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 id="2147483842" r:id="rId2"/>
  </p:sldMasterIdLst>
  <p:notesMasterIdLst>
    <p:notesMasterId r:id="rId43"/>
  </p:notesMasterIdLst>
  <p:sldIdLst>
    <p:sldId id="273" r:id="rId3"/>
    <p:sldId id="257" r:id="rId4"/>
    <p:sldId id="258" r:id="rId5"/>
    <p:sldId id="260" r:id="rId6"/>
    <p:sldId id="262" r:id="rId7"/>
    <p:sldId id="263" r:id="rId8"/>
    <p:sldId id="264" r:id="rId9"/>
    <p:sldId id="265" r:id="rId10"/>
    <p:sldId id="267" r:id="rId11"/>
    <p:sldId id="266" r:id="rId12"/>
    <p:sldId id="268" r:id="rId13"/>
    <p:sldId id="269" r:id="rId14"/>
    <p:sldId id="270" r:id="rId15"/>
    <p:sldId id="271" r:id="rId16"/>
    <p:sldId id="274" r:id="rId17"/>
    <p:sldId id="272" r:id="rId18"/>
    <p:sldId id="275" r:id="rId19"/>
    <p:sldId id="276" r:id="rId20"/>
    <p:sldId id="277" r:id="rId21"/>
    <p:sldId id="278" r:id="rId22"/>
    <p:sldId id="279" r:id="rId23"/>
    <p:sldId id="280" r:id="rId24"/>
    <p:sldId id="281" r:id="rId25"/>
    <p:sldId id="282" r:id="rId26"/>
    <p:sldId id="283" r:id="rId27"/>
    <p:sldId id="284" r:id="rId28"/>
    <p:sldId id="289" r:id="rId29"/>
    <p:sldId id="285" r:id="rId30"/>
    <p:sldId id="286" r:id="rId31"/>
    <p:sldId id="287" r:id="rId32"/>
    <p:sldId id="290" r:id="rId33"/>
    <p:sldId id="291" r:id="rId34"/>
    <p:sldId id="292" r:id="rId35"/>
    <p:sldId id="293" r:id="rId36"/>
    <p:sldId id="294" r:id="rId37"/>
    <p:sldId id="295" r:id="rId38"/>
    <p:sldId id="297" r:id="rId39"/>
    <p:sldId id="298" r:id="rId40"/>
    <p:sldId id="300" r:id="rId41"/>
    <p:sldId id="299" r:id="rId4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83529" autoAdjust="0"/>
  </p:normalViewPr>
  <p:slideViewPr>
    <p:cSldViewPr>
      <p:cViewPr>
        <p:scale>
          <a:sx n="60" d="100"/>
          <a:sy n="60" d="100"/>
        </p:scale>
        <p:origin x="-1434"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RESPALDO%2017-06-2012\Users\Public\Documents\Documentos\Javito%20TESIS\TESIS%20GENERAL\DATOS\Vivero\CAMACHO\Tasa%20de%20remoci&#243;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RESPALDO%2017-06-2012\Users\Public\Documents\Documentos\Javito%20TESIS\TESIS%20GENERAL\DATOS\Vivero\CAMACHO\Materia%20Veget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RESPALDO%2017-06-2012\Users\Public\Documents\Documentos\Javito%20TESIS\TESIS%20GENERAL\DATOS\Vivero\CAMACHO\Materia%20Veget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RESPALDO%2017-06-2012\Users\Public\Documents\Documentos\Javito%20TESIS\TESIS%20GENERAL\DATOS\Vivero\CAMACHO\Materia%20Veget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RESPALDO%2017-06-2012\Users\Public\Documents\Documentos\Javito%20TESIS\TESIS%20GENERAL\DATOS\Plataforma\Materia%20Vegetal-Plataform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'[Tasa de remoción.xlsx]Hoja1'!$A$2</c:f>
              <c:strCache>
                <c:ptCount val="1"/>
                <c:pt idx="0">
                  <c:v>0 ppm</c:v>
                </c:pt>
              </c:strCache>
            </c:strRef>
          </c:tx>
          <c:cat>
            <c:strRef>
              <c:f>'[Tasa de remoción.xlsx]Hoja1'!$B$1:$C$1</c:f>
              <c:strCache>
                <c:ptCount val="2"/>
                <c:pt idx="0">
                  <c:v>[Cd] SUELO INICIAL</c:v>
                </c:pt>
                <c:pt idx="1">
                  <c:v>[Cd] SUELO FINAL</c:v>
                </c:pt>
              </c:strCache>
            </c:strRef>
          </c:cat>
          <c:val>
            <c:numRef>
              <c:f>'[Tasa de remoción.xlsx]Hoja1'!$B$2:$C$2</c:f>
              <c:numCache>
                <c:formatCode>General</c:formatCode>
                <c:ptCount val="2"/>
                <c:pt idx="0">
                  <c:v>0</c:v>
                </c:pt>
                <c:pt idx="1">
                  <c:v>0</c:v>
                </c:pt>
              </c:numCache>
            </c:numRef>
          </c:val>
          <c:smooth val="1"/>
        </c:ser>
        <c:ser>
          <c:idx val="1"/>
          <c:order val="1"/>
          <c:tx>
            <c:strRef>
              <c:f>'[Tasa de remoción.xlsx]Hoja1'!$A$3</c:f>
              <c:strCache>
                <c:ptCount val="1"/>
                <c:pt idx="0">
                  <c:v>20 ppm</c:v>
                </c:pt>
              </c:strCache>
            </c:strRef>
          </c:tx>
          <c:cat>
            <c:strRef>
              <c:f>'[Tasa de remoción.xlsx]Hoja1'!$B$1:$C$1</c:f>
              <c:strCache>
                <c:ptCount val="2"/>
                <c:pt idx="0">
                  <c:v>[Cd] SUELO INICIAL</c:v>
                </c:pt>
                <c:pt idx="1">
                  <c:v>[Cd] SUELO FINAL</c:v>
                </c:pt>
              </c:strCache>
            </c:strRef>
          </c:cat>
          <c:val>
            <c:numRef>
              <c:f>'[Tasa de remoción.xlsx]Hoja1'!$B$3:$C$3</c:f>
              <c:numCache>
                <c:formatCode>General</c:formatCode>
                <c:ptCount val="2"/>
                <c:pt idx="0">
                  <c:v>15.763424770259309</c:v>
                </c:pt>
                <c:pt idx="1">
                  <c:v>6.7519999999999998</c:v>
                </c:pt>
              </c:numCache>
            </c:numRef>
          </c:val>
          <c:smooth val="1"/>
        </c:ser>
        <c:ser>
          <c:idx val="2"/>
          <c:order val="2"/>
          <c:tx>
            <c:strRef>
              <c:f>'[Tasa de remoción.xlsx]Hoja1'!$A$4</c:f>
              <c:strCache>
                <c:ptCount val="1"/>
                <c:pt idx="0">
                  <c:v>40 ppm</c:v>
                </c:pt>
              </c:strCache>
            </c:strRef>
          </c:tx>
          <c:cat>
            <c:strRef>
              <c:f>'[Tasa de remoción.xlsx]Hoja1'!$B$1:$C$1</c:f>
              <c:strCache>
                <c:ptCount val="2"/>
                <c:pt idx="0">
                  <c:v>[Cd] SUELO INICIAL</c:v>
                </c:pt>
                <c:pt idx="1">
                  <c:v>[Cd] SUELO FINAL</c:v>
                </c:pt>
              </c:strCache>
            </c:strRef>
          </c:cat>
          <c:val>
            <c:numRef>
              <c:f>'[Tasa de remoción.xlsx]Hoja1'!$B$4:$C$4</c:f>
              <c:numCache>
                <c:formatCode>General</c:formatCode>
                <c:ptCount val="2"/>
                <c:pt idx="0">
                  <c:v>33.341902969160842</c:v>
                </c:pt>
                <c:pt idx="1">
                  <c:v>11.217999999999998</c:v>
                </c:pt>
              </c:numCache>
            </c:numRef>
          </c:val>
          <c:smooth val="1"/>
        </c:ser>
        <c:ser>
          <c:idx val="3"/>
          <c:order val="3"/>
          <c:tx>
            <c:strRef>
              <c:f>'[Tasa de remoción.xlsx]Hoja1'!$A$5</c:f>
              <c:strCache>
                <c:ptCount val="1"/>
                <c:pt idx="0">
                  <c:v>60 ppm</c:v>
                </c:pt>
              </c:strCache>
            </c:strRef>
          </c:tx>
          <c:cat>
            <c:strRef>
              <c:f>'[Tasa de remoción.xlsx]Hoja1'!$B$1:$C$1</c:f>
              <c:strCache>
                <c:ptCount val="2"/>
                <c:pt idx="0">
                  <c:v>[Cd] SUELO INICIAL</c:v>
                </c:pt>
                <c:pt idx="1">
                  <c:v>[Cd] SUELO FINAL</c:v>
                </c:pt>
              </c:strCache>
            </c:strRef>
          </c:cat>
          <c:val>
            <c:numRef>
              <c:f>'[Tasa de remoción.xlsx]Hoja1'!$B$5:$C$5</c:f>
              <c:numCache>
                <c:formatCode>General</c:formatCode>
                <c:ptCount val="2"/>
                <c:pt idx="0">
                  <c:v>55.130658027674968</c:v>
                </c:pt>
                <c:pt idx="1">
                  <c:v>11.207999999999998</c:v>
                </c:pt>
              </c:numCache>
            </c:numRef>
          </c:val>
          <c:smooth val="1"/>
        </c:ser>
        <c:dLbls>
          <c:showLegendKey val="0"/>
          <c:showVal val="0"/>
          <c:showCatName val="0"/>
          <c:showSerName val="0"/>
          <c:showPercent val="0"/>
          <c:showBubbleSize val="0"/>
        </c:dLbls>
        <c:marker val="1"/>
        <c:smooth val="0"/>
        <c:axId val="196051712"/>
        <c:axId val="196053248"/>
      </c:lineChart>
      <c:catAx>
        <c:axId val="196051712"/>
        <c:scaling>
          <c:orientation val="minMax"/>
        </c:scaling>
        <c:delete val="0"/>
        <c:axPos val="b"/>
        <c:majorTickMark val="none"/>
        <c:minorTickMark val="none"/>
        <c:tickLblPos val="nextTo"/>
        <c:crossAx val="196053248"/>
        <c:crosses val="autoZero"/>
        <c:auto val="1"/>
        <c:lblAlgn val="ctr"/>
        <c:lblOffset val="100"/>
        <c:noMultiLvlLbl val="0"/>
      </c:catAx>
      <c:valAx>
        <c:axId val="196053248"/>
        <c:scaling>
          <c:orientation val="minMax"/>
        </c:scaling>
        <c:delete val="0"/>
        <c:axPos val="l"/>
        <c:majorGridlines/>
        <c:title>
          <c:tx>
            <c:rich>
              <a:bodyPr/>
              <a:lstStyle/>
              <a:p>
                <a:pPr>
                  <a:defRPr/>
                </a:pPr>
                <a:r>
                  <a:rPr lang="en-US"/>
                  <a:t>[Cd] (ppm)</a:t>
                </a:r>
              </a:p>
            </c:rich>
          </c:tx>
          <c:layout/>
          <c:overlay val="0"/>
        </c:title>
        <c:numFmt formatCode="General" sourceLinked="1"/>
        <c:majorTickMark val="none"/>
        <c:minorTickMark val="none"/>
        <c:tickLblPos val="nextTo"/>
        <c:crossAx val="196051712"/>
        <c:crosses val="autoZero"/>
        <c:crossBetween val="between"/>
      </c:valAx>
    </c:plotArea>
    <c:legend>
      <c:legendPos val="r"/>
      <c:layout/>
      <c:overlay val="0"/>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'[Materia Vegetal.xlsx]Hoja1'!$B$19</c:f>
              <c:strCache>
                <c:ptCount val="1"/>
                <c:pt idx="0">
                  <c:v>% [Cd] PARTE AÉREA</c:v>
                </c:pt>
              </c:strCache>
            </c:strRef>
          </c:tx>
          <c:invertIfNegative val="0"/>
          <c:cat>
            <c:strRef>
              <c:f>'[Materia Vegetal.xlsx]Hoja1'!$A$20:$A$23</c:f>
              <c:strCache>
                <c:ptCount val="4"/>
                <c:pt idx="0">
                  <c:v>0 ppm</c:v>
                </c:pt>
                <c:pt idx="1">
                  <c:v>20 ppm</c:v>
                </c:pt>
                <c:pt idx="2">
                  <c:v>40 ppm</c:v>
                </c:pt>
                <c:pt idx="3">
                  <c:v>60 ppm</c:v>
                </c:pt>
              </c:strCache>
            </c:strRef>
          </c:cat>
          <c:val>
            <c:numRef>
              <c:f>'[Materia Vegetal.xlsx]Hoja1'!$B$20:$B$23</c:f>
              <c:numCache>
                <c:formatCode>0.00</c:formatCode>
                <c:ptCount val="4"/>
                <c:pt idx="0">
                  <c:v>0</c:v>
                </c:pt>
                <c:pt idx="1">
                  <c:v>9.6583305587990331</c:v>
                </c:pt>
                <c:pt idx="2">
                  <c:v>19.260565402865879</c:v>
                </c:pt>
                <c:pt idx="3">
                  <c:v>16.186472782027746</c:v>
                </c:pt>
              </c:numCache>
            </c:numRef>
          </c:val>
        </c:ser>
        <c:ser>
          <c:idx val="1"/>
          <c:order val="1"/>
          <c:tx>
            <c:strRef>
              <c:f>'[Materia Vegetal.xlsx]Hoja1'!$C$19</c:f>
              <c:strCache>
                <c:ptCount val="1"/>
                <c:pt idx="0">
                  <c:v>% [Cd] RAÍZ</c:v>
                </c:pt>
              </c:strCache>
            </c:strRef>
          </c:tx>
          <c:invertIfNegative val="0"/>
          <c:dLbls>
            <c:dLbl>
              <c:idx val="0"/>
              <c:layout>
                <c:manualLayout>
                  <c:x val="0"/>
                  <c:y val="-2.6402637214598002E-2"/>
                </c:manualLayout>
              </c:layout>
              <c:tx>
                <c:rich>
                  <a:bodyPr/>
                  <a:lstStyle/>
                  <a:p>
                    <a:r>
                      <a:rPr lang="en-US" sz="1100" b="1"/>
                      <a:t>A</a:t>
                    </a:r>
                    <a:endParaRPr lang="en-US"/>
                  </a:p>
                </c:rich>
              </c:tx>
              <c:showLegendKey val="0"/>
              <c:showVal val="0"/>
              <c:showCatName val="1"/>
              <c:showSerName val="0"/>
              <c:showPercent val="0"/>
              <c:showBubbleSize val="0"/>
            </c:dLbl>
            <c:dLbl>
              <c:idx val="1"/>
              <c:layout>
                <c:manualLayout>
                  <c:x val="0"/>
                  <c:y val="-2.3469010857420449E-2"/>
                </c:manualLayout>
              </c:layout>
              <c:tx>
                <c:rich>
                  <a:bodyPr/>
                  <a:lstStyle/>
                  <a:p>
                    <a:r>
                      <a:rPr lang="en-US" sz="1100" b="1"/>
                      <a:t>B</a:t>
                    </a:r>
                    <a:endParaRPr lang="en-US"/>
                  </a:p>
                </c:rich>
              </c:tx>
              <c:showLegendKey val="0"/>
              <c:showVal val="0"/>
              <c:showCatName val="1"/>
              <c:showSerName val="0"/>
              <c:showPercent val="0"/>
              <c:showBubbleSize val="0"/>
            </c:dLbl>
            <c:dLbl>
              <c:idx val="2"/>
              <c:layout>
                <c:manualLayout>
                  <c:x val="0"/>
                  <c:y val="-2.0535384500242889E-2"/>
                </c:manualLayout>
              </c:layout>
              <c:tx>
                <c:rich>
                  <a:bodyPr/>
                  <a:lstStyle/>
                  <a:p>
                    <a:r>
                      <a:rPr lang="en-US" sz="1100" b="1"/>
                      <a:t>C</a:t>
                    </a:r>
                    <a:endParaRPr lang="en-US"/>
                  </a:p>
                </c:rich>
              </c:tx>
              <c:showLegendKey val="0"/>
              <c:showVal val="0"/>
              <c:showCatName val="1"/>
              <c:showSerName val="0"/>
              <c:showPercent val="0"/>
              <c:showBubbleSize val="0"/>
            </c:dLbl>
            <c:dLbl>
              <c:idx val="3"/>
              <c:layout>
                <c:manualLayout>
                  <c:x val="0"/>
                  <c:y val="-1.7601758143065343E-2"/>
                </c:manualLayout>
              </c:layout>
              <c:tx>
                <c:rich>
                  <a:bodyPr/>
                  <a:lstStyle/>
                  <a:p>
                    <a:r>
                      <a:rPr lang="en-US" sz="1100" b="1"/>
                      <a:t>D</a:t>
                    </a:r>
                    <a:endParaRPr lang="en-US"/>
                  </a:p>
                </c:rich>
              </c:tx>
              <c:showLegendKey val="0"/>
              <c:showVal val="0"/>
              <c:showCatName val="1"/>
              <c:showSerName val="0"/>
              <c:showPercent val="0"/>
              <c:showBubbleSize val="0"/>
            </c:dLbl>
            <c:txPr>
              <a:bodyPr/>
              <a:lstStyle/>
              <a:p>
                <a:pPr>
                  <a:defRPr sz="1100" b="1"/>
                </a:pPr>
                <a:endParaRPr lang="es-EC"/>
              </a:p>
            </c:txPr>
            <c:showLegendKey val="0"/>
            <c:showVal val="0"/>
            <c:showCatName val="1"/>
            <c:showSerName val="0"/>
            <c:showPercent val="0"/>
            <c:showBubbleSize val="0"/>
            <c:showLeaderLines val="0"/>
          </c:dLbls>
          <c:cat>
            <c:strRef>
              <c:f>'[Materia Vegetal.xlsx]Hoja1'!$A$20:$A$23</c:f>
              <c:strCache>
                <c:ptCount val="4"/>
                <c:pt idx="0">
                  <c:v>0 ppm</c:v>
                </c:pt>
                <c:pt idx="1">
                  <c:v>20 ppm</c:v>
                </c:pt>
                <c:pt idx="2">
                  <c:v>40 ppm</c:v>
                </c:pt>
                <c:pt idx="3">
                  <c:v>60 ppm</c:v>
                </c:pt>
              </c:strCache>
            </c:strRef>
          </c:cat>
          <c:val>
            <c:numRef>
              <c:f>'[Materia Vegetal.xlsx]Hoja1'!$C$20:$C$23</c:f>
              <c:numCache>
                <c:formatCode>0.00</c:formatCode>
                <c:ptCount val="4"/>
                <c:pt idx="0">
                  <c:v>0</c:v>
                </c:pt>
                <c:pt idx="1">
                  <c:v>90.341669441200992</c:v>
                </c:pt>
                <c:pt idx="2">
                  <c:v>80.739434597134107</c:v>
                </c:pt>
                <c:pt idx="3">
                  <c:v>83.813527217972265</c:v>
                </c:pt>
              </c:numCache>
            </c:numRef>
          </c:val>
        </c:ser>
        <c:dLbls>
          <c:showLegendKey val="0"/>
          <c:showVal val="0"/>
          <c:showCatName val="0"/>
          <c:showSerName val="0"/>
          <c:showPercent val="0"/>
          <c:showBubbleSize val="0"/>
        </c:dLbls>
        <c:gapWidth val="150"/>
        <c:shape val="box"/>
        <c:axId val="196266624"/>
        <c:axId val="196272512"/>
        <c:axId val="0"/>
      </c:bar3DChart>
      <c:catAx>
        <c:axId val="196266624"/>
        <c:scaling>
          <c:orientation val="minMax"/>
        </c:scaling>
        <c:delete val="0"/>
        <c:axPos val="b"/>
        <c:majorTickMark val="none"/>
        <c:minorTickMark val="none"/>
        <c:tickLblPos val="nextTo"/>
        <c:crossAx val="196272512"/>
        <c:crosses val="autoZero"/>
        <c:auto val="1"/>
        <c:lblAlgn val="ctr"/>
        <c:lblOffset val="100"/>
        <c:noMultiLvlLbl val="0"/>
      </c:catAx>
      <c:valAx>
        <c:axId val="196272512"/>
        <c:scaling>
          <c:orientation val="minMax"/>
        </c:scaling>
        <c:delete val="0"/>
        <c:axPos val="l"/>
        <c:majorGridlines/>
        <c:title>
          <c:tx>
            <c:rich>
              <a:bodyPr/>
              <a:lstStyle/>
              <a:p>
                <a:pPr>
                  <a:defRPr b="0"/>
                </a:pPr>
                <a:r>
                  <a:rPr lang="en-US" sz="1400" b="1"/>
                  <a:t>%</a:t>
                </a:r>
              </a:p>
            </c:rich>
          </c:tx>
          <c:layout>
            <c:manualLayout>
              <c:xMode val="edge"/>
              <c:yMode val="edge"/>
              <c:x val="0.13729485698343191"/>
              <c:y val="0.4817180794310521"/>
            </c:manualLayout>
          </c:layout>
          <c:overlay val="0"/>
        </c:title>
        <c:numFmt formatCode="0.00" sourceLinked="1"/>
        <c:majorTickMark val="none"/>
        <c:minorTickMark val="none"/>
        <c:tickLblPos val="nextTo"/>
        <c:crossAx val="196266624"/>
        <c:crosses val="autoZero"/>
        <c:crossBetween val="between"/>
      </c:valAx>
      <c:dTable>
        <c:showHorzBorder val="1"/>
        <c:showVertBorder val="1"/>
        <c:showOutline val="1"/>
        <c:showKeys val="1"/>
        <c:txPr>
          <a:bodyPr/>
          <a:lstStyle/>
          <a:p>
            <a:pPr rtl="0">
              <a:defRPr sz="1200"/>
            </a:pPr>
            <a:endParaRPr lang="es-EC"/>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'[Materia Vegetal.xlsx]Hoja2'!$A$21</c:f>
              <c:strCache>
                <c:ptCount val="1"/>
                <c:pt idx="0">
                  <c:v>0 ppm</c:v>
                </c:pt>
              </c:strCache>
            </c:strRef>
          </c:tx>
          <c:cat>
            <c:strRef>
              <c:f>'[Materia Vegetal.xlsx]Hoja2'!$B$20;'[Materia Vegetal.xlsx]Hoja2'!$D$20;'[Materia Vegetal.xlsx]Hoja2'!$F$20</c:f>
              <c:strCache>
                <c:ptCount val="3"/>
                <c:pt idx="0">
                  <c:v>[Cd] PARTE AÉREA; 0 DÍAS</c:v>
                </c:pt>
                <c:pt idx="1">
                  <c:v>[Cd] PARTE AÉREA; 60 DÍAS</c:v>
                </c:pt>
                <c:pt idx="2">
                  <c:v>[Cd] PARTE AÉREA; 120 DÍAS</c:v>
                </c:pt>
              </c:strCache>
            </c:strRef>
          </c:cat>
          <c:val>
            <c:numRef>
              <c:f>'[Materia Vegetal.xlsx]Hoja2'!$B$21;'[Materia Vegetal.xlsx]Hoja2'!$D$21;'[Materia Vegetal.xlsx]Hoja2'!$F$21</c:f>
              <c:numCache>
                <c:formatCode>General</c:formatCode>
                <c:ptCount val="3"/>
                <c:pt idx="0">
                  <c:v>0</c:v>
                </c:pt>
                <c:pt idx="1">
                  <c:v>0</c:v>
                </c:pt>
                <c:pt idx="2">
                  <c:v>0</c:v>
                </c:pt>
              </c:numCache>
            </c:numRef>
          </c:val>
          <c:smooth val="0"/>
        </c:ser>
        <c:ser>
          <c:idx val="1"/>
          <c:order val="1"/>
          <c:tx>
            <c:strRef>
              <c:f>'[Materia Vegetal.xlsx]Hoja2'!$A$22</c:f>
              <c:strCache>
                <c:ptCount val="1"/>
                <c:pt idx="0">
                  <c:v>20 ppm</c:v>
                </c:pt>
              </c:strCache>
            </c:strRef>
          </c:tx>
          <c:cat>
            <c:strRef>
              <c:f>'[Materia Vegetal.xlsx]Hoja2'!$B$20;'[Materia Vegetal.xlsx]Hoja2'!$D$20;'[Materia Vegetal.xlsx]Hoja2'!$F$20</c:f>
              <c:strCache>
                <c:ptCount val="3"/>
                <c:pt idx="0">
                  <c:v>[Cd] PARTE AÉREA; 0 DÍAS</c:v>
                </c:pt>
                <c:pt idx="1">
                  <c:v>[Cd] PARTE AÉREA; 60 DÍAS</c:v>
                </c:pt>
                <c:pt idx="2">
                  <c:v>[Cd] PARTE AÉREA; 120 DÍAS</c:v>
                </c:pt>
              </c:strCache>
            </c:strRef>
          </c:cat>
          <c:val>
            <c:numRef>
              <c:f>'[Materia Vegetal.xlsx]Hoja2'!$B$22;'[Materia Vegetal.xlsx]Hoja2'!$D$22;'[Materia Vegetal.xlsx]Hoja2'!$F$22</c:f>
              <c:numCache>
                <c:formatCode>General</c:formatCode>
                <c:ptCount val="3"/>
                <c:pt idx="0">
                  <c:v>0</c:v>
                </c:pt>
                <c:pt idx="1">
                  <c:v>0</c:v>
                </c:pt>
                <c:pt idx="2" formatCode="0.0000">
                  <c:v>2.6959999999999997</c:v>
                </c:pt>
              </c:numCache>
            </c:numRef>
          </c:val>
          <c:smooth val="0"/>
        </c:ser>
        <c:ser>
          <c:idx val="2"/>
          <c:order val="2"/>
          <c:tx>
            <c:strRef>
              <c:f>'[Materia Vegetal.xlsx]Hoja2'!$A$23</c:f>
              <c:strCache>
                <c:ptCount val="1"/>
                <c:pt idx="0">
                  <c:v>40 ppm</c:v>
                </c:pt>
              </c:strCache>
            </c:strRef>
          </c:tx>
          <c:cat>
            <c:strRef>
              <c:f>'[Materia Vegetal.xlsx]Hoja2'!$B$20;'[Materia Vegetal.xlsx]Hoja2'!$D$20;'[Materia Vegetal.xlsx]Hoja2'!$F$20</c:f>
              <c:strCache>
                <c:ptCount val="3"/>
                <c:pt idx="0">
                  <c:v>[Cd] PARTE AÉREA; 0 DÍAS</c:v>
                </c:pt>
                <c:pt idx="1">
                  <c:v>[Cd] PARTE AÉREA; 60 DÍAS</c:v>
                </c:pt>
                <c:pt idx="2">
                  <c:v>[Cd] PARTE AÉREA; 120 DÍAS</c:v>
                </c:pt>
              </c:strCache>
            </c:strRef>
          </c:cat>
          <c:val>
            <c:numRef>
              <c:f>'[Materia Vegetal.xlsx]Hoja2'!$B$23;'[Materia Vegetal.xlsx]Hoja2'!$D$23;'[Materia Vegetal.xlsx]Hoja2'!$F$23</c:f>
              <c:numCache>
                <c:formatCode>General</c:formatCode>
                <c:ptCount val="3"/>
                <c:pt idx="0">
                  <c:v>0</c:v>
                </c:pt>
                <c:pt idx="1">
                  <c:v>0</c:v>
                </c:pt>
                <c:pt idx="2" formatCode="0.0000">
                  <c:v>5.1599999999999993</c:v>
                </c:pt>
              </c:numCache>
            </c:numRef>
          </c:val>
          <c:smooth val="0"/>
        </c:ser>
        <c:ser>
          <c:idx val="3"/>
          <c:order val="3"/>
          <c:tx>
            <c:strRef>
              <c:f>'[Materia Vegetal.xlsx]Hoja2'!$A$24</c:f>
              <c:strCache>
                <c:ptCount val="1"/>
                <c:pt idx="0">
                  <c:v>60 ppm</c:v>
                </c:pt>
              </c:strCache>
            </c:strRef>
          </c:tx>
          <c:cat>
            <c:strRef>
              <c:f>'[Materia Vegetal.xlsx]Hoja2'!$B$20;'[Materia Vegetal.xlsx]Hoja2'!$D$20;'[Materia Vegetal.xlsx]Hoja2'!$F$20</c:f>
              <c:strCache>
                <c:ptCount val="3"/>
                <c:pt idx="0">
                  <c:v>[Cd] PARTE AÉREA; 0 DÍAS</c:v>
                </c:pt>
                <c:pt idx="1">
                  <c:v>[Cd] PARTE AÉREA; 60 DÍAS</c:v>
                </c:pt>
                <c:pt idx="2">
                  <c:v>[Cd] PARTE AÉREA; 120 DÍAS</c:v>
                </c:pt>
              </c:strCache>
            </c:strRef>
          </c:cat>
          <c:val>
            <c:numRef>
              <c:f>'[Materia Vegetal.xlsx]Hoja2'!$B$24;'[Materia Vegetal.xlsx]Hoja2'!$D$24;'[Materia Vegetal.xlsx]Hoja2'!$F$24</c:f>
              <c:numCache>
                <c:formatCode>0.0000</c:formatCode>
                <c:ptCount val="3"/>
                <c:pt idx="0" formatCode="General">
                  <c:v>0</c:v>
                </c:pt>
                <c:pt idx="1">
                  <c:v>8.3099149922350804E-2</c:v>
                </c:pt>
                <c:pt idx="2">
                  <c:v>6.6199999999999992</c:v>
                </c:pt>
              </c:numCache>
            </c:numRef>
          </c:val>
          <c:smooth val="0"/>
        </c:ser>
        <c:dLbls>
          <c:showLegendKey val="0"/>
          <c:showVal val="0"/>
          <c:showCatName val="0"/>
          <c:showSerName val="0"/>
          <c:showPercent val="0"/>
          <c:showBubbleSize val="0"/>
        </c:dLbls>
        <c:marker val="1"/>
        <c:smooth val="0"/>
        <c:axId val="196813952"/>
        <c:axId val="196815488"/>
      </c:lineChart>
      <c:catAx>
        <c:axId val="196813952"/>
        <c:scaling>
          <c:orientation val="minMax"/>
        </c:scaling>
        <c:delete val="0"/>
        <c:axPos val="b"/>
        <c:majorTickMark val="none"/>
        <c:minorTickMark val="none"/>
        <c:tickLblPos val="nextTo"/>
        <c:txPr>
          <a:bodyPr/>
          <a:lstStyle/>
          <a:p>
            <a:pPr>
              <a:defRPr b="1"/>
            </a:pPr>
            <a:endParaRPr lang="es-EC"/>
          </a:p>
        </c:txPr>
        <c:crossAx val="196815488"/>
        <c:crosses val="autoZero"/>
        <c:auto val="1"/>
        <c:lblAlgn val="ctr"/>
        <c:lblOffset val="100"/>
        <c:noMultiLvlLbl val="0"/>
      </c:catAx>
      <c:valAx>
        <c:axId val="196815488"/>
        <c:scaling>
          <c:orientation val="minMax"/>
        </c:scaling>
        <c:delete val="0"/>
        <c:axPos val="l"/>
        <c:majorGridlines/>
        <c:title>
          <c:tx>
            <c:rich>
              <a:bodyPr/>
              <a:lstStyle/>
              <a:p>
                <a:pPr>
                  <a:defRPr/>
                </a:pPr>
                <a:r>
                  <a:rPr lang="en-US"/>
                  <a:t>[Cd] ppm</a:t>
                </a:r>
              </a:p>
            </c:rich>
          </c:tx>
          <c:layout/>
          <c:overlay val="0"/>
        </c:title>
        <c:numFmt formatCode="General" sourceLinked="1"/>
        <c:majorTickMark val="none"/>
        <c:minorTickMark val="none"/>
        <c:tickLblPos val="nextTo"/>
        <c:crossAx val="1968139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'[Materia Vegetal.xlsx]Hoja2'!$A$21</c:f>
              <c:strCache>
                <c:ptCount val="1"/>
                <c:pt idx="0">
                  <c:v>0 ppm</c:v>
                </c:pt>
              </c:strCache>
            </c:strRef>
          </c:tx>
          <c:cat>
            <c:strRef>
              <c:f>'[Materia Vegetal.xlsx]Hoja2'!$C$20;'[Materia Vegetal.xlsx]Hoja2'!$E$20;'[Materia Vegetal.xlsx]Hoja2'!$G$20</c:f>
              <c:strCache>
                <c:ptCount val="3"/>
                <c:pt idx="0">
                  <c:v>[Cd] RAÍZ; 0 DÍAS</c:v>
                </c:pt>
                <c:pt idx="1">
                  <c:v>[Cd] RAÍZ; 60 DÍAS</c:v>
                </c:pt>
                <c:pt idx="2">
                  <c:v>[Cd] RAÍZ; 120 DÍAS</c:v>
                </c:pt>
              </c:strCache>
            </c:strRef>
          </c:cat>
          <c:val>
            <c:numRef>
              <c:f>'[Materia Vegetal.xlsx]Hoja2'!$C$21;'[Materia Vegetal.xlsx]Hoja2'!$E$21;'[Materia Vegetal.xlsx]Hoja2'!$G$21</c:f>
              <c:numCache>
                <c:formatCode>General</c:formatCode>
                <c:ptCount val="3"/>
                <c:pt idx="0">
                  <c:v>0</c:v>
                </c:pt>
                <c:pt idx="1">
                  <c:v>0</c:v>
                </c:pt>
                <c:pt idx="2">
                  <c:v>0</c:v>
                </c:pt>
              </c:numCache>
            </c:numRef>
          </c:val>
          <c:smooth val="0"/>
        </c:ser>
        <c:ser>
          <c:idx val="1"/>
          <c:order val="1"/>
          <c:tx>
            <c:strRef>
              <c:f>'[Materia Vegetal.xlsx]Hoja2'!$A$22</c:f>
              <c:strCache>
                <c:ptCount val="1"/>
                <c:pt idx="0">
                  <c:v>20 ppm</c:v>
                </c:pt>
              </c:strCache>
            </c:strRef>
          </c:tx>
          <c:cat>
            <c:strRef>
              <c:f>'[Materia Vegetal.xlsx]Hoja2'!$C$20;'[Materia Vegetal.xlsx]Hoja2'!$E$20;'[Materia Vegetal.xlsx]Hoja2'!$G$20</c:f>
              <c:strCache>
                <c:ptCount val="3"/>
                <c:pt idx="0">
                  <c:v>[Cd] RAÍZ; 0 DÍAS</c:v>
                </c:pt>
                <c:pt idx="1">
                  <c:v>[Cd] RAÍZ; 60 DÍAS</c:v>
                </c:pt>
                <c:pt idx="2">
                  <c:v>[Cd] RAÍZ; 120 DÍAS</c:v>
                </c:pt>
              </c:strCache>
            </c:strRef>
          </c:cat>
          <c:val>
            <c:numRef>
              <c:f>'[Materia Vegetal.xlsx]Hoja2'!$C$22;'[Materia Vegetal.xlsx]Hoja2'!$E$22;'[Materia Vegetal.xlsx]Hoja2'!$G$22</c:f>
              <c:numCache>
                <c:formatCode>0.0000</c:formatCode>
                <c:ptCount val="3"/>
                <c:pt idx="0" formatCode="General">
                  <c:v>0</c:v>
                </c:pt>
                <c:pt idx="1">
                  <c:v>12.635369846007809</c:v>
                </c:pt>
                <c:pt idx="2">
                  <c:v>26.087999999999997</c:v>
                </c:pt>
              </c:numCache>
            </c:numRef>
          </c:val>
          <c:smooth val="0"/>
        </c:ser>
        <c:ser>
          <c:idx val="2"/>
          <c:order val="2"/>
          <c:tx>
            <c:strRef>
              <c:f>'[Materia Vegetal.xlsx]Hoja2'!$A$23</c:f>
              <c:strCache>
                <c:ptCount val="1"/>
                <c:pt idx="0">
                  <c:v>40 ppm</c:v>
                </c:pt>
              </c:strCache>
            </c:strRef>
          </c:tx>
          <c:cat>
            <c:strRef>
              <c:f>'[Materia Vegetal.xlsx]Hoja2'!$C$20;'[Materia Vegetal.xlsx]Hoja2'!$E$20;'[Materia Vegetal.xlsx]Hoja2'!$G$20</c:f>
              <c:strCache>
                <c:ptCount val="3"/>
                <c:pt idx="0">
                  <c:v>[Cd] RAÍZ; 0 DÍAS</c:v>
                </c:pt>
                <c:pt idx="1">
                  <c:v>[Cd] RAÍZ; 60 DÍAS</c:v>
                </c:pt>
                <c:pt idx="2">
                  <c:v>[Cd] RAÍZ; 120 DÍAS</c:v>
                </c:pt>
              </c:strCache>
            </c:strRef>
          </c:cat>
          <c:val>
            <c:numRef>
              <c:f>'[Materia Vegetal.xlsx]Hoja2'!$C$23;'[Materia Vegetal.xlsx]Hoja2'!$E$23;'[Materia Vegetal.xlsx]Hoja2'!$G$23</c:f>
              <c:numCache>
                <c:formatCode>0.0000</c:formatCode>
                <c:ptCount val="3"/>
                <c:pt idx="0" formatCode="General">
                  <c:v>0</c:v>
                </c:pt>
                <c:pt idx="1">
                  <c:v>26.086227165773366</c:v>
                </c:pt>
                <c:pt idx="2">
                  <c:v>24.274000000000001</c:v>
                </c:pt>
              </c:numCache>
            </c:numRef>
          </c:val>
          <c:smooth val="0"/>
        </c:ser>
        <c:ser>
          <c:idx val="3"/>
          <c:order val="3"/>
          <c:tx>
            <c:strRef>
              <c:f>'[Materia Vegetal.xlsx]Hoja2'!$A$24</c:f>
              <c:strCache>
                <c:ptCount val="1"/>
                <c:pt idx="0">
                  <c:v>60 ppm</c:v>
                </c:pt>
              </c:strCache>
            </c:strRef>
          </c:tx>
          <c:cat>
            <c:strRef>
              <c:f>'[Materia Vegetal.xlsx]Hoja2'!$C$20;'[Materia Vegetal.xlsx]Hoja2'!$E$20;'[Materia Vegetal.xlsx]Hoja2'!$G$20</c:f>
              <c:strCache>
                <c:ptCount val="3"/>
                <c:pt idx="0">
                  <c:v>[Cd] RAÍZ; 0 DÍAS</c:v>
                </c:pt>
                <c:pt idx="1">
                  <c:v>[Cd] RAÍZ; 60 DÍAS</c:v>
                </c:pt>
                <c:pt idx="2">
                  <c:v>[Cd] RAÍZ; 120 DÍAS</c:v>
                </c:pt>
              </c:strCache>
            </c:strRef>
          </c:cat>
          <c:val>
            <c:numRef>
              <c:f>'[Materia Vegetal.xlsx]Hoja2'!$C$24;'[Materia Vegetal.xlsx]Hoja2'!$E$24;'[Materia Vegetal.xlsx]Hoja2'!$G$24</c:f>
              <c:numCache>
                <c:formatCode>0.0000</c:formatCode>
                <c:ptCount val="3"/>
                <c:pt idx="0" formatCode="General">
                  <c:v>0</c:v>
                </c:pt>
                <c:pt idx="1">
                  <c:v>43.92520829827815</c:v>
                </c:pt>
                <c:pt idx="2">
                  <c:v>42.162000000000006</c:v>
                </c:pt>
              </c:numCache>
            </c:numRef>
          </c:val>
          <c:smooth val="0"/>
        </c:ser>
        <c:dLbls>
          <c:showLegendKey val="0"/>
          <c:showVal val="0"/>
          <c:showCatName val="0"/>
          <c:showSerName val="0"/>
          <c:showPercent val="0"/>
          <c:showBubbleSize val="0"/>
        </c:dLbls>
        <c:marker val="1"/>
        <c:smooth val="0"/>
        <c:axId val="196844160"/>
        <c:axId val="196866432"/>
      </c:lineChart>
      <c:catAx>
        <c:axId val="196844160"/>
        <c:scaling>
          <c:orientation val="minMax"/>
        </c:scaling>
        <c:delete val="0"/>
        <c:axPos val="b"/>
        <c:majorTickMark val="none"/>
        <c:minorTickMark val="none"/>
        <c:tickLblPos val="nextTo"/>
        <c:txPr>
          <a:bodyPr/>
          <a:lstStyle/>
          <a:p>
            <a:pPr>
              <a:defRPr b="1"/>
            </a:pPr>
            <a:endParaRPr lang="es-EC"/>
          </a:p>
        </c:txPr>
        <c:crossAx val="196866432"/>
        <c:crosses val="autoZero"/>
        <c:auto val="1"/>
        <c:lblAlgn val="ctr"/>
        <c:lblOffset val="100"/>
        <c:noMultiLvlLbl val="0"/>
      </c:catAx>
      <c:valAx>
        <c:axId val="196866432"/>
        <c:scaling>
          <c:orientation val="minMax"/>
        </c:scaling>
        <c:delete val="0"/>
        <c:axPos val="l"/>
        <c:majorGridlines/>
        <c:title>
          <c:tx>
            <c:rich>
              <a:bodyPr/>
              <a:lstStyle/>
              <a:p>
                <a:pPr>
                  <a:defRPr/>
                </a:pPr>
                <a:r>
                  <a:rPr lang="en-US"/>
                  <a:t>[Cd] ppm</a:t>
                </a:r>
              </a:p>
            </c:rich>
          </c:tx>
          <c:layout/>
          <c:overlay val="0"/>
        </c:title>
        <c:numFmt formatCode="General" sourceLinked="1"/>
        <c:majorTickMark val="none"/>
        <c:minorTickMark val="none"/>
        <c:tickLblPos val="nextTo"/>
        <c:crossAx val="1968441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'[Materia Vegetal-Plataforma.xlsx]Hoja1'!$B$23</c:f>
              <c:strCache>
                <c:ptCount val="1"/>
                <c:pt idx="0">
                  <c:v>% [Cd] PARTE AÉREA</c:v>
                </c:pt>
              </c:strCache>
            </c:strRef>
          </c:tx>
          <c:invertIfNegative val="0"/>
          <c:dLbls>
            <c:dLbl>
              <c:idx val="0"/>
              <c:layout>
                <c:manualLayout>
                  <c:x val="-7.9522862823061154E-3"/>
                  <c:y val="0"/>
                </c:manualLayout>
              </c:layout>
              <c:tx>
                <c:rich>
                  <a:bodyPr/>
                  <a:lstStyle/>
                  <a:p>
                    <a:r>
                      <a:rPr lang="en-US" sz="1100" b="1"/>
                      <a:t>A</a:t>
                    </a:r>
                    <a:endParaRPr lang="en-US"/>
                  </a:p>
                </c:rich>
              </c:tx>
              <c:showLegendKey val="0"/>
              <c:showVal val="1"/>
              <c:showCatName val="0"/>
              <c:showSerName val="0"/>
              <c:showPercent val="0"/>
              <c:showBubbleSize val="0"/>
            </c:dLbl>
            <c:dLbl>
              <c:idx val="1"/>
              <c:layout/>
              <c:tx>
                <c:rich>
                  <a:bodyPr/>
                  <a:lstStyle/>
                  <a:p>
                    <a:r>
                      <a:rPr lang="en-US" sz="1100" b="1"/>
                      <a:t>B</a:t>
                    </a:r>
                    <a:endParaRPr lang="en-US"/>
                  </a:p>
                </c:rich>
              </c:tx>
              <c:showLegendKey val="0"/>
              <c:showVal val="1"/>
              <c:showCatName val="0"/>
              <c:showSerName val="0"/>
              <c:showPercent val="0"/>
              <c:showBubbleSize val="0"/>
            </c:dLbl>
            <c:dLbl>
              <c:idx val="2"/>
              <c:layout/>
              <c:tx>
                <c:rich>
                  <a:bodyPr/>
                  <a:lstStyle/>
                  <a:p>
                    <a:r>
                      <a:rPr lang="en-US" sz="1100" b="1"/>
                      <a:t>B</a:t>
                    </a:r>
                    <a:endParaRPr lang="en-US"/>
                  </a:p>
                </c:rich>
              </c:tx>
              <c:showLegendKey val="0"/>
              <c:showVal val="1"/>
              <c:showCatName val="0"/>
              <c:showSerName val="0"/>
              <c:showPercent val="0"/>
              <c:showBubbleSize val="0"/>
            </c:dLbl>
            <c:txPr>
              <a:bodyPr/>
              <a:lstStyle/>
              <a:p>
                <a:pPr>
                  <a:defRPr sz="1100" b="1"/>
                </a:pPr>
                <a:endParaRPr lang="es-EC"/>
              </a:p>
            </c:txPr>
            <c:showLegendKey val="0"/>
            <c:showVal val="1"/>
            <c:showCatName val="0"/>
            <c:showSerName val="0"/>
            <c:showPercent val="0"/>
            <c:showBubbleSize val="0"/>
            <c:showLeaderLines val="0"/>
          </c:dLbls>
          <c:cat>
            <c:strRef>
              <c:f>'[Materia Vegetal-Plataforma.xlsx]Hoja1'!$A$24:$A$26</c:f>
              <c:strCache>
                <c:ptCount val="3"/>
                <c:pt idx="0">
                  <c:v>CAMACHO</c:v>
                </c:pt>
                <c:pt idx="1">
                  <c:v>CABEZONA</c:v>
                </c:pt>
                <c:pt idx="2">
                  <c:v>MAÍZ</c:v>
                </c:pt>
              </c:strCache>
            </c:strRef>
          </c:cat>
          <c:val>
            <c:numRef>
              <c:f>'[Materia Vegetal-Plataforma.xlsx]Hoja1'!$B$24:$B$26</c:f>
              <c:numCache>
                <c:formatCode>0.00</c:formatCode>
                <c:ptCount val="3"/>
                <c:pt idx="0">
                  <c:v>20.10394765463959</c:v>
                </c:pt>
                <c:pt idx="1">
                  <c:v>10.12001755491743</c:v>
                </c:pt>
                <c:pt idx="2">
                  <c:v>5.9017149877122819</c:v>
                </c:pt>
              </c:numCache>
            </c:numRef>
          </c:val>
        </c:ser>
        <c:ser>
          <c:idx val="1"/>
          <c:order val="1"/>
          <c:tx>
            <c:strRef>
              <c:f>'[Materia Vegetal-Plataforma.xlsx]Hoja1'!$C$23</c:f>
              <c:strCache>
                <c:ptCount val="1"/>
                <c:pt idx="0">
                  <c:v>% [Cd] RAÍZ</c:v>
                </c:pt>
              </c:strCache>
            </c:strRef>
          </c:tx>
          <c:invertIfNegative val="0"/>
          <c:dLbls>
            <c:dLbl>
              <c:idx val="0"/>
              <c:layout>
                <c:manualLayout>
                  <c:x val="4.8596743664807963E-17"/>
                  <c:y val="-1.9665689472879003E-2"/>
                </c:manualLayout>
              </c:layout>
              <c:tx>
                <c:rich>
                  <a:bodyPr/>
                  <a:lstStyle/>
                  <a:p>
                    <a:r>
                      <a:rPr lang="en-US" sz="1100" b="1"/>
                      <a:t>A-B</a:t>
                    </a:r>
                    <a:endParaRPr lang="en-US"/>
                  </a:p>
                </c:rich>
              </c:tx>
              <c:showLegendKey val="0"/>
              <c:showVal val="1"/>
              <c:showCatName val="0"/>
              <c:showSerName val="0"/>
              <c:showPercent val="0"/>
              <c:showBubbleSize val="0"/>
            </c:dLbl>
            <c:dLbl>
              <c:idx val="1"/>
              <c:layout/>
              <c:tx>
                <c:rich>
                  <a:bodyPr/>
                  <a:lstStyle/>
                  <a:p>
                    <a:r>
                      <a:rPr lang="en-US" sz="1100" b="1"/>
                      <a:t>A</a:t>
                    </a:r>
                    <a:endParaRPr lang="en-US"/>
                  </a:p>
                </c:rich>
              </c:tx>
              <c:showLegendKey val="0"/>
              <c:showVal val="1"/>
              <c:showCatName val="0"/>
              <c:showSerName val="0"/>
              <c:showPercent val="0"/>
              <c:showBubbleSize val="0"/>
            </c:dLbl>
            <c:dLbl>
              <c:idx val="2"/>
              <c:layout/>
              <c:tx>
                <c:rich>
                  <a:bodyPr/>
                  <a:lstStyle/>
                  <a:p>
                    <a:r>
                      <a:rPr lang="en-US" sz="1100" b="1"/>
                      <a:t>B</a:t>
                    </a:r>
                    <a:endParaRPr lang="en-US"/>
                  </a:p>
                </c:rich>
              </c:tx>
              <c:showLegendKey val="0"/>
              <c:showVal val="1"/>
              <c:showCatName val="0"/>
              <c:showSerName val="0"/>
              <c:showPercent val="0"/>
              <c:showBubbleSize val="0"/>
            </c:dLbl>
            <c:txPr>
              <a:bodyPr/>
              <a:lstStyle/>
              <a:p>
                <a:pPr>
                  <a:defRPr sz="1100" b="1"/>
                </a:pPr>
                <a:endParaRPr lang="es-EC"/>
              </a:p>
            </c:txPr>
            <c:showLegendKey val="0"/>
            <c:showVal val="1"/>
            <c:showCatName val="0"/>
            <c:showSerName val="0"/>
            <c:showPercent val="0"/>
            <c:showBubbleSize val="0"/>
            <c:showLeaderLines val="0"/>
          </c:dLbls>
          <c:cat>
            <c:strRef>
              <c:f>'[Materia Vegetal-Plataforma.xlsx]Hoja1'!$A$24:$A$26</c:f>
              <c:strCache>
                <c:ptCount val="3"/>
                <c:pt idx="0">
                  <c:v>CAMACHO</c:v>
                </c:pt>
                <c:pt idx="1">
                  <c:v>CABEZONA</c:v>
                </c:pt>
                <c:pt idx="2">
                  <c:v>MAÍZ</c:v>
                </c:pt>
              </c:strCache>
            </c:strRef>
          </c:cat>
          <c:val>
            <c:numRef>
              <c:f>'[Materia Vegetal-Plataforma.xlsx]Hoja1'!$C$24:$C$26</c:f>
              <c:numCache>
                <c:formatCode>0.00</c:formatCode>
                <c:ptCount val="3"/>
                <c:pt idx="0">
                  <c:v>79.896052345360417</c:v>
                </c:pt>
                <c:pt idx="1">
                  <c:v>89.879982445082561</c:v>
                </c:pt>
                <c:pt idx="2">
                  <c:v>94.09828501228769</c:v>
                </c:pt>
              </c:numCache>
            </c:numRef>
          </c:val>
        </c:ser>
        <c:dLbls>
          <c:showLegendKey val="0"/>
          <c:showVal val="0"/>
          <c:showCatName val="0"/>
          <c:showSerName val="0"/>
          <c:showPercent val="0"/>
          <c:showBubbleSize val="0"/>
        </c:dLbls>
        <c:gapWidth val="150"/>
        <c:shape val="box"/>
        <c:axId val="197959680"/>
        <c:axId val="197961216"/>
        <c:axId val="0"/>
      </c:bar3DChart>
      <c:catAx>
        <c:axId val="197959680"/>
        <c:scaling>
          <c:orientation val="minMax"/>
        </c:scaling>
        <c:delete val="0"/>
        <c:axPos val="b"/>
        <c:majorTickMark val="none"/>
        <c:minorTickMark val="none"/>
        <c:tickLblPos val="nextTo"/>
        <c:crossAx val="197961216"/>
        <c:crosses val="autoZero"/>
        <c:auto val="1"/>
        <c:lblAlgn val="ctr"/>
        <c:lblOffset val="100"/>
        <c:noMultiLvlLbl val="0"/>
      </c:catAx>
      <c:valAx>
        <c:axId val="197961216"/>
        <c:scaling>
          <c:orientation val="minMax"/>
        </c:scaling>
        <c:delete val="0"/>
        <c:axPos val="l"/>
        <c:majorGridlines/>
        <c:title>
          <c:tx>
            <c:rich>
              <a:bodyPr/>
              <a:lstStyle/>
              <a:p>
                <a:pPr>
                  <a:defRPr sz="1200"/>
                </a:pPr>
                <a:r>
                  <a:rPr lang="en-US" sz="1200"/>
                  <a:t>%</a:t>
                </a:r>
              </a:p>
            </c:rich>
          </c:tx>
          <c:layout>
            <c:manualLayout>
              <c:xMode val="edge"/>
              <c:yMode val="edge"/>
              <c:x val="0.1002775963279935"/>
              <c:y val="0.45640804478885177"/>
            </c:manualLayout>
          </c:layout>
          <c:overlay val="0"/>
        </c:title>
        <c:numFmt formatCode="0.00" sourceLinked="1"/>
        <c:majorTickMark val="none"/>
        <c:minorTickMark val="none"/>
        <c:tickLblPos val="nextTo"/>
        <c:crossAx val="197959680"/>
        <c:crosses val="autoZero"/>
        <c:crossBetween val="between"/>
      </c:valAx>
      <c:dTable>
        <c:showHorzBorder val="1"/>
        <c:showVertBorder val="1"/>
        <c:showOutline val="1"/>
        <c:showKeys val="1"/>
        <c:txPr>
          <a:bodyPr/>
          <a:lstStyle/>
          <a:p>
            <a:pPr rtl="0">
              <a:defRPr sz="1200"/>
            </a:pPr>
            <a:endParaRPr lang="es-EC"/>
          </a:p>
        </c:txPr>
      </c:dTable>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ata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 Id="rId4" Type="http://schemas.openxmlformats.org/officeDocument/2006/relationships/image" Target="../media/image83.png"/></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ata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 Id="rId4" Type="http://schemas.openxmlformats.org/officeDocument/2006/relationships/image" Target="../media/image8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F13EF-F2D6-4FA5-BD4B-8E5D2575993F}" type="doc">
      <dgm:prSet loTypeId="urn:microsoft.com/office/officeart/2005/8/layout/vList4#2" loCatId="list" qsTypeId="urn:microsoft.com/office/officeart/2005/8/quickstyle/simple3" qsCatId="simple" csTypeId="urn:microsoft.com/office/officeart/2005/8/colors/accent1_2" csCatId="accent1" phldr="1"/>
      <dgm:spPr/>
      <dgm:t>
        <a:bodyPr/>
        <a:lstStyle/>
        <a:p>
          <a:endParaRPr lang="es-EC"/>
        </a:p>
      </dgm:t>
    </dgm:pt>
    <dgm:pt modelId="{E2629D3D-2FB8-4609-9AB3-7BD6BFE8A4DE}">
      <dgm:prSet phldrT="[Texto]" custT="1"/>
      <dgm:spPr/>
      <dgm:t>
        <a:bodyPr/>
        <a:lstStyle/>
        <a:p>
          <a:pPr>
            <a:lnSpc>
              <a:spcPct val="100000"/>
            </a:lnSpc>
          </a:pPr>
          <a:r>
            <a:rPr lang="es-EC" sz="1800" b="1" dirty="0" smtClean="0">
              <a:latin typeface="Arial" pitchFamily="34" charset="0"/>
              <a:cs typeface="Arial" pitchFamily="34" charset="0"/>
            </a:rPr>
            <a:t>TOXICIDAD POR Cd EN PLANTAS</a:t>
          </a:r>
          <a:endParaRPr lang="es-EC" sz="1800" b="1" dirty="0">
            <a:latin typeface="Arial" pitchFamily="34" charset="0"/>
            <a:cs typeface="Arial" pitchFamily="34" charset="0"/>
          </a:endParaRPr>
        </a:p>
      </dgm:t>
    </dgm:pt>
    <dgm:pt modelId="{9A9B32D6-DA7C-44A1-BAA4-F6173060D028}" type="parTrans" cxnId="{2190F4E8-DD66-444D-86EC-C65E099E7273}">
      <dgm:prSet/>
      <dgm:spPr/>
      <dgm:t>
        <a:bodyPr/>
        <a:lstStyle/>
        <a:p>
          <a:endParaRPr lang="es-EC"/>
        </a:p>
      </dgm:t>
    </dgm:pt>
    <dgm:pt modelId="{FBDFB6BE-04D9-4D7B-8DC1-8D18F712D5F2}" type="sibTrans" cxnId="{2190F4E8-DD66-444D-86EC-C65E099E7273}">
      <dgm:prSet/>
      <dgm:spPr/>
      <dgm:t>
        <a:bodyPr/>
        <a:lstStyle/>
        <a:p>
          <a:endParaRPr lang="es-EC"/>
        </a:p>
      </dgm:t>
    </dgm:pt>
    <dgm:pt modelId="{99189645-2E9B-4B23-A9BD-7FAE4B15EBD5}">
      <dgm:prSet phldrT="[Texto]" custT="1"/>
      <dgm:spPr/>
      <dgm:t>
        <a:bodyPr/>
        <a:lstStyle/>
        <a:p>
          <a:pPr>
            <a:lnSpc>
              <a:spcPct val="100000"/>
            </a:lnSpc>
          </a:pPr>
          <a:r>
            <a:rPr lang="es-EC" sz="1800" dirty="0" smtClean="0">
              <a:latin typeface="Arial" pitchFamily="34" charset="0"/>
              <a:cs typeface="Arial" pitchFamily="34" charset="0"/>
            </a:rPr>
            <a:t>Desequilibrios nutricionales e hídricos en la planta.</a:t>
          </a:r>
          <a:endParaRPr lang="es-EC" sz="1800" dirty="0">
            <a:latin typeface="Arial" pitchFamily="34" charset="0"/>
            <a:cs typeface="Arial" pitchFamily="34" charset="0"/>
          </a:endParaRPr>
        </a:p>
      </dgm:t>
    </dgm:pt>
    <dgm:pt modelId="{77353877-4A12-4979-B3A8-25A7FCA565B7}" type="parTrans" cxnId="{3898FFC3-BBDE-4C21-8986-4BA39D04EF99}">
      <dgm:prSet/>
      <dgm:spPr/>
      <dgm:t>
        <a:bodyPr/>
        <a:lstStyle/>
        <a:p>
          <a:endParaRPr lang="es-EC"/>
        </a:p>
      </dgm:t>
    </dgm:pt>
    <dgm:pt modelId="{12ECCE50-70A6-42B1-873C-8CC450655BCF}" type="sibTrans" cxnId="{3898FFC3-BBDE-4C21-8986-4BA39D04EF99}">
      <dgm:prSet/>
      <dgm:spPr/>
      <dgm:t>
        <a:bodyPr/>
        <a:lstStyle/>
        <a:p>
          <a:endParaRPr lang="es-EC"/>
        </a:p>
      </dgm:t>
    </dgm:pt>
    <dgm:pt modelId="{75939EA0-ACEF-4483-AF58-08EA0A80D4B3}">
      <dgm:prSet phldrT="[Texto]" custT="1"/>
      <dgm:spPr/>
      <dgm:t>
        <a:bodyPr/>
        <a:lstStyle/>
        <a:p>
          <a:pPr>
            <a:lnSpc>
              <a:spcPct val="100000"/>
            </a:lnSpc>
          </a:pPr>
          <a:r>
            <a:rPr lang="es-EC" sz="1800" dirty="0" smtClean="0">
              <a:latin typeface="Arial" pitchFamily="34" charset="0"/>
              <a:cs typeface="Arial" pitchFamily="34" charset="0"/>
            </a:rPr>
            <a:t>Alteraciones en la apertura estomática, fotosíntesis y transpiración.</a:t>
          </a:r>
          <a:endParaRPr lang="es-EC" sz="1800" dirty="0">
            <a:latin typeface="Arial" pitchFamily="34" charset="0"/>
            <a:cs typeface="Arial" pitchFamily="34" charset="0"/>
          </a:endParaRPr>
        </a:p>
      </dgm:t>
    </dgm:pt>
    <dgm:pt modelId="{395BD0A1-2969-42D5-AC56-3809B7E64083}" type="parTrans" cxnId="{95E9016C-6A57-4932-B5C1-69361FC9C626}">
      <dgm:prSet/>
      <dgm:spPr/>
      <dgm:t>
        <a:bodyPr/>
        <a:lstStyle/>
        <a:p>
          <a:endParaRPr lang="es-EC"/>
        </a:p>
      </dgm:t>
    </dgm:pt>
    <dgm:pt modelId="{F73BCBA8-957E-4002-A6BC-3EEB128713CA}" type="sibTrans" cxnId="{95E9016C-6A57-4932-B5C1-69361FC9C626}">
      <dgm:prSet/>
      <dgm:spPr/>
      <dgm:t>
        <a:bodyPr/>
        <a:lstStyle/>
        <a:p>
          <a:endParaRPr lang="es-EC"/>
        </a:p>
      </dgm:t>
    </dgm:pt>
    <dgm:pt modelId="{044D665C-EE0B-44CF-8ED7-860DDE871684}">
      <dgm:prSet phldrT="[Texto]" custT="1"/>
      <dgm:spPr/>
      <dgm:t>
        <a:bodyPr/>
        <a:lstStyle/>
        <a:p>
          <a:r>
            <a:rPr lang="es-EC" sz="1800" b="1" dirty="0" smtClean="0">
              <a:latin typeface="Arial" pitchFamily="34" charset="0"/>
              <a:cs typeface="Arial" pitchFamily="34" charset="0"/>
            </a:rPr>
            <a:t>TOXICIDAD POR Cd EN ANIMALES Y HUMANOS</a:t>
          </a:r>
          <a:endParaRPr lang="es-EC" sz="1800" b="1" dirty="0">
            <a:latin typeface="Arial" pitchFamily="34" charset="0"/>
            <a:cs typeface="Arial" pitchFamily="34" charset="0"/>
          </a:endParaRPr>
        </a:p>
      </dgm:t>
    </dgm:pt>
    <dgm:pt modelId="{44F350DE-F22C-4049-BCB6-BA9CE6C37907}" type="parTrans" cxnId="{E214B2BF-12E2-4181-9B6B-18ADC7A83DFD}">
      <dgm:prSet/>
      <dgm:spPr/>
      <dgm:t>
        <a:bodyPr/>
        <a:lstStyle/>
        <a:p>
          <a:endParaRPr lang="es-EC"/>
        </a:p>
      </dgm:t>
    </dgm:pt>
    <dgm:pt modelId="{F0F714D6-F926-4D98-BEB7-B5E4710B7264}" type="sibTrans" cxnId="{E214B2BF-12E2-4181-9B6B-18ADC7A83DFD}">
      <dgm:prSet/>
      <dgm:spPr/>
      <dgm:t>
        <a:bodyPr/>
        <a:lstStyle/>
        <a:p>
          <a:endParaRPr lang="es-EC"/>
        </a:p>
      </dgm:t>
    </dgm:pt>
    <dgm:pt modelId="{361B9FF6-D93B-4870-A4F2-D9ACDE3089E6}">
      <dgm:prSet phldrT="[Texto]" custT="1"/>
      <dgm:spPr/>
      <dgm:t>
        <a:bodyPr/>
        <a:lstStyle/>
        <a:p>
          <a:r>
            <a:rPr lang="es-EC" sz="1800" dirty="0" smtClean="0">
              <a:latin typeface="Arial" pitchFamily="34" charset="0"/>
              <a:cs typeface="Arial" pitchFamily="34" charset="0"/>
            </a:rPr>
            <a:t>Si supera los 0,15 </a:t>
          </a:r>
          <a:r>
            <a:rPr lang="es-EC" sz="1800" dirty="0" err="1" smtClean="0">
              <a:latin typeface="Arial" pitchFamily="34" charset="0"/>
              <a:cs typeface="Arial" pitchFamily="34" charset="0"/>
            </a:rPr>
            <a:t>μg</a:t>
          </a:r>
          <a:r>
            <a:rPr lang="es-EC" sz="1800" dirty="0" smtClean="0">
              <a:latin typeface="Arial" pitchFamily="34" charset="0"/>
              <a:cs typeface="Arial" pitchFamily="34" charset="0"/>
            </a:rPr>
            <a:t> procedente del aire y un </a:t>
          </a:r>
          <a:r>
            <a:rPr lang="es-EC" sz="1800" dirty="0" err="1" smtClean="0">
              <a:latin typeface="Arial" pitchFamily="34" charset="0"/>
              <a:cs typeface="Arial" pitchFamily="34" charset="0"/>
            </a:rPr>
            <a:t>μg</a:t>
          </a:r>
          <a:r>
            <a:rPr lang="es-EC" sz="1800" dirty="0" smtClean="0">
              <a:latin typeface="Arial" pitchFamily="34" charset="0"/>
              <a:cs typeface="Arial" pitchFamily="34" charset="0"/>
            </a:rPr>
            <a:t> del agua.</a:t>
          </a:r>
          <a:endParaRPr lang="es-EC" sz="1800" dirty="0">
            <a:latin typeface="Arial" pitchFamily="34" charset="0"/>
            <a:cs typeface="Arial" pitchFamily="34" charset="0"/>
          </a:endParaRPr>
        </a:p>
      </dgm:t>
    </dgm:pt>
    <dgm:pt modelId="{4C57B4C4-3BC8-4C7A-884B-747DBCDF7716}" type="parTrans" cxnId="{B6DA10D9-F58D-4682-8AF4-076F790B9748}">
      <dgm:prSet/>
      <dgm:spPr/>
      <dgm:t>
        <a:bodyPr/>
        <a:lstStyle/>
        <a:p>
          <a:endParaRPr lang="es-EC"/>
        </a:p>
      </dgm:t>
    </dgm:pt>
    <dgm:pt modelId="{B2177F0C-AD80-448D-AF00-B27DE0E64602}" type="sibTrans" cxnId="{B6DA10D9-F58D-4682-8AF4-076F790B9748}">
      <dgm:prSet/>
      <dgm:spPr/>
      <dgm:t>
        <a:bodyPr/>
        <a:lstStyle/>
        <a:p>
          <a:endParaRPr lang="es-EC"/>
        </a:p>
      </dgm:t>
    </dgm:pt>
    <dgm:pt modelId="{B36CA03E-DA10-4CDB-87F5-42D8F143B2F5}">
      <dgm:prSet phldrT="[Texto]" custT="1"/>
      <dgm:spPr/>
      <dgm:t>
        <a:bodyPr/>
        <a:lstStyle/>
        <a:p>
          <a:r>
            <a:rPr lang="es-EC" sz="1800" dirty="0" smtClean="0">
              <a:latin typeface="Arial" pitchFamily="34" charset="0"/>
              <a:cs typeface="Arial" pitchFamily="34" charset="0"/>
            </a:rPr>
            <a:t>Acumulación en riñones, hígado, órganos reproductores y huesos.</a:t>
          </a:r>
          <a:endParaRPr lang="es-EC" sz="1800" dirty="0">
            <a:latin typeface="Arial" pitchFamily="34" charset="0"/>
            <a:cs typeface="Arial" pitchFamily="34" charset="0"/>
          </a:endParaRPr>
        </a:p>
      </dgm:t>
    </dgm:pt>
    <dgm:pt modelId="{DCD68CEC-DD03-4ECF-9362-596CC210BA04}" type="parTrans" cxnId="{2EF48689-F98D-46D6-96A3-900B5AC0ED4B}">
      <dgm:prSet/>
      <dgm:spPr/>
      <dgm:t>
        <a:bodyPr/>
        <a:lstStyle/>
        <a:p>
          <a:endParaRPr lang="es-EC"/>
        </a:p>
      </dgm:t>
    </dgm:pt>
    <dgm:pt modelId="{7DC37D9A-80A6-4544-BEF2-77A089B94FDB}" type="sibTrans" cxnId="{2EF48689-F98D-46D6-96A3-900B5AC0ED4B}">
      <dgm:prSet/>
      <dgm:spPr/>
      <dgm:t>
        <a:bodyPr/>
        <a:lstStyle/>
        <a:p>
          <a:endParaRPr lang="es-EC"/>
        </a:p>
      </dgm:t>
    </dgm:pt>
    <dgm:pt modelId="{299400E3-F57D-424E-833F-B5BF653E89B6}">
      <dgm:prSet phldrT="[Texto]" custT="1"/>
      <dgm:spPr/>
      <dgm:t>
        <a:bodyPr/>
        <a:lstStyle/>
        <a:p>
          <a:pPr>
            <a:lnSpc>
              <a:spcPct val="100000"/>
            </a:lnSpc>
          </a:pPr>
          <a:r>
            <a:rPr lang="es-EC" sz="1800" dirty="0" smtClean="0">
              <a:latin typeface="Arial" pitchFamily="34" charset="0"/>
              <a:cs typeface="Arial" pitchFamily="34" charset="0"/>
            </a:rPr>
            <a:t>Reduce absorción y transporte de nitratos. </a:t>
          </a:r>
          <a:endParaRPr lang="es-EC" sz="1800" dirty="0">
            <a:latin typeface="Arial" pitchFamily="34" charset="0"/>
            <a:cs typeface="Arial" pitchFamily="34" charset="0"/>
          </a:endParaRPr>
        </a:p>
      </dgm:t>
    </dgm:pt>
    <dgm:pt modelId="{DA1386D9-A7B7-4910-9EE6-EB1F38B4C2CE}" type="parTrans" cxnId="{50B8ACD9-AEA7-41AB-A76E-990CACDC0398}">
      <dgm:prSet/>
      <dgm:spPr/>
      <dgm:t>
        <a:bodyPr/>
        <a:lstStyle/>
        <a:p>
          <a:endParaRPr lang="es-EC"/>
        </a:p>
      </dgm:t>
    </dgm:pt>
    <dgm:pt modelId="{1D6E6BA3-6AA9-4012-9AE2-123181121836}" type="sibTrans" cxnId="{50B8ACD9-AEA7-41AB-A76E-990CACDC0398}">
      <dgm:prSet/>
      <dgm:spPr/>
      <dgm:t>
        <a:bodyPr/>
        <a:lstStyle/>
        <a:p>
          <a:endParaRPr lang="es-EC"/>
        </a:p>
      </dgm:t>
    </dgm:pt>
    <dgm:pt modelId="{5A155EBC-D563-467C-8EF8-70B7DF48B63F}">
      <dgm:prSet phldrT="[Texto]" custT="1"/>
      <dgm:spPr/>
      <dgm:t>
        <a:bodyPr/>
        <a:lstStyle/>
        <a:p>
          <a:pPr>
            <a:lnSpc>
              <a:spcPct val="100000"/>
            </a:lnSpc>
          </a:pPr>
          <a:r>
            <a:rPr lang="es-EC" sz="1800" dirty="0" smtClean="0">
              <a:latin typeface="Arial" pitchFamily="34" charset="0"/>
              <a:cs typeface="Arial" pitchFamily="34" charset="0"/>
            </a:rPr>
            <a:t>Daños en metabolismo del cloroplasto, síntesis de clorofila y fijación del CO</a:t>
          </a:r>
          <a:r>
            <a:rPr lang="es-EC" sz="1800" baseline="-25000" dirty="0" smtClean="0">
              <a:latin typeface="Arial" pitchFamily="34" charset="0"/>
              <a:cs typeface="Arial" pitchFamily="34" charset="0"/>
            </a:rPr>
            <a:t>2.</a:t>
          </a:r>
          <a:r>
            <a:rPr lang="es-EC" sz="1800" dirty="0" smtClean="0">
              <a:latin typeface="Arial" pitchFamily="34" charset="0"/>
              <a:cs typeface="Arial" pitchFamily="34" charset="0"/>
            </a:rPr>
            <a:t> </a:t>
          </a:r>
          <a:endParaRPr lang="es-EC" sz="1800" dirty="0">
            <a:latin typeface="Arial" pitchFamily="34" charset="0"/>
            <a:cs typeface="Arial" pitchFamily="34" charset="0"/>
          </a:endParaRPr>
        </a:p>
      </dgm:t>
    </dgm:pt>
    <dgm:pt modelId="{1BD2CEBA-B391-4307-9344-3F6A540D8CF4}" type="parTrans" cxnId="{1E32F9FD-907A-4745-A67C-49C3B481D97C}">
      <dgm:prSet/>
      <dgm:spPr/>
      <dgm:t>
        <a:bodyPr/>
        <a:lstStyle/>
        <a:p>
          <a:endParaRPr lang="es-EC"/>
        </a:p>
      </dgm:t>
    </dgm:pt>
    <dgm:pt modelId="{7743521B-29D1-4322-B5E2-08E5ADB5BBEB}" type="sibTrans" cxnId="{1E32F9FD-907A-4745-A67C-49C3B481D97C}">
      <dgm:prSet/>
      <dgm:spPr/>
      <dgm:t>
        <a:bodyPr/>
        <a:lstStyle/>
        <a:p>
          <a:endParaRPr lang="es-EC"/>
        </a:p>
      </dgm:t>
    </dgm:pt>
    <dgm:pt modelId="{CF857A4F-F49E-4491-86F4-E00847EE9B14}">
      <dgm:prSet phldrT="[Texto]" custT="1"/>
      <dgm:spPr/>
      <dgm:t>
        <a:bodyPr/>
        <a:lstStyle/>
        <a:p>
          <a:r>
            <a:rPr lang="es-EC" sz="1800" dirty="0" smtClean="0">
              <a:latin typeface="Arial" pitchFamily="34" charset="0"/>
              <a:cs typeface="Arial" pitchFamily="34" charset="0"/>
            </a:rPr>
            <a:t>Altera funciones metabólicas.</a:t>
          </a:r>
          <a:endParaRPr lang="es-EC" sz="1800" dirty="0">
            <a:latin typeface="Arial" pitchFamily="34" charset="0"/>
            <a:cs typeface="Arial" pitchFamily="34" charset="0"/>
          </a:endParaRPr>
        </a:p>
      </dgm:t>
    </dgm:pt>
    <dgm:pt modelId="{1A21E5B4-FA32-45A3-92A6-20DE29CC291D}" type="parTrans" cxnId="{7FD3D12A-8633-4C1D-B115-08CF558F53A5}">
      <dgm:prSet/>
      <dgm:spPr/>
      <dgm:t>
        <a:bodyPr/>
        <a:lstStyle/>
        <a:p>
          <a:endParaRPr lang="es-EC"/>
        </a:p>
      </dgm:t>
    </dgm:pt>
    <dgm:pt modelId="{09E0AEC9-69A3-4765-94D3-BCB8A2752673}" type="sibTrans" cxnId="{7FD3D12A-8633-4C1D-B115-08CF558F53A5}">
      <dgm:prSet/>
      <dgm:spPr/>
      <dgm:t>
        <a:bodyPr/>
        <a:lstStyle/>
        <a:p>
          <a:endParaRPr lang="es-EC"/>
        </a:p>
      </dgm:t>
    </dgm:pt>
    <dgm:pt modelId="{5D640C82-D136-4F2E-8917-D67DAD08152E}">
      <dgm:prSet phldrT="[Texto]" custT="1"/>
      <dgm:spPr/>
      <dgm:t>
        <a:bodyPr/>
        <a:lstStyle/>
        <a:p>
          <a:r>
            <a:rPr lang="es-EC" sz="1800" dirty="0" smtClean="0">
              <a:latin typeface="Arial" pitchFamily="34" charset="0"/>
              <a:cs typeface="Arial" pitchFamily="34" charset="0"/>
            </a:rPr>
            <a:t>Irritación grave del estómago, vómitos, diarrea, insuficiencia renal, daño del pulmón, fragilidad de los huesos, osteoporosis.</a:t>
          </a:r>
          <a:endParaRPr lang="es-EC" sz="1800" dirty="0">
            <a:latin typeface="Arial" pitchFamily="34" charset="0"/>
            <a:cs typeface="Arial" pitchFamily="34" charset="0"/>
          </a:endParaRPr>
        </a:p>
      </dgm:t>
    </dgm:pt>
    <dgm:pt modelId="{8DD29DD3-9B62-4288-A75E-025E71B43A49}" type="parTrans" cxnId="{55F30FDF-2F5E-4AF9-9E07-3CB1624E4133}">
      <dgm:prSet/>
      <dgm:spPr/>
      <dgm:t>
        <a:bodyPr/>
        <a:lstStyle/>
        <a:p>
          <a:endParaRPr lang="es-EC"/>
        </a:p>
      </dgm:t>
    </dgm:pt>
    <dgm:pt modelId="{612788E7-4A9F-4F5A-BDF1-1880F42A7BF7}" type="sibTrans" cxnId="{55F30FDF-2F5E-4AF9-9E07-3CB1624E4133}">
      <dgm:prSet/>
      <dgm:spPr/>
      <dgm:t>
        <a:bodyPr/>
        <a:lstStyle/>
        <a:p>
          <a:endParaRPr lang="es-EC"/>
        </a:p>
      </dgm:t>
    </dgm:pt>
    <dgm:pt modelId="{6295C4A4-A894-4991-A124-A9BE58D2163F}">
      <dgm:prSet phldrT="[Texto]" custT="1"/>
      <dgm:spPr/>
      <dgm:t>
        <a:bodyPr/>
        <a:lstStyle/>
        <a:p>
          <a:r>
            <a:rPr lang="es-EC" sz="1800" dirty="0" smtClean="0">
              <a:latin typeface="Arial" pitchFamily="34" charset="0"/>
              <a:cs typeface="Arial" pitchFamily="34" charset="0"/>
            </a:rPr>
            <a:t>Se lo asocia con cáncer.</a:t>
          </a:r>
          <a:endParaRPr lang="es-EC" sz="1800" dirty="0">
            <a:latin typeface="Arial" pitchFamily="34" charset="0"/>
            <a:cs typeface="Arial" pitchFamily="34" charset="0"/>
          </a:endParaRPr>
        </a:p>
      </dgm:t>
    </dgm:pt>
    <dgm:pt modelId="{0853B48B-3CCC-466A-A8E8-454DFC70016C}" type="parTrans" cxnId="{A29A1A98-F398-4CA6-A8E9-EE9D2F3A748F}">
      <dgm:prSet/>
      <dgm:spPr/>
      <dgm:t>
        <a:bodyPr/>
        <a:lstStyle/>
        <a:p>
          <a:endParaRPr lang="es-EC"/>
        </a:p>
      </dgm:t>
    </dgm:pt>
    <dgm:pt modelId="{13C1645F-D194-48E6-9A57-DD0882435B02}" type="sibTrans" cxnId="{A29A1A98-F398-4CA6-A8E9-EE9D2F3A748F}">
      <dgm:prSet/>
      <dgm:spPr/>
      <dgm:t>
        <a:bodyPr/>
        <a:lstStyle/>
        <a:p>
          <a:endParaRPr lang="es-EC"/>
        </a:p>
      </dgm:t>
    </dgm:pt>
    <dgm:pt modelId="{00342597-3A54-46F7-9D0B-5EB49EEED065}">
      <dgm:prSet phldrT="[Texto]" custT="1"/>
      <dgm:spPr/>
      <dgm:t>
        <a:bodyPr/>
        <a:lstStyle/>
        <a:p>
          <a:pPr>
            <a:lnSpc>
              <a:spcPct val="100000"/>
            </a:lnSpc>
          </a:pPr>
          <a:r>
            <a:rPr lang="es-EC" sz="1800" dirty="0" smtClean="0">
              <a:latin typeface="Arial" pitchFamily="34" charset="0"/>
              <a:cs typeface="Arial" pitchFamily="34" charset="0"/>
            </a:rPr>
            <a:t>Clorosis: deficiencia de hierro, fosfatos, transporte de </a:t>
          </a:r>
          <a:r>
            <a:rPr lang="es-EC" sz="1800" dirty="0" err="1" smtClean="0">
              <a:latin typeface="Arial" pitchFamily="34" charset="0"/>
              <a:cs typeface="Arial" pitchFamily="34" charset="0"/>
            </a:rPr>
            <a:t>Mn.</a:t>
          </a:r>
          <a:endParaRPr lang="es-EC" sz="1800" dirty="0">
            <a:latin typeface="Arial" pitchFamily="34" charset="0"/>
            <a:cs typeface="Arial" pitchFamily="34" charset="0"/>
          </a:endParaRPr>
        </a:p>
      </dgm:t>
    </dgm:pt>
    <dgm:pt modelId="{C3306DD7-2B03-45AE-B4A1-5CDC05693E9A}" type="parTrans" cxnId="{A766E7CB-075F-4E07-BC44-8F7EC66E94B4}">
      <dgm:prSet/>
      <dgm:spPr/>
    </dgm:pt>
    <dgm:pt modelId="{5EDA240A-1768-45A0-9E99-E75DC19AA4DA}" type="sibTrans" cxnId="{A766E7CB-075F-4E07-BC44-8F7EC66E94B4}">
      <dgm:prSet/>
      <dgm:spPr/>
    </dgm:pt>
    <dgm:pt modelId="{D015C79C-7E42-4935-A785-D9E5DB9CEC94}" type="pres">
      <dgm:prSet presAssocID="{A99F13EF-F2D6-4FA5-BD4B-8E5D2575993F}" presName="linear" presStyleCnt="0">
        <dgm:presLayoutVars>
          <dgm:dir/>
          <dgm:resizeHandles val="exact"/>
        </dgm:presLayoutVars>
      </dgm:prSet>
      <dgm:spPr/>
      <dgm:t>
        <a:bodyPr/>
        <a:lstStyle/>
        <a:p>
          <a:endParaRPr lang="es-EC"/>
        </a:p>
      </dgm:t>
    </dgm:pt>
    <dgm:pt modelId="{FF54D0FF-9841-4D28-945F-4741C2DE51F2}" type="pres">
      <dgm:prSet presAssocID="{E2629D3D-2FB8-4609-9AB3-7BD6BFE8A4DE}" presName="comp" presStyleCnt="0"/>
      <dgm:spPr/>
    </dgm:pt>
    <dgm:pt modelId="{6AF10757-BCBE-47AC-A48B-3EEAF876C03D}" type="pres">
      <dgm:prSet presAssocID="{E2629D3D-2FB8-4609-9AB3-7BD6BFE8A4DE}" presName="box" presStyleLbl="node1" presStyleIdx="0" presStyleCnt="2" custScaleY="194494" custLinFactNeighborY="-6635"/>
      <dgm:spPr/>
      <dgm:t>
        <a:bodyPr/>
        <a:lstStyle/>
        <a:p>
          <a:endParaRPr lang="es-EC"/>
        </a:p>
      </dgm:t>
    </dgm:pt>
    <dgm:pt modelId="{B48E6AD3-4403-416A-80B6-4B00FC87FD73}" type="pres">
      <dgm:prSet presAssocID="{E2629D3D-2FB8-4609-9AB3-7BD6BFE8A4DE}"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B273968D-D8BB-4F9D-A29E-EA2586025C86}" type="pres">
      <dgm:prSet presAssocID="{E2629D3D-2FB8-4609-9AB3-7BD6BFE8A4DE}" presName="text" presStyleLbl="node1" presStyleIdx="0" presStyleCnt="2">
        <dgm:presLayoutVars>
          <dgm:bulletEnabled val="1"/>
        </dgm:presLayoutVars>
      </dgm:prSet>
      <dgm:spPr/>
      <dgm:t>
        <a:bodyPr/>
        <a:lstStyle/>
        <a:p>
          <a:endParaRPr lang="es-EC"/>
        </a:p>
      </dgm:t>
    </dgm:pt>
    <dgm:pt modelId="{572E5497-92B5-419B-8294-1BEA553CC569}" type="pres">
      <dgm:prSet presAssocID="{FBDFB6BE-04D9-4D7B-8DC1-8D18F712D5F2}" presName="spacer" presStyleCnt="0"/>
      <dgm:spPr/>
    </dgm:pt>
    <dgm:pt modelId="{6B1FA2D4-4050-451F-91F6-E34DAD4A7D56}" type="pres">
      <dgm:prSet presAssocID="{044D665C-EE0B-44CF-8ED7-860DDE871684}" presName="comp" presStyleCnt="0"/>
      <dgm:spPr/>
    </dgm:pt>
    <dgm:pt modelId="{8876ADDE-D05C-402E-B6AB-CE95A6C6D66B}" type="pres">
      <dgm:prSet presAssocID="{044D665C-EE0B-44CF-8ED7-860DDE871684}" presName="box" presStyleLbl="node1" presStyleIdx="1" presStyleCnt="2" custScaleY="164982" custLinFactNeighborX="3297" custLinFactNeighborY="3259"/>
      <dgm:spPr/>
      <dgm:t>
        <a:bodyPr/>
        <a:lstStyle/>
        <a:p>
          <a:endParaRPr lang="es-EC"/>
        </a:p>
      </dgm:t>
    </dgm:pt>
    <dgm:pt modelId="{9CEB0E05-31BC-4CA1-9462-ADC84B7C7B9C}" type="pres">
      <dgm:prSet presAssocID="{044D665C-EE0B-44CF-8ED7-860DDE871684}" presName="img"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 modelId="{7B18FFF4-430F-4690-A1D3-2E273C7C8CC9}" type="pres">
      <dgm:prSet presAssocID="{044D665C-EE0B-44CF-8ED7-860DDE871684}" presName="text" presStyleLbl="node1" presStyleIdx="1" presStyleCnt="2">
        <dgm:presLayoutVars>
          <dgm:bulletEnabled val="1"/>
        </dgm:presLayoutVars>
      </dgm:prSet>
      <dgm:spPr/>
      <dgm:t>
        <a:bodyPr/>
        <a:lstStyle/>
        <a:p>
          <a:endParaRPr lang="es-EC"/>
        </a:p>
      </dgm:t>
    </dgm:pt>
  </dgm:ptLst>
  <dgm:cxnLst>
    <dgm:cxn modelId="{DC3C7535-7854-4C34-874B-EE1A9744675A}" type="presOf" srcId="{B36CA03E-DA10-4CDB-87F5-42D8F143B2F5}" destId="{8876ADDE-D05C-402E-B6AB-CE95A6C6D66B}" srcOrd="0" destOrd="2" presId="urn:microsoft.com/office/officeart/2005/8/layout/vList4#2"/>
    <dgm:cxn modelId="{5C8CFBFD-0536-4B5F-8DD4-8B8DEB700D17}" type="presOf" srcId="{044D665C-EE0B-44CF-8ED7-860DDE871684}" destId="{7B18FFF4-430F-4690-A1D3-2E273C7C8CC9}" srcOrd="1" destOrd="0" presId="urn:microsoft.com/office/officeart/2005/8/layout/vList4#2"/>
    <dgm:cxn modelId="{55685D28-DD3B-42F9-A324-C22CE3B7401B}" type="presOf" srcId="{E2629D3D-2FB8-4609-9AB3-7BD6BFE8A4DE}" destId="{B273968D-D8BB-4F9D-A29E-EA2586025C86}" srcOrd="1" destOrd="0" presId="urn:microsoft.com/office/officeart/2005/8/layout/vList4#2"/>
    <dgm:cxn modelId="{9749339B-4E9B-450C-8FC9-C24A2345D395}" type="presOf" srcId="{E2629D3D-2FB8-4609-9AB3-7BD6BFE8A4DE}" destId="{6AF10757-BCBE-47AC-A48B-3EEAF876C03D}" srcOrd="0" destOrd="0" presId="urn:microsoft.com/office/officeart/2005/8/layout/vList4#2"/>
    <dgm:cxn modelId="{FD561864-5091-4002-850D-D302F3EDAA31}" type="presOf" srcId="{00342597-3A54-46F7-9D0B-5EB49EEED065}" destId="{B273968D-D8BB-4F9D-A29E-EA2586025C86}" srcOrd="1" destOrd="5" presId="urn:microsoft.com/office/officeart/2005/8/layout/vList4#2"/>
    <dgm:cxn modelId="{A29A1A98-F398-4CA6-A8E9-EE9D2F3A748F}" srcId="{044D665C-EE0B-44CF-8ED7-860DDE871684}" destId="{6295C4A4-A894-4991-A124-A9BE58D2163F}" srcOrd="4" destOrd="0" parTransId="{0853B48B-3CCC-466A-A8E8-454DFC70016C}" sibTransId="{13C1645F-D194-48E6-9A57-DD0882435B02}"/>
    <dgm:cxn modelId="{1E32F9FD-907A-4745-A67C-49C3B481D97C}" srcId="{E2629D3D-2FB8-4609-9AB3-7BD6BFE8A4DE}" destId="{5A155EBC-D563-467C-8EF8-70B7DF48B63F}" srcOrd="3" destOrd="0" parTransId="{1BD2CEBA-B391-4307-9344-3F6A540D8CF4}" sibTransId="{7743521B-29D1-4322-B5E2-08E5ADB5BBEB}"/>
    <dgm:cxn modelId="{862B1700-3FEB-4A1E-BABE-69DA8CC02373}" type="presOf" srcId="{044D665C-EE0B-44CF-8ED7-860DDE871684}" destId="{8876ADDE-D05C-402E-B6AB-CE95A6C6D66B}" srcOrd="0" destOrd="0" presId="urn:microsoft.com/office/officeart/2005/8/layout/vList4#2"/>
    <dgm:cxn modelId="{076AF386-A09A-4AB7-AFF2-4F29DBED5651}" type="presOf" srcId="{75939EA0-ACEF-4483-AF58-08EA0A80D4B3}" destId="{B273968D-D8BB-4F9D-A29E-EA2586025C86}" srcOrd="1" destOrd="3" presId="urn:microsoft.com/office/officeart/2005/8/layout/vList4#2"/>
    <dgm:cxn modelId="{3D2D25CB-BD51-4DB2-B527-D0139888F70A}" type="presOf" srcId="{75939EA0-ACEF-4483-AF58-08EA0A80D4B3}" destId="{6AF10757-BCBE-47AC-A48B-3EEAF876C03D}" srcOrd="0" destOrd="3" presId="urn:microsoft.com/office/officeart/2005/8/layout/vList4#2"/>
    <dgm:cxn modelId="{AB533849-D0A5-4A83-8288-07C09F6AB73A}" type="presOf" srcId="{6295C4A4-A894-4991-A124-A9BE58D2163F}" destId="{8876ADDE-D05C-402E-B6AB-CE95A6C6D66B}" srcOrd="0" destOrd="5" presId="urn:microsoft.com/office/officeart/2005/8/layout/vList4#2"/>
    <dgm:cxn modelId="{E403C9D8-194A-44F4-8E6A-079A054A722E}" type="presOf" srcId="{299400E3-F57D-424E-833F-B5BF653E89B6}" destId="{6AF10757-BCBE-47AC-A48B-3EEAF876C03D}" srcOrd="0" destOrd="2" presId="urn:microsoft.com/office/officeart/2005/8/layout/vList4#2"/>
    <dgm:cxn modelId="{B543D017-D398-4C2B-91D3-B3C465F543FE}" type="presOf" srcId="{99189645-2E9B-4B23-A9BD-7FAE4B15EBD5}" destId="{6AF10757-BCBE-47AC-A48B-3EEAF876C03D}" srcOrd="0" destOrd="1" presId="urn:microsoft.com/office/officeart/2005/8/layout/vList4#2"/>
    <dgm:cxn modelId="{C8C448E6-CC75-4E16-A1FF-53FBDE7C8CBB}" type="presOf" srcId="{CF857A4F-F49E-4491-86F4-E00847EE9B14}" destId="{7B18FFF4-430F-4690-A1D3-2E273C7C8CC9}" srcOrd="1" destOrd="3" presId="urn:microsoft.com/office/officeart/2005/8/layout/vList4#2"/>
    <dgm:cxn modelId="{3898FFC3-BBDE-4C21-8986-4BA39D04EF99}" srcId="{E2629D3D-2FB8-4609-9AB3-7BD6BFE8A4DE}" destId="{99189645-2E9B-4B23-A9BD-7FAE4B15EBD5}" srcOrd="0" destOrd="0" parTransId="{77353877-4A12-4979-B3A8-25A7FCA565B7}" sibTransId="{12ECCE50-70A6-42B1-873C-8CC450655BCF}"/>
    <dgm:cxn modelId="{7FD3D12A-8633-4C1D-B115-08CF558F53A5}" srcId="{044D665C-EE0B-44CF-8ED7-860DDE871684}" destId="{CF857A4F-F49E-4491-86F4-E00847EE9B14}" srcOrd="2" destOrd="0" parTransId="{1A21E5B4-FA32-45A3-92A6-20DE29CC291D}" sibTransId="{09E0AEC9-69A3-4765-94D3-BCB8A2752673}"/>
    <dgm:cxn modelId="{B6DA10D9-F58D-4682-8AF4-076F790B9748}" srcId="{044D665C-EE0B-44CF-8ED7-860DDE871684}" destId="{361B9FF6-D93B-4870-A4F2-D9ACDE3089E6}" srcOrd="0" destOrd="0" parTransId="{4C57B4C4-3BC8-4C7A-884B-747DBCDF7716}" sibTransId="{B2177F0C-AD80-448D-AF00-B27DE0E64602}"/>
    <dgm:cxn modelId="{1BFA2905-B4DD-40F9-B716-C7A9417111EB}" type="presOf" srcId="{361B9FF6-D93B-4870-A4F2-D9ACDE3089E6}" destId="{8876ADDE-D05C-402E-B6AB-CE95A6C6D66B}" srcOrd="0" destOrd="1" presId="urn:microsoft.com/office/officeart/2005/8/layout/vList4#2"/>
    <dgm:cxn modelId="{E214B2BF-12E2-4181-9B6B-18ADC7A83DFD}" srcId="{A99F13EF-F2D6-4FA5-BD4B-8E5D2575993F}" destId="{044D665C-EE0B-44CF-8ED7-860DDE871684}" srcOrd="1" destOrd="0" parTransId="{44F350DE-F22C-4049-BCB6-BA9CE6C37907}" sibTransId="{F0F714D6-F926-4D98-BEB7-B5E4710B7264}"/>
    <dgm:cxn modelId="{04284C14-9BA4-4E96-80A7-F9819BA64768}" type="presOf" srcId="{A99F13EF-F2D6-4FA5-BD4B-8E5D2575993F}" destId="{D015C79C-7E42-4935-A785-D9E5DB9CEC94}" srcOrd="0" destOrd="0" presId="urn:microsoft.com/office/officeart/2005/8/layout/vList4#2"/>
    <dgm:cxn modelId="{A766E7CB-075F-4E07-BC44-8F7EC66E94B4}" srcId="{E2629D3D-2FB8-4609-9AB3-7BD6BFE8A4DE}" destId="{00342597-3A54-46F7-9D0B-5EB49EEED065}" srcOrd="4" destOrd="0" parTransId="{C3306DD7-2B03-45AE-B4A1-5CDC05693E9A}" sibTransId="{5EDA240A-1768-45A0-9E99-E75DC19AA4DA}"/>
    <dgm:cxn modelId="{B04B996A-C3D3-4A7B-946D-E2EA91F3562F}" type="presOf" srcId="{6295C4A4-A894-4991-A124-A9BE58D2163F}" destId="{7B18FFF4-430F-4690-A1D3-2E273C7C8CC9}" srcOrd="1" destOrd="5" presId="urn:microsoft.com/office/officeart/2005/8/layout/vList4#2"/>
    <dgm:cxn modelId="{C9845FB4-59CF-4834-8E3C-F81794EB2277}" type="presOf" srcId="{5D640C82-D136-4F2E-8917-D67DAD08152E}" destId="{7B18FFF4-430F-4690-A1D3-2E273C7C8CC9}" srcOrd="1" destOrd="4" presId="urn:microsoft.com/office/officeart/2005/8/layout/vList4#2"/>
    <dgm:cxn modelId="{8DC6035F-C2AB-448B-A9D7-49B8E6ECE99D}" type="presOf" srcId="{99189645-2E9B-4B23-A9BD-7FAE4B15EBD5}" destId="{B273968D-D8BB-4F9D-A29E-EA2586025C86}" srcOrd="1" destOrd="1" presId="urn:microsoft.com/office/officeart/2005/8/layout/vList4#2"/>
    <dgm:cxn modelId="{50B8ACD9-AEA7-41AB-A76E-990CACDC0398}" srcId="{E2629D3D-2FB8-4609-9AB3-7BD6BFE8A4DE}" destId="{299400E3-F57D-424E-833F-B5BF653E89B6}" srcOrd="1" destOrd="0" parTransId="{DA1386D9-A7B7-4910-9EE6-EB1F38B4C2CE}" sibTransId="{1D6E6BA3-6AA9-4012-9AE2-123181121836}"/>
    <dgm:cxn modelId="{55F30FDF-2F5E-4AF9-9E07-3CB1624E4133}" srcId="{044D665C-EE0B-44CF-8ED7-860DDE871684}" destId="{5D640C82-D136-4F2E-8917-D67DAD08152E}" srcOrd="3" destOrd="0" parTransId="{8DD29DD3-9B62-4288-A75E-025E71B43A49}" sibTransId="{612788E7-4A9F-4F5A-BDF1-1880F42A7BF7}"/>
    <dgm:cxn modelId="{2EF48689-F98D-46D6-96A3-900B5AC0ED4B}" srcId="{044D665C-EE0B-44CF-8ED7-860DDE871684}" destId="{B36CA03E-DA10-4CDB-87F5-42D8F143B2F5}" srcOrd="1" destOrd="0" parTransId="{DCD68CEC-DD03-4ECF-9362-596CC210BA04}" sibTransId="{7DC37D9A-80A6-4544-BEF2-77A089B94FDB}"/>
    <dgm:cxn modelId="{FEF50B30-914D-44E2-9ABC-6AA47C768256}" type="presOf" srcId="{CF857A4F-F49E-4491-86F4-E00847EE9B14}" destId="{8876ADDE-D05C-402E-B6AB-CE95A6C6D66B}" srcOrd="0" destOrd="3" presId="urn:microsoft.com/office/officeart/2005/8/layout/vList4#2"/>
    <dgm:cxn modelId="{CBD2BC4A-EC3C-4E30-9970-53544E0825F9}" type="presOf" srcId="{361B9FF6-D93B-4870-A4F2-D9ACDE3089E6}" destId="{7B18FFF4-430F-4690-A1D3-2E273C7C8CC9}" srcOrd="1" destOrd="1" presId="urn:microsoft.com/office/officeart/2005/8/layout/vList4#2"/>
    <dgm:cxn modelId="{2190F4E8-DD66-444D-86EC-C65E099E7273}" srcId="{A99F13EF-F2D6-4FA5-BD4B-8E5D2575993F}" destId="{E2629D3D-2FB8-4609-9AB3-7BD6BFE8A4DE}" srcOrd="0" destOrd="0" parTransId="{9A9B32D6-DA7C-44A1-BAA4-F6173060D028}" sibTransId="{FBDFB6BE-04D9-4D7B-8DC1-8D18F712D5F2}"/>
    <dgm:cxn modelId="{FCA062DE-A781-4023-AC8D-3DA35BA8A497}" type="presOf" srcId="{B36CA03E-DA10-4CDB-87F5-42D8F143B2F5}" destId="{7B18FFF4-430F-4690-A1D3-2E273C7C8CC9}" srcOrd="1" destOrd="2" presId="urn:microsoft.com/office/officeart/2005/8/layout/vList4#2"/>
    <dgm:cxn modelId="{3551F298-4258-4CC1-B9AD-4F0EA2CB8A66}" type="presOf" srcId="{299400E3-F57D-424E-833F-B5BF653E89B6}" destId="{B273968D-D8BB-4F9D-A29E-EA2586025C86}" srcOrd="1" destOrd="2" presId="urn:microsoft.com/office/officeart/2005/8/layout/vList4#2"/>
    <dgm:cxn modelId="{1EE970C9-820B-426F-BAF1-795487A3AC17}" type="presOf" srcId="{5A155EBC-D563-467C-8EF8-70B7DF48B63F}" destId="{6AF10757-BCBE-47AC-A48B-3EEAF876C03D}" srcOrd="0" destOrd="4" presId="urn:microsoft.com/office/officeart/2005/8/layout/vList4#2"/>
    <dgm:cxn modelId="{DA125F71-8984-4033-BF1B-861D4200E51E}" type="presOf" srcId="{5D640C82-D136-4F2E-8917-D67DAD08152E}" destId="{8876ADDE-D05C-402E-B6AB-CE95A6C6D66B}" srcOrd="0" destOrd="4" presId="urn:microsoft.com/office/officeart/2005/8/layout/vList4#2"/>
    <dgm:cxn modelId="{82865BD9-5912-4565-A536-71607E3D9163}" type="presOf" srcId="{5A155EBC-D563-467C-8EF8-70B7DF48B63F}" destId="{B273968D-D8BB-4F9D-A29E-EA2586025C86}" srcOrd="1" destOrd="4" presId="urn:microsoft.com/office/officeart/2005/8/layout/vList4#2"/>
    <dgm:cxn modelId="{95E9016C-6A57-4932-B5C1-69361FC9C626}" srcId="{E2629D3D-2FB8-4609-9AB3-7BD6BFE8A4DE}" destId="{75939EA0-ACEF-4483-AF58-08EA0A80D4B3}" srcOrd="2" destOrd="0" parTransId="{395BD0A1-2969-42D5-AC56-3809B7E64083}" sibTransId="{F73BCBA8-957E-4002-A6BC-3EEB128713CA}"/>
    <dgm:cxn modelId="{57C14A32-D390-4FEF-849D-E6E217F419DF}" type="presOf" srcId="{00342597-3A54-46F7-9D0B-5EB49EEED065}" destId="{6AF10757-BCBE-47AC-A48B-3EEAF876C03D}" srcOrd="0" destOrd="5" presId="urn:microsoft.com/office/officeart/2005/8/layout/vList4#2"/>
    <dgm:cxn modelId="{F3794EC5-59E8-45C1-8527-C434808D7D7F}" type="presParOf" srcId="{D015C79C-7E42-4935-A785-D9E5DB9CEC94}" destId="{FF54D0FF-9841-4D28-945F-4741C2DE51F2}" srcOrd="0" destOrd="0" presId="urn:microsoft.com/office/officeart/2005/8/layout/vList4#2"/>
    <dgm:cxn modelId="{A71AFD1D-9124-40AB-B9CD-8BB1246DC4BB}" type="presParOf" srcId="{FF54D0FF-9841-4D28-945F-4741C2DE51F2}" destId="{6AF10757-BCBE-47AC-A48B-3EEAF876C03D}" srcOrd="0" destOrd="0" presId="urn:microsoft.com/office/officeart/2005/8/layout/vList4#2"/>
    <dgm:cxn modelId="{56E1B632-8106-485B-8F38-D04219F4A153}" type="presParOf" srcId="{FF54D0FF-9841-4D28-945F-4741C2DE51F2}" destId="{B48E6AD3-4403-416A-80B6-4B00FC87FD73}" srcOrd="1" destOrd="0" presId="urn:microsoft.com/office/officeart/2005/8/layout/vList4#2"/>
    <dgm:cxn modelId="{79E4658A-29BC-41BD-BEA0-150511587F60}" type="presParOf" srcId="{FF54D0FF-9841-4D28-945F-4741C2DE51F2}" destId="{B273968D-D8BB-4F9D-A29E-EA2586025C86}" srcOrd="2" destOrd="0" presId="urn:microsoft.com/office/officeart/2005/8/layout/vList4#2"/>
    <dgm:cxn modelId="{E8F08A97-6614-4761-BE81-A6D2EFCE901D}" type="presParOf" srcId="{D015C79C-7E42-4935-A785-D9E5DB9CEC94}" destId="{572E5497-92B5-419B-8294-1BEA553CC569}" srcOrd="1" destOrd="0" presId="urn:microsoft.com/office/officeart/2005/8/layout/vList4#2"/>
    <dgm:cxn modelId="{A52CF856-6CAF-4753-9FA8-5324801B834D}" type="presParOf" srcId="{D015C79C-7E42-4935-A785-D9E5DB9CEC94}" destId="{6B1FA2D4-4050-451F-91F6-E34DAD4A7D56}" srcOrd="2" destOrd="0" presId="urn:microsoft.com/office/officeart/2005/8/layout/vList4#2"/>
    <dgm:cxn modelId="{90B05FFF-C02C-476F-87D1-F0C3C06D67D4}" type="presParOf" srcId="{6B1FA2D4-4050-451F-91F6-E34DAD4A7D56}" destId="{8876ADDE-D05C-402E-B6AB-CE95A6C6D66B}" srcOrd="0" destOrd="0" presId="urn:microsoft.com/office/officeart/2005/8/layout/vList4#2"/>
    <dgm:cxn modelId="{57D56858-158E-4F02-B176-75E33CE3DB0A}" type="presParOf" srcId="{6B1FA2D4-4050-451F-91F6-E34DAD4A7D56}" destId="{9CEB0E05-31BC-4CA1-9462-ADC84B7C7B9C}" srcOrd="1" destOrd="0" presId="urn:microsoft.com/office/officeart/2005/8/layout/vList4#2"/>
    <dgm:cxn modelId="{67AEF478-DCBB-4B48-B17D-244A8901F212}" type="presParOf" srcId="{6B1FA2D4-4050-451F-91F6-E34DAD4A7D56}" destId="{7B18FFF4-430F-4690-A1D3-2E273C7C8CC9}"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3" loCatId="list" qsTypeId="urn:microsoft.com/office/officeart/2005/8/quickstyle/simple1" qsCatId="simple" csTypeId="urn:microsoft.com/office/officeart/2005/8/colors/colorful4" csCatId="colorful" phldr="1"/>
      <dgm:spPr/>
    </dgm:pt>
    <dgm:pt modelId="{DE57193D-EA09-421B-81F0-47A490787CB1}">
      <dgm:prSet phldrT="[Texto]"/>
      <dgm:spPr/>
      <dgm:t>
        <a:bodyPr/>
        <a:lstStyle/>
        <a:p>
          <a:r>
            <a:rPr lang="es-EC" dirty="0" smtClean="0"/>
            <a:t>La especie vegetal en estudio presentó un mayor porcentaje de remoción (79,67%) en el tratamiento de mayor concentración del metal lo cual permite determinar que presenta un rango de tolerancia alto, lo que indica que la especie vegetal tiene una potencial capacidad </a:t>
          </a:r>
          <a:r>
            <a:rPr lang="es-EC" dirty="0" err="1" smtClean="0"/>
            <a:t>fitorremediadora</a:t>
          </a:r>
          <a:r>
            <a:rPr lang="es-EC" dirty="0" smtClean="0"/>
            <a:t>.</a:t>
          </a:r>
          <a:endParaRPr lang="es-ES" dirty="0"/>
        </a:p>
      </dgm:t>
    </dgm:pt>
    <dgm:pt modelId="{C38BDDD2-445D-465E-88B1-7B6BFC01520C}" type="parTrans" cxnId="{920FFC0D-8AEE-406D-9FE6-E23A1AB9F237}">
      <dgm:prSet/>
      <dgm:spPr/>
      <dgm:t>
        <a:bodyPr/>
        <a:lstStyle/>
        <a:p>
          <a:endParaRPr lang="es-ES"/>
        </a:p>
      </dgm:t>
    </dgm:pt>
    <dgm:pt modelId="{2A7B4A2C-8DCF-4A03-892A-F2C23D7825FC}" type="sibTrans" cxnId="{920FFC0D-8AEE-406D-9FE6-E23A1AB9F237}">
      <dgm:prSet/>
      <dgm:spPr/>
      <dgm:t>
        <a:bodyPr/>
        <a:lstStyle/>
        <a:p>
          <a:endParaRPr lang="es-ES"/>
        </a:p>
      </dgm:t>
    </dgm:pt>
    <dgm:pt modelId="{CCCFA3B4-A46E-4C13-84A3-2FC2718F718F}">
      <dgm:prSet phldrT="[Texto]"/>
      <dgm:spPr/>
      <dgm:t>
        <a:bodyPr/>
        <a:lstStyle/>
        <a:p>
          <a:r>
            <a:rPr lang="es-EC" dirty="0" smtClean="0"/>
            <a:t>La exposición de las plantas de </a:t>
          </a:r>
          <a:r>
            <a:rPr lang="es-EC" dirty="0" err="1" smtClean="0"/>
            <a:t>camacho</a:t>
          </a:r>
          <a:r>
            <a:rPr lang="es-EC" dirty="0" smtClean="0"/>
            <a:t> a las concentraciones de Cd de 20, 40 y 60 ppm, no evidenciaron el inducir a un estrés </a:t>
          </a:r>
          <a:r>
            <a:rPr lang="es-EC" dirty="0" err="1" smtClean="0"/>
            <a:t>oxidativo</a:t>
          </a:r>
          <a:r>
            <a:rPr lang="es-EC" dirty="0" smtClean="0"/>
            <a:t> en las plantas.</a:t>
          </a:r>
          <a:endParaRPr lang="es-ES"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2CB4E891-B41B-4347-AD39-456D99BA476E}">
      <dgm:prSet phldrT="[Texto]"/>
      <dgm:spPr/>
      <dgm:t>
        <a:bodyPr/>
        <a:lstStyle/>
        <a:p>
          <a:r>
            <a:rPr lang="es-EC" dirty="0" smtClean="0"/>
            <a:t>Existió además una tendencia por parte de todas las especies vegetales, excepto del girasol, de acumular mayormente el metal pesado en su raíz que en los órganos de su parte aérea, tanto en vivero como en la plataforma.</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3" custLinFactNeighborX="-67210"/>
      <dgm:spPr>
        <a:blipFill rotWithShape="1">
          <a:blip xmlns:r="http://schemas.openxmlformats.org/officeDocument/2006/relationships" r:embed="rId1"/>
          <a:stretch>
            <a:fillRect/>
          </a:stretch>
        </a:blipFill>
      </dgm:spPr>
    </dgm:pt>
    <dgm:pt modelId="{8E7B2FC0-6C47-40A5-B41B-E983661404F9}" type="pres">
      <dgm:prSet presAssocID="{DE57193D-EA09-421B-81F0-47A490787CB1}" presName="txShp" presStyleLbl="node1" presStyleIdx="0" presStyleCnt="3" custScaleX="137300">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1" presStyleCnt="3" custLinFactNeighborX="-67210"/>
      <dgm:spPr>
        <a:blipFill rotWithShape="1">
          <a:blip xmlns:r="http://schemas.openxmlformats.org/officeDocument/2006/relationships" r:embed="rId2"/>
          <a:stretch>
            <a:fillRect/>
          </a:stretch>
        </a:blipFill>
      </dgm:spPr>
    </dgm:pt>
    <dgm:pt modelId="{AE2EE639-9BD1-4D3D-B87C-91DE80105FEC}" type="pres">
      <dgm:prSet presAssocID="{CCCFA3B4-A46E-4C13-84A3-2FC2718F718F}" presName="txShp" presStyleLbl="node1" presStyleIdx="1" presStyleCnt="3" custScaleX="136458">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2" presStyleCnt="3" custLinFactNeighborX="-67210"/>
      <dgm:spPr>
        <a:blipFill rotWithShape="1">
          <a:blip xmlns:r="http://schemas.openxmlformats.org/officeDocument/2006/relationships" r:embed="rId3"/>
          <a:stretch>
            <a:fillRect/>
          </a:stretch>
        </a:blipFill>
      </dgm:spPr>
    </dgm:pt>
    <dgm:pt modelId="{F4ABBCD6-DFAD-4AB5-A519-775B5BD9EEDF}" type="pres">
      <dgm:prSet presAssocID="{2CB4E891-B41B-4347-AD39-456D99BA476E}" presName="txShp" presStyleLbl="node1" presStyleIdx="2" presStyleCnt="3" custScaleX="139073">
        <dgm:presLayoutVars>
          <dgm:bulletEnabled val="1"/>
        </dgm:presLayoutVars>
      </dgm:prSet>
      <dgm:spPr/>
      <dgm:t>
        <a:bodyPr/>
        <a:lstStyle/>
        <a:p>
          <a:endParaRPr lang="es-ES"/>
        </a:p>
      </dgm:t>
    </dgm:pt>
  </dgm:ptLst>
  <dgm:cxnLst>
    <dgm:cxn modelId="{39E40EAE-56E7-43DD-84CF-01FBA0B6C7EB}" type="presOf" srcId="{2CB4E891-B41B-4347-AD39-456D99BA476E}" destId="{F4ABBCD6-DFAD-4AB5-A519-775B5BD9EEDF}" srcOrd="0" destOrd="0" presId="urn:microsoft.com/office/officeart/2005/8/layout/vList3#13"/>
    <dgm:cxn modelId="{EE7AE03D-6C4E-4BE9-9473-4EC2BC22124A}" srcId="{A00584E2-1226-4518-9CAF-F7CAB7A4C103}" destId="{2CB4E891-B41B-4347-AD39-456D99BA476E}" srcOrd="2" destOrd="0" parTransId="{E632DF9A-73F8-4D20-982B-C4549982EEA7}" sibTransId="{3B8FE864-EB40-47DE-85AA-65FD6296B0E6}"/>
    <dgm:cxn modelId="{6629E837-D95F-4250-944B-299A793C23A1}" srcId="{A00584E2-1226-4518-9CAF-F7CAB7A4C103}" destId="{CCCFA3B4-A46E-4C13-84A3-2FC2718F718F}" srcOrd="1" destOrd="0" parTransId="{E84FDC90-F75F-4ABF-AD0B-B5C1C1B68F34}" sibTransId="{DDF78EC8-7404-4AAD-89D7-606F49632C13}"/>
    <dgm:cxn modelId="{0587177F-20DE-4C6F-9354-D03BDF8DE8D9}" type="presOf" srcId="{DE57193D-EA09-421B-81F0-47A490787CB1}" destId="{8E7B2FC0-6C47-40A5-B41B-E983661404F9}" srcOrd="0" destOrd="0" presId="urn:microsoft.com/office/officeart/2005/8/layout/vList3#13"/>
    <dgm:cxn modelId="{2D01435E-F2BC-4A44-8784-2CE31C072E1F}" type="presOf" srcId="{CCCFA3B4-A46E-4C13-84A3-2FC2718F718F}" destId="{AE2EE639-9BD1-4D3D-B87C-91DE80105FEC}" srcOrd="0" destOrd="0" presId="urn:microsoft.com/office/officeart/2005/8/layout/vList3#13"/>
    <dgm:cxn modelId="{920FFC0D-8AEE-406D-9FE6-E23A1AB9F237}" srcId="{A00584E2-1226-4518-9CAF-F7CAB7A4C103}" destId="{DE57193D-EA09-421B-81F0-47A490787CB1}" srcOrd="0" destOrd="0" parTransId="{C38BDDD2-445D-465E-88B1-7B6BFC01520C}" sibTransId="{2A7B4A2C-8DCF-4A03-892A-F2C23D7825FC}"/>
    <dgm:cxn modelId="{8EFD6038-F014-4C1E-ACF3-12269E798812}" type="presOf" srcId="{A00584E2-1226-4518-9CAF-F7CAB7A4C103}" destId="{ABB1A3B9-796C-4F1E-958A-60FDCE8F33F8}" srcOrd="0" destOrd="0" presId="urn:microsoft.com/office/officeart/2005/8/layout/vList3#13"/>
    <dgm:cxn modelId="{57DF50FB-C38F-46F0-994E-9C08E5949BC2}" type="presParOf" srcId="{ABB1A3B9-796C-4F1E-958A-60FDCE8F33F8}" destId="{147D4F79-3086-472E-98D0-C1F09856DA2E}" srcOrd="0" destOrd="0" presId="urn:microsoft.com/office/officeart/2005/8/layout/vList3#13"/>
    <dgm:cxn modelId="{10CCF992-AE12-46F8-A8CB-644940632C18}" type="presParOf" srcId="{147D4F79-3086-472E-98D0-C1F09856DA2E}" destId="{BB843CB5-CA59-461C-AD4A-D719A7BACBB1}" srcOrd="0" destOrd="0" presId="urn:microsoft.com/office/officeart/2005/8/layout/vList3#13"/>
    <dgm:cxn modelId="{BEF3A8F4-C5B0-4D49-80DD-4E10715D88E7}" type="presParOf" srcId="{147D4F79-3086-472E-98D0-C1F09856DA2E}" destId="{8E7B2FC0-6C47-40A5-B41B-E983661404F9}" srcOrd="1" destOrd="0" presId="urn:microsoft.com/office/officeart/2005/8/layout/vList3#13"/>
    <dgm:cxn modelId="{60535DD2-7973-4620-9B2F-DF089C1D024A}" type="presParOf" srcId="{ABB1A3B9-796C-4F1E-958A-60FDCE8F33F8}" destId="{96CAC4D0-27F3-41D7-BAB6-297E92049022}" srcOrd="1" destOrd="0" presId="urn:microsoft.com/office/officeart/2005/8/layout/vList3#13"/>
    <dgm:cxn modelId="{F271097E-73D3-46BF-9A8A-1D247004C7EB}" type="presParOf" srcId="{ABB1A3B9-796C-4F1E-958A-60FDCE8F33F8}" destId="{8DF5D7DC-91AD-45C0-A094-DD577A6CEDD1}" srcOrd="2" destOrd="0" presId="urn:microsoft.com/office/officeart/2005/8/layout/vList3#13"/>
    <dgm:cxn modelId="{3ED0F735-6F83-4621-94E8-66B726BC4F8E}" type="presParOf" srcId="{8DF5D7DC-91AD-45C0-A094-DD577A6CEDD1}" destId="{C8264EEA-82AB-4A10-AC28-66C4C6C2E2DE}" srcOrd="0" destOrd="0" presId="urn:microsoft.com/office/officeart/2005/8/layout/vList3#13"/>
    <dgm:cxn modelId="{E81F8C41-BA83-4DA4-85BC-F00772FD004D}" type="presParOf" srcId="{8DF5D7DC-91AD-45C0-A094-DD577A6CEDD1}" destId="{AE2EE639-9BD1-4D3D-B87C-91DE80105FEC}" srcOrd="1" destOrd="0" presId="urn:microsoft.com/office/officeart/2005/8/layout/vList3#13"/>
    <dgm:cxn modelId="{5B4DACDA-2320-4363-A570-3F55A8812CB7}" type="presParOf" srcId="{ABB1A3B9-796C-4F1E-958A-60FDCE8F33F8}" destId="{ED9AF79B-F9D3-449C-9440-D7B0DEC10C6D}" srcOrd="3" destOrd="0" presId="urn:microsoft.com/office/officeart/2005/8/layout/vList3#13"/>
    <dgm:cxn modelId="{914BB74A-426B-4339-9E78-0789A5B179C0}" type="presParOf" srcId="{ABB1A3B9-796C-4F1E-958A-60FDCE8F33F8}" destId="{62E94F97-B5D1-4433-BBC3-5C4DE49F779D}" srcOrd="4" destOrd="0" presId="urn:microsoft.com/office/officeart/2005/8/layout/vList3#13"/>
    <dgm:cxn modelId="{8E19C285-8A99-43E4-A6C9-1D413BF7E037}" type="presParOf" srcId="{62E94F97-B5D1-4433-BBC3-5C4DE49F779D}" destId="{05CF0532-0FDD-478D-B852-0C232F095D81}" srcOrd="0" destOrd="0" presId="urn:microsoft.com/office/officeart/2005/8/layout/vList3#13"/>
    <dgm:cxn modelId="{F2DBD089-20D5-4F4D-8A82-4C425102BB85}" type="presParOf" srcId="{62E94F97-B5D1-4433-BBC3-5C4DE49F779D}" destId="{F4ABBCD6-DFAD-4AB5-A519-775B5BD9EEDF}" srcOrd="1" destOrd="0" presId="urn:microsoft.com/office/officeart/2005/8/layout/vList3#1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4" loCatId="list" qsTypeId="urn:microsoft.com/office/officeart/2005/8/quickstyle/simple1" qsCatId="simple" csTypeId="urn:microsoft.com/office/officeart/2005/8/colors/colorful4" csCatId="colorful" phldr="1"/>
      <dgm:spPr/>
    </dgm:pt>
    <dgm:pt modelId="{DE57193D-EA09-421B-81F0-47A490787CB1}">
      <dgm:prSet phldrT="[Texto]"/>
      <dgm:spPr/>
      <dgm:t>
        <a:bodyPr/>
        <a:lstStyle/>
        <a:p>
          <a:r>
            <a:rPr lang="es-EC" dirty="0" smtClean="0"/>
            <a:t>Para la prueba de la plataforma de </a:t>
          </a:r>
          <a:r>
            <a:rPr lang="es-EC" dirty="0" err="1" smtClean="0"/>
            <a:t>fitorremediación</a:t>
          </a:r>
          <a:r>
            <a:rPr lang="es-EC" dirty="0" smtClean="0"/>
            <a:t>, las tasas de remoción fueron las siguientes: 55,17% para el </a:t>
          </a:r>
          <a:r>
            <a:rPr lang="es-EC" dirty="0" err="1" smtClean="0"/>
            <a:t>camacho</a:t>
          </a:r>
          <a:r>
            <a:rPr lang="es-EC" dirty="0" smtClean="0"/>
            <a:t>, 46,23% para la cabezona y 59,88% para el maíz.</a:t>
          </a:r>
          <a:endParaRPr lang="es-ES" dirty="0"/>
        </a:p>
      </dgm:t>
    </dgm:pt>
    <dgm:pt modelId="{C38BDDD2-445D-465E-88B1-7B6BFC01520C}" type="parTrans" cxnId="{920FFC0D-8AEE-406D-9FE6-E23A1AB9F237}">
      <dgm:prSet/>
      <dgm:spPr/>
      <dgm:t>
        <a:bodyPr/>
        <a:lstStyle/>
        <a:p>
          <a:endParaRPr lang="es-ES"/>
        </a:p>
      </dgm:t>
    </dgm:pt>
    <dgm:pt modelId="{2A7B4A2C-8DCF-4A03-892A-F2C23D7825FC}" type="sibTrans" cxnId="{920FFC0D-8AEE-406D-9FE6-E23A1AB9F237}">
      <dgm:prSet/>
      <dgm:spPr/>
      <dgm:t>
        <a:bodyPr/>
        <a:lstStyle/>
        <a:p>
          <a:endParaRPr lang="es-ES"/>
        </a:p>
      </dgm:t>
    </dgm:pt>
    <dgm:pt modelId="{CCCFA3B4-A46E-4C13-84A3-2FC2718F718F}">
      <dgm:prSet phldrT="[Texto]"/>
      <dgm:spPr/>
      <dgm:t>
        <a:bodyPr/>
        <a:lstStyle/>
        <a:p>
          <a:r>
            <a:rPr lang="es-EC" dirty="0" smtClean="0"/>
            <a:t>El maíz fue la especie que presentó los mejores resultados en cuanto se refiera a tasa de remoción de Cd sobrepasando incluso a la del </a:t>
          </a:r>
          <a:r>
            <a:rPr lang="es-EC" dirty="0" err="1" smtClean="0"/>
            <a:t>camacho</a:t>
          </a:r>
          <a:r>
            <a:rPr lang="es-EC" dirty="0" smtClean="0"/>
            <a:t>. Esto convierte al maíz en una alternativa extra como especie no endémica para el tratamiento de suelos contaminados con Cd en el Distrito Amazónico.</a:t>
          </a:r>
          <a:endParaRPr lang="es-ES"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2CB4E891-B41B-4347-AD39-456D99BA476E}">
      <dgm:prSet phldrT="[Texto]"/>
      <dgm:spPr/>
      <dgm:t>
        <a:bodyPr/>
        <a:lstStyle/>
        <a:p>
          <a:r>
            <a:rPr lang="es-EC" dirty="0" smtClean="0"/>
            <a:t>El girasol fue la especie vegetal que logró </a:t>
          </a:r>
          <a:r>
            <a:rPr lang="es-EC" dirty="0" err="1" smtClean="0"/>
            <a:t>translocar</a:t>
          </a:r>
          <a:r>
            <a:rPr lang="es-EC" dirty="0" smtClean="0"/>
            <a:t> la mayor cantidad de cadmio hacia los órganos de su parte aérea, presentando 6,78 ppm en sus hojas y tallos y 0,85 ppm en sus flores</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E51775D4-EFFD-483A-9453-3390CB2BCE66}">
      <dgm:prSet phldrT="[Texto]"/>
      <dgm:spPr/>
      <dgm:t>
        <a:bodyPr/>
        <a:lstStyle/>
        <a:p>
          <a:r>
            <a:rPr lang="es-EC" smtClean="0"/>
            <a:t>Las especies vegetales requirieron al menos 60 días para empezar a translocar el metal pesado a los órganos de su parte aérea. </a:t>
          </a:r>
          <a:endParaRPr lang="es-ES" dirty="0"/>
        </a:p>
      </dgm:t>
    </dgm:pt>
    <dgm:pt modelId="{D172D558-1BF3-4E41-BE93-6B32C7B991C4}" type="parTrans" cxnId="{9E0815FB-0A9B-4393-9627-124876FC6829}">
      <dgm:prSet/>
      <dgm:spPr/>
      <dgm:t>
        <a:bodyPr/>
        <a:lstStyle/>
        <a:p>
          <a:endParaRPr lang="es-ES"/>
        </a:p>
      </dgm:t>
    </dgm:pt>
    <dgm:pt modelId="{2209D471-CC0C-4CB3-B83E-15F0F1614576}" type="sibTrans" cxnId="{9E0815FB-0A9B-4393-9627-124876FC6829}">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4" custLinFactNeighborX="-35021"/>
      <dgm:spPr>
        <a:blipFill rotWithShape="1">
          <a:blip xmlns:r="http://schemas.openxmlformats.org/officeDocument/2006/relationships" r:embed="rId1"/>
          <a:stretch>
            <a:fillRect/>
          </a:stretch>
        </a:blipFill>
      </dgm:spPr>
    </dgm:pt>
    <dgm:pt modelId="{8E7B2FC0-6C47-40A5-B41B-E983661404F9}" type="pres">
      <dgm:prSet presAssocID="{DE57193D-EA09-421B-81F0-47A490787CB1}" presName="txShp" presStyleLbl="node1" presStyleIdx="0" presStyleCnt="4" custScaleX="127804" custLinFactNeighborX="5320">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1" presStyleCnt="4" custLinFactNeighborX="-35021"/>
      <dgm:spPr>
        <a:blipFill rotWithShape="1">
          <a:blip xmlns:r="http://schemas.openxmlformats.org/officeDocument/2006/relationships" r:embed="rId2"/>
          <a:stretch>
            <a:fillRect/>
          </a:stretch>
        </a:blipFill>
      </dgm:spPr>
    </dgm:pt>
    <dgm:pt modelId="{AE2EE639-9BD1-4D3D-B87C-91DE80105FEC}" type="pres">
      <dgm:prSet presAssocID="{CCCFA3B4-A46E-4C13-84A3-2FC2718F718F}" presName="txShp" presStyleLbl="node1" presStyleIdx="1" presStyleCnt="4" custScaleX="127020" custLinFactNeighborX="5320">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2" presStyleCnt="4" custLinFactNeighborX="-35021"/>
      <dgm:spPr>
        <a:blipFill rotWithShape="1">
          <a:blip xmlns:r="http://schemas.openxmlformats.org/officeDocument/2006/relationships" r:embed="rId3"/>
          <a:stretch>
            <a:fillRect/>
          </a:stretch>
        </a:blipFill>
      </dgm:spPr>
    </dgm:pt>
    <dgm:pt modelId="{F4ABBCD6-DFAD-4AB5-A519-775B5BD9EEDF}" type="pres">
      <dgm:prSet presAssocID="{2CB4E891-B41B-4347-AD39-456D99BA476E}" presName="txShp" presStyleLbl="node1" presStyleIdx="2" presStyleCnt="4" custScaleX="129454" custLinFactNeighborX="5320">
        <dgm:presLayoutVars>
          <dgm:bulletEnabled val="1"/>
        </dgm:presLayoutVars>
      </dgm:prSet>
      <dgm:spPr/>
      <dgm:t>
        <a:bodyPr/>
        <a:lstStyle/>
        <a:p>
          <a:endParaRPr lang="es-ES"/>
        </a:p>
      </dgm:t>
    </dgm:pt>
    <dgm:pt modelId="{1961C3EA-CCCC-4EFC-ABA7-4EC447DB8AF8}" type="pres">
      <dgm:prSet presAssocID="{3B8FE864-EB40-47DE-85AA-65FD6296B0E6}" presName="spacing" presStyleCnt="0"/>
      <dgm:spPr/>
    </dgm:pt>
    <dgm:pt modelId="{AD6A29F8-D141-453B-BF85-475A872870C5}" type="pres">
      <dgm:prSet presAssocID="{E51775D4-EFFD-483A-9453-3390CB2BCE66}" presName="composite" presStyleCnt="0"/>
      <dgm:spPr/>
    </dgm:pt>
    <dgm:pt modelId="{29740254-DD28-49F2-817A-2E221393FEC8}" type="pres">
      <dgm:prSet presAssocID="{E51775D4-EFFD-483A-9453-3390CB2BCE66}" presName="imgShp" presStyleLbl="fgImgPlace1" presStyleIdx="3" presStyleCnt="4" custLinFactNeighborX="-27771"/>
      <dgm:spPr>
        <a:blipFill rotWithShape="1">
          <a:blip xmlns:r="http://schemas.openxmlformats.org/officeDocument/2006/relationships" r:embed="rId4"/>
          <a:stretch>
            <a:fillRect/>
          </a:stretch>
        </a:blipFill>
      </dgm:spPr>
    </dgm:pt>
    <dgm:pt modelId="{0DFA77CF-E7A3-49B9-9751-97283715A72E}" type="pres">
      <dgm:prSet presAssocID="{E51775D4-EFFD-483A-9453-3390CB2BCE66}" presName="txShp" presStyleLbl="node1" presStyleIdx="3" presStyleCnt="4" custScaleX="128781" custLinFactNeighborX="5181" custLinFactNeighborY="75">
        <dgm:presLayoutVars>
          <dgm:bulletEnabled val="1"/>
        </dgm:presLayoutVars>
      </dgm:prSet>
      <dgm:spPr/>
      <dgm:t>
        <a:bodyPr/>
        <a:lstStyle/>
        <a:p>
          <a:endParaRPr lang="es-ES"/>
        </a:p>
      </dgm:t>
    </dgm:pt>
  </dgm:ptLst>
  <dgm:cxnLst>
    <dgm:cxn modelId="{EE7AE03D-6C4E-4BE9-9473-4EC2BC22124A}" srcId="{A00584E2-1226-4518-9CAF-F7CAB7A4C103}" destId="{2CB4E891-B41B-4347-AD39-456D99BA476E}" srcOrd="2" destOrd="0" parTransId="{E632DF9A-73F8-4D20-982B-C4549982EEA7}" sibTransId="{3B8FE864-EB40-47DE-85AA-65FD6296B0E6}"/>
    <dgm:cxn modelId="{43D13341-15EC-4FF3-8CFB-36A9D80F6E3A}" type="presOf" srcId="{DE57193D-EA09-421B-81F0-47A490787CB1}" destId="{8E7B2FC0-6C47-40A5-B41B-E983661404F9}" srcOrd="0" destOrd="0" presId="urn:microsoft.com/office/officeart/2005/8/layout/vList3#14"/>
    <dgm:cxn modelId="{AF36837A-29EE-49A4-9E17-16783C3BA2F6}" type="presOf" srcId="{2CB4E891-B41B-4347-AD39-456D99BA476E}" destId="{F4ABBCD6-DFAD-4AB5-A519-775B5BD9EEDF}" srcOrd="0" destOrd="0" presId="urn:microsoft.com/office/officeart/2005/8/layout/vList3#14"/>
    <dgm:cxn modelId="{9E0815FB-0A9B-4393-9627-124876FC6829}" srcId="{A00584E2-1226-4518-9CAF-F7CAB7A4C103}" destId="{E51775D4-EFFD-483A-9453-3390CB2BCE66}" srcOrd="3" destOrd="0" parTransId="{D172D558-1BF3-4E41-BE93-6B32C7B991C4}" sibTransId="{2209D471-CC0C-4CB3-B83E-15F0F1614576}"/>
    <dgm:cxn modelId="{6629E837-D95F-4250-944B-299A793C23A1}" srcId="{A00584E2-1226-4518-9CAF-F7CAB7A4C103}" destId="{CCCFA3B4-A46E-4C13-84A3-2FC2718F718F}" srcOrd="1" destOrd="0" parTransId="{E84FDC90-F75F-4ABF-AD0B-B5C1C1B68F34}" sibTransId="{DDF78EC8-7404-4AAD-89D7-606F49632C13}"/>
    <dgm:cxn modelId="{A4EC9277-6C38-4CA4-98EC-11C3DCBDBC36}" type="presOf" srcId="{CCCFA3B4-A46E-4C13-84A3-2FC2718F718F}" destId="{AE2EE639-9BD1-4D3D-B87C-91DE80105FEC}" srcOrd="0" destOrd="0" presId="urn:microsoft.com/office/officeart/2005/8/layout/vList3#14"/>
    <dgm:cxn modelId="{2DDDBC31-3E2C-48CA-951E-BBECE0644FBD}" type="presOf" srcId="{A00584E2-1226-4518-9CAF-F7CAB7A4C103}" destId="{ABB1A3B9-796C-4F1E-958A-60FDCE8F33F8}" srcOrd="0" destOrd="0" presId="urn:microsoft.com/office/officeart/2005/8/layout/vList3#14"/>
    <dgm:cxn modelId="{920FFC0D-8AEE-406D-9FE6-E23A1AB9F237}" srcId="{A00584E2-1226-4518-9CAF-F7CAB7A4C103}" destId="{DE57193D-EA09-421B-81F0-47A490787CB1}" srcOrd="0" destOrd="0" parTransId="{C38BDDD2-445D-465E-88B1-7B6BFC01520C}" sibTransId="{2A7B4A2C-8DCF-4A03-892A-F2C23D7825FC}"/>
    <dgm:cxn modelId="{F0062348-20B1-4A4C-AE07-DADC6358921B}" type="presOf" srcId="{E51775D4-EFFD-483A-9453-3390CB2BCE66}" destId="{0DFA77CF-E7A3-49B9-9751-97283715A72E}" srcOrd="0" destOrd="0" presId="urn:microsoft.com/office/officeart/2005/8/layout/vList3#14"/>
    <dgm:cxn modelId="{1787BE2F-285B-418B-B61A-F902F703E666}" type="presParOf" srcId="{ABB1A3B9-796C-4F1E-958A-60FDCE8F33F8}" destId="{147D4F79-3086-472E-98D0-C1F09856DA2E}" srcOrd="0" destOrd="0" presId="urn:microsoft.com/office/officeart/2005/8/layout/vList3#14"/>
    <dgm:cxn modelId="{44A2B8C6-17DF-418E-B032-CE93DF79AD8A}" type="presParOf" srcId="{147D4F79-3086-472E-98D0-C1F09856DA2E}" destId="{BB843CB5-CA59-461C-AD4A-D719A7BACBB1}" srcOrd="0" destOrd="0" presId="urn:microsoft.com/office/officeart/2005/8/layout/vList3#14"/>
    <dgm:cxn modelId="{B230FFBD-6F5C-46F7-8833-BBE4EA512048}" type="presParOf" srcId="{147D4F79-3086-472E-98D0-C1F09856DA2E}" destId="{8E7B2FC0-6C47-40A5-B41B-E983661404F9}" srcOrd="1" destOrd="0" presId="urn:microsoft.com/office/officeart/2005/8/layout/vList3#14"/>
    <dgm:cxn modelId="{55B99E25-F43A-4501-B09B-6389C4298DB6}" type="presParOf" srcId="{ABB1A3B9-796C-4F1E-958A-60FDCE8F33F8}" destId="{96CAC4D0-27F3-41D7-BAB6-297E92049022}" srcOrd="1" destOrd="0" presId="urn:microsoft.com/office/officeart/2005/8/layout/vList3#14"/>
    <dgm:cxn modelId="{B5699437-5F89-4BBC-B939-6D89F914A77B}" type="presParOf" srcId="{ABB1A3B9-796C-4F1E-958A-60FDCE8F33F8}" destId="{8DF5D7DC-91AD-45C0-A094-DD577A6CEDD1}" srcOrd="2" destOrd="0" presId="urn:microsoft.com/office/officeart/2005/8/layout/vList3#14"/>
    <dgm:cxn modelId="{A5A7996C-D673-402D-AF6F-EEF8674D3E57}" type="presParOf" srcId="{8DF5D7DC-91AD-45C0-A094-DD577A6CEDD1}" destId="{C8264EEA-82AB-4A10-AC28-66C4C6C2E2DE}" srcOrd="0" destOrd="0" presId="urn:microsoft.com/office/officeart/2005/8/layout/vList3#14"/>
    <dgm:cxn modelId="{4C540D9F-18DF-444F-82BB-43E4351C7676}" type="presParOf" srcId="{8DF5D7DC-91AD-45C0-A094-DD577A6CEDD1}" destId="{AE2EE639-9BD1-4D3D-B87C-91DE80105FEC}" srcOrd="1" destOrd="0" presId="urn:microsoft.com/office/officeart/2005/8/layout/vList3#14"/>
    <dgm:cxn modelId="{A914C1A2-9A7A-4D8F-BC5E-A70AF20EF278}" type="presParOf" srcId="{ABB1A3B9-796C-4F1E-958A-60FDCE8F33F8}" destId="{ED9AF79B-F9D3-449C-9440-D7B0DEC10C6D}" srcOrd="3" destOrd="0" presId="urn:microsoft.com/office/officeart/2005/8/layout/vList3#14"/>
    <dgm:cxn modelId="{D6F64656-8342-4DF0-BB42-D10E49306BE1}" type="presParOf" srcId="{ABB1A3B9-796C-4F1E-958A-60FDCE8F33F8}" destId="{62E94F97-B5D1-4433-BBC3-5C4DE49F779D}" srcOrd="4" destOrd="0" presId="urn:microsoft.com/office/officeart/2005/8/layout/vList3#14"/>
    <dgm:cxn modelId="{6D730F7C-D928-4D23-A4AE-7CD48C13BACC}" type="presParOf" srcId="{62E94F97-B5D1-4433-BBC3-5C4DE49F779D}" destId="{05CF0532-0FDD-478D-B852-0C232F095D81}" srcOrd="0" destOrd="0" presId="urn:microsoft.com/office/officeart/2005/8/layout/vList3#14"/>
    <dgm:cxn modelId="{ABC9DAA4-2206-42AE-B15A-EAE3DBE8598F}" type="presParOf" srcId="{62E94F97-B5D1-4433-BBC3-5C4DE49F779D}" destId="{F4ABBCD6-DFAD-4AB5-A519-775B5BD9EEDF}" srcOrd="1" destOrd="0" presId="urn:microsoft.com/office/officeart/2005/8/layout/vList3#14"/>
    <dgm:cxn modelId="{3B449D9B-DE42-447E-BC9B-99E4A56ADB15}" type="presParOf" srcId="{ABB1A3B9-796C-4F1E-958A-60FDCE8F33F8}" destId="{1961C3EA-CCCC-4EFC-ABA7-4EC447DB8AF8}" srcOrd="5" destOrd="0" presId="urn:microsoft.com/office/officeart/2005/8/layout/vList3#14"/>
    <dgm:cxn modelId="{AF0D85CB-C543-40C2-B52F-5A9CF9B1574C}" type="presParOf" srcId="{ABB1A3B9-796C-4F1E-958A-60FDCE8F33F8}" destId="{AD6A29F8-D141-453B-BF85-475A872870C5}" srcOrd="6" destOrd="0" presId="urn:microsoft.com/office/officeart/2005/8/layout/vList3#14"/>
    <dgm:cxn modelId="{57F7B32A-DE35-4CBC-AF73-CFB78D14FBA7}" type="presParOf" srcId="{AD6A29F8-D141-453B-BF85-475A872870C5}" destId="{29740254-DD28-49F2-817A-2E221393FEC8}" srcOrd="0" destOrd="0" presId="urn:microsoft.com/office/officeart/2005/8/layout/vList3#14"/>
    <dgm:cxn modelId="{E5475712-011D-43E0-9A1E-03C3326A9F89}" type="presParOf" srcId="{AD6A29F8-D141-453B-BF85-475A872870C5}" destId="{0DFA77CF-E7A3-49B9-9751-97283715A72E}" srcOrd="1" destOrd="0" presId="urn:microsoft.com/office/officeart/2005/8/layout/vList3#14"/>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5" loCatId="list" qsTypeId="urn:microsoft.com/office/officeart/2005/8/quickstyle/simple1" qsCatId="simple" csTypeId="urn:microsoft.com/office/officeart/2005/8/colors/accent3_1" csCatId="accent3" phldr="1"/>
      <dgm:spPr/>
    </dgm:pt>
    <dgm:pt modelId="{CCCFA3B4-A46E-4C13-84A3-2FC2718F718F}">
      <dgm:prSet phldrT="[Texto]"/>
      <dgm:spPr/>
      <dgm:t>
        <a:bodyPr/>
        <a:lstStyle/>
        <a:p>
          <a:r>
            <a:rPr lang="es-EC" dirty="0" smtClean="0"/>
            <a:t>Sería recomendable un estudio para identificar las mejores enmiendas y agentes </a:t>
          </a:r>
          <a:r>
            <a:rPr lang="es-EC" dirty="0" err="1" smtClean="0"/>
            <a:t>quelantes</a:t>
          </a:r>
          <a:r>
            <a:rPr lang="es-EC" dirty="0" smtClean="0"/>
            <a:t> a utilizar en los tratamientos de </a:t>
          </a:r>
          <a:r>
            <a:rPr lang="es-EC" dirty="0" err="1" smtClean="0"/>
            <a:t>fitorremediación</a:t>
          </a:r>
          <a:r>
            <a:rPr lang="es-EC" dirty="0" smtClean="0"/>
            <a:t> de suelos contaminados por Cd mediante el uso del </a:t>
          </a:r>
          <a:r>
            <a:rPr lang="es-EC" dirty="0" err="1" smtClean="0"/>
            <a:t>camacho</a:t>
          </a:r>
          <a:r>
            <a:rPr lang="es-EC" dirty="0" smtClean="0"/>
            <a:t>.</a:t>
          </a:r>
          <a:endParaRPr lang="es-ES"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2CB4E891-B41B-4347-AD39-456D99BA476E}">
      <dgm:prSet phldrT="[Texto]"/>
      <dgm:spPr/>
      <dgm:t>
        <a:bodyPr/>
        <a:lstStyle/>
        <a:p>
          <a:r>
            <a:rPr lang="es-EC" dirty="0" smtClean="0"/>
            <a:t>Se sugiere un estudio más profundo del comportamiento del girasol, como una planta </a:t>
          </a:r>
          <a:r>
            <a:rPr lang="es-EC" dirty="0" err="1" smtClean="0"/>
            <a:t>hiperacumuladora</a:t>
          </a:r>
          <a:r>
            <a:rPr lang="es-EC" dirty="0" smtClean="0"/>
            <a:t> de Cd ya que presentó el mayor porcentaje de </a:t>
          </a:r>
          <a:r>
            <a:rPr lang="es-EC" dirty="0" err="1" smtClean="0"/>
            <a:t>translocación</a:t>
          </a:r>
          <a:r>
            <a:rPr lang="es-EC" dirty="0" smtClean="0"/>
            <a:t> del metal pesado hacia su parte aérea.</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E51775D4-EFFD-483A-9453-3390CB2BCE66}">
      <dgm:prSet phldrT="[Texto]"/>
      <dgm:spPr/>
      <dgm:t>
        <a:bodyPr/>
        <a:lstStyle/>
        <a:p>
          <a:r>
            <a:rPr lang="es-EC" dirty="0" smtClean="0"/>
            <a:t>Sería importante realizar una investigación más minuciosa del maíz, ya que presentó la mayor tasa de remoción en el estudio en campo realizado en la plataforma de </a:t>
          </a:r>
          <a:r>
            <a:rPr lang="es-EC" dirty="0" err="1" smtClean="0"/>
            <a:t>fitorremediación</a:t>
          </a:r>
          <a:r>
            <a:rPr lang="es-EC" dirty="0" smtClean="0"/>
            <a:t>. </a:t>
          </a:r>
          <a:endParaRPr lang="es-ES" dirty="0"/>
        </a:p>
      </dgm:t>
    </dgm:pt>
    <dgm:pt modelId="{D172D558-1BF3-4E41-BE93-6B32C7B991C4}" type="parTrans" cxnId="{9E0815FB-0A9B-4393-9627-124876FC6829}">
      <dgm:prSet/>
      <dgm:spPr/>
      <dgm:t>
        <a:bodyPr/>
        <a:lstStyle/>
        <a:p>
          <a:endParaRPr lang="es-ES"/>
        </a:p>
      </dgm:t>
    </dgm:pt>
    <dgm:pt modelId="{2209D471-CC0C-4CB3-B83E-15F0F1614576}" type="sibTrans" cxnId="{9E0815FB-0A9B-4393-9627-124876FC6829}">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0" presStyleCnt="3" custLinFactNeighborX="-35021"/>
      <dgm:spPr>
        <a:blipFill rotWithShape="1">
          <a:blip xmlns:r="http://schemas.openxmlformats.org/officeDocument/2006/relationships" r:embed="rId1"/>
          <a:stretch>
            <a:fillRect/>
          </a:stretch>
        </a:blipFill>
      </dgm:spPr>
    </dgm:pt>
    <dgm:pt modelId="{AE2EE639-9BD1-4D3D-B87C-91DE80105FEC}" type="pres">
      <dgm:prSet presAssocID="{CCCFA3B4-A46E-4C13-84A3-2FC2718F718F}" presName="txShp" presStyleLbl="node1" presStyleIdx="0" presStyleCnt="3" custScaleX="127020" custLinFactNeighborX="5320">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1" presStyleCnt="3" custLinFactNeighborX="-35021"/>
      <dgm:spPr>
        <a:blipFill rotWithShape="1">
          <a:blip xmlns:r="http://schemas.openxmlformats.org/officeDocument/2006/relationships" r:embed="rId2"/>
          <a:stretch>
            <a:fillRect/>
          </a:stretch>
        </a:blipFill>
      </dgm:spPr>
    </dgm:pt>
    <dgm:pt modelId="{F4ABBCD6-DFAD-4AB5-A519-775B5BD9EEDF}" type="pres">
      <dgm:prSet presAssocID="{2CB4E891-B41B-4347-AD39-456D99BA476E}" presName="txShp" presStyleLbl="node1" presStyleIdx="1" presStyleCnt="3" custScaleX="129454" custLinFactNeighborX="5320">
        <dgm:presLayoutVars>
          <dgm:bulletEnabled val="1"/>
        </dgm:presLayoutVars>
      </dgm:prSet>
      <dgm:spPr/>
      <dgm:t>
        <a:bodyPr/>
        <a:lstStyle/>
        <a:p>
          <a:endParaRPr lang="es-ES"/>
        </a:p>
      </dgm:t>
    </dgm:pt>
    <dgm:pt modelId="{1961C3EA-CCCC-4EFC-ABA7-4EC447DB8AF8}" type="pres">
      <dgm:prSet presAssocID="{3B8FE864-EB40-47DE-85AA-65FD6296B0E6}" presName="spacing" presStyleCnt="0"/>
      <dgm:spPr/>
    </dgm:pt>
    <dgm:pt modelId="{AD6A29F8-D141-453B-BF85-475A872870C5}" type="pres">
      <dgm:prSet presAssocID="{E51775D4-EFFD-483A-9453-3390CB2BCE66}" presName="composite" presStyleCnt="0"/>
      <dgm:spPr/>
    </dgm:pt>
    <dgm:pt modelId="{29740254-DD28-49F2-817A-2E221393FEC8}" type="pres">
      <dgm:prSet presAssocID="{E51775D4-EFFD-483A-9453-3390CB2BCE66}" presName="imgShp" presStyleLbl="fgImgPlace1" presStyleIdx="2" presStyleCnt="3" custLinFactNeighborX="-27771"/>
      <dgm:spPr>
        <a:blipFill rotWithShape="1">
          <a:blip xmlns:r="http://schemas.openxmlformats.org/officeDocument/2006/relationships" r:embed="rId3"/>
          <a:stretch>
            <a:fillRect/>
          </a:stretch>
        </a:blipFill>
      </dgm:spPr>
    </dgm:pt>
    <dgm:pt modelId="{0DFA77CF-E7A3-49B9-9751-97283715A72E}" type="pres">
      <dgm:prSet presAssocID="{E51775D4-EFFD-483A-9453-3390CB2BCE66}" presName="txShp" presStyleLbl="node1" presStyleIdx="2" presStyleCnt="3" custScaleX="128781" custLinFactNeighborX="5181" custLinFactNeighborY="75">
        <dgm:presLayoutVars>
          <dgm:bulletEnabled val="1"/>
        </dgm:presLayoutVars>
      </dgm:prSet>
      <dgm:spPr/>
      <dgm:t>
        <a:bodyPr/>
        <a:lstStyle/>
        <a:p>
          <a:endParaRPr lang="es-ES"/>
        </a:p>
      </dgm:t>
    </dgm:pt>
  </dgm:ptLst>
  <dgm:cxnLst>
    <dgm:cxn modelId="{3EDC9B29-39D5-442C-A28C-63AD53B283BD}" type="presOf" srcId="{2CB4E891-B41B-4347-AD39-456D99BA476E}" destId="{F4ABBCD6-DFAD-4AB5-A519-775B5BD9EEDF}" srcOrd="0" destOrd="0" presId="urn:microsoft.com/office/officeart/2005/8/layout/vList3#15"/>
    <dgm:cxn modelId="{CDFF9B32-65AC-45E9-8321-5196A27F11C9}" type="presOf" srcId="{E51775D4-EFFD-483A-9453-3390CB2BCE66}" destId="{0DFA77CF-E7A3-49B9-9751-97283715A72E}" srcOrd="0" destOrd="0" presId="urn:microsoft.com/office/officeart/2005/8/layout/vList3#15"/>
    <dgm:cxn modelId="{D64896BA-7AA4-4A22-A5B2-FBE616A2B6FE}" type="presOf" srcId="{CCCFA3B4-A46E-4C13-84A3-2FC2718F718F}" destId="{AE2EE639-9BD1-4D3D-B87C-91DE80105FEC}" srcOrd="0" destOrd="0" presId="urn:microsoft.com/office/officeart/2005/8/layout/vList3#15"/>
    <dgm:cxn modelId="{6629E837-D95F-4250-944B-299A793C23A1}" srcId="{A00584E2-1226-4518-9CAF-F7CAB7A4C103}" destId="{CCCFA3B4-A46E-4C13-84A3-2FC2718F718F}" srcOrd="0" destOrd="0" parTransId="{E84FDC90-F75F-4ABF-AD0B-B5C1C1B68F34}" sibTransId="{DDF78EC8-7404-4AAD-89D7-606F49632C13}"/>
    <dgm:cxn modelId="{EE7AE03D-6C4E-4BE9-9473-4EC2BC22124A}" srcId="{A00584E2-1226-4518-9CAF-F7CAB7A4C103}" destId="{2CB4E891-B41B-4347-AD39-456D99BA476E}" srcOrd="1" destOrd="0" parTransId="{E632DF9A-73F8-4D20-982B-C4549982EEA7}" sibTransId="{3B8FE864-EB40-47DE-85AA-65FD6296B0E6}"/>
    <dgm:cxn modelId="{8F2662D7-C972-4F83-A3D7-B1D62AF1C505}" type="presOf" srcId="{A00584E2-1226-4518-9CAF-F7CAB7A4C103}" destId="{ABB1A3B9-796C-4F1E-958A-60FDCE8F33F8}" srcOrd="0" destOrd="0" presId="urn:microsoft.com/office/officeart/2005/8/layout/vList3#15"/>
    <dgm:cxn modelId="{9E0815FB-0A9B-4393-9627-124876FC6829}" srcId="{A00584E2-1226-4518-9CAF-F7CAB7A4C103}" destId="{E51775D4-EFFD-483A-9453-3390CB2BCE66}" srcOrd="2" destOrd="0" parTransId="{D172D558-1BF3-4E41-BE93-6B32C7B991C4}" sibTransId="{2209D471-CC0C-4CB3-B83E-15F0F1614576}"/>
    <dgm:cxn modelId="{F269D063-0C70-482B-B64E-21A4CFC0ED53}" type="presParOf" srcId="{ABB1A3B9-796C-4F1E-958A-60FDCE8F33F8}" destId="{8DF5D7DC-91AD-45C0-A094-DD577A6CEDD1}" srcOrd="0" destOrd="0" presId="urn:microsoft.com/office/officeart/2005/8/layout/vList3#15"/>
    <dgm:cxn modelId="{0F595A1B-8814-466D-976F-24FAF7ACA2C0}" type="presParOf" srcId="{8DF5D7DC-91AD-45C0-A094-DD577A6CEDD1}" destId="{C8264EEA-82AB-4A10-AC28-66C4C6C2E2DE}" srcOrd="0" destOrd="0" presId="urn:microsoft.com/office/officeart/2005/8/layout/vList3#15"/>
    <dgm:cxn modelId="{BD9C2638-54D5-4CCC-8B73-1AB616CEEE5B}" type="presParOf" srcId="{8DF5D7DC-91AD-45C0-A094-DD577A6CEDD1}" destId="{AE2EE639-9BD1-4D3D-B87C-91DE80105FEC}" srcOrd="1" destOrd="0" presId="urn:microsoft.com/office/officeart/2005/8/layout/vList3#15"/>
    <dgm:cxn modelId="{F0F360C7-78A9-46EA-A42F-1EEDB5BF64F8}" type="presParOf" srcId="{ABB1A3B9-796C-4F1E-958A-60FDCE8F33F8}" destId="{ED9AF79B-F9D3-449C-9440-D7B0DEC10C6D}" srcOrd="1" destOrd="0" presId="urn:microsoft.com/office/officeart/2005/8/layout/vList3#15"/>
    <dgm:cxn modelId="{4F6626D8-25CF-4A03-BC24-4F55693BC181}" type="presParOf" srcId="{ABB1A3B9-796C-4F1E-958A-60FDCE8F33F8}" destId="{62E94F97-B5D1-4433-BBC3-5C4DE49F779D}" srcOrd="2" destOrd="0" presId="urn:microsoft.com/office/officeart/2005/8/layout/vList3#15"/>
    <dgm:cxn modelId="{91A1A6B7-DD3D-43DB-A963-4A53E5C3A4DD}" type="presParOf" srcId="{62E94F97-B5D1-4433-BBC3-5C4DE49F779D}" destId="{05CF0532-0FDD-478D-B852-0C232F095D81}" srcOrd="0" destOrd="0" presId="urn:microsoft.com/office/officeart/2005/8/layout/vList3#15"/>
    <dgm:cxn modelId="{19268D3E-53FB-4200-A893-E76F0B8C9F08}" type="presParOf" srcId="{62E94F97-B5D1-4433-BBC3-5C4DE49F779D}" destId="{F4ABBCD6-DFAD-4AB5-A519-775B5BD9EEDF}" srcOrd="1" destOrd="0" presId="urn:microsoft.com/office/officeart/2005/8/layout/vList3#15"/>
    <dgm:cxn modelId="{260ABFB5-1191-4394-8085-E2718BD10FAF}" type="presParOf" srcId="{ABB1A3B9-796C-4F1E-958A-60FDCE8F33F8}" destId="{1961C3EA-CCCC-4EFC-ABA7-4EC447DB8AF8}" srcOrd="3" destOrd="0" presId="urn:microsoft.com/office/officeart/2005/8/layout/vList3#15"/>
    <dgm:cxn modelId="{52BC28A8-49FB-41B9-908C-F6A04550F139}" type="presParOf" srcId="{ABB1A3B9-796C-4F1E-958A-60FDCE8F33F8}" destId="{AD6A29F8-D141-453B-BF85-475A872870C5}" srcOrd="4" destOrd="0" presId="urn:microsoft.com/office/officeart/2005/8/layout/vList3#15"/>
    <dgm:cxn modelId="{9EB924A6-2582-4591-AC13-D5EBD59A7B48}" type="presParOf" srcId="{AD6A29F8-D141-453B-BF85-475A872870C5}" destId="{29740254-DD28-49F2-817A-2E221393FEC8}" srcOrd="0" destOrd="0" presId="urn:microsoft.com/office/officeart/2005/8/layout/vList3#15"/>
    <dgm:cxn modelId="{A16859A9-74A1-4379-9849-6B6488D898BF}" type="presParOf" srcId="{AD6A29F8-D141-453B-BF85-475A872870C5}" destId="{0DFA77CF-E7A3-49B9-9751-97283715A72E}" srcOrd="1" destOrd="0" presId="urn:microsoft.com/office/officeart/2005/8/layout/vList3#15"/>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6" loCatId="list" qsTypeId="urn:microsoft.com/office/officeart/2005/8/quickstyle/simple1" qsCatId="simple" csTypeId="urn:microsoft.com/office/officeart/2005/8/colors/accent3_1" csCatId="accent3" phldr="1"/>
      <dgm:spPr/>
    </dgm:pt>
    <dgm:pt modelId="{CCCFA3B4-A46E-4C13-84A3-2FC2718F718F}">
      <dgm:prSet phldrT="[Texto]"/>
      <dgm:spPr/>
      <dgm:t>
        <a:bodyPr/>
        <a:lstStyle/>
        <a:p>
          <a:r>
            <a:rPr lang="es-EC" dirty="0" smtClean="0"/>
            <a:t>Sería relevante el estudio de la capacidad </a:t>
          </a:r>
          <a:r>
            <a:rPr lang="es-EC" dirty="0" err="1" smtClean="0"/>
            <a:t>fitorremediadora</a:t>
          </a:r>
          <a:r>
            <a:rPr lang="es-EC" dirty="0" smtClean="0"/>
            <a:t> del </a:t>
          </a:r>
          <a:r>
            <a:rPr lang="es-EC" dirty="0" err="1" smtClean="0"/>
            <a:t>camacho</a:t>
          </a:r>
          <a:r>
            <a:rPr lang="es-EC" dirty="0" smtClean="0"/>
            <a:t> por un período más largo de tiempo, con el fin de verificar si esta especie vegetal logra </a:t>
          </a:r>
          <a:r>
            <a:rPr lang="es-EC" dirty="0" err="1" smtClean="0"/>
            <a:t>translocar</a:t>
          </a:r>
          <a:r>
            <a:rPr lang="es-EC" dirty="0" smtClean="0"/>
            <a:t> una mayor cantidad del metal pesado hacia sus órganos de la parte aérea.</a:t>
          </a:r>
          <a:endParaRPr lang="es-ES"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2CB4E891-B41B-4347-AD39-456D99BA476E}">
      <dgm:prSet phldrT="[Texto]"/>
      <dgm:spPr/>
      <dgm:t>
        <a:bodyPr/>
        <a:lstStyle/>
        <a:p>
          <a:r>
            <a:rPr lang="es-EC" dirty="0" smtClean="0"/>
            <a:t>Se sugiere realizar un nuevo estudio variando el pH del suelo con el fin de verificar si éste afecta directamente la capacidad de absorción de Cd de dichas especies vegetales.</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E51775D4-EFFD-483A-9453-3390CB2BCE66}">
      <dgm:prSet phldrT="[Texto]"/>
      <dgm:spPr/>
      <dgm:t>
        <a:bodyPr/>
        <a:lstStyle/>
        <a:p>
          <a:r>
            <a:rPr lang="es-EC" dirty="0" smtClean="0"/>
            <a:t>Se recomiendo estudiar más a fondo la vía de transporte del Cd en las especies vegetales en estudio y sus posibles efectos respecto al transporte por vía </a:t>
          </a:r>
          <a:r>
            <a:rPr lang="es-EC" dirty="0" err="1" smtClean="0"/>
            <a:t>apoplástica</a:t>
          </a:r>
          <a:r>
            <a:rPr lang="es-EC" dirty="0" smtClean="0"/>
            <a:t> y </a:t>
          </a:r>
          <a:r>
            <a:rPr lang="es-EC" dirty="0" err="1" smtClean="0"/>
            <a:t>simplástica</a:t>
          </a:r>
          <a:r>
            <a:rPr lang="es-EC" dirty="0" smtClean="0"/>
            <a:t>.</a:t>
          </a:r>
          <a:endParaRPr lang="es-ES" dirty="0"/>
        </a:p>
      </dgm:t>
    </dgm:pt>
    <dgm:pt modelId="{D172D558-1BF3-4E41-BE93-6B32C7B991C4}" type="parTrans" cxnId="{9E0815FB-0A9B-4393-9627-124876FC6829}">
      <dgm:prSet/>
      <dgm:spPr/>
      <dgm:t>
        <a:bodyPr/>
        <a:lstStyle/>
        <a:p>
          <a:endParaRPr lang="es-ES"/>
        </a:p>
      </dgm:t>
    </dgm:pt>
    <dgm:pt modelId="{2209D471-CC0C-4CB3-B83E-15F0F1614576}" type="sibTrans" cxnId="{9E0815FB-0A9B-4393-9627-124876FC6829}">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0" presStyleCnt="3" custLinFactNeighborX="-35021"/>
      <dgm:spPr>
        <a:blipFill rotWithShape="1">
          <a:blip xmlns:r="http://schemas.openxmlformats.org/officeDocument/2006/relationships" r:embed="rId1"/>
          <a:stretch>
            <a:fillRect/>
          </a:stretch>
        </a:blipFill>
      </dgm:spPr>
    </dgm:pt>
    <dgm:pt modelId="{AE2EE639-9BD1-4D3D-B87C-91DE80105FEC}" type="pres">
      <dgm:prSet presAssocID="{CCCFA3B4-A46E-4C13-84A3-2FC2718F718F}" presName="txShp" presStyleLbl="node1" presStyleIdx="0" presStyleCnt="3" custScaleX="127020" custLinFactNeighborX="5320">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1" presStyleCnt="3" custLinFactNeighborX="-35021"/>
      <dgm:spPr>
        <a:blipFill rotWithShape="1">
          <a:blip xmlns:r="http://schemas.openxmlformats.org/officeDocument/2006/relationships" r:embed="rId2"/>
          <a:stretch>
            <a:fillRect/>
          </a:stretch>
        </a:blipFill>
      </dgm:spPr>
    </dgm:pt>
    <dgm:pt modelId="{F4ABBCD6-DFAD-4AB5-A519-775B5BD9EEDF}" type="pres">
      <dgm:prSet presAssocID="{2CB4E891-B41B-4347-AD39-456D99BA476E}" presName="txShp" presStyleLbl="node1" presStyleIdx="1" presStyleCnt="3" custScaleX="129454" custLinFactNeighborX="5320">
        <dgm:presLayoutVars>
          <dgm:bulletEnabled val="1"/>
        </dgm:presLayoutVars>
      </dgm:prSet>
      <dgm:spPr/>
      <dgm:t>
        <a:bodyPr/>
        <a:lstStyle/>
        <a:p>
          <a:endParaRPr lang="es-ES"/>
        </a:p>
      </dgm:t>
    </dgm:pt>
    <dgm:pt modelId="{1961C3EA-CCCC-4EFC-ABA7-4EC447DB8AF8}" type="pres">
      <dgm:prSet presAssocID="{3B8FE864-EB40-47DE-85AA-65FD6296B0E6}" presName="spacing" presStyleCnt="0"/>
      <dgm:spPr/>
    </dgm:pt>
    <dgm:pt modelId="{AD6A29F8-D141-453B-BF85-475A872870C5}" type="pres">
      <dgm:prSet presAssocID="{E51775D4-EFFD-483A-9453-3390CB2BCE66}" presName="composite" presStyleCnt="0"/>
      <dgm:spPr/>
    </dgm:pt>
    <dgm:pt modelId="{29740254-DD28-49F2-817A-2E221393FEC8}" type="pres">
      <dgm:prSet presAssocID="{E51775D4-EFFD-483A-9453-3390CB2BCE66}" presName="imgShp" presStyleLbl="fgImgPlace1" presStyleIdx="2" presStyleCnt="3" custLinFactNeighborX="-27771"/>
      <dgm:spPr>
        <a:blipFill rotWithShape="1">
          <a:blip xmlns:r="http://schemas.openxmlformats.org/officeDocument/2006/relationships" r:embed="rId3"/>
          <a:stretch>
            <a:fillRect/>
          </a:stretch>
        </a:blipFill>
      </dgm:spPr>
    </dgm:pt>
    <dgm:pt modelId="{0DFA77CF-E7A3-49B9-9751-97283715A72E}" type="pres">
      <dgm:prSet presAssocID="{E51775D4-EFFD-483A-9453-3390CB2BCE66}" presName="txShp" presStyleLbl="node1" presStyleIdx="2" presStyleCnt="3" custScaleX="128781" custLinFactNeighborX="5181" custLinFactNeighborY="75">
        <dgm:presLayoutVars>
          <dgm:bulletEnabled val="1"/>
        </dgm:presLayoutVars>
      </dgm:prSet>
      <dgm:spPr/>
      <dgm:t>
        <a:bodyPr/>
        <a:lstStyle/>
        <a:p>
          <a:endParaRPr lang="es-ES"/>
        </a:p>
      </dgm:t>
    </dgm:pt>
  </dgm:ptLst>
  <dgm:cxnLst>
    <dgm:cxn modelId="{C7FE1B4A-E017-4358-BC94-3A7232A626FD}" type="presOf" srcId="{CCCFA3B4-A46E-4C13-84A3-2FC2718F718F}" destId="{AE2EE639-9BD1-4D3D-B87C-91DE80105FEC}" srcOrd="0" destOrd="0" presId="urn:microsoft.com/office/officeart/2005/8/layout/vList3#16"/>
    <dgm:cxn modelId="{EE7AE03D-6C4E-4BE9-9473-4EC2BC22124A}" srcId="{A00584E2-1226-4518-9CAF-F7CAB7A4C103}" destId="{2CB4E891-B41B-4347-AD39-456D99BA476E}" srcOrd="1" destOrd="0" parTransId="{E632DF9A-73F8-4D20-982B-C4549982EEA7}" sibTransId="{3B8FE864-EB40-47DE-85AA-65FD6296B0E6}"/>
    <dgm:cxn modelId="{E1169D60-F478-4140-9D41-E2801D87BAD5}" type="presOf" srcId="{A00584E2-1226-4518-9CAF-F7CAB7A4C103}" destId="{ABB1A3B9-796C-4F1E-958A-60FDCE8F33F8}" srcOrd="0" destOrd="0" presId="urn:microsoft.com/office/officeart/2005/8/layout/vList3#16"/>
    <dgm:cxn modelId="{9E0815FB-0A9B-4393-9627-124876FC6829}" srcId="{A00584E2-1226-4518-9CAF-F7CAB7A4C103}" destId="{E51775D4-EFFD-483A-9453-3390CB2BCE66}" srcOrd="2" destOrd="0" parTransId="{D172D558-1BF3-4E41-BE93-6B32C7B991C4}" sibTransId="{2209D471-CC0C-4CB3-B83E-15F0F1614576}"/>
    <dgm:cxn modelId="{6629E837-D95F-4250-944B-299A793C23A1}" srcId="{A00584E2-1226-4518-9CAF-F7CAB7A4C103}" destId="{CCCFA3B4-A46E-4C13-84A3-2FC2718F718F}" srcOrd="0" destOrd="0" parTransId="{E84FDC90-F75F-4ABF-AD0B-B5C1C1B68F34}" sibTransId="{DDF78EC8-7404-4AAD-89D7-606F49632C13}"/>
    <dgm:cxn modelId="{B65AE9A2-0356-412E-B59C-07CDEC916A96}" type="presOf" srcId="{2CB4E891-B41B-4347-AD39-456D99BA476E}" destId="{F4ABBCD6-DFAD-4AB5-A519-775B5BD9EEDF}" srcOrd="0" destOrd="0" presId="urn:microsoft.com/office/officeart/2005/8/layout/vList3#16"/>
    <dgm:cxn modelId="{7932EDCB-520A-4EBD-A14A-423ABD455ACC}" type="presOf" srcId="{E51775D4-EFFD-483A-9453-3390CB2BCE66}" destId="{0DFA77CF-E7A3-49B9-9751-97283715A72E}" srcOrd="0" destOrd="0" presId="urn:microsoft.com/office/officeart/2005/8/layout/vList3#16"/>
    <dgm:cxn modelId="{8C832B14-1B5B-40BF-8BE9-A738E3FB4FEA}" type="presParOf" srcId="{ABB1A3B9-796C-4F1E-958A-60FDCE8F33F8}" destId="{8DF5D7DC-91AD-45C0-A094-DD577A6CEDD1}" srcOrd="0" destOrd="0" presId="urn:microsoft.com/office/officeart/2005/8/layout/vList3#16"/>
    <dgm:cxn modelId="{0799A09F-6CF4-4142-9712-857987B62119}" type="presParOf" srcId="{8DF5D7DC-91AD-45C0-A094-DD577A6CEDD1}" destId="{C8264EEA-82AB-4A10-AC28-66C4C6C2E2DE}" srcOrd="0" destOrd="0" presId="urn:microsoft.com/office/officeart/2005/8/layout/vList3#16"/>
    <dgm:cxn modelId="{27838D75-EF36-4AE4-9F96-65959872F423}" type="presParOf" srcId="{8DF5D7DC-91AD-45C0-A094-DD577A6CEDD1}" destId="{AE2EE639-9BD1-4D3D-B87C-91DE80105FEC}" srcOrd="1" destOrd="0" presId="urn:microsoft.com/office/officeart/2005/8/layout/vList3#16"/>
    <dgm:cxn modelId="{B260DD07-B4B3-4D7C-8D01-1064D90D95C1}" type="presParOf" srcId="{ABB1A3B9-796C-4F1E-958A-60FDCE8F33F8}" destId="{ED9AF79B-F9D3-449C-9440-D7B0DEC10C6D}" srcOrd="1" destOrd="0" presId="urn:microsoft.com/office/officeart/2005/8/layout/vList3#16"/>
    <dgm:cxn modelId="{E2E9EE57-24F9-4233-92DB-529F1372BD3C}" type="presParOf" srcId="{ABB1A3B9-796C-4F1E-958A-60FDCE8F33F8}" destId="{62E94F97-B5D1-4433-BBC3-5C4DE49F779D}" srcOrd="2" destOrd="0" presId="urn:microsoft.com/office/officeart/2005/8/layout/vList3#16"/>
    <dgm:cxn modelId="{EACF4734-B0E3-42A8-9AE5-9FF9B1D7907F}" type="presParOf" srcId="{62E94F97-B5D1-4433-BBC3-5C4DE49F779D}" destId="{05CF0532-0FDD-478D-B852-0C232F095D81}" srcOrd="0" destOrd="0" presId="urn:microsoft.com/office/officeart/2005/8/layout/vList3#16"/>
    <dgm:cxn modelId="{C42D914C-ECD8-4CBA-B744-7E6F28BB6F11}" type="presParOf" srcId="{62E94F97-B5D1-4433-BBC3-5C4DE49F779D}" destId="{F4ABBCD6-DFAD-4AB5-A519-775B5BD9EEDF}" srcOrd="1" destOrd="0" presId="urn:microsoft.com/office/officeart/2005/8/layout/vList3#16"/>
    <dgm:cxn modelId="{6F2CCEEC-8322-4FC7-A8AA-D70B33A9E1D3}" type="presParOf" srcId="{ABB1A3B9-796C-4F1E-958A-60FDCE8F33F8}" destId="{1961C3EA-CCCC-4EFC-ABA7-4EC447DB8AF8}" srcOrd="3" destOrd="0" presId="urn:microsoft.com/office/officeart/2005/8/layout/vList3#16"/>
    <dgm:cxn modelId="{B4BFEEB5-D3BF-425A-9D26-36A11A1C44BB}" type="presParOf" srcId="{ABB1A3B9-796C-4F1E-958A-60FDCE8F33F8}" destId="{AD6A29F8-D141-453B-BF85-475A872870C5}" srcOrd="4" destOrd="0" presId="urn:microsoft.com/office/officeart/2005/8/layout/vList3#16"/>
    <dgm:cxn modelId="{99F1D9F8-17C9-4E34-BFC4-507B26FC6739}" type="presParOf" srcId="{AD6A29F8-D141-453B-BF85-475A872870C5}" destId="{29740254-DD28-49F2-817A-2E221393FEC8}" srcOrd="0" destOrd="0" presId="urn:microsoft.com/office/officeart/2005/8/layout/vList3#16"/>
    <dgm:cxn modelId="{9D22A7D4-A2A3-4683-94F2-8943FCC88935}" type="presParOf" srcId="{AD6A29F8-D141-453B-BF85-475A872870C5}" destId="{0DFA77CF-E7A3-49B9-9751-97283715A72E}" srcOrd="1" destOrd="0" presId="urn:microsoft.com/office/officeart/2005/8/layout/vList3#16"/>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10757-BCBE-47AC-A48B-3EEAF876C03D}">
      <dsp:nvSpPr>
        <dsp:cNvPr id="0" name=""/>
        <dsp:cNvSpPr/>
      </dsp:nvSpPr>
      <dsp:spPr>
        <a:xfrm>
          <a:off x="0" y="0"/>
          <a:ext cx="8712968" cy="26519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100000"/>
            </a:lnSpc>
            <a:spcBef>
              <a:spcPct val="0"/>
            </a:spcBef>
            <a:spcAft>
              <a:spcPct val="35000"/>
            </a:spcAft>
          </a:pPr>
          <a:r>
            <a:rPr lang="es-EC" sz="1800" b="1" kern="1200" dirty="0" smtClean="0">
              <a:latin typeface="Arial" pitchFamily="34" charset="0"/>
              <a:cs typeface="Arial" pitchFamily="34" charset="0"/>
            </a:rPr>
            <a:t>TOXICIDAD POR Cd EN PLANTAS</a:t>
          </a:r>
          <a:endParaRPr lang="es-EC" sz="1800" b="1" kern="1200" dirty="0">
            <a:latin typeface="Arial" pitchFamily="34" charset="0"/>
            <a:cs typeface="Arial" pitchFamily="34" charset="0"/>
          </a:endParaRPr>
        </a:p>
        <a:p>
          <a:pPr marL="171450" lvl="1" indent="-171450" algn="l" defTabSz="800100">
            <a:lnSpc>
              <a:spcPct val="100000"/>
            </a:lnSpc>
            <a:spcBef>
              <a:spcPct val="0"/>
            </a:spcBef>
            <a:spcAft>
              <a:spcPct val="15000"/>
            </a:spcAft>
            <a:buChar char="••"/>
          </a:pPr>
          <a:r>
            <a:rPr lang="es-EC" sz="1800" kern="1200" dirty="0" smtClean="0">
              <a:latin typeface="Arial" pitchFamily="34" charset="0"/>
              <a:cs typeface="Arial" pitchFamily="34" charset="0"/>
            </a:rPr>
            <a:t>Desequilibrios nutricionales e hídricos en la planta.</a:t>
          </a:r>
          <a:endParaRPr lang="es-EC" sz="1800" kern="1200" dirty="0">
            <a:latin typeface="Arial" pitchFamily="34" charset="0"/>
            <a:cs typeface="Arial" pitchFamily="34" charset="0"/>
          </a:endParaRPr>
        </a:p>
        <a:p>
          <a:pPr marL="171450" lvl="1" indent="-171450" algn="l" defTabSz="800100">
            <a:lnSpc>
              <a:spcPct val="100000"/>
            </a:lnSpc>
            <a:spcBef>
              <a:spcPct val="0"/>
            </a:spcBef>
            <a:spcAft>
              <a:spcPct val="15000"/>
            </a:spcAft>
            <a:buChar char="••"/>
          </a:pPr>
          <a:r>
            <a:rPr lang="es-EC" sz="1800" kern="1200" dirty="0" smtClean="0">
              <a:latin typeface="Arial" pitchFamily="34" charset="0"/>
              <a:cs typeface="Arial" pitchFamily="34" charset="0"/>
            </a:rPr>
            <a:t>Reduce absorción y transporte de nitratos. </a:t>
          </a:r>
          <a:endParaRPr lang="es-EC" sz="1800" kern="1200" dirty="0">
            <a:latin typeface="Arial" pitchFamily="34" charset="0"/>
            <a:cs typeface="Arial" pitchFamily="34" charset="0"/>
          </a:endParaRPr>
        </a:p>
        <a:p>
          <a:pPr marL="171450" lvl="1" indent="-171450" algn="l" defTabSz="800100">
            <a:lnSpc>
              <a:spcPct val="100000"/>
            </a:lnSpc>
            <a:spcBef>
              <a:spcPct val="0"/>
            </a:spcBef>
            <a:spcAft>
              <a:spcPct val="15000"/>
            </a:spcAft>
            <a:buChar char="••"/>
          </a:pPr>
          <a:r>
            <a:rPr lang="es-EC" sz="1800" kern="1200" dirty="0" smtClean="0">
              <a:latin typeface="Arial" pitchFamily="34" charset="0"/>
              <a:cs typeface="Arial" pitchFamily="34" charset="0"/>
            </a:rPr>
            <a:t>Alteraciones en la apertura estomática, fotosíntesis y transpiración.</a:t>
          </a:r>
          <a:endParaRPr lang="es-EC" sz="1800" kern="1200" dirty="0">
            <a:latin typeface="Arial" pitchFamily="34" charset="0"/>
            <a:cs typeface="Arial" pitchFamily="34" charset="0"/>
          </a:endParaRPr>
        </a:p>
        <a:p>
          <a:pPr marL="171450" lvl="1" indent="-171450" algn="l" defTabSz="800100">
            <a:lnSpc>
              <a:spcPct val="100000"/>
            </a:lnSpc>
            <a:spcBef>
              <a:spcPct val="0"/>
            </a:spcBef>
            <a:spcAft>
              <a:spcPct val="15000"/>
            </a:spcAft>
            <a:buChar char="••"/>
          </a:pPr>
          <a:r>
            <a:rPr lang="es-EC" sz="1800" kern="1200" dirty="0" smtClean="0">
              <a:latin typeface="Arial" pitchFamily="34" charset="0"/>
              <a:cs typeface="Arial" pitchFamily="34" charset="0"/>
            </a:rPr>
            <a:t>Daños en metabolismo del cloroplasto, síntesis de clorofila y fijación del CO</a:t>
          </a:r>
          <a:r>
            <a:rPr lang="es-EC" sz="1800" kern="1200" baseline="-25000" dirty="0" smtClean="0">
              <a:latin typeface="Arial" pitchFamily="34" charset="0"/>
              <a:cs typeface="Arial" pitchFamily="34" charset="0"/>
            </a:rPr>
            <a:t>2.</a:t>
          </a:r>
          <a:r>
            <a:rPr lang="es-EC" sz="1800" kern="1200" dirty="0" smtClean="0">
              <a:latin typeface="Arial" pitchFamily="34" charset="0"/>
              <a:cs typeface="Arial" pitchFamily="34" charset="0"/>
            </a:rPr>
            <a:t> </a:t>
          </a:r>
          <a:endParaRPr lang="es-EC" sz="1800" kern="1200" dirty="0">
            <a:latin typeface="Arial" pitchFamily="34" charset="0"/>
            <a:cs typeface="Arial" pitchFamily="34" charset="0"/>
          </a:endParaRPr>
        </a:p>
        <a:p>
          <a:pPr marL="171450" lvl="1" indent="-171450" algn="l" defTabSz="800100">
            <a:lnSpc>
              <a:spcPct val="100000"/>
            </a:lnSpc>
            <a:spcBef>
              <a:spcPct val="0"/>
            </a:spcBef>
            <a:spcAft>
              <a:spcPct val="15000"/>
            </a:spcAft>
            <a:buChar char="••"/>
          </a:pPr>
          <a:r>
            <a:rPr lang="es-EC" sz="1800" kern="1200" dirty="0" smtClean="0">
              <a:latin typeface="Arial" pitchFamily="34" charset="0"/>
              <a:cs typeface="Arial" pitchFamily="34" charset="0"/>
            </a:rPr>
            <a:t>Clorosis: deficiencia de hierro, fosfatos, transporte de </a:t>
          </a:r>
          <a:r>
            <a:rPr lang="es-EC" sz="1800" kern="1200" dirty="0" err="1" smtClean="0">
              <a:latin typeface="Arial" pitchFamily="34" charset="0"/>
              <a:cs typeface="Arial" pitchFamily="34" charset="0"/>
            </a:rPr>
            <a:t>Mn.</a:t>
          </a:r>
          <a:endParaRPr lang="es-EC" sz="1800" kern="1200" dirty="0">
            <a:latin typeface="Arial" pitchFamily="34" charset="0"/>
            <a:cs typeface="Arial" pitchFamily="34" charset="0"/>
          </a:endParaRPr>
        </a:p>
      </dsp:txBody>
      <dsp:txXfrm>
        <a:off x="1878944" y="0"/>
        <a:ext cx="6834023" cy="2651946"/>
      </dsp:txXfrm>
    </dsp:sp>
    <dsp:sp modelId="{B48E6AD3-4403-416A-80B6-4B00FC87FD73}">
      <dsp:nvSpPr>
        <dsp:cNvPr id="0" name=""/>
        <dsp:cNvSpPr/>
      </dsp:nvSpPr>
      <dsp:spPr>
        <a:xfrm>
          <a:off x="136351" y="780569"/>
          <a:ext cx="1742593" cy="1090808"/>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876ADDE-D05C-402E-B6AB-CE95A6C6D66B}">
      <dsp:nvSpPr>
        <dsp:cNvPr id="0" name=""/>
        <dsp:cNvSpPr/>
      </dsp:nvSpPr>
      <dsp:spPr>
        <a:xfrm>
          <a:off x="0" y="2791012"/>
          <a:ext cx="8712968" cy="22495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latin typeface="Arial" pitchFamily="34" charset="0"/>
              <a:cs typeface="Arial" pitchFamily="34" charset="0"/>
            </a:rPr>
            <a:t>TOXICIDAD POR Cd EN ANIMALES Y HUMANOS</a:t>
          </a:r>
          <a:endParaRPr lang="es-EC" sz="1800" b="1"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Si supera los 0,15 </a:t>
          </a:r>
          <a:r>
            <a:rPr lang="es-EC" sz="1800" kern="1200" dirty="0" err="1" smtClean="0">
              <a:latin typeface="Arial" pitchFamily="34" charset="0"/>
              <a:cs typeface="Arial" pitchFamily="34" charset="0"/>
            </a:rPr>
            <a:t>μg</a:t>
          </a:r>
          <a:r>
            <a:rPr lang="es-EC" sz="1800" kern="1200" dirty="0" smtClean="0">
              <a:latin typeface="Arial" pitchFamily="34" charset="0"/>
              <a:cs typeface="Arial" pitchFamily="34" charset="0"/>
            </a:rPr>
            <a:t> procedente del aire y un </a:t>
          </a:r>
          <a:r>
            <a:rPr lang="es-EC" sz="1800" kern="1200" dirty="0" err="1" smtClean="0">
              <a:latin typeface="Arial" pitchFamily="34" charset="0"/>
              <a:cs typeface="Arial" pitchFamily="34" charset="0"/>
            </a:rPr>
            <a:t>μg</a:t>
          </a:r>
          <a:r>
            <a:rPr lang="es-EC" sz="1800" kern="1200" dirty="0" smtClean="0">
              <a:latin typeface="Arial" pitchFamily="34" charset="0"/>
              <a:cs typeface="Arial" pitchFamily="34" charset="0"/>
            </a:rPr>
            <a:t> del agua.</a:t>
          </a:r>
          <a:endParaRPr lang="es-EC"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Acumulación en riñones, hígado, órganos reproductores y huesos.</a:t>
          </a:r>
          <a:endParaRPr lang="es-EC"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Altera funciones metabólicas.</a:t>
          </a:r>
          <a:endParaRPr lang="es-EC"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Irritación grave del estómago, vómitos, diarrea, insuficiencia renal, daño del pulmón, fragilidad de los huesos, osteoporosis.</a:t>
          </a:r>
          <a:endParaRPr lang="es-EC"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Se lo asocia con cáncer.</a:t>
          </a:r>
          <a:endParaRPr lang="es-EC" sz="1800" kern="1200" dirty="0">
            <a:latin typeface="Arial" pitchFamily="34" charset="0"/>
            <a:cs typeface="Arial" pitchFamily="34" charset="0"/>
          </a:endParaRPr>
        </a:p>
      </dsp:txBody>
      <dsp:txXfrm>
        <a:off x="1878944" y="2791012"/>
        <a:ext cx="6834023" cy="2249547"/>
      </dsp:txXfrm>
    </dsp:sp>
    <dsp:sp modelId="{9CEB0E05-31BC-4CA1-9462-ADC84B7C7B9C}">
      <dsp:nvSpPr>
        <dsp:cNvPr id="0" name=""/>
        <dsp:cNvSpPr/>
      </dsp:nvSpPr>
      <dsp:spPr>
        <a:xfrm>
          <a:off x="136351" y="3367667"/>
          <a:ext cx="1742593" cy="109080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360033" y="1305"/>
          <a:ext cx="7560852" cy="1244826"/>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93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La especie vegetal en estudio presentó un mayor porcentaje de remoción (79,67%) en el tratamiento de mayor concentración del metal lo cual permite determinar que presenta un rango de tolerancia alto, lo que indica que la especie vegetal tiene una potencial capacidad </a:t>
          </a:r>
          <a:r>
            <a:rPr lang="es-EC" sz="1600" kern="1200" dirty="0" err="1" smtClean="0"/>
            <a:t>fitorremediadora</a:t>
          </a:r>
          <a:r>
            <a:rPr lang="es-EC" sz="1600" kern="1200" dirty="0" smtClean="0"/>
            <a:t>.</a:t>
          </a:r>
          <a:endParaRPr lang="es-ES" sz="1600" kern="1200" dirty="0"/>
        </a:p>
      </dsp:txBody>
      <dsp:txXfrm rot="10800000">
        <a:off x="671239" y="1305"/>
        <a:ext cx="7249646" cy="1244826"/>
      </dsp:txXfrm>
    </dsp:sp>
    <dsp:sp modelId="{BB843CB5-CA59-461C-AD4A-D719A7BACBB1}">
      <dsp:nvSpPr>
        <dsp:cNvPr id="0" name=""/>
        <dsp:cNvSpPr/>
      </dsp:nvSpPr>
      <dsp:spPr>
        <a:xfrm>
          <a:off x="0" y="1305"/>
          <a:ext cx="1244826" cy="124482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EE639-9BD1-4D3D-B87C-91DE80105FEC}">
      <dsp:nvSpPr>
        <dsp:cNvPr id="0" name=""/>
        <dsp:cNvSpPr/>
      </dsp:nvSpPr>
      <dsp:spPr>
        <a:xfrm rot="10800000">
          <a:off x="383217" y="1617722"/>
          <a:ext cx="7514485" cy="1244826"/>
        </a:xfrm>
        <a:prstGeom prst="homePlat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93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La exposición de las plantas de </a:t>
          </a:r>
          <a:r>
            <a:rPr lang="es-EC" sz="1600" kern="1200" dirty="0" err="1" smtClean="0"/>
            <a:t>camacho</a:t>
          </a:r>
          <a:r>
            <a:rPr lang="es-EC" sz="1600" kern="1200" dirty="0" smtClean="0"/>
            <a:t> a las concentraciones de Cd de 20, 40 y 60 ppm, no evidenciaron el inducir a un estrés </a:t>
          </a:r>
          <a:r>
            <a:rPr lang="es-EC" sz="1600" kern="1200" dirty="0" err="1" smtClean="0"/>
            <a:t>oxidativo</a:t>
          </a:r>
          <a:r>
            <a:rPr lang="es-EC" sz="1600" kern="1200" dirty="0" smtClean="0"/>
            <a:t> en las plantas.</a:t>
          </a:r>
          <a:endParaRPr lang="es-ES" sz="1600" kern="1200" dirty="0"/>
        </a:p>
      </dsp:txBody>
      <dsp:txXfrm rot="10800000">
        <a:off x="694423" y="1617722"/>
        <a:ext cx="7203279" cy="1244826"/>
      </dsp:txXfrm>
    </dsp:sp>
    <dsp:sp modelId="{C8264EEA-82AB-4A10-AC28-66C4C6C2E2DE}">
      <dsp:nvSpPr>
        <dsp:cNvPr id="0" name=""/>
        <dsp:cNvSpPr/>
      </dsp:nvSpPr>
      <dsp:spPr>
        <a:xfrm>
          <a:off x="0" y="1617722"/>
          <a:ext cx="1244826" cy="124482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311215" y="3234139"/>
          <a:ext cx="7658488" cy="1244826"/>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93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Existió además una tendencia por parte de todas las especies vegetales, excepto del girasol, de acumular mayormente el metal pesado en su raíz que en los órganos de su parte aérea, tanto en vivero como en la plataforma.</a:t>
          </a:r>
          <a:endParaRPr lang="es-ES" sz="1600" kern="1200" dirty="0"/>
        </a:p>
      </dsp:txBody>
      <dsp:txXfrm rot="10800000">
        <a:off x="622421" y="3234139"/>
        <a:ext cx="7347282" cy="1244826"/>
      </dsp:txXfrm>
    </dsp:sp>
    <dsp:sp modelId="{05CF0532-0FDD-478D-B852-0C232F095D81}">
      <dsp:nvSpPr>
        <dsp:cNvPr id="0" name=""/>
        <dsp:cNvSpPr/>
      </dsp:nvSpPr>
      <dsp:spPr>
        <a:xfrm>
          <a:off x="0" y="3234139"/>
          <a:ext cx="1244826" cy="124482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1009769" y="2624"/>
          <a:ext cx="7771454" cy="108739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509" tIns="64770" rIns="120904" bIns="64770" numCol="1" spcCol="1270" anchor="ctr" anchorCtr="0">
          <a:noAutofit/>
        </a:bodyPr>
        <a:lstStyle/>
        <a:p>
          <a:pPr lvl="0" algn="ctr" defTabSz="755650">
            <a:lnSpc>
              <a:spcPct val="90000"/>
            </a:lnSpc>
            <a:spcBef>
              <a:spcPct val="0"/>
            </a:spcBef>
            <a:spcAft>
              <a:spcPct val="35000"/>
            </a:spcAft>
          </a:pPr>
          <a:r>
            <a:rPr lang="es-EC" sz="1700" kern="1200" dirty="0" smtClean="0"/>
            <a:t>Para la prueba de la plataforma de </a:t>
          </a:r>
          <a:r>
            <a:rPr lang="es-EC" sz="1700" kern="1200" dirty="0" err="1" smtClean="0"/>
            <a:t>fitorremediación</a:t>
          </a:r>
          <a:r>
            <a:rPr lang="es-EC" sz="1700" kern="1200" dirty="0" smtClean="0"/>
            <a:t>, las tasas de remoción fueron las siguientes: 55,17% para el </a:t>
          </a:r>
          <a:r>
            <a:rPr lang="es-EC" sz="1700" kern="1200" dirty="0" err="1" smtClean="0"/>
            <a:t>camacho</a:t>
          </a:r>
          <a:r>
            <a:rPr lang="es-EC" sz="1700" kern="1200" dirty="0" smtClean="0"/>
            <a:t>, 46,23% para la cabezona y 59,88% para el maíz.</a:t>
          </a:r>
          <a:endParaRPr lang="es-ES" sz="1700" kern="1200" dirty="0"/>
        </a:p>
      </dsp:txBody>
      <dsp:txXfrm rot="10800000">
        <a:off x="1281616" y="2624"/>
        <a:ext cx="7499607" cy="1087390"/>
      </dsp:txXfrm>
    </dsp:sp>
    <dsp:sp modelId="{BB843CB5-CA59-461C-AD4A-D719A7BACBB1}">
      <dsp:nvSpPr>
        <dsp:cNvPr id="0" name=""/>
        <dsp:cNvSpPr/>
      </dsp:nvSpPr>
      <dsp:spPr>
        <a:xfrm>
          <a:off x="607109" y="2624"/>
          <a:ext cx="1087390" cy="108739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EE639-9BD1-4D3D-B87C-91DE80105FEC}">
      <dsp:nvSpPr>
        <dsp:cNvPr id="0" name=""/>
        <dsp:cNvSpPr/>
      </dsp:nvSpPr>
      <dsp:spPr>
        <a:xfrm rot="10800000">
          <a:off x="1033605" y="1414608"/>
          <a:ext cx="7723781" cy="1087390"/>
        </a:xfrm>
        <a:prstGeom prst="homePlat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509" tIns="64770" rIns="120904" bIns="64770" numCol="1" spcCol="1270" anchor="ctr" anchorCtr="0">
          <a:noAutofit/>
        </a:bodyPr>
        <a:lstStyle/>
        <a:p>
          <a:pPr lvl="0" algn="ctr" defTabSz="755650">
            <a:lnSpc>
              <a:spcPct val="90000"/>
            </a:lnSpc>
            <a:spcBef>
              <a:spcPct val="0"/>
            </a:spcBef>
            <a:spcAft>
              <a:spcPct val="35000"/>
            </a:spcAft>
          </a:pPr>
          <a:r>
            <a:rPr lang="es-EC" sz="1700" kern="1200" dirty="0" smtClean="0"/>
            <a:t>El maíz fue la especie que presentó los mejores resultados en cuanto se refiera a tasa de remoción de Cd sobrepasando incluso a la del </a:t>
          </a:r>
          <a:r>
            <a:rPr lang="es-EC" sz="1700" kern="1200" dirty="0" err="1" smtClean="0"/>
            <a:t>camacho</a:t>
          </a:r>
          <a:r>
            <a:rPr lang="es-EC" sz="1700" kern="1200" dirty="0" smtClean="0"/>
            <a:t>. Esto convierte al maíz en una alternativa extra como especie no endémica para el tratamiento de suelos contaminados con Cd en el Distrito Amazónico.</a:t>
          </a:r>
          <a:endParaRPr lang="es-ES" sz="1700" kern="1200" dirty="0"/>
        </a:p>
      </dsp:txBody>
      <dsp:txXfrm rot="10800000">
        <a:off x="1305452" y="1414608"/>
        <a:ext cx="7451934" cy="1087390"/>
      </dsp:txXfrm>
    </dsp:sp>
    <dsp:sp modelId="{C8264EEA-82AB-4A10-AC28-66C4C6C2E2DE}">
      <dsp:nvSpPr>
        <dsp:cNvPr id="0" name=""/>
        <dsp:cNvSpPr/>
      </dsp:nvSpPr>
      <dsp:spPr>
        <a:xfrm>
          <a:off x="607109" y="1414608"/>
          <a:ext cx="1087390" cy="108739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959602" y="2826593"/>
          <a:ext cx="7871787" cy="1087390"/>
        </a:xfrm>
        <a:prstGeom prst="homePlat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509" tIns="64770" rIns="120904" bIns="64770" numCol="1" spcCol="1270" anchor="ctr" anchorCtr="0">
          <a:noAutofit/>
        </a:bodyPr>
        <a:lstStyle/>
        <a:p>
          <a:pPr lvl="0" algn="ctr" defTabSz="755650">
            <a:lnSpc>
              <a:spcPct val="90000"/>
            </a:lnSpc>
            <a:spcBef>
              <a:spcPct val="0"/>
            </a:spcBef>
            <a:spcAft>
              <a:spcPct val="35000"/>
            </a:spcAft>
          </a:pPr>
          <a:r>
            <a:rPr lang="es-EC" sz="1700" kern="1200" dirty="0" smtClean="0"/>
            <a:t>El girasol fue la especie vegetal que logró </a:t>
          </a:r>
          <a:r>
            <a:rPr lang="es-EC" sz="1700" kern="1200" dirty="0" err="1" smtClean="0"/>
            <a:t>translocar</a:t>
          </a:r>
          <a:r>
            <a:rPr lang="es-EC" sz="1700" kern="1200" dirty="0" smtClean="0"/>
            <a:t> la mayor cantidad de cadmio hacia los órganos de su parte aérea, presentando 6,78 ppm en sus hojas y tallos y 0,85 ppm en sus flores</a:t>
          </a:r>
          <a:endParaRPr lang="es-ES" sz="1700" kern="1200" dirty="0"/>
        </a:p>
      </dsp:txBody>
      <dsp:txXfrm rot="10800000">
        <a:off x="1231449" y="2826593"/>
        <a:ext cx="7599940" cy="1087390"/>
      </dsp:txXfrm>
    </dsp:sp>
    <dsp:sp modelId="{05CF0532-0FDD-478D-B852-0C232F095D81}">
      <dsp:nvSpPr>
        <dsp:cNvPr id="0" name=""/>
        <dsp:cNvSpPr/>
      </dsp:nvSpPr>
      <dsp:spPr>
        <a:xfrm>
          <a:off x="607109" y="2826593"/>
          <a:ext cx="1087390" cy="108739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A77CF-E7A3-49B9-9751-97283715A72E}">
      <dsp:nvSpPr>
        <dsp:cNvPr id="0" name=""/>
        <dsp:cNvSpPr/>
      </dsp:nvSpPr>
      <dsp:spPr>
        <a:xfrm rot="10800000">
          <a:off x="971612" y="4239393"/>
          <a:ext cx="7830863" cy="1087390"/>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509" tIns="64770" rIns="120904" bIns="64770" numCol="1" spcCol="1270" anchor="ctr" anchorCtr="0">
          <a:noAutofit/>
        </a:bodyPr>
        <a:lstStyle/>
        <a:p>
          <a:pPr lvl="0" algn="ctr" defTabSz="755650">
            <a:lnSpc>
              <a:spcPct val="90000"/>
            </a:lnSpc>
            <a:spcBef>
              <a:spcPct val="0"/>
            </a:spcBef>
            <a:spcAft>
              <a:spcPct val="35000"/>
            </a:spcAft>
          </a:pPr>
          <a:r>
            <a:rPr lang="es-EC" sz="1700" kern="1200" smtClean="0"/>
            <a:t>Las especies vegetales requirieron al menos 60 días para empezar a translocar el metal pesado a los órganos de su parte aérea. </a:t>
          </a:r>
          <a:endParaRPr lang="es-ES" sz="1700" kern="1200" dirty="0"/>
        </a:p>
      </dsp:txBody>
      <dsp:txXfrm rot="10800000">
        <a:off x="1243459" y="4239393"/>
        <a:ext cx="7559016" cy="1087390"/>
      </dsp:txXfrm>
    </dsp:sp>
    <dsp:sp modelId="{29740254-DD28-49F2-817A-2E221393FEC8}">
      <dsp:nvSpPr>
        <dsp:cNvPr id="0" name=""/>
        <dsp:cNvSpPr/>
      </dsp:nvSpPr>
      <dsp:spPr>
        <a:xfrm>
          <a:off x="685945" y="4238577"/>
          <a:ext cx="1087390" cy="108739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EE639-9BD1-4D3D-B87C-91DE80105FEC}">
      <dsp:nvSpPr>
        <dsp:cNvPr id="0" name=""/>
        <dsp:cNvSpPr/>
      </dsp:nvSpPr>
      <dsp:spPr>
        <a:xfrm rot="10800000">
          <a:off x="1033605" y="524"/>
          <a:ext cx="7723781" cy="1260894"/>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6019" tIns="68580" rIns="128016" bIns="68580" numCol="1" spcCol="1270" anchor="ctr" anchorCtr="0">
          <a:noAutofit/>
        </a:bodyPr>
        <a:lstStyle/>
        <a:p>
          <a:pPr lvl="0" algn="ctr" defTabSz="800100">
            <a:lnSpc>
              <a:spcPct val="90000"/>
            </a:lnSpc>
            <a:spcBef>
              <a:spcPct val="0"/>
            </a:spcBef>
            <a:spcAft>
              <a:spcPct val="35000"/>
            </a:spcAft>
          </a:pPr>
          <a:r>
            <a:rPr lang="es-EC" sz="1800" kern="1200" dirty="0" smtClean="0"/>
            <a:t>Sería recomendable un estudio para identificar las mejores enmiendas y agentes </a:t>
          </a:r>
          <a:r>
            <a:rPr lang="es-EC" sz="1800" kern="1200" dirty="0" err="1" smtClean="0"/>
            <a:t>quelantes</a:t>
          </a:r>
          <a:r>
            <a:rPr lang="es-EC" sz="1800" kern="1200" dirty="0" smtClean="0"/>
            <a:t> a utilizar en los tratamientos de </a:t>
          </a:r>
          <a:r>
            <a:rPr lang="es-EC" sz="1800" kern="1200" dirty="0" err="1" smtClean="0"/>
            <a:t>fitorremediación</a:t>
          </a:r>
          <a:r>
            <a:rPr lang="es-EC" sz="1800" kern="1200" dirty="0" smtClean="0"/>
            <a:t> de suelos contaminados por Cd mediante el uso del </a:t>
          </a:r>
          <a:r>
            <a:rPr lang="es-EC" sz="1800" kern="1200" dirty="0" err="1" smtClean="0"/>
            <a:t>camacho</a:t>
          </a:r>
          <a:r>
            <a:rPr lang="es-EC" sz="1800" kern="1200" dirty="0" smtClean="0"/>
            <a:t>.</a:t>
          </a:r>
          <a:endParaRPr lang="es-ES" sz="1800" kern="1200" dirty="0"/>
        </a:p>
      </dsp:txBody>
      <dsp:txXfrm rot="10800000">
        <a:off x="1348828" y="524"/>
        <a:ext cx="7408558" cy="1260894"/>
      </dsp:txXfrm>
    </dsp:sp>
    <dsp:sp modelId="{C8264EEA-82AB-4A10-AC28-66C4C6C2E2DE}">
      <dsp:nvSpPr>
        <dsp:cNvPr id="0" name=""/>
        <dsp:cNvSpPr/>
      </dsp:nvSpPr>
      <dsp:spPr>
        <a:xfrm>
          <a:off x="459595" y="524"/>
          <a:ext cx="1260894" cy="1260894"/>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959602" y="1637804"/>
          <a:ext cx="7871787" cy="1260894"/>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6019" tIns="68580" rIns="128016" bIns="68580" numCol="1" spcCol="1270" anchor="ctr" anchorCtr="0">
          <a:noAutofit/>
        </a:bodyPr>
        <a:lstStyle/>
        <a:p>
          <a:pPr lvl="0" algn="ctr" defTabSz="800100">
            <a:lnSpc>
              <a:spcPct val="90000"/>
            </a:lnSpc>
            <a:spcBef>
              <a:spcPct val="0"/>
            </a:spcBef>
            <a:spcAft>
              <a:spcPct val="35000"/>
            </a:spcAft>
          </a:pPr>
          <a:r>
            <a:rPr lang="es-EC" sz="1800" kern="1200" dirty="0" smtClean="0"/>
            <a:t>Se sugiere un estudio más profundo del comportamiento del girasol, como una planta </a:t>
          </a:r>
          <a:r>
            <a:rPr lang="es-EC" sz="1800" kern="1200" dirty="0" err="1" smtClean="0"/>
            <a:t>hiperacumuladora</a:t>
          </a:r>
          <a:r>
            <a:rPr lang="es-EC" sz="1800" kern="1200" dirty="0" smtClean="0"/>
            <a:t> de Cd ya que presentó el mayor porcentaje de </a:t>
          </a:r>
          <a:r>
            <a:rPr lang="es-EC" sz="1800" kern="1200" dirty="0" err="1" smtClean="0"/>
            <a:t>translocación</a:t>
          </a:r>
          <a:r>
            <a:rPr lang="es-EC" sz="1800" kern="1200" dirty="0" smtClean="0"/>
            <a:t> del metal pesado hacia su parte aérea.</a:t>
          </a:r>
          <a:endParaRPr lang="es-ES" sz="1800" kern="1200" dirty="0"/>
        </a:p>
      </dsp:txBody>
      <dsp:txXfrm rot="10800000">
        <a:off x="1274825" y="1637804"/>
        <a:ext cx="7556564" cy="1260894"/>
      </dsp:txXfrm>
    </dsp:sp>
    <dsp:sp modelId="{05CF0532-0FDD-478D-B852-0C232F095D81}">
      <dsp:nvSpPr>
        <dsp:cNvPr id="0" name=""/>
        <dsp:cNvSpPr/>
      </dsp:nvSpPr>
      <dsp:spPr>
        <a:xfrm>
          <a:off x="459595" y="1637804"/>
          <a:ext cx="1260894" cy="1260894"/>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A77CF-E7A3-49B9-9751-97283715A72E}">
      <dsp:nvSpPr>
        <dsp:cNvPr id="0" name=""/>
        <dsp:cNvSpPr/>
      </dsp:nvSpPr>
      <dsp:spPr>
        <a:xfrm rot="10800000">
          <a:off x="971612" y="3275609"/>
          <a:ext cx="7830863" cy="1260894"/>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6019" tIns="68580" rIns="128016" bIns="68580" numCol="1" spcCol="1270" anchor="ctr" anchorCtr="0">
          <a:noAutofit/>
        </a:bodyPr>
        <a:lstStyle/>
        <a:p>
          <a:pPr lvl="0" algn="ctr" defTabSz="800100">
            <a:lnSpc>
              <a:spcPct val="90000"/>
            </a:lnSpc>
            <a:spcBef>
              <a:spcPct val="0"/>
            </a:spcBef>
            <a:spcAft>
              <a:spcPct val="35000"/>
            </a:spcAft>
          </a:pPr>
          <a:r>
            <a:rPr lang="es-EC" sz="1800" kern="1200" dirty="0" smtClean="0"/>
            <a:t>Sería importante realizar una investigación más minuciosa del maíz, ya que presentó la mayor tasa de remoción en el estudio en campo realizado en la plataforma de </a:t>
          </a:r>
          <a:r>
            <a:rPr lang="es-EC" sz="1800" kern="1200" dirty="0" err="1" smtClean="0"/>
            <a:t>fitorremediación</a:t>
          </a:r>
          <a:r>
            <a:rPr lang="es-EC" sz="1800" kern="1200" dirty="0" smtClean="0"/>
            <a:t>. </a:t>
          </a:r>
          <a:endParaRPr lang="es-ES" sz="1800" kern="1200" dirty="0"/>
        </a:p>
      </dsp:txBody>
      <dsp:txXfrm rot="10800000">
        <a:off x="1286835" y="3275609"/>
        <a:ext cx="7515640" cy="1260894"/>
      </dsp:txXfrm>
    </dsp:sp>
    <dsp:sp modelId="{29740254-DD28-49F2-817A-2E221393FEC8}">
      <dsp:nvSpPr>
        <dsp:cNvPr id="0" name=""/>
        <dsp:cNvSpPr/>
      </dsp:nvSpPr>
      <dsp:spPr>
        <a:xfrm>
          <a:off x="551009" y="3275085"/>
          <a:ext cx="1260894" cy="1260894"/>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EE639-9BD1-4D3D-B87C-91DE80105FEC}">
      <dsp:nvSpPr>
        <dsp:cNvPr id="0" name=""/>
        <dsp:cNvSpPr/>
      </dsp:nvSpPr>
      <dsp:spPr>
        <a:xfrm rot="10800000">
          <a:off x="1033605" y="719"/>
          <a:ext cx="7723781" cy="142093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59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t>Sería relevante el estudio de la capacidad </a:t>
          </a:r>
          <a:r>
            <a:rPr lang="es-EC" sz="2000" kern="1200" dirty="0" err="1" smtClean="0"/>
            <a:t>fitorremediadora</a:t>
          </a:r>
          <a:r>
            <a:rPr lang="es-EC" sz="2000" kern="1200" dirty="0" smtClean="0"/>
            <a:t> del </a:t>
          </a:r>
          <a:r>
            <a:rPr lang="es-EC" sz="2000" kern="1200" dirty="0" err="1" smtClean="0"/>
            <a:t>camacho</a:t>
          </a:r>
          <a:r>
            <a:rPr lang="es-EC" sz="2000" kern="1200" dirty="0" smtClean="0"/>
            <a:t> por un período más largo de tiempo, con el fin de verificar si esta especie vegetal logra </a:t>
          </a:r>
          <a:r>
            <a:rPr lang="es-EC" sz="2000" kern="1200" dirty="0" err="1" smtClean="0"/>
            <a:t>translocar</a:t>
          </a:r>
          <a:r>
            <a:rPr lang="es-EC" sz="2000" kern="1200" dirty="0" smtClean="0"/>
            <a:t> una mayor cantidad del metal pesado hacia sus órganos de la parte aérea.</a:t>
          </a:r>
          <a:endParaRPr lang="es-ES" sz="2000" kern="1200" dirty="0"/>
        </a:p>
      </dsp:txBody>
      <dsp:txXfrm rot="10800000">
        <a:off x="1388839" y="719"/>
        <a:ext cx="7368547" cy="1420936"/>
      </dsp:txXfrm>
    </dsp:sp>
    <dsp:sp modelId="{C8264EEA-82AB-4A10-AC28-66C4C6C2E2DE}">
      <dsp:nvSpPr>
        <dsp:cNvPr id="0" name=""/>
        <dsp:cNvSpPr/>
      </dsp:nvSpPr>
      <dsp:spPr>
        <a:xfrm>
          <a:off x="323525" y="719"/>
          <a:ext cx="1420936" cy="1420936"/>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959602" y="1845815"/>
          <a:ext cx="7871787" cy="142093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59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t>Se sugiere realizar un nuevo estudio variando el pH del suelo con el fin de verificar si éste afecta directamente la capacidad de absorción de Cd de dichas especies vegetales.</a:t>
          </a:r>
          <a:endParaRPr lang="es-ES" sz="2000" kern="1200" dirty="0"/>
        </a:p>
      </dsp:txBody>
      <dsp:txXfrm rot="10800000">
        <a:off x="1314836" y="1845815"/>
        <a:ext cx="7516553" cy="1420936"/>
      </dsp:txXfrm>
    </dsp:sp>
    <dsp:sp modelId="{05CF0532-0FDD-478D-B852-0C232F095D81}">
      <dsp:nvSpPr>
        <dsp:cNvPr id="0" name=""/>
        <dsp:cNvSpPr/>
      </dsp:nvSpPr>
      <dsp:spPr>
        <a:xfrm>
          <a:off x="323525" y="1845815"/>
          <a:ext cx="1420936" cy="1420936"/>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A77CF-E7A3-49B9-9751-97283715A72E}">
      <dsp:nvSpPr>
        <dsp:cNvPr id="0" name=""/>
        <dsp:cNvSpPr/>
      </dsp:nvSpPr>
      <dsp:spPr>
        <a:xfrm rot="10800000">
          <a:off x="971612" y="3691631"/>
          <a:ext cx="7830863" cy="142093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59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t>Se recomiendo estudiar más a fondo la vía de transporte del Cd en las especies vegetales en estudio y sus posibles efectos respecto al transporte por vía </a:t>
          </a:r>
          <a:r>
            <a:rPr lang="es-EC" sz="2000" kern="1200" dirty="0" err="1" smtClean="0"/>
            <a:t>apoplástica</a:t>
          </a:r>
          <a:r>
            <a:rPr lang="es-EC" sz="2000" kern="1200" dirty="0" smtClean="0"/>
            <a:t> y </a:t>
          </a:r>
          <a:r>
            <a:rPr lang="es-EC" sz="2000" kern="1200" dirty="0" err="1" smtClean="0"/>
            <a:t>simplástica</a:t>
          </a:r>
          <a:r>
            <a:rPr lang="es-EC" sz="2000" kern="1200" dirty="0" smtClean="0"/>
            <a:t>.</a:t>
          </a:r>
          <a:endParaRPr lang="es-ES" sz="2000" kern="1200" dirty="0"/>
        </a:p>
      </dsp:txBody>
      <dsp:txXfrm rot="10800000">
        <a:off x="1326846" y="3691631"/>
        <a:ext cx="7475629" cy="1420936"/>
      </dsp:txXfrm>
    </dsp:sp>
    <dsp:sp modelId="{29740254-DD28-49F2-817A-2E221393FEC8}">
      <dsp:nvSpPr>
        <dsp:cNvPr id="0" name=""/>
        <dsp:cNvSpPr/>
      </dsp:nvSpPr>
      <dsp:spPr>
        <a:xfrm>
          <a:off x="426543" y="3690912"/>
          <a:ext cx="1420936" cy="1420936"/>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D30257-2952-4E6F-AB2F-99BF9C90ACE8}" type="datetimeFigureOut">
              <a:rPr lang="es-EC" smtClean="0"/>
              <a:pPr/>
              <a:t>11/12/2012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964B3F-8BAC-46F9-9F78-96572EC0AB4A}" type="slidenum">
              <a:rPr lang="es-EC" smtClean="0"/>
              <a:pPr/>
              <a:t>‹Nº›</a:t>
            </a:fld>
            <a:endParaRPr lang="es-EC"/>
          </a:p>
        </p:txBody>
      </p:sp>
    </p:spTree>
    <p:extLst>
      <p:ext uri="{BB962C8B-B14F-4D97-AF65-F5344CB8AC3E}">
        <p14:creationId xmlns:p14="http://schemas.microsoft.com/office/powerpoint/2010/main" val="59911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virtual.unal.edu.co/cursos/ciencias/2000051/lecciones/cap02/anexo_28.ht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s.wikipedia.org/wiki/Isoprenoides" TargetMode="External"/><Relationship Id="rId5" Type="http://schemas.openxmlformats.org/officeDocument/2006/relationships/hyperlink" Target="http://es.wikipedia.org/wiki/Compuesto_org%C3%A1nico" TargetMode="External"/><Relationship Id="rId4" Type="http://schemas.openxmlformats.org/officeDocument/2006/relationships/hyperlink" Target="http://es.wikipedia.org/wiki/Pigment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pa.gov/osw/hazard/testmethods/sw846/pdfs/3051a.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pha.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Escenciales</a:t>
            </a:r>
            <a:r>
              <a:rPr lang="es-ES" dirty="0" smtClean="0"/>
              <a:t>:</a:t>
            </a:r>
            <a:r>
              <a:rPr lang="es-ES" baseline="0" dirty="0" smtClean="0"/>
              <a:t> </a:t>
            </a:r>
            <a:r>
              <a:rPr lang="es-EC" dirty="0" smtClean="0">
                <a:latin typeface="Arial" pitchFamily="34" charset="0"/>
                <a:cs typeface="Arial" pitchFamily="34" charset="0"/>
              </a:rPr>
              <a:t>: Fe, Mn, Zn, B, Co, As, V, Cu, Ni o Mo</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latin typeface="Arial" pitchFamily="34" charset="0"/>
                <a:cs typeface="Arial" pitchFamily="34" charset="0"/>
              </a:rPr>
              <a:t>Elementos nativos o incorporados a estructuras de sulfuros, silicatos, carbonatos, óxidos e hidróxidos.</a:t>
            </a: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latin typeface="Arial" pitchFamily="34" charset="0"/>
              <a:cs typeface="Arial" pitchFamily="34" charset="0"/>
            </a:endParaRPr>
          </a:p>
          <a:p>
            <a:endParaRPr lang="es-ES"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7</a:t>
            </a:fld>
            <a:endParaRPr lang="es-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La clorofila b se diferencia de la clorofila a solamente por estar sustituido el grupo metilo (--CH</a:t>
            </a:r>
            <a:r>
              <a:rPr lang="es-EC" baseline="30000" dirty="0" smtClean="0"/>
              <a:t>3</a:t>
            </a:r>
            <a:r>
              <a:rPr lang="es-EC" dirty="0" smtClean="0"/>
              <a:t> ) del carbono 3 en el segundo anillo </a:t>
            </a:r>
            <a:r>
              <a:rPr lang="es-EC" dirty="0" err="1" smtClean="0"/>
              <a:t>pirrólico</a:t>
            </a:r>
            <a:r>
              <a:rPr lang="es-EC" dirty="0" smtClean="0"/>
              <a:t>, por un grupo </a:t>
            </a:r>
            <a:r>
              <a:rPr lang="es-EC" dirty="0" err="1" smtClean="0"/>
              <a:t>aldehido</a:t>
            </a:r>
            <a:r>
              <a:rPr lang="es-EC" dirty="0" smtClean="0"/>
              <a:t> (--CHO). Esta diferencia es suficiente para causar un cambio notable en la coloración como también en el </a:t>
            </a:r>
            <a:r>
              <a:rPr lang="es-EC" dirty="0" smtClean="0">
                <a:hlinkClick r:id="rId3"/>
              </a:rPr>
              <a:t>espectro de absorción</a:t>
            </a:r>
            <a:r>
              <a:rPr lang="es-EC" dirty="0" smtClean="0"/>
              <a:t> de esta molécula.</a:t>
            </a:r>
          </a:p>
          <a:p>
            <a:r>
              <a:rPr lang="es-EC" dirty="0" smtClean="0"/>
              <a:t>Clorofila</a:t>
            </a:r>
            <a:r>
              <a:rPr lang="es-EC" baseline="0" dirty="0" smtClean="0"/>
              <a:t> b: 500-600 </a:t>
            </a:r>
            <a:r>
              <a:rPr lang="es-EC" baseline="0" dirty="0" err="1" smtClean="0"/>
              <a:t>nm</a:t>
            </a:r>
            <a:endParaRPr lang="es-EC" baseline="0" dirty="0" smtClean="0"/>
          </a:p>
          <a:p>
            <a:r>
              <a:rPr lang="es-EC" baseline="0" dirty="0" smtClean="0"/>
              <a:t>Clorofila a: 600-700 </a:t>
            </a:r>
            <a:r>
              <a:rPr lang="es-EC" baseline="0" dirty="0" err="1" smtClean="0"/>
              <a:t>nm</a:t>
            </a:r>
            <a:endParaRPr lang="es-EC" baseline="0" dirty="0" smtClean="0"/>
          </a:p>
          <a:p>
            <a:r>
              <a:rPr lang="es-EC" baseline="0" dirty="0" smtClean="0"/>
              <a:t>Carotenoides: </a:t>
            </a:r>
            <a:r>
              <a:rPr lang="es-EC" dirty="0" smtClean="0"/>
              <a:t>son </a:t>
            </a:r>
            <a:r>
              <a:rPr lang="es-EC" dirty="0" smtClean="0">
                <a:hlinkClick r:id="rId4" tooltip="Pigmento"/>
              </a:rPr>
              <a:t>pigmentos</a:t>
            </a:r>
            <a:r>
              <a:rPr lang="es-EC" dirty="0" smtClean="0"/>
              <a:t> </a:t>
            </a:r>
            <a:r>
              <a:rPr lang="es-EC" dirty="0" smtClean="0">
                <a:hlinkClick r:id="rId5" tooltip="Compuesto orgánico"/>
              </a:rPr>
              <a:t>orgánicos</a:t>
            </a:r>
            <a:r>
              <a:rPr lang="es-EC" dirty="0" smtClean="0"/>
              <a:t> del grupo de los </a:t>
            </a:r>
            <a:r>
              <a:rPr lang="es-EC" dirty="0" err="1" smtClean="0">
                <a:hlinkClick r:id="rId6" tooltip="Isoprenoides"/>
              </a:rPr>
              <a:t>isoprenoides</a:t>
            </a:r>
            <a:r>
              <a:rPr lang="es-EC" dirty="0" smtClean="0"/>
              <a:t> que se encuentran de forma natural en plantas. Los carotenoides son los responsables de la gran mayoría de los colores amarillos, anaranjados o rojos.</a:t>
            </a:r>
          </a:p>
          <a:p>
            <a:r>
              <a:rPr lang="es-EC" dirty="0" smtClean="0"/>
              <a:t>Espectro</a:t>
            </a:r>
            <a:r>
              <a:rPr lang="es-EC" baseline="0" dirty="0" smtClean="0"/>
              <a:t> desde los 400-500 </a:t>
            </a:r>
            <a:r>
              <a:rPr lang="es-EC" baseline="0" dirty="0" err="1" smtClean="0"/>
              <a:t>nm</a:t>
            </a:r>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19</a:t>
            </a:fld>
            <a:endParaRPr lang="es-EC"/>
          </a:p>
        </p:txBody>
      </p:sp>
    </p:spTree>
    <p:extLst>
      <p:ext uri="{BB962C8B-B14F-4D97-AF65-F5344CB8AC3E}">
        <p14:creationId xmlns:p14="http://schemas.microsoft.com/office/powerpoint/2010/main" val="110506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Un antioxidante es una molécula capaz de retardar o prevenir la oxidación de otras moléculas.</a:t>
            </a:r>
          </a:p>
          <a:p>
            <a:r>
              <a:rPr lang="es-EC" dirty="0" smtClean="0"/>
              <a:t>Actualmente existen diversos métodos para determinar la actividad antioxidante, los cuales se basan en su capacidad para captar radicales libres.</a:t>
            </a:r>
          </a:p>
          <a:p>
            <a:r>
              <a:rPr lang="es-EC" dirty="0" smtClean="0"/>
              <a:t>Entre ellos se pueden mencionar el uso del 2,2-difenil- 1-picril </a:t>
            </a:r>
            <a:r>
              <a:rPr lang="es-EC" dirty="0" err="1" smtClean="0"/>
              <a:t>hidrailo</a:t>
            </a:r>
            <a:r>
              <a:rPr lang="es-EC" dirty="0" smtClean="0"/>
              <a:t> (DPPH)</a:t>
            </a:r>
          </a:p>
          <a:p>
            <a:r>
              <a:rPr lang="es-EC" sz="1200" b="0" i="0" u="none" strike="noStrike" kern="1200" baseline="0" dirty="0" smtClean="0">
                <a:solidFill>
                  <a:schemeClr val="tx1"/>
                </a:solidFill>
                <a:latin typeface="+mn-lt"/>
                <a:ea typeface="+mn-ea"/>
                <a:cs typeface="+mn-cs"/>
              </a:rPr>
              <a:t>El fundamento del método desarrollado por Brand-</a:t>
            </a:r>
            <a:r>
              <a:rPr lang="es-EC" sz="1200" b="0" i="0" u="none" strike="noStrike" kern="1200" baseline="0" dirty="0" err="1" smtClean="0">
                <a:solidFill>
                  <a:schemeClr val="tx1"/>
                </a:solidFill>
                <a:latin typeface="+mn-lt"/>
                <a:ea typeface="+mn-ea"/>
                <a:cs typeface="+mn-cs"/>
              </a:rPr>
              <a:t>Willams</a:t>
            </a:r>
            <a:r>
              <a:rPr lang="es-EC" sz="1200" b="0" i="0" u="none" strike="noStrike" kern="1200" baseline="0" dirty="0" smtClean="0">
                <a:solidFill>
                  <a:schemeClr val="tx1"/>
                </a:solidFill>
                <a:latin typeface="+mn-lt"/>
                <a:ea typeface="+mn-ea"/>
                <a:cs typeface="+mn-cs"/>
              </a:rPr>
              <a:t> et al. (6), DPPH, consiste en que este radical tiene un electrón desapareado y es de color azul-violeta, decolorándose hacia amarillo pálido por la reacción de la presencia de una sustancia antioxidante, siendo medida espectrofotométricamente a 517 </a:t>
            </a:r>
            <a:r>
              <a:rPr lang="es-EC" sz="1200" b="0" i="0" u="none" strike="noStrike" kern="1200" baseline="0" dirty="0" err="1" smtClean="0">
                <a:solidFill>
                  <a:schemeClr val="tx1"/>
                </a:solidFill>
                <a:latin typeface="+mn-lt"/>
                <a:ea typeface="+mn-ea"/>
                <a:cs typeface="+mn-cs"/>
              </a:rPr>
              <a:t>nm</a:t>
            </a:r>
            <a:r>
              <a:rPr lang="es-EC" sz="1200" b="0" i="0" u="none" strike="noStrike" kern="1200" baseline="0" dirty="0" smtClean="0">
                <a:solidFill>
                  <a:schemeClr val="tx1"/>
                </a:solidFill>
                <a:latin typeface="+mn-lt"/>
                <a:ea typeface="+mn-ea"/>
                <a:cs typeface="+mn-cs"/>
              </a:rPr>
              <a:t>. Por diferencia de absorbancia se determina el porcentaje de captación de radical libre DPPH a una concentración de 20 mg/L(10).</a:t>
            </a:r>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20</a:t>
            </a:fld>
            <a:endParaRPr lang="es-EC"/>
          </a:p>
        </p:txBody>
      </p:sp>
    </p:spTree>
    <p:extLst>
      <p:ext uri="{BB962C8B-B14F-4D97-AF65-F5344CB8AC3E}">
        <p14:creationId xmlns:p14="http://schemas.microsoft.com/office/powerpoint/2010/main" val="237787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Según, Alkorta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(2004), las tecnologías principales para la </a:t>
            </a:r>
            <a:r>
              <a:rPr lang="es-EC" sz="1200" kern="1200" dirty="0" err="1" smtClean="0">
                <a:solidFill>
                  <a:schemeClr val="tx1"/>
                </a:solidFill>
                <a:effectLst/>
                <a:latin typeface="+mn-lt"/>
                <a:ea typeface="+mn-ea"/>
                <a:cs typeface="+mn-cs"/>
              </a:rPr>
              <a:t>fitorremediación</a:t>
            </a:r>
            <a:r>
              <a:rPr lang="es-EC" sz="1200" kern="1200" dirty="0" smtClean="0">
                <a:solidFill>
                  <a:schemeClr val="tx1"/>
                </a:solidFill>
                <a:effectLst/>
                <a:latin typeface="+mn-lt"/>
                <a:ea typeface="+mn-ea"/>
                <a:cs typeface="+mn-cs"/>
              </a:rPr>
              <a:t> de metales son la </a:t>
            </a:r>
            <a:r>
              <a:rPr lang="es-EC" sz="1200" kern="1200" dirty="0" err="1" smtClean="0">
                <a:solidFill>
                  <a:schemeClr val="tx1"/>
                </a:solidFill>
                <a:effectLst/>
                <a:latin typeface="+mn-lt"/>
                <a:ea typeface="+mn-ea"/>
                <a:cs typeface="+mn-cs"/>
              </a:rPr>
              <a:t>fitoextracción</a:t>
            </a:r>
            <a:r>
              <a:rPr lang="es-EC" sz="1200" kern="1200" dirty="0" smtClean="0">
                <a:solidFill>
                  <a:schemeClr val="tx1"/>
                </a:solidFill>
                <a:effectLst/>
                <a:latin typeface="+mn-lt"/>
                <a:ea typeface="+mn-ea"/>
                <a:cs typeface="+mn-cs"/>
              </a:rPr>
              <a:t> que se define como el uso de plantas para extraer los metales del suelo, trasportarlos y acumularlos en los órganos de la parte aérea y la </a:t>
            </a:r>
            <a:r>
              <a:rPr lang="es-EC" sz="1200" kern="1200" dirty="0" err="1" smtClean="0">
                <a:solidFill>
                  <a:schemeClr val="tx1"/>
                </a:solidFill>
                <a:effectLst/>
                <a:latin typeface="+mn-lt"/>
                <a:ea typeface="+mn-ea"/>
                <a:cs typeface="+mn-cs"/>
              </a:rPr>
              <a:t>fitoestabilización</a:t>
            </a:r>
            <a:r>
              <a:rPr lang="es-EC" sz="1200" kern="1200" dirty="0" smtClean="0">
                <a:solidFill>
                  <a:schemeClr val="tx1"/>
                </a:solidFill>
                <a:effectLst/>
                <a:latin typeface="+mn-lt"/>
                <a:ea typeface="+mn-ea"/>
                <a:cs typeface="+mn-cs"/>
              </a:rPr>
              <a:t> que es el uso de especies vegetales para minimizar la movilidad de los metales mediante su acumulación en la raíz o su precipitación en la </a:t>
            </a:r>
            <a:r>
              <a:rPr lang="es-EC" sz="1200" kern="1200" dirty="0" err="1" smtClean="0">
                <a:solidFill>
                  <a:schemeClr val="tx1"/>
                </a:solidFill>
                <a:effectLst/>
                <a:latin typeface="+mn-lt"/>
                <a:ea typeface="+mn-ea"/>
                <a:cs typeface="+mn-cs"/>
              </a:rPr>
              <a:t>rizósfera</a:t>
            </a:r>
            <a:r>
              <a:rPr lang="es-EC"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25</a:t>
            </a:fld>
            <a:endParaRPr lang="es-EC"/>
          </a:p>
        </p:txBody>
      </p:sp>
    </p:spTree>
    <p:extLst>
      <p:ext uri="{BB962C8B-B14F-4D97-AF65-F5344CB8AC3E}">
        <p14:creationId xmlns:p14="http://schemas.microsoft.com/office/powerpoint/2010/main" val="386097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Finalmente y como se habló anteriormente los metales pesados tienden a unirse con diversas clases de </a:t>
            </a:r>
            <a:r>
              <a:rPr lang="es-EC" sz="1200" kern="1200" dirty="0" err="1" smtClean="0">
                <a:solidFill>
                  <a:schemeClr val="tx1"/>
                </a:solidFill>
                <a:effectLst/>
                <a:latin typeface="+mn-lt"/>
                <a:ea typeface="+mn-ea"/>
                <a:cs typeface="+mn-cs"/>
              </a:rPr>
              <a:t>ligandos</a:t>
            </a:r>
            <a:r>
              <a:rPr lang="es-EC" sz="1200" kern="1200" dirty="0" smtClean="0">
                <a:solidFill>
                  <a:schemeClr val="tx1"/>
                </a:solidFill>
                <a:effectLst/>
                <a:latin typeface="+mn-lt"/>
                <a:ea typeface="+mn-ea"/>
                <a:cs typeface="+mn-cs"/>
              </a:rPr>
              <a:t>, siendo el resultado de estas uniones ligando-metal muy perjudiciales para la célula, produciendo principalmente los siguientes fenómenos: la acción genérica sobre proteínas por inhibición de la actividad o por disrupción en la estructura de las mismas; el desplazamiento de elementos esenciales de su metabolismo estándar, produciendo efectos de deficiencia, y la catálisis de reacciones de generación de moléculas ROS (Especies Reactivas de Oxígeno) o radicales libres que provocan fenómenos de estrés oxidativo (Navarro </a:t>
            </a:r>
            <a:r>
              <a:rPr lang="es-EC" sz="1200" kern="1200" dirty="0" err="1" smtClean="0">
                <a:solidFill>
                  <a:schemeClr val="tx1"/>
                </a:solidFill>
                <a:effectLst/>
                <a:latin typeface="+mn-lt"/>
                <a:ea typeface="+mn-ea"/>
                <a:cs typeface="+mn-cs"/>
              </a:rPr>
              <a:t>Aviñó</a:t>
            </a:r>
            <a:r>
              <a:rPr lang="es-EC" sz="1200" kern="1200" dirty="0" smtClean="0">
                <a:solidFill>
                  <a:schemeClr val="tx1"/>
                </a:solidFill>
                <a:effectLst/>
                <a:latin typeface="+mn-lt"/>
                <a:ea typeface="+mn-ea"/>
                <a:cs typeface="+mn-cs"/>
              </a:rPr>
              <a:t>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2007).</a:t>
            </a:r>
          </a:p>
          <a:p>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A su vez, el estrés oxidativo puede provocar daño a distintos niveles, destacando los siguientes aspectos: inactivación de proteínas y enzimas, fundamentalmente por la oxidación de los grupos </a:t>
            </a:r>
            <a:r>
              <a:rPr lang="es-EC" sz="1200" kern="1200" dirty="0" err="1" smtClean="0">
                <a:solidFill>
                  <a:schemeClr val="tx1"/>
                </a:solidFill>
                <a:effectLst/>
                <a:latin typeface="+mn-lt"/>
                <a:ea typeface="+mn-ea"/>
                <a:cs typeface="+mn-cs"/>
              </a:rPr>
              <a:t>sulfidrilo</a:t>
            </a:r>
            <a:r>
              <a:rPr lang="es-EC" sz="1200" kern="1200" dirty="0" smtClean="0">
                <a:solidFill>
                  <a:schemeClr val="tx1"/>
                </a:solidFill>
                <a:effectLst/>
                <a:latin typeface="+mn-lt"/>
                <a:ea typeface="+mn-ea"/>
                <a:cs typeface="+mn-cs"/>
              </a:rPr>
              <a:t>, dando lugar a puentes </a:t>
            </a:r>
            <a:r>
              <a:rPr lang="es-EC" sz="1200" kern="1200" dirty="0" err="1" smtClean="0">
                <a:solidFill>
                  <a:schemeClr val="tx1"/>
                </a:solidFill>
                <a:effectLst/>
                <a:latin typeface="+mn-lt"/>
                <a:ea typeface="+mn-ea"/>
                <a:cs typeface="+mn-cs"/>
              </a:rPr>
              <a:t>disulfuro</a:t>
            </a:r>
            <a:r>
              <a:rPr lang="es-EC" sz="1200" kern="1200" dirty="0" smtClean="0">
                <a:solidFill>
                  <a:schemeClr val="tx1"/>
                </a:solidFill>
                <a:effectLst/>
                <a:latin typeface="+mn-lt"/>
                <a:ea typeface="+mn-ea"/>
                <a:cs typeface="+mn-cs"/>
              </a:rPr>
              <a:t> que causan la interrupción del funcionamiento normal de la proteína o enzima; </a:t>
            </a:r>
            <a:r>
              <a:rPr lang="es-EC" sz="1200" kern="1200" dirty="0" err="1" smtClean="0">
                <a:solidFill>
                  <a:schemeClr val="tx1"/>
                </a:solidFill>
                <a:effectLst/>
                <a:latin typeface="+mn-lt"/>
                <a:ea typeface="+mn-ea"/>
                <a:cs typeface="+mn-cs"/>
              </a:rPr>
              <a:t>peroxidación</a:t>
            </a:r>
            <a:r>
              <a:rPr lang="es-EC" sz="1200" kern="1200" dirty="0" smtClean="0">
                <a:solidFill>
                  <a:schemeClr val="tx1"/>
                </a:solidFill>
                <a:effectLst/>
                <a:latin typeface="+mn-lt"/>
                <a:ea typeface="+mn-ea"/>
                <a:cs typeface="+mn-cs"/>
              </a:rPr>
              <a:t> lipídica de membranas, causando rupturas y subproductos de las cadenas hidrocarbonadas y efectos de daño sobre el ADN como (mutaciones, aberraciones cromosómicas, alteraciones en la síntesis y reparación de ácidos nucleicos y transformaciones celulares) (Navarro </a:t>
            </a:r>
            <a:r>
              <a:rPr lang="es-EC" sz="1200" kern="1200" dirty="0" err="1" smtClean="0">
                <a:solidFill>
                  <a:schemeClr val="tx1"/>
                </a:solidFill>
                <a:effectLst/>
                <a:latin typeface="+mn-lt"/>
                <a:ea typeface="+mn-ea"/>
                <a:cs typeface="+mn-cs"/>
              </a:rPr>
              <a:t>Aviñó</a:t>
            </a:r>
            <a:r>
              <a:rPr lang="es-EC" sz="1200" kern="1200" dirty="0" smtClean="0">
                <a:solidFill>
                  <a:schemeClr val="tx1"/>
                </a:solidFill>
                <a:effectLst/>
                <a:latin typeface="+mn-lt"/>
                <a:ea typeface="+mn-ea"/>
                <a:cs typeface="+mn-cs"/>
              </a:rPr>
              <a:t>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2007).</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28</a:t>
            </a:fld>
            <a:endParaRPr lang="es-EC"/>
          </a:p>
        </p:txBody>
      </p:sp>
    </p:spTree>
    <p:extLst>
      <p:ext uri="{BB962C8B-B14F-4D97-AF65-F5344CB8AC3E}">
        <p14:creationId xmlns:p14="http://schemas.microsoft.com/office/powerpoint/2010/main" val="208063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5750" indent="-285750">
              <a:buFont typeface="Arial" pitchFamily="34" charset="0"/>
              <a:buChar char="•"/>
            </a:pPr>
            <a:r>
              <a:rPr lang="es-EC" sz="1200" dirty="0" smtClean="0">
                <a:latin typeface="Corbel" pitchFamily="34" charset="0"/>
              </a:rPr>
              <a:t>Suelo arcilloso</a:t>
            </a:r>
          </a:p>
          <a:p>
            <a:pPr marL="285750" indent="-285750">
              <a:buFont typeface="Arial" pitchFamily="34" charset="0"/>
              <a:buChar char="•"/>
            </a:pPr>
            <a:r>
              <a:rPr lang="es-EC" sz="1200" dirty="0" smtClean="0">
                <a:latin typeface="Corbel" pitchFamily="34" charset="0"/>
              </a:rPr>
              <a:t>Altitud: 270 m.s.n.m.</a:t>
            </a:r>
          </a:p>
          <a:p>
            <a:pPr marL="285750" indent="-285750">
              <a:buFont typeface="Arial" pitchFamily="34" charset="0"/>
              <a:buChar char="•"/>
            </a:pPr>
            <a:r>
              <a:rPr lang="es-EC" sz="1200" dirty="0" smtClean="0">
                <a:latin typeface="Corbel" pitchFamily="34" charset="0"/>
              </a:rPr>
              <a:t>Precipitaciones: 2650 a 4500 </a:t>
            </a:r>
            <a:r>
              <a:rPr lang="es-EC" sz="1200" dirty="0" err="1" smtClean="0">
                <a:latin typeface="Corbel" pitchFamily="34" charset="0"/>
              </a:rPr>
              <a:t>mm.</a:t>
            </a:r>
            <a:endParaRPr lang="es-EC" sz="1200" dirty="0" smtClean="0">
              <a:latin typeface="Corbel" pitchFamily="34" charset="0"/>
            </a:endParaRPr>
          </a:p>
          <a:p>
            <a:pPr marL="285750" indent="-285750">
              <a:buFont typeface="Arial" pitchFamily="34" charset="0"/>
              <a:buChar char="•"/>
            </a:pPr>
            <a:r>
              <a:rPr lang="es-EC" sz="1200" dirty="0" smtClean="0">
                <a:latin typeface="Corbel" pitchFamily="34" charset="0"/>
              </a:rPr>
              <a:t>Clima: muy húmedo tropical</a:t>
            </a:r>
          </a:p>
          <a:p>
            <a:pPr marL="285750" indent="-285750">
              <a:buFont typeface="Arial" pitchFamily="34" charset="0"/>
              <a:buChar char="•"/>
            </a:pPr>
            <a:r>
              <a:rPr lang="es-EC" sz="1200" smtClean="0">
                <a:latin typeface="Corbel" pitchFamily="34" charset="0"/>
              </a:rPr>
              <a:t>Normal: 28°C MIN: 18°C y MAX:  34°C </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31</a:t>
            </a:fld>
            <a:endParaRPr lang="es-EC"/>
          </a:p>
        </p:txBody>
      </p:sp>
    </p:spTree>
    <p:extLst>
      <p:ext uri="{BB962C8B-B14F-4D97-AF65-F5344CB8AC3E}">
        <p14:creationId xmlns:p14="http://schemas.microsoft.com/office/powerpoint/2010/main" val="59147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Esta última medida podría conseguirse a través de la identificación y clonación de los genes responsables de la </a:t>
            </a:r>
            <a:r>
              <a:rPr lang="es-EC" dirty="0" err="1" smtClean="0"/>
              <a:t>hiperacumulación</a:t>
            </a:r>
            <a:r>
              <a:rPr lang="es-EC" dirty="0" smtClean="0"/>
              <a:t> de los metales pesados y su transferencia a plantas de cultivo de elevada productividad (Barceló y </a:t>
            </a:r>
            <a:r>
              <a:rPr lang="es-EC" dirty="0" err="1" smtClean="0"/>
              <a:t>Poschenrieder</a:t>
            </a:r>
            <a:r>
              <a:rPr lang="es-EC" dirty="0" smtClean="0"/>
              <a:t>, 2003).</a:t>
            </a:r>
          </a:p>
          <a:p>
            <a:r>
              <a:rPr lang="es-EC" dirty="0" smtClean="0">
                <a:latin typeface="Corbel" pitchFamily="34" charset="0"/>
              </a:rPr>
              <a:t>Aumentar la capacidad de </a:t>
            </a:r>
            <a:r>
              <a:rPr lang="es-EC" dirty="0" err="1" smtClean="0">
                <a:latin typeface="Corbel" pitchFamily="34" charset="0"/>
              </a:rPr>
              <a:t>fitorremediadora</a:t>
            </a:r>
            <a:r>
              <a:rPr lang="es-EC" dirty="0" smtClean="0">
                <a:latin typeface="Corbel" pitchFamily="34" charset="0"/>
              </a:rPr>
              <a:t>:</a:t>
            </a:r>
          </a:p>
          <a:p>
            <a:pPr marL="285750" indent="-285750">
              <a:buFont typeface="Arial" pitchFamily="34" charset="0"/>
              <a:buChar char="•"/>
            </a:pPr>
            <a:r>
              <a:rPr lang="es-EC" dirty="0" smtClean="0">
                <a:latin typeface="Corbel" pitchFamily="34" charset="0"/>
              </a:rPr>
              <a:t>Cultivo y reproducción de especies </a:t>
            </a:r>
            <a:r>
              <a:rPr lang="es-EC" dirty="0" err="1" smtClean="0">
                <a:latin typeface="Corbel" pitchFamily="34" charset="0"/>
              </a:rPr>
              <a:t>hiperacumuladoras</a:t>
            </a:r>
            <a:endParaRPr lang="es-EC" dirty="0" smtClean="0">
              <a:latin typeface="Corbel" pitchFamily="34" charset="0"/>
            </a:endParaRPr>
          </a:p>
          <a:p>
            <a:pPr marL="285750" indent="-285750">
              <a:buFont typeface="Arial" pitchFamily="34" charset="0"/>
              <a:buChar char="•"/>
            </a:pPr>
            <a:r>
              <a:rPr lang="es-EC" dirty="0" smtClean="0">
                <a:latin typeface="Corbel" pitchFamily="34" charset="0"/>
              </a:rPr>
              <a:t>Optimización de las prácticas de manejo del suelo y la cosecha</a:t>
            </a:r>
          </a:p>
          <a:p>
            <a:pPr marL="285750" indent="-285750">
              <a:buFont typeface="Arial" pitchFamily="34" charset="0"/>
              <a:buChar char="•"/>
            </a:pPr>
            <a:r>
              <a:rPr lang="es-EC" dirty="0" smtClean="0">
                <a:latin typeface="Corbel" pitchFamily="34" charset="0"/>
              </a:rPr>
              <a:t>Manipulación de las condiciones de la </a:t>
            </a:r>
            <a:r>
              <a:rPr lang="es-EC" dirty="0" err="1" smtClean="0">
                <a:latin typeface="Corbel" pitchFamily="34" charset="0"/>
              </a:rPr>
              <a:t>rizósfera</a:t>
            </a:r>
            <a:endParaRPr lang="es-EC" dirty="0" smtClean="0">
              <a:latin typeface="Corbel" pitchFamily="34" charset="0"/>
            </a:endParaRPr>
          </a:p>
          <a:p>
            <a:pPr marL="285750" indent="-285750">
              <a:buFont typeface="Arial" pitchFamily="34" charset="0"/>
              <a:buChar char="•"/>
            </a:pPr>
            <a:r>
              <a:rPr lang="es-EC" dirty="0" smtClean="0">
                <a:latin typeface="Corbel" pitchFamily="34" charset="0"/>
              </a:rPr>
              <a:t>Desarrollo de plantas de crecimiento rápido</a:t>
            </a:r>
          </a:p>
          <a:p>
            <a:r>
              <a:rPr lang="es-EC" dirty="0" smtClean="0">
                <a:latin typeface="Corbel" pitchFamily="34" charset="0"/>
              </a:rPr>
              <a:t>      y alta biomasa</a:t>
            </a:r>
          </a:p>
          <a:p>
            <a:pPr marL="285750" indent="-285750">
              <a:buFont typeface="Arial" pitchFamily="34" charset="0"/>
              <a:buChar char="•"/>
            </a:pPr>
            <a:r>
              <a:rPr lang="es-EC" dirty="0" smtClean="0">
                <a:latin typeface="Corbel" pitchFamily="34" charset="0"/>
              </a:rPr>
              <a:t>Capacidad de absorción mejorada</a:t>
            </a: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34</a:t>
            </a:fld>
            <a:endParaRPr lang="es-EC"/>
          </a:p>
        </p:txBody>
      </p:sp>
    </p:spTree>
    <p:extLst>
      <p:ext uri="{BB962C8B-B14F-4D97-AF65-F5344CB8AC3E}">
        <p14:creationId xmlns:p14="http://schemas.microsoft.com/office/powerpoint/2010/main" val="203316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Al hablar</a:t>
            </a:r>
            <a:r>
              <a:rPr lang="es-EC" baseline="0" dirty="0" smtClean="0"/>
              <a:t> de contaminación por metales pesados, m</a:t>
            </a:r>
            <a:r>
              <a:rPr lang="es-EC" dirty="0" smtClean="0"/>
              <a:t>as que la concentración de metal en el suelo es de vital importancia</a:t>
            </a:r>
            <a:r>
              <a:rPr lang="es-EC" baseline="0" dirty="0" smtClean="0"/>
              <a:t> el tipo de especiación química que posea el metal pesado</a:t>
            </a:r>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8</a:t>
            </a:fld>
            <a:endParaRPr lang="es-EC"/>
          </a:p>
        </p:txBody>
      </p:sp>
    </p:spTree>
    <p:extLst>
      <p:ext uri="{BB962C8B-B14F-4D97-AF65-F5344CB8AC3E}">
        <p14:creationId xmlns:p14="http://schemas.microsoft.com/office/powerpoint/2010/main" val="124444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sz="1200" kern="1200" dirty="0" smtClean="0">
                <a:solidFill>
                  <a:schemeClr val="tx1"/>
                </a:solidFill>
                <a:effectLst/>
                <a:latin typeface="+mn-lt"/>
                <a:ea typeface="+mn-ea"/>
                <a:cs typeface="+mn-cs"/>
              </a:rPr>
              <a:t>Todas las plantas cuentan con un potencial para absorber una amplia variedad de metales del suelo pero la mayor parte de ellas solo absorben los que son esenciales para su supervivencia y desarrollo. Existe una notable excepción de esta regla de un pequeño grupo de plantas que pueden tolerar, absorber y </a:t>
            </a:r>
            <a:r>
              <a:rPr lang="es-EC" sz="1200" kern="1200" dirty="0" err="1" smtClean="0">
                <a:solidFill>
                  <a:schemeClr val="tx1"/>
                </a:solidFill>
                <a:effectLst/>
                <a:latin typeface="+mn-lt"/>
                <a:ea typeface="+mn-ea"/>
                <a:cs typeface="+mn-cs"/>
              </a:rPr>
              <a:t>translocar</a:t>
            </a:r>
            <a:r>
              <a:rPr lang="es-EC" sz="1200" kern="1200" dirty="0" smtClean="0">
                <a:solidFill>
                  <a:schemeClr val="tx1"/>
                </a:solidFill>
                <a:effectLst/>
                <a:latin typeface="+mn-lt"/>
                <a:ea typeface="+mn-ea"/>
                <a:cs typeface="+mn-cs"/>
              </a:rPr>
              <a:t> altos niveles de ciertos metales, estas plantas reciben el nombre de </a:t>
            </a:r>
            <a:r>
              <a:rPr lang="es-EC" sz="1200" kern="1200" dirty="0" err="1" smtClean="0">
                <a:solidFill>
                  <a:schemeClr val="tx1"/>
                </a:solidFill>
                <a:effectLst/>
                <a:latin typeface="+mn-lt"/>
                <a:ea typeface="+mn-ea"/>
                <a:cs typeface="+mn-cs"/>
              </a:rPr>
              <a:t>hiperacumuladoras</a:t>
            </a:r>
            <a:r>
              <a:rPr lang="es-EC"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tx1"/>
                </a:solidFill>
                <a:effectLst/>
                <a:latin typeface="+mn-lt"/>
                <a:ea typeface="+mn-ea"/>
                <a:cs typeface="+mn-cs"/>
              </a:rPr>
              <a:t>La tolerancia a metales pesados, viene determinada por la reducción del transporte del mismo al interior de la célula y/o una mayor capacidad para secuestrar estos metales.</a:t>
            </a:r>
          </a:p>
          <a:p>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9</a:t>
            </a:fld>
            <a:endParaRPr lang="es-EC"/>
          </a:p>
        </p:txBody>
      </p:sp>
    </p:spTree>
    <p:extLst>
      <p:ext uri="{BB962C8B-B14F-4D97-AF65-F5344CB8AC3E}">
        <p14:creationId xmlns:p14="http://schemas.microsoft.com/office/powerpoint/2010/main" val="1622685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sz="1200" kern="1200" dirty="0" smtClean="0">
                <a:solidFill>
                  <a:schemeClr val="tx1"/>
                </a:solidFill>
                <a:effectLst/>
                <a:latin typeface="+mn-lt"/>
                <a:ea typeface="+mn-ea"/>
                <a:cs typeface="+mn-cs"/>
              </a:rPr>
              <a:t>Se asume que no existen mecanismos de entrada específicos para el cadmio debido a que se trata de un metal no esencial.</a:t>
            </a:r>
            <a:endParaRPr lang="es-EC" sz="1200" b="0" i="1" u="none" strike="noStrike" kern="1200" baseline="0" dirty="0" smtClean="0">
              <a:solidFill>
                <a:schemeClr val="tx1"/>
              </a:solidFill>
              <a:latin typeface="+mn-lt"/>
              <a:ea typeface="+mn-ea"/>
              <a:cs typeface="+mn-cs"/>
            </a:endParaRPr>
          </a:p>
          <a:p>
            <a:pPr marL="171450" indent="-171450">
              <a:buFont typeface="Arial" pitchFamily="34" charset="0"/>
              <a:buChar char="•"/>
            </a:pPr>
            <a:r>
              <a:rPr lang="es-EC" sz="1200" b="0" i="1" u="none" strike="noStrike" kern="1200" baseline="0" dirty="0" smtClean="0">
                <a:solidFill>
                  <a:schemeClr val="tx1"/>
                </a:solidFill>
                <a:latin typeface="+mn-lt"/>
                <a:ea typeface="+mn-ea"/>
                <a:cs typeface="+mn-cs"/>
              </a:rPr>
              <a:t>Representación esquemática de los mecanismos de ingreso, secuestro y translocación del Cd en raíces (adaptado de Clemens, 2006). Aparecen representadas dos células, la de la derecha en contacto con la </a:t>
            </a:r>
            <a:r>
              <a:rPr lang="es-EC" sz="1200" b="0" i="1" u="none" strike="noStrike" kern="1200" baseline="0" dirty="0" err="1" smtClean="0">
                <a:solidFill>
                  <a:schemeClr val="tx1"/>
                </a:solidFill>
                <a:latin typeface="+mn-lt"/>
                <a:ea typeface="+mn-ea"/>
                <a:cs typeface="+mn-cs"/>
              </a:rPr>
              <a:t>rizosfera</a:t>
            </a:r>
            <a:r>
              <a:rPr lang="es-EC" sz="1200" b="0" i="1" u="none" strike="noStrike" kern="1200" baseline="0" dirty="0" smtClean="0">
                <a:solidFill>
                  <a:schemeClr val="tx1"/>
                </a:solidFill>
                <a:latin typeface="+mn-lt"/>
                <a:ea typeface="+mn-ea"/>
                <a:cs typeface="+mn-cs"/>
              </a:rPr>
              <a:t>, y la adyacente en contacto con el xilema. La capacidad de secuestro del metal en las células de la raíz juega un papel clave en la translocación del mismo a la parte aérea. Otro factor importante es la accesibilidad y movilización del metal secuestrado, la eficiencia del paso radial por el </a:t>
            </a:r>
            <a:r>
              <a:rPr lang="es-EC" sz="1200" b="0" i="1" u="none" strike="noStrike" kern="1200" baseline="0" dirty="0" err="1" smtClean="0">
                <a:solidFill>
                  <a:schemeClr val="tx1"/>
                </a:solidFill>
                <a:latin typeface="+mn-lt"/>
                <a:ea typeface="+mn-ea"/>
                <a:cs typeface="+mn-cs"/>
              </a:rPr>
              <a:t>simplasto</a:t>
            </a:r>
            <a:r>
              <a:rPr lang="es-EC" sz="1200" b="0" i="1" u="none" strike="noStrike" kern="1200" baseline="0" dirty="0" smtClean="0">
                <a:solidFill>
                  <a:schemeClr val="tx1"/>
                </a:solidFill>
                <a:latin typeface="+mn-lt"/>
                <a:ea typeface="+mn-ea"/>
                <a:cs typeface="+mn-cs"/>
              </a:rPr>
              <a:t> y a través de la endodermis, y por último el flujo al xilema. Abreviaturas: GSH; </a:t>
            </a:r>
            <a:r>
              <a:rPr lang="es-EC" sz="1200" b="0" i="1" u="none" strike="noStrike" kern="1200" baseline="0" dirty="0" err="1" smtClean="0">
                <a:solidFill>
                  <a:schemeClr val="tx1"/>
                </a:solidFill>
                <a:latin typeface="+mn-lt"/>
                <a:ea typeface="+mn-ea"/>
                <a:cs typeface="+mn-cs"/>
              </a:rPr>
              <a:t>glutation</a:t>
            </a:r>
            <a:r>
              <a:rPr lang="es-EC" sz="1200" b="0" i="1" u="none" strike="noStrike" kern="1200" baseline="0" dirty="0" smtClean="0">
                <a:solidFill>
                  <a:schemeClr val="tx1"/>
                </a:solidFill>
                <a:latin typeface="+mn-lt"/>
                <a:ea typeface="+mn-ea"/>
                <a:cs typeface="+mn-cs"/>
              </a:rPr>
              <a:t>, posible ligando del Cd, con el que formaría el complejo </a:t>
            </a:r>
            <a:r>
              <a:rPr lang="es-EC" sz="1200" b="0" i="1" u="none" strike="noStrike" kern="1200" baseline="0" dirty="0" err="1" smtClean="0">
                <a:solidFill>
                  <a:schemeClr val="tx1"/>
                </a:solidFill>
                <a:latin typeface="+mn-lt"/>
                <a:ea typeface="+mn-ea"/>
                <a:cs typeface="+mn-cs"/>
              </a:rPr>
              <a:t>bisglutationato</a:t>
            </a:r>
            <a:r>
              <a:rPr lang="es-EC" sz="1200" b="0" i="1" u="none" strike="noStrike" kern="1200" baseline="0" dirty="0" smtClean="0">
                <a:solidFill>
                  <a:schemeClr val="tx1"/>
                </a:solidFill>
                <a:latin typeface="+mn-lt"/>
                <a:ea typeface="+mn-ea"/>
                <a:cs typeface="+mn-cs"/>
              </a:rPr>
              <a:t>-Cd (GS2-Cd2+). PC, </a:t>
            </a:r>
            <a:r>
              <a:rPr lang="es-EC" sz="1200" b="0" i="1" u="none" strike="noStrike" kern="1200" baseline="0" dirty="0" err="1" smtClean="0">
                <a:solidFill>
                  <a:schemeClr val="tx1"/>
                </a:solidFill>
                <a:latin typeface="+mn-lt"/>
                <a:ea typeface="+mn-ea"/>
                <a:cs typeface="+mn-cs"/>
              </a:rPr>
              <a:t>fitoquelatina</a:t>
            </a:r>
            <a:r>
              <a:rPr lang="es-EC" sz="1200" b="0" i="1" u="none" strike="noStrike" kern="1200" baseline="0" dirty="0" smtClean="0">
                <a:solidFill>
                  <a:schemeClr val="tx1"/>
                </a:solidFill>
                <a:latin typeface="+mn-lt"/>
                <a:ea typeface="+mn-ea"/>
                <a:cs typeface="+mn-cs"/>
              </a:rPr>
              <a:t>; CAX2, posible proteína de </a:t>
            </a:r>
            <a:r>
              <a:rPr lang="es-EC" sz="1200" b="0" i="1" u="none" strike="noStrike" kern="1200" baseline="0" dirty="0" err="1" smtClean="0">
                <a:solidFill>
                  <a:schemeClr val="tx1"/>
                </a:solidFill>
                <a:latin typeface="+mn-lt"/>
                <a:ea typeface="+mn-ea"/>
                <a:cs typeface="+mn-cs"/>
              </a:rPr>
              <a:t>Arabidopsis</a:t>
            </a:r>
            <a:r>
              <a:rPr lang="es-EC" sz="1200" b="0" i="1" u="none" strike="noStrike" kern="1200" baseline="0" dirty="0" smtClean="0">
                <a:solidFill>
                  <a:schemeClr val="tx1"/>
                </a:solidFill>
                <a:latin typeface="+mn-lt"/>
                <a:ea typeface="+mn-ea"/>
                <a:cs typeface="+mn-cs"/>
              </a:rPr>
              <a:t>, responsable del transporte de H+/Cd2+; ABC, transportador de tipo ABC; HMA4, posible bomba de Cd de </a:t>
            </a:r>
            <a:r>
              <a:rPr lang="es-EC" sz="1200" b="0" i="1" u="none" strike="noStrike" kern="1200" baseline="0" dirty="0" err="1" smtClean="0">
                <a:solidFill>
                  <a:schemeClr val="tx1"/>
                </a:solidFill>
                <a:latin typeface="+mn-lt"/>
                <a:ea typeface="+mn-ea"/>
                <a:cs typeface="+mn-cs"/>
              </a:rPr>
              <a:t>Arabiopsis</a:t>
            </a:r>
            <a:r>
              <a:rPr lang="es-EC" sz="1200" b="0" i="1" u="none" strike="noStrike" kern="1200" baseline="0" dirty="0" smtClean="0">
                <a:solidFill>
                  <a:schemeClr val="tx1"/>
                </a:solidFill>
                <a:latin typeface="+mn-lt"/>
                <a:ea typeface="+mn-ea"/>
                <a:cs typeface="+mn-cs"/>
              </a:rPr>
              <a:t>; ZIP, transportadores ZIP; Nramp3, transportador de la familia </a:t>
            </a:r>
            <a:r>
              <a:rPr lang="es-EC" sz="1200" b="0" i="1" u="none" strike="noStrike" kern="1200" baseline="0" dirty="0" err="1" smtClean="0">
                <a:solidFill>
                  <a:schemeClr val="tx1"/>
                </a:solidFill>
                <a:latin typeface="+mn-lt"/>
                <a:ea typeface="+mn-ea"/>
                <a:cs typeface="+mn-cs"/>
              </a:rPr>
              <a:t>Nramp</a:t>
            </a:r>
            <a:r>
              <a:rPr lang="es-EC" sz="1200" b="0" i="1" u="none" strike="noStrike" kern="1200" baseline="0" dirty="0" smtClean="0">
                <a:solidFill>
                  <a:schemeClr val="tx1"/>
                </a:solidFill>
                <a:latin typeface="+mn-lt"/>
                <a:ea typeface="+mn-ea"/>
                <a:cs typeface="+mn-cs"/>
              </a:rPr>
              <a:t>; HMW y LMW, complejo Cd-PC de elevado y bajo peso molecular, respectivamente.</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10</a:t>
            </a:fld>
            <a:endParaRPr lang="es-EC"/>
          </a:p>
        </p:txBody>
      </p:sp>
    </p:spTree>
    <p:extLst>
      <p:ext uri="{BB962C8B-B14F-4D97-AF65-F5344CB8AC3E}">
        <p14:creationId xmlns:p14="http://schemas.microsoft.com/office/powerpoint/2010/main" val="166909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b="1" kern="1200" dirty="0" err="1" smtClean="0">
                <a:solidFill>
                  <a:schemeClr val="tx1"/>
                </a:solidFill>
                <a:effectLst/>
                <a:latin typeface="+mn-lt"/>
                <a:ea typeface="+mn-ea"/>
                <a:cs typeface="+mn-cs"/>
              </a:rPr>
              <a:t>Fitoestabilización</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Uso de especies vegetales para minimizar la movilidad de los metales mediante su acumulación en la raíz o su precipitación en la </a:t>
            </a:r>
            <a:r>
              <a:rPr lang="es-EC" sz="1200" kern="1200" dirty="0" err="1" smtClean="0">
                <a:solidFill>
                  <a:schemeClr val="tx1"/>
                </a:solidFill>
                <a:effectLst/>
                <a:latin typeface="+mn-lt"/>
                <a:ea typeface="+mn-ea"/>
                <a:cs typeface="+mn-cs"/>
              </a:rPr>
              <a:t>rizósfera</a:t>
            </a:r>
            <a:r>
              <a:rPr lang="es-EC" sz="1200" kern="1200" dirty="0" smtClean="0">
                <a:solidFill>
                  <a:schemeClr val="tx1"/>
                </a:solidFill>
                <a:effectLst/>
                <a:latin typeface="+mn-lt"/>
                <a:ea typeface="+mn-ea"/>
                <a:cs typeface="+mn-cs"/>
              </a:rPr>
              <a:t>. </a:t>
            </a:r>
          </a:p>
          <a:p>
            <a:pPr lvl="0"/>
            <a:r>
              <a:rPr lang="es-EC" sz="1200" b="1" kern="1200" dirty="0" err="1" smtClean="0">
                <a:solidFill>
                  <a:schemeClr val="tx1"/>
                </a:solidFill>
                <a:effectLst/>
                <a:latin typeface="+mn-lt"/>
                <a:ea typeface="+mn-ea"/>
                <a:cs typeface="+mn-cs"/>
              </a:rPr>
              <a:t>Fitodegradación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Transformación de los contaminantes orgánicos en moléculas más simples. </a:t>
            </a:r>
          </a:p>
          <a:p>
            <a:r>
              <a:rPr lang="es-EC" sz="1200" b="1" kern="1200" dirty="0" err="1" smtClean="0">
                <a:solidFill>
                  <a:schemeClr val="tx1"/>
                </a:solidFill>
                <a:effectLst/>
                <a:latin typeface="+mn-lt"/>
                <a:ea typeface="+mn-ea"/>
                <a:cs typeface="+mn-cs"/>
              </a:rPr>
              <a:t>Fitoestimulación</a:t>
            </a:r>
            <a:r>
              <a:rPr lang="es-EC" sz="1200" b="1" kern="1200" dirty="0" smtClean="0">
                <a:solidFill>
                  <a:schemeClr val="tx1"/>
                </a:solidFill>
                <a:effectLst/>
                <a:latin typeface="+mn-lt"/>
                <a:ea typeface="+mn-ea"/>
                <a:cs typeface="+mn-cs"/>
              </a:rPr>
              <a:t> o </a:t>
            </a:r>
            <a:r>
              <a:rPr lang="es-EC" sz="1200" b="1" kern="1200" dirty="0" err="1" smtClean="0">
                <a:solidFill>
                  <a:schemeClr val="tx1"/>
                </a:solidFill>
                <a:effectLst/>
                <a:latin typeface="+mn-lt"/>
                <a:ea typeface="+mn-ea"/>
                <a:cs typeface="+mn-cs"/>
              </a:rPr>
              <a:t>rizodegradación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plantas generan los exudados radiculares que estimulan el crecimiento de los microorganismos nativos capaces de degradar compuestos orgánicos.  </a:t>
            </a:r>
          </a:p>
          <a:p>
            <a:pPr lvl="0"/>
            <a:r>
              <a:rPr lang="es-EC" sz="1200" b="1" kern="1200" dirty="0" err="1" smtClean="0">
                <a:solidFill>
                  <a:schemeClr val="tx1"/>
                </a:solidFill>
                <a:effectLst/>
                <a:latin typeface="+mn-lt"/>
                <a:ea typeface="+mn-ea"/>
                <a:cs typeface="+mn-cs"/>
              </a:rPr>
              <a:t>Fitoextracción</a:t>
            </a:r>
            <a:r>
              <a:rPr lang="es-EC" sz="1200" b="1" kern="1200" dirty="0" smtClean="0">
                <a:solidFill>
                  <a:schemeClr val="tx1"/>
                </a:solidFill>
                <a:effectLst/>
                <a:latin typeface="+mn-lt"/>
                <a:ea typeface="+mn-ea"/>
                <a:cs typeface="+mn-cs"/>
              </a:rPr>
              <a:t> o </a:t>
            </a:r>
            <a:r>
              <a:rPr lang="es-EC" sz="1200" b="1" kern="1200" dirty="0" err="1" smtClean="0">
                <a:solidFill>
                  <a:schemeClr val="tx1"/>
                </a:solidFill>
                <a:effectLst/>
                <a:latin typeface="+mn-lt"/>
                <a:ea typeface="+mn-ea"/>
                <a:cs typeface="+mn-cs"/>
              </a:rPr>
              <a:t>fitoacumulación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Consiste en la absorción de contaminantes por las raíces y el desplazamiento de estos a la parte aérea de la planta para su posterior acumulación en raíces, tallos o follaje.  </a:t>
            </a:r>
          </a:p>
          <a:p>
            <a:pPr lvl="0"/>
            <a:r>
              <a:rPr lang="es-EC" sz="1200" b="1" kern="1200" dirty="0" err="1" smtClean="0">
                <a:solidFill>
                  <a:schemeClr val="tx1"/>
                </a:solidFill>
                <a:effectLst/>
                <a:latin typeface="+mn-lt"/>
                <a:ea typeface="+mn-ea"/>
                <a:cs typeface="+mn-cs"/>
              </a:rPr>
              <a:t>Fitovolatilización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contaminante ya transformado en compuestos menos tóxicos, es eliminado por la planta a la atmósfera.</a:t>
            </a:r>
          </a:p>
          <a:p>
            <a:r>
              <a:rPr lang="es-EC" sz="1200" b="1" kern="1200" dirty="0" err="1" smtClean="0">
                <a:solidFill>
                  <a:schemeClr val="tx1"/>
                </a:solidFill>
                <a:effectLst/>
                <a:latin typeface="+mn-lt"/>
                <a:ea typeface="+mn-ea"/>
                <a:cs typeface="+mn-cs"/>
              </a:rPr>
              <a:t>Rizofiltración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 la adsorción o la precipitación de los contaminantes sobre las raíces.</a:t>
            </a:r>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11</a:t>
            </a:fld>
            <a:endParaRPr lang="es-EC"/>
          </a:p>
        </p:txBody>
      </p:sp>
    </p:spTree>
    <p:extLst>
      <p:ext uri="{BB962C8B-B14F-4D97-AF65-F5344CB8AC3E}">
        <p14:creationId xmlns:p14="http://schemas.microsoft.com/office/powerpoint/2010/main" val="372237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dirty="0" smtClean="0">
                <a:latin typeface="Corbel" pitchFamily="34" charset="0"/>
              </a:rPr>
              <a:t>Comidos en sopas, guisados, asados, fritos, o en puré.</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12</a:t>
            </a:fld>
            <a:endParaRPr lang="es-EC"/>
          </a:p>
        </p:txBody>
      </p:sp>
    </p:spTree>
    <p:extLst>
      <p:ext uri="{BB962C8B-B14F-4D97-AF65-F5344CB8AC3E}">
        <p14:creationId xmlns:p14="http://schemas.microsoft.com/office/powerpoint/2010/main" val="21116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dirty="0" smtClean="0"/>
              <a:t>El</a:t>
            </a:r>
            <a:r>
              <a:rPr lang="es-EC" baseline="0" dirty="0" smtClean="0"/>
              <a:t> presente proyecto fue realizado en el laboratorio del CITVAS perteneciente a EP Petroecuador ubicado en la ciudad Joya de los Sachas en la Provincia de Orellana.</a:t>
            </a:r>
          </a:p>
          <a:p>
            <a:pPr marL="171450" indent="-171450">
              <a:buFont typeface="Arial" pitchFamily="34" charset="0"/>
              <a:buChar char="•"/>
            </a:pPr>
            <a:r>
              <a:rPr lang="es-EC" baseline="0" dirty="0" smtClean="0"/>
              <a:t>Plantas y suelo libre de contaminación.</a:t>
            </a:r>
          </a:p>
          <a:p>
            <a:pPr marL="171450" indent="-171450">
              <a:buFont typeface="Arial" pitchFamily="34" charset="0"/>
              <a:buChar char="•"/>
            </a:pPr>
            <a:r>
              <a:rPr lang="es-EC" sz="1200" b="0" i="0" kern="1200" dirty="0" smtClean="0">
                <a:solidFill>
                  <a:schemeClr val="tx1"/>
                </a:solidFill>
                <a:effectLst/>
                <a:latin typeface="+mn-lt"/>
                <a:ea typeface="+mn-ea"/>
                <a:cs typeface="+mn-cs"/>
              </a:rPr>
              <a:t>VITAVAX: fungicida sistémico (</a:t>
            </a:r>
            <a:r>
              <a:rPr lang="es-EC" sz="1200" b="0" i="0" kern="1200" dirty="0" err="1" smtClean="0">
                <a:solidFill>
                  <a:schemeClr val="tx1"/>
                </a:solidFill>
                <a:effectLst/>
                <a:latin typeface="+mn-lt"/>
                <a:ea typeface="+mn-ea"/>
                <a:cs typeface="+mn-cs"/>
              </a:rPr>
              <a:t>carboxin</a:t>
            </a:r>
            <a:r>
              <a:rPr lang="es-EC" sz="1200" b="0" i="0" kern="1200" dirty="0" smtClean="0">
                <a:solidFill>
                  <a:schemeClr val="tx1"/>
                </a:solidFill>
                <a:effectLst/>
                <a:latin typeface="+mn-lt"/>
                <a:ea typeface="+mn-ea"/>
                <a:cs typeface="+mn-cs"/>
              </a:rPr>
              <a:t>) y un fungicida </a:t>
            </a:r>
            <a:r>
              <a:rPr lang="es-EC" sz="1200" b="0" i="0" kern="1200" dirty="0" err="1" smtClean="0">
                <a:solidFill>
                  <a:schemeClr val="tx1"/>
                </a:solidFill>
                <a:effectLst/>
                <a:latin typeface="+mn-lt"/>
                <a:ea typeface="+mn-ea"/>
                <a:cs typeface="+mn-cs"/>
              </a:rPr>
              <a:t>protectante</a:t>
            </a:r>
            <a:r>
              <a:rPr lang="es-EC" sz="1200" b="0" i="0" kern="1200" dirty="0" smtClean="0">
                <a:solidFill>
                  <a:schemeClr val="tx1"/>
                </a:solidFill>
                <a:effectLst/>
                <a:latin typeface="+mn-lt"/>
                <a:ea typeface="+mn-ea"/>
                <a:cs typeface="+mn-cs"/>
              </a:rPr>
              <a:t> (captan)</a:t>
            </a:r>
          </a:p>
          <a:p>
            <a:pPr marL="171450" indent="-171450">
              <a:buFont typeface="Arial" pitchFamily="34" charset="0"/>
              <a:buChar char="•"/>
            </a:pPr>
            <a:r>
              <a:rPr lang="es-EC" sz="1200" b="0" i="0" kern="1200" dirty="0" smtClean="0">
                <a:solidFill>
                  <a:schemeClr val="tx1"/>
                </a:solidFill>
                <a:effectLst/>
                <a:latin typeface="+mn-lt"/>
                <a:ea typeface="+mn-ea"/>
                <a:cs typeface="+mn-cs"/>
              </a:rPr>
              <a:t>BIO</a:t>
            </a:r>
            <a:r>
              <a:rPr lang="es-EC" sz="1200" b="0" i="0" kern="1200" baseline="0" dirty="0" smtClean="0">
                <a:solidFill>
                  <a:schemeClr val="tx1"/>
                </a:solidFill>
                <a:effectLst/>
                <a:latin typeface="+mn-lt"/>
                <a:ea typeface="+mn-ea"/>
                <a:cs typeface="+mn-cs"/>
              </a:rPr>
              <a:t> WURZEL: </a:t>
            </a:r>
            <a:r>
              <a:rPr lang="es-EC" sz="1200" b="0" i="0" kern="1200" dirty="0" smtClean="0">
                <a:solidFill>
                  <a:schemeClr val="tx1"/>
                </a:solidFill>
                <a:effectLst/>
                <a:latin typeface="+mn-lt"/>
                <a:ea typeface="+mn-ea"/>
                <a:cs typeface="+mn-cs"/>
              </a:rPr>
              <a:t>fitohormona del grupo de las auxinas A.N.A es un activador enzimático que afecta la división celular, promoviendo la emisión radical en las plantas y sembradas.</a:t>
            </a:r>
          </a:p>
          <a:p>
            <a:pPr marL="171450" indent="-171450">
              <a:buFont typeface="Arial" pitchFamily="34" charset="0"/>
              <a:buChar char="•"/>
            </a:pPr>
            <a:r>
              <a:rPr lang="es-EC" sz="1200" b="0" i="0" kern="1200" dirty="0" smtClean="0">
                <a:solidFill>
                  <a:schemeClr val="tx1"/>
                </a:solidFill>
                <a:effectLst/>
                <a:latin typeface="+mn-lt"/>
                <a:ea typeface="+mn-ea"/>
                <a:cs typeface="+mn-cs"/>
              </a:rPr>
              <a:t>EVERGREEN: </a:t>
            </a:r>
            <a:r>
              <a:rPr lang="es-EC" sz="1200" b="0" i="0" u="none" strike="noStrike" kern="1200" baseline="0" dirty="0" smtClean="0">
                <a:solidFill>
                  <a:schemeClr val="tx1"/>
                </a:solidFill>
                <a:latin typeface="+mn-lt"/>
                <a:ea typeface="+mn-ea"/>
                <a:cs typeface="+mn-cs"/>
              </a:rPr>
              <a:t>7 </a:t>
            </a:r>
            <a:r>
              <a:rPr lang="es-EC" sz="1200" b="0" i="0" u="none" strike="noStrike" kern="1200" baseline="0" dirty="0" err="1" smtClean="0">
                <a:solidFill>
                  <a:schemeClr val="tx1"/>
                </a:solidFill>
                <a:latin typeface="+mn-lt"/>
                <a:ea typeface="+mn-ea"/>
                <a:cs typeface="+mn-cs"/>
              </a:rPr>
              <a:t>macroelementos</a:t>
            </a:r>
            <a:r>
              <a:rPr lang="es-EC" sz="1200" b="0" i="0" u="none" strike="noStrike" kern="1200" baseline="0" dirty="0" smtClean="0">
                <a:solidFill>
                  <a:schemeClr val="tx1"/>
                </a:solidFill>
                <a:latin typeface="+mn-lt"/>
                <a:ea typeface="+mn-ea"/>
                <a:cs typeface="+mn-cs"/>
              </a:rPr>
              <a:t> y fitohormonas, 7 </a:t>
            </a:r>
            <a:r>
              <a:rPr lang="es-EC" sz="1200" b="0" i="0" u="none" strike="noStrike" kern="1200" baseline="0" dirty="0" err="1" smtClean="0">
                <a:solidFill>
                  <a:schemeClr val="tx1"/>
                </a:solidFill>
                <a:latin typeface="+mn-lt"/>
                <a:ea typeface="+mn-ea"/>
                <a:cs typeface="+mn-cs"/>
              </a:rPr>
              <a:t>microelementos</a:t>
            </a:r>
            <a:r>
              <a:rPr lang="es-EC" sz="1200" b="0" i="0" u="none" strike="noStrike" kern="1200" baseline="0" dirty="0" smtClean="0">
                <a:solidFill>
                  <a:schemeClr val="tx1"/>
                </a:solidFill>
                <a:latin typeface="+mn-lt"/>
                <a:ea typeface="+mn-ea"/>
                <a:cs typeface="+mn-cs"/>
              </a:rPr>
              <a:t> y 7 vitaminas obtenidas de extractos de origen vegetal y que actúan como promotores de crecimientos y de la maduración de los cultivos tratados.</a:t>
            </a:r>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13</a:t>
            </a:fld>
            <a:endParaRPr lang="es-EC"/>
          </a:p>
        </p:txBody>
      </p:sp>
    </p:spTree>
    <p:extLst>
      <p:ext uri="{BB962C8B-B14F-4D97-AF65-F5344CB8AC3E}">
        <p14:creationId xmlns:p14="http://schemas.microsoft.com/office/powerpoint/2010/main" val="324116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b="1" dirty="0" smtClean="0">
                <a:hlinkClick r:id="rId3"/>
              </a:rPr>
              <a:t>EPA: US </a:t>
            </a:r>
            <a:r>
              <a:rPr lang="es-EC" b="1" dirty="0" err="1" smtClean="0">
                <a:hlinkClick r:id="rId3"/>
              </a:rPr>
              <a:t>Environmental</a:t>
            </a:r>
            <a:r>
              <a:rPr lang="es-EC" b="1" dirty="0" smtClean="0">
                <a:hlinkClick r:id="rId3"/>
              </a:rPr>
              <a:t> </a:t>
            </a:r>
            <a:r>
              <a:rPr lang="es-EC" b="1" dirty="0" err="1" smtClean="0">
                <a:hlinkClick r:id="rId3"/>
              </a:rPr>
              <a:t>Protection</a:t>
            </a:r>
            <a:r>
              <a:rPr lang="es-EC" b="1" dirty="0" smtClean="0">
                <a:hlinkClick r:id="rId3"/>
              </a:rPr>
              <a:t> </a:t>
            </a:r>
            <a:r>
              <a:rPr lang="es-EC" b="1" dirty="0" err="1" smtClean="0">
                <a:hlinkClick r:id="rId3"/>
              </a:rPr>
              <a:t>Agency</a:t>
            </a:r>
            <a:endParaRPr lang="es-EC" b="1" dirty="0" smtClean="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16</a:t>
            </a:fld>
            <a:endParaRPr lang="es-EC"/>
          </a:p>
        </p:txBody>
      </p:sp>
    </p:spTree>
    <p:extLst>
      <p:ext uri="{BB962C8B-B14F-4D97-AF65-F5344CB8AC3E}">
        <p14:creationId xmlns:p14="http://schemas.microsoft.com/office/powerpoint/2010/main" val="196138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hlinkClick r:id="rId3"/>
              </a:rPr>
              <a:t>APHA</a:t>
            </a:r>
            <a:r>
              <a:rPr lang="en-US" b="1" dirty="0" smtClean="0">
                <a:hlinkClick r:id="rId3"/>
              </a:rPr>
              <a:t>: </a:t>
            </a:r>
            <a:r>
              <a:rPr lang="en-US" b="1" i="1" dirty="0" smtClean="0">
                <a:hlinkClick r:id="rId3"/>
              </a:rPr>
              <a:t>American Public Health Association</a:t>
            </a:r>
            <a:endParaRPr lang="en-US" b="1" dirty="0" smtClean="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18</a:t>
            </a:fld>
            <a:endParaRPr lang="es-EC"/>
          </a:p>
        </p:txBody>
      </p:sp>
    </p:spTree>
    <p:extLst>
      <p:ext uri="{BB962C8B-B14F-4D97-AF65-F5344CB8AC3E}">
        <p14:creationId xmlns:p14="http://schemas.microsoft.com/office/powerpoint/2010/main" val="375089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8" name="Slide Number Placeholder 7"/>
          <p:cNvSpPr>
            <a:spLocks noGrp="1"/>
          </p:cNvSpPr>
          <p:nvPr>
            <p:ph type="sldNum" sz="quarter" idx="11"/>
          </p:nvPr>
        </p:nvSpPr>
        <p:spPr/>
        <p:txBody>
          <a:bodyPr/>
          <a:lstStyle/>
          <a:p>
            <a:fld id="{6FA8B267-EE9D-4046-B940-5FE8714F9235}" type="slidenum">
              <a:rPr lang="es-EC" smtClean="0"/>
              <a:pPr/>
              <a:t>‹Nº›</a:t>
            </a:fld>
            <a:endParaRPr lang="es-EC"/>
          </a:p>
        </p:txBody>
      </p:sp>
      <p:sp>
        <p:nvSpPr>
          <p:cNvPr id="9" name="Footer Placeholder 8"/>
          <p:cNvSpPr>
            <a:spLocks noGrp="1"/>
          </p:cNvSpPr>
          <p:nvPr>
            <p:ph type="ftr" sz="quarter" idx="12"/>
          </p:nvPr>
        </p:nvSpPr>
        <p:spPr/>
        <p:txBody>
          <a:bodyPr/>
          <a:lstStyle/>
          <a:p>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4544" name="CorelDRAW" r:id="rId3" imgW="9151920" imgH="5621400" progId="">
                  <p:embed/>
                </p:oleObj>
              </mc:Choice>
              <mc:Fallback>
                <p:oleObj name="CorelDRAW" r:id="rId3" imgW="9151920" imgH="5621400" progId="">
                  <p:embed/>
                  <p:pic>
                    <p:nvPicPr>
                      <p:cNvPr id="0" name="Picture 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p>
        </p:txBody>
      </p:sp>
      <p:sp>
        <p:nvSpPr>
          <p:cNvPr id="17433" name="Rectangle 25"/>
          <p:cNvSpPr>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p>
        </p:txBody>
      </p:sp>
      <p:sp>
        <p:nvSpPr>
          <p:cNvPr id="17434" name="Rectangle 26"/>
          <p:cNvSpPr>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p>
        </p:txBody>
      </p:sp>
      <p:sp>
        <p:nvSpPr>
          <p:cNvPr id="17435" name="Rectangle 27"/>
          <p:cNvSpPr>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4545" name="CorelDRAW" r:id="rId7" imgW="9151920" imgH="5621400" progId="">
                  <p:embed/>
                </p:oleObj>
              </mc:Choice>
              <mc:Fallback>
                <p:oleObj name="CorelDRAW" r:id="rId7" imgW="9151920" imgH="5621400" progId="">
                  <p:embed/>
                  <p:pic>
                    <p:nvPicPr>
                      <p:cNvPr id="0" name="Picture 4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p>
        </p:txBody>
      </p:sp>
      <p:sp>
        <p:nvSpPr>
          <p:cNvPr id="12"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p>
        </p:txBody>
      </p:sp>
      <p:sp>
        <p:nvSpPr>
          <p:cNvPr id="13"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p>
        </p:txBody>
      </p:sp>
      <p:sp>
        <p:nvSpPr>
          <p:cNvPr id="14"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p>
        </p:txBody>
      </p:sp>
      <p:pic>
        <p:nvPicPr>
          <p:cNvPr id="15"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pic>
        <p:nvPicPr>
          <p:cNvPr id="17"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5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4128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2764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9190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7323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Date Placeholder 6"/>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6143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Date Placeholder 2"/>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96559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99329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94039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8605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7956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11/12/2012</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41583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5345" name="CorelDRAW" r:id="rId3" imgW="9151920" imgH="5621400" progId="">
                  <p:embed/>
                </p:oleObj>
              </mc:Choice>
              <mc:Fallback>
                <p:oleObj name="CorelDRAW" r:id="rId3" imgW="9151920" imgH="5621400" progId="">
                  <p:embed/>
                  <p:pic>
                    <p:nvPicPr>
                      <p:cNvPr id="0" name="Picture 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400">
              <a:solidFill>
                <a:prstClr val="black"/>
              </a:solidFill>
              <a:latin typeface="Arial" charset="0"/>
            </a:endParaRPr>
          </a:p>
        </p:txBody>
      </p:sp>
      <p:sp>
        <p:nvSpPr>
          <p:cNvPr id="17433"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s-ES" sz="1400">
              <a:solidFill>
                <a:prstClr val="black"/>
              </a:solidFill>
              <a:latin typeface="Arial" charset="0"/>
            </a:endParaRPr>
          </a:p>
        </p:txBody>
      </p:sp>
      <p:sp>
        <p:nvSpPr>
          <p:cNvPr id="17434"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400">
              <a:solidFill>
                <a:prstClr val="black"/>
              </a:solidFill>
              <a:latin typeface="Arial" charset="0"/>
            </a:endParaRPr>
          </a:p>
        </p:txBody>
      </p:sp>
      <p:sp>
        <p:nvSpPr>
          <p:cNvPr id="17435"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s-ES" sz="1400">
              <a:solidFill>
                <a:prstClr val="black"/>
              </a:solidFill>
              <a:latin typeface="Arial" charset="0"/>
            </a:endParaRPr>
          </a:p>
        </p:txBody>
      </p:sp>
      <p:pic>
        <p:nvPicPr>
          <p:cNvPr id="17456"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pic>
        <p:nvPicPr>
          <p:cNvPr id="17457"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FA8B267-EE9D-4046-B940-5FE8714F9235}" type="slidenum">
              <a:rPr lang="es-EC" smtClean="0"/>
              <a:pPr/>
              <a:t>‹Nº›</a:t>
            </a:fld>
            <a:endParaRPr lang="es-EC"/>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E32086-76EB-4167-A6A4-414A7F56E6A9}" type="datetimeFigureOut">
              <a:rPr lang="es-EC" smtClean="0"/>
              <a:pPr/>
              <a:t>11/12/2012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FE32086-76EB-4167-A6A4-414A7F56E6A9}" type="datetimeFigureOut">
              <a:rPr lang="es-EC" smtClean="0"/>
              <a:pPr/>
              <a:t>11/12/2012</a:t>
            </a:fld>
            <a:endParaRPr lang="es-EC"/>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C"/>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FA8B267-EE9D-4046-B940-5FE8714F9235}" type="slidenum">
              <a:rPr lang="es-EC" smtClean="0"/>
              <a:pPr/>
              <a:t>‹Nº›</a:t>
            </a:fld>
            <a:endParaRPr lang="es-EC"/>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2CEA7D46-5A15-4666-8A40-A0335A832732}" type="datetimeFigureOut">
              <a:rPr lang="es-EC" smtClean="0">
                <a:solidFill>
                  <a:prstClr val="black">
                    <a:tint val="75000"/>
                  </a:prstClr>
                </a:solidFill>
                <a:latin typeface="Arial" charset="0"/>
              </a:rPr>
              <a:pPr fontAlgn="base">
                <a:spcBef>
                  <a:spcPct val="0"/>
                </a:spcBef>
                <a:spcAft>
                  <a:spcPct val="0"/>
                </a:spcAft>
              </a:pPr>
              <a:t>11/12/2012</a:t>
            </a:fld>
            <a:endParaRPr lang="es-EC">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s-EC">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F201AC2-8D32-4899-BB0A-6199D05C1259}" type="slidenum">
              <a:rPr lang="es-EC" smtClean="0">
                <a:solidFill>
                  <a:prstClr val="black">
                    <a:tint val="75000"/>
                  </a:prstClr>
                </a:solidFill>
                <a:latin typeface="Arial" charset="0"/>
              </a:rPr>
              <a:pPr fontAlgn="base">
                <a:spcBef>
                  <a:spcPct val="0"/>
                </a:spcBef>
                <a:spcAft>
                  <a:spcPct val="0"/>
                </a:spcAft>
              </a:pPr>
              <a:t>‹Nº›</a:t>
            </a:fld>
            <a:endParaRPr lang="es-EC">
              <a:solidFill>
                <a:prstClr val="black">
                  <a:tint val="75000"/>
                </a:prstClr>
              </a:solidFill>
              <a:latin typeface="Arial" charset="0"/>
            </a:endParaRPr>
          </a:p>
        </p:txBody>
      </p:sp>
      <p:sp>
        <p:nvSpPr>
          <p:cNvPr id="7"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sp>
        <p:nvSpPr>
          <p:cNvPr id="8"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sp>
        <p:nvSpPr>
          <p:cNvPr id="9"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sp>
        <p:nvSpPr>
          <p:cNvPr id="10"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pic>
        <p:nvPicPr>
          <p:cNvPr id="11"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8861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47345" y="973177"/>
            <a:ext cx="5555432" cy="1015663"/>
          </a:xfrm>
          <a:prstGeom prst="rect">
            <a:avLst/>
          </a:prstGeom>
          <a:noFill/>
        </p:spPr>
        <p:txBody>
          <a:bodyPr wrap="none" rtlCol="0">
            <a:spAutoFit/>
          </a:bodyPr>
          <a:lstStyle/>
          <a:p>
            <a:pPr algn="ctr"/>
            <a:r>
              <a:rPr lang="es-EC" sz="2000" b="1" dirty="0">
                <a:effectLst>
                  <a:outerShdw blurRad="38100" dist="38100" dir="2700000" algn="tl">
                    <a:srgbClr val="000000">
                      <a:alpha val="43137"/>
                    </a:srgbClr>
                  </a:outerShdw>
                </a:effectLst>
                <a:latin typeface="Arial" pitchFamily="34" charset="0"/>
                <a:ea typeface="Cambria Math" pitchFamily="18" charset="0"/>
                <a:cs typeface="Arial" pitchFamily="34" charset="0"/>
              </a:rPr>
              <a:t>ESCUELA POLITÉCNICA DEL </a:t>
            </a: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EJÉRCITO</a:t>
            </a:r>
          </a:p>
          <a:p>
            <a:pPr algn="ct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DEPARTAMENTO DE CIENCIAS DE LA VIDA</a:t>
            </a:r>
          </a:p>
          <a:p>
            <a:pPr algn="ct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INGENIERÍA EN BIOTECNOLOGÍA</a:t>
            </a:r>
          </a:p>
        </p:txBody>
      </p:sp>
      <p:sp>
        <p:nvSpPr>
          <p:cNvPr id="5" name="4 CuadroTexto"/>
          <p:cNvSpPr txBox="1"/>
          <p:nvPr/>
        </p:nvSpPr>
        <p:spPr>
          <a:xfrm>
            <a:off x="1110292" y="2156663"/>
            <a:ext cx="6981399" cy="1200329"/>
          </a:xfrm>
          <a:prstGeom prst="rect">
            <a:avLst/>
          </a:prstGeom>
          <a:noFill/>
        </p:spPr>
        <p:txBody>
          <a:bodyPr wrap="none" rtlCol="0">
            <a:spAutoFit/>
          </a:bodyPr>
          <a:lstStyle/>
          <a:p>
            <a:pPr algn="ctr"/>
            <a:r>
              <a:rPr lang="es-EC" b="1" dirty="0" smtClean="0">
                <a:latin typeface="Arial" pitchFamily="34" charset="0"/>
                <a:ea typeface="Cambria Math" pitchFamily="18" charset="0"/>
                <a:cs typeface="Arial" pitchFamily="34" charset="0"/>
              </a:rPr>
              <a:t>“DETERMINACIÓN </a:t>
            </a:r>
            <a:r>
              <a:rPr lang="es-EC" b="1" dirty="0">
                <a:latin typeface="Arial" pitchFamily="34" charset="0"/>
                <a:ea typeface="Cambria Math" pitchFamily="18" charset="0"/>
                <a:cs typeface="Arial" pitchFamily="34" charset="0"/>
              </a:rPr>
              <a:t>DE LA CAPACIDAD </a:t>
            </a:r>
            <a:r>
              <a:rPr lang="es-EC" b="1" dirty="0" smtClean="0">
                <a:latin typeface="Arial" pitchFamily="34" charset="0"/>
                <a:ea typeface="Cambria Math" pitchFamily="18" charset="0"/>
                <a:cs typeface="Arial" pitchFamily="34" charset="0"/>
              </a:rPr>
              <a:t>FITORREMEDIADORA </a:t>
            </a:r>
          </a:p>
          <a:p>
            <a:pPr algn="ctr"/>
            <a:r>
              <a:rPr lang="es-EC" b="1" dirty="0" smtClean="0">
                <a:latin typeface="Arial" pitchFamily="34" charset="0"/>
                <a:ea typeface="Cambria Math" pitchFamily="18" charset="0"/>
                <a:cs typeface="Arial" pitchFamily="34" charset="0"/>
              </a:rPr>
              <a:t>DE </a:t>
            </a:r>
            <a:r>
              <a:rPr lang="es-EC" b="1" dirty="0">
                <a:latin typeface="Arial" pitchFamily="34" charset="0"/>
                <a:ea typeface="Cambria Math" pitchFamily="18" charset="0"/>
                <a:cs typeface="Arial" pitchFamily="34" charset="0"/>
              </a:rPr>
              <a:t>CADMIO </a:t>
            </a:r>
            <a:r>
              <a:rPr lang="es-EC" b="1" dirty="0" smtClean="0">
                <a:latin typeface="Arial" pitchFamily="34" charset="0"/>
                <a:ea typeface="Cambria Math" pitchFamily="18" charset="0"/>
                <a:cs typeface="Arial" pitchFamily="34" charset="0"/>
              </a:rPr>
              <a:t>DEL </a:t>
            </a:r>
            <a:r>
              <a:rPr lang="es-EC" b="1" dirty="0">
                <a:latin typeface="Arial" pitchFamily="34" charset="0"/>
                <a:ea typeface="Cambria Math" pitchFamily="18" charset="0"/>
                <a:cs typeface="Arial" pitchFamily="34" charset="0"/>
              </a:rPr>
              <a:t>CAMACHO (</a:t>
            </a:r>
            <a:r>
              <a:rPr lang="es-EC" b="1" i="1" dirty="0" err="1">
                <a:latin typeface="Arial" pitchFamily="34" charset="0"/>
                <a:ea typeface="Cambria Math" pitchFamily="18" charset="0"/>
                <a:cs typeface="Arial" pitchFamily="34" charset="0"/>
              </a:rPr>
              <a:t>Xanthosoma</a:t>
            </a:r>
            <a:r>
              <a:rPr lang="es-EC" b="1" i="1" dirty="0">
                <a:latin typeface="Arial" pitchFamily="34" charset="0"/>
                <a:ea typeface="Cambria Math" pitchFamily="18" charset="0"/>
                <a:cs typeface="Arial" pitchFamily="34" charset="0"/>
              </a:rPr>
              <a:t> </a:t>
            </a:r>
            <a:r>
              <a:rPr lang="es-EC" b="1" i="1" dirty="0" err="1">
                <a:latin typeface="Arial" pitchFamily="34" charset="0"/>
                <a:ea typeface="Cambria Math" pitchFamily="18" charset="0"/>
                <a:cs typeface="Arial" pitchFamily="34" charset="0"/>
              </a:rPr>
              <a:t>undipes</a:t>
            </a:r>
            <a:r>
              <a:rPr lang="es-EC" b="1" i="1" dirty="0">
                <a:latin typeface="Arial" pitchFamily="34" charset="0"/>
                <a:ea typeface="Cambria Math" pitchFamily="18" charset="0"/>
                <a:cs typeface="Arial" pitchFamily="34" charset="0"/>
              </a:rPr>
              <a:t> </a:t>
            </a:r>
            <a:r>
              <a:rPr lang="es-EC" b="1" dirty="0">
                <a:latin typeface="Arial" pitchFamily="34" charset="0"/>
                <a:ea typeface="Cambria Math" pitchFamily="18" charset="0"/>
                <a:cs typeface="Arial" pitchFamily="34" charset="0"/>
              </a:rPr>
              <a:t>Koch</a:t>
            </a:r>
            <a:r>
              <a:rPr lang="es-EC" b="1" dirty="0" smtClean="0">
                <a:latin typeface="Arial" pitchFamily="34" charset="0"/>
                <a:ea typeface="Cambria Math" pitchFamily="18" charset="0"/>
                <a:cs typeface="Arial" pitchFamily="34" charset="0"/>
              </a:rPr>
              <a:t>)</a:t>
            </a:r>
          </a:p>
          <a:p>
            <a:pPr algn="ctr"/>
            <a:r>
              <a:rPr lang="es-EC" b="1" dirty="0" smtClean="0">
                <a:latin typeface="Arial" pitchFamily="34" charset="0"/>
                <a:ea typeface="Cambria Math" pitchFamily="18" charset="0"/>
                <a:cs typeface="Arial" pitchFamily="34" charset="0"/>
              </a:rPr>
              <a:t> </a:t>
            </a:r>
            <a:r>
              <a:rPr lang="es-EC" b="1" dirty="0">
                <a:latin typeface="Arial" pitchFamily="34" charset="0"/>
                <a:ea typeface="Cambria Math" pitchFamily="18" charset="0"/>
                <a:cs typeface="Arial" pitchFamily="34" charset="0"/>
              </a:rPr>
              <a:t>ESPECIE VEGETAL NATIVA EN EL ÁREA DE </a:t>
            </a:r>
            <a:r>
              <a:rPr lang="es-EC" b="1" dirty="0" smtClean="0">
                <a:latin typeface="Arial" pitchFamily="34" charset="0"/>
                <a:ea typeface="Cambria Math" pitchFamily="18" charset="0"/>
                <a:cs typeface="Arial" pitchFamily="34" charset="0"/>
              </a:rPr>
              <a:t>INFLUENCIA</a:t>
            </a:r>
          </a:p>
          <a:p>
            <a:pPr algn="ctr"/>
            <a:r>
              <a:rPr lang="es-EC" b="1" dirty="0" smtClean="0">
                <a:latin typeface="Arial" pitchFamily="34" charset="0"/>
                <a:ea typeface="Cambria Math" pitchFamily="18" charset="0"/>
                <a:cs typeface="Arial" pitchFamily="34" charset="0"/>
              </a:rPr>
              <a:t> </a:t>
            </a:r>
            <a:r>
              <a:rPr lang="es-EC" b="1" dirty="0">
                <a:latin typeface="Arial" pitchFamily="34" charset="0"/>
                <a:ea typeface="Cambria Math" pitchFamily="18" charset="0"/>
                <a:cs typeface="Arial" pitchFamily="34" charset="0"/>
              </a:rPr>
              <a:t>DE EP PETROECUADOR EN EL DISTRITO </a:t>
            </a:r>
            <a:r>
              <a:rPr lang="es-EC" b="1" dirty="0" smtClean="0">
                <a:latin typeface="Arial" pitchFamily="34" charset="0"/>
                <a:ea typeface="Cambria Math" pitchFamily="18" charset="0"/>
                <a:cs typeface="Arial" pitchFamily="34" charset="0"/>
              </a:rPr>
              <a:t>AMAZÓNICO”</a:t>
            </a:r>
            <a:endParaRPr lang="es-EC" b="1" dirty="0">
              <a:latin typeface="Arial" pitchFamily="34" charset="0"/>
              <a:ea typeface="Cambria Math" pitchFamily="18" charset="0"/>
              <a:cs typeface="Arial" pitchFamily="34" charset="0"/>
            </a:endParaRPr>
          </a:p>
        </p:txBody>
      </p:sp>
      <p:sp>
        <p:nvSpPr>
          <p:cNvPr id="6" name="5 CuadroTexto"/>
          <p:cNvSpPr txBox="1"/>
          <p:nvPr/>
        </p:nvSpPr>
        <p:spPr>
          <a:xfrm>
            <a:off x="1306788" y="3530045"/>
            <a:ext cx="6505756" cy="338554"/>
          </a:xfrm>
          <a:prstGeom prst="rect">
            <a:avLst/>
          </a:prstGeom>
          <a:noFill/>
        </p:spPr>
        <p:txBody>
          <a:bodyPr wrap="none" rtlCol="0">
            <a:spAutoFit/>
          </a:bodyPr>
          <a:lstStyle/>
          <a:p>
            <a:pPr algn="ctr"/>
            <a:r>
              <a:rPr lang="es-EC" sz="1600" dirty="0">
                <a:latin typeface="Arial" pitchFamily="34" charset="0"/>
                <a:ea typeface="Cambria Math" pitchFamily="18" charset="0"/>
                <a:cs typeface="Arial" pitchFamily="34" charset="0"/>
              </a:rPr>
              <a:t>PREVIA A LA OBTENCIÓN DE GRADO ACADÉMICO </a:t>
            </a:r>
            <a:r>
              <a:rPr lang="es-EC" sz="1600" dirty="0" smtClean="0">
                <a:latin typeface="Arial" pitchFamily="34" charset="0"/>
                <a:ea typeface="Cambria Math" pitchFamily="18" charset="0"/>
                <a:cs typeface="Arial" pitchFamily="34" charset="0"/>
              </a:rPr>
              <a:t>O TÍTULO </a:t>
            </a:r>
            <a:r>
              <a:rPr lang="es-EC" sz="1600" dirty="0">
                <a:latin typeface="Arial" pitchFamily="34" charset="0"/>
                <a:ea typeface="Cambria Math" pitchFamily="18" charset="0"/>
                <a:cs typeface="Arial" pitchFamily="34" charset="0"/>
              </a:rPr>
              <a:t>DE</a:t>
            </a:r>
            <a:r>
              <a:rPr lang="es-EC" sz="1600" dirty="0" smtClean="0">
                <a:latin typeface="Arial" pitchFamily="34" charset="0"/>
                <a:ea typeface="Cambria Math" pitchFamily="18" charset="0"/>
                <a:cs typeface="Arial" pitchFamily="34" charset="0"/>
              </a:rPr>
              <a:t>:</a:t>
            </a:r>
            <a:endParaRPr lang="es-EC" sz="1600" dirty="0">
              <a:latin typeface="Arial" pitchFamily="34" charset="0"/>
              <a:ea typeface="Cambria Math" pitchFamily="18" charset="0"/>
              <a:cs typeface="Arial" pitchFamily="34" charset="0"/>
            </a:endParaRPr>
          </a:p>
        </p:txBody>
      </p:sp>
      <p:sp>
        <p:nvSpPr>
          <p:cNvPr id="7" name="6 CuadroTexto"/>
          <p:cNvSpPr txBox="1"/>
          <p:nvPr/>
        </p:nvSpPr>
        <p:spPr>
          <a:xfrm>
            <a:off x="2911377" y="4034101"/>
            <a:ext cx="3467616" cy="338554"/>
          </a:xfrm>
          <a:prstGeom prst="rect">
            <a:avLst/>
          </a:prstGeom>
          <a:noFill/>
        </p:spPr>
        <p:txBody>
          <a:bodyPr wrap="none" rtlCol="0">
            <a:spAutoFit/>
          </a:bodyPr>
          <a:lstStyle/>
          <a:p>
            <a:r>
              <a:rPr lang="es-EC" sz="1600" b="1" dirty="0">
                <a:latin typeface="Arial" pitchFamily="34" charset="0"/>
                <a:ea typeface="Cambria Math" pitchFamily="18" charset="0"/>
                <a:cs typeface="Arial" pitchFamily="34" charset="0"/>
              </a:rPr>
              <a:t>INGENIERO </a:t>
            </a:r>
            <a:r>
              <a:rPr lang="es-EC" sz="1600" b="1" dirty="0" smtClean="0">
                <a:latin typeface="Arial" pitchFamily="34" charset="0"/>
                <a:ea typeface="Cambria Math" pitchFamily="18" charset="0"/>
                <a:cs typeface="Arial" pitchFamily="34" charset="0"/>
              </a:rPr>
              <a:t>EN BIOTECNOLOGÍA</a:t>
            </a:r>
            <a:endParaRPr lang="es-EC" sz="1600" b="1" dirty="0">
              <a:latin typeface="Arial" pitchFamily="34" charset="0"/>
              <a:ea typeface="Cambria Math" pitchFamily="18" charset="0"/>
              <a:cs typeface="Arial" pitchFamily="34" charset="0"/>
            </a:endParaRPr>
          </a:p>
        </p:txBody>
      </p:sp>
      <p:sp>
        <p:nvSpPr>
          <p:cNvPr id="8" name="7 CuadroTexto"/>
          <p:cNvSpPr txBox="1"/>
          <p:nvPr/>
        </p:nvSpPr>
        <p:spPr>
          <a:xfrm>
            <a:off x="2743478" y="4610165"/>
            <a:ext cx="3551743" cy="338554"/>
          </a:xfrm>
          <a:prstGeom prst="rect">
            <a:avLst/>
          </a:prstGeom>
          <a:noFill/>
        </p:spPr>
        <p:txBody>
          <a:bodyPr wrap="none" rtlCol="0" anchor="ctr" anchorCtr="1">
            <a:spAutoFit/>
          </a:bodyPr>
          <a:lstStyle/>
          <a:p>
            <a:pPr algn="ctr"/>
            <a:r>
              <a:rPr lang="es-EC" sz="1600" dirty="0" smtClean="0">
                <a:latin typeface="Arial" pitchFamily="34" charset="0"/>
                <a:ea typeface="Cambria Math" pitchFamily="18" charset="0"/>
                <a:cs typeface="Arial" pitchFamily="34" charset="0"/>
              </a:rPr>
              <a:t>JORGE JAVIER MUSO CACHUMBA</a:t>
            </a:r>
            <a:endParaRPr lang="es-EC" sz="1600" dirty="0">
              <a:latin typeface="Arial" pitchFamily="34" charset="0"/>
              <a:ea typeface="Cambria Math" pitchFamily="18" charset="0"/>
              <a:cs typeface="Arial" pitchFamily="34" charset="0"/>
            </a:endParaRPr>
          </a:p>
        </p:txBody>
      </p:sp>
      <p:sp>
        <p:nvSpPr>
          <p:cNvPr id="9" name="8 CuadroTexto"/>
          <p:cNvSpPr txBox="1"/>
          <p:nvPr/>
        </p:nvSpPr>
        <p:spPr>
          <a:xfrm>
            <a:off x="2483768" y="5236751"/>
            <a:ext cx="4336828" cy="338554"/>
          </a:xfrm>
          <a:prstGeom prst="rect">
            <a:avLst/>
          </a:prstGeom>
          <a:noFill/>
        </p:spPr>
        <p:txBody>
          <a:bodyPr wrap="none" rtlCol="0">
            <a:spAutoFit/>
          </a:bodyPr>
          <a:lstStyle/>
          <a:p>
            <a:r>
              <a:rPr lang="es-EC" sz="1600" dirty="0" smtClean="0">
                <a:latin typeface="Arial" pitchFamily="34" charset="0"/>
                <a:ea typeface="Cambria Math" pitchFamily="18" charset="0"/>
                <a:cs typeface="Arial" pitchFamily="34" charset="0"/>
              </a:rPr>
              <a:t>SANGOLQUÍ, 29 DE NOVIEMBRE DEL 2012</a:t>
            </a:r>
          </a:p>
        </p:txBody>
      </p:sp>
    </p:spTree>
    <p:extLst>
      <p:ext uri="{BB962C8B-B14F-4D97-AF65-F5344CB8AC3E}">
        <p14:creationId xmlns:p14="http://schemas.microsoft.com/office/powerpoint/2010/main" val="532924400"/>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39552" y="764704"/>
            <a:ext cx="8051307"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3" algn="ctr"/>
            <a:r>
              <a:rPr lang="es-EC" sz="2000" b="1" dirty="0" smtClean="0">
                <a:effectLst>
                  <a:outerShdw blurRad="38100" dist="38100" dir="2700000" algn="tl">
                    <a:srgbClr val="000000">
                      <a:alpha val="43137"/>
                    </a:srgbClr>
                  </a:outerShdw>
                </a:effectLst>
                <a:latin typeface="Arial" pitchFamily="34" charset="0"/>
                <a:cs typeface="Arial" pitchFamily="34" charset="0"/>
              </a:rPr>
              <a:t>INGRESO, TRANSPORTE Y ACUMULACIÓN DE Cd EN PLANTAS</a:t>
            </a:r>
            <a:endParaRPr lang="es-EC" sz="2000" dirty="0">
              <a:effectLst>
                <a:outerShdw blurRad="38100" dist="38100" dir="2700000" algn="tl">
                  <a:srgbClr val="000000">
                    <a:alpha val="43137"/>
                  </a:srgbClr>
                </a:outerShdw>
              </a:effectLst>
              <a:latin typeface="Arial" pitchFamily="34" charset="0"/>
              <a:cs typeface="Arial" pitchFamily="34" charset="0"/>
            </a:endParaRPr>
          </a:p>
        </p:txBody>
      </p:sp>
      <p:pic>
        <p:nvPicPr>
          <p:cNvPr id="8" name="7 Imagen"/>
          <p:cNvPicPr/>
          <p:nvPr/>
        </p:nvPicPr>
        <p:blipFill>
          <a:blip r:embed="rId3" cstate="print"/>
          <a:stretch>
            <a:fillRect/>
          </a:stretch>
        </p:blipFill>
        <p:spPr>
          <a:xfrm>
            <a:off x="107504" y="1628800"/>
            <a:ext cx="5730207" cy="3592483"/>
          </a:xfrm>
          <a:prstGeom prst="rect">
            <a:avLst/>
          </a:prstGeom>
        </p:spPr>
      </p:pic>
      <p:sp>
        <p:nvSpPr>
          <p:cNvPr id="3" name="2 CuadroTexto"/>
          <p:cNvSpPr txBox="1"/>
          <p:nvPr/>
        </p:nvSpPr>
        <p:spPr>
          <a:xfrm>
            <a:off x="5868144" y="2132856"/>
            <a:ext cx="3168352" cy="2585323"/>
          </a:xfrm>
          <a:prstGeom prst="rect">
            <a:avLst/>
          </a:prstGeom>
          <a:noFill/>
        </p:spPr>
        <p:txBody>
          <a:bodyPr wrap="square" rtlCol="0">
            <a:spAutoFit/>
          </a:bodyPr>
          <a:lstStyle/>
          <a:p>
            <a:pPr algn="just"/>
            <a:r>
              <a:rPr lang="es-EC" b="1" dirty="0" smtClean="0">
                <a:latin typeface="Arial" pitchFamily="34" charset="0"/>
                <a:cs typeface="Arial" pitchFamily="34" charset="0"/>
              </a:rPr>
              <a:t>1. Ingreso a la célula: LCT1 </a:t>
            </a:r>
          </a:p>
          <a:p>
            <a:pPr algn="just"/>
            <a:r>
              <a:rPr lang="es-EC" b="1" dirty="0" smtClean="0">
                <a:latin typeface="Arial" pitchFamily="34" charset="0"/>
                <a:cs typeface="Arial" pitchFamily="34" charset="0"/>
              </a:rPr>
              <a:t>y IRT1</a:t>
            </a:r>
          </a:p>
          <a:p>
            <a:pPr algn="just"/>
            <a:r>
              <a:rPr lang="es-EC" b="1" dirty="0" smtClean="0">
                <a:latin typeface="Arial" pitchFamily="34" charset="0"/>
                <a:cs typeface="Arial" pitchFamily="34" charset="0"/>
              </a:rPr>
              <a:t>2. </a:t>
            </a:r>
            <a:r>
              <a:rPr lang="es-EC" b="1" dirty="0">
                <a:latin typeface="Arial" pitchFamily="34" charset="0"/>
                <a:cs typeface="Arial" pitchFamily="34" charset="0"/>
              </a:rPr>
              <a:t>. Coordinación: GSH, </a:t>
            </a:r>
            <a:r>
              <a:rPr lang="es-EC" b="1" dirty="0" err="1">
                <a:latin typeface="Arial" pitchFamily="34" charset="0"/>
                <a:cs typeface="Arial" pitchFamily="34" charset="0"/>
              </a:rPr>
              <a:t>PCs</a:t>
            </a:r>
            <a:r>
              <a:rPr lang="es-EC" b="1" dirty="0">
                <a:latin typeface="Arial" pitchFamily="34" charset="0"/>
                <a:cs typeface="Arial" pitchFamily="34" charset="0"/>
              </a:rPr>
              <a:t> y</a:t>
            </a:r>
          </a:p>
          <a:p>
            <a:pPr algn="just"/>
            <a:r>
              <a:rPr lang="es-EC" b="1" dirty="0">
                <a:latin typeface="Arial" pitchFamily="34" charset="0"/>
                <a:cs typeface="Arial" pitchFamily="34" charset="0"/>
              </a:rPr>
              <a:t>ácidos orgánicos o </a:t>
            </a:r>
            <a:r>
              <a:rPr lang="es-EC" b="1" dirty="0" err="1">
                <a:latin typeface="Arial" pitchFamily="34" charset="0"/>
                <a:cs typeface="Arial" pitchFamily="34" charset="0"/>
              </a:rPr>
              <a:t>MTs</a:t>
            </a:r>
            <a:r>
              <a:rPr lang="es-EC" b="1" dirty="0">
                <a:latin typeface="Arial" pitchFamily="34" charset="0"/>
                <a:cs typeface="Arial" pitchFamily="34" charset="0"/>
              </a:rPr>
              <a:t>.</a:t>
            </a:r>
          </a:p>
          <a:p>
            <a:pPr algn="just"/>
            <a:r>
              <a:rPr lang="es-EC" b="1" dirty="0">
                <a:latin typeface="Arial" pitchFamily="34" charset="0"/>
                <a:cs typeface="Arial" pitchFamily="34" charset="0"/>
              </a:rPr>
              <a:t>3. </a:t>
            </a:r>
            <a:r>
              <a:rPr lang="es-EC" b="1" dirty="0" smtClean="0">
                <a:latin typeface="Arial" pitchFamily="34" charset="0"/>
                <a:cs typeface="Arial" pitchFamily="34" charset="0"/>
              </a:rPr>
              <a:t>Ingreso </a:t>
            </a:r>
            <a:r>
              <a:rPr lang="es-EC" b="1" dirty="0">
                <a:latin typeface="Arial" pitchFamily="34" charset="0"/>
                <a:cs typeface="Arial" pitchFamily="34" charset="0"/>
              </a:rPr>
              <a:t>a la vacuola: </a:t>
            </a:r>
          </a:p>
          <a:p>
            <a:pPr algn="just"/>
            <a:r>
              <a:rPr lang="es-EC" b="1" dirty="0" err="1">
                <a:latin typeface="Arial" pitchFamily="34" charset="0"/>
                <a:cs typeface="Arial" pitchFamily="34" charset="0"/>
              </a:rPr>
              <a:t>Nramp</a:t>
            </a:r>
            <a:r>
              <a:rPr lang="es-EC" b="1" dirty="0">
                <a:latin typeface="Arial" pitchFamily="34" charset="0"/>
                <a:cs typeface="Arial" pitchFamily="34" charset="0"/>
              </a:rPr>
              <a:t>, ABC o CAX2.</a:t>
            </a:r>
            <a:endParaRPr lang="es-EC" b="1" dirty="0" smtClean="0">
              <a:latin typeface="Arial" pitchFamily="34" charset="0"/>
              <a:cs typeface="Arial" pitchFamily="34" charset="0"/>
            </a:endParaRPr>
          </a:p>
          <a:p>
            <a:pPr algn="just"/>
            <a:r>
              <a:rPr lang="es-EC" b="1" dirty="0" smtClean="0">
                <a:latin typeface="Arial" pitchFamily="34" charset="0"/>
                <a:cs typeface="Arial" pitchFamily="34" charset="0"/>
              </a:rPr>
              <a:t>4. Al xilema: </a:t>
            </a:r>
            <a:r>
              <a:rPr lang="es-EC" b="1" dirty="0" err="1" smtClean="0">
                <a:latin typeface="Arial" pitchFamily="34" charset="0"/>
                <a:cs typeface="Arial" pitchFamily="34" charset="0"/>
              </a:rPr>
              <a:t>apoplasto</a:t>
            </a:r>
            <a:r>
              <a:rPr lang="es-EC" b="1" dirty="0" smtClean="0">
                <a:latin typeface="Arial" pitchFamily="34" charset="0"/>
                <a:cs typeface="Arial" pitchFamily="34" charset="0"/>
              </a:rPr>
              <a:t> o </a:t>
            </a:r>
          </a:p>
          <a:p>
            <a:pPr algn="just"/>
            <a:r>
              <a:rPr lang="es-EC" b="1" dirty="0" err="1" smtClean="0">
                <a:latin typeface="Arial" pitchFamily="34" charset="0"/>
                <a:cs typeface="Arial" pitchFamily="34" charset="0"/>
              </a:rPr>
              <a:t>Simplasto</a:t>
            </a:r>
            <a:r>
              <a:rPr lang="es-EC" b="1" dirty="0">
                <a:latin typeface="Arial" pitchFamily="34" charset="0"/>
                <a:cs typeface="Arial" pitchFamily="34" charset="0"/>
              </a:rPr>
              <a:t>.</a:t>
            </a:r>
          </a:p>
        </p:txBody>
      </p:sp>
      <p:sp>
        <p:nvSpPr>
          <p:cNvPr id="5" name="4 Rectángulo"/>
          <p:cNvSpPr/>
          <p:nvPr/>
        </p:nvSpPr>
        <p:spPr>
          <a:xfrm>
            <a:off x="149079" y="4941168"/>
            <a:ext cx="4572000" cy="738664"/>
          </a:xfrm>
          <a:prstGeom prst="rect">
            <a:avLst/>
          </a:prstGeom>
        </p:spPr>
        <p:txBody>
          <a:bodyPr>
            <a:spAutoFit/>
          </a:bodyPr>
          <a:lstStyle/>
          <a:p>
            <a:r>
              <a:rPr lang="es-ES" sz="1400" b="1" dirty="0">
                <a:latin typeface="Arial" pitchFamily="34" charset="0"/>
                <a:cs typeface="Arial" pitchFamily="34" charset="0"/>
              </a:rPr>
              <a:t>Figura 1.2 </a:t>
            </a:r>
            <a:r>
              <a:rPr lang="es-ES" sz="1400" dirty="0">
                <a:latin typeface="Arial" pitchFamily="34" charset="0"/>
                <a:cs typeface="Arial" pitchFamily="34" charset="0"/>
              </a:rPr>
              <a:t>Representación esquemática de los mecanismos de ingreso, secuestro</a:t>
            </a:r>
            <a:r>
              <a:rPr lang="es-EC" sz="1400" dirty="0">
                <a:latin typeface="Arial" pitchFamily="34" charset="0"/>
                <a:cs typeface="Arial" pitchFamily="34" charset="0"/>
              </a:rPr>
              <a:t> y translocación del Cd en raíces (Clemens, 2006).</a:t>
            </a:r>
            <a:endParaRPr lang="es-EC" sz="1400" b="1" dirty="0">
              <a:latin typeface="Arial" pitchFamily="34" charset="0"/>
              <a:cs typeface="Arial" pitchFamily="34" charset="0"/>
            </a:endParaRPr>
          </a:p>
        </p:txBody>
      </p:sp>
    </p:spTree>
    <p:extLst>
      <p:ext uri="{BB962C8B-B14F-4D97-AF65-F5344CB8AC3E}">
        <p14:creationId xmlns:p14="http://schemas.microsoft.com/office/powerpoint/2010/main" val="1583154646"/>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340768"/>
            <a:ext cx="3744416" cy="4635624"/>
          </a:xfrm>
        </p:spPr>
        <p:txBody>
          <a:bodyPr>
            <a:normAutofit fontScale="70000" lnSpcReduction="20000"/>
          </a:bodyPr>
          <a:lstStyle/>
          <a:p>
            <a:pPr algn="just"/>
            <a:r>
              <a:rPr lang="es-EC" dirty="0">
                <a:latin typeface="Arial" pitchFamily="34" charset="0"/>
                <a:cs typeface="Arial" pitchFamily="34" charset="0"/>
              </a:rPr>
              <a:t>U</a:t>
            </a:r>
            <a:r>
              <a:rPr lang="es-EC" dirty="0" smtClean="0">
                <a:latin typeface="Arial" pitchFamily="34" charset="0"/>
                <a:cs typeface="Arial" pitchFamily="34" charset="0"/>
              </a:rPr>
              <a:t>so </a:t>
            </a:r>
            <a:r>
              <a:rPr lang="es-EC" dirty="0">
                <a:latin typeface="Arial" pitchFamily="34" charset="0"/>
                <a:cs typeface="Arial" pitchFamily="34" charset="0"/>
              </a:rPr>
              <a:t>de plantas para limpiar ambientes </a:t>
            </a:r>
            <a:r>
              <a:rPr lang="es-EC" dirty="0" smtClean="0">
                <a:latin typeface="Arial" pitchFamily="34" charset="0"/>
                <a:cs typeface="Arial" pitchFamily="34" charset="0"/>
              </a:rPr>
              <a:t>contaminados: metales </a:t>
            </a:r>
            <a:r>
              <a:rPr lang="es-EC" dirty="0">
                <a:latin typeface="Arial" pitchFamily="34" charset="0"/>
                <a:cs typeface="Arial" pitchFamily="34" charset="0"/>
              </a:rPr>
              <a:t>pesados, compuestos </a:t>
            </a:r>
            <a:r>
              <a:rPr lang="es-EC" dirty="0" smtClean="0">
                <a:latin typeface="Arial" pitchFamily="34" charset="0"/>
                <a:cs typeface="Arial" pitchFamily="34" charset="0"/>
              </a:rPr>
              <a:t>orgánicos, radioactivos</a:t>
            </a:r>
            <a:r>
              <a:rPr lang="es-EC" dirty="0">
                <a:latin typeface="Arial" pitchFamily="34" charset="0"/>
                <a:cs typeface="Arial" pitchFamily="34" charset="0"/>
              </a:rPr>
              <a:t>, </a:t>
            </a:r>
            <a:r>
              <a:rPr lang="es-EC" dirty="0" smtClean="0">
                <a:latin typeface="Arial" pitchFamily="34" charset="0"/>
                <a:cs typeface="Arial" pitchFamily="34" charset="0"/>
              </a:rPr>
              <a:t>etc.</a:t>
            </a:r>
          </a:p>
          <a:p>
            <a:pPr algn="just"/>
            <a:r>
              <a:rPr lang="es-EC" dirty="0" smtClean="0">
                <a:latin typeface="Arial" pitchFamily="34" charset="0"/>
                <a:cs typeface="Arial" pitchFamily="34" charset="0"/>
              </a:rPr>
              <a:t>La presencia </a:t>
            </a:r>
            <a:r>
              <a:rPr lang="es-EC" dirty="0">
                <a:latin typeface="Arial" pitchFamily="34" charset="0"/>
                <a:cs typeface="Arial" pitchFamily="34" charset="0"/>
              </a:rPr>
              <a:t>de metales en el ambiente </a:t>
            </a:r>
            <a:r>
              <a:rPr lang="es-EC" dirty="0" smtClean="0">
                <a:latin typeface="Arial" pitchFamily="34" charset="0"/>
                <a:cs typeface="Arial" pitchFamily="34" charset="0"/>
              </a:rPr>
              <a:t>clasifica a las plantas en:  </a:t>
            </a:r>
          </a:p>
          <a:p>
            <a:pPr algn="just"/>
            <a:r>
              <a:rPr lang="es-EC" b="1" dirty="0" smtClean="0">
                <a:latin typeface="Arial" pitchFamily="34" charset="0"/>
                <a:cs typeface="Arial" pitchFamily="34" charset="0"/>
              </a:rPr>
              <a:t>Excluyentes</a:t>
            </a:r>
          </a:p>
          <a:p>
            <a:pPr algn="just"/>
            <a:r>
              <a:rPr lang="es-EC" b="1" dirty="0" smtClean="0">
                <a:latin typeface="Arial" pitchFamily="34" charset="0"/>
                <a:cs typeface="Arial" pitchFamily="34" charset="0"/>
              </a:rPr>
              <a:t>Indicadoras</a:t>
            </a:r>
          </a:p>
          <a:p>
            <a:pPr algn="just"/>
            <a:r>
              <a:rPr lang="es-EC" b="1" dirty="0" smtClean="0">
                <a:latin typeface="Arial" pitchFamily="34" charset="0"/>
                <a:cs typeface="Arial" pitchFamily="34" charset="0"/>
              </a:rPr>
              <a:t>Acumuladoras</a:t>
            </a:r>
            <a:endParaRPr lang="es-EC" dirty="0">
              <a:latin typeface="Arial" pitchFamily="34" charset="0"/>
              <a:cs typeface="Arial" pitchFamily="34" charset="0"/>
            </a:endParaRPr>
          </a:p>
        </p:txBody>
      </p:sp>
      <p:pic>
        <p:nvPicPr>
          <p:cNvPr id="6" name="5 Imagen"/>
          <p:cNvPicPr/>
          <p:nvPr/>
        </p:nvPicPr>
        <p:blipFill>
          <a:blip r:embed="rId3" cstate="print"/>
          <a:stretch>
            <a:fillRect/>
          </a:stretch>
        </p:blipFill>
        <p:spPr>
          <a:xfrm>
            <a:off x="4716016" y="980728"/>
            <a:ext cx="4032448" cy="4032448"/>
          </a:xfrm>
          <a:prstGeom prst="rect">
            <a:avLst/>
          </a:prstGeom>
        </p:spPr>
      </p:pic>
      <p:sp>
        <p:nvSpPr>
          <p:cNvPr id="7" name="6 CuadroTexto"/>
          <p:cNvSpPr txBox="1"/>
          <p:nvPr/>
        </p:nvSpPr>
        <p:spPr>
          <a:xfrm>
            <a:off x="258128" y="692696"/>
            <a:ext cx="2775312"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3" algn="ctr"/>
            <a:r>
              <a:rPr lang="es-EC" sz="2000" b="1" dirty="0" smtClean="0">
                <a:effectLst>
                  <a:outerShdw blurRad="38100" dist="38100" dir="2700000" algn="tl">
                    <a:srgbClr val="000000">
                      <a:alpha val="43137"/>
                    </a:srgbClr>
                  </a:outerShdw>
                </a:effectLst>
                <a:latin typeface="Arial" pitchFamily="34" charset="0"/>
                <a:cs typeface="Arial" pitchFamily="34" charset="0"/>
              </a:rPr>
              <a:t>FITORREMEDIACIÓN</a:t>
            </a:r>
            <a:endParaRPr lang="es-EC"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9" name="8 CuadroTexto"/>
          <p:cNvSpPr txBox="1"/>
          <p:nvPr/>
        </p:nvSpPr>
        <p:spPr>
          <a:xfrm>
            <a:off x="4759872" y="5013176"/>
            <a:ext cx="4313745" cy="307777"/>
          </a:xfrm>
          <a:prstGeom prst="rect">
            <a:avLst/>
          </a:prstGeom>
          <a:noFill/>
        </p:spPr>
        <p:txBody>
          <a:bodyPr wrap="none" rtlCol="0">
            <a:spAutoFit/>
          </a:bodyPr>
          <a:lstStyle/>
          <a:p>
            <a:r>
              <a:rPr lang="es-EC" sz="1400" b="1" dirty="0">
                <a:latin typeface="Arial" pitchFamily="34" charset="0"/>
                <a:cs typeface="Arial" pitchFamily="34" charset="0"/>
              </a:rPr>
              <a:t>Figura 1.3 </a:t>
            </a:r>
            <a:r>
              <a:rPr lang="es-EC" sz="1400" dirty="0">
                <a:latin typeface="Arial" pitchFamily="34" charset="0"/>
                <a:cs typeface="Arial" pitchFamily="34" charset="0"/>
              </a:rPr>
              <a:t>Tipos de </a:t>
            </a:r>
            <a:r>
              <a:rPr lang="es-EC" sz="1400" dirty="0" err="1">
                <a:latin typeface="Arial" pitchFamily="34" charset="0"/>
                <a:cs typeface="Arial" pitchFamily="34" charset="0"/>
              </a:rPr>
              <a:t>fitorremediación</a:t>
            </a:r>
            <a:r>
              <a:rPr lang="es-EC" sz="1400" dirty="0">
                <a:latin typeface="Arial" pitchFamily="34" charset="0"/>
                <a:cs typeface="Arial" pitchFamily="34" charset="0"/>
              </a:rPr>
              <a:t> (</a:t>
            </a:r>
            <a:r>
              <a:rPr lang="es-EC" sz="1400" dirty="0" err="1">
                <a:latin typeface="Arial" pitchFamily="34" charset="0"/>
                <a:cs typeface="Arial" pitchFamily="34" charset="0"/>
              </a:rPr>
              <a:t>Usepa</a:t>
            </a:r>
            <a:r>
              <a:rPr lang="es-EC" sz="1400" dirty="0">
                <a:latin typeface="Arial" pitchFamily="34" charset="0"/>
                <a:cs typeface="Arial" pitchFamily="34" charset="0"/>
              </a:rPr>
              <a:t>, 1996</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Tree>
    <p:extLst>
      <p:ext uri="{BB962C8B-B14F-4D97-AF65-F5344CB8AC3E}">
        <p14:creationId xmlns:p14="http://schemas.microsoft.com/office/powerpoint/2010/main" val="3077219379"/>
      </p:ext>
    </p:extLst>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209710"/>
            <a:ext cx="4752528" cy="4995664"/>
          </a:xfrm>
        </p:spPr>
        <p:txBody>
          <a:bodyPr>
            <a:noAutofit/>
          </a:bodyPr>
          <a:lstStyle/>
          <a:p>
            <a:pPr algn="just"/>
            <a:r>
              <a:rPr lang="es-EC" sz="1900" dirty="0" smtClean="0">
                <a:latin typeface="Arial" pitchFamily="34" charset="0"/>
                <a:cs typeface="Arial" pitchFamily="34" charset="0"/>
              </a:rPr>
              <a:t>Especie </a:t>
            </a:r>
            <a:r>
              <a:rPr lang="es-EC" sz="1900" dirty="0">
                <a:latin typeface="Arial" pitchFamily="34" charset="0"/>
                <a:cs typeface="Arial" pitchFamily="34" charset="0"/>
              </a:rPr>
              <a:t>de la familia de las aráceas, originaria de América </a:t>
            </a:r>
            <a:r>
              <a:rPr lang="es-EC" sz="1900" dirty="0" smtClean="0">
                <a:latin typeface="Arial" pitchFamily="34" charset="0"/>
                <a:cs typeface="Arial" pitchFamily="34" charset="0"/>
              </a:rPr>
              <a:t>Central.</a:t>
            </a:r>
          </a:p>
          <a:p>
            <a:pPr algn="just"/>
            <a:r>
              <a:rPr lang="es-EC" sz="1900" dirty="0" smtClean="0">
                <a:latin typeface="Arial" pitchFamily="34" charset="0"/>
                <a:cs typeface="Arial" pitchFamily="34" charset="0"/>
              </a:rPr>
              <a:t>Conocida </a:t>
            </a:r>
            <a:r>
              <a:rPr lang="es-EC" sz="1900" dirty="0">
                <a:latin typeface="Arial" pitchFamily="34" charset="0"/>
                <a:cs typeface="Arial" pitchFamily="34" charset="0"/>
              </a:rPr>
              <a:t>como Camacho</a:t>
            </a:r>
            <a:r>
              <a:rPr lang="es-EC" sz="1900" dirty="0" smtClean="0">
                <a:latin typeface="Arial" pitchFamily="34" charset="0"/>
                <a:cs typeface="Arial" pitchFamily="34" charset="0"/>
              </a:rPr>
              <a:t>.</a:t>
            </a:r>
          </a:p>
          <a:p>
            <a:pPr algn="just"/>
            <a:r>
              <a:rPr lang="es-EC" sz="1900" dirty="0" smtClean="0">
                <a:latin typeface="Arial" pitchFamily="34" charset="0"/>
                <a:cs typeface="Arial" pitchFamily="34" charset="0"/>
              </a:rPr>
              <a:t>Tipo herbácea.</a:t>
            </a:r>
          </a:p>
          <a:p>
            <a:pPr algn="just"/>
            <a:r>
              <a:rPr lang="es-EC" sz="1900" dirty="0" smtClean="0">
                <a:latin typeface="Arial" pitchFamily="34" charset="0"/>
                <a:cs typeface="Arial" pitchFamily="34" charset="0"/>
              </a:rPr>
              <a:t>Hojas: longitud </a:t>
            </a:r>
            <a:r>
              <a:rPr lang="es-EC" sz="1900" dirty="0">
                <a:latin typeface="Arial" pitchFamily="34" charset="0"/>
                <a:cs typeface="Arial" pitchFamily="34" charset="0"/>
              </a:rPr>
              <a:t>de 40 a 200 </a:t>
            </a:r>
            <a:r>
              <a:rPr lang="es-EC" sz="1900" dirty="0" smtClean="0">
                <a:latin typeface="Arial" pitchFamily="34" charset="0"/>
                <a:cs typeface="Arial" pitchFamily="34" charset="0"/>
              </a:rPr>
              <a:t>cm, acorazonadas </a:t>
            </a:r>
            <a:r>
              <a:rPr lang="es-EC" sz="1900" dirty="0">
                <a:latin typeface="Arial" pitchFamily="34" charset="0"/>
                <a:cs typeface="Arial" pitchFamily="34" charset="0"/>
              </a:rPr>
              <a:t>sagitadas (con punta</a:t>
            </a:r>
            <a:r>
              <a:rPr lang="es-EC" sz="1900" dirty="0" smtClean="0">
                <a:latin typeface="Arial" pitchFamily="34" charset="0"/>
                <a:cs typeface="Arial" pitchFamily="34" charset="0"/>
              </a:rPr>
              <a:t>).</a:t>
            </a:r>
          </a:p>
          <a:p>
            <a:pPr algn="just"/>
            <a:r>
              <a:rPr lang="es-EC" sz="1900" dirty="0" smtClean="0">
                <a:latin typeface="Arial" pitchFamily="34" charset="0"/>
                <a:cs typeface="Arial" pitchFamily="34" charset="0"/>
              </a:rPr>
              <a:t>Ciclo </a:t>
            </a:r>
            <a:r>
              <a:rPr lang="es-EC" sz="1900" dirty="0">
                <a:latin typeface="Arial" pitchFamily="34" charset="0"/>
                <a:cs typeface="Arial" pitchFamily="34" charset="0"/>
              </a:rPr>
              <a:t>de 9 a 11 </a:t>
            </a:r>
            <a:r>
              <a:rPr lang="es-EC" sz="1900" dirty="0" smtClean="0">
                <a:latin typeface="Arial" pitchFamily="34" charset="0"/>
                <a:cs typeface="Arial" pitchFamily="34" charset="0"/>
              </a:rPr>
              <a:t>meses. </a:t>
            </a:r>
          </a:p>
          <a:p>
            <a:pPr algn="just"/>
            <a:r>
              <a:rPr lang="es-EC" sz="1900" dirty="0" smtClean="0">
                <a:latin typeface="Arial" pitchFamily="34" charset="0"/>
                <a:cs typeface="Arial" pitchFamily="34" charset="0"/>
              </a:rPr>
              <a:t>Produce </a:t>
            </a:r>
            <a:r>
              <a:rPr lang="es-EC" sz="1900" dirty="0">
                <a:latin typeface="Arial" pitchFamily="34" charset="0"/>
                <a:cs typeface="Arial" pitchFamily="34" charset="0"/>
              </a:rPr>
              <a:t>un vástago subterráneo llamado cormo, rodeado por </a:t>
            </a:r>
            <a:r>
              <a:rPr lang="es-EC" sz="1900" dirty="0" err="1">
                <a:latin typeface="Arial" pitchFamily="34" charset="0"/>
                <a:cs typeface="Arial" pitchFamily="34" charset="0"/>
              </a:rPr>
              <a:t>cormelos</a:t>
            </a:r>
            <a:r>
              <a:rPr lang="es-EC" sz="1900" dirty="0">
                <a:latin typeface="Arial" pitchFamily="34" charset="0"/>
                <a:cs typeface="Arial" pitchFamily="34" charset="0"/>
              </a:rPr>
              <a:t> </a:t>
            </a:r>
            <a:r>
              <a:rPr lang="es-EC" sz="1900" dirty="0" smtClean="0">
                <a:latin typeface="Arial" pitchFamily="34" charset="0"/>
                <a:cs typeface="Arial" pitchFamily="34" charset="0"/>
              </a:rPr>
              <a:t>(comestibles), ricos </a:t>
            </a:r>
            <a:r>
              <a:rPr lang="es-EC" sz="1900" dirty="0">
                <a:latin typeface="Arial" pitchFamily="34" charset="0"/>
                <a:cs typeface="Arial" pitchFamily="34" charset="0"/>
              </a:rPr>
              <a:t>en almidones y contienen entre 1 y 8,8% de </a:t>
            </a:r>
            <a:r>
              <a:rPr lang="es-EC" sz="1900" dirty="0" smtClean="0">
                <a:latin typeface="Arial" pitchFamily="34" charset="0"/>
                <a:cs typeface="Arial" pitchFamily="34" charset="0"/>
              </a:rPr>
              <a:t>proteína.</a:t>
            </a:r>
          </a:p>
        </p:txBody>
      </p:sp>
      <p:sp>
        <p:nvSpPr>
          <p:cNvPr id="5" name="4 CuadroTexto"/>
          <p:cNvSpPr txBox="1"/>
          <p:nvPr/>
        </p:nvSpPr>
        <p:spPr>
          <a:xfrm>
            <a:off x="166149" y="548680"/>
            <a:ext cx="7151318"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3" algn="ctr"/>
            <a:r>
              <a:rPr lang="es-EC" sz="2000" b="1" i="1" dirty="0" err="1">
                <a:latin typeface="Arial" pitchFamily="34" charset="0"/>
                <a:cs typeface="Arial" pitchFamily="34" charset="0"/>
              </a:rPr>
              <a:t>Xanthosoma</a:t>
            </a:r>
            <a:r>
              <a:rPr lang="es-EC" sz="2000" b="1" i="1" dirty="0">
                <a:latin typeface="Arial" pitchFamily="34" charset="0"/>
                <a:cs typeface="Arial" pitchFamily="34" charset="0"/>
              </a:rPr>
              <a:t> </a:t>
            </a:r>
            <a:r>
              <a:rPr lang="es-EC" sz="2000" b="1" i="1" dirty="0" err="1">
                <a:latin typeface="Arial" pitchFamily="34" charset="0"/>
                <a:cs typeface="Arial" pitchFamily="34" charset="0"/>
              </a:rPr>
              <a:t>undipes</a:t>
            </a:r>
            <a:r>
              <a:rPr lang="es-EC" sz="2000" b="1" i="1" dirty="0">
                <a:latin typeface="Arial" pitchFamily="34" charset="0"/>
                <a:cs typeface="Arial" pitchFamily="34" charset="0"/>
              </a:rPr>
              <a:t> </a:t>
            </a:r>
            <a:r>
              <a:rPr lang="es-EC" sz="2000" b="1" dirty="0" smtClean="0">
                <a:latin typeface="Arial" pitchFamily="34" charset="0"/>
                <a:cs typeface="Arial" pitchFamily="34" charset="0"/>
              </a:rPr>
              <a:t>Koch: Características de la especie</a:t>
            </a:r>
            <a:endParaRPr lang="es-EC" sz="2000" b="1" dirty="0">
              <a:effectLst>
                <a:outerShdw blurRad="38100" dist="38100" dir="2700000" algn="tl">
                  <a:srgbClr val="000000">
                    <a:alpha val="43137"/>
                  </a:srgbClr>
                </a:outerShdw>
              </a:effectLst>
              <a:latin typeface="Arial" pitchFamily="34" charset="0"/>
              <a:cs typeface="Arial" pitchFamily="34" charset="0"/>
            </a:endParaRPr>
          </a:p>
        </p:txBody>
      </p:sp>
      <p:pic>
        <p:nvPicPr>
          <p:cNvPr id="6146" name="Picture 2" descr="D:\RESPALDO 17-06-2012\Users\HP\Pictures\Imagenes\Nokia C6\201203\201203A0\26032012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948790"/>
            <a:ext cx="1847653" cy="2377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5384788" y="4869160"/>
            <a:ext cx="3507692" cy="954107"/>
          </a:xfrm>
          <a:prstGeom prst="rect">
            <a:avLst/>
          </a:prstGeom>
          <a:noFill/>
        </p:spPr>
        <p:txBody>
          <a:bodyPr wrap="non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1.4</a:t>
            </a:r>
            <a:r>
              <a:rPr lang="es-EC" sz="1400" dirty="0" smtClean="0">
                <a:latin typeface="Arial" pitchFamily="34" charset="0"/>
                <a:cs typeface="Arial" pitchFamily="34" charset="0"/>
              </a:rPr>
              <a:t> Fotografías </a:t>
            </a:r>
            <a:r>
              <a:rPr lang="es-EC" sz="1400" dirty="0">
                <a:latin typeface="Arial" pitchFamily="34" charset="0"/>
                <a:cs typeface="Arial" pitchFamily="34" charset="0"/>
              </a:rPr>
              <a:t>de Camacho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 </a:t>
            </a:r>
            <a:r>
              <a:rPr lang="es-EC" sz="1400" dirty="0" smtClean="0">
                <a:latin typeface="Arial" pitchFamily="34" charset="0"/>
                <a:cs typeface="Arial" pitchFamily="34" charset="0"/>
              </a:rPr>
              <a:t>provincia </a:t>
            </a:r>
            <a:r>
              <a:rPr lang="es-EC" sz="1400" dirty="0">
                <a:latin typeface="Arial" pitchFamily="34" charset="0"/>
                <a:cs typeface="Arial" pitchFamily="34" charset="0"/>
              </a:rPr>
              <a:t>de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Orellana, ciudad </a:t>
            </a:r>
            <a:r>
              <a:rPr lang="es-EC" sz="1400" dirty="0">
                <a:latin typeface="Arial" pitchFamily="34" charset="0"/>
                <a:cs typeface="Arial" pitchFamily="34" charset="0"/>
              </a:rPr>
              <a:t>la Joya de los </a:t>
            </a:r>
            <a:r>
              <a:rPr lang="es-EC" sz="1400" dirty="0" smtClean="0">
                <a:latin typeface="Arial" pitchFamily="34" charset="0"/>
                <a:cs typeface="Arial" pitchFamily="34" charset="0"/>
              </a:rPr>
              <a:t>Sachas</a:t>
            </a:r>
          </a:p>
          <a:p>
            <a:r>
              <a:rPr lang="es-EC" sz="1400" dirty="0" smtClean="0">
                <a:latin typeface="Arial" pitchFamily="34" charset="0"/>
                <a:cs typeface="Arial" pitchFamily="34" charset="0"/>
              </a:rPr>
              <a:t>(</a:t>
            </a:r>
            <a:r>
              <a:rPr lang="es-EC" sz="1400" dirty="0">
                <a:latin typeface="Arial" pitchFamily="34" charset="0"/>
                <a:cs typeface="Arial" pitchFamily="34" charset="0"/>
              </a:rPr>
              <a:t>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pic>
        <p:nvPicPr>
          <p:cNvPr id="6147" name="Picture 3" descr="D:\RESPALDO 17-06-2012\Users\HP\Pictures\Imagenes\Nokia C6\201203\201203A0\280320122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277225"/>
            <a:ext cx="1968678" cy="1632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D:\RESPALDO 17-06-2012\Users\HP\Pictures\Imagenes\Nokia C6\201203\201203A0\260320121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948790"/>
            <a:ext cx="1685000" cy="2377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79232"/>
      </p:ext>
    </p:extLst>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188640"/>
            <a:ext cx="7973208"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MATERIALES Y MÉTODOS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2" name="1 CuadroTexto"/>
          <p:cNvSpPr txBox="1"/>
          <p:nvPr/>
        </p:nvSpPr>
        <p:spPr>
          <a:xfrm>
            <a:off x="95236" y="1268760"/>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3" name="2 CuadroTexto"/>
          <p:cNvSpPr txBox="1"/>
          <p:nvPr/>
        </p:nvSpPr>
        <p:spPr>
          <a:xfrm>
            <a:off x="861767" y="2433662"/>
            <a:ext cx="1954574" cy="923330"/>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PLANTACIÓN Y </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PRENDIMIENTO</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DEL CAMACHO</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6146" name="Picture 2" descr="D:\RESPALDO 17-06-2012\Users\HP\Pictures\Imagenes\Nokia C6\201203\201203A0\28032012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060848"/>
            <a:ext cx="1872208"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D:\RESPALDO 17-06-2012\Users\HP\Pictures\Imagenes\Nokia C6\201203\201203A0\260320121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060848"/>
            <a:ext cx="1404156"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D:\RESPALDO 17-06-2012\Users\HP\Pictures\Imagenes\Nokia C6\201203\201203A0\2603201218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64" t="15389"/>
          <a:stretch/>
        </p:blipFill>
        <p:spPr bwMode="auto">
          <a:xfrm>
            <a:off x="7183467" y="3933057"/>
            <a:ext cx="1709013"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D:\RESPALDO 17-06-2012\Users\HP\Pictures\Imagenes\Nokia C6\201203\201203A0\2703201219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755" t="5530" r="14752"/>
          <a:stretch/>
        </p:blipFill>
        <p:spPr bwMode="auto">
          <a:xfrm>
            <a:off x="4956699" y="4005064"/>
            <a:ext cx="1343493"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D:\RESPALDO 17-06-2012\Users\HP\Pictures\Imagenes\Nokia C6\201203\201203A0\2703201219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750" t="20064" r="5922" b="13260"/>
          <a:stretch/>
        </p:blipFill>
        <p:spPr bwMode="auto">
          <a:xfrm>
            <a:off x="2627784" y="3933056"/>
            <a:ext cx="1368152" cy="175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1" name="Picture 7" descr="D:\RESPALDO 17-06-2012\Users\HP\Pictures\Imagenes\Nokia C6\201203\201203A0\28032012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662" y="3870596"/>
            <a:ext cx="1235026" cy="1813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0" name="9 Conector recto de flecha"/>
          <p:cNvCxnSpPr>
            <a:stCxn id="3" idx="3"/>
          </p:cNvCxnSpPr>
          <p:nvPr/>
        </p:nvCxnSpPr>
        <p:spPr>
          <a:xfrm>
            <a:off x="2816341" y="2895327"/>
            <a:ext cx="81955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688124" y="2852936"/>
            <a:ext cx="7200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p:nvPr/>
        </p:nvCxnSpPr>
        <p:spPr>
          <a:xfrm>
            <a:off x="7920372" y="2852936"/>
            <a:ext cx="540060" cy="972108"/>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a:off x="6372200" y="4777541"/>
            <a:ext cx="73808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4103948" y="4777541"/>
            <a:ext cx="79208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1835696" y="4777541"/>
            <a:ext cx="720080"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7061403" y="5354632"/>
            <a:ext cx="1996059" cy="738664"/>
          </a:xfrm>
          <a:prstGeom prst="rect">
            <a:avLst/>
          </a:prstGeom>
          <a:noFill/>
        </p:spPr>
        <p:txBody>
          <a:bodyPr wrap="none" rtlCol="0">
            <a:spAutoFit/>
          </a:bodyPr>
          <a:lstStyle/>
          <a:p>
            <a:r>
              <a:rPr lang="es-EC" sz="1400" dirty="0" smtClean="0">
                <a:latin typeface="Arial" pitchFamily="34" charset="0"/>
                <a:cs typeface="Arial" pitchFamily="34" charset="0"/>
              </a:rPr>
              <a:t>50% suelo enriquecido</a:t>
            </a:r>
          </a:p>
          <a:p>
            <a:r>
              <a:rPr lang="es-EC" sz="1400" dirty="0" smtClean="0">
                <a:latin typeface="Arial" pitchFamily="34" charset="0"/>
                <a:cs typeface="Arial" pitchFamily="34" charset="0"/>
              </a:rPr>
              <a:t>30% fibra de palma</a:t>
            </a:r>
          </a:p>
          <a:p>
            <a:r>
              <a:rPr lang="es-EC" sz="1400" dirty="0" smtClean="0">
                <a:latin typeface="Arial" pitchFamily="34" charset="0"/>
                <a:cs typeface="Arial" pitchFamily="34" charset="0"/>
              </a:rPr>
              <a:t>20% arena</a:t>
            </a:r>
            <a:endParaRPr lang="es-EC" sz="1400" dirty="0">
              <a:latin typeface="Arial" pitchFamily="34" charset="0"/>
              <a:cs typeface="Arial" pitchFamily="34" charset="0"/>
            </a:endParaRPr>
          </a:p>
        </p:txBody>
      </p:sp>
      <p:sp>
        <p:nvSpPr>
          <p:cNvPr id="7" name="6 CuadroTexto"/>
          <p:cNvSpPr txBox="1"/>
          <p:nvPr/>
        </p:nvSpPr>
        <p:spPr>
          <a:xfrm>
            <a:off x="4039941" y="3501008"/>
            <a:ext cx="1253869" cy="338554"/>
          </a:xfrm>
          <a:prstGeom prst="rect">
            <a:avLst/>
          </a:prstGeom>
          <a:noFill/>
        </p:spPr>
        <p:txBody>
          <a:bodyPr wrap="none" rtlCol="0">
            <a:spAutoFit/>
          </a:bodyPr>
          <a:lstStyle/>
          <a:p>
            <a:r>
              <a:rPr lang="es-EC" sz="1600" dirty="0" smtClean="0">
                <a:latin typeface="Arial" pitchFamily="34" charset="0"/>
                <a:cs typeface="Arial" pitchFamily="34" charset="0"/>
              </a:rPr>
              <a:t>Adecuación</a:t>
            </a:r>
            <a:endParaRPr lang="es-EC" sz="1600" dirty="0">
              <a:latin typeface="Arial" pitchFamily="34" charset="0"/>
              <a:cs typeface="Arial" pitchFamily="34" charset="0"/>
            </a:endParaRPr>
          </a:p>
        </p:txBody>
      </p:sp>
      <p:sp>
        <p:nvSpPr>
          <p:cNvPr id="8" name="7 CuadroTexto"/>
          <p:cNvSpPr txBox="1"/>
          <p:nvPr/>
        </p:nvSpPr>
        <p:spPr>
          <a:xfrm>
            <a:off x="7920372" y="1988840"/>
            <a:ext cx="1244251" cy="830997"/>
          </a:xfrm>
          <a:prstGeom prst="rect">
            <a:avLst/>
          </a:prstGeom>
          <a:noFill/>
        </p:spPr>
        <p:txBody>
          <a:bodyPr wrap="none" rtlCol="0">
            <a:spAutoFit/>
          </a:bodyPr>
          <a:lstStyle/>
          <a:p>
            <a:r>
              <a:rPr lang="es-EC" sz="1600" dirty="0">
                <a:latin typeface="Arial" pitchFamily="34" charset="0"/>
                <a:cs typeface="Arial" pitchFamily="34" charset="0"/>
              </a:rPr>
              <a:t>160 </a:t>
            </a:r>
            <a:r>
              <a:rPr lang="es-EC" sz="1600" dirty="0" smtClean="0">
                <a:latin typeface="Arial" pitchFamily="34" charset="0"/>
                <a:cs typeface="Arial" pitchFamily="34" charset="0"/>
              </a:rPr>
              <a:t>plantas</a:t>
            </a:r>
          </a:p>
          <a:p>
            <a:r>
              <a:rPr lang="es-EC" sz="1600" dirty="0" smtClean="0">
                <a:latin typeface="Arial" pitchFamily="34" charset="0"/>
                <a:cs typeface="Arial" pitchFamily="34" charset="0"/>
              </a:rPr>
              <a:t>Parroquia</a:t>
            </a:r>
          </a:p>
          <a:p>
            <a:r>
              <a:rPr lang="es-EC" sz="1600" dirty="0" smtClean="0">
                <a:latin typeface="Arial" pitchFamily="34" charset="0"/>
                <a:cs typeface="Arial" pitchFamily="34" charset="0"/>
              </a:rPr>
              <a:t>San Carlos</a:t>
            </a:r>
            <a:endParaRPr lang="es-EC" sz="1600" dirty="0">
              <a:latin typeface="Arial" pitchFamily="34" charset="0"/>
              <a:cs typeface="Arial" pitchFamily="34" charset="0"/>
            </a:endParaRPr>
          </a:p>
        </p:txBody>
      </p:sp>
      <p:sp>
        <p:nvSpPr>
          <p:cNvPr id="9" name="8 CuadroTexto"/>
          <p:cNvSpPr txBox="1"/>
          <p:nvPr/>
        </p:nvSpPr>
        <p:spPr>
          <a:xfrm>
            <a:off x="4867119" y="5661248"/>
            <a:ext cx="1665841" cy="584775"/>
          </a:xfrm>
          <a:prstGeom prst="rect">
            <a:avLst/>
          </a:prstGeom>
          <a:noFill/>
        </p:spPr>
        <p:txBody>
          <a:bodyPr wrap="none" rtlCol="0">
            <a:spAutoFit/>
          </a:bodyPr>
          <a:lstStyle/>
          <a:p>
            <a:pPr algn="ctr"/>
            <a:r>
              <a:rPr lang="es-EC" sz="1600" dirty="0">
                <a:latin typeface="Arial" pitchFamily="34" charset="0"/>
                <a:cs typeface="Arial" pitchFamily="34" charset="0"/>
              </a:rPr>
              <a:t>15 cm desde </a:t>
            </a:r>
            <a:endParaRPr lang="es-EC" sz="1600" dirty="0" smtClean="0">
              <a:latin typeface="Arial" pitchFamily="34" charset="0"/>
              <a:cs typeface="Arial" pitchFamily="34" charset="0"/>
            </a:endParaRPr>
          </a:p>
          <a:p>
            <a:pPr algn="ctr"/>
            <a:r>
              <a:rPr lang="es-EC" sz="1600" dirty="0" smtClean="0">
                <a:latin typeface="Arial" pitchFamily="34" charset="0"/>
                <a:cs typeface="Arial" pitchFamily="34" charset="0"/>
              </a:rPr>
              <a:t>la </a:t>
            </a:r>
            <a:r>
              <a:rPr lang="es-EC" sz="1600" dirty="0">
                <a:latin typeface="Arial" pitchFamily="34" charset="0"/>
                <a:cs typeface="Arial" pitchFamily="34" charset="0"/>
              </a:rPr>
              <a:t>base del tallo </a:t>
            </a:r>
          </a:p>
        </p:txBody>
      </p:sp>
      <p:sp>
        <p:nvSpPr>
          <p:cNvPr id="11" name="10 CuadroTexto"/>
          <p:cNvSpPr txBox="1"/>
          <p:nvPr/>
        </p:nvSpPr>
        <p:spPr>
          <a:xfrm>
            <a:off x="2275691" y="5661248"/>
            <a:ext cx="2415533" cy="584775"/>
          </a:xfrm>
          <a:prstGeom prst="rect">
            <a:avLst/>
          </a:prstGeom>
          <a:noFill/>
        </p:spPr>
        <p:txBody>
          <a:bodyPr wrap="none" rtlCol="0">
            <a:spAutoFit/>
          </a:bodyPr>
          <a:lstStyle/>
          <a:p>
            <a:pPr algn="ctr"/>
            <a:r>
              <a:rPr lang="es-EC" sz="1600" dirty="0" err="1" smtClean="0">
                <a:latin typeface="Arial" pitchFamily="34" charset="0"/>
                <a:cs typeface="Arial" pitchFamily="34" charset="0"/>
              </a:rPr>
              <a:t>Vitavax</a:t>
            </a:r>
            <a:r>
              <a:rPr lang="es-EC" sz="1600" dirty="0" smtClean="0">
                <a:latin typeface="Arial" pitchFamily="34" charset="0"/>
                <a:cs typeface="Arial" pitchFamily="34" charset="0"/>
              </a:rPr>
              <a:t> (</a:t>
            </a:r>
            <a:r>
              <a:rPr lang="es-EC" sz="1600" dirty="0" err="1" smtClean="0">
                <a:latin typeface="Arial" pitchFamily="34" charset="0"/>
                <a:cs typeface="Arial" pitchFamily="34" charset="0"/>
              </a:rPr>
              <a:t>Antifúngico</a:t>
            </a:r>
            <a:r>
              <a:rPr lang="es-EC" sz="1600" dirty="0" smtClean="0">
                <a:latin typeface="Arial" pitchFamily="34" charset="0"/>
                <a:cs typeface="Arial" pitchFamily="34" charset="0"/>
              </a:rPr>
              <a:t>)</a:t>
            </a:r>
          </a:p>
          <a:p>
            <a:pPr algn="ctr"/>
            <a:r>
              <a:rPr lang="es-EC" sz="1600" dirty="0" err="1" smtClean="0">
                <a:latin typeface="Arial" pitchFamily="34" charset="0"/>
                <a:cs typeface="Arial" pitchFamily="34" charset="0"/>
              </a:rPr>
              <a:t>Bio</a:t>
            </a:r>
            <a:r>
              <a:rPr lang="es-EC" sz="1600" dirty="0" smtClean="0">
                <a:latin typeface="Arial" pitchFamily="34" charset="0"/>
                <a:cs typeface="Arial" pitchFamily="34" charset="0"/>
              </a:rPr>
              <a:t> </a:t>
            </a:r>
            <a:r>
              <a:rPr lang="es-EC" sz="1600" dirty="0" err="1" smtClean="0">
                <a:latin typeface="Arial" pitchFamily="34" charset="0"/>
                <a:cs typeface="Arial" pitchFamily="34" charset="0"/>
              </a:rPr>
              <a:t>Wurzel</a:t>
            </a:r>
            <a:r>
              <a:rPr lang="es-EC" sz="1600" dirty="0">
                <a:latin typeface="Arial" pitchFamily="34" charset="0"/>
                <a:cs typeface="Arial" pitchFamily="34" charset="0"/>
              </a:rPr>
              <a:t> </a:t>
            </a:r>
            <a:r>
              <a:rPr lang="es-EC" sz="1600" dirty="0" smtClean="0">
                <a:latin typeface="Arial" pitchFamily="34" charset="0"/>
                <a:cs typeface="Arial" pitchFamily="34" charset="0"/>
              </a:rPr>
              <a:t>(</a:t>
            </a:r>
            <a:r>
              <a:rPr lang="es-EC" sz="1600" dirty="0" err="1" smtClean="0">
                <a:latin typeface="Arial" pitchFamily="34" charset="0"/>
                <a:cs typeface="Arial" pitchFamily="34" charset="0"/>
              </a:rPr>
              <a:t>Enrraizante</a:t>
            </a:r>
            <a:r>
              <a:rPr lang="es-EC" sz="1600" dirty="0" smtClean="0">
                <a:latin typeface="Arial" pitchFamily="34" charset="0"/>
                <a:cs typeface="Arial" pitchFamily="34" charset="0"/>
              </a:rPr>
              <a:t>)</a:t>
            </a:r>
            <a:endParaRPr lang="es-EC" sz="1600" dirty="0">
              <a:latin typeface="Arial" pitchFamily="34" charset="0"/>
              <a:cs typeface="Arial" pitchFamily="34" charset="0"/>
            </a:endParaRPr>
          </a:p>
        </p:txBody>
      </p:sp>
      <p:sp>
        <p:nvSpPr>
          <p:cNvPr id="13" name="12 CuadroTexto"/>
          <p:cNvSpPr txBox="1"/>
          <p:nvPr/>
        </p:nvSpPr>
        <p:spPr>
          <a:xfrm>
            <a:off x="291242" y="5652537"/>
            <a:ext cx="1745992" cy="584775"/>
          </a:xfrm>
          <a:prstGeom prst="rect">
            <a:avLst/>
          </a:prstGeom>
          <a:noFill/>
        </p:spPr>
        <p:txBody>
          <a:bodyPr wrap="none" rtlCol="0">
            <a:spAutoFit/>
          </a:bodyPr>
          <a:lstStyle/>
          <a:p>
            <a:pPr algn="ctr"/>
            <a:r>
              <a:rPr lang="es-EC" sz="1600" dirty="0" smtClean="0">
                <a:latin typeface="Arial" pitchFamily="34" charset="0"/>
                <a:cs typeface="Arial" pitchFamily="34" charset="0"/>
              </a:rPr>
              <a:t>Fertilizante foliar:</a:t>
            </a:r>
          </a:p>
          <a:p>
            <a:pPr algn="ctr"/>
            <a:r>
              <a:rPr lang="es-EC" sz="1600" dirty="0" smtClean="0">
                <a:latin typeface="Arial" pitchFamily="34" charset="0"/>
                <a:cs typeface="Arial" pitchFamily="34" charset="0"/>
              </a:rPr>
              <a:t>EVERGREEN</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5929776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fade">
                                      <p:cBhvr>
                                        <p:cTn id="26" dur="500"/>
                                        <p:tgtEl>
                                          <p:spTgt spid="61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6148"/>
                                        </p:tgtEl>
                                        <p:attrNameLst>
                                          <p:attrName>style.visibility</p:attrName>
                                        </p:attrNameLst>
                                      </p:cBhvr>
                                      <p:to>
                                        <p:strVal val="visible"/>
                                      </p:to>
                                    </p:set>
                                    <p:animEffect transition="in" filter="fade">
                                      <p:cBhvr>
                                        <p:cTn id="37" dur="500"/>
                                        <p:tgtEl>
                                          <p:spTgt spid="61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6149"/>
                                        </p:tgtEl>
                                        <p:attrNameLst>
                                          <p:attrName>style.visibility</p:attrName>
                                        </p:attrNameLst>
                                      </p:cBhvr>
                                      <p:to>
                                        <p:strVal val="visible"/>
                                      </p:to>
                                    </p:set>
                                    <p:animEffect transition="in" filter="fade">
                                      <p:cBhvr>
                                        <p:cTn id="48" dur="500"/>
                                        <p:tgtEl>
                                          <p:spTgt spid="61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6150"/>
                                        </p:tgtEl>
                                        <p:attrNameLst>
                                          <p:attrName>style.visibility</p:attrName>
                                        </p:attrNameLst>
                                      </p:cBhvr>
                                      <p:to>
                                        <p:strVal val="visible"/>
                                      </p:to>
                                    </p:set>
                                    <p:animEffect transition="in" filter="fade">
                                      <p:cBhvr>
                                        <p:cTn id="59" dur="500"/>
                                        <p:tgtEl>
                                          <p:spTgt spid="615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6151"/>
                                        </p:tgtEl>
                                        <p:attrNameLst>
                                          <p:attrName>style.visibility</p:attrName>
                                        </p:attrNameLst>
                                      </p:cBhvr>
                                      <p:to>
                                        <p:strVal val="visible"/>
                                      </p:to>
                                    </p:set>
                                    <p:animEffect transition="in" filter="fade">
                                      <p:cBhvr>
                                        <p:cTn id="70" dur="500"/>
                                        <p:tgtEl>
                                          <p:spTgt spid="615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908720"/>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6" name="5 CuadroTexto"/>
          <p:cNvSpPr txBox="1"/>
          <p:nvPr/>
        </p:nvSpPr>
        <p:spPr>
          <a:xfrm>
            <a:off x="206500" y="2073622"/>
            <a:ext cx="3018968" cy="646331"/>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TOMA DE MUESTRAS</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VEGETALES Y DE SUELO</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7170" name="Picture 2" descr="D:\RESPALDO 17-06-2012\Users\Public\Documents\Documentos\Javito TESIS\Fotos Muso\DSC007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00" t="18211" r="12997" b="7983"/>
          <a:stretch/>
        </p:blipFill>
        <p:spPr bwMode="auto">
          <a:xfrm>
            <a:off x="4067944" y="1722252"/>
            <a:ext cx="1101490" cy="1634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7 Conector recto de flecha"/>
          <p:cNvCxnSpPr>
            <a:stCxn id="6" idx="3"/>
          </p:cNvCxnSpPr>
          <p:nvPr/>
        </p:nvCxnSpPr>
        <p:spPr>
          <a:xfrm>
            <a:off x="3225468" y="2396788"/>
            <a:ext cx="77046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171" name="Picture 3" descr="D:\RESPALDO 17-06-2012\Users\Public\Documents\Documentos\Javito TESIS\Fotos Muso\DSC007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101" b="9447"/>
          <a:stretch/>
        </p:blipFill>
        <p:spPr bwMode="auto">
          <a:xfrm>
            <a:off x="6722760" y="3958690"/>
            <a:ext cx="1809680" cy="1414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D:\RESPALDO 17-06-2012\Users\Public\Documents\Documentos\Javito TESIS\Fotos Muso\DSC0076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90" t="10206" r="6805" b="14539"/>
          <a:stretch/>
        </p:blipFill>
        <p:spPr bwMode="auto">
          <a:xfrm>
            <a:off x="6084168" y="1891352"/>
            <a:ext cx="1869743" cy="1296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0" name="9 Conector angular"/>
          <p:cNvCxnSpPr/>
          <p:nvPr/>
        </p:nvCxnSpPr>
        <p:spPr>
          <a:xfrm rot="16200000" flipH="1">
            <a:off x="7445934" y="3003337"/>
            <a:ext cx="1448871" cy="283971"/>
          </a:xfrm>
          <a:prstGeom prst="bentConnector3">
            <a:avLst>
              <a:gd name="adj1" fmla="val -866"/>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259930" y="2396787"/>
            <a:ext cx="75223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174" name="Picture 6" descr="D:\RESPALDO 17-06-2012\Users\Public\Documents\Documentos\Javito TESIS\Fotos Muso\DSC0076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37" r="12641"/>
          <a:stretch/>
        </p:blipFill>
        <p:spPr bwMode="auto">
          <a:xfrm>
            <a:off x="3295340" y="3973437"/>
            <a:ext cx="1191922" cy="1521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5" name="Picture 7" descr="D:\RESPALDO 17-06-2012\Users\Public\Documents\Documentos\Javito TESIS\Fotos Muso\DSC0077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840" t="6942" r="11847" b="16487"/>
          <a:stretch/>
        </p:blipFill>
        <p:spPr bwMode="auto">
          <a:xfrm>
            <a:off x="516264" y="3973436"/>
            <a:ext cx="1846283" cy="13895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4" name="13 Conector recto de flecha"/>
          <p:cNvCxnSpPr/>
          <p:nvPr/>
        </p:nvCxnSpPr>
        <p:spPr>
          <a:xfrm flipH="1">
            <a:off x="5906990" y="4581128"/>
            <a:ext cx="77692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H="1">
            <a:off x="2441801" y="4549500"/>
            <a:ext cx="7548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46" name="Picture 2" descr="D:\RESPALDO 17-06-2012\Users\HP\Pictures\Imagenes\Nokia C6\201205\201205A0\0405201232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448" b="22010"/>
          <a:stretch/>
        </p:blipFill>
        <p:spPr bwMode="auto">
          <a:xfrm rot="16200000">
            <a:off x="4411083" y="4060171"/>
            <a:ext cx="1568536" cy="1345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618135" y="3284984"/>
            <a:ext cx="2223687" cy="584775"/>
          </a:xfrm>
          <a:prstGeom prst="rect">
            <a:avLst/>
          </a:prstGeom>
          <a:noFill/>
        </p:spPr>
        <p:txBody>
          <a:bodyPr wrap="none" rtlCol="0">
            <a:spAutoFit/>
          </a:bodyPr>
          <a:lstStyle/>
          <a:p>
            <a:pPr algn="ctr"/>
            <a:r>
              <a:rPr lang="es-EC" sz="1600" dirty="0" smtClean="0">
                <a:latin typeface="Arial" pitchFamily="34" charset="0"/>
                <a:cs typeface="Arial" pitchFamily="34" charset="0"/>
              </a:rPr>
              <a:t>Se pesó y se midió</a:t>
            </a:r>
          </a:p>
          <a:p>
            <a:pPr algn="ctr"/>
            <a:r>
              <a:rPr lang="es-EC" sz="1600" dirty="0" smtClean="0">
                <a:latin typeface="Arial" pitchFamily="34" charset="0"/>
                <a:cs typeface="Arial" pitchFamily="34" charset="0"/>
              </a:rPr>
              <a:t>desde la base del tallo</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4351678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wipe(down)">
                                      <p:cBhvr>
                                        <p:cTn id="26" dur="500"/>
                                        <p:tgtEl>
                                          <p:spTgt spid="717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7171"/>
                                        </p:tgtEl>
                                        <p:attrNameLst>
                                          <p:attrName>style.visibility</p:attrName>
                                        </p:attrNameLst>
                                      </p:cBhvr>
                                      <p:to>
                                        <p:strVal val="visible"/>
                                      </p:to>
                                    </p:set>
                                    <p:animEffect transition="in" filter="wipe(down)">
                                      <p:cBhvr>
                                        <p:cTn id="34" dur="500"/>
                                        <p:tgtEl>
                                          <p:spTgt spid="7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6146"/>
                                        </p:tgtEl>
                                        <p:attrNameLst>
                                          <p:attrName>style.visibility</p:attrName>
                                        </p:attrNameLst>
                                      </p:cBhvr>
                                      <p:to>
                                        <p:strVal val="visible"/>
                                      </p:to>
                                    </p:set>
                                    <p:animEffect transition="in" filter="wipe(down)">
                                      <p:cBhvr>
                                        <p:cTn id="42" dur="500"/>
                                        <p:tgtEl>
                                          <p:spTgt spid="6146"/>
                                        </p:tgtEl>
                                      </p:cBhvr>
                                    </p:animEffect>
                                  </p:childTnLst>
                                </p:cTn>
                              </p:par>
                              <p:par>
                                <p:cTn id="43" presetID="22" presetClass="entr" presetSubtype="4" fill="hold" nodeType="withEffect">
                                  <p:stCondLst>
                                    <p:cond delay="0"/>
                                  </p:stCondLst>
                                  <p:childTnLst>
                                    <p:set>
                                      <p:cBhvr>
                                        <p:cTn id="44" dur="1" fill="hold">
                                          <p:stCondLst>
                                            <p:cond delay="0"/>
                                          </p:stCondLst>
                                        </p:cTn>
                                        <p:tgtEl>
                                          <p:spTgt spid="7174"/>
                                        </p:tgtEl>
                                        <p:attrNameLst>
                                          <p:attrName>style.visibility</p:attrName>
                                        </p:attrNameLst>
                                      </p:cBhvr>
                                      <p:to>
                                        <p:strVal val="visible"/>
                                      </p:to>
                                    </p:set>
                                    <p:animEffect transition="in" filter="wipe(down)">
                                      <p:cBhvr>
                                        <p:cTn id="45" dur="500"/>
                                        <p:tgtEl>
                                          <p:spTgt spid="717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nodeType="withEffect">
                                  <p:stCondLst>
                                    <p:cond delay="0"/>
                                  </p:stCondLst>
                                  <p:childTnLst>
                                    <p:set>
                                      <p:cBhvr>
                                        <p:cTn id="52" dur="1" fill="hold">
                                          <p:stCondLst>
                                            <p:cond delay="0"/>
                                          </p:stCondLst>
                                        </p:cTn>
                                        <p:tgtEl>
                                          <p:spTgt spid="7175"/>
                                        </p:tgtEl>
                                        <p:attrNameLst>
                                          <p:attrName>style.visibility</p:attrName>
                                        </p:attrNameLst>
                                      </p:cBhvr>
                                      <p:to>
                                        <p:strVal val="visible"/>
                                      </p:to>
                                    </p:set>
                                    <p:animEffect transition="in" filter="wipe(down)">
                                      <p:cBhvr>
                                        <p:cTn id="53"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836712"/>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6" name="5 CuadroTexto"/>
          <p:cNvSpPr txBox="1"/>
          <p:nvPr/>
        </p:nvSpPr>
        <p:spPr>
          <a:xfrm>
            <a:off x="173006" y="1857598"/>
            <a:ext cx="2907591" cy="923330"/>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PREPARACIÓN Y</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ADMINISTRACIÓN </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DE LA SOLUCIÓN DE Cd</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7" name="6 Conector recto de flecha"/>
          <p:cNvCxnSpPr/>
          <p:nvPr/>
        </p:nvCxnSpPr>
        <p:spPr>
          <a:xfrm>
            <a:off x="2690829" y="2204864"/>
            <a:ext cx="94506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170" name="Picture 2" descr="D:\RESPALDO 17-06-2012\Users\HP\Pictures\Imagenes\Nokia C6\201205\201205A0\080520123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65" r="8029"/>
          <a:stretch/>
        </p:blipFill>
        <p:spPr bwMode="auto">
          <a:xfrm>
            <a:off x="3770949" y="1592956"/>
            <a:ext cx="864096" cy="16143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7 Conector recto de flecha"/>
          <p:cNvCxnSpPr/>
          <p:nvPr/>
        </p:nvCxnSpPr>
        <p:spPr>
          <a:xfrm>
            <a:off x="5859181" y="2204864"/>
            <a:ext cx="94506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172" name="Picture 4" descr="D:\RESPALDO 17-06-2012\Users\HP\Pictures\Imagenes\Nokia C6\201205\201205A0\080520123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30"/>
          <a:stretch/>
        </p:blipFill>
        <p:spPr bwMode="auto">
          <a:xfrm>
            <a:off x="4788024" y="1608678"/>
            <a:ext cx="1030554" cy="15658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3" name="Picture 5" descr="D:\RESPALDO 17-06-2012\Users\HP\Pictures\Imagenes\Nokia C6\201205\201205A0\080520123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63" t="5033" b="16864"/>
          <a:stretch/>
        </p:blipFill>
        <p:spPr bwMode="auto">
          <a:xfrm>
            <a:off x="6803975" y="1646707"/>
            <a:ext cx="1440160" cy="1638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D:\RESPALDO 17-06-2012\Users\Public\Documents\Documentos\Javito TESIS\FOTOS PLATAFORMA\DSC002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34" r="19994" b="6507"/>
          <a:stretch/>
        </p:blipFill>
        <p:spPr bwMode="auto">
          <a:xfrm>
            <a:off x="6935327" y="3573016"/>
            <a:ext cx="1957153" cy="148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4" name="13 Conector angular"/>
          <p:cNvCxnSpPr/>
          <p:nvPr/>
        </p:nvCxnSpPr>
        <p:spPr>
          <a:xfrm>
            <a:off x="8312355" y="2179406"/>
            <a:ext cx="283971" cy="1203044"/>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graphicFrame>
        <p:nvGraphicFramePr>
          <p:cNvPr id="9" name="8 Tabla"/>
          <p:cNvGraphicFramePr>
            <a:graphicFrameLocks noGrp="1"/>
          </p:cNvGraphicFramePr>
          <p:nvPr>
            <p:extLst>
              <p:ext uri="{D42A27DB-BD31-4B8C-83A1-F6EECF244321}">
                <p14:modId xmlns:p14="http://schemas.microsoft.com/office/powerpoint/2010/main" val="708917910"/>
              </p:ext>
            </p:extLst>
          </p:nvPr>
        </p:nvGraphicFramePr>
        <p:xfrm>
          <a:off x="323529" y="3573016"/>
          <a:ext cx="5760640" cy="1821204"/>
        </p:xfrm>
        <a:graphic>
          <a:graphicData uri="http://schemas.openxmlformats.org/drawingml/2006/table">
            <a:tbl>
              <a:tblPr firstRow="1" firstCol="1" bandRow="1">
                <a:tableStyleId>{1FECB4D8-DB02-4DC6-A0A2-4F2EBAE1DC90}</a:tableStyleId>
              </a:tblPr>
              <a:tblGrid>
                <a:gridCol w="1879520"/>
                <a:gridCol w="1750309"/>
                <a:gridCol w="2130811"/>
              </a:tblGrid>
              <a:tr h="424188">
                <a:tc>
                  <a:txBody>
                    <a:bodyPr/>
                    <a:lstStyle/>
                    <a:p>
                      <a:pPr algn="ctr">
                        <a:lnSpc>
                          <a:spcPct val="100000"/>
                        </a:lnSpc>
                        <a:spcAft>
                          <a:spcPts val="0"/>
                        </a:spcAft>
                      </a:pPr>
                      <a:r>
                        <a:rPr lang="es-EC" sz="1800" dirty="0">
                          <a:effectLst/>
                          <a:latin typeface="Arial" pitchFamily="34" charset="0"/>
                          <a:cs typeface="Arial" pitchFamily="34" charset="0"/>
                        </a:rPr>
                        <a:t>Concentración (ppm)</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00000"/>
                        </a:lnSpc>
                        <a:spcAft>
                          <a:spcPts val="0"/>
                        </a:spcAft>
                      </a:pPr>
                      <a:r>
                        <a:rPr lang="es-EC" sz="1800" dirty="0">
                          <a:effectLst/>
                          <a:latin typeface="Arial" pitchFamily="34" charset="0"/>
                          <a:cs typeface="Arial" pitchFamily="34" charset="0"/>
                        </a:rPr>
                        <a:t>Masa de CdCl</a:t>
                      </a:r>
                      <a:r>
                        <a:rPr lang="es-EC" sz="1800" baseline="-25000" dirty="0">
                          <a:effectLst/>
                          <a:latin typeface="Arial" pitchFamily="34" charset="0"/>
                          <a:cs typeface="Arial" pitchFamily="34" charset="0"/>
                        </a:rPr>
                        <a:t>2 </a:t>
                      </a:r>
                      <a:r>
                        <a:rPr lang="es-EC" sz="1800" dirty="0">
                          <a:effectLst/>
                          <a:latin typeface="Arial" pitchFamily="34" charset="0"/>
                          <a:cs typeface="Arial" pitchFamily="34" charset="0"/>
                        </a:rPr>
                        <a:t>(mg)</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00000"/>
                        </a:lnSpc>
                        <a:spcAft>
                          <a:spcPts val="0"/>
                        </a:spcAft>
                      </a:pPr>
                      <a:r>
                        <a:rPr lang="es-EC" sz="1800" dirty="0">
                          <a:effectLst/>
                          <a:latin typeface="Arial" pitchFamily="34" charset="0"/>
                          <a:cs typeface="Arial" pitchFamily="34" charset="0"/>
                        </a:rPr>
                        <a:t>Volumen de agua destilada (ml)</a:t>
                      </a:r>
                      <a:endParaRPr lang="es-EC" sz="1800" dirty="0">
                        <a:effectLst/>
                        <a:latin typeface="Arial" pitchFamily="34" charset="0"/>
                        <a:ea typeface="Calibri"/>
                        <a:cs typeface="Arial" pitchFamily="34" charset="0"/>
                      </a:endParaRPr>
                    </a:p>
                  </a:txBody>
                  <a:tcPr marL="68580" marR="68580" marT="0" marB="0" anchor="ctr"/>
                </a:tc>
              </a:tr>
              <a:tr h="424188">
                <a:tc>
                  <a:txBody>
                    <a:bodyPr/>
                    <a:lstStyle/>
                    <a:p>
                      <a:pPr algn="ctr">
                        <a:lnSpc>
                          <a:spcPct val="100000"/>
                        </a:lnSpc>
                        <a:spcAft>
                          <a:spcPts val="0"/>
                        </a:spcAft>
                      </a:pPr>
                      <a:r>
                        <a:rPr lang="es-EC" sz="1800" dirty="0">
                          <a:effectLst/>
                          <a:latin typeface="Arial" pitchFamily="34" charset="0"/>
                          <a:cs typeface="Arial" pitchFamily="34" charset="0"/>
                        </a:rPr>
                        <a:t>20</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00000"/>
                        </a:lnSpc>
                        <a:spcAft>
                          <a:spcPts val="0"/>
                        </a:spcAft>
                      </a:pPr>
                      <a:r>
                        <a:rPr lang="es-EC" sz="1800" dirty="0">
                          <a:effectLst/>
                          <a:latin typeface="Arial" pitchFamily="34" charset="0"/>
                          <a:cs typeface="Arial" pitchFamily="34" charset="0"/>
                        </a:rPr>
                        <a:t>55,446</a:t>
                      </a:r>
                      <a:endParaRPr lang="es-EC" sz="1800" dirty="0">
                        <a:effectLst/>
                        <a:latin typeface="Arial" pitchFamily="34" charset="0"/>
                        <a:ea typeface="Calibri"/>
                        <a:cs typeface="Arial" pitchFamily="34" charset="0"/>
                      </a:endParaRPr>
                    </a:p>
                  </a:txBody>
                  <a:tcPr marL="68580" marR="68580" marT="0" marB="0" anchor="ctr"/>
                </a:tc>
                <a:tc rowSpan="3">
                  <a:txBody>
                    <a:bodyPr/>
                    <a:lstStyle/>
                    <a:p>
                      <a:pPr algn="ctr">
                        <a:lnSpc>
                          <a:spcPct val="100000"/>
                        </a:lnSpc>
                        <a:spcAft>
                          <a:spcPts val="0"/>
                        </a:spcAft>
                      </a:pPr>
                      <a:r>
                        <a:rPr lang="es-EC" sz="1800" dirty="0">
                          <a:effectLst/>
                          <a:latin typeface="Arial" pitchFamily="34" charset="0"/>
                          <a:cs typeface="Arial" pitchFamily="34" charset="0"/>
                        </a:rPr>
                        <a:t>1700</a:t>
                      </a:r>
                      <a:endParaRPr lang="es-EC" sz="1800" dirty="0">
                        <a:effectLst/>
                        <a:latin typeface="Arial" pitchFamily="34" charset="0"/>
                        <a:ea typeface="Calibri"/>
                        <a:cs typeface="Arial" pitchFamily="34" charset="0"/>
                      </a:endParaRPr>
                    </a:p>
                  </a:txBody>
                  <a:tcPr marL="68580" marR="68580" marT="0" marB="0" anchor="ctr"/>
                </a:tc>
              </a:tr>
              <a:tr h="424188">
                <a:tc>
                  <a:txBody>
                    <a:bodyPr/>
                    <a:lstStyle/>
                    <a:p>
                      <a:pPr algn="ctr">
                        <a:lnSpc>
                          <a:spcPct val="100000"/>
                        </a:lnSpc>
                        <a:spcAft>
                          <a:spcPts val="0"/>
                        </a:spcAft>
                      </a:pPr>
                      <a:r>
                        <a:rPr lang="es-EC" sz="1800">
                          <a:effectLst/>
                          <a:latin typeface="Arial" pitchFamily="34" charset="0"/>
                          <a:cs typeface="Arial" pitchFamily="34" charset="0"/>
                        </a:rPr>
                        <a:t>40</a:t>
                      </a:r>
                      <a:endParaRPr lang="es-EC" sz="1800">
                        <a:effectLst/>
                        <a:latin typeface="Arial" pitchFamily="34" charset="0"/>
                        <a:ea typeface="Calibri"/>
                        <a:cs typeface="Arial" pitchFamily="34" charset="0"/>
                      </a:endParaRPr>
                    </a:p>
                  </a:txBody>
                  <a:tcPr marL="68580" marR="68580" marT="0" marB="0" anchor="ctr"/>
                </a:tc>
                <a:tc>
                  <a:txBody>
                    <a:bodyPr/>
                    <a:lstStyle/>
                    <a:p>
                      <a:pPr algn="ctr">
                        <a:lnSpc>
                          <a:spcPct val="100000"/>
                        </a:lnSpc>
                        <a:spcAft>
                          <a:spcPts val="0"/>
                        </a:spcAft>
                      </a:pPr>
                      <a:r>
                        <a:rPr lang="es-EC" sz="1800" dirty="0">
                          <a:effectLst/>
                          <a:latin typeface="Arial" pitchFamily="34" charset="0"/>
                          <a:cs typeface="Arial" pitchFamily="34" charset="0"/>
                        </a:rPr>
                        <a:t>110,893</a:t>
                      </a:r>
                      <a:endParaRPr lang="es-EC" sz="1800" dirty="0">
                        <a:effectLst/>
                        <a:latin typeface="Arial" pitchFamily="34" charset="0"/>
                        <a:ea typeface="Calibri"/>
                        <a:cs typeface="Arial" pitchFamily="34" charset="0"/>
                      </a:endParaRPr>
                    </a:p>
                  </a:txBody>
                  <a:tcPr marL="68580" marR="68580" marT="0" marB="0" anchor="ctr"/>
                </a:tc>
                <a:tc vMerge="1">
                  <a:txBody>
                    <a:bodyPr/>
                    <a:lstStyle/>
                    <a:p>
                      <a:endParaRPr lang="es-EC"/>
                    </a:p>
                  </a:txBody>
                  <a:tcPr/>
                </a:tc>
              </a:tr>
              <a:tr h="424188">
                <a:tc>
                  <a:txBody>
                    <a:bodyPr/>
                    <a:lstStyle/>
                    <a:p>
                      <a:pPr algn="ctr">
                        <a:lnSpc>
                          <a:spcPct val="100000"/>
                        </a:lnSpc>
                        <a:spcAft>
                          <a:spcPts val="0"/>
                        </a:spcAft>
                      </a:pPr>
                      <a:r>
                        <a:rPr lang="es-EC" sz="1800" dirty="0">
                          <a:effectLst/>
                          <a:latin typeface="Arial" pitchFamily="34" charset="0"/>
                          <a:cs typeface="Arial" pitchFamily="34" charset="0"/>
                        </a:rPr>
                        <a:t>60</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00000"/>
                        </a:lnSpc>
                        <a:spcAft>
                          <a:spcPts val="0"/>
                        </a:spcAft>
                      </a:pPr>
                      <a:r>
                        <a:rPr lang="es-EC" sz="1800" dirty="0">
                          <a:effectLst/>
                          <a:latin typeface="Arial" pitchFamily="34" charset="0"/>
                          <a:cs typeface="Arial" pitchFamily="34" charset="0"/>
                        </a:rPr>
                        <a:t>166,339</a:t>
                      </a:r>
                      <a:endParaRPr lang="es-EC" sz="1800" dirty="0">
                        <a:effectLst/>
                        <a:latin typeface="Arial" pitchFamily="34" charset="0"/>
                        <a:ea typeface="Calibri"/>
                        <a:cs typeface="Arial" pitchFamily="34" charset="0"/>
                      </a:endParaRPr>
                    </a:p>
                  </a:txBody>
                  <a:tcPr marL="68580" marR="68580" marT="0" marB="0" anchor="ctr"/>
                </a:tc>
                <a:tc vMerge="1">
                  <a:txBody>
                    <a:bodyPr/>
                    <a:lstStyle/>
                    <a:p>
                      <a:endParaRPr lang="es-EC"/>
                    </a:p>
                  </a:txBody>
                  <a:tcPr/>
                </a:tc>
              </a:tr>
            </a:tbl>
          </a:graphicData>
        </a:graphic>
      </p:graphicFrame>
      <p:sp>
        <p:nvSpPr>
          <p:cNvPr id="11" name="10 CuadroTexto"/>
          <p:cNvSpPr txBox="1"/>
          <p:nvPr/>
        </p:nvSpPr>
        <p:spPr>
          <a:xfrm>
            <a:off x="3340154" y="3212976"/>
            <a:ext cx="2606676" cy="338554"/>
          </a:xfrm>
          <a:prstGeom prst="rect">
            <a:avLst/>
          </a:prstGeom>
          <a:noFill/>
        </p:spPr>
        <p:txBody>
          <a:bodyPr wrap="none" rtlCol="0">
            <a:spAutoFit/>
          </a:bodyPr>
          <a:lstStyle/>
          <a:p>
            <a:r>
              <a:rPr lang="es-EC" sz="1600" dirty="0">
                <a:latin typeface="Arial" pitchFamily="34" charset="0"/>
                <a:cs typeface="Arial" pitchFamily="34" charset="0"/>
              </a:rPr>
              <a:t>CdCl</a:t>
            </a:r>
            <a:r>
              <a:rPr lang="es-EC" sz="1600" baseline="-25000" dirty="0">
                <a:latin typeface="Arial" pitchFamily="34" charset="0"/>
                <a:cs typeface="Arial" pitchFamily="34" charset="0"/>
              </a:rPr>
              <a:t>2</a:t>
            </a:r>
            <a:r>
              <a:rPr lang="es-EC" sz="1600" dirty="0">
                <a:latin typeface="Arial" pitchFamily="34" charset="0"/>
                <a:cs typeface="Arial" pitchFamily="34" charset="0"/>
              </a:rPr>
              <a:t> ALDRICH </a:t>
            </a:r>
            <a:r>
              <a:rPr lang="es-EC" sz="1600" dirty="0" smtClean="0">
                <a:latin typeface="Arial" pitchFamily="34" charset="0"/>
                <a:cs typeface="Arial" pitchFamily="34" charset="0"/>
              </a:rPr>
              <a:t>(</a:t>
            </a:r>
            <a:r>
              <a:rPr lang="es-EC" sz="1600" dirty="0">
                <a:latin typeface="Arial" pitchFamily="34" charset="0"/>
                <a:cs typeface="Arial" pitchFamily="34" charset="0"/>
              </a:rPr>
              <a:t>99,99 </a:t>
            </a:r>
            <a:r>
              <a:rPr lang="es-EC" sz="1600" dirty="0" smtClean="0">
                <a:latin typeface="Arial" pitchFamily="34" charset="0"/>
                <a:cs typeface="Arial" pitchFamily="34" charset="0"/>
              </a:rPr>
              <a:t>%)</a:t>
            </a:r>
            <a:endParaRPr lang="es-EC" sz="1600" dirty="0">
              <a:latin typeface="Arial" pitchFamily="34" charset="0"/>
              <a:cs typeface="Arial" pitchFamily="34" charset="0"/>
            </a:endParaRPr>
          </a:p>
        </p:txBody>
      </p:sp>
      <p:sp>
        <p:nvSpPr>
          <p:cNvPr id="12" name="11 CuadroTexto"/>
          <p:cNvSpPr txBox="1"/>
          <p:nvPr/>
        </p:nvSpPr>
        <p:spPr>
          <a:xfrm>
            <a:off x="611560" y="5435932"/>
            <a:ext cx="5943743" cy="369332"/>
          </a:xfrm>
          <a:prstGeom prst="rect">
            <a:avLst/>
          </a:prstGeom>
          <a:noFill/>
        </p:spPr>
        <p:txBody>
          <a:bodyPr wrap="none" rtlCol="0">
            <a:spAutoFit/>
          </a:bodyPr>
          <a:lstStyle/>
          <a:p>
            <a:r>
              <a:rPr lang="es-EC" dirty="0">
                <a:latin typeface="Arial" pitchFamily="34" charset="0"/>
                <a:cs typeface="Arial" pitchFamily="34" charset="0"/>
              </a:rPr>
              <a:t> </a:t>
            </a:r>
            <a:r>
              <a:rPr lang="es-EC" sz="1400" b="1" dirty="0" smtClean="0">
                <a:latin typeface="Arial" pitchFamily="34" charset="0"/>
                <a:cs typeface="Arial" pitchFamily="34" charset="0"/>
              </a:rPr>
              <a:t>Tabla 2.1 </a:t>
            </a:r>
            <a:r>
              <a:rPr lang="es-EC" sz="1400" dirty="0">
                <a:latin typeface="Arial" pitchFamily="34" charset="0"/>
                <a:cs typeface="Arial" pitchFamily="34" charset="0"/>
              </a:rPr>
              <a:t>Soluciones de Cd a diferentes concentraciones (Muso, 2012</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
        <p:nvSpPr>
          <p:cNvPr id="2" name="1 CuadroTexto"/>
          <p:cNvSpPr txBox="1"/>
          <p:nvPr/>
        </p:nvSpPr>
        <p:spPr>
          <a:xfrm>
            <a:off x="6953454" y="5013176"/>
            <a:ext cx="1941558" cy="584775"/>
          </a:xfrm>
          <a:prstGeom prst="rect">
            <a:avLst/>
          </a:prstGeom>
          <a:noFill/>
        </p:spPr>
        <p:txBody>
          <a:bodyPr wrap="none" rtlCol="0">
            <a:spAutoFit/>
          </a:bodyPr>
          <a:lstStyle/>
          <a:p>
            <a:pPr algn="ctr"/>
            <a:r>
              <a:rPr lang="es-EC" sz="1600" dirty="0">
                <a:latin typeface="Arial" pitchFamily="34" charset="0"/>
                <a:cs typeface="Arial" pitchFamily="34" charset="0"/>
              </a:rPr>
              <a:t>50 </a:t>
            </a:r>
            <a:r>
              <a:rPr lang="es-EC" sz="1600" dirty="0" smtClean="0">
                <a:latin typeface="Arial" pitchFamily="34" charset="0"/>
                <a:cs typeface="Arial" pitchFamily="34" charset="0"/>
              </a:rPr>
              <a:t>ml/semana </a:t>
            </a:r>
          </a:p>
          <a:p>
            <a:pPr algn="ctr"/>
            <a:r>
              <a:rPr lang="es-EC" sz="1600" dirty="0" smtClean="0">
                <a:latin typeface="Arial" pitchFamily="34" charset="0"/>
                <a:cs typeface="Arial" pitchFamily="34" charset="0"/>
              </a:rPr>
              <a:t>durante 4 </a:t>
            </a:r>
            <a:r>
              <a:rPr lang="es-EC" sz="1600" dirty="0">
                <a:latin typeface="Arial" pitchFamily="34" charset="0"/>
                <a:cs typeface="Arial" pitchFamily="34" charset="0"/>
              </a:rPr>
              <a:t>semanas</a:t>
            </a:r>
          </a:p>
        </p:txBody>
      </p:sp>
      <p:sp>
        <p:nvSpPr>
          <p:cNvPr id="3" name="2 CuadroTexto"/>
          <p:cNvSpPr txBox="1"/>
          <p:nvPr/>
        </p:nvSpPr>
        <p:spPr>
          <a:xfrm>
            <a:off x="8172400" y="1772816"/>
            <a:ext cx="914033" cy="338554"/>
          </a:xfrm>
          <a:prstGeom prst="rect">
            <a:avLst/>
          </a:prstGeom>
          <a:noFill/>
        </p:spPr>
        <p:txBody>
          <a:bodyPr wrap="none" rtlCol="0">
            <a:spAutoFit/>
          </a:bodyPr>
          <a:lstStyle/>
          <a:p>
            <a:r>
              <a:rPr lang="es-EC" sz="1600" dirty="0" smtClean="0">
                <a:latin typeface="Arial" pitchFamily="34" charset="0"/>
                <a:cs typeface="Arial" pitchFamily="34" charset="0"/>
              </a:rPr>
              <a:t>1700 ml</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30857027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173"/>
                                        </p:tgtEl>
                                        <p:attrNameLst>
                                          <p:attrName>style.visibility</p:attrName>
                                        </p:attrNameLst>
                                      </p:cBhvr>
                                      <p:to>
                                        <p:strVal val="visible"/>
                                      </p:to>
                                    </p:set>
                                    <p:animEffect transition="in" filter="fade">
                                      <p:cBhvr>
                                        <p:cTn id="35" dur="500"/>
                                        <p:tgtEl>
                                          <p:spTgt spid="717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7174"/>
                                        </p:tgtEl>
                                        <p:attrNameLst>
                                          <p:attrName>style.visibility</p:attrName>
                                        </p:attrNameLst>
                                      </p:cBhvr>
                                      <p:to>
                                        <p:strVal val="visible"/>
                                      </p:to>
                                    </p:set>
                                    <p:animEffect transition="in" filter="fade">
                                      <p:cBhvr>
                                        <p:cTn id="46" dur="500"/>
                                        <p:tgtEl>
                                          <p:spTgt spid="717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836712"/>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6" name="5 CuadroTexto"/>
          <p:cNvSpPr txBox="1"/>
          <p:nvPr/>
        </p:nvSpPr>
        <p:spPr>
          <a:xfrm>
            <a:off x="-53708" y="1713582"/>
            <a:ext cx="3296608" cy="1200329"/>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DIGESTIÓN DE</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MUESTRAS DE SUELO </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Y PLANTAS PARA ANÁLISIS</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DE Cd</a:t>
            </a:r>
          </a:p>
        </p:txBody>
      </p:sp>
      <p:cxnSp>
        <p:nvCxnSpPr>
          <p:cNvPr id="7" name="6 Conector recto de flecha"/>
          <p:cNvCxnSpPr/>
          <p:nvPr/>
        </p:nvCxnSpPr>
        <p:spPr>
          <a:xfrm>
            <a:off x="3213885" y="2276872"/>
            <a:ext cx="7100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8194" name="Picture 2" descr="D:\RESPALDO 17-06-2012\Users\HP\Pictures\Imagenes\Nokia C6\201204\201204A0\140420122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11" r="4960" b="17259"/>
          <a:stretch/>
        </p:blipFill>
        <p:spPr bwMode="auto">
          <a:xfrm>
            <a:off x="3995936" y="1637017"/>
            <a:ext cx="1617003" cy="1431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7 Conector recto de flecha"/>
          <p:cNvCxnSpPr/>
          <p:nvPr/>
        </p:nvCxnSpPr>
        <p:spPr>
          <a:xfrm>
            <a:off x="5663161" y="2244867"/>
            <a:ext cx="78104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8195" name="Picture 3" descr="D:\RESPALDO 17-06-2012\Users\HP\Pictures\Imagenes\Nokia C6\201204\201204A0\140420122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594197"/>
            <a:ext cx="1224136" cy="1618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D:\RESPALDO 17-06-2012\Users\HP\Pictures\Imagenes\Nokia C6\201204\201204A0\150420122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1665" y="3573016"/>
            <a:ext cx="1196799"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7" name="Picture 5" descr="D:\RESPALDO 17-06-2012\Users\HP\Pictures\Imagenes\Nokia C6\201204\201204A0\150420122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5087" y="3600597"/>
            <a:ext cx="1275350" cy="1700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D:\RESPALDO 17-06-2012\Users\HP\Pictures\Imagenes\Nokia C6\201204\201204A0\150420122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101" y="3600596"/>
            <a:ext cx="1328971" cy="1700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9" name="Picture 7" descr="D:\RESPALDO 17-06-2012\Users\HP\Pictures\Imagenes\Nokia C6\201204\201204A0\1504201229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512" b="8003"/>
          <a:stretch/>
        </p:blipFill>
        <p:spPr bwMode="auto">
          <a:xfrm>
            <a:off x="1331640" y="3573016"/>
            <a:ext cx="1512168"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 name="17 Conector recto de flecha"/>
          <p:cNvCxnSpPr/>
          <p:nvPr/>
        </p:nvCxnSpPr>
        <p:spPr>
          <a:xfrm flipH="1">
            <a:off x="6660232" y="4521937"/>
            <a:ext cx="77692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2987824" y="4521937"/>
            <a:ext cx="77692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789227" y="1831503"/>
            <a:ext cx="1040670" cy="830997"/>
          </a:xfrm>
          <a:prstGeom prst="rect">
            <a:avLst/>
          </a:prstGeom>
          <a:noFill/>
        </p:spPr>
        <p:txBody>
          <a:bodyPr wrap="none" rtlCol="0">
            <a:spAutoFit/>
          </a:bodyPr>
          <a:lstStyle/>
          <a:p>
            <a:r>
              <a:rPr lang="es-EC" sz="1600" dirty="0" err="1" smtClean="0">
                <a:latin typeface="Arial" pitchFamily="34" charset="0"/>
                <a:cs typeface="Arial" pitchFamily="34" charset="0"/>
              </a:rPr>
              <a:t>WiseVen</a:t>
            </a:r>
            <a:endParaRPr lang="es-EC" sz="1600" dirty="0" smtClean="0">
              <a:latin typeface="Arial" pitchFamily="34" charset="0"/>
              <a:cs typeface="Arial" pitchFamily="34" charset="0"/>
            </a:endParaRPr>
          </a:p>
          <a:p>
            <a:r>
              <a:rPr lang="es-EC" sz="1600" dirty="0" smtClean="0">
                <a:latin typeface="Arial" pitchFamily="34" charset="0"/>
                <a:cs typeface="Arial" pitchFamily="34" charset="0"/>
              </a:rPr>
              <a:t>105 </a:t>
            </a:r>
            <a:r>
              <a:rPr lang="es-EC" sz="1600" dirty="0">
                <a:latin typeface="Arial" pitchFamily="34" charset="0"/>
                <a:cs typeface="Arial" pitchFamily="34" charset="0"/>
              </a:rPr>
              <a:t>°</a:t>
            </a:r>
            <a:r>
              <a:rPr lang="es-EC" sz="1600" dirty="0" smtClean="0">
                <a:latin typeface="Arial" pitchFamily="34" charset="0"/>
                <a:cs typeface="Arial" pitchFamily="34" charset="0"/>
              </a:rPr>
              <a:t>C</a:t>
            </a:r>
          </a:p>
          <a:p>
            <a:r>
              <a:rPr lang="es-EC" sz="1600" dirty="0" smtClean="0">
                <a:latin typeface="Arial" pitchFamily="34" charset="0"/>
                <a:cs typeface="Arial" pitchFamily="34" charset="0"/>
              </a:rPr>
              <a:t>12 </a:t>
            </a:r>
            <a:r>
              <a:rPr lang="es-EC" sz="1600" dirty="0">
                <a:latin typeface="Arial" pitchFamily="34" charset="0"/>
                <a:cs typeface="Arial" pitchFamily="34" charset="0"/>
              </a:rPr>
              <a:t>horas </a:t>
            </a:r>
          </a:p>
        </p:txBody>
      </p:sp>
      <p:cxnSp>
        <p:nvCxnSpPr>
          <p:cNvPr id="21" name="20 Conector recto de flecha"/>
          <p:cNvCxnSpPr/>
          <p:nvPr/>
        </p:nvCxnSpPr>
        <p:spPr>
          <a:xfrm>
            <a:off x="7787923" y="2852936"/>
            <a:ext cx="600501" cy="5760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7164288" y="5229200"/>
            <a:ext cx="2190023" cy="338554"/>
          </a:xfrm>
          <a:prstGeom prst="rect">
            <a:avLst/>
          </a:prstGeom>
          <a:noFill/>
        </p:spPr>
        <p:txBody>
          <a:bodyPr wrap="none" rtlCol="0">
            <a:spAutoFit/>
          </a:bodyPr>
          <a:lstStyle/>
          <a:p>
            <a:r>
              <a:rPr lang="es-EC" sz="1600" dirty="0" smtClean="0">
                <a:latin typeface="Arial" pitchFamily="34" charset="0"/>
                <a:cs typeface="Arial" pitchFamily="34" charset="0"/>
              </a:rPr>
              <a:t>0,5 g </a:t>
            </a:r>
            <a:r>
              <a:rPr lang="es-EC" sz="1600" dirty="0" err="1" smtClean="0">
                <a:latin typeface="Arial" pitchFamily="34" charset="0"/>
                <a:cs typeface="Arial" pitchFamily="34" charset="0"/>
              </a:rPr>
              <a:t>Pioneer</a:t>
            </a:r>
            <a:r>
              <a:rPr lang="es-EC" sz="1600" dirty="0" smtClean="0">
                <a:latin typeface="Arial" pitchFamily="34" charset="0"/>
                <a:cs typeface="Arial" pitchFamily="34" charset="0"/>
              </a:rPr>
              <a:t> </a:t>
            </a:r>
            <a:r>
              <a:rPr lang="es-EC" sz="1600" dirty="0">
                <a:latin typeface="Arial" pitchFamily="34" charset="0"/>
                <a:cs typeface="Arial" pitchFamily="34" charset="0"/>
              </a:rPr>
              <a:t>OHAUS</a:t>
            </a:r>
          </a:p>
        </p:txBody>
      </p:sp>
      <p:sp>
        <p:nvSpPr>
          <p:cNvPr id="24" name="23 CuadroTexto"/>
          <p:cNvSpPr txBox="1"/>
          <p:nvPr/>
        </p:nvSpPr>
        <p:spPr>
          <a:xfrm>
            <a:off x="4275787" y="5373216"/>
            <a:ext cx="1938351" cy="338554"/>
          </a:xfrm>
          <a:prstGeom prst="rect">
            <a:avLst/>
          </a:prstGeom>
          <a:noFill/>
        </p:spPr>
        <p:txBody>
          <a:bodyPr wrap="none" rtlCol="0">
            <a:spAutoFit/>
          </a:bodyPr>
          <a:lstStyle/>
          <a:p>
            <a:r>
              <a:rPr lang="es-EC" sz="1600" dirty="0">
                <a:latin typeface="Arial" pitchFamily="34" charset="0"/>
                <a:cs typeface="Arial" pitchFamily="34" charset="0"/>
              </a:rPr>
              <a:t>10 ml </a:t>
            </a:r>
            <a:r>
              <a:rPr lang="es-EC" sz="1600" dirty="0" smtClean="0">
                <a:latin typeface="Arial" pitchFamily="34" charset="0"/>
                <a:cs typeface="Arial" pitchFamily="34" charset="0"/>
              </a:rPr>
              <a:t>HNO</a:t>
            </a:r>
            <a:r>
              <a:rPr lang="es-EC" sz="1600" baseline="-25000" dirty="0" smtClean="0">
                <a:latin typeface="Arial" pitchFamily="34" charset="0"/>
                <a:cs typeface="Arial" pitchFamily="34" charset="0"/>
              </a:rPr>
              <a:t>3</a:t>
            </a:r>
            <a:r>
              <a:rPr lang="es-EC" sz="1600" dirty="0" smtClean="0">
                <a:latin typeface="Arial" pitchFamily="34" charset="0"/>
                <a:cs typeface="Arial" pitchFamily="34" charset="0"/>
              </a:rPr>
              <a:t> (</a:t>
            </a:r>
            <a:r>
              <a:rPr lang="es-EC" sz="1600" dirty="0">
                <a:latin typeface="Arial" pitchFamily="34" charset="0"/>
                <a:cs typeface="Arial" pitchFamily="34" charset="0"/>
              </a:rPr>
              <a:t>65%) </a:t>
            </a:r>
          </a:p>
        </p:txBody>
      </p:sp>
      <p:sp>
        <p:nvSpPr>
          <p:cNvPr id="25" name="24 CuadroTexto"/>
          <p:cNvSpPr txBox="1"/>
          <p:nvPr/>
        </p:nvSpPr>
        <p:spPr>
          <a:xfrm>
            <a:off x="1259632" y="5342438"/>
            <a:ext cx="1802096" cy="338554"/>
          </a:xfrm>
          <a:prstGeom prst="rect">
            <a:avLst/>
          </a:prstGeom>
          <a:noFill/>
        </p:spPr>
        <p:txBody>
          <a:bodyPr wrap="none" rtlCol="0">
            <a:spAutoFit/>
          </a:bodyPr>
          <a:lstStyle/>
          <a:p>
            <a:r>
              <a:rPr lang="es-EC" sz="1600" dirty="0" err="1" smtClean="0">
                <a:latin typeface="Arial" pitchFamily="34" charset="0"/>
                <a:cs typeface="Arial" pitchFamily="34" charset="0"/>
              </a:rPr>
              <a:t>MARXpress</a:t>
            </a:r>
            <a:r>
              <a:rPr lang="es-EC" sz="1600" dirty="0" smtClean="0">
                <a:latin typeface="Arial" pitchFamily="34" charset="0"/>
                <a:cs typeface="Arial" pitchFamily="34" charset="0"/>
              </a:rPr>
              <a:t>-CEM</a:t>
            </a:r>
            <a:endParaRPr lang="es-EC" sz="1600" dirty="0">
              <a:latin typeface="Arial" pitchFamily="34" charset="0"/>
              <a:cs typeface="Arial" pitchFamily="34" charset="0"/>
            </a:endParaRPr>
          </a:p>
        </p:txBody>
      </p:sp>
      <p:sp>
        <p:nvSpPr>
          <p:cNvPr id="26" name="25 CuadroTexto"/>
          <p:cNvSpPr txBox="1"/>
          <p:nvPr/>
        </p:nvSpPr>
        <p:spPr>
          <a:xfrm>
            <a:off x="685330" y="2844225"/>
            <a:ext cx="2014462" cy="584775"/>
          </a:xfrm>
          <a:prstGeom prst="rect">
            <a:avLst/>
          </a:prstGeom>
          <a:noFill/>
        </p:spPr>
        <p:txBody>
          <a:bodyPr wrap="none" rtlCol="0">
            <a:spAutoFit/>
          </a:bodyPr>
          <a:lstStyle/>
          <a:p>
            <a:pPr algn="ctr"/>
            <a:r>
              <a:rPr lang="es-EC" sz="1600" b="1" dirty="0" smtClean="0">
                <a:latin typeface="Arial" pitchFamily="34" charset="0"/>
                <a:cs typeface="Arial" pitchFamily="34" charset="0"/>
              </a:rPr>
              <a:t>EPA-3051 (MV)</a:t>
            </a:r>
          </a:p>
          <a:p>
            <a:pPr algn="ctr"/>
            <a:r>
              <a:rPr lang="es-EC" sz="1600" b="1" dirty="0" smtClean="0">
                <a:latin typeface="Arial" pitchFamily="34" charset="0"/>
                <a:cs typeface="Arial" pitchFamily="34" charset="0"/>
              </a:rPr>
              <a:t>EPA-3052 (SUELO)</a:t>
            </a:r>
            <a:endParaRPr lang="es-EC" sz="1600" b="1" dirty="0">
              <a:latin typeface="Arial" pitchFamily="34" charset="0"/>
              <a:cs typeface="Arial" pitchFamily="34" charset="0"/>
            </a:endParaRPr>
          </a:p>
        </p:txBody>
      </p:sp>
      <p:sp>
        <p:nvSpPr>
          <p:cNvPr id="2" name="1 CuadroTexto"/>
          <p:cNvSpPr txBox="1"/>
          <p:nvPr/>
        </p:nvSpPr>
        <p:spPr>
          <a:xfrm>
            <a:off x="3604128" y="3068960"/>
            <a:ext cx="2610010" cy="338554"/>
          </a:xfrm>
          <a:prstGeom prst="rect">
            <a:avLst/>
          </a:prstGeom>
          <a:noFill/>
        </p:spPr>
        <p:txBody>
          <a:bodyPr wrap="none" rtlCol="0">
            <a:spAutoFit/>
          </a:bodyPr>
          <a:lstStyle/>
          <a:p>
            <a:r>
              <a:rPr lang="es-EC" sz="1600" dirty="0" smtClean="0">
                <a:latin typeface="Arial" pitchFamily="34" charset="0"/>
                <a:cs typeface="Arial" pitchFamily="34" charset="0"/>
              </a:rPr>
              <a:t>Lavó en solución jabonosa</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7053964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wipe(down)">
                                      <p:cBhvr>
                                        <p:cTn id="18" dur="500"/>
                                        <p:tgtEl>
                                          <p:spTgt spid="819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wipe(down)">
                                      <p:cBhvr>
                                        <p:cTn id="29" dur="500"/>
                                        <p:tgtEl>
                                          <p:spTgt spid="819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nodeType="withEffect">
                                  <p:stCondLst>
                                    <p:cond delay="0"/>
                                  </p:stCondLst>
                                  <p:childTnLst>
                                    <p:set>
                                      <p:cBhvr>
                                        <p:cTn id="39" dur="1" fill="hold">
                                          <p:stCondLst>
                                            <p:cond delay="0"/>
                                          </p:stCondLst>
                                        </p:cTn>
                                        <p:tgtEl>
                                          <p:spTgt spid="8196"/>
                                        </p:tgtEl>
                                        <p:attrNameLst>
                                          <p:attrName>style.visibility</p:attrName>
                                        </p:attrNameLst>
                                      </p:cBhvr>
                                      <p:to>
                                        <p:strVal val="visible"/>
                                      </p:to>
                                    </p:set>
                                    <p:animEffect transition="in" filter="wipe(down)">
                                      <p:cBhvr>
                                        <p:cTn id="40" dur="500"/>
                                        <p:tgtEl>
                                          <p:spTgt spid="819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nodeType="withEffect">
                                  <p:stCondLst>
                                    <p:cond delay="0"/>
                                  </p:stCondLst>
                                  <p:childTnLst>
                                    <p:set>
                                      <p:cBhvr>
                                        <p:cTn id="50" dur="1" fill="hold">
                                          <p:stCondLst>
                                            <p:cond delay="0"/>
                                          </p:stCondLst>
                                        </p:cTn>
                                        <p:tgtEl>
                                          <p:spTgt spid="8197"/>
                                        </p:tgtEl>
                                        <p:attrNameLst>
                                          <p:attrName>style.visibility</p:attrName>
                                        </p:attrNameLst>
                                      </p:cBhvr>
                                      <p:to>
                                        <p:strVal val="visible"/>
                                      </p:to>
                                    </p:set>
                                    <p:animEffect transition="in" filter="wipe(down)">
                                      <p:cBhvr>
                                        <p:cTn id="51" dur="500"/>
                                        <p:tgtEl>
                                          <p:spTgt spid="8197"/>
                                        </p:tgtEl>
                                      </p:cBhvr>
                                    </p:animEffect>
                                  </p:childTnLst>
                                </p:cTn>
                              </p:par>
                              <p:par>
                                <p:cTn id="52" presetID="22" presetClass="entr" presetSubtype="4" fill="hold" nodeType="withEffect">
                                  <p:stCondLst>
                                    <p:cond delay="0"/>
                                  </p:stCondLst>
                                  <p:childTnLst>
                                    <p:set>
                                      <p:cBhvr>
                                        <p:cTn id="53" dur="1" fill="hold">
                                          <p:stCondLst>
                                            <p:cond delay="0"/>
                                          </p:stCondLst>
                                        </p:cTn>
                                        <p:tgtEl>
                                          <p:spTgt spid="8198"/>
                                        </p:tgtEl>
                                        <p:attrNameLst>
                                          <p:attrName>style.visibility</p:attrName>
                                        </p:attrNameLst>
                                      </p:cBhvr>
                                      <p:to>
                                        <p:strVal val="visible"/>
                                      </p:to>
                                    </p:set>
                                    <p:animEffect transition="in" filter="wipe(down)">
                                      <p:cBhvr>
                                        <p:cTn id="54" dur="500"/>
                                        <p:tgtEl>
                                          <p:spTgt spid="819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par>
                                <p:cTn id="63" presetID="22" presetClass="entr" presetSubtype="4" fill="hold" nodeType="withEffect">
                                  <p:stCondLst>
                                    <p:cond delay="0"/>
                                  </p:stCondLst>
                                  <p:childTnLst>
                                    <p:set>
                                      <p:cBhvr>
                                        <p:cTn id="64" dur="1" fill="hold">
                                          <p:stCondLst>
                                            <p:cond delay="0"/>
                                          </p:stCondLst>
                                        </p:cTn>
                                        <p:tgtEl>
                                          <p:spTgt spid="8199"/>
                                        </p:tgtEl>
                                        <p:attrNameLst>
                                          <p:attrName>style.visibility</p:attrName>
                                        </p:attrNameLst>
                                      </p:cBhvr>
                                      <p:to>
                                        <p:strVal val="visible"/>
                                      </p:to>
                                    </p:set>
                                    <p:animEffect transition="in" filter="wipe(down)">
                                      <p:cBhvr>
                                        <p:cTn id="65" dur="500"/>
                                        <p:tgtEl>
                                          <p:spTgt spid="819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23" grpId="0"/>
      <p:bldP spid="24" grpId="0"/>
      <p:bldP spid="25" grpId="0"/>
      <p:bldP spid="2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764704"/>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889003528"/>
              </p:ext>
            </p:extLst>
          </p:nvPr>
        </p:nvGraphicFramePr>
        <p:xfrm>
          <a:off x="409196" y="2420888"/>
          <a:ext cx="8555292" cy="822960"/>
        </p:xfrm>
        <a:graphic>
          <a:graphicData uri="http://schemas.openxmlformats.org/drawingml/2006/table">
            <a:tbl>
              <a:tblPr firstRow="1" firstCol="1" bandRow="1">
                <a:tableStyleId>{FABFCF23-3B69-468F-B69F-88F6DE6A72F2}</a:tableStyleId>
              </a:tblPr>
              <a:tblGrid>
                <a:gridCol w="881380"/>
                <a:gridCol w="1049176"/>
                <a:gridCol w="669769"/>
                <a:gridCol w="1994527"/>
                <a:gridCol w="1512168"/>
                <a:gridCol w="2448272"/>
              </a:tblGrid>
              <a:tr h="0">
                <a:tc rowSpan="2">
                  <a:txBody>
                    <a:bodyPr/>
                    <a:lstStyle/>
                    <a:p>
                      <a:pPr algn="ctr">
                        <a:lnSpc>
                          <a:spcPct val="100000"/>
                        </a:lnSpc>
                        <a:spcAft>
                          <a:spcPts val="0"/>
                        </a:spcAft>
                      </a:pPr>
                      <a:r>
                        <a:rPr lang="es-EC" sz="1800" dirty="0">
                          <a:effectLst/>
                          <a:latin typeface="Arial" pitchFamily="34" charset="0"/>
                          <a:cs typeface="Arial" pitchFamily="34" charset="0"/>
                        </a:rPr>
                        <a:t>Fase</a:t>
                      </a:r>
                      <a:endParaRPr lang="es-EC" sz="1800" dirty="0">
                        <a:effectLst/>
                        <a:latin typeface="Arial" pitchFamily="34" charset="0"/>
                        <a:ea typeface="Calibri"/>
                        <a:cs typeface="Arial" pitchFamily="34" charset="0"/>
                      </a:endParaRPr>
                    </a:p>
                  </a:txBody>
                  <a:tcPr marL="68580" marR="68580" marT="0" marB="0"/>
                </a:tc>
                <a:tc gridSpan="2">
                  <a:txBody>
                    <a:bodyPr/>
                    <a:lstStyle/>
                    <a:p>
                      <a:pPr algn="ctr">
                        <a:lnSpc>
                          <a:spcPct val="100000"/>
                        </a:lnSpc>
                        <a:spcAft>
                          <a:spcPts val="0"/>
                        </a:spcAft>
                      </a:pPr>
                      <a:r>
                        <a:rPr lang="es-EC" sz="1800" dirty="0">
                          <a:effectLst/>
                          <a:latin typeface="Arial" pitchFamily="34" charset="0"/>
                          <a:cs typeface="Arial" pitchFamily="34" charset="0"/>
                        </a:rPr>
                        <a:t>Potencia</a:t>
                      </a:r>
                      <a:endParaRPr lang="es-EC" sz="1800" dirty="0">
                        <a:effectLst/>
                        <a:latin typeface="Arial" pitchFamily="34" charset="0"/>
                        <a:ea typeface="Calibri"/>
                        <a:cs typeface="Arial" pitchFamily="34" charset="0"/>
                      </a:endParaRPr>
                    </a:p>
                  </a:txBody>
                  <a:tcPr marL="68580" marR="68580" marT="0" marB="0"/>
                </a:tc>
                <a:tc hMerge="1">
                  <a:txBody>
                    <a:bodyPr/>
                    <a:lstStyle/>
                    <a:p>
                      <a:endParaRPr lang="es-EC"/>
                    </a:p>
                  </a:txBody>
                  <a:tcPr/>
                </a:tc>
                <a:tc rowSpan="2">
                  <a:txBody>
                    <a:bodyPr/>
                    <a:lstStyle/>
                    <a:p>
                      <a:pPr algn="ctr">
                        <a:lnSpc>
                          <a:spcPct val="100000"/>
                        </a:lnSpc>
                        <a:spcAft>
                          <a:spcPts val="0"/>
                        </a:spcAft>
                      </a:pPr>
                      <a:r>
                        <a:rPr lang="es-EC" sz="1800">
                          <a:effectLst/>
                          <a:latin typeface="Arial" pitchFamily="34" charset="0"/>
                          <a:cs typeface="Arial" pitchFamily="34" charset="0"/>
                        </a:rPr>
                        <a:t>Tiempo de rampa</a:t>
                      </a:r>
                      <a:endParaRPr lang="es-EC" sz="1800">
                        <a:effectLst/>
                        <a:latin typeface="Arial" pitchFamily="34" charset="0"/>
                        <a:ea typeface="Calibri"/>
                        <a:cs typeface="Arial" pitchFamily="34" charset="0"/>
                      </a:endParaRPr>
                    </a:p>
                  </a:txBody>
                  <a:tcPr marL="68580" marR="68580" marT="0" marB="0"/>
                </a:tc>
                <a:tc rowSpan="2">
                  <a:txBody>
                    <a:bodyPr/>
                    <a:lstStyle/>
                    <a:p>
                      <a:pPr algn="ctr">
                        <a:lnSpc>
                          <a:spcPct val="100000"/>
                        </a:lnSpc>
                        <a:spcAft>
                          <a:spcPts val="0"/>
                        </a:spcAft>
                      </a:pPr>
                      <a:r>
                        <a:rPr lang="es-EC" sz="1800" dirty="0">
                          <a:effectLst/>
                          <a:latin typeface="Arial" pitchFamily="34" charset="0"/>
                          <a:cs typeface="Arial" pitchFamily="34" charset="0"/>
                        </a:rPr>
                        <a:t>Temperatura</a:t>
                      </a:r>
                      <a:endParaRPr lang="es-EC" sz="1800" dirty="0">
                        <a:effectLst/>
                        <a:latin typeface="Arial" pitchFamily="34" charset="0"/>
                        <a:ea typeface="Calibri"/>
                        <a:cs typeface="Arial" pitchFamily="34" charset="0"/>
                      </a:endParaRPr>
                    </a:p>
                  </a:txBody>
                  <a:tcPr marL="68580" marR="68580" marT="0" marB="0"/>
                </a:tc>
                <a:tc rowSpan="2">
                  <a:txBody>
                    <a:bodyPr/>
                    <a:lstStyle/>
                    <a:p>
                      <a:pPr algn="ctr">
                        <a:lnSpc>
                          <a:spcPct val="100000"/>
                        </a:lnSpc>
                        <a:spcAft>
                          <a:spcPts val="0"/>
                        </a:spcAft>
                      </a:pPr>
                      <a:r>
                        <a:rPr lang="es-EC" sz="1800" dirty="0">
                          <a:effectLst/>
                          <a:latin typeface="Arial" pitchFamily="34" charset="0"/>
                          <a:cs typeface="Arial" pitchFamily="34" charset="0"/>
                        </a:rPr>
                        <a:t>Tiempo de mantenimiento</a:t>
                      </a:r>
                      <a:endParaRPr lang="es-EC" sz="1800" dirty="0">
                        <a:effectLst/>
                        <a:latin typeface="Arial" pitchFamily="34" charset="0"/>
                        <a:ea typeface="Calibri"/>
                        <a:cs typeface="Arial" pitchFamily="34"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C" sz="1800" dirty="0">
                          <a:effectLst/>
                          <a:latin typeface="Arial" pitchFamily="34" charset="0"/>
                          <a:cs typeface="Arial" pitchFamily="34" charset="0"/>
                        </a:rPr>
                        <a:t>Nivel</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a:t>
                      </a:r>
                      <a:endParaRPr lang="es-EC" sz="1800" dirty="0">
                        <a:effectLst/>
                        <a:latin typeface="Arial" pitchFamily="34" charset="0"/>
                        <a:ea typeface="Calibri"/>
                        <a:cs typeface="Arial" pitchFamily="34"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tr>
              <a:tr h="0">
                <a:tc>
                  <a:txBody>
                    <a:bodyPr/>
                    <a:lstStyle/>
                    <a:p>
                      <a:pPr algn="ctr">
                        <a:lnSpc>
                          <a:spcPct val="100000"/>
                        </a:lnSpc>
                        <a:spcAft>
                          <a:spcPts val="0"/>
                        </a:spcAft>
                      </a:pPr>
                      <a:r>
                        <a:rPr lang="es-EC" sz="1800" dirty="0">
                          <a:effectLst/>
                          <a:latin typeface="Arial" pitchFamily="34" charset="0"/>
                          <a:cs typeface="Arial" pitchFamily="34" charset="0"/>
                        </a:rPr>
                        <a:t>1</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1600 W</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100</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a:effectLst/>
                          <a:latin typeface="Arial" pitchFamily="34" charset="0"/>
                          <a:cs typeface="Arial" pitchFamily="34" charset="0"/>
                        </a:rPr>
                        <a:t>5:30</a:t>
                      </a:r>
                      <a:endParaRPr lang="es-EC" sz="180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180°C</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9:30</a:t>
                      </a:r>
                      <a:endParaRPr lang="es-EC" sz="1800" dirty="0">
                        <a:effectLst/>
                        <a:latin typeface="Arial" pitchFamily="34" charset="0"/>
                        <a:ea typeface="Calibri"/>
                        <a:cs typeface="Arial" pitchFamily="34" charset="0"/>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492681411"/>
              </p:ext>
            </p:extLst>
          </p:nvPr>
        </p:nvGraphicFramePr>
        <p:xfrm>
          <a:off x="293626" y="4334232"/>
          <a:ext cx="8670862" cy="822960"/>
        </p:xfrm>
        <a:graphic>
          <a:graphicData uri="http://schemas.openxmlformats.org/drawingml/2006/table">
            <a:tbl>
              <a:tblPr firstRow="1" firstCol="1" bandRow="1">
                <a:tableStyleId>{B301B821-A1FF-4177-AEE7-76D212191A09}</a:tableStyleId>
              </a:tblPr>
              <a:tblGrid>
                <a:gridCol w="917575"/>
                <a:gridCol w="1128551"/>
                <a:gridCol w="669769"/>
                <a:gridCol w="1852993"/>
                <a:gridCol w="1581694"/>
                <a:gridCol w="2520280"/>
              </a:tblGrid>
              <a:tr h="0">
                <a:tc rowSpan="2">
                  <a:txBody>
                    <a:bodyPr/>
                    <a:lstStyle/>
                    <a:p>
                      <a:pPr algn="ctr">
                        <a:lnSpc>
                          <a:spcPct val="100000"/>
                        </a:lnSpc>
                        <a:spcAft>
                          <a:spcPts val="0"/>
                        </a:spcAft>
                      </a:pPr>
                      <a:r>
                        <a:rPr lang="es-EC" sz="1800" dirty="0">
                          <a:effectLst/>
                          <a:latin typeface="Arial" pitchFamily="34" charset="0"/>
                          <a:cs typeface="Arial" pitchFamily="34" charset="0"/>
                        </a:rPr>
                        <a:t>Fase</a:t>
                      </a:r>
                      <a:endParaRPr lang="es-EC" sz="1800" dirty="0">
                        <a:effectLst/>
                        <a:latin typeface="Arial" pitchFamily="34" charset="0"/>
                        <a:ea typeface="Calibri"/>
                        <a:cs typeface="Arial" pitchFamily="34" charset="0"/>
                      </a:endParaRPr>
                    </a:p>
                  </a:txBody>
                  <a:tcPr marL="68580" marR="68580" marT="0" marB="0"/>
                </a:tc>
                <a:tc gridSpan="2">
                  <a:txBody>
                    <a:bodyPr/>
                    <a:lstStyle/>
                    <a:p>
                      <a:pPr algn="ctr">
                        <a:lnSpc>
                          <a:spcPct val="100000"/>
                        </a:lnSpc>
                        <a:spcAft>
                          <a:spcPts val="0"/>
                        </a:spcAft>
                      </a:pPr>
                      <a:r>
                        <a:rPr lang="es-EC" sz="1800" dirty="0">
                          <a:effectLst/>
                          <a:latin typeface="Arial" pitchFamily="34" charset="0"/>
                          <a:cs typeface="Arial" pitchFamily="34" charset="0"/>
                        </a:rPr>
                        <a:t>Potencia</a:t>
                      </a:r>
                      <a:endParaRPr lang="es-EC" sz="1800" dirty="0">
                        <a:effectLst/>
                        <a:latin typeface="Arial" pitchFamily="34" charset="0"/>
                        <a:ea typeface="Calibri"/>
                        <a:cs typeface="Arial" pitchFamily="34" charset="0"/>
                      </a:endParaRPr>
                    </a:p>
                  </a:txBody>
                  <a:tcPr marL="68580" marR="68580" marT="0" marB="0"/>
                </a:tc>
                <a:tc hMerge="1">
                  <a:txBody>
                    <a:bodyPr/>
                    <a:lstStyle/>
                    <a:p>
                      <a:endParaRPr lang="es-EC"/>
                    </a:p>
                  </a:txBody>
                  <a:tcPr/>
                </a:tc>
                <a:tc rowSpan="2">
                  <a:txBody>
                    <a:bodyPr/>
                    <a:lstStyle/>
                    <a:p>
                      <a:pPr algn="ctr">
                        <a:lnSpc>
                          <a:spcPct val="100000"/>
                        </a:lnSpc>
                        <a:spcAft>
                          <a:spcPts val="0"/>
                        </a:spcAft>
                      </a:pPr>
                      <a:r>
                        <a:rPr lang="es-EC" sz="1800">
                          <a:effectLst/>
                          <a:latin typeface="Arial" pitchFamily="34" charset="0"/>
                          <a:cs typeface="Arial" pitchFamily="34" charset="0"/>
                        </a:rPr>
                        <a:t>Tiempo de rampa</a:t>
                      </a:r>
                      <a:endParaRPr lang="es-EC" sz="1800">
                        <a:effectLst/>
                        <a:latin typeface="Arial" pitchFamily="34" charset="0"/>
                        <a:ea typeface="Calibri"/>
                        <a:cs typeface="Arial" pitchFamily="34" charset="0"/>
                      </a:endParaRPr>
                    </a:p>
                  </a:txBody>
                  <a:tcPr marL="68580" marR="68580" marT="0" marB="0"/>
                </a:tc>
                <a:tc rowSpan="2">
                  <a:txBody>
                    <a:bodyPr/>
                    <a:lstStyle/>
                    <a:p>
                      <a:pPr algn="ctr">
                        <a:lnSpc>
                          <a:spcPct val="100000"/>
                        </a:lnSpc>
                        <a:spcAft>
                          <a:spcPts val="0"/>
                        </a:spcAft>
                      </a:pPr>
                      <a:r>
                        <a:rPr lang="es-EC" sz="1800">
                          <a:effectLst/>
                          <a:latin typeface="Arial" pitchFamily="34" charset="0"/>
                          <a:cs typeface="Arial" pitchFamily="34" charset="0"/>
                        </a:rPr>
                        <a:t>Temperatura</a:t>
                      </a:r>
                      <a:endParaRPr lang="es-EC" sz="1800">
                        <a:effectLst/>
                        <a:latin typeface="Arial" pitchFamily="34" charset="0"/>
                        <a:ea typeface="Calibri"/>
                        <a:cs typeface="Arial" pitchFamily="34" charset="0"/>
                      </a:endParaRPr>
                    </a:p>
                  </a:txBody>
                  <a:tcPr marL="68580" marR="68580" marT="0" marB="0"/>
                </a:tc>
                <a:tc rowSpan="2">
                  <a:txBody>
                    <a:bodyPr/>
                    <a:lstStyle/>
                    <a:p>
                      <a:pPr algn="ctr">
                        <a:lnSpc>
                          <a:spcPct val="100000"/>
                        </a:lnSpc>
                        <a:spcAft>
                          <a:spcPts val="0"/>
                        </a:spcAft>
                      </a:pPr>
                      <a:r>
                        <a:rPr lang="es-EC" sz="1800">
                          <a:effectLst/>
                          <a:latin typeface="Arial" pitchFamily="34" charset="0"/>
                          <a:cs typeface="Arial" pitchFamily="34" charset="0"/>
                        </a:rPr>
                        <a:t>Tiempo de mantenimiento</a:t>
                      </a:r>
                      <a:endParaRPr lang="es-EC" sz="1800">
                        <a:effectLst/>
                        <a:latin typeface="Arial" pitchFamily="34" charset="0"/>
                        <a:ea typeface="Calibri"/>
                        <a:cs typeface="Arial" pitchFamily="34"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C" sz="1800" dirty="0">
                          <a:effectLst/>
                          <a:latin typeface="Arial" pitchFamily="34" charset="0"/>
                          <a:cs typeface="Arial" pitchFamily="34" charset="0"/>
                        </a:rPr>
                        <a:t>Nivel</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a:t>
                      </a:r>
                      <a:endParaRPr lang="es-EC" sz="1800" dirty="0">
                        <a:effectLst/>
                        <a:latin typeface="Arial" pitchFamily="34" charset="0"/>
                        <a:ea typeface="Calibri"/>
                        <a:cs typeface="Arial" pitchFamily="34"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tr>
              <a:tr h="0">
                <a:tc>
                  <a:txBody>
                    <a:bodyPr/>
                    <a:lstStyle/>
                    <a:p>
                      <a:pPr algn="ctr">
                        <a:lnSpc>
                          <a:spcPct val="100000"/>
                        </a:lnSpc>
                        <a:spcAft>
                          <a:spcPts val="0"/>
                        </a:spcAft>
                      </a:pPr>
                      <a:r>
                        <a:rPr lang="es-EC" sz="1800" dirty="0">
                          <a:effectLst/>
                          <a:latin typeface="Arial" pitchFamily="34" charset="0"/>
                          <a:cs typeface="Arial" pitchFamily="34" charset="0"/>
                        </a:rPr>
                        <a:t>1</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a:effectLst/>
                          <a:latin typeface="Arial" pitchFamily="34" charset="0"/>
                          <a:cs typeface="Arial" pitchFamily="34" charset="0"/>
                        </a:rPr>
                        <a:t>1600 W</a:t>
                      </a:r>
                      <a:endParaRPr lang="es-EC" sz="180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100</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5:30</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175°C</a:t>
                      </a:r>
                      <a:endParaRPr lang="es-EC" sz="1800" dirty="0">
                        <a:effectLst/>
                        <a:latin typeface="Arial" pitchFamily="34" charset="0"/>
                        <a:ea typeface="Calibri"/>
                        <a:cs typeface="Arial" pitchFamily="34" charset="0"/>
                      </a:endParaRPr>
                    </a:p>
                  </a:txBody>
                  <a:tcPr marL="68580" marR="68580" marT="0" marB="0"/>
                </a:tc>
                <a:tc>
                  <a:txBody>
                    <a:bodyPr/>
                    <a:lstStyle/>
                    <a:p>
                      <a:pPr algn="ctr">
                        <a:lnSpc>
                          <a:spcPct val="100000"/>
                        </a:lnSpc>
                        <a:spcAft>
                          <a:spcPts val="0"/>
                        </a:spcAft>
                      </a:pPr>
                      <a:r>
                        <a:rPr lang="es-EC" sz="1800" dirty="0">
                          <a:effectLst/>
                          <a:latin typeface="Arial" pitchFamily="34" charset="0"/>
                          <a:cs typeface="Arial" pitchFamily="34" charset="0"/>
                        </a:rPr>
                        <a:t>4:30</a:t>
                      </a:r>
                      <a:endParaRPr lang="es-EC" sz="1800" dirty="0">
                        <a:effectLst/>
                        <a:latin typeface="Arial" pitchFamily="34" charset="0"/>
                        <a:ea typeface="Calibri"/>
                        <a:cs typeface="Arial" pitchFamily="34" charset="0"/>
                      </a:endParaRPr>
                    </a:p>
                  </a:txBody>
                  <a:tcPr marL="68580" marR="68580" marT="0" marB="0"/>
                </a:tc>
              </a:tr>
            </a:tbl>
          </a:graphicData>
        </a:graphic>
      </p:graphicFrame>
      <p:sp>
        <p:nvSpPr>
          <p:cNvPr id="8" name="7 CuadroTexto"/>
          <p:cNvSpPr txBox="1"/>
          <p:nvPr/>
        </p:nvSpPr>
        <p:spPr>
          <a:xfrm>
            <a:off x="1475656" y="1681644"/>
            <a:ext cx="7112332" cy="523220"/>
          </a:xfrm>
          <a:prstGeom prst="rect">
            <a:avLst/>
          </a:prstGeom>
          <a:noFill/>
        </p:spPr>
        <p:txBody>
          <a:bodyPr wrap="none" rtlCol="0">
            <a:spAutoFit/>
          </a:bodyPr>
          <a:lstStyle/>
          <a:p>
            <a:r>
              <a:rPr lang="es-EC" sz="1400" b="1" dirty="0">
                <a:latin typeface="Arial" pitchFamily="34" charset="0"/>
                <a:cs typeface="Arial" pitchFamily="34" charset="0"/>
              </a:rPr>
              <a:t>Tabla </a:t>
            </a:r>
            <a:r>
              <a:rPr lang="es-EC" sz="1400" b="1" dirty="0" smtClean="0">
                <a:latin typeface="Arial" pitchFamily="34" charset="0"/>
                <a:cs typeface="Arial" pitchFamily="34" charset="0"/>
              </a:rPr>
              <a:t>2.2</a:t>
            </a:r>
            <a:r>
              <a:rPr lang="es-EC" sz="1400" dirty="0" smtClean="0">
                <a:latin typeface="Arial" pitchFamily="34" charset="0"/>
                <a:cs typeface="Arial" pitchFamily="34" charset="0"/>
              </a:rPr>
              <a:t> </a:t>
            </a:r>
            <a:r>
              <a:rPr lang="es-EC" sz="1400" dirty="0">
                <a:latin typeface="Arial" pitchFamily="34" charset="0"/>
                <a:cs typeface="Arial" pitchFamily="34" charset="0"/>
              </a:rPr>
              <a:t>Parámetros para la digestión asistida por microondas de muestras vegetales </a:t>
            </a:r>
          </a:p>
          <a:p>
            <a:r>
              <a:rPr lang="es-EC" sz="1400" dirty="0" smtClean="0">
                <a:latin typeface="Arial" pitchFamily="34" charset="0"/>
                <a:cs typeface="Arial" pitchFamily="34" charset="0"/>
              </a:rPr>
              <a:t>(</a:t>
            </a:r>
            <a:r>
              <a:rPr lang="es-EC" sz="1400" dirty="0">
                <a:latin typeface="Arial" pitchFamily="34" charset="0"/>
                <a:cs typeface="Arial" pitchFamily="34" charset="0"/>
              </a:rPr>
              <a:t>US-</a:t>
            </a:r>
            <a:r>
              <a:rPr lang="es-EC" sz="1400" dirty="0" err="1">
                <a:latin typeface="Arial" pitchFamily="34" charset="0"/>
                <a:cs typeface="Arial" pitchFamily="34" charset="0"/>
              </a:rPr>
              <a:t>Environmental</a:t>
            </a:r>
            <a:r>
              <a:rPr lang="es-EC" sz="1400" dirty="0">
                <a:latin typeface="Arial" pitchFamily="34" charset="0"/>
                <a:cs typeface="Arial" pitchFamily="34" charset="0"/>
              </a:rPr>
              <a:t>-</a:t>
            </a:r>
            <a:r>
              <a:rPr lang="es-EC" sz="1400" dirty="0" err="1">
                <a:latin typeface="Arial" pitchFamily="34" charset="0"/>
                <a:cs typeface="Arial" pitchFamily="34" charset="0"/>
              </a:rPr>
              <a:t>Protection</a:t>
            </a:r>
            <a:r>
              <a:rPr lang="es-EC" sz="1400" dirty="0">
                <a:latin typeface="Arial" pitchFamily="34" charset="0"/>
                <a:cs typeface="Arial" pitchFamily="34" charset="0"/>
              </a:rPr>
              <a:t>-Agency, 1996</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
        <p:nvSpPr>
          <p:cNvPr id="9" name="8 CuadroTexto"/>
          <p:cNvSpPr txBox="1"/>
          <p:nvPr/>
        </p:nvSpPr>
        <p:spPr>
          <a:xfrm>
            <a:off x="1547664" y="3625127"/>
            <a:ext cx="6972871" cy="523220"/>
          </a:xfrm>
          <a:prstGeom prst="rect">
            <a:avLst/>
          </a:prstGeom>
          <a:noFill/>
        </p:spPr>
        <p:txBody>
          <a:bodyPr wrap="none" rtlCol="0">
            <a:spAutoFit/>
          </a:bodyPr>
          <a:lstStyle/>
          <a:p>
            <a:r>
              <a:rPr lang="es-EC" sz="1400" b="1" dirty="0">
                <a:latin typeface="Arial" pitchFamily="34" charset="0"/>
                <a:cs typeface="Arial" pitchFamily="34" charset="0"/>
              </a:rPr>
              <a:t>Tabla </a:t>
            </a:r>
            <a:r>
              <a:rPr lang="es-EC" sz="1400" b="1" dirty="0" smtClean="0">
                <a:latin typeface="Arial" pitchFamily="34" charset="0"/>
                <a:cs typeface="Arial" pitchFamily="34" charset="0"/>
              </a:rPr>
              <a:t>2.3</a:t>
            </a:r>
            <a:r>
              <a:rPr lang="es-EC" sz="1400" dirty="0" smtClean="0">
                <a:latin typeface="Arial" pitchFamily="34" charset="0"/>
                <a:cs typeface="Arial" pitchFamily="34" charset="0"/>
              </a:rPr>
              <a:t> </a:t>
            </a:r>
            <a:r>
              <a:rPr lang="es-EC" sz="1400" dirty="0">
                <a:latin typeface="Arial" pitchFamily="34" charset="0"/>
                <a:cs typeface="Arial" pitchFamily="34" charset="0"/>
              </a:rPr>
              <a:t>Parámetros para la digestión asistida por microondas de muestras de </a:t>
            </a:r>
            <a:r>
              <a:rPr lang="es-EC" sz="1400" dirty="0" smtClean="0">
                <a:latin typeface="Arial" pitchFamily="34" charset="0"/>
                <a:cs typeface="Arial" pitchFamily="34" charset="0"/>
              </a:rPr>
              <a:t>suelo</a:t>
            </a:r>
          </a:p>
          <a:p>
            <a:r>
              <a:rPr lang="es-EC" sz="1400" dirty="0" smtClean="0">
                <a:latin typeface="Arial" pitchFamily="34" charset="0"/>
                <a:cs typeface="Arial" pitchFamily="34" charset="0"/>
              </a:rPr>
              <a:t>(</a:t>
            </a:r>
            <a:r>
              <a:rPr lang="es-EC" sz="1400" dirty="0">
                <a:latin typeface="Arial" pitchFamily="34" charset="0"/>
                <a:cs typeface="Arial" pitchFamily="34" charset="0"/>
              </a:rPr>
              <a:t>US-</a:t>
            </a:r>
            <a:r>
              <a:rPr lang="es-EC" sz="1400" dirty="0" err="1">
                <a:latin typeface="Arial" pitchFamily="34" charset="0"/>
                <a:cs typeface="Arial" pitchFamily="34" charset="0"/>
              </a:rPr>
              <a:t>Environmental</a:t>
            </a:r>
            <a:r>
              <a:rPr lang="es-EC" sz="1400" dirty="0">
                <a:latin typeface="Arial" pitchFamily="34" charset="0"/>
                <a:cs typeface="Arial" pitchFamily="34" charset="0"/>
              </a:rPr>
              <a:t>-</a:t>
            </a:r>
            <a:r>
              <a:rPr lang="es-EC" sz="1400" dirty="0" err="1">
                <a:latin typeface="Arial" pitchFamily="34" charset="0"/>
                <a:cs typeface="Arial" pitchFamily="34" charset="0"/>
              </a:rPr>
              <a:t>Protection</a:t>
            </a:r>
            <a:r>
              <a:rPr lang="es-EC" sz="1400" dirty="0">
                <a:latin typeface="Arial" pitchFamily="34" charset="0"/>
                <a:cs typeface="Arial" pitchFamily="34" charset="0"/>
              </a:rPr>
              <a:t>-Agency, 2007</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Tree>
    <p:extLst>
      <p:ext uri="{BB962C8B-B14F-4D97-AF65-F5344CB8AC3E}">
        <p14:creationId xmlns:p14="http://schemas.microsoft.com/office/powerpoint/2010/main" val="2403997666"/>
      </p:ext>
    </p:extLst>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836712"/>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6" name="5 CuadroTexto"/>
          <p:cNvSpPr txBox="1"/>
          <p:nvPr/>
        </p:nvSpPr>
        <p:spPr>
          <a:xfrm>
            <a:off x="20117" y="2060848"/>
            <a:ext cx="2916376" cy="646331"/>
          </a:xfrm>
          <a:prstGeom prst="rect">
            <a:avLst/>
          </a:prstGeom>
          <a:noFill/>
        </p:spPr>
        <p:txBody>
          <a:bodyPr wrap="none" rtlCol="0">
            <a:spAutoFit/>
          </a:bodyPr>
          <a:lstStyle/>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DETERMINACIÓN</a:t>
            </a:r>
          </a:p>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 [Cd] SUELO Y </a:t>
            </a: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PLANTAS</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741492" y="2708920"/>
            <a:ext cx="1492716" cy="338554"/>
          </a:xfrm>
          <a:prstGeom prst="rect">
            <a:avLst/>
          </a:prstGeom>
          <a:noFill/>
        </p:spPr>
        <p:txBody>
          <a:bodyPr wrap="none" rtlCol="0">
            <a:spAutoFit/>
          </a:bodyPr>
          <a:lstStyle/>
          <a:p>
            <a:r>
              <a:rPr lang="es-EC" sz="1600" b="1" dirty="0">
                <a:latin typeface="Arial" pitchFamily="34" charset="0"/>
                <a:cs typeface="Arial" pitchFamily="34" charset="0"/>
              </a:rPr>
              <a:t>APHA-3500 B</a:t>
            </a:r>
          </a:p>
        </p:txBody>
      </p:sp>
      <p:cxnSp>
        <p:nvCxnSpPr>
          <p:cNvPr id="8" name="7 Conector recto de flecha"/>
          <p:cNvCxnSpPr/>
          <p:nvPr/>
        </p:nvCxnSpPr>
        <p:spPr>
          <a:xfrm>
            <a:off x="2843808" y="2276872"/>
            <a:ext cx="7100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42" name="Picture 2" descr="http://80.32.206.136/fyq/clasificacion/images/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90" t="7812" r="28347" b="5776"/>
          <a:stretch/>
        </p:blipFill>
        <p:spPr bwMode="auto">
          <a:xfrm>
            <a:off x="3779912" y="1709199"/>
            <a:ext cx="1093396" cy="164850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de flecha"/>
          <p:cNvCxnSpPr/>
          <p:nvPr/>
        </p:nvCxnSpPr>
        <p:spPr>
          <a:xfrm>
            <a:off x="5014085" y="2276872"/>
            <a:ext cx="7100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43" name="Picture 3" descr="D:\RESPALDO 17-06-2012\Users\HP\Pictures\Imagenes\Nokia C6\201204\201204A0\170420123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148" b="13430"/>
          <a:stretch/>
        </p:blipFill>
        <p:spPr bwMode="auto">
          <a:xfrm>
            <a:off x="5940152" y="1851525"/>
            <a:ext cx="1800200" cy="10734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RESPALDO 17-06-2012\Users\HP\Pictures\Imagenes\Nokia C6\201204\201204A0\1604201229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29" b="9514"/>
          <a:stretch/>
        </p:blipFill>
        <p:spPr bwMode="auto">
          <a:xfrm>
            <a:off x="2204246" y="3933056"/>
            <a:ext cx="2295746" cy="14624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897" t="37982" r="17444" b="38234"/>
          <a:stretch/>
        </p:blipFill>
        <p:spPr bwMode="auto">
          <a:xfrm>
            <a:off x="4814946" y="4170566"/>
            <a:ext cx="252028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6075086" y="2986622"/>
            <a:ext cx="2884123" cy="830997"/>
          </a:xfrm>
          <a:prstGeom prst="rect">
            <a:avLst/>
          </a:prstGeom>
          <a:noFill/>
        </p:spPr>
        <p:txBody>
          <a:bodyPr wrap="none" rtlCol="0">
            <a:spAutoFit/>
          </a:bodyPr>
          <a:lstStyle/>
          <a:p>
            <a:r>
              <a:rPr lang="es-EC" sz="1600" dirty="0" smtClean="0">
                <a:latin typeface="Arial" pitchFamily="34" charset="0"/>
                <a:cs typeface="Arial" pitchFamily="34" charset="0"/>
              </a:rPr>
              <a:t>50 ml de 5 estándares</a:t>
            </a:r>
          </a:p>
          <a:p>
            <a:r>
              <a:rPr lang="es-EC" sz="1600" dirty="0" err="1" smtClean="0">
                <a:latin typeface="Arial" pitchFamily="34" charset="0"/>
                <a:cs typeface="Arial" pitchFamily="34" charset="0"/>
              </a:rPr>
              <a:t>AccuTrace</a:t>
            </a:r>
            <a:r>
              <a:rPr lang="es-EC" sz="1600" dirty="0" smtClean="0">
                <a:latin typeface="Arial" pitchFamily="34" charset="0"/>
                <a:cs typeface="Arial" pitchFamily="34" charset="0"/>
              </a:rPr>
              <a:t> (1000 ppm)</a:t>
            </a:r>
          </a:p>
          <a:p>
            <a:r>
              <a:rPr lang="es-EC" sz="1600" dirty="0" smtClean="0">
                <a:latin typeface="Arial" pitchFamily="34" charset="0"/>
                <a:cs typeface="Arial" pitchFamily="34" charset="0"/>
              </a:rPr>
              <a:t>Aforo y blanco: HNO</a:t>
            </a:r>
            <a:r>
              <a:rPr lang="es-EC" sz="1600" baseline="-25000" dirty="0" smtClean="0">
                <a:latin typeface="Arial" pitchFamily="34" charset="0"/>
                <a:cs typeface="Arial" pitchFamily="34" charset="0"/>
              </a:rPr>
              <a:t>3</a:t>
            </a:r>
            <a:r>
              <a:rPr lang="es-EC" sz="1600" dirty="0" smtClean="0">
                <a:latin typeface="Arial" pitchFamily="34" charset="0"/>
                <a:cs typeface="Arial" pitchFamily="34" charset="0"/>
              </a:rPr>
              <a:t> </a:t>
            </a:r>
            <a:r>
              <a:rPr lang="es-EC" sz="1600" dirty="0">
                <a:latin typeface="Arial" pitchFamily="34" charset="0"/>
                <a:cs typeface="Arial" pitchFamily="34" charset="0"/>
              </a:rPr>
              <a:t>al 0,7%</a:t>
            </a:r>
          </a:p>
        </p:txBody>
      </p:sp>
      <p:sp>
        <p:nvSpPr>
          <p:cNvPr id="15" name="14 CuadroTexto"/>
          <p:cNvSpPr txBox="1"/>
          <p:nvPr/>
        </p:nvSpPr>
        <p:spPr>
          <a:xfrm>
            <a:off x="2585103" y="5394702"/>
            <a:ext cx="1834156" cy="338554"/>
          </a:xfrm>
          <a:prstGeom prst="rect">
            <a:avLst/>
          </a:prstGeom>
          <a:noFill/>
        </p:spPr>
        <p:txBody>
          <a:bodyPr wrap="none" rtlCol="0">
            <a:spAutoFit/>
          </a:bodyPr>
          <a:lstStyle/>
          <a:p>
            <a:r>
              <a:rPr lang="es-EC" sz="1600" dirty="0" err="1">
                <a:latin typeface="Arial" pitchFamily="34" charset="0"/>
                <a:cs typeface="Arial" pitchFamily="34" charset="0"/>
              </a:rPr>
              <a:t>iCE</a:t>
            </a:r>
            <a:r>
              <a:rPr lang="es-EC" sz="1600" dirty="0">
                <a:latin typeface="Arial" pitchFamily="34" charset="0"/>
                <a:cs typeface="Arial" pitchFamily="34" charset="0"/>
              </a:rPr>
              <a:t> 3000 </a:t>
            </a:r>
            <a:r>
              <a:rPr lang="es-EC" sz="1600" dirty="0" smtClean="0">
                <a:latin typeface="Arial" pitchFamily="34" charset="0"/>
                <a:cs typeface="Arial" pitchFamily="34" charset="0"/>
              </a:rPr>
              <a:t>SERIES</a:t>
            </a:r>
          </a:p>
        </p:txBody>
      </p:sp>
      <p:sp>
        <p:nvSpPr>
          <p:cNvPr id="2" name="1 CuadroTexto"/>
          <p:cNvSpPr txBox="1"/>
          <p:nvPr/>
        </p:nvSpPr>
        <p:spPr>
          <a:xfrm>
            <a:off x="3267714" y="3356992"/>
            <a:ext cx="2452916" cy="584775"/>
          </a:xfrm>
          <a:prstGeom prst="rect">
            <a:avLst/>
          </a:prstGeom>
          <a:noFill/>
        </p:spPr>
        <p:txBody>
          <a:bodyPr wrap="none" rtlCol="0">
            <a:spAutoFit/>
          </a:bodyPr>
          <a:lstStyle/>
          <a:p>
            <a:pPr algn="ctr"/>
            <a:r>
              <a:rPr lang="es-EC" sz="1600" dirty="0" smtClean="0">
                <a:latin typeface="Arial" pitchFamily="34" charset="0"/>
                <a:cs typeface="Arial" pitchFamily="34" charset="0"/>
              </a:rPr>
              <a:t>Aforo con agua destilada</a:t>
            </a:r>
          </a:p>
          <a:p>
            <a:pPr algn="ctr"/>
            <a:r>
              <a:rPr lang="es-EC" sz="1600" dirty="0">
                <a:latin typeface="Arial" pitchFamily="34" charset="0"/>
                <a:cs typeface="Arial" pitchFamily="34" charset="0"/>
              </a:rPr>
              <a:t>e</a:t>
            </a:r>
            <a:r>
              <a:rPr lang="es-EC" sz="1600" dirty="0" smtClean="0">
                <a:latin typeface="Arial" pitchFamily="34" charset="0"/>
                <a:cs typeface="Arial" pitchFamily="34" charset="0"/>
              </a:rPr>
              <a:t>n balón de 50 ml</a:t>
            </a:r>
            <a:endParaRPr lang="es-EC" sz="1600" dirty="0">
              <a:latin typeface="Arial" pitchFamily="34" charset="0"/>
              <a:cs typeface="Arial" pitchFamily="34" charset="0"/>
            </a:endParaRPr>
          </a:p>
        </p:txBody>
      </p:sp>
      <p:cxnSp>
        <p:nvCxnSpPr>
          <p:cNvPr id="9" name="8 Conector angular"/>
          <p:cNvCxnSpPr>
            <a:endCxn id="10246" idx="3"/>
          </p:cNvCxnSpPr>
          <p:nvPr/>
        </p:nvCxnSpPr>
        <p:spPr>
          <a:xfrm rot="5400000">
            <a:off x="7199298" y="3953547"/>
            <a:ext cx="965015" cy="693158"/>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2535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fade">
                                      <p:cBhvr>
                                        <p:cTn id="29" dur="500"/>
                                        <p:tgtEl>
                                          <p:spTgt spid="102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0246"/>
                                        </p:tgtEl>
                                        <p:attrNameLst>
                                          <p:attrName>style.visibility</p:attrName>
                                        </p:attrNameLst>
                                      </p:cBhvr>
                                      <p:to>
                                        <p:strVal val="visible"/>
                                      </p:to>
                                    </p:set>
                                    <p:animEffect transition="in" filter="fade">
                                      <p:cBhvr>
                                        <p:cTn id="40" dur="500"/>
                                        <p:tgtEl>
                                          <p:spTgt spid="10246"/>
                                        </p:tgtEl>
                                      </p:cBhvr>
                                    </p:animEffect>
                                  </p:childTnLst>
                                </p:cTn>
                              </p:par>
                              <p:par>
                                <p:cTn id="41" presetID="10" presetClass="entr" presetSubtype="0" fill="hold" nodeType="withEffect">
                                  <p:stCondLst>
                                    <p:cond delay="0"/>
                                  </p:stCondLst>
                                  <p:childTnLst>
                                    <p:set>
                                      <p:cBhvr>
                                        <p:cTn id="42" dur="1" fill="hold">
                                          <p:stCondLst>
                                            <p:cond delay="0"/>
                                          </p:stCondLst>
                                        </p:cTn>
                                        <p:tgtEl>
                                          <p:spTgt spid="10244"/>
                                        </p:tgtEl>
                                        <p:attrNameLst>
                                          <p:attrName>style.visibility</p:attrName>
                                        </p:attrNameLst>
                                      </p:cBhvr>
                                      <p:to>
                                        <p:strVal val="visible"/>
                                      </p:to>
                                    </p:set>
                                    <p:animEffect transition="in" filter="fade">
                                      <p:cBhvr>
                                        <p:cTn id="43" dur="500"/>
                                        <p:tgtEl>
                                          <p:spTgt spid="102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95236" y="764704"/>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4" name="3 CuadroTexto"/>
          <p:cNvSpPr txBox="1"/>
          <p:nvPr/>
        </p:nvSpPr>
        <p:spPr>
          <a:xfrm>
            <a:off x="385665" y="1772816"/>
            <a:ext cx="2185278" cy="923330"/>
          </a:xfrm>
          <a:prstGeom prst="rect">
            <a:avLst/>
          </a:prstGeom>
          <a:noFill/>
        </p:spPr>
        <p:txBody>
          <a:bodyPr wrap="none" rtlCol="0">
            <a:spAutoFit/>
          </a:bodyPr>
          <a:lstStyle/>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DETERMINACIÓN</a:t>
            </a:r>
          </a:p>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 </a:t>
            </a: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DE CLOROFILA Y</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CAROTENOIDES</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1 CuadroTexto"/>
          <p:cNvSpPr txBox="1"/>
          <p:nvPr/>
        </p:nvSpPr>
        <p:spPr>
          <a:xfrm>
            <a:off x="85563" y="2636912"/>
            <a:ext cx="3478325" cy="338554"/>
          </a:xfrm>
          <a:prstGeom prst="rect">
            <a:avLst/>
          </a:prstGeom>
          <a:noFill/>
        </p:spPr>
        <p:txBody>
          <a:bodyPr wrap="none" rtlCol="0">
            <a:spAutoFit/>
          </a:bodyPr>
          <a:lstStyle/>
          <a:p>
            <a:r>
              <a:rPr lang="es-EC" sz="1600" b="1" dirty="0" err="1">
                <a:latin typeface="Arial" pitchFamily="34" charset="0"/>
                <a:cs typeface="Arial" pitchFamily="34" charset="0"/>
              </a:rPr>
              <a:t>Lichtenthaler</a:t>
            </a:r>
            <a:r>
              <a:rPr lang="es-EC" sz="1600" b="1" dirty="0">
                <a:latin typeface="Arial" pitchFamily="34" charset="0"/>
                <a:cs typeface="Arial" pitchFamily="34" charset="0"/>
              </a:rPr>
              <a:t> and </a:t>
            </a:r>
            <a:r>
              <a:rPr lang="es-EC" sz="1600" b="1" dirty="0" err="1">
                <a:latin typeface="Arial" pitchFamily="34" charset="0"/>
                <a:cs typeface="Arial" pitchFamily="34" charset="0"/>
              </a:rPr>
              <a:t>Wellburn</a:t>
            </a:r>
            <a:r>
              <a:rPr lang="es-EC" sz="1600" b="1" dirty="0">
                <a:latin typeface="Arial" pitchFamily="34" charset="0"/>
                <a:cs typeface="Arial" pitchFamily="34" charset="0"/>
              </a:rPr>
              <a:t> (</a:t>
            </a:r>
            <a:r>
              <a:rPr lang="es-EC" sz="1600" b="1" dirty="0" smtClean="0">
                <a:latin typeface="Arial" pitchFamily="34" charset="0"/>
                <a:cs typeface="Arial" pitchFamily="34" charset="0"/>
              </a:rPr>
              <a:t>1983)</a:t>
            </a:r>
            <a:endParaRPr lang="es-EC" sz="1600" b="1" dirty="0">
              <a:latin typeface="Arial" pitchFamily="34" charset="0"/>
              <a:cs typeface="Arial" pitchFamily="34" charset="0"/>
            </a:endParaRPr>
          </a:p>
        </p:txBody>
      </p:sp>
      <p:cxnSp>
        <p:nvCxnSpPr>
          <p:cNvPr id="8" name="7 Conector recto de flecha"/>
          <p:cNvCxnSpPr/>
          <p:nvPr/>
        </p:nvCxnSpPr>
        <p:spPr>
          <a:xfrm>
            <a:off x="2709829" y="2204864"/>
            <a:ext cx="7100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46" name="Picture 2" descr="D:\RESPALDO 17-06-2012\Users\HP\Pictures\Imagenes\Nokia C6\201205\201205A0\040520123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3" t="8248" r="8016" b="19650"/>
          <a:stretch/>
        </p:blipFill>
        <p:spPr bwMode="auto">
          <a:xfrm rot="16200000">
            <a:off x="3185757" y="1837071"/>
            <a:ext cx="1538011" cy="9257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RESPALDO 17-06-2012\Users\HP\Pictures\Imagenes\Nokia C6\201205\201205A0\05052012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718" y="1530947"/>
            <a:ext cx="1195279" cy="153801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de flecha"/>
          <p:cNvCxnSpPr/>
          <p:nvPr/>
        </p:nvCxnSpPr>
        <p:spPr>
          <a:xfrm>
            <a:off x="5724128" y="2204864"/>
            <a:ext cx="7100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48" name="Picture 4" descr="D:\RESPALDO 17-06-2012\Users\HP\Pictures\Imagenes\Nokia C6\201205\201205A0\050520123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00" r="11895" b="4127"/>
          <a:stretch/>
        </p:blipFill>
        <p:spPr bwMode="auto">
          <a:xfrm>
            <a:off x="6444208" y="1530947"/>
            <a:ext cx="954701" cy="153801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RESPALDO 17-06-2012\Users\HP\Pictures\Imagenes\Nokia C6\201205\201205A0\0605201236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462730" y="1741383"/>
            <a:ext cx="1645774" cy="123408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RESPALDO 17-06-2012\Users\HP\Pictures\Imagenes\Nokia C6\201205\201205A0\0605201236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152" b="12996"/>
          <a:stretch/>
        </p:blipFill>
        <p:spPr bwMode="auto">
          <a:xfrm>
            <a:off x="7976161" y="3930514"/>
            <a:ext cx="916319" cy="136572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RESPALDO 17-06-2012\Users\HP\Pictures\Imagenes\Nokia C6\201205\201205A0\0505201233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107" t="4602" r="26833" b="10702"/>
          <a:stretch/>
        </p:blipFill>
        <p:spPr bwMode="auto">
          <a:xfrm>
            <a:off x="7308304" y="3910006"/>
            <a:ext cx="618184" cy="148374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RESPALDO 17-06-2012\Users\HP\Pictures\Imagenes\Nokia C6\201205\201205A0\0505201234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3976456"/>
            <a:ext cx="1698797" cy="127384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RESPALDO 17-06-2012\Users\HP\Pictures\Imagenes\Nokia C6\201205\201205A0\0605201236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8609" t="26471" r="30696" b="10925"/>
          <a:stretch/>
        </p:blipFill>
        <p:spPr bwMode="auto">
          <a:xfrm>
            <a:off x="2577172" y="3789040"/>
            <a:ext cx="915192" cy="13996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RESPALDO 17-06-2012\Users\HP\Pictures\Imagenes\Nokia C6\201205\201205A0\0605201235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576" y="3861048"/>
            <a:ext cx="1647450" cy="135656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20 Conector recto de flecha"/>
          <p:cNvCxnSpPr/>
          <p:nvPr/>
        </p:nvCxnSpPr>
        <p:spPr>
          <a:xfrm flipH="1">
            <a:off x="6434171" y="4651880"/>
            <a:ext cx="65810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flipH="1" flipV="1">
            <a:off x="3689425" y="4609831"/>
            <a:ext cx="666551" cy="35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8172400" y="3140968"/>
            <a:ext cx="0"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4139952" y="5301208"/>
            <a:ext cx="2914965" cy="338554"/>
          </a:xfrm>
          <a:prstGeom prst="rect">
            <a:avLst/>
          </a:prstGeom>
          <a:noFill/>
        </p:spPr>
        <p:txBody>
          <a:bodyPr wrap="none" rtlCol="0">
            <a:spAutoFit/>
          </a:bodyPr>
          <a:lstStyle/>
          <a:p>
            <a:r>
              <a:rPr lang="es-EC" sz="1600" dirty="0" smtClean="0">
                <a:latin typeface="Arial" pitchFamily="34" charset="0"/>
                <a:cs typeface="Arial" pitchFamily="34" charset="0"/>
              </a:rPr>
              <a:t>5’ 1000 </a:t>
            </a:r>
            <a:r>
              <a:rPr lang="es-EC" sz="1600" dirty="0">
                <a:latin typeface="Arial" pitchFamily="34" charset="0"/>
                <a:cs typeface="Arial" pitchFamily="34" charset="0"/>
              </a:rPr>
              <a:t>rpm </a:t>
            </a:r>
            <a:r>
              <a:rPr lang="es-EC" sz="1600" dirty="0" smtClean="0">
                <a:latin typeface="Arial" pitchFamily="34" charset="0"/>
                <a:cs typeface="Arial" pitchFamily="34" charset="0"/>
              </a:rPr>
              <a:t>(5804 </a:t>
            </a:r>
            <a:r>
              <a:rPr lang="es-EC" sz="1600" dirty="0" err="1" smtClean="0">
                <a:latin typeface="Arial" pitchFamily="34" charset="0"/>
                <a:cs typeface="Arial" pitchFamily="34" charset="0"/>
              </a:rPr>
              <a:t>Eppendorf</a:t>
            </a:r>
            <a:r>
              <a:rPr lang="es-EC" sz="1600" dirty="0">
                <a:latin typeface="Arial" pitchFamily="34" charset="0"/>
                <a:cs typeface="Arial" pitchFamily="34" charset="0"/>
              </a:rPr>
              <a:t>)</a:t>
            </a:r>
          </a:p>
        </p:txBody>
      </p:sp>
      <p:sp>
        <p:nvSpPr>
          <p:cNvPr id="27" name="26 CuadroTexto"/>
          <p:cNvSpPr txBox="1"/>
          <p:nvPr/>
        </p:nvSpPr>
        <p:spPr>
          <a:xfrm>
            <a:off x="286182" y="5157192"/>
            <a:ext cx="3172664" cy="584775"/>
          </a:xfrm>
          <a:prstGeom prst="rect">
            <a:avLst/>
          </a:prstGeom>
          <a:noFill/>
        </p:spPr>
        <p:txBody>
          <a:bodyPr wrap="none" rtlCol="0">
            <a:spAutoFit/>
          </a:bodyPr>
          <a:lstStyle/>
          <a:p>
            <a:pPr algn="ctr"/>
            <a:r>
              <a:rPr lang="el-GR" sz="1600" dirty="0">
                <a:latin typeface="Arial" pitchFamily="34" charset="0"/>
                <a:cs typeface="Arial" pitchFamily="34" charset="0"/>
              </a:rPr>
              <a:t>1000 μ</a:t>
            </a:r>
            <a:r>
              <a:rPr lang="es-EC" sz="1600" dirty="0" smtClean="0">
                <a:latin typeface="Arial" pitchFamily="34" charset="0"/>
                <a:cs typeface="Arial" pitchFamily="34" charset="0"/>
              </a:rPr>
              <a:t>l de extracto</a:t>
            </a:r>
          </a:p>
          <a:p>
            <a:pPr algn="ctr"/>
            <a:r>
              <a:rPr lang="es-EC" sz="1600" dirty="0" smtClean="0">
                <a:latin typeface="Arial" pitchFamily="34" charset="0"/>
                <a:cs typeface="Arial" pitchFamily="34" charset="0"/>
              </a:rPr>
              <a:t>470</a:t>
            </a:r>
            <a:r>
              <a:rPr lang="es-EC" sz="1600" dirty="0">
                <a:latin typeface="Arial" pitchFamily="34" charset="0"/>
                <a:cs typeface="Arial" pitchFamily="34" charset="0"/>
              </a:rPr>
              <a:t>, 645 y 662 </a:t>
            </a:r>
            <a:r>
              <a:rPr lang="es-EC" sz="1600" dirty="0" err="1" smtClean="0">
                <a:latin typeface="Arial" pitchFamily="34" charset="0"/>
                <a:cs typeface="Arial" pitchFamily="34" charset="0"/>
              </a:rPr>
              <a:t>nm</a:t>
            </a:r>
            <a:r>
              <a:rPr lang="es-EC" sz="1600" dirty="0" smtClean="0">
                <a:latin typeface="Arial" pitchFamily="34" charset="0"/>
                <a:cs typeface="Arial" pitchFamily="34" charset="0"/>
              </a:rPr>
              <a:t> (5000 HACH)</a:t>
            </a:r>
            <a:endParaRPr lang="es-EC" sz="1600" dirty="0">
              <a:latin typeface="Arial" pitchFamily="34" charset="0"/>
              <a:cs typeface="Arial" pitchFamily="34" charset="0"/>
            </a:endParaRPr>
          </a:p>
        </p:txBody>
      </p:sp>
      <p:sp>
        <p:nvSpPr>
          <p:cNvPr id="3" name="2 CuadroTexto"/>
          <p:cNvSpPr txBox="1"/>
          <p:nvPr/>
        </p:nvSpPr>
        <p:spPr>
          <a:xfrm>
            <a:off x="3689425" y="3140968"/>
            <a:ext cx="1370888" cy="338554"/>
          </a:xfrm>
          <a:prstGeom prst="rect">
            <a:avLst/>
          </a:prstGeom>
          <a:noFill/>
        </p:spPr>
        <p:txBody>
          <a:bodyPr wrap="none" rtlCol="0">
            <a:spAutoFit/>
          </a:bodyPr>
          <a:lstStyle/>
          <a:p>
            <a:r>
              <a:rPr lang="es-EC" sz="1600" dirty="0" smtClean="0">
                <a:latin typeface="Arial" pitchFamily="34" charset="0"/>
                <a:cs typeface="Arial" pitchFamily="34" charset="0"/>
              </a:rPr>
              <a:t>0,2 g de hoja</a:t>
            </a:r>
            <a:endParaRPr lang="es-EC" sz="1600" dirty="0">
              <a:latin typeface="Arial" pitchFamily="34" charset="0"/>
              <a:cs typeface="Arial" pitchFamily="34" charset="0"/>
            </a:endParaRPr>
          </a:p>
        </p:txBody>
      </p:sp>
      <p:sp>
        <p:nvSpPr>
          <p:cNvPr id="7" name="6 CuadroTexto"/>
          <p:cNvSpPr txBox="1"/>
          <p:nvPr/>
        </p:nvSpPr>
        <p:spPr>
          <a:xfrm>
            <a:off x="6156176" y="3140968"/>
            <a:ext cx="1656094" cy="338554"/>
          </a:xfrm>
          <a:prstGeom prst="rect">
            <a:avLst/>
          </a:prstGeom>
          <a:noFill/>
        </p:spPr>
        <p:txBody>
          <a:bodyPr wrap="none" rtlCol="0">
            <a:spAutoFit/>
          </a:bodyPr>
          <a:lstStyle/>
          <a:p>
            <a:r>
              <a:rPr lang="es-EC" sz="1600" dirty="0" smtClean="0">
                <a:latin typeface="Arial" pitchFamily="34" charset="0"/>
                <a:cs typeface="Arial" pitchFamily="34" charset="0"/>
              </a:rPr>
              <a:t>5 ml de Acetona</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31787827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par>
                                <p:cTn id="19" presetID="10" presetClass="entr" presetSubtype="0" fill="hold"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fade">
                                      <p:cBhvr>
                                        <p:cTn id="21" dur="500"/>
                                        <p:tgtEl>
                                          <p:spTgt spid="61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500"/>
                                        <p:tgtEl>
                                          <p:spTgt spid="61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6149"/>
                                        </p:tgtEl>
                                        <p:attrNameLst>
                                          <p:attrName>style.visibility</p:attrName>
                                        </p:attrNameLst>
                                      </p:cBhvr>
                                      <p:to>
                                        <p:strVal val="visible"/>
                                      </p:to>
                                    </p:set>
                                    <p:animEffect transition="in" filter="fade">
                                      <p:cBhvr>
                                        <p:cTn id="38" dur="500"/>
                                        <p:tgtEl>
                                          <p:spTgt spid="61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6150"/>
                                        </p:tgtEl>
                                        <p:attrNameLst>
                                          <p:attrName>style.visibility</p:attrName>
                                        </p:attrNameLst>
                                      </p:cBhvr>
                                      <p:to>
                                        <p:strVal val="visible"/>
                                      </p:to>
                                    </p:set>
                                    <p:animEffect transition="in" filter="fade">
                                      <p:cBhvr>
                                        <p:cTn id="46" dur="500"/>
                                        <p:tgtEl>
                                          <p:spTgt spid="6150"/>
                                        </p:tgtEl>
                                      </p:cBhvr>
                                    </p:animEffect>
                                  </p:childTnLst>
                                </p:cTn>
                              </p:par>
                              <p:par>
                                <p:cTn id="47" presetID="10" presetClass="entr" presetSubtype="0" fill="hold" nodeType="withEffect">
                                  <p:stCondLst>
                                    <p:cond delay="0"/>
                                  </p:stCondLst>
                                  <p:childTnLst>
                                    <p:set>
                                      <p:cBhvr>
                                        <p:cTn id="48" dur="1" fill="hold">
                                          <p:stCondLst>
                                            <p:cond delay="0"/>
                                          </p:stCondLst>
                                        </p:cTn>
                                        <p:tgtEl>
                                          <p:spTgt spid="6151"/>
                                        </p:tgtEl>
                                        <p:attrNameLst>
                                          <p:attrName>style.visibility</p:attrName>
                                        </p:attrNameLst>
                                      </p:cBhvr>
                                      <p:to>
                                        <p:strVal val="visible"/>
                                      </p:to>
                                    </p:set>
                                    <p:animEffect transition="in" filter="fade">
                                      <p:cBhvr>
                                        <p:cTn id="49" dur="500"/>
                                        <p:tgtEl>
                                          <p:spTgt spid="61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6152"/>
                                        </p:tgtEl>
                                        <p:attrNameLst>
                                          <p:attrName>style.visibility</p:attrName>
                                        </p:attrNameLst>
                                      </p:cBhvr>
                                      <p:to>
                                        <p:strVal val="visible"/>
                                      </p:to>
                                    </p:set>
                                    <p:animEffect transition="in" filter="fade">
                                      <p:cBhvr>
                                        <p:cTn id="57" dur="500"/>
                                        <p:tgtEl>
                                          <p:spTgt spid="61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nodeType="withEffect">
                                  <p:stCondLst>
                                    <p:cond delay="0"/>
                                  </p:stCondLst>
                                  <p:childTnLst>
                                    <p:set>
                                      <p:cBhvr>
                                        <p:cTn id="67" dur="1" fill="hold">
                                          <p:stCondLst>
                                            <p:cond delay="0"/>
                                          </p:stCondLst>
                                        </p:cTn>
                                        <p:tgtEl>
                                          <p:spTgt spid="6153"/>
                                        </p:tgtEl>
                                        <p:attrNameLst>
                                          <p:attrName>style.visibility</p:attrName>
                                        </p:attrNameLst>
                                      </p:cBhvr>
                                      <p:to>
                                        <p:strVal val="visible"/>
                                      </p:to>
                                    </p:set>
                                    <p:animEffect transition="in" filter="fade">
                                      <p:cBhvr>
                                        <p:cTn id="68" dur="500"/>
                                        <p:tgtEl>
                                          <p:spTgt spid="6153"/>
                                        </p:tgtEl>
                                      </p:cBhvr>
                                    </p:animEffect>
                                  </p:childTnLst>
                                </p:cTn>
                              </p:par>
                              <p:par>
                                <p:cTn id="69" presetID="10" presetClass="entr" presetSubtype="0" fill="hold" nodeType="withEffect">
                                  <p:stCondLst>
                                    <p:cond delay="0"/>
                                  </p:stCondLst>
                                  <p:childTnLst>
                                    <p:set>
                                      <p:cBhvr>
                                        <p:cTn id="70" dur="1" fill="hold">
                                          <p:stCondLst>
                                            <p:cond delay="0"/>
                                          </p:stCondLst>
                                        </p:cTn>
                                        <p:tgtEl>
                                          <p:spTgt spid="6154"/>
                                        </p:tgtEl>
                                        <p:attrNameLst>
                                          <p:attrName>style.visibility</p:attrName>
                                        </p:attrNameLst>
                                      </p:cBhvr>
                                      <p:to>
                                        <p:strVal val="visible"/>
                                      </p:to>
                                    </p:set>
                                    <p:animEffect transition="in" filter="fade">
                                      <p:cBhvr>
                                        <p:cTn id="71" dur="500"/>
                                        <p:tgtEl>
                                          <p:spTgt spid="615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6" grpId="0"/>
      <p:bldP spid="27"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4211960" y="44624"/>
            <a:ext cx="4653966"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EL PROBLEMA</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18" name="17 CuadroTexto"/>
          <p:cNvSpPr txBox="1"/>
          <p:nvPr/>
        </p:nvSpPr>
        <p:spPr>
          <a:xfrm>
            <a:off x="5427812" y="1196752"/>
            <a:ext cx="3685625" cy="923330"/>
          </a:xfrm>
          <a:prstGeom prst="rect">
            <a:avLst/>
          </a:prstGeom>
          <a:noFill/>
        </p:spPr>
        <p:txBody>
          <a:bodyPr wrap="none" rtlCol="0">
            <a:spAutoFit/>
          </a:bodyPr>
          <a:lstStyle/>
          <a:p>
            <a:pPr algn="ctr"/>
            <a:r>
              <a:rPr lang="es-EC" b="1" dirty="0" smtClean="0">
                <a:latin typeface="Arial" pitchFamily="34" charset="0"/>
                <a:cs typeface="Arial" pitchFamily="34" charset="0"/>
              </a:rPr>
              <a:t>La extracción del petróleo</a:t>
            </a:r>
          </a:p>
          <a:p>
            <a:pPr algn="ctr"/>
            <a:r>
              <a:rPr lang="es-EC" b="1" dirty="0" smtClean="0">
                <a:latin typeface="Arial" pitchFamily="34" charset="0"/>
                <a:cs typeface="Arial" pitchFamily="34" charset="0"/>
              </a:rPr>
              <a:t>produce </a:t>
            </a:r>
            <a:r>
              <a:rPr lang="es-EC" b="1" dirty="0">
                <a:latin typeface="Arial" pitchFamily="34" charset="0"/>
                <a:cs typeface="Arial" pitchFamily="34" charset="0"/>
              </a:rPr>
              <a:t>derrames en las </a:t>
            </a:r>
            <a:r>
              <a:rPr lang="es-EC" b="1" dirty="0" smtClean="0">
                <a:latin typeface="Arial" pitchFamily="34" charset="0"/>
                <a:cs typeface="Arial" pitchFamily="34" charset="0"/>
              </a:rPr>
              <a:t>áreas</a:t>
            </a:r>
          </a:p>
          <a:p>
            <a:pPr algn="ctr"/>
            <a:r>
              <a:rPr lang="es-EC" b="1" dirty="0" smtClean="0">
                <a:latin typeface="Arial" pitchFamily="34" charset="0"/>
                <a:cs typeface="Arial" pitchFamily="34" charset="0"/>
              </a:rPr>
              <a:t>circundantes </a:t>
            </a:r>
            <a:r>
              <a:rPr lang="es-EC" b="1" dirty="0">
                <a:latin typeface="Arial" pitchFamily="34" charset="0"/>
                <a:cs typeface="Arial" pitchFamily="34" charset="0"/>
              </a:rPr>
              <a:t>del </a:t>
            </a:r>
            <a:r>
              <a:rPr lang="es-EC" b="1" dirty="0" smtClean="0">
                <a:latin typeface="Arial" pitchFamily="34" charset="0"/>
                <a:cs typeface="Arial" pitchFamily="34" charset="0"/>
              </a:rPr>
              <a:t>pozo</a:t>
            </a:r>
            <a:endParaRPr lang="es-EC" b="1" dirty="0">
              <a:latin typeface="Arial" pitchFamily="34" charset="0"/>
              <a:cs typeface="Arial" pitchFamily="34" charset="0"/>
            </a:endParaRPr>
          </a:p>
        </p:txBody>
      </p:sp>
      <p:sp>
        <p:nvSpPr>
          <p:cNvPr id="21" name="20 CuadroTexto"/>
          <p:cNvSpPr txBox="1"/>
          <p:nvPr/>
        </p:nvSpPr>
        <p:spPr>
          <a:xfrm>
            <a:off x="5876837" y="3573016"/>
            <a:ext cx="3441969" cy="923330"/>
          </a:xfrm>
          <a:prstGeom prst="rect">
            <a:avLst/>
          </a:prstGeom>
          <a:noFill/>
        </p:spPr>
        <p:txBody>
          <a:bodyPr wrap="none" rtlCol="0">
            <a:spAutoFit/>
          </a:bodyPr>
          <a:lstStyle/>
          <a:p>
            <a:pPr algn="ctr"/>
            <a:r>
              <a:rPr lang="es-EC" b="1" dirty="0" smtClean="0">
                <a:latin typeface="Arial" pitchFamily="34" charset="0"/>
                <a:cs typeface="Arial" pitchFamily="34" charset="0"/>
              </a:rPr>
              <a:t>Alteración </a:t>
            </a:r>
            <a:r>
              <a:rPr lang="es-EC" b="1" dirty="0">
                <a:latin typeface="Arial" pitchFamily="34" charset="0"/>
                <a:cs typeface="Arial" pitchFamily="34" charset="0"/>
              </a:rPr>
              <a:t>de </a:t>
            </a:r>
            <a:r>
              <a:rPr lang="es-EC" b="1" dirty="0" smtClean="0">
                <a:latin typeface="Arial" pitchFamily="34" charset="0"/>
                <a:cs typeface="Arial" pitchFamily="34" charset="0"/>
              </a:rPr>
              <a:t>características</a:t>
            </a:r>
          </a:p>
          <a:p>
            <a:pPr algn="ctr"/>
            <a:r>
              <a:rPr lang="es-EC" b="1" dirty="0" smtClean="0">
                <a:latin typeface="Arial" pitchFamily="34" charset="0"/>
                <a:cs typeface="Arial" pitchFamily="34" charset="0"/>
              </a:rPr>
              <a:t>físicas</a:t>
            </a:r>
            <a:r>
              <a:rPr lang="es-EC" b="1" dirty="0">
                <a:latin typeface="Arial" pitchFamily="34" charset="0"/>
                <a:cs typeface="Arial" pitchFamily="34" charset="0"/>
              </a:rPr>
              <a:t>, químicas y </a:t>
            </a:r>
            <a:r>
              <a:rPr lang="es-EC" b="1" dirty="0" smtClean="0">
                <a:latin typeface="Arial" pitchFamily="34" charset="0"/>
                <a:cs typeface="Arial" pitchFamily="34" charset="0"/>
              </a:rPr>
              <a:t>biológicas</a:t>
            </a:r>
          </a:p>
          <a:p>
            <a:pPr algn="ctr"/>
            <a:r>
              <a:rPr lang="es-EC" b="1" dirty="0" smtClean="0">
                <a:latin typeface="Arial" pitchFamily="34" charset="0"/>
                <a:cs typeface="Arial" pitchFamily="34" charset="0"/>
              </a:rPr>
              <a:t>del suelo</a:t>
            </a:r>
            <a:endParaRPr lang="es-EC" dirty="0">
              <a:latin typeface="Arial" pitchFamily="34" charset="0"/>
              <a:cs typeface="Arial" pitchFamily="34" charset="0"/>
            </a:endParaRPr>
          </a:p>
        </p:txBody>
      </p:sp>
      <p:sp>
        <p:nvSpPr>
          <p:cNvPr id="22" name="21 CuadroTexto"/>
          <p:cNvSpPr txBox="1"/>
          <p:nvPr/>
        </p:nvSpPr>
        <p:spPr>
          <a:xfrm>
            <a:off x="4573110" y="5445224"/>
            <a:ext cx="3563796" cy="646331"/>
          </a:xfrm>
          <a:prstGeom prst="rect">
            <a:avLst/>
          </a:prstGeom>
          <a:noFill/>
        </p:spPr>
        <p:txBody>
          <a:bodyPr wrap="none" rtlCol="0">
            <a:spAutoFit/>
          </a:bodyPr>
          <a:lstStyle/>
          <a:p>
            <a:pPr algn="ctr"/>
            <a:r>
              <a:rPr lang="es-EC" b="1" dirty="0" smtClean="0">
                <a:latin typeface="Arial" pitchFamily="34" charset="0"/>
                <a:cs typeface="Arial" pitchFamily="34" charset="0"/>
              </a:rPr>
              <a:t>Contaminantes permanecen</a:t>
            </a:r>
          </a:p>
          <a:p>
            <a:pPr algn="ctr"/>
            <a:r>
              <a:rPr lang="es-EC" b="1" dirty="0" smtClean="0">
                <a:latin typeface="Arial" pitchFamily="34" charset="0"/>
                <a:cs typeface="Arial" pitchFamily="34" charset="0"/>
              </a:rPr>
              <a:t>por largos </a:t>
            </a:r>
            <a:r>
              <a:rPr lang="es-EC" b="1" dirty="0">
                <a:latin typeface="Arial" pitchFamily="34" charset="0"/>
                <a:cs typeface="Arial" pitchFamily="34" charset="0"/>
              </a:rPr>
              <a:t>períodos de tiempo</a:t>
            </a:r>
          </a:p>
        </p:txBody>
      </p:sp>
      <p:sp>
        <p:nvSpPr>
          <p:cNvPr id="23" name="22 CuadroTexto"/>
          <p:cNvSpPr txBox="1"/>
          <p:nvPr/>
        </p:nvSpPr>
        <p:spPr>
          <a:xfrm>
            <a:off x="149691" y="3474731"/>
            <a:ext cx="3539752" cy="923330"/>
          </a:xfrm>
          <a:prstGeom prst="rect">
            <a:avLst/>
          </a:prstGeom>
          <a:noFill/>
        </p:spPr>
        <p:txBody>
          <a:bodyPr wrap="none" rtlCol="0">
            <a:spAutoFit/>
          </a:bodyPr>
          <a:lstStyle/>
          <a:p>
            <a:pPr algn="ctr"/>
            <a:r>
              <a:rPr lang="es-EC" b="1" dirty="0" smtClean="0">
                <a:latin typeface="Arial" pitchFamily="34" charset="0"/>
                <a:cs typeface="Arial" pitchFamily="34" charset="0"/>
              </a:rPr>
              <a:t>Varios </a:t>
            </a:r>
            <a:r>
              <a:rPr lang="es-EC" b="1" dirty="0">
                <a:latin typeface="Arial" pitchFamily="34" charset="0"/>
                <a:cs typeface="Arial" pitchFamily="34" charset="0"/>
              </a:rPr>
              <a:t>campos </a:t>
            </a:r>
            <a:r>
              <a:rPr lang="es-EC" b="1" dirty="0" smtClean="0">
                <a:latin typeface="Arial" pitchFamily="34" charset="0"/>
                <a:cs typeface="Arial" pitchFamily="34" charset="0"/>
              </a:rPr>
              <a:t>contaminados</a:t>
            </a:r>
          </a:p>
          <a:p>
            <a:pPr algn="ctr"/>
            <a:r>
              <a:rPr lang="es-EC" b="1" dirty="0" smtClean="0">
                <a:latin typeface="Arial" pitchFamily="34" charset="0"/>
                <a:cs typeface="Arial" pitchFamily="34" charset="0"/>
              </a:rPr>
              <a:t>en </a:t>
            </a:r>
            <a:r>
              <a:rPr lang="es-EC" b="1" dirty="0">
                <a:latin typeface="Arial" pitchFamily="34" charset="0"/>
                <a:cs typeface="Arial" pitchFamily="34" charset="0"/>
              </a:rPr>
              <a:t>el Distrito </a:t>
            </a:r>
            <a:r>
              <a:rPr lang="es-EC" b="1" dirty="0" smtClean="0">
                <a:latin typeface="Arial" pitchFamily="34" charset="0"/>
                <a:cs typeface="Arial" pitchFamily="34" charset="0"/>
              </a:rPr>
              <a:t>Amazónico</a:t>
            </a:r>
          </a:p>
          <a:p>
            <a:pPr algn="ctr"/>
            <a:r>
              <a:rPr lang="es-EC" b="1" dirty="0" smtClean="0">
                <a:latin typeface="Arial" pitchFamily="34" charset="0"/>
                <a:cs typeface="Arial" pitchFamily="34" charset="0"/>
              </a:rPr>
              <a:t>con [Cd] &gt; a </a:t>
            </a:r>
            <a:r>
              <a:rPr lang="es-EC" b="1" dirty="0">
                <a:latin typeface="Arial" pitchFamily="34" charset="0"/>
                <a:cs typeface="Arial" pitchFamily="34" charset="0"/>
              </a:rPr>
              <a:t>3 </a:t>
            </a:r>
            <a:r>
              <a:rPr lang="es-EC" b="1" dirty="0" smtClean="0">
                <a:latin typeface="Arial" pitchFamily="34" charset="0"/>
                <a:cs typeface="Arial" pitchFamily="34" charset="0"/>
              </a:rPr>
              <a:t>ppm</a:t>
            </a:r>
            <a:endParaRPr lang="es-EC" b="1" dirty="0">
              <a:latin typeface="Arial" pitchFamily="34" charset="0"/>
              <a:cs typeface="Arial" pitchFamily="34" charset="0"/>
            </a:endParaRPr>
          </a:p>
        </p:txBody>
      </p:sp>
      <p:cxnSp>
        <p:nvCxnSpPr>
          <p:cNvPr id="27" name="26 Conector curvado"/>
          <p:cNvCxnSpPr>
            <a:endCxn id="18" idx="1"/>
          </p:cNvCxnSpPr>
          <p:nvPr/>
        </p:nvCxnSpPr>
        <p:spPr>
          <a:xfrm flipV="1">
            <a:off x="4283968" y="1658417"/>
            <a:ext cx="1143844" cy="322871"/>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30 Conector curvado"/>
          <p:cNvCxnSpPr/>
          <p:nvPr/>
        </p:nvCxnSpPr>
        <p:spPr>
          <a:xfrm rot="16200000" flipH="1">
            <a:off x="6170953" y="2629688"/>
            <a:ext cx="1376279" cy="397720"/>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32 Conector curvado"/>
          <p:cNvCxnSpPr>
            <a:endCxn id="22" idx="0"/>
          </p:cNvCxnSpPr>
          <p:nvPr/>
        </p:nvCxnSpPr>
        <p:spPr>
          <a:xfrm rot="5400000">
            <a:off x="6213205" y="4638151"/>
            <a:ext cx="948877" cy="665269"/>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36 Conector curvado"/>
          <p:cNvCxnSpPr>
            <a:endCxn id="23" idx="0"/>
          </p:cNvCxnSpPr>
          <p:nvPr/>
        </p:nvCxnSpPr>
        <p:spPr>
          <a:xfrm rot="5400000">
            <a:off x="1854767" y="2413680"/>
            <a:ext cx="1125851" cy="996250"/>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7020272" y="2708920"/>
            <a:ext cx="205697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CONSECUENCIA</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44" name="43 CuadroTexto"/>
          <p:cNvSpPr txBox="1"/>
          <p:nvPr/>
        </p:nvSpPr>
        <p:spPr>
          <a:xfrm>
            <a:off x="6899936" y="5003884"/>
            <a:ext cx="150554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PROBLEMA</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49" name="48 CuadroTexto"/>
          <p:cNvSpPr txBox="1"/>
          <p:nvPr/>
        </p:nvSpPr>
        <p:spPr>
          <a:xfrm>
            <a:off x="305848" y="5230941"/>
            <a:ext cx="3451587" cy="646331"/>
          </a:xfrm>
          <a:prstGeom prst="rect">
            <a:avLst/>
          </a:prstGeom>
          <a:noFill/>
        </p:spPr>
        <p:txBody>
          <a:bodyPr wrap="none" rtlCol="0">
            <a:spAutoFit/>
          </a:bodyPr>
          <a:lstStyle/>
          <a:p>
            <a:pPr algn="ctr"/>
            <a:r>
              <a:rPr lang="es-EC" b="1" dirty="0" smtClean="0">
                <a:latin typeface="Arial" pitchFamily="34" charset="0"/>
                <a:cs typeface="Arial" pitchFamily="34" charset="0"/>
              </a:rPr>
              <a:t>Uso agrícola: &lt; 2 ppm</a:t>
            </a:r>
          </a:p>
          <a:p>
            <a:pPr algn="ctr"/>
            <a:r>
              <a:rPr lang="es-EC" b="1" dirty="0" smtClean="0">
                <a:latin typeface="Arial" pitchFamily="34" charset="0"/>
                <a:cs typeface="Arial" pitchFamily="34" charset="0"/>
              </a:rPr>
              <a:t>Ecosistema sensible: &lt; 1 ppm</a:t>
            </a:r>
            <a:endParaRPr lang="es-EC" b="1" dirty="0">
              <a:latin typeface="Arial" pitchFamily="34" charset="0"/>
              <a:cs typeface="Arial" pitchFamily="34" charset="0"/>
            </a:endParaRPr>
          </a:p>
        </p:txBody>
      </p:sp>
      <p:cxnSp>
        <p:nvCxnSpPr>
          <p:cNvPr id="51" name="50 Conector curvado"/>
          <p:cNvCxnSpPr>
            <a:stCxn id="23" idx="2"/>
            <a:endCxn id="49" idx="0"/>
          </p:cNvCxnSpPr>
          <p:nvPr/>
        </p:nvCxnSpPr>
        <p:spPr>
          <a:xfrm rot="16200000" flipH="1">
            <a:off x="1559164" y="4758463"/>
            <a:ext cx="832880" cy="112075"/>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2123728" y="4581128"/>
            <a:ext cx="1881669"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SUPERA RAOH</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1475656" y="1628800"/>
            <a:ext cx="2714590" cy="707886"/>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es-EC" sz="2000" b="1" dirty="0">
                <a:effectLst>
                  <a:outerShdw blurRad="38100" dist="38100" dir="2700000" algn="tl">
                    <a:srgbClr val="000000">
                      <a:alpha val="43137"/>
                    </a:srgbClr>
                  </a:outerShdw>
                </a:effectLst>
                <a:latin typeface="Arial" pitchFamily="34" charset="0"/>
                <a:cs typeface="Arial" pitchFamily="34" charset="0"/>
              </a:rPr>
              <a:t>CONTAMINACIÓN</a:t>
            </a:r>
          </a:p>
          <a:p>
            <a:pPr algn="ctr"/>
            <a:r>
              <a:rPr lang="es-EC" sz="2000" b="1" dirty="0">
                <a:effectLst>
                  <a:outerShdw blurRad="38100" dist="38100" dir="2700000" algn="tl">
                    <a:srgbClr val="000000">
                      <a:alpha val="43137"/>
                    </a:srgbClr>
                  </a:outerShdw>
                </a:effectLst>
                <a:latin typeface="Arial" pitchFamily="34" charset="0"/>
                <a:cs typeface="Arial" pitchFamily="34" charset="0"/>
              </a:rPr>
              <a:t>AMBIENTAL POR </a:t>
            </a:r>
            <a:r>
              <a:rPr lang="es-EC" sz="2000" b="1" dirty="0" smtClean="0">
                <a:effectLst>
                  <a:outerShdw blurRad="38100" dist="38100" dir="2700000" algn="tl">
                    <a:srgbClr val="000000">
                      <a:alpha val="43137"/>
                    </a:srgbClr>
                  </a:outerShdw>
                </a:effectLst>
                <a:latin typeface="Arial" pitchFamily="34" charset="0"/>
                <a:cs typeface="Arial" pitchFamily="34" charset="0"/>
              </a:rPr>
              <a:t>Cd</a:t>
            </a:r>
            <a:endParaRPr lang="es-EC" sz="20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39705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down)">
                                      <p:cBhvr>
                                        <p:cTn id="50" dur="500"/>
                                        <p:tgtEl>
                                          <p:spTgt spid="52"/>
                                        </p:tgtEl>
                                      </p:cBhvr>
                                    </p:animEffect>
                                  </p:childTnLst>
                                </p:cTn>
                              </p:par>
                              <p:par>
                                <p:cTn id="51" presetID="22" presetClass="entr" presetSubtype="4"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down)">
                                      <p:cBhvr>
                                        <p:cTn id="53" dur="500"/>
                                        <p:tgtEl>
                                          <p:spTgt spid="51"/>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P spid="43" grpId="0" animBg="1"/>
      <p:bldP spid="44" grpId="0" animBg="1"/>
      <p:bldP spid="49" grpId="0"/>
      <p:bldP spid="5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5236" y="764704"/>
            <a:ext cx="887499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PRIMERA ETAPA: DETERMINACIÓN DE LA CAPACIDAD FITORREMEDIADORA </a:t>
            </a:r>
          </a:p>
          <a:p>
            <a:pPr marL="0" lvl="2" algn="ctr"/>
            <a:r>
              <a:rPr lang="es-EC" b="1" dirty="0" smtClean="0">
                <a:latin typeface="Arial" pitchFamily="34" charset="0"/>
                <a:cs typeface="Arial" pitchFamily="34" charset="0"/>
              </a:rPr>
              <a:t>DE CADMIO DEL CAMACHO (</a:t>
            </a:r>
            <a:r>
              <a:rPr lang="es-EC" b="1" dirty="0" err="1" smtClean="0">
                <a:latin typeface="Arial" pitchFamily="34" charset="0"/>
                <a:cs typeface="Arial" pitchFamily="34" charset="0"/>
              </a:rPr>
              <a:t>X</a:t>
            </a:r>
            <a:r>
              <a:rPr lang="es-EC" b="1" i="1" dirty="0" err="1" smtClean="0">
                <a:latin typeface="Arial" pitchFamily="34" charset="0"/>
                <a:cs typeface="Arial" pitchFamily="34" charset="0"/>
              </a:rPr>
              <a:t>anthosoma</a:t>
            </a:r>
            <a:r>
              <a:rPr lang="es-EC" b="1" i="1" dirty="0" smtClean="0">
                <a:latin typeface="Arial" pitchFamily="34" charset="0"/>
                <a:cs typeface="Arial" pitchFamily="34" charset="0"/>
              </a:rPr>
              <a:t> </a:t>
            </a:r>
            <a:r>
              <a:rPr lang="es-EC" b="1" i="1" dirty="0" err="1" smtClean="0">
                <a:latin typeface="Arial" pitchFamily="34" charset="0"/>
                <a:cs typeface="Arial" pitchFamily="34" charset="0"/>
              </a:rPr>
              <a:t>undipes</a:t>
            </a:r>
            <a:r>
              <a:rPr lang="es-EC" b="1" i="1" dirty="0" smtClean="0">
                <a:latin typeface="Arial" pitchFamily="34" charset="0"/>
                <a:cs typeface="Arial" pitchFamily="34" charset="0"/>
              </a:rPr>
              <a:t> </a:t>
            </a:r>
            <a:r>
              <a:rPr lang="es-EC" b="1" dirty="0" smtClean="0">
                <a:latin typeface="Arial" pitchFamily="34" charset="0"/>
                <a:cs typeface="Arial" pitchFamily="34" charset="0"/>
              </a:rPr>
              <a:t>koch)</a:t>
            </a:r>
            <a:endParaRPr lang="es-EC" sz="1600" b="1" dirty="0">
              <a:latin typeface="Arial" pitchFamily="34" charset="0"/>
              <a:cs typeface="Arial" pitchFamily="34" charset="0"/>
            </a:endParaRPr>
          </a:p>
        </p:txBody>
      </p:sp>
      <p:sp>
        <p:nvSpPr>
          <p:cNvPr id="6" name="5 CuadroTexto"/>
          <p:cNvSpPr txBox="1"/>
          <p:nvPr/>
        </p:nvSpPr>
        <p:spPr>
          <a:xfrm>
            <a:off x="-110203" y="1772816"/>
            <a:ext cx="3283720" cy="923330"/>
          </a:xfrm>
          <a:prstGeom prst="rect">
            <a:avLst/>
          </a:prstGeom>
          <a:noFill/>
        </p:spPr>
        <p:txBody>
          <a:bodyPr wrap="none" rtlCol="0">
            <a:spAutoFit/>
          </a:bodyPr>
          <a:lstStyle/>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DETERMINACIÓN</a:t>
            </a:r>
          </a:p>
          <a:p>
            <a:pPr algn="ctr"/>
            <a:r>
              <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rPr>
              <a:t> </a:t>
            </a: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ACTIVIDAD ANTIOXIDANTE</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RADICAL LIBRE DPPH</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7170" name="Picture 2" descr="D:\RESPALDO 17-06-2012\Users\HP\Pictures\Imagenes\Nokia C6\201205\201205A0\070520123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201" y="1556792"/>
            <a:ext cx="1174157" cy="156585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RESPALDO 17-06-2012\Users\HP\Pictures\Imagenes\Nokia C6\201205\201205A0\090520123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556792"/>
            <a:ext cx="1120053" cy="14937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RESPALDO 17-06-2012\Users\HP\Pictures\Imagenes\Nokia C6\201205\201205A0\070520123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27" r="4511" b="14892"/>
          <a:stretch/>
        </p:blipFill>
        <p:spPr bwMode="auto">
          <a:xfrm>
            <a:off x="7164288" y="1484784"/>
            <a:ext cx="1240575" cy="155517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RESPALDO 17-06-2012\Users\HP\Pictures\Imagenes\Nokia C6\201205\201205A0\0905201239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56" b="11385"/>
          <a:stretch/>
        </p:blipFill>
        <p:spPr bwMode="auto">
          <a:xfrm>
            <a:off x="7452320" y="3645024"/>
            <a:ext cx="1264426" cy="17886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RESPALDO 17-06-2012\Users\Public\Documents\Documentos\Javito TESIS\TESIS GENERAL\PROTOCOLOS\ROS\Actividad Antioxidante\DSC0699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150"/>
          <a:stretch/>
        </p:blipFill>
        <p:spPr bwMode="auto">
          <a:xfrm>
            <a:off x="3724013" y="3717032"/>
            <a:ext cx="2360155" cy="144884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RESPALDO 17-06-2012\Users\Public\Documents\Documentos\Javito TESIS\TESIS GENERAL\PROTOCOLOS\ROS\Actividad Antioxidante\DSC0702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788" b="25763"/>
          <a:stretch/>
        </p:blipFill>
        <p:spPr bwMode="auto">
          <a:xfrm rot="5400000">
            <a:off x="1443529" y="3749160"/>
            <a:ext cx="1771199" cy="84284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RESPALDO 17-06-2012\Users\Public\Documents\Documentos\Javito TESIS\TESIS GENERAL\PROTOCOLOS\ROS\Actividad Antioxidante\DSC070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849" y="3501008"/>
            <a:ext cx="1165061" cy="155341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827584" y="2636912"/>
            <a:ext cx="1473480" cy="338554"/>
          </a:xfrm>
          <a:prstGeom prst="rect">
            <a:avLst/>
          </a:prstGeom>
          <a:noFill/>
        </p:spPr>
        <p:txBody>
          <a:bodyPr wrap="none" rtlCol="0">
            <a:spAutoFit/>
          </a:bodyPr>
          <a:lstStyle/>
          <a:p>
            <a:r>
              <a:rPr lang="es-EC" sz="1600" b="1" dirty="0">
                <a:latin typeface="Arial" pitchFamily="34" charset="0"/>
                <a:cs typeface="Arial" pitchFamily="34" charset="0"/>
              </a:rPr>
              <a:t>Rivero (2006)</a:t>
            </a:r>
          </a:p>
        </p:txBody>
      </p:sp>
      <p:cxnSp>
        <p:nvCxnSpPr>
          <p:cNvPr id="10" name="9 Conector recto de flecha"/>
          <p:cNvCxnSpPr>
            <a:stCxn id="6" idx="3"/>
          </p:cNvCxnSpPr>
          <p:nvPr/>
        </p:nvCxnSpPr>
        <p:spPr>
          <a:xfrm>
            <a:off x="3173517" y="2234481"/>
            <a:ext cx="55049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220072" y="2234481"/>
            <a:ext cx="7200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p:nvPr/>
        </p:nvCxnSpPr>
        <p:spPr>
          <a:xfrm rot="16200000" flipH="1">
            <a:off x="8000307" y="2784569"/>
            <a:ext cx="1269229" cy="163649"/>
          </a:xfrm>
          <a:prstGeom prst="bentConnector3">
            <a:avLst>
              <a:gd name="adj1" fmla="val -2689"/>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a:off x="6300192" y="4548031"/>
            <a:ext cx="86409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2915816" y="4585469"/>
            <a:ext cx="6480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6514571" y="2996952"/>
            <a:ext cx="1598516" cy="584775"/>
          </a:xfrm>
          <a:prstGeom prst="rect">
            <a:avLst/>
          </a:prstGeom>
          <a:noFill/>
        </p:spPr>
        <p:txBody>
          <a:bodyPr wrap="none" rtlCol="0">
            <a:spAutoFit/>
          </a:bodyPr>
          <a:lstStyle/>
          <a:p>
            <a:pPr algn="ctr"/>
            <a:r>
              <a:rPr lang="es-EC" sz="1600" dirty="0" smtClean="0">
                <a:latin typeface="Arial" pitchFamily="34" charset="0"/>
                <a:cs typeface="Arial" pitchFamily="34" charset="0"/>
              </a:rPr>
              <a:t>50 ml </a:t>
            </a:r>
            <a:r>
              <a:rPr lang="es-EC" sz="1600" dirty="0" err="1" smtClean="0">
                <a:latin typeface="Arial" pitchFamily="34" charset="0"/>
                <a:cs typeface="Arial" pitchFamily="34" charset="0"/>
              </a:rPr>
              <a:t>Metalol</a:t>
            </a:r>
            <a:endParaRPr lang="es-EC" sz="1600" dirty="0" smtClean="0">
              <a:latin typeface="Arial" pitchFamily="34" charset="0"/>
              <a:cs typeface="Arial" pitchFamily="34" charset="0"/>
            </a:endParaRPr>
          </a:p>
          <a:p>
            <a:pPr algn="ctr"/>
            <a:r>
              <a:rPr lang="es-EC" sz="1600" dirty="0" smtClean="0">
                <a:latin typeface="Arial" pitchFamily="34" charset="0"/>
                <a:cs typeface="Arial" pitchFamily="34" charset="0"/>
              </a:rPr>
              <a:t>Extracción 48 h</a:t>
            </a:r>
            <a:endParaRPr lang="es-EC" sz="1600" dirty="0">
              <a:latin typeface="Arial" pitchFamily="34" charset="0"/>
              <a:cs typeface="Arial" pitchFamily="34" charset="0"/>
            </a:endParaRPr>
          </a:p>
        </p:txBody>
      </p:sp>
      <p:sp>
        <p:nvSpPr>
          <p:cNvPr id="21" name="20 CuadroTexto"/>
          <p:cNvSpPr txBox="1"/>
          <p:nvPr/>
        </p:nvSpPr>
        <p:spPr>
          <a:xfrm>
            <a:off x="398488" y="5157192"/>
            <a:ext cx="2906565" cy="584775"/>
          </a:xfrm>
          <a:prstGeom prst="rect">
            <a:avLst/>
          </a:prstGeom>
          <a:noFill/>
        </p:spPr>
        <p:txBody>
          <a:bodyPr wrap="none" rtlCol="0">
            <a:spAutoFit/>
          </a:bodyPr>
          <a:lstStyle/>
          <a:p>
            <a:pPr algn="ctr"/>
            <a:r>
              <a:rPr lang="es-EC" sz="1600" dirty="0" smtClean="0">
                <a:latin typeface="Arial" pitchFamily="34" charset="0"/>
                <a:cs typeface="Arial" pitchFamily="34" charset="0"/>
              </a:rPr>
              <a:t>1 ml DPPH + 1 ml de muestra</a:t>
            </a:r>
          </a:p>
          <a:p>
            <a:pPr algn="ctr"/>
            <a:r>
              <a:rPr lang="es-EC" sz="1600" dirty="0" smtClean="0">
                <a:latin typeface="Arial" pitchFamily="34" charset="0"/>
                <a:cs typeface="Arial" pitchFamily="34" charset="0"/>
              </a:rPr>
              <a:t>517 </a:t>
            </a:r>
            <a:r>
              <a:rPr lang="es-EC" sz="1600" dirty="0" err="1">
                <a:latin typeface="Arial" pitchFamily="34" charset="0"/>
                <a:cs typeface="Arial" pitchFamily="34" charset="0"/>
              </a:rPr>
              <a:t>nm</a:t>
            </a:r>
            <a:r>
              <a:rPr lang="es-EC" sz="1600" dirty="0">
                <a:latin typeface="Arial" pitchFamily="34" charset="0"/>
                <a:cs typeface="Arial" pitchFamily="34" charset="0"/>
              </a:rPr>
              <a:t> a los </a:t>
            </a:r>
            <a:r>
              <a:rPr lang="es-EC" sz="1600" dirty="0" smtClean="0">
                <a:latin typeface="Arial" pitchFamily="34" charset="0"/>
                <a:cs typeface="Arial" pitchFamily="34" charset="0"/>
              </a:rPr>
              <a:t>30’ </a:t>
            </a:r>
            <a:endParaRPr lang="es-EC" sz="1600" dirty="0">
              <a:latin typeface="Arial" pitchFamily="34" charset="0"/>
              <a:cs typeface="Arial" pitchFamily="34" charset="0"/>
            </a:endParaRPr>
          </a:p>
        </p:txBody>
      </p:sp>
      <p:sp>
        <p:nvSpPr>
          <p:cNvPr id="22" name="21 CuadroTexto"/>
          <p:cNvSpPr txBox="1"/>
          <p:nvPr/>
        </p:nvSpPr>
        <p:spPr>
          <a:xfrm>
            <a:off x="3469987" y="5157192"/>
            <a:ext cx="2882520" cy="584775"/>
          </a:xfrm>
          <a:prstGeom prst="rect">
            <a:avLst/>
          </a:prstGeom>
          <a:noFill/>
        </p:spPr>
        <p:txBody>
          <a:bodyPr wrap="none" rtlCol="0">
            <a:spAutoFit/>
          </a:bodyPr>
          <a:lstStyle/>
          <a:p>
            <a:pPr algn="ctr"/>
            <a:r>
              <a:rPr lang="es-EC" sz="1600" dirty="0">
                <a:latin typeface="Arial" pitchFamily="34" charset="0"/>
                <a:cs typeface="Arial" pitchFamily="34" charset="0"/>
              </a:rPr>
              <a:t>1 </a:t>
            </a:r>
            <a:r>
              <a:rPr lang="es-EC" sz="1600" dirty="0" err="1">
                <a:latin typeface="Arial" pitchFamily="34" charset="0"/>
                <a:cs typeface="Arial" pitchFamily="34" charset="0"/>
              </a:rPr>
              <a:t>mM</a:t>
            </a:r>
            <a:r>
              <a:rPr lang="es-EC" sz="1600" dirty="0">
                <a:latin typeface="Arial" pitchFamily="34" charset="0"/>
                <a:cs typeface="Arial" pitchFamily="34" charset="0"/>
              </a:rPr>
              <a:t> hasta 0,1 </a:t>
            </a:r>
            <a:r>
              <a:rPr lang="es-EC" sz="1600" dirty="0" err="1" smtClean="0">
                <a:latin typeface="Arial" pitchFamily="34" charset="0"/>
                <a:cs typeface="Arial" pitchFamily="34" charset="0"/>
              </a:rPr>
              <a:t>mM</a:t>
            </a:r>
            <a:r>
              <a:rPr lang="es-EC" sz="1600" dirty="0">
                <a:latin typeface="Arial" pitchFamily="34" charset="0"/>
                <a:cs typeface="Arial" pitchFamily="34" charset="0"/>
              </a:rPr>
              <a:t> </a:t>
            </a:r>
            <a:r>
              <a:rPr lang="es-EC" sz="1600" dirty="0" smtClean="0">
                <a:latin typeface="Arial" pitchFamily="34" charset="0"/>
                <a:cs typeface="Arial" pitchFamily="34" charset="0"/>
              </a:rPr>
              <a:t>(517 </a:t>
            </a:r>
            <a:r>
              <a:rPr lang="es-EC" sz="1600" dirty="0" err="1" smtClean="0">
                <a:latin typeface="Arial" pitchFamily="34" charset="0"/>
                <a:cs typeface="Arial" pitchFamily="34" charset="0"/>
              </a:rPr>
              <a:t>nm</a:t>
            </a:r>
            <a:r>
              <a:rPr lang="es-EC" sz="1600" dirty="0" smtClean="0">
                <a:latin typeface="Arial" pitchFamily="34" charset="0"/>
                <a:cs typeface="Arial" pitchFamily="34" charset="0"/>
              </a:rPr>
              <a:t>)</a:t>
            </a:r>
          </a:p>
          <a:p>
            <a:pPr algn="ctr"/>
            <a:r>
              <a:rPr lang="es-EC" sz="1600" dirty="0">
                <a:latin typeface="Arial" pitchFamily="34" charset="0"/>
                <a:cs typeface="Arial" pitchFamily="34" charset="0"/>
              </a:rPr>
              <a:t>2,2-difenil, 1-picrilhidracilo</a:t>
            </a:r>
          </a:p>
        </p:txBody>
      </p:sp>
      <p:sp>
        <p:nvSpPr>
          <p:cNvPr id="2" name="1 CuadroTexto"/>
          <p:cNvSpPr txBox="1"/>
          <p:nvPr/>
        </p:nvSpPr>
        <p:spPr>
          <a:xfrm>
            <a:off x="3419872" y="3122648"/>
            <a:ext cx="2273379" cy="338554"/>
          </a:xfrm>
          <a:prstGeom prst="rect">
            <a:avLst/>
          </a:prstGeom>
          <a:noFill/>
        </p:spPr>
        <p:txBody>
          <a:bodyPr wrap="none" rtlCol="0">
            <a:spAutoFit/>
          </a:bodyPr>
          <a:lstStyle/>
          <a:p>
            <a:r>
              <a:rPr lang="es-EC" sz="1600" dirty="0" smtClean="0">
                <a:latin typeface="Arial" pitchFamily="34" charset="0"/>
                <a:cs typeface="Arial" pitchFamily="34" charset="0"/>
              </a:rPr>
              <a:t>5 g de muestra vegetal</a:t>
            </a:r>
          </a:p>
        </p:txBody>
      </p:sp>
    </p:spTree>
    <p:extLst>
      <p:ext uri="{BB962C8B-B14F-4D97-AF65-F5344CB8AC3E}">
        <p14:creationId xmlns:p14="http://schemas.microsoft.com/office/powerpoint/2010/main" val="172664648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7171"/>
                                        </p:tgtEl>
                                        <p:attrNameLst>
                                          <p:attrName>style.visibility</p:attrName>
                                        </p:attrNameLst>
                                      </p:cBhvr>
                                      <p:to>
                                        <p:strVal val="visible"/>
                                      </p:to>
                                    </p:set>
                                    <p:animEffect transition="in" filter="wipe(down)">
                                      <p:cBhvr>
                                        <p:cTn id="29" dur="500"/>
                                        <p:tgtEl>
                                          <p:spTgt spid="7171"/>
                                        </p:tgtEl>
                                      </p:cBhvr>
                                    </p:animEffect>
                                  </p:childTnLst>
                                </p:cTn>
                              </p:par>
                              <p:par>
                                <p:cTn id="30" presetID="22" presetClass="entr" presetSubtype="4"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ipe(down)">
                                      <p:cBhvr>
                                        <p:cTn id="32" dur="500"/>
                                        <p:tgtEl>
                                          <p:spTgt spid="717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nodeType="withEffect">
                                  <p:stCondLst>
                                    <p:cond delay="0"/>
                                  </p:stCondLst>
                                  <p:childTnLst>
                                    <p:set>
                                      <p:cBhvr>
                                        <p:cTn id="42" dur="1" fill="hold">
                                          <p:stCondLst>
                                            <p:cond delay="0"/>
                                          </p:stCondLst>
                                        </p:cTn>
                                        <p:tgtEl>
                                          <p:spTgt spid="7173"/>
                                        </p:tgtEl>
                                        <p:attrNameLst>
                                          <p:attrName>style.visibility</p:attrName>
                                        </p:attrNameLst>
                                      </p:cBhvr>
                                      <p:to>
                                        <p:strVal val="visible"/>
                                      </p:to>
                                    </p:set>
                                    <p:animEffect transition="in" filter="wipe(down)">
                                      <p:cBhvr>
                                        <p:cTn id="43" dur="500"/>
                                        <p:tgtEl>
                                          <p:spTgt spid="717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Effect transition="in" filter="wipe(down)">
                                      <p:cBhvr>
                                        <p:cTn id="51" dur="500"/>
                                        <p:tgtEl>
                                          <p:spTgt spid="717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nodeType="withEffect">
                                  <p:stCondLst>
                                    <p:cond delay="0"/>
                                  </p:stCondLst>
                                  <p:childTnLst>
                                    <p:set>
                                      <p:cBhvr>
                                        <p:cTn id="61" dur="1" fill="hold">
                                          <p:stCondLst>
                                            <p:cond delay="0"/>
                                          </p:stCondLst>
                                        </p:cTn>
                                        <p:tgtEl>
                                          <p:spTgt spid="7175"/>
                                        </p:tgtEl>
                                        <p:attrNameLst>
                                          <p:attrName>style.visibility</p:attrName>
                                        </p:attrNameLst>
                                      </p:cBhvr>
                                      <p:to>
                                        <p:strVal val="visible"/>
                                      </p:to>
                                    </p:set>
                                    <p:animEffect transition="in" filter="wipe(down)">
                                      <p:cBhvr>
                                        <p:cTn id="62" dur="500"/>
                                        <p:tgtEl>
                                          <p:spTgt spid="7175"/>
                                        </p:tgtEl>
                                      </p:cBhvr>
                                    </p:animEffect>
                                  </p:childTnLst>
                                </p:cTn>
                              </p:par>
                              <p:par>
                                <p:cTn id="63" presetID="22" presetClass="entr" presetSubtype="4" fill="hold" nodeType="withEffect">
                                  <p:stCondLst>
                                    <p:cond delay="0"/>
                                  </p:stCondLst>
                                  <p:childTnLst>
                                    <p:set>
                                      <p:cBhvr>
                                        <p:cTn id="64" dur="1" fill="hold">
                                          <p:stCondLst>
                                            <p:cond delay="0"/>
                                          </p:stCondLst>
                                        </p:cTn>
                                        <p:tgtEl>
                                          <p:spTgt spid="7176"/>
                                        </p:tgtEl>
                                        <p:attrNameLst>
                                          <p:attrName>style.visibility</p:attrName>
                                        </p:attrNameLst>
                                      </p:cBhvr>
                                      <p:to>
                                        <p:strVal val="visible"/>
                                      </p:to>
                                    </p:set>
                                    <p:animEffect transition="in" filter="wipe(down)">
                                      <p:cBhvr>
                                        <p:cTn id="65" dur="500"/>
                                        <p:tgtEl>
                                          <p:spTgt spid="717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p:bldP spid="21" grpId="0"/>
      <p:bldP spid="22"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22118" y="764704"/>
            <a:ext cx="8426346"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SEGUNDA ETAPA: ENSAYO EN CAMPO CON ESPECIES VEGETALES CON </a:t>
            </a:r>
          </a:p>
          <a:p>
            <a:pPr marL="0" lvl="2" algn="ctr"/>
            <a:r>
              <a:rPr lang="es-EC" b="1" dirty="0" smtClean="0">
                <a:latin typeface="Arial" pitchFamily="34" charset="0"/>
                <a:cs typeface="Arial" pitchFamily="34" charset="0"/>
              </a:rPr>
              <a:t>POTENCIAL FITORREMEDIADOR</a:t>
            </a:r>
            <a:endParaRPr lang="es-EC" b="1" dirty="0">
              <a:latin typeface="Arial" pitchFamily="34" charset="0"/>
              <a:cs typeface="Arial" pitchFamily="34" charset="0"/>
            </a:endParaRPr>
          </a:p>
        </p:txBody>
      </p:sp>
      <p:pic>
        <p:nvPicPr>
          <p:cNvPr id="7" name="6 Imagen"/>
          <p:cNvPicPr/>
          <p:nvPr/>
        </p:nvPicPr>
        <p:blipFill rotWithShape="1">
          <a:blip r:embed="rId2" cstate="print"/>
          <a:srcRect l="34308" t="27656" r="32402" b="39402"/>
          <a:stretch/>
        </p:blipFill>
        <p:spPr bwMode="auto">
          <a:xfrm>
            <a:off x="4572000" y="1628800"/>
            <a:ext cx="2706760" cy="1656184"/>
          </a:xfrm>
          <a:prstGeom prst="rect">
            <a:avLst/>
          </a:prstGeom>
          <a:ln>
            <a:noFill/>
          </a:ln>
          <a:extLst>
            <a:ext uri="{53640926-AAD7-44D8-BBD7-CCE9431645EC}">
              <a14:shadowObscured xmlns:a14="http://schemas.microsoft.com/office/drawing/2010/main"/>
            </a:ext>
          </a:extLst>
        </p:spPr>
      </p:pic>
      <p:sp>
        <p:nvSpPr>
          <p:cNvPr id="8" name="7 CuadroTexto"/>
          <p:cNvSpPr txBox="1"/>
          <p:nvPr/>
        </p:nvSpPr>
        <p:spPr>
          <a:xfrm>
            <a:off x="201810" y="1772816"/>
            <a:ext cx="2659702" cy="923330"/>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ELABORACIÓN DE LA</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PLATAFORMA DE </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FITORREMEDIACIÓN</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8 Imagen"/>
          <p:cNvPicPr/>
          <p:nvPr/>
        </p:nvPicPr>
        <p:blipFill rotWithShape="1">
          <a:blip r:embed="rId3" cstate="print"/>
          <a:srcRect l="34308" t="29076" r="32232" b="30707"/>
          <a:stretch/>
        </p:blipFill>
        <p:spPr bwMode="auto">
          <a:xfrm>
            <a:off x="6314494" y="3573016"/>
            <a:ext cx="2269683" cy="1543818"/>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4" cstate="print"/>
          <a:srcRect l="36686" t="18207" r="34950" b="40761"/>
          <a:stretch/>
        </p:blipFill>
        <p:spPr bwMode="auto">
          <a:xfrm>
            <a:off x="1874520" y="3573016"/>
            <a:ext cx="2337440" cy="2007116"/>
          </a:xfrm>
          <a:prstGeom prst="rect">
            <a:avLst/>
          </a:prstGeom>
          <a:ln>
            <a:noFill/>
          </a:ln>
          <a:extLst>
            <a:ext uri="{53640926-AAD7-44D8-BBD7-CCE9431645EC}">
              <a14:shadowObscured xmlns:a14="http://schemas.microsoft.com/office/drawing/2010/main"/>
            </a:ext>
          </a:extLst>
        </p:spPr>
      </p:pic>
      <p:cxnSp>
        <p:nvCxnSpPr>
          <p:cNvPr id="12" name="11 Conector recto de flecha"/>
          <p:cNvCxnSpPr/>
          <p:nvPr/>
        </p:nvCxnSpPr>
        <p:spPr>
          <a:xfrm>
            <a:off x="2987824" y="2234481"/>
            <a:ext cx="129614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p:nvPr/>
        </p:nvCxnSpPr>
        <p:spPr>
          <a:xfrm rot="16200000" flipH="1">
            <a:off x="7101041" y="2481150"/>
            <a:ext cx="1347644" cy="651057"/>
          </a:xfrm>
          <a:prstGeom prst="bentConnector3">
            <a:avLst>
              <a:gd name="adj1" fmla="val -1648"/>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4788024" y="4585682"/>
            <a:ext cx="113735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827584" y="2708920"/>
            <a:ext cx="1367682" cy="338554"/>
          </a:xfrm>
          <a:prstGeom prst="rect">
            <a:avLst/>
          </a:prstGeom>
          <a:noFill/>
        </p:spPr>
        <p:txBody>
          <a:bodyPr wrap="none" rtlCol="0">
            <a:spAutoFit/>
          </a:bodyPr>
          <a:lstStyle/>
          <a:p>
            <a:r>
              <a:rPr lang="es-EC" sz="1600" b="1" dirty="0" smtClean="0">
                <a:latin typeface="Arial" pitchFamily="34" charset="0"/>
                <a:cs typeface="Arial" pitchFamily="34" charset="0"/>
              </a:rPr>
              <a:t>Área: </a:t>
            </a:r>
            <a:r>
              <a:rPr lang="es-EC" sz="1600" b="1" dirty="0">
                <a:latin typeface="Arial" pitchFamily="34" charset="0"/>
                <a:cs typeface="Arial" pitchFamily="34" charset="0"/>
              </a:rPr>
              <a:t>80 m</a:t>
            </a:r>
            <a:r>
              <a:rPr lang="es-EC" sz="1600" b="1" baseline="30000" dirty="0">
                <a:latin typeface="Arial" pitchFamily="34" charset="0"/>
                <a:cs typeface="Arial" pitchFamily="34" charset="0"/>
              </a:rPr>
              <a:t>2</a:t>
            </a:r>
            <a:r>
              <a:rPr lang="es-EC" sz="1600" b="1" dirty="0">
                <a:latin typeface="Arial" pitchFamily="34" charset="0"/>
                <a:cs typeface="Arial" pitchFamily="34" charset="0"/>
              </a:rPr>
              <a:t> </a:t>
            </a:r>
          </a:p>
        </p:txBody>
      </p:sp>
      <p:sp>
        <p:nvSpPr>
          <p:cNvPr id="21" name="20 CuadroTexto"/>
          <p:cNvSpPr txBox="1"/>
          <p:nvPr/>
        </p:nvSpPr>
        <p:spPr>
          <a:xfrm>
            <a:off x="5580112" y="5157192"/>
            <a:ext cx="3536033" cy="338554"/>
          </a:xfrm>
          <a:prstGeom prst="rect">
            <a:avLst/>
          </a:prstGeom>
          <a:noFill/>
        </p:spPr>
        <p:txBody>
          <a:bodyPr wrap="none" rtlCol="0">
            <a:spAutoFit/>
          </a:bodyPr>
          <a:lstStyle/>
          <a:p>
            <a:r>
              <a:rPr lang="es-EC" sz="1600" dirty="0">
                <a:latin typeface="Arial" pitchFamily="34" charset="0"/>
                <a:cs typeface="Arial" pitchFamily="34" charset="0"/>
              </a:rPr>
              <a:t>PVC </a:t>
            </a:r>
            <a:r>
              <a:rPr lang="es-EC" sz="1600" dirty="0" smtClean="0">
                <a:latin typeface="Arial" pitchFamily="34" charset="0"/>
                <a:cs typeface="Arial" pitchFamily="34" charset="0"/>
              </a:rPr>
              <a:t>8’’, 3 m. Perforado </a:t>
            </a:r>
            <a:r>
              <a:rPr lang="es-EC" sz="1600" dirty="0">
                <a:latin typeface="Arial" pitchFamily="34" charset="0"/>
                <a:cs typeface="Arial" pitchFamily="34" charset="0"/>
              </a:rPr>
              <a:t>broca de 3/8</a:t>
            </a:r>
          </a:p>
        </p:txBody>
      </p:sp>
      <p:sp>
        <p:nvSpPr>
          <p:cNvPr id="22" name="21 CuadroTexto"/>
          <p:cNvSpPr txBox="1"/>
          <p:nvPr/>
        </p:nvSpPr>
        <p:spPr>
          <a:xfrm>
            <a:off x="7356736" y="1556792"/>
            <a:ext cx="1391728" cy="584775"/>
          </a:xfrm>
          <a:prstGeom prst="rect">
            <a:avLst/>
          </a:prstGeom>
          <a:noFill/>
        </p:spPr>
        <p:txBody>
          <a:bodyPr wrap="none" rtlCol="0">
            <a:spAutoFit/>
          </a:bodyPr>
          <a:lstStyle/>
          <a:p>
            <a:pPr algn="ctr"/>
            <a:r>
              <a:rPr lang="es-EC" sz="1600" dirty="0" smtClean="0">
                <a:latin typeface="Arial" pitchFamily="34" charset="0"/>
                <a:cs typeface="Arial" pitchFamily="34" charset="0"/>
              </a:rPr>
              <a:t>3x2x0,3 m</a:t>
            </a:r>
          </a:p>
          <a:p>
            <a:pPr algn="ctr"/>
            <a:r>
              <a:rPr lang="es-EC" sz="1600" dirty="0" smtClean="0">
                <a:latin typeface="Arial" pitchFamily="34" charset="0"/>
                <a:cs typeface="Arial" pitchFamily="34" charset="0"/>
              </a:rPr>
              <a:t>2° inclinación</a:t>
            </a:r>
            <a:endParaRPr lang="es-EC" sz="1600" dirty="0">
              <a:latin typeface="Arial" pitchFamily="34" charset="0"/>
              <a:cs typeface="Arial" pitchFamily="34" charset="0"/>
            </a:endParaRPr>
          </a:p>
        </p:txBody>
      </p:sp>
      <p:sp>
        <p:nvSpPr>
          <p:cNvPr id="23" name="22 CuadroTexto"/>
          <p:cNvSpPr txBox="1"/>
          <p:nvPr/>
        </p:nvSpPr>
        <p:spPr>
          <a:xfrm>
            <a:off x="100163" y="4725144"/>
            <a:ext cx="1606530" cy="584775"/>
          </a:xfrm>
          <a:prstGeom prst="rect">
            <a:avLst/>
          </a:prstGeom>
          <a:noFill/>
        </p:spPr>
        <p:txBody>
          <a:bodyPr wrap="none" rtlCol="0">
            <a:spAutoFit/>
          </a:bodyPr>
          <a:lstStyle/>
          <a:p>
            <a:pPr algn="ctr"/>
            <a:r>
              <a:rPr lang="es-EC" sz="1600" dirty="0" smtClean="0">
                <a:latin typeface="Arial" pitchFamily="34" charset="0"/>
                <a:cs typeface="Arial" pitchFamily="34" charset="0"/>
              </a:rPr>
              <a:t>1,5 m</a:t>
            </a:r>
            <a:r>
              <a:rPr lang="es-EC" sz="1600" baseline="30000" dirty="0" smtClean="0">
                <a:latin typeface="Arial" pitchFamily="34" charset="0"/>
                <a:cs typeface="Arial" pitchFamily="34" charset="0"/>
              </a:rPr>
              <a:t>3</a:t>
            </a:r>
            <a:r>
              <a:rPr lang="es-EC" sz="1600" dirty="0">
                <a:latin typeface="Arial" pitchFamily="34" charset="0"/>
                <a:cs typeface="Arial" pitchFamily="34" charset="0"/>
              </a:rPr>
              <a:t> </a:t>
            </a:r>
            <a:r>
              <a:rPr lang="es-EC" sz="1600" dirty="0" smtClean="0">
                <a:latin typeface="Arial" pitchFamily="34" charset="0"/>
                <a:cs typeface="Arial" pitchFamily="34" charset="0"/>
              </a:rPr>
              <a:t>de suelo</a:t>
            </a:r>
          </a:p>
          <a:p>
            <a:pPr algn="ctr"/>
            <a:r>
              <a:rPr lang="es-EC" sz="1600" dirty="0" smtClean="0">
                <a:latin typeface="Arial" pitchFamily="34" charset="0"/>
                <a:cs typeface="Arial" pitchFamily="34" charset="0"/>
              </a:rPr>
              <a:t>por cubeto</a:t>
            </a:r>
          </a:p>
        </p:txBody>
      </p:sp>
      <p:sp>
        <p:nvSpPr>
          <p:cNvPr id="2" name="1 CuadroTexto"/>
          <p:cNvSpPr txBox="1"/>
          <p:nvPr/>
        </p:nvSpPr>
        <p:spPr>
          <a:xfrm>
            <a:off x="2843808" y="2368280"/>
            <a:ext cx="1667444" cy="830997"/>
          </a:xfrm>
          <a:prstGeom prst="rect">
            <a:avLst/>
          </a:prstGeom>
          <a:noFill/>
        </p:spPr>
        <p:txBody>
          <a:bodyPr wrap="none" rtlCol="0">
            <a:spAutoFit/>
          </a:bodyPr>
          <a:lstStyle/>
          <a:p>
            <a:pPr algn="ctr"/>
            <a:r>
              <a:rPr lang="es-EC" sz="1600" dirty="0" smtClean="0">
                <a:latin typeface="Arial" pitchFamily="34" charset="0"/>
                <a:cs typeface="Arial" pitchFamily="34" charset="0"/>
              </a:rPr>
              <a:t>Canal:</a:t>
            </a:r>
          </a:p>
          <a:p>
            <a:pPr algn="ctr"/>
            <a:r>
              <a:rPr lang="es-EC" sz="1600" dirty="0" smtClean="0">
                <a:latin typeface="Arial" pitchFamily="34" charset="0"/>
                <a:cs typeface="Arial" pitchFamily="34" charset="0"/>
              </a:rPr>
              <a:t>0,8 m de ancho</a:t>
            </a:r>
          </a:p>
          <a:p>
            <a:pPr algn="ctr"/>
            <a:r>
              <a:rPr lang="es-EC" sz="1600" dirty="0" smtClean="0">
                <a:latin typeface="Arial" pitchFamily="34" charset="0"/>
                <a:cs typeface="Arial" pitchFamily="34" charset="0"/>
              </a:rPr>
              <a:t>1 m profundidad</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23749181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2118" y="764704"/>
            <a:ext cx="8426346"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SEGUNDA ETAPA: ENSAYO EN CAMPO CON ESPECIES VEGETALES CON </a:t>
            </a:r>
          </a:p>
          <a:p>
            <a:pPr marL="0" lvl="2" algn="ctr"/>
            <a:r>
              <a:rPr lang="es-EC" b="1" dirty="0" smtClean="0">
                <a:latin typeface="Arial" pitchFamily="34" charset="0"/>
                <a:cs typeface="Arial" pitchFamily="34" charset="0"/>
              </a:rPr>
              <a:t>POTENCIAL FITORREMEDIADOR</a:t>
            </a:r>
            <a:endParaRPr lang="es-EC" b="1" dirty="0">
              <a:latin typeface="Arial" pitchFamily="34" charset="0"/>
              <a:cs typeface="Arial" pitchFamily="34" charset="0"/>
            </a:endParaRPr>
          </a:p>
        </p:txBody>
      </p:sp>
      <p:sp>
        <p:nvSpPr>
          <p:cNvPr id="6" name="5 CuadroTexto"/>
          <p:cNvSpPr txBox="1"/>
          <p:nvPr/>
        </p:nvSpPr>
        <p:spPr>
          <a:xfrm>
            <a:off x="233039" y="1857598"/>
            <a:ext cx="3429337" cy="923330"/>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ADMINISTRACIÓN DE LA</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DOSIS DE Cd Y PLANTACIÓN</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DE ESPECIES VEGETALES</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6 Imagen"/>
          <p:cNvPicPr/>
          <p:nvPr/>
        </p:nvPicPr>
        <p:blipFill rotWithShape="1">
          <a:blip r:embed="rId2" cstate="print"/>
          <a:srcRect l="41793" t="23098" r="33218" b="44837"/>
          <a:stretch/>
        </p:blipFill>
        <p:spPr bwMode="auto">
          <a:xfrm>
            <a:off x="5095810" y="1556792"/>
            <a:ext cx="2356510" cy="1656154"/>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cstate="print"/>
          <a:srcRect l="34060" t="20707" r="32208" b="53673"/>
          <a:stretch/>
        </p:blipFill>
        <p:spPr bwMode="auto">
          <a:xfrm>
            <a:off x="6266659" y="3717032"/>
            <a:ext cx="2588397" cy="144016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4" cstate="print">
            <a:extLst>
              <a:ext uri="{28A0092B-C50C-407E-A947-70E740481C1C}">
                <a14:useLocalDpi xmlns:a14="http://schemas.microsoft.com/office/drawing/2010/main" val="0"/>
              </a:ext>
            </a:extLst>
          </a:blip>
          <a:srcRect l="24797" t="26360" r="22890" b="41304"/>
          <a:stretch/>
        </p:blipFill>
        <p:spPr bwMode="auto">
          <a:xfrm>
            <a:off x="899592" y="3743672"/>
            <a:ext cx="4009792" cy="1413520"/>
          </a:xfrm>
          <a:prstGeom prst="rect">
            <a:avLst/>
          </a:prstGeom>
          <a:ln>
            <a:noFill/>
          </a:ln>
          <a:extLst>
            <a:ext uri="{53640926-AAD7-44D8-BBD7-CCE9431645EC}">
              <a14:shadowObscured xmlns:a14="http://schemas.microsoft.com/office/drawing/2010/main"/>
            </a:ext>
          </a:extLst>
        </p:spPr>
      </p:pic>
      <p:cxnSp>
        <p:nvCxnSpPr>
          <p:cNvPr id="10" name="9 Conector recto de flecha"/>
          <p:cNvCxnSpPr/>
          <p:nvPr/>
        </p:nvCxnSpPr>
        <p:spPr>
          <a:xfrm>
            <a:off x="3563888" y="2234481"/>
            <a:ext cx="129614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10 Conector angular"/>
          <p:cNvCxnSpPr/>
          <p:nvPr/>
        </p:nvCxnSpPr>
        <p:spPr>
          <a:xfrm rot="16200000" flipH="1">
            <a:off x="7317065" y="2582773"/>
            <a:ext cx="1347644" cy="651057"/>
          </a:xfrm>
          <a:prstGeom prst="bentConnector3">
            <a:avLst>
              <a:gd name="adj1" fmla="val -1648"/>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H="1">
            <a:off x="5018820" y="4365104"/>
            <a:ext cx="113735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7552570" y="1628800"/>
            <a:ext cx="1473481" cy="338554"/>
          </a:xfrm>
          <a:prstGeom prst="rect">
            <a:avLst/>
          </a:prstGeom>
          <a:noFill/>
        </p:spPr>
        <p:txBody>
          <a:bodyPr wrap="none" rtlCol="0">
            <a:spAutoFit/>
          </a:bodyPr>
          <a:lstStyle/>
          <a:p>
            <a:pPr algn="ctr"/>
            <a:r>
              <a:rPr lang="es-EC" sz="1600" dirty="0" smtClean="0">
                <a:latin typeface="Arial" pitchFamily="34" charset="0"/>
                <a:cs typeface="Arial" pitchFamily="34" charset="0"/>
              </a:rPr>
              <a:t>15 ppm de Cd</a:t>
            </a:r>
            <a:endParaRPr lang="es-EC" sz="1600" baseline="-25000" dirty="0" smtClean="0">
              <a:latin typeface="Arial" pitchFamily="34" charset="0"/>
              <a:cs typeface="Arial" pitchFamily="34" charset="0"/>
            </a:endParaRPr>
          </a:p>
        </p:txBody>
      </p:sp>
      <p:sp>
        <p:nvSpPr>
          <p:cNvPr id="14" name="13 CuadroTexto"/>
          <p:cNvSpPr txBox="1"/>
          <p:nvPr/>
        </p:nvSpPr>
        <p:spPr>
          <a:xfrm>
            <a:off x="6504767" y="5147900"/>
            <a:ext cx="2109873" cy="338554"/>
          </a:xfrm>
          <a:prstGeom prst="rect">
            <a:avLst/>
          </a:prstGeom>
          <a:noFill/>
        </p:spPr>
        <p:txBody>
          <a:bodyPr wrap="none" rtlCol="0">
            <a:spAutoFit/>
          </a:bodyPr>
          <a:lstStyle/>
          <a:p>
            <a:r>
              <a:rPr lang="es-EC" sz="1600" dirty="0" smtClean="0">
                <a:latin typeface="Arial" pitchFamily="34" charset="0"/>
                <a:cs typeface="Arial" pitchFamily="34" charset="0"/>
              </a:rPr>
              <a:t>Estabilización: </a:t>
            </a:r>
            <a:r>
              <a:rPr lang="es-EC" sz="1600" dirty="0">
                <a:latin typeface="Arial" pitchFamily="34" charset="0"/>
                <a:cs typeface="Arial" pitchFamily="34" charset="0"/>
              </a:rPr>
              <a:t>3 </a:t>
            </a:r>
            <a:r>
              <a:rPr lang="es-EC" sz="1600" dirty="0" smtClean="0">
                <a:latin typeface="Arial" pitchFamily="34" charset="0"/>
                <a:cs typeface="Arial" pitchFamily="34" charset="0"/>
              </a:rPr>
              <a:t>días</a:t>
            </a:r>
            <a:endParaRPr lang="es-EC" sz="1600" dirty="0">
              <a:latin typeface="Arial" pitchFamily="34" charset="0"/>
              <a:cs typeface="Arial" pitchFamily="34" charset="0"/>
            </a:endParaRPr>
          </a:p>
        </p:txBody>
      </p:sp>
      <p:sp>
        <p:nvSpPr>
          <p:cNvPr id="15" name="14 CuadroTexto"/>
          <p:cNvSpPr txBox="1"/>
          <p:nvPr/>
        </p:nvSpPr>
        <p:spPr>
          <a:xfrm>
            <a:off x="1175314" y="5157192"/>
            <a:ext cx="3494867" cy="584775"/>
          </a:xfrm>
          <a:prstGeom prst="rect">
            <a:avLst/>
          </a:prstGeom>
          <a:noFill/>
        </p:spPr>
        <p:txBody>
          <a:bodyPr wrap="none" rtlCol="0">
            <a:spAutoFit/>
          </a:bodyPr>
          <a:lstStyle/>
          <a:p>
            <a:pPr algn="ctr"/>
            <a:r>
              <a:rPr lang="es-EC" sz="1600" dirty="0" smtClean="0">
                <a:latin typeface="Arial" pitchFamily="34" charset="0"/>
                <a:cs typeface="Arial" pitchFamily="34" charset="0"/>
              </a:rPr>
              <a:t>25 </a:t>
            </a:r>
            <a:r>
              <a:rPr lang="es-EC" sz="1600" dirty="0" err="1" smtClean="0">
                <a:latin typeface="Arial" pitchFamily="34" charset="0"/>
                <a:cs typeface="Arial" pitchFamily="34" charset="0"/>
              </a:rPr>
              <a:t>camacho</a:t>
            </a:r>
            <a:r>
              <a:rPr lang="es-EC" sz="1600" dirty="0" smtClean="0">
                <a:latin typeface="Arial" pitchFamily="34" charset="0"/>
                <a:cs typeface="Arial" pitchFamily="34" charset="0"/>
              </a:rPr>
              <a:t>, 35 cabezona, 25 maíz,</a:t>
            </a:r>
          </a:p>
          <a:p>
            <a:pPr algn="ctr"/>
            <a:r>
              <a:rPr lang="es-EC" sz="1600" dirty="0" smtClean="0">
                <a:latin typeface="Arial" pitchFamily="34" charset="0"/>
                <a:cs typeface="Arial" pitchFamily="34" charset="0"/>
              </a:rPr>
              <a:t>25 girasol, </a:t>
            </a:r>
            <a:r>
              <a:rPr lang="es-EC" sz="1600" dirty="0" err="1" smtClean="0">
                <a:latin typeface="Arial" pitchFamily="34" charset="0"/>
                <a:cs typeface="Arial" pitchFamily="34" charset="0"/>
              </a:rPr>
              <a:t>dalis</a:t>
            </a:r>
            <a:r>
              <a:rPr lang="es-EC" sz="1600" dirty="0" smtClean="0">
                <a:latin typeface="Arial" pitchFamily="34" charset="0"/>
                <a:cs typeface="Arial" pitchFamily="34" charset="0"/>
              </a:rPr>
              <a:t> voleo</a:t>
            </a:r>
            <a:endParaRPr lang="es-EC" sz="1600" dirty="0">
              <a:latin typeface="Arial" pitchFamily="34" charset="0"/>
              <a:cs typeface="Arial" pitchFamily="34" charset="0"/>
            </a:endParaRPr>
          </a:p>
        </p:txBody>
      </p:sp>
    </p:spTree>
    <p:extLst>
      <p:ext uri="{BB962C8B-B14F-4D97-AF65-F5344CB8AC3E}">
        <p14:creationId xmlns:p14="http://schemas.microsoft.com/office/powerpoint/2010/main" val="272680387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9124" y="260648"/>
            <a:ext cx="8483604"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RESULTADOS Y DISCUSIÓN</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5" name="4 CuadroTexto"/>
          <p:cNvSpPr txBox="1"/>
          <p:nvPr/>
        </p:nvSpPr>
        <p:spPr>
          <a:xfrm>
            <a:off x="1061206" y="1196752"/>
            <a:ext cx="7075463"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TASA DE REMOCIÓN DE CADMIO POR PARTE DEL CAMACHO</a:t>
            </a:r>
          </a:p>
          <a:p>
            <a:pPr marL="0" lvl="2" algn="ctr"/>
            <a:r>
              <a:rPr lang="es-EC" b="1" dirty="0" smtClean="0">
                <a:latin typeface="Arial" pitchFamily="34" charset="0"/>
                <a:cs typeface="Arial" pitchFamily="34" charset="0"/>
              </a:rPr>
              <a:t>(</a:t>
            </a:r>
            <a:r>
              <a:rPr lang="es-EC" b="1" i="1" dirty="0" err="1">
                <a:latin typeface="Arial" pitchFamily="34" charset="0"/>
                <a:cs typeface="Arial" pitchFamily="34" charset="0"/>
              </a:rPr>
              <a:t>Xanthosoma</a:t>
            </a:r>
            <a:r>
              <a:rPr lang="es-EC" b="1" i="1" dirty="0">
                <a:latin typeface="Arial" pitchFamily="34" charset="0"/>
                <a:cs typeface="Arial" pitchFamily="34" charset="0"/>
              </a:rPr>
              <a:t> </a:t>
            </a:r>
            <a:r>
              <a:rPr lang="es-EC" b="1" i="1" dirty="0" err="1">
                <a:latin typeface="Arial" pitchFamily="34" charset="0"/>
                <a:cs typeface="Arial" pitchFamily="34" charset="0"/>
              </a:rPr>
              <a:t>undipes</a:t>
            </a:r>
            <a:r>
              <a:rPr lang="es-EC" b="1" i="1" dirty="0">
                <a:latin typeface="Arial" pitchFamily="34" charset="0"/>
                <a:cs typeface="Arial" pitchFamily="34" charset="0"/>
              </a:rPr>
              <a:t> </a:t>
            </a:r>
            <a:r>
              <a:rPr lang="es-EC" b="1" dirty="0">
                <a:latin typeface="Arial" pitchFamily="34" charset="0"/>
                <a:cs typeface="Arial" pitchFamily="34" charset="0"/>
              </a:rPr>
              <a:t>Koch</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703360615"/>
              </p:ext>
            </p:extLst>
          </p:nvPr>
        </p:nvGraphicFramePr>
        <p:xfrm>
          <a:off x="301824" y="2420888"/>
          <a:ext cx="8496944" cy="2194560"/>
        </p:xfrm>
        <a:graphic>
          <a:graphicData uri="http://schemas.openxmlformats.org/drawingml/2006/table">
            <a:tbl>
              <a:tblPr firstRow="1" firstCol="1" bandRow="1">
                <a:tableStyleId>{1E171933-4619-4E11-9A3F-F7608DF75F80}</a:tableStyleId>
              </a:tblPr>
              <a:tblGrid>
                <a:gridCol w="1944216"/>
                <a:gridCol w="1656184"/>
                <a:gridCol w="1607404"/>
                <a:gridCol w="1713094"/>
                <a:gridCol w="1576046"/>
              </a:tblGrid>
              <a:tr h="698704">
                <a:tc>
                  <a:txBody>
                    <a:bodyPr/>
                    <a:lstStyle/>
                    <a:p>
                      <a:pPr algn="ctr">
                        <a:lnSpc>
                          <a:spcPct val="150000"/>
                        </a:lnSpc>
                        <a:spcAft>
                          <a:spcPts val="0"/>
                        </a:spcAft>
                      </a:pPr>
                      <a:r>
                        <a:rPr lang="es-EC" sz="1600" dirty="0">
                          <a:effectLst/>
                          <a:latin typeface="Arial" pitchFamily="34" charset="0"/>
                          <a:cs typeface="Arial" pitchFamily="34" charset="0"/>
                        </a:rPr>
                        <a:t>[Cd] Tratamiento (ppm)</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[Cd] Inicial de Suelo (ppm)</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[Cd] Final de Suelo (ppm)</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[Cd] Removido (ppm)</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 Remoción de Cd</a:t>
                      </a:r>
                      <a:endParaRPr lang="es-EC" sz="1600">
                        <a:effectLst/>
                        <a:latin typeface="Arial" pitchFamily="34" charset="0"/>
                        <a:ea typeface="Calibri"/>
                        <a:cs typeface="Arial" pitchFamily="34" charset="0"/>
                      </a:endParaRPr>
                    </a:p>
                  </a:txBody>
                  <a:tcPr marL="68580" marR="68580" marT="0" marB="0" anchor="ctr"/>
                </a:tc>
              </a:tr>
              <a:tr h="315742">
                <a:tc>
                  <a:txBody>
                    <a:bodyPr/>
                    <a:lstStyle/>
                    <a:p>
                      <a:pPr algn="ctr">
                        <a:lnSpc>
                          <a:spcPct val="150000"/>
                        </a:lnSpc>
                        <a:spcAft>
                          <a:spcPts val="0"/>
                        </a:spcAft>
                      </a:pPr>
                      <a:r>
                        <a:rPr lang="es-EC" sz="1600" dirty="0">
                          <a:effectLst/>
                          <a:latin typeface="Arial" pitchFamily="34" charset="0"/>
                          <a:cs typeface="Arial" pitchFamily="34" charset="0"/>
                        </a:rPr>
                        <a:t>0</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0</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0</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0</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0</a:t>
                      </a:r>
                      <a:endParaRPr lang="es-EC" sz="1600" dirty="0">
                        <a:effectLst/>
                        <a:latin typeface="Arial" pitchFamily="34" charset="0"/>
                        <a:ea typeface="Calibri"/>
                        <a:cs typeface="Arial" pitchFamily="34" charset="0"/>
                      </a:endParaRPr>
                    </a:p>
                  </a:txBody>
                  <a:tcPr marL="68580" marR="68580" marT="0" marB="0" anchor="ctr"/>
                </a:tc>
              </a:tr>
              <a:tr h="315742">
                <a:tc>
                  <a:txBody>
                    <a:bodyPr/>
                    <a:lstStyle/>
                    <a:p>
                      <a:pPr algn="ctr">
                        <a:lnSpc>
                          <a:spcPct val="150000"/>
                        </a:lnSpc>
                        <a:spcAft>
                          <a:spcPts val="0"/>
                        </a:spcAft>
                      </a:pPr>
                      <a:r>
                        <a:rPr lang="es-EC" sz="1600" dirty="0">
                          <a:effectLst/>
                          <a:latin typeface="Arial" pitchFamily="34" charset="0"/>
                          <a:cs typeface="Arial" pitchFamily="34" charset="0"/>
                        </a:rPr>
                        <a:t>20</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15,763</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6,752</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9,011</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57,167</a:t>
                      </a:r>
                      <a:endParaRPr lang="es-EC" sz="1600" dirty="0">
                        <a:effectLst/>
                        <a:latin typeface="Arial" pitchFamily="34" charset="0"/>
                        <a:ea typeface="Calibri"/>
                        <a:cs typeface="Arial" pitchFamily="34" charset="0"/>
                      </a:endParaRPr>
                    </a:p>
                  </a:txBody>
                  <a:tcPr marL="68580" marR="68580" marT="0" marB="0" anchor="ctr"/>
                </a:tc>
              </a:tr>
              <a:tr h="315742">
                <a:tc>
                  <a:txBody>
                    <a:bodyPr/>
                    <a:lstStyle/>
                    <a:p>
                      <a:pPr algn="ctr">
                        <a:lnSpc>
                          <a:spcPct val="150000"/>
                        </a:lnSpc>
                        <a:spcAft>
                          <a:spcPts val="0"/>
                        </a:spcAft>
                      </a:pPr>
                      <a:r>
                        <a:rPr lang="es-EC" sz="1600">
                          <a:effectLst/>
                          <a:latin typeface="Arial" pitchFamily="34" charset="0"/>
                          <a:cs typeface="Arial" pitchFamily="34" charset="0"/>
                        </a:rPr>
                        <a:t>40</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33,342</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11,218</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22,124</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66,355</a:t>
                      </a:r>
                      <a:endParaRPr lang="es-EC" sz="1600" dirty="0">
                        <a:effectLst/>
                        <a:latin typeface="Arial" pitchFamily="34" charset="0"/>
                        <a:ea typeface="Calibri"/>
                        <a:cs typeface="Arial" pitchFamily="34" charset="0"/>
                      </a:endParaRPr>
                    </a:p>
                  </a:txBody>
                  <a:tcPr marL="68580" marR="68580" marT="0" marB="0" anchor="ctr"/>
                </a:tc>
              </a:tr>
              <a:tr h="315742">
                <a:tc>
                  <a:txBody>
                    <a:bodyPr/>
                    <a:lstStyle/>
                    <a:p>
                      <a:pPr algn="ctr">
                        <a:lnSpc>
                          <a:spcPct val="150000"/>
                        </a:lnSpc>
                        <a:spcAft>
                          <a:spcPts val="0"/>
                        </a:spcAft>
                      </a:pPr>
                      <a:r>
                        <a:rPr lang="es-EC" sz="1600" dirty="0">
                          <a:effectLst/>
                          <a:latin typeface="Arial" pitchFamily="34" charset="0"/>
                          <a:cs typeface="Arial" pitchFamily="34" charset="0"/>
                        </a:rPr>
                        <a:t>60</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a:effectLst/>
                          <a:latin typeface="Arial" pitchFamily="34" charset="0"/>
                          <a:cs typeface="Arial" pitchFamily="34" charset="0"/>
                        </a:rPr>
                        <a:t>55,130</a:t>
                      </a:r>
                      <a:endParaRPr lang="es-EC" sz="16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11,208</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43,922</a:t>
                      </a:r>
                      <a:endParaRPr lang="es-EC" sz="16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600" dirty="0">
                          <a:effectLst/>
                          <a:latin typeface="Arial" pitchFamily="34" charset="0"/>
                          <a:cs typeface="Arial" pitchFamily="34" charset="0"/>
                        </a:rPr>
                        <a:t>79,671</a:t>
                      </a:r>
                      <a:endParaRPr lang="es-EC" sz="1600" dirty="0">
                        <a:effectLst/>
                        <a:latin typeface="Arial" pitchFamily="34" charset="0"/>
                        <a:ea typeface="Calibri"/>
                        <a:cs typeface="Arial" pitchFamily="34" charset="0"/>
                      </a:endParaRPr>
                    </a:p>
                  </a:txBody>
                  <a:tcPr marL="68580" marR="68580" marT="0" marB="0" anchor="ctr"/>
                </a:tc>
              </a:tr>
            </a:tbl>
          </a:graphicData>
        </a:graphic>
      </p:graphicFrame>
      <p:sp>
        <p:nvSpPr>
          <p:cNvPr id="3" name="2 CuadroTexto"/>
          <p:cNvSpPr txBox="1"/>
          <p:nvPr/>
        </p:nvSpPr>
        <p:spPr>
          <a:xfrm>
            <a:off x="1306577" y="1897668"/>
            <a:ext cx="6775702" cy="523220"/>
          </a:xfrm>
          <a:prstGeom prst="rect">
            <a:avLst/>
          </a:prstGeom>
          <a:noFill/>
        </p:spPr>
        <p:txBody>
          <a:bodyPr wrap="none" rtlCol="0">
            <a:spAutoFit/>
          </a:bodyPr>
          <a:lstStyle/>
          <a:p>
            <a:pPr algn="ctr"/>
            <a:r>
              <a:rPr lang="es-EC" sz="1400" b="1" dirty="0">
                <a:latin typeface="Arial" pitchFamily="34" charset="0"/>
                <a:cs typeface="Arial" pitchFamily="34" charset="0"/>
              </a:rPr>
              <a:t>Tabla 3.1</a:t>
            </a:r>
            <a:r>
              <a:rPr lang="es-EC" sz="1400" dirty="0">
                <a:latin typeface="Arial" pitchFamily="34" charset="0"/>
                <a:cs typeface="Arial" pitchFamily="34" charset="0"/>
              </a:rPr>
              <a:t> Porcentaje de remoción de Cd del </a:t>
            </a:r>
            <a:r>
              <a:rPr lang="es-EC" sz="1400" dirty="0" err="1">
                <a:latin typeface="Arial" pitchFamily="34" charset="0"/>
                <a:cs typeface="Arial" pitchFamily="34" charset="0"/>
              </a:rPr>
              <a:t>camacho</a:t>
            </a:r>
            <a:r>
              <a:rPr lang="es-EC" sz="1400" dirty="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a:t>
            </a:r>
            <a:r>
              <a:rPr lang="es-EC" sz="1400" dirty="0" smtClean="0">
                <a:latin typeface="Arial" pitchFamily="34" charset="0"/>
                <a:cs typeface="Arial" pitchFamily="34" charset="0"/>
              </a:rPr>
              <a:t>)</a:t>
            </a:r>
          </a:p>
          <a:p>
            <a:pPr algn="ctr"/>
            <a:r>
              <a:rPr lang="es-EC" sz="1400" dirty="0" smtClean="0">
                <a:latin typeface="Arial" pitchFamily="34" charset="0"/>
                <a:cs typeface="Arial" pitchFamily="34" charset="0"/>
              </a:rPr>
              <a:t>en </a:t>
            </a:r>
            <a:r>
              <a:rPr lang="es-EC" sz="1400" dirty="0">
                <a:latin typeface="Arial" pitchFamily="34" charset="0"/>
                <a:cs typeface="Arial" pitchFamily="34" charset="0"/>
              </a:rPr>
              <a:t>los diferentes tratamientos (Muso,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
        <p:nvSpPr>
          <p:cNvPr id="6" name="5 Elipse"/>
          <p:cNvSpPr/>
          <p:nvPr/>
        </p:nvSpPr>
        <p:spPr>
          <a:xfrm>
            <a:off x="7596336" y="4293096"/>
            <a:ext cx="839961"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9" name="8 CuadroTexto"/>
          <p:cNvSpPr txBox="1"/>
          <p:nvPr/>
        </p:nvSpPr>
        <p:spPr>
          <a:xfrm>
            <a:off x="4405454" y="4759984"/>
            <a:ext cx="2858475" cy="1477328"/>
          </a:xfrm>
          <a:prstGeom prst="rect">
            <a:avLst/>
          </a:prstGeom>
          <a:noFill/>
        </p:spPr>
        <p:txBody>
          <a:bodyPr wrap="none" rtlCol="0">
            <a:spAutoFit/>
          </a:bodyPr>
          <a:lstStyle/>
          <a:p>
            <a:pPr marL="285750" indent="-285750">
              <a:buFont typeface="Arial" pitchFamily="34" charset="0"/>
              <a:buChar char="•"/>
            </a:pPr>
            <a:r>
              <a:rPr lang="es-EC" dirty="0">
                <a:latin typeface="Arial" pitchFamily="34" charset="0"/>
                <a:cs typeface="Arial" pitchFamily="34" charset="0"/>
              </a:rPr>
              <a:t>A</a:t>
            </a:r>
            <a:r>
              <a:rPr lang="es-EC" dirty="0" smtClean="0">
                <a:latin typeface="Arial" pitchFamily="34" charset="0"/>
                <a:cs typeface="Arial" pitchFamily="34" charset="0"/>
              </a:rPr>
              <a:t>decuada </a:t>
            </a:r>
            <a:r>
              <a:rPr lang="es-EC" dirty="0">
                <a:latin typeface="Arial" pitchFamily="34" charset="0"/>
                <a:cs typeface="Arial" pitchFamily="34" charset="0"/>
              </a:rPr>
              <a:t>selección </a:t>
            </a:r>
            <a:r>
              <a:rPr lang="es-EC" dirty="0" smtClean="0">
                <a:latin typeface="Arial" pitchFamily="34" charset="0"/>
                <a:cs typeface="Arial" pitchFamily="34" charset="0"/>
              </a:rPr>
              <a:t>de</a:t>
            </a:r>
          </a:p>
          <a:p>
            <a:r>
              <a:rPr lang="es-EC" dirty="0" smtClean="0">
                <a:latin typeface="Arial" pitchFamily="34" charset="0"/>
                <a:cs typeface="Arial" pitchFamily="34" charset="0"/>
              </a:rPr>
              <a:t>     especie vegetal.</a:t>
            </a:r>
          </a:p>
          <a:p>
            <a:pPr marL="285750" indent="-285750">
              <a:buFont typeface="Arial" pitchFamily="34" charset="0"/>
              <a:buChar char="•"/>
            </a:pPr>
            <a:r>
              <a:rPr lang="es-EC" dirty="0" smtClean="0">
                <a:latin typeface="Arial" pitchFamily="34" charset="0"/>
                <a:cs typeface="Arial" pitchFamily="34" charset="0"/>
              </a:rPr>
              <a:t>Correcta selección</a:t>
            </a:r>
          </a:p>
          <a:p>
            <a:r>
              <a:rPr lang="es-EC" dirty="0" smtClean="0">
                <a:latin typeface="Arial" pitchFamily="34" charset="0"/>
                <a:cs typeface="Arial" pitchFamily="34" charset="0"/>
              </a:rPr>
              <a:t>     de enmiendas.</a:t>
            </a:r>
          </a:p>
          <a:p>
            <a:pPr marL="285750" indent="-285750">
              <a:buFont typeface="Arial" pitchFamily="34" charset="0"/>
              <a:buChar char="•"/>
            </a:pPr>
            <a:r>
              <a:rPr lang="es-EC" dirty="0" smtClean="0">
                <a:latin typeface="Arial" pitchFamily="34" charset="0"/>
                <a:cs typeface="Arial" pitchFamily="34" charset="0"/>
              </a:rPr>
              <a:t>Riego</a:t>
            </a:r>
            <a:r>
              <a:rPr lang="es-EC" dirty="0">
                <a:latin typeface="Arial" pitchFamily="34" charset="0"/>
                <a:cs typeface="Arial" pitchFamily="34" charset="0"/>
              </a:rPr>
              <a:t> </a:t>
            </a:r>
            <a:r>
              <a:rPr lang="es-EC" dirty="0" smtClean="0">
                <a:latin typeface="Arial" pitchFamily="34" charset="0"/>
                <a:cs typeface="Arial" pitchFamily="34" charset="0"/>
              </a:rPr>
              <a:t>y </a:t>
            </a:r>
            <a:r>
              <a:rPr lang="es-EC" dirty="0">
                <a:latin typeface="Arial" pitchFamily="34" charset="0"/>
                <a:cs typeface="Arial" pitchFamily="34" charset="0"/>
              </a:rPr>
              <a:t>temperatura</a:t>
            </a:r>
          </a:p>
        </p:txBody>
      </p:sp>
      <p:sp>
        <p:nvSpPr>
          <p:cNvPr id="10" name="9 CuadroTexto"/>
          <p:cNvSpPr txBox="1"/>
          <p:nvPr/>
        </p:nvSpPr>
        <p:spPr>
          <a:xfrm>
            <a:off x="4765494" y="4627001"/>
            <a:ext cx="1643399" cy="276999"/>
          </a:xfrm>
          <a:prstGeom prst="rect">
            <a:avLst/>
          </a:prstGeom>
          <a:noFill/>
        </p:spPr>
        <p:txBody>
          <a:bodyPr wrap="none" rtlCol="0">
            <a:spAutoFit/>
          </a:bodyPr>
          <a:lstStyle/>
          <a:p>
            <a:r>
              <a:rPr lang="es-EC" sz="1200" dirty="0" smtClean="0">
                <a:latin typeface="Arial" pitchFamily="34" charset="0"/>
                <a:cs typeface="Arial" pitchFamily="34" charset="0"/>
              </a:rPr>
              <a:t>Clemente </a:t>
            </a:r>
            <a:r>
              <a:rPr lang="es-EC" sz="1200" i="1" dirty="0">
                <a:latin typeface="Arial" pitchFamily="34" charset="0"/>
                <a:cs typeface="Arial" pitchFamily="34" charset="0"/>
              </a:rPr>
              <a:t>et al</a:t>
            </a:r>
            <a:r>
              <a:rPr lang="es-EC" sz="1200" dirty="0">
                <a:latin typeface="Arial" pitchFamily="34" charset="0"/>
                <a:cs typeface="Arial" pitchFamily="34" charset="0"/>
              </a:rPr>
              <a:t>., </a:t>
            </a:r>
            <a:r>
              <a:rPr lang="es-EC" sz="1200" dirty="0" smtClean="0">
                <a:latin typeface="Arial" pitchFamily="34" charset="0"/>
                <a:cs typeface="Arial" pitchFamily="34" charset="0"/>
              </a:rPr>
              <a:t>2005</a:t>
            </a:r>
            <a:endParaRPr lang="es-EC" sz="1200" dirty="0">
              <a:latin typeface="Arial" pitchFamily="34" charset="0"/>
              <a:cs typeface="Arial" pitchFamily="34" charset="0"/>
            </a:endParaRPr>
          </a:p>
        </p:txBody>
      </p:sp>
      <p:sp>
        <p:nvSpPr>
          <p:cNvPr id="14" name="13 CuadroTexto"/>
          <p:cNvSpPr txBox="1"/>
          <p:nvPr/>
        </p:nvSpPr>
        <p:spPr>
          <a:xfrm>
            <a:off x="7596336" y="5192325"/>
            <a:ext cx="889987" cy="369332"/>
          </a:xfrm>
          <a:prstGeom prst="rect">
            <a:avLst/>
          </a:prstGeom>
          <a:ln w="28575">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s-EC" dirty="0" smtClean="0">
                <a:latin typeface="Arial" pitchFamily="34" charset="0"/>
                <a:cs typeface="Arial" pitchFamily="34" charset="0"/>
              </a:rPr>
              <a:t>55,170</a:t>
            </a:r>
            <a:endParaRPr lang="es-EC" dirty="0">
              <a:latin typeface="Arial" pitchFamily="34" charset="0"/>
              <a:cs typeface="Arial" pitchFamily="34" charset="0"/>
            </a:endParaRPr>
          </a:p>
        </p:txBody>
      </p:sp>
      <p:sp>
        <p:nvSpPr>
          <p:cNvPr id="15" name="14 Distinto de"/>
          <p:cNvSpPr/>
          <p:nvPr/>
        </p:nvSpPr>
        <p:spPr>
          <a:xfrm>
            <a:off x="7672914" y="4711295"/>
            <a:ext cx="593659" cy="360333"/>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latin typeface="Arial" pitchFamily="34" charset="0"/>
              <a:cs typeface="Arial" pitchFamily="34" charset="0"/>
            </a:endParaRPr>
          </a:p>
        </p:txBody>
      </p:sp>
      <p:sp>
        <p:nvSpPr>
          <p:cNvPr id="16" name="15 Cerrar llave"/>
          <p:cNvSpPr/>
          <p:nvPr/>
        </p:nvSpPr>
        <p:spPr>
          <a:xfrm>
            <a:off x="7092280" y="4653136"/>
            <a:ext cx="265502" cy="144016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val="149263541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45354" y="620688"/>
            <a:ext cx="7075463"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TASA DE REMOCIÓN DE CADMIO POR PARTE DEL CAMACHO</a:t>
            </a:r>
          </a:p>
          <a:p>
            <a:pPr marL="0" lvl="2" algn="ctr"/>
            <a:r>
              <a:rPr lang="es-EC" b="1" dirty="0" smtClean="0">
                <a:latin typeface="Arial" pitchFamily="34" charset="0"/>
                <a:cs typeface="Arial" pitchFamily="34" charset="0"/>
              </a:rPr>
              <a:t>(</a:t>
            </a:r>
            <a:r>
              <a:rPr lang="es-EC" b="1" i="1" dirty="0" err="1">
                <a:latin typeface="Arial" pitchFamily="34" charset="0"/>
                <a:cs typeface="Arial" pitchFamily="34" charset="0"/>
              </a:rPr>
              <a:t>Xanthosoma</a:t>
            </a:r>
            <a:r>
              <a:rPr lang="es-EC" b="1" i="1" dirty="0">
                <a:latin typeface="Arial" pitchFamily="34" charset="0"/>
                <a:cs typeface="Arial" pitchFamily="34" charset="0"/>
              </a:rPr>
              <a:t> </a:t>
            </a:r>
            <a:r>
              <a:rPr lang="es-EC" b="1" i="1" dirty="0" err="1">
                <a:latin typeface="Arial" pitchFamily="34" charset="0"/>
                <a:cs typeface="Arial" pitchFamily="34" charset="0"/>
              </a:rPr>
              <a:t>undipes</a:t>
            </a:r>
            <a:r>
              <a:rPr lang="es-EC" b="1" i="1" dirty="0">
                <a:latin typeface="Arial" pitchFamily="34" charset="0"/>
                <a:cs typeface="Arial" pitchFamily="34" charset="0"/>
              </a:rPr>
              <a:t> </a:t>
            </a:r>
            <a:r>
              <a:rPr lang="es-EC" b="1" dirty="0">
                <a:latin typeface="Arial" pitchFamily="34" charset="0"/>
                <a:cs typeface="Arial" pitchFamily="34" charset="0"/>
              </a:rPr>
              <a:t>Koch</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graphicFrame>
        <p:nvGraphicFramePr>
          <p:cNvPr id="6" name="5 Gráfico"/>
          <p:cNvGraphicFramePr/>
          <p:nvPr>
            <p:extLst>
              <p:ext uri="{D42A27DB-BD31-4B8C-83A1-F6EECF244321}">
                <p14:modId xmlns:p14="http://schemas.microsoft.com/office/powerpoint/2010/main" val="4115343140"/>
              </p:ext>
            </p:extLst>
          </p:nvPr>
        </p:nvGraphicFramePr>
        <p:xfrm>
          <a:off x="0" y="1507088"/>
          <a:ext cx="4276400" cy="3218056"/>
        </p:xfrm>
        <a:graphic>
          <a:graphicData uri="http://schemas.openxmlformats.org/drawingml/2006/chart">
            <c:chart xmlns:c="http://schemas.openxmlformats.org/drawingml/2006/chart" xmlns:r="http://schemas.openxmlformats.org/officeDocument/2006/relationships" r:id="rId2"/>
          </a:graphicData>
        </a:graphic>
      </p:graphicFrame>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85" t="23387" r="18462" b="9269"/>
          <a:stretch/>
        </p:blipFill>
        <p:spPr bwMode="auto">
          <a:xfrm>
            <a:off x="4362809" y="1468027"/>
            <a:ext cx="4745695" cy="433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7380312" y="2276872"/>
            <a:ext cx="720080" cy="57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8" name="7 Rectángulo"/>
          <p:cNvSpPr/>
          <p:nvPr/>
        </p:nvSpPr>
        <p:spPr>
          <a:xfrm>
            <a:off x="6444208" y="3636645"/>
            <a:ext cx="720080" cy="3684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0" name="9 Rectángulo"/>
          <p:cNvSpPr/>
          <p:nvPr/>
        </p:nvSpPr>
        <p:spPr>
          <a:xfrm>
            <a:off x="6660232" y="4869160"/>
            <a:ext cx="720080" cy="6480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 name="1 CuadroTexto"/>
          <p:cNvSpPr txBox="1"/>
          <p:nvPr/>
        </p:nvSpPr>
        <p:spPr>
          <a:xfrm>
            <a:off x="6581" y="4777988"/>
            <a:ext cx="4421403" cy="738664"/>
          </a:xfrm>
          <a:prstGeom prst="rect">
            <a:avLst/>
          </a:prstGeom>
          <a:noFill/>
        </p:spPr>
        <p:txBody>
          <a:bodyPr wrap="none" rtlCol="0">
            <a:spAutoFit/>
          </a:bodyPr>
          <a:lstStyle/>
          <a:p>
            <a:r>
              <a:rPr lang="es-EC" sz="1400" b="1" dirty="0">
                <a:latin typeface="Arial" pitchFamily="34" charset="0"/>
                <a:cs typeface="Arial" pitchFamily="34" charset="0"/>
              </a:rPr>
              <a:t>Figura 3.1</a:t>
            </a:r>
            <a:r>
              <a:rPr lang="es-EC" sz="1400" dirty="0">
                <a:latin typeface="Arial" pitchFamily="34" charset="0"/>
                <a:cs typeface="Arial" pitchFamily="34" charset="0"/>
              </a:rPr>
              <a:t> Curva de la remoción de Cd del </a:t>
            </a:r>
            <a:r>
              <a:rPr lang="es-EC" sz="1400" dirty="0" err="1">
                <a:latin typeface="Arial" pitchFamily="34" charset="0"/>
                <a:cs typeface="Arial" pitchFamily="34" charset="0"/>
              </a:rPr>
              <a:t>camacho</a:t>
            </a:r>
            <a:r>
              <a:rPr lang="es-EC" sz="1400" dirty="0">
                <a:latin typeface="Arial" pitchFamily="34" charset="0"/>
                <a:cs typeface="Arial" pitchFamily="34" charset="0"/>
              </a:rPr>
              <a:t>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 por </a:t>
            </a:r>
            <a:r>
              <a:rPr lang="es-EC" sz="1400" dirty="0" smtClean="0">
                <a:latin typeface="Arial" pitchFamily="34" charset="0"/>
                <a:cs typeface="Arial" pitchFamily="34" charset="0"/>
              </a:rPr>
              <a:t>tratamiento </a:t>
            </a:r>
          </a:p>
          <a:p>
            <a:r>
              <a:rPr lang="es-EC" sz="1400" dirty="0" smtClean="0">
                <a:latin typeface="Arial" pitchFamily="34" charset="0"/>
                <a:cs typeface="Arial" pitchFamily="34" charset="0"/>
              </a:rPr>
              <a:t>(Muso, 2012).</a:t>
            </a:r>
            <a:endParaRPr lang="es-EC" sz="1400" b="1" dirty="0">
              <a:latin typeface="Arial" pitchFamily="34" charset="0"/>
              <a:cs typeface="Arial" pitchFamily="34" charset="0"/>
            </a:endParaRPr>
          </a:p>
        </p:txBody>
      </p:sp>
    </p:spTree>
    <p:extLst>
      <p:ext uri="{BB962C8B-B14F-4D97-AF65-F5344CB8AC3E}">
        <p14:creationId xmlns:p14="http://schemas.microsoft.com/office/powerpoint/2010/main" val="41625398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39785" y="673532"/>
            <a:ext cx="7002879"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LUGAR DE BIOACUMULACIÓN DE CADMIO EN EL CAMACHO</a:t>
            </a:r>
          </a:p>
          <a:p>
            <a:pPr marL="0" lvl="2" algn="ctr"/>
            <a:r>
              <a:rPr lang="es-EC" b="1" dirty="0" smtClean="0">
                <a:latin typeface="Arial" pitchFamily="34" charset="0"/>
                <a:cs typeface="Arial" pitchFamily="34" charset="0"/>
              </a:rPr>
              <a:t>(</a:t>
            </a:r>
            <a:r>
              <a:rPr lang="es-EC" b="1" i="1" dirty="0" err="1">
                <a:latin typeface="Arial" pitchFamily="34" charset="0"/>
                <a:cs typeface="Arial" pitchFamily="34" charset="0"/>
              </a:rPr>
              <a:t>Xanthosoma</a:t>
            </a:r>
            <a:r>
              <a:rPr lang="es-EC" b="1" i="1" dirty="0">
                <a:latin typeface="Arial" pitchFamily="34" charset="0"/>
                <a:cs typeface="Arial" pitchFamily="34" charset="0"/>
              </a:rPr>
              <a:t> </a:t>
            </a:r>
            <a:r>
              <a:rPr lang="es-EC" b="1" i="1" dirty="0" err="1">
                <a:latin typeface="Arial" pitchFamily="34" charset="0"/>
                <a:cs typeface="Arial" pitchFamily="34" charset="0"/>
              </a:rPr>
              <a:t>undipes</a:t>
            </a:r>
            <a:r>
              <a:rPr lang="es-EC" b="1" i="1" dirty="0">
                <a:latin typeface="Arial" pitchFamily="34" charset="0"/>
                <a:cs typeface="Arial" pitchFamily="34" charset="0"/>
              </a:rPr>
              <a:t> </a:t>
            </a:r>
            <a:r>
              <a:rPr lang="es-EC" b="1" dirty="0">
                <a:latin typeface="Arial" pitchFamily="34" charset="0"/>
                <a:cs typeface="Arial" pitchFamily="34" charset="0"/>
              </a:rPr>
              <a:t>Koch</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graphicFrame>
        <p:nvGraphicFramePr>
          <p:cNvPr id="6" name="5 Gráfico"/>
          <p:cNvGraphicFramePr/>
          <p:nvPr>
            <p:extLst>
              <p:ext uri="{D42A27DB-BD31-4B8C-83A1-F6EECF244321}">
                <p14:modId xmlns:p14="http://schemas.microsoft.com/office/powerpoint/2010/main" val="2267327370"/>
              </p:ext>
            </p:extLst>
          </p:nvPr>
        </p:nvGraphicFramePr>
        <p:xfrm>
          <a:off x="0" y="1330896"/>
          <a:ext cx="5610225" cy="3914775"/>
        </p:xfrm>
        <a:graphic>
          <a:graphicData uri="http://schemas.openxmlformats.org/drawingml/2006/chart">
            <c:chart xmlns:c="http://schemas.openxmlformats.org/drawingml/2006/chart" xmlns:r="http://schemas.openxmlformats.org/officeDocument/2006/relationships" r:id="rId3"/>
          </a:graphicData>
        </a:graphic>
      </p:graphicFrame>
      <p:sp>
        <p:nvSpPr>
          <p:cNvPr id="7" name="6 CuadroTexto"/>
          <p:cNvSpPr txBox="1"/>
          <p:nvPr/>
        </p:nvSpPr>
        <p:spPr>
          <a:xfrm>
            <a:off x="181392" y="5282044"/>
            <a:ext cx="5694188" cy="738664"/>
          </a:xfrm>
          <a:prstGeom prst="rect">
            <a:avLst/>
          </a:prstGeom>
          <a:noFill/>
        </p:spPr>
        <p:txBody>
          <a:bodyPr wrap="non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3.2</a:t>
            </a:r>
            <a:r>
              <a:rPr lang="es-EC" sz="1400" dirty="0" smtClean="0">
                <a:latin typeface="Arial" pitchFamily="34" charset="0"/>
                <a:cs typeface="Arial" pitchFamily="34" charset="0"/>
              </a:rPr>
              <a:t> </a:t>
            </a:r>
            <a:r>
              <a:rPr lang="es-EC" sz="1400" dirty="0">
                <a:latin typeface="Arial" pitchFamily="34" charset="0"/>
                <a:cs typeface="Arial" pitchFamily="34" charset="0"/>
              </a:rPr>
              <a:t>Porcentaje de la concentración de Cd presentes en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parte </a:t>
            </a:r>
            <a:r>
              <a:rPr lang="es-EC" sz="1400" dirty="0">
                <a:latin typeface="Arial" pitchFamily="34" charset="0"/>
                <a:cs typeface="Arial" pitchFamily="34" charset="0"/>
              </a:rPr>
              <a:t>área </a:t>
            </a:r>
            <a:r>
              <a:rPr lang="es-EC" sz="1400" dirty="0" smtClean="0">
                <a:latin typeface="Arial" pitchFamily="34" charset="0"/>
                <a:cs typeface="Arial" pitchFamily="34" charset="0"/>
              </a:rPr>
              <a:t>y </a:t>
            </a:r>
            <a:r>
              <a:rPr lang="es-EC" sz="1400" dirty="0">
                <a:latin typeface="Arial" pitchFamily="34" charset="0"/>
                <a:cs typeface="Arial" pitchFamily="34" charset="0"/>
              </a:rPr>
              <a:t>raíz de plantas de </a:t>
            </a:r>
            <a:r>
              <a:rPr lang="es-EC" sz="1400" dirty="0" err="1">
                <a:latin typeface="Arial" pitchFamily="34" charset="0"/>
                <a:cs typeface="Arial" pitchFamily="34" charset="0"/>
              </a:rPr>
              <a:t>camacho</a:t>
            </a:r>
            <a:r>
              <a:rPr lang="es-EC" sz="1400" dirty="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a:t>
            </a:r>
            <a:r>
              <a:rPr lang="es-EC" sz="1400" dirty="0" smtClean="0">
                <a:latin typeface="Arial" pitchFamily="34" charset="0"/>
                <a:cs typeface="Arial" pitchFamily="34" charset="0"/>
              </a:rPr>
              <a:t>)</a:t>
            </a:r>
          </a:p>
          <a:p>
            <a:r>
              <a:rPr lang="es-EC" sz="1400" dirty="0" smtClean="0">
                <a:latin typeface="Arial" pitchFamily="34" charset="0"/>
                <a:cs typeface="Arial" pitchFamily="34" charset="0"/>
              </a:rPr>
              <a:t>(</a:t>
            </a:r>
            <a:r>
              <a:rPr lang="es-EC" sz="1400" dirty="0">
                <a:latin typeface="Arial" pitchFamily="34" charset="0"/>
                <a:cs typeface="Arial" pitchFamily="34" charset="0"/>
              </a:rPr>
              <a:t>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
        <p:nvSpPr>
          <p:cNvPr id="2" name="1 Rectángulo"/>
          <p:cNvSpPr/>
          <p:nvPr/>
        </p:nvSpPr>
        <p:spPr>
          <a:xfrm>
            <a:off x="2627784" y="4922004"/>
            <a:ext cx="776949" cy="2160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8" name="7 Rectángulo"/>
          <p:cNvSpPr/>
          <p:nvPr/>
        </p:nvSpPr>
        <p:spPr>
          <a:xfrm>
            <a:off x="3491880" y="4705980"/>
            <a:ext cx="776949" cy="216024"/>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9" name="8 CuadroTexto"/>
          <p:cNvSpPr txBox="1"/>
          <p:nvPr/>
        </p:nvSpPr>
        <p:spPr>
          <a:xfrm>
            <a:off x="5508104" y="2608456"/>
            <a:ext cx="723275" cy="369332"/>
          </a:xfrm>
          <a:prstGeom prst="rect">
            <a:avLst/>
          </a:prstGeom>
          <a:ln w="38100">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s-EC" b="1" dirty="0" smtClean="0">
                <a:latin typeface="Arial" pitchFamily="34" charset="0"/>
                <a:cs typeface="Arial" pitchFamily="34" charset="0"/>
              </a:rPr>
              <a:t>RAÍZ</a:t>
            </a:r>
            <a:endParaRPr lang="es-EC" b="1" dirty="0">
              <a:latin typeface="Arial" pitchFamily="34" charset="0"/>
              <a:cs typeface="Arial" pitchFamily="34" charset="0"/>
            </a:endParaRPr>
          </a:p>
        </p:txBody>
      </p:sp>
      <p:sp>
        <p:nvSpPr>
          <p:cNvPr id="10" name="9 CuadroTexto"/>
          <p:cNvSpPr txBox="1"/>
          <p:nvPr/>
        </p:nvSpPr>
        <p:spPr>
          <a:xfrm>
            <a:off x="6490606" y="2026583"/>
            <a:ext cx="2653290" cy="2031325"/>
          </a:xfrm>
          <a:prstGeom prst="rect">
            <a:avLst/>
          </a:prstGeom>
          <a:noFill/>
        </p:spPr>
        <p:txBody>
          <a:bodyPr wrap="none" rtlCol="0">
            <a:spAutoFit/>
          </a:bodyPr>
          <a:lstStyle/>
          <a:p>
            <a:pPr marL="285750" indent="-285750">
              <a:buFont typeface="Arial" pitchFamily="34" charset="0"/>
              <a:buChar char="•"/>
            </a:pPr>
            <a:r>
              <a:rPr lang="es-EC" dirty="0">
                <a:latin typeface="Arial" pitchFamily="34" charset="0"/>
                <a:cs typeface="Arial" pitchFamily="34" charset="0"/>
              </a:rPr>
              <a:t>D</a:t>
            </a:r>
            <a:r>
              <a:rPr lang="es-EC" dirty="0" smtClean="0">
                <a:latin typeface="Arial" pitchFamily="34" charset="0"/>
                <a:cs typeface="Arial" pitchFamily="34" charset="0"/>
              </a:rPr>
              <a:t>ifusión </a:t>
            </a:r>
            <a:r>
              <a:rPr lang="es-EC" dirty="0">
                <a:latin typeface="Arial" pitchFamily="34" charset="0"/>
                <a:cs typeface="Arial" pitchFamily="34" charset="0"/>
              </a:rPr>
              <a:t>en el </a:t>
            </a:r>
            <a:r>
              <a:rPr lang="es-EC" dirty="0" smtClean="0">
                <a:latin typeface="Arial" pitchFamily="34" charset="0"/>
                <a:cs typeface="Arial" pitchFamily="34" charset="0"/>
              </a:rPr>
              <a:t>medio</a:t>
            </a:r>
          </a:p>
          <a:p>
            <a:pPr marL="285750" indent="-285750">
              <a:buFont typeface="Arial" pitchFamily="34" charset="0"/>
              <a:buChar char="•"/>
            </a:pPr>
            <a:r>
              <a:rPr lang="es-EC" dirty="0" smtClean="0">
                <a:latin typeface="Arial" pitchFamily="34" charset="0"/>
                <a:cs typeface="Arial" pitchFamily="34" charset="0"/>
              </a:rPr>
              <a:t>Flujo masivo</a:t>
            </a:r>
          </a:p>
          <a:p>
            <a:pPr marL="285750" indent="-285750">
              <a:buFont typeface="Arial" pitchFamily="34" charset="0"/>
              <a:buChar char="•"/>
            </a:pPr>
            <a:r>
              <a:rPr lang="es-EC" dirty="0" smtClean="0">
                <a:latin typeface="Arial" pitchFamily="34" charset="0"/>
                <a:cs typeface="Arial" pitchFamily="34" charset="0"/>
              </a:rPr>
              <a:t>Intercambio catiónico</a:t>
            </a:r>
          </a:p>
          <a:p>
            <a:pPr marL="285750" indent="-285750">
              <a:buFont typeface="Arial" pitchFamily="34" charset="0"/>
              <a:buChar char="•"/>
            </a:pPr>
            <a:r>
              <a:rPr lang="es-EC" dirty="0" smtClean="0">
                <a:latin typeface="Arial" pitchFamily="34" charset="0"/>
                <a:cs typeface="Arial" pitchFamily="34" charset="0"/>
              </a:rPr>
              <a:t>Cargas negativas</a:t>
            </a:r>
          </a:p>
          <a:p>
            <a:pPr marL="285750" indent="-285750">
              <a:buFont typeface="Arial" pitchFamily="34" charset="0"/>
              <a:buChar char="•"/>
            </a:pPr>
            <a:r>
              <a:rPr lang="es-EC" dirty="0" smtClean="0">
                <a:latin typeface="Arial" pitchFamily="34" charset="0"/>
                <a:cs typeface="Arial" pitchFamily="34" charset="0"/>
              </a:rPr>
              <a:t>Vía </a:t>
            </a:r>
            <a:r>
              <a:rPr lang="es-EC" dirty="0" err="1">
                <a:latin typeface="Arial" pitchFamily="34" charset="0"/>
                <a:cs typeface="Arial" pitchFamily="34" charset="0"/>
              </a:rPr>
              <a:t>apoplástica</a:t>
            </a:r>
            <a:r>
              <a:rPr lang="es-EC" dirty="0" smtClean="0">
                <a:latin typeface="Arial" pitchFamily="34" charset="0"/>
                <a:cs typeface="Arial" pitchFamily="34" charset="0"/>
              </a:rPr>
              <a:t>,</a:t>
            </a:r>
          </a:p>
          <a:p>
            <a:r>
              <a:rPr lang="es-EC" dirty="0">
                <a:latin typeface="Arial" pitchFamily="34" charset="0"/>
                <a:cs typeface="Arial" pitchFamily="34" charset="0"/>
              </a:rPr>
              <a:t> </a:t>
            </a:r>
            <a:r>
              <a:rPr lang="es-EC" dirty="0" smtClean="0">
                <a:latin typeface="Arial" pitchFamily="34" charset="0"/>
                <a:cs typeface="Arial" pitchFamily="34" charset="0"/>
              </a:rPr>
              <a:t>      y </a:t>
            </a:r>
            <a:r>
              <a:rPr lang="es-EC" dirty="0" err="1" smtClean="0">
                <a:latin typeface="Arial" pitchFamily="34" charset="0"/>
                <a:cs typeface="Arial" pitchFamily="34" charset="0"/>
              </a:rPr>
              <a:t>simplástica</a:t>
            </a:r>
            <a:endParaRPr lang="es-EC" dirty="0" smtClean="0">
              <a:latin typeface="Arial" pitchFamily="34" charset="0"/>
              <a:cs typeface="Arial" pitchFamily="34" charset="0"/>
            </a:endParaRPr>
          </a:p>
          <a:p>
            <a:pPr marL="285750" indent="-285750">
              <a:buFont typeface="Arial" pitchFamily="34" charset="0"/>
              <a:buChar char="•"/>
            </a:pPr>
            <a:r>
              <a:rPr lang="es-EC" dirty="0" smtClean="0">
                <a:latin typeface="Arial" pitchFamily="34" charset="0"/>
                <a:cs typeface="Arial" pitchFamily="34" charset="0"/>
              </a:rPr>
              <a:t>Exudados </a:t>
            </a:r>
            <a:r>
              <a:rPr lang="es-EC" dirty="0">
                <a:latin typeface="Arial" pitchFamily="34" charset="0"/>
                <a:cs typeface="Arial" pitchFamily="34" charset="0"/>
              </a:rPr>
              <a:t>de la raíz </a:t>
            </a:r>
            <a:endParaRPr lang="es-EC" dirty="0" smtClean="0">
              <a:latin typeface="Arial" pitchFamily="34" charset="0"/>
              <a:cs typeface="Arial" pitchFamily="34" charset="0"/>
            </a:endParaRPr>
          </a:p>
        </p:txBody>
      </p:sp>
      <p:sp>
        <p:nvSpPr>
          <p:cNvPr id="12" name="11 Abrir corchete"/>
          <p:cNvSpPr/>
          <p:nvPr/>
        </p:nvSpPr>
        <p:spPr>
          <a:xfrm>
            <a:off x="6335961" y="1954575"/>
            <a:ext cx="180255" cy="203132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3" name="12 CuadroTexto"/>
          <p:cNvSpPr txBox="1"/>
          <p:nvPr/>
        </p:nvSpPr>
        <p:spPr>
          <a:xfrm>
            <a:off x="5652120" y="4779729"/>
            <a:ext cx="992579" cy="646331"/>
          </a:xfrm>
          <a:prstGeom prst="rect">
            <a:avLst/>
          </a:prstGeom>
          <a:ln w="38100">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s-EC" b="1" dirty="0" smtClean="0">
                <a:latin typeface="Arial" pitchFamily="34" charset="0"/>
                <a:cs typeface="Arial" pitchFamily="34" charset="0"/>
              </a:rPr>
              <a:t>PARTE</a:t>
            </a:r>
          </a:p>
          <a:p>
            <a:r>
              <a:rPr lang="es-EC" b="1" dirty="0" smtClean="0">
                <a:latin typeface="Arial" pitchFamily="34" charset="0"/>
                <a:cs typeface="Arial" pitchFamily="34" charset="0"/>
              </a:rPr>
              <a:t>AÉREA</a:t>
            </a:r>
            <a:endParaRPr lang="es-EC" b="1" dirty="0">
              <a:latin typeface="Arial" pitchFamily="34" charset="0"/>
              <a:cs typeface="Arial" pitchFamily="34" charset="0"/>
            </a:endParaRPr>
          </a:p>
        </p:txBody>
      </p:sp>
      <p:sp>
        <p:nvSpPr>
          <p:cNvPr id="14" name="13 CuadroTexto"/>
          <p:cNvSpPr txBox="1"/>
          <p:nvPr/>
        </p:nvSpPr>
        <p:spPr>
          <a:xfrm>
            <a:off x="6732240" y="4718754"/>
            <a:ext cx="2358338" cy="923330"/>
          </a:xfrm>
          <a:prstGeom prst="rect">
            <a:avLst/>
          </a:prstGeom>
          <a:noFill/>
        </p:spPr>
        <p:txBody>
          <a:bodyPr wrap="none" rtlCol="0">
            <a:spAutoFit/>
          </a:bodyPr>
          <a:lstStyle/>
          <a:p>
            <a:r>
              <a:rPr lang="es-EC" dirty="0" smtClean="0">
                <a:latin typeface="Arial" pitchFamily="34" charset="0"/>
                <a:cs typeface="Arial" pitchFamily="34" charset="0"/>
              </a:rPr>
              <a:t>Xilema</a:t>
            </a:r>
          </a:p>
          <a:p>
            <a:pPr marL="285750" indent="-285750">
              <a:buFont typeface="Arial" pitchFamily="34" charset="0"/>
              <a:buChar char="•"/>
            </a:pPr>
            <a:r>
              <a:rPr lang="es-EC" dirty="0" smtClean="0">
                <a:latin typeface="Arial" pitchFamily="34" charset="0"/>
                <a:cs typeface="Arial" pitchFamily="34" charset="0"/>
              </a:rPr>
              <a:t>Ósmosis</a:t>
            </a:r>
          </a:p>
          <a:p>
            <a:pPr marL="285750" indent="-285750">
              <a:buFont typeface="Arial" pitchFamily="34" charset="0"/>
              <a:buChar char="•"/>
            </a:pPr>
            <a:r>
              <a:rPr lang="es-EC" dirty="0" smtClean="0">
                <a:latin typeface="Arial" pitchFamily="34" charset="0"/>
                <a:cs typeface="Arial" pitchFamily="34" charset="0"/>
              </a:rPr>
              <a:t>Fuerza </a:t>
            </a:r>
            <a:r>
              <a:rPr lang="es-EC" dirty="0">
                <a:latin typeface="Arial" pitchFamily="34" charset="0"/>
                <a:cs typeface="Arial" pitchFamily="34" charset="0"/>
              </a:rPr>
              <a:t>de succión</a:t>
            </a:r>
          </a:p>
        </p:txBody>
      </p:sp>
      <p:sp>
        <p:nvSpPr>
          <p:cNvPr id="15" name="14 Abrir corchete"/>
          <p:cNvSpPr/>
          <p:nvPr/>
        </p:nvSpPr>
        <p:spPr>
          <a:xfrm>
            <a:off x="6732240" y="4690011"/>
            <a:ext cx="180255" cy="1024081"/>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6" name="15 CuadroTexto"/>
          <p:cNvSpPr txBox="1"/>
          <p:nvPr/>
        </p:nvSpPr>
        <p:spPr>
          <a:xfrm>
            <a:off x="5836880" y="1456328"/>
            <a:ext cx="2625591"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C" b="1" dirty="0" smtClean="0">
                <a:latin typeface="Arial" pitchFamily="34" charset="0"/>
                <a:cs typeface="Arial" pitchFamily="34" charset="0"/>
              </a:rPr>
              <a:t>FITOESTABILIZACIÓN</a:t>
            </a:r>
            <a:endParaRPr lang="es-EC" b="1" dirty="0">
              <a:latin typeface="Arial" pitchFamily="34" charset="0"/>
              <a:cs typeface="Arial" pitchFamily="34" charset="0"/>
            </a:endParaRPr>
          </a:p>
        </p:txBody>
      </p:sp>
      <p:sp>
        <p:nvSpPr>
          <p:cNvPr id="17" name="16 CuadroTexto"/>
          <p:cNvSpPr txBox="1"/>
          <p:nvPr/>
        </p:nvSpPr>
        <p:spPr>
          <a:xfrm>
            <a:off x="5989280" y="4129916"/>
            <a:ext cx="2232342"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C" b="1" dirty="0" smtClean="0">
                <a:latin typeface="Arial" pitchFamily="34" charset="0"/>
                <a:cs typeface="Arial" pitchFamily="34" charset="0"/>
              </a:rPr>
              <a:t>FITOEXTRACCIÓN</a:t>
            </a:r>
            <a:endParaRPr lang="es-EC" b="1" dirty="0">
              <a:latin typeface="Arial" pitchFamily="34" charset="0"/>
              <a:cs typeface="Arial" pitchFamily="34" charset="0"/>
            </a:endParaRPr>
          </a:p>
        </p:txBody>
      </p:sp>
      <p:sp>
        <p:nvSpPr>
          <p:cNvPr id="18" name="17 CuadroTexto"/>
          <p:cNvSpPr txBox="1"/>
          <p:nvPr/>
        </p:nvSpPr>
        <p:spPr>
          <a:xfrm>
            <a:off x="6849348" y="1836693"/>
            <a:ext cx="1617751" cy="276999"/>
          </a:xfrm>
          <a:prstGeom prst="rect">
            <a:avLst/>
          </a:prstGeom>
          <a:noFill/>
        </p:spPr>
        <p:txBody>
          <a:bodyPr wrap="none" rtlCol="0">
            <a:spAutoFit/>
          </a:bodyPr>
          <a:lstStyle/>
          <a:p>
            <a:r>
              <a:rPr lang="es-EC" sz="1200" dirty="0" err="1">
                <a:latin typeface="Arial" pitchFamily="34" charset="0"/>
                <a:cs typeface="Arial" pitchFamily="34" charset="0"/>
              </a:rPr>
              <a:t>Marmiroli</a:t>
            </a:r>
            <a:r>
              <a:rPr lang="es-EC" sz="1200" dirty="0">
                <a:latin typeface="Arial" pitchFamily="34" charset="0"/>
                <a:cs typeface="Arial" pitchFamily="34" charset="0"/>
              </a:rPr>
              <a:t> </a:t>
            </a:r>
            <a:r>
              <a:rPr lang="es-EC" sz="1200" i="1" dirty="0">
                <a:latin typeface="Arial" pitchFamily="34" charset="0"/>
                <a:cs typeface="Arial" pitchFamily="34" charset="0"/>
              </a:rPr>
              <a:t>et al</a:t>
            </a:r>
            <a:r>
              <a:rPr lang="es-EC" sz="1200" dirty="0">
                <a:latin typeface="Arial" pitchFamily="34" charset="0"/>
                <a:cs typeface="Arial" pitchFamily="34" charset="0"/>
              </a:rPr>
              <a:t>., 2005</a:t>
            </a:r>
          </a:p>
        </p:txBody>
      </p:sp>
      <p:sp>
        <p:nvSpPr>
          <p:cNvPr id="19" name="18 CuadroTexto"/>
          <p:cNvSpPr txBox="1"/>
          <p:nvPr/>
        </p:nvSpPr>
        <p:spPr>
          <a:xfrm>
            <a:off x="7020272" y="4572997"/>
            <a:ext cx="1947969" cy="276999"/>
          </a:xfrm>
          <a:prstGeom prst="rect">
            <a:avLst/>
          </a:prstGeom>
          <a:noFill/>
        </p:spPr>
        <p:txBody>
          <a:bodyPr wrap="none" rtlCol="0">
            <a:spAutoFit/>
          </a:bodyPr>
          <a:lstStyle/>
          <a:p>
            <a:r>
              <a:rPr lang="es-EC" sz="1200" dirty="0" smtClean="0">
                <a:latin typeface="Arial" pitchFamily="34" charset="0"/>
                <a:cs typeface="Arial" pitchFamily="34" charset="0"/>
              </a:rPr>
              <a:t>Navarro </a:t>
            </a:r>
            <a:r>
              <a:rPr lang="es-EC" sz="1200" dirty="0" err="1">
                <a:latin typeface="Arial" pitchFamily="34" charset="0"/>
                <a:cs typeface="Arial" pitchFamily="34" charset="0"/>
              </a:rPr>
              <a:t>Aviñó</a:t>
            </a:r>
            <a:r>
              <a:rPr lang="es-EC" sz="1200" dirty="0">
                <a:latin typeface="Arial" pitchFamily="34" charset="0"/>
                <a:cs typeface="Arial" pitchFamily="34" charset="0"/>
              </a:rPr>
              <a:t> </a:t>
            </a:r>
            <a:r>
              <a:rPr lang="es-EC" sz="1200" i="1" dirty="0">
                <a:latin typeface="Arial" pitchFamily="34" charset="0"/>
                <a:cs typeface="Arial" pitchFamily="34" charset="0"/>
              </a:rPr>
              <a:t>et al</a:t>
            </a:r>
            <a:r>
              <a:rPr lang="es-EC" sz="1200" dirty="0">
                <a:latin typeface="Arial" pitchFamily="34" charset="0"/>
                <a:cs typeface="Arial" pitchFamily="34" charset="0"/>
              </a:rPr>
              <a:t>., 2007</a:t>
            </a:r>
          </a:p>
        </p:txBody>
      </p:sp>
    </p:spTree>
    <p:extLst>
      <p:ext uri="{BB962C8B-B14F-4D97-AF65-F5344CB8AC3E}">
        <p14:creationId xmlns:p14="http://schemas.microsoft.com/office/powerpoint/2010/main" val="175008962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p:bldP spid="12" grpId="0" animBg="1"/>
      <p:bldP spid="13" grpId="0" animBg="1"/>
      <p:bldP spid="14" grpId="0"/>
      <p:bldP spid="15" grpId="0" animBg="1"/>
      <p:bldP spid="16" grpId="0" animBg="1"/>
      <p:bldP spid="17" grpId="0" animBg="1"/>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1096" y="692696"/>
            <a:ext cx="7002879"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a:latin typeface="Arial" pitchFamily="34" charset="0"/>
                <a:cs typeface="Arial" pitchFamily="34" charset="0"/>
              </a:rPr>
              <a:t>LUGAR DE BIOACUMULACIÓN DE CADMIO </a:t>
            </a:r>
            <a:r>
              <a:rPr lang="es-EC" b="1" dirty="0" smtClean="0">
                <a:latin typeface="Arial" pitchFamily="34" charset="0"/>
                <a:cs typeface="Arial" pitchFamily="34" charset="0"/>
              </a:rPr>
              <a:t>EN EL CAMACHO</a:t>
            </a:r>
          </a:p>
          <a:p>
            <a:pPr marL="0" lvl="2" algn="ctr"/>
            <a:r>
              <a:rPr lang="es-EC" b="1" dirty="0" smtClean="0">
                <a:latin typeface="Arial" pitchFamily="34" charset="0"/>
                <a:cs typeface="Arial" pitchFamily="34" charset="0"/>
              </a:rPr>
              <a:t>(</a:t>
            </a:r>
            <a:r>
              <a:rPr lang="es-EC" b="1" i="1" dirty="0" err="1">
                <a:latin typeface="Arial" pitchFamily="34" charset="0"/>
                <a:cs typeface="Arial" pitchFamily="34" charset="0"/>
              </a:rPr>
              <a:t>Xanthosoma</a:t>
            </a:r>
            <a:r>
              <a:rPr lang="es-EC" b="1" i="1" dirty="0">
                <a:latin typeface="Arial" pitchFamily="34" charset="0"/>
                <a:cs typeface="Arial" pitchFamily="34" charset="0"/>
              </a:rPr>
              <a:t> </a:t>
            </a:r>
            <a:r>
              <a:rPr lang="es-EC" b="1" i="1" dirty="0" err="1">
                <a:latin typeface="Arial" pitchFamily="34" charset="0"/>
                <a:cs typeface="Arial" pitchFamily="34" charset="0"/>
              </a:rPr>
              <a:t>undipes</a:t>
            </a:r>
            <a:r>
              <a:rPr lang="es-EC" b="1" i="1" dirty="0">
                <a:latin typeface="Arial" pitchFamily="34" charset="0"/>
                <a:cs typeface="Arial" pitchFamily="34" charset="0"/>
              </a:rPr>
              <a:t> </a:t>
            </a:r>
            <a:r>
              <a:rPr lang="es-EC" b="1" dirty="0">
                <a:latin typeface="Arial" pitchFamily="34" charset="0"/>
                <a:cs typeface="Arial" pitchFamily="34" charset="0"/>
              </a:rPr>
              <a:t>Koch)</a:t>
            </a:r>
          </a:p>
        </p:txBody>
      </p:sp>
      <p:graphicFrame>
        <p:nvGraphicFramePr>
          <p:cNvPr id="6" name="5 Gráfico"/>
          <p:cNvGraphicFramePr/>
          <p:nvPr>
            <p:extLst>
              <p:ext uri="{D42A27DB-BD31-4B8C-83A1-F6EECF244321}">
                <p14:modId xmlns:p14="http://schemas.microsoft.com/office/powerpoint/2010/main" val="2957776822"/>
              </p:ext>
            </p:extLst>
          </p:nvPr>
        </p:nvGraphicFramePr>
        <p:xfrm>
          <a:off x="0" y="1412776"/>
          <a:ext cx="4505766" cy="3504441"/>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26403" y="5066020"/>
            <a:ext cx="4322017" cy="738664"/>
          </a:xfrm>
          <a:prstGeom prst="rect">
            <a:avLst/>
          </a:prstGeom>
          <a:noFill/>
        </p:spPr>
        <p:txBody>
          <a:bodyPr wrap="non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3.3 </a:t>
            </a:r>
            <a:r>
              <a:rPr lang="es-EC" sz="1400" dirty="0">
                <a:latin typeface="Arial" pitchFamily="34" charset="0"/>
                <a:cs typeface="Arial" pitchFamily="34" charset="0"/>
              </a:rPr>
              <a:t>Acumulación de Cd en la parte aérea </a:t>
            </a:r>
            <a:r>
              <a:rPr lang="es-EC" sz="1400" dirty="0" smtClean="0">
                <a:latin typeface="Arial" pitchFamily="34" charset="0"/>
                <a:cs typeface="Arial" pitchFamily="34" charset="0"/>
              </a:rPr>
              <a:t>del</a:t>
            </a:r>
          </a:p>
          <a:p>
            <a:r>
              <a:rPr lang="es-EC" sz="1400" dirty="0" err="1" smtClean="0">
                <a:latin typeface="Arial" pitchFamily="34" charset="0"/>
                <a:cs typeface="Arial" pitchFamily="34" charset="0"/>
              </a:rPr>
              <a:t>camacho</a:t>
            </a:r>
            <a:r>
              <a:rPr lang="es-EC" sz="1400" dirty="0" smtClean="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 con </a:t>
            </a:r>
            <a:r>
              <a:rPr lang="es-EC" sz="1400" dirty="0" smtClean="0">
                <a:latin typeface="Arial" pitchFamily="34" charset="0"/>
                <a:cs typeface="Arial" pitchFamily="34" charset="0"/>
              </a:rPr>
              <a:t>respecto</a:t>
            </a:r>
          </a:p>
          <a:p>
            <a:r>
              <a:rPr lang="es-EC" sz="1400" dirty="0" smtClean="0">
                <a:latin typeface="Arial" pitchFamily="34" charset="0"/>
                <a:cs typeface="Arial" pitchFamily="34" charset="0"/>
              </a:rPr>
              <a:t>al </a:t>
            </a:r>
            <a:r>
              <a:rPr lang="es-EC" sz="1400" dirty="0">
                <a:latin typeface="Arial" pitchFamily="34" charset="0"/>
                <a:cs typeface="Arial" pitchFamily="34" charset="0"/>
              </a:rPr>
              <a:t>tiempo (Muso,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graphicFrame>
        <p:nvGraphicFramePr>
          <p:cNvPr id="8" name="7 Gráfico"/>
          <p:cNvGraphicFramePr/>
          <p:nvPr>
            <p:extLst>
              <p:ext uri="{D42A27DB-BD31-4B8C-83A1-F6EECF244321}">
                <p14:modId xmlns:p14="http://schemas.microsoft.com/office/powerpoint/2010/main" val="1331574013"/>
              </p:ext>
            </p:extLst>
          </p:nvPr>
        </p:nvGraphicFramePr>
        <p:xfrm>
          <a:off x="4499992" y="1412776"/>
          <a:ext cx="4644007"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8 CuadroTexto"/>
          <p:cNvSpPr txBox="1"/>
          <p:nvPr/>
        </p:nvSpPr>
        <p:spPr>
          <a:xfrm>
            <a:off x="4860032" y="5066020"/>
            <a:ext cx="3706464" cy="738664"/>
          </a:xfrm>
          <a:prstGeom prst="rect">
            <a:avLst/>
          </a:prstGeom>
          <a:noFill/>
        </p:spPr>
        <p:txBody>
          <a:bodyPr wrap="non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3.4 </a:t>
            </a:r>
            <a:r>
              <a:rPr lang="es-EC" sz="1400" dirty="0">
                <a:latin typeface="Arial" pitchFamily="34" charset="0"/>
                <a:cs typeface="Arial" pitchFamily="34" charset="0"/>
              </a:rPr>
              <a:t>Acumulación de Cd en la raíz </a:t>
            </a:r>
            <a:r>
              <a:rPr lang="es-EC" sz="1400" dirty="0" smtClean="0">
                <a:latin typeface="Arial" pitchFamily="34" charset="0"/>
                <a:cs typeface="Arial" pitchFamily="34" charset="0"/>
              </a:rPr>
              <a:t>del</a:t>
            </a:r>
          </a:p>
          <a:p>
            <a:r>
              <a:rPr lang="es-EC" sz="1400" dirty="0" err="1" smtClean="0">
                <a:latin typeface="Arial" pitchFamily="34" charset="0"/>
                <a:cs typeface="Arial" pitchFamily="34" charset="0"/>
              </a:rPr>
              <a:t>camacho</a:t>
            </a:r>
            <a:r>
              <a:rPr lang="es-EC" sz="1400" dirty="0" smtClean="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dirty="0">
                <a:latin typeface="Arial" pitchFamily="34" charset="0"/>
                <a:cs typeface="Arial" pitchFamily="34" charset="0"/>
              </a:rPr>
              <a:t> Koch)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con </a:t>
            </a:r>
            <a:r>
              <a:rPr lang="es-EC" sz="1400" dirty="0">
                <a:latin typeface="Arial" pitchFamily="34" charset="0"/>
                <a:cs typeface="Arial" pitchFamily="34" charset="0"/>
              </a:rPr>
              <a:t>respecto al </a:t>
            </a:r>
            <a:r>
              <a:rPr lang="es-EC" sz="1400" dirty="0" smtClean="0">
                <a:latin typeface="Arial" pitchFamily="34" charset="0"/>
                <a:cs typeface="Arial" pitchFamily="34" charset="0"/>
              </a:rPr>
              <a:t>tiempo (Muso, 2012).</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150509061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65811" y="764704"/>
            <a:ext cx="2702535"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r>
              <a:rPr lang="es-EC" b="1" dirty="0" smtClean="0">
                <a:latin typeface="Arial" pitchFamily="34" charset="0"/>
                <a:cs typeface="Arial" pitchFamily="34" charset="0"/>
              </a:rPr>
              <a:t>DATOS FISIOLÓGICOS</a:t>
            </a:r>
            <a:endParaRPr lang="es-EC" b="1" dirty="0">
              <a:latin typeface="Arial" pitchFamily="34" charset="0"/>
              <a:cs typeface="Arial" pitchFamily="34" charset="0"/>
            </a:endParaRPr>
          </a:p>
        </p:txBody>
      </p:sp>
      <p:grpSp>
        <p:nvGrpSpPr>
          <p:cNvPr id="9" name="8 Grupo"/>
          <p:cNvGrpSpPr/>
          <p:nvPr/>
        </p:nvGrpSpPr>
        <p:grpSpPr>
          <a:xfrm>
            <a:off x="755576" y="1392098"/>
            <a:ext cx="3312368" cy="2036902"/>
            <a:chOff x="755576" y="1896154"/>
            <a:chExt cx="2757117" cy="167021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19" t="48506" r="39067" b="33619"/>
            <a:stretch/>
          </p:blipFill>
          <p:spPr bwMode="auto">
            <a:xfrm>
              <a:off x="755576" y="2204322"/>
              <a:ext cx="2757117" cy="13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19" t="23821" r="39067" b="72276"/>
            <a:stretch/>
          </p:blipFill>
          <p:spPr bwMode="auto">
            <a:xfrm>
              <a:off x="755576" y="1896154"/>
              <a:ext cx="2757117" cy="29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11 Grupo"/>
          <p:cNvGrpSpPr/>
          <p:nvPr/>
        </p:nvGrpSpPr>
        <p:grpSpPr>
          <a:xfrm>
            <a:off x="5220072" y="3477140"/>
            <a:ext cx="3312368" cy="1968084"/>
            <a:chOff x="5076055" y="3981196"/>
            <a:chExt cx="2811440" cy="1726331"/>
          </a:xfrm>
        </p:grpSpPr>
        <p:pic>
          <p:nvPicPr>
            <p:cNvPr id="1024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687" t="31700" r="39254" b="63262"/>
            <a:stretch/>
          </p:blipFill>
          <p:spPr bwMode="auto">
            <a:xfrm>
              <a:off x="5076056" y="3981196"/>
              <a:ext cx="2811439" cy="38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687" t="57206" r="39254" b="24433"/>
            <a:stretch/>
          </p:blipFill>
          <p:spPr bwMode="auto">
            <a:xfrm>
              <a:off x="5076055" y="4308440"/>
              <a:ext cx="2811439" cy="1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18 Rectángulo"/>
          <p:cNvSpPr/>
          <p:nvPr/>
        </p:nvSpPr>
        <p:spPr>
          <a:xfrm>
            <a:off x="3707904" y="2348880"/>
            <a:ext cx="21602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grpSp>
        <p:nvGrpSpPr>
          <p:cNvPr id="8" name="7 Grupo"/>
          <p:cNvGrpSpPr/>
          <p:nvPr/>
        </p:nvGrpSpPr>
        <p:grpSpPr>
          <a:xfrm>
            <a:off x="827584" y="3515873"/>
            <a:ext cx="3096344" cy="1820878"/>
            <a:chOff x="3302560" y="4486364"/>
            <a:chExt cx="2738491" cy="1593037"/>
          </a:xfrm>
        </p:grpSpPr>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286" t="21651" r="39253" b="74718"/>
            <a:stretch/>
          </p:blipFill>
          <p:spPr bwMode="auto">
            <a:xfrm>
              <a:off x="3302560" y="4486364"/>
              <a:ext cx="2738491" cy="27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286" t="46293" r="39253" b="36432"/>
            <a:stretch/>
          </p:blipFill>
          <p:spPr bwMode="auto">
            <a:xfrm>
              <a:off x="3302560" y="4763069"/>
              <a:ext cx="2738491" cy="131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19 Rectángulo"/>
          <p:cNvSpPr/>
          <p:nvPr/>
        </p:nvSpPr>
        <p:spPr>
          <a:xfrm>
            <a:off x="3563888" y="4328639"/>
            <a:ext cx="21602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21" name="20 Rectángulo"/>
          <p:cNvSpPr/>
          <p:nvPr/>
        </p:nvSpPr>
        <p:spPr>
          <a:xfrm>
            <a:off x="8172400" y="4365104"/>
            <a:ext cx="21602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grpSp>
        <p:nvGrpSpPr>
          <p:cNvPr id="11" name="10 Grupo"/>
          <p:cNvGrpSpPr/>
          <p:nvPr/>
        </p:nvGrpSpPr>
        <p:grpSpPr>
          <a:xfrm>
            <a:off x="5339774" y="1467205"/>
            <a:ext cx="2976642" cy="1961795"/>
            <a:chOff x="638321" y="4077072"/>
            <a:chExt cx="2688610" cy="1630455"/>
          </a:xfrm>
        </p:grpSpPr>
        <p:pic>
          <p:nvPicPr>
            <p:cNvPr id="102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358" t="21483" r="45410" b="75926"/>
            <a:stretch/>
          </p:blipFill>
          <p:spPr bwMode="auto">
            <a:xfrm>
              <a:off x="648858" y="4077072"/>
              <a:ext cx="1978926" cy="19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470" t="69119" r="39478" b="12075"/>
            <a:stretch/>
          </p:blipFill>
          <p:spPr bwMode="auto">
            <a:xfrm>
              <a:off x="638321" y="4274512"/>
              <a:ext cx="2688610" cy="143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21 Rectángulo"/>
          <p:cNvSpPr/>
          <p:nvPr/>
        </p:nvSpPr>
        <p:spPr>
          <a:xfrm>
            <a:off x="8028384" y="2278982"/>
            <a:ext cx="216024" cy="744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038622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692696"/>
            <a:ext cx="8131393"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r>
              <a:rPr lang="es-EC" b="1" cap="all" dirty="0">
                <a:latin typeface="Arial" pitchFamily="34" charset="0"/>
                <a:cs typeface="Arial" pitchFamily="34" charset="0"/>
              </a:rPr>
              <a:t>Análisis de clorofila y carotenoides de la especie vegetal</a:t>
            </a:r>
          </a:p>
        </p:txBody>
      </p:sp>
      <p:pic>
        <p:nvPicPr>
          <p:cNvPr id="6" name="5 Imagen"/>
          <p:cNvPicPr/>
          <p:nvPr/>
        </p:nvPicPr>
        <p:blipFill rotWithShape="1">
          <a:blip r:embed="rId3" cstate="print"/>
          <a:srcRect t="9830" r="1055" b="10509"/>
          <a:stretch/>
        </p:blipFill>
        <p:spPr bwMode="auto">
          <a:xfrm>
            <a:off x="35496" y="1405959"/>
            <a:ext cx="5688632" cy="3391193"/>
          </a:xfrm>
          <a:prstGeom prst="rect">
            <a:avLst/>
          </a:prstGeom>
          <a:ln>
            <a:noFill/>
          </a:ln>
          <a:extLst>
            <a:ext uri="{53640926-AAD7-44D8-BBD7-CCE9431645EC}">
              <a14:shadowObscured xmlns:a14="http://schemas.microsoft.com/office/drawing/2010/main"/>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319" t="64836" r="38576" b="17582"/>
          <a:stretch/>
        </p:blipFill>
        <p:spPr bwMode="auto">
          <a:xfrm>
            <a:off x="5508103" y="1196752"/>
            <a:ext cx="2817031" cy="133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34" t="55865" r="37239" b="26045"/>
          <a:stretch/>
        </p:blipFill>
        <p:spPr bwMode="auto">
          <a:xfrm>
            <a:off x="5508103" y="2636912"/>
            <a:ext cx="3002509" cy="137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582" t="47165" r="39030" b="36037"/>
          <a:stretch/>
        </p:blipFill>
        <p:spPr bwMode="auto">
          <a:xfrm>
            <a:off x="5580112" y="4107940"/>
            <a:ext cx="2729553" cy="128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956376" y="1556792"/>
            <a:ext cx="21602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9" name="8 Rectángulo"/>
          <p:cNvSpPr/>
          <p:nvPr/>
        </p:nvSpPr>
        <p:spPr>
          <a:xfrm>
            <a:off x="7956376" y="3068960"/>
            <a:ext cx="509848" cy="6480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0" name="9 Rectángulo"/>
          <p:cNvSpPr/>
          <p:nvPr/>
        </p:nvSpPr>
        <p:spPr>
          <a:xfrm>
            <a:off x="7995276" y="4473116"/>
            <a:ext cx="216024" cy="648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1" name="10 Rectángulo"/>
          <p:cNvSpPr/>
          <p:nvPr/>
        </p:nvSpPr>
        <p:spPr>
          <a:xfrm>
            <a:off x="1475656" y="1866629"/>
            <a:ext cx="3312368"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2" name="11 Rectángulo"/>
          <p:cNvSpPr/>
          <p:nvPr/>
        </p:nvSpPr>
        <p:spPr>
          <a:xfrm>
            <a:off x="1475656" y="2996952"/>
            <a:ext cx="3312368" cy="7892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3" name="12 Rectángulo"/>
          <p:cNvSpPr/>
          <p:nvPr/>
        </p:nvSpPr>
        <p:spPr>
          <a:xfrm>
            <a:off x="1475656" y="3825044"/>
            <a:ext cx="3312368" cy="3240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3" name="2 CuadroTexto"/>
          <p:cNvSpPr txBox="1"/>
          <p:nvPr/>
        </p:nvSpPr>
        <p:spPr>
          <a:xfrm>
            <a:off x="35496" y="4869160"/>
            <a:ext cx="5544616" cy="954107"/>
          </a:xfrm>
          <a:prstGeom prst="rect">
            <a:avLst/>
          </a:prstGeom>
          <a:noFill/>
        </p:spPr>
        <p:txBody>
          <a:bodyPr wrap="squar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3.5 </a:t>
            </a:r>
            <a:r>
              <a:rPr lang="es-EC" sz="1400" dirty="0">
                <a:latin typeface="Arial" pitchFamily="34" charset="0"/>
                <a:cs typeface="Arial" pitchFamily="34" charset="0"/>
              </a:rPr>
              <a:t>Gráfica de puntos de desviación estándar para los valores </a:t>
            </a:r>
            <a:r>
              <a:rPr lang="es-EC" sz="1400" dirty="0" smtClean="0">
                <a:latin typeface="Arial" pitchFamily="34" charset="0"/>
                <a:cs typeface="Arial" pitchFamily="34" charset="0"/>
              </a:rPr>
              <a:t>de </a:t>
            </a:r>
            <a:r>
              <a:rPr lang="es-EC" sz="1400" dirty="0">
                <a:latin typeface="Arial" pitchFamily="34" charset="0"/>
                <a:cs typeface="Arial" pitchFamily="34" charset="0"/>
              </a:rPr>
              <a:t>clorofila a, clorofila b y carotenoides al inicio del estudio en </a:t>
            </a:r>
            <a:r>
              <a:rPr lang="es-EC" sz="1400" dirty="0" smtClean="0">
                <a:latin typeface="Arial" pitchFamily="34" charset="0"/>
                <a:cs typeface="Arial" pitchFamily="34" charset="0"/>
              </a:rPr>
              <a:t>los extractos </a:t>
            </a:r>
            <a:r>
              <a:rPr lang="es-EC" sz="1400" dirty="0">
                <a:latin typeface="Arial" pitchFamily="34" charset="0"/>
                <a:cs typeface="Arial" pitchFamily="34" charset="0"/>
              </a:rPr>
              <a:t>de </a:t>
            </a:r>
            <a:r>
              <a:rPr lang="es-EC" sz="1400" dirty="0" err="1">
                <a:latin typeface="Arial" pitchFamily="34" charset="0"/>
                <a:cs typeface="Arial" pitchFamily="34" charset="0"/>
              </a:rPr>
              <a:t>camacho</a:t>
            </a:r>
            <a:r>
              <a:rPr lang="es-EC" sz="1400" dirty="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a:t>
            </a:r>
            <a:r>
              <a:rPr lang="es-EC" sz="1400" dirty="0" smtClean="0">
                <a:latin typeface="Arial" pitchFamily="34" charset="0"/>
                <a:cs typeface="Arial" pitchFamily="34" charset="0"/>
              </a:rPr>
              <a:t>)</a:t>
            </a:r>
          </a:p>
          <a:p>
            <a:r>
              <a:rPr lang="es-EC" sz="1400" dirty="0" smtClean="0">
                <a:latin typeface="Arial" pitchFamily="34" charset="0"/>
                <a:cs typeface="Arial" pitchFamily="34" charset="0"/>
              </a:rPr>
              <a:t>(</a:t>
            </a:r>
            <a:r>
              <a:rPr lang="es-EC" sz="1400" dirty="0">
                <a:latin typeface="Arial" pitchFamily="34" charset="0"/>
                <a:cs typeface="Arial" pitchFamily="34" charset="0"/>
              </a:rPr>
              <a:t>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317847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692696"/>
            <a:ext cx="8131393"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r>
              <a:rPr lang="es-EC" b="1" cap="all" dirty="0">
                <a:latin typeface="Arial" pitchFamily="34" charset="0"/>
                <a:cs typeface="Arial" pitchFamily="34" charset="0"/>
              </a:rPr>
              <a:t>Análisis de clorofila y carotenoides de la especie vegetal</a:t>
            </a:r>
          </a:p>
        </p:txBody>
      </p:sp>
      <p:pic>
        <p:nvPicPr>
          <p:cNvPr id="6" name="5 Imagen"/>
          <p:cNvPicPr/>
          <p:nvPr/>
        </p:nvPicPr>
        <p:blipFill rotWithShape="1">
          <a:blip r:embed="rId2" cstate="print"/>
          <a:srcRect t="9830" r="1055" b="10509"/>
          <a:stretch/>
        </p:blipFill>
        <p:spPr bwMode="auto">
          <a:xfrm>
            <a:off x="36686" y="1352406"/>
            <a:ext cx="5759450" cy="3300730"/>
          </a:xfrm>
          <a:prstGeom prst="rect">
            <a:avLst/>
          </a:prstGeom>
          <a:ln>
            <a:noFill/>
          </a:ln>
          <a:extLst>
            <a:ext uri="{53640926-AAD7-44D8-BBD7-CCE9431645EC}">
              <a14:shadowObscured xmlns:a14="http://schemas.microsoft.com/office/drawing/2010/main"/>
            </a:ext>
          </a:extLst>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19" t="26686" r="37898" b="56151"/>
          <a:stretch/>
        </p:blipFill>
        <p:spPr bwMode="auto">
          <a:xfrm>
            <a:off x="5580112" y="1196752"/>
            <a:ext cx="2899684" cy="130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82" t="66075" r="39960" b="16962"/>
          <a:stretch/>
        </p:blipFill>
        <p:spPr bwMode="auto">
          <a:xfrm>
            <a:off x="5610266" y="2640500"/>
            <a:ext cx="2616208" cy="129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806" t="40105" r="39960" b="41985"/>
          <a:stretch/>
        </p:blipFill>
        <p:spPr bwMode="auto">
          <a:xfrm>
            <a:off x="5637562" y="4004416"/>
            <a:ext cx="2588912" cy="13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8028384" y="2996952"/>
            <a:ext cx="225706" cy="6480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1" name="10 Rectángulo"/>
          <p:cNvSpPr/>
          <p:nvPr/>
        </p:nvSpPr>
        <p:spPr>
          <a:xfrm>
            <a:off x="8028384" y="1556792"/>
            <a:ext cx="451412" cy="6480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2" name="11 Rectángulo"/>
          <p:cNvSpPr/>
          <p:nvPr/>
        </p:nvSpPr>
        <p:spPr>
          <a:xfrm>
            <a:off x="8028384" y="4365104"/>
            <a:ext cx="216024" cy="648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3" name="12 Rectángulo"/>
          <p:cNvSpPr/>
          <p:nvPr/>
        </p:nvSpPr>
        <p:spPr>
          <a:xfrm>
            <a:off x="1475656" y="1844824"/>
            <a:ext cx="3312368" cy="7892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4" name="13 Rectángulo"/>
          <p:cNvSpPr/>
          <p:nvPr/>
        </p:nvSpPr>
        <p:spPr>
          <a:xfrm>
            <a:off x="1475656" y="2924944"/>
            <a:ext cx="3312368" cy="403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5" name="14 Rectángulo"/>
          <p:cNvSpPr/>
          <p:nvPr/>
        </p:nvSpPr>
        <p:spPr>
          <a:xfrm>
            <a:off x="1475656" y="3717032"/>
            <a:ext cx="3312368" cy="40301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7" name="6 CuadroTexto"/>
          <p:cNvSpPr txBox="1"/>
          <p:nvPr/>
        </p:nvSpPr>
        <p:spPr>
          <a:xfrm>
            <a:off x="52256" y="4778568"/>
            <a:ext cx="5743880" cy="738664"/>
          </a:xfrm>
          <a:prstGeom prst="rect">
            <a:avLst/>
          </a:prstGeom>
          <a:noFill/>
        </p:spPr>
        <p:txBody>
          <a:bodyPr wrap="none" rtlCol="0">
            <a:spAutoFit/>
          </a:bodyPr>
          <a:lstStyle/>
          <a:p>
            <a:r>
              <a:rPr lang="es-EC" sz="1400" b="1" dirty="0">
                <a:latin typeface="Arial" pitchFamily="34" charset="0"/>
                <a:cs typeface="Arial" pitchFamily="34" charset="0"/>
              </a:rPr>
              <a:t>Figura </a:t>
            </a:r>
            <a:r>
              <a:rPr lang="es-EC" sz="1400" b="1" dirty="0" smtClean="0">
                <a:latin typeface="Arial" pitchFamily="34" charset="0"/>
                <a:cs typeface="Arial" pitchFamily="34" charset="0"/>
              </a:rPr>
              <a:t>3.6 </a:t>
            </a:r>
            <a:r>
              <a:rPr lang="es-EC" sz="1400" dirty="0">
                <a:latin typeface="Arial" pitchFamily="34" charset="0"/>
                <a:cs typeface="Arial" pitchFamily="34" charset="0"/>
              </a:rPr>
              <a:t>Gráfica de puntos de desviación estándar para los valores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de </a:t>
            </a:r>
            <a:r>
              <a:rPr lang="es-EC" sz="1400" dirty="0">
                <a:latin typeface="Arial" pitchFamily="34" charset="0"/>
                <a:cs typeface="Arial" pitchFamily="34" charset="0"/>
              </a:rPr>
              <a:t>clorofila a, clorofila b y carotenoides al final del estudio en los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extractos </a:t>
            </a:r>
            <a:r>
              <a:rPr lang="es-EC" sz="1400" dirty="0">
                <a:latin typeface="Arial" pitchFamily="34" charset="0"/>
                <a:cs typeface="Arial" pitchFamily="34" charset="0"/>
              </a:rPr>
              <a:t>de </a:t>
            </a:r>
            <a:r>
              <a:rPr lang="es-EC" sz="1400" dirty="0" err="1">
                <a:latin typeface="Arial" pitchFamily="34" charset="0"/>
                <a:cs typeface="Arial" pitchFamily="34" charset="0"/>
              </a:rPr>
              <a:t>camacho</a:t>
            </a:r>
            <a:r>
              <a:rPr lang="es-EC" sz="1400" dirty="0">
                <a:latin typeface="Arial" pitchFamily="34" charset="0"/>
                <a:cs typeface="Arial" pitchFamily="34" charset="0"/>
              </a:rPr>
              <a:t> (</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 (Muso,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33623734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86970" y="44624"/>
            <a:ext cx="4905510"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JUSTIFICACIÓN</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2886870" y="1196752"/>
            <a:ext cx="3416321"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ACTIVIDAD DE EXTRACCIÓN</a:t>
            </a:r>
          </a:p>
          <a:p>
            <a:pPr algn="ctr"/>
            <a:r>
              <a:rPr lang="es-EC" b="1" dirty="0" smtClean="0">
                <a:effectLst>
                  <a:outerShdw blurRad="38100" dist="38100" dir="2700000" algn="tl">
                    <a:srgbClr val="000000">
                      <a:alpha val="43137"/>
                    </a:srgbClr>
                  </a:outerShdw>
                </a:effectLst>
                <a:latin typeface="Arial" pitchFamily="34" charset="0"/>
                <a:cs typeface="Arial" pitchFamily="34" charset="0"/>
              </a:rPr>
              <a:t> PETROLERA</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971600" y="2348880"/>
            <a:ext cx="2582758" cy="369332"/>
          </a:xfrm>
          <a:prstGeom prst="rect">
            <a:avLst/>
          </a:prstGeom>
          <a:noFill/>
        </p:spPr>
        <p:txBody>
          <a:bodyPr wrap="none" rtlCol="0">
            <a:spAutoFit/>
          </a:bodyPr>
          <a:lstStyle/>
          <a:p>
            <a:r>
              <a:rPr lang="es-EC" b="1" dirty="0" smtClean="0">
                <a:latin typeface="Arial" pitchFamily="34" charset="0"/>
                <a:cs typeface="Arial" pitchFamily="34" charset="0"/>
              </a:rPr>
              <a:t>Cortes de perforación</a:t>
            </a:r>
            <a:endParaRPr lang="es-EC" b="1" dirty="0">
              <a:latin typeface="Arial" pitchFamily="34" charset="0"/>
              <a:cs typeface="Arial" pitchFamily="34" charset="0"/>
            </a:endParaRPr>
          </a:p>
        </p:txBody>
      </p:sp>
      <p:sp>
        <p:nvSpPr>
          <p:cNvPr id="8" name="7 CuadroTexto"/>
          <p:cNvSpPr txBox="1"/>
          <p:nvPr/>
        </p:nvSpPr>
        <p:spPr>
          <a:xfrm>
            <a:off x="3798899" y="2348880"/>
            <a:ext cx="2544286" cy="369332"/>
          </a:xfrm>
          <a:prstGeom prst="rect">
            <a:avLst/>
          </a:prstGeom>
          <a:noFill/>
        </p:spPr>
        <p:txBody>
          <a:bodyPr wrap="none" rtlCol="0">
            <a:spAutoFit/>
          </a:bodyPr>
          <a:lstStyle/>
          <a:p>
            <a:r>
              <a:rPr lang="es-EC" b="1" dirty="0" smtClean="0">
                <a:latin typeface="Arial" pitchFamily="34" charset="0"/>
                <a:cs typeface="Arial" pitchFamily="34" charset="0"/>
              </a:rPr>
              <a:t>Lodos de perforación</a:t>
            </a:r>
            <a:endParaRPr lang="es-EC" b="1" dirty="0">
              <a:latin typeface="Arial" pitchFamily="34" charset="0"/>
              <a:cs typeface="Arial" pitchFamily="34" charset="0"/>
            </a:endParaRPr>
          </a:p>
        </p:txBody>
      </p:sp>
      <p:sp>
        <p:nvSpPr>
          <p:cNvPr id="9" name="8 CuadroTexto"/>
          <p:cNvSpPr txBox="1"/>
          <p:nvPr/>
        </p:nvSpPr>
        <p:spPr>
          <a:xfrm>
            <a:off x="6588224" y="2339588"/>
            <a:ext cx="2403222" cy="369332"/>
          </a:xfrm>
          <a:prstGeom prst="rect">
            <a:avLst/>
          </a:prstGeom>
          <a:noFill/>
        </p:spPr>
        <p:txBody>
          <a:bodyPr wrap="none" rtlCol="0">
            <a:spAutoFit/>
          </a:bodyPr>
          <a:lstStyle/>
          <a:p>
            <a:r>
              <a:rPr lang="es-EC" b="1" dirty="0" smtClean="0">
                <a:latin typeface="Arial" pitchFamily="34" charset="0"/>
                <a:cs typeface="Arial" pitchFamily="34" charset="0"/>
              </a:rPr>
              <a:t>Aguas de formación</a:t>
            </a:r>
            <a:endParaRPr lang="es-EC" b="1" dirty="0">
              <a:latin typeface="Arial" pitchFamily="34" charset="0"/>
              <a:cs typeface="Arial" pitchFamily="34" charset="0"/>
            </a:endParaRPr>
          </a:p>
        </p:txBody>
      </p:sp>
      <p:cxnSp>
        <p:nvCxnSpPr>
          <p:cNvPr id="19" name="18 Conector recto de flecha"/>
          <p:cNvCxnSpPr/>
          <p:nvPr/>
        </p:nvCxnSpPr>
        <p:spPr>
          <a:xfrm flipH="1">
            <a:off x="1813591" y="1908379"/>
            <a:ext cx="1102225" cy="431209"/>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4595030" y="1916832"/>
            <a:ext cx="1" cy="431209"/>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6240685" y="1908379"/>
            <a:ext cx="1211635" cy="440501"/>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634084" y="3297758"/>
            <a:ext cx="2403223" cy="923330"/>
          </a:xfrm>
          <a:prstGeom prst="rect">
            <a:avLst/>
          </a:prstGeom>
          <a:noFill/>
        </p:spPr>
        <p:txBody>
          <a:bodyPr wrap="none" rtlCol="0">
            <a:spAutoFit/>
          </a:bodyPr>
          <a:lstStyle/>
          <a:p>
            <a:pPr algn="ctr"/>
            <a:r>
              <a:rPr lang="es-EC" dirty="0" smtClean="0">
                <a:latin typeface="Arial" pitchFamily="34" charset="0"/>
                <a:cs typeface="Arial" pitchFamily="34" charset="0"/>
              </a:rPr>
              <a:t>Rocas</a:t>
            </a:r>
            <a:r>
              <a:rPr lang="es-EC" dirty="0">
                <a:latin typeface="Arial" pitchFamily="34" charset="0"/>
                <a:cs typeface="Arial" pitchFamily="34" charset="0"/>
              </a:rPr>
              <a:t>, </a:t>
            </a:r>
            <a:r>
              <a:rPr lang="es-EC" dirty="0" smtClean="0">
                <a:latin typeface="Arial" pitchFamily="34" charset="0"/>
                <a:cs typeface="Arial" pitchFamily="34" charset="0"/>
              </a:rPr>
              <a:t>metales </a:t>
            </a:r>
          </a:p>
          <a:p>
            <a:pPr algn="ctr"/>
            <a:r>
              <a:rPr lang="es-EC" dirty="0" smtClean="0">
                <a:latin typeface="Arial" pitchFamily="34" charset="0"/>
                <a:cs typeface="Arial" pitchFamily="34" charset="0"/>
              </a:rPr>
              <a:t>pesados, substancias</a:t>
            </a:r>
          </a:p>
          <a:p>
            <a:pPr algn="ctr"/>
            <a:r>
              <a:rPr lang="es-EC" dirty="0" smtClean="0">
                <a:latin typeface="Arial" pitchFamily="34" charset="0"/>
                <a:cs typeface="Arial" pitchFamily="34" charset="0"/>
              </a:rPr>
              <a:t>Radioactivas, otros</a:t>
            </a:r>
          </a:p>
        </p:txBody>
      </p:sp>
      <p:sp>
        <p:nvSpPr>
          <p:cNvPr id="29" name="28 CuadroTexto"/>
          <p:cNvSpPr txBox="1"/>
          <p:nvPr/>
        </p:nvSpPr>
        <p:spPr>
          <a:xfrm>
            <a:off x="3192115" y="3236783"/>
            <a:ext cx="2954655" cy="1200329"/>
          </a:xfrm>
          <a:prstGeom prst="rect">
            <a:avLst/>
          </a:prstGeom>
          <a:noFill/>
        </p:spPr>
        <p:txBody>
          <a:bodyPr wrap="none" rtlCol="0">
            <a:spAutoFit/>
          </a:bodyPr>
          <a:lstStyle/>
          <a:p>
            <a:pPr algn="ctr"/>
            <a:r>
              <a:rPr lang="es-EC" dirty="0" smtClean="0">
                <a:latin typeface="Arial" pitchFamily="34" charset="0"/>
                <a:cs typeface="Arial" pitchFamily="34" charset="0"/>
              </a:rPr>
              <a:t>Barita, CaCO</a:t>
            </a:r>
            <a:r>
              <a:rPr lang="es-EC" baseline="-25000" dirty="0" smtClean="0">
                <a:latin typeface="Arial" pitchFamily="34" charset="0"/>
                <a:cs typeface="Arial" pitchFamily="34" charset="0"/>
              </a:rPr>
              <a:t>3</a:t>
            </a:r>
            <a:r>
              <a:rPr lang="es-EC" dirty="0" smtClean="0">
                <a:latin typeface="Arial" pitchFamily="34" charset="0"/>
                <a:cs typeface="Arial" pitchFamily="34" charset="0"/>
              </a:rPr>
              <a:t>,  bentonita,</a:t>
            </a:r>
          </a:p>
          <a:p>
            <a:pPr algn="ctr"/>
            <a:r>
              <a:rPr lang="es-EC" dirty="0" smtClean="0">
                <a:latin typeface="Arial" pitchFamily="34" charset="0"/>
                <a:cs typeface="Arial" pitchFamily="34" charset="0"/>
              </a:rPr>
              <a:t> metales pesados</a:t>
            </a:r>
          </a:p>
          <a:p>
            <a:pPr algn="ctr"/>
            <a:r>
              <a:rPr lang="es-EC" dirty="0" smtClean="0">
                <a:latin typeface="Arial" pitchFamily="34" charset="0"/>
                <a:cs typeface="Arial" pitchFamily="34" charset="0"/>
              </a:rPr>
              <a:t>detergentes</a:t>
            </a:r>
            <a:r>
              <a:rPr lang="es-EC" dirty="0">
                <a:latin typeface="Arial" pitchFamily="34" charset="0"/>
                <a:cs typeface="Arial" pitchFamily="34" charset="0"/>
              </a:rPr>
              <a:t>, </a:t>
            </a:r>
            <a:r>
              <a:rPr lang="es-EC" dirty="0" smtClean="0">
                <a:latin typeface="Arial" pitchFamily="34" charset="0"/>
                <a:cs typeface="Arial" pitchFamily="34" charset="0"/>
              </a:rPr>
              <a:t>anticorrosivos</a:t>
            </a:r>
          </a:p>
          <a:p>
            <a:pPr algn="ctr"/>
            <a:r>
              <a:rPr lang="es-EC" dirty="0" err="1" smtClean="0">
                <a:latin typeface="Arial" pitchFamily="34" charset="0"/>
                <a:cs typeface="Arial" pitchFamily="34" charset="0"/>
              </a:rPr>
              <a:t>biocidas</a:t>
            </a:r>
            <a:endParaRPr lang="es-EC" dirty="0">
              <a:latin typeface="Arial" pitchFamily="34" charset="0"/>
              <a:cs typeface="Arial" pitchFamily="34" charset="0"/>
            </a:endParaRPr>
          </a:p>
        </p:txBody>
      </p:sp>
      <p:sp>
        <p:nvSpPr>
          <p:cNvPr id="31" name="30 Cerrar llave"/>
          <p:cNvSpPr/>
          <p:nvPr/>
        </p:nvSpPr>
        <p:spPr>
          <a:xfrm rot="5400000">
            <a:off x="4434565" y="1059318"/>
            <a:ext cx="288031" cy="68996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32" name="31 CuadroTexto"/>
          <p:cNvSpPr txBox="1"/>
          <p:nvPr/>
        </p:nvSpPr>
        <p:spPr>
          <a:xfrm>
            <a:off x="1155990" y="4581128"/>
            <a:ext cx="6872394" cy="1477328"/>
          </a:xfrm>
          <a:prstGeom prst="rect">
            <a:avLst/>
          </a:prstGeom>
          <a:noFill/>
        </p:spPr>
        <p:txBody>
          <a:bodyPr wrap="none" rtlCol="0">
            <a:spAutoFit/>
          </a:bodyPr>
          <a:lstStyle/>
          <a:p>
            <a:pPr marL="285750" indent="-285750">
              <a:buFont typeface="Arial" pitchFamily="34" charset="0"/>
              <a:buChar char="•"/>
            </a:pPr>
            <a:r>
              <a:rPr lang="es-EC" dirty="0" smtClean="0">
                <a:latin typeface="Arial" pitchFamily="34" charset="0"/>
                <a:cs typeface="Arial" pitchFamily="34" charset="0"/>
              </a:rPr>
              <a:t>Lubricantes </a:t>
            </a:r>
            <a:r>
              <a:rPr lang="es-EC" dirty="0">
                <a:latin typeface="Arial" pitchFamily="34" charset="0"/>
                <a:cs typeface="Arial" pitchFamily="34" charset="0"/>
              </a:rPr>
              <a:t>y refrigerantes para la </a:t>
            </a:r>
            <a:r>
              <a:rPr lang="es-EC" dirty="0" smtClean="0">
                <a:latin typeface="Arial" pitchFamily="34" charset="0"/>
                <a:cs typeface="Arial" pitchFamily="34" charset="0"/>
              </a:rPr>
              <a:t>broca</a:t>
            </a:r>
          </a:p>
          <a:p>
            <a:pPr marL="285750" indent="-285750">
              <a:buFont typeface="Arial" pitchFamily="34" charset="0"/>
              <a:buChar char="•"/>
            </a:pPr>
            <a:r>
              <a:rPr lang="es-EC" dirty="0" smtClean="0">
                <a:latin typeface="Arial" pitchFamily="34" charset="0"/>
                <a:cs typeface="Arial" pitchFamily="34" charset="0"/>
              </a:rPr>
              <a:t>Levantar </a:t>
            </a:r>
            <a:r>
              <a:rPr lang="es-EC" dirty="0">
                <a:latin typeface="Arial" pitchFamily="34" charset="0"/>
                <a:cs typeface="Arial" pitchFamily="34" charset="0"/>
              </a:rPr>
              <a:t>la roca cortada por la </a:t>
            </a:r>
            <a:r>
              <a:rPr lang="es-EC" dirty="0" smtClean="0">
                <a:latin typeface="Arial" pitchFamily="34" charset="0"/>
                <a:cs typeface="Arial" pitchFamily="34" charset="0"/>
              </a:rPr>
              <a:t>broca</a:t>
            </a:r>
          </a:p>
          <a:p>
            <a:pPr marL="285750" indent="-285750">
              <a:buFont typeface="Arial" pitchFamily="34" charset="0"/>
              <a:buChar char="•"/>
            </a:pPr>
            <a:r>
              <a:rPr lang="es-EC" dirty="0" smtClean="0">
                <a:latin typeface="Arial" pitchFamily="34" charset="0"/>
                <a:cs typeface="Arial" pitchFamily="34" charset="0"/>
              </a:rPr>
              <a:t>Evitar </a:t>
            </a:r>
            <a:r>
              <a:rPr lang="es-EC" dirty="0">
                <a:latin typeface="Arial" pitchFamily="34" charset="0"/>
                <a:cs typeface="Arial" pitchFamily="34" charset="0"/>
              </a:rPr>
              <a:t>la </a:t>
            </a:r>
            <a:r>
              <a:rPr lang="es-EC" dirty="0" smtClean="0">
                <a:latin typeface="Arial" pitchFamily="34" charset="0"/>
                <a:cs typeface="Arial" pitchFamily="34" charset="0"/>
              </a:rPr>
              <a:t>corrosión</a:t>
            </a:r>
          </a:p>
          <a:p>
            <a:pPr marL="285750" indent="-285750">
              <a:buFont typeface="Arial" pitchFamily="34" charset="0"/>
              <a:buChar char="•"/>
            </a:pPr>
            <a:r>
              <a:rPr lang="es-EC" dirty="0" smtClean="0">
                <a:latin typeface="Arial" pitchFamily="34" charset="0"/>
                <a:cs typeface="Arial" pitchFamily="34" charset="0"/>
              </a:rPr>
              <a:t>Reducir el riesgo de derrumbe </a:t>
            </a:r>
            <a:r>
              <a:rPr lang="es-EC" dirty="0">
                <a:latin typeface="Arial" pitchFamily="34" charset="0"/>
                <a:cs typeface="Arial" pitchFamily="34" charset="0"/>
              </a:rPr>
              <a:t>de las paredes del </a:t>
            </a:r>
            <a:r>
              <a:rPr lang="es-EC" dirty="0" smtClean="0">
                <a:latin typeface="Arial" pitchFamily="34" charset="0"/>
                <a:cs typeface="Arial" pitchFamily="34" charset="0"/>
              </a:rPr>
              <a:t>pozo</a:t>
            </a:r>
          </a:p>
          <a:p>
            <a:pPr marL="285750" indent="-285750">
              <a:buFont typeface="Arial" pitchFamily="34" charset="0"/>
              <a:buChar char="•"/>
            </a:pPr>
            <a:r>
              <a:rPr lang="es-EC" dirty="0" smtClean="0">
                <a:latin typeface="Arial" pitchFamily="34" charset="0"/>
                <a:cs typeface="Arial" pitchFamily="34" charset="0"/>
              </a:rPr>
              <a:t>Impedir que líquidos y gas </a:t>
            </a:r>
            <a:r>
              <a:rPr lang="es-EC" dirty="0">
                <a:latin typeface="Arial" pitchFamily="34" charset="0"/>
                <a:cs typeface="Arial" pitchFamily="34" charset="0"/>
              </a:rPr>
              <a:t>fluyan sin </a:t>
            </a:r>
            <a:r>
              <a:rPr lang="es-EC" dirty="0" smtClean="0">
                <a:latin typeface="Arial" pitchFamily="34" charset="0"/>
                <a:cs typeface="Arial" pitchFamily="34" charset="0"/>
              </a:rPr>
              <a:t>control hacia </a:t>
            </a:r>
            <a:r>
              <a:rPr lang="es-EC" dirty="0">
                <a:latin typeface="Arial" pitchFamily="34" charset="0"/>
                <a:cs typeface="Arial" pitchFamily="34" charset="0"/>
              </a:rPr>
              <a:t>la superficie</a:t>
            </a:r>
          </a:p>
        </p:txBody>
      </p:sp>
      <p:cxnSp>
        <p:nvCxnSpPr>
          <p:cNvPr id="34" name="33 Conector recto de flecha"/>
          <p:cNvCxnSpPr/>
          <p:nvPr/>
        </p:nvCxnSpPr>
        <p:spPr>
          <a:xfrm flipH="1">
            <a:off x="1835695" y="2708920"/>
            <a:ext cx="2" cy="5760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4572000" y="2718212"/>
            <a:ext cx="0" cy="4982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6264729" y="3212976"/>
            <a:ext cx="2813592" cy="1200329"/>
          </a:xfrm>
          <a:prstGeom prst="rect">
            <a:avLst/>
          </a:prstGeom>
          <a:noFill/>
        </p:spPr>
        <p:txBody>
          <a:bodyPr wrap="none" rtlCol="0">
            <a:spAutoFit/>
          </a:bodyPr>
          <a:lstStyle/>
          <a:p>
            <a:pPr algn="ctr"/>
            <a:r>
              <a:rPr lang="es-EC" dirty="0" smtClean="0">
                <a:latin typeface="Arial" pitchFamily="34" charset="0"/>
                <a:cs typeface="Arial" pitchFamily="34" charset="0"/>
              </a:rPr>
              <a:t>Petróleo </a:t>
            </a:r>
            <a:r>
              <a:rPr lang="es-EC" dirty="0">
                <a:latin typeface="Arial" pitchFamily="34" charset="0"/>
                <a:cs typeface="Arial" pitchFamily="34" charset="0"/>
              </a:rPr>
              <a:t>(500-5000 ppm</a:t>
            </a:r>
            <a:r>
              <a:rPr lang="es-EC" dirty="0" smtClean="0">
                <a:latin typeface="Arial" pitchFamily="34" charset="0"/>
                <a:cs typeface="Arial" pitchFamily="34" charset="0"/>
              </a:rPr>
              <a:t>),</a:t>
            </a:r>
          </a:p>
          <a:p>
            <a:pPr algn="ctr"/>
            <a:r>
              <a:rPr lang="es-EC" dirty="0" smtClean="0">
                <a:latin typeface="Arial" pitchFamily="34" charset="0"/>
                <a:cs typeface="Arial" pitchFamily="34" charset="0"/>
              </a:rPr>
              <a:t> </a:t>
            </a:r>
            <a:r>
              <a:rPr lang="es-EC" dirty="0">
                <a:latin typeface="Arial" pitchFamily="34" charset="0"/>
                <a:cs typeface="Arial" pitchFamily="34" charset="0"/>
              </a:rPr>
              <a:t>sulfatos, bicarbonatos, </a:t>
            </a:r>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H</a:t>
            </a:r>
            <a:r>
              <a:rPr lang="es-EC" baseline="-25000" dirty="0" smtClean="0">
                <a:latin typeface="Arial" pitchFamily="34" charset="0"/>
                <a:cs typeface="Arial" pitchFamily="34" charset="0"/>
              </a:rPr>
              <a:t>2</a:t>
            </a:r>
            <a:r>
              <a:rPr lang="es-EC" dirty="0" smtClean="0">
                <a:latin typeface="Arial" pitchFamily="34" charset="0"/>
                <a:cs typeface="Arial" pitchFamily="34" charset="0"/>
              </a:rPr>
              <a:t>S, cianuro</a:t>
            </a:r>
            <a:r>
              <a:rPr lang="es-EC" dirty="0">
                <a:latin typeface="Arial" pitchFamily="34" charset="0"/>
                <a:cs typeface="Arial" pitchFamily="34" charset="0"/>
              </a:rPr>
              <a:t>, CO</a:t>
            </a:r>
            <a:r>
              <a:rPr lang="es-EC" baseline="-25000" dirty="0">
                <a:latin typeface="Arial" pitchFamily="34" charset="0"/>
                <a:cs typeface="Arial" pitchFamily="34" charset="0"/>
              </a:rPr>
              <a:t>2</a:t>
            </a:r>
            <a:r>
              <a:rPr lang="es-EC" dirty="0">
                <a:latin typeface="Arial" pitchFamily="34" charset="0"/>
                <a:cs typeface="Arial" pitchFamily="34" charset="0"/>
              </a:rPr>
              <a:t> </a:t>
            </a:r>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metales </a:t>
            </a:r>
            <a:r>
              <a:rPr lang="es-EC" dirty="0">
                <a:latin typeface="Arial" pitchFamily="34" charset="0"/>
                <a:cs typeface="Arial" pitchFamily="34" charset="0"/>
              </a:rPr>
              <a:t>pesados </a:t>
            </a:r>
          </a:p>
        </p:txBody>
      </p:sp>
      <p:cxnSp>
        <p:nvCxnSpPr>
          <p:cNvPr id="39" name="38 Conector recto de flecha"/>
          <p:cNvCxnSpPr/>
          <p:nvPr/>
        </p:nvCxnSpPr>
        <p:spPr>
          <a:xfrm>
            <a:off x="7452320" y="2636912"/>
            <a:ext cx="0" cy="5795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799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27" grpId="0"/>
      <p:bldP spid="29" grpId="0"/>
      <p:bldP spid="31" grpId="0" animBg="1"/>
      <p:bldP spid="32"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45024" y="694437"/>
            <a:ext cx="7887416"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ANÁLISIS DE LA ACTIVIDAD ANTIOXIDANTE MEDIANTE LA TÉCNICA </a:t>
            </a:r>
          </a:p>
          <a:p>
            <a:pPr marL="0" lvl="2" algn="ctr"/>
            <a:r>
              <a:rPr lang="es-EC" b="1" dirty="0" smtClean="0">
                <a:latin typeface="Arial" pitchFamily="34" charset="0"/>
                <a:cs typeface="Arial" pitchFamily="34" charset="0"/>
              </a:rPr>
              <a:t>DEL RADICAL LIBRE DPPH</a:t>
            </a:r>
            <a:endParaRPr lang="es-EC" b="1" dirty="0">
              <a:latin typeface="Arial" pitchFamily="34" charset="0"/>
              <a:cs typeface="Arial" pitchFamily="34" charset="0"/>
            </a:endParaRPr>
          </a:p>
        </p:txBody>
      </p:sp>
      <p:pic>
        <p:nvPicPr>
          <p:cNvPr id="6" name="5 Imagen"/>
          <p:cNvPicPr/>
          <p:nvPr/>
        </p:nvPicPr>
        <p:blipFill rotWithShape="1">
          <a:blip r:embed="rId2" cstate="print"/>
          <a:srcRect t="9783" r="2924" b="10713"/>
          <a:stretch/>
        </p:blipFill>
        <p:spPr bwMode="auto">
          <a:xfrm>
            <a:off x="35496" y="1606907"/>
            <a:ext cx="5699760" cy="3550285"/>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192734" y="5229200"/>
            <a:ext cx="5027338" cy="738664"/>
          </a:xfrm>
          <a:prstGeom prst="rect">
            <a:avLst/>
          </a:prstGeom>
          <a:noFill/>
        </p:spPr>
        <p:txBody>
          <a:bodyPr wrap="none" rtlCol="0">
            <a:spAutoFit/>
          </a:bodyPr>
          <a:lstStyle/>
          <a:p>
            <a:r>
              <a:rPr lang="es-EC" sz="1400" b="1" dirty="0">
                <a:latin typeface="Arial" pitchFamily="34" charset="0"/>
                <a:cs typeface="Arial" pitchFamily="34" charset="0"/>
              </a:rPr>
              <a:t>Figura 3.8 </a:t>
            </a:r>
            <a:r>
              <a:rPr lang="es-EC" sz="1400" dirty="0">
                <a:latin typeface="Arial" pitchFamily="34" charset="0"/>
                <a:cs typeface="Arial" pitchFamily="34" charset="0"/>
              </a:rPr>
              <a:t>Gráfica de puntos de desviación estándar para la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[DPPH</a:t>
            </a:r>
            <a:r>
              <a:rPr lang="es-EC" sz="1400" dirty="0">
                <a:latin typeface="Arial" pitchFamily="34" charset="0"/>
                <a:cs typeface="Arial" pitchFamily="34" charset="0"/>
              </a:rPr>
              <a:t>] al </a:t>
            </a:r>
            <a:r>
              <a:rPr lang="es-EC" sz="1400" dirty="0" smtClean="0">
                <a:latin typeface="Arial" pitchFamily="34" charset="0"/>
                <a:cs typeface="Arial" pitchFamily="34" charset="0"/>
              </a:rPr>
              <a:t>inicio y </a:t>
            </a:r>
            <a:r>
              <a:rPr lang="es-EC" sz="1400" dirty="0">
                <a:latin typeface="Arial" pitchFamily="34" charset="0"/>
                <a:cs typeface="Arial" pitchFamily="34" charset="0"/>
              </a:rPr>
              <a:t>al término del estudio en los extractos de </a:t>
            </a:r>
            <a:endParaRPr lang="es-EC" sz="1400" dirty="0" smtClean="0">
              <a:latin typeface="Arial" pitchFamily="34" charset="0"/>
              <a:cs typeface="Arial" pitchFamily="34" charset="0"/>
            </a:endParaRPr>
          </a:p>
          <a:p>
            <a:r>
              <a:rPr lang="es-EC" sz="1400" dirty="0" err="1" smtClean="0">
                <a:latin typeface="Arial" pitchFamily="34" charset="0"/>
                <a:cs typeface="Arial" pitchFamily="34" charset="0"/>
              </a:rPr>
              <a:t>camacho</a:t>
            </a:r>
            <a:r>
              <a:rPr lang="es-EC" sz="1400" dirty="0" smtClean="0">
                <a:latin typeface="Arial" pitchFamily="34" charset="0"/>
                <a:cs typeface="Arial" pitchFamily="34" charset="0"/>
              </a:rPr>
              <a:t> </a:t>
            </a:r>
            <a:r>
              <a:rPr lang="es-EC" sz="1400" dirty="0">
                <a:latin typeface="Arial" pitchFamily="34" charset="0"/>
                <a:cs typeface="Arial" pitchFamily="34" charset="0"/>
              </a:rPr>
              <a:t>(</a:t>
            </a:r>
            <a:r>
              <a:rPr lang="es-EC" sz="1400" i="1" dirty="0" err="1">
                <a:latin typeface="Arial" pitchFamily="34" charset="0"/>
                <a:cs typeface="Arial" pitchFamily="34" charset="0"/>
              </a:rPr>
              <a:t>Xanthosoma</a:t>
            </a:r>
            <a:r>
              <a:rPr lang="es-EC" sz="1400" i="1" dirty="0">
                <a:latin typeface="Arial" pitchFamily="34" charset="0"/>
                <a:cs typeface="Arial" pitchFamily="34" charset="0"/>
              </a:rPr>
              <a:t> </a:t>
            </a:r>
            <a:r>
              <a:rPr lang="es-EC" sz="1400" i="1" dirty="0" err="1">
                <a:latin typeface="Arial" pitchFamily="34" charset="0"/>
                <a:cs typeface="Arial" pitchFamily="34" charset="0"/>
              </a:rPr>
              <a:t>undipes</a:t>
            </a:r>
            <a:r>
              <a:rPr lang="es-EC" sz="1400" i="1" dirty="0">
                <a:latin typeface="Arial" pitchFamily="34" charset="0"/>
                <a:cs typeface="Arial" pitchFamily="34" charset="0"/>
              </a:rPr>
              <a:t> </a:t>
            </a:r>
            <a:r>
              <a:rPr lang="es-EC" sz="1400" dirty="0">
                <a:latin typeface="Arial" pitchFamily="34" charset="0"/>
                <a:cs typeface="Arial" pitchFamily="34" charset="0"/>
              </a:rPr>
              <a:t>Koch</a:t>
            </a:r>
            <a:r>
              <a:rPr lang="es-EC" sz="1400" dirty="0" smtClean="0">
                <a:latin typeface="Arial" pitchFamily="34" charset="0"/>
                <a:cs typeface="Arial" pitchFamily="34" charset="0"/>
              </a:rPr>
              <a:t>)</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19" t="20869" r="39174" b="61399"/>
          <a:stretch/>
        </p:blipFill>
        <p:spPr bwMode="auto">
          <a:xfrm>
            <a:off x="5868144" y="1484784"/>
            <a:ext cx="2744106" cy="135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82" t="61418" r="39369" b="19291"/>
          <a:stretch/>
        </p:blipFill>
        <p:spPr bwMode="auto">
          <a:xfrm>
            <a:off x="5896089" y="2895127"/>
            <a:ext cx="2688216" cy="146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1403648" y="2564904"/>
            <a:ext cx="3456384" cy="5760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1" name="10 Rectángulo"/>
          <p:cNvSpPr/>
          <p:nvPr/>
        </p:nvSpPr>
        <p:spPr>
          <a:xfrm>
            <a:off x="8316416" y="1844824"/>
            <a:ext cx="216024" cy="6480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2" name="11 Rectángulo"/>
          <p:cNvSpPr/>
          <p:nvPr/>
        </p:nvSpPr>
        <p:spPr>
          <a:xfrm>
            <a:off x="1259632" y="2485923"/>
            <a:ext cx="3744416" cy="20231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13" name="12 Rectángulo"/>
          <p:cNvSpPr/>
          <p:nvPr/>
        </p:nvSpPr>
        <p:spPr>
          <a:xfrm>
            <a:off x="8316416" y="3356992"/>
            <a:ext cx="216024" cy="648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latin typeface="Arial" pitchFamily="34" charset="0"/>
              <a:cs typeface="Arial" pitchFamily="34" charset="0"/>
            </a:endParaRPr>
          </a:p>
        </p:txBody>
      </p:sp>
      <p:sp>
        <p:nvSpPr>
          <p:cNvPr id="2" name="1 CuadroTexto"/>
          <p:cNvSpPr txBox="1"/>
          <p:nvPr/>
        </p:nvSpPr>
        <p:spPr>
          <a:xfrm>
            <a:off x="5754829" y="4368006"/>
            <a:ext cx="3281667"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600" b="1" dirty="0" smtClean="0">
                <a:latin typeface="Arial" pitchFamily="34" charset="0"/>
                <a:cs typeface="Arial" pitchFamily="34" charset="0"/>
              </a:rPr>
              <a:t>Brooks </a:t>
            </a:r>
            <a:r>
              <a:rPr lang="es-EC" sz="1600" b="1" i="1" dirty="0">
                <a:latin typeface="Arial" pitchFamily="34" charset="0"/>
                <a:cs typeface="Arial" pitchFamily="34" charset="0"/>
              </a:rPr>
              <a:t>et al</a:t>
            </a:r>
            <a:r>
              <a:rPr lang="es-EC" sz="1600" b="1" dirty="0">
                <a:latin typeface="Arial" pitchFamily="34" charset="0"/>
                <a:cs typeface="Arial" pitchFamily="34" charset="0"/>
              </a:rPr>
              <a:t>. (</a:t>
            </a:r>
            <a:r>
              <a:rPr lang="es-EC" sz="1600" b="1" dirty="0" smtClean="0">
                <a:latin typeface="Arial" pitchFamily="34" charset="0"/>
                <a:cs typeface="Arial" pitchFamily="34" charset="0"/>
              </a:rPr>
              <a:t>1977): plantas </a:t>
            </a:r>
          </a:p>
          <a:p>
            <a:r>
              <a:rPr lang="es-EC" sz="1600" b="1" dirty="0" smtClean="0">
                <a:latin typeface="Arial" pitchFamily="34" charset="0"/>
                <a:cs typeface="Arial" pitchFamily="34" charset="0"/>
              </a:rPr>
              <a:t>acumuladoras de [] muy elevadas Ni</a:t>
            </a:r>
            <a:r>
              <a:rPr lang="es-EC" sz="1600" b="1" dirty="0">
                <a:latin typeface="Arial" pitchFamily="34" charset="0"/>
                <a:cs typeface="Arial" pitchFamily="34" charset="0"/>
              </a:rPr>
              <a:t>, Zn y </a:t>
            </a:r>
            <a:r>
              <a:rPr lang="es-EC" sz="1600" b="1" dirty="0" smtClean="0">
                <a:latin typeface="Arial" pitchFamily="34" charset="0"/>
                <a:cs typeface="Arial" pitchFamily="34" charset="0"/>
              </a:rPr>
              <a:t>Cd </a:t>
            </a:r>
            <a:r>
              <a:rPr lang="es-EC" sz="1600" b="1" dirty="0">
                <a:latin typeface="Arial" pitchFamily="34" charset="0"/>
                <a:cs typeface="Arial" pitchFamily="34" charset="0"/>
              </a:rPr>
              <a:t>en su biomasa sin </a:t>
            </a:r>
            <a:r>
              <a:rPr lang="es-EC" sz="1600" b="1" dirty="0" smtClean="0">
                <a:latin typeface="Arial" pitchFamily="34" charset="0"/>
                <a:cs typeface="Arial" pitchFamily="34" charset="0"/>
              </a:rPr>
              <a:t>mostrar síntoma </a:t>
            </a:r>
            <a:r>
              <a:rPr lang="es-EC" sz="1600" b="1" dirty="0">
                <a:latin typeface="Arial" pitchFamily="34" charset="0"/>
                <a:cs typeface="Arial" pitchFamily="34" charset="0"/>
              </a:rPr>
              <a:t>visible de toxicidad</a:t>
            </a:r>
          </a:p>
        </p:txBody>
      </p:sp>
    </p:spTree>
    <p:extLst>
      <p:ext uri="{BB962C8B-B14F-4D97-AF65-F5344CB8AC3E}">
        <p14:creationId xmlns:p14="http://schemas.microsoft.com/office/powerpoint/2010/main" val="343054657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692696"/>
            <a:ext cx="793890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r>
              <a:rPr lang="es-EC" b="1" dirty="0" smtClean="0">
                <a:latin typeface="Arial" pitchFamily="34" charset="0"/>
                <a:cs typeface="Arial" pitchFamily="34" charset="0"/>
              </a:rPr>
              <a:t>TASA DE REMOCIÓN DE CADMIO POR PARTE DE CADA UNA DE LAS</a:t>
            </a:r>
          </a:p>
          <a:p>
            <a:pPr marL="0" lvl="2"/>
            <a:r>
              <a:rPr lang="es-EC" b="1" dirty="0" smtClean="0">
                <a:latin typeface="Arial" pitchFamily="34" charset="0"/>
                <a:cs typeface="Arial" pitchFamily="34" charset="0"/>
              </a:rPr>
              <a:t>ESPECIES UTILIZADAS EN LA PLATAFORMA DE FITORREMEDIACIÓN</a:t>
            </a:r>
            <a:endParaRPr lang="es-EC" b="1" dirty="0">
              <a:latin typeface="Arial" pitchFamily="34" charset="0"/>
              <a:cs typeface="Arial"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3736857204"/>
              </p:ext>
            </p:extLst>
          </p:nvPr>
        </p:nvGraphicFramePr>
        <p:xfrm>
          <a:off x="123087" y="1554017"/>
          <a:ext cx="8841401" cy="2451047"/>
        </p:xfrm>
        <a:graphic>
          <a:graphicData uri="http://schemas.openxmlformats.org/drawingml/2006/table">
            <a:tbl>
              <a:tblPr firstRow="1" firstCol="1" bandRow="1">
                <a:tableStyleId>{5C22544A-7EE6-4342-B048-85BDC9FD1C3A}</a:tableStyleId>
              </a:tblPr>
              <a:tblGrid>
                <a:gridCol w="1305031"/>
                <a:gridCol w="1487698"/>
                <a:gridCol w="1944216"/>
                <a:gridCol w="2232248"/>
                <a:gridCol w="1872208"/>
              </a:tblGrid>
              <a:tr h="850847">
                <a:tc>
                  <a:txBody>
                    <a:bodyPr/>
                    <a:lstStyle/>
                    <a:p>
                      <a:pPr algn="ctr">
                        <a:lnSpc>
                          <a:spcPct val="150000"/>
                        </a:lnSpc>
                        <a:spcAft>
                          <a:spcPts val="0"/>
                        </a:spcAft>
                      </a:pPr>
                      <a:r>
                        <a:rPr lang="es-EC" sz="1400" dirty="0">
                          <a:effectLst/>
                          <a:latin typeface="Arial" pitchFamily="34" charset="0"/>
                          <a:cs typeface="Arial" pitchFamily="34" charset="0"/>
                        </a:rPr>
                        <a:t>Especie vegetal</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Proceso de siembra</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Número de plantas iniciales</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Número de plantas después de los 90 días</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 de Adaptación</a:t>
                      </a:r>
                      <a:endParaRPr lang="es-EC" sz="1400" dirty="0">
                        <a:effectLst/>
                        <a:latin typeface="Arial" pitchFamily="34" charset="0"/>
                        <a:ea typeface="Calibri"/>
                        <a:cs typeface="Arial" pitchFamily="34" charset="0"/>
                      </a:endParaRPr>
                    </a:p>
                  </a:txBody>
                  <a:tcPr marL="68580" marR="68580" marT="0" marB="0" anchor="ctr"/>
                </a:tc>
              </a:tr>
              <a:tr h="263352">
                <a:tc>
                  <a:txBody>
                    <a:bodyPr/>
                    <a:lstStyle/>
                    <a:p>
                      <a:pPr algn="ctr">
                        <a:lnSpc>
                          <a:spcPct val="150000"/>
                        </a:lnSpc>
                        <a:spcAft>
                          <a:spcPts val="0"/>
                        </a:spcAft>
                      </a:pPr>
                      <a:r>
                        <a:rPr lang="es-EC" sz="1400">
                          <a:effectLst/>
                          <a:latin typeface="Arial" pitchFamily="34" charset="0"/>
                          <a:cs typeface="Arial" pitchFamily="34" charset="0"/>
                        </a:rPr>
                        <a:t>Camacho</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Trasplante</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25</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16</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60</a:t>
                      </a:r>
                      <a:endParaRPr lang="es-EC" sz="1400">
                        <a:effectLst/>
                        <a:latin typeface="Arial" pitchFamily="34" charset="0"/>
                        <a:ea typeface="Calibri"/>
                        <a:cs typeface="Arial" pitchFamily="34" charset="0"/>
                      </a:endParaRPr>
                    </a:p>
                  </a:txBody>
                  <a:tcPr marL="68580" marR="68580" marT="0" marB="0" anchor="ctr"/>
                </a:tc>
              </a:tr>
              <a:tr h="263352">
                <a:tc>
                  <a:txBody>
                    <a:bodyPr/>
                    <a:lstStyle/>
                    <a:p>
                      <a:pPr algn="ctr">
                        <a:lnSpc>
                          <a:spcPct val="150000"/>
                        </a:lnSpc>
                        <a:spcAft>
                          <a:spcPts val="0"/>
                        </a:spcAft>
                      </a:pPr>
                      <a:r>
                        <a:rPr lang="es-EC" sz="1400" dirty="0">
                          <a:effectLst/>
                          <a:latin typeface="Arial" pitchFamily="34" charset="0"/>
                          <a:cs typeface="Arial" pitchFamily="34" charset="0"/>
                        </a:rPr>
                        <a:t>Cabezona</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Trasplante</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35</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35</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100</a:t>
                      </a:r>
                      <a:endParaRPr lang="es-EC" sz="1400" dirty="0">
                        <a:effectLst/>
                        <a:latin typeface="Arial" pitchFamily="34" charset="0"/>
                        <a:ea typeface="Calibri"/>
                        <a:cs typeface="Arial" pitchFamily="34" charset="0"/>
                      </a:endParaRPr>
                    </a:p>
                  </a:txBody>
                  <a:tcPr marL="68580" marR="68580" marT="0" marB="0" anchor="ctr"/>
                </a:tc>
              </a:tr>
              <a:tr h="263352">
                <a:tc>
                  <a:txBody>
                    <a:bodyPr/>
                    <a:lstStyle/>
                    <a:p>
                      <a:pPr algn="ctr">
                        <a:lnSpc>
                          <a:spcPct val="150000"/>
                        </a:lnSpc>
                        <a:spcAft>
                          <a:spcPts val="0"/>
                        </a:spcAft>
                      </a:pPr>
                      <a:r>
                        <a:rPr lang="es-EC" sz="1400">
                          <a:effectLst/>
                          <a:latin typeface="Arial" pitchFamily="34" charset="0"/>
                          <a:cs typeface="Arial" pitchFamily="34" charset="0"/>
                        </a:rPr>
                        <a:t>Dalis</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Germinación</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Voleo</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0</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68580" marR="68580" marT="0" marB="0" anchor="ctr"/>
                </a:tc>
              </a:tr>
              <a:tr h="263352">
                <a:tc>
                  <a:txBody>
                    <a:bodyPr/>
                    <a:lstStyle/>
                    <a:p>
                      <a:pPr algn="ctr">
                        <a:lnSpc>
                          <a:spcPct val="150000"/>
                        </a:lnSpc>
                        <a:spcAft>
                          <a:spcPts val="0"/>
                        </a:spcAft>
                      </a:pPr>
                      <a:r>
                        <a:rPr lang="es-EC" sz="1400">
                          <a:effectLst/>
                          <a:latin typeface="Arial" pitchFamily="34" charset="0"/>
                          <a:cs typeface="Arial" pitchFamily="34" charset="0"/>
                        </a:rPr>
                        <a:t>Girasol</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Germinación</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25</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4</a:t>
                      </a:r>
                      <a:endParaRPr lang="es-EC" sz="1400" dirty="0">
                        <a:effectLst/>
                        <a:latin typeface="Arial" pitchFamily="34" charset="0"/>
                        <a:ea typeface="Calibri"/>
                        <a:cs typeface="Arial" pitchFamily="34" charset="0"/>
                      </a:endParaRPr>
                    </a:p>
                  </a:txBody>
                  <a:tcPr marL="68580" marR="68580" marT="0" marB="0" anchor="ctr"/>
                </a:tc>
              </a:tr>
              <a:tr h="263352">
                <a:tc>
                  <a:txBody>
                    <a:bodyPr/>
                    <a:lstStyle/>
                    <a:p>
                      <a:pPr algn="ctr">
                        <a:lnSpc>
                          <a:spcPct val="150000"/>
                        </a:lnSpc>
                        <a:spcAft>
                          <a:spcPts val="0"/>
                        </a:spcAft>
                      </a:pPr>
                      <a:r>
                        <a:rPr lang="es-EC" sz="1400">
                          <a:effectLst/>
                          <a:latin typeface="Arial" pitchFamily="34" charset="0"/>
                          <a:cs typeface="Arial" pitchFamily="34" charset="0"/>
                        </a:rPr>
                        <a:t>Maíz</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Germinación</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25</a:t>
                      </a:r>
                      <a:endParaRPr lang="es-EC" sz="14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a:effectLst/>
                          <a:latin typeface="Arial" pitchFamily="34" charset="0"/>
                          <a:cs typeface="Arial" pitchFamily="34" charset="0"/>
                        </a:rPr>
                        <a:t>25</a:t>
                      </a:r>
                      <a:endParaRPr lang="es-EC" sz="140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400" dirty="0">
                          <a:effectLst/>
                          <a:latin typeface="Arial" pitchFamily="34" charset="0"/>
                          <a:cs typeface="Arial" pitchFamily="34" charset="0"/>
                        </a:rPr>
                        <a:t>100</a:t>
                      </a:r>
                      <a:endParaRPr lang="es-EC" sz="1400" dirty="0">
                        <a:effectLst/>
                        <a:latin typeface="Arial" pitchFamily="34" charset="0"/>
                        <a:ea typeface="Calibri"/>
                        <a:cs typeface="Arial" pitchFamily="34" charset="0"/>
                      </a:endParaRPr>
                    </a:p>
                  </a:txBody>
                  <a:tcPr marL="68580" marR="68580" marT="0" marB="0" anchor="ctr"/>
                </a:tc>
              </a:tr>
            </a:tbl>
          </a:graphicData>
        </a:graphic>
      </p:graphicFrame>
      <p:sp>
        <p:nvSpPr>
          <p:cNvPr id="9" name="8 CuadroTexto"/>
          <p:cNvSpPr txBox="1"/>
          <p:nvPr/>
        </p:nvSpPr>
        <p:spPr>
          <a:xfrm>
            <a:off x="305004" y="4005064"/>
            <a:ext cx="8803500" cy="307777"/>
          </a:xfrm>
          <a:prstGeom prst="rect">
            <a:avLst/>
          </a:prstGeom>
          <a:noFill/>
        </p:spPr>
        <p:txBody>
          <a:bodyPr wrap="none" rtlCol="0">
            <a:spAutoFit/>
          </a:bodyPr>
          <a:lstStyle/>
          <a:p>
            <a:r>
              <a:rPr lang="es-EC" sz="1400" b="1" dirty="0">
                <a:latin typeface="Arial" pitchFamily="34" charset="0"/>
                <a:cs typeface="Arial" pitchFamily="34" charset="0"/>
              </a:rPr>
              <a:t>Tabla </a:t>
            </a:r>
            <a:r>
              <a:rPr lang="es-EC" sz="1400" b="1" dirty="0" smtClean="0">
                <a:latin typeface="Arial" pitchFamily="34" charset="0"/>
                <a:cs typeface="Arial" pitchFamily="34" charset="0"/>
              </a:rPr>
              <a:t>3.3  </a:t>
            </a:r>
            <a:r>
              <a:rPr lang="es-EC" sz="1400" dirty="0">
                <a:latin typeface="Arial" pitchFamily="34" charset="0"/>
                <a:cs typeface="Arial" pitchFamily="34" charset="0"/>
              </a:rPr>
              <a:t>Datos de la presencia de plantas de cada una de las especies vegetales en estudio (Muso, 2012</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
        <p:nvSpPr>
          <p:cNvPr id="10" name="9 Elipse"/>
          <p:cNvSpPr/>
          <p:nvPr/>
        </p:nvSpPr>
        <p:spPr>
          <a:xfrm>
            <a:off x="7668344" y="2780928"/>
            <a:ext cx="720080" cy="28803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 name="1 Rectángulo"/>
          <p:cNvSpPr/>
          <p:nvPr/>
        </p:nvSpPr>
        <p:spPr>
          <a:xfrm>
            <a:off x="7884368" y="3140968"/>
            <a:ext cx="360040" cy="504056"/>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6" name="5 CuadroTexto"/>
          <p:cNvSpPr txBox="1"/>
          <p:nvPr/>
        </p:nvSpPr>
        <p:spPr>
          <a:xfrm>
            <a:off x="5106806" y="4530606"/>
            <a:ext cx="2569934"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C" sz="1600" b="1" dirty="0" err="1" smtClean="0">
                <a:latin typeface="Arial" pitchFamily="34" charset="0"/>
                <a:cs typeface="Arial" pitchFamily="34" charset="0"/>
              </a:rPr>
              <a:t>Dalis</a:t>
            </a:r>
            <a:r>
              <a:rPr lang="es-EC" sz="1600" b="1" dirty="0" smtClean="0">
                <a:latin typeface="Arial" pitchFamily="34" charset="0"/>
                <a:cs typeface="Arial" pitchFamily="34" charset="0"/>
              </a:rPr>
              <a:t>: Drenaje deficiente</a:t>
            </a:r>
            <a:endParaRPr lang="es-EC" sz="1600" b="1" dirty="0">
              <a:latin typeface="Arial" pitchFamily="34" charset="0"/>
              <a:cs typeface="Arial" pitchFamily="34" charset="0"/>
            </a:endParaRPr>
          </a:p>
        </p:txBody>
      </p:sp>
      <p:sp>
        <p:nvSpPr>
          <p:cNvPr id="7" name="6 CuadroTexto"/>
          <p:cNvSpPr txBox="1"/>
          <p:nvPr/>
        </p:nvSpPr>
        <p:spPr>
          <a:xfrm>
            <a:off x="310183" y="5416188"/>
            <a:ext cx="4108817" cy="338554"/>
          </a:xfrm>
          <a:prstGeom prst="rect">
            <a:avLst/>
          </a:prstGeom>
          <a:noFill/>
        </p:spPr>
        <p:txBody>
          <a:bodyPr wrap="none" rtlCol="0">
            <a:spAutoFit/>
          </a:bodyPr>
          <a:lstStyle/>
          <a:p>
            <a:r>
              <a:rPr lang="es-EC" sz="1600" b="1" dirty="0" smtClean="0">
                <a:latin typeface="Arial" pitchFamily="34" charset="0"/>
                <a:cs typeface="Arial" pitchFamily="34" charset="0"/>
              </a:rPr>
              <a:t>Sacha Precipitaciones: </a:t>
            </a:r>
            <a:r>
              <a:rPr lang="es-EC" sz="1600" b="1" dirty="0">
                <a:latin typeface="Arial" pitchFamily="34" charset="0"/>
                <a:cs typeface="Arial" pitchFamily="34" charset="0"/>
              </a:rPr>
              <a:t>2650 a 4500 </a:t>
            </a:r>
            <a:r>
              <a:rPr lang="es-EC" sz="1600" b="1" dirty="0" err="1" smtClean="0">
                <a:latin typeface="Arial" pitchFamily="34" charset="0"/>
                <a:cs typeface="Arial" pitchFamily="34" charset="0"/>
              </a:rPr>
              <a:t>mm.</a:t>
            </a:r>
            <a:endParaRPr lang="es-EC" sz="1600" b="1" dirty="0" smtClean="0">
              <a:latin typeface="Arial" pitchFamily="34" charset="0"/>
              <a:cs typeface="Arial" pitchFamily="34" charset="0"/>
            </a:endParaRPr>
          </a:p>
        </p:txBody>
      </p:sp>
      <p:sp>
        <p:nvSpPr>
          <p:cNvPr id="11" name="10 CuadroTexto"/>
          <p:cNvSpPr txBox="1"/>
          <p:nvPr/>
        </p:nvSpPr>
        <p:spPr>
          <a:xfrm>
            <a:off x="4788024" y="5034662"/>
            <a:ext cx="3459601"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C" sz="1600" b="1" dirty="0" smtClean="0">
                <a:latin typeface="Arial" pitchFamily="34" charset="0"/>
                <a:cs typeface="Arial" pitchFamily="34" charset="0"/>
              </a:rPr>
              <a:t>Girasol: Precipitaciones </a:t>
            </a:r>
            <a:r>
              <a:rPr lang="es-EC" sz="1600" b="1" dirty="0">
                <a:latin typeface="Arial" pitchFamily="34" charset="0"/>
                <a:cs typeface="Arial" pitchFamily="34" charset="0"/>
              </a:rPr>
              <a:t>e</a:t>
            </a:r>
            <a:r>
              <a:rPr lang="es-EC" sz="1600" b="1" dirty="0" smtClean="0">
                <a:latin typeface="Arial" pitchFamily="34" charset="0"/>
                <a:cs typeface="Arial" pitchFamily="34" charset="0"/>
              </a:rPr>
              <a:t>levadas</a:t>
            </a:r>
            <a:endParaRPr lang="es-EC" sz="1600" b="1" dirty="0">
              <a:latin typeface="Arial" pitchFamily="34" charset="0"/>
              <a:cs typeface="Arial" pitchFamily="34" charset="0"/>
            </a:endParaRPr>
          </a:p>
        </p:txBody>
      </p:sp>
      <p:sp>
        <p:nvSpPr>
          <p:cNvPr id="12" name="11 CuadroTexto"/>
          <p:cNvSpPr txBox="1"/>
          <p:nvPr/>
        </p:nvSpPr>
        <p:spPr>
          <a:xfrm>
            <a:off x="5574227" y="5466710"/>
            <a:ext cx="1519968" cy="338554"/>
          </a:xfrm>
          <a:prstGeom prst="rect">
            <a:avLst/>
          </a:prstGeom>
          <a:noFill/>
        </p:spPr>
        <p:txBody>
          <a:bodyPr wrap="none" rtlCol="0">
            <a:spAutoFit/>
          </a:bodyPr>
          <a:lstStyle/>
          <a:p>
            <a:r>
              <a:rPr lang="es-EC" sz="1600" b="1" dirty="0">
                <a:latin typeface="Arial" pitchFamily="34" charset="0"/>
                <a:cs typeface="Arial" pitchFamily="34" charset="0"/>
              </a:rPr>
              <a:t>400 a 450 mm</a:t>
            </a:r>
          </a:p>
        </p:txBody>
      </p:sp>
      <p:cxnSp>
        <p:nvCxnSpPr>
          <p:cNvPr id="14" name="13 Conector angular"/>
          <p:cNvCxnSpPr/>
          <p:nvPr/>
        </p:nvCxnSpPr>
        <p:spPr>
          <a:xfrm>
            <a:off x="4998163" y="5373216"/>
            <a:ext cx="497606" cy="262771"/>
          </a:xfrm>
          <a:prstGeom prst="bentConnector3">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7812360" y="5384249"/>
            <a:ext cx="1045479" cy="276999"/>
          </a:xfrm>
          <a:prstGeom prst="rect">
            <a:avLst/>
          </a:prstGeom>
          <a:noFill/>
        </p:spPr>
        <p:txBody>
          <a:bodyPr wrap="none" rtlCol="0">
            <a:spAutoFit/>
          </a:bodyPr>
          <a:lstStyle/>
          <a:p>
            <a:r>
              <a:rPr lang="es-EC" sz="1200" dirty="0" smtClean="0">
                <a:latin typeface="Arial" pitchFamily="34" charset="0"/>
                <a:cs typeface="Arial" pitchFamily="34" charset="0"/>
              </a:rPr>
              <a:t>Dimitri</a:t>
            </a:r>
            <a:r>
              <a:rPr lang="es-EC" sz="1200" dirty="0">
                <a:latin typeface="Arial" pitchFamily="34" charset="0"/>
                <a:cs typeface="Arial" pitchFamily="34" charset="0"/>
              </a:rPr>
              <a:t>, </a:t>
            </a:r>
            <a:r>
              <a:rPr lang="es-EC" sz="1200" dirty="0" smtClean="0">
                <a:latin typeface="Arial" pitchFamily="34" charset="0"/>
                <a:cs typeface="Arial" pitchFamily="34" charset="0"/>
              </a:rPr>
              <a:t>1998</a:t>
            </a:r>
            <a:endParaRPr lang="es-EC" sz="1200" dirty="0">
              <a:latin typeface="Arial" pitchFamily="34" charset="0"/>
              <a:cs typeface="Arial" pitchFamily="34" charset="0"/>
            </a:endParaRPr>
          </a:p>
        </p:txBody>
      </p:sp>
      <p:sp>
        <p:nvSpPr>
          <p:cNvPr id="16" name="15 CuadroTexto"/>
          <p:cNvSpPr txBox="1"/>
          <p:nvPr/>
        </p:nvSpPr>
        <p:spPr>
          <a:xfrm>
            <a:off x="7731712" y="4530606"/>
            <a:ext cx="1088760" cy="276999"/>
          </a:xfrm>
          <a:prstGeom prst="rect">
            <a:avLst/>
          </a:prstGeom>
          <a:noFill/>
        </p:spPr>
        <p:txBody>
          <a:bodyPr wrap="none" rtlCol="0">
            <a:spAutoFit/>
          </a:bodyPr>
          <a:lstStyle/>
          <a:p>
            <a:r>
              <a:rPr lang="es-EC" sz="1200" dirty="0" err="1">
                <a:latin typeface="Arial" pitchFamily="34" charset="0"/>
                <a:cs typeface="Arial" pitchFamily="34" charset="0"/>
              </a:rPr>
              <a:t>Gélvez</a:t>
            </a:r>
            <a:r>
              <a:rPr lang="es-EC" sz="1200" dirty="0">
                <a:latin typeface="Arial" pitchFamily="34" charset="0"/>
                <a:cs typeface="Arial" pitchFamily="34" charset="0"/>
              </a:rPr>
              <a:t>, 2009</a:t>
            </a:r>
          </a:p>
        </p:txBody>
      </p:sp>
      <p:sp>
        <p:nvSpPr>
          <p:cNvPr id="17" name="16 Elipse"/>
          <p:cNvSpPr/>
          <p:nvPr/>
        </p:nvSpPr>
        <p:spPr>
          <a:xfrm>
            <a:off x="7668344" y="3717032"/>
            <a:ext cx="720080" cy="28803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3" name="2 Distinto de"/>
          <p:cNvSpPr/>
          <p:nvPr/>
        </p:nvSpPr>
        <p:spPr>
          <a:xfrm>
            <a:off x="4283968" y="5466710"/>
            <a:ext cx="822838" cy="338554"/>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6516813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animBg="1"/>
      <p:bldP spid="7" grpId="0"/>
      <p:bldP spid="11" grpId="0" animBg="1"/>
      <p:bldP spid="12" grpId="0"/>
      <p:bldP spid="15" grpId="0"/>
      <p:bldP spid="16" grpId="0"/>
      <p:bldP spid="17"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27274" y="692696"/>
            <a:ext cx="793890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TASA DE REMOCIÓN DE CADMIO POR PARTE DE CADA UNA DE LAS</a:t>
            </a:r>
          </a:p>
          <a:p>
            <a:pPr marL="0" lvl="2" algn="ctr"/>
            <a:r>
              <a:rPr lang="es-EC" b="1" dirty="0" smtClean="0">
                <a:latin typeface="Arial" pitchFamily="34" charset="0"/>
                <a:cs typeface="Arial" pitchFamily="34" charset="0"/>
              </a:rPr>
              <a:t>ESPECIES UTILIZADAS EN LA PLATAFORMA DE FITORREMEDIACIÓN</a:t>
            </a:r>
            <a:endParaRPr lang="es-EC" b="1" dirty="0">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983636116"/>
              </p:ext>
            </p:extLst>
          </p:nvPr>
        </p:nvGraphicFramePr>
        <p:xfrm>
          <a:off x="252159" y="2032248"/>
          <a:ext cx="8641086" cy="1828800"/>
        </p:xfrm>
        <a:graphic>
          <a:graphicData uri="http://schemas.openxmlformats.org/drawingml/2006/table">
            <a:tbl>
              <a:tblPr firstRow="1" firstCol="1" bandRow="1">
                <a:tableStyleId>{5C22544A-7EE6-4342-B048-85BDC9FD1C3A}</a:tableStyleId>
              </a:tblPr>
              <a:tblGrid>
                <a:gridCol w="1224261"/>
                <a:gridCol w="2088232"/>
                <a:gridCol w="1944216"/>
                <a:gridCol w="1512168"/>
                <a:gridCol w="1872209"/>
              </a:tblGrid>
              <a:tr h="0">
                <a:tc>
                  <a:txBody>
                    <a:bodyPr/>
                    <a:lstStyle/>
                    <a:p>
                      <a:pPr algn="ctr">
                        <a:lnSpc>
                          <a:spcPct val="150000"/>
                        </a:lnSpc>
                        <a:spcAft>
                          <a:spcPts val="0"/>
                        </a:spcAft>
                      </a:pPr>
                      <a:r>
                        <a:rPr lang="es-EC" sz="1600" dirty="0">
                          <a:effectLst/>
                          <a:latin typeface="Arial" pitchFamily="34" charset="0"/>
                          <a:cs typeface="Arial" pitchFamily="34" charset="0"/>
                        </a:rPr>
                        <a:t>Especie</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[Cd] Inicial de </a:t>
                      </a:r>
                      <a:r>
                        <a:rPr lang="es-EC" sz="1600" dirty="0" smtClean="0">
                          <a:effectLst/>
                          <a:latin typeface="Arial" pitchFamily="34" charset="0"/>
                          <a:cs typeface="Arial" pitchFamily="34" charset="0"/>
                        </a:rPr>
                        <a:t>Suelo</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[Cd] Final de </a:t>
                      </a:r>
                      <a:r>
                        <a:rPr lang="es-EC" sz="1600" dirty="0" smtClean="0">
                          <a:effectLst/>
                          <a:latin typeface="Arial" pitchFamily="34" charset="0"/>
                          <a:cs typeface="Arial" pitchFamily="34" charset="0"/>
                        </a:rPr>
                        <a:t>Suelo</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[Cd] </a:t>
                      </a:r>
                      <a:r>
                        <a:rPr lang="es-EC" sz="1600" dirty="0" smtClean="0">
                          <a:effectLst/>
                          <a:latin typeface="Arial" pitchFamily="34" charset="0"/>
                          <a:cs typeface="Arial" pitchFamily="34" charset="0"/>
                        </a:rPr>
                        <a:t>Removido</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a:effectLst/>
                          <a:latin typeface="Arial" pitchFamily="34" charset="0"/>
                          <a:cs typeface="Arial" pitchFamily="34" charset="0"/>
                        </a:rPr>
                        <a:t>% Remoción de Cd</a:t>
                      </a:r>
                      <a:endParaRPr lang="es-EC" sz="1600">
                        <a:effectLst/>
                        <a:latin typeface="Arial" pitchFamily="34" charset="0"/>
                        <a:ea typeface="Calibri"/>
                        <a:cs typeface="Arial" pitchFamily="34" charset="0"/>
                      </a:endParaRPr>
                    </a:p>
                  </a:txBody>
                  <a:tcPr marL="68580" marR="68580" marT="0" marB="0"/>
                </a:tc>
              </a:tr>
              <a:tr h="0">
                <a:tc>
                  <a:txBody>
                    <a:bodyPr/>
                    <a:lstStyle/>
                    <a:p>
                      <a:pPr algn="ctr">
                        <a:lnSpc>
                          <a:spcPct val="150000"/>
                        </a:lnSpc>
                        <a:spcAft>
                          <a:spcPts val="0"/>
                        </a:spcAft>
                      </a:pPr>
                      <a:r>
                        <a:rPr lang="es-EC" sz="1600">
                          <a:effectLst/>
                          <a:latin typeface="Arial" pitchFamily="34" charset="0"/>
                          <a:cs typeface="Arial" pitchFamily="34" charset="0"/>
                        </a:rPr>
                        <a:t>Camacho</a:t>
                      </a:r>
                      <a:endParaRPr lang="es-EC" sz="160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15,957</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7,153</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a:effectLst/>
                          <a:latin typeface="Arial" pitchFamily="34" charset="0"/>
                          <a:cs typeface="Arial" pitchFamily="34" charset="0"/>
                        </a:rPr>
                        <a:t>8,803</a:t>
                      </a:r>
                      <a:endParaRPr lang="es-EC" sz="160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55,170</a:t>
                      </a:r>
                      <a:endParaRPr lang="es-EC" sz="1600" dirty="0">
                        <a:effectLst/>
                        <a:latin typeface="Arial" pitchFamily="34" charset="0"/>
                        <a:ea typeface="Calibri"/>
                        <a:cs typeface="Arial" pitchFamily="34" charset="0"/>
                      </a:endParaRPr>
                    </a:p>
                  </a:txBody>
                  <a:tcPr marL="68580" marR="68580" marT="0" marB="0"/>
                </a:tc>
              </a:tr>
              <a:tr h="0">
                <a:tc>
                  <a:txBody>
                    <a:bodyPr/>
                    <a:lstStyle/>
                    <a:p>
                      <a:pPr algn="ctr">
                        <a:lnSpc>
                          <a:spcPct val="150000"/>
                        </a:lnSpc>
                        <a:spcAft>
                          <a:spcPts val="0"/>
                        </a:spcAft>
                      </a:pPr>
                      <a:r>
                        <a:rPr lang="es-EC" sz="1600">
                          <a:effectLst/>
                          <a:latin typeface="Arial" pitchFamily="34" charset="0"/>
                          <a:cs typeface="Arial" pitchFamily="34" charset="0"/>
                        </a:rPr>
                        <a:t>Cabezona</a:t>
                      </a:r>
                      <a:endParaRPr lang="es-EC" sz="160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a:effectLst/>
                          <a:latin typeface="Arial" pitchFamily="34" charset="0"/>
                          <a:cs typeface="Arial" pitchFamily="34" charset="0"/>
                        </a:rPr>
                        <a:t>14,065</a:t>
                      </a:r>
                      <a:endParaRPr lang="es-EC" sz="160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7,563</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6,502</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46,226</a:t>
                      </a:r>
                      <a:endParaRPr lang="es-EC" sz="1600" dirty="0">
                        <a:effectLst/>
                        <a:latin typeface="Arial" pitchFamily="34" charset="0"/>
                        <a:ea typeface="Calibri"/>
                        <a:cs typeface="Arial" pitchFamily="34" charset="0"/>
                      </a:endParaRPr>
                    </a:p>
                  </a:txBody>
                  <a:tcPr marL="68580" marR="68580" marT="0" marB="0"/>
                </a:tc>
              </a:tr>
              <a:tr h="0">
                <a:tc>
                  <a:txBody>
                    <a:bodyPr/>
                    <a:lstStyle/>
                    <a:p>
                      <a:pPr algn="ctr">
                        <a:lnSpc>
                          <a:spcPct val="150000"/>
                        </a:lnSpc>
                        <a:spcAft>
                          <a:spcPts val="0"/>
                        </a:spcAft>
                      </a:pPr>
                      <a:r>
                        <a:rPr lang="es-EC" sz="1600" dirty="0">
                          <a:effectLst/>
                          <a:latin typeface="Arial" pitchFamily="34" charset="0"/>
                          <a:cs typeface="Arial" pitchFamily="34" charset="0"/>
                        </a:rPr>
                        <a:t>Maíz</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16,288</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6,535</a:t>
                      </a:r>
                      <a:endParaRPr lang="es-EC" sz="1600" dirty="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a:effectLst/>
                          <a:latin typeface="Arial" pitchFamily="34" charset="0"/>
                          <a:cs typeface="Arial" pitchFamily="34" charset="0"/>
                        </a:rPr>
                        <a:t>9,753</a:t>
                      </a:r>
                      <a:endParaRPr lang="es-EC" sz="1600">
                        <a:effectLst/>
                        <a:latin typeface="Arial" pitchFamily="34" charset="0"/>
                        <a:ea typeface="Calibri"/>
                        <a:cs typeface="Arial" pitchFamily="34" charset="0"/>
                      </a:endParaRPr>
                    </a:p>
                  </a:txBody>
                  <a:tcPr marL="68580" marR="68580" marT="0" marB="0"/>
                </a:tc>
                <a:tc>
                  <a:txBody>
                    <a:bodyPr/>
                    <a:lstStyle/>
                    <a:p>
                      <a:pPr algn="ctr">
                        <a:lnSpc>
                          <a:spcPct val="150000"/>
                        </a:lnSpc>
                        <a:spcAft>
                          <a:spcPts val="0"/>
                        </a:spcAft>
                      </a:pPr>
                      <a:r>
                        <a:rPr lang="es-EC" sz="1600" dirty="0">
                          <a:effectLst/>
                          <a:latin typeface="Arial" pitchFamily="34" charset="0"/>
                          <a:cs typeface="Arial" pitchFamily="34" charset="0"/>
                        </a:rPr>
                        <a:t>59,879</a:t>
                      </a:r>
                      <a:endParaRPr lang="es-EC" sz="1600" dirty="0">
                        <a:effectLst/>
                        <a:latin typeface="Arial" pitchFamily="34" charset="0"/>
                        <a:ea typeface="Calibri"/>
                        <a:cs typeface="Arial" pitchFamily="34" charset="0"/>
                      </a:endParaRPr>
                    </a:p>
                  </a:txBody>
                  <a:tcPr marL="68580" marR="68580" marT="0" marB="0"/>
                </a:tc>
              </a:tr>
            </a:tbl>
          </a:graphicData>
        </a:graphic>
      </p:graphicFrame>
      <p:sp>
        <p:nvSpPr>
          <p:cNvPr id="8" name="7 CuadroTexto"/>
          <p:cNvSpPr txBox="1"/>
          <p:nvPr/>
        </p:nvSpPr>
        <p:spPr>
          <a:xfrm>
            <a:off x="179512" y="3941911"/>
            <a:ext cx="8713732" cy="307777"/>
          </a:xfrm>
          <a:prstGeom prst="rect">
            <a:avLst/>
          </a:prstGeom>
          <a:noFill/>
        </p:spPr>
        <p:txBody>
          <a:bodyPr wrap="none" rtlCol="0">
            <a:spAutoFit/>
          </a:bodyPr>
          <a:lstStyle/>
          <a:p>
            <a:r>
              <a:rPr lang="es-EC" sz="1400" b="1" dirty="0">
                <a:latin typeface="Arial" pitchFamily="34" charset="0"/>
                <a:cs typeface="Arial" pitchFamily="34" charset="0"/>
              </a:rPr>
              <a:t>Tabla </a:t>
            </a:r>
            <a:r>
              <a:rPr lang="es-EC" sz="1400" b="1" dirty="0" smtClean="0">
                <a:latin typeface="Arial" pitchFamily="34" charset="0"/>
                <a:cs typeface="Arial" pitchFamily="34" charset="0"/>
              </a:rPr>
              <a:t>3.4 </a:t>
            </a:r>
            <a:r>
              <a:rPr lang="es-EC" sz="1400" dirty="0">
                <a:latin typeface="Arial" pitchFamily="34" charset="0"/>
                <a:cs typeface="Arial" pitchFamily="34" charset="0"/>
              </a:rPr>
              <a:t>Porcentaje de remoción de Cd de las especies vegetales en la plataforma de </a:t>
            </a:r>
            <a:r>
              <a:rPr lang="es-EC" sz="1400" dirty="0" err="1" smtClean="0">
                <a:latin typeface="Arial" pitchFamily="34" charset="0"/>
                <a:cs typeface="Arial" pitchFamily="34" charset="0"/>
              </a:rPr>
              <a:t>fitorremediación</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
        <p:nvSpPr>
          <p:cNvPr id="10" name="9 Rectángulo"/>
          <p:cNvSpPr/>
          <p:nvPr/>
        </p:nvSpPr>
        <p:spPr>
          <a:xfrm>
            <a:off x="5940916" y="3549353"/>
            <a:ext cx="2471422" cy="2682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cxnSp>
        <p:nvCxnSpPr>
          <p:cNvPr id="21" name="20 Conector curvado"/>
          <p:cNvCxnSpPr/>
          <p:nvPr/>
        </p:nvCxnSpPr>
        <p:spPr>
          <a:xfrm rot="10800000" flipV="1">
            <a:off x="5292844" y="3817640"/>
            <a:ext cx="1584176" cy="864096"/>
          </a:xfrm>
          <a:prstGeom prst="curvedConnector3">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4068708" y="4825752"/>
            <a:ext cx="1931939" cy="338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s-EC" sz="1600" b="1" dirty="0" err="1">
                <a:latin typeface="Arial" pitchFamily="34" charset="0"/>
                <a:cs typeface="Arial" pitchFamily="34" charset="0"/>
              </a:rPr>
              <a:t>Mahdy</a:t>
            </a:r>
            <a:r>
              <a:rPr lang="es-EC" sz="1600" b="1" dirty="0">
                <a:latin typeface="Arial" pitchFamily="34" charset="0"/>
                <a:cs typeface="Arial" pitchFamily="34" charset="0"/>
              </a:rPr>
              <a:t> </a:t>
            </a:r>
            <a:r>
              <a:rPr lang="es-EC" sz="1600" b="1" i="1" dirty="0">
                <a:latin typeface="Arial" pitchFamily="34" charset="0"/>
                <a:cs typeface="Arial" pitchFamily="34" charset="0"/>
              </a:rPr>
              <a:t>et al</a:t>
            </a:r>
            <a:r>
              <a:rPr lang="es-EC" sz="1600" b="1" dirty="0">
                <a:latin typeface="Arial" pitchFamily="34" charset="0"/>
                <a:cs typeface="Arial" pitchFamily="34" charset="0"/>
              </a:rPr>
              <a:t>., 2007</a:t>
            </a:r>
          </a:p>
        </p:txBody>
      </p:sp>
      <p:sp>
        <p:nvSpPr>
          <p:cNvPr id="23" name="22 CuadroTexto"/>
          <p:cNvSpPr txBox="1"/>
          <p:nvPr/>
        </p:nvSpPr>
        <p:spPr>
          <a:xfrm>
            <a:off x="6877020" y="4465712"/>
            <a:ext cx="2146742" cy="1200329"/>
          </a:xfrm>
          <a:prstGeom prst="rect">
            <a:avLst/>
          </a:prstGeom>
          <a:noFill/>
        </p:spPr>
        <p:txBody>
          <a:bodyPr wrap="none" rtlCol="0">
            <a:spAutoFit/>
          </a:bodyPr>
          <a:lstStyle/>
          <a:p>
            <a:r>
              <a:rPr lang="es-EC" dirty="0" smtClean="0">
                <a:latin typeface="Arial" pitchFamily="34" charset="0"/>
                <a:cs typeface="Arial" pitchFamily="34" charset="0"/>
              </a:rPr>
              <a:t>En suelo arcilloso</a:t>
            </a:r>
          </a:p>
          <a:p>
            <a:r>
              <a:rPr lang="es-EC" dirty="0" smtClean="0">
                <a:latin typeface="Arial" pitchFamily="34" charset="0"/>
                <a:cs typeface="Arial" pitchFamily="34" charset="0"/>
              </a:rPr>
              <a:t>supera el límite de</a:t>
            </a:r>
          </a:p>
          <a:p>
            <a:r>
              <a:rPr lang="es-EC" dirty="0" smtClean="0">
                <a:latin typeface="Arial" pitchFamily="34" charset="0"/>
                <a:cs typeface="Arial" pitchFamily="34" charset="0"/>
              </a:rPr>
              <a:t> absorción de otras</a:t>
            </a:r>
          </a:p>
          <a:p>
            <a:r>
              <a:rPr lang="es-EC" dirty="0" smtClean="0">
                <a:latin typeface="Arial" pitchFamily="34" charset="0"/>
                <a:cs typeface="Arial" pitchFamily="34" charset="0"/>
              </a:rPr>
              <a:t>especies vegetales</a:t>
            </a:r>
            <a:endParaRPr lang="es-EC" dirty="0">
              <a:latin typeface="Arial" pitchFamily="34" charset="0"/>
              <a:cs typeface="Arial" pitchFamily="34" charset="0"/>
            </a:endParaRPr>
          </a:p>
        </p:txBody>
      </p:sp>
      <p:sp>
        <p:nvSpPr>
          <p:cNvPr id="24" name="23 Flecha derecha"/>
          <p:cNvSpPr/>
          <p:nvPr/>
        </p:nvSpPr>
        <p:spPr>
          <a:xfrm>
            <a:off x="6228184" y="4897760"/>
            <a:ext cx="503292" cy="18742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val="190261081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5226" y="692696"/>
            <a:ext cx="793890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TASA DE REMOCIÓN DE CADMIO POR PARTE DE CADA UNA DE LAS</a:t>
            </a:r>
          </a:p>
          <a:p>
            <a:pPr marL="0" lvl="2" algn="ctr"/>
            <a:r>
              <a:rPr lang="es-EC" b="1" dirty="0" smtClean="0">
                <a:latin typeface="Arial" pitchFamily="34" charset="0"/>
                <a:cs typeface="Arial" pitchFamily="34" charset="0"/>
              </a:rPr>
              <a:t>ESPECIES UTILIZADAS EN LA PLATAFORMA DE FITORREMEDIACIÓN</a:t>
            </a:r>
            <a:endParaRPr lang="es-EC" b="1" dirty="0">
              <a:latin typeface="Arial" pitchFamily="34" charset="0"/>
              <a:cs typeface="Arial" pitchFamily="34" charset="0"/>
            </a:endParaRPr>
          </a:p>
        </p:txBody>
      </p:sp>
      <p:graphicFrame>
        <p:nvGraphicFramePr>
          <p:cNvPr id="6" name="5 Gráfico"/>
          <p:cNvGraphicFramePr/>
          <p:nvPr>
            <p:extLst>
              <p:ext uri="{D42A27DB-BD31-4B8C-83A1-F6EECF244321}">
                <p14:modId xmlns:p14="http://schemas.microsoft.com/office/powerpoint/2010/main" val="349389519"/>
              </p:ext>
            </p:extLst>
          </p:nvPr>
        </p:nvGraphicFramePr>
        <p:xfrm>
          <a:off x="0" y="1540319"/>
          <a:ext cx="5691247"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7" name="6 Elipse"/>
          <p:cNvSpPr/>
          <p:nvPr/>
        </p:nvSpPr>
        <p:spPr>
          <a:xfrm>
            <a:off x="4283968" y="5157192"/>
            <a:ext cx="720080" cy="21602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8" name="7 Elipse"/>
          <p:cNvSpPr/>
          <p:nvPr/>
        </p:nvSpPr>
        <p:spPr>
          <a:xfrm>
            <a:off x="1979712" y="4941168"/>
            <a:ext cx="720080" cy="21602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 name="1 CuadroTexto"/>
          <p:cNvSpPr txBox="1"/>
          <p:nvPr/>
        </p:nvSpPr>
        <p:spPr>
          <a:xfrm>
            <a:off x="6023960" y="4006805"/>
            <a:ext cx="2739853" cy="1384995"/>
          </a:xfrm>
          <a:prstGeom prst="rect">
            <a:avLst/>
          </a:prstGeom>
          <a:noFill/>
        </p:spPr>
        <p:txBody>
          <a:bodyPr wrap="none" rtlCol="0">
            <a:spAutoFit/>
          </a:bodyPr>
          <a:lstStyle/>
          <a:p>
            <a:pPr algn="just"/>
            <a:r>
              <a:rPr lang="es-EC" sz="1400" b="1" dirty="0">
                <a:latin typeface="Arial" pitchFamily="34" charset="0"/>
                <a:cs typeface="Arial" pitchFamily="34" charset="0"/>
              </a:rPr>
              <a:t>Figura 3.13 </a:t>
            </a:r>
            <a:r>
              <a:rPr lang="es-EC" sz="1400" dirty="0">
                <a:latin typeface="Arial" pitchFamily="34" charset="0"/>
                <a:cs typeface="Arial" pitchFamily="34" charset="0"/>
              </a:rPr>
              <a:t>Porcentaje de la </a:t>
            </a:r>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concentración </a:t>
            </a:r>
            <a:r>
              <a:rPr lang="es-EC" sz="1400" dirty="0">
                <a:latin typeface="Arial" pitchFamily="34" charset="0"/>
                <a:cs typeface="Arial" pitchFamily="34" charset="0"/>
              </a:rPr>
              <a:t>de Cd presentes </a:t>
            </a:r>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en </a:t>
            </a:r>
            <a:r>
              <a:rPr lang="es-EC" sz="1400" dirty="0">
                <a:latin typeface="Arial" pitchFamily="34" charset="0"/>
                <a:cs typeface="Arial" pitchFamily="34" charset="0"/>
              </a:rPr>
              <a:t>parte área y raíz de </a:t>
            </a:r>
            <a:r>
              <a:rPr lang="es-EC" sz="1400" dirty="0" smtClean="0">
                <a:latin typeface="Arial" pitchFamily="34" charset="0"/>
                <a:cs typeface="Arial" pitchFamily="34" charset="0"/>
              </a:rPr>
              <a:t>especies</a:t>
            </a:r>
          </a:p>
          <a:p>
            <a:pPr algn="just"/>
            <a:r>
              <a:rPr lang="es-EC" sz="1400" dirty="0" smtClean="0">
                <a:latin typeface="Arial" pitchFamily="34" charset="0"/>
                <a:cs typeface="Arial" pitchFamily="34" charset="0"/>
              </a:rPr>
              <a:t> </a:t>
            </a:r>
            <a:r>
              <a:rPr lang="es-EC" sz="1400" dirty="0">
                <a:latin typeface="Arial" pitchFamily="34" charset="0"/>
                <a:cs typeface="Arial" pitchFamily="34" charset="0"/>
              </a:rPr>
              <a:t>vegetales utilizadas en la </a:t>
            </a:r>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plataforma </a:t>
            </a:r>
            <a:r>
              <a:rPr lang="es-EC" sz="1400" dirty="0">
                <a:latin typeface="Arial" pitchFamily="34" charset="0"/>
                <a:cs typeface="Arial" pitchFamily="34" charset="0"/>
              </a:rPr>
              <a:t>de </a:t>
            </a:r>
            <a:r>
              <a:rPr lang="es-EC" sz="1400" dirty="0" err="1" smtClean="0">
                <a:latin typeface="Arial" pitchFamily="34" charset="0"/>
                <a:cs typeface="Arial" pitchFamily="34" charset="0"/>
              </a:rPr>
              <a:t>fitorremediación</a:t>
            </a:r>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a:t>
            </a:r>
            <a:r>
              <a:rPr lang="es-EC" sz="1400" dirty="0">
                <a:latin typeface="Arial" pitchFamily="34" charset="0"/>
                <a:cs typeface="Arial" pitchFamily="34" charset="0"/>
              </a:rPr>
              <a:t>Muso, 2012</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
        <p:nvSpPr>
          <p:cNvPr id="9" name="8 CuadroTexto"/>
          <p:cNvSpPr txBox="1"/>
          <p:nvPr/>
        </p:nvSpPr>
        <p:spPr>
          <a:xfrm>
            <a:off x="5724128" y="2566645"/>
            <a:ext cx="331366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C" b="1" dirty="0" smtClean="0">
                <a:latin typeface="Arial" pitchFamily="34" charset="0"/>
                <a:cs typeface="Arial" pitchFamily="34" charset="0"/>
              </a:rPr>
              <a:t>PLANTAS ACUMULADORAS</a:t>
            </a:r>
            <a:endParaRPr lang="es-EC" b="1" dirty="0">
              <a:latin typeface="Arial" pitchFamily="34" charset="0"/>
              <a:cs typeface="Arial" pitchFamily="34" charset="0"/>
            </a:endParaRPr>
          </a:p>
        </p:txBody>
      </p:sp>
      <p:sp>
        <p:nvSpPr>
          <p:cNvPr id="10" name="9 CuadroTexto"/>
          <p:cNvSpPr txBox="1"/>
          <p:nvPr/>
        </p:nvSpPr>
        <p:spPr>
          <a:xfrm>
            <a:off x="6876256" y="2926685"/>
            <a:ext cx="1011815" cy="276999"/>
          </a:xfrm>
          <a:prstGeom prst="rect">
            <a:avLst/>
          </a:prstGeom>
          <a:noFill/>
        </p:spPr>
        <p:txBody>
          <a:bodyPr wrap="none" rtlCol="0">
            <a:spAutoFit/>
          </a:bodyPr>
          <a:lstStyle/>
          <a:p>
            <a:r>
              <a:rPr lang="es-EC" sz="1200" dirty="0" smtClean="0">
                <a:latin typeface="Arial" pitchFamily="34" charset="0"/>
                <a:cs typeface="Arial" pitchFamily="34" charset="0"/>
              </a:rPr>
              <a:t>Baker; 1981</a:t>
            </a:r>
            <a:endParaRPr lang="es-EC" sz="1200" dirty="0">
              <a:latin typeface="Arial" pitchFamily="34" charset="0"/>
              <a:cs typeface="Arial" pitchFamily="34" charset="0"/>
            </a:endParaRPr>
          </a:p>
        </p:txBody>
      </p:sp>
    </p:spTree>
    <p:extLst>
      <p:ext uri="{BB962C8B-B14F-4D97-AF65-F5344CB8AC3E}">
        <p14:creationId xmlns:p14="http://schemas.microsoft.com/office/powerpoint/2010/main" val="272018422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764704"/>
            <a:ext cx="793890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2" algn="ctr"/>
            <a:r>
              <a:rPr lang="es-EC" b="1" dirty="0" smtClean="0">
                <a:latin typeface="Arial" pitchFamily="34" charset="0"/>
                <a:cs typeface="Arial" pitchFamily="34" charset="0"/>
              </a:rPr>
              <a:t>TASA DE REMOCIÓN DE CADMIO POR PARTE DE CADA UNA DE LAS</a:t>
            </a:r>
          </a:p>
          <a:p>
            <a:pPr marL="0" lvl="2" algn="ctr"/>
            <a:r>
              <a:rPr lang="es-EC" b="1" dirty="0" smtClean="0">
                <a:latin typeface="Arial" pitchFamily="34" charset="0"/>
                <a:cs typeface="Arial" pitchFamily="34" charset="0"/>
              </a:rPr>
              <a:t>ESPECIES UTILIZADAS EN LA PLATAFORMA DE FITORREMEDIACIÓN</a:t>
            </a:r>
            <a:endParaRPr lang="es-EC" b="1" dirty="0">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439920732"/>
              </p:ext>
            </p:extLst>
          </p:nvPr>
        </p:nvGraphicFramePr>
        <p:xfrm>
          <a:off x="458146" y="2289949"/>
          <a:ext cx="6532753" cy="1234440"/>
        </p:xfrm>
        <a:graphic>
          <a:graphicData uri="http://schemas.openxmlformats.org/drawingml/2006/table">
            <a:tbl>
              <a:tblPr firstRow="1" firstCol="1" bandRow="1">
                <a:tableStyleId>{69C7853C-536D-4A76-A0AE-DD22124D55A5}</a:tableStyleId>
              </a:tblPr>
              <a:tblGrid>
                <a:gridCol w="2160240"/>
                <a:gridCol w="1944216"/>
                <a:gridCol w="1152128"/>
                <a:gridCol w="1276169"/>
              </a:tblGrid>
              <a:tr h="0">
                <a:tc>
                  <a:txBody>
                    <a:bodyPr/>
                    <a:lstStyle/>
                    <a:p>
                      <a:pPr algn="ctr">
                        <a:lnSpc>
                          <a:spcPct val="150000"/>
                        </a:lnSpc>
                        <a:spcAft>
                          <a:spcPts val="0"/>
                        </a:spcAft>
                      </a:pPr>
                      <a:r>
                        <a:rPr lang="es-EC" sz="1800" dirty="0">
                          <a:effectLst/>
                          <a:latin typeface="Arial" pitchFamily="34" charset="0"/>
                          <a:cs typeface="Arial" pitchFamily="34" charset="0"/>
                        </a:rPr>
                        <a:t>% Remoción de Cd</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[Cd] Parte </a:t>
                      </a:r>
                      <a:r>
                        <a:rPr lang="es-EC" sz="1800" dirty="0" smtClean="0">
                          <a:effectLst/>
                          <a:latin typeface="Arial" pitchFamily="34" charset="0"/>
                          <a:cs typeface="Arial" pitchFamily="34" charset="0"/>
                        </a:rPr>
                        <a:t>Aérea (ppm)</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[Cd] </a:t>
                      </a:r>
                      <a:r>
                        <a:rPr lang="es-EC" sz="1800" dirty="0" smtClean="0">
                          <a:effectLst/>
                          <a:latin typeface="Arial" pitchFamily="34" charset="0"/>
                          <a:cs typeface="Arial" pitchFamily="34" charset="0"/>
                        </a:rPr>
                        <a:t>Flor (ppm)</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[Cd] </a:t>
                      </a:r>
                      <a:r>
                        <a:rPr lang="es-EC" sz="1800" dirty="0" smtClean="0">
                          <a:effectLst/>
                          <a:latin typeface="Arial" pitchFamily="34" charset="0"/>
                          <a:cs typeface="Arial" pitchFamily="34" charset="0"/>
                        </a:rPr>
                        <a:t>Raíz (ppm)</a:t>
                      </a:r>
                      <a:endParaRPr lang="es-EC" sz="1800" dirty="0">
                        <a:effectLst/>
                        <a:latin typeface="Arial" pitchFamily="34" charset="0"/>
                        <a:ea typeface="Calibri"/>
                        <a:cs typeface="Arial" pitchFamily="34" charset="0"/>
                      </a:endParaRPr>
                    </a:p>
                  </a:txBody>
                  <a:tcPr marL="68580" marR="68580" marT="0" marB="0" anchor="ctr"/>
                </a:tc>
              </a:tr>
              <a:tr h="0">
                <a:tc>
                  <a:txBody>
                    <a:bodyPr/>
                    <a:lstStyle/>
                    <a:p>
                      <a:pPr algn="ctr">
                        <a:lnSpc>
                          <a:spcPct val="150000"/>
                        </a:lnSpc>
                        <a:spcAft>
                          <a:spcPts val="0"/>
                        </a:spcAft>
                      </a:pPr>
                      <a:r>
                        <a:rPr lang="es-EC" sz="1800" dirty="0">
                          <a:effectLst/>
                          <a:latin typeface="Arial" pitchFamily="34" charset="0"/>
                          <a:cs typeface="Arial" pitchFamily="34" charset="0"/>
                        </a:rPr>
                        <a:t>64,575</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6,78</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0,85</a:t>
                      </a:r>
                      <a:endParaRPr lang="es-EC" sz="1800" dirty="0">
                        <a:effectLst/>
                        <a:latin typeface="Arial" pitchFamily="34" charset="0"/>
                        <a:ea typeface="Calibri"/>
                        <a:cs typeface="Arial" pitchFamily="34" charset="0"/>
                      </a:endParaRPr>
                    </a:p>
                  </a:txBody>
                  <a:tcPr marL="68580" marR="68580" marT="0" marB="0" anchor="ctr"/>
                </a:tc>
                <a:tc>
                  <a:txBody>
                    <a:bodyPr/>
                    <a:lstStyle/>
                    <a:p>
                      <a:pPr algn="ctr">
                        <a:lnSpc>
                          <a:spcPct val="150000"/>
                        </a:lnSpc>
                        <a:spcAft>
                          <a:spcPts val="0"/>
                        </a:spcAft>
                      </a:pPr>
                      <a:r>
                        <a:rPr lang="es-EC" sz="1800" dirty="0">
                          <a:effectLst/>
                          <a:latin typeface="Arial" pitchFamily="34" charset="0"/>
                          <a:cs typeface="Arial" pitchFamily="34" charset="0"/>
                        </a:rPr>
                        <a:t>4,61</a:t>
                      </a:r>
                      <a:endParaRPr lang="es-EC" sz="1800" dirty="0">
                        <a:effectLst/>
                        <a:latin typeface="Arial" pitchFamily="34" charset="0"/>
                        <a:ea typeface="Calibri"/>
                        <a:cs typeface="Arial" pitchFamily="34" charset="0"/>
                      </a:endParaRPr>
                    </a:p>
                  </a:txBody>
                  <a:tcPr marL="68580" marR="68580" marT="0" marB="0" anchor="ctr"/>
                </a:tc>
              </a:tr>
            </a:tbl>
          </a:graphicData>
        </a:graphic>
      </p:graphicFrame>
      <p:sp>
        <p:nvSpPr>
          <p:cNvPr id="3" name="2 CuadroTexto"/>
          <p:cNvSpPr txBox="1"/>
          <p:nvPr/>
        </p:nvSpPr>
        <p:spPr>
          <a:xfrm>
            <a:off x="395536" y="3553852"/>
            <a:ext cx="7192482" cy="523220"/>
          </a:xfrm>
          <a:prstGeom prst="rect">
            <a:avLst/>
          </a:prstGeom>
          <a:noFill/>
        </p:spPr>
        <p:txBody>
          <a:bodyPr wrap="none" rtlCol="0">
            <a:spAutoFit/>
          </a:bodyPr>
          <a:lstStyle/>
          <a:p>
            <a:r>
              <a:rPr lang="es-EC" sz="1400" b="1" dirty="0">
                <a:latin typeface="Arial" pitchFamily="34" charset="0"/>
                <a:cs typeface="Arial" pitchFamily="34" charset="0"/>
              </a:rPr>
              <a:t>Tabla 3.6 </a:t>
            </a:r>
            <a:r>
              <a:rPr lang="es-EC" sz="1400" dirty="0">
                <a:latin typeface="Arial" pitchFamily="34" charset="0"/>
                <a:cs typeface="Arial" pitchFamily="34" charset="0"/>
              </a:rPr>
              <a:t>Características del comportamiento del girasol en la remoción de Cd de suelo </a:t>
            </a:r>
            <a:endParaRPr lang="es-EC" sz="1400" dirty="0" smtClean="0">
              <a:latin typeface="Arial" pitchFamily="34" charset="0"/>
              <a:cs typeface="Arial" pitchFamily="34" charset="0"/>
            </a:endParaRPr>
          </a:p>
          <a:p>
            <a:r>
              <a:rPr lang="es-EC" sz="1400" dirty="0" smtClean="0">
                <a:latin typeface="Arial" pitchFamily="34" charset="0"/>
                <a:cs typeface="Arial" pitchFamily="34" charset="0"/>
              </a:rPr>
              <a:t>presente </a:t>
            </a:r>
            <a:r>
              <a:rPr lang="es-EC" sz="1400" dirty="0">
                <a:latin typeface="Arial" pitchFamily="34" charset="0"/>
                <a:cs typeface="Arial" pitchFamily="34" charset="0"/>
              </a:rPr>
              <a:t>en la plataforma de </a:t>
            </a:r>
            <a:r>
              <a:rPr lang="es-EC" sz="1400" dirty="0" err="1">
                <a:latin typeface="Arial" pitchFamily="34" charset="0"/>
                <a:cs typeface="Arial" pitchFamily="34" charset="0"/>
              </a:rPr>
              <a:t>fitorremediación</a:t>
            </a:r>
            <a:r>
              <a:rPr lang="es-EC" sz="1400" dirty="0">
                <a:latin typeface="Arial" pitchFamily="34" charset="0"/>
                <a:cs typeface="Arial" pitchFamily="34" charset="0"/>
              </a:rPr>
              <a:t> (Muso, 2012</a:t>
            </a:r>
            <a:r>
              <a:rPr lang="es-EC" sz="1400" dirty="0" smtClean="0">
                <a:latin typeface="Arial" pitchFamily="34" charset="0"/>
                <a:cs typeface="Arial" pitchFamily="34" charset="0"/>
              </a:rPr>
              <a:t>).</a:t>
            </a:r>
            <a:endParaRPr lang="es-EC" sz="1400" b="1" dirty="0">
              <a:latin typeface="Arial" pitchFamily="34" charset="0"/>
              <a:cs typeface="Arial" pitchFamily="34" charset="0"/>
            </a:endParaRPr>
          </a:p>
        </p:txBody>
      </p:sp>
      <p:sp>
        <p:nvSpPr>
          <p:cNvPr id="6" name="5 CuadroTexto"/>
          <p:cNvSpPr txBox="1"/>
          <p:nvPr/>
        </p:nvSpPr>
        <p:spPr>
          <a:xfrm>
            <a:off x="7258824" y="2619489"/>
            <a:ext cx="1761957" cy="646331"/>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s-EC" b="1" dirty="0" smtClean="0">
                <a:latin typeface="Arial" pitchFamily="34" charset="0"/>
                <a:cs typeface="Arial" pitchFamily="34" charset="0"/>
              </a:rPr>
              <a:t>NUEVA </a:t>
            </a:r>
          </a:p>
          <a:p>
            <a:pPr algn="ctr"/>
            <a:r>
              <a:rPr lang="es-EC" b="1" dirty="0" smtClean="0">
                <a:latin typeface="Arial" pitchFamily="34" charset="0"/>
                <a:cs typeface="Arial" pitchFamily="34" charset="0"/>
              </a:rPr>
              <a:t>ALTERNATIVA</a:t>
            </a:r>
            <a:endParaRPr lang="es-EC" b="1" dirty="0">
              <a:latin typeface="Arial" pitchFamily="34" charset="0"/>
              <a:cs typeface="Arial" pitchFamily="34" charset="0"/>
            </a:endParaRPr>
          </a:p>
        </p:txBody>
      </p:sp>
    </p:spTree>
    <p:extLst>
      <p:ext uri="{BB962C8B-B14F-4D97-AF65-F5344CB8AC3E}">
        <p14:creationId xmlns:p14="http://schemas.microsoft.com/office/powerpoint/2010/main" val="272018422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677717" y="332656"/>
            <a:ext cx="5142755"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CONCLUSIONES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7" name="6 Diagrama"/>
          <p:cNvGraphicFramePr/>
          <p:nvPr>
            <p:extLst>
              <p:ext uri="{D42A27DB-BD31-4B8C-83A1-F6EECF244321}">
                <p14:modId xmlns:p14="http://schemas.microsoft.com/office/powerpoint/2010/main" val="3056292200"/>
              </p:ext>
            </p:extLst>
          </p:nvPr>
        </p:nvGraphicFramePr>
        <p:xfrm>
          <a:off x="539552" y="1397000"/>
          <a:ext cx="8280920"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1912556"/>
      </p:ext>
    </p:extLst>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17328116"/>
              </p:ext>
            </p:extLst>
          </p:nvPr>
        </p:nvGraphicFramePr>
        <p:xfrm>
          <a:off x="-35496" y="548680"/>
          <a:ext cx="91440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281264"/>
      </p:ext>
    </p:extLst>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67744" y="332656"/>
            <a:ext cx="6577442"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RECOMENDACIONES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7" name="6 Diagrama"/>
          <p:cNvGraphicFramePr/>
          <p:nvPr>
            <p:extLst>
              <p:ext uri="{D42A27DB-BD31-4B8C-83A1-F6EECF244321}">
                <p14:modId xmlns:p14="http://schemas.microsoft.com/office/powerpoint/2010/main" val="2796431350"/>
              </p:ext>
            </p:extLst>
          </p:nvPr>
        </p:nvGraphicFramePr>
        <p:xfrm>
          <a:off x="-35496" y="1412776"/>
          <a:ext cx="914400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271874"/>
      </p:ext>
    </p:extLst>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762292942"/>
              </p:ext>
            </p:extLst>
          </p:nvPr>
        </p:nvGraphicFramePr>
        <p:xfrm>
          <a:off x="-35496" y="836712"/>
          <a:ext cx="9144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703355"/>
      </p:ext>
    </p:extLst>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95792" y="332656"/>
            <a:ext cx="6260175"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AGRADECIMIENTOS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Marcador de contenido"/>
          <p:cNvSpPr>
            <a:spLocks noGrp="1"/>
          </p:cNvSpPr>
          <p:nvPr>
            <p:ph idx="1"/>
          </p:nvPr>
        </p:nvSpPr>
        <p:spPr>
          <a:xfrm>
            <a:off x="457200" y="1340768"/>
            <a:ext cx="5338936" cy="4525963"/>
          </a:xfrm>
        </p:spPr>
        <p:txBody>
          <a:bodyPr>
            <a:noAutofit/>
          </a:bodyPr>
          <a:lstStyle/>
          <a:p>
            <a:r>
              <a:rPr lang="es-EC" sz="2400" dirty="0" smtClean="0">
                <a:latin typeface="Arial" pitchFamily="34" charset="0"/>
                <a:cs typeface="Arial" pitchFamily="34" charset="0"/>
              </a:rPr>
              <a:t>EMPRESA PÚBLICA PETROECUADOR. CENTRO DE INVESTIGACIÓN DE TECNOLOGÍAS AMBIENTALES (CITVAS).</a:t>
            </a:r>
          </a:p>
          <a:p>
            <a:r>
              <a:rPr lang="es-EC" sz="2400" dirty="0" smtClean="0">
                <a:latin typeface="Arial" pitchFamily="34" charset="0"/>
                <a:cs typeface="Arial" pitchFamily="34" charset="0"/>
              </a:rPr>
              <a:t>ESCUELA POLITÉCNICA DEL EJÉRCITO. DEPARTAMENTO DE CIENCIAS DE LA VIDA. INGENIERÍA EN BIOTECNOLOGÍA.</a:t>
            </a:r>
          </a:p>
          <a:p>
            <a:r>
              <a:rPr lang="es-EC" sz="2400" dirty="0" smtClean="0">
                <a:latin typeface="Arial" pitchFamily="34" charset="0"/>
                <a:cs typeface="Arial" pitchFamily="34" charset="0"/>
              </a:rPr>
              <a:t>INSTITUTO AGROPECUARIO SUPERIOR ANDINO (IASA).</a:t>
            </a:r>
            <a:endParaRPr lang="es-EC" sz="2400" dirty="0">
              <a:latin typeface="Arial" pitchFamily="34" charset="0"/>
              <a:cs typeface="Arial" pitchFamily="34" charset="0"/>
            </a:endParaRPr>
          </a:p>
        </p:txBody>
      </p:sp>
      <p:pic>
        <p:nvPicPr>
          <p:cNvPr id="6146" name="Picture 2" descr="http://www.ecuavisa.com/images/galerias/20120720_petroecuador_actual2007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77" b="16354"/>
          <a:stretch/>
        </p:blipFill>
        <p:spPr bwMode="auto">
          <a:xfrm>
            <a:off x="6084168" y="1412776"/>
            <a:ext cx="2665002" cy="13877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0.gstatic.com/images?q=tbn:ANd9GcRM09iCe9_D4b4CxAFlsN7u3U6TZpYPmUx9rzyRAHzNoCUYc5WFt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1" y="2780928"/>
            <a:ext cx="1616635" cy="15810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rofile.ak.fbcdn.net/hprofile-ak-prn1/58469_101531983244347_5740733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437112"/>
            <a:ext cx="1571457" cy="157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25855"/>
      </p:ext>
    </p:extLst>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030952552"/>
              </p:ext>
            </p:extLst>
          </p:nvPr>
        </p:nvGraphicFramePr>
        <p:xfrm>
          <a:off x="179512" y="620688"/>
          <a:ext cx="8712968"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93367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RESPALDO 17-06-2012\Users\Public\Documents\Documentos\Javito TESIS\FOTOS PLATAFORMA\DSC002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343" y="620688"/>
            <a:ext cx="4055681" cy="27007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RESPALDO 17-06-2012\Users\HP\Pictures\Imagenes\Nokia C6\201203\201203A0\28032012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212976"/>
            <a:ext cx="4104456" cy="2794066"/>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437317" y="1772816"/>
            <a:ext cx="3223961" cy="923330"/>
          </a:xfrm>
          <a:prstGeom prst="rect">
            <a:avLst/>
          </a:prstGeom>
          <a:noFill/>
        </p:spPr>
        <p:txBody>
          <a:bodyPr wrap="none" lIns="91440" tIns="45720" rIns="91440" bIns="45720">
            <a:spAutoFit/>
          </a:bodyPr>
          <a:lstStyle/>
          <a:p>
            <a:pPr algn="ctr"/>
            <a:r>
              <a:rPr lang="es-E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MUCHAS</a:t>
            </a:r>
            <a:endParaRPr lang="es-E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endParaRPr>
          </a:p>
        </p:txBody>
      </p:sp>
      <p:sp>
        <p:nvSpPr>
          <p:cNvPr id="8" name="7 Rectángulo"/>
          <p:cNvSpPr/>
          <p:nvPr/>
        </p:nvSpPr>
        <p:spPr>
          <a:xfrm>
            <a:off x="967887" y="4148344"/>
            <a:ext cx="3377849" cy="923330"/>
          </a:xfrm>
          <a:prstGeom prst="rect">
            <a:avLst/>
          </a:prstGeom>
          <a:noFill/>
        </p:spPr>
        <p:txBody>
          <a:bodyPr wrap="none" lIns="91440" tIns="45720" rIns="91440" bIns="45720">
            <a:spAutoFit/>
          </a:bodyPr>
          <a:lstStyle/>
          <a:p>
            <a:pPr algn="ctr"/>
            <a:r>
              <a:rPr lang="es-E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GRACIAS</a:t>
            </a:r>
            <a:endParaRPr lang="es-E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endParaRPr>
          </a:p>
        </p:txBody>
      </p:sp>
    </p:spTree>
    <p:extLst>
      <p:ext uri="{BB962C8B-B14F-4D97-AF65-F5344CB8AC3E}">
        <p14:creationId xmlns:p14="http://schemas.microsoft.com/office/powerpoint/2010/main" val="4035538678"/>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07854" y="692696"/>
            <a:ext cx="6374374"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RECUPERACIÓN DE SUELOS CON METALES PESADOS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539552" y="1635512"/>
            <a:ext cx="1851789" cy="369332"/>
          </a:xfrm>
          <a:prstGeom prst="rect">
            <a:avLst/>
          </a:prstGeom>
          <a:noFill/>
        </p:spPr>
        <p:txBody>
          <a:bodyPr wrap="none" rtlCol="0">
            <a:spAutoFit/>
          </a:bodyPr>
          <a:lstStyle/>
          <a:p>
            <a:r>
              <a:rPr lang="es-EC" b="1" dirty="0" smtClean="0">
                <a:latin typeface="Arial" pitchFamily="34" charset="0"/>
                <a:cs typeface="Arial" pitchFamily="34" charset="0"/>
              </a:rPr>
              <a:t>Físico-Químico</a:t>
            </a:r>
            <a:endParaRPr lang="es-EC" b="1" dirty="0">
              <a:latin typeface="Arial" pitchFamily="34" charset="0"/>
              <a:cs typeface="Arial" pitchFamily="34" charset="0"/>
            </a:endParaRPr>
          </a:p>
        </p:txBody>
      </p:sp>
      <p:sp>
        <p:nvSpPr>
          <p:cNvPr id="8" name="7 CuadroTexto"/>
          <p:cNvSpPr txBox="1"/>
          <p:nvPr/>
        </p:nvSpPr>
        <p:spPr>
          <a:xfrm>
            <a:off x="3999544" y="1563504"/>
            <a:ext cx="1364476" cy="369332"/>
          </a:xfrm>
          <a:prstGeom prst="rect">
            <a:avLst/>
          </a:prstGeom>
          <a:noFill/>
        </p:spPr>
        <p:txBody>
          <a:bodyPr wrap="none" rtlCol="0">
            <a:spAutoFit/>
          </a:bodyPr>
          <a:lstStyle/>
          <a:p>
            <a:r>
              <a:rPr lang="es-EC" b="1" dirty="0" smtClean="0">
                <a:latin typeface="Arial" pitchFamily="34" charset="0"/>
                <a:cs typeface="Arial" pitchFamily="34" charset="0"/>
              </a:rPr>
              <a:t>Biológicos</a:t>
            </a:r>
            <a:endParaRPr lang="es-EC" b="1" dirty="0">
              <a:latin typeface="Arial" pitchFamily="34" charset="0"/>
              <a:cs typeface="Arial" pitchFamily="34" charset="0"/>
            </a:endParaRPr>
          </a:p>
        </p:txBody>
      </p:sp>
      <p:sp>
        <p:nvSpPr>
          <p:cNvPr id="9" name="8 CuadroTexto"/>
          <p:cNvSpPr txBox="1"/>
          <p:nvPr/>
        </p:nvSpPr>
        <p:spPr>
          <a:xfrm>
            <a:off x="7075505" y="1635512"/>
            <a:ext cx="1800493" cy="369332"/>
          </a:xfrm>
          <a:prstGeom prst="rect">
            <a:avLst/>
          </a:prstGeom>
          <a:noFill/>
        </p:spPr>
        <p:txBody>
          <a:bodyPr wrap="none" rtlCol="0">
            <a:spAutoFit/>
          </a:bodyPr>
          <a:lstStyle/>
          <a:p>
            <a:r>
              <a:rPr lang="es-EC" b="1" dirty="0" smtClean="0">
                <a:latin typeface="Arial" pitchFamily="34" charset="0"/>
                <a:cs typeface="Arial" pitchFamily="34" charset="0"/>
              </a:rPr>
              <a:t>Confinamiento</a:t>
            </a:r>
            <a:endParaRPr lang="es-EC" b="1" dirty="0">
              <a:latin typeface="Arial" pitchFamily="34" charset="0"/>
              <a:cs typeface="Arial" pitchFamily="34" charset="0"/>
            </a:endParaRPr>
          </a:p>
        </p:txBody>
      </p:sp>
      <p:sp>
        <p:nvSpPr>
          <p:cNvPr id="27" name="26 CuadroTexto"/>
          <p:cNvSpPr txBox="1"/>
          <p:nvPr/>
        </p:nvSpPr>
        <p:spPr>
          <a:xfrm>
            <a:off x="320609" y="2504690"/>
            <a:ext cx="2646878" cy="646331"/>
          </a:xfrm>
          <a:prstGeom prst="rect">
            <a:avLst/>
          </a:prstGeom>
          <a:noFill/>
        </p:spPr>
        <p:txBody>
          <a:bodyPr wrap="none" rtlCol="0">
            <a:spAutoFit/>
          </a:bodyPr>
          <a:lstStyle/>
          <a:p>
            <a:pPr algn="ctr"/>
            <a:r>
              <a:rPr lang="es-EC" dirty="0" smtClean="0">
                <a:latin typeface="Arial" pitchFamily="34" charset="0"/>
                <a:cs typeface="Arial" pitchFamily="34" charset="0"/>
              </a:rPr>
              <a:t>Extracción</a:t>
            </a:r>
            <a:r>
              <a:rPr lang="es-EC" dirty="0">
                <a:latin typeface="Arial" pitchFamily="34" charset="0"/>
                <a:cs typeface="Arial" pitchFamily="34" charset="0"/>
              </a:rPr>
              <a:t>, lavado</a:t>
            </a:r>
            <a:r>
              <a:rPr lang="es-EC" dirty="0" smtClean="0">
                <a:latin typeface="Arial" pitchFamily="34" charset="0"/>
                <a:cs typeface="Arial" pitchFamily="34" charset="0"/>
              </a:rPr>
              <a:t>,</a:t>
            </a:r>
          </a:p>
          <a:p>
            <a:pPr algn="ctr"/>
            <a:r>
              <a:rPr lang="es-EC" dirty="0" err="1" smtClean="0">
                <a:latin typeface="Arial" pitchFamily="34" charset="0"/>
                <a:cs typeface="Arial" pitchFamily="34" charset="0"/>
              </a:rPr>
              <a:t>flushing</a:t>
            </a:r>
            <a:r>
              <a:rPr lang="es-EC" dirty="0">
                <a:latin typeface="Arial" pitchFamily="34" charset="0"/>
                <a:cs typeface="Arial" pitchFamily="34" charset="0"/>
              </a:rPr>
              <a:t>, </a:t>
            </a:r>
            <a:r>
              <a:rPr lang="es-EC" dirty="0" smtClean="0">
                <a:latin typeface="Arial" pitchFamily="34" charset="0"/>
                <a:cs typeface="Arial" pitchFamily="34" charset="0"/>
              </a:rPr>
              <a:t>electrocinética.</a:t>
            </a:r>
          </a:p>
        </p:txBody>
      </p:sp>
      <p:sp>
        <p:nvSpPr>
          <p:cNvPr id="29" name="28 CuadroTexto"/>
          <p:cNvSpPr txBox="1"/>
          <p:nvPr/>
        </p:nvSpPr>
        <p:spPr>
          <a:xfrm>
            <a:off x="3642727" y="2499608"/>
            <a:ext cx="2044149" cy="923330"/>
          </a:xfrm>
          <a:prstGeom prst="rect">
            <a:avLst/>
          </a:prstGeom>
          <a:noFill/>
        </p:spPr>
        <p:txBody>
          <a:bodyPr wrap="none" rtlCol="0">
            <a:spAutoFit/>
          </a:bodyPr>
          <a:lstStyle/>
          <a:p>
            <a:pPr lvl="0" algn="ctr"/>
            <a:r>
              <a:rPr lang="es-EC" dirty="0" err="1" smtClean="0">
                <a:latin typeface="Arial" pitchFamily="34" charset="0"/>
                <a:cs typeface="Arial" pitchFamily="34" charset="0"/>
              </a:rPr>
              <a:t>Biotransformación</a:t>
            </a:r>
            <a:endParaRPr lang="es-EC" dirty="0" smtClean="0">
              <a:latin typeface="Arial" pitchFamily="34" charset="0"/>
              <a:cs typeface="Arial" pitchFamily="34" charset="0"/>
            </a:endParaRPr>
          </a:p>
          <a:p>
            <a:pPr lvl="0" algn="ctr"/>
            <a:r>
              <a:rPr lang="es-EC" dirty="0" smtClean="0">
                <a:latin typeface="Arial" pitchFamily="34" charset="0"/>
                <a:cs typeface="Arial" pitchFamily="34" charset="0"/>
              </a:rPr>
              <a:t>de metales y </a:t>
            </a:r>
          </a:p>
          <a:p>
            <a:pPr lvl="0" algn="ctr"/>
            <a:r>
              <a:rPr lang="es-EC" dirty="0" err="1" smtClean="0">
                <a:latin typeface="Arial" pitchFamily="34" charset="0"/>
                <a:cs typeface="Arial" pitchFamily="34" charset="0"/>
              </a:rPr>
              <a:t>fitorrecuperación</a:t>
            </a:r>
            <a:r>
              <a:rPr lang="es-EC" dirty="0">
                <a:latin typeface="Arial" pitchFamily="34" charset="0"/>
                <a:cs typeface="Arial" pitchFamily="34" charset="0"/>
              </a:rPr>
              <a:t>.</a:t>
            </a:r>
          </a:p>
        </p:txBody>
      </p:sp>
      <p:sp>
        <p:nvSpPr>
          <p:cNvPr id="31" name="30 Cerrar llave"/>
          <p:cNvSpPr/>
          <p:nvPr/>
        </p:nvSpPr>
        <p:spPr>
          <a:xfrm rot="16200000">
            <a:off x="4396726" y="-2064482"/>
            <a:ext cx="363711" cy="68996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cxnSp>
        <p:nvCxnSpPr>
          <p:cNvPr id="34" name="33 Conector recto de flecha"/>
          <p:cNvCxnSpPr/>
          <p:nvPr/>
        </p:nvCxnSpPr>
        <p:spPr>
          <a:xfrm>
            <a:off x="1115616" y="1995552"/>
            <a:ext cx="0" cy="4918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4572000" y="1920062"/>
            <a:ext cx="0" cy="5795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7074255" y="2499608"/>
            <a:ext cx="1672254" cy="646331"/>
          </a:xfrm>
          <a:prstGeom prst="rect">
            <a:avLst/>
          </a:prstGeom>
          <a:noFill/>
        </p:spPr>
        <p:txBody>
          <a:bodyPr wrap="none" rtlCol="0">
            <a:spAutoFit/>
          </a:bodyPr>
          <a:lstStyle/>
          <a:p>
            <a:pPr algn="ctr"/>
            <a:r>
              <a:rPr lang="es-EC" dirty="0" smtClean="0">
                <a:latin typeface="Arial" pitchFamily="34" charset="0"/>
                <a:cs typeface="Arial" pitchFamily="34" charset="0"/>
              </a:rPr>
              <a:t>Estabilización</a:t>
            </a:r>
          </a:p>
          <a:p>
            <a:pPr algn="ctr"/>
            <a:r>
              <a:rPr lang="es-EC" dirty="0" smtClean="0">
                <a:latin typeface="Arial" pitchFamily="34" charset="0"/>
                <a:cs typeface="Arial" pitchFamily="34" charset="0"/>
              </a:rPr>
              <a:t> </a:t>
            </a:r>
            <a:r>
              <a:rPr lang="es-EC" dirty="0">
                <a:latin typeface="Arial" pitchFamily="34" charset="0"/>
                <a:cs typeface="Arial" pitchFamily="34" charset="0"/>
              </a:rPr>
              <a:t>físico-química</a:t>
            </a:r>
          </a:p>
        </p:txBody>
      </p:sp>
      <p:cxnSp>
        <p:nvCxnSpPr>
          <p:cNvPr id="39" name="38 Conector recto de flecha"/>
          <p:cNvCxnSpPr/>
          <p:nvPr/>
        </p:nvCxnSpPr>
        <p:spPr>
          <a:xfrm>
            <a:off x="8028384" y="1995552"/>
            <a:ext cx="0" cy="4789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591269" y="4299808"/>
            <a:ext cx="2514471" cy="646331"/>
          </a:xfrm>
          <a:prstGeom prst="rect">
            <a:avLst/>
          </a:prstGeom>
          <a:noFill/>
        </p:spPr>
        <p:txBody>
          <a:bodyPr wrap="none" rtlCol="0">
            <a:spAutoFit/>
          </a:bodyPr>
          <a:lstStyle/>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VENTAJAS </a:t>
            </a:r>
          </a:p>
          <a:p>
            <a:pPr algn="ctr"/>
            <a:r>
              <a:rPr lang="es-EC"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FITORREMEDIACIÓN</a:t>
            </a:r>
            <a:endParaRPr lang="es-EC"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4 Abrir corchete"/>
          <p:cNvSpPr/>
          <p:nvPr/>
        </p:nvSpPr>
        <p:spPr>
          <a:xfrm>
            <a:off x="3059832" y="3723744"/>
            <a:ext cx="216024" cy="203132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0" name="9 CuadroTexto"/>
          <p:cNvSpPr txBox="1"/>
          <p:nvPr/>
        </p:nvSpPr>
        <p:spPr>
          <a:xfrm>
            <a:off x="3203848" y="3723744"/>
            <a:ext cx="6064481" cy="2031325"/>
          </a:xfrm>
          <a:prstGeom prst="rect">
            <a:avLst/>
          </a:prstGeom>
          <a:noFill/>
        </p:spPr>
        <p:txBody>
          <a:bodyPr wrap="none" rtlCol="0">
            <a:spAutoFit/>
          </a:bodyPr>
          <a:lstStyle/>
          <a:p>
            <a:pPr marL="285750" indent="-285750">
              <a:buFont typeface="Arial" pitchFamily="34" charset="0"/>
              <a:buChar char="•"/>
            </a:pPr>
            <a:r>
              <a:rPr lang="es-EC" b="1" dirty="0">
                <a:latin typeface="Arial" pitchFamily="34" charset="0"/>
                <a:cs typeface="Arial" pitchFamily="34" charset="0"/>
              </a:rPr>
              <a:t>T</a:t>
            </a:r>
            <a:r>
              <a:rPr lang="es-EC" b="1" dirty="0" smtClean="0">
                <a:latin typeface="Arial" pitchFamily="34" charset="0"/>
                <a:cs typeface="Arial" pitchFamily="34" charset="0"/>
              </a:rPr>
              <a:t>ecnologías </a:t>
            </a:r>
            <a:r>
              <a:rPr lang="es-EC" b="1" dirty="0">
                <a:latin typeface="Arial" pitchFamily="34" charset="0"/>
                <a:cs typeface="Arial" pitchFamily="34" charset="0"/>
              </a:rPr>
              <a:t>más </a:t>
            </a:r>
            <a:r>
              <a:rPr lang="es-EC" b="1" dirty="0" smtClean="0">
                <a:latin typeface="Arial" pitchFamily="34" charset="0"/>
                <a:cs typeface="Arial" pitchFamily="34" charset="0"/>
              </a:rPr>
              <a:t>sencillas</a:t>
            </a:r>
          </a:p>
          <a:p>
            <a:pPr marL="285750" indent="-285750">
              <a:buFont typeface="Arial" pitchFamily="34" charset="0"/>
              <a:buChar char="•"/>
            </a:pPr>
            <a:r>
              <a:rPr lang="es-EC" b="1" dirty="0" smtClean="0">
                <a:latin typeface="Arial" pitchFamily="34" charset="0"/>
                <a:cs typeface="Arial" pitchFamily="34" charset="0"/>
              </a:rPr>
              <a:t>Más baratas</a:t>
            </a:r>
          </a:p>
          <a:p>
            <a:pPr marL="285750" indent="-285750">
              <a:buFont typeface="Arial" pitchFamily="34" charset="0"/>
              <a:buChar char="•"/>
            </a:pPr>
            <a:r>
              <a:rPr lang="es-EC" b="1" dirty="0" smtClean="0">
                <a:latin typeface="Arial" pitchFamily="34" charset="0"/>
                <a:cs typeface="Arial" pitchFamily="34" charset="0"/>
              </a:rPr>
              <a:t>Respetuosas </a:t>
            </a:r>
            <a:r>
              <a:rPr lang="es-EC" b="1" dirty="0">
                <a:latin typeface="Arial" pitchFamily="34" charset="0"/>
                <a:cs typeface="Arial" pitchFamily="34" charset="0"/>
              </a:rPr>
              <a:t>con el medio </a:t>
            </a:r>
            <a:r>
              <a:rPr lang="es-EC" b="1" dirty="0" smtClean="0">
                <a:latin typeface="Arial" pitchFamily="34" charset="0"/>
                <a:cs typeface="Arial" pitchFamily="34" charset="0"/>
              </a:rPr>
              <a:t>ambiente</a:t>
            </a:r>
          </a:p>
          <a:p>
            <a:pPr marL="285750" indent="-285750">
              <a:buFont typeface="Arial" pitchFamily="34" charset="0"/>
              <a:buChar char="•"/>
            </a:pPr>
            <a:r>
              <a:rPr lang="es-EC" b="1" dirty="0" smtClean="0">
                <a:latin typeface="Arial" pitchFamily="34" charset="0"/>
                <a:cs typeface="Arial" pitchFamily="34" charset="0"/>
              </a:rPr>
              <a:t>No </a:t>
            </a:r>
            <a:r>
              <a:rPr lang="es-EC" b="1" dirty="0">
                <a:latin typeface="Arial" pitchFamily="34" charset="0"/>
                <a:cs typeface="Arial" pitchFamily="34" charset="0"/>
              </a:rPr>
              <a:t>perturba </a:t>
            </a:r>
            <a:r>
              <a:rPr lang="es-EC" b="1" dirty="0" smtClean="0">
                <a:latin typeface="Arial" pitchFamily="34" charset="0"/>
                <a:cs typeface="Arial" pitchFamily="34" charset="0"/>
              </a:rPr>
              <a:t>el </a:t>
            </a:r>
            <a:r>
              <a:rPr lang="es-EC" b="1" dirty="0">
                <a:latin typeface="Arial" pitchFamily="34" charset="0"/>
                <a:cs typeface="Arial" pitchFamily="34" charset="0"/>
              </a:rPr>
              <a:t>suelo o el </a:t>
            </a:r>
            <a:r>
              <a:rPr lang="es-EC" b="1" dirty="0" smtClean="0">
                <a:latin typeface="Arial" pitchFamily="34" charset="0"/>
                <a:cs typeface="Arial" pitchFamily="34" charset="0"/>
              </a:rPr>
              <a:t>paisaje</a:t>
            </a:r>
          </a:p>
          <a:p>
            <a:pPr marL="285750" indent="-285750">
              <a:buFont typeface="Arial" pitchFamily="34" charset="0"/>
              <a:buChar char="•"/>
            </a:pPr>
            <a:r>
              <a:rPr lang="es-EC" b="1" dirty="0" smtClean="0">
                <a:latin typeface="Arial" pitchFamily="34" charset="0"/>
                <a:cs typeface="Arial" pitchFamily="34" charset="0"/>
              </a:rPr>
              <a:t>Impacto ambiental mínimo (procesos </a:t>
            </a:r>
            <a:r>
              <a:rPr lang="es-EC" b="1" dirty="0">
                <a:latin typeface="Arial" pitchFamily="34" charset="0"/>
                <a:cs typeface="Arial" pitchFamily="34" charset="0"/>
              </a:rPr>
              <a:t>natural y </a:t>
            </a:r>
            <a:r>
              <a:rPr lang="es-EC" b="1" dirty="0" smtClean="0">
                <a:latin typeface="Arial" pitchFamily="34" charset="0"/>
                <a:cs typeface="Arial" pitchFamily="34" charset="0"/>
              </a:rPr>
              <a:t>útil)</a:t>
            </a:r>
          </a:p>
          <a:p>
            <a:pPr marL="285750" indent="-285750">
              <a:buFont typeface="Arial" pitchFamily="34" charset="0"/>
              <a:buChar char="•"/>
            </a:pPr>
            <a:r>
              <a:rPr lang="es-EC" b="1" dirty="0" smtClean="0">
                <a:latin typeface="Arial" pitchFamily="34" charset="0"/>
                <a:cs typeface="Arial" pitchFamily="34" charset="0"/>
              </a:rPr>
              <a:t>Puede </a:t>
            </a:r>
            <a:r>
              <a:rPr lang="es-EC" b="1" dirty="0">
                <a:latin typeface="Arial" pitchFamily="34" charset="0"/>
                <a:cs typeface="Arial" pitchFamily="34" charset="0"/>
              </a:rPr>
              <a:t>cubrir extensas </a:t>
            </a:r>
            <a:r>
              <a:rPr lang="es-EC" b="1" dirty="0" smtClean="0">
                <a:latin typeface="Arial" pitchFamily="34" charset="0"/>
                <a:cs typeface="Arial" pitchFamily="34" charset="0"/>
              </a:rPr>
              <a:t>áreas</a:t>
            </a:r>
          </a:p>
          <a:p>
            <a:pPr marL="285750" indent="-285750">
              <a:buFont typeface="Arial" pitchFamily="34" charset="0"/>
              <a:buChar char="•"/>
            </a:pPr>
            <a:r>
              <a:rPr lang="es-EC" b="1" dirty="0">
                <a:latin typeface="Arial" pitchFamily="34" charset="0"/>
                <a:cs typeface="Arial" pitchFamily="34" charset="0"/>
              </a:rPr>
              <a:t>Reduce el riesgo de exposición para el </a:t>
            </a:r>
            <a:r>
              <a:rPr lang="es-EC" b="1" dirty="0" smtClean="0">
                <a:latin typeface="Arial" pitchFamily="34" charset="0"/>
                <a:cs typeface="Arial" pitchFamily="34" charset="0"/>
              </a:rPr>
              <a:t>personal</a:t>
            </a:r>
            <a:endParaRPr lang="es-EC" b="1" dirty="0">
              <a:latin typeface="Arial" pitchFamily="34" charset="0"/>
              <a:cs typeface="Arial" pitchFamily="34" charset="0"/>
            </a:endParaRPr>
          </a:p>
        </p:txBody>
      </p:sp>
    </p:spTree>
    <p:extLst>
      <p:ext uri="{BB962C8B-B14F-4D97-AF65-F5344CB8AC3E}">
        <p14:creationId xmlns:p14="http://schemas.microsoft.com/office/powerpoint/2010/main" val="18350672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27" grpId="0"/>
      <p:bldP spid="29" grpId="0"/>
      <p:bldP spid="31" grpId="0" animBg="1"/>
      <p:bldP spid="37" grpId="0"/>
      <p:bldP spid="4" grpId="0"/>
      <p:bldP spid="5"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611560" y="1268760"/>
            <a:ext cx="7920880" cy="5112568"/>
          </a:xfrm>
        </p:spPr>
        <p:txBody>
          <a:bodyPr>
            <a:normAutofit/>
          </a:bodyPr>
          <a:lstStyle/>
          <a:p>
            <a:pPr marL="0" lvl="2" indent="0" algn="just">
              <a:buNone/>
            </a:pPr>
            <a:r>
              <a:rPr lang="es-EC" sz="1800" b="1" dirty="0" smtClean="0">
                <a:latin typeface="Arial" pitchFamily="34" charset="0"/>
                <a:cs typeface="Arial" pitchFamily="34" charset="0"/>
              </a:rPr>
              <a:t>General</a:t>
            </a:r>
            <a:endParaRPr lang="es-EC" sz="1800" b="1" dirty="0">
              <a:latin typeface="Arial" pitchFamily="34" charset="0"/>
              <a:cs typeface="Arial" pitchFamily="34" charset="0"/>
            </a:endParaRPr>
          </a:p>
          <a:p>
            <a:pPr algn="just"/>
            <a:r>
              <a:rPr lang="es-EC" sz="1800" dirty="0" smtClean="0">
                <a:latin typeface="Arial" pitchFamily="34" charset="0"/>
                <a:cs typeface="Arial" pitchFamily="34" charset="0"/>
              </a:rPr>
              <a:t>Determinar </a:t>
            </a:r>
            <a:r>
              <a:rPr lang="es-EC" sz="1800" dirty="0">
                <a:latin typeface="Arial" pitchFamily="34" charset="0"/>
                <a:cs typeface="Arial" pitchFamily="34" charset="0"/>
              </a:rPr>
              <a:t>la capacidad </a:t>
            </a:r>
            <a:r>
              <a:rPr lang="es-EC" sz="1800" dirty="0" err="1">
                <a:latin typeface="Arial" pitchFamily="34" charset="0"/>
                <a:cs typeface="Arial" pitchFamily="34" charset="0"/>
              </a:rPr>
              <a:t>fitorremediadora</a:t>
            </a:r>
            <a:r>
              <a:rPr lang="es-EC" sz="1800" dirty="0">
                <a:latin typeface="Arial" pitchFamily="34" charset="0"/>
                <a:cs typeface="Arial" pitchFamily="34" charset="0"/>
              </a:rPr>
              <a:t> de cadmio del </a:t>
            </a:r>
            <a:r>
              <a:rPr lang="es-EC" sz="1800" dirty="0" err="1">
                <a:latin typeface="Arial" pitchFamily="34" charset="0"/>
                <a:cs typeface="Arial" pitchFamily="34" charset="0"/>
              </a:rPr>
              <a:t>camacho</a:t>
            </a:r>
            <a:r>
              <a:rPr lang="es-EC" sz="1800" dirty="0">
                <a:latin typeface="Arial" pitchFamily="34" charset="0"/>
                <a:cs typeface="Arial" pitchFamily="34" charset="0"/>
              </a:rPr>
              <a:t> (</a:t>
            </a:r>
            <a:r>
              <a:rPr lang="es-EC" sz="1800" i="1" dirty="0" err="1">
                <a:latin typeface="Arial" pitchFamily="34" charset="0"/>
                <a:cs typeface="Arial" pitchFamily="34" charset="0"/>
              </a:rPr>
              <a:t>Xanthosoma</a:t>
            </a:r>
            <a:r>
              <a:rPr lang="es-EC" sz="1800" i="1" dirty="0">
                <a:latin typeface="Arial" pitchFamily="34" charset="0"/>
                <a:cs typeface="Arial" pitchFamily="34" charset="0"/>
              </a:rPr>
              <a:t> </a:t>
            </a:r>
            <a:r>
              <a:rPr lang="es-EC" sz="1800" i="1" dirty="0" err="1">
                <a:latin typeface="Arial" pitchFamily="34" charset="0"/>
                <a:cs typeface="Arial" pitchFamily="34" charset="0"/>
              </a:rPr>
              <a:t>undipes</a:t>
            </a:r>
            <a:r>
              <a:rPr lang="es-EC" sz="1800" i="1" dirty="0">
                <a:latin typeface="Arial" pitchFamily="34" charset="0"/>
                <a:cs typeface="Arial" pitchFamily="34" charset="0"/>
              </a:rPr>
              <a:t> </a:t>
            </a:r>
            <a:r>
              <a:rPr lang="es-EC" sz="1800" dirty="0">
                <a:latin typeface="Arial" pitchFamily="34" charset="0"/>
                <a:cs typeface="Arial" pitchFamily="34" charset="0"/>
              </a:rPr>
              <a:t>Koch), especie vegetal nativa en el área de influencia de EP Petroecuador en el Distrito Amazónico.</a:t>
            </a:r>
          </a:p>
          <a:p>
            <a:pPr marL="0" lvl="2" indent="0" algn="just">
              <a:buNone/>
            </a:pPr>
            <a:endParaRPr lang="es-EC" sz="1800" b="1" dirty="0" smtClean="0">
              <a:latin typeface="Arial" pitchFamily="34" charset="0"/>
              <a:cs typeface="Arial" pitchFamily="34" charset="0"/>
            </a:endParaRPr>
          </a:p>
          <a:p>
            <a:pPr marL="0" lvl="2" indent="0" algn="just">
              <a:buNone/>
            </a:pPr>
            <a:r>
              <a:rPr lang="es-EC" sz="1800" b="1" dirty="0" smtClean="0">
                <a:latin typeface="Arial" pitchFamily="34" charset="0"/>
                <a:cs typeface="Arial" pitchFamily="34" charset="0"/>
              </a:rPr>
              <a:t>Específicos</a:t>
            </a:r>
            <a:endParaRPr lang="es-EC" sz="1800" b="1" dirty="0">
              <a:latin typeface="Arial" pitchFamily="34" charset="0"/>
              <a:cs typeface="Arial" pitchFamily="34" charset="0"/>
            </a:endParaRPr>
          </a:p>
          <a:p>
            <a:pPr lvl="0" algn="just"/>
            <a:r>
              <a:rPr lang="es-EC" sz="1800" dirty="0">
                <a:latin typeface="Arial" pitchFamily="34" charset="0"/>
                <a:cs typeface="Arial" pitchFamily="34" charset="0"/>
              </a:rPr>
              <a:t>Evaluar la respuesta biológica del </a:t>
            </a:r>
            <a:r>
              <a:rPr lang="es-EC" sz="1800" dirty="0" err="1" smtClean="0">
                <a:latin typeface="Arial" pitchFamily="34" charset="0"/>
                <a:cs typeface="Arial" pitchFamily="34" charset="0"/>
              </a:rPr>
              <a:t>camacho</a:t>
            </a:r>
            <a:r>
              <a:rPr lang="es-EC" sz="1800" dirty="0" smtClean="0">
                <a:latin typeface="Arial" pitchFamily="34" charset="0"/>
                <a:cs typeface="Arial" pitchFamily="34" charset="0"/>
              </a:rPr>
              <a:t>, con </a:t>
            </a:r>
            <a:r>
              <a:rPr lang="es-EC" sz="1800" dirty="0">
                <a:latin typeface="Arial" pitchFamily="34" charset="0"/>
                <a:cs typeface="Arial" pitchFamily="34" charset="0"/>
              </a:rPr>
              <a:t>diferentes concentraciones de cadmio para identificar niveles de toxicidad.</a:t>
            </a:r>
          </a:p>
          <a:p>
            <a:pPr lvl="0" algn="just"/>
            <a:r>
              <a:rPr lang="es-EC" sz="1800" dirty="0">
                <a:latin typeface="Arial" pitchFamily="34" charset="0"/>
                <a:cs typeface="Arial" pitchFamily="34" charset="0"/>
              </a:rPr>
              <a:t>Identificar el sitio de </a:t>
            </a:r>
            <a:r>
              <a:rPr lang="es-EC" sz="1800" dirty="0" err="1">
                <a:latin typeface="Arial" pitchFamily="34" charset="0"/>
                <a:cs typeface="Arial" pitchFamily="34" charset="0"/>
              </a:rPr>
              <a:t>bioacumulación</a:t>
            </a:r>
            <a:r>
              <a:rPr lang="es-EC" sz="1800" dirty="0">
                <a:latin typeface="Arial" pitchFamily="34" charset="0"/>
                <a:cs typeface="Arial" pitchFamily="34" charset="0"/>
              </a:rPr>
              <a:t> </a:t>
            </a:r>
            <a:r>
              <a:rPr lang="es-EC" sz="1800" dirty="0" smtClean="0">
                <a:latin typeface="Arial" pitchFamily="34" charset="0"/>
                <a:cs typeface="Arial" pitchFamily="34" charset="0"/>
              </a:rPr>
              <a:t>del cadmio </a:t>
            </a:r>
            <a:r>
              <a:rPr lang="es-EC" sz="1800" dirty="0">
                <a:latin typeface="Arial" pitchFamily="34" charset="0"/>
                <a:cs typeface="Arial" pitchFamily="34" charset="0"/>
              </a:rPr>
              <a:t>en la especie vegetal </a:t>
            </a:r>
            <a:r>
              <a:rPr lang="es-EC" sz="1800" dirty="0" smtClean="0">
                <a:latin typeface="Arial" pitchFamily="34" charset="0"/>
                <a:cs typeface="Arial" pitchFamily="34" charset="0"/>
              </a:rPr>
              <a:t>nativa </a:t>
            </a:r>
            <a:r>
              <a:rPr lang="es-EC" sz="1800" dirty="0">
                <a:latin typeface="Arial" pitchFamily="34" charset="0"/>
                <a:cs typeface="Arial" pitchFamily="34" charset="0"/>
              </a:rPr>
              <a:t>en estudio.</a:t>
            </a:r>
          </a:p>
          <a:p>
            <a:pPr lvl="0" algn="just"/>
            <a:r>
              <a:rPr lang="es-EC" sz="1800" dirty="0">
                <a:latin typeface="Arial" pitchFamily="34" charset="0"/>
                <a:cs typeface="Arial" pitchFamily="34" charset="0"/>
              </a:rPr>
              <a:t>Estudiar, en ensayo de campo, al Camacho, como especie vegetal con potencial </a:t>
            </a:r>
            <a:r>
              <a:rPr lang="es-EC" sz="1800" dirty="0" err="1">
                <a:latin typeface="Arial" pitchFamily="34" charset="0"/>
                <a:cs typeface="Arial" pitchFamily="34" charset="0"/>
              </a:rPr>
              <a:t>fitorremediador</a:t>
            </a:r>
            <a:r>
              <a:rPr lang="es-EC" sz="1800" dirty="0">
                <a:latin typeface="Arial" pitchFamily="34" charset="0"/>
                <a:cs typeface="Arial" pitchFamily="34" charset="0"/>
              </a:rPr>
              <a:t> de suelo contaminado con Cd.</a:t>
            </a:r>
          </a:p>
          <a:p>
            <a:pPr lvl="0" algn="just"/>
            <a:r>
              <a:rPr lang="es-EC" sz="1800" dirty="0">
                <a:latin typeface="Arial" pitchFamily="34" charset="0"/>
                <a:cs typeface="Arial" pitchFamily="34" charset="0"/>
              </a:rPr>
              <a:t>Analizar otras especies vegetales para tratamientos </a:t>
            </a:r>
            <a:r>
              <a:rPr lang="es-EC" sz="1800" i="1" dirty="0">
                <a:latin typeface="Arial" pitchFamily="34" charset="0"/>
                <a:cs typeface="Arial" pitchFamily="34" charset="0"/>
              </a:rPr>
              <a:t>ex situ</a:t>
            </a:r>
            <a:r>
              <a:rPr lang="es-EC" sz="1800" dirty="0">
                <a:latin typeface="Arial" pitchFamily="34" charset="0"/>
                <a:cs typeface="Arial" pitchFamily="34" charset="0"/>
              </a:rPr>
              <a:t> de suelo contaminado con Cd, que presenten potencial </a:t>
            </a:r>
            <a:r>
              <a:rPr lang="es-EC" sz="1800" dirty="0" err="1">
                <a:latin typeface="Arial" pitchFamily="34" charset="0"/>
                <a:cs typeface="Arial" pitchFamily="34" charset="0"/>
              </a:rPr>
              <a:t>fitorremediador</a:t>
            </a:r>
            <a:r>
              <a:rPr lang="es-EC" sz="1800" dirty="0" smtClean="0">
                <a:latin typeface="Arial" pitchFamily="34" charset="0"/>
                <a:cs typeface="Arial" pitchFamily="34" charset="0"/>
              </a:rPr>
              <a:t>.</a:t>
            </a:r>
            <a:endParaRPr lang="es-EC" sz="1800" dirty="0">
              <a:latin typeface="Arial" pitchFamily="34" charset="0"/>
              <a:cs typeface="Arial" pitchFamily="34" charset="0"/>
            </a:endParaRPr>
          </a:p>
        </p:txBody>
      </p:sp>
      <p:sp>
        <p:nvSpPr>
          <p:cNvPr id="5" name="4 CuadroTexto"/>
          <p:cNvSpPr txBox="1"/>
          <p:nvPr/>
        </p:nvSpPr>
        <p:spPr>
          <a:xfrm>
            <a:off x="5182810" y="149731"/>
            <a:ext cx="3709670"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OBJETIVOS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80000987"/>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47864" y="31849"/>
            <a:ext cx="5485797"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MARCO TEÓRICO</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5 CuadroTexto"/>
          <p:cNvSpPr txBox="1"/>
          <p:nvPr/>
        </p:nvSpPr>
        <p:spPr>
          <a:xfrm>
            <a:off x="611560" y="908720"/>
            <a:ext cx="3221972"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C" sz="2400" b="1" dirty="0" smtClean="0">
                <a:effectLst>
                  <a:outerShdw blurRad="38100" dist="38100" dir="2700000" algn="tl">
                    <a:srgbClr val="000000">
                      <a:alpha val="43137"/>
                    </a:srgbClr>
                  </a:outerShdw>
                </a:effectLst>
                <a:latin typeface="Arial" pitchFamily="34" charset="0"/>
                <a:cs typeface="Arial" pitchFamily="34" charset="0"/>
              </a:rPr>
              <a:t>METALES PESADOS</a:t>
            </a:r>
            <a:endParaRPr lang="es-EC"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16" name="15 Marcador de contenido"/>
          <p:cNvSpPr>
            <a:spLocks noGrp="1"/>
          </p:cNvSpPr>
          <p:nvPr>
            <p:ph idx="1"/>
          </p:nvPr>
        </p:nvSpPr>
        <p:spPr>
          <a:xfrm>
            <a:off x="632792" y="1484784"/>
            <a:ext cx="8259688" cy="1584176"/>
          </a:xfrm>
        </p:spPr>
        <p:txBody>
          <a:bodyPr>
            <a:normAutofit fontScale="62500" lnSpcReduction="20000"/>
          </a:bodyPr>
          <a:lstStyle/>
          <a:p>
            <a:pPr algn="just"/>
            <a:r>
              <a:rPr lang="es-EC" dirty="0" smtClean="0">
                <a:latin typeface="Arial" pitchFamily="34" charset="0"/>
                <a:cs typeface="Arial" pitchFamily="34" charset="0"/>
              </a:rPr>
              <a:t>Elementos </a:t>
            </a:r>
            <a:r>
              <a:rPr lang="es-EC" dirty="0">
                <a:latin typeface="Arial" pitchFamily="34" charset="0"/>
                <a:cs typeface="Arial" pitchFamily="34" charset="0"/>
              </a:rPr>
              <a:t>con </a:t>
            </a:r>
            <a:r>
              <a:rPr lang="es-EC" dirty="0" smtClean="0">
                <a:latin typeface="Arial" pitchFamily="34" charset="0"/>
                <a:cs typeface="Arial" pitchFamily="34" charset="0"/>
              </a:rPr>
              <a:t>densidad relativa mayor </a:t>
            </a:r>
            <a:r>
              <a:rPr lang="es-EC" dirty="0">
                <a:latin typeface="Arial" pitchFamily="34" charset="0"/>
                <a:cs typeface="Arial" pitchFamily="34" charset="0"/>
              </a:rPr>
              <a:t>a </a:t>
            </a:r>
            <a:r>
              <a:rPr lang="es-EC" dirty="0" smtClean="0">
                <a:latin typeface="Arial" pitchFamily="34" charset="0"/>
                <a:cs typeface="Arial" pitchFamily="34" charset="0"/>
              </a:rPr>
              <a:t>5.</a:t>
            </a:r>
          </a:p>
          <a:p>
            <a:pPr algn="just"/>
            <a:r>
              <a:rPr lang="es-EC" dirty="0" smtClean="0">
                <a:latin typeface="Arial" pitchFamily="34" charset="0"/>
                <a:cs typeface="Arial" pitchFamily="34" charset="0"/>
              </a:rPr>
              <a:t>Esenciales en pequeñas cantidades</a:t>
            </a:r>
          </a:p>
          <a:p>
            <a:pPr algn="just"/>
            <a:r>
              <a:rPr lang="es-EC" dirty="0" smtClean="0">
                <a:latin typeface="Arial" pitchFamily="34" charset="0"/>
                <a:cs typeface="Arial" pitchFamily="34" charset="0"/>
              </a:rPr>
              <a:t>Otros altamente tóxicos: Cd</a:t>
            </a:r>
            <a:r>
              <a:rPr lang="es-EC" dirty="0">
                <a:latin typeface="Arial" pitchFamily="34" charset="0"/>
                <a:cs typeface="Arial" pitchFamily="34" charset="0"/>
              </a:rPr>
              <a:t>, Hg o el </a:t>
            </a:r>
            <a:r>
              <a:rPr lang="es-EC" dirty="0" err="1">
                <a:latin typeface="Arial" pitchFamily="34" charset="0"/>
                <a:cs typeface="Arial" pitchFamily="34" charset="0"/>
              </a:rPr>
              <a:t>Pb</a:t>
            </a:r>
            <a:r>
              <a:rPr lang="es-EC" dirty="0" err="1" smtClean="0">
                <a:latin typeface="Arial" pitchFamily="34" charset="0"/>
                <a:cs typeface="Arial" pitchFamily="34" charset="0"/>
              </a:rPr>
              <a:t>.</a:t>
            </a:r>
            <a:endParaRPr lang="es-EC" dirty="0" smtClean="0">
              <a:latin typeface="Arial" pitchFamily="34" charset="0"/>
              <a:cs typeface="Arial" pitchFamily="34" charset="0"/>
            </a:endParaRPr>
          </a:p>
          <a:p>
            <a:pPr algn="just"/>
            <a:r>
              <a:rPr lang="es-EC" dirty="0" smtClean="0">
                <a:latin typeface="Arial" pitchFamily="34" charset="0"/>
                <a:cs typeface="Arial" pitchFamily="34" charset="0"/>
              </a:rPr>
              <a:t>Sus efectos tóxicos son directamente proporcionales a su concentración.</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73" t="15092" r="18505" b="38434"/>
          <a:stretch/>
        </p:blipFill>
        <p:spPr bwMode="auto">
          <a:xfrm>
            <a:off x="776584" y="3128193"/>
            <a:ext cx="5328592" cy="310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6041561" y="4869160"/>
            <a:ext cx="2642070" cy="954107"/>
          </a:xfrm>
          <a:prstGeom prst="rect">
            <a:avLst/>
          </a:prstGeom>
          <a:noFill/>
        </p:spPr>
        <p:txBody>
          <a:bodyPr wrap="none" rtlCol="0">
            <a:spAutoFit/>
          </a:bodyPr>
          <a:lstStyle/>
          <a:p>
            <a:pPr algn="just"/>
            <a:r>
              <a:rPr lang="es-EC" sz="1400" b="1" dirty="0">
                <a:latin typeface="Arial" pitchFamily="34" charset="0"/>
                <a:cs typeface="Arial" pitchFamily="34" charset="0"/>
              </a:rPr>
              <a:t>Figura 1.1</a:t>
            </a:r>
            <a:r>
              <a:rPr lang="es-EC" sz="1400" dirty="0">
                <a:latin typeface="Arial" pitchFamily="34" charset="0"/>
                <a:cs typeface="Arial" pitchFamily="34" charset="0"/>
              </a:rPr>
              <a:t> Principales </a:t>
            </a:r>
            <a:r>
              <a:rPr lang="es-EC" sz="1400" dirty="0" smtClean="0">
                <a:latin typeface="Arial" pitchFamily="34" charset="0"/>
                <a:cs typeface="Arial" pitchFamily="34" charset="0"/>
              </a:rPr>
              <a:t>fuentes </a:t>
            </a:r>
          </a:p>
          <a:p>
            <a:pPr algn="just"/>
            <a:r>
              <a:rPr lang="es-EC" sz="1400" dirty="0" smtClean="0">
                <a:latin typeface="Arial" pitchFamily="34" charset="0"/>
                <a:cs typeface="Arial" pitchFamily="34" charset="0"/>
              </a:rPr>
              <a:t>de </a:t>
            </a:r>
            <a:r>
              <a:rPr lang="es-EC" sz="1400" dirty="0">
                <a:latin typeface="Arial" pitchFamily="34" charset="0"/>
                <a:cs typeface="Arial" pitchFamily="34" charset="0"/>
              </a:rPr>
              <a:t>procedencia de metales </a:t>
            </a:r>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pesados </a:t>
            </a:r>
            <a:r>
              <a:rPr lang="es-EC" sz="1400" dirty="0">
                <a:latin typeface="Arial" pitchFamily="34" charset="0"/>
                <a:cs typeface="Arial" pitchFamily="34" charset="0"/>
              </a:rPr>
              <a:t>en </a:t>
            </a:r>
            <a:r>
              <a:rPr lang="es-EC" sz="1400" dirty="0" smtClean="0">
                <a:latin typeface="Arial" pitchFamily="34" charset="0"/>
                <a:cs typeface="Arial" pitchFamily="34" charset="0"/>
              </a:rPr>
              <a:t>suelos</a:t>
            </a:r>
          </a:p>
          <a:p>
            <a:pPr algn="just"/>
            <a:r>
              <a:rPr lang="es-EC" sz="1400" dirty="0" smtClean="0">
                <a:latin typeface="Arial" pitchFamily="34" charset="0"/>
                <a:cs typeface="Arial" pitchFamily="34" charset="0"/>
              </a:rPr>
              <a:t>(</a:t>
            </a:r>
            <a:r>
              <a:rPr lang="es-EC" sz="1400" dirty="0">
                <a:latin typeface="Arial" pitchFamily="34" charset="0"/>
                <a:cs typeface="Arial" pitchFamily="34" charset="0"/>
              </a:rPr>
              <a:t>Mas y </a:t>
            </a:r>
            <a:r>
              <a:rPr lang="es-EC" sz="1400" dirty="0" err="1">
                <a:latin typeface="Arial" pitchFamily="34" charset="0"/>
                <a:cs typeface="Arial" pitchFamily="34" charset="0"/>
              </a:rPr>
              <a:t>Azcúe</a:t>
            </a:r>
            <a:r>
              <a:rPr lang="es-EC" sz="1400" dirty="0">
                <a:latin typeface="Arial" pitchFamily="34" charset="0"/>
                <a:cs typeface="Arial" pitchFamily="34" charset="0"/>
              </a:rPr>
              <a:t>, 1993</a:t>
            </a:r>
            <a:r>
              <a:rPr lang="es-EC" sz="1400" dirty="0" smtClean="0">
                <a:latin typeface="Arial" pitchFamily="34" charset="0"/>
                <a:cs typeface="Arial" pitchFamily="34" charset="0"/>
              </a:rPr>
              <a:t>).</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3464717711"/>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21404" y="716503"/>
            <a:ext cx="6687280"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C" sz="2400" b="1" dirty="0" smtClean="0">
                <a:effectLst>
                  <a:outerShdw blurRad="38100" dist="38100" dir="2700000" algn="tl">
                    <a:srgbClr val="000000">
                      <a:alpha val="43137"/>
                    </a:srgbClr>
                  </a:outerShdw>
                </a:effectLst>
                <a:latin typeface="Arial" pitchFamily="34" charset="0"/>
                <a:cs typeface="Arial" pitchFamily="34" charset="0"/>
              </a:rPr>
              <a:t>CONTAMINACIÓN POR METALES PESADOS</a:t>
            </a:r>
            <a:endParaRPr lang="es-EC"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5 CuadroTexto"/>
          <p:cNvSpPr txBox="1"/>
          <p:nvPr/>
        </p:nvSpPr>
        <p:spPr>
          <a:xfrm>
            <a:off x="395536" y="1868631"/>
            <a:ext cx="2762295" cy="400110"/>
          </a:xfrm>
          <a:prstGeom prst="rect">
            <a:avLst/>
          </a:prstGeom>
          <a:noFill/>
        </p:spPr>
        <p:txBody>
          <a:bodyPr wrap="none" rtlCol="0">
            <a:spAutoFit/>
          </a:bodyPr>
          <a:lstStyle/>
          <a:p>
            <a:r>
              <a:rPr lang="es-EC" sz="2000" b="1" dirty="0" smtClean="0">
                <a:effectLst>
                  <a:outerShdw blurRad="38100" dist="38100" dir="2700000" algn="tl">
                    <a:srgbClr val="000000">
                      <a:alpha val="43137"/>
                    </a:srgbClr>
                  </a:outerShdw>
                </a:effectLst>
                <a:latin typeface="Arial" pitchFamily="34" charset="0"/>
                <a:cs typeface="Arial" pitchFamily="34" charset="0"/>
              </a:rPr>
              <a:t>Especiación Química</a:t>
            </a:r>
            <a:endParaRPr lang="es-EC"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7" name="6 Flecha derecha"/>
          <p:cNvSpPr/>
          <p:nvPr/>
        </p:nvSpPr>
        <p:spPr>
          <a:xfrm>
            <a:off x="3275856" y="1868631"/>
            <a:ext cx="1080120" cy="463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8" name="7 Rectángulo"/>
          <p:cNvSpPr/>
          <p:nvPr/>
        </p:nvSpPr>
        <p:spPr>
          <a:xfrm>
            <a:off x="4355976" y="1327407"/>
            <a:ext cx="4572000" cy="1477328"/>
          </a:xfrm>
          <a:prstGeom prst="rect">
            <a:avLst/>
          </a:prstGeom>
        </p:spPr>
        <p:txBody>
          <a:bodyPr>
            <a:spAutoFit/>
          </a:bodyPr>
          <a:lstStyle/>
          <a:p>
            <a:pPr marL="285750" indent="-285750">
              <a:buFont typeface="Arial" pitchFamily="34" charset="0"/>
              <a:buChar char="•"/>
            </a:pPr>
            <a:r>
              <a:rPr lang="es-EC" dirty="0" smtClean="0">
                <a:latin typeface="Arial" pitchFamily="34" charset="0"/>
                <a:cs typeface="Arial" pitchFamily="34" charset="0"/>
              </a:rPr>
              <a:t>Distribución en </a:t>
            </a:r>
            <a:r>
              <a:rPr lang="es-EC" dirty="0">
                <a:latin typeface="Arial" pitchFamily="34" charset="0"/>
                <a:cs typeface="Arial" pitchFamily="34" charset="0"/>
              </a:rPr>
              <a:t>el </a:t>
            </a:r>
            <a:r>
              <a:rPr lang="es-EC" dirty="0" smtClean="0">
                <a:latin typeface="Arial" pitchFamily="34" charset="0"/>
                <a:cs typeface="Arial" pitchFamily="34" charset="0"/>
              </a:rPr>
              <a:t>suelo</a:t>
            </a:r>
          </a:p>
          <a:p>
            <a:pPr marL="285750" indent="-285750">
              <a:buFont typeface="Arial" pitchFamily="34" charset="0"/>
              <a:buChar char="•"/>
            </a:pPr>
            <a:r>
              <a:rPr lang="es-EC" dirty="0" smtClean="0">
                <a:latin typeface="Arial" pitchFamily="34" charset="0"/>
                <a:cs typeface="Arial" pitchFamily="34" charset="0"/>
              </a:rPr>
              <a:t>Solubilidad</a:t>
            </a:r>
          </a:p>
          <a:p>
            <a:pPr marL="285750" indent="-285750">
              <a:buFont typeface="Arial" pitchFamily="34" charset="0"/>
              <a:buChar char="•"/>
            </a:pPr>
            <a:r>
              <a:rPr lang="es-EC" dirty="0" smtClean="0">
                <a:latin typeface="Arial" pitchFamily="34" charset="0"/>
                <a:cs typeface="Arial" pitchFamily="34" charset="0"/>
              </a:rPr>
              <a:t>Movilidad </a:t>
            </a:r>
            <a:r>
              <a:rPr lang="es-EC" dirty="0">
                <a:latin typeface="Arial" pitchFamily="34" charset="0"/>
                <a:cs typeface="Arial" pitchFamily="34" charset="0"/>
              </a:rPr>
              <a:t>en el suelo y las aguas superficiales y </a:t>
            </a:r>
            <a:r>
              <a:rPr lang="es-EC" dirty="0" smtClean="0">
                <a:latin typeface="Arial" pitchFamily="34" charset="0"/>
                <a:cs typeface="Arial" pitchFamily="34" charset="0"/>
              </a:rPr>
              <a:t>subterráneas</a:t>
            </a:r>
          </a:p>
          <a:p>
            <a:pPr marL="285750" indent="-285750">
              <a:buFont typeface="Arial" pitchFamily="34" charset="0"/>
              <a:buChar char="•"/>
            </a:pPr>
            <a:r>
              <a:rPr lang="es-EC" dirty="0" smtClean="0">
                <a:latin typeface="Arial" pitchFamily="34" charset="0"/>
                <a:cs typeface="Arial" pitchFamily="34" charset="0"/>
              </a:rPr>
              <a:t>Biodisponibilidad </a:t>
            </a:r>
            <a:r>
              <a:rPr lang="es-EC" dirty="0">
                <a:latin typeface="Arial" pitchFamily="34" charset="0"/>
                <a:cs typeface="Arial" pitchFamily="34" charset="0"/>
              </a:rPr>
              <a:t>y </a:t>
            </a:r>
            <a:r>
              <a:rPr lang="es-EC" dirty="0" smtClean="0">
                <a:latin typeface="Arial" pitchFamily="34" charset="0"/>
                <a:cs typeface="Arial" pitchFamily="34" charset="0"/>
              </a:rPr>
              <a:t>toxicidad</a:t>
            </a:r>
            <a:endParaRPr lang="es-EC" dirty="0">
              <a:latin typeface="Arial" pitchFamily="34" charset="0"/>
              <a:cs typeface="Arial" pitchFamily="34" charset="0"/>
            </a:endParaRPr>
          </a:p>
        </p:txBody>
      </p:sp>
      <p:sp>
        <p:nvSpPr>
          <p:cNvPr id="10" name="9 CuadroTexto"/>
          <p:cNvSpPr txBox="1"/>
          <p:nvPr/>
        </p:nvSpPr>
        <p:spPr>
          <a:xfrm>
            <a:off x="2267744" y="2996952"/>
            <a:ext cx="5109476" cy="400110"/>
          </a:xfrm>
          <a:prstGeom prst="rect">
            <a:avLst/>
          </a:prstGeom>
          <a:noFill/>
        </p:spPr>
        <p:txBody>
          <a:bodyPr wrap="none" rtlCol="0">
            <a:spAutoFit/>
          </a:bodyPr>
          <a:lstStyle/>
          <a:p>
            <a:r>
              <a:rPr lang="es-EC" sz="20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MOVILIDAD DE METALES EN EL SUELO</a:t>
            </a:r>
          </a:p>
        </p:txBody>
      </p:sp>
      <p:sp>
        <p:nvSpPr>
          <p:cNvPr id="11" name="10 Cerrar llave"/>
          <p:cNvSpPr/>
          <p:nvPr/>
        </p:nvSpPr>
        <p:spPr>
          <a:xfrm rot="16200000" flipH="1">
            <a:off x="4572000" y="1004536"/>
            <a:ext cx="360040" cy="669674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3" name="12 CuadroTexto"/>
          <p:cNvSpPr txBox="1"/>
          <p:nvPr/>
        </p:nvSpPr>
        <p:spPr>
          <a:xfrm>
            <a:off x="578115" y="3598564"/>
            <a:ext cx="1787669" cy="646331"/>
          </a:xfrm>
          <a:prstGeom prst="rect">
            <a:avLst/>
          </a:prstGeom>
          <a:noFill/>
        </p:spPr>
        <p:txBody>
          <a:bodyPr wrap="none" rtlCol="0">
            <a:spAutoFit/>
          </a:bodyPr>
          <a:lstStyle/>
          <a:p>
            <a:pPr algn="ctr"/>
            <a:r>
              <a:rPr lang="es-EC" dirty="0">
                <a:latin typeface="Arial" pitchFamily="34" charset="0"/>
                <a:cs typeface="Arial" pitchFamily="34" charset="0"/>
              </a:rPr>
              <a:t>Características </a:t>
            </a:r>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del </a:t>
            </a:r>
            <a:r>
              <a:rPr lang="es-EC" dirty="0">
                <a:latin typeface="Arial" pitchFamily="34" charset="0"/>
                <a:cs typeface="Arial" pitchFamily="34" charset="0"/>
              </a:rPr>
              <a:t>suelo</a:t>
            </a:r>
          </a:p>
        </p:txBody>
      </p:sp>
      <p:sp>
        <p:nvSpPr>
          <p:cNvPr id="14" name="13 CuadroTexto"/>
          <p:cNvSpPr txBox="1"/>
          <p:nvPr/>
        </p:nvSpPr>
        <p:spPr>
          <a:xfrm>
            <a:off x="3774106" y="3596823"/>
            <a:ext cx="1915909" cy="646331"/>
          </a:xfrm>
          <a:prstGeom prst="rect">
            <a:avLst/>
          </a:prstGeom>
          <a:noFill/>
        </p:spPr>
        <p:txBody>
          <a:bodyPr wrap="none" rtlCol="0">
            <a:spAutoFit/>
          </a:bodyPr>
          <a:lstStyle/>
          <a:p>
            <a:pPr algn="ctr"/>
            <a:r>
              <a:rPr lang="es-EC" dirty="0">
                <a:latin typeface="Arial" pitchFamily="34" charset="0"/>
                <a:cs typeface="Arial" pitchFamily="34" charset="0"/>
              </a:rPr>
              <a:t>Naturaleza </a:t>
            </a:r>
            <a:r>
              <a:rPr lang="es-EC" dirty="0" smtClean="0">
                <a:latin typeface="Arial" pitchFamily="34" charset="0"/>
                <a:cs typeface="Arial" pitchFamily="34" charset="0"/>
              </a:rPr>
              <a:t>de</a:t>
            </a:r>
          </a:p>
          <a:p>
            <a:pPr algn="ctr"/>
            <a:r>
              <a:rPr lang="es-EC" dirty="0" smtClean="0">
                <a:latin typeface="Arial" pitchFamily="34" charset="0"/>
                <a:cs typeface="Arial" pitchFamily="34" charset="0"/>
              </a:rPr>
              <a:t>la </a:t>
            </a:r>
            <a:r>
              <a:rPr lang="es-EC" dirty="0">
                <a:latin typeface="Arial" pitchFamily="34" charset="0"/>
                <a:cs typeface="Arial" pitchFamily="34" charset="0"/>
              </a:rPr>
              <a:t>contaminación</a:t>
            </a:r>
          </a:p>
        </p:txBody>
      </p:sp>
      <p:sp>
        <p:nvSpPr>
          <p:cNvPr id="15" name="14 CuadroTexto"/>
          <p:cNvSpPr txBox="1"/>
          <p:nvPr/>
        </p:nvSpPr>
        <p:spPr>
          <a:xfrm>
            <a:off x="6755675" y="3524815"/>
            <a:ext cx="2056974" cy="646331"/>
          </a:xfrm>
          <a:prstGeom prst="rect">
            <a:avLst/>
          </a:prstGeom>
          <a:noFill/>
        </p:spPr>
        <p:txBody>
          <a:bodyPr wrap="none" rtlCol="0">
            <a:spAutoFit/>
          </a:bodyPr>
          <a:lstStyle/>
          <a:p>
            <a:pPr algn="ctr"/>
            <a:r>
              <a:rPr lang="es-EC" dirty="0">
                <a:latin typeface="Arial" pitchFamily="34" charset="0"/>
                <a:cs typeface="Arial" pitchFamily="34" charset="0"/>
              </a:rPr>
              <a:t>Condiciones </a:t>
            </a:r>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medioambientales</a:t>
            </a:r>
            <a:endParaRPr lang="es-EC" dirty="0">
              <a:latin typeface="Arial" pitchFamily="34" charset="0"/>
              <a:cs typeface="Arial" pitchFamily="34" charset="0"/>
            </a:endParaRPr>
          </a:p>
        </p:txBody>
      </p:sp>
      <p:sp>
        <p:nvSpPr>
          <p:cNvPr id="17" name="16 CuadroTexto"/>
          <p:cNvSpPr txBox="1"/>
          <p:nvPr/>
        </p:nvSpPr>
        <p:spPr>
          <a:xfrm>
            <a:off x="2114460" y="4532927"/>
            <a:ext cx="7039106" cy="1200329"/>
          </a:xfrm>
          <a:prstGeom prst="rect">
            <a:avLst/>
          </a:prstGeom>
          <a:noFill/>
        </p:spPr>
        <p:txBody>
          <a:bodyPr wrap="none" rtlCol="0">
            <a:spAutoFit/>
          </a:bodyPr>
          <a:lstStyle/>
          <a:p>
            <a:pPr marL="285750" lvl="0" indent="-285750">
              <a:buFont typeface="Arial" pitchFamily="34" charset="0"/>
              <a:buChar char="•"/>
            </a:pPr>
            <a:r>
              <a:rPr lang="es-EC" dirty="0" smtClean="0">
                <a:latin typeface="Arial" pitchFamily="34" charset="0"/>
                <a:cs typeface="Arial" pitchFamily="34" charset="0"/>
              </a:rPr>
              <a:t>Ser </a:t>
            </a:r>
            <a:r>
              <a:rPr lang="es-EC" dirty="0">
                <a:latin typeface="Arial" pitchFamily="34" charset="0"/>
                <a:cs typeface="Arial" pitchFamily="34" charset="0"/>
              </a:rPr>
              <a:t>retenidos en el </a:t>
            </a:r>
            <a:r>
              <a:rPr lang="es-EC" dirty="0" smtClean="0">
                <a:latin typeface="Arial" pitchFamily="34" charset="0"/>
                <a:cs typeface="Arial" pitchFamily="34" charset="0"/>
              </a:rPr>
              <a:t>suelo</a:t>
            </a:r>
          </a:p>
          <a:p>
            <a:pPr marL="285750" lvl="0" indent="-285750">
              <a:buFont typeface="Arial" pitchFamily="34" charset="0"/>
              <a:buChar char="•"/>
            </a:pPr>
            <a:r>
              <a:rPr lang="es-EC" dirty="0" smtClean="0">
                <a:latin typeface="Arial" pitchFamily="34" charset="0"/>
                <a:cs typeface="Arial" pitchFamily="34" charset="0"/>
              </a:rPr>
              <a:t>Ser </a:t>
            </a:r>
            <a:r>
              <a:rPr lang="es-EC" dirty="0">
                <a:latin typeface="Arial" pitchFamily="34" charset="0"/>
                <a:cs typeface="Arial" pitchFamily="34" charset="0"/>
              </a:rPr>
              <a:t>absorbidos por las </a:t>
            </a:r>
            <a:r>
              <a:rPr lang="es-EC" dirty="0" smtClean="0">
                <a:latin typeface="Arial" pitchFamily="34" charset="0"/>
                <a:cs typeface="Arial" pitchFamily="34" charset="0"/>
              </a:rPr>
              <a:t>plantas (incorporarse </a:t>
            </a:r>
            <a:r>
              <a:rPr lang="es-EC" dirty="0">
                <a:latin typeface="Arial" pitchFamily="34" charset="0"/>
                <a:cs typeface="Arial" pitchFamily="34" charset="0"/>
              </a:rPr>
              <a:t>a </a:t>
            </a:r>
            <a:r>
              <a:rPr lang="es-EC" dirty="0" smtClean="0">
                <a:latin typeface="Arial" pitchFamily="34" charset="0"/>
                <a:cs typeface="Arial" pitchFamily="34" charset="0"/>
              </a:rPr>
              <a:t>la cadena trófica)</a:t>
            </a:r>
            <a:endParaRPr lang="es-EC" dirty="0">
              <a:latin typeface="Arial" pitchFamily="34" charset="0"/>
              <a:cs typeface="Arial" pitchFamily="34" charset="0"/>
            </a:endParaRPr>
          </a:p>
          <a:p>
            <a:pPr marL="285750" lvl="0" indent="-285750">
              <a:buFont typeface="Arial" pitchFamily="34" charset="0"/>
              <a:buChar char="•"/>
            </a:pPr>
            <a:r>
              <a:rPr lang="es-EC" dirty="0">
                <a:latin typeface="Arial" pitchFamily="34" charset="0"/>
                <a:cs typeface="Arial" pitchFamily="34" charset="0"/>
              </a:rPr>
              <a:t>Pasar a la atmósfera por volatilización</a:t>
            </a:r>
          </a:p>
          <a:p>
            <a:pPr marL="285750" lvl="0" indent="-285750">
              <a:buFont typeface="Arial" pitchFamily="34" charset="0"/>
              <a:buChar char="•"/>
            </a:pPr>
            <a:r>
              <a:rPr lang="es-EC" dirty="0">
                <a:latin typeface="Arial" pitchFamily="34" charset="0"/>
                <a:cs typeface="Arial" pitchFamily="34" charset="0"/>
              </a:rPr>
              <a:t>Movilizarse a las aguas superficiales o </a:t>
            </a:r>
            <a:r>
              <a:rPr lang="es-EC" dirty="0" smtClean="0">
                <a:latin typeface="Arial" pitchFamily="34" charset="0"/>
                <a:cs typeface="Arial" pitchFamily="34" charset="0"/>
              </a:rPr>
              <a:t>subterráneas</a:t>
            </a:r>
            <a:endParaRPr lang="es-EC" dirty="0">
              <a:latin typeface="Arial" pitchFamily="34" charset="0"/>
              <a:cs typeface="Arial" pitchFamily="34" charset="0"/>
            </a:endParaRPr>
          </a:p>
        </p:txBody>
      </p:sp>
      <p:cxnSp>
        <p:nvCxnSpPr>
          <p:cNvPr id="19" name="18 Conector curvado"/>
          <p:cNvCxnSpPr/>
          <p:nvPr/>
        </p:nvCxnSpPr>
        <p:spPr>
          <a:xfrm rot="10800000" flipV="1">
            <a:off x="1763688" y="3308790"/>
            <a:ext cx="504056" cy="289773"/>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20 Conector curvado"/>
          <p:cNvCxnSpPr/>
          <p:nvPr/>
        </p:nvCxnSpPr>
        <p:spPr>
          <a:xfrm rot="5400000">
            <a:off x="4513677" y="3544850"/>
            <a:ext cx="247962" cy="12700"/>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22 Conector curvado"/>
          <p:cNvCxnSpPr/>
          <p:nvPr/>
        </p:nvCxnSpPr>
        <p:spPr>
          <a:xfrm>
            <a:off x="7377220" y="3242630"/>
            <a:ext cx="507148" cy="330386"/>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23 CuadroTexto"/>
          <p:cNvSpPr txBox="1"/>
          <p:nvPr/>
        </p:nvSpPr>
        <p:spPr>
          <a:xfrm>
            <a:off x="531421" y="4892967"/>
            <a:ext cx="915635" cy="369332"/>
          </a:xfrm>
          <a:prstGeom prst="rect">
            <a:avLst/>
          </a:prstGeom>
          <a:noFill/>
        </p:spPr>
        <p:txBody>
          <a:bodyPr wrap="none" rtlCol="0">
            <a:spAutoFi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4 VÍAS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25" name="24 Flecha derecha"/>
          <p:cNvSpPr/>
          <p:nvPr/>
        </p:nvSpPr>
        <p:spPr>
          <a:xfrm>
            <a:off x="1403648" y="4902259"/>
            <a:ext cx="648072" cy="319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val="15414546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0" grpId="0"/>
      <p:bldP spid="11" grpId="0" animBg="1"/>
      <p:bldP spid="13" grpId="0"/>
      <p:bldP spid="14" grpId="0"/>
      <p:bldP spid="15" grpId="0"/>
      <p:bldP spid="17" grpId="0"/>
      <p:bldP spid="24"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91558" y="1268760"/>
            <a:ext cx="2668359"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3" algn="ctr"/>
            <a:r>
              <a:rPr lang="es-EC" sz="2000" b="1" dirty="0" smtClean="0">
                <a:effectLst>
                  <a:outerShdw blurRad="38100" dist="38100" dir="2700000" algn="tl">
                    <a:srgbClr val="000000">
                      <a:alpha val="43137"/>
                    </a:srgbClr>
                  </a:outerShdw>
                </a:effectLst>
                <a:latin typeface="Arial" pitchFamily="34" charset="0"/>
                <a:cs typeface="Arial" pitchFamily="34" charset="0"/>
              </a:rPr>
              <a:t>ESTRATEGIAS DE </a:t>
            </a:r>
          </a:p>
          <a:p>
            <a:pPr marL="0" lvl="3" algn="ctr"/>
            <a:r>
              <a:rPr lang="es-EC" sz="2000" b="1" dirty="0" smtClean="0">
                <a:effectLst>
                  <a:outerShdw blurRad="38100" dist="38100" dir="2700000" algn="tl">
                    <a:srgbClr val="000000">
                      <a:alpha val="43137"/>
                    </a:srgbClr>
                  </a:outerShdw>
                </a:effectLst>
                <a:latin typeface="Arial" pitchFamily="34" charset="0"/>
                <a:cs typeface="Arial" pitchFamily="34" charset="0"/>
              </a:rPr>
              <a:t>TOLERANCIA AL Cd</a:t>
            </a:r>
            <a:endParaRPr lang="es-EC" sz="2000" dirty="0">
              <a:effectLst>
                <a:outerShdw blurRad="38100" dist="38100" dir="2700000" algn="tl">
                  <a:srgbClr val="000000">
                    <a:alpha val="43137"/>
                  </a:srgbClr>
                </a:outerShdw>
              </a:effectLst>
              <a:latin typeface="Arial" pitchFamily="34" charset="0"/>
              <a:cs typeface="Arial" pitchFamily="34" charset="0"/>
            </a:endParaRPr>
          </a:p>
        </p:txBody>
      </p:sp>
      <p:sp>
        <p:nvSpPr>
          <p:cNvPr id="2" name="1 CuadroTexto"/>
          <p:cNvSpPr txBox="1"/>
          <p:nvPr/>
        </p:nvSpPr>
        <p:spPr>
          <a:xfrm>
            <a:off x="5199911" y="1196752"/>
            <a:ext cx="3217547" cy="923330"/>
          </a:xfrm>
          <a:prstGeom prst="rect">
            <a:avLst/>
          </a:prstGeom>
          <a:noFill/>
        </p:spPr>
        <p:txBody>
          <a:bodyPr wrap="none" rtlCol="0">
            <a:spAutoFit/>
          </a:bodyPr>
          <a:lstStyle/>
          <a:p>
            <a:pPr algn="ctr"/>
            <a:r>
              <a:rPr lang="es-EC" b="1" dirty="0">
                <a:latin typeface="Arial" pitchFamily="34" charset="0"/>
                <a:cs typeface="Arial" pitchFamily="34" charset="0"/>
              </a:rPr>
              <a:t>R</a:t>
            </a:r>
            <a:r>
              <a:rPr lang="es-EC" b="1" dirty="0" smtClean="0">
                <a:latin typeface="Arial" pitchFamily="34" charset="0"/>
                <a:cs typeface="Arial" pitchFamily="34" charset="0"/>
              </a:rPr>
              <a:t>educción </a:t>
            </a:r>
            <a:r>
              <a:rPr lang="es-EC" b="1" dirty="0">
                <a:latin typeface="Arial" pitchFamily="34" charset="0"/>
                <a:cs typeface="Arial" pitchFamily="34" charset="0"/>
              </a:rPr>
              <a:t>del </a:t>
            </a:r>
            <a:r>
              <a:rPr lang="es-EC" b="1" dirty="0" smtClean="0">
                <a:latin typeface="Arial" pitchFamily="34" charset="0"/>
                <a:cs typeface="Arial" pitchFamily="34" charset="0"/>
              </a:rPr>
              <a:t>transporte</a:t>
            </a:r>
          </a:p>
          <a:p>
            <a:pPr algn="ctr"/>
            <a:r>
              <a:rPr lang="es-EC" b="1" dirty="0" smtClean="0">
                <a:latin typeface="Arial" pitchFamily="34" charset="0"/>
                <a:cs typeface="Arial" pitchFamily="34" charset="0"/>
              </a:rPr>
              <a:t>al </a:t>
            </a:r>
            <a:r>
              <a:rPr lang="es-EC" b="1" dirty="0">
                <a:latin typeface="Arial" pitchFamily="34" charset="0"/>
                <a:cs typeface="Arial" pitchFamily="34" charset="0"/>
              </a:rPr>
              <a:t>interior de la </a:t>
            </a:r>
            <a:r>
              <a:rPr lang="es-EC" b="1" dirty="0" smtClean="0">
                <a:latin typeface="Arial" pitchFamily="34" charset="0"/>
                <a:cs typeface="Arial" pitchFamily="34" charset="0"/>
              </a:rPr>
              <a:t>célula</a:t>
            </a:r>
          </a:p>
          <a:p>
            <a:pPr algn="ctr"/>
            <a:r>
              <a:rPr lang="es-EC" b="1" dirty="0" smtClean="0">
                <a:latin typeface="Arial" pitchFamily="34" charset="0"/>
                <a:cs typeface="Arial" pitchFamily="34" charset="0"/>
              </a:rPr>
              <a:t>&gt; </a:t>
            </a:r>
            <a:r>
              <a:rPr lang="es-EC" b="1" dirty="0">
                <a:latin typeface="Arial" pitchFamily="34" charset="0"/>
                <a:cs typeface="Arial" pitchFamily="34" charset="0"/>
              </a:rPr>
              <a:t>capacidad para </a:t>
            </a:r>
            <a:r>
              <a:rPr lang="es-EC" b="1" dirty="0" smtClean="0">
                <a:latin typeface="Arial" pitchFamily="34" charset="0"/>
                <a:cs typeface="Arial" pitchFamily="34" charset="0"/>
              </a:rPr>
              <a:t>secuestro</a:t>
            </a:r>
            <a:endParaRPr lang="es-EC" b="1" dirty="0">
              <a:latin typeface="Arial" pitchFamily="34" charset="0"/>
              <a:cs typeface="Arial" pitchFamily="34" charset="0"/>
            </a:endParaRPr>
          </a:p>
        </p:txBody>
      </p:sp>
      <p:sp>
        <p:nvSpPr>
          <p:cNvPr id="8" name="7 CuadroTexto"/>
          <p:cNvSpPr txBox="1"/>
          <p:nvPr/>
        </p:nvSpPr>
        <p:spPr>
          <a:xfrm>
            <a:off x="43313" y="4028871"/>
            <a:ext cx="3191899" cy="1200329"/>
          </a:xfrm>
          <a:prstGeom prst="rect">
            <a:avLst/>
          </a:prstGeom>
          <a:noFill/>
        </p:spPr>
        <p:txBody>
          <a:bodyPr wrap="none" rtlCol="0">
            <a:spAutoFit/>
          </a:bodyPr>
          <a:lstStyle/>
          <a:p>
            <a:pPr algn="ctr"/>
            <a:r>
              <a:rPr lang="es-EC" b="1" dirty="0" smtClean="0">
                <a:latin typeface="Arial" pitchFamily="34" charset="0"/>
                <a:cs typeface="Arial" pitchFamily="34" charset="0"/>
              </a:rPr>
              <a:t>Raíz principal barrera: </a:t>
            </a:r>
          </a:p>
          <a:p>
            <a:pPr marL="285750" indent="-285750">
              <a:buFont typeface="Arial" pitchFamily="34" charset="0"/>
              <a:buChar char="•"/>
            </a:pPr>
            <a:r>
              <a:rPr lang="es-EC" b="1" dirty="0" smtClean="0">
                <a:latin typeface="Arial" pitchFamily="34" charset="0"/>
                <a:cs typeface="Arial" pitchFamily="34" charset="0"/>
              </a:rPr>
              <a:t>pectinas (pared celular) </a:t>
            </a:r>
          </a:p>
          <a:p>
            <a:pPr marL="285750" indent="-285750">
              <a:buFont typeface="Arial" pitchFamily="34" charset="0"/>
              <a:buChar char="•"/>
            </a:pPr>
            <a:r>
              <a:rPr lang="es-EC" b="1" dirty="0" smtClean="0">
                <a:latin typeface="Arial" pitchFamily="34" charset="0"/>
                <a:cs typeface="Arial" pitchFamily="34" charset="0"/>
              </a:rPr>
              <a:t>mucílago </a:t>
            </a:r>
            <a:r>
              <a:rPr lang="es-EC" b="1" dirty="0">
                <a:latin typeface="Arial" pitchFamily="34" charset="0"/>
                <a:cs typeface="Arial" pitchFamily="34" charset="0"/>
              </a:rPr>
              <a:t>y </a:t>
            </a:r>
            <a:r>
              <a:rPr lang="es-EC" b="1" dirty="0" smtClean="0">
                <a:latin typeface="Arial" pitchFamily="34" charset="0"/>
                <a:cs typeface="Arial" pitchFamily="34" charset="0"/>
              </a:rPr>
              <a:t>calosa</a:t>
            </a:r>
          </a:p>
          <a:p>
            <a:r>
              <a:rPr lang="es-EC" b="1" dirty="0">
                <a:latin typeface="Arial" pitchFamily="34" charset="0"/>
                <a:cs typeface="Arial" pitchFamily="34" charset="0"/>
              </a:rPr>
              <a:t> </a:t>
            </a:r>
            <a:r>
              <a:rPr lang="es-EC" b="1" dirty="0" smtClean="0">
                <a:latin typeface="Arial" pitchFamily="34" charset="0"/>
                <a:cs typeface="Arial" pitchFamily="34" charset="0"/>
              </a:rPr>
              <a:t>     (inmovilización)</a:t>
            </a:r>
            <a:endParaRPr lang="es-EC" b="1" dirty="0">
              <a:latin typeface="Arial" pitchFamily="34" charset="0"/>
              <a:cs typeface="Arial" pitchFamily="34" charset="0"/>
            </a:endParaRPr>
          </a:p>
        </p:txBody>
      </p:sp>
      <p:sp>
        <p:nvSpPr>
          <p:cNvPr id="9" name="8 Flecha derecha"/>
          <p:cNvSpPr/>
          <p:nvPr/>
        </p:nvSpPr>
        <p:spPr>
          <a:xfrm>
            <a:off x="4110958" y="1412776"/>
            <a:ext cx="1152130" cy="491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2" name="11 CuadroTexto"/>
          <p:cNvSpPr txBox="1"/>
          <p:nvPr/>
        </p:nvSpPr>
        <p:spPr>
          <a:xfrm>
            <a:off x="3739163" y="4150821"/>
            <a:ext cx="2056973" cy="923330"/>
          </a:xfrm>
          <a:prstGeom prst="rect">
            <a:avLst/>
          </a:prstGeom>
          <a:noFill/>
        </p:spPr>
        <p:txBody>
          <a:bodyPr wrap="none" rtlCol="0">
            <a:spAutoFit/>
          </a:bodyPr>
          <a:lstStyle/>
          <a:p>
            <a:pPr algn="ctr"/>
            <a:r>
              <a:rPr lang="es-EC" b="1" dirty="0" smtClean="0">
                <a:latin typeface="Arial" pitchFamily="34" charset="0"/>
                <a:cs typeface="Arial" pitchFamily="34" charset="0"/>
              </a:rPr>
              <a:t>Acumulación en </a:t>
            </a:r>
          </a:p>
          <a:p>
            <a:pPr algn="ctr"/>
            <a:r>
              <a:rPr lang="es-EC" b="1" dirty="0" err="1" smtClean="0">
                <a:latin typeface="Arial" pitchFamily="34" charset="0"/>
                <a:cs typeface="Arial" pitchFamily="34" charset="0"/>
              </a:rPr>
              <a:t>tricomas</a:t>
            </a:r>
            <a:r>
              <a:rPr lang="es-EC" b="1" dirty="0" smtClean="0">
                <a:latin typeface="Arial" pitchFamily="34" charset="0"/>
                <a:cs typeface="Arial" pitchFamily="34" charset="0"/>
              </a:rPr>
              <a:t> </a:t>
            </a:r>
          </a:p>
          <a:p>
            <a:pPr algn="ctr"/>
            <a:r>
              <a:rPr lang="es-EC" b="1" dirty="0" smtClean="0">
                <a:latin typeface="Arial" pitchFamily="34" charset="0"/>
                <a:cs typeface="Arial" pitchFamily="34" charset="0"/>
              </a:rPr>
              <a:t>(superficie </a:t>
            </a:r>
            <a:r>
              <a:rPr lang="es-EC" b="1" dirty="0">
                <a:latin typeface="Arial" pitchFamily="34" charset="0"/>
                <a:cs typeface="Arial" pitchFamily="34" charset="0"/>
              </a:rPr>
              <a:t>f</a:t>
            </a:r>
            <a:r>
              <a:rPr lang="es-EC" b="1" dirty="0" smtClean="0">
                <a:latin typeface="Arial" pitchFamily="34" charset="0"/>
                <a:cs typeface="Arial" pitchFamily="34" charset="0"/>
              </a:rPr>
              <a:t>oliar)</a:t>
            </a:r>
            <a:endParaRPr lang="es-EC" b="1" dirty="0">
              <a:latin typeface="Arial" pitchFamily="34" charset="0"/>
              <a:cs typeface="Arial" pitchFamily="34" charset="0"/>
            </a:endParaRPr>
          </a:p>
        </p:txBody>
      </p:sp>
      <p:sp>
        <p:nvSpPr>
          <p:cNvPr id="13" name="12 CuadroTexto"/>
          <p:cNvSpPr txBox="1"/>
          <p:nvPr/>
        </p:nvSpPr>
        <p:spPr>
          <a:xfrm>
            <a:off x="5983168" y="2348880"/>
            <a:ext cx="3125336" cy="2031325"/>
          </a:xfrm>
          <a:prstGeom prst="rect">
            <a:avLst/>
          </a:prstGeom>
          <a:noFill/>
        </p:spPr>
        <p:txBody>
          <a:bodyPr wrap="square" rtlCol="0">
            <a:spAutoFit/>
          </a:bodyPr>
          <a:lstStyle/>
          <a:p>
            <a:pPr marL="285750" indent="-285750">
              <a:buFont typeface="Arial" pitchFamily="34" charset="0"/>
              <a:buChar char="•"/>
            </a:pPr>
            <a:r>
              <a:rPr lang="es-EC" b="1" dirty="0" smtClean="0">
                <a:latin typeface="Arial" pitchFamily="34" charset="0"/>
                <a:cs typeface="Arial" pitchFamily="34" charset="0"/>
              </a:rPr>
              <a:t>Ácidos orgánicos</a:t>
            </a:r>
          </a:p>
          <a:p>
            <a:pPr marL="285750" indent="-285750">
              <a:buFont typeface="Arial" pitchFamily="34" charset="0"/>
              <a:buChar char="•"/>
            </a:pPr>
            <a:r>
              <a:rPr lang="es-EC" b="1" dirty="0" smtClean="0">
                <a:latin typeface="Arial" pitchFamily="34" charset="0"/>
                <a:cs typeface="Arial" pitchFamily="34" charset="0"/>
              </a:rPr>
              <a:t>Aminoácidos</a:t>
            </a:r>
          </a:p>
          <a:p>
            <a:pPr marL="285750" indent="-285750">
              <a:buFont typeface="Arial" pitchFamily="34" charset="0"/>
              <a:buChar char="•"/>
            </a:pPr>
            <a:r>
              <a:rPr lang="es-EC" b="1" dirty="0" err="1" smtClean="0">
                <a:latin typeface="Arial" pitchFamily="34" charset="0"/>
                <a:cs typeface="Arial" pitchFamily="34" charset="0"/>
              </a:rPr>
              <a:t>Fitoquelatinas</a:t>
            </a:r>
            <a:endParaRPr lang="es-EC" b="1" dirty="0" smtClean="0">
              <a:latin typeface="Arial" pitchFamily="34" charset="0"/>
              <a:cs typeface="Arial" pitchFamily="34" charset="0"/>
            </a:endParaRPr>
          </a:p>
          <a:p>
            <a:pPr marL="285750" indent="-285750">
              <a:buFont typeface="Arial" pitchFamily="34" charset="0"/>
              <a:buChar char="•"/>
            </a:pPr>
            <a:r>
              <a:rPr lang="es-EC" b="1" dirty="0" err="1" smtClean="0">
                <a:latin typeface="Arial" pitchFamily="34" charset="0"/>
                <a:cs typeface="Arial" pitchFamily="34" charset="0"/>
              </a:rPr>
              <a:t>Metalotioneínas</a:t>
            </a:r>
            <a:endParaRPr lang="es-EC" b="1" dirty="0" smtClean="0">
              <a:latin typeface="Arial" pitchFamily="34" charset="0"/>
              <a:cs typeface="Arial" pitchFamily="34" charset="0"/>
            </a:endParaRPr>
          </a:p>
          <a:p>
            <a:r>
              <a:rPr lang="es-EC" b="1" dirty="0" err="1" smtClean="0">
                <a:latin typeface="Arial" pitchFamily="34" charset="0"/>
                <a:cs typeface="Arial" pitchFamily="34" charset="0"/>
              </a:rPr>
              <a:t>Compartimentalizados</a:t>
            </a:r>
            <a:r>
              <a:rPr lang="es-EC" b="1" dirty="0" smtClean="0">
                <a:latin typeface="Arial" pitchFamily="34" charset="0"/>
                <a:cs typeface="Arial" pitchFamily="34" charset="0"/>
              </a:rPr>
              <a:t> en</a:t>
            </a:r>
          </a:p>
          <a:p>
            <a:r>
              <a:rPr lang="es-EC" b="1" dirty="0" smtClean="0">
                <a:latin typeface="Arial" pitchFamily="34" charset="0"/>
                <a:cs typeface="Arial" pitchFamily="34" charset="0"/>
              </a:rPr>
              <a:t>vacuola prevenir </a:t>
            </a:r>
            <a:r>
              <a:rPr lang="es-EC" b="1" dirty="0">
                <a:latin typeface="Arial" pitchFamily="34" charset="0"/>
                <a:cs typeface="Arial" pitchFamily="34" charset="0"/>
              </a:rPr>
              <a:t>su toxicidad. </a:t>
            </a:r>
          </a:p>
        </p:txBody>
      </p:sp>
      <p:sp>
        <p:nvSpPr>
          <p:cNvPr id="14" name="13 CuadroTexto"/>
          <p:cNvSpPr txBox="1"/>
          <p:nvPr/>
        </p:nvSpPr>
        <p:spPr>
          <a:xfrm>
            <a:off x="1086624" y="2852936"/>
            <a:ext cx="2146742" cy="369332"/>
          </a:xfrm>
          <a:prstGeom prst="rect">
            <a:avLst/>
          </a:prstGeom>
          <a:noFill/>
        </p:spPr>
        <p:txBody>
          <a:bodyPr wrap="none" rtlCol="0">
            <a:spAutoFit/>
          </a:bodyPr>
          <a:lstStyle/>
          <a:p>
            <a:r>
              <a:rPr lang="es-EC" b="1" dirty="0" smtClean="0">
                <a:latin typeface="Arial" pitchFamily="34" charset="0"/>
                <a:cs typeface="Arial" pitchFamily="34" charset="0"/>
              </a:rPr>
              <a:t>Barreras externas</a:t>
            </a:r>
            <a:endParaRPr lang="es-EC" b="1" dirty="0">
              <a:latin typeface="Arial" pitchFamily="34" charset="0"/>
              <a:cs typeface="Arial" pitchFamily="34" charset="0"/>
            </a:endParaRPr>
          </a:p>
        </p:txBody>
      </p:sp>
      <p:sp>
        <p:nvSpPr>
          <p:cNvPr id="15" name="14 CuadroTexto"/>
          <p:cNvSpPr txBox="1"/>
          <p:nvPr/>
        </p:nvSpPr>
        <p:spPr>
          <a:xfrm>
            <a:off x="3822928" y="2924944"/>
            <a:ext cx="2095445" cy="369332"/>
          </a:xfrm>
          <a:prstGeom prst="rect">
            <a:avLst/>
          </a:prstGeom>
          <a:noFill/>
        </p:spPr>
        <p:txBody>
          <a:bodyPr wrap="none" rtlCol="0">
            <a:spAutoFit/>
          </a:bodyPr>
          <a:lstStyle/>
          <a:p>
            <a:r>
              <a:rPr lang="es-EC" b="1" dirty="0" smtClean="0">
                <a:latin typeface="Arial" pitchFamily="34" charset="0"/>
                <a:cs typeface="Arial" pitchFamily="34" charset="0"/>
              </a:rPr>
              <a:t>Barreras internas</a:t>
            </a:r>
            <a:endParaRPr lang="es-EC" b="1" dirty="0">
              <a:latin typeface="Arial" pitchFamily="34" charset="0"/>
              <a:cs typeface="Arial" pitchFamily="34" charset="0"/>
            </a:endParaRPr>
          </a:p>
        </p:txBody>
      </p:sp>
      <p:cxnSp>
        <p:nvCxnSpPr>
          <p:cNvPr id="17" name="16 Conector curvado"/>
          <p:cNvCxnSpPr/>
          <p:nvPr/>
        </p:nvCxnSpPr>
        <p:spPr>
          <a:xfrm rot="5400000">
            <a:off x="1567512" y="2037680"/>
            <a:ext cx="876290" cy="75422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20 Conector curvado"/>
          <p:cNvCxnSpPr/>
          <p:nvPr/>
        </p:nvCxnSpPr>
        <p:spPr>
          <a:xfrm>
            <a:off x="3055997" y="2048654"/>
            <a:ext cx="1342995" cy="876290"/>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24 Conector curvado"/>
          <p:cNvCxnSpPr/>
          <p:nvPr/>
        </p:nvCxnSpPr>
        <p:spPr>
          <a:xfrm rot="5400000">
            <a:off x="1115371" y="3265529"/>
            <a:ext cx="806603" cy="720080"/>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26 Conector curvado"/>
          <p:cNvCxnSpPr/>
          <p:nvPr/>
        </p:nvCxnSpPr>
        <p:spPr>
          <a:xfrm>
            <a:off x="2166744" y="3222267"/>
            <a:ext cx="1944214" cy="928554"/>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27 Abrir llave"/>
          <p:cNvSpPr/>
          <p:nvPr/>
        </p:nvSpPr>
        <p:spPr>
          <a:xfrm>
            <a:off x="5887929" y="2492896"/>
            <a:ext cx="124231" cy="101566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val="22620138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p:bldP spid="9" grpId="0" animBg="1"/>
      <p:bldP spid="12" grpId="0"/>
      <p:bldP spid="13" grpId="0"/>
      <p:bldP spid="14" grpId="0"/>
      <p:bldP spid="15" grpId="0"/>
      <p:bldP spid="2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PE">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ESPE</Template>
  <TotalTime>2744</TotalTime>
  <Words>3957</Words>
  <Application>Microsoft Office PowerPoint</Application>
  <PresentationFormat>Presentación en pantalla (4:3)</PresentationFormat>
  <Paragraphs>601</Paragraphs>
  <Slides>40</Slides>
  <Notes>15</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40</vt:i4>
      </vt:variant>
    </vt:vector>
  </HeadingPairs>
  <TitlesOfParts>
    <vt:vector size="43" baseType="lpstr">
      <vt:lpstr>ESPE</vt:lpstr>
      <vt:lpstr>Office Theme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294</cp:revision>
  <dcterms:created xsi:type="dcterms:W3CDTF">2012-11-20T15:10:01Z</dcterms:created>
  <dcterms:modified xsi:type="dcterms:W3CDTF">2012-12-12T04:27:19Z</dcterms:modified>
</cp:coreProperties>
</file>