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92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93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CC"/>
    <a:srgbClr val="9EB786"/>
    <a:srgbClr val="FF99FF"/>
    <a:srgbClr val="FF3399"/>
    <a:srgbClr val="CC99FF"/>
    <a:srgbClr val="FFFFCC"/>
    <a:srgbClr val="00CC99"/>
    <a:srgbClr val="9966FF"/>
    <a:srgbClr val="AAC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94660"/>
  </p:normalViewPr>
  <p:slideViewPr>
    <p:cSldViewPr>
      <p:cViewPr>
        <p:scale>
          <a:sx n="66" d="100"/>
          <a:sy n="66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1C19F-43A5-4AB4-8F95-BAE7BFD67D7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417043E4-E39E-46CE-8B4B-CD002CF658CC}">
      <dgm:prSet phldrT="[Text]" custT="1"/>
      <dgm:spPr/>
      <dgm:t>
        <a:bodyPr/>
        <a:lstStyle/>
        <a:p>
          <a:r>
            <a:rPr lang="es-EC" sz="1400" dirty="0" smtClean="0"/>
            <a:t>Hojas simples, alternas, de márgenes dentados</a:t>
          </a:r>
          <a:endParaRPr lang="es-EC" sz="1400" dirty="0"/>
        </a:p>
      </dgm:t>
    </dgm:pt>
    <dgm:pt modelId="{24701AC9-0F77-4506-A25D-DA42DEBBE315}" type="parTrans" cxnId="{964DCD20-B6CE-451F-B725-A78B50D9248B}">
      <dgm:prSet/>
      <dgm:spPr/>
      <dgm:t>
        <a:bodyPr/>
        <a:lstStyle/>
        <a:p>
          <a:endParaRPr lang="es-EC"/>
        </a:p>
      </dgm:t>
    </dgm:pt>
    <dgm:pt modelId="{1853936A-D885-44BC-A2F5-2E39E262457A}" type="sibTrans" cxnId="{964DCD20-B6CE-451F-B725-A78B50D9248B}">
      <dgm:prSet/>
      <dgm:spPr/>
      <dgm:t>
        <a:bodyPr/>
        <a:lstStyle/>
        <a:p>
          <a:endParaRPr lang="es-EC"/>
        </a:p>
      </dgm:t>
    </dgm:pt>
    <dgm:pt modelId="{1D1B5DE4-D1E0-4A81-BE06-9245E867992C}">
      <dgm:prSet phldrT="[Text]" custT="1"/>
      <dgm:spPr/>
      <dgm:t>
        <a:bodyPr/>
        <a:lstStyle/>
        <a:p>
          <a:r>
            <a:rPr lang="es-EC" sz="1400" dirty="0" smtClean="0"/>
            <a:t>Ápice es agudo y por su base es cuneiforme </a:t>
          </a:r>
          <a:endParaRPr lang="es-EC" sz="1400" dirty="0"/>
        </a:p>
      </dgm:t>
    </dgm:pt>
    <dgm:pt modelId="{E9AFDF1B-5566-449E-963C-072C18FEB58B}" type="parTrans" cxnId="{1E5CC1FE-553D-43F7-B3A5-9789AD4999A4}">
      <dgm:prSet/>
      <dgm:spPr/>
      <dgm:t>
        <a:bodyPr/>
        <a:lstStyle/>
        <a:p>
          <a:endParaRPr lang="es-EC"/>
        </a:p>
      </dgm:t>
    </dgm:pt>
    <dgm:pt modelId="{E1ECB0D7-BFE7-4280-9AD9-A35C772D4E98}" type="sibTrans" cxnId="{1E5CC1FE-553D-43F7-B3A5-9789AD4999A4}">
      <dgm:prSet/>
      <dgm:spPr/>
      <dgm:t>
        <a:bodyPr/>
        <a:lstStyle/>
        <a:p>
          <a:endParaRPr lang="es-EC"/>
        </a:p>
      </dgm:t>
    </dgm:pt>
    <dgm:pt modelId="{A9AEC582-85B6-49F6-90E8-F04F89C6B6E3}">
      <dgm:prSet phldrT="[Text]" custT="1"/>
      <dgm:spPr/>
      <dgm:t>
        <a:bodyPr/>
        <a:lstStyle/>
        <a:p>
          <a:r>
            <a:rPr lang="es-EC" sz="1400" dirty="0" smtClean="0"/>
            <a:t>Flores solitarias axilares en forma de embudo</a:t>
          </a:r>
          <a:endParaRPr lang="es-EC" sz="1400" dirty="0"/>
        </a:p>
      </dgm:t>
    </dgm:pt>
    <dgm:pt modelId="{F65D6BA4-5376-4C06-97A1-54165E14C003}" type="parTrans" cxnId="{F1F31388-6F93-473E-A91F-A57BCB08E4F8}">
      <dgm:prSet/>
      <dgm:spPr/>
      <dgm:t>
        <a:bodyPr/>
        <a:lstStyle/>
        <a:p>
          <a:endParaRPr lang="es-EC"/>
        </a:p>
      </dgm:t>
    </dgm:pt>
    <dgm:pt modelId="{1D3ABC46-5402-45B2-AB61-2806A802881F}" type="sibTrans" cxnId="{F1F31388-6F93-473E-A91F-A57BCB08E4F8}">
      <dgm:prSet/>
      <dgm:spPr/>
      <dgm:t>
        <a:bodyPr/>
        <a:lstStyle/>
        <a:p>
          <a:endParaRPr lang="es-EC"/>
        </a:p>
      </dgm:t>
    </dgm:pt>
    <dgm:pt modelId="{3677CCB4-7A15-4DFA-BAA9-693384E9DD69}" type="pres">
      <dgm:prSet presAssocID="{0901C19F-43A5-4AB4-8F95-BAE7BFD67D7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A80049A-A350-4472-B6D5-174576C0EB73}" type="pres">
      <dgm:prSet presAssocID="{417043E4-E39E-46CE-8B4B-CD002CF658CC}" presName="Accent1" presStyleCnt="0"/>
      <dgm:spPr/>
    </dgm:pt>
    <dgm:pt modelId="{9B976A40-F61C-4A89-B8B9-353AAD30ED8D}" type="pres">
      <dgm:prSet presAssocID="{417043E4-E39E-46CE-8B4B-CD002CF658CC}" presName="Accent" presStyleLbl="node1" presStyleIdx="0" presStyleCnt="3" custScaleX="101258" custScaleY="103851"/>
      <dgm:spPr/>
    </dgm:pt>
    <dgm:pt modelId="{8702D9F4-86D2-4C41-8864-2268270C2448}" type="pres">
      <dgm:prSet presAssocID="{417043E4-E39E-46CE-8B4B-CD002CF658C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5029F9-DCFC-470A-BCEC-42F18440802A}" type="pres">
      <dgm:prSet presAssocID="{1D1B5DE4-D1E0-4A81-BE06-9245E867992C}" presName="Accent2" presStyleCnt="0"/>
      <dgm:spPr/>
    </dgm:pt>
    <dgm:pt modelId="{4D31893C-9EBF-454D-8A5C-65C4E687EADC}" type="pres">
      <dgm:prSet presAssocID="{1D1B5DE4-D1E0-4A81-BE06-9245E867992C}" presName="Accent" presStyleLbl="node1" presStyleIdx="1" presStyleCnt="3" custLinFactNeighborX="-11725" custLinFactNeighborY="4214"/>
      <dgm:spPr/>
    </dgm:pt>
    <dgm:pt modelId="{B1F82C10-9B73-4BFC-A176-1E681FB3C0B6}" type="pres">
      <dgm:prSet presAssocID="{1D1B5DE4-D1E0-4A81-BE06-9245E867992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A3DDF5-58F7-4AA3-807F-365C37C0FDC7}" type="pres">
      <dgm:prSet presAssocID="{A9AEC582-85B6-49F6-90E8-F04F89C6B6E3}" presName="Accent3" presStyleCnt="0"/>
      <dgm:spPr/>
    </dgm:pt>
    <dgm:pt modelId="{7ED91DDD-F1D4-4C3F-BFFD-40306018604B}" type="pres">
      <dgm:prSet presAssocID="{A9AEC582-85B6-49F6-90E8-F04F89C6B6E3}" presName="Accent" presStyleLbl="node1" presStyleIdx="2" presStyleCnt="3" custLinFactNeighborX="-4903" custLinFactNeighborY="8158"/>
      <dgm:spPr/>
    </dgm:pt>
    <dgm:pt modelId="{2AFF6024-7CEC-43C7-8F26-EDD83D0C22B7}" type="pres">
      <dgm:prSet presAssocID="{A9AEC582-85B6-49F6-90E8-F04F89C6B6E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F31388-6F93-473E-A91F-A57BCB08E4F8}" srcId="{0901C19F-43A5-4AB4-8F95-BAE7BFD67D79}" destId="{A9AEC582-85B6-49F6-90E8-F04F89C6B6E3}" srcOrd="2" destOrd="0" parTransId="{F65D6BA4-5376-4C06-97A1-54165E14C003}" sibTransId="{1D3ABC46-5402-45B2-AB61-2806A802881F}"/>
    <dgm:cxn modelId="{E2BBDB58-EA72-4044-9D80-89DD597F73C9}" type="presOf" srcId="{417043E4-E39E-46CE-8B4B-CD002CF658CC}" destId="{8702D9F4-86D2-4C41-8864-2268270C2448}" srcOrd="0" destOrd="0" presId="urn:microsoft.com/office/officeart/2009/layout/CircleArrowProcess"/>
    <dgm:cxn modelId="{3C4FCFA6-6F76-49B9-9E82-AAF0C7A806C6}" type="presOf" srcId="{1D1B5DE4-D1E0-4A81-BE06-9245E867992C}" destId="{B1F82C10-9B73-4BFC-A176-1E681FB3C0B6}" srcOrd="0" destOrd="0" presId="urn:microsoft.com/office/officeart/2009/layout/CircleArrowProcess"/>
    <dgm:cxn modelId="{964DCD20-B6CE-451F-B725-A78B50D9248B}" srcId="{0901C19F-43A5-4AB4-8F95-BAE7BFD67D79}" destId="{417043E4-E39E-46CE-8B4B-CD002CF658CC}" srcOrd="0" destOrd="0" parTransId="{24701AC9-0F77-4506-A25D-DA42DEBBE315}" sibTransId="{1853936A-D885-44BC-A2F5-2E39E262457A}"/>
    <dgm:cxn modelId="{26BF33C1-F65A-4B6C-B650-7F1EC33639A8}" type="presOf" srcId="{A9AEC582-85B6-49F6-90E8-F04F89C6B6E3}" destId="{2AFF6024-7CEC-43C7-8F26-EDD83D0C22B7}" srcOrd="0" destOrd="0" presId="urn:microsoft.com/office/officeart/2009/layout/CircleArrowProcess"/>
    <dgm:cxn modelId="{61803640-3B90-4DDB-9056-0A01FABFAA59}" type="presOf" srcId="{0901C19F-43A5-4AB4-8F95-BAE7BFD67D79}" destId="{3677CCB4-7A15-4DFA-BAA9-693384E9DD69}" srcOrd="0" destOrd="0" presId="urn:microsoft.com/office/officeart/2009/layout/CircleArrowProcess"/>
    <dgm:cxn modelId="{1E5CC1FE-553D-43F7-B3A5-9789AD4999A4}" srcId="{0901C19F-43A5-4AB4-8F95-BAE7BFD67D79}" destId="{1D1B5DE4-D1E0-4A81-BE06-9245E867992C}" srcOrd="1" destOrd="0" parTransId="{E9AFDF1B-5566-449E-963C-072C18FEB58B}" sibTransId="{E1ECB0D7-BFE7-4280-9AD9-A35C772D4E98}"/>
    <dgm:cxn modelId="{0D957FE0-AE24-464A-935B-E230FCF926C2}" type="presParOf" srcId="{3677CCB4-7A15-4DFA-BAA9-693384E9DD69}" destId="{FA80049A-A350-4472-B6D5-174576C0EB73}" srcOrd="0" destOrd="0" presId="urn:microsoft.com/office/officeart/2009/layout/CircleArrowProcess"/>
    <dgm:cxn modelId="{82EDE13C-791A-4ED4-99D8-953A0941F687}" type="presParOf" srcId="{FA80049A-A350-4472-B6D5-174576C0EB73}" destId="{9B976A40-F61C-4A89-B8B9-353AAD30ED8D}" srcOrd="0" destOrd="0" presId="urn:microsoft.com/office/officeart/2009/layout/CircleArrowProcess"/>
    <dgm:cxn modelId="{C49D82EE-E9A4-4977-8DDE-8B9DAC209A9A}" type="presParOf" srcId="{3677CCB4-7A15-4DFA-BAA9-693384E9DD69}" destId="{8702D9F4-86D2-4C41-8864-2268270C2448}" srcOrd="1" destOrd="0" presId="urn:microsoft.com/office/officeart/2009/layout/CircleArrowProcess"/>
    <dgm:cxn modelId="{89C00095-9270-4AA3-8E21-E4F687850ADD}" type="presParOf" srcId="{3677CCB4-7A15-4DFA-BAA9-693384E9DD69}" destId="{B75029F9-DCFC-470A-BCEC-42F18440802A}" srcOrd="2" destOrd="0" presId="urn:microsoft.com/office/officeart/2009/layout/CircleArrowProcess"/>
    <dgm:cxn modelId="{49743941-98E1-4D5B-8830-F84536560DC9}" type="presParOf" srcId="{B75029F9-DCFC-470A-BCEC-42F18440802A}" destId="{4D31893C-9EBF-454D-8A5C-65C4E687EADC}" srcOrd="0" destOrd="0" presId="urn:microsoft.com/office/officeart/2009/layout/CircleArrowProcess"/>
    <dgm:cxn modelId="{5A09532E-9675-4430-BEE3-8A254542BE3A}" type="presParOf" srcId="{3677CCB4-7A15-4DFA-BAA9-693384E9DD69}" destId="{B1F82C10-9B73-4BFC-A176-1E681FB3C0B6}" srcOrd="3" destOrd="0" presId="urn:microsoft.com/office/officeart/2009/layout/CircleArrowProcess"/>
    <dgm:cxn modelId="{D7D82CBB-274B-49CC-808A-ED7F86BC6AA3}" type="presParOf" srcId="{3677CCB4-7A15-4DFA-BAA9-693384E9DD69}" destId="{51A3DDF5-58F7-4AA3-807F-365C37C0FDC7}" srcOrd="4" destOrd="0" presId="urn:microsoft.com/office/officeart/2009/layout/CircleArrowProcess"/>
    <dgm:cxn modelId="{1585CFBE-2EF4-4C39-A3DB-D553A42EE415}" type="presParOf" srcId="{51A3DDF5-58F7-4AA3-807F-365C37C0FDC7}" destId="{7ED91DDD-F1D4-4C3F-BFFD-40306018604B}" srcOrd="0" destOrd="0" presId="urn:microsoft.com/office/officeart/2009/layout/CircleArrowProcess"/>
    <dgm:cxn modelId="{7FA07587-85D2-4D40-94B1-803442AB841D}" type="presParOf" srcId="{3677CCB4-7A15-4DFA-BAA9-693384E9DD69}" destId="{2AFF6024-7CEC-43C7-8F26-EDD83D0C22B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1C19F-43A5-4AB4-8F95-BAE7BFD67D7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417043E4-E39E-46CE-8B4B-CD002CF658CC}">
      <dgm:prSet phldrT="[Text]" custT="1"/>
      <dgm:spPr/>
      <dgm:t>
        <a:bodyPr/>
        <a:lstStyle/>
        <a:p>
          <a:r>
            <a:rPr lang="es-EC" sz="1400" dirty="0" smtClean="0"/>
            <a:t>Cinco pétalos de 10 cm de ancho, </a:t>
          </a:r>
          <a:endParaRPr lang="es-EC" sz="1400" dirty="0"/>
        </a:p>
      </dgm:t>
    </dgm:pt>
    <dgm:pt modelId="{24701AC9-0F77-4506-A25D-DA42DEBBE315}" type="parTrans" cxnId="{964DCD20-B6CE-451F-B725-A78B50D9248B}">
      <dgm:prSet/>
      <dgm:spPr/>
      <dgm:t>
        <a:bodyPr/>
        <a:lstStyle/>
        <a:p>
          <a:endParaRPr lang="es-EC"/>
        </a:p>
      </dgm:t>
    </dgm:pt>
    <dgm:pt modelId="{1853936A-D885-44BC-A2F5-2E39E262457A}" type="sibTrans" cxnId="{964DCD20-B6CE-451F-B725-A78B50D9248B}">
      <dgm:prSet/>
      <dgm:spPr/>
      <dgm:t>
        <a:bodyPr/>
        <a:lstStyle/>
        <a:p>
          <a:endParaRPr lang="es-EC"/>
        </a:p>
      </dgm:t>
    </dgm:pt>
    <dgm:pt modelId="{1D1B5DE4-D1E0-4A81-BE06-9245E867992C}">
      <dgm:prSet phldrT="[Text]" custT="1"/>
      <dgm:spPr/>
      <dgm:t>
        <a:bodyPr/>
        <a:lstStyle/>
        <a:p>
          <a:r>
            <a:rPr lang="es-EC" sz="1400" dirty="0" smtClean="0"/>
            <a:t>Flor variable carmesí anaranjado amarillo o blanco</a:t>
          </a:r>
          <a:endParaRPr lang="es-EC" sz="1400" dirty="0"/>
        </a:p>
      </dgm:t>
    </dgm:pt>
    <dgm:pt modelId="{E9AFDF1B-5566-449E-963C-072C18FEB58B}" type="parTrans" cxnId="{1E5CC1FE-553D-43F7-B3A5-9789AD4999A4}">
      <dgm:prSet/>
      <dgm:spPr/>
      <dgm:t>
        <a:bodyPr/>
        <a:lstStyle/>
        <a:p>
          <a:endParaRPr lang="es-EC"/>
        </a:p>
      </dgm:t>
    </dgm:pt>
    <dgm:pt modelId="{E1ECB0D7-BFE7-4280-9AD9-A35C772D4E98}" type="sibTrans" cxnId="{1E5CC1FE-553D-43F7-B3A5-9789AD4999A4}">
      <dgm:prSet/>
      <dgm:spPr/>
      <dgm:t>
        <a:bodyPr/>
        <a:lstStyle/>
        <a:p>
          <a:endParaRPr lang="es-EC"/>
        </a:p>
      </dgm:t>
    </dgm:pt>
    <dgm:pt modelId="{A9AEC582-85B6-49F6-90E8-F04F89C6B6E3}">
      <dgm:prSet phldrT="[Text]" custT="1"/>
      <dgm:spPr/>
      <dgm:t>
        <a:bodyPr/>
        <a:lstStyle/>
        <a:p>
          <a:r>
            <a:rPr lang="en-US" sz="1400" dirty="0" smtClean="0"/>
            <a:t>Arbusto de</a:t>
          </a:r>
          <a:r>
            <a:rPr lang="en-US" sz="1400" dirty="0" smtClean="0">
              <a:sym typeface="Wingdings" pitchFamily="2" charset="2"/>
            </a:rPr>
            <a:t> 5 m, reproducción sexual y asexual </a:t>
          </a:r>
          <a:endParaRPr lang="es-EC" sz="1400" dirty="0"/>
        </a:p>
      </dgm:t>
    </dgm:pt>
    <dgm:pt modelId="{F65D6BA4-5376-4C06-97A1-54165E14C003}" type="parTrans" cxnId="{F1F31388-6F93-473E-A91F-A57BCB08E4F8}">
      <dgm:prSet/>
      <dgm:spPr/>
      <dgm:t>
        <a:bodyPr/>
        <a:lstStyle/>
        <a:p>
          <a:endParaRPr lang="es-EC"/>
        </a:p>
      </dgm:t>
    </dgm:pt>
    <dgm:pt modelId="{1D3ABC46-5402-45B2-AB61-2806A802881F}" type="sibTrans" cxnId="{F1F31388-6F93-473E-A91F-A57BCB08E4F8}">
      <dgm:prSet/>
      <dgm:spPr/>
      <dgm:t>
        <a:bodyPr/>
        <a:lstStyle/>
        <a:p>
          <a:endParaRPr lang="es-EC"/>
        </a:p>
      </dgm:t>
    </dgm:pt>
    <dgm:pt modelId="{3677CCB4-7A15-4DFA-BAA9-693384E9DD69}" type="pres">
      <dgm:prSet presAssocID="{0901C19F-43A5-4AB4-8F95-BAE7BFD67D7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A80049A-A350-4472-B6D5-174576C0EB73}" type="pres">
      <dgm:prSet presAssocID="{417043E4-E39E-46CE-8B4B-CD002CF658CC}" presName="Accent1" presStyleCnt="0"/>
      <dgm:spPr/>
    </dgm:pt>
    <dgm:pt modelId="{9B976A40-F61C-4A89-B8B9-353AAD30ED8D}" type="pres">
      <dgm:prSet presAssocID="{417043E4-E39E-46CE-8B4B-CD002CF658CC}" presName="Accent" presStyleLbl="node1" presStyleIdx="0" presStyleCnt="3" custScaleX="101258" custScaleY="103851" custLinFactNeighborX="3994" custLinFactNeighborY="4022"/>
      <dgm:spPr/>
    </dgm:pt>
    <dgm:pt modelId="{8702D9F4-86D2-4C41-8864-2268270C2448}" type="pres">
      <dgm:prSet presAssocID="{417043E4-E39E-46CE-8B4B-CD002CF658CC}" presName="Parent1" presStyleLbl="revTx" presStyleIdx="0" presStyleCnt="3" custScaleY="1783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5029F9-DCFC-470A-BCEC-42F18440802A}" type="pres">
      <dgm:prSet presAssocID="{1D1B5DE4-D1E0-4A81-BE06-9245E867992C}" presName="Accent2" presStyleCnt="0"/>
      <dgm:spPr/>
    </dgm:pt>
    <dgm:pt modelId="{4D31893C-9EBF-454D-8A5C-65C4E687EADC}" type="pres">
      <dgm:prSet presAssocID="{1D1B5DE4-D1E0-4A81-BE06-9245E867992C}" presName="Accent" presStyleLbl="node1" presStyleIdx="1" presStyleCnt="3" custScaleY="106904" custLinFactNeighborX="-17004" custLinFactNeighborY="-4567"/>
      <dgm:spPr/>
    </dgm:pt>
    <dgm:pt modelId="{B1F82C10-9B73-4BFC-A176-1E681FB3C0B6}" type="pres">
      <dgm:prSet presAssocID="{1D1B5DE4-D1E0-4A81-BE06-9245E867992C}" presName="Parent2" presStyleLbl="revTx" presStyleIdx="1" presStyleCnt="3" custScaleX="140789" custScaleY="229020" custLinFactNeighborX="-158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A3DDF5-58F7-4AA3-807F-365C37C0FDC7}" type="pres">
      <dgm:prSet presAssocID="{A9AEC582-85B6-49F6-90E8-F04F89C6B6E3}" presName="Accent3" presStyleCnt="0"/>
      <dgm:spPr/>
    </dgm:pt>
    <dgm:pt modelId="{7ED91DDD-F1D4-4C3F-BFFD-40306018604B}" type="pres">
      <dgm:prSet presAssocID="{A9AEC582-85B6-49F6-90E8-F04F89C6B6E3}" presName="Accent" presStyleLbl="node1" presStyleIdx="2" presStyleCnt="3" custScaleX="109847" custLinFactNeighborX="-801" custLinFactNeighborY="5863"/>
      <dgm:spPr/>
    </dgm:pt>
    <dgm:pt modelId="{2AFF6024-7CEC-43C7-8F26-EDD83D0C22B7}" type="pres">
      <dgm:prSet presAssocID="{A9AEC582-85B6-49F6-90E8-F04F89C6B6E3}" presName="Parent3" presStyleLbl="revTx" presStyleIdx="2" presStyleCnt="3" custScaleX="130052" custScaleY="188358" custLinFactNeighborX="-7230" custLinFactNeighborY="241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F31388-6F93-473E-A91F-A57BCB08E4F8}" srcId="{0901C19F-43A5-4AB4-8F95-BAE7BFD67D79}" destId="{A9AEC582-85B6-49F6-90E8-F04F89C6B6E3}" srcOrd="2" destOrd="0" parTransId="{F65D6BA4-5376-4C06-97A1-54165E14C003}" sibTransId="{1D3ABC46-5402-45B2-AB61-2806A802881F}"/>
    <dgm:cxn modelId="{CF7B5C3F-EC18-4D07-8B59-4789C4FF8D0B}" type="presOf" srcId="{1D1B5DE4-D1E0-4A81-BE06-9245E867992C}" destId="{B1F82C10-9B73-4BFC-A176-1E681FB3C0B6}" srcOrd="0" destOrd="0" presId="urn:microsoft.com/office/officeart/2009/layout/CircleArrowProcess"/>
    <dgm:cxn modelId="{7B3AAE43-E6FE-4EE6-9247-81DB9E5B34D9}" type="presOf" srcId="{0901C19F-43A5-4AB4-8F95-BAE7BFD67D79}" destId="{3677CCB4-7A15-4DFA-BAA9-693384E9DD69}" srcOrd="0" destOrd="0" presId="urn:microsoft.com/office/officeart/2009/layout/CircleArrowProcess"/>
    <dgm:cxn modelId="{1E5CC1FE-553D-43F7-B3A5-9789AD4999A4}" srcId="{0901C19F-43A5-4AB4-8F95-BAE7BFD67D79}" destId="{1D1B5DE4-D1E0-4A81-BE06-9245E867992C}" srcOrd="1" destOrd="0" parTransId="{E9AFDF1B-5566-449E-963C-072C18FEB58B}" sibTransId="{E1ECB0D7-BFE7-4280-9AD9-A35C772D4E98}"/>
    <dgm:cxn modelId="{214005BC-AEE9-495D-B604-CB4589F46D62}" type="presOf" srcId="{417043E4-E39E-46CE-8B4B-CD002CF658CC}" destId="{8702D9F4-86D2-4C41-8864-2268270C2448}" srcOrd="0" destOrd="0" presId="urn:microsoft.com/office/officeart/2009/layout/CircleArrowProcess"/>
    <dgm:cxn modelId="{964DCD20-B6CE-451F-B725-A78B50D9248B}" srcId="{0901C19F-43A5-4AB4-8F95-BAE7BFD67D79}" destId="{417043E4-E39E-46CE-8B4B-CD002CF658CC}" srcOrd="0" destOrd="0" parTransId="{24701AC9-0F77-4506-A25D-DA42DEBBE315}" sibTransId="{1853936A-D885-44BC-A2F5-2E39E262457A}"/>
    <dgm:cxn modelId="{C911219A-4C37-4F25-8024-17324367FBE6}" type="presOf" srcId="{A9AEC582-85B6-49F6-90E8-F04F89C6B6E3}" destId="{2AFF6024-7CEC-43C7-8F26-EDD83D0C22B7}" srcOrd="0" destOrd="0" presId="urn:microsoft.com/office/officeart/2009/layout/CircleArrowProcess"/>
    <dgm:cxn modelId="{F0382C45-985A-44B1-961D-DEC641D36B1D}" type="presParOf" srcId="{3677CCB4-7A15-4DFA-BAA9-693384E9DD69}" destId="{FA80049A-A350-4472-B6D5-174576C0EB73}" srcOrd="0" destOrd="0" presId="urn:microsoft.com/office/officeart/2009/layout/CircleArrowProcess"/>
    <dgm:cxn modelId="{23A15A14-6D99-471D-9A94-09746479B4E2}" type="presParOf" srcId="{FA80049A-A350-4472-B6D5-174576C0EB73}" destId="{9B976A40-F61C-4A89-B8B9-353AAD30ED8D}" srcOrd="0" destOrd="0" presId="urn:microsoft.com/office/officeart/2009/layout/CircleArrowProcess"/>
    <dgm:cxn modelId="{DCF9DF2D-4D59-4585-AA23-0EFF40AF0C0D}" type="presParOf" srcId="{3677CCB4-7A15-4DFA-BAA9-693384E9DD69}" destId="{8702D9F4-86D2-4C41-8864-2268270C2448}" srcOrd="1" destOrd="0" presId="urn:microsoft.com/office/officeart/2009/layout/CircleArrowProcess"/>
    <dgm:cxn modelId="{8CC9C47F-F6B6-476C-8608-6A9AA12B83A1}" type="presParOf" srcId="{3677CCB4-7A15-4DFA-BAA9-693384E9DD69}" destId="{B75029F9-DCFC-470A-BCEC-42F18440802A}" srcOrd="2" destOrd="0" presId="urn:microsoft.com/office/officeart/2009/layout/CircleArrowProcess"/>
    <dgm:cxn modelId="{75445A85-202C-4C5E-9F87-B83ACA6E9667}" type="presParOf" srcId="{B75029F9-DCFC-470A-BCEC-42F18440802A}" destId="{4D31893C-9EBF-454D-8A5C-65C4E687EADC}" srcOrd="0" destOrd="0" presId="urn:microsoft.com/office/officeart/2009/layout/CircleArrowProcess"/>
    <dgm:cxn modelId="{1219A996-A0AC-45DF-809C-CFAC285A20BB}" type="presParOf" srcId="{3677CCB4-7A15-4DFA-BAA9-693384E9DD69}" destId="{B1F82C10-9B73-4BFC-A176-1E681FB3C0B6}" srcOrd="3" destOrd="0" presId="urn:microsoft.com/office/officeart/2009/layout/CircleArrowProcess"/>
    <dgm:cxn modelId="{5B59DDD7-96CE-48E1-95B3-93AB9E44A0EF}" type="presParOf" srcId="{3677CCB4-7A15-4DFA-BAA9-693384E9DD69}" destId="{51A3DDF5-58F7-4AA3-807F-365C37C0FDC7}" srcOrd="4" destOrd="0" presId="urn:microsoft.com/office/officeart/2009/layout/CircleArrowProcess"/>
    <dgm:cxn modelId="{31660B2C-3482-42F7-BD94-E9154424099C}" type="presParOf" srcId="{51A3DDF5-58F7-4AA3-807F-365C37C0FDC7}" destId="{7ED91DDD-F1D4-4C3F-BFFD-40306018604B}" srcOrd="0" destOrd="0" presId="urn:microsoft.com/office/officeart/2009/layout/CircleArrowProcess"/>
    <dgm:cxn modelId="{DFE67F19-DDC9-4DE0-BE1E-68760CBE602F}" type="presParOf" srcId="{3677CCB4-7A15-4DFA-BAA9-693384E9DD69}" destId="{2AFF6024-7CEC-43C7-8F26-EDD83D0C22B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27481-E72D-478B-A6CB-310C3D8E04CD}" type="doc">
      <dgm:prSet loTypeId="urn:microsoft.com/office/officeart/2005/8/layout/process1" loCatId="process" qsTypeId="urn:microsoft.com/office/officeart/2005/8/quickstyle/simple3" qsCatId="simple" csTypeId="urn:microsoft.com/office/officeart/2005/8/colors/accent2_2" csCatId="accent2" phldr="1"/>
      <dgm:spPr/>
    </dgm:pt>
    <dgm:pt modelId="{5823269C-2535-432A-9CDF-C997E45F8CDE}">
      <dgm:prSet phldrT="[Text]"/>
      <dgm:spPr/>
      <dgm:t>
        <a:bodyPr/>
        <a:lstStyle/>
        <a:p>
          <a:r>
            <a:rPr lang="en-US" b="1" dirty="0" err="1" smtClean="0"/>
            <a:t>Ensayos</a:t>
          </a:r>
          <a:r>
            <a:rPr lang="en-US" b="1" dirty="0" smtClean="0"/>
            <a:t> </a:t>
          </a:r>
          <a:r>
            <a:rPr lang="en-US" b="1" dirty="0" err="1" smtClean="0"/>
            <a:t>preliminares</a:t>
          </a:r>
          <a:endParaRPr lang="es-EC" b="1" dirty="0"/>
        </a:p>
      </dgm:t>
    </dgm:pt>
    <dgm:pt modelId="{633FB2A2-6518-4D23-9B61-022096E9283E}" type="parTrans" cxnId="{03F0A2AC-5D01-4575-8612-7FB518FFF5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5FD07C0-F843-4C62-851F-7F6CA427C153}" type="sibTrans" cxnId="{03F0A2AC-5D01-4575-8612-7FB518FFF5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B5FD934-7F12-42E0-948D-6EC36D40011C}">
      <dgm:prSet phldrT="[Text]"/>
      <dgm:spPr/>
      <dgm:t>
        <a:bodyPr/>
        <a:lstStyle/>
        <a:p>
          <a:r>
            <a:rPr lang="en-US" smtClean="0"/>
            <a:t>Utilización segmentos nodales</a:t>
          </a:r>
          <a:endParaRPr lang="es-EC" dirty="0"/>
        </a:p>
      </dgm:t>
    </dgm:pt>
    <dgm:pt modelId="{E009CF21-B95D-47EC-8B6F-6A1F2704E3BB}" type="parTrans" cxnId="{6F5E4EDA-EB6A-4118-9750-D6F5EE4828B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D64C55E-49BD-4C2C-A2FE-A5EF159B95A5}" type="sibTrans" cxnId="{6F5E4EDA-EB6A-4118-9750-D6F5EE4828B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3BED59C-D2F2-4D4A-9AB8-CBAA9B9C7265}" type="pres">
      <dgm:prSet presAssocID="{37127481-E72D-478B-A6CB-310C3D8E04CD}" presName="Name0" presStyleCnt="0">
        <dgm:presLayoutVars>
          <dgm:dir/>
          <dgm:resizeHandles val="exact"/>
        </dgm:presLayoutVars>
      </dgm:prSet>
      <dgm:spPr/>
    </dgm:pt>
    <dgm:pt modelId="{F1E14530-8DDD-4825-AF2F-B8CB18401EEE}" type="pres">
      <dgm:prSet presAssocID="{5823269C-2535-432A-9CDF-C997E45F8CDE}" presName="node" presStyleLbl="node1" presStyleIdx="0" presStyleCnt="2" custScaleX="77066" custScaleY="428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615CEB-DE1B-4B61-A4CE-E29441F8788A}" type="pres">
      <dgm:prSet presAssocID="{15FD07C0-F843-4C62-851F-7F6CA427C153}" presName="sibTrans" presStyleLbl="sibTrans2D1" presStyleIdx="0" presStyleCnt="1" custScaleY="53074"/>
      <dgm:spPr/>
      <dgm:t>
        <a:bodyPr/>
        <a:lstStyle/>
        <a:p>
          <a:endParaRPr lang="es-EC"/>
        </a:p>
      </dgm:t>
    </dgm:pt>
    <dgm:pt modelId="{808987AB-C113-44A1-8537-592D296992AF}" type="pres">
      <dgm:prSet presAssocID="{15FD07C0-F843-4C62-851F-7F6CA427C153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3219E864-2E17-413E-84F6-B391C0BFE63E}" type="pres">
      <dgm:prSet presAssocID="{0B5FD934-7F12-42E0-948D-6EC36D40011C}" presName="node" presStyleLbl="node1" presStyleIdx="1" presStyleCnt="2" custScaleY="419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C2EC35-0612-4E98-8B1C-50348ED29B30}" type="presOf" srcId="{15FD07C0-F843-4C62-851F-7F6CA427C153}" destId="{808987AB-C113-44A1-8537-592D296992AF}" srcOrd="1" destOrd="0" presId="urn:microsoft.com/office/officeart/2005/8/layout/process1"/>
    <dgm:cxn modelId="{6F5E4EDA-EB6A-4118-9750-D6F5EE4828B5}" srcId="{37127481-E72D-478B-A6CB-310C3D8E04CD}" destId="{0B5FD934-7F12-42E0-948D-6EC36D40011C}" srcOrd="1" destOrd="0" parTransId="{E009CF21-B95D-47EC-8B6F-6A1F2704E3BB}" sibTransId="{6D64C55E-49BD-4C2C-A2FE-A5EF159B95A5}"/>
    <dgm:cxn modelId="{8CD338AF-6E63-476F-ADAD-3BD99F0943D1}" type="presOf" srcId="{15FD07C0-F843-4C62-851F-7F6CA427C153}" destId="{18615CEB-DE1B-4B61-A4CE-E29441F8788A}" srcOrd="0" destOrd="0" presId="urn:microsoft.com/office/officeart/2005/8/layout/process1"/>
    <dgm:cxn modelId="{795AC982-9C26-4392-9E4B-A7D2316D45E1}" type="presOf" srcId="{0B5FD934-7F12-42E0-948D-6EC36D40011C}" destId="{3219E864-2E17-413E-84F6-B391C0BFE63E}" srcOrd="0" destOrd="0" presId="urn:microsoft.com/office/officeart/2005/8/layout/process1"/>
    <dgm:cxn modelId="{0732A57F-B23C-4CCD-BE9D-340DE6F923FF}" type="presOf" srcId="{5823269C-2535-432A-9CDF-C997E45F8CDE}" destId="{F1E14530-8DDD-4825-AF2F-B8CB18401EEE}" srcOrd="0" destOrd="0" presId="urn:microsoft.com/office/officeart/2005/8/layout/process1"/>
    <dgm:cxn modelId="{08AF3343-E337-4645-AC3B-FDF18FD1EC74}" type="presOf" srcId="{37127481-E72D-478B-A6CB-310C3D8E04CD}" destId="{A3BED59C-D2F2-4D4A-9AB8-CBAA9B9C7265}" srcOrd="0" destOrd="0" presId="urn:microsoft.com/office/officeart/2005/8/layout/process1"/>
    <dgm:cxn modelId="{03F0A2AC-5D01-4575-8612-7FB518FFF5FD}" srcId="{37127481-E72D-478B-A6CB-310C3D8E04CD}" destId="{5823269C-2535-432A-9CDF-C997E45F8CDE}" srcOrd="0" destOrd="0" parTransId="{633FB2A2-6518-4D23-9B61-022096E9283E}" sibTransId="{15FD07C0-F843-4C62-851F-7F6CA427C153}"/>
    <dgm:cxn modelId="{138D3C49-9CD6-4788-90B5-8DCA599DB88F}" type="presParOf" srcId="{A3BED59C-D2F2-4D4A-9AB8-CBAA9B9C7265}" destId="{F1E14530-8DDD-4825-AF2F-B8CB18401EEE}" srcOrd="0" destOrd="0" presId="urn:microsoft.com/office/officeart/2005/8/layout/process1"/>
    <dgm:cxn modelId="{BD9AB2D0-BC6D-4FC6-B515-FA820B936F14}" type="presParOf" srcId="{A3BED59C-D2F2-4D4A-9AB8-CBAA9B9C7265}" destId="{18615CEB-DE1B-4B61-A4CE-E29441F8788A}" srcOrd="1" destOrd="0" presId="urn:microsoft.com/office/officeart/2005/8/layout/process1"/>
    <dgm:cxn modelId="{B7BCD890-8DB6-475D-8F4A-FCE2C5A9E98E}" type="presParOf" srcId="{18615CEB-DE1B-4B61-A4CE-E29441F8788A}" destId="{808987AB-C113-44A1-8537-592D296992AF}" srcOrd="0" destOrd="0" presId="urn:microsoft.com/office/officeart/2005/8/layout/process1"/>
    <dgm:cxn modelId="{99F80716-89AA-4D13-B7E8-1CE51559A13F}" type="presParOf" srcId="{A3BED59C-D2F2-4D4A-9AB8-CBAA9B9C7265}" destId="{3219E864-2E17-413E-84F6-B391C0BFE63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F3A030-00DA-41FE-8D3C-EBBD91228435}" type="doc">
      <dgm:prSet loTypeId="urn:microsoft.com/office/officeart/2008/layout/PictureStrips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9F7BE5F8-CEF3-4DA7-A3CB-8D1AC34C986C}">
      <dgm:prSet phldrT="[Text]" custT="1"/>
      <dgm:spPr/>
      <dgm:t>
        <a:bodyPr/>
        <a:lstStyle/>
        <a:p>
          <a:pPr algn="l"/>
          <a:r>
            <a:rPr lang="en-US" sz="1800" i="1" dirty="0" err="1" smtClean="0"/>
            <a:t>Yemas</a:t>
          </a:r>
          <a:r>
            <a:rPr lang="en-US" sz="1800" i="1" dirty="0" smtClean="0"/>
            <a:t> </a:t>
          </a:r>
          <a:r>
            <a:rPr lang="en-US" sz="1800" i="1" dirty="0" err="1" smtClean="0"/>
            <a:t>apicales</a:t>
          </a:r>
          <a:endParaRPr lang="en-US" sz="1800" i="1" dirty="0" smtClean="0"/>
        </a:p>
        <a:p>
          <a:pPr algn="l"/>
          <a:r>
            <a:rPr lang="en-US" sz="1800" dirty="0" smtClean="0"/>
            <a:t>Alto </a:t>
          </a:r>
          <a:r>
            <a:rPr lang="en-US" sz="1800" dirty="0" err="1" smtClean="0"/>
            <a:t>porcentaje</a:t>
          </a:r>
          <a:r>
            <a:rPr lang="en-US" sz="1800" dirty="0" smtClean="0"/>
            <a:t> de oxidación </a:t>
          </a:r>
          <a:endParaRPr lang="es-EC" sz="1800" dirty="0"/>
        </a:p>
      </dgm:t>
    </dgm:pt>
    <dgm:pt modelId="{4B5D818B-7605-42D9-8C00-B8DAB59FB09A}" type="parTrans" cxnId="{1C186F7D-A803-41B4-82A5-7C32F433FAB2}">
      <dgm:prSet/>
      <dgm:spPr/>
      <dgm:t>
        <a:bodyPr/>
        <a:lstStyle/>
        <a:p>
          <a:endParaRPr lang="es-EC"/>
        </a:p>
      </dgm:t>
    </dgm:pt>
    <dgm:pt modelId="{C88E5053-6AC7-4737-8979-4BA776FD1075}" type="sibTrans" cxnId="{1C186F7D-A803-41B4-82A5-7C32F433FAB2}">
      <dgm:prSet/>
      <dgm:spPr/>
      <dgm:t>
        <a:bodyPr/>
        <a:lstStyle/>
        <a:p>
          <a:endParaRPr lang="es-EC"/>
        </a:p>
      </dgm:t>
    </dgm:pt>
    <dgm:pt modelId="{65033B59-0F6C-4191-869D-186B1973585A}">
      <dgm:prSet phldrT="[Text]" custT="1"/>
      <dgm:spPr/>
      <dgm:t>
        <a:bodyPr/>
        <a:lstStyle/>
        <a:p>
          <a:r>
            <a:rPr lang="en-US" sz="1800" i="1" dirty="0" err="1" smtClean="0"/>
            <a:t>Segmentos</a:t>
          </a:r>
          <a:r>
            <a:rPr lang="en-US" sz="1800" i="1" dirty="0" smtClean="0"/>
            <a:t> </a:t>
          </a:r>
          <a:r>
            <a:rPr lang="en-US" sz="1800" i="1" dirty="0" err="1" smtClean="0"/>
            <a:t>nodales</a:t>
          </a:r>
          <a:endParaRPr lang="en-US" sz="1800" i="1" dirty="0" smtClean="0"/>
        </a:p>
        <a:p>
          <a:r>
            <a:rPr lang="en-US" sz="1800" dirty="0" smtClean="0"/>
            <a:t>Alto </a:t>
          </a:r>
          <a:r>
            <a:rPr lang="en-US" sz="1800" dirty="0" err="1" smtClean="0"/>
            <a:t>porcentaje</a:t>
          </a:r>
          <a:r>
            <a:rPr lang="en-US" sz="1800" dirty="0" smtClean="0"/>
            <a:t> de </a:t>
          </a:r>
          <a:r>
            <a:rPr lang="en-US" sz="1800" dirty="0" err="1" smtClean="0"/>
            <a:t>viabilidad</a:t>
          </a:r>
          <a:r>
            <a:rPr lang="en-US" sz="1800" dirty="0" smtClean="0"/>
            <a:t> </a:t>
          </a:r>
          <a:endParaRPr lang="es-EC" sz="1800" dirty="0"/>
        </a:p>
      </dgm:t>
    </dgm:pt>
    <dgm:pt modelId="{F6EE7296-0AC7-4795-AA71-73DE36099B31}" type="parTrans" cxnId="{932A5ECD-3394-464E-9B89-95F1D9C2EEF8}">
      <dgm:prSet/>
      <dgm:spPr/>
      <dgm:t>
        <a:bodyPr/>
        <a:lstStyle/>
        <a:p>
          <a:endParaRPr lang="es-EC"/>
        </a:p>
      </dgm:t>
    </dgm:pt>
    <dgm:pt modelId="{E7A6CEA8-C361-4026-B5C6-D0400B791A29}" type="sibTrans" cxnId="{932A5ECD-3394-464E-9B89-95F1D9C2EEF8}">
      <dgm:prSet/>
      <dgm:spPr/>
      <dgm:t>
        <a:bodyPr/>
        <a:lstStyle/>
        <a:p>
          <a:endParaRPr lang="es-EC"/>
        </a:p>
      </dgm:t>
    </dgm:pt>
    <dgm:pt modelId="{E826C2A6-F338-49D4-A626-CD5A57EF108E}">
      <dgm:prSet phldrT="[Text]" custT="1"/>
      <dgm:spPr/>
      <dgm:t>
        <a:bodyPr/>
        <a:lstStyle/>
        <a:p>
          <a:r>
            <a:rPr lang="en-US" sz="1800" dirty="0" err="1" smtClean="0"/>
            <a:t>Introducción</a:t>
          </a:r>
          <a:r>
            <a:rPr lang="en-US" sz="1800" dirty="0" smtClean="0"/>
            <a:t> hasta </a:t>
          </a:r>
          <a:r>
            <a:rPr lang="en-US" sz="1800" dirty="0" err="1" smtClean="0"/>
            <a:t>quinto</a:t>
          </a:r>
          <a:r>
            <a:rPr lang="en-US" sz="1800" dirty="0" smtClean="0"/>
            <a:t> </a:t>
          </a:r>
          <a:r>
            <a:rPr lang="en-US" sz="1800" dirty="0" err="1" smtClean="0"/>
            <a:t>segmento</a:t>
          </a:r>
          <a:r>
            <a:rPr lang="en-US" sz="1800" dirty="0" smtClean="0"/>
            <a:t> nodal</a:t>
          </a:r>
          <a:endParaRPr lang="es-EC" sz="1800" dirty="0"/>
        </a:p>
      </dgm:t>
    </dgm:pt>
    <dgm:pt modelId="{95C47936-F4BE-4323-97B9-0A2EE1289880}" type="parTrans" cxnId="{3A18D906-C130-48CC-9842-8AE4B4727540}">
      <dgm:prSet/>
      <dgm:spPr/>
      <dgm:t>
        <a:bodyPr/>
        <a:lstStyle/>
        <a:p>
          <a:endParaRPr lang="es-EC"/>
        </a:p>
      </dgm:t>
    </dgm:pt>
    <dgm:pt modelId="{A95265C5-C109-401C-B4FC-1B40DE7BF210}" type="sibTrans" cxnId="{3A18D906-C130-48CC-9842-8AE4B4727540}">
      <dgm:prSet/>
      <dgm:spPr/>
      <dgm:t>
        <a:bodyPr/>
        <a:lstStyle/>
        <a:p>
          <a:endParaRPr lang="es-EC"/>
        </a:p>
      </dgm:t>
    </dgm:pt>
    <dgm:pt modelId="{CBD47D16-3E7C-44CF-85B3-F5CCAC88B686}" type="pres">
      <dgm:prSet presAssocID="{B2F3A030-00DA-41FE-8D3C-EBBD912284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A09AF0E-F73D-4FDF-B798-F4497BB09C31}" type="pres">
      <dgm:prSet presAssocID="{9F7BE5F8-CEF3-4DA7-A3CB-8D1AC34C986C}" presName="composite" presStyleCnt="0"/>
      <dgm:spPr/>
    </dgm:pt>
    <dgm:pt modelId="{79D45BED-A5A0-4129-A3C0-D1B6668C8A1C}" type="pres">
      <dgm:prSet presAssocID="{9F7BE5F8-CEF3-4DA7-A3CB-8D1AC34C986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E482E7-3F28-466E-8B6F-CD31EF6E74EC}" type="pres">
      <dgm:prSet presAssocID="{9F7BE5F8-CEF3-4DA7-A3CB-8D1AC34C986C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C4AEF04-FF54-4ED2-84DF-CB8F184344AD}" type="pres">
      <dgm:prSet presAssocID="{C88E5053-6AC7-4737-8979-4BA776FD1075}" presName="sibTrans" presStyleCnt="0"/>
      <dgm:spPr/>
    </dgm:pt>
    <dgm:pt modelId="{E5AA4E22-145C-4FFE-9602-C3D604F6E678}" type="pres">
      <dgm:prSet presAssocID="{65033B59-0F6C-4191-869D-186B1973585A}" presName="composite" presStyleCnt="0"/>
      <dgm:spPr/>
    </dgm:pt>
    <dgm:pt modelId="{7C47EE48-7ACD-48CD-90AF-DFF8C70D4BFB}" type="pres">
      <dgm:prSet presAssocID="{65033B59-0F6C-4191-869D-186B1973585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FC33C9-F166-4DA8-A972-61B7ED4E8D04}" type="pres">
      <dgm:prSet presAssocID="{65033B59-0F6C-4191-869D-186B1973585A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A1A2204-F423-452C-B30C-2672B7DAFC83}" type="pres">
      <dgm:prSet presAssocID="{E7A6CEA8-C361-4026-B5C6-D0400B791A29}" presName="sibTrans" presStyleCnt="0"/>
      <dgm:spPr/>
    </dgm:pt>
    <dgm:pt modelId="{07C4D03E-9F7A-4C99-A5C2-5CF733E454BC}" type="pres">
      <dgm:prSet presAssocID="{E826C2A6-F338-49D4-A626-CD5A57EF108E}" presName="composite" presStyleCnt="0"/>
      <dgm:spPr/>
    </dgm:pt>
    <dgm:pt modelId="{F268CDDE-15C4-4ADE-8B4A-CE6C6B752680}" type="pres">
      <dgm:prSet presAssocID="{E826C2A6-F338-49D4-A626-CD5A57EF108E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DD15A6-1949-4F65-BC89-B93B48CA0DA1}" type="pres">
      <dgm:prSet presAssocID="{E826C2A6-F338-49D4-A626-CD5A57EF108E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28B8751-65EE-4CD5-A830-B4EDEF0F7053}" type="presOf" srcId="{9F7BE5F8-CEF3-4DA7-A3CB-8D1AC34C986C}" destId="{79D45BED-A5A0-4129-A3C0-D1B6668C8A1C}" srcOrd="0" destOrd="0" presId="urn:microsoft.com/office/officeart/2008/layout/PictureStrips"/>
    <dgm:cxn modelId="{3A18D906-C130-48CC-9842-8AE4B4727540}" srcId="{B2F3A030-00DA-41FE-8D3C-EBBD91228435}" destId="{E826C2A6-F338-49D4-A626-CD5A57EF108E}" srcOrd="2" destOrd="0" parTransId="{95C47936-F4BE-4323-97B9-0A2EE1289880}" sibTransId="{A95265C5-C109-401C-B4FC-1B40DE7BF210}"/>
    <dgm:cxn modelId="{DB0DEB08-C613-4929-9FC4-69370A55F07C}" type="presOf" srcId="{B2F3A030-00DA-41FE-8D3C-EBBD91228435}" destId="{CBD47D16-3E7C-44CF-85B3-F5CCAC88B686}" srcOrd="0" destOrd="0" presId="urn:microsoft.com/office/officeart/2008/layout/PictureStrips"/>
    <dgm:cxn modelId="{BDBFE349-25BB-4481-9D7E-16A3DDB05205}" type="presOf" srcId="{65033B59-0F6C-4191-869D-186B1973585A}" destId="{7C47EE48-7ACD-48CD-90AF-DFF8C70D4BFB}" srcOrd="0" destOrd="0" presId="urn:microsoft.com/office/officeart/2008/layout/PictureStrips"/>
    <dgm:cxn modelId="{1C186F7D-A803-41B4-82A5-7C32F433FAB2}" srcId="{B2F3A030-00DA-41FE-8D3C-EBBD91228435}" destId="{9F7BE5F8-CEF3-4DA7-A3CB-8D1AC34C986C}" srcOrd="0" destOrd="0" parTransId="{4B5D818B-7605-42D9-8C00-B8DAB59FB09A}" sibTransId="{C88E5053-6AC7-4737-8979-4BA776FD1075}"/>
    <dgm:cxn modelId="{BD80C663-4472-4D6A-AB3A-B8FF3C85F45A}" type="presOf" srcId="{E826C2A6-F338-49D4-A626-CD5A57EF108E}" destId="{F268CDDE-15C4-4ADE-8B4A-CE6C6B752680}" srcOrd="0" destOrd="0" presId="urn:microsoft.com/office/officeart/2008/layout/PictureStrips"/>
    <dgm:cxn modelId="{932A5ECD-3394-464E-9B89-95F1D9C2EEF8}" srcId="{B2F3A030-00DA-41FE-8D3C-EBBD91228435}" destId="{65033B59-0F6C-4191-869D-186B1973585A}" srcOrd="1" destOrd="0" parTransId="{F6EE7296-0AC7-4795-AA71-73DE36099B31}" sibTransId="{E7A6CEA8-C361-4026-B5C6-D0400B791A29}"/>
    <dgm:cxn modelId="{5A783A82-3F5D-4CF7-88BB-8B4233B18679}" type="presParOf" srcId="{CBD47D16-3E7C-44CF-85B3-F5CCAC88B686}" destId="{1A09AF0E-F73D-4FDF-B798-F4497BB09C31}" srcOrd="0" destOrd="0" presId="urn:microsoft.com/office/officeart/2008/layout/PictureStrips"/>
    <dgm:cxn modelId="{909D611A-5967-4658-BC92-F79F1FC9EC59}" type="presParOf" srcId="{1A09AF0E-F73D-4FDF-B798-F4497BB09C31}" destId="{79D45BED-A5A0-4129-A3C0-D1B6668C8A1C}" srcOrd="0" destOrd="0" presId="urn:microsoft.com/office/officeart/2008/layout/PictureStrips"/>
    <dgm:cxn modelId="{A4D464A0-5C21-4563-A71D-6599B851BA65}" type="presParOf" srcId="{1A09AF0E-F73D-4FDF-B798-F4497BB09C31}" destId="{53E482E7-3F28-466E-8B6F-CD31EF6E74EC}" srcOrd="1" destOrd="0" presId="urn:microsoft.com/office/officeart/2008/layout/PictureStrips"/>
    <dgm:cxn modelId="{03E15E27-DBF0-4A14-9580-9FF6930504C6}" type="presParOf" srcId="{CBD47D16-3E7C-44CF-85B3-F5CCAC88B686}" destId="{CC4AEF04-FF54-4ED2-84DF-CB8F184344AD}" srcOrd="1" destOrd="0" presId="urn:microsoft.com/office/officeart/2008/layout/PictureStrips"/>
    <dgm:cxn modelId="{16406198-18B0-4F17-94B9-C05EC8F9181D}" type="presParOf" srcId="{CBD47D16-3E7C-44CF-85B3-F5CCAC88B686}" destId="{E5AA4E22-145C-4FFE-9602-C3D604F6E678}" srcOrd="2" destOrd="0" presId="urn:microsoft.com/office/officeart/2008/layout/PictureStrips"/>
    <dgm:cxn modelId="{93167C14-79A7-4C83-AEC5-B67DA0FAF309}" type="presParOf" srcId="{E5AA4E22-145C-4FFE-9602-C3D604F6E678}" destId="{7C47EE48-7ACD-48CD-90AF-DFF8C70D4BFB}" srcOrd="0" destOrd="0" presId="urn:microsoft.com/office/officeart/2008/layout/PictureStrips"/>
    <dgm:cxn modelId="{59485164-2757-417E-ADD6-0688F7744187}" type="presParOf" srcId="{E5AA4E22-145C-4FFE-9602-C3D604F6E678}" destId="{3CFC33C9-F166-4DA8-A972-61B7ED4E8D04}" srcOrd="1" destOrd="0" presId="urn:microsoft.com/office/officeart/2008/layout/PictureStrips"/>
    <dgm:cxn modelId="{26A74D1A-2450-4BD0-BD40-C1225E45E6DC}" type="presParOf" srcId="{CBD47D16-3E7C-44CF-85B3-F5CCAC88B686}" destId="{DA1A2204-F423-452C-B30C-2672B7DAFC83}" srcOrd="3" destOrd="0" presId="urn:microsoft.com/office/officeart/2008/layout/PictureStrips"/>
    <dgm:cxn modelId="{87D93847-23ED-4557-967F-14FCE90FF5AF}" type="presParOf" srcId="{CBD47D16-3E7C-44CF-85B3-F5CCAC88B686}" destId="{07C4D03E-9F7A-4C99-A5C2-5CF733E454BC}" srcOrd="4" destOrd="0" presId="urn:microsoft.com/office/officeart/2008/layout/PictureStrips"/>
    <dgm:cxn modelId="{EDEF0754-FD90-4F02-9496-BFE8E5692723}" type="presParOf" srcId="{07C4D03E-9F7A-4C99-A5C2-5CF733E454BC}" destId="{F268CDDE-15C4-4ADE-8B4A-CE6C6B752680}" srcOrd="0" destOrd="0" presId="urn:microsoft.com/office/officeart/2008/layout/PictureStrips"/>
    <dgm:cxn modelId="{AA748B95-C64F-4397-ADA8-0AC41D7FD593}" type="presParOf" srcId="{07C4D03E-9F7A-4C99-A5C2-5CF733E454BC}" destId="{DADD15A6-1949-4F65-BC89-B93B48CA0DA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76A40-F61C-4A89-B8B9-353AAD30ED8D}">
      <dsp:nvSpPr>
        <dsp:cNvPr id="0" name=""/>
        <dsp:cNvSpPr/>
      </dsp:nvSpPr>
      <dsp:spPr>
        <a:xfrm>
          <a:off x="1067959" y="326077"/>
          <a:ext cx="1902504" cy="195152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2D9F4-86D2-4C41-8864-2268270C2448}">
      <dsp:nvSpPr>
        <dsp:cNvPr id="0" name=""/>
        <dsp:cNvSpPr/>
      </dsp:nvSpPr>
      <dsp:spPr>
        <a:xfrm>
          <a:off x="1495068" y="1040692"/>
          <a:ext cx="1044051" cy="5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Hojas simples, alternas, de márgenes dentados</a:t>
          </a:r>
          <a:endParaRPr lang="es-EC" sz="1400" kern="1200" dirty="0"/>
        </a:p>
      </dsp:txBody>
      <dsp:txXfrm>
        <a:off x="1495068" y="1040692"/>
        <a:ext cx="1044051" cy="521900"/>
      </dsp:txXfrm>
    </dsp:sp>
    <dsp:sp modelId="{4D31893C-9EBF-454D-8A5C-65C4E687EADC}">
      <dsp:nvSpPr>
        <dsp:cNvPr id="0" name=""/>
        <dsp:cNvSpPr/>
      </dsp:nvSpPr>
      <dsp:spPr>
        <a:xfrm>
          <a:off x="337630" y="1521162"/>
          <a:ext cx="1878868" cy="18791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shade val="80000"/>
            <a:hueOff val="0"/>
            <a:satOff val="-16910"/>
            <a:lumOff val="16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82C10-9B73-4BFC-A176-1E681FB3C0B6}">
      <dsp:nvSpPr>
        <dsp:cNvPr id="0" name=""/>
        <dsp:cNvSpPr/>
      </dsp:nvSpPr>
      <dsp:spPr>
        <a:xfrm>
          <a:off x="975336" y="2126652"/>
          <a:ext cx="1044051" cy="5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Ápice es agudo y por su base es cuneiforme </a:t>
          </a:r>
          <a:endParaRPr lang="es-EC" sz="1400" kern="1200" dirty="0"/>
        </a:p>
      </dsp:txBody>
      <dsp:txXfrm>
        <a:off x="975336" y="2126652"/>
        <a:ext cx="1044051" cy="521900"/>
      </dsp:txXfrm>
    </dsp:sp>
    <dsp:sp modelId="{7ED91DDD-F1D4-4C3F-BFFD-40306018604B}">
      <dsp:nvSpPr>
        <dsp:cNvPr id="0" name=""/>
        <dsp:cNvSpPr/>
      </dsp:nvSpPr>
      <dsp:spPr>
        <a:xfrm>
          <a:off x="1134357" y="2782637"/>
          <a:ext cx="1614239" cy="161488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F6024-7CEC-43C7-8F26-EDD83D0C22B7}">
      <dsp:nvSpPr>
        <dsp:cNvPr id="0" name=""/>
        <dsp:cNvSpPr/>
      </dsp:nvSpPr>
      <dsp:spPr>
        <a:xfrm>
          <a:off x="1497538" y="3214172"/>
          <a:ext cx="1044051" cy="5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Flores solitarias axilares en forma de embudo</a:t>
          </a:r>
          <a:endParaRPr lang="es-EC" sz="1400" kern="1200" dirty="0"/>
        </a:p>
      </dsp:txBody>
      <dsp:txXfrm>
        <a:off x="1497538" y="3214172"/>
        <a:ext cx="1044051" cy="521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76A40-F61C-4A89-B8B9-353AAD30ED8D}">
      <dsp:nvSpPr>
        <dsp:cNvPr id="0" name=""/>
        <dsp:cNvSpPr/>
      </dsp:nvSpPr>
      <dsp:spPr>
        <a:xfrm>
          <a:off x="1035489" y="408140"/>
          <a:ext cx="1723553" cy="176795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2D9F4-86D2-4C41-8864-2268270C2448}">
      <dsp:nvSpPr>
        <dsp:cNvPr id="0" name=""/>
        <dsp:cNvSpPr/>
      </dsp:nvSpPr>
      <dsp:spPr>
        <a:xfrm>
          <a:off x="1354441" y="801776"/>
          <a:ext cx="945846" cy="84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Cinco pétalos de 10 cm de ancho, </a:t>
          </a:r>
          <a:endParaRPr lang="es-EC" sz="1400" kern="1200" dirty="0"/>
        </a:p>
      </dsp:txBody>
      <dsp:txXfrm>
        <a:off x="1354441" y="801776"/>
        <a:ext cx="945846" cy="843394"/>
      </dsp:txXfrm>
    </dsp:sp>
    <dsp:sp modelId="{4D31893C-9EBF-454D-8A5C-65C4E687EADC}">
      <dsp:nvSpPr>
        <dsp:cNvPr id="0" name=""/>
        <dsp:cNvSpPr/>
      </dsp:nvSpPr>
      <dsp:spPr>
        <a:xfrm>
          <a:off x="216016" y="1214089"/>
          <a:ext cx="1702140" cy="18199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shade val="80000"/>
            <a:hueOff val="0"/>
            <a:satOff val="-16910"/>
            <a:lumOff val="16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82C10-9B73-4BFC-A176-1E681FB3C0B6}">
      <dsp:nvSpPr>
        <dsp:cNvPr id="0" name=""/>
        <dsp:cNvSpPr/>
      </dsp:nvSpPr>
      <dsp:spPr>
        <a:xfrm>
          <a:off x="540560" y="1665871"/>
          <a:ext cx="1331648" cy="108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Flor variable carmesí anaranjado amarillo o blanco</a:t>
          </a:r>
          <a:endParaRPr lang="es-EC" sz="1400" kern="1200" dirty="0"/>
        </a:p>
      </dsp:txBody>
      <dsp:txXfrm>
        <a:off x="540560" y="1665871"/>
        <a:ext cx="1331648" cy="1082829"/>
      </dsp:txXfrm>
    </dsp:sp>
    <dsp:sp modelId="{7ED91DDD-F1D4-4C3F-BFFD-40306018604B}">
      <dsp:nvSpPr>
        <dsp:cNvPr id="0" name=""/>
        <dsp:cNvSpPr/>
      </dsp:nvSpPr>
      <dsp:spPr>
        <a:xfrm>
          <a:off x="1015644" y="2531587"/>
          <a:ext cx="1606405" cy="14629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F6024-7CEC-43C7-8F26-EDD83D0C22B7}">
      <dsp:nvSpPr>
        <dsp:cNvPr id="0" name=""/>
        <dsp:cNvSpPr/>
      </dsp:nvSpPr>
      <dsp:spPr>
        <a:xfrm>
          <a:off x="1146171" y="2861220"/>
          <a:ext cx="1230092" cy="89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Arbusto de</a:t>
          </a:r>
          <a:r>
            <a:rPr lang="en-US" sz="1400" kern="1200" dirty="0" smtClean="0">
              <a:sym typeface="Wingdings" pitchFamily="2" charset="2"/>
            </a:rPr>
            <a:t> 5 m, reproducción sexual y asexual </a:t>
          </a:r>
          <a:endParaRPr lang="es-EC" sz="1400" kern="1200" dirty="0"/>
        </a:p>
      </dsp:txBody>
      <dsp:txXfrm>
        <a:off x="1146171" y="2861220"/>
        <a:ext cx="1230092" cy="890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C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6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062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625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051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61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295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593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55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1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41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8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3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3.wdp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microsoft.com/office/2007/relationships/hdphoto" Target="../media/hdphoto5.wdp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//commons.wikimedia.org/wiki/File:Yang-cycle.p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3.jpeg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832" y="1292288"/>
            <a:ext cx="7636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ESTABLECIMIENTO DE UN PROTOCOLO DE PROPAGACIÓN </a:t>
            </a:r>
            <a:r>
              <a:rPr lang="es-EC" sz="2000" b="1" i="1" dirty="0"/>
              <a:t>in vitro</a:t>
            </a:r>
            <a:r>
              <a:rPr lang="es-EC" sz="2000" b="1" dirty="0"/>
              <a:t> A PARTIR DE SEGMENTOS NODALES DE CUCARDA</a:t>
            </a:r>
            <a:r>
              <a:rPr lang="es-EC" sz="2000" b="1" i="1" dirty="0"/>
              <a:t> </a:t>
            </a:r>
            <a:r>
              <a:rPr lang="es-EC" sz="2000" b="1" dirty="0" smtClean="0"/>
              <a:t>(</a:t>
            </a:r>
            <a:r>
              <a:rPr lang="es-EC" sz="2000" b="1" i="1" dirty="0"/>
              <a:t>Hibiscus rosa-sinensis</a:t>
            </a:r>
            <a:r>
              <a:rPr lang="es-EC" sz="2000" b="1" dirty="0"/>
              <a:t>), COMO ESTRATEGIA DE REFORESTACIÓN DEL ESPACIO PÚBLICO DEL DISTRITO METROPOLITANO DE </a:t>
            </a:r>
            <a:r>
              <a:rPr lang="es-EC" sz="2000" b="1" dirty="0" smtClean="0"/>
              <a:t>QUITO</a:t>
            </a:r>
            <a:endParaRPr lang="es-EC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12552" y="3492344"/>
            <a:ext cx="372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9EB786"/>
                </a:solidFill>
              </a:rPr>
              <a:t>Jessica </a:t>
            </a:r>
            <a:r>
              <a:rPr lang="es-EC" sz="2400" b="1" dirty="0" err="1" smtClean="0">
                <a:solidFill>
                  <a:srgbClr val="9EB786"/>
                </a:solidFill>
              </a:rPr>
              <a:t>Gord</a:t>
            </a:r>
            <a:r>
              <a:rPr lang="en-US" sz="2400" b="1" dirty="0" err="1" smtClean="0">
                <a:solidFill>
                  <a:srgbClr val="9EB786"/>
                </a:solidFill>
              </a:rPr>
              <a:t>ón</a:t>
            </a:r>
            <a:r>
              <a:rPr lang="en-US" sz="2400" b="1" dirty="0" smtClean="0">
                <a:solidFill>
                  <a:srgbClr val="9EB786"/>
                </a:solidFill>
              </a:rPr>
              <a:t> </a:t>
            </a:r>
            <a:r>
              <a:rPr lang="en-US" sz="2400" b="1" dirty="0" err="1" smtClean="0">
                <a:solidFill>
                  <a:srgbClr val="9EB786"/>
                </a:solidFill>
              </a:rPr>
              <a:t>Nú</a:t>
            </a:r>
            <a:r>
              <a:rPr lang="es-EC" sz="2400" b="1" dirty="0" err="1" smtClean="0">
                <a:solidFill>
                  <a:srgbClr val="9EB786"/>
                </a:solidFill>
              </a:rPr>
              <a:t>ñez</a:t>
            </a:r>
            <a:endParaRPr lang="es-EC" sz="2400" b="1" dirty="0">
              <a:solidFill>
                <a:srgbClr val="9EB78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64" y="4597120"/>
            <a:ext cx="5328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/>
              <a:t>DEPARTAMENTO DE CIENCIAS DE LA VIDA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/>
              <a:t>INGENIERÍA EN BIOTECNOLOGÍA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62074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MATERIALES Y MÉTODOS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4351" y="3429000"/>
            <a:ext cx="2047289" cy="576064"/>
          </a:xfrm>
          <a:prstGeom prst="round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Recolección</a:t>
            </a:r>
            <a:r>
              <a:rPr lang="en-US" b="1" dirty="0" smtClean="0">
                <a:solidFill>
                  <a:schemeClr val="tx1"/>
                </a:solidFill>
              </a:rPr>
              <a:t> material vegetal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C:\Users\Jessy\AppData\Local\Microsoft\Windows\Temporary Internet Files\Content.Word\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0431"/>
            <a:ext cx="2285246" cy="21685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1" name="Pentagon 10"/>
          <p:cNvSpPr/>
          <p:nvPr/>
        </p:nvSpPr>
        <p:spPr>
          <a:xfrm>
            <a:off x="251520" y="1484784"/>
            <a:ext cx="3096344" cy="968592"/>
          </a:xfrm>
          <a:prstGeom prst="homePlate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Protegidas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condiciones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ambientales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lluvia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vientos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sequía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0152" y="920099"/>
            <a:ext cx="2943736" cy="1296143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Tratamiento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fitosanitario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cada 15 días por aspersión entre las </a:t>
            </a:r>
            <a:r>
              <a:rPr lang="es-EC" dirty="0" smtClean="0">
                <a:solidFill>
                  <a:schemeClr val="tx1"/>
                </a:solidFill>
              </a:rPr>
              <a:t>8 </a:t>
            </a:r>
            <a:r>
              <a:rPr lang="es-EC" dirty="0">
                <a:solidFill>
                  <a:schemeClr val="tx1"/>
                </a:solidFill>
              </a:rPr>
              <a:t>y las 9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de la mañana</a:t>
            </a:r>
          </a:p>
        </p:txBody>
      </p:sp>
      <p:sp>
        <p:nvSpPr>
          <p:cNvPr id="15" name="Chevron 14"/>
          <p:cNvSpPr/>
          <p:nvPr/>
        </p:nvSpPr>
        <p:spPr>
          <a:xfrm>
            <a:off x="293888" y="4365104"/>
            <a:ext cx="3053976" cy="1080120"/>
          </a:xfrm>
          <a:prstGeom prst="chevron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Plantas 3 </a:t>
            </a:r>
            <a:r>
              <a:rPr lang="en-US" dirty="0" err="1" smtClean="0">
                <a:solidFill>
                  <a:schemeClr val="tx1"/>
                </a:solidFill>
              </a:rPr>
              <a:t>años</a:t>
            </a:r>
            <a:r>
              <a:rPr lang="en-US" dirty="0" smtClean="0">
                <a:solidFill>
                  <a:schemeClr val="tx1"/>
                </a:solidFill>
              </a:rPr>
              <a:t> E</a:t>
            </a:r>
            <a:r>
              <a:rPr lang="es-EC" dirty="0" smtClean="0">
                <a:solidFill>
                  <a:schemeClr val="tx1"/>
                </a:solidFill>
              </a:rPr>
              <a:t>tapa </a:t>
            </a:r>
            <a:r>
              <a:rPr lang="es-EC" dirty="0">
                <a:solidFill>
                  <a:schemeClr val="tx1"/>
                </a:solidFill>
              </a:rPr>
              <a:t>de maduración menos </a:t>
            </a:r>
            <a:r>
              <a:rPr lang="es-EC" dirty="0" smtClean="0">
                <a:solidFill>
                  <a:schemeClr val="tx1"/>
                </a:solidFill>
              </a:rPr>
              <a:t>lignificada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6" name="Picture 15" descr="C:\Users\Jessy\AppData\Local\Microsoft\Windows\Temporary Internet Files\Content.Word\100_54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5201" r="9854" b="8851"/>
          <a:stretch/>
        </p:blipFill>
        <p:spPr bwMode="auto">
          <a:xfrm>
            <a:off x="3511636" y="3427079"/>
            <a:ext cx="2265489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388375" y="2401976"/>
            <a:ext cx="2047289" cy="576064"/>
          </a:xfrm>
          <a:prstGeom prst="round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Procesamiento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18" name="Picture 17" descr="C:\Users\Jessy\AppData\Local\Microsoft\Windows\Temporary Internet Files\Content.Word\100_5408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35" y="3198482"/>
            <a:ext cx="2486624" cy="12249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9" name="Rounded Rectangle 18"/>
          <p:cNvSpPr/>
          <p:nvPr/>
        </p:nvSpPr>
        <p:spPr>
          <a:xfrm>
            <a:off x="5953800" y="4622747"/>
            <a:ext cx="2943736" cy="1110509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Corte </a:t>
            </a:r>
            <a:r>
              <a:rPr lang="en-US" dirty="0" err="1" smtClean="0">
                <a:solidFill>
                  <a:schemeClr val="tx1"/>
                </a:solidFill>
              </a:rPr>
              <a:t>hojas</a:t>
            </a:r>
            <a:r>
              <a:rPr lang="en-US" dirty="0" smtClean="0">
                <a:solidFill>
                  <a:schemeClr val="tx1"/>
                </a:solidFill>
              </a:rPr>
              <a:t>, no </a:t>
            </a:r>
            <a:r>
              <a:rPr lang="en-US" dirty="0" err="1" smtClean="0">
                <a:solidFill>
                  <a:schemeClr val="tx1"/>
                </a:solidFill>
              </a:rPr>
              <a:t>peciolo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Segmentos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nodales</a:t>
            </a:r>
            <a:r>
              <a:rPr lang="en-US" dirty="0" smtClean="0">
                <a:solidFill>
                  <a:schemeClr val="tx1"/>
                </a:solidFill>
              </a:rPr>
              <a:t> de 3 cm de </a:t>
            </a:r>
            <a:r>
              <a:rPr lang="en-US" dirty="0" err="1" smtClean="0">
                <a:solidFill>
                  <a:schemeClr val="tx1"/>
                </a:solidFill>
              </a:rPr>
              <a:t>longitud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361868" y="625247"/>
            <a:ext cx="2265916" cy="492712"/>
          </a:xfrm>
          <a:prstGeom prst="round2Diag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FASE DE CAMPO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5948828"/>
              </p:ext>
            </p:extLst>
          </p:nvPr>
        </p:nvGraphicFramePr>
        <p:xfrm>
          <a:off x="361868" y="1700808"/>
          <a:ext cx="475252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 Diagonal Corner Rectangle 4"/>
          <p:cNvSpPr/>
          <p:nvPr/>
        </p:nvSpPr>
        <p:spPr>
          <a:xfrm>
            <a:off x="361868" y="748079"/>
            <a:ext cx="3130012" cy="492712"/>
          </a:xfrm>
          <a:prstGeom prst="round2Diag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FASE DE LABORATORIO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Jessy\AppData\Local\Microsoft\Windows\Temporary Internet Files\Content.Word\100_5441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0" t="5131" r="14544" b="7258"/>
          <a:stretch/>
        </p:blipFill>
        <p:spPr bwMode="auto">
          <a:xfrm>
            <a:off x="683568" y="3049198"/>
            <a:ext cx="1583690" cy="28739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124414" y="338298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12472" y="3863295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25541" y="3190256"/>
            <a:ext cx="1538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Yema</a:t>
            </a:r>
            <a:r>
              <a:rPr lang="en-US" sz="1400" dirty="0" smtClean="0"/>
              <a:t> apical</a:t>
            </a:r>
            <a:endParaRPr lang="es-EC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50451" y="3672533"/>
            <a:ext cx="205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Primer </a:t>
            </a:r>
            <a:r>
              <a:rPr lang="en-US" sz="1400" dirty="0" err="1" smtClean="0"/>
              <a:t>segmento</a:t>
            </a:r>
            <a:r>
              <a:rPr lang="en-US" sz="1400" dirty="0" smtClean="0"/>
              <a:t> nodal</a:t>
            </a:r>
            <a:endParaRPr lang="es-EC" sz="1400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62074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MATERIALES Y MÉTODOS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0192" y="3071184"/>
            <a:ext cx="3312368" cy="11420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Análisis</a:t>
            </a:r>
            <a:r>
              <a:rPr lang="en-US" dirty="0" smtClean="0">
                <a:solidFill>
                  <a:schemeClr val="tx1"/>
                </a:solidFill>
              </a:rPr>
              <a:t> del crecimiento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egmentos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nodales</a:t>
            </a:r>
            <a:r>
              <a:rPr lang="en-US" dirty="0" smtClean="0">
                <a:solidFill>
                  <a:schemeClr val="tx1"/>
                </a:solidFill>
              </a:rPr>
              <a:t> en </a:t>
            </a:r>
            <a:r>
              <a:rPr lang="en-US" dirty="0" err="1" smtClean="0">
                <a:solidFill>
                  <a:schemeClr val="tx1"/>
                </a:solidFill>
              </a:rPr>
              <a:t>partes</a:t>
            </a:r>
            <a:r>
              <a:rPr lang="en-US" dirty="0" smtClean="0">
                <a:solidFill>
                  <a:schemeClr val="tx1"/>
                </a:solidFill>
              </a:rPr>
              <a:t> altas y </a:t>
            </a:r>
            <a:r>
              <a:rPr lang="en-US" dirty="0" err="1" smtClean="0">
                <a:solidFill>
                  <a:schemeClr val="tx1"/>
                </a:solidFill>
              </a:rPr>
              <a:t>bajas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arbusto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08104" y="4581128"/>
            <a:ext cx="2592288" cy="93610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Respuesta</a:t>
            </a:r>
            <a:r>
              <a:rPr lang="en-US" dirty="0" smtClean="0">
                <a:solidFill>
                  <a:schemeClr val="tx1"/>
                </a:solidFill>
              </a:rPr>
              <a:t> al </a:t>
            </a:r>
            <a:r>
              <a:rPr lang="en-US" dirty="0" err="1" smtClean="0">
                <a:solidFill>
                  <a:schemeClr val="tx1"/>
                </a:solidFill>
              </a:rPr>
              <a:t>cultivo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in vitro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fotos.infojardin.com/subida-imagen/images/rgh1242279579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59239"/>
            <a:ext cx="2483590" cy="18626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Brace 16"/>
          <p:cNvSpPr/>
          <p:nvPr/>
        </p:nvSpPr>
        <p:spPr>
          <a:xfrm>
            <a:off x="2362794" y="4090368"/>
            <a:ext cx="361212" cy="1832755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TextBox 17"/>
          <p:cNvSpPr txBox="1"/>
          <p:nvPr/>
        </p:nvSpPr>
        <p:spPr>
          <a:xfrm>
            <a:off x="2696710" y="4842969"/>
            <a:ext cx="230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Segmentos</a:t>
            </a:r>
            <a:r>
              <a:rPr lang="en-US" sz="1400" dirty="0" smtClean="0"/>
              <a:t> en </a:t>
            </a:r>
            <a:r>
              <a:rPr lang="en-US" sz="1400" dirty="0" err="1" smtClean="0"/>
              <a:t>partes</a:t>
            </a:r>
            <a:r>
              <a:rPr lang="en-US" sz="1400" dirty="0" smtClean="0"/>
              <a:t> altas</a:t>
            </a:r>
            <a:endParaRPr lang="es-EC" sz="1400" dirty="0"/>
          </a:p>
        </p:txBody>
      </p:sp>
      <p:sp>
        <p:nvSpPr>
          <p:cNvPr id="15" name="Rectangle 14"/>
          <p:cNvSpPr/>
          <p:nvPr/>
        </p:nvSpPr>
        <p:spPr>
          <a:xfrm>
            <a:off x="5740374" y="2620915"/>
            <a:ext cx="126348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Marín, J., &amp; </a:t>
            </a:r>
            <a:r>
              <a:rPr lang="es-EC" sz="700" dirty="0" err="1">
                <a:solidFill>
                  <a:schemeClr val="bg1"/>
                </a:solidFill>
              </a:rPr>
              <a:t>Moll</a:t>
            </a:r>
            <a:r>
              <a:rPr lang="es-EC" sz="700" dirty="0">
                <a:solidFill>
                  <a:schemeClr val="bg1"/>
                </a:solidFill>
              </a:rPr>
              <a:t>, H. (1997)</a:t>
            </a:r>
          </a:p>
        </p:txBody>
      </p:sp>
    </p:spTree>
    <p:extLst>
      <p:ext uri="{BB962C8B-B14F-4D97-AF65-F5344CB8AC3E}">
        <p14:creationId xmlns:p14="http://schemas.microsoft.com/office/powerpoint/2010/main" val="21896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62074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MATERIALES Y MÉTODOS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99443"/>
              </p:ext>
            </p:extLst>
          </p:nvPr>
        </p:nvGraphicFramePr>
        <p:xfrm>
          <a:off x="3199841" y="1361597"/>
          <a:ext cx="3017952" cy="2054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10743"/>
                <a:gridCol w="1807209"/>
              </a:tblGrid>
              <a:tr h="238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Tratamiento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Concentración cloro (%)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</a:tr>
              <a:tr h="32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</a:tr>
              <a:tr h="32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</a:tr>
              <a:tr h="32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</a:tr>
              <a:tr h="32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</a:tr>
              <a:tr h="32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52202" y="620688"/>
            <a:ext cx="2930747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Desinfección explantes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19" name="Picture 18" descr="C:\Users\Jessy\AppData\Local\Microsoft\Windows\Temporary Internet Files\Content.Word\100_54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296" b="8306"/>
          <a:stretch/>
        </p:blipFill>
        <p:spPr bwMode="auto">
          <a:xfrm>
            <a:off x="529940" y="1412776"/>
            <a:ext cx="784552" cy="1169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7411" name="Picture 3" descr="http://4.bp.blogspot.com/_DAt0EbQiiaA/SrT5YxAeU6I/AAAAAAAABsI/KBfwD4ziVFM/s400/alcoho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5" r="32058"/>
          <a:stretch/>
        </p:blipFill>
        <p:spPr bwMode="auto">
          <a:xfrm>
            <a:off x="6570621" y="1979685"/>
            <a:ext cx="618160" cy="116955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5 Imagen" descr="F:\DCIM\101MSDCF\DSC00432.JPG"/>
          <p:cNvPicPr/>
          <p:nvPr/>
        </p:nvPicPr>
        <p:blipFill>
          <a:blip r:embed="rId5"/>
          <a:srcRect l="7298" r="26001" b="15710"/>
          <a:stretch>
            <a:fillRect/>
          </a:stretch>
        </p:blipFill>
        <p:spPr bwMode="auto">
          <a:xfrm>
            <a:off x="1750317" y="1844473"/>
            <a:ext cx="1079500" cy="114244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1" t="4993" r="58431" b="41372"/>
          <a:stretch/>
        </p:blipFill>
        <p:spPr bwMode="auto">
          <a:xfrm>
            <a:off x="7762083" y="1295238"/>
            <a:ext cx="743243" cy="13688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7214" y="2687658"/>
            <a:ext cx="153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Segmento</a:t>
            </a:r>
            <a:r>
              <a:rPr lang="en-US" sz="1200" dirty="0" smtClean="0"/>
              <a:t> nodal</a:t>
            </a:r>
            <a:endParaRPr lang="es-EC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595723" y="3049222"/>
            <a:ext cx="150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Lavado</a:t>
            </a:r>
            <a:r>
              <a:rPr lang="en-US" sz="1200" dirty="0" smtClean="0"/>
              <a:t> </a:t>
            </a:r>
            <a:r>
              <a:rPr lang="en-US" sz="1200" dirty="0" err="1" smtClean="0"/>
              <a:t>detergente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+ Tween 20</a:t>
            </a:r>
            <a:endParaRPr lang="es-EC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29052" y="3199350"/>
            <a:ext cx="1743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Alcohol al 70% 30 s</a:t>
            </a:r>
            <a:endParaRPr lang="es-EC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7376613" y="281330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Agua </a:t>
            </a:r>
            <a:r>
              <a:rPr lang="en-US" sz="1100" dirty="0" err="1" smtClean="0"/>
              <a:t>destilada</a:t>
            </a:r>
            <a:r>
              <a:rPr lang="en-US" sz="1100" dirty="0" smtClean="0"/>
              <a:t> </a:t>
            </a:r>
            <a:r>
              <a:rPr lang="en-US" sz="1100" dirty="0" err="1" smtClean="0"/>
              <a:t>estéril</a:t>
            </a:r>
            <a:endParaRPr lang="es-EC" sz="1100" dirty="0"/>
          </a:p>
        </p:txBody>
      </p:sp>
      <p:pic>
        <p:nvPicPr>
          <p:cNvPr id="29" name="Picture 28" descr="C:\Users\Jessy\Documents\TESIS\Fotos tesis\mas\3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0" y="3933056"/>
            <a:ext cx="2484755" cy="19056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" name="Picture 29" descr="C:\Users\Jessy\Documents\TESIS\Fotos tesis\crecimiento explantes\100_527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t="33586" b="11364"/>
          <a:stretch/>
        </p:blipFill>
        <p:spPr bwMode="auto">
          <a:xfrm>
            <a:off x="3282950" y="3950201"/>
            <a:ext cx="2578100" cy="18884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6624844" y="3579127"/>
            <a:ext cx="2069027" cy="1140239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Variables </a:t>
            </a:r>
            <a:r>
              <a:rPr lang="en-US" sz="1200" dirty="0" err="1" smtClean="0">
                <a:solidFill>
                  <a:schemeClr val="tx1"/>
                </a:solidFill>
              </a:rPr>
              <a:t>evaluadas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Contaminación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Necrosis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Oxidación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V</a:t>
            </a:r>
            <a:r>
              <a:rPr lang="en-US" sz="1400" dirty="0" err="1" smtClean="0">
                <a:solidFill>
                  <a:schemeClr val="tx1"/>
                </a:solidFill>
              </a:rPr>
              <a:t>iabilidad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5084" y="4894446"/>
            <a:ext cx="2393867" cy="944245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Temperatura</a:t>
            </a:r>
            <a:r>
              <a:rPr lang="en-US" sz="1400" dirty="0" smtClean="0">
                <a:solidFill>
                  <a:schemeClr val="tx1"/>
                </a:solidFill>
              </a:rPr>
              <a:t>: 25 </a:t>
            </a:r>
            <a:r>
              <a:rPr lang="en-US" sz="1400" baseline="30000" dirty="0" smtClean="0">
                <a:solidFill>
                  <a:schemeClr val="tx1"/>
                </a:solidFill>
              </a:rPr>
              <a:t>o</a:t>
            </a:r>
            <a:r>
              <a:rPr lang="en-US" sz="1400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Fotoperiodo</a:t>
            </a:r>
            <a:r>
              <a:rPr lang="en-US" sz="1400" dirty="0" smtClean="0">
                <a:solidFill>
                  <a:schemeClr val="tx1"/>
                </a:solidFill>
              </a:rPr>
              <a:t>: 12 h </a:t>
            </a:r>
            <a:r>
              <a:rPr lang="en-US" sz="1400" dirty="0" err="1" smtClean="0">
                <a:solidFill>
                  <a:schemeClr val="tx1"/>
                </a:solidFill>
              </a:rPr>
              <a:t>luz</a:t>
            </a:r>
            <a:r>
              <a:rPr lang="en-US" sz="1400" dirty="0" smtClean="0">
                <a:solidFill>
                  <a:schemeClr val="tx1"/>
                </a:solidFill>
              </a:rPr>
              <a:t>/12 h </a:t>
            </a:r>
            <a:r>
              <a:rPr lang="en-US" sz="1400" dirty="0" err="1" smtClean="0">
                <a:solidFill>
                  <a:schemeClr val="tx1"/>
                </a:solidFill>
              </a:rPr>
              <a:t>oscuridad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 </a:t>
            </a:r>
            <a:r>
              <a:rPr lang="en-US" sz="1400" dirty="0" err="1" smtClean="0">
                <a:solidFill>
                  <a:schemeClr val="tx1"/>
                </a:solidFill>
              </a:rPr>
              <a:t>días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2815" y="1059183"/>
            <a:ext cx="3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Tabla</a:t>
            </a:r>
            <a:r>
              <a:rPr lang="en-US" sz="1200" b="1" dirty="0" smtClean="0"/>
              <a:t> 1. </a:t>
            </a:r>
            <a:r>
              <a:rPr lang="en-US" sz="1200" dirty="0" err="1" smtClean="0"/>
              <a:t>Tratamientos</a:t>
            </a:r>
            <a:r>
              <a:rPr lang="en-US" sz="1200" dirty="0" smtClean="0"/>
              <a:t> de </a:t>
            </a:r>
            <a:r>
              <a:rPr lang="en-US" sz="1200" dirty="0" err="1" smtClean="0"/>
              <a:t>desinfección</a:t>
            </a:r>
            <a:r>
              <a:rPr lang="en-US" sz="1200" dirty="0" smtClean="0"/>
              <a:t> </a:t>
            </a:r>
            <a:endParaRPr lang="es-EC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659423" y="346096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Aplicación</a:t>
            </a:r>
            <a:r>
              <a:rPr lang="en-US" sz="1200" dirty="0" smtClean="0"/>
              <a:t> de los </a:t>
            </a:r>
            <a:r>
              <a:rPr lang="en-US" sz="1200" dirty="0" err="1" smtClean="0"/>
              <a:t>tratamientos</a:t>
            </a:r>
            <a:r>
              <a:rPr lang="en-US" sz="1200" dirty="0" smtClean="0"/>
              <a:t> </a:t>
            </a:r>
            <a:endParaRPr lang="es-EC" sz="1200" dirty="0"/>
          </a:p>
        </p:txBody>
      </p:sp>
      <p:sp>
        <p:nvSpPr>
          <p:cNvPr id="31" name="Right Arrow 30"/>
          <p:cNvSpPr/>
          <p:nvPr/>
        </p:nvSpPr>
        <p:spPr>
          <a:xfrm>
            <a:off x="1393671" y="2043904"/>
            <a:ext cx="258646" cy="20519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ight Arrow 31"/>
          <p:cNvSpPr/>
          <p:nvPr/>
        </p:nvSpPr>
        <p:spPr>
          <a:xfrm>
            <a:off x="2902061" y="2429342"/>
            <a:ext cx="258646" cy="20519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ight Arrow 32"/>
          <p:cNvSpPr/>
          <p:nvPr/>
        </p:nvSpPr>
        <p:spPr>
          <a:xfrm>
            <a:off x="6257285" y="2458932"/>
            <a:ext cx="258646" cy="20519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ight Arrow 33"/>
          <p:cNvSpPr/>
          <p:nvPr/>
        </p:nvSpPr>
        <p:spPr>
          <a:xfrm>
            <a:off x="7373117" y="2104574"/>
            <a:ext cx="258646" cy="20519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62074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MATERIALES Y MÉTODOS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202" y="620688"/>
            <a:ext cx="3139678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Establecimiento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Jessy\Documents\TESIS\Fotos tesis\mas\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11" y="4193030"/>
            <a:ext cx="1560248" cy="12494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46164" y="5563139"/>
            <a:ext cx="1915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Desinfección explantes</a:t>
            </a:r>
            <a:endParaRPr lang="es-EC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32996"/>
              </p:ext>
            </p:extLst>
          </p:nvPr>
        </p:nvGraphicFramePr>
        <p:xfrm>
          <a:off x="3554008" y="1989984"/>
          <a:ext cx="4608511" cy="161639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650511"/>
                <a:gridCol w="739500"/>
                <a:gridCol w="739500"/>
                <a:gridCol w="739500"/>
                <a:gridCol w="7395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Medio de cultivo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Concentración de BAP (</a:t>
                      </a:r>
                      <a:r>
                        <a:rPr lang="es-EC" sz="1200" dirty="0" err="1">
                          <a:effectLst/>
                        </a:rPr>
                        <a:t>mg.L</a:t>
                      </a:r>
                      <a:r>
                        <a:rPr lang="es-EC" sz="1200" baseline="30000" dirty="0">
                          <a:effectLst/>
                        </a:rPr>
                        <a:t>-1</a:t>
                      </a:r>
                      <a:r>
                        <a:rPr lang="es-EC" sz="1200" dirty="0"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99FF">
                        <a:alpha val="8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0,1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0,3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0,5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MS ½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MSVG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T10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T11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T12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MSVG ½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T13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T14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T15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T16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6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57" name="Picture 1" descr="C:\Users\Jessy\Documents\TESIS\Fotos tesis\nuevas\100_57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3" t="11702" r="19894" b="23144"/>
          <a:stretch/>
        </p:blipFill>
        <p:spPr bwMode="auto">
          <a:xfrm>
            <a:off x="1254054" y="1348977"/>
            <a:ext cx="1199149" cy="20777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571" y="348603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Preparación</a:t>
            </a:r>
            <a:r>
              <a:rPr lang="en-US" sz="1200" dirty="0" smtClean="0"/>
              <a:t> </a:t>
            </a:r>
            <a:r>
              <a:rPr lang="en-US" sz="1200" dirty="0" err="1" smtClean="0"/>
              <a:t>medio</a:t>
            </a:r>
            <a:r>
              <a:rPr lang="en-US" sz="1200" dirty="0" smtClean="0"/>
              <a:t> de </a:t>
            </a:r>
            <a:r>
              <a:rPr lang="en-US" sz="1200" dirty="0" err="1" smtClean="0"/>
              <a:t>cultivo</a:t>
            </a:r>
            <a:endParaRPr lang="es-EC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14044" y="3674921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Aplicación</a:t>
            </a:r>
            <a:r>
              <a:rPr lang="en-US" sz="1200" dirty="0" smtClean="0"/>
              <a:t> de los </a:t>
            </a:r>
            <a:r>
              <a:rPr lang="en-US" sz="1200" dirty="0" err="1" smtClean="0"/>
              <a:t>tratamientos</a:t>
            </a:r>
            <a:r>
              <a:rPr lang="en-US" sz="1200" dirty="0" smtClean="0"/>
              <a:t> </a:t>
            </a:r>
            <a:endParaRPr lang="es-EC" sz="1200" dirty="0"/>
          </a:p>
        </p:txBody>
      </p:sp>
      <p:sp>
        <p:nvSpPr>
          <p:cNvPr id="12" name="Rectangle 11"/>
          <p:cNvSpPr/>
          <p:nvPr/>
        </p:nvSpPr>
        <p:spPr>
          <a:xfrm>
            <a:off x="3635896" y="4457815"/>
            <a:ext cx="2393867" cy="944245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Temperatura</a:t>
            </a:r>
            <a:r>
              <a:rPr lang="en-US" sz="1400" dirty="0" smtClean="0">
                <a:solidFill>
                  <a:schemeClr val="tx1"/>
                </a:solidFill>
              </a:rPr>
              <a:t>: 25 </a:t>
            </a:r>
            <a:r>
              <a:rPr lang="en-US" sz="1400" baseline="30000" dirty="0" smtClean="0">
                <a:solidFill>
                  <a:schemeClr val="tx1"/>
                </a:solidFill>
              </a:rPr>
              <a:t>o</a:t>
            </a:r>
            <a:r>
              <a:rPr lang="en-US" sz="1400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Fotoperiodo</a:t>
            </a:r>
            <a:r>
              <a:rPr lang="en-US" sz="1400" dirty="0" smtClean="0">
                <a:solidFill>
                  <a:schemeClr val="tx1"/>
                </a:solidFill>
              </a:rPr>
              <a:t>: 12 h </a:t>
            </a:r>
            <a:r>
              <a:rPr lang="en-US" sz="1400" dirty="0" err="1" smtClean="0">
                <a:solidFill>
                  <a:schemeClr val="tx1"/>
                </a:solidFill>
              </a:rPr>
              <a:t>luz</a:t>
            </a:r>
            <a:r>
              <a:rPr lang="en-US" sz="1400" dirty="0" smtClean="0">
                <a:solidFill>
                  <a:schemeClr val="tx1"/>
                </a:solidFill>
              </a:rPr>
              <a:t>/12 h </a:t>
            </a:r>
            <a:r>
              <a:rPr lang="en-US" sz="1400" dirty="0" err="1" smtClean="0">
                <a:solidFill>
                  <a:schemeClr val="tx1"/>
                </a:solidFill>
              </a:rPr>
              <a:t>oscuridad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 </a:t>
            </a:r>
            <a:r>
              <a:rPr lang="en-US" sz="1400" dirty="0" err="1" smtClean="0">
                <a:solidFill>
                  <a:schemeClr val="tx1"/>
                </a:solidFill>
              </a:rPr>
              <a:t>días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60232" y="4416871"/>
            <a:ext cx="2252729" cy="1033398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Variables </a:t>
            </a:r>
            <a:r>
              <a:rPr lang="en-US" sz="1400" dirty="0" err="1">
                <a:solidFill>
                  <a:schemeClr val="tx1"/>
                </a:solidFill>
              </a:rPr>
              <a:t>evaluadas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  <a:endParaRPr lang="es-EC" sz="1400" dirty="0" smtClean="0">
              <a:solidFill>
                <a:schemeClr val="tx1"/>
              </a:solidFill>
            </a:endParaRPr>
          </a:p>
          <a:p>
            <a:r>
              <a:rPr lang="es-EC" sz="1400" dirty="0" smtClean="0">
                <a:solidFill>
                  <a:schemeClr val="tx1"/>
                </a:solidFill>
              </a:rPr>
              <a:t>Longitud </a:t>
            </a:r>
            <a:r>
              <a:rPr lang="es-EC" sz="1400" dirty="0">
                <a:solidFill>
                  <a:schemeClr val="tx1"/>
                </a:solidFill>
              </a:rPr>
              <a:t>de </a:t>
            </a:r>
            <a:r>
              <a:rPr lang="es-EC" sz="1400" dirty="0" smtClean="0">
                <a:solidFill>
                  <a:schemeClr val="tx1"/>
                </a:solidFill>
              </a:rPr>
              <a:t>brotes </a:t>
            </a:r>
          </a:p>
          <a:p>
            <a:r>
              <a:rPr lang="es-EC" sz="1400" dirty="0">
                <a:solidFill>
                  <a:schemeClr val="tx1"/>
                </a:solidFill>
              </a:rPr>
              <a:t>C</a:t>
            </a:r>
            <a:r>
              <a:rPr lang="es-EC" sz="1400" dirty="0" smtClean="0">
                <a:solidFill>
                  <a:schemeClr val="tx1"/>
                </a:solidFill>
              </a:rPr>
              <a:t>oloración </a:t>
            </a:r>
            <a:r>
              <a:rPr lang="es-EC" sz="1400" dirty="0">
                <a:solidFill>
                  <a:schemeClr val="tx1"/>
                </a:solidFill>
              </a:rPr>
              <a:t>de las hojas E</a:t>
            </a:r>
            <a:r>
              <a:rPr lang="es-EC" sz="1400" dirty="0" smtClean="0">
                <a:solidFill>
                  <a:schemeClr val="tx1"/>
                </a:solidFill>
              </a:rPr>
              <a:t>xplante </a:t>
            </a:r>
            <a:r>
              <a:rPr lang="es-EC" sz="1400" dirty="0">
                <a:solidFill>
                  <a:schemeClr val="tx1"/>
                </a:solidFill>
              </a:rPr>
              <a:t>inicial </a:t>
            </a:r>
            <a:r>
              <a:rPr lang="es-EC" sz="1400" dirty="0" smtClean="0"/>
              <a:t>nueva</a:t>
            </a:r>
            <a:r>
              <a:rPr lang="es-EC" sz="1400" dirty="0"/>
              <a:t>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2180" y="1700808"/>
            <a:ext cx="343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Tabla</a:t>
            </a:r>
            <a:r>
              <a:rPr lang="en-US" sz="1200" b="1" dirty="0" smtClean="0"/>
              <a:t> 2</a:t>
            </a:r>
            <a:r>
              <a:rPr lang="en-US" sz="1200" dirty="0" smtClean="0"/>
              <a:t>. </a:t>
            </a:r>
            <a:r>
              <a:rPr lang="en-US" sz="1200" dirty="0" err="1" smtClean="0"/>
              <a:t>Tratamientos</a:t>
            </a:r>
            <a:r>
              <a:rPr lang="en-US" sz="1200" dirty="0" smtClean="0"/>
              <a:t> de </a:t>
            </a:r>
            <a:r>
              <a:rPr lang="en-US" sz="1200" dirty="0" err="1" smtClean="0"/>
              <a:t>establecimiento</a:t>
            </a:r>
            <a:r>
              <a:rPr lang="en-US" sz="1200" dirty="0" smtClean="0"/>
              <a:t>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0231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2202" y="620688"/>
            <a:ext cx="2923654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Multiplicación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62074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MATERIALES Y MÉTODOS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6" descr="C:\Users\Jessy\Documents\TESIS\Fotos tesis\mas\100_5456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9" t="30555" r="54167" b="42366"/>
          <a:stretch/>
        </p:blipFill>
        <p:spPr bwMode="auto">
          <a:xfrm>
            <a:off x="1858457" y="3951521"/>
            <a:ext cx="1823064" cy="17271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Jessy\Documents\TESIS\Fotos tesis\mas\100_5455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6667" r="3030"/>
          <a:stretch/>
        </p:blipFill>
        <p:spPr bwMode="auto">
          <a:xfrm>
            <a:off x="3938325" y="3966758"/>
            <a:ext cx="2077214" cy="17271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Jessy\Documents\TESIS\Fotos tesis\crecimiento explantes\100_531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9697" r="41477" b="20960"/>
          <a:stretch/>
        </p:blipFill>
        <p:spPr bwMode="auto">
          <a:xfrm>
            <a:off x="468281" y="4011377"/>
            <a:ext cx="1008112" cy="164987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" descr="C:\Users\Jessy\Documents\TESIS\Fotos tesis\nuevas\100_576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3" t="11702" r="19894" b="23144"/>
          <a:stretch/>
        </p:blipFill>
        <p:spPr bwMode="auto">
          <a:xfrm>
            <a:off x="1236121" y="1347029"/>
            <a:ext cx="1199149" cy="20777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7811" y="348603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Preparación</a:t>
            </a:r>
            <a:r>
              <a:rPr lang="en-US" sz="1200" dirty="0" smtClean="0"/>
              <a:t> </a:t>
            </a:r>
            <a:r>
              <a:rPr lang="en-US" sz="1200" dirty="0" err="1" smtClean="0"/>
              <a:t>medio</a:t>
            </a:r>
            <a:r>
              <a:rPr lang="en-US" sz="1200" dirty="0" smtClean="0"/>
              <a:t> de </a:t>
            </a:r>
            <a:r>
              <a:rPr lang="en-US" sz="1200" dirty="0" err="1" smtClean="0"/>
              <a:t>cultivo</a:t>
            </a:r>
            <a:endParaRPr lang="es-EC" sz="1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60025"/>
              </p:ext>
            </p:extLst>
          </p:nvPr>
        </p:nvGraphicFramePr>
        <p:xfrm>
          <a:off x="3995936" y="1007539"/>
          <a:ext cx="4612170" cy="218250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70395"/>
                <a:gridCol w="1141559"/>
                <a:gridCol w="570779"/>
                <a:gridCol w="697619"/>
                <a:gridCol w="697619"/>
                <a:gridCol w="634199"/>
              </a:tblGrid>
              <a:tr h="39848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Medio de cultivo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Concentración de BAP (</a:t>
                      </a:r>
                      <a:r>
                        <a:rPr lang="es-EC" sz="1000" dirty="0" err="1">
                          <a:effectLst/>
                        </a:rPr>
                        <a:t>mg.L</a:t>
                      </a:r>
                      <a:r>
                        <a:rPr lang="es-EC" sz="1000" baseline="30000" dirty="0">
                          <a:effectLst/>
                        </a:rPr>
                        <a:t>-1</a:t>
                      </a:r>
                      <a:r>
                        <a:rPr lang="es-EC" sz="1000" dirty="0">
                          <a:effectLst/>
                        </a:rPr>
                        <a:t>)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Concentración de AIA (</a:t>
                      </a:r>
                      <a:r>
                        <a:rPr lang="es-EC" sz="1000" dirty="0" err="1">
                          <a:effectLst/>
                        </a:rPr>
                        <a:t>mg.L</a:t>
                      </a:r>
                      <a:r>
                        <a:rPr lang="es-EC" sz="1000" baseline="30000" dirty="0">
                          <a:effectLst/>
                        </a:rPr>
                        <a:t>-1</a:t>
                      </a:r>
                      <a:r>
                        <a:rPr lang="es-EC" sz="1000" dirty="0">
                          <a:effectLst/>
                        </a:rPr>
                        <a:t>)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68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</a:t>
                      </a:r>
                      <a:endParaRPr lang="es-EC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0,01</a:t>
                      </a:r>
                      <a:endParaRPr lang="es-EC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0,02</a:t>
                      </a:r>
                      <a:endParaRPr lang="es-EC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0,03</a:t>
                      </a:r>
                      <a:endParaRPr lang="es-EC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97961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MS + Vitaminas MS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</a:t>
                      </a:r>
                      <a:endParaRPr lang="es-EC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T3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T4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0,5</a:t>
                      </a:r>
                      <a:endParaRPr lang="es-EC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T5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T6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T7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T8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3296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0,8</a:t>
                      </a:r>
                      <a:endParaRPr lang="es-EC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T9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T10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T11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T12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463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1</a:t>
                      </a:r>
                      <a:endParaRPr lang="es-EC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T13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T14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T15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T16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65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1,5</a:t>
                      </a:r>
                      <a:endParaRPr lang="es-EC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T17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T18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T19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T20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7284" y="5699619"/>
            <a:ext cx="1915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Explantes </a:t>
            </a:r>
            <a:r>
              <a:rPr lang="en-US" sz="1200" dirty="0" err="1" smtClean="0"/>
              <a:t>establecidos</a:t>
            </a:r>
            <a:endParaRPr lang="es-EC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02824" y="572691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Corte </a:t>
            </a:r>
            <a:r>
              <a:rPr lang="en-US" sz="1200" dirty="0" err="1" smtClean="0"/>
              <a:t>desde</a:t>
            </a:r>
            <a:r>
              <a:rPr lang="en-US" sz="1200" dirty="0" smtClean="0"/>
              <a:t> la base</a:t>
            </a:r>
            <a:endParaRPr lang="es-EC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9456" y="3199430"/>
            <a:ext cx="230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Aplicación</a:t>
            </a:r>
            <a:r>
              <a:rPr lang="en-US" sz="1200" dirty="0" smtClean="0"/>
              <a:t> de los </a:t>
            </a:r>
            <a:r>
              <a:rPr lang="en-US" sz="1200" dirty="0" err="1" smtClean="0"/>
              <a:t>tratamientos</a:t>
            </a:r>
            <a:endParaRPr lang="es-EC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251064" y="572893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Incubación</a:t>
            </a:r>
            <a:endParaRPr lang="es-EC" sz="1200" dirty="0"/>
          </a:p>
        </p:txBody>
      </p:sp>
      <p:sp>
        <p:nvSpPr>
          <p:cNvPr id="19" name="Rectangle 18"/>
          <p:cNvSpPr/>
          <p:nvPr/>
        </p:nvSpPr>
        <p:spPr>
          <a:xfrm>
            <a:off x="6300192" y="3641341"/>
            <a:ext cx="2393867" cy="867780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Temperatura</a:t>
            </a:r>
            <a:r>
              <a:rPr lang="en-US" sz="1400" dirty="0" smtClean="0">
                <a:solidFill>
                  <a:schemeClr val="tx1"/>
                </a:solidFill>
              </a:rPr>
              <a:t>: 25 </a:t>
            </a:r>
            <a:r>
              <a:rPr lang="en-US" sz="1400" baseline="30000" dirty="0" smtClean="0">
                <a:solidFill>
                  <a:schemeClr val="tx1"/>
                </a:solidFill>
              </a:rPr>
              <a:t>o</a:t>
            </a:r>
            <a:r>
              <a:rPr lang="en-US" sz="1400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Fotoperiodo</a:t>
            </a:r>
            <a:r>
              <a:rPr lang="en-US" sz="1400" dirty="0" smtClean="0">
                <a:solidFill>
                  <a:schemeClr val="tx1"/>
                </a:solidFill>
              </a:rPr>
              <a:t>: 12 h </a:t>
            </a:r>
            <a:r>
              <a:rPr lang="en-US" sz="1400" dirty="0" err="1" smtClean="0">
                <a:solidFill>
                  <a:schemeClr val="tx1"/>
                </a:solidFill>
              </a:rPr>
              <a:t>luz</a:t>
            </a:r>
            <a:r>
              <a:rPr lang="en-US" sz="1400" dirty="0" smtClean="0">
                <a:solidFill>
                  <a:schemeClr val="tx1"/>
                </a:solidFill>
              </a:rPr>
              <a:t>/12 h </a:t>
            </a:r>
            <a:r>
              <a:rPr lang="en-US" sz="1400" dirty="0" err="1" smtClean="0">
                <a:solidFill>
                  <a:schemeClr val="tx1"/>
                </a:solidFill>
              </a:rPr>
              <a:t>oscuridad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95728" y="4746877"/>
            <a:ext cx="2252729" cy="1004350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Variables </a:t>
            </a:r>
            <a:r>
              <a:rPr lang="en-US" sz="1400" dirty="0" err="1">
                <a:solidFill>
                  <a:schemeClr val="tx1"/>
                </a:solidFill>
              </a:rPr>
              <a:t>evaluadas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endParaRPr lang="es-EC" sz="1400" dirty="0" smtClean="0">
              <a:solidFill>
                <a:schemeClr val="tx1"/>
              </a:solidFill>
            </a:endParaRPr>
          </a:p>
          <a:p>
            <a:r>
              <a:rPr lang="es-EC" sz="1400" dirty="0" smtClean="0">
                <a:solidFill>
                  <a:schemeClr val="tx1"/>
                </a:solidFill>
              </a:rPr>
              <a:t>% inducción brotes 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Índice de propagación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Número de brotes</a:t>
            </a:r>
            <a:r>
              <a:rPr lang="es-EC" sz="1400" dirty="0" smtClean="0"/>
              <a:t>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7120" y="706920"/>
            <a:ext cx="3209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Tabla</a:t>
            </a:r>
            <a:r>
              <a:rPr lang="en-US" sz="1200" b="1" dirty="0" smtClean="0"/>
              <a:t> 3. </a:t>
            </a:r>
            <a:r>
              <a:rPr lang="en-US" sz="1200" dirty="0" err="1" smtClean="0"/>
              <a:t>Tratamientos</a:t>
            </a:r>
            <a:r>
              <a:rPr lang="en-US" sz="1200" dirty="0" smtClean="0"/>
              <a:t> de </a:t>
            </a:r>
            <a:r>
              <a:rPr lang="en-US" sz="1200" dirty="0" err="1" smtClean="0"/>
              <a:t>propagación</a:t>
            </a:r>
            <a:endParaRPr lang="es-EC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927810" y="3190725"/>
            <a:ext cx="2278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Se </a:t>
            </a:r>
            <a:r>
              <a:rPr lang="en-US" sz="1100" dirty="0" err="1" smtClean="0"/>
              <a:t>agregó</a:t>
            </a:r>
            <a:r>
              <a:rPr lang="en-US" sz="1100" dirty="0" smtClean="0"/>
              <a:t> 6.67 </a:t>
            </a:r>
            <a:r>
              <a:rPr lang="en-US" sz="1100" dirty="0" err="1" smtClean="0"/>
              <a:t>mg.L</a:t>
            </a:r>
            <a:r>
              <a:rPr lang="en-US" sz="1100" baseline="30000" dirty="0" smtClean="0"/>
              <a:t>-1</a:t>
            </a:r>
            <a:r>
              <a:rPr lang="en-US" sz="1100" dirty="0" smtClean="0"/>
              <a:t> AG</a:t>
            </a:r>
            <a:r>
              <a:rPr lang="en-US" sz="1100" baseline="-25000" dirty="0" smtClean="0"/>
              <a:t>3</a:t>
            </a:r>
            <a:r>
              <a:rPr lang="en-US" sz="1100" dirty="0" smtClean="0"/>
              <a:t> y 0.2 </a:t>
            </a:r>
            <a:r>
              <a:rPr lang="en-US" sz="1100" dirty="0" err="1" smtClean="0"/>
              <a:t>g.L</a:t>
            </a:r>
            <a:r>
              <a:rPr lang="en-US" sz="1100" baseline="30000" dirty="0" smtClean="0"/>
              <a:t>-1</a:t>
            </a:r>
            <a:r>
              <a:rPr lang="en-US" sz="1100" dirty="0" smtClean="0"/>
              <a:t> CA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7138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62074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MATERIALES Y MÉTODOS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202" y="620688"/>
            <a:ext cx="2923654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Enraizamiento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6" name="Picture 1" descr="C:\Users\Jessy\Documents\TESIS\Fotos tesis\nuevas\100_57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3" t="11702" r="19894" b="23144"/>
          <a:stretch/>
        </p:blipFill>
        <p:spPr bwMode="auto">
          <a:xfrm>
            <a:off x="1236121" y="1347029"/>
            <a:ext cx="1199149" cy="20777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811" y="348603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Preparación</a:t>
            </a:r>
            <a:r>
              <a:rPr lang="en-US" sz="1200" dirty="0" smtClean="0"/>
              <a:t> </a:t>
            </a:r>
            <a:r>
              <a:rPr lang="en-US" sz="1200" dirty="0" err="1" smtClean="0"/>
              <a:t>medio</a:t>
            </a:r>
            <a:r>
              <a:rPr lang="en-US" sz="1200" dirty="0" smtClean="0"/>
              <a:t> de </a:t>
            </a:r>
            <a:r>
              <a:rPr lang="en-US" sz="1200" dirty="0" err="1" smtClean="0"/>
              <a:t>cultivo</a:t>
            </a:r>
            <a:endParaRPr lang="es-EC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71408" y="299695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Aplicación</a:t>
            </a:r>
            <a:r>
              <a:rPr lang="en-US" sz="1200" dirty="0" smtClean="0"/>
              <a:t> de los </a:t>
            </a:r>
            <a:r>
              <a:rPr lang="en-US" sz="1200" dirty="0" err="1" smtClean="0"/>
              <a:t>tratamientos</a:t>
            </a:r>
            <a:endParaRPr lang="es-EC" sz="1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51954"/>
              </p:ext>
            </p:extLst>
          </p:nvPr>
        </p:nvGraphicFramePr>
        <p:xfrm>
          <a:off x="4139952" y="1484784"/>
          <a:ext cx="3784189" cy="147777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572611"/>
                <a:gridCol w="454459"/>
                <a:gridCol w="403963"/>
                <a:gridCol w="403963"/>
                <a:gridCol w="454459"/>
                <a:gridCol w="494734"/>
              </a:tblGrid>
              <a:tr h="267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Medio de cultivo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Concentración de AIB (mg.L</a:t>
                      </a:r>
                      <a:r>
                        <a:rPr lang="es-EC" sz="1200" baseline="30000">
                          <a:effectLst/>
                        </a:rPr>
                        <a:t>-1</a:t>
                      </a:r>
                      <a:r>
                        <a:rPr lang="es-EC" sz="1200">
                          <a:effectLst/>
                        </a:rPr>
                        <a:t>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0,5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1,5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MS + 30 g.L</a:t>
                      </a:r>
                      <a:r>
                        <a:rPr lang="es-EC" sz="1200" baseline="30000">
                          <a:effectLst/>
                        </a:rPr>
                        <a:t>-1</a:t>
                      </a:r>
                      <a:r>
                        <a:rPr lang="es-EC" sz="1200">
                          <a:effectLst/>
                        </a:rPr>
                        <a:t> sacarosa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MS + 20 g.L</a:t>
                      </a:r>
                      <a:r>
                        <a:rPr lang="es-EC" sz="1200" baseline="30000">
                          <a:effectLst/>
                        </a:rPr>
                        <a:t>-1</a:t>
                      </a:r>
                      <a:r>
                        <a:rPr lang="es-EC" sz="1200">
                          <a:effectLst/>
                        </a:rPr>
                        <a:t> sacarosa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C:\Users\Jessy\AppData\Local\Microsoft\Windows\Temporary Internet Files\Content.Word\IMG_07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7" r="25012" b="23581"/>
          <a:stretch/>
        </p:blipFill>
        <p:spPr bwMode="auto">
          <a:xfrm>
            <a:off x="3939504" y="3950472"/>
            <a:ext cx="1498600" cy="19240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Users\Jessy\AppData\Local\Microsoft\Windows\Temporary Internet Files\Content.Word\100_57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4" y="3950472"/>
            <a:ext cx="1808485" cy="1881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4" name="Picture 13" descr="C:\Users\Jessy\Documents\TESIS\Fotos tesis\mas\100_5414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05" t="36111" b="20174"/>
          <a:stretch/>
        </p:blipFill>
        <p:spPr bwMode="auto">
          <a:xfrm>
            <a:off x="2579808" y="3936824"/>
            <a:ext cx="1080120" cy="192405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8364" y="5843864"/>
            <a:ext cx="1808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Corte de los </a:t>
            </a:r>
            <a:r>
              <a:rPr lang="en-US" sz="1200" dirty="0" err="1" smtClean="0"/>
              <a:t>brotes</a:t>
            </a:r>
            <a:endParaRPr lang="es-EC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9808" y="5886827"/>
            <a:ext cx="2858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Incubación</a:t>
            </a:r>
            <a:r>
              <a:rPr lang="en-US" sz="1200" dirty="0" smtClean="0"/>
              <a:t> en </a:t>
            </a:r>
            <a:r>
              <a:rPr lang="en-US" sz="1200" dirty="0" err="1" smtClean="0"/>
              <a:t>medio</a:t>
            </a:r>
            <a:r>
              <a:rPr lang="en-US" sz="1200" dirty="0" smtClean="0"/>
              <a:t> de </a:t>
            </a:r>
            <a:r>
              <a:rPr lang="en-US" sz="1200" dirty="0" err="1" smtClean="0"/>
              <a:t>enraizamiento</a:t>
            </a:r>
            <a:endParaRPr lang="es-EC" sz="1200" dirty="0"/>
          </a:p>
        </p:txBody>
      </p:sp>
      <p:sp>
        <p:nvSpPr>
          <p:cNvPr id="17" name="Rectangle 16"/>
          <p:cNvSpPr/>
          <p:nvPr/>
        </p:nvSpPr>
        <p:spPr>
          <a:xfrm>
            <a:off x="6111370" y="3521214"/>
            <a:ext cx="2393867" cy="944245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Temperatura</a:t>
            </a:r>
            <a:r>
              <a:rPr lang="en-US" sz="1400" dirty="0" smtClean="0">
                <a:solidFill>
                  <a:schemeClr val="tx1"/>
                </a:solidFill>
              </a:rPr>
              <a:t>: 25 </a:t>
            </a:r>
            <a:r>
              <a:rPr lang="en-US" sz="1400" baseline="30000" dirty="0" smtClean="0">
                <a:solidFill>
                  <a:schemeClr val="tx1"/>
                </a:solidFill>
              </a:rPr>
              <a:t>o</a:t>
            </a:r>
            <a:r>
              <a:rPr lang="en-US" sz="1400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Fotoperiodo</a:t>
            </a:r>
            <a:r>
              <a:rPr lang="en-US" sz="1400" dirty="0" smtClean="0">
                <a:solidFill>
                  <a:schemeClr val="tx1"/>
                </a:solidFill>
              </a:rPr>
              <a:t>: 12 h </a:t>
            </a:r>
            <a:r>
              <a:rPr lang="en-US" sz="1400" dirty="0" err="1" smtClean="0">
                <a:solidFill>
                  <a:schemeClr val="tx1"/>
                </a:solidFill>
              </a:rPr>
              <a:t>luz</a:t>
            </a:r>
            <a:r>
              <a:rPr lang="en-US" sz="1400" dirty="0" smtClean="0">
                <a:solidFill>
                  <a:schemeClr val="tx1"/>
                </a:solidFill>
              </a:rPr>
              <a:t>/12 h </a:t>
            </a:r>
            <a:r>
              <a:rPr lang="en-US" sz="1400" dirty="0" err="1" smtClean="0">
                <a:solidFill>
                  <a:schemeClr val="tx1"/>
                </a:solidFill>
              </a:rPr>
              <a:t>oscuridad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30-60 </a:t>
            </a:r>
            <a:r>
              <a:rPr lang="en-US" sz="1400" dirty="0" err="1" smtClean="0">
                <a:solidFill>
                  <a:schemeClr val="tx1"/>
                </a:solidFill>
              </a:rPr>
              <a:t>días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29482" y="4797152"/>
            <a:ext cx="2493078" cy="1004372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Variables </a:t>
            </a:r>
            <a:r>
              <a:rPr lang="en-US" sz="1400" dirty="0" err="1">
                <a:solidFill>
                  <a:schemeClr val="tx1"/>
                </a:solidFill>
              </a:rPr>
              <a:t>evaluadas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endParaRPr lang="es-EC" sz="1400" dirty="0" smtClean="0">
              <a:solidFill>
                <a:schemeClr val="tx1"/>
              </a:solidFill>
            </a:endParaRPr>
          </a:p>
          <a:p>
            <a:r>
              <a:rPr lang="es-EC" sz="1400" dirty="0" smtClean="0">
                <a:solidFill>
                  <a:schemeClr val="tx1"/>
                </a:solidFill>
              </a:rPr>
              <a:t>% plántulas enraizadas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Tiempo de enraizamiento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Categorías</a:t>
            </a:r>
            <a:r>
              <a:rPr lang="es-EC" sz="1400" dirty="0" smtClean="0"/>
              <a:t>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3973" y="1186601"/>
            <a:ext cx="2959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Tabla</a:t>
            </a:r>
            <a:r>
              <a:rPr lang="en-US" sz="1200" b="1" dirty="0" smtClean="0"/>
              <a:t> 4. </a:t>
            </a:r>
            <a:r>
              <a:rPr lang="en-US" sz="1200" dirty="0" err="1" smtClean="0"/>
              <a:t>Tratamientos</a:t>
            </a:r>
            <a:r>
              <a:rPr lang="en-US" sz="1200" dirty="0" smtClean="0"/>
              <a:t> de </a:t>
            </a:r>
            <a:r>
              <a:rPr lang="en-US" sz="1200" dirty="0" err="1" smtClean="0"/>
              <a:t>enraizamiento</a:t>
            </a:r>
            <a:endParaRPr lang="es-EC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927810" y="2986005"/>
            <a:ext cx="227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Se </a:t>
            </a:r>
            <a:r>
              <a:rPr lang="en-US" sz="1100" dirty="0" err="1" smtClean="0"/>
              <a:t>agregó</a:t>
            </a:r>
            <a:r>
              <a:rPr lang="en-US" sz="1100" dirty="0" smtClean="0"/>
              <a:t>  1 </a:t>
            </a:r>
            <a:r>
              <a:rPr lang="en-US" sz="1100" dirty="0" err="1" smtClean="0"/>
              <a:t>g.L</a:t>
            </a:r>
            <a:r>
              <a:rPr lang="en-US" sz="1100" baseline="30000" dirty="0" smtClean="0"/>
              <a:t>-1</a:t>
            </a:r>
            <a:r>
              <a:rPr lang="en-US" sz="1100" dirty="0" smtClean="0"/>
              <a:t> CA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8662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2202" y="620688"/>
            <a:ext cx="2707630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Ensayos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preliminares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8311"/>
            <a:ext cx="3600400" cy="33912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66106" y="4899545"/>
            <a:ext cx="3469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/>
              <a:t>Figura 1. </a:t>
            </a:r>
            <a:r>
              <a:rPr lang="es-EC" sz="1200" dirty="0" smtClean="0"/>
              <a:t>Viabilidad </a:t>
            </a:r>
            <a:r>
              <a:rPr lang="es-EC" sz="1200" dirty="0"/>
              <a:t>y descarte de yemas axilares y segmentos nodales por oxidación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02" y="5393284"/>
            <a:ext cx="156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</a:t>
            </a:r>
            <a:r>
              <a:rPr lang="en-US" sz="1000" dirty="0" smtClean="0"/>
              <a:t> </a:t>
            </a:r>
            <a:r>
              <a:rPr lang="en-US" sz="1000" dirty="0" err="1" smtClean="0"/>
              <a:t>segmentos</a:t>
            </a:r>
            <a:r>
              <a:rPr lang="en-US" sz="1000" dirty="0" smtClean="0"/>
              <a:t> </a:t>
            </a:r>
            <a:r>
              <a:rPr lang="en-US" sz="1000" dirty="0" err="1" smtClean="0"/>
              <a:t>nodales</a:t>
            </a:r>
            <a:endParaRPr lang="en-US" sz="1000" dirty="0" smtClean="0"/>
          </a:p>
          <a:p>
            <a:r>
              <a:rPr lang="en-US" sz="1000" b="1" dirty="0" smtClean="0"/>
              <a:t>2</a:t>
            </a:r>
            <a:r>
              <a:rPr lang="en-US" sz="1000" dirty="0" smtClean="0"/>
              <a:t> </a:t>
            </a:r>
            <a:r>
              <a:rPr lang="en-US" sz="1000" dirty="0" err="1" smtClean="0"/>
              <a:t>yemas</a:t>
            </a:r>
            <a:r>
              <a:rPr lang="en-US" sz="1000" dirty="0" smtClean="0"/>
              <a:t> </a:t>
            </a:r>
            <a:r>
              <a:rPr lang="en-US" sz="1000" dirty="0" err="1" smtClean="0"/>
              <a:t>apicales</a:t>
            </a:r>
            <a:endParaRPr lang="es-EC" sz="1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46749297"/>
              </p:ext>
            </p:extLst>
          </p:nvPr>
        </p:nvGraphicFramePr>
        <p:xfrm>
          <a:off x="4471272" y="1347031"/>
          <a:ext cx="4176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5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202" y="620688"/>
            <a:ext cx="2923654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Desinfección explantes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03782"/>
              </p:ext>
            </p:extLst>
          </p:nvPr>
        </p:nvGraphicFramePr>
        <p:xfrm>
          <a:off x="2901544" y="1426684"/>
          <a:ext cx="5987008" cy="168249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50504"/>
                <a:gridCol w="936104"/>
                <a:gridCol w="1368152"/>
                <a:gridCol w="1152128"/>
                <a:gridCol w="1080120"/>
              </a:tblGrid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Concentración de cloro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Frecuencia </a:t>
                      </a:r>
                      <a:r>
                        <a:rPr lang="es-EC" sz="1200" dirty="0" smtClean="0">
                          <a:effectLst/>
                        </a:rPr>
                        <a:t>(%)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Explantes viables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Explantes contaminados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Explantes necrosados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Explantes oxidados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25% (T1)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30% (T2)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40% (T3)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50% (T4)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60% (T5)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3148013" y="10471150"/>
            <a:ext cx="327025" cy="185738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8" name="Oval 7"/>
          <p:cNvSpPr/>
          <p:nvPr/>
        </p:nvSpPr>
        <p:spPr>
          <a:xfrm>
            <a:off x="4644928" y="2276719"/>
            <a:ext cx="327660" cy="186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9" name="Oval 8"/>
          <p:cNvSpPr/>
          <p:nvPr/>
        </p:nvSpPr>
        <p:spPr>
          <a:xfrm>
            <a:off x="7068350" y="2677297"/>
            <a:ext cx="315328" cy="21602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Oval 10"/>
          <p:cNvSpPr/>
          <p:nvPr/>
        </p:nvSpPr>
        <p:spPr>
          <a:xfrm>
            <a:off x="8178512" y="2879673"/>
            <a:ext cx="315328" cy="2160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3299172" y="1172953"/>
            <a:ext cx="524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Tabla</a:t>
            </a:r>
            <a:r>
              <a:rPr lang="en-US" sz="1200" b="1" dirty="0" smtClean="0"/>
              <a:t> 5. </a:t>
            </a:r>
            <a:r>
              <a:rPr lang="en-US" sz="1200" dirty="0" smtClean="0"/>
              <a:t>Resultados de </a:t>
            </a:r>
            <a:r>
              <a:rPr lang="en-US" sz="1200" dirty="0" err="1" smtClean="0"/>
              <a:t>las</a:t>
            </a:r>
            <a:r>
              <a:rPr lang="en-US" sz="1200" dirty="0" smtClean="0"/>
              <a:t> variables </a:t>
            </a:r>
            <a:r>
              <a:rPr lang="en-US" sz="1200" dirty="0" err="1" smtClean="0"/>
              <a:t>evaluadas</a:t>
            </a:r>
            <a:r>
              <a:rPr lang="en-US" sz="1200" dirty="0" smtClean="0"/>
              <a:t> en la </a:t>
            </a:r>
            <a:r>
              <a:rPr lang="en-US" sz="1200" dirty="0" err="1" smtClean="0"/>
              <a:t>fase</a:t>
            </a:r>
            <a:r>
              <a:rPr lang="en-US" sz="1200" dirty="0" smtClean="0"/>
              <a:t> de </a:t>
            </a:r>
            <a:r>
              <a:rPr lang="en-US" sz="1200" dirty="0" err="1" smtClean="0"/>
              <a:t>desinfección</a:t>
            </a:r>
            <a:endParaRPr lang="es-EC" sz="1200" dirty="0"/>
          </a:p>
        </p:txBody>
      </p:sp>
      <p:pic>
        <p:nvPicPr>
          <p:cNvPr id="14" name="Picture 13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8" y="3232177"/>
            <a:ext cx="5099312" cy="2722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79868" y="5954568"/>
            <a:ext cx="5582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/>
              <a:t>Figura 2. </a:t>
            </a:r>
            <a:r>
              <a:rPr lang="es-EC" sz="1200" dirty="0" smtClean="0"/>
              <a:t>Porcentajes </a:t>
            </a:r>
            <a:r>
              <a:rPr lang="es-EC" sz="1200" dirty="0"/>
              <a:t>de contaminación, necrosis, oxidación y </a:t>
            </a:r>
            <a:r>
              <a:rPr lang="es-EC" sz="1200" dirty="0" smtClean="0"/>
              <a:t>viabilidad</a:t>
            </a:r>
            <a:endParaRPr lang="es-EC" sz="1200" dirty="0"/>
          </a:p>
        </p:txBody>
      </p:sp>
      <p:pic>
        <p:nvPicPr>
          <p:cNvPr id="16" name="Picture 15" descr="C:\Users\Jessy\AppData\Local\Microsoft\Windows\Temporary Internet Files\Content.Word\100_42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6"/>
          <a:stretch/>
        </p:blipFill>
        <p:spPr bwMode="auto">
          <a:xfrm>
            <a:off x="333625" y="1449951"/>
            <a:ext cx="1142031" cy="1510079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Users\Jessy\AppData\Local\Microsoft\Windows\Temporary Internet Files\Content.Word\100_43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70944"/>
            <a:ext cx="1113155" cy="14884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8" name="Picture 17" descr="C:\Users\Jessy\AppData\Local\Microsoft\Windows\Temporary Internet Files\Content.Word\100_429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68" y="3370944"/>
            <a:ext cx="1000125" cy="14884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9" name="Picture 18" descr="C:\Users\Jessy\Documents\TESIS\Fotos tesis\3 ensayo\100_427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55906" r="63977" b="19446"/>
          <a:stretch/>
        </p:blipFill>
        <p:spPr bwMode="auto">
          <a:xfrm>
            <a:off x="1619673" y="1463599"/>
            <a:ext cx="1080120" cy="14831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875658" y="5143240"/>
            <a:ext cx="1455873" cy="716340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p = </a:t>
            </a:r>
            <a:r>
              <a:rPr lang="es-EC" sz="1200" dirty="0" smtClean="0">
                <a:solidFill>
                  <a:schemeClr val="tx1"/>
                </a:solidFill>
              </a:rPr>
              <a:t>0,0667 (C)</a:t>
            </a:r>
          </a:p>
          <a:p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en-US" sz="1200" dirty="0" smtClean="0">
                <a:solidFill>
                  <a:schemeClr val="tx1"/>
                </a:solidFill>
              </a:rPr>
              <a:t> = </a:t>
            </a:r>
            <a:r>
              <a:rPr lang="es-EC" sz="1200" dirty="0" smtClean="0">
                <a:solidFill>
                  <a:schemeClr val="tx1"/>
                </a:solidFill>
              </a:rPr>
              <a:t>0,0896 (V)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p = </a:t>
            </a:r>
            <a:r>
              <a:rPr lang="es-EC" sz="1200" b="1" dirty="0" smtClean="0">
                <a:solidFill>
                  <a:schemeClr val="tx1"/>
                </a:solidFill>
              </a:rPr>
              <a:t>0,0012 (N)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p</a:t>
            </a:r>
            <a:r>
              <a:rPr lang="en-US" sz="1200" b="1" dirty="0" smtClean="0">
                <a:solidFill>
                  <a:schemeClr val="tx1"/>
                </a:solidFill>
              </a:rPr>
              <a:t> = </a:t>
            </a:r>
            <a:r>
              <a:rPr lang="es-EC" sz="1200" b="1" dirty="0" smtClean="0">
                <a:solidFill>
                  <a:schemeClr val="tx1"/>
                </a:solidFill>
              </a:rPr>
              <a:t>0,0162</a:t>
            </a:r>
            <a:r>
              <a:rPr lang="es-EC" sz="1200" b="1" dirty="0">
                <a:solidFill>
                  <a:schemeClr val="tx1"/>
                </a:solidFill>
              </a:rPr>
              <a:t> </a:t>
            </a:r>
            <a:r>
              <a:rPr lang="es-EC" sz="1200" b="1" dirty="0" smtClean="0">
                <a:solidFill>
                  <a:schemeClr val="tx1"/>
                </a:solidFill>
              </a:rPr>
              <a:t>(O)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089" y="2937729"/>
            <a:ext cx="1267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Contaminación</a:t>
            </a:r>
            <a:r>
              <a:rPr lang="en-US" sz="800" dirty="0" smtClean="0"/>
              <a:t> </a:t>
            </a:r>
            <a:r>
              <a:rPr lang="en-US" sz="800" dirty="0" err="1" smtClean="0"/>
              <a:t>fúngica</a:t>
            </a:r>
            <a:endParaRPr lang="es-EC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1571536" y="2943019"/>
            <a:ext cx="1267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Explante </a:t>
            </a:r>
            <a:r>
              <a:rPr lang="en-US" sz="800" dirty="0" err="1" smtClean="0"/>
              <a:t>desinfectado</a:t>
            </a:r>
            <a:endParaRPr lang="es-EC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6611889" y="4855700"/>
            <a:ext cx="732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Oxidación</a:t>
            </a:r>
            <a:endParaRPr lang="es-EC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8031617" y="4855700"/>
            <a:ext cx="796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Necrosis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41017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2202" y="620688"/>
            <a:ext cx="2923654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Desinfección explantes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1" y="1684959"/>
            <a:ext cx="4178808" cy="33248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64740" y="5038832"/>
            <a:ext cx="374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/>
              <a:t>Figura 3. </a:t>
            </a:r>
            <a:r>
              <a:rPr lang="es-EC" sz="1200" dirty="0" smtClean="0"/>
              <a:t>Crecimiento de los brotes por tratamiento </a:t>
            </a:r>
          </a:p>
          <a:p>
            <a:pPr algn="ctr"/>
            <a:r>
              <a:rPr lang="es-EC" sz="1200" dirty="0" smtClean="0"/>
              <a:t>durante 3 semanas</a:t>
            </a:r>
            <a:endParaRPr lang="es-EC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5967854" y="4881515"/>
            <a:ext cx="1829724" cy="65044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 = </a:t>
            </a:r>
            <a:r>
              <a:rPr lang="es-EC" sz="1200" b="1" dirty="0">
                <a:solidFill>
                  <a:schemeClr val="tx1"/>
                </a:solidFill>
              </a:rPr>
              <a:t>0,0017</a:t>
            </a:r>
            <a:r>
              <a:rPr lang="es-EC" sz="1200" b="1" dirty="0" smtClean="0">
                <a:solidFill>
                  <a:schemeClr val="tx1"/>
                </a:solidFill>
              </a:rPr>
              <a:t> (1 semana)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p</a:t>
            </a:r>
            <a:r>
              <a:rPr lang="en-US" sz="1200" b="1" dirty="0" smtClean="0">
                <a:solidFill>
                  <a:schemeClr val="tx1"/>
                </a:solidFill>
              </a:rPr>
              <a:t> = </a:t>
            </a:r>
            <a:r>
              <a:rPr lang="es-EC" sz="1200" b="1" dirty="0" smtClean="0">
                <a:solidFill>
                  <a:schemeClr val="tx1"/>
                </a:solidFill>
              </a:rPr>
              <a:t>0,0003 (2 semana</a:t>
            </a:r>
            <a:r>
              <a:rPr lang="es-EC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p = </a:t>
            </a:r>
            <a:r>
              <a:rPr lang="es-EC" sz="1200" dirty="0" smtClean="0">
                <a:solidFill>
                  <a:schemeClr val="tx1"/>
                </a:solidFill>
              </a:rPr>
              <a:t>0,1082 </a:t>
            </a:r>
            <a:r>
              <a:rPr lang="en-US" sz="1200" dirty="0" smtClean="0">
                <a:solidFill>
                  <a:schemeClr val="tx1"/>
                </a:solidFill>
              </a:rPr>
              <a:t>(3 </a:t>
            </a:r>
            <a:r>
              <a:rPr lang="en-US" sz="1200" dirty="0" err="1" smtClean="0">
                <a:solidFill>
                  <a:schemeClr val="tx1"/>
                </a:solidFill>
              </a:rPr>
              <a:t>semana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s-EC" sz="1200" dirty="0" smtClean="0">
              <a:solidFill>
                <a:schemeClr val="tx1"/>
              </a:solidFill>
            </a:endParaRPr>
          </a:p>
        </p:txBody>
      </p:sp>
      <p:pic>
        <p:nvPicPr>
          <p:cNvPr id="12" name="Picture 11" descr="C:\Users\Jessy\Documents\TESIS\Fotos tesis\crecimiento explantes\100_53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8" t="9234" r="28219" b="27879"/>
          <a:stretch/>
        </p:blipFill>
        <p:spPr bwMode="auto">
          <a:xfrm>
            <a:off x="6114882" y="2141989"/>
            <a:ext cx="1179830" cy="187261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C:\Users\Jessy\Documents\TESIS\Fotos tesis\Ensayo experimental desinfeccion\D1 (2)\100_44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6" t="52351" r="45202" b="19024"/>
          <a:stretch/>
        </p:blipFill>
        <p:spPr bwMode="auto">
          <a:xfrm>
            <a:off x="7496425" y="1513250"/>
            <a:ext cx="1252040" cy="17537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ssy\Documents\TESIS\Fotos tesis\Ensayo experimental desinfeccion\D1 (2)\100_44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t="60839" r="47356" b="11916"/>
          <a:stretch/>
        </p:blipFill>
        <p:spPr bwMode="auto">
          <a:xfrm>
            <a:off x="4664300" y="3005726"/>
            <a:ext cx="1275567" cy="16691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41565" y="3283298"/>
            <a:ext cx="1135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Desinfección 25%</a:t>
            </a:r>
            <a:endParaRPr lang="es-EC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34119" y="4680585"/>
            <a:ext cx="1135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Desinfección  60%</a:t>
            </a:r>
            <a:endParaRPr lang="es-EC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7452" y="4014604"/>
            <a:ext cx="1135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Desinfección 30%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9969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202" y="620688"/>
            <a:ext cx="3211686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Establecimiento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4" y="1308762"/>
            <a:ext cx="4147790" cy="34785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4496" y="478492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Figura 4. </a:t>
            </a:r>
            <a:r>
              <a:rPr lang="es-EC" sz="1200" dirty="0" smtClean="0"/>
              <a:t>Crecimiento </a:t>
            </a:r>
            <a:r>
              <a:rPr lang="es-EC" sz="1200" dirty="0"/>
              <a:t>de los explantes </a:t>
            </a:r>
            <a:r>
              <a:rPr lang="es-EC" sz="1200" dirty="0" smtClean="0"/>
              <a:t>en medio MS con diferentes </a:t>
            </a:r>
            <a:r>
              <a:rPr lang="es-EC" sz="1200" dirty="0"/>
              <a:t>concentraciones de </a:t>
            </a:r>
            <a:r>
              <a:rPr lang="es-EC" sz="1200" dirty="0" smtClean="0"/>
              <a:t>BAP</a:t>
            </a:r>
            <a:endParaRPr lang="es-EC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4569656" y="5334675"/>
            <a:ext cx="2024379" cy="652716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 </a:t>
            </a:r>
            <a:r>
              <a:rPr lang="en-US" sz="1200" b="1" dirty="0">
                <a:solidFill>
                  <a:schemeClr val="tx1"/>
                </a:solidFill>
              </a:rPr>
              <a:t>&lt; 0,0001</a:t>
            </a:r>
            <a:r>
              <a:rPr lang="es-EC" sz="1200" b="1" dirty="0" smtClean="0">
                <a:solidFill>
                  <a:schemeClr val="tx1"/>
                </a:solidFill>
              </a:rPr>
              <a:t>  (1 semana)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p</a:t>
            </a:r>
            <a:r>
              <a:rPr lang="en-US" sz="1200" b="1" dirty="0" smtClean="0">
                <a:solidFill>
                  <a:schemeClr val="tx1"/>
                </a:solidFill>
              </a:rPr>
              <a:t> &lt; 0,0001</a:t>
            </a:r>
            <a:r>
              <a:rPr lang="es-EC" sz="1200" b="1" dirty="0" smtClean="0">
                <a:solidFill>
                  <a:schemeClr val="tx1"/>
                </a:solidFill>
              </a:rPr>
              <a:t> (2 semana</a:t>
            </a:r>
            <a:r>
              <a:rPr lang="es-EC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p &lt; 0,0001 (3 </a:t>
            </a:r>
            <a:r>
              <a:rPr lang="en-US" sz="1200" b="1" dirty="0" err="1" smtClean="0">
                <a:solidFill>
                  <a:schemeClr val="tx1"/>
                </a:solidFill>
              </a:rPr>
              <a:t>semana</a:t>
            </a:r>
            <a:r>
              <a:rPr lang="en-US" sz="1200" b="1" dirty="0" smtClean="0">
                <a:solidFill>
                  <a:schemeClr val="tx1"/>
                </a:solidFill>
              </a:rPr>
              <a:t>)</a:t>
            </a:r>
            <a:endParaRPr lang="es-EC" sz="1200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56" y="1295114"/>
            <a:ext cx="4383272" cy="34785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808368" y="48009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Figura 5. </a:t>
            </a:r>
            <a:r>
              <a:rPr lang="es-EC" sz="1200" dirty="0" smtClean="0"/>
              <a:t>Crecimiento </a:t>
            </a:r>
            <a:r>
              <a:rPr lang="es-EC" sz="1200" dirty="0"/>
              <a:t>de los explantes </a:t>
            </a:r>
            <a:r>
              <a:rPr lang="es-EC" sz="1200" dirty="0" smtClean="0"/>
              <a:t>en medio MS ½  con diferentes </a:t>
            </a:r>
            <a:r>
              <a:rPr lang="es-EC" sz="1200" dirty="0"/>
              <a:t>concentraciones de </a:t>
            </a:r>
            <a:r>
              <a:rPr lang="es-EC" sz="1200" dirty="0" smtClean="0"/>
              <a:t>BAP</a:t>
            </a:r>
            <a:endParaRPr lang="es-EC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915816" y="1484784"/>
            <a:ext cx="432048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12160" y="1464480"/>
            <a:ext cx="432048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67072" y="5322960"/>
            <a:ext cx="2024379" cy="652716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 = </a:t>
            </a:r>
            <a:r>
              <a:rPr lang="es-EC" sz="1200" b="1" dirty="0">
                <a:solidFill>
                  <a:schemeClr val="tx1"/>
                </a:solidFill>
              </a:rPr>
              <a:t>0,0009 </a:t>
            </a:r>
            <a:r>
              <a:rPr lang="es-EC" sz="1200" b="1" dirty="0" smtClean="0">
                <a:solidFill>
                  <a:schemeClr val="tx1"/>
                </a:solidFill>
              </a:rPr>
              <a:t> (1 semana)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p</a:t>
            </a:r>
            <a:r>
              <a:rPr lang="en-US" sz="1200" b="1" dirty="0" smtClean="0">
                <a:solidFill>
                  <a:schemeClr val="tx1"/>
                </a:solidFill>
              </a:rPr>
              <a:t> &lt; 0,0001</a:t>
            </a:r>
            <a:r>
              <a:rPr lang="es-EC" sz="1200" b="1" dirty="0" smtClean="0">
                <a:solidFill>
                  <a:schemeClr val="tx1"/>
                </a:solidFill>
              </a:rPr>
              <a:t> (2 semana</a:t>
            </a:r>
            <a:r>
              <a:rPr lang="es-EC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p &lt; 0,0001 (3 </a:t>
            </a:r>
            <a:r>
              <a:rPr lang="en-US" sz="1200" b="1" dirty="0" err="1" smtClean="0">
                <a:solidFill>
                  <a:schemeClr val="tx1"/>
                </a:solidFill>
              </a:rPr>
              <a:t>semana</a:t>
            </a:r>
            <a:r>
              <a:rPr lang="en-US" sz="1200" b="1" dirty="0" smtClean="0">
                <a:solidFill>
                  <a:schemeClr val="tx1"/>
                </a:solidFill>
              </a:rPr>
              <a:t>)</a:t>
            </a:r>
            <a:endParaRPr lang="es-EC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3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611" y="40944"/>
            <a:ext cx="8229600" cy="634082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FORMULACIÓN DEL PROBLEMA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2832" y="1715634"/>
            <a:ext cx="2028157" cy="1605606"/>
            <a:chOff x="390976" y="2852936"/>
            <a:chExt cx="2596848" cy="1812884"/>
          </a:xfrm>
        </p:grpSpPr>
        <p:sp>
          <p:nvSpPr>
            <p:cNvPr id="11" name="Rectangle 10"/>
            <p:cNvSpPr/>
            <p:nvPr/>
          </p:nvSpPr>
          <p:spPr>
            <a:xfrm>
              <a:off x="485738" y="3003102"/>
              <a:ext cx="2502086" cy="16627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1268" name="Picture 4" descr="http://www.kalipedia.com/kalipediamedia/geografia/media/200704/17/geogeneral/20070417klpgeogra_159_Ies_SC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6" t="28868" r="27164" b="29096"/>
            <a:stretch/>
          </p:blipFill>
          <p:spPr bwMode="auto">
            <a:xfrm>
              <a:off x="390976" y="2852936"/>
              <a:ext cx="2483892" cy="171961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598780" y="1765784"/>
            <a:ext cx="2053297" cy="1541808"/>
            <a:chOff x="3185644" y="2874208"/>
            <a:chExt cx="2651172" cy="1827090"/>
          </a:xfrm>
        </p:grpSpPr>
        <p:sp>
          <p:nvSpPr>
            <p:cNvPr id="18" name="Rectangle 17"/>
            <p:cNvSpPr/>
            <p:nvPr/>
          </p:nvSpPr>
          <p:spPr>
            <a:xfrm>
              <a:off x="3334730" y="3038580"/>
              <a:ext cx="2502086" cy="16627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1270" name="Picture 6" descr="http://noticiasnorte.com/wp-content/uploads/2009/09/prevencion-de-fenomenos-natural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15" t="22951" r="16224" b="38015"/>
            <a:stretch/>
          </p:blipFill>
          <p:spPr bwMode="auto">
            <a:xfrm>
              <a:off x="3185644" y="2874208"/>
              <a:ext cx="2552132" cy="171773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 Diagonal Corner Rectangle 3"/>
          <p:cNvSpPr/>
          <p:nvPr/>
        </p:nvSpPr>
        <p:spPr>
          <a:xfrm>
            <a:off x="414121" y="944599"/>
            <a:ext cx="2777457" cy="441377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Pérdida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áreas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verdes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4121" y="3949887"/>
            <a:ext cx="2011951" cy="1487216"/>
            <a:chOff x="6049587" y="1438194"/>
            <a:chExt cx="2544509" cy="1600386"/>
          </a:xfrm>
        </p:grpSpPr>
        <p:sp>
          <p:nvSpPr>
            <p:cNvPr id="12" name="Rectangle 11"/>
            <p:cNvSpPr/>
            <p:nvPr/>
          </p:nvSpPr>
          <p:spPr>
            <a:xfrm>
              <a:off x="6158772" y="1541351"/>
              <a:ext cx="2435324" cy="1497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1272" name="Picture 8" descr="http://2.bp.blogspot.com/-JPi5LsDtSRI/T9rlUZ90NHI/AAAAAAAAACw/57wxxSl4QFM/s1600/suel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587" y="1438194"/>
              <a:ext cx="2435325" cy="14903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630785" y="3905157"/>
            <a:ext cx="2040179" cy="1511435"/>
            <a:chOff x="2630785" y="3905157"/>
            <a:chExt cx="2040179" cy="1511435"/>
          </a:xfrm>
        </p:grpSpPr>
        <p:sp>
          <p:nvSpPr>
            <p:cNvPr id="16" name="Rectangle 15"/>
            <p:cNvSpPr/>
            <p:nvPr/>
          </p:nvSpPr>
          <p:spPr>
            <a:xfrm>
              <a:off x="2712906" y="3983227"/>
              <a:ext cx="1958058" cy="1433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1274" name="Picture 10" descr="http://1.bp.blogspot.com/__9JIqD7_ZJQ/TOW4GWRIqgI/AAAAAAAAFiI/68OAMAsQ-z4/s1600/P104047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785" y="3905157"/>
              <a:ext cx="1946947" cy="14029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44917" y="333179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Actividades</a:t>
            </a:r>
            <a:r>
              <a:rPr lang="en-US" sz="1200" dirty="0" smtClean="0"/>
              <a:t> antropogénicas</a:t>
            </a:r>
            <a:endParaRPr lang="es-EC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909661" y="33045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Fenónemos</a:t>
            </a:r>
            <a:r>
              <a:rPr lang="en-US" sz="1200" dirty="0" smtClean="0"/>
              <a:t> </a:t>
            </a:r>
            <a:r>
              <a:rPr lang="en-US" sz="1200" dirty="0" err="1" smtClean="0"/>
              <a:t>naturales</a:t>
            </a:r>
            <a:endParaRPr lang="es-EC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2901" y="5475687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Erosión</a:t>
            </a:r>
            <a:r>
              <a:rPr lang="en-US" sz="1200" dirty="0" smtClean="0"/>
              <a:t> del </a:t>
            </a:r>
            <a:r>
              <a:rPr lang="en-US" sz="1200" dirty="0" err="1" smtClean="0"/>
              <a:t>suelo</a:t>
            </a:r>
            <a:endParaRPr lang="es-EC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65011" y="5475686"/>
            <a:ext cx="1771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Deforestación</a:t>
            </a:r>
            <a:endParaRPr lang="es-EC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05968" y="1739589"/>
            <a:ext cx="1702058" cy="1584907"/>
            <a:chOff x="4905968" y="1739589"/>
            <a:chExt cx="1702058" cy="1584907"/>
          </a:xfrm>
        </p:grpSpPr>
        <p:sp>
          <p:nvSpPr>
            <p:cNvPr id="30" name="Rectangle 29"/>
            <p:cNvSpPr/>
            <p:nvPr/>
          </p:nvSpPr>
          <p:spPr>
            <a:xfrm>
              <a:off x="5044543" y="1824818"/>
              <a:ext cx="1563483" cy="1499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220" name="Picture 4" descr="http://api.ning.com/files/pRj1bC8d8EJfv8jv1NrdNWtpm-HmX6U7A5REvSG639Q-wAc1IzQb9oeYAaPuP54XLfvlteOEPepG3u0bXUMawKOIuDki8kzw/CultivoAmaranto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01"/>
            <a:stretch/>
          </p:blipFill>
          <p:spPr bwMode="auto">
            <a:xfrm>
              <a:off x="4905968" y="1739589"/>
              <a:ext cx="1606522" cy="14926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725722" y="1752232"/>
            <a:ext cx="2335787" cy="1606835"/>
            <a:chOff x="6725722" y="1752232"/>
            <a:chExt cx="2335787" cy="1606835"/>
          </a:xfrm>
        </p:grpSpPr>
        <p:sp>
          <p:nvSpPr>
            <p:cNvPr id="28" name="Rectangle 27"/>
            <p:cNvSpPr/>
            <p:nvPr/>
          </p:nvSpPr>
          <p:spPr>
            <a:xfrm>
              <a:off x="7103451" y="1925702"/>
              <a:ext cx="1958058" cy="1433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222" name="Picture 6" descr="http://www.indesena.com/images/estacasSembradas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2" r="15945"/>
            <a:stretch/>
          </p:blipFill>
          <p:spPr bwMode="auto">
            <a:xfrm>
              <a:off x="6725722" y="1752232"/>
              <a:ext cx="2239315" cy="14926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437819" y="3870828"/>
            <a:ext cx="2514368" cy="1700269"/>
            <a:chOff x="5437819" y="3870828"/>
            <a:chExt cx="2514368" cy="1700269"/>
          </a:xfrm>
        </p:grpSpPr>
        <p:sp>
          <p:nvSpPr>
            <p:cNvPr id="29" name="Rectangle 28"/>
            <p:cNvSpPr/>
            <p:nvPr/>
          </p:nvSpPr>
          <p:spPr>
            <a:xfrm>
              <a:off x="5560651" y="3898124"/>
              <a:ext cx="2391536" cy="16729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21" r="25254" b="21714"/>
            <a:stretch/>
          </p:blipFill>
          <p:spPr bwMode="auto">
            <a:xfrm>
              <a:off x="5437819" y="3870828"/>
              <a:ext cx="2418831" cy="1604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5118836" y="3341503"/>
            <a:ext cx="1203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Semillas</a:t>
            </a:r>
            <a:endParaRPr lang="es-EC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517622" y="5543801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Cultivo </a:t>
            </a:r>
            <a:r>
              <a:rPr lang="es-EC" sz="1200" i="1" dirty="0" smtClean="0"/>
              <a:t>in vitro</a:t>
            </a:r>
            <a:endParaRPr lang="es-EC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465472" y="336365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Estacas</a:t>
            </a:r>
            <a:endParaRPr lang="es-EC" sz="1200" dirty="0"/>
          </a:p>
        </p:txBody>
      </p:sp>
      <p:sp>
        <p:nvSpPr>
          <p:cNvPr id="27" name="Round Diagonal Corner Rectangle 26"/>
          <p:cNvSpPr/>
          <p:nvPr/>
        </p:nvSpPr>
        <p:spPr>
          <a:xfrm>
            <a:off x="6053802" y="971895"/>
            <a:ext cx="2912946" cy="441377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Recuperación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ecosistema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865" y="3070166"/>
            <a:ext cx="16145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 err="1">
                <a:solidFill>
                  <a:schemeClr val="bg1"/>
                </a:solidFill>
              </a:rPr>
              <a:t>Abdelnour</a:t>
            </a:r>
            <a:r>
              <a:rPr lang="es-EC" sz="700" dirty="0">
                <a:solidFill>
                  <a:schemeClr val="bg1"/>
                </a:solidFill>
              </a:rPr>
              <a:t>, A., &amp; </a:t>
            </a:r>
            <a:r>
              <a:rPr lang="es-EC" sz="700" dirty="0" err="1">
                <a:solidFill>
                  <a:schemeClr val="bg1"/>
                </a:solidFill>
              </a:rPr>
              <a:t>Escalant</a:t>
            </a:r>
            <a:r>
              <a:rPr lang="es-EC" sz="700" dirty="0">
                <a:solidFill>
                  <a:schemeClr val="bg1"/>
                </a:solidFill>
              </a:rPr>
              <a:t>, J. (1994)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68393" y="3041138"/>
            <a:ext cx="14318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err="1">
                <a:solidFill>
                  <a:schemeClr val="bg1"/>
                </a:solidFill>
              </a:rPr>
              <a:t>Bendre</a:t>
            </a:r>
            <a:r>
              <a:rPr lang="en-US" sz="700" dirty="0">
                <a:solidFill>
                  <a:schemeClr val="bg1"/>
                </a:solidFill>
              </a:rPr>
              <a:t>, A., &amp; Kumar, A. (2009)</a:t>
            </a:r>
            <a:endParaRPr lang="es-EC" sz="7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4403" y="3061192"/>
            <a:ext cx="16145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 err="1">
                <a:solidFill>
                  <a:schemeClr val="bg1"/>
                </a:solidFill>
              </a:rPr>
              <a:t>Abdelnour</a:t>
            </a:r>
            <a:r>
              <a:rPr lang="es-EC" sz="700" dirty="0">
                <a:solidFill>
                  <a:schemeClr val="bg1"/>
                </a:solidFill>
              </a:rPr>
              <a:t>, A., &amp; </a:t>
            </a:r>
            <a:r>
              <a:rPr lang="es-EC" sz="700" dirty="0" err="1">
                <a:solidFill>
                  <a:schemeClr val="bg1"/>
                </a:solidFill>
              </a:rPr>
              <a:t>Escalant</a:t>
            </a:r>
            <a:r>
              <a:rPr lang="es-EC" sz="700" dirty="0">
                <a:solidFill>
                  <a:schemeClr val="bg1"/>
                </a:solidFill>
              </a:rPr>
              <a:t>, J. (1994)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7666" y="3073313"/>
            <a:ext cx="13340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Bird, L., &amp; </a:t>
            </a:r>
            <a:r>
              <a:rPr lang="en-US" sz="700" dirty="0" err="1"/>
              <a:t>Molinelli</a:t>
            </a:r>
            <a:r>
              <a:rPr lang="en-US" sz="700" dirty="0"/>
              <a:t>, J. (2001)</a:t>
            </a:r>
            <a:endParaRPr lang="es-EC" sz="700" dirty="0"/>
          </a:p>
        </p:txBody>
      </p:sp>
      <p:sp>
        <p:nvSpPr>
          <p:cNvPr id="22" name="Rectangle 21"/>
          <p:cNvSpPr/>
          <p:nvPr/>
        </p:nvSpPr>
        <p:spPr>
          <a:xfrm>
            <a:off x="378392" y="5160360"/>
            <a:ext cx="89800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Castillo, A. (2005)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87243" y="5132617"/>
            <a:ext cx="80983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Leiva, L</a:t>
            </a:r>
            <a:r>
              <a:rPr lang="es-EC" sz="700" dirty="0" smtClean="0">
                <a:solidFill>
                  <a:schemeClr val="bg1"/>
                </a:solidFill>
              </a:rPr>
              <a:t>. </a:t>
            </a:r>
            <a:r>
              <a:rPr lang="en-US" sz="700" dirty="0" smtClean="0">
                <a:solidFill>
                  <a:schemeClr val="bg1"/>
                </a:solidFill>
              </a:rPr>
              <a:t>(2010)</a:t>
            </a:r>
            <a:endParaRPr lang="es-EC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2202" y="620688"/>
            <a:ext cx="3211686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Establecimiento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2" y="1345960"/>
            <a:ext cx="4003774" cy="33616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4496" y="471668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Figura 6. </a:t>
            </a:r>
            <a:r>
              <a:rPr lang="es-EC" sz="1200" dirty="0" smtClean="0"/>
              <a:t>Crecimiento </a:t>
            </a:r>
            <a:r>
              <a:rPr lang="es-EC" sz="1200" dirty="0"/>
              <a:t>de los explantes </a:t>
            </a:r>
            <a:r>
              <a:rPr lang="es-EC" sz="1200" dirty="0" smtClean="0"/>
              <a:t>en medio MSVG con diferentes </a:t>
            </a:r>
            <a:r>
              <a:rPr lang="es-EC" sz="1200" dirty="0"/>
              <a:t>concentraciones de </a:t>
            </a:r>
            <a:r>
              <a:rPr lang="es-EC" sz="1200" dirty="0" smtClean="0"/>
              <a:t>BAP</a:t>
            </a:r>
            <a:endParaRPr lang="es-EC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267072" y="5322960"/>
            <a:ext cx="2024379" cy="652716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 = </a:t>
            </a:r>
            <a:r>
              <a:rPr lang="es-EC" sz="1200" b="1" dirty="0">
                <a:solidFill>
                  <a:schemeClr val="tx1"/>
                </a:solidFill>
              </a:rPr>
              <a:t>0,0282</a:t>
            </a:r>
            <a:r>
              <a:rPr lang="es-EC" sz="1200" b="1" dirty="0" smtClean="0">
                <a:solidFill>
                  <a:schemeClr val="tx1"/>
                </a:solidFill>
              </a:rPr>
              <a:t> (1 semana)</a:t>
            </a:r>
          </a:p>
          <a:p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en-US" sz="1200" dirty="0" smtClean="0">
                <a:solidFill>
                  <a:schemeClr val="tx1"/>
                </a:solidFill>
              </a:rPr>
              <a:t> = </a:t>
            </a:r>
            <a:r>
              <a:rPr lang="es-EC" sz="1200" dirty="0">
                <a:solidFill>
                  <a:schemeClr val="tx1"/>
                </a:solidFill>
              </a:rPr>
              <a:t>0,4375 </a:t>
            </a:r>
            <a:r>
              <a:rPr lang="es-EC" sz="1200" dirty="0" smtClean="0">
                <a:solidFill>
                  <a:schemeClr val="tx1"/>
                </a:solidFill>
              </a:rPr>
              <a:t>(2 semana)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p = </a:t>
            </a:r>
            <a:r>
              <a:rPr lang="es-EC" sz="1200" dirty="0">
                <a:solidFill>
                  <a:schemeClr val="tx1"/>
                </a:solidFill>
              </a:rPr>
              <a:t>0,4862 </a:t>
            </a:r>
            <a:r>
              <a:rPr lang="en-US" sz="1200" dirty="0" smtClean="0">
                <a:solidFill>
                  <a:schemeClr val="tx1"/>
                </a:solidFill>
              </a:rPr>
              <a:t>(3 </a:t>
            </a:r>
            <a:r>
              <a:rPr lang="en-US" sz="1200" dirty="0" err="1" smtClean="0">
                <a:solidFill>
                  <a:schemeClr val="tx1"/>
                </a:solidFill>
              </a:rPr>
              <a:t>semana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s-EC" sz="1200" dirty="0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25997" y="1606221"/>
            <a:ext cx="432048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5960"/>
            <a:ext cx="4274185" cy="33616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728871" y="473033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Figura 7. </a:t>
            </a:r>
            <a:r>
              <a:rPr lang="es-EC" sz="1200" dirty="0" smtClean="0"/>
              <a:t>Crecimiento </a:t>
            </a:r>
            <a:r>
              <a:rPr lang="es-EC" sz="1200" dirty="0"/>
              <a:t>de los explantes </a:t>
            </a:r>
            <a:r>
              <a:rPr lang="es-EC" sz="1200" dirty="0" smtClean="0"/>
              <a:t>en medio MSVG ½ con diferentes </a:t>
            </a:r>
            <a:r>
              <a:rPr lang="es-EC" sz="1200" dirty="0"/>
              <a:t>concentraciones de </a:t>
            </a:r>
            <a:r>
              <a:rPr lang="es-EC" sz="1200" dirty="0" smtClean="0"/>
              <a:t>BAP</a:t>
            </a:r>
            <a:endParaRPr lang="es-EC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4571999" y="5322105"/>
            <a:ext cx="2024379" cy="652716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p = </a:t>
            </a:r>
            <a:r>
              <a:rPr lang="es-EC" sz="1200" dirty="0" smtClean="0">
                <a:solidFill>
                  <a:schemeClr val="tx1"/>
                </a:solidFill>
              </a:rPr>
              <a:t>0,9557 (1 semana)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p</a:t>
            </a:r>
            <a:r>
              <a:rPr lang="en-US" sz="1200" b="1" dirty="0" smtClean="0">
                <a:solidFill>
                  <a:schemeClr val="tx1"/>
                </a:solidFill>
              </a:rPr>
              <a:t> = </a:t>
            </a:r>
            <a:r>
              <a:rPr lang="es-EC" sz="1200" b="1" dirty="0">
                <a:solidFill>
                  <a:schemeClr val="tx1"/>
                </a:solidFill>
              </a:rPr>
              <a:t>0,0211</a:t>
            </a:r>
            <a:r>
              <a:rPr lang="es-EC" sz="1200" b="1" dirty="0" smtClean="0">
                <a:solidFill>
                  <a:schemeClr val="tx1"/>
                </a:solidFill>
              </a:rPr>
              <a:t> (2 semana)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p = </a:t>
            </a:r>
            <a:r>
              <a:rPr lang="es-EC" sz="1200" dirty="0">
                <a:solidFill>
                  <a:schemeClr val="tx1"/>
                </a:solidFill>
              </a:rPr>
              <a:t> </a:t>
            </a:r>
            <a:r>
              <a:rPr lang="es-EC" sz="1200" dirty="0" smtClean="0">
                <a:solidFill>
                  <a:schemeClr val="tx1"/>
                </a:solidFill>
              </a:rPr>
              <a:t>0,2102 </a:t>
            </a:r>
            <a:r>
              <a:rPr lang="en-US" sz="1200" dirty="0" smtClean="0">
                <a:solidFill>
                  <a:schemeClr val="tx1"/>
                </a:solidFill>
              </a:rPr>
              <a:t>(3 </a:t>
            </a:r>
            <a:r>
              <a:rPr lang="en-US" sz="1200" dirty="0" err="1" smtClean="0">
                <a:solidFill>
                  <a:schemeClr val="tx1"/>
                </a:solidFill>
              </a:rPr>
              <a:t>semana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s-EC" sz="1200" dirty="0" smtClean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12160" y="1579260"/>
            <a:ext cx="432048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202" y="620688"/>
            <a:ext cx="3211686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Establecimiento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D:\tratamient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4" r="55906" b="42909"/>
          <a:stretch/>
        </p:blipFill>
        <p:spPr bwMode="auto">
          <a:xfrm>
            <a:off x="4023232" y="1492320"/>
            <a:ext cx="4863599" cy="33886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9" y="1472559"/>
            <a:ext cx="3533641" cy="34084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4368" y="4948704"/>
            <a:ext cx="344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Figura 8. </a:t>
            </a:r>
            <a:r>
              <a:rPr lang="es-EC" sz="1200" dirty="0" smtClean="0"/>
              <a:t>Crecimiento </a:t>
            </a:r>
            <a:r>
              <a:rPr lang="es-EC" sz="1200" dirty="0"/>
              <a:t>de los explantes </a:t>
            </a:r>
            <a:r>
              <a:rPr lang="es-EC" sz="1200" dirty="0" smtClean="0"/>
              <a:t>en </a:t>
            </a:r>
            <a:r>
              <a:rPr lang="es-EC" sz="1200" dirty="0"/>
              <a:t>los diferentes medios de cultivo utilizados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5018671"/>
            <a:ext cx="344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Figura </a:t>
            </a:r>
            <a:r>
              <a:rPr lang="es-EC" sz="1200" b="1" dirty="0"/>
              <a:t>9</a:t>
            </a:r>
            <a:r>
              <a:rPr lang="es-EC" sz="1200" b="1" dirty="0" smtClean="0"/>
              <a:t>. </a:t>
            </a:r>
            <a:r>
              <a:rPr lang="es-EC" sz="1200" dirty="0" smtClean="0"/>
              <a:t>Crecimiento </a:t>
            </a:r>
            <a:r>
              <a:rPr lang="es-EC" sz="1200" dirty="0"/>
              <a:t>de los explantes en </a:t>
            </a:r>
            <a:r>
              <a:rPr lang="es-EC" sz="1200" dirty="0" smtClean="0"/>
              <a:t>el medio MS por análisis LSD Fisher</a:t>
            </a:r>
            <a:endParaRPr lang="es-EC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25997" y="1606221"/>
            <a:ext cx="432048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93101" y="2322938"/>
            <a:ext cx="432048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105120" y="5601327"/>
            <a:ext cx="998672" cy="312958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 &lt; </a:t>
            </a:r>
            <a:r>
              <a:rPr lang="es-EC" sz="1200" b="1" dirty="0" smtClean="0">
                <a:solidFill>
                  <a:schemeClr val="tx1"/>
                </a:solidFill>
              </a:rPr>
              <a:t>0,0001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9544" y="5616886"/>
            <a:ext cx="998672" cy="312958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 &lt; </a:t>
            </a:r>
            <a:r>
              <a:rPr lang="es-EC" sz="1200" b="1" dirty="0" smtClean="0">
                <a:solidFill>
                  <a:schemeClr val="tx1"/>
                </a:solidFill>
              </a:rPr>
              <a:t>0,0001</a:t>
            </a:r>
          </a:p>
        </p:txBody>
      </p:sp>
    </p:spTree>
    <p:extLst>
      <p:ext uri="{BB962C8B-B14F-4D97-AF65-F5344CB8AC3E}">
        <p14:creationId xmlns:p14="http://schemas.microsoft.com/office/powerpoint/2010/main" val="29877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2202" y="620688"/>
            <a:ext cx="2923654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Multiplicación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64699"/>
              </p:ext>
            </p:extLst>
          </p:nvPr>
        </p:nvGraphicFramePr>
        <p:xfrm>
          <a:off x="4211960" y="1048048"/>
          <a:ext cx="4042792" cy="21945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50504"/>
                <a:gridCol w="720080"/>
                <a:gridCol w="648072"/>
                <a:gridCol w="576064"/>
                <a:gridCol w="648072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Concentración de BAP (</a:t>
                      </a:r>
                      <a:r>
                        <a:rPr lang="es-EC" sz="1200" dirty="0" err="1">
                          <a:effectLst/>
                        </a:rPr>
                        <a:t>mg.L</a:t>
                      </a:r>
                      <a:r>
                        <a:rPr lang="es-EC" sz="1200" baseline="30000" dirty="0">
                          <a:effectLst/>
                        </a:rPr>
                        <a:t>-1</a:t>
                      </a:r>
                      <a:r>
                        <a:rPr lang="es-EC" sz="1200" dirty="0"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Concentración de AIA (</a:t>
                      </a:r>
                      <a:r>
                        <a:rPr lang="es-EC" sz="1200" dirty="0" err="1">
                          <a:effectLst/>
                        </a:rPr>
                        <a:t>mg.L</a:t>
                      </a:r>
                      <a:r>
                        <a:rPr lang="es-EC" sz="1200" baseline="30000" dirty="0">
                          <a:effectLst/>
                        </a:rPr>
                        <a:t>-1</a:t>
                      </a:r>
                      <a:r>
                        <a:rPr lang="es-EC" sz="1200" dirty="0"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0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0,01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0,02</a:t>
                      </a:r>
                      <a:endParaRPr lang="es-EC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0,03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Índice de propagación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1,63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1,63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u="none" dirty="0">
                          <a:effectLst/>
                        </a:rPr>
                        <a:t>2,00</a:t>
                      </a:r>
                      <a:endParaRPr lang="es-EC" sz="110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1,60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1,70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1,29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1,60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1,38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1,70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2,60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u="none" dirty="0" smtClean="0">
                          <a:effectLst/>
                        </a:rPr>
                        <a:t>1,90</a:t>
                      </a:r>
                      <a:endParaRPr lang="es-EC" sz="110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1,50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1,70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1,50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461624" y="2745176"/>
            <a:ext cx="463112" cy="185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8" name="Oval 7"/>
          <p:cNvSpPr/>
          <p:nvPr/>
        </p:nvSpPr>
        <p:spPr>
          <a:xfrm>
            <a:off x="7075947" y="1922024"/>
            <a:ext cx="463112" cy="185738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9" name="Oval 8"/>
          <p:cNvSpPr/>
          <p:nvPr/>
        </p:nvSpPr>
        <p:spPr>
          <a:xfrm>
            <a:off x="7084733" y="2742509"/>
            <a:ext cx="463112" cy="1857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pic>
        <p:nvPicPr>
          <p:cNvPr id="10" name="Picture 9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" y="3370640"/>
            <a:ext cx="4891003" cy="25023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15616" y="5859332"/>
            <a:ext cx="344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Figura 10.</a:t>
            </a:r>
            <a:r>
              <a:rPr lang="es-EC" sz="1200" dirty="0" smtClean="0"/>
              <a:t> Número de brotes por tratamiento</a:t>
            </a:r>
            <a:endParaRPr lang="es-EC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04404" y="777161"/>
            <a:ext cx="423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Tabla</a:t>
            </a:r>
            <a:r>
              <a:rPr lang="en-US" sz="1200" b="1" dirty="0" smtClean="0"/>
              <a:t> 6. </a:t>
            </a:r>
            <a:r>
              <a:rPr lang="en-US" sz="1200" dirty="0" err="1" smtClean="0"/>
              <a:t>Valores</a:t>
            </a:r>
            <a:r>
              <a:rPr lang="en-US" sz="1200" dirty="0" smtClean="0"/>
              <a:t> de IP en los </a:t>
            </a:r>
            <a:r>
              <a:rPr lang="en-US" sz="1200" dirty="0" err="1" smtClean="0"/>
              <a:t>diferentes</a:t>
            </a:r>
            <a:r>
              <a:rPr lang="en-US" sz="1200" dirty="0" smtClean="0"/>
              <a:t> </a:t>
            </a:r>
            <a:r>
              <a:rPr lang="en-US" sz="1200" dirty="0" err="1" smtClean="0"/>
              <a:t>tratamientos</a:t>
            </a:r>
            <a:r>
              <a:rPr lang="en-US" sz="1200" dirty="0" smtClean="0"/>
              <a:t> (</a:t>
            </a:r>
            <a:r>
              <a:rPr lang="en-US" sz="1200" dirty="0" err="1" smtClean="0"/>
              <a:t>cp1</a:t>
            </a:r>
            <a:r>
              <a:rPr lang="en-US" sz="1200" dirty="0" smtClean="0"/>
              <a:t>)</a:t>
            </a:r>
            <a:endParaRPr lang="es-EC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698528" y="3501008"/>
            <a:ext cx="432048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:\Users\Jessy\AppData\Local\Microsoft\Windows\Temporary Internet Files\Content.Word\100_57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5" y="1412776"/>
            <a:ext cx="1561033" cy="1663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5" name="Picture 14" descr="C:\Users\Jessy\AppData\Local\Microsoft\Windows\Temporary Internet Files\Content.Word\100_57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32" y="1412776"/>
            <a:ext cx="1557620" cy="1663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6" name="Picture 15" descr="C:\Users\Jessy\AppData\Local\Microsoft\Windows\Temporary Internet Files\Content.Word\100_58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37" y="3506173"/>
            <a:ext cx="2190115" cy="18764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6700221" y="5519078"/>
            <a:ext cx="998672" cy="312958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p = </a:t>
            </a:r>
            <a:r>
              <a:rPr lang="es-EC" sz="1200" dirty="0" smtClean="0">
                <a:solidFill>
                  <a:schemeClr val="tx1"/>
                </a:solidFill>
              </a:rPr>
              <a:t>0,0509</a:t>
            </a:r>
          </a:p>
        </p:txBody>
      </p:sp>
    </p:spTree>
    <p:extLst>
      <p:ext uri="{BB962C8B-B14F-4D97-AF65-F5344CB8AC3E}">
        <p14:creationId xmlns:p14="http://schemas.microsoft.com/office/powerpoint/2010/main" val="36831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202" y="620688"/>
            <a:ext cx="2923654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Multiplicación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Jessy\AppData\Local\Microsoft\Windows\Temporary Internet Files\Content.Word\IMG_07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4" y="1408455"/>
            <a:ext cx="2735444" cy="26064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6" descr="C:\Users\Jessy\AppData\Local\Microsoft\Windows\Temporary Internet Files\Content.Word\IMG_07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84" y="1340215"/>
            <a:ext cx="2736304" cy="26064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Picture 7" descr="C:\Users\Jessy\AppData\Local\Microsoft\Windows\Temporary Internet Files\Content.Word\IMG_07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r="8614"/>
          <a:stretch/>
        </p:blipFill>
        <p:spPr bwMode="auto">
          <a:xfrm>
            <a:off x="3453280" y="3859900"/>
            <a:ext cx="2317750" cy="20199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479656" y="1124744"/>
            <a:ext cx="2304256" cy="1614251"/>
          </a:xfrm>
          <a:prstGeom prst="cloudCallout">
            <a:avLst>
              <a:gd name="adj1" fmla="val -28533"/>
              <a:gd name="adj2" fmla="val 77427"/>
            </a:avLst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Ciclos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propagación</a:t>
            </a:r>
            <a:r>
              <a:rPr lang="en-US" dirty="0" smtClean="0">
                <a:solidFill>
                  <a:schemeClr val="tx1"/>
                </a:solidFill>
              </a:rPr>
              <a:t> con subcultivos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024" y="4665146"/>
            <a:ext cx="2631808" cy="791381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%H</a:t>
            </a:r>
            <a:r>
              <a:rPr lang="en-US" sz="1400" baseline="-25000" dirty="0" smtClean="0">
                <a:solidFill>
                  <a:schemeClr val="tx1"/>
                </a:solidFill>
              </a:rPr>
              <a:t>R</a:t>
            </a:r>
            <a:r>
              <a:rPr lang="en-US" sz="1400" dirty="0" smtClean="0">
                <a:solidFill>
                  <a:schemeClr val="tx1"/>
                </a:solidFill>
              </a:rPr>
              <a:t> = 100% </a:t>
            </a:r>
            <a:r>
              <a:rPr lang="en-US" sz="1400" dirty="0" err="1" smtClean="0">
                <a:solidFill>
                  <a:schemeClr val="tx1"/>
                </a:solidFill>
              </a:rPr>
              <a:t>papel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aluminio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%H</a:t>
            </a:r>
            <a:r>
              <a:rPr lang="en-US" sz="1400" baseline="-25000" dirty="0">
                <a:solidFill>
                  <a:schemeClr val="tx1"/>
                </a:solidFill>
              </a:rPr>
              <a:t>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&lt; 50% </a:t>
            </a:r>
            <a:r>
              <a:rPr lang="en-US" sz="1400" dirty="0" err="1" smtClean="0">
                <a:solidFill>
                  <a:schemeClr val="tx1"/>
                </a:solidFill>
              </a:rPr>
              <a:t>gasas</a:t>
            </a:r>
            <a:endParaRPr lang="es-EC" sz="1400" baseline="-25000" dirty="0">
              <a:solidFill>
                <a:schemeClr val="tx1"/>
              </a:solidFill>
            </a:endParaRPr>
          </a:p>
        </p:txBody>
      </p:sp>
      <p:sp>
        <p:nvSpPr>
          <p:cNvPr id="12" name="Flowchart: Card 11"/>
          <p:cNvSpPr/>
          <p:nvPr/>
        </p:nvSpPr>
        <p:spPr>
          <a:xfrm>
            <a:off x="6217924" y="4637850"/>
            <a:ext cx="2159196" cy="600411"/>
          </a:xfrm>
          <a:prstGeom prst="flowChartPunchedCard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Una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semana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400" dirty="0" err="1" smtClean="0">
                <a:solidFill>
                  <a:schemeClr val="tx1"/>
                </a:solidFill>
                <a:sym typeface="Wingdings" pitchFamily="2" charset="2"/>
              </a:rPr>
              <a:t>cuarteo</a:t>
            </a:r>
            <a:r>
              <a:rPr lang="en-US" sz="1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itchFamily="2" charset="2"/>
              </a:rPr>
              <a:t>medio</a:t>
            </a:r>
            <a:r>
              <a:rPr lang="en-US" sz="1400" dirty="0" smtClean="0">
                <a:solidFill>
                  <a:schemeClr val="tx1"/>
                </a:solidFill>
                <a:sym typeface="Wingdings" pitchFamily="2" charset="2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sym typeface="Wingdings" pitchFamily="2" charset="2"/>
              </a:rPr>
              <a:t>cultivo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752" y="405731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Sin </a:t>
            </a:r>
            <a:r>
              <a:rPr lang="en-US" sz="1200" dirty="0" err="1" smtClean="0"/>
              <a:t>carbón</a:t>
            </a:r>
            <a:r>
              <a:rPr lang="en-US" sz="1200" dirty="0" smtClean="0"/>
              <a:t> </a:t>
            </a:r>
            <a:r>
              <a:rPr lang="en-US" sz="1200" dirty="0" err="1" smtClean="0"/>
              <a:t>activado</a:t>
            </a:r>
            <a:endParaRPr lang="es-EC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17045" y="396756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 </a:t>
            </a:r>
            <a:r>
              <a:rPr lang="en-US" sz="1200" dirty="0" err="1" smtClean="0"/>
              <a:t>carbón</a:t>
            </a:r>
            <a:r>
              <a:rPr lang="en-US" sz="1200" dirty="0" smtClean="0"/>
              <a:t> </a:t>
            </a:r>
            <a:r>
              <a:rPr lang="en-US" sz="1200" dirty="0" err="1" smtClean="0"/>
              <a:t>activado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6551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essy\AppData\Local\Microsoft\Windows\Temporary Internet Files\Content.Word\100_58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/>
          <a:stretch/>
        </p:blipFill>
        <p:spPr bwMode="auto">
          <a:xfrm>
            <a:off x="5276434" y="3679856"/>
            <a:ext cx="2390140" cy="187071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202" y="620688"/>
            <a:ext cx="2923654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Multiplicación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86643"/>
              </p:ext>
            </p:extLst>
          </p:nvPr>
        </p:nvGraphicFramePr>
        <p:xfrm>
          <a:off x="4584224" y="1196752"/>
          <a:ext cx="3910100" cy="21945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22606"/>
                <a:gridCol w="471271"/>
                <a:gridCol w="648072"/>
                <a:gridCol w="648072"/>
                <a:gridCol w="720079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Concentración de BAP (</a:t>
                      </a:r>
                      <a:r>
                        <a:rPr lang="es-EC" sz="1200" dirty="0" err="1">
                          <a:effectLst/>
                        </a:rPr>
                        <a:t>mg.L</a:t>
                      </a:r>
                      <a:r>
                        <a:rPr lang="es-EC" sz="1200" baseline="30000" dirty="0">
                          <a:effectLst/>
                        </a:rPr>
                        <a:t>-1</a:t>
                      </a:r>
                      <a:r>
                        <a:rPr lang="es-EC" sz="1200" dirty="0"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Concentración de AIA (</a:t>
                      </a:r>
                      <a:r>
                        <a:rPr lang="es-EC" sz="1200" dirty="0" err="1">
                          <a:effectLst/>
                        </a:rPr>
                        <a:t>mg.L</a:t>
                      </a:r>
                      <a:r>
                        <a:rPr lang="es-EC" sz="1200" baseline="30000" dirty="0">
                          <a:effectLst/>
                        </a:rPr>
                        <a:t>-1</a:t>
                      </a:r>
                      <a:r>
                        <a:rPr lang="es-EC" sz="1200" dirty="0"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0,01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0,02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0,03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% inducción de brotes múltiples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62.5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0" u="none" dirty="0">
                          <a:effectLst/>
                        </a:rPr>
                        <a:t> 70</a:t>
                      </a:r>
                      <a:endParaRPr lang="es-EC" sz="1100" i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37.5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44.4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44.4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80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u="none" dirty="0">
                          <a:effectLst/>
                        </a:rPr>
                        <a:t>70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571268" y="2903618"/>
            <a:ext cx="463112" cy="185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0" name="Oval 9"/>
          <p:cNvSpPr/>
          <p:nvPr/>
        </p:nvSpPr>
        <p:spPr>
          <a:xfrm>
            <a:off x="7239723" y="2085800"/>
            <a:ext cx="463112" cy="185738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1" name="Oval 10"/>
          <p:cNvSpPr/>
          <p:nvPr/>
        </p:nvSpPr>
        <p:spPr>
          <a:xfrm>
            <a:off x="7204729" y="2903618"/>
            <a:ext cx="463112" cy="1857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4486548" y="913641"/>
            <a:ext cx="423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Tabla</a:t>
            </a:r>
            <a:r>
              <a:rPr lang="en-US" sz="1200" b="1" dirty="0" smtClean="0"/>
              <a:t> 7. </a:t>
            </a:r>
            <a:r>
              <a:rPr lang="en-US" sz="1200" dirty="0" err="1" smtClean="0"/>
              <a:t>Porcentaje</a:t>
            </a:r>
            <a:r>
              <a:rPr lang="en-US" sz="1200" dirty="0" smtClean="0"/>
              <a:t> de </a:t>
            </a:r>
            <a:r>
              <a:rPr lang="en-US" sz="1200" dirty="0" err="1" smtClean="0"/>
              <a:t>inducción</a:t>
            </a:r>
            <a:r>
              <a:rPr lang="en-US" sz="1200" dirty="0" smtClean="0"/>
              <a:t> de </a:t>
            </a:r>
            <a:r>
              <a:rPr lang="en-US" sz="1200" dirty="0" err="1" smtClean="0"/>
              <a:t>brotes</a:t>
            </a:r>
            <a:r>
              <a:rPr lang="en-US" sz="1200" dirty="0" smtClean="0"/>
              <a:t> </a:t>
            </a:r>
            <a:r>
              <a:rPr lang="en-US" sz="1200" dirty="0" err="1" smtClean="0"/>
              <a:t>múltiples</a:t>
            </a:r>
            <a:r>
              <a:rPr lang="en-US" sz="1200" dirty="0" smtClean="0"/>
              <a:t> (</a:t>
            </a:r>
            <a:r>
              <a:rPr lang="en-US" sz="1200" dirty="0" err="1" smtClean="0"/>
              <a:t>cp1</a:t>
            </a:r>
            <a:r>
              <a:rPr lang="en-US" sz="1200" dirty="0" smtClean="0"/>
              <a:t>)</a:t>
            </a:r>
            <a:endParaRPr lang="es-EC" sz="1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986928"/>
              </p:ext>
            </p:extLst>
          </p:nvPr>
        </p:nvGraphicFramePr>
        <p:xfrm>
          <a:off x="352202" y="3627115"/>
          <a:ext cx="4042792" cy="21945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50504"/>
                <a:gridCol w="720080"/>
                <a:gridCol w="648072"/>
                <a:gridCol w="576064"/>
                <a:gridCol w="648072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Concentración de BAP (</a:t>
                      </a:r>
                      <a:r>
                        <a:rPr lang="es-EC" sz="1200" dirty="0" err="1">
                          <a:effectLst/>
                        </a:rPr>
                        <a:t>mg.L</a:t>
                      </a:r>
                      <a:r>
                        <a:rPr lang="es-EC" sz="1200" baseline="30000" dirty="0">
                          <a:effectLst/>
                        </a:rPr>
                        <a:t>-1</a:t>
                      </a:r>
                      <a:r>
                        <a:rPr lang="es-EC" sz="1200" dirty="0"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Concentración de AIA (</a:t>
                      </a:r>
                      <a:r>
                        <a:rPr lang="es-EC" sz="1200" dirty="0" err="1">
                          <a:effectLst/>
                        </a:rPr>
                        <a:t>mg.L</a:t>
                      </a:r>
                      <a:r>
                        <a:rPr lang="es-EC" sz="1200" baseline="30000" dirty="0">
                          <a:effectLst/>
                        </a:rPr>
                        <a:t>-1</a:t>
                      </a:r>
                      <a:r>
                        <a:rPr lang="es-EC" sz="1200" dirty="0"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0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0,01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0,02</a:t>
                      </a:r>
                      <a:endParaRPr lang="es-EC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0,03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Índice de propagación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1,60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1,56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u="none" dirty="0" smtClean="0">
                          <a:effectLst/>
                        </a:rPr>
                        <a:t>2,30</a:t>
                      </a:r>
                      <a:endParaRPr lang="es-EC" sz="110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1,50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1,67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1,47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1,40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1,65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1,30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1,30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1,40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1,60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1,12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2,67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2,00</a:t>
                      </a:r>
                      <a:endParaRPr lang="es-EC" sz="110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1,42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1,20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1,41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1,30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1,50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6214" y="3284984"/>
            <a:ext cx="423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Tabla</a:t>
            </a:r>
            <a:r>
              <a:rPr lang="en-US" sz="1200" b="1" dirty="0" smtClean="0"/>
              <a:t> 8. </a:t>
            </a:r>
            <a:r>
              <a:rPr lang="en-US" sz="1200" dirty="0" err="1" smtClean="0"/>
              <a:t>Valores</a:t>
            </a:r>
            <a:r>
              <a:rPr lang="en-US" sz="1200" dirty="0" smtClean="0"/>
              <a:t> de IP en los </a:t>
            </a:r>
            <a:r>
              <a:rPr lang="en-US" sz="1200" dirty="0" err="1" smtClean="0"/>
              <a:t>diferentes</a:t>
            </a:r>
            <a:r>
              <a:rPr lang="en-US" sz="1200" dirty="0" smtClean="0"/>
              <a:t> </a:t>
            </a:r>
            <a:r>
              <a:rPr lang="en-US" sz="1200" dirty="0" err="1" smtClean="0"/>
              <a:t>tratamientos</a:t>
            </a:r>
            <a:r>
              <a:rPr lang="en-US" sz="1200" dirty="0" smtClean="0"/>
              <a:t> (</a:t>
            </a:r>
            <a:r>
              <a:rPr lang="en-US" sz="1200" dirty="0" err="1" smtClean="0"/>
              <a:t>cp2</a:t>
            </a:r>
            <a:r>
              <a:rPr lang="en-US" sz="1200" dirty="0" smtClean="0"/>
              <a:t>)</a:t>
            </a:r>
            <a:endParaRPr lang="es-EC" sz="1200" dirty="0"/>
          </a:p>
        </p:txBody>
      </p:sp>
      <p:sp>
        <p:nvSpPr>
          <p:cNvPr id="15" name="Oval 14"/>
          <p:cNvSpPr/>
          <p:nvPr/>
        </p:nvSpPr>
        <p:spPr>
          <a:xfrm>
            <a:off x="2614136" y="5328504"/>
            <a:ext cx="463112" cy="185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6" name="Oval 15"/>
          <p:cNvSpPr/>
          <p:nvPr/>
        </p:nvSpPr>
        <p:spPr>
          <a:xfrm>
            <a:off x="3240866" y="4511361"/>
            <a:ext cx="463112" cy="185738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7" name="Oval 16"/>
          <p:cNvSpPr/>
          <p:nvPr/>
        </p:nvSpPr>
        <p:spPr>
          <a:xfrm>
            <a:off x="3227218" y="5335740"/>
            <a:ext cx="463112" cy="1857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pic>
        <p:nvPicPr>
          <p:cNvPr id="18" name="Picture 17" descr="C:\Users\Jessy\Documents\TESIS\Fotos tesis\Propagacion\cp2\100_617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1" r="3598" b="12582"/>
          <a:stretch/>
        </p:blipFill>
        <p:spPr bwMode="auto">
          <a:xfrm>
            <a:off x="361583" y="1376067"/>
            <a:ext cx="3928497" cy="15411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113357" y="5669206"/>
            <a:ext cx="852783" cy="312958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p = </a:t>
            </a:r>
            <a:r>
              <a:rPr lang="es-EC" sz="1200" dirty="0" smtClean="0">
                <a:solidFill>
                  <a:schemeClr val="tx1"/>
                </a:solidFill>
              </a:rPr>
              <a:t>0,05</a:t>
            </a:r>
          </a:p>
        </p:txBody>
      </p:sp>
    </p:spTree>
    <p:extLst>
      <p:ext uri="{BB962C8B-B14F-4D97-AF65-F5344CB8AC3E}">
        <p14:creationId xmlns:p14="http://schemas.microsoft.com/office/powerpoint/2010/main" val="42809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202" y="620688"/>
            <a:ext cx="2923654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Enraizamiento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16471"/>
              </p:ext>
            </p:extLst>
          </p:nvPr>
        </p:nvGraphicFramePr>
        <p:xfrm>
          <a:off x="3306931" y="1628800"/>
          <a:ext cx="5235863" cy="120332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10544"/>
                <a:gridCol w="648072"/>
                <a:gridCol w="720080"/>
                <a:gridCol w="648072"/>
                <a:gridCol w="720080"/>
                <a:gridCol w="689015"/>
              </a:tblGrid>
              <a:tr h="2673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Medio de cultivo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Concentración de AIB (mg.L</a:t>
                      </a:r>
                      <a:r>
                        <a:rPr lang="es-EC" sz="1200" baseline="30000">
                          <a:effectLst/>
                        </a:rPr>
                        <a:t>-1</a:t>
                      </a:r>
                      <a:r>
                        <a:rPr lang="es-EC" sz="1200">
                          <a:effectLst/>
                        </a:rPr>
                        <a:t>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0,5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1,5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% explantes enraizados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MS + 30 g.L</a:t>
                      </a:r>
                      <a:r>
                        <a:rPr lang="es-EC" sz="1200" baseline="30000">
                          <a:effectLst/>
                        </a:rPr>
                        <a:t>-1</a:t>
                      </a:r>
                      <a:r>
                        <a:rPr lang="es-EC" sz="1200">
                          <a:effectLst/>
                        </a:rPr>
                        <a:t> sacarosa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90%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33,3%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87,5%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14,29%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MS + 20 g.L</a:t>
                      </a:r>
                      <a:r>
                        <a:rPr lang="es-EC" sz="1200" baseline="30000">
                          <a:effectLst/>
                        </a:rPr>
                        <a:t>-1</a:t>
                      </a:r>
                      <a:r>
                        <a:rPr lang="es-EC" sz="1200">
                          <a:effectLst/>
                        </a:rPr>
                        <a:t> sacarosa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206424" y="2362528"/>
            <a:ext cx="463112" cy="185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9" name="Oval 8"/>
          <p:cNvSpPr/>
          <p:nvPr/>
        </p:nvSpPr>
        <p:spPr>
          <a:xfrm>
            <a:off x="7208134" y="2356480"/>
            <a:ext cx="476760" cy="191786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0" name="TextBox 9"/>
          <p:cNvSpPr txBox="1"/>
          <p:nvPr/>
        </p:nvSpPr>
        <p:spPr>
          <a:xfrm>
            <a:off x="3866992" y="1340768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Tabla</a:t>
            </a:r>
            <a:r>
              <a:rPr lang="en-US" sz="1200" b="1" dirty="0" smtClean="0"/>
              <a:t> 9. </a:t>
            </a:r>
            <a:r>
              <a:rPr lang="en-US" sz="1200" dirty="0" err="1" smtClean="0"/>
              <a:t>Porcentaje</a:t>
            </a:r>
            <a:r>
              <a:rPr lang="en-US" sz="1200" dirty="0" smtClean="0"/>
              <a:t> de explantes </a:t>
            </a:r>
            <a:r>
              <a:rPr lang="en-US" sz="1200" dirty="0" err="1" smtClean="0"/>
              <a:t>enraizados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</a:t>
            </a:r>
            <a:r>
              <a:rPr lang="en-US" sz="1200" dirty="0" err="1" smtClean="0"/>
              <a:t>tratamiento</a:t>
            </a:r>
            <a:endParaRPr lang="es-EC" sz="1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308"/>
              </p:ext>
            </p:extLst>
          </p:nvPr>
        </p:nvGraphicFramePr>
        <p:xfrm>
          <a:off x="445891" y="3789040"/>
          <a:ext cx="5194920" cy="187452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50504"/>
                <a:gridCol w="1152128"/>
                <a:gridCol w="1440160"/>
                <a:gridCol w="11521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Tratamiento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(30 </a:t>
                      </a:r>
                      <a:r>
                        <a:rPr lang="es-EC" sz="1100" dirty="0" err="1">
                          <a:effectLst/>
                        </a:rPr>
                        <a:t>g.L</a:t>
                      </a:r>
                      <a:r>
                        <a:rPr lang="es-EC" sz="1100" baseline="30000" dirty="0">
                          <a:effectLst/>
                        </a:rPr>
                        <a:t>-1</a:t>
                      </a:r>
                      <a:r>
                        <a:rPr lang="es-EC" sz="1100" dirty="0">
                          <a:effectLst/>
                        </a:rPr>
                        <a:t> sacarosa)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Aparición raíz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Tratamiento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(20 g.L</a:t>
                      </a:r>
                      <a:r>
                        <a:rPr lang="es-EC" sz="1100" baseline="30000">
                          <a:effectLst/>
                        </a:rPr>
                        <a:t>-1</a:t>
                      </a:r>
                      <a:r>
                        <a:rPr lang="es-EC" sz="1100">
                          <a:effectLst/>
                        </a:rPr>
                        <a:t> sacarosa)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Aparición raíz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30-40 días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Ausencia raíz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44-58 días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 días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44-58 días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 días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37-58 días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Ausencia raíz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37-58 días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T10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Ausencia raíz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67375" y="3473712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Tabla</a:t>
            </a:r>
            <a:r>
              <a:rPr lang="en-US" sz="1200" b="1" dirty="0" smtClean="0"/>
              <a:t> 10. </a:t>
            </a:r>
            <a:r>
              <a:rPr lang="en-US" sz="1200" dirty="0" err="1" smtClean="0"/>
              <a:t>Aparición</a:t>
            </a:r>
            <a:r>
              <a:rPr lang="en-US" sz="1200" dirty="0" smtClean="0"/>
              <a:t> de </a:t>
            </a:r>
            <a:r>
              <a:rPr lang="en-US" sz="1200" dirty="0" err="1" smtClean="0"/>
              <a:t>raíces</a:t>
            </a:r>
            <a:r>
              <a:rPr lang="en-US" sz="1200" dirty="0" smtClean="0"/>
              <a:t> en los </a:t>
            </a:r>
            <a:r>
              <a:rPr lang="en-US" sz="1200" dirty="0" err="1" smtClean="0"/>
              <a:t>diferentes</a:t>
            </a:r>
            <a:r>
              <a:rPr lang="en-US" sz="1200" dirty="0" smtClean="0"/>
              <a:t> </a:t>
            </a:r>
            <a:r>
              <a:rPr lang="en-US" sz="1200" dirty="0" err="1" smtClean="0"/>
              <a:t>tratamientos</a:t>
            </a:r>
            <a:endParaRPr lang="es-EC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2051720" y="4334040"/>
            <a:ext cx="86409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ounded Rectangle 13"/>
          <p:cNvSpPr/>
          <p:nvPr/>
        </p:nvSpPr>
        <p:spPr>
          <a:xfrm>
            <a:off x="2026696" y="5155192"/>
            <a:ext cx="864096" cy="21602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Picture 14" descr="C:\Users\Jessy\AppData\Local\Microsoft\Windows\Temporary Internet Files\Content.Word\100_57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8397" b="3397"/>
          <a:stretch/>
        </p:blipFill>
        <p:spPr bwMode="auto">
          <a:xfrm>
            <a:off x="649132" y="1385751"/>
            <a:ext cx="782754" cy="18503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:\Users\Jessy\AppData\Local\Microsoft\Windows\Temporary Internet Files\Content.Word\100_50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11" y="1674075"/>
            <a:ext cx="1385594" cy="13156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7" name="Picture 16" descr="C:\Users\Jessy\AppData\Local\Microsoft\Windows\Temporary Internet Files\Content.Word\100_50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74" y="3859896"/>
            <a:ext cx="1310072" cy="15042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8" name="Picture 17" descr="C:\Users\Jessy\AppData\Local\Microsoft\Windows\Temporary Internet Files\Content.Word\100_577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6"/>
          <a:stretch/>
        </p:blipFill>
        <p:spPr bwMode="auto">
          <a:xfrm>
            <a:off x="5868144" y="3859895"/>
            <a:ext cx="1354504" cy="1500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68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3" y="1484784"/>
            <a:ext cx="5199380" cy="30619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 Y DISCUSI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ÓN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202" y="620688"/>
            <a:ext cx="2923654" cy="50405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Enraizamiento</a:t>
            </a:r>
            <a:r>
              <a:rPr lang="en-US" b="1" dirty="0" smtClean="0">
                <a:solidFill>
                  <a:schemeClr val="tx1"/>
                </a:solidFill>
              </a:rPr>
              <a:t> explantes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650" y="4545303"/>
            <a:ext cx="344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Figura 11.</a:t>
            </a:r>
            <a:r>
              <a:rPr lang="es-EC" sz="1200" dirty="0" smtClean="0"/>
              <a:t> Categorías según la presencia o ausencia de raíz en los tratamientos</a:t>
            </a:r>
            <a:endParaRPr lang="es-EC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2470097" y="5381106"/>
            <a:ext cx="998672" cy="312958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 &lt; 0,0001</a:t>
            </a:r>
            <a:endParaRPr lang="es-EC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34229" y="1710369"/>
            <a:ext cx="432048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66330" y="1784181"/>
            <a:ext cx="432048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:\Users\Jessy\AppData\Local\Microsoft\Windows\Temporary Internet Files\Content.Word\IMG_07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7" r="46535" b="24986"/>
          <a:stretch/>
        </p:blipFill>
        <p:spPr bwMode="auto">
          <a:xfrm>
            <a:off x="5879762" y="1036744"/>
            <a:ext cx="1086803" cy="204089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Users\Jessy\AppData\Local\Microsoft\Windows\Temporary Internet Files\Content.Word\100_50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36744"/>
            <a:ext cx="1413510" cy="20408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3" name="Picture 12" descr="C:\Users\Jessy\AppData\Local\Microsoft\Windows\Temporary Internet Files\Content.Word\IMG-20120710-000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62" y="3482625"/>
            <a:ext cx="1219200" cy="20408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4" name="Picture 13" descr="C:\Users\Jessy\AppData\Local\Microsoft\Windows\Temporary Internet Files\Content.Word\IMG_001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1" r="26739" b="6250"/>
          <a:stretch/>
        </p:blipFill>
        <p:spPr bwMode="auto">
          <a:xfrm>
            <a:off x="7534299" y="3505485"/>
            <a:ext cx="1259523" cy="20180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61752" y="721416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CATEGORÍAS DE ENRAIZAMIENTO</a:t>
            </a:r>
            <a:endParaRPr lang="es-EC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56930" y="3064272"/>
            <a:ext cx="131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</a:t>
            </a:r>
            <a:r>
              <a:rPr lang="en-US" sz="1200" b="1" dirty="0" smtClean="0"/>
              <a:t>  </a:t>
            </a:r>
            <a:r>
              <a:rPr lang="en-US" sz="1200" dirty="0" err="1" smtClean="0"/>
              <a:t>Ausencia</a:t>
            </a:r>
            <a:r>
              <a:rPr lang="en-US" sz="1200" dirty="0" smtClean="0"/>
              <a:t> </a:t>
            </a:r>
            <a:r>
              <a:rPr lang="en-US" sz="1200" dirty="0" err="1" smtClean="0"/>
              <a:t>raiz</a:t>
            </a:r>
            <a:endParaRPr lang="es-EC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225982" y="3098460"/>
            <a:ext cx="2031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Escasa</a:t>
            </a:r>
            <a:r>
              <a:rPr lang="en-US" sz="1200" dirty="0" smtClean="0"/>
              <a:t> </a:t>
            </a:r>
            <a:r>
              <a:rPr lang="en-US" sz="1200" dirty="0" err="1" smtClean="0"/>
              <a:t>presencia</a:t>
            </a:r>
            <a:r>
              <a:rPr lang="en-US" sz="1200" dirty="0" smtClean="0"/>
              <a:t> de </a:t>
            </a:r>
            <a:r>
              <a:rPr lang="en-US" sz="1200" dirty="0" err="1" smtClean="0"/>
              <a:t>raíz</a:t>
            </a:r>
            <a:endParaRPr lang="es-EC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40358" y="5537585"/>
            <a:ext cx="131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Abundante</a:t>
            </a:r>
            <a:r>
              <a:rPr lang="en-US" sz="1200" dirty="0" smtClean="0"/>
              <a:t> </a:t>
            </a:r>
            <a:r>
              <a:rPr lang="en-US" sz="1200" dirty="0" err="1" smtClean="0"/>
              <a:t>raiz</a:t>
            </a:r>
            <a:endParaRPr lang="es-EC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4315" y="5537585"/>
            <a:ext cx="2079670" cy="2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Moderada</a:t>
            </a:r>
            <a:r>
              <a:rPr lang="en-US" sz="1200" dirty="0" smtClean="0"/>
              <a:t> </a:t>
            </a:r>
            <a:r>
              <a:rPr lang="en-US" sz="1200" dirty="0" err="1" smtClean="0"/>
              <a:t>presencia</a:t>
            </a:r>
            <a:r>
              <a:rPr lang="en-US" sz="1200" dirty="0" smtClean="0"/>
              <a:t> de </a:t>
            </a:r>
            <a:r>
              <a:rPr lang="en-US" sz="1200" dirty="0" err="1" smtClean="0"/>
              <a:t>raiz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40252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184576"/>
          </a:xfrm>
        </p:spPr>
        <p:txBody>
          <a:bodyPr/>
          <a:lstStyle/>
          <a:p>
            <a:pPr lvl="0" algn="just">
              <a:buBlip>
                <a:blip r:embed="rId2"/>
              </a:buBlip>
            </a:pPr>
            <a:r>
              <a:rPr lang="es-EC" sz="2000" dirty="0" smtClean="0">
                <a:solidFill>
                  <a:schemeClr val="tx1"/>
                </a:solidFill>
              </a:rPr>
              <a:t>Con el tratamiento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T2 (30% Cl) </a:t>
            </a:r>
            <a:r>
              <a:rPr lang="es-EC" sz="2000" dirty="0">
                <a:solidFill>
                  <a:schemeClr val="tx1"/>
                </a:solidFill>
              </a:rPr>
              <a:t>se logró un alto porcentaje de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desinfección</a:t>
            </a:r>
            <a:r>
              <a:rPr lang="es-EC" sz="2000" dirty="0">
                <a:solidFill>
                  <a:schemeClr val="tx1"/>
                </a:solidFill>
              </a:rPr>
              <a:t> de los segmentos nodales (90%) sin presentar oxidación o necrosis en ninguno de </a:t>
            </a:r>
            <a:r>
              <a:rPr lang="es-EC" sz="2000" dirty="0" smtClean="0">
                <a:solidFill>
                  <a:schemeClr val="tx1"/>
                </a:solidFill>
              </a:rPr>
              <a:t>ellos.</a:t>
            </a:r>
          </a:p>
          <a:p>
            <a:pPr marL="0" lvl="0" indent="0" algn="just">
              <a:buNone/>
            </a:pPr>
            <a:endParaRPr lang="es-EC" sz="2000" dirty="0">
              <a:solidFill>
                <a:schemeClr val="tx1"/>
              </a:solidFill>
            </a:endParaRPr>
          </a:p>
          <a:p>
            <a:pPr lvl="0" algn="just">
              <a:buBlip>
                <a:blip r:embed="rId2"/>
              </a:buBlip>
            </a:pPr>
            <a:r>
              <a:rPr lang="es-EC" sz="2000" dirty="0" smtClean="0">
                <a:solidFill>
                  <a:schemeClr val="tx1"/>
                </a:solidFill>
              </a:rPr>
              <a:t>La </a:t>
            </a:r>
            <a:r>
              <a:rPr lang="es-EC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coloración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 las hojas </a:t>
            </a:r>
            <a:r>
              <a:rPr lang="es-EC" sz="2000" dirty="0">
                <a:solidFill>
                  <a:schemeClr val="tx1"/>
                </a:solidFill>
              </a:rPr>
              <a:t>de las plántulas indican su </a:t>
            </a:r>
            <a:r>
              <a:rPr lang="es-EC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vigorosidad</a:t>
            </a:r>
            <a:r>
              <a:rPr lang="es-EC" sz="2000" dirty="0" smtClean="0">
                <a:solidFill>
                  <a:schemeClr val="tx1"/>
                </a:solidFill>
              </a:rPr>
              <a:t> y si los </a:t>
            </a:r>
            <a:r>
              <a:rPr lang="es-EC" sz="2000" dirty="0">
                <a:solidFill>
                  <a:schemeClr val="tx1"/>
                </a:solidFill>
              </a:rPr>
              <a:t>nutrientes del medio son adecuados para su crecimiento </a:t>
            </a:r>
            <a:r>
              <a:rPr lang="es-EC" sz="2000" dirty="0" smtClean="0">
                <a:solidFill>
                  <a:schemeClr val="tx1"/>
                </a:solidFill>
              </a:rPr>
              <a:t>o, por otro lado, </a:t>
            </a:r>
            <a:r>
              <a:rPr lang="es-EC" sz="2000" dirty="0">
                <a:solidFill>
                  <a:schemeClr val="tx1"/>
                </a:solidFill>
              </a:rPr>
              <a:t>si la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desinfección </a:t>
            </a:r>
            <a:r>
              <a:rPr lang="es-EC" sz="2000" dirty="0">
                <a:solidFill>
                  <a:schemeClr val="tx1"/>
                </a:solidFill>
              </a:rPr>
              <a:t>fue demasiado </a:t>
            </a:r>
            <a:r>
              <a:rPr lang="es-EC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agresiva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es-EC" sz="2000" dirty="0" smtClean="0">
                <a:solidFill>
                  <a:schemeClr val="tx1"/>
                </a:solidFill>
              </a:rPr>
              <a:t>El mejor tratamiento para el </a:t>
            </a:r>
            <a:r>
              <a:rPr lang="es-EC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establecimiento</a:t>
            </a:r>
            <a:r>
              <a:rPr lang="es-EC" sz="2000" dirty="0" smtClean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de los explantes </a:t>
            </a:r>
            <a:r>
              <a:rPr lang="es-EC" sz="2000" dirty="0" smtClean="0">
                <a:solidFill>
                  <a:schemeClr val="tx1"/>
                </a:solidFill>
              </a:rPr>
              <a:t>fue el </a:t>
            </a:r>
            <a:r>
              <a:rPr lang="es-EC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T3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(MS + 0,3 </a:t>
            </a:r>
            <a:r>
              <a:rPr lang="es-EC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mg.L</a:t>
            </a:r>
            <a:r>
              <a:rPr lang="es-EC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-1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BAP) </a:t>
            </a:r>
            <a:r>
              <a:rPr lang="es-EC" sz="2000" dirty="0">
                <a:solidFill>
                  <a:schemeClr val="tx1"/>
                </a:solidFill>
              </a:rPr>
              <a:t>se logró obtener plántulas de hasta 3 cm de longitud, hojas de coloración verde oscuro y no se  formó </a:t>
            </a:r>
            <a:r>
              <a:rPr lang="es-EC" sz="2000" dirty="0" smtClean="0">
                <a:solidFill>
                  <a:schemeClr val="tx1"/>
                </a:solidFill>
              </a:rPr>
              <a:t>callo.</a:t>
            </a:r>
          </a:p>
          <a:p>
            <a:pPr marL="0" indent="0" algn="just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lvl="0" algn="just">
              <a:buBlip>
                <a:blip r:embed="rId2"/>
              </a:buBlip>
            </a:pPr>
            <a:r>
              <a:rPr lang="es-EC" sz="2000" dirty="0" smtClean="0">
                <a:solidFill>
                  <a:schemeClr val="tx1"/>
                </a:solidFill>
              </a:rPr>
              <a:t>Para la </a:t>
            </a:r>
            <a:r>
              <a:rPr lang="es-EC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propagación</a:t>
            </a:r>
            <a:r>
              <a:rPr lang="es-EC" sz="2000" dirty="0" smtClean="0">
                <a:solidFill>
                  <a:schemeClr val="tx1"/>
                </a:solidFill>
              </a:rPr>
              <a:t> </a:t>
            </a:r>
            <a:r>
              <a:rPr lang="es-EC" sz="2000" i="1" dirty="0">
                <a:solidFill>
                  <a:schemeClr val="tx1"/>
                </a:solidFill>
              </a:rPr>
              <a:t>in vitro</a:t>
            </a:r>
            <a:r>
              <a:rPr lang="es-EC" sz="2000" dirty="0">
                <a:solidFill>
                  <a:schemeClr val="tx1"/>
                </a:solidFill>
              </a:rPr>
              <a:t> de cucarda  </a:t>
            </a:r>
            <a:r>
              <a:rPr lang="es-EC" sz="2000" dirty="0" smtClean="0">
                <a:solidFill>
                  <a:schemeClr val="tx1"/>
                </a:solidFill>
              </a:rPr>
              <a:t>el mejor tratamiento </a:t>
            </a:r>
            <a:r>
              <a:rPr lang="es-EC" sz="2000" dirty="0">
                <a:solidFill>
                  <a:schemeClr val="tx1"/>
                </a:solidFill>
              </a:rPr>
              <a:t>f</a:t>
            </a:r>
            <a:r>
              <a:rPr lang="es-EC" sz="2000" dirty="0" smtClean="0">
                <a:solidFill>
                  <a:schemeClr val="tx1"/>
                </a:solidFill>
              </a:rPr>
              <a:t>ue el </a:t>
            </a:r>
            <a:r>
              <a:rPr lang="es-EC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T14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(1 </a:t>
            </a:r>
            <a:r>
              <a:rPr lang="es-EC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mg.L</a:t>
            </a:r>
            <a:r>
              <a:rPr lang="es-EC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-1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BAP; 0,01 </a:t>
            </a:r>
            <a:r>
              <a:rPr lang="es-EC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mg.L</a:t>
            </a:r>
            <a:r>
              <a:rPr lang="es-EC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-1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AIA) </a:t>
            </a:r>
            <a:r>
              <a:rPr lang="es-EC" sz="2000" dirty="0">
                <a:solidFill>
                  <a:schemeClr val="tx1"/>
                </a:solidFill>
              </a:rPr>
              <a:t>se obtuvo hasta cuatro brotes por explante y un 80% de inducción de brotes </a:t>
            </a:r>
            <a:r>
              <a:rPr lang="es-EC" sz="2000" dirty="0" smtClean="0">
                <a:solidFill>
                  <a:schemeClr val="tx1"/>
                </a:solidFill>
              </a:rPr>
              <a:t>múltiples.</a:t>
            </a:r>
            <a:endParaRPr lang="es-EC" sz="2000" dirty="0">
              <a:solidFill>
                <a:schemeClr val="tx1"/>
              </a:solidFill>
            </a:endParaRPr>
          </a:p>
          <a:p>
            <a:pPr algn="just"/>
            <a:endParaRPr lang="es-EC" sz="2000" dirty="0">
              <a:solidFill>
                <a:schemeClr val="tx1"/>
              </a:solidFill>
            </a:endParaRPr>
          </a:p>
          <a:p>
            <a:pPr lvl="0" algn="just"/>
            <a:endParaRPr lang="es-EC" sz="2000" dirty="0">
              <a:solidFill>
                <a:schemeClr val="tx1"/>
              </a:solidFill>
            </a:endParaRPr>
          </a:p>
          <a:p>
            <a:pPr algn="just"/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CONCLUSIONES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2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lvl="0" algn="just">
              <a:buBlip>
                <a:blip r:embed="rId2"/>
              </a:buBlip>
            </a:pPr>
            <a:r>
              <a:rPr lang="es-EC" sz="2000" dirty="0" smtClean="0">
                <a:solidFill>
                  <a:schemeClr val="tx1"/>
                </a:solidFill>
              </a:rPr>
              <a:t>La utilización </a:t>
            </a:r>
            <a:r>
              <a:rPr lang="es-EC" sz="2000" dirty="0">
                <a:solidFill>
                  <a:schemeClr val="tx1"/>
                </a:solidFill>
              </a:rPr>
              <a:t>de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gasas</a:t>
            </a:r>
            <a:r>
              <a:rPr lang="es-EC" sz="2000" dirty="0">
                <a:solidFill>
                  <a:schemeClr val="tx1"/>
                </a:solidFill>
              </a:rPr>
              <a:t> permitió la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salida del etileno </a:t>
            </a:r>
            <a:r>
              <a:rPr lang="es-EC" sz="2000" dirty="0">
                <a:solidFill>
                  <a:schemeClr val="tx1"/>
                </a:solidFill>
              </a:rPr>
              <a:t>debido a las condiciones de estrés. </a:t>
            </a:r>
            <a:r>
              <a:rPr lang="es-EC" sz="2000" dirty="0" smtClean="0">
                <a:solidFill>
                  <a:schemeClr val="tx1"/>
                </a:solidFill>
              </a:rPr>
              <a:t>Es necesario </a:t>
            </a:r>
            <a:r>
              <a:rPr lang="es-EC" sz="2000" dirty="0">
                <a:solidFill>
                  <a:schemeClr val="tx1"/>
                </a:solidFill>
              </a:rPr>
              <a:t>realizar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dos subcultivos</a:t>
            </a:r>
            <a:r>
              <a:rPr lang="es-EC" sz="2000" dirty="0">
                <a:solidFill>
                  <a:schemeClr val="tx1"/>
                </a:solidFill>
              </a:rPr>
              <a:t>, a pesar de la presencia de </a:t>
            </a:r>
            <a:r>
              <a:rPr lang="es-EC" sz="2000" dirty="0" smtClean="0">
                <a:solidFill>
                  <a:schemeClr val="tx1"/>
                </a:solidFill>
              </a:rPr>
              <a:t>la fina capa </a:t>
            </a:r>
            <a:r>
              <a:rPr lang="es-EC" sz="2000" dirty="0">
                <a:solidFill>
                  <a:schemeClr val="tx1"/>
                </a:solidFill>
              </a:rPr>
              <a:t>de plástico con </a:t>
            </a:r>
            <a:r>
              <a:rPr lang="es-EC" sz="2000" dirty="0" smtClean="0">
                <a:solidFill>
                  <a:schemeClr val="tx1"/>
                </a:solidFill>
              </a:rPr>
              <a:t>agujeros.</a:t>
            </a:r>
          </a:p>
          <a:p>
            <a:pPr marL="0" lvl="0" indent="0" algn="just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es-EC" sz="2000" dirty="0" smtClean="0">
                <a:solidFill>
                  <a:schemeClr val="tx1"/>
                </a:solidFill>
              </a:rPr>
              <a:t>Para el </a:t>
            </a:r>
            <a:r>
              <a:rPr lang="es-EC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enraizamiento</a:t>
            </a:r>
            <a:r>
              <a:rPr lang="es-EC" sz="2000" dirty="0" smtClean="0">
                <a:solidFill>
                  <a:schemeClr val="tx1"/>
                </a:solidFill>
              </a:rPr>
              <a:t> de los explantes, el mejor </a:t>
            </a:r>
            <a:r>
              <a:rPr lang="es-EC" sz="2000" dirty="0">
                <a:solidFill>
                  <a:schemeClr val="tx1"/>
                </a:solidFill>
              </a:rPr>
              <a:t>tratamiento fue el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T1 (MS + 1 </a:t>
            </a:r>
            <a:r>
              <a:rPr lang="es-EC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g.L</a:t>
            </a:r>
            <a:r>
              <a:rPr lang="es-EC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-1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CA + 30 </a:t>
            </a:r>
            <a:r>
              <a:rPr lang="es-EC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g.L</a:t>
            </a:r>
            <a:r>
              <a:rPr lang="es-EC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-1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sacarosa</a:t>
            </a:r>
            <a:r>
              <a:rPr lang="es-EC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es-EC" sz="2000" dirty="0" smtClean="0">
                <a:solidFill>
                  <a:schemeClr val="tx1"/>
                </a:solidFill>
              </a:rPr>
              <a:t> con el que se obtuvo</a:t>
            </a:r>
            <a:r>
              <a:rPr lang="es-EC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mayor número de explantes enraizados en un menor </a:t>
            </a:r>
            <a:r>
              <a:rPr lang="es-EC" sz="2000" dirty="0" smtClean="0">
                <a:solidFill>
                  <a:schemeClr val="tx1"/>
                </a:solidFill>
              </a:rPr>
              <a:t>tiempo.</a:t>
            </a:r>
          </a:p>
          <a:p>
            <a:pPr marL="0" indent="0" algn="just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lvl="0" algn="just">
              <a:buBlip>
                <a:blip r:embed="rId2"/>
              </a:buBlip>
            </a:pPr>
            <a:r>
              <a:rPr lang="es-EC" sz="2000" dirty="0">
                <a:solidFill>
                  <a:schemeClr val="tx1"/>
                </a:solidFill>
              </a:rPr>
              <a:t>Al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aumentar</a:t>
            </a:r>
            <a:r>
              <a:rPr lang="es-EC" sz="2000" dirty="0">
                <a:solidFill>
                  <a:schemeClr val="tx1"/>
                </a:solidFill>
              </a:rPr>
              <a:t> la cantidad de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sacarosa</a:t>
            </a:r>
            <a:r>
              <a:rPr lang="es-EC" sz="2000" dirty="0">
                <a:solidFill>
                  <a:schemeClr val="tx1"/>
                </a:solidFill>
              </a:rPr>
              <a:t> en el medio de cultivo para la etapa de enraizamiento se favorece al desarrollo más temprano de raíces de cucarda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endParaRPr lang="es-EC" sz="2000" dirty="0">
              <a:solidFill>
                <a:schemeClr val="tx1"/>
              </a:solidFill>
            </a:endParaRPr>
          </a:p>
          <a:p>
            <a:pPr lvl="0" algn="just">
              <a:buBlip>
                <a:blip r:embed="rId2"/>
              </a:buBlip>
            </a:pPr>
            <a:r>
              <a:rPr lang="es-EC" sz="2000" dirty="0" smtClean="0">
                <a:solidFill>
                  <a:schemeClr val="tx1"/>
                </a:solidFill>
              </a:rPr>
              <a:t>La utilización </a:t>
            </a:r>
            <a:r>
              <a:rPr lang="es-EC" sz="2000" dirty="0">
                <a:solidFill>
                  <a:schemeClr val="tx1"/>
                </a:solidFill>
              </a:rPr>
              <a:t>de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tapas plásticas </a:t>
            </a:r>
            <a:r>
              <a:rPr lang="es-EC" sz="2000" dirty="0">
                <a:solidFill>
                  <a:schemeClr val="tx1"/>
                </a:solidFill>
              </a:rPr>
              <a:t>para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enraizar </a:t>
            </a:r>
            <a:r>
              <a:rPr lang="es-EC" sz="2000" dirty="0">
                <a:solidFill>
                  <a:schemeClr val="tx1"/>
                </a:solidFill>
              </a:rPr>
              <a:t>en lugar de gasas </a:t>
            </a:r>
            <a:r>
              <a:rPr lang="es-EC" sz="2000" dirty="0" smtClean="0">
                <a:solidFill>
                  <a:schemeClr val="tx1"/>
                </a:solidFill>
              </a:rPr>
              <a:t>permitió un</a:t>
            </a:r>
            <a:r>
              <a:rPr lang="es-EC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bajo </a:t>
            </a:r>
            <a:r>
              <a:rPr lang="es-EC" sz="2000" dirty="0" smtClean="0">
                <a:solidFill>
                  <a:schemeClr val="tx1"/>
                </a:solidFill>
              </a:rPr>
              <a:t>intercambio, en donde los niveles </a:t>
            </a:r>
            <a:r>
              <a:rPr lang="es-EC" sz="2000" dirty="0">
                <a:solidFill>
                  <a:schemeClr val="tx1"/>
                </a:solidFill>
              </a:rPr>
              <a:t>hormonales de las plántulas </a:t>
            </a:r>
            <a:r>
              <a:rPr lang="es-EC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disminuyen el estrés fisiológico </a:t>
            </a:r>
            <a:r>
              <a:rPr lang="es-EC" sz="2000" dirty="0" smtClean="0">
                <a:solidFill>
                  <a:schemeClr val="tx1"/>
                </a:solidFill>
              </a:rPr>
              <a:t>y por ende la presencia de etileno.</a:t>
            </a:r>
            <a:endParaRPr lang="es-EC" sz="2000" dirty="0">
              <a:solidFill>
                <a:schemeClr val="tx1"/>
              </a:solidFill>
            </a:endParaRPr>
          </a:p>
          <a:p>
            <a:pPr algn="just"/>
            <a:endParaRPr lang="es-EC" sz="20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s-EC" sz="2000" dirty="0">
              <a:solidFill>
                <a:schemeClr val="tx1"/>
              </a:solidFill>
            </a:endParaRPr>
          </a:p>
          <a:p>
            <a:pPr algn="just"/>
            <a:endParaRPr lang="es-EC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CONCLUSIONES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3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7528"/>
            <a:ext cx="8229600" cy="5437776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es-EC" sz="1600" dirty="0">
                <a:solidFill>
                  <a:schemeClr val="tx1"/>
                </a:solidFill>
              </a:rPr>
              <a:t>Con el fin de obtener 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plántulas</a:t>
            </a:r>
            <a:r>
              <a:rPr lang="es-EC" sz="1600" dirty="0">
                <a:solidFill>
                  <a:schemeClr val="tx1"/>
                </a:solidFill>
              </a:rPr>
              <a:t> de cucarda 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libres de contaminación</a:t>
            </a:r>
            <a:r>
              <a:rPr lang="es-EC" sz="1600" dirty="0">
                <a:solidFill>
                  <a:schemeClr val="tx1"/>
                </a:solidFill>
              </a:rPr>
              <a:t>, es recomendable realizar un </a:t>
            </a:r>
            <a:r>
              <a:rPr lang="es-EC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 tratamiento</a:t>
            </a:r>
            <a:r>
              <a:rPr lang="es-EC" sz="1600" dirty="0" smtClean="0">
                <a:solidFill>
                  <a:schemeClr val="tx1"/>
                </a:solidFill>
              </a:rPr>
              <a:t> </a:t>
            </a:r>
            <a:r>
              <a:rPr lang="es-EC" sz="1600" dirty="0">
                <a:solidFill>
                  <a:schemeClr val="tx1"/>
                </a:solidFill>
              </a:rPr>
              <a:t>de las plantas donadoras de </a:t>
            </a:r>
            <a:r>
              <a:rPr lang="es-EC" sz="1600" dirty="0" smtClean="0">
                <a:solidFill>
                  <a:schemeClr val="tx1"/>
                </a:solidFill>
              </a:rPr>
              <a:t>explantes.</a:t>
            </a:r>
            <a:endParaRPr lang="es-EC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C" sz="1600" dirty="0">
                <a:solidFill>
                  <a:schemeClr val="tx1"/>
                </a:solidFill>
              </a:rPr>
              <a:t> </a:t>
            </a:r>
          </a:p>
          <a:p>
            <a:pPr algn="just">
              <a:buBlip>
                <a:blip r:embed="rId2"/>
              </a:buBlip>
            </a:pPr>
            <a:r>
              <a:rPr lang="es-EC" sz="1600" dirty="0" smtClean="0">
                <a:solidFill>
                  <a:schemeClr val="tx1"/>
                </a:solidFill>
              </a:rPr>
              <a:t>Para </a:t>
            </a:r>
            <a:r>
              <a:rPr lang="es-EC" sz="1600" dirty="0">
                <a:solidFill>
                  <a:schemeClr val="tx1"/>
                </a:solidFill>
              </a:rPr>
              <a:t>obtener un grupo 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homogéneo</a:t>
            </a:r>
            <a:r>
              <a:rPr lang="es-EC" sz="1600" dirty="0">
                <a:solidFill>
                  <a:schemeClr val="tx1"/>
                </a:solidFill>
              </a:rPr>
              <a:t> de </a:t>
            </a:r>
            <a:r>
              <a:rPr lang="es-EC" sz="1600" dirty="0" smtClean="0">
                <a:solidFill>
                  <a:schemeClr val="tx1"/>
                </a:solidFill>
              </a:rPr>
              <a:t>plántulas, </a:t>
            </a:r>
            <a:r>
              <a:rPr lang="es-EC" sz="1600" dirty="0">
                <a:solidFill>
                  <a:schemeClr val="tx1"/>
                </a:solidFill>
              </a:rPr>
              <a:t>es necesario </a:t>
            </a:r>
            <a:r>
              <a:rPr lang="es-EC" sz="1600" dirty="0" smtClean="0">
                <a:solidFill>
                  <a:schemeClr val="tx1"/>
                </a:solidFill>
              </a:rPr>
              <a:t>tomar hasta </a:t>
            </a:r>
            <a:r>
              <a:rPr lang="es-EC" sz="1600" dirty="0">
                <a:solidFill>
                  <a:schemeClr val="tx1"/>
                </a:solidFill>
              </a:rPr>
              <a:t>el 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quinto segmento </a:t>
            </a:r>
            <a:r>
              <a:rPr lang="es-EC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nodal</a:t>
            </a:r>
            <a:r>
              <a:rPr lang="es-EC" sz="1600" dirty="0" smtClean="0">
                <a:solidFill>
                  <a:schemeClr val="tx1"/>
                </a:solidFill>
              </a:rPr>
              <a:t> del arbusto </a:t>
            </a:r>
            <a:r>
              <a:rPr lang="es-EC" sz="1600" dirty="0">
                <a:solidFill>
                  <a:schemeClr val="tx1"/>
                </a:solidFill>
              </a:rPr>
              <a:t>ya que las primeras porciones tienden a la oxidación y las porciones finales no </a:t>
            </a:r>
            <a:r>
              <a:rPr lang="es-EC" sz="1600" dirty="0" smtClean="0">
                <a:solidFill>
                  <a:schemeClr val="tx1"/>
                </a:solidFill>
              </a:rPr>
              <a:t>a dan </a:t>
            </a:r>
            <a:r>
              <a:rPr lang="es-EC" sz="1600" dirty="0">
                <a:solidFill>
                  <a:schemeClr val="tx1"/>
                </a:solidFill>
              </a:rPr>
              <a:t>lugar </a:t>
            </a:r>
            <a:r>
              <a:rPr lang="es-EC" sz="1600" dirty="0" smtClean="0">
                <a:solidFill>
                  <a:schemeClr val="tx1"/>
                </a:solidFill>
              </a:rPr>
              <a:t>plantas saludables.</a:t>
            </a:r>
            <a:endParaRPr lang="es-EC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C" sz="1600" dirty="0">
                <a:solidFill>
                  <a:schemeClr val="tx1"/>
                </a:solidFill>
              </a:rPr>
              <a:t> </a:t>
            </a:r>
          </a:p>
          <a:p>
            <a:pPr algn="just">
              <a:buBlip>
                <a:blip r:embed="rId2"/>
              </a:buBlip>
            </a:pPr>
            <a:r>
              <a:rPr lang="es-EC" sz="1600" dirty="0">
                <a:solidFill>
                  <a:schemeClr val="tx1"/>
                </a:solidFill>
              </a:rPr>
              <a:t>En la etapa de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propagación </a:t>
            </a:r>
            <a:r>
              <a:rPr lang="es-EC" sz="1600" dirty="0">
                <a:solidFill>
                  <a:schemeClr val="tx1"/>
                </a:solidFill>
              </a:rPr>
              <a:t>de cucarda, es necesario utilizar 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gasas</a:t>
            </a:r>
            <a:r>
              <a:rPr lang="es-EC" sz="1600" dirty="0">
                <a:solidFill>
                  <a:schemeClr val="tx1"/>
                </a:solidFill>
              </a:rPr>
              <a:t> para la salida del etileno, y para evitar la intoxicación y muerte de los explantes es recomendable realizar un </a:t>
            </a:r>
            <a:r>
              <a:rPr lang="es-EC" sz="1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subcultivo</a:t>
            </a:r>
            <a:r>
              <a:rPr lang="es-EC" sz="1600" dirty="0">
                <a:solidFill>
                  <a:schemeClr val="tx1"/>
                </a:solidFill>
              </a:rPr>
              <a:t> </a:t>
            </a:r>
            <a:r>
              <a:rPr lang="es-EC" sz="1600" dirty="0" smtClean="0">
                <a:solidFill>
                  <a:schemeClr val="tx1"/>
                </a:solidFill>
              </a:rPr>
              <a:t>pasado una </a:t>
            </a:r>
            <a:r>
              <a:rPr lang="es-EC" sz="1600" dirty="0">
                <a:solidFill>
                  <a:schemeClr val="tx1"/>
                </a:solidFill>
              </a:rPr>
              <a:t>semana.</a:t>
            </a:r>
          </a:p>
          <a:p>
            <a:pPr marL="0" indent="0" algn="just">
              <a:buNone/>
            </a:pPr>
            <a:endParaRPr lang="es-EC" sz="1600" dirty="0">
              <a:solidFill>
                <a:schemeClr val="tx1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es-EC" sz="1600" dirty="0" smtClean="0">
                <a:solidFill>
                  <a:schemeClr val="tx1"/>
                </a:solidFill>
              </a:rPr>
              <a:t>Recomiendo </a:t>
            </a:r>
            <a:r>
              <a:rPr lang="es-EC" sz="1600" dirty="0">
                <a:solidFill>
                  <a:schemeClr val="tx1"/>
                </a:solidFill>
              </a:rPr>
              <a:t>realizar un estudio </a:t>
            </a:r>
            <a:r>
              <a:rPr lang="es-EC" sz="1600" dirty="0" smtClean="0">
                <a:solidFill>
                  <a:schemeClr val="tx1"/>
                </a:solidFill>
              </a:rPr>
              <a:t>de la </a:t>
            </a:r>
            <a:r>
              <a:rPr lang="es-EC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micropropagación 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 cucarda</a:t>
            </a:r>
            <a:r>
              <a:rPr lang="es-EC" sz="1600" dirty="0">
                <a:solidFill>
                  <a:schemeClr val="tx1"/>
                </a:solidFill>
              </a:rPr>
              <a:t> </a:t>
            </a:r>
            <a:r>
              <a:rPr lang="es-EC" sz="1600" dirty="0" smtClean="0">
                <a:solidFill>
                  <a:schemeClr val="tx1"/>
                </a:solidFill>
              </a:rPr>
              <a:t>utilizando </a:t>
            </a:r>
            <a:r>
              <a:rPr lang="es-EC" sz="1600" dirty="0">
                <a:solidFill>
                  <a:schemeClr val="tx1"/>
                </a:solidFill>
              </a:rPr>
              <a:t>diferentes </a:t>
            </a:r>
            <a:r>
              <a:rPr lang="es-EC" sz="1600" dirty="0" smtClean="0">
                <a:solidFill>
                  <a:schemeClr val="tx1"/>
                </a:solidFill>
              </a:rPr>
              <a:t>técnicas de eliminación de etileno, </a:t>
            </a:r>
            <a:r>
              <a:rPr lang="es-EC" sz="1600" dirty="0">
                <a:solidFill>
                  <a:schemeClr val="tx1"/>
                </a:solidFill>
              </a:rPr>
              <a:t>tal como el método </a:t>
            </a:r>
            <a:r>
              <a:rPr lang="es-EC" sz="1600" dirty="0" smtClean="0">
                <a:solidFill>
                  <a:schemeClr val="tx1"/>
                </a:solidFill>
              </a:rPr>
              <a:t>químico, </a:t>
            </a:r>
            <a:r>
              <a:rPr lang="es-EC" sz="1600" dirty="0">
                <a:solidFill>
                  <a:schemeClr val="tx1"/>
                </a:solidFill>
              </a:rPr>
              <a:t>con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ácido salicílico</a:t>
            </a:r>
            <a:r>
              <a:rPr lang="es-EC" sz="1600" dirty="0">
                <a:solidFill>
                  <a:schemeClr val="tx1"/>
                </a:solidFill>
              </a:rPr>
              <a:t>; o a su vez, la utilización de un medio de 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Murashige y Skoog</a:t>
            </a:r>
            <a:r>
              <a:rPr lang="es-EC" sz="1600" dirty="0">
                <a:solidFill>
                  <a:schemeClr val="tx1"/>
                </a:solidFill>
              </a:rPr>
              <a:t> con la modificación de 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 der </a:t>
            </a:r>
            <a:r>
              <a:rPr lang="es-EC" sz="1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Salm</a:t>
            </a:r>
            <a:r>
              <a:rPr lang="es-EC" sz="1600" dirty="0">
                <a:solidFill>
                  <a:schemeClr val="tx1"/>
                </a:solidFill>
              </a:rPr>
              <a:t>, </a:t>
            </a:r>
            <a:r>
              <a:rPr lang="es-EC" sz="1600" dirty="0" smtClean="0">
                <a:solidFill>
                  <a:schemeClr val="tx1"/>
                </a:solidFill>
              </a:rPr>
              <a:t>ya que puede </a:t>
            </a:r>
            <a:r>
              <a:rPr lang="es-EC" sz="1600" dirty="0" err="1" smtClean="0">
                <a:solidFill>
                  <a:schemeClr val="tx1"/>
                </a:solidFill>
              </a:rPr>
              <a:t>porporcionar</a:t>
            </a:r>
            <a:r>
              <a:rPr lang="es-EC" sz="1600" dirty="0" smtClean="0">
                <a:solidFill>
                  <a:schemeClr val="tx1"/>
                </a:solidFill>
              </a:rPr>
              <a:t> mejores </a:t>
            </a:r>
            <a:r>
              <a:rPr lang="es-EC" sz="1600" dirty="0">
                <a:solidFill>
                  <a:schemeClr val="tx1"/>
                </a:solidFill>
              </a:rPr>
              <a:t>resultados respecto al método físico probado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  <a:endParaRPr lang="es-EC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sz="1600" dirty="0">
              <a:solidFill>
                <a:schemeClr val="tx1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es-EC" sz="1600" dirty="0" smtClean="0">
                <a:solidFill>
                  <a:schemeClr val="tx1"/>
                </a:solidFill>
              </a:rPr>
              <a:t>Para </a:t>
            </a:r>
            <a:r>
              <a:rPr lang="es-EC" sz="1600" dirty="0">
                <a:solidFill>
                  <a:schemeClr val="tx1"/>
                </a:solidFill>
              </a:rPr>
              <a:t>evitar la presencia excesiva de </a:t>
            </a:r>
            <a:r>
              <a:rPr lang="es-EC" sz="1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outliers</a:t>
            </a:r>
            <a:r>
              <a:rPr lang="es-EC" sz="1600" dirty="0">
                <a:solidFill>
                  <a:schemeClr val="tx1"/>
                </a:solidFill>
              </a:rPr>
              <a:t> en los análisis estadísticos que se realicen, es recomendable realizar un 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estudio de las plantas </a:t>
            </a:r>
            <a:r>
              <a:rPr lang="es-EC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 vitro</a:t>
            </a:r>
            <a:r>
              <a:rPr lang="es-EC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C" sz="1600" dirty="0">
                <a:solidFill>
                  <a:schemeClr val="tx1"/>
                </a:solidFill>
              </a:rPr>
              <a:t>de mejores características para llevar a cabo su producción masiva. </a:t>
            </a:r>
          </a:p>
          <a:p>
            <a:pPr algn="just"/>
            <a:endParaRPr lang="es-EC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RECOMENDACIONES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1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7959" y="10308"/>
            <a:ext cx="8229600" cy="634082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 GENERAL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 Placeholder 4"/>
          <p:cNvSpPr txBox="1">
            <a:spLocks noGrp="1"/>
          </p:cNvSpPr>
          <p:nvPr>
            <p:ph idx="1"/>
          </p:nvPr>
        </p:nvSpPr>
        <p:spPr>
          <a:xfrm>
            <a:off x="573579" y="1124744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2000" dirty="0">
                <a:solidFill>
                  <a:schemeClr val="tx1"/>
                </a:solidFill>
              </a:rPr>
              <a:t>Establecer un protocolo de propagación </a:t>
            </a:r>
            <a:r>
              <a:rPr lang="es-EC" sz="2000" i="1" dirty="0">
                <a:solidFill>
                  <a:schemeClr val="tx1"/>
                </a:solidFill>
              </a:rPr>
              <a:t>in </a:t>
            </a:r>
            <a:r>
              <a:rPr lang="es-EC" sz="2000" i="1" dirty="0" smtClean="0">
                <a:solidFill>
                  <a:schemeClr val="tx1"/>
                </a:solidFill>
              </a:rPr>
              <a:t>vitro </a:t>
            </a:r>
            <a:r>
              <a:rPr lang="es-EC" sz="2000" dirty="0">
                <a:solidFill>
                  <a:schemeClr val="tx1"/>
                </a:solidFill>
              </a:rPr>
              <a:t>a partir de segmentos nodales de cucarda (</a:t>
            </a:r>
            <a:r>
              <a:rPr lang="es-EC" sz="2000" i="1" dirty="0">
                <a:solidFill>
                  <a:schemeClr val="tx1"/>
                </a:solidFill>
              </a:rPr>
              <a:t>Hibiscus rosa-sinensis</a:t>
            </a:r>
            <a:r>
              <a:rPr lang="es-EC" sz="2000" dirty="0" smtClean="0">
                <a:solidFill>
                  <a:schemeClr val="tx1"/>
                </a:solidFill>
              </a:rPr>
              <a:t>), </a:t>
            </a:r>
            <a:r>
              <a:rPr lang="es-EC" sz="2000" dirty="0">
                <a:solidFill>
                  <a:schemeClr val="tx1"/>
                </a:solidFill>
              </a:rPr>
              <a:t>como estrategia de reforestación del espacio público del Distrito Metropolitano de Quito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2" name="Picture 2" descr="http://www.chihuahuapost.com/assets/notas/fotos/reforestac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108547" cy="2396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http://www.somoslanoticia.com/secciones/nacionales/proyecto-de-agricultura-urbana-y-periurbana-ha-constituido-36-viveros-ornamentales/big-proyecto-de-agricultura-urbana-y-periurbana-ha-constituido-36-viveros-ornament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31" y="2780928"/>
            <a:ext cx="4320480" cy="2256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206" y="5474087"/>
            <a:ext cx="80983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Leiva, L</a:t>
            </a:r>
            <a:r>
              <a:rPr lang="es-EC" sz="700" dirty="0" smtClean="0">
                <a:solidFill>
                  <a:schemeClr val="bg1"/>
                </a:solidFill>
              </a:rPr>
              <a:t>. (2010)</a:t>
            </a:r>
            <a:endParaRPr lang="es-EC" sz="7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725144"/>
            <a:ext cx="146546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err="1">
                <a:solidFill>
                  <a:schemeClr val="bg1"/>
                </a:solidFill>
              </a:rPr>
              <a:t>Kumari</a:t>
            </a:r>
            <a:r>
              <a:rPr lang="en-US" sz="700" dirty="0">
                <a:solidFill>
                  <a:schemeClr val="bg1"/>
                </a:solidFill>
              </a:rPr>
              <a:t>, S., &amp; </a:t>
            </a:r>
            <a:r>
              <a:rPr lang="en-US" sz="700" dirty="0" err="1">
                <a:solidFill>
                  <a:schemeClr val="bg1"/>
                </a:solidFill>
              </a:rPr>
              <a:t>Pandey</a:t>
            </a:r>
            <a:r>
              <a:rPr lang="en-US" sz="700" dirty="0">
                <a:solidFill>
                  <a:schemeClr val="bg1"/>
                </a:solidFill>
              </a:rPr>
              <a:t>, K. (2011)</a:t>
            </a:r>
            <a:endParaRPr lang="es-EC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Jessy\Documents\TESIS\Fotos tesis\Flor\IMG-20120730-000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5659" r="23286" b="14889"/>
          <a:stretch/>
        </p:blipFill>
        <p:spPr bwMode="auto">
          <a:xfrm>
            <a:off x="3362422" y="3573016"/>
            <a:ext cx="1788865" cy="181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91" name="Picture 7" descr="C:\Users\Jessy\Documents\TESIS\Fotos tesis\Flor\IMG-20120730-000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t="5713" r="15519" b="12882"/>
          <a:stretch/>
        </p:blipFill>
        <p:spPr bwMode="auto">
          <a:xfrm>
            <a:off x="6016054" y="3573016"/>
            <a:ext cx="1794046" cy="1825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95" name="Picture 11" descr="http://www.consumer.es/fotografias/uploaded/medio-ambiente/2007/07/02/09937290011833389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16389" r="44841" b="19458"/>
          <a:stretch/>
        </p:blipFill>
        <p:spPr bwMode="auto">
          <a:xfrm>
            <a:off x="911639" y="3573016"/>
            <a:ext cx="1885909" cy="1759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39872" y="908720"/>
            <a:ext cx="178748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4931" y="1484784"/>
            <a:ext cx="4241800" cy="112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9276" y="55892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oper Black" pitchFamily="18" charset="0"/>
                <a:cs typeface="Aharoni" pitchFamily="2" charset="-79"/>
              </a:rPr>
              <a:t>GRACIAS</a:t>
            </a:r>
            <a:endParaRPr lang="es-EC" sz="3200" dirty="0">
              <a:latin typeface="Cooper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52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8182"/>
            <a:ext cx="8229600" cy="5516712"/>
          </a:xfrm>
        </p:spPr>
        <p:txBody>
          <a:bodyPr/>
          <a:lstStyle/>
          <a:p>
            <a:r>
              <a:rPr lang="es-EC" sz="900" dirty="0" err="1">
                <a:solidFill>
                  <a:schemeClr val="tx1"/>
                </a:solidFill>
              </a:rPr>
              <a:t>Abedini</a:t>
            </a:r>
            <a:r>
              <a:rPr lang="es-EC" sz="900" dirty="0">
                <a:solidFill>
                  <a:schemeClr val="tx1"/>
                </a:solidFill>
              </a:rPr>
              <a:t>, W. (2002). </a:t>
            </a:r>
            <a:r>
              <a:rPr lang="es-EC" sz="900" i="1" u="sng" dirty="0">
                <a:solidFill>
                  <a:schemeClr val="tx1"/>
                </a:solidFill>
              </a:rPr>
              <a:t>Biotecnología aplicada a la </a:t>
            </a:r>
            <a:r>
              <a:rPr lang="es-EC" sz="900" i="1" u="sng" dirty="0" err="1">
                <a:solidFill>
                  <a:schemeClr val="tx1"/>
                </a:solidFill>
              </a:rPr>
              <a:t>produccción</a:t>
            </a:r>
            <a:r>
              <a:rPr lang="es-EC" sz="900" i="1" u="sng" dirty="0">
                <a:solidFill>
                  <a:schemeClr val="tx1"/>
                </a:solidFill>
              </a:rPr>
              <a:t> vegetal</a:t>
            </a:r>
            <a:r>
              <a:rPr lang="es-EC" sz="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900" dirty="0">
              <a:solidFill>
                <a:schemeClr val="tx1"/>
              </a:solidFill>
            </a:endParaRPr>
          </a:p>
          <a:p>
            <a:r>
              <a:rPr lang="es-EC" sz="900" dirty="0" err="1">
                <a:solidFill>
                  <a:schemeClr val="tx1"/>
                </a:solidFill>
              </a:rPr>
              <a:t>Alcorcés</a:t>
            </a:r>
            <a:r>
              <a:rPr lang="es-EC" sz="900" dirty="0">
                <a:solidFill>
                  <a:schemeClr val="tx1"/>
                </a:solidFill>
              </a:rPr>
              <a:t>, N. (2009). </a:t>
            </a:r>
            <a:r>
              <a:rPr lang="es-EC" sz="900" i="1" dirty="0">
                <a:solidFill>
                  <a:schemeClr val="tx1"/>
                </a:solidFill>
              </a:rPr>
              <a:t>Estudios </a:t>
            </a:r>
            <a:r>
              <a:rPr lang="es-EC" sz="900" i="1" dirty="0" err="1">
                <a:solidFill>
                  <a:schemeClr val="tx1"/>
                </a:solidFill>
              </a:rPr>
              <a:t>citogenéticos</a:t>
            </a:r>
            <a:r>
              <a:rPr lang="es-EC" sz="900" i="1" dirty="0">
                <a:solidFill>
                  <a:schemeClr val="tx1"/>
                </a:solidFill>
              </a:rPr>
              <a:t> de Hibiscus </a:t>
            </a:r>
            <a:r>
              <a:rPr lang="es-EC" sz="900" i="1" dirty="0" err="1">
                <a:solidFill>
                  <a:schemeClr val="tx1"/>
                </a:solidFill>
              </a:rPr>
              <a:t>sabdariffa</a:t>
            </a:r>
            <a:r>
              <a:rPr lang="es-EC" sz="900" i="1" dirty="0">
                <a:solidFill>
                  <a:schemeClr val="tx1"/>
                </a:solidFill>
              </a:rPr>
              <a:t> L. (Malvaceae).</a:t>
            </a:r>
            <a:r>
              <a:rPr lang="es-EC" sz="900" dirty="0">
                <a:solidFill>
                  <a:schemeClr val="tx1"/>
                </a:solidFill>
              </a:rPr>
              <a:t> </a:t>
            </a:r>
            <a:r>
              <a:rPr lang="es-EC" sz="900" dirty="0" err="1">
                <a:solidFill>
                  <a:schemeClr val="tx1"/>
                </a:solidFill>
              </a:rPr>
              <a:t>Monogas</a:t>
            </a:r>
            <a:r>
              <a:rPr lang="es-EC" sz="900" dirty="0">
                <a:solidFill>
                  <a:schemeClr val="tx1"/>
                </a:solidFill>
              </a:rPr>
              <a:t>: Universidad de Oriente</a:t>
            </a:r>
            <a:r>
              <a:rPr lang="es-EC" sz="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900" dirty="0">
              <a:solidFill>
                <a:schemeClr val="tx1"/>
              </a:solidFill>
            </a:endParaRPr>
          </a:p>
          <a:p>
            <a:r>
              <a:rPr lang="es-EC" sz="900" dirty="0">
                <a:solidFill>
                  <a:schemeClr val="tx1"/>
                </a:solidFill>
              </a:rPr>
              <a:t>Almodóvar, W. (1998). </a:t>
            </a:r>
            <a:r>
              <a:rPr lang="es-EC" sz="900" i="1" dirty="0">
                <a:solidFill>
                  <a:schemeClr val="tx1"/>
                </a:solidFill>
              </a:rPr>
              <a:t>Enfermedades de los hidropónicos.</a:t>
            </a:r>
            <a:r>
              <a:rPr lang="es-EC" sz="900" dirty="0">
                <a:solidFill>
                  <a:schemeClr val="tx1"/>
                </a:solidFill>
              </a:rPr>
              <a:t> Departamento de Agricultura de los Estados Unidos</a:t>
            </a:r>
            <a:r>
              <a:rPr lang="es-EC" sz="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900" dirty="0" smtClean="0">
              <a:solidFill>
                <a:schemeClr val="tx1"/>
              </a:solidFill>
            </a:endParaRPr>
          </a:p>
          <a:p>
            <a:r>
              <a:rPr lang="en-US" sz="900" dirty="0" err="1">
                <a:solidFill>
                  <a:schemeClr val="tx1"/>
                </a:solidFill>
              </a:rPr>
              <a:t>Bhalla</a:t>
            </a:r>
            <a:r>
              <a:rPr lang="en-US" sz="900" dirty="0">
                <a:solidFill>
                  <a:schemeClr val="tx1"/>
                </a:solidFill>
              </a:rPr>
              <a:t>, S., Abdullah, J., </a:t>
            </a:r>
            <a:r>
              <a:rPr lang="en-US" sz="900" dirty="0" err="1">
                <a:solidFill>
                  <a:schemeClr val="tx1"/>
                </a:solidFill>
              </a:rPr>
              <a:t>Sreeramanan</a:t>
            </a:r>
            <a:r>
              <a:rPr lang="en-US" sz="900" dirty="0">
                <a:solidFill>
                  <a:schemeClr val="tx1"/>
                </a:solidFill>
              </a:rPr>
              <a:t>, S., &amp; </a:t>
            </a:r>
            <a:r>
              <a:rPr lang="en-US" sz="900" dirty="0" err="1">
                <a:solidFill>
                  <a:schemeClr val="tx1"/>
                </a:solidFill>
              </a:rPr>
              <a:t>Karuthan</a:t>
            </a:r>
            <a:r>
              <a:rPr lang="en-US" sz="900" dirty="0">
                <a:solidFill>
                  <a:schemeClr val="tx1"/>
                </a:solidFill>
              </a:rPr>
              <a:t>, C. (2009). </a:t>
            </a:r>
            <a:r>
              <a:rPr lang="en-US" sz="900" i="1" dirty="0">
                <a:solidFill>
                  <a:schemeClr val="tx1"/>
                </a:solidFill>
              </a:rPr>
              <a:t>Shoots induction from Hibiscus </a:t>
            </a:r>
            <a:r>
              <a:rPr lang="en-US" sz="900" i="1" dirty="0" err="1">
                <a:solidFill>
                  <a:schemeClr val="tx1"/>
                </a:solidFill>
              </a:rPr>
              <a:t>rosa</a:t>
            </a:r>
            <a:r>
              <a:rPr lang="en-US" sz="900" i="1" dirty="0">
                <a:solidFill>
                  <a:schemeClr val="tx1"/>
                </a:solidFill>
              </a:rPr>
              <a:t>-sinensis nodal explant using </a:t>
            </a:r>
            <a:r>
              <a:rPr lang="en-US" sz="900" i="1" dirty="0" err="1">
                <a:solidFill>
                  <a:schemeClr val="tx1"/>
                </a:solidFill>
              </a:rPr>
              <a:t>N6-benzylaminopurine</a:t>
            </a:r>
            <a:r>
              <a:rPr lang="en-US" sz="900" i="1" dirty="0">
                <a:solidFill>
                  <a:schemeClr val="tx1"/>
                </a:solidFill>
              </a:rPr>
              <a:t> (BAP)</a:t>
            </a:r>
            <a:r>
              <a:rPr lang="en-US" sz="900" dirty="0">
                <a:solidFill>
                  <a:schemeClr val="tx1"/>
                </a:solidFill>
              </a:rPr>
              <a:t>. </a:t>
            </a:r>
            <a:r>
              <a:rPr lang="en-US" sz="900" u="sng" dirty="0">
                <a:solidFill>
                  <a:schemeClr val="tx1"/>
                </a:solidFill>
              </a:rPr>
              <a:t>Research Journal of Agriculture and Biological Sciences</a:t>
            </a:r>
            <a:r>
              <a:rPr lang="en-US" sz="900" i="1" u="sng" dirty="0">
                <a:solidFill>
                  <a:schemeClr val="tx1"/>
                </a:solidFill>
              </a:rPr>
              <a:t>, 5</a:t>
            </a:r>
            <a:r>
              <a:rPr lang="en-US" sz="900" dirty="0">
                <a:solidFill>
                  <a:schemeClr val="tx1"/>
                </a:solidFill>
              </a:rPr>
              <a:t>(4), 403-410</a:t>
            </a:r>
            <a:r>
              <a:rPr lang="en-US" sz="900" dirty="0" smtClean="0">
                <a:solidFill>
                  <a:schemeClr val="tx1"/>
                </a:solidFill>
              </a:rPr>
              <a:t>.</a:t>
            </a:r>
            <a:endParaRPr lang="es-EC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Bird, L., &amp; </a:t>
            </a:r>
            <a:r>
              <a:rPr lang="en-US" sz="900" dirty="0" err="1">
                <a:solidFill>
                  <a:schemeClr val="tx1"/>
                </a:solidFill>
              </a:rPr>
              <a:t>Molinelli</a:t>
            </a:r>
            <a:r>
              <a:rPr lang="en-US" sz="900" dirty="0">
                <a:solidFill>
                  <a:schemeClr val="tx1"/>
                </a:solidFill>
              </a:rPr>
              <a:t>, J. (2001). </a:t>
            </a:r>
            <a:r>
              <a:rPr lang="es-EC" sz="900" i="1" u="sng" dirty="0">
                <a:solidFill>
                  <a:schemeClr val="tx1"/>
                </a:solidFill>
              </a:rPr>
              <a:t>Cuidado y protección de bosques y áreas verdes.</a:t>
            </a:r>
            <a:r>
              <a:rPr lang="es-EC" sz="900" u="sng" dirty="0">
                <a:solidFill>
                  <a:schemeClr val="tx1"/>
                </a:solidFill>
              </a:rPr>
              <a:t> </a:t>
            </a:r>
            <a:r>
              <a:rPr lang="es-EC" sz="900" dirty="0">
                <a:solidFill>
                  <a:schemeClr val="tx1"/>
                </a:solidFill>
              </a:rPr>
              <a:t>Agencia de Protección al Ambiente y Desarrollo Sustentable del Municipio de Puebla</a:t>
            </a:r>
            <a:r>
              <a:rPr lang="es-EC" sz="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900" dirty="0">
              <a:solidFill>
                <a:schemeClr val="tx1"/>
              </a:solidFill>
            </a:endParaRPr>
          </a:p>
          <a:p>
            <a:r>
              <a:rPr lang="es-EC" sz="900" dirty="0" err="1" smtClean="0">
                <a:solidFill>
                  <a:schemeClr val="tx1"/>
                </a:solidFill>
              </a:rPr>
              <a:t>Daughtrey</a:t>
            </a:r>
            <a:r>
              <a:rPr lang="es-EC" sz="900" dirty="0" smtClean="0">
                <a:solidFill>
                  <a:schemeClr val="tx1"/>
                </a:solidFill>
              </a:rPr>
              <a:t>, M. (2001). </a:t>
            </a:r>
            <a:r>
              <a:rPr lang="es-EC" sz="900" i="1" u="sng" dirty="0" smtClean="0">
                <a:solidFill>
                  <a:schemeClr val="tx1"/>
                </a:solidFill>
              </a:rPr>
              <a:t>Plagas y enfermedades de pantas de maceta con flores</a:t>
            </a:r>
            <a:r>
              <a:rPr lang="es-EC" sz="900" i="1" dirty="0" smtClean="0">
                <a:solidFill>
                  <a:schemeClr val="tx1"/>
                </a:solidFill>
              </a:rPr>
              <a:t> .</a:t>
            </a:r>
            <a:r>
              <a:rPr lang="es-EC" sz="900" dirty="0" smtClean="0">
                <a:solidFill>
                  <a:schemeClr val="tx1"/>
                </a:solidFill>
              </a:rPr>
              <a:t> </a:t>
            </a:r>
            <a:r>
              <a:rPr lang="es-EC" sz="900" dirty="0" err="1" smtClean="0">
                <a:solidFill>
                  <a:schemeClr val="tx1"/>
                </a:solidFill>
              </a:rPr>
              <a:t>The</a:t>
            </a:r>
            <a:r>
              <a:rPr lang="es-EC" sz="900" dirty="0" smtClean="0">
                <a:solidFill>
                  <a:schemeClr val="tx1"/>
                </a:solidFill>
              </a:rPr>
              <a:t> American </a:t>
            </a:r>
            <a:r>
              <a:rPr lang="es-EC" sz="900" dirty="0" err="1" smtClean="0">
                <a:solidFill>
                  <a:schemeClr val="tx1"/>
                </a:solidFill>
              </a:rPr>
              <a:t>Phytopathological</a:t>
            </a:r>
            <a:r>
              <a:rPr lang="es-EC" sz="900" dirty="0" smtClean="0">
                <a:solidFill>
                  <a:schemeClr val="tx1"/>
                </a:solidFill>
              </a:rPr>
              <a:t> </a:t>
            </a:r>
            <a:r>
              <a:rPr lang="es-EC" sz="900" dirty="0" err="1" smtClean="0">
                <a:solidFill>
                  <a:schemeClr val="tx1"/>
                </a:solidFill>
              </a:rPr>
              <a:t>Sociaty</a:t>
            </a:r>
            <a:r>
              <a:rPr lang="es-EC" sz="900" dirty="0" smtClean="0">
                <a:solidFill>
                  <a:schemeClr val="tx1"/>
                </a:solidFill>
              </a:rPr>
              <a:t> .</a:t>
            </a:r>
          </a:p>
          <a:p>
            <a:pPr marL="0" indent="0">
              <a:buNone/>
            </a:pPr>
            <a:r>
              <a:rPr lang="es-EC" sz="9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es-EC" sz="900" dirty="0" smtClean="0">
                <a:solidFill>
                  <a:schemeClr val="tx1"/>
                </a:solidFill>
              </a:rPr>
              <a:t>Distrito </a:t>
            </a:r>
            <a:r>
              <a:rPr lang="es-EC" sz="900" dirty="0">
                <a:solidFill>
                  <a:schemeClr val="tx1"/>
                </a:solidFill>
              </a:rPr>
              <a:t>Metropolitano de Quito. (2012). Personal Municipal participa en campaña de reforestación. </a:t>
            </a:r>
            <a:r>
              <a:rPr lang="es-EC" sz="900" i="1" dirty="0">
                <a:solidFill>
                  <a:schemeClr val="tx1"/>
                </a:solidFill>
              </a:rPr>
              <a:t>Agencia pública de noticias de Quito</a:t>
            </a:r>
            <a:r>
              <a:rPr lang="es-EC" sz="9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C" sz="900" dirty="0">
                <a:solidFill>
                  <a:schemeClr val="tx1"/>
                </a:solidFill>
              </a:rPr>
              <a:t> </a:t>
            </a:r>
          </a:p>
          <a:p>
            <a:r>
              <a:rPr lang="es-EC" sz="900" dirty="0">
                <a:solidFill>
                  <a:schemeClr val="tx1"/>
                </a:solidFill>
              </a:rPr>
              <a:t>De la Torre, L., Navarrete, H., Muriel, P., </a:t>
            </a:r>
            <a:r>
              <a:rPr lang="es-EC" sz="900" dirty="0" err="1">
                <a:solidFill>
                  <a:schemeClr val="tx1"/>
                </a:solidFill>
              </a:rPr>
              <a:t>Macía</a:t>
            </a:r>
            <a:r>
              <a:rPr lang="es-EC" sz="900" dirty="0">
                <a:solidFill>
                  <a:schemeClr val="tx1"/>
                </a:solidFill>
              </a:rPr>
              <a:t>, M., &amp; </a:t>
            </a:r>
            <a:r>
              <a:rPr lang="es-EC" sz="900" dirty="0" err="1">
                <a:solidFill>
                  <a:schemeClr val="tx1"/>
                </a:solidFill>
              </a:rPr>
              <a:t>Balslev</a:t>
            </a:r>
            <a:r>
              <a:rPr lang="es-EC" sz="900" dirty="0">
                <a:solidFill>
                  <a:schemeClr val="tx1"/>
                </a:solidFill>
              </a:rPr>
              <a:t>, H. (2008). </a:t>
            </a:r>
            <a:r>
              <a:rPr lang="es-EC" sz="900" i="1" u="sng" dirty="0">
                <a:solidFill>
                  <a:schemeClr val="tx1"/>
                </a:solidFill>
              </a:rPr>
              <a:t>Enciclopedia de las plantas útiles del Ecuador</a:t>
            </a:r>
            <a:r>
              <a:rPr lang="es-EC" sz="900" u="sng" dirty="0">
                <a:solidFill>
                  <a:schemeClr val="tx1"/>
                </a:solidFill>
              </a:rPr>
              <a:t> </a:t>
            </a:r>
            <a:r>
              <a:rPr lang="es-EC" sz="900" dirty="0">
                <a:solidFill>
                  <a:schemeClr val="tx1"/>
                </a:solidFill>
              </a:rPr>
              <a:t>(Primera ed.). Herbario QCA</a:t>
            </a:r>
            <a:r>
              <a:rPr lang="es-EC" sz="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900" dirty="0">
              <a:solidFill>
                <a:schemeClr val="tx1"/>
              </a:solidFill>
            </a:endParaRPr>
          </a:p>
          <a:p>
            <a:r>
              <a:rPr lang="es-EC" sz="900" dirty="0" err="1">
                <a:solidFill>
                  <a:schemeClr val="tx1"/>
                </a:solidFill>
              </a:rPr>
              <a:t>Hermida</a:t>
            </a:r>
            <a:r>
              <a:rPr lang="es-EC" sz="900" dirty="0">
                <a:solidFill>
                  <a:schemeClr val="tx1"/>
                </a:solidFill>
              </a:rPr>
              <a:t>, M. (2010). </a:t>
            </a:r>
            <a:r>
              <a:rPr lang="es-EC" sz="900" i="1" dirty="0">
                <a:solidFill>
                  <a:schemeClr val="tx1"/>
                </a:solidFill>
              </a:rPr>
              <a:t>Conocer, valorar, preservar.</a:t>
            </a:r>
            <a:r>
              <a:rPr lang="es-EC" sz="900" dirty="0">
                <a:solidFill>
                  <a:schemeClr val="tx1"/>
                </a:solidFill>
              </a:rPr>
              <a:t> Verde Chaco.</a:t>
            </a:r>
          </a:p>
          <a:p>
            <a:pPr marL="0" indent="0">
              <a:buNone/>
            </a:pPr>
            <a:r>
              <a:rPr lang="es-EC" sz="900" dirty="0">
                <a:solidFill>
                  <a:schemeClr val="tx1"/>
                </a:solidFill>
              </a:rPr>
              <a:t> </a:t>
            </a:r>
          </a:p>
          <a:p>
            <a:r>
              <a:rPr lang="en-US" sz="900" dirty="0">
                <a:solidFill>
                  <a:schemeClr val="tx1"/>
                </a:solidFill>
              </a:rPr>
              <a:t>Interagency Taxonomic Information System ITIS. (2012). </a:t>
            </a:r>
            <a:r>
              <a:rPr lang="en-US" sz="900" i="1" dirty="0">
                <a:solidFill>
                  <a:schemeClr val="tx1"/>
                </a:solidFill>
              </a:rPr>
              <a:t>Catalogue of Life</a:t>
            </a:r>
            <a:r>
              <a:rPr lang="en-US" sz="900" dirty="0">
                <a:solidFill>
                  <a:schemeClr val="tx1"/>
                </a:solidFill>
              </a:rPr>
              <a:t>. Retrieved </a:t>
            </a:r>
            <a:r>
              <a:rPr lang="en-US" sz="900" dirty="0" err="1">
                <a:solidFill>
                  <a:schemeClr val="tx1"/>
                </a:solidFill>
              </a:rPr>
              <a:t>julio</a:t>
            </a:r>
            <a:r>
              <a:rPr lang="en-US" sz="900" dirty="0">
                <a:solidFill>
                  <a:schemeClr val="tx1"/>
                </a:solidFill>
              </a:rPr>
              <a:t> 21, 2012, from www.catalogueoflife.org/</a:t>
            </a:r>
            <a:endParaRPr lang="es-EC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900" dirty="0">
              <a:solidFill>
                <a:schemeClr val="tx1"/>
              </a:solidFill>
            </a:endParaRPr>
          </a:p>
          <a:p>
            <a:r>
              <a:rPr lang="es-EC" sz="900" dirty="0">
                <a:solidFill>
                  <a:schemeClr val="tx1"/>
                </a:solidFill>
              </a:rPr>
              <a:t>Jácome, A. (2011). </a:t>
            </a:r>
            <a:r>
              <a:rPr lang="es-EC" sz="900" i="1" u="sng" dirty="0" err="1">
                <a:solidFill>
                  <a:schemeClr val="tx1"/>
                </a:solidFill>
              </a:rPr>
              <a:t>Microporpagación</a:t>
            </a:r>
            <a:r>
              <a:rPr lang="es-EC" sz="900" i="1" u="sng" dirty="0">
                <a:solidFill>
                  <a:schemeClr val="tx1"/>
                </a:solidFill>
              </a:rPr>
              <a:t> in vitro de la especie endémica </a:t>
            </a:r>
            <a:r>
              <a:rPr lang="es-EC" sz="900" i="1" u="sng" dirty="0" err="1">
                <a:solidFill>
                  <a:schemeClr val="tx1"/>
                </a:solidFill>
              </a:rPr>
              <a:t>Jiguerón</a:t>
            </a:r>
            <a:r>
              <a:rPr lang="es-EC" sz="900" i="1" u="sng" dirty="0">
                <a:solidFill>
                  <a:schemeClr val="tx1"/>
                </a:solidFill>
              </a:rPr>
              <a:t> (</a:t>
            </a:r>
            <a:r>
              <a:rPr lang="es-EC" sz="900" i="1" u="sng" dirty="0" err="1">
                <a:solidFill>
                  <a:schemeClr val="tx1"/>
                </a:solidFill>
              </a:rPr>
              <a:t>Aegiphila</a:t>
            </a:r>
            <a:r>
              <a:rPr lang="es-EC" sz="900" i="1" u="sng" dirty="0">
                <a:solidFill>
                  <a:schemeClr val="tx1"/>
                </a:solidFill>
              </a:rPr>
              <a:t> </a:t>
            </a:r>
            <a:r>
              <a:rPr lang="es-EC" sz="900" i="1" u="sng" dirty="0" err="1">
                <a:solidFill>
                  <a:schemeClr val="tx1"/>
                </a:solidFill>
              </a:rPr>
              <a:t>ferruginea</a:t>
            </a:r>
            <a:r>
              <a:rPr lang="es-EC" sz="900" i="1" u="sng" dirty="0">
                <a:solidFill>
                  <a:schemeClr val="tx1"/>
                </a:solidFill>
              </a:rPr>
              <a:t>) para la producción masiva y conservación de esta especie en peligro de extinción</a:t>
            </a:r>
            <a:r>
              <a:rPr lang="es-EC" sz="900" i="1" dirty="0">
                <a:solidFill>
                  <a:schemeClr val="tx1"/>
                </a:solidFill>
              </a:rPr>
              <a:t>.</a:t>
            </a:r>
            <a:r>
              <a:rPr lang="es-EC" sz="900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Quito: ESPE.</a:t>
            </a:r>
            <a:endParaRPr lang="es-EC" sz="900" dirty="0">
              <a:solidFill>
                <a:schemeClr val="tx1"/>
              </a:solidFill>
            </a:endParaRPr>
          </a:p>
          <a:p>
            <a:endParaRPr lang="es-EC" sz="900" dirty="0">
              <a:solidFill>
                <a:schemeClr val="tx1"/>
              </a:solidFill>
            </a:endParaRPr>
          </a:p>
          <a:p>
            <a:r>
              <a:rPr lang="es-EC" sz="900" dirty="0">
                <a:solidFill>
                  <a:schemeClr val="tx1"/>
                </a:solidFill>
              </a:rPr>
              <a:t>Montiel, M. (1999). </a:t>
            </a:r>
            <a:r>
              <a:rPr lang="es-EC" sz="900" i="1" u="sng" dirty="0">
                <a:solidFill>
                  <a:schemeClr val="tx1"/>
                </a:solidFill>
              </a:rPr>
              <a:t>Introducción a la Flora de Costa Rica</a:t>
            </a:r>
            <a:r>
              <a:rPr lang="es-EC" sz="900" i="1" dirty="0">
                <a:solidFill>
                  <a:schemeClr val="tx1"/>
                </a:solidFill>
              </a:rPr>
              <a:t>.</a:t>
            </a:r>
            <a:r>
              <a:rPr lang="es-EC" sz="900" dirty="0">
                <a:solidFill>
                  <a:schemeClr val="tx1"/>
                </a:solidFill>
              </a:rPr>
              <a:t> Universidad de Costa Rica</a:t>
            </a:r>
            <a:r>
              <a:rPr lang="es-EC" sz="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900" dirty="0">
              <a:solidFill>
                <a:schemeClr val="tx1"/>
              </a:solidFill>
            </a:endParaRPr>
          </a:p>
          <a:p>
            <a:r>
              <a:rPr lang="es-EC" sz="900" dirty="0">
                <a:solidFill>
                  <a:schemeClr val="tx1"/>
                </a:solidFill>
              </a:rPr>
              <a:t>Ortiz, G. (2009). </a:t>
            </a:r>
            <a:r>
              <a:rPr lang="es-EC" sz="900" i="1" dirty="0">
                <a:solidFill>
                  <a:schemeClr val="tx1"/>
                </a:solidFill>
              </a:rPr>
              <a:t>Flora ornamental española: Aspectos históricos y principales especies .</a:t>
            </a:r>
            <a:r>
              <a:rPr lang="es-EC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Monografías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Boutelaua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  <a:endParaRPr lang="es-EC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900" dirty="0">
              <a:solidFill>
                <a:schemeClr val="tx1"/>
              </a:solidFill>
            </a:endParaRPr>
          </a:p>
          <a:p>
            <a:r>
              <a:rPr lang="es-EC" sz="900" dirty="0" smtClean="0">
                <a:solidFill>
                  <a:schemeClr val="tx1"/>
                </a:solidFill>
              </a:rPr>
              <a:t>Roca</a:t>
            </a:r>
            <a:r>
              <a:rPr lang="es-EC" sz="900" dirty="0">
                <a:solidFill>
                  <a:schemeClr val="tx1"/>
                </a:solidFill>
              </a:rPr>
              <a:t>, W., &amp; </a:t>
            </a:r>
            <a:r>
              <a:rPr lang="es-EC" sz="900" dirty="0" err="1">
                <a:solidFill>
                  <a:schemeClr val="tx1"/>
                </a:solidFill>
              </a:rPr>
              <a:t>Mogrinski</a:t>
            </a:r>
            <a:r>
              <a:rPr lang="es-EC" sz="900" dirty="0">
                <a:solidFill>
                  <a:schemeClr val="tx1"/>
                </a:solidFill>
              </a:rPr>
              <a:t>, M. (1991). </a:t>
            </a:r>
            <a:r>
              <a:rPr lang="es-EC" sz="900" i="1" u="sng" dirty="0">
                <a:solidFill>
                  <a:schemeClr val="tx1"/>
                </a:solidFill>
              </a:rPr>
              <a:t>Cultivo de tejidos en la agricultura: Regeneración de plantas: embriogénesis y organogénesis</a:t>
            </a:r>
            <a:r>
              <a:rPr lang="es-EC" sz="900" i="1" dirty="0">
                <a:solidFill>
                  <a:schemeClr val="tx1"/>
                </a:solidFill>
              </a:rPr>
              <a:t>.</a:t>
            </a:r>
            <a:r>
              <a:rPr lang="es-EC" sz="900" dirty="0">
                <a:solidFill>
                  <a:schemeClr val="tx1"/>
                </a:solidFill>
              </a:rPr>
              <a:t> Colombia: Centro Internacional de Agricultura Tropical</a:t>
            </a:r>
            <a:r>
              <a:rPr lang="es-EC" sz="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Zaragoza, J. (2007). </a:t>
            </a:r>
            <a:r>
              <a:rPr lang="en-US" sz="900" i="1" dirty="0">
                <a:solidFill>
                  <a:schemeClr val="tx1"/>
                </a:solidFill>
              </a:rPr>
              <a:t>Atlas </a:t>
            </a:r>
            <a:r>
              <a:rPr lang="en-US" sz="900" i="1" dirty="0" err="1">
                <a:solidFill>
                  <a:schemeClr val="tx1"/>
                </a:solidFill>
              </a:rPr>
              <a:t>Todo</a:t>
            </a:r>
            <a:r>
              <a:rPr lang="en-US" sz="900" i="1" dirty="0">
                <a:solidFill>
                  <a:schemeClr val="tx1"/>
                </a:solidFill>
              </a:rPr>
              <a:t> Fauna</a:t>
            </a:r>
            <a:r>
              <a:rPr lang="en-US" sz="900" dirty="0">
                <a:solidFill>
                  <a:schemeClr val="tx1"/>
                </a:solidFill>
              </a:rPr>
              <a:t>. Retrieved </a:t>
            </a:r>
            <a:r>
              <a:rPr lang="en-US" sz="900" dirty="0" err="1">
                <a:solidFill>
                  <a:schemeClr val="tx1"/>
                </a:solidFill>
              </a:rPr>
              <a:t>julio</a:t>
            </a:r>
            <a:r>
              <a:rPr lang="en-US" sz="900" dirty="0">
                <a:solidFill>
                  <a:schemeClr val="tx1"/>
                </a:solidFill>
              </a:rPr>
              <a:t> 21, 2012, from www.todofauna.com</a:t>
            </a:r>
            <a:endParaRPr lang="es-EC" sz="900" dirty="0">
              <a:solidFill>
                <a:schemeClr val="tx1"/>
              </a:solidFill>
            </a:endParaRPr>
          </a:p>
          <a:p>
            <a:endParaRPr lang="es-EC" sz="9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048" y="69918"/>
            <a:ext cx="8229600" cy="544228"/>
          </a:xfrm>
        </p:spPr>
        <p:txBody>
          <a:bodyPr/>
          <a:lstStyle/>
          <a:p>
            <a:r>
              <a:rPr lang="es-EC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BIBLIOGRAFÍA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1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6201" t="32025" r="26112" b="9063"/>
          <a:stretch/>
        </p:blipFill>
        <p:spPr bwMode="auto">
          <a:xfrm>
            <a:off x="1547664" y="620687"/>
            <a:ext cx="5472608" cy="5359211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78761" y="6008312"/>
            <a:ext cx="3816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C" sz="1100" b="1" dirty="0"/>
              <a:t>Figura </a:t>
            </a:r>
            <a:r>
              <a:rPr lang="es-EC" sz="1100" b="1" dirty="0" smtClean="0"/>
              <a:t>3.</a:t>
            </a:r>
            <a:r>
              <a:rPr lang="es-EC" sz="1100" dirty="0" smtClean="0"/>
              <a:t> Botánica de la cucarda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8974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upload.wikimedia.org/wikipedia/commons/thumb/d/d5/Yang-cycle.png/650px-Yang-cyc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3" t="50000" r="1373" b="21094"/>
          <a:stretch>
            <a:fillRect/>
          </a:stretch>
        </p:blipFill>
        <p:spPr bwMode="auto">
          <a:xfrm>
            <a:off x="6291263" y="3716338"/>
            <a:ext cx="2484437" cy="193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5" descr="http://upload.wikimedia.org/wikipedia/commons/thumb/d/d5/Yang-cycle.png/650px-Yang-cyc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2609" r="31889" b="3375"/>
          <a:stretch>
            <a:fillRect/>
          </a:stretch>
        </p:blipFill>
        <p:spPr bwMode="auto">
          <a:xfrm>
            <a:off x="179388" y="12700"/>
            <a:ext cx="568801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http://upload.wikimedia.org/wikipedia/commons/thumb/d/d5/Yang-cycle.png/650px-Yang-cyc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3" r="1373" b="50000"/>
          <a:stretch>
            <a:fillRect/>
          </a:stretch>
        </p:blipFill>
        <p:spPr bwMode="auto">
          <a:xfrm>
            <a:off x="6291263" y="188913"/>
            <a:ext cx="2484437" cy="3103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177925" y="5991225"/>
            <a:ext cx="4321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C" sz="1200" b="1"/>
              <a:t>Figura 2. </a:t>
            </a:r>
            <a:r>
              <a:rPr lang="es-EC" sz="1200"/>
              <a:t>Biosíntesis de etileno en las plantas</a:t>
            </a:r>
          </a:p>
        </p:txBody>
      </p:sp>
    </p:spTree>
    <p:extLst>
      <p:ext uri="{BB962C8B-B14F-4D97-AF65-F5344CB8AC3E}">
        <p14:creationId xmlns:p14="http://schemas.microsoft.com/office/powerpoint/2010/main" val="36777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://procesosbio.wikispaces.com/file/view/carta.jpg/289563525/c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11188"/>
            <a:ext cx="8281987" cy="513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806825" y="5830888"/>
            <a:ext cx="3816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C" sz="1100" b="1" dirty="0"/>
              <a:t>Figura </a:t>
            </a:r>
            <a:r>
              <a:rPr lang="es-EC" sz="1100" b="1" dirty="0" smtClean="0"/>
              <a:t>3.</a:t>
            </a:r>
            <a:r>
              <a:rPr lang="es-EC" sz="1100" dirty="0" smtClean="0"/>
              <a:t> </a:t>
            </a:r>
            <a:r>
              <a:rPr lang="es-EC" sz="1100" dirty="0"/>
              <a:t>Carta </a:t>
            </a:r>
            <a:r>
              <a:rPr lang="es-EC" sz="1100" dirty="0" err="1"/>
              <a:t>Psicrométrica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8338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634082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OBJETIVOS ESPECÍFICOS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4" t="32789" r="19266" b="22248"/>
          <a:stretch/>
        </p:blipFill>
        <p:spPr bwMode="auto">
          <a:xfrm>
            <a:off x="899592" y="908721"/>
            <a:ext cx="75608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2" y="2296249"/>
            <a:ext cx="8229600" cy="1684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EC" dirty="0">
                <a:solidFill>
                  <a:schemeClr val="tx1"/>
                </a:solidFill>
              </a:rPr>
              <a:t>Existe un protocolo de propagación </a:t>
            </a:r>
            <a:r>
              <a:rPr lang="es-EC" i="1" dirty="0">
                <a:solidFill>
                  <a:schemeClr val="tx1"/>
                </a:solidFill>
              </a:rPr>
              <a:t>in vitro</a:t>
            </a:r>
            <a:r>
              <a:rPr lang="es-EC" dirty="0">
                <a:solidFill>
                  <a:schemeClr val="tx1"/>
                </a:solidFill>
              </a:rPr>
              <a:t> de cucarda</a:t>
            </a:r>
            <a:r>
              <a:rPr lang="es-EC" i="1" dirty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(</a:t>
            </a:r>
            <a:r>
              <a:rPr lang="es-EC" i="1" dirty="0">
                <a:solidFill>
                  <a:schemeClr val="tx1"/>
                </a:solidFill>
              </a:rPr>
              <a:t>Hibiscus rosa-sinensis</a:t>
            </a:r>
            <a:r>
              <a:rPr lang="es-EC" dirty="0">
                <a:solidFill>
                  <a:schemeClr val="tx1"/>
                </a:solidFill>
              </a:rPr>
              <a:t>)</a:t>
            </a:r>
            <a:r>
              <a:rPr lang="es-EC" i="1" dirty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a partir de segmentos nodales, a ser utilizado como parte de la estrategia de reforestación del espacio público del Distrito Metropolitano de Quito.</a:t>
            </a:r>
          </a:p>
          <a:p>
            <a:pPr algn="just"/>
            <a:endParaRPr lang="es-EC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634082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HIPÓTESIS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7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3" y="47174"/>
            <a:ext cx="8229600" cy="562074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MARCO TEÓRICO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469331" y="763001"/>
            <a:ext cx="4320480" cy="492712"/>
          </a:xfrm>
          <a:prstGeom prst="round2Diag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CARACTERÍSTICAS DE LA ESPECIE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640" y="5413866"/>
            <a:ext cx="6332171" cy="369332"/>
          </a:xfrm>
          <a:prstGeom prst="rect">
            <a:avLst/>
          </a:prstGeom>
          <a:ln>
            <a:solidFill>
              <a:srgbClr val="CC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ym typeface="Wingdings" pitchFamily="2" charset="2"/>
              </a:rPr>
              <a:t>Nombres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comunes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cucarda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rosa</a:t>
            </a:r>
            <a:r>
              <a:rPr lang="en-US" dirty="0" smtClean="0">
                <a:sym typeface="Wingdings" pitchFamily="2" charset="2"/>
              </a:rPr>
              <a:t> china, </a:t>
            </a:r>
            <a:r>
              <a:rPr lang="en-US" dirty="0" err="1" smtClean="0">
                <a:sym typeface="Wingdings" pitchFamily="2" charset="2"/>
              </a:rPr>
              <a:t>cayena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pacífico</a:t>
            </a:r>
            <a:endParaRPr lang="en-US" dirty="0">
              <a:sym typeface="Wingdings" pitchFamily="2" charset="2"/>
            </a:endParaRPr>
          </a:p>
        </p:txBody>
      </p:sp>
      <p:pic>
        <p:nvPicPr>
          <p:cNvPr id="12296" name="Picture 8" descr="http://www.5septiembre.cu/images/stories/agricultura3/vivero-plantas-medicinal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b="15818"/>
          <a:stretch/>
        </p:blipFill>
        <p:spPr bwMode="auto">
          <a:xfrm>
            <a:off x="2497195" y="3013140"/>
            <a:ext cx="1953004" cy="15035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data:image/jpeg;base64,/9j/4AAQSkZJRgABAQAAAQABAAD/2wCEAAkGBhQSERUTExQVFRUWFxgaGRgXGBgYGBgcGRcXGBgXGB0cHCYeHBkkGRcXHy8gIycpLCwsFR4xNTAqNSYrLCkBCQoKDgwOGg8PGiwkHyQsNCksLCksLC8vLCksLCwsLCwsLCwsLCwsLCwsLCwsLCwsKSwsLCwsLCwsLCwsLCwsLP/AABEIAMIBAwMBIgACEQEDEQH/xAAcAAACAwEBAQEAAAAAAAAAAAAEBQIDBgABBwj/xAA/EAABAwIEAwUHAwIEBQUAAAABAgMRACEEEjFBBVFhBhMicYEykaGxwdHwFEJSYuEHI3LxFRYkM7I0Q3OCwv/EABsBAAIDAQEBAAAAAAAAAAAAAAMEAQIFBgAH/8QAMxEAAQQBAwEGBQMEAwEAAAAAAQACAxEhBBIxQQUTIjJRYXGBkaHwFLHBI0Lh8QZi0XL/2gAMAwEAAhEDEQA/AK2We9UVTAECyVEWF9POjikgKnQ/eg+wXahKFqbfUlCVgQYypzCANLCRqdLCnvH8NlUSBZXiBGhnXp/vWK6IM07Wjpd/NLH1S3Aqcyju1EKk6SLSdaaYbGPoWkOrKkzdOYXHKaXcMwRUwpSTBSbXjf7Ufw7HKUS26CU7KImPM8utLx6zVRDu4mg3nP0UgA1aH4zxDKtRYQbJJ7tUmeeU7xrfkKyTivYWqYUComQZgyT+cqecewK0vpyKUkESMkbe1rO3SKy+IzNd5nGdKzAUAAUFWhUB/Ln1q0T5t/8AVwfy/ZE2CqVvF3cxStSSprRIuPMzz0oB9vBuFIHfNHdSoWPdAi9OuG4xsEpxDiYSkqQmD4tsszcyNKzKuKqk2Su+hTYdAeVMkG7CNFJCG09vzRA7GFxQLWJZMjcqH0vVOL4P3JQC42XRJJBWTG2aYCRyA5mhv1kKt7R/ajSvXGlKOZwC/MgGrhzwKJwpdJDwASpHii3AQoztI3A86CWkcqtcH8QSBvaqVfKvAdQk8kqBXAPlT/g3DEPJDq7SkCx1ItelrHZ9x1MxlTzJF/LetFg8KGkhsGco15k3P50qzsCvVS62tz1U04QJB8IjTMAPjSx58KmBBTytTlT8CBvSTFNDPnSI/kPqOlU3AIYNrsM/NWOYuPCPEeW3rQfDk94CpMC8a6U0ZwyUDbqSaKHWV4gg5VLGFB9pUnkNBQOJxKCowYTpO58q7iPFQZQiBOp0noKGRiMgug+YipVgFWGEqXmywnaelVYrCDMo7C9uVGNqDhtM9UxTZPBm7KcuYiJt69aE5+05RA+uVjmVQRa1NWcY4ghabJkez7PkaNxWAbgw3HkT85+lVtgthISqM0k6G8xBqpla8cfVWD2v5WvcxSXE5wfCsa+eyh0NuYqrD8RgA7iAb7iZpVhHXII8STFxEoV5jYxvVGMxCWm0ybqOwtpuedZI04vaMqHtPIWjw7XeqVkJERNhF/8AaqlAAxOaNTtPLypfw0EoJOc5o8KJ8QG9ttaPGUJgjKE6jUjePPb0rz27ByhXSrelXiUZOv2oRxFiACVK66faiQlbpOUQnn0FHs8Pj9hPM5tfOg7wzleFlANYTu0qWqFLAtF77AevypZ+h7sZ3BHIaknnFaPHtLyjIkASDyBmQAD/ACNZnFYwZylYUCDBChWloDYLnclGEYNWcJep8kyVfA/auo4mLBIjyrq0+9YMWmrAVrOGnyp/gca4lKUlRKBokmQJ5cvT1FVYRkTlt0o3ElbbSlJSCRz0oLttFZzU84Dh+9C0JJASR4SY9oG5jW4UPSg8ThwglF0rBm5IJH9CtPhQPZXi4Q8lSVA5kqC0ZvEkCCFGf6iQPOtZxRaAlLxGdE3B22kVlzxwx09ryHE+vr7eiPtKwPEVKUFIQtZKUyCqJSdwn0n31BriLwSWcYw4UOJjOkCehIFqsCgVuKGilmOUE2j0ofG8YcyhhWiSb7lOw+NN7WNb4skcH3VBNjKoawqcqe8NwCnwwSdbztz9aCOAbjRRHKYHwEn30Z3KyLJJ8gainCqJ0I87UsHPLuUAvJS/9G2kQkKSTvIJ+VCr4eLkqUY5gR6ma0LfBFHYeZNJeOcQbZc7r2svtZf5cvT600wSE0rN3EpaQdCLchXjnDyBmgwaIw2AxDyO8abCgSRlBlVtwDr6Xodxx9v221oEx40kCeV4vTTAbpGAW04JjErw6EmZEiR0oZzEQTI3N6TdnOKySjSLz86NxzhSo3sT86FO82L6IMhdeVct+pMtTCEgqMXgSTOtS4JwhWJUcpypTGZR2mYHU206Vq8FwttkFKCVEwVKMAnlpt0oJPqtPQ9myaog8N9VimexDoJIIBzWzKTp1ib0Th+zD85YKUD2lI8Sl9BEwPOtaXdfWfSrUPd0mZ8R0A186jvtxs5XRydhxFm1rjfySFvs02okdykZfaUvNbzvE+lCq7HBSyGc3O/sAb3iwHWtCOKt4dohwlSlXyASTuJ5XoLhmIU2yparFwmBN7/QVczqG/8AH2bCC43eD6j4fys8zw5SHiggZQJBBkKOnpFHYglI0SPWTU2HApRtbarXOGlAzuC5MITeDO/WhuJdlYna3ZjtHJbcsPB/gpKpgmSrSCR+edNezPZNWIWlavChJuo7mLAc7xVamc7uTYlKfqa2DfGw2AhpJhIgZVWA60u9/wDaFjNwbKljOyrERClbnx78/OsdxXsuWFFTK+8Cjdp0C5/pVFj6DzrW4jia1phRCZ9THM8qz7ahmKrkIBUVHpSDDJE+w7Hpz+fJHElHwhK2BATkzRJGoy2mUyeR360a5wlWfxggagKka71kcXx11cIUoJQJASnwi5nTSeopvg+2zjSoWkPJN5BKVDyNxHSN60pNNLy0ZVpG781S07fDFG2QERsq0cxRjHBMoK1+BCbkqX4fWkY/xGS17GHOb+pVhPkKQcY7Vv4ogKICR+xNknz3J86Vi0Urz48D890KgE449xRLjmRKobSDEmZ5mkz2MUYBVIGgJn3Tt0ptwnIUZSAYmZ/OlLeKcGUg5h4kHRXLoetOhrfKOi9K5xwg1Ywz/YV1QCUDVV/Wuo3d+yH3b19A4Xw1S1BIEmfd1p9xPh3dgBKSskXGx5+mlB9lcYQ+pB0WmR6X+9NO0T6/C2jvJNyUAARyJN/QUWFzXx7wP8K1UFguO8GLKxiGhofENx0PTr+HTtcabfwZAInJcEHa21FcP7PrWYJ1mZuT0N4j0rOdoeBJwbakuKs4sTkmEgkEnyBCR6ikNXoxOQ43j0RGcJWw0RE8xQ3FnglSV2KoIE6W36nl/amgwjraU5wlTZ0dToJ0zff5Ui4rw1xThIEIT4c2xi5jncnSm3tuggFhGEoxGLWskkkmpYPGONmErPlqn1BtVqsNYgA+f3qoNkWFuZqcAUvVSZ4zjrrjZCPAqNEWKvLf0msxisOCEzZf7iqfjvNO8FgluKCUJJ/NTNhR+M7JOORKSFCwUFJV6ETpVo5e7wm4YpXNtrCR6gFHcLaCGEICrhINgTJN9eVwPSiv1IIym4i4V4gehBtRmD7NRkzOZfCNLmBaNhNvSneIwyW0wiwv84vGv96RouyU7pux5pnf1PD8Qvnq+z7OfvGsyF/wB8JPIGJHlQ7QUtYQBcnKBoZJiK3uNyuJBKUWI0AB5ai9F8G4e2Fd6UBa0DwKPtJm3igQqNjRGlxNE2P2Rp+xJ2EEkEcfBWcO4IMJg0olJcUc7kGbmwSNjAj1mly8RlN+X+1MMU/qCdj8aTPu6zVZHWuw0GmEUYYOFZhlyAP5Kv5C9SfxAK9TA1jU7x0oPDuxfkDQjmItHPWgtK0+6tys/Sd45nWb6nkKuxzJVAJP+n+I69T9K9bcgAfuOnK37j5VQ47mVlT5Tz5mrK+S74Kzh2FuDsKYPtlSsytrAcv71JpzuwABfbT331PWp4RBWr5k39BRGFKTVIDuAr3WI4hxdxh5SUpGZJuVXCpvMciDTrA/4itKSA82UK0PdpBR0MZs3pV3+IPZ9ASh9MJX/wBtQGqhBKSetiPUcqwC0TamO4jeKpfONbC2KQsaMdPgt7iuP4a8OqJVcwlUm2nKKT8U4xLZCAQi0k6nkOgrNttaiTFXYBBLDpMm6Be+kmqx6JgdaVa3dwhcctKyne1zTHgLJObNpYCda9w3DEBPiUFTexp1w5LTdwdeZ5cqfEjSKVt4DdqBe4Lm0kHadKrw/DC3KlgHl96N4rxdKSAVZjyTt60qXxXOdDCR60JxJ6KrAHOypNYkqskwBJmTrNGOcYQppTfeq5m3K31pdh3ilROSQfSvVlBCUFEKBuekGSeZi/pUhjXOv0RwWvN9UU0EpAEg9Y1m/OuoJ7HpzHK2sjb09K6i2UxQ9V9Oxq04ZxKwtBKTsbdUk7evOtXgOLN4hGZpQI3G46EUgx/Z9bxOVYXA0AAAHKBYVmDwDEYZ3vMMqF7pBsrpy+lZ2lcYCW14T05WeCCaOF9adxzeFYU4v2omN+gHU2r53juLt4pL/fuNoUsJS2hSgBlBJIk6kkCT5UTiOP8A6lvKW4V7LiTMhUXTB89axHaHAZYIkp0vt/aiCdzpRfH8rzsYTXAuFojDFzOhdkKzSlE6oUQY0mK0zTjbyQA14kFSEpTcHJaQNNBXyxAINjHrFO+B9oH23E5V6GROvnOte7vYbOVBfab4ni7BmGyggmUlIkRqbGYqA4yxl8RAjfL86ux2MQtchIGYkrcWQFKUQZSgbDmd6gzwtsSVJBnbYjn18qlzK8W5MafTO1ErYmclEkpA8AiYMje3yvURjTEb9K9OIQo2i21AOmVGPjSjnG19P0umbFGIwKACbJxpETtIop/ETYaEfP8APhSBbkwZvYfCiiSAJ/Iqlq7oBYKuLvxppwTFZVH1Hvt86Qrc+9X4TFZQpW4iPfVo3U5RLDuYQjse7M0sfcEdamt0kE/kGhHXNqs4K8bNopVKftFQCtPeagRXi7etqptymwiO+JmNTqeQ5CiMMop9iJ5nbyoNv4n8mm/DsJOpt8/7VFIUpDRlW4XBqUdSpR1OsVocDw4gRofefTrQbWLAs3AA1UdB9VHpQvEe0fdNqS3OZVs6iCo8zbSrNAuyseXvZjtaEr7aPhwhlgLdUlcuFKSoJIEZcwEE3M8orG4nAlJ0IPI2IrRMcRXEE25VTxHAKeCSlULTdM6GdQen5vRg8XjCyO0OxJJGmUOtw6V0WeLUIUo2yjX4D41Q88UYNOgLqySOYFpo/iKnEoDa7fyEDn8aXqdnUAhI8IVcC+wpyK2+ZciBsO3qlzCFqukH0o7B4iDlXP1FeLxZnKc08kwB6RRTTAOk+t6M5oPKl7QOVEs5wLyoW9KIwuASCUkwcv1oZTxTmIi0BRjnMabWoYPrHjAKvQ3H2oTmk3RVao2Fou7gCTPXnQeOSojwkAjQ+ex6V2FxucWmdwdfXrV6USY2Vb30oXFpQmktdaSHB5rqcJJ1IsPnXtPzwtG+tdTfeO6FMGUflrXcNfKV5kuZDuTP01ruMPYl0wtxfciVEoASVAaJGWh+H4clYCbqn8mnq8IZgBJKhBgHKOZrBdK6KQAG/ZKxi1jV9olhI7rCpypJGZKsxgyQFxdR6+fOqsfxMPN5Q2Uqnc6c6apfaYzpbyqk3gQD6anzNLk4U+IwoBRzCevLpTumcJHnw172VaR7SfClIw8SdT8qm3hjc3mPjTD9KZ0qvHYMODJNxcgG/StCUgNVWc5QzTyXWyHSAttQkbr28PWKO4VgQt1TgltlOypJP9I849KVMcCB/kJ5G5PlW0w3CCywlszufEZJmPtSzniqatns2GKfUtokVn6JPisMDf40Kw3Crf71oP0tha/0oNzDgTalC5fSmSA4QrKoUDGl6tViCQJrwiNBQzhqloobeVNblS7yCRsftQi11MGakK+1Hs4gb9RQ2JTBBrxNevujJG9F5CjZRwqk/f6V4RfoPn+fKq0PVyXR/v8AE+dEa21cisIvDpgybqO1PcFwtbgvYcvvSBp4j2R6mrH+LOpslZB/ptUEC0rOx5HhoLU4ltllP+YsA/xHiUfQaevvrI4vEl1c6DYcqqaaMX9a9KwOp5D68qG49AqQ6fu8uNlSSjc0S0u9CidTVyVVQAo7gEv7TYfMpDhMAjKbbifjHypOrIm4RmPWtBxbh63UAoElJkJ0zbR51nOIYktHK42pCuR/NK0YnuoUF857Z07odUXNbg5tCvYzNoYnYACvRiwAQSZA99BuOBaswED61a4yIk609yFm8pjwL2FKN5XfyjT40zSgnQ2pPwwZAQSMq4vOhEx8/lTbAvyoImFEwARY/Y1lzg7iQkJOVRicKSmTtpHyonAup/ctQI03FP8ADcFSfC4ba8tL0Nj+FoJHdI8ESVkkTNvdQBqIywgosb9raKXpxLREkTPU/auoPE4jIopSlCgLAxPxrqIA4jBP1VbavrB4GG1nL4QeVGJZATl504cZBF6V4pBBhGXrqY+lM6p+m0wLpG5digpDKOFm8d2fCVFwDNyH8ibCfWs/jVHDuAuhSyv21bJ5AevyrQdo3HW2S4lZK5EGPZHQbX3rFIxBdQEqF0iM2pMkm/vNJRR7CKsDmjyqPpP8OwX3e7bBCYOZzYR+0X1vS7jvZ04VJWlU5jBG5n/aq+E8Tcwp8N0nURRvGuIDFBBByhM23kxfy2rQ8DozfmVLCA4ORGbeRW0Q7mbBGtxH551jGkBoFUhXTrWjwbXdIBUonvQlxJ52hQ9NP/rSVOJI9Fr9jv26ke+F6+4AbiPp5UE4sHcUQt7X60K42DtFKutfRowAqnHYoNwUS6z1oZSeoqAnGV0Qyxz/ALVNJqwtHz91VKaI0t8qMAjAqWel+KxoEmuxeIgGsticUVnUxTcMO9Z/aGvbpG0MuPCbp4jmMTRzTk61lEqU2d70wwzyjTD4qyFl6TtVzjteMrVtuAC3v0FS70a60HwtWaAqmTuGI0J9IqhgFXa2P1N9EOpxR5x0FRuNbeZrxxk/yPrNV9yfP860q9tIrXWrkODp6VPvYvBNEscPSpvdC05ioqMDKBIgBMzB1094q/A8PK0OLaIcyD2TYzrodRlBPpQBRycKhnaAbS445Y9lMddflSHimLW+5DpnISE2Ai/9qfYtwpb7xQKFCTAEZkxqU+c0mw3+c5IQUpJuTvJvAp2IBllcr/yOU900B1Z49QlzOBSomdvjUjhoEUXxDB906pAuNidwdJ/NqHLk2EDzv7qKHu6FcR3jh1VbDYukmmaGClaCnw2HWN5FDYfh5XJEm3KPdR7OIIWA6CnQJ5GAEwOv3oUjv9KBxYWgwfaFIEvZROliJjUUi41j++fUoqJSICUjSNvzrRqMCHnEoiwsCeW5+E+6m7vAUPMpygZgCnTUA2n0gUlExjXW0ZV2ub1QbOAayp8E2EnPF4v6TXUmd4VlJScwi0Tp7xXVBjs3vP3/APVbcz1+y+8A1FGHA2qBqxtVbxa1zgXDIXqICTdo+Cd4y4EalJt11EetfMsJw5aFqSUkQfFbTXWvtOag3sCjxKgTFDng71wIKoWWvmyuDnLMG96EPDilWl6+hKIKRbagFcIW7JbF03jnXnaWRrdxCXoHhKOD9nUZVuYpD5QBILaFWiSSYvETtS1jFsKSs5lw0rJh51EKlSjtpaP6q1GB7QqALT8qReQdbftPSYkV88wvDnF+yCE5lHMoZE3O3O86UrLI0Rbm4PW03ES1u5nIWnRhytAWIynT3xFDlPl51PAY0YdHdOeNCpgifCbTqASLioYjGJUfDJ8oApE05ocF3nZ/asUsVyuAI5sgKlYE61GBtXFpW4j4++rmcKTQ6vhbjJWPbua4EeyFW2OVC4ljlatA3hABz+vlVeLwMC9un0oosBWbM26WJxjJIIrMYtooURX0F/DDKVx5H4fOsnxLC5lTT2mkINFZnbGlE0YezkIXBcTIELSFCnfD3MOo3SpPl9r0uwvD7Uy4awEOpKhIBuKI/Y41whaSPUsYN4DviM/XlabhnDcMVR35Sf6k3rSJ7MNr9jEtq6QZ9xNKX8M04iQJtqNRvB5jrSdWJebPhXIHODHvuKl0e0YKY3yyHDi0/Af+Lat9hklObPIIteIPURaOUmrU8AbQopSGgQlIKlXkiCCCbTNyR05CsceLvQFz4iYUkA7Af5gOx2ipDtF3biG3MhbKZChIKSUqJCo1cuAP2yIisyRgdVgn2v2/ClZhO0bpHkj4fv8AnutRxRgpQtxxaAIg2SqxkBMCICpk7k71nFvttNhTCvCrMFJvMi03vImOUGmaUsqRE50KSgE6ABdxPJQCUnpSjF4ZCG1ZPYTMjVV7gkm8wL8hFUhdG3wD5Yr0+6Y0zmAZyPlRCEUEKZgyYTr03ERyneoYFpBGdEjKqCCQdRIIsOVWp4mksylAkKy3Kj/UDZQHPblV2GeUsZjlAHspCQkdYCQBM702xoGCud7e1MBc6JzLf0N8Z/lB8a4aHGysAhaRbrzB+NIOH4IlQBGprahhWqo8qy2MfQl5SklRGaQkeFNiD86tdYXI0nrGGEEJ2E1U5hkqygibT7t/fStvtGpJJCExEamjcJxZCxA8Kr2PLW3xpKSNw8SgFG4NnKfCJUfCPXWnnBvZ2kKI6G+9IUYmJM3AJnlR3CHv8ozaCTPLSohGbKn4K/F4oZ1ZkpmYMi9rV1Adwt3/ADA43CuYUTy2ttXVQk35vujd05fVEt1aAKkEVyyBXShtK12oqNU4hYCD5GoqxCN1AetVYzFIymDeKo143ZICl1AUlS3kpRKiAOpons3xdlKyFOoE6SYrE4/Fl1w+0ALAbx16mg3EXygXNLSdpvc4gAbUmDtX0PtihnwKsFEggiIUneSNtPWKwjilqN5kgZBzGYiE+tq2HZThU4J0rGbNI6wBz6G9Zvg+ZBaeW34QStJMyQCpJE7D+1J6uPvalPH7JmyWil5xXg6vAkggpT75uVfL3UJg+GytKCQknSTE19LeWy+1mlKkG88vXY1847T8DQ2Q404s3sDc+h3oEzQx5iYeOqt3NAPPHoqFY91AU2EErVBWdkJBggjUa0Zh0SJUQkR7+g5k8qF4dxJ5CnC6Qc2WZAKlACMsbGNz7jQ+LxIWZIAEQAZMDpsPSKhrXNBFV7rotDoNa7a+E7B/2x9uv0TDB8ZGcgCUD9w0ND8b4s4sw2WmkAfxK1qPrYD0mgkOiAALDQAQKreX6eWtEL6wF1cHZziAZ5CT/wBcD7ZQj7ig2hrNmCZkxEkknTkJgUGMJNGOK/OdX4NF0zqTPvP2orHXytExtjYGN4CqwnCTvamLvCgYO4+Mb02ShOdQ5zHoZ+U0W20kiiubWQljqCFm2nCgx6feueIN9KK43hMsKHlbY6ilpd5VQyGkZoa8bgoqCk3Bt0+o+1VPPBQhaQetW95Xikg0PevFoqkIuYhtxbdwbbxpPOiWMZirDM2oc8sE+61VKZvXqWSNCRUiS0i7RxDyAt/+SR9uPsmPcqV4VgJIjTQzeRTJspbASPa5fmlK8PjQgEurAgb8p6daLa46wAVBYUQJMD6mrNuyvnnacbmap4cb90v7QLdBCQbKEmD8PKlLOCcOnxphiO0ZWQtSAEn2RufWrUY9DgH7B/HQ1DmlvIWe6NwF0gE8IPMT0r1jghUsAEAyLjbqacYdlKrqUhKdvEPeTXYniTKElLV7XXBjWOYMdaGSVQDKXYnBPrltJGUqV4iUgETBTJ2EadaOw2CWGMjrrJEnwpWPFIESTyjTqaQuYZxRm3+kW/sffSnupJBEFJI91MwtBFAjC0Yyw8BfQG+yeObAQlKIGmVaSL33IO9dWUb4g5Ah1UR/I7WryhuibZsKhL78pX2j9co/uNQ72aqawjitEn3UY1wN08hXUeBqzAHFA41OZCk8xWXCVoMg+ij8txX0Bvsyf3L91D8V7JnLmbMq3B38utc72vpTKRLFkgUR7JmNpqisUjHycqr9FQfQGrmMO2PFdM2579bivcTgzJSsEHkUibe40KlsomDmTukg/A3iuYsjAwVevVb/AA3GMO1hCAbITBG8n+5oLhKGsVw0MggOIUtNozJkm/OCD8KxLHEBdFynr8ut6edisQ2ovNwAtQDgJEEGCCmemtuddLotT3rO7lGAPqitbuYaWcwDLuHWphxVmz4vFItv7or0cS71wuJByosjlJ1V5wPjSjEKdWgd4laityFkAxYmZMbmtFxRsN4dshOUTFuo3oAA3fNMdltYdUwP4vr9vulrpnWh1HlUkuTUVK6e/wC1Ufdr6hHVKsqPP0qs/g+/KprJ0n6VBSbdPiaEmQVXlkybga+XIUVgbuJ858oqhWgFF4FqL9P7fWiB2VR2QmQevPWat/U8qCeVCSeVD4jGADXUUTeSlXNCp4piVF23sFHi8wbHzv8AOgiupIeKgSbTAHkL/WqyPrUONoGh2mMvacOcSP2x9L+as7yakhVDNm9XHT4iqpzlXovRLTVD4cggEUWl9LaFLVokSY1MbV4Cyl53iNhc7hKuO4bMVDkkA+dz9azTGE08URqBe3I03Y4gHFyu/eKiOhtby+lW4rhPdZkyFTuN60BK2MbXL51q5WueXnrlDPuqIQpsSLJNpiPgKq4o/wB2kCLkyfoKdYNkIQEj8POoPspUII9DSzdQA42MJL9V0rCx6H1Zvl0p23xhtCMoBKinL0uIml/GMIEK8O49aDZcTeZ2jzp50bZQCiU14FppguJrSSBt7vXlUH8UpR8a5OWPTWLdarK4ObY6dec1SpXiuN/hvXmxNBukWg3gLwYkcifWuqahJtYcq9othW2uX6qSRUwuq0sK5ip/pj/L4Ue0jS9z17nrhhep+FCcTZIbVkUQoCQTJFucbVVz9otTSr41iEJZWpSUqypkAgG+2vWvmq3io3IHQQf9qbY3EvOoWVAgBN7HxRf3CkrajECJ2GprlNdqBqJAQMBV3WMKCzJyJABMyYvFCcTxBZbRltJgmYIEnQ+gpjKWoUs3M6DxGbCBSjjRKyADaxINyALbfKvaeTa6hwrxP2G1rODcbDbQS22lYMz47E2vEW8ppB2jx6ncydSbQnQcz+cqXYbDLbVacvwotXAFqOdtR8jtPI7imBp+7cXk88f5Xv1BPxCCweHJSCBtc1y4BEGanxXCKYCUkxIFh86BaxGwEk2plzC7IyvofZ/aMU0YyAeCPdEG0nU8zoKiEzc/nlXpRlu4fJIvNSZbUsybck8vOliKytzcOFzTMmTtRjIr0ogW99XYdqBVOSqF+EDxNcJI6j8+FJsS4SoQqI2An30x4ulS1pQmJJ3sBGpPlUBwOxyrzHmUwk84M6daKHtZyVx3b/aEod+mjwKyfW+iqSuUg1BVGLwJQiCDmm/L0oRQohatnsmdsmkZXQUfiOVECrKjpcmBUU4lMKOoSLnbyHOpDScJqXWQw+dwCkl7IrwwTuKo7SYlS0BDQJzcviPzlQ3DEreJIEC/nWtwHAcgjVUST9q8f6ZurIXCaztebUBzHeUnA9KWJ4Jwd3vEqUggAb21pnisSbpNaleGi9ZztBgylWcaK+BoXfGWTxilivJdlQwuNlOXdPxGxqIdk0pU5FxVjWJsTv8Al6MYuoVKVPFWQt09AAaWnAHvMtuc7RzotzNMGSTbzqGJVkSEE+I2URy2FaMQIAFpyLIXmK1GW4FqktkrMJsZA9+lRwmHKvMaeVGBxLagqZVF40FXzaOilIYb8DhOcAZo0mAa6gniypRUpagTqIFrV5Uhw91FuX6pBqQNenGIGke6vDxIfgpnYlNwUH3SkSEKV0FJOJ8QciO5X8QD5mwinTnEJECR1EfavnfalBed7tpTrigbkqJA6AC1qR1oLW5cReKFZUOf6IvFY7EPHumktgGQW0+IxoSToBtNI8Ux+mUUkguix0yo9edGPdsmAhtLalJdbj/MywSRYpI/j0oPi/DP1479w90AqZA9sgAeEHa1z03rH1EMAFl5tS0B+Ag+5GUuuFRSqfEDM8gnqazP/EFnFLKW1BM5UpIgwm3v1pw66IS2j2Ebk6k6qNVOOpQJklWwFehiFF3qOqo4gYRDnb9tgqbLWdW+kA6EelLT/iA+TDaUNovbLMzS/E4RsqkgJUbmiMHwpClgAAzuT96ctuynH6qettWsRgU47DpUVAOkwCBJsJ8QFZ44NWFeyug5lwG8viCuophg8a7gXQe6hsyJkQeZSZvXNu/rHXGrpUoFbR/ib2FIQ7mvNG29FoQOET2ytw4eqkrBKzEKEKB0O1EfpMv5c/2rKcL4k408Q4pViQqb3Ft61SOKpUCpJBMGAbe6jPYG1uK6jT9vQyDx+EqnEi4T6mikoITofwUoHFil2Mhgm6zcemlXY7tE4EEoKRHQHS1SNrfmpl7e07TQs/BSxWBSXGkuEJSokSeZFOkcICAAV9CSRAjn0rA4vFOu+NxcmDGgi1gBtrS7/ijq7KWoi1ibWtp5UOXSPlPhdQHsua7Q1P6iUyltXxfstL2h40kLyoOYaFQ3jl00FAtYwLgJN5uKVOAqA6VbgGSFg+fypjugxlXwlINS+MkNNAp2MOMozGSQfnS7jqkJaCQRKj8BqffFVYDFTnzZvDr9B60t4k93pk2gQByFXZC4PBPCHGSJA56dcHfyCByINa3B8XBAO4+1YHCO0yw+KjehyBwJKA6w4rftuoUBN+QHOl/anCN/plSIMjTzpBh+LqHs61bj8eVtwZMka/OgAW4LwKz7/DYAIMg78vPlS5t0FRTBkTbnHKtXh2QI60K/wFIX36RpqP4nS3SnWSsy2REaWuwcJW8ytKfB4lnUTdI5D60N/wALKfE5cz7Kd/PlRbq1SRYX2qpYPWj99XlV+9AwEHjXXCICcqRsPy9BZBEkySfdTaffVY4Y2oFa3CgA6BJUT16URku7BV45NxpKFNida6mZwTGzjkf/ABz/APqupnKLhfp8Yc9B6173H9QoUKqdNrOBV5bH8vhS/C4JlgEjMSqSVbkm58qJqp1EiqljSQSOFNrL9oQwpfhZSFaqWU3jpzPnSDibbiioKUQ0lIzDY2nJ0A0PrWg7R4FZALYJUkzA1Okj1FC8adbKG2UoDZdIVmKgolIE7aTYetYOs0ZfKZCa+X7e/ujsIWJTihlAImb3HP5WiqXXk6gR1vX0vtXh2j3aXMniITEQfMEaf3rPYTsMl1YAUtKTrmA06Hes4atrTRukV2jechYZaCTYfetv2S7CaPYkwkXCCY9V/anjvY1jDBC0ZswcbuT/AFAHpeaXf4i8EWE9+yVAD/uJBt/qj50N85lIY01fVFZp+6G9wuuid8Y4bh3gkqUIbmEpI9wA8qRYDhSQEPmUrYQtQM2IXJSDzgT0msv2R49lcKS2FLUCEr/jbXlX0LhfDi/hlFSYzADzCfZJ6xSz4nxHZf8ApTJK17MDJ5WK7S8JQFd6kHMoBShEgmJMdbULwHs0pxlT61znuhPKOZrUdomglCCZgRMa2g/Ss/iePnwMspCWoBJ6G56C8ijQyyviDB9fYII7ttl/px7pbhWlIcF/CTHta3250NxAkrgGxN9J9KaBYUqU2SN/tQuFUw84BmMzytA5U23dushBhsnwofD8IBRBWN5vc9BtNUu48IGRCMsWEXJ6k71scB2bwzi3V51tpbKAq49hSVAqAVJnPlHqeVCYjsSwH1hT60dyWg7dJH+aggFEi8PZUnXwk0zh7sn/AGmdQzcQLwFjGnCXPCknnA3pxheAOrVmXlQPzbamA7JtFbiVYlaCyttt05kZc7raQnJb2RiCpJN/CmetL2OyWfGFkrcUykrbUtK0FRebwxeWhI/jnSUgwbbzRXRucMED7pcRpu1wXDNg51JIOsqEH0oXiHHsIyCGGW1rj2sgyjzkXqf/ACawU90CSovNTmWkOoCsG48tgkJKSoLAFkEkwImoq7DYcLUguuyVlCDKPD/0YxIKxlvCpQYyz0NqENLm3vJRDZWdc404o3IvqAAB5WrwNA3BAmLb1r8J2Kw77reVLjbSmMMcwcSqVOpSFLAKDISqc1wAd02FCJ7GYfLhyXFhb6skyEjOpDndhKSjxN5wgFQWYzQQk0XuwPLhDLCeUmYagXiPP614h8qWCSkAWCZmfhrWnZ7LYZUtl1wqbWtskFEBTWHDqz7N05wpAvpF+ZuH7HtAOFtSgAkKSrMkm+HDwDgy6Scsgp6AmgEFpvqh92QgMCwlSD0vXjQKW5I/cfWnaezSUEQtxctlWQKSHHCCgZUpKfCPEoz45CbHWjmOEsrQyVK8PeIzAqSArMtSVNyNFJgEwfdINDNu5Xu7K+aP8MUHF3ARMhR5Kkx1I0tViGUIsBmV/JWnW2nvmtjjezrbjRJC2ygkDxBUjvkIyrEABYCyoQRIFxF6Df7KJRiUoCj3RLeZa1CUZ1qSCpJSgpPhmCLc4g1PiIFqXMNrOcQwxSEqUQRpt5j60h4q8pclHsIABjQm8n85V9IxPAkOFeYra7uRCu6PdDulL7120lClJCRGU9TaRv8AlfDKASpS5MD/ANsDMrCfqQfCAYBBRGpkXEXNAS3xOCLGNrsr5WMcsWBr2nR4G2bhS0g7ZZjpOa9eVofqmfgRLb6r9EjWrE11dWmUgF7UTXV1eUpes/8AUteSvkK+ftDNiwDcALABuAO8Nhyrq6svXcH86JvS8/nstLxlhJZUSkG24Bovs+6SGpJPgOprq6uMf/Kej8x/Oq7tWs9wbn20f+SaoW+o4xSSo5bWkxpy0rq6rv8AL9f4R/7h8v5WLQylOLeypAjvIgAR5V9L7Lf+lb/0Curqbl8w+AWf0P51KzXa3/t+h+Rr59+1r/QP/JVe11E0HlPxSk/CaEQg+VY/BOEOJIJBzDS29dXVrs4chMWnxCvEeih86F4wZcJN7b11dWfHyPz0VhwUpxzYyCw9k7dao4K6UOgpJScrgkGDBbUCLbEEj1rq6tSLyojUKhA5CrkIF7DQ11dV+qs3le4VAyKsPaHyFGcFOXGMqFiHUkEWIg2INdXUV/nRTw1TZvjVzey/rWnbbE6D3dK6urG1vI+CDL5lepAjQb12FSBcWN7jXUV1dSDVRnmWexl3jPX6U1wCbV1dTU3kC8fMlPEkjvl2/d9qN4eyn+I9wrq6mB5Qq/3FOG0CBaurq6qHlFC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2" descr="data:image/jpeg;base64,/9j/4AAQSkZJRgABAQAAAQABAAD/2wCEAAkGBhQSERUTExQVFRUWFxgaGRgXGBgYGBgcGRcXGBgXGB0cHCYeHBkkGRcXHy8gIycpLCwsFR4xNTAqNSYrLCkBCQoKDgwOGg8PGiwkHyQsNCksLCksLC8vLCksLCwsLCwsLCwsLCwsLCwsLCwsLCwsKSwsLCwsLCwsLCwsLCwsLP/AABEIAMIBAwMBIgACEQEDEQH/xAAcAAACAwEBAQEAAAAAAAAAAAAEBQIDBgABBwj/xAA/EAABAwIEAwUHAwIEBQUAAAABAgMRACEEEjFBBVFhBhMicYEykaGxwdHwFEJSYuEHI3LxFRYkM7I0Q3OCwv/EABsBAAIDAQEBAAAAAAAAAAAAAAMEAQIFBgAH/8QAMxEAAQQBAwEGBQMEAwEAAAAAAQACAxEhBBIxQQUTIjJRYXGBkaHwFLHBI0Lh8QZi0XL/2gAMAwEAAhEDEQA/AK2We9UVTAECyVEWF9POjikgKnQ/eg+wXahKFqbfUlCVgQYypzCANLCRqdLCnvH8NlUSBZXiBGhnXp/vWK6IM07Wjpd/NLH1S3Aqcyju1EKk6SLSdaaYbGPoWkOrKkzdOYXHKaXcMwRUwpSTBSbXjf7Ufw7HKUS26CU7KImPM8utLx6zVRDu4mg3nP0UgA1aH4zxDKtRYQbJJ7tUmeeU7xrfkKyTivYWqYUComQZgyT+cqecewK0vpyKUkESMkbe1rO3SKy+IzNd5nGdKzAUAAUFWhUB/Ln1q0T5t/8AVwfy/ZE2CqVvF3cxStSSprRIuPMzz0oB9vBuFIHfNHdSoWPdAi9OuG4xsEpxDiYSkqQmD4tsszcyNKzKuKqk2Su+hTYdAeVMkG7CNFJCG09vzRA7GFxQLWJZMjcqH0vVOL4P3JQC42XRJJBWTG2aYCRyA5mhv1kKt7R/ajSvXGlKOZwC/MgGrhzwKJwpdJDwASpHii3AQoztI3A86CWkcqtcH8QSBvaqVfKvAdQk8kqBXAPlT/g3DEPJDq7SkCx1ItelrHZ9x1MxlTzJF/LetFg8KGkhsGco15k3P50qzsCvVS62tz1U04QJB8IjTMAPjSx58KmBBTytTlT8CBvSTFNDPnSI/kPqOlU3AIYNrsM/NWOYuPCPEeW3rQfDk94CpMC8a6U0ZwyUDbqSaKHWV4gg5VLGFB9pUnkNBQOJxKCowYTpO58q7iPFQZQiBOp0noKGRiMgug+YipVgFWGEqXmywnaelVYrCDMo7C9uVGNqDhtM9UxTZPBm7KcuYiJt69aE5+05RA+uVjmVQRa1NWcY4ghabJkez7PkaNxWAbgw3HkT85+lVtgthISqM0k6G8xBqpla8cfVWD2v5WvcxSXE5wfCsa+eyh0NuYqrD8RgA7iAb7iZpVhHXII8STFxEoV5jYxvVGMxCWm0ybqOwtpuedZI04vaMqHtPIWjw7XeqVkJERNhF/8AaqlAAxOaNTtPLypfw0EoJOc5o8KJ8QG9ttaPGUJgjKE6jUjePPb0rz27ByhXSrelXiUZOv2oRxFiACVK66faiQlbpOUQnn0FHs8Pj9hPM5tfOg7wzleFlANYTu0qWqFLAtF77AevypZ+h7sZ3BHIaknnFaPHtLyjIkASDyBmQAD/ACNZnFYwZylYUCDBChWloDYLnclGEYNWcJep8kyVfA/auo4mLBIjyrq0+9YMWmrAVrOGnyp/gca4lKUlRKBokmQJ5cvT1FVYRkTlt0o3ElbbSlJSCRz0oLttFZzU84Dh+9C0JJASR4SY9oG5jW4UPSg8ThwglF0rBm5IJH9CtPhQPZXi4Q8lSVA5kqC0ZvEkCCFGf6iQPOtZxRaAlLxGdE3B22kVlzxwx09ryHE+vr7eiPtKwPEVKUFIQtZKUyCqJSdwn0n31BriLwSWcYw4UOJjOkCehIFqsCgVuKGilmOUE2j0ofG8YcyhhWiSb7lOw+NN7WNb4skcH3VBNjKoawqcqe8NwCnwwSdbztz9aCOAbjRRHKYHwEn30Z3KyLJJ8gainCqJ0I87UsHPLuUAvJS/9G2kQkKSTvIJ+VCr4eLkqUY5gR6ma0LfBFHYeZNJeOcQbZc7r2svtZf5cvT600wSE0rN3EpaQdCLchXjnDyBmgwaIw2AxDyO8abCgSRlBlVtwDr6Xodxx9v221oEx40kCeV4vTTAbpGAW04JjErw6EmZEiR0oZzEQTI3N6TdnOKySjSLz86NxzhSo3sT86FO82L6IMhdeVct+pMtTCEgqMXgSTOtS4JwhWJUcpypTGZR2mYHU206Vq8FwttkFKCVEwVKMAnlpt0oJPqtPQ9myaog8N9VimexDoJIIBzWzKTp1ib0Th+zD85YKUD2lI8Sl9BEwPOtaXdfWfSrUPd0mZ8R0A186jvtxs5XRydhxFm1rjfySFvs02okdykZfaUvNbzvE+lCq7HBSyGc3O/sAb3iwHWtCOKt4dohwlSlXyASTuJ5XoLhmIU2yparFwmBN7/QVczqG/8AH2bCC43eD6j4fys8zw5SHiggZQJBBkKOnpFHYglI0SPWTU2HApRtbarXOGlAzuC5MITeDO/WhuJdlYna3ZjtHJbcsPB/gpKpgmSrSCR+edNezPZNWIWlavChJuo7mLAc7xVamc7uTYlKfqa2DfGw2AhpJhIgZVWA60u9/wDaFjNwbKljOyrERClbnx78/OsdxXsuWFFTK+8Cjdp0C5/pVFj6DzrW4jia1phRCZ9THM8qz7ahmKrkIBUVHpSDDJE+w7Hpz+fJHElHwhK2BATkzRJGoy2mUyeR360a5wlWfxggagKka71kcXx11cIUoJQJASnwi5nTSeopvg+2zjSoWkPJN5BKVDyNxHSN60pNNLy0ZVpG781S07fDFG2QERsq0cxRjHBMoK1+BCbkqX4fWkY/xGS17GHOb+pVhPkKQcY7Vv4ogKICR+xNknz3J86Vi0Urz48D890KgE449xRLjmRKobSDEmZ5mkz2MUYBVIGgJn3Tt0ptwnIUZSAYmZ/OlLeKcGUg5h4kHRXLoetOhrfKOi9K5xwg1Ywz/YV1QCUDVV/Wuo3d+yH3b19A4Xw1S1BIEmfd1p9xPh3dgBKSskXGx5+mlB9lcYQ+pB0WmR6X+9NO0T6/C2jvJNyUAARyJN/QUWFzXx7wP8K1UFguO8GLKxiGhofENx0PTr+HTtcabfwZAInJcEHa21FcP7PrWYJ1mZuT0N4j0rOdoeBJwbakuKs4sTkmEgkEnyBCR6ikNXoxOQ43j0RGcJWw0RE8xQ3FnglSV2KoIE6W36nl/amgwjraU5wlTZ0dToJ0zff5Ui4rw1xThIEIT4c2xi5jncnSm3tuggFhGEoxGLWskkkmpYPGONmErPlqn1BtVqsNYgA+f3qoNkWFuZqcAUvVSZ4zjrrjZCPAqNEWKvLf0msxisOCEzZf7iqfjvNO8FgluKCUJJ/NTNhR+M7JOORKSFCwUFJV6ETpVo5e7wm4YpXNtrCR6gFHcLaCGEICrhINgTJN9eVwPSiv1IIym4i4V4gehBtRmD7NRkzOZfCNLmBaNhNvSneIwyW0wiwv84vGv96RouyU7pux5pnf1PD8Qvnq+z7OfvGsyF/wB8JPIGJHlQ7QUtYQBcnKBoZJiK3uNyuJBKUWI0AB5ai9F8G4e2Fd6UBa0DwKPtJm3igQqNjRGlxNE2P2Rp+xJ2EEkEcfBWcO4IMJg0olJcUc7kGbmwSNjAj1mly8RlN+X+1MMU/qCdj8aTPu6zVZHWuw0GmEUYYOFZhlyAP5Kv5C9SfxAK9TA1jU7x0oPDuxfkDQjmItHPWgtK0+6tys/Sd45nWb6nkKuxzJVAJP+n+I69T9K9bcgAfuOnK37j5VQ47mVlT5Tz5mrK+S74Kzh2FuDsKYPtlSsytrAcv71JpzuwABfbT331PWp4RBWr5k39BRGFKTVIDuAr3WI4hxdxh5SUpGZJuVXCpvMciDTrA/4itKSA82UK0PdpBR0MZs3pV3+IPZ9ASh9MJX/wBtQGqhBKSetiPUcqwC0TamO4jeKpfONbC2KQsaMdPgt7iuP4a8OqJVcwlUm2nKKT8U4xLZCAQi0k6nkOgrNttaiTFXYBBLDpMm6Be+kmqx6JgdaVa3dwhcctKyne1zTHgLJObNpYCda9w3DEBPiUFTexp1w5LTdwdeZ5cqfEjSKVt4DdqBe4Lm0kHadKrw/DC3KlgHl96N4rxdKSAVZjyTt60qXxXOdDCR60JxJ6KrAHOypNYkqskwBJmTrNGOcYQppTfeq5m3K31pdh3ilROSQfSvVlBCUFEKBuekGSeZi/pUhjXOv0RwWvN9UU0EpAEg9Y1m/OuoJ7HpzHK2sjb09K6i2UxQ9V9Oxq04ZxKwtBKTsbdUk7evOtXgOLN4hGZpQI3G46EUgx/Z9bxOVYXA0AAAHKBYVmDwDEYZ3vMMqF7pBsrpy+lZ2lcYCW14T05WeCCaOF9adxzeFYU4v2omN+gHU2r53juLt4pL/fuNoUsJS2hSgBlBJIk6kkCT5UTiOP8A6lvKW4V7LiTMhUXTB89axHaHAZYIkp0vt/aiCdzpRfH8rzsYTXAuFojDFzOhdkKzSlE6oUQY0mK0zTjbyQA14kFSEpTcHJaQNNBXyxAINjHrFO+B9oH23E5V6GROvnOte7vYbOVBfab4ni7BmGyggmUlIkRqbGYqA4yxl8RAjfL86ux2MQtchIGYkrcWQFKUQZSgbDmd6gzwtsSVJBnbYjn18qlzK8W5MafTO1ErYmclEkpA8AiYMje3yvURjTEb9K9OIQo2i21AOmVGPjSjnG19P0umbFGIwKACbJxpETtIop/ETYaEfP8APhSBbkwZvYfCiiSAJ/Iqlq7oBYKuLvxppwTFZVH1Hvt86Qrc+9X4TFZQpW4iPfVo3U5RLDuYQjse7M0sfcEdamt0kE/kGhHXNqs4K8bNopVKftFQCtPeagRXi7etqptymwiO+JmNTqeQ5CiMMop9iJ5nbyoNv4n8mm/DsJOpt8/7VFIUpDRlW4XBqUdSpR1OsVocDw4gRofefTrQbWLAs3AA1UdB9VHpQvEe0fdNqS3OZVs6iCo8zbSrNAuyseXvZjtaEr7aPhwhlgLdUlcuFKSoJIEZcwEE3M8orG4nAlJ0IPI2IrRMcRXEE25VTxHAKeCSlULTdM6GdQen5vRg8XjCyO0OxJJGmUOtw6V0WeLUIUo2yjX4D41Q88UYNOgLqySOYFpo/iKnEoDa7fyEDn8aXqdnUAhI8IVcC+wpyK2+ZciBsO3qlzCFqukH0o7B4iDlXP1FeLxZnKc08kwB6RRTTAOk+t6M5oPKl7QOVEs5wLyoW9KIwuASCUkwcv1oZTxTmIi0BRjnMabWoYPrHjAKvQ3H2oTmk3RVao2Fou7gCTPXnQeOSojwkAjQ+ex6V2FxucWmdwdfXrV6USY2Vb30oXFpQmktdaSHB5rqcJJ1IsPnXtPzwtG+tdTfeO6FMGUflrXcNfKV5kuZDuTP01ruMPYl0wtxfciVEoASVAaJGWh+H4clYCbqn8mnq8IZgBJKhBgHKOZrBdK6KQAG/ZKxi1jV9olhI7rCpypJGZKsxgyQFxdR6+fOqsfxMPN5Q2Uqnc6c6apfaYzpbyqk3gQD6anzNLk4U+IwoBRzCevLpTumcJHnw172VaR7SfClIw8SdT8qm3hjc3mPjTD9KZ0qvHYMODJNxcgG/StCUgNVWc5QzTyXWyHSAttQkbr28PWKO4VgQt1TgltlOypJP9I849KVMcCB/kJ5G5PlW0w3CCywlszufEZJmPtSzniqatns2GKfUtokVn6JPisMDf40Kw3Crf71oP0tha/0oNzDgTalC5fSmSA4QrKoUDGl6tViCQJrwiNBQzhqloobeVNblS7yCRsftQi11MGakK+1Hs4gb9RQ2JTBBrxNevujJG9F5CjZRwqk/f6V4RfoPn+fKq0PVyXR/v8AE+dEa21cisIvDpgybqO1PcFwtbgvYcvvSBp4j2R6mrH+LOpslZB/ptUEC0rOx5HhoLU4ltllP+YsA/xHiUfQaevvrI4vEl1c6DYcqqaaMX9a9KwOp5D68qG49AqQ6fu8uNlSSjc0S0u9CidTVyVVQAo7gEv7TYfMpDhMAjKbbifjHypOrIm4RmPWtBxbh63UAoElJkJ0zbR51nOIYktHK42pCuR/NK0YnuoUF857Z07odUXNbg5tCvYzNoYnYACvRiwAQSZA99BuOBaswED61a4yIk609yFm8pjwL2FKN5XfyjT40zSgnQ2pPwwZAQSMq4vOhEx8/lTbAvyoImFEwARY/Y1lzg7iQkJOVRicKSmTtpHyonAup/ctQI03FP8ADcFSfC4ba8tL0Nj+FoJHdI8ESVkkTNvdQBqIywgosb9raKXpxLREkTPU/auoPE4jIopSlCgLAxPxrqIA4jBP1VbavrB4GG1nL4QeVGJZATl504cZBF6V4pBBhGXrqY+lM6p+m0wLpG5digpDKOFm8d2fCVFwDNyH8ibCfWs/jVHDuAuhSyv21bJ5AevyrQdo3HW2S4lZK5EGPZHQbX3rFIxBdQEqF0iM2pMkm/vNJRR7CKsDmjyqPpP8OwX3e7bBCYOZzYR+0X1vS7jvZ04VJWlU5jBG5n/aq+E8Tcwp8N0nURRvGuIDFBBByhM23kxfy2rQ8DozfmVLCA4ORGbeRW0Q7mbBGtxH551jGkBoFUhXTrWjwbXdIBUonvQlxJ52hQ9NP/rSVOJI9Fr9jv26ke+F6+4AbiPp5UE4sHcUQt7X60K42DtFKutfRowAqnHYoNwUS6z1oZSeoqAnGV0Qyxz/ALVNJqwtHz91VKaI0t8qMAjAqWel+KxoEmuxeIgGsticUVnUxTcMO9Z/aGvbpG0MuPCbp4jmMTRzTk61lEqU2d70wwzyjTD4qyFl6TtVzjteMrVtuAC3v0FS70a60HwtWaAqmTuGI0J9IqhgFXa2P1N9EOpxR5x0FRuNbeZrxxk/yPrNV9yfP860q9tIrXWrkODp6VPvYvBNEscPSpvdC05ioqMDKBIgBMzB1094q/A8PK0OLaIcyD2TYzrodRlBPpQBRycKhnaAbS445Y9lMddflSHimLW+5DpnISE2Ai/9qfYtwpb7xQKFCTAEZkxqU+c0mw3+c5IQUpJuTvJvAp2IBllcr/yOU900B1Z49QlzOBSomdvjUjhoEUXxDB906pAuNidwdJ/NqHLk2EDzv7qKHu6FcR3jh1VbDYukmmaGClaCnw2HWN5FDYfh5XJEm3KPdR7OIIWA6CnQJ5GAEwOv3oUjv9KBxYWgwfaFIEvZROliJjUUi41j++fUoqJSICUjSNvzrRqMCHnEoiwsCeW5+E+6m7vAUPMpygZgCnTUA2n0gUlExjXW0ZV2ub1QbOAayp8E2EnPF4v6TXUmd4VlJScwi0Tp7xXVBjs3vP3/APVbcz1+y+8A1FGHA2qBqxtVbxa1zgXDIXqICTdo+Cd4y4EalJt11EetfMsJw5aFqSUkQfFbTXWvtOag3sCjxKgTFDng71wIKoWWvmyuDnLMG96EPDilWl6+hKIKRbagFcIW7JbF03jnXnaWRrdxCXoHhKOD9nUZVuYpD5QBILaFWiSSYvETtS1jFsKSs5lw0rJh51EKlSjtpaP6q1GB7QqALT8qReQdbftPSYkV88wvDnF+yCE5lHMoZE3O3O86UrLI0Rbm4PW03ES1u5nIWnRhytAWIynT3xFDlPl51PAY0YdHdOeNCpgifCbTqASLioYjGJUfDJ8oApE05ocF3nZ/asUsVyuAI5sgKlYE61GBtXFpW4j4++rmcKTQ6vhbjJWPbua4EeyFW2OVC4ljlatA3hABz+vlVeLwMC9un0oosBWbM26WJxjJIIrMYtooURX0F/DDKVx5H4fOsnxLC5lTT2mkINFZnbGlE0YezkIXBcTIELSFCnfD3MOo3SpPl9r0uwvD7Uy4awEOpKhIBuKI/Y41whaSPUsYN4DviM/XlabhnDcMVR35Sf6k3rSJ7MNr9jEtq6QZ9xNKX8M04iQJtqNRvB5jrSdWJebPhXIHODHvuKl0e0YKY3yyHDi0/Af+Lat9hklObPIIteIPURaOUmrU8AbQopSGgQlIKlXkiCCCbTNyR05CsceLvQFz4iYUkA7Af5gOx2ipDtF3biG3MhbKZChIKSUqJCo1cuAP2yIisyRgdVgn2v2/ClZhO0bpHkj4fv8AnutRxRgpQtxxaAIg2SqxkBMCICpk7k71nFvttNhTCvCrMFJvMi03vImOUGmaUsqRE50KSgE6ABdxPJQCUnpSjF4ZCG1ZPYTMjVV7gkm8wL8hFUhdG3wD5Yr0+6Y0zmAZyPlRCEUEKZgyYTr03ERyneoYFpBGdEjKqCCQdRIIsOVWp4mksylAkKy3Kj/UDZQHPblV2GeUsZjlAHspCQkdYCQBM702xoGCud7e1MBc6JzLf0N8Z/lB8a4aHGysAhaRbrzB+NIOH4IlQBGprahhWqo8qy2MfQl5SklRGaQkeFNiD86tdYXI0nrGGEEJ2E1U5hkqygibT7t/fStvtGpJJCExEamjcJxZCxA8Kr2PLW3xpKSNw8SgFG4NnKfCJUfCPXWnnBvZ2kKI6G+9IUYmJM3AJnlR3CHv8ozaCTPLSohGbKn4K/F4oZ1ZkpmYMi9rV1Adwt3/ADA43CuYUTy2ttXVQk35vujd05fVEt1aAKkEVyyBXShtK12oqNU4hYCD5GoqxCN1AetVYzFIymDeKo143ZICl1AUlS3kpRKiAOpons3xdlKyFOoE6SYrE4/Fl1w+0ALAbx16mg3EXygXNLSdpvc4gAbUmDtX0PtihnwKsFEggiIUneSNtPWKwjilqN5kgZBzGYiE+tq2HZThU4J0rGbNI6wBz6G9Zvg+ZBaeW34QStJMyQCpJE7D+1J6uPvalPH7JmyWil5xXg6vAkggpT75uVfL3UJg+GytKCQknSTE19LeWy+1mlKkG88vXY1847T8DQ2Q404s3sDc+h3oEzQx5iYeOqt3NAPPHoqFY91AU2EErVBWdkJBggjUa0Zh0SJUQkR7+g5k8qF4dxJ5CnC6Qc2WZAKlACMsbGNz7jQ+LxIWZIAEQAZMDpsPSKhrXNBFV7rotDoNa7a+E7B/2x9uv0TDB8ZGcgCUD9w0ND8b4s4sw2WmkAfxK1qPrYD0mgkOiAALDQAQKreX6eWtEL6wF1cHZziAZ5CT/wBcD7ZQj7ig2hrNmCZkxEkknTkJgUGMJNGOK/OdX4NF0zqTPvP2orHXytExtjYGN4CqwnCTvamLvCgYO4+Mb02ShOdQ5zHoZ+U0W20kiiubWQljqCFm2nCgx6feueIN9KK43hMsKHlbY6ilpd5VQyGkZoa8bgoqCk3Bt0+o+1VPPBQhaQetW95Xikg0PevFoqkIuYhtxbdwbbxpPOiWMZirDM2oc8sE+61VKZvXqWSNCRUiS0i7RxDyAt/+SR9uPsmPcqV4VgJIjTQzeRTJspbASPa5fmlK8PjQgEurAgb8p6daLa46wAVBYUQJMD6mrNuyvnnacbmap4cb90v7QLdBCQbKEmD8PKlLOCcOnxphiO0ZWQtSAEn2RufWrUY9DgH7B/HQ1DmlvIWe6NwF0gE8IPMT0r1jghUsAEAyLjbqacYdlKrqUhKdvEPeTXYniTKElLV7XXBjWOYMdaGSVQDKXYnBPrltJGUqV4iUgETBTJ2EadaOw2CWGMjrrJEnwpWPFIESTyjTqaQuYZxRm3+kW/sffSnupJBEFJI91MwtBFAjC0Yyw8BfQG+yeObAQlKIGmVaSL33IO9dWUb4g5Ah1UR/I7WryhuibZsKhL78pX2j9co/uNQ72aqawjitEn3UY1wN08hXUeBqzAHFA41OZCk8xWXCVoMg+ij8txX0Bvsyf3L91D8V7JnLmbMq3B38utc72vpTKRLFkgUR7JmNpqisUjHycqr9FQfQGrmMO2PFdM2579bivcTgzJSsEHkUibe40KlsomDmTukg/A3iuYsjAwVevVb/AA3GMO1hCAbITBG8n+5oLhKGsVw0MggOIUtNozJkm/OCD8KxLHEBdFynr8ut6edisQ2ovNwAtQDgJEEGCCmemtuddLotT3rO7lGAPqitbuYaWcwDLuHWphxVmz4vFItv7or0cS71wuJByosjlJ1V5wPjSjEKdWgd4laityFkAxYmZMbmtFxRsN4dshOUTFuo3oAA3fNMdltYdUwP4vr9vulrpnWh1HlUkuTUVK6e/wC1Ufdr6hHVKsqPP0qs/g+/KprJ0n6VBSbdPiaEmQVXlkybga+XIUVgbuJ858oqhWgFF4FqL9P7fWiB2VR2QmQevPWat/U8qCeVCSeVD4jGADXUUTeSlXNCp4piVF23sFHi8wbHzv8AOgiupIeKgSbTAHkL/WqyPrUONoGh2mMvacOcSP2x9L+as7yakhVDNm9XHT4iqpzlXovRLTVD4cggEUWl9LaFLVokSY1MbV4Cyl53iNhc7hKuO4bMVDkkA+dz9azTGE08URqBe3I03Y4gHFyu/eKiOhtby+lW4rhPdZkyFTuN60BK2MbXL51q5WueXnrlDPuqIQpsSLJNpiPgKq4o/wB2kCLkyfoKdYNkIQEj8POoPspUII9DSzdQA42MJL9V0rCx6H1Zvl0p23xhtCMoBKinL0uIml/GMIEK8O49aDZcTeZ2jzp50bZQCiU14FppguJrSSBt7vXlUH8UpR8a5OWPTWLdarK4ObY6dec1SpXiuN/hvXmxNBukWg3gLwYkcifWuqahJtYcq9othW2uX6qSRUwuq0sK5ip/pj/L4Ue0jS9z17nrhhep+FCcTZIbVkUQoCQTJFucbVVz9otTSr41iEJZWpSUqypkAgG+2vWvmq3io3IHQQf9qbY3EvOoWVAgBN7HxRf3CkrajECJ2GprlNdqBqJAQMBV3WMKCzJyJABMyYvFCcTxBZbRltJgmYIEnQ+gpjKWoUs3M6DxGbCBSjjRKyADaxINyALbfKvaeTa6hwrxP2G1rODcbDbQS22lYMz47E2vEW8ppB2jx6ncydSbQnQcz+cqXYbDLbVacvwotXAFqOdtR8jtPI7imBp+7cXk88f5Xv1BPxCCweHJSCBtc1y4BEGanxXCKYCUkxIFh86BaxGwEk2plzC7IyvofZ/aMU0YyAeCPdEG0nU8zoKiEzc/nlXpRlu4fJIvNSZbUsybck8vOliKytzcOFzTMmTtRjIr0ogW99XYdqBVOSqF+EDxNcJI6j8+FJsS4SoQqI2An30x4ulS1pQmJJ3sBGpPlUBwOxyrzHmUwk84M6daKHtZyVx3b/aEod+mjwKyfW+iqSuUg1BVGLwJQiCDmm/L0oRQohatnsmdsmkZXQUfiOVECrKjpcmBUU4lMKOoSLnbyHOpDScJqXWQw+dwCkl7IrwwTuKo7SYlS0BDQJzcviPzlQ3DEreJIEC/nWtwHAcgjVUST9q8f6ZurIXCaztebUBzHeUnA9KWJ4Jwd3vEqUggAb21pnisSbpNaleGi9ZztBgylWcaK+BoXfGWTxilivJdlQwuNlOXdPxGxqIdk0pU5FxVjWJsTv8Al6MYuoVKVPFWQt09AAaWnAHvMtuc7RzotzNMGSTbzqGJVkSEE+I2URy2FaMQIAFpyLIXmK1GW4FqktkrMJsZA9+lRwmHKvMaeVGBxLagqZVF40FXzaOilIYb8DhOcAZo0mAa6gniypRUpagTqIFrV5Uhw91FuX6pBqQNenGIGke6vDxIfgpnYlNwUH3SkSEKV0FJOJ8QciO5X8QD5mwinTnEJECR1EfavnfalBed7tpTrigbkqJA6AC1qR1oLW5cReKFZUOf6IvFY7EPHumktgGQW0+IxoSToBtNI8Ux+mUUkguix0yo9edGPdsmAhtLalJdbj/MywSRYpI/j0oPi/DP1479w90AqZA9sgAeEHa1z03rH1EMAFl5tS0B+Ag+5GUuuFRSqfEDM8gnqazP/EFnFLKW1BM5UpIgwm3v1pw66IS2j2Ebk6k6qNVOOpQJklWwFehiFF3qOqo4gYRDnb9tgqbLWdW+kA6EelLT/iA+TDaUNovbLMzS/E4RsqkgJUbmiMHwpClgAAzuT96ctuynH6qettWsRgU47DpUVAOkwCBJsJ8QFZ44NWFeyug5lwG8viCuophg8a7gXQe6hsyJkQeZSZvXNu/rHXGrpUoFbR/ib2FIQ7mvNG29FoQOET2ytw4eqkrBKzEKEKB0O1EfpMv5c/2rKcL4k408Q4pViQqb3Ft61SOKpUCpJBMGAbe6jPYG1uK6jT9vQyDx+EqnEi4T6mikoITofwUoHFil2Mhgm6zcemlXY7tE4EEoKRHQHS1SNrfmpl7e07TQs/BSxWBSXGkuEJSokSeZFOkcICAAV9CSRAjn0rA4vFOu+NxcmDGgi1gBtrS7/ijq7KWoi1ibWtp5UOXSPlPhdQHsua7Q1P6iUyltXxfstL2h40kLyoOYaFQ3jl00FAtYwLgJN5uKVOAqA6VbgGSFg+fypjugxlXwlINS+MkNNAp2MOMozGSQfnS7jqkJaCQRKj8BqffFVYDFTnzZvDr9B60t4k93pk2gQByFXZC4PBPCHGSJA56dcHfyCByINa3B8XBAO4+1YHCO0yw+KjehyBwJKA6w4rftuoUBN+QHOl/anCN/plSIMjTzpBh+LqHs61bj8eVtwZMka/OgAW4LwKz7/DYAIMg78vPlS5t0FRTBkTbnHKtXh2QI60K/wFIX36RpqP4nS3SnWSsy2REaWuwcJW8ytKfB4lnUTdI5D60N/wALKfE5cz7Kd/PlRbq1SRYX2qpYPWj99XlV+9AwEHjXXCICcqRsPy9BZBEkySfdTaffVY4Y2oFa3CgA6BJUT16URku7BV45NxpKFNida6mZwTGzjkf/ABz/APqupnKLhfp8Yc9B6173H9QoUKqdNrOBV5bH8vhS/C4JlgEjMSqSVbkm58qJqp1EiqljSQSOFNrL9oQwpfhZSFaqWU3jpzPnSDibbiioKUQ0lIzDY2nJ0A0PrWg7R4FZALYJUkzA1Okj1FC8adbKG2UoDZdIVmKgolIE7aTYetYOs0ZfKZCa+X7e/ujsIWJTihlAImb3HP5WiqXXk6gR1vX0vtXh2j3aXMniITEQfMEaf3rPYTsMl1YAUtKTrmA06Hes4atrTRukV2jechYZaCTYfetv2S7CaPYkwkXCCY9V/anjvY1jDBC0ZswcbuT/AFAHpeaXf4i8EWE9+yVAD/uJBt/qj50N85lIY01fVFZp+6G9wuuid8Y4bh3gkqUIbmEpI9wA8qRYDhSQEPmUrYQtQM2IXJSDzgT0msv2R49lcKS2FLUCEr/jbXlX0LhfDi/hlFSYzADzCfZJ6xSz4nxHZf8ApTJK17MDJ5WK7S8JQFd6kHMoBShEgmJMdbULwHs0pxlT61znuhPKOZrUdomglCCZgRMa2g/Ss/iePnwMspCWoBJ6G56C8ijQyyviDB9fYII7ttl/px7pbhWlIcF/CTHta3250NxAkrgGxN9J9KaBYUqU2SN/tQuFUw84BmMzytA5U23dushBhsnwofD8IBRBWN5vc9BtNUu48IGRCMsWEXJ6k71scB2bwzi3V51tpbKAq49hSVAqAVJnPlHqeVCYjsSwH1hT60dyWg7dJH+aggFEi8PZUnXwk0zh7sn/AGmdQzcQLwFjGnCXPCknnA3pxheAOrVmXlQPzbamA7JtFbiVYlaCyttt05kZc7raQnJb2RiCpJN/CmetL2OyWfGFkrcUykrbUtK0FRebwxeWhI/jnSUgwbbzRXRucMED7pcRpu1wXDNg51JIOsqEH0oXiHHsIyCGGW1rj2sgyjzkXqf/ACawU90CSovNTmWkOoCsG48tgkJKSoLAFkEkwImoq7DYcLUguuyVlCDKPD/0YxIKxlvCpQYyz0NqENLm3vJRDZWdc404o3IvqAAB5WrwNA3BAmLb1r8J2Kw77reVLjbSmMMcwcSqVOpSFLAKDISqc1wAd02FCJ7GYfLhyXFhb6skyEjOpDndhKSjxN5wgFQWYzQQk0XuwPLhDLCeUmYagXiPP614h8qWCSkAWCZmfhrWnZ7LYZUtl1wqbWtskFEBTWHDqz7N05wpAvpF+ZuH7HtAOFtSgAkKSrMkm+HDwDgy6Scsgp6AmgEFpvqh92QgMCwlSD0vXjQKW5I/cfWnaezSUEQtxctlWQKSHHCCgZUpKfCPEoz45CbHWjmOEsrQyVK8PeIzAqSArMtSVNyNFJgEwfdINDNu5Xu7K+aP8MUHF3ARMhR5Kkx1I0tViGUIsBmV/JWnW2nvmtjjezrbjRJC2ygkDxBUjvkIyrEABYCyoQRIFxF6Df7KJRiUoCj3RLeZa1CUZ1qSCpJSgpPhmCLc4g1PiIFqXMNrOcQwxSEqUQRpt5j60h4q8pclHsIABjQm8n85V9IxPAkOFeYra7uRCu6PdDulL7120lClJCRGU9TaRv8AlfDKASpS5MD/ANsDMrCfqQfCAYBBRGpkXEXNAS3xOCLGNrsr5WMcsWBr2nR4G2bhS0g7ZZjpOa9eVofqmfgRLb6r9EjWrE11dWmUgF7UTXV1eUpes/8AUteSvkK+ftDNiwDcALABuAO8Nhyrq6svXcH86JvS8/nstLxlhJZUSkG24Bovs+6SGpJPgOprq6uMf/Kej8x/Oq7tWs9wbn20f+SaoW+o4xSSo5bWkxpy0rq6rv8AL9f4R/7h8v5WLQylOLeypAjvIgAR5V9L7Lf+lb/0Curqbl8w+AWf0P51KzXa3/t+h+Rr59+1r/QP/JVe11E0HlPxSk/CaEQg+VY/BOEOJIJBzDS29dXVrs4chMWnxCvEeih86F4wZcJN7b11dWfHyPz0VhwUpxzYyCw9k7dao4K6UOgpJScrgkGDBbUCLbEEj1rq6tSLyojUKhA5CrkIF7DQ11dV+qs3le4VAyKsPaHyFGcFOXGMqFiHUkEWIg2INdXUV/nRTw1TZvjVzey/rWnbbE6D3dK6urG1vI+CDL5lepAjQb12FSBcWN7jXUV1dSDVRnmWexl3jPX6U1wCbV1dTU3kC8fMlPEkjvl2/d9qN4eyn+I9wrq6mB5Qq/3FOG0CBaurq6qHlFC//9k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AutoShape 14" descr="data:image/jpeg;base64,/9j/4AAQSkZJRgABAQAAAQABAAD/2wCEAAkGBhQSERUTExQVFRUWFxgaGRgXGBgYGBgcGRcXGBgXGB0cHCYeHBkkGRcXHy8gIycpLCwsFR4xNTAqNSYrLCkBCQoKDgwOGg8PGiwkHyQsNCksLCksLC8vLCksLCwsLCwsLCwsLCwsLCwsLCwsLCwsKSwsLCwsLCwsLCwsLCwsLP/AABEIAMIBAwMBIgACEQEDEQH/xAAcAAACAwEBAQEAAAAAAAAAAAAEBQIDBgABBwj/xAA/EAABAwIEAwUHAwIEBQUAAAABAgMRACEEEjFBBVFhBhMicYEykaGxwdHwFEJSYuEHI3LxFRYkM7I0Q3OCwv/EABsBAAIDAQEBAAAAAAAAAAAAAAMEAQIFBgAH/8QAMxEAAQQBAwEGBQMEAwEAAAAAAQACAxEhBBIxQQUTIjJRYXGBkaHwFLHBI0Lh8QZi0XL/2gAMAwEAAhEDEQA/AK2We9UVTAECyVEWF9POjikgKnQ/eg+wXahKFqbfUlCVgQYypzCANLCRqdLCnvH8NlUSBZXiBGhnXp/vWK6IM07Wjpd/NLH1S3Aqcyju1EKk6SLSdaaYbGPoWkOrKkzdOYXHKaXcMwRUwpSTBSbXjf7Ufw7HKUS26CU7KImPM8utLx6zVRDu4mg3nP0UgA1aH4zxDKtRYQbJJ7tUmeeU7xrfkKyTivYWqYUComQZgyT+cqecewK0vpyKUkESMkbe1rO3SKy+IzNd5nGdKzAUAAUFWhUB/Ln1q0T5t/8AVwfy/ZE2CqVvF3cxStSSprRIuPMzz0oB9vBuFIHfNHdSoWPdAi9OuG4xsEpxDiYSkqQmD4tsszcyNKzKuKqk2Su+hTYdAeVMkG7CNFJCG09vzRA7GFxQLWJZMjcqH0vVOL4P3JQC42XRJJBWTG2aYCRyA5mhv1kKt7R/ajSvXGlKOZwC/MgGrhzwKJwpdJDwASpHii3AQoztI3A86CWkcqtcH8QSBvaqVfKvAdQk8kqBXAPlT/g3DEPJDq7SkCx1ItelrHZ9x1MxlTzJF/LetFg8KGkhsGco15k3P50qzsCvVS62tz1U04QJB8IjTMAPjSx58KmBBTytTlT8CBvSTFNDPnSI/kPqOlU3AIYNrsM/NWOYuPCPEeW3rQfDk94CpMC8a6U0ZwyUDbqSaKHWV4gg5VLGFB9pUnkNBQOJxKCowYTpO58q7iPFQZQiBOp0noKGRiMgug+YipVgFWGEqXmywnaelVYrCDMo7C9uVGNqDhtM9UxTZPBm7KcuYiJt69aE5+05RA+uVjmVQRa1NWcY4ghabJkez7PkaNxWAbgw3HkT85+lVtgthISqM0k6G8xBqpla8cfVWD2v5WvcxSXE5wfCsa+eyh0NuYqrD8RgA7iAb7iZpVhHXII8STFxEoV5jYxvVGMxCWm0ybqOwtpuedZI04vaMqHtPIWjw7XeqVkJERNhF/8AaqlAAxOaNTtPLypfw0EoJOc5o8KJ8QG9ttaPGUJgjKE6jUjePPb0rz27ByhXSrelXiUZOv2oRxFiACVK66faiQlbpOUQnn0FHs8Pj9hPM5tfOg7wzleFlANYTu0qWqFLAtF77AevypZ+h7sZ3BHIaknnFaPHtLyjIkASDyBmQAD/ACNZnFYwZylYUCDBChWloDYLnclGEYNWcJep8kyVfA/auo4mLBIjyrq0+9YMWmrAVrOGnyp/gca4lKUlRKBokmQJ5cvT1FVYRkTlt0o3ElbbSlJSCRz0oLttFZzU84Dh+9C0JJASR4SY9oG5jW4UPSg8ThwglF0rBm5IJH9CtPhQPZXi4Q8lSVA5kqC0ZvEkCCFGf6iQPOtZxRaAlLxGdE3B22kVlzxwx09ryHE+vr7eiPtKwPEVKUFIQtZKUyCqJSdwn0n31BriLwSWcYw4UOJjOkCehIFqsCgVuKGilmOUE2j0ofG8YcyhhWiSb7lOw+NN7WNb4skcH3VBNjKoawqcqe8NwCnwwSdbztz9aCOAbjRRHKYHwEn30Z3KyLJJ8gainCqJ0I87UsHPLuUAvJS/9G2kQkKSTvIJ+VCr4eLkqUY5gR6ma0LfBFHYeZNJeOcQbZc7r2svtZf5cvT600wSE0rN3EpaQdCLchXjnDyBmgwaIw2AxDyO8abCgSRlBlVtwDr6Xodxx9v221oEx40kCeV4vTTAbpGAW04JjErw6EmZEiR0oZzEQTI3N6TdnOKySjSLz86NxzhSo3sT86FO82L6IMhdeVct+pMtTCEgqMXgSTOtS4JwhWJUcpypTGZR2mYHU206Vq8FwttkFKCVEwVKMAnlpt0oJPqtPQ9myaog8N9VimexDoJIIBzWzKTp1ib0Th+zD85YKUD2lI8Sl9BEwPOtaXdfWfSrUPd0mZ8R0A186jvtxs5XRydhxFm1rjfySFvs02okdykZfaUvNbzvE+lCq7HBSyGc3O/sAb3iwHWtCOKt4dohwlSlXyASTuJ5XoLhmIU2yparFwmBN7/QVczqG/8AH2bCC43eD6j4fys8zw5SHiggZQJBBkKOnpFHYglI0SPWTU2HApRtbarXOGlAzuC5MITeDO/WhuJdlYna3ZjtHJbcsPB/gpKpgmSrSCR+edNezPZNWIWlavChJuo7mLAc7xVamc7uTYlKfqa2DfGw2AhpJhIgZVWA60u9/wDaFjNwbKljOyrERClbnx78/OsdxXsuWFFTK+8Cjdp0C5/pVFj6DzrW4jia1phRCZ9THM8qz7ahmKrkIBUVHpSDDJE+w7Hpz+fJHElHwhK2BATkzRJGoy2mUyeR360a5wlWfxggagKka71kcXx11cIUoJQJASnwi5nTSeopvg+2zjSoWkPJN5BKVDyNxHSN60pNNLy0ZVpG781S07fDFG2QERsq0cxRjHBMoK1+BCbkqX4fWkY/xGS17GHOb+pVhPkKQcY7Vv4ogKICR+xNknz3J86Vi0Urz48D890KgE449xRLjmRKobSDEmZ5mkz2MUYBVIGgJn3Tt0ptwnIUZSAYmZ/OlLeKcGUg5h4kHRXLoetOhrfKOi9K5xwg1Ywz/YV1QCUDVV/Wuo3d+yH3b19A4Xw1S1BIEmfd1p9xPh3dgBKSskXGx5+mlB9lcYQ+pB0WmR6X+9NO0T6/C2jvJNyUAARyJN/QUWFzXx7wP8K1UFguO8GLKxiGhofENx0PTr+HTtcabfwZAInJcEHa21FcP7PrWYJ1mZuT0N4j0rOdoeBJwbakuKs4sTkmEgkEnyBCR6ikNXoxOQ43j0RGcJWw0RE8xQ3FnglSV2KoIE6W36nl/amgwjraU5wlTZ0dToJ0zff5Ui4rw1xThIEIT4c2xi5jncnSm3tuggFhGEoxGLWskkkmpYPGONmErPlqn1BtVqsNYgA+f3qoNkWFuZqcAUvVSZ4zjrrjZCPAqNEWKvLf0msxisOCEzZf7iqfjvNO8FgluKCUJJ/NTNhR+M7JOORKSFCwUFJV6ETpVo5e7wm4YpXNtrCR6gFHcLaCGEICrhINgTJN9eVwPSiv1IIym4i4V4gehBtRmD7NRkzOZfCNLmBaNhNvSneIwyW0wiwv84vGv96RouyU7pux5pnf1PD8Qvnq+z7OfvGsyF/wB8JPIGJHlQ7QUtYQBcnKBoZJiK3uNyuJBKUWI0AB5ai9F8G4e2Fd6UBa0DwKPtJm3igQqNjRGlxNE2P2Rp+xJ2EEkEcfBWcO4IMJg0olJcUc7kGbmwSNjAj1mly8RlN+X+1MMU/qCdj8aTPu6zVZHWuw0GmEUYYOFZhlyAP5Kv5C9SfxAK9TA1jU7x0oPDuxfkDQjmItHPWgtK0+6tys/Sd45nWb6nkKuxzJVAJP+n+I69T9K9bcgAfuOnK37j5VQ47mVlT5Tz5mrK+S74Kzh2FuDsKYPtlSsytrAcv71JpzuwABfbT331PWp4RBWr5k39BRGFKTVIDuAr3WI4hxdxh5SUpGZJuVXCpvMciDTrA/4itKSA82UK0PdpBR0MZs3pV3+IPZ9ASh9MJX/wBtQGqhBKSetiPUcqwC0TamO4jeKpfONbC2KQsaMdPgt7iuP4a8OqJVcwlUm2nKKT8U4xLZCAQi0k6nkOgrNttaiTFXYBBLDpMm6Be+kmqx6JgdaVa3dwhcctKyne1zTHgLJObNpYCda9w3DEBPiUFTexp1w5LTdwdeZ5cqfEjSKVt4DdqBe4Lm0kHadKrw/DC3KlgHl96N4rxdKSAVZjyTt60qXxXOdDCR60JxJ6KrAHOypNYkqskwBJmTrNGOcYQppTfeq5m3K31pdh3ilROSQfSvVlBCUFEKBuekGSeZi/pUhjXOv0RwWvN9UU0EpAEg9Y1m/OuoJ7HpzHK2sjb09K6i2UxQ9V9Oxq04ZxKwtBKTsbdUk7evOtXgOLN4hGZpQI3G46EUgx/Z9bxOVYXA0AAAHKBYVmDwDEYZ3vMMqF7pBsrpy+lZ2lcYCW14T05WeCCaOF9adxzeFYU4v2omN+gHU2r53juLt4pL/fuNoUsJS2hSgBlBJIk6kkCT5UTiOP8A6lvKW4V7LiTMhUXTB89axHaHAZYIkp0vt/aiCdzpRfH8rzsYTXAuFojDFzOhdkKzSlE6oUQY0mK0zTjbyQA14kFSEpTcHJaQNNBXyxAINjHrFO+B9oH23E5V6GROvnOte7vYbOVBfab4ni7BmGyggmUlIkRqbGYqA4yxl8RAjfL86ux2MQtchIGYkrcWQFKUQZSgbDmd6gzwtsSVJBnbYjn18qlzK8W5MafTO1ErYmclEkpA8AiYMje3yvURjTEb9K9OIQo2i21AOmVGPjSjnG19P0umbFGIwKACbJxpETtIop/ETYaEfP8APhSBbkwZvYfCiiSAJ/Iqlq7oBYKuLvxppwTFZVH1Hvt86Qrc+9X4TFZQpW4iPfVo3U5RLDuYQjse7M0sfcEdamt0kE/kGhHXNqs4K8bNopVKftFQCtPeagRXi7etqptymwiO+JmNTqeQ5CiMMop9iJ5nbyoNv4n8mm/DsJOpt8/7VFIUpDRlW4XBqUdSpR1OsVocDw4gRofefTrQbWLAs3AA1UdB9VHpQvEe0fdNqS3OZVs6iCo8zbSrNAuyseXvZjtaEr7aPhwhlgLdUlcuFKSoJIEZcwEE3M8orG4nAlJ0IPI2IrRMcRXEE25VTxHAKeCSlULTdM6GdQen5vRg8XjCyO0OxJJGmUOtw6V0WeLUIUo2yjX4D41Q88UYNOgLqySOYFpo/iKnEoDa7fyEDn8aXqdnUAhI8IVcC+wpyK2+ZciBsO3qlzCFqukH0o7B4iDlXP1FeLxZnKc08kwB6RRTTAOk+t6M5oPKl7QOVEs5wLyoW9KIwuASCUkwcv1oZTxTmIi0BRjnMabWoYPrHjAKvQ3H2oTmk3RVao2Fou7gCTPXnQeOSojwkAjQ+ex6V2FxucWmdwdfXrV6USY2Vb30oXFpQmktdaSHB5rqcJJ1IsPnXtPzwtG+tdTfeO6FMGUflrXcNfKV5kuZDuTP01ruMPYl0wtxfciVEoASVAaJGWh+H4clYCbqn8mnq8IZgBJKhBgHKOZrBdK6KQAG/ZKxi1jV9olhI7rCpypJGZKsxgyQFxdR6+fOqsfxMPN5Q2Uqnc6c6apfaYzpbyqk3gQD6anzNLk4U+IwoBRzCevLpTumcJHnw172VaR7SfClIw8SdT8qm3hjc3mPjTD9KZ0qvHYMODJNxcgG/StCUgNVWc5QzTyXWyHSAttQkbr28PWKO4VgQt1TgltlOypJP9I849KVMcCB/kJ5G5PlW0w3CCywlszufEZJmPtSzniqatns2GKfUtokVn6JPisMDf40Kw3Crf71oP0tha/0oNzDgTalC5fSmSA4QrKoUDGl6tViCQJrwiNBQzhqloobeVNblS7yCRsftQi11MGakK+1Hs4gb9RQ2JTBBrxNevujJG9F5CjZRwqk/f6V4RfoPn+fKq0PVyXR/v8AE+dEa21cisIvDpgybqO1PcFwtbgvYcvvSBp4j2R6mrH+LOpslZB/ptUEC0rOx5HhoLU4ltllP+YsA/xHiUfQaevvrI4vEl1c6DYcqqaaMX9a9KwOp5D68qG49AqQ6fu8uNlSSjc0S0u9CidTVyVVQAo7gEv7TYfMpDhMAjKbbifjHypOrIm4RmPWtBxbh63UAoElJkJ0zbR51nOIYktHK42pCuR/NK0YnuoUF857Z07odUXNbg5tCvYzNoYnYACvRiwAQSZA99BuOBaswED61a4yIk609yFm8pjwL2FKN5XfyjT40zSgnQ2pPwwZAQSMq4vOhEx8/lTbAvyoImFEwARY/Y1lzg7iQkJOVRicKSmTtpHyonAup/ctQI03FP8ADcFSfC4ba8tL0Nj+FoJHdI8ESVkkTNvdQBqIywgosb9raKXpxLREkTPU/auoPE4jIopSlCgLAxPxrqIA4jBP1VbavrB4GG1nL4QeVGJZATl504cZBF6V4pBBhGXrqY+lM6p+m0wLpG5digpDKOFm8d2fCVFwDNyH8ibCfWs/jVHDuAuhSyv21bJ5AevyrQdo3HW2S4lZK5EGPZHQbX3rFIxBdQEqF0iM2pMkm/vNJRR7CKsDmjyqPpP8OwX3e7bBCYOZzYR+0X1vS7jvZ04VJWlU5jBG5n/aq+E8Tcwp8N0nURRvGuIDFBBByhM23kxfy2rQ8DozfmVLCA4ORGbeRW0Q7mbBGtxH551jGkBoFUhXTrWjwbXdIBUonvQlxJ52hQ9NP/rSVOJI9Fr9jv26ke+F6+4AbiPp5UE4sHcUQt7X60K42DtFKutfRowAqnHYoNwUS6z1oZSeoqAnGV0Qyxz/ALVNJqwtHz91VKaI0t8qMAjAqWel+KxoEmuxeIgGsticUVnUxTcMO9Z/aGvbpG0MuPCbp4jmMTRzTk61lEqU2d70wwzyjTD4qyFl6TtVzjteMrVtuAC3v0FS70a60HwtWaAqmTuGI0J9IqhgFXa2P1N9EOpxR5x0FRuNbeZrxxk/yPrNV9yfP860q9tIrXWrkODp6VPvYvBNEscPSpvdC05ioqMDKBIgBMzB1094q/A8PK0OLaIcyD2TYzrodRlBPpQBRycKhnaAbS445Y9lMddflSHimLW+5DpnISE2Ai/9qfYtwpb7xQKFCTAEZkxqU+c0mw3+c5IQUpJuTvJvAp2IBllcr/yOU900B1Z49QlzOBSomdvjUjhoEUXxDB906pAuNidwdJ/NqHLk2EDzv7qKHu6FcR3jh1VbDYukmmaGClaCnw2HWN5FDYfh5XJEm3KPdR7OIIWA6CnQJ5GAEwOv3oUjv9KBxYWgwfaFIEvZROliJjUUi41j++fUoqJSICUjSNvzrRqMCHnEoiwsCeW5+E+6m7vAUPMpygZgCnTUA2n0gUlExjXW0ZV2ub1QbOAayp8E2EnPF4v6TXUmd4VlJScwi0Tp7xXVBjs3vP3/APVbcz1+y+8A1FGHA2qBqxtVbxa1zgXDIXqICTdo+Cd4y4EalJt11EetfMsJw5aFqSUkQfFbTXWvtOag3sCjxKgTFDng71wIKoWWvmyuDnLMG96EPDilWl6+hKIKRbagFcIW7JbF03jnXnaWRrdxCXoHhKOD9nUZVuYpD5QBILaFWiSSYvETtS1jFsKSs5lw0rJh51EKlSjtpaP6q1GB7QqALT8qReQdbftPSYkV88wvDnF+yCE5lHMoZE3O3O86UrLI0Rbm4PW03ES1u5nIWnRhytAWIynT3xFDlPl51PAY0YdHdOeNCpgifCbTqASLioYjGJUfDJ8oApE05ocF3nZ/asUsVyuAI5sgKlYE61GBtXFpW4j4++rmcKTQ6vhbjJWPbua4EeyFW2OVC4ljlatA3hABz+vlVeLwMC9un0oosBWbM26WJxjJIIrMYtooURX0F/DDKVx5H4fOsnxLC5lTT2mkINFZnbGlE0YezkIXBcTIELSFCnfD3MOo3SpPl9r0uwvD7Uy4awEOpKhIBuKI/Y41whaSPUsYN4DviM/XlabhnDcMVR35Sf6k3rSJ7MNr9jEtq6QZ9xNKX8M04iQJtqNRvB5jrSdWJebPhXIHODHvuKl0e0YKY3yyHDi0/Af+Lat9hklObPIIteIPURaOUmrU8AbQopSGgQlIKlXkiCCCbTNyR05CsceLvQFz4iYUkA7Af5gOx2ipDtF3biG3MhbKZChIKSUqJCo1cuAP2yIisyRgdVgn2v2/ClZhO0bpHkj4fv8AnutRxRgpQtxxaAIg2SqxkBMCICpk7k71nFvttNhTCvCrMFJvMi03vImOUGmaUsqRE50KSgE6ABdxPJQCUnpSjF4ZCG1ZPYTMjVV7gkm8wL8hFUhdG3wD5Yr0+6Y0zmAZyPlRCEUEKZgyYTr03ERyneoYFpBGdEjKqCCQdRIIsOVWp4mksylAkKy3Kj/UDZQHPblV2GeUsZjlAHspCQkdYCQBM702xoGCud7e1MBc6JzLf0N8Z/lB8a4aHGysAhaRbrzB+NIOH4IlQBGprahhWqo8qy2MfQl5SklRGaQkeFNiD86tdYXI0nrGGEEJ2E1U5hkqygibT7t/fStvtGpJJCExEamjcJxZCxA8Kr2PLW3xpKSNw8SgFG4NnKfCJUfCPXWnnBvZ2kKI6G+9IUYmJM3AJnlR3CHv8ozaCTPLSohGbKn4K/F4oZ1ZkpmYMi9rV1Adwt3/ADA43CuYUTy2ttXVQk35vujd05fVEt1aAKkEVyyBXShtK12oqNU4hYCD5GoqxCN1AetVYzFIymDeKo143ZICl1AUlS3kpRKiAOpons3xdlKyFOoE6SYrE4/Fl1w+0ALAbx16mg3EXygXNLSdpvc4gAbUmDtX0PtihnwKsFEggiIUneSNtPWKwjilqN5kgZBzGYiE+tq2HZThU4J0rGbNI6wBz6G9Zvg+ZBaeW34QStJMyQCpJE7D+1J6uPvalPH7JmyWil5xXg6vAkggpT75uVfL3UJg+GytKCQknSTE19LeWy+1mlKkG88vXY1847T8DQ2Q404s3sDc+h3oEzQx5iYeOqt3NAPPHoqFY91AU2EErVBWdkJBggjUa0Zh0SJUQkR7+g5k8qF4dxJ5CnC6Qc2WZAKlACMsbGNz7jQ+LxIWZIAEQAZMDpsPSKhrXNBFV7rotDoNa7a+E7B/2x9uv0TDB8ZGcgCUD9w0ND8b4s4sw2WmkAfxK1qPrYD0mgkOiAALDQAQKreX6eWtEL6wF1cHZziAZ5CT/wBcD7ZQj7ig2hrNmCZkxEkknTkJgUGMJNGOK/OdX4NF0zqTPvP2orHXytExtjYGN4CqwnCTvamLvCgYO4+Mb02ShOdQ5zHoZ+U0W20kiiubWQljqCFm2nCgx6feueIN9KK43hMsKHlbY6ilpd5VQyGkZoa8bgoqCk3Bt0+o+1VPPBQhaQetW95Xikg0PevFoqkIuYhtxbdwbbxpPOiWMZirDM2oc8sE+61VKZvXqWSNCRUiS0i7RxDyAt/+SR9uPsmPcqV4VgJIjTQzeRTJspbASPa5fmlK8PjQgEurAgb8p6daLa46wAVBYUQJMD6mrNuyvnnacbmap4cb90v7QLdBCQbKEmD8PKlLOCcOnxphiO0ZWQtSAEn2RufWrUY9DgH7B/HQ1DmlvIWe6NwF0gE8IPMT0r1jghUsAEAyLjbqacYdlKrqUhKdvEPeTXYniTKElLV7XXBjWOYMdaGSVQDKXYnBPrltJGUqV4iUgETBTJ2EadaOw2CWGMjrrJEnwpWPFIESTyjTqaQuYZxRm3+kW/sffSnupJBEFJI91MwtBFAjC0Yyw8BfQG+yeObAQlKIGmVaSL33IO9dWUb4g5Ah1UR/I7WryhuibZsKhL78pX2j9co/uNQ72aqawjitEn3UY1wN08hXUeBqzAHFA41OZCk8xWXCVoMg+ij8txX0Bvsyf3L91D8V7JnLmbMq3B38utc72vpTKRLFkgUR7JmNpqisUjHycqr9FQfQGrmMO2PFdM2579bivcTgzJSsEHkUibe40KlsomDmTukg/A3iuYsjAwVevVb/AA3GMO1hCAbITBG8n+5oLhKGsVw0MggOIUtNozJkm/OCD8KxLHEBdFynr8ut6edisQ2ovNwAtQDgJEEGCCmemtuddLotT3rO7lGAPqitbuYaWcwDLuHWphxVmz4vFItv7or0cS71wuJByosjlJ1V5wPjSjEKdWgd4laityFkAxYmZMbmtFxRsN4dshOUTFuo3oAA3fNMdltYdUwP4vr9vulrpnWh1HlUkuTUVK6e/wC1Ufdr6hHVKsqPP0qs/g+/KprJ0n6VBSbdPiaEmQVXlkybga+XIUVgbuJ858oqhWgFF4FqL9P7fWiB2VR2QmQevPWat/U8qCeVCSeVD4jGADXUUTeSlXNCp4piVF23sFHi8wbHzv8AOgiupIeKgSbTAHkL/WqyPrUONoGh2mMvacOcSP2x9L+as7yakhVDNm9XHT4iqpzlXovRLTVD4cggEUWl9LaFLVokSY1MbV4Cyl53iNhc7hKuO4bMVDkkA+dz9azTGE08URqBe3I03Y4gHFyu/eKiOhtby+lW4rhPdZkyFTuN60BK2MbXL51q5WueXnrlDPuqIQpsSLJNpiPgKq4o/wB2kCLkyfoKdYNkIQEj8POoPspUII9DSzdQA42MJL9V0rCx6H1Zvl0p23xhtCMoBKinL0uIml/GMIEK8O49aDZcTeZ2jzp50bZQCiU14FppguJrSSBt7vXlUH8UpR8a5OWPTWLdarK4ObY6dec1SpXiuN/hvXmxNBukWg3gLwYkcifWuqahJtYcq9othW2uX6qSRUwuq0sK5ip/pj/L4Ue0jS9z17nrhhep+FCcTZIbVkUQoCQTJFucbVVz9otTSr41iEJZWpSUqypkAgG+2vWvmq3io3IHQQf9qbY3EvOoWVAgBN7HxRf3CkrajECJ2GprlNdqBqJAQMBV3WMKCzJyJABMyYvFCcTxBZbRltJgmYIEnQ+gpjKWoUs3M6DxGbCBSjjRKyADaxINyALbfKvaeTa6hwrxP2G1rODcbDbQS22lYMz47E2vEW8ppB2jx6ncydSbQnQcz+cqXYbDLbVacvwotXAFqOdtR8jtPI7imBp+7cXk88f5Xv1BPxCCweHJSCBtc1y4BEGanxXCKYCUkxIFh86BaxGwEk2plzC7IyvofZ/aMU0YyAeCPdEG0nU8zoKiEzc/nlXpRlu4fJIvNSZbUsybck8vOliKytzcOFzTMmTtRjIr0ogW99XYdqBVOSqF+EDxNcJI6j8+FJsS4SoQqI2An30x4ulS1pQmJJ3sBGpPlUBwOxyrzHmUwk84M6daKHtZyVx3b/aEod+mjwKyfW+iqSuUg1BVGLwJQiCDmm/L0oRQohatnsmdsmkZXQUfiOVECrKjpcmBUU4lMKOoSLnbyHOpDScJqXWQw+dwCkl7IrwwTuKo7SYlS0BDQJzcviPzlQ3DEreJIEC/nWtwHAcgjVUST9q8f6ZurIXCaztebUBzHeUnA9KWJ4Jwd3vEqUggAb21pnisSbpNaleGi9ZztBgylWcaK+BoXfGWTxilivJdlQwuNlOXdPxGxqIdk0pU5FxVjWJsTv8Al6MYuoVKVPFWQt09AAaWnAHvMtuc7RzotzNMGSTbzqGJVkSEE+I2URy2FaMQIAFpyLIXmK1GW4FqktkrMJsZA9+lRwmHKvMaeVGBxLagqZVF40FXzaOilIYb8DhOcAZo0mAa6gniypRUpagTqIFrV5Uhw91FuX6pBqQNenGIGke6vDxIfgpnYlNwUH3SkSEKV0FJOJ8QciO5X8QD5mwinTnEJECR1EfavnfalBed7tpTrigbkqJA6AC1qR1oLW5cReKFZUOf6IvFY7EPHumktgGQW0+IxoSToBtNI8Ux+mUUkguix0yo9edGPdsmAhtLalJdbj/MywSRYpI/j0oPi/DP1479w90AqZA9sgAeEHa1z03rH1EMAFl5tS0B+Ag+5GUuuFRSqfEDM8gnqazP/EFnFLKW1BM5UpIgwm3v1pw66IS2j2Ebk6k6qNVOOpQJklWwFehiFF3qOqo4gYRDnb9tgqbLWdW+kA6EelLT/iA+TDaUNovbLMzS/E4RsqkgJUbmiMHwpClgAAzuT96ctuynH6qettWsRgU47DpUVAOkwCBJsJ8QFZ44NWFeyug5lwG8viCuophg8a7gXQe6hsyJkQeZSZvXNu/rHXGrpUoFbR/ib2FIQ7mvNG29FoQOET2ytw4eqkrBKzEKEKB0O1EfpMv5c/2rKcL4k408Q4pViQqb3Ft61SOKpUCpJBMGAbe6jPYG1uK6jT9vQyDx+EqnEi4T6mikoITofwUoHFil2Mhgm6zcemlXY7tE4EEoKRHQHS1SNrfmpl7e07TQs/BSxWBSXGkuEJSokSeZFOkcICAAV9CSRAjn0rA4vFOu+NxcmDGgi1gBtrS7/ijq7KWoi1ibWtp5UOXSPlPhdQHsua7Q1P6iUyltXxfstL2h40kLyoOYaFQ3jl00FAtYwLgJN5uKVOAqA6VbgGSFg+fypjugxlXwlINS+MkNNAp2MOMozGSQfnS7jqkJaCQRKj8BqffFVYDFTnzZvDr9B60t4k93pk2gQByFXZC4PBPCHGSJA56dcHfyCByINa3B8XBAO4+1YHCO0yw+KjehyBwJKA6w4rftuoUBN+QHOl/anCN/plSIMjTzpBh+LqHs61bj8eVtwZMka/OgAW4LwKz7/DYAIMg78vPlS5t0FRTBkTbnHKtXh2QI60K/wFIX36RpqP4nS3SnWSsy2REaWuwcJW8ytKfB4lnUTdI5D60N/wALKfE5cz7Kd/PlRbq1SRYX2qpYPWj99XlV+9AwEHjXXCICcqRsPy9BZBEkySfdTaffVY4Y2oFa3CgA6BJUT16URku7BV45NxpKFNida6mZwTGzjkf/ABz/APqupnKLhfp8Yc9B6173H9QoUKqdNrOBV5bH8vhS/C4JlgEjMSqSVbkm58qJqp1EiqljSQSOFNrL9oQwpfhZSFaqWU3jpzPnSDibbiioKUQ0lIzDY2nJ0A0PrWg7R4FZALYJUkzA1Okj1FC8adbKG2UoDZdIVmKgolIE7aTYetYOs0ZfKZCa+X7e/ujsIWJTihlAImb3HP5WiqXXk6gR1vX0vtXh2j3aXMniITEQfMEaf3rPYTsMl1YAUtKTrmA06Hes4atrTRukV2jechYZaCTYfetv2S7CaPYkwkXCCY9V/anjvY1jDBC0ZswcbuT/AFAHpeaXf4i8EWE9+yVAD/uJBt/qj50N85lIY01fVFZp+6G9wuuid8Y4bh3gkqUIbmEpI9wA8qRYDhSQEPmUrYQtQM2IXJSDzgT0msv2R49lcKS2FLUCEr/jbXlX0LhfDi/hlFSYzADzCfZJ6xSz4nxHZf8ApTJK17MDJ5WK7S8JQFd6kHMoBShEgmJMdbULwHs0pxlT61znuhPKOZrUdomglCCZgRMa2g/Ss/iePnwMspCWoBJ6G56C8ijQyyviDB9fYII7ttl/px7pbhWlIcF/CTHta3250NxAkrgGxN9J9KaBYUqU2SN/tQuFUw84BmMzytA5U23dushBhsnwofD8IBRBWN5vc9BtNUu48IGRCMsWEXJ6k71scB2bwzi3V51tpbKAq49hSVAqAVJnPlHqeVCYjsSwH1hT60dyWg7dJH+aggFEi8PZUnXwk0zh7sn/AGmdQzcQLwFjGnCXPCknnA3pxheAOrVmXlQPzbamA7JtFbiVYlaCyttt05kZc7raQnJb2RiCpJN/CmetL2OyWfGFkrcUykrbUtK0FRebwxeWhI/jnSUgwbbzRXRucMED7pcRpu1wXDNg51JIOsqEH0oXiHHsIyCGGW1rj2sgyjzkXqf/ACawU90CSovNTmWkOoCsG48tgkJKSoLAFkEkwImoq7DYcLUguuyVlCDKPD/0YxIKxlvCpQYyz0NqENLm3vJRDZWdc404o3IvqAAB5WrwNA3BAmLb1r8J2Kw77reVLjbSmMMcwcSqVOpSFLAKDISqc1wAd02FCJ7GYfLhyXFhb6skyEjOpDndhKSjxN5wgFQWYzQQk0XuwPLhDLCeUmYagXiPP614h8qWCSkAWCZmfhrWnZ7LYZUtl1wqbWtskFEBTWHDqz7N05wpAvpF+ZuH7HtAOFtSgAkKSrMkm+HDwDgy6Scsgp6AmgEFpvqh92QgMCwlSD0vXjQKW5I/cfWnaezSUEQtxctlWQKSHHCCgZUpKfCPEoz45CbHWjmOEsrQyVK8PeIzAqSArMtSVNyNFJgEwfdINDNu5Xu7K+aP8MUHF3ARMhR5Kkx1I0tViGUIsBmV/JWnW2nvmtjjezrbjRJC2ygkDxBUjvkIyrEABYCyoQRIFxF6Df7KJRiUoCj3RLeZa1CUZ1qSCpJSgpPhmCLc4g1PiIFqXMNrOcQwxSEqUQRpt5j60h4q8pclHsIABjQm8n85V9IxPAkOFeYra7uRCu6PdDulL7120lClJCRGU9TaRv8AlfDKASpS5MD/ANsDMrCfqQfCAYBBRGpkXEXNAS3xOCLGNrsr5WMcsWBr2nR4G2bhS0g7ZZjpOa9eVofqmfgRLb6r9EjWrE11dWmUgF7UTXV1eUpes/8AUteSvkK+ftDNiwDcALABuAO8Nhyrq6svXcH86JvS8/nstLxlhJZUSkG24Bovs+6SGpJPgOprq6uMf/Kej8x/Oq7tWs9wbn20f+SaoW+o4xSSo5bWkxpy0rq6rv8AL9f4R/7h8v5WLQylOLeypAjvIgAR5V9L7Lf+lb/0Curqbl8w+AWf0P51KzXa3/t+h+Rr59+1r/QP/JVe11E0HlPxSk/CaEQg+VY/BOEOJIJBzDS29dXVrs4chMWnxCvEeih86F4wZcJN7b11dWfHyPz0VhwUpxzYyCw9k7dao4K6UOgpJScrgkGDBbUCLbEEj1rq6tSLyojUKhA5CrkIF7DQ11dV+qs3le4VAyKsPaHyFGcFOXGMqFiHUkEWIg2INdXUV/nRTw1TZvjVzey/rWnbbE6D3dK6urG1vI+CDL5lepAjQb12FSBcWN7jXUV1dSDVRnmWexl3jPX6U1wCbV1dTU3kC8fMlPEkjvl2/d9qN4eyn+I9wrq6mB5Qq/3FOG0CBaurq6qHlFC//9k="/>
          <p:cNvSpPr>
            <a:spLocks noChangeAspect="1" noChangeArrowheads="1"/>
          </p:cNvSpPr>
          <p:nvPr/>
        </p:nvSpPr>
        <p:spPr bwMode="auto">
          <a:xfrm>
            <a:off x="368300" y="-5921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304" name="Picture 16" descr="http://www.plantasymascotas.com/wp-content/uploads/2012/06/P10005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000" r="16984" b="6640"/>
          <a:stretch/>
        </p:blipFill>
        <p:spPr bwMode="auto">
          <a:xfrm>
            <a:off x="457640" y="2956688"/>
            <a:ext cx="1489224" cy="156001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6332" y="4600406"/>
            <a:ext cx="103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Verano</a:t>
            </a:r>
            <a:endParaRPr lang="es-EC" dirty="0"/>
          </a:p>
        </p:txBody>
      </p:sp>
      <p:sp>
        <p:nvSpPr>
          <p:cNvPr id="13" name="TextBox 12"/>
          <p:cNvSpPr txBox="1"/>
          <p:nvPr/>
        </p:nvSpPr>
        <p:spPr>
          <a:xfrm>
            <a:off x="2375867" y="4584944"/>
            <a:ext cx="252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Primavera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semillas</a:t>
            </a:r>
            <a:r>
              <a:rPr lang="en-US" dirty="0" smtClean="0">
                <a:sym typeface="Wingdings" pitchFamily="2" charset="2"/>
              </a:rPr>
              <a:t>) </a:t>
            </a:r>
          </a:p>
          <a:p>
            <a:r>
              <a:rPr lang="en-US" dirty="0" err="1" smtClean="0">
                <a:sym typeface="Wingdings" pitchFamily="2" charset="2"/>
              </a:rPr>
              <a:t>Verano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estacas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>
              <a:sym typeface="Wingdings" pitchFamily="2" charset="2"/>
            </a:endParaRPr>
          </a:p>
        </p:txBody>
      </p:sp>
      <p:pic>
        <p:nvPicPr>
          <p:cNvPr id="12306" name="Picture 18" descr="http://bp1.blogger.com/_Ty4qnoOuGVE/R_5Ly5iOCDI/AAAAAAAAAG4/8pY6Lhua3iI/s200/Hibiscu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93" y="3013139"/>
            <a:ext cx="2004751" cy="15718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76055" y="4716832"/>
            <a:ext cx="370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ym typeface="Wingdings" pitchFamily="2" charset="2"/>
              </a:rPr>
              <a:t>Beneficio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ornamental </a:t>
            </a:r>
            <a:r>
              <a:rPr lang="en-US" dirty="0">
                <a:sym typeface="Wingdings" pitchFamily="2" charset="2"/>
              </a:rPr>
              <a:t>y </a:t>
            </a:r>
            <a:r>
              <a:rPr lang="en-US" dirty="0" smtClean="0">
                <a:sym typeface="Wingdings" pitchFamily="2" charset="2"/>
              </a:rPr>
              <a:t>medicinal</a:t>
            </a:r>
            <a:endParaRPr lang="es-EC" dirty="0"/>
          </a:p>
        </p:txBody>
      </p:sp>
      <p:pic>
        <p:nvPicPr>
          <p:cNvPr id="12308" name="Picture 20" descr="http://www.buenasalud.net/wp-content/plugins/wp-o-matic/cache/35e16_plantas-medicinales-262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13138"/>
            <a:ext cx="1545824" cy="158726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2" t="46034" r="20840" b="43332"/>
          <a:stretch/>
        </p:blipFill>
        <p:spPr bwMode="auto">
          <a:xfrm>
            <a:off x="297788" y="1542320"/>
            <a:ext cx="8595178" cy="123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626" y="4338810"/>
            <a:ext cx="126348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Marín, J., &amp; </a:t>
            </a:r>
            <a:r>
              <a:rPr lang="es-EC" sz="700" dirty="0" err="1">
                <a:solidFill>
                  <a:schemeClr val="bg1"/>
                </a:solidFill>
              </a:rPr>
              <a:t>Moll</a:t>
            </a:r>
            <a:r>
              <a:rPr lang="es-EC" sz="700" dirty="0">
                <a:solidFill>
                  <a:schemeClr val="bg1"/>
                </a:solidFill>
              </a:rPr>
              <a:t>, H. (1997)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4817" y="4338814"/>
            <a:ext cx="14318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err="1">
                <a:solidFill>
                  <a:schemeClr val="bg1"/>
                </a:solidFill>
              </a:rPr>
              <a:t>Bendre</a:t>
            </a:r>
            <a:r>
              <a:rPr lang="en-US" sz="700" dirty="0">
                <a:solidFill>
                  <a:schemeClr val="bg1"/>
                </a:solidFill>
              </a:rPr>
              <a:t>, A., &amp; Kumar, A. (2009)</a:t>
            </a:r>
            <a:endParaRPr lang="es-EC" sz="7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25109" y="4417068"/>
            <a:ext cx="126348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Marín, J., &amp; </a:t>
            </a:r>
            <a:r>
              <a:rPr lang="es-EC" sz="700" dirty="0" err="1">
                <a:solidFill>
                  <a:schemeClr val="bg1"/>
                </a:solidFill>
              </a:rPr>
              <a:t>Moll</a:t>
            </a:r>
            <a:r>
              <a:rPr lang="es-EC" sz="700" dirty="0">
                <a:solidFill>
                  <a:schemeClr val="bg1"/>
                </a:solidFill>
              </a:rPr>
              <a:t>, H. (1997)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77720" y="4417068"/>
            <a:ext cx="146546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err="1">
                <a:solidFill>
                  <a:schemeClr val="bg1"/>
                </a:solidFill>
              </a:rPr>
              <a:t>Kumari</a:t>
            </a:r>
            <a:r>
              <a:rPr lang="en-US" sz="700" dirty="0">
                <a:solidFill>
                  <a:schemeClr val="bg1"/>
                </a:solidFill>
              </a:rPr>
              <a:t>, S., &amp; </a:t>
            </a:r>
            <a:r>
              <a:rPr lang="en-US" sz="700" dirty="0" err="1">
                <a:solidFill>
                  <a:schemeClr val="bg1"/>
                </a:solidFill>
              </a:rPr>
              <a:t>Pandey</a:t>
            </a:r>
            <a:r>
              <a:rPr lang="en-US" sz="700" dirty="0">
                <a:solidFill>
                  <a:schemeClr val="bg1"/>
                </a:solidFill>
              </a:rPr>
              <a:t>, K. (2011)</a:t>
            </a:r>
            <a:endParaRPr lang="es-EC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32730"/>
              </p:ext>
            </p:extLst>
          </p:nvPr>
        </p:nvGraphicFramePr>
        <p:xfrm>
          <a:off x="-420080" y="836712"/>
          <a:ext cx="3528392" cy="459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arboretum.ufm.edu/plantas/images/hibiscus%20hojas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2555776" y="1420312"/>
            <a:ext cx="1948180" cy="207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Jessy\Documents\TESIS\Fotos tesis\Flor\IMG-20120807-0008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44" y="1433960"/>
            <a:ext cx="1934845" cy="208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741708"/>
              </p:ext>
            </p:extLst>
          </p:nvPr>
        </p:nvGraphicFramePr>
        <p:xfrm>
          <a:off x="6364664" y="1340768"/>
          <a:ext cx="319650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314" name="Picture 2" descr="http://m1.paperblog.com/i/53/530253/hibiscusrosa-chinacucarda-L-2TVzoS.jpe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27332" r="19657" b="17097"/>
          <a:stretch/>
        </p:blipFill>
        <p:spPr bwMode="auto">
          <a:xfrm>
            <a:off x="2548330" y="3919408"/>
            <a:ext cx="1928330" cy="2092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 descr="C:\Users\Jessy\AppData\Local\Microsoft\Windows\Temporary Internet Files\Content.Word\21.jp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4"/>
          <a:stretch/>
        </p:blipFill>
        <p:spPr bwMode="auto">
          <a:xfrm>
            <a:off x="4687344" y="3919408"/>
            <a:ext cx="1934845" cy="2092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ound Diagonal Corner Rectangle 12"/>
          <p:cNvSpPr/>
          <p:nvPr/>
        </p:nvSpPr>
        <p:spPr>
          <a:xfrm>
            <a:off x="3028899" y="666773"/>
            <a:ext cx="3326805" cy="492712"/>
          </a:xfrm>
          <a:prstGeom prst="round2Diag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DESCRIPCIÓN BOTÁNICA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383" y="47174"/>
            <a:ext cx="8229600" cy="562074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MARCO TEÓRICO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6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61868" y="625247"/>
            <a:ext cx="4320480" cy="492712"/>
          </a:xfrm>
          <a:prstGeom prst="round2Diag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CULTIVO DE TEJIDOS VEGETALES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6383" y="47174"/>
            <a:ext cx="8229600" cy="562074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MARCO TEÓRICO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417" y="1653273"/>
            <a:ext cx="2088232" cy="576064"/>
          </a:xfrm>
          <a:prstGeom prst="round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Totipotencialidad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celular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1.bp.blogspot.com/_wlmIQ0bH0nw/S2eg-bryftI/AAAAAAAAAAM/CdhLbec9xNw/s320/regenera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3" r="37793"/>
          <a:stretch/>
        </p:blipFill>
        <p:spPr bwMode="auto">
          <a:xfrm>
            <a:off x="4285392" y="1333543"/>
            <a:ext cx="1251038" cy="124613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1.bp.blogspot.com/_wlmIQ0bH0nw/S2eg-bryftI/AAAAAAAAAAM/CdhLbec9xNw/s320/regenera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4" t="50000"/>
          <a:stretch/>
        </p:blipFill>
        <p:spPr bwMode="auto">
          <a:xfrm>
            <a:off x="5720259" y="1270071"/>
            <a:ext cx="1015847" cy="13414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.bp.blogspot.com/_wlmIQ0bH0nw/S2eg-bryftI/AAAAAAAAAAM/CdhLbec9xNw/s320/regenera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4" t="577" b="53582"/>
          <a:stretch/>
        </p:blipFill>
        <p:spPr bwMode="auto">
          <a:xfrm>
            <a:off x="3131840" y="1270071"/>
            <a:ext cx="968438" cy="126392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672496" y="1927657"/>
            <a:ext cx="258646" cy="20519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ounded Rectangle 10"/>
          <p:cNvSpPr/>
          <p:nvPr/>
        </p:nvSpPr>
        <p:spPr>
          <a:xfrm>
            <a:off x="385529" y="3291096"/>
            <a:ext cx="2088232" cy="576064"/>
          </a:xfrm>
          <a:prstGeom prst="round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Cultivo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tejidos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4342" name="Picture 6" descr="http://4.bp.blogspot.com/-36m8MyJHEvI/T2reRvi1bLI/AAAAAAAAAGU/k0FcfbFAnfo/s450/1%255B1%255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r="23789" b="14875"/>
          <a:stretch/>
        </p:blipFill>
        <p:spPr bwMode="auto">
          <a:xfrm>
            <a:off x="3131840" y="2924944"/>
            <a:ext cx="1864272" cy="14460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163.178.205.6/boletin/boletin24/etapa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23705" r="7630" b="21058"/>
          <a:stretch/>
        </p:blipFill>
        <p:spPr bwMode="auto">
          <a:xfrm>
            <a:off x="5286001" y="2899348"/>
            <a:ext cx="2900209" cy="14716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7164288" y="1461857"/>
            <a:ext cx="1691680" cy="849368"/>
          </a:xfrm>
          <a:prstGeom prst="cloudCallout">
            <a:avLst>
              <a:gd name="adj1" fmla="val -25674"/>
              <a:gd name="adj2" fmla="val 76961"/>
            </a:avLst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Explante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8" name="Picture 10" descr="http://www.scielo.org.mx/img/revistas/agro/v42n5/a11f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9532" r="69887" b="66789"/>
          <a:stretch/>
        </p:blipFill>
        <p:spPr bwMode="auto">
          <a:xfrm>
            <a:off x="3138982" y="4759685"/>
            <a:ext cx="1764335" cy="101074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467417" y="4974565"/>
            <a:ext cx="2088232" cy="576064"/>
          </a:xfrm>
          <a:prstGeom prst="round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Organogénesis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directa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13440" y="5200941"/>
            <a:ext cx="258646" cy="20519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ight Arrow 21"/>
          <p:cNvSpPr/>
          <p:nvPr/>
        </p:nvSpPr>
        <p:spPr>
          <a:xfrm>
            <a:off x="2675434" y="3532558"/>
            <a:ext cx="258646" cy="20519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Picture 10" descr="http://www.scielo.org.mx/img/revistas/agro/v42n5/a11f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0" t="6877" r="2088" b="66141"/>
          <a:stretch/>
        </p:blipFill>
        <p:spPr bwMode="auto">
          <a:xfrm>
            <a:off x="7014950" y="4759685"/>
            <a:ext cx="1500074" cy="102365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www.scielo.org.mx/img/revistas/agro/v42n5/a11f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5" t="6878" r="34058" b="65900"/>
          <a:stretch/>
        </p:blipFill>
        <p:spPr bwMode="auto">
          <a:xfrm>
            <a:off x="5077999" y="4759686"/>
            <a:ext cx="1739993" cy="102365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3932" y="2379626"/>
            <a:ext cx="80823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Ortiz, G. (2009)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91231" y="2440476"/>
            <a:ext cx="80823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Ortiz, G. (2009)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40736" y="2407937"/>
            <a:ext cx="80823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Ortiz, G. (2009)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84956" y="4185428"/>
            <a:ext cx="9460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Ramírez, A. (2008)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05136" y="4195829"/>
            <a:ext cx="9460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Ramírez, A. (2008)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5091" y="5605450"/>
            <a:ext cx="93807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 err="1">
                <a:solidFill>
                  <a:schemeClr val="bg1"/>
                </a:solidFill>
              </a:rPr>
              <a:t>Recalde</a:t>
            </a:r>
            <a:r>
              <a:rPr lang="es-EC" sz="700" dirty="0">
                <a:solidFill>
                  <a:schemeClr val="bg1"/>
                </a:solidFill>
              </a:rPr>
              <a:t>, C. (2007)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38363" y="5621408"/>
            <a:ext cx="938077" cy="181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 err="1">
                <a:solidFill>
                  <a:schemeClr val="bg1"/>
                </a:solidFill>
              </a:rPr>
              <a:t>Recalde</a:t>
            </a:r>
            <a:r>
              <a:rPr lang="es-EC" sz="700" dirty="0">
                <a:solidFill>
                  <a:schemeClr val="bg1"/>
                </a:solidFill>
              </a:rPr>
              <a:t>, C. (2007)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56894" y="5635481"/>
            <a:ext cx="93807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 err="1"/>
              <a:t>Recalde</a:t>
            </a:r>
            <a:r>
              <a:rPr lang="es-EC" sz="700" dirty="0"/>
              <a:t>, C. (2007)</a:t>
            </a:r>
          </a:p>
        </p:txBody>
      </p:sp>
    </p:spTree>
    <p:extLst>
      <p:ext uri="{BB962C8B-B14F-4D97-AF65-F5344CB8AC3E}">
        <p14:creationId xmlns:p14="http://schemas.microsoft.com/office/powerpoint/2010/main" val="11699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9" t="25887" r="20734" b="16464"/>
          <a:stretch/>
        </p:blipFill>
        <p:spPr bwMode="auto">
          <a:xfrm>
            <a:off x="171055" y="805646"/>
            <a:ext cx="6018776" cy="53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5940152" y="805647"/>
            <a:ext cx="2841980" cy="492712"/>
          </a:xfrm>
          <a:prstGeom prst="round2Diag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MEDIOS DE CULTIVO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6383" y="47174"/>
            <a:ext cx="8229600" cy="562074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MARCO TEÓRICO</a:t>
            </a:r>
            <a:endParaRPr lang="es-EC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365" name="Picture 5" descr="http://www.buenasalud.net/wp-content/plugins/wp-o-matic/cache/5e092_cuchara-aci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4127" r="10919" b="19123"/>
          <a:stretch/>
        </p:blipFill>
        <p:spPr bwMode="auto">
          <a:xfrm>
            <a:off x="6434860" y="1552207"/>
            <a:ext cx="2039601" cy="101108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http://biology.clc.uc.edu/fankhauser/Labs/Microbiology/Bacterial_Inhibition/Poured_seeded_agar_P7231209m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6735" b="27270"/>
          <a:stretch/>
        </p:blipFill>
        <p:spPr bwMode="auto">
          <a:xfrm>
            <a:off x="6434859" y="4403215"/>
            <a:ext cx="1967812" cy="10801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lded Corner 13"/>
          <p:cNvSpPr/>
          <p:nvPr/>
        </p:nvSpPr>
        <p:spPr>
          <a:xfrm>
            <a:off x="251520" y="805646"/>
            <a:ext cx="1224136" cy="607130"/>
          </a:xfrm>
          <a:prstGeom prst="foldedCorner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Medición</a:t>
            </a:r>
            <a:r>
              <a:rPr lang="en-US" sz="1600" dirty="0" smtClean="0">
                <a:solidFill>
                  <a:schemeClr val="tx1"/>
                </a:solidFill>
              </a:rPr>
              <a:t> pH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15748" r="5553" b="49560"/>
          <a:stretch/>
        </p:blipFill>
        <p:spPr bwMode="auto">
          <a:xfrm>
            <a:off x="1650736" y="3082604"/>
            <a:ext cx="2853024" cy="132061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29424" y="2924944"/>
            <a:ext cx="1080120" cy="288032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A</a:t>
            </a:r>
            <a:r>
              <a:rPr lang="es-EC" sz="1200" dirty="0" smtClean="0">
                <a:solidFill>
                  <a:schemeClr val="tx1"/>
                </a:solidFill>
              </a:rPr>
              <a:t>uxinas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9034" y="3352219"/>
            <a:ext cx="1080120" cy="288032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Citoquininas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39034" y="3797501"/>
            <a:ext cx="1080120" cy="288032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Giberelinas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proenutrition.com/52-92-large/inosito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t="-887" r="20612" b="8719"/>
          <a:stretch/>
        </p:blipFill>
        <p:spPr bwMode="auto">
          <a:xfrm>
            <a:off x="7043675" y="2801620"/>
            <a:ext cx="928694" cy="14337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80255" y="5312984"/>
            <a:ext cx="87395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Rueda, D. (2007)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90288" y="2392264"/>
            <a:ext cx="87395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700" dirty="0">
                <a:solidFill>
                  <a:schemeClr val="bg1"/>
                </a:solidFill>
              </a:rPr>
              <a:t>Rueda, D. (2007)</a:t>
            </a:r>
          </a:p>
        </p:txBody>
      </p:sp>
    </p:spTree>
    <p:extLst>
      <p:ext uri="{BB962C8B-B14F-4D97-AF65-F5344CB8AC3E}">
        <p14:creationId xmlns:p14="http://schemas.microsoft.com/office/powerpoint/2010/main" val="12930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2198</Words>
  <Application>Microsoft Office PowerPoint</Application>
  <PresentationFormat>On-screen Show (4:3)</PresentationFormat>
  <Paragraphs>562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Diseño predeterminado</vt:lpstr>
      <vt:lpstr>CorelDRAW</vt:lpstr>
      <vt:lpstr>PowerPoint Presentation</vt:lpstr>
      <vt:lpstr>FORMULACIÓN DEL PROBLEMA</vt:lpstr>
      <vt:lpstr>OBJETIVO GENERAL</vt:lpstr>
      <vt:lpstr>OBJETIVOS ESPECÍFICOS</vt:lpstr>
      <vt:lpstr>HIPÓTESIS</vt:lpstr>
      <vt:lpstr>MARCO TEÓRICO</vt:lpstr>
      <vt:lpstr>MARCO TEÓRICO</vt:lpstr>
      <vt:lpstr>MARCO TEÓRICO</vt:lpstr>
      <vt:lpstr>MARCO TEÓRICO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CONCLUSIONES</vt:lpstr>
      <vt:lpstr>CONCLUSIONES</vt:lpstr>
      <vt:lpstr>RECOMENDACIONES</vt:lpstr>
      <vt:lpstr>PowerPoint Presentation</vt:lpstr>
      <vt:lpstr>BIBLIOGRAFÍA</vt:lpstr>
      <vt:lpstr>PowerPoint Presentation</vt:lpstr>
      <vt:lpstr>PowerPoint Presentation</vt:lpstr>
      <vt:lpstr>PowerPoint Presentation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Jessy</cp:lastModifiedBy>
  <cp:revision>146</cp:revision>
  <dcterms:created xsi:type="dcterms:W3CDTF">2008-02-13T16:07:44Z</dcterms:created>
  <dcterms:modified xsi:type="dcterms:W3CDTF">2012-12-09T03:03:47Z</dcterms:modified>
</cp:coreProperties>
</file>