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76" r:id="rId4"/>
    <p:sldId id="278" r:id="rId5"/>
    <p:sldId id="279" r:id="rId6"/>
    <p:sldId id="258" r:id="rId7"/>
    <p:sldId id="280" r:id="rId8"/>
    <p:sldId id="271" r:id="rId9"/>
    <p:sldId id="272" r:id="rId10"/>
    <p:sldId id="273" r:id="rId11"/>
    <p:sldId id="259" r:id="rId12"/>
    <p:sldId id="274" r:id="rId13"/>
    <p:sldId id="260" r:id="rId14"/>
    <p:sldId id="275" r:id="rId15"/>
    <p:sldId id="261" r:id="rId16"/>
    <p:sldId id="262" r:id="rId17"/>
    <p:sldId id="263" r:id="rId18"/>
    <p:sldId id="264" r:id="rId19"/>
    <p:sldId id="265" r:id="rId20"/>
    <p:sldId id="282" r:id="rId21"/>
    <p:sldId id="266" r:id="rId22"/>
    <p:sldId id="267" r:id="rId23"/>
    <p:sldId id="268" r:id="rId24"/>
    <p:sldId id="269" r:id="rId25"/>
    <p:sldId id="270"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65" autoAdjust="0"/>
    <p:restoredTop sz="94660"/>
  </p:normalViewPr>
  <p:slideViewPr>
    <p:cSldViewPr>
      <p:cViewPr>
        <p:scale>
          <a:sx n="100" d="100"/>
          <a:sy n="100" d="100"/>
        </p:scale>
        <p:origin x="-516" y="12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image" Target="../media/image4.jpeg"/></Relationships>
</file>

<file path=ppt/charts/_rels/chart2.xml.rels><?xml version="1.0" encoding="UTF-8" standalone="yes"?>
<Relationships xmlns="http://schemas.openxmlformats.org/package/2006/relationships"><Relationship Id="rId2" Type="http://schemas.openxmlformats.org/officeDocument/2006/relationships/oleObject" Target="Libro1" TargetMode="External"/><Relationship Id="rId1" Type="http://schemas.openxmlformats.org/officeDocument/2006/relationships/image" Target="../media/image4.jpeg"/></Relationships>
</file>

<file path=ppt/charts/_rels/chart3.xml.rels><?xml version="1.0" encoding="UTF-8" standalone="yes"?>
<Relationships xmlns="http://schemas.openxmlformats.org/package/2006/relationships"><Relationship Id="rId1" Type="http://schemas.openxmlformats.org/officeDocument/2006/relationships/oleObject" Target="file:///C:\Users\Verito\Documents\tesis%20vero\grafic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lang="es-ES_tradnl"/>
          </a:pPr>
          <a:endParaRPr lang="en-US"/>
        </a:p>
      </c:txPr>
    </c:title>
    <c:plotArea>
      <c:layout/>
      <c:pieChart>
        <c:varyColors val="1"/>
        <c:ser>
          <c:idx val="0"/>
          <c:order val="0"/>
          <c:tx>
            <c:v>2007</c:v>
          </c:tx>
          <c:dLbls>
            <c:dLbl>
              <c:idx val="0"/>
              <c:layout>
                <c:manualLayout>
                  <c:x val="-7.1483347190296892E-2"/>
                  <c:y val="-0.33998184806338488"/>
                </c:manualLayout>
              </c:layout>
              <c:showLegendKey val="1"/>
              <c:showPercent val="1"/>
            </c:dLbl>
            <c:numFmt formatCode="0.00%" sourceLinked="0"/>
            <c:txPr>
              <a:bodyPr/>
              <a:lstStyle/>
              <a:p>
                <a:pPr>
                  <a:defRPr lang="es-ES_tradnl"/>
                </a:pPr>
                <a:endParaRPr lang="en-US"/>
              </a:p>
            </c:txPr>
            <c:showLegendKey val="1"/>
            <c:showPercent val="1"/>
            <c:showLeaderLines val="1"/>
          </c:dLbls>
          <c:cat>
            <c:strRef>
              <c:f>Hoja2!$A$24:$A$25</c:f>
              <c:strCache>
                <c:ptCount val="2"/>
                <c:pt idx="0">
                  <c:v>PIB (millones de dólares)</c:v>
                </c:pt>
                <c:pt idx="1">
                  <c:v>Ventas sector automotor</c:v>
                </c:pt>
              </c:strCache>
            </c:strRef>
          </c:cat>
          <c:val>
            <c:numRef>
              <c:f>Hoja2!$B$24:$B$25</c:f>
              <c:numCache>
                <c:formatCode>_(* #,##0_);_(* \(#,##0\);_(* "-"??_);_(@_)</c:formatCode>
                <c:ptCount val="2"/>
                <c:pt idx="0">
                  <c:v>45504</c:v>
                </c:pt>
                <c:pt idx="1">
                  <c:v>1869.23173</c:v>
                </c:pt>
              </c:numCache>
            </c:numRef>
          </c:val>
        </c:ser>
        <c:firstSliceAng val="117"/>
      </c:pieChart>
    </c:plotArea>
    <c:legend>
      <c:legendPos val="r"/>
      <c:layout/>
      <c:txPr>
        <a:bodyPr/>
        <a:lstStyle/>
        <a:p>
          <a:pPr>
            <a:defRPr lang="es-ES_tradnl"/>
          </a:pPr>
          <a:endParaRPr lang="en-US"/>
        </a:p>
      </c:txPr>
    </c:legend>
    <c:plotVisOnly val="1"/>
  </c:chart>
  <c:spPr>
    <a:blipFill>
      <a:blip xmlns:r="http://schemas.openxmlformats.org/officeDocument/2006/relationships" r:embed="rId1"/>
      <a:tile tx="0" ty="0" sx="100000" sy="100000" flip="none" algn="tl"/>
    </a:blipFill>
    <a:ln w="31750"/>
  </c:sp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xPr>
        <a:bodyPr/>
        <a:lstStyle/>
        <a:p>
          <a:pPr>
            <a:defRPr lang="es-ES_tradnl"/>
          </a:pPr>
          <a:endParaRPr lang="en-US"/>
        </a:p>
      </c:txPr>
    </c:title>
    <c:plotArea>
      <c:layout/>
      <c:pieChart>
        <c:varyColors val="1"/>
        <c:ser>
          <c:idx val="0"/>
          <c:order val="0"/>
          <c:tx>
            <c:v>2011</c:v>
          </c:tx>
          <c:dLbls>
            <c:dLbl>
              <c:idx val="0"/>
              <c:layout>
                <c:manualLayout>
                  <c:x val="-7.1483347190296864E-2"/>
                  <c:y val="-0.33998184806338488"/>
                </c:manualLayout>
              </c:layout>
              <c:showLegendKey val="1"/>
              <c:showPercent val="1"/>
            </c:dLbl>
            <c:dLbl>
              <c:idx val="1"/>
              <c:layout/>
              <c:showLegendKey val="1"/>
              <c:showPercent val="1"/>
            </c:dLbl>
            <c:numFmt formatCode="0.00%" sourceLinked="0"/>
            <c:txPr>
              <a:bodyPr/>
              <a:lstStyle/>
              <a:p>
                <a:pPr>
                  <a:defRPr lang="es-ES_tradnl"/>
                </a:pPr>
                <a:endParaRPr lang="en-US"/>
              </a:p>
            </c:txPr>
            <c:showLegendKey val="1"/>
            <c:showVal val="1"/>
            <c:showPercent val="1"/>
            <c:showLeaderLines val="1"/>
          </c:dLbls>
          <c:cat>
            <c:strRef>
              <c:f>Hoja2!$A$24:$A$25</c:f>
              <c:strCache>
                <c:ptCount val="2"/>
                <c:pt idx="0">
                  <c:v>PIB (millones de dólares)</c:v>
                </c:pt>
                <c:pt idx="1">
                  <c:v>Ventas sector automotor</c:v>
                </c:pt>
              </c:strCache>
            </c:strRef>
          </c:cat>
          <c:val>
            <c:numRef>
              <c:f>Hoja2!$F$24:$F$25</c:f>
              <c:numCache>
                <c:formatCode>_(* #,##0_);_(* \(#,##0\);_(* "-"??_);_(@_)</c:formatCode>
                <c:ptCount val="2"/>
                <c:pt idx="0">
                  <c:v>62265</c:v>
                </c:pt>
                <c:pt idx="1">
                  <c:v>3104.6980079999998</c:v>
                </c:pt>
              </c:numCache>
            </c:numRef>
          </c:val>
        </c:ser>
        <c:firstSliceAng val="117"/>
      </c:pieChart>
    </c:plotArea>
    <c:legend>
      <c:legendPos val="r"/>
      <c:layout/>
      <c:txPr>
        <a:bodyPr/>
        <a:lstStyle/>
        <a:p>
          <a:pPr rtl="0">
            <a:defRPr lang="es-ES_tradnl"/>
          </a:pPr>
          <a:endParaRPr lang="en-US"/>
        </a:p>
      </c:txPr>
    </c:legend>
    <c:plotVisOnly val="1"/>
  </c:chart>
  <c:spPr>
    <a:blipFill>
      <a:blip xmlns:r="http://schemas.openxmlformats.org/officeDocument/2006/relationships" r:embed="rId1"/>
      <a:tile tx="0" ty="0" sx="100000" sy="100000" flip="none" algn="tl"/>
    </a:blipFill>
    <a:ln w="31750"/>
  </c:spPr>
  <c:externalData r:id="rId2"/>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es-ES_tradnl"/>
            </a:pPr>
            <a:r>
              <a:rPr lang="en-US" sz="1400" dirty="0"/>
              <a:t>PRODUCCION ANUAL UNIDADES</a:t>
            </a:r>
          </a:p>
        </c:rich>
      </c:tx>
      <c:layout>
        <c:manualLayout>
          <c:xMode val="edge"/>
          <c:yMode val="edge"/>
          <c:x val="0.22762315115464288"/>
          <c:y val="5.0925925925925923E-2"/>
        </c:manualLayout>
      </c:layout>
    </c:title>
    <c:plotArea>
      <c:layout/>
      <c:lineChart>
        <c:grouping val="standard"/>
        <c:ser>
          <c:idx val="1"/>
          <c:order val="0"/>
          <c:tx>
            <c:strRef>
              <c:f>Hoja5!$B$116</c:f>
              <c:strCache>
                <c:ptCount val="1"/>
                <c:pt idx="0">
                  <c:v>PRODUCCION ANUAL UNIDADES</c:v>
                </c:pt>
              </c:strCache>
            </c:strRef>
          </c:tx>
          <c:marker>
            <c:symbol val="none"/>
          </c:marker>
          <c:cat>
            <c:numRef>
              <c:f>Hoja5!$A$117:$A$155</c:f>
              <c:numCache>
                <c:formatCode>General</c:formatCode>
                <c:ptCount val="39"/>
                <c:pt idx="0">
                  <c:v>1973</c:v>
                </c:pt>
                <c:pt idx="1">
                  <c:v>1974</c:v>
                </c:pt>
                <c:pt idx="2">
                  <c:v>1975</c:v>
                </c:pt>
                <c:pt idx="3">
                  <c:v>1976</c:v>
                </c:pt>
                <c:pt idx="4">
                  <c:v>1977</c:v>
                </c:pt>
                <c:pt idx="5">
                  <c:v>1978</c:v>
                </c:pt>
                <c:pt idx="6">
                  <c:v>1979</c:v>
                </c:pt>
                <c:pt idx="7">
                  <c:v>1980</c:v>
                </c:pt>
                <c:pt idx="8">
                  <c:v>1981</c:v>
                </c:pt>
                <c:pt idx="9">
                  <c:v>1982</c:v>
                </c:pt>
                <c:pt idx="10">
                  <c:v>1983</c:v>
                </c:pt>
                <c:pt idx="11">
                  <c:v>1984</c:v>
                </c:pt>
                <c:pt idx="12">
                  <c:v>1985</c:v>
                </c:pt>
                <c:pt idx="13">
                  <c:v>1986</c:v>
                </c:pt>
                <c:pt idx="14">
                  <c:v>1987</c:v>
                </c:pt>
                <c:pt idx="15">
                  <c:v>1988</c:v>
                </c:pt>
                <c:pt idx="16">
                  <c:v>1989</c:v>
                </c:pt>
                <c:pt idx="17">
                  <c:v>1990</c:v>
                </c:pt>
                <c:pt idx="18">
                  <c:v>1991</c:v>
                </c:pt>
                <c:pt idx="19">
                  <c:v>1992</c:v>
                </c:pt>
                <c:pt idx="20">
                  <c:v>1993</c:v>
                </c:pt>
                <c:pt idx="21">
                  <c:v>1994</c:v>
                </c:pt>
                <c:pt idx="22">
                  <c:v>1995</c:v>
                </c:pt>
                <c:pt idx="23">
                  <c:v>1996</c:v>
                </c:pt>
                <c:pt idx="24">
                  <c:v>1997</c:v>
                </c:pt>
                <c:pt idx="25">
                  <c:v>1998</c:v>
                </c:pt>
                <c:pt idx="26">
                  <c:v>1999</c:v>
                </c:pt>
                <c:pt idx="27">
                  <c:v>2000</c:v>
                </c:pt>
                <c:pt idx="28">
                  <c:v>2001</c:v>
                </c:pt>
                <c:pt idx="29">
                  <c:v>2002</c:v>
                </c:pt>
                <c:pt idx="30">
                  <c:v>2003</c:v>
                </c:pt>
                <c:pt idx="31">
                  <c:v>2004</c:v>
                </c:pt>
                <c:pt idx="32">
                  <c:v>2005</c:v>
                </c:pt>
                <c:pt idx="33">
                  <c:v>2006</c:v>
                </c:pt>
                <c:pt idx="34">
                  <c:v>2007</c:v>
                </c:pt>
                <c:pt idx="35">
                  <c:v>2008</c:v>
                </c:pt>
                <c:pt idx="36">
                  <c:v>2009</c:v>
                </c:pt>
                <c:pt idx="37">
                  <c:v>2010</c:v>
                </c:pt>
                <c:pt idx="38">
                  <c:v>2011</c:v>
                </c:pt>
              </c:numCache>
            </c:numRef>
          </c:cat>
          <c:val>
            <c:numRef>
              <c:f>Hoja5!$B$117:$B$155</c:f>
              <c:numCache>
                <c:formatCode>General</c:formatCode>
                <c:ptCount val="39"/>
                <c:pt idx="0">
                  <c:v>144</c:v>
                </c:pt>
                <c:pt idx="1">
                  <c:v>578</c:v>
                </c:pt>
                <c:pt idx="2">
                  <c:v>517</c:v>
                </c:pt>
                <c:pt idx="3">
                  <c:v>721</c:v>
                </c:pt>
                <c:pt idx="4">
                  <c:v>712</c:v>
                </c:pt>
                <c:pt idx="5">
                  <c:v>1087</c:v>
                </c:pt>
                <c:pt idx="6">
                  <c:v>1725</c:v>
                </c:pt>
                <c:pt idx="7">
                  <c:v>3092</c:v>
                </c:pt>
                <c:pt idx="8">
                  <c:v>3853</c:v>
                </c:pt>
                <c:pt idx="9">
                  <c:v>4351</c:v>
                </c:pt>
                <c:pt idx="10">
                  <c:v>3940</c:v>
                </c:pt>
                <c:pt idx="11">
                  <c:v>4657</c:v>
                </c:pt>
                <c:pt idx="12">
                  <c:v>5559</c:v>
                </c:pt>
                <c:pt idx="13">
                  <c:v>7207</c:v>
                </c:pt>
                <c:pt idx="14">
                  <c:v>7864</c:v>
                </c:pt>
                <c:pt idx="15">
                  <c:v>12127</c:v>
                </c:pt>
                <c:pt idx="16">
                  <c:v>15249</c:v>
                </c:pt>
                <c:pt idx="17">
                  <c:v>16824</c:v>
                </c:pt>
                <c:pt idx="18">
                  <c:v>20342</c:v>
                </c:pt>
                <c:pt idx="19">
                  <c:v>25785</c:v>
                </c:pt>
                <c:pt idx="20">
                  <c:v>27640</c:v>
                </c:pt>
                <c:pt idx="21">
                  <c:v>33869</c:v>
                </c:pt>
                <c:pt idx="22">
                  <c:v>26210</c:v>
                </c:pt>
                <c:pt idx="23">
                  <c:v>18924</c:v>
                </c:pt>
                <c:pt idx="24">
                  <c:v>24957</c:v>
                </c:pt>
                <c:pt idx="25">
                  <c:v>26641</c:v>
                </c:pt>
                <c:pt idx="26">
                  <c:v>9764</c:v>
                </c:pt>
                <c:pt idx="27">
                  <c:v>13076</c:v>
                </c:pt>
                <c:pt idx="28">
                  <c:v>28335</c:v>
                </c:pt>
                <c:pt idx="29">
                  <c:v>27931</c:v>
                </c:pt>
                <c:pt idx="30">
                  <c:v>31201</c:v>
                </c:pt>
                <c:pt idx="31">
                  <c:v>31085</c:v>
                </c:pt>
                <c:pt idx="32">
                  <c:v>43393</c:v>
                </c:pt>
                <c:pt idx="33">
                  <c:v>51763</c:v>
                </c:pt>
                <c:pt idx="34">
                  <c:v>59290</c:v>
                </c:pt>
                <c:pt idx="35">
                  <c:v>71210</c:v>
                </c:pt>
                <c:pt idx="36">
                  <c:v>55561</c:v>
                </c:pt>
                <c:pt idx="37">
                  <c:v>76252</c:v>
                </c:pt>
                <c:pt idx="38">
                  <c:v>75743</c:v>
                </c:pt>
              </c:numCache>
            </c:numRef>
          </c:val>
        </c:ser>
        <c:marker val="1"/>
        <c:axId val="65340928"/>
        <c:axId val="65342464"/>
      </c:lineChart>
      <c:catAx>
        <c:axId val="65340928"/>
        <c:scaling>
          <c:orientation val="minMax"/>
        </c:scaling>
        <c:axPos val="b"/>
        <c:numFmt formatCode="General" sourceLinked="1"/>
        <c:tickLblPos val="nextTo"/>
        <c:txPr>
          <a:bodyPr/>
          <a:lstStyle/>
          <a:p>
            <a:pPr>
              <a:defRPr lang="es-ES_tradnl"/>
            </a:pPr>
            <a:endParaRPr lang="en-US"/>
          </a:p>
        </c:txPr>
        <c:crossAx val="65342464"/>
        <c:crosses val="autoZero"/>
        <c:auto val="1"/>
        <c:lblAlgn val="ctr"/>
        <c:lblOffset val="100"/>
      </c:catAx>
      <c:valAx>
        <c:axId val="65342464"/>
        <c:scaling>
          <c:orientation val="minMax"/>
        </c:scaling>
        <c:axPos val="l"/>
        <c:majorGridlines/>
        <c:numFmt formatCode="General" sourceLinked="1"/>
        <c:tickLblPos val="nextTo"/>
        <c:txPr>
          <a:bodyPr/>
          <a:lstStyle/>
          <a:p>
            <a:pPr>
              <a:defRPr lang="es-ES_tradnl"/>
            </a:pPr>
            <a:endParaRPr lang="en-US"/>
          </a:p>
        </c:txPr>
        <c:crossAx val="65340928"/>
        <c:crosses val="autoZero"/>
        <c:crossBetween val="between"/>
      </c:valAx>
    </c:plotArea>
    <c:legend>
      <c:legendPos val="r"/>
      <c:layout/>
      <c:txPr>
        <a:bodyPr/>
        <a:lstStyle/>
        <a:p>
          <a:pPr>
            <a:defRPr lang="es-ES_tradnl"/>
          </a:pPr>
          <a:endParaRPr lang="en-US"/>
        </a:p>
      </c:txPr>
    </c:legend>
    <c:plotVisOnly val="1"/>
  </c:chart>
  <c:externalData r:id="rId1"/>
</c:chartSpac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BBF9C170-C29C-4C5E-8590-A4E32F4F02C2}" type="datetimeFigureOut">
              <a:rPr lang="en-US" smtClean="0"/>
              <a:pPr/>
              <a:t>1/18/2013</a:t>
            </a:fld>
            <a:endParaRPr lang="en-U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DD9093BC-3FD5-484A-B64D-9598FEFA7B38}"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8" name="7 Marcador de pie de página"/>
          <p:cNvSpPr>
            <a:spLocks noGrp="1"/>
          </p:cNvSpPr>
          <p:nvPr>
            <p:ph type="ftr" sz="quarter" idx="11"/>
          </p:nvPr>
        </p:nvSpPr>
        <p:spPr/>
        <p:txBody>
          <a:bodyPr/>
          <a:lstStyle>
            <a:extLst/>
          </a:lstStyle>
          <a:p>
            <a:endParaRPr lang="en-US" dirty="0"/>
          </a:p>
        </p:txBody>
      </p:sp>
      <p:sp>
        <p:nvSpPr>
          <p:cNvPr id="9" name="8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4" name="3 Marcador de pie de página"/>
          <p:cNvSpPr>
            <a:spLocks noGrp="1"/>
          </p:cNvSpPr>
          <p:nvPr>
            <p:ph type="ftr" sz="quarter" idx="11"/>
          </p:nvPr>
        </p:nvSpPr>
        <p:spPr/>
        <p:txBody>
          <a:bodyPr/>
          <a:lstStyle>
            <a:extLst/>
          </a:lstStyle>
          <a:p>
            <a:endParaRPr lang="en-US" dirty="0"/>
          </a:p>
        </p:txBody>
      </p:sp>
      <p:sp>
        <p:nvSpPr>
          <p:cNvPr id="5" name="4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BBF9C170-C29C-4C5E-8590-A4E32F4F02C2}" type="datetimeFigureOut">
              <a:rPr lang="en-US" smtClean="0"/>
              <a:pPr/>
              <a:t>1/18/2013</a:t>
            </a:fld>
            <a:endParaRPr lang="en-US" dirty="0"/>
          </a:p>
        </p:txBody>
      </p:sp>
      <p:sp>
        <p:nvSpPr>
          <p:cNvPr id="3" name="2 Marcador de pie de página"/>
          <p:cNvSpPr>
            <a:spLocks noGrp="1"/>
          </p:cNvSpPr>
          <p:nvPr>
            <p:ph type="ftr" sz="quarter" idx="11"/>
          </p:nvPr>
        </p:nvSpPr>
        <p:spPr/>
        <p:txBody>
          <a:bodyPr/>
          <a:lstStyle>
            <a:extLst/>
          </a:lstStyle>
          <a:p>
            <a:endParaRPr lang="en-US" dirty="0"/>
          </a:p>
        </p:txBody>
      </p:sp>
      <p:sp>
        <p:nvSpPr>
          <p:cNvPr id="4" name="3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BBF9C170-C29C-4C5E-8590-A4E32F4F02C2}" type="datetimeFigureOut">
              <a:rPr lang="en-US" smtClean="0"/>
              <a:pPr/>
              <a:t>1/18/2013</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DD9093BC-3FD5-484A-B64D-9598FEFA7B38}" type="slidenum">
              <a:rPr lang="en-US" smtClean="0"/>
              <a:pPr/>
              <a:t>‹Nº›</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BBF9C170-C29C-4C5E-8590-A4E32F4F02C2}" type="datetimeFigureOut">
              <a:rPr lang="en-US" smtClean="0"/>
              <a:pPr/>
              <a:t>1/18/2013</a:t>
            </a:fld>
            <a:endParaRPr lang="en-US" dirty="0"/>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DD9093BC-3FD5-484A-B64D-9598FEFA7B38}" type="slidenum">
              <a:rPr lang="en-US" smtClean="0"/>
              <a:pPr/>
              <a:t>‹Nº›</a:t>
            </a:fld>
            <a:endParaRPr lang="en-US" dirty="0"/>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F9C170-C29C-4C5E-8590-A4E32F4F02C2}" type="datetimeFigureOut">
              <a:rPr lang="en-US" smtClean="0"/>
              <a:pPr/>
              <a:t>1/18/2013</a:t>
            </a:fld>
            <a:endParaRPr lang="en-US" dirty="0"/>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D9093BC-3FD5-484A-B64D-9598FEFA7B38}"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2.xml.rels><?xml version="1.0" encoding="UTF-8" standalone="yes"?>
<Relationships xmlns="http://schemas.openxmlformats.org/package/2006/relationships"><Relationship Id="rId3" Type="http://schemas.openxmlformats.org/officeDocument/2006/relationships/hyperlink" Target="http://www.iglesiauniversal.com.ec/diario/index.php?option=com_jce&amp;view=popup&amp;tmpl=component" TargetMode="External"/><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0.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4.jpeg"/></Relationships>
</file>

<file path=ppt/slides/_rels/slide21.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2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audio" Target="../media/audio2.wav"/><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2.wav"/><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audio" Target="../media/audio2.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smtClean="0"/>
              <a:t>DISEÑO DE UN MODELO DE GESTION PARA LA EMPRESA AUTEC, UBICADA EN LA CIUDAD DE QUITO</a:t>
            </a:r>
            <a:endParaRPr lang="en-US" dirty="0"/>
          </a:p>
        </p:txBody>
      </p:sp>
      <p:sp>
        <p:nvSpPr>
          <p:cNvPr id="3" name="2 CuadroTexto"/>
          <p:cNvSpPr txBox="1"/>
          <p:nvPr/>
        </p:nvSpPr>
        <p:spPr>
          <a:xfrm>
            <a:off x="4283968" y="4653136"/>
            <a:ext cx="4860032" cy="369332"/>
          </a:xfrm>
          <a:prstGeom prst="rect">
            <a:avLst/>
          </a:prstGeom>
          <a:noFill/>
        </p:spPr>
        <p:txBody>
          <a:bodyPr wrap="square" rtlCol="0">
            <a:spAutoFit/>
          </a:bodyPr>
          <a:lstStyle/>
          <a:p>
            <a:r>
              <a:rPr lang="en-US" b="1" dirty="0" smtClean="0">
                <a:solidFill>
                  <a:schemeClr val="accent2">
                    <a:lumMod val="75000"/>
                  </a:schemeClr>
                </a:solidFill>
              </a:rPr>
              <a:t>Elaborado por: Miriam Veronica Barba Z.</a:t>
            </a:r>
            <a:endParaRPr lang="en-US" b="1" dirty="0">
              <a:solidFill>
                <a:schemeClr val="accent2">
                  <a:lumMod val="75000"/>
                </a:schemeClr>
              </a:solidFill>
            </a:endParaRPr>
          </a:p>
        </p:txBody>
      </p:sp>
    </p:spTree>
  </p:cSld>
  <p:clrMapOvr>
    <a:masterClrMapping/>
  </p:clrMapOvr>
  <p:transition spd="slow">
    <p:newsflash/>
    <p:sndAc>
      <p:stSnd>
        <p:snd r:embed="rId2" name="drumroll.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Grp="1" noChangeAspect="1" noChangeArrowheads="1"/>
          </p:cNvPicPr>
          <p:nvPr>
            <p:ph idx="1"/>
          </p:nvPr>
        </p:nvPicPr>
        <p:blipFill>
          <a:blip r:embed="rId3" cstate="print"/>
          <a:srcRect/>
          <a:stretch>
            <a:fillRect/>
          </a:stretch>
        </p:blipFill>
        <p:spPr bwMode="auto">
          <a:xfrm>
            <a:off x="467544" y="1484784"/>
            <a:ext cx="8229600" cy="3984937"/>
          </a:xfrm>
          <a:prstGeom prst="rect">
            <a:avLst/>
          </a:prstGeom>
          <a:noFill/>
          <a:ln w="9525">
            <a:noFill/>
            <a:miter lim="800000"/>
            <a:headEnd/>
            <a:tailEnd/>
          </a:ln>
        </p:spPr>
      </p:pic>
      <p:sp>
        <p:nvSpPr>
          <p:cNvPr id="3" name="2 Título"/>
          <p:cNvSpPr>
            <a:spLocks noGrp="1"/>
          </p:cNvSpPr>
          <p:nvPr>
            <p:ph type="title"/>
          </p:nvPr>
        </p:nvSpPr>
        <p:spPr/>
        <p:txBody>
          <a:bodyPr>
            <a:normAutofit/>
          </a:bodyPr>
          <a:lstStyle/>
          <a:p>
            <a:pPr algn="ctr"/>
            <a:r>
              <a:rPr lang="en-US" sz="3700" dirty="0" smtClean="0"/>
              <a:t>ANÁLISIS INTERNO</a:t>
            </a:r>
            <a:r>
              <a:rPr lang="es-EC" dirty="0" smtClean="0"/>
              <a:t/>
            </a:r>
            <a:br>
              <a:rPr lang="es-EC" dirty="0" smtClean="0"/>
            </a:br>
            <a:r>
              <a:rPr lang="es-EC" sz="2700" dirty="0" smtClean="0">
                <a:solidFill>
                  <a:schemeClr val="accent3">
                    <a:lumMod val="75000"/>
                  </a:schemeClr>
                </a:solidFill>
              </a:rPr>
              <a:t>Análisis Vertical de los Estados Financieros</a:t>
            </a:r>
            <a:endParaRPr lang="en-US" sz="2700" dirty="0"/>
          </a:p>
        </p:txBody>
      </p:sp>
    </p:spTree>
  </p:cSld>
  <p:clrMapOvr>
    <a:masterClrMapping/>
  </p:clrMapOvr>
  <p:transition>
    <p:push/>
    <p:sndAc>
      <p:stSnd>
        <p:snd r:embed="rId2"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Grp="1" noChangeAspect="1" noChangeArrowheads="1"/>
          </p:cNvPicPr>
          <p:nvPr>
            <p:ph idx="1"/>
          </p:nvPr>
        </p:nvPicPr>
        <p:blipFill>
          <a:blip r:embed="rId3" cstate="print"/>
          <a:srcRect/>
          <a:stretch>
            <a:fillRect/>
          </a:stretch>
        </p:blipFill>
        <p:spPr bwMode="auto">
          <a:xfrm>
            <a:off x="1547664" y="2204864"/>
            <a:ext cx="5615461" cy="1296144"/>
          </a:xfrm>
          <a:prstGeom prst="rect">
            <a:avLst/>
          </a:prstGeom>
          <a:noFill/>
          <a:ln w="9525">
            <a:noFill/>
            <a:miter lim="800000"/>
            <a:headEnd/>
            <a:tailEnd/>
          </a:ln>
        </p:spPr>
      </p:pic>
      <p:sp>
        <p:nvSpPr>
          <p:cNvPr id="3" name="2 Título"/>
          <p:cNvSpPr>
            <a:spLocks noGrp="1"/>
          </p:cNvSpPr>
          <p:nvPr>
            <p:ph type="title"/>
          </p:nvPr>
        </p:nvSpPr>
        <p:spPr/>
        <p:txBody>
          <a:bodyPr>
            <a:normAutofit/>
          </a:bodyPr>
          <a:lstStyle/>
          <a:p>
            <a:pPr algn="ctr"/>
            <a:r>
              <a:rPr lang="en-US" sz="3700" dirty="0" smtClean="0"/>
              <a:t>ANÁLISIS INTERNO</a:t>
            </a:r>
            <a:r>
              <a:rPr lang="es-EC" sz="3700" dirty="0" smtClean="0"/>
              <a:t/>
            </a:r>
            <a:br>
              <a:rPr lang="es-EC" sz="3700" dirty="0" smtClean="0"/>
            </a:br>
            <a:r>
              <a:rPr lang="en-US" sz="2400" dirty="0" smtClean="0">
                <a:solidFill>
                  <a:schemeClr val="accent3">
                    <a:lumMod val="75000"/>
                  </a:schemeClr>
                </a:solidFill>
              </a:rPr>
              <a:t>INDICADORES FINANCIEROS   2007-2011</a:t>
            </a:r>
            <a:endParaRPr lang="en-US" sz="2400" dirty="0">
              <a:solidFill>
                <a:schemeClr val="accent3">
                  <a:lumMod val="75000"/>
                </a:schemeClr>
              </a:solidFill>
            </a:endParaRPr>
          </a:p>
        </p:txBody>
      </p:sp>
      <p:pic>
        <p:nvPicPr>
          <p:cNvPr id="5123" name="Picture 3"/>
          <p:cNvPicPr>
            <a:picLocks noChangeAspect="1" noChangeArrowheads="1"/>
          </p:cNvPicPr>
          <p:nvPr/>
        </p:nvPicPr>
        <p:blipFill>
          <a:blip r:embed="rId4" cstate="print"/>
          <a:srcRect/>
          <a:stretch>
            <a:fillRect/>
          </a:stretch>
        </p:blipFill>
        <p:spPr bwMode="auto">
          <a:xfrm>
            <a:off x="1547664" y="4077072"/>
            <a:ext cx="5725575" cy="1296144"/>
          </a:xfrm>
          <a:prstGeom prst="rect">
            <a:avLst/>
          </a:prstGeom>
          <a:noFill/>
          <a:ln w="9525">
            <a:noFill/>
            <a:miter lim="800000"/>
            <a:headEnd/>
            <a:tailEnd/>
          </a:ln>
        </p:spPr>
      </p:pic>
      <p:sp>
        <p:nvSpPr>
          <p:cNvPr id="11" name="10 Rectángulo"/>
          <p:cNvSpPr/>
          <p:nvPr/>
        </p:nvSpPr>
        <p:spPr>
          <a:xfrm>
            <a:off x="1115616" y="1628800"/>
            <a:ext cx="3228769" cy="338554"/>
          </a:xfrm>
          <a:prstGeom prst="rect">
            <a:avLst/>
          </a:prstGeom>
        </p:spPr>
        <p:txBody>
          <a:bodyPr wrap="none">
            <a:spAutoFit/>
          </a:bodyPr>
          <a:lstStyle/>
          <a:p>
            <a:pPr>
              <a:buFont typeface="Wingdings" pitchFamily="2" charset="2"/>
              <a:buChar char="ü"/>
            </a:pPr>
            <a:r>
              <a:rPr lang="en-US" sz="1600" dirty="0" smtClean="0">
                <a:solidFill>
                  <a:srgbClr val="0070C0"/>
                </a:solidFill>
              </a:rPr>
              <a:t>  INDICADORES DE LIQUIDEZ </a:t>
            </a:r>
            <a:endParaRPr lang="en-US" sz="1600" dirty="0">
              <a:solidFill>
                <a:srgbClr val="0070C0"/>
              </a:solidFill>
            </a:endParaRPr>
          </a:p>
        </p:txBody>
      </p:sp>
      <p:sp>
        <p:nvSpPr>
          <p:cNvPr id="13" name="12 Rectángulo"/>
          <p:cNvSpPr/>
          <p:nvPr/>
        </p:nvSpPr>
        <p:spPr>
          <a:xfrm>
            <a:off x="1187624" y="3573016"/>
            <a:ext cx="4063933" cy="338554"/>
          </a:xfrm>
          <a:prstGeom prst="rect">
            <a:avLst/>
          </a:prstGeom>
        </p:spPr>
        <p:txBody>
          <a:bodyPr wrap="none">
            <a:spAutoFit/>
          </a:bodyPr>
          <a:lstStyle/>
          <a:p>
            <a:pPr>
              <a:buFont typeface="Wingdings" pitchFamily="2" charset="2"/>
              <a:buChar char="ü"/>
            </a:pPr>
            <a:r>
              <a:rPr lang="en-US" sz="1600" dirty="0" smtClean="0">
                <a:solidFill>
                  <a:srgbClr val="0070C0"/>
                </a:solidFill>
              </a:rPr>
              <a:t>  INDICADORES DE ENDEUDAMIENTO </a:t>
            </a:r>
            <a:endParaRPr lang="en-US" sz="1600" dirty="0">
              <a:solidFill>
                <a:srgbClr val="0070C0"/>
              </a:solidFill>
            </a:endParaRP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Grp="1" noChangeAspect="1" noChangeArrowheads="1"/>
          </p:cNvPicPr>
          <p:nvPr>
            <p:ph idx="1"/>
          </p:nvPr>
        </p:nvPicPr>
        <p:blipFill>
          <a:blip r:embed="rId3" cstate="print"/>
          <a:srcRect/>
          <a:stretch>
            <a:fillRect/>
          </a:stretch>
        </p:blipFill>
        <p:spPr bwMode="auto">
          <a:xfrm>
            <a:off x="2051720" y="1916832"/>
            <a:ext cx="4838700" cy="1962150"/>
          </a:xfrm>
          <a:prstGeom prst="rect">
            <a:avLst/>
          </a:prstGeom>
          <a:noFill/>
          <a:ln w="9525">
            <a:noFill/>
            <a:miter lim="800000"/>
            <a:headEnd/>
            <a:tailEnd/>
          </a:ln>
        </p:spPr>
      </p:pic>
      <p:sp>
        <p:nvSpPr>
          <p:cNvPr id="3" name="2 Título"/>
          <p:cNvSpPr>
            <a:spLocks noGrp="1"/>
          </p:cNvSpPr>
          <p:nvPr>
            <p:ph type="title"/>
          </p:nvPr>
        </p:nvSpPr>
        <p:spPr/>
        <p:txBody>
          <a:bodyPr>
            <a:normAutofit/>
          </a:bodyPr>
          <a:lstStyle/>
          <a:p>
            <a:pPr algn="ctr"/>
            <a:r>
              <a:rPr lang="en-US" sz="3700" dirty="0" smtClean="0"/>
              <a:t>ANÁLISIS INTERNO</a:t>
            </a:r>
            <a:r>
              <a:rPr lang="es-EC" dirty="0" smtClean="0"/>
              <a:t/>
            </a:r>
            <a:br>
              <a:rPr lang="es-EC" dirty="0" smtClean="0"/>
            </a:br>
            <a:r>
              <a:rPr lang="en-US" sz="2700" dirty="0" smtClean="0">
                <a:solidFill>
                  <a:schemeClr val="accent3">
                    <a:lumMod val="75000"/>
                  </a:schemeClr>
                </a:solidFill>
              </a:rPr>
              <a:t>INDICADORES FINANCIEROS   2007-2011</a:t>
            </a:r>
            <a:endParaRPr lang="en-US" sz="2700" dirty="0"/>
          </a:p>
        </p:txBody>
      </p:sp>
      <p:pic>
        <p:nvPicPr>
          <p:cNvPr id="31747" name="Picture 3"/>
          <p:cNvPicPr>
            <a:picLocks noChangeAspect="1" noChangeArrowheads="1"/>
          </p:cNvPicPr>
          <p:nvPr/>
        </p:nvPicPr>
        <p:blipFill>
          <a:blip r:embed="rId4" cstate="print"/>
          <a:srcRect/>
          <a:stretch>
            <a:fillRect/>
          </a:stretch>
        </p:blipFill>
        <p:spPr bwMode="auto">
          <a:xfrm>
            <a:off x="2267744" y="4437112"/>
            <a:ext cx="4848225" cy="1733550"/>
          </a:xfrm>
          <a:prstGeom prst="rect">
            <a:avLst/>
          </a:prstGeom>
          <a:noFill/>
          <a:ln w="9525">
            <a:noFill/>
            <a:miter lim="800000"/>
            <a:headEnd/>
            <a:tailEnd/>
          </a:ln>
        </p:spPr>
      </p:pic>
      <p:sp>
        <p:nvSpPr>
          <p:cNvPr id="6" name="5 Rectángulo"/>
          <p:cNvSpPr/>
          <p:nvPr/>
        </p:nvSpPr>
        <p:spPr>
          <a:xfrm>
            <a:off x="1043608" y="1484784"/>
            <a:ext cx="3361818" cy="338554"/>
          </a:xfrm>
          <a:prstGeom prst="rect">
            <a:avLst/>
          </a:prstGeom>
        </p:spPr>
        <p:txBody>
          <a:bodyPr wrap="none">
            <a:spAutoFit/>
          </a:bodyPr>
          <a:lstStyle/>
          <a:p>
            <a:pPr>
              <a:buFont typeface="Wingdings" pitchFamily="2" charset="2"/>
              <a:buChar char="ü"/>
            </a:pPr>
            <a:r>
              <a:rPr lang="en-US" sz="1600" dirty="0" smtClean="0">
                <a:solidFill>
                  <a:srgbClr val="0070C0"/>
                </a:solidFill>
              </a:rPr>
              <a:t>  INDICADORES DE ACTIVIDAD</a:t>
            </a:r>
            <a:endParaRPr lang="en-US" sz="1600" dirty="0">
              <a:solidFill>
                <a:srgbClr val="0070C0"/>
              </a:solidFill>
            </a:endParaRPr>
          </a:p>
        </p:txBody>
      </p:sp>
      <p:sp>
        <p:nvSpPr>
          <p:cNvPr id="7" name="6 Rectángulo"/>
          <p:cNvSpPr/>
          <p:nvPr/>
        </p:nvSpPr>
        <p:spPr>
          <a:xfrm>
            <a:off x="1115616" y="4005064"/>
            <a:ext cx="3704860" cy="338554"/>
          </a:xfrm>
          <a:prstGeom prst="rect">
            <a:avLst/>
          </a:prstGeom>
        </p:spPr>
        <p:txBody>
          <a:bodyPr wrap="none">
            <a:spAutoFit/>
          </a:bodyPr>
          <a:lstStyle/>
          <a:p>
            <a:pPr>
              <a:buFont typeface="Wingdings" pitchFamily="2" charset="2"/>
              <a:buChar char="ü"/>
            </a:pPr>
            <a:r>
              <a:rPr lang="en-US" sz="1600" dirty="0" smtClean="0">
                <a:solidFill>
                  <a:srgbClr val="0070C0"/>
                </a:solidFill>
              </a:rPr>
              <a:t>  INDICADORES DE RENTABILIDAD</a:t>
            </a:r>
            <a:endParaRPr lang="en-US" sz="1600" dirty="0">
              <a:solidFill>
                <a:srgbClr val="0070C0"/>
              </a:solidFill>
            </a:endParaRPr>
          </a:p>
        </p:txBody>
      </p:sp>
    </p:spTree>
  </p:cSld>
  <p:clrMapOvr>
    <a:masterClrMapping/>
  </p:clrMapOvr>
  <p:transition>
    <p:pull dir="u"/>
    <p:sndAc>
      <p:stSnd>
        <p:snd r:embed="rId2"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n-US" sz="3700" dirty="0" smtClean="0"/>
              <a:t>ANALISIS FODA</a:t>
            </a:r>
            <a:endParaRPr lang="en-US" sz="3700" dirty="0"/>
          </a:p>
        </p:txBody>
      </p:sp>
      <p:sp>
        <p:nvSpPr>
          <p:cNvPr id="7" name="6 Rectángulo"/>
          <p:cNvSpPr/>
          <p:nvPr/>
        </p:nvSpPr>
        <p:spPr>
          <a:xfrm>
            <a:off x="1187624" y="1556792"/>
            <a:ext cx="2664296" cy="37444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smtClean="0"/>
              <a:t>OPORTUNIDADES</a:t>
            </a:r>
          </a:p>
          <a:p>
            <a:endParaRPr lang="en-US" sz="1200" dirty="0" smtClean="0"/>
          </a:p>
          <a:p>
            <a:pPr lvl="0">
              <a:buFont typeface="Wingdings" pitchFamily="2" charset="2"/>
              <a:buChar char="ü"/>
            </a:pPr>
            <a:r>
              <a:rPr lang="es-EC" sz="1200" dirty="0" smtClean="0"/>
              <a:t>Crecimiento del sector automotriz</a:t>
            </a:r>
          </a:p>
          <a:p>
            <a:pPr lvl="0">
              <a:buFont typeface="Wingdings" pitchFamily="2" charset="2"/>
              <a:buChar char="ü"/>
            </a:pPr>
            <a:endParaRPr lang="en-US" sz="1200" dirty="0" smtClean="0"/>
          </a:p>
          <a:p>
            <a:pPr lvl="0">
              <a:buFont typeface="Wingdings" pitchFamily="2" charset="2"/>
              <a:buChar char="ü"/>
            </a:pPr>
            <a:r>
              <a:rPr lang="es-EC" sz="1200" dirty="0" smtClean="0"/>
              <a:t>Liberación de aranceles para camiones y tracto camiones</a:t>
            </a:r>
          </a:p>
          <a:p>
            <a:pPr lvl="0"/>
            <a:endParaRPr lang="en-US" sz="1200" dirty="0" smtClean="0"/>
          </a:p>
          <a:p>
            <a:pPr lvl="0">
              <a:buFont typeface="Wingdings" pitchFamily="2" charset="2"/>
              <a:buChar char="ü"/>
            </a:pPr>
            <a:r>
              <a:rPr lang="es-EC" sz="1200" dirty="0" smtClean="0"/>
              <a:t>Demanda insatisfecha de servicio de postventa y falta de cobertura de servicios.</a:t>
            </a:r>
          </a:p>
          <a:p>
            <a:pPr lvl="0"/>
            <a:endParaRPr lang="en-US" sz="1200" dirty="0" smtClean="0"/>
          </a:p>
          <a:p>
            <a:pPr lvl="0">
              <a:buFont typeface="Wingdings" pitchFamily="2" charset="2"/>
              <a:buChar char="ü"/>
            </a:pPr>
            <a:r>
              <a:rPr lang="es-EC" sz="1200" dirty="0" smtClean="0"/>
              <a:t>Facilidades del sistema financiero para dar financiamiento a largo plazo</a:t>
            </a:r>
          </a:p>
          <a:p>
            <a:pPr lvl="0"/>
            <a:endParaRPr lang="en-US" sz="1200" dirty="0" smtClean="0"/>
          </a:p>
          <a:p>
            <a:pPr lvl="0">
              <a:buFont typeface="Wingdings" pitchFamily="2" charset="2"/>
              <a:buChar char="ü"/>
            </a:pPr>
            <a:r>
              <a:rPr lang="es-EC" sz="1200" dirty="0" smtClean="0"/>
              <a:t>Parque automotor obsoleto que está en proceso de recambio.</a:t>
            </a:r>
            <a:endParaRPr lang="en-US" sz="1200" dirty="0" smtClean="0"/>
          </a:p>
          <a:p>
            <a:pPr algn="ctr">
              <a:buFont typeface="Wingdings" pitchFamily="2" charset="2"/>
              <a:buChar char="ü"/>
            </a:pPr>
            <a:endParaRPr lang="en-US" sz="1200" dirty="0"/>
          </a:p>
        </p:txBody>
      </p:sp>
      <p:sp>
        <p:nvSpPr>
          <p:cNvPr id="9" name="8 Rectángulo"/>
          <p:cNvSpPr/>
          <p:nvPr/>
        </p:nvSpPr>
        <p:spPr>
          <a:xfrm>
            <a:off x="5508104" y="1484784"/>
            <a:ext cx="2592288" cy="4608512"/>
          </a:xfrm>
          <a:prstGeom prst="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es-EC" sz="1200" b="1" dirty="0" smtClean="0"/>
              <a:t>FORTALEZAS</a:t>
            </a:r>
          </a:p>
          <a:p>
            <a:pPr algn="ctr"/>
            <a:endParaRPr lang="en-US" sz="1200" dirty="0" smtClean="0"/>
          </a:p>
          <a:p>
            <a:pPr lvl="0">
              <a:buFont typeface="Wingdings" pitchFamily="2" charset="2"/>
              <a:buChar char="ü"/>
            </a:pPr>
            <a:r>
              <a:rPr lang="es-EC" sz="1200" dirty="0" smtClean="0"/>
              <a:t>Prestigio de marcas</a:t>
            </a:r>
          </a:p>
          <a:p>
            <a:pPr lvl="0">
              <a:buFont typeface="Wingdings" pitchFamily="2" charset="2"/>
              <a:buChar char="ü"/>
            </a:pPr>
            <a:endParaRPr lang="en-US" sz="1200" dirty="0" smtClean="0"/>
          </a:p>
          <a:p>
            <a:pPr lvl="0">
              <a:buFont typeface="Wingdings" pitchFamily="2" charset="2"/>
              <a:buChar char="ü"/>
            </a:pPr>
            <a:r>
              <a:rPr lang="es-EC" sz="1200" dirty="0" smtClean="0"/>
              <a:t>Conocimiento del producto  y del mercado</a:t>
            </a:r>
          </a:p>
          <a:p>
            <a:pPr lvl="0">
              <a:buFont typeface="Wingdings" pitchFamily="2" charset="2"/>
              <a:buChar char="ü"/>
            </a:pPr>
            <a:endParaRPr lang="en-US" sz="1200" dirty="0" smtClean="0"/>
          </a:p>
          <a:p>
            <a:pPr lvl="0">
              <a:buFont typeface="Wingdings" pitchFamily="2" charset="2"/>
              <a:buChar char="ü"/>
            </a:pPr>
            <a:r>
              <a:rPr lang="es-EC" sz="1200" dirty="0" smtClean="0"/>
              <a:t>Respaldo técnico de fabrica</a:t>
            </a:r>
          </a:p>
          <a:p>
            <a:pPr lvl="0">
              <a:buFont typeface="Wingdings" pitchFamily="2" charset="2"/>
              <a:buChar char="ü"/>
            </a:pPr>
            <a:endParaRPr lang="en-US" sz="1200" dirty="0" smtClean="0"/>
          </a:p>
          <a:p>
            <a:pPr lvl="0">
              <a:buFont typeface="Wingdings" pitchFamily="2" charset="2"/>
              <a:buChar char="ü"/>
            </a:pPr>
            <a:r>
              <a:rPr lang="es-EC" sz="1200" dirty="0" smtClean="0"/>
              <a:t>Política de venta agresiva</a:t>
            </a:r>
          </a:p>
          <a:p>
            <a:pPr lvl="0">
              <a:buFont typeface="Wingdings" pitchFamily="2" charset="2"/>
              <a:buChar char="ü"/>
            </a:pPr>
            <a:endParaRPr lang="en-US" sz="1200" dirty="0" smtClean="0"/>
          </a:p>
          <a:p>
            <a:pPr lvl="0">
              <a:buFont typeface="Wingdings" pitchFamily="2" charset="2"/>
              <a:buChar char="ü"/>
            </a:pPr>
            <a:r>
              <a:rPr lang="es-EC" sz="1200" dirty="0" smtClean="0"/>
              <a:t>Liquidez general optima</a:t>
            </a:r>
          </a:p>
          <a:p>
            <a:pPr lvl="0">
              <a:buFont typeface="Wingdings" pitchFamily="2" charset="2"/>
              <a:buChar char="ü"/>
            </a:pPr>
            <a:endParaRPr lang="en-US" sz="1200" dirty="0" smtClean="0"/>
          </a:p>
          <a:p>
            <a:pPr lvl="0">
              <a:buFont typeface="Wingdings" pitchFamily="2" charset="2"/>
              <a:buChar char="ü"/>
            </a:pPr>
            <a:r>
              <a:rPr lang="es-EC" sz="1200" dirty="0" smtClean="0"/>
              <a:t>Contar con tecnología de punta</a:t>
            </a:r>
          </a:p>
          <a:p>
            <a:pPr lvl="0">
              <a:buFont typeface="Wingdings" pitchFamily="2" charset="2"/>
              <a:buChar char="ü"/>
            </a:pPr>
            <a:endParaRPr lang="en-US" sz="1200" dirty="0" smtClean="0"/>
          </a:p>
          <a:p>
            <a:pPr lvl="0">
              <a:buFont typeface="Wingdings" pitchFamily="2" charset="2"/>
              <a:buChar char="ü"/>
            </a:pPr>
            <a:r>
              <a:rPr lang="es-EC" sz="1200" dirty="0" smtClean="0"/>
              <a:t>Participación activa de los accionistas de la empresa</a:t>
            </a:r>
          </a:p>
          <a:p>
            <a:pPr lvl="0">
              <a:buFont typeface="Wingdings" pitchFamily="2" charset="2"/>
              <a:buChar char="ü"/>
            </a:pPr>
            <a:endParaRPr lang="en-US" sz="1200" dirty="0" smtClean="0"/>
          </a:p>
          <a:p>
            <a:pPr lvl="0">
              <a:buFont typeface="Wingdings" pitchFamily="2" charset="2"/>
              <a:buChar char="ü"/>
            </a:pPr>
            <a:r>
              <a:rPr lang="es-EC" sz="1200" dirty="0" smtClean="0"/>
              <a:t>Alto stock de repuestos</a:t>
            </a:r>
          </a:p>
          <a:p>
            <a:pPr lvl="0">
              <a:buFont typeface="Wingdings" pitchFamily="2" charset="2"/>
              <a:buChar char="ü"/>
            </a:pPr>
            <a:endParaRPr lang="en-US" sz="1200" dirty="0" smtClean="0"/>
          </a:p>
          <a:p>
            <a:pPr lvl="0">
              <a:buFont typeface="Wingdings" pitchFamily="2" charset="2"/>
              <a:buChar char="ü"/>
            </a:pPr>
            <a:r>
              <a:rPr lang="es-EC" sz="1200" dirty="0" smtClean="0"/>
              <a:t>Eficiente servicio técnico a los clientes.</a:t>
            </a:r>
            <a:endParaRPr lang="en-US" sz="1200" dirty="0" smtClean="0"/>
          </a:p>
          <a:p>
            <a:pPr algn="ctr">
              <a:buFont typeface="Wingdings" pitchFamily="2" charset="2"/>
              <a:buChar char="ü"/>
            </a:pPr>
            <a:endParaRPr lang="en-US" sz="1200" dirty="0"/>
          </a:p>
        </p:txBody>
      </p:sp>
    </p:spTree>
  </p:cSld>
  <p:clrMapOvr>
    <a:masterClrMapping/>
  </p:clrMapOvr>
  <p:transition>
    <p:pull dir="r"/>
    <p:sndAc>
      <p:stSnd>
        <p:snd r:embed="rId2"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normAutofit/>
          </a:bodyPr>
          <a:lstStyle/>
          <a:p>
            <a:pPr algn="ctr"/>
            <a:r>
              <a:rPr lang="en-US" sz="3700" dirty="0" smtClean="0"/>
              <a:t>ANALISIS FODA</a:t>
            </a:r>
            <a:endParaRPr lang="en-US" sz="3700" dirty="0"/>
          </a:p>
        </p:txBody>
      </p:sp>
      <p:sp>
        <p:nvSpPr>
          <p:cNvPr id="5" name="4 Rectángulo"/>
          <p:cNvSpPr/>
          <p:nvPr/>
        </p:nvSpPr>
        <p:spPr>
          <a:xfrm>
            <a:off x="5364088" y="1340768"/>
            <a:ext cx="2592288" cy="4824536"/>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s-EC" sz="1200" b="1" dirty="0" smtClean="0"/>
              <a:t>DEBILIDADES</a:t>
            </a:r>
          </a:p>
          <a:p>
            <a:endParaRPr lang="en-US" sz="1200" dirty="0" smtClean="0"/>
          </a:p>
          <a:p>
            <a:pPr lvl="0">
              <a:buFont typeface="Wingdings" pitchFamily="2" charset="2"/>
              <a:buChar char="ü"/>
            </a:pPr>
            <a:r>
              <a:rPr lang="es-EC" sz="1200" dirty="0" smtClean="0"/>
              <a:t>Bajo rendimiento sobre el patrimonio.</a:t>
            </a:r>
          </a:p>
          <a:p>
            <a:pPr lvl="0">
              <a:buFont typeface="Wingdings" pitchFamily="2" charset="2"/>
              <a:buChar char="ü"/>
            </a:pPr>
            <a:endParaRPr lang="en-US" sz="1200" dirty="0" smtClean="0"/>
          </a:p>
          <a:p>
            <a:pPr lvl="0">
              <a:buFont typeface="Wingdings" pitchFamily="2" charset="2"/>
              <a:buChar char="ü"/>
            </a:pPr>
            <a:r>
              <a:rPr lang="es-EC" sz="1200" dirty="0" smtClean="0"/>
              <a:t>Alto riesgo debido a un apalancamiento sobre 75%</a:t>
            </a:r>
          </a:p>
          <a:p>
            <a:pPr lvl="0">
              <a:buFont typeface="Wingdings" pitchFamily="2" charset="2"/>
              <a:buChar char="ü"/>
            </a:pPr>
            <a:endParaRPr lang="en-US" sz="1200" dirty="0" smtClean="0"/>
          </a:p>
          <a:p>
            <a:pPr lvl="0">
              <a:buFont typeface="Wingdings" pitchFamily="2" charset="2"/>
              <a:buChar char="ü"/>
            </a:pPr>
            <a:r>
              <a:rPr lang="es-EC" sz="1200" dirty="0" smtClean="0"/>
              <a:t>Limitado  crédito directo con fabrica (Kenmex) </a:t>
            </a:r>
          </a:p>
          <a:p>
            <a:pPr lvl="0">
              <a:buFont typeface="Wingdings" pitchFamily="2" charset="2"/>
              <a:buChar char="ü"/>
            </a:pPr>
            <a:endParaRPr lang="en-US" sz="1200" dirty="0" smtClean="0"/>
          </a:p>
          <a:p>
            <a:pPr lvl="0">
              <a:buFont typeface="Wingdings" pitchFamily="2" charset="2"/>
              <a:buChar char="ü"/>
            </a:pPr>
            <a:r>
              <a:rPr lang="es-EC" sz="1200" dirty="0" smtClean="0"/>
              <a:t>Alto costo de capital</a:t>
            </a:r>
          </a:p>
          <a:p>
            <a:pPr lvl="0">
              <a:buFont typeface="Wingdings" pitchFamily="2" charset="2"/>
              <a:buChar char="ü"/>
            </a:pPr>
            <a:endParaRPr lang="en-US" sz="1200" dirty="0" smtClean="0"/>
          </a:p>
          <a:p>
            <a:pPr lvl="0">
              <a:buFont typeface="Wingdings" pitchFamily="2" charset="2"/>
              <a:buChar char="ü"/>
            </a:pPr>
            <a:r>
              <a:rPr lang="es-EC" sz="1200" dirty="0" smtClean="0"/>
              <a:t>Elevado gasto administrativo</a:t>
            </a:r>
          </a:p>
          <a:p>
            <a:pPr lvl="0">
              <a:buFont typeface="Wingdings" pitchFamily="2" charset="2"/>
              <a:buChar char="ü"/>
            </a:pPr>
            <a:r>
              <a:rPr lang="es-EC" sz="1200" dirty="0" smtClean="0"/>
              <a:t> </a:t>
            </a:r>
            <a:endParaRPr lang="en-US" sz="1200" dirty="0" smtClean="0"/>
          </a:p>
          <a:p>
            <a:pPr lvl="0">
              <a:buFont typeface="Wingdings" pitchFamily="2" charset="2"/>
              <a:buChar char="ü"/>
            </a:pPr>
            <a:r>
              <a:rPr lang="es-EC" sz="1200" dirty="0" smtClean="0"/>
              <a:t>Poca  cultura organizacional</a:t>
            </a:r>
          </a:p>
          <a:p>
            <a:pPr lvl="0">
              <a:buFont typeface="Wingdings" pitchFamily="2" charset="2"/>
              <a:buChar char="ü"/>
            </a:pPr>
            <a:endParaRPr lang="en-US" sz="1200" dirty="0" smtClean="0"/>
          </a:p>
          <a:p>
            <a:pPr>
              <a:buFont typeface="Wingdings" pitchFamily="2" charset="2"/>
              <a:buChar char="ü"/>
            </a:pPr>
            <a:r>
              <a:rPr lang="es-EC" sz="1200" dirty="0" smtClean="0"/>
              <a:t>Insuficiente  capacitación al personal.</a:t>
            </a:r>
            <a:endParaRPr lang="en-US" sz="1200" dirty="0"/>
          </a:p>
        </p:txBody>
      </p:sp>
      <p:sp>
        <p:nvSpPr>
          <p:cNvPr id="6" name="5 Rectángulo"/>
          <p:cNvSpPr/>
          <p:nvPr/>
        </p:nvSpPr>
        <p:spPr>
          <a:xfrm>
            <a:off x="827584" y="1412776"/>
            <a:ext cx="2736304" cy="3528392"/>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s-EC" sz="1100" b="1" dirty="0" smtClean="0"/>
              <a:t>AMENAZAS</a:t>
            </a:r>
          </a:p>
          <a:p>
            <a:pPr algn="ctr"/>
            <a:endParaRPr lang="es-EC" sz="1100" b="1" dirty="0" smtClean="0"/>
          </a:p>
          <a:p>
            <a:pPr lvl="0">
              <a:buFont typeface="Wingdings" pitchFamily="2" charset="2"/>
              <a:buChar char="ü"/>
            </a:pPr>
            <a:r>
              <a:rPr lang="es-EC" sz="1200" dirty="0" smtClean="0"/>
              <a:t>Fuerte competencia. (Hino, Volvo, BMW) productos sustitutos</a:t>
            </a:r>
          </a:p>
          <a:p>
            <a:pPr lvl="0"/>
            <a:endParaRPr lang="en-US" sz="1200" dirty="0" smtClean="0"/>
          </a:p>
          <a:p>
            <a:pPr lvl="0">
              <a:buFont typeface="Wingdings" pitchFamily="2" charset="2"/>
              <a:buChar char="ü"/>
            </a:pPr>
            <a:r>
              <a:rPr lang="es-EC" sz="1200" dirty="0" smtClean="0"/>
              <a:t>Alta competencia en Kenworth con los competidores directos</a:t>
            </a:r>
          </a:p>
          <a:p>
            <a:pPr lvl="0">
              <a:buFont typeface="Wingdings" pitchFamily="2" charset="2"/>
              <a:buChar char="ü"/>
            </a:pPr>
            <a:endParaRPr lang="en-US" sz="1200" dirty="0" smtClean="0"/>
          </a:p>
          <a:p>
            <a:pPr lvl="0">
              <a:buFont typeface="Wingdings" pitchFamily="2" charset="2"/>
              <a:buChar char="ü"/>
            </a:pPr>
            <a:r>
              <a:rPr lang="es-EC" sz="1200" dirty="0" smtClean="0"/>
              <a:t>Entorno macroeconómico incierto por las nuevas elecciones presidenciales</a:t>
            </a:r>
          </a:p>
          <a:p>
            <a:pPr lvl="0">
              <a:buFont typeface="Wingdings" pitchFamily="2" charset="2"/>
              <a:buChar char="ü"/>
            </a:pPr>
            <a:endParaRPr lang="en-US" sz="1200" dirty="0" smtClean="0"/>
          </a:p>
          <a:p>
            <a:pPr lvl="0">
              <a:buFont typeface="Wingdings" pitchFamily="2" charset="2"/>
              <a:buChar char="ü"/>
            </a:pPr>
            <a:r>
              <a:rPr lang="es-EC" sz="1200" dirty="0" smtClean="0"/>
              <a:t>Inseguridad social, política  y legal que vive el país</a:t>
            </a:r>
          </a:p>
          <a:p>
            <a:pPr lvl="0">
              <a:buFont typeface="Wingdings" pitchFamily="2" charset="2"/>
              <a:buChar char="ü"/>
            </a:pPr>
            <a:endParaRPr lang="en-US" sz="1200" dirty="0" smtClean="0"/>
          </a:p>
          <a:p>
            <a:pPr>
              <a:buFont typeface="Wingdings" pitchFamily="2" charset="2"/>
              <a:buChar char="ü"/>
            </a:pPr>
            <a:r>
              <a:rPr lang="es-EC" sz="1200" dirty="0" smtClean="0"/>
              <a:t>Posibilidad de cambio de la dolarización a una nueva moneda nacional</a:t>
            </a:r>
            <a:endParaRPr lang="en-US" sz="1200" dirty="0"/>
          </a:p>
        </p:txBody>
      </p:sp>
    </p:spTree>
  </p:cSld>
  <p:clrMapOvr>
    <a:masterClrMapping/>
  </p:clrMapOvr>
  <p:transition>
    <p:sndAc>
      <p:stSnd>
        <p:snd r:embed="rId2"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descr="http://vetemed.cl/img/publica/sistema/planes.png"/>
          <p:cNvPicPr>
            <a:picLocks noGrp="1"/>
          </p:cNvPicPr>
          <p:nvPr>
            <p:ph idx="1"/>
          </p:nvPr>
        </p:nvPicPr>
        <p:blipFill>
          <a:blip r:embed="rId3" cstate="print"/>
          <a:srcRect/>
          <a:stretch>
            <a:fillRect/>
          </a:stretch>
        </p:blipFill>
        <p:spPr bwMode="auto">
          <a:xfrm>
            <a:off x="395536" y="1124744"/>
            <a:ext cx="3672408" cy="3083977"/>
          </a:xfrm>
          <a:prstGeom prst="rect">
            <a:avLst/>
          </a:prstGeom>
          <a:noFill/>
          <a:ln w="9525">
            <a:noFill/>
            <a:miter lim="800000"/>
            <a:headEnd/>
            <a:tailEnd/>
          </a:ln>
        </p:spPr>
      </p:pic>
      <p:sp>
        <p:nvSpPr>
          <p:cNvPr id="3" name="2 Título"/>
          <p:cNvSpPr>
            <a:spLocks noGrp="1"/>
          </p:cNvSpPr>
          <p:nvPr>
            <p:ph type="title"/>
          </p:nvPr>
        </p:nvSpPr>
        <p:spPr/>
        <p:txBody>
          <a:bodyPr>
            <a:normAutofit fontScale="90000"/>
          </a:bodyPr>
          <a:lstStyle/>
          <a:p>
            <a:pPr algn="ctr"/>
            <a:r>
              <a:rPr lang="en-US" dirty="0" smtClean="0"/>
              <a:t>DISEÑO DEL MODELO DE GESTION FINANCIERA</a:t>
            </a:r>
            <a:endParaRPr lang="en-US" dirty="0"/>
          </a:p>
        </p:txBody>
      </p:sp>
      <p:sp>
        <p:nvSpPr>
          <p:cNvPr id="5" name="2 Título"/>
          <p:cNvSpPr txBox="1">
            <a:spLocks/>
          </p:cNvSpPr>
          <p:nvPr/>
        </p:nvSpPr>
        <p:spPr>
          <a:xfrm>
            <a:off x="4067944" y="1628800"/>
            <a:ext cx="4464496" cy="4248472"/>
          </a:xfrm>
          <a:prstGeom prst="rect">
            <a:avLst/>
          </a:prstGeom>
        </p:spPr>
        <p:txBody>
          <a:bodyPr vert="horz" rtlCol="0" anchor="ctr">
            <a:normAutofit fontScale="45000" lnSpcReduction="20000"/>
            <a:scene3d>
              <a:camera prst="orthographicFront"/>
              <a:lightRig rig="soft" dir="t"/>
            </a:scene3d>
            <a:sp3d prstMaterial="softEdge">
              <a:bevelT w="25400" h="25400"/>
            </a:sp3d>
          </a:bodyPr>
          <a:lstStyle/>
          <a:p>
            <a:r>
              <a:rPr lang="es-ES_tradnl" sz="4400" b="1" dirty="0" smtClean="0">
                <a:solidFill>
                  <a:schemeClr val="accent3">
                    <a:lumMod val="75000"/>
                  </a:schemeClr>
                </a:solidFill>
              </a:rPr>
              <a:t>A este modelo financiero se le atribuirá las siguientes ventajas:</a:t>
            </a:r>
          </a:p>
          <a:p>
            <a:endParaRPr lang="en-US" sz="4400" b="1" dirty="0" smtClean="0">
              <a:solidFill>
                <a:schemeClr val="accent3">
                  <a:lumMod val="75000"/>
                </a:schemeClr>
              </a:solidFill>
            </a:endParaRPr>
          </a:p>
          <a:p>
            <a:pPr lvl="0">
              <a:buFont typeface="Wingdings" pitchFamily="2" charset="2"/>
              <a:buChar char="Ø"/>
            </a:pPr>
            <a:r>
              <a:rPr lang="es-ES_tradnl" sz="4400" b="1" dirty="0" smtClean="0">
                <a:solidFill>
                  <a:schemeClr val="accent3">
                    <a:lumMod val="75000"/>
                  </a:schemeClr>
                </a:solidFill>
              </a:rPr>
              <a:t>Respuestas rápidas en base a las interrelaciones entre las cuentas y estrategias del modelo.</a:t>
            </a:r>
          </a:p>
          <a:p>
            <a:pPr lvl="0">
              <a:buFont typeface="Wingdings" pitchFamily="2" charset="2"/>
              <a:buChar char="Ø"/>
            </a:pPr>
            <a:endParaRPr lang="en-US" sz="4400" b="1" dirty="0" smtClean="0">
              <a:solidFill>
                <a:schemeClr val="accent3">
                  <a:lumMod val="75000"/>
                </a:schemeClr>
              </a:solidFill>
            </a:endParaRPr>
          </a:p>
          <a:p>
            <a:pPr lvl="0">
              <a:buFont typeface="Wingdings" pitchFamily="2" charset="2"/>
              <a:buChar char="Ø"/>
            </a:pPr>
            <a:r>
              <a:rPr lang="es-ES_tradnl" sz="4400" b="1" dirty="0" smtClean="0">
                <a:solidFill>
                  <a:schemeClr val="accent3">
                    <a:lumMod val="75000"/>
                  </a:schemeClr>
                </a:solidFill>
              </a:rPr>
              <a:t>Ayudan a definir las decisiones de la Dirección Financiera, mediante la evaluación de los resultados.</a:t>
            </a:r>
          </a:p>
          <a:p>
            <a:pPr lvl="0">
              <a:buFont typeface="Wingdings" pitchFamily="2" charset="2"/>
              <a:buChar char="Ø"/>
            </a:pPr>
            <a:endParaRPr lang="en-US" sz="4400" b="1" dirty="0" smtClean="0">
              <a:solidFill>
                <a:schemeClr val="accent3">
                  <a:lumMod val="75000"/>
                </a:schemeClr>
              </a:solidFill>
            </a:endParaRPr>
          </a:p>
          <a:p>
            <a:pPr>
              <a:buFont typeface="Wingdings" pitchFamily="2" charset="2"/>
              <a:buChar char="Ø"/>
            </a:pPr>
            <a:r>
              <a:rPr lang="es-EC" sz="4400" b="1" dirty="0" smtClean="0">
                <a:solidFill>
                  <a:schemeClr val="accent3">
                    <a:lumMod val="75000"/>
                  </a:schemeClr>
                </a:solidFill>
              </a:rPr>
              <a:t>Permiten ver el impacto a largo plazo de las decisiones de corto plazo.</a:t>
            </a:r>
            <a:endParaRPr lang="en-US" sz="4400" b="1" dirty="0">
              <a:solidFill>
                <a:schemeClr val="accent3">
                  <a:lumMod val="75000"/>
                </a:schemeClr>
              </a:solidFill>
            </a:endParaRPr>
          </a:p>
        </p:txBody>
      </p:sp>
    </p:spTree>
  </p:cSld>
  <p:clrMapOvr>
    <a:masterClrMapping/>
  </p:clrMapOvr>
  <p:transition>
    <p:dissolve/>
    <p:sndAc>
      <p:stSnd>
        <p:snd r:embed="rId2"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Grp="1" noChangeAspect="1" noChangeArrowheads="1"/>
          </p:cNvPicPr>
          <p:nvPr>
            <p:ph idx="1"/>
          </p:nvPr>
        </p:nvPicPr>
        <p:blipFill>
          <a:blip r:embed="rId3" cstate="print"/>
          <a:srcRect/>
          <a:stretch>
            <a:fillRect/>
          </a:stretch>
        </p:blipFill>
        <p:spPr bwMode="auto">
          <a:xfrm>
            <a:off x="1475656" y="1412776"/>
            <a:ext cx="6038850" cy="3762375"/>
          </a:xfrm>
          <a:prstGeom prst="rect">
            <a:avLst/>
          </a:prstGeom>
          <a:noFill/>
          <a:ln w="9525">
            <a:noFill/>
            <a:miter lim="800000"/>
            <a:headEnd/>
            <a:tailEnd/>
          </a:ln>
        </p:spPr>
      </p:pic>
      <p:sp>
        <p:nvSpPr>
          <p:cNvPr id="3" name="2 Título"/>
          <p:cNvSpPr>
            <a:spLocks noGrp="1"/>
          </p:cNvSpPr>
          <p:nvPr>
            <p:ph type="title"/>
          </p:nvPr>
        </p:nvSpPr>
        <p:spPr/>
        <p:txBody>
          <a:bodyPr>
            <a:normAutofit fontScale="90000"/>
          </a:bodyPr>
          <a:lstStyle/>
          <a:p>
            <a:pPr algn="ctr"/>
            <a:r>
              <a:rPr lang="en-US" dirty="0" smtClean="0"/>
              <a:t>PLANEACION FINANCIERA</a:t>
            </a:r>
            <a:br>
              <a:rPr lang="en-US" dirty="0" smtClean="0"/>
            </a:br>
            <a:endParaRPr lang="en-US" dirty="0"/>
          </a:p>
        </p:txBody>
      </p:sp>
      <p:sp>
        <p:nvSpPr>
          <p:cNvPr id="5" name="4 Rectángulo"/>
          <p:cNvSpPr/>
          <p:nvPr/>
        </p:nvSpPr>
        <p:spPr>
          <a:xfrm>
            <a:off x="1909645" y="980728"/>
            <a:ext cx="4847802" cy="338554"/>
          </a:xfrm>
          <a:prstGeom prst="rect">
            <a:avLst/>
          </a:prstGeom>
        </p:spPr>
        <p:txBody>
          <a:bodyPr wrap="none">
            <a:spAutoFit/>
          </a:bodyPr>
          <a:lstStyle/>
          <a:p>
            <a:pPr algn="ctr"/>
            <a:r>
              <a:rPr lang="en-US" sz="1600" b="1" dirty="0" smtClean="0">
                <a:solidFill>
                  <a:schemeClr val="accent3">
                    <a:lumMod val="75000"/>
                  </a:schemeClr>
                </a:solidFill>
              </a:rPr>
              <a:t>MATRIZ DE OBJETIVOS Y METAS ESTRATEGICAS</a:t>
            </a:r>
            <a:endParaRPr lang="en-US" sz="1600" b="1" dirty="0">
              <a:solidFill>
                <a:schemeClr val="accent3">
                  <a:lumMod val="75000"/>
                </a:schemeClr>
              </a:solidFill>
            </a:endParaRPr>
          </a:p>
        </p:txBody>
      </p:sp>
    </p:spTree>
  </p:cSld>
  <p:clrMapOvr>
    <a:masterClrMapping/>
  </p:clrMapOvr>
  <p:transition>
    <p:strips dir="ld"/>
    <p:sndAc>
      <p:stSnd>
        <p:snd r:embed="rId2"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ClrTx/>
              <a:buNone/>
            </a:pPr>
            <a:r>
              <a:rPr lang="es-ES_tradnl" dirty="0" smtClean="0">
                <a:solidFill>
                  <a:schemeClr val="bg2">
                    <a:lumMod val="25000"/>
                  </a:schemeClr>
                </a:solidFill>
              </a:rPr>
              <a:t>Para mantener la liquidez corriente:</a:t>
            </a:r>
          </a:p>
          <a:p>
            <a:pPr>
              <a:buClrTx/>
            </a:pPr>
            <a:r>
              <a:rPr lang="es-ES_tradnl" dirty="0" smtClean="0">
                <a:solidFill>
                  <a:schemeClr val="accent3">
                    <a:lumMod val="75000"/>
                  </a:schemeClr>
                </a:solidFill>
              </a:rPr>
              <a:t>Reinversión de utilidades en un 85%</a:t>
            </a:r>
          </a:p>
          <a:p>
            <a:pPr>
              <a:buClrTx/>
              <a:buNone/>
            </a:pPr>
            <a:endParaRPr lang="es-ES_tradnl" dirty="0" smtClean="0">
              <a:solidFill>
                <a:schemeClr val="bg2">
                  <a:lumMod val="25000"/>
                </a:schemeClr>
              </a:solidFill>
            </a:endParaRPr>
          </a:p>
          <a:p>
            <a:pPr>
              <a:buClrTx/>
              <a:buNone/>
            </a:pPr>
            <a:endParaRPr lang="es-ES_tradnl" dirty="0" smtClean="0">
              <a:solidFill>
                <a:schemeClr val="bg2">
                  <a:lumMod val="25000"/>
                </a:schemeClr>
              </a:solidFill>
            </a:endParaRPr>
          </a:p>
          <a:p>
            <a:pPr>
              <a:buClrTx/>
              <a:buNone/>
            </a:pPr>
            <a:endParaRPr lang="es-ES_tradnl" dirty="0" smtClean="0">
              <a:solidFill>
                <a:schemeClr val="bg2">
                  <a:lumMod val="25000"/>
                </a:schemeClr>
              </a:solidFill>
            </a:endParaRPr>
          </a:p>
          <a:p>
            <a:pPr>
              <a:buClrTx/>
              <a:buNone/>
            </a:pPr>
            <a:endParaRPr lang="es-ES_tradnl" dirty="0" smtClean="0">
              <a:solidFill>
                <a:schemeClr val="bg2">
                  <a:lumMod val="25000"/>
                </a:schemeClr>
              </a:solidFill>
            </a:endParaRPr>
          </a:p>
          <a:p>
            <a:pPr>
              <a:buClrTx/>
              <a:buNone/>
            </a:pPr>
            <a:r>
              <a:rPr lang="es-ES_tradnl" dirty="0" smtClean="0">
                <a:solidFill>
                  <a:schemeClr val="bg2">
                    <a:lumMod val="25000"/>
                  </a:schemeClr>
                </a:solidFill>
              </a:rPr>
              <a:t>Para incrementar la razón acida</a:t>
            </a:r>
            <a:endParaRPr lang="en-US" dirty="0" smtClean="0">
              <a:solidFill>
                <a:schemeClr val="accent3">
                  <a:lumMod val="75000"/>
                </a:schemeClr>
              </a:solidFill>
            </a:endParaRPr>
          </a:p>
          <a:p>
            <a:pPr>
              <a:buClrTx/>
            </a:pPr>
            <a:r>
              <a:rPr lang="es-ES_tradnl" dirty="0" smtClean="0">
                <a:solidFill>
                  <a:schemeClr val="accent3">
                    <a:lumMod val="75000"/>
                  </a:schemeClr>
                </a:solidFill>
              </a:rPr>
              <a:t>Realizar aportes de capital por parte de los accionistas en 3%  cada año</a:t>
            </a:r>
            <a:endParaRPr lang="en-US" dirty="0" smtClean="0">
              <a:solidFill>
                <a:schemeClr val="accent3">
                  <a:lumMod val="75000"/>
                </a:schemeClr>
              </a:solidFill>
            </a:endParaRPr>
          </a:p>
          <a:p>
            <a:endParaRPr lang="en-US" dirty="0"/>
          </a:p>
        </p:txBody>
      </p:sp>
      <p:sp>
        <p:nvSpPr>
          <p:cNvPr id="3" name="2 Título"/>
          <p:cNvSpPr>
            <a:spLocks noGrp="1"/>
          </p:cNvSpPr>
          <p:nvPr>
            <p:ph type="title"/>
          </p:nvPr>
        </p:nvSpPr>
        <p:spPr/>
        <p:txBody>
          <a:bodyPr>
            <a:normAutofit/>
          </a:bodyPr>
          <a:lstStyle/>
          <a:p>
            <a:pPr algn="ctr"/>
            <a:r>
              <a:rPr lang="en-US" sz="3700" dirty="0" smtClean="0"/>
              <a:t>ESTRATEGIAS DE LIQUIDEZ</a:t>
            </a:r>
            <a:endParaRPr lang="en-US" sz="3700" dirty="0"/>
          </a:p>
        </p:txBody>
      </p:sp>
      <p:pic>
        <p:nvPicPr>
          <p:cNvPr id="13314" name="Picture 2" descr="http://ts1.mm.bing.net/th?id=H.4941588290207748&amp;pid=15.1&amp;H=160&amp;W=151"/>
          <p:cNvPicPr>
            <a:picLocks noChangeAspect="1" noChangeArrowheads="1"/>
          </p:cNvPicPr>
          <p:nvPr/>
        </p:nvPicPr>
        <p:blipFill>
          <a:blip r:embed="rId3" cstate="print"/>
          <a:srcRect/>
          <a:stretch>
            <a:fillRect/>
          </a:stretch>
        </p:blipFill>
        <p:spPr bwMode="auto">
          <a:xfrm>
            <a:off x="3347864" y="2564904"/>
            <a:ext cx="1788790" cy="1584176"/>
          </a:xfrm>
          <a:prstGeom prst="rect">
            <a:avLst/>
          </a:prstGeom>
          <a:noFill/>
        </p:spPr>
      </p:pic>
    </p:spTree>
  </p:cSld>
  <p:clrMapOvr>
    <a:masterClrMapping/>
  </p:clrMapOvr>
  <p:transition>
    <p:wheel spokes="3"/>
    <p:sndAc>
      <p:stSnd>
        <p:snd r:embed="rId2"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ClrTx/>
              <a:buNone/>
            </a:pPr>
            <a:r>
              <a:rPr lang="es-ES_tradnl" dirty="0" smtClean="0">
                <a:solidFill>
                  <a:schemeClr val="bg2">
                    <a:lumMod val="25000"/>
                  </a:schemeClr>
                </a:solidFill>
              </a:rPr>
              <a:t>Para disminuir el Apalancamiento de la empresa: </a:t>
            </a:r>
          </a:p>
          <a:p>
            <a:pPr>
              <a:buClrTx/>
              <a:buNone/>
            </a:pPr>
            <a:endParaRPr lang="es-ES_tradnl" dirty="0" smtClean="0">
              <a:solidFill>
                <a:schemeClr val="accent3">
                  <a:lumMod val="75000"/>
                </a:schemeClr>
              </a:solidFill>
            </a:endParaRPr>
          </a:p>
          <a:p>
            <a:pPr>
              <a:buClrTx/>
            </a:pPr>
            <a:r>
              <a:rPr lang="es-ES_tradnl" dirty="0" smtClean="0">
                <a:solidFill>
                  <a:schemeClr val="accent3">
                    <a:lumMod val="75000"/>
                  </a:schemeClr>
                </a:solidFill>
              </a:rPr>
              <a:t>Emitir titulo de acciones preferentes en el mercado de capitales, en un 20% del patrimonio anual</a:t>
            </a:r>
            <a:endParaRPr lang="en-US" dirty="0">
              <a:solidFill>
                <a:schemeClr val="accent3">
                  <a:lumMod val="75000"/>
                </a:schemeClr>
              </a:solidFill>
            </a:endParaRPr>
          </a:p>
        </p:txBody>
      </p:sp>
      <p:sp>
        <p:nvSpPr>
          <p:cNvPr id="3" name="2 Título"/>
          <p:cNvSpPr>
            <a:spLocks noGrp="1"/>
          </p:cNvSpPr>
          <p:nvPr>
            <p:ph type="title"/>
          </p:nvPr>
        </p:nvSpPr>
        <p:spPr/>
        <p:txBody>
          <a:bodyPr>
            <a:normAutofit fontScale="90000"/>
          </a:bodyPr>
          <a:lstStyle/>
          <a:p>
            <a:r>
              <a:rPr lang="en-US" dirty="0" smtClean="0"/>
              <a:t>ESTRATEGIAS DE ENDEUDAMIENTO</a:t>
            </a:r>
            <a:endParaRPr lang="en-US" dirty="0"/>
          </a:p>
        </p:txBody>
      </p:sp>
      <p:pic>
        <p:nvPicPr>
          <p:cNvPr id="12290" name="Picture 2" descr="http://ts2.mm.bing.net/th?id=H.4910479899361769&amp;pid=15.1&amp;H=160&amp;W=160"/>
          <p:cNvPicPr>
            <a:picLocks noChangeAspect="1" noChangeArrowheads="1"/>
          </p:cNvPicPr>
          <p:nvPr/>
        </p:nvPicPr>
        <p:blipFill>
          <a:blip r:embed="rId3" cstate="print"/>
          <a:srcRect/>
          <a:stretch>
            <a:fillRect/>
          </a:stretch>
        </p:blipFill>
        <p:spPr bwMode="auto">
          <a:xfrm>
            <a:off x="5220072" y="4149080"/>
            <a:ext cx="1946523" cy="1946523"/>
          </a:xfrm>
          <a:prstGeom prst="rect">
            <a:avLst/>
          </a:prstGeom>
          <a:noFill/>
        </p:spPr>
      </p:pic>
    </p:spTree>
  </p:cSld>
  <p:clrMapOvr>
    <a:masterClrMapping/>
  </p:clrMapOvr>
  <p:transition>
    <p:wheel/>
    <p:sndAc>
      <p:stSnd>
        <p:snd r:embed="rId2"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buClrTx/>
              <a:buNone/>
            </a:pPr>
            <a:r>
              <a:rPr lang="es-ES_tradnl" dirty="0" smtClean="0">
                <a:solidFill>
                  <a:schemeClr val="bg2">
                    <a:lumMod val="25000"/>
                  </a:schemeClr>
                </a:solidFill>
              </a:rPr>
              <a:t>Para aumentar la rotación de Inventarios:</a:t>
            </a:r>
            <a:endParaRPr lang="es-ES_tradnl" dirty="0" smtClean="0">
              <a:solidFill>
                <a:schemeClr val="accent3">
                  <a:lumMod val="75000"/>
                </a:schemeClr>
              </a:solidFill>
            </a:endParaRPr>
          </a:p>
          <a:p>
            <a:pPr algn="just">
              <a:buClrTx/>
            </a:pPr>
            <a:r>
              <a:rPr lang="es-ES_tradnl" dirty="0" smtClean="0">
                <a:solidFill>
                  <a:schemeClr val="accent3">
                    <a:lumMod val="75000"/>
                  </a:schemeClr>
                </a:solidFill>
              </a:rPr>
              <a:t>Disminuir la importación de poca rotación.</a:t>
            </a:r>
          </a:p>
          <a:p>
            <a:pPr algn="just">
              <a:buClrTx/>
            </a:pPr>
            <a:r>
              <a:rPr lang="es-ES_tradnl" dirty="0" smtClean="0">
                <a:solidFill>
                  <a:schemeClr val="accent3">
                    <a:lumMod val="75000"/>
                  </a:schemeClr>
                </a:solidFill>
              </a:rPr>
              <a:t>Utilizar mecanismos de ventas para retirar del stock los vehículos de más de 2 años.</a:t>
            </a:r>
            <a:endParaRPr lang="en-US" dirty="0" smtClean="0">
              <a:solidFill>
                <a:schemeClr val="accent3">
                  <a:lumMod val="75000"/>
                </a:schemeClr>
              </a:solidFill>
            </a:endParaRPr>
          </a:p>
          <a:p>
            <a:pPr algn="just">
              <a:buClrTx/>
            </a:pPr>
            <a:r>
              <a:rPr lang="es-ES_tradnl" dirty="0" smtClean="0">
                <a:solidFill>
                  <a:schemeClr val="accent3">
                    <a:lumMod val="75000"/>
                  </a:schemeClr>
                </a:solidFill>
              </a:rPr>
              <a:t>Dar de baja los repuestos obsoletos o deteriorados, que ya no se van a vender.</a:t>
            </a:r>
            <a:endParaRPr lang="en-US" dirty="0" smtClean="0">
              <a:solidFill>
                <a:schemeClr val="accent3">
                  <a:lumMod val="75000"/>
                </a:schemeClr>
              </a:solidFill>
            </a:endParaRPr>
          </a:p>
          <a:p>
            <a:pPr>
              <a:buClrTx/>
            </a:pPr>
            <a:endParaRPr lang="en-US" dirty="0">
              <a:solidFill>
                <a:schemeClr val="accent3">
                  <a:lumMod val="75000"/>
                </a:schemeClr>
              </a:solidFill>
            </a:endParaRPr>
          </a:p>
        </p:txBody>
      </p:sp>
      <p:sp>
        <p:nvSpPr>
          <p:cNvPr id="3" name="2 Título"/>
          <p:cNvSpPr>
            <a:spLocks noGrp="1"/>
          </p:cNvSpPr>
          <p:nvPr>
            <p:ph type="title"/>
          </p:nvPr>
        </p:nvSpPr>
        <p:spPr/>
        <p:txBody>
          <a:bodyPr>
            <a:normAutofit/>
          </a:bodyPr>
          <a:lstStyle/>
          <a:p>
            <a:pPr algn="ctr"/>
            <a:r>
              <a:rPr lang="en-US" sz="3700" dirty="0" smtClean="0"/>
              <a:t>ESTRATEGIAS DE ACTIVIDAD</a:t>
            </a:r>
            <a:endParaRPr lang="en-US" sz="3700" dirty="0"/>
          </a:p>
        </p:txBody>
      </p:sp>
      <p:pic>
        <p:nvPicPr>
          <p:cNvPr id="11266" name="Picture 2" descr="http://www.supertiendas.com.co/uploads/images/ediciones/ediciones2011/edicion10/inventarios-comunes-en-tiendas.jpg"/>
          <p:cNvPicPr>
            <a:picLocks noChangeAspect="1" noChangeArrowheads="1"/>
          </p:cNvPicPr>
          <p:nvPr/>
        </p:nvPicPr>
        <p:blipFill>
          <a:blip r:embed="rId3" cstate="print"/>
          <a:srcRect/>
          <a:stretch>
            <a:fillRect/>
          </a:stretch>
        </p:blipFill>
        <p:spPr bwMode="auto">
          <a:xfrm>
            <a:off x="6444208" y="4005064"/>
            <a:ext cx="1944216" cy="1885890"/>
          </a:xfrm>
          <a:prstGeom prst="rect">
            <a:avLst/>
          </a:prstGeom>
          <a:noFill/>
        </p:spPr>
      </p:pic>
      <p:pic>
        <p:nvPicPr>
          <p:cNvPr id="11268" name="Picture 4" descr="http://ts2.mm.bing.net/th?id=H.5054004787350309&amp;pid=15.1&amp;H=160&amp;W=160"/>
          <p:cNvPicPr>
            <a:picLocks noChangeAspect="1" noChangeArrowheads="1"/>
          </p:cNvPicPr>
          <p:nvPr/>
        </p:nvPicPr>
        <p:blipFill>
          <a:blip r:embed="rId4" cstate="print"/>
          <a:srcRect/>
          <a:stretch>
            <a:fillRect/>
          </a:stretch>
        </p:blipFill>
        <p:spPr bwMode="auto">
          <a:xfrm>
            <a:off x="827584" y="4509120"/>
            <a:ext cx="1514475" cy="1514475"/>
          </a:xfrm>
          <a:prstGeom prst="rect">
            <a:avLst/>
          </a:prstGeom>
          <a:noFill/>
        </p:spPr>
      </p:pic>
    </p:spTree>
  </p:cSld>
  <p:clrMapOvr>
    <a:masterClrMapping/>
  </p:clrMapOvr>
  <p:transition>
    <p:zoom/>
    <p:sndAc>
      <p:stSnd>
        <p:snd r:embed="rId2"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229600" cy="922114"/>
          </a:xfrm>
        </p:spPr>
        <p:txBody>
          <a:bodyPr>
            <a:normAutofit/>
          </a:bodyPr>
          <a:lstStyle/>
          <a:p>
            <a:pPr algn="ctr"/>
            <a:r>
              <a:rPr lang="en-US" sz="3700" dirty="0" smtClean="0"/>
              <a:t>ANÁLISIS EXTERNO</a:t>
            </a:r>
            <a:endParaRPr lang="en-US" sz="3700" dirty="0"/>
          </a:p>
        </p:txBody>
      </p:sp>
      <p:sp>
        <p:nvSpPr>
          <p:cNvPr id="5" name="4 Marcador de contenido"/>
          <p:cNvSpPr>
            <a:spLocks noGrp="1"/>
          </p:cNvSpPr>
          <p:nvPr>
            <p:ph idx="1"/>
          </p:nvPr>
        </p:nvSpPr>
        <p:spPr/>
        <p:txBody>
          <a:bodyPr/>
          <a:lstStyle/>
          <a:p>
            <a:pPr algn="ctr">
              <a:buNone/>
            </a:pPr>
            <a:r>
              <a:rPr lang="es-EC" b="1" dirty="0" smtClean="0">
                <a:solidFill>
                  <a:schemeClr val="accent6"/>
                </a:solidFill>
              </a:rPr>
              <a:t>ANALISIS MACROECONÓMICO</a:t>
            </a:r>
          </a:p>
          <a:p>
            <a:pPr>
              <a:buFont typeface="Wingdings" pitchFamily="2" charset="2"/>
              <a:buChar char="ü"/>
            </a:pPr>
            <a:endParaRPr lang="es-EC" b="1" dirty="0" smtClean="0">
              <a:solidFill>
                <a:schemeClr val="accent6"/>
              </a:solidFill>
            </a:endParaRPr>
          </a:p>
          <a:p>
            <a:pPr lvl="4">
              <a:buFont typeface="Wingdings" pitchFamily="2" charset="2"/>
              <a:buChar char="ü"/>
            </a:pPr>
            <a:r>
              <a:rPr lang="es-EC" sz="2400" b="1" dirty="0" smtClean="0">
                <a:solidFill>
                  <a:srgbClr val="0070C0"/>
                </a:solidFill>
              </a:rPr>
              <a:t>  Producto Interno Bruto (PIB)</a:t>
            </a:r>
          </a:p>
          <a:p>
            <a:pPr lvl="4">
              <a:buFont typeface="Wingdings" pitchFamily="2" charset="2"/>
              <a:buChar char="ü"/>
            </a:pPr>
            <a:r>
              <a:rPr lang="es-EC" sz="2400" b="1" dirty="0" smtClean="0">
                <a:solidFill>
                  <a:srgbClr val="0070C0"/>
                </a:solidFill>
              </a:rPr>
              <a:t>  Balanza Comercial</a:t>
            </a:r>
            <a:endParaRPr lang="en-US" sz="2400" dirty="0" smtClean="0">
              <a:solidFill>
                <a:srgbClr val="0070C0"/>
              </a:solidFill>
            </a:endParaRPr>
          </a:p>
          <a:p>
            <a:pPr lvl="4">
              <a:buFont typeface="Wingdings" pitchFamily="2" charset="2"/>
              <a:buChar char="ü"/>
            </a:pPr>
            <a:r>
              <a:rPr lang="es-EC" sz="2400" b="1" dirty="0" smtClean="0">
                <a:solidFill>
                  <a:srgbClr val="0070C0"/>
                </a:solidFill>
              </a:rPr>
              <a:t>  Inflación</a:t>
            </a:r>
            <a:endParaRPr lang="en-US" sz="2400" dirty="0" smtClean="0">
              <a:solidFill>
                <a:srgbClr val="0070C0"/>
              </a:solidFill>
            </a:endParaRPr>
          </a:p>
          <a:p>
            <a:pPr lvl="4">
              <a:buFont typeface="Wingdings" pitchFamily="2" charset="2"/>
              <a:buChar char="ü"/>
            </a:pPr>
            <a:r>
              <a:rPr lang="es-EC" sz="2400" b="1" dirty="0" smtClean="0">
                <a:solidFill>
                  <a:srgbClr val="0070C0"/>
                </a:solidFill>
              </a:rPr>
              <a:t>  Tasas de Interés </a:t>
            </a:r>
            <a:endParaRPr lang="en-US" sz="2400" dirty="0" smtClean="0">
              <a:solidFill>
                <a:srgbClr val="0070C0"/>
              </a:solidFill>
            </a:endParaRPr>
          </a:p>
          <a:p>
            <a:pPr lvl="4">
              <a:buFont typeface="Wingdings" pitchFamily="2" charset="2"/>
              <a:buChar char="ü"/>
            </a:pPr>
            <a:r>
              <a:rPr lang="es-EC" sz="2400" b="1" dirty="0" smtClean="0">
                <a:solidFill>
                  <a:srgbClr val="0070C0"/>
                </a:solidFill>
              </a:rPr>
              <a:t>  Legislación</a:t>
            </a:r>
            <a:endParaRPr lang="en-US" sz="2400" dirty="0" smtClean="0">
              <a:solidFill>
                <a:srgbClr val="0070C0"/>
              </a:solidFill>
            </a:endParaRPr>
          </a:p>
          <a:p>
            <a:endParaRPr lang="en-US" dirty="0"/>
          </a:p>
        </p:txBody>
      </p:sp>
      <p:pic>
        <p:nvPicPr>
          <p:cNvPr id="6" name="Picture 2" descr="nt547">
            <a:hlinkClick r:id="rId3"/>
          </p:cNvPr>
          <p:cNvPicPr>
            <a:picLocks noChangeAspect="1" noChangeArrowheads="1"/>
          </p:cNvPicPr>
          <p:nvPr/>
        </p:nvPicPr>
        <p:blipFill>
          <a:blip r:embed="rId4" cstate="print"/>
          <a:srcRect/>
          <a:stretch>
            <a:fillRect/>
          </a:stretch>
        </p:blipFill>
        <p:spPr bwMode="auto">
          <a:xfrm>
            <a:off x="5724128" y="2852936"/>
            <a:ext cx="1987133" cy="2132856"/>
          </a:xfrm>
          <a:prstGeom prst="rect">
            <a:avLst/>
          </a:prstGeom>
          <a:noFill/>
        </p:spPr>
      </p:pic>
    </p:spTree>
  </p:cSld>
  <p:clrMapOvr>
    <a:masterClrMapping/>
  </p:clrMapOvr>
  <p:transition>
    <p:split orient="vert"/>
    <p:sndAc>
      <p:stSnd>
        <p:snd r:embed="rId2"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buClrTx/>
              <a:buNone/>
            </a:pPr>
            <a:r>
              <a:rPr lang="es-ES_tradnl" dirty="0" smtClean="0">
                <a:solidFill>
                  <a:schemeClr val="bg2">
                    <a:lumMod val="25000"/>
                  </a:schemeClr>
                </a:solidFill>
              </a:rPr>
              <a:t>Para aumentar la rotación de Inventarios:</a:t>
            </a:r>
            <a:endParaRPr lang="es-ES_tradnl" dirty="0" smtClean="0">
              <a:solidFill>
                <a:schemeClr val="accent3">
                  <a:lumMod val="75000"/>
                </a:schemeClr>
              </a:solidFill>
            </a:endParaRPr>
          </a:p>
          <a:p>
            <a:pPr>
              <a:buClrTx/>
            </a:pPr>
            <a:r>
              <a:rPr lang="es-ES_tradnl" dirty="0" smtClean="0">
                <a:solidFill>
                  <a:schemeClr val="accent3">
                    <a:lumMod val="75000"/>
                  </a:schemeClr>
                </a:solidFill>
              </a:rPr>
              <a:t>Dar en </a:t>
            </a:r>
            <a:r>
              <a:rPr lang="es-ES_tradnl" dirty="0" err="1" smtClean="0">
                <a:solidFill>
                  <a:schemeClr val="accent3">
                    <a:lumMod val="75000"/>
                  </a:schemeClr>
                </a:solidFill>
              </a:rPr>
              <a:t>factoring</a:t>
            </a:r>
            <a:r>
              <a:rPr lang="es-ES_tradnl" dirty="0" smtClean="0">
                <a:solidFill>
                  <a:schemeClr val="accent3">
                    <a:lumMod val="75000"/>
                  </a:schemeClr>
                </a:solidFill>
              </a:rPr>
              <a:t> el 35% de las cuentas por cobrar</a:t>
            </a:r>
            <a:endParaRPr lang="en-US" dirty="0" smtClean="0">
              <a:solidFill>
                <a:schemeClr val="accent3">
                  <a:lumMod val="75000"/>
                </a:schemeClr>
              </a:solidFill>
            </a:endParaRPr>
          </a:p>
          <a:p>
            <a:pPr>
              <a:buClrTx/>
              <a:buNone/>
            </a:pPr>
            <a:endParaRPr lang="es-ES_tradnl" dirty="0" smtClean="0">
              <a:solidFill>
                <a:schemeClr val="bg2">
                  <a:lumMod val="25000"/>
                </a:schemeClr>
              </a:solidFill>
            </a:endParaRPr>
          </a:p>
          <a:p>
            <a:pPr>
              <a:buClrTx/>
              <a:buNone/>
            </a:pPr>
            <a:endParaRPr lang="es-ES_tradnl" dirty="0" smtClean="0">
              <a:solidFill>
                <a:schemeClr val="bg2">
                  <a:lumMod val="25000"/>
                </a:schemeClr>
              </a:solidFill>
            </a:endParaRPr>
          </a:p>
          <a:p>
            <a:pPr>
              <a:buClrTx/>
              <a:buNone/>
            </a:pPr>
            <a:endParaRPr lang="es-ES_tradnl" dirty="0" smtClean="0">
              <a:solidFill>
                <a:schemeClr val="bg2">
                  <a:lumMod val="25000"/>
                </a:schemeClr>
              </a:solidFill>
            </a:endParaRPr>
          </a:p>
          <a:p>
            <a:pPr>
              <a:buClrTx/>
              <a:buNone/>
            </a:pPr>
            <a:r>
              <a:rPr lang="es-ES_tradnl" dirty="0" smtClean="0">
                <a:solidFill>
                  <a:schemeClr val="bg2">
                    <a:lumMod val="25000"/>
                  </a:schemeClr>
                </a:solidFill>
              </a:rPr>
              <a:t>Para aumentar la rotación de Inventarios:</a:t>
            </a:r>
            <a:endParaRPr lang="es-ES_tradnl" dirty="0" smtClean="0">
              <a:solidFill>
                <a:schemeClr val="accent3">
                  <a:lumMod val="75000"/>
                </a:schemeClr>
              </a:solidFill>
            </a:endParaRPr>
          </a:p>
          <a:p>
            <a:pPr>
              <a:buClrTx/>
            </a:pPr>
            <a:r>
              <a:rPr lang="es-ES_tradnl" dirty="0" smtClean="0">
                <a:solidFill>
                  <a:schemeClr val="accent3">
                    <a:lumMod val="75000"/>
                  </a:schemeClr>
                </a:solidFill>
              </a:rPr>
              <a:t>Aumentar el periodo de pago en un 30% del plazo actual </a:t>
            </a:r>
            <a:endParaRPr lang="en-US" dirty="0" smtClean="0">
              <a:solidFill>
                <a:schemeClr val="accent3">
                  <a:lumMod val="75000"/>
                </a:schemeClr>
              </a:solidFill>
            </a:endParaRPr>
          </a:p>
          <a:p>
            <a:endParaRPr lang="en-US" dirty="0"/>
          </a:p>
        </p:txBody>
      </p:sp>
      <p:sp>
        <p:nvSpPr>
          <p:cNvPr id="3" name="2 Título"/>
          <p:cNvSpPr>
            <a:spLocks noGrp="1"/>
          </p:cNvSpPr>
          <p:nvPr>
            <p:ph type="title"/>
          </p:nvPr>
        </p:nvSpPr>
        <p:spPr/>
        <p:txBody>
          <a:bodyPr/>
          <a:lstStyle/>
          <a:p>
            <a:pPr algn="ctr"/>
            <a:r>
              <a:rPr lang="en-US" sz="3700" dirty="0" smtClean="0"/>
              <a:t>ESTRATEGIAS DE ACTIVIDAD</a:t>
            </a:r>
            <a:endParaRPr lang="en-US" sz="3700" dirty="0"/>
          </a:p>
        </p:txBody>
      </p:sp>
      <p:pic>
        <p:nvPicPr>
          <p:cNvPr id="52226" name="Picture 2" descr="http://ts3.mm.bing.net/th?id=I.4857321075245162&amp;pid=15.1&amp;W=160&amp;H=156"/>
          <p:cNvPicPr>
            <a:picLocks noChangeAspect="1" noChangeArrowheads="1"/>
          </p:cNvPicPr>
          <p:nvPr/>
        </p:nvPicPr>
        <p:blipFill>
          <a:blip r:embed="rId3" cstate="print"/>
          <a:srcRect/>
          <a:stretch>
            <a:fillRect/>
          </a:stretch>
        </p:blipFill>
        <p:spPr bwMode="auto">
          <a:xfrm>
            <a:off x="4211960" y="2492896"/>
            <a:ext cx="1514475" cy="1485900"/>
          </a:xfrm>
          <a:prstGeom prst="rect">
            <a:avLst/>
          </a:prstGeom>
          <a:noFill/>
        </p:spPr>
      </p:pic>
      <p:pic>
        <p:nvPicPr>
          <p:cNvPr id="52228" name="Picture 4" descr="http://ts4.mm.bing.net/th?id=H.4957909185659279&amp;pid=15.1&amp;H=160&amp;W=160"/>
          <p:cNvPicPr>
            <a:picLocks noChangeAspect="1" noChangeArrowheads="1"/>
          </p:cNvPicPr>
          <p:nvPr/>
        </p:nvPicPr>
        <p:blipFill>
          <a:blip r:embed="rId4" cstate="print"/>
          <a:srcRect/>
          <a:stretch>
            <a:fillRect/>
          </a:stretch>
        </p:blipFill>
        <p:spPr bwMode="auto">
          <a:xfrm>
            <a:off x="5292080" y="5085184"/>
            <a:ext cx="1514475" cy="1514475"/>
          </a:xfrm>
          <a:prstGeom prst="rect">
            <a:avLst/>
          </a:prstGeom>
          <a:noFill/>
        </p:spPr>
      </p:pic>
    </p:spTree>
  </p:cSld>
  <p:clrMapOvr>
    <a:masterClrMapping/>
  </p:clrMapOvr>
  <p:transition>
    <p:split orient="vert"/>
    <p:sndAc>
      <p:stSnd>
        <p:snd r:embed="rId2"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51520" y="1481328"/>
            <a:ext cx="8568952" cy="4525963"/>
          </a:xfrm>
        </p:spPr>
        <p:txBody>
          <a:bodyPr>
            <a:normAutofit/>
          </a:bodyPr>
          <a:lstStyle/>
          <a:p>
            <a:pPr>
              <a:buClrTx/>
              <a:buNone/>
            </a:pPr>
            <a:r>
              <a:rPr lang="es-ES_tradnl" dirty="0" smtClean="0">
                <a:solidFill>
                  <a:schemeClr val="bg2">
                    <a:lumMod val="25000"/>
                  </a:schemeClr>
                </a:solidFill>
              </a:rPr>
              <a:t>Para mejorar el margen operacional:</a:t>
            </a:r>
            <a:endParaRPr lang="es-ES_tradnl" dirty="0" smtClean="0">
              <a:solidFill>
                <a:schemeClr val="accent3">
                  <a:lumMod val="75000"/>
                </a:schemeClr>
              </a:solidFill>
            </a:endParaRPr>
          </a:p>
          <a:p>
            <a:pPr>
              <a:buClrTx/>
            </a:pPr>
            <a:r>
              <a:rPr lang="es-ES_tradnl" dirty="0" smtClean="0">
                <a:solidFill>
                  <a:schemeClr val="accent3">
                    <a:lumMod val="75000"/>
                  </a:schemeClr>
                </a:solidFill>
              </a:rPr>
              <a:t>Ampliar en un 20% el crédito directo con fábrica para disminuir los costos de carta de crédito.</a:t>
            </a:r>
            <a:endParaRPr lang="en-US" dirty="0" smtClean="0">
              <a:solidFill>
                <a:schemeClr val="accent3">
                  <a:lumMod val="75000"/>
                </a:schemeClr>
              </a:solidFill>
            </a:endParaRPr>
          </a:p>
          <a:p>
            <a:pPr>
              <a:buClrTx/>
              <a:buNone/>
            </a:pPr>
            <a:endParaRPr lang="es-ES_tradnl" dirty="0" smtClean="0">
              <a:solidFill>
                <a:schemeClr val="bg2">
                  <a:lumMod val="25000"/>
                </a:schemeClr>
              </a:solidFill>
            </a:endParaRPr>
          </a:p>
          <a:p>
            <a:pPr>
              <a:buClrTx/>
              <a:buNone/>
            </a:pPr>
            <a:endParaRPr lang="es-ES_tradnl" dirty="0" smtClean="0">
              <a:solidFill>
                <a:schemeClr val="bg2">
                  <a:lumMod val="25000"/>
                </a:schemeClr>
              </a:solidFill>
            </a:endParaRPr>
          </a:p>
          <a:p>
            <a:pPr>
              <a:buClrTx/>
              <a:buNone/>
            </a:pPr>
            <a:r>
              <a:rPr lang="es-ES_tradnl" dirty="0" smtClean="0">
                <a:solidFill>
                  <a:schemeClr val="bg2">
                    <a:lumMod val="25000"/>
                  </a:schemeClr>
                </a:solidFill>
              </a:rPr>
              <a:t>Para mejorar el Rendimiento sobre el Patrimonio:</a:t>
            </a:r>
            <a:endParaRPr lang="es-ES_tradnl" dirty="0" smtClean="0">
              <a:solidFill>
                <a:schemeClr val="accent3">
                  <a:lumMod val="75000"/>
                </a:schemeClr>
              </a:solidFill>
            </a:endParaRPr>
          </a:p>
          <a:p>
            <a:pPr>
              <a:buClrTx/>
            </a:pPr>
            <a:r>
              <a:rPr lang="es-ES_tradnl" dirty="0" smtClean="0">
                <a:solidFill>
                  <a:schemeClr val="accent3">
                    <a:lumMod val="75000"/>
                  </a:schemeClr>
                </a:solidFill>
              </a:rPr>
              <a:t>Mejorar la gestión de ventas para incrementar las ventas en 2 puntos más de la tasa de crecimiento de ventas</a:t>
            </a:r>
            <a:endParaRPr lang="en-US" dirty="0" smtClean="0">
              <a:solidFill>
                <a:schemeClr val="accent3">
                  <a:lumMod val="75000"/>
                </a:schemeClr>
              </a:solidFill>
            </a:endParaRPr>
          </a:p>
          <a:p>
            <a:endParaRPr lang="en-US" dirty="0"/>
          </a:p>
        </p:txBody>
      </p:sp>
      <p:sp>
        <p:nvSpPr>
          <p:cNvPr id="3" name="2 Título"/>
          <p:cNvSpPr>
            <a:spLocks noGrp="1"/>
          </p:cNvSpPr>
          <p:nvPr>
            <p:ph type="title"/>
          </p:nvPr>
        </p:nvSpPr>
        <p:spPr/>
        <p:txBody>
          <a:bodyPr/>
          <a:lstStyle/>
          <a:p>
            <a:pPr algn="ctr"/>
            <a:r>
              <a:rPr lang="en-US" dirty="0" smtClean="0"/>
              <a:t>ESTRATEGIAS DE RENDIMIENTO</a:t>
            </a:r>
            <a:endParaRPr lang="en-US" dirty="0"/>
          </a:p>
        </p:txBody>
      </p:sp>
      <p:pic>
        <p:nvPicPr>
          <p:cNvPr id="10244" name="Picture 4" descr="http://ts2.mm.bing.net/th?id=H.4694554692618165&amp;pid=15.1&amp;H=160&amp;W=160"/>
          <p:cNvPicPr>
            <a:picLocks noChangeAspect="1" noChangeArrowheads="1"/>
          </p:cNvPicPr>
          <p:nvPr/>
        </p:nvPicPr>
        <p:blipFill>
          <a:blip r:embed="rId3" cstate="print"/>
          <a:srcRect/>
          <a:stretch>
            <a:fillRect/>
          </a:stretch>
        </p:blipFill>
        <p:spPr bwMode="auto">
          <a:xfrm>
            <a:off x="7524328" y="4941168"/>
            <a:ext cx="1298451" cy="1298451"/>
          </a:xfrm>
          <a:prstGeom prst="rect">
            <a:avLst/>
          </a:prstGeom>
          <a:noFill/>
        </p:spPr>
      </p:pic>
      <p:pic>
        <p:nvPicPr>
          <p:cNvPr id="10246" name="Picture 6" descr="http://ts4.mm.bing.net/th?id=H.4948954185861071&amp;pid=15.1&amp;H=160&amp;W=160"/>
          <p:cNvPicPr>
            <a:picLocks noChangeAspect="1" noChangeArrowheads="1"/>
          </p:cNvPicPr>
          <p:nvPr/>
        </p:nvPicPr>
        <p:blipFill>
          <a:blip r:embed="rId4" cstate="print"/>
          <a:srcRect/>
          <a:stretch>
            <a:fillRect/>
          </a:stretch>
        </p:blipFill>
        <p:spPr bwMode="auto">
          <a:xfrm>
            <a:off x="7092280" y="2780928"/>
            <a:ext cx="1368152" cy="1040814"/>
          </a:xfrm>
          <a:prstGeom prst="rect">
            <a:avLst/>
          </a:prstGeom>
          <a:noFill/>
        </p:spPr>
      </p:pic>
    </p:spTree>
  </p:cSld>
  <p:clrMapOvr>
    <a:masterClrMapping/>
  </p:clrMapOvr>
  <p:transition>
    <p:newsflash/>
    <p:sndAc>
      <p:stSnd>
        <p:snd r:embed="rId2"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7" name="Picture 1"/>
          <p:cNvPicPr>
            <a:picLocks noGrp="1" noChangeAspect="1" noChangeArrowheads="1"/>
          </p:cNvPicPr>
          <p:nvPr>
            <p:ph idx="1"/>
          </p:nvPr>
        </p:nvPicPr>
        <p:blipFill>
          <a:blip r:embed="rId3" cstate="print"/>
          <a:stretch>
            <a:fillRect/>
          </a:stretch>
        </p:blipFill>
        <p:spPr bwMode="auto">
          <a:xfrm>
            <a:off x="2291059" y="1481138"/>
            <a:ext cx="4561882" cy="4525962"/>
          </a:xfrm>
          <a:prstGeom prst="rect">
            <a:avLst/>
          </a:prstGeom>
          <a:noFill/>
          <a:ln w="9525">
            <a:noFill/>
            <a:miter lim="800000"/>
            <a:headEnd/>
            <a:tailEnd/>
          </a:ln>
        </p:spPr>
      </p:pic>
      <p:sp>
        <p:nvSpPr>
          <p:cNvPr id="3" name="2 Título"/>
          <p:cNvSpPr>
            <a:spLocks noGrp="1"/>
          </p:cNvSpPr>
          <p:nvPr>
            <p:ph type="title"/>
          </p:nvPr>
        </p:nvSpPr>
        <p:spPr/>
        <p:txBody>
          <a:bodyPr/>
          <a:lstStyle/>
          <a:p>
            <a:pPr algn="ctr"/>
            <a:r>
              <a:rPr lang="en-US" dirty="0" smtClean="0"/>
              <a:t>PROYECCION FINANCIERA</a:t>
            </a:r>
            <a:endParaRPr lang="en-US" dirty="0"/>
          </a:p>
        </p:txBody>
      </p:sp>
    </p:spTree>
  </p:cSld>
  <p:clrMapOvr>
    <a:masterClrMapping/>
  </p:clrMapOvr>
  <p:transition>
    <p:zoom/>
    <p:sndAc>
      <p:stSnd>
        <p:snd r:embed="rId2" name="chimes.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p:cNvPicPr>
          <p:nvPr>
            <p:ph idx="1"/>
          </p:nvPr>
        </p:nvPicPr>
        <p:blipFill>
          <a:blip r:embed="rId3" cstate="print"/>
          <a:srcRect/>
          <a:stretch>
            <a:fillRect/>
          </a:stretch>
        </p:blipFill>
        <p:spPr bwMode="auto">
          <a:xfrm>
            <a:off x="467544" y="1340768"/>
            <a:ext cx="8229600" cy="3074038"/>
          </a:xfrm>
          <a:prstGeom prst="rect">
            <a:avLst/>
          </a:prstGeom>
          <a:noFill/>
          <a:ln w="9525">
            <a:noFill/>
            <a:miter lim="800000"/>
            <a:headEnd/>
            <a:tailEnd/>
          </a:ln>
        </p:spPr>
      </p:pic>
      <p:sp>
        <p:nvSpPr>
          <p:cNvPr id="3" name="2 Título"/>
          <p:cNvSpPr>
            <a:spLocks noGrp="1"/>
          </p:cNvSpPr>
          <p:nvPr>
            <p:ph type="title"/>
          </p:nvPr>
        </p:nvSpPr>
        <p:spPr/>
        <p:txBody>
          <a:bodyPr/>
          <a:lstStyle/>
          <a:p>
            <a:pPr algn="ctr"/>
            <a:r>
              <a:rPr lang="en-US" dirty="0" smtClean="0"/>
              <a:t>CONTROL DE RESULTADOS</a:t>
            </a:r>
            <a:endParaRPr lang="en-US" dirty="0"/>
          </a:p>
        </p:txBody>
      </p:sp>
    </p:spTree>
  </p:cSld>
  <p:clrMapOvr>
    <a:masterClrMapping/>
  </p:clrMapOvr>
  <p:transition>
    <p:newsflash/>
    <p:sndAc>
      <p:stSnd>
        <p:snd r:embed="rId2" name="chimes.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836712"/>
            <a:ext cx="8229600" cy="5256584"/>
          </a:xfrm>
        </p:spPr>
        <p:txBody>
          <a:bodyPr>
            <a:noAutofit/>
          </a:bodyPr>
          <a:lstStyle/>
          <a:p>
            <a:pPr lvl="0"/>
            <a:r>
              <a:rPr lang="es-EC" sz="1400" dirty="0" smtClean="0">
                <a:solidFill>
                  <a:schemeClr val="accent2">
                    <a:lumMod val="75000"/>
                  </a:schemeClr>
                </a:solidFill>
              </a:rPr>
              <a:t>Las políticas restrictivas de importaciones, generan controles a los importadores, limitando su operación, estas políticas que ya han hecho repercusión en su línea de venta de vehículos Land Rover, se prevé que también lo hagan en los vehículos pesados.</a:t>
            </a:r>
          </a:p>
          <a:p>
            <a:pPr lvl="0"/>
            <a:endParaRPr lang="en-US" sz="1400" dirty="0" smtClean="0">
              <a:solidFill>
                <a:schemeClr val="accent2">
                  <a:lumMod val="75000"/>
                </a:schemeClr>
              </a:solidFill>
            </a:endParaRPr>
          </a:p>
          <a:p>
            <a:pPr lvl="0"/>
            <a:r>
              <a:rPr lang="es-EC" sz="1400" dirty="0" smtClean="0">
                <a:solidFill>
                  <a:schemeClr val="accent2">
                    <a:lumMod val="75000"/>
                  </a:schemeClr>
                </a:solidFill>
              </a:rPr>
              <a:t>El sector automotor en Ecuador está bastante fortalecido, lo que es un factor positivo para el desarrollo de las operaciones dentro y fuera de la empresa</a:t>
            </a:r>
          </a:p>
          <a:p>
            <a:pPr lvl="0"/>
            <a:endParaRPr lang="en-US" sz="1400" dirty="0" smtClean="0">
              <a:solidFill>
                <a:schemeClr val="accent2">
                  <a:lumMod val="75000"/>
                </a:schemeClr>
              </a:solidFill>
            </a:endParaRPr>
          </a:p>
          <a:p>
            <a:pPr lvl="0"/>
            <a:r>
              <a:rPr lang="es-EC" sz="1400" dirty="0" smtClean="0">
                <a:solidFill>
                  <a:schemeClr val="accent2">
                    <a:lumMod val="75000"/>
                  </a:schemeClr>
                </a:solidFill>
              </a:rPr>
              <a:t>Al realizar meticulosamente el análisis financiero se puede decir que el comportamiento de la empresa es bastante variable, principalmente porque carece de un modelo de proyección a mediano y largo plazo. </a:t>
            </a:r>
          </a:p>
          <a:p>
            <a:pPr lvl="0"/>
            <a:endParaRPr lang="en-US" sz="1400" dirty="0" smtClean="0">
              <a:solidFill>
                <a:schemeClr val="accent2">
                  <a:lumMod val="75000"/>
                </a:schemeClr>
              </a:solidFill>
            </a:endParaRPr>
          </a:p>
          <a:p>
            <a:pPr lvl="0"/>
            <a:r>
              <a:rPr lang="es-EC" sz="1400" dirty="0" smtClean="0">
                <a:solidFill>
                  <a:schemeClr val="accent2">
                    <a:lumMod val="75000"/>
                  </a:schemeClr>
                </a:solidFill>
              </a:rPr>
              <a:t>La estructura financiera de la empresa representa un alto riesgo, ya que su grado de apalancamiento total representa a tres veces su patrimonio, lo que hace que tenga elevados costos financieros y por consiguiente elevados costos de operación.  </a:t>
            </a:r>
          </a:p>
          <a:p>
            <a:pPr lvl="0"/>
            <a:endParaRPr lang="en-US" sz="1400" dirty="0" smtClean="0">
              <a:solidFill>
                <a:schemeClr val="accent2">
                  <a:lumMod val="75000"/>
                </a:schemeClr>
              </a:solidFill>
            </a:endParaRPr>
          </a:p>
          <a:p>
            <a:pPr lvl="0"/>
            <a:r>
              <a:rPr lang="es-EC" sz="1400" dirty="0" smtClean="0">
                <a:solidFill>
                  <a:schemeClr val="accent2">
                    <a:lumMod val="75000"/>
                  </a:schemeClr>
                </a:solidFill>
              </a:rPr>
              <a:t>Según los indicadores financieros del periodo 2007-2011 que se analizaron, se puede decir que alrededor del 85% de estos indicadores presentaron debilidades. Ya que sus valores distaban de lo establecido como “normal”, en el mercado automotor.</a:t>
            </a:r>
          </a:p>
          <a:p>
            <a:pPr lvl="0"/>
            <a:endParaRPr lang="en-US" sz="1400" dirty="0" smtClean="0">
              <a:solidFill>
                <a:schemeClr val="accent2">
                  <a:lumMod val="75000"/>
                </a:schemeClr>
              </a:solidFill>
            </a:endParaRPr>
          </a:p>
          <a:p>
            <a:pPr lvl="0"/>
            <a:r>
              <a:rPr lang="es-EC" sz="1400" dirty="0" smtClean="0">
                <a:solidFill>
                  <a:schemeClr val="accent2">
                    <a:lumMod val="75000"/>
                  </a:schemeClr>
                </a:solidFill>
              </a:rPr>
              <a:t>Según la aplicación demostrativa de las estrategias en el presente modelo, se puede decir que los resultados, en base a los indicadores financieros, se ven mejorados según la Matriz Resumen Comparativa.</a:t>
            </a:r>
            <a:endParaRPr lang="en-US" sz="1400" dirty="0" smtClean="0">
              <a:solidFill>
                <a:schemeClr val="accent2">
                  <a:lumMod val="75000"/>
                </a:schemeClr>
              </a:solidFill>
            </a:endParaRPr>
          </a:p>
          <a:p>
            <a:endParaRPr lang="en-US" sz="1400" dirty="0">
              <a:solidFill>
                <a:schemeClr val="accent2">
                  <a:lumMod val="75000"/>
                </a:schemeClr>
              </a:solidFill>
            </a:endParaRPr>
          </a:p>
        </p:txBody>
      </p:sp>
      <p:sp>
        <p:nvSpPr>
          <p:cNvPr id="3" name="2 Título"/>
          <p:cNvSpPr>
            <a:spLocks noGrp="1"/>
          </p:cNvSpPr>
          <p:nvPr>
            <p:ph type="title"/>
          </p:nvPr>
        </p:nvSpPr>
        <p:spPr>
          <a:xfrm>
            <a:off x="457200" y="274638"/>
            <a:ext cx="8229600" cy="778098"/>
          </a:xfrm>
        </p:spPr>
        <p:txBody>
          <a:bodyPr>
            <a:normAutofit/>
          </a:bodyPr>
          <a:lstStyle/>
          <a:p>
            <a:pPr algn="ctr"/>
            <a:r>
              <a:rPr lang="en-US" sz="3700" dirty="0" smtClean="0"/>
              <a:t>CONCLUSIONES</a:t>
            </a:r>
            <a:endParaRPr lang="en-US" sz="3700" dirty="0"/>
          </a:p>
        </p:txBody>
      </p:sp>
    </p:spTree>
  </p:cSld>
  <p:clrMapOvr>
    <a:masterClrMapping/>
  </p:clrMapOvr>
  <p:transition>
    <p:cover dir="r"/>
    <p:sndAc>
      <p:stSnd>
        <p:snd r:embed="rId2" name="chimes.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196752"/>
            <a:ext cx="8229600" cy="4810539"/>
          </a:xfrm>
        </p:spPr>
        <p:txBody>
          <a:bodyPr>
            <a:normAutofit fontScale="40000" lnSpcReduction="20000"/>
          </a:bodyPr>
          <a:lstStyle/>
          <a:p>
            <a:pPr lvl="0" algn="just"/>
            <a:endParaRPr lang="en-US" sz="3500" dirty="0" smtClean="0"/>
          </a:p>
          <a:p>
            <a:pPr lvl="0" algn="just"/>
            <a:r>
              <a:rPr lang="es-EC" sz="3500" dirty="0" smtClean="0">
                <a:solidFill>
                  <a:schemeClr val="accent2">
                    <a:lumMod val="75000"/>
                  </a:schemeClr>
                </a:solidFill>
              </a:rPr>
              <a:t>Autec S.A. debe aprovechar el apoyo del gobierno al sector automotor en la línea de vehículos pesados, impulsando las ventas, promocionando el producto, haciendo campañas de publicidad. De esta manera se promoverán de manera más eficiente sus ventas. </a:t>
            </a:r>
          </a:p>
          <a:p>
            <a:pPr lvl="0" algn="just"/>
            <a:endParaRPr lang="en-US" sz="3500" dirty="0" smtClean="0">
              <a:solidFill>
                <a:schemeClr val="accent2">
                  <a:lumMod val="75000"/>
                </a:schemeClr>
              </a:solidFill>
            </a:endParaRPr>
          </a:p>
          <a:p>
            <a:pPr lvl="0" algn="just"/>
            <a:r>
              <a:rPr lang="es-EC" sz="3500" dirty="0" smtClean="0">
                <a:solidFill>
                  <a:schemeClr val="accent2">
                    <a:lumMod val="75000"/>
                  </a:schemeClr>
                </a:solidFill>
              </a:rPr>
              <a:t>Se recomienda a la empresa Autec S.A. que aplique el Modelo de Gestión Financiera, creado para sus necesidades, el mismo que está conformado por estrategias que incorporan diversas tácticas basándose en  conocimientos fundamentados, información recabada, y la reflexión sobre las circunstancias actuales, que ayudaran a mejorar los procesos financieros.</a:t>
            </a:r>
          </a:p>
          <a:p>
            <a:pPr lvl="0" algn="just"/>
            <a:endParaRPr lang="en-US" sz="3500" dirty="0" smtClean="0">
              <a:solidFill>
                <a:schemeClr val="accent2">
                  <a:lumMod val="75000"/>
                </a:schemeClr>
              </a:solidFill>
            </a:endParaRPr>
          </a:p>
          <a:p>
            <a:pPr lvl="0" algn="just"/>
            <a:r>
              <a:rPr lang="es-EC" sz="3500" dirty="0" smtClean="0">
                <a:solidFill>
                  <a:schemeClr val="accent2">
                    <a:lumMod val="75000"/>
                  </a:schemeClr>
                </a:solidFill>
              </a:rPr>
              <a:t>Se recomienda también a la empresa, evaluar su grado de apalancamiento aplicando estrategias que permita disminuir el riesgo. Si bien un adecuado nivel de apalancamiento aumenta la rentabilidad de los accionistas, un grado excesivo hace que se eleve el riesgo, por ende disminuyen el valor de sus acciones.</a:t>
            </a:r>
          </a:p>
          <a:p>
            <a:pPr lvl="0" algn="just"/>
            <a:endParaRPr lang="en-US" sz="3500" dirty="0" smtClean="0">
              <a:solidFill>
                <a:schemeClr val="accent2">
                  <a:lumMod val="75000"/>
                </a:schemeClr>
              </a:solidFill>
            </a:endParaRPr>
          </a:p>
          <a:p>
            <a:pPr lvl="0" algn="just"/>
            <a:r>
              <a:rPr lang="es-EC" sz="3500" dirty="0" smtClean="0">
                <a:solidFill>
                  <a:schemeClr val="accent2">
                    <a:lumMod val="75000"/>
                  </a:schemeClr>
                </a:solidFill>
              </a:rPr>
              <a:t>Se recomienda evaluar periódicamente los índices financieros, ya que estos son el termómetro con el que se mide la eficiente operación de la empresa, y con ellos, se pueden tasar el cumplimiento de los objetivos financieros.   </a:t>
            </a:r>
            <a:endParaRPr lang="en-US" sz="3500" dirty="0" smtClean="0">
              <a:solidFill>
                <a:schemeClr val="accent2">
                  <a:lumMod val="75000"/>
                </a:schemeClr>
              </a:solidFill>
            </a:endParaRPr>
          </a:p>
          <a:p>
            <a:endParaRPr lang="en-US" dirty="0">
              <a:solidFill>
                <a:schemeClr val="accent2">
                  <a:lumMod val="75000"/>
                </a:schemeClr>
              </a:solidFill>
            </a:endParaRPr>
          </a:p>
        </p:txBody>
      </p:sp>
      <p:sp>
        <p:nvSpPr>
          <p:cNvPr id="3" name="2 Título"/>
          <p:cNvSpPr>
            <a:spLocks noGrp="1"/>
          </p:cNvSpPr>
          <p:nvPr>
            <p:ph type="title"/>
          </p:nvPr>
        </p:nvSpPr>
        <p:spPr/>
        <p:txBody>
          <a:bodyPr/>
          <a:lstStyle/>
          <a:p>
            <a:pPr algn="ctr"/>
            <a:r>
              <a:rPr lang="en-US" dirty="0" smtClean="0"/>
              <a:t>RECOMENDACIONES</a:t>
            </a:r>
            <a:endParaRPr lang="en-US" dirty="0"/>
          </a:p>
        </p:txBody>
      </p:sp>
    </p:spTree>
  </p:cSld>
  <p:clrMapOvr>
    <a:masterClrMapping/>
  </p:clrMapOvr>
  <p:transition>
    <p:strips dir="ru"/>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196752"/>
            <a:ext cx="8229600" cy="4525963"/>
          </a:xfrm>
        </p:spPr>
        <p:txBody>
          <a:bodyPr/>
          <a:lstStyle/>
          <a:p>
            <a:r>
              <a:rPr lang="es-EC" b="1" dirty="0" smtClean="0">
                <a:solidFill>
                  <a:srgbClr val="0070C0"/>
                </a:solidFill>
              </a:rPr>
              <a:t>Producto Interno Bruto (PIB)</a:t>
            </a:r>
          </a:p>
          <a:p>
            <a:endParaRPr lang="es-EC" b="1" dirty="0" smtClean="0">
              <a:solidFill>
                <a:srgbClr val="0070C0"/>
              </a:solidFill>
            </a:endParaRPr>
          </a:p>
          <a:p>
            <a:endParaRPr lang="es-EC" b="1" dirty="0" smtClean="0">
              <a:solidFill>
                <a:srgbClr val="0070C0"/>
              </a:solidFill>
            </a:endParaRPr>
          </a:p>
          <a:p>
            <a:endParaRPr lang="en-US" dirty="0" smtClean="0"/>
          </a:p>
          <a:p>
            <a:endParaRPr lang="en-US" dirty="0" smtClean="0"/>
          </a:p>
          <a:p>
            <a:endParaRPr lang="es-EC" b="1" dirty="0" smtClean="0">
              <a:solidFill>
                <a:srgbClr val="0070C0"/>
              </a:solidFill>
            </a:endParaRPr>
          </a:p>
          <a:p>
            <a:pPr algn="ctr">
              <a:buNone/>
            </a:pPr>
            <a:endParaRPr lang="es-EC" sz="1400" b="1" dirty="0" smtClean="0">
              <a:solidFill>
                <a:schemeClr val="accent3">
                  <a:lumMod val="75000"/>
                </a:schemeClr>
              </a:solidFill>
            </a:endParaRPr>
          </a:p>
          <a:p>
            <a:pPr algn="ctr">
              <a:buNone/>
            </a:pPr>
            <a:r>
              <a:rPr lang="es-EC" sz="1400" b="1" dirty="0" smtClean="0">
                <a:solidFill>
                  <a:schemeClr val="accent3">
                    <a:lumMod val="75000"/>
                  </a:schemeClr>
                </a:solidFill>
              </a:rPr>
              <a:t>PRODUCTO INTERNO BRUTO CON RELACION AL SECTOR AUTOMOTRIZ</a:t>
            </a:r>
          </a:p>
          <a:p>
            <a:endParaRPr lang="en-US" dirty="0"/>
          </a:p>
        </p:txBody>
      </p:sp>
      <p:sp>
        <p:nvSpPr>
          <p:cNvPr id="3" name="2 Título"/>
          <p:cNvSpPr>
            <a:spLocks noGrp="1"/>
          </p:cNvSpPr>
          <p:nvPr>
            <p:ph type="title"/>
          </p:nvPr>
        </p:nvSpPr>
        <p:spPr>
          <a:xfrm>
            <a:off x="395536" y="260648"/>
            <a:ext cx="8229600" cy="778098"/>
          </a:xfrm>
        </p:spPr>
        <p:txBody>
          <a:bodyPr>
            <a:normAutofit/>
          </a:bodyPr>
          <a:lstStyle/>
          <a:p>
            <a:pPr algn="ctr"/>
            <a:r>
              <a:rPr lang="en-US" sz="3700" dirty="0" smtClean="0"/>
              <a:t>ANÁLISIS EXTERNO</a:t>
            </a:r>
            <a:endParaRPr lang="en-US" sz="3700" dirty="0"/>
          </a:p>
        </p:txBody>
      </p:sp>
      <p:sp>
        <p:nvSpPr>
          <p:cNvPr id="8" name="7 Rectángulo"/>
          <p:cNvSpPr/>
          <p:nvPr/>
        </p:nvSpPr>
        <p:spPr>
          <a:xfrm>
            <a:off x="1907704" y="1916832"/>
            <a:ext cx="4896544" cy="20162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Picture 3"/>
          <p:cNvPicPr>
            <a:picLocks noChangeAspect="1" noChangeArrowheads="1"/>
          </p:cNvPicPr>
          <p:nvPr/>
        </p:nvPicPr>
        <p:blipFill>
          <a:blip r:embed="rId3" cstate="print"/>
          <a:srcRect/>
          <a:stretch>
            <a:fillRect/>
          </a:stretch>
        </p:blipFill>
        <p:spPr bwMode="auto">
          <a:xfrm>
            <a:off x="2051720" y="2060848"/>
            <a:ext cx="4562475" cy="1790700"/>
          </a:xfrm>
          <a:prstGeom prst="rect">
            <a:avLst/>
          </a:prstGeom>
          <a:noFill/>
          <a:ln w="9525">
            <a:noFill/>
            <a:miter lim="800000"/>
            <a:headEnd/>
            <a:tailEnd/>
          </a:ln>
        </p:spPr>
      </p:pic>
      <p:graphicFrame>
        <p:nvGraphicFramePr>
          <p:cNvPr id="9" name="8 Gráfico"/>
          <p:cNvGraphicFramePr/>
          <p:nvPr/>
        </p:nvGraphicFramePr>
        <p:xfrm>
          <a:off x="1835696" y="4509120"/>
          <a:ext cx="2808312" cy="172819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9 Gráfico"/>
          <p:cNvGraphicFramePr/>
          <p:nvPr/>
        </p:nvGraphicFramePr>
        <p:xfrm>
          <a:off x="4932040" y="4509120"/>
          <a:ext cx="2808312" cy="175031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wheel spokes="3"/>
    <p:sndAc>
      <p:stSnd>
        <p:snd r:embed="rId2"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908720"/>
            <a:ext cx="8229600" cy="5616624"/>
          </a:xfrm>
        </p:spPr>
        <p:txBody>
          <a:bodyPr>
            <a:normAutofit lnSpcReduction="10000"/>
          </a:bodyPr>
          <a:lstStyle/>
          <a:p>
            <a:r>
              <a:rPr lang="es-EC" b="1" dirty="0" smtClean="0">
                <a:solidFill>
                  <a:srgbClr val="0070C0"/>
                </a:solidFill>
              </a:rPr>
              <a:t>Balanza Comercial</a:t>
            </a:r>
            <a:endParaRPr lang="en-US" b="1" dirty="0" smtClean="0">
              <a:solidFill>
                <a:srgbClr val="0070C0"/>
              </a:solidFill>
            </a:endParaRPr>
          </a:p>
          <a:p>
            <a:pPr algn="just">
              <a:buNone/>
            </a:pPr>
            <a:r>
              <a:rPr lang="es-ES" sz="2800" dirty="0" smtClean="0"/>
              <a:t>	</a:t>
            </a:r>
            <a:r>
              <a:rPr lang="es-ES" sz="1500" dirty="0" smtClean="0"/>
              <a:t>La Balanza Comercial del Ecuador presentó, al 31 de diciembre del 2011, un déficit de USD 717,30 millones, que comparado al 31 de diciembre del 2010 año en el cual presentó un déficit de USD 1.978,73 millones, se redujo considerablemente en </a:t>
            </a:r>
            <a:r>
              <a:rPr lang="es-ES" sz="1500" b="1" dirty="0" smtClean="0">
                <a:solidFill>
                  <a:srgbClr val="FF0000"/>
                </a:solidFill>
              </a:rPr>
              <a:t>-63.75%.</a:t>
            </a:r>
          </a:p>
          <a:p>
            <a:r>
              <a:rPr lang="es-EC" b="1" dirty="0" smtClean="0">
                <a:solidFill>
                  <a:srgbClr val="0070C0"/>
                </a:solidFill>
              </a:rPr>
              <a:t>Inflación</a:t>
            </a:r>
          </a:p>
          <a:p>
            <a:pPr>
              <a:buNone/>
            </a:pPr>
            <a:r>
              <a:rPr lang="en-US" dirty="0" smtClean="0"/>
              <a:t>								     </a:t>
            </a:r>
            <a:r>
              <a:rPr lang="en-US" sz="1200" dirty="0" smtClean="0"/>
              <a:t>5.19% al 2012</a:t>
            </a:r>
          </a:p>
          <a:p>
            <a:endParaRPr lang="en-US" sz="2800" dirty="0" smtClean="0"/>
          </a:p>
          <a:p>
            <a:r>
              <a:rPr lang="es-EC" b="1" dirty="0" smtClean="0">
                <a:solidFill>
                  <a:srgbClr val="0070C0"/>
                </a:solidFill>
              </a:rPr>
              <a:t>Tasas de Interés </a:t>
            </a:r>
          </a:p>
          <a:p>
            <a:endParaRPr lang="es-EC" b="1" dirty="0" smtClean="0">
              <a:solidFill>
                <a:srgbClr val="0070C0"/>
              </a:solidFill>
            </a:endParaRPr>
          </a:p>
          <a:p>
            <a:endParaRPr lang="es-EC" b="1" dirty="0" smtClean="0">
              <a:solidFill>
                <a:srgbClr val="0070C0"/>
              </a:solidFill>
            </a:endParaRPr>
          </a:p>
          <a:p>
            <a:r>
              <a:rPr lang="es-EC" b="1" dirty="0" smtClean="0">
                <a:solidFill>
                  <a:srgbClr val="0070C0"/>
                </a:solidFill>
              </a:rPr>
              <a:t>Legislación</a:t>
            </a:r>
          </a:p>
          <a:p>
            <a:pPr lvl="2">
              <a:buFont typeface="Courier New" pitchFamily="49" charset="0"/>
              <a:buChar char="o"/>
            </a:pPr>
            <a:r>
              <a:rPr lang="en-US" dirty="0" smtClean="0"/>
              <a:t>Ley Organica de Aduanas		</a:t>
            </a:r>
            <a:r>
              <a:rPr lang="en-US" sz="1400" dirty="0" smtClean="0"/>
              <a:t>Ad Valorem, Fodinfa</a:t>
            </a:r>
            <a:r>
              <a:rPr lang="en-US" dirty="0" smtClean="0"/>
              <a:t>	</a:t>
            </a:r>
          </a:p>
          <a:p>
            <a:pPr lvl="2">
              <a:buFont typeface="Courier New" pitchFamily="49" charset="0"/>
              <a:buChar char="o"/>
            </a:pPr>
            <a:r>
              <a:rPr lang="en-US" dirty="0" smtClean="0"/>
              <a:t>Ley de Regimen Tributario Interno		</a:t>
            </a:r>
            <a:r>
              <a:rPr lang="en-US" sz="1400" dirty="0" smtClean="0"/>
              <a:t>IVA, ICE, ISD, IR</a:t>
            </a:r>
          </a:p>
          <a:p>
            <a:pPr lvl="2"/>
            <a:endParaRPr lang="en-US" dirty="0"/>
          </a:p>
        </p:txBody>
      </p:sp>
      <p:sp>
        <p:nvSpPr>
          <p:cNvPr id="3" name="2 Título"/>
          <p:cNvSpPr>
            <a:spLocks noGrp="1"/>
          </p:cNvSpPr>
          <p:nvPr>
            <p:ph type="title"/>
          </p:nvPr>
        </p:nvSpPr>
        <p:spPr>
          <a:xfrm>
            <a:off x="457200" y="274638"/>
            <a:ext cx="8229600" cy="706090"/>
          </a:xfrm>
        </p:spPr>
        <p:txBody>
          <a:bodyPr>
            <a:normAutofit fontScale="90000"/>
          </a:bodyPr>
          <a:lstStyle/>
          <a:p>
            <a:pPr algn="ctr"/>
            <a:r>
              <a:rPr lang="en-US" dirty="0" smtClean="0"/>
              <a:t>ANÁLISIS EXTERNO</a:t>
            </a:r>
            <a:endParaRPr lang="en-US" dirty="0"/>
          </a:p>
        </p:txBody>
      </p:sp>
      <p:pic>
        <p:nvPicPr>
          <p:cNvPr id="5" name="Picture 6"/>
          <p:cNvPicPr>
            <a:picLocks noChangeAspect="1" noChangeArrowheads="1"/>
          </p:cNvPicPr>
          <p:nvPr/>
        </p:nvPicPr>
        <p:blipFill>
          <a:blip r:embed="rId3" cstate="print"/>
          <a:srcRect/>
          <a:stretch>
            <a:fillRect/>
          </a:stretch>
        </p:blipFill>
        <p:spPr bwMode="auto">
          <a:xfrm>
            <a:off x="3923928" y="3789040"/>
            <a:ext cx="4062477" cy="919733"/>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a:off x="2627784" y="2636912"/>
            <a:ext cx="4104456" cy="764666"/>
          </a:xfrm>
          <a:prstGeom prst="rect">
            <a:avLst/>
          </a:prstGeom>
          <a:noFill/>
          <a:ln w="9525">
            <a:noFill/>
            <a:miter lim="800000"/>
            <a:headEnd/>
            <a:tailEnd/>
          </a:ln>
        </p:spPr>
      </p:pic>
      <p:sp>
        <p:nvSpPr>
          <p:cNvPr id="8" name="7 Flecha derecha"/>
          <p:cNvSpPr/>
          <p:nvPr/>
        </p:nvSpPr>
        <p:spPr>
          <a:xfrm>
            <a:off x="1619672" y="2996952"/>
            <a:ext cx="864096" cy="216024"/>
          </a:xfrm>
          <a:prstGeom prst="rightArrow">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8 Flecha derecha"/>
          <p:cNvSpPr/>
          <p:nvPr/>
        </p:nvSpPr>
        <p:spPr>
          <a:xfrm>
            <a:off x="2699792" y="4293096"/>
            <a:ext cx="936104" cy="216024"/>
          </a:xfrm>
          <a:prstGeom prst="rightArrow">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9 Flecha derecha"/>
          <p:cNvSpPr/>
          <p:nvPr/>
        </p:nvSpPr>
        <p:spPr>
          <a:xfrm>
            <a:off x="4932040" y="5445224"/>
            <a:ext cx="648072" cy="72008"/>
          </a:xfrm>
          <a:prstGeom prst="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1" name="10 Flecha derecha"/>
          <p:cNvSpPr/>
          <p:nvPr/>
        </p:nvSpPr>
        <p:spPr>
          <a:xfrm>
            <a:off x="6012160" y="5805264"/>
            <a:ext cx="648072" cy="72008"/>
          </a:xfrm>
          <a:prstGeom prst="rightArrow">
            <a:avLst/>
          </a:prstGeom>
          <a:solidFill>
            <a:schemeClr val="accent3">
              <a:lumMod val="75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2" name="11 Flecha derecha"/>
          <p:cNvSpPr/>
          <p:nvPr/>
        </p:nvSpPr>
        <p:spPr>
          <a:xfrm>
            <a:off x="6804248" y="2996952"/>
            <a:ext cx="360040" cy="144016"/>
          </a:xfrm>
          <a:prstGeom prst="rightArrow">
            <a:avLst/>
          </a:prstGeom>
          <a:solidFill>
            <a:schemeClr val="accent3">
              <a:lumMod val="5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ransition>
    <p:wheel spokes="8"/>
    <p:sndAc>
      <p:stSnd>
        <p:snd r:embed="rId2"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124744"/>
            <a:ext cx="8229600" cy="4525963"/>
          </a:xfrm>
        </p:spPr>
        <p:txBody>
          <a:bodyPr/>
          <a:lstStyle/>
          <a:p>
            <a:pPr algn="ctr">
              <a:buNone/>
            </a:pPr>
            <a:r>
              <a:rPr lang="es-EC" b="1" dirty="0" smtClean="0">
                <a:solidFill>
                  <a:schemeClr val="accent6"/>
                </a:solidFill>
              </a:rPr>
              <a:t>ANALISIS DEL SECTOR</a:t>
            </a:r>
          </a:p>
          <a:p>
            <a:endParaRPr lang="en-US" dirty="0"/>
          </a:p>
        </p:txBody>
      </p:sp>
      <p:sp>
        <p:nvSpPr>
          <p:cNvPr id="3" name="2 Título"/>
          <p:cNvSpPr>
            <a:spLocks noGrp="1"/>
          </p:cNvSpPr>
          <p:nvPr>
            <p:ph type="title"/>
          </p:nvPr>
        </p:nvSpPr>
        <p:spPr>
          <a:xfrm>
            <a:off x="457200" y="274638"/>
            <a:ext cx="8229600" cy="850106"/>
          </a:xfrm>
        </p:spPr>
        <p:txBody>
          <a:bodyPr>
            <a:normAutofit/>
          </a:bodyPr>
          <a:lstStyle/>
          <a:p>
            <a:pPr algn="ctr"/>
            <a:r>
              <a:rPr lang="en-US" sz="3700" dirty="0" smtClean="0"/>
              <a:t>ANÁLISIS EXTERNO</a:t>
            </a:r>
            <a:endParaRPr lang="en-US" sz="3700" dirty="0"/>
          </a:p>
        </p:txBody>
      </p:sp>
      <p:pic>
        <p:nvPicPr>
          <p:cNvPr id="8" name="Picture 2"/>
          <p:cNvPicPr>
            <a:picLocks noChangeAspect="1" noChangeArrowheads="1"/>
          </p:cNvPicPr>
          <p:nvPr/>
        </p:nvPicPr>
        <p:blipFill>
          <a:blip r:embed="rId3" cstate="print"/>
          <a:srcRect/>
          <a:stretch>
            <a:fillRect/>
          </a:stretch>
        </p:blipFill>
        <p:spPr bwMode="auto">
          <a:xfrm>
            <a:off x="611560" y="3645024"/>
            <a:ext cx="3714750" cy="1333500"/>
          </a:xfrm>
          <a:prstGeom prst="rect">
            <a:avLst/>
          </a:prstGeom>
          <a:noFill/>
          <a:ln w="9525">
            <a:noFill/>
            <a:miter lim="800000"/>
            <a:headEnd/>
            <a:tailEnd/>
          </a:ln>
        </p:spPr>
      </p:pic>
      <p:graphicFrame>
        <p:nvGraphicFramePr>
          <p:cNvPr id="9" name="8 Gráfico"/>
          <p:cNvGraphicFramePr/>
          <p:nvPr/>
        </p:nvGraphicFramePr>
        <p:xfrm>
          <a:off x="2411760" y="1700808"/>
          <a:ext cx="3686175" cy="1762125"/>
        </p:xfrm>
        <a:graphic>
          <a:graphicData uri="http://schemas.openxmlformats.org/drawingml/2006/chart">
            <c:chart xmlns:c="http://schemas.openxmlformats.org/drawingml/2006/chart" xmlns:r="http://schemas.openxmlformats.org/officeDocument/2006/relationships" r:id="rId4"/>
          </a:graphicData>
        </a:graphic>
      </p:graphicFrame>
      <p:pic>
        <p:nvPicPr>
          <p:cNvPr id="36867" name="Picture 3"/>
          <p:cNvPicPr>
            <a:picLocks noChangeAspect="1" noChangeArrowheads="1"/>
          </p:cNvPicPr>
          <p:nvPr/>
        </p:nvPicPr>
        <p:blipFill>
          <a:blip r:embed="rId5" cstate="print"/>
          <a:srcRect/>
          <a:stretch>
            <a:fillRect/>
          </a:stretch>
        </p:blipFill>
        <p:spPr bwMode="auto">
          <a:xfrm>
            <a:off x="4427984" y="3717032"/>
            <a:ext cx="4419600" cy="1657350"/>
          </a:xfrm>
          <a:prstGeom prst="rect">
            <a:avLst/>
          </a:prstGeom>
          <a:noFill/>
          <a:ln w="9525">
            <a:noFill/>
            <a:miter lim="800000"/>
            <a:headEnd/>
            <a:tailEnd/>
          </a:ln>
        </p:spPr>
      </p:pic>
    </p:spTree>
  </p:cSld>
  <p:clrMapOvr>
    <a:masterClrMapping/>
  </p:clrMapOvr>
  <p:transition>
    <p:split orient="vert" dir="in"/>
    <p:sndAc>
      <p:stSnd>
        <p:snd r:embed="rId2"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Marcador de contenido"/>
          <p:cNvSpPr>
            <a:spLocks noGrp="1"/>
          </p:cNvSpPr>
          <p:nvPr>
            <p:ph idx="1"/>
          </p:nvPr>
        </p:nvSpPr>
        <p:spPr>
          <a:xfrm>
            <a:off x="457200" y="1268760"/>
            <a:ext cx="8229600" cy="4738531"/>
          </a:xfrm>
        </p:spPr>
        <p:txBody>
          <a:bodyPr>
            <a:normAutofit/>
          </a:bodyPr>
          <a:lstStyle/>
          <a:p>
            <a:pPr algn="just"/>
            <a:r>
              <a:rPr lang="es-EC" sz="2400" b="1" dirty="0" smtClean="0">
                <a:solidFill>
                  <a:srgbClr val="0070C0"/>
                </a:solidFill>
              </a:rPr>
              <a:t>Misión</a:t>
            </a:r>
            <a:endParaRPr lang="en-US" sz="2400" dirty="0" smtClean="0">
              <a:solidFill>
                <a:srgbClr val="0070C0"/>
              </a:solidFill>
            </a:endParaRPr>
          </a:p>
          <a:p>
            <a:pPr algn="just">
              <a:buNone/>
            </a:pPr>
            <a:r>
              <a:rPr lang="es-ES" sz="1900" dirty="0" smtClean="0"/>
              <a:t>	</a:t>
            </a:r>
            <a:r>
              <a:rPr lang="es-ES" sz="1900" dirty="0" smtClean="0">
                <a:solidFill>
                  <a:schemeClr val="accent3">
                    <a:lumMod val="75000"/>
                  </a:schemeClr>
                </a:solidFill>
              </a:rPr>
              <a:t>Comercializar vehículos, brindando un servicio de calidad con asesoría personalizada para satisfacer las necesidades de nuestros clientes, contando con una adecuada infraestructura, tecnología de punta y personal altamente calificado, contribuyendo al desarrollo de la empresa a nivel nacional</a:t>
            </a:r>
          </a:p>
          <a:p>
            <a:pPr algn="just">
              <a:buNone/>
            </a:pPr>
            <a:endParaRPr lang="en-US" sz="1900" dirty="0" smtClean="0"/>
          </a:p>
          <a:p>
            <a:pPr algn="just"/>
            <a:r>
              <a:rPr lang="es-EC" sz="2400" b="1" dirty="0" smtClean="0">
                <a:solidFill>
                  <a:srgbClr val="0070C0"/>
                </a:solidFill>
              </a:rPr>
              <a:t>Visión</a:t>
            </a:r>
            <a:endParaRPr lang="en-US" sz="2400" dirty="0" smtClean="0">
              <a:solidFill>
                <a:srgbClr val="0070C0"/>
              </a:solidFill>
            </a:endParaRPr>
          </a:p>
          <a:p>
            <a:pPr algn="just">
              <a:buNone/>
            </a:pPr>
            <a:r>
              <a:rPr lang="es-ES" sz="1900" dirty="0" smtClean="0"/>
              <a:t>	</a:t>
            </a:r>
            <a:r>
              <a:rPr lang="es-ES" sz="1900" dirty="0" smtClean="0">
                <a:solidFill>
                  <a:schemeClr val="accent3">
                    <a:lumMod val="75000"/>
                  </a:schemeClr>
                </a:solidFill>
              </a:rPr>
              <a:t>Liderar la prestación de servicios en el mercado automotriz, siendo reconocidos por la seriedad, eficacia e insuperable calidad de nuestros productos, demostrando responsabilidad social y preocupación por el medio ambiente</a:t>
            </a:r>
            <a:endParaRPr lang="en-US" sz="1900" dirty="0" smtClean="0">
              <a:solidFill>
                <a:schemeClr val="accent3">
                  <a:lumMod val="75000"/>
                </a:schemeClr>
              </a:solidFill>
            </a:endParaRPr>
          </a:p>
          <a:p>
            <a:endParaRPr lang="en-US" dirty="0"/>
          </a:p>
        </p:txBody>
      </p:sp>
      <p:sp>
        <p:nvSpPr>
          <p:cNvPr id="3" name="2 Título"/>
          <p:cNvSpPr>
            <a:spLocks noGrp="1"/>
          </p:cNvSpPr>
          <p:nvPr>
            <p:ph type="title"/>
          </p:nvPr>
        </p:nvSpPr>
        <p:spPr/>
        <p:txBody>
          <a:bodyPr>
            <a:normAutofit/>
          </a:bodyPr>
          <a:lstStyle/>
          <a:p>
            <a:pPr algn="ctr"/>
            <a:r>
              <a:rPr lang="en-US" sz="3700" dirty="0" smtClean="0"/>
              <a:t>ANÁLISIS INTERNO</a:t>
            </a:r>
            <a:endParaRPr lang="en-US" sz="3700" dirty="0"/>
          </a:p>
        </p:txBody>
      </p:sp>
    </p:spTree>
  </p:cSld>
  <p:clrMapOvr>
    <a:masterClrMapping/>
  </p:clrMapOvr>
  <p:transition>
    <p:split/>
    <p:sndAc>
      <p:stSnd>
        <p:snd r:embed="rId2"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p:cNvPicPr>
            <a:picLocks noGrp="1" noChangeAspect="1" noChangeArrowheads="1"/>
          </p:cNvPicPr>
          <p:nvPr>
            <p:ph idx="1"/>
          </p:nvPr>
        </p:nvPicPr>
        <p:blipFill>
          <a:blip r:embed="rId3" cstate="print"/>
          <a:stretch>
            <a:fillRect/>
          </a:stretch>
        </p:blipFill>
        <p:spPr bwMode="auto">
          <a:xfrm>
            <a:off x="457200" y="1730384"/>
            <a:ext cx="8229600" cy="4027470"/>
          </a:xfrm>
          <a:prstGeom prst="rect">
            <a:avLst/>
          </a:prstGeom>
          <a:noFill/>
          <a:ln w="9525">
            <a:noFill/>
            <a:miter lim="800000"/>
            <a:headEnd/>
            <a:tailEnd/>
          </a:ln>
        </p:spPr>
      </p:pic>
      <p:sp>
        <p:nvSpPr>
          <p:cNvPr id="3" name="2 Título"/>
          <p:cNvSpPr>
            <a:spLocks noGrp="1"/>
          </p:cNvSpPr>
          <p:nvPr>
            <p:ph type="title"/>
          </p:nvPr>
        </p:nvSpPr>
        <p:spPr>
          <a:xfrm>
            <a:off x="467544" y="188640"/>
            <a:ext cx="8229600" cy="1143000"/>
          </a:xfrm>
        </p:spPr>
        <p:txBody>
          <a:bodyPr>
            <a:normAutofit fontScale="90000"/>
          </a:bodyPr>
          <a:lstStyle/>
          <a:p>
            <a:pPr algn="ctr"/>
            <a:r>
              <a:rPr lang="en-US" dirty="0" smtClean="0"/>
              <a:t/>
            </a:r>
            <a:br>
              <a:rPr lang="en-US" dirty="0" smtClean="0"/>
            </a:br>
            <a:r>
              <a:rPr lang="en-US" dirty="0" smtClean="0"/>
              <a:t>ANÁLISIS INTERNO</a:t>
            </a:r>
            <a:r>
              <a:rPr lang="es-EC" dirty="0" smtClean="0"/>
              <a:t/>
            </a:r>
            <a:br>
              <a:rPr lang="es-EC" dirty="0" smtClean="0"/>
            </a:br>
            <a:r>
              <a:rPr lang="es-EC" sz="2700" dirty="0" smtClean="0">
                <a:solidFill>
                  <a:schemeClr val="accent3">
                    <a:lumMod val="75000"/>
                  </a:schemeClr>
                </a:solidFill>
              </a:rPr>
              <a:t>Análisis Horizontal de los Estados Financieros</a:t>
            </a:r>
            <a:endParaRPr lang="en-US" sz="2700" dirty="0">
              <a:solidFill>
                <a:schemeClr val="accent3">
                  <a:lumMod val="75000"/>
                </a:schemeClr>
              </a:solidFill>
            </a:endParaRPr>
          </a:p>
        </p:txBody>
      </p:sp>
    </p:spTree>
  </p:cSld>
  <p:clrMapOvr>
    <a:masterClrMapping/>
  </p:clrMapOvr>
  <p:transition>
    <p:split dir="in"/>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n-US" dirty="0"/>
          </a:p>
        </p:txBody>
      </p:sp>
      <p:sp>
        <p:nvSpPr>
          <p:cNvPr id="3" name="2 Título"/>
          <p:cNvSpPr>
            <a:spLocks noGrp="1"/>
          </p:cNvSpPr>
          <p:nvPr>
            <p:ph type="title"/>
          </p:nvPr>
        </p:nvSpPr>
        <p:spPr/>
        <p:txBody>
          <a:bodyPr>
            <a:normAutofit/>
          </a:bodyPr>
          <a:lstStyle/>
          <a:p>
            <a:pPr algn="ctr"/>
            <a:r>
              <a:rPr lang="en-US" sz="3700" dirty="0" smtClean="0"/>
              <a:t>ANÁLISIS INTERNO</a:t>
            </a:r>
            <a:r>
              <a:rPr lang="es-EC" dirty="0" smtClean="0"/>
              <a:t/>
            </a:r>
            <a:br>
              <a:rPr lang="es-EC" dirty="0" smtClean="0"/>
            </a:br>
            <a:r>
              <a:rPr lang="es-EC" sz="2400" dirty="0" smtClean="0">
                <a:solidFill>
                  <a:schemeClr val="accent3">
                    <a:lumMod val="75000"/>
                  </a:schemeClr>
                </a:solidFill>
              </a:rPr>
              <a:t>Análisis Horizontal de los Estados Financieros</a:t>
            </a:r>
            <a:endParaRPr lang="en-US" sz="2400" dirty="0"/>
          </a:p>
        </p:txBody>
      </p:sp>
      <p:pic>
        <p:nvPicPr>
          <p:cNvPr id="2050" name="Picture 2"/>
          <p:cNvPicPr>
            <a:picLocks noChangeAspect="1" noChangeArrowheads="1"/>
          </p:cNvPicPr>
          <p:nvPr/>
        </p:nvPicPr>
        <p:blipFill>
          <a:blip r:embed="rId3" cstate="print"/>
          <a:srcRect/>
          <a:stretch>
            <a:fillRect/>
          </a:stretch>
        </p:blipFill>
        <p:spPr bwMode="auto">
          <a:xfrm>
            <a:off x="755576" y="1484784"/>
            <a:ext cx="7920880" cy="4386566"/>
          </a:xfrm>
          <a:prstGeom prst="rect">
            <a:avLst/>
          </a:prstGeom>
          <a:noFill/>
          <a:ln w="9525">
            <a:noFill/>
            <a:miter lim="800000"/>
            <a:headEnd/>
            <a:tailEnd/>
          </a:ln>
        </p:spPr>
      </p:pic>
    </p:spTree>
  </p:cSld>
  <p:clrMapOvr>
    <a:masterClrMapping/>
  </p:clrMapOvr>
  <p:transition>
    <p:cover dir="lu"/>
    <p:sndAc>
      <p:stSnd>
        <p:snd r:embed="rId2"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3" cstate="print"/>
          <a:stretch>
            <a:fillRect/>
          </a:stretch>
        </p:blipFill>
        <p:spPr bwMode="auto">
          <a:xfrm>
            <a:off x="1313307" y="1481138"/>
            <a:ext cx="6517385" cy="4525962"/>
          </a:xfrm>
          <a:prstGeom prst="rect">
            <a:avLst/>
          </a:prstGeom>
          <a:noFill/>
          <a:ln w="9525">
            <a:noFill/>
            <a:miter lim="800000"/>
            <a:headEnd/>
            <a:tailEnd/>
          </a:ln>
        </p:spPr>
      </p:pic>
      <p:sp>
        <p:nvSpPr>
          <p:cNvPr id="3" name="2 Título"/>
          <p:cNvSpPr>
            <a:spLocks noGrp="1"/>
          </p:cNvSpPr>
          <p:nvPr>
            <p:ph type="title"/>
          </p:nvPr>
        </p:nvSpPr>
        <p:spPr/>
        <p:txBody>
          <a:bodyPr>
            <a:normAutofit/>
          </a:bodyPr>
          <a:lstStyle/>
          <a:p>
            <a:pPr algn="ctr"/>
            <a:r>
              <a:rPr lang="en-US" sz="3700" dirty="0" smtClean="0"/>
              <a:t>ANÁLISIS INTERNO</a:t>
            </a:r>
            <a:r>
              <a:rPr lang="es-EC" dirty="0" smtClean="0"/>
              <a:t/>
            </a:r>
            <a:br>
              <a:rPr lang="es-EC" dirty="0" smtClean="0"/>
            </a:br>
            <a:r>
              <a:rPr lang="es-EC" sz="2700" dirty="0" smtClean="0">
                <a:solidFill>
                  <a:schemeClr val="accent3">
                    <a:lumMod val="75000"/>
                  </a:schemeClr>
                </a:solidFill>
              </a:rPr>
              <a:t>Análisis Vertical de los Estados Financieros</a:t>
            </a:r>
            <a:endParaRPr lang="en-US" sz="2700" dirty="0"/>
          </a:p>
        </p:txBody>
      </p:sp>
    </p:spTree>
  </p:cSld>
  <p:clrMapOvr>
    <a:masterClrMapping/>
  </p:clrMapOvr>
  <p:transition>
    <p:cover dir="ld"/>
    <p:sndAc>
      <p:stSnd>
        <p:snd r:embed="rId2" name="chimes.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1542</TotalTime>
  <Words>1000</Words>
  <Application>Microsoft Office PowerPoint</Application>
  <PresentationFormat>Presentación en pantalla (4:3)</PresentationFormat>
  <Paragraphs>179</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Concurrencia</vt:lpstr>
      <vt:lpstr>DISEÑO DE UN MODELO DE GESTION PARA LA EMPRESA AUTEC, UBICADA EN LA CIUDAD DE QUITO</vt:lpstr>
      <vt:lpstr>ANÁLISIS EXTERNO</vt:lpstr>
      <vt:lpstr>ANÁLISIS EXTERNO</vt:lpstr>
      <vt:lpstr>ANÁLISIS EXTERNO</vt:lpstr>
      <vt:lpstr>ANÁLISIS EXTERNO</vt:lpstr>
      <vt:lpstr>ANÁLISIS INTERNO</vt:lpstr>
      <vt:lpstr> ANÁLISIS INTERNO Análisis Horizontal de los Estados Financieros</vt:lpstr>
      <vt:lpstr>ANÁLISIS INTERNO Análisis Horizontal de los Estados Financieros</vt:lpstr>
      <vt:lpstr>ANÁLISIS INTERNO Análisis Vertical de los Estados Financieros</vt:lpstr>
      <vt:lpstr>ANÁLISIS INTERNO Análisis Vertical de los Estados Financieros</vt:lpstr>
      <vt:lpstr>ANÁLISIS INTERNO INDICADORES FINANCIEROS   2007-2011</vt:lpstr>
      <vt:lpstr>ANÁLISIS INTERNO INDICADORES FINANCIEROS   2007-2011</vt:lpstr>
      <vt:lpstr>ANALISIS FODA</vt:lpstr>
      <vt:lpstr>ANALISIS FODA</vt:lpstr>
      <vt:lpstr>DISEÑO DEL MODELO DE GESTION FINANCIERA</vt:lpstr>
      <vt:lpstr>PLANEACION FINANCIERA </vt:lpstr>
      <vt:lpstr>ESTRATEGIAS DE LIQUIDEZ</vt:lpstr>
      <vt:lpstr>ESTRATEGIAS DE ENDEUDAMIENTO</vt:lpstr>
      <vt:lpstr>ESTRATEGIAS DE ACTIVIDAD</vt:lpstr>
      <vt:lpstr>ESTRATEGIAS DE ACTIVIDAD</vt:lpstr>
      <vt:lpstr>ESTRATEGIAS DE RENDIMIENTO</vt:lpstr>
      <vt:lpstr>PROYECCION FINANCIERA</vt:lpstr>
      <vt:lpstr>CONTROL DE RESULTADOS</vt:lpstr>
      <vt:lpstr>CONCLUSIONES</vt:lpstr>
      <vt:lpstr>RECOMENDACIONES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DISEÑO DE UN MODELO DE GESTION PARA LA EMPRESA AUTEC, UBICADA EN LA CIUDAD DE QUITO</dc:title>
  <dc:creator>Ramon</dc:creator>
  <cp:lastModifiedBy>Ramon</cp:lastModifiedBy>
  <cp:revision>49</cp:revision>
  <dcterms:created xsi:type="dcterms:W3CDTF">2012-12-17T14:30:58Z</dcterms:created>
  <dcterms:modified xsi:type="dcterms:W3CDTF">2013-01-19T00:30:08Z</dcterms:modified>
</cp:coreProperties>
</file>