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sldIdLst>
    <p:sldId id="256" r:id="rId2"/>
    <p:sldId id="258" r:id="rId3"/>
    <p:sldId id="257" r:id="rId4"/>
    <p:sldId id="261" r:id="rId5"/>
    <p:sldId id="259" r:id="rId6"/>
    <p:sldId id="260" r:id="rId7"/>
    <p:sldId id="262" r:id="rId8"/>
    <p:sldId id="263" r:id="rId9"/>
    <p:sldId id="311" r:id="rId10"/>
    <p:sldId id="266" r:id="rId11"/>
    <p:sldId id="267" r:id="rId12"/>
    <p:sldId id="268" r:id="rId13"/>
    <p:sldId id="269" r:id="rId14"/>
    <p:sldId id="275" r:id="rId15"/>
    <p:sldId id="270" r:id="rId16"/>
    <p:sldId id="276" r:id="rId17"/>
    <p:sldId id="281" r:id="rId18"/>
    <p:sldId id="277" r:id="rId19"/>
    <p:sldId id="271" r:id="rId20"/>
    <p:sldId id="282" r:id="rId21"/>
    <p:sldId id="272" r:id="rId22"/>
    <p:sldId id="283" r:id="rId23"/>
    <p:sldId id="284" r:id="rId24"/>
    <p:sldId id="285" r:id="rId25"/>
    <p:sldId id="286" r:id="rId26"/>
    <p:sldId id="287" r:id="rId27"/>
    <p:sldId id="288" r:id="rId28"/>
    <p:sldId id="289" r:id="rId29"/>
    <p:sldId id="290" r:id="rId30"/>
    <p:sldId id="273" r:id="rId31"/>
    <p:sldId id="291" r:id="rId32"/>
    <p:sldId id="274" r:id="rId33"/>
    <p:sldId id="292" r:id="rId34"/>
    <p:sldId id="297" r:id="rId35"/>
    <p:sldId id="298" r:id="rId36"/>
    <p:sldId id="312" r:id="rId37"/>
    <p:sldId id="293" r:id="rId38"/>
    <p:sldId id="294" r:id="rId39"/>
    <p:sldId id="295" r:id="rId40"/>
    <p:sldId id="299" r:id="rId41"/>
    <p:sldId id="300" r:id="rId42"/>
    <p:sldId id="301" r:id="rId43"/>
    <p:sldId id="302" r:id="rId44"/>
    <p:sldId id="303" r:id="rId45"/>
    <p:sldId id="304" r:id="rId46"/>
    <p:sldId id="305" r:id="rId47"/>
    <p:sldId id="306" r:id="rId48"/>
    <p:sldId id="307" r:id="rId49"/>
    <p:sldId id="308" r:id="rId50"/>
    <p:sldId id="310" r:id="rId5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A8DE4BEE-0739-4648-AD87-A0C70131D682}" type="datetimeFigureOut">
              <a:rPr lang="es-EC" smtClean="0"/>
              <a:t>29/01/2013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F697155-FE24-45A2-9E2A-788CA7370669}" type="slidenum">
              <a:rPr lang="es-EC" smtClean="0"/>
              <a:t>‹#›</a:t>
            </a:fld>
            <a:endParaRPr lang="es-EC"/>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DE4BEE-0739-4648-AD87-A0C70131D682}" type="datetimeFigureOut">
              <a:rPr lang="es-EC" smtClean="0"/>
              <a:t>29/01/2013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F697155-FE24-45A2-9E2A-788CA7370669}" type="slidenum">
              <a:rPr lang="es-EC" smtClean="0"/>
              <a:t>‹#›</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DE4BEE-0739-4648-AD87-A0C70131D682}" type="datetimeFigureOut">
              <a:rPr lang="es-EC" smtClean="0"/>
              <a:t>29/01/2013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F697155-FE24-45A2-9E2A-788CA7370669}" type="slidenum">
              <a:rPr lang="es-EC" smtClean="0"/>
              <a:t>‹#›</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DE4BEE-0739-4648-AD87-A0C70131D682}" type="datetimeFigureOut">
              <a:rPr lang="es-EC" smtClean="0"/>
              <a:t>29/01/2013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F697155-FE24-45A2-9E2A-788CA7370669}" type="slidenum">
              <a:rPr lang="es-EC" smtClean="0"/>
              <a:t>‹#›</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A8DE4BEE-0739-4648-AD87-A0C70131D682}" type="datetimeFigureOut">
              <a:rPr lang="es-EC" smtClean="0"/>
              <a:t>29/01/2013</a:t>
            </a:fld>
            <a:endParaRPr lang="es-EC"/>
          </a:p>
        </p:txBody>
      </p:sp>
      <p:sp>
        <p:nvSpPr>
          <p:cNvPr id="91" name="Footer Placeholder 90"/>
          <p:cNvSpPr>
            <a:spLocks noGrp="1"/>
          </p:cNvSpPr>
          <p:nvPr>
            <p:ph type="ftr" sz="quarter" idx="11"/>
          </p:nvPr>
        </p:nvSpPr>
        <p:spPr/>
        <p:txBody>
          <a:bodyPr/>
          <a:lstStyle/>
          <a:p>
            <a:endParaRPr lang="es-EC"/>
          </a:p>
        </p:txBody>
      </p:sp>
      <p:sp>
        <p:nvSpPr>
          <p:cNvPr id="92" name="Slide Number Placeholder 91"/>
          <p:cNvSpPr>
            <a:spLocks noGrp="1"/>
          </p:cNvSpPr>
          <p:nvPr>
            <p:ph type="sldNum" sz="quarter" idx="12"/>
          </p:nvPr>
        </p:nvSpPr>
        <p:spPr/>
        <p:txBody>
          <a:bodyPr/>
          <a:lstStyle/>
          <a:p>
            <a:fld id="{9F697155-FE24-45A2-9E2A-788CA7370669}" type="slidenum">
              <a:rPr lang="es-EC" smtClean="0"/>
              <a:t>‹#›</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DE4BEE-0739-4648-AD87-A0C70131D682}" type="datetimeFigureOut">
              <a:rPr lang="es-EC" smtClean="0"/>
              <a:t>29/01/2013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F697155-FE24-45A2-9E2A-788CA7370669}" type="slidenum">
              <a:rPr lang="es-EC" smtClean="0"/>
              <a:t>‹#›</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DE4BEE-0739-4648-AD87-A0C70131D682}" type="datetimeFigureOut">
              <a:rPr lang="es-EC" smtClean="0"/>
              <a:t>29/01/2013</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9F697155-FE24-45A2-9E2A-788CA7370669}" type="slidenum">
              <a:rPr lang="es-EC" smtClean="0"/>
              <a:t>‹#›</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DE4BEE-0739-4648-AD87-A0C70131D682}" type="datetimeFigureOut">
              <a:rPr lang="es-EC" smtClean="0"/>
              <a:t>29/01/2013</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9F697155-FE24-45A2-9E2A-788CA7370669}" type="slidenum">
              <a:rPr lang="es-EC" smtClean="0"/>
              <a:t>‹#›</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DE4BEE-0739-4648-AD87-A0C70131D682}" type="datetimeFigureOut">
              <a:rPr lang="es-EC" smtClean="0"/>
              <a:t>29/01/2013</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9F697155-FE24-45A2-9E2A-788CA7370669}" type="slidenum">
              <a:rPr lang="es-EC" smtClean="0"/>
              <a:t>‹#›</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8DE4BEE-0739-4648-AD87-A0C70131D682}" type="datetimeFigureOut">
              <a:rPr lang="es-EC" smtClean="0"/>
              <a:t>29/01/2013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F697155-FE24-45A2-9E2A-788CA7370669}" type="slidenum">
              <a:rPr lang="es-EC" smtClean="0"/>
              <a:t>‹#›</a:t>
            </a:fld>
            <a:endParaRPr lang="es-EC"/>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A8DE4BEE-0739-4648-AD87-A0C70131D682}" type="datetimeFigureOut">
              <a:rPr lang="es-EC" smtClean="0"/>
              <a:t>29/01/2013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F697155-FE24-45A2-9E2A-788CA7370669}" type="slidenum">
              <a:rPr lang="es-EC" smtClean="0"/>
              <a:t>‹#›</a:t>
            </a:fld>
            <a:endParaRPr lang="es-EC"/>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A8DE4BEE-0739-4648-AD87-A0C70131D682}" type="datetimeFigureOut">
              <a:rPr lang="es-EC" smtClean="0"/>
              <a:t>29/01/2013</a:t>
            </a:fld>
            <a:endParaRPr lang="es-EC"/>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s-EC"/>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9F697155-FE24-45A2-9E2A-788CA7370669}" type="slidenum">
              <a:rPr lang="es-EC" smtClean="0"/>
              <a:t>‹#›</a:t>
            </a:fld>
            <a:endParaRPr lang="es-EC"/>
          </a:p>
        </p:txBody>
      </p:sp>
    </p:spTree>
  </p:cSld>
  <p:clrMap bg1="dk1" tx1="lt1" bg2="dk2"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oleObject" Target="../embeddings/oleObject2.bin"/><Relationship Id="rId4" Type="http://schemas.openxmlformats.org/officeDocument/2006/relationships/image" Target="../media/image14.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body" idx="1"/>
          </p:nvPr>
        </p:nvSpPr>
        <p:spPr>
          <a:xfrm>
            <a:off x="395536" y="5358491"/>
            <a:ext cx="8305800" cy="1310869"/>
          </a:xfrm>
        </p:spPr>
        <p:txBody>
          <a:bodyPr>
            <a:normAutofit/>
          </a:bodyPr>
          <a:lstStyle/>
          <a:p>
            <a:pPr algn="ctr"/>
            <a:r>
              <a:rPr lang="es-EC" sz="2500" dirty="0" smtClean="0"/>
              <a:t>PROYECTO REALIZADO PREVIO LA OBTENCIÓN DEL TÍTULO DE INGENIERO EN ELECTRÓNICA E INSTRUMENTACIÓN </a:t>
            </a:r>
            <a:endParaRPr lang="es-EC" sz="2500" dirty="0"/>
          </a:p>
        </p:txBody>
      </p:sp>
      <p:pic>
        <p:nvPicPr>
          <p:cNvPr id="6146" name="Picture 2" descr="C:\Users\JANI\Pictures\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16632"/>
            <a:ext cx="3672408" cy="3609048"/>
          </a:xfrm>
          <a:prstGeom prst="ellipse">
            <a:avLst/>
          </a:prstGeom>
          <a:ln>
            <a:noFill/>
          </a:ln>
          <a:effectLst>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4751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646040"/>
            <a:ext cx="8229600" cy="1143000"/>
          </a:xfrm>
        </p:spPr>
        <p:txBody>
          <a:bodyPr>
            <a:noAutofit/>
          </a:bodyPr>
          <a:lstStyle/>
          <a:p>
            <a:pPr algn="ctr"/>
            <a:r>
              <a:rPr lang="es-EC" sz="6000" b="1" u="sng" dirty="0" smtClean="0"/>
              <a:t>DISEÑO</a:t>
            </a:r>
            <a:endParaRPr lang="es-EC" sz="6000" b="1" u="sng" dirty="0"/>
          </a:p>
        </p:txBody>
      </p:sp>
    </p:spTree>
    <p:extLst>
      <p:ext uri="{BB962C8B-B14F-4D97-AF65-F5344CB8AC3E}">
        <p14:creationId xmlns:p14="http://schemas.microsoft.com/office/powerpoint/2010/main" val="34306224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r>
              <a:rPr lang="es-EC" b="1" dirty="0" smtClean="0"/>
              <a:t>FUNCIONAMIENTO</a:t>
            </a:r>
          </a:p>
          <a:p>
            <a:r>
              <a:rPr lang="es-EC" b="1" dirty="0"/>
              <a:t>RECOLECCIÓN DE </a:t>
            </a:r>
            <a:r>
              <a:rPr lang="es-EC" b="1" dirty="0" smtClean="0"/>
              <a:t>DATOS</a:t>
            </a:r>
          </a:p>
          <a:p>
            <a:r>
              <a:rPr lang="es-EC" b="1" dirty="0"/>
              <a:t>DIMENSIONAMIENTO DE EQUIPOS</a:t>
            </a:r>
            <a:endParaRPr lang="es-EC" dirty="0"/>
          </a:p>
          <a:p>
            <a:r>
              <a:rPr lang="es-EC" b="1" dirty="0"/>
              <a:t>DISEÑO DEL SISTEMA DE CONTROL</a:t>
            </a:r>
            <a:endParaRPr lang="es-EC" dirty="0"/>
          </a:p>
          <a:p>
            <a:r>
              <a:rPr lang="es-ES" b="1" dirty="0"/>
              <a:t>DISEÑO DEL </a:t>
            </a:r>
            <a:r>
              <a:rPr lang="es-ES" b="1" dirty="0" smtClean="0"/>
              <a:t>HMI</a:t>
            </a:r>
          </a:p>
          <a:p>
            <a:r>
              <a:rPr lang="es-ES" b="1" dirty="0"/>
              <a:t>DISEÑO DEL TABLERO ELÉCTRICO</a:t>
            </a:r>
            <a:endParaRPr lang="es-EC" dirty="0"/>
          </a:p>
          <a:p>
            <a:r>
              <a:rPr lang="es-ES" b="1" dirty="0"/>
              <a:t>MONTAJE</a:t>
            </a:r>
            <a:endParaRPr lang="es-EC" dirty="0"/>
          </a:p>
        </p:txBody>
      </p:sp>
    </p:spTree>
    <p:extLst>
      <p:ext uri="{BB962C8B-B14F-4D97-AF65-F5344CB8AC3E}">
        <p14:creationId xmlns:p14="http://schemas.microsoft.com/office/powerpoint/2010/main" val="26128853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8864" y="44624"/>
            <a:ext cx="8229600" cy="1143000"/>
          </a:xfrm>
        </p:spPr>
        <p:txBody>
          <a:bodyPr>
            <a:normAutofit/>
          </a:bodyPr>
          <a:lstStyle/>
          <a:p>
            <a:r>
              <a:rPr lang="es-EC" b="1" dirty="0" smtClean="0"/>
              <a:t>FUNCIONAMIENTO</a:t>
            </a:r>
            <a:endParaRPr lang="es-EC"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196752"/>
            <a:ext cx="4968552" cy="539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7973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9392"/>
            <a:ext cx="8229600" cy="1143000"/>
          </a:xfrm>
        </p:spPr>
        <p:txBody>
          <a:bodyPr>
            <a:normAutofit/>
          </a:bodyPr>
          <a:lstStyle/>
          <a:p>
            <a:r>
              <a:rPr lang="es-EC" b="1" dirty="0"/>
              <a:t>RECOLECCIÓN DE </a:t>
            </a:r>
            <a:r>
              <a:rPr lang="es-EC" b="1" dirty="0" smtClean="0"/>
              <a:t>DATOS</a:t>
            </a:r>
            <a:endParaRPr lang="es-EC" dirty="0"/>
          </a:p>
        </p:txBody>
      </p:sp>
      <p:sp>
        <p:nvSpPr>
          <p:cNvPr id="3" name="2 Marcador de contenido"/>
          <p:cNvSpPr>
            <a:spLocks noGrp="1"/>
          </p:cNvSpPr>
          <p:nvPr>
            <p:ph idx="1"/>
          </p:nvPr>
        </p:nvSpPr>
        <p:spPr/>
        <p:txBody>
          <a:bodyPr>
            <a:normAutofit/>
          </a:bodyPr>
          <a:lstStyle/>
          <a:p>
            <a:pPr algn="just"/>
            <a:r>
              <a:rPr lang="es-EC" dirty="0" smtClean="0"/>
              <a:t>Para conocer cual seria el valor optimo del proceso de elaboración de bloques de hielo seco, se procedió a tomar datos basados en los siguientes puntos de evaluación:</a:t>
            </a:r>
          </a:p>
          <a:p>
            <a:pPr lvl="1" algn="just">
              <a:buFont typeface="Wingdings" pitchFamily="2" charset="2"/>
              <a:buChar char="ü"/>
            </a:pPr>
            <a:r>
              <a:rPr lang="es-EC" dirty="0" smtClean="0"/>
              <a:t>Tiempo de inyección.</a:t>
            </a:r>
          </a:p>
          <a:p>
            <a:pPr lvl="1" algn="just">
              <a:buFont typeface="Wingdings" pitchFamily="2" charset="2"/>
              <a:buChar char="ü"/>
            </a:pPr>
            <a:r>
              <a:rPr lang="es-EC" dirty="0" smtClean="0"/>
              <a:t>Peso del bloque</a:t>
            </a:r>
          </a:p>
          <a:p>
            <a:pPr lvl="1" algn="just">
              <a:buFont typeface="Wingdings" pitchFamily="2" charset="2"/>
              <a:buChar char="ü"/>
            </a:pPr>
            <a:r>
              <a:rPr lang="es-EC" dirty="0" smtClean="0"/>
              <a:t>Tamaño del bloque</a:t>
            </a:r>
          </a:p>
          <a:p>
            <a:pPr lvl="1" algn="just">
              <a:buFont typeface="Wingdings" pitchFamily="2" charset="2"/>
              <a:buChar char="ü"/>
            </a:pPr>
            <a:r>
              <a:rPr lang="es-EC" dirty="0" smtClean="0"/>
              <a:t>Operador</a:t>
            </a:r>
          </a:p>
          <a:p>
            <a:pPr lvl="1" algn="just">
              <a:buFont typeface="Wingdings" pitchFamily="2" charset="2"/>
              <a:buChar char="ü"/>
            </a:pPr>
            <a:r>
              <a:rPr lang="es-EC" dirty="0" smtClean="0"/>
              <a:t>Tiempo total de ciclo.</a:t>
            </a:r>
          </a:p>
          <a:p>
            <a:pPr marL="457200" lvl="1" indent="0" algn="just">
              <a:buNone/>
            </a:pPr>
            <a:endParaRPr lang="es-EC" dirty="0" smtClean="0"/>
          </a:p>
        </p:txBody>
      </p:sp>
    </p:spTree>
    <p:extLst>
      <p:ext uri="{BB962C8B-B14F-4D97-AF65-F5344CB8AC3E}">
        <p14:creationId xmlns:p14="http://schemas.microsoft.com/office/powerpoint/2010/main" val="31585198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260648"/>
            <a:ext cx="8229600" cy="4525963"/>
          </a:xfrm>
        </p:spPr>
        <p:txBody>
          <a:bodyPr>
            <a:normAutofit/>
          </a:bodyPr>
          <a:lstStyle/>
          <a:p>
            <a:pPr marL="0" indent="0" algn="ctr">
              <a:buNone/>
            </a:pPr>
            <a:r>
              <a:rPr lang="es-EC" sz="3600" b="1" dirty="0" smtClean="0"/>
              <a:t>ANÁLISIS DE RESULTADOS</a:t>
            </a:r>
          </a:p>
          <a:p>
            <a:pPr marL="0" indent="0">
              <a:buNone/>
            </a:pPr>
            <a:endParaRPr lang="es-EC" sz="3600" dirty="0"/>
          </a:p>
        </p:txBody>
      </p:sp>
      <p:pic>
        <p:nvPicPr>
          <p:cNvPr id="4" name="Picture 30"/>
          <p:cNvPicPr/>
          <p:nvPr/>
        </p:nvPicPr>
        <p:blipFill rotWithShape="1">
          <a:blip r:embed="rId2"/>
          <a:srcRect l="3910" t="6953" r="8953" b="11435"/>
          <a:stretch/>
        </p:blipFill>
        <p:spPr bwMode="auto">
          <a:xfrm>
            <a:off x="251520" y="1124744"/>
            <a:ext cx="8424936" cy="51845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1618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normAutofit/>
          </a:bodyPr>
          <a:lstStyle/>
          <a:p>
            <a:r>
              <a:rPr lang="es-EC" b="1" dirty="0"/>
              <a:t>DIMENSIONAMIENTO DE </a:t>
            </a:r>
            <a:r>
              <a:rPr lang="es-EC" b="1" dirty="0" smtClean="0"/>
              <a:t>EQUIPOS</a:t>
            </a:r>
            <a:endParaRPr lang="es-EC" dirty="0"/>
          </a:p>
        </p:txBody>
      </p:sp>
      <p:sp>
        <p:nvSpPr>
          <p:cNvPr id="3" name="2 Marcador de contenido"/>
          <p:cNvSpPr>
            <a:spLocks noGrp="1"/>
          </p:cNvSpPr>
          <p:nvPr>
            <p:ph idx="1"/>
          </p:nvPr>
        </p:nvSpPr>
        <p:spPr/>
        <p:txBody>
          <a:bodyPr>
            <a:normAutofit/>
          </a:bodyPr>
          <a:lstStyle/>
          <a:p>
            <a:pPr algn="just"/>
            <a:r>
              <a:rPr lang="es-EC" sz="2800" dirty="0" smtClean="0"/>
              <a:t>Para el </a:t>
            </a:r>
            <a:r>
              <a:rPr lang="es-EC" sz="2800" dirty="0"/>
              <a:t>dimensionamiento de equipos se basó en las principales variables que intervienen en el proceso y sus rangos máximos de </a:t>
            </a:r>
            <a:r>
              <a:rPr lang="es-EC" sz="2800" dirty="0" smtClean="0"/>
              <a:t>operación, verificar los equipos que se podían re-utilizar para disminuir costos de materiales.</a:t>
            </a:r>
          </a:p>
        </p:txBody>
      </p:sp>
    </p:spTree>
    <p:extLst>
      <p:ext uri="{BB962C8B-B14F-4D97-AF65-F5344CB8AC3E}">
        <p14:creationId xmlns:p14="http://schemas.microsoft.com/office/powerpoint/2010/main" val="38450394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559221"/>
            <a:ext cx="8229600" cy="6182147"/>
          </a:xfrm>
        </p:spPr>
        <p:txBody>
          <a:bodyPr>
            <a:normAutofit/>
          </a:bodyPr>
          <a:lstStyle/>
          <a:p>
            <a:pPr marL="0" indent="0">
              <a:buNone/>
            </a:pPr>
            <a:endParaRPr lang="es-EC" dirty="0"/>
          </a:p>
          <a:p>
            <a:pPr marL="0" indent="0">
              <a:buNone/>
            </a:pPr>
            <a:endParaRPr lang="es-EC" dirty="0" smtClean="0"/>
          </a:p>
          <a:p>
            <a:pPr marL="0" indent="0">
              <a:buNone/>
            </a:pPr>
            <a:endParaRPr lang="es-EC" dirty="0"/>
          </a:p>
          <a:p>
            <a:pPr marL="0" indent="0">
              <a:buNone/>
            </a:pPr>
            <a:endParaRPr lang="es-EC" dirty="0"/>
          </a:p>
          <a:p>
            <a:pPr marL="0" indent="0">
              <a:buNone/>
            </a:pPr>
            <a:endParaRPr lang="es-EC" dirty="0" smtClean="0"/>
          </a:p>
          <a:p>
            <a:pPr marL="0" indent="0">
              <a:buNone/>
            </a:pPr>
            <a:endParaRPr lang="es-EC" dirty="0" smtClean="0"/>
          </a:p>
          <a:p>
            <a:pPr marL="0" indent="0">
              <a:buNone/>
            </a:pPr>
            <a:endParaRPr lang="es-EC" dirty="0"/>
          </a:p>
        </p:txBody>
      </p:sp>
      <p:pic>
        <p:nvPicPr>
          <p:cNvPr id="1028" name="Picture 4" descr="http://media.rsdelivers.cataloguesolutions.com/LargeProductImages/R6683064-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3" y="1052736"/>
            <a:ext cx="2664297" cy="23942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carven-shop.com/194-large_default/entrada-analog-sm-1231-4ai-16bit-siemens.jpg"/>
          <p:cNvPicPr>
            <a:picLocks noChangeAspect="1" noChangeArrowheads="1"/>
          </p:cNvPicPr>
          <p:nvPr/>
        </p:nvPicPr>
        <p:blipFill rotWithShape="1">
          <a:blip r:embed="rId3">
            <a:extLst>
              <a:ext uri="{28A0092B-C50C-407E-A947-70E740481C1C}">
                <a14:useLocalDpi xmlns:a14="http://schemas.microsoft.com/office/drawing/2010/main" val="0"/>
              </a:ext>
            </a:extLst>
          </a:blip>
          <a:srcRect l="16816" r="26434"/>
          <a:stretch/>
        </p:blipFill>
        <p:spPr bwMode="auto">
          <a:xfrm>
            <a:off x="6234546" y="992569"/>
            <a:ext cx="1427018" cy="2514600"/>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330351" y="388616"/>
            <a:ext cx="3658759" cy="646331"/>
          </a:xfrm>
          <a:prstGeom prst="rect">
            <a:avLst/>
          </a:prstGeom>
          <a:noFill/>
        </p:spPr>
        <p:txBody>
          <a:bodyPr wrap="none" rtlCol="0">
            <a:spAutoFit/>
          </a:bodyPr>
          <a:lstStyle/>
          <a:p>
            <a:r>
              <a:rPr lang="es-EC" dirty="0"/>
              <a:t>PLC S7-1200: CPU 1214C, ac/dc/relay</a:t>
            </a:r>
          </a:p>
          <a:p>
            <a:endParaRPr lang="es-EC" dirty="0"/>
          </a:p>
        </p:txBody>
      </p:sp>
      <p:sp>
        <p:nvSpPr>
          <p:cNvPr id="6" name="5 CuadroTexto"/>
          <p:cNvSpPr txBox="1"/>
          <p:nvPr/>
        </p:nvSpPr>
        <p:spPr>
          <a:xfrm>
            <a:off x="4716400" y="406405"/>
            <a:ext cx="4176080" cy="646331"/>
          </a:xfrm>
          <a:prstGeom prst="rect">
            <a:avLst/>
          </a:prstGeom>
          <a:noFill/>
        </p:spPr>
        <p:txBody>
          <a:bodyPr wrap="none" rtlCol="0">
            <a:spAutoFit/>
          </a:bodyPr>
          <a:lstStyle/>
          <a:p>
            <a:r>
              <a:rPr lang="es-EC" dirty="0"/>
              <a:t>Módulo de entradas digitales: SM 1231 DC</a:t>
            </a:r>
          </a:p>
          <a:p>
            <a:endParaRPr lang="es-EC" dirty="0"/>
          </a:p>
        </p:txBody>
      </p:sp>
      <p:pic>
        <p:nvPicPr>
          <p:cNvPr id="9" name="Picture 2" descr="https://eb.automation.siemens.com/goos/collaterals/01/jpg/P_ST70_XX_04628t.jpg"/>
          <p:cNvPicPr>
            <a:picLocks noChangeAspect="1" noChangeArrowheads="1"/>
          </p:cNvPicPr>
          <p:nvPr/>
        </p:nvPicPr>
        <p:blipFill rotWithShape="1">
          <a:blip r:embed="rId4">
            <a:extLst>
              <a:ext uri="{28A0092B-C50C-407E-A947-70E740481C1C}">
                <a14:useLocalDpi xmlns:a14="http://schemas.microsoft.com/office/drawing/2010/main" val="0"/>
              </a:ext>
            </a:extLst>
          </a:blip>
          <a:srcRect l="20857"/>
          <a:stretch/>
        </p:blipFill>
        <p:spPr bwMode="auto">
          <a:xfrm>
            <a:off x="1122218" y="4077072"/>
            <a:ext cx="1937614" cy="2448272"/>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323528" y="3573016"/>
            <a:ext cx="4032448" cy="646331"/>
          </a:xfrm>
          <a:prstGeom prst="rect">
            <a:avLst/>
          </a:prstGeom>
          <a:noFill/>
        </p:spPr>
        <p:txBody>
          <a:bodyPr wrap="square" rtlCol="0">
            <a:spAutoFit/>
          </a:bodyPr>
          <a:lstStyle/>
          <a:p>
            <a:r>
              <a:rPr lang="es-EC" dirty="0"/>
              <a:t>Módulo de salidas digitales: SM 1221 DC</a:t>
            </a:r>
          </a:p>
          <a:p>
            <a:endParaRPr lang="es-EC" dirty="0"/>
          </a:p>
        </p:txBody>
      </p:sp>
      <p:sp>
        <p:nvSpPr>
          <p:cNvPr id="11" name="10 CuadroTexto"/>
          <p:cNvSpPr txBox="1"/>
          <p:nvPr/>
        </p:nvSpPr>
        <p:spPr>
          <a:xfrm>
            <a:off x="4716400" y="3573016"/>
            <a:ext cx="4032448" cy="646331"/>
          </a:xfrm>
          <a:prstGeom prst="rect">
            <a:avLst/>
          </a:prstGeom>
          <a:noFill/>
        </p:spPr>
        <p:txBody>
          <a:bodyPr wrap="square" rtlCol="0">
            <a:spAutoFit/>
          </a:bodyPr>
          <a:lstStyle/>
          <a:p>
            <a:r>
              <a:rPr lang="es-EC" dirty="0"/>
              <a:t>Módulo de entradas analógicas SM 1222</a:t>
            </a:r>
          </a:p>
          <a:p>
            <a:endParaRPr lang="es-EC" dirty="0"/>
          </a:p>
        </p:txBody>
      </p:sp>
      <p:pic>
        <p:nvPicPr>
          <p:cNvPr id="12" name="Picture 4" descr="http://www.multiselector.com/imagenes/siemens/control/s71200/SM1221_DC.jpg"/>
          <p:cNvPicPr>
            <a:picLocks noChangeAspect="1" noChangeArrowheads="1"/>
          </p:cNvPicPr>
          <p:nvPr/>
        </p:nvPicPr>
        <p:blipFill rotWithShape="1">
          <a:blip r:embed="rId5">
            <a:extLst>
              <a:ext uri="{28A0092B-C50C-407E-A947-70E740481C1C}">
                <a14:useLocalDpi xmlns:a14="http://schemas.microsoft.com/office/drawing/2010/main" val="0"/>
              </a:ext>
            </a:extLst>
          </a:blip>
          <a:srcRect l="19925" r="12786"/>
          <a:stretch/>
        </p:blipFill>
        <p:spPr bwMode="auto">
          <a:xfrm>
            <a:off x="6109855" y="4219346"/>
            <a:ext cx="1551709" cy="2305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8173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0"/>
          <p:cNvPicPr/>
          <p:nvPr/>
        </p:nvPicPr>
        <p:blipFill rotWithShape="1">
          <a:blip r:embed="rId2"/>
          <a:srcRect l="32275" t="15998" r="49736" b="7775"/>
          <a:stretch/>
        </p:blipFill>
        <p:spPr bwMode="auto">
          <a:xfrm>
            <a:off x="2051720" y="978987"/>
            <a:ext cx="1008112" cy="2106404"/>
          </a:xfrm>
          <a:prstGeom prst="rect">
            <a:avLst/>
          </a:prstGeom>
          <a:ln>
            <a:noFill/>
          </a:ln>
          <a:extLst>
            <a:ext uri="{53640926-AAD7-44D8-BBD7-CCE9431645EC}">
              <a14:shadowObscured xmlns:a14="http://schemas.microsoft.com/office/drawing/2010/main"/>
            </a:ext>
          </a:extLst>
        </p:spPr>
      </p:pic>
      <p:pic>
        <p:nvPicPr>
          <p:cNvPr id="7" name="Picture 1217"/>
          <p:cNvPicPr/>
          <p:nvPr/>
        </p:nvPicPr>
        <p:blipFill rotWithShape="1">
          <a:blip r:embed="rId3"/>
          <a:srcRect l="13589" t="17610" r="66877" b="12991"/>
          <a:stretch/>
        </p:blipFill>
        <p:spPr bwMode="auto">
          <a:xfrm>
            <a:off x="683568" y="992431"/>
            <a:ext cx="1047750" cy="2092960"/>
          </a:xfrm>
          <a:prstGeom prst="rect">
            <a:avLst/>
          </a:prstGeom>
          <a:ln>
            <a:noFill/>
          </a:ln>
          <a:extLst>
            <a:ext uri="{53640926-AAD7-44D8-BBD7-CCE9431645EC}">
              <a14:shadowObscured xmlns:a14="http://schemas.microsoft.com/office/drawing/2010/main"/>
            </a:ext>
          </a:extLst>
        </p:spPr>
      </p:pic>
      <p:sp>
        <p:nvSpPr>
          <p:cNvPr id="8" name="7 CuadroTexto"/>
          <p:cNvSpPr txBox="1"/>
          <p:nvPr/>
        </p:nvSpPr>
        <p:spPr>
          <a:xfrm>
            <a:off x="179512" y="332656"/>
            <a:ext cx="4608512" cy="646331"/>
          </a:xfrm>
          <a:prstGeom prst="rect">
            <a:avLst/>
          </a:prstGeom>
          <a:noFill/>
        </p:spPr>
        <p:txBody>
          <a:bodyPr wrap="square" rtlCol="0">
            <a:spAutoFit/>
          </a:bodyPr>
          <a:lstStyle/>
          <a:p>
            <a:r>
              <a:rPr lang="es-EC" dirty="0"/>
              <a:t>Transmisores vegabar de </a:t>
            </a:r>
            <a:r>
              <a:rPr lang="es-EC" dirty="0" smtClean="0"/>
              <a:t>16-25-400 </a:t>
            </a:r>
            <a:r>
              <a:rPr lang="es-EC" dirty="0"/>
              <a:t>bares</a:t>
            </a:r>
          </a:p>
          <a:p>
            <a:endParaRPr lang="es-EC" dirty="0"/>
          </a:p>
        </p:txBody>
      </p:sp>
      <p:sp>
        <p:nvSpPr>
          <p:cNvPr id="9" name="8 CuadroTexto"/>
          <p:cNvSpPr txBox="1"/>
          <p:nvPr/>
        </p:nvSpPr>
        <p:spPr>
          <a:xfrm>
            <a:off x="5643568" y="332656"/>
            <a:ext cx="2600840" cy="646331"/>
          </a:xfrm>
          <a:prstGeom prst="rect">
            <a:avLst/>
          </a:prstGeom>
          <a:noFill/>
        </p:spPr>
        <p:txBody>
          <a:bodyPr wrap="none" rtlCol="0">
            <a:spAutoFit/>
          </a:bodyPr>
          <a:lstStyle/>
          <a:p>
            <a:r>
              <a:rPr lang="es-EC" dirty="0"/>
              <a:t>Relés con bobina de 110V</a:t>
            </a:r>
          </a:p>
          <a:p>
            <a:endParaRPr lang="es-EC" dirty="0"/>
          </a:p>
        </p:txBody>
      </p:sp>
      <p:pic>
        <p:nvPicPr>
          <p:cNvPr id="10" name="Picture 4" descr="http://www.cetronic.es/sqlcommerce/ficheros/dk_93/productos/501225034-1.jpg"/>
          <p:cNvPicPr>
            <a:picLocks noChangeAspect="1" noChangeArrowheads="1"/>
          </p:cNvPicPr>
          <p:nvPr/>
        </p:nvPicPr>
        <p:blipFill rotWithShape="1">
          <a:blip r:embed="rId4">
            <a:extLst>
              <a:ext uri="{28A0092B-C50C-407E-A947-70E740481C1C}">
                <a14:useLocalDpi xmlns:a14="http://schemas.microsoft.com/office/drawing/2010/main" val="0"/>
              </a:ext>
            </a:extLst>
          </a:blip>
          <a:srcRect l="16232" t="13417" r="14034" b="8976"/>
          <a:stretch/>
        </p:blipFill>
        <p:spPr bwMode="auto">
          <a:xfrm>
            <a:off x="5848762" y="764704"/>
            <a:ext cx="2114138" cy="21960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tatic4.tme.eu/katalog_pics/a/3/7/a37f6744e147b398156e171ddd04702e/40.61.7.024.2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3988371"/>
            <a:ext cx="2998588" cy="2248941"/>
          </a:xfrm>
          <a:prstGeom prst="rect">
            <a:avLst/>
          </a:prstGeom>
          <a:noFill/>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539552" y="3284984"/>
            <a:ext cx="2749920" cy="646331"/>
          </a:xfrm>
          <a:prstGeom prst="rect">
            <a:avLst/>
          </a:prstGeom>
          <a:noFill/>
        </p:spPr>
        <p:txBody>
          <a:bodyPr wrap="none" rtlCol="0">
            <a:spAutoFit/>
          </a:bodyPr>
          <a:lstStyle/>
          <a:p>
            <a:r>
              <a:rPr lang="es-EC" dirty="0"/>
              <a:t>Relés con bobina de 24VDC</a:t>
            </a:r>
          </a:p>
          <a:p>
            <a:endParaRPr lang="es-EC" dirty="0"/>
          </a:p>
        </p:txBody>
      </p:sp>
      <p:sp>
        <p:nvSpPr>
          <p:cNvPr id="13" name="12 CuadroTexto"/>
          <p:cNvSpPr txBox="1"/>
          <p:nvPr/>
        </p:nvSpPr>
        <p:spPr>
          <a:xfrm>
            <a:off x="5651714" y="3214717"/>
            <a:ext cx="2592288" cy="646331"/>
          </a:xfrm>
          <a:prstGeom prst="rect">
            <a:avLst/>
          </a:prstGeom>
          <a:noFill/>
        </p:spPr>
        <p:txBody>
          <a:bodyPr wrap="square" rtlCol="0">
            <a:spAutoFit/>
          </a:bodyPr>
          <a:lstStyle/>
          <a:p>
            <a:r>
              <a:rPr lang="es-EC" dirty="0"/>
              <a:t>Breaker de 220V a 80A</a:t>
            </a:r>
          </a:p>
          <a:p>
            <a:endParaRPr lang="es-EC" dirty="0"/>
          </a:p>
        </p:txBody>
      </p:sp>
      <p:pic>
        <p:nvPicPr>
          <p:cNvPr id="14" name="Picture 6" descr="http://www.inerin.com/media/catalog/product/cache/1/image/9df78eab33525d08d6e5fb8d27136e95/3/v/3vt1708-2dc36-0aa0_3.jpg"/>
          <p:cNvPicPr>
            <a:picLocks noChangeAspect="1" noChangeArrowheads="1"/>
          </p:cNvPicPr>
          <p:nvPr/>
        </p:nvPicPr>
        <p:blipFill rotWithShape="1">
          <a:blip r:embed="rId6">
            <a:extLst>
              <a:ext uri="{28A0092B-C50C-407E-A947-70E740481C1C}">
                <a14:useLocalDpi xmlns:a14="http://schemas.microsoft.com/office/drawing/2010/main" val="0"/>
              </a:ext>
            </a:extLst>
          </a:blip>
          <a:srcRect l="37135"/>
          <a:stretch/>
        </p:blipFill>
        <p:spPr bwMode="auto">
          <a:xfrm>
            <a:off x="5848762" y="3645024"/>
            <a:ext cx="1796356"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568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lstStyle/>
          <a:p>
            <a:r>
              <a:rPr lang="es-EC" b="1" dirty="0" smtClean="0"/>
              <a:t>EQUIPOS RE-UTILIZADOS</a:t>
            </a:r>
            <a:endParaRPr lang="es-EC" b="1" dirty="0"/>
          </a:p>
        </p:txBody>
      </p:sp>
      <p:sp>
        <p:nvSpPr>
          <p:cNvPr id="3" name="2 Marcador de contenido"/>
          <p:cNvSpPr>
            <a:spLocks noGrp="1"/>
          </p:cNvSpPr>
          <p:nvPr>
            <p:ph idx="1"/>
          </p:nvPr>
        </p:nvSpPr>
        <p:spPr/>
        <p:txBody>
          <a:bodyPr>
            <a:normAutofit/>
          </a:bodyPr>
          <a:lstStyle/>
          <a:p>
            <a:pPr marL="0" indent="0">
              <a:buNone/>
            </a:pPr>
            <a:r>
              <a:rPr lang="es-EC" dirty="0" smtClean="0"/>
              <a:t>Contactor </a:t>
            </a:r>
            <a:r>
              <a:rPr lang="es-EC" dirty="0"/>
              <a:t>de activación de bomba</a:t>
            </a:r>
          </a:p>
          <a:p>
            <a:pPr marL="0" indent="0">
              <a:buNone/>
            </a:pPr>
            <a:r>
              <a:rPr lang="es-EC" dirty="0"/>
              <a:t>Contactor para </a:t>
            </a:r>
            <a:r>
              <a:rPr lang="es-EC" dirty="0" smtClean="0"/>
              <a:t>calentadores</a:t>
            </a:r>
          </a:p>
          <a:p>
            <a:pPr marL="0" indent="0">
              <a:buNone/>
            </a:pPr>
            <a:r>
              <a:rPr lang="es-EC" dirty="0" smtClean="0"/>
              <a:t>Electroválvulas neumáticas</a:t>
            </a:r>
            <a:endParaRPr lang="es-EC" dirty="0"/>
          </a:p>
          <a:p>
            <a:pPr marL="0" indent="0">
              <a:buNone/>
            </a:pPr>
            <a:r>
              <a:rPr lang="es-EC" dirty="0" smtClean="0"/>
              <a:t>Electroválvulas hidráulicas</a:t>
            </a:r>
            <a:endParaRPr lang="es-EC" dirty="0"/>
          </a:p>
          <a:p>
            <a:pPr marL="0" indent="0">
              <a:buNone/>
            </a:pPr>
            <a:endParaRPr lang="es-EC" dirty="0"/>
          </a:p>
        </p:txBody>
      </p:sp>
    </p:spTree>
    <p:extLst>
      <p:ext uri="{BB962C8B-B14F-4D97-AF65-F5344CB8AC3E}">
        <p14:creationId xmlns:p14="http://schemas.microsoft.com/office/powerpoint/2010/main" val="33899661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a:t>DISEÑO DEL SISTEMA DE CONTROL</a:t>
            </a:r>
            <a:endParaRPr lang="es-EC" dirty="0"/>
          </a:p>
        </p:txBody>
      </p:sp>
      <p:sp>
        <p:nvSpPr>
          <p:cNvPr id="3" name="2 Marcador de contenido"/>
          <p:cNvSpPr>
            <a:spLocks noGrp="1"/>
          </p:cNvSpPr>
          <p:nvPr>
            <p:ph idx="1"/>
          </p:nvPr>
        </p:nvSpPr>
        <p:spPr/>
        <p:txBody>
          <a:bodyPr>
            <a:normAutofit/>
          </a:bodyPr>
          <a:lstStyle/>
          <a:p>
            <a:pPr algn="just"/>
            <a:r>
              <a:rPr lang="es-EC" dirty="0"/>
              <a:t>Luego de haber analizado toda la documentación existente que databa de </a:t>
            </a:r>
            <a:r>
              <a:rPr lang="es-EC" dirty="0" smtClean="0"/>
              <a:t>1980 y </a:t>
            </a:r>
            <a:r>
              <a:rPr lang="es-EC" dirty="0"/>
              <a:t>ver la complejidad del diseño, modificaciones que se habían hecho las cuales no constaban en los planos</a:t>
            </a:r>
            <a:r>
              <a:rPr lang="es-EC" dirty="0" smtClean="0"/>
              <a:t>.</a:t>
            </a:r>
            <a:endParaRPr lang="es-EC" dirty="0"/>
          </a:p>
          <a:p>
            <a:pPr algn="just"/>
            <a:r>
              <a:rPr lang="es-EC" dirty="0"/>
              <a:t>Se decidió realizar el sistema de control a partir del funcionamiento, para lo cual se realiza un diagrama de flujo de la máquina, el mismo que se muestra a continuación.</a:t>
            </a:r>
          </a:p>
          <a:p>
            <a:pPr algn="just"/>
            <a:endParaRPr lang="es-EC" dirty="0"/>
          </a:p>
        </p:txBody>
      </p:sp>
    </p:spTree>
    <p:extLst>
      <p:ext uri="{BB962C8B-B14F-4D97-AF65-F5344CB8AC3E}">
        <p14:creationId xmlns:p14="http://schemas.microsoft.com/office/powerpoint/2010/main" val="20377613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C" b="1" dirty="0" smtClean="0"/>
              <a:t>CARRERA DE INGENIERÍA ELECTRÓNICA E INSTRUMENTACIÓN.</a:t>
            </a:r>
            <a:endParaRPr lang="es-EC" b="1" dirty="0"/>
          </a:p>
        </p:txBody>
      </p:sp>
      <p:sp>
        <p:nvSpPr>
          <p:cNvPr id="3" name="2 Marcador de contenido"/>
          <p:cNvSpPr>
            <a:spLocks noGrp="1"/>
          </p:cNvSpPr>
          <p:nvPr>
            <p:ph idx="1"/>
          </p:nvPr>
        </p:nvSpPr>
        <p:spPr>
          <a:xfrm>
            <a:off x="457200" y="4797152"/>
            <a:ext cx="8229600" cy="1329011"/>
          </a:xfrm>
        </p:spPr>
        <p:txBody>
          <a:bodyPr>
            <a:noAutofit/>
          </a:bodyPr>
          <a:lstStyle/>
          <a:p>
            <a:pPr marL="0" indent="0">
              <a:buNone/>
            </a:pPr>
            <a:r>
              <a:rPr lang="es-EC" sz="3200" b="1" u="sng" dirty="0" smtClean="0"/>
              <a:t>Autores:</a:t>
            </a:r>
          </a:p>
          <a:p>
            <a:r>
              <a:rPr lang="es-EC" sz="3200" dirty="0" smtClean="0"/>
              <a:t>Tania Janina Aguinsaca Aguinsaca</a:t>
            </a:r>
          </a:p>
          <a:p>
            <a:r>
              <a:rPr lang="es-EC" sz="3200" dirty="0" smtClean="0"/>
              <a:t>José Alberto Ortega Guaitarilla </a:t>
            </a:r>
            <a:endParaRPr lang="es-EC" sz="3200" dirty="0"/>
          </a:p>
        </p:txBody>
      </p:sp>
      <p:pic>
        <p:nvPicPr>
          <p:cNvPr id="2050" name="Picture 2" descr="http://webltga.espe.edu.ec/site/images/stories/carreras/Electroni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535088"/>
            <a:ext cx="3103262" cy="32598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7260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graphicFrame>
        <p:nvGraphicFramePr>
          <p:cNvPr id="5" name="4 Objeto"/>
          <p:cNvGraphicFramePr>
            <a:graphicFrameLocks noChangeAspect="1"/>
          </p:cNvGraphicFramePr>
          <p:nvPr>
            <p:extLst>
              <p:ext uri="{D42A27DB-BD31-4B8C-83A1-F6EECF244321}">
                <p14:modId xmlns:p14="http://schemas.microsoft.com/office/powerpoint/2010/main" val="4186774785"/>
              </p:ext>
            </p:extLst>
          </p:nvPr>
        </p:nvGraphicFramePr>
        <p:xfrm>
          <a:off x="323528" y="188640"/>
          <a:ext cx="2672634" cy="6480720"/>
        </p:xfrm>
        <a:graphic>
          <a:graphicData uri="http://schemas.openxmlformats.org/presentationml/2006/ole">
            <mc:AlternateContent xmlns:mc="http://schemas.openxmlformats.org/markup-compatibility/2006">
              <mc:Choice xmlns:v="urn:schemas-microsoft-com:vml" Requires="v">
                <p:oleObj spid="_x0000_s5156" name="Visio" r:id="rId3" imgW="2856784" imgH="7675021" progId="Visio.Drawing.11">
                  <p:embed/>
                </p:oleObj>
              </mc:Choice>
              <mc:Fallback>
                <p:oleObj name="Visio" r:id="rId3" imgW="2856784" imgH="7675021" progId="Visio.Drawing.11">
                  <p:embed/>
                  <p:pic>
                    <p:nvPicPr>
                      <p:cNvPr id="0" name="Object 1"/>
                      <p:cNvPicPr>
                        <a:picLocks noChangeAspect="1" noChangeArrowheads="1"/>
                      </p:cNvPicPr>
                      <p:nvPr/>
                    </p:nvPicPr>
                    <p:blipFill>
                      <a:blip r:embed="rId4"/>
                      <a:srcRect/>
                      <a:stretch>
                        <a:fillRect/>
                      </a:stretch>
                    </p:blipFill>
                    <p:spPr bwMode="auto">
                      <a:xfrm>
                        <a:off x="323528" y="188640"/>
                        <a:ext cx="2672634" cy="6480720"/>
                      </a:xfrm>
                      <a:prstGeom prst="rect">
                        <a:avLst/>
                      </a:prstGeom>
                      <a:solidFill>
                        <a:schemeClr val="accent1">
                          <a:lumMod val="40000"/>
                          <a:lumOff val="60000"/>
                        </a:schemeClr>
                      </a:solid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graphicFrame>
        <p:nvGraphicFramePr>
          <p:cNvPr id="7" name="6 Objeto"/>
          <p:cNvGraphicFramePr>
            <a:graphicFrameLocks noChangeAspect="1"/>
          </p:cNvGraphicFramePr>
          <p:nvPr>
            <p:extLst>
              <p:ext uri="{D42A27DB-BD31-4B8C-83A1-F6EECF244321}">
                <p14:modId xmlns:p14="http://schemas.microsoft.com/office/powerpoint/2010/main" val="2121188486"/>
              </p:ext>
            </p:extLst>
          </p:nvPr>
        </p:nvGraphicFramePr>
        <p:xfrm>
          <a:off x="3731907" y="188640"/>
          <a:ext cx="2208245" cy="6480720"/>
        </p:xfrm>
        <a:graphic>
          <a:graphicData uri="http://schemas.openxmlformats.org/presentationml/2006/ole">
            <mc:AlternateContent xmlns:mc="http://schemas.openxmlformats.org/markup-compatibility/2006">
              <mc:Choice xmlns:v="urn:schemas-microsoft-com:vml" Requires="v">
                <p:oleObj spid="_x0000_s5157" name="Visio" r:id="rId5" imgW="1929807" imgH="7878551" progId="Visio.Drawing.11">
                  <p:embed/>
                </p:oleObj>
              </mc:Choice>
              <mc:Fallback>
                <p:oleObj name="Visio" r:id="rId5" imgW="1929807" imgH="7878551" progId="Visio.Drawing.11">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1907" y="188640"/>
                        <a:ext cx="2208245" cy="6480720"/>
                      </a:xfrm>
                      <a:prstGeom prst="rect">
                        <a:avLst/>
                      </a:prstGeom>
                      <a:solidFill>
                        <a:schemeClr val="accent1">
                          <a:lumMod val="40000"/>
                          <a:lumOff val="60000"/>
                        </a:schemeClr>
                      </a:solidFill>
                    </p:spPr>
                  </p:pic>
                </p:oleObj>
              </mc:Fallback>
            </mc:AlternateContent>
          </a:graphicData>
        </a:graphic>
      </p:graphicFrame>
      <p:sp>
        <p:nvSpPr>
          <p:cNvPr id="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graphicFrame>
        <p:nvGraphicFramePr>
          <p:cNvPr id="9" name="8 Objeto"/>
          <p:cNvGraphicFramePr>
            <a:graphicFrameLocks noChangeAspect="1"/>
          </p:cNvGraphicFramePr>
          <p:nvPr>
            <p:extLst>
              <p:ext uri="{D42A27DB-BD31-4B8C-83A1-F6EECF244321}">
                <p14:modId xmlns:p14="http://schemas.microsoft.com/office/powerpoint/2010/main" val="2138674236"/>
              </p:ext>
            </p:extLst>
          </p:nvPr>
        </p:nvGraphicFramePr>
        <p:xfrm>
          <a:off x="6765098" y="260648"/>
          <a:ext cx="1695334" cy="6398518"/>
        </p:xfrm>
        <a:graphic>
          <a:graphicData uri="http://schemas.openxmlformats.org/presentationml/2006/ole">
            <mc:AlternateContent xmlns:mc="http://schemas.openxmlformats.org/markup-compatibility/2006">
              <mc:Choice xmlns:v="urn:schemas-microsoft-com:vml" Requires="v">
                <p:oleObj spid="_x0000_s5158" name="Visio" r:id="rId7" imgW="1407742" imgH="5322550" progId="Visio.Drawing.11">
                  <p:embed/>
                </p:oleObj>
              </mc:Choice>
              <mc:Fallback>
                <p:oleObj name="Visio" r:id="rId7" imgW="1407742" imgH="5322550" progId="Visio.Drawing.11">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65098" y="260648"/>
                        <a:ext cx="1695334" cy="6398518"/>
                      </a:xfrm>
                      <a:prstGeom prst="rect">
                        <a:avLst/>
                      </a:prstGeom>
                      <a:solidFill>
                        <a:schemeClr val="accent1">
                          <a:lumMod val="40000"/>
                          <a:lumOff val="60000"/>
                        </a:schemeClr>
                      </a:solidFill>
                      <a:extLst/>
                    </p:spPr>
                  </p:pic>
                </p:oleObj>
              </mc:Fallback>
            </mc:AlternateContent>
          </a:graphicData>
        </a:graphic>
      </p:graphicFrame>
    </p:spTree>
    <p:extLst>
      <p:ext uri="{BB962C8B-B14F-4D97-AF65-F5344CB8AC3E}">
        <p14:creationId xmlns:p14="http://schemas.microsoft.com/office/powerpoint/2010/main" val="30002744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a:t>DISEÑO DEL </a:t>
            </a:r>
            <a:r>
              <a:rPr lang="es-ES" b="1" dirty="0" smtClean="0"/>
              <a:t>HMI</a:t>
            </a:r>
            <a:endParaRPr lang="es-EC" dirty="0"/>
          </a:p>
        </p:txBody>
      </p:sp>
      <p:sp>
        <p:nvSpPr>
          <p:cNvPr id="3" name="2 Marcador de contenido"/>
          <p:cNvSpPr>
            <a:spLocks noGrp="1"/>
          </p:cNvSpPr>
          <p:nvPr>
            <p:ph idx="1"/>
          </p:nvPr>
        </p:nvSpPr>
        <p:spPr/>
        <p:txBody>
          <a:bodyPr/>
          <a:lstStyle/>
          <a:p>
            <a:pPr marL="0" indent="0" algn="just">
              <a:buNone/>
            </a:pPr>
            <a:r>
              <a:rPr lang="es-ES" dirty="0"/>
              <a:t>Para iniciar el diseño de la interfaz humano máquina, se basa en el concepto de que el operador debe sentirse cómodo y familiarizado con la pantalla que va a interactuar, dicho esto se empieza con la descripción de cada una de las pantallas que se ha diseñado.</a:t>
            </a:r>
            <a:endParaRPr lang="es-EC" dirty="0"/>
          </a:p>
          <a:p>
            <a:pPr algn="just"/>
            <a:endParaRPr lang="es-EC" dirty="0"/>
          </a:p>
        </p:txBody>
      </p:sp>
    </p:spTree>
    <p:extLst>
      <p:ext uri="{BB962C8B-B14F-4D97-AF65-F5344CB8AC3E}">
        <p14:creationId xmlns:p14="http://schemas.microsoft.com/office/powerpoint/2010/main" val="20966676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43408"/>
            <a:ext cx="8229600" cy="1143000"/>
          </a:xfrm>
        </p:spPr>
        <p:txBody>
          <a:bodyPr/>
          <a:lstStyle/>
          <a:p>
            <a:pPr algn="ctr"/>
            <a:r>
              <a:rPr lang="es-EC" b="1" dirty="0" smtClean="0"/>
              <a:t>PANTALLA DE INICIO</a:t>
            </a:r>
            <a:endParaRPr lang="es-EC" b="1" dirty="0"/>
          </a:p>
        </p:txBody>
      </p:sp>
      <p:sp>
        <p:nvSpPr>
          <p:cNvPr id="3" name="2 Marcador de contenido"/>
          <p:cNvSpPr>
            <a:spLocks noGrp="1"/>
          </p:cNvSpPr>
          <p:nvPr>
            <p:ph idx="1"/>
          </p:nvPr>
        </p:nvSpPr>
        <p:spPr/>
        <p:txBody>
          <a:bodyPr/>
          <a:lstStyle/>
          <a:p>
            <a:endParaRPr lang="es-EC" dirty="0"/>
          </a:p>
        </p:txBody>
      </p:sp>
      <p:pic>
        <p:nvPicPr>
          <p:cNvPr id="4" name="Picture 15"/>
          <p:cNvPicPr/>
          <p:nvPr/>
        </p:nvPicPr>
        <p:blipFill rotWithShape="1">
          <a:blip r:embed="rId2" cstate="print">
            <a:extLst>
              <a:ext uri="{28A0092B-C50C-407E-A947-70E740481C1C}">
                <a14:useLocalDpi xmlns:a14="http://schemas.microsoft.com/office/drawing/2010/main" val="0"/>
              </a:ext>
            </a:extLst>
          </a:blip>
          <a:srcRect t="3955"/>
          <a:stretch/>
        </p:blipFill>
        <p:spPr bwMode="auto">
          <a:xfrm>
            <a:off x="323528" y="1196752"/>
            <a:ext cx="8568952" cy="525658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391881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43408"/>
            <a:ext cx="8229600" cy="1143000"/>
          </a:xfrm>
        </p:spPr>
        <p:txBody>
          <a:bodyPr/>
          <a:lstStyle/>
          <a:p>
            <a:pPr algn="ctr"/>
            <a:r>
              <a:rPr lang="es-EC" b="1" dirty="0" smtClean="0"/>
              <a:t>PANTALLA PRINCIPAL</a:t>
            </a:r>
            <a:endParaRPr lang="es-EC" b="1" dirty="0"/>
          </a:p>
        </p:txBody>
      </p:sp>
      <p:sp>
        <p:nvSpPr>
          <p:cNvPr id="3" name="2 Marcador de contenido"/>
          <p:cNvSpPr>
            <a:spLocks noGrp="1"/>
          </p:cNvSpPr>
          <p:nvPr>
            <p:ph idx="1"/>
          </p:nvPr>
        </p:nvSpPr>
        <p:spPr/>
        <p:txBody>
          <a:bodyPr/>
          <a:lstStyle/>
          <a:p>
            <a:pPr marL="0" indent="0">
              <a:buNone/>
            </a:pPr>
            <a:endParaRPr lang="es-EC" dirty="0"/>
          </a:p>
        </p:txBody>
      </p:sp>
      <p:pic>
        <p:nvPicPr>
          <p:cNvPr id="4" name="Picture 137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052736"/>
            <a:ext cx="8208912" cy="5328592"/>
          </a:xfrm>
          <a:prstGeom prst="rect">
            <a:avLst/>
          </a:prstGeom>
          <a:noFill/>
          <a:ln>
            <a:noFill/>
          </a:ln>
        </p:spPr>
      </p:pic>
    </p:spTree>
    <p:extLst>
      <p:ext uri="{BB962C8B-B14F-4D97-AF65-F5344CB8AC3E}">
        <p14:creationId xmlns:p14="http://schemas.microsoft.com/office/powerpoint/2010/main" val="16412560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71400"/>
            <a:ext cx="8229600" cy="1143000"/>
          </a:xfrm>
        </p:spPr>
        <p:txBody>
          <a:bodyPr/>
          <a:lstStyle/>
          <a:p>
            <a:pPr algn="ctr"/>
            <a:r>
              <a:rPr lang="es-EC" b="1" dirty="0" smtClean="0"/>
              <a:t>PANTALLA DE ALARMAS</a:t>
            </a:r>
            <a:endParaRPr lang="es-EC" b="1" dirty="0"/>
          </a:p>
        </p:txBody>
      </p:sp>
      <p:sp>
        <p:nvSpPr>
          <p:cNvPr id="3" name="2 Marcador de contenido"/>
          <p:cNvSpPr>
            <a:spLocks noGrp="1"/>
          </p:cNvSpPr>
          <p:nvPr>
            <p:ph idx="1"/>
          </p:nvPr>
        </p:nvSpPr>
        <p:spPr/>
        <p:txBody>
          <a:bodyPr/>
          <a:lstStyle/>
          <a:p>
            <a:endParaRPr lang="es-EC" dirty="0"/>
          </a:p>
        </p:txBody>
      </p:sp>
      <p:pic>
        <p:nvPicPr>
          <p:cNvPr id="4" name="Picture 1371"/>
          <p:cNvPicPr/>
          <p:nvPr/>
        </p:nvPicPr>
        <p:blipFill rotWithShape="1">
          <a:blip r:embed="rId2" cstate="print">
            <a:extLst>
              <a:ext uri="{28A0092B-C50C-407E-A947-70E740481C1C}">
                <a14:useLocalDpi xmlns:a14="http://schemas.microsoft.com/office/drawing/2010/main" val="0"/>
              </a:ext>
            </a:extLst>
          </a:blip>
          <a:srcRect r="3150"/>
          <a:stretch/>
        </p:blipFill>
        <p:spPr bwMode="auto">
          <a:xfrm>
            <a:off x="683568" y="1196752"/>
            <a:ext cx="8064896" cy="54006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53620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71400"/>
            <a:ext cx="8229600" cy="1143000"/>
          </a:xfrm>
        </p:spPr>
        <p:txBody>
          <a:bodyPr>
            <a:normAutofit/>
          </a:bodyPr>
          <a:lstStyle/>
          <a:p>
            <a:pPr algn="ctr"/>
            <a:r>
              <a:rPr lang="es-EC" b="1" dirty="0" smtClean="0"/>
              <a:t>REAL TIME</a:t>
            </a:r>
            <a:endParaRPr lang="es-EC" b="1" dirty="0"/>
          </a:p>
        </p:txBody>
      </p:sp>
      <p:sp>
        <p:nvSpPr>
          <p:cNvPr id="3" name="2 Marcador de contenido"/>
          <p:cNvSpPr>
            <a:spLocks noGrp="1"/>
          </p:cNvSpPr>
          <p:nvPr>
            <p:ph idx="1"/>
          </p:nvPr>
        </p:nvSpPr>
        <p:spPr/>
        <p:txBody>
          <a:bodyPr/>
          <a:lstStyle/>
          <a:p>
            <a:endParaRPr lang="es-EC" dirty="0"/>
          </a:p>
        </p:txBody>
      </p:sp>
      <p:pic>
        <p:nvPicPr>
          <p:cNvPr id="4" name="Picture 1372"/>
          <p:cNvPicPr/>
          <p:nvPr/>
        </p:nvPicPr>
        <p:blipFill rotWithShape="1">
          <a:blip r:embed="rId2" cstate="print">
            <a:extLst>
              <a:ext uri="{28A0092B-C50C-407E-A947-70E740481C1C}">
                <a14:useLocalDpi xmlns:a14="http://schemas.microsoft.com/office/drawing/2010/main" val="0"/>
              </a:ext>
            </a:extLst>
          </a:blip>
          <a:srcRect r="3150"/>
          <a:stretch/>
        </p:blipFill>
        <p:spPr bwMode="auto">
          <a:xfrm>
            <a:off x="251520" y="1268760"/>
            <a:ext cx="8640960" cy="532859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3181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71400"/>
            <a:ext cx="8229600" cy="1143000"/>
          </a:xfrm>
        </p:spPr>
        <p:txBody>
          <a:bodyPr/>
          <a:lstStyle/>
          <a:p>
            <a:pPr algn="ctr"/>
            <a:r>
              <a:rPr lang="es-EC" b="1" dirty="0" smtClean="0"/>
              <a:t>HISTORIALES</a:t>
            </a:r>
            <a:endParaRPr lang="es-EC" b="1" dirty="0"/>
          </a:p>
        </p:txBody>
      </p:sp>
      <p:sp>
        <p:nvSpPr>
          <p:cNvPr id="3" name="2 Marcador de contenido"/>
          <p:cNvSpPr>
            <a:spLocks noGrp="1"/>
          </p:cNvSpPr>
          <p:nvPr>
            <p:ph idx="1"/>
          </p:nvPr>
        </p:nvSpPr>
        <p:spPr/>
        <p:txBody>
          <a:bodyPr/>
          <a:lstStyle/>
          <a:p>
            <a:endParaRPr lang="es-EC" dirty="0"/>
          </a:p>
        </p:txBody>
      </p:sp>
      <p:pic>
        <p:nvPicPr>
          <p:cNvPr id="4" name="Picture 1373"/>
          <p:cNvPicPr/>
          <p:nvPr/>
        </p:nvPicPr>
        <p:blipFill rotWithShape="1">
          <a:blip r:embed="rId2" cstate="print">
            <a:extLst>
              <a:ext uri="{28A0092B-C50C-407E-A947-70E740481C1C}">
                <a14:useLocalDpi xmlns:a14="http://schemas.microsoft.com/office/drawing/2010/main" val="0"/>
              </a:ext>
            </a:extLst>
          </a:blip>
          <a:srcRect r="1420"/>
          <a:stretch/>
        </p:blipFill>
        <p:spPr bwMode="auto">
          <a:xfrm>
            <a:off x="323528" y="1196752"/>
            <a:ext cx="8352928" cy="532859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859170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9392"/>
            <a:ext cx="8229600" cy="1143000"/>
          </a:xfrm>
        </p:spPr>
        <p:txBody>
          <a:bodyPr>
            <a:normAutofit fontScale="90000"/>
          </a:bodyPr>
          <a:lstStyle/>
          <a:p>
            <a:pPr algn="ctr"/>
            <a:r>
              <a:rPr lang="es-EC" b="1" dirty="0" smtClean="0"/>
              <a:t>CONFIGURACIÓN DE VARIABLES DE TIEMPO</a:t>
            </a:r>
            <a:endParaRPr lang="es-EC" b="1" dirty="0"/>
          </a:p>
        </p:txBody>
      </p:sp>
      <p:sp>
        <p:nvSpPr>
          <p:cNvPr id="3" name="2 Marcador de contenido"/>
          <p:cNvSpPr>
            <a:spLocks noGrp="1"/>
          </p:cNvSpPr>
          <p:nvPr>
            <p:ph idx="1"/>
          </p:nvPr>
        </p:nvSpPr>
        <p:spPr/>
        <p:txBody>
          <a:bodyPr/>
          <a:lstStyle/>
          <a:p>
            <a:endParaRPr lang="es-EC" dirty="0"/>
          </a:p>
        </p:txBody>
      </p:sp>
      <p:pic>
        <p:nvPicPr>
          <p:cNvPr id="4" name="Picture 40"/>
          <p:cNvPicPr/>
          <p:nvPr/>
        </p:nvPicPr>
        <p:blipFill rotWithShape="1">
          <a:blip r:embed="rId2" cstate="print">
            <a:extLst>
              <a:ext uri="{28A0092B-C50C-407E-A947-70E740481C1C}">
                <a14:useLocalDpi xmlns:a14="http://schemas.microsoft.com/office/drawing/2010/main" val="0"/>
              </a:ext>
            </a:extLst>
          </a:blip>
          <a:srcRect l="19597" t="5650" r="21788" b="21187"/>
          <a:stretch/>
        </p:blipFill>
        <p:spPr bwMode="auto">
          <a:xfrm>
            <a:off x="1763688" y="1340768"/>
            <a:ext cx="5688632" cy="46805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91829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9392"/>
            <a:ext cx="8229600" cy="1143000"/>
          </a:xfrm>
        </p:spPr>
        <p:txBody>
          <a:bodyPr>
            <a:normAutofit/>
          </a:bodyPr>
          <a:lstStyle/>
          <a:p>
            <a:pPr algn="ctr"/>
            <a:r>
              <a:rPr lang="es-EC" sz="3000" b="1" dirty="0" smtClean="0"/>
              <a:t>CONFIGURACIÓN DE VARIABLES DE PRESIÓN</a:t>
            </a:r>
            <a:endParaRPr lang="es-EC" sz="3000" b="1" dirty="0"/>
          </a:p>
        </p:txBody>
      </p:sp>
      <p:sp>
        <p:nvSpPr>
          <p:cNvPr id="3" name="2 Marcador de contenido"/>
          <p:cNvSpPr>
            <a:spLocks noGrp="1"/>
          </p:cNvSpPr>
          <p:nvPr>
            <p:ph idx="1"/>
          </p:nvPr>
        </p:nvSpPr>
        <p:spPr/>
        <p:txBody>
          <a:bodyPr/>
          <a:lstStyle/>
          <a:p>
            <a:endParaRPr lang="es-EC" dirty="0"/>
          </a:p>
        </p:txBody>
      </p:sp>
      <p:pic>
        <p:nvPicPr>
          <p:cNvPr id="4" name="Picture 1221"/>
          <p:cNvPicPr/>
          <p:nvPr/>
        </p:nvPicPr>
        <p:blipFill rotWithShape="1">
          <a:blip r:embed="rId2" cstate="print">
            <a:extLst>
              <a:ext uri="{28A0092B-C50C-407E-A947-70E740481C1C}">
                <a14:useLocalDpi xmlns:a14="http://schemas.microsoft.com/office/drawing/2010/main" val="0"/>
              </a:ext>
            </a:extLst>
          </a:blip>
          <a:srcRect l="20834" t="5932" r="20144" b="23949"/>
          <a:stretch/>
        </p:blipFill>
        <p:spPr bwMode="auto">
          <a:xfrm>
            <a:off x="1475656" y="1484784"/>
            <a:ext cx="5855474" cy="466384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864523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99392"/>
            <a:ext cx="8507288" cy="1143000"/>
          </a:xfrm>
        </p:spPr>
        <p:txBody>
          <a:bodyPr>
            <a:normAutofit/>
          </a:bodyPr>
          <a:lstStyle/>
          <a:p>
            <a:pPr algn="ctr"/>
            <a:r>
              <a:rPr lang="es-EC" sz="3000" b="1" dirty="0" smtClean="0"/>
              <a:t>CONFIGURACIÓN DE RANGO DE TRANSMISORES</a:t>
            </a:r>
            <a:endParaRPr lang="es-EC" sz="3000" b="1" dirty="0"/>
          </a:p>
        </p:txBody>
      </p:sp>
      <p:pic>
        <p:nvPicPr>
          <p:cNvPr id="4" name="Picture 1223"/>
          <p:cNvPicPr>
            <a:picLocks noGrp="1"/>
          </p:cNvPicPr>
          <p:nvPr>
            <p:ph idx="1"/>
          </p:nvPr>
        </p:nvPicPr>
        <p:blipFill rotWithShape="1">
          <a:blip r:embed="rId2" cstate="print">
            <a:extLst>
              <a:ext uri="{28A0092B-C50C-407E-A947-70E740481C1C}">
                <a14:useLocalDpi xmlns:a14="http://schemas.microsoft.com/office/drawing/2010/main" val="0"/>
              </a:ext>
            </a:extLst>
          </a:blip>
          <a:stretch/>
        </p:blipFill>
        <p:spPr bwMode="auto">
          <a:xfrm>
            <a:off x="951230" y="1600200"/>
            <a:ext cx="7241540" cy="452596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716991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476672"/>
            <a:ext cx="8424936" cy="5040560"/>
          </a:xfrm>
        </p:spPr>
        <p:txBody>
          <a:bodyPr>
            <a:normAutofit fontScale="90000"/>
          </a:bodyPr>
          <a:lstStyle/>
          <a:p>
            <a:pPr algn="just"/>
            <a:r>
              <a:rPr lang="es-EC" b="1" u="sng" dirty="0" smtClean="0"/>
              <a:t>TEMA:</a:t>
            </a:r>
            <a:r>
              <a:rPr lang="es-EC" dirty="0" smtClean="0"/>
              <a:t/>
            </a:r>
            <a:br>
              <a:rPr lang="es-EC" dirty="0" smtClean="0"/>
            </a:br>
            <a:r>
              <a:rPr lang="es-EC" dirty="0" smtClean="0"/>
              <a:t/>
            </a:r>
            <a:br>
              <a:rPr lang="es-EC" dirty="0" smtClean="0"/>
            </a:br>
            <a:r>
              <a:rPr lang="es-EC" sz="4000" dirty="0" smtClean="0"/>
              <a:t>AUTOMATIZACIÓN Y SUPERVISIÓN DEL PROCESO DE ELABORACIÓN DE BLOQUES DE HIELO SECO PARA MEJORAR EL RENDIMIENTO DE PRODUCCIÓN EN LA PLANTA DE CO</a:t>
            </a:r>
            <a:r>
              <a:rPr lang="es-EC" sz="4000" baseline="-25000" dirty="0" smtClean="0"/>
              <a:t>2</a:t>
            </a:r>
            <a:r>
              <a:rPr lang="es-EC" sz="4000" dirty="0"/>
              <a:t/>
            </a:r>
            <a:br>
              <a:rPr lang="es-EC" sz="4000" dirty="0"/>
            </a:br>
            <a:r>
              <a:rPr lang="es-EC" sz="4000" dirty="0" smtClean="0"/>
              <a:t>EN LA EMPRESA LINDE ECUADOR S.A.</a:t>
            </a:r>
            <a:endParaRPr lang="es-EC" sz="4000" dirty="0"/>
          </a:p>
        </p:txBody>
      </p:sp>
    </p:spTree>
    <p:extLst>
      <p:ext uri="{BB962C8B-B14F-4D97-AF65-F5344CB8AC3E}">
        <p14:creationId xmlns:p14="http://schemas.microsoft.com/office/powerpoint/2010/main" val="24599399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9392"/>
            <a:ext cx="8229600" cy="1143000"/>
          </a:xfrm>
        </p:spPr>
        <p:txBody>
          <a:bodyPr>
            <a:normAutofit/>
          </a:bodyPr>
          <a:lstStyle/>
          <a:p>
            <a:pPr algn="ctr"/>
            <a:r>
              <a:rPr lang="es-ES" b="1" dirty="0"/>
              <a:t>DISEÑO DEL TABLERO </a:t>
            </a:r>
            <a:r>
              <a:rPr lang="es-ES" b="1" dirty="0" smtClean="0"/>
              <a:t>ELÉCTRICO</a:t>
            </a:r>
            <a:endParaRPr lang="es-EC" dirty="0"/>
          </a:p>
        </p:txBody>
      </p:sp>
      <p:sp>
        <p:nvSpPr>
          <p:cNvPr id="3" name="2 Marcador de contenido"/>
          <p:cNvSpPr>
            <a:spLocks noGrp="1"/>
          </p:cNvSpPr>
          <p:nvPr>
            <p:ph idx="1"/>
          </p:nvPr>
        </p:nvSpPr>
        <p:spPr>
          <a:xfrm>
            <a:off x="457200" y="1412776"/>
            <a:ext cx="8229600" cy="5069160"/>
          </a:xfrm>
        </p:spPr>
        <p:txBody>
          <a:bodyPr>
            <a:normAutofit fontScale="55000" lnSpcReduction="20000"/>
          </a:bodyPr>
          <a:lstStyle/>
          <a:p>
            <a:pPr algn="just"/>
            <a:r>
              <a:rPr lang="es-ES" sz="3300" dirty="0"/>
              <a:t>El tablero ha sido diseñado para que el operador tenga lo necesario para ejecutar su proceso, y pueda realizar un trabajo cómodo desde aquí.</a:t>
            </a:r>
            <a:endParaRPr lang="es-EC" sz="3300" dirty="0"/>
          </a:p>
          <a:p>
            <a:pPr marL="0" indent="0" algn="just">
              <a:buNone/>
            </a:pPr>
            <a:endParaRPr lang="es-EC" sz="3300" dirty="0"/>
          </a:p>
          <a:p>
            <a:pPr algn="just"/>
            <a:r>
              <a:rPr lang="es-ES" sz="3300" dirty="0" smtClean="0"/>
              <a:t>La prensa </a:t>
            </a:r>
            <a:r>
              <a:rPr lang="es-ES" sz="3300" dirty="0"/>
              <a:t>de hielo seco consta de 6 manómetros, los mismos que permitirán </a:t>
            </a:r>
            <a:r>
              <a:rPr lang="es-ES" sz="3300" dirty="0" smtClean="0"/>
              <a:t>visualizar:</a:t>
            </a:r>
          </a:p>
          <a:p>
            <a:pPr lvl="1" algn="just">
              <a:buFont typeface="Wingdings" pitchFamily="2" charset="2"/>
              <a:buChar char="ü"/>
            </a:pPr>
            <a:r>
              <a:rPr lang="es-ES" sz="3300" dirty="0" smtClean="0"/>
              <a:t>presión </a:t>
            </a:r>
            <a:r>
              <a:rPr lang="es-ES" sz="3300" dirty="0"/>
              <a:t>de instrumento de </a:t>
            </a:r>
            <a:r>
              <a:rPr lang="es-ES" sz="3300" dirty="0" smtClean="0"/>
              <a:t>CO</a:t>
            </a:r>
            <a:r>
              <a:rPr lang="es-ES" sz="3300" baseline="-25000" dirty="0" smtClean="0"/>
              <a:t>2</a:t>
            </a:r>
            <a:endParaRPr lang="es-ES" sz="3300" dirty="0"/>
          </a:p>
          <a:p>
            <a:pPr lvl="1" algn="just">
              <a:buFont typeface="Wingdings" pitchFamily="2" charset="2"/>
              <a:buChar char="ü"/>
            </a:pPr>
            <a:r>
              <a:rPr lang="es-ES" sz="3300" dirty="0" smtClean="0"/>
              <a:t>presión </a:t>
            </a:r>
            <a:r>
              <a:rPr lang="es-ES" sz="3300" dirty="0"/>
              <a:t>de molde (presión que se encuentra dentro de la cámara</a:t>
            </a:r>
            <a:r>
              <a:rPr lang="es-ES" sz="3300" dirty="0" smtClean="0"/>
              <a:t>)</a:t>
            </a:r>
          </a:p>
          <a:p>
            <a:pPr lvl="1" algn="just">
              <a:buFont typeface="Wingdings" pitchFamily="2" charset="2"/>
              <a:buChar char="ü"/>
            </a:pPr>
            <a:r>
              <a:rPr lang="es-ES" sz="3300" dirty="0" smtClean="0"/>
              <a:t>presión </a:t>
            </a:r>
            <a:r>
              <a:rPr lang="es-ES" sz="3300" dirty="0"/>
              <a:t>de inyección (presión del líquido que se encuentra dentro del </a:t>
            </a:r>
            <a:r>
              <a:rPr lang="es-ES" sz="3300" dirty="0" smtClean="0"/>
              <a:t>tanque)</a:t>
            </a:r>
          </a:p>
          <a:p>
            <a:pPr lvl="1" algn="just">
              <a:buFont typeface="Wingdings" pitchFamily="2" charset="2"/>
              <a:buChar char="ü"/>
            </a:pPr>
            <a:r>
              <a:rPr lang="es-ES" sz="3300" dirty="0" smtClean="0"/>
              <a:t>presión </a:t>
            </a:r>
            <a:r>
              <a:rPr lang="es-ES" sz="3300" dirty="0"/>
              <a:t>de grupo hidráulico (Indica la presión a la que se encuentra todo el sistema </a:t>
            </a:r>
            <a:r>
              <a:rPr lang="es-ES" sz="3300" dirty="0" smtClean="0"/>
              <a:t>hidráulico)</a:t>
            </a:r>
          </a:p>
          <a:p>
            <a:pPr lvl="1" algn="just">
              <a:buFont typeface="Wingdings" pitchFamily="2" charset="2"/>
              <a:buChar char="ü"/>
            </a:pPr>
            <a:r>
              <a:rPr lang="es-ES" sz="3300" dirty="0" smtClean="0"/>
              <a:t>presión </a:t>
            </a:r>
            <a:r>
              <a:rPr lang="es-ES" sz="3300" dirty="0"/>
              <a:t>del gato inferior (indica la presión de compresión de dicho </a:t>
            </a:r>
            <a:r>
              <a:rPr lang="es-ES" sz="3300" dirty="0" smtClean="0"/>
              <a:t>gato)</a:t>
            </a:r>
          </a:p>
          <a:p>
            <a:pPr lvl="1" algn="just">
              <a:buFont typeface="Wingdings" pitchFamily="2" charset="2"/>
              <a:buChar char="ü"/>
            </a:pPr>
            <a:r>
              <a:rPr lang="es-ES" sz="3300" dirty="0" smtClean="0"/>
              <a:t>presión </a:t>
            </a:r>
            <a:r>
              <a:rPr lang="es-ES" sz="3300" dirty="0"/>
              <a:t>gato superior (indica a que presión se encuentra funcionando el gato superior</a:t>
            </a:r>
            <a:r>
              <a:rPr lang="es-ES" sz="3300" dirty="0" smtClean="0"/>
              <a:t>).</a:t>
            </a:r>
          </a:p>
          <a:p>
            <a:pPr lvl="1" algn="just">
              <a:buFont typeface="Wingdings" pitchFamily="2" charset="2"/>
              <a:buChar char="ü"/>
            </a:pPr>
            <a:r>
              <a:rPr lang="es-ES" sz="3300" dirty="0" smtClean="0"/>
              <a:t>indicadores </a:t>
            </a:r>
            <a:r>
              <a:rPr lang="es-ES" sz="3300" dirty="0"/>
              <a:t>luminosos (lámparas) que indican estado de </a:t>
            </a:r>
            <a:r>
              <a:rPr lang="es-ES" sz="3300" dirty="0" smtClean="0"/>
              <a:t>comunicación</a:t>
            </a:r>
          </a:p>
          <a:p>
            <a:pPr lvl="1" algn="just">
              <a:buFont typeface="Wingdings" pitchFamily="2" charset="2"/>
              <a:buChar char="ü"/>
            </a:pPr>
            <a:r>
              <a:rPr lang="es-ES" sz="3300" dirty="0" smtClean="0"/>
              <a:t>modo </a:t>
            </a:r>
            <a:r>
              <a:rPr lang="es-ES" sz="3300" dirty="0"/>
              <a:t>de operación manual o </a:t>
            </a:r>
            <a:r>
              <a:rPr lang="es-ES" sz="3300" dirty="0" smtClean="0"/>
              <a:t>automático</a:t>
            </a:r>
          </a:p>
          <a:p>
            <a:pPr lvl="1" algn="just">
              <a:buFont typeface="Wingdings" pitchFamily="2" charset="2"/>
              <a:buChar char="ü"/>
            </a:pPr>
            <a:r>
              <a:rPr lang="es-ES" sz="3300" dirty="0" err="1" smtClean="0"/>
              <a:t>leds</a:t>
            </a:r>
            <a:r>
              <a:rPr lang="es-ES" sz="3300" dirty="0" smtClean="0"/>
              <a:t> de diagnostico.</a:t>
            </a:r>
          </a:p>
          <a:p>
            <a:pPr lvl="1" algn="just">
              <a:buFont typeface="Wingdings" pitchFamily="2" charset="2"/>
              <a:buChar char="ü"/>
            </a:pPr>
            <a:r>
              <a:rPr lang="es-ES" sz="3300" dirty="0" err="1" smtClean="0"/>
              <a:t>horómetro</a:t>
            </a:r>
            <a:r>
              <a:rPr lang="es-ES" sz="3300" dirty="0" smtClean="0"/>
              <a:t> </a:t>
            </a:r>
            <a:r>
              <a:rPr lang="es-ES" sz="3300" dirty="0"/>
              <a:t>el mismo que contará las horas de funcionamiento de la máquina.</a:t>
            </a:r>
            <a:endParaRPr lang="es-EC" sz="3300" dirty="0"/>
          </a:p>
          <a:p>
            <a:pPr algn="just"/>
            <a:endParaRPr lang="es-EC" dirty="0"/>
          </a:p>
        </p:txBody>
      </p:sp>
    </p:spTree>
    <p:extLst>
      <p:ext uri="{BB962C8B-B14F-4D97-AF65-F5344CB8AC3E}">
        <p14:creationId xmlns:p14="http://schemas.microsoft.com/office/powerpoint/2010/main" val="35745846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71400"/>
            <a:ext cx="8229600" cy="1143000"/>
          </a:xfrm>
        </p:spPr>
        <p:txBody>
          <a:bodyPr>
            <a:normAutofit/>
          </a:bodyPr>
          <a:lstStyle/>
          <a:p>
            <a:pPr algn="ctr"/>
            <a:r>
              <a:rPr lang="es-ES" sz="3000" b="1" dirty="0" smtClean="0"/>
              <a:t>VISTA FRONTAL DE LA CONSOLA DE MANDO</a:t>
            </a:r>
            <a:endParaRPr lang="es-EC" sz="3000" b="1" dirty="0"/>
          </a:p>
        </p:txBody>
      </p:sp>
      <p:sp>
        <p:nvSpPr>
          <p:cNvPr id="3" name="2 Marcador de contenido"/>
          <p:cNvSpPr>
            <a:spLocks noGrp="1"/>
          </p:cNvSpPr>
          <p:nvPr>
            <p:ph idx="1"/>
          </p:nvPr>
        </p:nvSpPr>
        <p:spPr/>
        <p:txBody>
          <a:bodyPr/>
          <a:lstStyle/>
          <a:p>
            <a:endParaRPr lang="es-EC" dirty="0"/>
          </a:p>
        </p:txBody>
      </p:sp>
      <p:pic>
        <p:nvPicPr>
          <p:cNvPr id="4" name="Picture 29"/>
          <p:cNvPicPr/>
          <p:nvPr/>
        </p:nvPicPr>
        <p:blipFill rotWithShape="1">
          <a:blip r:embed="rId2"/>
          <a:srcRect l="28055" t="11088" r="26632" b="5580"/>
          <a:stretch/>
        </p:blipFill>
        <p:spPr bwMode="auto">
          <a:xfrm>
            <a:off x="1907704" y="1327324"/>
            <a:ext cx="5040560" cy="5270028"/>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2343121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b="1" dirty="0" smtClean="0"/>
              <a:t>MONTAJE</a:t>
            </a:r>
            <a:endParaRPr lang="es-EC" dirty="0"/>
          </a:p>
        </p:txBody>
      </p:sp>
      <p:sp>
        <p:nvSpPr>
          <p:cNvPr id="3" name="2 Marcador de contenido"/>
          <p:cNvSpPr>
            <a:spLocks noGrp="1"/>
          </p:cNvSpPr>
          <p:nvPr>
            <p:ph idx="1"/>
          </p:nvPr>
        </p:nvSpPr>
        <p:spPr/>
        <p:txBody>
          <a:bodyPr/>
          <a:lstStyle/>
          <a:p>
            <a:pPr algn="just"/>
            <a:r>
              <a:rPr lang="es-ES" dirty="0"/>
              <a:t>Para el montaje del nuevo sistema se consideran los siguientes puntos que se detallarán a continuación</a:t>
            </a:r>
            <a:r>
              <a:rPr lang="es-ES" dirty="0" smtClean="0"/>
              <a:t>.</a:t>
            </a:r>
          </a:p>
          <a:p>
            <a:pPr marL="457200" lvl="1" indent="0" algn="just">
              <a:buNone/>
            </a:pPr>
            <a:endParaRPr lang="es-ES" dirty="0" smtClean="0"/>
          </a:p>
          <a:p>
            <a:pPr lvl="1" algn="just">
              <a:buFont typeface="Wingdings" pitchFamily="2" charset="2"/>
              <a:buChar char="ü"/>
            </a:pPr>
            <a:r>
              <a:rPr lang="es-ES" dirty="0" smtClean="0"/>
              <a:t>Desmontaje </a:t>
            </a:r>
            <a:r>
              <a:rPr lang="es-ES" dirty="0"/>
              <a:t>del tablero </a:t>
            </a:r>
            <a:r>
              <a:rPr lang="es-ES" dirty="0" smtClean="0"/>
              <a:t>antiguo</a:t>
            </a:r>
          </a:p>
          <a:p>
            <a:pPr lvl="1" algn="just">
              <a:buFont typeface="Wingdings" pitchFamily="2" charset="2"/>
              <a:buChar char="ü"/>
            </a:pPr>
            <a:r>
              <a:rPr lang="es-ES" dirty="0" smtClean="0"/>
              <a:t>Colocación </a:t>
            </a:r>
            <a:r>
              <a:rPr lang="es-ES" dirty="0"/>
              <a:t>de tubería hidráulica y </a:t>
            </a:r>
            <a:r>
              <a:rPr lang="es-ES" dirty="0" smtClean="0"/>
              <a:t>neumática</a:t>
            </a:r>
          </a:p>
          <a:p>
            <a:pPr lvl="1" algn="just">
              <a:buFont typeface="Wingdings" pitchFamily="2" charset="2"/>
              <a:buChar char="ü"/>
            </a:pPr>
            <a:r>
              <a:rPr lang="es-ES" dirty="0" smtClean="0"/>
              <a:t>Cableado</a:t>
            </a:r>
            <a:endParaRPr lang="es-EC" dirty="0"/>
          </a:p>
          <a:p>
            <a:pPr lvl="1" algn="just">
              <a:buFont typeface="Wingdings" pitchFamily="2" charset="2"/>
              <a:buChar char="ü"/>
            </a:pPr>
            <a:endParaRPr lang="es-EC" dirty="0"/>
          </a:p>
          <a:p>
            <a:pPr algn="just"/>
            <a:endParaRPr lang="es-EC" dirty="0"/>
          </a:p>
        </p:txBody>
      </p:sp>
    </p:spTree>
    <p:extLst>
      <p:ext uri="{BB962C8B-B14F-4D97-AF65-F5344CB8AC3E}">
        <p14:creationId xmlns:p14="http://schemas.microsoft.com/office/powerpoint/2010/main" val="6271830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a:t>DIFERENCIA ENTRE CONSOLA ANTERIOR Y NUEVA</a:t>
            </a:r>
            <a:endParaRPr lang="es-EC" dirty="0"/>
          </a:p>
        </p:txBody>
      </p:sp>
      <p:sp>
        <p:nvSpPr>
          <p:cNvPr id="3" name="2 Marcador de contenido"/>
          <p:cNvSpPr>
            <a:spLocks noGrp="1"/>
          </p:cNvSpPr>
          <p:nvPr>
            <p:ph idx="1"/>
          </p:nvPr>
        </p:nvSpPr>
        <p:spPr/>
        <p:txBody>
          <a:bodyPr/>
          <a:lstStyle/>
          <a:p>
            <a:endParaRPr lang="es-EC" dirty="0"/>
          </a:p>
        </p:txBody>
      </p:sp>
      <p:pic>
        <p:nvPicPr>
          <p:cNvPr id="5" name="Picture 1375" descr="C:\Users\JANI\Documents\tesis\TESIS\FOTO PRENSA Y PLC\P231112_07.29_[0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556792"/>
            <a:ext cx="7488832" cy="4680520"/>
          </a:xfrm>
          <a:prstGeom prst="rect">
            <a:avLst/>
          </a:prstGeom>
          <a:noFill/>
          <a:ln>
            <a:noFill/>
          </a:ln>
        </p:spPr>
      </p:pic>
    </p:spTree>
    <p:extLst>
      <p:ext uri="{BB962C8B-B14F-4D97-AF65-F5344CB8AC3E}">
        <p14:creationId xmlns:p14="http://schemas.microsoft.com/office/powerpoint/2010/main" val="22442451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5" name="Picture 1222" descr="C:\Users\JANI\Documents\tesis\TESIS\FOTO PRENSA Y PLC\SAM_052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614302"/>
            <a:ext cx="7488832" cy="5839034"/>
          </a:xfrm>
          <a:prstGeom prst="rect">
            <a:avLst/>
          </a:prstGeom>
          <a:noFill/>
          <a:ln>
            <a:noFill/>
          </a:ln>
        </p:spPr>
      </p:pic>
    </p:spTree>
    <p:extLst>
      <p:ext uri="{BB962C8B-B14F-4D97-AF65-F5344CB8AC3E}">
        <p14:creationId xmlns:p14="http://schemas.microsoft.com/office/powerpoint/2010/main" val="4385184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71400"/>
            <a:ext cx="8229600" cy="1143000"/>
          </a:xfrm>
        </p:spPr>
        <p:txBody>
          <a:bodyPr/>
          <a:lstStyle/>
          <a:p>
            <a:pPr algn="ctr"/>
            <a:r>
              <a:rPr lang="es-ES" b="1" dirty="0" smtClean="0"/>
              <a:t>CABLEADO ANTERIOR</a:t>
            </a:r>
            <a:endParaRPr lang="es-EC" dirty="0"/>
          </a:p>
        </p:txBody>
      </p:sp>
      <p:sp>
        <p:nvSpPr>
          <p:cNvPr id="3" name="2 Marcador de contenido"/>
          <p:cNvSpPr>
            <a:spLocks noGrp="1"/>
          </p:cNvSpPr>
          <p:nvPr>
            <p:ph idx="1"/>
          </p:nvPr>
        </p:nvSpPr>
        <p:spPr/>
        <p:txBody>
          <a:bodyPr/>
          <a:lstStyle/>
          <a:p>
            <a:endParaRPr lang="es-EC"/>
          </a:p>
        </p:txBody>
      </p:sp>
      <p:pic>
        <p:nvPicPr>
          <p:cNvPr id="4" name="Picture 19" descr="C:\Users\JANI\Documents\tesis\TESIS\FOTO PRENSA Y PLC\P231112_07.2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340768"/>
            <a:ext cx="7272808" cy="5112568"/>
          </a:xfrm>
          <a:prstGeom prst="rect">
            <a:avLst/>
          </a:prstGeom>
          <a:noFill/>
          <a:ln>
            <a:noFill/>
          </a:ln>
        </p:spPr>
      </p:pic>
    </p:spTree>
    <p:extLst>
      <p:ext uri="{BB962C8B-B14F-4D97-AF65-F5344CB8AC3E}">
        <p14:creationId xmlns:p14="http://schemas.microsoft.com/office/powerpoint/2010/main" val="3796298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9" descr="C:\Users\JANI\Documents\tesis\TESIS\FOTO PRENSA Y PLC\P231112_07.3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88640"/>
            <a:ext cx="5328592" cy="6193874"/>
          </a:xfrm>
          <a:prstGeom prst="rect">
            <a:avLst/>
          </a:prstGeom>
          <a:noFill/>
          <a:ln>
            <a:noFill/>
          </a:ln>
        </p:spPr>
      </p:pic>
    </p:spTree>
    <p:extLst>
      <p:ext uri="{BB962C8B-B14F-4D97-AF65-F5344CB8AC3E}">
        <p14:creationId xmlns:p14="http://schemas.microsoft.com/office/powerpoint/2010/main" val="21135531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84"/>
            <a:ext cx="8229600" cy="1143000"/>
          </a:xfrm>
        </p:spPr>
        <p:txBody>
          <a:bodyPr/>
          <a:lstStyle/>
          <a:p>
            <a:pPr algn="ctr"/>
            <a:r>
              <a:rPr lang="es-EC" dirty="0" smtClean="0"/>
              <a:t>NUEVO CABLEADO</a:t>
            </a:r>
            <a:endParaRPr lang="es-EC" dirty="0"/>
          </a:p>
        </p:txBody>
      </p:sp>
      <p:sp>
        <p:nvSpPr>
          <p:cNvPr id="3" name="2 Marcador de contenido"/>
          <p:cNvSpPr>
            <a:spLocks noGrp="1"/>
          </p:cNvSpPr>
          <p:nvPr>
            <p:ph idx="1"/>
          </p:nvPr>
        </p:nvSpPr>
        <p:spPr/>
        <p:txBody>
          <a:bodyPr/>
          <a:lstStyle/>
          <a:p>
            <a:endParaRPr lang="es-EC"/>
          </a:p>
        </p:txBody>
      </p:sp>
      <p:pic>
        <p:nvPicPr>
          <p:cNvPr id="4" name="Picture 545" descr="C:\Users\JANI\Documents\tesis\TESIS\FOTO PRENSA Y PLC\SAM_053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484784"/>
            <a:ext cx="7344816" cy="5040560"/>
          </a:xfrm>
          <a:prstGeom prst="rect">
            <a:avLst/>
          </a:prstGeom>
          <a:noFill/>
          <a:ln>
            <a:noFill/>
          </a:ln>
        </p:spPr>
      </p:pic>
    </p:spTree>
    <p:extLst>
      <p:ext uri="{BB962C8B-B14F-4D97-AF65-F5344CB8AC3E}">
        <p14:creationId xmlns:p14="http://schemas.microsoft.com/office/powerpoint/2010/main" val="26528719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71400"/>
            <a:ext cx="8229600" cy="1143000"/>
          </a:xfrm>
        </p:spPr>
        <p:txBody>
          <a:bodyPr>
            <a:normAutofit fontScale="90000"/>
          </a:bodyPr>
          <a:lstStyle/>
          <a:p>
            <a:pPr algn="ctr"/>
            <a:r>
              <a:rPr lang="es-EC" dirty="0" smtClean="0"/>
              <a:t>ANTIGUA CONEXIÓN DE ELECTROVÁLVULAS</a:t>
            </a:r>
            <a:endParaRPr lang="es-EC" dirty="0"/>
          </a:p>
        </p:txBody>
      </p:sp>
      <p:sp>
        <p:nvSpPr>
          <p:cNvPr id="3" name="2 Marcador de contenido"/>
          <p:cNvSpPr>
            <a:spLocks noGrp="1"/>
          </p:cNvSpPr>
          <p:nvPr>
            <p:ph idx="1"/>
          </p:nvPr>
        </p:nvSpPr>
        <p:spPr/>
        <p:txBody>
          <a:bodyPr/>
          <a:lstStyle/>
          <a:p>
            <a:endParaRPr lang="es-EC"/>
          </a:p>
        </p:txBody>
      </p:sp>
      <p:pic>
        <p:nvPicPr>
          <p:cNvPr id="4" name="Picture 1374" descr="C:\Users\JANI\Documents\tesis\TESIS\FOTO PRENSA Y PLC\P231112_07.29_[0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484784"/>
            <a:ext cx="7848872" cy="4968552"/>
          </a:xfrm>
          <a:prstGeom prst="rect">
            <a:avLst/>
          </a:prstGeom>
          <a:noFill/>
          <a:ln>
            <a:noFill/>
          </a:ln>
        </p:spPr>
      </p:pic>
    </p:spTree>
    <p:extLst>
      <p:ext uri="{BB962C8B-B14F-4D97-AF65-F5344CB8AC3E}">
        <p14:creationId xmlns:p14="http://schemas.microsoft.com/office/powerpoint/2010/main" val="2241591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71400"/>
            <a:ext cx="8229600" cy="1143000"/>
          </a:xfrm>
        </p:spPr>
        <p:txBody>
          <a:bodyPr/>
          <a:lstStyle/>
          <a:p>
            <a:pPr algn="ctr"/>
            <a:r>
              <a:rPr lang="es-EC" dirty="0" smtClean="0"/>
              <a:t>TRABAJO FINAL</a:t>
            </a:r>
            <a:endParaRPr lang="es-EC" dirty="0"/>
          </a:p>
        </p:txBody>
      </p:sp>
      <p:sp>
        <p:nvSpPr>
          <p:cNvPr id="3" name="2 Marcador de contenido"/>
          <p:cNvSpPr>
            <a:spLocks noGrp="1"/>
          </p:cNvSpPr>
          <p:nvPr>
            <p:ph idx="1"/>
          </p:nvPr>
        </p:nvSpPr>
        <p:spPr/>
        <p:txBody>
          <a:bodyPr/>
          <a:lstStyle/>
          <a:p>
            <a:endParaRPr lang="es-EC"/>
          </a:p>
        </p:txBody>
      </p:sp>
      <p:pic>
        <p:nvPicPr>
          <p:cNvPr id="4" name="Picture 544" descr="C:\Users\JANI\Documents\tesis\TESIS\FOTO PRENSA Y PLC\SAM_052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268760"/>
            <a:ext cx="7632848" cy="5472608"/>
          </a:xfrm>
          <a:prstGeom prst="rect">
            <a:avLst/>
          </a:prstGeom>
          <a:noFill/>
          <a:ln>
            <a:noFill/>
          </a:ln>
        </p:spPr>
      </p:pic>
    </p:spTree>
    <p:extLst>
      <p:ext uri="{BB962C8B-B14F-4D97-AF65-F5344CB8AC3E}">
        <p14:creationId xmlns:p14="http://schemas.microsoft.com/office/powerpoint/2010/main" val="40725855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348880"/>
            <a:ext cx="8229600" cy="1143000"/>
          </a:xfrm>
        </p:spPr>
        <p:txBody>
          <a:bodyPr>
            <a:noAutofit/>
          </a:bodyPr>
          <a:lstStyle/>
          <a:p>
            <a:pPr algn="ctr"/>
            <a:r>
              <a:rPr lang="es-EC" sz="6000" b="1" u="sng" dirty="0" smtClean="0"/>
              <a:t>ANTECEDENTES</a:t>
            </a:r>
            <a:endParaRPr lang="es-EC" sz="6000" b="1" u="sng" dirty="0"/>
          </a:p>
        </p:txBody>
      </p:sp>
    </p:spTree>
    <p:extLst>
      <p:ext uri="{BB962C8B-B14F-4D97-AF65-F5344CB8AC3E}">
        <p14:creationId xmlns:p14="http://schemas.microsoft.com/office/powerpoint/2010/main" val="32201781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71400"/>
            <a:ext cx="8229600" cy="1143000"/>
          </a:xfrm>
        </p:spPr>
        <p:txBody>
          <a:bodyPr/>
          <a:lstStyle/>
          <a:p>
            <a:pPr algn="ctr"/>
            <a:r>
              <a:rPr lang="es-EC" dirty="0" smtClean="0"/>
              <a:t>OPERACIÓN DESDE HMI</a:t>
            </a:r>
            <a:endParaRPr lang="es-EC" dirty="0"/>
          </a:p>
        </p:txBody>
      </p:sp>
      <p:sp>
        <p:nvSpPr>
          <p:cNvPr id="3" name="2 Marcador de contenido"/>
          <p:cNvSpPr>
            <a:spLocks noGrp="1"/>
          </p:cNvSpPr>
          <p:nvPr>
            <p:ph idx="1"/>
          </p:nvPr>
        </p:nvSpPr>
        <p:spPr/>
        <p:txBody>
          <a:bodyPr/>
          <a:lstStyle/>
          <a:p>
            <a:endParaRPr lang="es-EC"/>
          </a:p>
        </p:txBody>
      </p:sp>
      <p:pic>
        <p:nvPicPr>
          <p:cNvPr id="4" name="Picture 67" descr="C:\Users\JANI\Documents\tesis\TESIS\FOTO PRENSA Y PLC\SAM_0541.JPG"/>
          <p:cNvPicPr/>
          <p:nvPr/>
        </p:nvPicPr>
        <p:blipFill rotWithShape="1">
          <a:blip r:embed="rId2" cstate="print">
            <a:extLst>
              <a:ext uri="{28A0092B-C50C-407E-A947-70E740481C1C}">
                <a14:useLocalDpi xmlns:a14="http://schemas.microsoft.com/office/drawing/2010/main" val="0"/>
              </a:ext>
            </a:extLst>
          </a:blip>
          <a:srcRect l="21043"/>
          <a:stretch/>
        </p:blipFill>
        <p:spPr bwMode="auto">
          <a:xfrm>
            <a:off x="2540000" y="1196752"/>
            <a:ext cx="5344368" cy="5328592"/>
          </a:xfrm>
          <a:prstGeom prst="rect">
            <a:avLst/>
          </a:prstGeom>
          <a:noFill/>
          <a:ln>
            <a:noFill/>
          </a:ln>
        </p:spPr>
      </p:pic>
    </p:spTree>
    <p:extLst>
      <p:ext uri="{BB962C8B-B14F-4D97-AF65-F5344CB8AC3E}">
        <p14:creationId xmlns:p14="http://schemas.microsoft.com/office/powerpoint/2010/main" val="4971208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a:t>ANÁLISIS DE </a:t>
            </a:r>
            <a:r>
              <a:rPr lang="es-ES" b="1" dirty="0" smtClean="0"/>
              <a:t>RESULTADOS</a:t>
            </a:r>
            <a:endParaRPr lang="es-EC" dirty="0"/>
          </a:p>
        </p:txBody>
      </p:sp>
      <p:sp>
        <p:nvSpPr>
          <p:cNvPr id="3" name="2 Marcador de contenido"/>
          <p:cNvSpPr>
            <a:spLocks noGrp="1"/>
          </p:cNvSpPr>
          <p:nvPr>
            <p:ph idx="1"/>
          </p:nvPr>
        </p:nvSpPr>
        <p:spPr/>
        <p:txBody>
          <a:bodyPr/>
          <a:lstStyle/>
          <a:p>
            <a:pPr algn="just"/>
            <a:r>
              <a:rPr lang="es-ES" dirty="0"/>
              <a:t>Después de instalar el nuevo sistema electrónico en la prensa de hielo seco, se procede a realizar el respectivo análisis de resultados</a:t>
            </a:r>
            <a:r>
              <a:rPr lang="es-ES" dirty="0" smtClean="0"/>
              <a:t>.</a:t>
            </a:r>
            <a:endParaRPr lang="es-EC" dirty="0"/>
          </a:p>
        </p:txBody>
      </p:sp>
    </p:spTree>
    <p:extLst>
      <p:ext uri="{BB962C8B-B14F-4D97-AF65-F5344CB8AC3E}">
        <p14:creationId xmlns:p14="http://schemas.microsoft.com/office/powerpoint/2010/main" val="32967842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3100" b="1" dirty="0" smtClean="0"/>
              <a:t>PESO DE BLOQUES DE HIELO SECO ANTES DE AUTOMATIZAR</a:t>
            </a:r>
            <a:endParaRPr lang="es-EC" dirty="0"/>
          </a:p>
        </p:txBody>
      </p:sp>
      <p:pic>
        <p:nvPicPr>
          <p:cNvPr id="4" name="Picture 30"/>
          <p:cNvPicPr>
            <a:picLocks noGrp="1"/>
          </p:cNvPicPr>
          <p:nvPr>
            <p:ph idx="1"/>
          </p:nvPr>
        </p:nvPicPr>
        <p:blipFill rotWithShape="1">
          <a:blip r:embed="rId2"/>
          <a:stretch/>
        </p:blipFill>
        <p:spPr bwMode="auto">
          <a:xfrm>
            <a:off x="546957" y="1600200"/>
            <a:ext cx="8050085" cy="45259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738178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62670"/>
            <a:ext cx="8229600" cy="922114"/>
          </a:xfrm>
        </p:spPr>
        <p:txBody>
          <a:bodyPr>
            <a:noAutofit/>
          </a:bodyPr>
          <a:lstStyle/>
          <a:p>
            <a:pPr algn="ctr"/>
            <a:r>
              <a:rPr lang="es-ES" sz="2800" b="1" dirty="0" smtClean="0"/>
              <a:t>PESO DE BLOQUES DE HIELO SECO IMPLEMENTADA LA AUTOMATIZACIÓN</a:t>
            </a:r>
            <a:r>
              <a:rPr lang="es-EC" sz="2800" b="1" dirty="0" smtClean="0"/>
              <a:t/>
            </a:r>
            <a:br>
              <a:rPr lang="es-EC" sz="2800" b="1" dirty="0" smtClean="0"/>
            </a:br>
            <a:endParaRPr lang="es-EC" sz="2800" dirty="0"/>
          </a:p>
        </p:txBody>
      </p:sp>
      <p:sp>
        <p:nvSpPr>
          <p:cNvPr id="3" name="2 Marcador de contenido"/>
          <p:cNvSpPr>
            <a:spLocks noGrp="1"/>
          </p:cNvSpPr>
          <p:nvPr>
            <p:ph idx="1"/>
          </p:nvPr>
        </p:nvSpPr>
        <p:spPr/>
        <p:txBody>
          <a:bodyPr/>
          <a:lstStyle/>
          <a:p>
            <a:endParaRPr lang="es-EC"/>
          </a:p>
        </p:txBody>
      </p:sp>
      <p:pic>
        <p:nvPicPr>
          <p:cNvPr id="4" name="Picture 31"/>
          <p:cNvPicPr/>
          <p:nvPr/>
        </p:nvPicPr>
        <p:blipFill rotWithShape="1">
          <a:blip r:embed="rId2"/>
          <a:srcRect l="7315" t="10986" r="3826" b="22175"/>
          <a:stretch/>
        </p:blipFill>
        <p:spPr bwMode="auto">
          <a:xfrm>
            <a:off x="539552" y="1268760"/>
            <a:ext cx="8136904" cy="49685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4681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2800" dirty="0" smtClean="0"/>
              <a:t>PORCENTAJE DE PRODUCCIÓN ANTES DE LA AUTOMATIZACIÓN </a:t>
            </a:r>
            <a:endParaRPr lang="es-EC" sz="2800" dirty="0"/>
          </a:p>
        </p:txBody>
      </p:sp>
      <p:sp>
        <p:nvSpPr>
          <p:cNvPr id="3" name="2 Marcador de contenido"/>
          <p:cNvSpPr>
            <a:spLocks noGrp="1"/>
          </p:cNvSpPr>
          <p:nvPr>
            <p:ph idx="1"/>
          </p:nvPr>
        </p:nvSpPr>
        <p:spPr/>
        <p:txBody>
          <a:bodyPr/>
          <a:lstStyle/>
          <a:p>
            <a:endParaRPr lang="es-EC" dirty="0"/>
          </a:p>
        </p:txBody>
      </p:sp>
      <p:pic>
        <p:nvPicPr>
          <p:cNvPr id="4" name="Picture 1236"/>
          <p:cNvPicPr/>
          <p:nvPr/>
        </p:nvPicPr>
        <p:blipFill rotWithShape="1">
          <a:blip r:embed="rId2"/>
          <a:srcRect l="14773" t="14478" r="13068" b="32298"/>
          <a:stretch/>
        </p:blipFill>
        <p:spPr bwMode="auto">
          <a:xfrm>
            <a:off x="1533972" y="1628800"/>
            <a:ext cx="6494412" cy="4032448"/>
          </a:xfrm>
          <a:prstGeom prst="rect">
            <a:avLst/>
          </a:prstGeom>
          <a:ln w="19050">
            <a:solidFill>
              <a:schemeClr val="accent1">
                <a:lumMod val="60000"/>
                <a:lumOff val="40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293584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57808"/>
            <a:ext cx="8229600" cy="1143000"/>
          </a:xfrm>
        </p:spPr>
        <p:txBody>
          <a:bodyPr>
            <a:normAutofit fontScale="90000"/>
          </a:bodyPr>
          <a:lstStyle/>
          <a:p>
            <a:pPr algn="ctr"/>
            <a:r>
              <a:rPr lang="es-ES" sz="3600" b="1" dirty="0" smtClean="0"/>
              <a:t>PORCENTAJE IMPLEMENTADA LA AUTOMATIZACIÓN</a:t>
            </a:r>
            <a:r>
              <a:rPr lang="es-EC" b="1" dirty="0"/>
              <a:t/>
            </a:r>
            <a:br>
              <a:rPr lang="es-EC" b="1" dirty="0"/>
            </a:br>
            <a:endParaRPr lang="es-EC" dirty="0"/>
          </a:p>
        </p:txBody>
      </p:sp>
      <p:sp>
        <p:nvSpPr>
          <p:cNvPr id="3" name="2 Marcador de contenido"/>
          <p:cNvSpPr>
            <a:spLocks noGrp="1"/>
          </p:cNvSpPr>
          <p:nvPr>
            <p:ph idx="1"/>
          </p:nvPr>
        </p:nvSpPr>
        <p:spPr/>
        <p:txBody>
          <a:bodyPr/>
          <a:lstStyle/>
          <a:p>
            <a:endParaRPr lang="es-EC"/>
          </a:p>
        </p:txBody>
      </p:sp>
      <p:pic>
        <p:nvPicPr>
          <p:cNvPr id="4" name="Picture 1231"/>
          <p:cNvPicPr/>
          <p:nvPr/>
        </p:nvPicPr>
        <p:blipFill rotWithShape="1">
          <a:blip r:embed="rId2"/>
          <a:srcRect l="12028" t="14262" r="14386" b="26591"/>
          <a:stretch/>
        </p:blipFill>
        <p:spPr bwMode="auto">
          <a:xfrm>
            <a:off x="1306488" y="1556792"/>
            <a:ext cx="7200800" cy="4248472"/>
          </a:xfrm>
          <a:prstGeom prst="rect">
            <a:avLst/>
          </a:prstGeom>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855082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4000" b="1" dirty="0" smtClean="0"/>
              <a:t>CONCLUSIONES</a:t>
            </a:r>
            <a:r>
              <a:rPr lang="es-EC" dirty="0"/>
              <a:t/>
            </a:r>
            <a:br>
              <a:rPr lang="es-EC" dirty="0"/>
            </a:br>
            <a:endParaRPr lang="es-EC" dirty="0"/>
          </a:p>
        </p:txBody>
      </p:sp>
      <p:sp>
        <p:nvSpPr>
          <p:cNvPr id="3" name="2 Marcador de contenido"/>
          <p:cNvSpPr>
            <a:spLocks noGrp="1"/>
          </p:cNvSpPr>
          <p:nvPr>
            <p:ph idx="1"/>
          </p:nvPr>
        </p:nvSpPr>
        <p:spPr>
          <a:xfrm>
            <a:off x="457200" y="1135285"/>
            <a:ext cx="8229600" cy="4525963"/>
          </a:xfrm>
        </p:spPr>
        <p:txBody>
          <a:bodyPr>
            <a:noAutofit/>
          </a:bodyPr>
          <a:lstStyle/>
          <a:p>
            <a:pPr lvl="0" algn="just"/>
            <a:r>
              <a:rPr lang="es-ES" sz="1600" dirty="0"/>
              <a:t>Con la implementación del nuevo sistema de control en la prensa de hielo seco, se ha podido evidenciar la disminución de pérdidas de producto debido a la falta de compresión y roturas del bloque al momento de su desmolde</a:t>
            </a:r>
            <a:r>
              <a:rPr lang="es-ES" sz="1600" dirty="0" smtClean="0"/>
              <a:t>.</a:t>
            </a:r>
          </a:p>
          <a:p>
            <a:pPr marL="0" lvl="0" indent="0" algn="just">
              <a:buNone/>
            </a:pPr>
            <a:endParaRPr lang="es-EC" sz="1600" dirty="0"/>
          </a:p>
          <a:p>
            <a:pPr lvl="0" algn="just"/>
            <a:r>
              <a:rPr lang="es-ES" sz="1600" dirty="0"/>
              <a:t>El manejo más eficiente de los tiempos de inyección desde la pantalla HMI ha facilitado al operador mejorar la exactitud del tiempo de inyección para obtener bloques del peso adecuado</a:t>
            </a:r>
            <a:r>
              <a:rPr lang="es-ES" sz="1600" dirty="0" smtClean="0"/>
              <a:t>.</a:t>
            </a:r>
          </a:p>
          <a:p>
            <a:pPr marL="0" lvl="0" indent="0" algn="just">
              <a:buNone/>
            </a:pPr>
            <a:endParaRPr lang="es-EC" sz="1600" dirty="0"/>
          </a:p>
          <a:p>
            <a:pPr lvl="0" algn="just"/>
            <a:r>
              <a:rPr lang="es-ES" sz="1600" dirty="0"/>
              <a:t>Con la incorporación de un sistema de válvulas que garantiza una adecuada presión de gas se ha buscado trabajar en parámetros óptimos en la elaboración de bloques de hielo seco y como resultado se tiene un bloque compacto y con menos sublimación. </a:t>
            </a:r>
          </a:p>
          <a:p>
            <a:pPr marL="0" lvl="0" indent="0" algn="just">
              <a:buNone/>
            </a:pPr>
            <a:endParaRPr lang="es-EC" sz="1600" dirty="0"/>
          </a:p>
          <a:p>
            <a:pPr lvl="0" algn="just"/>
            <a:r>
              <a:rPr lang="es-ES" sz="1600" dirty="0"/>
              <a:t>Al instalar una boya que permita tener una adecuado nivel de líquido se garantiza que las inyecciones de CO</a:t>
            </a:r>
            <a:r>
              <a:rPr lang="es-ES" sz="1600" baseline="-25000" dirty="0"/>
              <a:t>2  </a:t>
            </a:r>
            <a:r>
              <a:rPr lang="es-ES" sz="1600" dirty="0"/>
              <a:t>en la primera hora de producción sean continuas, con lo cual se evidencia un notorio aumento en la cuantificación de kilos/hora</a:t>
            </a:r>
            <a:r>
              <a:rPr lang="es-ES" sz="1600" dirty="0" smtClean="0"/>
              <a:t>.</a:t>
            </a:r>
          </a:p>
          <a:p>
            <a:pPr marL="0" lvl="0" indent="0" algn="just">
              <a:buNone/>
            </a:pPr>
            <a:endParaRPr lang="es-EC" sz="1600" dirty="0"/>
          </a:p>
          <a:p>
            <a:pPr lvl="0" algn="just"/>
            <a:r>
              <a:rPr lang="es-ES" sz="1600" dirty="0"/>
              <a:t>Mediante la facilidad de ingreso de tiempo de espera y presión desde el HMI se ha conseguido una flexibilidad en la producción ya que se puede corregir cualquier inconveniente que ocurra de manera rápida</a:t>
            </a:r>
            <a:r>
              <a:rPr lang="es-ES" sz="1600" dirty="0" smtClean="0"/>
              <a:t>.</a:t>
            </a:r>
            <a:endParaRPr lang="es-EC" sz="1600" dirty="0"/>
          </a:p>
        </p:txBody>
      </p:sp>
    </p:spTree>
    <p:extLst>
      <p:ext uri="{BB962C8B-B14F-4D97-AF65-F5344CB8AC3E}">
        <p14:creationId xmlns:p14="http://schemas.microsoft.com/office/powerpoint/2010/main" val="38677027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5577483"/>
          </a:xfrm>
        </p:spPr>
        <p:txBody>
          <a:bodyPr>
            <a:normAutofit fontScale="47500" lnSpcReduction="20000"/>
          </a:bodyPr>
          <a:lstStyle/>
          <a:p>
            <a:pPr lvl="0" algn="just"/>
            <a:r>
              <a:rPr lang="es-ES" sz="4000" dirty="0"/>
              <a:t>Debido al cambio de cableado y correcto uso de las señales de control se ha permitido tener una disminución en el consumo energético, lo cual se ve evidenciado en la cancelación de las planillas eléctricas</a:t>
            </a:r>
            <a:r>
              <a:rPr lang="es-ES" sz="4000" dirty="0" smtClean="0"/>
              <a:t>.</a:t>
            </a:r>
          </a:p>
          <a:p>
            <a:pPr marL="0" lvl="0" indent="0" algn="just">
              <a:buNone/>
            </a:pPr>
            <a:endParaRPr lang="es-EC" sz="4000" dirty="0"/>
          </a:p>
          <a:p>
            <a:pPr lvl="0" algn="just"/>
            <a:r>
              <a:rPr lang="es-ES" sz="4000" dirty="0"/>
              <a:t>Haciendo uso de las herramientas de programación, se garantiza que no se produzcan colisiones con los pistones inferior y lateral, como sucesos producidos con el sistema anterior</a:t>
            </a:r>
            <a:r>
              <a:rPr lang="es-ES" sz="4000" dirty="0" smtClean="0"/>
              <a:t>.</a:t>
            </a:r>
          </a:p>
          <a:p>
            <a:pPr marL="0" lvl="0" indent="0" algn="just">
              <a:buNone/>
            </a:pPr>
            <a:endParaRPr lang="es-EC" sz="4000" dirty="0"/>
          </a:p>
          <a:p>
            <a:pPr lvl="0" algn="just"/>
            <a:r>
              <a:rPr lang="es-ES" sz="4000" dirty="0"/>
              <a:t> Con el cambio del sistema de control, se ha mejorado los tiempos de paralización de producción por problemas eléctricos, puesto que las fallas que se puedan producir son más fáciles de identificar al disminuir el número de cables y mejorar la señalética e identificación de los mismos</a:t>
            </a:r>
            <a:r>
              <a:rPr lang="es-ES" sz="4000" dirty="0" smtClean="0"/>
              <a:t>.</a:t>
            </a:r>
          </a:p>
          <a:p>
            <a:pPr marL="0" lvl="0" indent="0" algn="just">
              <a:buNone/>
            </a:pPr>
            <a:endParaRPr lang="es-EC" sz="4000" dirty="0"/>
          </a:p>
          <a:p>
            <a:pPr lvl="0" algn="just"/>
            <a:r>
              <a:rPr lang="es-ES" sz="4000" dirty="0"/>
              <a:t>La colocación de múltiples pulsadores de parada de emergencia ha permitido que los operadores puedan tener una reacción rápida por consecuencia de cualquier eventualidad que se pueda presentar en el proceso de elaboración del producto</a:t>
            </a:r>
            <a:r>
              <a:rPr lang="es-ES" sz="4000" dirty="0" smtClean="0"/>
              <a:t>.</a:t>
            </a:r>
          </a:p>
          <a:p>
            <a:pPr marL="0" lvl="0" indent="0" algn="just">
              <a:buNone/>
            </a:pPr>
            <a:endParaRPr lang="es-EC" sz="4000" dirty="0"/>
          </a:p>
          <a:p>
            <a:pPr algn="just"/>
            <a:endParaRPr lang="es-EC" dirty="0"/>
          </a:p>
        </p:txBody>
      </p:sp>
    </p:spTree>
    <p:extLst>
      <p:ext uri="{BB962C8B-B14F-4D97-AF65-F5344CB8AC3E}">
        <p14:creationId xmlns:p14="http://schemas.microsoft.com/office/powerpoint/2010/main" val="10759578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559221"/>
            <a:ext cx="8229600" cy="4525963"/>
          </a:xfrm>
        </p:spPr>
        <p:txBody>
          <a:bodyPr>
            <a:normAutofit fontScale="70000" lnSpcReduction="20000"/>
          </a:bodyPr>
          <a:lstStyle/>
          <a:p>
            <a:pPr lvl="0" algn="just"/>
            <a:r>
              <a:rPr lang="es-ES" dirty="0"/>
              <a:t>El tener un adecuado sistema y posterior registro de kilos/hora por turno ha llevado a que se evidencie una mejor documentación y registro de producción que en el anterior sistema</a:t>
            </a:r>
            <a:r>
              <a:rPr lang="es-ES" dirty="0" smtClean="0"/>
              <a:t>.</a:t>
            </a:r>
          </a:p>
          <a:p>
            <a:pPr marL="0" lvl="0" indent="0" algn="just">
              <a:buNone/>
            </a:pPr>
            <a:endParaRPr lang="es-EC" dirty="0"/>
          </a:p>
          <a:p>
            <a:pPr lvl="0" algn="just"/>
            <a:r>
              <a:rPr lang="es-ES" dirty="0"/>
              <a:t>Mediantes las seguridades que se han integrado para los pistones PI,PS,PL se garantiza que al no llegar el pistón en cuestión al lugar indicado en un tiempo determinado el sistema encenderá una alarma visual y detendrá el bombeo de aceite, de esta manera se permite tener un ahorro por derrame de aceite y un fácil reconocimiento del error producido</a:t>
            </a:r>
            <a:r>
              <a:rPr lang="es-ES" dirty="0" smtClean="0"/>
              <a:t>.</a:t>
            </a:r>
          </a:p>
          <a:p>
            <a:pPr marL="0" lvl="0" indent="0" algn="just">
              <a:buNone/>
            </a:pPr>
            <a:endParaRPr lang="es-EC" dirty="0"/>
          </a:p>
          <a:p>
            <a:pPr lvl="0" algn="just"/>
            <a:r>
              <a:rPr lang="es-ES" dirty="0"/>
              <a:t>Haciendo uso de experiencias anteriores, se ha podido garantizar la seguridad para el operador debido a que no puede descender el pistón inferior cuando la presión el molde no sea la adecuada</a:t>
            </a:r>
            <a:r>
              <a:rPr lang="es-ES" dirty="0" smtClean="0"/>
              <a:t>.</a:t>
            </a:r>
          </a:p>
          <a:p>
            <a:pPr marL="0" lvl="0" indent="0" algn="just">
              <a:buNone/>
            </a:pPr>
            <a:endParaRPr lang="es-EC" dirty="0"/>
          </a:p>
          <a:p>
            <a:pPr lvl="0" algn="just"/>
            <a:r>
              <a:rPr lang="es-ES" dirty="0"/>
              <a:t>Los transmisores VEGA bar al ser de propósito específico permiten que se pueda colocar una alarma visual cuando los valores que sean entregados al PLC sean de un rango extremadamente bajo, de esta manera se alerta su desconexión del lazo.</a:t>
            </a:r>
            <a:endParaRPr lang="es-EC" dirty="0"/>
          </a:p>
          <a:p>
            <a:pPr algn="just"/>
            <a:endParaRPr lang="es-EC" dirty="0"/>
          </a:p>
        </p:txBody>
      </p:sp>
    </p:spTree>
    <p:extLst>
      <p:ext uri="{BB962C8B-B14F-4D97-AF65-F5344CB8AC3E}">
        <p14:creationId xmlns:p14="http://schemas.microsoft.com/office/powerpoint/2010/main" val="34912344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RECOMENDACIONES</a:t>
            </a:r>
            <a:endParaRPr lang="es-EC" dirty="0"/>
          </a:p>
        </p:txBody>
      </p:sp>
      <p:sp>
        <p:nvSpPr>
          <p:cNvPr id="3" name="2 Marcador de contenido"/>
          <p:cNvSpPr>
            <a:spLocks noGrp="1"/>
          </p:cNvSpPr>
          <p:nvPr>
            <p:ph idx="1"/>
          </p:nvPr>
        </p:nvSpPr>
        <p:spPr/>
        <p:txBody>
          <a:bodyPr>
            <a:normAutofit fontScale="77500" lnSpcReduction="20000"/>
          </a:bodyPr>
          <a:lstStyle/>
          <a:p>
            <a:pPr lvl="0" algn="just"/>
            <a:r>
              <a:rPr lang="es-ES" dirty="0"/>
              <a:t>En el caso de encendido de </a:t>
            </a:r>
            <a:r>
              <a:rPr lang="es-ES" dirty="0" err="1"/>
              <a:t>led</a:t>
            </a:r>
            <a:r>
              <a:rPr lang="es-ES" dirty="0"/>
              <a:t> de falla de pistones, se debe revisar todas tuberías hidráulicas.</a:t>
            </a:r>
            <a:endParaRPr lang="es-EC" dirty="0"/>
          </a:p>
          <a:p>
            <a:pPr lvl="0" algn="just"/>
            <a:r>
              <a:rPr lang="es-ES" dirty="0"/>
              <a:t>Si se llegara a encender el </a:t>
            </a:r>
            <a:r>
              <a:rPr lang="es-ES" dirty="0" err="1"/>
              <a:t>led</a:t>
            </a:r>
            <a:r>
              <a:rPr lang="es-ES" dirty="0"/>
              <a:t> de falla de transmisores, se debe revisar las conexiones que llegan al PLC si todo está bien verificar los sellos de los transmisores.</a:t>
            </a:r>
            <a:endParaRPr lang="es-EC" dirty="0"/>
          </a:p>
          <a:p>
            <a:pPr lvl="0" algn="just"/>
            <a:r>
              <a:rPr lang="es-ES" dirty="0"/>
              <a:t>Una vez terminado la elaboración del producto se debe  dejar todos los selectores en parada tanto en el tablero como en la PC.</a:t>
            </a:r>
            <a:endParaRPr lang="es-EC" dirty="0"/>
          </a:p>
          <a:p>
            <a:pPr lvl="0" algn="just"/>
            <a:r>
              <a:rPr lang="es-ES" dirty="0"/>
              <a:t>Al finalizar del turno dejar pulsado el botón de parada de emergencia puede ser el que se encuentra en la pared, junto al operador o en el tablero.</a:t>
            </a:r>
            <a:endParaRPr lang="es-EC" dirty="0"/>
          </a:p>
          <a:p>
            <a:pPr lvl="0" algn="just"/>
            <a:r>
              <a:rPr lang="es-ES" dirty="0"/>
              <a:t>En caso de que el PLC vuelva a ser programado deberán ser configuradas las variables nuevamente desde el HMI debido a que la memoria es nuevamente iniciada.</a:t>
            </a:r>
            <a:endParaRPr lang="es-EC" dirty="0"/>
          </a:p>
          <a:p>
            <a:pPr lvl="0" algn="just"/>
            <a:r>
              <a:rPr lang="es-ES" dirty="0"/>
              <a:t>Caso de que el cable de comunicación sufra algún daño o rotura se puede sacar el terminal y conectarlo donde sea seguro.</a:t>
            </a:r>
            <a:endParaRPr lang="es-EC" dirty="0"/>
          </a:p>
          <a:p>
            <a:pPr lvl="0" algn="just"/>
            <a:r>
              <a:rPr lang="es-ES" dirty="0"/>
              <a:t>En el caso de que en cualquier parte del ciclo automático el operador puso el selector en modo manual la máquina una vez terminado el ciclo se puede realizar esta acción.</a:t>
            </a:r>
            <a:endParaRPr lang="es-EC" dirty="0"/>
          </a:p>
          <a:p>
            <a:pPr marL="0" indent="0" algn="just">
              <a:buNone/>
            </a:pPr>
            <a:endParaRPr lang="es-EC" dirty="0"/>
          </a:p>
        </p:txBody>
      </p:sp>
    </p:spTree>
    <p:extLst>
      <p:ext uri="{BB962C8B-B14F-4D97-AF65-F5344CB8AC3E}">
        <p14:creationId xmlns:p14="http://schemas.microsoft.com/office/powerpoint/2010/main" val="30190407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063277"/>
            <a:ext cx="8229600" cy="4525963"/>
          </a:xfrm>
        </p:spPr>
        <p:txBody>
          <a:bodyPr>
            <a:normAutofit/>
          </a:bodyPr>
          <a:lstStyle/>
          <a:p>
            <a:pPr algn="just"/>
            <a:r>
              <a:rPr lang="es-ES" sz="3200" dirty="0"/>
              <a:t>En planta de CO</a:t>
            </a:r>
            <a:r>
              <a:rPr lang="es-ES" sz="3200" baseline="-25000" dirty="0"/>
              <a:t>2</a:t>
            </a:r>
            <a:r>
              <a:rPr lang="es-ES" sz="3200" dirty="0"/>
              <a:t> ubicada en la provincia de Pichincha sector </a:t>
            </a:r>
            <a:r>
              <a:rPr lang="es-ES" sz="3200" dirty="0" smtClean="0"/>
              <a:t>Macachí </a:t>
            </a:r>
            <a:r>
              <a:rPr lang="es-ES" sz="3200" dirty="0"/>
              <a:t>se encuentra el proceso </a:t>
            </a:r>
            <a:r>
              <a:rPr lang="es-ES" sz="3200" dirty="0" smtClean="0"/>
              <a:t>de fabricación </a:t>
            </a:r>
            <a:r>
              <a:rPr lang="es-ES" sz="3200" dirty="0"/>
              <a:t>de bloques de </a:t>
            </a:r>
            <a:r>
              <a:rPr lang="es-ES" sz="3200" dirty="0" smtClean="0"/>
              <a:t>hielo seco el mismo que ha basado </a:t>
            </a:r>
            <a:r>
              <a:rPr lang="es-ES" sz="3200" dirty="0"/>
              <a:t>su funcionamiento en una estructura mecánica, neumática, hidráulica y </a:t>
            </a:r>
            <a:r>
              <a:rPr lang="es-ES" sz="3200" dirty="0" smtClean="0"/>
              <a:t>eléctrica que databa de planos realizados en 1980, que bajo un adecuado mantenimiento se han </a:t>
            </a:r>
            <a:r>
              <a:rPr lang="es-ES" sz="3200" dirty="0"/>
              <a:t>logrando </a:t>
            </a:r>
            <a:r>
              <a:rPr lang="es-ES" sz="3200" dirty="0" smtClean="0"/>
              <a:t>conjugar para </a:t>
            </a:r>
            <a:r>
              <a:rPr lang="es-ES" sz="3200" dirty="0"/>
              <a:t>la elaboración del producto final</a:t>
            </a:r>
            <a:r>
              <a:rPr lang="es-ES" sz="3200" dirty="0" smtClean="0"/>
              <a:t>.</a:t>
            </a:r>
            <a:endParaRPr lang="es-EC" sz="3200" dirty="0"/>
          </a:p>
        </p:txBody>
      </p:sp>
    </p:spTree>
    <p:extLst>
      <p:ext uri="{BB962C8B-B14F-4D97-AF65-F5344CB8AC3E}">
        <p14:creationId xmlns:p14="http://schemas.microsoft.com/office/powerpoint/2010/main" val="3154789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8864" y="2430016"/>
            <a:ext cx="8229600" cy="1143000"/>
          </a:xfrm>
        </p:spPr>
        <p:txBody>
          <a:bodyPr>
            <a:noAutofit/>
          </a:bodyPr>
          <a:lstStyle/>
          <a:p>
            <a:pPr algn="ctr"/>
            <a:r>
              <a:rPr lang="es-EC" sz="9600" b="1" u="sng" dirty="0" smtClean="0"/>
              <a:t>Gracias</a:t>
            </a:r>
            <a:endParaRPr lang="es-EC" sz="9600" b="1" u="sng" dirty="0"/>
          </a:p>
        </p:txBody>
      </p:sp>
    </p:spTree>
    <p:extLst>
      <p:ext uri="{BB962C8B-B14F-4D97-AF65-F5344CB8AC3E}">
        <p14:creationId xmlns:p14="http://schemas.microsoft.com/office/powerpoint/2010/main" val="2158905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852936"/>
            <a:ext cx="8229600" cy="1143000"/>
          </a:xfrm>
        </p:spPr>
        <p:txBody>
          <a:bodyPr>
            <a:noAutofit/>
          </a:bodyPr>
          <a:lstStyle/>
          <a:p>
            <a:pPr algn="ctr"/>
            <a:r>
              <a:rPr lang="es-EC" sz="6000" b="1" u="sng" dirty="0" smtClean="0"/>
              <a:t>PROBLEMÁTICA</a:t>
            </a:r>
            <a:endParaRPr lang="es-EC" sz="6000" b="1" u="sng" dirty="0"/>
          </a:p>
        </p:txBody>
      </p:sp>
    </p:spTree>
    <p:extLst>
      <p:ext uri="{BB962C8B-B14F-4D97-AF65-F5344CB8AC3E}">
        <p14:creationId xmlns:p14="http://schemas.microsoft.com/office/powerpoint/2010/main" val="26791832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703237"/>
            <a:ext cx="8229600" cy="5606083"/>
          </a:xfrm>
        </p:spPr>
        <p:txBody>
          <a:bodyPr>
            <a:noAutofit/>
          </a:bodyPr>
          <a:lstStyle/>
          <a:p>
            <a:pPr marL="0" indent="0" algn="just">
              <a:buNone/>
            </a:pPr>
            <a:r>
              <a:rPr lang="es-EC" sz="1900" dirty="0" smtClean="0"/>
              <a:t>Pese al mantenimiento realizado en la prensa de hielo seco, existían algunos problemas que se enfocaban principalmente en su sistema de control entre los cuales podemos destacar: </a:t>
            </a:r>
          </a:p>
          <a:p>
            <a:pPr algn="just"/>
            <a:r>
              <a:rPr lang="es-EC" sz="1900" dirty="0" smtClean="0"/>
              <a:t>Instrumentos </a:t>
            </a:r>
            <a:r>
              <a:rPr lang="es-EC" sz="1900" dirty="0"/>
              <a:t>obsoletos como lo es el uso de manómetros convencionales que no permitían una visualización exacta y precisa de la presión por parte de los </a:t>
            </a:r>
            <a:r>
              <a:rPr lang="es-EC" sz="1900" dirty="0" smtClean="0"/>
              <a:t>operadores</a:t>
            </a:r>
          </a:p>
          <a:p>
            <a:pPr algn="just"/>
            <a:r>
              <a:rPr lang="es-EC" sz="1900" dirty="0" smtClean="0"/>
              <a:t>Conexiones abultadas y sin marquillas que dificulta el distinguir posibles desconexiones.</a:t>
            </a:r>
          </a:p>
          <a:p>
            <a:pPr algn="just"/>
            <a:r>
              <a:rPr lang="es-EC" sz="1900" dirty="0" smtClean="0"/>
              <a:t> Temporizadores </a:t>
            </a:r>
            <a:r>
              <a:rPr lang="es-EC" sz="1900" dirty="0"/>
              <a:t>que eran utilizados de forma manual y cada determinado tiempo requieren un ajuste, lo que hacía que existan tiempos muertos en el proceso e imprecisión en la elaboración del producto </a:t>
            </a:r>
            <a:r>
              <a:rPr lang="es-EC" sz="1900" dirty="0" smtClean="0"/>
              <a:t>final</a:t>
            </a:r>
          </a:p>
          <a:p>
            <a:pPr algn="just"/>
            <a:r>
              <a:rPr lang="es-EC" sz="1900" dirty="0" smtClean="0"/>
              <a:t>Uso </a:t>
            </a:r>
            <a:r>
              <a:rPr lang="es-EC" sz="1900" dirty="0"/>
              <a:t>de contactores electromecánicos  que requería mantenimiento periódico, significaba gastos que pudieron ser disminuido gracias a la </a:t>
            </a:r>
            <a:r>
              <a:rPr lang="es-EC" sz="1900" dirty="0" smtClean="0"/>
              <a:t>automatización</a:t>
            </a:r>
          </a:p>
          <a:p>
            <a:pPr algn="just"/>
            <a:r>
              <a:rPr lang="es-EC" sz="1900" dirty="0" smtClean="0"/>
              <a:t>no </a:t>
            </a:r>
            <a:r>
              <a:rPr lang="es-EC" sz="1900" dirty="0"/>
              <a:t>contar con sistema de gestión de alarmas hacía que el proceso de operación sea inseguro poniendo en riesgo al personal que opera la máquina</a:t>
            </a:r>
            <a:r>
              <a:rPr lang="es-EC" sz="1900" dirty="0" smtClean="0"/>
              <a:t>.</a:t>
            </a:r>
          </a:p>
          <a:p>
            <a:pPr algn="just"/>
            <a:r>
              <a:rPr lang="es-EC" sz="1900" dirty="0"/>
              <a:t>Botones sin identificación lo cual dificultaba la operación y el riesgo de error en la manipulación</a:t>
            </a:r>
          </a:p>
          <a:p>
            <a:endParaRPr lang="es-EC" sz="1900" dirty="0"/>
          </a:p>
        </p:txBody>
      </p:sp>
    </p:spTree>
    <p:extLst>
      <p:ext uri="{BB962C8B-B14F-4D97-AF65-F5344CB8AC3E}">
        <p14:creationId xmlns:p14="http://schemas.microsoft.com/office/powerpoint/2010/main" val="12900779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150096"/>
            <a:ext cx="8229600" cy="1143000"/>
          </a:xfrm>
        </p:spPr>
        <p:txBody>
          <a:bodyPr>
            <a:noAutofit/>
          </a:bodyPr>
          <a:lstStyle/>
          <a:p>
            <a:pPr algn="ctr"/>
            <a:r>
              <a:rPr lang="es-EC" sz="6000" b="1" u="sng" dirty="0" smtClean="0"/>
              <a:t>SOLUCIÓN PLANTEADA</a:t>
            </a:r>
            <a:endParaRPr lang="es-EC" sz="6000" b="1" u="sng" dirty="0"/>
          </a:p>
        </p:txBody>
      </p:sp>
    </p:spTree>
    <p:extLst>
      <p:ext uri="{BB962C8B-B14F-4D97-AF65-F5344CB8AC3E}">
        <p14:creationId xmlns:p14="http://schemas.microsoft.com/office/powerpoint/2010/main" val="4367721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normAutofit/>
          </a:bodyPr>
          <a:lstStyle/>
          <a:p>
            <a:pPr algn="just"/>
            <a:r>
              <a:rPr lang="es-EC" sz="2800" dirty="0" smtClean="0"/>
              <a:t>Se planteo el uso de equipos eléctricos y electrónicos modernos que permitan el correcto funcionamiento del proceso, supervisión y operación desde un computador, registro de variables en tiempo real, sistemas de alarmas y solucionar problemas de colisiones entre pistones. </a:t>
            </a:r>
            <a:endParaRPr lang="es-EC" sz="2800" dirty="0"/>
          </a:p>
        </p:txBody>
      </p:sp>
    </p:spTree>
    <p:extLst>
      <p:ext uri="{BB962C8B-B14F-4D97-AF65-F5344CB8AC3E}">
        <p14:creationId xmlns:p14="http://schemas.microsoft.com/office/powerpoint/2010/main" val="30632806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589</TotalTime>
  <Words>1604</Words>
  <Application>Microsoft Office PowerPoint</Application>
  <PresentationFormat>On-screen Show (4:3)</PresentationFormat>
  <Paragraphs>134</Paragraphs>
  <Slides>50</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50</vt:i4>
      </vt:variant>
    </vt:vector>
  </HeadingPairs>
  <TitlesOfParts>
    <vt:vector size="53" baseType="lpstr">
      <vt:lpstr>Thatch</vt:lpstr>
      <vt:lpstr>Dibujo de Microsoft Visio</vt:lpstr>
      <vt:lpstr>Visio</vt:lpstr>
      <vt:lpstr>PowerPoint Presentation</vt:lpstr>
      <vt:lpstr>CARRERA DE INGENIERÍA ELECTRÓNICA E INSTRUMENTACIÓN.</vt:lpstr>
      <vt:lpstr>TEMA:  AUTOMATIZACIÓN Y SUPERVISIÓN DEL PROCESO DE ELABORACIÓN DE BLOQUES DE HIELO SECO PARA MEJORAR EL RENDIMIENTO DE PRODUCCIÓN EN LA PLANTA DE CO2 EN LA EMPRESA LINDE ECUADOR S.A.</vt:lpstr>
      <vt:lpstr>ANTECEDENTES</vt:lpstr>
      <vt:lpstr>PowerPoint Presentation</vt:lpstr>
      <vt:lpstr>PROBLEMÁTICA</vt:lpstr>
      <vt:lpstr>PowerPoint Presentation</vt:lpstr>
      <vt:lpstr>SOLUCIÓN PLANTEADA</vt:lpstr>
      <vt:lpstr>PowerPoint Presentation</vt:lpstr>
      <vt:lpstr>DISEÑO</vt:lpstr>
      <vt:lpstr>PowerPoint Presentation</vt:lpstr>
      <vt:lpstr>FUNCIONAMIENTO</vt:lpstr>
      <vt:lpstr>RECOLECCIÓN DE DATOS</vt:lpstr>
      <vt:lpstr>PowerPoint Presentation</vt:lpstr>
      <vt:lpstr>DIMENSIONAMIENTO DE EQUIPOS</vt:lpstr>
      <vt:lpstr>PowerPoint Presentation</vt:lpstr>
      <vt:lpstr>PowerPoint Presentation</vt:lpstr>
      <vt:lpstr>EQUIPOS RE-UTILIZADOS</vt:lpstr>
      <vt:lpstr>DISEÑO DEL SISTEMA DE CONTROL</vt:lpstr>
      <vt:lpstr>PowerPoint Presentation</vt:lpstr>
      <vt:lpstr>DISEÑO DEL HMI</vt:lpstr>
      <vt:lpstr>PANTALLA DE INICIO</vt:lpstr>
      <vt:lpstr>PANTALLA PRINCIPAL</vt:lpstr>
      <vt:lpstr>PANTALLA DE ALARMAS</vt:lpstr>
      <vt:lpstr>REAL TIME</vt:lpstr>
      <vt:lpstr>HISTORIALES</vt:lpstr>
      <vt:lpstr>CONFIGURACIÓN DE VARIABLES DE TIEMPO</vt:lpstr>
      <vt:lpstr>CONFIGURACIÓN DE VARIABLES DE PRESIÓN</vt:lpstr>
      <vt:lpstr>CONFIGURACIÓN DE RANGO DE TRANSMISORES</vt:lpstr>
      <vt:lpstr>DISEÑO DEL TABLERO ELÉCTRICO</vt:lpstr>
      <vt:lpstr>VISTA FRONTAL DE LA CONSOLA DE MANDO</vt:lpstr>
      <vt:lpstr>MONTAJE</vt:lpstr>
      <vt:lpstr>DIFERENCIA ENTRE CONSOLA ANTERIOR Y NUEVA</vt:lpstr>
      <vt:lpstr>PowerPoint Presentation</vt:lpstr>
      <vt:lpstr>CABLEADO ANTERIOR</vt:lpstr>
      <vt:lpstr>PowerPoint Presentation</vt:lpstr>
      <vt:lpstr>NUEVO CABLEADO</vt:lpstr>
      <vt:lpstr>ANTIGUA CONEXIÓN DE ELECTROVÁLVULAS</vt:lpstr>
      <vt:lpstr>TRABAJO FINAL</vt:lpstr>
      <vt:lpstr>OPERACIÓN DESDE HMI</vt:lpstr>
      <vt:lpstr>ANÁLISIS DE RESULTADOS</vt:lpstr>
      <vt:lpstr>PESO DE BLOQUES DE HIELO SECO ANTES DE AUTOMATIZAR</vt:lpstr>
      <vt:lpstr>PESO DE BLOQUES DE HIELO SECO IMPLEMENTADA LA AUTOMATIZACIÓN </vt:lpstr>
      <vt:lpstr>PORCENTAJE DE PRODUCCIÓN ANTES DE LA AUTOMATIZACIÓN </vt:lpstr>
      <vt:lpstr>PORCENTAJE IMPLEMENTADA LA AUTOMATIZACIÓN </vt:lpstr>
      <vt:lpstr>CONCLUSIONES </vt:lpstr>
      <vt:lpstr>PowerPoint Presentation</vt:lpstr>
      <vt:lpstr>PowerPoint Presentation</vt:lpstr>
      <vt:lpstr>RECOMENDACIONES</vt:lpstr>
      <vt:lpstr>Gracias</vt:lpstr>
    </vt:vector>
  </TitlesOfParts>
  <Company>Free work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POLITECNICA DEL EJERCITO</dc:title>
  <dc:creator>Jose Alberto</dc:creator>
  <cp:lastModifiedBy>JANI</cp:lastModifiedBy>
  <cp:revision>36</cp:revision>
  <dcterms:created xsi:type="dcterms:W3CDTF">2013-01-28T19:20:57Z</dcterms:created>
  <dcterms:modified xsi:type="dcterms:W3CDTF">2013-01-29T15:56:45Z</dcterms:modified>
</cp:coreProperties>
</file>