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48" r:id="rId1"/>
  </p:sldMasterIdLst>
  <p:notesMasterIdLst>
    <p:notesMasterId r:id="rId85"/>
  </p:notesMasterIdLst>
  <p:sldIdLst>
    <p:sldId id="256" r:id="rId2"/>
    <p:sldId id="257" r:id="rId3"/>
    <p:sldId id="448" r:id="rId4"/>
    <p:sldId id="450" r:id="rId5"/>
    <p:sldId id="313" r:id="rId6"/>
    <p:sldId id="266" r:id="rId7"/>
    <p:sldId id="267" r:id="rId8"/>
    <p:sldId id="484" r:id="rId9"/>
    <p:sldId id="485" r:id="rId10"/>
    <p:sldId id="315" r:id="rId11"/>
    <p:sldId id="409" r:id="rId12"/>
    <p:sldId id="410" r:id="rId13"/>
    <p:sldId id="411" r:id="rId14"/>
    <p:sldId id="277" r:id="rId15"/>
    <p:sldId id="278" r:id="rId16"/>
    <p:sldId id="413" r:id="rId17"/>
    <p:sldId id="414" r:id="rId18"/>
    <p:sldId id="416" r:id="rId19"/>
    <p:sldId id="415" r:id="rId20"/>
    <p:sldId id="417" r:id="rId21"/>
    <p:sldId id="419" r:id="rId22"/>
    <p:sldId id="418" r:id="rId23"/>
    <p:sldId id="420" r:id="rId24"/>
    <p:sldId id="422" r:id="rId25"/>
    <p:sldId id="451" r:id="rId26"/>
    <p:sldId id="452" r:id="rId27"/>
    <p:sldId id="453" r:id="rId28"/>
    <p:sldId id="454" r:id="rId29"/>
    <p:sldId id="455" r:id="rId30"/>
    <p:sldId id="456" r:id="rId31"/>
    <p:sldId id="457" r:id="rId32"/>
    <p:sldId id="458" r:id="rId33"/>
    <p:sldId id="423" r:id="rId34"/>
    <p:sldId id="424" r:id="rId35"/>
    <p:sldId id="412" r:id="rId36"/>
    <p:sldId id="356" r:id="rId37"/>
    <p:sldId id="426" r:id="rId38"/>
    <p:sldId id="427" r:id="rId39"/>
    <p:sldId id="428" r:id="rId40"/>
    <p:sldId id="461" r:id="rId41"/>
    <p:sldId id="430" r:id="rId42"/>
    <p:sldId id="431" r:id="rId43"/>
    <p:sldId id="460" r:id="rId44"/>
    <p:sldId id="462" r:id="rId45"/>
    <p:sldId id="463" r:id="rId46"/>
    <p:sldId id="464" r:id="rId47"/>
    <p:sldId id="465" r:id="rId48"/>
    <p:sldId id="466" r:id="rId49"/>
    <p:sldId id="432" r:id="rId50"/>
    <p:sldId id="433" r:id="rId51"/>
    <p:sldId id="467" r:id="rId52"/>
    <p:sldId id="345" r:id="rId53"/>
    <p:sldId id="468" r:id="rId54"/>
    <p:sldId id="469" r:id="rId55"/>
    <p:sldId id="470" r:id="rId56"/>
    <p:sldId id="471" r:id="rId57"/>
    <p:sldId id="434" r:id="rId58"/>
    <p:sldId id="437" r:id="rId59"/>
    <p:sldId id="472" r:id="rId60"/>
    <p:sldId id="473" r:id="rId61"/>
    <p:sldId id="474" r:id="rId62"/>
    <p:sldId id="435" r:id="rId63"/>
    <p:sldId id="475" r:id="rId64"/>
    <p:sldId id="436" r:id="rId65"/>
    <p:sldId id="438" r:id="rId66"/>
    <p:sldId id="439" r:id="rId67"/>
    <p:sldId id="476" r:id="rId68"/>
    <p:sldId id="477" r:id="rId69"/>
    <p:sldId id="441" r:id="rId70"/>
    <p:sldId id="478" r:id="rId71"/>
    <p:sldId id="348" r:id="rId72"/>
    <p:sldId id="479" r:id="rId73"/>
    <p:sldId id="481" r:id="rId74"/>
    <p:sldId id="482" r:id="rId75"/>
    <p:sldId id="483" r:id="rId76"/>
    <p:sldId id="397" r:id="rId77"/>
    <p:sldId id="442" r:id="rId78"/>
    <p:sldId id="443" r:id="rId79"/>
    <p:sldId id="444" r:id="rId80"/>
    <p:sldId id="291" r:id="rId81"/>
    <p:sldId id="445" r:id="rId82"/>
    <p:sldId id="446" r:id="rId83"/>
    <p:sldId id="293" r:id="rId84"/>
  </p:sldIdLst>
  <p:sldSz cx="9144000" cy="6858000" type="screen4x3"/>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1506" y="-1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1B6722-F538-4D7B-AB10-1DAFB5CC3BCC}" type="datetimeFigureOut">
              <a:rPr lang="es-EC" smtClean="0"/>
              <a:pPr/>
              <a:t>20/01/2013</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837145-2FCC-437B-916F-01F6DB2D5C52}" type="slidenum">
              <a:rPr lang="es-EC" smtClean="0"/>
              <a:pPr/>
              <a:t>‹Nº›</a:t>
            </a:fld>
            <a:endParaRPr lang="es-EC"/>
          </a:p>
        </p:txBody>
      </p:sp>
    </p:spTree>
    <p:extLst>
      <p:ext uri="{BB962C8B-B14F-4D97-AF65-F5344CB8AC3E}">
        <p14:creationId xmlns:p14="http://schemas.microsoft.com/office/powerpoint/2010/main" val="1677114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8A837145-2FCC-437B-916F-01F6DB2D5C52}" type="slidenum">
              <a:rPr lang="es-EC" smtClean="0"/>
              <a:pPr/>
              <a:t>61</a:t>
            </a:fld>
            <a:endParaRPr lang="es-EC"/>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8A837145-2FCC-437B-916F-01F6DB2D5C52}" type="slidenum">
              <a:rPr lang="es-EC" smtClean="0"/>
              <a:pPr/>
              <a:t>63</a:t>
            </a:fld>
            <a:endParaRPr lang="es-EC"/>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8A837145-2FCC-437B-916F-01F6DB2D5C52}" type="slidenum">
              <a:rPr lang="es-EC" smtClean="0"/>
              <a:pPr/>
              <a:t>67</a:t>
            </a:fld>
            <a:endParaRPr lang="es-EC"/>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8A837145-2FCC-437B-916F-01F6DB2D5C52}" type="slidenum">
              <a:rPr lang="es-EC" smtClean="0"/>
              <a:pPr/>
              <a:t>68</a:t>
            </a:fld>
            <a:endParaRPr lang="es-EC"/>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P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PE"/>
          </a:p>
        </p:txBody>
      </p:sp>
      <p:sp>
        <p:nvSpPr>
          <p:cNvPr id="4" name="3 Marcador de fecha"/>
          <p:cNvSpPr>
            <a:spLocks noGrp="1"/>
          </p:cNvSpPr>
          <p:nvPr>
            <p:ph type="dt" sz="half" idx="10"/>
          </p:nvPr>
        </p:nvSpPr>
        <p:spPr/>
        <p:txBody>
          <a:bodyPr/>
          <a:lstStyle/>
          <a:p>
            <a:fld id="{E261CCC2-922A-48F8-972A-DCB6610D90E8}" type="datetimeFigureOut">
              <a:rPr lang="es-PE" smtClean="0"/>
              <a:pPr/>
              <a:t>20/01/2013</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1C638568-3D32-4C4E-B958-80E362E977F9}" type="slidenum">
              <a:rPr lang="es-PE" smtClean="0"/>
              <a:pPr/>
              <a:t>‹Nº›</a:t>
            </a:fld>
            <a:endParaRPr lang="es-PE"/>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p>
            <a:fld id="{E261CCC2-922A-48F8-972A-DCB6610D90E8}" type="datetimeFigureOut">
              <a:rPr lang="es-PE" smtClean="0"/>
              <a:pPr/>
              <a:t>20/01/2013</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1C638568-3D32-4C4E-B958-80E362E977F9}" type="slidenum">
              <a:rPr lang="es-PE" smtClean="0"/>
              <a:pPr/>
              <a:t>‹Nº›</a:t>
            </a:fld>
            <a:endParaRPr lang="es-PE"/>
          </a:p>
        </p:txBody>
      </p:sp>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p>
            <a:fld id="{E261CCC2-922A-48F8-972A-DCB6610D90E8}" type="datetimeFigureOut">
              <a:rPr lang="es-PE" smtClean="0"/>
              <a:pPr/>
              <a:t>20/01/2013</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1C638568-3D32-4C4E-B958-80E362E977F9}" type="slidenum">
              <a:rPr lang="es-PE" smtClean="0"/>
              <a:pPr/>
              <a:t>‹Nº›</a:t>
            </a:fld>
            <a:endParaRPr lang="es-PE"/>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p>
            <a:fld id="{E261CCC2-922A-48F8-972A-DCB6610D90E8}" type="datetimeFigureOut">
              <a:rPr lang="es-PE" smtClean="0"/>
              <a:pPr/>
              <a:t>20/01/2013</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1C638568-3D32-4C4E-B958-80E362E977F9}" type="slidenum">
              <a:rPr lang="es-PE" smtClean="0"/>
              <a:pPr/>
              <a:t>‹Nº›</a:t>
            </a:fld>
            <a:endParaRPr lang="es-PE"/>
          </a:p>
        </p:txBody>
      </p:sp>
    </p:spTree>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261CCC2-922A-48F8-972A-DCB6610D90E8}" type="datetimeFigureOut">
              <a:rPr lang="es-PE" smtClean="0"/>
              <a:pPr/>
              <a:t>20/01/2013</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1C638568-3D32-4C4E-B958-80E362E977F9}" type="slidenum">
              <a:rPr lang="es-PE" smtClean="0"/>
              <a:pPr/>
              <a:t>‹Nº›</a:t>
            </a:fld>
            <a:endParaRPr lang="es-PE"/>
          </a:p>
        </p:txBody>
      </p:sp>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4 Marcador de fecha"/>
          <p:cNvSpPr>
            <a:spLocks noGrp="1"/>
          </p:cNvSpPr>
          <p:nvPr>
            <p:ph type="dt" sz="half" idx="10"/>
          </p:nvPr>
        </p:nvSpPr>
        <p:spPr/>
        <p:txBody>
          <a:bodyPr/>
          <a:lstStyle/>
          <a:p>
            <a:fld id="{E261CCC2-922A-48F8-972A-DCB6610D90E8}" type="datetimeFigureOut">
              <a:rPr lang="es-PE" smtClean="0"/>
              <a:pPr/>
              <a:t>20/01/2013</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1C638568-3D32-4C4E-B958-80E362E977F9}" type="slidenum">
              <a:rPr lang="es-PE" smtClean="0"/>
              <a:pPr/>
              <a:t>‹Nº›</a:t>
            </a:fld>
            <a:endParaRPr lang="es-PE"/>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7" name="6 Marcador de fecha"/>
          <p:cNvSpPr>
            <a:spLocks noGrp="1"/>
          </p:cNvSpPr>
          <p:nvPr>
            <p:ph type="dt" sz="half" idx="10"/>
          </p:nvPr>
        </p:nvSpPr>
        <p:spPr/>
        <p:txBody>
          <a:bodyPr/>
          <a:lstStyle/>
          <a:p>
            <a:fld id="{E261CCC2-922A-48F8-972A-DCB6610D90E8}" type="datetimeFigureOut">
              <a:rPr lang="es-PE" smtClean="0"/>
              <a:pPr/>
              <a:t>20/01/2013</a:t>
            </a:fld>
            <a:endParaRPr lang="es-PE"/>
          </a:p>
        </p:txBody>
      </p:sp>
      <p:sp>
        <p:nvSpPr>
          <p:cNvPr id="8" name="7 Marcador de pie de página"/>
          <p:cNvSpPr>
            <a:spLocks noGrp="1"/>
          </p:cNvSpPr>
          <p:nvPr>
            <p:ph type="ftr" sz="quarter" idx="11"/>
          </p:nvPr>
        </p:nvSpPr>
        <p:spPr/>
        <p:txBody>
          <a:bodyPr/>
          <a:lstStyle/>
          <a:p>
            <a:endParaRPr lang="es-PE"/>
          </a:p>
        </p:txBody>
      </p:sp>
      <p:sp>
        <p:nvSpPr>
          <p:cNvPr id="9" name="8 Marcador de número de diapositiva"/>
          <p:cNvSpPr>
            <a:spLocks noGrp="1"/>
          </p:cNvSpPr>
          <p:nvPr>
            <p:ph type="sldNum" sz="quarter" idx="12"/>
          </p:nvPr>
        </p:nvSpPr>
        <p:spPr/>
        <p:txBody>
          <a:bodyPr/>
          <a:lstStyle/>
          <a:p>
            <a:fld id="{1C638568-3D32-4C4E-B958-80E362E977F9}" type="slidenum">
              <a:rPr lang="es-PE" smtClean="0"/>
              <a:pPr/>
              <a:t>‹Nº›</a:t>
            </a:fld>
            <a:endParaRPr lang="es-PE"/>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fecha"/>
          <p:cNvSpPr>
            <a:spLocks noGrp="1"/>
          </p:cNvSpPr>
          <p:nvPr>
            <p:ph type="dt" sz="half" idx="10"/>
          </p:nvPr>
        </p:nvSpPr>
        <p:spPr/>
        <p:txBody>
          <a:bodyPr/>
          <a:lstStyle/>
          <a:p>
            <a:fld id="{E261CCC2-922A-48F8-972A-DCB6610D90E8}" type="datetimeFigureOut">
              <a:rPr lang="es-PE" smtClean="0"/>
              <a:pPr/>
              <a:t>20/01/2013</a:t>
            </a:fld>
            <a:endParaRPr lang="es-PE"/>
          </a:p>
        </p:txBody>
      </p:sp>
      <p:sp>
        <p:nvSpPr>
          <p:cNvPr id="4" name="3 Marcador de pie de página"/>
          <p:cNvSpPr>
            <a:spLocks noGrp="1"/>
          </p:cNvSpPr>
          <p:nvPr>
            <p:ph type="ftr" sz="quarter" idx="11"/>
          </p:nvPr>
        </p:nvSpPr>
        <p:spPr/>
        <p:txBody>
          <a:bodyPr/>
          <a:lstStyle/>
          <a:p>
            <a:endParaRPr lang="es-PE"/>
          </a:p>
        </p:txBody>
      </p:sp>
      <p:sp>
        <p:nvSpPr>
          <p:cNvPr id="5" name="4 Marcador de número de diapositiva"/>
          <p:cNvSpPr>
            <a:spLocks noGrp="1"/>
          </p:cNvSpPr>
          <p:nvPr>
            <p:ph type="sldNum" sz="quarter" idx="12"/>
          </p:nvPr>
        </p:nvSpPr>
        <p:spPr/>
        <p:txBody>
          <a:bodyPr/>
          <a:lstStyle/>
          <a:p>
            <a:fld id="{1C638568-3D32-4C4E-B958-80E362E977F9}" type="slidenum">
              <a:rPr lang="es-PE" smtClean="0"/>
              <a:pPr/>
              <a:t>‹Nº›</a:t>
            </a:fld>
            <a:endParaRPr lang="es-PE"/>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261CCC2-922A-48F8-972A-DCB6610D90E8}" type="datetimeFigureOut">
              <a:rPr lang="es-PE" smtClean="0"/>
              <a:pPr/>
              <a:t>20/01/2013</a:t>
            </a:fld>
            <a:endParaRPr lang="es-PE"/>
          </a:p>
        </p:txBody>
      </p:sp>
      <p:sp>
        <p:nvSpPr>
          <p:cNvPr id="3" name="2 Marcador de pie de página"/>
          <p:cNvSpPr>
            <a:spLocks noGrp="1"/>
          </p:cNvSpPr>
          <p:nvPr>
            <p:ph type="ftr" sz="quarter" idx="11"/>
          </p:nvPr>
        </p:nvSpPr>
        <p:spPr/>
        <p:txBody>
          <a:bodyPr/>
          <a:lstStyle/>
          <a:p>
            <a:endParaRPr lang="es-PE"/>
          </a:p>
        </p:txBody>
      </p:sp>
      <p:sp>
        <p:nvSpPr>
          <p:cNvPr id="4" name="3 Marcador de número de diapositiva"/>
          <p:cNvSpPr>
            <a:spLocks noGrp="1"/>
          </p:cNvSpPr>
          <p:nvPr>
            <p:ph type="sldNum" sz="quarter" idx="12"/>
          </p:nvPr>
        </p:nvSpPr>
        <p:spPr/>
        <p:txBody>
          <a:bodyPr/>
          <a:lstStyle/>
          <a:p>
            <a:fld id="{1C638568-3D32-4C4E-B958-80E362E977F9}" type="slidenum">
              <a:rPr lang="es-PE" smtClean="0"/>
              <a:pPr/>
              <a:t>‹Nº›</a:t>
            </a:fld>
            <a:endParaRPr lang="es-PE"/>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P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261CCC2-922A-48F8-972A-DCB6610D90E8}" type="datetimeFigureOut">
              <a:rPr lang="es-PE" smtClean="0"/>
              <a:pPr/>
              <a:t>20/01/2013</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1C638568-3D32-4C4E-B958-80E362E977F9}" type="slidenum">
              <a:rPr lang="es-PE" smtClean="0"/>
              <a:pPr/>
              <a:t>‹Nº›</a:t>
            </a:fld>
            <a:endParaRPr lang="es-PE"/>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PE"/>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261CCC2-922A-48F8-972A-DCB6610D90E8}" type="datetimeFigureOut">
              <a:rPr lang="es-PE" smtClean="0"/>
              <a:pPr/>
              <a:t>20/01/2013</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1C638568-3D32-4C4E-B958-80E362E977F9}" type="slidenum">
              <a:rPr lang="es-PE" smtClean="0"/>
              <a:pPr/>
              <a:t>‹Nº›</a:t>
            </a:fld>
            <a:endParaRPr lang="es-PE"/>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1CCC2-922A-48F8-972A-DCB6610D90E8}" type="datetimeFigureOut">
              <a:rPr lang="es-PE" smtClean="0"/>
              <a:pPr/>
              <a:t>20/01/2013</a:t>
            </a:fld>
            <a:endParaRPr lang="es-PE"/>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638568-3D32-4C4E-B958-80E362E977F9}" type="slidenum">
              <a:rPr lang="es-PE" smtClean="0"/>
              <a:pPr/>
              <a:t>‹Nº›</a:t>
            </a:fld>
            <a:endParaRPr lang="es-P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39.png"/><Relationship Id="rId2" Type="http://schemas.openxmlformats.org/officeDocument/2006/relationships/image" Target="../media/image1.png"/><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7.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image" Target="../media/image1.png"/><Relationship Id="rId16"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NUL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NUL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eg"/></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91.png"/></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7.jpe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96.emf"/><Relationship Id="rId5" Type="http://schemas.openxmlformats.org/officeDocument/2006/relationships/package" Target="../embeddings/Documento_de_Microsoft_Word1.docx"/><Relationship Id="rId4" Type="http://schemas.openxmlformats.org/officeDocument/2006/relationships/oleObject" Target="../embeddings/oleObject2.bin"/></Relationships>
</file>

<file path=ppt/slides/_rels/slide47.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48.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1.emf"/></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3.jpe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53.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png"/><Relationship Id="rId4" Type="http://schemas.openxmlformats.org/officeDocument/2006/relationships/image" Target="../media/image112.png"/></Relationships>
</file>

<file path=ppt/slides/_rels/slide54.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5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56.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png"/></Relationships>
</file>

<file path=ppt/slides/_rels/slide57.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jpeg"/><Relationship Id="rId4" Type="http://schemas.openxmlformats.org/officeDocument/2006/relationships/image" Target="../media/image133.jpeg"/></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3.jpeg"/><Relationship Id="rId5" Type="http://schemas.openxmlformats.org/officeDocument/2006/relationships/image" Target="../media/image142.png"/><Relationship Id="rId4" Type="http://schemas.openxmlformats.org/officeDocument/2006/relationships/image" Target="../media/image141.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6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47.png"/></Relationships>
</file>

<file path=ppt/slides/_rels/slide63.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png"/><Relationship Id="rId7" Type="http://schemas.openxmlformats.org/officeDocument/2006/relationships/image" Target="../media/image15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6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6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6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6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2.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7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8.jpeg"/><Relationship Id="rId5" Type="http://schemas.openxmlformats.org/officeDocument/2006/relationships/image" Target="../media/image177.png"/><Relationship Id="rId4" Type="http://schemas.openxmlformats.org/officeDocument/2006/relationships/image" Target="../media/image176.png"/></Relationships>
</file>

<file path=ppt/slides/_rels/slide7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0.jpeg"/></Relationships>
</file>

<file path=ppt/slides/_rels/slide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ctrTitle"/>
          </p:nvPr>
        </p:nvSpPr>
        <p:spPr>
          <a:xfrm>
            <a:off x="1071506" y="1166887"/>
            <a:ext cx="8072494" cy="1470025"/>
          </a:xfrm>
        </p:spPr>
        <p:txBody>
          <a:bodyPr>
            <a:normAutofit fontScale="90000"/>
          </a:bodyPr>
          <a:lstStyle/>
          <a:p>
            <a:r>
              <a:rPr lang="es-ES" b="1" dirty="0" smtClean="0">
                <a:latin typeface="Arial" pitchFamily="34" charset="0"/>
                <a:cs typeface="Arial" pitchFamily="34" charset="0"/>
              </a:rPr>
              <a:t>ESCUELA POLITÉCNICA DEL EJÉRCITO</a:t>
            </a:r>
            <a:r>
              <a:rPr lang="es-ES" dirty="0" smtClean="0">
                <a:latin typeface="Arial" pitchFamily="34" charset="0"/>
                <a:cs typeface="Arial" pitchFamily="34" charset="0"/>
              </a:rPr>
              <a:t> </a:t>
            </a:r>
            <a:br>
              <a:rPr lang="es-ES" dirty="0" smtClean="0">
                <a:latin typeface="Arial" pitchFamily="34" charset="0"/>
                <a:cs typeface="Arial" pitchFamily="34" charset="0"/>
              </a:rPr>
            </a:br>
            <a:r>
              <a:rPr lang="es-ES" sz="3900" b="1" dirty="0" smtClean="0">
                <a:latin typeface="Arial" pitchFamily="34" charset="0"/>
                <a:cs typeface="Arial" pitchFamily="34" charset="0"/>
              </a:rPr>
              <a:t>EXTENSIÓN LATACUNGA</a:t>
            </a:r>
            <a:endParaRPr lang="es-PE" sz="3900" dirty="0">
              <a:latin typeface="Arial" pitchFamily="34" charset="0"/>
              <a:cs typeface="Arial" pitchFamily="34" charset="0"/>
            </a:endParaRPr>
          </a:p>
        </p:txBody>
      </p:sp>
      <p:sp>
        <p:nvSpPr>
          <p:cNvPr id="3" name="2 Subtítulo"/>
          <p:cNvSpPr>
            <a:spLocks noGrp="1"/>
          </p:cNvSpPr>
          <p:nvPr>
            <p:ph type="subTitle" idx="1"/>
          </p:nvPr>
        </p:nvSpPr>
        <p:spPr>
          <a:xfrm>
            <a:off x="1703582" y="3516398"/>
            <a:ext cx="6900866" cy="1928826"/>
          </a:xfrm>
        </p:spPr>
        <p:txBody>
          <a:bodyPr>
            <a:normAutofit fontScale="85000" lnSpcReduction="20000"/>
          </a:bodyPr>
          <a:lstStyle/>
          <a:p>
            <a:r>
              <a:rPr lang="es-ES" sz="3500" b="1" dirty="0" smtClean="0">
                <a:solidFill>
                  <a:schemeClr val="bg2">
                    <a:lumMod val="10000"/>
                  </a:schemeClr>
                </a:solidFill>
                <a:latin typeface="Arial" pitchFamily="34" charset="0"/>
                <a:cs typeface="Arial" pitchFamily="34" charset="0"/>
              </a:rPr>
              <a:t>Departamento de</a:t>
            </a:r>
          </a:p>
          <a:p>
            <a:r>
              <a:rPr lang="es-ES" sz="3500" b="1" dirty="0" smtClean="0">
                <a:solidFill>
                  <a:schemeClr val="bg2">
                    <a:lumMod val="10000"/>
                  </a:schemeClr>
                </a:solidFill>
                <a:latin typeface="Arial" pitchFamily="34" charset="0"/>
                <a:cs typeface="Arial" pitchFamily="34" charset="0"/>
              </a:rPr>
              <a:t>Eléctrica y Electrónica</a:t>
            </a:r>
          </a:p>
          <a:p>
            <a:endParaRPr lang="es-ES" sz="3500" b="1" dirty="0" smtClean="0">
              <a:solidFill>
                <a:schemeClr val="bg2">
                  <a:lumMod val="10000"/>
                </a:schemeClr>
              </a:solidFill>
              <a:latin typeface="Arial" pitchFamily="34" charset="0"/>
              <a:cs typeface="Arial" pitchFamily="34" charset="0"/>
            </a:endParaRPr>
          </a:p>
          <a:p>
            <a:r>
              <a:rPr lang="es-ES" sz="3500" b="1" dirty="0" smtClean="0">
                <a:solidFill>
                  <a:schemeClr val="bg2">
                    <a:lumMod val="10000"/>
                  </a:schemeClr>
                </a:solidFill>
                <a:latin typeface="Arial" pitchFamily="34" charset="0"/>
                <a:cs typeface="Arial" pitchFamily="34" charset="0"/>
              </a:rPr>
              <a:t>Carrera: Ingeniería Electromecánica</a:t>
            </a:r>
          </a:p>
          <a:p>
            <a:endParaRPr lang="es-PE" dirty="0">
              <a:latin typeface="Arial" pitchFamily="34" charset="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7" name="1 Título"/>
          <p:cNvSpPr txBox="1">
            <a:spLocks/>
          </p:cNvSpPr>
          <p:nvPr/>
        </p:nvSpPr>
        <p:spPr>
          <a:xfrm>
            <a:off x="1393770" y="917848"/>
            <a:ext cx="7786742" cy="1143000"/>
          </a:xfrm>
          <a:prstGeom prst="rect">
            <a:avLst/>
          </a:prstGeom>
        </p:spPr>
        <p:txBody>
          <a:bodyPr vert="horz" lIns="91440" tIns="45720" rIns="91440" bIns="45720" rtlCol="0" anchor="ctr">
            <a:noAutofit/>
          </a:bodyPr>
          <a:lstStyle/>
          <a:p>
            <a:pPr lvl="0" algn="ctr"/>
            <a:r>
              <a:rPr lang="es-EC" sz="3200" b="1" dirty="0" smtClean="0">
                <a:latin typeface="Arial" pitchFamily="34" charset="0"/>
                <a:cs typeface="Arial" pitchFamily="34" charset="0"/>
              </a:rPr>
              <a:t>Tratamiento biológico.</a:t>
            </a:r>
          </a:p>
          <a:p>
            <a:pPr lvl="0" algn="ctr"/>
            <a:endParaRPr lang="es-EC" sz="3200" b="1" dirty="0">
              <a:latin typeface="Arial" pitchFamily="34" charset="0"/>
              <a:cs typeface="Arial" pitchFamily="34" charset="0"/>
            </a:endParaRPr>
          </a:p>
        </p:txBody>
      </p:sp>
      <p:sp>
        <p:nvSpPr>
          <p:cNvPr id="209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0992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08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 name="1 CuadroTexto"/>
          <p:cNvSpPr txBox="1"/>
          <p:nvPr/>
        </p:nvSpPr>
        <p:spPr>
          <a:xfrm>
            <a:off x="1393770" y="1951672"/>
            <a:ext cx="7344816" cy="2954655"/>
          </a:xfrm>
          <a:prstGeom prst="rect">
            <a:avLst/>
          </a:prstGeom>
          <a:noFill/>
        </p:spPr>
        <p:txBody>
          <a:bodyPr wrap="square" rtlCol="0">
            <a:spAutoFit/>
          </a:bodyPr>
          <a:lstStyle/>
          <a:p>
            <a:r>
              <a:rPr lang="es-EC" sz="2400" dirty="0" smtClean="0">
                <a:latin typeface="Arial" pitchFamily="34" charset="0"/>
                <a:cs typeface="Arial" pitchFamily="34" charset="0"/>
              </a:rPr>
              <a:t>PROCESO AEROBIO	PROCESO ANAEROBIO</a:t>
            </a:r>
          </a:p>
          <a:p>
            <a:endParaRPr lang="es-EC" dirty="0" smtClean="0"/>
          </a:p>
          <a:p>
            <a:endParaRPr lang="es-EC" dirty="0"/>
          </a:p>
          <a:p>
            <a:endParaRPr lang="es-EC" dirty="0" smtClean="0"/>
          </a:p>
          <a:p>
            <a:endParaRPr lang="es-EC" dirty="0"/>
          </a:p>
          <a:p>
            <a:endParaRPr lang="es-EC" dirty="0" smtClean="0"/>
          </a:p>
          <a:p>
            <a:endParaRPr lang="es-EC" dirty="0"/>
          </a:p>
          <a:p>
            <a:endParaRPr lang="es-EC" dirty="0" smtClean="0"/>
          </a:p>
          <a:p>
            <a:endParaRPr lang="es-EC" dirty="0"/>
          </a:p>
          <a:p>
            <a:endParaRPr lang="es-EC" dirty="0"/>
          </a:p>
        </p:txBody>
      </p:sp>
      <p:pic>
        <p:nvPicPr>
          <p:cNvPr id="354306" name="Picture 2" descr="C:\Users\Juan\Downloads\368917_Laguna-primaria-para-tratamiento-de-aguas-residuales-aerobio_6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770" y="2708920"/>
            <a:ext cx="3298806" cy="2474105"/>
          </a:xfrm>
          <a:prstGeom prst="rect">
            <a:avLst/>
          </a:prstGeom>
          <a:noFill/>
          <a:extLst>
            <a:ext uri="{909E8E84-426E-40DD-AFC4-6F175D3DCCD1}">
              <a14:hiddenFill xmlns:a14="http://schemas.microsoft.com/office/drawing/2010/main">
                <a:solidFill>
                  <a:srgbClr val="FFFFFF"/>
                </a:solidFill>
              </a14:hiddenFill>
            </a:ext>
          </a:extLst>
        </p:spPr>
      </p:pic>
      <p:pic>
        <p:nvPicPr>
          <p:cNvPr id="354307" name="Picture 3" descr="C:\Users\Juan\Downloads\Planta bioga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6178" y="2653010"/>
            <a:ext cx="3451445" cy="25859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7" name="1 Título"/>
          <p:cNvSpPr txBox="1">
            <a:spLocks/>
          </p:cNvSpPr>
          <p:nvPr/>
        </p:nvSpPr>
        <p:spPr>
          <a:xfrm>
            <a:off x="1393770" y="980728"/>
            <a:ext cx="7786742" cy="1059022"/>
          </a:xfrm>
          <a:prstGeom prst="rect">
            <a:avLst/>
          </a:prstGeom>
        </p:spPr>
        <p:txBody>
          <a:bodyPr vert="horz" lIns="91440" tIns="45720" rIns="91440" bIns="45720" rtlCol="0" anchor="ctr">
            <a:noAutofit/>
          </a:bodyPr>
          <a:lstStyle/>
          <a:p>
            <a:pPr algn="ctr"/>
            <a:r>
              <a:rPr lang="es-EC" sz="3200" b="1" dirty="0" smtClean="0">
                <a:latin typeface="Arial" pitchFamily="34" charset="0"/>
                <a:cs typeface="Arial" pitchFamily="34" charset="0"/>
              </a:rPr>
              <a:t>BIODIGESTOR UASB</a:t>
            </a:r>
            <a:endParaRPr lang="es-EC" sz="3200" dirty="0" smtClean="0">
              <a:latin typeface="Arial" pitchFamily="34" charset="0"/>
              <a:cs typeface="Arial" pitchFamily="34" charset="0"/>
            </a:endParaRPr>
          </a:p>
          <a:p>
            <a:pPr lvl="0"/>
            <a:endParaRPr lang="es-EC" sz="3200" dirty="0">
              <a:latin typeface="Arial" pitchFamily="34" charset="0"/>
              <a:cs typeface="Arial" pitchFamily="34" charset="0"/>
            </a:endParaRPr>
          </a:p>
        </p:txBody>
      </p:sp>
      <p:sp>
        <p:nvSpPr>
          <p:cNvPr id="209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0992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883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0" name="9 Imagen"/>
          <p:cNvPicPr/>
          <p:nvPr/>
        </p:nvPicPr>
        <p:blipFill rotWithShape="1">
          <a:blip r:embed="rId3"/>
          <a:srcRect l="20213" t="22961" r="12693" b="30212"/>
          <a:stretch/>
        </p:blipFill>
        <p:spPr bwMode="auto">
          <a:xfrm>
            <a:off x="1393770" y="2039750"/>
            <a:ext cx="7138670" cy="3122468"/>
          </a:xfrm>
          <a:prstGeom prst="rect">
            <a:avLst/>
          </a:prstGeom>
          <a:ln>
            <a:noFill/>
          </a:ln>
          <a:extLst>
            <a:ext uri="{53640926-AAD7-44D8-BBD7-CCE9431645EC}">
              <a14:shadowObscured xmlns:a14="http://schemas.microsoft.com/office/drawing/2010/main"/>
            </a:ext>
          </a:extLst>
        </p:spPr>
      </p:pic>
    </p:spTree>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7" name="1 Título"/>
          <p:cNvSpPr txBox="1">
            <a:spLocks/>
          </p:cNvSpPr>
          <p:nvPr/>
        </p:nvSpPr>
        <p:spPr>
          <a:xfrm>
            <a:off x="1259632" y="931698"/>
            <a:ext cx="7786742" cy="1059022"/>
          </a:xfrm>
          <a:prstGeom prst="rect">
            <a:avLst/>
          </a:prstGeom>
        </p:spPr>
        <p:txBody>
          <a:bodyPr vert="horz" lIns="91440" tIns="45720" rIns="91440" bIns="45720" rtlCol="0" anchor="ctr">
            <a:noAutofit/>
          </a:bodyPr>
          <a:lstStyle/>
          <a:p>
            <a:endParaRPr lang="es-EC" sz="3600" dirty="0" smtClean="0">
              <a:latin typeface="Arial" pitchFamily="34" charset="0"/>
              <a:cs typeface="Arial" pitchFamily="34" charset="0"/>
            </a:endParaRPr>
          </a:p>
          <a:p>
            <a:pPr lvl="0"/>
            <a:endParaRPr lang="es-EC" sz="3600" dirty="0">
              <a:latin typeface="Arial" pitchFamily="34" charset="0"/>
              <a:cs typeface="Arial" pitchFamily="34" charset="0"/>
            </a:endParaRPr>
          </a:p>
        </p:txBody>
      </p:sp>
      <p:sp>
        <p:nvSpPr>
          <p:cNvPr id="209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0992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883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98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5" name="4 CuadroTexto"/>
          <p:cNvSpPr txBox="1"/>
          <p:nvPr/>
        </p:nvSpPr>
        <p:spPr>
          <a:xfrm>
            <a:off x="2051720" y="1124744"/>
            <a:ext cx="6336704" cy="954107"/>
          </a:xfrm>
          <a:prstGeom prst="rect">
            <a:avLst/>
          </a:prstGeom>
          <a:noFill/>
        </p:spPr>
        <p:txBody>
          <a:bodyPr wrap="square" rtlCol="0">
            <a:spAutoFit/>
          </a:bodyPr>
          <a:lstStyle/>
          <a:p>
            <a:pPr algn="ctr"/>
            <a:r>
              <a:rPr lang="es-EC" sz="2800" b="1" dirty="0" smtClean="0">
                <a:latin typeface="Arial" pitchFamily="34" charset="0"/>
                <a:cs typeface="Arial" pitchFamily="34" charset="0"/>
              </a:rPr>
              <a:t>ESQUEMA DE FLUJO DE LA PLANTA DEPURADORA UASB</a:t>
            </a:r>
            <a:endParaRPr lang="es-EC" sz="2800" b="1" dirty="0">
              <a:latin typeface="Arial" pitchFamily="34" charset="0"/>
              <a:cs typeface="Arial" pitchFamily="34" charset="0"/>
            </a:endParaRPr>
          </a:p>
        </p:txBody>
      </p:sp>
      <p:pic>
        <p:nvPicPr>
          <p:cNvPr id="12" name="11 Imagen"/>
          <p:cNvPicPr/>
          <p:nvPr/>
        </p:nvPicPr>
        <p:blipFill rotWithShape="1">
          <a:blip r:embed="rId3"/>
          <a:srcRect l="26768" t="43098" r="36743" b="20521"/>
          <a:stretch/>
        </p:blipFill>
        <p:spPr bwMode="auto">
          <a:xfrm>
            <a:off x="1679419" y="2276872"/>
            <a:ext cx="6696744" cy="3382864"/>
          </a:xfrm>
          <a:prstGeom prst="rect">
            <a:avLst/>
          </a:prstGeom>
          <a:ln>
            <a:noFill/>
          </a:ln>
          <a:extLst>
            <a:ext uri="{53640926-AAD7-44D8-BBD7-CCE9431645EC}">
              <a14:shadowObscured xmlns:a14="http://schemas.microsoft.com/office/drawing/2010/main"/>
            </a:ext>
          </a:extLst>
        </p:spPr>
      </p:pic>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0" y="0"/>
            <a:ext cx="9144032" cy="6858000"/>
          </a:xfrm>
          <a:prstGeom prst="rect">
            <a:avLst/>
          </a:prstGeom>
          <a:noFill/>
          <a:ln w="9525">
            <a:noFill/>
            <a:miter lim="800000"/>
            <a:headEnd/>
            <a:tailEnd/>
          </a:ln>
        </p:spPr>
      </p:pic>
      <p:sp>
        <p:nvSpPr>
          <p:cNvPr id="7" name="1 Título"/>
          <p:cNvSpPr txBox="1">
            <a:spLocks/>
          </p:cNvSpPr>
          <p:nvPr/>
        </p:nvSpPr>
        <p:spPr>
          <a:xfrm>
            <a:off x="1245546" y="908720"/>
            <a:ext cx="7786742" cy="1059022"/>
          </a:xfrm>
          <a:prstGeom prst="rect">
            <a:avLst/>
          </a:prstGeom>
        </p:spPr>
        <p:txBody>
          <a:bodyPr vert="horz" lIns="91440" tIns="45720" rIns="91440" bIns="45720" rtlCol="0" anchor="ctr">
            <a:noAutofit/>
          </a:bodyPr>
          <a:lstStyle/>
          <a:p>
            <a:endParaRPr lang="es-EC" sz="3600" dirty="0" smtClean="0">
              <a:latin typeface="Arial" pitchFamily="34" charset="0"/>
              <a:cs typeface="Arial" pitchFamily="34" charset="0"/>
            </a:endParaRPr>
          </a:p>
          <a:p>
            <a:pPr lvl="0" algn="ctr"/>
            <a:r>
              <a:rPr lang="es-EC" sz="3600" b="1" dirty="0" smtClean="0">
                <a:latin typeface="Arial" pitchFamily="34" charset="0"/>
                <a:cs typeface="Arial" pitchFamily="34" charset="0"/>
              </a:rPr>
              <a:t>DISEÑO DEL SISTEMA DE TRATAMIENTO</a:t>
            </a:r>
            <a:endParaRPr lang="es-EC" sz="3600" b="1" dirty="0">
              <a:latin typeface="Arial" pitchFamily="34" charset="0"/>
              <a:cs typeface="Arial" pitchFamily="34" charset="0"/>
            </a:endParaRPr>
          </a:p>
        </p:txBody>
      </p:sp>
      <p:sp>
        <p:nvSpPr>
          <p:cNvPr id="209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0992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883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498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519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51907" name="Rectangle 3"/>
          <p:cNvSpPr>
            <a:spLocks noChangeArrowheads="1"/>
          </p:cNvSpPr>
          <p:nvPr/>
        </p:nvSpPr>
        <p:spPr bwMode="auto">
          <a:xfrm>
            <a:off x="1475656" y="2898459"/>
            <a:ext cx="6912768"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s-EC" sz="3600" dirty="0" smtClean="0">
                <a:latin typeface="Arial" pitchFamily="34" charset="0"/>
                <a:cs typeface="Arial" pitchFamily="34" charset="0"/>
              </a:rPr>
              <a:t>a. Obtención de datos</a:t>
            </a:r>
            <a:endParaRPr kumimoji="0" lang="es-EC" sz="3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6" name="5 CuadroTexto"/>
          <p:cNvSpPr txBox="1"/>
          <p:nvPr/>
        </p:nvSpPr>
        <p:spPr>
          <a:xfrm>
            <a:off x="1547664" y="1268760"/>
            <a:ext cx="7200800" cy="4775666"/>
          </a:xfrm>
          <a:prstGeom prst="rect">
            <a:avLst/>
          </a:prstGeom>
          <a:noFill/>
        </p:spPr>
        <p:txBody>
          <a:bodyPr wrap="square" rtlCol="0">
            <a:spAutoFit/>
          </a:bodyPr>
          <a:lstStyle/>
          <a:p>
            <a:pPr marL="285750" indent="-285750" algn="just">
              <a:lnSpc>
                <a:spcPct val="150000"/>
              </a:lnSpc>
              <a:spcAft>
                <a:spcPts val="1000"/>
              </a:spcAft>
              <a:buFont typeface="Arial" pitchFamily="34" charset="0"/>
              <a:buChar char="•"/>
            </a:pPr>
            <a:r>
              <a:rPr lang="es-EC" sz="2200" dirty="0">
                <a:latin typeface="Arial"/>
                <a:ea typeface="Times New Roman"/>
              </a:rPr>
              <a:t>Temperatura mínima del agua: 10°C</a:t>
            </a:r>
          </a:p>
          <a:p>
            <a:pPr marL="285750" indent="-285750" algn="just">
              <a:lnSpc>
                <a:spcPct val="150000"/>
              </a:lnSpc>
              <a:spcAft>
                <a:spcPts val="1000"/>
              </a:spcAft>
              <a:buFont typeface="Arial" pitchFamily="34" charset="0"/>
              <a:buChar char="•"/>
            </a:pPr>
            <a:r>
              <a:rPr lang="es-EC" sz="2200" dirty="0">
                <a:latin typeface="Arial"/>
                <a:ea typeface="Times New Roman"/>
              </a:rPr>
              <a:t>Población de diseño: 6000 personas.</a:t>
            </a:r>
          </a:p>
          <a:p>
            <a:pPr marL="285750" indent="-285750" algn="just">
              <a:lnSpc>
                <a:spcPct val="150000"/>
              </a:lnSpc>
              <a:spcAft>
                <a:spcPts val="1000"/>
              </a:spcAft>
              <a:buFont typeface="Arial" pitchFamily="34" charset="0"/>
              <a:buChar char="•"/>
            </a:pPr>
            <a:r>
              <a:rPr lang="es-EC" sz="2200" dirty="0">
                <a:latin typeface="Arial"/>
                <a:ea typeface="Times New Roman"/>
              </a:rPr>
              <a:t>Carga máxima de DQO: 1000 mg/l </a:t>
            </a:r>
          </a:p>
          <a:p>
            <a:pPr marL="285750" indent="-285750" algn="just">
              <a:lnSpc>
                <a:spcPct val="150000"/>
              </a:lnSpc>
              <a:spcAft>
                <a:spcPts val="1000"/>
              </a:spcAft>
              <a:buFont typeface="Arial" pitchFamily="34" charset="0"/>
              <a:buChar char="•"/>
            </a:pPr>
            <a:r>
              <a:rPr lang="es-EC" sz="2200" dirty="0" smtClean="0">
                <a:latin typeface="Arial"/>
                <a:ea typeface="Times New Roman"/>
              </a:rPr>
              <a:t>Carga </a:t>
            </a:r>
            <a:r>
              <a:rPr lang="es-EC" sz="2200" dirty="0">
                <a:latin typeface="Arial"/>
                <a:ea typeface="Times New Roman"/>
              </a:rPr>
              <a:t>de DBO</a:t>
            </a:r>
            <a:r>
              <a:rPr lang="es-EC" sz="2200" baseline="-25000" dirty="0">
                <a:latin typeface="Arial"/>
                <a:ea typeface="Times New Roman"/>
              </a:rPr>
              <a:t>5</a:t>
            </a:r>
            <a:r>
              <a:rPr lang="es-EC" sz="2200" dirty="0">
                <a:latin typeface="Arial"/>
                <a:ea typeface="Times New Roman"/>
              </a:rPr>
              <a:t> a la entrada del sistema. Ci= 510 mg/l</a:t>
            </a:r>
          </a:p>
          <a:p>
            <a:pPr marL="285750" indent="-285750" algn="just">
              <a:lnSpc>
                <a:spcPct val="150000"/>
              </a:lnSpc>
              <a:spcAft>
                <a:spcPts val="1000"/>
              </a:spcAft>
              <a:buFont typeface="Arial" pitchFamily="34" charset="0"/>
              <a:buChar char="•"/>
            </a:pPr>
            <a:r>
              <a:rPr lang="es-EC" sz="2200" dirty="0">
                <a:latin typeface="Arial"/>
                <a:ea typeface="Times New Roman"/>
              </a:rPr>
              <a:t>Carga de DBO</a:t>
            </a:r>
            <a:r>
              <a:rPr lang="es-EC" sz="2200" baseline="-25000" dirty="0">
                <a:latin typeface="Arial"/>
                <a:ea typeface="Times New Roman"/>
              </a:rPr>
              <a:t>5</a:t>
            </a:r>
            <a:r>
              <a:rPr lang="es-EC" sz="2200" dirty="0">
                <a:latin typeface="Arial"/>
                <a:ea typeface="Times New Roman"/>
              </a:rPr>
              <a:t> a la salida del sistema. Ce=20 </a:t>
            </a:r>
            <a:r>
              <a:rPr lang="es-EC" sz="2200" dirty="0" smtClean="0">
                <a:latin typeface="Arial"/>
                <a:ea typeface="Times New Roman"/>
              </a:rPr>
              <a:t>mg/l</a:t>
            </a:r>
          </a:p>
          <a:p>
            <a:pPr marL="285750" indent="-285750" algn="just">
              <a:lnSpc>
                <a:spcPct val="150000"/>
              </a:lnSpc>
              <a:spcAft>
                <a:spcPts val="1000"/>
              </a:spcAft>
              <a:buFont typeface="Arial" pitchFamily="34" charset="0"/>
              <a:buChar char="•"/>
            </a:pPr>
            <a:r>
              <a:rPr lang="es-EC" sz="2200" dirty="0">
                <a:latin typeface="Arial" pitchFamily="34" charset="0"/>
                <a:cs typeface="Arial" pitchFamily="34" charset="0"/>
              </a:rPr>
              <a:t>Qm=294 m</a:t>
            </a:r>
            <a:r>
              <a:rPr lang="es-EC" sz="2200" baseline="30000" dirty="0">
                <a:latin typeface="Arial" pitchFamily="34" charset="0"/>
                <a:cs typeface="Arial" pitchFamily="34" charset="0"/>
              </a:rPr>
              <a:t>3</a:t>
            </a:r>
            <a:r>
              <a:rPr lang="es-EC" sz="2200" dirty="0">
                <a:latin typeface="Arial" pitchFamily="34" charset="0"/>
                <a:cs typeface="Arial" pitchFamily="34" charset="0"/>
              </a:rPr>
              <a:t>/día.</a:t>
            </a:r>
          </a:p>
          <a:p>
            <a:pPr marL="285750" indent="-285750" algn="just">
              <a:lnSpc>
                <a:spcPct val="150000"/>
              </a:lnSpc>
              <a:spcAft>
                <a:spcPts val="1000"/>
              </a:spcAft>
              <a:buFont typeface="Arial" pitchFamily="34" charset="0"/>
              <a:buChar char="•"/>
            </a:pPr>
            <a:endParaRPr lang="es-EC" sz="2000" dirty="0">
              <a:latin typeface="Arial"/>
              <a:ea typeface="Times New Roman"/>
            </a:endParaRPr>
          </a:p>
          <a:p>
            <a:endParaRPr lang="es-EC" dirty="0"/>
          </a:p>
        </p:txBody>
      </p:sp>
    </p:spTree>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1331640" y="861420"/>
            <a:ext cx="7429552" cy="1058460"/>
          </a:xfrm>
        </p:spPr>
        <p:txBody>
          <a:bodyPr>
            <a:normAutofit/>
          </a:bodyPr>
          <a:lstStyle/>
          <a:p>
            <a:pPr lvl="1" algn="ctr"/>
            <a:r>
              <a:rPr lang="es-EC" sz="2400" b="1" dirty="0" smtClean="0">
                <a:latin typeface="Arial" pitchFamily="34" charset="0"/>
                <a:cs typeface="Arial" pitchFamily="34" charset="0"/>
              </a:rPr>
              <a:t>GEOMETRÍA Y VOLUMEN DEL REACTOR</a:t>
            </a:r>
            <a:endParaRPr lang="es-EC" sz="2400" b="1" dirty="0">
              <a:latin typeface="Arial" pitchFamily="34" charset="0"/>
              <a:cs typeface="Arial" pitchFamily="34" charset="0"/>
            </a:endParaRPr>
          </a:p>
        </p:txBody>
      </p:sp>
      <p:sp>
        <p:nvSpPr>
          <p:cNvPr id="3" name="2 Marcador de contenido"/>
          <p:cNvSpPr>
            <a:spLocks noGrp="1"/>
          </p:cNvSpPr>
          <p:nvPr>
            <p:ph idx="1"/>
          </p:nvPr>
        </p:nvSpPr>
        <p:spPr>
          <a:xfrm>
            <a:off x="1475656" y="1916832"/>
            <a:ext cx="6768752" cy="4464496"/>
          </a:xfrm>
        </p:spPr>
        <p:txBody>
          <a:bodyPr>
            <a:normAutofit/>
          </a:bodyPr>
          <a:lstStyle/>
          <a:p>
            <a:pPr lvl="0"/>
            <a:endParaRPr lang="es-EC" sz="2800" dirty="0" smtClean="0">
              <a:latin typeface="Arial" pitchFamily="34" charset="0"/>
              <a:cs typeface="Arial" pitchFamily="34" charset="0"/>
            </a:endParaRPr>
          </a:p>
          <a:p>
            <a:pPr algn="just">
              <a:buNone/>
            </a:pPr>
            <a:endParaRPr lang="es-EC" dirty="0" smtClean="0">
              <a:latin typeface="Arial" pitchFamily="34" charset="0"/>
              <a:cs typeface="Arial" pitchFamily="34" charset="0"/>
            </a:endParaRPr>
          </a:p>
          <a:p>
            <a:pPr algn="just">
              <a:buNone/>
            </a:pPr>
            <a:endParaRPr lang="es-EC" dirty="0" smtClean="0">
              <a:latin typeface="Arial" pitchFamily="34" charset="0"/>
              <a:cs typeface="Arial" pitchFamily="34" charset="0"/>
            </a:endParaRPr>
          </a:p>
          <a:p>
            <a:pPr algn="just"/>
            <a:endParaRPr lang="es-PE" dirty="0">
              <a:latin typeface="Arial" pitchFamily="34" charset="0"/>
              <a:cs typeface="Arial" pitchFamily="34" charset="0"/>
            </a:endParaRPr>
          </a:p>
        </p:txBody>
      </p:sp>
      <p:sp>
        <p:nvSpPr>
          <p:cNvPr id="6963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69637" name="Rectangle 5"/>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38" name="Rectangle 6"/>
          <p:cNvSpPr>
            <a:spLocks noChangeArrowheads="1"/>
          </p:cNvSpPr>
          <p:nvPr/>
        </p:nvSpPr>
        <p:spPr bwMode="auto">
          <a:xfrm>
            <a:off x="0" y="1123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39" name="Rectangle 7"/>
          <p:cNvSpPr>
            <a:spLocks noChangeArrowheads="1"/>
          </p:cNvSpPr>
          <p:nvPr/>
        </p:nvSpPr>
        <p:spPr bwMode="auto">
          <a:xfrm>
            <a:off x="0" y="13906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41"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69642" name="Rectangle 10"/>
          <p:cNvSpPr>
            <a:spLocks noChangeArrowheads="1"/>
          </p:cNvSpPr>
          <p:nvPr/>
        </p:nvSpPr>
        <p:spPr bwMode="auto">
          <a:xfrm>
            <a:off x="0" y="7239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058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mc:AlternateContent xmlns:mc="http://schemas.openxmlformats.org/markup-compatibility/2006" xmlns:a14="http://schemas.microsoft.com/office/drawing/2010/main">
        <mc:Choice Requires="a14">
          <p:sp>
            <p:nvSpPr>
              <p:cNvPr id="5" name="4 Rectángulo"/>
              <p:cNvSpPr/>
              <p:nvPr/>
            </p:nvSpPr>
            <p:spPr>
              <a:xfrm>
                <a:off x="3804493" y="1988840"/>
                <a:ext cx="197618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2400" i="1">
                              <a:latin typeface="Cambria Math"/>
                            </a:rPr>
                          </m:ctrlPr>
                        </m:sSubPr>
                        <m:e>
                          <m:r>
                            <a:rPr lang="es-EC" sz="2400" i="1">
                              <a:latin typeface="Cambria Math"/>
                            </a:rPr>
                            <m:t>𝑉</m:t>
                          </m:r>
                        </m:e>
                        <m:sub>
                          <m:r>
                            <a:rPr lang="es-EC" sz="2400" i="1">
                              <a:latin typeface="Cambria Math"/>
                            </a:rPr>
                            <m:t>𝑅</m:t>
                          </m:r>
                        </m:sub>
                      </m:sSub>
                      <m:r>
                        <a:rPr lang="es-EC" sz="2400" i="1">
                          <a:latin typeface="Cambria Math"/>
                        </a:rPr>
                        <m:t>=</m:t>
                      </m:r>
                      <m:r>
                        <a:rPr lang="es-EC" sz="2400" i="1">
                          <a:latin typeface="Cambria Math"/>
                        </a:rPr>
                        <m:t>𝑄𝑥𝑇𝑅𝐻</m:t>
                      </m:r>
                    </m:oMath>
                  </m:oMathPara>
                </a14:m>
                <a:endParaRPr lang="es-EC" sz="2400" dirty="0"/>
              </a:p>
            </p:txBody>
          </p:sp>
        </mc:Choice>
        <mc:Fallback xmlns="">
          <p:sp>
            <p:nvSpPr>
              <p:cNvPr id="5" name="4 Rectángulo"/>
              <p:cNvSpPr>
                <a:spLocks noRot="1" noChangeAspect="1" noMove="1" noResize="1" noEditPoints="1" noAdjustHandles="1" noChangeArrowheads="1" noChangeShapeType="1" noTextEdit="1"/>
              </p:cNvSpPr>
              <p:nvPr/>
            </p:nvSpPr>
            <p:spPr>
              <a:xfrm>
                <a:off x="3804493" y="1988840"/>
                <a:ext cx="1976182" cy="461665"/>
              </a:xfrm>
              <a:prstGeom prst="rect">
                <a:avLst/>
              </a:prstGeom>
              <a:blipFill rotWithShape="1">
                <a:blip r:embed="rId3"/>
                <a:stretch>
                  <a:fillRect r="-309" b="-11842"/>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5 Rectángulo"/>
              <p:cNvSpPr/>
              <p:nvPr/>
            </p:nvSpPr>
            <p:spPr>
              <a:xfrm>
                <a:off x="2989416" y="4411768"/>
                <a:ext cx="3939155" cy="8428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2400" i="1">
                              <a:latin typeface="Cambria Math"/>
                            </a:rPr>
                          </m:ctrlPr>
                        </m:sSubPr>
                        <m:e>
                          <m:r>
                            <a:rPr lang="es-EC" sz="2400" i="1">
                              <a:latin typeface="Cambria Math"/>
                            </a:rPr>
                            <m:t>𝑉</m:t>
                          </m:r>
                        </m:e>
                        <m:sub>
                          <m:r>
                            <a:rPr lang="es-EC" sz="2400" i="1">
                              <a:latin typeface="Cambria Math"/>
                            </a:rPr>
                            <m:t>𝑅</m:t>
                          </m:r>
                        </m:sub>
                      </m:sSub>
                      <m:r>
                        <a:rPr lang="es-EC" sz="2400" i="1">
                          <a:latin typeface="Cambria Math"/>
                        </a:rPr>
                        <m:t>=</m:t>
                      </m:r>
                      <m:f>
                        <m:fPr>
                          <m:ctrlPr>
                            <a:rPr lang="es-EC" sz="2400" i="1">
                              <a:latin typeface="Cambria Math"/>
                            </a:rPr>
                          </m:ctrlPr>
                        </m:fPr>
                        <m:num>
                          <m:r>
                            <a:rPr lang="es-EC" sz="2400" i="1">
                              <a:latin typeface="Cambria Math"/>
                            </a:rPr>
                            <m:t>294</m:t>
                          </m:r>
                          <m:sSup>
                            <m:sSupPr>
                              <m:ctrlPr>
                                <a:rPr lang="es-EC" sz="2400" i="1">
                                  <a:latin typeface="Cambria Math"/>
                                </a:rPr>
                              </m:ctrlPr>
                            </m:sSupPr>
                            <m:e>
                              <m:r>
                                <a:rPr lang="es-EC" sz="2400" i="1">
                                  <a:latin typeface="Cambria Math"/>
                                </a:rPr>
                                <m:t>𝑚</m:t>
                              </m:r>
                            </m:e>
                            <m:sup>
                              <m:r>
                                <a:rPr lang="es-EC" sz="2400" i="1">
                                  <a:latin typeface="Cambria Math"/>
                                </a:rPr>
                                <m:t>3</m:t>
                              </m:r>
                            </m:sup>
                          </m:sSup>
                        </m:num>
                        <m:den>
                          <m:r>
                            <a:rPr lang="es-EC" sz="2400" i="1">
                              <a:latin typeface="Cambria Math"/>
                            </a:rPr>
                            <m:t>24</m:t>
                          </m:r>
                          <m:r>
                            <a:rPr lang="es-EC" sz="2400" i="1">
                              <a:latin typeface="Cambria Math"/>
                            </a:rPr>
                            <m:t>h</m:t>
                          </m:r>
                        </m:den>
                      </m:f>
                      <m:r>
                        <a:rPr lang="es-EC" sz="2400" i="1">
                          <a:latin typeface="Cambria Math"/>
                        </a:rPr>
                        <m:t>𝑥</m:t>
                      </m:r>
                      <m:r>
                        <a:rPr lang="es-EC" sz="2400" i="1">
                          <a:latin typeface="Cambria Math"/>
                        </a:rPr>
                        <m:t>12</m:t>
                      </m:r>
                      <m:r>
                        <a:rPr lang="es-EC" sz="2400" i="1">
                          <a:latin typeface="Cambria Math"/>
                        </a:rPr>
                        <m:t>h</m:t>
                      </m:r>
                      <m:r>
                        <a:rPr lang="es-EC" sz="2400" i="1">
                          <a:latin typeface="Cambria Math"/>
                        </a:rPr>
                        <m:t>=147</m:t>
                      </m:r>
                      <m:sSup>
                        <m:sSupPr>
                          <m:ctrlPr>
                            <a:rPr lang="es-EC" sz="2400" i="1">
                              <a:latin typeface="Cambria Math"/>
                            </a:rPr>
                          </m:ctrlPr>
                        </m:sSupPr>
                        <m:e>
                          <m:r>
                            <a:rPr lang="es-EC" sz="2400" i="1">
                              <a:latin typeface="Cambria Math"/>
                            </a:rPr>
                            <m:t>𝑚</m:t>
                          </m:r>
                        </m:e>
                        <m:sup>
                          <m:r>
                            <a:rPr lang="es-EC" sz="2400" i="1">
                              <a:latin typeface="Cambria Math"/>
                            </a:rPr>
                            <m:t>3</m:t>
                          </m:r>
                        </m:sup>
                      </m:sSup>
                    </m:oMath>
                  </m:oMathPara>
                </a14:m>
                <a:endParaRPr lang="es-EC" sz="2400" dirty="0"/>
              </a:p>
            </p:txBody>
          </p:sp>
        </mc:Choice>
        <mc:Fallback xmlns="">
          <p:sp>
            <p:nvSpPr>
              <p:cNvPr id="6" name="5 Rectángulo"/>
              <p:cNvSpPr>
                <a:spLocks noRot="1" noChangeAspect="1" noMove="1" noResize="1" noEditPoints="1" noAdjustHandles="1" noChangeArrowheads="1" noChangeShapeType="1" noTextEdit="1"/>
              </p:cNvSpPr>
              <p:nvPr/>
            </p:nvSpPr>
            <p:spPr>
              <a:xfrm>
                <a:off x="2989416" y="4411768"/>
                <a:ext cx="3939155" cy="842859"/>
              </a:xfrm>
              <a:prstGeom prst="rect">
                <a:avLst/>
              </a:prstGeom>
              <a:blipFill rotWithShape="1">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6 Rectángulo"/>
              <p:cNvSpPr/>
              <p:nvPr/>
            </p:nvSpPr>
            <p:spPr>
              <a:xfrm>
                <a:off x="2314464" y="2921168"/>
                <a:ext cx="5289061" cy="1015663"/>
              </a:xfrm>
              <a:prstGeom prst="rect">
                <a:avLst/>
              </a:prstGeom>
            </p:spPr>
            <p:txBody>
              <a:bodyPr wrap="square">
                <a:spAutoFit/>
              </a:bodyPr>
              <a:lstStyle/>
              <a:p>
                <a:r>
                  <a:rPr lang="es-EC" sz="2000" dirty="0"/>
                  <a:t>Donde </a:t>
                </a:r>
                <a14:m>
                  <m:oMath xmlns:m="http://schemas.openxmlformats.org/officeDocument/2006/math">
                    <m:sSub>
                      <m:sSubPr>
                        <m:ctrlPr>
                          <a:rPr lang="es-EC" sz="2000" i="1">
                            <a:latin typeface="Cambria Math"/>
                          </a:rPr>
                        </m:ctrlPr>
                      </m:sSubPr>
                      <m:e>
                        <m:r>
                          <a:rPr lang="es-EC" sz="2000" i="1">
                            <a:latin typeface="Cambria Math"/>
                          </a:rPr>
                          <m:t>𝑉</m:t>
                        </m:r>
                      </m:e>
                      <m:sub>
                        <m:r>
                          <a:rPr lang="es-EC" sz="2000" i="1">
                            <a:latin typeface="Cambria Math"/>
                          </a:rPr>
                          <m:t>𝑅</m:t>
                        </m:r>
                      </m:sub>
                    </m:sSub>
                  </m:oMath>
                </a14:m>
                <a:r>
                  <a:rPr lang="es-EC" sz="2000" dirty="0"/>
                  <a:t>= Volumen del reactor en m</a:t>
                </a:r>
                <a:r>
                  <a:rPr lang="es-EC" sz="2000" baseline="30000" dirty="0"/>
                  <a:t>3</a:t>
                </a:r>
                <a:endParaRPr lang="es-EC" sz="2000" dirty="0"/>
              </a:p>
              <a:p>
                <a:r>
                  <a:rPr lang="es-EC" sz="2000" dirty="0"/>
                  <a:t>Q=Caudal medio del afluente en m</a:t>
                </a:r>
                <a:r>
                  <a:rPr lang="es-EC" sz="2000" baseline="30000" dirty="0"/>
                  <a:t>3</a:t>
                </a:r>
                <a:r>
                  <a:rPr lang="es-EC" sz="2000" dirty="0"/>
                  <a:t>/h.</a:t>
                </a:r>
              </a:p>
              <a:p>
                <a:r>
                  <a:rPr lang="es-EC" sz="2000" dirty="0"/>
                  <a:t>TRH=Tiempo de retención hidráulica.</a:t>
                </a:r>
              </a:p>
            </p:txBody>
          </p:sp>
        </mc:Choice>
        <mc:Fallback xmlns="">
          <p:sp>
            <p:nvSpPr>
              <p:cNvPr id="7" name="6 Rectángulo"/>
              <p:cNvSpPr>
                <a:spLocks noRot="1" noChangeAspect="1" noMove="1" noResize="1" noEditPoints="1" noAdjustHandles="1" noChangeArrowheads="1" noChangeShapeType="1" noTextEdit="1"/>
              </p:cNvSpPr>
              <p:nvPr/>
            </p:nvSpPr>
            <p:spPr>
              <a:xfrm>
                <a:off x="2314464" y="2921168"/>
                <a:ext cx="5289061" cy="1015663"/>
              </a:xfrm>
              <a:prstGeom prst="rect">
                <a:avLst/>
              </a:prstGeom>
              <a:blipFill rotWithShape="1">
                <a:blip r:embed="rId5"/>
                <a:stretch>
                  <a:fillRect l="-1269" t="-2994" b="-9581"/>
                </a:stretch>
              </a:blipFill>
            </p:spPr>
            <p:txBody>
              <a:bodyPr/>
              <a:lstStyle/>
              <a:p>
                <a:r>
                  <a:rPr lang="es-EC">
                    <a:noFill/>
                  </a:rPr>
                  <a:t> </a:t>
                </a:r>
              </a:p>
            </p:txBody>
          </p:sp>
        </mc:Fallback>
      </mc:AlternateContent>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3" name="2 Marcador de contenido"/>
          <p:cNvSpPr>
            <a:spLocks noGrp="1"/>
          </p:cNvSpPr>
          <p:nvPr>
            <p:ph idx="1"/>
          </p:nvPr>
        </p:nvSpPr>
        <p:spPr>
          <a:xfrm>
            <a:off x="1115616" y="1844824"/>
            <a:ext cx="2782662" cy="4464496"/>
          </a:xfrm>
        </p:spPr>
        <p:txBody>
          <a:bodyPr>
            <a:normAutofit/>
          </a:bodyPr>
          <a:lstStyle/>
          <a:p>
            <a:pPr lvl="0"/>
            <a:endParaRPr lang="es-EC" sz="2800" dirty="0" smtClean="0">
              <a:latin typeface="Arial" pitchFamily="34" charset="0"/>
              <a:cs typeface="Arial" pitchFamily="34" charset="0"/>
            </a:endParaRPr>
          </a:p>
          <a:p>
            <a:pPr algn="just">
              <a:buNone/>
            </a:pPr>
            <a:endParaRPr lang="es-EC" dirty="0" smtClean="0">
              <a:latin typeface="Arial" pitchFamily="34" charset="0"/>
              <a:cs typeface="Arial" pitchFamily="34" charset="0"/>
            </a:endParaRPr>
          </a:p>
          <a:p>
            <a:pPr algn="just">
              <a:buNone/>
            </a:pPr>
            <a:endParaRPr lang="es-EC" dirty="0" smtClean="0">
              <a:latin typeface="Arial" pitchFamily="34" charset="0"/>
              <a:cs typeface="Arial" pitchFamily="34" charset="0"/>
            </a:endParaRPr>
          </a:p>
          <a:p>
            <a:pPr algn="just"/>
            <a:endParaRPr lang="es-PE" dirty="0">
              <a:latin typeface="Arial" pitchFamily="34" charset="0"/>
              <a:cs typeface="Arial" pitchFamily="34" charset="0"/>
            </a:endParaRPr>
          </a:p>
        </p:txBody>
      </p:sp>
      <p:sp>
        <p:nvSpPr>
          <p:cNvPr id="6963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69637" name="Rectangle 5"/>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38" name="Rectangle 6"/>
          <p:cNvSpPr>
            <a:spLocks noChangeArrowheads="1"/>
          </p:cNvSpPr>
          <p:nvPr/>
        </p:nvSpPr>
        <p:spPr bwMode="auto">
          <a:xfrm>
            <a:off x="0" y="1123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39" name="Rectangle 7"/>
          <p:cNvSpPr>
            <a:spLocks noChangeArrowheads="1"/>
          </p:cNvSpPr>
          <p:nvPr/>
        </p:nvSpPr>
        <p:spPr bwMode="auto">
          <a:xfrm>
            <a:off x="0" y="13906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41"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69642" name="Rectangle 10"/>
          <p:cNvSpPr>
            <a:spLocks noChangeArrowheads="1"/>
          </p:cNvSpPr>
          <p:nvPr/>
        </p:nvSpPr>
        <p:spPr bwMode="auto">
          <a:xfrm>
            <a:off x="0" y="7239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058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3" name="2 Marcador de contenido"/>
          <p:cNvSpPr>
            <a:spLocks noGrp="1"/>
          </p:cNvSpPr>
          <p:nvPr>
            <p:ph idx="1"/>
          </p:nvPr>
        </p:nvSpPr>
        <p:spPr>
          <a:xfrm>
            <a:off x="1115616" y="1844824"/>
            <a:ext cx="2782662" cy="4464496"/>
          </a:xfrm>
        </p:spPr>
        <p:txBody>
          <a:bodyPr>
            <a:normAutofit/>
          </a:bodyPr>
          <a:lstStyle/>
          <a:p>
            <a:pPr lvl="0"/>
            <a:endParaRPr lang="es-EC" sz="2800" dirty="0" smtClean="0">
              <a:latin typeface="Arial" pitchFamily="34" charset="0"/>
              <a:cs typeface="Arial" pitchFamily="34" charset="0"/>
            </a:endParaRPr>
          </a:p>
          <a:p>
            <a:pPr algn="just">
              <a:buNone/>
            </a:pPr>
            <a:endParaRPr lang="es-EC" dirty="0" smtClean="0">
              <a:latin typeface="Arial" pitchFamily="34" charset="0"/>
              <a:cs typeface="Arial" pitchFamily="34" charset="0"/>
            </a:endParaRPr>
          </a:p>
          <a:p>
            <a:pPr algn="just">
              <a:buNone/>
            </a:pPr>
            <a:endParaRPr lang="es-EC" dirty="0" smtClean="0">
              <a:latin typeface="Arial" pitchFamily="34" charset="0"/>
              <a:cs typeface="Arial" pitchFamily="34" charset="0"/>
            </a:endParaRPr>
          </a:p>
          <a:p>
            <a:pPr algn="just"/>
            <a:endParaRPr lang="es-PE" dirty="0">
              <a:latin typeface="Arial" pitchFamily="34" charset="0"/>
              <a:cs typeface="Arial" pitchFamily="34" charset="0"/>
            </a:endParaRPr>
          </a:p>
        </p:txBody>
      </p:sp>
      <p:sp>
        <p:nvSpPr>
          <p:cNvPr id="6963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69637" name="Rectangle 5"/>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38" name="Rectangle 6"/>
          <p:cNvSpPr>
            <a:spLocks noChangeArrowheads="1"/>
          </p:cNvSpPr>
          <p:nvPr/>
        </p:nvSpPr>
        <p:spPr bwMode="auto">
          <a:xfrm>
            <a:off x="0" y="1123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39" name="Rectangle 7"/>
          <p:cNvSpPr>
            <a:spLocks noChangeArrowheads="1"/>
          </p:cNvSpPr>
          <p:nvPr/>
        </p:nvSpPr>
        <p:spPr bwMode="auto">
          <a:xfrm>
            <a:off x="0" y="13906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41"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69642" name="Rectangle 10"/>
          <p:cNvSpPr>
            <a:spLocks noChangeArrowheads="1"/>
          </p:cNvSpPr>
          <p:nvPr/>
        </p:nvSpPr>
        <p:spPr bwMode="auto">
          <a:xfrm>
            <a:off x="0" y="7239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058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4676" name="Rectangle 4"/>
          <p:cNvSpPr>
            <a:spLocks noChangeArrowheads="1"/>
          </p:cNvSpPr>
          <p:nvPr/>
        </p:nvSpPr>
        <p:spPr bwMode="auto">
          <a:xfrm>
            <a:off x="1187624" y="836712"/>
            <a:ext cx="7574243" cy="1420861"/>
          </a:xfrm>
          <a:prstGeom prst="rect">
            <a:avLst/>
          </a:prstGeom>
          <a:noFill/>
          <a:ln w="9525">
            <a:noFill/>
            <a:miter lim="800000"/>
            <a:headEnd/>
            <a:tailEnd/>
          </a:ln>
          <a:effectLst/>
        </p:spPr>
        <p:txBody>
          <a:bodyPr vert="horz" wrap="square" lIns="457056" tIns="126960" rIns="91440" bIns="0" numCol="1" anchor="ctr" anchorCtr="0" compatLnSpc="1">
            <a:prstTxWarp prst="textNoShape">
              <a:avLst/>
            </a:prstTxWarp>
            <a:spAutoFit/>
          </a:bodyPr>
          <a:lstStyle/>
          <a:p>
            <a:pPr marL="914400" marR="0" lvl="2" indent="0" algn="ctr" defTabSz="914400" rtl="0" eaLnBrk="1" fontAlgn="base" latinLnBrk="0" hangingPunct="1">
              <a:lnSpc>
                <a:spcPct val="100000"/>
              </a:lnSpc>
              <a:spcBef>
                <a:spcPct val="0"/>
              </a:spcBef>
              <a:spcAft>
                <a:spcPct val="0"/>
              </a:spcAft>
              <a:buClr>
                <a:srgbClr val="000000"/>
              </a:buClr>
              <a:buSzPct val="100000"/>
              <a:tabLst/>
            </a:pPr>
            <a:r>
              <a:rPr kumimoji="0" lang="es-EC" altLang="zh-CN" sz="28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CÁLCULO DE PÉRDIDAS DE ENERGÍA EN EL SISTEMA DE ENFRIAMIENTO (   )</a:t>
            </a:r>
            <a:endParaRPr kumimoji="0" lang="es-EC" altLang="zh-CN"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84675"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876256" y="1700808"/>
            <a:ext cx="288032" cy="593007"/>
          </a:xfrm>
          <a:prstGeom prst="rect">
            <a:avLst/>
          </a:prstGeom>
          <a:noFill/>
        </p:spPr>
      </p:pic>
      <p:sp>
        <p:nvSpPr>
          <p:cNvPr id="284677" name="Rectangle 5"/>
          <p:cNvSpPr>
            <a:spLocks noChangeArrowheads="1"/>
          </p:cNvSpPr>
          <p:nvPr/>
        </p:nvSpPr>
        <p:spPr bwMode="auto">
          <a:xfrm>
            <a:off x="0" y="513576"/>
            <a:ext cx="1107996" cy="55399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914400" marR="0" lvl="2" indent="0" algn="l" defTabSz="914400" rtl="0" eaLnBrk="1" fontAlgn="base" latinLnBrk="0" hangingPunct="1">
              <a:lnSpc>
                <a:spcPct val="100000"/>
              </a:lnSpc>
              <a:spcBef>
                <a:spcPct val="0"/>
              </a:spcBef>
              <a:spcAft>
                <a:spcPct val="0"/>
              </a:spcAft>
              <a:buClr>
                <a:srgbClr val="000000"/>
              </a:buClr>
              <a:buSzPct val="100000"/>
              <a:tabLst/>
            </a:pPr>
            <a:endParaRPr kumimoji="0" lang="es-EC" altLang="zh-CN" sz="1200" b="1" i="1" u="none" strike="noStrike" cap="none" normalizeH="0" baseline="0" dirty="0" smtClean="0">
              <a:ln>
                <a:noFill/>
              </a:ln>
              <a:solidFill>
                <a:srgbClr val="4F81BD"/>
              </a:solidFill>
              <a:effectLst/>
              <a:latin typeface="Cambria"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zh-CN"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84678" name="Rectangle 6"/>
          <p:cNvSpPr>
            <a:spLocks noChangeArrowheads="1"/>
          </p:cNvSpPr>
          <p:nvPr/>
        </p:nvSpPr>
        <p:spPr bwMode="auto">
          <a:xfrm>
            <a:off x="1331640" y="2348880"/>
            <a:ext cx="4939173"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s-EC" altLang="zh-CN"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Pérdidas en la línea de succión.</a:t>
            </a:r>
            <a:endParaRPr kumimoji="0" lang="es-EC" altLang="zh-CN"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28468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4679" name="Picture 7"/>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266962" y="3617997"/>
            <a:ext cx="1152128" cy="504865"/>
          </a:xfrm>
          <a:prstGeom prst="rect">
            <a:avLst/>
          </a:prstGeom>
          <a:noFill/>
        </p:spPr>
      </p:pic>
      <p:sp>
        <p:nvSpPr>
          <p:cNvPr id="284682"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4681" name="Picture 9"/>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923146" y="3636586"/>
            <a:ext cx="2520280" cy="342260"/>
          </a:xfrm>
          <a:prstGeom prst="rect">
            <a:avLst/>
          </a:prstGeom>
          <a:noFill/>
        </p:spPr>
      </p:pic>
      <p:pic>
        <p:nvPicPr>
          <p:cNvPr id="284684" name="Picture 1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771017" y="4338886"/>
            <a:ext cx="3394663" cy="792088"/>
          </a:xfrm>
          <a:prstGeom prst="rect">
            <a:avLst/>
          </a:prstGeom>
          <a:noFill/>
        </p:spPr>
      </p:pic>
      <p:pic>
        <p:nvPicPr>
          <p:cNvPr id="284683" name="Picture 11"/>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707122" y="5346998"/>
            <a:ext cx="1386154" cy="504056"/>
          </a:xfrm>
          <a:prstGeom prst="rect">
            <a:avLst/>
          </a:prstGeom>
          <a:noFill/>
        </p:spPr>
      </p:pic>
      <p:sp>
        <p:nvSpPr>
          <p:cNvPr id="284685"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4686" name="Rectangle 14"/>
          <p:cNvSpPr>
            <a:spLocks noChangeArrowheads="1"/>
          </p:cNvSpPr>
          <p:nvPr/>
        </p:nvSpPr>
        <p:spPr bwMode="auto">
          <a:xfrm>
            <a:off x="0" y="11239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84687" name="Rectangle 15"/>
          <p:cNvSpPr>
            <a:spLocks noChangeArrowheads="1"/>
          </p:cNvSpPr>
          <p:nvPr/>
        </p:nvSpPr>
        <p:spPr bwMode="auto">
          <a:xfrm>
            <a:off x="0" y="19240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6" name="25 Rectángulo"/>
          <p:cNvSpPr/>
          <p:nvPr/>
        </p:nvSpPr>
        <p:spPr>
          <a:xfrm>
            <a:off x="1453634" y="2987660"/>
            <a:ext cx="3711337" cy="369332"/>
          </a:xfrm>
          <a:prstGeom prst="rect">
            <a:avLst/>
          </a:prstGeom>
        </p:spPr>
        <p:txBody>
          <a:bodyPr wrap="none">
            <a:spAutoFit/>
          </a:bodyPr>
          <a:lstStyle/>
          <a:p>
            <a:r>
              <a:rPr lang="es-EC" b="1" dirty="0" smtClean="0">
                <a:latin typeface="Arial" pitchFamily="34" charset="0"/>
                <a:cs typeface="Arial" pitchFamily="34" charset="0"/>
              </a:rPr>
              <a:t>Velocidad en la línea de succión</a:t>
            </a:r>
            <a:endParaRPr lang="es-EC" b="1" dirty="0">
              <a:latin typeface="Arial" pitchFamily="34" charset="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3" name="2 Marcador de contenido"/>
          <p:cNvSpPr>
            <a:spLocks noGrp="1"/>
          </p:cNvSpPr>
          <p:nvPr>
            <p:ph idx="1"/>
          </p:nvPr>
        </p:nvSpPr>
        <p:spPr>
          <a:xfrm>
            <a:off x="1115616" y="1844824"/>
            <a:ext cx="2782662" cy="4464496"/>
          </a:xfrm>
        </p:spPr>
        <p:txBody>
          <a:bodyPr>
            <a:normAutofit/>
          </a:bodyPr>
          <a:lstStyle/>
          <a:p>
            <a:pPr lvl="0"/>
            <a:endParaRPr lang="es-EC" sz="2800" dirty="0" smtClean="0">
              <a:latin typeface="Arial" pitchFamily="34" charset="0"/>
              <a:cs typeface="Arial" pitchFamily="34" charset="0"/>
            </a:endParaRPr>
          </a:p>
          <a:p>
            <a:pPr algn="just">
              <a:buNone/>
            </a:pPr>
            <a:endParaRPr lang="es-EC" dirty="0" smtClean="0">
              <a:latin typeface="Arial" pitchFamily="34" charset="0"/>
              <a:cs typeface="Arial" pitchFamily="34" charset="0"/>
            </a:endParaRPr>
          </a:p>
          <a:p>
            <a:pPr algn="just">
              <a:buNone/>
            </a:pPr>
            <a:endParaRPr lang="es-EC" dirty="0" smtClean="0">
              <a:latin typeface="Arial" pitchFamily="34" charset="0"/>
              <a:cs typeface="Arial" pitchFamily="34" charset="0"/>
            </a:endParaRPr>
          </a:p>
          <a:p>
            <a:pPr algn="just"/>
            <a:endParaRPr lang="es-PE" dirty="0">
              <a:latin typeface="Arial" pitchFamily="34" charset="0"/>
              <a:cs typeface="Arial" pitchFamily="34" charset="0"/>
            </a:endParaRPr>
          </a:p>
        </p:txBody>
      </p:sp>
      <p:sp>
        <p:nvSpPr>
          <p:cNvPr id="6963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69637" name="Rectangle 5"/>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38" name="Rectangle 6"/>
          <p:cNvSpPr>
            <a:spLocks noChangeArrowheads="1"/>
          </p:cNvSpPr>
          <p:nvPr/>
        </p:nvSpPr>
        <p:spPr bwMode="auto">
          <a:xfrm>
            <a:off x="0" y="1123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39" name="Rectangle 7"/>
          <p:cNvSpPr>
            <a:spLocks noChangeArrowheads="1"/>
          </p:cNvSpPr>
          <p:nvPr/>
        </p:nvSpPr>
        <p:spPr bwMode="auto">
          <a:xfrm>
            <a:off x="0" y="13906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41"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69642" name="Rectangle 10"/>
          <p:cNvSpPr>
            <a:spLocks noChangeArrowheads="1"/>
          </p:cNvSpPr>
          <p:nvPr/>
        </p:nvSpPr>
        <p:spPr bwMode="auto">
          <a:xfrm>
            <a:off x="0" y="7239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058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6723" name="Rectangle 3"/>
          <p:cNvSpPr>
            <a:spLocks noChangeArrowheads="1"/>
          </p:cNvSpPr>
          <p:nvPr/>
        </p:nvSpPr>
        <p:spPr bwMode="auto">
          <a:xfrm>
            <a:off x="1331640" y="796642"/>
            <a:ext cx="367240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altLang="zh-CN"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Pérdidas primarias (fricción).</a:t>
            </a:r>
            <a:endParaRPr kumimoji="0" lang="es-EC" altLang="zh-CN"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86725" name="Picture 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13666" y="1700808"/>
            <a:ext cx="1854438" cy="576000"/>
          </a:xfrm>
          <a:prstGeom prst="rect">
            <a:avLst/>
          </a:prstGeom>
          <a:noFill/>
        </p:spPr>
      </p:pic>
      <p:pic>
        <p:nvPicPr>
          <p:cNvPr id="286724" name="Picture 4"/>
          <p:cNvPicPr>
            <a:picLocks noChangeAspect="1" noChangeArrowheads="1"/>
          </p:cNvPicPr>
          <p:nvPr/>
        </p:nvPicPr>
        <p:blipFill>
          <a:blip r:embed="rId4" cstate="print">
            <a:clrChange>
              <a:clrFrom>
                <a:srgbClr val="FFFFFF"/>
              </a:clrFrom>
              <a:clrTo>
                <a:srgbClr val="FFFFFF">
                  <a:alpha val="0"/>
                </a:srgbClr>
              </a:clrTo>
            </a:clrChange>
          </a:blip>
          <a:srcRect l="19309" b="12490"/>
          <a:stretch>
            <a:fillRect/>
          </a:stretch>
        </p:blipFill>
        <p:spPr bwMode="auto">
          <a:xfrm>
            <a:off x="3285875" y="1686856"/>
            <a:ext cx="1142110" cy="478280"/>
          </a:xfrm>
          <a:prstGeom prst="rect">
            <a:avLst/>
          </a:prstGeom>
          <a:noFill/>
        </p:spPr>
      </p:pic>
      <p:sp>
        <p:nvSpPr>
          <p:cNvPr id="286726"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6728" name="Rectangle 8"/>
          <p:cNvSpPr>
            <a:spLocks noChangeArrowheads="1"/>
          </p:cNvSpPr>
          <p:nvPr/>
        </p:nvSpPr>
        <p:spPr bwMode="auto">
          <a:xfrm>
            <a:off x="0" y="16764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86730"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2" name="21 Rectángulo"/>
          <p:cNvSpPr/>
          <p:nvPr/>
        </p:nvSpPr>
        <p:spPr>
          <a:xfrm>
            <a:off x="1309618" y="1187460"/>
            <a:ext cx="2326278" cy="369332"/>
          </a:xfrm>
          <a:prstGeom prst="rect">
            <a:avLst/>
          </a:prstGeom>
        </p:spPr>
        <p:txBody>
          <a:bodyPr wrap="none">
            <a:spAutoFit/>
          </a:bodyPr>
          <a:lstStyle/>
          <a:p>
            <a:r>
              <a:rPr lang="es-EC" b="1" dirty="0" smtClean="0">
                <a:latin typeface="Arial" pitchFamily="34" charset="0"/>
                <a:cs typeface="Arial" pitchFamily="34" charset="0"/>
              </a:rPr>
              <a:t>Rugosidad Relativa</a:t>
            </a:r>
            <a:endParaRPr lang="es-EC" b="1" dirty="0">
              <a:latin typeface="Arial" pitchFamily="34" charset="0"/>
              <a:cs typeface="Arial" pitchFamily="34" charset="0"/>
            </a:endParaRPr>
          </a:p>
        </p:txBody>
      </p:sp>
      <p:sp>
        <p:nvSpPr>
          <p:cNvPr id="23" name="22 Rectángulo"/>
          <p:cNvSpPr/>
          <p:nvPr/>
        </p:nvSpPr>
        <p:spPr>
          <a:xfrm>
            <a:off x="1403648" y="2420888"/>
            <a:ext cx="3029000" cy="369332"/>
          </a:xfrm>
          <a:prstGeom prst="rect">
            <a:avLst/>
          </a:prstGeom>
        </p:spPr>
        <p:txBody>
          <a:bodyPr wrap="square">
            <a:spAutoFit/>
          </a:bodyPr>
          <a:lstStyle/>
          <a:p>
            <a:r>
              <a:rPr lang="es-EC" b="1" dirty="0" smtClean="0">
                <a:latin typeface="Arial" pitchFamily="34" charset="0"/>
                <a:cs typeface="Arial" pitchFamily="34" charset="0"/>
              </a:rPr>
              <a:t>Número de Reynolds </a:t>
            </a:r>
            <a:endParaRPr lang="es-EC" b="1" dirty="0">
              <a:latin typeface="Arial" pitchFamily="34" charset="0"/>
              <a:cs typeface="Arial" pitchFamily="34" charset="0"/>
            </a:endParaRPr>
          </a:p>
        </p:txBody>
      </p:sp>
      <p:sp>
        <p:nvSpPr>
          <p:cNvPr id="286732"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6731" name="Picture 1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691680" y="2925008"/>
            <a:ext cx="1267200" cy="576000"/>
          </a:xfrm>
          <a:prstGeom prst="rect">
            <a:avLst/>
          </a:prstGeom>
          <a:noFill/>
        </p:spPr>
      </p:pic>
      <p:pic>
        <p:nvPicPr>
          <p:cNvPr id="286734" name="Picture 14"/>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414790" y="3583692"/>
            <a:ext cx="2592000" cy="864000"/>
          </a:xfrm>
          <a:prstGeom prst="rect">
            <a:avLst/>
          </a:prstGeom>
          <a:noFill/>
        </p:spPr>
      </p:pic>
      <p:pic>
        <p:nvPicPr>
          <p:cNvPr id="286733" name="Picture 13"/>
          <p:cNvPicPr>
            <a:picLocks noChangeAspect="1" noChangeArrowheads="1"/>
          </p:cNvPicPr>
          <p:nvPr/>
        </p:nvPicPr>
        <p:blipFill>
          <a:blip r:embed="rId7" cstate="print">
            <a:clrChange>
              <a:clrFrom>
                <a:srgbClr val="FFFFFF"/>
              </a:clrFrom>
              <a:clrTo>
                <a:srgbClr val="FFFFFF">
                  <a:alpha val="0"/>
                </a:srgbClr>
              </a:clrTo>
            </a:clrChange>
          </a:blip>
          <a:srcRect l="17744"/>
          <a:stretch>
            <a:fillRect/>
          </a:stretch>
        </p:blipFill>
        <p:spPr bwMode="auto">
          <a:xfrm>
            <a:off x="3964099" y="3814134"/>
            <a:ext cx="1552894" cy="334946"/>
          </a:xfrm>
          <a:prstGeom prst="rect">
            <a:avLst/>
          </a:prstGeom>
          <a:noFill/>
        </p:spPr>
      </p:pic>
      <p:sp>
        <p:nvSpPr>
          <p:cNvPr id="286735" name="Rectangle 1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6736" name="Rectangle 16"/>
          <p:cNvSpPr>
            <a:spLocks noChangeArrowheads="1"/>
          </p:cNvSpPr>
          <p:nvPr/>
        </p:nvSpPr>
        <p:spPr bwMode="auto">
          <a:xfrm>
            <a:off x="0" y="10858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86737" name="Rectangle 17"/>
          <p:cNvSpPr>
            <a:spLocks noChangeArrowheads="1"/>
          </p:cNvSpPr>
          <p:nvPr/>
        </p:nvSpPr>
        <p:spPr bwMode="auto">
          <a:xfrm>
            <a:off x="0" y="17526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86739" name="Rectangle 19"/>
          <p:cNvSpPr>
            <a:spLocks noChangeArrowheads="1"/>
          </p:cNvSpPr>
          <p:nvPr/>
        </p:nvSpPr>
        <p:spPr bwMode="auto">
          <a:xfrm>
            <a:off x="1555532" y="4572417"/>
            <a:ext cx="3357009"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Entonces debido a que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NR ≥ 4000, el flujo es turbulento.</a:t>
            </a:r>
            <a:endParaRPr kumimoji="0" lang="es-EC" sz="2400" b="1" i="0" u="none" strike="noStrike" cap="none" normalizeH="0" baseline="0" dirty="0" smtClean="0">
              <a:ln>
                <a:noFill/>
              </a:ln>
              <a:solidFill>
                <a:schemeClr val="tx1"/>
              </a:solidFill>
              <a:effectLst/>
              <a:latin typeface="Arial" pitchFamily="34" charset="0"/>
              <a:cs typeface="Arial" pitchFamily="34" charset="0"/>
            </a:endParaRPr>
          </a:p>
        </p:txBody>
      </p:sp>
      <p:sp>
        <p:nvSpPr>
          <p:cNvPr id="286741"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6740" name="Picture 20"/>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228184" y="1268760"/>
            <a:ext cx="2016224" cy="860583"/>
          </a:xfrm>
          <a:prstGeom prst="rect">
            <a:avLst/>
          </a:prstGeom>
          <a:noFill/>
        </p:spPr>
      </p:pic>
      <p:sp>
        <p:nvSpPr>
          <p:cNvPr id="286743" name="Rectangle 2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6742" name="Picture 22"/>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652120" y="2420888"/>
            <a:ext cx="3374089" cy="648072"/>
          </a:xfrm>
          <a:prstGeom prst="rect">
            <a:avLst/>
          </a:prstGeom>
          <a:noFill/>
        </p:spPr>
      </p:pic>
      <p:sp>
        <p:nvSpPr>
          <p:cNvPr id="286745" name="Rectangle 2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6744" name="Picture 24"/>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6954810" y="3356992"/>
            <a:ext cx="1073574" cy="288032"/>
          </a:xfrm>
          <a:prstGeom prst="rect">
            <a:avLst/>
          </a:prstGeom>
          <a:noFill/>
        </p:spPr>
      </p:pic>
      <p:sp>
        <p:nvSpPr>
          <p:cNvPr id="39" name="38 Rectángulo"/>
          <p:cNvSpPr/>
          <p:nvPr/>
        </p:nvSpPr>
        <p:spPr>
          <a:xfrm>
            <a:off x="5940152" y="3801814"/>
            <a:ext cx="3024336" cy="923330"/>
          </a:xfrm>
          <a:prstGeom prst="rect">
            <a:avLst/>
          </a:prstGeom>
        </p:spPr>
        <p:txBody>
          <a:bodyPr wrap="square">
            <a:spAutoFit/>
          </a:bodyPr>
          <a:lstStyle/>
          <a:p>
            <a:pPr algn="just"/>
            <a:r>
              <a:rPr lang="es-EC" b="1" dirty="0" smtClean="0">
                <a:latin typeface="Arial" pitchFamily="34" charset="0"/>
                <a:cs typeface="Arial" pitchFamily="34" charset="0"/>
              </a:rPr>
              <a:t>Pérdida de energía debido a la fricción de la tubería </a:t>
            </a:r>
            <a:endParaRPr lang="es-EC" b="1" dirty="0">
              <a:latin typeface="Arial" pitchFamily="34" charset="0"/>
              <a:cs typeface="Arial" pitchFamily="34" charset="0"/>
            </a:endParaRPr>
          </a:p>
        </p:txBody>
      </p:sp>
      <p:sp>
        <p:nvSpPr>
          <p:cNvPr id="286747" name="Rectangle 2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6746" name="Picture 26"/>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6372200" y="4869160"/>
            <a:ext cx="2016224" cy="576064"/>
          </a:xfrm>
          <a:prstGeom prst="rect">
            <a:avLst/>
          </a:prstGeom>
          <a:noFill/>
        </p:spPr>
      </p:pic>
      <p:sp>
        <p:nvSpPr>
          <p:cNvPr id="286749" name="Rectangle 2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6748" name="Picture 28"/>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5472608" y="5496198"/>
            <a:ext cx="3563888" cy="741114"/>
          </a:xfrm>
          <a:prstGeom prst="rect">
            <a:avLst/>
          </a:prstGeom>
          <a:noFill/>
        </p:spPr>
      </p:pic>
      <p:sp>
        <p:nvSpPr>
          <p:cNvPr id="286751" name="Rectangle 3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6750" name="Picture 30"/>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6660232" y="6309318"/>
            <a:ext cx="1322179" cy="288000"/>
          </a:xfrm>
          <a:prstGeom prst="rect">
            <a:avLst/>
          </a:prstGeom>
          <a:noFill/>
        </p:spPr>
      </p:pic>
      <p:sp>
        <p:nvSpPr>
          <p:cNvPr id="46" name="45 Rectángulo"/>
          <p:cNvSpPr/>
          <p:nvPr/>
        </p:nvSpPr>
        <p:spPr>
          <a:xfrm>
            <a:off x="5635952" y="827420"/>
            <a:ext cx="3544560" cy="369332"/>
          </a:xfrm>
          <a:prstGeom prst="rect">
            <a:avLst/>
          </a:prstGeom>
        </p:spPr>
        <p:txBody>
          <a:bodyPr wrap="none">
            <a:spAutoFit/>
          </a:bodyPr>
          <a:lstStyle/>
          <a:p>
            <a:r>
              <a:rPr lang="es-EC" b="1" dirty="0" smtClean="0">
                <a:latin typeface="Arial" pitchFamily="34" charset="0"/>
                <a:cs typeface="Arial" pitchFamily="34" charset="0"/>
              </a:rPr>
              <a:t>Factor de fricción de la tubería</a:t>
            </a:r>
            <a:endParaRPr lang="es-EC" b="1" dirty="0">
              <a:latin typeface="Arial" pitchFamily="34" charset="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3" name="2 Marcador de contenido"/>
          <p:cNvSpPr>
            <a:spLocks noGrp="1"/>
          </p:cNvSpPr>
          <p:nvPr>
            <p:ph idx="1"/>
          </p:nvPr>
        </p:nvSpPr>
        <p:spPr>
          <a:xfrm>
            <a:off x="1115616" y="1844824"/>
            <a:ext cx="2782662" cy="4464496"/>
          </a:xfrm>
        </p:spPr>
        <p:txBody>
          <a:bodyPr>
            <a:normAutofit/>
          </a:bodyPr>
          <a:lstStyle/>
          <a:p>
            <a:pPr lvl="0"/>
            <a:endParaRPr lang="es-EC" sz="2800" dirty="0" smtClean="0">
              <a:latin typeface="Arial" pitchFamily="34" charset="0"/>
              <a:cs typeface="Arial" pitchFamily="34" charset="0"/>
            </a:endParaRPr>
          </a:p>
          <a:p>
            <a:pPr algn="just">
              <a:buNone/>
            </a:pPr>
            <a:endParaRPr lang="es-EC" dirty="0" smtClean="0">
              <a:latin typeface="Arial" pitchFamily="34" charset="0"/>
              <a:cs typeface="Arial" pitchFamily="34" charset="0"/>
            </a:endParaRPr>
          </a:p>
          <a:p>
            <a:pPr algn="just">
              <a:buNone/>
            </a:pPr>
            <a:endParaRPr lang="es-EC" dirty="0" smtClean="0">
              <a:latin typeface="Arial" pitchFamily="34" charset="0"/>
              <a:cs typeface="Arial" pitchFamily="34" charset="0"/>
            </a:endParaRPr>
          </a:p>
          <a:p>
            <a:pPr algn="just"/>
            <a:endParaRPr lang="es-PE" dirty="0">
              <a:latin typeface="Arial" pitchFamily="34" charset="0"/>
              <a:cs typeface="Arial" pitchFamily="34" charset="0"/>
            </a:endParaRPr>
          </a:p>
        </p:txBody>
      </p:sp>
      <p:sp>
        <p:nvSpPr>
          <p:cNvPr id="6963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69637" name="Rectangle 5"/>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38" name="Rectangle 6"/>
          <p:cNvSpPr>
            <a:spLocks noChangeArrowheads="1"/>
          </p:cNvSpPr>
          <p:nvPr/>
        </p:nvSpPr>
        <p:spPr bwMode="auto">
          <a:xfrm>
            <a:off x="0" y="1123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39" name="Rectangle 7"/>
          <p:cNvSpPr>
            <a:spLocks noChangeArrowheads="1"/>
          </p:cNvSpPr>
          <p:nvPr/>
        </p:nvSpPr>
        <p:spPr bwMode="auto">
          <a:xfrm>
            <a:off x="0" y="13906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41"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69642" name="Rectangle 10"/>
          <p:cNvSpPr>
            <a:spLocks noChangeArrowheads="1"/>
          </p:cNvSpPr>
          <p:nvPr/>
        </p:nvSpPr>
        <p:spPr bwMode="auto">
          <a:xfrm>
            <a:off x="0" y="7239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058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3" name="12 Rectángulo"/>
          <p:cNvSpPr/>
          <p:nvPr/>
        </p:nvSpPr>
        <p:spPr>
          <a:xfrm>
            <a:off x="1331640" y="908720"/>
            <a:ext cx="2646878" cy="369332"/>
          </a:xfrm>
          <a:prstGeom prst="rect">
            <a:avLst/>
          </a:prstGeom>
        </p:spPr>
        <p:txBody>
          <a:bodyPr wrap="none">
            <a:spAutoFit/>
          </a:bodyPr>
          <a:lstStyle/>
          <a:p>
            <a:r>
              <a:rPr lang="es-EC" b="1" dirty="0" smtClean="0">
                <a:latin typeface="Arial" pitchFamily="34" charset="0"/>
                <a:cs typeface="Arial" pitchFamily="34" charset="0"/>
              </a:rPr>
              <a:t> Pérdida en la entrada.</a:t>
            </a:r>
            <a:endParaRPr lang="es-EC" dirty="0">
              <a:latin typeface="Arial" pitchFamily="34" charset="0"/>
              <a:cs typeface="Arial" pitchFamily="34" charset="0"/>
            </a:endParaRPr>
          </a:p>
        </p:txBody>
      </p:sp>
      <p:sp>
        <p:nvSpPr>
          <p:cNvPr id="285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5699"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95735" y="1412840"/>
            <a:ext cx="1141132" cy="576000"/>
          </a:xfrm>
          <a:prstGeom prst="rect">
            <a:avLst/>
          </a:prstGeom>
          <a:noFill/>
        </p:spPr>
      </p:pic>
      <p:sp>
        <p:nvSpPr>
          <p:cNvPr id="2857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5701"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123728" y="3975188"/>
            <a:ext cx="2088232" cy="821964"/>
          </a:xfrm>
          <a:prstGeom prst="rect">
            <a:avLst/>
          </a:prstGeom>
          <a:noFill/>
        </p:spPr>
      </p:pic>
      <p:sp>
        <p:nvSpPr>
          <p:cNvPr id="28570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5703"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339752" y="5157192"/>
            <a:ext cx="1584176" cy="345068"/>
          </a:xfrm>
          <a:prstGeom prst="rect">
            <a:avLst/>
          </a:prstGeom>
          <a:noFill/>
        </p:spPr>
      </p:pic>
      <p:pic>
        <p:nvPicPr>
          <p:cNvPr id="20" name="19 Image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1640" y="2060848"/>
            <a:ext cx="3384376" cy="1656184"/>
          </a:xfrm>
          <a:prstGeom prst="rect">
            <a:avLst/>
          </a:prstGeom>
          <a:noFill/>
          <a:ln w="3175">
            <a:noFill/>
          </a:ln>
        </p:spPr>
      </p:pic>
      <p:sp>
        <p:nvSpPr>
          <p:cNvPr id="21" name="20 Rectángulo"/>
          <p:cNvSpPr/>
          <p:nvPr/>
        </p:nvSpPr>
        <p:spPr>
          <a:xfrm>
            <a:off x="5119757" y="620688"/>
            <a:ext cx="3645550" cy="707886"/>
          </a:xfrm>
          <a:prstGeom prst="rect">
            <a:avLst/>
          </a:prstGeom>
        </p:spPr>
        <p:txBody>
          <a:bodyPr wrap="none">
            <a:spAutoFit/>
          </a:bodyPr>
          <a:lstStyle/>
          <a:p>
            <a:pPr algn="just"/>
            <a:r>
              <a:rPr lang="es-EC" sz="2000" b="1" dirty="0" smtClean="0">
                <a:latin typeface="Arial" pitchFamily="34" charset="0"/>
                <a:cs typeface="Arial" pitchFamily="34" charset="0"/>
              </a:rPr>
              <a:t>Pérdidas menores (válvulas </a:t>
            </a:r>
          </a:p>
          <a:p>
            <a:pPr algn="just"/>
            <a:r>
              <a:rPr lang="es-EC" sz="2000" b="1" dirty="0" smtClean="0">
                <a:latin typeface="Arial" pitchFamily="34" charset="0"/>
                <a:cs typeface="Arial" pitchFamily="34" charset="0"/>
              </a:rPr>
              <a:t>y accesorios).</a:t>
            </a:r>
            <a:endParaRPr lang="es-EC" sz="2000" dirty="0">
              <a:latin typeface="Arial" pitchFamily="34" charset="0"/>
              <a:cs typeface="Arial" pitchFamily="34" charset="0"/>
            </a:endParaRPr>
          </a:p>
        </p:txBody>
      </p:sp>
      <p:sp>
        <p:nvSpPr>
          <p:cNvPr id="285706"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5705" name="Picture 9"/>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940152" y="1928536"/>
            <a:ext cx="1985582" cy="576064"/>
          </a:xfrm>
          <a:prstGeom prst="rect">
            <a:avLst/>
          </a:prstGeom>
          <a:noFill/>
        </p:spPr>
      </p:pic>
      <p:sp>
        <p:nvSpPr>
          <p:cNvPr id="24" name="23 Rectángulo"/>
          <p:cNvSpPr/>
          <p:nvPr/>
        </p:nvSpPr>
        <p:spPr>
          <a:xfrm>
            <a:off x="4932040" y="1412776"/>
            <a:ext cx="4201791" cy="369332"/>
          </a:xfrm>
          <a:prstGeom prst="rect">
            <a:avLst/>
          </a:prstGeom>
        </p:spPr>
        <p:txBody>
          <a:bodyPr wrap="none">
            <a:spAutoFit/>
          </a:bodyPr>
          <a:lstStyle/>
          <a:p>
            <a:r>
              <a:rPr lang="es-EC" b="1" dirty="0" smtClean="0">
                <a:latin typeface="Arial" pitchFamily="34" charset="0"/>
                <a:cs typeface="Arial" pitchFamily="34" charset="0"/>
              </a:rPr>
              <a:t>Pérdida en los codos estándar a 90°.</a:t>
            </a:r>
            <a:endParaRPr lang="es-EC" b="1" dirty="0">
              <a:latin typeface="Arial" pitchFamily="34" charset="0"/>
              <a:cs typeface="Arial" pitchFamily="34" charset="0"/>
            </a:endParaRPr>
          </a:p>
        </p:txBody>
      </p:sp>
      <p:sp>
        <p:nvSpPr>
          <p:cNvPr id="285708"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5707" name="Picture 11"/>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463342" y="2648616"/>
            <a:ext cx="2997090" cy="792088"/>
          </a:xfrm>
          <a:prstGeom prst="rect">
            <a:avLst/>
          </a:prstGeom>
          <a:noFill/>
        </p:spPr>
      </p:pic>
      <p:sp>
        <p:nvSpPr>
          <p:cNvPr id="285710"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12"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5711" name="Picture 15"/>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595750" y="3584720"/>
            <a:ext cx="1662734" cy="288033"/>
          </a:xfrm>
          <a:prstGeom prst="rect">
            <a:avLst/>
          </a:prstGeom>
          <a:noFill/>
        </p:spPr>
      </p:pic>
      <p:sp>
        <p:nvSpPr>
          <p:cNvPr id="285714"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5713" name="Picture 17"/>
          <p:cNvPicPr>
            <a:picLocks noChangeAspect="1" noChangeArrowheads="1"/>
          </p:cNvPicPr>
          <p:nvPr/>
        </p:nvPicPr>
        <p:blipFill>
          <a:blip r:embed="rId10" cstate="print">
            <a:clrChange>
              <a:clrFrom>
                <a:srgbClr val="FFFFFF"/>
              </a:clrFrom>
              <a:clrTo>
                <a:srgbClr val="FFFFFF">
                  <a:alpha val="0"/>
                </a:srgbClr>
              </a:clrTo>
            </a:clrChange>
          </a:blip>
          <a:srcRect l="20955"/>
          <a:stretch>
            <a:fillRect/>
          </a:stretch>
        </p:blipFill>
        <p:spPr bwMode="auto">
          <a:xfrm>
            <a:off x="7317549" y="3584720"/>
            <a:ext cx="1086513" cy="288000"/>
          </a:xfrm>
          <a:prstGeom prst="rect">
            <a:avLst/>
          </a:prstGeom>
          <a:noFill/>
        </p:spPr>
      </p:pic>
      <p:sp>
        <p:nvSpPr>
          <p:cNvPr id="33" name="32 Rectángulo"/>
          <p:cNvSpPr/>
          <p:nvPr/>
        </p:nvSpPr>
        <p:spPr>
          <a:xfrm>
            <a:off x="4938519" y="4064970"/>
            <a:ext cx="4314001" cy="369332"/>
          </a:xfrm>
          <a:prstGeom prst="rect">
            <a:avLst/>
          </a:prstGeom>
        </p:spPr>
        <p:txBody>
          <a:bodyPr wrap="none">
            <a:spAutoFit/>
          </a:bodyPr>
          <a:lstStyle/>
          <a:p>
            <a:r>
              <a:rPr lang="es-EC" b="1" dirty="0" smtClean="0">
                <a:latin typeface="Arial" pitchFamily="34" charset="0"/>
                <a:cs typeface="Arial" pitchFamily="34" charset="0"/>
              </a:rPr>
              <a:t>Pérdida en la válvula de pie con filtro.</a:t>
            </a:r>
            <a:endParaRPr lang="es-EC" dirty="0">
              <a:latin typeface="Arial" pitchFamily="34" charset="0"/>
              <a:cs typeface="Arial" pitchFamily="34" charset="0"/>
            </a:endParaRPr>
          </a:p>
        </p:txBody>
      </p:sp>
      <p:sp>
        <p:nvSpPr>
          <p:cNvPr id="285716" name="Rectangle 2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5715" name="Picture 19"/>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6167105" y="4531066"/>
            <a:ext cx="1861279" cy="540000"/>
          </a:xfrm>
          <a:prstGeom prst="rect">
            <a:avLst/>
          </a:prstGeom>
          <a:noFill/>
        </p:spPr>
      </p:pic>
      <p:sp>
        <p:nvSpPr>
          <p:cNvPr id="285720"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5719" name="Picture 23"/>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5492466" y="5157192"/>
            <a:ext cx="3374645" cy="864096"/>
          </a:xfrm>
          <a:prstGeom prst="rect">
            <a:avLst/>
          </a:prstGeom>
          <a:noFill/>
        </p:spPr>
      </p:pic>
      <p:sp>
        <p:nvSpPr>
          <p:cNvPr id="285722" name="Rectangle 2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5721" name="Picture 25"/>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6293799" y="6093328"/>
            <a:ext cx="1374545" cy="288000"/>
          </a:xfrm>
          <a:prstGeom prst="rect">
            <a:avLst/>
          </a:prstGeom>
          <a:noFill/>
        </p:spPr>
      </p:pic>
    </p:spTree>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1475656" y="908720"/>
            <a:ext cx="7454030" cy="5112568"/>
          </a:xfrm>
        </p:spPr>
        <p:txBody>
          <a:bodyPr>
            <a:normAutofit/>
          </a:bodyPr>
          <a:lstStyle/>
          <a:p>
            <a:r>
              <a:rPr lang="es-ES_tradnl" sz="3600" b="1" dirty="0" smtClean="0">
                <a:latin typeface="Arial" pitchFamily="34" charset="0"/>
                <a:cs typeface="Arial" pitchFamily="34" charset="0"/>
              </a:rPr>
              <a:t>“</a:t>
            </a:r>
            <a:r>
              <a:rPr lang="es-ES" sz="3600" b="1" dirty="0">
                <a:latin typeface="Arial" pitchFamily="34" charset="0"/>
                <a:cs typeface="Arial" pitchFamily="34" charset="0"/>
              </a:rPr>
              <a:t>DISEÑO  DE UN BIODIGESTOR PARA EL TRATAMIENTO DE AGUAS RESIDUALES Y PRODUCCION DE BIOGAS PARA SU APROVECHAMIENTO EN EL NUEVO CAMPUS DE LA ESPEL Y CONSTRUCCION DE UN PROTOTIPO</a:t>
            </a:r>
            <a:r>
              <a:rPr lang="es-ES_tradnl" sz="3600" b="1" dirty="0" smtClean="0">
                <a:latin typeface="Arial" pitchFamily="34" charset="0"/>
                <a:cs typeface="Arial" pitchFamily="34" charset="0"/>
              </a:rPr>
              <a:t>”</a:t>
            </a:r>
            <a:endParaRPr lang="es-EC" sz="3600" dirty="0">
              <a:latin typeface="Arial" pitchFamily="34" charset="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3" name="2 Marcador de contenido"/>
          <p:cNvSpPr>
            <a:spLocks noGrp="1"/>
          </p:cNvSpPr>
          <p:nvPr>
            <p:ph idx="1"/>
          </p:nvPr>
        </p:nvSpPr>
        <p:spPr>
          <a:xfrm>
            <a:off x="1115616" y="1844824"/>
            <a:ext cx="2782662" cy="4464496"/>
          </a:xfrm>
        </p:spPr>
        <p:txBody>
          <a:bodyPr>
            <a:normAutofit/>
          </a:bodyPr>
          <a:lstStyle/>
          <a:p>
            <a:pPr lvl="0"/>
            <a:endParaRPr lang="es-EC" sz="2800" dirty="0" smtClean="0">
              <a:latin typeface="Arial" pitchFamily="34" charset="0"/>
              <a:cs typeface="Arial" pitchFamily="34" charset="0"/>
            </a:endParaRPr>
          </a:p>
          <a:p>
            <a:pPr algn="just">
              <a:buNone/>
            </a:pPr>
            <a:endParaRPr lang="es-EC" dirty="0" smtClean="0">
              <a:latin typeface="Arial" pitchFamily="34" charset="0"/>
              <a:cs typeface="Arial" pitchFamily="34" charset="0"/>
            </a:endParaRPr>
          </a:p>
          <a:p>
            <a:pPr algn="just">
              <a:buNone/>
            </a:pPr>
            <a:endParaRPr lang="es-EC" dirty="0" smtClean="0">
              <a:latin typeface="Arial" pitchFamily="34" charset="0"/>
              <a:cs typeface="Arial" pitchFamily="34" charset="0"/>
            </a:endParaRPr>
          </a:p>
          <a:p>
            <a:pPr algn="just"/>
            <a:endParaRPr lang="es-PE" dirty="0">
              <a:latin typeface="Arial" pitchFamily="34" charset="0"/>
              <a:cs typeface="Arial" pitchFamily="34" charset="0"/>
            </a:endParaRPr>
          </a:p>
        </p:txBody>
      </p:sp>
      <p:sp>
        <p:nvSpPr>
          <p:cNvPr id="6963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69637" name="Rectangle 5"/>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38" name="Rectangle 6"/>
          <p:cNvSpPr>
            <a:spLocks noChangeArrowheads="1"/>
          </p:cNvSpPr>
          <p:nvPr/>
        </p:nvSpPr>
        <p:spPr bwMode="auto">
          <a:xfrm>
            <a:off x="0" y="1123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39" name="Rectangle 7"/>
          <p:cNvSpPr>
            <a:spLocks noChangeArrowheads="1"/>
          </p:cNvSpPr>
          <p:nvPr/>
        </p:nvSpPr>
        <p:spPr bwMode="auto">
          <a:xfrm>
            <a:off x="0" y="13906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41"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69642" name="Rectangle 10"/>
          <p:cNvSpPr>
            <a:spLocks noChangeArrowheads="1"/>
          </p:cNvSpPr>
          <p:nvPr/>
        </p:nvSpPr>
        <p:spPr bwMode="auto">
          <a:xfrm>
            <a:off x="0" y="7239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058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3" name="12 Rectángulo"/>
          <p:cNvSpPr/>
          <p:nvPr/>
        </p:nvSpPr>
        <p:spPr>
          <a:xfrm>
            <a:off x="1331640" y="908720"/>
            <a:ext cx="2646878" cy="369332"/>
          </a:xfrm>
          <a:prstGeom prst="rect">
            <a:avLst/>
          </a:prstGeom>
        </p:spPr>
        <p:txBody>
          <a:bodyPr wrap="none">
            <a:spAutoFit/>
          </a:bodyPr>
          <a:lstStyle/>
          <a:p>
            <a:r>
              <a:rPr lang="es-EC" b="1" dirty="0" smtClean="0">
                <a:latin typeface="Arial" pitchFamily="34" charset="0"/>
                <a:cs typeface="Arial" pitchFamily="34" charset="0"/>
              </a:rPr>
              <a:t> Pérdida en la entrada.</a:t>
            </a:r>
            <a:endParaRPr lang="es-EC" dirty="0">
              <a:latin typeface="Arial" pitchFamily="34" charset="0"/>
              <a:cs typeface="Arial" pitchFamily="34" charset="0"/>
            </a:endParaRPr>
          </a:p>
        </p:txBody>
      </p:sp>
      <p:sp>
        <p:nvSpPr>
          <p:cNvPr id="285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5699"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95735" y="1412840"/>
            <a:ext cx="1141132" cy="576000"/>
          </a:xfrm>
          <a:prstGeom prst="rect">
            <a:avLst/>
          </a:prstGeom>
          <a:noFill/>
        </p:spPr>
      </p:pic>
      <p:sp>
        <p:nvSpPr>
          <p:cNvPr id="2857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5701"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123728" y="3975188"/>
            <a:ext cx="2088232" cy="821964"/>
          </a:xfrm>
          <a:prstGeom prst="rect">
            <a:avLst/>
          </a:prstGeom>
          <a:noFill/>
        </p:spPr>
      </p:pic>
      <p:sp>
        <p:nvSpPr>
          <p:cNvPr id="28570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5703"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339752" y="5157192"/>
            <a:ext cx="1584176" cy="345068"/>
          </a:xfrm>
          <a:prstGeom prst="rect">
            <a:avLst/>
          </a:prstGeom>
          <a:noFill/>
        </p:spPr>
      </p:pic>
      <p:pic>
        <p:nvPicPr>
          <p:cNvPr id="20" name="19 Image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1640" y="2060848"/>
            <a:ext cx="3384376" cy="1656184"/>
          </a:xfrm>
          <a:prstGeom prst="rect">
            <a:avLst/>
          </a:prstGeom>
          <a:noFill/>
          <a:ln w="3175">
            <a:noFill/>
          </a:ln>
        </p:spPr>
      </p:pic>
      <p:sp>
        <p:nvSpPr>
          <p:cNvPr id="21" name="20 Rectángulo"/>
          <p:cNvSpPr/>
          <p:nvPr/>
        </p:nvSpPr>
        <p:spPr>
          <a:xfrm>
            <a:off x="5119757" y="620688"/>
            <a:ext cx="3645550" cy="707886"/>
          </a:xfrm>
          <a:prstGeom prst="rect">
            <a:avLst/>
          </a:prstGeom>
        </p:spPr>
        <p:txBody>
          <a:bodyPr wrap="none">
            <a:spAutoFit/>
          </a:bodyPr>
          <a:lstStyle/>
          <a:p>
            <a:pPr algn="just"/>
            <a:r>
              <a:rPr lang="es-EC" sz="2000" b="1" dirty="0" smtClean="0">
                <a:latin typeface="Arial" pitchFamily="34" charset="0"/>
                <a:cs typeface="Arial" pitchFamily="34" charset="0"/>
              </a:rPr>
              <a:t>Pérdidas menores (válvulas </a:t>
            </a:r>
          </a:p>
          <a:p>
            <a:pPr algn="just"/>
            <a:r>
              <a:rPr lang="es-EC" sz="2000" b="1" dirty="0" smtClean="0">
                <a:latin typeface="Arial" pitchFamily="34" charset="0"/>
                <a:cs typeface="Arial" pitchFamily="34" charset="0"/>
              </a:rPr>
              <a:t>y accesorios).</a:t>
            </a:r>
            <a:endParaRPr lang="es-EC" sz="2000" dirty="0">
              <a:latin typeface="Arial" pitchFamily="34" charset="0"/>
              <a:cs typeface="Arial" pitchFamily="34" charset="0"/>
            </a:endParaRPr>
          </a:p>
        </p:txBody>
      </p:sp>
      <p:sp>
        <p:nvSpPr>
          <p:cNvPr id="285706"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5705" name="Picture 9"/>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940152" y="1928536"/>
            <a:ext cx="1985582" cy="576064"/>
          </a:xfrm>
          <a:prstGeom prst="rect">
            <a:avLst/>
          </a:prstGeom>
          <a:noFill/>
        </p:spPr>
      </p:pic>
      <p:sp>
        <p:nvSpPr>
          <p:cNvPr id="24" name="23 Rectángulo"/>
          <p:cNvSpPr/>
          <p:nvPr/>
        </p:nvSpPr>
        <p:spPr>
          <a:xfrm>
            <a:off x="4932040" y="1412776"/>
            <a:ext cx="4201791" cy="369332"/>
          </a:xfrm>
          <a:prstGeom prst="rect">
            <a:avLst/>
          </a:prstGeom>
        </p:spPr>
        <p:txBody>
          <a:bodyPr wrap="none">
            <a:spAutoFit/>
          </a:bodyPr>
          <a:lstStyle/>
          <a:p>
            <a:r>
              <a:rPr lang="es-EC" b="1" dirty="0" smtClean="0">
                <a:latin typeface="Arial" pitchFamily="34" charset="0"/>
                <a:cs typeface="Arial" pitchFamily="34" charset="0"/>
              </a:rPr>
              <a:t>Pérdida en los codos estándar a 90°.</a:t>
            </a:r>
            <a:endParaRPr lang="es-EC" b="1" dirty="0">
              <a:latin typeface="Arial" pitchFamily="34" charset="0"/>
              <a:cs typeface="Arial" pitchFamily="34" charset="0"/>
            </a:endParaRPr>
          </a:p>
        </p:txBody>
      </p:sp>
      <p:sp>
        <p:nvSpPr>
          <p:cNvPr id="285708"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5707" name="Picture 11"/>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463342" y="2648616"/>
            <a:ext cx="2997090" cy="792088"/>
          </a:xfrm>
          <a:prstGeom prst="rect">
            <a:avLst/>
          </a:prstGeom>
          <a:noFill/>
        </p:spPr>
      </p:pic>
      <p:sp>
        <p:nvSpPr>
          <p:cNvPr id="285710"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12"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5711" name="Picture 15"/>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595750" y="3584720"/>
            <a:ext cx="1662734" cy="288033"/>
          </a:xfrm>
          <a:prstGeom prst="rect">
            <a:avLst/>
          </a:prstGeom>
          <a:noFill/>
        </p:spPr>
      </p:pic>
      <p:sp>
        <p:nvSpPr>
          <p:cNvPr id="285714"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5713" name="Picture 17"/>
          <p:cNvPicPr>
            <a:picLocks noChangeAspect="1" noChangeArrowheads="1"/>
          </p:cNvPicPr>
          <p:nvPr/>
        </p:nvPicPr>
        <p:blipFill>
          <a:blip r:embed="rId10" cstate="print">
            <a:clrChange>
              <a:clrFrom>
                <a:srgbClr val="FFFFFF"/>
              </a:clrFrom>
              <a:clrTo>
                <a:srgbClr val="FFFFFF">
                  <a:alpha val="0"/>
                </a:srgbClr>
              </a:clrTo>
            </a:clrChange>
          </a:blip>
          <a:srcRect l="20955"/>
          <a:stretch>
            <a:fillRect/>
          </a:stretch>
        </p:blipFill>
        <p:spPr bwMode="auto">
          <a:xfrm>
            <a:off x="7317549" y="3584720"/>
            <a:ext cx="1086513" cy="288000"/>
          </a:xfrm>
          <a:prstGeom prst="rect">
            <a:avLst/>
          </a:prstGeom>
          <a:noFill/>
        </p:spPr>
      </p:pic>
      <p:sp>
        <p:nvSpPr>
          <p:cNvPr id="33" name="32 Rectángulo"/>
          <p:cNvSpPr/>
          <p:nvPr/>
        </p:nvSpPr>
        <p:spPr>
          <a:xfrm>
            <a:off x="4938519" y="4064970"/>
            <a:ext cx="4314001" cy="369332"/>
          </a:xfrm>
          <a:prstGeom prst="rect">
            <a:avLst/>
          </a:prstGeom>
        </p:spPr>
        <p:txBody>
          <a:bodyPr wrap="none">
            <a:spAutoFit/>
          </a:bodyPr>
          <a:lstStyle/>
          <a:p>
            <a:r>
              <a:rPr lang="es-EC" b="1" dirty="0" smtClean="0">
                <a:latin typeface="Arial" pitchFamily="34" charset="0"/>
                <a:cs typeface="Arial" pitchFamily="34" charset="0"/>
              </a:rPr>
              <a:t>Pérdida en la válvula de pie con filtro.</a:t>
            </a:r>
            <a:endParaRPr lang="es-EC" dirty="0">
              <a:latin typeface="Arial" pitchFamily="34" charset="0"/>
              <a:cs typeface="Arial" pitchFamily="34" charset="0"/>
            </a:endParaRPr>
          </a:p>
        </p:txBody>
      </p:sp>
      <p:sp>
        <p:nvSpPr>
          <p:cNvPr id="285716" name="Rectangle 2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5715" name="Picture 19"/>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6167105" y="4531066"/>
            <a:ext cx="1861279" cy="540000"/>
          </a:xfrm>
          <a:prstGeom prst="rect">
            <a:avLst/>
          </a:prstGeom>
          <a:noFill/>
        </p:spPr>
      </p:pic>
      <p:sp>
        <p:nvSpPr>
          <p:cNvPr id="285720"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5719" name="Picture 23"/>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5492466" y="5157192"/>
            <a:ext cx="3374645" cy="864096"/>
          </a:xfrm>
          <a:prstGeom prst="rect">
            <a:avLst/>
          </a:prstGeom>
          <a:noFill/>
        </p:spPr>
      </p:pic>
      <p:sp>
        <p:nvSpPr>
          <p:cNvPr id="285722" name="Rectangle 2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85721" name="Picture 25"/>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6293799" y="6093328"/>
            <a:ext cx="1374545" cy="288000"/>
          </a:xfrm>
          <a:prstGeom prst="rect">
            <a:avLst/>
          </a:prstGeom>
          <a:noFill/>
        </p:spPr>
      </p:pic>
      <p:pic>
        <p:nvPicPr>
          <p:cNvPr id="37" name="36 Imagen"/>
          <p:cNvPicPr/>
          <p:nvPr/>
        </p:nvPicPr>
        <p:blipFill>
          <a:blip r:embed="rId2" cstate="print">
            <a:lum contrast="30000"/>
          </a:blip>
          <a:srcRect/>
          <a:stretch>
            <a:fillRect/>
          </a:stretch>
        </p:blipFill>
        <p:spPr bwMode="auto">
          <a:xfrm>
            <a:off x="0" y="0"/>
            <a:ext cx="9144032" cy="6858000"/>
          </a:xfrm>
          <a:prstGeom prst="rect">
            <a:avLst/>
          </a:prstGeom>
          <a:noFill/>
          <a:ln w="9525">
            <a:noFill/>
            <a:miter lim="800000"/>
            <a:headEnd/>
            <a:tailEnd/>
          </a:ln>
        </p:spPr>
      </p:pic>
      <p:sp>
        <p:nvSpPr>
          <p:cNvPr id="38" name="Rectangle 6"/>
          <p:cNvSpPr>
            <a:spLocks noChangeArrowheads="1"/>
          </p:cNvSpPr>
          <p:nvPr/>
        </p:nvSpPr>
        <p:spPr bwMode="auto">
          <a:xfrm>
            <a:off x="1236262" y="1268760"/>
            <a:ext cx="5129930"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s-EC" altLang="zh-CN"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Pérdidas en la línea de descarga.</a:t>
            </a:r>
            <a:endParaRPr kumimoji="0" lang="es-EC" altLang="zh-CN"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00034" name="Picture 2"/>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4499992" y="2480068"/>
            <a:ext cx="1314608" cy="576064"/>
          </a:xfrm>
          <a:prstGeom prst="rect">
            <a:avLst/>
          </a:prstGeom>
          <a:noFill/>
        </p:spPr>
      </p:pic>
      <p:pic>
        <p:nvPicPr>
          <p:cNvPr id="300033" name="Picture 1"/>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3884918" y="3380204"/>
            <a:ext cx="2683638" cy="360000"/>
          </a:xfrm>
          <a:prstGeom prst="rect">
            <a:avLst/>
          </a:prstGeom>
          <a:noFill/>
        </p:spPr>
      </p:pic>
      <p:sp>
        <p:nvSpPr>
          <p:cNvPr id="300035"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00036" name="Rectangle 4"/>
          <p:cNvSpPr>
            <a:spLocks noChangeArrowheads="1"/>
          </p:cNvSpPr>
          <p:nvPr/>
        </p:nvSpPr>
        <p:spPr bwMode="auto">
          <a:xfrm>
            <a:off x="0" y="8286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00037" name="Rectangle 5"/>
          <p:cNvSpPr>
            <a:spLocks noChangeArrowheads="1"/>
          </p:cNvSpPr>
          <p:nvPr/>
        </p:nvSpPr>
        <p:spPr bwMode="auto">
          <a:xfrm>
            <a:off x="0" y="14954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30003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00038" name="Picture 6"/>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3633184" y="4028332"/>
            <a:ext cx="3584057" cy="828000"/>
          </a:xfrm>
          <a:prstGeom prst="rect">
            <a:avLst/>
          </a:prstGeom>
          <a:noFill/>
        </p:spPr>
      </p:pic>
      <p:sp>
        <p:nvSpPr>
          <p:cNvPr id="46" name="45 Rectángulo"/>
          <p:cNvSpPr/>
          <p:nvPr/>
        </p:nvSpPr>
        <p:spPr>
          <a:xfrm>
            <a:off x="1475656" y="1916832"/>
            <a:ext cx="3852401" cy="369332"/>
          </a:xfrm>
          <a:prstGeom prst="rect">
            <a:avLst/>
          </a:prstGeom>
        </p:spPr>
        <p:txBody>
          <a:bodyPr wrap="none">
            <a:spAutoFit/>
          </a:bodyPr>
          <a:lstStyle/>
          <a:p>
            <a:r>
              <a:rPr lang="es-EC" b="1" dirty="0" smtClean="0">
                <a:latin typeface="Arial" pitchFamily="34" charset="0"/>
                <a:cs typeface="Arial" pitchFamily="34" charset="0"/>
              </a:rPr>
              <a:t>Velocidad en la línea de descarga</a:t>
            </a:r>
            <a:endParaRPr lang="es-EC" b="1" dirty="0">
              <a:latin typeface="Arial" pitchFamily="34" charset="0"/>
              <a:cs typeface="Arial" pitchFamily="34" charset="0"/>
            </a:endParaRPr>
          </a:p>
        </p:txBody>
      </p:sp>
      <p:sp>
        <p:nvSpPr>
          <p:cNvPr id="300041"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00040" name="Picture 8"/>
          <p:cNvPicPr>
            <a:picLocks noChangeAspect="1" noChangeArrowheads="1"/>
          </p:cNvPicPr>
          <p:nvPr/>
        </p:nvPicPr>
        <p:blipFill>
          <a:blip r:embed="rId17" cstate="print">
            <a:clrChange>
              <a:clrFrom>
                <a:srgbClr val="FFFFFF"/>
              </a:clrFrom>
              <a:clrTo>
                <a:srgbClr val="FFFFFF">
                  <a:alpha val="0"/>
                </a:srgbClr>
              </a:clrTo>
            </a:clrChange>
          </a:blip>
          <a:srcRect/>
          <a:stretch>
            <a:fillRect/>
          </a:stretch>
        </p:blipFill>
        <p:spPr bwMode="auto">
          <a:xfrm>
            <a:off x="4644008" y="5157192"/>
            <a:ext cx="1414000" cy="504000"/>
          </a:xfrm>
          <a:prstGeom prst="rect">
            <a:avLst/>
          </a:prstGeom>
          <a:noFill/>
        </p:spPr>
      </p:pic>
    </p:spTree>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0" y="0"/>
            <a:ext cx="9144032" cy="6858000"/>
          </a:xfrm>
          <a:prstGeom prst="rect">
            <a:avLst/>
          </a:prstGeom>
          <a:noFill/>
          <a:ln w="9525">
            <a:noFill/>
            <a:miter lim="800000"/>
            <a:headEnd/>
            <a:tailEnd/>
          </a:ln>
        </p:spPr>
      </p:pic>
      <p:sp>
        <p:nvSpPr>
          <p:cNvPr id="3" name="2 Marcador de contenido"/>
          <p:cNvSpPr>
            <a:spLocks noGrp="1"/>
          </p:cNvSpPr>
          <p:nvPr>
            <p:ph idx="1"/>
          </p:nvPr>
        </p:nvSpPr>
        <p:spPr>
          <a:xfrm>
            <a:off x="1115616" y="1844824"/>
            <a:ext cx="2782662" cy="4464496"/>
          </a:xfrm>
        </p:spPr>
        <p:txBody>
          <a:bodyPr>
            <a:normAutofit/>
          </a:bodyPr>
          <a:lstStyle/>
          <a:p>
            <a:pPr lvl="0"/>
            <a:endParaRPr lang="es-EC" sz="2800" dirty="0" smtClean="0">
              <a:latin typeface="Arial" pitchFamily="34" charset="0"/>
              <a:cs typeface="Arial" pitchFamily="34" charset="0"/>
            </a:endParaRPr>
          </a:p>
          <a:p>
            <a:pPr algn="just">
              <a:buNone/>
            </a:pPr>
            <a:endParaRPr lang="es-EC" dirty="0" smtClean="0">
              <a:latin typeface="Arial" pitchFamily="34" charset="0"/>
              <a:cs typeface="Arial" pitchFamily="34" charset="0"/>
            </a:endParaRPr>
          </a:p>
          <a:p>
            <a:pPr algn="just">
              <a:buNone/>
            </a:pPr>
            <a:endParaRPr lang="es-EC" dirty="0" smtClean="0">
              <a:latin typeface="Arial" pitchFamily="34" charset="0"/>
              <a:cs typeface="Arial" pitchFamily="34" charset="0"/>
            </a:endParaRPr>
          </a:p>
          <a:p>
            <a:pPr algn="just"/>
            <a:endParaRPr lang="es-PE" dirty="0">
              <a:latin typeface="Arial" pitchFamily="34" charset="0"/>
              <a:cs typeface="Arial" pitchFamily="34" charset="0"/>
            </a:endParaRPr>
          </a:p>
        </p:txBody>
      </p:sp>
      <p:sp>
        <p:nvSpPr>
          <p:cNvPr id="6963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69637" name="Rectangle 5"/>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38" name="Rectangle 6"/>
          <p:cNvSpPr>
            <a:spLocks noChangeArrowheads="1"/>
          </p:cNvSpPr>
          <p:nvPr/>
        </p:nvSpPr>
        <p:spPr bwMode="auto">
          <a:xfrm>
            <a:off x="0" y="1123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39" name="Rectangle 7"/>
          <p:cNvSpPr>
            <a:spLocks noChangeArrowheads="1"/>
          </p:cNvSpPr>
          <p:nvPr/>
        </p:nvSpPr>
        <p:spPr bwMode="auto">
          <a:xfrm>
            <a:off x="0" y="13906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41"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69642" name="Rectangle 10"/>
          <p:cNvSpPr>
            <a:spLocks noChangeArrowheads="1"/>
          </p:cNvSpPr>
          <p:nvPr/>
        </p:nvSpPr>
        <p:spPr bwMode="auto">
          <a:xfrm>
            <a:off x="0" y="7239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058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6723" name="Rectangle 3"/>
          <p:cNvSpPr>
            <a:spLocks noChangeArrowheads="1"/>
          </p:cNvSpPr>
          <p:nvPr/>
        </p:nvSpPr>
        <p:spPr bwMode="auto">
          <a:xfrm>
            <a:off x="1331640" y="796642"/>
            <a:ext cx="367240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altLang="zh-CN"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Pérdidas primarias (fricción).</a:t>
            </a:r>
            <a:endParaRPr kumimoji="0" lang="es-EC" altLang="zh-CN"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86726"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6728" name="Rectangle 8"/>
          <p:cNvSpPr>
            <a:spLocks noChangeArrowheads="1"/>
          </p:cNvSpPr>
          <p:nvPr/>
        </p:nvSpPr>
        <p:spPr bwMode="auto">
          <a:xfrm>
            <a:off x="0" y="16764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86730"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2" name="21 Rectángulo"/>
          <p:cNvSpPr/>
          <p:nvPr/>
        </p:nvSpPr>
        <p:spPr>
          <a:xfrm>
            <a:off x="1309618" y="1187460"/>
            <a:ext cx="2326278" cy="369332"/>
          </a:xfrm>
          <a:prstGeom prst="rect">
            <a:avLst/>
          </a:prstGeom>
        </p:spPr>
        <p:txBody>
          <a:bodyPr wrap="none">
            <a:spAutoFit/>
          </a:bodyPr>
          <a:lstStyle/>
          <a:p>
            <a:r>
              <a:rPr lang="es-EC" b="1" dirty="0" smtClean="0">
                <a:latin typeface="Arial" pitchFamily="34" charset="0"/>
                <a:cs typeface="Arial" pitchFamily="34" charset="0"/>
              </a:rPr>
              <a:t>Rugosidad Relativa</a:t>
            </a:r>
            <a:endParaRPr lang="es-EC" b="1" dirty="0">
              <a:latin typeface="Arial" pitchFamily="34" charset="0"/>
              <a:cs typeface="Arial" pitchFamily="34" charset="0"/>
            </a:endParaRPr>
          </a:p>
        </p:txBody>
      </p:sp>
      <p:sp>
        <p:nvSpPr>
          <p:cNvPr id="23" name="22 Rectángulo"/>
          <p:cNvSpPr/>
          <p:nvPr/>
        </p:nvSpPr>
        <p:spPr>
          <a:xfrm>
            <a:off x="1403648" y="2420888"/>
            <a:ext cx="3029000" cy="369332"/>
          </a:xfrm>
          <a:prstGeom prst="rect">
            <a:avLst/>
          </a:prstGeom>
        </p:spPr>
        <p:txBody>
          <a:bodyPr wrap="square">
            <a:spAutoFit/>
          </a:bodyPr>
          <a:lstStyle/>
          <a:p>
            <a:r>
              <a:rPr lang="es-EC" b="1" dirty="0" smtClean="0">
                <a:latin typeface="Arial" pitchFamily="34" charset="0"/>
                <a:cs typeface="Arial" pitchFamily="34" charset="0"/>
              </a:rPr>
              <a:t>Número de Reynolds </a:t>
            </a:r>
            <a:endParaRPr lang="es-EC" b="1" dirty="0">
              <a:latin typeface="Arial" pitchFamily="34" charset="0"/>
              <a:cs typeface="Arial" pitchFamily="34" charset="0"/>
            </a:endParaRPr>
          </a:p>
        </p:txBody>
      </p:sp>
      <p:sp>
        <p:nvSpPr>
          <p:cNvPr id="286732"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6735" name="Rectangle 1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6736" name="Rectangle 16"/>
          <p:cNvSpPr>
            <a:spLocks noChangeArrowheads="1"/>
          </p:cNvSpPr>
          <p:nvPr/>
        </p:nvSpPr>
        <p:spPr bwMode="auto">
          <a:xfrm>
            <a:off x="0" y="10858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86737" name="Rectangle 17"/>
          <p:cNvSpPr>
            <a:spLocks noChangeArrowheads="1"/>
          </p:cNvSpPr>
          <p:nvPr/>
        </p:nvSpPr>
        <p:spPr bwMode="auto">
          <a:xfrm>
            <a:off x="0" y="17526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86739" name="Rectangle 19"/>
          <p:cNvSpPr>
            <a:spLocks noChangeArrowheads="1"/>
          </p:cNvSpPr>
          <p:nvPr/>
        </p:nvSpPr>
        <p:spPr bwMode="auto">
          <a:xfrm>
            <a:off x="1555532" y="4572417"/>
            <a:ext cx="3357009"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Entonces debido a que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NR ≥ 4000, el flujo es turbulento.</a:t>
            </a:r>
            <a:endParaRPr kumimoji="0" lang="es-EC" sz="2400" b="1" i="0" u="none" strike="noStrike" cap="none" normalizeH="0" baseline="0" dirty="0" smtClean="0">
              <a:ln>
                <a:noFill/>
              </a:ln>
              <a:solidFill>
                <a:schemeClr val="tx1"/>
              </a:solidFill>
              <a:effectLst/>
              <a:latin typeface="Arial" pitchFamily="34" charset="0"/>
              <a:cs typeface="Arial" pitchFamily="34" charset="0"/>
            </a:endParaRPr>
          </a:p>
        </p:txBody>
      </p:sp>
      <p:sp>
        <p:nvSpPr>
          <p:cNvPr id="286741"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6743" name="Rectangle 2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6745" name="Rectangle 2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9" name="38 Rectángulo"/>
          <p:cNvSpPr/>
          <p:nvPr/>
        </p:nvSpPr>
        <p:spPr>
          <a:xfrm>
            <a:off x="5796136" y="2085942"/>
            <a:ext cx="3024336" cy="923330"/>
          </a:xfrm>
          <a:prstGeom prst="rect">
            <a:avLst/>
          </a:prstGeom>
        </p:spPr>
        <p:txBody>
          <a:bodyPr wrap="square">
            <a:spAutoFit/>
          </a:bodyPr>
          <a:lstStyle/>
          <a:p>
            <a:pPr algn="just"/>
            <a:r>
              <a:rPr lang="es-EC" b="1" dirty="0" smtClean="0">
                <a:latin typeface="Arial" pitchFamily="34" charset="0"/>
                <a:cs typeface="Arial" pitchFamily="34" charset="0"/>
              </a:rPr>
              <a:t>Pérdida de energía debido a la fricción de la tubería </a:t>
            </a:r>
            <a:endParaRPr lang="es-EC" b="1" dirty="0">
              <a:latin typeface="Arial" pitchFamily="34" charset="0"/>
              <a:cs typeface="Arial" pitchFamily="34" charset="0"/>
            </a:endParaRPr>
          </a:p>
        </p:txBody>
      </p:sp>
      <p:sp>
        <p:nvSpPr>
          <p:cNvPr id="286747" name="Rectangle 2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6749" name="Rectangle 2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6751" name="Rectangle 3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6" name="45 Rectángulo"/>
          <p:cNvSpPr/>
          <p:nvPr/>
        </p:nvSpPr>
        <p:spPr>
          <a:xfrm>
            <a:off x="5563944" y="404664"/>
            <a:ext cx="3544560" cy="369332"/>
          </a:xfrm>
          <a:prstGeom prst="rect">
            <a:avLst/>
          </a:prstGeom>
        </p:spPr>
        <p:txBody>
          <a:bodyPr wrap="none">
            <a:spAutoFit/>
          </a:bodyPr>
          <a:lstStyle/>
          <a:p>
            <a:r>
              <a:rPr lang="es-EC" b="1" dirty="0" smtClean="0">
                <a:latin typeface="Arial" pitchFamily="34" charset="0"/>
                <a:cs typeface="Arial" pitchFamily="34" charset="0"/>
              </a:rPr>
              <a:t>Factor de fricción de la tubería</a:t>
            </a:r>
            <a:endParaRPr lang="es-EC" b="1" dirty="0">
              <a:latin typeface="Arial" pitchFamily="34" charset="0"/>
              <a:cs typeface="Arial" pitchFamily="34" charset="0"/>
            </a:endParaRPr>
          </a:p>
        </p:txBody>
      </p:sp>
      <p:sp>
        <p:nvSpPr>
          <p:cNvPr id="3010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01057"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47664" y="1700808"/>
            <a:ext cx="1622814" cy="504056"/>
          </a:xfrm>
          <a:prstGeom prst="rect">
            <a:avLst/>
          </a:prstGeom>
          <a:noFill/>
        </p:spPr>
      </p:pic>
      <p:sp>
        <p:nvSpPr>
          <p:cNvPr id="30106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01059" name="Picture 3"/>
          <p:cNvPicPr>
            <a:picLocks noChangeAspect="1" noChangeArrowheads="1"/>
          </p:cNvPicPr>
          <p:nvPr/>
        </p:nvPicPr>
        <p:blipFill>
          <a:blip r:embed="rId4" cstate="print">
            <a:clrChange>
              <a:clrFrom>
                <a:srgbClr val="FFFFFF"/>
              </a:clrFrom>
              <a:clrTo>
                <a:srgbClr val="FFFFFF">
                  <a:alpha val="0"/>
                </a:srgbClr>
              </a:clrTo>
            </a:clrChange>
          </a:blip>
          <a:srcRect l="22455"/>
          <a:stretch>
            <a:fillRect/>
          </a:stretch>
        </p:blipFill>
        <p:spPr bwMode="auto">
          <a:xfrm>
            <a:off x="3203848" y="1686856"/>
            <a:ext cx="1012140" cy="504000"/>
          </a:xfrm>
          <a:prstGeom prst="rect">
            <a:avLst/>
          </a:prstGeom>
          <a:noFill/>
        </p:spPr>
      </p:pic>
      <p:sp>
        <p:nvSpPr>
          <p:cNvPr id="30106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01061" name="Picture 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403936" y="2925040"/>
            <a:ext cx="2592000" cy="864000"/>
          </a:xfrm>
          <a:prstGeom prst="rect">
            <a:avLst/>
          </a:prstGeom>
          <a:noFill/>
        </p:spPr>
      </p:pic>
      <p:sp>
        <p:nvSpPr>
          <p:cNvPr id="30106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01063" name="Picture 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691680" y="3933096"/>
            <a:ext cx="2029091" cy="360000"/>
          </a:xfrm>
          <a:prstGeom prst="rect">
            <a:avLst/>
          </a:prstGeom>
          <a:noFill/>
        </p:spPr>
      </p:pic>
      <p:sp>
        <p:nvSpPr>
          <p:cNvPr id="301066"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01065" name="Picture 9"/>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580112" y="803750"/>
            <a:ext cx="3374089" cy="648072"/>
          </a:xfrm>
          <a:prstGeom prst="rect">
            <a:avLst/>
          </a:prstGeom>
          <a:noFill/>
        </p:spPr>
      </p:pic>
      <p:sp>
        <p:nvSpPr>
          <p:cNvPr id="301068"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01067" name="Picture 11"/>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732240" y="1631878"/>
            <a:ext cx="1340182" cy="324000"/>
          </a:xfrm>
          <a:prstGeom prst="rect">
            <a:avLst/>
          </a:prstGeom>
          <a:noFill/>
        </p:spPr>
      </p:pic>
      <p:sp>
        <p:nvSpPr>
          <p:cNvPr id="301070"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01069" name="Picture 13"/>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220072" y="2905372"/>
            <a:ext cx="3808590" cy="792000"/>
          </a:xfrm>
          <a:prstGeom prst="rect">
            <a:avLst/>
          </a:prstGeom>
          <a:noFill/>
        </p:spPr>
      </p:pic>
      <p:sp>
        <p:nvSpPr>
          <p:cNvPr id="301072"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01071" name="Picture 15"/>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6372200" y="3769468"/>
            <a:ext cx="1487455" cy="324000"/>
          </a:xfrm>
          <a:prstGeom prst="rect">
            <a:avLst/>
          </a:prstGeom>
          <a:noFill/>
        </p:spPr>
      </p:pic>
      <p:sp>
        <p:nvSpPr>
          <p:cNvPr id="57" name="56 Rectángulo"/>
          <p:cNvSpPr/>
          <p:nvPr/>
        </p:nvSpPr>
        <p:spPr>
          <a:xfrm>
            <a:off x="5292080" y="4303114"/>
            <a:ext cx="3645550" cy="707886"/>
          </a:xfrm>
          <a:prstGeom prst="rect">
            <a:avLst/>
          </a:prstGeom>
        </p:spPr>
        <p:txBody>
          <a:bodyPr wrap="none">
            <a:spAutoFit/>
          </a:bodyPr>
          <a:lstStyle/>
          <a:p>
            <a:pPr algn="just"/>
            <a:r>
              <a:rPr lang="es-EC" sz="2000" b="1" dirty="0" smtClean="0">
                <a:latin typeface="Arial" pitchFamily="34" charset="0"/>
                <a:cs typeface="Arial" pitchFamily="34" charset="0"/>
              </a:rPr>
              <a:t>Pérdidas menores (válvulas </a:t>
            </a:r>
          </a:p>
          <a:p>
            <a:pPr algn="just"/>
            <a:r>
              <a:rPr lang="es-EC" sz="2000" b="1" dirty="0" smtClean="0">
                <a:latin typeface="Arial" pitchFamily="34" charset="0"/>
                <a:cs typeface="Arial" pitchFamily="34" charset="0"/>
              </a:rPr>
              <a:t>y accesorios).</a:t>
            </a:r>
            <a:endParaRPr lang="es-EC" sz="2000" dirty="0">
              <a:latin typeface="Arial" pitchFamily="34" charset="0"/>
              <a:cs typeface="Arial" pitchFamily="34" charset="0"/>
            </a:endParaRPr>
          </a:p>
        </p:txBody>
      </p:sp>
      <p:sp>
        <p:nvSpPr>
          <p:cNvPr id="301074"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01073" name="Picture 17"/>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5471475" y="5373312"/>
            <a:ext cx="3269189" cy="864000"/>
          </a:xfrm>
          <a:prstGeom prst="rect">
            <a:avLst/>
          </a:prstGeom>
          <a:noFill/>
        </p:spPr>
      </p:pic>
      <p:sp>
        <p:nvSpPr>
          <p:cNvPr id="301076" name="Rectangle 2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01075" name="Picture 19"/>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5508104" y="6237312"/>
            <a:ext cx="1870363" cy="324000"/>
          </a:xfrm>
          <a:prstGeom prst="rect">
            <a:avLst/>
          </a:prstGeom>
          <a:noFill/>
        </p:spPr>
      </p:pic>
      <p:sp>
        <p:nvSpPr>
          <p:cNvPr id="301078" name="Rectangle 2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01077" name="Picture 21"/>
          <p:cNvPicPr>
            <a:picLocks noChangeAspect="1" noChangeArrowheads="1"/>
          </p:cNvPicPr>
          <p:nvPr/>
        </p:nvPicPr>
        <p:blipFill>
          <a:blip r:embed="rId13" cstate="print">
            <a:clrChange>
              <a:clrFrom>
                <a:srgbClr val="FFFFFF"/>
              </a:clrFrom>
              <a:clrTo>
                <a:srgbClr val="FFFFFF">
                  <a:alpha val="0"/>
                </a:srgbClr>
              </a:clrTo>
            </a:clrChange>
          </a:blip>
          <a:srcRect l="18626"/>
          <a:stretch>
            <a:fillRect/>
          </a:stretch>
        </p:blipFill>
        <p:spPr bwMode="auto">
          <a:xfrm>
            <a:off x="7418125" y="6237312"/>
            <a:ext cx="1258331" cy="324000"/>
          </a:xfrm>
          <a:prstGeom prst="rect">
            <a:avLst/>
          </a:prstGeom>
          <a:noFill/>
        </p:spPr>
      </p:pic>
      <p:sp>
        <p:nvSpPr>
          <p:cNvPr id="64" name="63 Rectángulo"/>
          <p:cNvSpPr/>
          <p:nvPr/>
        </p:nvSpPr>
        <p:spPr>
          <a:xfrm>
            <a:off x="5050729" y="5003884"/>
            <a:ext cx="4201791" cy="369332"/>
          </a:xfrm>
          <a:prstGeom prst="rect">
            <a:avLst/>
          </a:prstGeom>
        </p:spPr>
        <p:txBody>
          <a:bodyPr wrap="none">
            <a:spAutoFit/>
          </a:bodyPr>
          <a:lstStyle/>
          <a:p>
            <a:r>
              <a:rPr lang="es-EC" b="1" dirty="0" smtClean="0">
                <a:latin typeface="Arial" pitchFamily="34" charset="0"/>
                <a:cs typeface="Arial" pitchFamily="34" charset="0"/>
              </a:rPr>
              <a:t>Pérdida en los codos estándar a 90°.</a:t>
            </a:r>
            <a:endParaRPr lang="es-EC" b="1" dirty="0">
              <a:latin typeface="Arial" pitchFamily="34" charset="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3" name="2 Marcador de contenido"/>
          <p:cNvSpPr>
            <a:spLocks noGrp="1"/>
          </p:cNvSpPr>
          <p:nvPr>
            <p:ph idx="1"/>
          </p:nvPr>
        </p:nvSpPr>
        <p:spPr>
          <a:xfrm>
            <a:off x="1115616" y="1844824"/>
            <a:ext cx="2782662" cy="4464496"/>
          </a:xfrm>
        </p:spPr>
        <p:txBody>
          <a:bodyPr>
            <a:normAutofit/>
          </a:bodyPr>
          <a:lstStyle/>
          <a:p>
            <a:pPr lvl="0"/>
            <a:endParaRPr lang="es-EC" sz="2800" dirty="0" smtClean="0">
              <a:latin typeface="Arial" pitchFamily="34" charset="0"/>
              <a:cs typeface="Arial" pitchFamily="34" charset="0"/>
            </a:endParaRPr>
          </a:p>
          <a:p>
            <a:pPr algn="just">
              <a:buNone/>
            </a:pPr>
            <a:endParaRPr lang="es-EC" dirty="0" smtClean="0">
              <a:latin typeface="Arial" pitchFamily="34" charset="0"/>
              <a:cs typeface="Arial" pitchFamily="34" charset="0"/>
            </a:endParaRPr>
          </a:p>
          <a:p>
            <a:pPr algn="just">
              <a:buNone/>
            </a:pPr>
            <a:endParaRPr lang="es-EC" dirty="0" smtClean="0">
              <a:latin typeface="Arial" pitchFamily="34" charset="0"/>
              <a:cs typeface="Arial" pitchFamily="34" charset="0"/>
            </a:endParaRPr>
          </a:p>
          <a:p>
            <a:pPr algn="just"/>
            <a:endParaRPr lang="es-PE" dirty="0">
              <a:latin typeface="Arial" pitchFamily="34" charset="0"/>
              <a:cs typeface="Arial" pitchFamily="34" charset="0"/>
            </a:endParaRPr>
          </a:p>
        </p:txBody>
      </p:sp>
      <p:sp>
        <p:nvSpPr>
          <p:cNvPr id="6963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69637" name="Rectangle 5"/>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38" name="Rectangle 6"/>
          <p:cNvSpPr>
            <a:spLocks noChangeArrowheads="1"/>
          </p:cNvSpPr>
          <p:nvPr/>
        </p:nvSpPr>
        <p:spPr bwMode="auto">
          <a:xfrm>
            <a:off x="0" y="1123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39" name="Rectangle 7"/>
          <p:cNvSpPr>
            <a:spLocks noChangeArrowheads="1"/>
          </p:cNvSpPr>
          <p:nvPr/>
        </p:nvSpPr>
        <p:spPr bwMode="auto">
          <a:xfrm>
            <a:off x="0" y="13906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41"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69642" name="Rectangle 10"/>
          <p:cNvSpPr>
            <a:spLocks noChangeArrowheads="1"/>
          </p:cNvSpPr>
          <p:nvPr/>
        </p:nvSpPr>
        <p:spPr bwMode="auto">
          <a:xfrm>
            <a:off x="0" y="7239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058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0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06"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08"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10"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12"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14"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16" name="Rectangle 2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20"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22" name="Rectangle 2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 name="36 Rectángulo"/>
          <p:cNvSpPr/>
          <p:nvPr/>
        </p:nvSpPr>
        <p:spPr>
          <a:xfrm>
            <a:off x="1394400" y="836712"/>
            <a:ext cx="3249608" cy="369332"/>
          </a:xfrm>
          <a:prstGeom prst="rect">
            <a:avLst/>
          </a:prstGeom>
        </p:spPr>
        <p:txBody>
          <a:bodyPr wrap="none">
            <a:spAutoFit/>
          </a:bodyPr>
          <a:lstStyle/>
          <a:p>
            <a:r>
              <a:rPr lang="es-EC" b="1" dirty="0" smtClean="0">
                <a:latin typeface="Arial" pitchFamily="34" charset="0"/>
                <a:cs typeface="Arial" pitchFamily="34" charset="0"/>
              </a:rPr>
              <a:t>Pérdida en la válvula check.</a:t>
            </a:r>
            <a:endParaRPr lang="es-EC" dirty="0">
              <a:latin typeface="Arial" pitchFamily="34" charset="0"/>
              <a:cs typeface="Arial" pitchFamily="34" charset="0"/>
            </a:endParaRPr>
          </a:p>
        </p:txBody>
      </p:sp>
      <p:sp>
        <p:nvSpPr>
          <p:cNvPr id="2990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99009"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75656" y="1196752"/>
            <a:ext cx="3233677" cy="828000"/>
          </a:xfrm>
          <a:prstGeom prst="rect">
            <a:avLst/>
          </a:prstGeom>
          <a:noFill/>
        </p:spPr>
      </p:pic>
      <p:sp>
        <p:nvSpPr>
          <p:cNvPr id="29901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99011"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75656" y="2132856"/>
            <a:ext cx="1546363" cy="324000"/>
          </a:xfrm>
          <a:prstGeom prst="rect">
            <a:avLst/>
          </a:prstGeom>
          <a:noFill/>
        </p:spPr>
      </p:pic>
      <p:sp>
        <p:nvSpPr>
          <p:cNvPr id="42" name="41 Rectángulo"/>
          <p:cNvSpPr/>
          <p:nvPr/>
        </p:nvSpPr>
        <p:spPr>
          <a:xfrm>
            <a:off x="1331640" y="2599154"/>
            <a:ext cx="4108817" cy="369332"/>
          </a:xfrm>
          <a:prstGeom prst="rect">
            <a:avLst/>
          </a:prstGeom>
        </p:spPr>
        <p:txBody>
          <a:bodyPr wrap="none">
            <a:spAutoFit/>
          </a:bodyPr>
          <a:lstStyle/>
          <a:p>
            <a:r>
              <a:rPr lang="es-EC" b="1" dirty="0" smtClean="0">
                <a:solidFill>
                  <a:srgbClr val="000000"/>
                </a:solidFill>
                <a:latin typeface="Arial"/>
                <a:ea typeface="Times New Roman"/>
              </a:rPr>
              <a:t>Pérdida en la válvula de compuerta.</a:t>
            </a:r>
            <a:endParaRPr lang="es-EC" dirty="0"/>
          </a:p>
        </p:txBody>
      </p:sp>
      <p:sp>
        <p:nvSpPr>
          <p:cNvPr id="29901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99013" name="Picture 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547664" y="2985010"/>
            <a:ext cx="3233677" cy="828000"/>
          </a:xfrm>
          <a:prstGeom prst="rect">
            <a:avLst/>
          </a:prstGeom>
          <a:noFill/>
        </p:spPr>
      </p:pic>
      <p:sp>
        <p:nvSpPr>
          <p:cNvPr id="29901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99015" name="Picture 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585477" y="3993066"/>
            <a:ext cx="1546363" cy="324000"/>
          </a:xfrm>
          <a:prstGeom prst="rect">
            <a:avLst/>
          </a:prstGeom>
          <a:noFill/>
        </p:spPr>
      </p:pic>
      <p:sp>
        <p:nvSpPr>
          <p:cNvPr id="299022"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99021" name="Picture 13"/>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2339752" y="5085184"/>
            <a:ext cx="959642" cy="684000"/>
          </a:xfrm>
          <a:prstGeom prst="rect">
            <a:avLst/>
          </a:prstGeom>
          <a:noFill/>
        </p:spPr>
      </p:pic>
      <p:sp>
        <p:nvSpPr>
          <p:cNvPr id="299024"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99023" name="Picture 15"/>
          <p:cNvPicPr>
            <a:picLocks noChangeAspect="1" noChangeArrowheads="1"/>
          </p:cNvPicPr>
          <p:nvPr/>
        </p:nvPicPr>
        <p:blipFill>
          <a:blip r:embed="rId8" cstate="print">
            <a:clrChange>
              <a:clrFrom>
                <a:srgbClr val="FFFFFF"/>
              </a:clrFrom>
              <a:clrTo>
                <a:srgbClr val="FFFFFF">
                  <a:alpha val="0"/>
                </a:srgbClr>
              </a:clrTo>
            </a:clrChange>
          </a:blip>
          <a:srcRect l="19364"/>
          <a:stretch>
            <a:fillRect/>
          </a:stretch>
        </p:blipFill>
        <p:spPr bwMode="auto">
          <a:xfrm>
            <a:off x="3347864" y="5301208"/>
            <a:ext cx="1199423" cy="324000"/>
          </a:xfrm>
          <a:prstGeom prst="rect">
            <a:avLst/>
          </a:prstGeom>
          <a:noFill/>
        </p:spPr>
      </p:pic>
      <p:sp>
        <p:nvSpPr>
          <p:cNvPr id="299026"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99025" name="Picture 17"/>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508104" y="904688"/>
            <a:ext cx="3484528" cy="540000"/>
          </a:xfrm>
          <a:prstGeom prst="rect">
            <a:avLst/>
          </a:prstGeom>
          <a:noFill/>
        </p:spPr>
      </p:pic>
      <p:sp>
        <p:nvSpPr>
          <p:cNvPr id="299028" name="Rectangle 2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30" name="Rectangle 2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32"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34" name="Rectangle 2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99033" name="Picture 25"/>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6444208" y="1605098"/>
            <a:ext cx="1413818" cy="324000"/>
          </a:xfrm>
          <a:prstGeom prst="rect">
            <a:avLst/>
          </a:prstGeom>
          <a:noFill/>
        </p:spPr>
      </p:pic>
      <p:sp>
        <p:nvSpPr>
          <p:cNvPr id="65" name="64 Rectángulo"/>
          <p:cNvSpPr/>
          <p:nvPr/>
        </p:nvSpPr>
        <p:spPr>
          <a:xfrm>
            <a:off x="1475656" y="4581128"/>
            <a:ext cx="3711272" cy="369332"/>
          </a:xfrm>
          <a:prstGeom prst="rect">
            <a:avLst/>
          </a:prstGeom>
        </p:spPr>
        <p:txBody>
          <a:bodyPr wrap="none">
            <a:spAutoFit/>
          </a:bodyPr>
          <a:lstStyle/>
          <a:p>
            <a:r>
              <a:rPr lang="es-EC" b="1" dirty="0" smtClean="0">
                <a:latin typeface="Arial" pitchFamily="34" charset="0"/>
                <a:cs typeface="Arial" pitchFamily="34" charset="0"/>
              </a:rPr>
              <a:t>Sumatoria de todas las pérdidas</a:t>
            </a:r>
            <a:endParaRPr lang="es-EC" b="1" dirty="0">
              <a:latin typeface="Arial" pitchFamily="34" charset="0"/>
              <a:cs typeface="Arial" pitchFamily="34" charset="0"/>
            </a:endParaRPr>
          </a:p>
        </p:txBody>
      </p:sp>
      <p:sp>
        <p:nvSpPr>
          <p:cNvPr id="66" name="65 Rectángulo"/>
          <p:cNvSpPr/>
          <p:nvPr/>
        </p:nvSpPr>
        <p:spPr>
          <a:xfrm>
            <a:off x="5796136" y="344922"/>
            <a:ext cx="2864887" cy="369332"/>
          </a:xfrm>
          <a:prstGeom prst="rect">
            <a:avLst/>
          </a:prstGeom>
        </p:spPr>
        <p:txBody>
          <a:bodyPr wrap="none">
            <a:spAutoFit/>
          </a:bodyPr>
          <a:lstStyle/>
          <a:p>
            <a:r>
              <a:rPr lang="es-EC" b="1" dirty="0" smtClean="0">
                <a:latin typeface="Arial"/>
                <a:ea typeface="Times New Roman"/>
              </a:rPr>
              <a:t>Carga total en la bomba </a:t>
            </a:r>
            <a:endParaRPr lang="es-EC" b="1" dirty="0"/>
          </a:p>
        </p:txBody>
      </p:sp>
      <p:sp>
        <p:nvSpPr>
          <p:cNvPr id="299036" name="Rectangle 2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99035" name="Picture 27"/>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6444207" y="2073170"/>
            <a:ext cx="1512000" cy="504000"/>
          </a:xfrm>
          <a:prstGeom prst="rect">
            <a:avLst/>
          </a:prstGeom>
          <a:noFill/>
        </p:spPr>
      </p:pic>
      <p:sp>
        <p:nvSpPr>
          <p:cNvPr id="69" name="68 Rectángulo"/>
          <p:cNvSpPr/>
          <p:nvPr/>
        </p:nvSpPr>
        <p:spPr>
          <a:xfrm>
            <a:off x="5868144" y="2721186"/>
            <a:ext cx="2621230" cy="369332"/>
          </a:xfrm>
          <a:prstGeom prst="rect">
            <a:avLst/>
          </a:prstGeom>
        </p:spPr>
        <p:txBody>
          <a:bodyPr wrap="none">
            <a:spAutoFit/>
          </a:bodyPr>
          <a:lstStyle/>
          <a:p>
            <a:r>
              <a:rPr lang="es-EC" b="1" dirty="0" smtClean="0">
                <a:latin typeface="Arial"/>
                <a:ea typeface="Times New Roman"/>
              </a:rPr>
              <a:t>Potencia de la bomba </a:t>
            </a:r>
            <a:endParaRPr lang="es-EC" b="1" dirty="0"/>
          </a:p>
        </p:txBody>
      </p:sp>
      <p:sp>
        <p:nvSpPr>
          <p:cNvPr id="299038" name="Rectangle 3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99037" name="Picture 29"/>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6444208" y="3369258"/>
            <a:ext cx="1543680" cy="288000"/>
          </a:xfrm>
          <a:prstGeom prst="rect">
            <a:avLst/>
          </a:prstGeom>
          <a:noFill/>
        </p:spPr>
      </p:pic>
      <p:sp>
        <p:nvSpPr>
          <p:cNvPr id="299040" name="Rectangle 3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99039" name="Picture 31"/>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6084167" y="4665402"/>
            <a:ext cx="1664182" cy="324000"/>
          </a:xfrm>
          <a:prstGeom prst="rect">
            <a:avLst/>
          </a:prstGeom>
          <a:noFill/>
        </p:spPr>
      </p:pic>
      <p:sp>
        <p:nvSpPr>
          <p:cNvPr id="299042" name="Rectangle 3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99041" name="Picture 33"/>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5364088" y="3909370"/>
            <a:ext cx="3688285" cy="468000"/>
          </a:xfrm>
          <a:prstGeom prst="rect">
            <a:avLst/>
          </a:prstGeom>
          <a:noFill/>
        </p:spPr>
      </p:pic>
      <p:sp>
        <p:nvSpPr>
          <p:cNvPr id="299044" name="Rectangle 3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99043" name="Picture 35"/>
          <p:cNvPicPr>
            <a:picLocks noChangeAspect="1" noChangeArrowheads="1"/>
          </p:cNvPicPr>
          <p:nvPr/>
        </p:nvPicPr>
        <p:blipFill>
          <a:blip r:embed="rId15" cstate="print">
            <a:clrChange>
              <a:clrFrom>
                <a:srgbClr val="FFFFFF"/>
              </a:clrFrom>
              <a:clrTo>
                <a:srgbClr val="FFFFFF">
                  <a:alpha val="0"/>
                </a:srgbClr>
              </a:clrTo>
            </a:clrChange>
          </a:blip>
          <a:srcRect l="20002" t="-25002"/>
          <a:stretch>
            <a:fillRect/>
          </a:stretch>
        </p:blipFill>
        <p:spPr bwMode="auto">
          <a:xfrm>
            <a:off x="7812541" y="4607908"/>
            <a:ext cx="1151947" cy="360000"/>
          </a:xfrm>
          <a:prstGeom prst="rect">
            <a:avLst/>
          </a:prstGeom>
          <a:noFill/>
        </p:spPr>
      </p:pic>
      <p:sp>
        <p:nvSpPr>
          <p:cNvPr id="78" name="77 Rectángulo"/>
          <p:cNvSpPr/>
          <p:nvPr/>
        </p:nvSpPr>
        <p:spPr>
          <a:xfrm>
            <a:off x="5796136" y="5147900"/>
            <a:ext cx="3095719" cy="369332"/>
          </a:xfrm>
          <a:prstGeom prst="rect">
            <a:avLst/>
          </a:prstGeom>
        </p:spPr>
        <p:txBody>
          <a:bodyPr wrap="none">
            <a:spAutoFit/>
          </a:bodyPr>
          <a:lstStyle/>
          <a:p>
            <a:r>
              <a:rPr lang="es-EC" b="1" dirty="0" smtClean="0">
                <a:latin typeface="Arial"/>
                <a:ea typeface="Times New Roman"/>
              </a:rPr>
              <a:t>Potencia real de la bomba </a:t>
            </a:r>
            <a:endParaRPr lang="es-EC" b="1" dirty="0"/>
          </a:p>
        </p:txBody>
      </p:sp>
      <p:sp>
        <p:nvSpPr>
          <p:cNvPr id="299046" name="Rectangle 3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99045" name="Picture 37"/>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6174256" y="5517232"/>
            <a:ext cx="702000" cy="468000"/>
          </a:xfrm>
          <a:prstGeom prst="rect">
            <a:avLst/>
          </a:prstGeom>
          <a:noFill/>
        </p:spPr>
      </p:pic>
      <p:sp>
        <p:nvSpPr>
          <p:cNvPr id="299048" name="Rectangle 4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99047" name="Picture 39"/>
          <p:cNvPicPr>
            <a:picLocks noChangeAspect="1" noChangeArrowheads="1"/>
          </p:cNvPicPr>
          <p:nvPr/>
        </p:nvPicPr>
        <p:blipFill>
          <a:blip r:embed="rId17" cstate="print">
            <a:clrChange>
              <a:clrFrom>
                <a:srgbClr val="FFFFFF"/>
              </a:clrFrom>
              <a:clrTo>
                <a:srgbClr val="FFFFFF">
                  <a:alpha val="0"/>
                </a:srgbClr>
              </a:clrTo>
            </a:clrChange>
          </a:blip>
          <a:srcRect/>
          <a:stretch>
            <a:fillRect/>
          </a:stretch>
        </p:blipFill>
        <p:spPr bwMode="auto">
          <a:xfrm>
            <a:off x="6156176" y="6093296"/>
            <a:ext cx="1267024" cy="468000"/>
          </a:xfrm>
          <a:prstGeom prst="rect">
            <a:avLst/>
          </a:prstGeom>
          <a:noFill/>
        </p:spPr>
      </p:pic>
      <p:sp>
        <p:nvSpPr>
          <p:cNvPr id="299050" name="Rectangle 4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99049" name="Picture 41"/>
          <p:cNvPicPr>
            <a:picLocks noChangeAspect="1" noChangeArrowheads="1"/>
          </p:cNvPicPr>
          <p:nvPr/>
        </p:nvPicPr>
        <p:blipFill>
          <a:blip r:embed="rId18" cstate="print">
            <a:clrChange>
              <a:clrFrom>
                <a:srgbClr val="FFFFFF"/>
              </a:clrFrom>
              <a:clrTo>
                <a:srgbClr val="FFFFFF">
                  <a:alpha val="0"/>
                </a:srgbClr>
              </a:clrTo>
            </a:clrChange>
          </a:blip>
          <a:srcRect l="19822"/>
          <a:stretch>
            <a:fillRect/>
          </a:stretch>
        </p:blipFill>
        <p:spPr bwMode="auto">
          <a:xfrm>
            <a:off x="7524328" y="6179818"/>
            <a:ext cx="1165057" cy="288000"/>
          </a:xfrm>
          <a:prstGeom prst="rect">
            <a:avLst/>
          </a:prstGeom>
          <a:noFill/>
        </p:spPr>
      </p:pic>
    </p:spTree>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3" name="2 Marcador de contenido"/>
          <p:cNvSpPr>
            <a:spLocks noGrp="1"/>
          </p:cNvSpPr>
          <p:nvPr>
            <p:ph idx="1"/>
          </p:nvPr>
        </p:nvSpPr>
        <p:spPr>
          <a:xfrm>
            <a:off x="1115616" y="1844824"/>
            <a:ext cx="2782662" cy="4464496"/>
          </a:xfrm>
        </p:spPr>
        <p:txBody>
          <a:bodyPr>
            <a:normAutofit/>
          </a:bodyPr>
          <a:lstStyle/>
          <a:p>
            <a:pPr lvl="0"/>
            <a:endParaRPr lang="es-EC" sz="2800" dirty="0" smtClean="0">
              <a:latin typeface="Arial" pitchFamily="34" charset="0"/>
              <a:cs typeface="Arial" pitchFamily="34" charset="0"/>
            </a:endParaRPr>
          </a:p>
          <a:p>
            <a:pPr algn="just">
              <a:buNone/>
            </a:pPr>
            <a:endParaRPr lang="es-EC" dirty="0" smtClean="0">
              <a:latin typeface="Arial" pitchFamily="34" charset="0"/>
              <a:cs typeface="Arial" pitchFamily="34" charset="0"/>
            </a:endParaRPr>
          </a:p>
          <a:p>
            <a:pPr algn="just">
              <a:buNone/>
            </a:pPr>
            <a:endParaRPr lang="es-EC" dirty="0" smtClean="0">
              <a:latin typeface="Arial" pitchFamily="34" charset="0"/>
              <a:cs typeface="Arial" pitchFamily="34" charset="0"/>
            </a:endParaRPr>
          </a:p>
          <a:p>
            <a:pPr algn="just"/>
            <a:endParaRPr lang="es-PE" dirty="0">
              <a:latin typeface="Arial" pitchFamily="34" charset="0"/>
              <a:cs typeface="Arial" pitchFamily="34" charset="0"/>
            </a:endParaRPr>
          </a:p>
        </p:txBody>
      </p:sp>
      <p:sp>
        <p:nvSpPr>
          <p:cNvPr id="6963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69637" name="Rectangle 5"/>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38" name="Rectangle 6"/>
          <p:cNvSpPr>
            <a:spLocks noChangeArrowheads="1"/>
          </p:cNvSpPr>
          <p:nvPr/>
        </p:nvSpPr>
        <p:spPr bwMode="auto">
          <a:xfrm>
            <a:off x="0" y="1123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39" name="Rectangle 7"/>
          <p:cNvSpPr>
            <a:spLocks noChangeArrowheads="1"/>
          </p:cNvSpPr>
          <p:nvPr/>
        </p:nvSpPr>
        <p:spPr bwMode="auto">
          <a:xfrm>
            <a:off x="0" y="13906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41"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69642" name="Rectangle 10"/>
          <p:cNvSpPr>
            <a:spLocks noChangeArrowheads="1"/>
          </p:cNvSpPr>
          <p:nvPr/>
        </p:nvSpPr>
        <p:spPr bwMode="auto">
          <a:xfrm>
            <a:off x="0" y="7239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058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0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06"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08"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10"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12"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14"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16" name="Rectangle 2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20"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22" name="Rectangle 2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1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1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1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22"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24"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26"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28" name="Rectangle 2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30" name="Rectangle 2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32"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34" name="Rectangle 2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36" name="Rectangle 2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38" name="Rectangle 3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40" name="Rectangle 3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42" name="Rectangle 3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44" name="Rectangle 3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46" name="Rectangle 3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48" name="Rectangle 4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50" name="Rectangle 4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04129" name="Rectangle 1"/>
          <p:cNvSpPr>
            <a:spLocks noChangeArrowheads="1"/>
          </p:cNvSpPr>
          <p:nvPr/>
        </p:nvSpPr>
        <p:spPr bwMode="auto">
          <a:xfrm>
            <a:off x="1619672" y="876291"/>
            <a:ext cx="6696744"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1" indent="0" algn="ctr" defTabSz="914400" rtl="0" eaLnBrk="1" fontAlgn="base" latinLnBrk="0" hangingPunct="1">
              <a:lnSpc>
                <a:spcPct val="100000"/>
              </a:lnSpc>
              <a:spcBef>
                <a:spcPct val="0"/>
              </a:spcBef>
              <a:spcAft>
                <a:spcPct val="0"/>
              </a:spcAft>
              <a:buClrTx/>
              <a:buSzTx/>
              <a:tabLst/>
            </a:pPr>
            <a:r>
              <a:rPr kumimoji="0" lang="es-EC" altLang="zh-CN"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DISEÑO DE LOS TABLEROS DE CONTROL.</a:t>
            </a:r>
            <a:endParaRPr kumimoji="0" lang="es-EC" altLang="zh-CN"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304131" name="Rectangle 3"/>
          <p:cNvSpPr>
            <a:spLocks noChangeArrowheads="1"/>
          </p:cNvSpPr>
          <p:nvPr/>
        </p:nvSpPr>
        <p:spPr bwMode="auto">
          <a:xfrm>
            <a:off x="0" y="1988840"/>
            <a:ext cx="5652120" cy="1123336"/>
          </a:xfrm>
          <a:prstGeom prst="rect">
            <a:avLst/>
          </a:prstGeom>
          <a:noFill/>
          <a:ln w="9525">
            <a:noFill/>
            <a:miter lim="800000"/>
            <a:headEnd/>
            <a:tailEnd/>
          </a:ln>
          <a:effectLst/>
        </p:spPr>
        <p:txBody>
          <a:bodyPr vert="horz" wrap="square" lIns="457056" tIns="45720" rIns="91440" bIns="152352" numCol="1" anchor="ctr" anchorCtr="0" compatLnSpc="1">
            <a:prstTxWarp prst="textNoShape">
              <a:avLst/>
            </a:prstTxWarp>
            <a:spAutoFit/>
          </a:bodyPr>
          <a:lstStyle/>
          <a:p>
            <a:pPr marL="914400" marR="0" lvl="2" indent="0" algn="l" defTabSz="914400" rtl="0" eaLnBrk="1" fontAlgn="base" latinLnBrk="0" hangingPunct="1">
              <a:lnSpc>
                <a:spcPct val="100000"/>
              </a:lnSpc>
              <a:spcBef>
                <a:spcPct val="0"/>
              </a:spcBef>
              <a:spcAft>
                <a:spcPct val="0"/>
              </a:spcAft>
              <a:buClr>
                <a:srgbClr val="000000"/>
              </a:buClr>
              <a:buSzPct val="100000"/>
              <a:tabLst/>
            </a:pPr>
            <a:r>
              <a:rPr kumimoji="0" lang="es-EC" altLang="zh-CN" sz="2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TABLERO DE POTENCIA.</a:t>
            </a:r>
            <a:endParaRPr kumimoji="0" lang="es-EC" altLang="zh-CN" sz="2400" b="1" i="0" u="none" strike="noStrike" cap="none" normalizeH="0" baseline="0" dirty="0" smtClean="0">
              <a:ln>
                <a:noFill/>
              </a:ln>
              <a:solidFill>
                <a:srgbClr val="4F81BD"/>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zh-CN"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304132" name="Rectangle 4"/>
          <p:cNvSpPr>
            <a:spLocks noChangeArrowheads="1"/>
          </p:cNvSpPr>
          <p:nvPr/>
        </p:nvSpPr>
        <p:spPr bwMode="auto">
          <a:xfrm>
            <a:off x="1475656" y="2551544"/>
            <a:ext cx="4608512"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altLang="zh-CN"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Finales de carrera.</a:t>
            </a:r>
            <a:endParaRPr kumimoji="0" lang="es-EC" altLang="zh-CN"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altLang="zh-CN"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Embragues electromagnéticos.</a:t>
            </a:r>
            <a:endParaRPr kumimoji="0" lang="es-EC" altLang="zh-CN"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altLang="zh-CN"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Frenos electromagnéticos.</a:t>
            </a:r>
            <a:endParaRPr kumimoji="0" lang="es-EC" altLang="zh-CN"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altLang="zh-CN"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Motores.</a:t>
            </a:r>
            <a:endParaRPr kumimoji="0" lang="es-EC" altLang="zh-CN"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altLang="zh-CN"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Bombas.</a:t>
            </a:r>
            <a:endParaRPr kumimoji="0" lang="es-EC" altLang="zh-CN"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altLang="zh-CN"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Rectificadores.</a:t>
            </a:r>
            <a:endParaRPr kumimoji="0" lang="es-EC" altLang="zh-CN"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altLang="zh-CN"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Transformador reductor.</a:t>
            </a:r>
            <a:endParaRPr kumimoji="0" lang="es-EC" altLang="zh-CN"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7" name="66 Imagen" descr="C:\Users\PERSONAL\Desktop\tesis_fresd\FOTOS\DSC00552.JPG"/>
          <p:cNvPicPr/>
          <p:nvPr/>
        </p:nvPicPr>
        <p:blipFill>
          <a:blip r:embed="rId3" cstate="print"/>
          <a:srcRect l="24120" r="19478" b="4348"/>
          <a:stretch>
            <a:fillRect/>
          </a:stretch>
        </p:blipFill>
        <p:spPr bwMode="auto">
          <a:xfrm>
            <a:off x="6084168" y="2564904"/>
            <a:ext cx="2736304" cy="3528392"/>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3" name="2 Marcador de contenido"/>
          <p:cNvSpPr>
            <a:spLocks noGrp="1"/>
          </p:cNvSpPr>
          <p:nvPr>
            <p:ph idx="1"/>
          </p:nvPr>
        </p:nvSpPr>
        <p:spPr>
          <a:xfrm>
            <a:off x="1115616" y="1844824"/>
            <a:ext cx="2782662" cy="4464496"/>
          </a:xfrm>
        </p:spPr>
        <p:txBody>
          <a:bodyPr>
            <a:normAutofit/>
          </a:bodyPr>
          <a:lstStyle/>
          <a:p>
            <a:pPr lvl="0"/>
            <a:endParaRPr lang="es-EC" sz="2800" dirty="0" smtClean="0">
              <a:latin typeface="Arial" pitchFamily="34" charset="0"/>
              <a:cs typeface="Arial" pitchFamily="34" charset="0"/>
            </a:endParaRPr>
          </a:p>
          <a:p>
            <a:pPr algn="just">
              <a:buNone/>
            </a:pPr>
            <a:endParaRPr lang="es-EC" dirty="0" smtClean="0">
              <a:latin typeface="Arial" pitchFamily="34" charset="0"/>
              <a:cs typeface="Arial" pitchFamily="34" charset="0"/>
            </a:endParaRPr>
          </a:p>
          <a:p>
            <a:pPr algn="just">
              <a:buNone/>
            </a:pPr>
            <a:endParaRPr lang="es-EC" dirty="0" smtClean="0">
              <a:latin typeface="Arial" pitchFamily="34" charset="0"/>
              <a:cs typeface="Arial" pitchFamily="34" charset="0"/>
            </a:endParaRPr>
          </a:p>
          <a:p>
            <a:pPr algn="just"/>
            <a:endParaRPr lang="es-PE" dirty="0">
              <a:latin typeface="Arial" pitchFamily="34" charset="0"/>
              <a:cs typeface="Arial" pitchFamily="34" charset="0"/>
            </a:endParaRPr>
          </a:p>
        </p:txBody>
      </p:sp>
      <p:sp>
        <p:nvSpPr>
          <p:cNvPr id="6963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69637" name="Rectangle 5"/>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38" name="Rectangle 6"/>
          <p:cNvSpPr>
            <a:spLocks noChangeArrowheads="1"/>
          </p:cNvSpPr>
          <p:nvPr/>
        </p:nvSpPr>
        <p:spPr bwMode="auto">
          <a:xfrm>
            <a:off x="0" y="1123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39" name="Rectangle 7"/>
          <p:cNvSpPr>
            <a:spLocks noChangeArrowheads="1"/>
          </p:cNvSpPr>
          <p:nvPr/>
        </p:nvSpPr>
        <p:spPr bwMode="auto">
          <a:xfrm>
            <a:off x="0" y="13906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41"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69642" name="Rectangle 10"/>
          <p:cNvSpPr>
            <a:spLocks noChangeArrowheads="1"/>
          </p:cNvSpPr>
          <p:nvPr/>
        </p:nvSpPr>
        <p:spPr bwMode="auto">
          <a:xfrm>
            <a:off x="0" y="7239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058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0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06"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08"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10"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12"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14"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16" name="Rectangle 2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20"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22" name="Rectangle 2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1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1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1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22"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24"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26"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28" name="Rectangle 2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30" name="Rectangle 2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32"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34" name="Rectangle 2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36" name="Rectangle 2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38" name="Rectangle 3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40" name="Rectangle 3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42" name="Rectangle 3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44" name="Rectangle 3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46" name="Rectangle 3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48" name="Rectangle 4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50" name="Rectangle 4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04129" name="Rectangle 1"/>
          <p:cNvSpPr>
            <a:spLocks noChangeArrowheads="1"/>
          </p:cNvSpPr>
          <p:nvPr/>
        </p:nvSpPr>
        <p:spPr bwMode="auto">
          <a:xfrm>
            <a:off x="1619672" y="876291"/>
            <a:ext cx="6696744"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1" indent="0" algn="ctr" defTabSz="914400" rtl="0" eaLnBrk="1" fontAlgn="base" latinLnBrk="0" hangingPunct="1">
              <a:lnSpc>
                <a:spcPct val="100000"/>
              </a:lnSpc>
              <a:spcBef>
                <a:spcPct val="0"/>
              </a:spcBef>
              <a:spcAft>
                <a:spcPct val="0"/>
              </a:spcAft>
              <a:buClrTx/>
              <a:buSzTx/>
              <a:tabLst/>
            </a:pPr>
            <a:r>
              <a:rPr kumimoji="0" lang="es-EC" altLang="zh-CN"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DISEÑO DE LOS TABLEROS DE CONTROL.</a:t>
            </a:r>
            <a:endParaRPr kumimoji="0" lang="es-EC" altLang="zh-CN"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304131" name="Rectangle 3"/>
          <p:cNvSpPr>
            <a:spLocks noChangeArrowheads="1"/>
          </p:cNvSpPr>
          <p:nvPr/>
        </p:nvSpPr>
        <p:spPr bwMode="auto">
          <a:xfrm>
            <a:off x="216024" y="1988840"/>
            <a:ext cx="5652120" cy="1123336"/>
          </a:xfrm>
          <a:prstGeom prst="rect">
            <a:avLst/>
          </a:prstGeom>
          <a:noFill/>
          <a:ln w="9525">
            <a:noFill/>
            <a:miter lim="800000"/>
            <a:headEnd/>
            <a:tailEnd/>
          </a:ln>
          <a:effectLst/>
        </p:spPr>
        <p:txBody>
          <a:bodyPr vert="horz" wrap="square" lIns="457056" tIns="45720" rIns="91440" bIns="152352" numCol="1" anchor="ctr" anchorCtr="0" compatLnSpc="1">
            <a:prstTxWarp prst="textNoShape">
              <a:avLst/>
            </a:prstTxWarp>
            <a:spAutoFit/>
          </a:bodyPr>
          <a:lstStyle/>
          <a:p>
            <a:pPr marL="914400" marR="0" lvl="2" indent="0" algn="l" defTabSz="914400" rtl="0" eaLnBrk="1" fontAlgn="base" latinLnBrk="0" hangingPunct="1">
              <a:lnSpc>
                <a:spcPct val="100000"/>
              </a:lnSpc>
              <a:spcBef>
                <a:spcPct val="0"/>
              </a:spcBef>
              <a:spcAft>
                <a:spcPct val="0"/>
              </a:spcAft>
              <a:buClr>
                <a:srgbClr val="000000"/>
              </a:buClr>
              <a:buSzPct val="100000"/>
              <a:tabLst/>
            </a:pPr>
            <a:r>
              <a:rPr kumimoji="0" lang="es-EC" altLang="zh-CN" sz="2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TABLERO DE CONTROL.</a:t>
            </a:r>
            <a:endParaRPr kumimoji="0" lang="es-EC" altLang="zh-CN" sz="2400" b="1" i="0" u="none" strike="noStrike" cap="none" normalizeH="0" baseline="0" dirty="0" smtClean="0">
              <a:ln>
                <a:noFill/>
              </a:ln>
              <a:solidFill>
                <a:srgbClr val="4F81BD"/>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zh-CN"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304132" name="Rectangle 4"/>
          <p:cNvSpPr>
            <a:spLocks noChangeArrowheads="1"/>
          </p:cNvSpPr>
          <p:nvPr/>
        </p:nvSpPr>
        <p:spPr bwMode="auto">
          <a:xfrm>
            <a:off x="1619672" y="2636912"/>
            <a:ext cx="4104456"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buFont typeface="Arial" pitchFamily="34" charset="0"/>
              <a:buChar char="•"/>
            </a:pPr>
            <a:r>
              <a:rPr lang="es-EC" sz="2400" dirty="0" smtClean="0">
                <a:latin typeface="Arial" pitchFamily="34" charset="0"/>
                <a:cs typeface="Arial" pitchFamily="34" charset="0"/>
              </a:rPr>
              <a:t>PLC</a:t>
            </a:r>
          </a:p>
          <a:p>
            <a:pPr lvl="0">
              <a:buFont typeface="Arial" pitchFamily="34" charset="0"/>
              <a:buChar char="•"/>
            </a:pPr>
            <a:r>
              <a:rPr lang="es-EC" sz="2400" dirty="0" smtClean="0">
                <a:latin typeface="Arial" pitchFamily="34" charset="0"/>
                <a:cs typeface="Arial" pitchFamily="34" charset="0"/>
              </a:rPr>
              <a:t>Contactores con sus respectivos relés térmicos.</a:t>
            </a:r>
          </a:p>
          <a:p>
            <a:pPr lvl="0">
              <a:buFont typeface="Arial" pitchFamily="34" charset="0"/>
              <a:buChar char="•"/>
            </a:pPr>
            <a:r>
              <a:rPr lang="es-EC" sz="2400" dirty="0" err="1" smtClean="0">
                <a:latin typeface="Arial" pitchFamily="34" charset="0"/>
                <a:cs typeface="Arial" pitchFamily="34" charset="0"/>
              </a:rPr>
              <a:t>Portafusibles</a:t>
            </a:r>
            <a:r>
              <a:rPr lang="es-EC" sz="2400" dirty="0" smtClean="0">
                <a:latin typeface="Arial" pitchFamily="34" charset="0"/>
                <a:cs typeface="Arial" pitchFamily="34" charset="0"/>
              </a:rPr>
              <a:t>.</a:t>
            </a:r>
          </a:p>
          <a:p>
            <a:pPr lvl="0">
              <a:buFont typeface="Arial" pitchFamily="34" charset="0"/>
              <a:buChar char="•"/>
            </a:pPr>
            <a:r>
              <a:rPr lang="es-EC" sz="2400" dirty="0" smtClean="0">
                <a:latin typeface="Arial" pitchFamily="34" charset="0"/>
                <a:cs typeface="Arial" pitchFamily="34" charset="0"/>
              </a:rPr>
              <a:t>Relés auxiliares.</a:t>
            </a:r>
          </a:p>
          <a:p>
            <a:pPr lvl="0">
              <a:buFont typeface="Arial" pitchFamily="34" charset="0"/>
              <a:buChar char="•"/>
            </a:pPr>
            <a:r>
              <a:rPr lang="es-EC" sz="2400" dirty="0" smtClean="0">
                <a:latin typeface="Arial" pitchFamily="34" charset="0"/>
                <a:cs typeface="Arial" pitchFamily="34" charset="0"/>
              </a:rPr>
              <a:t>Borneras de conexión.</a:t>
            </a:r>
          </a:p>
          <a:p>
            <a:pPr lvl="0">
              <a:buFont typeface="Arial" pitchFamily="34" charset="0"/>
              <a:buChar char="•"/>
            </a:pPr>
            <a:r>
              <a:rPr lang="es-EC" sz="2400" dirty="0" smtClean="0">
                <a:latin typeface="Arial" pitchFamily="34" charset="0"/>
                <a:cs typeface="Arial" pitchFamily="34" charset="0"/>
              </a:rPr>
              <a:t>Canaletas.</a:t>
            </a:r>
            <a:endParaRPr lang="es-EC" sz="2400" dirty="0">
              <a:latin typeface="Arial" pitchFamily="34" charset="0"/>
              <a:cs typeface="Arial" pitchFamily="34" charset="0"/>
            </a:endParaRPr>
          </a:p>
        </p:txBody>
      </p:sp>
      <p:pic>
        <p:nvPicPr>
          <p:cNvPr id="46" name="45 Imagen"/>
          <p:cNvPicPr/>
          <p:nvPr/>
        </p:nvPicPr>
        <p:blipFill>
          <a:blip r:embed="rId3" cstate="print"/>
          <a:srcRect/>
          <a:stretch>
            <a:fillRect/>
          </a:stretch>
        </p:blipFill>
        <p:spPr bwMode="auto">
          <a:xfrm>
            <a:off x="5580112" y="2708920"/>
            <a:ext cx="3384376" cy="324036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3" name="2 Marcador de contenido"/>
          <p:cNvSpPr>
            <a:spLocks noGrp="1"/>
          </p:cNvSpPr>
          <p:nvPr>
            <p:ph idx="1"/>
          </p:nvPr>
        </p:nvSpPr>
        <p:spPr>
          <a:xfrm>
            <a:off x="1000100" y="1760557"/>
            <a:ext cx="7786742" cy="4525963"/>
          </a:xfrm>
        </p:spPr>
        <p:txBody>
          <a:bodyPr>
            <a:normAutofit lnSpcReduction="10000"/>
          </a:bodyPr>
          <a:lstStyle/>
          <a:p>
            <a:pPr algn="just">
              <a:buNone/>
            </a:pPr>
            <a:r>
              <a:rPr lang="es-ES_tradnl" sz="2800" dirty="0" smtClean="0"/>
              <a:t>	</a:t>
            </a:r>
            <a:r>
              <a:rPr lang="es-ES_tradnl" sz="2600" dirty="0" smtClean="0">
                <a:latin typeface="Arial" pitchFamily="34" charset="0"/>
                <a:cs typeface="Arial" pitchFamily="34" charset="0"/>
              </a:rPr>
              <a:t>Los parámetros fundamentales para este diseño serán: </a:t>
            </a:r>
          </a:p>
          <a:p>
            <a:pPr lvl="2" algn="just"/>
            <a:r>
              <a:rPr lang="es-EC" sz="2600" dirty="0" smtClean="0">
                <a:latin typeface="Arial" pitchFamily="34" charset="0"/>
                <a:cs typeface="Arial" pitchFamily="34" charset="0"/>
              </a:rPr>
              <a:t>Control </a:t>
            </a:r>
            <a:r>
              <a:rPr lang="es-EC" sz="2600" dirty="0">
                <a:latin typeface="Arial" pitchFamily="34" charset="0"/>
                <a:cs typeface="Arial" pitchFamily="34" charset="0"/>
              </a:rPr>
              <a:t>de los finales de carrera</a:t>
            </a:r>
            <a:endParaRPr lang="es-ES_tradnl" sz="2600" dirty="0" smtClean="0">
              <a:latin typeface="Arial" pitchFamily="34" charset="0"/>
              <a:cs typeface="Arial" pitchFamily="34" charset="0"/>
            </a:endParaRPr>
          </a:p>
          <a:p>
            <a:pPr lvl="2" algn="just"/>
            <a:r>
              <a:rPr lang="es-ES_tradnl" sz="2600" dirty="0" smtClean="0">
                <a:latin typeface="Arial" pitchFamily="34" charset="0"/>
                <a:cs typeface="Arial" pitchFamily="34" charset="0"/>
              </a:rPr>
              <a:t>Embragues y frenos electromagnéticos.</a:t>
            </a:r>
          </a:p>
          <a:p>
            <a:pPr lvl="2" algn="just"/>
            <a:r>
              <a:rPr lang="es-ES_tradnl" sz="2600" dirty="0" smtClean="0">
                <a:latin typeface="Arial" pitchFamily="34" charset="0"/>
                <a:cs typeface="Arial" pitchFamily="34" charset="0"/>
              </a:rPr>
              <a:t>Motor del cabezal, caja de avances carros y desplazamiento vertical de la consola.</a:t>
            </a:r>
          </a:p>
          <a:p>
            <a:pPr lvl="2" algn="just"/>
            <a:r>
              <a:rPr lang="es-ES_tradnl" sz="2600" dirty="0" smtClean="0">
                <a:latin typeface="Arial" pitchFamily="34" charset="0"/>
                <a:cs typeface="Arial" pitchFamily="34" charset="0"/>
              </a:rPr>
              <a:t>Bombas </a:t>
            </a:r>
            <a:r>
              <a:rPr lang="es-ES_tradnl" sz="2600" dirty="0">
                <a:latin typeface="Arial" pitchFamily="34" charset="0"/>
                <a:cs typeface="Arial" pitchFamily="34" charset="0"/>
              </a:rPr>
              <a:t>del cabezal, caja de avances carros </a:t>
            </a:r>
            <a:r>
              <a:rPr lang="es-ES_tradnl" sz="2600" dirty="0" smtClean="0">
                <a:latin typeface="Arial" pitchFamily="34" charset="0"/>
                <a:cs typeface="Arial" pitchFamily="34" charset="0"/>
              </a:rPr>
              <a:t> y bomba de lubricación (taladrina).</a:t>
            </a:r>
          </a:p>
          <a:p>
            <a:pPr lvl="2" algn="just"/>
            <a:r>
              <a:rPr lang="es-EC" sz="2800" dirty="0" smtClean="0"/>
              <a:t>Realizar un control </a:t>
            </a:r>
            <a:r>
              <a:rPr lang="es-EC" sz="2800" dirty="0"/>
              <a:t>manual </a:t>
            </a:r>
            <a:r>
              <a:rPr lang="es-EC" sz="2800" dirty="0" smtClean="0"/>
              <a:t>y control automático.</a:t>
            </a:r>
            <a:endParaRPr lang="es-ES_tradnl" sz="2600" dirty="0" smtClean="0">
              <a:latin typeface="Arial" pitchFamily="34" charset="0"/>
              <a:cs typeface="Arial" pitchFamily="34" charset="0"/>
            </a:endParaRPr>
          </a:p>
          <a:p>
            <a:pPr algn="just">
              <a:buNone/>
            </a:pPr>
            <a:endParaRPr lang="es-EC" dirty="0" smtClean="0"/>
          </a:p>
          <a:p>
            <a:pPr algn="just"/>
            <a:endParaRPr lang="es-PE" dirty="0"/>
          </a:p>
        </p:txBody>
      </p:sp>
      <p:sp>
        <p:nvSpPr>
          <p:cNvPr id="6963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69637" name="Rectangle 5"/>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9638" name="Rectangle 6"/>
          <p:cNvSpPr>
            <a:spLocks noChangeArrowheads="1"/>
          </p:cNvSpPr>
          <p:nvPr/>
        </p:nvSpPr>
        <p:spPr bwMode="auto">
          <a:xfrm>
            <a:off x="0" y="1123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9639" name="Rectangle 7"/>
          <p:cNvSpPr>
            <a:spLocks noChangeArrowheads="1"/>
          </p:cNvSpPr>
          <p:nvPr/>
        </p:nvSpPr>
        <p:spPr bwMode="auto">
          <a:xfrm>
            <a:off x="0" y="13906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9641"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69642" name="Rectangle 10"/>
          <p:cNvSpPr>
            <a:spLocks noChangeArrowheads="1"/>
          </p:cNvSpPr>
          <p:nvPr/>
        </p:nvSpPr>
        <p:spPr bwMode="auto">
          <a:xfrm>
            <a:off x="0" y="7239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5 Rectángulo"/>
          <p:cNvSpPr/>
          <p:nvPr/>
        </p:nvSpPr>
        <p:spPr>
          <a:xfrm>
            <a:off x="936104" y="757927"/>
            <a:ext cx="8316416" cy="954107"/>
          </a:xfrm>
          <a:prstGeom prst="rect">
            <a:avLst/>
          </a:prstGeom>
        </p:spPr>
        <p:txBody>
          <a:bodyPr wrap="square">
            <a:spAutoFit/>
          </a:bodyPr>
          <a:lstStyle/>
          <a:p>
            <a:pPr lvl="1" algn="ctr"/>
            <a:r>
              <a:rPr lang="es-EC" sz="2800" b="1" dirty="0">
                <a:latin typeface="Arial" pitchFamily="34" charset="0"/>
                <a:cs typeface="Arial" pitchFamily="34" charset="0"/>
              </a:rPr>
              <a:t>PARÁMETROS PARA EL DISEÑO DEL SISTEMA  ELÉCTRICO</a:t>
            </a:r>
            <a:r>
              <a:rPr lang="es-EC" sz="2800" b="1" dirty="0"/>
              <a:t>.</a:t>
            </a:r>
            <a:endParaRPr lang="es-MX" sz="2400" dirty="0"/>
          </a:p>
        </p:txBody>
      </p:sp>
    </p:spTree>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27384"/>
            <a:ext cx="9144032" cy="6858000"/>
          </a:xfrm>
          <a:prstGeom prst="rect">
            <a:avLst/>
          </a:prstGeom>
          <a:noFill/>
          <a:ln w="9525">
            <a:noFill/>
            <a:miter lim="800000"/>
            <a:headEnd/>
            <a:tailEnd/>
          </a:ln>
        </p:spPr>
      </p:pic>
      <p:sp>
        <p:nvSpPr>
          <p:cNvPr id="2" name="1 Título"/>
          <p:cNvSpPr>
            <a:spLocks noGrp="1"/>
          </p:cNvSpPr>
          <p:nvPr>
            <p:ph type="title"/>
          </p:nvPr>
        </p:nvSpPr>
        <p:spPr>
          <a:xfrm>
            <a:off x="1320052" y="916130"/>
            <a:ext cx="7572428" cy="928694"/>
          </a:xfrm>
        </p:spPr>
        <p:txBody>
          <a:bodyPr>
            <a:noAutofit/>
          </a:bodyPr>
          <a:lstStyle/>
          <a:p>
            <a:r>
              <a:rPr lang="es-EC" sz="2800" b="1" dirty="0">
                <a:latin typeface="Arial" pitchFamily="34" charset="0"/>
                <a:cs typeface="Arial" pitchFamily="34" charset="0"/>
              </a:rPr>
              <a:t>Diseño del sistema eléctrico de mando y control</a:t>
            </a:r>
            <a:endParaRPr lang="es-PE" sz="2800" b="1" dirty="0">
              <a:latin typeface="Arial" pitchFamily="34" charset="0"/>
              <a:cs typeface="Arial" pitchFamily="34" charset="0"/>
            </a:endParaRPr>
          </a:p>
        </p:txBody>
      </p:sp>
      <p:sp>
        <p:nvSpPr>
          <p:cNvPr id="6963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69637" name="Rectangle 5"/>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9638" name="Rectangle 6"/>
          <p:cNvSpPr>
            <a:spLocks noChangeArrowheads="1"/>
          </p:cNvSpPr>
          <p:nvPr/>
        </p:nvSpPr>
        <p:spPr bwMode="auto">
          <a:xfrm>
            <a:off x="0" y="1123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9639" name="Rectangle 7"/>
          <p:cNvSpPr>
            <a:spLocks noChangeArrowheads="1"/>
          </p:cNvSpPr>
          <p:nvPr/>
        </p:nvSpPr>
        <p:spPr bwMode="auto">
          <a:xfrm>
            <a:off x="0" y="13906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9641"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pic>
        <p:nvPicPr>
          <p:cNvPr id="11" name="10 Imagen"/>
          <p:cNvPicPr/>
          <p:nvPr/>
        </p:nvPicPr>
        <p:blipFill>
          <a:blip r:embed="rId3" cstate="print"/>
          <a:srcRect/>
          <a:stretch>
            <a:fillRect/>
          </a:stretch>
        </p:blipFill>
        <p:spPr bwMode="auto">
          <a:xfrm>
            <a:off x="2267744" y="2060849"/>
            <a:ext cx="6310070" cy="3744415"/>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1000100" y="642918"/>
            <a:ext cx="8358214" cy="928694"/>
          </a:xfrm>
        </p:spPr>
        <p:txBody>
          <a:bodyPr>
            <a:noAutofit/>
          </a:bodyPr>
          <a:lstStyle/>
          <a:p>
            <a:r>
              <a:rPr lang="es-ES_tradnl" sz="3200" b="1" dirty="0" smtClean="0"/>
              <a:t>SISTEMA ELÉCTRICO DE MANDO Y CONTROL</a:t>
            </a:r>
            <a:endParaRPr lang="es-PE" sz="3200" b="1" dirty="0"/>
          </a:p>
        </p:txBody>
      </p:sp>
      <p:sp>
        <p:nvSpPr>
          <p:cNvPr id="6963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69637" name="Rectangle 5"/>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9638" name="Rectangle 6"/>
          <p:cNvSpPr>
            <a:spLocks noChangeArrowheads="1"/>
          </p:cNvSpPr>
          <p:nvPr/>
        </p:nvSpPr>
        <p:spPr bwMode="auto">
          <a:xfrm>
            <a:off x="0" y="1123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9639" name="Rectangle 7"/>
          <p:cNvSpPr>
            <a:spLocks noChangeArrowheads="1"/>
          </p:cNvSpPr>
          <p:nvPr/>
        </p:nvSpPr>
        <p:spPr bwMode="auto">
          <a:xfrm>
            <a:off x="0" y="13906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9641"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13" name="12 CuadroTexto"/>
          <p:cNvSpPr txBox="1"/>
          <p:nvPr/>
        </p:nvSpPr>
        <p:spPr>
          <a:xfrm rot="16200000">
            <a:off x="1317012" y="3198348"/>
            <a:ext cx="2735942" cy="461665"/>
          </a:xfrm>
          <a:prstGeom prst="rect">
            <a:avLst/>
          </a:prstGeom>
          <a:noFill/>
        </p:spPr>
        <p:txBody>
          <a:bodyPr wrap="none" rtlCol="0">
            <a:spAutoFit/>
          </a:bodyPr>
          <a:lstStyle/>
          <a:p>
            <a:r>
              <a:rPr lang="es-EC" sz="2400" b="1" dirty="0" smtClean="0"/>
              <a:t>CONTROL MANUAL:</a:t>
            </a:r>
            <a:endParaRPr lang="es-EC" sz="2400" b="1" dirty="0"/>
          </a:p>
        </p:txBody>
      </p:sp>
      <p:pic>
        <p:nvPicPr>
          <p:cNvPr id="15" name="14 Imagen"/>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p:blipFill>
        <p:spPr bwMode="auto">
          <a:xfrm>
            <a:off x="3059832" y="1484784"/>
            <a:ext cx="5810029" cy="4968552"/>
          </a:xfrm>
          <a:prstGeom prst="rect">
            <a:avLst/>
          </a:prstGeom>
          <a:noFill/>
          <a:ln>
            <a:noFill/>
          </a:ln>
          <a:extLst>
            <a:ext uri="{53640926-AAD7-44D8-BBD7-CCE9431645EC}">
              <a14:shadowObscured xmlns:a14="http://schemas.microsoft.com/office/drawing/2010/main"/>
            </a:ext>
          </a:extLst>
        </p:spPr>
      </p:pic>
    </p:spTree>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dirty="0"/>
          </a:p>
        </p:txBody>
      </p:sp>
      <p:sp>
        <p:nvSpPr>
          <p:cNvPr id="3" name="2 Subtítulo"/>
          <p:cNvSpPr>
            <a:spLocks noGrp="1"/>
          </p:cNvSpPr>
          <p:nvPr>
            <p:ph type="subTitle" idx="1"/>
          </p:nvPr>
        </p:nvSpPr>
        <p:spPr/>
        <p:txBody>
          <a:bodyPr/>
          <a:lstStyle/>
          <a:p>
            <a:endParaRPr lang="es-PE" dirty="0"/>
          </a:p>
        </p:txBody>
      </p:sp>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dirty="0" smtClean="0">
                <a:ln>
                  <a:noFill/>
                </a:ln>
                <a:solidFill>
                  <a:schemeClr val="tx1"/>
                </a:solidFill>
                <a:effectLst/>
                <a:latin typeface="Arial" pitchFamily="34" charset="0"/>
                <a:ea typeface="Times New Roman" pitchFamily="18" charset="0"/>
              </a:rPr>
              <a:t> </a:t>
            </a:r>
            <a:r>
              <a:rPr kumimoji="0" lang="es-ES" sz="1200" b="0" i="0" u="none" strike="noStrike" cap="none" normalizeH="0" baseline="0" dirty="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dirty="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32" name="Rectangle 8"/>
          <p:cNvSpPr>
            <a:spLocks noChangeArrowheads="1"/>
          </p:cNvSpPr>
          <p:nvPr/>
        </p:nvSpPr>
        <p:spPr bwMode="auto">
          <a:xfrm>
            <a:off x="0" y="6572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dirty="0" smtClean="0">
              <a:ln>
                <a:noFill/>
              </a:ln>
              <a:solidFill>
                <a:schemeClr val="tx1"/>
              </a:solidFill>
              <a:effectLst/>
              <a:latin typeface="Arial" pitchFamily="34" charset="0"/>
            </a:endParaRPr>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35" name="Rectangle 11"/>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dirty="0" smtClean="0">
              <a:ln>
                <a:noFill/>
              </a:ln>
              <a:solidFill>
                <a:schemeClr val="tx1"/>
              </a:solidFill>
              <a:effectLst/>
              <a:latin typeface="Arial" pitchFamily="34" charset="0"/>
            </a:endParaRPr>
          </a:p>
        </p:txBody>
      </p:sp>
      <p:sp>
        <p:nvSpPr>
          <p:cNvPr id="1037"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dirty="0" smtClean="0">
              <a:ln>
                <a:noFill/>
              </a:ln>
              <a:solidFill>
                <a:schemeClr val="tx1"/>
              </a:solidFill>
              <a:effectLst/>
              <a:latin typeface="Arial" pitchFamily="34" charset="0"/>
            </a:endParaRPr>
          </a:p>
        </p:txBody>
      </p:sp>
      <p:sp>
        <p:nvSpPr>
          <p:cNvPr id="18" name="1 Título"/>
          <p:cNvSpPr txBox="1">
            <a:spLocks/>
          </p:cNvSpPr>
          <p:nvPr/>
        </p:nvSpPr>
        <p:spPr>
          <a:xfrm>
            <a:off x="1187624" y="908720"/>
            <a:ext cx="7782150" cy="9286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_tradnl" sz="2800" b="1" dirty="0" smtClean="0">
                <a:latin typeface="Arial" pitchFamily="34" charset="0"/>
                <a:cs typeface="Arial" pitchFamily="34" charset="0"/>
              </a:rPr>
              <a:t>SISTEMA ELÉCTRICO DE MANDO Y CONTROL</a:t>
            </a:r>
            <a:endParaRPr lang="es-PE" sz="2800" b="1" dirty="0">
              <a:latin typeface="Arial" pitchFamily="34" charset="0"/>
              <a:cs typeface="Arial" pitchFamily="34" charset="0"/>
            </a:endParaRPr>
          </a:p>
        </p:txBody>
      </p:sp>
      <p:sp>
        <p:nvSpPr>
          <p:cNvPr id="19" name="18 CuadroTexto"/>
          <p:cNvSpPr txBox="1"/>
          <p:nvPr/>
        </p:nvSpPr>
        <p:spPr>
          <a:xfrm rot="16200000">
            <a:off x="871375" y="3427600"/>
            <a:ext cx="3339184" cy="461665"/>
          </a:xfrm>
          <a:prstGeom prst="rect">
            <a:avLst/>
          </a:prstGeom>
          <a:noFill/>
        </p:spPr>
        <p:txBody>
          <a:bodyPr wrap="none" rtlCol="0">
            <a:spAutoFit/>
          </a:bodyPr>
          <a:lstStyle/>
          <a:p>
            <a:r>
              <a:rPr lang="es-EC" sz="2400" b="1" dirty="0" smtClean="0"/>
              <a:t>CONTROL AUTOMÁTICO:</a:t>
            </a:r>
            <a:endParaRPr lang="es-EC" sz="2400" b="1" dirty="0"/>
          </a:p>
        </p:txBody>
      </p:sp>
      <p:pic>
        <p:nvPicPr>
          <p:cNvPr id="20" name="19 Imagen"/>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347864" y="1755019"/>
            <a:ext cx="5796136" cy="4626309"/>
          </a:xfrm>
          <a:prstGeom prst="rect">
            <a:avLst/>
          </a:prstGeom>
          <a:noFill/>
          <a:ln>
            <a:noFill/>
          </a:ln>
        </p:spPr>
      </p:pic>
    </p:spTree>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dirty="0"/>
          </a:p>
        </p:txBody>
      </p:sp>
      <p:sp>
        <p:nvSpPr>
          <p:cNvPr id="3" name="2 Subtítulo"/>
          <p:cNvSpPr>
            <a:spLocks noGrp="1"/>
          </p:cNvSpPr>
          <p:nvPr>
            <p:ph type="subTitle" idx="1"/>
          </p:nvPr>
        </p:nvSpPr>
        <p:spPr/>
        <p:txBody>
          <a:bodyPr/>
          <a:lstStyle/>
          <a:p>
            <a:endParaRPr lang="es-PE" dirty="0"/>
          </a:p>
        </p:txBody>
      </p:sp>
      <p:pic>
        <p:nvPicPr>
          <p:cNvPr id="4" name="3 Imagen"/>
          <p:cNvPicPr/>
          <p:nvPr/>
        </p:nvPicPr>
        <p:blipFill>
          <a:blip r:embed="rId2" cstate="print">
            <a:lum contrast="30000"/>
          </a:blip>
          <a:srcRect/>
          <a:stretch>
            <a:fillRect/>
          </a:stretch>
        </p:blipFill>
        <p:spPr bwMode="auto">
          <a:xfrm>
            <a:off x="-32" y="27384"/>
            <a:ext cx="9144032" cy="6858000"/>
          </a:xfrm>
          <a:prstGeom prst="rect">
            <a:avLst/>
          </a:prstGeom>
          <a:noFill/>
          <a:ln w="9525">
            <a:noFill/>
            <a:miter lim="800000"/>
            <a:headEnd/>
            <a:tailEnd/>
          </a:ln>
        </p:spPr>
      </p:pic>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dirty="0" smtClean="0">
                <a:ln>
                  <a:noFill/>
                </a:ln>
                <a:solidFill>
                  <a:schemeClr val="tx1"/>
                </a:solidFill>
                <a:effectLst/>
                <a:latin typeface="Arial" pitchFamily="34" charset="0"/>
                <a:ea typeface="Times New Roman" pitchFamily="18" charset="0"/>
              </a:rPr>
              <a:t> </a:t>
            </a:r>
            <a:r>
              <a:rPr kumimoji="0" lang="es-ES" sz="1200" b="0" i="0" u="none" strike="noStrike" cap="none" normalizeH="0" baseline="0" dirty="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dirty="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32" name="Rectangle 8"/>
          <p:cNvSpPr>
            <a:spLocks noChangeArrowheads="1"/>
          </p:cNvSpPr>
          <p:nvPr/>
        </p:nvSpPr>
        <p:spPr bwMode="auto">
          <a:xfrm>
            <a:off x="0" y="6572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dirty="0" smtClean="0">
              <a:ln>
                <a:noFill/>
              </a:ln>
              <a:solidFill>
                <a:schemeClr val="tx1"/>
              </a:solidFill>
              <a:effectLst/>
              <a:latin typeface="Arial" pitchFamily="34" charset="0"/>
            </a:endParaRPr>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35" name="Rectangle 11"/>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dirty="0" smtClean="0">
              <a:ln>
                <a:noFill/>
              </a:ln>
              <a:solidFill>
                <a:schemeClr val="tx1"/>
              </a:solidFill>
              <a:effectLst/>
              <a:latin typeface="Arial" pitchFamily="34" charset="0"/>
            </a:endParaRPr>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dirty="0" smtClean="0">
              <a:ln>
                <a:noFill/>
              </a:ln>
              <a:solidFill>
                <a:schemeClr val="tx1"/>
              </a:solidFill>
              <a:effectLst/>
              <a:latin typeface="Arial" pitchFamily="34" charset="0"/>
            </a:endParaRPr>
          </a:p>
        </p:txBody>
      </p:sp>
      <p:sp>
        <p:nvSpPr>
          <p:cNvPr id="5" name="4 Rectángulo"/>
          <p:cNvSpPr/>
          <p:nvPr/>
        </p:nvSpPr>
        <p:spPr>
          <a:xfrm>
            <a:off x="1259632" y="817548"/>
            <a:ext cx="7477240" cy="523220"/>
          </a:xfrm>
          <a:prstGeom prst="rect">
            <a:avLst/>
          </a:prstGeom>
        </p:spPr>
        <p:txBody>
          <a:bodyPr wrap="none">
            <a:spAutoFit/>
          </a:bodyPr>
          <a:lstStyle/>
          <a:p>
            <a:pPr lvl="2"/>
            <a:r>
              <a:rPr lang="es-EC" sz="2800" b="1" dirty="0">
                <a:latin typeface="Arial" pitchFamily="34" charset="0"/>
                <a:cs typeface="Arial" pitchFamily="34" charset="0"/>
              </a:rPr>
              <a:t>PANEL OPERADOR DE MANDO (OP</a:t>
            </a:r>
            <a:r>
              <a:rPr lang="es-EC" sz="2800" b="1" dirty="0" smtClean="0">
                <a:latin typeface="Arial" pitchFamily="34" charset="0"/>
                <a:cs typeface="Arial" pitchFamily="34" charset="0"/>
              </a:rPr>
              <a:t>)</a:t>
            </a:r>
            <a:endParaRPr lang="es-MX" sz="2000" dirty="0">
              <a:latin typeface="Arial" pitchFamily="34" charset="0"/>
              <a:cs typeface="Arial" pitchFamily="34" charset="0"/>
            </a:endParaRPr>
          </a:p>
        </p:txBody>
      </p:sp>
      <p:sp>
        <p:nvSpPr>
          <p:cNvPr id="6" name="5 Rectángulo"/>
          <p:cNvSpPr/>
          <p:nvPr/>
        </p:nvSpPr>
        <p:spPr>
          <a:xfrm>
            <a:off x="1619672" y="1340768"/>
            <a:ext cx="7344816" cy="2677656"/>
          </a:xfrm>
          <a:prstGeom prst="rect">
            <a:avLst/>
          </a:prstGeom>
        </p:spPr>
        <p:txBody>
          <a:bodyPr wrap="square">
            <a:spAutoFit/>
          </a:bodyPr>
          <a:lstStyle/>
          <a:p>
            <a:pPr algn="just"/>
            <a:r>
              <a:rPr lang="es-EC" sz="2400" dirty="0">
                <a:latin typeface="Arial" pitchFamily="34" charset="0"/>
                <a:cs typeface="Arial" pitchFamily="34" charset="0"/>
              </a:rPr>
              <a:t>El panel operador estará dividido en tres secciones </a:t>
            </a:r>
            <a:r>
              <a:rPr lang="es-EC" sz="2400" dirty="0" smtClean="0">
                <a:latin typeface="Arial" pitchFamily="34" charset="0"/>
                <a:cs typeface="Arial" pitchFamily="34" charset="0"/>
              </a:rPr>
              <a:t>1.- Encendido</a:t>
            </a:r>
            <a:r>
              <a:rPr lang="es-EC" sz="2400" dirty="0">
                <a:latin typeface="Arial" pitchFamily="34" charset="0"/>
                <a:cs typeface="Arial" pitchFamily="34" charset="0"/>
              </a:rPr>
              <a:t>, apagado de la máquina; </a:t>
            </a:r>
            <a:r>
              <a:rPr lang="es-EC" sz="2400" dirty="0" smtClean="0">
                <a:latin typeface="Arial" pitchFamily="34" charset="0"/>
                <a:cs typeface="Arial" pitchFamily="34" charset="0"/>
              </a:rPr>
              <a:t>desplazamiento </a:t>
            </a:r>
            <a:r>
              <a:rPr lang="es-EC" sz="2400" dirty="0">
                <a:latin typeface="Arial" pitchFamily="34" charset="0"/>
                <a:cs typeface="Arial" pitchFamily="34" charset="0"/>
              </a:rPr>
              <a:t>en forma ascendente y descendente de la consola.</a:t>
            </a:r>
            <a:endParaRPr lang="es-MX" sz="2400" dirty="0">
              <a:latin typeface="Arial" pitchFamily="34" charset="0"/>
              <a:cs typeface="Arial" pitchFamily="34" charset="0"/>
            </a:endParaRPr>
          </a:p>
          <a:p>
            <a:pPr lvl="0" algn="just"/>
            <a:r>
              <a:rPr lang="es-EC" sz="2400" dirty="0" smtClean="0">
                <a:latin typeface="Arial" pitchFamily="34" charset="0"/>
                <a:cs typeface="Arial" pitchFamily="34" charset="0"/>
              </a:rPr>
              <a:t>2.- Mando </a:t>
            </a:r>
            <a:r>
              <a:rPr lang="es-EC" sz="2400" dirty="0">
                <a:latin typeface="Arial" pitchFamily="34" charset="0"/>
                <a:cs typeface="Arial" pitchFamily="34" charset="0"/>
              </a:rPr>
              <a:t>manual de las velocidades y los movimientos de la máquina.</a:t>
            </a:r>
            <a:endParaRPr lang="es-MX" sz="2400" dirty="0">
              <a:latin typeface="Arial" pitchFamily="34" charset="0"/>
              <a:cs typeface="Arial" pitchFamily="34" charset="0"/>
            </a:endParaRPr>
          </a:p>
          <a:p>
            <a:pPr lvl="0" algn="just"/>
            <a:r>
              <a:rPr lang="es-EC" sz="2400" dirty="0" smtClean="0">
                <a:latin typeface="Arial" pitchFamily="34" charset="0"/>
                <a:cs typeface="Arial" pitchFamily="34" charset="0"/>
              </a:rPr>
              <a:t>3.- Mando </a:t>
            </a:r>
            <a:r>
              <a:rPr lang="es-EC" sz="2400" dirty="0">
                <a:latin typeface="Arial" pitchFamily="34" charset="0"/>
                <a:cs typeface="Arial" pitchFamily="34" charset="0"/>
              </a:rPr>
              <a:t>automático de las diferentes secuencias.</a:t>
            </a:r>
            <a:endParaRPr lang="es-MX" sz="2400" dirty="0">
              <a:latin typeface="Arial" pitchFamily="34" charset="0"/>
              <a:cs typeface="Arial" pitchFamily="34" charset="0"/>
            </a:endParaRPr>
          </a:p>
        </p:txBody>
      </p:sp>
      <p:pic>
        <p:nvPicPr>
          <p:cNvPr id="21" name="20 Imagen"/>
          <p:cNvPicPr/>
          <p:nvPr/>
        </p:nvPicPr>
        <p:blipFill>
          <a:blip r:embed="rId3" cstate="print"/>
          <a:srcRect/>
          <a:stretch>
            <a:fillRect/>
          </a:stretch>
        </p:blipFill>
        <p:spPr bwMode="auto">
          <a:xfrm>
            <a:off x="6084168" y="4018424"/>
            <a:ext cx="2652704" cy="2394183"/>
          </a:xfrm>
          <a:prstGeom prst="rect">
            <a:avLst/>
          </a:prstGeom>
          <a:noFill/>
          <a:ln w="9525">
            <a:noFill/>
            <a:miter lim="800000"/>
            <a:headEnd/>
            <a:tailEnd/>
          </a:ln>
        </p:spPr>
      </p:pic>
      <p:pic>
        <p:nvPicPr>
          <p:cNvPr id="22" name="21 Imagen"/>
          <p:cNvPicPr/>
          <p:nvPr/>
        </p:nvPicPr>
        <p:blipFill>
          <a:blip r:embed="rId4" cstate="print"/>
          <a:srcRect/>
          <a:stretch>
            <a:fillRect/>
          </a:stretch>
        </p:blipFill>
        <p:spPr bwMode="auto">
          <a:xfrm>
            <a:off x="3779912" y="4005064"/>
            <a:ext cx="1892935" cy="2257425"/>
          </a:xfrm>
          <a:prstGeom prst="rect">
            <a:avLst/>
          </a:prstGeom>
          <a:noFill/>
          <a:ln w="9525">
            <a:noFill/>
            <a:miter lim="800000"/>
            <a:headEnd/>
            <a:tailEnd/>
          </a:ln>
        </p:spPr>
      </p:pic>
    </p:spTree>
    <p:extLst>
      <p:ext uri="{BB962C8B-B14F-4D97-AF65-F5344CB8AC3E}">
        <p14:creationId xmlns:p14="http://schemas.microsoft.com/office/powerpoint/2010/main" val="2897793730"/>
      </p:ext>
    </p:extLst>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1022920" y="845840"/>
            <a:ext cx="8229600" cy="1143000"/>
          </a:xfrm>
        </p:spPr>
        <p:txBody>
          <a:bodyPr>
            <a:normAutofit/>
          </a:bodyPr>
          <a:lstStyle/>
          <a:p>
            <a:r>
              <a:rPr lang="es-ES" sz="4000" b="1" cap="all" dirty="0" smtClean="0">
                <a:latin typeface="Arial" pitchFamily="34" charset="0"/>
                <a:cs typeface="Arial" pitchFamily="34" charset="0"/>
              </a:rPr>
              <a:t>OBJETIVO GENERAL</a:t>
            </a:r>
            <a:endParaRPr lang="es-PE" sz="4000" b="1" dirty="0">
              <a:latin typeface="Arial" pitchFamily="34" charset="0"/>
              <a:cs typeface="Arial" pitchFamily="34" charset="0"/>
            </a:endParaRPr>
          </a:p>
        </p:txBody>
      </p:sp>
      <p:sp>
        <p:nvSpPr>
          <p:cNvPr id="6" name="5 Rectángulo"/>
          <p:cNvSpPr/>
          <p:nvPr/>
        </p:nvSpPr>
        <p:spPr>
          <a:xfrm>
            <a:off x="1622354" y="2348880"/>
            <a:ext cx="7272808" cy="2246769"/>
          </a:xfrm>
          <a:prstGeom prst="rect">
            <a:avLst/>
          </a:prstGeom>
        </p:spPr>
        <p:txBody>
          <a:bodyPr wrap="square">
            <a:spAutoFit/>
          </a:bodyPr>
          <a:lstStyle/>
          <a:p>
            <a:pPr algn="just"/>
            <a:r>
              <a:rPr lang="es-ES_tradnl" sz="2800" dirty="0">
                <a:latin typeface="Arial" pitchFamily="34" charset="0"/>
                <a:cs typeface="Arial" pitchFamily="34" charset="0"/>
              </a:rPr>
              <a:t>Diseñar un biodigestor </a:t>
            </a:r>
            <a:r>
              <a:rPr lang="es-ES_tradnl" sz="2800" dirty="0" smtClean="0">
                <a:latin typeface="Arial" pitchFamily="34" charset="0"/>
                <a:cs typeface="Arial" pitchFamily="34" charset="0"/>
              </a:rPr>
              <a:t>para el nuevo campus de </a:t>
            </a:r>
            <a:r>
              <a:rPr lang="es-ES_tradnl" sz="2800" dirty="0">
                <a:latin typeface="Arial" pitchFamily="34" charset="0"/>
                <a:cs typeface="Arial" pitchFamily="34" charset="0"/>
              </a:rPr>
              <a:t>la </a:t>
            </a:r>
            <a:r>
              <a:rPr lang="es-ES_tradnl" sz="2800" dirty="0" smtClean="0">
                <a:latin typeface="Arial" pitchFamily="34" charset="0"/>
                <a:cs typeface="Arial" pitchFamily="34" charset="0"/>
              </a:rPr>
              <a:t>Escuela Politécnica del Ejército Extensión Latacunga </a:t>
            </a:r>
            <a:r>
              <a:rPr lang="es-ES_tradnl" sz="2800" dirty="0">
                <a:latin typeface="Arial" pitchFamily="34" charset="0"/>
                <a:cs typeface="Arial" pitchFamily="34" charset="0"/>
              </a:rPr>
              <a:t>que permita tratar las aguas residuales y obtener biogás.</a:t>
            </a:r>
          </a:p>
          <a:p>
            <a:pPr algn="just"/>
            <a:endParaRPr lang="es-MX" sz="2800" dirty="0">
              <a:latin typeface="Arial" pitchFamily="34" charset="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dirty="0"/>
          </a:p>
        </p:txBody>
      </p:sp>
      <p:sp>
        <p:nvSpPr>
          <p:cNvPr id="3" name="2 Subtítulo"/>
          <p:cNvSpPr>
            <a:spLocks noGrp="1"/>
          </p:cNvSpPr>
          <p:nvPr>
            <p:ph type="subTitle" idx="1"/>
          </p:nvPr>
        </p:nvSpPr>
        <p:spPr/>
        <p:txBody>
          <a:bodyPr/>
          <a:lstStyle/>
          <a:p>
            <a:endParaRPr lang="es-PE" dirty="0"/>
          </a:p>
        </p:txBody>
      </p:sp>
      <p:pic>
        <p:nvPicPr>
          <p:cNvPr id="4" name="3 Imagen"/>
          <p:cNvPicPr/>
          <p:nvPr/>
        </p:nvPicPr>
        <p:blipFill>
          <a:blip r:embed="rId2" cstate="print">
            <a:lum contrast="30000"/>
          </a:blip>
          <a:srcRect/>
          <a:stretch>
            <a:fillRect/>
          </a:stretch>
        </p:blipFill>
        <p:spPr bwMode="auto">
          <a:xfrm>
            <a:off x="-32" y="27384"/>
            <a:ext cx="9144032" cy="6858000"/>
          </a:xfrm>
          <a:prstGeom prst="rect">
            <a:avLst/>
          </a:prstGeom>
          <a:noFill/>
          <a:ln w="9525">
            <a:noFill/>
            <a:miter lim="800000"/>
            <a:headEnd/>
            <a:tailEnd/>
          </a:ln>
        </p:spPr>
      </p:pic>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dirty="0" smtClean="0">
                <a:ln>
                  <a:noFill/>
                </a:ln>
                <a:solidFill>
                  <a:schemeClr val="tx1"/>
                </a:solidFill>
                <a:effectLst/>
                <a:latin typeface="Arial" pitchFamily="34" charset="0"/>
                <a:ea typeface="Times New Roman" pitchFamily="18" charset="0"/>
              </a:rPr>
              <a:t> </a:t>
            </a:r>
            <a:r>
              <a:rPr kumimoji="0" lang="es-ES" sz="1200" b="0" i="0" u="none" strike="noStrike" cap="none" normalizeH="0" baseline="0" dirty="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dirty="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32" name="Rectangle 8"/>
          <p:cNvSpPr>
            <a:spLocks noChangeArrowheads="1"/>
          </p:cNvSpPr>
          <p:nvPr/>
        </p:nvSpPr>
        <p:spPr bwMode="auto">
          <a:xfrm>
            <a:off x="0" y="6572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dirty="0" smtClean="0">
              <a:ln>
                <a:noFill/>
              </a:ln>
              <a:solidFill>
                <a:schemeClr val="tx1"/>
              </a:solidFill>
              <a:effectLst/>
              <a:latin typeface="Arial" pitchFamily="34" charset="0"/>
            </a:endParaRPr>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35" name="Rectangle 11"/>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dirty="0" smtClean="0">
              <a:ln>
                <a:noFill/>
              </a:ln>
              <a:solidFill>
                <a:schemeClr val="tx1"/>
              </a:solidFill>
              <a:effectLst/>
              <a:latin typeface="Arial" pitchFamily="34" charset="0"/>
            </a:endParaRPr>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dirty="0" smtClean="0">
              <a:ln>
                <a:noFill/>
              </a:ln>
              <a:solidFill>
                <a:schemeClr val="tx1"/>
              </a:solidFill>
              <a:effectLst/>
              <a:latin typeface="Arial" pitchFamily="34" charset="0"/>
            </a:endParaRPr>
          </a:p>
        </p:txBody>
      </p:sp>
      <p:sp>
        <p:nvSpPr>
          <p:cNvPr id="7" name="6 Rectángulo"/>
          <p:cNvSpPr/>
          <p:nvPr/>
        </p:nvSpPr>
        <p:spPr>
          <a:xfrm>
            <a:off x="966786" y="980728"/>
            <a:ext cx="7997702" cy="584775"/>
          </a:xfrm>
          <a:prstGeom prst="rect">
            <a:avLst/>
          </a:prstGeom>
        </p:spPr>
        <p:txBody>
          <a:bodyPr wrap="none">
            <a:spAutoFit/>
          </a:bodyPr>
          <a:lstStyle/>
          <a:p>
            <a:pPr lvl="1"/>
            <a:r>
              <a:rPr lang="es-EC" sz="2800" b="1" dirty="0">
                <a:latin typeface="Arial" pitchFamily="34" charset="0"/>
                <a:cs typeface="Arial" pitchFamily="34" charset="0"/>
              </a:rPr>
              <a:t>DISEÑO DE PROTECCIONES</a:t>
            </a:r>
            <a:r>
              <a:rPr lang="es-EC" sz="3200" b="1" dirty="0">
                <a:latin typeface="Arial" pitchFamily="34" charset="0"/>
                <a:cs typeface="Arial" pitchFamily="34" charset="0"/>
              </a:rPr>
              <a:t> </a:t>
            </a:r>
            <a:r>
              <a:rPr lang="es-EC" sz="2800" b="1" dirty="0" smtClean="0">
                <a:latin typeface="Arial" pitchFamily="34" charset="0"/>
                <a:cs typeface="Arial" pitchFamily="34" charset="0"/>
              </a:rPr>
              <a:t>ELÉCTRICAS</a:t>
            </a:r>
            <a:endParaRPr lang="es-MX" sz="2400" dirty="0">
              <a:latin typeface="Arial" pitchFamily="34" charset="0"/>
              <a:cs typeface="Arial" pitchFamily="34" charset="0"/>
            </a:endParaRPr>
          </a:p>
        </p:txBody>
      </p:sp>
      <p:sp>
        <p:nvSpPr>
          <p:cNvPr id="8" name="7 Rectángulo"/>
          <p:cNvSpPr/>
          <p:nvPr/>
        </p:nvSpPr>
        <p:spPr>
          <a:xfrm>
            <a:off x="1475656" y="1565503"/>
            <a:ext cx="7488832" cy="1938992"/>
          </a:xfrm>
          <a:prstGeom prst="rect">
            <a:avLst/>
          </a:prstGeom>
        </p:spPr>
        <p:txBody>
          <a:bodyPr wrap="square">
            <a:spAutoFit/>
          </a:bodyPr>
          <a:lstStyle/>
          <a:p>
            <a:pPr algn="just"/>
            <a:r>
              <a:rPr lang="es-EC" sz="2400" dirty="0">
                <a:latin typeface="Arial" pitchFamily="34" charset="0"/>
                <a:cs typeface="Arial" pitchFamily="34" charset="0"/>
              </a:rPr>
              <a:t>De acuerdo con lo que establece el Reglamento Electrotécnico de Baja tensión (REBT), </a:t>
            </a:r>
            <a:r>
              <a:rPr lang="es-EC" sz="2400" dirty="0" smtClean="0">
                <a:latin typeface="Arial" pitchFamily="34" charset="0"/>
                <a:cs typeface="Arial" pitchFamily="34" charset="0"/>
              </a:rPr>
              <a:t>todo </a:t>
            </a:r>
            <a:r>
              <a:rPr lang="es-EC" sz="2400" dirty="0">
                <a:latin typeface="Arial" pitchFamily="34" charset="0"/>
                <a:cs typeface="Arial" pitchFamily="34" charset="0"/>
              </a:rPr>
              <a:t>circuito debe estar protegido contra los efectos de las sobre intensidades que se pueden presentar en el sistema de circuitos. </a:t>
            </a:r>
            <a:endParaRPr lang="es-MX" sz="2400" dirty="0">
              <a:latin typeface="Arial" pitchFamily="34" charset="0"/>
              <a:cs typeface="Arial" pitchFamily="34" charset="0"/>
            </a:endParaRPr>
          </a:p>
        </p:txBody>
      </p:sp>
      <p:graphicFrame>
        <p:nvGraphicFramePr>
          <p:cNvPr id="10" name="9 Tabla"/>
          <p:cNvGraphicFramePr>
            <a:graphicFrameLocks noGrp="1"/>
          </p:cNvGraphicFramePr>
          <p:nvPr>
            <p:extLst>
              <p:ext uri="{D42A27DB-BD31-4B8C-83A1-F6EECF244321}">
                <p14:modId xmlns:p14="http://schemas.microsoft.com/office/powerpoint/2010/main" val="3387942309"/>
              </p:ext>
            </p:extLst>
          </p:nvPr>
        </p:nvGraphicFramePr>
        <p:xfrm>
          <a:off x="3156520" y="3641432"/>
          <a:ext cx="4799856" cy="2595880"/>
        </p:xfrm>
        <a:graphic>
          <a:graphicData uri="http://schemas.openxmlformats.org/drawingml/2006/table">
            <a:tbl>
              <a:tblPr firstRow="1" bandRow="1">
                <a:tableStyleId>{2D5ABB26-0587-4C30-8999-92F81FD0307C}</a:tableStyleId>
              </a:tblPr>
              <a:tblGrid>
                <a:gridCol w="3215680"/>
                <a:gridCol w="1584176"/>
              </a:tblGrid>
              <a:tr h="370840">
                <a:tc gridSpan="2">
                  <a:txBody>
                    <a:bodyPr/>
                    <a:lstStyle/>
                    <a:p>
                      <a:pPr algn="ctr"/>
                      <a:r>
                        <a:rPr lang="es-MX" sz="1800" dirty="0" smtClean="0"/>
                        <a:t>Datos  Técnicos de los motores</a:t>
                      </a:r>
                      <a:r>
                        <a:rPr lang="es-MX" sz="1800" baseline="0" dirty="0" smtClean="0"/>
                        <a:t> y bombas</a:t>
                      </a:r>
                      <a:endParaRPr lang="es-MX"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endParaRPr lang="es-MX" dirty="0"/>
                    </a:p>
                  </a:txBody>
                  <a:tcPr/>
                </a:tc>
              </a:tr>
              <a:tr h="370840">
                <a:tc>
                  <a:txBody>
                    <a:bodyPr/>
                    <a:lstStyle/>
                    <a:p>
                      <a:r>
                        <a:rPr lang="es-MX" sz="1800" dirty="0" smtClean="0"/>
                        <a:t>Motor del cabezal</a:t>
                      </a:r>
                      <a:endParaRPr lang="es-MX"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s-MX" sz="1800" dirty="0" smtClean="0"/>
                        <a:t>5,5</a:t>
                      </a:r>
                      <a:r>
                        <a:rPr lang="es-MX" sz="1800" baseline="0" dirty="0" smtClean="0"/>
                        <a:t> KW</a:t>
                      </a:r>
                      <a:endParaRPr lang="es-MX"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370840">
                <a:tc>
                  <a:txBody>
                    <a:bodyPr/>
                    <a:lstStyle/>
                    <a:p>
                      <a:r>
                        <a:rPr lang="es-MX" sz="1800" dirty="0" smtClean="0"/>
                        <a:t>Motor de la caja de avances</a:t>
                      </a:r>
                      <a:endParaRPr lang="es-MX"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s-MX" sz="1800" dirty="0" smtClean="0"/>
                        <a:t>1,5 KW</a:t>
                      </a:r>
                      <a:endParaRPr lang="es-MX"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370840">
                <a:tc>
                  <a:txBody>
                    <a:bodyPr/>
                    <a:lstStyle/>
                    <a:p>
                      <a:r>
                        <a:rPr lang="es-MX" sz="1800" dirty="0" smtClean="0"/>
                        <a:t>Motor de la consola</a:t>
                      </a:r>
                      <a:endParaRPr lang="es-MX"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s-MX" sz="1800" dirty="0" smtClean="0"/>
                        <a:t>120 W</a:t>
                      </a:r>
                      <a:endParaRPr lang="es-MX"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370840">
                <a:tc>
                  <a:txBody>
                    <a:bodyPr/>
                    <a:lstStyle/>
                    <a:p>
                      <a:r>
                        <a:rPr lang="es-MX" sz="1800" dirty="0" smtClean="0"/>
                        <a:t>Bomba del cabezal</a:t>
                      </a:r>
                      <a:endParaRPr lang="es-MX"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s-MX" sz="1800" dirty="0" smtClean="0"/>
                        <a:t>50 W</a:t>
                      </a:r>
                      <a:endParaRPr lang="es-MX"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370840">
                <a:tc>
                  <a:txBody>
                    <a:bodyPr/>
                    <a:lstStyle/>
                    <a:p>
                      <a:r>
                        <a:rPr lang="es-MX" sz="1800" dirty="0" smtClean="0"/>
                        <a:t>Bomba de</a:t>
                      </a:r>
                      <a:r>
                        <a:rPr lang="es-MX" sz="1800" baseline="0" dirty="0" smtClean="0"/>
                        <a:t> la caja de avances </a:t>
                      </a:r>
                      <a:endParaRPr lang="es-MX"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s-MX" sz="1800" dirty="0" smtClean="0"/>
                        <a:t>50 W</a:t>
                      </a:r>
                      <a:endParaRPr lang="es-MX"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370840">
                <a:tc>
                  <a:txBody>
                    <a:bodyPr/>
                    <a:lstStyle/>
                    <a:p>
                      <a:r>
                        <a:rPr lang="es-MX" sz="1800" dirty="0" smtClean="0"/>
                        <a:t>Bomba de taladrina </a:t>
                      </a:r>
                      <a:endParaRPr lang="es-MX"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s-MX" sz="1800" dirty="0" smtClean="0"/>
                        <a:t>0,37 KW</a:t>
                      </a:r>
                      <a:endParaRPr lang="es-MX" sz="1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bl>
          </a:graphicData>
        </a:graphic>
      </p:graphicFrame>
    </p:spTree>
    <p:extLst>
      <p:ext uri="{BB962C8B-B14F-4D97-AF65-F5344CB8AC3E}">
        <p14:creationId xmlns:p14="http://schemas.microsoft.com/office/powerpoint/2010/main" val="3167234160"/>
      </p:ext>
    </p:extLst>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dirty="0"/>
          </a:p>
        </p:txBody>
      </p:sp>
      <p:sp>
        <p:nvSpPr>
          <p:cNvPr id="3" name="2 Subtítulo"/>
          <p:cNvSpPr>
            <a:spLocks noGrp="1"/>
          </p:cNvSpPr>
          <p:nvPr>
            <p:ph type="subTitle" idx="1"/>
          </p:nvPr>
        </p:nvSpPr>
        <p:spPr/>
        <p:txBody>
          <a:bodyPr/>
          <a:lstStyle/>
          <a:p>
            <a:endParaRPr lang="es-PE" dirty="0"/>
          </a:p>
        </p:txBody>
      </p:sp>
      <p:pic>
        <p:nvPicPr>
          <p:cNvPr id="4" name="3 Imagen"/>
          <p:cNvPicPr/>
          <p:nvPr/>
        </p:nvPicPr>
        <p:blipFill>
          <a:blip r:embed="rId2" cstate="print">
            <a:lum contrast="30000"/>
          </a:blip>
          <a:srcRect/>
          <a:stretch>
            <a:fillRect/>
          </a:stretch>
        </p:blipFill>
        <p:spPr bwMode="auto">
          <a:xfrm>
            <a:off x="-32" y="27384"/>
            <a:ext cx="9144032" cy="6858000"/>
          </a:xfrm>
          <a:prstGeom prst="rect">
            <a:avLst/>
          </a:prstGeom>
          <a:noFill/>
          <a:ln w="9525">
            <a:noFill/>
            <a:miter lim="800000"/>
            <a:headEnd/>
            <a:tailEnd/>
          </a:ln>
        </p:spPr>
      </p:pic>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dirty="0" smtClean="0">
                <a:ln>
                  <a:noFill/>
                </a:ln>
                <a:solidFill>
                  <a:schemeClr val="tx1"/>
                </a:solidFill>
                <a:effectLst/>
                <a:latin typeface="Arial" pitchFamily="34" charset="0"/>
                <a:ea typeface="Times New Roman" pitchFamily="18" charset="0"/>
              </a:rPr>
              <a:t> </a:t>
            </a:r>
            <a:r>
              <a:rPr kumimoji="0" lang="es-ES" sz="1200" b="0" i="0" u="none" strike="noStrike" cap="none" normalizeH="0" baseline="0" dirty="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dirty="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32" name="Rectangle 8"/>
          <p:cNvSpPr>
            <a:spLocks noChangeArrowheads="1"/>
          </p:cNvSpPr>
          <p:nvPr/>
        </p:nvSpPr>
        <p:spPr bwMode="auto">
          <a:xfrm>
            <a:off x="0" y="6572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dirty="0" smtClean="0">
              <a:ln>
                <a:noFill/>
              </a:ln>
              <a:solidFill>
                <a:schemeClr val="tx1"/>
              </a:solidFill>
              <a:effectLst/>
              <a:latin typeface="Arial" pitchFamily="34" charset="0"/>
            </a:endParaRPr>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35" name="Rectangle 11"/>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dirty="0" smtClean="0">
              <a:ln>
                <a:noFill/>
              </a:ln>
              <a:solidFill>
                <a:schemeClr val="tx1"/>
              </a:solidFill>
              <a:effectLst/>
              <a:latin typeface="Arial" pitchFamily="34" charset="0"/>
            </a:endParaRPr>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dirty="0" smtClean="0">
              <a:ln>
                <a:noFill/>
              </a:ln>
              <a:solidFill>
                <a:schemeClr val="tx1"/>
              </a:solidFill>
              <a:effectLst/>
              <a:latin typeface="Arial" pitchFamily="34" charset="0"/>
            </a:endParaRPr>
          </a:p>
        </p:txBody>
      </p:sp>
      <p:sp>
        <p:nvSpPr>
          <p:cNvPr id="7" name="6 Rectángulo"/>
          <p:cNvSpPr/>
          <p:nvPr/>
        </p:nvSpPr>
        <p:spPr>
          <a:xfrm>
            <a:off x="966786" y="980728"/>
            <a:ext cx="7997702" cy="584775"/>
          </a:xfrm>
          <a:prstGeom prst="rect">
            <a:avLst/>
          </a:prstGeom>
        </p:spPr>
        <p:txBody>
          <a:bodyPr wrap="none">
            <a:spAutoFit/>
          </a:bodyPr>
          <a:lstStyle/>
          <a:p>
            <a:pPr lvl="1"/>
            <a:r>
              <a:rPr lang="es-EC" sz="2800" b="1" dirty="0">
                <a:latin typeface="Arial" pitchFamily="34" charset="0"/>
                <a:cs typeface="Arial" pitchFamily="34" charset="0"/>
              </a:rPr>
              <a:t>DISEÑO DE PROTECCIONES</a:t>
            </a:r>
            <a:r>
              <a:rPr lang="es-EC" sz="3200" b="1" dirty="0">
                <a:latin typeface="Arial" pitchFamily="34" charset="0"/>
                <a:cs typeface="Arial" pitchFamily="34" charset="0"/>
              </a:rPr>
              <a:t> </a:t>
            </a:r>
            <a:r>
              <a:rPr lang="es-EC" sz="2800" b="1" dirty="0" smtClean="0">
                <a:latin typeface="Arial" pitchFamily="34" charset="0"/>
                <a:cs typeface="Arial" pitchFamily="34" charset="0"/>
              </a:rPr>
              <a:t>ELÉCTRICAS</a:t>
            </a:r>
            <a:endParaRPr lang="es-MX" sz="2400" dirty="0">
              <a:latin typeface="Arial" pitchFamily="34" charset="0"/>
              <a:cs typeface="Arial" pitchFamily="34" charset="0"/>
            </a:endParaRPr>
          </a:p>
        </p:txBody>
      </p:sp>
      <p:sp>
        <p:nvSpPr>
          <p:cNvPr id="5" name="4 Rectángulo"/>
          <p:cNvSpPr/>
          <p:nvPr/>
        </p:nvSpPr>
        <p:spPr>
          <a:xfrm>
            <a:off x="1475656" y="1602180"/>
            <a:ext cx="4381199" cy="461665"/>
          </a:xfrm>
          <a:prstGeom prst="rect">
            <a:avLst/>
          </a:prstGeom>
        </p:spPr>
        <p:txBody>
          <a:bodyPr wrap="none">
            <a:spAutoFit/>
          </a:bodyPr>
          <a:lstStyle/>
          <a:p>
            <a:r>
              <a:rPr lang="es-EC" sz="2400" dirty="0"/>
              <a:t>Cálculo de corrientes </a:t>
            </a:r>
            <a:r>
              <a:rPr lang="es-EC" sz="2400" dirty="0" smtClean="0"/>
              <a:t>principales: </a:t>
            </a:r>
            <a:endParaRPr lang="es-MX" sz="2400" dirty="0"/>
          </a:p>
        </p:txBody>
      </p:sp>
      <mc:AlternateContent xmlns:mc="http://schemas.openxmlformats.org/markup-compatibility/2006" xmlns:a14="http://schemas.microsoft.com/office/drawing/2010/main">
        <mc:Choice Requires="a14">
          <p:sp>
            <p:nvSpPr>
              <p:cNvPr id="6" name="5 Rectángulo"/>
              <p:cNvSpPr/>
              <p:nvPr/>
            </p:nvSpPr>
            <p:spPr>
              <a:xfrm>
                <a:off x="1691680" y="2564904"/>
                <a:ext cx="1494320" cy="6594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1" i="1" smtClean="0">
                          <a:latin typeface="Cambria Math"/>
                        </a:rPr>
                        <m:t>𝑺</m:t>
                      </m:r>
                      <m:r>
                        <a:rPr lang="es-EC" b="1" i="1" smtClean="0">
                          <a:latin typeface="Cambria Math"/>
                        </a:rPr>
                        <m:t>=</m:t>
                      </m:r>
                      <m:f>
                        <m:fPr>
                          <m:ctrlPr>
                            <a:rPr lang="es-MX" b="1" i="1">
                              <a:latin typeface="Cambria Math"/>
                            </a:rPr>
                          </m:ctrlPr>
                        </m:fPr>
                        <m:num>
                          <m:r>
                            <a:rPr lang="es-MX" b="1" i="1" smtClean="0">
                              <a:latin typeface="Cambria Math"/>
                            </a:rPr>
                            <m:t>𝑷</m:t>
                          </m:r>
                        </m:num>
                        <m:den>
                          <m:r>
                            <a:rPr lang="es-MX" b="1" i="1" smtClean="0">
                              <a:latin typeface="Cambria Math"/>
                            </a:rPr>
                            <m:t>𝒇𝒑</m:t>
                          </m:r>
                        </m:den>
                      </m:f>
                      <m:r>
                        <a:rPr lang="es-EC" b="1" i="1">
                          <a:latin typeface="Cambria Math"/>
                        </a:rPr>
                        <m:t> </m:t>
                      </m:r>
                      <m:r>
                        <a:rPr lang="es-MX" b="1" i="1" smtClean="0">
                          <a:latin typeface="Cambria Math"/>
                        </a:rPr>
                        <m:t>[</m:t>
                      </m:r>
                      <m:r>
                        <a:rPr lang="es-EC" b="1" i="1">
                          <a:latin typeface="Cambria Math"/>
                        </a:rPr>
                        <m:t>𝑽𝑨</m:t>
                      </m:r>
                      <m:r>
                        <a:rPr lang="es-MX" b="1" i="1" smtClean="0">
                          <a:latin typeface="Cambria Math"/>
                        </a:rPr>
                        <m:t>]</m:t>
                      </m:r>
                    </m:oMath>
                  </m:oMathPara>
                </a14:m>
                <a:endParaRPr lang="es-MX" dirty="0"/>
              </a:p>
            </p:txBody>
          </p:sp>
        </mc:Choice>
        <mc:Fallback xmlns="">
          <p:sp>
            <p:nvSpPr>
              <p:cNvPr id="6" name="5 Rectángulo"/>
              <p:cNvSpPr>
                <a:spLocks noRot="1" noChangeAspect="1" noMove="1" noResize="1" noEditPoints="1" noAdjustHandles="1" noChangeArrowheads="1" noChangeShapeType="1" noTextEdit="1"/>
              </p:cNvSpPr>
              <p:nvPr/>
            </p:nvSpPr>
            <p:spPr>
              <a:xfrm>
                <a:off x="1691680" y="2564904"/>
                <a:ext cx="1494320" cy="659476"/>
              </a:xfrm>
              <a:prstGeom prst="rect">
                <a:avLst/>
              </a:prstGeom>
              <a:blipFill rotWithShape="1">
                <a:blip r:embed="rId3" cstate="print"/>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9" name="8 Rectángulo"/>
              <p:cNvSpPr/>
              <p:nvPr/>
            </p:nvSpPr>
            <p:spPr>
              <a:xfrm>
                <a:off x="1694497" y="3789040"/>
                <a:ext cx="1572161" cy="6646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1" i="1">
                          <a:latin typeface="Cambria Math"/>
                        </a:rPr>
                        <m:t>𝑰𝒏</m:t>
                      </m:r>
                      <m:r>
                        <a:rPr lang="es-EC" b="1" i="1">
                          <a:latin typeface="Cambria Math"/>
                        </a:rPr>
                        <m:t>=</m:t>
                      </m:r>
                      <m:f>
                        <m:fPr>
                          <m:ctrlPr>
                            <a:rPr lang="es-MX" b="1" i="1">
                              <a:latin typeface="Cambria Math"/>
                            </a:rPr>
                          </m:ctrlPr>
                        </m:fPr>
                        <m:num>
                          <m:r>
                            <a:rPr lang="es-EC" b="1" i="1">
                              <a:latin typeface="Cambria Math"/>
                            </a:rPr>
                            <m:t>𝑺</m:t>
                          </m:r>
                        </m:num>
                        <m:den>
                          <m:rad>
                            <m:radPr>
                              <m:degHide m:val="on"/>
                              <m:ctrlPr>
                                <a:rPr lang="es-MX" b="1" i="1">
                                  <a:latin typeface="Cambria Math"/>
                                </a:rPr>
                              </m:ctrlPr>
                            </m:radPr>
                            <m:deg/>
                            <m:e>
                              <m:r>
                                <a:rPr lang="es-EC" b="1" i="1">
                                  <a:latin typeface="Cambria Math"/>
                                </a:rPr>
                                <m:t>𝟑</m:t>
                              </m:r>
                            </m:e>
                          </m:rad>
                          <m:r>
                            <a:rPr lang="es-EC" b="1" i="1">
                              <a:latin typeface="Cambria Math"/>
                            </a:rPr>
                            <m:t>∗</m:t>
                          </m:r>
                          <m:r>
                            <a:rPr lang="es-EC" b="1" i="1">
                              <a:latin typeface="Cambria Math"/>
                            </a:rPr>
                            <m:t>𝑽𝑳</m:t>
                          </m:r>
                        </m:den>
                      </m:f>
                    </m:oMath>
                  </m:oMathPara>
                </a14:m>
                <a:endParaRPr lang="es-MX" dirty="0"/>
              </a:p>
            </p:txBody>
          </p:sp>
        </mc:Choice>
        <mc:Fallback xmlns="">
          <p:sp>
            <p:nvSpPr>
              <p:cNvPr id="9" name="8 Rectángulo"/>
              <p:cNvSpPr>
                <a:spLocks noRot="1" noChangeAspect="1" noMove="1" noResize="1" noEditPoints="1" noAdjustHandles="1" noChangeArrowheads="1" noChangeShapeType="1" noTextEdit="1"/>
              </p:cNvSpPr>
              <p:nvPr/>
            </p:nvSpPr>
            <p:spPr>
              <a:xfrm>
                <a:off x="1694497" y="3789040"/>
                <a:ext cx="1572161" cy="664606"/>
              </a:xfrm>
              <a:prstGeom prst="rect">
                <a:avLst/>
              </a:prstGeom>
              <a:blipFill rotWithShape="1">
                <a:blip r:embed="rId4" cstate="print"/>
                <a:stretch>
                  <a:fillRect/>
                </a:stretch>
              </a:blipFill>
            </p:spPr>
            <p:txBody>
              <a:bodyPr/>
              <a:lstStyle/>
              <a:p>
                <a:r>
                  <a:rPr lang="es-MX">
                    <a:noFill/>
                  </a:rPr>
                  <a:t> </a:t>
                </a:r>
              </a:p>
            </p:txBody>
          </p:sp>
        </mc:Fallback>
      </mc:AlternateContent>
      <p:sp>
        <p:nvSpPr>
          <p:cNvPr id="11" name="10 Rectángulo"/>
          <p:cNvSpPr/>
          <p:nvPr/>
        </p:nvSpPr>
        <p:spPr>
          <a:xfrm>
            <a:off x="1694497" y="3356992"/>
            <a:ext cx="2220160" cy="400110"/>
          </a:xfrm>
          <a:prstGeom prst="rect">
            <a:avLst/>
          </a:prstGeom>
        </p:spPr>
        <p:txBody>
          <a:bodyPr wrap="none">
            <a:spAutoFit/>
          </a:bodyPr>
          <a:lstStyle/>
          <a:p>
            <a:r>
              <a:rPr lang="es-EC" sz="2000" dirty="0"/>
              <a:t>Intensidad Nominal</a:t>
            </a:r>
            <a:endParaRPr lang="es-MX" sz="2000" dirty="0"/>
          </a:p>
        </p:txBody>
      </p:sp>
      <p:sp>
        <p:nvSpPr>
          <p:cNvPr id="12" name="11 Rectángulo"/>
          <p:cNvSpPr/>
          <p:nvPr/>
        </p:nvSpPr>
        <p:spPr>
          <a:xfrm>
            <a:off x="1624384" y="2164794"/>
            <a:ext cx="2109488" cy="400110"/>
          </a:xfrm>
          <a:prstGeom prst="rect">
            <a:avLst/>
          </a:prstGeom>
        </p:spPr>
        <p:txBody>
          <a:bodyPr wrap="none">
            <a:spAutoFit/>
          </a:bodyPr>
          <a:lstStyle/>
          <a:p>
            <a:r>
              <a:rPr lang="es-EC" sz="2000" dirty="0" smtClean="0"/>
              <a:t>Potencia Aparente</a:t>
            </a:r>
            <a:endParaRPr lang="es-MX" sz="2000" dirty="0"/>
          </a:p>
        </p:txBody>
      </p:sp>
      <p:sp>
        <p:nvSpPr>
          <p:cNvPr id="13" name="12 Rectángulo"/>
          <p:cNvSpPr/>
          <p:nvPr/>
        </p:nvSpPr>
        <p:spPr>
          <a:xfrm>
            <a:off x="1691680" y="4581128"/>
            <a:ext cx="2857192" cy="400110"/>
          </a:xfrm>
          <a:prstGeom prst="rect">
            <a:avLst/>
          </a:prstGeom>
        </p:spPr>
        <p:txBody>
          <a:bodyPr wrap="none">
            <a:spAutoFit/>
          </a:bodyPr>
          <a:lstStyle/>
          <a:p>
            <a:r>
              <a:rPr lang="es-EC" sz="2000" dirty="0" smtClean="0"/>
              <a:t>Intensidad de </a:t>
            </a:r>
            <a:r>
              <a:rPr lang="es-EC" sz="2000" dirty="0"/>
              <a:t>sobrecarga </a:t>
            </a:r>
            <a:endParaRPr lang="es-MX" sz="2000" dirty="0"/>
          </a:p>
        </p:txBody>
      </p:sp>
      <mc:AlternateContent xmlns:mc="http://schemas.openxmlformats.org/markup-compatibility/2006" xmlns:a14="http://schemas.microsoft.com/office/drawing/2010/main">
        <mc:Choice Requires="a14">
          <p:sp>
            <p:nvSpPr>
              <p:cNvPr id="15" name="14 Rectángulo"/>
              <p:cNvSpPr/>
              <p:nvPr/>
            </p:nvSpPr>
            <p:spPr>
              <a:xfrm>
                <a:off x="5220072" y="4581128"/>
                <a:ext cx="20984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b="1" i="1">
                              <a:latin typeface="Cambria Math"/>
                            </a:rPr>
                          </m:ctrlPr>
                        </m:sSubPr>
                        <m:e>
                          <m:r>
                            <a:rPr lang="es-EC" b="1" i="1">
                              <a:latin typeface="Cambria Math"/>
                            </a:rPr>
                            <m:t>𝑰</m:t>
                          </m:r>
                        </m:e>
                        <m:sub>
                          <m:r>
                            <a:rPr lang="es-EC" b="1" i="1">
                              <a:latin typeface="Cambria Math"/>
                            </a:rPr>
                            <m:t>𝑺𝑪</m:t>
                          </m:r>
                        </m:sub>
                      </m:sSub>
                      <m:r>
                        <a:rPr lang="es-EC" b="1" i="1">
                          <a:latin typeface="Cambria Math"/>
                        </a:rPr>
                        <m:t>=</m:t>
                      </m:r>
                      <m:r>
                        <a:rPr lang="es-EC" b="1" i="1">
                          <a:latin typeface="Cambria Math"/>
                        </a:rPr>
                        <m:t>𝟐𝟓</m:t>
                      </m:r>
                      <m:r>
                        <a:rPr lang="es-EC" b="1" i="1">
                          <a:latin typeface="Cambria Math"/>
                        </a:rPr>
                        <m:t>% </m:t>
                      </m:r>
                      <m:sSub>
                        <m:sSubPr>
                          <m:ctrlPr>
                            <a:rPr lang="es-MX" b="1" i="1">
                              <a:latin typeface="Cambria Math"/>
                            </a:rPr>
                          </m:ctrlPr>
                        </m:sSubPr>
                        <m:e>
                          <m:r>
                            <a:rPr lang="es-EC" b="1" i="1">
                              <a:latin typeface="Cambria Math"/>
                            </a:rPr>
                            <m:t>𝑰</m:t>
                          </m:r>
                        </m:e>
                        <m:sub>
                          <m:r>
                            <a:rPr lang="es-EC" b="1" i="1">
                              <a:latin typeface="Cambria Math"/>
                            </a:rPr>
                            <m:t>𝒏</m:t>
                          </m:r>
                        </m:sub>
                      </m:sSub>
                      <m:r>
                        <a:rPr lang="es-EC" b="1" i="1">
                          <a:latin typeface="Cambria Math"/>
                        </a:rPr>
                        <m:t>+</m:t>
                      </m:r>
                      <m:sSub>
                        <m:sSubPr>
                          <m:ctrlPr>
                            <a:rPr lang="es-MX" b="1" i="1">
                              <a:latin typeface="Cambria Math"/>
                            </a:rPr>
                          </m:ctrlPr>
                        </m:sSubPr>
                        <m:e>
                          <m:r>
                            <a:rPr lang="es-EC" b="1" i="1">
                              <a:latin typeface="Cambria Math"/>
                            </a:rPr>
                            <m:t>𝑰</m:t>
                          </m:r>
                        </m:e>
                        <m:sub>
                          <m:r>
                            <a:rPr lang="es-EC" b="1" i="1">
                              <a:latin typeface="Cambria Math"/>
                            </a:rPr>
                            <m:t>𝒏</m:t>
                          </m:r>
                        </m:sub>
                      </m:sSub>
                    </m:oMath>
                  </m:oMathPara>
                </a14:m>
                <a:endParaRPr lang="es-MX" dirty="0"/>
              </a:p>
            </p:txBody>
          </p:sp>
        </mc:Choice>
        <mc:Fallback xmlns="">
          <p:sp>
            <p:nvSpPr>
              <p:cNvPr id="15" name="14 Rectángulo"/>
              <p:cNvSpPr>
                <a:spLocks noRot="1" noChangeAspect="1" noMove="1" noResize="1" noEditPoints="1" noAdjustHandles="1" noChangeArrowheads="1" noChangeShapeType="1" noTextEdit="1"/>
              </p:cNvSpPr>
              <p:nvPr/>
            </p:nvSpPr>
            <p:spPr>
              <a:xfrm>
                <a:off x="5220072" y="4581128"/>
                <a:ext cx="2098459" cy="369332"/>
              </a:xfrm>
              <a:prstGeom prst="rect">
                <a:avLst/>
              </a:prstGeom>
              <a:blipFill rotWithShape="1">
                <a:blip r:embed="rId5" cstate="print"/>
                <a:stretch>
                  <a:fillRect/>
                </a:stretch>
              </a:blipFill>
            </p:spPr>
            <p:txBody>
              <a:bodyPr/>
              <a:lstStyle/>
              <a:p>
                <a:r>
                  <a:rPr lang="es-MX">
                    <a:noFill/>
                  </a:rPr>
                  <a:t> </a:t>
                </a:r>
              </a:p>
            </p:txBody>
          </p:sp>
        </mc:Fallback>
      </mc:AlternateContent>
      <p:sp>
        <p:nvSpPr>
          <p:cNvPr id="16" name="15 Rectángulo"/>
          <p:cNvSpPr/>
          <p:nvPr/>
        </p:nvSpPr>
        <p:spPr>
          <a:xfrm>
            <a:off x="5148064" y="2204864"/>
            <a:ext cx="2498633" cy="400110"/>
          </a:xfrm>
          <a:prstGeom prst="rect">
            <a:avLst/>
          </a:prstGeom>
        </p:spPr>
        <p:txBody>
          <a:bodyPr wrap="none">
            <a:spAutoFit/>
          </a:bodyPr>
          <a:lstStyle/>
          <a:p>
            <a:r>
              <a:rPr lang="es-EC" sz="2000" dirty="0"/>
              <a:t>C</a:t>
            </a:r>
            <a:r>
              <a:rPr lang="es-EC" sz="2000" dirty="0" smtClean="0"/>
              <a:t>orriente </a:t>
            </a:r>
            <a:r>
              <a:rPr lang="es-EC" sz="2000" dirty="0"/>
              <a:t>de arranque</a:t>
            </a:r>
            <a:endParaRPr lang="es-MX" sz="2000" dirty="0"/>
          </a:p>
        </p:txBody>
      </p:sp>
      <mc:AlternateContent xmlns:mc="http://schemas.openxmlformats.org/markup-compatibility/2006" xmlns:a14="http://schemas.microsoft.com/office/drawing/2010/main">
        <mc:Choice Requires="a14">
          <p:sp>
            <p:nvSpPr>
              <p:cNvPr id="17" name="16 Rectángulo"/>
              <p:cNvSpPr/>
              <p:nvPr/>
            </p:nvSpPr>
            <p:spPr>
              <a:xfrm>
                <a:off x="5560010" y="2708920"/>
                <a:ext cx="153593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b="1" i="1">
                              <a:latin typeface="Cambria Math"/>
                            </a:rPr>
                          </m:ctrlPr>
                        </m:sSubPr>
                        <m:e>
                          <m:r>
                            <a:rPr lang="es-EC" b="1" i="1">
                              <a:latin typeface="Cambria Math"/>
                            </a:rPr>
                            <m:t>𝑰</m:t>
                          </m:r>
                        </m:e>
                        <m:sub>
                          <m:r>
                            <a:rPr lang="es-EC" b="1" i="1">
                              <a:latin typeface="Cambria Math"/>
                            </a:rPr>
                            <m:t>𝒂𝒓𝒓</m:t>
                          </m:r>
                        </m:sub>
                      </m:sSub>
                      <m:r>
                        <a:rPr lang="es-EC" b="1" i="1">
                          <a:latin typeface="Cambria Math"/>
                        </a:rPr>
                        <m:t>=</m:t>
                      </m:r>
                      <m:r>
                        <a:rPr lang="es-EC" b="1" i="1">
                          <a:latin typeface="Cambria Math"/>
                        </a:rPr>
                        <m:t>𝟔</m:t>
                      </m:r>
                      <m:r>
                        <a:rPr lang="es-EC" b="1" i="1">
                          <a:latin typeface="Cambria Math"/>
                        </a:rPr>
                        <m:t>∗</m:t>
                      </m:r>
                      <m:r>
                        <a:rPr lang="es-EC" b="1" i="1">
                          <a:latin typeface="Cambria Math"/>
                        </a:rPr>
                        <m:t>𝑰𝒏</m:t>
                      </m:r>
                    </m:oMath>
                  </m:oMathPara>
                </a14:m>
                <a:endParaRPr lang="es-MX" dirty="0"/>
              </a:p>
            </p:txBody>
          </p:sp>
        </mc:Choice>
        <mc:Fallback xmlns="">
          <p:sp>
            <p:nvSpPr>
              <p:cNvPr id="17" name="16 Rectángulo"/>
              <p:cNvSpPr>
                <a:spLocks noRot="1" noChangeAspect="1" noMove="1" noResize="1" noEditPoints="1" noAdjustHandles="1" noChangeArrowheads="1" noChangeShapeType="1" noTextEdit="1"/>
              </p:cNvSpPr>
              <p:nvPr/>
            </p:nvSpPr>
            <p:spPr>
              <a:xfrm>
                <a:off x="5560010" y="2708920"/>
                <a:ext cx="1535933" cy="369332"/>
              </a:xfrm>
              <a:prstGeom prst="rect">
                <a:avLst/>
              </a:prstGeom>
              <a:blipFill rotWithShape="1">
                <a:blip r:embed="rId6" cstate="print"/>
                <a:stretch>
                  <a:fillRect/>
                </a:stretch>
              </a:blipFill>
            </p:spPr>
            <p:txBody>
              <a:bodyPr/>
              <a:lstStyle/>
              <a:p>
                <a:r>
                  <a:rPr lang="es-MX">
                    <a:noFill/>
                  </a:rPr>
                  <a:t> </a:t>
                </a:r>
              </a:p>
            </p:txBody>
          </p:sp>
        </mc:Fallback>
      </mc:AlternateContent>
      <p:sp>
        <p:nvSpPr>
          <p:cNvPr id="19" name="18 Rectángulo"/>
          <p:cNvSpPr/>
          <p:nvPr/>
        </p:nvSpPr>
        <p:spPr>
          <a:xfrm>
            <a:off x="5220072" y="3356992"/>
            <a:ext cx="2306465" cy="400110"/>
          </a:xfrm>
          <a:prstGeom prst="rect">
            <a:avLst/>
          </a:prstGeom>
        </p:spPr>
        <p:txBody>
          <a:bodyPr wrap="none">
            <a:spAutoFit/>
          </a:bodyPr>
          <a:lstStyle/>
          <a:p>
            <a:r>
              <a:rPr lang="es-EC" sz="2000" dirty="0"/>
              <a:t>C</a:t>
            </a:r>
            <a:r>
              <a:rPr lang="es-EC" sz="2000" dirty="0" smtClean="0"/>
              <a:t>orriente </a:t>
            </a:r>
            <a:r>
              <a:rPr lang="es-EC" sz="2000" dirty="0"/>
              <a:t>asimétrica</a:t>
            </a:r>
            <a:endParaRPr lang="es-MX" sz="2000" dirty="0"/>
          </a:p>
        </p:txBody>
      </p:sp>
      <mc:AlternateContent xmlns:mc="http://schemas.openxmlformats.org/markup-compatibility/2006" xmlns:a14="http://schemas.microsoft.com/office/drawing/2010/main">
        <mc:Choice Requires="a14">
          <p:sp>
            <p:nvSpPr>
              <p:cNvPr id="20" name="19 Rectángulo"/>
              <p:cNvSpPr/>
              <p:nvPr/>
            </p:nvSpPr>
            <p:spPr>
              <a:xfrm>
                <a:off x="5220072" y="3861048"/>
                <a:ext cx="2403991" cy="4293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b="1" i="1">
                              <a:latin typeface="Cambria Math"/>
                            </a:rPr>
                          </m:ctrlPr>
                        </m:sSubPr>
                        <m:e>
                          <m:r>
                            <a:rPr lang="en-US" b="1" i="1">
                              <a:latin typeface="Cambria Math"/>
                            </a:rPr>
                            <m:t>𝑰</m:t>
                          </m:r>
                        </m:e>
                        <m:sub>
                          <m:r>
                            <a:rPr lang="en-US" b="1" i="1">
                              <a:latin typeface="Cambria Math"/>
                            </a:rPr>
                            <m:t>𝑪𝑯𝑶𝑸𝑼𝑬</m:t>
                          </m:r>
                        </m:sub>
                      </m:sSub>
                      <m:r>
                        <a:rPr lang="es-EC" b="1" i="1">
                          <a:latin typeface="Cambria Math"/>
                        </a:rPr>
                        <m:t>=</m:t>
                      </m:r>
                      <m:r>
                        <a:rPr lang="en-US" b="1" i="1">
                          <a:latin typeface="Cambria Math"/>
                        </a:rPr>
                        <m:t>𝟐</m:t>
                      </m:r>
                      <m:rad>
                        <m:radPr>
                          <m:degHide m:val="on"/>
                          <m:ctrlPr>
                            <a:rPr lang="es-MX" b="1" i="1">
                              <a:latin typeface="Cambria Math"/>
                            </a:rPr>
                          </m:ctrlPr>
                        </m:radPr>
                        <m:deg/>
                        <m:e>
                          <m:r>
                            <a:rPr lang="en-US" b="1" i="1">
                              <a:latin typeface="Cambria Math"/>
                            </a:rPr>
                            <m:t>𝟐</m:t>
                          </m:r>
                          <m:r>
                            <a:rPr lang="en-US" b="1" i="1">
                              <a:latin typeface="Cambria Math"/>
                            </a:rPr>
                            <m:t>  </m:t>
                          </m:r>
                        </m:e>
                      </m:rad>
                      <m:sSub>
                        <m:sSubPr>
                          <m:ctrlPr>
                            <a:rPr lang="es-MX" b="1" i="1">
                              <a:latin typeface="Cambria Math"/>
                            </a:rPr>
                          </m:ctrlPr>
                        </m:sSubPr>
                        <m:e>
                          <m:r>
                            <a:rPr lang="en-US" b="1" i="1">
                              <a:latin typeface="Cambria Math"/>
                            </a:rPr>
                            <m:t>𝒙</m:t>
                          </m:r>
                          <m:r>
                            <a:rPr lang="en-US" b="1" i="1">
                              <a:latin typeface="Cambria Math"/>
                            </a:rPr>
                            <m:t> </m:t>
                          </m:r>
                          <m:r>
                            <a:rPr lang="en-US" b="1" i="1">
                              <a:latin typeface="Cambria Math"/>
                            </a:rPr>
                            <m:t>𝑰</m:t>
                          </m:r>
                        </m:e>
                        <m:sub>
                          <m:r>
                            <a:rPr lang="en-US" b="1" i="1">
                              <a:latin typeface="Cambria Math"/>
                            </a:rPr>
                            <m:t>𝑪𝑪</m:t>
                          </m:r>
                        </m:sub>
                      </m:sSub>
                    </m:oMath>
                  </m:oMathPara>
                </a14:m>
                <a:endParaRPr lang="es-MX" dirty="0"/>
              </a:p>
            </p:txBody>
          </p:sp>
        </mc:Choice>
        <mc:Fallback xmlns="">
          <p:sp>
            <p:nvSpPr>
              <p:cNvPr id="20" name="19 Rectángulo"/>
              <p:cNvSpPr>
                <a:spLocks noRot="1" noChangeAspect="1" noMove="1" noResize="1" noEditPoints="1" noAdjustHandles="1" noChangeArrowheads="1" noChangeShapeType="1" noTextEdit="1"/>
              </p:cNvSpPr>
              <p:nvPr/>
            </p:nvSpPr>
            <p:spPr>
              <a:xfrm>
                <a:off x="5220072" y="3861048"/>
                <a:ext cx="2403991" cy="429348"/>
              </a:xfrm>
              <a:prstGeom prst="rect">
                <a:avLst/>
              </a:prstGeom>
              <a:blipFill rotWithShape="1">
                <a:blip r:embed="rId7" cstate="print"/>
                <a:stretch>
                  <a:fillRect b="-5634"/>
                </a:stretch>
              </a:blipFill>
            </p:spPr>
            <p:txBody>
              <a:bodyPr/>
              <a:lstStyle/>
              <a:p>
                <a:r>
                  <a:rPr lang="es-MX">
                    <a:noFill/>
                  </a:rPr>
                  <a:t> </a:t>
                </a:r>
              </a:p>
            </p:txBody>
          </p:sp>
        </mc:Fallback>
      </mc:AlternateContent>
      <p:sp>
        <p:nvSpPr>
          <p:cNvPr id="21" name="20 Rectángulo"/>
          <p:cNvSpPr/>
          <p:nvPr/>
        </p:nvSpPr>
        <p:spPr>
          <a:xfrm>
            <a:off x="2771800" y="5057889"/>
            <a:ext cx="6309624" cy="1323439"/>
          </a:xfrm>
          <a:prstGeom prst="rect">
            <a:avLst/>
          </a:prstGeom>
        </p:spPr>
        <p:txBody>
          <a:bodyPr wrap="square">
            <a:spAutoFit/>
          </a:bodyPr>
          <a:lstStyle/>
          <a:p>
            <a:pPr algn="just"/>
            <a:r>
              <a:rPr lang="es-EC" sz="2000" dirty="0">
                <a:latin typeface="Arial" pitchFamily="34" charset="0"/>
                <a:cs typeface="Arial" pitchFamily="34" charset="0"/>
              </a:rPr>
              <a:t>Para el cálculo de la corriente de cortocircuito se empleó el software NEPLAN versión 5.0; para lo cual se debe ingresar el diagrama unifilar del circuito de potencia</a:t>
            </a:r>
            <a:endParaRPr lang="es-MX" sz="2000" dirty="0">
              <a:latin typeface="Arial" pitchFamily="34" charset="0"/>
              <a:cs typeface="Arial" pitchFamily="34" charset="0"/>
            </a:endParaRPr>
          </a:p>
        </p:txBody>
      </p:sp>
    </p:spTree>
    <p:extLst>
      <p:ext uri="{BB962C8B-B14F-4D97-AF65-F5344CB8AC3E}">
        <p14:creationId xmlns:p14="http://schemas.microsoft.com/office/powerpoint/2010/main" val="3398809694"/>
      </p:ext>
    </p:extLst>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dirty="0"/>
          </a:p>
        </p:txBody>
      </p:sp>
      <p:sp>
        <p:nvSpPr>
          <p:cNvPr id="3" name="2 Subtítulo"/>
          <p:cNvSpPr>
            <a:spLocks noGrp="1"/>
          </p:cNvSpPr>
          <p:nvPr>
            <p:ph type="subTitle" idx="1"/>
          </p:nvPr>
        </p:nvSpPr>
        <p:spPr/>
        <p:txBody>
          <a:bodyPr/>
          <a:lstStyle/>
          <a:p>
            <a:endParaRPr lang="es-PE" dirty="0"/>
          </a:p>
        </p:txBody>
      </p:sp>
      <p:pic>
        <p:nvPicPr>
          <p:cNvPr id="4" name="3 Imagen"/>
          <p:cNvPicPr/>
          <p:nvPr/>
        </p:nvPicPr>
        <p:blipFill>
          <a:blip r:embed="rId2" cstate="print">
            <a:lum contrast="30000"/>
          </a:blip>
          <a:srcRect/>
          <a:stretch>
            <a:fillRect/>
          </a:stretch>
        </p:blipFill>
        <p:spPr bwMode="auto">
          <a:xfrm>
            <a:off x="-32" y="27384"/>
            <a:ext cx="9144032" cy="6858000"/>
          </a:xfrm>
          <a:prstGeom prst="rect">
            <a:avLst/>
          </a:prstGeom>
          <a:noFill/>
          <a:ln w="9525">
            <a:noFill/>
            <a:miter lim="800000"/>
            <a:headEnd/>
            <a:tailEnd/>
          </a:ln>
        </p:spPr>
      </p:pic>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dirty="0" smtClean="0">
                <a:ln>
                  <a:noFill/>
                </a:ln>
                <a:solidFill>
                  <a:schemeClr val="tx1"/>
                </a:solidFill>
                <a:effectLst/>
                <a:latin typeface="Arial" pitchFamily="34" charset="0"/>
                <a:ea typeface="Times New Roman" pitchFamily="18" charset="0"/>
              </a:rPr>
              <a:t> </a:t>
            </a:r>
            <a:r>
              <a:rPr kumimoji="0" lang="es-ES" sz="1200" b="0" i="0" u="none" strike="noStrike" cap="none" normalizeH="0" baseline="0" dirty="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dirty="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32" name="Rectangle 8"/>
          <p:cNvSpPr>
            <a:spLocks noChangeArrowheads="1"/>
          </p:cNvSpPr>
          <p:nvPr/>
        </p:nvSpPr>
        <p:spPr bwMode="auto">
          <a:xfrm>
            <a:off x="0" y="6572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dirty="0" smtClean="0">
              <a:ln>
                <a:noFill/>
              </a:ln>
              <a:solidFill>
                <a:schemeClr val="tx1"/>
              </a:solidFill>
              <a:effectLst/>
              <a:latin typeface="Arial" pitchFamily="34" charset="0"/>
            </a:endParaRPr>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35" name="Rectangle 11"/>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dirty="0" smtClean="0">
              <a:ln>
                <a:noFill/>
              </a:ln>
              <a:solidFill>
                <a:schemeClr val="tx1"/>
              </a:solidFill>
              <a:effectLst/>
              <a:latin typeface="Arial" pitchFamily="34" charset="0"/>
            </a:endParaRPr>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dirty="0" smtClean="0">
              <a:ln>
                <a:noFill/>
              </a:ln>
              <a:solidFill>
                <a:schemeClr val="tx1"/>
              </a:solidFill>
              <a:effectLst/>
              <a:latin typeface="Arial" pitchFamily="34" charset="0"/>
            </a:endParaRPr>
          </a:p>
        </p:txBody>
      </p:sp>
      <p:sp>
        <p:nvSpPr>
          <p:cNvPr id="7" name="6 Rectángulo"/>
          <p:cNvSpPr/>
          <p:nvPr/>
        </p:nvSpPr>
        <p:spPr>
          <a:xfrm>
            <a:off x="1259632" y="692696"/>
            <a:ext cx="7907290" cy="954107"/>
          </a:xfrm>
          <a:prstGeom prst="rect">
            <a:avLst/>
          </a:prstGeom>
        </p:spPr>
        <p:txBody>
          <a:bodyPr wrap="square">
            <a:spAutoFit/>
          </a:bodyPr>
          <a:lstStyle/>
          <a:p>
            <a:pPr algn="ctr"/>
            <a:r>
              <a:rPr lang="es-EC" sz="2800" b="1" dirty="0"/>
              <a:t>Diagrama unifilar del circuito de potencia en NEPLAN v. 5.0</a:t>
            </a:r>
            <a:endParaRPr lang="es-MX" sz="2800" b="1" dirty="0"/>
          </a:p>
        </p:txBody>
      </p:sp>
      <p:pic>
        <p:nvPicPr>
          <p:cNvPr id="23" name="22 Imagen"/>
          <p:cNvPicPr/>
          <p:nvPr/>
        </p:nvPicPr>
        <p:blipFill>
          <a:blip r:embed="rId3" cstate="print"/>
          <a:srcRect/>
          <a:stretch>
            <a:fillRect/>
          </a:stretch>
        </p:blipFill>
        <p:spPr bwMode="auto">
          <a:xfrm>
            <a:off x="2771800" y="2406774"/>
            <a:ext cx="6389762" cy="3614514"/>
          </a:xfrm>
          <a:prstGeom prst="rect">
            <a:avLst/>
          </a:prstGeom>
          <a:noFill/>
          <a:ln w="9525">
            <a:noFill/>
            <a:miter lim="800000"/>
            <a:headEnd/>
            <a:tailEnd/>
          </a:ln>
        </p:spPr>
      </p:pic>
      <p:sp>
        <p:nvSpPr>
          <p:cNvPr id="8" name="7 Rectángulo"/>
          <p:cNvSpPr/>
          <p:nvPr/>
        </p:nvSpPr>
        <p:spPr>
          <a:xfrm>
            <a:off x="1187624" y="1628800"/>
            <a:ext cx="5024132" cy="400110"/>
          </a:xfrm>
          <a:prstGeom prst="rect">
            <a:avLst/>
          </a:prstGeom>
        </p:spPr>
        <p:txBody>
          <a:bodyPr wrap="none">
            <a:spAutoFit/>
          </a:bodyPr>
          <a:lstStyle/>
          <a:p>
            <a:r>
              <a:rPr lang="es-EC" sz="2000" dirty="0">
                <a:latin typeface="Arial" pitchFamily="34" charset="0"/>
                <a:cs typeface="Arial" pitchFamily="34" charset="0"/>
              </a:rPr>
              <a:t>Los datos a ingresar más importantes </a:t>
            </a:r>
            <a:r>
              <a:rPr lang="es-EC" sz="2000" dirty="0" smtClean="0">
                <a:latin typeface="Arial" pitchFamily="34" charset="0"/>
                <a:cs typeface="Arial" pitchFamily="34" charset="0"/>
              </a:rPr>
              <a:t>son:</a:t>
            </a:r>
            <a:endParaRPr lang="es-MX" sz="2000" dirty="0">
              <a:latin typeface="Arial" pitchFamily="34" charset="0"/>
              <a:cs typeface="Arial" pitchFamily="34" charset="0"/>
            </a:endParaRPr>
          </a:p>
        </p:txBody>
      </p:sp>
      <p:sp>
        <p:nvSpPr>
          <p:cNvPr id="10" name="9 Rectángulo"/>
          <p:cNvSpPr/>
          <p:nvPr/>
        </p:nvSpPr>
        <p:spPr>
          <a:xfrm>
            <a:off x="1296144" y="2078846"/>
            <a:ext cx="4572000" cy="2862322"/>
          </a:xfrm>
          <a:prstGeom prst="rect">
            <a:avLst/>
          </a:prstGeom>
        </p:spPr>
        <p:txBody>
          <a:bodyPr>
            <a:spAutoFit/>
          </a:bodyPr>
          <a:lstStyle/>
          <a:p>
            <a:pPr lvl="0"/>
            <a:r>
              <a:rPr lang="es-EC" sz="2000" dirty="0">
                <a:latin typeface="Arial" pitchFamily="34" charset="0"/>
                <a:cs typeface="Arial" pitchFamily="34" charset="0"/>
              </a:rPr>
              <a:t>Voltaje</a:t>
            </a:r>
            <a:endParaRPr lang="es-MX" sz="2000" dirty="0">
              <a:latin typeface="Arial" pitchFamily="34" charset="0"/>
              <a:cs typeface="Arial" pitchFamily="34" charset="0"/>
            </a:endParaRPr>
          </a:p>
          <a:p>
            <a:pPr lvl="0"/>
            <a:r>
              <a:rPr lang="es-EC" sz="2000" dirty="0">
                <a:latin typeface="Arial" pitchFamily="34" charset="0"/>
                <a:cs typeface="Arial" pitchFamily="34" charset="0"/>
              </a:rPr>
              <a:t>Corriente </a:t>
            </a:r>
            <a:endParaRPr lang="es-MX" sz="2000" dirty="0">
              <a:latin typeface="Arial" pitchFamily="34" charset="0"/>
              <a:cs typeface="Arial" pitchFamily="34" charset="0"/>
            </a:endParaRPr>
          </a:p>
          <a:p>
            <a:pPr lvl="0"/>
            <a:r>
              <a:rPr lang="es-EC" sz="2000" dirty="0">
                <a:latin typeface="Arial" pitchFamily="34" charset="0"/>
                <a:cs typeface="Arial" pitchFamily="34" charset="0"/>
              </a:rPr>
              <a:t>Potencia </a:t>
            </a:r>
            <a:r>
              <a:rPr lang="es-EC" sz="2000" dirty="0" smtClean="0">
                <a:latin typeface="Arial" pitchFamily="34" charset="0"/>
                <a:cs typeface="Arial" pitchFamily="34" charset="0"/>
              </a:rPr>
              <a:t>activa</a:t>
            </a:r>
          </a:p>
          <a:p>
            <a:pPr lvl="0"/>
            <a:r>
              <a:rPr lang="es-EC" sz="2000" dirty="0" smtClean="0">
                <a:latin typeface="Arial" pitchFamily="34" charset="0"/>
                <a:cs typeface="Arial" pitchFamily="34" charset="0"/>
              </a:rPr>
              <a:t>Potencia reactiva </a:t>
            </a:r>
          </a:p>
          <a:p>
            <a:pPr lvl="0"/>
            <a:r>
              <a:rPr lang="es-EC" sz="2000" dirty="0">
                <a:latin typeface="Arial" pitchFamily="34" charset="0"/>
                <a:cs typeface="Arial" pitchFamily="34" charset="0"/>
              </a:rPr>
              <a:t>Potencia</a:t>
            </a:r>
            <a:r>
              <a:rPr lang="es-EC" sz="2000" dirty="0" smtClean="0">
                <a:latin typeface="Arial" pitchFamily="34" charset="0"/>
                <a:cs typeface="Arial" pitchFamily="34" charset="0"/>
              </a:rPr>
              <a:t> </a:t>
            </a:r>
            <a:r>
              <a:rPr lang="es-EC" sz="2000" dirty="0">
                <a:latin typeface="Arial" pitchFamily="34" charset="0"/>
                <a:cs typeface="Arial" pitchFamily="34" charset="0"/>
              </a:rPr>
              <a:t>aparente</a:t>
            </a:r>
            <a:endParaRPr lang="es-MX" sz="2000" dirty="0">
              <a:latin typeface="Arial" pitchFamily="34" charset="0"/>
              <a:cs typeface="Arial" pitchFamily="34" charset="0"/>
            </a:endParaRPr>
          </a:p>
          <a:p>
            <a:pPr lvl="0"/>
            <a:r>
              <a:rPr lang="es-EC" sz="2000" dirty="0">
                <a:latin typeface="Arial" pitchFamily="34" charset="0"/>
                <a:cs typeface="Arial" pitchFamily="34" charset="0"/>
              </a:rPr>
              <a:t>Factor de potencia </a:t>
            </a:r>
            <a:endParaRPr lang="es-MX" sz="2000" dirty="0">
              <a:latin typeface="Arial" pitchFamily="34" charset="0"/>
              <a:cs typeface="Arial" pitchFamily="34" charset="0"/>
            </a:endParaRPr>
          </a:p>
          <a:p>
            <a:pPr lvl="0"/>
            <a:r>
              <a:rPr lang="es-EC" sz="2000" dirty="0">
                <a:latin typeface="Arial" pitchFamily="34" charset="0"/>
                <a:cs typeface="Arial" pitchFamily="34" charset="0"/>
              </a:rPr>
              <a:t>Eficiencia </a:t>
            </a:r>
            <a:endParaRPr lang="es-MX" sz="2000" dirty="0">
              <a:latin typeface="Arial" pitchFamily="34" charset="0"/>
              <a:cs typeface="Arial" pitchFamily="34" charset="0"/>
            </a:endParaRPr>
          </a:p>
          <a:p>
            <a:pPr lvl="0"/>
            <a:r>
              <a:rPr lang="es-EC" sz="2000" dirty="0">
                <a:latin typeface="Arial" pitchFamily="34" charset="0"/>
                <a:cs typeface="Arial" pitchFamily="34" charset="0"/>
              </a:rPr>
              <a:t>Numero de </a:t>
            </a:r>
            <a:r>
              <a:rPr lang="es-EC" sz="2000" dirty="0" smtClean="0">
                <a:latin typeface="Arial" pitchFamily="34" charset="0"/>
                <a:cs typeface="Arial" pitchFamily="34" charset="0"/>
              </a:rPr>
              <a:t>polo</a:t>
            </a:r>
          </a:p>
          <a:p>
            <a:pPr lvl="0"/>
            <a:r>
              <a:rPr lang="es-EC" sz="2000" dirty="0" smtClean="0">
                <a:latin typeface="Arial" pitchFamily="34" charset="0"/>
                <a:cs typeface="Arial" pitchFamily="34" charset="0"/>
              </a:rPr>
              <a:t>Rpm</a:t>
            </a:r>
            <a:endParaRPr lang="es-MX" sz="2000" dirty="0">
              <a:latin typeface="Arial" pitchFamily="34" charset="0"/>
              <a:cs typeface="Arial" pitchFamily="34" charset="0"/>
            </a:endParaRPr>
          </a:p>
        </p:txBody>
      </p:sp>
    </p:spTree>
    <p:extLst>
      <p:ext uri="{BB962C8B-B14F-4D97-AF65-F5344CB8AC3E}">
        <p14:creationId xmlns:p14="http://schemas.microsoft.com/office/powerpoint/2010/main" val="113037214"/>
      </p:ext>
    </p:extLst>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3" name="2 Marcador de contenido"/>
          <p:cNvSpPr>
            <a:spLocks noGrp="1"/>
          </p:cNvSpPr>
          <p:nvPr>
            <p:ph idx="1"/>
          </p:nvPr>
        </p:nvSpPr>
        <p:spPr>
          <a:xfrm>
            <a:off x="1115616" y="1844824"/>
            <a:ext cx="2782662" cy="4464496"/>
          </a:xfrm>
        </p:spPr>
        <p:txBody>
          <a:bodyPr>
            <a:normAutofit/>
          </a:bodyPr>
          <a:lstStyle/>
          <a:p>
            <a:pPr lvl="0"/>
            <a:endParaRPr lang="es-EC" sz="2800" dirty="0" smtClean="0">
              <a:latin typeface="Arial" pitchFamily="34" charset="0"/>
              <a:cs typeface="Arial" pitchFamily="34" charset="0"/>
            </a:endParaRPr>
          </a:p>
          <a:p>
            <a:pPr algn="just">
              <a:buNone/>
            </a:pPr>
            <a:endParaRPr lang="es-EC" dirty="0" smtClean="0">
              <a:latin typeface="Arial" pitchFamily="34" charset="0"/>
              <a:cs typeface="Arial" pitchFamily="34" charset="0"/>
            </a:endParaRPr>
          </a:p>
          <a:p>
            <a:pPr algn="just">
              <a:buNone/>
            </a:pPr>
            <a:endParaRPr lang="es-EC" dirty="0" smtClean="0">
              <a:latin typeface="Arial" pitchFamily="34" charset="0"/>
              <a:cs typeface="Arial" pitchFamily="34" charset="0"/>
            </a:endParaRPr>
          </a:p>
          <a:p>
            <a:pPr algn="just"/>
            <a:endParaRPr lang="es-PE" dirty="0">
              <a:latin typeface="Arial" pitchFamily="34" charset="0"/>
              <a:cs typeface="Arial" pitchFamily="34" charset="0"/>
            </a:endParaRPr>
          </a:p>
        </p:txBody>
      </p:sp>
      <p:sp>
        <p:nvSpPr>
          <p:cNvPr id="6963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69637" name="Rectangle 5"/>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38" name="Rectangle 6"/>
          <p:cNvSpPr>
            <a:spLocks noChangeArrowheads="1"/>
          </p:cNvSpPr>
          <p:nvPr/>
        </p:nvSpPr>
        <p:spPr bwMode="auto">
          <a:xfrm>
            <a:off x="0" y="1123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39" name="Rectangle 7"/>
          <p:cNvSpPr>
            <a:spLocks noChangeArrowheads="1"/>
          </p:cNvSpPr>
          <p:nvPr/>
        </p:nvSpPr>
        <p:spPr bwMode="auto">
          <a:xfrm>
            <a:off x="0" y="13906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41"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69642" name="Rectangle 10"/>
          <p:cNvSpPr>
            <a:spLocks noChangeArrowheads="1"/>
          </p:cNvSpPr>
          <p:nvPr/>
        </p:nvSpPr>
        <p:spPr bwMode="auto">
          <a:xfrm>
            <a:off x="0" y="7239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058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0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06"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08"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10"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12"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14"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16" name="Rectangle 2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20"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22" name="Rectangle 2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1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1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1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22"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24"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26"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28" name="Rectangle 2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30" name="Rectangle 2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32"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34" name="Rectangle 2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36" name="Rectangle 2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38" name="Rectangle 3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40" name="Rectangle 3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42" name="Rectangle 3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44" name="Rectangle 3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46" name="Rectangle 3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48" name="Rectangle 4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50" name="Rectangle 4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04129" name="Rectangle 1"/>
          <p:cNvSpPr>
            <a:spLocks noChangeArrowheads="1"/>
          </p:cNvSpPr>
          <p:nvPr/>
        </p:nvSpPr>
        <p:spPr bwMode="auto">
          <a:xfrm>
            <a:off x="1259632" y="961564"/>
            <a:ext cx="727280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1"/>
            <a:r>
              <a:rPr lang="es-EC" sz="2800" b="1" dirty="0" smtClean="0">
                <a:latin typeface="Arial" pitchFamily="34" charset="0"/>
                <a:cs typeface="Arial" pitchFamily="34" charset="0"/>
              </a:rPr>
              <a:t>DISEÑO DEL CIRCUITO DE POTENCIA.</a:t>
            </a:r>
            <a:endParaRPr lang="es-EC" sz="2800" dirty="0">
              <a:latin typeface="Arial" pitchFamily="34" charset="0"/>
              <a:cs typeface="Arial" pitchFamily="34" charset="0"/>
            </a:endParaRPr>
          </a:p>
        </p:txBody>
      </p:sp>
      <p:sp>
        <p:nvSpPr>
          <p:cNvPr id="45" name="44 Rectángulo"/>
          <p:cNvSpPr/>
          <p:nvPr/>
        </p:nvSpPr>
        <p:spPr>
          <a:xfrm>
            <a:off x="1421904" y="1556792"/>
            <a:ext cx="7326560" cy="1785104"/>
          </a:xfrm>
          <a:prstGeom prst="rect">
            <a:avLst/>
          </a:prstGeom>
        </p:spPr>
        <p:txBody>
          <a:bodyPr wrap="square">
            <a:spAutoFit/>
          </a:bodyPr>
          <a:lstStyle/>
          <a:p>
            <a:pPr algn="just"/>
            <a:r>
              <a:rPr lang="es-EC" sz="2200" dirty="0" smtClean="0">
                <a:latin typeface="Arial" pitchFamily="34" charset="0"/>
                <a:cs typeface="Arial" pitchFamily="34" charset="0"/>
              </a:rPr>
              <a:t>De acuerdo al Reglamento Electrotécnico de Baja Tensión (REBT) que regula la relación que debe existir entre las intensidades de arranque y plena carga de los motores alimentados desde una red pública en función de su potencia.</a:t>
            </a:r>
            <a:endParaRPr lang="es-EC" sz="2200" dirty="0">
              <a:latin typeface="Arial" pitchFamily="34" charset="0"/>
              <a:cs typeface="Arial" pitchFamily="34" charset="0"/>
            </a:endParaRPr>
          </a:p>
        </p:txBody>
      </p:sp>
      <p:graphicFrame>
        <p:nvGraphicFramePr>
          <p:cNvPr id="47" name="46 Tabla"/>
          <p:cNvGraphicFramePr>
            <a:graphicFrameLocks noGrp="1"/>
          </p:cNvGraphicFramePr>
          <p:nvPr/>
        </p:nvGraphicFramePr>
        <p:xfrm>
          <a:off x="2519996" y="3337520"/>
          <a:ext cx="5940436" cy="2971800"/>
        </p:xfrm>
        <a:graphic>
          <a:graphicData uri="http://schemas.openxmlformats.org/drawingml/2006/table">
            <a:tbl>
              <a:tblPr/>
              <a:tblGrid>
                <a:gridCol w="3250098"/>
                <a:gridCol w="780355"/>
                <a:gridCol w="838260"/>
                <a:gridCol w="1071723"/>
              </a:tblGrid>
              <a:tr h="746719">
                <a:tc>
                  <a:txBody>
                    <a:bodyPr/>
                    <a:lstStyle/>
                    <a:p>
                      <a:pPr algn="ctr">
                        <a:lnSpc>
                          <a:spcPct val="150000"/>
                        </a:lnSpc>
                        <a:spcAft>
                          <a:spcPts val="0"/>
                        </a:spcAft>
                      </a:pPr>
                      <a:r>
                        <a:rPr lang="es-EC" sz="1600" b="1" dirty="0">
                          <a:latin typeface="Arial"/>
                          <a:ea typeface="Times New Roman"/>
                        </a:rPr>
                        <a:t>Equipos</a:t>
                      </a:r>
                      <a:endParaRPr lang="es-EC" sz="1800" dirty="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ctr">
                        <a:lnSpc>
                          <a:spcPct val="150000"/>
                        </a:lnSpc>
                        <a:spcAft>
                          <a:spcPts val="0"/>
                        </a:spcAft>
                      </a:pPr>
                      <a:r>
                        <a:rPr lang="es-EC" sz="1800" b="1" i="1">
                          <a:latin typeface="Arial"/>
                          <a:ea typeface="Times New Roman"/>
                        </a:rPr>
                        <a:t>I</a:t>
                      </a:r>
                      <a:r>
                        <a:rPr lang="es-EC" sz="1600" b="1" i="1" baseline="-25000">
                          <a:latin typeface="Arial"/>
                          <a:ea typeface="Times New Roman"/>
                        </a:rPr>
                        <a:t>pc</a:t>
                      </a:r>
                      <a:endParaRPr lang="es-EC" sz="1800">
                        <a:latin typeface="Arial"/>
                        <a:ea typeface="Times New Roman"/>
                      </a:endParaRPr>
                    </a:p>
                    <a:p>
                      <a:pPr algn="ctr">
                        <a:lnSpc>
                          <a:spcPct val="150000"/>
                        </a:lnSpc>
                        <a:spcAft>
                          <a:spcPts val="0"/>
                        </a:spcAft>
                      </a:pPr>
                      <a:r>
                        <a:rPr lang="es-EC" sz="1600" b="1">
                          <a:latin typeface="Arial"/>
                          <a:ea typeface="Times New Roman"/>
                        </a:rPr>
                        <a:t>(A)</a:t>
                      </a:r>
                      <a:endParaRPr lang="es-EC" sz="18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ctr">
                        <a:lnSpc>
                          <a:spcPct val="150000"/>
                        </a:lnSpc>
                        <a:spcAft>
                          <a:spcPts val="0"/>
                        </a:spcAft>
                      </a:pPr>
                      <a:r>
                        <a:rPr lang="es-EC" sz="1600" b="1" i="1">
                          <a:latin typeface="Arial"/>
                          <a:ea typeface="Times New Roman"/>
                        </a:rPr>
                        <a:t>I</a:t>
                      </a:r>
                      <a:r>
                        <a:rPr lang="es-EC" sz="1600" b="1" i="1" baseline="-25000">
                          <a:latin typeface="Arial"/>
                          <a:ea typeface="Times New Roman"/>
                        </a:rPr>
                        <a:t>arr</a:t>
                      </a:r>
                      <a:endParaRPr lang="es-EC" sz="1800">
                        <a:latin typeface="Arial"/>
                        <a:ea typeface="Times New Roman"/>
                      </a:endParaRPr>
                    </a:p>
                    <a:p>
                      <a:pPr algn="ctr">
                        <a:lnSpc>
                          <a:spcPct val="150000"/>
                        </a:lnSpc>
                        <a:spcAft>
                          <a:spcPts val="0"/>
                        </a:spcAft>
                      </a:pPr>
                      <a:r>
                        <a:rPr lang="es-EC" sz="1600" b="1">
                          <a:latin typeface="Arial"/>
                          <a:ea typeface="Times New Roman"/>
                        </a:rPr>
                        <a:t>(A)</a:t>
                      </a:r>
                      <a:endParaRPr lang="es-EC" sz="18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ctr">
                        <a:lnSpc>
                          <a:spcPct val="150000"/>
                        </a:lnSpc>
                        <a:spcAft>
                          <a:spcPts val="0"/>
                        </a:spcAft>
                      </a:pPr>
                      <a:endParaRPr lang="es-EC" sz="1800" dirty="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r>
              <a:tr h="357126">
                <a:tc>
                  <a:txBody>
                    <a:bodyPr/>
                    <a:lstStyle/>
                    <a:p>
                      <a:pPr>
                        <a:lnSpc>
                          <a:spcPct val="150000"/>
                        </a:lnSpc>
                        <a:spcAft>
                          <a:spcPts val="0"/>
                        </a:spcAft>
                      </a:pPr>
                      <a:r>
                        <a:rPr lang="es-EC" sz="1600">
                          <a:latin typeface="Arial"/>
                          <a:ea typeface="Times New Roman"/>
                        </a:rPr>
                        <a:t>Motor cabezal, P= 5,5 KW</a:t>
                      </a:r>
                      <a:endParaRPr lang="es-EC" sz="18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50000"/>
                        </a:lnSpc>
                        <a:spcAft>
                          <a:spcPts val="0"/>
                        </a:spcAft>
                      </a:pPr>
                      <a:r>
                        <a:rPr lang="es-EC" sz="1600">
                          <a:latin typeface="Arial"/>
                          <a:ea typeface="Times New Roman"/>
                        </a:rPr>
                        <a:t>25,85</a:t>
                      </a:r>
                      <a:endParaRPr lang="es-EC" sz="18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50000"/>
                        </a:lnSpc>
                        <a:spcAft>
                          <a:spcPts val="0"/>
                        </a:spcAft>
                      </a:pPr>
                      <a:r>
                        <a:rPr lang="es-EC" sz="1600" dirty="0">
                          <a:latin typeface="Arial"/>
                          <a:ea typeface="Times New Roman"/>
                        </a:rPr>
                        <a:t>50,94</a:t>
                      </a:r>
                      <a:endParaRPr lang="es-EC" sz="1800" dirty="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50000"/>
                        </a:lnSpc>
                        <a:spcAft>
                          <a:spcPts val="0"/>
                        </a:spcAft>
                      </a:pPr>
                      <a:r>
                        <a:rPr lang="es-EC" sz="1600">
                          <a:latin typeface="Arial"/>
                          <a:ea typeface="Times New Roman"/>
                        </a:rPr>
                        <a:t>1,97</a:t>
                      </a:r>
                      <a:endParaRPr lang="es-EC" sz="18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357126">
                <a:tc>
                  <a:txBody>
                    <a:bodyPr/>
                    <a:lstStyle/>
                    <a:p>
                      <a:pPr>
                        <a:lnSpc>
                          <a:spcPct val="150000"/>
                        </a:lnSpc>
                        <a:spcAft>
                          <a:spcPts val="0"/>
                        </a:spcAft>
                      </a:pPr>
                      <a:r>
                        <a:rPr lang="es-EC" sz="1600">
                          <a:latin typeface="Arial"/>
                          <a:ea typeface="Times New Roman"/>
                        </a:rPr>
                        <a:t>Motor avance, P= 1,5 KW</a:t>
                      </a:r>
                      <a:endParaRPr lang="es-EC" sz="18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50000"/>
                        </a:lnSpc>
                        <a:spcAft>
                          <a:spcPts val="0"/>
                        </a:spcAft>
                      </a:pPr>
                      <a:r>
                        <a:rPr lang="es-EC" sz="1600" dirty="0">
                          <a:latin typeface="Arial"/>
                          <a:ea typeface="Times New Roman"/>
                        </a:rPr>
                        <a:t>4,72</a:t>
                      </a:r>
                      <a:endParaRPr lang="es-EC" sz="1800" dirty="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50000"/>
                        </a:lnSpc>
                        <a:spcAft>
                          <a:spcPts val="0"/>
                        </a:spcAft>
                      </a:pPr>
                      <a:r>
                        <a:rPr lang="es-EC" sz="1600">
                          <a:latin typeface="Arial"/>
                          <a:ea typeface="Times New Roman"/>
                        </a:rPr>
                        <a:t>13,89</a:t>
                      </a:r>
                      <a:endParaRPr lang="es-EC" sz="18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50000"/>
                        </a:lnSpc>
                        <a:spcAft>
                          <a:spcPts val="0"/>
                        </a:spcAft>
                      </a:pPr>
                      <a:r>
                        <a:rPr lang="es-EC" sz="1600">
                          <a:latin typeface="Arial"/>
                          <a:ea typeface="Times New Roman"/>
                        </a:rPr>
                        <a:t>2,94</a:t>
                      </a:r>
                      <a:endParaRPr lang="es-EC" sz="18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357126">
                <a:tc>
                  <a:txBody>
                    <a:bodyPr/>
                    <a:lstStyle/>
                    <a:p>
                      <a:pPr>
                        <a:lnSpc>
                          <a:spcPct val="150000"/>
                        </a:lnSpc>
                        <a:spcAft>
                          <a:spcPts val="0"/>
                        </a:spcAft>
                      </a:pPr>
                      <a:r>
                        <a:rPr lang="es-EC" sz="1600">
                          <a:latin typeface="Arial"/>
                          <a:ea typeface="Times New Roman"/>
                        </a:rPr>
                        <a:t>Motor consola, P= 120 W</a:t>
                      </a:r>
                      <a:endParaRPr lang="es-EC" sz="18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50000"/>
                        </a:lnSpc>
                        <a:spcAft>
                          <a:spcPts val="0"/>
                        </a:spcAft>
                      </a:pPr>
                      <a:r>
                        <a:rPr lang="es-EC" sz="1600">
                          <a:latin typeface="Arial"/>
                          <a:ea typeface="Times New Roman"/>
                        </a:rPr>
                        <a:t>0,44</a:t>
                      </a:r>
                      <a:endParaRPr lang="es-EC" sz="18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50000"/>
                        </a:lnSpc>
                        <a:spcAft>
                          <a:spcPts val="0"/>
                        </a:spcAft>
                      </a:pPr>
                      <a:r>
                        <a:rPr lang="es-EC" sz="1600">
                          <a:latin typeface="Arial"/>
                          <a:ea typeface="Times New Roman"/>
                        </a:rPr>
                        <a:t>1,11</a:t>
                      </a:r>
                      <a:endParaRPr lang="es-EC" sz="18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50000"/>
                        </a:lnSpc>
                        <a:spcAft>
                          <a:spcPts val="0"/>
                        </a:spcAft>
                      </a:pPr>
                      <a:r>
                        <a:rPr lang="es-EC" sz="1600">
                          <a:latin typeface="Arial"/>
                          <a:ea typeface="Times New Roman"/>
                        </a:rPr>
                        <a:t>2,52</a:t>
                      </a:r>
                      <a:endParaRPr lang="es-EC" sz="18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357126">
                <a:tc>
                  <a:txBody>
                    <a:bodyPr/>
                    <a:lstStyle/>
                    <a:p>
                      <a:pPr>
                        <a:lnSpc>
                          <a:spcPct val="150000"/>
                        </a:lnSpc>
                        <a:spcAft>
                          <a:spcPts val="0"/>
                        </a:spcAft>
                      </a:pPr>
                      <a:r>
                        <a:rPr lang="es-EC" sz="1600">
                          <a:latin typeface="Arial"/>
                          <a:ea typeface="Times New Roman"/>
                        </a:rPr>
                        <a:t>Bomba cabezal, P= 50 W</a:t>
                      </a:r>
                      <a:endParaRPr lang="es-EC" sz="18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50000"/>
                        </a:lnSpc>
                        <a:spcAft>
                          <a:spcPts val="0"/>
                        </a:spcAft>
                      </a:pPr>
                      <a:r>
                        <a:rPr lang="es-EC" sz="1600">
                          <a:latin typeface="Arial"/>
                          <a:ea typeface="Times New Roman"/>
                        </a:rPr>
                        <a:t>0,19</a:t>
                      </a:r>
                      <a:endParaRPr lang="es-EC" sz="18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50000"/>
                        </a:lnSpc>
                        <a:spcAft>
                          <a:spcPts val="0"/>
                        </a:spcAft>
                      </a:pPr>
                      <a:r>
                        <a:rPr lang="es-EC" sz="1600">
                          <a:latin typeface="Arial"/>
                          <a:ea typeface="Times New Roman"/>
                        </a:rPr>
                        <a:t>0,45</a:t>
                      </a:r>
                      <a:endParaRPr lang="es-EC" sz="18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50000"/>
                        </a:lnSpc>
                        <a:spcAft>
                          <a:spcPts val="0"/>
                        </a:spcAft>
                      </a:pPr>
                      <a:r>
                        <a:rPr lang="es-EC" sz="1600">
                          <a:latin typeface="Arial"/>
                          <a:ea typeface="Times New Roman"/>
                        </a:rPr>
                        <a:t>2,37</a:t>
                      </a:r>
                      <a:endParaRPr lang="es-EC" sz="18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357126">
                <a:tc>
                  <a:txBody>
                    <a:bodyPr/>
                    <a:lstStyle/>
                    <a:p>
                      <a:pPr>
                        <a:lnSpc>
                          <a:spcPct val="150000"/>
                        </a:lnSpc>
                        <a:spcAft>
                          <a:spcPts val="0"/>
                        </a:spcAft>
                      </a:pPr>
                      <a:r>
                        <a:rPr lang="es-EC" sz="1600">
                          <a:latin typeface="Arial"/>
                          <a:ea typeface="Times New Roman"/>
                        </a:rPr>
                        <a:t>Bomba avance, P= 50 W</a:t>
                      </a:r>
                      <a:endParaRPr lang="es-EC" sz="18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50000"/>
                        </a:lnSpc>
                        <a:spcAft>
                          <a:spcPts val="0"/>
                        </a:spcAft>
                      </a:pPr>
                      <a:r>
                        <a:rPr lang="es-EC" sz="1600">
                          <a:latin typeface="Arial"/>
                          <a:ea typeface="Times New Roman"/>
                        </a:rPr>
                        <a:t>0,19</a:t>
                      </a:r>
                      <a:endParaRPr lang="es-EC" sz="18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50000"/>
                        </a:lnSpc>
                        <a:spcAft>
                          <a:spcPts val="0"/>
                        </a:spcAft>
                      </a:pPr>
                      <a:r>
                        <a:rPr lang="es-EC" sz="1600">
                          <a:latin typeface="Arial"/>
                          <a:ea typeface="Times New Roman"/>
                        </a:rPr>
                        <a:t>0,45</a:t>
                      </a:r>
                      <a:endParaRPr lang="es-EC" sz="18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50000"/>
                        </a:lnSpc>
                        <a:spcAft>
                          <a:spcPts val="0"/>
                        </a:spcAft>
                      </a:pPr>
                      <a:r>
                        <a:rPr lang="es-EC" sz="1600">
                          <a:latin typeface="Arial"/>
                          <a:ea typeface="Times New Roman"/>
                        </a:rPr>
                        <a:t>2,37</a:t>
                      </a:r>
                      <a:endParaRPr lang="es-EC" sz="18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357126">
                <a:tc>
                  <a:txBody>
                    <a:bodyPr/>
                    <a:lstStyle/>
                    <a:p>
                      <a:pPr>
                        <a:lnSpc>
                          <a:spcPct val="150000"/>
                        </a:lnSpc>
                        <a:spcAft>
                          <a:spcPts val="0"/>
                        </a:spcAft>
                      </a:pPr>
                      <a:r>
                        <a:rPr lang="es-EC" sz="1600">
                          <a:latin typeface="Arial"/>
                          <a:ea typeface="Times New Roman"/>
                        </a:rPr>
                        <a:t>Bomba refrigeración, P= 0,37 KW</a:t>
                      </a:r>
                      <a:endParaRPr lang="es-EC" sz="18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50000"/>
                        </a:lnSpc>
                        <a:spcAft>
                          <a:spcPts val="0"/>
                        </a:spcAft>
                      </a:pPr>
                      <a:r>
                        <a:rPr lang="es-EC" sz="1600">
                          <a:latin typeface="Arial"/>
                          <a:ea typeface="Times New Roman"/>
                        </a:rPr>
                        <a:t>1,37</a:t>
                      </a:r>
                      <a:endParaRPr lang="es-EC" sz="18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50000"/>
                        </a:lnSpc>
                        <a:spcAft>
                          <a:spcPts val="0"/>
                        </a:spcAft>
                      </a:pPr>
                      <a:r>
                        <a:rPr lang="es-EC" sz="1600">
                          <a:latin typeface="Arial"/>
                          <a:ea typeface="Times New Roman"/>
                        </a:rPr>
                        <a:t>3,42</a:t>
                      </a:r>
                      <a:endParaRPr lang="es-EC" sz="18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50000"/>
                        </a:lnSpc>
                        <a:spcAft>
                          <a:spcPts val="0"/>
                        </a:spcAft>
                      </a:pPr>
                      <a:r>
                        <a:rPr lang="es-EC" sz="1600" dirty="0">
                          <a:latin typeface="Arial"/>
                          <a:ea typeface="Times New Roman"/>
                        </a:rPr>
                        <a:t>2,49</a:t>
                      </a:r>
                      <a:endParaRPr lang="es-EC" sz="1800" dirty="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bl>
          </a:graphicData>
        </a:graphic>
      </p:graphicFrame>
      <p:sp>
        <p:nvSpPr>
          <p:cNvPr id="305155"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0515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452320" y="3429000"/>
            <a:ext cx="862364" cy="612000"/>
          </a:xfrm>
          <a:prstGeom prst="rect">
            <a:avLst/>
          </a:prstGeom>
          <a:noFill/>
        </p:spPr>
      </p:pic>
    </p:spTree>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3"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3" name="2 Marcador de contenido"/>
          <p:cNvSpPr>
            <a:spLocks noGrp="1"/>
          </p:cNvSpPr>
          <p:nvPr>
            <p:ph idx="1"/>
          </p:nvPr>
        </p:nvSpPr>
        <p:spPr>
          <a:xfrm>
            <a:off x="1115616" y="1844824"/>
            <a:ext cx="2782662" cy="4464496"/>
          </a:xfrm>
        </p:spPr>
        <p:txBody>
          <a:bodyPr>
            <a:normAutofit/>
          </a:bodyPr>
          <a:lstStyle/>
          <a:p>
            <a:pPr lvl="0"/>
            <a:endParaRPr lang="es-EC" sz="2800" dirty="0" smtClean="0">
              <a:latin typeface="Arial" pitchFamily="34" charset="0"/>
              <a:cs typeface="Arial" pitchFamily="34" charset="0"/>
            </a:endParaRPr>
          </a:p>
          <a:p>
            <a:pPr algn="just">
              <a:buNone/>
            </a:pPr>
            <a:endParaRPr lang="es-EC" dirty="0" smtClean="0">
              <a:latin typeface="Arial" pitchFamily="34" charset="0"/>
              <a:cs typeface="Arial" pitchFamily="34" charset="0"/>
            </a:endParaRPr>
          </a:p>
          <a:p>
            <a:pPr algn="just">
              <a:buNone/>
            </a:pPr>
            <a:endParaRPr lang="es-EC" dirty="0" smtClean="0">
              <a:latin typeface="Arial" pitchFamily="34" charset="0"/>
              <a:cs typeface="Arial" pitchFamily="34" charset="0"/>
            </a:endParaRPr>
          </a:p>
          <a:p>
            <a:pPr algn="just"/>
            <a:endParaRPr lang="es-PE" dirty="0">
              <a:latin typeface="Arial" pitchFamily="34" charset="0"/>
              <a:cs typeface="Arial" pitchFamily="34" charset="0"/>
            </a:endParaRPr>
          </a:p>
        </p:txBody>
      </p:sp>
      <p:sp>
        <p:nvSpPr>
          <p:cNvPr id="6963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69637" name="Rectangle 5"/>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38" name="Rectangle 6"/>
          <p:cNvSpPr>
            <a:spLocks noChangeArrowheads="1"/>
          </p:cNvSpPr>
          <p:nvPr/>
        </p:nvSpPr>
        <p:spPr bwMode="auto">
          <a:xfrm>
            <a:off x="0" y="1123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39" name="Rectangle 7"/>
          <p:cNvSpPr>
            <a:spLocks noChangeArrowheads="1"/>
          </p:cNvSpPr>
          <p:nvPr/>
        </p:nvSpPr>
        <p:spPr bwMode="auto">
          <a:xfrm>
            <a:off x="0" y="13906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69641"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69642" name="Rectangle 10"/>
          <p:cNvSpPr>
            <a:spLocks noChangeArrowheads="1"/>
          </p:cNvSpPr>
          <p:nvPr/>
        </p:nvSpPr>
        <p:spPr bwMode="auto">
          <a:xfrm>
            <a:off x="0" y="7239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058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0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06"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08"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10"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12"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14"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16" name="Rectangle 2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20"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85722" name="Rectangle 2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1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1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1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22"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24"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26"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28" name="Rectangle 2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30" name="Rectangle 2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32"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34" name="Rectangle 2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36" name="Rectangle 2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38" name="Rectangle 3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40" name="Rectangle 3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42" name="Rectangle 3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44" name="Rectangle 3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46" name="Rectangle 3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48" name="Rectangle 4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99050" name="Rectangle 4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04129" name="Rectangle 1"/>
          <p:cNvSpPr>
            <a:spLocks noChangeArrowheads="1"/>
          </p:cNvSpPr>
          <p:nvPr/>
        </p:nvSpPr>
        <p:spPr bwMode="auto">
          <a:xfrm>
            <a:off x="1259632" y="961564"/>
            <a:ext cx="727280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1"/>
            <a:r>
              <a:rPr lang="es-EC" sz="2800" b="1" dirty="0" smtClean="0">
                <a:latin typeface="Arial" pitchFamily="34" charset="0"/>
                <a:cs typeface="Arial" pitchFamily="34" charset="0"/>
              </a:rPr>
              <a:t>SELECCIÓN DE LA BOMBA.</a:t>
            </a:r>
            <a:endParaRPr lang="es-EC" sz="2800" dirty="0">
              <a:latin typeface="Arial" pitchFamily="34" charset="0"/>
              <a:cs typeface="Arial" pitchFamily="34" charset="0"/>
            </a:endParaRPr>
          </a:p>
        </p:txBody>
      </p:sp>
      <p:sp>
        <p:nvSpPr>
          <p:cNvPr id="305155"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6" name="45 Rectángulo"/>
          <p:cNvSpPr/>
          <p:nvPr/>
        </p:nvSpPr>
        <p:spPr>
          <a:xfrm>
            <a:off x="1643042" y="1533560"/>
            <a:ext cx="7000924" cy="3354765"/>
          </a:xfrm>
          <a:prstGeom prst="rect">
            <a:avLst/>
          </a:prstGeom>
        </p:spPr>
        <p:txBody>
          <a:bodyPr wrap="square">
            <a:spAutoFit/>
          </a:bodyPr>
          <a:lstStyle/>
          <a:p>
            <a:pPr algn="just"/>
            <a:r>
              <a:rPr lang="es-EC" sz="2400" dirty="0" smtClean="0">
                <a:latin typeface="Arial" pitchFamily="34" charset="0"/>
                <a:cs typeface="Arial" pitchFamily="34" charset="0"/>
              </a:rPr>
              <a:t>Se verificó que cumpla con los siguientes parámetros:</a:t>
            </a:r>
          </a:p>
          <a:p>
            <a:pPr marL="914400" lvl="1" indent="-457200" algn="just">
              <a:buFont typeface="Arial" pitchFamily="34" charset="0"/>
              <a:buChar char="•"/>
            </a:pPr>
            <a:r>
              <a:rPr lang="es-EC" sz="2400" dirty="0" smtClean="0">
                <a:latin typeface="Arial" pitchFamily="34" charset="0"/>
                <a:cs typeface="Arial" pitchFamily="34" charset="0"/>
              </a:rPr>
              <a:t>Caudal máximo que requiere el sistema.</a:t>
            </a:r>
          </a:p>
          <a:p>
            <a:pPr marL="914400" lvl="1" indent="-457200" algn="just">
              <a:buFont typeface="Arial" pitchFamily="34" charset="0"/>
              <a:buChar char="•"/>
            </a:pPr>
            <a:r>
              <a:rPr lang="es-EC" sz="2400" dirty="0" smtClean="0">
                <a:latin typeface="Arial" pitchFamily="34" charset="0"/>
                <a:cs typeface="Arial" pitchFamily="34" charset="0"/>
              </a:rPr>
              <a:t>Número de revoluciones.</a:t>
            </a:r>
          </a:p>
          <a:p>
            <a:pPr marL="914400" lvl="1" indent="-457200" algn="just">
              <a:buFont typeface="Arial" pitchFamily="34" charset="0"/>
              <a:buChar char="•"/>
            </a:pPr>
            <a:r>
              <a:rPr lang="es-EC" sz="2400" dirty="0" smtClean="0">
                <a:latin typeface="Arial" pitchFamily="34" charset="0"/>
                <a:cs typeface="Arial" pitchFamily="34" charset="0"/>
              </a:rPr>
              <a:t>Altura máxima de trabajo.</a:t>
            </a:r>
          </a:p>
          <a:p>
            <a:pPr marL="914400" lvl="1" indent="-457200" algn="just">
              <a:buFont typeface="Arial" pitchFamily="34" charset="0"/>
              <a:buChar char="•"/>
            </a:pPr>
            <a:r>
              <a:rPr lang="es-EC" sz="2400" dirty="0" smtClean="0">
                <a:latin typeface="Arial" pitchFamily="34" charset="0"/>
                <a:cs typeface="Arial" pitchFamily="34" charset="0"/>
              </a:rPr>
              <a:t>Potencia máxima.</a:t>
            </a:r>
          </a:p>
          <a:p>
            <a:pPr marL="914400" lvl="1" indent="-457200" algn="just"/>
            <a:endParaRPr lang="es-EC" sz="2200" dirty="0" smtClean="0">
              <a:latin typeface="Arial" pitchFamily="34" charset="0"/>
              <a:cs typeface="Arial" pitchFamily="34" charset="0"/>
            </a:endParaRPr>
          </a:p>
          <a:p>
            <a:pPr marL="914400" lvl="1" indent="-457200" algn="just">
              <a:buFont typeface="Arial" pitchFamily="34" charset="0"/>
              <a:buChar char="•"/>
            </a:pPr>
            <a:endParaRPr lang="es-EC" sz="2200" dirty="0" smtClean="0">
              <a:latin typeface="Arial" pitchFamily="34" charset="0"/>
              <a:cs typeface="Arial" pitchFamily="34" charset="0"/>
            </a:endParaRPr>
          </a:p>
          <a:p>
            <a:pPr algn="just"/>
            <a:endParaRPr lang="es-PE" sz="2400" dirty="0">
              <a:latin typeface="Arial" pitchFamily="34" charset="0"/>
              <a:cs typeface="Arial" pitchFamily="34" charset="0"/>
            </a:endParaRPr>
          </a:p>
        </p:txBody>
      </p:sp>
      <p:graphicFrame>
        <p:nvGraphicFramePr>
          <p:cNvPr id="48" name="47 Tabla"/>
          <p:cNvGraphicFramePr>
            <a:graphicFrameLocks noGrp="1"/>
          </p:cNvGraphicFramePr>
          <p:nvPr/>
        </p:nvGraphicFramePr>
        <p:xfrm>
          <a:off x="4644010" y="4149080"/>
          <a:ext cx="4392486" cy="1896620"/>
        </p:xfrm>
        <a:graphic>
          <a:graphicData uri="http://schemas.openxmlformats.org/drawingml/2006/table">
            <a:tbl>
              <a:tblPr/>
              <a:tblGrid>
                <a:gridCol w="1495609"/>
                <a:gridCol w="1309284"/>
                <a:gridCol w="1587593"/>
              </a:tblGrid>
              <a:tr h="379324">
                <a:tc gridSpan="3">
                  <a:txBody>
                    <a:bodyPr/>
                    <a:lstStyle/>
                    <a:p>
                      <a:pPr algn="ctr">
                        <a:lnSpc>
                          <a:spcPct val="150000"/>
                        </a:lnSpc>
                        <a:spcAft>
                          <a:spcPts val="0"/>
                        </a:spcAft>
                      </a:pPr>
                      <a:endParaRPr lang="en-US" sz="1600"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hMerge="1">
                  <a:txBody>
                    <a:bodyPr/>
                    <a:lstStyle/>
                    <a:p>
                      <a:endParaRPr lang="es-EC"/>
                    </a:p>
                  </a:txBody>
                  <a:tcPr/>
                </a:tc>
                <a:tc hMerge="1">
                  <a:txBody>
                    <a:bodyPr/>
                    <a:lstStyle/>
                    <a:p>
                      <a:endParaRPr lang="es-EC"/>
                    </a:p>
                  </a:txBody>
                  <a:tcPr/>
                </a:tc>
              </a:tr>
              <a:tr h="379324">
                <a:tc>
                  <a:txBody>
                    <a:bodyPr/>
                    <a:lstStyle/>
                    <a:p>
                      <a:pPr>
                        <a:lnSpc>
                          <a:spcPct val="150000"/>
                        </a:lnSpc>
                        <a:spcAft>
                          <a:spcPts val="0"/>
                        </a:spcAft>
                      </a:pPr>
                      <a:r>
                        <a:rPr lang="en-US" sz="1600" dirty="0">
                          <a:latin typeface="Arial" pitchFamily="34" charset="0"/>
                          <a:ea typeface="Times New Roman"/>
                          <a:cs typeface="Arial" pitchFamily="34" charset="0"/>
                        </a:rPr>
                        <a:t>Q= 5÷40 l/min</a:t>
                      </a:r>
                      <a:endParaRPr lang="es-EC" sz="1600"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50000"/>
                        </a:lnSpc>
                        <a:spcAft>
                          <a:spcPts val="0"/>
                        </a:spcAft>
                      </a:pPr>
                      <a:r>
                        <a:rPr lang="en-US" sz="1600">
                          <a:latin typeface="Arial" pitchFamily="34" charset="0"/>
                          <a:ea typeface="Times New Roman"/>
                          <a:cs typeface="Arial" pitchFamily="34" charset="0"/>
                        </a:rPr>
                        <a:t>H= 38÷5 m</a:t>
                      </a:r>
                      <a:endParaRPr lang="es-EC" sz="160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50000"/>
                        </a:lnSpc>
                        <a:spcAft>
                          <a:spcPts val="0"/>
                        </a:spcAft>
                      </a:pPr>
                      <a:r>
                        <a:rPr lang="en-US" sz="1600">
                          <a:latin typeface="Arial" pitchFamily="34" charset="0"/>
                          <a:ea typeface="Times New Roman"/>
                          <a:cs typeface="Arial" pitchFamily="34" charset="0"/>
                        </a:rPr>
                        <a:t>P= 0.37 KW</a:t>
                      </a:r>
                      <a:endParaRPr lang="es-EC" sz="160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379324">
                <a:tc>
                  <a:txBody>
                    <a:bodyPr/>
                    <a:lstStyle/>
                    <a:p>
                      <a:pPr>
                        <a:lnSpc>
                          <a:spcPct val="150000"/>
                        </a:lnSpc>
                        <a:spcAft>
                          <a:spcPts val="0"/>
                        </a:spcAft>
                      </a:pPr>
                      <a:r>
                        <a:rPr lang="en-US" sz="1600">
                          <a:latin typeface="Arial" pitchFamily="34" charset="0"/>
                          <a:ea typeface="Times New Roman"/>
                          <a:cs typeface="Arial" pitchFamily="34" charset="0"/>
                        </a:rPr>
                        <a:t>Q</a:t>
                      </a:r>
                      <a:r>
                        <a:rPr lang="en-US" sz="1600" baseline="-25000">
                          <a:latin typeface="Arial" pitchFamily="34" charset="0"/>
                          <a:ea typeface="Times New Roman"/>
                          <a:cs typeface="Arial" pitchFamily="34" charset="0"/>
                        </a:rPr>
                        <a:t>max</a:t>
                      </a:r>
                      <a:r>
                        <a:rPr lang="en-US" sz="1600">
                          <a:latin typeface="Arial" pitchFamily="34" charset="0"/>
                          <a:ea typeface="Times New Roman"/>
                          <a:cs typeface="Arial" pitchFamily="34" charset="0"/>
                        </a:rPr>
                        <a:t>= 40 l/min</a:t>
                      </a:r>
                      <a:endParaRPr lang="es-EC" sz="160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50000"/>
                        </a:lnSpc>
                        <a:spcAft>
                          <a:spcPts val="0"/>
                        </a:spcAft>
                      </a:pPr>
                      <a:r>
                        <a:rPr lang="en-US" sz="1600">
                          <a:latin typeface="Arial" pitchFamily="34" charset="0"/>
                          <a:ea typeface="Times New Roman"/>
                          <a:cs typeface="Arial" pitchFamily="34" charset="0"/>
                        </a:rPr>
                        <a:t>H</a:t>
                      </a:r>
                      <a:r>
                        <a:rPr lang="en-US" sz="1600" baseline="-25000">
                          <a:latin typeface="Arial" pitchFamily="34" charset="0"/>
                          <a:ea typeface="Times New Roman"/>
                          <a:cs typeface="Arial" pitchFamily="34" charset="0"/>
                        </a:rPr>
                        <a:t>max</a:t>
                      </a:r>
                      <a:r>
                        <a:rPr lang="en-US" sz="1600">
                          <a:latin typeface="Arial" pitchFamily="34" charset="0"/>
                          <a:ea typeface="Times New Roman"/>
                          <a:cs typeface="Arial" pitchFamily="34" charset="0"/>
                        </a:rPr>
                        <a:t>= 40 m</a:t>
                      </a:r>
                      <a:endParaRPr lang="es-EC" sz="160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50000"/>
                        </a:lnSpc>
                        <a:spcAft>
                          <a:spcPts val="0"/>
                        </a:spcAft>
                      </a:pPr>
                      <a:r>
                        <a:rPr lang="en-US" sz="1600" dirty="0">
                          <a:latin typeface="Arial" pitchFamily="34" charset="0"/>
                          <a:ea typeface="Times New Roman"/>
                          <a:cs typeface="Arial" pitchFamily="34" charset="0"/>
                        </a:rPr>
                        <a:t>P= 0.5 Hp</a:t>
                      </a:r>
                      <a:endParaRPr lang="es-EC" sz="1600"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379324">
                <a:tc>
                  <a:txBody>
                    <a:bodyPr/>
                    <a:lstStyle/>
                    <a:p>
                      <a:pPr>
                        <a:lnSpc>
                          <a:spcPct val="150000"/>
                        </a:lnSpc>
                        <a:spcAft>
                          <a:spcPts val="0"/>
                        </a:spcAft>
                      </a:pPr>
                      <a:r>
                        <a:rPr lang="en-US" sz="1600" dirty="0">
                          <a:latin typeface="Arial" pitchFamily="34" charset="0"/>
                          <a:ea typeface="Times New Roman"/>
                          <a:cs typeface="Arial" pitchFamily="34" charset="0"/>
                        </a:rPr>
                        <a:t>V= 115/230 V</a:t>
                      </a:r>
                      <a:endParaRPr lang="es-EC" sz="1600" dirty="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50000"/>
                        </a:lnSpc>
                        <a:spcAft>
                          <a:spcPts val="0"/>
                        </a:spcAft>
                      </a:pPr>
                      <a:r>
                        <a:rPr lang="en-US" sz="1600">
                          <a:latin typeface="Arial" pitchFamily="34" charset="0"/>
                          <a:ea typeface="Times New Roman"/>
                          <a:cs typeface="Arial" pitchFamily="34" charset="0"/>
                        </a:rPr>
                        <a:t>In= 4.2/2.1 A</a:t>
                      </a:r>
                      <a:endParaRPr lang="es-EC" sz="1600">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50000"/>
                        </a:lnSpc>
                        <a:spcAft>
                          <a:spcPts val="0"/>
                        </a:spcAft>
                      </a:pPr>
                      <a:r>
                        <a:rPr lang="en-US" sz="1600" dirty="0">
                          <a:latin typeface="Arial" pitchFamily="34" charset="0"/>
                          <a:ea typeface="Times New Roman"/>
                          <a:cs typeface="Arial" pitchFamily="34" charset="0"/>
                        </a:rPr>
                        <a:t>F= </a:t>
                      </a:r>
                      <a:r>
                        <a:rPr lang="es-EC" sz="1600" dirty="0">
                          <a:latin typeface="Arial" pitchFamily="34" charset="0"/>
                          <a:ea typeface="Times New Roman"/>
                          <a:cs typeface="Arial" pitchFamily="34" charset="0"/>
                        </a:rPr>
                        <a:t>60 Hz</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379324">
                <a:tc>
                  <a:txBody>
                    <a:bodyPr/>
                    <a:lstStyle/>
                    <a:p>
                      <a:pPr>
                        <a:lnSpc>
                          <a:spcPct val="150000"/>
                        </a:lnSpc>
                        <a:spcAft>
                          <a:spcPts val="0"/>
                        </a:spcAft>
                      </a:pPr>
                      <a:r>
                        <a:rPr lang="es-EC" sz="1600" dirty="0">
                          <a:latin typeface="Arial" pitchFamily="34" charset="0"/>
                          <a:ea typeface="Times New Roman"/>
                          <a:cs typeface="Arial" pitchFamily="34" charset="0"/>
                        </a:rPr>
                        <a:t>Rpm= 3400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50000"/>
                        </a:lnSpc>
                        <a:spcAft>
                          <a:spcPts val="0"/>
                        </a:spcAft>
                      </a:pPr>
                      <a:r>
                        <a:rPr lang="es-EC" sz="1600">
                          <a:latin typeface="Arial" pitchFamily="34" charset="0"/>
                          <a:ea typeface="Times New Roman"/>
                          <a:cs typeface="Arial" pitchFamily="34" charset="0"/>
                        </a:rPr>
                        <a:t>C= 16μF</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50000"/>
                        </a:lnSpc>
                        <a:spcAft>
                          <a:spcPts val="0"/>
                        </a:spcAft>
                      </a:pPr>
                      <a:r>
                        <a:rPr lang="es-EC" sz="1600" dirty="0">
                          <a:latin typeface="Arial" pitchFamily="34" charset="0"/>
                          <a:ea typeface="Times New Roman"/>
                          <a:cs typeface="Arial" pitchFamily="34" charset="0"/>
                        </a:rPr>
                        <a:t>IP= 44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bl>
          </a:graphicData>
        </a:graphic>
      </p:graphicFrame>
      <p:graphicFrame>
        <p:nvGraphicFramePr>
          <p:cNvPr id="307201" name="Object 1"/>
          <p:cNvGraphicFramePr>
            <a:graphicFrameLocks noChangeAspect="1"/>
          </p:cNvGraphicFramePr>
          <p:nvPr/>
        </p:nvGraphicFramePr>
        <p:xfrm>
          <a:off x="5796136" y="4163594"/>
          <a:ext cx="2314538" cy="360040"/>
        </p:xfrm>
        <a:graphic>
          <a:graphicData uri="http://schemas.openxmlformats.org/presentationml/2006/ole">
            <mc:AlternateContent xmlns:mc="http://schemas.openxmlformats.org/markup-compatibility/2006">
              <mc:Choice xmlns:v="urn:schemas-microsoft-com:vml" Requires="v">
                <p:oleObj spid="_x0000_s307213" name="Imagen de mapa de bits" r:id="rId4" imgW="3381847" imgH="847843" progId="PBrush">
                  <p:embed/>
                </p:oleObj>
              </mc:Choice>
              <mc:Fallback>
                <p:oleObj name="Imagen de mapa de bits" r:id="rId4" imgW="3381847" imgH="847843" progId="PBrush">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4163594"/>
                        <a:ext cx="2314538" cy="3600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9" name="48 Imagen" descr="C:\Users\PERSONAL\Desktop\tesis_fresd\otras fotos\DSC01344.JPG"/>
          <p:cNvPicPr/>
          <p:nvPr/>
        </p:nvPicPr>
        <p:blipFill>
          <a:blip r:embed="rId6" cstate="print"/>
          <a:srcRect l="15784" t="4525" r="4616" b="23077"/>
          <a:stretch>
            <a:fillRect/>
          </a:stretch>
        </p:blipFill>
        <p:spPr bwMode="auto">
          <a:xfrm>
            <a:off x="1403648" y="4077072"/>
            <a:ext cx="3024336" cy="2088232"/>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a:p>
        </p:txBody>
      </p:sp>
      <p:sp>
        <p:nvSpPr>
          <p:cNvPr id="3" name="2 Subtítulo"/>
          <p:cNvSpPr>
            <a:spLocks noGrp="1"/>
          </p:cNvSpPr>
          <p:nvPr>
            <p:ph type="subTitle" idx="1"/>
          </p:nvPr>
        </p:nvSpPr>
        <p:spPr/>
        <p:txBody>
          <a:bodyPr/>
          <a:lstStyle/>
          <a:p>
            <a:endParaRPr lang="es-PE"/>
          </a:p>
        </p:txBody>
      </p:sp>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1026" name="Rectangle 2"/>
          <p:cNvSpPr>
            <a:spLocks noChangeArrowheads="1"/>
          </p:cNvSpPr>
          <p:nvPr/>
        </p:nvSpPr>
        <p:spPr bwMode="auto">
          <a:xfrm>
            <a:off x="1142976" y="785794"/>
            <a:ext cx="7572428"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1" algn="ctr" fontAlgn="base">
              <a:spcBef>
                <a:spcPct val="0"/>
              </a:spcBef>
              <a:spcAft>
                <a:spcPct val="0"/>
              </a:spcAft>
            </a:pPr>
            <a:r>
              <a:rPr lang="es-ES_tradnl" sz="2800" b="1" dirty="0" smtClean="0">
                <a:latin typeface="Arial" pitchFamily="34" charset="0"/>
                <a:cs typeface="Arial" pitchFamily="34" charset="0"/>
              </a:rPr>
              <a:t>SELECCIÓN DE LA TUBERÍA PARA LA SUCCIÓN Y DESCARGA DE LA BOMBA</a:t>
            </a:r>
            <a:endParaRPr kumimoji="0" lang="es-ES" sz="2800" b="1" i="0" u="none" strike="noStrike" cap="none" normalizeH="0" baseline="0" dirty="0" smtClean="0">
              <a:ln>
                <a:noFill/>
              </a:ln>
              <a:solidFill>
                <a:schemeClr val="tx1"/>
              </a:solidFill>
              <a:effectLst/>
              <a:latin typeface="Arial" pitchFamily="34" charset="0"/>
              <a:cs typeface="Arial" pitchFamily="34" charset="0"/>
            </a:endParaRPr>
          </a:p>
        </p:txBody>
      </p:sp>
      <p:sp>
        <p:nvSpPr>
          <p:cNvPr id="8" name="7 Rectángulo"/>
          <p:cNvSpPr/>
          <p:nvPr/>
        </p:nvSpPr>
        <p:spPr>
          <a:xfrm>
            <a:off x="1403648" y="1847198"/>
            <a:ext cx="7240318" cy="4524315"/>
          </a:xfrm>
          <a:prstGeom prst="rect">
            <a:avLst/>
          </a:prstGeom>
        </p:spPr>
        <p:txBody>
          <a:bodyPr wrap="square">
            <a:spAutoFit/>
          </a:bodyPr>
          <a:lstStyle/>
          <a:p>
            <a:pPr algn="just"/>
            <a:r>
              <a:rPr lang="es-EC" sz="2400" dirty="0" smtClean="0">
                <a:latin typeface="Arial" pitchFamily="34" charset="0"/>
                <a:cs typeface="Arial" pitchFamily="34" charset="0"/>
              </a:rPr>
              <a:t>Se utilizará </a:t>
            </a:r>
            <a:r>
              <a:rPr lang="es-EC" sz="2400" b="1" dirty="0" smtClean="0">
                <a:latin typeface="Arial" pitchFamily="34" charset="0"/>
                <a:cs typeface="Arial" pitchFamily="34" charset="0"/>
              </a:rPr>
              <a:t>tubería de acero cédula 40 o estándar (Std)</a:t>
            </a:r>
            <a:r>
              <a:rPr lang="es-EC" sz="2400" dirty="0" smtClean="0">
                <a:latin typeface="Arial" pitchFamily="34" charset="0"/>
                <a:cs typeface="Arial" pitchFamily="34" charset="0"/>
              </a:rPr>
              <a:t> debido que es resistente a la presión del sistema y resulta más económico comparándola con la tubería cédula 80 o extra fuerte (XS), y para esta aplicación se utilizará </a:t>
            </a:r>
            <a:r>
              <a:rPr lang="es-EC" sz="2400" b="1" dirty="0" smtClean="0">
                <a:latin typeface="Arial" pitchFamily="34" charset="0"/>
                <a:cs typeface="Arial" pitchFamily="34" charset="0"/>
              </a:rPr>
              <a:t>tubería de acero ASTM A-53-A galvanizada.</a:t>
            </a:r>
          </a:p>
          <a:p>
            <a:pPr algn="just"/>
            <a:endParaRPr lang="es-EC" sz="2400" b="1" dirty="0" smtClean="0">
              <a:latin typeface="Arial" pitchFamily="34" charset="0"/>
              <a:cs typeface="Arial" pitchFamily="34" charset="0"/>
            </a:endParaRPr>
          </a:p>
          <a:p>
            <a:pPr algn="just"/>
            <a:r>
              <a:rPr lang="es-EC" sz="2400" dirty="0" smtClean="0">
                <a:latin typeface="Arial" pitchFamily="34" charset="0"/>
                <a:cs typeface="Arial" pitchFamily="34" charset="0"/>
              </a:rPr>
              <a:t>Entonces para un caudal de 25 Lt/min se requiere de: </a:t>
            </a:r>
          </a:p>
          <a:p>
            <a:pPr marL="914400" lvl="1" indent="-457200">
              <a:buFont typeface="Arial" pitchFamily="34" charset="0"/>
              <a:buChar char="•"/>
            </a:pPr>
            <a:r>
              <a:rPr lang="es-ES" sz="2400" dirty="0" smtClean="0">
                <a:latin typeface="Arial" pitchFamily="34" charset="0"/>
                <a:cs typeface="Arial" pitchFamily="34" charset="0"/>
              </a:rPr>
              <a:t>Línea de Succión: Tubería de 3/4 pulgada.</a:t>
            </a:r>
            <a:endParaRPr lang="es-EC" sz="2400" dirty="0" smtClean="0">
              <a:latin typeface="Arial" pitchFamily="34" charset="0"/>
              <a:cs typeface="Arial" pitchFamily="34" charset="0"/>
            </a:endParaRPr>
          </a:p>
          <a:p>
            <a:pPr marL="914400" lvl="1" indent="-457200">
              <a:buFont typeface="Arial" pitchFamily="34" charset="0"/>
              <a:buChar char="•"/>
            </a:pPr>
            <a:r>
              <a:rPr lang="es-ES" sz="2400" dirty="0" smtClean="0">
                <a:latin typeface="Arial" pitchFamily="34" charset="0"/>
                <a:cs typeface="Arial" pitchFamily="34" charset="0"/>
              </a:rPr>
              <a:t>Línea de Descarga: Tubería de 1/2 pulgada.</a:t>
            </a:r>
            <a:endParaRPr lang="es-EC" sz="2400" dirty="0" smtClean="0">
              <a:latin typeface="Arial" pitchFamily="34" charset="0"/>
              <a:cs typeface="Arial" pitchFamily="34" charset="0"/>
            </a:endParaRPr>
          </a:p>
          <a:p>
            <a:pPr algn="just"/>
            <a:endParaRPr lang="es-PE" sz="2400" dirty="0">
              <a:latin typeface="Arial" pitchFamily="34" charset="0"/>
              <a:cs typeface="Arial" pitchFamily="34" charset="0"/>
            </a:endParaRPr>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smtClean="0">
                <a:ln>
                  <a:noFill/>
                </a:ln>
                <a:solidFill>
                  <a:schemeClr val="tx1"/>
                </a:solidFill>
                <a:effectLst/>
                <a:latin typeface="Arial" pitchFamily="34" charset="0"/>
                <a:ea typeface="Times New Roman" pitchFamily="18" charset="0"/>
              </a:rPr>
              <a:t> </a:t>
            </a:r>
            <a:r>
              <a:rPr kumimoji="0" lang="es-ES" sz="1200" b="0" i="0" u="none" strike="noStrike" cap="none" normalizeH="0" baseline="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2" name="Rectangle 8"/>
          <p:cNvSpPr>
            <a:spLocks noChangeArrowheads="1"/>
          </p:cNvSpPr>
          <p:nvPr/>
        </p:nvSpPr>
        <p:spPr bwMode="auto">
          <a:xfrm>
            <a:off x="0" y="6572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5" name="Rectangle 11"/>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037"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Tree>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3" name="2 Marcador de contenido"/>
          <p:cNvSpPr>
            <a:spLocks noGrp="1"/>
          </p:cNvSpPr>
          <p:nvPr>
            <p:ph idx="1"/>
          </p:nvPr>
        </p:nvSpPr>
        <p:spPr>
          <a:xfrm>
            <a:off x="1357290" y="2117747"/>
            <a:ext cx="7215238" cy="4525963"/>
          </a:xfrm>
        </p:spPr>
        <p:txBody>
          <a:bodyPr>
            <a:normAutofit/>
          </a:bodyPr>
          <a:lstStyle/>
          <a:p>
            <a:pPr algn="just"/>
            <a:endParaRPr lang="es-PE" dirty="0" smtClean="0"/>
          </a:p>
          <a:p>
            <a:endParaRPr lang="es-PE" b="1" dirty="0" smtClean="0"/>
          </a:p>
        </p:txBody>
      </p:sp>
      <p:sp>
        <p:nvSpPr>
          <p:cNvPr id="1054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547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12" name="11 Imagen"/>
          <p:cNvPicPr/>
          <p:nvPr/>
        </p:nvPicPr>
        <p:blipFill>
          <a:blip r:embed="rId3" cstate="print"/>
          <a:srcRect/>
          <a:stretch>
            <a:fillRect/>
          </a:stretch>
        </p:blipFill>
        <p:spPr bwMode="auto">
          <a:xfrm>
            <a:off x="1907704" y="836712"/>
            <a:ext cx="6264696" cy="5688632"/>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a:p>
        </p:txBody>
      </p:sp>
      <p:sp>
        <p:nvSpPr>
          <p:cNvPr id="3" name="2 Subtítulo"/>
          <p:cNvSpPr>
            <a:spLocks noGrp="1"/>
          </p:cNvSpPr>
          <p:nvPr>
            <p:ph type="subTitle" idx="1"/>
          </p:nvPr>
        </p:nvSpPr>
        <p:spPr/>
        <p:txBody>
          <a:bodyPr/>
          <a:lstStyle/>
          <a:p>
            <a:endParaRPr lang="es-PE"/>
          </a:p>
        </p:txBody>
      </p:sp>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1026" name="Rectangle 2"/>
          <p:cNvSpPr>
            <a:spLocks noChangeArrowheads="1"/>
          </p:cNvSpPr>
          <p:nvPr/>
        </p:nvSpPr>
        <p:spPr bwMode="auto">
          <a:xfrm>
            <a:off x="1142976" y="908720"/>
            <a:ext cx="757242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1" algn="ctr" fontAlgn="base">
              <a:spcBef>
                <a:spcPct val="0"/>
              </a:spcBef>
              <a:spcAft>
                <a:spcPct val="0"/>
              </a:spcAft>
            </a:pPr>
            <a:r>
              <a:rPr lang="es-ES_tradnl" sz="2800" b="1" dirty="0" smtClean="0">
                <a:latin typeface="Arial" pitchFamily="34" charset="0"/>
                <a:cs typeface="Arial" pitchFamily="34" charset="0"/>
              </a:rPr>
              <a:t>SELECCIÓN DE ACCESORIOS</a:t>
            </a:r>
            <a:endParaRPr kumimoji="0" lang="es-ES" sz="2800" b="1" i="0" u="none" strike="noStrike" cap="none" normalizeH="0" baseline="0" dirty="0" smtClean="0">
              <a:ln>
                <a:noFill/>
              </a:ln>
              <a:solidFill>
                <a:schemeClr val="tx1"/>
              </a:solidFill>
              <a:effectLst/>
              <a:latin typeface="Arial" pitchFamily="34" charset="0"/>
              <a:cs typeface="Arial" pitchFamily="34" charset="0"/>
            </a:endParaRPr>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smtClean="0">
                <a:ln>
                  <a:noFill/>
                </a:ln>
                <a:solidFill>
                  <a:schemeClr val="tx1"/>
                </a:solidFill>
                <a:effectLst/>
                <a:latin typeface="Arial" pitchFamily="34" charset="0"/>
                <a:ea typeface="Times New Roman" pitchFamily="18" charset="0"/>
              </a:rPr>
              <a:t> </a:t>
            </a:r>
            <a:r>
              <a:rPr kumimoji="0" lang="es-ES" sz="1200" b="0" i="0" u="none" strike="noStrike" cap="none" normalizeH="0" baseline="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2" name="Rectangle 8"/>
          <p:cNvSpPr>
            <a:spLocks noChangeArrowheads="1"/>
          </p:cNvSpPr>
          <p:nvPr/>
        </p:nvSpPr>
        <p:spPr bwMode="auto">
          <a:xfrm>
            <a:off x="0" y="6572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5" name="Rectangle 11"/>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037"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pic>
        <p:nvPicPr>
          <p:cNvPr id="15" name="14 Imagen"/>
          <p:cNvPicPr/>
          <p:nvPr/>
        </p:nvPicPr>
        <p:blipFill>
          <a:blip r:embed="rId3" cstate="print"/>
          <a:srcRect/>
          <a:stretch>
            <a:fillRect/>
          </a:stretch>
        </p:blipFill>
        <p:spPr bwMode="auto">
          <a:xfrm>
            <a:off x="2051720" y="1772816"/>
            <a:ext cx="3672408" cy="2088232"/>
          </a:xfrm>
          <a:prstGeom prst="rect">
            <a:avLst/>
          </a:prstGeom>
          <a:noFill/>
          <a:ln w="3175">
            <a:noFill/>
            <a:miter lim="800000"/>
            <a:headEnd/>
            <a:tailEnd/>
          </a:ln>
        </p:spPr>
      </p:pic>
      <p:pic>
        <p:nvPicPr>
          <p:cNvPr id="16" name="15 Imagen"/>
          <p:cNvPicPr/>
          <p:nvPr/>
        </p:nvPicPr>
        <p:blipFill>
          <a:blip r:embed="rId4" cstate="print"/>
          <a:srcRect/>
          <a:stretch>
            <a:fillRect/>
          </a:stretch>
        </p:blipFill>
        <p:spPr bwMode="auto">
          <a:xfrm>
            <a:off x="6372200" y="1844824"/>
            <a:ext cx="1512168" cy="1944216"/>
          </a:xfrm>
          <a:prstGeom prst="rect">
            <a:avLst/>
          </a:prstGeom>
          <a:noFill/>
          <a:ln w="3175">
            <a:noFill/>
            <a:miter lim="800000"/>
            <a:headEnd/>
            <a:tailEnd/>
          </a:ln>
        </p:spPr>
      </p:pic>
      <p:pic>
        <p:nvPicPr>
          <p:cNvPr id="17" name="16 Imagen"/>
          <p:cNvPicPr/>
          <p:nvPr/>
        </p:nvPicPr>
        <p:blipFill>
          <a:blip r:embed="rId5" cstate="print"/>
          <a:srcRect b="3333"/>
          <a:stretch>
            <a:fillRect/>
          </a:stretch>
        </p:blipFill>
        <p:spPr bwMode="auto">
          <a:xfrm>
            <a:off x="3203848" y="4149080"/>
            <a:ext cx="1440160" cy="2016224"/>
          </a:xfrm>
          <a:prstGeom prst="rect">
            <a:avLst/>
          </a:prstGeom>
          <a:noFill/>
          <a:ln w="3175">
            <a:noFill/>
            <a:miter lim="800000"/>
            <a:headEnd/>
            <a:tailEnd/>
          </a:ln>
        </p:spPr>
      </p:pic>
      <p:pic>
        <p:nvPicPr>
          <p:cNvPr id="18" name="17 Imagen"/>
          <p:cNvPicPr/>
          <p:nvPr/>
        </p:nvPicPr>
        <p:blipFill>
          <a:blip r:embed="rId6" cstate="print"/>
          <a:srcRect l="6744" t="7362" r="7269" b="7362"/>
          <a:stretch>
            <a:fillRect/>
          </a:stretch>
        </p:blipFill>
        <p:spPr bwMode="auto">
          <a:xfrm>
            <a:off x="6300192" y="4437112"/>
            <a:ext cx="1800200" cy="1512168"/>
          </a:xfrm>
          <a:prstGeom prst="rect">
            <a:avLst/>
          </a:prstGeom>
          <a:noFill/>
          <a:ln w="3175">
            <a:noFill/>
            <a:miter lim="800000"/>
            <a:headEnd/>
            <a:tailEnd/>
          </a:ln>
        </p:spPr>
      </p:pic>
    </p:spTree>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a:p>
        </p:txBody>
      </p:sp>
      <p:sp>
        <p:nvSpPr>
          <p:cNvPr id="3" name="2 Subtítulo"/>
          <p:cNvSpPr>
            <a:spLocks noGrp="1"/>
          </p:cNvSpPr>
          <p:nvPr>
            <p:ph type="subTitle" idx="1"/>
          </p:nvPr>
        </p:nvSpPr>
        <p:spPr/>
        <p:txBody>
          <a:bodyPr/>
          <a:lstStyle/>
          <a:p>
            <a:endParaRPr lang="es-PE"/>
          </a:p>
        </p:txBody>
      </p:sp>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1026" name="Rectangle 2"/>
          <p:cNvSpPr>
            <a:spLocks noChangeArrowheads="1"/>
          </p:cNvSpPr>
          <p:nvPr/>
        </p:nvSpPr>
        <p:spPr bwMode="auto">
          <a:xfrm>
            <a:off x="1142976" y="908720"/>
            <a:ext cx="757242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1" algn="ctr" fontAlgn="base">
              <a:spcBef>
                <a:spcPct val="0"/>
              </a:spcBef>
              <a:spcAft>
                <a:spcPct val="0"/>
              </a:spcAft>
            </a:pPr>
            <a:r>
              <a:rPr lang="es-ES_tradnl" sz="2800" b="1" dirty="0" smtClean="0">
                <a:latin typeface="Arial" pitchFamily="34" charset="0"/>
                <a:cs typeface="Arial" pitchFamily="34" charset="0"/>
              </a:rPr>
              <a:t>SELECCIÓN DEL REFRIGERANTE</a:t>
            </a:r>
            <a:endParaRPr kumimoji="0" lang="es-ES" sz="2800" b="1" i="0" u="none" strike="noStrike" cap="none" normalizeH="0" baseline="0" dirty="0" smtClean="0">
              <a:ln>
                <a:noFill/>
              </a:ln>
              <a:solidFill>
                <a:schemeClr val="tx1"/>
              </a:solidFill>
              <a:effectLst/>
              <a:latin typeface="Arial" pitchFamily="34" charset="0"/>
              <a:cs typeface="Arial" pitchFamily="34" charset="0"/>
            </a:endParaRPr>
          </a:p>
        </p:txBody>
      </p:sp>
      <p:sp>
        <p:nvSpPr>
          <p:cNvPr id="8" name="7 Rectángulo"/>
          <p:cNvSpPr/>
          <p:nvPr/>
        </p:nvSpPr>
        <p:spPr>
          <a:xfrm>
            <a:off x="1403648" y="1484784"/>
            <a:ext cx="7240318" cy="830997"/>
          </a:xfrm>
          <a:prstGeom prst="rect">
            <a:avLst/>
          </a:prstGeom>
        </p:spPr>
        <p:txBody>
          <a:bodyPr wrap="square">
            <a:spAutoFit/>
          </a:bodyPr>
          <a:lstStyle/>
          <a:p>
            <a:pPr algn="just"/>
            <a:endParaRPr lang="es-EC" sz="2400" dirty="0" smtClean="0">
              <a:latin typeface="Arial" pitchFamily="34" charset="0"/>
              <a:cs typeface="Arial" pitchFamily="34" charset="0"/>
            </a:endParaRPr>
          </a:p>
          <a:p>
            <a:pPr algn="just"/>
            <a:endParaRPr lang="es-EC" sz="2400" b="1" dirty="0" smtClean="0">
              <a:latin typeface="Arial" pitchFamily="34" charset="0"/>
              <a:cs typeface="Arial" pitchFamily="34" charset="0"/>
            </a:endParaRPr>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smtClean="0">
                <a:ln>
                  <a:noFill/>
                </a:ln>
                <a:solidFill>
                  <a:schemeClr val="tx1"/>
                </a:solidFill>
                <a:effectLst/>
                <a:latin typeface="Arial" pitchFamily="34" charset="0"/>
                <a:ea typeface="Times New Roman" pitchFamily="18" charset="0"/>
              </a:rPr>
              <a:t> </a:t>
            </a:r>
            <a:r>
              <a:rPr kumimoji="0" lang="es-ES" sz="1200" b="0" i="0" u="none" strike="noStrike" cap="none" normalizeH="0" baseline="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2" name="Rectangle 8"/>
          <p:cNvSpPr>
            <a:spLocks noChangeArrowheads="1"/>
          </p:cNvSpPr>
          <p:nvPr/>
        </p:nvSpPr>
        <p:spPr bwMode="auto">
          <a:xfrm>
            <a:off x="0" y="6572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5" name="Rectangle 11"/>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037"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6" name="15 Rectángulo"/>
          <p:cNvSpPr/>
          <p:nvPr/>
        </p:nvSpPr>
        <p:spPr>
          <a:xfrm>
            <a:off x="1403648" y="1471424"/>
            <a:ext cx="7240318" cy="2123658"/>
          </a:xfrm>
          <a:prstGeom prst="rect">
            <a:avLst/>
          </a:prstGeom>
        </p:spPr>
        <p:txBody>
          <a:bodyPr wrap="square">
            <a:spAutoFit/>
          </a:bodyPr>
          <a:lstStyle/>
          <a:p>
            <a:pPr algn="just"/>
            <a:r>
              <a:rPr lang="es-EC" sz="2200" dirty="0" smtClean="0">
                <a:latin typeface="Arial" pitchFamily="34" charset="0"/>
                <a:cs typeface="Arial" pitchFamily="34" charset="0"/>
              </a:rPr>
              <a:t>Posee las siguientes características:</a:t>
            </a:r>
          </a:p>
          <a:p>
            <a:pPr algn="just">
              <a:buFont typeface="Arial" pitchFamily="34" charset="0"/>
              <a:buChar char="•"/>
            </a:pPr>
            <a:r>
              <a:rPr lang="es-EC" sz="2200" dirty="0" smtClean="0">
                <a:latin typeface="Arial" pitchFamily="34" charset="0"/>
                <a:cs typeface="Arial" pitchFamily="34" charset="0"/>
              </a:rPr>
              <a:t> Ayuda a prevenir la formación de óxido y la corrosión de los metales que se están mecanizando.</a:t>
            </a:r>
          </a:p>
          <a:p>
            <a:pPr algn="just">
              <a:buFont typeface="Arial" pitchFamily="34" charset="0"/>
              <a:buChar char="•"/>
            </a:pPr>
            <a:r>
              <a:rPr lang="es-EC" sz="2200" dirty="0" smtClean="0">
                <a:latin typeface="Arial" pitchFamily="34" charset="0"/>
                <a:cs typeface="Arial" pitchFamily="34" charset="0"/>
              </a:rPr>
              <a:t> Se mezcla fácilmente en proporciones de agua/aceite que es de 10/1.</a:t>
            </a:r>
          </a:p>
          <a:p>
            <a:pPr algn="just">
              <a:buFont typeface="Arial" pitchFamily="34" charset="0"/>
              <a:buChar char="•"/>
            </a:pPr>
            <a:r>
              <a:rPr lang="es-EC" sz="2200" dirty="0" smtClean="0">
                <a:latin typeface="Arial" pitchFamily="34" charset="0"/>
                <a:cs typeface="Arial" pitchFamily="34" charset="0"/>
              </a:rPr>
              <a:t>Utilizado en el mecanizado de diferentes metales. </a:t>
            </a:r>
            <a:endParaRPr lang="es-PE" sz="2200" dirty="0">
              <a:latin typeface="Arial" pitchFamily="34" charset="0"/>
              <a:cs typeface="Arial" pitchFamily="34" charset="0"/>
            </a:endParaRPr>
          </a:p>
        </p:txBody>
      </p:sp>
      <p:pic>
        <p:nvPicPr>
          <p:cNvPr id="17" name="16 Imagen"/>
          <p:cNvPicPr/>
          <p:nvPr/>
        </p:nvPicPr>
        <p:blipFill>
          <a:blip r:embed="rId3" cstate="print"/>
          <a:srcRect/>
          <a:stretch>
            <a:fillRect/>
          </a:stretch>
        </p:blipFill>
        <p:spPr bwMode="auto">
          <a:xfrm>
            <a:off x="4211960" y="4365104"/>
            <a:ext cx="2304256" cy="2088232"/>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a:p>
        </p:txBody>
      </p:sp>
      <p:sp>
        <p:nvSpPr>
          <p:cNvPr id="3" name="2 Subtítulo"/>
          <p:cNvSpPr>
            <a:spLocks noGrp="1"/>
          </p:cNvSpPr>
          <p:nvPr>
            <p:ph type="subTitle" idx="1"/>
          </p:nvPr>
        </p:nvSpPr>
        <p:spPr/>
        <p:txBody>
          <a:bodyPr/>
          <a:lstStyle/>
          <a:p>
            <a:endParaRPr lang="es-PE"/>
          </a:p>
        </p:txBody>
      </p:sp>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1026" name="Rectangle 2"/>
          <p:cNvSpPr>
            <a:spLocks noChangeArrowheads="1"/>
          </p:cNvSpPr>
          <p:nvPr/>
        </p:nvSpPr>
        <p:spPr bwMode="auto">
          <a:xfrm>
            <a:off x="683568" y="908720"/>
            <a:ext cx="7749504"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2" algn="just"/>
            <a:r>
              <a:rPr lang="es-EC" sz="2400" b="1" dirty="0" smtClean="0">
                <a:latin typeface="Arial" pitchFamily="34" charset="0"/>
                <a:cs typeface="Arial" pitchFamily="34" charset="0"/>
              </a:rPr>
              <a:t>UTILIZACIÓN DEL TUBO FLEXIBLE ARTICULADO PARA EL LÍQUIDO REFRIGERANTE.</a:t>
            </a:r>
            <a:endParaRPr lang="es-EC" sz="2400" dirty="0">
              <a:latin typeface="Arial" pitchFamily="34" charset="0"/>
              <a:cs typeface="Arial" pitchFamily="34" charset="0"/>
            </a:endParaRPr>
          </a:p>
        </p:txBody>
      </p:sp>
      <p:sp>
        <p:nvSpPr>
          <p:cNvPr id="8" name="7 Rectángulo"/>
          <p:cNvSpPr/>
          <p:nvPr/>
        </p:nvSpPr>
        <p:spPr>
          <a:xfrm>
            <a:off x="1403648" y="1484784"/>
            <a:ext cx="7240318" cy="830997"/>
          </a:xfrm>
          <a:prstGeom prst="rect">
            <a:avLst/>
          </a:prstGeom>
        </p:spPr>
        <p:txBody>
          <a:bodyPr wrap="square">
            <a:spAutoFit/>
          </a:bodyPr>
          <a:lstStyle/>
          <a:p>
            <a:pPr algn="just"/>
            <a:endParaRPr lang="es-EC" sz="2400" dirty="0" smtClean="0">
              <a:latin typeface="Arial" pitchFamily="34" charset="0"/>
              <a:cs typeface="Arial" pitchFamily="34" charset="0"/>
            </a:endParaRPr>
          </a:p>
          <a:p>
            <a:pPr algn="just"/>
            <a:endParaRPr lang="es-EC" sz="2400" b="1" dirty="0" smtClean="0">
              <a:latin typeface="Arial" pitchFamily="34" charset="0"/>
              <a:cs typeface="Arial" pitchFamily="34" charset="0"/>
            </a:endParaRPr>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smtClean="0">
                <a:ln>
                  <a:noFill/>
                </a:ln>
                <a:solidFill>
                  <a:schemeClr val="tx1"/>
                </a:solidFill>
                <a:effectLst/>
                <a:latin typeface="Arial" pitchFamily="34" charset="0"/>
                <a:ea typeface="Times New Roman" pitchFamily="18" charset="0"/>
              </a:rPr>
              <a:t> </a:t>
            </a:r>
            <a:r>
              <a:rPr kumimoji="0" lang="es-ES" sz="1200" b="0" i="0" u="none" strike="noStrike" cap="none" normalizeH="0" baseline="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5" name="Rectangle 11"/>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037"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graphicFrame>
        <p:nvGraphicFramePr>
          <p:cNvPr id="18" name="17 Tabla"/>
          <p:cNvGraphicFramePr>
            <a:graphicFrameLocks noGrp="1"/>
          </p:cNvGraphicFramePr>
          <p:nvPr/>
        </p:nvGraphicFramePr>
        <p:xfrm>
          <a:off x="4716016" y="2348880"/>
          <a:ext cx="4248472" cy="1682496"/>
        </p:xfrm>
        <a:graphic>
          <a:graphicData uri="http://schemas.openxmlformats.org/drawingml/2006/table">
            <a:tbl>
              <a:tblPr/>
              <a:tblGrid>
                <a:gridCol w="2448272"/>
                <a:gridCol w="1800200"/>
              </a:tblGrid>
              <a:tr h="190489">
                <a:tc>
                  <a:txBody>
                    <a:bodyPr/>
                    <a:lstStyle/>
                    <a:p>
                      <a:pPr algn="ctr">
                        <a:lnSpc>
                          <a:spcPct val="115000"/>
                        </a:lnSpc>
                        <a:spcAft>
                          <a:spcPts val="0"/>
                        </a:spcAft>
                      </a:pPr>
                      <a:r>
                        <a:rPr lang="es-EC" sz="1200" b="1" dirty="0">
                          <a:latin typeface="Arial"/>
                          <a:ea typeface="Times New Roman"/>
                        </a:rPr>
                        <a:t>TUBO FLEXIBLE ARTICULADO</a:t>
                      </a:r>
                      <a:endParaRPr lang="es-EC" sz="1400" dirty="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ctr">
                        <a:lnSpc>
                          <a:spcPct val="115000"/>
                        </a:lnSpc>
                        <a:spcBef>
                          <a:spcPts val="600"/>
                        </a:spcBef>
                        <a:spcAft>
                          <a:spcPts val="0"/>
                        </a:spcAft>
                      </a:pPr>
                      <a:r>
                        <a:rPr lang="es-EC" sz="1200" b="1">
                          <a:latin typeface="Arial"/>
                          <a:ea typeface="Times New Roman"/>
                        </a:rPr>
                        <a:t>CARACTERÍSTICAS</a:t>
                      </a:r>
                      <a:endParaRPr lang="es-EC" sz="14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r>
              <a:tr h="190489">
                <a:tc>
                  <a:txBody>
                    <a:bodyPr/>
                    <a:lstStyle/>
                    <a:p>
                      <a:pPr>
                        <a:lnSpc>
                          <a:spcPct val="115000"/>
                        </a:lnSpc>
                        <a:spcBef>
                          <a:spcPts val="600"/>
                        </a:spcBef>
                        <a:spcAft>
                          <a:spcPts val="0"/>
                        </a:spcAft>
                      </a:pPr>
                      <a:r>
                        <a:rPr lang="es-EC" sz="1200" b="1">
                          <a:latin typeface="Arial"/>
                          <a:ea typeface="Times New Roman"/>
                        </a:rPr>
                        <a:t>Marca</a:t>
                      </a:r>
                      <a:endParaRPr lang="es-EC" sz="14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a:lnSpc>
                          <a:spcPct val="115000"/>
                        </a:lnSpc>
                        <a:spcBef>
                          <a:spcPts val="600"/>
                        </a:spcBef>
                        <a:spcAft>
                          <a:spcPts val="0"/>
                        </a:spcAft>
                      </a:pPr>
                      <a:r>
                        <a:rPr lang="es-EC" sz="1200" dirty="0">
                          <a:latin typeface="Arial"/>
                          <a:ea typeface="Times New Roman"/>
                        </a:rPr>
                        <a:t>LOC-LINE</a:t>
                      </a:r>
                      <a:endParaRPr lang="es-EC" sz="1400" dirty="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190489">
                <a:tc>
                  <a:txBody>
                    <a:bodyPr/>
                    <a:lstStyle/>
                    <a:p>
                      <a:pPr>
                        <a:lnSpc>
                          <a:spcPct val="115000"/>
                        </a:lnSpc>
                        <a:spcBef>
                          <a:spcPts val="600"/>
                        </a:spcBef>
                        <a:spcAft>
                          <a:spcPts val="0"/>
                        </a:spcAft>
                      </a:pPr>
                      <a:r>
                        <a:rPr lang="es-EC" sz="1200" b="1">
                          <a:latin typeface="Arial"/>
                          <a:ea typeface="Times New Roman"/>
                        </a:rPr>
                        <a:t>Temperatura de fusión</a:t>
                      </a:r>
                      <a:endParaRPr lang="es-EC" sz="14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a:lnSpc>
                          <a:spcPct val="115000"/>
                        </a:lnSpc>
                        <a:spcBef>
                          <a:spcPts val="600"/>
                        </a:spcBef>
                        <a:spcAft>
                          <a:spcPts val="0"/>
                        </a:spcAft>
                      </a:pPr>
                      <a:r>
                        <a:rPr lang="es-EC" sz="1200" dirty="0">
                          <a:latin typeface="Arial"/>
                          <a:ea typeface="Times New Roman"/>
                        </a:rPr>
                        <a:t>165 °C</a:t>
                      </a:r>
                      <a:endParaRPr lang="es-EC" sz="1400" dirty="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190489">
                <a:tc>
                  <a:txBody>
                    <a:bodyPr/>
                    <a:lstStyle/>
                    <a:p>
                      <a:pPr>
                        <a:lnSpc>
                          <a:spcPct val="115000"/>
                        </a:lnSpc>
                        <a:spcBef>
                          <a:spcPts val="600"/>
                        </a:spcBef>
                        <a:spcAft>
                          <a:spcPts val="0"/>
                        </a:spcAft>
                      </a:pPr>
                      <a:r>
                        <a:rPr lang="es-EC" sz="1200" b="1">
                          <a:latin typeface="Arial"/>
                          <a:ea typeface="Times New Roman"/>
                        </a:rPr>
                        <a:t>Temperatura de trabajo máxima</a:t>
                      </a:r>
                      <a:endParaRPr lang="es-EC" sz="14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a:lnSpc>
                          <a:spcPct val="115000"/>
                        </a:lnSpc>
                        <a:spcBef>
                          <a:spcPts val="600"/>
                        </a:spcBef>
                        <a:spcAft>
                          <a:spcPts val="0"/>
                        </a:spcAft>
                      </a:pPr>
                      <a:r>
                        <a:rPr lang="es-EC" sz="1200" dirty="0">
                          <a:latin typeface="Arial"/>
                          <a:ea typeface="Times New Roman"/>
                        </a:rPr>
                        <a:t>76 °C</a:t>
                      </a:r>
                      <a:endParaRPr lang="es-EC" sz="1400" dirty="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190489">
                <a:tc>
                  <a:txBody>
                    <a:bodyPr/>
                    <a:lstStyle/>
                    <a:p>
                      <a:pPr>
                        <a:lnSpc>
                          <a:spcPct val="115000"/>
                        </a:lnSpc>
                        <a:spcBef>
                          <a:spcPts val="600"/>
                        </a:spcBef>
                        <a:spcAft>
                          <a:spcPts val="0"/>
                        </a:spcAft>
                      </a:pPr>
                      <a:r>
                        <a:rPr lang="es-EC" sz="1200" b="1">
                          <a:latin typeface="Arial"/>
                          <a:ea typeface="Times New Roman"/>
                        </a:rPr>
                        <a:t>Presión</a:t>
                      </a:r>
                      <a:endParaRPr lang="es-EC" sz="14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a:lnSpc>
                          <a:spcPct val="115000"/>
                        </a:lnSpc>
                        <a:spcBef>
                          <a:spcPts val="600"/>
                        </a:spcBef>
                        <a:spcAft>
                          <a:spcPts val="0"/>
                        </a:spcAft>
                      </a:pPr>
                      <a:r>
                        <a:rPr lang="es-EC" sz="1200" dirty="0">
                          <a:latin typeface="Arial"/>
                          <a:ea typeface="Times New Roman"/>
                        </a:rPr>
                        <a:t>1,5 – 2 bar</a:t>
                      </a:r>
                      <a:endParaRPr lang="es-EC" sz="1400" dirty="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190489">
                <a:tc>
                  <a:txBody>
                    <a:bodyPr/>
                    <a:lstStyle/>
                    <a:p>
                      <a:pPr>
                        <a:lnSpc>
                          <a:spcPct val="115000"/>
                        </a:lnSpc>
                        <a:spcBef>
                          <a:spcPts val="600"/>
                        </a:spcBef>
                        <a:spcAft>
                          <a:spcPts val="0"/>
                        </a:spcAft>
                      </a:pPr>
                      <a:r>
                        <a:rPr lang="es-EC" sz="1200" b="1">
                          <a:latin typeface="Arial"/>
                          <a:ea typeface="Times New Roman"/>
                        </a:rPr>
                        <a:t>Caudal</a:t>
                      </a:r>
                      <a:endParaRPr lang="es-EC" sz="14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a:lnSpc>
                          <a:spcPct val="115000"/>
                        </a:lnSpc>
                        <a:spcBef>
                          <a:spcPts val="600"/>
                        </a:spcBef>
                        <a:spcAft>
                          <a:spcPts val="0"/>
                        </a:spcAft>
                      </a:pPr>
                      <a:r>
                        <a:rPr lang="es-EC" sz="1200" dirty="0">
                          <a:latin typeface="Arial"/>
                          <a:ea typeface="Times New Roman"/>
                        </a:rPr>
                        <a:t>1.800 L/</a:t>
                      </a:r>
                      <a:r>
                        <a:rPr lang="es-EC" sz="1200" dirty="0" err="1">
                          <a:latin typeface="Arial"/>
                          <a:ea typeface="Times New Roman"/>
                        </a:rPr>
                        <a:t>hr</a:t>
                      </a:r>
                      <a:endParaRPr lang="es-EC" sz="1400" dirty="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363281">
                <a:tc>
                  <a:txBody>
                    <a:bodyPr/>
                    <a:lstStyle/>
                    <a:p>
                      <a:pPr>
                        <a:lnSpc>
                          <a:spcPct val="115000"/>
                        </a:lnSpc>
                        <a:spcBef>
                          <a:spcPts val="600"/>
                        </a:spcBef>
                        <a:spcAft>
                          <a:spcPts val="0"/>
                        </a:spcAft>
                      </a:pPr>
                      <a:r>
                        <a:rPr lang="es-EC" sz="1200" b="1">
                          <a:latin typeface="Arial"/>
                          <a:ea typeface="Times New Roman"/>
                        </a:rPr>
                        <a:t>Compatibilidad a agentes químicos</a:t>
                      </a:r>
                      <a:endParaRPr lang="es-EC" sz="14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a:lnSpc>
                          <a:spcPct val="115000"/>
                        </a:lnSpc>
                        <a:spcBef>
                          <a:spcPts val="600"/>
                        </a:spcBef>
                        <a:spcAft>
                          <a:spcPts val="0"/>
                        </a:spcAft>
                      </a:pPr>
                      <a:r>
                        <a:rPr lang="es-EC" sz="1200" dirty="0">
                          <a:latin typeface="Arial"/>
                          <a:ea typeface="Times New Roman"/>
                        </a:rPr>
                        <a:t>Aceites, Lubricantes.</a:t>
                      </a:r>
                      <a:endParaRPr lang="es-EC" sz="1400" dirty="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bl>
          </a:graphicData>
        </a:graphic>
      </p:graphicFrame>
      <p:pic>
        <p:nvPicPr>
          <p:cNvPr id="19" name="18 Imagen"/>
          <p:cNvPicPr/>
          <p:nvPr/>
        </p:nvPicPr>
        <p:blipFill>
          <a:blip r:embed="rId3" cstate="print"/>
          <a:srcRect/>
          <a:stretch>
            <a:fillRect/>
          </a:stretch>
        </p:blipFill>
        <p:spPr bwMode="auto">
          <a:xfrm>
            <a:off x="5111552" y="4365104"/>
            <a:ext cx="3708920" cy="1584176"/>
          </a:xfrm>
          <a:prstGeom prst="rect">
            <a:avLst/>
          </a:prstGeom>
          <a:noFill/>
          <a:ln w="9525">
            <a:noFill/>
            <a:miter lim="800000"/>
            <a:headEnd/>
            <a:tailEnd/>
          </a:ln>
        </p:spPr>
      </p:pic>
      <p:sp>
        <p:nvSpPr>
          <p:cNvPr id="20" name="19 Rectángulo"/>
          <p:cNvSpPr/>
          <p:nvPr/>
        </p:nvSpPr>
        <p:spPr>
          <a:xfrm>
            <a:off x="1619672" y="2204859"/>
            <a:ext cx="2952328" cy="3816429"/>
          </a:xfrm>
          <a:prstGeom prst="rect">
            <a:avLst/>
          </a:prstGeom>
        </p:spPr>
        <p:txBody>
          <a:bodyPr wrap="square">
            <a:spAutoFit/>
          </a:bodyPr>
          <a:lstStyle/>
          <a:p>
            <a:pPr algn="just"/>
            <a:r>
              <a:rPr lang="es-EC" sz="2200" dirty="0" smtClean="0">
                <a:latin typeface="Arial" pitchFamily="34" charset="0"/>
                <a:cs typeface="Arial" pitchFamily="34" charset="0"/>
              </a:rPr>
              <a:t>Se utilizará para posicionar en todas las direcciones permitiendo que el líquido refrigerante que recorre por allí pueda alcanzar tanto a la herramienta de corte como al material al momento de iniciar el mecanizado</a:t>
            </a:r>
            <a:endParaRPr lang="es-EC" sz="2200" dirty="0">
              <a:latin typeface="Arial" pitchFamily="34" charset="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1094928" y="500042"/>
            <a:ext cx="8229600" cy="1143000"/>
          </a:xfrm>
        </p:spPr>
        <p:txBody>
          <a:bodyPr>
            <a:normAutofit/>
          </a:bodyPr>
          <a:lstStyle/>
          <a:p>
            <a:r>
              <a:rPr lang="es-ES" sz="4000" b="1" cap="all" dirty="0" smtClean="0">
                <a:latin typeface="Arial" pitchFamily="34" charset="0"/>
                <a:cs typeface="Arial" pitchFamily="34" charset="0"/>
              </a:rPr>
              <a:t>OBJETIVOS ESPECÍFICOS</a:t>
            </a:r>
            <a:endParaRPr lang="es-PE" sz="4000" b="1" dirty="0">
              <a:latin typeface="Arial" pitchFamily="34" charset="0"/>
              <a:cs typeface="Arial" pitchFamily="34" charset="0"/>
            </a:endParaRPr>
          </a:p>
        </p:txBody>
      </p:sp>
      <p:sp>
        <p:nvSpPr>
          <p:cNvPr id="3" name="2 Marcador de contenido"/>
          <p:cNvSpPr>
            <a:spLocks noGrp="1"/>
          </p:cNvSpPr>
          <p:nvPr>
            <p:ph idx="1"/>
          </p:nvPr>
        </p:nvSpPr>
        <p:spPr>
          <a:xfrm>
            <a:off x="1142976" y="1484784"/>
            <a:ext cx="7786742" cy="4944612"/>
          </a:xfrm>
        </p:spPr>
        <p:txBody>
          <a:bodyPr>
            <a:normAutofit/>
          </a:bodyPr>
          <a:lstStyle/>
          <a:p>
            <a:pPr algn="just"/>
            <a:r>
              <a:rPr lang="es-ES_tradnl" sz="2800" dirty="0">
                <a:latin typeface="Arial" pitchFamily="34" charset="0"/>
                <a:cs typeface="Arial" pitchFamily="34" charset="0"/>
              </a:rPr>
              <a:t>Tratar las aguas residuales que entran al biodigestor.</a:t>
            </a:r>
            <a:endParaRPr lang="es-EC" sz="2800" dirty="0">
              <a:latin typeface="Arial" pitchFamily="34" charset="0"/>
              <a:cs typeface="Arial" pitchFamily="34" charset="0"/>
            </a:endParaRPr>
          </a:p>
          <a:p>
            <a:pPr lvl="0" algn="just"/>
            <a:r>
              <a:rPr lang="es-ES_tradnl" sz="2800" dirty="0" smtClean="0">
                <a:latin typeface="Arial" pitchFamily="34" charset="0"/>
                <a:cs typeface="Arial" pitchFamily="34" charset="0"/>
              </a:rPr>
              <a:t>Dimensionar </a:t>
            </a:r>
            <a:r>
              <a:rPr lang="es-ES_tradnl" sz="2800" dirty="0">
                <a:latin typeface="Arial" pitchFamily="34" charset="0"/>
                <a:cs typeface="Arial" pitchFamily="34" charset="0"/>
              </a:rPr>
              <a:t>el biodigestor de acuerdo con los datos existentes en la ESPE.</a:t>
            </a:r>
            <a:endParaRPr lang="es-ES_tradnl" sz="2800" dirty="0" smtClean="0">
              <a:latin typeface="Arial" pitchFamily="34" charset="0"/>
              <a:cs typeface="Arial" pitchFamily="34" charset="0"/>
            </a:endParaRPr>
          </a:p>
          <a:p>
            <a:pPr lvl="0"/>
            <a:r>
              <a:rPr lang="es-ES_tradnl" sz="2800" dirty="0" smtClean="0">
                <a:latin typeface="Arial" pitchFamily="34" charset="0"/>
                <a:cs typeface="Arial" pitchFamily="34" charset="0"/>
              </a:rPr>
              <a:t>Diseñar </a:t>
            </a:r>
            <a:r>
              <a:rPr lang="es-ES_tradnl" sz="2800" dirty="0">
                <a:latin typeface="Arial" pitchFamily="34" charset="0"/>
                <a:cs typeface="Arial" pitchFamily="34" charset="0"/>
              </a:rPr>
              <a:t>el sistema de manejo de biogás.</a:t>
            </a:r>
            <a:endParaRPr lang="es-EC" sz="2800" dirty="0">
              <a:latin typeface="Arial" pitchFamily="34" charset="0"/>
              <a:cs typeface="Arial" pitchFamily="34" charset="0"/>
            </a:endParaRPr>
          </a:p>
          <a:p>
            <a:pPr lvl="0"/>
            <a:r>
              <a:rPr lang="es-ES_tradnl" sz="2800" dirty="0">
                <a:latin typeface="Arial" pitchFamily="34" charset="0"/>
                <a:cs typeface="Arial" pitchFamily="34" charset="0"/>
              </a:rPr>
              <a:t>Diseñar la línea de conducción del biogás.</a:t>
            </a:r>
            <a:endParaRPr lang="es-EC" sz="2800" dirty="0">
              <a:latin typeface="Arial" pitchFamily="34" charset="0"/>
              <a:cs typeface="Arial" pitchFamily="34" charset="0"/>
            </a:endParaRPr>
          </a:p>
          <a:p>
            <a:pPr algn="just"/>
            <a:r>
              <a:rPr lang="es-ES_tradnl" sz="2800" dirty="0">
                <a:latin typeface="Arial" pitchFamily="34" charset="0"/>
                <a:cs typeface="Arial" pitchFamily="34" charset="0"/>
              </a:rPr>
              <a:t>Diseñar el sistema de extracción de lodos.</a:t>
            </a:r>
            <a:endParaRPr lang="es-EC" sz="2800" dirty="0">
              <a:latin typeface="Arial" pitchFamily="34" charset="0"/>
              <a:cs typeface="Arial" pitchFamily="34" charset="0"/>
            </a:endParaRPr>
          </a:p>
          <a:p>
            <a:pPr lvl="0" algn="just"/>
            <a:r>
              <a:rPr lang="es-ES" sz="2800" dirty="0" smtClean="0">
                <a:latin typeface="Arial" pitchFamily="34" charset="0"/>
                <a:cs typeface="Arial" pitchFamily="34" charset="0"/>
              </a:rPr>
              <a:t>Diseñar y construir un prototipo de biodigestor.</a:t>
            </a:r>
          </a:p>
        </p:txBody>
      </p:sp>
    </p:spTree>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dirty="0"/>
          </a:p>
        </p:txBody>
      </p:sp>
      <p:sp>
        <p:nvSpPr>
          <p:cNvPr id="3" name="2 Subtítulo"/>
          <p:cNvSpPr>
            <a:spLocks noGrp="1"/>
          </p:cNvSpPr>
          <p:nvPr>
            <p:ph type="subTitle" idx="1"/>
          </p:nvPr>
        </p:nvSpPr>
        <p:spPr/>
        <p:txBody>
          <a:bodyPr/>
          <a:lstStyle/>
          <a:p>
            <a:endParaRPr lang="es-PE" dirty="0"/>
          </a:p>
        </p:txBody>
      </p:sp>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1026" name="Rectangle 2"/>
          <p:cNvSpPr>
            <a:spLocks noChangeArrowheads="1"/>
          </p:cNvSpPr>
          <p:nvPr/>
        </p:nvSpPr>
        <p:spPr bwMode="auto">
          <a:xfrm>
            <a:off x="857224" y="785794"/>
            <a:ext cx="785818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1" algn="ctr" fontAlgn="base">
              <a:spcBef>
                <a:spcPct val="0"/>
              </a:spcBef>
              <a:spcAft>
                <a:spcPct val="0"/>
              </a:spcAft>
            </a:pPr>
            <a:r>
              <a:rPr lang="es-EC" sz="2800" b="1" dirty="0"/>
              <a:t>SELECCIÓN DE PROTECCIONES </a:t>
            </a:r>
            <a:r>
              <a:rPr lang="es-EC" sz="2800" b="1" dirty="0" smtClean="0"/>
              <a:t>ELÉCTRICAS</a:t>
            </a:r>
            <a:endParaRPr lang="es-MX" sz="2800" b="1" dirty="0"/>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dirty="0" smtClean="0">
                <a:ln>
                  <a:noFill/>
                </a:ln>
                <a:solidFill>
                  <a:schemeClr val="tx1"/>
                </a:solidFill>
                <a:effectLst/>
                <a:latin typeface="Arial" pitchFamily="34" charset="0"/>
                <a:ea typeface="Times New Roman" pitchFamily="18" charset="0"/>
              </a:rPr>
              <a:t> </a:t>
            </a:r>
            <a:r>
              <a:rPr kumimoji="0" lang="es-ES" sz="1200" b="0" i="0" u="none" strike="noStrike" cap="none" normalizeH="0" baseline="0" dirty="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dirty="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35" name="Rectangle 11"/>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dirty="0" smtClean="0">
              <a:ln>
                <a:noFill/>
              </a:ln>
              <a:solidFill>
                <a:schemeClr val="tx1"/>
              </a:solidFill>
              <a:effectLst/>
              <a:latin typeface="Arial" pitchFamily="34" charset="0"/>
            </a:endParaRPr>
          </a:p>
        </p:txBody>
      </p:sp>
      <p:sp>
        <p:nvSpPr>
          <p:cNvPr id="1037"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dirty="0" smtClean="0">
              <a:ln>
                <a:noFill/>
              </a:ln>
              <a:solidFill>
                <a:schemeClr val="tx1"/>
              </a:solidFill>
              <a:effectLst/>
              <a:latin typeface="Arial" pitchFamily="34" charset="0"/>
            </a:endParaRPr>
          </a:p>
        </p:txBody>
      </p:sp>
      <p:pic>
        <p:nvPicPr>
          <p:cNvPr id="12595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39" t="20635" r="29722" b="8135"/>
          <a:stretch/>
        </p:blipFill>
        <p:spPr bwMode="auto">
          <a:xfrm>
            <a:off x="4536488" y="1242708"/>
            <a:ext cx="4572016" cy="521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1475656" y="1444714"/>
            <a:ext cx="2863284" cy="400110"/>
          </a:xfrm>
          <a:prstGeom prst="rect">
            <a:avLst/>
          </a:prstGeom>
        </p:spPr>
        <p:txBody>
          <a:bodyPr wrap="none">
            <a:spAutoFit/>
          </a:bodyPr>
          <a:lstStyle/>
          <a:p>
            <a:pPr lvl="0"/>
            <a:r>
              <a:rPr lang="es-EC" sz="2000" b="1" dirty="0">
                <a:latin typeface="Arial" pitchFamily="34" charset="0"/>
                <a:cs typeface="Arial" pitchFamily="34" charset="0"/>
              </a:rPr>
              <a:t>Selección de </a:t>
            </a:r>
            <a:r>
              <a:rPr lang="es-EC" sz="2000" b="1" dirty="0" smtClean="0">
                <a:latin typeface="Arial" pitchFamily="34" charset="0"/>
                <a:cs typeface="Arial" pitchFamily="34" charset="0"/>
              </a:rPr>
              <a:t>Fusibles</a:t>
            </a:r>
            <a:endParaRPr lang="es-MX" b="1" i="1" dirty="0">
              <a:latin typeface="Arial" pitchFamily="34" charset="0"/>
              <a:cs typeface="Arial" pitchFamily="34" charset="0"/>
            </a:endParaRPr>
          </a:p>
        </p:txBody>
      </p:sp>
      <p:pic>
        <p:nvPicPr>
          <p:cNvPr id="125964"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1951" y="2060848"/>
            <a:ext cx="3108041" cy="2513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965" name="Picture 1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703" t="15739" r="50471" b="69444"/>
          <a:stretch/>
        </p:blipFill>
        <p:spPr bwMode="auto">
          <a:xfrm>
            <a:off x="2341028" y="4721391"/>
            <a:ext cx="1798924" cy="1083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2776835"/>
      </p:ext>
    </p:extLst>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a:p>
        </p:txBody>
      </p:sp>
      <p:sp>
        <p:nvSpPr>
          <p:cNvPr id="3" name="2 Subtítulo"/>
          <p:cNvSpPr>
            <a:spLocks noGrp="1"/>
          </p:cNvSpPr>
          <p:nvPr>
            <p:ph type="subTitle" idx="1"/>
          </p:nvPr>
        </p:nvSpPr>
        <p:spPr/>
        <p:txBody>
          <a:bodyPr/>
          <a:lstStyle/>
          <a:p>
            <a:endParaRPr lang="es-PE"/>
          </a:p>
        </p:txBody>
      </p:sp>
      <p:pic>
        <p:nvPicPr>
          <p:cNvPr id="4" name="3 Imagen"/>
          <p:cNvPicPr/>
          <p:nvPr/>
        </p:nvPicPr>
        <p:blipFill>
          <a:blip r:embed="rId2" cstate="print">
            <a:lum contrast="30000"/>
          </a:blip>
          <a:srcRect/>
          <a:stretch>
            <a:fillRect/>
          </a:stretch>
        </p:blipFill>
        <p:spPr bwMode="auto">
          <a:xfrm>
            <a:off x="0" y="0"/>
            <a:ext cx="9144032" cy="6858000"/>
          </a:xfrm>
          <a:prstGeom prst="rect">
            <a:avLst/>
          </a:prstGeom>
          <a:noFill/>
          <a:ln w="9525">
            <a:noFill/>
            <a:miter lim="800000"/>
            <a:headEnd/>
            <a:tailEnd/>
          </a:ln>
        </p:spPr>
      </p:pic>
      <p:sp>
        <p:nvSpPr>
          <p:cNvPr id="8" name="7 Rectángulo"/>
          <p:cNvSpPr/>
          <p:nvPr/>
        </p:nvSpPr>
        <p:spPr>
          <a:xfrm>
            <a:off x="1403648" y="1484784"/>
            <a:ext cx="7240318" cy="830997"/>
          </a:xfrm>
          <a:prstGeom prst="rect">
            <a:avLst/>
          </a:prstGeom>
        </p:spPr>
        <p:txBody>
          <a:bodyPr wrap="square">
            <a:spAutoFit/>
          </a:bodyPr>
          <a:lstStyle/>
          <a:p>
            <a:pPr algn="just"/>
            <a:endParaRPr lang="es-EC" sz="2400" dirty="0" smtClean="0">
              <a:latin typeface="Arial" pitchFamily="34" charset="0"/>
              <a:cs typeface="Arial" pitchFamily="34" charset="0"/>
            </a:endParaRPr>
          </a:p>
          <a:p>
            <a:pPr algn="just"/>
            <a:endParaRPr lang="es-EC" sz="2400" b="1" dirty="0" smtClean="0">
              <a:latin typeface="Arial" pitchFamily="34" charset="0"/>
              <a:cs typeface="Arial" pitchFamily="34" charset="0"/>
            </a:endParaRPr>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smtClean="0">
                <a:ln>
                  <a:noFill/>
                </a:ln>
                <a:solidFill>
                  <a:schemeClr val="tx1"/>
                </a:solidFill>
                <a:effectLst/>
                <a:latin typeface="Arial" pitchFamily="34" charset="0"/>
                <a:ea typeface="Times New Roman" pitchFamily="18" charset="0"/>
              </a:rPr>
              <a:t> </a:t>
            </a:r>
            <a:r>
              <a:rPr kumimoji="0" lang="es-ES" sz="1200" b="0" i="0" u="none" strike="noStrike" cap="none" normalizeH="0" baseline="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5" name="Rectangle 11"/>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037"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311297" name="Rectangle 1"/>
          <p:cNvSpPr>
            <a:spLocks noChangeArrowheads="1"/>
          </p:cNvSpPr>
          <p:nvPr/>
        </p:nvSpPr>
        <p:spPr bwMode="auto">
          <a:xfrm>
            <a:off x="1486239" y="764704"/>
            <a:ext cx="7118209" cy="1205369"/>
          </a:xfrm>
          <a:prstGeom prst="rect">
            <a:avLst/>
          </a:prstGeom>
          <a:noFill/>
          <a:ln w="9525">
            <a:noFill/>
            <a:miter lim="800000"/>
            <a:headEnd/>
            <a:tailEnd/>
          </a:ln>
          <a:effectLst/>
        </p:spPr>
        <p:txBody>
          <a:bodyPr vert="horz" wrap="none" lIns="269790" tIns="126960" rIns="91440" bIns="152352"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s-EC" sz="2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SELECCIÓN DE PUENTES RECTIFICADORES.</a:t>
            </a:r>
            <a:endParaRPr kumimoji="0" lang="es-EC" altLang="zh-CN" sz="2400" b="1" i="1" u="none" strike="noStrike" cap="none" normalizeH="0" baseline="0" dirty="0" smtClean="0">
              <a:ln>
                <a:noFill/>
              </a:ln>
              <a:solidFill>
                <a:srgbClr val="4F81BD"/>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zh-CN"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16 Rectángulo"/>
          <p:cNvSpPr/>
          <p:nvPr/>
        </p:nvSpPr>
        <p:spPr>
          <a:xfrm>
            <a:off x="1619672" y="1484784"/>
            <a:ext cx="4091185" cy="400110"/>
          </a:xfrm>
          <a:prstGeom prst="rect">
            <a:avLst/>
          </a:prstGeom>
        </p:spPr>
        <p:txBody>
          <a:bodyPr wrap="none">
            <a:spAutoFit/>
          </a:bodyPr>
          <a:lstStyle/>
          <a:p>
            <a:r>
              <a:rPr lang="es-EC" sz="2000" b="1" dirty="0" smtClean="0">
                <a:latin typeface="Arial" pitchFamily="34" charset="0"/>
                <a:cs typeface="Arial" pitchFamily="34" charset="0"/>
              </a:rPr>
              <a:t>RECTIFICADOR MONOFÁSICO.</a:t>
            </a:r>
            <a:r>
              <a:rPr lang="es-EC" sz="2000" b="1" dirty="0" smtClean="0"/>
              <a:t> </a:t>
            </a:r>
            <a:endParaRPr lang="es-EC" sz="2000" dirty="0"/>
          </a:p>
        </p:txBody>
      </p:sp>
      <p:sp>
        <p:nvSpPr>
          <p:cNvPr id="311298" name="Rectangle 2"/>
          <p:cNvSpPr>
            <a:spLocks noChangeArrowheads="1"/>
          </p:cNvSpPr>
          <p:nvPr/>
        </p:nvSpPr>
        <p:spPr bwMode="auto">
          <a:xfrm>
            <a:off x="1547664" y="1988840"/>
            <a:ext cx="684076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2200" i="0" u="none" strike="noStrike" cap="none" normalizeH="0" baseline="0" dirty="0" smtClean="0">
                <a:ln>
                  <a:noFill/>
                </a:ln>
                <a:solidFill>
                  <a:schemeClr val="tx1"/>
                </a:solidFill>
                <a:effectLst/>
                <a:latin typeface="Arial" pitchFamily="34" charset="0"/>
                <a:cs typeface="Arial" pitchFamily="34" charset="0"/>
              </a:rPr>
              <a:t>Sirve para la</a:t>
            </a:r>
            <a:r>
              <a:rPr kumimoji="0" lang="es-EC" sz="2200" i="0" u="none" strike="noStrike" cap="none" normalizeH="0" dirty="0" smtClean="0">
                <a:ln>
                  <a:noFill/>
                </a:ln>
                <a:solidFill>
                  <a:schemeClr val="tx1"/>
                </a:solidFill>
                <a:effectLst/>
                <a:latin typeface="Arial" pitchFamily="34" charset="0"/>
                <a:cs typeface="Arial" pitchFamily="34" charset="0"/>
              </a:rPr>
              <a:t> alimentación de los siguientes elementos:</a:t>
            </a:r>
          </a:p>
          <a:p>
            <a:pPr marL="0" marR="0" lvl="0" indent="0" algn="just" defTabSz="914400" rtl="0" eaLnBrk="1" fontAlgn="base" latinLnBrk="0" hangingPunct="1">
              <a:lnSpc>
                <a:spcPct val="100000"/>
              </a:lnSpc>
              <a:spcBef>
                <a:spcPct val="0"/>
              </a:spcBef>
              <a:spcAft>
                <a:spcPct val="0"/>
              </a:spcAft>
              <a:buClrTx/>
              <a:buSzTx/>
              <a:buFontTx/>
              <a:buChar char="-"/>
              <a:tabLst/>
            </a:pPr>
            <a:r>
              <a:rPr lang="es-EC" sz="2200" dirty="0" smtClean="0">
                <a:latin typeface="Arial" pitchFamily="34" charset="0"/>
                <a:cs typeface="Arial" pitchFamily="34" charset="0"/>
              </a:rPr>
              <a:t> PLC/ módulos de ampliación (entradas).</a:t>
            </a:r>
          </a:p>
        </p:txBody>
      </p:sp>
      <p:graphicFrame>
        <p:nvGraphicFramePr>
          <p:cNvPr id="20" name="19 Tabla"/>
          <p:cNvGraphicFramePr>
            <a:graphicFrameLocks noGrp="1"/>
          </p:cNvGraphicFramePr>
          <p:nvPr/>
        </p:nvGraphicFramePr>
        <p:xfrm>
          <a:off x="4283968" y="3501008"/>
          <a:ext cx="4464496" cy="2548677"/>
        </p:xfrm>
        <a:graphic>
          <a:graphicData uri="http://schemas.openxmlformats.org/drawingml/2006/table">
            <a:tbl>
              <a:tblPr/>
              <a:tblGrid>
                <a:gridCol w="2211003"/>
                <a:gridCol w="1173373"/>
                <a:gridCol w="1080120"/>
              </a:tblGrid>
              <a:tr h="340401">
                <a:tc>
                  <a:txBody>
                    <a:bodyPr/>
                    <a:lstStyle/>
                    <a:p>
                      <a:pPr algn="ctr">
                        <a:lnSpc>
                          <a:spcPct val="115000"/>
                        </a:lnSpc>
                        <a:spcBef>
                          <a:spcPts val="300"/>
                        </a:spcBef>
                        <a:spcAft>
                          <a:spcPts val="0"/>
                        </a:spcAft>
                      </a:pPr>
                      <a:r>
                        <a:rPr lang="es-EC" sz="1400" b="1" dirty="0">
                          <a:latin typeface="Arial"/>
                          <a:ea typeface="Times New Roman"/>
                        </a:rPr>
                        <a:t>PARÁMETROS</a:t>
                      </a:r>
                      <a:endParaRPr lang="es-EC" sz="1600" dirty="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ctr">
                        <a:lnSpc>
                          <a:spcPct val="115000"/>
                        </a:lnSpc>
                        <a:spcBef>
                          <a:spcPts val="300"/>
                        </a:spcBef>
                        <a:spcAft>
                          <a:spcPts val="300"/>
                        </a:spcAft>
                      </a:pPr>
                      <a:r>
                        <a:rPr lang="es-EC" sz="1400" b="1" dirty="0">
                          <a:latin typeface="Arial"/>
                          <a:ea typeface="Times New Roman"/>
                        </a:rPr>
                        <a:t>KBPC 35-04</a:t>
                      </a:r>
                      <a:endParaRPr lang="es-EC" sz="1600" dirty="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ctr">
                        <a:lnSpc>
                          <a:spcPct val="115000"/>
                        </a:lnSpc>
                        <a:spcBef>
                          <a:spcPts val="300"/>
                        </a:spcBef>
                        <a:spcAft>
                          <a:spcPts val="300"/>
                        </a:spcAft>
                      </a:pPr>
                      <a:r>
                        <a:rPr lang="es-EC" sz="1400" b="1">
                          <a:latin typeface="Arial"/>
                          <a:ea typeface="Times New Roman"/>
                        </a:rPr>
                        <a:t>UNIDADES</a:t>
                      </a:r>
                      <a:endParaRPr lang="es-EC" sz="160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r>
              <a:tr h="340401">
                <a:tc>
                  <a:txBody>
                    <a:bodyPr/>
                    <a:lstStyle/>
                    <a:p>
                      <a:pPr>
                        <a:lnSpc>
                          <a:spcPct val="115000"/>
                        </a:lnSpc>
                        <a:spcBef>
                          <a:spcPts val="300"/>
                        </a:spcBef>
                        <a:spcAft>
                          <a:spcPts val="300"/>
                        </a:spcAft>
                      </a:pPr>
                      <a:r>
                        <a:rPr lang="es-EC" sz="1400" b="1">
                          <a:latin typeface="Arial"/>
                          <a:ea typeface="Times New Roman"/>
                        </a:rPr>
                        <a:t>Corriente Máxima de Salida DC (I</a:t>
                      </a:r>
                      <a:r>
                        <a:rPr lang="es-EC" sz="1400" b="1" baseline="-25000">
                          <a:latin typeface="Arial"/>
                          <a:ea typeface="Times New Roman"/>
                        </a:rPr>
                        <a:t>0</a:t>
                      </a:r>
                      <a:r>
                        <a:rPr lang="es-EC" sz="1400" b="1">
                          <a:latin typeface="Arial"/>
                          <a:ea typeface="Times New Roman"/>
                        </a:rPr>
                        <a:t>)</a:t>
                      </a:r>
                      <a:endParaRPr lang="es-EC" sz="16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Bef>
                          <a:spcPts val="300"/>
                        </a:spcBef>
                        <a:spcAft>
                          <a:spcPts val="300"/>
                        </a:spcAft>
                      </a:pPr>
                      <a:r>
                        <a:rPr lang="es-EC" sz="1400">
                          <a:latin typeface="Arial"/>
                          <a:ea typeface="Times New Roman"/>
                        </a:rPr>
                        <a:t>35</a:t>
                      </a:r>
                      <a:endParaRPr lang="es-EC" sz="16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Bef>
                          <a:spcPts val="300"/>
                        </a:spcBef>
                        <a:spcAft>
                          <a:spcPts val="300"/>
                        </a:spcAft>
                      </a:pPr>
                      <a:r>
                        <a:rPr lang="es-EC" sz="1400">
                          <a:latin typeface="Arial"/>
                          <a:ea typeface="Times New Roman"/>
                        </a:rPr>
                        <a:t>[A]</a:t>
                      </a:r>
                      <a:endParaRPr lang="es-EC" sz="16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340401">
                <a:tc>
                  <a:txBody>
                    <a:bodyPr/>
                    <a:lstStyle/>
                    <a:p>
                      <a:pPr>
                        <a:lnSpc>
                          <a:spcPct val="115000"/>
                        </a:lnSpc>
                        <a:spcBef>
                          <a:spcPts val="300"/>
                        </a:spcBef>
                        <a:spcAft>
                          <a:spcPts val="300"/>
                        </a:spcAft>
                      </a:pPr>
                      <a:r>
                        <a:rPr lang="es-EC" sz="1400" b="1">
                          <a:latin typeface="Arial"/>
                          <a:ea typeface="Times New Roman"/>
                        </a:rPr>
                        <a:t>Corriente Máxima Pico (I</a:t>
                      </a:r>
                      <a:r>
                        <a:rPr lang="es-EC" sz="1400" b="1" baseline="-25000">
                          <a:latin typeface="Arial"/>
                          <a:ea typeface="Times New Roman"/>
                        </a:rPr>
                        <a:t>FSM</a:t>
                      </a:r>
                      <a:r>
                        <a:rPr lang="es-EC" sz="1400" b="1">
                          <a:latin typeface="Arial"/>
                          <a:ea typeface="Times New Roman"/>
                        </a:rPr>
                        <a:t>)</a:t>
                      </a:r>
                      <a:endParaRPr lang="es-EC" sz="16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Bef>
                          <a:spcPts val="300"/>
                        </a:spcBef>
                        <a:spcAft>
                          <a:spcPts val="300"/>
                        </a:spcAft>
                      </a:pPr>
                      <a:r>
                        <a:rPr lang="es-EC" sz="1400">
                          <a:latin typeface="Arial"/>
                          <a:ea typeface="Times New Roman"/>
                        </a:rPr>
                        <a:t>400</a:t>
                      </a:r>
                      <a:endParaRPr lang="es-EC" sz="16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Bef>
                          <a:spcPts val="300"/>
                        </a:spcBef>
                        <a:spcAft>
                          <a:spcPts val="300"/>
                        </a:spcAft>
                      </a:pPr>
                      <a:r>
                        <a:rPr lang="es-EC" sz="1400">
                          <a:latin typeface="Arial"/>
                          <a:ea typeface="Times New Roman"/>
                        </a:rPr>
                        <a:t>[A]</a:t>
                      </a:r>
                      <a:endParaRPr lang="es-EC" sz="16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170201">
                <a:tc>
                  <a:txBody>
                    <a:bodyPr/>
                    <a:lstStyle/>
                    <a:p>
                      <a:pPr>
                        <a:lnSpc>
                          <a:spcPct val="115000"/>
                        </a:lnSpc>
                        <a:spcBef>
                          <a:spcPts val="300"/>
                        </a:spcBef>
                        <a:spcAft>
                          <a:spcPts val="300"/>
                        </a:spcAft>
                      </a:pPr>
                      <a:r>
                        <a:rPr lang="es-EC" sz="1400" b="1">
                          <a:latin typeface="Arial"/>
                          <a:ea typeface="Times New Roman"/>
                        </a:rPr>
                        <a:t>Unión Máxima (I</a:t>
                      </a:r>
                      <a:r>
                        <a:rPr lang="es-EC" sz="1400" b="1" baseline="30000">
                          <a:latin typeface="Arial"/>
                          <a:ea typeface="Times New Roman"/>
                        </a:rPr>
                        <a:t>2</a:t>
                      </a:r>
                      <a:r>
                        <a:rPr lang="es-EC" sz="1400" b="1">
                          <a:latin typeface="Arial"/>
                          <a:ea typeface="Times New Roman"/>
                        </a:rPr>
                        <a:t>t)</a:t>
                      </a:r>
                      <a:endParaRPr lang="es-EC" sz="16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Bef>
                          <a:spcPts val="300"/>
                        </a:spcBef>
                        <a:spcAft>
                          <a:spcPts val="300"/>
                        </a:spcAft>
                      </a:pPr>
                      <a:r>
                        <a:rPr lang="es-EC" sz="1400">
                          <a:latin typeface="Arial"/>
                          <a:ea typeface="Times New Roman"/>
                        </a:rPr>
                        <a:t>664</a:t>
                      </a:r>
                      <a:endParaRPr lang="es-EC" sz="16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Bef>
                          <a:spcPts val="300"/>
                        </a:spcBef>
                        <a:spcAft>
                          <a:spcPts val="300"/>
                        </a:spcAft>
                      </a:pPr>
                      <a:r>
                        <a:rPr lang="es-EC" sz="1400">
                          <a:latin typeface="Arial"/>
                          <a:ea typeface="Times New Roman"/>
                        </a:rPr>
                        <a:t>[A</a:t>
                      </a:r>
                      <a:r>
                        <a:rPr lang="es-EC" sz="1400" baseline="30000">
                          <a:latin typeface="Arial"/>
                          <a:ea typeface="Times New Roman"/>
                        </a:rPr>
                        <a:t>2</a:t>
                      </a:r>
                      <a:r>
                        <a:rPr lang="es-EC" sz="1400">
                          <a:latin typeface="Arial"/>
                          <a:ea typeface="Times New Roman"/>
                        </a:rPr>
                        <a:t>s]</a:t>
                      </a:r>
                      <a:endParaRPr lang="es-EC" sz="16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340401">
                <a:tc>
                  <a:txBody>
                    <a:bodyPr/>
                    <a:lstStyle/>
                    <a:p>
                      <a:pPr>
                        <a:lnSpc>
                          <a:spcPct val="115000"/>
                        </a:lnSpc>
                        <a:spcBef>
                          <a:spcPts val="300"/>
                        </a:spcBef>
                        <a:spcAft>
                          <a:spcPts val="300"/>
                        </a:spcAft>
                      </a:pPr>
                      <a:r>
                        <a:rPr lang="es-EC" sz="1400" b="1">
                          <a:latin typeface="Arial"/>
                          <a:ea typeface="Times New Roman"/>
                        </a:rPr>
                        <a:t>Voltaje Máximo de Unión (V</a:t>
                      </a:r>
                      <a:r>
                        <a:rPr lang="es-EC" sz="1400" b="1" baseline="-25000">
                          <a:latin typeface="Arial"/>
                          <a:ea typeface="Times New Roman"/>
                        </a:rPr>
                        <a:t>RRM</a:t>
                      </a:r>
                      <a:r>
                        <a:rPr lang="es-EC" sz="1400" b="1">
                          <a:latin typeface="Arial"/>
                          <a:ea typeface="Times New Roman"/>
                        </a:rPr>
                        <a:t>) Rango</a:t>
                      </a:r>
                      <a:endParaRPr lang="es-EC" sz="16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Bef>
                          <a:spcPts val="300"/>
                        </a:spcBef>
                        <a:spcAft>
                          <a:spcPts val="300"/>
                        </a:spcAft>
                      </a:pPr>
                      <a:r>
                        <a:rPr lang="es-EC" sz="1400">
                          <a:latin typeface="Arial"/>
                          <a:ea typeface="Times New Roman"/>
                        </a:rPr>
                        <a:t>50 a 400</a:t>
                      </a:r>
                      <a:endParaRPr lang="es-EC" sz="16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Bef>
                          <a:spcPts val="300"/>
                        </a:spcBef>
                        <a:spcAft>
                          <a:spcPts val="300"/>
                        </a:spcAft>
                      </a:pPr>
                      <a:r>
                        <a:rPr lang="es-EC" sz="1400">
                          <a:latin typeface="Arial"/>
                          <a:ea typeface="Times New Roman"/>
                        </a:rPr>
                        <a:t>[V]</a:t>
                      </a:r>
                      <a:endParaRPr lang="es-EC" sz="16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340401">
                <a:tc>
                  <a:txBody>
                    <a:bodyPr/>
                    <a:lstStyle/>
                    <a:p>
                      <a:pPr>
                        <a:lnSpc>
                          <a:spcPct val="115000"/>
                        </a:lnSpc>
                        <a:spcBef>
                          <a:spcPts val="300"/>
                        </a:spcBef>
                        <a:spcAft>
                          <a:spcPts val="300"/>
                        </a:spcAft>
                      </a:pPr>
                      <a:r>
                        <a:rPr lang="es-EC" sz="1400" b="1" dirty="0">
                          <a:latin typeface="Arial"/>
                          <a:ea typeface="Times New Roman"/>
                        </a:rPr>
                        <a:t>Temperatura Máxima de Unión (T</a:t>
                      </a:r>
                      <a:r>
                        <a:rPr lang="es-EC" sz="1400" b="1" baseline="-25000" dirty="0">
                          <a:latin typeface="Arial"/>
                          <a:ea typeface="Times New Roman"/>
                        </a:rPr>
                        <a:t>J</a:t>
                      </a:r>
                      <a:r>
                        <a:rPr lang="es-EC" sz="1400" b="1" dirty="0">
                          <a:latin typeface="Arial"/>
                          <a:ea typeface="Times New Roman"/>
                        </a:rPr>
                        <a:t>)</a:t>
                      </a:r>
                      <a:endParaRPr lang="es-EC" sz="1600" dirty="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Bef>
                          <a:spcPts val="300"/>
                        </a:spcBef>
                        <a:spcAft>
                          <a:spcPts val="300"/>
                        </a:spcAft>
                      </a:pPr>
                      <a:r>
                        <a:rPr lang="es-EC" sz="1400" dirty="0">
                          <a:latin typeface="Arial"/>
                          <a:ea typeface="Times New Roman"/>
                        </a:rPr>
                        <a:t>-55 a +150</a:t>
                      </a:r>
                      <a:endParaRPr lang="es-EC" sz="1600" dirty="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Bef>
                          <a:spcPts val="300"/>
                        </a:spcBef>
                        <a:spcAft>
                          <a:spcPts val="300"/>
                        </a:spcAft>
                      </a:pPr>
                      <a:r>
                        <a:rPr lang="es-EC" sz="1400" dirty="0">
                          <a:latin typeface="Arial"/>
                          <a:ea typeface="Times New Roman"/>
                        </a:rPr>
                        <a:t>[°C]</a:t>
                      </a:r>
                      <a:endParaRPr lang="es-EC" sz="1600" dirty="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bl>
          </a:graphicData>
        </a:graphic>
      </p:graphicFrame>
      <p:pic>
        <p:nvPicPr>
          <p:cNvPr id="21" name="20 Imagen"/>
          <p:cNvPicPr/>
          <p:nvPr/>
        </p:nvPicPr>
        <p:blipFill>
          <a:blip r:embed="rId3" cstate="print"/>
          <a:srcRect/>
          <a:stretch>
            <a:fillRect/>
          </a:stretch>
        </p:blipFill>
        <p:spPr bwMode="auto">
          <a:xfrm>
            <a:off x="2123728" y="3717032"/>
            <a:ext cx="1728192" cy="180020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a:p>
        </p:txBody>
      </p:sp>
      <p:sp>
        <p:nvSpPr>
          <p:cNvPr id="3" name="2 Subtítulo"/>
          <p:cNvSpPr>
            <a:spLocks noGrp="1"/>
          </p:cNvSpPr>
          <p:nvPr>
            <p:ph type="subTitle" idx="1"/>
          </p:nvPr>
        </p:nvSpPr>
        <p:spPr/>
        <p:txBody>
          <a:bodyPr/>
          <a:lstStyle/>
          <a:p>
            <a:endParaRPr lang="es-PE"/>
          </a:p>
        </p:txBody>
      </p:sp>
      <p:pic>
        <p:nvPicPr>
          <p:cNvPr id="4" name="3 Imagen"/>
          <p:cNvPicPr/>
          <p:nvPr/>
        </p:nvPicPr>
        <p:blipFill>
          <a:blip r:embed="rId2" cstate="print">
            <a:lum contrast="30000"/>
          </a:blip>
          <a:srcRect/>
          <a:stretch>
            <a:fillRect/>
          </a:stretch>
        </p:blipFill>
        <p:spPr bwMode="auto">
          <a:xfrm>
            <a:off x="0" y="0"/>
            <a:ext cx="9144032" cy="6858000"/>
          </a:xfrm>
          <a:prstGeom prst="rect">
            <a:avLst/>
          </a:prstGeom>
          <a:noFill/>
          <a:ln w="9525">
            <a:noFill/>
            <a:miter lim="800000"/>
            <a:headEnd/>
            <a:tailEnd/>
          </a:ln>
        </p:spPr>
      </p:pic>
      <p:sp>
        <p:nvSpPr>
          <p:cNvPr id="8" name="7 Rectángulo"/>
          <p:cNvSpPr/>
          <p:nvPr/>
        </p:nvSpPr>
        <p:spPr>
          <a:xfrm>
            <a:off x="1403648" y="1484784"/>
            <a:ext cx="7240318" cy="830997"/>
          </a:xfrm>
          <a:prstGeom prst="rect">
            <a:avLst/>
          </a:prstGeom>
        </p:spPr>
        <p:txBody>
          <a:bodyPr wrap="square">
            <a:spAutoFit/>
          </a:bodyPr>
          <a:lstStyle/>
          <a:p>
            <a:pPr algn="just"/>
            <a:endParaRPr lang="es-EC" sz="2400" dirty="0" smtClean="0">
              <a:latin typeface="Arial" pitchFamily="34" charset="0"/>
              <a:cs typeface="Arial" pitchFamily="34" charset="0"/>
            </a:endParaRPr>
          </a:p>
          <a:p>
            <a:pPr algn="just"/>
            <a:endParaRPr lang="es-EC" sz="2400" b="1" dirty="0" smtClean="0">
              <a:latin typeface="Arial" pitchFamily="34" charset="0"/>
              <a:cs typeface="Arial" pitchFamily="34" charset="0"/>
            </a:endParaRPr>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smtClean="0">
                <a:ln>
                  <a:noFill/>
                </a:ln>
                <a:solidFill>
                  <a:schemeClr val="tx1"/>
                </a:solidFill>
                <a:effectLst/>
                <a:latin typeface="Arial" pitchFamily="34" charset="0"/>
                <a:ea typeface="Times New Roman" pitchFamily="18" charset="0"/>
              </a:rPr>
              <a:t> </a:t>
            </a:r>
            <a:r>
              <a:rPr kumimoji="0" lang="es-ES" sz="1200" b="0" i="0" u="none" strike="noStrike" cap="none" normalizeH="0" baseline="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5" name="Rectangle 11"/>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037"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311297" name="Rectangle 1"/>
          <p:cNvSpPr>
            <a:spLocks noChangeArrowheads="1"/>
          </p:cNvSpPr>
          <p:nvPr/>
        </p:nvSpPr>
        <p:spPr bwMode="auto">
          <a:xfrm>
            <a:off x="1486239" y="764704"/>
            <a:ext cx="7118209" cy="1205369"/>
          </a:xfrm>
          <a:prstGeom prst="rect">
            <a:avLst/>
          </a:prstGeom>
          <a:noFill/>
          <a:ln w="9525">
            <a:noFill/>
            <a:miter lim="800000"/>
            <a:headEnd/>
            <a:tailEnd/>
          </a:ln>
          <a:effectLst/>
        </p:spPr>
        <p:txBody>
          <a:bodyPr vert="horz" wrap="none" lIns="269790" tIns="126960" rIns="91440" bIns="152352"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s-EC" sz="2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SELECCIÓN DE PUENTES RECTIFICADORES.</a:t>
            </a:r>
            <a:endParaRPr kumimoji="0" lang="es-EC" altLang="zh-CN" sz="2400" b="1" i="1" u="none" strike="noStrike" cap="none" normalizeH="0" baseline="0" dirty="0" smtClean="0">
              <a:ln>
                <a:noFill/>
              </a:ln>
              <a:solidFill>
                <a:srgbClr val="4F81BD"/>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zh-CN"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16 Rectángulo"/>
          <p:cNvSpPr/>
          <p:nvPr/>
        </p:nvSpPr>
        <p:spPr>
          <a:xfrm>
            <a:off x="1619672" y="1484784"/>
            <a:ext cx="3708066" cy="400110"/>
          </a:xfrm>
          <a:prstGeom prst="rect">
            <a:avLst/>
          </a:prstGeom>
        </p:spPr>
        <p:txBody>
          <a:bodyPr wrap="none">
            <a:spAutoFit/>
          </a:bodyPr>
          <a:lstStyle/>
          <a:p>
            <a:r>
              <a:rPr lang="es-EC" sz="2000" b="1" dirty="0" smtClean="0">
                <a:latin typeface="Arial" pitchFamily="34" charset="0"/>
                <a:cs typeface="Arial" pitchFamily="34" charset="0"/>
              </a:rPr>
              <a:t>RECTIFICADOR TRIFÁSICO.</a:t>
            </a:r>
            <a:r>
              <a:rPr lang="es-EC" sz="2000" b="1" dirty="0" smtClean="0"/>
              <a:t> </a:t>
            </a:r>
            <a:endParaRPr lang="es-EC" sz="2000" dirty="0"/>
          </a:p>
        </p:txBody>
      </p:sp>
      <p:sp>
        <p:nvSpPr>
          <p:cNvPr id="311298" name="Rectangle 2"/>
          <p:cNvSpPr>
            <a:spLocks noChangeArrowheads="1"/>
          </p:cNvSpPr>
          <p:nvPr/>
        </p:nvSpPr>
        <p:spPr bwMode="auto">
          <a:xfrm>
            <a:off x="1475656" y="2132856"/>
            <a:ext cx="727280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C" sz="2000" dirty="0" smtClean="0">
                <a:latin typeface="Arial" pitchFamily="34" charset="0"/>
                <a:cs typeface="Arial" pitchFamily="34" charset="0"/>
              </a:rPr>
              <a:t>Sirve para la alimentación de los embragues y frenos electromagnéticos.</a:t>
            </a:r>
            <a:endParaRPr lang="es-EC" sz="2000" dirty="0">
              <a:latin typeface="Arial" pitchFamily="34" charset="0"/>
              <a:cs typeface="Arial" pitchFamily="34" charset="0"/>
            </a:endParaRPr>
          </a:p>
        </p:txBody>
      </p:sp>
      <p:graphicFrame>
        <p:nvGraphicFramePr>
          <p:cNvPr id="18" name="17 Tabla"/>
          <p:cNvGraphicFramePr>
            <a:graphicFrameLocks noGrp="1"/>
          </p:cNvGraphicFramePr>
          <p:nvPr/>
        </p:nvGraphicFramePr>
        <p:xfrm>
          <a:off x="4355976" y="3212976"/>
          <a:ext cx="4464496" cy="2659310"/>
        </p:xfrm>
        <a:graphic>
          <a:graphicData uri="http://schemas.openxmlformats.org/drawingml/2006/table">
            <a:tbl>
              <a:tblPr/>
              <a:tblGrid>
                <a:gridCol w="2096913"/>
                <a:gridCol w="1275974"/>
                <a:gridCol w="1091609"/>
              </a:tblGrid>
              <a:tr h="451034">
                <a:tc>
                  <a:txBody>
                    <a:bodyPr/>
                    <a:lstStyle/>
                    <a:p>
                      <a:pPr algn="ctr">
                        <a:lnSpc>
                          <a:spcPct val="115000"/>
                        </a:lnSpc>
                        <a:spcBef>
                          <a:spcPts val="300"/>
                        </a:spcBef>
                        <a:spcAft>
                          <a:spcPts val="0"/>
                        </a:spcAft>
                      </a:pPr>
                      <a:r>
                        <a:rPr lang="es-EC" sz="1400" b="1" dirty="0">
                          <a:latin typeface="Arial"/>
                          <a:ea typeface="Times New Roman"/>
                        </a:rPr>
                        <a:t>PARÁMETROS</a:t>
                      </a:r>
                      <a:endParaRPr lang="es-EC" sz="1600" dirty="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ctr">
                        <a:lnSpc>
                          <a:spcPct val="115000"/>
                        </a:lnSpc>
                        <a:spcBef>
                          <a:spcPts val="300"/>
                        </a:spcBef>
                        <a:spcAft>
                          <a:spcPts val="300"/>
                        </a:spcAft>
                      </a:pPr>
                      <a:r>
                        <a:rPr lang="es-EC" sz="1400" b="1" dirty="0">
                          <a:latin typeface="Arial"/>
                          <a:ea typeface="Times New Roman"/>
                        </a:rPr>
                        <a:t>SKD 50/04 A3</a:t>
                      </a:r>
                      <a:endParaRPr lang="es-EC" sz="1600" dirty="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ctr">
                        <a:lnSpc>
                          <a:spcPct val="115000"/>
                        </a:lnSpc>
                        <a:spcBef>
                          <a:spcPts val="300"/>
                        </a:spcBef>
                        <a:spcAft>
                          <a:spcPts val="300"/>
                        </a:spcAft>
                      </a:pPr>
                      <a:r>
                        <a:rPr lang="es-EC" sz="1400" b="1">
                          <a:latin typeface="Arial"/>
                          <a:ea typeface="Times New Roman"/>
                        </a:rPr>
                        <a:t>UNIDADES</a:t>
                      </a:r>
                      <a:endParaRPr lang="es-EC" sz="160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r>
              <a:tr h="451034">
                <a:tc>
                  <a:txBody>
                    <a:bodyPr/>
                    <a:lstStyle/>
                    <a:p>
                      <a:pPr>
                        <a:lnSpc>
                          <a:spcPct val="115000"/>
                        </a:lnSpc>
                        <a:spcBef>
                          <a:spcPts val="300"/>
                        </a:spcBef>
                        <a:spcAft>
                          <a:spcPts val="300"/>
                        </a:spcAft>
                      </a:pPr>
                      <a:r>
                        <a:rPr lang="es-EC" sz="1400" b="1">
                          <a:latin typeface="Arial"/>
                          <a:ea typeface="Times New Roman"/>
                        </a:rPr>
                        <a:t>Corriente Máxima de Salida DC (I</a:t>
                      </a:r>
                      <a:r>
                        <a:rPr lang="es-EC" sz="1400" b="1" baseline="-25000">
                          <a:latin typeface="Arial"/>
                          <a:ea typeface="Times New Roman"/>
                        </a:rPr>
                        <a:t>0</a:t>
                      </a:r>
                      <a:r>
                        <a:rPr lang="es-EC" sz="1400" b="1">
                          <a:latin typeface="Arial"/>
                          <a:ea typeface="Times New Roman"/>
                        </a:rPr>
                        <a:t>)</a:t>
                      </a:r>
                      <a:endParaRPr lang="es-EC" sz="16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Bef>
                          <a:spcPts val="300"/>
                        </a:spcBef>
                        <a:spcAft>
                          <a:spcPts val="300"/>
                        </a:spcAft>
                      </a:pPr>
                      <a:r>
                        <a:rPr lang="es-EC" sz="1400">
                          <a:latin typeface="Arial"/>
                          <a:ea typeface="Times New Roman"/>
                        </a:rPr>
                        <a:t>60</a:t>
                      </a:r>
                      <a:endParaRPr lang="es-EC" sz="16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Bef>
                          <a:spcPts val="300"/>
                        </a:spcBef>
                        <a:spcAft>
                          <a:spcPts val="300"/>
                        </a:spcAft>
                      </a:pPr>
                      <a:r>
                        <a:rPr lang="es-EC" sz="1400">
                          <a:latin typeface="Arial"/>
                          <a:ea typeface="Times New Roman"/>
                        </a:rPr>
                        <a:t>[A]</a:t>
                      </a:r>
                      <a:endParaRPr lang="es-EC" sz="16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451034">
                <a:tc>
                  <a:txBody>
                    <a:bodyPr/>
                    <a:lstStyle/>
                    <a:p>
                      <a:pPr>
                        <a:lnSpc>
                          <a:spcPct val="115000"/>
                        </a:lnSpc>
                        <a:spcBef>
                          <a:spcPts val="300"/>
                        </a:spcBef>
                        <a:spcAft>
                          <a:spcPts val="300"/>
                        </a:spcAft>
                      </a:pPr>
                      <a:r>
                        <a:rPr lang="es-EC" sz="1400" b="1">
                          <a:latin typeface="Arial"/>
                          <a:ea typeface="Times New Roman"/>
                        </a:rPr>
                        <a:t>Corriente Máxima Pico (I</a:t>
                      </a:r>
                      <a:r>
                        <a:rPr lang="es-EC" sz="1400" b="1" baseline="-25000">
                          <a:latin typeface="Arial"/>
                          <a:ea typeface="Times New Roman"/>
                        </a:rPr>
                        <a:t>FSM</a:t>
                      </a:r>
                      <a:r>
                        <a:rPr lang="es-EC" sz="1400" b="1">
                          <a:latin typeface="Arial"/>
                          <a:ea typeface="Times New Roman"/>
                        </a:rPr>
                        <a:t>)</a:t>
                      </a:r>
                      <a:endParaRPr lang="es-EC" sz="16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Bef>
                          <a:spcPts val="300"/>
                        </a:spcBef>
                        <a:spcAft>
                          <a:spcPts val="300"/>
                        </a:spcAft>
                      </a:pPr>
                      <a:r>
                        <a:rPr lang="es-EC" sz="1400">
                          <a:latin typeface="Arial"/>
                          <a:ea typeface="Times New Roman"/>
                        </a:rPr>
                        <a:t>750</a:t>
                      </a:r>
                      <a:endParaRPr lang="es-EC" sz="16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Bef>
                          <a:spcPts val="300"/>
                        </a:spcBef>
                        <a:spcAft>
                          <a:spcPts val="300"/>
                        </a:spcAft>
                      </a:pPr>
                      <a:r>
                        <a:rPr lang="es-EC" sz="1400">
                          <a:latin typeface="Arial"/>
                          <a:ea typeface="Times New Roman"/>
                        </a:rPr>
                        <a:t>[A]</a:t>
                      </a:r>
                      <a:endParaRPr lang="es-EC" sz="16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225517">
                <a:tc>
                  <a:txBody>
                    <a:bodyPr/>
                    <a:lstStyle/>
                    <a:p>
                      <a:pPr>
                        <a:lnSpc>
                          <a:spcPct val="115000"/>
                        </a:lnSpc>
                        <a:spcBef>
                          <a:spcPts val="300"/>
                        </a:spcBef>
                        <a:spcAft>
                          <a:spcPts val="300"/>
                        </a:spcAft>
                      </a:pPr>
                      <a:r>
                        <a:rPr lang="es-EC" sz="1400" b="1">
                          <a:latin typeface="Arial"/>
                          <a:ea typeface="Times New Roman"/>
                        </a:rPr>
                        <a:t>Unión Máxima (I</a:t>
                      </a:r>
                      <a:r>
                        <a:rPr lang="es-EC" sz="1400" b="1" baseline="30000">
                          <a:latin typeface="Arial"/>
                          <a:ea typeface="Times New Roman"/>
                        </a:rPr>
                        <a:t>2</a:t>
                      </a:r>
                      <a:r>
                        <a:rPr lang="es-EC" sz="1400" b="1">
                          <a:latin typeface="Arial"/>
                          <a:ea typeface="Times New Roman"/>
                        </a:rPr>
                        <a:t>t)</a:t>
                      </a:r>
                      <a:endParaRPr lang="es-EC" sz="16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Bef>
                          <a:spcPts val="300"/>
                        </a:spcBef>
                        <a:spcAft>
                          <a:spcPts val="300"/>
                        </a:spcAft>
                      </a:pPr>
                      <a:r>
                        <a:rPr lang="es-EC" sz="1400">
                          <a:latin typeface="Arial"/>
                          <a:ea typeface="Times New Roman"/>
                        </a:rPr>
                        <a:t>2800</a:t>
                      </a:r>
                      <a:endParaRPr lang="es-EC" sz="16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Bef>
                          <a:spcPts val="300"/>
                        </a:spcBef>
                        <a:spcAft>
                          <a:spcPts val="300"/>
                        </a:spcAft>
                      </a:pPr>
                      <a:r>
                        <a:rPr lang="es-EC" sz="1400">
                          <a:latin typeface="Arial"/>
                          <a:ea typeface="Times New Roman"/>
                        </a:rPr>
                        <a:t>[A</a:t>
                      </a:r>
                      <a:r>
                        <a:rPr lang="es-EC" sz="1400" baseline="30000">
                          <a:latin typeface="Arial"/>
                          <a:ea typeface="Times New Roman"/>
                        </a:rPr>
                        <a:t>2</a:t>
                      </a:r>
                      <a:r>
                        <a:rPr lang="es-EC" sz="1400">
                          <a:latin typeface="Arial"/>
                          <a:ea typeface="Times New Roman"/>
                        </a:rPr>
                        <a:t>s]</a:t>
                      </a:r>
                      <a:endParaRPr lang="es-EC" sz="16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451034">
                <a:tc>
                  <a:txBody>
                    <a:bodyPr/>
                    <a:lstStyle/>
                    <a:p>
                      <a:pPr>
                        <a:lnSpc>
                          <a:spcPct val="115000"/>
                        </a:lnSpc>
                        <a:spcBef>
                          <a:spcPts val="300"/>
                        </a:spcBef>
                        <a:spcAft>
                          <a:spcPts val="300"/>
                        </a:spcAft>
                      </a:pPr>
                      <a:r>
                        <a:rPr lang="es-EC" sz="1400" b="1">
                          <a:latin typeface="Arial"/>
                          <a:ea typeface="Times New Roman"/>
                        </a:rPr>
                        <a:t>Voltaje Máximo de Unión (V</a:t>
                      </a:r>
                      <a:r>
                        <a:rPr lang="es-EC" sz="1400" b="1" baseline="-25000">
                          <a:latin typeface="Arial"/>
                          <a:ea typeface="Times New Roman"/>
                        </a:rPr>
                        <a:t>RRM</a:t>
                      </a:r>
                      <a:r>
                        <a:rPr lang="es-EC" sz="1400" b="1">
                          <a:latin typeface="Arial"/>
                          <a:ea typeface="Times New Roman"/>
                        </a:rPr>
                        <a:t>) Rango</a:t>
                      </a:r>
                      <a:endParaRPr lang="es-EC" sz="16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Bef>
                          <a:spcPts val="300"/>
                        </a:spcBef>
                        <a:spcAft>
                          <a:spcPts val="300"/>
                        </a:spcAft>
                      </a:pPr>
                      <a:r>
                        <a:rPr lang="es-EC" sz="1400">
                          <a:latin typeface="Arial"/>
                          <a:ea typeface="Times New Roman"/>
                        </a:rPr>
                        <a:t>100 a 400</a:t>
                      </a:r>
                      <a:endParaRPr lang="es-EC" sz="16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Bef>
                          <a:spcPts val="300"/>
                        </a:spcBef>
                        <a:spcAft>
                          <a:spcPts val="300"/>
                        </a:spcAft>
                      </a:pPr>
                      <a:r>
                        <a:rPr lang="es-EC" sz="1400">
                          <a:latin typeface="Arial"/>
                          <a:ea typeface="Times New Roman"/>
                        </a:rPr>
                        <a:t>[V]</a:t>
                      </a:r>
                      <a:endParaRPr lang="es-EC" sz="16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451034">
                <a:tc>
                  <a:txBody>
                    <a:bodyPr/>
                    <a:lstStyle/>
                    <a:p>
                      <a:pPr>
                        <a:lnSpc>
                          <a:spcPct val="115000"/>
                        </a:lnSpc>
                        <a:spcBef>
                          <a:spcPts val="300"/>
                        </a:spcBef>
                        <a:spcAft>
                          <a:spcPts val="300"/>
                        </a:spcAft>
                      </a:pPr>
                      <a:r>
                        <a:rPr lang="es-EC" sz="1400" b="1">
                          <a:latin typeface="Arial"/>
                          <a:ea typeface="Times New Roman"/>
                        </a:rPr>
                        <a:t>Temperatura Máxima de Unión (T</a:t>
                      </a:r>
                      <a:r>
                        <a:rPr lang="es-EC" sz="1400" b="1" baseline="-25000">
                          <a:latin typeface="Arial"/>
                          <a:ea typeface="Times New Roman"/>
                        </a:rPr>
                        <a:t>J</a:t>
                      </a:r>
                      <a:r>
                        <a:rPr lang="es-EC" sz="1400" b="1">
                          <a:latin typeface="Arial"/>
                          <a:ea typeface="Times New Roman"/>
                        </a:rPr>
                        <a:t>)</a:t>
                      </a:r>
                      <a:endParaRPr lang="es-EC" sz="160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Bef>
                          <a:spcPts val="300"/>
                        </a:spcBef>
                        <a:spcAft>
                          <a:spcPts val="300"/>
                        </a:spcAft>
                      </a:pPr>
                      <a:r>
                        <a:rPr lang="es-EC" sz="1400" dirty="0">
                          <a:latin typeface="Arial"/>
                          <a:ea typeface="Times New Roman"/>
                        </a:rPr>
                        <a:t>-55 a +150</a:t>
                      </a:r>
                      <a:endParaRPr lang="es-EC" sz="1600" dirty="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Bef>
                          <a:spcPts val="300"/>
                        </a:spcBef>
                        <a:spcAft>
                          <a:spcPts val="300"/>
                        </a:spcAft>
                      </a:pPr>
                      <a:r>
                        <a:rPr lang="es-EC" sz="1400" dirty="0">
                          <a:latin typeface="Arial"/>
                          <a:ea typeface="Times New Roman"/>
                        </a:rPr>
                        <a:t>[°C]</a:t>
                      </a:r>
                      <a:endParaRPr lang="es-EC" sz="1600" dirty="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bl>
          </a:graphicData>
        </a:graphic>
      </p:graphicFrame>
      <p:pic>
        <p:nvPicPr>
          <p:cNvPr id="19" name="18 Imagen"/>
          <p:cNvPicPr/>
          <p:nvPr/>
        </p:nvPicPr>
        <p:blipFill>
          <a:blip r:embed="rId3" cstate="print"/>
          <a:srcRect/>
          <a:stretch>
            <a:fillRect/>
          </a:stretch>
        </p:blipFill>
        <p:spPr bwMode="auto">
          <a:xfrm>
            <a:off x="2123728" y="3573016"/>
            <a:ext cx="1872208" cy="1872208"/>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dirty="0"/>
          </a:p>
        </p:txBody>
      </p:sp>
      <p:sp>
        <p:nvSpPr>
          <p:cNvPr id="3" name="2 Subtítulo"/>
          <p:cNvSpPr>
            <a:spLocks noGrp="1"/>
          </p:cNvSpPr>
          <p:nvPr>
            <p:ph type="subTitle" idx="1"/>
          </p:nvPr>
        </p:nvSpPr>
        <p:spPr/>
        <p:txBody>
          <a:bodyPr/>
          <a:lstStyle/>
          <a:p>
            <a:endParaRPr lang="es-PE" dirty="0"/>
          </a:p>
        </p:txBody>
      </p:sp>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1026" name="Rectangle 2"/>
          <p:cNvSpPr>
            <a:spLocks noChangeArrowheads="1"/>
          </p:cNvSpPr>
          <p:nvPr/>
        </p:nvSpPr>
        <p:spPr bwMode="auto">
          <a:xfrm>
            <a:off x="3357554" y="214290"/>
            <a:ext cx="5500726"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1" algn="ctr" fontAlgn="base">
              <a:spcBef>
                <a:spcPct val="0"/>
              </a:spcBef>
              <a:spcAft>
                <a:spcPct val="0"/>
              </a:spcAft>
            </a:pPr>
            <a:r>
              <a:rPr lang="es-ES_tradnl" sz="3600" b="1" dirty="0" smtClean="0"/>
              <a:t>SELECCIÓN DEL PLC</a:t>
            </a:r>
            <a:endParaRPr kumimoji="0" lang="es-ES" sz="3600" b="1" i="0" u="none" strike="noStrike" cap="none" normalizeH="0" baseline="0" dirty="0" smtClean="0">
              <a:ln>
                <a:noFill/>
              </a:ln>
              <a:solidFill>
                <a:schemeClr val="tx1"/>
              </a:solidFill>
              <a:effectLst/>
              <a:latin typeface="Arial" pitchFamily="34" charset="0"/>
            </a:endParaRPr>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dirty="0" smtClean="0">
                <a:ln>
                  <a:noFill/>
                </a:ln>
                <a:solidFill>
                  <a:schemeClr val="tx1"/>
                </a:solidFill>
                <a:effectLst/>
                <a:latin typeface="Arial" pitchFamily="34" charset="0"/>
                <a:ea typeface="Times New Roman" pitchFamily="18" charset="0"/>
              </a:rPr>
              <a:t> </a:t>
            </a:r>
            <a:r>
              <a:rPr kumimoji="0" lang="es-ES" sz="1200" b="0" i="0" u="none" strike="noStrike" cap="none" normalizeH="0" baseline="0" dirty="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dirty="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32" name="Rectangle 8"/>
          <p:cNvSpPr>
            <a:spLocks noChangeArrowheads="1"/>
          </p:cNvSpPr>
          <p:nvPr/>
        </p:nvSpPr>
        <p:spPr bwMode="auto">
          <a:xfrm>
            <a:off x="0" y="6572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dirty="0" smtClean="0">
              <a:ln>
                <a:noFill/>
              </a:ln>
              <a:solidFill>
                <a:schemeClr val="tx1"/>
              </a:solidFill>
              <a:effectLst/>
              <a:latin typeface="Arial" pitchFamily="34" charset="0"/>
            </a:endParaRPr>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37"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dirty="0" smtClean="0">
              <a:ln>
                <a:noFill/>
              </a:ln>
              <a:solidFill>
                <a:schemeClr val="tx1"/>
              </a:solidFill>
              <a:effectLst/>
              <a:latin typeface="Arial" pitchFamily="34" charset="0"/>
            </a:endParaRPr>
          </a:p>
        </p:txBody>
      </p:sp>
      <p:sp>
        <p:nvSpPr>
          <p:cNvPr id="15" name="14 Rectángulo"/>
          <p:cNvSpPr/>
          <p:nvPr/>
        </p:nvSpPr>
        <p:spPr>
          <a:xfrm>
            <a:off x="1428728" y="1199649"/>
            <a:ext cx="7358114" cy="4893647"/>
          </a:xfrm>
          <a:prstGeom prst="rect">
            <a:avLst/>
          </a:prstGeom>
        </p:spPr>
        <p:txBody>
          <a:bodyPr wrap="square">
            <a:spAutoFit/>
          </a:bodyPr>
          <a:lstStyle/>
          <a:p>
            <a:pPr marL="514350" indent="-514350" algn="just">
              <a:buFont typeface="Arial" pitchFamily="34" charset="0"/>
              <a:buChar char="•"/>
            </a:pPr>
            <a:r>
              <a:rPr lang="es-EC" sz="2400" dirty="0" smtClean="0"/>
              <a:t>Fácil conexión con la PC.</a:t>
            </a:r>
          </a:p>
          <a:p>
            <a:pPr marL="514350" indent="-514350" algn="just">
              <a:buFont typeface="Arial" pitchFamily="34" charset="0"/>
              <a:buChar char="•"/>
            </a:pPr>
            <a:r>
              <a:rPr lang="es-EC" sz="2400" dirty="0" smtClean="0"/>
              <a:t>Las suficientes entradas y salidas digitales.</a:t>
            </a:r>
          </a:p>
          <a:p>
            <a:pPr marL="514350" indent="-514350" algn="just">
              <a:buFont typeface="Arial" pitchFamily="34" charset="0"/>
              <a:buChar char="•"/>
            </a:pPr>
            <a:r>
              <a:rPr lang="es-EC" sz="2400" dirty="0" smtClean="0"/>
              <a:t>Su bajo costo que tiene en el mercado se ha seleccionado el PLC Twido TWLCAA24DRF.</a:t>
            </a:r>
          </a:p>
          <a:p>
            <a:pPr marL="914400" lvl="1" indent="-457200">
              <a:buFont typeface="Arial" pitchFamily="34" charset="0"/>
              <a:buChar char="•"/>
            </a:pPr>
            <a:r>
              <a:rPr lang="es-EC" sz="2400" dirty="0" smtClean="0"/>
              <a:t>Corriente máxima de carga 2 [A] por salida.</a:t>
            </a:r>
          </a:p>
          <a:p>
            <a:pPr marL="914400" lvl="1" indent="-457200">
              <a:buFont typeface="Arial" pitchFamily="34" charset="0"/>
              <a:buChar char="•"/>
            </a:pPr>
            <a:r>
              <a:rPr lang="es-EC" sz="2400" dirty="0" smtClean="0"/>
              <a:t>Tensión de alimentación 24 [Vcc]</a:t>
            </a:r>
          </a:p>
          <a:p>
            <a:pPr marL="914400" lvl="1" indent="-457200">
              <a:buFont typeface="Arial" pitchFamily="34" charset="0"/>
              <a:buChar char="•"/>
            </a:pPr>
            <a:r>
              <a:rPr lang="es-EC" sz="2400" dirty="0" smtClean="0"/>
              <a:t>Se puede añadir como máximo 4 módulos.  </a:t>
            </a:r>
          </a:p>
          <a:p>
            <a:pPr marL="914400" lvl="1" indent="-457200">
              <a:buFont typeface="Arial" pitchFamily="34" charset="0"/>
              <a:buChar char="•"/>
            </a:pPr>
            <a:r>
              <a:rPr lang="es-EC" sz="2400" dirty="0" smtClean="0"/>
              <a:t>Tiempo de encendido I0 e I13 35 µs.</a:t>
            </a:r>
          </a:p>
          <a:p>
            <a:pPr marL="914400" lvl="1" indent="-457200">
              <a:buFont typeface="Arial" pitchFamily="34" charset="0"/>
              <a:buChar char="•"/>
            </a:pPr>
            <a:r>
              <a:rPr lang="es-EC" sz="2400" dirty="0" smtClean="0"/>
              <a:t>Tiempo de apagado </a:t>
            </a:r>
            <a:r>
              <a:rPr lang="es-EC" sz="2400" dirty="0"/>
              <a:t>I0 e I13 </a:t>
            </a:r>
            <a:r>
              <a:rPr lang="es-EC" sz="2400" dirty="0" smtClean="0"/>
              <a:t>45 µs.</a:t>
            </a:r>
          </a:p>
          <a:p>
            <a:pPr marL="914400" lvl="1" indent="-457200">
              <a:buFont typeface="Arial" pitchFamily="34" charset="0"/>
              <a:buChar char="•"/>
            </a:pPr>
            <a:r>
              <a:rPr lang="es-EC" sz="2400" dirty="0" smtClean="0"/>
              <a:t>Vida útil eléctrica 100000 operaciones.</a:t>
            </a:r>
          </a:p>
          <a:p>
            <a:pPr marL="914400" lvl="1" indent="-457200">
              <a:buFont typeface="Arial" pitchFamily="34" charset="0"/>
              <a:buChar char="•"/>
            </a:pPr>
            <a:r>
              <a:rPr lang="es-EC" sz="2400" dirty="0" smtClean="0"/>
              <a:t>Vida útil mecánica 20000000 de operaciones.  </a:t>
            </a:r>
          </a:p>
          <a:p>
            <a:pPr marL="914400" lvl="1" indent="-457200">
              <a:buFont typeface="Arial" pitchFamily="34" charset="0"/>
              <a:buChar char="•"/>
            </a:pPr>
            <a:r>
              <a:rPr lang="es-EC" sz="2400" dirty="0" smtClean="0"/>
              <a:t>Carga nominal (resistiva/inductiva) 240 Vca/2A, 30 Vcc/2A.</a:t>
            </a:r>
          </a:p>
        </p:txBody>
      </p:sp>
    </p:spTree>
    <p:extLst>
      <p:ext uri="{BB962C8B-B14F-4D97-AF65-F5344CB8AC3E}">
        <p14:creationId xmlns:p14="http://schemas.microsoft.com/office/powerpoint/2010/main" val="4155932785"/>
      </p:ext>
    </p:extLst>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dirty="0"/>
          </a:p>
        </p:txBody>
      </p:sp>
      <p:sp>
        <p:nvSpPr>
          <p:cNvPr id="3" name="2 Subtítulo"/>
          <p:cNvSpPr>
            <a:spLocks noGrp="1"/>
          </p:cNvSpPr>
          <p:nvPr>
            <p:ph type="subTitle" idx="1"/>
          </p:nvPr>
        </p:nvSpPr>
        <p:spPr/>
        <p:txBody>
          <a:bodyPr/>
          <a:lstStyle/>
          <a:p>
            <a:endParaRPr lang="es-PE" dirty="0"/>
          </a:p>
        </p:txBody>
      </p:sp>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dirty="0" smtClean="0">
                <a:ln>
                  <a:noFill/>
                </a:ln>
                <a:solidFill>
                  <a:schemeClr val="tx1"/>
                </a:solidFill>
                <a:effectLst/>
                <a:latin typeface="Arial" pitchFamily="34" charset="0"/>
                <a:ea typeface="Times New Roman" pitchFamily="18" charset="0"/>
              </a:rPr>
              <a:t> </a:t>
            </a:r>
            <a:r>
              <a:rPr kumimoji="0" lang="es-ES" sz="1200" b="0" i="0" u="none" strike="noStrike" cap="none" normalizeH="0" baseline="0" dirty="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dirty="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35" name="Rectangle 11"/>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dirty="0" smtClean="0">
              <a:ln>
                <a:noFill/>
              </a:ln>
              <a:solidFill>
                <a:schemeClr val="tx1"/>
              </a:solidFill>
              <a:effectLst/>
              <a:latin typeface="Arial" pitchFamily="34" charset="0"/>
            </a:endParaRPr>
          </a:p>
        </p:txBody>
      </p:sp>
      <p:sp>
        <p:nvSpPr>
          <p:cNvPr id="1037"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dirty="0" smtClean="0">
              <a:ln>
                <a:noFill/>
              </a:ln>
              <a:solidFill>
                <a:schemeClr val="tx1"/>
              </a:solidFill>
              <a:effectLst/>
              <a:latin typeface="Arial" pitchFamily="34" charset="0"/>
            </a:endParaRPr>
          </a:p>
        </p:txBody>
      </p:sp>
      <p:sp>
        <p:nvSpPr>
          <p:cNvPr id="5" name="4 Rectángulo"/>
          <p:cNvSpPr/>
          <p:nvPr/>
        </p:nvSpPr>
        <p:spPr>
          <a:xfrm>
            <a:off x="1835696" y="1028700"/>
            <a:ext cx="6912768" cy="707886"/>
          </a:xfrm>
          <a:prstGeom prst="rect">
            <a:avLst/>
          </a:prstGeom>
        </p:spPr>
        <p:txBody>
          <a:bodyPr wrap="square">
            <a:spAutoFit/>
          </a:bodyPr>
          <a:lstStyle/>
          <a:p>
            <a:pPr algn="just"/>
            <a:r>
              <a:rPr lang="es-EC" sz="2000" dirty="0" smtClean="0">
                <a:latin typeface="Arial" pitchFamily="34" charset="0"/>
                <a:cs typeface="Arial" pitchFamily="34" charset="0"/>
              </a:rPr>
              <a:t>Se selecciono 3 módulos </a:t>
            </a:r>
            <a:r>
              <a:rPr lang="es-EC" sz="2000" dirty="0">
                <a:latin typeface="Arial" pitchFamily="34" charset="0"/>
                <a:cs typeface="Arial" pitchFamily="34" charset="0"/>
              </a:rPr>
              <a:t>de expansión de entradas digitales </a:t>
            </a:r>
            <a:r>
              <a:rPr lang="es-EC" sz="2000" dirty="0" smtClean="0">
                <a:latin typeface="Arial" pitchFamily="34" charset="0"/>
                <a:cs typeface="Arial" pitchFamily="34" charset="0"/>
              </a:rPr>
              <a:t>TWDDDI16DK y uno de salidas TWDDDO16TK. </a:t>
            </a:r>
            <a:endParaRPr lang="es-MX" sz="2000" dirty="0">
              <a:latin typeface="Arial" pitchFamily="34" charset="0"/>
              <a:cs typeface="Arial" pitchFamily="34" charset="0"/>
            </a:endParaRPr>
          </a:p>
        </p:txBody>
      </p:sp>
      <p:graphicFrame>
        <p:nvGraphicFramePr>
          <p:cNvPr id="6" name="5 Tabla"/>
          <p:cNvGraphicFramePr>
            <a:graphicFrameLocks noGrp="1"/>
          </p:cNvGraphicFramePr>
          <p:nvPr>
            <p:extLst>
              <p:ext uri="{D42A27DB-BD31-4B8C-83A1-F6EECF244321}">
                <p14:modId xmlns:p14="http://schemas.microsoft.com/office/powerpoint/2010/main" val="2356416471"/>
              </p:ext>
            </p:extLst>
          </p:nvPr>
        </p:nvGraphicFramePr>
        <p:xfrm>
          <a:off x="2292424" y="1772816"/>
          <a:ext cx="6096000" cy="2225040"/>
        </p:xfrm>
        <a:graphic>
          <a:graphicData uri="http://schemas.openxmlformats.org/drawingml/2006/table">
            <a:tbl>
              <a:tblPr firstRow="1" bandRow="1">
                <a:tableStyleId>{2D5ABB26-0587-4C30-8999-92F81FD0307C}</a:tableStyleId>
              </a:tblPr>
              <a:tblGrid>
                <a:gridCol w="3048000"/>
                <a:gridCol w="3048000"/>
              </a:tblGrid>
              <a:tr h="370840">
                <a:tc gridSpan="2">
                  <a:txBody>
                    <a:bodyPr/>
                    <a:lstStyle/>
                    <a:p>
                      <a:pPr algn="ctr"/>
                      <a:r>
                        <a:rPr lang="es-EC" sz="1800" dirty="0" smtClean="0"/>
                        <a:t>TWDDDI16DK</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endParaRPr lang="es-MX" dirty="0"/>
                    </a:p>
                  </a:txBody>
                  <a:tcPr/>
                </a:tc>
              </a:tr>
              <a:tr h="370840">
                <a:tc>
                  <a:txBody>
                    <a:bodyPr/>
                    <a:lstStyle/>
                    <a:p>
                      <a:r>
                        <a:rPr lang="es-MX" dirty="0" smtClean="0"/>
                        <a:t>Corriente</a:t>
                      </a:r>
                      <a:r>
                        <a:rPr lang="es-MX" baseline="0" dirty="0" smtClean="0"/>
                        <a:t> de entrada nominal</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s-MX" dirty="0" smtClean="0"/>
                        <a:t>5mA/entrada</a:t>
                      </a:r>
                      <a:r>
                        <a:rPr lang="es-MX" baseline="0" dirty="0" smtClean="0"/>
                        <a:t> (24 Vcc)</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370840">
                <a:tc>
                  <a:txBody>
                    <a:bodyPr/>
                    <a:lstStyle/>
                    <a:p>
                      <a:r>
                        <a:rPr lang="es-MX" dirty="0" smtClean="0"/>
                        <a:t>Tiempo</a:t>
                      </a:r>
                      <a:r>
                        <a:rPr lang="es-MX" baseline="0" dirty="0" smtClean="0"/>
                        <a:t> de encendido</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s-MX" dirty="0" smtClean="0"/>
                        <a:t>8 ms</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370840">
                <a:tc>
                  <a:txBody>
                    <a:bodyPr/>
                    <a:lstStyle/>
                    <a:p>
                      <a:r>
                        <a:rPr lang="es-MX" dirty="0" smtClean="0"/>
                        <a:t>Tiempo</a:t>
                      </a:r>
                      <a:r>
                        <a:rPr lang="es-MX" baseline="0" dirty="0" smtClean="0"/>
                        <a:t> de apagado</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s-MX" dirty="0" smtClean="0"/>
                        <a:t>8ms</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370840">
                <a:tc>
                  <a:txBody>
                    <a:bodyPr/>
                    <a:lstStyle/>
                    <a:p>
                      <a:r>
                        <a:rPr lang="es-MX" dirty="0" smtClean="0"/>
                        <a:t>Longitud del</a:t>
                      </a:r>
                      <a:r>
                        <a:rPr lang="es-MX" baseline="0" dirty="0" smtClean="0"/>
                        <a:t> cable</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s-MX" dirty="0" smtClean="0"/>
                        <a:t>3 m para cumplir</a:t>
                      </a:r>
                      <a:r>
                        <a:rPr lang="es-MX" baseline="0" dirty="0" smtClean="0"/>
                        <a:t> inmunidad</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370840">
                <a:tc>
                  <a:txBody>
                    <a:bodyPr/>
                    <a:lstStyle/>
                    <a:p>
                      <a:r>
                        <a:rPr lang="es-MX" dirty="0" smtClean="0"/>
                        <a:t>Numero medio</a:t>
                      </a:r>
                      <a:r>
                        <a:rPr lang="es-MX" baseline="0" dirty="0" smtClean="0"/>
                        <a:t> de conexiones </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s-MX" dirty="0" smtClean="0"/>
                        <a:t>100 veces como mínimo </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bl>
          </a:graphicData>
        </a:graphic>
      </p:graphicFrame>
      <p:graphicFrame>
        <p:nvGraphicFramePr>
          <p:cNvPr id="16" name="15 Tabla"/>
          <p:cNvGraphicFramePr>
            <a:graphicFrameLocks noGrp="1"/>
          </p:cNvGraphicFramePr>
          <p:nvPr>
            <p:extLst>
              <p:ext uri="{D42A27DB-BD31-4B8C-83A1-F6EECF244321}">
                <p14:modId xmlns:p14="http://schemas.microsoft.com/office/powerpoint/2010/main" val="3001120563"/>
              </p:ext>
            </p:extLst>
          </p:nvPr>
        </p:nvGraphicFramePr>
        <p:xfrm>
          <a:off x="2292424" y="4077072"/>
          <a:ext cx="6096000" cy="2225040"/>
        </p:xfrm>
        <a:graphic>
          <a:graphicData uri="http://schemas.openxmlformats.org/drawingml/2006/table">
            <a:tbl>
              <a:tblPr firstRow="1" bandRow="1">
                <a:tableStyleId>{2D5ABB26-0587-4C30-8999-92F81FD0307C}</a:tableStyleId>
              </a:tblPr>
              <a:tblGrid>
                <a:gridCol w="3048000"/>
                <a:gridCol w="3048000"/>
              </a:tblGrid>
              <a:tr h="370840">
                <a:tc gridSpan="2">
                  <a:txBody>
                    <a:bodyPr/>
                    <a:lstStyle/>
                    <a:p>
                      <a:pPr algn="ctr"/>
                      <a:r>
                        <a:rPr lang="es-EC" sz="1800" dirty="0" smtClean="0"/>
                        <a:t>TWDDDO16TK</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endParaRPr lang="es-MX" dirty="0"/>
                    </a:p>
                  </a:txBody>
                  <a:tcPr/>
                </a:tc>
              </a:tr>
              <a:tr h="370840">
                <a:tc>
                  <a:txBody>
                    <a:bodyPr/>
                    <a:lstStyle/>
                    <a:p>
                      <a:r>
                        <a:rPr lang="es-MX" dirty="0" smtClean="0"/>
                        <a:t>Corriente</a:t>
                      </a:r>
                      <a:r>
                        <a:rPr lang="es-MX" baseline="0" dirty="0" smtClean="0"/>
                        <a:t> a máxima carga</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s-MX" dirty="0" smtClean="0"/>
                        <a:t>0.12A/salida</a:t>
                      </a:r>
                      <a:r>
                        <a:rPr lang="es-MX" baseline="0" dirty="0" smtClean="0"/>
                        <a:t> (24 Vcc)</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370840">
                <a:tc>
                  <a:txBody>
                    <a:bodyPr/>
                    <a:lstStyle/>
                    <a:p>
                      <a:r>
                        <a:rPr lang="es-MX" dirty="0" smtClean="0"/>
                        <a:t>Tipo</a:t>
                      </a:r>
                      <a:r>
                        <a:rPr lang="es-MX" baseline="0" dirty="0" smtClean="0"/>
                        <a:t> de salida</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s-MX" dirty="0" smtClean="0"/>
                        <a:t>Transistor de lógica positiva</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370840">
                <a:tc>
                  <a:txBody>
                    <a:bodyPr/>
                    <a:lstStyle/>
                    <a:p>
                      <a:r>
                        <a:rPr lang="es-MX" dirty="0" smtClean="0"/>
                        <a:t>Caída de tensión </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s-MX" dirty="0" smtClean="0"/>
                        <a:t>Máximo de </a:t>
                      </a:r>
                      <a:r>
                        <a:rPr lang="es-MX" baseline="0" dirty="0" smtClean="0"/>
                        <a:t> 1V</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370840">
                <a:tc>
                  <a:txBody>
                    <a:bodyPr/>
                    <a:lstStyle/>
                    <a:p>
                      <a:r>
                        <a:rPr lang="es-MX" dirty="0" smtClean="0"/>
                        <a:t>Potencia absorbida </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s-MX" dirty="0" smtClean="0"/>
                        <a:t>8 W</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370840">
                <a:tc>
                  <a:txBody>
                    <a:bodyPr/>
                    <a:lstStyle/>
                    <a:p>
                      <a:r>
                        <a:rPr lang="es-MX" dirty="0" smtClean="0"/>
                        <a:t>Numero medio</a:t>
                      </a:r>
                      <a:r>
                        <a:rPr lang="es-MX" baseline="0" dirty="0" smtClean="0"/>
                        <a:t> de conexiones </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s-MX" dirty="0" smtClean="0"/>
                        <a:t>100 veces como mínimo </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bl>
          </a:graphicData>
        </a:graphic>
      </p:graphicFrame>
    </p:spTree>
    <p:extLst>
      <p:ext uri="{BB962C8B-B14F-4D97-AF65-F5344CB8AC3E}">
        <p14:creationId xmlns:p14="http://schemas.microsoft.com/office/powerpoint/2010/main" val="4122130839"/>
      </p:ext>
    </p:extLst>
  </p:cSld>
  <p:clrMapOvr>
    <a:masterClrMapping/>
  </p:clrMapOvr>
  <p:transition>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dirty="0"/>
          </a:p>
        </p:txBody>
      </p:sp>
      <p:sp>
        <p:nvSpPr>
          <p:cNvPr id="3" name="2 Subtítulo"/>
          <p:cNvSpPr>
            <a:spLocks noGrp="1"/>
          </p:cNvSpPr>
          <p:nvPr>
            <p:ph type="subTitle" idx="1"/>
          </p:nvPr>
        </p:nvSpPr>
        <p:spPr/>
        <p:txBody>
          <a:bodyPr/>
          <a:lstStyle/>
          <a:p>
            <a:endParaRPr lang="es-PE" dirty="0"/>
          </a:p>
        </p:txBody>
      </p:sp>
      <p:pic>
        <p:nvPicPr>
          <p:cNvPr id="4" name="3 Imagen"/>
          <p:cNvPicPr/>
          <p:nvPr/>
        </p:nvPicPr>
        <p:blipFill>
          <a:blip r:embed="rId2" cstate="print">
            <a:lum contrast="30000"/>
          </a:blip>
          <a:srcRect/>
          <a:stretch>
            <a:fillRect/>
          </a:stretch>
        </p:blipFill>
        <p:spPr bwMode="auto">
          <a:xfrm>
            <a:off x="-32" y="27384"/>
            <a:ext cx="9144032" cy="6858000"/>
          </a:xfrm>
          <a:prstGeom prst="rect">
            <a:avLst/>
          </a:prstGeom>
          <a:noFill/>
          <a:ln w="9525">
            <a:noFill/>
            <a:miter lim="800000"/>
            <a:headEnd/>
            <a:tailEnd/>
          </a:ln>
        </p:spPr>
      </p:pic>
      <p:sp>
        <p:nvSpPr>
          <p:cNvPr id="1026" name="Rectangle 2"/>
          <p:cNvSpPr>
            <a:spLocks noChangeArrowheads="1"/>
          </p:cNvSpPr>
          <p:nvPr/>
        </p:nvSpPr>
        <p:spPr bwMode="auto">
          <a:xfrm>
            <a:off x="890284" y="692696"/>
            <a:ext cx="785818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1" algn="ctr" fontAlgn="base">
              <a:spcBef>
                <a:spcPct val="0"/>
              </a:spcBef>
              <a:spcAft>
                <a:spcPct val="0"/>
              </a:spcAft>
            </a:pPr>
            <a:r>
              <a:rPr lang="es-ES_tradnl" sz="2800" b="1" dirty="0" smtClean="0"/>
              <a:t>SELECCIÓN DE CONTACTORES </a:t>
            </a:r>
            <a:endParaRPr kumimoji="0" lang="es-ES" sz="2800" b="1" i="0" u="none" strike="noStrike" cap="none" normalizeH="0" baseline="0" dirty="0" smtClean="0">
              <a:ln>
                <a:noFill/>
              </a:ln>
              <a:solidFill>
                <a:schemeClr val="tx1"/>
              </a:solidFill>
              <a:effectLst/>
              <a:latin typeface="Arial" pitchFamily="34" charset="0"/>
            </a:endParaRPr>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dirty="0" smtClean="0">
                <a:ln>
                  <a:noFill/>
                </a:ln>
                <a:solidFill>
                  <a:schemeClr val="tx1"/>
                </a:solidFill>
                <a:effectLst/>
                <a:latin typeface="Arial" pitchFamily="34" charset="0"/>
                <a:ea typeface="Times New Roman" pitchFamily="18" charset="0"/>
              </a:rPr>
              <a:t> </a:t>
            </a:r>
            <a:r>
              <a:rPr kumimoji="0" lang="es-ES" sz="1200" b="0" i="0" u="none" strike="noStrike" cap="none" normalizeH="0" baseline="0" dirty="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dirty="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35" name="Rectangle 11"/>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dirty="0" smtClean="0">
              <a:ln>
                <a:noFill/>
              </a:ln>
              <a:solidFill>
                <a:schemeClr val="tx1"/>
              </a:solidFill>
              <a:effectLst/>
              <a:latin typeface="Arial" pitchFamily="34" charset="0"/>
            </a:endParaRPr>
          </a:p>
        </p:txBody>
      </p:sp>
      <p:sp>
        <p:nvSpPr>
          <p:cNvPr id="1037"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dirty="0" smtClean="0">
              <a:ln>
                <a:noFill/>
              </a:ln>
              <a:solidFill>
                <a:schemeClr val="tx1"/>
              </a:solidFill>
              <a:effectLst/>
              <a:latin typeface="Arial" pitchFamily="34" charset="0"/>
            </a:endParaRPr>
          </a:p>
        </p:txBody>
      </p:sp>
      <p:sp>
        <p:nvSpPr>
          <p:cNvPr id="17" name="Rectangle 1"/>
          <p:cNvSpPr>
            <a:spLocks noChangeArrowheads="1"/>
          </p:cNvSpPr>
          <p:nvPr/>
        </p:nvSpPr>
        <p:spPr bwMode="auto">
          <a:xfrm>
            <a:off x="1285852" y="1052736"/>
            <a:ext cx="750099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s-EC" sz="2400" dirty="0" smtClean="0"/>
              <a:t>Se utilizarán </a:t>
            </a:r>
            <a:r>
              <a:rPr lang="es-EC" sz="2400" b="1" dirty="0" smtClean="0"/>
              <a:t>siete contactares</a:t>
            </a:r>
            <a:r>
              <a:rPr lang="es-EC" sz="2400" dirty="0" smtClean="0"/>
              <a:t>, </a:t>
            </a:r>
            <a:r>
              <a:rPr lang="es-EC" sz="2400" b="1" dirty="0" smtClean="0"/>
              <a:t>un contactar GMC-32</a:t>
            </a:r>
            <a:r>
              <a:rPr lang="es-EC" sz="2400" dirty="0" smtClean="0"/>
              <a:t> para el motor de 5.5 kW siendo el más grade y </a:t>
            </a:r>
            <a:r>
              <a:rPr lang="es-EC" sz="2400" b="1" dirty="0" smtClean="0"/>
              <a:t>siete</a:t>
            </a:r>
            <a:r>
              <a:rPr lang="es-EC" sz="2400" dirty="0" smtClean="0"/>
              <a:t> para el resto motores y también para las bombas. </a:t>
            </a:r>
            <a:endParaRPr kumimoji="0" lang="es-EC" sz="2400" b="0" i="0" u="none" strike="noStrike" cap="none" normalizeH="0" baseline="0" dirty="0" smtClean="0">
              <a:ln>
                <a:noFill/>
              </a:ln>
              <a:solidFill>
                <a:schemeClr val="tx1"/>
              </a:solidFill>
              <a:effectLst/>
              <a:cs typeface="Arial"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3836592936"/>
              </p:ext>
            </p:extLst>
          </p:nvPr>
        </p:nvGraphicFramePr>
        <p:xfrm>
          <a:off x="3707904" y="3789040"/>
          <a:ext cx="4248472" cy="2775204"/>
        </p:xfrm>
        <a:graphic>
          <a:graphicData uri="http://schemas.openxmlformats.org/drawingml/2006/table">
            <a:tbl>
              <a:tblPr firstRow="1" firstCol="1" bandRow="1">
                <a:tableStyleId>{2D5ABB26-0587-4C30-8999-92F81FD0307C}</a:tableStyleId>
              </a:tblPr>
              <a:tblGrid>
                <a:gridCol w="2304256"/>
                <a:gridCol w="1944216"/>
              </a:tblGrid>
              <a:tr h="183839">
                <a:tc>
                  <a:txBody>
                    <a:bodyPr/>
                    <a:lstStyle/>
                    <a:p>
                      <a:pPr algn="ctr">
                        <a:lnSpc>
                          <a:spcPct val="115000"/>
                        </a:lnSpc>
                        <a:spcBef>
                          <a:spcPts val="600"/>
                        </a:spcBef>
                        <a:spcAft>
                          <a:spcPts val="0"/>
                        </a:spcAft>
                      </a:pPr>
                      <a:r>
                        <a:rPr lang="es-EC" sz="1400" dirty="0">
                          <a:effectLst/>
                          <a:latin typeface="Arial" pitchFamily="34" charset="0"/>
                          <a:cs typeface="Arial" pitchFamily="34" charset="0"/>
                        </a:rPr>
                        <a:t>CONTACTORES</a:t>
                      </a:r>
                      <a:endParaRPr lang="es-MX" sz="1600"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15000"/>
                        </a:lnSpc>
                        <a:spcBef>
                          <a:spcPts val="600"/>
                        </a:spcBef>
                        <a:spcAft>
                          <a:spcPts val="0"/>
                        </a:spcAft>
                      </a:pPr>
                      <a:r>
                        <a:rPr lang="es-EC" sz="1400" dirty="0">
                          <a:effectLst/>
                          <a:latin typeface="Arial" pitchFamily="34" charset="0"/>
                          <a:cs typeface="Arial" pitchFamily="34" charset="0"/>
                        </a:rPr>
                        <a:t>CARACTERÍSTICAS</a:t>
                      </a:r>
                      <a:endParaRPr lang="es-MX" sz="1600"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r>
              <a:tr h="183839">
                <a:tc>
                  <a:txBody>
                    <a:bodyPr/>
                    <a:lstStyle/>
                    <a:p>
                      <a:pPr>
                        <a:lnSpc>
                          <a:spcPct val="115000"/>
                        </a:lnSpc>
                        <a:spcBef>
                          <a:spcPts val="600"/>
                        </a:spcBef>
                        <a:spcAft>
                          <a:spcPts val="0"/>
                        </a:spcAft>
                      </a:pPr>
                      <a:r>
                        <a:rPr lang="es-EC" sz="1400" dirty="0">
                          <a:effectLst/>
                          <a:latin typeface="Arial" pitchFamily="34" charset="0"/>
                          <a:cs typeface="Arial" pitchFamily="34" charset="0"/>
                        </a:rPr>
                        <a:t>Marca</a:t>
                      </a:r>
                      <a:endParaRPr lang="es-MX" sz="1600"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nSpc>
                          <a:spcPct val="115000"/>
                        </a:lnSpc>
                        <a:spcBef>
                          <a:spcPts val="600"/>
                        </a:spcBef>
                        <a:spcAft>
                          <a:spcPts val="0"/>
                        </a:spcAft>
                      </a:pPr>
                      <a:r>
                        <a:rPr lang="es-EC" sz="1400" dirty="0">
                          <a:effectLst/>
                          <a:latin typeface="Arial" pitchFamily="34" charset="0"/>
                          <a:cs typeface="Arial" pitchFamily="34" charset="0"/>
                        </a:rPr>
                        <a:t>LS Industrial Systems</a:t>
                      </a:r>
                      <a:endParaRPr lang="es-MX" sz="1600"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457946">
                <a:tc>
                  <a:txBody>
                    <a:bodyPr/>
                    <a:lstStyle/>
                    <a:p>
                      <a:pPr>
                        <a:lnSpc>
                          <a:spcPct val="115000"/>
                        </a:lnSpc>
                        <a:spcBef>
                          <a:spcPts val="600"/>
                        </a:spcBef>
                        <a:spcAft>
                          <a:spcPts val="0"/>
                        </a:spcAft>
                      </a:pPr>
                      <a:r>
                        <a:rPr lang="es-EC" sz="1400" dirty="0">
                          <a:effectLst/>
                          <a:latin typeface="Arial" pitchFamily="34" charset="0"/>
                          <a:cs typeface="Arial" pitchFamily="34" charset="0"/>
                        </a:rPr>
                        <a:t>Modelos</a:t>
                      </a:r>
                      <a:endParaRPr lang="es-MX" sz="1600"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nSpc>
                          <a:spcPct val="115000"/>
                        </a:lnSpc>
                        <a:spcBef>
                          <a:spcPts val="600"/>
                        </a:spcBef>
                        <a:spcAft>
                          <a:spcPts val="0"/>
                        </a:spcAft>
                      </a:pPr>
                      <a:r>
                        <a:rPr lang="es-EC" sz="1400" dirty="0">
                          <a:effectLst/>
                          <a:latin typeface="Arial" pitchFamily="34" charset="0"/>
                          <a:cs typeface="Arial" pitchFamily="34" charset="0"/>
                        </a:rPr>
                        <a:t>GMC – 32 </a:t>
                      </a:r>
                      <a:endParaRPr lang="es-MX" sz="1600" dirty="0">
                        <a:effectLst/>
                        <a:latin typeface="Arial" pitchFamily="34" charset="0"/>
                        <a:cs typeface="Arial" pitchFamily="34" charset="0"/>
                      </a:endParaRPr>
                    </a:p>
                    <a:p>
                      <a:pPr>
                        <a:lnSpc>
                          <a:spcPct val="115000"/>
                        </a:lnSpc>
                        <a:spcBef>
                          <a:spcPts val="600"/>
                        </a:spcBef>
                        <a:spcAft>
                          <a:spcPts val="0"/>
                        </a:spcAft>
                      </a:pPr>
                      <a:r>
                        <a:rPr lang="es-EC" sz="1400" dirty="0">
                          <a:effectLst/>
                          <a:latin typeface="Arial" pitchFamily="34" charset="0"/>
                          <a:cs typeface="Arial" pitchFamily="34" charset="0"/>
                        </a:rPr>
                        <a:t>GMC – 9</a:t>
                      </a:r>
                      <a:endParaRPr lang="es-MX" sz="1600"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183839">
                <a:tc>
                  <a:txBody>
                    <a:bodyPr/>
                    <a:lstStyle/>
                    <a:p>
                      <a:pPr>
                        <a:lnSpc>
                          <a:spcPct val="115000"/>
                        </a:lnSpc>
                        <a:spcBef>
                          <a:spcPts val="600"/>
                        </a:spcBef>
                        <a:spcAft>
                          <a:spcPts val="0"/>
                        </a:spcAft>
                      </a:pPr>
                      <a:r>
                        <a:rPr lang="es-EC" sz="1400">
                          <a:effectLst/>
                          <a:latin typeface="Arial" pitchFamily="34" charset="0"/>
                          <a:cs typeface="Arial" pitchFamily="34" charset="0"/>
                        </a:rPr>
                        <a:t>N° de polos</a:t>
                      </a:r>
                      <a:endParaRPr lang="es-MX" sz="160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nSpc>
                          <a:spcPct val="115000"/>
                        </a:lnSpc>
                        <a:spcBef>
                          <a:spcPts val="600"/>
                        </a:spcBef>
                        <a:spcAft>
                          <a:spcPts val="0"/>
                        </a:spcAft>
                      </a:pPr>
                      <a:r>
                        <a:rPr lang="es-EC" sz="1400" dirty="0">
                          <a:effectLst/>
                          <a:latin typeface="Arial" pitchFamily="34" charset="0"/>
                          <a:cs typeface="Arial" pitchFamily="34" charset="0"/>
                        </a:rPr>
                        <a:t>3</a:t>
                      </a:r>
                      <a:endParaRPr lang="es-MX" sz="1600"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183839">
                <a:tc>
                  <a:txBody>
                    <a:bodyPr/>
                    <a:lstStyle/>
                    <a:p>
                      <a:pPr>
                        <a:lnSpc>
                          <a:spcPct val="115000"/>
                        </a:lnSpc>
                        <a:spcBef>
                          <a:spcPts val="600"/>
                        </a:spcBef>
                        <a:spcAft>
                          <a:spcPts val="0"/>
                        </a:spcAft>
                      </a:pPr>
                      <a:r>
                        <a:rPr lang="es-EC" sz="1400" dirty="0">
                          <a:effectLst/>
                          <a:latin typeface="Arial" pitchFamily="34" charset="0"/>
                          <a:cs typeface="Arial" pitchFamily="34" charset="0"/>
                        </a:rPr>
                        <a:t>Tipo de montaje</a:t>
                      </a:r>
                      <a:endParaRPr lang="es-MX" sz="1600"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nSpc>
                          <a:spcPct val="115000"/>
                        </a:lnSpc>
                        <a:spcBef>
                          <a:spcPts val="600"/>
                        </a:spcBef>
                        <a:spcAft>
                          <a:spcPts val="0"/>
                        </a:spcAft>
                      </a:pPr>
                      <a:r>
                        <a:rPr lang="es-EC" sz="1400" dirty="0">
                          <a:effectLst/>
                          <a:latin typeface="Arial" pitchFamily="34" charset="0"/>
                          <a:cs typeface="Arial" pitchFamily="34" charset="0"/>
                        </a:rPr>
                        <a:t>Sobre riel DIN</a:t>
                      </a:r>
                      <a:endParaRPr lang="es-MX" sz="1600"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183839">
                <a:tc>
                  <a:txBody>
                    <a:bodyPr/>
                    <a:lstStyle/>
                    <a:p>
                      <a:pPr>
                        <a:lnSpc>
                          <a:spcPct val="115000"/>
                        </a:lnSpc>
                        <a:spcBef>
                          <a:spcPts val="600"/>
                        </a:spcBef>
                        <a:spcAft>
                          <a:spcPts val="0"/>
                        </a:spcAft>
                      </a:pPr>
                      <a:r>
                        <a:rPr lang="es-EC" sz="1400" dirty="0">
                          <a:effectLst/>
                          <a:latin typeface="Arial" pitchFamily="34" charset="0"/>
                          <a:cs typeface="Arial" pitchFamily="34" charset="0"/>
                        </a:rPr>
                        <a:t>Intensidad máxima de operación</a:t>
                      </a:r>
                      <a:endParaRPr lang="es-MX" sz="1600"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nSpc>
                          <a:spcPct val="115000"/>
                        </a:lnSpc>
                        <a:spcBef>
                          <a:spcPts val="600"/>
                        </a:spcBef>
                        <a:spcAft>
                          <a:spcPts val="0"/>
                        </a:spcAft>
                      </a:pPr>
                      <a:r>
                        <a:rPr lang="es-EC" sz="1400" dirty="0">
                          <a:effectLst/>
                          <a:latin typeface="Arial" pitchFamily="34" charset="0"/>
                          <a:cs typeface="Arial" pitchFamily="34" charset="0"/>
                        </a:rPr>
                        <a:t>32 A / 11 A</a:t>
                      </a:r>
                      <a:endParaRPr lang="es-MX" sz="1600"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183839">
                <a:tc>
                  <a:txBody>
                    <a:bodyPr/>
                    <a:lstStyle/>
                    <a:p>
                      <a:pPr>
                        <a:lnSpc>
                          <a:spcPct val="115000"/>
                        </a:lnSpc>
                        <a:spcBef>
                          <a:spcPts val="600"/>
                        </a:spcBef>
                        <a:spcAft>
                          <a:spcPts val="0"/>
                        </a:spcAft>
                      </a:pPr>
                      <a:r>
                        <a:rPr lang="es-EC" sz="1400">
                          <a:effectLst/>
                          <a:latin typeface="Arial" pitchFamily="34" charset="0"/>
                          <a:cs typeface="Arial" pitchFamily="34" charset="0"/>
                        </a:rPr>
                        <a:t>Voltaje de bobina y trabajo</a:t>
                      </a:r>
                      <a:endParaRPr lang="es-MX" sz="160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nSpc>
                          <a:spcPct val="115000"/>
                        </a:lnSpc>
                        <a:spcBef>
                          <a:spcPts val="600"/>
                        </a:spcBef>
                        <a:spcAft>
                          <a:spcPts val="0"/>
                        </a:spcAft>
                      </a:pPr>
                      <a:r>
                        <a:rPr lang="es-EC" sz="1400" dirty="0">
                          <a:effectLst/>
                          <a:latin typeface="Arial" pitchFamily="34" charset="0"/>
                          <a:cs typeface="Arial" pitchFamily="34" charset="0"/>
                        </a:rPr>
                        <a:t>110V / 220 V</a:t>
                      </a:r>
                      <a:endParaRPr lang="es-MX" sz="1600"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183839">
                <a:tc>
                  <a:txBody>
                    <a:bodyPr/>
                    <a:lstStyle/>
                    <a:p>
                      <a:pPr>
                        <a:lnSpc>
                          <a:spcPct val="115000"/>
                        </a:lnSpc>
                        <a:spcBef>
                          <a:spcPts val="600"/>
                        </a:spcBef>
                        <a:spcAft>
                          <a:spcPts val="0"/>
                        </a:spcAft>
                      </a:pPr>
                      <a:r>
                        <a:rPr lang="es-EC" sz="1400" dirty="0">
                          <a:effectLst/>
                          <a:latin typeface="Arial" pitchFamily="34" charset="0"/>
                          <a:cs typeface="Arial" pitchFamily="34" charset="0"/>
                        </a:rPr>
                        <a:t>N° de operaciones eléctricas</a:t>
                      </a:r>
                      <a:endParaRPr lang="es-MX" sz="1600"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nSpc>
                          <a:spcPct val="115000"/>
                        </a:lnSpc>
                        <a:spcBef>
                          <a:spcPts val="600"/>
                        </a:spcBef>
                        <a:spcAft>
                          <a:spcPts val="0"/>
                        </a:spcAft>
                      </a:pPr>
                      <a:r>
                        <a:rPr lang="es-EC" sz="1400" dirty="0">
                          <a:effectLst/>
                          <a:latin typeface="Arial" pitchFamily="34" charset="0"/>
                          <a:cs typeface="Arial" pitchFamily="34" charset="0"/>
                        </a:rPr>
                        <a:t>2000000</a:t>
                      </a:r>
                      <a:endParaRPr lang="es-MX" sz="1600"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bl>
          </a:graphicData>
        </a:graphic>
      </p:graphicFrame>
      <p:pic>
        <p:nvPicPr>
          <p:cNvPr id="126977" name="Picture 1" descr="C:\Users\Diego\Desktop\DIEGO CH\TESIS\FOTOS TESIS\DSC0127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333" r="1587" b="50000"/>
          <a:stretch/>
        </p:blipFill>
        <p:spPr bwMode="auto">
          <a:xfrm>
            <a:off x="2339752" y="2204864"/>
            <a:ext cx="5616624" cy="14639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dirty="0"/>
          </a:p>
        </p:txBody>
      </p:sp>
      <p:sp>
        <p:nvSpPr>
          <p:cNvPr id="3" name="2 Subtítulo"/>
          <p:cNvSpPr>
            <a:spLocks noGrp="1"/>
          </p:cNvSpPr>
          <p:nvPr>
            <p:ph type="subTitle" idx="1"/>
          </p:nvPr>
        </p:nvSpPr>
        <p:spPr/>
        <p:txBody>
          <a:bodyPr/>
          <a:lstStyle/>
          <a:p>
            <a:endParaRPr lang="es-PE" dirty="0"/>
          </a:p>
        </p:txBody>
      </p:sp>
      <p:pic>
        <p:nvPicPr>
          <p:cNvPr id="4" name="3 Imagen"/>
          <p:cNvPicPr/>
          <p:nvPr/>
        </p:nvPicPr>
        <p:blipFill>
          <a:blip r:embed="rId3" cstate="print">
            <a:lum contrast="30000"/>
          </a:blip>
          <a:srcRect/>
          <a:stretch>
            <a:fillRect/>
          </a:stretch>
        </p:blipFill>
        <p:spPr bwMode="auto">
          <a:xfrm>
            <a:off x="-32" y="27384"/>
            <a:ext cx="9144032" cy="6858000"/>
          </a:xfrm>
          <a:prstGeom prst="rect">
            <a:avLst/>
          </a:prstGeom>
          <a:noFill/>
          <a:ln w="9525">
            <a:noFill/>
            <a:miter lim="800000"/>
            <a:headEnd/>
            <a:tailEnd/>
          </a:ln>
        </p:spPr>
      </p:pic>
      <p:sp>
        <p:nvSpPr>
          <p:cNvPr id="1026" name="Rectangle 2"/>
          <p:cNvSpPr>
            <a:spLocks noChangeArrowheads="1"/>
          </p:cNvSpPr>
          <p:nvPr/>
        </p:nvSpPr>
        <p:spPr bwMode="auto">
          <a:xfrm>
            <a:off x="890284" y="692696"/>
            <a:ext cx="785818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1" algn="ctr" fontAlgn="base">
              <a:spcBef>
                <a:spcPct val="0"/>
              </a:spcBef>
              <a:spcAft>
                <a:spcPct val="0"/>
              </a:spcAft>
            </a:pPr>
            <a:r>
              <a:rPr lang="es-EC" sz="2800" b="1" dirty="0" smtClean="0">
                <a:latin typeface="Arial" pitchFamily="34" charset="0"/>
                <a:cs typeface="Arial" pitchFamily="34" charset="0"/>
              </a:rPr>
              <a:t>RELÉS TÉRMICOS</a:t>
            </a:r>
            <a:endParaRPr kumimoji="0" lang="es-ES" sz="2800" b="1" u="none" strike="noStrike" cap="none" normalizeH="0" baseline="0" dirty="0" smtClean="0">
              <a:ln>
                <a:noFill/>
              </a:ln>
              <a:solidFill>
                <a:schemeClr val="tx1"/>
              </a:solidFill>
              <a:effectLst/>
              <a:latin typeface="Arial" pitchFamily="34" charset="0"/>
              <a:cs typeface="Arial" pitchFamily="34" charset="0"/>
            </a:endParaRPr>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dirty="0" smtClean="0">
                <a:ln>
                  <a:noFill/>
                </a:ln>
                <a:solidFill>
                  <a:schemeClr val="tx1"/>
                </a:solidFill>
                <a:effectLst/>
                <a:latin typeface="Arial" pitchFamily="34" charset="0"/>
                <a:ea typeface="Times New Roman" pitchFamily="18" charset="0"/>
              </a:rPr>
              <a:t> </a:t>
            </a:r>
            <a:r>
              <a:rPr kumimoji="0" lang="es-ES" sz="1200" b="0" i="0" u="none" strike="noStrike" cap="none" normalizeH="0" baseline="0" dirty="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dirty="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35" name="Rectangle 11"/>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dirty="0" smtClean="0">
              <a:ln>
                <a:noFill/>
              </a:ln>
              <a:solidFill>
                <a:schemeClr val="tx1"/>
              </a:solidFill>
              <a:effectLst/>
              <a:latin typeface="Arial" pitchFamily="34" charset="0"/>
            </a:endParaRPr>
          </a:p>
        </p:txBody>
      </p:sp>
      <p:sp>
        <p:nvSpPr>
          <p:cNvPr id="1037"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dirty="0"/>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dirty="0" smtClean="0">
              <a:ln>
                <a:noFill/>
              </a:ln>
              <a:solidFill>
                <a:schemeClr val="tx1"/>
              </a:solidFill>
              <a:effectLst/>
              <a:latin typeface="Arial" pitchFamily="34" charset="0"/>
            </a:endParaRPr>
          </a:p>
        </p:txBody>
      </p:sp>
      <p:sp>
        <p:nvSpPr>
          <p:cNvPr id="17" name="Rectangle 1"/>
          <p:cNvSpPr>
            <a:spLocks noChangeArrowheads="1"/>
          </p:cNvSpPr>
          <p:nvPr/>
        </p:nvSpPr>
        <p:spPr bwMode="auto">
          <a:xfrm>
            <a:off x="1285852" y="1237402"/>
            <a:ext cx="750099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s-EC" sz="2400" dirty="0" smtClean="0"/>
              <a:t>Se utilizarán </a:t>
            </a:r>
            <a:r>
              <a:rPr lang="es-EC" sz="2400" b="1" dirty="0" smtClean="0"/>
              <a:t> </a:t>
            </a:r>
            <a:r>
              <a:rPr lang="es-EC" sz="2400" dirty="0" smtClean="0"/>
              <a:t>los relés de acuerdo al tamaño del contactor y tomando como referencia la corriente de sobrecarga.</a:t>
            </a:r>
            <a:endParaRPr kumimoji="0" lang="es-EC" sz="2400" b="0" i="0" u="none" strike="noStrike" cap="none" normalizeH="0" baseline="0" dirty="0" smtClean="0">
              <a:ln>
                <a:noFill/>
              </a:ln>
              <a:solidFill>
                <a:schemeClr val="tx1"/>
              </a:solidFill>
              <a:effectLst/>
              <a:cs typeface="Arial" pitchFamily="34" charset="0"/>
            </a:endParaRPr>
          </a:p>
        </p:txBody>
      </p:sp>
      <p:graphicFrame>
        <p:nvGraphicFramePr>
          <p:cNvPr id="7" name="6 Objeto"/>
          <p:cNvGraphicFramePr>
            <a:graphicFrameLocks noChangeAspect="1"/>
          </p:cNvGraphicFramePr>
          <p:nvPr>
            <p:extLst>
              <p:ext uri="{D42A27DB-BD31-4B8C-83A1-F6EECF244321}">
                <p14:modId xmlns:p14="http://schemas.microsoft.com/office/powerpoint/2010/main" val="701258244"/>
              </p:ext>
            </p:extLst>
          </p:nvPr>
        </p:nvGraphicFramePr>
        <p:xfrm>
          <a:off x="2915816" y="3754609"/>
          <a:ext cx="5186363" cy="2790825"/>
        </p:xfrm>
        <a:graphic>
          <a:graphicData uri="http://schemas.openxmlformats.org/presentationml/2006/ole">
            <mc:AlternateContent xmlns:mc="http://schemas.openxmlformats.org/markup-compatibility/2006">
              <mc:Choice xmlns:v="urn:schemas-microsoft-com:vml" Requires="v">
                <p:oleObj spid="_x0000_s351246" name="Documento" r:id="rId5" imgW="5186149" imgH="2791005" progId="Word.Document.12">
                  <p:embed/>
                </p:oleObj>
              </mc:Choice>
              <mc:Fallback>
                <p:oleObj name="Documento" r:id="rId5" imgW="5186149" imgH="2791005" progId="Word.Document.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5816" y="3754609"/>
                        <a:ext cx="5186363" cy="2790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1074" name="Picture 2" descr="C:\Users\Diego\Desktop\DIEGO CH\TESIS\FOTOS TESIS\DSC0127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556" t="26244" r="10635" b="30158"/>
          <a:stretch/>
        </p:blipFill>
        <p:spPr bwMode="auto">
          <a:xfrm>
            <a:off x="3476532" y="2222060"/>
            <a:ext cx="3831772" cy="1494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138992"/>
      </p:ext>
    </p:extLst>
  </p:cSld>
  <p:clrMapOvr>
    <a:masterClrMapping/>
  </p:clrMapOvr>
  <p:transition>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a:p>
        </p:txBody>
      </p:sp>
      <p:sp>
        <p:nvSpPr>
          <p:cNvPr id="3" name="2 Subtítulo"/>
          <p:cNvSpPr>
            <a:spLocks noGrp="1"/>
          </p:cNvSpPr>
          <p:nvPr>
            <p:ph type="subTitle" idx="1"/>
          </p:nvPr>
        </p:nvSpPr>
        <p:spPr/>
        <p:txBody>
          <a:bodyPr/>
          <a:lstStyle/>
          <a:p>
            <a:endParaRPr lang="es-PE"/>
          </a:p>
        </p:txBody>
      </p:sp>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1026" name="Rectangle 2"/>
          <p:cNvSpPr>
            <a:spLocks noChangeArrowheads="1"/>
          </p:cNvSpPr>
          <p:nvPr/>
        </p:nvSpPr>
        <p:spPr bwMode="auto">
          <a:xfrm>
            <a:off x="857224" y="785794"/>
            <a:ext cx="785818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1" algn="ctr" fontAlgn="base">
              <a:spcBef>
                <a:spcPct val="0"/>
              </a:spcBef>
              <a:spcAft>
                <a:spcPct val="0"/>
              </a:spcAft>
            </a:pPr>
            <a:r>
              <a:rPr lang="es-ES_tradnl" sz="2800" b="1" dirty="0" smtClean="0"/>
              <a:t>SELECCIÓN DE RELÉS AUXILIARES</a:t>
            </a:r>
            <a:endParaRPr kumimoji="0" lang="es-ES" sz="2800" b="1" i="0" u="none" strike="noStrike" cap="none" normalizeH="0" baseline="0" dirty="0" smtClean="0">
              <a:ln>
                <a:noFill/>
              </a:ln>
              <a:solidFill>
                <a:schemeClr val="tx1"/>
              </a:solidFill>
              <a:effectLst/>
              <a:latin typeface="Arial" pitchFamily="34" charset="0"/>
            </a:endParaRPr>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smtClean="0">
                <a:ln>
                  <a:noFill/>
                </a:ln>
                <a:solidFill>
                  <a:schemeClr val="tx1"/>
                </a:solidFill>
                <a:effectLst/>
                <a:latin typeface="Arial" pitchFamily="34" charset="0"/>
                <a:ea typeface="Times New Roman" pitchFamily="18" charset="0"/>
              </a:rPr>
              <a:t> </a:t>
            </a:r>
            <a:r>
              <a:rPr kumimoji="0" lang="es-ES" sz="1200" b="0" i="0" u="none" strike="noStrike" cap="none" normalizeH="0" baseline="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5" name="Rectangle 11"/>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037"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7" name="Rectangle 1"/>
          <p:cNvSpPr>
            <a:spLocks noChangeArrowheads="1"/>
          </p:cNvSpPr>
          <p:nvPr/>
        </p:nvSpPr>
        <p:spPr bwMode="auto">
          <a:xfrm>
            <a:off x="1889846" y="1336700"/>
            <a:ext cx="678661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C" sz="2400" dirty="0" smtClean="0"/>
              <a:t>Se tomará en cuenta los siguientes aspectos:</a:t>
            </a:r>
          </a:p>
          <a:p>
            <a:pPr marL="342900" indent="-342900" algn="just">
              <a:buFont typeface="Arial" pitchFamily="34" charset="0"/>
              <a:buChar char="•"/>
            </a:pPr>
            <a:r>
              <a:rPr lang="es-EC" sz="2400" dirty="0" smtClean="0"/>
              <a:t>Vida útil eléctrica y mecánica.}</a:t>
            </a:r>
          </a:p>
          <a:p>
            <a:pPr marL="342900" indent="-342900" algn="just">
              <a:buFont typeface="Arial" pitchFamily="34" charset="0"/>
              <a:buChar char="•"/>
            </a:pPr>
            <a:r>
              <a:rPr lang="es-EC" sz="2400" dirty="0" smtClean="0"/>
              <a:t>Tensión de contactos.</a:t>
            </a:r>
          </a:p>
          <a:p>
            <a:pPr marL="342900" indent="-342900" algn="just">
              <a:buFont typeface="Arial" pitchFamily="34" charset="0"/>
              <a:buChar char="•"/>
            </a:pPr>
            <a:r>
              <a:rPr lang="es-EC" sz="2400" dirty="0" smtClean="0"/>
              <a:t>Voltaje de la bobina.</a:t>
            </a:r>
          </a:p>
          <a:p>
            <a:pPr marL="342900" indent="-342900" algn="just">
              <a:buFont typeface="Arial" pitchFamily="34" charset="0"/>
              <a:buChar char="•"/>
            </a:pPr>
            <a:r>
              <a:rPr lang="es-EC" sz="2400" dirty="0" smtClean="0"/>
              <a:t>Dimensiones </a:t>
            </a:r>
          </a:p>
          <a:p>
            <a:pPr marL="342900" indent="-342900" algn="just">
              <a:buFont typeface="Arial" pitchFamily="34" charset="0"/>
              <a:buChar char="•"/>
            </a:pPr>
            <a:r>
              <a:rPr lang="es-EC" sz="2400" dirty="0" smtClean="0"/>
              <a:t>Precio </a:t>
            </a:r>
          </a:p>
        </p:txBody>
      </p:sp>
      <p:pic>
        <p:nvPicPr>
          <p:cNvPr id="132097"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747" r="16632" b="8787"/>
          <a:stretch/>
        </p:blipFill>
        <p:spPr bwMode="auto">
          <a:xfrm>
            <a:off x="5065486" y="3738421"/>
            <a:ext cx="3507042" cy="2710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18 Imagen"/>
          <p:cNvPicPr/>
          <p:nvPr/>
        </p:nvPicPr>
        <p:blipFill>
          <a:blip r:embed="rId4" cstate="print"/>
          <a:srcRect/>
          <a:stretch>
            <a:fillRect/>
          </a:stretch>
        </p:blipFill>
        <p:spPr bwMode="auto">
          <a:xfrm>
            <a:off x="2123728" y="3755437"/>
            <a:ext cx="2985242" cy="197782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a:p>
        </p:txBody>
      </p:sp>
      <p:sp>
        <p:nvSpPr>
          <p:cNvPr id="3" name="2 Subtítulo"/>
          <p:cNvSpPr>
            <a:spLocks noGrp="1"/>
          </p:cNvSpPr>
          <p:nvPr>
            <p:ph type="subTitle" idx="1"/>
          </p:nvPr>
        </p:nvSpPr>
        <p:spPr/>
        <p:txBody>
          <a:bodyPr/>
          <a:lstStyle/>
          <a:p>
            <a:endParaRPr lang="es-PE"/>
          </a:p>
        </p:txBody>
      </p:sp>
      <p:pic>
        <p:nvPicPr>
          <p:cNvPr id="4" name="3 Imagen"/>
          <p:cNvPicPr/>
          <p:nvPr/>
        </p:nvPicPr>
        <p:blipFill>
          <a:blip r:embed="rId2" cstate="print">
            <a:lum contrast="30000"/>
          </a:blip>
          <a:srcRect/>
          <a:stretch>
            <a:fillRect/>
          </a:stretch>
        </p:blipFill>
        <p:spPr bwMode="auto">
          <a:xfrm>
            <a:off x="-32" y="27384"/>
            <a:ext cx="9144032" cy="6858000"/>
          </a:xfrm>
          <a:prstGeom prst="rect">
            <a:avLst/>
          </a:prstGeom>
          <a:noFill/>
          <a:ln w="9525">
            <a:noFill/>
            <a:miter lim="800000"/>
            <a:headEnd/>
            <a:tailEnd/>
          </a:ln>
        </p:spPr>
      </p:pic>
      <p:sp>
        <p:nvSpPr>
          <p:cNvPr id="1026" name="Rectangle 2"/>
          <p:cNvSpPr>
            <a:spLocks noChangeArrowheads="1"/>
          </p:cNvSpPr>
          <p:nvPr/>
        </p:nvSpPr>
        <p:spPr bwMode="auto">
          <a:xfrm>
            <a:off x="857224" y="785794"/>
            <a:ext cx="785818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1" algn="ctr" fontAlgn="base">
              <a:spcBef>
                <a:spcPct val="0"/>
              </a:spcBef>
              <a:spcAft>
                <a:spcPct val="0"/>
              </a:spcAft>
            </a:pPr>
            <a:r>
              <a:rPr lang="es-EC" sz="2800" b="1" dirty="0">
                <a:latin typeface="Arial" pitchFamily="34" charset="0"/>
                <a:cs typeface="Arial" pitchFamily="34" charset="0"/>
              </a:rPr>
              <a:t>SELECCIÓN DE CABLES ELÉCTRICOS</a:t>
            </a:r>
            <a:endParaRPr kumimoji="0" lang="es-ES" sz="2800" b="1" i="0" u="none" strike="noStrike" cap="none" normalizeH="0" baseline="0" dirty="0" smtClean="0">
              <a:ln>
                <a:noFill/>
              </a:ln>
              <a:solidFill>
                <a:schemeClr val="tx1"/>
              </a:solidFill>
              <a:effectLst/>
              <a:latin typeface="Arial" pitchFamily="34" charset="0"/>
              <a:cs typeface="Arial" pitchFamily="34" charset="0"/>
            </a:endParaRPr>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smtClean="0">
                <a:ln>
                  <a:noFill/>
                </a:ln>
                <a:solidFill>
                  <a:schemeClr val="tx1"/>
                </a:solidFill>
                <a:effectLst/>
                <a:latin typeface="Arial" pitchFamily="34" charset="0"/>
                <a:ea typeface="Times New Roman" pitchFamily="18" charset="0"/>
              </a:rPr>
              <a:t> </a:t>
            </a:r>
            <a:r>
              <a:rPr kumimoji="0" lang="es-ES" sz="1200" b="0" i="0" u="none" strike="noStrike" cap="none" normalizeH="0" baseline="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5" name="Rectangle 11"/>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037"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pic>
        <p:nvPicPr>
          <p:cNvPr id="133121"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77" r="9406" b="15141"/>
          <a:stretch/>
        </p:blipFill>
        <p:spPr bwMode="auto">
          <a:xfrm>
            <a:off x="3563888" y="2290901"/>
            <a:ext cx="4238172" cy="1642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2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126" r="11354" b="15726"/>
          <a:stretch/>
        </p:blipFill>
        <p:spPr bwMode="auto">
          <a:xfrm>
            <a:off x="3863911" y="4725144"/>
            <a:ext cx="4020457" cy="1630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Rectángulo"/>
          <p:cNvSpPr/>
          <p:nvPr/>
        </p:nvSpPr>
        <p:spPr>
          <a:xfrm>
            <a:off x="1475656" y="1196752"/>
            <a:ext cx="7488832" cy="1200329"/>
          </a:xfrm>
          <a:prstGeom prst="rect">
            <a:avLst/>
          </a:prstGeom>
        </p:spPr>
        <p:txBody>
          <a:bodyPr wrap="square">
            <a:spAutoFit/>
          </a:bodyPr>
          <a:lstStyle/>
          <a:p>
            <a:pPr algn="just"/>
            <a:r>
              <a:rPr lang="es-EC" dirty="0" smtClean="0">
                <a:latin typeface="Arial" pitchFamily="34" charset="0"/>
                <a:cs typeface="Arial" pitchFamily="34" charset="0"/>
              </a:rPr>
              <a:t>Para la alimenta de elementos </a:t>
            </a:r>
            <a:r>
              <a:rPr lang="es-EC" dirty="0">
                <a:latin typeface="Arial" pitchFamily="34" charset="0"/>
                <a:cs typeface="Arial" pitchFamily="34" charset="0"/>
              </a:rPr>
              <a:t>eléctricos como pulsadores, finales de carrera, y conexiones al </a:t>
            </a:r>
            <a:r>
              <a:rPr lang="es-EC" dirty="0" smtClean="0">
                <a:latin typeface="Arial" pitchFamily="34" charset="0"/>
                <a:cs typeface="Arial" pitchFamily="34" charset="0"/>
              </a:rPr>
              <a:t>PLC se elije un conductor </a:t>
            </a:r>
            <a:r>
              <a:rPr lang="es-EC" dirty="0">
                <a:latin typeface="Arial" pitchFamily="34" charset="0"/>
                <a:cs typeface="Arial" pitchFamily="34" charset="0"/>
              </a:rPr>
              <a:t>#16 AWG, dando preferencia a normas de cableado AS-Interface y reglas que dicta Schneider </a:t>
            </a:r>
            <a:r>
              <a:rPr lang="es-EC" dirty="0" smtClean="0">
                <a:latin typeface="Arial" pitchFamily="34" charset="0"/>
                <a:cs typeface="Arial" pitchFamily="34" charset="0"/>
              </a:rPr>
              <a:t>Electric.</a:t>
            </a:r>
            <a:endParaRPr lang="es-MX" dirty="0">
              <a:latin typeface="Arial" pitchFamily="34" charset="0"/>
              <a:cs typeface="Arial" pitchFamily="34" charset="0"/>
            </a:endParaRPr>
          </a:p>
        </p:txBody>
      </p:sp>
      <p:sp>
        <p:nvSpPr>
          <p:cNvPr id="10" name="9 Rectángulo"/>
          <p:cNvSpPr/>
          <p:nvPr/>
        </p:nvSpPr>
        <p:spPr>
          <a:xfrm>
            <a:off x="1763688" y="3934797"/>
            <a:ext cx="7200800" cy="646331"/>
          </a:xfrm>
          <a:prstGeom prst="rect">
            <a:avLst/>
          </a:prstGeom>
        </p:spPr>
        <p:txBody>
          <a:bodyPr wrap="square">
            <a:spAutoFit/>
          </a:bodyPr>
          <a:lstStyle/>
          <a:p>
            <a:r>
              <a:rPr lang="es-EC" dirty="0">
                <a:latin typeface="Arial" pitchFamily="34" charset="0"/>
                <a:cs typeface="Arial" pitchFamily="34" charset="0"/>
              </a:rPr>
              <a:t>Para la alimenta de elementos eléctricos como </a:t>
            </a:r>
            <a:r>
              <a:rPr lang="es-EC" dirty="0" smtClean="0">
                <a:latin typeface="Arial" pitchFamily="34" charset="0"/>
                <a:cs typeface="Arial" pitchFamily="34" charset="0"/>
              </a:rPr>
              <a:t>motores, bombas, embregues-frenos electromagnéticos elije </a:t>
            </a:r>
            <a:r>
              <a:rPr lang="es-EC" dirty="0">
                <a:latin typeface="Arial" pitchFamily="34" charset="0"/>
                <a:cs typeface="Arial" pitchFamily="34" charset="0"/>
              </a:rPr>
              <a:t>un conductor #</a:t>
            </a:r>
            <a:r>
              <a:rPr lang="es-EC" dirty="0" smtClean="0">
                <a:latin typeface="Arial" pitchFamily="34" charset="0"/>
                <a:cs typeface="Arial" pitchFamily="34" charset="0"/>
              </a:rPr>
              <a:t>14AWG.</a:t>
            </a:r>
            <a:endParaRPr lang="es-MX" dirty="0"/>
          </a:p>
        </p:txBody>
      </p:sp>
    </p:spTree>
    <p:extLst>
      <p:ext uri="{BB962C8B-B14F-4D97-AF65-F5344CB8AC3E}">
        <p14:creationId xmlns:p14="http://schemas.microsoft.com/office/powerpoint/2010/main" val="674719915"/>
      </p:ext>
    </p:extLst>
  </p:cSld>
  <p:clrMapOvr>
    <a:masterClrMapping/>
  </p:clrMapOvr>
  <p:transition>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a:p>
        </p:txBody>
      </p:sp>
      <p:sp>
        <p:nvSpPr>
          <p:cNvPr id="3" name="2 Subtítulo"/>
          <p:cNvSpPr>
            <a:spLocks noGrp="1"/>
          </p:cNvSpPr>
          <p:nvPr>
            <p:ph type="subTitle" idx="1"/>
          </p:nvPr>
        </p:nvSpPr>
        <p:spPr/>
        <p:txBody>
          <a:bodyPr/>
          <a:lstStyle/>
          <a:p>
            <a:endParaRPr lang="es-PE"/>
          </a:p>
        </p:txBody>
      </p:sp>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8" name="7 Rectángulo"/>
          <p:cNvSpPr/>
          <p:nvPr/>
        </p:nvSpPr>
        <p:spPr>
          <a:xfrm>
            <a:off x="1403648" y="1484784"/>
            <a:ext cx="7240318" cy="830997"/>
          </a:xfrm>
          <a:prstGeom prst="rect">
            <a:avLst/>
          </a:prstGeom>
        </p:spPr>
        <p:txBody>
          <a:bodyPr wrap="square">
            <a:spAutoFit/>
          </a:bodyPr>
          <a:lstStyle/>
          <a:p>
            <a:pPr algn="just"/>
            <a:endParaRPr lang="es-EC" sz="2400" dirty="0" smtClean="0">
              <a:latin typeface="Arial" pitchFamily="34" charset="0"/>
              <a:cs typeface="Arial" pitchFamily="34" charset="0"/>
            </a:endParaRPr>
          </a:p>
          <a:p>
            <a:pPr algn="just"/>
            <a:endParaRPr lang="es-EC" sz="2400" b="1" dirty="0" smtClean="0">
              <a:latin typeface="Arial" pitchFamily="34" charset="0"/>
              <a:cs typeface="Arial" pitchFamily="34" charset="0"/>
            </a:endParaRPr>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smtClean="0">
                <a:ln>
                  <a:noFill/>
                </a:ln>
                <a:solidFill>
                  <a:schemeClr val="tx1"/>
                </a:solidFill>
                <a:effectLst/>
                <a:latin typeface="Arial" pitchFamily="34" charset="0"/>
                <a:ea typeface="Times New Roman" pitchFamily="18" charset="0"/>
              </a:rPr>
              <a:t> </a:t>
            </a:r>
            <a:r>
              <a:rPr kumimoji="0" lang="es-ES" sz="1200" b="0" i="0" u="none" strike="noStrike" cap="none" normalizeH="0" baseline="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7"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314369" name="Rectangle 1"/>
          <p:cNvSpPr>
            <a:spLocks noChangeArrowheads="1"/>
          </p:cNvSpPr>
          <p:nvPr/>
        </p:nvSpPr>
        <p:spPr bwMode="auto">
          <a:xfrm>
            <a:off x="1619672" y="937846"/>
            <a:ext cx="7056784"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es-EC"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UTILIZACIÓN DE BANDAS DE TRANSMISIÓN PARA EL SISTEMA DE AVANCE.</a:t>
            </a:r>
            <a:endParaRPr kumimoji="0" lang="es-EC"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14370" name="Picture 2"/>
          <p:cNvPicPr>
            <a:picLocks noChangeAspect="1" noChangeArrowheads="1"/>
          </p:cNvPicPr>
          <p:nvPr/>
        </p:nvPicPr>
        <p:blipFill>
          <a:blip r:embed="rId3" cstate="print"/>
          <a:srcRect/>
          <a:stretch>
            <a:fillRect/>
          </a:stretch>
        </p:blipFill>
        <p:spPr bwMode="auto">
          <a:xfrm>
            <a:off x="4472088" y="4048606"/>
            <a:ext cx="4529534" cy="1728192"/>
          </a:xfrm>
          <a:prstGeom prst="rect">
            <a:avLst/>
          </a:prstGeom>
          <a:noFill/>
          <a:ln w="9525">
            <a:noFill/>
            <a:miter lim="800000"/>
            <a:headEnd/>
            <a:tailEnd/>
          </a:ln>
        </p:spPr>
      </p:pic>
      <p:pic>
        <p:nvPicPr>
          <p:cNvPr id="22" name="21 Imagen" descr="C:\Users\PERSONAL\Desktop\tesis_fresd\Fotos Tesis David - Chili\100SSCAM\SS850062.JPG"/>
          <p:cNvPicPr/>
          <p:nvPr/>
        </p:nvPicPr>
        <p:blipFill>
          <a:blip r:embed="rId4" cstate="print"/>
          <a:srcRect l="30468" t="57349" r="26551" b="17283"/>
          <a:stretch>
            <a:fillRect/>
          </a:stretch>
        </p:blipFill>
        <p:spPr bwMode="auto">
          <a:xfrm>
            <a:off x="2267744" y="4149080"/>
            <a:ext cx="2055168" cy="1584176"/>
          </a:xfrm>
          <a:prstGeom prst="rect">
            <a:avLst/>
          </a:prstGeom>
          <a:noFill/>
          <a:ln w="9525">
            <a:noFill/>
            <a:miter lim="800000"/>
            <a:headEnd/>
            <a:tailEnd/>
          </a:ln>
        </p:spPr>
      </p:pic>
      <p:sp>
        <p:nvSpPr>
          <p:cNvPr id="23" name="22 Rectángulo"/>
          <p:cNvSpPr/>
          <p:nvPr/>
        </p:nvSpPr>
        <p:spPr>
          <a:xfrm>
            <a:off x="1331640" y="1844824"/>
            <a:ext cx="7740352" cy="1569660"/>
          </a:xfrm>
          <a:prstGeom prst="rect">
            <a:avLst/>
          </a:prstGeom>
        </p:spPr>
        <p:txBody>
          <a:bodyPr wrap="square">
            <a:spAutoFit/>
          </a:bodyPr>
          <a:lstStyle/>
          <a:p>
            <a:pPr algn="just"/>
            <a:r>
              <a:rPr lang="es-EC" sz="2400" dirty="0" smtClean="0">
                <a:latin typeface="Arial" pitchFamily="34" charset="0"/>
                <a:cs typeface="Arial" pitchFamily="34" charset="0"/>
              </a:rPr>
              <a:t>Se utiliza para el mecanismo de la caja de avances que será accionado por un motor que se encuentra acoplado mediante un sistema por poleas para la activación de los embragues-frenos electromagnéticos.</a:t>
            </a:r>
            <a:endParaRPr lang="es-EC" sz="2400" dirty="0">
              <a:latin typeface="Arial" pitchFamily="34" charset="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1214382" y="2857500"/>
            <a:ext cx="7929618" cy="1143000"/>
          </a:xfrm>
        </p:spPr>
        <p:txBody>
          <a:bodyPr>
            <a:noAutofit/>
          </a:bodyPr>
          <a:lstStyle/>
          <a:p>
            <a:pPr lvl="2" algn="ctr" rtl="0">
              <a:spcBef>
                <a:spcPct val="0"/>
              </a:spcBef>
            </a:pPr>
            <a:r>
              <a:rPr lang="es-EC" sz="3600" b="1" dirty="0" smtClean="0">
                <a:latin typeface="Arial" pitchFamily="34" charset="0"/>
                <a:cs typeface="Arial" pitchFamily="34" charset="0"/>
              </a:rPr>
              <a:t>TRATAMIENTO DE AGUAS RESIDUALES.</a:t>
            </a:r>
            <a:r>
              <a:rPr lang="es-EC" sz="3600" dirty="0">
                <a:latin typeface="Arial" pitchFamily="34" charset="0"/>
                <a:cs typeface="Arial" pitchFamily="34" charset="0"/>
              </a:rPr>
              <a:t/>
            </a:r>
            <a:br>
              <a:rPr lang="es-EC" sz="3600" dirty="0">
                <a:latin typeface="Arial" pitchFamily="34" charset="0"/>
                <a:cs typeface="Arial" pitchFamily="34" charset="0"/>
              </a:rPr>
            </a:br>
            <a:endParaRPr lang="es-PE" sz="3600" b="1" dirty="0">
              <a:latin typeface="Arial" pitchFamily="34" charset="0"/>
              <a:cs typeface="Arial" pitchFamily="34" charset="0"/>
            </a:endParaRPr>
          </a:p>
        </p:txBody>
      </p:sp>
      <p:sp>
        <p:nvSpPr>
          <p:cNvPr id="21299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Tree>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a:p>
        </p:txBody>
      </p:sp>
      <p:sp>
        <p:nvSpPr>
          <p:cNvPr id="3" name="2 Subtítulo"/>
          <p:cNvSpPr>
            <a:spLocks noGrp="1"/>
          </p:cNvSpPr>
          <p:nvPr>
            <p:ph type="subTitle" idx="1"/>
          </p:nvPr>
        </p:nvSpPr>
        <p:spPr/>
        <p:txBody>
          <a:bodyPr/>
          <a:lstStyle/>
          <a:p>
            <a:endParaRPr lang="es-PE"/>
          </a:p>
        </p:txBody>
      </p:sp>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8" name="7 Rectángulo"/>
          <p:cNvSpPr/>
          <p:nvPr/>
        </p:nvSpPr>
        <p:spPr>
          <a:xfrm>
            <a:off x="1403648" y="1484784"/>
            <a:ext cx="7240318" cy="830997"/>
          </a:xfrm>
          <a:prstGeom prst="rect">
            <a:avLst/>
          </a:prstGeom>
        </p:spPr>
        <p:txBody>
          <a:bodyPr wrap="square">
            <a:spAutoFit/>
          </a:bodyPr>
          <a:lstStyle/>
          <a:p>
            <a:pPr algn="just"/>
            <a:endParaRPr lang="es-EC" sz="2400" dirty="0" smtClean="0">
              <a:latin typeface="Arial" pitchFamily="34" charset="0"/>
              <a:cs typeface="Arial" pitchFamily="34" charset="0"/>
            </a:endParaRPr>
          </a:p>
          <a:p>
            <a:pPr algn="just"/>
            <a:endParaRPr lang="es-EC" sz="2400" b="1" dirty="0" smtClean="0">
              <a:latin typeface="Arial" pitchFamily="34" charset="0"/>
              <a:cs typeface="Arial" pitchFamily="34" charset="0"/>
            </a:endParaRPr>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smtClean="0">
                <a:ln>
                  <a:noFill/>
                </a:ln>
                <a:solidFill>
                  <a:schemeClr val="tx1"/>
                </a:solidFill>
                <a:effectLst/>
                <a:latin typeface="Arial" pitchFamily="34" charset="0"/>
                <a:ea typeface="Times New Roman" pitchFamily="18" charset="0"/>
              </a:rPr>
              <a:t> </a:t>
            </a:r>
            <a:r>
              <a:rPr kumimoji="0" lang="es-ES" sz="1200" b="0" i="0" u="none" strike="noStrike" cap="none" normalizeH="0" baseline="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7"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314369" name="Rectangle 1"/>
          <p:cNvSpPr>
            <a:spLocks noChangeArrowheads="1"/>
          </p:cNvSpPr>
          <p:nvPr/>
        </p:nvSpPr>
        <p:spPr bwMode="auto">
          <a:xfrm>
            <a:off x="1475656" y="1122513"/>
            <a:ext cx="705678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es-EC" sz="2400" b="1" dirty="0" smtClean="0">
                <a:latin typeface="Arial" pitchFamily="34" charset="0"/>
                <a:cs typeface="Arial" pitchFamily="34" charset="0"/>
              </a:rPr>
              <a:t>SELECCIÓN DEL LUBRICANTE.</a:t>
            </a:r>
            <a:endParaRPr lang="es-EC" sz="2400" b="1" dirty="0">
              <a:latin typeface="Arial" pitchFamily="34" charset="0"/>
              <a:cs typeface="Arial" pitchFamily="34" charset="0"/>
            </a:endParaRPr>
          </a:p>
        </p:txBody>
      </p:sp>
      <p:sp>
        <p:nvSpPr>
          <p:cNvPr id="23" name="22 Rectángulo"/>
          <p:cNvSpPr/>
          <p:nvPr/>
        </p:nvSpPr>
        <p:spPr>
          <a:xfrm>
            <a:off x="1259632" y="1772816"/>
            <a:ext cx="7740352" cy="2308324"/>
          </a:xfrm>
          <a:prstGeom prst="rect">
            <a:avLst/>
          </a:prstGeom>
        </p:spPr>
        <p:txBody>
          <a:bodyPr wrap="square">
            <a:spAutoFit/>
          </a:bodyPr>
          <a:lstStyle/>
          <a:p>
            <a:pPr algn="just"/>
            <a:r>
              <a:rPr lang="es-EC" sz="2400" dirty="0" smtClean="0">
                <a:latin typeface="Arial" pitchFamily="34" charset="0"/>
                <a:cs typeface="Arial" pitchFamily="34" charset="0"/>
              </a:rPr>
              <a:t>Posee las siguientes características:</a:t>
            </a:r>
          </a:p>
          <a:p>
            <a:pPr algn="just">
              <a:buFontTx/>
              <a:buChar char="-"/>
            </a:pPr>
            <a:r>
              <a:rPr lang="es-EC" sz="2400" dirty="0" smtClean="0">
                <a:latin typeface="Arial" pitchFamily="34" charset="0"/>
                <a:cs typeface="Arial" pitchFamily="34" charset="0"/>
              </a:rPr>
              <a:t> Presenta estabilidad a la oxidación superior garantiza una larga vida del aceite a elevadas temperaturas, </a:t>
            </a:r>
          </a:p>
          <a:p>
            <a:pPr algn="just">
              <a:buFontTx/>
              <a:buChar char="-"/>
            </a:pPr>
            <a:r>
              <a:rPr lang="es-EC" sz="2400" dirty="0" smtClean="0">
                <a:latin typeface="Arial" pitchFamily="34" charset="0"/>
                <a:cs typeface="Arial" pitchFamily="34" charset="0"/>
              </a:rPr>
              <a:t> Evita también la formación de depósitos.</a:t>
            </a:r>
          </a:p>
          <a:p>
            <a:pPr algn="just"/>
            <a:r>
              <a:rPr lang="es-EC" sz="2400" dirty="0" smtClean="0">
                <a:latin typeface="Arial" pitchFamily="34" charset="0"/>
                <a:cs typeface="Arial" pitchFamily="34" charset="0"/>
              </a:rPr>
              <a:t>- Ideal para sistemas de transmisión por engranes para máquinas-herramientas.</a:t>
            </a:r>
            <a:endParaRPr lang="es-EC" sz="2400" dirty="0">
              <a:latin typeface="Arial" pitchFamily="34" charset="0"/>
              <a:cs typeface="Arial" pitchFamily="34" charset="0"/>
            </a:endParaRPr>
          </a:p>
        </p:txBody>
      </p:sp>
      <p:pic>
        <p:nvPicPr>
          <p:cNvPr id="16" name="15 Imagen"/>
          <p:cNvPicPr/>
          <p:nvPr/>
        </p:nvPicPr>
        <p:blipFill>
          <a:blip r:embed="rId3" cstate="print"/>
          <a:srcRect/>
          <a:stretch>
            <a:fillRect/>
          </a:stretch>
        </p:blipFill>
        <p:spPr bwMode="auto">
          <a:xfrm>
            <a:off x="4499992" y="4221088"/>
            <a:ext cx="1512168" cy="2088232"/>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27384"/>
            <a:ext cx="9144032" cy="6858000"/>
          </a:xfrm>
          <a:prstGeom prst="rect">
            <a:avLst/>
          </a:prstGeom>
          <a:noFill/>
          <a:ln w="9525">
            <a:noFill/>
            <a:miter lim="800000"/>
            <a:headEnd/>
            <a:tailEnd/>
          </a:ln>
        </p:spPr>
      </p:pic>
      <p:sp>
        <p:nvSpPr>
          <p:cNvPr id="2" name="1 Título"/>
          <p:cNvSpPr>
            <a:spLocks noGrp="1"/>
          </p:cNvSpPr>
          <p:nvPr>
            <p:ph type="title"/>
          </p:nvPr>
        </p:nvSpPr>
        <p:spPr>
          <a:xfrm>
            <a:off x="1285852" y="2636912"/>
            <a:ext cx="7429552" cy="1512168"/>
          </a:xfrm>
        </p:spPr>
        <p:txBody>
          <a:bodyPr>
            <a:normAutofit fontScale="90000"/>
          </a:bodyPr>
          <a:lstStyle/>
          <a:p>
            <a:r>
              <a:rPr lang="es-ES_tradnl" sz="5100" b="1" dirty="0" smtClean="0"/>
              <a:t>IMPLEMENTACIÓN Y MONTAJE</a:t>
            </a:r>
            <a:r>
              <a:rPr lang="es-PE" sz="3200" dirty="0" smtClean="0"/>
              <a:t/>
            </a:r>
            <a:br>
              <a:rPr lang="es-PE" sz="3200" dirty="0" smtClean="0"/>
            </a:br>
            <a:r>
              <a:rPr lang="es-PE" sz="3200" dirty="0" smtClean="0"/>
              <a:t> </a:t>
            </a:r>
            <a:endParaRPr lang="es-PE" sz="3200" dirty="0"/>
          </a:p>
        </p:txBody>
      </p:sp>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Tree>
  </p:cSld>
  <p:clrMapOvr>
    <a:masterClrMapping/>
  </p:clrMapOvr>
  <p:transition>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10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2" name="11 Rectángulo"/>
          <p:cNvSpPr/>
          <p:nvPr/>
        </p:nvSpPr>
        <p:spPr>
          <a:xfrm>
            <a:off x="971600" y="886165"/>
            <a:ext cx="8001056" cy="1174104"/>
          </a:xfrm>
          <a:prstGeom prst="rect">
            <a:avLst/>
          </a:prstGeom>
        </p:spPr>
        <p:txBody>
          <a:bodyPr wrap="square">
            <a:spAutoFit/>
          </a:bodyPr>
          <a:lstStyle/>
          <a:p>
            <a:pPr lvl="2"/>
            <a:r>
              <a:rPr lang="es-EC" sz="2200" b="1" dirty="0" smtClean="0">
                <a:latin typeface="Arial" pitchFamily="34" charset="0"/>
                <a:cs typeface="Arial" pitchFamily="34" charset="0"/>
              </a:rPr>
              <a:t>MONTAJE E IMPLEMENTACIÓN DEL SISTEMA DE ENFRIAMIENTO.</a:t>
            </a:r>
            <a:endParaRPr lang="es-EC" sz="2200" dirty="0" smtClean="0">
              <a:latin typeface="Arial" pitchFamily="34" charset="0"/>
              <a:cs typeface="Arial" pitchFamily="34" charset="0"/>
            </a:endParaRPr>
          </a:p>
          <a:p>
            <a:pPr marL="742950" lvl="1" indent="-285750">
              <a:lnSpc>
                <a:spcPct val="150000"/>
              </a:lnSpc>
              <a:spcAft>
                <a:spcPts val="1000"/>
              </a:spcAft>
              <a:buClr>
                <a:srgbClr val="000000"/>
              </a:buClr>
            </a:pPr>
            <a:endParaRPr lang="es-EC" sz="2000" b="1" dirty="0">
              <a:latin typeface="Arial" pitchFamily="34" charset="0"/>
              <a:ea typeface="Times New Roman"/>
              <a:cs typeface="Arial" pitchFamily="34" charset="0"/>
            </a:endParaRPr>
          </a:p>
        </p:txBody>
      </p:sp>
      <p:pic>
        <p:nvPicPr>
          <p:cNvPr id="10" name="9 Imagen"/>
          <p:cNvPicPr/>
          <p:nvPr/>
        </p:nvPicPr>
        <p:blipFill>
          <a:blip r:embed="rId3" cstate="print"/>
          <a:srcRect/>
          <a:stretch>
            <a:fillRect/>
          </a:stretch>
        </p:blipFill>
        <p:spPr bwMode="auto">
          <a:xfrm>
            <a:off x="4211960" y="1700808"/>
            <a:ext cx="2304256" cy="2160240"/>
          </a:xfrm>
          <a:prstGeom prst="rect">
            <a:avLst/>
          </a:prstGeom>
          <a:noFill/>
          <a:ln w="9525">
            <a:noFill/>
            <a:miter lim="800000"/>
            <a:headEnd/>
            <a:tailEnd/>
          </a:ln>
        </p:spPr>
      </p:pic>
      <p:pic>
        <p:nvPicPr>
          <p:cNvPr id="11" name="10 Imagen"/>
          <p:cNvPicPr/>
          <p:nvPr/>
        </p:nvPicPr>
        <p:blipFill>
          <a:blip r:embed="rId4" cstate="print"/>
          <a:srcRect/>
          <a:stretch>
            <a:fillRect/>
          </a:stretch>
        </p:blipFill>
        <p:spPr bwMode="auto">
          <a:xfrm>
            <a:off x="6660232" y="1556792"/>
            <a:ext cx="1872208" cy="2520280"/>
          </a:xfrm>
          <a:prstGeom prst="rect">
            <a:avLst/>
          </a:prstGeom>
          <a:noFill/>
          <a:ln w="9525">
            <a:noFill/>
            <a:miter lim="800000"/>
            <a:headEnd/>
            <a:tailEnd/>
          </a:ln>
        </p:spPr>
      </p:pic>
      <p:pic>
        <p:nvPicPr>
          <p:cNvPr id="13" name="12 Imagen"/>
          <p:cNvPicPr/>
          <p:nvPr/>
        </p:nvPicPr>
        <p:blipFill>
          <a:blip r:embed="rId5" cstate="print"/>
          <a:srcRect/>
          <a:stretch>
            <a:fillRect/>
          </a:stretch>
        </p:blipFill>
        <p:spPr bwMode="auto">
          <a:xfrm>
            <a:off x="1691680" y="4005064"/>
            <a:ext cx="2085975" cy="2557497"/>
          </a:xfrm>
          <a:prstGeom prst="rect">
            <a:avLst/>
          </a:prstGeom>
          <a:noFill/>
          <a:ln w="9525">
            <a:noFill/>
            <a:miter lim="800000"/>
            <a:headEnd/>
            <a:tailEnd/>
          </a:ln>
        </p:spPr>
      </p:pic>
      <p:pic>
        <p:nvPicPr>
          <p:cNvPr id="14" name="13 Imagen"/>
          <p:cNvPicPr/>
          <p:nvPr/>
        </p:nvPicPr>
        <p:blipFill>
          <a:blip r:embed="rId6" cstate="print"/>
          <a:srcRect/>
          <a:stretch>
            <a:fillRect/>
          </a:stretch>
        </p:blipFill>
        <p:spPr bwMode="auto">
          <a:xfrm>
            <a:off x="3851920" y="4005064"/>
            <a:ext cx="2077591" cy="2520280"/>
          </a:xfrm>
          <a:prstGeom prst="rect">
            <a:avLst/>
          </a:prstGeom>
          <a:noFill/>
          <a:ln w="9525">
            <a:noFill/>
            <a:miter lim="800000"/>
            <a:headEnd/>
            <a:tailEnd/>
          </a:ln>
        </p:spPr>
      </p:pic>
      <p:pic>
        <p:nvPicPr>
          <p:cNvPr id="17" name="16 Imagen"/>
          <p:cNvPicPr/>
          <p:nvPr/>
        </p:nvPicPr>
        <p:blipFill>
          <a:blip r:embed="rId7" cstate="print"/>
          <a:srcRect/>
          <a:stretch>
            <a:fillRect/>
          </a:stretch>
        </p:blipFill>
        <p:spPr bwMode="auto">
          <a:xfrm>
            <a:off x="6012160" y="4221088"/>
            <a:ext cx="2917572" cy="2088232"/>
          </a:xfrm>
          <a:prstGeom prst="rect">
            <a:avLst/>
          </a:prstGeom>
          <a:noFill/>
          <a:ln w="9525">
            <a:noFill/>
            <a:miter lim="800000"/>
            <a:headEnd/>
            <a:tailEnd/>
          </a:ln>
        </p:spPr>
      </p:pic>
      <p:pic>
        <p:nvPicPr>
          <p:cNvPr id="262145" name="Picture 1" descr="C:\Users\PERSONAL\Desktop\tesis_fresd\otras fotos\DSC01347.JPG"/>
          <p:cNvPicPr>
            <a:picLocks noChangeAspect="1" noChangeArrowheads="1"/>
          </p:cNvPicPr>
          <p:nvPr/>
        </p:nvPicPr>
        <p:blipFill>
          <a:blip r:embed="rId8" cstate="print"/>
          <a:srcRect/>
          <a:stretch>
            <a:fillRect/>
          </a:stretch>
        </p:blipFill>
        <p:spPr bwMode="auto">
          <a:xfrm>
            <a:off x="1379645" y="1772816"/>
            <a:ext cx="2688299" cy="2016224"/>
          </a:xfrm>
          <a:prstGeom prst="rect">
            <a:avLst/>
          </a:prstGeom>
          <a:noFill/>
        </p:spPr>
      </p:pic>
    </p:spTree>
  </p:cSld>
  <p:clrMapOvr>
    <a:masterClrMapping/>
  </p:clrMapOvr>
  <p:transition>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6480" y="0"/>
            <a:ext cx="9144032" cy="6858000"/>
          </a:xfrm>
          <a:prstGeom prst="rect">
            <a:avLst/>
          </a:prstGeom>
          <a:noFill/>
          <a:ln w="9525">
            <a:noFill/>
            <a:miter lim="800000"/>
            <a:headEnd/>
            <a:tailEnd/>
          </a:ln>
        </p:spPr>
      </p:pic>
      <p:sp>
        <p:nvSpPr>
          <p:cNvPr id="5" name="4 Rectángulo"/>
          <p:cNvSpPr/>
          <p:nvPr/>
        </p:nvSpPr>
        <p:spPr>
          <a:xfrm>
            <a:off x="1500166" y="714356"/>
            <a:ext cx="7358114" cy="553998"/>
          </a:xfrm>
          <a:prstGeom prst="rect">
            <a:avLst/>
          </a:prstGeom>
        </p:spPr>
        <p:txBody>
          <a:bodyPr wrap="square">
            <a:spAutoFit/>
          </a:bodyPr>
          <a:lstStyle/>
          <a:p>
            <a:pPr algn="ctr">
              <a:buNone/>
            </a:pPr>
            <a:r>
              <a:rPr lang="es-ES_tradnl" sz="3000" b="1" dirty="0" smtClean="0"/>
              <a:t>MONTAJE DE LOS MOTORES</a:t>
            </a:r>
            <a:endParaRPr lang="es-PE" sz="3000" b="1" dirty="0" smtClean="0"/>
          </a:p>
        </p:txBody>
      </p:sp>
      <p:pic>
        <p:nvPicPr>
          <p:cNvPr id="8" name="7 Imagen"/>
          <p:cNvPicPr/>
          <p:nvPr/>
        </p:nvPicPr>
        <p:blipFill>
          <a:blip r:embed="rId3" cstate="print"/>
          <a:stretch>
            <a:fillRect/>
          </a:stretch>
        </p:blipFill>
        <p:spPr bwMode="auto">
          <a:xfrm>
            <a:off x="2528943" y="1288415"/>
            <a:ext cx="2701290" cy="2140585"/>
          </a:xfrm>
          <a:prstGeom prst="rect">
            <a:avLst/>
          </a:prstGeom>
          <a:noFill/>
          <a:ln>
            <a:noFill/>
          </a:ln>
        </p:spPr>
      </p:pic>
      <p:pic>
        <p:nvPicPr>
          <p:cNvPr id="9" name="8 Imagen"/>
          <p:cNvPicPr/>
          <p:nvPr/>
        </p:nvPicPr>
        <p:blipFill rotWithShape="1">
          <a:blip r:embed="rId4" cstate="print"/>
          <a:srcRect r="45689"/>
          <a:stretch/>
        </p:blipFill>
        <p:spPr bwMode="auto">
          <a:xfrm>
            <a:off x="1688522" y="3861048"/>
            <a:ext cx="2379422" cy="1861185"/>
          </a:xfrm>
          <a:prstGeom prst="rect">
            <a:avLst/>
          </a:prstGeom>
          <a:noFill/>
          <a:ln w="9525">
            <a:noFill/>
            <a:miter lim="800000"/>
            <a:headEnd/>
            <a:tailEnd/>
          </a:ln>
        </p:spPr>
      </p:pic>
      <p:pic>
        <p:nvPicPr>
          <p:cNvPr id="10" name="9 Imagen"/>
          <p:cNvPicPr/>
          <p:nvPr/>
        </p:nvPicPr>
        <p:blipFill>
          <a:blip r:embed="rId5" cstate="print"/>
          <a:srcRect/>
          <a:stretch>
            <a:fillRect/>
          </a:stretch>
        </p:blipFill>
        <p:spPr bwMode="auto">
          <a:xfrm>
            <a:off x="5253204" y="1268354"/>
            <a:ext cx="2796738" cy="2140585"/>
          </a:xfrm>
          <a:prstGeom prst="rect">
            <a:avLst/>
          </a:prstGeom>
          <a:noFill/>
          <a:ln w="9525">
            <a:noFill/>
            <a:miter lim="800000"/>
            <a:headEnd/>
            <a:tailEnd/>
          </a:ln>
        </p:spPr>
      </p:pic>
      <p:pic>
        <p:nvPicPr>
          <p:cNvPr id="13" name="12 Imagen" descr="C:\Users\PERSONAL\Desktop\tesis_fresd\FOTOSULTIMAS\DSC02507.JPG"/>
          <p:cNvPicPr/>
          <p:nvPr/>
        </p:nvPicPr>
        <p:blipFill>
          <a:blip r:embed="rId6" cstate="print"/>
          <a:srcRect l="17763" t="11083" r="9486" b="16625"/>
          <a:stretch>
            <a:fillRect/>
          </a:stretch>
        </p:blipFill>
        <p:spPr bwMode="auto">
          <a:xfrm>
            <a:off x="6588224" y="3861048"/>
            <a:ext cx="2376264" cy="1843916"/>
          </a:xfrm>
          <a:prstGeom prst="rect">
            <a:avLst/>
          </a:prstGeom>
          <a:noFill/>
          <a:ln w="9525">
            <a:noFill/>
            <a:miter lim="800000"/>
            <a:headEnd/>
            <a:tailEnd/>
          </a:ln>
        </p:spPr>
      </p:pic>
      <p:pic>
        <p:nvPicPr>
          <p:cNvPr id="14" name="13 Imagen"/>
          <p:cNvPicPr/>
          <p:nvPr/>
        </p:nvPicPr>
        <p:blipFill>
          <a:blip r:embed="rId7" cstate="print"/>
          <a:srcRect/>
          <a:stretch>
            <a:fillRect/>
          </a:stretch>
        </p:blipFill>
        <p:spPr bwMode="auto">
          <a:xfrm>
            <a:off x="4014822" y="3861048"/>
            <a:ext cx="2636751" cy="1843916"/>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50703"/>
            <a:ext cx="9144032" cy="6858000"/>
          </a:xfrm>
          <a:prstGeom prst="rect">
            <a:avLst/>
          </a:prstGeom>
          <a:noFill/>
          <a:ln w="9525">
            <a:noFill/>
            <a:miter lim="800000"/>
            <a:headEnd/>
            <a:tailEnd/>
          </a:ln>
        </p:spPr>
      </p:pic>
      <p:sp>
        <p:nvSpPr>
          <p:cNvPr id="5" name="4 Rectángulo"/>
          <p:cNvSpPr/>
          <p:nvPr/>
        </p:nvSpPr>
        <p:spPr>
          <a:xfrm>
            <a:off x="1500166" y="714356"/>
            <a:ext cx="7358114" cy="553998"/>
          </a:xfrm>
          <a:prstGeom prst="rect">
            <a:avLst/>
          </a:prstGeom>
        </p:spPr>
        <p:txBody>
          <a:bodyPr wrap="square">
            <a:spAutoFit/>
          </a:bodyPr>
          <a:lstStyle/>
          <a:p>
            <a:pPr algn="ctr">
              <a:buNone/>
            </a:pPr>
            <a:r>
              <a:rPr lang="es-ES_tradnl" sz="3000" b="1" dirty="0" smtClean="0"/>
              <a:t>MONTAJE DE LAS BOMBAS</a:t>
            </a:r>
            <a:endParaRPr lang="es-PE" sz="3000" b="1" dirty="0" smtClean="0"/>
          </a:p>
        </p:txBody>
      </p:sp>
      <p:pic>
        <p:nvPicPr>
          <p:cNvPr id="11" name="10 Imagen"/>
          <p:cNvPicPr/>
          <p:nvPr/>
        </p:nvPicPr>
        <p:blipFill>
          <a:blip r:embed="rId3" cstate="print"/>
          <a:srcRect/>
          <a:stretch>
            <a:fillRect/>
          </a:stretch>
        </p:blipFill>
        <p:spPr bwMode="auto">
          <a:xfrm>
            <a:off x="3419872" y="1399637"/>
            <a:ext cx="2880320" cy="1978660"/>
          </a:xfrm>
          <a:prstGeom prst="rect">
            <a:avLst/>
          </a:prstGeom>
          <a:noFill/>
          <a:ln w="9525">
            <a:noFill/>
            <a:miter lim="800000"/>
            <a:headEnd/>
            <a:tailEnd/>
          </a:ln>
        </p:spPr>
      </p:pic>
      <p:pic>
        <p:nvPicPr>
          <p:cNvPr id="12" name="11 Imagen"/>
          <p:cNvPicPr/>
          <p:nvPr/>
        </p:nvPicPr>
        <p:blipFill>
          <a:blip r:embed="rId4" cstate="print"/>
          <a:srcRect/>
          <a:stretch>
            <a:fillRect/>
          </a:stretch>
        </p:blipFill>
        <p:spPr bwMode="auto">
          <a:xfrm>
            <a:off x="6275965" y="1406622"/>
            <a:ext cx="2639544" cy="1971675"/>
          </a:xfrm>
          <a:prstGeom prst="rect">
            <a:avLst/>
          </a:prstGeom>
          <a:noFill/>
          <a:ln w="9525">
            <a:noFill/>
            <a:miter lim="800000"/>
            <a:headEnd/>
            <a:tailEnd/>
          </a:ln>
        </p:spPr>
      </p:pic>
      <p:pic>
        <p:nvPicPr>
          <p:cNvPr id="15" name="14 Imagen"/>
          <p:cNvPicPr/>
          <p:nvPr/>
        </p:nvPicPr>
        <p:blipFill rotWithShape="1">
          <a:blip r:embed="rId5" cstate="print"/>
          <a:srcRect r="67256"/>
          <a:stretch/>
        </p:blipFill>
        <p:spPr bwMode="auto">
          <a:xfrm>
            <a:off x="5723869" y="3645024"/>
            <a:ext cx="1800459" cy="2004060"/>
          </a:xfrm>
          <a:prstGeom prst="rect">
            <a:avLst/>
          </a:prstGeom>
          <a:noFill/>
          <a:ln w="9525">
            <a:noFill/>
            <a:miter lim="800000"/>
            <a:headEnd/>
            <a:tailEnd/>
          </a:ln>
        </p:spPr>
      </p:pic>
      <p:pic>
        <p:nvPicPr>
          <p:cNvPr id="16" name="15 Imagen"/>
          <p:cNvPicPr/>
          <p:nvPr/>
        </p:nvPicPr>
        <p:blipFill>
          <a:blip r:embed="rId6" cstate="print"/>
          <a:srcRect/>
          <a:stretch>
            <a:fillRect/>
          </a:stretch>
        </p:blipFill>
        <p:spPr bwMode="auto">
          <a:xfrm>
            <a:off x="1532869" y="3645024"/>
            <a:ext cx="4191000" cy="2004060"/>
          </a:xfrm>
          <a:prstGeom prst="rect">
            <a:avLst/>
          </a:prstGeom>
          <a:noFill/>
          <a:ln w="9525">
            <a:noFill/>
            <a:miter lim="800000"/>
            <a:headEnd/>
            <a:tailEnd/>
          </a:ln>
        </p:spPr>
      </p:pic>
      <p:pic>
        <p:nvPicPr>
          <p:cNvPr id="17" name="16 Imagen"/>
          <p:cNvPicPr/>
          <p:nvPr/>
        </p:nvPicPr>
        <p:blipFill>
          <a:blip r:embed="rId7" cstate="print"/>
          <a:srcRect/>
          <a:stretch>
            <a:fillRect/>
          </a:stretch>
        </p:blipFill>
        <p:spPr bwMode="auto">
          <a:xfrm>
            <a:off x="7482780" y="3645024"/>
            <a:ext cx="1409700" cy="2004060"/>
          </a:xfrm>
          <a:prstGeom prst="rect">
            <a:avLst/>
          </a:prstGeom>
          <a:noFill/>
          <a:ln w="9525">
            <a:noFill/>
            <a:miter lim="800000"/>
            <a:headEnd/>
            <a:tailEnd/>
          </a:ln>
        </p:spPr>
      </p:pic>
      <p:pic>
        <p:nvPicPr>
          <p:cNvPr id="18" name="17 Imagen"/>
          <p:cNvPicPr/>
          <p:nvPr/>
        </p:nvPicPr>
        <p:blipFill>
          <a:blip r:embed="rId8" cstate="print"/>
          <a:srcRect/>
          <a:stretch>
            <a:fillRect/>
          </a:stretch>
        </p:blipFill>
        <p:spPr bwMode="auto">
          <a:xfrm>
            <a:off x="1473526" y="1412776"/>
            <a:ext cx="1984057" cy="1962784"/>
          </a:xfrm>
          <a:prstGeom prst="rect">
            <a:avLst/>
          </a:prstGeom>
          <a:noFill/>
          <a:ln w="9525">
            <a:noFill/>
            <a:miter lim="800000"/>
            <a:headEnd/>
            <a:tailEnd/>
          </a:ln>
        </p:spPr>
      </p:pic>
    </p:spTree>
    <p:extLst>
      <p:ext uri="{BB962C8B-B14F-4D97-AF65-F5344CB8AC3E}">
        <p14:creationId xmlns:p14="http://schemas.microsoft.com/office/powerpoint/2010/main" val="912235366"/>
      </p:ext>
    </p:extLst>
  </p:cSld>
  <p:clrMapOvr>
    <a:masterClrMapping/>
  </p:clrMapOvr>
  <p:transition>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10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2" name="11 Rectángulo"/>
          <p:cNvSpPr/>
          <p:nvPr/>
        </p:nvSpPr>
        <p:spPr>
          <a:xfrm>
            <a:off x="357728" y="869811"/>
            <a:ext cx="8822784" cy="830997"/>
          </a:xfrm>
          <a:prstGeom prst="rect">
            <a:avLst/>
          </a:prstGeom>
        </p:spPr>
        <p:txBody>
          <a:bodyPr wrap="square">
            <a:spAutoFit/>
          </a:bodyPr>
          <a:lstStyle/>
          <a:p>
            <a:pPr lvl="2" algn="ctr"/>
            <a:r>
              <a:rPr lang="es-EC" sz="2400" b="1" dirty="0">
                <a:latin typeface="Arial" pitchFamily="34" charset="0"/>
                <a:cs typeface="Arial" pitchFamily="34" charset="0"/>
              </a:rPr>
              <a:t>MONTAJE DE </a:t>
            </a:r>
            <a:r>
              <a:rPr lang="es-EC" sz="2400" b="1" dirty="0" smtClean="0">
                <a:latin typeface="Arial" pitchFamily="34" charset="0"/>
                <a:cs typeface="Arial" pitchFamily="34" charset="0"/>
              </a:rPr>
              <a:t>EMBRAGUES-FRENOS </a:t>
            </a:r>
            <a:r>
              <a:rPr lang="es-EC" sz="2400" b="1" dirty="0">
                <a:latin typeface="Arial" pitchFamily="34" charset="0"/>
                <a:cs typeface="Arial" pitchFamily="34" charset="0"/>
              </a:rPr>
              <a:t>ELECTROMAGNÉTICOS.</a:t>
            </a:r>
            <a:endParaRPr lang="es-MX" sz="2400" dirty="0">
              <a:latin typeface="Arial" pitchFamily="34" charset="0"/>
              <a:cs typeface="Arial" pitchFamily="34" charset="0"/>
            </a:endParaRPr>
          </a:p>
        </p:txBody>
      </p:sp>
      <p:pic>
        <p:nvPicPr>
          <p:cNvPr id="8" name="7 Imagen"/>
          <p:cNvPicPr/>
          <p:nvPr/>
        </p:nvPicPr>
        <p:blipFill>
          <a:blip r:embed="rId3" cstate="print"/>
          <a:srcRect/>
          <a:stretch>
            <a:fillRect/>
          </a:stretch>
        </p:blipFill>
        <p:spPr bwMode="auto">
          <a:xfrm>
            <a:off x="1526908" y="1676535"/>
            <a:ext cx="2591513" cy="2112505"/>
          </a:xfrm>
          <a:prstGeom prst="rect">
            <a:avLst/>
          </a:prstGeom>
          <a:noFill/>
          <a:ln w="9525">
            <a:noFill/>
            <a:miter lim="800000"/>
            <a:headEnd/>
            <a:tailEnd/>
          </a:ln>
        </p:spPr>
      </p:pic>
      <p:pic>
        <p:nvPicPr>
          <p:cNvPr id="9" name="8 Imagen"/>
          <p:cNvPicPr/>
          <p:nvPr/>
        </p:nvPicPr>
        <p:blipFill>
          <a:blip r:embed="rId4" cstate="print"/>
          <a:srcRect/>
          <a:stretch>
            <a:fillRect/>
          </a:stretch>
        </p:blipFill>
        <p:spPr bwMode="auto">
          <a:xfrm>
            <a:off x="4118421" y="1700808"/>
            <a:ext cx="4918075" cy="2088232"/>
          </a:xfrm>
          <a:prstGeom prst="rect">
            <a:avLst/>
          </a:prstGeom>
          <a:noFill/>
          <a:ln w="9525">
            <a:noFill/>
            <a:miter lim="800000"/>
            <a:headEnd/>
            <a:tailEnd/>
          </a:ln>
        </p:spPr>
      </p:pic>
      <p:pic>
        <p:nvPicPr>
          <p:cNvPr id="10" name="9 Imagen"/>
          <p:cNvPicPr/>
          <p:nvPr/>
        </p:nvPicPr>
        <p:blipFill>
          <a:blip r:embed="rId5" cstate="print"/>
          <a:srcRect/>
          <a:stretch>
            <a:fillRect/>
          </a:stretch>
        </p:blipFill>
        <p:spPr bwMode="auto">
          <a:xfrm>
            <a:off x="4118421" y="3963608"/>
            <a:ext cx="4918076" cy="2057680"/>
          </a:xfrm>
          <a:prstGeom prst="rect">
            <a:avLst/>
          </a:prstGeom>
          <a:noFill/>
          <a:ln w="9525">
            <a:noFill/>
            <a:miter lim="800000"/>
            <a:headEnd/>
            <a:tailEnd/>
          </a:ln>
        </p:spPr>
      </p:pic>
      <p:pic>
        <p:nvPicPr>
          <p:cNvPr id="14" name="13 Imagen"/>
          <p:cNvPicPr/>
          <p:nvPr/>
        </p:nvPicPr>
        <p:blipFill rotWithShape="1">
          <a:blip r:embed="rId6" cstate="print"/>
          <a:srcRect l="50000"/>
          <a:stretch/>
        </p:blipFill>
        <p:spPr bwMode="auto">
          <a:xfrm>
            <a:off x="1526908" y="3963608"/>
            <a:ext cx="2591513" cy="205768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27384"/>
            <a:ext cx="9144032" cy="6858000"/>
          </a:xfrm>
          <a:prstGeom prst="rect">
            <a:avLst/>
          </a:prstGeom>
          <a:noFill/>
          <a:ln w="9525">
            <a:noFill/>
            <a:miter lim="800000"/>
            <a:headEnd/>
            <a:tailEnd/>
          </a:ln>
        </p:spPr>
      </p:pic>
      <p:sp>
        <p:nvSpPr>
          <p:cNvPr id="10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2" name="11 Rectángulo"/>
          <p:cNvSpPr/>
          <p:nvPr/>
        </p:nvSpPr>
        <p:spPr>
          <a:xfrm>
            <a:off x="1142976" y="714356"/>
            <a:ext cx="8001056" cy="830997"/>
          </a:xfrm>
          <a:prstGeom prst="rect">
            <a:avLst/>
          </a:prstGeom>
        </p:spPr>
        <p:txBody>
          <a:bodyPr wrap="square">
            <a:spAutoFit/>
          </a:bodyPr>
          <a:lstStyle/>
          <a:p>
            <a:pPr lvl="2" algn="ctr"/>
            <a:r>
              <a:rPr lang="es-EC" sz="2400" b="1" dirty="0">
                <a:latin typeface="Arial" pitchFamily="34" charset="0"/>
                <a:cs typeface="Arial" pitchFamily="34" charset="0"/>
              </a:rPr>
              <a:t>MONTAJE E INSTALACIÓN ELÉCTRICA DEL TABLERO DE POTENCIA.</a:t>
            </a:r>
            <a:endParaRPr lang="es-MX" sz="2400" dirty="0">
              <a:latin typeface="Arial" pitchFamily="34" charset="0"/>
              <a:cs typeface="Arial" pitchFamily="34" charset="0"/>
            </a:endParaRPr>
          </a:p>
        </p:txBody>
      </p:sp>
      <p:pic>
        <p:nvPicPr>
          <p:cNvPr id="134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736" y="1740014"/>
            <a:ext cx="1615842" cy="1905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2213" y="1740014"/>
            <a:ext cx="1329538" cy="1905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25 Imagen" descr="C:\Users\Diego\Desktop\DIEGO CH\TESIS\FOTOS TESIS\DSC00552 (2).JPG"/>
          <p:cNvPicPr/>
          <p:nvPr/>
        </p:nvPicPr>
        <p:blipFill rotWithShape="1">
          <a:blip r:embed="rId5" cstate="print">
            <a:extLst>
              <a:ext uri="{28A0092B-C50C-407E-A947-70E740481C1C}">
                <a14:useLocalDpi xmlns:a14="http://schemas.microsoft.com/office/drawing/2010/main" val="0"/>
              </a:ext>
            </a:extLst>
          </a:blip>
          <a:srcRect l="29541" t="-227" r="19694" b="8319"/>
          <a:stretch/>
        </p:blipFill>
        <p:spPr bwMode="auto">
          <a:xfrm>
            <a:off x="3811578" y="1740014"/>
            <a:ext cx="1457325" cy="1905010"/>
          </a:xfrm>
          <a:prstGeom prst="rect">
            <a:avLst/>
          </a:prstGeom>
          <a:noFill/>
          <a:ln>
            <a:noFill/>
          </a:ln>
          <a:extLst>
            <a:ext uri="{53640926-AAD7-44D8-BBD7-CCE9431645EC}">
              <a14:shadowObscured xmlns:a14="http://schemas.microsoft.com/office/drawing/2010/main"/>
            </a:ext>
          </a:extLst>
        </p:spPr>
      </p:pic>
      <p:pic>
        <p:nvPicPr>
          <p:cNvPr id="27" name="26 Imagen" descr="C:\Users\Diego\Desktop\DIEGO CH\TESIS\FOTOS TESIS\DSC00564.JPG"/>
          <p:cNvPicPr/>
          <p:nvPr/>
        </p:nvPicPr>
        <p:blipFill rotWithShape="1">
          <a:blip r:embed="rId6" cstate="print">
            <a:extLst>
              <a:ext uri="{28A0092B-C50C-407E-A947-70E740481C1C}">
                <a14:useLocalDpi xmlns:a14="http://schemas.microsoft.com/office/drawing/2010/main" val="0"/>
              </a:ext>
            </a:extLst>
          </a:blip>
          <a:srcRect r="20312"/>
          <a:stretch/>
        </p:blipFill>
        <p:spPr bwMode="auto">
          <a:xfrm>
            <a:off x="6531751" y="1740014"/>
            <a:ext cx="2111375" cy="1905010"/>
          </a:xfrm>
          <a:prstGeom prst="rect">
            <a:avLst/>
          </a:prstGeom>
          <a:noFill/>
          <a:ln>
            <a:noFill/>
          </a:ln>
          <a:extLst>
            <a:ext uri="{53640926-AAD7-44D8-BBD7-CCE9431645EC}">
              <a14:shadowObscured xmlns:a14="http://schemas.microsoft.com/office/drawing/2010/main"/>
            </a:ext>
          </a:extLst>
        </p:spPr>
      </p:pic>
      <p:pic>
        <p:nvPicPr>
          <p:cNvPr id="28" name="27 Imagen"/>
          <p:cNvPicPr/>
          <p:nvPr/>
        </p:nvPicPr>
        <p:blipFill>
          <a:blip r:embed="rId7" cstate="print"/>
          <a:srcRect/>
          <a:stretch>
            <a:fillRect/>
          </a:stretch>
        </p:blipFill>
        <p:spPr bwMode="auto">
          <a:xfrm>
            <a:off x="3675380" y="3861048"/>
            <a:ext cx="1976740" cy="2304256"/>
          </a:xfrm>
          <a:prstGeom prst="rect">
            <a:avLst/>
          </a:prstGeom>
          <a:noFill/>
          <a:ln w="9525">
            <a:noFill/>
            <a:miter lim="800000"/>
            <a:headEnd/>
            <a:tailEnd/>
          </a:ln>
        </p:spPr>
      </p:pic>
      <p:pic>
        <p:nvPicPr>
          <p:cNvPr id="29" name="28 Imagen" descr="C:\Users\PERSONAL\Desktop\tesis_fresd\FOTOSULTIMAS\DSC02688.JPG"/>
          <p:cNvPicPr/>
          <p:nvPr/>
        </p:nvPicPr>
        <p:blipFill>
          <a:blip r:embed="rId8" cstate="print"/>
          <a:srcRect/>
          <a:stretch>
            <a:fillRect/>
          </a:stretch>
        </p:blipFill>
        <p:spPr bwMode="auto">
          <a:xfrm>
            <a:off x="5603568" y="3861048"/>
            <a:ext cx="1856366" cy="2304256"/>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10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2" name="11 Rectángulo"/>
          <p:cNvSpPr/>
          <p:nvPr/>
        </p:nvSpPr>
        <p:spPr>
          <a:xfrm>
            <a:off x="971600" y="886165"/>
            <a:ext cx="8001056" cy="1231106"/>
          </a:xfrm>
          <a:prstGeom prst="rect">
            <a:avLst/>
          </a:prstGeom>
        </p:spPr>
        <p:txBody>
          <a:bodyPr wrap="square">
            <a:spAutoFit/>
          </a:bodyPr>
          <a:lstStyle/>
          <a:p>
            <a:pPr lvl="2"/>
            <a:r>
              <a:rPr lang="es-EC" sz="2200" b="1" dirty="0" smtClean="0">
                <a:latin typeface="Arial" pitchFamily="34" charset="0"/>
                <a:cs typeface="Arial" pitchFamily="34" charset="0"/>
              </a:rPr>
              <a:t>MONTAJE E INSTALACIÓN ELÉCTRICA DEL TABLERO DE CONTROL.</a:t>
            </a:r>
            <a:endParaRPr lang="es-EC" sz="2200" dirty="0" smtClean="0">
              <a:latin typeface="Arial" pitchFamily="34" charset="0"/>
              <a:cs typeface="Arial" pitchFamily="34" charset="0"/>
            </a:endParaRPr>
          </a:p>
          <a:p>
            <a:pPr marL="742950" lvl="1" indent="-285750">
              <a:lnSpc>
                <a:spcPct val="150000"/>
              </a:lnSpc>
              <a:spcAft>
                <a:spcPts val="1000"/>
              </a:spcAft>
              <a:buClr>
                <a:srgbClr val="000000"/>
              </a:buClr>
            </a:pPr>
            <a:endParaRPr lang="es-EC" sz="2000" b="1" dirty="0">
              <a:latin typeface="Arial" pitchFamily="34" charset="0"/>
              <a:ea typeface="Times New Roman"/>
              <a:cs typeface="Arial" pitchFamily="34" charset="0"/>
            </a:endParaRPr>
          </a:p>
        </p:txBody>
      </p:sp>
      <p:pic>
        <p:nvPicPr>
          <p:cNvPr id="315394" name="Picture 2" descr="C:\Users\PERSONAL\Desktop\tesis_fresd\DCIM\100K7300\100_0592.JPG"/>
          <p:cNvPicPr>
            <a:picLocks noChangeAspect="1" noChangeArrowheads="1"/>
          </p:cNvPicPr>
          <p:nvPr/>
        </p:nvPicPr>
        <p:blipFill>
          <a:blip r:embed="rId3" cstate="print"/>
          <a:srcRect l="20393" r="9944" b="17154"/>
          <a:stretch>
            <a:fillRect/>
          </a:stretch>
        </p:blipFill>
        <p:spPr bwMode="auto">
          <a:xfrm>
            <a:off x="2211374" y="1628800"/>
            <a:ext cx="2664296" cy="2352010"/>
          </a:xfrm>
          <a:prstGeom prst="rect">
            <a:avLst/>
          </a:prstGeom>
          <a:noFill/>
        </p:spPr>
      </p:pic>
      <p:pic>
        <p:nvPicPr>
          <p:cNvPr id="15" name="14 Imagen"/>
          <p:cNvPicPr/>
          <p:nvPr/>
        </p:nvPicPr>
        <p:blipFill>
          <a:blip r:embed="rId4" cstate="print"/>
          <a:srcRect/>
          <a:stretch>
            <a:fillRect/>
          </a:stretch>
        </p:blipFill>
        <p:spPr bwMode="auto">
          <a:xfrm>
            <a:off x="4947678" y="1614848"/>
            <a:ext cx="2952328" cy="2376264"/>
          </a:xfrm>
          <a:prstGeom prst="rect">
            <a:avLst/>
          </a:prstGeom>
          <a:noFill/>
          <a:ln w="9525">
            <a:noFill/>
            <a:miter lim="800000"/>
            <a:headEnd/>
            <a:tailEnd/>
          </a:ln>
        </p:spPr>
      </p:pic>
      <p:pic>
        <p:nvPicPr>
          <p:cNvPr id="16" name="15 Imagen" descr="C:\Users\PERSONAL\Desktop\tesis_fresd\FOTOSULTIMAS\DSC02682.JPG"/>
          <p:cNvPicPr/>
          <p:nvPr/>
        </p:nvPicPr>
        <p:blipFill>
          <a:blip r:embed="rId5" cstate="print"/>
          <a:srcRect l="4724" t="5541"/>
          <a:stretch>
            <a:fillRect/>
          </a:stretch>
        </p:blipFill>
        <p:spPr bwMode="auto">
          <a:xfrm>
            <a:off x="2210250" y="4005064"/>
            <a:ext cx="2520280" cy="2210374"/>
          </a:xfrm>
          <a:prstGeom prst="rect">
            <a:avLst/>
          </a:prstGeom>
          <a:noFill/>
          <a:ln w="9525">
            <a:noFill/>
            <a:miter lim="800000"/>
            <a:headEnd/>
            <a:tailEnd/>
          </a:ln>
        </p:spPr>
      </p:pic>
      <p:pic>
        <p:nvPicPr>
          <p:cNvPr id="18" name="17 Imagen"/>
          <p:cNvPicPr/>
          <p:nvPr/>
        </p:nvPicPr>
        <p:blipFill>
          <a:blip r:embed="rId6" cstate="print"/>
          <a:srcRect r="37830"/>
          <a:stretch>
            <a:fillRect/>
          </a:stretch>
        </p:blipFill>
        <p:spPr bwMode="auto">
          <a:xfrm>
            <a:off x="6401228" y="4005064"/>
            <a:ext cx="1512168" cy="2086744"/>
          </a:xfrm>
          <a:prstGeom prst="rect">
            <a:avLst/>
          </a:prstGeom>
          <a:noFill/>
          <a:ln w="9525">
            <a:noFill/>
            <a:miter lim="800000"/>
            <a:headEnd/>
            <a:tailEnd/>
          </a:ln>
        </p:spPr>
      </p:pic>
      <p:pic>
        <p:nvPicPr>
          <p:cNvPr id="19" name="18 Imagen" descr="C:\Users\PERSONAL\Desktop\tesis_fresd\FOTOS_nuevas\DSC02490.JPG"/>
          <p:cNvPicPr/>
          <p:nvPr/>
        </p:nvPicPr>
        <p:blipFill>
          <a:blip r:embed="rId7" cstate="print"/>
          <a:srcRect t="19256" b="14696"/>
          <a:stretch>
            <a:fillRect/>
          </a:stretch>
        </p:blipFill>
        <p:spPr bwMode="auto">
          <a:xfrm>
            <a:off x="4773510" y="4437112"/>
            <a:ext cx="1584176" cy="1656184"/>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10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graphicFrame>
        <p:nvGraphicFramePr>
          <p:cNvPr id="11" name="10 Tabla"/>
          <p:cNvGraphicFramePr>
            <a:graphicFrameLocks noGrp="1"/>
          </p:cNvGraphicFramePr>
          <p:nvPr/>
        </p:nvGraphicFramePr>
        <p:xfrm>
          <a:off x="4067944" y="908720"/>
          <a:ext cx="4680520" cy="5394356"/>
        </p:xfrm>
        <a:graphic>
          <a:graphicData uri="http://schemas.openxmlformats.org/drawingml/2006/table">
            <a:tbl>
              <a:tblPr/>
              <a:tblGrid>
                <a:gridCol w="737713"/>
                <a:gridCol w="3942807"/>
              </a:tblGrid>
              <a:tr h="232709">
                <a:tc>
                  <a:txBody>
                    <a:bodyPr/>
                    <a:lstStyle/>
                    <a:p>
                      <a:pPr algn="ctr">
                        <a:lnSpc>
                          <a:spcPct val="115000"/>
                        </a:lnSpc>
                        <a:spcBef>
                          <a:spcPts val="300"/>
                        </a:spcBef>
                        <a:spcAft>
                          <a:spcPts val="300"/>
                        </a:spcAft>
                      </a:pPr>
                      <a:r>
                        <a:rPr lang="es-ES" sz="1400" b="1" dirty="0">
                          <a:latin typeface="Arial"/>
                          <a:ea typeface="Times New Roman"/>
                        </a:rPr>
                        <a:t>CANT.</a:t>
                      </a:r>
                      <a:endParaRPr lang="es-EC" sz="1600" dirty="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ctr">
                        <a:lnSpc>
                          <a:spcPct val="115000"/>
                        </a:lnSpc>
                        <a:spcBef>
                          <a:spcPts val="300"/>
                        </a:spcBef>
                        <a:spcAft>
                          <a:spcPts val="300"/>
                        </a:spcAft>
                      </a:pPr>
                      <a:r>
                        <a:rPr lang="es-ES" sz="1400" b="1" dirty="0">
                          <a:latin typeface="Arial"/>
                          <a:ea typeface="Times New Roman"/>
                        </a:rPr>
                        <a:t>DESCRIPCIÓN</a:t>
                      </a:r>
                      <a:endParaRPr lang="es-EC" sz="1600" dirty="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r>
              <a:tr h="232709">
                <a:tc>
                  <a:txBody>
                    <a:bodyPr/>
                    <a:lstStyle/>
                    <a:p>
                      <a:pPr algn="ctr">
                        <a:lnSpc>
                          <a:spcPct val="115000"/>
                        </a:lnSpc>
                        <a:spcBef>
                          <a:spcPts val="300"/>
                        </a:spcBef>
                        <a:spcAft>
                          <a:spcPts val="300"/>
                        </a:spcAft>
                      </a:pPr>
                      <a:r>
                        <a:rPr lang="es-EC" sz="1400">
                          <a:latin typeface="Arial"/>
                          <a:ea typeface="Times New Roman"/>
                        </a:rPr>
                        <a:t>6</a:t>
                      </a:r>
                      <a:endParaRPr lang="es-EC" sz="160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Bef>
                          <a:spcPts val="300"/>
                        </a:spcBef>
                        <a:spcAft>
                          <a:spcPts val="300"/>
                        </a:spcAft>
                      </a:pPr>
                      <a:r>
                        <a:rPr lang="es-EC" sz="1400">
                          <a:solidFill>
                            <a:srgbClr val="000000"/>
                          </a:solidFill>
                          <a:latin typeface="Arial"/>
                          <a:ea typeface="Times New Roman"/>
                        </a:rPr>
                        <a:t>Contactor GMC 9 220V 50/60Hz.</a:t>
                      </a:r>
                      <a:endParaRPr lang="es-EC" sz="160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232709">
                <a:tc>
                  <a:txBody>
                    <a:bodyPr/>
                    <a:lstStyle/>
                    <a:p>
                      <a:pPr algn="ctr">
                        <a:lnSpc>
                          <a:spcPct val="115000"/>
                        </a:lnSpc>
                        <a:spcBef>
                          <a:spcPts val="300"/>
                        </a:spcBef>
                        <a:spcAft>
                          <a:spcPts val="300"/>
                        </a:spcAft>
                      </a:pPr>
                      <a:r>
                        <a:rPr lang="es-EC" sz="1400">
                          <a:latin typeface="Arial"/>
                          <a:ea typeface="Times New Roman"/>
                        </a:rPr>
                        <a:t>1</a:t>
                      </a:r>
                      <a:endParaRPr lang="es-EC" sz="160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Bef>
                          <a:spcPts val="300"/>
                        </a:spcBef>
                        <a:spcAft>
                          <a:spcPts val="300"/>
                        </a:spcAft>
                      </a:pPr>
                      <a:r>
                        <a:rPr lang="es-EC" sz="1400">
                          <a:solidFill>
                            <a:srgbClr val="000000"/>
                          </a:solidFill>
                          <a:latin typeface="Arial"/>
                          <a:ea typeface="Times New Roman"/>
                        </a:rPr>
                        <a:t>Contactor GMC 32 220V 50/60Hz.</a:t>
                      </a:r>
                      <a:endParaRPr lang="es-EC" sz="160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232709">
                <a:tc>
                  <a:txBody>
                    <a:bodyPr/>
                    <a:lstStyle/>
                    <a:p>
                      <a:pPr algn="ctr">
                        <a:lnSpc>
                          <a:spcPct val="115000"/>
                        </a:lnSpc>
                        <a:spcBef>
                          <a:spcPts val="300"/>
                        </a:spcBef>
                        <a:spcAft>
                          <a:spcPts val="300"/>
                        </a:spcAft>
                      </a:pPr>
                      <a:r>
                        <a:rPr lang="es-ES" sz="1400">
                          <a:latin typeface="Arial"/>
                          <a:ea typeface="Times New Roman"/>
                        </a:rPr>
                        <a:t>5</a:t>
                      </a:r>
                      <a:endParaRPr lang="es-EC" sz="160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Bef>
                          <a:spcPts val="300"/>
                        </a:spcBef>
                        <a:spcAft>
                          <a:spcPts val="300"/>
                        </a:spcAft>
                      </a:pPr>
                      <a:r>
                        <a:rPr lang="es-EC" sz="1400">
                          <a:solidFill>
                            <a:srgbClr val="000000"/>
                          </a:solidFill>
                          <a:latin typeface="Arial"/>
                          <a:ea typeface="Times New Roman"/>
                        </a:rPr>
                        <a:t>Relé térmico GTK-22.</a:t>
                      </a:r>
                      <a:endParaRPr lang="es-EC" sz="160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232709">
                <a:tc>
                  <a:txBody>
                    <a:bodyPr/>
                    <a:lstStyle/>
                    <a:p>
                      <a:pPr algn="ctr">
                        <a:lnSpc>
                          <a:spcPct val="115000"/>
                        </a:lnSpc>
                        <a:spcBef>
                          <a:spcPts val="300"/>
                        </a:spcBef>
                        <a:spcAft>
                          <a:spcPts val="300"/>
                        </a:spcAft>
                      </a:pPr>
                      <a:r>
                        <a:rPr lang="es-ES" sz="1400">
                          <a:latin typeface="Arial"/>
                          <a:ea typeface="Times New Roman"/>
                        </a:rPr>
                        <a:t>1</a:t>
                      </a:r>
                      <a:endParaRPr lang="es-EC" sz="160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Bef>
                          <a:spcPts val="300"/>
                        </a:spcBef>
                        <a:spcAft>
                          <a:spcPts val="300"/>
                        </a:spcAft>
                      </a:pPr>
                      <a:r>
                        <a:rPr lang="es-EC" sz="1400">
                          <a:solidFill>
                            <a:srgbClr val="000000"/>
                          </a:solidFill>
                          <a:latin typeface="Arial"/>
                          <a:ea typeface="Times New Roman"/>
                        </a:rPr>
                        <a:t>Relé térmico GTK-40.</a:t>
                      </a:r>
                      <a:endParaRPr lang="es-EC" sz="160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232709">
                <a:tc>
                  <a:txBody>
                    <a:bodyPr/>
                    <a:lstStyle/>
                    <a:p>
                      <a:pPr algn="ctr">
                        <a:lnSpc>
                          <a:spcPct val="115000"/>
                        </a:lnSpc>
                        <a:spcBef>
                          <a:spcPts val="300"/>
                        </a:spcBef>
                        <a:spcAft>
                          <a:spcPts val="300"/>
                        </a:spcAft>
                      </a:pPr>
                      <a:r>
                        <a:rPr lang="es-ES" sz="1400">
                          <a:latin typeface="Arial"/>
                          <a:ea typeface="Times New Roman"/>
                        </a:rPr>
                        <a:t>1</a:t>
                      </a:r>
                      <a:endParaRPr lang="es-EC" sz="160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Bef>
                          <a:spcPts val="300"/>
                        </a:spcBef>
                        <a:spcAft>
                          <a:spcPts val="300"/>
                        </a:spcAft>
                      </a:pPr>
                      <a:r>
                        <a:rPr lang="en-US" sz="1400">
                          <a:latin typeface="Arial"/>
                          <a:ea typeface="Times New Roman"/>
                        </a:rPr>
                        <a:t>PLC TWIDO TWD</a:t>
                      </a:r>
                      <a:r>
                        <a:rPr lang="en-US" sz="1400">
                          <a:latin typeface="Arial"/>
                          <a:ea typeface="Calibri"/>
                        </a:rPr>
                        <a:t>LCAA24DRF 14/10  I/O</a:t>
                      </a:r>
                      <a:endParaRPr lang="es-EC" sz="160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487076">
                <a:tc>
                  <a:txBody>
                    <a:bodyPr/>
                    <a:lstStyle/>
                    <a:p>
                      <a:pPr algn="ctr">
                        <a:lnSpc>
                          <a:spcPct val="115000"/>
                        </a:lnSpc>
                        <a:spcBef>
                          <a:spcPts val="300"/>
                        </a:spcBef>
                        <a:spcAft>
                          <a:spcPts val="300"/>
                        </a:spcAft>
                      </a:pPr>
                      <a:r>
                        <a:rPr lang="en-US" sz="1400">
                          <a:latin typeface="Arial"/>
                          <a:ea typeface="Times New Roman"/>
                        </a:rPr>
                        <a:t>3</a:t>
                      </a:r>
                      <a:endParaRPr lang="es-EC" sz="160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Bef>
                          <a:spcPts val="300"/>
                        </a:spcBef>
                        <a:spcAft>
                          <a:spcPts val="300"/>
                        </a:spcAft>
                      </a:pPr>
                      <a:r>
                        <a:rPr lang="es-EC" sz="1400">
                          <a:latin typeface="Arial"/>
                          <a:ea typeface="Times New Roman"/>
                        </a:rPr>
                        <a:t>Módulos  de entradas digitales </a:t>
                      </a:r>
                      <a:r>
                        <a:rPr lang="es-EC" sz="1400">
                          <a:solidFill>
                            <a:srgbClr val="000000"/>
                          </a:solidFill>
                          <a:latin typeface="Arial"/>
                          <a:ea typeface="Calibri"/>
                        </a:rPr>
                        <a:t>TWDDDI16DK</a:t>
                      </a:r>
                      <a:endParaRPr lang="es-EC" sz="160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232709">
                <a:tc>
                  <a:txBody>
                    <a:bodyPr/>
                    <a:lstStyle/>
                    <a:p>
                      <a:pPr algn="ctr">
                        <a:lnSpc>
                          <a:spcPct val="115000"/>
                        </a:lnSpc>
                        <a:spcBef>
                          <a:spcPts val="300"/>
                        </a:spcBef>
                        <a:spcAft>
                          <a:spcPts val="300"/>
                        </a:spcAft>
                      </a:pPr>
                      <a:r>
                        <a:rPr lang="es-EC" sz="1400">
                          <a:latin typeface="Arial"/>
                          <a:ea typeface="Times New Roman"/>
                        </a:rPr>
                        <a:t>1</a:t>
                      </a:r>
                      <a:endParaRPr lang="es-EC" sz="160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Bef>
                          <a:spcPts val="300"/>
                        </a:spcBef>
                        <a:spcAft>
                          <a:spcPts val="300"/>
                        </a:spcAft>
                      </a:pPr>
                      <a:r>
                        <a:rPr lang="es-EC" sz="1400">
                          <a:latin typeface="Arial"/>
                          <a:ea typeface="Times New Roman"/>
                        </a:rPr>
                        <a:t>Módulo de salidas digitales </a:t>
                      </a:r>
                      <a:r>
                        <a:rPr lang="es-EC" sz="1400">
                          <a:solidFill>
                            <a:srgbClr val="000000"/>
                          </a:solidFill>
                          <a:latin typeface="Arial"/>
                          <a:ea typeface="Calibri"/>
                        </a:rPr>
                        <a:t>TWDDDO16TK</a:t>
                      </a:r>
                      <a:endParaRPr lang="es-EC" sz="160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232709">
                <a:tc>
                  <a:txBody>
                    <a:bodyPr/>
                    <a:lstStyle/>
                    <a:p>
                      <a:pPr algn="ctr">
                        <a:lnSpc>
                          <a:spcPct val="115000"/>
                        </a:lnSpc>
                        <a:spcBef>
                          <a:spcPts val="300"/>
                        </a:spcBef>
                        <a:spcAft>
                          <a:spcPts val="300"/>
                        </a:spcAft>
                      </a:pPr>
                      <a:r>
                        <a:rPr lang="es-EC" sz="1400">
                          <a:latin typeface="Arial"/>
                          <a:ea typeface="Times New Roman"/>
                        </a:rPr>
                        <a:t>12</a:t>
                      </a:r>
                      <a:endParaRPr lang="es-EC" sz="160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Bef>
                          <a:spcPts val="300"/>
                        </a:spcBef>
                        <a:spcAft>
                          <a:spcPts val="300"/>
                        </a:spcAft>
                      </a:pPr>
                      <a:r>
                        <a:rPr lang="es-EC" sz="1400">
                          <a:latin typeface="Arial"/>
                          <a:ea typeface="Times New Roman"/>
                        </a:rPr>
                        <a:t>Relés auxiliares CAMSCO MY-2  5A/24 DC</a:t>
                      </a:r>
                      <a:endParaRPr lang="es-EC" sz="160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232709">
                <a:tc>
                  <a:txBody>
                    <a:bodyPr/>
                    <a:lstStyle/>
                    <a:p>
                      <a:pPr algn="ctr">
                        <a:lnSpc>
                          <a:spcPct val="115000"/>
                        </a:lnSpc>
                        <a:spcBef>
                          <a:spcPts val="300"/>
                        </a:spcBef>
                        <a:spcAft>
                          <a:spcPts val="300"/>
                        </a:spcAft>
                      </a:pPr>
                      <a:r>
                        <a:rPr lang="es-EC" sz="1400">
                          <a:latin typeface="Arial"/>
                          <a:ea typeface="Times New Roman"/>
                        </a:rPr>
                        <a:t>9</a:t>
                      </a:r>
                      <a:endParaRPr lang="es-EC" sz="160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Bef>
                          <a:spcPts val="300"/>
                        </a:spcBef>
                        <a:spcAft>
                          <a:spcPts val="300"/>
                        </a:spcAft>
                      </a:pPr>
                      <a:r>
                        <a:rPr lang="es-EC" sz="1400" dirty="0" err="1">
                          <a:latin typeface="Arial"/>
                          <a:ea typeface="Times New Roman"/>
                        </a:rPr>
                        <a:t>Portafusibles</a:t>
                      </a:r>
                      <a:r>
                        <a:rPr lang="es-EC" sz="1400" dirty="0">
                          <a:latin typeface="Arial"/>
                          <a:ea typeface="Times New Roman"/>
                        </a:rPr>
                        <a:t> 32 A </a:t>
                      </a:r>
                      <a:r>
                        <a:rPr lang="es-EC" sz="1400" dirty="0" err="1">
                          <a:latin typeface="Arial"/>
                          <a:ea typeface="Times New Roman"/>
                        </a:rPr>
                        <a:t>Camsco</a:t>
                      </a:r>
                      <a:r>
                        <a:rPr lang="es-EC" sz="1400" dirty="0">
                          <a:latin typeface="Arial"/>
                          <a:ea typeface="Times New Roman"/>
                        </a:rPr>
                        <a:t> para riel DIN.</a:t>
                      </a:r>
                      <a:endParaRPr lang="es-EC" sz="1600" dirty="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232709">
                <a:tc>
                  <a:txBody>
                    <a:bodyPr/>
                    <a:lstStyle/>
                    <a:p>
                      <a:pPr algn="ctr">
                        <a:lnSpc>
                          <a:spcPct val="115000"/>
                        </a:lnSpc>
                        <a:spcBef>
                          <a:spcPts val="300"/>
                        </a:spcBef>
                        <a:spcAft>
                          <a:spcPts val="300"/>
                        </a:spcAft>
                      </a:pPr>
                      <a:r>
                        <a:rPr lang="es-EC" sz="1400" dirty="0" smtClean="0">
                          <a:latin typeface="Arial"/>
                          <a:ea typeface="Times New Roman"/>
                        </a:rPr>
                        <a:t>3</a:t>
                      </a:r>
                      <a:endParaRPr lang="es-EC" sz="1600" dirty="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Bef>
                          <a:spcPts val="300"/>
                        </a:spcBef>
                        <a:spcAft>
                          <a:spcPts val="300"/>
                        </a:spcAft>
                      </a:pPr>
                      <a:r>
                        <a:rPr lang="es-EC" sz="1400" dirty="0">
                          <a:latin typeface="Arial"/>
                          <a:ea typeface="Times New Roman"/>
                        </a:rPr>
                        <a:t>Fusibles cilíndricos CAMSCO 10x38 mm  </a:t>
                      </a:r>
                      <a:r>
                        <a:rPr lang="es-EC" sz="1400" dirty="0" smtClean="0">
                          <a:latin typeface="Arial"/>
                          <a:ea typeface="Times New Roman"/>
                        </a:rPr>
                        <a:t>24</a:t>
                      </a:r>
                      <a:r>
                        <a:rPr lang="es-EC" sz="1400" baseline="0" dirty="0" smtClean="0">
                          <a:latin typeface="Arial"/>
                          <a:ea typeface="Times New Roman"/>
                        </a:rPr>
                        <a:t> A</a:t>
                      </a:r>
                      <a:endParaRPr lang="es-EC" sz="1600" dirty="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232709">
                <a:tc>
                  <a:txBody>
                    <a:bodyPr/>
                    <a:lstStyle/>
                    <a:p>
                      <a:pPr algn="ctr">
                        <a:lnSpc>
                          <a:spcPct val="115000"/>
                        </a:lnSpc>
                        <a:spcBef>
                          <a:spcPts val="300"/>
                        </a:spcBef>
                        <a:spcAft>
                          <a:spcPts val="300"/>
                        </a:spcAft>
                      </a:pPr>
                      <a:r>
                        <a:rPr lang="es-EC" sz="1400" dirty="0" smtClean="0">
                          <a:latin typeface="Arial"/>
                          <a:ea typeface="Times New Roman"/>
                        </a:rPr>
                        <a:t>3</a:t>
                      </a:r>
                      <a:endParaRPr lang="es-EC" sz="1600" dirty="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Bef>
                          <a:spcPts val="300"/>
                        </a:spcBef>
                        <a:spcAft>
                          <a:spcPts val="300"/>
                        </a:spcAft>
                      </a:pPr>
                      <a:r>
                        <a:rPr lang="es-EC" sz="1400" dirty="0">
                          <a:latin typeface="Arial"/>
                          <a:ea typeface="Times New Roman"/>
                        </a:rPr>
                        <a:t>Fusibles cilíndricos CAMSCO 10x38 mm  </a:t>
                      </a:r>
                      <a:r>
                        <a:rPr lang="es-EC" sz="1400" dirty="0" smtClean="0">
                          <a:latin typeface="Arial"/>
                          <a:ea typeface="Times New Roman"/>
                        </a:rPr>
                        <a:t>16</a:t>
                      </a:r>
                      <a:r>
                        <a:rPr lang="es-EC" sz="1400" baseline="0" dirty="0" smtClean="0">
                          <a:latin typeface="Arial"/>
                          <a:ea typeface="Times New Roman"/>
                        </a:rPr>
                        <a:t> A</a:t>
                      </a:r>
                      <a:endParaRPr lang="es-EC" sz="1600" dirty="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232709">
                <a:tc>
                  <a:txBody>
                    <a:bodyPr/>
                    <a:lstStyle/>
                    <a:p>
                      <a:pPr algn="ctr">
                        <a:lnSpc>
                          <a:spcPct val="115000"/>
                        </a:lnSpc>
                        <a:spcBef>
                          <a:spcPts val="300"/>
                        </a:spcBef>
                        <a:spcAft>
                          <a:spcPts val="300"/>
                        </a:spcAft>
                      </a:pPr>
                      <a:r>
                        <a:rPr lang="es-EC" sz="1400" dirty="0" smtClean="0">
                          <a:latin typeface="Arial"/>
                          <a:ea typeface="Times New Roman"/>
                        </a:rPr>
                        <a:t>3</a:t>
                      </a:r>
                      <a:endParaRPr lang="es-EC" sz="1600" dirty="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Bef>
                          <a:spcPts val="300"/>
                        </a:spcBef>
                        <a:spcAft>
                          <a:spcPts val="300"/>
                        </a:spcAft>
                      </a:pPr>
                      <a:r>
                        <a:rPr lang="es-EC" sz="1400" dirty="0" smtClean="0">
                          <a:latin typeface="Arial"/>
                          <a:ea typeface="Times New Roman"/>
                        </a:rPr>
                        <a:t>Fusibles cilíndricos </a:t>
                      </a:r>
                      <a:r>
                        <a:rPr lang="es-EC" sz="1400" dirty="0">
                          <a:latin typeface="Arial"/>
                          <a:ea typeface="Times New Roman"/>
                        </a:rPr>
                        <a:t>CAMSCO 10x38 mm  </a:t>
                      </a:r>
                      <a:r>
                        <a:rPr lang="es-EC" sz="1400" dirty="0" smtClean="0">
                          <a:latin typeface="Arial"/>
                          <a:ea typeface="Times New Roman"/>
                        </a:rPr>
                        <a:t>2</a:t>
                      </a:r>
                      <a:r>
                        <a:rPr lang="es-EC" sz="1400" baseline="0" dirty="0" smtClean="0">
                          <a:latin typeface="Arial"/>
                          <a:ea typeface="Times New Roman"/>
                        </a:rPr>
                        <a:t> A</a:t>
                      </a:r>
                      <a:endParaRPr lang="es-EC" sz="1600" dirty="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232709">
                <a:tc>
                  <a:txBody>
                    <a:bodyPr/>
                    <a:lstStyle/>
                    <a:p>
                      <a:pPr algn="ctr">
                        <a:lnSpc>
                          <a:spcPct val="115000"/>
                        </a:lnSpc>
                        <a:spcBef>
                          <a:spcPts val="300"/>
                        </a:spcBef>
                        <a:spcAft>
                          <a:spcPts val="300"/>
                        </a:spcAft>
                      </a:pPr>
                      <a:r>
                        <a:rPr lang="es-EC" sz="1400">
                          <a:latin typeface="Arial"/>
                          <a:ea typeface="Times New Roman"/>
                        </a:rPr>
                        <a:t>1</a:t>
                      </a:r>
                      <a:endParaRPr lang="es-EC" sz="160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Bef>
                          <a:spcPts val="300"/>
                        </a:spcBef>
                        <a:spcAft>
                          <a:spcPts val="300"/>
                        </a:spcAft>
                      </a:pPr>
                      <a:r>
                        <a:rPr lang="es-EC" sz="1400">
                          <a:solidFill>
                            <a:srgbClr val="000000"/>
                          </a:solidFill>
                          <a:latin typeface="Arial"/>
                          <a:ea typeface="Times New Roman"/>
                        </a:rPr>
                        <a:t>Riel DIN de 35 mm x 2.00 m.</a:t>
                      </a:r>
                      <a:endParaRPr lang="es-EC" sz="160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487076">
                <a:tc>
                  <a:txBody>
                    <a:bodyPr/>
                    <a:lstStyle/>
                    <a:p>
                      <a:pPr algn="ctr">
                        <a:lnSpc>
                          <a:spcPct val="115000"/>
                        </a:lnSpc>
                        <a:spcBef>
                          <a:spcPts val="300"/>
                        </a:spcBef>
                        <a:spcAft>
                          <a:spcPts val="300"/>
                        </a:spcAft>
                      </a:pPr>
                      <a:r>
                        <a:rPr lang="es-EC" sz="1400">
                          <a:latin typeface="Arial"/>
                          <a:ea typeface="Times New Roman"/>
                        </a:rPr>
                        <a:t>40</a:t>
                      </a:r>
                      <a:endParaRPr lang="es-EC" sz="160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Bef>
                          <a:spcPts val="300"/>
                        </a:spcBef>
                        <a:spcAft>
                          <a:spcPts val="300"/>
                        </a:spcAft>
                      </a:pPr>
                      <a:r>
                        <a:rPr lang="es-EC" sz="1400">
                          <a:latin typeface="Arial"/>
                          <a:ea typeface="Times New Roman"/>
                        </a:rPr>
                        <a:t>Mtrs. Cable # 16 AWG (THHW - TFN) (Negro- Amarillo).</a:t>
                      </a:r>
                      <a:endParaRPr lang="es-EC" sz="160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232709">
                <a:tc>
                  <a:txBody>
                    <a:bodyPr/>
                    <a:lstStyle/>
                    <a:p>
                      <a:pPr algn="ctr">
                        <a:lnSpc>
                          <a:spcPct val="115000"/>
                        </a:lnSpc>
                        <a:spcBef>
                          <a:spcPts val="300"/>
                        </a:spcBef>
                        <a:spcAft>
                          <a:spcPts val="300"/>
                        </a:spcAft>
                      </a:pPr>
                      <a:r>
                        <a:rPr lang="es-EC" sz="1400">
                          <a:latin typeface="Arial"/>
                          <a:ea typeface="Times New Roman"/>
                        </a:rPr>
                        <a:t>30</a:t>
                      </a:r>
                      <a:endParaRPr lang="es-EC" sz="160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Bef>
                          <a:spcPts val="300"/>
                        </a:spcBef>
                        <a:spcAft>
                          <a:spcPts val="300"/>
                        </a:spcAft>
                      </a:pPr>
                      <a:r>
                        <a:rPr lang="en-US" sz="1400">
                          <a:latin typeface="Arial"/>
                          <a:ea typeface="Times New Roman"/>
                        </a:rPr>
                        <a:t>Mtrs. Cable # 14 AWG (THHW) (Negro).</a:t>
                      </a:r>
                      <a:endParaRPr lang="es-EC" sz="160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232709">
                <a:tc>
                  <a:txBody>
                    <a:bodyPr/>
                    <a:lstStyle/>
                    <a:p>
                      <a:pPr algn="ctr">
                        <a:lnSpc>
                          <a:spcPct val="115000"/>
                        </a:lnSpc>
                        <a:spcBef>
                          <a:spcPts val="300"/>
                        </a:spcBef>
                        <a:spcAft>
                          <a:spcPts val="300"/>
                        </a:spcAft>
                      </a:pPr>
                      <a:r>
                        <a:rPr lang="es-EC" sz="1400">
                          <a:latin typeface="Arial"/>
                          <a:ea typeface="Times New Roman"/>
                        </a:rPr>
                        <a:t>1</a:t>
                      </a:r>
                      <a:endParaRPr lang="es-EC" sz="160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Bef>
                          <a:spcPts val="300"/>
                        </a:spcBef>
                        <a:spcAft>
                          <a:spcPts val="300"/>
                        </a:spcAft>
                      </a:pPr>
                      <a:r>
                        <a:rPr lang="es-ES" sz="1400">
                          <a:latin typeface="Arial"/>
                          <a:ea typeface="Times New Roman"/>
                        </a:rPr>
                        <a:t>Funda de terminales aislados U # 16-14</a:t>
                      </a:r>
                      <a:endParaRPr lang="es-EC" sz="160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232709">
                <a:tc>
                  <a:txBody>
                    <a:bodyPr/>
                    <a:lstStyle/>
                    <a:p>
                      <a:pPr algn="ctr">
                        <a:lnSpc>
                          <a:spcPct val="115000"/>
                        </a:lnSpc>
                        <a:spcBef>
                          <a:spcPts val="300"/>
                        </a:spcBef>
                        <a:spcAft>
                          <a:spcPts val="300"/>
                        </a:spcAft>
                      </a:pPr>
                      <a:r>
                        <a:rPr lang="es-EC" sz="1400">
                          <a:latin typeface="Arial"/>
                          <a:ea typeface="Times New Roman"/>
                        </a:rPr>
                        <a:t>1</a:t>
                      </a:r>
                      <a:endParaRPr lang="es-EC" sz="160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Bef>
                          <a:spcPts val="300"/>
                        </a:spcBef>
                        <a:spcAft>
                          <a:spcPts val="300"/>
                        </a:spcAft>
                      </a:pPr>
                      <a:r>
                        <a:rPr lang="es-EC" sz="1400">
                          <a:latin typeface="Arial"/>
                          <a:ea typeface="Times New Roman"/>
                        </a:rPr>
                        <a:t>Mtr. espiral de ½ pulgada</a:t>
                      </a:r>
                      <a:endParaRPr lang="es-EC" sz="160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487076">
                <a:tc>
                  <a:txBody>
                    <a:bodyPr/>
                    <a:lstStyle/>
                    <a:p>
                      <a:pPr algn="ctr">
                        <a:lnSpc>
                          <a:spcPct val="115000"/>
                        </a:lnSpc>
                        <a:spcBef>
                          <a:spcPts val="300"/>
                        </a:spcBef>
                        <a:spcAft>
                          <a:spcPts val="300"/>
                        </a:spcAft>
                      </a:pPr>
                      <a:r>
                        <a:rPr lang="es-EC" sz="1400">
                          <a:latin typeface="Arial"/>
                          <a:ea typeface="Times New Roman"/>
                        </a:rPr>
                        <a:t>2</a:t>
                      </a:r>
                      <a:endParaRPr lang="es-EC" sz="160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Bef>
                          <a:spcPts val="300"/>
                        </a:spcBef>
                        <a:spcAft>
                          <a:spcPts val="300"/>
                        </a:spcAft>
                      </a:pPr>
                      <a:r>
                        <a:rPr lang="es-ES" sz="1400" dirty="0" err="1">
                          <a:latin typeface="Arial"/>
                          <a:ea typeface="Times New Roman"/>
                        </a:rPr>
                        <a:t>Libretínes</a:t>
                      </a:r>
                      <a:r>
                        <a:rPr lang="es-ES" sz="1400" dirty="0">
                          <a:latin typeface="Arial"/>
                          <a:ea typeface="Times New Roman"/>
                        </a:rPr>
                        <a:t> de marquillas DEXON (letras-números-signos)</a:t>
                      </a:r>
                      <a:endParaRPr lang="es-EC" sz="1600" dirty="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bl>
          </a:graphicData>
        </a:graphic>
      </p:graphicFrame>
      <p:sp>
        <p:nvSpPr>
          <p:cNvPr id="13" name="12 CuadroTexto"/>
          <p:cNvSpPr txBox="1"/>
          <p:nvPr/>
        </p:nvSpPr>
        <p:spPr>
          <a:xfrm>
            <a:off x="1224547" y="2780928"/>
            <a:ext cx="2771389" cy="1323439"/>
          </a:xfrm>
          <a:prstGeom prst="rect">
            <a:avLst/>
          </a:prstGeom>
          <a:noFill/>
        </p:spPr>
        <p:txBody>
          <a:bodyPr wrap="square" rtlCol="0">
            <a:spAutoFit/>
          </a:bodyPr>
          <a:lstStyle/>
          <a:p>
            <a:pPr algn="ctr"/>
            <a:r>
              <a:rPr lang="es-ES_tradnl" sz="2000" b="1" dirty="0" smtClean="0">
                <a:latin typeface="Arial" pitchFamily="34" charset="0"/>
                <a:cs typeface="Arial" pitchFamily="34" charset="0"/>
              </a:rPr>
              <a:t>ELEMENTOS </a:t>
            </a:r>
          </a:p>
          <a:p>
            <a:pPr algn="ctr"/>
            <a:r>
              <a:rPr lang="es-ES_tradnl" sz="2000" b="1" dirty="0" smtClean="0">
                <a:latin typeface="Arial" pitchFamily="34" charset="0"/>
                <a:cs typeface="Arial" pitchFamily="34" charset="0"/>
              </a:rPr>
              <a:t>DEL </a:t>
            </a:r>
          </a:p>
          <a:p>
            <a:pPr algn="ctr"/>
            <a:r>
              <a:rPr lang="es-ES_tradnl" sz="2000" b="1" dirty="0" smtClean="0">
                <a:latin typeface="Arial" pitchFamily="34" charset="0"/>
                <a:cs typeface="Arial" pitchFamily="34" charset="0"/>
              </a:rPr>
              <a:t>TABLERO DE CONTROL</a:t>
            </a:r>
            <a:endParaRPr lang="es-EC" sz="2000" b="1" dirty="0">
              <a:latin typeface="Arial" pitchFamily="34" charset="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10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2" name="11 Rectángulo"/>
          <p:cNvSpPr/>
          <p:nvPr/>
        </p:nvSpPr>
        <p:spPr>
          <a:xfrm>
            <a:off x="1331640" y="818709"/>
            <a:ext cx="7812392" cy="830997"/>
          </a:xfrm>
          <a:prstGeom prst="rect">
            <a:avLst/>
          </a:prstGeom>
        </p:spPr>
        <p:txBody>
          <a:bodyPr wrap="square">
            <a:spAutoFit/>
          </a:bodyPr>
          <a:lstStyle/>
          <a:p>
            <a:pPr algn="ctr"/>
            <a:r>
              <a:rPr lang="es-EC" sz="2400" b="1" dirty="0" smtClean="0">
                <a:latin typeface="Arial" pitchFamily="34" charset="0"/>
                <a:cs typeface="Arial" pitchFamily="34" charset="0"/>
              </a:rPr>
              <a:t>MONTAJE  </a:t>
            </a:r>
            <a:r>
              <a:rPr lang="es-EC" sz="2400" b="1" dirty="0">
                <a:latin typeface="Arial" pitchFamily="34" charset="0"/>
                <a:cs typeface="Arial" pitchFamily="34" charset="0"/>
              </a:rPr>
              <a:t>E INSTALACIÓN ELÉCTRICA DEL PANEL OPERADOR DE MANDO</a:t>
            </a:r>
            <a:r>
              <a:rPr lang="es-EC" sz="2400" b="1" dirty="0" smtClean="0">
                <a:latin typeface="Arial" pitchFamily="34" charset="0"/>
                <a:cs typeface="Arial" pitchFamily="34" charset="0"/>
              </a:rPr>
              <a:t>.</a:t>
            </a:r>
            <a:endParaRPr lang="es-MX" sz="2400" dirty="0">
              <a:latin typeface="Arial" pitchFamily="34" charset="0"/>
              <a:cs typeface="Arial" pitchFamily="34" charset="0"/>
            </a:endParaRPr>
          </a:p>
        </p:txBody>
      </p:sp>
      <p:pic>
        <p:nvPicPr>
          <p:cNvPr id="15" name="14 Imagen"/>
          <p:cNvPicPr/>
          <p:nvPr/>
        </p:nvPicPr>
        <p:blipFill>
          <a:blip r:embed="rId3" cstate="print"/>
          <a:srcRect/>
          <a:stretch>
            <a:fillRect/>
          </a:stretch>
        </p:blipFill>
        <p:spPr bwMode="auto">
          <a:xfrm>
            <a:off x="1835696" y="1844824"/>
            <a:ext cx="3307808" cy="2880320"/>
          </a:xfrm>
          <a:prstGeom prst="rect">
            <a:avLst/>
          </a:prstGeom>
          <a:noFill/>
          <a:ln w="9525">
            <a:noFill/>
            <a:miter lim="800000"/>
            <a:headEnd/>
            <a:tailEnd/>
          </a:ln>
        </p:spPr>
      </p:pic>
      <p:pic>
        <p:nvPicPr>
          <p:cNvPr id="16" name="15 Imagen"/>
          <p:cNvPicPr/>
          <p:nvPr/>
        </p:nvPicPr>
        <p:blipFill>
          <a:blip r:embed="rId4" cstate="print"/>
          <a:srcRect/>
          <a:stretch>
            <a:fillRect/>
          </a:stretch>
        </p:blipFill>
        <p:spPr bwMode="auto">
          <a:xfrm>
            <a:off x="7131597" y="3861048"/>
            <a:ext cx="1983105" cy="2519680"/>
          </a:xfrm>
          <a:prstGeom prst="rect">
            <a:avLst/>
          </a:prstGeom>
          <a:noFill/>
          <a:ln w="9525">
            <a:noFill/>
            <a:miter lim="800000"/>
            <a:headEnd/>
            <a:tailEnd/>
          </a:ln>
        </p:spPr>
      </p:pic>
      <p:pic>
        <p:nvPicPr>
          <p:cNvPr id="18" name="17 Imagen"/>
          <p:cNvPicPr/>
          <p:nvPr/>
        </p:nvPicPr>
        <p:blipFill>
          <a:blip r:embed="rId5" cstate="print"/>
          <a:srcRect/>
          <a:stretch>
            <a:fillRect/>
          </a:stretch>
        </p:blipFill>
        <p:spPr bwMode="auto">
          <a:xfrm>
            <a:off x="5148064" y="2708920"/>
            <a:ext cx="1961747" cy="2543175"/>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323528" y="692696"/>
            <a:ext cx="9309720" cy="1143000"/>
          </a:xfrm>
        </p:spPr>
        <p:txBody>
          <a:bodyPr>
            <a:normAutofit/>
          </a:bodyPr>
          <a:lstStyle/>
          <a:p>
            <a:pPr marL="742950" lvl="0" indent="-742950"/>
            <a:r>
              <a:rPr lang="es-EC" sz="3200" b="1" dirty="0" smtClean="0">
                <a:latin typeface="Arial" pitchFamily="34" charset="0"/>
                <a:cs typeface="Arial" pitchFamily="34" charset="0"/>
              </a:rPr>
              <a:t>Caracterización típica de un agua residual.</a:t>
            </a:r>
            <a:endParaRPr lang="es-EC" sz="3200" b="1" dirty="0">
              <a:latin typeface="Arial" pitchFamily="34" charset="0"/>
              <a:cs typeface="Arial" pitchFamily="34" charset="0"/>
            </a:endParaRPr>
          </a:p>
        </p:txBody>
      </p:sp>
      <p:sp>
        <p:nvSpPr>
          <p:cNvPr id="2119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1171914795"/>
              </p:ext>
            </p:extLst>
          </p:nvPr>
        </p:nvGraphicFramePr>
        <p:xfrm>
          <a:off x="2051721" y="1556783"/>
          <a:ext cx="6336705" cy="4984904"/>
        </p:xfrm>
        <a:graphic>
          <a:graphicData uri="http://schemas.openxmlformats.org/drawingml/2006/table">
            <a:tbl>
              <a:tblPr firstRow="1" firstCol="1" bandRow="1">
                <a:tableStyleId>{5C22544A-7EE6-4342-B048-85BDC9FD1C3A}</a:tableStyleId>
              </a:tblPr>
              <a:tblGrid>
                <a:gridCol w="2711685"/>
                <a:gridCol w="789667"/>
                <a:gridCol w="977399"/>
                <a:gridCol w="928977"/>
                <a:gridCol w="928977"/>
              </a:tblGrid>
              <a:tr h="190367">
                <a:tc rowSpan="2">
                  <a:txBody>
                    <a:bodyPr/>
                    <a:lstStyle/>
                    <a:p>
                      <a:pPr algn="ctr">
                        <a:lnSpc>
                          <a:spcPct val="115000"/>
                        </a:lnSpc>
                        <a:spcAft>
                          <a:spcPts val="0"/>
                        </a:spcAft>
                      </a:pPr>
                      <a:r>
                        <a:rPr lang="es-EC" sz="1000" dirty="0">
                          <a:effectLst/>
                        </a:rPr>
                        <a:t>Compuesto</a:t>
                      </a:r>
                      <a:endParaRPr lang="es-EC" sz="1100" dirty="0">
                        <a:effectLst/>
                        <a:latin typeface="Arial"/>
                        <a:ea typeface="Times New Roman"/>
                        <a:cs typeface="Times New Roman"/>
                      </a:endParaRPr>
                    </a:p>
                  </a:txBody>
                  <a:tcPr marL="39851" marR="39851" marT="0" marB="0" anchor="ctr"/>
                </a:tc>
                <a:tc rowSpan="2">
                  <a:txBody>
                    <a:bodyPr/>
                    <a:lstStyle/>
                    <a:p>
                      <a:pPr algn="ctr">
                        <a:lnSpc>
                          <a:spcPct val="115000"/>
                        </a:lnSpc>
                        <a:spcAft>
                          <a:spcPts val="0"/>
                        </a:spcAft>
                      </a:pPr>
                      <a:r>
                        <a:rPr lang="es-EC" sz="1000">
                          <a:effectLst/>
                        </a:rPr>
                        <a:t>Unidad</a:t>
                      </a:r>
                      <a:endParaRPr lang="es-EC" sz="1100">
                        <a:effectLst/>
                        <a:latin typeface="Arial"/>
                        <a:ea typeface="Times New Roman"/>
                        <a:cs typeface="Times New Roman"/>
                      </a:endParaRPr>
                    </a:p>
                  </a:txBody>
                  <a:tcPr marL="39851" marR="39851" marT="0" marB="0" anchor="ctr"/>
                </a:tc>
                <a:tc gridSpan="3">
                  <a:txBody>
                    <a:bodyPr/>
                    <a:lstStyle/>
                    <a:p>
                      <a:pPr algn="ctr">
                        <a:lnSpc>
                          <a:spcPct val="115000"/>
                        </a:lnSpc>
                        <a:spcAft>
                          <a:spcPts val="0"/>
                        </a:spcAft>
                      </a:pPr>
                      <a:r>
                        <a:rPr lang="es-EC" sz="1000">
                          <a:effectLst/>
                        </a:rPr>
                        <a:t>Concentración</a:t>
                      </a:r>
                      <a:endParaRPr lang="es-EC" sz="1100">
                        <a:effectLst/>
                        <a:latin typeface="Arial"/>
                        <a:ea typeface="Times New Roman"/>
                        <a:cs typeface="Times New Roman"/>
                      </a:endParaRPr>
                    </a:p>
                  </a:txBody>
                  <a:tcPr marL="39851" marR="39851" marT="0" marB="0" anchor="b"/>
                </a:tc>
                <a:tc hMerge="1">
                  <a:txBody>
                    <a:bodyPr/>
                    <a:lstStyle/>
                    <a:p>
                      <a:endParaRPr lang="es-EC"/>
                    </a:p>
                  </a:txBody>
                  <a:tcPr/>
                </a:tc>
                <a:tc hMerge="1">
                  <a:txBody>
                    <a:bodyPr/>
                    <a:lstStyle/>
                    <a:p>
                      <a:endParaRPr lang="es-EC"/>
                    </a:p>
                  </a:txBody>
                  <a:tcPr/>
                </a:tc>
              </a:tr>
              <a:tr h="190367">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C" sz="1000">
                          <a:effectLst/>
                        </a:rPr>
                        <a:t>Máxima</a:t>
                      </a:r>
                      <a:endParaRPr lang="es-EC" sz="1100">
                        <a:effectLst/>
                        <a:latin typeface="Arial"/>
                        <a:ea typeface="Times New Roman"/>
                        <a:cs typeface="Times New Roman"/>
                      </a:endParaRPr>
                    </a:p>
                  </a:txBody>
                  <a:tcPr marL="39851" marR="39851" marT="0" marB="0" anchor="b"/>
                </a:tc>
                <a:tc>
                  <a:txBody>
                    <a:bodyPr/>
                    <a:lstStyle/>
                    <a:p>
                      <a:pPr algn="ctr">
                        <a:lnSpc>
                          <a:spcPct val="115000"/>
                        </a:lnSpc>
                        <a:spcAft>
                          <a:spcPts val="0"/>
                        </a:spcAft>
                      </a:pPr>
                      <a:r>
                        <a:rPr lang="es-EC" sz="1000">
                          <a:effectLst/>
                        </a:rPr>
                        <a:t>Media </a:t>
                      </a:r>
                      <a:endParaRPr lang="es-EC" sz="1100">
                        <a:effectLst/>
                        <a:latin typeface="Arial"/>
                        <a:ea typeface="Times New Roman"/>
                        <a:cs typeface="Times New Roman"/>
                      </a:endParaRPr>
                    </a:p>
                  </a:txBody>
                  <a:tcPr marL="39851" marR="39851" marT="0" marB="0" anchor="b"/>
                </a:tc>
                <a:tc>
                  <a:txBody>
                    <a:bodyPr/>
                    <a:lstStyle/>
                    <a:p>
                      <a:pPr algn="ctr">
                        <a:lnSpc>
                          <a:spcPct val="115000"/>
                        </a:lnSpc>
                        <a:spcAft>
                          <a:spcPts val="0"/>
                        </a:spcAft>
                      </a:pPr>
                      <a:r>
                        <a:rPr lang="es-EC" sz="1000">
                          <a:effectLst/>
                        </a:rPr>
                        <a:t>Mínima</a:t>
                      </a:r>
                      <a:endParaRPr lang="es-EC" sz="1100">
                        <a:effectLst/>
                        <a:latin typeface="Arial"/>
                        <a:ea typeface="Times New Roman"/>
                        <a:cs typeface="Times New Roman"/>
                      </a:endParaRPr>
                    </a:p>
                  </a:txBody>
                  <a:tcPr marL="39851" marR="39851" marT="0" marB="0" anchor="b"/>
                </a:tc>
              </a:tr>
              <a:tr h="190367">
                <a:tc>
                  <a:txBody>
                    <a:bodyPr/>
                    <a:lstStyle/>
                    <a:p>
                      <a:pPr>
                        <a:lnSpc>
                          <a:spcPct val="115000"/>
                        </a:lnSpc>
                        <a:spcAft>
                          <a:spcPts val="0"/>
                        </a:spcAft>
                      </a:pPr>
                      <a:r>
                        <a:rPr lang="es-EC" sz="1000">
                          <a:effectLst/>
                        </a:rPr>
                        <a:t>Sólidos Totales</a:t>
                      </a:r>
                      <a:endParaRPr lang="es-EC" sz="1100">
                        <a:effectLst/>
                        <a:latin typeface="Arial"/>
                        <a:ea typeface="Times New Roman"/>
                        <a:cs typeface="Times New Roman"/>
                      </a:endParaRPr>
                    </a:p>
                  </a:txBody>
                  <a:tcPr marL="39851" marR="39851" marT="0" marB="0" anchor="b"/>
                </a:tc>
                <a:tc>
                  <a:txBody>
                    <a:bodyPr/>
                    <a:lstStyle/>
                    <a:p>
                      <a:pPr>
                        <a:lnSpc>
                          <a:spcPct val="115000"/>
                        </a:lnSpc>
                        <a:spcAft>
                          <a:spcPts val="0"/>
                        </a:spcAft>
                      </a:pPr>
                      <a:r>
                        <a:rPr lang="es-EC" sz="1000">
                          <a:effectLst/>
                        </a:rPr>
                        <a:t>mg/L</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1200</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720</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350</a:t>
                      </a:r>
                      <a:endParaRPr lang="es-EC" sz="1100">
                        <a:effectLst/>
                        <a:latin typeface="Arial"/>
                        <a:ea typeface="Times New Roman"/>
                        <a:cs typeface="Times New Roman"/>
                      </a:endParaRPr>
                    </a:p>
                  </a:txBody>
                  <a:tcPr marL="39851" marR="39851" marT="0" marB="0" anchor="b"/>
                </a:tc>
              </a:tr>
              <a:tr h="190367">
                <a:tc>
                  <a:txBody>
                    <a:bodyPr/>
                    <a:lstStyle/>
                    <a:p>
                      <a:pPr>
                        <a:lnSpc>
                          <a:spcPct val="115000"/>
                        </a:lnSpc>
                        <a:spcAft>
                          <a:spcPts val="0"/>
                        </a:spcAft>
                      </a:pPr>
                      <a:r>
                        <a:rPr lang="es-EC" sz="1000">
                          <a:effectLst/>
                        </a:rPr>
                        <a:t>  Totales disueltos</a:t>
                      </a:r>
                      <a:endParaRPr lang="es-EC" sz="1100">
                        <a:effectLst/>
                        <a:latin typeface="Arial"/>
                        <a:ea typeface="Times New Roman"/>
                        <a:cs typeface="Times New Roman"/>
                      </a:endParaRPr>
                    </a:p>
                  </a:txBody>
                  <a:tcPr marL="39851" marR="39851" marT="0" marB="0" anchor="b"/>
                </a:tc>
                <a:tc>
                  <a:txBody>
                    <a:bodyPr/>
                    <a:lstStyle/>
                    <a:p>
                      <a:pPr>
                        <a:lnSpc>
                          <a:spcPct val="115000"/>
                        </a:lnSpc>
                        <a:spcAft>
                          <a:spcPts val="0"/>
                        </a:spcAft>
                      </a:pPr>
                      <a:r>
                        <a:rPr lang="es-EC" sz="1000">
                          <a:effectLst/>
                        </a:rPr>
                        <a:t>mg/L</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850</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500</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250</a:t>
                      </a:r>
                      <a:endParaRPr lang="es-EC" sz="1100">
                        <a:effectLst/>
                        <a:latin typeface="Arial"/>
                        <a:ea typeface="Times New Roman"/>
                        <a:cs typeface="Times New Roman"/>
                      </a:endParaRPr>
                    </a:p>
                  </a:txBody>
                  <a:tcPr marL="39851" marR="39851" marT="0" marB="0" anchor="b"/>
                </a:tc>
              </a:tr>
              <a:tr h="190367">
                <a:tc>
                  <a:txBody>
                    <a:bodyPr/>
                    <a:lstStyle/>
                    <a:p>
                      <a:pPr>
                        <a:lnSpc>
                          <a:spcPct val="115000"/>
                        </a:lnSpc>
                        <a:spcAft>
                          <a:spcPts val="0"/>
                        </a:spcAft>
                      </a:pPr>
                      <a:r>
                        <a:rPr lang="es-EC" sz="1000">
                          <a:effectLst/>
                        </a:rPr>
                        <a:t>        Fijos</a:t>
                      </a:r>
                      <a:endParaRPr lang="es-EC" sz="1100">
                        <a:effectLst/>
                        <a:latin typeface="Arial"/>
                        <a:ea typeface="Times New Roman"/>
                        <a:cs typeface="Times New Roman"/>
                      </a:endParaRPr>
                    </a:p>
                  </a:txBody>
                  <a:tcPr marL="39851" marR="39851" marT="0" marB="0" anchor="b"/>
                </a:tc>
                <a:tc>
                  <a:txBody>
                    <a:bodyPr/>
                    <a:lstStyle/>
                    <a:p>
                      <a:pPr>
                        <a:lnSpc>
                          <a:spcPct val="115000"/>
                        </a:lnSpc>
                        <a:spcAft>
                          <a:spcPts val="0"/>
                        </a:spcAft>
                      </a:pPr>
                      <a:r>
                        <a:rPr lang="es-EC" sz="1000">
                          <a:effectLst/>
                        </a:rPr>
                        <a:t>mg/L</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525</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300</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145</a:t>
                      </a:r>
                      <a:endParaRPr lang="es-EC" sz="1100">
                        <a:effectLst/>
                        <a:latin typeface="Arial"/>
                        <a:ea typeface="Times New Roman"/>
                        <a:cs typeface="Times New Roman"/>
                      </a:endParaRPr>
                    </a:p>
                  </a:txBody>
                  <a:tcPr marL="39851" marR="39851" marT="0" marB="0" anchor="b"/>
                </a:tc>
              </a:tr>
              <a:tr h="190367">
                <a:tc>
                  <a:txBody>
                    <a:bodyPr/>
                    <a:lstStyle/>
                    <a:p>
                      <a:pPr>
                        <a:lnSpc>
                          <a:spcPct val="115000"/>
                        </a:lnSpc>
                        <a:spcAft>
                          <a:spcPts val="0"/>
                        </a:spcAft>
                      </a:pPr>
                      <a:r>
                        <a:rPr lang="es-EC" sz="1000">
                          <a:effectLst/>
                        </a:rPr>
                        <a:t>        Volátiles</a:t>
                      </a:r>
                      <a:endParaRPr lang="es-EC" sz="1100">
                        <a:effectLst/>
                        <a:latin typeface="Arial"/>
                        <a:ea typeface="Times New Roman"/>
                        <a:cs typeface="Times New Roman"/>
                      </a:endParaRPr>
                    </a:p>
                  </a:txBody>
                  <a:tcPr marL="39851" marR="39851" marT="0" marB="0" anchor="b"/>
                </a:tc>
                <a:tc>
                  <a:txBody>
                    <a:bodyPr/>
                    <a:lstStyle/>
                    <a:p>
                      <a:pPr>
                        <a:lnSpc>
                          <a:spcPct val="115000"/>
                        </a:lnSpc>
                        <a:spcAft>
                          <a:spcPts val="0"/>
                        </a:spcAft>
                      </a:pPr>
                      <a:r>
                        <a:rPr lang="es-EC" sz="1000">
                          <a:effectLst/>
                        </a:rPr>
                        <a:t>mg/L</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325</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200</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105</a:t>
                      </a:r>
                      <a:endParaRPr lang="es-EC" sz="1100">
                        <a:effectLst/>
                        <a:latin typeface="Arial"/>
                        <a:ea typeface="Times New Roman"/>
                        <a:cs typeface="Times New Roman"/>
                      </a:endParaRPr>
                    </a:p>
                  </a:txBody>
                  <a:tcPr marL="39851" marR="39851" marT="0" marB="0" anchor="b"/>
                </a:tc>
              </a:tr>
              <a:tr h="190367">
                <a:tc>
                  <a:txBody>
                    <a:bodyPr/>
                    <a:lstStyle/>
                    <a:p>
                      <a:pPr>
                        <a:lnSpc>
                          <a:spcPct val="115000"/>
                        </a:lnSpc>
                        <a:spcAft>
                          <a:spcPts val="0"/>
                        </a:spcAft>
                      </a:pPr>
                      <a:r>
                        <a:rPr lang="es-EC" sz="1000">
                          <a:effectLst/>
                        </a:rPr>
                        <a:t>  Suspendidos Totales</a:t>
                      </a:r>
                      <a:endParaRPr lang="es-EC" sz="1100">
                        <a:effectLst/>
                        <a:latin typeface="Arial"/>
                        <a:ea typeface="Times New Roman"/>
                        <a:cs typeface="Times New Roman"/>
                      </a:endParaRPr>
                    </a:p>
                  </a:txBody>
                  <a:tcPr marL="39851" marR="39851" marT="0" marB="0" anchor="b"/>
                </a:tc>
                <a:tc>
                  <a:txBody>
                    <a:bodyPr/>
                    <a:lstStyle/>
                    <a:p>
                      <a:pPr>
                        <a:lnSpc>
                          <a:spcPct val="115000"/>
                        </a:lnSpc>
                        <a:spcAft>
                          <a:spcPts val="0"/>
                        </a:spcAft>
                      </a:pPr>
                      <a:r>
                        <a:rPr lang="es-EC" sz="1000">
                          <a:effectLst/>
                        </a:rPr>
                        <a:t>mg/L</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350</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220</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100</a:t>
                      </a:r>
                      <a:endParaRPr lang="es-EC" sz="1100">
                        <a:effectLst/>
                        <a:latin typeface="Arial"/>
                        <a:ea typeface="Times New Roman"/>
                        <a:cs typeface="Times New Roman"/>
                      </a:endParaRPr>
                    </a:p>
                  </a:txBody>
                  <a:tcPr marL="39851" marR="39851" marT="0" marB="0" anchor="b"/>
                </a:tc>
              </a:tr>
              <a:tr h="190367">
                <a:tc>
                  <a:txBody>
                    <a:bodyPr/>
                    <a:lstStyle/>
                    <a:p>
                      <a:pPr>
                        <a:lnSpc>
                          <a:spcPct val="115000"/>
                        </a:lnSpc>
                        <a:spcAft>
                          <a:spcPts val="0"/>
                        </a:spcAft>
                      </a:pPr>
                      <a:r>
                        <a:rPr lang="es-EC" sz="1000">
                          <a:effectLst/>
                        </a:rPr>
                        <a:t>        Fijos</a:t>
                      </a:r>
                      <a:endParaRPr lang="es-EC" sz="1100">
                        <a:effectLst/>
                        <a:latin typeface="Arial"/>
                        <a:ea typeface="Times New Roman"/>
                        <a:cs typeface="Times New Roman"/>
                      </a:endParaRPr>
                    </a:p>
                  </a:txBody>
                  <a:tcPr marL="39851" marR="39851" marT="0" marB="0" anchor="b"/>
                </a:tc>
                <a:tc>
                  <a:txBody>
                    <a:bodyPr/>
                    <a:lstStyle/>
                    <a:p>
                      <a:pPr>
                        <a:lnSpc>
                          <a:spcPct val="115000"/>
                        </a:lnSpc>
                        <a:spcAft>
                          <a:spcPts val="0"/>
                        </a:spcAft>
                      </a:pPr>
                      <a:r>
                        <a:rPr lang="es-EC" sz="1000">
                          <a:effectLst/>
                        </a:rPr>
                        <a:t>mg/L</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75</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55</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20</a:t>
                      </a:r>
                      <a:endParaRPr lang="es-EC" sz="1100">
                        <a:effectLst/>
                        <a:latin typeface="Arial"/>
                        <a:ea typeface="Times New Roman"/>
                        <a:cs typeface="Times New Roman"/>
                      </a:endParaRPr>
                    </a:p>
                  </a:txBody>
                  <a:tcPr marL="39851" marR="39851" marT="0" marB="0" anchor="b"/>
                </a:tc>
              </a:tr>
              <a:tr h="190367">
                <a:tc>
                  <a:txBody>
                    <a:bodyPr/>
                    <a:lstStyle/>
                    <a:p>
                      <a:pPr>
                        <a:lnSpc>
                          <a:spcPct val="115000"/>
                        </a:lnSpc>
                        <a:spcAft>
                          <a:spcPts val="0"/>
                        </a:spcAft>
                      </a:pPr>
                      <a:r>
                        <a:rPr lang="es-EC" sz="1000">
                          <a:effectLst/>
                        </a:rPr>
                        <a:t>        Volátiles</a:t>
                      </a:r>
                      <a:endParaRPr lang="es-EC" sz="1100">
                        <a:effectLst/>
                        <a:latin typeface="Arial"/>
                        <a:ea typeface="Times New Roman"/>
                        <a:cs typeface="Times New Roman"/>
                      </a:endParaRPr>
                    </a:p>
                  </a:txBody>
                  <a:tcPr marL="39851" marR="39851" marT="0" marB="0" anchor="b"/>
                </a:tc>
                <a:tc>
                  <a:txBody>
                    <a:bodyPr/>
                    <a:lstStyle/>
                    <a:p>
                      <a:pPr>
                        <a:lnSpc>
                          <a:spcPct val="115000"/>
                        </a:lnSpc>
                        <a:spcAft>
                          <a:spcPts val="0"/>
                        </a:spcAft>
                      </a:pPr>
                      <a:r>
                        <a:rPr lang="es-EC" sz="1000">
                          <a:effectLst/>
                        </a:rPr>
                        <a:t>mg/L</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275</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dirty="0">
                          <a:effectLst/>
                        </a:rPr>
                        <a:t>165</a:t>
                      </a:r>
                      <a:endParaRPr lang="es-EC" sz="1100" dirty="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80</a:t>
                      </a:r>
                      <a:endParaRPr lang="es-EC" sz="1100">
                        <a:effectLst/>
                        <a:latin typeface="Arial"/>
                        <a:ea typeface="Times New Roman"/>
                        <a:cs typeface="Times New Roman"/>
                      </a:endParaRPr>
                    </a:p>
                  </a:txBody>
                  <a:tcPr marL="39851" marR="39851" marT="0" marB="0" anchor="b"/>
                </a:tc>
              </a:tr>
              <a:tr h="190367">
                <a:tc>
                  <a:txBody>
                    <a:bodyPr/>
                    <a:lstStyle/>
                    <a:p>
                      <a:pPr>
                        <a:lnSpc>
                          <a:spcPct val="115000"/>
                        </a:lnSpc>
                        <a:spcAft>
                          <a:spcPts val="0"/>
                        </a:spcAft>
                      </a:pPr>
                      <a:r>
                        <a:rPr lang="es-EC" sz="1000">
                          <a:effectLst/>
                        </a:rPr>
                        <a:t>Sólidos Sedimentados</a:t>
                      </a:r>
                      <a:endParaRPr lang="es-EC" sz="1100">
                        <a:effectLst/>
                        <a:latin typeface="Arial"/>
                        <a:ea typeface="Times New Roman"/>
                        <a:cs typeface="Times New Roman"/>
                      </a:endParaRPr>
                    </a:p>
                  </a:txBody>
                  <a:tcPr marL="39851" marR="39851" marT="0" marB="0" anchor="b"/>
                </a:tc>
                <a:tc>
                  <a:txBody>
                    <a:bodyPr/>
                    <a:lstStyle/>
                    <a:p>
                      <a:pPr>
                        <a:lnSpc>
                          <a:spcPct val="115000"/>
                        </a:lnSpc>
                        <a:spcAft>
                          <a:spcPts val="0"/>
                        </a:spcAft>
                      </a:pPr>
                      <a:r>
                        <a:rPr lang="es-EC" sz="1000">
                          <a:effectLst/>
                        </a:rPr>
                        <a:t>mg/L</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20</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10</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5</a:t>
                      </a:r>
                      <a:endParaRPr lang="es-EC" sz="1100">
                        <a:effectLst/>
                        <a:latin typeface="Arial"/>
                        <a:ea typeface="Times New Roman"/>
                        <a:cs typeface="Times New Roman"/>
                      </a:endParaRPr>
                    </a:p>
                  </a:txBody>
                  <a:tcPr marL="39851" marR="39851" marT="0" marB="0" anchor="b"/>
                </a:tc>
              </a:tr>
              <a:tr h="380733">
                <a:tc>
                  <a:txBody>
                    <a:bodyPr/>
                    <a:lstStyle/>
                    <a:p>
                      <a:pPr>
                        <a:lnSpc>
                          <a:spcPct val="115000"/>
                        </a:lnSpc>
                        <a:spcAft>
                          <a:spcPts val="0"/>
                        </a:spcAft>
                      </a:pPr>
                      <a:r>
                        <a:rPr lang="es-EC" sz="1000">
                          <a:effectLst/>
                        </a:rPr>
                        <a:t>Demanda Bioquímica de Oxígeno (DBO) en dia a 20 °C</a:t>
                      </a:r>
                      <a:endParaRPr lang="es-EC" sz="1100">
                        <a:effectLst/>
                        <a:latin typeface="Arial"/>
                        <a:ea typeface="Times New Roman"/>
                        <a:cs typeface="Times New Roman"/>
                      </a:endParaRPr>
                    </a:p>
                  </a:txBody>
                  <a:tcPr marL="39851" marR="39851" marT="0" marB="0" anchor="b"/>
                </a:tc>
                <a:tc>
                  <a:txBody>
                    <a:bodyPr/>
                    <a:lstStyle/>
                    <a:p>
                      <a:pPr>
                        <a:lnSpc>
                          <a:spcPct val="115000"/>
                        </a:lnSpc>
                        <a:spcAft>
                          <a:spcPts val="0"/>
                        </a:spcAft>
                      </a:pPr>
                      <a:r>
                        <a:rPr lang="es-EC" sz="1000">
                          <a:effectLst/>
                        </a:rPr>
                        <a:t>mg/L</a:t>
                      </a:r>
                      <a:endParaRPr lang="es-EC" sz="1100">
                        <a:effectLst/>
                        <a:latin typeface="Arial"/>
                        <a:ea typeface="Times New Roman"/>
                        <a:cs typeface="Times New Roman"/>
                      </a:endParaRPr>
                    </a:p>
                  </a:txBody>
                  <a:tcPr marL="39851" marR="39851" marT="0" marB="0" anchor="ctr"/>
                </a:tc>
                <a:tc>
                  <a:txBody>
                    <a:bodyPr/>
                    <a:lstStyle/>
                    <a:p>
                      <a:pPr algn="r">
                        <a:lnSpc>
                          <a:spcPct val="115000"/>
                        </a:lnSpc>
                        <a:spcAft>
                          <a:spcPts val="0"/>
                        </a:spcAft>
                      </a:pPr>
                      <a:r>
                        <a:rPr lang="es-EC" sz="1000">
                          <a:effectLst/>
                        </a:rPr>
                        <a:t>400</a:t>
                      </a:r>
                      <a:endParaRPr lang="es-EC" sz="1100">
                        <a:effectLst/>
                        <a:latin typeface="Arial"/>
                        <a:ea typeface="Times New Roman"/>
                        <a:cs typeface="Times New Roman"/>
                      </a:endParaRPr>
                    </a:p>
                  </a:txBody>
                  <a:tcPr marL="39851" marR="39851" marT="0" marB="0" anchor="ctr"/>
                </a:tc>
                <a:tc>
                  <a:txBody>
                    <a:bodyPr/>
                    <a:lstStyle/>
                    <a:p>
                      <a:pPr algn="r">
                        <a:lnSpc>
                          <a:spcPct val="115000"/>
                        </a:lnSpc>
                        <a:spcAft>
                          <a:spcPts val="0"/>
                        </a:spcAft>
                      </a:pPr>
                      <a:r>
                        <a:rPr lang="es-EC" sz="1000">
                          <a:effectLst/>
                        </a:rPr>
                        <a:t>220</a:t>
                      </a:r>
                      <a:endParaRPr lang="es-EC" sz="1100">
                        <a:effectLst/>
                        <a:latin typeface="Arial"/>
                        <a:ea typeface="Times New Roman"/>
                        <a:cs typeface="Times New Roman"/>
                      </a:endParaRPr>
                    </a:p>
                  </a:txBody>
                  <a:tcPr marL="39851" marR="39851" marT="0" marB="0" anchor="ctr"/>
                </a:tc>
                <a:tc>
                  <a:txBody>
                    <a:bodyPr/>
                    <a:lstStyle/>
                    <a:p>
                      <a:pPr algn="r">
                        <a:lnSpc>
                          <a:spcPct val="115000"/>
                        </a:lnSpc>
                        <a:spcAft>
                          <a:spcPts val="0"/>
                        </a:spcAft>
                      </a:pPr>
                      <a:r>
                        <a:rPr lang="es-EC" sz="1000">
                          <a:effectLst/>
                        </a:rPr>
                        <a:t>110</a:t>
                      </a:r>
                      <a:endParaRPr lang="es-EC" sz="1100">
                        <a:effectLst/>
                        <a:latin typeface="Arial"/>
                        <a:ea typeface="Times New Roman"/>
                        <a:cs typeface="Times New Roman"/>
                      </a:endParaRPr>
                    </a:p>
                  </a:txBody>
                  <a:tcPr marL="39851" marR="39851" marT="0" marB="0" anchor="ctr"/>
                </a:tc>
              </a:tr>
              <a:tr h="190367">
                <a:tc>
                  <a:txBody>
                    <a:bodyPr/>
                    <a:lstStyle/>
                    <a:p>
                      <a:pPr>
                        <a:lnSpc>
                          <a:spcPct val="115000"/>
                        </a:lnSpc>
                        <a:spcAft>
                          <a:spcPts val="0"/>
                        </a:spcAft>
                      </a:pPr>
                      <a:r>
                        <a:rPr lang="es-EC" sz="1000">
                          <a:effectLst/>
                        </a:rPr>
                        <a:t>Carbono orgánico total (TOC)</a:t>
                      </a:r>
                      <a:endParaRPr lang="es-EC" sz="1100">
                        <a:effectLst/>
                        <a:latin typeface="Arial"/>
                        <a:ea typeface="Times New Roman"/>
                        <a:cs typeface="Times New Roman"/>
                      </a:endParaRPr>
                    </a:p>
                  </a:txBody>
                  <a:tcPr marL="39851" marR="39851" marT="0" marB="0" anchor="b"/>
                </a:tc>
                <a:tc>
                  <a:txBody>
                    <a:bodyPr/>
                    <a:lstStyle/>
                    <a:p>
                      <a:pPr>
                        <a:lnSpc>
                          <a:spcPct val="115000"/>
                        </a:lnSpc>
                        <a:spcAft>
                          <a:spcPts val="0"/>
                        </a:spcAft>
                      </a:pPr>
                      <a:r>
                        <a:rPr lang="es-EC" sz="1000">
                          <a:effectLst/>
                        </a:rPr>
                        <a:t>mg/L</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290</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160</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80</a:t>
                      </a:r>
                      <a:endParaRPr lang="es-EC" sz="1100">
                        <a:effectLst/>
                        <a:latin typeface="Arial"/>
                        <a:ea typeface="Times New Roman"/>
                        <a:cs typeface="Times New Roman"/>
                      </a:endParaRPr>
                    </a:p>
                  </a:txBody>
                  <a:tcPr marL="39851" marR="39851" marT="0" marB="0" anchor="b"/>
                </a:tc>
              </a:tr>
              <a:tr h="380733">
                <a:tc>
                  <a:txBody>
                    <a:bodyPr/>
                    <a:lstStyle/>
                    <a:p>
                      <a:pPr>
                        <a:lnSpc>
                          <a:spcPct val="115000"/>
                        </a:lnSpc>
                        <a:spcAft>
                          <a:spcPts val="0"/>
                        </a:spcAft>
                      </a:pPr>
                      <a:r>
                        <a:rPr lang="es-EC" sz="1000">
                          <a:effectLst/>
                        </a:rPr>
                        <a:t>Demanda Química de Oxígeno (DQO)</a:t>
                      </a:r>
                      <a:endParaRPr lang="es-EC" sz="1100">
                        <a:effectLst/>
                        <a:latin typeface="Arial"/>
                        <a:ea typeface="Times New Roman"/>
                        <a:cs typeface="Times New Roman"/>
                      </a:endParaRPr>
                    </a:p>
                  </a:txBody>
                  <a:tcPr marL="39851" marR="39851" marT="0" marB="0" anchor="b"/>
                </a:tc>
                <a:tc>
                  <a:txBody>
                    <a:bodyPr/>
                    <a:lstStyle/>
                    <a:p>
                      <a:pPr>
                        <a:lnSpc>
                          <a:spcPct val="115000"/>
                        </a:lnSpc>
                        <a:spcAft>
                          <a:spcPts val="0"/>
                        </a:spcAft>
                      </a:pPr>
                      <a:r>
                        <a:rPr lang="es-EC" sz="1000">
                          <a:effectLst/>
                        </a:rPr>
                        <a:t>mg/L</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1000</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500</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250</a:t>
                      </a:r>
                      <a:endParaRPr lang="es-EC" sz="1100">
                        <a:effectLst/>
                        <a:latin typeface="Arial"/>
                        <a:ea typeface="Times New Roman"/>
                        <a:cs typeface="Times New Roman"/>
                      </a:endParaRPr>
                    </a:p>
                  </a:txBody>
                  <a:tcPr marL="39851" marR="39851" marT="0" marB="0" anchor="b"/>
                </a:tc>
              </a:tr>
              <a:tr h="190367">
                <a:tc>
                  <a:txBody>
                    <a:bodyPr/>
                    <a:lstStyle/>
                    <a:p>
                      <a:pPr>
                        <a:lnSpc>
                          <a:spcPct val="115000"/>
                        </a:lnSpc>
                        <a:spcAft>
                          <a:spcPts val="0"/>
                        </a:spcAft>
                      </a:pPr>
                      <a:r>
                        <a:rPr lang="es-EC" sz="1000">
                          <a:effectLst/>
                        </a:rPr>
                        <a:t>Nitrógeno (Total como N)</a:t>
                      </a:r>
                      <a:endParaRPr lang="es-EC" sz="1100">
                        <a:effectLst/>
                        <a:latin typeface="Arial"/>
                        <a:ea typeface="Times New Roman"/>
                        <a:cs typeface="Times New Roman"/>
                      </a:endParaRPr>
                    </a:p>
                  </a:txBody>
                  <a:tcPr marL="39851" marR="39851" marT="0" marB="0" anchor="b"/>
                </a:tc>
                <a:tc>
                  <a:txBody>
                    <a:bodyPr/>
                    <a:lstStyle/>
                    <a:p>
                      <a:pPr>
                        <a:lnSpc>
                          <a:spcPct val="115000"/>
                        </a:lnSpc>
                        <a:spcAft>
                          <a:spcPts val="0"/>
                        </a:spcAft>
                      </a:pPr>
                      <a:r>
                        <a:rPr lang="es-EC" sz="1000">
                          <a:effectLst/>
                        </a:rPr>
                        <a:t>mg/L</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85</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40</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20</a:t>
                      </a:r>
                      <a:endParaRPr lang="es-EC" sz="1100">
                        <a:effectLst/>
                        <a:latin typeface="Arial"/>
                        <a:ea typeface="Times New Roman"/>
                        <a:cs typeface="Times New Roman"/>
                      </a:endParaRPr>
                    </a:p>
                  </a:txBody>
                  <a:tcPr marL="39851" marR="39851" marT="0" marB="0" anchor="b"/>
                </a:tc>
              </a:tr>
              <a:tr h="190367">
                <a:tc>
                  <a:txBody>
                    <a:bodyPr/>
                    <a:lstStyle/>
                    <a:p>
                      <a:pPr>
                        <a:lnSpc>
                          <a:spcPct val="115000"/>
                        </a:lnSpc>
                        <a:spcAft>
                          <a:spcPts val="0"/>
                        </a:spcAft>
                      </a:pPr>
                      <a:r>
                        <a:rPr lang="es-EC" sz="1000">
                          <a:effectLst/>
                        </a:rPr>
                        <a:t>  Orgánico</a:t>
                      </a:r>
                      <a:endParaRPr lang="es-EC" sz="1100">
                        <a:effectLst/>
                        <a:latin typeface="Arial"/>
                        <a:ea typeface="Times New Roman"/>
                        <a:cs typeface="Times New Roman"/>
                      </a:endParaRPr>
                    </a:p>
                  </a:txBody>
                  <a:tcPr marL="39851" marR="39851" marT="0" marB="0" anchor="b"/>
                </a:tc>
                <a:tc>
                  <a:txBody>
                    <a:bodyPr/>
                    <a:lstStyle/>
                    <a:p>
                      <a:pPr>
                        <a:lnSpc>
                          <a:spcPct val="115000"/>
                        </a:lnSpc>
                        <a:spcAft>
                          <a:spcPts val="0"/>
                        </a:spcAft>
                      </a:pPr>
                      <a:r>
                        <a:rPr lang="es-EC" sz="1000">
                          <a:effectLst/>
                        </a:rPr>
                        <a:t>mg/L</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35</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15</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8</a:t>
                      </a:r>
                      <a:endParaRPr lang="es-EC" sz="1100">
                        <a:effectLst/>
                        <a:latin typeface="Arial"/>
                        <a:ea typeface="Times New Roman"/>
                        <a:cs typeface="Times New Roman"/>
                      </a:endParaRPr>
                    </a:p>
                  </a:txBody>
                  <a:tcPr marL="39851" marR="39851" marT="0" marB="0" anchor="b"/>
                </a:tc>
              </a:tr>
              <a:tr h="190367">
                <a:tc>
                  <a:txBody>
                    <a:bodyPr/>
                    <a:lstStyle/>
                    <a:p>
                      <a:pPr>
                        <a:lnSpc>
                          <a:spcPct val="115000"/>
                        </a:lnSpc>
                        <a:spcAft>
                          <a:spcPts val="0"/>
                        </a:spcAft>
                      </a:pPr>
                      <a:r>
                        <a:rPr lang="es-EC" sz="1000">
                          <a:effectLst/>
                        </a:rPr>
                        <a:t>  Amonio Libre</a:t>
                      </a:r>
                      <a:endParaRPr lang="es-EC" sz="1100">
                        <a:effectLst/>
                        <a:latin typeface="Arial"/>
                        <a:ea typeface="Times New Roman"/>
                        <a:cs typeface="Times New Roman"/>
                      </a:endParaRPr>
                    </a:p>
                  </a:txBody>
                  <a:tcPr marL="39851" marR="39851" marT="0" marB="0" anchor="b"/>
                </a:tc>
                <a:tc>
                  <a:txBody>
                    <a:bodyPr/>
                    <a:lstStyle/>
                    <a:p>
                      <a:pPr>
                        <a:lnSpc>
                          <a:spcPct val="115000"/>
                        </a:lnSpc>
                        <a:spcAft>
                          <a:spcPts val="0"/>
                        </a:spcAft>
                      </a:pPr>
                      <a:r>
                        <a:rPr lang="es-EC" sz="1000">
                          <a:effectLst/>
                        </a:rPr>
                        <a:t>mg/L</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50</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25</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12</a:t>
                      </a:r>
                      <a:endParaRPr lang="es-EC" sz="1100">
                        <a:effectLst/>
                        <a:latin typeface="Arial"/>
                        <a:ea typeface="Times New Roman"/>
                        <a:cs typeface="Times New Roman"/>
                      </a:endParaRPr>
                    </a:p>
                  </a:txBody>
                  <a:tcPr marL="39851" marR="39851" marT="0" marB="0" anchor="b"/>
                </a:tc>
              </a:tr>
              <a:tr h="190367">
                <a:tc>
                  <a:txBody>
                    <a:bodyPr/>
                    <a:lstStyle/>
                    <a:p>
                      <a:pPr>
                        <a:lnSpc>
                          <a:spcPct val="115000"/>
                        </a:lnSpc>
                        <a:spcAft>
                          <a:spcPts val="0"/>
                        </a:spcAft>
                      </a:pPr>
                      <a:r>
                        <a:rPr lang="es-EC" sz="1000">
                          <a:effectLst/>
                        </a:rPr>
                        <a:t>  Nitritos</a:t>
                      </a:r>
                      <a:endParaRPr lang="es-EC" sz="1100">
                        <a:effectLst/>
                        <a:latin typeface="Arial"/>
                        <a:ea typeface="Times New Roman"/>
                        <a:cs typeface="Times New Roman"/>
                      </a:endParaRPr>
                    </a:p>
                  </a:txBody>
                  <a:tcPr marL="39851" marR="39851" marT="0" marB="0" anchor="b"/>
                </a:tc>
                <a:tc>
                  <a:txBody>
                    <a:bodyPr/>
                    <a:lstStyle/>
                    <a:p>
                      <a:pPr>
                        <a:lnSpc>
                          <a:spcPct val="115000"/>
                        </a:lnSpc>
                        <a:spcAft>
                          <a:spcPts val="0"/>
                        </a:spcAft>
                      </a:pPr>
                      <a:r>
                        <a:rPr lang="es-EC" sz="1000">
                          <a:effectLst/>
                        </a:rPr>
                        <a:t>mg/L</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0</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0</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0</a:t>
                      </a:r>
                      <a:endParaRPr lang="es-EC" sz="1100">
                        <a:effectLst/>
                        <a:latin typeface="Arial"/>
                        <a:ea typeface="Times New Roman"/>
                        <a:cs typeface="Times New Roman"/>
                      </a:endParaRPr>
                    </a:p>
                  </a:txBody>
                  <a:tcPr marL="39851" marR="39851" marT="0" marB="0" anchor="b"/>
                </a:tc>
              </a:tr>
              <a:tr h="190367">
                <a:tc>
                  <a:txBody>
                    <a:bodyPr/>
                    <a:lstStyle/>
                    <a:p>
                      <a:pPr>
                        <a:lnSpc>
                          <a:spcPct val="115000"/>
                        </a:lnSpc>
                        <a:spcAft>
                          <a:spcPts val="0"/>
                        </a:spcAft>
                      </a:pPr>
                      <a:r>
                        <a:rPr lang="es-EC" sz="1000">
                          <a:effectLst/>
                        </a:rPr>
                        <a:t>  Nitrataos</a:t>
                      </a:r>
                      <a:endParaRPr lang="es-EC" sz="1100">
                        <a:effectLst/>
                        <a:latin typeface="Arial"/>
                        <a:ea typeface="Times New Roman"/>
                        <a:cs typeface="Times New Roman"/>
                      </a:endParaRPr>
                    </a:p>
                  </a:txBody>
                  <a:tcPr marL="39851" marR="39851" marT="0" marB="0" anchor="b"/>
                </a:tc>
                <a:tc>
                  <a:txBody>
                    <a:bodyPr/>
                    <a:lstStyle/>
                    <a:p>
                      <a:pPr>
                        <a:lnSpc>
                          <a:spcPct val="115000"/>
                        </a:lnSpc>
                        <a:spcAft>
                          <a:spcPts val="0"/>
                        </a:spcAft>
                      </a:pPr>
                      <a:r>
                        <a:rPr lang="es-EC" sz="1000">
                          <a:effectLst/>
                        </a:rPr>
                        <a:t>mg/L</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0</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0</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0</a:t>
                      </a:r>
                      <a:endParaRPr lang="es-EC" sz="1100">
                        <a:effectLst/>
                        <a:latin typeface="Arial"/>
                        <a:ea typeface="Times New Roman"/>
                        <a:cs typeface="Times New Roman"/>
                      </a:endParaRPr>
                    </a:p>
                  </a:txBody>
                  <a:tcPr marL="39851" marR="39851" marT="0" marB="0" anchor="b"/>
                </a:tc>
              </a:tr>
              <a:tr h="190367">
                <a:tc>
                  <a:txBody>
                    <a:bodyPr/>
                    <a:lstStyle/>
                    <a:p>
                      <a:pPr>
                        <a:lnSpc>
                          <a:spcPct val="115000"/>
                        </a:lnSpc>
                        <a:spcAft>
                          <a:spcPts val="0"/>
                        </a:spcAft>
                      </a:pPr>
                      <a:r>
                        <a:rPr lang="es-EC" sz="1000">
                          <a:effectLst/>
                        </a:rPr>
                        <a:t>Fósforo (Total como P)</a:t>
                      </a:r>
                      <a:endParaRPr lang="es-EC" sz="1100">
                        <a:effectLst/>
                        <a:latin typeface="Arial"/>
                        <a:ea typeface="Times New Roman"/>
                        <a:cs typeface="Times New Roman"/>
                      </a:endParaRPr>
                    </a:p>
                  </a:txBody>
                  <a:tcPr marL="39851" marR="39851" marT="0" marB="0" anchor="b"/>
                </a:tc>
                <a:tc>
                  <a:txBody>
                    <a:bodyPr/>
                    <a:lstStyle/>
                    <a:p>
                      <a:pPr>
                        <a:lnSpc>
                          <a:spcPct val="115000"/>
                        </a:lnSpc>
                        <a:spcAft>
                          <a:spcPts val="0"/>
                        </a:spcAft>
                      </a:pPr>
                      <a:r>
                        <a:rPr lang="es-EC" sz="1000">
                          <a:effectLst/>
                        </a:rPr>
                        <a:t>mg/L</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15</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8</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4</a:t>
                      </a:r>
                      <a:endParaRPr lang="es-EC" sz="1100">
                        <a:effectLst/>
                        <a:latin typeface="Arial"/>
                        <a:ea typeface="Times New Roman"/>
                        <a:cs typeface="Times New Roman"/>
                      </a:endParaRPr>
                    </a:p>
                  </a:txBody>
                  <a:tcPr marL="39851" marR="39851" marT="0" marB="0" anchor="b"/>
                </a:tc>
              </a:tr>
              <a:tr h="190367">
                <a:tc>
                  <a:txBody>
                    <a:bodyPr/>
                    <a:lstStyle/>
                    <a:p>
                      <a:pPr>
                        <a:lnSpc>
                          <a:spcPct val="115000"/>
                        </a:lnSpc>
                        <a:spcAft>
                          <a:spcPts val="0"/>
                        </a:spcAft>
                      </a:pPr>
                      <a:r>
                        <a:rPr lang="es-EC" sz="1000">
                          <a:effectLst/>
                        </a:rPr>
                        <a:t>  Orgánico</a:t>
                      </a:r>
                      <a:endParaRPr lang="es-EC" sz="1100">
                        <a:effectLst/>
                        <a:latin typeface="Arial"/>
                        <a:ea typeface="Times New Roman"/>
                        <a:cs typeface="Times New Roman"/>
                      </a:endParaRPr>
                    </a:p>
                  </a:txBody>
                  <a:tcPr marL="39851" marR="39851" marT="0" marB="0" anchor="b"/>
                </a:tc>
                <a:tc>
                  <a:txBody>
                    <a:bodyPr/>
                    <a:lstStyle/>
                    <a:p>
                      <a:pPr>
                        <a:lnSpc>
                          <a:spcPct val="115000"/>
                        </a:lnSpc>
                        <a:spcAft>
                          <a:spcPts val="0"/>
                        </a:spcAft>
                      </a:pPr>
                      <a:r>
                        <a:rPr lang="es-EC" sz="1000">
                          <a:effectLst/>
                        </a:rPr>
                        <a:t>mg/L</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5</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3</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1</a:t>
                      </a:r>
                      <a:endParaRPr lang="es-EC" sz="1100">
                        <a:effectLst/>
                        <a:latin typeface="Arial"/>
                        <a:ea typeface="Times New Roman"/>
                        <a:cs typeface="Times New Roman"/>
                      </a:endParaRPr>
                    </a:p>
                  </a:txBody>
                  <a:tcPr marL="39851" marR="39851" marT="0" marB="0" anchor="b"/>
                </a:tc>
              </a:tr>
              <a:tr h="190367">
                <a:tc>
                  <a:txBody>
                    <a:bodyPr/>
                    <a:lstStyle/>
                    <a:p>
                      <a:pPr>
                        <a:lnSpc>
                          <a:spcPct val="115000"/>
                        </a:lnSpc>
                        <a:spcAft>
                          <a:spcPts val="0"/>
                        </a:spcAft>
                      </a:pPr>
                      <a:r>
                        <a:rPr lang="es-EC" sz="1000">
                          <a:effectLst/>
                        </a:rPr>
                        <a:t>  Inorgánico</a:t>
                      </a:r>
                      <a:endParaRPr lang="es-EC" sz="1100">
                        <a:effectLst/>
                        <a:latin typeface="Arial"/>
                        <a:ea typeface="Times New Roman"/>
                        <a:cs typeface="Times New Roman"/>
                      </a:endParaRPr>
                    </a:p>
                  </a:txBody>
                  <a:tcPr marL="39851" marR="39851" marT="0" marB="0" anchor="b"/>
                </a:tc>
                <a:tc>
                  <a:txBody>
                    <a:bodyPr/>
                    <a:lstStyle/>
                    <a:p>
                      <a:pPr>
                        <a:lnSpc>
                          <a:spcPct val="115000"/>
                        </a:lnSpc>
                        <a:spcAft>
                          <a:spcPts val="0"/>
                        </a:spcAft>
                      </a:pPr>
                      <a:r>
                        <a:rPr lang="es-EC" sz="1000">
                          <a:effectLst/>
                        </a:rPr>
                        <a:t>mg/L</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10</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5</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3</a:t>
                      </a:r>
                      <a:endParaRPr lang="es-EC" sz="1100">
                        <a:effectLst/>
                        <a:latin typeface="Arial"/>
                        <a:ea typeface="Times New Roman"/>
                        <a:cs typeface="Times New Roman"/>
                      </a:endParaRPr>
                    </a:p>
                  </a:txBody>
                  <a:tcPr marL="39851" marR="39851" marT="0" marB="0" anchor="b"/>
                </a:tc>
              </a:tr>
              <a:tr h="190367">
                <a:tc>
                  <a:txBody>
                    <a:bodyPr/>
                    <a:lstStyle/>
                    <a:p>
                      <a:pPr>
                        <a:lnSpc>
                          <a:spcPct val="115000"/>
                        </a:lnSpc>
                        <a:spcAft>
                          <a:spcPts val="0"/>
                        </a:spcAft>
                      </a:pPr>
                      <a:r>
                        <a:rPr lang="es-EC" sz="1000">
                          <a:effectLst/>
                        </a:rPr>
                        <a:t>Cloruros</a:t>
                      </a:r>
                      <a:endParaRPr lang="es-EC" sz="1100">
                        <a:effectLst/>
                        <a:latin typeface="Arial"/>
                        <a:ea typeface="Times New Roman"/>
                        <a:cs typeface="Times New Roman"/>
                      </a:endParaRPr>
                    </a:p>
                  </a:txBody>
                  <a:tcPr marL="39851" marR="39851" marT="0" marB="0" anchor="b"/>
                </a:tc>
                <a:tc>
                  <a:txBody>
                    <a:bodyPr/>
                    <a:lstStyle/>
                    <a:p>
                      <a:pPr>
                        <a:lnSpc>
                          <a:spcPct val="115000"/>
                        </a:lnSpc>
                        <a:spcAft>
                          <a:spcPts val="0"/>
                        </a:spcAft>
                      </a:pPr>
                      <a:r>
                        <a:rPr lang="es-EC" sz="1000">
                          <a:effectLst/>
                        </a:rPr>
                        <a:t>mg/L</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100</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50</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30</a:t>
                      </a:r>
                      <a:endParaRPr lang="es-EC" sz="1100">
                        <a:effectLst/>
                        <a:latin typeface="Arial"/>
                        <a:ea typeface="Times New Roman"/>
                        <a:cs typeface="Times New Roman"/>
                      </a:endParaRPr>
                    </a:p>
                  </a:txBody>
                  <a:tcPr marL="39851" marR="39851" marT="0" marB="0" anchor="b"/>
                </a:tc>
              </a:tr>
              <a:tr h="225731">
                <a:tc>
                  <a:txBody>
                    <a:bodyPr/>
                    <a:lstStyle/>
                    <a:p>
                      <a:pPr>
                        <a:lnSpc>
                          <a:spcPct val="115000"/>
                        </a:lnSpc>
                        <a:spcAft>
                          <a:spcPts val="0"/>
                        </a:spcAft>
                      </a:pPr>
                      <a:r>
                        <a:rPr lang="es-EC" sz="1000">
                          <a:effectLst/>
                        </a:rPr>
                        <a:t>Alcalinidad (como CaCo</a:t>
                      </a:r>
                      <a:r>
                        <a:rPr lang="es-EC" sz="1000" baseline="-25000">
                          <a:effectLst/>
                        </a:rPr>
                        <a:t>3</a:t>
                      </a:r>
                      <a:r>
                        <a:rPr lang="es-EC" sz="1000">
                          <a:effectLst/>
                        </a:rPr>
                        <a:t>)</a:t>
                      </a:r>
                      <a:endParaRPr lang="es-EC" sz="1100">
                        <a:effectLst/>
                        <a:latin typeface="Arial"/>
                        <a:ea typeface="Times New Roman"/>
                        <a:cs typeface="Times New Roman"/>
                      </a:endParaRPr>
                    </a:p>
                  </a:txBody>
                  <a:tcPr marL="39851" marR="39851" marT="0" marB="0" anchor="b"/>
                </a:tc>
                <a:tc>
                  <a:txBody>
                    <a:bodyPr/>
                    <a:lstStyle/>
                    <a:p>
                      <a:pPr>
                        <a:lnSpc>
                          <a:spcPct val="115000"/>
                        </a:lnSpc>
                        <a:spcAft>
                          <a:spcPts val="0"/>
                        </a:spcAft>
                      </a:pPr>
                      <a:r>
                        <a:rPr lang="es-EC" sz="1000">
                          <a:effectLst/>
                        </a:rPr>
                        <a:t>mg/L</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200</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100</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50</a:t>
                      </a:r>
                      <a:endParaRPr lang="es-EC" sz="1100">
                        <a:effectLst/>
                        <a:latin typeface="Arial"/>
                        <a:ea typeface="Times New Roman"/>
                        <a:cs typeface="Times New Roman"/>
                      </a:endParaRPr>
                    </a:p>
                  </a:txBody>
                  <a:tcPr marL="39851" marR="39851" marT="0" marB="0" anchor="b"/>
                </a:tc>
              </a:tr>
              <a:tr h="190367">
                <a:tc>
                  <a:txBody>
                    <a:bodyPr/>
                    <a:lstStyle/>
                    <a:p>
                      <a:pPr>
                        <a:lnSpc>
                          <a:spcPct val="115000"/>
                        </a:lnSpc>
                        <a:spcAft>
                          <a:spcPts val="0"/>
                        </a:spcAft>
                      </a:pPr>
                      <a:r>
                        <a:rPr lang="es-EC" sz="1000">
                          <a:effectLst/>
                        </a:rPr>
                        <a:t>Grasa</a:t>
                      </a:r>
                      <a:endParaRPr lang="es-EC" sz="1100">
                        <a:effectLst/>
                        <a:latin typeface="Arial"/>
                        <a:ea typeface="Times New Roman"/>
                        <a:cs typeface="Times New Roman"/>
                      </a:endParaRPr>
                    </a:p>
                  </a:txBody>
                  <a:tcPr marL="39851" marR="39851" marT="0" marB="0" anchor="b"/>
                </a:tc>
                <a:tc>
                  <a:txBody>
                    <a:bodyPr/>
                    <a:lstStyle/>
                    <a:p>
                      <a:pPr>
                        <a:lnSpc>
                          <a:spcPct val="115000"/>
                        </a:lnSpc>
                        <a:spcAft>
                          <a:spcPts val="0"/>
                        </a:spcAft>
                      </a:pPr>
                      <a:r>
                        <a:rPr lang="es-EC" sz="1000">
                          <a:effectLst/>
                        </a:rPr>
                        <a:t>mg/L</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150</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a:effectLst/>
                        </a:rPr>
                        <a:t>100</a:t>
                      </a:r>
                      <a:endParaRPr lang="es-EC" sz="1100">
                        <a:effectLst/>
                        <a:latin typeface="Arial"/>
                        <a:ea typeface="Times New Roman"/>
                        <a:cs typeface="Times New Roman"/>
                      </a:endParaRPr>
                    </a:p>
                  </a:txBody>
                  <a:tcPr marL="39851" marR="39851" marT="0" marB="0" anchor="b"/>
                </a:tc>
                <a:tc>
                  <a:txBody>
                    <a:bodyPr/>
                    <a:lstStyle/>
                    <a:p>
                      <a:pPr algn="r">
                        <a:lnSpc>
                          <a:spcPct val="115000"/>
                        </a:lnSpc>
                        <a:spcAft>
                          <a:spcPts val="0"/>
                        </a:spcAft>
                      </a:pPr>
                      <a:r>
                        <a:rPr lang="es-EC" sz="1000" dirty="0">
                          <a:effectLst/>
                        </a:rPr>
                        <a:t>50</a:t>
                      </a:r>
                      <a:endParaRPr lang="es-EC" sz="1100" dirty="0">
                        <a:effectLst/>
                        <a:latin typeface="Arial"/>
                        <a:ea typeface="Times New Roman"/>
                        <a:cs typeface="Times New Roman"/>
                      </a:endParaRPr>
                    </a:p>
                  </a:txBody>
                  <a:tcPr marL="39851" marR="39851" marT="0" marB="0" anchor="b"/>
                </a:tc>
              </a:tr>
            </a:tbl>
          </a:graphicData>
        </a:graphic>
      </p:graphicFrame>
    </p:spTree>
  </p:cSld>
  <p:clrMapOvr>
    <a:masterClrMapping/>
  </p:clrMapOvr>
  <p:transition>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10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2" name="11 Rectángulo"/>
          <p:cNvSpPr/>
          <p:nvPr/>
        </p:nvSpPr>
        <p:spPr>
          <a:xfrm>
            <a:off x="1142976" y="714356"/>
            <a:ext cx="8001056" cy="523220"/>
          </a:xfrm>
          <a:prstGeom prst="rect">
            <a:avLst/>
          </a:prstGeom>
        </p:spPr>
        <p:txBody>
          <a:bodyPr wrap="square">
            <a:spAutoFit/>
          </a:bodyPr>
          <a:lstStyle/>
          <a:p>
            <a:pPr lvl="2"/>
            <a:r>
              <a:rPr lang="es-EC" sz="2800" b="1" dirty="0">
                <a:latin typeface="Arial" pitchFamily="34" charset="0"/>
                <a:cs typeface="Arial" pitchFamily="34" charset="0"/>
              </a:rPr>
              <a:t>MONTAJE DE FINALES DE CARRERA</a:t>
            </a:r>
            <a:r>
              <a:rPr lang="es-EC" b="1" dirty="0"/>
              <a:t>.</a:t>
            </a:r>
            <a:endParaRPr lang="es-MX" dirty="0"/>
          </a:p>
        </p:txBody>
      </p:sp>
      <p:pic>
        <p:nvPicPr>
          <p:cNvPr id="13" name="12 Imagen"/>
          <p:cNvPicPr/>
          <p:nvPr/>
        </p:nvPicPr>
        <p:blipFill>
          <a:blip r:embed="rId3" cstate="print"/>
          <a:srcRect/>
          <a:stretch>
            <a:fillRect/>
          </a:stretch>
        </p:blipFill>
        <p:spPr bwMode="auto">
          <a:xfrm>
            <a:off x="2011135" y="1556792"/>
            <a:ext cx="2200825" cy="1440160"/>
          </a:xfrm>
          <a:prstGeom prst="rect">
            <a:avLst/>
          </a:prstGeom>
          <a:noFill/>
          <a:ln w="9525">
            <a:noFill/>
            <a:miter lim="800000"/>
            <a:headEnd/>
            <a:tailEnd/>
          </a:ln>
        </p:spPr>
      </p:pic>
      <p:pic>
        <p:nvPicPr>
          <p:cNvPr id="14" name="13 Imagen"/>
          <p:cNvPicPr/>
          <p:nvPr/>
        </p:nvPicPr>
        <p:blipFill>
          <a:blip r:embed="rId4" cstate="print"/>
          <a:srcRect/>
          <a:stretch>
            <a:fillRect/>
          </a:stretch>
        </p:blipFill>
        <p:spPr bwMode="auto">
          <a:xfrm>
            <a:off x="1903345" y="3577374"/>
            <a:ext cx="2452631" cy="1795842"/>
          </a:xfrm>
          <a:prstGeom prst="rect">
            <a:avLst/>
          </a:prstGeom>
          <a:noFill/>
          <a:ln w="9525">
            <a:noFill/>
            <a:miter lim="800000"/>
            <a:headEnd/>
            <a:tailEnd/>
          </a:ln>
        </p:spPr>
      </p:pic>
      <p:pic>
        <p:nvPicPr>
          <p:cNvPr id="17" name="16 Imagen"/>
          <p:cNvPicPr/>
          <p:nvPr/>
        </p:nvPicPr>
        <p:blipFill>
          <a:blip r:embed="rId5" cstate="print"/>
          <a:srcRect/>
          <a:stretch>
            <a:fillRect/>
          </a:stretch>
        </p:blipFill>
        <p:spPr bwMode="auto">
          <a:xfrm>
            <a:off x="5304407" y="1208505"/>
            <a:ext cx="3095625" cy="1745287"/>
          </a:xfrm>
          <a:prstGeom prst="rect">
            <a:avLst/>
          </a:prstGeom>
          <a:noFill/>
          <a:ln w="9525">
            <a:noFill/>
            <a:miter lim="800000"/>
            <a:headEnd/>
            <a:tailEnd/>
          </a:ln>
        </p:spPr>
      </p:pic>
      <p:pic>
        <p:nvPicPr>
          <p:cNvPr id="22" name="21 Imagen" descr="C:\Users\Diego\Desktop\DIEGO CH\TESIS\FOTOS TESIS\SS850007.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4008" y="2997160"/>
            <a:ext cx="4416425" cy="3312160"/>
          </a:xfrm>
          <a:prstGeom prst="rect">
            <a:avLst/>
          </a:prstGeom>
          <a:noFill/>
          <a:ln>
            <a:noFill/>
          </a:ln>
        </p:spPr>
      </p:pic>
    </p:spTree>
  </p:cSld>
  <p:clrMapOvr>
    <a:masterClrMapping/>
  </p:clrMapOvr>
  <p:transition>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3" cstate="print">
            <a:lum contrast="30000"/>
          </a:blip>
          <a:srcRect/>
          <a:stretch>
            <a:fillRect/>
          </a:stretch>
        </p:blipFill>
        <p:spPr bwMode="auto">
          <a:xfrm>
            <a:off x="-32" y="-27384"/>
            <a:ext cx="9144032" cy="6858000"/>
          </a:xfrm>
          <a:prstGeom prst="rect">
            <a:avLst/>
          </a:prstGeom>
          <a:noFill/>
          <a:ln w="9525">
            <a:noFill/>
            <a:miter lim="800000"/>
            <a:headEnd/>
            <a:tailEnd/>
          </a:ln>
        </p:spPr>
      </p:pic>
      <p:sp>
        <p:nvSpPr>
          <p:cNvPr id="10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2" name="11 Rectángulo"/>
          <p:cNvSpPr/>
          <p:nvPr/>
        </p:nvSpPr>
        <p:spPr>
          <a:xfrm>
            <a:off x="1142944" y="673532"/>
            <a:ext cx="8001056" cy="523220"/>
          </a:xfrm>
          <a:prstGeom prst="rect">
            <a:avLst/>
          </a:prstGeom>
        </p:spPr>
        <p:txBody>
          <a:bodyPr wrap="square">
            <a:spAutoFit/>
          </a:bodyPr>
          <a:lstStyle/>
          <a:p>
            <a:pPr lvl="0" algn="ctr"/>
            <a:r>
              <a:rPr lang="es-ES_tradnl" sz="2800" b="1" dirty="0" smtClean="0"/>
              <a:t>PROGRAMACIÓN DEL TWIDO</a:t>
            </a:r>
            <a:endParaRPr lang="es-PE" sz="2800" b="1" dirty="0" smtClean="0"/>
          </a:p>
        </p:txBody>
      </p:sp>
      <p:pic>
        <p:nvPicPr>
          <p:cNvPr id="8" name="7 Imagen"/>
          <p:cNvPicPr/>
          <p:nvPr/>
        </p:nvPicPr>
        <p:blipFill>
          <a:blip r:embed="rId4" cstate="print"/>
          <a:srcRect/>
          <a:stretch>
            <a:fillRect/>
          </a:stretch>
        </p:blipFill>
        <p:spPr bwMode="auto">
          <a:xfrm>
            <a:off x="1475656" y="1124744"/>
            <a:ext cx="4933949" cy="2722443"/>
          </a:xfrm>
          <a:prstGeom prst="rect">
            <a:avLst/>
          </a:prstGeom>
          <a:noFill/>
          <a:ln w="9525">
            <a:noFill/>
            <a:miter lim="800000"/>
            <a:headEnd/>
            <a:tailEnd/>
          </a:ln>
        </p:spPr>
      </p:pic>
      <p:pic>
        <p:nvPicPr>
          <p:cNvPr id="10" name="9 Imagen"/>
          <p:cNvPicPr/>
          <p:nvPr/>
        </p:nvPicPr>
        <p:blipFill>
          <a:blip r:embed="rId5" cstate="print"/>
          <a:srcRect/>
          <a:stretch>
            <a:fillRect/>
          </a:stretch>
        </p:blipFill>
        <p:spPr bwMode="auto">
          <a:xfrm>
            <a:off x="4394899" y="3789040"/>
            <a:ext cx="4749101" cy="2897981"/>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1500166" y="2928934"/>
            <a:ext cx="7429552" cy="1143000"/>
          </a:xfrm>
        </p:spPr>
        <p:txBody>
          <a:bodyPr>
            <a:normAutofit/>
          </a:bodyPr>
          <a:lstStyle/>
          <a:p>
            <a:r>
              <a:rPr lang="es-PE" sz="3200" dirty="0" smtClean="0"/>
              <a:t/>
            </a:r>
            <a:br>
              <a:rPr lang="es-PE" sz="3200" dirty="0" smtClean="0"/>
            </a:br>
            <a:r>
              <a:rPr lang="es-PE" sz="3200" dirty="0" smtClean="0"/>
              <a:t> </a:t>
            </a:r>
            <a:endParaRPr lang="es-PE" sz="3200" dirty="0"/>
          </a:p>
        </p:txBody>
      </p:sp>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pic>
        <p:nvPicPr>
          <p:cNvPr id="5" name="4 Imagen"/>
          <p:cNvPicPr/>
          <p:nvPr/>
        </p:nvPicPr>
        <p:blipFill>
          <a:blip r:embed="rId3" cstate="print"/>
          <a:srcRect/>
          <a:stretch>
            <a:fillRect/>
          </a:stretch>
        </p:blipFill>
        <p:spPr bwMode="auto">
          <a:xfrm>
            <a:off x="3275856" y="1628800"/>
            <a:ext cx="2828925" cy="1181615"/>
          </a:xfrm>
          <a:prstGeom prst="rect">
            <a:avLst/>
          </a:prstGeom>
          <a:noFill/>
          <a:ln w="9525">
            <a:noFill/>
            <a:miter lim="800000"/>
            <a:headEnd/>
            <a:tailEnd/>
          </a:ln>
        </p:spPr>
      </p:pic>
      <p:pic>
        <p:nvPicPr>
          <p:cNvPr id="6" name="5 Imagen"/>
          <p:cNvPicPr/>
          <p:nvPr/>
        </p:nvPicPr>
        <p:blipFill>
          <a:blip r:embed="rId4" cstate="print"/>
          <a:srcRect/>
          <a:stretch>
            <a:fillRect/>
          </a:stretch>
        </p:blipFill>
        <p:spPr bwMode="auto">
          <a:xfrm>
            <a:off x="2843808" y="3140968"/>
            <a:ext cx="3838575" cy="1129970"/>
          </a:xfrm>
          <a:prstGeom prst="rect">
            <a:avLst/>
          </a:prstGeom>
          <a:noFill/>
          <a:ln w="9525">
            <a:noFill/>
            <a:miter lim="800000"/>
            <a:headEnd/>
            <a:tailEnd/>
          </a:ln>
        </p:spPr>
      </p:pic>
      <p:pic>
        <p:nvPicPr>
          <p:cNvPr id="7" name="6 Imagen"/>
          <p:cNvPicPr/>
          <p:nvPr/>
        </p:nvPicPr>
        <p:blipFill>
          <a:blip r:embed="rId5" cstate="print"/>
          <a:srcRect b="5556"/>
          <a:stretch>
            <a:fillRect/>
          </a:stretch>
        </p:blipFill>
        <p:spPr bwMode="auto">
          <a:xfrm>
            <a:off x="2267744" y="4498429"/>
            <a:ext cx="4996815" cy="1666875"/>
          </a:xfrm>
          <a:prstGeom prst="rect">
            <a:avLst/>
          </a:prstGeom>
          <a:noFill/>
          <a:ln w="9525">
            <a:noFill/>
            <a:miter lim="800000"/>
            <a:headEnd/>
            <a:tailEnd/>
          </a:ln>
        </p:spPr>
      </p:pic>
      <p:sp>
        <p:nvSpPr>
          <p:cNvPr id="8" name="7 Rectángulo"/>
          <p:cNvSpPr/>
          <p:nvPr/>
        </p:nvSpPr>
        <p:spPr>
          <a:xfrm>
            <a:off x="1547664" y="981889"/>
            <a:ext cx="6984776" cy="430887"/>
          </a:xfrm>
          <a:prstGeom prst="rect">
            <a:avLst/>
          </a:prstGeom>
        </p:spPr>
        <p:txBody>
          <a:bodyPr wrap="square">
            <a:spAutoFit/>
          </a:bodyPr>
          <a:lstStyle/>
          <a:p>
            <a:r>
              <a:rPr lang="es-ES" sz="2200" b="1" dirty="0" smtClean="0">
                <a:latin typeface="Arial" pitchFamily="34" charset="0"/>
                <a:cs typeface="Arial" pitchFamily="34" charset="0"/>
              </a:rPr>
              <a:t>Conexión de la PC con el TWIDO </a:t>
            </a:r>
            <a:r>
              <a:rPr lang="es-EC" sz="2200" b="1" dirty="0" smtClean="0">
                <a:latin typeface="Arial" pitchFamily="34" charset="0"/>
                <a:cs typeface="Arial" pitchFamily="34" charset="0"/>
              </a:rPr>
              <a:t>TWDLCAA24DRF</a:t>
            </a:r>
            <a:endParaRPr lang="es-EC" sz="2200" dirty="0">
              <a:latin typeface="Arial" pitchFamily="34" charset="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3" cstate="print">
            <a:lum contrast="30000"/>
          </a:blip>
          <a:srcRect/>
          <a:stretch>
            <a:fillRect/>
          </a:stretch>
        </p:blipFill>
        <p:spPr bwMode="auto">
          <a:xfrm>
            <a:off x="0" y="17016"/>
            <a:ext cx="9144032" cy="6858000"/>
          </a:xfrm>
          <a:prstGeom prst="rect">
            <a:avLst/>
          </a:prstGeom>
          <a:noFill/>
          <a:ln w="9525">
            <a:noFill/>
            <a:miter lim="800000"/>
            <a:headEnd/>
            <a:tailEnd/>
          </a:ln>
        </p:spPr>
      </p:pic>
      <p:sp>
        <p:nvSpPr>
          <p:cNvPr id="10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2" name="11 Rectángulo"/>
          <p:cNvSpPr/>
          <p:nvPr/>
        </p:nvSpPr>
        <p:spPr>
          <a:xfrm>
            <a:off x="1142976" y="714356"/>
            <a:ext cx="8001056" cy="523220"/>
          </a:xfrm>
          <a:prstGeom prst="rect">
            <a:avLst/>
          </a:prstGeom>
        </p:spPr>
        <p:txBody>
          <a:bodyPr wrap="square">
            <a:spAutoFit/>
          </a:bodyPr>
          <a:lstStyle/>
          <a:p>
            <a:pPr lvl="0" algn="ctr"/>
            <a:r>
              <a:rPr lang="es-ES_tradnl" sz="2800" b="1" dirty="0" smtClean="0"/>
              <a:t>CONFIGURACIÓN RED MODBUS</a:t>
            </a:r>
            <a:endParaRPr lang="es-PE" sz="2800" b="1" dirty="0" smtClean="0"/>
          </a:p>
        </p:txBody>
      </p:sp>
      <p:pic>
        <p:nvPicPr>
          <p:cNvPr id="13" name="12 Imagen"/>
          <p:cNvPicPr/>
          <p:nvPr/>
        </p:nvPicPr>
        <p:blipFill rotWithShape="1">
          <a:blip r:embed="rId4" cstate="print"/>
          <a:srcRect l="4190" t="25749" r="31735" b="8507"/>
          <a:stretch/>
        </p:blipFill>
        <p:spPr bwMode="auto">
          <a:xfrm>
            <a:off x="2637902" y="1536462"/>
            <a:ext cx="3024336" cy="1820529"/>
          </a:xfrm>
          <a:prstGeom prst="rect">
            <a:avLst/>
          </a:prstGeom>
          <a:noFill/>
          <a:ln w="9525">
            <a:noFill/>
            <a:miter lim="800000"/>
            <a:headEnd/>
            <a:tailEnd/>
          </a:ln>
        </p:spPr>
      </p:pic>
      <p:pic>
        <p:nvPicPr>
          <p:cNvPr id="14" name="13 Imagen"/>
          <p:cNvPicPr/>
          <p:nvPr/>
        </p:nvPicPr>
        <p:blipFill rotWithShape="1">
          <a:blip r:embed="rId5" cstate="print"/>
          <a:srcRect t="30108" r="33295" b="12116"/>
          <a:stretch/>
        </p:blipFill>
        <p:spPr bwMode="auto">
          <a:xfrm>
            <a:off x="5662238" y="1536462"/>
            <a:ext cx="3361509" cy="1820529"/>
          </a:xfrm>
          <a:prstGeom prst="rect">
            <a:avLst/>
          </a:prstGeom>
          <a:noFill/>
          <a:ln w="9525">
            <a:noFill/>
            <a:miter lim="800000"/>
            <a:headEnd/>
            <a:tailEnd/>
          </a:ln>
        </p:spPr>
      </p:pic>
      <p:pic>
        <p:nvPicPr>
          <p:cNvPr id="15" name="14 Imagen"/>
          <p:cNvPicPr/>
          <p:nvPr/>
        </p:nvPicPr>
        <p:blipFill>
          <a:blip r:embed="rId6" cstate="print"/>
          <a:srcRect l="3023" t="28096" r="52759" b="24774"/>
          <a:stretch>
            <a:fillRect/>
          </a:stretch>
        </p:blipFill>
        <p:spPr bwMode="auto">
          <a:xfrm>
            <a:off x="1979712" y="3645024"/>
            <a:ext cx="3024336" cy="2015548"/>
          </a:xfrm>
          <a:prstGeom prst="rect">
            <a:avLst/>
          </a:prstGeom>
          <a:noFill/>
          <a:ln w="9525">
            <a:noFill/>
            <a:miter lim="800000"/>
            <a:headEnd/>
            <a:tailEnd/>
          </a:ln>
        </p:spPr>
      </p:pic>
      <p:pic>
        <p:nvPicPr>
          <p:cNvPr id="16" name="15 Imagen"/>
          <p:cNvPicPr/>
          <p:nvPr/>
        </p:nvPicPr>
        <p:blipFill rotWithShape="1">
          <a:blip r:embed="rId7" cstate="print"/>
          <a:srcRect l="3324" t="18469" r="19507" b="12597"/>
          <a:stretch/>
        </p:blipFill>
        <p:spPr bwMode="auto">
          <a:xfrm>
            <a:off x="5004048" y="3645024"/>
            <a:ext cx="4019699" cy="2015547"/>
          </a:xfrm>
          <a:prstGeom prst="rect">
            <a:avLst/>
          </a:prstGeom>
          <a:noFill/>
          <a:ln w="9525">
            <a:noFill/>
            <a:miter lim="800000"/>
            <a:headEnd/>
            <a:tailEnd/>
          </a:ln>
        </p:spPr>
      </p:pic>
      <p:pic>
        <p:nvPicPr>
          <p:cNvPr id="17" name="16 Imagen"/>
          <p:cNvPicPr/>
          <p:nvPr/>
        </p:nvPicPr>
        <p:blipFill rotWithShape="1">
          <a:blip r:embed="rId8" cstate="print"/>
          <a:srcRect l="82888" t="4261"/>
          <a:stretch/>
        </p:blipFill>
        <p:spPr bwMode="auto">
          <a:xfrm>
            <a:off x="1475656" y="1124744"/>
            <a:ext cx="1162247" cy="252028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8" name="7 Título"/>
          <p:cNvSpPr>
            <a:spLocks noGrp="1"/>
          </p:cNvSpPr>
          <p:nvPr>
            <p:ph type="title"/>
          </p:nvPr>
        </p:nvSpPr>
        <p:spPr>
          <a:xfrm>
            <a:off x="467544" y="557808"/>
            <a:ext cx="8229600" cy="1143000"/>
          </a:xfrm>
        </p:spPr>
        <p:txBody>
          <a:bodyPr>
            <a:normAutofit/>
          </a:bodyPr>
          <a:lstStyle/>
          <a:p>
            <a:r>
              <a:rPr lang="es-EC" sz="2800" b="1" dirty="0" smtClean="0">
                <a:latin typeface="Arial"/>
                <a:ea typeface="Times New Roman"/>
              </a:rPr>
              <a:t>OPC KEPSERVEREX</a:t>
            </a:r>
            <a:endParaRPr lang="es-EC" sz="2800" dirty="0"/>
          </a:p>
        </p:txBody>
      </p:sp>
      <p:pic>
        <p:nvPicPr>
          <p:cNvPr id="9" name="8 Imagen"/>
          <p:cNvPicPr/>
          <p:nvPr/>
        </p:nvPicPr>
        <p:blipFill>
          <a:blip r:embed="rId3" cstate="print"/>
          <a:srcRect/>
          <a:stretch>
            <a:fillRect/>
          </a:stretch>
        </p:blipFill>
        <p:spPr bwMode="auto">
          <a:xfrm>
            <a:off x="2123728" y="1844824"/>
            <a:ext cx="2664296" cy="2016000"/>
          </a:xfrm>
          <a:prstGeom prst="rect">
            <a:avLst/>
          </a:prstGeom>
          <a:noFill/>
          <a:ln w="9525">
            <a:noFill/>
            <a:miter lim="800000"/>
            <a:headEnd/>
            <a:tailEnd/>
          </a:ln>
        </p:spPr>
      </p:pic>
      <p:pic>
        <p:nvPicPr>
          <p:cNvPr id="10" name="9 Imagen"/>
          <p:cNvPicPr/>
          <p:nvPr/>
        </p:nvPicPr>
        <p:blipFill>
          <a:blip r:embed="rId4" cstate="print"/>
          <a:srcRect l="27778" t="18519" r="33862" b="31879"/>
          <a:stretch>
            <a:fillRect/>
          </a:stretch>
        </p:blipFill>
        <p:spPr>
          <a:xfrm>
            <a:off x="4932040" y="1700807"/>
            <a:ext cx="3096344" cy="2304000"/>
          </a:xfrm>
          <a:prstGeom prst="rect">
            <a:avLst/>
          </a:prstGeom>
        </p:spPr>
      </p:pic>
      <p:pic>
        <p:nvPicPr>
          <p:cNvPr id="11" name="10 Imagen"/>
          <p:cNvPicPr/>
          <p:nvPr/>
        </p:nvPicPr>
        <p:blipFill>
          <a:blip r:embed="rId5" cstate="print"/>
          <a:srcRect l="27723" t="17628" r="33941" b="9732"/>
          <a:stretch>
            <a:fillRect/>
          </a:stretch>
        </p:blipFill>
        <p:spPr>
          <a:xfrm>
            <a:off x="2123728" y="4005064"/>
            <a:ext cx="2592288" cy="2664000"/>
          </a:xfrm>
          <a:prstGeom prst="rect">
            <a:avLst/>
          </a:prstGeom>
        </p:spPr>
      </p:pic>
      <p:pic>
        <p:nvPicPr>
          <p:cNvPr id="12" name="11 Imagen"/>
          <p:cNvPicPr/>
          <p:nvPr/>
        </p:nvPicPr>
        <p:blipFill>
          <a:blip r:embed="rId6" cstate="print"/>
          <a:srcRect l="27589" t="17785" r="34051" b="31879"/>
          <a:stretch>
            <a:fillRect/>
          </a:stretch>
        </p:blipFill>
        <p:spPr>
          <a:xfrm>
            <a:off x="4885134" y="4149336"/>
            <a:ext cx="3143250" cy="2304000"/>
          </a:xfrm>
          <a:prstGeom prst="rect">
            <a:avLst/>
          </a:prstGeom>
        </p:spPr>
      </p:pic>
      <p:sp>
        <p:nvSpPr>
          <p:cNvPr id="13" name="12 Rectángulo"/>
          <p:cNvSpPr/>
          <p:nvPr/>
        </p:nvSpPr>
        <p:spPr>
          <a:xfrm>
            <a:off x="1403648" y="1412776"/>
            <a:ext cx="2287806" cy="369332"/>
          </a:xfrm>
          <a:prstGeom prst="rect">
            <a:avLst/>
          </a:prstGeom>
        </p:spPr>
        <p:txBody>
          <a:bodyPr wrap="none">
            <a:spAutoFit/>
          </a:bodyPr>
          <a:lstStyle/>
          <a:p>
            <a:r>
              <a:rPr lang="es-EC" b="1" dirty="0" smtClean="0">
                <a:latin typeface="Arial" pitchFamily="34" charset="0"/>
                <a:cs typeface="Arial" pitchFamily="34" charset="0"/>
              </a:rPr>
              <a:t>Creación del canal.</a:t>
            </a:r>
            <a:endParaRPr lang="es-EC" dirty="0">
              <a:latin typeface="Arial" pitchFamily="34" charset="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pic>
        <p:nvPicPr>
          <p:cNvPr id="13" name="12 Imagen"/>
          <p:cNvPicPr/>
          <p:nvPr/>
        </p:nvPicPr>
        <p:blipFill>
          <a:blip r:embed="rId3" cstate="print"/>
          <a:srcRect l="3590" t="5705" r="9486" b="19799"/>
          <a:stretch>
            <a:fillRect/>
          </a:stretch>
        </p:blipFill>
        <p:spPr>
          <a:xfrm>
            <a:off x="1691681" y="1556792"/>
            <a:ext cx="3456383" cy="2376000"/>
          </a:xfrm>
          <a:prstGeom prst="rect">
            <a:avLst/>
          </a:prstGeom>
        </p:spPr>
      </p:pic>
      <p:sp>
        <p:nvSpPr>
          <p:cNvPr id="14" name="13 Rectángulo"/>
          <p:cNvSpPr/>
          <p:nvPr/>
        </p:nvSpPr>
        <p:spPr>
          <a:xfrm>
            <a:off x="1475656" y="1052736"/>
            <a:ext cx="4160113" cy="369332"/>
          </a:xfrm>
          <a:prstGeom prst="rect">
            <a:avLst/>
          </a:prstGeom>
        </p:spPr>
        <p:txBody>
          <a:bodyPr wrap="none">
            <a:spAutoFit/>
          </a:bodyPr>
          <a:lstStyle/>
          <a:p>
            <a:r>
              <a:rPr lang="es-EC" b="1" dirty="0" smtClean="0">
                <a:latin typeface="Arial" pitchFamily="34" charset="0"/>
                <a:cs typeface="Arial" pitchFamily="34" charset="0"/>
              </a:rPr>
              <a:t>Creación del dispositivo en el canal.</a:t>
            </a:r>
            <a:endParaRPr lang="es-EC" dirty="0">
              <a:latin typeface="Arial" pitchFamily="34" charset="0"/>
              <a:cs typeface="Arial" pitchFamily="34" charset="0"/>
            </a:endParaRPr>
          </a:p>
        </p:txBody>
      </p:sp>
      <p:pic>
        <p:nvPicPr>
          <p:cNvPr id="16" name="15 Imagen"/>
          <p:cNvPicPr/>
          <p:nvPr/>
        </p:nvPicPr>
        <p:blipFill>
          <a:blip r:embed="rId4" cstate="print"/>
          <a:srcRect l="30045" t="19799" r="36130" b="34228"/>
          <a:stretch>
            <a:fillRect/>
          </a:stretch>
        </p:blipFill>
        <p:spPr>
          <a:xfrm>
            <a:off x="5292080" y="1528325"/>
            <a:ext cx="3070970" cy="2376000"/>
          </a:xfrm>
          <a:prstGeom prst="rect">
            <a:avLst/>
          </a:prstGeom>
        </p:spPr>
      </p:pic>
      <p:pic>
        <p:nvPicPr>
          <p:cNvPr id="17" name="16 Imagen"/>
          <p:cNvPicPr/>
          <p:nvPr/>
        </p:nvPicPr>
        <p:blipFill>
          <a:blip r:embed="rId5" cstate="print"/>
          <a:srcRect l="30044" t="20182" r="35893" b="33736"/>
          <a:stretch>
            <a:fillRect/>
          </a:stretch>
        </p:blipFill>
        <p:spPr>
          <a:xfrm>
            <a:off x="1839854" y="4005064"/>
            <a:ext cx="3178708" cy="2376000"/>
          </a:xfrm>
          <a:prstGeom prst="rect">
            <a:avLst/>
          </a:prstGeom>
        </p:spPr>
      </p:pic>
      <p:pic>
        <p:nvPicPr>
          <p:cNvPr id="18" name="17 Imagen"/>
          <p:cNvPicPr/>
          <p:nvPr/>
        </p:nvPicPr>
        <p:blipFill>
          <a:blip r:embed="rId6" cstate="print"/>
          <a:srcRect l="29856" t="19799" r="36130" b="34228"/>
          <a:stretch>
            <a:fillRect/>
          </a:stretch>
        </p:blipFill>
        <p:spPr>
          <a:xfrm>
            <a:off x="5306594" y="4008914"/>
            <a:ext cx="3037968" cy="2376000"/>
          </a:xfrm>
          <a:prstGeom prst="rect">
            <a:avLst/>
          </a:prstGeom>
        </p:spPr>
      </p:pic>
    </p:spTree>
  </p:cSld>
  <p:clrMapOvr>
    <a:masterClrMapping/>
  </p:clrMapOvr>
  <p:transition>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9" name="8 Rectángulo"/>
          <p:cNvSpPr/>
          <p:nvPr/>
        </p:nvSpPr>
        <p:spPr>
          <a:xfrm>
            <a:off x="1619672" y="980728"/>
            <a:ext cx="2634054" cy="369332"/>
          </a:xfrm>
          <a:prstGeom prst="rect">
            <a:avLst/>
          </a:prstGeom>
        </p:spPr>
        <p:txBody>
          <a:bodyPr wrap="none">
            <a:spAutoFit/>
          </a:bodyPr>
          <a:lstStyle/>
          <a:p>
            <a:r>
              <a:rPr lang="es-EC" b="1" dirty="0" smtClean="0">
                <a:latin typeface="Arial" pitchFamily="34" charset="0"/>
                <a:cs typeface="Arial" pitchFamily="34" charset="0"/>
              </a:rPr>
              <a:t>Creación de variables.</a:t>
            </a:r>
            <a:endParaRPr lang="es-EC" dirty="0">
              <a:latin typeface="Arial" pitchFamily="34" charset="0"/>
              <a:cs typeface="Arial" pitchFamily="34" charset="0"/>
            </a:endParaRPr>
          </a:p>
        </p:txBody>
      </p:sp>
      <p:pic>
        <p:nvPicPr>
          <p:cNvPr id="10" name="9 Imagen"/>
          <p:cNvPicPr/>
          <p:nvPr/>
        </p:nvPicPr>
        <p:blipFill>
          <a:blip r:embed="rId3" cstate="print"/>
          <a:srcRect/>
          <a:stretch>
            <a:fillRect/>
          </a:stretch>
        </p:blipFill>
        <p:spPr bwMode="auto">
          <a:xfrm>
            <a:off x="2987824" y="1484784"/>
            <a:ext cx="4248472" cy="2088232"/>
          </a:xfrm>
          <a:prstGeom prst="rect">
            <a:avLst/>
          </a:prstGeom>
          <a:noFill/>
          <a:ln w="9525">
            <a:noFill/>
            <a:miter lim="800000"/>
            <a:headEnd/>
            <a:tailEnd/>
          </a:ln>
        </p:spPr>
      </p:pic>
      <p:pic>
        <p:nvPicPr>
          <p:cNvPr id="11" name="10 Imagen"/>
          <p:cNvPicPr/>
          <p:nvPr/>
        </p:nvPicPr>
        <p:blipFill>
          <a:blip r:embed="rId4" cstate="print"/>
          <a:srcRect l="39826" t="13093" r="22898" b="34883"/>
          <a:stretch>
            <a:fillRect/>
          </a:stretch>
        </p:blipFill>
        <p:spPr>
          <a:xfrm>
            <a:off x="3563888" y="3789040"/>
            <a:ext cx="3096344" cy="2518792"/>
          </a:xfrm>
          <a:prstGeom prst="rect">
            <a:avLst/>
          </a:prstGeom>
        </p:spPr>
      </p:pic>
    </p:spTree>
  </p:cSld>
  <p:clrMapOvr>
    <a:masterClrMapping/>
  </p:clrMapOvr>
  <p:transition>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3" cstate="print">
            <a:lum contrast="30000"/>
          </a:blip>
          <a:srcRect/>
          <a:stretch>
            <a:fillRect/>
          </a:stretch>
        </p:blipFill>
        <p:spPr bwMode="auto">
          <a:xfrm>
            <a:off x="0" y="17016"/>
            <a:ext cx="9144032" cy="6858000"/>
          </a:xfrm>
          <a:prstGeom prst="rect">
            <a:avLst/>
          </a:prstGeom>
          <a:noFill/>
          <a:ln w="9525">
            <a:noFill/>
            <a:miter lim="800000"/>
            <a:headEnd/>
            <a:tailEnd/>
          </a:ln>
        </p:spPr>
      </p:pic>
      <p:sp>
        <p:nvSpPr>
          <p:cNvPr id="10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2" name="11 Rectángulo"/>
          <p:cNvSpPr/>
          <p:nvPr/>
        </p:nvSpPr>
        <p:spPr>
          <a:xfrm>
            <a:off x="1253434" y="179778"/>
            <a:ext cx="8001056" cy="523220"/>
          </a:xfrm>
          <a:prstGeom prst="rect">
            <a:avLst/>
          </a:prstGeom>
        </p:spPr>
        <p:txBody>
          <a:bodyPr wrap="square">
            <a:spAutoFit/>
          </a:bodyPr>
          <a:lstStyle/>
          <a:p>
            <a:pPr algn="ctr"/>
            <a:r>
              <a:rPr lang="es-EC" sz="2800" b="1" dirty="0"/>
              <a:t>LABVIEW 8.5</a:t>
            </a:r>
            <a:r>
              <a:rPr lang="es-EC" sz="2800" b="1" dirty="0" smtClean="0"/>
              <a:t>.</a:t>
            </a:r>
            <a:endParaRPr lang="es-MX" sz="2800" dirty="0"/>
          </a:p>
        </p:txBody>
      </p:sp>
      <p:pic>
        <p:nvPicPr>
          <p:cNvPr id="11" name="10 Imagen"/>
          <p:cNvPicPr/>
          <p:nvPr/>
        </p:nvPicPr>
        <p:blipFill rotWithShape="1">
          <a:blip r:embed="rId4" cstate="print"/>
          <a:srcRect r="20785" b="83595"/>
          <a:stretch/>
        </p:blipFill>
        <p:spPr bwMode="auto">
          <a:xfrm>
            <a:off x="3597770" y="948006"/>
            <a:ext cx="3312384" cy="403348"/>
          </a:xfrm>
          <a:prstGeom prst="rect">
            <a:avLst/>
          </a:prstGeom>
          <a:noFill/>
          <a:ln w="9525">
            <a:noFill/>
            <a:miter lim="800000"/>
            <a:headEnd/>
            <a:tailEnd/>
          </a:ln>
        </p:spPr>
      </p:pic>
      <p:pic>
        <p:nvPicPr>
          <p:cNvPr id="19" name="18 Imagen"/>
          <p:cNvPicPr/>
          <p:nvPr/>
        </p:nvPicPr>
        <p:blipFill>
          <a:blip r:embed="rId5" cstate="print"/>
          <a:srcRect l="5858" t="13821" r="10809" b="6376"/>
          <a:stretch>
            <a:fillRect/>
          </a:stretch>
        </p:blipFill>
        <p:spPr>
          <a:xfrm>
            <a:off x="1253434" y="1364674"/>
            <a:ext cx="5118765" cy="2758459"/>
          </a:xfrm>
          <a:prstGeom prst="rect">
            <a:avLst/>
          </a:prstGeom>
        </p:spPr>
      </p:pic>
      <p:pic>
        <p:nvPicPr>
          <p:cNvPr id="20" name="19 Imagen"/>
          <p:cNvPicPr/>
          <p:nvPr/>
        </p:nvPicPr>
        <p:blipFill>
          <a:blip r:embed="rId6" cstate="print"/>
          <a:srcRect l="6047" t="12752" r="10809" b="6711"/>
          <a:stretch>
            <a:fillRect/>
          </a:stretch>
        </p:blipFill>
        <p:spPr>
          <a:xfrm>
            <a:off x="4295898" y="4123134"/>
            <a:ext cx="4884614" cy="2762250"/>
          </a:xfrm>
          <a:prstGeom prst="rect">
            <a:avLst/>
          </a:prstGeom>
        </p:spPr>
      </p:pic>
    </p:spTree>
    <p:extLst>
      <p:ext uri="{BB962C8B-B14F-4D97-AF65-F5344CB8AC3E}">
        <p14:creationId xmlns:p14="http://schemas.microsoft.com/office/powerpoint/2010/main" val="1852799776"/>
      </p:ext>
    </p:extLst>
  </p:cSld>
  <p:clrMapOvr>
    <a:masterClrMapping/>
  </p:clrMapOvr>
  <p:transition>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3" cstate="print">
            <a:lum contrast="30000"/>
          </a:blip>
          <a:srcRect/>
          <a:stretch>
            <a:fillRect/>
          </a:stretch>
        </p:blipFill>
        <p:spPr bwMode="auto">
          <a:xfrm>
            <a:off x="0" y="17016"/>
            <a:ext cx="9144032" cy="6858000"/>
          </a:xfrm>
          <a:prstGeom prst="rect">
            <a:avLst/>
          </a:prstGeom>
          <a:noFill/>
          <a:ln w="9525">
            <a:noFill/>
            <a:miter lim="800000"/>
            <a:headEnd/>
            <a:tailEnd/>
          </a:ln>
        </p:spPr>
      </p:pic>
      <p:sp>
        <p:nvSpPr>
          <p:cNvPr id="10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2" name="11 Rectángulo"/>
          <p:cNvSpPr/>
          <p:nvPr/>
        </p:nvSpPr>
        <p:spPr>
          <a:xfrm>
            <a:off x="1142976" y="714356"/>
            <a:ext cx="8001056" cy="523220"/>
          </a:xfrm>
          <a:prstGeom prst="rect">
            <a:avLst/>
          </a:prstGeom>
        </p:spPr>
        <p:txBody>
          <a:bodyPr wrap="square">
            <a:spAutoFit/>
          </a:bodyPr>
          <a:lstStyle/>
          <a:p>
            <a:pPr lvl="0" algn="ctr"/>
            <a:r>
              <a:rPr lang="es-EC" sz="2800" b="1" dirty="0" smtClean="0"/>
              <a:t>COMUNICACIÓN DE LABVIEW 8.5 Y KEPSERVEREX</a:t>
            </a:r>
            <a:endParaRPr lang="es-PE" sz="2800" b="1" dirty="0" smtClean="0"/>
          </a:p>
        </p:txBody>
      </p:sp>
      <p:pic>
        <p:nvPicPr>
          <p:cNvPr id="11" name="10 Imagen"/>
          <p:cNvPicPr/>
          <p:nvPr/>
        </p:nvPicPr>
        <p:blipFill rotWithShape="1">
          <a:blip r:embed="rId4" cstate="print"/>
          <a:srcRect l="9415" t="12518" r="54736" b="24827"/>
          <a:stretch/>
        </p:blipFill>
        <p:spPr>
          <a:xfrm>
            <a:off x="5159574" y="1162584"/>
            <a:ext cx="2728687" cy="2591436"/>
          </a:xfrm>
          <a:prstGeom prst="rect">
            <a:avLst/>
          </a:prstGeom>
        </p:spPr>
      </p:pic>
      <p:pic>
        <p:nvPicPr>
          <p:cNvPr id="18" name="17 Imagen"/>
          <p:cNvPicPr/>
          <p:nvPr/>
        </p:nvPicPr>
        <p:blipFill rotWithShape="1">
          <a:blip r:embed="rId5" cstate="print"/>
          <a:srcRect l="9259" t="15365" r="61426" b="46644"/>
          <a:stretch/>
        </p:blipFill>
        <p:spPr>
          <a:xfrm>
            <a:off x="2401890" y="3854119"/>
            <a:ext cx="3310541" cy="2552700"/>
          </a:xfrm>
          <a:prstGeom prst="rect">
            <a:avLst/>
          </a:prstGeom>
        </p:spPr>
      </p:pic>
      <p:pic>
        <p:nvPicPr>
          <p:cNvPr id="19" name="18 Imagen"/>
          <p:cNvPicPr/>
          <p:nvPr/>
        </p:nvPicPr>
        <p:blipFill>
          <a:blip r:embed="rId6" cstate="print"/>
          <a:srcRect l="13228" t="32423" r="56916" b="34139"/>
          <a:stretch>
            <a:fillRect/>
          </a:stretch>
        </p:blipFill>
        <p:spPr bwMode="auto">
          <a:xfrm>
            <a:off x="5724128" y="3854119"/>
            <a:ext cx="2808312" cy="2552700"/>
          </a:xfrm>
          <a:prstGeom prst="rect">
            <a:avLst/>
          </a:prstGeom>
          <a:noFill/>
          <a:ln w="9525">
            <a:noFill/>
            <a:miter lim="800000"/>
            <a:headEnd/>
            <a:tailEnd/>
          </a:ln>
        </p:spPr>
      </p:pic>
      <p:pic>
        <p:nvPicPr>
          <p:cNvPr id="20" name="19 Imagen"/>
          <p:cNvPicPr/>
          <p:nvPr/>
        </p:nvPicPr>
        <p:blipFill>
          <a:blip r:embed="rId7" cstate="print"/>
          <a:srcRect l="3401" t="21450" r="57283" b="9668"/>
          <a:stretch>
            <a:fillRect/>
          </a:stretch>
        </p:blipFill>
        <p:spPr bwMode="auto">
          <a:xfrm>
            <a:off x="2785114" y="1162584"/>
            <a:ext cx="2358390" cy="2591435"/>
          </a:xfrm>
          <a:prstGeom prst="rect">
            <a:avLst/>
          </a:prstGeom>
          <a:noFill/>
          <a:ln w="9525">
            <a:noFill/>
            <a:miter lim="800000"/>
            <a:headEnd/>
            <a:tailEnd/>
          </a:ln>
        </p:spPr>
      </p:pic>
    </p:spTree>
    <p:extLst>
      <p:ext uri="{BB962C8B-B14F-4D97-AF65-F5344CB8AC3E}">
        <p14:creationId xmlns:p14="http://schemas.microsoft.com/office/powerpoint/2010/main" val="1934257505"/>
      </p:ext>
    </p:extLst>
  </p:cSld>
  <p:clrMapOvr>
    <a:masterClrMapping/>
  </p:clrMapOvr>
  <p:transition>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320513" name="Rectangle 1"/>
          <p:cNvSpPr>
            <a:spLocks noChangeArrowheads="1"/>
          </p:cNvSpPr>
          <p:nvPr/>
        </p:nvSpPr>
        <p:spPr bwMode="auto">
          <a:xfrm>
            <a:off x="1043608" y="929626"/>
            <a:ext cx="7416824"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1" indent="0" algn="just" defTabSz="914400" rtl="0" eaLnBrk="1" fontAlgn="base" latinLnBrk="0" hangingPunct="1">
              <a:lnSpc>
                <a:spcPct val="100000"/>
              </a:lnSpc>
              <a:spcBef>
                <a:spcPct val="0"/>
              </a:spcBef>
              <a:spcAft>
                <a:spcPct val="0"/>
              </a:spcAft>
              <a:buClr>
                <a:srgbClr val="000000"/>
              </a:buClr>
              <a:buSzTx/>
              <a:tabLst/>
            </a:pPr>
            <a:r>
              <a:rPr kumimoji="0" lang="es-EC" altLang="zh-CN" sz="2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LLENADO DE ACEITE EN LOS COMPONENTES PRINCIPALES DE LA MÁQUINA. </a:t>
            </a:r>
            <a:endParaRPr kumimoji="0" lang="es-EC" altLang="zh-CN" sz="2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 name="7 Imagen"/>
          <p:cNvPicPr/>
          <p:nvPr/>
        </p:nvPicPr>
        <p:blipFill>
          <a:blip r:embed="rId3" cstate="print"/>
          <a:srcRect/>
          <a:stretch>
            <a:fillRect/>
          </a:stretch>
        </p:blipFill>
        <p:spPr bwMode="auto">
          <a:xfrm>
            <a:off x="2771800" y="1988840"/>
            <a:ext cx="4608512" cy="2196288"/>
          </a:xfrm>
          <a:prstGeom prst="rect">
            <a:avLst/>
          </a:prstGeom>
          <a:noFill/>
          <a:ln w="9525">
            <a:noFill/>
            <a:miter lim="800000"/>
            <a:headEnd/>
            <a:tailEnd/>
          </a:ln>
        </p:spPr>
      </p:pic>
      <p:pic>
        <p:nvPicPr>
          <p:cNvPr id="10" name="9 Imagen" descr="C:\Users\PERSONAL\Desktop\tesis_fresd\FOTOSULTIMAS\DSC02512.JPG"/>
          <p:cNvPicPr/>
          <p:nvPr/>
        </p:nvPicPr>
        <p:blipFill>
          <a:blip r:embed="rId4" cstate="print"/>
          <a:srcRect l="8215" t="14717" r="8782" b="10189"/>
          <a:stretch>
            <a:fillRect/>
          </a:stretch>
        </p:blipFill>
        <p:spPr bwMode="auto">
          <a:xfrm>
            <a:off x="3779912" y="4365104"/>
            <a:ext cx="2664296" cy="1728192"/>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6" name="1 Título"/>
          <p:cNvSpPr>
            <a:spLocks noGrp="1"/>
          </p:cNvSpPr>
          <p:nvPr>
            <p:ph type="title"/>
          </p:nvPr>
        </p:nvSpPr>
        <p:spPr>
          <a:xfrm>
            <a:off x="1377835" y="1196752"/>
            <a:ext cx="7786742" cy="1143000"/>
          </a:xfrm>
        </p:spPr>
        <p:txBody>
          <a:bodyPr>
            <a:normAutofit fontScale="90000"/>
          </a:bodyPr>
          <a:lstStyle/>
          <a:p>
            <a:pPr lvl="0"/>
            <a:r>
              <a:rPr lang="es-EC" sz="3200" b="1" dirty="0" smtClean="0">
                <a:latin typeface="Arial" pitchFamily="34" charset="0"/>
                <a:cs typeface="Arial" pitchFamily="34" charset="0"/>
              </a:rPr>
              <a:t>Importancia del tratamiento de aguas residuales.</a:t>
            </a:r>
            <a:r>
              <a:rPr lang="es-EC" sz="3200" dirty="0" smtClean="0">
                <a:latin typeface="Arial" pitchFamily="34" charset="0"/>
                <a:cs typeface="Arial" pitchFamily="34" charset="0"/>
              </a:rPr>
              <a:t/>
            </a:r>
            <a:br>
              <a:rPr lang="es-EC" sz="3200" dirty="0" smtClean="0">
                <a:latin typeface="Arial" pitchFamily="34" charset="0"/>
                <a:cs typeface="Arial" pitchFamily="34" charset="0"/>
              </a:rPr>
            </a:br>
            <a:endParaRPr lang="es-PE" sz="3200" b="1" dirty="0">
              <a:latin typeface="Arial" pitchFamily="34" charset="0"/>
              <a:cs typeface="Arial" pitchFamily="34" charset="0"/>
            </a:endParaRPr>
          </a:p>
        </p:txBody>
      </p:sp>
      <p:pic>
        <p:nvPicPr>
          <p:cNvPr id="353282" name="Picture 2" descr="C:\Users\Juan\Downloads\aguas residuales domestic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2276872"/>
            <a:ext cx="4450465" cy="33335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1500166" y="2928934"/>
            <a:ext cx="7429552" cy="1143000"/>
          </a:xfrm>
        </p:spPr>
        <p:txBody>
          <a:bodyPr>
            <a:normAutofit fontScale="90000"/>
          </a:bodyPr>
          <a:lstStyle/>
          <a:p>
            <a:r>
              <a:rPr lang="es-ES_tradnl" sz="6000" b="1" dirty="0" smtClean="0"/>
              <a:t>PRUEBAS Y RESULTADOS</a:t>
            </a:r>
            <a:r>
              <a:rPr lang="es-PE" sz="3200" dirty="0" smtClean="0"/>
              <a:t/>
            </a:r>
            <a:br>
              <a:rPr lang="es-PE" sz="3200" dirty="0" smtClean="0"/>
            </a:br>
            <a:r>
              <a:rPr lang="es-PE" sz="3200" dirty="0" smtClean="0"/>
              <a:t> </a:t>
            </a:r>
            <a:endParaRPr lang="es-PE" sz="3200" dirty="0"/>
          </a:p>
        </p:txBody>
      </p:sp>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Tree>
  </p:cSld>
  <p:clrMapOvr>
    <a:masterClrMapping/>
  </p:clrMapOvr>
  <p:transition>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10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41665" name="Rectangle 1"/>
          <p:cNvSpPr>
            <a:spLocks noChangeArrowheads="1"/>
          </p:cNvSpPr>
          <p:nvPr/>
        </p:nvSpPr>
        <p:spPr bwMode="auto">
          <a:xfrm>
            <a:off x="899592" y="973904"/>
            <a:ext cx="7128792" cy="661720"/>
          </a:xfrm>
          <a:prstGeom prst="rect">
            <a:avLst/>
          </a:prstGeom>
          <a:noFill/>
          <a:ln w="9525">
            <a:noFill/>
            <a:miter lim="800000"/>
            <a:headEnd/>
            <a:tailEnd/>
          </a:ln>
          <a:effectLst/>
        </p:spPr>
        <p:txBody>
          <a:bodyPr vert="horz" wrap="square" lIns="457056" tIns="45720" rIns="91440" bIns="0" numCol="1" anchor="ctr" anchorCtr="0" compatLnSpc="1">
            <a:prstTxWarp prst="textNoShape">
              <a:avLst/>
            </a:prstTxWarp>
            <a:spAutoFit/>
          </a:bodyPr>
          <a:lstStyle/>
          <a:p>
            <a:pPr marL="457200" marR="0" lvl="1" indent="0" algn="just" defTabSz="914400" rtl="0" eaLnBrk="1" fontAlgn="base" latinLnBrk="0" hangingPunct="1">
              <a:lnSpc>
                <a:spcPct val="100000"/>
              </a:lnSpc>
              <a:spcBef>
                <a:spcPct val="0"/>
              </a:spcBef>
              <a:spcAft>
                <a:spcPct val="0"/>
              </a:spcAft>
              <a:buClrTx/>
              <a:buSzTx/>
              <a:tabLst/>
            </a:pPr>
            <a:r>
              <a:rPr kumimoji="0" lang="es-EC" altLang="zh-CN" sz="2000" b="1" i="0" u="none" strike="noStrike" cap="none" normalizeH="0" baseline="0" dirty="0" smtClean="0" bmk="_Toc307400150">
                <a:ln>
                  <a:noFill/>
                </a:ln>
                <a:solidFill>
                  <a:srgbClr val="000000"/>
                </a:solidFill>
                <a:effectLst/>
                <a:latin typeface="Arial" pitchFamily="34" charset="0"/>
                <a:ea typeface="Times New Roman" pitchFamily="18" charset="0"/>
                <a:cs typeface="Arial" pitchFamily="34" charset="0"/>
              </a:rPr>
              <a:t>PRUEBAS DE OPERACIÓN DEL SISTEMA DE ENFRIAMIENTO</a:t>
            </a:r>
            <a:endParaRPr kumimoji="0" lang="es-EC" altLang="zh-CN"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5" name="14 Imagen"/>
          <p:cNvPicPr/>
          <p:nvPr/>
        </p:nvPicPr>
        <p:blipFill>
          <a:blip r:embed="rId3" cstate="print"/>
          <a:srcRect/>
          <a:stretch>
            <a:fillRect/>
          </a:stretch>
        </p:blipFill>
        <p:spPr bwMode="auto">
          <a:xfrm>
            <a:off x="1835696" y="2348880"/>
            <a:ext cx="3240360" cy="2664296"/>
          </a:xfrm>
          <a:prstGeom prst="rect">
            <a:avLst/>
          </a:prstGeom>
          <a:noFill/>
          <a:ln w="9525">
            <a:noFill/>
            <a:miter lim="800000"/>
            <a:headEnd/>
            <a:tailEnd/>
          </a:ln>
        </p:spPr>
      </p:pic>
      <p:pic>
        <p:nvPicPr>
          <p:cNvPr id="18" name="17 Imagen"/>
          <p:cNvPicPr/>
          <p:nvPr/>
        </p:nvPicPr>
        <p:blipFill>
          <a:blip r:embed="rId4" cstate="print"/>
          <a:srcRect/>
          <a:stretch>
            <a:fillRect/>
          </a:stretch>
        </p:blipFill>
        <p:spPr bwMode="auto">
          <a:xfrm>
            <a:off x="5436096" y="1772816"/>
            <a:ext cx="2880320" cy="4104456"/>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10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2" name="11 Rectángulo"/>
          <p:cNvSpPr/>
          <p:nvPr/>
        </p:nvSpPr>
        <p:spPr>
          <a:xfrm>
            <a:off x="1142976" y="764704"/>
            <a:ext cx="7643866" cy="369332"/>
          </a:xfrm>
          <a:prstGeom prst="rect">
            <a:avLst/>
          </a:prstGeom>
        </p:spPr>
        <p:txBody>
          <a:bodyPr wrap="square">
            <a:spAutoFit/>
          </a:bodyPr>
          <a:lstStyle/>
          <a:p>
            <a:pPr lvl="2"/>
            <a:r>
              <a:rPr lang="es-EC" b="1" dirty="0"/>
              <a:t>PRUEBAS DE </a:t>
            </a:r>
            <a:r>
              <a:rPr lang="es-EC" b="1" dirty="0" smtClean="0"/>
              <a:t>FUNCIONAMIENTO DESDE EL OP E </a:t>
            </a:r>
            <a:r>
              <a:rPr lang="es-EC" b="1" dirty="0"/>
              <a:t>INTERFACE HMI.</a:t>
            </a:r>
            <a:endParaRPr lang="es-MX" dirty="0"/>
          </a:p>
        </p:txBody>
      </p:sp>
      <p:pic>
        <p:nvPicPr>
          <p:cNvPr id="15" name="14 Imagen"/>
          <p:cNvPicPr/>
          <p:nvPr/>
        </p:nvPicPr>
        <p:blipFill>
          <a:blip r:embed="rId3" cstate="print"/>
          <a:srcRect/>
          <a:stretch>
            <a:fillRect/>
          </a:stretch>
        </p:blipFill>
        <p:spPr bwMode="auto">
          <a:xfrm>
            <a:off x="6727488" y="1850549"/>
            <a:ext cx="2447925" cy="1520190"/>
          </a:xfrm>
          <a:prstGeom prst="rect">
            <a:avLst/>
          </a:prstGeom>
          <a:noFill/>
          <a:ln w="9525">
            <a:noFill/>
            <a:miter lim="800000"/>
            <a:headEnd/>
            <a:tailEnd/>
          </a:ln>
        </p:spPr>
      </p:pic>
      <p:pic>
        <p:nvPicPr>
          <p:cNvPr id="18" name="17 Imagen"/>
          <p:cNvPicPr/>
          <p:nvPr/>
        </p:nvPicPr>
        <p:blipFill>
          <a:blip r:embed="rId4" cstate="print"/>
          <a:srcRect/>
          <a:stretch>
            <a:fillRect/>
          </a:stretch>
        </p:blipFill>
        <p:spPr bwMode="auto">
          <a:xfrm>
            <a:off x="4250988" y="1538138"/>
            <a:ext cx="2476500" cy="2145030"/>
          </a:xfrm>
          <a:prstGeom prst="rect">
            <a:avLst/>
          </a:prstGeom>
          <a:noFill/>
          <a:ln w="9525">
            <a:noFill/>
            <a:miter lim="800000"/>
            <a:headEnd/>
            <a:tailEnd/>
          </a:ln>
        </p:spPr>
      </p:pic>
      <p:pic>
        <p:nvPicPr>
          <p:cNvPr id="20" name="19 Imagen"/>
          <p:cNvPicPr/>
          <p:nvPr/>
        </p:nvPicPr>
        <p:blipFill>
          <a:blip r:embed="rId5" cstate="print"/>
          <a:srcRect/>
          <a:stretch>
            <a:fillRect/>
          </a:stretch>
        </p:blipFill>
        <p:spPr bwMode="auto">
          <a:xfrm>
            <a:off x="4105275" y="4022551"/>
            <a:ext cx="5038725" cy="2790825"/>
          </a:xfrm>
          <a:prstGeom prst="rect">
            <a:avLst/>
          </a:prstGeom>
          <a:noFill/>
          <a:ln w="9525">
            <a:noFill/>
            <a:miter lim="800000"/>
            <a:headEnd/>
            <a:tailEnd/>
          </a:ln>
        </p:spPr>
      </p:pic>
      <p:pic>
        <p:nvPicPr>
          <p:cNvPr id="21" name="20 Imagen" descr="C:\Users\PERSONAL\Desktop\101MSDCF\DSC02597.JPG"/>
          <p:cNvPicPr/>
          <p:nvPr/>
        </p:nvPicPr>
        <p:blipFill>
          <a:blip r:embed="rId6" cstate="print"/>
          <a:srcRect t="21616"/>
          <a:stretch>
            <a:fillRect/>
          </a:stretch>
        </p:blipFill>
        <p:spPr bwMode="auto">
          <a:xfrm>
            <a:off x="1403648" y="1124744"/>
            <a:ext cx="2847340" cy="297180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10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pic>
        <p:nvPicPr>
          <p:cNvPr id="10" name="9 Imagen"/>
          <p:cNvPicPr/>
          <p:nvPr/>
        </p:nvPicPr>
        <p:blipFill>
          <a:blip r:embed="rId3" cstate="print"/>
          <a:srcRect/>
          <a:stretch>
            <a:fillRect/>
          </a:stretch>
        </p:blipFill>
        <p:spPr bwMode="auto">
          <a:xfrm>
            <a:off x="2052637" y="1019174"/>
            <a:ext cx="5399683" cy="5218137"/>
          </a:xfrm>
          <a:prstGeom prst="rect">
            <a:avLst/>
          </a:prstGeom>
          <a:noFill/>
          <a:ln w="9525">
            <a:noFill/>
            <a:miter lim="800000"/>
            <a:headEnd/>
            <a:tailEnd/>
          </a:ln>
        </p:spPr>
      </p:pic>
      <p:pic>
        <p:nvPicPr>
          <p:cNvPr id="352258" name="Picture 2" descr="C:\Users\PERSONAL\Pictures\Foto0013.jpg"/>
          <p:cNvPicPr>
            <a:picLocks noChangeAspect="1" noChangeArrowheads="1"/>
          </p:cNvPicPr>
          <p:nvPr/>
        </p:nvPicPr>
        <p:blipFill>
          <a:blip r:embed="rId4" cstate="print"/>
          <a:srcRect/>
          <a:stretch>
            <a:fillRect/>
          </a:stretch>
        </p:blipFill>
        <p:spPr bwMode="auto">
          <a:xfrm>
            <a:off x="4572001" y="3573016"/>
            <a:ext cx="2880320" cy="2664296"/>
          </a:xfrm>
          <a:prstGeom prst="rect">
            <a:avLst/>
          </a:prstGeom>
          <a:noFill/>
        </p:spPr>
      </p:pic>
    </p:spTree>
  </p:cSld>
  <p:clrMapOvr>
    <a:masterClrMapping/>
  </p:clrMapOvr>
  <p:transition>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10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graphicFrame>
        <p:nvGraphicFramePr>
          <p:cNvPr id="7" name="6 Tabla"/>
          <p:cNvGraphicFramePr>
            <a:graphicFrameLocks noGrp="1"/>
          </p:cNvGraphicFramePr>
          <p:nvPr/>
        </p:nvGraphicFramePr>
        <p:xfrm>
          <a:off x="2007238" y="836712"/>
          <a:ext cx="6309178" cy="6124966"/>
        </p:xfrm>
        <a:graphic>
          <a:graphicData uri="http://schemas.openxmlformats.org/drawingml/2006/table">
            <a:tbl>
              <a:tblPr/>
              <a:tblGrid>
                <a:gridCol w="630293"/>
                <a:gridCol w="630293"/>
                <a:gridCol w="631074"/>
                <a:gridCol w="631074"/>
                <a:gridCol w="631074"/>
                <a:gridCol w="631074"/>
                <a:gridCol w="631074"/>
                <a:gridCol w="631074"/>
                <a:gridCol w="631074"/>
                <a:gridCol w="631074"/>
              </a:tblGrid>
              <a:tr h="259946">
                <a:tc gridSpan="10">
                  <a:txBody>
                    <a:bodyPr/>
                    <a:lstStyle/>
                    <a:p>
                      <a:pPr algn="ctr">
                        <a:lnSpc>
                          <a:spcPct val="150000"/>
                        </a:lnSpc>
                        <a:spcAft>
                          <a:spcPts val="0"/>
                        </a:spcAft>
                      </a:pPr>
                      <a:r>
                        <a:rPr lang="es-EC" sz="1400" b="1" dirty="0">
                          <a:latin typeface="Arial" pitchFamily="34" charset="0"/>
                          <a:ea typeface="Times New Roman"/>
                          <a:cs typeface="Arial" pitchFamily="34" charset="0"/>
                        </a:rPr>
                        <a:t>ACERO SAE 1018</a:t>
                      </a:r>
                      <a:endParaRPr lang="es-EC" sz="1400" dirty="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59946">
                <a:tc gridSpan="10">
                  <a:txBody>
                    <a:bodyPr/>
                    <a:lstStyle/>
                    <a:p>
                      <a:pPr algn="ctr">
                        <a:lnSpc>
                          <a:spcPct val="150000"/>
                        </a:lnSpc>
                        <a:spcAft>
                          <a:spcPts val="0"/>
                        </a:spcAft>
                      </a:pPr>
                      <a:r>
                        <a:rPr lang="es-EC" sz="1400" b="1">
                          <a:latin typeface="Arial" pitchFamily="34" charset="0"/>
                          <a:ea typeface="Times New Roman"/>
                          <a:cs typeface="Arial" pitchFamily="34" charset="0"/>
                        </a:rPr>
                        <a:t>Ø DE LA FRESA</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59946">
                <a:tc gridSpan="2">
                  <a:txBody>
                    <a:bodyPr/>
                    <a:lstStyle/>
                    <a:p>
                      <a:pPr algn="ctr">
                        <a:lnSpc>
                          <a:spcPct val="150000"/>
                        </a:lnSpc>
                        <a:spcAft>
                          <a:spcPts val="0"/>
                        </a:spcAft>
                      </a:pPr>
                      <a:r>
                        <a:rPr lang="es-EC" sz="1400" b="1">
                          <a:latin typeface="Arial" pitchFamily="34" charset="0"/>
                          <a:ea typeface="Times New Roman"/>
                          <a:cs typeface="Arial" pitchFamily="34" charset="0"/>
                        </a:rPr>
                        <a:t>Mm</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50000"/>
                        </a:lnSpc>
                        <a:spcAft>
                          <a:spcPts val="0"/>
                        </a:spcAft>
                      </a:pPr>
                      <a:r>
                        <a:rPr lang="es-EC" sz="1400" b="1">
                          <a:latin typeface="Arial" pitchFamily="34" charset="0"/>
                          <a:ea typeface="Times New Roman"/>
                          <a:cs typeface="Arial" pitchFamily="34" charset="0"/>
                        </a:rPr>
                        <a:t>4</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400" b="1">
                          <a:latin typeface="Arial" pitchFamily="34" charset="0"/>
                          <a:ea typeface="Times New Roman"/>
                          <a:cs typeface="Arial" pitchFamily="34" charset="0"/>
                        </a:rPr>
                        <a:t>6</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400" b="1">
                          <a:latin typeface="Arial" pitchFamily="34" charset="0"/>
                          <a:ea typeface="Times New Roman"/>
                          <a:cs typeface="Arial" pitchFamily="34" charset="0"/>
                        </a:rPr>
                        <a:t>8</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400" b="1">
                          <a:latin typeface="Arial" pitchFamily="34" charset="0"/>
                          <a:ea typeface="Times New Roman"/>
                          <a:cs typeface="Arial" pitchFamily="34" charset="0"/>
                        </a:rPr>
                        <a:t>12</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400" b="1">
                          <a:latin typeface="Arial" pitchFamily="34" charset="0"/>
                          <a:ea typeface="Times New Roman"/>
                          <a:cs typeface="Arial" pitchFamily="34" charset="0"/>
                        </a:rPr>
                        <a:t>14</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400" b="1">
                          <a:latin typeface="Arial" pitchFamily="34" charset="0"/>
                          <a:ea typeface="Times New Roman"/>
                          <a:cs typeface="Arial" pitchFamily="34" charset="0"/>
                        </a:rPr>
                        <a:t>16</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400" b="1">
                          <a:latin typeface="Arial" pitchFamily="34" charset="0"/>
                          <a:ea typeface="Times New Roman"/>
                          <a:cs typeface="Arial" pitchFamily="34" charset="0"/>
                        </a:rPr>
                        <a:t>20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es-EC" sz="1400" b="1">
                          <a:latin typeface="Arial" pitchFamily="34" charset="0"/>
                          <a:ea typeface="Times New Roman"/>
                          <a:cs typeface="Arial" pitchFamily="34" charset="0"/>
                        </a:rPr>
                        <a:t>25</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946">
                <a:tc gridSpan="2">
                  <a:txBody>
                    <a:bodyPr/>
                    <a:lstStyle/>
                    <a:p>
                      <a:pPr algn="ctr">
                        <a:lnSpc>
                          <a:spcPct val="150000"/>
                        </a:lnSpc>
                        <a:spcAft>
                          <a:spcPts val="0"/>
                        </a:spcAft>
                      </a:pPr>
                      <a:r>
                        <a:rPr lang="es-EC" sz="1400" b="1">
                          <a:latin typeface="Arial" pitchFamily="34" charset="0"/>
                          <a:ea typeface="Times New Roman"/>
                          <a:cs typeface="Arial" pitchFamily="34" charset="0"/>
                        </a:rPr>
                        <a:t>S</a:t>
                      </a:r>
                      <a:r>
                        <a:rPr lang="es-EC" sz="1400" b="1" baseline="-25000">
                          <a:latin typeface="Arial" pitchFamily="34" charset="0"/>
                          <a:ea typeface="Times New Roman"/>
                          <a:cs typeface="Arial" pitchFamily="34" charset="0"/>
                        </a:rPr>
                        <a:t>Z  </a:t>
                      </a:r>
                      <a:r>
                        <a:rPr lang="es-EC" sz="1400" b="1">
                          <a:latin typeface="Arial" pitchFamily="34" charset="0"/>
                          <a:ea typeface="Times New Roman"/>
                          <a:cs typeface="Arial" pitchFamily="34" charset="0"/>
                        </a:rPr>
                        <a:t>[mm/z]</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50000"/>
                        </a:lnSpc>
                        <a:spcAft>
                          <a:spcPts val="0"/>
                        </a:spcAft>
                      </a:pPr>
                      <a:r>
                        <a:rPr lang="es-EC" sz="1400" b="1">
                          <a:latin typeface="Arial" pitchFamily="34" charset="0"/>
                          <a:ea typeface="Times New Roman"/>
                          <a:cs typeface="Arial" pitchFamily="34" charset="0"/>
                        </a:rPr>
                        <a:t>0.016</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400" b="1">
                          <a:latin typeface="Arial" pitchFamily="34" charset="0"/>
                          <a:ea typeface="Times New Roman"/>
                          <a:cs typeface="Arial" pitchFamily="34" charset="0"/>
                        </a:rPr>
                        <a:t>0.027</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400" b="1">
                          <a:latin typeface="Arial" pitchFamily="34" charset="0"/>
                          <a:ea typeface="Times New Roman"/>
                          <a:cs typeface="Arial" pitchFamily="34" charset="0"/>
                        </a:rPr>
                        <a:t>0.040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400" b="1">
                          <a:latin typeface="Arial" pitchFamily="34" charset="0"/>
                          <a:ea typeface="Times New Roman"/>
                          <a:cs typeface="Arial" pitchFamily="34" charset="0"/>
                        </a:rPr>
                        <a:t>0.067</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400" b="1">
                          <a:latin typeface="Arial" pitchFamily="34" charset="0"/>
                          <a:ea typeface="Times New Roman"/>
                          <a:cs typeface="Arial" pitchFamily="34" charset="0"/>
                        </a:rPr>
                        <a:t>0.080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400" b="1">
                          <a:latin typeface="Arial" pitchFamily="34" charset="0"/>
                          <a:ea typeface="Times New Roman"/>
                          <a:cs typeface="Arial" pitchFamily="34" charset="0"/>
                        </a:rPr>
                        <a:t>0.093</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400" b="1">
                          <a:latin typeface="Arial" pitchFamily="34" charset="0"/>
                          <a:ea typeface="Times New Roman"/>
                          <a:cs typeface="Arial" pitchFamily="34" charset="0"/>
                        </a:rPr>
                        <a:t>0.120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400" b="1">
                          <a:latin typeface="Arial" pitchFamily="34" charset="0"/>
                          <a:ea typeface="Times New Roman"/>
                          <a:cs typeface="Arial" pitchFamily="34" charset="0"/>
                        </a:rPr>
                        <a:t>0.153</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4246">
                <a:tc>
                  <a:txBody>
                    <a:bodyPr/>
                    <a:lstStyle/>
                    <a:p>
                      <a:pPr algn="ctr">
                        <a:lnSpc>
                          <a:spcPct val="150000"/>
                        </a:lnSpc>
                        <a:spcAft>
                          <a:spcPts val="0"/>
                        </a:spcAft>
                      </a:pPr>
                      <a:r>
                        <a:rPr lang="es-EC" sz="1400" b="1">
                          <a:latin typeface="Arial" pitchFamily="34" charset="0"/>
                          <a:ea typeface="Times New Roman"/>
                          <a:cs typeface="Arial" pitchFamily="34" charset="0"/>
                        </a:rPr>
                        <a:t>RPM</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400" b="1">
                          <a:latin typeface="Arial" pitchFamily="34" charset="0"/>
                          <a:ea typeface="Times New Roman"/>
                          <a:cs typeface="Arial" pitchFamily="34" charset="0"/>
                        </a:rPr>
                        <a:t>Z</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8">
                  <a:txBody>
                    <a:bodyPr/>
                    <a:lstStyle/>
                    <a:p>
                      <a:pPr algn="ctr">
                        <a:lnSpc>
                          <a:spcPct val="150000"/>
                        </a:lnSpc>
                        <a:spcAft>
                          <a:spcPts val="0"/>
                        </a:spcAft>
                      </a:pPr>
                      <a:r>
                        <a:rPr lang="es-EC" sz="1400" b="1">
                          <a:latin typeface="Arial" pitchFamily="34" charset="0"/>
                          <a:ea typeface="Times New Roman"/>
                          <a:cs typeface="Arial" pitchFamily="34" charset="0"/>
                        </a:rPr>
                        <a:t>Avance de la mesa</a:t>
                      </a:r>
                      <a:r>
                        <a:rPr lang="es-EC" sz="1400">
                          <a:latin typeface="Arial" pitchFamily="34" charset="0"/>
                          <a:ea typeface="Times New Roman"/>
                          <a:cs typeface="Arial" pitchFamily="34" charset="0"/>
                        </a:rPr>
                        <a:t> </a:t>
                      </a:r>
                      <a:r>
                        <a:rPr lang="es-EC" sz="1400" b="1">
                          <a:latin typeface="Arial" pitchFamily="34" charset="0"/>
                          <a:ea typeface="Times New Roman"/>
                          <a:cs typeface="Arial" pitchFamily="34" charset="0"/>
                        </a:rPr>
                        <a:t>[mm/min]</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65723">
                <a:tc>
                  <a:txBody>
                    <a:bodyPr/>
                    <a:lstStyle/>
                    <a:p>
                      <a:pPr algn="ctr">
                        <a:lnSpc>
                          <a:spcPct val="115000"/>
                        </a:lnSpc>
                        <a:spcAft>
                          <a:spcPts val="0"/>
                        </a:spcAft>
                      </a:pPr>
                      <a:r>
                        <a:rPr lang="es-EC" sz="1400" b="1">
                          <a:solidFill>
                            <a:srgbClr val="000000"/>
                          </a:solidFill>
                          <a:latin typeface="Arial" pitchFamily="34" charset="0"/>
                          <a:ea typeface="Times New Roman"/>
                          <a:cs typeface="Arial" pitchFamily="34" charset="0"/>
                        </a:rPr>
                        <a:t>35</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400" b="1">
                          <a:latin typeface="Arial" pitchFamily="34" charset="0"/>
                          <a:ea typeface="Times New Roman"/>
                          <a:cs typeface="Arial" pitchFamily="34" charset="0"/>
                        </a:rPr>
                        <a:t>3-4</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2.0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3.3</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4.9</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8.2</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9.8</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11.4</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14.7</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18.7</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5723">
                <a:tc>
                  <a:txBody>
                    <a:bodyPr/>
                    <a:lstStyle/>
                    <a:p>
                      <a:pPr algn="ctr">
                        <a:lnSpc>
                          <a:spcPct val="115000"/>
                        </a:lnSpc>
                        <a:spcAft>
                          <a:spcPts val="0"/>
                        </a:spcAft>
                      </a:pPr>
                      <a:r>
                        <a:rPr lang="es-EC" sz="1400" b="1">
                          <a:solidFill>
                            <a:srgbClr val="000000"/>
                          </a:solidFill>
                          <a:latin typeface="Arial" pitchFamily="34" charset="0"/>
                          <a:ea typeface="Times New Roman"/>
                          <a:cs typeface="Arial" pitchFamily="34" charset="0"/>
                        </a:rPr>
                        <a:t>56</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400" b="1">
                          <a:latin typeface="Arial" pitchFamily="34" charset="0"/>
                          <a:ea typeface="Times New Roman"/>
                          <a:cs typeface="Arial" pitchFamily="34" charset="0"/>
                        </a:rPr>
                        <a:t>3-4</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3.1</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5.3</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7.8</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13.1</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15.7</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dirty="0">
                          <a:solidFill>
                            <a:srgbClr val="000000"/>
                          </a:solidFill>
                          <a:latin typeface="Arial" pitchFamily="34" charset="0"/>
                          <a:ea typeface="Times New Roman"/>
                          <a:cs typeface="Arial" pitchFamily="34" charset="0"/>
                        </a:rPr>
                        <a:t>18.2</a:t>
                      </a:r>
                      <a:endParaRPr lang="es-EC" sz="1400" dirty="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23.5</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30.0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5723">
                <a:tc>
                  <a:txBody>
                    <a:bodyPr/>
                    <a:lstStyle/>
                    <a:p>
                      <a:pPr algn="ctr">
                        <a:lnSpc>
                          <a:spcPct val="115000"/>
                        </a:lnSpc>
                        <a:spcAft>
                          <a:spcPts val="0"/>
                        </a:spcAft>
                      </a:pPr>
                      <a:r>
                        <a:rPr lang="es-EC" sz="1400" b="1">
                          <a:solidFill>
                            <a:srgbClr val="000000"/>
                          </a:solidFill>
                          <a:latin typeface="Arial" pitchFamily="34" charset="0"/>
                          <a:ea typeface="Times New Roman"/>
                          <a:cs typeface="Arial" pitchFamily="34" charset="0"/>
                        </a:rPr>
                        <a:t>90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400" b="1">
                          <a:latin typeface="Arial" pitchFamily="34" charset="0"/>
                          <a:ea typeface="Times New Roman"/>
                          <a:cs typeface="Arial" pitchFamily="34" charset="0"/>
                        </a:rPr>
                        <a:t>3-4</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5.0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8.5</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12.6</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21.1</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25.2</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29.3</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37.8</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48.2</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5723">
                <a:tc>
                  <a:txBody>
                    <a:bodyPr/>
                    <a:lstStyle/>
                    <a:p>
                      <a:pPr algn="ctr">
                        <a:lnSpc>
                          <a:spcPct val="115000"/>
                        </a:lnSpc>
                        <a:spcAft>
                          <a:spcPts val="0"/>
                        </a:spcAft>
                      </a:pPr>
                      <a:r>
                        <a:rPr lang="es-EC" sz="1400" b="1">
                          <a:solidFill>
                            <a:srgbClr val="000000"/>
                          </a:solidFill>
                          <a:latin typeface="Arial" pitchFamily="34" charset="0"/>
                          <a:ea typeface="Times New Roman"/>
                          <a:cs typeface="Arial" pitchFamily="34" charset="0"/>
                        </a:rPr>
                        <a:t>112</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400" b="1">
                          <a:latin typeface="Arial" pitchFamily="34" charset="0"/>
                          <a:ea typeface="Times New Roman"/>
                          <a:cs typeface="Arial" pitchFamily="34" charset="0"/>
                        </a:rPr>
                        <a:t>3-4</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6.3</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10.6</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15.7</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26.3</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31.4</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36.5</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47.0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60.0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5723">
                <a:tc>
                  <a:txBody>
                    <a:bodyPr/>
                    <a:lstStyle/>
                    <a:p>
                      <a:pPr algn="ctr">
                        <a:lnSpc>
                          <a:spcPct val="115000"/>
                        </a:lnSpc>
                        <a:spcAft>
                          <a:spcPts val="0"/>
                        </a:spcAft>
                      </a:pPr>
                      <a:r>
                        <a:rPr lang="es-EC" sz="1400" b="1">
                          <a:solidFill>
                            <a:srgbClr val="000000"/>
                          </a:solidFill>
                          <a:latin typeface="Arial" pitchFamily="34" charset="0"/>
                          <a:ea typeface="Times New Roman"/>
                          <a:cs typeface="Arial" pitchFamily="34" charset="0"/>
                        </a:rPr>
                        <a:t>140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400" b="1">
                          <a:latin typeface="Arial" pitchFamily="34" charset="0"/>
                          <a:ea typeface="Times New Roman"/>
                          <a:cs typeface="Arial" pitchFamily="34" charset="0"/>
                        </a:rPr>
                        <a:t>3-4</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7.8</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13.2</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19.6</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32.8</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39.2</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45.6</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58.8</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75.0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5723">
                <a:tc>
                  <a:txBody>
                    <a:bodyPr/>
                    <a:lstStyle/>
                    <a:p>
                      <a:pPr algn="ctr">
                        <a:lnSpc>
                          <a:spcPct val="115000"/>
                        </a:lnSpc>
                        <a:spcAft>
                          <a:spcPts val="0"/>
                        </a:spcAft>
                      </a:pPr>
                      <a:r>
                        <a:rPr lang="es-EC" sz="1400" b="1">
                          <a:solidFill>
                            <a:srgbClr val="000000"/>
                          </a:solidFill>
                          <a:latin typeface="Arial" pitchFamily="34" charset="0"/>
                          <a:ea typeface="Times New Roman"/>
                          <a:cs typeface="Arial" pitchFamily="34" charset="0"/>
                        </a:rPr>
                        <a:t>180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400" b="1">
                          <a:latin typeface="Arial" pitchFamily="34" charset="0"/>
                          <a:ea typeface="Times New Roman"/>
                          <a:cs typeface="Arial" pitchFamily="34" charset="0"/>
                        </a:rPr>
                        <a:t>3-4</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10.1</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17.0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25.2</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42.2</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50.4</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58.6</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75.6</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96.4</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5723">
                <a:tc>
                  <a:txBody>
                    <a:bodyPr/>
                    <a:lstStyle/>
                    <a:p>
                      <a:pPr algn="ctr">
                        <a:lnSpc>
                          <a:spcPct val="115000"/>
                        </a:lnSpc>
                        <a:spcAft>
                          <a:spcPts val="0"/>
                        </a:spcAft>
                      </a:pPr>
                      <a:r>
                        <a:rPr lang="es-EC" sz="1400" b="1">
                          <a:solidFill>
                            <a:srgbClr val="000000"/>
                          </a:solidFill>
                          <a:latin typeface="Arial" pitchFamily="34" charset="0"/>
                          <a:ea typeface="Times New Roman"/>
                          <a:cs typeface="Arial" pitchFamily="34" charset="0"/>
                        </a:rPr>
                        <a:t>280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400" b="1">
                          <a:latin typeface="Arial" pitchFamily="34" charset="0"/>
                          <a:ea typeface="Times New Roman"/>
                          <a:cs typeface="Arial" pitchFamily="34" charset="0"/>
                        </a:rPr>
                        <a:t>3-4</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15.7</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26.5</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39.2</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65.7</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78.4</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91.1</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117.6</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149.9</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5723">
                <a:tc>
                  <a:txBody>
                    <a:bodyPr/>
                    <a:lstStyle/>
                    <a:p>
                      <a:pPr algn="ctr">
                        <a:lnSpc>
                          <a:spcPct val="115000"/>
                        </a:lnSpc>
                        <a:spcAft>
                          <a:spcPts val="0"/>
                        </a:spcAft>
                      </a:pPr>
                      <a:r>
                        <a:rPr lang="es-EC" sz="1400" b="1">
                          <a:solidFill>
                            <a:srgbClr val="000000"/>
                          </a:solidFill>
                          <a:latin typeface="Arial" pitchFamily="34" charset="0"/>
                          <a:ea typeface="Times New Roman"/>
                          <a:cs typeface="Arial" pitchFamily="34" charset="0"/>
                        </a:rPr>
                        <a:t>355</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400" b="1">
                          <a:latin typeface="Arial" pitchFamily="34" charset="0"/>
                          <a:ea typeface="Times New Roman"/>
                          <a:cs typeface="Arial" pitchFamily="34" charset="0"/>
                        </a:rPr>
                        <a:t>3-4</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19.9</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33.5</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49.7</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83.2</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99.4</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115.6</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149.1</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190.1</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5723">
                <a:tc>
                  <a:txBody>
                    <a:bodyPr/>
                    <a:lstStyle/>
                    <a:p>
                      <a:pPr algn="ctr">
                        <a:lnSpc>
                          <a:spcPct val="115000"/>
                        </a:lnSpc>
                        <a:spcAft>
                          <a:spcPts val="0"/>
                        </a:spcAft>
                      </a:pPr>
                      <a:r>
                        <a:rPr lang="es-EC" sz="1400" b="1">
                          <a:solidFill>
                            <a:srgbClr val="000000"/>
                          </a:solidFill>
                          <a:latin typeface="Arial" pitchFamily="34" charset="0"/>
                          <a:ea typeface="Times New Roman"/>
                          <a:cs typeface="Arial" pitchFamily="34" charset="0"/>
                        </a:rPr>
                        <a:t>450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400" b="1">
                          <a:latin typeface="Arial" pitchFamily="34" charset="0"/>
                          <a:ea typeface="Times New Roman"/>
                          <a:cs typeface="Arial" pitchFamily="34" charset="0"/>
                        </a:rPr>
                        <a:t>3-4</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25.2</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42.5</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63.0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105.5</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126.0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146.5</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189.0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241.0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5723">
                <a:tc>
                  <a:txBody>
                    <a:bodyPr/>
                    <a:lstStyle/>
                    <a:p>
                      <a:pPr algn="ctr">
                        <a:lnSpc>
                          <a:spcPct val="115000"/>
                        </a:lnSpc>
                        <a:spcAft>
                          <a:spcPts val="0"/>
                        </a:spcAft>
                      </a:pPr>
                      <a:r>
                        <a:rPr lang="es-EC" sz="1400" b="1">
                          <a:solidFill>
                            <a:srgbClr val="000000"/>
                          </a:solidFill>
                          <a:latin typeface="Arial" pitchFamily="34" charset="0"/>
                          <a:ea typeface="Times New Roman"/>
                          <a:cs typeface="Arial" pitchFamily="34" charset="0"/>
                        </a:rPr>
                        <a:t>560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es-EC" sz="1400" b="1">
                          <a:latin typeface="Arial" pitchFamily="34" charset="0"/>
                          <a:ea typeface="Times New Roman"/>
                          <a:cs typeface="Arial" pitchFamily="34" charset="0"/>
                        </a:rPr>
                        <a:t>3-4</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31.4</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52.9</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78.4</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131.3</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156.8</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182.3</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235.2</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299.9</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5723">
                <a:tc>
                  <a:txBody>
                    <a:bodyPr/>
                    <a:lstStyle/>
                    <a:p>
                      <a:pPr algn="ctr">
                        <a:lnSpc>
                          <a:spcPct val="115000"/>
                        </a:lnSpc>
                        <a:spcAft>
                          <a:spcPts val="0"/>
                        </a:spcAft>
                      </a:pPr>
                      <a:r>
                        <a:rPr lang="es-EC" sz="1400" b="1">
                          <a:solidFill>
                            <a:srgbClr val="000000"/>
                          </a:solidFill>
                          <a:latin typeface="Arial" pitchFamily="34" charset="0"/>
                          <a:ea typeface="Times New Roman"/>
                          <a:cs typeface="Arial" pitchFamily="34" charset="0"/>
                        </a:rPr>
                        <a:t>710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400" b="1">
                          <a:latin typeface="Arial" pitchFamily="34" charset="0"/>
                          <a:ea typeface="Times New Roman"/>
                          <a:cs typeface="Arial" pitchFamily="34" charset="0"/>
                        </a:rPr>
                        <a:t>3-4</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39.8</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67.1</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99.4</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166.5</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198.8</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231.1</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298.2</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380.2</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5723">
                <a:tc>
                  <a:txBody>
                    <a:bodyPr/>
                    <a:lstStyle/>
                    <a:p>
                      <a:pPr algn="ctr">
                        <a:lnSpc>
                          <a:spcPct val="115000"/>
                        </a:lnSpc>
                        <a:spcAft>
                          <a:spcPts val="0"/>
                        </a:spcAft>
                      </a:pPr>
                      <a:r>
                        <a:rPr lang="es-EC" sz="1400" b="1">
                          <a:solidFill>
                            <a:srgbClr val="000000"/>
                          </a:solidFill>
                          <a:latin typeface="Arial" pitchFamily="34" charset="0"/>
                          <a:ea typeface="Times New Roman"/>
                          <a:cs typeface="Arial" pitchFamily="34" charset="0"/>
                        </a:rPr>
                        <a:t>900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400" b="1">
                          <a:latin typeface="Arial" pitchFamily="34" charset="0"/>
                          <a:ea typeface="Times New Roman"/>
                          <a:cs typeface="Arial" pitchFamily="34" charset="0"/>
                        </a:rPr>
                        <a:t>3-4</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50.4</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85.1</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126.0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211.1</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252.0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293.0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378.0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482.0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5723">
                <a:tc>
                  <a:txBody>
                    <a:bodyPr/>
                    <a:lstStyle/>
                    <a:p>
                      <a:pPr algn="ctr">
                        <a:lnSpc>
                          <a:spcPct val="115000"/>
                        </a:lnSpc>
                        <a:spcAft>
                          <a:spcPts val="0"/>
                        </a:spcAft>
                      </a:pPr>
                      <a:r>
                        <a:rPr lang="es-EC" sz="1400" b="1">
                          <a:solidFill>
                            <a:srgbClr val="000000"/>
                          </a:solidFill>
                          <a:latin typeface="Arial" pitchFamily="34" charset="0"/>
                          <a:ea typeface="Times New Roman"/>
                          <a:cs typeface="Arial" pitchFamily="34" charset="0"/>
                        </a:rPr>
                        <a:t>1120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400" b="1">
                          <a:latin typeface="Arial" pitchFamily="34" charset="0"/>
                          <a:ea typeface="Times New Roman"/>
                          <a:cs typeface="Arial" pitchFamily="34" charset="0"/>
                        </a:rPr>
                        <a:t>3-4</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62.7</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105.8</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156.8</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262.6</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313.6</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364.6</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470.4</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599.8</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5723">
                <a:tc>
                  <a:txBody>
                    <a:bodyPr/>
                    <a:lstStyle/>
                    <a:p>
                      <a:pPr algn="ctr">
                        <a:lnSpc>
                          <a:spcPct val="115000"/>
                        </a:lnSpc>
                        <a:spcAft>
                          <a:spcPts val="0"/>
                        </a:spcAft>
                      </a:pPr>
                      <a:r>
                        <a:rPr lang="es-EC" sz="1400" b="1">
                          <a:solidFill>
                            <a:srgbClr val="000000"/>
                          </a:solidFill>
                          <a:latin typeface="Arial" pitchFamily="34" charset="0"/>
                          <a:ea typeface="Times New Roman"/>
                          <a:cs typeface="Arial" pitchFamily="34" charset="0"/>
                        </a:rPr>
                        <a:t>1800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400" b="1">
                          <a:latin typeface="Arial" pitchFamily="34" charset="0"/>
                          <a:ea typeface="Times New Roman"/>
                          <a:cs typeface="Arial" pitchFamily="34" charset="0"/>
                        </a:rPr>
                        <a:t>3-4</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100.8</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170.1</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latin typeface="Arial" pitchFamily="34" charset="0"/>
                          <a:ea typeface="Times New Roman"/>
                          <a:cs typeface="Arial" pitchFamily="34" charset="0"/>
                        </a:rPr>
                        <a:t>252.0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422.1</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504.0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585.9</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a:solidFill>
                            <a:srgbClr val="000000"/>
                          </a:solidFill>
                          <a:latin typeface="Arial" pitchFamily="34" charset="0"/>
                          <a:ea typeface="Times New Roman"/>
                          <a:cs typeface="Arial" pitchFamily="34" charset="0"/>
                        </a:rPr>
                        <a:t>756.0</a:t>
                      </a:r>
                      <a:endParaRPr lang="es-EC" sz="140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400" dirty="0">
                          <a:solidFill>
                            <a:srgbClr val="000000"/>
                          </a:solidFill>
                          <a:latin typeface="Arial" pitchFamily="34" charset="0"/>
                          <a:ea typeface="Times New Roman"/>
                          <a:cs typeface="Arial" pitchFamily="34" charset="0"/>
                        </a:rPr>
                        <a:t>963.9</a:t>
                      </a:r>
                      <a:endParaRPr lang="es-EC" sz="1400" dirty="0">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10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pic>
        <p:nvPicPr>
          <p:cNvPr id="8" name="7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770" y="980728"/>
            <a:ext cx="6241678" cy="4896544"/>
          </a:xfrm>
          <a:prstGeom prst="rect">
            <a:avLst/>
          </a:prstGeom>
          <a:noFill/>
          <a:ln>
            <a:solidFill>
              <a:sysClr val="windowText" lastClr="000000"/>
            </a:solidFill>
          </a:ln>
        </p:spPr>
      </p:pic>
    </p:spTree>
  </p:cSld>
  <p:clrMapOvr>
    <a:masterClrMapping/>
  </p:clrMapOvr>
  <p:transition>
    <p:wipe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3571868" y="71414"/>
            <a:ext cx="5857916" cy="857256"/>
          </a:xfrm>
        </p:spPr>
        <p:txBody>
          <a:bodyPr>
            <a:normAutofit/>
          </a:bodyPr>
          <a:lstStyle/>
          <a:p>
            <a:r>
              <a:rPr lang="es-ES" sz="4000" b="1" u="sng" dirty="0" smtClean="0">
                <a:latin typeface="Arial" pitchFamily="34" charset="0"/>
                <a:cs typeface="Arial" pitchFamily="34" charset="0"/>
              </a:rPr>
              <a:t>CONCLUSIONES:</a:t>
            </a:r>
            <a:endParaRPr lang="es-PE" sz="4000" u="sng" dirty="0">
              <a:latin typeface="Arial" pitchFamily="34" charset="0"/>
              <a:cs typeface="Arial" pitchFamily="34" charset="0"/>
            </a:endParaRPr>
          </a:p>
        </p:txBody>
      </p:sp>
      <p:sp>
        <p:nvSpPr>
          <p:cNvPr id="3" name="2 Marcador de contenido"/>
          <p:cNvSpPr>
            <a:spLocks noGrp="1"/>
          </p:cNvSpPr>
          <p:nvPr>
            <p:ph idx="1"/>
          </p:nvPr>
        </p:nvSpPr>
        <p:spPr>
          <a:xfrm>
            <a:off x="1142976" y="785794"/>
            <a:ext cx="7786710" cy="5786478"/>
          </a:xfrm>
        </p:spPr>
        <p:txBody>
          <a:bodyPr>
            <a:normAutofit fontScale="70000" lnSpcReduction="20000"/>
          </a:bodyPr>
          <a:lstStyle/>
          <a:p>
            <a:pPr>
              <a:buNone/>
            </a:pPr>
            <a:r>
              <a:rPr lang="es-ES" b="1" dirty="0" smtClean="0"/>
              <a:t> </a:t>
            </a:r>
            <a:endParaRPr lang="es-PE" dirty="0" smtClean="0"/>
          </a:p>
          <a:p>
            <a:pPr lvl="0" algn="just"/>
            <a:r>
              <a:rPr lang="es-EC" dirty="0" smtClean="0">
                <a:latin typeface="Arial" pitchFamily="34" charset="0"/>
                <a:cs typeface="Arial" pitchFamily="34" charset="0"/>
              </a:rPr>
              <a:t>S</a:t>
            </a:r>
            <a:r>
              <a:rPr lang="es-ES" dirty="0" smtClean="0">
                <a:latin typeface="Arial" pitchFamily="34" charset="0"/>
                <a:cs typeface="Arial" pitchFamily="34" charset="0"/>
              </a:rPr>
              <a:t>e diseñó e implementó el sistema de control semiautomático para la fresadora vertical marca Tos con panel operador e interfaz de comunicación (HMI) de la empresa Carrocerías Centauro, logrando el funcionamiento ideal de la máquina que se encontraba fuera de servicio para el mecanizado de piezas en serie de diferentes formas.</a:t>
            </a:r>
            <a:endParaRPr lang="es-EC" dirty="0" smtClean="0">
              <a:latin typeface="Arial" pitchFamily="34" charset="0"/>
              <a:cs typeface="Arial" pitchFamily="34" charset="0"/>
            </a:endParaRPr>
          </a:p>
          <a:p>
            <a:pPr algn="just">
              <a:buNone/>
            </a:pPr>
            <a:endParaRPr lang="es-EC" dirty="0" smtClean="0">
              <a:latin typeface="Arial" pitchFamily="34" charset="0"/>
              <a:cs typeface="Arial" pitchFamily="34" charset="0"/>
            </a:endParaRPr>
          </a:p>
          <a:p>
            <a:pPr lvl="0" algn="just"/>
            <a:r>
              <a:rPr lang="es-ES" dirty="0" smtClean="0">
                <a:latin typeface="Arial" pitchFamily="34" charset="0"/>
                <a:cs typeface="Arial" pitchFamily="34" charset="0"/>
              </a:rPr>
              <a:t>Se creó el HMI con una red de comunicación MODBUS para el control manual y automático de la máquina fresadora utilizando la plataforma de instrumentación virtual LabVIEW, además se logró visualizar el comportamiento de la máquina en el control automático, desarrollando una interface entre el usuario (operador) y el proceso de control; amigable y dinámico a la vez, ya que se observa cómo se efectúa el mecanizado y al mismo tiempo los elementos (finales de carrera, embragues electromagnéticos, motores y bombas) que están en funcionamiento.  </a:t>
            </a:r>
            <a:endParaRPr lang="es-EC" dirty="0" smtClean="0">
              <a:latin typeface="Arial" pitchFamily="34" charset="0"/>
              <a:cs typeface="Arial" pitchFamily="34" charset="0"/>
            </a:endParaRPr>
          </a:p>
          <a:p>
            <a:pPr>
              <a:buNone/>
            </a:pPr>
            <a:endParaRPr lang="es-PE" dirty="0" smtClean="0"/>
          </a:p>
        </p:txBody>
      </p:sp>
    </p:spTree>
  </p:cSld>
  <p:clrMapOvr>
    <a:masterClrMapping/>
  </p:clrMapOvr>
  <p:transition>
    <p:wipe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3571868" y="71414"/>
            <a:ext cx="5857916" cy="857256"/>
          </a:xfrm>
        </p:spPr>
        <p:txBody>
          <a:bodyPr>
            <a:normAutofit/>
          </a:bodyPr>
          <a:lstStyle/>
          <a:p>
            <a:r>
              <a:rPr lang="es-ES" sz="4000" b="1" u="sng" dirty="0" smtClean="0">
                <a:latin typeface="Arial" pitchFamily="34" charset="0"/>
                <a:cs typeface="Arial" pitchFamily="34" charset="0"/>
              </a:rPr>
              <a:t>CONCLUSIONES:</a:t>
            </a:r>
            <a:endParaRPr lang="es-PE" sz="4000" u="sng" dirty="0">
              <a:latin typeface="Arial" pitchFamily="34" charset="0"/>
              <a:cs typeface="Arial" pitchFamily="34" charset="0"/>
            </a:endParaRPr>
          </a:p>
        </p:txBody>
      </p:sp>
      <p:sp>
        <p:nvSpPr>
          <p:cNvPr id="3" name="2 Marcador de contenido"/>
          <p:cNvSpPr>
            <a:spLocks noGrp="1"/>
          </p:cNvSpPr>
          <p:nvPr>
            <p:ph idx="1"/>
          </p:nvPr>
        </p:nvSpPr>
        <p:spPr>
          <a:xfrm>
            <a:off x="1187624" y="669162"/>
            <a:ext cx="7786710" cy="6072206"/>
          </a:xfrm>
        </p:spPr>
        <p:txBody>
          <a:bodyPr>
            <a:normAutofit fontScale="70000" lnSpcReduction="20000"/>
          </a:bodyPr>
          <a:lstStyle/>
          <a:p>
            <a:pPr algn="just">
              <a:buNone/>
            </a:pPr>
            <a:r>
              <a:rPr lang="es-ES" b="1" dirty="0" smtClean="0"/>
              <a:t> </a:t>
            </a:r>
            <a:endParaRPr lang="es-PE" dirty="0" smtClean="0"/>
          </a:p>
          <a:p>
            <a:pPr lvl="0" algn="just"/>
            <a:r>
              <a:rPr lang="es-EC" dirty="0" smtClean="0">
                <a:latin typeface="Arial" pitchFamily="34" charset="0"/>
                <a:cs typeface="Arial" pitchFamily="34" charset="0"/>
              </a:rPr>
              <a:t>Se </a:t>
            </a:r>
            <a:r>
              <a:rPr lang="es-ES_tradnl" dirty="0" smtClean="0">
                <a:latin typeface="Arial" pitchFamily="34" charset="0"/>
                <a:cs typeface="Arial" pitchFamily="34" charset="0"/>
              </a:rPr>
              <a:t>implementó </a:t>
            </a:r>
            <a:r>
              <a:rPr lang="es-EC" dirty="0" smtClean="0">
                <a:latin typeface="Arial" pitchFamily="34" charset="0"/>
                <a:cs typeface="Arial" pitchFamily="34" charset="0"/>
              </a:rPr>
              <a:t>el algoritmo del </a:t>
            </a:r>
            <a:r>
              <a:rPr lang="es-ES_tradnl" dirty="0" smtClean="0">
                <a:latin typeface="Arial" pitchFamily="34" charset="0"/>
                <a:cs typeface="Arial" pitchFamily="34" charset="0"/>
              </a:rPr>
              <a:t>sistema de control eléctrico</a:t>
            </a:r>
            <a:r>
              <a:rPr lang="es-EC" dirty="0" smtClean="0">
                <a:latin typeface="Arial" pitchFamily="34" charset="0"/>
                <a:cs typeface="Arial" pitchFamily="34" charset="0"/>
              </a:rPr>
              <a:t>, logrando </a:t>
            </a:r>
            <a:r>
              <a:rPr lang="es-ES_tradnl" dirty="0" smtClean="0">
                <a:latin typeface="Arial" pitchFamily="34" charset="0"/>
                <a:cs typeface="Arial" pitchFamily="34" charset="0"/>
              </a:rPr>
              <a:t>satisfacer el ciclo de trabajo manual y automático con el cual se garantiza </a:t>
            </a:r>
            <a:r>
              <a:rPr lang="es-EC" dirty="0" smtClean="0">
                <a:latin typeface="Arial" pitchFamily="34" charset="0"/>
                <a:cs typeface="Arial" pitchFamily="34" charset="0"/>
              </a:rPr>
              <a:t>un</a:t>
            </a:r>
            <a:r>
              <a:rPr lang="es-ES_tradnl" dirty="0" smtClean="0">
                <a:latin typeface="Arial" pitchFamily="34" charset="0"/>
                <a:cs typeface="Arial" pitchFamily="34" charset="0"/>
              </a:rPr>
              <a:t> funcionamiento </a:t>
            </a:r>
            <a:r>
              <a:rPr lang="es-EC" dirty="0" smtClean="0">
                <a:latin typeface="Arial" pitchFamily="34" charset="0"/>
                <a:cs typeface="Arial" pitchFamily="34" charset="0"/>
              </a:rPr>
              <a:t>adecuado de la máquina en el mecanizado, este sistema fue simulado en el software TwidoSuite 2.10, con el cual se pudo realizar modificaciones antes de su implementación, evitando así un control inadecuado, pérdidas económicas y de tiempo.</a:t>
            </a:r>
          </a:p>
          <a:p>
            <a:pPr lvl="0" algn="just">
              <a:buNone/>
            </a:pPr>
            <a:endParaRPr lang="es-EC" dirty="0" smtClean="0">
              <a:latin typeface="Arial" pitchFamily="34" charset="0"/>
              <a:cs typeface="Arial" pitchFamily="34" charset="0"/>
            </a:endParaRPr>
          </a:p>
          <a:p>
            <a:pPr lvl="0" algn="just"/>
            <a:r>
              <a:rPr lang="es-EC" dirty="0" smtClean="0">
                <a:latin typeface="Arial" pitchFamily="34" charset="0"/>
                <a:cs typeface="Arial" pitchFamily="34" charset="0"/>
              </a:rPr>
              <a:t>Se diseñó, seleccionó, programó e implementó el sistema eléctrico de control y potencia cumpliendo con todos los parámetros necesarios para el funcionamiento manual y automático de la máquina fresadora.</a:t>
            </a:r>
          </a:p>
          <a:p>
            <a:pPr lvl="0" algn="just">
              <a:buNone/>
            </a:pPr>
            <a:endParaRPr lang="es-EC" dirty="0" smtClean="0">
              <a:latin typeface="Arial" pitchFamily="34" charset="0"/>
              <a:cs typeface="Arial" pitchFamily="34" charset="0"/>
            </a:endParaRPr>
          </a:p>
          <a:p>
            <a:pPr lvl="0" algn="just"/>
            <a:r>
              <a:rPr lang="es-EC" dirty="0" smtClean="0">
                <a:latin typeface="Arial" pitchFamily="34" charset="0"/>
                <a:cs typeface="Arial" pitchFamily="34" charset="0"/>
              </a:rPr>
              <a:t>Se elaboró una guía de procedimientos para la operación y mantenimientos de la máquina, conjuntamente se diseñaron los planos eléctricos de control y potencia los cuales fueron entregados a la empresa Carrocerías Centauro  para la utilización de la máquina.</a:t>
            </a:r>
          </a:p>
          <a:p>
            <a:pPr algn="just">
              <a:buNone/>
            </a:pPr>
            <a:endParaRPr lang="es-PE" dirty="0" smtClean="0"/>
          </a:p>
        </p:txBody>
      </p:sp>
    </p:spTree>
  </p:cSld>
  <p:clrMapOvr>
    <a:masterClrMapping/>
  </p:clrMapOvr>
  <p:transition>
    <p:wipe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3571868" y="71414"/>
            <a:ext cx="5857916" cy="857256"/>
          </a:xfrm>
        </p:spPr>
        <p:txBody>
          <a:bodyPr>
            <a:normAutofit/>
          </a:bodyPr>
          <a:lstStyle/>
          <a:p>
            <a:r>
              <a:rPr lang="es-ES" sz="4000" b="1" u="sng" dirty="0" smtClean="0">
                <a:latin typeface="Arial" pitchFamily="34" charset="0"/>
                <a:cs typeface="Arial" pitchFamily="34" charset="0"/>
              </a:rPr>
              <a:t>CONCLUSIONES:</a:t>
            </a:r>
            <a:endParaRPr lang="es-PE" sz="4000" u="sng" dirty="0">
              <a:latin typeface="Arial" pitchFamily="34" charset="0"/>
              <a:cs typeface="Arial" pitchFamily="34" charset="0"/>
            </a:endParaRPr>
          </a:p>
        </p:txBody>
      </p:sp>
      <p:sp>
        <p:nvSpPr>
          <p:cNvPr id="3" name="2 Marcador de contenido"/>
          <p:cNvSpPr>
            <a:spLocks noGrp="1"/>
          </p:cNvSpPr>
          <p:nvPr>
            <p:ph idx="1"/>
          </p:nvPr>
        </p:nvSpPr>
        <p:spPr>
          <a:xfrm>
            <a:off x="1187624" y="669162"/>
            <a:ext cx="7786710" cy="6072206"/>
          </a:xfrm>
        </p:spPr>
        <p:txBody>
          <a:bodyPr>
            <a:noAutofit/>
          </a:bodyPr>
          <a:lstStyle/>
          <a:p>
            <a:pPr algn="just">
              <a:buNone/>
            </a:pPr>
            <a:r>
              <a:rPr lang="es-ES" sz="2200" b="1" dirty="0" smtClean="0">
                <a:latin typeface="Arial" pitchFamily="34" charset="0"/>
                <a:cs typeface="Arial" pitchFamily="34" charset="0"/>
              </a:rPr>
              <a:t> </a:t>
            </a:r>
            <a:endParaRPr lang="es-PE" sz="2200" dirty="0" smtClean="0">
              <a:latin typeface="Arial" pitchFamily="34" charset="0"/>
              <a:cs typeface="Arial" pitchFamily="34" charset="0"/>
            </a:endParaRPr>
          </a:p>
          <a:p>
            <a:pPr lvl="0" algn="just"/>
            <a:r>
              <a:rPr lang="es-EC" sz="2200" dirty="0" smtClean="0">
                <a:latin typeface="Arial" pitchFamily="34" charset="0"/>
                <a:cs typeface="Arial" pitchFamily="34" charset="0"/>
              </a:rPr>
              <a:t>Se diseñó el sistema de enfriamiento el cual nos ayuda en operación de mecanizado del sistema material-herramienta-viruta  con el fin de lubricar y eliminar el calor producido, de esta forma aumentado la vida útil de la herramienta y dando un mejor aspecto al acabado de las piezas mecanizadas.</a:t>
            </a:r>
          </a:p>
          <a:p>
            <a:pPr algn="just">
              <a:buNone/>
            </a:pPr>
            <a:endParaRPr lang="es-EC" sz="2200" dirty="0" smtClean="0">
              <a:latin typeface="Arial" pitchFamily="34" charset="0"/>
              <a:cs typeface="Arial" pitchFamily="34" charset="0"/>
            </a:endParaRPr>
          </a:p>
          <a:p>
            <a:pPr lvl="0" algn="just"/>
            <a:r>
              <a:rPr lang="es-EC" sz="2200" dirty="0" smtClean="0">
                <a:latin typeface="Arial" pitchFamily="34" charset="0"/>
                <a:cs typeface="Arial" pitchFamily="34" charset="0"/>
              </a:rPr>
              <a:t>Con la automatización de la fresadora mediante el controlador lógico programable PLC se obtuvo un ahorro económico al compararlo con un  tablero de control eléctrico convencional, esto es debido a que intervinieron menos componentes eléctricos como contactores y relés auxiliares y se eliminó el uso relés de temporización ya que estos elementos se encuentran en la memoria del PLC. </a:t>
            </a:r>
          </a:p>
          <a:p>
            <a:pPr algn="just">
              <a:buNone/>
            </a:pPr>
            <a:endParaRPr lang="es-PE" sz="2200" dirty="0" smtClean="0">
              <a:latin typeface="Arial" pitchFamily="34" charset="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3571868" y="71414"/>
            <a:ext cx="5857916" cy="857256"/>
          </a:xfrm>
        </p:spPr>
        <p:txBody>
          <a:bodyPr>
            <a:normAutofit/>
          </a:bodyPr>
          <a:lstStyle/>
          <a:p>
            <a:r>
              <a:rPr lang="es-ES" sz="4000" b="1" u="sng" dirty="0" smtClean="0">
                <a:latin typeface="Arial" pitchFamily="34" charset="0"/>
                <a:cs typeface="Arial" pitchFamily="34" charset="0"/>
              </a:rPr>
              <a:t>CONCLUSIONES:</a:t>
            </a:r>
            <a:endParaRPr lang="es-PE" sz="4000" u="sng" dirty="0">
              <a:latin typeface="Arial" pitchFamily="34" charset="0"/>
              <a:cs typeface="Arial" pitchFamily="34" charset="0"/>
            </a:endParaRPr>
          </a:p>
        </p:txBody>
      </p:sp>
      <p:sp>
        <p:nvSpPr>
          <p:cNvPr id="3" name="2 Marcador de contenido"/>
          <p:cNvSpPr>
            <a:spLocks noGrp="1"/>
          </p:cNvSpPr>
          <p:nvPr>
            <p:ph idx="1"/>
          </p:nvPr>
        </p:nvSpPr>
        <p:spPr>
          <a:xfrm>
            <a:off x="1187624" y="813178"/>
            <a:ext cx="7786710" cy="6072206"/>
          </a:xfrm>
        </p:spPr>
        <p:txBody>
          <a:bodyPr>
            <a:noAutofit/>
          </a:bodyPr>
          <a:lstStyle/>
          <a:p>
            <a:pPr algn="just">
              <a:buNone/>
            </a:pPr>
            <a:r>
              <a:rPr lang="es-ES" sz="2200" b="1" dirty="0" smtClean="0">
                <a:latin typeface="Arial" pitchFamily="34" charset="0"/>
                <a:cs typeface="Arial" pitchFamily="34" charset="0"/>
              </a:rPr>
              <a:t> </a:t>
            </a:r>
            <a:endParaRPr lang="es-PE" sz="2200" dirty="0" smtClean="0">
              <a:latin typeface="Arial" pitchFamily="34" charset="0"/>
              <a:cs typeface="Arial" pitchFamily="34" charset="0"/>
            </a:endParaRPr>
          </a:p>
          <a:p>
            <a:pPr lvl="0" algn="just"/>
            <a:r>
              <a:rPr lang="es-EC" sz="2200" dirty="0" smtClean="0">
                <a:latin typeface="Arial" pitchFamily="34" charset="0"/>
                <a:cs typeface="Arial" pitchFamily="34" charset="0"/>
              </a:rPr>
              <a:t>Las pruebas de funcionamiento nos ayudaron a calibrar los tiempos de activación de los finales de carrera y embragues-frenos electromagnéticos que intervienen en el control de la máquina, optimizando el mecanizado automático para las distintas secuencias que dispone la máquina fresadora.</a:t>
            </a:r>
          </a:p>
          <a:p>
            <a:pPr algn="just">
              <a:buNone/>
            </a:pPr>
            <a:endParaRPr lang="es-EC" sz="2200" dirty="0" smtClean="0">
              <a:latin typeface="Arial" pitchFamily="34" charset="0"/>
              <a:cs typeface="Arial" pitchFamily="34" charset="0"/>
            </a:endParaRPr>
          </a:p>
          <a:p>
            <a:pPr algn="just"/>
            <a:r>
              <a:rPr lang="es-EC" sz="2200" dirty="0" smtClean="0">
                <a:latin typeface="Arial" pitchFamily="34" charset="0"/>
                <a:cs typeface="Arial" pitchFamily="34" charset="0"/>
              </a:rPr>
              <a:t>Según el análisis financiero de acuerdo al flujo de caja proyectado se puede concluir que la empresa CARROCERÍAS CENTAURO recuperará su inversión inicial en un periodo de </a:t>
            </a:r>
            <a:r>
              <a:rPr lang="es-EC" sz="2200" b="1" dirty="0" smtClean="0">
                <a:latin typeface="Arial" pitchFamily="34" charset="0"/>
                <a:cs typeface="Arial" pitchFamily="34" charset="0"/>
              </a:rPr>
              <a:t>“</a:t>
            </a:r>
            <a:r>
              <a:rPr lang="es-EC" sz="2200" dirty="0" smtClean="0">
                <a:latin typeface="Arial" pitchFamily="34" charset="0"/>
                <a:cs typeface="Arial" pitchFamily="34" charset="0"/>
              </a:rPr>
              <a:t>6 meses y 11 días</a:t>
            </a:r>
            <a:r>
              <a:rPr lang="es-EC" sz="2200" b="1" dirty="0" smtClean="0">
                <a:latin typeface="Arial" pitchFamily="34" charset="0"/>
                <a:cs typeface="Arial" pitchFamily="34" charset="0"/>
              </a:rPr>
              <a:t>”.</a:t>
            </a:r>
            <a:endParaRPr lang="es-PE" sz="2200" dirty="0" smtClean="0">
              <a:latin typeface="Arial" pitchFamily="34" charset="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5" name="4 CuadroTexto"/>
          <p:cNvSpPr txBox="1"/>
          <p:nvPr/>
        </p:nvSpPr>
        <p:spPr>
          <a:xfrm>
            <a:off x="1907704" y="2276872"/>
            <a:ext cx="6624736" cy="1200329"/>
          </a:xfrm>
          <a:prstGeom prst="rect">
            <a:avLst/>
          </a:prstGeom>
          <a:noFill/>
        </p:spPr>
        <p:txBody>
          <a:bodyPr wrap="square" rtlCol="0">
            <a:spAutoFit/>
          </a:bodyPr>
          <a:lstStyle/>
          <a:p>
            <a:pPr algn="ctr"/>
            <a:r>
              <a:rPr lang="es-EC" sz="3600" b="1" dirty="0" smtClean="0">
                <a:latin typeface="Arial" pitchFamily="34" charset="0"/>
                <a:cs typeface="Arial" pitchFamily="34" charset="0"/>
              </a:rPr>
              <a:t>SELECCIÓN DEL SISTEMA DE TRATAMIENTO</a:t>
            </a:r>
            <a:endParaRPr lang="es-EC" sz="3600" b="1" dirty="0">
              <a:latin typeface="Arial" pitchFamily="34" charset="0"/>
              <a:cs typeface="Arial" pitchFamily="34" charset="0"/>
            </a:endParaRPr>
          </a:p>
        </p:txBody>
      </p:sp>
    </p:spTree>
    <p:extLst>
      <p:ext uri="{BB962C8B-B14F-4D97-AF65-F5344CB8AC3E}">
        <p14:creationId xmlns:p14="http://schemas.microsoft.com/office/powerpoint/2010/main" val="1735151820"/>
      </p:ext>
    </p:extLst>
  </p:cSld>
  <p:clrMapOvr>
    <a:masterClrMapping/>
  </p:clrMapOvr>
  <p:transition>
    <p:wipe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3286116" y="-71462"/>
            <a:ext cx="6429420" cy="1143000"/>
          </a:xfrm>
        </p:spPr>
        <p:txBody>
          <a:bodyPr>
            <a:normAutofit/>
          </a:bodyPr>
          <a:lstStyle/>
          <a:p>
            <a:pPr lvl="1" algn="ctr"/>
            <a:r>
              <a:rPr lang="es-ES" sz="3600" b="1" u="sng" dirty="0" smtClean="0">
                <a:latin typeface="Arial" pitchFamily="34" charset="0"/>
                <a:cs typeface="Arial" pitchFamily="34" charset="0"/>
              </a:rPr>
              <a:t>RECOMENDACIONES:</a:t>
            </a:r>
            <a:endParaRPr lang="es-PE" sz="3600" u="sng" dirty="0">
              <a:latin typeface="Arial" pitchFamily="34" charset="0"/>
              <a:cs typeface="Arial" pitchFamily="34" charset="0"/>
            </a:endParaRPr>
          </a:p>
        </p:txBody>
      </p:sp>
      <p:sp>
        <p:nvSpPr>
          <p:cNvPr id="3" name="2 Marcador de contenido"/>
          <p:cNvSpPr>
            <a:spLocks noGrp="1"/>
          </p:cNvSpPr>
          <p:nvPr>
            <p:ph idx="1"/>
          </p:nvPr>
        </p:nvSpPr>
        <p:spPr>
          <a:xfrm>
            <a:off x="1619672" y="1024048"/>
            <a:ext cx="7215238" cy="5429288"/>
          </a:xfrm>
        </p:spPr>
        <p:txBody>
          <a:bodyPr>
            <a:normAutofit/>
          </a:bodyPr>
          <a:lstStyle/>
          <a:p>
            <a:pPr lvl="0" algn="just"/>
            <a:r>
              <a:rPr lang="es-EC" sz="2400" dirty="0" smtClean="0">
                <a:latin typeface="Arial" pitchFamily="34" charset="0"/>
                <a:cs typeface="Arial" pitchFamily="34" charset="0"/>
              </a:rPr>
              <a:t>Seguir el manual de operación de la máquina fresadora para su eficaz y correcto funcionamiento. Dar el mantenimiento adecuado a los equipos para evitar su deterioro prematuro, así como también siempre tomar en cuenta las normas de seguridad para evitar accidentes que pueden perjudicar tanto al operador como al equipo.</a:t>
            </a:r>
          </a:p>
          <a:p>
            <a:pPr algn="just">
              <a:buNone/>
            </a:pPr>
            <a:endParaRPr lang="es-EC" sz="2400" dirty="0" smtClean="0">
              <a:latin typeface="Arial" pitchFamily="34" charset="0"/>
              <a:cs typeface="Arial" pitchFamily="34" charset="0"/>
            </a:endParaRPr>
          </a:p>
          <a:p>
            <a:pPr lvl="0" algn="just"/>
            <a:r>
              <a:rPr lang="es-EC" sz="2400" dirty="0" smtClean="0">
                <a:latin typeface="Arial" pitchFamily="34" charset="0"/>
                <a:cs typeface="Arial" pitchFamily="34" charset="0"/>
              </a:rPr>
              <a:t>Realizar cálculos previos al mecanizado para seleccionar la correcta velocidad de avance y revoluciones de husillo para de esta manera evitar daños tanto del útil de corte como de la máquina.</a:t>
            </a:r>
          </a:p>
          <a:p>
            <a:pPr lvl="0" algn="just">
              <a:buNone/>
            </a:pPr>
            <a:endParaRPr lang="es-PE" sz="2400" dirty="0" smtClean="0">
              <a:latin typeface="Arial" pitchFamily="34" charset="0"/>
              <a:cs typeface="Arial" pitchFamily="34" charset="0"/>
            </a:endParaRPr>
          </a:p>
          <a:p>
            <a:pPr lvl="0" algn="just">
              <a:buNone/>
            </a:pPr>
            <a:endParaRPr lang="es-PE" sz="2400" dirty="0" smtClean="0">
              <a:latin typeface="Arial" pitchFamily="34" charset="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3286116" y="-71462"/>
            <a:ext cx="6429420" cy="1143000"/>
          </a:xfrm>
        </p:spPr>
        <p:txBody>
          <a:bodyPr>
            <a:normAutofit/>
          </a:bodyPr>
          <a:lstStyle/>
          <a:p>
            <a:pPr lvl="1" algn="ctr"/>
            <a:r>
              <a:rPr lang="es-ES" sz="3600" b="1" u="sng" dirty="0" smtClean="0">
                <a:latin typeface="Arial" pitchFamily="34" charset="0"/>
                <a:cs typeface="Arial" pitchFamily="34" charset="0"/>
              </a:rPr>
              <a:t>RECOMENDACIONES:</a:t>
            </a:r>
            <a:endParaRPr lang="es-PE" sz="3600" u="sng" dirty="0">
              <a:latin typeface="Arial" pitchFamily="34" charset="0"/>
              <a:cs typeface="Arial" pitchFamily="34" charset="0"/>
            </a:endParaRPr>
          </a:p>
        </p:txBody>
      </p:sp>
      <p:sp>
        <p:nvSpPr>
          <p:cNvPr id="3" name="2 Marcador de contenido"/>
          <p:cNvSpPr>
            <a:spLocks noGrp="1"/>
          </p:cNvSpPr>
          <p:nvPr>
            <p:ph idx="1"/>
          </p:nvPr>
        </p:nvSpPr>
        <p:spPr>
          <a:xfrm>
            <a:off x="1619672" y="1556792"/>
            <a:ext cx="7215238" cy="4536504"/>
          </a:xfrm>
        </p:spPr>
        <p:txBody>
          <a:bodyPr>
            <a:noAutofit/>
          </a:bodyPr>
          <a:lstStyle/>
          <a:p>
            <a:pPr lvl="0" algn="just"/>
            <a:r>
              <a:rPr lang="es-EC" sz="2400" dirty="0" smtClean="0">
                <a:latin typeface="Arial" pitchFamily="34" charset="0"/>
                <a:cs typeface="Arial" pitchFamily="34" charset="0"/>
              </a:rPr>
              <a:t>Todas las operaciones de comprobación y ajuste, deben realizarse con la fresadora parada, especialmente las siguientes:  </a:t>
            </a:r>
          </a:p>
          <a:p>
            <a:pPr lvl="1" algn="just"/>
            <a:r>
              <a:rPr lang="es-EC" sz="2400" dirty="0" smtClean="0">
                <a:latin typeface="Arial" pitchFamily="34" charset="0"/>
                <a:cs typeface="Arial" pitchFamily="34" charset="0"/>
              </a:rPr>
              <a:t>Alejarse o abandonar el puesto de trabajo  </a:t>
            </a:r>
          </a:p>
          <a:p>
            <a:pPr lvl="1" algn="just"/>
            <a:r>
              <a:rPr lang="es-EC" sz="2400" dirty="0" smtClean="0">
                <a:latin typeface="Arial" pitchFamily="34" charset="0"/>
                <a:cs typeface="Arial" pitchFamily="34" charset="0"/>
              </a:rPr>
              <a:t>Sujetar la pieza a trabajar  </a:t>
            </a:r>
          </a:p>
          <a:p>
            <a:pPr lvl="1" algn="just"/>
            <a:r>
              <a:rPr lang="es-EC" sz="2400" dirty="0" smtClean="0">
                <a:latin typeface="Arial" pitchFamily="34" charset="0"/>
                <a:cs typeface="Arial" pitchFamily="34" charset="0"/>
              </a:rPr>
              <a:t>Medir y calibrar  </a:t>
            </a:r>
          </a:p>
          <a:p>
            <a:pPr lvl="1" algn="just"/>
            <a:r>
              <a:rPr lang="es-EC" sz="2400" dirty="0" smtClean="0">
                <a:latin typeface="Arial" pitchFamily="34" charset="0"/>
                <a:cs typeface="Arial" pitchFamily="34" charset="0"/>
              </a:rPr>
              <a:t>Comprobar el acabado  </a:t>
            </a:r>
          </a:p>
          <a:p>
            <a:pPr lvl="1" algn="just"/>
            <a:r>
              <a:rPr lang="es-EC" sz="2400" dirty="0" smtClean="0">
                <a:latin typeface="Arial" pitchFamily="34" charset="0"/>
                <a:cs typeface="Arial" pitchFamily="34" charset="0"/>
              </a:rPr>
              <a:t>Limpiar y engrasar  </a:t>
            </a:r>
          </a:p>
          <a:p>
            <a:pPr lvl="1" algn="just"/>
            <a:r>
              <a:rPr lang="es-EC" sz="2400" dirty="0" smtClean="0">
                <a:latin typeface="Arial" pitchFamily="34" charset="0"/>
                <a:cs typeface="Arial" pitchFamily="34" charset="0"/>
              </a:rPr>
              <a:t>Ajustar topes de los finales de carrera. </a:t>
            </a:r>
          </a:p>
          <a:p>
            <a:pPr lvl="1" algn="just"/>
            <a:r>
              <a:rPr lang="es-EC" sz="2400" dirty="0" smtClean="0">
                <a:latin typeface="Arial" pitchFamily="34" charset="0"/>
                <a:cs typeface="Arial" pitchFamily="34" charset="0"/>
              </a:rPr>
              <a:t>Dirigir el chorro de líquido refrigerante.  </a:t>
            </a:r>
          </a:p>
          <a:p>
            <a:pPr algn="just">
              <a:buNone/>
            </a:pPr>
            <a:r>
              <a:rPr lang="es-EC" sz="2400" dirty="0" smtClean="0">
                <a:latin typeface="Arial" pitchFamily="34" charset="0"/>
                <a:cs typeface="Arial" pitchFamily="34" charset="0"/>
              </a:rPr>
              <a:t> </a:t>
            </a:r>
          </a:p>
          <a:p>
            <a:pPr lvl="0" algn="just">
              <a:buNone/>
            </a:pPr>
            <a:endParaRPr lang="es-PE" sz="2400" dirty="0" smtClean="0">
              <a:latin typeface="Arial" pitchFamily="34" charset="0"/>
              <a:cs typeface="Arial" pitchFamily="34" charset="0"/>
            </a:endParaRPr>
          </a:p>
          <a:p>
            <a:pPr lvl="0" algn="just">
              <a:buNone/>
            </a:pPr>
            <a:endParaRPr lang="es-PE" sz="2400" dirty="0" smtClean="0">
              <a:latin typeface="Arial" pitchFamily="34" charset="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3286116" y="-71462"/>
            <a:ext cx="6429420" cy="1143000"/>
          </a:xfrm>
        </p:spPr>
        <p:txBody>
          <a:bodyPr>
            <a:normAutofit/>
          </a:bodyPr>
          <a:lstStyle/>
          <a:p>
            <a:pPr lvl="1" algn="ctr"/>
            <a:r>
              <a:rPr lang="es-ES" sz="3600" b="1" u="sng" dirty="0" smtClean="0">
                <a:latin typeface="Arial" pitchFamily="34" charset="0"/>
                <a:cs typeface="Arial" pitchFamily="34" charset="0"/>
              </a:rPr>
              <a:t>RECOMENDACIONES:</a:t>
            </a:r>
            <a:endParaRPr lang="es-PE" sz="3600" u="sng" dirty="0">
              <a:latin typeface="Arial" pitchFamily="34" charset="0"/>
              <a:cs typeface="Arial" pitchFamily="34" charset="0"/>
            </a:endParaRPr>
          </a:p>
        </p:txBody>
      </p:sp>
      <p:sp>
        <p:nvSpPr>
          <p:cNvPr id="3" name="2 Marcador de contenido"/>
          <p:cNvSpPr>
            <a:spLocks noGrp="1"/>
          </p:cNvSpPr>
          <p:nvPr>
            <p:ph idx="1"/>
          </p:nvPr>
        </p:nvSpPr>
        <p:spPr>
          <a:xfrm>
            <a:off x="1619672" y="836712"/>
            <a:ext cx="7215238" cy="5976664"/>
          </a:xfrm>
        </p:spPr>
        <p:txBody>
          <a:bodyPr>
            <a:noAutofit/>
          </a:bodyPr>
          <a:lstStyle/>
          <a:p>
            <a:pPr algn="just">
              <a:buNone/>
            </a:pPr>
            <a:r>
              <a:rPr lang="es-EC" sz="2200" dirty="0" smtClean="0">
                <a:latin typeface="Arial" pitchFamily="34" charset="0"/>
                <a:cs typeface="Arial" pitchFamily="34" charset="0"/>
              </a:rPr>
              <a:t> </a:t>
            </a:r>
          </a:p>
          <a:p>
            <a:pPr lvl="0" algn="just"/>
            <a:r>
              <a:rPr lang="es-ES_tradnl" sz="2200" dirty="0" smtClean="0">
                <a:latin typeface="Arial" pitchFamily="34" charset="0"/>
                <a:cs typeface="Arial" pitchFamily="34" charset="0"/>
              </a:rPr>
              <a:t>Aplicar y seguir a cabalidad normas de seguridad en la utilización de </a:t>
            </a:r>
            <a:r>
              <a:rPr lang="es-EC" sz="2200" dirty="0" smtClean="0">
                <a:latin typeface="Arial" pitchFamily="34" charset="0"/>
                <a:cs typeface="Arial" pitchFamily="34" charset="0"/>
              </a:rPr>
              <a:t>equipos de protección personal para evitar daños causados por el manejo de herramientas o materiales que intervienen sea en la operación o mantenimiento de la FRESADORA.</a:t>
            </a:r>
          </a:p>
          <a:p>
            <a:pPr lvl="0" algn="just"/>
            <a:endParaRPr lang="es-EC" sz="2200" dirty="0" smtClean="0">
              <a:latin typeface="Arial" pitchFamily="34" charset="0"/>
              <a:cs typeface="Arial" pitchFamily="34" charset="0"/>
            </a:endParaRPr>
          </a:p>
          <a:p>
            <a:pPr lvl="0" algn="just"/>
            <a:r>
              <a:rPr lang="es-EC" sz="2200" dirty="0" smtClean="0">
                <a:latin typeface="Arial" pitchFamily="34" charset="0"/>
                <a:cs typeface="Arial" pitchFamily="34" charset="0"/>
              </a:rPr>
              <a:t>Se recomienda realizar un estudio para implementar nuevos procesos en el mando automático, debido a que el presente proyecto se lo ejecutó en base a los trabajos de mayor aplicación para la empresa en lo que se refiere al mecanizado de ranuras cuando la fresadora se encuentra configurada para trabajar en forma vertical.</a:t>
            </a:r>
          </a:p>
          <a:p>
            <a:pPr lvl="0" algn="just">
              <a:buNone/>
            </a:pPr>
            <a:endParaRPr lang="es-EC" sz="2200" dirty="0" smtClean="0">
              <a:latin typeface="Arial" pitchFamily="34" charset="0"/>
              <a:cs typeface="Arial" pitchFamily="34" charset="0"/>
            </a:endParaRPr>
          </a:p>
          <a:p>
            <a:pPr lvl="0" algn="just">
              <a:buNone/>
            </a:pPr>
            <a:endParaRPr lang="es-PE" sz="2200" dirty="0" smtClean="0">
              <a:latin typeface="Arial" pitchFamily="34" charset="0"/>
              <a:cs typeface="Arial" pitchFamily="34" charset="0"/>
            </a:endParaRPr>
          </a:p>
          <a:p>
            <a:pPr lvl="0" algn="just">
              <a:buNone/>
            </a:pPr>
            <a:endParaRPr lang="es-PE" sz="2200" dirty="0" smtClean="0">
              <a:latin typeface="Arial" pitchFamily="34" charset="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1357290" y="2643182"/>
            <a:ext cx="7429552" cy="1143000"/>
          </a:xfrm>
        </p:spPr>
        <p:txBody>
          <a:bodyPr>
            <a:noAutofit/>
          </a:bodyPr>
          <a:lstStyle/>
          <a:p>
            <a:pPr lvl="1" algn="ctr"/>
            <a:r>
              <a:rPr lang="es-ES" sz="4500" b="1" dirty="0" smtClean="0"/>
              <a:t>GRACIAS POR SU ATENCIÓN!!</a:t>
            </a:r>
            <a:endParaRPr lang="es-PE" sz="4500" dirty="0"/>
          </a:p>
        </p:txBody>
      </p:sp>
    </p:spTree>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4" name="3 Imagen"/>
          <p:cNvPicPr/>
          <p:nvPr/>
        </p:nvPicPr>
        <p:blipFill>
          <a:blip r:embed="rId2" cstate="print">
            <a:lum contrast="30000"/>
          </a:blip>
          <a:srcRect/>
          <a:stretch>
            <a:fillRect/>
          </a:stretch>
        </p:blipFill>
        <p:spPr bwMode="auto">
          <a:xfrm>
            <a:off x="-32" y="0"/>
            <a:ext cx="9144032" cy="6858000"/>
          </a:xfrm>
          <a:prstGeom prst="rect">
            <a:avLst/>
          </a:prstGeom>
          <a:noFill/>
          <a:ln w="9525">
            <a:noFill/>
            <a:miter lim="800000"/>
            <a:headEnd/>
            <a:tailEnd/>
          </a:ln>
        </p:spPr>
      </p:pic>
      <p:sp>
        <p:nvSpPr>
          <p:cNvPr id="5" name="4 CuadroTexto"/>
          <p:cNvSpPr txBox="1"/>
          <p:nvPr/>
        </p:nvSpPr>
        <p:spPr>
          <a:xfrm>
            <a:off x="2267744" y="1052736"/>
            <a:ext cx="5976664" cy="954107"/>
          </a:xfrm>
          <a:prstGeom prst="rect">
            <a:avLst/>
          </a:prstGeom>
          <a:noFill/>
        </p:spPr>
        <p:txBody>
          <a:bodyPr wrap="square" rtlCol="0">
            <a:spAutoFit/>
          </a:bodyPr>
          <a:lstStyle/>
          <a:p>
            <a:pPr algn="ctr"/>
            <a:r>
              <a:rPr lang="es-EC" sz="2800" b="1" dirty="0" smtClean="0">
                <a:latin typeface="Arial" pitchFamily="34" charset="0"/>
                <a:cs typeface="Arial" pitchFamily="34" charset="0"/>
              </a:rPr>
              <a:t>CRITERIOS PARA LA SELECCIÓN DEL SISTEMA DE DEPURACIÓN</a:t>
            </a:r>
            <a:endParaRPr lang="es-EC" sz="2800" b="1" dirty="0">
              <a:latin typeface="Arial" pitchFamily="34" charset="0"/>
              <a:cs typeface="Arial" pitchFamily="34" charset="0"/>
            </a:endParaRPr>
          </a:p>
        </p:txBody>
      </p:sp>
      <p:sp>
        <p:nvSpPr>
          <p:cNvPr id="6" name="5 CuadroTexto"/>
          <p:cNvSpPr txBox="1"/>
          <p:nvPr/>
        </p:nvSpPr>
        <p:spPr>
          <a:xfrm>
            <a:off x="1547664" y="2006843"/>
            <a:ext cx="7344816" cy="4652556"/>
          </a:xfrm>
          <a:prstGeom prst="rect">
            <a:avLst/>
          </a:prstGeom>
          <a:noFill/>
        </p:spPr>
        <p:txBody>
          <a:bodyPr wrap="square" rtlCol="0">
            <a:spAutoFit/>
          </a:bodyPr>
          <a:lstStyle/>
          <a:p>
            <a:pPr marL="342900" lvl="0" indent="-342900" algn="just">
              <a:lnSpc>
                <a:spcPct val="150000"/>
              </a:lnSpc>
              <a:spcAft>
                <a:spcPts val="0"/>
              </a:spcAft>
              <a:buFont typeface="Symbol"/>
              <a:buChar char=""/>
            </a:pPr>
            <a:r>
              <a:rPr lang="es-EC" sz="2000" dirty="0">
                <a:latin typeface="Arial"/>
                <a:ea typeface="Times New Roman"/>
              </a:rPr>
              <a:t>Cumplir las leyes ambientales y reglamentos locales.</a:t>
            </a:r>
          </a:p>
          <a:p>
            <a:pPr marL="342900" lvl="0" indent="-342900" algn="just">
              <a:lnSpc>
                <a:spcPct val="150000"/>
              </a:lnSpc>
              <a:spcAft>
                <a:spcPts val="0"/>
              </a:spcAft>
              <a:buFont typeface="Symbol"/>
              <a:buChar char=""/>
            </a:pPr>
            <a:r>
              <a:rPr lang="es-EC" sz="2000" dirty="0">
                <a:latin typeface="Arial"/>
                <a:ea typeface="Times New Roman"/>
              </a:rPr>
              <a:t>Reducción de los costos de construcción, operación y mantenimiento.</a:t>
            </a:r>
          </a:p>
          <a:p>
            <a:pPr marL="342900" lvl="0" indent="-342900" algn="just">
              <a:lnSpc>
                <a:spcPct val="150000"/>
              </a:lnSpc>
              <a:spcAft>
                <a:spcPts val="0"/>
              </a:spcAft>
              <a:buFont typeface="Symbol"/>
              <a:buChar char=""/>
            </a:pPr>
            <a:r>
              <a:rPr lang="es-EC" sz="2000" dirty="0">
                <a:latin typeface="Arial"/>
                <a:ea typeface="Times New Roman"/>
              </a:rPr>
              <a:t>Simplificar el proceso de tratamiento y operación.</a:t>
            </a:r>
          </a:p>
          <a:p>
            <a:pPr marL="342900" lvl="0" indent="-342900" algn="just">
              <a:lnSpc>
                <a:spcPct val="150000"/>
              </a:lnSpc>
              <a:spcAft>
                <a:spcPts val="0"/>
              </a:spcAft>
              <a:buFont typeface="Symbol"/>
              <a:buChar char=""/>
            </a:pPr>
            <a:r>
              <a:rPr lang="es-EC" sz="2000" dirty="0">
                <a:latin typeface="Arial"/>
                <a:ea typeface="Times New Roman"/>
              </a:rPr>
              <a:t>Reducción del requerimiento del espacio necesario para su implantación.</a:t>
            </a:r>
          </a:p>
          <a:p>
            <a:pPr marL="342900" lvl="0" indent="-342900" algn="just">
              <a:lnSpc>
                <a:spcPct val="150000"/>
              </a:lnSpc>
              <a:spcAft>
                <a:spcPts val="0"/>
              </a:spcAft>
              <a:buFont typeface="Symbol"/>
              <a:buChar char=""/>
            </a:pPr>
            <a:r>
              <a:rPr lang="es-EC" sz="2000" dirty="0">
                <a:latin typeface="Arial"/>
                <a:ea typeface="Times New Roman"/>
              </a:rPr>
              <a:t>Garantizar un eficiente tratamiento de las aguas.</a:t>
            </a:r>
          </a:p>
          <a:p>
            <a:pPr marL="342900" lvl="0" indent="-342900" algn="just">
              <a:lnSpc>
                <a:spcPct val="150000"/>
              </a:lnSpc>
              <a:spcAft>
                <a:spcPts val="1000"/>
              </a:spcAft>
              <a:buFont typeface="Symbol"/>
              <a:buChar char=""/>
            </a:pPr>
            <a:r>
              <a:rPr lang="es-EC" sz="2000" dirty="0">
                <a:latin typeface="Arial"/>
                <a:ea typeface="Times New Roman"/>
              </a:rPr>
              <a:t>Bajo porcentaje de equipos sofisticados y de continua remoción.</a:t>
            </a:r>
          </a:p>
          <a:p>
            <a:endParaRPr lang="es-EC" dirty="0"/>
          </a:p>
        </p:txBody>
      </p:sp>
    </p:spTree>
    <p:extLst>
      <p:ext uri="{BB962C8B-B14F-4D97-AF65-F5344CB8AC3E}">
        <p14:creationId xmlns:p14="http://schemas.microsoft.com/office/powerpoint/2010/main" val="2625506468"/>
      </p:ext>
    </p:extLst>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1712</TotalTime>
  <Words>2802</Words>
  <Application>Microsoft Office PowerPoint</Application>
  <PresentationFormat>Presentación en pantalla (4:3)</PresentationFormat>
  <Paragraphs>792</Paragraphs>
  <Slides>83</Slides>
  <Notes>4</Notes>
  <HiddenSlides>0</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83</vt:i4>
      </vt:variant>
    </vt:vector>
  </HeadingPairs>
  <TitlesOfParts>
    <vt:vector size="86" baseType="lpstr">
      <vt:lpstr>Tema de Office</vt:lpstr>
      <vt:lpstr>Imagen de mapa de bits</vt:lpstr>
      <vt:lpstr>Documento</vt:lpstr>
      <vt:lpstr>ESCUELA POLITÉCNICA DEL EJÉRCITO  EXTENSIÓN LATACUNGA</vt:lpstr>
      <vt:lpstr>“DISEÑO  DE UN BIODIGESTOR PARA EL TRATAMIENTO DE AGUAS RESIDUALES Y PRODUCCION DE BIOGAS PARA SU APROVECHAMIENTO EN EL NUEVO CAMPUS DE LA ESPEL Y CONSTRUCCION DE UN PROTOTIPO”</vt:lpstr>
      <vt:lpstr>OBJETIVO GENERAL</vt:lpstr>
      <vt:lpstr>OBJETIVOS ESPECÍFICOS</vt:lpstr>
      <vt:lpstr>TRATAMIENTO DE AGUAS RESIDUALES. </vt:lpstr>
      <vt:lpstr>Caracterización típica de un agua residual.</vt:lpstr>
      <vt:lpstr>Importancia del tratamiento de aguas residuales.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GEOMETRÍA Y VOLUMEN DEL REACTOR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Diseño del sistema eléctrico de mando y control</vt:lpstr>
      <vt:lpstr>SISTEMA ELÉCTRICO DE MANDO Y CONTROL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IMPLEMENTACIÓN Y MONTAJE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OPC KEPSERVEREX</vt:lpstr>
      <vt:lpstr>Presentación de PowerPoint</vt:lpstr>
      <vt:lpstr>Presentación de PowerPoint</vt:lpstr>
      <vt:lpstr>Presentación de PowerPoint</vt:lpstr>
      <vt:lpstr>Presentación de PowerPoint</vt:lpstr>
      <vt:lpstr>Presentación de PowerPoint</vt:lpstr>
      <vt:lpstr>PRUEBAS Y RESULTADOS  </vt:lpstr>
      <vt:lpstr>Presentación de PowerPoint</vt:lpstr>
      <vt:lpstr>Presentación de PowerPoint</vt:lpstr>
      <vt:lpstr>Presentación de PowerPoint</vt:lpstr>
      <vt:lpstr>Presentación de PowerPoint</vt:lpstr>
      <vt:lpstr>Presentación de PowerPoint</vt:lpstr>
      <vt:lpstr>CONCLUSIONES:</vt:lpstr>
      <vt:lpstr>CONCLUSIONES:</vt:lpstr>
      <vt:lpstr>CONCLUSIONES:</vt:lpstr>
      <vt:lpstr>CONCLUSIONES:</vt:lpstr>
      <vt:lpstr>RECOMENDACIONES:</vt:lpstr>
      <vt:lpstr>RECOMENDACIONES:</vt:lpstr>
      <vt:lpstr>RECOMENDACIONES:</vt:lpstr>
      <vt:lpstr>GRACIAS POR SU ATENCIÓN!!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LILI</dc:creator>
  <cp:lastModifiedBy>Juan Almeida</cp:lastModifiedBy>
  <cp:revision>203</cp:revision>
  <dcterms:created xsi:type="dcterms:W3CDTF">2011-09-01T15:03:09Z</dcterms:created>
  <dcterms:modified xsi:type="dcterms:W3CDTF">2013-01-21T02:30:17Z</dcterms:modified>
</cp:coreProperties>
</file>