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8" r:id="rId4"/>
    <p:sldId id="266" r:id="rId5"/>
    <p:sldId id="270" r:id="rId6"/>
    <p:sldId id="276" r:id="rId7"/>
    <p:sldId id="277" r:id="rId8"/>
    <p:sldId id="278" r:id="rId9"/>
    <p:sldId id="271" r:id="rId10"/>
    <p:sldId id="279" r:id="rId11"/>
    <p:sldId id="280" r:id="rId12"/>
    <p:sldId id="298" r:id="rId13"/>
    <p:sldId id="299" r:id="rId14"/>
    <p:sldId id="300" r:id="rId15"/>
    <p:sldId id="301" r:id="rId16"/>
    <p:sldId id="302" r:id="rId17"/>
    <p:sldId id="281" r:id="rId18"/>
    <p:sldId id="282" r:id="rId19"/>
    <p:sldId id="283" r:id="rId20"/>
    <p:sldId id="284" r:id="rId21"/>
    <p:sldId id="285" r:id="rId22"/>
    <p:sldId id="272" r:id="rId23"/>
    <p:sldId id="297" r:id="rId24"/>
    <p:sldId id="303" r:id="rId25"/>
    <p:sldId id="304" r:id="rId26"/>
    <p:sldId id="305" r:id="rId27"/>
    <p:sldId id="286" r:id="rId28"/>
    <p:sldId id="273" r:id="rId29"/>
    <p:sldId id="287" r:id="rId30"/>
    <p:sldId id="274" r:id="rId31"/>
    <p:sldId id="288" r:id="rId32"/>
    <p:sldId id="275" r:id="rId33"/>
    <p:sldId id="289" r:id="rId34"/>
    <p:sldId id="292" r:id="rId35"/>
    <p:sldId id="293" r:id="rId36"/>
    <p:sldId id="294" r:id="rId37"/>
    <p:sldId id="295" r:id="rId38"/>
    <p:sldId id="306" r:id="rId39"/>
    <p:sldId id="296" r:id="rId4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708C0-A8D5-46E5-BEB6-5E438FDF0386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7CE2-BCB0-4B88-88FC-1E9B987ABD6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350574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9BAC-9656-478C-A2B6-8F334D020B68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833F-A192-43E1-B50B-33F6AC128A0F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9542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8833F-A192-43E1-B50B-33F6AC128A0F}" type="slidenum">
              <a:rPr lang="es-EC" smtClean="0"/>
              <a:pPr/>
              <a:t>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887B73-DA51-4EB8-8F05-B023774EDCD4}" type="datetimeFigureOut">
              <a:rPr lang="es-EC" smtClean="0"/>
              <a:pPr/>
              <a:t>29/05/2013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37D1BA0-FE2D-427D-BD65-7F1A460A7E3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4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fallbrooktech.com/sites/default/files/videos/styles/800pxwide/public/adrives/howitworksinset/SHIFTER_Underdrive1_lrg.jpg?itok=Yl04xlgk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ec/url?sa=i&amp;rct=j&amp;q=nuvinci+n360&amp;source=images&amp;cd=&amp;cad=rja&amp;docid=8nb1q0jgStoE5M&amp;tbnid=JqeogtsBL9V78M:&amp;ved=0CAUQjRw&amp;url=http://www.fallbrooktech.com/cycling/n360&amp;ei=sSOcUYa0F4a88wSJ7YCgCQ&amp;bvm=bv.46751780,d.eWU&amp;psig=AFQjCNHYXKuczDFEhqvczimaYwzhT9y4xA&amp;ust=1369273643303819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10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4000504"/>
            <a:ext cx="7848872" cy="1752600"/>
          </a:xfrm>
        </p:spPr>
        <p:txBody>
          <a:bodyPr>
            <a:normAutofit/>
          </a:bodyPr>
          <a:lstStyle/>
          <a:p>
            <a:pPr lvl="0"/>
            <a:r>
              <a:rPr lang="es-EC" sz="2800" dirty="0" smtClean="0"/>
              <a:t>DIEGO FABIÁN BARRERA HINOJOSA.</a:t>
            </a:r>
            <a:endParaRPr lang="es-EC" sz="2800" dirty="0"/>
          </a:p>
          <a:p>
            <a:pPr lvl="0"/>
            <a:r>
              <a:rPr lang="es-EC" sz="2800" dirty="0" smtClean="0"/>
              <a:t>MAURICIO ANDRES MALDONADO MONTALVO.</a:t>
            </a:r>
            <a:endParaRPr lang="es-EC" sz="2800" dirty="0"/>
          </a:p>
          <a:p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26" y="1886967"/>
            <a:ext cx="8786874" cy="1470025"/>
          </a:xfrm>
        </p:spPr>
        <p:txBody>
          <a:bodyPr>
            <a:normAutofit fontScale="90000"/>
          </a:bodyPr>
          <a:lstStyle/>
          <a:p>
            <a:r>
              <a:rPr lang="es-EC" sz="36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“DISEÑO E IMPLEMENTACIÓN DE </a:t>
            </a:r>
            <a:r>
              <a:rPr lang="es-EC" sz="36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UN SISTEMA DE TRANSMISIÓN VARIABLE CONTINUA (CVT), COMO NUEVA TÉCNICA PARA LA LOCOMOCIÓN DE UNA SILLA DE RUEDAS”</a:t>
            </a:r>
            <a: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C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EC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4604" y="154276"/>
            <a:ext cx="3800470" cy="1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286116" y="5286388"/>
            <a:ext cx="237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Latacunga, 2013</a:t>
            </a:r>
            <a:endParaRPr lang="es-EC" sz="2800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642910" y="0"/>
            <a:ext cx="7772400" cy="142872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lvl="1" algn="ctr"/>
            <a:r>
              <a:rPr lang="es-ES" sz="2800" b="1" dirty="0"/>
              <a:t>Cálculo y dimensionamiento del tubo estructural cuadrado soporte principal para el reposa pies.</a:t>
            </a:r>
            <a:endParaRPr lang="es-EC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94" y="3924647"/>
            <a:ext cx="3562350" cy="19526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79512" y="1457764"/>
                <a:ext cx="4572000" cy="23941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buNone/>
                </a:pPr>
                <a:r>
                  <a:rPr lang="es-EC" dirty="0"/>
                  <a:t>Material:  </a:t>
                </a:r>
                <a:r>
                  <a:rPr lang="es-ES" dirty="0"/>
                  <a:t>Acero  estructural  ASTMA500 grado “B”.</a:t>
                </a:r>
                <a:endParaRPr lang="es-EC" dirty="0"/>
              </a:p>
              <a:p>
                <a:pPr>
                  <a:buNone/>
                </a:pPr>
                <a:r>
                  <a:rPr lang="es-EC" dirty="0"/>
                  <a:t>Resistencia a la fluencia :315 MPa; </a:t>
                </a:r>
              </a:p>
              <a:p>
                <a:pPr>
                  <a:buNone/>
                </a:pPr>
                <a:r>
                  <a:rPr lang="es-EC" dirty="0"/>
                  <a:t>El esfuerzo de diseño máximo: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s-ES" sz="16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s-ES" sz="1600" i="1">
                        <a:latin typeface="Cambria Math"/>
                      </a:rPr>
                      <m:t>=105</m:t>
                    </m:r>
                    <m:d>
                      <m:dPr>
                        <m:begChr m:val="["/>
                        <m:endChr m:val="]"/>
                        <m:ctrlPr>
                          <a:rPr lang="es-EC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1600" i="1">
                            <a:latin typeface="Cambria Math"/>
                          </a:rPr>
                          <m:t>𝑀𝑃𝑎</m:t>
                        </m:r>
                      </m:e>
                    </m:d>
                  </m:oMath>
                </a14:m>
                <a:endParaRPr lang="es-EC" dirty="0"/>
              </a:p>
              <a:p>
                <a:pPr>
                  <a:buNone/>
                </a:pPr>
                <a:r>
                  <a:rPr lang="es-EC" dirty="0"/>
                  <a:t>Factor de seguridad : N=3</a:t>
                </a:r>
              </a:p>
              <a:p>
                <a:pPr>
                  <a:buNone/>
                </a:pPr>
                <a:r>
                  <a:rPr lang="es-EC" dirty="0"/>
                  <a:t>Sección transversal del tubo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s-E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s-ES" i="1">
                        <a:latin typeface="Cambria Math"/>
                      </a:rPr>
                      <m:t> </m:t>
                    </m:r>
                  </m:oMath>
                </a14:m>
                <a:endParaRPr lang="es-ES" sz="1600" i="1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/>
                        </a:rPr>
                        <m:t>𝑆</m:t>
                      </m:r>
                      <m:r>
                        <a:rPr lang="es-ES" sz="1600" i="1" smtClean="0">
                          <a:latin typeface="Cambria Math"/>
                        </a:rPr>
                        <m:t>≅</m:t>
                      </m:r>
                      <m:r>
                        <a:rPr lang="es-ES" sz="1600" i="1">
                          <a:latin typeface="Cambria Math"/>
                        </a:rPr>
                        <m:t>0,52</m:t>
                      </m:r>
                      <m:sSup>
                        <m:sSupPr>
                          <m:ctrlPr>
                            <a:rPr lang="es-EC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s-ES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  <a:p>
                <a:pPr>
                  <a:buNone/>
                </a:pPr>
                <a:r>
                  <a:rPr lang="es-ES" dirty="0"/>
                  <a:t>Dimensiones del tubo 25x25x1.2mm </a:t>
                </a:r>
              </a:p>
              <a:p>
                <a:pPr>
                  <a:buNone/>
                </a:pPr>
                <a:r>
                  <a:rPr lang="es-ES" dirty="0"/>
                  <a:t>Factor de seguridad obtenido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/>
                      </a:rPr>
                      <m:t> </m:t>
                    </m:r>
                    <m:r>
                      <a:rPr lang="es-ES" sz="1600" i="1">
                        <a:latin typeface="Cambria Math"/>
                      </a:rPr>
                      <m:t>𝑁</m:t>
                    </m:r>
                    <m:r>
                      <a:rPr lang="es-ES" sz="1600" i="1">
                        <a:latin typeface="Cambria Math"/>
                      </a:rPr>
                      <m:t>=4,95</m:t>
                    </m:r>
                  </m:oMath>
                </a14:m>
                <a:endParaRPr lang="es-EC" sz="1600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57764"/>
                <a:ext cx="4572000" cy="2394182"/>
              </a:xfrm>
              <a:prstGeom prst="rect">
                <a:avLst/>
              </a:prstGeom>
              <a:blipFill rotWithShape="1">
                <a:blip r:embed="rId4"/>
                <a:stretch>
                  <a:fillRect l="-1067" t="-1272" b="-30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 descr="I:\estudioviga\viga_load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530" y="2033017"/>
            <a:ext cx="464947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I:\estudioviga\viga_moment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80" y="4015333"/>
            <a:ext cx="4515485" cy="12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92696" y="260648"/>
            <a:ext cx="7558608" cy="144016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S" sz="2800" b="1" dirty="0"/>
              <a:t>Análisis de esfuerzos y factor de seguridad en la plancha de reposapiés.</a:t>
            </a:r>
            <a:endParaRPr lang="es-EC" sz="2800" b="1" dirty="0"/>
          </a:p>
          <a:p>
            <a:pPr lvl="0" algn="ctr">
              <a:spcBef>
                <a:spcPct val="0"/>
              </a:spcBef>
            </a:pP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467544" y="1412776"/>
                <a:ext cx="5904656" cy="1489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dirty="0"/>
                  <a:t>Aluminio antideslizante 5754 de aleación de Aluminio – Magnesio</a:t>
                </a:r>
                <a:r>
                  <a:rPr lang="es-ES" dirty="0" smtClean="0"/>
                  <a:t>.</a:t>
                </a:r>
              </a:p>
              <a:p>
                <a:r>
                  <a:rPr lang="es-ES" dirty="0" smtClean="0"/>
                  <a:t>CARGA </a:t>
                </a:r>
                <a:r>
                  <a:rPr lang="es-ES" dirty="0"/>
                  <a:t>A LA ROTURA = 190(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𝑅𝑚</m:t>
                    </m:r>
                    <m:r>
                      <a:rPr lang="es-ES" i="1">
                        <a:latin typeface="Cambria Math"/>
                      </a:rPr>
                      <m:t>−</m:t>
                    </m:r>
                    <m:r>
                      <a:rPr lang="es-ES" i="1">
                        <a:latin typeface="Cambria Math"/>
                      </a:rPr>
                      <m:t>𝑁</m:t>
                    </m:r>
                    <m:r>
                      <a:rPr lang="es-E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s-EC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s-E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dirty="0"/>
                  <a:t>).</a:t>
                </a:r>
                <a:endParaRPr lang="es-EC" dirty="0"/>
              </a:p>
              <a:p>
                <a:r>
                  <a:rPr lang="es-ES" dirty="0"/>
                  <a:t>LIMITE ELÁSTICO = 80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(</m:t>
                    </m:r>
                    <m:r>
                      <a:rPr lang="es-ES" i="1">
                        <a:latin typeface="Cambria Math"/>
                      </a:rPr>
                      <m:t>𝑅𝑝</m:t>
                    </m:r>
                    <m:r>
                      <a:rPr lang="es-ES" i="1">
                        <a:latin typeface="Cambria Math"/>
                      </a:rPr>
                      <m:t> 0,2−</m:t>
                    </m:r>
                    <m:r>
                      <a:rPr lang="es-ES" i="1">
                        <a:latin typeface="Cambria Math"/>
                      </a:rPr>
                      <m:t>𝑁</m:t>
                    </m:r>
                    <m:r>
                      <a:rPr lang="es-ES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s-EC" i="1">
                            <a:latin typeface="Cambria Math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s-E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ES" i="1">
                        <a:latin typeface="Cambria Math"/>
                      </a:rPr>
                      <m:t>).</m:t>
                    </m:r>
                  </m:oMath>
                </a14:m>
                <a:endParaRPr lang="es-EC" dirty="0"/>
              </a:p>
              <a:p>
                <a:r>
                  <a:rPr lang="es-ES" dirty="0"/>
                  <a:t>ALARGAMIENTO = 16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C" i="1">
                            <a:latin typeface="Cambria Math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</a:rPr>
                          <m:t>𝐴</m:t>
                        </m:r>
                        <m:r>
                          <a:rPr lang="es-ES" i="1">
                            <a:latin typeface="Cambria Math"/>
                          </a:rPr>
                          <m:t> 5,65%</m:t>
                        </m:r>
                      </m:e>
                    </m:d>
                    <m:r>
                      <a:rPr lang="es-ES" i="1">
                        <a:latin typeface="Cambria Math"/>
                      </a:rPr>
                      <m:t>.</m:t>
                    </m:r>
                  </m:oMath>
                </a14:m>
                <a:endParaRPr lang="es-EC" dirty="0"/>
              </a:p>
              <a:p>
                <a:r>
                  <a:rPr lang="es-ES" dirty="0"/>
                  <a:t>DUREZA BRINELL = 55.</a:t>
                </a:r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12776"/>
                <a:ext cx="5904656" cy="1489767"/>
              </a:xfrm>
              <a:prstGeom prst="rect">
                <a:avLst/>
              </a:prstGeom>
              <a:blipFill rotWithShape="1">
                <a:blip r:embed="rId3"/>
                <a:stretch>
                  <a:fillRect l="-930" t="-2049" b="-573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0" y="3284984"/>
            <a:ext cx="3200400" cy="195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51" y="3026538"/>
            <a:ext cx="4457065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602998" y="260648"/>
            <a:ext cx="800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" sz="2800" b="1" dirty="0"/>
              <a:t>Selección y cálculos del sistema de transmisión.</a:t>
            </a:r>
            <a:endParaRPr lang="es-EC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600085" y="841657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800" b="1" dirty="0"/>
              <a:t>Cadena</a:t>
            </a:r>
            <a:r>
              <a:rPr lang="es-ES" b="1" dirty="0"/>
              <a:t>:</a:t>
            </a:r>
            <a:endParaRPr lang="es-EC" b="1" dirty="0"/>
          </a:p>
        </p:txBody>
      </p:sp>
      <p:sp>
        <p:nvSpPr>
          <p:cNvPr id="7" name="6 Rectángulo"/>
          <p:cNvSpPr/>
          <p:nvPr/>
        </p:nvSpPr>
        <p:spPr>
          <a:xfrm>
            <a:off x="683568" y="1380188"/>
            <a:ext cx="3124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M</a:t>
            </a:r>
            <a:r>
              <a:rPr lang="es-ES" dirty="0" smtClean="0"/>
              <a:t>edidas : 3/32 pulgadas (sugerida)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683568" y="1751890"/>
                <a:ext cx="2448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C" b="0" i="1" smtClean="0">
                              <a:latin typeface="Cambria Math"/>
                            </a:rPr>
                            <m:t>𝑚𝑜𝑡𝑜𝑟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=0,3645 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𝐾𝑤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51890"/>
                <a:ext cx="244823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683568" y="2177279"/>
                <a:ext cx="1566776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𝑉</m:t>
                      </m:r>
                      <m:r>
                        <a:rPr lang="es-ES" i="1">
                          <a:latin typeface="Cambria Math"/>
                        </a:rPr>
                        <m:t>=2.45 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ES" i="1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77279"/>
                <a:ext cx="1566776" cy="5667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Rectángulo"/>
              <p:cNvSpPr/>
              <p:nvPr/>
            </p:nvSpPr>
            <p:spPr>
              <a:xfrm>
                <a:off x="683746" y="2744037"/>
                <a:ext cx="946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1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6" y="2744037"/>
                <a:ext cx="94602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683746" y="3246704"/>
                <a:ext cx="15727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46" y="3246704"/>
                <a:ext cx="157273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Rectángulo"/>
          <p:cNvSpPr/>
          <p:nvPr/>
        </p:nvSpPr>
        <p:spPr>
          <a:xfrm>
            <a:off x="683746" y="3890693"/>
            <a:ext cx="2198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Factor de </a:t>
            </a:r>
            <a:r>
              <a:rPr lang="es-EC" dirty="0" smtClean="0"/>
              <a:t>servicio= 1.1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683568" y="4581128"/>
                <a:ext cx="18212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=0,400[</m:t>
                      </m:r>
                      <m:r>
                        <a:rPr lang="es-ES" i="1">
                          <a:latin typeface="Cambria Math"/>
                        </a:rPr>
                        <m:t>𝐾𝑤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81128"/>
                <a:ext cx="182126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Rectángulo"/>
          <p:cNvSpPr/>
          <p:nvPr/>
        </p:nvSpPr>
        <p:spPr>
          <a:xfrm>
            <a:off x="218836" y="5178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ISO 606 edición EUROPEA con la cadena simple 32(06B) </a:t>
            </a:r>
            <a:endParaRPr lang="es-EC" dirty="0"/>
          </a:p>
        </p:txBody>
      </p:sp>
      <p:sp>
        <p:nvSpPr>
          <p:cNvPr id="18" name="17 Rectángulo"/>
          <p:cNvSpPr/>
          <p:nvPr/>
        </p:nvSpPr>
        <p:spPr>
          <a:xfrm>
            <a:off x="4790836" y="836712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E</a:t>
            </a:r>
            <a:r>
              <a:rPr lang="es-ES" sz="2800" b="1" dirty="0" smtClean="0"/>
              <a:t>je </a:t>
            </a:r>
            <a:r>
              <a:rPr lang="es-ES" sz="2800" b="1" dirty="0"/>
              <a:t>de </a:t>
            </a:r>
            <a:r>
              <a:rPr lang="es-ES" sz="2800" b="1" dirty="0" smtClean="0"/>
              <a:t>transmisión</a:t>
            </a:r>
            <a:r>
              <a:rPr lang="es-ES" dirty="0"/>
              <a:t>.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4486036" y="1412776"/>
                <a:ext cx="29790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/>
                        </a:rPr>
                        <m:t>𝑃𝑜𝑡𝑒𝑛𝑐𝑖𝑎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𝑒𝑛𝑡𝑟𝑒𝑔𝑎𝑑𝑎</m:t>
                      </m:r>
                      <m:r>
                        <a:rPr lang="es-ES" sz="1400" i="1">
                          <a:latin typeface="Cambria Math"/>
                        </a:rPr>
                        <m:t>=350 [</m:t>
                      </m:r>
                      <m:r>
                        <a:rPr lang="es-ES" sz="1400" i="1">
                          <a:latin typeface="Cambria Math"/>
                        </a:rPr>
                        <m:t>𝑤𝑎𝑡𝑡𝑠</m:t>
                      </m:r>
                      <m:r>
                        <a:rPr lang="es-ES" sz="1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036" y="1412776"/>
                <a:ext cx="2979085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/>
              <p:nvPr/>
            </p:nvSpPr>
            <p:spPr>
              <a:xfrm>
                <a:off x="4359627" y="1992613"/>
                <a:ext cx="36487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/>
                        </a:rPr>
                        <m:t>𝑇𝑖𝑝𝑜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𝑑𝑒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𝑚𝑎𝑡𝑒𝑟𝑖𝑎𝑙</m:t>
                      </m:r>
                      <m:r>
                        <a:rPr lang="es-ES" sz="1400" i="1">
                          <a:latin typeface="Cambria Math"/>
                        </a:rPr>
                        <m:t>=</m:t>
                      </m:r>
                      <m:r>
                        <a:rPr lang="es-ES" sz="1400" i="1">
                          <a:latin typeface="Cambria Math"/>
                        </a:rPr>
                        <m:t>𝑎𝑐𝑒𝑟𝑜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𝐴𝐼𝑆𝐼</m:t>
                      </m:r>
                      <m:r>
                        <a:rPr lang="es-ES" sz="1400" i="1">
                          <a:latin typeface="Cambria Math"/>
                        </a:rPr>
                        <m:t>−</m:t>
                      </m:r>
                      <m:r>
                        <a:rPr lang="es-ES" sz="1400" i="1">
                          <a:latin typeface="Cambria Math"/>
                        </a:rPr>
                        <m:t>𝑆𝐴𝐸</m:t>
                      </m:r>
                      <m:r>
                        <a:rPr lang="es-ES" sz="1400" i="1">
                          <a:latin typeface="Cambria Math"/>
                        </a:rPr>
                        <m:t>  1045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627" y="1992613"/>
                <a:ext cx="3648755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3779912" y="2276872"/>
                <a:ext cx="4572000" cy="5429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/>
                        </a:rPr>
                        <m:t>𝑅𝑒𝑠𝑖𝑠𝑡𝑒𝑛𝑐𝑖𝑎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𝑎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𝑙𝑎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𝑡𝑒𝑛𝑠𝑖𝑜𝑛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C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sz="1400" i="1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s-ES" sz="1400" i="1">
                          <a:latin typeface="Cambria Math"/>
                        </a:rPr>
                        <m:t>=565 [</m:t>
                      </m:r>
                      <m:r>
                        <a:rPr lang="es-ES" sz="1400" i="1">
                          <a:latin typeface="Cambria Math"/>
                        </a:rPr>
                        <m:t>𝑀𝑃𝑎</m:t>
                      </m:r>
                      <m:r>
                        <a:rPr lang="es-ES" sz="1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/>
                        </a:rPr>
                        <m:t>𝑅𝑒𝑠𝑖𝑠𝑡𝑒𝑛𝑐𝑖𝑎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𝑎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𝑙𝑎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𝑓𝑙𝑢𝑒𝑛𝑐𝑖𝑎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s-EC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ES" sz="14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s-ES" sz="1400" i="1">
                          <a:latin typeface="Cambria Math"/>
                        </a:rPr>
                        <m:t>=310 [</m:t>
                      </m:r>
                      <m:r>
                        <a:rPr lang="es-ES" sz="1400" i="1">
                          <a:latin typeface="Cambria Math"/>
                        </a:rPr>
                        <m:t>𝑀𝑃𝑎</m:t>
                      </m:r>
                      <m:r>
                        <a:rPr lang="es-ES" sz="1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276872"/>
                <a:ext cx="4572000" cy="542906"/>
              </a:xfrm>
              <a:prstGeom prst="rect">
                <a:avLst/>
              </a:prstGeom>
              <a:blipFill rotWithShape="1">
                <a:blip r:embed="rId10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Rectángulo"/>
              <p:cNvSpPr/>
              <p:nvPr/>
            </p:nvSpPr>
            <p:spPr>
              <a:xfrm>
                <a:off x="5029261" y="3123532"/>
                <a:ext cx="838883" cy="553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/>
                        </a:rPr>
                        <m:t>𝜎</m:t>
                      </m:r>
                      <m:r>
                        <a:rPr lang="es-ES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600" i="1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s-ES" sz="1600" i="1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2" name="2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61" y="3123532"/>
                <a:ext cx="838883" cy="55342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Rectángulo"/>
              <p:cNvSpPr/>
              <p:nvPr/>
            </p:nvSpPr>
            <p:spPr>
              <a:xfrm>
                <a:off x="6270777" y="3044412"/>
                <a:ext cx="1109535" cy="672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𝑆</m:t>
                      </m:r>
                      <m:r>
                        <a:rPr lang="es-E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3" name="2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777" y="3044412"/>
                <a:ext cx="1109535" cy="6726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Rectángulo"/>
              <p:cNvSpPr/>
              <p:nvPr/>
            </p:nvSpPr>
            <p:spPr>
              <a:xfrm>
                <a:off x="3964981" y="3770395"/>
                <a:ext cx="4572000" cy="5041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/>
                        </a:rPr>
                        <m:t>𝜎</m:t>
                      </m:r>
                      <m:r>
                        <a:rPr lang="es-ES" sz="1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sz="14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s-EC" sz="1400" i="1" dirty="0" smtClean="0"/>
              </a:p>
            </p:txBody>
          </p:sp>
        </mc:Choice>
        <mc:Fallback xmlns="">
          <p:sp>
            <p:nvSpPr>
              <p:cNvPr id="24" name="2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981" y="3770395"/>
                <a:ext cx="4572000" cy="504177"/>
              </a:xfrm>
              <a:prstGeom prst="rect">
                <a:avLst/>
              </a:prstGeom>
              <a:blipFill rotWithShape="1"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Rectángulo"/>
              <p:cNvSpPr/>
              <p:nvPr/>
            </p:nvSpPr>
            <p:spPr>
              <a:xfrm>
                <a:off x="4741229" y="4274572"/>
                <a:ext cx="2207035" cy="1350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/>
                        </a:rPr>
                        <m:t>𝜎</m:t>
                      </m:r>
                      <m:r>
                        <a:rPr lang="es-ES" sz="1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/>
                        </a:rPr>
                        <m:t>𝑆</m:t>
                      </m:r>
                      <m:r>
                        <a:rPr lang="es-ES" sz="1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S" sz="1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s-ES" sz="1400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s-ES" sz="14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a:rPr lang="es-E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1400" i="1">
                              <a:latin typeface="Cambria Math"/>
                            </a:rPr>
                            <m:t>𝑀</m:t>
                          </m:r>
                        </m:num>
                        <m:den>
                          <m:r>
                            <a:rPr lang="es-ES" sz="1400" i="1">
                              <a:latin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25" name="2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229" y="4274572"/>
                <a:ext cx="2207035" cy="135037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Rectángulo"/>
              <p:cNvSpPr/>
              <p:nvPr/>
            </p:nvSpPr>
            <p:spPr>
              <a:xfrm>
                <a:off x="6783370" y="4437112"/>
                <a:ext cx="1677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𝐷</m:t>
                      </m:r>
                      <m:r>
                        <a:rPr lang="es-ES" i="1">
                          <a:latin typeface="Cambria Math"/>
                        </a:rPr>
                        <m:t>=0.700 [</m:t>
                      </m:r>
                      <m:r>
                        <a:rPr lang="es-ES" i="1">
                          <a:latin typeface="Cambria Math"/>
                        </a:rPr>
                        <m:t>𝑖𝑛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6" name="2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370" y="4437112"/>
                <a:ext cx="167706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Rectángulo"/>
              <p:cNvSpPr/>
              <p:nvPr/>
            </p:nvSpPr>
            <p:spPr>
              <a:xfrm>
                <a:off x="6839602" y="4950460"/>
                <a:ext cx="16562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𝑫</m:t>
                      </m:r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𝟎</m:t>
                      </m:r>
                      <m:r>
                        <a:rPr lang="es-ES" b="1" i="1">
                          <a:latin typeface="Cambria Math"/>
                        </a:rPr>
                        <m:t>.</m:t>
                      </m:r>
                      <m:r>
                        <a:rPr lang="es-ES" b="1" i="1">
                          <a:latin typeface="Cambria Math"/>
                        </a:rPr>
                        <m:t>𝟕𝟓</m:t>
                      </m:r>
                      <m:r>
                        <a:rPr lang="es-ES" b="1" i="1">
                          <a:latin typeface="Cambria Math"/>
                        </a:rPr>
                        <m:t> [</m:t>
                      </m:r>
                      <m:r>
                        <a:rPr lang="es-ES" b="1" i="1">
                          <a:latin typeface="Cambria Math"/>
                        </a:rPr>
                        <m:t>𝒊𝒏</m:t>
                      </m:r>
                      <m:r>
                        <a:rPr lang="es-ES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27" name="2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602" y="4950460"/>
                <a:ext cx="1656223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4483199" y="1700808"/>
                <a:ext cx="32852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>
                          <a:latin typeface="Cambria Math"/>
                        </a:rPr>
                        <m:t>𝑉𝑒𝑙𝑜𝑐𝑖𝑑𝑎𝑑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𝑑𝑒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𝑔𝑖𝑟𝑜</m:t>
                      </m:r>
                      <m:r>
                        <a:rPr lang="es-ES" sz="1400" i="1">
                          <a:latin typeface="Cambria Math"/>
                        </a:rPr>
                        <m:t> </m:t>
                      </m:r>
                      <m:r>
                        <a:rPr lang="es-ES" sz="1400" i="1">
                          <a:latin typeface="Cambria Math"/>
                        </a:rPr>
                        <m:t>𝑐𝑟</m:t>
                      </m:r>
                      <m:r>
                        <a:rPr lang="es-ES" sz="1400" i="1">
                          <a:latin typeface="Cambria Math"/>
                        </a:rPr>
                        <m:t>í</m:t>
                      </m:r>
                      <m:r>
                        <a:rPr lang="es-ES" sz="1400" i="1">
                          <a:latin typeface="Cambria Math"/>
                        </a:rPr>
                        <m:t>𝑡𝑖𝑐𝑎</m:t>
                      </m:r>
                      <m:r>
                        <a:rPr lang="es-ES" sz="1400" i="1">
                          <a:latin typeface="Cambria Math"/>
                        </a:rPr>
                        <m:t>=58.5 [</m:t>
                      </m:r>
                      <m:r>
                        <a:rPr lang="es-ES" sz="1400" i="1">
                          <a:latin typeface="Cambria Math"/>
                        </a:rPr>
                        <m:t>𝑟𝑝𝑚</m:t>
                      </m:r>
                      <m:r>
                        <a:rPr lang="es-ES" sz="1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sz="1400" dirty="0"/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199" y="1700808"/>
                <a:ext cx="3285258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2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602998" y="260648"/>
            <a:ext cx="8001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800" b="1" dirty="0"/>
              <a:t>Cálculo de la potencia necesaria de los motores para el movimiento de la silla en pendientes y condiciones críticas</a:t>
            </a:r>
            <a:r>
              <a:rPr lang="es-ES" sz="2800" b="1" dirty="0" smtClean="0"/>
              <a:t>.</a:t>
            </a:r>
            <a:endParaRPr lang="es-EC" sz="2800" b="1" dirty="0"/>
          </a:p>
        </p:txBody>
      </p:sp>
      <p:pic>
        <p:nvPicPr>
          <p:cNvPr id="17" name="1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40" y="1645643"/>
            <a:ext cx="3855308" cy="298911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2317723" y="4634757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=134,9309[</m:t>
                      </m:r>
                      <m:r>
                        <a:rPr lang="es-ES" i="1">
                          <a:latin typeface="Cambria Math"/>
                        </a:rPr>
                        <m:t>𝐾𝑔𝑓</m:t>
                      </m:r>
                      <m:r>
                        <a:rPr lang="es-ES" i="1">
                          <a:latin typeface="Cambria Math"/>
                        </a:rPr>
                        <m:t>]∗2,45[</m:t>
                      </m:r>
                      <m:f>
                        <m:fPr>
                          <m:type m:val="skw"/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=330.58 [</m:t>
                      </m:r>
                      <m:r>
                        <a:rPr lang="es-ES" i="1">
                          <a:latin typeface="Cambria Math"/>
                        </a:rPr>
                        <m:t>𝑊𝑎𝑡𝑡𝑠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23" y="4634757"/>
                <a:ext cx="4572000" cy="923330"/>
              </a:xfrm>
              <a:prstGeom prst="rect">
                <a:avLst/>
              </a:prstGeom>
              <a:blipFill rotWithShape="1">
                <a:blip r:embed="rId4"/>
                <a:stretch>
                  <a:fillRect t="-18421" r="-533" b="-388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11560" y="33265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800" b="1" dirty="0"/>
              <a:t> Selección del motor destinado a otorgar movimiento al sistema de cambios de velocidad en las CVT´S.</a:t>
            </a:r>
            <a:endParaRPr lang="es-EC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75122"/>
              </p:ext>
            </p:extLst>
          </p:nvPr>
        </p:nvGraphicFramePr>
        <p:xfrm>
          <a:off x="1691679" y="1916833"/>
          <a:ext cx="6480720" cy="3312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1681"/>
                <a:gridCol w="829283"/>
                <a:gridCol w="997268"/>
                <a:gridCol w="997268"/>
                <a:gridCol w="996507"/>
                <a:gridCol w="671180"/>
                <a:gridCol w="646096"/>
                <a:gridCol w="521437"/>
              </a:tblGrid>
              <a:tr h="1773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Angulo por paso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Estilo de conexión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Corriente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Resistencia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Inductancia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Par de torsión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Inercia del rotor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Peso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ohm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mH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N.m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Gcm</a:t>
                      </a:r>
                      <a:r>
                        <a:rPr lang="es-ES" sz="1200" baseline="300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Kg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040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Paralelo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6,1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0,35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3,3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6,78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2,3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Serie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3,05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1,4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13,2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6,78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80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Unipolar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4,3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0,7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3,3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4,52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4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11560" y="332656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800" b="1" dirty="0"/>
              <a:t>Diseño y selección del sistema de </a:t>
            </a:r>
            <a:r>
              <a:rPr lang="es-ES" sz="2800" b="1" dirty="0" smtClean="0"/>
              <a:t>transmisión </a:t>
            </a:r>
            <a:r>
              <a:rPr lang="es-ES" sz="2800" b="1" dirty="0"/>
              <a:t>por banda sincrónica para el posicionamiento de cambios de velocidad en las CVT`S.</a:t>
            </a:r>
            <a:endParaRPr lang="es-EC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827584" y="1988840"/>
                <a:ext cx="1555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</a:rPr>
                        <m:t>15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𝑟𝑝𝑚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88840"/>
                <a:ext cx="155504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9" y="2492896"/>
            <a:ext cx="1558477" cy="82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41909" y="3933056"/>
            <a:ext cx="772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K=1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827584" y="4365104"/>
                <a:ext cx="1471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Pc</m:t>
                      </m:r>
                      <m:r>
                        <a:rPr lang="es-ES">
                          <a:latin typeface="Cambria Math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P</m:t>
                      </m:r>
                      <m:r>
                        <a:rPr lang="es-ES">
                          <a:latin typeface="Cambria Math"/>
                        </a:rPr>
                        <m:t> ·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K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65104"/>
                <a:ext cx="147187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8 Rectángulo"/>
          <p:cNvSpPr/>
          <p:nvPr/>
        </p:nvSpPr>
        <p:spPr>
          <a:xfrm>
            <a:off x="916551" y="4797152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5mm de paso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2400386" y="2444560"/>
                <a:ext cx="4572000" cy="12016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𝑅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𝑹</m:t>
                      </m:r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𝟒</m:t>
                      </m:r>
                      <m:r>
                        <a:rPr lang="es-ES" b="1" i="1">
                          <a:latin typeface="Cambria Math"/>
                        </a:rPr>
                        <m:t>,</m:t>
                      </m:r>
                      <m:r>
                        <a:rPr lang="es-ES" b="1" i="1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386" y="2444560"/>
                <a:ext cx="4572000" cy="12016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3849719" y="1855176"/>
                <a:ext cx="1444562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𝑅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719" y="1855176"/>
                <a:ext cx="1444562" cy="6562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Rectángulo"/>
          <p:cNvSpPr/>
          <p:nvPr/>
        </p:nvSpPr>
        <p:spPr>
          <a:xfrm>
            <a:off x="2915816" y="3635732"/>
            <a:ext cx="351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El diámetro del eje del </a:t>
            </a:r>
            <a:r>
              <a:rPr lang="es-ES" dirty="0" smtClean="0"/>
              <a:t>motor: 12,7 mm</a:t>
            </a: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2987824" y="4067780"/>
            <a:ext cx="3419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D</a:t>
            </a:r>
            <a:r>
              <a:rPr lang="es-EC" dirty="0" smtClean="0"/>
              <a:t>iámetro </a:t>
            </a:r>
            <a:r>
              <a:rPr lang="es-EC" dirty="0"/>
              <a:t>de la polea </a:t>
            </a:r>
            <a:r>
              <a:rPr lang="es-EC" dirty="0" smtClean="0"/>
              <a:t>motriz: 16,5 mm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2932910" y="4437112"/>
            <a:ext cx="330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</a:t>
            </a:r>
            <a:r>
              <a:rPr lang="es-ES" dirty="0" smtClean="0"/>
              <a:t>iámetro </a:t>
            </a:r>
            <a:r>
              <a:rPr lang="es-ES" dirty="0"/>
              <a:t>de la polea </a:t>
            </a:r>
            <a:r>
              <a:rPr lang="es-ES" dirty="0" smtClean="0"/>
              <a:t>mayor:  74 mm </a:t>
            </a:r>
            <a:endParaRPr lang="es-EC" dirty="0"/>
          </a:p>
        </p:txBody>
      </p:sp>
      <p:sp>
        <p:nvSpPr>
          <p:cNvPr id="15" name="14 Rectángulo"/>
          <p:cNvSpPr/>
          <p:nvPr/>
        </p:nvSpPr>
        <p:spPr>
          <a:xfrm>
            <a:off x="2987824" y="4859868"/>
            <a:ext cx="3253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B</a:t>
            </a:r>
            <a:r>
              <a:rPr lang="es-ES" dirty="0" smtClean="0"/>
              <a:t>anda </a:t>
            </a:r>
            <a:r>
              <a:rPr lang="es-ES" dirty="0"/>
              <a:t>síncrona </a:t>
            </a:r>
            <a:r>
              <a:rPr lang="es-ES" dirty="0" smtClean="0"/>
              <a:t>XL170 _ </a:t>
            </a:r>
            <a:r>
              <a:rPr lang="es-ES" dirty="0"/>
              <a:t>431,85mm</a:t>
            </a:r>
            <a:r>
              <a:rPr lang="es-ES" dirty="0" smtClean="0"/>
              <a:t>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5796136" y="1725813"/>
                <a:ext cx="3211007" cy="914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𝐶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𝐵</m:t>
                          </m:r>
                          <m:r>
                            <a:rPr lang="es-ES" i="1"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s-E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i="1">
                                  <a:latin typeface="Cambria Math"/>
                                </a:rPr>
                                <m:t>+32</m:t>
                              </m:r>
                              <m:sSup>
                                <m:sSup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s-E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16</m:t>
                          </m:r>
                        </m:den>
                      </m:f>
                      <m:r>
                        <a:rPr lang="es-E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25813"/>
                <a:ext cx="3211007" cy="9149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6241600" y="2951505"/>
                <a:ext cx="2591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𝐵</m:t>
                      </m:r>
                      <m:r>
                        <a:rPr lang="es-ES" i="1">
                          <a:latin typeface="Cambria Math"/>
                        </a:rPr>
                        <m:t>=4</m:t>
                      </m:r>
                      <m:r>
                        <a:rPr lang="es-ES" i="1">
                          <a:latin typeface="Cambria Math"/>
                        </a:rPr>
                        <m:t>𝐿</m:t>
                      </m:r>
                      <m:r>
                        <a:rPr lang="es-ES" i="1">
                          <a:latin typeface="Cambria Math"/>
                        </a:rPr>
                        <m:t>−6,28</m:t>
                      </m:r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s-ES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600" y="2951505"/>
                <a:ext cx="259147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6972386" y="3742382"/>
                <a:ext cx="13644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𝐶</m:t>
                      </m:r>
                      <m:r>
                        <a:rPr lang="es-EC" i="1">
                          <a:latin typeface="Cambria Math"/>
                        </a:rPr>
                        <m:t>=144,97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86" y="3742382"/>
                <a:ext cx="136447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6962255" y="4475476"/>
                <a:ext cx="15760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 smtClean="0">
                          <a:latin typeface="Cambria Math"/>
                        </a:rPr>
                        <m:t>𝑪</m:t>
                      </m:r>
                      <m:r>
                        <a:rPr lang="es-EC" b="1" i="1" smtClean="0">
                          <a:latin typeface="Cambria Math"/>
                        </a:rPr>
                        <m:t>=</m:t>
                      </m:r>
                      <m:r>
                        <a:rPr lang="es-EC" b="1" i="1" smtClean="0">
                          <a:latin typeface="Cambria Math"/>
                        </a:rPr>
                        <m:t>𝟏𝟔𝟎</m:t>
                      </m:r>
                      <m:r>
                        <a:rPr lang="es-EC" b="1" i="1" smtClean="0">
                          <a:latin typeface="Cambria Math"/>
                        </a:rPr>
                        <m:t> </m:t>
                      </m:r>
                      <m:r>
                        <a:rPr lang="es-EC" b="1" i="1" smtClean="0">
                          <a:latin typeface="Cambria Math"/>
                        </a:rPr>
                        <m:t>𝒎𝒎</m:t>
                      </m:r>
                    </m:oMath>
                  </m:oMathPara>
                </a14:m>
                <a:endParaRPr lang="es-EC" b="1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55" y="4475476"/>
                <a:ext cx="1576072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4019"/>
            <a:ext cx="1824530" cy="37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0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11560" y="33265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2800" b="1" dirty="0"/>
              <a:t>Diseño y selección </a:t>
            </a:r>
            <a:r>
              <a:rPr lang="es-ES" sz="2800" b="1" dirty="0" smtClean="0"/>
              <a:t>de los servomotores</a:t>
            </a:r>
            <a:endParaRPr lang="es-EC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51520" y="1052736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𝑃𝑜𝑡𝑒𝑛𝑐𝑖𝑎</m:t>
                      </m:r>
                      <m:r>
                        <a:rPr lang="es-EC" i="1" smtClean="0">
                          <a:latin typeface="Cambria Math"/>
                        </a:rPr>
                        <m:t>  </m:t>
                      </m:r>
                      <m:r>
                        <a:rPr lang="es-EC" b="0" i="1" smtClean="0">
                          <a:latin typeface="Cambria Math"/>
                        </a:rPr>
                        <m:t>𝑑𝑒</m:t>
                      </m:r>
                      <m:r>
                        <a:rPr lang="es-EC" b="0" i="1" smtClean="0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𝑙𝑜𝑠</m:t>
                      </m:r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𝑚𝑜𝑡𝑜𝑟𝑒𝑠</m:t>
                      </m:r>
                      <m:r>
                        <a:rPr lang="es-EC" i="1">
                          <a:latin typeface="Cambria Math"/>
                        </a:rPr>
                        <m:t>=0,350 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latin typeface="Cambria Math"/>
                            </a:rPr>
                            <m:t>𝐾𝑤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52736"/>
                <a:ext cx="45720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467544" y="1628800"/>
                <a:ext cx="47525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𝐷𝑖</m:t>
                      </m:r>
                      <m:r>
                        <a:rPr lang="es-EC" i="1" smtClean="0">
                          <a:latin typeface="Cambria Math"/>
                        </a:rPr>
                        <m:t>á</m:t>
                      </m:r>
                      <m:r>
                        <a:rPr lang="es-EC" i="1" smtClean="0">
                          <a:latin typeface="Cambria Math"/>
                        </a:rPr>
                        <m:t>𝑚𝑒𝑡𝑟𝑜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r>
                        <a:rPr lang="es-EC" i="1" smtClean="0">
                          <a:latin typeface="Cambria Math"/>
                        </a:rPr>
                        <m:t>𝑑𝑒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r>
                        <a:rPr lang="es-EC" i="1" smtClean="0">
                          <a:latin typeface="Cambria Math"/>
                        </a:rPr>
                        <m:t>𝑙𝑎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r>
                        <a:rPr lang="es-EC" i="1" smtClean="0">
                          <a:latin typeface="Cambria Math"/>
                        </a:rPr>
                        <m:t>𝑙𝑙𝑎𝑛𝑡𝑎</m:t>
                      </m:r>
                      <m:r>
                        <a:rPr lang="es-EC" b="0" i="1" smtClean="0">
                          <a:latin typeface="Cambria Math"/>
                        </a:rPr>
                        <m:t>=</m:t>
                      </m:r>
                      <m:r>
                        <a:rPr lang="es-EC" i="1">
                          <a:latin typeface="Cambria Math"/>
                        </a:rPr>
                        <m:t>0.4 [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475252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/>
              <p:nvPr/>
            </p:nvSpPr>
            <p:spPr>
              <a:xfrm>
                <a:off x="556832" y="2204864"/>
                <a:ext cx="1646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=117[</m:t>
                      </m:r>
                      <m:r>
                        <a:rPr lang="es-EC" i="1">
                          <a:latin typeface="Cambria Math"/>
                        </a:rPr>
                        <m:t>𝑟𝑝𝑚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32" y="2204864"/>
                <a:ext cx="164660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611560" y="2788825"/>
                <a:ext cx="1369286" cy="640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𝑃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𝑛𝑇</m:t>
                          </m:r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973,48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88825"/>
                <a:ext cx="1369286" cy="6401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Rectángulo"/>
              <p:cNvSpPr/>
              <p:nvPr/>
            </p:nvSpPr>
            <p:spPr>
              <a:xfrm>
                <a:off x="636712" y="3613666"/>
                <a:ext cx="1806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𝑇</m:t>
                      </m:r>
                      <m:r>
                        <a:rPr lang="es-EC" i="1">
                          <a:latin typeface="Cambria Math"/>
                        </a:rPr>
                        <m:t>=2, 75 [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  <m:r>
                        <a:rPr lang="es-EC" i="1">
                          <a:latin typeface="Cambria Math"/>
                        </a:rPr>
                        <m:t>.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2" name="2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2" y="3613666"/>
                <a:ext cx="180690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Rectángulo"/>
              <p:cNvSpPr/>
              <p:nvPr/>
            </p:nvSpPr>
            <p:spPr>
              <a:xfrm>
                <a:off x="670677" y="4293096"/>
                <a:ext cx="14189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/>
                            </a:rPr>
                            <m:t>1=</m:t>
                          </m:r>
                        </m:sub>
                      </m:sSub>
                      <m:r>
                        <a:rPr lang="es-EC" i="1">
                          <a:latin typeface="Cambria Math"/>
                        </a:rPr>
                        <m:t>6,87 [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3" name="2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7" y="4293096"/>
                <a:ext cx="141891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Rectángulo"/>
              <p:cNvSpPr/>
              <p:nvPr/>
            </p:nvSpPr>
            <p:spPr>
              <a:xfrm>
                <a:off x="580250" y="4941168"/>
                <a:ext cx="1646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𝑁</m:t>
                      </m:r>
                      <m:r>
                        <a:rPr lang="es-EC" i="1">
                          <a:latin typeface="Cambria Math"/>
                        </a:rPr>
                        <m:t>=38,16 [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4" name="2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50" y="4941168"/>
                <a:ext cx="1646605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24 Rectángulo"/>
              <p:cNvSpPr/>
              <p:nvPr/>
            </p:nvSpPr>
            <p:spPr>
              <a:xfrm>
                <a:off x="4067944" y="1052736"/>
                <a:ext cx="53285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𝐷</m:t>
                      </m:r>
                      <m:r>
                        <a:rPr lang="es-EC" i="1" smtClean="0">
                          <a:latin typeface="Cambria Math"/>
                        </a:rPr>
                        <m:t>=</m:t>
                      </m:r>
                      <m:r>
                        <a:rPr lang="es-EC" i="1" smtClean="0">
                          <a:latin typeface="Cambria Math"/>
                        </a:rPr>
                        <m:t>𝑑𝑖</m:t>
                      </m:r>
                      <m:r>
                        <a:rPr lang="es-EC" i="1" smtClean="0">
                          <a:latin typeface="Cambria Math"/>
                        </a:rPr>
                        <m:t>á</m:t>
                      </m:r>
                      <m:r>
                        <a:rPr lang="es-EC" i="1" smtClean="0">
                          <a:latin typeface="Cambria Math"/>
                        </a:rPr>
                        <m:t>𝑚𝑒𝑡𝑟𝑜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r>
                        <a:rPr lang="es-EC" i="1" smtClean="0">
                          <a:latin typeface="Cambria Math"/>
                        </a:rPr>
                        <m:t>𝑑𝑒𝑙</m:t>
                      </m:r>
                      <m:r>
                        <a:rPr lang="es-EC" i="1" smtClean="0">
                          <a:latin typeface="Cambria Math"/>
                        </a:rPr>
                        <m:t> é</m:t>
                      </m:r>
                      <m:r>
                        <a:rPr lang="es-EC" i="1" smtClean="0">
                          <a:latin typeface="Cambria Math"/>
                        </a:rPr>
                        <m:t>𝑚𝑏𝑜𝑙𝑜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s-EC" b="0" i="1" smtClean="0">
                          <a:latin typeface="Cambria Math"/>
                        </a:rPr>
                        <m:t> </m:t>
                      </m:r>
                      <m:r>
                        <a:rPr lang="es-EC" i="1">
                          <a:latin typeface="Cambria Math"/>
                        </a:rPr>
                        <m:t>0,01[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5" name="2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052736"/>
                <a:ext cx="532859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5 Rectángulo"/>
              <p:cNvSpPr/>
              <p:nvPr/>
            </p:nvSpPr>
            <p:spPr>
              <a:xfrm>
                <a:off x="4826988" y="1603665"/>
                <a:ext cx="2181879" cy="39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𝐴</m:t>
                      </m:r>
                      <m:r>
                        <a:rPr lang="es-EC" i="1">
                          <a:latin typeface="Cambria Math"/>
                        </a:rPr>
                        <m:t>=3,14</m:t>
                      </m:r>
                      <m:r>
                        <a:rPr lang="es-EC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6" name="2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988" y="1603665"/>
                <a:ext cx="2181879" cy="394467"/>
              </a:xfrm>
              <a:prstGeom prst="rect">
                <a:avLst/>
              </a:prstGeom>
              <a:blipFill rotWithShape="1"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6 Rectángulo"/>
              <p:cNvSpPr/>
              <p:nvPr/>
            </p:nvSpPr>
            <p:spPr>
              <a:xfrm>
                <a:off x="4826988" y="2204864"/>
                <a:ext cx="22365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𝑃</m:t>
                      </m:r>
                      <m:r>
                        <a:rPr lang="es-EC" i="1">
                          <a:latin typeface="Cambria Math"/>
                        </a:rPr>
                        <m:t>=121467,05 [</m:t>
                      </m:r>
                      <m:r>
                        <a:rPr lang="es-EC" i="1">
                          <a:latin typeface="Cambria Math"/>
                        </a:rPr>
                        <m:t>𝑃𝑎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7" name="2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988" y="2204864"/>
                <a:ext cx="223651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4702291" y="2874691"/>
                <a:ext cx="3974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𝐷𝑖</m:t>
                      </m:r>
                      <m:r>
                        <a:rPr lang="es-EC" i="1" smtClean="0">
                          <a:latin typeface="Cambria Math"/>
                        </a:rPr>
                        <m:t>á</m:t>
                      </m:r>
                      <m:r>
                        <a:rPr lang="es-EC" i="1" smtClean="0">
                          <a:latin typeface="Cambria Math"/>
                        </a:rPr>
                        <m:t>𝑚𝑒𝑡𝑟𝑜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r>
                        <a:rPr lang="es-EC" i="1" smtClean="0">
                          <a:latin typeface="Cambria Math"/>
                        </a:rPr>
                        <m:t>𝑑𝑒𝑙</m:t>
                      </m:r>
                      <m:r>
                        <a:rPr lang="es-EC" i="1" smtClean="0">
                          <a:latin typeface="Cambria Math"/>
                        </a:rPr>
                        <m:t> é</m:t>
                      </m:r>
                      <m:r>
                        <a:rPr lang="es-EC" i="1" smtClean="0">
                          <a:latin typeface="Cambria Math"/>
                        </a:rPr>
                        <m:t>𝑚𝑏𝑜𝑙𝑜</m:t>
                      </m:r>
                      <m:r>
                        <a:rPr lang="es-EC" b="0" i="1" smtClean="0">
                          <a:latin typeface="Cambria Math"/>
                        </a:rPr>
                        <m:t> (2)</m:t>
                      </m:r>
                      <m:r>
                        <a:rPr lang="es-EC" i="1">
                          <a:latin typeface="Cambria Math"/>
                        </a:rPr>
                        <m:t>=0.006[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291" y="2874691"/>
                <a:ext cx="3974165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Rectángulo"/>
              <p:cNvSpPr/>
              <p:nvPr/>
            </p:nvSpPr>
            <p:spPr>
              <a:xfrm>
                <a:off x="4788024" y="3429000"/>
                <a:ext cx="2181879" cy="39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𝐴</m:t>
                      </m:r>
                      <m:r>
                        <a:rPr lang="es-EC" i="1">
                          <a:latin typeface="Cambria Math"/>
                        </a:rPr>
                        <m:t>=1,13</m:t>
                      </m:r>
                      <m:r>
                        <a:rPr lang="es-EC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−4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[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s-EC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9" name="2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29000"/>
                <a:ext cx="2181879" cy="394467"/>
              </a:xfrm>
              <a:prstGeom prst="rect">
                <a:avLst/>
              </a:prstGeom>
              <a:blipFill rotWithShape="1">
                <a:blip r:embed="rId1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Rectángulo"/>
              <p:cNvSpPr/>
              <p:nvPr/>
            </p:nvSpPr>
            <p:spPr>
              <a:xfrm>
                <a:off x="4788024" y="3982998"/>
                <a:ext cx="15680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𝐹</m:t>
                      </m:r>
                      <m:r>
                        <a:rPr lang="es-EC" i="1">
                          <a:latin typeface="Cambria Math"/>
                        </a:rPr>
                        <m:t>=13,73[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0" name="2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982998"/>
                <a:ext cx="156805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30 Rectángulo"/>
              <p:cNvSpPr/>
              <p:nvPr/>
            </p:nvSpPr>
            <p:spPr>
              <a:xfrm>
                <a:off x="4787249" y="4585962"/>
                <a:ext cx="38042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𝑑</m:t>
                      </m:r>
                      <m:r>
                        <a:rPr lang="es-EC" i="1" smtClean="0">
                          <a:latin typeface="Cambria Math"/>
                        </a:rPr>
                        <m:t>=</m:t>
                      </m:r>
                      <m:r>
                        <a:rPr lang="es-EC" i="1" smtClean="0">
                          <a:latin typeface="Cambria Math"/>
                        </a:rPr>
                        <m:t>𝑑𝑖𝑠𝑡𝑎𝑛𝑐𝑖𝑎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r>
                        <a:rPr lang="es-EC" i="1" smtClean="0">
                          <a:latin typeface="Cambria Math"/>
                        </a:rPr>
                        <m:t>𝑑𝑒</m:t>
                      </m:r>
                      <m:r>
                        <a:rPr lang="es-EC" i="1" smtClean="0">
                          <a:latin typeface="Cambria Math"/>
                        </a:rPr>
                        <m:t> </m:t>
                      </m:r>
                      <m:r>
                        <a:rPr lang="es-EC" i="1" smtClean="0">
                          <a:latin typeface="Cambria Math"/>
                        </a:rPr>
                        <m:t>𝑎𝑐𝑐𝑖</m:t>
                      </m:r>
                      <m:r>
                        <a:rPr lang="es-EC" b="0" i="1" smtClean="0">
                          <a:latin typeface="Cambria Math"/>
                        </a:rPr>
                        <m:t>ó</m:t>
                      </m:r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=0,07 [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>
          <p:sp>
            <p:nvSpPr>
              <p:cNvPr id="31" name="3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249" y="4585962"/>
                <a:ext cx="3804247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080" name="46079 Rectángulo"/>
              <p:cNvSpPr/>
              <p:nvPr/>
            </p:nvSpPr>
            <p:spPr>
              <a:xfrm>
                <a:off x="4892154" y="5125834"/>
                <a:ext cx="19736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𝑇</m:t>
                      </m:r>
                      <m:r>
                        <a:rPr lang="es-EC" i="1">
                          <a:latin typeface="Cambria Math"/>
                        </a:rPr>
                        <m:t>=0,916[</m:t>
                      </m:r>
                      <m:r>
                        <a:rPr lang="es-EC" i="1">
                          <a:latin typeface="Cambria Math"/>
                        </a:rPr>
                        <m:t>𝑁</m:t>
                      </m:r>
                      <m:r>
                        <a:rPr lang="es-EC" i="1">
                          <a:latin typeface="Cambria Math"/>
                        </a:rPr>
                        <m:t>∗</m:t>
                      </m:r>
                      <m:r>
                        <a:rPr lang="es-EC" i="1">
                          <a:latin typeface="Cambria Math"/>
                        </a:rPr>
                        <m:t>𝑚</m:t>
                      </m:r>
                      <m:r>
                        <a:rPr lang="es-EC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6080" name="4607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154" y="5125834"/>
                <a:ext cx="1973617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51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3071810"/>
            <a:ext cx="8501122" cy="1143000"/>
          </a:xfrm>
          <a:prstGeom prst="rect">
            <a:avLst/>
          </a:prstGeom>
        </p:spPr>
        <p:txBody>
          <a:bodyPr bIns="91440" anchor="b" anchorCtr="0">
            <a:no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CAPÍTULO III </a:t>
            </a:r>
          </a:p>
          <a:p>
            <a:pPr lvl="0" algn="ctr">
              <a:spcBef>
                <a:spcPct val="0"/>
              </a:spcBef>
            </a:pPr>
            <a:r>
              <a:rPr lang="es-EC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DISEÑO Y SELECCIÓN DEL SISTEMA DE CONTROL</a:t>
            </a:r>
            <a:endParaRPr lang="es-EC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714348" y="285728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SELECCIÓN DE COMPONENTES ELECTRÓNICOS.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204864"/>
            <a:ext cx="30963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0903203L"/>
          <p:cNvPicPr/>
          <p:nvPr/>
        </p:nvPicPr>
        <p:blipFill>
          <a:blip r:embed="rId4"/>
          <a:srcRect t="5498" b="6178"/>
          <a:stretch>
            <a:fillRect/>
          </a:stretch>
        </p:blipFill>
        <p:spPr bwMode="auto">
          <a:xfrm>
            <a:off x="3887286" y="3681028"/>
            <a:ext cx="2306955" cy="203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0J2698"/>
          <p:cNvPicPr/>
          <p:nvPr/>
        </p:nvPicPr>
        <p:blipFill rotWithShape="1">
          <a:blip r:embed="rId5"/>
          <a:srcRect l="50000"/>
          <a:stretch/>
        </p:blipFill>
        <p:spPr bwMode="auto">
          <a:xfrm>
            <a:off x="4504909" y="1578586"/>
            <a:ext cx="972820" cy="173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6"/>
          <a:srcRect b="5191"/>
          <a:stretch>
            <a:fillRect/>
          </a:stretch>
        </p:blipFill>
        <p:spPr bwMode="auto">
          <a:xfrm>
            <a:off x="6408304" y="2544422"/>
            <a:ext cx="2168525" cy="15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14348" y="285728"/>
            <a:ext cx="7772400" cy="114300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Cálculo de la capacidad de la batería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245402" y="1973562"/>
                <a:ext cx="3491880" cy="1237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</a:rPr>
                        <m:t>𝑡</m:t>
                      </m:r>
                      <m:r>
                        <a:rPr lang="es-E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25000 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2,45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s-ES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b="1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𝒕</m:t>
                      </m:r>
                      <m:r>
                        <a:rPr lang="es-ES" b="1" i="1">
                          <a:latin typeface="Cambria Math"/>
                        </a:rPr>
                        <m:t>=</m:t>
                      </m:r>
                      <m:r>
                        <a:rPr lang="es-ES" b="1" i="1">
                          <a:latin typeface="Cambria Math"/>
                        </a:rPr>
                        <m:t>𝟐</m:t>
                      </m:r>
                      <m:r>
                        <a:rPr lang="es-ES" b="1" i="1">
                          <a:latin typeface="Cambria Math"/>
                        </a:rPr>
                        <m:t>,</m:t>
                      </m:r>
                      <m:r>
                        <a:rPr lang="es-ES" b="1" i="1">
                          <a:latin typeface="Cambria Math"/>
                        </a:rPr>
                        <m:t>𝟖𝟑</m:t>
                      </m:r>
                      <m:r>
                        <a:rPr lang="es-ES" b="1" i="1">
                          <a:latin typeface="Cambria Math"/>
                        </a:rPr>
                        <m:t> [</m:t>
                      </m:r>
                      <m:r>
                        <a:rPr lang="es-ES" b="1" i="1">
                          <a:latin typeface="Cambria Math"/>
                        </a:rPr>
                        <m:t>𝒉</m:t>
                      </m:r>
                      <m:r>
                        <a:rPr lang="es-ES" b="1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2" y="1973562"/>
                <a:ext cx="3491880" cy="1237005"/>
              </a:xfrm>
              <a:prstGeom prst="rect">
                <a:avLst/>
              </a:prstGeom>
              <a:blipFill rotWithShape="1">
                <a:blip r:embed="rId3"/>
                <a:stretch>
                  <a:fillRect b="-295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1115616" y="3429000"/>
                <a:ext cx="120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𝐶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s-E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29000"/>
                <a:ext cx="120334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115616" y="4077072"/>
                <a:ext cx="1850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𝐶</m:t>
                      </m:r>
                      <m:r>
                        <a:rPr lang="es-ES" i="1">
                          <a:latin typeface="Cambria Math"/>
                        </a:rPr>
                        <m:t>=18,678 [</m:t>
                      </m:r>
                      <m:r>
                        <a:rPr lang="es-ES" i="1">
                          <a:latin typeface="Cambria Math"/>
                        </a:rPr>
                        <m:t>𝐴h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77072"/>
                <a:ext cx="185018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1067050" y="4797152"/>
                <a:ext cx="18485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𝐶𝑓</m:t>
                      </m:r>
                      <m:r>
                        <a:rPr lang="es-ES" i="1">
                          <a:latin typeface="Cambria Math"/>
                        </a:rPr>
                        <m:t>=23.53 [</m:t>
                      </m:r>
                      <m:r>
                        <a:rPr lang="es-ES" i="1">
                          <a:latin typeface="Cambria Math"/>
                        </a:rPr>
                        <m:t>𝐴h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50" y="4797152"/>
                <a:ext cx="184858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500306"/>
            <a:ext cx="7772400" cy="1143000"/>
          </a:xfrm>
        </p:spPr>
        <p:txBody>
          <a:bodyPr>
            <a:no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s-EC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CAPÍTULO I</a:t>
            </a:r>
            <a:br>
              <a:rPr lang="es-EC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</a:br>
            <a:r>
              <a:rPr lang="es-EC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GENERALIDADES</a:t>
            </a:r>
            <a:endParaRPr lang="es-EC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42910" y="404664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Acoplamiento de los sistemas electrónicos..</a:t>
            </a:r>
          </a:p>
          <a:p>
            <a:pPr algn="ctr">
              <a:spcBef>
                <a:spcPct val="0"/>
              </a:spcBef>
            </a:pP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547664"/>
            <a:ext cx="5832648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42910" y="324680"/>
            <a:ext cx="7772400" cy="944080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Diseño de Circuitos Electrónicos</a:t>
            </a:r>
          </a:p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Conexión de Reguladores.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847210"/>
            <a:ext cx="3773534" cy="19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11" y="1668760"/>
            <a:ext cx="345642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475656" y="3478722"/>
            <a:ext cx="2232248" cy="448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LM7805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580089" y="4653136"/>
            <a:ext cx="2232248" cy="448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LM317T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27805" y="332656"/>
            <a:ext cx="7772400" cy="80804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Lectura de señales de los sensores.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6566"/>
            <a:ext cx="2131695" cy="223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2735" y="1393244"/>
            <a:ext cx="261747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2490" y="3088665"/>
            <a:ext cx="392303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207389" y="3489226"/>
            <a:ext cx="2232248" cy="448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Joystick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6911752" y="3515355"/>
            <a:ext cx="2232248" cy="448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Acelerómetro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859426" y="5600537"/>
            <a:ext cx="2232248" cy="4480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Carga de las Baterías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/>
          <p:cNvPicPr/>
          <p:nvPr/>
        </p:nvPicPr>
        <p:blipFill>
          <a:blip r:embed="rId3"/>
          <a:srcRect b="1053"/>
          <a:stretch>
            <a:fillRect/>
          </a:stretch>
        </p:blipFill>
        <p:spPr bwMode="auto">
          <a:xfrm>
            <a:off x="539552" y="1556792"/>
            <a:ext cx="27717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944" y="116632"/>
            <a:ext cx="440118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5"/>
          <a:srcRect b="33628"/>
          <a:stretch/>
        </p:blipFill>
        <p:spPr bwMode="auto">
          <a:xfrm>
            <a:off x="4211960" y="3875987"/>
            <a:ext cx="3448050" cy="171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539552" y="3861048"/>
            <a:ext cx="2232248" cy="448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Perilla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55976" y="5600537"/>
            <a:ext cx="2232248" cy="448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Servomotores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211960" y="3005617"/>
            <a:ext cx="2232248" cy="448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Pulsantes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580112" y="4941168"/>
            <a:ext cx="2448272" cy="576064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Circuito de Control Motor PAP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146" y="1052736"/>
            <a:ext cx="493632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170080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05940" y="3717032"/>
            <a:ext cx="2448272" cy="576064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Bobinas del Motor PAP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927805" y="332656"/>
            <a:ext cx="7772400" cy="80804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Circuito de Control Motor PAP.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539552" y="332656"/>
            <a:ext cx="7772400" cy="808040"/>
          </a:xfrm>
          <a:prstGeom prst="rect">
            <a:avLst/>
          </a:prstGeom>
        </p:spPr>
        <p:txBody>
          <a:bodyPr bIns="91440" anchor="b" anchorCtr="0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Acoplamiento con el Driver de Potencia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23" y="1556792"/>
            <a:ext cx="612224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8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539552" y="44624"/>
            <a:ext cx="7772400" cy="80804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Diseño del Software de Control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238688"/>
            <a:ext cx="245999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986275"/>
            <a:ext cx="25336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219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5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3071810"/>
            <a:ext cx="8501122" cy="1143000"/>
          </a:xfrm>
          <a:prstGeom prst="rect">
            <a:avLst/>
          </a:prstGeom>
        </p:spPr>
        <p:txBody>
          <a:bodyPr bIns="91440" anchor="b" anchorCtr="0">
            <a:no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CAPÍTULO IV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EC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PRUEBAS Y RESULTADOS DEL SISTEMA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27584" y="260648"/>
            <a:ext cx="7772400" cy="80804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s-ES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Características Técnicas del Sistema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251520" y="1068687"/>
            <a:ext cx="8205553" cy="4755849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/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es-ES" sz="28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Radio de Giro            : 1.55m</a:t>
            </a: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Distancia de Frenado: 2.53m</a:t>
            </a: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Peso del Sistema       : 90Kg</a:t>
            </a: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Dimensiones Finales : 115x75x49(mm) [largo x ancho x alto]</a:t>
            </a: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Autonomía por carga: 15Km</a:t>
            </a: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Velocidad Máxima    : 8.26 Km/h</a:t>
            </a: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>
              <a:spcBef>
                <a:spcPct val="0"/>
              </a:spcBef>
              <a:buFont typeface="Arial" pitchFamily="34" charset="0"/>
              <a:buChar char="•"/>
            </a:pPr>
            <a:endParaRPr lang="es-ES" sz="2800" dirty="0" smtClean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71500" lvl="0" indent="-571500" algn="ctr">
              <a:spcBef>
                <a:spcPct val="0"/>
              </a:spcBef>
              <a:buFont typeface="Arial" pitchFamily="34" charset="0"/>
              <a:buChar char="•"/>
            </a:pP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48937" y="216668"/>
            <a:ext cx="7772400" cy="80804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S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Pruebas a los sistemas CVT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14666"/>
              </p:ext>
            </p:extLst>
          </p:nvPr>
        </p:nvGraphicFramePr>
        <p:xfrm>
          <a:off x="755576" y="1034105"/>
          <a:ext cx="2607204" cy="4237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801"/>
                <a:gridCol w="651801"/>
                <a:gridCol w="651801"/>
                <a:gridCol w="651801"/>
              </a:tblGrid>
              <a:tr h="28308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Relación de cambio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Valores medidos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94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Velocidades (rpm)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61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Baja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Media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Alta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188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219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190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172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96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124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92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145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85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136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124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64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52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64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48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62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80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44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60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67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11560" y="5448339"/>
            <a:ext cx="3126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Relaciones de cambio de las CVT´S</a:t>
            </a:r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916832"/>
            <a:ext cx="4777134" cy="2790533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4791405" y="5072141"/>
            <a:ext cx="3042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Análisis de respuesta de las CVT´S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72400" cy="1143000"/>
          </a:xfrm>
        </p:spPr>
        <p:txBody>
          <a:bodyPr/>
          <a:lstStyle/>
          <a:p>
            <a:pPr algn="ctr"/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CVT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http://www.fallbrooktech.com/sites/default/files/videos/styles/262x262/public/adrives/howitworksinset/SHIFTER_Underdrive1_lrg.jpg?itok=qhFX7c0o">
            <a:hlinkClick r:id="rId3" tooltip="&quot;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249555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 descr="http://www.fallbrooktech.com/sites/default/files/videos/styles/800pxwide/public/adrives/howitworksinset/Hub_Diagram_V7FB_050207_1.jpg?itok=9hnAnpFY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83" y="3909113"/>
            <a:ext cx="4475555" cy="173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2194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t="9055" r="7956" b="3685"/>
          <a:stretch/>
        </p:blipFill>
        <p:spPr bwMode="auto">
          <a:xfrm>
            <a:off x="4524194" y="1124744"/>
            <a:ext cx="4224270" cy="2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053264"/>
                  </p:ext>
                </p:extLst>
              </p:nvPr>
            </p:nvGraphicFramePr>
            <p:xfrm>
              <a:off x="1331640" y="260648"/>
              <a:ext cx="5915001" cy="33183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1667"/>
                    <a:gridCol w="1971667"/>
                    <a:gridCol w="1971667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Marchas</a:t>
                          </a:r>
                          <a:endParaRPr lang="es-EC" sz="11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smtClean="0">
                              <a:solidFill>
                                <a:schemeClr val="tx1"/>
                              </a:solidFill>
                              <a:effectLst/>
                            </a:rPr>
                            <a:t>Velocidad Alta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E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𝑨𝒍𝒕𝒂</m:t>
                                  </m:r>
                                  <m:r>
                                    <a:rPr lang="es-E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Velocidad Medida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s-E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s-ES" sz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𝑬𝒔𝒑</m:t>
                                  </m:r>
                                </m:sub>
                              </m:sSub>
                              <m:r>
                                <a:rPr lang="es-ES" sz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s-EC" sz="11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219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211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190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195.8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172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180.6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160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165.4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145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150.2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136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135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124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119.8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108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104.6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88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89.4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80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74.2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es-EC" sz="11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67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59</a:t>
                          </a:r>
                          <a:endParaRPr lang="es-EC" sz="11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1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053264"/>
                  </p:ext>
                </p:extLst>
              </p:nvPr>
            </p:nvGraphicFramePr>
            <p:xfrm>
              <a:off x="1331640" y="260648"/>
              <a:ext cx="5915001" cy="32933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71667"/>
                    <a:gridCol w="1971667"/>
                    <a:gridCol w="1971667"/>
                  </a:tblGrid>
                  <a:tr h="2757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Marchas</a:t>
                          </a:r>
                          <a:endParaRPr lang="es-EC" sz="11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00310" t="-2222" r="-10031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99691" t="-2222" b="-1126667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219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211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190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195.8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172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180.6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160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165.4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145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150.2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136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135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124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119.8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108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104.6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88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89.4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s-EC" sz="110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80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74.2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endParaRPr lang="es-EC" sz="1100" dirty="0">
                            <a:solidFill>
                              <a:schemeClr val="tx1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>
                              <a:effectLst/>
                            </a:rPr>
                            <a:t>67</a:t>
                          </a:r>
                          <a:endParaRPr lang="es-EC" sz="110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S" sz="1200" dirty="0">
                              <a:effectLst/>
                            </a:rPr>
                            <a:t>59</a:t>
                          </a:r>
                          <a:endParaRPr lang="es-EC" sz="1100" dirty="0"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251520" y="3811298"/>
                <a:ext cx="4572000" cy="22561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𝜀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/>
                                </a:rPr>
                                <m:t>180.6−172</m:t>
                              </m:r>
                            </m:num>
                            <m:den>
                              <m:r>
                                <a:rPr lang="es-ES" i="1">
                                  <a:latin typeface="Cambria Math"/>
                                </a:rPr>
                                <m:t>172</m:t>
                              </m:r>
                            </m:den>
                          </m:f>
                        </m:e>
                      </m:d>
                      <m:r>
                        <a:rPr lang="es-ES" i="1">
                          <a:latin typeface="Cambria Math"/>
                        </a:rPr>
                        <m:t>∗100  </m:t>
                      </m:r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𝜀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/>
                                </a:rPr>
                                <m:t>8.6</m:t>
                              </m:r>
                            </m:num>
                            <m:den>
                              <m:r>
                                <a:rPr lang="es-ES" i="1">
                                  <a:latin typeface="Cambria Math"/>
                                </a:rPr>
                                <m:t>172</m:t>
                              </m:r>
                            </m:den>
                          </m:f>
                        </m:e>
                      </m:d>
                      <m:r>
                        <a:rPr lang="es-ES" i="1">
                          <a:latin typeface="Cambria Math"/>
                        </a:rPr>
                        <m:t>∗100</m:t>
                      </m:r>
                    </m:oMath>
                  </m:oMathPara>
                </a14:m>
                <a:endParaRPr lang="es-EC" dirty="0"/>
              </a:p>
              <a:p>
                <a:endParaRPr lang="es-E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𝜀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0.5</m:t>
                          </m:r>
                        </m:e>
                      </m:d>
                      <m:r>
                        <a:rPr lang="es-ES" i="1">
                          <a:latin typeface="Cambria Math"/>
                        </a:rPr>
                        <m:t>∗100</m:t>
                      </m:r>
                    </m:oMath>
                  </m:oMathPara>
                </a14:m>
                <a:endParaRPr lang="es-EC" dirty="0"/>
              </a:p>
              <a:p>
                <a:endParaRPr lang="es-E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𝜀</m:t>
                      </m:r>
                      <m:r>
                        <a:rPr lang="es-ES" i="1">
                          <a:latin typeface="Cambria Math"/>
                        </a:rPr>
                        <m:t>=±5%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11298"/>
                <a:ext cx="4572000" cy="22561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5119791" y="4221088"/>
                <a:ext cx="15910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</a:rPr>
                        <m:t>𝑁</m:t>
                      </m:r>
                      <m:r>
                        <a:rPr lang="es-EC" b="0" i="1" smtClean="0">
                          <a:latin typeface="Cambria Math"/>
                        </a:rPr>
                        <m:t>𝑚𝑎𝑥</m:t>
                      </m:r>
                      <m:r>
                        <a:rPr lang="es-ES" i="1">
                          <a:latin typeface="Cambria Math"/>
                        </a:rPr>
                        <m:t>=1.80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791" y="4221088"/>
                <a:ext cx="159107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5139287" y="4939363"/>
                <a:ext cx="1543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/>
                        </a:rPr>
                        <m:t>𝑁</m:t>
                      </m:r>
                      <m:r>
                        <a:rPr lang="es-EC" b="0" i="1" smtClean="0">
                          <a:latin typeface="Cambria Math"/>
                        </a:rPr>
                        <m:t>𝑚𝑖𝑛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C" b="0" i="1" smtClean="0">
                          <a:latin typeface="Cambria Math"/>
                        </a:rPr>
                        <m:t>0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C" b="0" i="1" smtClean="0">
                          <a:latin typeface="Cambria Math"/>
                        </a:rPr>
                        <m:t>57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287" y="4939363"/>
                <a:ext cx="154317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28662" y="188640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Pruebas de Inclinación y Superación de Obstáculos.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02497"/>
              </p:ext>
            </p:extLst>
          </p:nvPr>
        </p:nvGraphicFramePr>
        <p:xfrm>
          <a:off x="5220072" y="1916832"/>
          <a:ext cx="3744416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872208"/>
              </a:tblGrid>
              <a:tr h="377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Altura de obstáculo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Observaciones 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1cm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Superada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1.5 cm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Superada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2cm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Superada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0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2.5 cm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Superada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3 cm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Falla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548223"/>
              </p:ext>
            </p:extLst>
          </p:nvPr>
        </p:nvGraphicFramePr>
        <p:xfrm>
          <a:off x="278358" y="2204864"/>
          <a:ext cx="4536504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971"/>
                <a:gridCol w="2268533"/>
              </a:tblGrid>
              <a:tr h="264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Grados de inclinación de nivel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Observaciones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Superada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Superada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Superada</a:t>
                      </a:r>
                      <a:endParaRPr lang="es-EC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Superada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1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Falla</a:t>
                      </a:r>
                      <a:endParaRPr lang="es-EC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1187624" y="4259667"/>
            <a:ext cx="2376264" cy="570207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Tabla Pruebas de Inclinación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868144" y="4376415"/>
            <a:ext cx="2376264" cy="570207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s-EC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Tabla Pruebas de Obstáculo</a:t>
            </a:r>
            <a:endParaRPr lang="es-EC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28662" y="25599"/>
            <a:ext cx="7772400" cy="80804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Pruebas del Sistema de Control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67295"/>
            <a:ext cx="4462037" cy="2065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18" y="3789040"/>
            <a:ext cx="48958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029767" y="2942286"/>
            <a:ext cx="3168352" cy="37543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sz="1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Prueba Salidas PWM</a:t>
            </a:r>
            <a:endParaRPr lang="es-EC" sz="1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987824" y="5636819"/>
            <a:ext cx="3168352" cy="37543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sz="1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Prueba Salidas PWM según perilla</a:t>
            </a:r>
            <a:endParaRPr lang="es-EC" sz="1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044440" cy="23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3356992"/>
            <a:ext cx="38957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3029767" y="2754568"/>
            <a:ext cx="3168352" cy="37543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sz="1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Lectura del Acelerómetro</a:t>
            </a:r>
            <a:endParaRPr lang="es-EC" sz="1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987823" y="5636819"/>
            <a:ext cx="3168352" cy="375436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es-EC" sz="14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Estado de Carga de la Batería</a:t>
            </a:r>
            <a:endParaRPr lang="es-EC" sz="14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28662" y="285728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85000" lnSpcReduction="10000"/>
          </a:bodyPr>
          <a:lstStyle/>
          <a:p>
            <a:pPr marL="0" lvl="1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ANÁLISIS TÉCNICO-ECONÓMICO </a:t>
            </a:r>
          </a:p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7378862"/>
              </p:ext>
            </p:extLst>
          </p:nvPr>
        </p:nvGraphicFramePr>
        <p:xfrm>
          <a:off x="2285984" y="1071546"/>
          <a:ext cx="4797425" cy="3566160"/>
        </p:xfrm>
        <a:graphic>
          <a:graphicData uri="http://schemas.openxmlformats.org/drawingml/2006/table">
            <a:tbl>
              <a:tblPr/>
              <a:tblGrid>
                <a:gridCol w="495935"/>
                <a:gridCol w="1921510"/>
                <a:gridCol w="594360"/>
                <a:gridCol w="709295"/>
                <a:gridCol w="1076325"/>
              </a:tblGrid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ITEM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CANT.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P.UNIT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Sistemas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CVT (</a:t>
                      </a:r>
                      <a:r>
                        <a:rPr lang="es-EC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NUVINCI N360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Motores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Tracción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Servomotores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Motor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PAP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Driver</a:t>
                      </a:r>
                      <a:r>
                        <a:rPr lang="es-EC" sz="12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de Potencia (</a:t>
                      </a:r>
                      <a:r>
                        <a:rPr lang="es-EC" sz="1100" baseline="0" dirty="0" err="1" smtClean="0">
                          <a:latin typeface="Arial"/>
                          <a:ea typeface="Times New Roman"/>
                          <a:cs typeface="Times New Roman"/>
                        </a:rPr>
                        <a:t>Sabertooth</a:t>
                      </a:r>
                      <a:r>
                        <a:rPr lang="es-EC" sz="11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2x25</a:t>
                      </a:r>
                      <a:r>
                        <a:rPr lang="es-EC" sz="1200" baseline="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Circuitos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 Control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Estructura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Carcasa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Materiales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Mecánicos y Electrónicos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$2430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23528" y="4729386"/>
            <a:ext cx="807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Máquinas semejantes al proyecto están a un </a:t>
            </a:r>
            <a:r>
              <a:rPr lang="es-ES" b="1" dirty="0" smtClean="0"/>
              <a:t>costo de $ 5000 USD</a:t>
            </a:r>
            <a:r>
              <a:rPr lang="es-ES" dirty="0" smtClean="0"/>
              <a:t>, en el mercado ecuatoriano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928662" y="285728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/>
          <a:p>
            <a:pPr marL="0" lvl="1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VALIDACIÓN DE LA HIPÓTESIS.</a:t>
            </a:r>
          </a:p>
          <a:p>
            <a:pPr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7724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dirty="0" smtClean="0">
                <a:latin typeface="Arial" pitchFamily="34" charset="0"/>
                <a:cs typeface="Arial" pitchFamily="34" charset="0"/>
              </a:rPr>
              <a:t>¿Se podría diseñar e implementar un sistema de transmisión variable continua CVT, como nueva técnica de locomoción para una silla de ruedas?</a:t>
            </a:r>
          </a:p>
          <a:p>
            <a:endParaRPr lang="es-EC" dirty="0" smtClean="0"/>
          </a:p>
          <a:p>
            <a:pPr marL="0" indent="0" algn="just">
              <a:buNone/>
            </a:pPr>
            <a:r>
              <a:rPr lang="es-EC" dirty="0" smtClean="0"/>
              <a:t>Se pudo diseñar el sistema de transmisión variable continuo como una nueva técnica de locomoción en una silla de ruedas ; este proyecto será útil para continuar ampliando la inclusión de personas con discapacidad en la sociedad.</a:t>
            </a:r>
          </a:p>
          <a:p>
            <a:pPr>
              <a:buNone/>
            </a:pP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3071810"/>
            <a:ext cx="8501122" cy="1357322"/>
          </a:xfrm>
          <a:prstGeom prst="rect">
            <a:avLst/>
          </a:prstGeom>
        </p:spPr>
        <p:txBody>
          <a:bodyPr bIns="91440" anchor="b" anchorCtr="0">
            <a:no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CAPÍTULO V</a:t>
            </a:r>
          </a:p>
          <a:p>
            <a:pPr algn="ctr">
              <a:spcBef>
                <a:spcPct val="0"/>
              </a:spcBef>
              <a:defRPr/>
            </a:pPr>
            <a:r>
              <a:rPr lang="es-EC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CONCLUSIONES Y RECOMENDACIONES.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00100" y="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lvl="1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CONCLUSIONES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785786" y="1643050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</a:t>
            </a:r>
            <a:r>
              <a:rPr lang="es-ES" sz="2000" dirty="0" smtClean="0"/>
              <a:t>l </a:t>
            </a:r>
            <a:r>
              <a:rPr lang="es-ES" sz="2000" dirty="0"/>
              <a:t>sistema de </a:t>
            </a:r>
            <a:r>
              <a:rPr lang="es-ES" sz="2000" dirty="0" smtClean="0"/>
              <a:t>transmisión </a:t>
            </a:r>
            <a:r>
              <a:rPr lang="es-ES" sz="2000" dirty="0"/>
              <a:t>CVT  trabaja dentro del rango de valores que se especifica en los catálogos del mismo. Este se desenvuelve de manera óptima y adecuada logrando así un cambio gradual y continuo dentro del rango en el que fue </a:t>
            </a:r>
            <a:r>
              <a:rPr lang="es-ES" sz="2000" dirty="0" smtClean="0"/>
              <a:t>diseñado.</a:t>
            </a:r>
            <a:endParaRPr lang="es-EC" sz="2000" b="1" dirty="0"/>
          </a:p>
          <a:p>
            <a:pPr algn="just"/>
            <a:r>
              <a:rPr lang="es-ES" sz="2000" dirty="0"/>
              <a:t>El sistema permite realizar el cambio de relación de transmisión mientras la silla está en marcha logrando así que el eje de salida siempre tenga el torque entregado por los motores</a:t>
            </a:r>
            <a:r>
              <a:rPr lang="es-ES" dirty="0"/>
              <a:t>.</a:t>
            </a:r>
            <a:endParaRPr lang="es-EC" b="1" dirty="0"/>
          </a:p>
          <a:p>
            <a:pPr algn="just"/>
            <a:r>
              <a:rPr lang="es-ES" sz="2000" dirty="0"/>
              <a:t>Para una mayor apreciación del desempeño de este sistema se requiere rampas o inclinaciones más prolongadas esto permitirá que el sistema pueda permanecer en una relación de </a:t>
            </a:r>
            <a:r>
              <a:rPr lang="es-ES" sz="2000" dirty="0" smtClean="0"/>
              <a:t>transmisión </a:t>
            </a:r>
            <a:r>
              <a:rPr lang="es-ES" sz="2000" dirty="0"/>
              <a:t>escogida por el usuario o en nuestro caso por las lecturas de inclinación obtenidas en el acelerómetro, durante el tiempo que se emplee en recorrer dicha rampa.</a:t>
            </a:r>
            <a:endParaRPr lang="es-EC" sz="2000" dirty="0"/>
          </a:p>
          <a:p>
            <a:pPr lvl="0" algn="just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00100" y="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lvl="1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CONCLUSIONES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785786" y="1643050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Hemos logrado generar un sistema de automatización en cuanto a frenado, cambio de relaciones de </a:t>
            </a:r>
            <a:r>
              <a:rPr lang="es-ES" sz="2000" dirty="0" smtClean="0"/>
              <a:t>transmisión </a:t>
            </a:r>
            <a:r>
              <a:rPr lang="es-ES" sz="2000" dirty="0"/>
              <a:t>y movimiento de la silla eléctrica  gracias </a:t>
            </a:r>
            <a:r>
              <a:rPr lang="es-ES" sz="2000" dirty="0" smtClean="0"/>
              <a:t>a el software de control.</a:t>
            </a:r>
            <a:endParaRPr lang="es-EC" sz="2000" dirty="0"/>
          </a:p>
          <a:p>
            <a:pPr algn="just"/>
            <a:r>
              <a:rPr lang="es-ES" sz="2000" dirty="0"/>
              <a:t>La silla desarrollada de tipo scooter permite un mejor manejo y acceso a lugares con caminos angostos, así como es más fácil sortear obstáculos que se presenten a lo largo de su  trayectoria.</a:t>
            </a:r>
            <a:endParaRPr lang="es-EC" sz="2000" dirty="0"/>
          </a:p>
          <a:p>
            <a:pPr algn="just"/>
            <a:r>
              <a:rPr lang="es-ES" sz="2000" dirty="0"/>
              <a:t>El sistema presenta deficiencias en el sistema de frenado por lo que este puede ser mejorado o cambiado, debido a que el sistema no es capaz de bloquear el prototipo en caso de que se requiera detenerse en una pendiente.</a:t>
            </a:r>
            <a:endParaRPr lang="es-EC" sz="2000" dirty="0"/>
          </a:p>
          <a:p>
            <a:pPr algn="just"/>
            <a:r>
              <a:rPr lang="es-ES" sz="2000" dirty="0"/>
              <a:t>El sistema de frenado puede ser estudiado y mejorado analizando de una manera más amplia su funcionamiento y las condiciones en las cuales trabajarían.</a:t>
            </a:r>
            <a:endParaRPr lang="es-EC" sz="2000" dirty="0"/>
          </a:p>
          <a:p>
            <a:pPr lvl="0"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27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000100" y="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lvl="1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RECOMENDACIONES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785786" y="1643050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El sistema de </a:t>
            </a:r>
            <a:r>
              <a:rPr lang="es-ES" sz="2000" dirty="0" smtClean="0"/>
              <a:t>transmisión </a:t>
            </a:r>
            <a:r>
              <a:rPr lang="es-ES" sz="2000" dirty="0"/>
              <a:t>CVT no es recomendable para uso en este tipo de aplicaciones debido al mecanismo de </a:t>
            </a:r>
            <a:r>
              <a:rPr lang="es-ES" sz="2000" dirty="0" err="1"/>
              <a:t>freewheel</a:t>
            </a:r>
            <a:r>
              <a:rPr lang="es-ES" sz="2000" dirty="0"/>
              <a:t> el mismo que no permite un frenado adecuado. </a:t>
            </a:r>
            <a:endParaRPr lang="es-ES" sz="2000" dirty="0" smtClean="0"/>
          </a:p>
          <a:p>
            <a:pPr marL="0" indent="0" algn="just">
              <a:buNone/>
            </a:pPr>
            <a:endParaRPr lang="es-EC" sz="2000" dirty="0"/>
          </a:p>
          <a:p>
            <a:pPr algn="just"/>
            <a:r>
              <a:rPr lang="es-ES" sz="2000" dirty="0"/>
              <a:t>Se recomienda el uso de otro tipo de baterías con el fin de mejorar la capacidad de corriente así como de reducir el peso de la silla.</a:t>
            </a:r>
            <a:endParaRPr lang="es-EC" sz="2000" dirty="0"/>
          </a:p>
          <a:p>
            <a:pPr algn="just"/>
            <a:r>
              <a:rPr lang="es-ES" sz="2000" dirty="0"/>
              <a:t>El cambio de materiales estructurales puede mejorar el rendimiento reduciendo el peso del sistema pero esto ocasionaría elevar costos</a:t>
            </a:r>
            <a:r>
              <a:rPr lang="es-ES" sz="2000" dirty="0" smtClean="0"/>
              <a:t>.</a:t>
            </a:r>
          </a:p>
          <a:p>
            <a:pPr marL="0" indent="0" algn="just">
              <a:buNone/>
            </a:pPr>
            <a:endParaRPr lang="es-EC" sz="2000" dirty="0"/>
          </a:p>
          <a:p>
            <a:pPr lvl="0" algn="just"/>
            <a:r>
              <a:rPr lang="es-ES" sz="2000" dirty="0"/>
              <a:t>Se recomienda investigar el sistema de frenado para que este sea mejorado o a su vez cambiarlo por un sistema más </a:t>
            </a:r>
            <a:r>
              <a:rPr lang="es-ES" sz="2000" dirty="0" smtClean="0"/>
              <a:t>eficiente </a:t>
            </a:r>
            <a:r>
              <a:rPr lang="es-ES" sz="2000" dirty="0"/>
              <a:t>y seguro</a:t>
            </a: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3071810"/>
            <a:ext cx="8501122" cy="1143000"/>
          </a:xfrm>
          <a:prstGeom prst="rect">
            <a:avLst/>
          </a:prstGeom>
        </p:spPr>
        <p:txBody>
          <a:bodyPr bIns="91440" anchor="b" anchorCtr="0">
            <a:noAutofit/>
            <a:scene3d>
              <a:camera prst="perspective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6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CAPÍTULO II </a:t>
            </a:r>
          </a:p>
          <a:p>
            <a:pPr lvl="0" algn="ctr">
              <a:spcBef>
                <a:spcPct val="0"/>
              </a:spcBef>
            </a:pPr>
            <a:r>
              <a:rPr lang="es-EC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ea typeface="+mj-ea"/>
                <a:cs typeface="+mj-cs"/>
              </a:rPr>
              <a:t>DISEÑO Y SELECCIÓN DEL SISTEMA MECÁNICO</a:t>
            </a:r>
            <a:endParaRPr lang="es-EC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42910" y="142852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s-EC" sz="4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PARÁMETROS DE DISEÑO</a:t>
            </a:r>
            <a:endParaRPr lang="es-EC" sz="40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s-ES" dirty="0"/>
              <a:t>Capacidad máxima de carga = 90Kg.</a:t>
            </a:r>
            <a:endParaRPr lang="es-EC" b="1" dirty="0"/>
          </a:p>
          <a:p>
            <a:pPr lvl="0"/>
            <a:r>
              <a:rPr lang="es-ES" dirty="0"/>
              <a:t>Dimensiones sugeridas (ancho x largo x alto) = 75x140x50 (cm).</a:t>
            </a:r>
            <a:endParaRPr lang="es-EC" b="1" dirty="0"/>
          </a:p>
          <a:p>
            <a:pPr lvl="0"/>
            <a:r>
              <a:rPr lang="es-ES" dirty="0"/>
              <a:t>Velocidad máxima de desplazamiento = 2.45m/s.</a:t>
            </a:r>
            <a:endParaRPr lang="es-EC" b="1" dirty="0"/>
          </a:p>
          <a:p>
            <a:pPr lvl="0"/>
            <a:r>
              <a:rPr lang="es-ES" dirty="0" smtClean="0"/>
              <a:t>Inclinación </a:t>
            </a:r>
            <a:r>
              <a:rPr lang="es-ES" dirty="0"/>
              <a:t>máxima de </a:t>
            </a:r>
            <a:r>
              <a:rPr lang="es-ES" dirty="0" smtClean="0"/>
              <a:t>ascenso </a:t>
            </a:r>
            <a:r>
              <a:rPr lang="es-ES" dirty="0"/>
              <a:t>=11°</a:t>
            </a:r>
            <a:endParaRPr lang="es-EC" b="1" dirty="0"/>
          </a:p>
          <a:p>
            <a:pPr lvl="0"/>
            <a:r>
              <a:rPr lang="es-ES" dirty="0"/>
              <a:t>Factor de seguridad mínimo requerido = 3.</a:t>
            </a:r>
            <a:endParaRPr lang="es-EC" b="1" dirty="0"/>
          </a:p>
          <a:p>
            <a:pPr lvl="0"/>
            <a:r>
              <a:rPr lang="es-ES" dirty="0"/>
              <a:t>Sistema de transmisión: CVT NUVINCI N360 (Funcionamiento por presión de aceite). </a:t>
            </a:r>
            <a:endParaRPr lang="es-EC" b="1" dirty="0"/>
          </a:p>
          <a:p>
            <a:endParaRPr lang="es-EC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44019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42910" y="116632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1" algn="ctr"/>
            <a:r>
              <a:rPr lang="es-ES" sz="3200" b="1" dirty="0"/>
              <a:t>Dimensionamiento del tubo lateral sobre el cual descansa el asiento.</a:t>
            </a:r>
            <a:endParaRPr lang="es-EC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Marcador de contenido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1520" y="1268760"/>
                <a:ext cx="8435280" cy="475104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s-EC" sz="1800" dirty="0" smtClean="0"/>
                  <a:t>Material:  </a:t>
                </a:r>
                <a:r>
                  <a:rPr lang="es-ES" sz="1800" dirty="0" smtClean="0"/>
                  <a:t>Acero  estructural  ASTMA500 </a:t>
                </a:r>
                <a:r>
                  <a:rPr lang="es-ES" sz="1800" dirty="0"/>
                  <a:t>grado “B</a:t>
                </a:r>
                <a:r>
                  <a:rPr lang="es-ES" sz="1800" dirty="0" smtClean="0"/>
                  <a:t>”.</a:t>
                </a:r>
                <a:endParaRPr lang="es-EC" sz="1800" dirty="0" smtClean="0"/>
              </a:p>
              <a:p>
                <a:pPr>
                  <a:buNone/>
                </a:pPr>
                <a:r>
                  <a:rPr lang="es-EC" sz="1800" dirty="0" smtClean="0"/>
                  <a:t>Resistencia a la fluencia :315 MPa; </a:t>
                </a:r>
              </a:p>
              <a:p>
                <a:pPr>
                  <a:buNone/>
                </a:pPr>
                <a:r>
                  <a:rPr lang="es-EC" sz="1800" dirty="0" smtClean="0"/>
                  <a:t>El esfuerzo de diseño máximo: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s-ES" sz="16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s-ES" sz="1600" i="1">
                        <a:latin typeface="Cambria Math"/>
                      </a:rPr>
                      <m:t>=105</m:t>
                    </m:r>
                    <m:d>
                      <m:dPr>
                        <m:begChr m:val="["/>
                        <m:endChr m:val="]"/>
                        <m:ctrlPr>
                          <a:rPr lang="es-EC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1600" i="1">
                            <a:latin typeface="Cambria Math"/>
                          </a:rPr>
                          <m:t>𝑀𝑃𝑎</m:t>
                        </m:r>
                      </m:e>
                    </m:d>
                  </m:oMath>
                </a14:m>
                <a:endParaRPr lang="es-EC" sz="1800" dirty="0" smtClean="0"/>
              </a:p>
              <a:p>
                <a:pPr>
                  <a:buNone/>
                </a:pPr>
                <a:r>
                  <a:rPr lang="es-EC" sz="1800" dirty="0" smtClean="0"/>
                  <a:t>Factor de seguridad : N=3</a:t>
                </a:r>
              </a:p>
              <a:p>
                <a:pPr>
                  <a:buNone/>
                </a:pPr>
                <a:r>
                  <a:rPr lang="es-EC" sz="1800" dirty="0" smtClean="0"/>
                  <a:t>Sección transversal del tubo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s-ES" sz="18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s-E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sz="1800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s-ES" sz="1800" i="1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s-ES" sz="1800" i="1">
                        <a:latin typeface="Cambria Math"/>
                      </a:rPr>
                      <m:t> </m:t>
                    </m:r>
                  </m:oMath>
                </a14:m>
                <a:endParaRPr lang="es-ES" sz="1600" i="1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/>
                        </a:rPr>
                        <m:t>𝑆</m:t>
                      </m:r>
                      <m:r>
                        <a:rPr lang="es-ES" sz="1600" i="1">
                          <a:latin typeface="Cambria Math"/>
                        </a:rPr>
                        <m:t>=850 </m:t>
                      </m:r>
                      <m:sSup>
                        <m:sSupPr>
                          <m:ctrlPr>
                            <a:rPr lang="es-EC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/>
                            </a:rPr>
                            <m:t>𝑚𝑚</m:t>
                          </m:r>
                        </m:e>
                        <m:sup>
                          <m:r>
                            <a:rPr lang="es-ES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s-ES" sz="1600" i="1">
                          <a:latin typeface="Cambria Math"/>
                        </a:rPr>
                        <m:t> ≅0.84 </m:t>
                      </m:r>
                      <m:sSup>
                        <m:sSupPr>
                          <m:ctrlPr>
                            <a:rPr lang="es-EC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s-ES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C" sz="1800" dirty="0" smtClean="0"/>
              </a:p>
              <a:p>
                <a:pPr>
                  <a:buNone/>
                </a:pPr>
                <a:r>
                  <a:rPr lang="es-ES" sz="1800" dirty="0"/>
                  <a:t>Dimensiones del tubo 20x40x1.5mm </a:t>
                </a:r>
              </a:p>
              <a:p>
                <a:pPr>
                  <a:buNone/>
                </a:pPr>
                <a:r>
                  <a:rPr lang="es-ES" sz="1800" dirty="0" smtClean="0"/>
                  <a:t>Factor de seguridad obtenido </a:t>
                </a:r>
                <a14:m>
                  <m:oMath xmlns:m="http://schemas.openxmlformats.org/officeDocument/2006/math">
                    <m:r>
                      <a:rPr lang="es-EC" sz="1600" b="0" i="1" smtClean="0">
                        <a:latin typeface="Cambria Math"/>
                      </a:rPr>
                      <m:t> </m:t>
                    </m:r>
                    <m:r>
                      <a:rPr lang="es-ES" sz="1600" i="1">
                        <a:latin typeface="Cambria Math"/>
                      </a:rPr>
                      <m:t>𝑁</m:t>
                    </m:r>
                    <m:r>
                      <a:rPr lang="es-ES" sz="1600" i="1">
                        <a:latin typeface="Cambria Math"/>
                      </a:rPr>
                      <m:t>=3.8</m:t>
                    </m:r>
                  </m:oMath>
                </a14:m>
                <a:endParaRPr lang="es-EC" sz="1600" dirty="0"/>
              </a:p>
              <a:p>
                <a:pPr>
                  <a:buNone/>
                </a:pPr>
                <a:endParaRPr lang="es-ES" sz="1800" dirty="0" smtClean="0"/>
              </a:p>
              <a:p>
                <a:pPr>
                  <a:buNone/>
                </a:pPr>
                <a:endParaRPr lang="es-EC" sz="1800" dirty="0"/>
              </a:p>
              <a:p>
                <a:pPr>
                  <a:buNone/>
                </a:pPr>
                <a:endParaRPr lang="es-EC" sz="1800" dirty="0" smtClean="0"/>
              </a:p>
            </p:txBody>
          </p:sp>
        </mc:Choice>
        <mc:Fallback xmlns="">
          <p:sp>
            <p:nvSpPr>
              <p:cNvPr id="7" name="6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1520" y="1268760"/>
                <a:ext cx="8435280" cy="4751040"/>
              </a:xfrm>
              <a:blipFill rotWithShape="1">
                <a:blip r:embed="rId3"/>
                <a:stretch>
                  <a:fillRect l="-578" t="-64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9 Imagen" descr="F:\CALCULOS\MOMENTOS_FUERZAS_ASIENTO_BARRA_CENTRAL_load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97" y="1540006"/>
            <a:ext cx="4077603" cy="116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F:\CALCULOS\MOMENTOS_FUERZAS_ASIENTO_BARRA_CENTRAL_shear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844722"/>
            <a:ext cx="3785257" cy="123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F:\CALCULOS\MOMENTOS_FUERZAS_ASIENTO_BARRA_CENTRAL_moment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17238"/>
            <a:ext cx="3474284" cy="124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/>
          <a:stretch/>
        </p:blipFill>
        <p:spPr bwMode="auto">
          <a:xfrm>
            <a:off x="395536" y="4221088"/>
            <a:ext cx="1821815" cy="1790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 descr="G:\estudiofinal\estudiovifa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0" t="5459"/>
          <a:stretch/>
        </p:blipFill>
        <p:spPr bwMode="auto">
          <a:xfrm>
            <a:off x="2496651" y="4335388"/>
            <a:ext cx="2677795" cy="167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85800" y="-41060"/>
            <a:ext cx="7772400" cy="1816160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lvl="1" algn="ctr"/>
            <a:r>
              <a:rPr lang="es-ES" sz="3200" b="1" dirty="0"/>
              <a:t>Dimensionamiento del tubo estructural de los brazos laterales y parte del armazón.</a:t>
            </a:r>
            <a:endParaRPr lang="es-EC" sz="3200" b="1" dirty="0"/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3" y="4078581"/>
            <a:ext cx="2458591" cy="179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Personal\Desktop\4cal_load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59" y="1556792"/>
            <a:ext cx="42926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Personal\Desktop\9calsi_shear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36" y="3140968"/>
            <a:ext cx="4469765" cy="153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Personal\Desktop\9calsi_moment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83714"/>
            <a:ext cx="3816985" cy="13074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485382" y="1649952"/>
                <a:ext cx="4572000" cy="26711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buNone/>
                </a:pPr>
                <a:r>
                  <a:rPr lang="es-EC" dirty="0" smtClean="0"/>
                  <a:t>Material:  </a:t>
                </a:r>
                <a:r>
                  <a:rPr lang="es-ES" dirty="0"/>
                  <a:t>Acero  estructural  ASTMA500 grado “B”.</a:t>
                </a:r>
                <a:endParaRPr lang="es-EC" dirty="0"/>
              </a:p>
              <a:p>
                <a:pPr>
                  <a:buNone/>
                </a:pPr>
                <a:r>
                  <a:rPr lang="es-EC" dirty="0"/>
                  <a:t>Resistencia a la fluencia :315 MPa; </a:t>
                </a:r>
              </a:p>
              <a:p>
                <a:pPr>
                  <a:buNone/>
                </a:pPr>
                <a:r>
                  <a:rPr lang="es-EC" dirty="0"/>
                  <a:t>El esfuerzo de diseño máximo: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sz="16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s-ES" sz="16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s-ES" sz="1600" i="1">
                        <a:latin typeface="Cambria Math"/>
                      </a:rPr>
                      <m:t>=105</m:t>
                    </m:r>
                    <m:d>
                      <m:dPr>
                        <m:begChr m:val="["/>
                        <m:endChr m:val="]"/>
                        <m:ctrlPr>
                          <a:rPr lang="es-EC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s-ES" sz="1600" i="1">
                            <a:latin typeface="Cambria Math"/>
                          </a:rPr>
                          <m:t>𝑀𝑃𝑎</m:t>
                        </m:r>
                      </m:e>
                    </m:d>
                  </m:oMath>
                </a14:m>
                <a:endParaRPr lang="es-EC" dirty="0"/>
              </a:p>
              <a:p>
                <a:pPr>
                  <a:buNone/>
                </a:pPr>
                <a:r>
                  <a:rPr lang="es-EC" dirty="0"/>
                  <a:t>Factor de seguridad : </a:t>
                </a:r>
                <a:r>
                  <a:rPr lang="es-EC" dirty="0" smtClean="0"/>
                  <a:t>N=3</a:t>
                </a:r>
              </a:p>
              <a:p>
                <a:pPr>
                  <a:buNone/>
                </a:pPr>
                <a:r>
                  <a:rPr lang="es-EC" dirty="0"/>
                  <a:t>Sección transversal del tubo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s-E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s-E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a:rPr lang="es-ES" i="1"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s-ES" i="1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s-ES" i="1">
                        <a:latin typeface="Cambria Math"/>
                      </a:rPr>
                      <m:t> </m:t>
                    </m:r>
                  </m:oMath>
                </a14:m>
                <a:endParaRPr lang="es-ES" sz="1600" i="1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/>
                        </a:rPr>
                        <m:t>𝑆</m:t>
                      </m:r>
                      <m:r>
                        <a:rPr lang="es-ES" sz="1600" i="1">
                          <a:latin typeface="Cambria Math"/>
                        </a:rPr>
                        <m:t>≅2.09 </m:t>
                      </m:r>
                      <m:sSup>
                        <m:sSupPr>
                          <m:ctrlPr>
                            <a:rPr lang="es-EC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sz="1600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s-ES" sz="16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  <a:p>
                <a:pPr>
                  <a:buNone/>
                </a:pPr>
                <a:r>
                  <a:rPr lang="es-ES" dirty="0"/>
                  <a:t>Dimensiones del tubo </a:t>
                </a:r>
                <a:r>
                  <a:rPr lang="es-ES" dirty="0" smtClean="0"/>
                  <a:t>25X1.2mm</a:t>
                </a:r>
              </a:p>
              <a:p>
                <a:pPr>
                  <a:buNone/>
                </a:pPr>
                <a:r>
                  <a:rPr lang="es-ES" dirty="0" smtClean="0"/>
                  <a:t>Factor </a:t>
                </a:r>
                <a:r>
                  <a:rPr lang="es-ES" dirty="0"/>
                  <a:t>de seguridad obtenido </a:t>
                </a:r>
                <a14:m>
                  <m:oMath xmlns:m="http://schemas.openxmlformats.org/officeDocument/2006/math">
                    <m:r>
                      <a:rPr lang="es-EC" sz="1600" i="1">
                        <a:latin typeface="Cambria Math"/>
                      </a:rPr>
                      <m:t> </m:t>
                    </m:r>
                    <m:r>
                      <a:rPr lang="es-ES" sz="1600" i="1">
                        <a:latin typeface="Cambria Math"/>
                      </a:rPr>
                      <m:t>𝑁</m:t>
                    </m:r>
                    <m:r>
                      <a:rPr lang="es-ES" sz="1600" i="1">
                        <a:latin typeface="Cambria Math"/>
                      </a:rPr>
                      <m:t>=12,4 </m:t>
                    </m:r>
                  </m:oMath>
                </a14:m>
                <a:endParaRPr lang="es-EC" sz="1600" dirty="0"/>
              </a:p>
              <a:p>
                <a:pPr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2" y="1649952"/>
                <a:ext cx="4572000" cy="2671180"/>
              </a:xfrm>
              <a:prstGeom prst="rect">
                <a:avLst/>
              </a:prstGeom>
              <a:blipFill rotWithShape="1">
                <a:blip r:embed="rId7"/>
                <a:stretch>
                  <a:fillRect l="-1200" t="-114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42910" y="71414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1" algn="ctr"/>
            <a:r>
              <a:rPr lang="es-ES" sz="3200" b="1" dirty="0"/>
              <a:t>Selección y cálculo del perfil que sujetará los motores</a:t>
            </a:r>
            <a:r>
              <a:rPr lang="es-ES" b="1" dirty="0"/>
              <a:t>.</a:t>
            </a:r>
            <a:endParaRPr lang="es-EC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Marcador de contenido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s-EC" sz="1800" dirty="0"/>
                  <a:t>Material:  </a:t>
                </a:r>
                <a:r>
                  <a:rPr lang="es-ES" sz="1800" dirty="0"/>
                  <a:t>acero estructural en “L” grado “</a:t>
                </a:r>
                <a:r>
                  <a:rPr lang="es-ES" sz="1800" dirty="0" smtClean="0"/>
                  <a:t>B” </a:t>
                </a:r>
                <a:r>
                  <a:rPr lang="es-ES" sz="1800" dirty="0"/>
                  <a:t>norma INEN 1 623:2000.</a:t>
                </a:r>
                <a:endParaRPr lang="es-EC" sz="1800" dirty="0"/>
              </a:p>
              <a:p>
                <a:pPr>
                  <a:buNone/>
                </a:pPr>
                <a:r>
                  <a:rPr lang="es-EC" sz="1800" dirty="0"/>
                  <a:t>Resistencia a la fluencia </a:t>
                </a:r>
                <a:r>
                  <a:rPr lang="es-EC" sz="1800" dirty="0" smtClean="0"/>
                  <a:t>: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/>
                      </a:rPr>
                      <m:t>275</m:t>
                    </m:r>
                  </m:oMath>
                </a14:m>
                <a:r>
                  <a:rPr lang="es-EC" sz="1800" dirty="0" smtClean="0"/>
                  <a:t> </a:t>
                </a:r>
                <a:r>
                  <a:rPr lang="es-EC" sz="1800" dirty="0"/>
                  <a:t>MPa; </a:t>
                </a:r>
              </a:p>
              <a:p>
                <a:pPr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7" name="6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627" t="-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477796" cy="2539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Personal\Desktop\10cal_load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78560" cy="119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Personal\Desktop\10cal_shear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72" y="2996952"/>
            <a:ext cx="3777977" cy="132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Personal\Desktop\10cal_moment.b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21669"/>
            <a:ext cx="4061875" cy="13835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07504" y="5217854"/>
                <a:ext cx="47880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 i="1">
                          <a:latin typeface="Cambria Math"/>
                        </a:rPr>
                        <m:t>𝑀𝑜𝑚𝑒𝑛𝑡𝑜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𝑑𝑒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𝑓𝑙𝑒𝑥𝑖</m:t>
                      </m:r>
                      <m:r>
                        <a:rPr lang="es-ES" i="1">
                          <a:latin typeface="Cambria Math"/>
                        </a:rPr>
                        <m:t>ó</m:t>
                      </m:r>
                      <m:r>
                        <a:rPr lang="es-EC" b="0" i="1" smtClean="0">
                          <a:latin typeface="Cambria Math"/>
                        </a:rPr>
                        <m:t>𝑛</m:t>
                      </m:r>
                      <m:r>
                        <a:rPr lang="es-ES" i="1">
                          <a:latin typeface="Cambria Math"/>
                        </a:rPr>
                        <m:t>=87906 [</m:t>
                      </m:r>
                      <m:r>
                        <a:rPr lang="es-ES" i="1">
                          <a:latin typeface="Cambria Math"/>
                        </a:rPr>
                        <m:t>𝑁</m:t>
                      </m:r>
                      <m:r>
                        <a:rPr lang="es-ES" i="1">
                          <a:latin typeface="Cambria Math"/>
                        </a:rPr>
                        <m:t>/</m:t>
                      </m:r>
                      <m:r>
                        <a:rPr lang="es-ES" i="1">
                          <a:latin typeface="Cambria Math"/>
                        </a:rPr>
                        <m:t>𝑚𝑚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217854"/>
                <a:ext cx="478802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7179"/>
          <a:stretch>
            <a:fillRect/>
          </a:stretch>
        </p:blipFill>
        <p:spPr bwMode="auto">
          <a:xfrm>
            <a:off x="0" y="5824537"/>
            <a:ext cx="91440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3384376" cy="13681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467544" y="1962307"/>
                <a:ext cx="141737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𝑇</m:t>
                      </m:r>
                      <m:r>
                        <a:rPr lang="es-ES" i="1">
                          <a:latin typeface="Cambria Math"/>
                        </a:rPr>
                        <m:t>=9,55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𝐻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s-E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62307"/>
                <a:ext cx="1417375" cy="6108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7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5560"/>
            <a:ext cx="2433320" cy="1905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395536" y="4581128"/>
                <a:ext cx="2852789" cy="1465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𝐹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𝐹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28,57[</m:t>
                          </m:r>
                          <m:r>
                            <a:rPr lang="es-ES" i="1">
                              <a:latin typeface="Cambria Math"/>
                            </a:rPr>
                            <m:t>𝑁</m:t>
                          </m:r>
                          <m:r>
                            <a:rPr lang="es-ES" i="1">
                              <a:latin typeface="Cambria Math"/>
                            </a:rPr>
                            <m:t>.</m:t>
                          </m:r>
                          <m:r>
                            <a:rPr lang="es-ES" i="1">
                              <a:latin typeface="Cambria Math"/>
                            </a:rPr>
                            <m:t>𝑚</m:t>
                          </m:r>
                          <m:r>
                            <a:rPr lang="es-E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0,052[</m:t>
                          </m:r>
                          <m:r>
                            <a:rPr lang="es-ES" i="1">
                              <a:latin typeface="Cambria Math"/>
                            </a:rPr>
                            <m:t>𝑚</m:t>
                          </m:r>
                          <m:r>
                            <a:rPr lang="es-ES" i="1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/>
                      </a:rPr>
                      <m:t>𝐹</m:t>
                    </m:r>
                    <m:r>
                      <a:rPr lang="es-ES" i="1">
                        <a:latin typeface="Cambria Math"/>
                      </a:rPr>
                      <m:t>=549,42</m:t>
                    </m:r>
                    <m:d>
                      <m:dPr>
                        <m:begChr m:val="["/>
                        <m:endChr m:val="]"/>
                        <m:ctrlPr>
                          <a:rPr lang="es-EC" i="1">
                            <a:latin typeface="Cambria Math"/>
                          </a:rPr>
                        </m:ctrlPr>
                      </m:dPr>
                      <m:e>
                        <m:r>
                          <a:rPr lang="es-ES" i="1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s-ES" dirty="0"/>
                  <a:t>.</a:t>
                </a:r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81128"/>
                <a:ext cx="2852789" cy="1465722"/>
              </a:xfrm>
              <a:prstGeom prst="rect">
                <a:avLst/>
              </a:prstGeom>
              <a:blipFill rotWithShape="1">
                <a:blip r:embed="rId6"/>
                <a:stretch>
                  <a:fillRect b="-580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11 Imagen" descr="C:\Users\Personal\Desktop\flxion301_load.b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47" y="439480"/>
            <a:ext cx="4321557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Personal\Desktop\flxion301_shear.b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34" y="2267743"/>
            <a:ext cx="4018870" cy="126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Personal\Desktop\flxion301_moment.bmp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78554"/>
            <a:ext cx="3888432" cy="152401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915816" y="2132856"/>
                <a:ext cx="1902957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𝑀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s-E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132856"/>
                <a:ext cx="1902957" cy="6560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2843808" y="2780928"/>
                <a:ext cx="2510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𝑀</m:t>
                      </m:r>
                      <m:r>
                        <a:rPr lang="es-ES" i="1">
                          <a:latin typeface="Cambria Math"/>
                        </a:rPr>
                        <m:t>=88596,53[</m:t>
                      </m:r>
                      <m:r>
                        <a:rPr lang="es-ES" i="1">
                          <a:latin typeface="Cambria Math"/>
                        </a:rPr>
                        <m:t>𝑁</m:t>
                      </m:r>
                      <m:r>
                        <a:rPr lang="es-ES" i="1">
                          <a:latin typeface="Cambria Math"/>
                        </a:rPr>
                        <m:t>/</m:t>
                      </m:r>
                      <m:r>
                        <a:rPr lang="es-ES" i="1">
                          <a:latin typeface="Cambria Math"/>
                        </a:rPr>
                        <m:t>𝑚𝑚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780928"/>
                <a:ext cx="251062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2843808" y="3244334"/>
                <a:ext cx="1955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=91,66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/>
                            </a:rPr>
                            <m:t>𝑀𝑝𝑎</m:t>
                          </m:r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44334"/>
                <a:ext cx="195560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2898208" y="3645024"/>
                <a:ext cx="167379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𝑆</m:t>
                      </m:r>
                      <m:r>
                        <a:rPr lang="es-ES" i="1">
                          <a:latin typeface="Cambria Math"/>
                        </a:rPr>
                        <m:t>≅0,966 </m:t>
                      </m:r>
                      <m:sSup>
                        <m:sSupPr>
                          <m:ctrlPr>
                            <a:rPr lang="es-EC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s-ES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208" y="3645024"/>
                <a:ext cx="1673792" cy="3755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Rectángulo"/>
          <p:cNvSpPr/>
          <p:nvPr/>
        </p:nvSpPr>
        <p:spPr>
          <a:xfrm>
            <a:off x="2881274" y="4005064"/>
            <a:ext cx="2509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Dimensiones:  40x40x3mm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2987824" y="4437112"/>
                <a:ext cx="1920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/>
                        </a:rPr>
                        <m:t>𝑁</m:t>
                      </m:r>
                      <m:r>
                        <a:rPr lang="es-ES" i="1">
                          <a:latin typeface="Cambria Math"/>
                        </a:rPr>
                        <m:t>=4,3 </m:t>
                      </m:r>
                      <m:r>
                        <a:rPr lang="es-ES" i="1">
                          <a:latin typeface="Cambria Math"/>
                        </a:rPr>
                        <m:t>𝐹</m:t>
                      </m:r>
                      <m:r>
                        <a:rPr lang="es-ES" i="1">
                          <a:latin typeface="Cambria Math"/>
                        </a:rPr>
                        <m:t>.</m:t>
                      </m:r>
                      <m:r>
                        <a:rPr lang="es-ES" i="1">
                          <a:latin typeface="Cambria Math"/>
                        </a:rPr>
                        <m:t>𝑆</m:t>
                      </m:r>
                      <m:r>
                        <a:rPr lang="es-ES" i="1">
                          <a:latin typeface="Cambria Math"/>
                        </a:rPr>
                        <m:t>. </m:t>
                      </m:r>
                      <m:r>
                        <a:rPr lang="es-ES" i="1">
                          <a:latin typeface="Cambria Math"/>
                        </a:rPr>
                        <m:t>𝑟𝑒𝑎𝑙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437112"/>
                <a:ext cx="1920719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2286000" y="5517232"/>
                <a:ext cx="53103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s-ES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ES" i="1">
                          <a:latin typeface="Cambria Math"/>
                        </a:rPr>
                        <m:t>=</m:t>
                      </m:r>
                      <m:r>
                        <a:rPr lang="es-ES" i="1">
                          <a:latin typeface="Cambria Math"/>
                        </a:rPr>
                        <m:t>𝑀𝑜𝑚𝑒𝑛𝑡𝑜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𝑑𝑒</m:t>
                      </m:r>
                      <m:r>
                        <a:rPr lang="es-ES" i="1">
                          <a:latin typeface="Cambria Math"/>
                        </a:rPr>
                        <m:t> </m:t>
                      </m:r>
                      <m:r>
                        <a:rPr lang="es-ES" i="1">
                          <a:latin typeface="Cambria Math"/>
                        </a:rPr>
                        <m:t>𝑡𝑜𝑟𝑠𝑖</m:t>
                      </m:r>
                      <m:r>
                        <a:rPr lang="es-ES" i="1">
                          <a:latin typeface="Cambria Math"/>
                        </a:rPr>
                        <m:t>ó</m:t>
                      </m:r>
                      <m:r>
                        <a:rPr lang="es-ES" i="1">
                          <a:latin typeface="Cambria Math"/>
                        </a:rPr>
                        <m:t>𝑛</m:t>
                      </m:r>
                      <m:r>
                        <a:rPr lang="es-ES" i="1">
                          <a:latin typeface="Cambria Math"/>
                        </a:rPr>
                        <m:t>=11040 [</m:t>
                      </m:r>
                      <m:r>
                        <a:rPr lang="es-ES" i="1">
                          <a:latin typeface="Cambria Math"/>
                        </a:rPr>
                        <m:t>𝑁</m:t>
                      </m:r>
                      <m:r>
                        <a:rPr lang="es-ES" i="1">
                          <a:latin typeface="Cambria Math"/>
                        </a:rPr>
                        <m:t>/</m:t>
                      </m:r>
                      <m:r>
                        <a:rPr lang="es-ES" i="1">
                          <a:latin typeface="Cambria Math"/>
                        </a:rPr>
                        <m:t>𝑚𝑚</m:t>
                      </m:r>
                      <m:r>
                        <a:rPr lang="es-E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517232"/>
                <a:ext cx="5310336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Personalizado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B2E389"/>
      </a:accent1>
      <a:accent2>
        <a:srgbClr val="EA157A"/>
      </a:accent2>
      <a:accent3>
        <a:srgbClr val="FEB80A"/>
      </a:accent3>
      <a:accent4>
        <a:srgbClr val="92D050"/>
      </a:accent4>
      <a:accent5>
        <a:srgbClr val="D6ECFF"/>
      </a:accent5>
      <a:accent6>
        <a:srgbClr val="4E5B6F"/>
      </a:accent6>
      <a:hlink>
        <a:srgbClr val="FFFFFF"/>
      </a:hlink>
      <a:folHlink>
        <a:srgbClr val="000000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1005</TotalTime>
  <Words>2152</Words>
  <Application>Microsoft Office PowerPoint</Application>
  <PresentationFormat>Presentación en pantalla (4:3)</PresentationFormat>
  <Paragraphs>421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Equidad</vt:lpstr>
      <vt:lpstr>“DISEÑO E IMPLEMENTACIÓN DE UN SISTEMA DE TRANSMISIÓN VARIABLE CONTINUA (CVT), COMO NUEVA TÉCNICA PARA LA LOCOMOCIÓN DE UNA SILLA DE RUEDAS” </vt:lpstr>
      <vt:lpstr>CAPÍTULO I GENERALIDADES</vt:lpstr>
      <vt:lpstr>CVT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“DISEÑO E IMPLEMENTACIÓN DE UN PROTOTIPO DE TORNO FRESADOR DE CONTROL NUMÉRICO COMPUTARIZADO PARA EL LABORATORIO CNC DE LA ESPE EXTENSIÓN LATACUNGA”</dc:title>
  <dc:creator>HP</dc:creator>
  <cp:lastModifiedBy>Luffi</cp:lastModifiedBy>
  <cp:revision>86</cp:revision>
  <dcterms:created xsi:type="dcterms:W3CDTF">2012-11-01T13:27:10Z</dcterms:created>
  <dcterms:modified xsi:type="dcterms:W3CDTF">2013-05-29T15:48:36Z</dcterms:modified>
</cp:coreProperties>
</file>