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2"/>
  </p:notesMasterIdLst>
  <p:sldIdLst>
    <p:sldId id="256" r:id="rId2"/>
    <p:sldId id="273" r:id="rId3"/>
    <p:sldId id="347" r:id="rId4"/>
    <p:sldId id="339" r:id="rId5"/>
    <p:sldId id="340" r:id="rId6"/>
    <p:sldId id="354" r:id="rId7"/>
    <p:sldId id="355" r:id="rId8"/>
    <p:sldId id="356" r:id="rId9"/>
    <p:sldId id="274" r:id="rId10"/>
    <p:sldId id="281" r:id="rId11"/>
    <p:sldId id="357" r:id="rId12"/>
    <p:sldId id="275" r:id="rId13"/>
    <p:sldId id="276" r:id="rId14"/>
    <p:sldId id="282" r:id="rId15"/>
    <p:sldId id="358" r:id="rId16"/>
    <p:sldId id="368" r:id="rId17"/>
    <p:sldId id="369" r:id="rId18"/>
    <p:sldId id="361" r:id="rId19"/>
    <p:sldId id="370" r:id="rId20"/>
    <p:sldId id="371" r:id="rId21"/>
    <p:sldId id="366" r:id="rId22"/>
    <p:sldId id="284" r:id="rId23"/>
    <p:sldId id="348" r:id="rId24"/>
    <p:sldId id="349" r:id="rId25"/>
    <p:sldId id="350" r:id="rId26"/>
    <p:sldId id="313" r:id="rId27"/>
    <p:sldId id="296" r:id="rId28"/>
    <p:sldId id="300" r:id="rId29"/>
    <p:sldId id="303" r:id="rId30"/>
    <p:sldId id="305" r:id="rId31"/>
    <p:sldId id="314" r:id="rId32"/>
    <p:sldId id="315" r:id="rId33"/>
    <p:sldId id="316" r:id="rId34"/>
    <p:sldId id="372" r:id="rId35"/>
    <p:sldId id="317" r:id="rId36"/>
    <p:sldId id="373" r:id="rId37"/>
    <p:sldId id="325" r:id="rId38"/>
    <p:sldId id="326" r:id="rId39"/>
    <p:sldId id="327" r:id="rId40"/>
    <p:sldId id="328" r:id="rId41"/>
    <p:sldId id="331" r:id="rId42"/>
    <p:sldId id="332" r:id="rId43"/>
    <p:sldId id="333" r:id="rId44"/>
    <p:sldId id="374" r:id="rId45"/>
    <p:sldId id="375" r:id="rId46"/>
    <p:sldId id="376" r:id="rId47"/>
    <p:sldId id="377" r:id="rId48"/>
    <p:sldId id="334" r:id="rId49"/>
    <p:sldId id="335" r:id="rId50"/>
    <p:sldId id="367" r:id="rId5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52" autoAdjust="0"/>
    <p:restoredTop sz="94660"/>
  </p:normalViewPr>
  <p:slideViewPr>
    <p:cSldViewPr>
      <p:cViewPr varScale="1">
        <p:scale>
          <a:sx n="74" d="100"/>
          <a:sy n="74" d="100"/>
        </p:scale>
        <p:origin x="-91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package" Target="../embeddings/Hoja_de_c_lculo_de_Microsoft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Hoja_de_c_lculo_de_Microsoft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Hoja_de_c_lculo_de_Microsoft_Excel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Hoja_de_c_lculo_de_Microsoft_Excel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Hoja_de_c_lculo_de_Microsoft_Excel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Hoja_de_c_lculo_de_Microsoft_Excel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Hoja_de_c_lculo_de_Microsoft_Excel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Hoja_de_c_lculo_de_Microsoft_Excel8.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Hoja1!$F$3</c:f>
              <c:strCache>
                <c:ptCount val="1"/>
                <c:pt idx="0">
                  <c:v>2010</c:v>
                </c:pt>
              </c:strCache>
            </c:strRef>
          </c:tx>
          <c:invertIfNegative val="0"/>
          <c:cat>
            <c:strRef>
              <c:f>Hoja1!$E$4</c:f>
              <c:strCache>
                <c:ptCount val="1"/>
                <c:pt idx="0">
                  <c:v>Razón Liquidez</c:v>
                </c:pt>
              </c:strCache>
            </c:strRef>
          </c:cat>
          <c:val>
            <c:numRef>
              <c:f>Hoja1!$F$4</c:f>
              <c:numCache>
                <c:formatCode>General</c:formatCode>
                <c:ptCount val="1"/>
                <c:pt idx="0">
                  <c:v>2.5099999999999998</c:v>
                </c:pt>
              </c:numCache>
            </c:numRef>
          </c:val>
        </c:ser>
        <c:ser>
          <c:idx val="1"/>
          <c:order val="1"/>
          <c:tx>
            <c:strRef>
              <c:f>Hoja1!$G$3</c:f>
              <c:strCache>
                <c:ptCount val="1"/>
                <c:pt idx="0">
                  <c:v>2011</c:v>
                </c:pt>
              </c:strCache>
            </c:strRef>
          </c:tx>
          <c:invertIfNegative val="0"/>
          <c:cat>
            <c:strRef>
              <c:f>Hoja1!$E$4</c:f>
              <c:strCache>
                <c:ptCount val="1"/>
                <c:pt idx="0">
                  <c:v>Razón Liquidez</c:v>
                </c:pt>
              </c:strCache>
            </c:strRef>
          </c:cat>
          <c:val>
            <c:numRef>
              <c:f>Hoja1!$G$4</c:f>
              <c:numCache>
                <c:formatCode>General</c:formatCode>
                <c:ptCount val="1"/>
                <c:pt idx="0">
                  <c:v>2.46</c:v>
                </c:pt>
              </c:numCache>
            </c:numRef>
          </c:val>
        </c:ser>
        <c:dLbls>
          <c:showLegendKey val="0"/>
          <c:showVal val="0"/>
          <c:showCatName val="0"/>
          <c:showSerName val="0"/>
          <c:showPercent val="0"/>
          <c:showBubbleSize val="0"/>
        </c:dLbls>
        <c:gapWidth val="150"/>
        <c:shape val="cylinder"/>
        <c:axId val="92799744"/>
        <c:axId val="92801280"/>
        <c:axId val="0"/>
      </c:bar3DChart>
      <c:catAx>
        <c:axId val="92799744"/>
        <c:scaling>
          <c:orientation val="minMax"/>
        </c:scaling>
        <c:delete val="0"/>
        <c:axPos val="b"/>
        <c:numFmt formatCode="General" sourceLinked="1"/>
        <c:majorTickMark val="none"/>
        <c:minorTickMark val="none"/>
        <c:tickLblPos val="nextTo"/>
        <c:crossAx val="92801280"/>
        <c:crosses val="autoZero"/>
        <c:auto val="1"/>
        <c:lblAlgn val="ctr"/>
        <c:lblOffset val="100"/>
        <c:noMultiLvlLbl val="0"/>
      </c:catAx>
      <c:valAx>
        <c:axId val="92801280"/>
        <c:scaling>
          <c:orientation val="minMax"/>
        </c:scaling>
        <c:delete val="0"/>
        <c:axPos val="l"/>
        <c:majorGridlines/>
        <c:numFmt formatCode="General" sourceLinked="1"/>
        <c:majorTickMark val="none"/>
        <c:minorTickMark val="none"/>
        <c:tickLblPos val="nextTo"/>
        <c:crossAx val="92799744"/>
        <c:crosses val="autoZero"/>
        <c:crossBetween val="between"/>
      </c:valAx>
    </c:plotArea>
    <c:legend>
      <c:legendPos val="r"/>
      <c:layout/>
      <c:overlay val="0"/>
    </c:legend>
    <c:plotVisOnly val="1"/>
    <c:dispBlanksAs val="gap"/>
    <c:showDLblsOverMax val="0"/>
  </c:chart>
  <c:spPr>
    <a:solidFill>
      <a:schemeClr val="accent1">
        <a:lumMod val="20000"/>
        <a:lumOff val="80000"/>
      </a:schemeClr>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s-E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Hoja1!$F$3</c:f>
              <c:strCache>
                <c:ptCount val="1"/>
                <c:pt idx="0">
                  <c:v>2010</c:v>
                </c:pt>
              </c:strCache>
            </c:strRef>
          </c:tx>
          <c:invertIfNegative val="0"/>
          <c:cat>
            <c:strRef>
              <c:f>Hoja1!$E$4</c:f>
              <c:strCache>
                <c:ptCount val="1"/>
                <c:pt idx="0">
                  <c:v>Endeudamiento Total</c:v>
                </c:pt>
              </c:strCache>
            </c:strRef>
          </c:cat>
          <c:val>
            <c:numRef>
              <c:f>Hoja1!$F$4</c:f>
              <c:numCache>
                <c:formatCode>0%</c:formatCode>
                <c:ptCount val="1"/>
                <c:pt idx="0">
                  <c:v>0.24</c:v>
                </c:pt>
              </c:numCache>
            </c:numRef>
          </c:val>
        </c:ser>
        <c:ser>
          <c:idx val="1"/>
          <c:order val="1"/>
          <c:tx>
            <c:strRef>
              <c:f>Hoja1!$G$3</c:f>
              <c:strCache>
                <c:ptCount val="1"/>
                <c:pt idx="0">
                  <c:v>2011</c:v>
                </c:pt>
              </c:strCache>
            </c:strRef>
          </c:tx>
          <c:invertIfNegative val="0"/>
          <c:cat>
            <c:strRef>
              <c:f>Hoja1!$E$4</c:f>
              <c:strCache>
                <c:ptCount val="1"/>
                <c:pt idx="0">
                  <c:v>Endeudamiento Total</c:v>
                </c:pt>
              </c:strCache>
            </c:strRef>
          </c:cat>
          <c:val>
            <c:numRef>
              <c:f>Hoja1!$G$4</c:f>
              <c:numCache>
                <c:formatCode>0%</c:formatCode>
                <c:ptCount val="1"/>
                <c:pt idx="0">
                  <c:v>0.28999999999999998</c:v>
                </c:pt>
              </c:numCache>
            </c:numRef>
          </c:val>
        </c:ser>
        <c:dLbls>
          <c:showLegendKey val="0"/>
          <c:showVal val="0"/>
          <c:showCatName val="0"/>
          <c:showSerName val="0"/>
          <c:showPercent val="0"/>
          <c:showBubbleSize val="0"/>
        </c:dLbls>
        <c:gapWidth val="150"/>
        <c:shape val="cylinder"/>
        <c:axId val="91237376"/>
        <c:axId val="92824320"/>
        <c:axId val="0"/>
      </c:bar3DChart>
      <c:catAx>
        <c:axId val="91237376"/>
        <c:scaling>
          <c:orientation val="minMax"/>
        </c:scaling>
        <c:delete val="0"/>
        <c:axPos val="b"/>
        <c:numFmt formatCode="General" sourceLinked="1"/>
        <c:majorTickMark val="none"/>
        <c:minorTickMark val="none"/>
        <c:tickLblPos val="nextTo"/>
        <c:crossAx val="92824320"/>
        <c:crosses val="autoZero"/>
        <c:auto val="1"/>
        <c:lblAlgn val="ctr"/>
        <c:lblOffset val="100"/>
        <c:noMultiLvlLbl val="0"/>
      </c:catAx>
      <c:valAx>
        <c:axId val="92824320"/>
        <c:scaling>
          <c:orientation val="minMax"/>
        </c:scaling>
        <c:delete val="0"/>
        <c:axPos val="l"/>
        <c:majorGridlines/>
        <c:numFmt formatCode="0%" sourceLinked="1"/>
        <c:majorTickMark val="none"/>
        <c:minorTickMark val="none"/>
        <c:tickLblPos val="nextTo"/>
        <c:crossAx val="91237376"/>
        <c:crosses val="autoZero"/>
        <c:crossBetween val="between"/>
      </c:valAx>
    </c:plotArea>
    <c:legend>
      <c:legendPos val="r"/>
      <c:layout/>
      <c:overlay val="0"/>
    </c:legend>
    <c:plotVisOnly val="1"/>
    <c:dispBlanksAs val="gap"/>
    <c:showDLblsOverMax val="0"/>
  </c:chart>
  <c:spPr>
    <a:solidFill>
      <a:schemeClr val="accent1">
        <a:lumMod val="20000"/>
        <a:lumOff val="80000"/>
      </a:schemeClr>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s-E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Hoja1!$F$3</c:f>
              <c:strCache>
                <c:ptCount val="1"/>
                <c:pt idx="0">
                  <c:v>2010</c:v>
                </c:pt>
              </c:strCache>
            </c:strRef>
          </c:tx>
          <c:invertIfNegative val="0"/>
          <c:cat>
            <c:strRef>
              <c:f>Hoja1!$E$4</c:f>
              <c:strCache>
                <c:ptCount val="1"/>
                <c:pt idx="0">
                  <c:v>Endeudamiento Patrimonial</c:v>
                </c:pt>
              </c:strCache>
            </c:strRef>
          </c:cat>
          <c:val>
            <c:numRef>
              <c:f>Hoja1!$F$4</c:f>
              <c:numCache>
                <c:formatCode>General</c:formatCode>
                <c:ptCount val="1"/>
                <c:pt idx="0">
                  <c:v>0.1</c:v>
                </c:pt>
              </c:numCache>
            </c:numRef>
          </c:val>
        </c:ser>
        <c:ser>
          <c:idx val="1"/>
          <c:order val="1"/>
          <c:tx>
            <c:strRef>
              <c:f>Hoja1!$G$3</c:f>
              <c:strCache>
                <c:ptCount val="1"/>
                <c:pt idx="0">
                  <c:v>2011</c:v>
                </c:pt>
              </c:strCache>
            </c:strRef>
          </c:tx>
          <c:invertIfNegative val="0"/>
          <c:cat>
            <c:strRef>
              <c:f>Hoja1!$E$4</c:f>
              <c:strCache>
                <c:ptCount val="1"/>
                <c:pt idx="0">
                  <c:v>Endeudamiento Patrimonial</c:v>
                </c:pt>
              </c:strCache>
            </c:strRef>
          </c:cat>
          <c:val>
            <c:numRef>
              <c:f>Hoja1!$G$4</c:f>
              <c:numCache>
                <c:formatCode>General</c:formatCode>
                <c:ptCount val="1"/>
                <c:pt idx="0">
                  <c:v>0.05</c:v>
                </c:pt>
              </c:numCache>
            </c:numRef>
          </c:val>
        </c:ser>
        <c:dLbls>
          <c:showLegendKey val="0"/>
          <c:showVal val="0"/>
          <c:showCatName val="0"/>
          <c:showSerName val="0"/>
          <c:showPercent val="0"/>
          <c:showBubbleSize val="0"/>
        </c:dLbls>
        <c:gapWidth val="150"/>
        <c:shape val="cylinder"/>
        <c:axId val="160137600"/>
        <c:axId val="160139136"/>
        <c:axId val="0"/>
      </c:bar3DChart>
      <c:catAx>
        <c:axId val="160137600"/>
        <c:scaling>
          <c:orientation val="minMax"/>
        </c:scaling>
        <c:delete val="0"/>
        <c:axPos val="b"/>
        <c:numFmt formatCode="General" sourceLinked="1"/>
        <c:majorTickMark val="none"/>
        <c:minorTickMark val="none"/>
        <c:tickLblPos val="nextTo"/>
        <c:crossAx val="160139136"/>
        <c:crosses val="autoZero"/>
        <c:auto val="1"/>
        <c:lblAlgn val="ctr"/>
        <c:lblOffset val="100"/>
        <c:noMultiLvlLbl val="0"/>
      </c:catAx>
      <c:valAx>
        <c:axId val="160139136"/>
        <c:scaling>
          <c:orientation val="minMax"/>
        </c:scaling>
        <c:delete val="0"/>
        <c:axPos val="l"/>
        <c:majorGridlines/>
        <c:numFmt formatCode="General" sourceLinked="1"/>
        <c:majorTickMark val="none"/>
        <c:minorTickMark val="none"/>
        <c:tickLblPos val="nextTo"/>
        <c:crossAx val="160137600"/>
        <c:crosses val="autoZero"/>
        <c:crossBetween val="between"/>
      </c:valAx>
    </c:plotArea>
    <c:legend>
      <c:legendPos val="r"/>
      <c:layout/>
      <c:overlay val="0"/>
    </c:legend>
    <c:plotVisOnly val="1"/>
    <c:dispBlanksAs val="gap"/>
    <c:showDLblsOverMax val="0"/>
  </c:chart>
  <c:spPr>
    <a:solidFill>
      <a:schemeClr val="accent1">
        <a:lumMod val="20000"/>
        <a:lumOff val="80000"/>
      </a:schemeClr>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s-E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Hoja1!$F$3</c:f>
              <c:strCache>
                <c:ptCount val="1"/>
                <c:pt idx="0">
                  <c:v>2010</c:v>
                </c:pt>
              </c:strCache>
            </c:strRef>
          </c:tx>
          <c:invertIfNegative val="0"/>
          <c:cat>
            <c:strRef>
              <c:f>Hoja1!$E$4</c:f>
              <c:strCache>
                <c:ptCount val="1"/>
                <c:pt idx="0">
                  <c:v>Rentabilidad sobre ventas</c:v>
                </c:pt>
              </c:strCache>
            </c:strRef>
          </c:cat>
          <c:val>
            <c:numRef>
              <c:f>Hoja1!$F$4</c:f>
              <c:numCache>
                <c:formatCode>0.00%</c:formatCode>
                <c:ptCount val="1"/>
                <c:pt idx="0">
                  <c:v>0.1119</c:v>
                </c:pt>
              </c:numCache>
            </c:numRef>
          </c:val>
        </c:ser>
        <c:ser>
          <c:idx val="1"/>
          <c:order val="1"/>
          <c:tx>
            <c:strRef>
              <c:f>Hoja1!$G$3</c:f>
              <c:strCache>
                <c:ptCount val="1"/>
                <c:pt idx="0">
                  <c:v>2011</c:v>
                </c:pt>
              </c:strCache>
            </c:strRef>
          </c:tx>
          <c:invertIfNegative val="0"/>
          <c:cat>
            <c:strRef>
              <c:f>Hoja1!$E$4</c:f>
              <c:strCache>
                <c:ptCount val="1"/>
                <c:pt idx="0">
                  <c:v>Rentabilidad sobre ventas</c:v>
                </c:pt>
              </c:strCache>
            </c:strRef>
          </c:cat>
          <c:val>
            <c:numRef>
              <c:f>Hoja1!$G$4</c:f>
              <c:numCache>
                <c:formatCode>0.00%</c:formatCode>
                <c:ptCount val="1"/>
                <c:pt idx="0">
                  <c:v>0.1336</c:v>
                </c:pt>
              </c:numCache>
            </c:numRef>
          </c:val>
        </c:ser>
        <c:dLbls>
          <c:showLegendKey val="0"/>
          <c:showVal val="0"/>
          <c:showCatName val="0"/>
          <c:showSerName val="0"/>
          <c:showPercent val="0"/>
          <c:showBubbleSize val="0"/>
        </c:dLbls>
        <c:gapWidth val="150"/>
        <c:shape val="cylinder"/>
        <c:axId val="162761344"/>
        <c:axId val="162763136"/>
        <c:axId val="0"/>
      </c:bar3DChart>
      <c:catAx>
        <c:axId val="162761344"/>
        <c:scaling>
          <c:orientation val="minMax"/>
        </c:scaling>
        <c:delete val="0"/>
        <c:axPos val="b"/>
        <c:numFmt formatCode="General" sourceLinked="1"/>
        <c:majorTickMark val="none"/>
        <c:minorTickMark val="none"/>
        <c:tickLblPos val="nextTo"/>
        <c:crossAx val="162763136"/>
        <c:crosses val="autoZero"/>
        <c:auto val="1"/>
        <c:lblAlgn val="ctr"/>
        <c:lblOffset val="100"/>
        <c:noMultiLvlLbl val="0"/>
      </c:catAx>
      <c:valAx>
        <c:axId val="162763136"/>
        <c:scaling>
          <c:orientation val="minMax"/>
        </c:scaling>
        <c:delete val="0"/>
        <c:axPos val="l"/>
        <c:majorGridlines/>
        <c:numFmt formatCode="0.00%" sourceLinked="1"/>
        <c:majorTickMark val="none"/>
        <c:minorTickMark val="none"/>
        <c:tickLblPos val="nextTo"/>
        <c:crossAx val="162761344"/>
        <c:crosses val="autoZero"/>
        <c:crossBetween val="between"/>
      </c:valAx>
    </c:plotArea>
    <c:legend>
      <c:legendPos val="r"/>
      <c:layout/>
      <c:overlay val="0"/>
    </c:legend>
    <c:plotVisOnly val="1"/>
    <c:dispBlanksAs val="gap"/>
    <c:showDLblsOverMax val="0"/>
  </c:chart>
  <c:spPr>
    <a:solidFill>
      <a:schemeClr val="accent1">
        <a:lumMod val="20000"/>
        <a:lumOff val="80000"/>
      </a:schemeClr>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s-E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Hoja1!$F$3</c:f>
              <c:strCache>
                <c:ptCount val="1"/>
                <c:pt idx="0">
                  <c:v>2010</c:v>
                </c:pt>
              </c:strCache>
            </c:strRef>
          </c:tx>
          <c:invertIfNegative val="0"/>
          <c:cat>
            <c:strRef>
              <c:f>Hoja1!$E$4</c:f>
              <c:strCache>
                <c:ptCount val="1"/>
                <c:pt idx="0">
                  <c:v>Rentabilidad sobre activos</c:v>
                </c:pt>
              </c:strCache>
            </c:strRef>
          </c:cat>
          <c:val>
            <c:numRef>
              <c:f>Hoja1!$F$4</c:f>
              <c:numCache>
                <c:formatCode>0.00%</c:formatCode>
                <c:ptCount val="1"/>
                <c:pt idx="0">
                  <c:v>4.4999999999999998E-2</c:v>
                </c:pt>
              </c:numCache>
            </c:numRef>
          </c:val>
        </c:ser>
        <c:ser>
          <c:idx val="1"/>
          <c:order val="1"/>
          <c:tx>
            <c:strRef>
              <c:f>Hoja1!$G$3</c:f>
              <c:strCache>
                <c:ptCount val="1"/>
                <c:pt idx="0">
                  <c:v>2011</c:v>
                </c:pt>
              </c:strCache>
            </c:strRef>
          </c:tx>
          <c:invertIfNegative val="0"/>
          <c:cat>
            <c:strRef>
              <c:f>Hoja1!$E$4</c:f>
              <c:strCache>
                <c:ptCount val="1"/>
                <c:pt idx="0">
                  <c:v>Rentabilidad sobre activos</c:v>
                </c:pt>
              </c:strCache>
            </c:strRef>
          </c:cat>
          <c:val>
            <c:numRef>
              <c:f>Hoja1!$G$4</c:f>
              <c:numCache>
                <c:formatCode>0.00%</c:formatCode>
                <c:ptCount val="1"/>
                <c:pt idx="0">
                  <c:v>5.1299999999999998E-2</c:v>
                </c:pt>
              </c:numCache>
            </c:numRef>
          </c:val>
        </c:ser>
        <c:dLbls>
          <c:showLegendKey val="0"/>
          <c:showVal val="0"/>
          <c:showCatName val="0"/>
          <c:showSerName val="0"/>
          <c:showPercent val="0"/>
          <c:showBubbleSize val="0"/>
        </c:dLbls>
        <c:gapWidth val="150"/>
        <c:shape val="cylinder"/>
        <c:axId val="91677056"/>
        <c:axId val="91678592"/>
        <c:axId val="0"/>
      </c:bar3DChart>
      <c:catAx>
        <c:axId val="91677056"/>
        <c:scaling>
          <c:orientation val="minMax"/>
        </c:scaling>
        <c:delete val="0"/>
        <c:axPos val="b"/>
        <c:numFmt formatCode="General" sourceLinked="1"/>
        <c:majorTickMark val="none"/>
        <c:minorTickMark val="none"/>
        <c:tickLblPos val="nextTo"/>
        <c:crossAx val="91678592"/>
        <c:crosses val="autoZero"/>
        <c:auto val="1"/>
        <c:lblAlgn val="ctr"/>
        <c:lblOffset val="100"/>
        <c:noMultiLvlLbl val="0"/>
      </c:catAx>
      <c:valAx>
        <c:axId val="91678592"/>
        <c:scaling>
          <c:orientation val="minMax"/>
        </c:scaling>
        <c:delete val="0"/>
        <c:axPos val="l"/>
        <c:majorGridlines/>
        <c:numFmt formatCode="0.00%" sourceLinked="1"/>
        <c:majorTickMark val="none"/>
        <c:minorTickMark val="none"/>
        <c:tickLblPos val="nextTo"/>
        <c:crossAx val="91677056"/>
        <c:crosses val="autoZero"/>
        <c:crossBetween val="between"/>
      </c:valAx>
    </c:plotArea>
    <c:legend>
      <c:legendPos val="r"/>
      <c:layout/>
      <c:overlay val="0"/>
    </c:legend>
    <c:plotVisOnly val="1"/>
    <c:dispBlanksAs val="gap"/>
    <c:showDLblsOverMax val="0"/>
  </c:chart>
  <c:spPr>
    <a:solidFill>
      <a:schemeClr val="accent1">
        <a:lumMod val="20000"/>
        <a:lumOff val="80000"/>
      </a:schemeClr>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s-E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Hoja1!$F$3</c:f>
              <c:strCache>
                <c:ptCount val="1"/>
                <c:pt idx="0">
                  <c:v>2010</c:v>
                </c:pt>
              </c:strCache>
            </c:strRef>
          </c:tx>
          <c:invertIfNegative val="0"/>
          <c:cat>
            <c:strRef>
              <c:f>Hoja1!$E$4</c:f>
              <c:strCache>
                <c:ptCount val="1"/>
                <c:pt idx="0">
                  <c:v>Rentabilidad sobre patrimonio</c:v>
                </c:pt>
              </c:strCache>
            </c:strRef>
          </c:cat>
          <c:val>
            <c:numRef>
              <c:f>Hoja1!$F$4</c:f>
              <c:numCache>
                <c:formatCode>0.00%</c:formatCode>
                <c:ptCount val="1"/>
                <c:pt idx="0">
                  <c:v>5.9200000000000003E-2</c:v>
                </c:pt>
              </c:numCache>
            </c:numRef>
          </c:val>
        </c:ser>
        <c:ser>
          <c:idx val="1"/>
          <c:order val="1"/>
          <c:tx>
            <c:strRef>
              <c:f>Hoja1!$G$3</c:f>
              <c:strCache>
                <c:ptCount val="1"/>
                <c:pt idx="0">
                  <c:v>2011</c:v>
                </c:pt>
              </c:strCache>
            </c:strRef>
          </c:tx>
          <c:invertIfNegative val="0"/>
          <c:cat>
            <c:strRef>
              <c:f>Hoja1!$E$4</c:f>
              <c:strCache>
                <c:ptCount val="1"/>
                <c:pt idx="0">
                  <c:v>Rentabilidad sobre patrimonio</c:v>
                </c:pt>
              </c:strCache>
            </c:strRef>
          </c:cat>
          <c:val>
            <c:numRef>
              <c:f>Hoja1!$G$4</c:f>
              <c:numCache>
                <c:formatCode>0.00%</c:formatCode>
                <c:ptCount val="1"/>
                <c:pt idx="0">
                  <c:v>7.2700000000000001E-2</c:v>
                </c:pt>
              </c:numCache>
            </c:numRef>
          </c:val>
        </c:ser>
        <c:dLbls>
          <c:showLegendKey val="0"/>
          <c:showVal val="0"/>
          <c:showCatName val="0"/>
          <c:showSerName val="0"/>
          <c:showPercent val="0"/>
          <c:showBubbleSize val="0"/>
        </c:dLbls>
        <c:gapWidth val="150"/>
        <c:shape val="cylinder"/>
        <c:axId val="89762432"/>
        <c:axId val="89780608"/>
        <c:axId val="0"/>
      </c:bar3DChart>
      <c:catAx>
        <c:axId val="89762432"/>
        <c:scaling>
          <c:orientation val="minMax"/>
        </c:scaling>
        <c:delete val="0"/>
        <c:axPos val="b"/>
        <c:numFmt formatCode="General" sourceLinked="1"/>
        <c:majorTickMark val="none"/>
        <c:minorTickMark val="none"/>
        <c:tickLblPos val="nextTo"/>
        <c:crossAx val="89780608"/>
        <c:crosses val="autoZero"/>
        <c:auto val="1"/>
        <c:lblAlgn val="ctr"/>
        <c:lblOffset val="100"/>
        <c:noMultiLvlLbl val="0"/>
      </c:catAx>
      <c:valAx>
        <c:axId val="89780608"/>
        <c:scaling>
          <c:orientation val="minMax"/>
        </c:scaling>
        <c:delete val="0"/>
        <c:axPos val="l"/>
        <c:majorGridlines/>
        <c:numFmt formatCode="0.00%" sourceLinked="1"/>
        <c:majorTickMark val="none"/>
        <c:minorTickMark val="none"/>
        <c:tickLblPos val="nextTo"/>
        <c:crossAx val="89762432"/>
        <c:crosses val="autoZero"/>
        <c:crossBetween val="between"/>
      </c:valAx>
    </c:plotArea>
    <c:legend>
      <c:legendPos val="r"/>
      <c:layout/>
      <c:overlay val="0"/>
    </c:legend>
    <c:plotVisOnly val="1"/>
    <c:dispBlanksAs val="gap"/>
    <c:showDLblsOverMax val="0"/>
  </c:chart>
  <c:spPr>
    <a:solidFill>
      <a:schemeClr val="accent1">
        <a:lumMod val="20000"/>
        <a:lumOff val="80000"/>
      </a:schemeClr>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s-E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s-ES"/>
              <a:t>Activo</a:t>
            </a:r>
          </a:p>
        </c:rich>
      </c:tx>
      <c:layout/>
      <c:overlay val="0"/>
    </c:title>
    <c:autoTitleDeleted val="0"/>
    <c:view3D>
      <c:rotX val="15"/>
      <c:rotY val="20"/>
      <c:rAngAx val="0"/>
      <c:perspective val="30"/>
    </c:view3D>
    <c:floor>
      <c:thickness val="0"/>
    </c:floor>
    <c:sideWall>
      <c:thickness val="0"/>
    </c:sideWall>
    <c:backWall>
      <c:thickness val="0"/>
    </c:backWall>
    <c:plotArea>
      <c:layout/>
      <c:bar3DChart>
        <c:barDir val="col"/>
        <c:grouping val="standard"/>
        <c:varyColors val="0"/>
        <c:ser>
          <c:idx val="0"/>
          <c:order val="0"/>
          <c:tx>
            <c:strRef>
              <c:f>'Análisis Vertical'!$J$64</c:f>
              <c:strCache>
                <c:ptCount val="1"/>
                <c:pt idx="0">
                  <c:v>2009</c:v>
                </c:pt>
              </c:strCache>
            </c:strRef>
          </c:tx>
          <c:invertIfNegative val="0"/>
          <c:cat>
            <c:strRef>
              <c:f>'Análisis Vertical'!$I$65:$I$68</c:f>
              <c:strCache>
                <c:ptCount val="4"/>
                <c:pt idx="0">
                  <c:v> Activo Corriente</c:v>
                </c:pt>
                <c:pt idx="1">
                  <c:v> Activo Fijo</c:v>
                </c:pt>
                <c:pt idx="2">
                  <c:v>Activos Diferidos</c:v>
                </c:pt>
                <c:pt idx="3">
                  <c:v>Otras Activos</c:v>
                </c:pt>
              </c:strCache>
            </c:strRef>
          </c:cat>
          <c:val>
            <c:numRef>
              <c:f>'Análisis Vertical'!$J$65:$J$68</c:f>
              <c:numCache>
                <c:formatCode>0%</c:formatCode>
                <c:ptCount val="4"/>
                <c:pt idx="0">
                  <c:v>0.28999999999999998</c:v>
                </c:pt>
                <c:pt idx="1">
                  <c:v>0.46</c:v>
                </c:pt>
                <c:pt idx="2">
                  <c:v>0.15</c:v>
                </c:pt>
                <c:pt idx="3">
                  <c:v>0.1</c:v>
                </c:pt>
              </c:numCache>
            </c:numRef>
          </c:val>
        </c:ser>
        <c:ser>
          <c:idx val="1"/>
          <c:order val="1"/>
          <c:tx>
            <c:strRef>
              <c:f>'Análisis Vertical'!$K$64</c:f>
              <c:strCache>
                <c:ptCount val="1"/>
                <c:pt idx="0">
                  <c:v>2010</c:v>
                </c:pt>
              </c:strCache>
            </c:strRef>
          </c:tx>
          <c:invertIfNegative val="0"/>
          <c:cat>
            <c:strRef>
              <c:f>'Análisis Vertical'!$I$65:$I$68</c:f>
              <c:strCache>
                <c:ptCount val="4"/>
                <c:pt idx="0">
                  <c:v> Activo Corriente</c:v>
                </c:pt>
                <c:pt idx="1">
                  <c:v> Activo Fijo</c:v>
                </c:pt>
                <c:pt idx="2">
                  <c:v>Activos Diferidos</c:v>
                </c:pt>
                <c:pt idx="3">
                  <c:v>Otras Activos</c:v>
                </c:pt>
              </c:strCache>
            </c:strRef>
          </c:cat>
          <c:val>
            <c:numRef>
              <c:f>'Análisis Vertical'!$K$65:$K$68</c:f>
              <c:numCache>
                <c:formatCode>0%</c:formatCode>
                <c:ptCount val="4"/>
                <c:pt idx="0">
                  <c:v>0.28000000000000003</c:v>
                </c:pt>
                <c:pt idx="1">
                  <c:v>0.48</c:v>
                </c:pt>
                <c:pt idx="2">
                  <c:v>0.17</c:v>
                </c:pt>
                <c:pt idx="3">
                  <c:v>7.0000000000000007E-2</c:v>
                </c:pt>
              </c:numCache>
            </c:numRef>
          </c:val>
        </c:ser>
        <c:ser>
          <c:idx val="2"/>
          <c:order val="2"/>
          <c:tx>
            <c:strRef>
              <c:f>'Análisis Vertical'!$L$64</c:f>
              <c:strCache>
                <c:ptCount val="1"/>
                <c:pt idx="0">
                  <c:v>2011</c:v>
                </c:pt>
              </c:strCache>
            </c:strRef>
          </c:tx>
          <c:invertIfNegative val="0"/>
          <c:cat>
            <c:strRef>
              <c:f>'Análisis Vertical'!$I$65:$I$68</c:f>
              <c:strCache>
                <c:ptCount val="4"/>
                <c:pt idx="0">
                  <c:v> Activo Corriente</c:v>
                </c:pt>
                <c:pt idx="1">
                  <c:v> Activo Fijo</c:v>
                </c:pt>
                <c:pt idx="2">
                  <c:v>Activos Diferidos</c:v>
                </c:pt>
                <c:pt idx="3">
                  <c:v>Otras Activos</c:v>
                </c:pt>
              </c:strCache>
            </c:strRef>
          </c:cat>
          <c:val>
            <c:numRef>
              <c:f>'Análisis Vertical'!$L$65:$L$68</c:f>
              <c:numCache>
                <c:formatCode>0%</c:formatCode>
                <c:ptCount val="4"/>
                <c:pt idx="0">
                  <c:v>0.31</c:v>
                </c:pt>
                <c:pt idx="1">
                  <c:v>0.39</c:v>
                </c:pt>
                <c:pt idx="2">
                  <c:v>0.21</c:v>
                </c:pt>
                <c:pt idx="3">
                  <c:v>0.1</c:v>
                </c:pt>
              </c:numCache>
            </c:numRef>
          </c:val>
        </c:ser>
        <c:dLbls>
          <c:showLegendKey val="0"/>
          <c:showVal val="0"/>
          <c:showCatName val="0"/>
          <c:showSerName val="0"/>
          <c:showPercent val="0"/>
          <c:showBubbleSize val="0"/>
        </c:dLbls>
        <c:gapWidth val="150"/>
        <c:shape val="box"/>
        <c:axId val="92068096"/>
        <c:axId val="92069888"/>
        <c:axId val="89778816"/>
      </c:bar3DChart>
      <c:catAx>
        <c:axId val="92068096"/>
        <c:scaling>
          <c:orientation val="minMax"/>
        </c:scaling>
        <c:delete val="0"/>
        <c:axPos val="b"/>
        <c:majorTickMark val="none"/>
        <c:minorTickMark val="none"/>
        <c:tickLblPos val="nextTo"/>
        <c:crossAx val="92069888"/>
        <c:crosses val="autoZero"/>
        <c:auto val="1"/>
        <c:lblAlgn val="ctr"/>
        <c:lblOffset val="100"/>
        <c:noMultiLvlLbl val="0"/>
      </c:catAx>
      <c:valAx>
        <c:axId val="92069888"/>
        <c:scaling>
          <c:orientation val="minMax"/>
        </c:scaling>
        <c:delete val="0"/>
        <c:axPos val="l"/>
        <c:majorGridlines/>
        <c:numFmt formatCode="0%" sourceLinked="1"/>
        <c:majorTickMark val="none"/>
        <c:minorTickMark val="none"/>
        <c:tickLblPos val="nextTo"/>
        <c:crossAx val="92068096"/>
        <c:crosses val="autoZero"/>
        <c:crossBetween val="between"/>
      </c:valAx>
      <c:serAx>
        <c:axId val="89778816"/>
        <c:scaling>
          <c:orientation val="minMax"/>
        </c:scaling>
        <c:delete val="1"/>
        <c:axPos val="b"/>
        <c:majorTickMark val="out"/>
        <c:minorTickMark val="none"/>
        <c:tickLblPos val="nextTo"/>
        <c:crossAx val="92069888"/>
        <c:crosses val="autoZero"/>
      </c:serAx>
    </c:plotArea>
    <c:legend>
      <c:legendPos val="r"/>
      <c:layout/>
      <c:overlay val="0"/>
    </c:legend>
    <c:plotVisOnly val="1"/>
    <c:dispBlanksAs val="gap"/>
    <c:showDLblsOverMax val="0"/>
  </c:chart>
  <c:spPr>
    <a:solidFill>
      <a:schemeClr val="accent1">
        <a:lumMod val="20000"/>
        <a:lumOff val="80000"/>
      </a:schemeClr>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s-E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a:pPr>
            <a:r>
              <a:rPr lang="es-ES"/>
              <a:t>Pasivo y Patrimonio</a:t>
            </a:r>
          </a:p>
        </c:rich>
      </c:tx>
      <c:layout/>
      <c:overlay val="0"/>
    </c:title>
    <c:autoTitleDeleted val="0"/>
    <c:view3D>
      <c:rotX val="15"/>
      <c:rotY val="20"/>
      <c:rAngAx val="0"/>
      <c:perspective val="30"/>
    </c:view3D>
    <c:floor>
      <c:thickness val="0"/>
    </c:floor>
    <c:sideWall>
      <c:thickness val="0"/>
    </c:sideWall>
    <c:backWall>
      <c:thickness val="0"/>
    </c:backWall>
    <c:plotArea>
      <c:layout/>
      <c:bar3DChart>
        <c:barDir val="col"/>
        <c:grouping val="standard"/>
        <c:varyColors val="0"/>
        <c:ser>
          <c:idx val="0"/>
          <c:order val="0"/>
          <c:tx>
            <c:strRef>
              <c:f>'Análisis Vertical'!$I$84</c:f>
              <c:strCache>
                <c:ptCount val="1"/>
                <c:pt idx="0">
                  <c:v>Pasivo Total</c:v>
                </c:pt>
              </c:strCache>
            </c:strRef>
          </c:tx>
          <c:invertIfNegative val="0"/>
          <c:cat>
            <c:numRef>
              <c:f>'Análisis Vertical'!$J$83:$L$83</c:f>
              <c:numCache>
                <c:formatCode>General</c:formatCode>
                <c:ptCount val="3"/>
                <c:pt idx="0">
                  <c:v>2009</c:v>
                </c:pt>
                <c:pt idx="1">
                  <c:v>2010</c:v>
                </c:pt>
                <c:pt idx="2">
                  <c:v>2011</c:v>
                </c:pt>
              </c:numCache>
            </c:numRef>
          </c:cat>
          <c:val>
            <c:numRef>
              <c:f>'Análisis Vertical'!$J$84:$L$84</c:f>
              <c:numCache>
                <c:formatCode>0%</c:formatCode>
                <c:ptCount val="3"/>
                <c:pt idx="0">
                  <c:v>0.15</c:v>
                </c:pt>
                <c:pt idx="1">
                  <c:v>0.24</c:v>
                </c:pt>
                <c:pt idx="2">
                  <c:v>0.28999999999999998</c:v>
                </c:pt>
              </c:numCache>
            </c:numRef>
          </c:val>
        </c:ser>
        <c:ser>
          <c:idx val="1"/>
          <c:order val="1"/>
          <c:tx>
            <c:strRef>
              <c:f>'Análisis Vertical'!$I$85</c:f>
              <c:strCache>
                <c:ptCount val="1"/>
                <c:pt idx="0">
                  <c:v>Patrimonio</c:v>
                </c:pt>
              </c:strCache>
            </c:strRef>
          </c:tx>
          <c:invertIfNegative val="0"/>
          <c:cat>
            <c:numRef>
              <c:f>'Análisis Vertical'!$J$83:$L$83</c:f>
              <c:numCache>
                <c:formatCode>General</c:formatCode>
                <c:ptCount val="3"/>
                <c:pt idx="0">
                  <c:v>2009</c:v>
                </c:pt>
                <c:pt idx="1">
                  <c:v>2010</c:v>
                </c:pt>
                <c:pt idx="2">
                  <c:v>2011</c:v>
                </c:pt>
              </c:numCache>
            </c:numRef>
          </c:cat>
          <c:val>
            <c:numRef>
              <c:f>'Análisis Vertical'!$J$85:$L$85</c:f>
              <c:numCache>
                <c:formatCode>0%</c:formatCode>
                <c:ptCount val="3"/>
                <c:pt idx="0">
                  <c:v>0.85</c:v>
                </c:pt>
                <c:pt idx="1">
                  <c:v>0.76</c:v>
                </c:pt>
                <c:pt idx="2">
                  <c:v>0.71</c:v>
                </c:pt>
              </c:numCache>
            </c:numRef>
          </c:val>
        </c:ser>
        <c:dLbls>
          <c:showLegendKey val="0"/>
          <c:showVal val="0"/>
          <c:showCatName val="0"/>
          <c:showSerName val="0"/>
          <c:showPercent val="0"/>
          <c:showBubbleSize val="0"/>
        </c:dLbls>
        <c:gapWidth val="150"/>
        <c:shape val="box"/>
        <c:axId val="92506368"/>
        <c:axId val="92512256"/>
        <c:axId val="92074432"/>
      </c:bar3DChart>
      <c:catAx>
        <c:axId val="92506368"/>
        <c:scaling>
          <c:orientation val="minMax"/>
        </c:scaling>
        <c:delete val="0"/>
        <c:axPos val="b"/>
        <c:numFmt formatCode="General" sourceLinked="1"/>
        <c:majorTickMark val="none"/>
        <c:minorTickMark val="none"/>
        <c:tickLblPos val="nextTo"/>
        <c:crossAx val="92512256"/>
        <c:crosses val="autoZero"/>
        <c:auto val="1"/>
        <c:lblAlgn val="ctr"/>
        <c:lblOffset val="100"/>
        <c:noMultiLvlLbl val="0"/>
      </c:catAx>
      <c:valAx>
        <c:axId val="92512256"/>
        <c:scaling>
          <c:orientation val="minMax"/>
        </c:scaling>
        <c:delete val="0"/>
        <c:axPos val="l"/>
        <c:majorGridlines/>
        <c:numFmt formatCode="0%" sourceLinked="1"/>
        <c:majorTickMark val="none"/>
        <c:minorTickMark val="none"/>
        <c:tickLblPos val="nextTo"/>
        <c:crossAx val="92506368"/>
        <c:crosses val="autoZero"/>
        <c:crossBetween val="between"/>
      </c:valAx>
      <c:serAx>
        <c:axId val="92074432"/>
        <c:scaling>
          <c:orientation val="minMax"/>
        </c:scaling>
        <c:delete val="1"/>
        <c:axPos val="b"/>
        <c:majorTickMark val="out"/>
        <c:minorTickMark val="none"/>
        <c:tickLblPos val="nextTo"/>
        <c:crossAx val="92512256"/>
        <c:crosses val="autoZero"/>
      </c:serAx>
    </c:plotArea>
    <c:legend>
      <c:legendPos val="r"/>
      <c:layout/>
      <c:overlay val="0"/>
    </c:legend>
    <c:plotVisOnly val="1"/>
    <c:dispBlanksAs val="gap"/>
    <c:showDLblsOverMax val="0"/>
  </c:chart>
  <c:spPr>
    <a:solidFill>
      <a:schemeClr val="accent1">
        <a:lumMod val="20000"/>
        <a:lumOff val="80000"/>
      </a:schemeClr>
    </a:solidFill>
    <a:ln w="25400" cap="flat" cmpd="sng" algn="ctr">
      <a:solidFill>
        <a:schemeClr val="accent1"/>
      </a:solidFill>
      <a:prstDash val="solid"/>
    </a:ln>
    <a:effectLst/>
  </c:spPr>
  <c:txPr>
    <a:bodyPr/>
    <a:lstStyle/>
    <a:p>
      <a:pPr>
        <a:defRPr>
          <a:solidFill>
            <a:schemeClr val="dk1"/>
          </a:solidFill>
          <a:latin typeface="+mn-lt"/>
          <a:ea typeface="+mn-ea"/>
          <a:cs typeface="+mn-cs"/>
        </a:defRPr>
      </a:pPr>
      <a:endParaRPr lang="es-E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E2F207-7A06-4B65-950D-E8A79C60B702}" type="datetimeFigureOut">
              <a:rPr lang="es-ES" smtClean="0"/>
              <a:pPr/>
              <a:t>27/03/2013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2A6CBC-E12A-4A8A-AE35-E453AFA0E926}" type="slidenum">
              <a:rPr lang="es-ES" smtClean="0"/>
              <a:pPr/>
              <a:t>‹Nº›</a:t>
            </a:fld>
            <a:endParaRPr lang="es-ES"/>
          </a:p>
        </p:txBody>
      </p:sp>
    </p:spTree>
    <p:extLst>
      <p:ext uri="{BB962C8B-B14F-4D97-AF65-F5344CB8AC3E}">
        <p14:creationId xmlns:p14="http://schemas.microsoft.com/office/powerpoint/2010/main" val="182828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72A6CBC-E12A-4A8A-AE35-E453AFA0E926}" type="slidenum">
              <a:rPr lang="es-ES" smtClean="0"/>
              <a:pPr/>
              <a:t>7</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3200" dirty="0" smtClean="0">
                <a:solidFill>
                  <a:srgbClr val="FF0000"/>
                </a:solidFill>
              </a:rPr>
              <a:t>Cambiar</a:t>
            </a:r>
            <a:endParaRPr lang="es-EC" sz="3200" dirty="0">
              <a:solidFill>
                <a:srgbClr val="FF0000"/>
              </a:solidFill>
            </a:endParaRPr>
          </a:p>
        </p:txBody>
      </p:sp>
      <p:sp>
        <p:nvSpPr>
          <p:cNvPr id="4" name="3 Marcador de número de diapositiva"/>
          <p:cNvSpPr>
            <a:spLocks noGrp="1"/>
          </p:cNvSpPr>
          <p:nvPr>
            <p:ph type="sldNum" sz="quarter" idx="10"/>
          </p:nvPr>
        </p:nvSpPr>
        <p:spPr/>
        <p:txBody>
          <a:bodyPr/>
          <a:lstStyle/>
          <a:p>
            <a:fld id="{572A6CBC-E12A-4A8A-AE35-E453AFA0E926}" type="slidenum">
              <a:rPr lang="es-ES" smtClean="0"/>
              <a:pPr/>
              <a:t>40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comparando la TIR con la apertura de los locales comerciales con la TIR sin la implementación de este proyecto se obtiene como diferencia 4 puntos porcentuales que la empresa dejaría de ganar si no realiza la apertura de los locales comerciales que se planteo en la presente tesis</a:t>
            </a:r>
            <a:endParaRPr lang="es-ES" dirty="0"/>
          </a:p>
        </p:txBody>
      </p:sp>
      <p:sp>
        <p:nvSpPr>
          <p:cNvPr id="4" name="3 Marcador de número de diapositiva"/>
          <p:cNvSpPr>
            <a:spLocks noGrp="1"/>
          </p:cNvSpPr>
          <p:nvPr>
            <p:ph type="sldNum" sz="quarter" idx="10"/>
          </p:nvPr>
        </p:nvSpPr>
        <p:spPr/>
        <p:txBody>
          <a:bodyPr/>
          <a:lstStyle/>
          <a:p>
            <a:fld id="{572A6CBC-E12A-4A8A-AE35-E453AFA0E926}" type="slidenum">
              <a:rPr lang="es-ES" smtClean="0"/>
              <a:pPr/>
              <a:t>46</a:t>
            </a:fld>
            <a:endParaRPr lang="es-ES"/>
          </a:p>
        </p:txBody>
      </p:sp>
    </p:spTree>
    <p:extLst>
      <p:ext uri="{BB962C8B-B14F-4D97-AF65-F5344CB8AC3E}">
        <p14:creationId xmlns:p14="http://schemas.microsoft.com/office/powerpoint/2010/main" val="2525669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72A6CBC-E12A-4A8A-AE35-E453AFA0E926}" type="slidenum">
              <a:rPr lang="es-ES" smtClean="0"/>
              <a:pPr/>
              <a:t>47</a:t>
            </a:fld>
            <a:endParaRPr lang="es-ES"/>
          </a:p>
        </p:txBody>
      </p:sp>
    </p:spTree>
    <p:extLst>
      <p:ext uri="{BB962C8B-B14F-4D97-AF65-F5344CB8AC3E}">
        <p14:creationId xmlns:p14="http://schemas.microsoft.com/office/powerpoint/2010/main" val="2525669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72A6CBC-E12A-4A8A-AE35-E453AFA0E926}" type="slidenum">
              <a:rPr lang="es-ES" smtClean="0"/>
              <a:pPr/>
              <a:t>9</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572A6CBC-E12A-4A8A-AE35-E453AFA0E926}" type="slidenum">
              <a:rPr lang="es-ES" smtClean="0"/>
              <a:pPr/>
              <a:t>12</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72A6CBC-E12A-4A8A-AE35-E453AFA0E926}" type="slidenum">
              <a:rPr lang="es-ES" smtClean="0"/>
              <a:pPr/>
              <a:t>23</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572A6CBC-E12A-4A8A-AE35-E453AFA0E926}" type="slidenum">
              <a:rPr lang="es-ES" smtClean="0"/>
              <a:pPr/>
              <a:t>27</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Una vez analizada la parte técnica y haber concluido que existe un mercado potencial del cuál la empresa Investa S.A. debe aprovechar, es preciso realizar el análisis económico, con el cual se pretende determinar cuál va a ser  el monto de los recursos económicos necesarios para la realización del proyecto</a:t>
            </a:r>
            <a:endParaRPr lang="es-ES" dirty="0"/>
          </a:p>
        </p:txBody>
      </p:sp>
      <p:sp>
        <p:nvSpPr>
          <p:cNvPr id="4" name="3 Marcador de número de diapositiva"/>
          <p:cNvSpPr>
            <a:spLocks noGrp="1"/>
          </p:cNvSpPr>
          <p:nvPr>
            <p:ph type="sldNum" sz="quarter" idx="10"/>
          </p:nvPr>
        </p:nvSpPr>
        <p:spPr/>
        <p:txBody>
          <a:bodyPr/>
          <a:lstStyle/>
          <a:p>
            <a:fld id="{572A6CBC-E12A-4A8A-AE35-E453AFA0E926}" type="slidenum">
              <a:rPr lang="es-ES" smtClean="0"/>
              <a:pPr/>
              <a:t>35</a:t>
            </a:fld>
            <a:endParaRPr lang="es-ES"/>
          </a:p>
        </p:txBody>
      </p:sp>
    </p:spTree>
    <p:extLst>
      <p:ext uri="{BB962C8B-B14F-4D97-AF65-F5344CB8AC3E}">
        <p14:creationId xmlns:p14="http://schemas.microsoft.com/office/powerpoint/2010/main" val="3740564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572A6CBC-E12A-4A8A-AE35-E453AFA0E926}" type="slidenum">
              <a:rPr lang="es-ES" smtClean="0"/>
              <a:pPr/>
              <a:t>36</a:t>
            </a:fld>
            <a:endParaRPr lang="es-ES"/>
          </a:p>
        </p:txBody>
      </p:sp>
    </p:spTree>
    <p:extLst>
      <p:ext uri="{BB962C8B-B14F-4D97-AF65-F5344CB8AC3E}">
        <p14:creationId xmlns:p14="http://schemas.microsoft.com/office/powerpoint/2010/main" val="3740564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Adicionalmente dentro de los ingresos por arriendos se incrementaran los valores proyectados correspondientes a la creación de los locales comerciales a ser arrendados a las empresas del grupo Marathon </a:t>
            </a:r>
            <a:r>
              <a:rPr lang="es-EC" sz="1200" kern="1200" dirty="0" err="1" smtClean="0">
                <a:solidFill>
                  <a:schemeClr val="tx1"/>
                </a:solidFill>
                <a:effectLst/>
                <a:latin typeface="+mn-lt"/>
                <a:ea typeface="+mn-ea"/>
                <a:cs typeface="+mn-cs"/>
              </a:rPr>
              <a:t>Sports</a:t>
            </a:r>
            <a:endParaRPr lang="es-ES" dirty="0"/>
          </a:p>
        </p:txBody>
      </p:sp>
      <p:sp>
        <p:nvSpPr>
          <p:cNvPr id="4" name="3 Marcador de número de diapositiva"/>
          <p:cNvSpPr>
            <a:spLocks noGrp="1"/>
          </p:cNvSpPr>
          <p:nvPr>
            <p:ph type="sldNum" sz="quarter" idx="10"/>
          </p:nvPr>
        </p:nvSpPr>
        <p:spPr/>
        <p:txBody>
          <a:bodyPr/>
          <a:lstStyle/>
          <a:p>
            <a:fld id="{572A6CBC-E12A-4A8A-AE35-E453AFA0E926}" type="slidenum">
              <a:rPr lang="es-ES" smtClean="0"/>
              <a:pPr/>
              <a:t>37</a:t>
            </a:fld>
            <a:endParaRPr lang="es-ES"/>
          </a:p>
        </p:txBody>
      </p:sp>
    </p:spTree>
    <p:extLst>
      <p:ext uri="{BB962C8B-B14F-4D97-AF65-F5344CB8AC3E}">
        <p14:creationId xmlns:p14="http://schemas.microsoft.com/office/powerpoint/2010/main" val="2645862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sz="1200" kern="1200" dirty="0" smtClean="0">
                <a:solidFill>
                  <a:schemeClr val="tx1"/>
                </a:solidFill>
                <a:effectLst/>
                <a:latin typeface="+mn-lt"/>
                <a:ea typeface="+mn-ea"/>
                <a:cs typeface="+mn-cs"/>
              </a:rPr>
              <a:t>adicionalmente han sido consolidados con los valores que se han proyectado por la apertura de los nuevos centros comerciales La </a:t>
            </a:r>
            <a:r>
              <a:rPr lang="es-EC" sz="1200" kern="1200" dirty="0" err="1" smtClean="0">
                <a:solidFill>
                  <a:schemeClr val="tx1"/>
                </a:solidFill>
                <a:effectLst/>
                <a:latin typeface="+mn-lt"/>
                <a:ea typeface="+mn-ea"/>
                <a:cs typeface="+mn-cs"/>
              </a:rPr>
              <a:t>Scalla</a:t>
            </a:r>
            <a:r>
              <a:rPr lang="es-EC" sz="1200" kern="1200" dirty="0" smtClean="0">
                <a:solidFill>
                  <a:schemeClr val="tx1"/>
                </a:solidFill>
                <a:effectLst/>
                <a:latin typeface="+mn-lt"/>
                <a:ea typeface="+mn-ea"/>
                <a:cs typeface="+mn-cs"/>
              </a:rPr>
              <a:t> y Plaza San Francisco y que van a ser concesionados a las diferentes empresas del grupo Marathon</a:t>
            </a:r>
            <a:endParaRPr lang="es-ES" dirty="0"/>
          </a:p>
        </p:txBody>
      </p:sp>
      <p:sp>
        <p:nvSpPr>
          <p:cNvPr id="4" name="3 Marcador de número de diapositiva"/>
          <p:cNvSpPr>
            <a:spLocks noGrp="1"/>
          </p:cNvSpPr>
          <p:nvPr>
            <p:ph type="sldNum" sz="quarter" idx="10"/>
          </p:nvPr>
        </p:nvSpPr>
        <p:spPr/>
        <p:txBody>
          <a:bodyPr/>
          <a:lstStyle/>
          <a:p>
            <a:fld id="{572A6CBC-E12A-4A8A-AE35-E453AFA0E926}" type="slidenum">
              <a:rPr lang="es-ES" smtClean="0"/>
              <a:pPr/>
              <a:t>38</a:t>
            </a:fld>
            <a:endParaRPr lang="es-ES"/>
          </a:p>
        </p:txBody>
      </p:sp>
    </p:spTree>
    <p:extLst>
      <p:ext uri="{BB962C8B-B14F-4D97-AF65-F5344CB8AC3E}">
        <p14:creationId xmlns:p14="http://schemas.microsoft.com/office/powerpoint/2010/main" val="3337970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Rectángulo"/>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Rectángulo"/>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fld id="{2F57635E-D041-4651-AF41-70DB317DFCA3}" type="datetimeFigureOut">
              <a:rPr lang="es-ES" smtClean="0"/>
              <a:pPr/>
              <a:t>27/03/2013</a:t>
            </a:fld>
            <a:endParaRPr lang="es-ES"/>
          </a:p>
        </p:txBody>
      </p:sp>
      <p:sp>
        <p:nvSpPr>
          <p:cNvPr id="17" name="16 Marcador de pie de página"/>
          <p:cNvSpPr>
            <a:spLocks noGrp="1"/>
          </p:cNvSpPr>
          <p:nvPr>
            <p:ph type="ftr" sz="quarter" idx="11"/>
          </p:nvPr>
        </p:nvSpPr>
        <p:spPr>
          <a:xfrm>
            <a:off x="5410200" y="4205288"/>
            <a:ext cx="1295400" cy="457200"/>
          </a:xfrm>
        </p:spPr>
        <p:txBody>
          <a:bodyPr/>
          <a:lstStyle/>
          <a:p>
            <a:endParaRPr lang="es-ES"/>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581732F8-2F07-414E-91C2-642891F9584B}" type="slidenum">
              <a:rPr lang="es-ES" smtClean="0"/>
              <a:pPr/>
              <a:t>‹Nº›</a:t>
            </a:fld>
            <a:endParaRPr lang="es-ES"/>
          </a:p>
        </p:txBody>
      </p:sp>
    </p:spTree>
  </p:cSld>
  <p:clrMapOvr>
    <a:masterClrMapping/>
  </p:clrMapOvr>
  <p:transition spd="med">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F57635E-D041-4651-AF41-70DB317DFCA3}" type="datetimeFigureOut">
              <a:rPr lang="es-ES" smtClean="0"/>
              <a:pPr/>
              <a:t>27/03/2013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81732F8-2F07-414E-91C2-642891F9584B}" type="slidenum">
              <a:rPr lang="es-ES" smtClean="0"/>
              <a:pPr/>
              <a:t>‹Nº›</a:t>
            </a:fld>
            <a:endParaRPr lang="es-ES"/>
          </a:p>
        </p:txBody>
      </p:sp>
    </p:spTree>
  </p:cSld>
  <p:clrMapOvr>
    <a:masterClrMapping/>
  </p:clrMapOvr>
  <p:transition spd="med">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F57635E-D041-4651-AF41-70DB317DFCA3}" type="datetimeFigureOut">
              <a:rPr lang="es-ES" smtClean="0"/>
              <a:pPr/>
              <a:t>27/03/2013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81732F8-2F07-414E-91C2-642891F9584B}" type="slidenum">
              <a:rPr lang="es-ES" smtClean="0"/>
              <a:pPr/>
              <a:t>‹Nº›</a:t>
            </a:fld>
            <a:endParaRPr lang="es-ES"/>
          </a:p>
        </p:txBody>
      </p:sp>
    </p:spTree>
  </p:cSld>
  <p:clrMapOvr>
    <a:masterClrMapping/>
  </p:clrMapOvr>
  <p:transition spd="med">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F57635E-D041-4651-AF41-70DB317DFCA3}" type="datetimeFigureOut">
              <a:rPr lang="es-ES" smtClean="0"/>
              <a:pPr/>
              <a:t>27/03/2013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81732F8-2F07-414E-91C2-642891F9584B}" type="slidenum">
              <a:rPr lang="es-ES" smtClean="0"/>
              <a:pPr/>
              <a:t>‹Nº›</a:t>
            </a:fld>
            <a:endParaRPr lang="es-ES"/>
          </a:p>
        </p:txBody>
      </p:sp>
    </p:spTree>
  </p:cSld>
  <p:clrMapOvr>
    <a:masterClrMapping/>
  </p:clrMapOvr>
  <p:transition spd="med">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2F57635E-D041-4651-AF41-70DB317DFCA3}" type="datetimeFigureOut">
              <a:rPr lang="es-ES" smtClean="0"/>
              <a:pPr/>
              <a:t>27/03/2013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81732F8-2F07-414E-91C2-642891F9584B}" type="slidenum">
              <a:rPr lang="es-ES" smtClean="0"/>
              <a:pPr/>
              <a:t>‹Nº›</a:t>
            </a:fld>
            <a:endParaRPr lang="es-ES"/>
          </a:p>
        </p:txBody>
      </p:sp>
    </p:spTree>
  </p:cSld>
  <p:clrMapOvr>
    <a:masterClrMapping/>
  </p:clrMapOvr>
  <p:transition spd="med">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2F57635E-D041-4651-AF41-70DB317DFCA3}" type="datetimeFigureOut">
              <a:rPr lang="es-ES" smtClean="0"/>
              <a:pPr/>
              <a:t>27/03/2013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81732F8-2F07-414E-91C2-642891F9584B}" type="slidenum">
              <a:rPr lang="es-ES" smtClean="0"/>
              <a:pPr/>
              <a:t>‹Nº›</a:t>
            </a:fld>
            <a:endParaRPr lang="es-ES"/>
          </a:p>
        </p:txBody>
      </p:sp>
    </p:spTree>
  </p:cSld>
  <p:clrMapOvr>
    <a:masterClrMapping/>
  </p:clrMapOvr>
  <p:transition spd="med">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fecha"/>
          <p:cNvSpPr>
            <a:spLocks noGrp="1"/>
          </p:cNvSpPr>
          <p:nvPr>
            <p:ph type="dt" sz="half" idx="10"/>
          </p:nvPr>
        </p:nvSpPr>
        <p:spPr/>
        <p:txBody>
          <a:bodyPr rtlCol="0"/>
          <a:lstStyle/>
          <a:p>
            <a:fld id="{2F57635E-D041-4651-AF41-70DB317DFCA3}" type="datetimeFigureOut">
              <a:rPr lang="es-ES" smtClean="0"/>
              <a:pPr/>
              <a:t>27/03/2013</a:t>
            </a:fld>
            <a:endParaRPr lang="es-ES"/>
          </a:p>
        </p:txBody>
      </p:sp>
      <p:sp>
        <p:nvSpPr>
          <p:cNvPr id="27" name="26 Marcador de número de diapositiva"/>
          <p:cNvSpPr>
            <a:spLocks noGrp="1"/>
          </p:cNvSpPr>
          <p:nvPr>
            <p:ph type="sldNum" sz="quarter" idx="11"/>
          </p:nvPr>
        </p:nvSpPr>
        <p:spPr/>
        <p:txBody>
          <a:bodyPr rtlCol="0"/>
          <a:lstStyle/>
          <a:p>
            <a:fld id="{581732F8-2F07-414E-91C2-642891F9584B}" type="slidenum">
              <a:rPr lang="es-ES" smtClean="0"/>
              <a:pPr/>
              <a:t>‹Nº›</a:t>
            </a:fld>
            <a:endParaRPr lang="es-ES"/>
          </a:p>
        </p:txBody>
      </p:sp>
      <p:sp>
        <p:nvSpPr>
          <p:cNvPr id="28" name="27 Marcador de pie de página"/>
          <p:cNvSpPr>
            <a:spLocks noGrp="1"/>
          </p:cNvSpPr>
          <p:nvPr>
            <p:ph type="ftr" sz="quarter" idx="12"/>
          </p:nvPr>
        </p:nvSpPr>
        <p:spPr/>
        <p:txBody>
          <a:bodyPr rtlCol="0"/>
          <a:lstStyle/>
          <a:p>
            <a:endParaRPr lang="es-ES"/>
          </a:p>
        </p:txBody>
      </p:sp>
    </p:spTree>
  </p:cSld>
  <p:clrMapOvr>
    <a:masterClrMapping/>
  </p:clrMapOvr>
  <p:transition spd="med">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fld id="{2F57635E-D041-4651-AF41-70DB317DFCA3}" type="datetimeFigureOut">
              <a:rPr lang="es-ES" smtClean="0"/>
              <a:pPr/>
              <a:t>27/03/2013</a:t>
            </a:fld>
            <a:endParaRPr lang="es-ES"/>
          </a:p>
        </p:txBody>
      </p:sp>
      <p:sp>
        <p:nvSpPr>
          <p:cNvPr id="4" name="3 Marcador de pie de página"/>
          <p:cNvSpPr>
            <a:spLocks noGrp="1"/>
          </p:cNvSpPr>
          <p:nvPr>
            <p:ph type="ftr" sz="quarter" idx="11"/>
          </p:nvPr>
        </p:nvSpPr>
        <p:spPr>
          <a:xfrm>
            <a:off x="5257800" y="612648"/>
            <a:ext cx="1325880" cy="457200"/>
          </a:xfrm>
        </p:spPr>
        <p:txBody>
          <a:bodyPr/>
          <a:lstStyle/>
          <a:p>
            <a:endParaRPr lang="es-ES"/>
          </a:p>
        </p:txBody>
      </p:sp>
      <p:sp>
        <p:nvSpPr>
          <p:cNvPr id="5" name="4 Marcador de número de diapositiva"/>
          <p:cNvSpPr>
            <a:spLocks noGrp="1"/>
          </p:cNvSpPr>
          <p:nvPr>
            <p:ph type="sldNum" sz="quarter" idx="12"/>
          </p:nvPr>
        </p:nvSpPr>
        <p:spPr>
          <a:xfrm>
            <a:off x="8174736" y="2272"/>
            <a:ext cx="762000" cy="365760"/>
          </a:xfrm>
        </p:spPr>
        <p:txBody>
          <a:bodyPr/>
          <a:lstStyle/>
          <a:p>
            <a:fld id="{581732F8-2F07-414E-91C2-642891F9584B}" type="slidenum">
              <a:rPr lang="es-ES" smtClean="0"/>
              <a:pPr/>
              <a:t>‹Nº›</a:t>
            </a:fld>
            <a:endParaRPr lang="es-ES"/>
          </a:p>
        </p:txBody>
      </p:sp>
    </p:spTree>
  </p:cSld>
  <p:clrMapOvr>
    <a:masterClrMapping/>
  </p:clrMapOvr>
  <p:transition spd="med">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F57635E-D041-4651-AF41-70DB317DFCA3}" type="datetimeFigureOut">
              <a:rPr lang="es-ES" smtClean="0"/>
              <a:pPr/>
              <a:t>27/03/2013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81732F8-2F07-414E-91C2-642891F9584B}" type="slidenum">
              <a:rPr lang="es-ES" smtClean="0"/>
              <a:pPr/>
              <a:t>‹Nº›</a:t>
            </a:fld>
            <a:endParaRPr lang="es-ES"/>
          </a:p>
        </p:txBody>
      </p:sp>
    </p:spTree>
  </p:cSld>
  <p:clrMapOvr>
    <a:masterClrMapping/>
  </p:clrMapOvr>
  <p:transition spd="med">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2F57635E-D041-4651-AF41-70DB317DFCA3}" type="datetimeFigureOut">
              <a:rPr lang="es-ES" smtClean="0"/>
              <a:pPr/>
              <a:t>27/03/2013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81732F8-2F07-414E-91C2-642891F9584B}" type="slidenum">
              <a:rPr lang="es-ES" smtClean="0"/>
              <a:pPr/>
              <a:t>‹Nº›</a:t>
            </a:fld>
            <a:endParaRPr lang="es-ES"/>
          </a:p>
        </p:txBody>
      </p:sp>
    </p:spTree>
  </p:cSld>
  <p:clrMapOvr>
    <a:masterClrMapping/>
  </p:clrMapOvr>
  <p:transition spd="med">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2F57635E-D041-4651-AF41-70DB317DFCA3}" type="datetimeFigureOut">
              <a:rPr lang="es-ES" smtClean="0"/>
              <a:pPr/>
              <a:t>27/03/2013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81732F8-2F07-414E-91C2-642891F9584B}" type="slidenum">
              <a:rPr lang="es-ES" smtClean="0"/>
              <a:pPr/>
              <a:t>‹Nº›</a:t>
            </a:fld>
            <a:endParaRPr lang="es-ES"/>
          </a:p>
        </p:txBody>
      </p:sp>
    </p:spTree>
  </p:cSld>
  <p:clrMapOvr>
    <a:masterClrMapping/>
  </p:clrMapOvr>
  <p:transition spd="med">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2F57635E-D041-4651-AF41-70DB317DFCA3}" type="datetimeFigureOut">
              <a:rPr lang="es-ES" smtClean="0"/>
              <a:pPr/>
              <a:t>27/03/2013</a:t>
            </a:fld>
            <a:endParaRPr lang="es-ES"/>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s-ES"/>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581732F8-2F07-414E-91C2-642891F9584B}"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cover/>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ec/imgres?imgurl=http://impuestosblog.com.ar/wp-content/uploads/tarjeta_de_credito-740923.jpg&amp;imgrefurl=http://impuestosblog.com.ar/control-de-gastos-con-tarjetas/&amp;usg=__r8_mScKiGf9PMqKDME50l6_vXLM=&amp;h=885&amp;w=1494&amp;sz=191&amp;hl=es&amp;start=15&amp;itbs=1&amp;tbnid=Ju79OwdtEPrNQM:&amp;tbnh=89&amp;tbnw=150&amp;prev=/images?q=tarjetas+cr%C3%A9dito&amp;hl=es&amp;gbv=2&amp;tbs=isch:1"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ec/imgres?imgurl=http://www.actiweb.es/outsourcing/imagen2.jpg&amp;imgrefurl=http://www.actiweb.es/outsourcing/index.html&amp;usg=__HDFtTFSu_aVEoVW21GjhXahaob0=&amp;h=448&amp;w=300&amp;sz=12&amp;hl=es&amp;start=8&amp;itbs=1&amp;tbnid=vUm400IPN2px_M:&amp;tbnh=127&amp;tbnw=85&amp;prev=/images?q=entorno+empresarial&amp;hl=es&amp;sa=N&amp;gbv=2&amp;ndsp=20&amp;tbs=isch:1"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emf"/><Relationship Id="rId4" Type="http://schemas.openxmlformats.org/officeDocument/2006/relationships/image" Target="../media/image29.emf"/></Relationships>
</file>

<file path=ppt/slides/_rels/slide3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google.com.ec/imgres?imgurl=http://www.empleos.net/center/vanru/images/pic.jpg&amp;imgrefurl=http://www.empleos.net/center/vanru/&amp;usg=__rurBssJYw7LGBeytouKOcMfEq0M=&amp;h=248&amp;w=444&amp;sz=35&amp;hl=es&amp;start=2&amp;zoom=1&amp;itbs=1&amp;tbnid=fFqyf8nw7GLqtM:&amp;tbnh=71&amp;tbnw=127&amp;prev=/images?q=cuentas+por+cobrar&amp;hl=es&amp;gbv=2&amp;tbs=isch:1" TargetMode="Externa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google.com.ec/imgres?imgurl=http://www.ref.pemex.com/images/content/spanish/Imagen1.jpg&amp;imgrefurl=http://www.ref.pemex.com/index.cfm?action=content&amp;sectionid=4&amp;catid=54&amp;usg=__gbIR_YhgaLk0rUc0t4o0i9bmy3c=&amp;h=489&amp;w=685&amp;sz=26&amp;hl=es&amp;start=19&amp;zoom=1&amp;itbs=1&amp;tbnid=cEgOD5Sey0ggkM:&amp;tbnh=99&amp;tbnw=139&amp;prev=/images?q=cuentas+por+pagar&amp;hl=es&amp;gbv=2&amp;tbs=isch:1" TargetMode="Externa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hyperlink" Target="http://www.google.com.ec/imgres?imgurl=http://www.refinanciaciondecreditos.com/dinero/prestamo-bancario-dinero.jpg&amp;imgrefurl=http://www.refinanciaciondecreditos.com/dinero/prestamo-bancario.html&amp;usg=__r7sezLCR1XfYyFeWyGYl15_cGVo=&amp;h=220&amp;w=250&amp;sz=8&amp;hl=es&amp;start=12&amp;zoom=1&amp;itbs=1&amp;tbnid=9ERinl4lJPTtCM:&amp;tbnh=98&amp;tbnw=111&amp;prev=/images?q=prestamos+bancarios&amp;hl=es&amp;gbv=2&amp;tbs=isch:1"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ec/imgres?imgurl=http://www.allianz.es/drvg01/Ficheros/Imagenes/Allianz/DescubreAllianz/GovCorp_InfoAccionista490X290.jpg&amp;imgrefurl=http://www.allianz.es/drvg01/v/index.jsp?vgnextoid=69029a72d2225110VgnVCM1000005820a8c0RCRD&amp;vgnextchannel=8c1996d7f1b65110VgnVCM1000005820a8c0RCRD&amp;usg=__dF7DTVJCbE9W0KOJMe86B_bBRFY=&amp;h=290&amp;w=490&amp;sz=72&amp;hl=es&amp;start=8&amp;itbs=1&amp;tbnid=SzXFd0vxgW1F3M:&amp;tbnh=77&amp;tbnw=130&amp;prev=/images?q=junta+general+de+accionistas&amp;hl=es&amp;sa=N&amp;gbv=2&amp;ndsp=20&amp;tbs=isch:1" TargetMode="Externa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bp2.blogger.com/_NseZtQKRhb4/RZzxEQN7tBI/AAAAAAAAAFc/038xiiMpbQ8/s1600-h/cheque%20pict.jpg"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500034" y="285728"/>
            <a:ext cx="8106706" cy="1569660"/>
          </a:xfrm>
          <a:prstGeom prst="rect">
            <a:avLst/>
          </a:prstGeom>
          <a:noFill/>
        </p:spPr>
        <p:txBody>
          <a:bodyPr wrap="none" lIns="91440" tIns="45720" rIns="91440" bIns="45720">
            <a:spAutoFit/>
          </a:bodyPr>
          <a:lstStyle/>
          <a:p>
            <a:pPr algn="ctr"/>
            <a:r>
              <a:rPr lang="es-ES" sz="4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ESCUELA POLITÉCNICA</a:t>
            </a:r>
          </a:p>
          <a:p>
            <a:pPr algn="ctr"/>
            <a:r>
              <a:rPr lang="es-ES" sz="4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DEL EJÉRCITO</a:t>
            </a:r>
            <a:endParaRPr lang="es-ES" sz="4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0" name="9 Rectángulo"/>
          <p:cNvSpPr/>
          <p:nvPr/>
        </p:nvSpPr>
        <p:spPr>
          <a:xfrm>
            <a:off x="357158" y="2132856"/>
            <a:ext cx="8358246" cy="830997"/>
          </a:xfrm>
          <a:prstGeom prst="rect">
            <a:avLst/>
          </a:prstGeom>
        </p:spPr>
        <p:style>
          <a:lnRef idx="3">
            <a:schemeClr val="lt1"/>
          </a:lnRef>
          <a:fillRef idx="1">
            <a:schemeClr val="accent6"/>
          </a:fillRef>
          <a:effectRef idx="1">
            <a:schemeClr val="accent6"/>
          </a:effectRef>
          <a:fontRef idx="minor">
            <a:schemeClr val="lt1"/>
          </a:fontRef>
        </p:style>
        <p:txBody>
          <a:bodyPr wrap="square" lIns="91440" tIns="45720" rIns="91440" bIns="45720">
            <a:spAutoFit/>
          </a:bodyPr>
          <a:lstStyle/>
          <a:p>
            <a:pPr algn="ctr"/>
            <a:r>
              <a:rPr lang="es-ES" sz="2400" dirty="0" smtClean="0"/>
              <a:t>MODELO DE MAXIMIZACIÓN DE UTILIDADES PARA LA INMOBILIARIA INVESTA S.A.</a:t>
            </a:r>
            <a:endParaRPr lang="es-ES" sz="3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11 Rectángulo"/>
          <p:cNvSpPr/>
          <p:nvPr/>
        </p:nvSpPr>
        <p:spPr>
          <a:xfrm>
            <a:off x="539552" y="4573718"/>
            <a:ext cx="4647460" cy="1447570"/>
          </a:xfrm>
          <a:prstGeom prst="rect">
            <a:avLst/>
          </a:prstGeom>
          <a:noFill/>
        </p:spPr>
        <p:txBody>
          <a:bodyPr wrap="square" lIns="91440" tIns="45720" rIns="91440" bIns="45720">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600" b="1" spc="50" dirty="0" smtClean="0">
                <a:ln w="11430"/>
                <a:solidFill>
                  <a:schemeClr val="accent1">
                    <a:lumMod val="50000"/>
                  </a:schemeClr>
                </a:solidFill>
                <a:effectLst>
                  <a:glow rad="63500">
                    <a:schemeClr val="accent6">
                      <a:satMod val="175000"/>
                      <a:alpha val="40000"/>
                    </a:schemeClr>
                  </a:glow>
                  <a:outerShdw blurRad="76200" dist="50800" dir="5400000" algn="tl" rotWithShape="0">
                    <a:srgbClr val="000000">
                      <a:alpha val="65000"/>
                    </a:srgbClr>
                  </a:outerShdw>
                </a:effectLst>
              </a:rPr>
              <a:t>Roberto  Raúl Tulcanaza Huera</a:t>
            </a:r>
          </a:p>
        </p:txBody>
      </p:sp>
      <p:pic>
        <p:nvPicPr>
          <p:cNvPr id="7" name="6 Imagen" descr="http://t1.gstatic.com/images?q=tbn:ANd9GcRaKHDQ9o5OinNC1EfJ-7zofFHch1eJA3t03Iv_z8stTMMKR-eXAw"/>
          <p:cNvPicPr/>
          <p:nvPr/>
        </p:nvPicPr>
        <p:blipFill>
          <a:blip r:embed="rId2">
            <a:grayscl/>
          </a:blip>
          <a:srcRect/>
          <a:stretch>
            <a:fillRect/>
          </a:stretch>
        </p:blipFill>
        <p:spPr bwMode="auto">
          <a:xfrm>
            <a:off x="5890091" y="4981927"/>
            <a:ext cx="2710815" cy="535305"/>
          </a:xfrm>
          <a:prstGeom prst="rect">
            <a:avLst/>
          </a:prstGeom>
          <a:noFill/>
          <a:ln w="9525">
            <a:noFill/>
            <a:miter lim="800000"/>
            <a:headEnd/>
            <a:tailEnd/>
          </a:ln>
        </p:spPr>
      </p:pic>
    </p:spTree>
  </p:cSld>
  <p:clrMapOvr>
    <a:masterClrMapping/>
  </p:clrMapOvr>
  <p:transition spd="med">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049752" y="704890"/>
            <a:ext cx="4876655" cy="707886"/>
          </a:xfrm>
          <a:prstGeom prst="rect">
            <a:avLst/>
          </a:prstGeom>
          <a:noFill/>
        </p:spPr>
        <p:txBody>
          <a:bodyPr wrap="none" lIns="91440" tIns="45720" rIns="91440" bIns="45720">
            <a:spAutoFit/>
          </a:bodyPr>
          <a:lstStyle/>
          <a:p>
            <a:pPr algn="ctr"/>
            <a:r>
              <a:rPr lang="es-E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Factores Políticos</a:t>
            </a:r>
            <a:endParaRPr lang="es-E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 name="7 Rectángulo"/>
          <p:cNvSpPr/>
          <p:nvPr/>
        </p:nvSpPr>
        <p:spPr>
          <a:xfrm>
            <a:off x="1187624" y="1556792"/>
            <a:ext cx="6696744" cy="116955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sz="1400" dirty="0"/>
              <a:t>Los factores políticos en una empresa revisten gran importancia debido a que estos influyen directamente en el funcionamiento y crecimiento de una </a:t>
            </a:r>
            <a:r>
              <a:rPr lang="es-ES" sz="1400" dirty="0" smtClean="0"/>
              <a:t>organización. </a:t>
            </a:r>
            <a:r>
              <a:rPr lang="es-ES" sz="1400" dirty="0"/>
              <a:t>A</a:t>
            </a:r>
            <a:r>
              <a:rPr lang="es-ES" sz="1400" dirty="0" smtClean="0"/>
              <a:t>nte </a:t>
            </a:r>
            <a:r>
              <a:rPr lang="es-ES" sz="1400" dirty="0"/>
              <a:t>la falta de consensos y principalmente de planes nacionales de largo alcance se ha puesto en riesgo la competitividad del país y su inserción en la economía mundial</a:t>
            </a:r>
            <a:endParaRPr lang="es-EC" sz="1400" dirty="0"/>
          </a:p>
        </p:txBody>
      </p:sp>
      <p:sp>
        <p:nvSpPr>
          <p:cNvPr id="3" name="2 Rectángulo"/>
          <p:cNvSpPr/>
          <p:nvPr/>
        </p:nvSpPr>
        <p:spPr>
          <a:xfrm>
            <a:off x="4860032" y="4581128"/>
            <a:ext cx="3600400" cy="194421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just"/>
            <a:r>
              <a:rPr lang="es-ES_tradnl" sz="1400" dirty="0"/>
              <a:t>Las políticas económicas como las sociales planteadas por el actual gobierno afectan al sector inmobiliario especialmente debido a que dentro de las estrategias económicas que plantea el Eco. Rafael Correa esta la búsqueda de tasas de interés atractivas y de facilidades para poder aplicar a un </a:t>
            </a:r>
            <a:r>
              <a:rPr lang="es-ES_tradnl" sz="1400" dirty="0" smtClean="0"/>
              <a:t>crédito.</a:t>
            </a:r>
            <a:endParaRPr lang="es-ES" sz="1400" dirty="0"/>
          </a:p>
        </p:txBody>
      </p:sp>
      <p:sp>
        <p:nvSpPr>
          <p:cNvPr id="10" name="9 Rectángulo"/>
          <p:cNvSpPr/>
          <p:nvPr/>
        </p:nvSpPr>
        <p:spPr>
          <a:xfrm>
            <a:off x="827584" y="4581128"/>
            <a:ext cx="3600400" cy="194421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just"/>
            <a:r>
              <a:rPr lang="es-ES" sz="1400" dirty="0"/>
              <a:t>El período posterior a la dolarización estuvo caracterizado por una continua inestabilidad política y constantes cambios de gobierno, para el año 2005 el país consiguió la tan anhelada estabilidad de precios, la pobreza se vio disminuida gracias a las remesas enviadas por los migrantes</a:t>
            </a:r>
            <a:r>
              <a:rPr lang="es-ES_tradnl" sz="1400" dirty="0" smtClean="0"/>
              <a:t>.</a:t>
            </a:r>
            <a:endParaRPr lang="es-ES" sz="1400" dirty="0"/>
          </a:p>
        </p:txBody>
      </p:sp>
      <p:pic>
        <p:nvPicPr>
          <p:cNvPr id="1026" name="Picture 2" descr="F:\Final\Imagenes\descarg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3094" y="2924944"/>
            <a:ext cx="1333202" cy="1482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descr="F:\Final\Imagenes\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772" y="2924943"/>
            <a:ext cx="1541980" cy="15805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F:\Final\Imagenes\d81294a90e48220ab324a5fb44e69da8_1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2990" y="2915107"/>
            <a:ext cx="1096962" cy="16001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88087" y="785794"/>
            <a:ext cx="5799986" cy="707886"/>
          </a:xfrm>
          <a:prstGeom prst="rect">
            <a:avLst/>
          </a:prstGeom>
          <a:noFill/>
        </p:spPr>
        <p:txBody>
          <a:bodyPr wrap="none" lIns="91440" tIns="45720" rIns="91440" bIns="45720">
            <a:spAutoFit/>
          </a:bodyPr>
          <a:lstStyle/>
          <a:p>
            <a:pPr algn="ctr"/>
            <a:r>
              <a:rPr lang="es-E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Factores Económicos</a:t>
            </a:r>
            <a:endParaRPr lang="es-E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7 Rectángulo"/>
          <p:cNvSpPr/>
          <p:nvPr/>
        </p:nvSpPr>
        <p:spPr>
          <a:xfrm>
            <a:off x="1187624" y="1875622"/>
            <a:ext cx="6696744" cy="73866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ES_tradnl" sz="1400" dirty="0"/>
              <a:t>El Ecuador desde el año 1999 ha sufrido una serie de ajustes económicos como consecuencias de las malas políticas económicas implantadas por los diferentes gobiernos que ha tenido el </a:t>
            </a:r>
            <a:r>
              <a:rPr lang="es-ES_tradnl" sz="1400" dirty="0" smtClean="0"/>
              <a:t>país.</a:t>
            </a:r>
            <a:endParaRPr lang="es-EC" sz="1400" dirty="0"/>
          </a:p>
        </p:txBody>
      </p:sp>
      <p:sp>
        <p:nvSpPr>
          <p:cNvPr id="4" name="3 Rectángulo"/>
          <p:cNvSpPr/>
          <p:nvPr/>
        </p:nvSpPr>
        <p:spPr>
          <a:xfrm>
            <a:off x="1187624" y="2967335"/>
            <a:ext cx="6696744" cy="523220"/>
          </a:xfrm>
          <a:prstGeom prst="rect">
            <a:avLst/>
          </a:prstGeom>
        </p:spPr>
        <p:txBody>
          <a:bodyPr wrap="square">
            <a:spAutoFit/>
          </a:bodyPr>
          <a:lstStyle/>
          <a:p>
            <a:pPr algn="ctr"/>
            <a:r>
              <a:rPr lang="es-ES_tradnl" sz="1400" dirty="0"/>
              <a:t>La dolarización es el antecedente más importante como inicio de un proceso de transformación de la economía en el </a:t>
            </a:r>
            <a:r>
              <a:rPr lang="es-ES_tradnl" sz="1400" dirty="0" smtClean="0"/>
              <a:t>país.</a:t>
            </a:r>
            <a:endParaRPr lang="es-ES" sz="1400" dirty="0"/>
          </a:p>
        </p:txBody>
      </p:sp>
      <p:sp>
        <p:nvSpPr>
          <p:cNvPr id="5" name="4 Rectángulo redondeado"/>
          <p:cNvSpPr/>
          <p:nvPr/>
        </p:nvSpPr>
        <p:spPr>
          <a:xfrm>
            <a:off x="1732103" y="3789040"/>
            <a:ext cx="1687769" cy="504056"/>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S" dirty="0" smtClean="0"/>
              <a:t>Ventajas</a:t>
            </a:r>
            <a:endParaRPr lang="es-ES" dirty="0"/>
          </a:p>
        </p:txBody>
      </p:sp>
      <p:sp>
        <p:nvSpPr>
          <p:cNvPr id="9" name="8 Rectángulo redondeado"/>
          <p:cNvSpPr/>
          <p:nvPr/>
        </p:nvSpPr>
        <p:spPr>
          <a:xfrm>
            <a:off x="5580112" y="3789040"/>
            <a:ext cx="1687769" cy="504056"/>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s-ES" dirty="0" smtClean="0"/>
              <a:t>Desventajas</a:t>
            </a:r>
            <a:endParaRPr lang="es-ES" dirty="0"/>
          </a:p>
        </p:txBody>
      </p:sp>
      <p:cxnSp>
        <p:nvCxnSpPr>
          <p:cNvPr id="7" name="6 Conector recto de flecha"/>
          <p:cNvCxnSpPr/>
          <p:nvPr/>
        </p:nvCxnSpPr>
        <p:spPr>
          <a:xfrm flipH="1">
            <a:off x="2575987" y="4365104"/>
            <a:ext cx="1" cy="360040"/>
          </a:xfrm>
          <a:prstGeom prst="straightConnector1">
            <a:avLst/>
          </a:prstGeom>
          <a:ln w="38100">
            <a:tailEnd type="arrow"/>
          </a:ln>
        </p:spPr>
        <p:style>
          <a:lnRef idx="1">
            <a:schemeClr val="accent6"/>
          </a:lnRef>
          <a:fillRef idx="0">
            <a:schemeClr val="accent6"/>
          </a:fillRef>
          <a:effectRef idx="0">
            <a:schemeClr val="accent6"/>
          </a:effectRef>
          <a:fontRef idx="minor">
            <a:schemeClr val="tx1"/>
          </a:fontRef>
        </p:style>
      </p:cxnSp>
      <p:cxnSp>
        <p:nvCxnSpPr>
          <p:cNvPr id="11" name="10 Conector recto de flecha"/>
          <p:cNvCxnSpPr/>
          <p:nvPr/>
        </p:nvCxnSpPr>
        <p:spPr>
          <a:xfrm flipH="1">
            <a:off x="6423996" y="4328468"/>
            <a:ext cx="1" cy="360040"/>
          </a:xfrm>
          <a:prstGeom prst="straightConnector1">
            <a:avLst/>
          </a:prstGeom>
          <a:ln w="38100">
            <a:tailEnd type="arrow"/>
          </a:ln>
        </p:spPr>
        <p:style>
          <a:lnRef idx="1">
            <a:schemeClr val="accent6"/>
          </a:lnRef>
          <a:fillRef idx="0">
            <a:schemeClr val="accent6"/>
          </a:fillRef>
          <a:effectRef idx="0">
            <a:schemeClr val="accent6"/>
          </a:effectRef>
          <a:fontRef idx="minor">
            <a:schemeClr val="tx1"/>
          </a:fontRef>
        </p:style>
      </p:cxnSp>
      <p:sp>
        <p:nvSpPr>
          <p:cNvPr id="12" name="11 Rectángulo"/>
          <p:cNvSpPr/>
          <p:nvPr/>
        </p:nvSpPr>
        <p:spPr>
          <a:xfrm>
            <a:off x="901801" y="4869160"/>
            <a:ext cx="3348372" cy="160043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285750" indent="-285750" algn="just">
              <a:buFont typeface="Arial" pitchFamily="34" charset="0"/>
              <a:buChar char="•"/>
            </a:pPr>
            <a:r>
              <a:rPr lang="es-EC" sz="1400" dirty="0" smtClean="0"/>
              <a:t>Reducción de Inflación</a:t>
            </a:r>
          </a:p>
          <a:p>
            <a:pPr marL="285750" indent="-285750" algn="just">
              <a:buFont typeface="Arial" pitchFamily="34" charset="0"/>
              <a:buChar char="•"/>
            </a:pPr>
            <a:r>
              <a:rPr lang="es-EC" sz="1400" dirty="0" smtClean="0"/>
              <a:t>Aumento de la productividad, reduciendo costos</a:t>
            </a:r>
          </a:p>
          <a:p>
            <a:pPr marL="285750" indent="-285750" algn="just">
              <a:buFont typeface="Arial" pitchFamily="34" charset="0"/>
              <a:buChar char="•"/>
            </a:pPr>
            <a:r>
              <a:rPr lang="es-EC" sz="1400" dirty="0" smtClean="0"/>
              <a:t>Tasas de interés ajustadas a niveles internacionales</a:t>
            </a:r>
          </a:p>
          <a:p>
            <a:pPr marL="285750" indent="-285750" algn="just">
              <a:buFont typeface="Arial" pitchFamily="34" charset="0"/>
              <a:buChar char="•"/>
            </a:pPr>
            <a:r>
              <a:rPr lang="es-EC" sz="1400" dirty="0" smtClean="0"/>
              <a:t>Fácil y adecuada planificación a largo plazo.</a:t>
            </a:r>
            <a:endParaRPr lang="es-EC" sz="1400" dirty="0"/>
          </a:p>
        </p:txBody>
      </p:sp>
      <p:sp>
        <p:nvSpPr>
          <p:cNvPr id="13" name="12 Rectángulo"/>
          <p:cNvSpPr/>
          <p:nvPr/>
        </p:nvSpPr>
        <p:spPr>
          <a:xfrm>
            <a:off x="4749810" y="4869160"/>
            <a:ext cx="3348372" cy="116955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285750" indent="-285750" algn="just">
              <a:buFont typeface="Arial" pitchFamily="34" charset="0"/>
              <a:buChar char="•"/>
            </a:pPr>
            <a:r>
              <a:rPr lang="es-EC" sz="1400" dirty="0" smtClean="0"/>
              <a:t>Pérdida de decisión en la política monetaria.</a:t>
            </a:r>
          </a:p>
          <a:p>
            <a:pPr marL="285750" indent="-285750" algn="just">
              <a:buFont typeface="Arial" pitchFamily="34" charset="0"/>
              <a:buChar char="•"/>
            </a:pPr>
            <a:r>
              <a:rPr lang="es-EC" sz="1400" dirty="0"/>
              <a:t>P</a:t>
            </a:r>
            <a:r>
              <a:rPr lang="es-EC" sz="1400" dirty="0" smtClean="0"/>
              <a:t>érdida de </a:t>
            </a:r>
            <a:r>
              <a:rPr lang="es-EC" sz="1400" dirty="0" err="1" smtClean="0"/>
              <a:t>señoriaje</a:t>
            </a:r>
            <a:endParaRPr lang="es-EC" sz="1400" dirty="0" smtClean="0"/>
          </a:p>
          <a:p>
            <a:pPr marL="285750" indent="-285750" algn="just">
              <a:buFont typeface="Arial" pitchFamily="34" charset="0"/>
              <a:buChar char="•"/>
            </a:pPr>
            <a:r>
              <a:rPr lang="es-EC" sz="1400" dirty="0" smtClean="0"/>
              <a:t>Los productos en un inicio subieron de precios.</a:t>
            </a:r>
            <a:endParaRPr lang="es-EC" sz="1400" dirty="0"/>
          </a:p>
        </p:txBody>
      </p:sp>
    </p:spTree>
    <p:extLst>
      <p:ext uri="{BB962C8B-B14F-4D97-AF65-F5344CB8AC3E}">
        <p14:creationId xmlns:p14="http://schemas.microsoft.com/office/powerpoint/2010/main" val="3233659253"/>
      </p:ext>
    </p:extLst>
  </p:cSld>
  <p:clrMapOvr>
    <a:masterClrMapping/>
  </p:clrMapOvr>
  <p:transition spd="med">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4348" y="764704"/>
            <a:ext cx="7704352"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Producto Interno Bruto</a:t>
            </a:r>
            <a:endParaRPr lang="es-E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409" name="Rectangle 1"/>
          <p:cNvSpPr>
            <a:spLocks noChangeArrowheads="1"/>
          </p:cNvSpPr>
          <p:nvPr/>
        </p:nvSpPr>
        <p:spPr bwMode="auto">
          <a:xfrm>
            <a:off x="285720" y="1855880"/>
            <a:ext cx="3500462" cy="83099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1600" b="0" i="0" u="none" strike="noStrike" cap="none" normalizeH="0" baseline="0" dirty="0" smtClean="0">
                <a:ln>
                  <a:noFill/>
                </a:ln>
                <a:solidFill>
                  <a:srgbClr val="000000"/>
                </a:solidFill>
                <a:effectLst/>
                <a:ea typeface="Calibri" pitchFamily="34" charset="0"/>
              </a:rPr>
              <a:t>El sector petrolero es el que mayor peso tiene en el PIB, debido a que es el que mayor monto registra. </a:t>
            </a:r>
            <a:endParaRPr kumimoji="0" lang="es-EC" sz="2400" b="0" i="0" u="none" strike="noStrike" cap="none" normalizeH="0" baseline="0" dirty="0" smtClean="0">
              <a:ln>
                <a:noFill/>
              </a:ln>
              <a:solidFill>
                <a:schemeClr val="tx1"/>
              </a:solidFill>
              <a:effectLst/>
            </a:endParaRPr>
          </a:p>
        </p:txBody>
      </p:sp>
      <p:sp>
        <p:nvSpPr>
          <p:cNvPr id="5" name="4 Rectángulo"/>
          <p:cNvSpPr/>
          <p:nvPr/>
        </p:nvSpPr>
        <p:spPr>
          <a:xfrm>
            <a:off x="285720" y="3064678"/>
            <a:ext cx="3500462"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EC" sz="1600" dirty="0" smtClean="0"/>
              <a:t>El sector comercial es el segu</a:t>
            </a:r>
            <a:r>
              <a:rPr lang="es-EC" sz="1400" dirty="0" smtClean="0"/>
              <a:t>n</a:t>
            </a:r>
            <a:r>
              <a:rPr lang="es-EC" sz="1600" dirty="0" smtClean="0"/>
              <a:t>do rubro dentro del PIB ecuatoriano, debido a la evolución de este sector en los últimos años.</a:t>
            </a:r>
            <a:endParaRPr lang="es-ES" sz="1600" dirty="0"/>
          </a:p>
        </p:txBody>
      </p:sp>
      <p:sp>
        <p:nvSpPr>
          <p:cNvPr id="6" name="5 Rectángulo"/>
          <p:cNvSpPr/>
          <p:nvPr/>
        </p:nvSpPr>
        <p:spPr>
          <a:xfrm>
            <a:off x="285720" y="4493438"/>
            <a:ext cx="3500462" cy="181588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EC" sz="1600" dirty="0" smtClean="0"/>
              <a:t>El sector de la construcción presentó un incremento del 17,5% con relación al año 2010, esta evolución se origina por la continuación de los proyectos de infraestructura civil que ayuda a los programas inmobiliarios.</a:t>
            </a:r>
            <a:endParaRPr lang="es-EC" sz="1600" dirty="0"/>
          </a:p>
        </p:txBody>
      </p:sp>
      <p:pic>
        <p:nvPicPr>
          <p:cNvPr id="1026"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0729" y="2133366"/>
            <a:ext cx="4893759" cy="35998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488" y="785794"/>
            <a:ext cx="3542958" cy="923330"/>
          </a:xfrm>
          <a:prstGeom prst="rect">
            <a:avLst/>
          </a:prstGeom>
          <a:noFill/>
        </p:spPr>
        <p:txBody>
          <a:bodyPr wrap="none" lIns="91440" tIns="45720" rIns="91440" bIns="45720">
            <a:spAutoFit/>
          </a:bodyPr>
          <a:lstStyle/>
          <a:p>
            <a:pPr algn="ctr"/>
            <a:r>
              <a:rPr lang="es-ES" sz="5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Inflación</a:t>
            </a:r>
            <a:endParaRPr lang="es-ES" sz="54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4" name="3 Rectángulo"/>
          <p:cNvSpPr/>
          <p:nvPr/>
        </p:nvSpPr>
        <p:spPr>
          <a:xfrm>
            <a:off x="5076056" y="2261190"/>
            <a:ext cx="3638192" cy="181588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_tradnl" sz="1600" dirty="0"/>
              <a:t>Desde la dolarización el proceso inflacionario se ha ido controlando, sus porcentajes han ido disminuyendo con el transcurso del tiempo, situación que tranquiliza el comportamiento de los diferentes agentes económicos del país.</a:t>
            </a:r>
            <a:endParaRPr lang="es-EC" sz="1600" dirty="0"/>
          </a:p>
        </p:txBody>
      </p:sp>
      <p:sp>
        <p:nvSpPr>
          <p:cNvPr id="5" name="4 Rectángulo"/>
          <p:cNvSpPr/>
          <p:nvPr/>
        </p:nvSpPr>
        <p:spPr>
          <a:xfrm>
            <a:off x="755576" y="5016078"/>
            <a:ext cx="7742663"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_tradnl" sz="1600" dirty="0"/>
              <a:t>El sector inmobiliario tiene una relación directa con la inflación, debido a que cuando esta empieza a subir de manera descontrolada las personas utilizan más dinero para poder satisfacer sus necesidades básicas dejando de invertir en otras necesidades, en otras palabras menos dinero destinado al sector </a:t>
            </a:r>
            <a:r>
              <a:rPr lang="es-ES_tradnl" sz="1600" dirty="0" smtClean="0"/>
              <a:t>inmobiliario.</a:t>
            </a:r>
            <a:endParaRPr lang="es-EC" sz="1600" dirty="0"/>
          </a:p>
        </p:txBody>
      </p:sp>
      <p:pic>
        <p:nvPicPr>
          <p:cNvPr id="2050" name="Imagen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782" y="1700808"/>
            <a:ext cx="4540250"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85984" y="642918"/>
            <a:ext cx="4740400"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Factores Sociales</a:t>
            </a:r>
            <a:endParaRPr lang="es-E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2 CuadroTexto"/>
          <p:cNvSpPr txBox="1"/>
          <p:nvPr/>
        </p:nvSpPr>
        <p:spPr>
          <a:xfrm>
            <a:off x="1283572" y="1643050"/>
            <a:ext cx="2143140" cy="40011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EC" sz="2000" b="1" dirty="0" smtClean="0"/>
              <a:t>Empleo</a:t>
            </a:r>
            <a:endParaRPr lang="es-EC" sz="2000" b="1" dirty="0"/>
          </a:p>
        </p:txBody>
      </p:sp>
      <p:sp>
        <p:nvSpPr>
          <p:cNvPr id="4" name="3 CuadroTexto"/>
          <p:cNvSpPr txBox="1"/>
          <p:nvPr/>
        </p:nvSpPr>
        <p:spPr>
          <a:xfrm>
            <a:off x="1497886" y="4429132"/>
            <a:ext cx="2062178" cy="40011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EC" sz="2000" b="1" dirty="0" smtClean="0"/>
              <a:t>Desempleo</a:t>
            </a:r>
            <a:endParaRPr lang="es-EC" sz="2000" b="1" dirty="0"/>
          </a:p>
        </p:txBody>
      </p:sp>
      <p:sp>
        <p:nvSpPr>
          <p:cNvPr id="6" name="5 Rectángulo"/>
          <p:cNvSpPr/>
          <p:nvPr/>
        </p:nvSpPr>
        <p:spPr>
          <a:xfrm>
            <a:off x="712068" y="2285992"/>
            <a:ext cx="3571900" cy="181588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_tradnl" sz="1400" dirty="0"/>
              <a:t>En el primer trimestre del año 2011, el sector donde se encuentra la mayor concentración de personas ocupadas es en el comercio y la industria manufacturera, representando el 23% y 15% respectivamente, mientras que la actividad inmobiliaria representa un 7.1% de ocupados plenos en el año </a:t>
            </a:r>
            <a:r>
              <a:rPr lang="es-ES_tradnl" sz="1400" dirty="0" smtClean="0"/>
              <a:t>2011.</a:t>
            </a:r>
            <a:endParaRPr lang="es-EC" sz="1400" dirty="0"/>
          </a:p>
        </p:txBody>
      </p:sp>
      <p:sp>
        <p:nvSpPr>
          <p:cNvPr id="8" name="7 Rectángulo"/>
          <p:cNvSpPr/>
          <p:nvPr/>
        </p:nvSpPr>
        <p:spPr>
          <a:xfrm>
            <a:off x="712068" y="5143512"/>
            <a:ext cx="3571900" cy="116955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sz="1400" dirty="0" smtClean="0"/>
              <a:t>Los  niveles de desempleo en cierta medida son provocados por la inflación, debido a que al aumentar los precios de los bienes de producción nacional su competitividad se reduce frente a los bienes importados. </a:t>
            </a:r>
            <a:endParaRPr lang="es-EC" sz="1400" dirty="0"/>
          </a:p>
        </p:txBody>
      </p:sp>
      <p:pic>
        <p:nvPicPr>
          <p:cNvPr id="3074" name="Imagen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6342" y="1696691"/>
            <a:ext cx="3798106" cy="26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CuadroTexto"/>
          <p:cNvSpPr txBox="1"/>
          <p:nvPr/>
        </p:nvSpPr>
        <p:spPr>
          <a:xfrm>
            <a:off x="5575552" y="4640263"/>
            <a:ext cx="2143140" cy="40011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EC" sz="2000" b="1" dirty="0" smtClean="0"/>
              <a:t>Subempleo</a:t>
            </a:r>
            <a:endParaRPr lang="es-EC" sz="2000" b="1" dirty="0"/>
          </a:p>
        </p:txBody>
      </p:sp>
      <p:sp>
        <p:nvSpPr>
          <p:cNvPr id="11" name="10 Rectángulo"/>
          <p:cNvSpPr/>
          <p:nvPr/>
        </p:nvSpPr>
        <p:spPr>
          <a:xfrm>
            <a:off x="5004048" y="5283205"/>
            <a:ext cx="3571900"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S_tradnl" sz="1400" dirty="0"/>
              <a:t>Las actividades inmobiliarias representan el 4.9% del total de subocupación en el país, con 108 mil personas que realizan trabajos informales.</a:t>
            </a:r>
            <a:endParaRPr lang="es-ES" sz="1400" dirty="0"/>
          </a:p>
        </p:txBody>
      </p:sp>
    </p:spTree>
  </p:cSld>
  <p:clrMapOvr>
    <a:masterClrMapping/>
  </p:clrMapOvr>
  <p:transition spd="med">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97981" y="714356"/>
            <a:ext cx="7654661" cy="646331"/>
          </a:xfrm>
          <a:prstGeom prst="rect">
            <a:avLst/>
          </a:prstGeom>
          <a:noFill/>
        </p:spPr>
        <p:txBody>
          <a:bodyPr wrap="none" lIns="91440" tIns="45720" rIns="91440" bIns="45720">
            <a:spAutoFit/>
          </a:bodyPr>
          <a:lstStyle/>
          <a:p>
            <a:pPr algn="ctr"/>
            <a:r>
              <a:rPr lang="es-ES"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Proveedores y Políticas de pago</a:t>
            </a:r>
            <a:endParaRPr lang="es-ES"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4 Rectángulo redondeado"/>
          <p:cNvSpPr/>
          <p:nvPr/>
        </p:nvSpPr>
        <p:spPr>
          <a:xfrm>
            <a:off x="984710" y="2204864"/>
            <a:ext cx="1643074"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Proveedores</a:t>
            </a:r>
            <a:endParaRPr lang="es-ES" dirty="0"/>
          </a:p>
        </p:txBody>
      </p:sp>
      <p:sp>
        <p:nvSpPr>
          <p:cNvPr id="8" name="7 Rectángulo redondeado"/>
          <p:cNvSpPr/>
          <p:nvPr/>
        </p:nvSpPr>
        <p:spPr>
          <a:xfrm>
            <a:off x="984710" y="4309188"/>
            <a:ext cx="1633550" cy="65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Condiciones de Pago</a:t>
            </a:r>
            <a:endParaRPr lang="es-ES" dirty="0"/>
          </a:p>
        </p:txBody>
      </p:sp>
      <p:sp>
        <p:nvSpPr>
          <p:cNvPr id="1025" name="Rectangle 1"/>
          <p:cNvSpPr>
            <a:spLocks noChangeArrowheads="1"/>
          </p:cNvSpPr>
          <p:nvPr/>
        </p:nvSpPr>
        <p:spPr bwMode="auto">
          <a:xfrm>
            <a:off x="3779912" y="1916832"/>
            <a:ext cx="4572032" cy="135421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342900" lvl="0" indent="-342900" algn="just" fontAlgn="base">
              <a:spcBef>
                <a:spcPct val="0"/>
              </a:spcBef>
              <a:spcAft>
                <a:spcPct val="0"/>
              </a:spcAft>
              <a:buFont typeface="Arial" pitchFamily="34" charset="0"/>
              <a:buChar char="•"/>
            </a:pPr>
            <a:r>
              <a:rPr lang="es-ES_tradnl" sz="1600" dirty="0"/>
              <a:t>Inmobiliaria del </a:t>
            </a:r>
            <a:r>
              <a:rPr lang="es-ES_tradnl" sz="1600" dirty="0" smtClean="0"/>
              <a:t>Sol</a:t>
            </a:r>
          </a:p>
          <a:p>
            <a:pPr marL="342900" lvl="0" indent="-342900">
              <a:buFont typeface="Arial" pitchFamily="34" charset="0"/>
              <a:buChar char="•"/>
            </a:pPr>
            <a:r>
              <a:rPr lang="es-ES_tradnl" sz="1600" dirty="0"/>
              <a:t>Centros Comerciales del Ecuador</a:t>
            </a:r>
            <a:endParaRPr lang="es-ES" sz="1600" dirty="0"/>
          </a:p>
          <a:p>
            <a:pPr marL="342900" lvl="0" indent="-342900">
              <a:buFont typeface="Arial" pitchFamily="34" charset="0"/>
              <a:buChar char="•"/>
            </a:pPr>
            <a:r>
              <a:rPr lang="es-ES_tradnl" sz="1600" dirty="0"/>
              <a:t>Fideicomiso Plaza de las Américas</a:t>
            </a:r>
            <a:endParaRPr lang="es-ES" sz="1600" dirty="0"/>
          </a:p>
          <a:p>
            <a:pPr marL="342900" lvl="0" indent="-342900">
              <a:buFont typeface="Arial" pitchFamily="34" charset="0"/>
              <a:buChar char="•"/>
            </a:pPr>
            <a:r>
              <a:rPr lang="es-ES_tradnl" sz="1600" dirty="0"/>
              <a:t>Fideicomiso Alborada </a:t>
            </a:r>
            <a:r>
              <a:rPr lang="es-ES_tradnl" sz="1600" dirty="0" err="1"/>
              <a:t>Mall</a:t>
            </a:r>
            <a:r>
              <a:rPr lang="es-ES_tradnl" sz="1600" dirty="0"/>
              <a:t> Center</a:t>
            </a:r>
            <a:endParaRPr lang="es-ES" sz="1600" dirty="0"/>
          </a:p>
          <a:p>
            <a:pPr marL="342900" lvl="0" indent="-342900" algn="just" fontAlgn="base">
              <a:spcBef>
                <a:spcPct val="0"/>
              </a:spcBef>
              <a:spcAft>
                <a:spcPct val="0"/>
              </a:spcAft>
              <a:buFont typeface="Arial" pitchFamily="34" charset="0"/>
              <a:buChar char="•"/>
            </a:pPr>
            <a:endParaRPr kumimoji="0" lang="es-ES" sz="1600" b="0" i="0" u="none" strike="noStrike" cap="none" normalizeH="0" baseline="0" dirty="0" smtClean="0">
              <a:ln>
                <a:noFill/>
              </a:ln>
              <a:solidFill>
                <a:schemeClr val="tx1"/>
              </a:solidFill>
              <a:effectLst/>
            </a:endParaRPr>
          </a:p>
        </p:txBody>
      </p:sp>
      <p:sp>
        <p:nvSpPr>
          <p:cNvPr id="1026" name="Rectangle 2"/>
          <p:cNvSpPr>
            <a:spLocks noChangeArrowheads="1"/>
          </p:cNvSpPr>
          <p:nvPr/>
        </p:nvSpPr>
        <p:spPr bwMode="auto">
          <a:xfrm>
            <a:off x="3779912" y="3861048"/>
            <a:ext cx="4572032" cy="132343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lang="es-ES" sz="1600" dirty="0" smtClean="0">
                <a:solidFill>
                  <a:schemeClr val="tx1"/>
                </a:solidFill>
                <a:cs typeface="Arial" pitchFamily="34" charset="0"/>
              </a:rPr>
              <a:t>Pagos se realizan cada fin de semana y tomando en cuenta la fecha de entrega de la factura</a:t>
            </a:r>
            <a:endParaRPr kumimoji="0" lang="es-ES" sz="14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600" b="0" i="0" u="none" strike="noStrike" cap="none" normalizeH="0" baseline="0" dirty="0" smtClean="0">
                <a:ln>
                  <a:noFill/>
                </a:ln>
                <a:solidFill>
                  <a:schemeClr val="tx1"/>
                </a:solidFill>
                <a:effectLst/>
                <a:ea typeface="SimHei"/>
                <a:cs typeface="Arial" pitchFamily="34" charset="0"/>
              </a:rPr>
              <a:t>Deben estar</a:t>
            </a:r>
            <a:r>
              <a:rPr kumimoji="0" lang="es-ES" sz="1600" b="0" i="0" u="none" strike="noStrike" cap="none" normalizeH="0" dirty="0" smtClean="0">
                <a:ln>
                  <a:noFill/>
                </a:ln>
                <a:solidFill>
                  <a:schemeClr val="tx1"/>
                </a:solidFill>
                <a:effectLst/>
                <a:ea typeface="SimHei"/>
                <a:cs typeface="Arial" pitchFamily="34" charset="0"/>
              </a:rPr>
              <a:t> registrados en la base de datos</a:t>
            </a:r>
            <a:endParaRPr kumimoji="0" lang="es-ES" sz="14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600" b="0" i="0" u="none" strike="noStrike" cap="none" normalizeH="0" baseline="0" dirty="0" smtClean="0">
                <a:ln>
                  <a:noFill/>
                </a:ln>
                <a:solidFill>
                  <a:schemeClr val="tx1"/>
                </a:solidFill>
                <a:effectLst/>
                <a:ea typeface="SimHei"/>
                <a:cs typeface="Arial" pitchFamily="34" charset="0"/>
              </a:rPr>
              <a:t>Pagos </a:t>
            </a:r>
            <a:r>
              <a:rPr lang="es-ES" sz="1600" dirty="0" smtClean="0">
                <a:solidFill>
                  <a:schemeClr val="tx1"/>
                </a:solidFill>
                <a:ea typeface="SimHei"/>
                <a:cs typeface="Arial" pitchFamily="34" charset="0"/>
              </a:rPr>
              <a:t>mediante cheque emitidos por la empresa.</a:t>
            </a:r>
            <a:endParaRPr kumimoji="0" lang="es-ES" sz="2400" b="0" i="0" u="none" strike="noStrike" cap="none" normalizeH="0" baseline="0" dirty="0" smtClean="0">
              <a:ln>
                <a:noFill/>
              </a:ln>
              <a:solidFill>
                <a:schemeClr val="tx1"/>
              </a:solidFill>
              <a:effectLst/>
            </a:endParaRPr>
          </a:p>
        </p:txBody>
      </p:sp>
      <p:pic>
        <p:nvPicPr>
          <p:cNvPr id="1028" name="Picture 4" descr="http://t1.gstatic.com/images?q=tbn:Ju79OwdtEPrNQM:http://impuestosblog.com.ar/wp-content/uploads/tarjeta_de_credito-740923.jpg">
            <a:hlinkClick r:id="rId2"/>
          </p:cNvPr>
          <p:cNvPicPr>
            <a:picLocks noChangeAspect="1" noChangeArrowheads="1"/>
          </p:cNvPicPr>
          <p:nvPr/>
        </p:nvPicPr>
        <p:blipFill>
          <a:blip r:embed="rId3" cstate="print"/>
          <a:srcRect/>
          <a:stretch>
            <a:fillRect/>
          </a:stretch>
        </p:blipFill>
        <p:spPr bwMode="auto">
          <a:xfrm>
            <a:off x="1091872" y="3109470"/>
            <a:ext cx="1428750" cy="8477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67335874"/>
      </p:ext>
    </p:extLst>
  </p:cSld>
  <p:clrMapOvr>
    <a:masterClrMapping/>
  </p:clrMapOvr>
  <p:transition spd="med">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53663" y="714356"/>
            <a:ext cx="7143302" cy="646331"/>
          </a:xfrm>
          <a:prstGeom prst="rect">
            <a:avLst/>
          </a:prstGeom>
          <a:noFill/>
        </p:spPr>
        <p:txBody>
          <a:bodyPr wrap="none" lIns="91440" tIns="45720" rIns="91440" bIns="45720">
            <a:spAutoFit/>
          </a:bodyPr>
          <a:lstStyle/>
          <a:p>
            <a:pPr algn="ctr"/>
            <a:r>
              <a:rPr lang="es-ES"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Clientes y Políticas de crédito</a:t>
            </a:r>
            <a:endParaRPr lang="es-ES"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4 Rectángulo redondeado"/>
          <p:cNvSpPr/>
          <p:nvPr/>
        </p:nvSpPr>
        <p:spPr>
          <a:xfrm>
            <a:off x="1128726" y="2276872"/>
            <a:ext cx="1643074"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Clientes</a:t>
            </a:r>
            <a:endParaRPr lang="es-ES" dirty="0"/>
          </a:p>
        </p:txBody>
      </p:sp>
      <p:sp>
        <p:nvSpPr>
          <p:cNvPr id="8" name="7 Rectángulo redondeado"/>
          <p:cNvSpPr/>
          <p:nvPr/>
        </p:nvSpPr>
        <p:spPr>
          <a:xfrm>
            <a:off x="1128726" y="4857957"/>
            <a:ext cx="1633550" cy="65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Políticas de crédito</a:t>
            </a:r>
            <a:endParaRPr lang="es-ES" dirty="0"/>
          </a:p>
        </p:txBody>
      </p:sp>
      <p:sp>
        <p:nvSpPr>
          <p:cNvPr id="1025" name="Rectangle 1"/>
          <p:cNvSpPr>
            <a:spLocks noChangeArrowheads="1"/>
          </p:cNvSpPr>
          <p:nvPr/>
        </p:nvSpPr>
        <p:spPr bwMode="auto">
          <a:xfrm>
            <a:off x="3816392" y="1799819"/>
            <a:ext cx="4572032" cy="181588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342900" lvl="0" indent="-342900" algn="just" fontAlgn="base">
              <a:spcBef>
                <a:spcPct val="0"/>
              </a:spcBef>
              <a:spcAft>
                <a:spcPct val="0"/>
              </a:spcAft>
              <a:buFont typeface="Arial" pitchFamily="34" charset="0"/>
              <a:buChar char="•"/>
            </a:pPr>
            <a:r>
              <a:rPr lang="es-ES_tradnl" sz="1600" dirty="0" err="1" smtClean="0"/>
              <a:t>Teleshop</a:t>
            </a:r>
            <a:endParaRPr lang="es-ES_tradnl" sz="1600" dirty="0" smtClean="0"/>
          </a:p>
          <a:p>
            <a:pPr marL="342900" lvl="0" indent="-342900">
              <a:buFont typeface="Arial" pitchFamily="34" charset="0"/>
              <a:buChar char="•"/>
            </a:pPr>
            <a:r>
              <a:rPr lang="es-ES" sz="1600" dirty="0" smtClean="0"/>
              <a:t>Marathon </a:t>
            </a:r>
            <a:r>
              <a:rPr lang="es-ES" sz="1600" dirty="0" err="1" smtClean="0"/>
              <a:t>Sports</a:t>
            </a:r>
            <a:endParaRPr lang="es-ES" sz="1600" dirty="0"/>
          </a:p>
          <a:p>
            <a:pPr marL="342900" lvl="0" indent="-342900">
              <a:buFont typeface="Arial" pitchFamily="34" charset="0"/>
              <a:buChar char="•"/>
            </a:pPr>
            <a:r>
              <a:rPr lang="es-ES" sz="1600" dirty="0" smtClean="0"/>
              <a:t>Explorer</a:t>
            </a:r>
            <a:endParaRPr lang="es-ES" sz="1600" dirty="0"/>
          </a:p>
          <a:p>
            <a:pPr marL="342900" lvl="0" indent="-342900">
              <a:buFont typeface="Arial" pitchFamily="34" charset="0"/>
              <a:buChar char="•"/>
            </a:pPr>
            <a:r>
              <a:rPr lang="es-ES" sz="1600" dirty="0" smtClean="0"/>
              <a:t>Puma</a:t>
            </a:r>
          </a:p>
          <a:p>
            <a:pPr marL="342900" lvl="0" indent="-342900">
              <a:buFont typeface="Arial" pitchFamily="34" charset="0"/>
              <a:buChar char="•"/>
            </a:pPr>
            <a:r>
              <a:rPr lang="es-ES" sz="1600" dirty="0" smtClean="0"/>
              <a:t>Nike</a:t>
            </a:r>
          </a:p>
          <a:p>
            <a:pPr marL="342900" lvl="0" indent="-342900">
              <a:buFont typeface="Arial" pitchFamily="34" charset="0"/>
              <a:buChar char="•"/>
            </a:pPr>
            <a:r>
              <a:rPr lang="es-ES" sz="1600" dirty="0" err="1" smtClean="0"/>
              <a:t>Xploit</a:t>
            </a:r>
            <a:endParaRPr lang="es-ES" sz="1600" dirty="0" smtClean="0"/>
          </a:p>
          <a:p>
            <a:pPr marL="342900" lvl="0" indent="-342900">
              <a:buFont typeface="Arial" pitchFamily="34" charset="0"/>
              <a:buChar char="•"/>
            </a:pPr>
            <a:r>
              <a:rPr lang="es-ES" sz="1600" dirty="0" smtClean="0"/>
              <a:t>Clientes minoristas</a:t>
            </a:r>
            <a:endParaRPr kumimoji="0" lang="es-ES" sz="1600" b="0" i="0" u="none" strike="noStrike" cap="none" normalizeH="0" baseline="0" dirty="0" smtClean="0">
              <a:ln>
                <a:noFill/>
              </a:ln>
              <a:solidFill>
                <a:schemeClr val="tx1"/>
              </a:solidFill>
              <a:effectLst/>
            </a:endParaRPr>
          </a:p>
        </p:txBody>
      </p:sp>
      <p:sp>
        <p:nvSpPr>
          <p:cNvPr id="1026" name="Rectangle 2"/>
          <p:cNvSpPr>
            <a:spLocks noChangeArrowheads="1"/>
          </p:cNvSpPr>
          <p:nvPr/>
        </p:nvSpPr>
        <p:spPr bwMode="auto">
          <a:xfrm>
            <a:off x="3816392" y="4205406"/>
            <a:ext cx="4572032" cy="181588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buFontTx/>
              <a:buChar char="•"/>
            </a:pPr>
            <a:r>
              <a:rPr lang="es-EC" sz="1600" dirty="0"/>
              <a:t>Las facturas son emitidas los primeros días de cada mes y entregadas a cada uno de nuestros </a:t>
            </a:r>
            <a:r>
              <a:rPr lang="es-EC" sz="1600" dirty="0" smtClean="0"/>
              <a:t>clientes</a:t>
            </a:r>
          </a:p>
          <a:p>
            <a:pPr lvl="0" algn="just" fontAlgn="base">
              <a:spcBef>
                <a:spcPct val="0"/>
              </a:spcBef>
              <a:spcAft>
                <a:spcPct val="0"/>
              </a:spcAft>
              <a:buFontTx/>
              <a:buChar char="•"/>
            </a:pPr>
            <a:r>
              <a:rPr lang="es-EC" sz="1600" dirty="0"/>
              <a:t>Los pagos de los clientes se los recibe máximo hasta el 8 de cada </a:t>
            </a:r>
            <a:r>
              <a:rPr lang="es-EC" sz="1600" dirty="0" smtClean="0"/>
              <a:t>mes</a:t>
            </a:r>
          </a:p>
          <a:p>
            <a:pPr lvl="0" algn="just" fontAlgn="base">
              <a:spcBef>
                <a:spcPct val="0"/>
              </a:spcBef>
              <a:spcAft>
                <a:spcPct val="0"/>
              </a:spcAft>
              <a:buFontTx/>
              <a:buChar char="•"/>
            </a:pPr>
            <a:r>
              <a:rPr kumimoji="0" lang="es-ES" sz="1600" b="0" i="0" u="none" strike="noStrike" cap="none" normalizeH="0" baseline="0" dirty="0" smtClean="0">
                <a:ln>
                  <a:noFill/>
                </a:ln>
                <a:solidFill>
                  <a:schemeClr val="tx1"/>
                </a:solidFill>
                <a:effectLst/>
                <a:ea typeface="SimHei"/>
                <a:cs typeface="Arial" pitchFamily="34" charset="0"/>
              </a:rPr>
              <a:t>Los cobros se</a:t>
            </a:r>
            <a:r>
              <a:rPr kumimoji="0" lang="es-ES" sz="1600" b="0" i="0" u="none" strike="noStrike" cap="none" normalizeH="0" dirty="0" smtClean="0">
                <a:ln>
                  <a:noFill/>
                </a:ln>
                <a:solidFill>
                  <a:schemeClr val="tx1"/>
                </a:solidFill>
                <a:effectLst/>
                <a:ea typeface="SimHei"/>
                <a:cs typeface="Arial" pitchFamily="34" charset="0"/>
              </a:rPr>
              <a:t> los recibe en </a:t>
            </a:r>
            <a:r>
              <a:rPr lang="es-ES" sz="1600" dirty="0" smtClean="0">
                <a:solidFill>
                  <a:schemeClr val="tx1"/>
                </a:solidFill>
                <a:ea typeface="SimHei"/>
                <a:cs typeface="Arial" pitchFamily="34" charset="0"/>
              </a:rPr>
              <a:t>cheques y se realiza el respectivo ingreso de dinero.</a:t>
            </a:r>
            <a:endParaRPr kumimoji="0" lang="es-ES" sz="2400" b="0" i="0" u="none" strike="noStrike" cap="none" normalizeH="0" baseline="0" dirty="0" smtClean="0">
              <a:ln>
                <a:noFill/>
              </a:ln>
              <a:solidFill>
                <a:schemeClr val="tx1"/>
              </a:solidFill>
              <a:effectLst/>
            </a:endParaRPr>
          </a:p>
        </p:txBody>
      </p:sp>
      <p:pic>
        <p:nvPicPr>
          <p:cNvPr id="10242" name="Picture 2" descr="D:\Documents and Settings\Administrador\Escritorio\Imagenes\telesh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258" y="3232770"/>
            <a:ext cx="1733550" cy="127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102782"/>
      </p:ext>
    </p:extLst>
  </p:cSld>
  <p:clrMapOvr>
    <a:masterClrMapping/>
  </p:clrMapOvr>
  <p:transition spd="med">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977269" y="714356"/>
            <a:ext cx="3296095" cy="646331"/>
          </a:xfrm>
          <a:prstGeom prst="rect">
            <a:avLst/>
          </a:prstGeom>
          <a:noFill/>
        </p:spPr>
        <p:txBody>
          <a:bodyPr wrap="none" lIns="91440" tIns="45720" rIns="91440" bIns="45720">
            <a:spAutoFit/>
          </a:bodyPr>
          <a:lstStyle/>
          <a:p>
            <a:pPr algn="ctr"/>
            <a:r>
              <a:rPr lang="es-ES"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Competencia</a:t>
            </a:r>
            <a:endParaRPr lang="es-ES"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1025" name="Rectangle 1"/>
          <p:cNvSpPr>
            <a:spLocks noChangeArrowheads="1"/>
          </p:cNvSpPr>
          <p:nvPr/>
        </p:nvSpPr>
        <p:spPr bwMode="auto">
          <a:xfrm>
            <a:off x="1187624" y="1700808"/>
            <a:ext cx="7056784" cy="132343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s-ES_tradnl" sz="1600" dirty="0" smtClean="0"/>
              <a:t>Investa S.A. actualmente no cuenta con competencia alguna en lo que respecta al negocio de arrendamiento de locales comerciales al Grupo Marathon, lo </a:t>
            </a:r>
            <a:r>
              <a:rPr lang="es-ES_tradnl" sz="1600" dirty="0"/>
              <a:t>que </a:t>
            </a:r>
            <a:r>
              <a:rPr lang="es-ES_tradnl" sz="1600" dirty="0" smtClean="0"/>
              <a:t>la diferencia dentro </a:t>
            </a:r>
            <a:r>
              <a:rPr lang="es-ES_tradnl" sz="1600" dirty="0"/>
              <a:t>del mercado inmobiliario </a:t>
            </a:r>
            <a:r>
              <a:rPr lang="es-ES_tradnl" sz="1600" dirty="0" smtClean="0"/>
              <a:t>puesto que sus </a:t>
            </a:r>
            <a:r>
              <a:rPr lang="es-ES_tradnl" sz="1600" dirty="0"/>
              <a:t>actividades </a:t>
            </a:r>
            <a:r>
              <a:rPr lang="es-ES_tradnl" sz="1600" dirty="0" smtClean="0"/>
              <a:t>no están inmersa </a:t>
            </a:r>
            <a:r>
              <a:rPr lang="es-ES_tradnl" sz="1600" dirty="0"/>
              <a:t>en la construcción de viviendas que hoy en día es un mercado saturado en el </a:t>
            </a:r>
            <a:r>
              <a:rPr lang="es-ES_tradnl" sz="1600" dirty="0" smtClean="0"/>
              <a:t>país.</a:t>
            </a:r>
            <a:endParaRPr kumimoji="0" lang="es-ES" sz="1600" b="0" i="0" u="none" strike="noStrike" cap="none" normalizeH="0" baseline="0" dirty="0" smtClean="0">
              <a:ln>
                <a:noFill/>
              </a:ln>
              <a:solidFill>
                <a:schemeClr val="tx1"/>
              </a:solidFill>
              <a:effectLst/>
            </a:endParaRPr>
          </a:p>
        </p:txBody>
      </p:sp>
      <p:sp>
        <p:nvSpPr>
          <p:cNvPr id="1026" name="Rectangle 2"/>
          <p:cNvSpPr>
            <a:spLocks noChangeArrowheads="1"/>
          </p:cNvSpPr>
          <p:nvPr/>
        </p:nvSpPr>
        <p:spPr bwMode="auto">
          <a:xfrm>
            <a:off x="1187624" y="4163595"/>
            <a:ext cx="7056784" cy="206210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s-ES_tradnl" sz="1600" dirty="0"/>
              <a:t>Investa S.A. es un ente jurídico, que desarrolla sus actividades en Ecuador, de acuerdo a sus volúmenes de ventas ha sido designado como Contribuyente Especial según resolución No. 1027 del </a:t>
            </a:r>
            <a:r>
              <a:rPr lang="es-ES_tradnl" sz="1600" dirty="0" smtClean="0"/>
              <a:t>15-10-2007, </a:t>
            </a:r>
            <a:r>
              <a:rPr lang="es-ES_tradnl" sz="1600" dirty="0"/>
              <a:t>por lo tanto se debe regir a los organismos de control citados a </a:t>
            </a:r>
            <a:r>
              <a:rPr lang="es-ES_tradnl" sz="1600" dirty="0" smtClean="0"/>
              <a:t>continuación:</a:t>
            </a:r>
          </a:p>
          <a:p>
            <a:pPr lvl="0" algn="just" fontAlgn="base">
              <a:spcBef>
                <a:spcPct val="0"/>
              </a:spcBef>
              <a:spcAft>
                <a:spcPct val="0"/>
              </a:spcAft>
            </a:pPr>
            <a:endParaRPr lang="es-ES_tradnl" sz="1600" dirty="0" smtClean="0"/>
          </a:p>
          <a:p>
            <a:pPr marL="342900" lvl="0" indent="-342900" algn="just" fontAlgn="base">
              <a:spcBef>
                <a:spcPct val="0"/>
              </a:spcBef>
              <a:spcAft>
                <a:spcPct val="0"/>
              </a:spcAft>
              <a:buFont typeface="Arial" pitchFamily="34" charset="0"/>
              <a:buChar char="•"/>
            </a:pPr>
            <a:r>
              <a:rPr kumimoji="0" lang="es-ES_tradnl" sz="1600" b="0" i="0" u="none" strike="noStrike" cap="none" normalizeH="0" baseline="0" dirty="0" smtClean="0">
                <a:ln>
                  <a:noFill/>
                </a:ln>
                <a:solidFill>
                  <a:schemeClr val="tx1"/>
                </a:solidFill>
                <a:effectLst/>
              </a:rPr>
              <a:t>Constitución Política del Ecuador</a:t>
            </a:r>
          </a:p>
          <a:p>
            <a:pPr marL="342900" lvl="0" indent="-342900" algn="just" fontAlgn="base">
              <a:spcBef>
                <a:spcPct val="0"/>
              </a:spcBef>
              <a:spcAft>
                <a:spcPct val="0"/>
              </a:spcAft>
              <a:buFont typeface="Arial" pitchFamily="34" charset="0"/>
              <a:buChar char="•"/>
            </a:pPr>
            <a:r>
              <a:rPr lang="es-ES" sz="1600" dirty="0">
                <a:solidFill>
                  <a:schemeClr val="tx1"/>
                </a:solidFill>
              </a:rPr>
              <a:t>Ley Orgánica de Régimen Tributario Interno y su Reglamento</a:t>
            </a:r>
          </a:p>
          <a:p>
            <a:pPr marL="342900" lvl="0" indent="-342900" algn="just" fontAlgn="base">
              <a:spcBef>
                <a:spcPct val="0"/>
              </a:spcBef>
              <a:spcAft>
                <a:spcPct val="0"/>
              </a:spcAft>
              <a:buFont typeface="Arial" pitchFamily="34" charset="0"/>
              <a:buChar char="•"/>
            </a:pPr>
            <a:r>
              <a:rPr lang="es-ES" sz="1600" dirty="0">
                <a:solidFill>
                  <a:schemeClr val="tx1"/>
                </a:solidFill>
              </a:rPr>
              <a:t>Código de Trabajo, entre otros</a:t>
            </a:r>
            <a:r>
              <a:rPr lang="es-ES" sz="1600" dirty="0" smtClean="0">
                <a:solidFill>
                  <a:schemeClr val="tx1"/>
                </a:solidFill>
              </a:rPr>
              <a:t>.</a:t>
            </a:r>
            <a:endParaRPr lang="es-ES" sz="1600" dirty="0">
              <a:solidFill>
                <a:schemeClr val="tx1"/>
              </a:solidFill>
            </a:endParaRPr>
          </a:p>
        </p:txBody>
      </p:sp>
      <p:sp>
        <p:nvSpPr>
          <p:cNvPr id="9" name="8 Rectángulo"/>
          <p:cNvSpPr/>
          <p:nvPr/>
        </p:nvSpPr>
        <p:spPr>
          <a:xfrm>
            <a:off x="1791991" y="3284984"/>
            <a:ext cx="5687776" cy="646331"/>
          </a:xfrm>
          <a:prstGeom prst="rect">
            <a:avLst/>
          </a:prstGeom>
          <a:noFill/>
        </p:spPr>
        <p:txBody>
          <a:bodyPr wrap="none" lIns="91440" tIns="45720" rIns="91440" bIns="45720">
            <a:spAutoFit/>
          </a:bodyPr>
          <a:lstStyle/>
          <a:p>
            <a:pPr algn="ctr"/>
            <a:r>
              <a:rPr lang="es-ES"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Organismos de Control</a:t>
            </a:r>
            <a:endParaRPr lang="es-ES" sz="3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1509772826"/>
      </p:ext>
    </p:extLst>
  </p:cSld>
  <p:clrMapOvr>
    <a:masterClrMapping/>
  </p:clrMapOvr>
  <p:transition spd="med">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11341" y="571480"/>
            <a:ext cx="5389617" cy="707886"/>
          </a:xfrm>
          <a:prstGeom prst="rect">
            <a:avLst/>
          </a:prstGeom>
          <a:noFill/>
        </p:spPr>
        <p:txBody>
          <a:bodyPr wrap="none" lIns="91440" tIns="45720" rIns="91440" bIns="45720">
            <a:spAutoFit/>
          </a:bodyPr>
          <a:lstStyle/>
          <a:p>
            <a:pPr algn="ctr"/>
            <a:r>
              <a:rPr lang="es-E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Índices Financieros</a:t>
            </a:r>
            <a:endParaRPr lang="es-E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aphicFrame>
        <p:nvGraphicFramePr>
          <p:cNvPr id="3" name="2 Tabla"/>
          <p:cNvGraphicFramePr>
            <a:graphicFrameLocks noGrp="1"/>
          </p:cNvGraphicFramePr>
          <p:nvPr>
            <p:extLst>
              <p:ext uri="{D42A27DB-BD31-4B8C-83A1-F6EECF244321}">
                <p14:modId xmlns:p14="http://schemas.microsoft.com/office/powerpoint/2010/main" val="4061597406"/>
              </p:ext>
            </p:extLst>
          </p:nvPr>
        </p:nvGraphicFramePr>
        <p:xfrm>
          <a:off x="1025522" y="1751013"/>
          <a:ext cx="2760660" cy="828036"/>
        </p:xfrm>
        <a:graphic>
          <a:graphicData uri="http://schemas.openxmlformats.org/drawingml/2006/table">
            <a:tbl>
              <a:tblPr/>
              <a:tblGrid>
                <a:gridCol w="1222714"/>
                <a:gridCol w="1537946"/>
              </a:tblGrid>
              <a:tr h="207009">
                <a:tc gridSpan="2">
                  <a:txBody>
                    <a:bodyPr/>
                    <a:lstStyle/>
                    <a:p>
                      <a:pPr algn="ctr" fontAlgn="b"/>
                      <a:r>
                        <a:rPr lang="es-EC" sz="1200" b="1" i="0" u="none" strike="noStrike" dirty="0">
                          <a:solidFill>
                            <a:schemeClr val="bg1"/>
                          </a:solidFill>
                          <a:latin typeface="Tw Cen MT"/>
                        </a:rPr>
                        <a:t>RAZÓN </a:t>
                      </a:r>
                      <a:r>
                        <a:rPr lang="es-EC" sz="1200" b="1" i="0" u="none" strike="noStrike" dirty="0" smtClean="0">
                          <a:solidFill>
                            <a:schemeClr val="bg1"/>
                          </a:solidFill>
                          <a:latin typeface="Tw Cen MT"/>
                        </a:rPr>
                        <a:t>LIQUIDEZ</a:t>
                      </a:r>
                      <a:endParaRPr lang="es-EC" sz="1200" b="1" i="0" u="none" strike="noStrike" dirty="0">
                        <a:solidFill>
                          <a:schemeClr val="bg1"/>
                        </a:solidFill>
                        <a:latin typeface="Tw Cen M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s-EC"/>
                    </a:p>
                  </a:txBody>
                  <a:tcPr/>
                </a:tc>
              </a:tr>
              <a:tr h="197151">
                <a:tc>
                  <a:txBody>
                    <a:bodyPr/>
                    <a:lstStyle/>
                    <a:p>
                      <a:pPr algn="ctr" fontAlgn="ctr"/>
                      <a:r>
                        <a:rPr lang="es-EC" sz="1200" b="1" i="0" u="none" strike="noStrike" dirty="0">
                          <a:solidFill>
                            <a:schemeClr val="bg1"/>
                          </a:solidFill>
                          <a:latin typeface="Tw Cen MT"/>
                        </a:rPr>
                        <a:t>AÑO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s-EC" sz="1200" b="1" i="0" u="none" strike="noStrike" dirty="0">
                          <a:solidFill>
                            <a:schemeClr val="bg1"/>
                          </a:solidFill>
                          <a:latin typeface="Tw Cen MT"/>
                        </a:rPr>
                        <a:t>VALOR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r h="207009">
                <a:tc>
                  <a:txBody>
                    <a:bodyPr/>
                    <a:lstStyle/>
                    <a:p>
                      <a:pPr algn="ctr" fontAlgn="b"/>
                      <a:r>
                        <a:rPr lang="es-EC" sz="1200" b="0" i="0" u="none" strike="noStrike" dirty="0" smtClean="0">
                          <a:latin typeface="Tw Cen MT"/>
                        </a:rPr>
                        <a:t>2010</a:t>
                      </a:r>
                      <a:endParaRPr lang="es-EC" sz="1200" b="0" i="0" u="none" strike="noStrike" dirty="0">
                        <a:latin typeface="Tw Cen M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smtClean="0">
                          <a:latin typeface="Tw Cen MT"/>
                        </a:rPr>
                        <a:t>2,51</a:t>
                      </a:r>
                      <a:endParaRPr lang="es-EC" sz="1200" b="0" i="0" u="none" strike="noStrike" dirty="0">
                        <a:latin typeface="Tw Cen M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867">
                <a:tc>
                  <a:txBody>
                    <a:bodyPr/>
                    <a:lstStyle/>
                    <a:p>
                      <a:pPr algn="ctr" fontAlgn="b"/>
                      <a:r>
                        <a:rPr lang="es-EC" sz="1200" b="0" i="0" u="none" strike="noStrike" dirty="0" smtClean="0">
                          <a:latin typeface="Tw Cen MT"/>
                        </a:rPr>
                        <a:t>2011</a:t>
                      </a:r>
                      <a:endParaRPr lang="es-EC" sz="1200" b="0" i="0" u="none" strike="noStrike" dirty="0">
                        <a:latin typeface="Tw Cen M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smtClean="0">
                          <a:latin typeface="Tw Cen MT"/>
                        </a:rPr>
                        <a:t>2,46</a:t>
                      </a:r>
                      <a:endParaRPr lang="es-EC" sz="1200" b="0" i="0" u="none" strike="noStrike" dirty="0">
                        <a:latin typeface="Tw Cen M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5 Rectángulo"/>
          <p:cNvSpPr/>
          <p:nvPr/>
        </p:nvSpPr>
        <p:spPr>
          <a:xfrm>
            <a:off x="571472" y="5143512"/>
            <a:ext cx="3643338" cy="1384995"/>
          </a:xfrm>
          <a:prstGeom prst="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_tradnl" sz="1400" dirty="0"/>
              <a:t>Para el año 2010 Inmobiliaria Investa S.A. cuenta con $2.51 por cada dólar que debe en el corto plazo, este supera al año 2011 lo que quiere decir que el nivel de respuesta ante sus obligaciones registra una ligera disminución</a:t>
            </a:r>
            <a:endParaRPr lang="es-EC" sz="1400" dirty="0"/>
          </a:p>
        </p:txBody>
      </p:sp>
      <p:graphicFrame>
        <p:nvGraphicFramePr>
          <p:cNvPr id="7" name="6 Tabla"/>
          <p:cNvGraphicFramePr>
            <a:graphicFrameLocks noGrp="1"/>
          </p:cNvGraphicFramePr>
          <p:nvPr>
            <p:extLst>
              <p:ext uri="{D42A27DB-BD31-4B8C-83A1-F6EECF244321}">
                <p14:modId xmlns:p14="http://schemas.microsoft.com/office/powerpoint/2010/main" val="164619870"/>
              </p:ext>
            </p:extLst>
          </p:nvPr>
        </p:nvGraphicFramePr>
        <p:xfrm>
          <a:off x="5344492" y="1772816"/>
          <a:ext cx="2755900" cy="800100"/>
        </p:xfrm>
        <a:graphic>
          <a:graphicData uri="http://schemas.openxmlformats.org/drawingml/2006/table">
            <a:tbl>
              <a:tblPr/>
              <a:tblGrid>
                <a:gridCol w="1220606"/>
                <a:gridCol w="1535294"/>
              </a:tblGrid>
              <a:tr h="200025">
                <a:tc gridSpan="2">
                  <a:txBody>
                    <a:bodyPr/>
                    <a:lstStyle/>
                    <a:p>
                      <a:pPr algn="ctr" fontAlgn="b"/>
                      <a:r>
                        <a:rPr lang="es-EC" sz="1200" b="1" i="0" u="none" strike="noStrike" dirty="0" smtClean="0">
                          <a:solidFill>
                            <a:schemeClr val="bg1"/>
                          </a:solidFill>
                          <a:latin typeface="Tw Cen MT"/>
                        </a:rPr>
                        <a:t>ENDEUDAMIENTO</a:t>
                      </a:r>
                      <a:r>
                        <a:rPr lang="es-EC" sz="1200" b="1" i="0" u="none" strike="noStrike" baseline="0" dirty="0" smtClean="0">
                          <a:solidFill>
                            <a:schemeClr val="bg1"/>
                          </a:solidFill>
                          <a:latin typeface="Tw Cen MT"/>
                        </a:rPr>
                        <a:t> TOTAL</a:t>
                      </a:r>
                      <a:endParaRPr lang="es-EC" sz="1200" b="1" i="0" u="none" strike="noStrike" dirty="0">
                        <a:solidFill>
                          <a:schemeClr val="bg1"/>
                        </a:solidFill>
                        <a:latin typeface="Tw Cen M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s-EC"/>
                    </a:p>
                  </a:txBody>
                  <a:tcPr/>
                </a:tc>
              </a:tr>
              <a:tr h="190500">
                <a:tc>
                  <a:txBody>
                    <a:bodyPr/>
                    <a:lstStyle/>
                    <a:p>
                      <a:pPr algn="ctr" fontAlgn="ctr"/>
                      <a:r>
                        <a:rPr lang="es-EC" sz="1200" b="1" i="0" u="none" strike="noStrike" dirty="0">
                          <a:solidFill>
                            <a:schemeClr val="bg1"/>
                          </a:solidFill>
                          <a:latin typeface="Tw Cen MT"/>
                        </a:rPr>
                        <a:t>AÑO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s-EC" sz="1200" b="1" i="0" u="none" strike="noStrike" dirty="0">
                          <a:solidFill>
                            <a:schemeClr val="bg1"/>
                          </a:solidFill>
                          <a:latin typeface="Tw Cen MT"/>
                        </a:rPr>
                        <a:t>VALOR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r h="200025">
                <a:tc>
                  <a:txBody>
                    <a:bodyPr/>
                    <a:lstStyle/>
                    <a:p>
                      <a:pPr algn="ctr" fontAlgn="b"/>
                      <a:r>
                        <a:rPr lang="es-EC" sz="1200" b="0" i="0" u="none" strike="noStrike" dirty="0" smtClean="0">
                          <a:latin typeface="Tw Cen MT"/>
                        </a:rPr>
                        <a:t>2010</a:t>
                      </a:r>
                      <a:endParaRPr lang="es-EC" sz="1200" b="0" i="0" u="none" strike="noStrike" dirty="0">
                        <a:latin typeface="Tw Cen M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smtClean="0">
                          <a:latin typeface="Tw Cen MT"/>
                        </a:rPr>
                        <a:t>24%</a:t>
                      </a:r>
                      <a:endParaRPr lang="es-EC" sz="1200" b="0" i="0" u="none" strike="noStrike" dirty="0">
                        <a:latin typeface="Tw Cen M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50">
                <a:tc>
                  <a:txBody>
                    <a:bodyPr/>
                    <a:lstStyle/>
                    <a:p>
                      <a:pPr algn="ctr" fontAlgn="b"/>
                      <a:r>
                        <a:rPr lang="es-EC" sz="1200" b="0" i="0" u="none" strike="noStrike" dirty="0" smtClean="0">
                          <a:latin typeface="Tw Cen MT"/>
                        </a:rPr>
                        <a:t>2011</a:t>
                      </a:r>
                      <a:endParaRPr lang="es-EC" sz="1200" b="0" i="0" u="none" strike="noStrike" dirty="0">
                        <a:latin typeface="Tw Cen M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smtClean="0">
                          <a:latin typeface="Tw Cen MT"/>
                        </a:rPr>
                        <a:t>29%</a:t>
                      </a:r>
                      <a:endParaRPr lang="es-EC" sz="1200" b="0" i="0" u="none" strike="noStrike" dirty="0">
                        <a:latin typeface="Tw Cen M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0" name="9 Rectángulo"/>
          <p:cNvSpPr/>
          <p:nvPr/>
        </p:nvSpPr>
        <p:spPr>
          <a:xfrm>
            <a:off x="4929190" y="5143512"/>
            <a:ext cx="3643338" cy="1169551"/>
          </a:xfrm>
          <a:prstGeom prst="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_tradnl" sz="1400" dirty="0"/>
              <a:t>Tanto en el año 2010 como en el 2011 este indicador no es mayor a 30% lo que quiere decir que la empresa no depende mucho de sus acreedores por tanto tiene una buena capacidad de endeudamiento</a:t>
            </a:r>
            <a:endParaRPr lang="es-EC" sz="1400" dirty="0"/>
          </a:p>
        </p:txBody>
      </p:sp>
      <p:graphicFrame>
        <p:nvGraphicFramePr>
          <p:cNvPr id="11" name="5 Gráfico"/>
          <p:cNvGraphicFramePr>
            <a:graphicFrameLocks/>
          </p:cNvGraphicFramePr>
          <p:nvPr>
            <p:extLst>
              <p:ext uri="{D42A27DB-BD31-4B8C-83A1-F6EECF244321}">
                <p14:modId xmlns:p14="http://schemas.microsoft.com/office/powerpoint/2010/main" val="4099106313"/>
              </p:ext>
            </p:extLst>
          </p:nvPr>
        </p:nvGraphicFramePr>
        <p:xfrm>
          <a:off x="827584" y="2924944"/>
          <a:ext cx="3312368" cy="18722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5 Gráfico"/>
          <p:cNvGraphicFramePr>
            <a:graphicFrameLocks/>
          </p:cNvGraphicFramePr>
          <p:nvPr>
            <p:extLst>
              <p:ext uri="{D42A27DB-BD31-4B8C-83A1-F6EECF244321}">
                <p14:modId xmlns:p14="http://schemas.microsoft.com/office/powerpoint/2010/main" val="3656338330"/>
              </p:ext>
            </p:extLst>
          </p:nvPr>
        </p:nvGraphicFramePr>
        <p:xfrm>
          <a:off x="5072597" y="2924944"/>
          <a:ext cx="3356524" cy="180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2508698"/>
      </p:ext>
    </p:extLst>
  </p:cSld>
  <p:clrMapOvr>
    <a:masterClrMapping/>
  </p:clrMapOvr>
  <p:transition spd="med">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11341" y="571480"/>
            <a:ext cx="5389617" cy="707886"/>
          </a:xfrm>
          <a:prstGeom prst="rect">
            <a:avLst/>
          </a:prstGeom>
          <a:noFill/>
        </p:spPr>
        <p:txBody>
          <a:bodyPr wrap="none" lIns="91440" tIns="45720" rIns="91440" bIns="45720">
            <a:spAutoFit/>
          </a:bodyPr>
          <a:lstStyle/>
          <a:p>
            <a:pPr algn="ctr"/>
            <a:r>
              <a:rPr lang="es-E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Índices Financieros</a:t>
            </a:r>
            <a:endParaRPr lang="es-E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aphicFrame>
        <p:nvGraphicFramePr>
          <p:cNvPr id="3" name="2 Tabla"/>
          <p:cNvGraphicFramePr>
            <a:graphicFrameLocks noGrp="1"/>
          </p:cNvGraphicFramePr>
          <p:nvPr>
            <p:extLst>
              <p:ext uri="{D42A27DB-BD31-4B8C-83A1-F6EECF244321}">
                <p14:modId xmlns:p14="http://schemas.microsoft.com/office/powerpoint/2010/main" val="1907855390"/>
              </p:ext>
            </p:extLst>
          </p:nvPr>
        </p:nvGraphicFramePr>
        <p:xfrm>
          <a:off x="1025522" y="1751013"/>
          <a:ext cx="2760660" cy="828036"/>
        </p:xfrm>
        <a:graphic>
          <a:graphicData uri="http://schemas.openxmlformats.org/drawingml/2006/table">
            <a:tbl>
              <a:tblPr/>
              <a:tblGrid>
                <a:gridCol w="1222714"/>
                <a:gridCol w="1537946"/>
              </a:tblGrid>
              <a:tr h="207009">
                <a:tc gridSpan="2">
                  <a:txBody>
                    <a:bodyPr/>
                    <a:lstStyle/>
                    <a:p>
                      <a:pPr algn="ctr" fontAlgn="b"/>
                      <a:r>
                        <a:rPr lang="es-EC" sz="1200" b="1" i="0" u="none" strike="noStrike" dirty="0" smtClean="0">
                          <a:solidFill>
                            <a:schemeClr val="bg1"/>
                          </a:solidFill>
                          <a:latin typeface="Tw Cen MT"/>
                        </a:rPr>
                        <a:t>ENDEUDAMIENTO</a:t>
                      </a:r>
                      <a:r>
                        <a:rPr lang="es-EC" sz="1200" b="1" i="0" u="none" strike="noStrike" baseline="0" dirty="0" smtClean="0">
                          <a:solidFill>
                            <a:schemeClr val="bg1"/>
                          </a:solidFill>
                          <a:latin typeface="Tw Cen MT"/>
                        </a:rPr>
                        <a:t> PATRIMONIAL</a:t>
                      </a:r>
                      <a:endParaRPr lang="es-EC" sz="1200" b="1" i="0" u="none" strike="noStrike" dirty="0">
                        <a:solidFill>
                          <a:schemeClr val="bg1"/>
                        </a:solidFill>
                        <a:latin typeface="Tw Cen M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s-EC"/>
                    </a:p>
                  </a:txBody>
                  <a:tcPr/>
                </a:tc>
              </a:tr>
              <a:tr h="197151">
                <a:tc>
                  <a:txBody>
                    <a:bodyPr/>
                    <a:lstStyle/>
                    <a:p>
                      <a:pPr algn="ctr" fontAlgn="ctr"/>
                      <a:r>
                        <a:rPr lang="es-EC" sz="1200" b="1" i="0" u="none" strike="noStrike" dirty="0">
                          <a:solidFill>
                            <a:schemeClr val="bg1"/>
                          </a:solidFill>
                          <a:latin typeface="Tw Cen MT"/>
                        </a:rPr>
                        <a:t>AÑO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s-EC" sz="1200" b="1" i="0" u="none" strike="noStrike" dirty="0">
                          <a:solidFill>
                            <a:schemeClr val="bg1"/>
                          </a:solidFill>
                          <a:latin typeface="Tw Cen MT"/>
                        </a:rPr>
                        <a:t>VALOR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r h="207009">
                <a:tc>
                  <a:txBody>
                    <a:bodyPr/>
                    <a:lstStyle/>
                    <a:p>
                      <a:pPr algn="ctr" fontAlgn="b"/>
                      <a:r>
                        <a:rPr lang="es-EC" sz="1200" b="0" i="0" u="none" strike="noStrike" dirty="0" smtClean="0">
                          <a:latin typeface="Tw Cen MT"/>
                        </a:rPr>
                        <a:t>2010</a:t>
                      </a:r>
                      <a:endParaRPr lang="es-EC" sz="1200" b="0" i="0" u="none" strike="noStrike" dirty="0">
                        <a:latin typeface="Tw Cen M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smtClean="0">
                          <a:latin typeface="Tw Cen MT"/>
                        </a:rPr>
                        <a:t>0,10</a:t>
                      </a:r>
                      <a:endParaRPr lang="es-EC" sz="1200" b="0" i="0" u="none" strike="noStrike" dirty="0">
                        <a:latin typeface="Tw Cen M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867">
                <a:tc>
                  <a:txBody>
                    <a:bodyPr/>
                    <a:lstStyle/>
                    <a:p>
                      <a:pPr algn="ctr" fontAlgn="b"/>
                      <a:r>
                        <a:rPr lang="es-EC" sz="1200" b="0" i="0" u="none" strike="noStrike" dirty="0" smtClean="0">
                          <a:latin typeface="Tw Cen MT"/>
                        </a:rPr>
                        <a:t>2011</a:t>
                      </a:r>
                      <a:endParaRPr lang="es-EC" sz="1200" b="0" i="0" u="none" strike="noStrike" dirty="0">
                        <a:latin typeface="Tw Cen M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smtClean="0">
                          <a:latin typeface="Tw Cen MT"/>
                        </a:rPr>
                        <a:t>0,05</a:t>
                      </a:r>
                      <a:endParaRPr lang="es-EC" sz="1200" b="0" i="0" u="none" strike="noStrike" dirty="0">
                        <a:latin typeface="Tw Cen M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5 Rectángulo"/>
          <p:cNvSpPr/>
          <p:nvPr/>
        </p:nvSpPr>
        <p:spPr>
          <a:xfrm>
            <a:off x="571472" y="5143512"/>
            <a:ext cx="3643338" cy="1169551"/>
          </a:xfrm>
          <a:prstGeom prst="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_tradnl" sz="1400" dirty="0"/>
              <a:t>Por cada dólar invertido por los accionistas se tiene deudas por $0.10 y $0.05 para el año 2010 y 2011 respectivamente, en otras palabras la empresa no posee niveles de endeudamiento elevados</a:t>
            </a:r>
            <a:endParaRPr lang="es-EC" sz="1400" dirty="0"/>
          </a:p>
        </p:txBody>
      </p:sp>
      <p:graphicFrame>
        <p:nvGraphicFramePr>
          <p:cNvPr id="7" name="6 Tabla"/>
          <p:cNvGraphicFramePr>
            <a:graphicFrameLocks noGrp="1"/>
          </p:cNvGraphicFramePr>
          <p:nvPr>
            <p:extLst>
              <p:ext uri="{D42A27DB-BD31-4B8C-83A1-F6EECF244321}">
                <p14:modId xmlns:p14="http://schemas.microsoft.com/office/powerpoint/2010/main" val="2437238931"/>
              </p:ext>
            </p:extLst>
          </p:nvPr>
        </p:nvGraphicFramePr>
        <p:xfrm>
          <a:off x="5344492" y="1772816"/>
          <a:ext cx="2755900" cy="800100"/>
        </p:xfrm>
        <a:graphic>
          <a:graphicData uri="http://schemas.openxmlformats.org/drawingml/2006/table">
            <a:tbl>
              <a:tblPr/>
              <a:tblGrid>
                <a:gridCol w="1220606"/>
                <a:gridCol w="1535294"/>
              </a:tblGrid>
              <a:tr h="200025">
                <a:tc gridSpan="2">
                  <a:txBody>
                    <a:bodyPr/>
                    <a:lstStyle/>
                    <a:p>
                      <a:pPr algn="ctr" fontAlgn="b"/>
                      <a:r>
                        <a:rPr lang="es-EC" sz="1200" b="1" i="0" u="none" strike="noStrike" dirty="0" smtClean="0">
                          <a:solidFill>
                            <a:schemeClr val="bg1"/>
                          </a:solidFill>
                          <a:latin typeface="Tw Cen MT"/>
                        </a:rPr>
                        <a:t>RENTABILIDAD</a:t>
                      </a:r>
                      <a:r>
                        <a:rPr lang="es-EC" sz="1200" b="1" i="0" u="none" strike="noStrike" baseline="0" dirty="0" smtClean="0">
                          <a:solidFill>
                            <a:schemeClr val="bg1"/>
                          </a:solidFill>
                          <a:latin typeface="Tw Cen MT"/>
                        </a:rPr>
                        <a:t> SOBRE VENTAS</a:t>
                      </a:r>
                      <a:endParaRPr lang="es-EC" sz="1200" b="1" i="0" u="none" strike="noStrike" dirty="0">
                        <a:solidFill>
                          <a:schemeClr val="bg1"/>
                        </a:solidFill>
                        <a:latin typeface="Tw Cen M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s-EC"/>
                    </a:p>
                  </a:txBody>
                  <a:tcPr/>
                </a:tc>
              </a:tr>
              <a:tr h="190500">
                <a:tc>
                  <a:txBody>
                    <a:bodyPr/>
                    <a:lstStyle/>
                    <a:p>
                      <a:pPr algn="ctr" fontAlgn="ctr"/>
                      <a:r>
                        <a:rPr lang="es-EC" sz="1200" b="1" i="0" u="none" strike="noStrike" dirty="0">
                          <a:solidFill>
                            <a:schemeClr val="bg1"/>
                          </a:solidFill>
                          <a:latin typeface="Tw Cen MT"/>
                        </a:rPr>
                        <a:t>AÑO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s-EC" sz="1200" b="1" i="0" u="none" strike="noStrike" dirty="0">
                          <a:solidFill>
                            <a:schemeClr val="bg1"/>
                          </a:solidFill>
                          <a:latin typeface="Tw Cen MT"/>
                        </a:rPr>
                        <a:t>VALOR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r h="200025">
                <a:tc>
                  <a:txBody>
                    <a:bodyPr/>
                    <a:lstStyle/>
                    <a:p>
                      <a:pPr algn="ctr" fontAlgn="b"/>
                      <a:r>
                        <a:rPr lang="es-EC" sz="1200" b="0" i="0" u="none" strike="noStrike" dirty="0" smtClean="0">
                          <a:latin typeface="Tw Cen MT"/>
                        </a:rPr>
                        <a:t>2010</a:t>
                      </a:r>
                      <a:endParaRPr lang="es-EC" sz="1200" b="0" i="0" u="none" strike="noStrike" dirty="0">
                        <a:latin typeface="Tw Cen M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smtClean="0">
                          <a:latin typeface="Tw Cen MT"/>
                        </a:rPr>
                        <a:t>11,19%</a:t>
                      </a:r>
                      <a:endParaRPr lang="es-EC" sz="1200" b="0" i="0" u="none" strike="noStrike" dirty="0">
                        <a:latin typeface="Tw Cen M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50">
                <a:tc>
                  <a:txBody>
                    <a:bodyPr/>
                    <a:lstStyle/>
                    <a:p>
                      <a:pPr algn="ctr" fontAlgn="b"/>
                      <a:r>
                        <a:rPr lang="es-EC" sz="1200" b="0" i="0" u="none" strike="noStrike" dirty="0" smtClean="0">
                          <a:latin typeface="Tw Cen MT"/>
                        </a:rPr>
                        <a:t>2011</a:t>
                      </a:r>
                      <a:endParaRPr lang="es-EC" sz="1200" b="0" i="0" u="none" strike="noStrike" dirty="0">
                        <a:latin typeface="Tw Cen M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smtClean="0">
                          <a:latin typeface="Tw Cen MT"/>
                        </a:rPr>
                        <a:t>13,36%</a:t>
                      </a:r>
                      <a:endParaRPr lang="es-EC" sz="1200" b="0" i="0" u="none" strike="noStrike" dirty="0">
                        <a:latin typeface="Tw Cen M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0" name="9 Rectángulo"/>
          <p:cNvSpPr/>
          <p:nvPr/>
        </p:nvSpPr>
        <p:spPr>
          <a:xfrm>
            <a:off x="4929190" y="5143512"/>
            <a:ext cx="3643338" cy="1169551"/>
          </a:xfrm>
          <a:prstGeom prst="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_tradnl" sz="1400" dirty="0"/>
              <a:t>En el año 2011 la rentabilidad que han tenido sobre las ventas ha sido mayor en 2.17% con respecto al año anterior lo que denota un incremento en ventas y disminución de los gastos</a:t>
            </a:r>
            <a:r>
              <a:rPr lang="es-ES" sz="1400" dirty="0" smtClean="0"/>
              <a:t>.</a:t>
            </a:r>
            <a:endParaRPr lang="es-EC" sz="1400" dirty="0"/>
          </a:p>
        </p:txBody>
      </p:sp>
      <p:graphicFrame>
        <p:nvGraphicFramePr>
          <p:cNvPr id="9" name="5 Gráfico"/>
          <p:cNvGraphicFramePr>
            <a:graphicFrameLocks/>
          </p:cNvGraphicFramePr>
          <p:nvPr>
            <p:extLst>
              <p:ext uri="{D42A27DB-BD31-4B8C-83A1-F6EECF244321}">
                <p14:modId xmlns:p14="http://schemas.microsoft.com/office/powerpoint/2010/main" val="1768116582"/>
              </p:ext>
            </p:extLst>
          </p:nvPr>
        </p:nvGraphicFramePr>
        <p:xfrm>
          <a:off x="783428" y="2852936"/>
          <a:ext cx="3219425" cy="19135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5 Gráfico"/>
          <p:cNvGraphicFramePr>
            <a:graphicFrameLocks/>
          </p:cNvGraphicFramePr>
          <p:nvPr>
            <p:extLst>
              <p:ext uri="{D42A27DB-BD31-4B8C-83A1-F6EECF244321}">
                <p14:modId xmlns:p14="http://schemas.microsoft.com/office/powerpoint/2010/main" val="3407208512"/>
              </p:ext>
            </p:extLst>
          </p:nvPr>
        </p:nvGraphicFramePr>
        <p:xfrm>
          <a:off x="5144605" y="2852936"/>
          <a:ext cx="3212507" cy="180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3743159"/>
      </p:ext>
    </p:extLst>
  </p:cSld>
  <p:clrMapOvr>
    <a:masterClrMapping/>
  </p:clrMapOvr>
  <p:transition spd="med">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41883" y="4286256"/>
            <a:ext cx="5067413"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ASPECTOS</a:t>
            </a:r>
          </a:p>
          <a:p>
            <a:pPr algn="ctr"/>
            <a:r>
              <a:rPr lang="es-E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GENERALES</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5 Rectángulo"/>
          <p:cNvSpPr/>
          <p:nvPr/>
        </p:nvSpPr>
        <p:spPr>
          <a:xfrm>
            <a:off x="1278295" y="1071546"/>
            <a:ext cx="6550191" cy="1200329"/>
          </a:xfrm>
          <a:prstGeom prst="rect">
            <a:avLst/>
          </a:prstGeom>
          <a:noFill/>
        </p:spPr>
        <p:txBody>
          <a:bodyPr wrap="none" lIns="91440" tIns="45720" rIns="91440" bIns="45720">
            <a:spAutoFit/>
          </a:bodyPr>
          <a:lstStyle/>
          <a:p>
            <a:pPr algn="ctr"/>
            <a:r>
              <a:rPr lang="es-ES" sz="7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CAPÍTULO   1</a:t>
            </a:r>
            <a:endParaRPr lang="es-ES" sz="7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16386" name="Picture 2" descr="http://t0.gstatic.com/images?q=tbn:vUm400IPN2px_M:http://www.actiweb.es/outsourcing/imagen2.jpg">
            <a:hlinkClick r:id="rId2"/>
          </p:cNvPr>
          <p:cNvPicPr>
            <a:picLocks noChangeAspect="1" noChangeArrowheads="1"/>
          </p:cNvPicPr>
          <p:nvPr/>
        </p:nvPicPr>
        <p:blipFill>
          <a:blip r:embed="rId3" cstate="print"/>
          <a:srcRect/>
          <a:stretch>
            <a:fillRect/>
          </a:stretch>
        </p:blipFill>
        <p:spPr bwMode="auto">
          <a:xfrm>
            <a:off x="6929454" y="4071942"/>
            <a:ext cx="1500198" cy="2241474"/>
          </a:xfrm>
          <a:prstGeom prst="rect">
            <a:avLst/>
          </a:prstGeom>
        </p:spPr>
        <p:style>
          <a:lnRef idx="0">
            <a:schemeClr val="accent2"/>
          </a:lnRef>
          <a:fillRef idx="3">
            <a:schemeClr val="accent2"/>
          </a:fillRef>
          <a:effectRef idx="3">
            <a:schemeClr val="accent2"/>
          </a:effectRef>
          <a:fontRef idx="minor">
            <a:schemeClr val="lt1"/>
          </a:fontRef>
        </p:style>
      </p:pic>
    </p:spTree>
  </p:cSld>
  <p:clrMapOvr>
    <a:masterClrMapping/>
  </p:clrMapOvr>
  <p:transition spd="med">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11341" y="571480"/>
            <a:ext cx="5389617" cy="707886"/>
          </a:xfrm>
          <a:prstGeom prst="rect">
            <a:avLst/>
          </a:prstGeom>
          <a:noFill/>
        </p:spPr>
        <p:txBody>
          <a:bodyPr wrap="none" lIns="91440" tIns="45720" rIns="91440" bIns="45720">
            <a:spAutoFit/>
          </a:bodyPr>
          <a:lstStyle/>
          <a:p>
            <a:pPr algn="ctr"/>
            <a:r>
              <a:rPr lang="es-E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Índices Financieros</a:t>
            </a:r>
            <a:endParaRPr lang="es-E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aphicFrame>
        <p:nvGraphicFramePr>
          <p:cNvPr id="3" name="2 Tabla"/>
          <p:cNvGraphicFramePr>
            <a:graphicFrameLocks noGrp="1"/>
          </p:cNvGraphicFramePr>
          <p:nvPr>
            <p:extLst>
              <p:ext uri="{D42A27DB-BD31-4B8C-83A1-F6EECF244321}">
                <p14:modId xmlns:p14="http://schemas.microsoft.com/office/powerpoint/2010/main" val="53998907"/>
              </p:ext>
            </p:extLst>
          </p:nvPr>
        </p:nvGraphicFramePr>
        <p:xfrm>
          <a:off x="1025522" y="1751013"/>
          <a:ext cx="2760660" cy="828036"/>
        </p:xfrm>
        <a:graphic>
          <a:graphicData uri="http://schemas.openxmlformats.org/drawingml/2006/table">
            <a:tbl>
              <a:tblPr/>
              <a:tblGrid>
                <a:gridCol w="1222714"/>
                <a:gridCol w="1537946"/>
              </a:tblGrid>
              <a:tr h="207009">
                <a:tc gridSpan="2">
                  <a:txBody>
                    <a:bodyPr/>
                    <a:lstStyle/>
                    <a:p>
                      <a:pPr algn="ctr" fontAlgn="b"/>
                      <a:r>
                        <a:rPr lang="es-EC" sz="1200" b="1" i="0" u="none" strike="noStrike" dirty="0" smtClean="0">
                          <a:solidFill>
                            <a:schemeClr val="bg1"/>
                          </a:solidFill>
                          <a:latin typeface="Tw Cen MT"/>
                        </a:rPr>
                        <a:t>RENTABILIDAD SOBRE</a:t>
                      </a:r>
                      <a:r>
                        <a:rPr lang="es-EC" sz="1200" b="1" i="0" u="none" strike="noStrike" baseline="0" dirty="0" smtClean="0">
                          <a:solidFill>
                            <a:schemeClr val="bg1"/>
                          </a:solidFill>
                          <a:latin typeface="Tw Cen MT"/>
                        </a:rPr>
                        <a:t> ACTIVOS</a:t>
                      </a:r>
                      <a:endParaRPr lang="es-EC" sz="1200" b="1" i="0" u="none" strike="noStrike" dirty="0">
                        <a:solidFill>
                          <a:schemeClr val="bg1"/>
                        </a:solidFill>
                        <a:latin typeface="Tw Cen M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s-EC"/>
                    </a:p>
                  </a:txBody>
                  <a:tcPr/>
                </a:tc>
              </a:tr>
              <a:tr h="197151">
                <a:tc>
                  <a:txBody>
                    <a:bodyPr/>
                    <a:lstStyle/>
                    <a:p>
                      <a:pPr algn="ctr" fontAlgn="ctr"/>
                      <a:r>
                        <a:rPr lang="es-EC" sz="1200" b="1" i="0" u="none" strike="noStrike" dirty="0">
                          <a:solidFill>
                            <a:schemeClr val="bg1"/>
                          </a:solidFill>
                          <a:latin typeface="Tw Cen MT"/>
                        </a:rPr>
                        <a:t>AÑO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s-EC" sz="1200" b="1" i="0" u="none" strike="noStrike" dirty="0">
                          <a:solidFill>
                            <a:schemeClr val="bg1"/>
                          </a:solidFill>
                          <a:latin typeface="Tw Cen MT"/>
                        </a:rPr>
                        <a:t>VALOR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r h="207009">
                <a:tc>
                  <a:txBody>
                    <a:bodyPr/>
                    <a:lstStyle/>
                    <a:p>
                      <a:pPr algn="ctr" fontAlgn="b"/>
                      <a:r>
                        <a:rPr lang="es-EC" sz="1200" b="0" i="0" u="none" strike="noStrike" dirty="0" smtClean="0">
                          <a:latin typeface="Tw Cen MT"/>
                        </a:rPr>
                        <a:t>2010</a:t>
                      </a:r>
                      <a:endParaRPr lang="es-EC" sz="1200" b="0" i="0" u="none" strike="noStrike" dirty="0">
                        <a:latin typeface="Tw Cen M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smtClean="0">
                          <a:latin typeface="Tw Cen MT"/>
                        </a:rPr>
                        <a:t>4,5%</a:t>
                      </a:r>
                      <a:endParaRPr lang="es-EC" sz="1200" b="0" i="0" u="none" strike="noStrike" dirty="0">
                        <a:latin typeface="Tw Cen M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6867">
                <a:tc>
                  <a:txBody>
                    <a:bodyPr/>
                    <a:lstStyle/>
                    <a:p>
                      <a:pPr algn="ctr" fontAlgn="b"/>
                      <a:r>
                        <a:rPr lang="es-EC" sz="1200" b="0" i="0" u="none" strike="noStrike" dirty="0" smtClean="0">
                          <a:latin typeface="Tw Cen MT"/>
                        </a:rPr>
                        <a:t>2011</a:t>
                      </a:r>
                      <a:endParaRPr lang="es-EC" sz="1200" b="0" i="0" u="none" strike="noStrike" dirty="0">
                        <a:latin typeface="Tw Cen M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smtClean="0">
                          <a:latin typeface="Tw Cen MT"/>
                        </a:rPr>
                        <a:t>5,13%</a:t>
                      </a:r>
                      <a:endParaRPr lang="es-EC" sz="1200" b="0" i="0" u="none" strike="noStrike" dirty="0">
                        <a:latin typeface="Tw Cen M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5 Rectángulo"/>
          <p:cNvSpPr/>
          <p:nvPr/>
        </p:nvSpPr>
        <p:spPr>
          <a:xfrm>
            <a:off x="571472" y="5143512"/>
            <a:ext cx="3643338" cy="1169551"/>
          </a:xfrm>
          <a:prstGeom prst="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_tradnl" sz="1400" dirty="0"/>
              <a:t>Para el año 2011 la utilidad sobre activos de la empresa ha incrementado en 0.63% esto debido principalmente a que se ha aprovechado el giro del negocio de la inmobiliaria</a:t>
            </a:r>
            <a:endParaRPr lang="es-EC" sz="1400" dirty="0"/>
          </a:p>
        </p:txBody>
      </p:sp>
      <p:graphicFrame>
        <p:nvGraphicFramePr>
          <p:cNvPr id="7" name="6 Tabla"/>
          <p:cNvGraphicFramePr>
            <a:graphicFrameLocks noGrp="1"/>
          </p:cNvGraphicFramePr>
          <p:nvPr>
            <p:extLst>
              <p:ext uri="{D42A27DB-BD31-4B8C-83A1-F6EECF244321}">
                <p14:modId xmlns:p14="http://schemas.microsoft.com/office/powerpoint/2010/main" val="4107226145"/>
              </p:ext>
            </p:extLst>
          </p:nvPr>
        </p:nvGraphicFramePr>
        <p:xfrm>
          <a:off x="5344492" y="1772816"/>
          <a:ext cx="2755900" cy="800100"/>
        </p:xfrm>
        <a:graphic>
          <a:graphicData uri="http://schemas.openxmlformats.org/drawingml/2006/table">
            <a:tbl>
              <a:tblPr/>
              <a:tblGrid>
                <a:gridCol w="1220606"/>
                <a:gridCol w="1535294"/>
              </a:tblGrid>
              <a:tr h="200025">
                <a:tc gridSpan="2">
                  <a:txBody>
                    <a:bodyPr/>
                    <a:lstStyle/>
                    <a:p>
                      <a:pPr algn="ctr" fontAlgn="b"/>
                      <a:r>
                        <a:rPr lang="es-EC" sz="1200" b="1" i="0" u="none" strike="noStrike" dirty="0" smtClean="0">
                          <a:solidFill>
                            <a:schemeClr val="bg1"/>
                          </a:solidFill>
                          <a:latin typeface="Tw Cen MT"/>
                        </a:rPr>
                        <a:t>RENTABILIDAD</a:t>
                      </a:r>
                      <a:r>
                        <a:rPr lang="es-EC" sz="1200" b="1" i="0" u="none" strike="noStrike" baseline="0" dirty="0" smtClean="0">
                          <a:solidFill>
                            <a:schemeClr val="bg1"/>
                          </a:solidFill>
                          <a:latin typeface="Tw Cen MT"/>
                        </a:rPr>
                        <a:t> SOBRE  PATRIMONIO</a:t>
                      </a:r>
                      <a:endParaRPr lang="es-EC" sz="1200" b="1" i="0" u="none" strike="noStrike" dirty="0">
                        <a:solidFill>
                          <a:schemeClr val="bg1"/>
                        </a:solidFill>
                        <a:latin typeface="Tw Cen M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s-EC"/>
                    </a:p>
                  </a:txBody>
                  <a:tcPr/>
                </a:tc>
              </a:tr>
              <a:tr h="190500">
                <a:tc>
                  <a:txBody>
                    <a:bodyPr/>
                    <a:lstStyle/>
                    <a:p>
                      <a:pPr algn="ctr" fontAlgn="ctr"/>
                      <a:r>
                        <a:rPr lang="es-EC" sz="1200" b="1" i="0" u="none" strike="noStrike" dirty="0">
                          <a:solidFill>
                            <a:schemeClr val="bg1"/>
                          </a:solidFill>
                          <a:latin typeface="Tw Cen MT"/>
                        </a:rPr>
                        <a:t>AÑO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s-EC" sz="1200" b="1" i="0" u="none" strike="noStrike" dirty="0">
                          <a:solidFill>
                            <a:schemeClr val="bg1"/>
                          </a:solidFill>
                          <a:latin typeface="Tw Cen MT"/>
                        </a:rPr>
                        <a:t>VALOR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r h="200025">
                <a:tc>
                  <a:txBody>
                    <a:bodyPr/>
                    <a:lstStyle/>
                    <a:p>
                      <a:pPr algn="ctr" fontAlgn="b"/>
                      <a:r>
                        <a:rPr lang="es-EC" sz="1200" b="0" i="0" u="none" strike="noStrike" dirty="0" smtClean="0">
                          <a:latin typeface="Tw Cen MT"/>
                        </a:rPr>
                        <a:t>2010</a:t>
                      </a:r>
                      <a:endParaRPr lang="es-EC" sz="1200" b="0" i="0" u="none" strike="noStrike" dirty="0">
                        <a:latin typeface="Tw Cen M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smtClean="0">
                          <a:latin typeface="Tw Cen MT"/>
                        </a:rPr>
                        <a:t>5,92%</a:t>
                      </a:r>
                      <a:endParaRPr lang="es-EC" sz="1200" b="0" i="0" u="none" strike="noStrike" dirty="0">
                        <a:latin typeface="Tw Cen M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50">
                <a:tc>
                  <a:txBody>
                    <a:bodyPr/>
                    <a:lstStyle/>
                    <a:p>
                      <a:pPr algn="ctr" fontAlgn="b"/>
                      <a:r>
                        <a:rPr lang="es-EC" sz="1200" b="0" i="0" u="none" strike="noStrike" dirty="0" smtClean="0">
                          <a:latin typeface="Tw Cen MT"/>
                        </a:rPr>
                        <a:t>2011</a:t>
                      </a:r>
                      <a:endParaRPr lang="es-EC" sz="1200" b="0" i="0" u="none" strike="noStrike" dirty="0">
                        <a:latin typeface="Tw Cen M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0" i="0" u="none" strike="noStrike" dirty="0" smtClean="0">
                          <a:latin typeface="Tw Cen MT"/>
                        </a:rPr>
                        <a:t>7,27%</a:t>
                      </a:r>
                      <a:endParaRPr lang="es-EC" sz="1200" b="0" i="0" u="none" strike="noStrike" dirty="0">
                        <a:latin typeface="Tw Cen M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0" name="9 Rectángulo"/>
          <p:cNvSpPr/>
          <p:nvPr/>
        </p:nvSpPr>
        <p:spPr>
          <a:xfrm>
            <a:off x="4929190" y="5143512"/>
            <a:ext cx="3643338" cy="1169551"/>
          </a:xfrm>
          <a:prstGeom prst="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_tradnl" sz="1400" dirty="0"/>
              <a:t>Este índice muestra que el beneficio económico que generan los recursos invertidos por los accionistas para el año 2011 ha incrementado en aproximadamente 1.36%.</a:t>
            </a:r>
            <a:endParaRPr lang="es-ES" sz="1400" dirty="0"/>
          </a:p>
        </p:txBody>
      </p:sp>
      <p:graphicFrame>
        <p:nvGraphicFramePr>
          <p:cNvPr id="11" name="5 Gráfico"/>
          <p:cNvGraphicFramePr>
            <a:graphicFrameLocks/>
          </p:cNvGraphicFramePr>
          <p:nvPr>
            <p:extLst>
              <p:ext uri="{D42A27DB-BD31-4B8C-83A1-F6EECF244321}">
                <p14:modId xmlns:p14="http://schemas.microsoft.com/office/powerpoint/2010/main" val="2859844531"/>
              </p:ext>
            </p:extLst>
          </p:nvPr>
        </p:nvGraphicFramePr>
        <p:xfrm>
          <a:off x="779361" y="2852936"/>
          <a:ext cx="3435449" cy="19855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5 Gráfico"/>
          <p:cNvGraphicFramePr>
            <a:graphicFrameLocks/>
          </p:cNvGraphicFramePr>
          <p:nvPr>
            <p:extLst>
              <p:ext uri="{D42A27DB-BD31-4B8C-83A1-F6EECF244321}">
                <p14:modId xmlns:p14="http://schemas.microsoft.com/office/powerpoint/2010/main" val="1083574137"/>
              </p:ext>
            </p:extLst>
          </p:nvPr>
        </p:nvGraphicFramePr>
        <p:xfrm>
          <a:off x="5148064" y="2852936"/>
          <a:ext cx="3047023" cy="20162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3369469"/>
      </p:ext>
    </p:extLst>
  </p:cSld>
  <p:clrMapOvr>
    <a:masterClrMapping/>
  </p:clrMapOvr>
  <p:transition spd="med">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45792" y="642918"/>
            <a:ext cx="4487126" cy="646331"/>
          </a:xfrm>
          <a:prstGeom prst="rect">
            <a:avLst/>
          </a:prstGeom>
          <a:noFill/>
        </p:spPr>
        <p:txBody>
          <a:bodyPr wrap="none" lIns="91440" tIns="45720" rIns="91440" bIns="45720">
            <a:spAutoFit/>
          </a:bodyPr>
          <a:lstStyle/>
          <a:p>
            <a:pPr algn="ctr"/>
            <a:r>
              <a:rPr lang="es-ES"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Matriz F.O.D.A.</a:t>
            </a:r>
            <a:endParaRPr lang="es-E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graphicFrame>
        <p:nvGraphicFramePr>
          <p:cNvPr id="4" name="3 Tabla"/>
          <p:cNvGraphicFramePr>
            <a:graphicFrameLocks noGrp="1"/>
          </p:cNvGraphicFramePr>
          <p:nvPr>
            <p:extLst>
              <p:ext uri="{D42A27DB-BD31-4B8C-83A1-F6EECF244321}">
                <p14:modId xmlns:p14="http://schemas.microsoft.com/office/powerpoint/2010/main" val="448899450"/>
              </p:ext>
            </p:extLst>
          </p:nvPr>
        </p:nvGraphicFramePr>
        <p:xfrm>
          <a:off x="323528" y="1473671"/>
          <a:ext cx="4176463" cy="4619625"/>
        </p:xfrm>
        <a:graphic>
          <a:graphicData uri="http://schemas.openxmlformats.org/drawingml/2006/table">
            <a:tbl>
              <a:tblPr firstRow="1" firstCol="1" bandRow="1"/>
              <a:tblGrid>
                <a:gridCol w="2088990"/>
                <a:gridCol w="2087473"/>
              </a:tblGrid>
              <a:tr h="241300">
                <a:tc gridSpan="2">
                  <a:txBody>
                    <a:bodyPr/>
                    <a:lstStyle/>
                    <a:p>
                      <a:pPr algn="ctr">
                        <a:spcAft>
                          <a:spcPts val="0"/>
                        </a:spcAft>
                      </a:pPr>
                      <a:r>
                        <a:rPr lang="pt-BR" sz="1200" b="1">
                          <a:effectLst/>
                          <a:latin typeface="Arial"/>
                          <a:ea typeface="SimHei"/>
                          <a:cs typeface="Times New Roman"/>
                        </a:rPr>
                        <a:t>Matriz F.O.D.A.</a:t>
                      </a:r>
                      <a:endParaRPr lang="es-ES" sz="1100">
                        <a:effectLst/>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hMerge="1">
                  <a:txBody>
                    <a:bodyPr/>
                    <a:lstStyle/>
                    <a:p>
                      <a:endParaRPr lang="es-ES"/>
                    </a:p>
                  </a:txBody>
                  <a:tcPr/>
                </a:tc>
              </a:tr>
              <a:tr h="263525">
                <a:tc>
                  <a:txBody>
                    <a:bodyPr/>
                    <a:lstStyle/>
                    <a:p>
                      <a:pPr algn="ctr">
                        <a:spcAft>
                          <a:spcPts val="0"/>
                        </a:spcAft>
                      </a:pPr>
                      <a:r>
                        <a:rPr lang="es-AR" sz="1200" b="1">
                          <a:effectLst/>
                          <a:latin typeface="Arial"/>
                          <a:ea typeface="SimHei"/>
                          <a:cs typeface="Times New Roman"/>
                        </a:rPr>
                        <a:t>FORTALEZAS</a:t>
                      </a:r>
                      <a:endParaRPr lang="es-ES" sz="1100">
                        <a:effectLst/>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es-AR" sz="1200" b="1">
                          <a:effectLst/>
                          <a:latin typeface="Arial"/>
                          <a:ea typeface="SimHei"/>
                          <a:cs typeface="Times New Roman"/>
                        </a:rPr>
                        <a:t>OPORTUNIDADES</a:t>
                      </a:r>
                      <a:endParaRPr lang="es-ES" sz="1100">
                        <a:effectLst/>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0">
                <a:tc>
                  <a:txBody>
                    <a:bodyPr/>
                    <a:lstStyle/>
                    <a:p>
                      <a:pPr marL="342900" lvl="0" indent="-342900" algn="just">
                        <a:lnSpc>
                          <a:spcPct val="150000"/>
                        </a:lnSpc>
                        <a:spcAft>
                          <a:spcPts val="0"/>
                        </a:spcAft>
                        <a:buFont typeface="+mj-lt"/>
                        <a:buAutoNum type="arabicPeriod"/>
                      </a:pPr>
                      <a:r>
                        <a:rPr lang="es-AR" sz="1200">
                          <a:effectLst/>
                          <a:latin typeface="Arial"/>
                          <a:ea typeface="SimHei"/>
                          <a:cs typeface="Times New Roman"/>
                        </a:rPr>
                        <a:t>Objetivos empresariales enfocados al mercado.</a:t>
                      </a:r>
                      <a:endParaRPr lang="es-ES" sz="1100">
                        <a:effectLst/>
                        <a:latin typeface="Calibri"/>
                        <a:ea typeface="Calibri"/>
                        <a:cs typeface="Times New Roman"/>
                      </a:endParaRPr>
                    </a:p>
                    <a:p>
                      <a:pPr marL="342900" lvl="0" indent="-342900" algn="just">
                        <a:lnSpc>
                          <a:spcPct val="150000"/>
                        </a:lnSpc>
                        <a:spcAft>
                          <a:spcPts val="0"/>
                        </a:spcAft>
                        <a:buFont typeface="+mj-lt"/>
                        <a:buAutoNum type="arabicPeriod"/>
                      </a:pPr>
                      <a:r>
                        <a:rPr lang="es-AR" sz="1200">
                          <a:effectLst/>
                          <a:latin typeface="Arial"/>
                          <a:ea typeface="SimHei"/>
                          <a:cs typeface="Times New Roman"/>
                        </a:rPr>
                        <a:t>Personal motivado e incentivado.</a:t>
                      </a:r>
                      <a:endParaRPr lang="es-ES" sz="1100">
                        <a:effectLst/>
                        <a:latin typeface="Calibri"/>
                        <a:ea typeface="Calibri"/>
                        <a:cs typeface="Times New Roman"/>
                      </a:endParaRPr>
                    </a:p>
                    <a:p>
                      <a:pPr marL="342900" lvl="0" indent="-342900" algn="just">
                        <a:lnSpc>
                          <a:spcPct val="150000"/>
                        </a:lnSpc>
                        <a:spcAft>
                          <a:spcPts val="0"/>
                        </a:spcAft>
                        <a:buFont typeface="+mj-lt"/>
                        <a:buAutoNum type="arabicPeriod"/>
                      </a:pPr>
                      <a:r>
                        <a:rPr lang="es-AR" sz="1200">
                          <a:effectLst/>
                          <a:latin typeface="Arial"/>
                          <a:ea typeface="SimHei"/>
                          <a:cs typeface="Times New Roman"/>
                        </a:rPr>
                        <a:t>Alta capacidad directiva y experiencia del negocio.</a:t>
                      </a:r>
                      <a:endParaRPr lang="es-ES" sz="1100">
                        <a:effectLst/>
                        <a:latin typeface="Calibri"/>
                        <a:ea typeface="Calibri"/>
                        <a:cs typeface="Times New Roman"/>
                      </a:endParaRPr>
                    </a:p>
                    <a:p>
                      <a:pPr marL="342900" lvl="0" indent="-342900" algn="just">
                        <a:lnSpc>
                          <a:spcPct val="150000"/>
                        </a:lnSpc>
                        <a:spcAft>
                          <a:spcPts val="0"/>
                        </a:spcAft>
                        <a:buFont typeface="+mj-lt"/>
                        <a:buAutoNum type="arabicPeriod"/>
                      </a:pPr>
                      <a:r>
                        <a:rPr lang="es-AR" sz="1200">
                          <a:effectLst/>
                          <a:latin typeface="Arial"/>
                          <a:ea typeface="SimHei"/>
                          <a:cs typeface="Times New Roman"/>
                        </a:rPr>
                        <a:t>Cuenta con respaldo financiero importante.</a:t>
                      </a:r>
                      <a:endParaRPr lang="es-ES" sz="1100">
                        <a:effectLst/>
                        <a:latin typeface="Calibri"/>
                        <a:ea typeface="Calibri"/>
                        <a:cs typeface="Times New Roman"/>
                      </a:endParaRPr>
                    </a:p>
                    <a:p>
                      <a:pPr marL="342900" lvl="0" indent="-342900" algn="just">
                        <a:lnSpc>
                          <a:spcPct val="150000"/>
                        </a:lnSpc>
                        <a:spcAft>
                          <a:spcPts val="0"/>
                        </a:spcAft>
                        <a:buFont typeface="+mj-lt"/>
                        <a:buAutoNum type="arabicPeriod"/>
                      </a:pPr>
                      <a:r>
                        <a:rPr lang="es-AR" sz="1200">
                          <a:effectLst/>
                          <a:latin typeface="Arial"/>
                          <a:ea typeface="SimHei"/>
                          <a:cs typeface="Times New Roman"/>
                        </a:rPr>
                        <a:t>Calidad de las actividades que desarrolla.</a:t>
                      </a:r>
                      <a:endParaRPr lang="es-ES" sz="1100">
                        <a:effectLst/>
                        <a:latin typeface="Calibri"/>
                        <a:ea typeface="Calibri"/>
                        <a:cs typeface="Times New Roman"/>
                      </a:endParaRPr>
                    </a:p>
                    <a:p>
                      <a:pPr marL="342900" lvl="0" indent="-342900" algn="just">
                        <a:lnSpc>
                          <a:spcPct val="150000"/>
                        </a:lnSpc>
                        <a:spcAft>
                          <a:spcPts val="0"/>
                        </a:spcAft>
                        <a:buFont typeface="+mj-lt"/>
                        <a:buAutoNum type="arabicPeriod"/>
                      </a:pPr>
                      <a:r>
                        <a:rPr lang="es-AR" sz="1200">
                          <a:effectLst/>
                          <a:latin typeface="Arial"/>
                          <a:ea typeface="SimHei"/>
                          <a:cs typeface="Times New Roman"/>
                        </a:rPr>
                        <a:t>Responsabilidad de trabajo.</a:t>
                      </a:r>
                      <a:endParaRPr lang="es-ES"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342900" lvl="0" indent="-342900" algn="just">
                        <a:lnSpc>
                          <a:spcPct val="150000"/>
                        </a:lnSpc>
                        <a:spcAft>
                          <a:spcPts val="0"/>
                        </a:spcAft>
                        <a:buFont typeface="+mj-lt"/>
                        <a:buAutoNum type="arabicPeriod"/>
                      </a:pPr>
                      <a:r>
                        <a:rPr lang="es-AR" sz="1200" dirty="0">
                          <a:effectLst/>
                          <a:latin typeface="Arial"/>
                          <a:ea typeface="SimHei"/>
                          <a:cs typeface="Times New Roman"/>
                        </a:rPr>
                        <a:t>Aumento de demanda inmobiliaria.</a:t>
                      </a:r>
                      <a:endParaRPr lang="es-ES" sz="1100" dirty="0">
                        <a:effectLst/>
                        <a:latin typeface="Calibri"/>
                        <a:ea typeface="Calibri"/>
                        <a:cs typeface="Times New Roman"/>
                      </a:endParaRPr>
                    </a:p>
                    <a:p>
                      <a:pPr marL="342900" lvl="0" indent="-342900" algn="just">
                        <a:lnSpc>
                          <a:spcPct val="150000"/>
                        </a:lnSpc>
                        <a:spcAft>
                          <a:spcPts val="0"/>
                        </a:spcAft>
                        <a:buFont typeface="+mj-lt"/>
                        <a:buAutoNum type="arabicPeriod"/>
                      </a:pPr>
                      <a:r>
                        <a:rPr lang="es-AR" sz="1200" dirty="0">
                          <a:effectLst/>
                          <a:latin typeface="Arial"/>
                          <a:ea typeface="SimHei"/>
                          <a:cs typeface="Times New Roman"/>
                        </a:rPr>
                        <a:t>Aumento del PIB del sector de la construcción.</a:t>
                      </a:r>
                      <a:endParaRPr lang="es-ES" sz="1100" dirty="0">
                        <a:effectLst/>
                        <a:latin typeface="Calibri"/>
                        <a:ea typeface="Calibri"/>
                        <a:cs typeface="Times New Roman"/>
                      </a:endParaRPr>
                    </a:p>
                    <a:p>
                      <a:pPr marL="342900" lvl="0" indent="-342900" algn="just">
                        <a:lnSpc>
                          <a:spcPct val="150000"/>
                        </a:lnSpc>
                        <a:spcAft>
                          <a:spcPts val="0"/>
                        </a:spcAft>
                        <a:buFont typeface="+mj-lt"/>
                        <a:buAutoNum type="arabicPeriod"/>
                      </a:pPr>
                      <a:r>
                        <a:rPr lang="es-AR" sz="1200" dirty="0">
                          <a:effectLst/>
                          <a:latin typeface="Arial"/>
                          <a:ea typeface="SimHei"/>
                          <a:cs typeface="Times New Roman"/>
                        </a:rPr>
                        <a:t>Incremento de créditos por parte del Estado.</a:t>
                      </a:r>
                      <a:endParaRPr lang="es-ES" sz="1100" dirty="0">
                        <a:effectLst/>
                        <a:latin typeface="Calibri"/>
                        <a:ea typeface="Calibri"/>
                        <a:cs typeface="Times New Roman"/>
                      </a:endParaRPr>
                    </a:p>
                    <a:p>
                      <a:pPr marL="342900" lvl="0" indent="-342900" algn="just">
                        <a:lnSpc>
                          <a:spcPct val="150000"/>
                        </a:lnSpc>
                        <a:spcAft>
                          <a:spcPts val="0"/>
                        </a:spcAft>
                        <a:buFont typeface="+mj-lt"/>
                        <a:buAutoNum type="arabicPeriod"/>
                      </a:pPr>
                      <a:r>
                        <a:rPr lang="es-AR" sz="1200" dirty="0">
                          <a:effectLst/>
                          <a:latin typeface="Arial"/>
                          <a:ea typeface="SimHei"/>
                          <a:cs typeface="Times New Roman"/>
                        </a:rPr>
                        <a:t>Tasas de interés estables en el sector inmobiliario.</a:t>
                      </a:r>
                      <a:endParaRPr lang="es-ES" sz="1100" dirty="0">
                        <a:effectLst/>
                        <a:latin typeface="Calibri"/>
                        <a:ea typeface="Calibri"/>
                        <a:cs typeface="Times New Roman"/>
                      </a:endParaRPr>
                    </a:p>
                    <a:p>
                      <a:pPr marL="342900" lvl="0" indent="-342900" algn="just">
                        <a:lnSpc>
                          <a:spcPct val="150000"/>
                        </a:lnSpc>
                        <a:spcAft>
                          <a:spcPts val="0"/>
                        </a:spcAft>
                        <a:buFont typeface="+mj-lt"/>
                        <a:buAutoNum type="arabicPeriod"/>
                      </a:pPr>
                      <a:r>
                        <a:rPr lang="es-AR" sz="1200" dirty="0">
                          <a:effectLst/>
                          <a:latin typeface="Arial"/>
                          <a:ea typeface="SimHei"/>
                          <a:cs typeface="Times New Roman"/>
                        </a:rPr>
                        <a:t>No existe una competencia formal.</a:t>
                      </a:r>
                      <a:endParaRPr lang="es-ES" sz="1100" dirty="0">
                        <a:effectLst/>
                        <a:latin typeface="Calibri"/>
                        <a:ea typeface="Calibri"/>
                        <a:cs typeface="Times New Roman"/>
                      </a:endParaRPr>
                    </a:p>
                    <a:p>
                      <a:pPr marL="342900" lvl="0" indent="-342900" algn="just">
                        <a:lnSpc>
                          <a:spcPct val="150000"/>
                        </a:lnSpc>
                        <a:spcAft>
                          <a:spcPts val="0"/>
                        </a:spcAft>
                        <a:buFont typeface="+mj-lt"/>
                        <a:buAutoNum type="arabicPeriod"/>
                      </a:pPr>
                      <a:r>
                        <a:rPr lang="es-AR" sz="1200" dirty="0">
                          <a:effectLst/>
                          <a:latin typeface="Arial"/>
                          <a:ea typeface="SimHei"/>
                          <a:cs typeface="Times New Roman"/>
                        </a:rPr>
                        <a:t>Crecimiento poblacional</a:t>
                      </a:r>
                      <a:endParaRPr lang="es-ES"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108493931"/>
              </p:ext>
            </p:extLst>
          </p:nvPr>
        </p:nvGraphicFramePr>
        <p:xfrm>
          <a:off x="4644007" y="1473671"/>
          <a:ext cx="4176464" cy="4069080"/>
        </p:xfrm>
        <a:graphic>
          <a:graphicData uri="http://schemas.openxmlformats.org/drawingml/2006/table">
            <a:tbl>
              <a:tblPr firstRow="1" firstCol="1" bandRow="1"/>
              <a:tblGrid>
                <a:gridCol w="2087973"/>
                <a:gridCol w="2088491"/>
              </a:tblGrid>
              <a:tr h="251460">
                <a:tc gridSpan="2">
                  <a:txBody>
                    <a:bodyPr/>
                    <a:lstStyle/>
                    <a:p>
                      <a:pPr algn="ctr">
                        <a:spcAft>
                          <a:spcPts val="0"/>
                        </a:spcAft>
                      </a:pPr>
                      <a:r>
                        <a:rPr lang="pt-BR" sz="1200" b="1" dirty="0">
                          <a:effectLst/>
                          <a:latin typeface="Arial"/>
                          <a:ea typeface="SimHei"/>
                          <a:cs typeface="Times New Roman"/>
                        </a:rPr>
                        <a:t>Matriz F.O.D.A.</a:t>
                      </a:r>
                      <a:endParaRPr lang="es-ES" sz="1100" dirty="0">
                        <a:effectLst/>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hMerge="1">
                  <a:txBody>
                    <a:bodyPr/>
                    <a:lstStyle/>
                    <a:p>
                      <a:endParaRPr lang="es-ES"/>
                    </a:p>
                  </a:txBody>
                  <a:tcPr/>
                </a:tc>
              </a:tr>
              <a:tr h="251460">
                <a:tc>
                  <a:txBody>
                    <a:bodyPr/>
                    <a:lstStyle/>
                    <a:p>
                      <a:pPr algn="ctr">
                        <a:spcAft>
                          <a:spcPts val="0"/>
                        </a:spcAft>
                      </a:pPr>
                      <a:r>
                        <a:rPr lang="es-AR" sz="1200" b="1" dirty="0">
                          <a:effectLst/>
                          <a:latin typeface="Arial"/>
                          <a:ea typeface="SimHei"/>
                          <a:cs typeface="Times New Roman"/>
                        </a:rPr>
                        <a:t>DEBILIDADES</a:t>
                      </a:r>
                      <a:endParaRPr lang="es-ES" sz="1100" dirty="0">
                        <a:effectLst/>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es-AR" sz="1200" b="1">
                          <a:effectLst/>
                          <a:latin typeface="Arial"/>
                          <a:ea typeface="SimHei"/>
                          <a:cs typeface="Times New Roman"/>
                        </a:rPr>
                        <a:t>AMENAZAS</a:t>
                      </a:r>
                      <a:endParaRPr lang="es-ES" sz="1100">
                        <a:effectLst/>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0">
                <a:tc>
                  <a:txBody>
                    <a:bodyPr/>
                    <a:lstStyle/>
                    <a:p>
                      <a:pPr marL="342900" lvl="0" indent="-342900" algn="just">
                        <a:lnSpc>
                          <a:spcPct val="150000"/>
                        </a:lnSpc>
                        <a:spcAft>
                          <a:spcPts val="0"/>
                        </a:spcAft>
                        <a:buFont typeface="+mj-lt"/>
                        <a:buAutoNum type="arabicPeriod"/>
                      </a:pPr>
                      <a:r>
                        <a:rPr lang="es-AR" sz="1200" dirty="0">
                          <a:effectLst/>
                          <a:latin typeface="Arial"/>
                          <a:ea typeface="SimHei"/>
                          <a:cs typeface="Times New Roman"/>
                        </a:rPr>
                        <a:t>Mantiene excedentes de recursos monetarios ociosos.</a:t>
                      </a:r>
                      <a:endParaRPr lang="es-ES" sz="1100" dirty="0">
                        <a:effectLst/>
                        <a:latin typeface="Calibri"/>
                        <a:ea typeface="Calibri"/>
                        <a:cs typeface="Times New Roman"/>
                      </a:endParaRPr>
                    </a:p>
                    <a:p>
                      <a:pPr marL="342900" lvl="0" indent="-342900" algn="just">
                        <a:lnSpc>
                          <a:spcPct val="150000"/>
                        </a:lnSpc>
                        <a:spcAft>
                          <a:spcPts val="0"/>
                        </a:spcAft>
                        <a:buFont typeface="+mj-lt"/>
                        <a:buAutoNum type="arabicPeriod"/>
                      </a:pPr>
                      <a:r>
                        <a:rPr lang="es-AR" sz="1200" dirty="0" smtClean="0">
                          <a:effectLst/>
                          <a:latin typeface="Arial"/>
                          <a:ea typeface="SimHei"/>
                          <a:cs typeface="Times New Roman"/>
                        </a:rPr>
                        <a:t>Ubicación </a:t>
                      </a:r>
                      <a:r>
                        <a:rPr lang="es-AR" sz="1200" dirty="0">
                          <a:effectLst/>
                          <a:latin typeface="Arial"/>
                          <a:ea typeface="SimHei"/>
                          <a:cs typeface="Times New Roman"/>
                        </a:rPr>
                        <a:t>únicamente a nivel de centros comerciales.</a:t>
                      </a:r>
                      <a:endParaRPr lang="es-ES" sz="1100" dirty="0">
                        <a:effectLst/>
                        <a:latin typeface="Calibri"/>
                        <a:ea typeface="Calibri"/>
                        <a:cs typeface="Times New Roman"/>
                      </a:endParaRPr>
                    </a:p>
                    <a:p>
                      <a:pPr marL="506095" algn="just">
                        <a:lnSpc>
                          <a:spcPct val="150000"/>
                        </a:lnSpc>
                        <a:spcAft>
                          <a:spcPts val="0"/>
                        </a:spcAft>
                      </a:pPr>
                      <a:r>
                        <a:rPr lang="es-AR" sz="1200" b="1" dirty="0">
                          <a:effectLst/>
                          <a:latin typeface="Arial"/>
                          <a:ea typeface="SimHei"/>
                          <a:cs typeface="Times New Roman"/>
                        </a:rPr>
                        <a:t> </a:t>
                      </a:r>
                      <a:endParaRPr lang="es-ES"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342900" lvl="0" indent="-342900" algn="just">
                        <a:lnSpc>
                          <a:spcPct val="150000"/>
                        </a:lnSpc>
                        <a:spcAft>
                          <a:spcPts val="0"/>
                        </a:spcAft>
                        <a:buFont typeface="+mj-lt"/>
                        <a:buAutoNum type="arabicPeriod"/>
                      </a:pPr>
                      <a:r>
                        <a:rPr lang="es-AR" sz="1200" dirty="0">
                          <a:effectLst/>
                          <a:latin typeface="Arial"/>
                          <a:ea typeface="SimHei"/>
                          <a:cs typeface="Times New Roman"/>
                        </a:rPr>
                        <a:t>Burocracia en legalización de trámites.</a:t>
                      </a:r>
                      <a:endParaRPr lang="es-ES" sz="1100" dirty="0">
                        <a:effectLst/>
                        <a:latin typeface="Calibri"/>
                        <a:ea typeface="Calibri"/>
                        <a:cs typeface="Times New Roman"/>
                      </a:endParaRPr>
                    </a:p>
                    <a:p>
                      <a:pPr marL="342900" lvl="0" indent="-342900" algn="just">
                        <a:lnSpc>
                          <a:spcPct val="150000"/>
                        </a:lnSpc>
                        <a:spcAft>
                          <a:spcPts val="0"/>
                        </a:spcAft>
                        <a:buFont typeface="+mj-lt"/>
                        <a:buAutoNum type="arabicPeriod"/>
                      </a:pPr>
                      <a:r>
                        <a:rPr lang="es-AR" sz="1200" dirty="0">
                          <a:effectLst/>
                          <a:latin typeface="Arial"/>
                          <a:ea typeface="SimHei"/>
                          <a:cs typeface="Times New Roman"/>
                        </a:rPr>
                        <a:t>Poder de negociación de los clientes</a:t>
                      </a:r>
                      <a:endParaRPr lang="es-ES" sz="1100" dirty="0">
                        <a:effectLst/>
                        <a:latin typeface="Calibri"/>
                        <a:ea typeface="Calibri"/>
                        <a:cs typeface="Times New Roman"/>
                      </a:endParaRPr>
                    </a:p>
                    <a:p>
                      <a:pPr marL="342900" lvl="0" indent="-342900" algn="just">
                        <a:lnSpc>
                          <a:spcPct val="150000"/>
                        </a:lnSpc>
                        <a:spcAft>
                          <a:spcPts val="0"/>
                        </a:spcAft>
                        <a:buFont typeface="+mj-lt"/>
                        <a:buAutoNum type="arabicPeriod"/>
                      </a:pPr>
                      <a:r>
                        <a:rPr lang="es-AR" sz="1200" dirty="0">
                          <a:effectLst/>
                          <a:latin typeface="Arial"/>
                          <a:ea typeface="SimHei"/>
                          <a:cs typeface="Times New Roman"/>
                        </a:rPr>
                        <a:t>Pérdida de poder adquisitivo del dólar.</a:t>
                      </a:r>
                      <a:endParaRPr lang="es-ES" sz="1100" dirty="0">
                        <a:effectLst/>
                        <a:latin typeface="Calibri"/>
                        <a:ea typeface="Calibri"/>
                        <a:cs typeface="Times New Roman"/>
                      </a:endParaRPr>
                    </a:p>
                    <a:p>
                      <a:pPr marL="342900" lvl="0" indent="-342900" algn="just">
                        <a:lnSpc>
                          <a:spcPct val="150000"/>
                        </a:lnSpc>
                        <a:spcAft>
                          <a:spcPts val="0"/>
                        </a:spcAft>
                        <a:buFont typeface="+mj-lt"/>
                        <a:buAutoNum type="arabicPeriod"/>
                      </a:pPr>
                      <a:r>
                        <a:rPr lang="es-AR" sz="1200" dirty="0">
                          <a:effectLst/>
                          <a:latin typeface="Arial"/>
                          <a:ea typeface="SimHei"/>
                          <a:cs typeface="Times New Roman"/>
                        </a:rPr>
                        <a:t>Ecuatorianos no cuentan con recursos para invertir.</a:t>
                      </a:r>
                      <a:endParaRPr lang="es-ES" sz="1100" dirty="0">
                        <a:effectLst/>
                        <a:latin typeface="Calibri"/>
                        <a:ea typeface="Calibri"/>
                        <a:cs typeface="Times New Roman"/>
                      </a:endParaRPr>
                    </a:p>
                    <a:p>
                      <a:pPr marL="342900" lvl="0" indent="-342900" algn="just">
                        <a:lnSpc>
                          <a:spcPct val="150000"/>
                        </a:lnSpc>
                        <a:spcAft>
                          <a:spcPts val="0"/>
                        </a:spcAft>
                        <a:buFont typeface="+mj-lt"/>
                        <a:buAutoNum type="arabicPeriod"/>
                      </a:pPr>
                      <a:r>
                        <a:rPr lang="es-AR" sz="1200" dirty="0">
                          <a:effectLst/>
                          <a:latin typeface="Arial"/>
                          <a:ea typeface="SimHei"/>
                          <a:cs typeface="Times New Roman"/>
                        </a:rPr>
                        <a:t>No existen suficientes ingresos en las familias ecuatorianas.</a:t>
                      </a:r>
                      <a:endParaRPr lang="es-ES"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72415344"/>
      </p:ext>
    </p:extLst>
  </p:cSld>
  <p:clrMapOvr>
    <a:masterClrMapping/>
  </p:clrMapOvr>
  <p:transition spd="med">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11560" y="4714884"/>
            <a:ext cx="5654112"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DIRECCIONAMIENTO</a:t>
            </a:r>
          </a:p>
          <a:p>
            <a:pPr algn="ctr"/>
            <a:r>
              <a:rPr lang="es-E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ESTRATÉGICO</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5 Rectángulo"/>
          <p:cNvSpPr/>
          <p:nvPr/>
        </p:nvSpPr>
        <p:spPr>
          <a:xfrm>
            <a:off x="1204557" y="1071546"/>
            <a:ext cx="6697667" cy="1200329"/>
          </a:xfrm>
          <a:prstGeom prst="rect">
            <a:avLst/>
          </a:prstGeom>
          <a:noFill/>
        </p:spPr>
        <p:txBody>
          <a:bodyPr wrap="none" lIns="91440" tIns="45720" rIns="91440" bIns="45720">
            <a:spAutoFit/>
          </a:bodyPr>
          <a:lstStyle/>
          <a:p>
            <a:pPr algn="ctr"/>
            <a:r>
              <a:rPr lang="es-ES" sz="7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CAPÍTULO   4</a:t>
            </a:r>
            <a:endParaRPr lang="es-ES" sz="7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4" name="3 Elipse"/>
          <p:cNvSpPr/>
          <p:nvPr/>
        </p:nvSpPr>
        <p:spPr>
          <a:xfrm>
            <a:off x="6876256" y="4437112"/>
            <a:ext cx="1512168" cy="1674219"/>
          </a:xfrm>
          <a:prstGeom prst="ellipse">
            <a:avLst/>
          </a:prstGeom>
          <a:blipFill rotWithShape="0">
            <a:blip r:embed="rId2"/>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Tree>
  </p:cSld>
  <p:clrMapOvr>
    <a:masterClrMapping/>
  </p:clrMapOvr>
  <p:transition spd="med">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857224" y="910461"/>
            <a:ext cx="742955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0" lang="es-ES" sz="3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SimHei"/>
                <a:cs typeface="Arial" pitchFamily="34" charset="0"/>
              </a:rPr>
              <a:t>Direccionamiento Estratégico</a:t>
            </a:r>
            <a:endParaRPr kumimoji="0" lang="es-ES" sz="48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4 Flecha derecha"/>
          <p:cNvSpPr/>
          <p:nvPr/>
        </p:nvSpPr>
        <p:spPr>
          <a:xfrm>
            <a:off x="857224" y="4221088"/>
            <a:ext cx="2143140" cy="78581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smtClean="0"/>
              <a:t>MISIÓN</a:t>
            </a:r>
            <a:endParaRPr lang="es-ES" dirty="0"/>
          </a:p>
        </p:txBody>
      </p:sp>
      <p:sp>
        <p:nvSpPr>
          <p:cNvPr id="2" name="AutoShape 2"/>
          <p:cNvSpPr>
            <a:spLocks noChangeArrowheads="1"/>
          </p:cNvSpPr>
          <p:nvPr/>
        </p:nvSpPr>
        <p:spPr bwMode="auto">
          <a:xfrm>
            <a:off x="3635896" y="2056086"/>
            <a:ext cx="4940300" cy="1516930"/>
          </a:xfrm>
          <a:prstGeom prst="roundRect">
            <a:avLst>
              <a:gd name="adj" fmla="val 16667"/>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dirty="0" smtClean="0">
                <a:ln>
                  <a:noFill/>
                </a:ln>
                <a:solidFill>
                  <a:schemeClr val="tx1"/>
                </a:solidFill>
                <a:effectLst/>
                <a:latin typeface="Arial" pitchFamily="34" charset="0"/>
              </a:rPr>
              <a:t>Inmobiliaria Investa  S.A. para el año 2016 será una empresa reconocida a nivel nacional dentro del sector inmobiliario, distinguida por su ética profesional, altos estándares de calidad, cumplimiento y confiabilidad, orientadas a satisfacer las expectativas de nuestros clientes, respondiendo oportunamente a sus necesidades, para lo cual se implementarán procesos de mejora continua apegados a nuestra filosofía empresarial.  </a:t>
            </a:r>
            <a:endParaRPr kumimoji="0" lang="es-ES" sz="1800" b="0" i="0" u="none" strike="noStrike" cap="none" normalizeH="0" baseline="0" dirty="0" smtClean="0">
              <a:ln>
                <a:noFill/>
              </a:ln>
              <a:solidFill>
                <a:schemeClr val="tx1"/>
              </a:solidFill>
              <a:effectLst/>
              <a:latin typeface="Arial" pitchFamily="34" charset="0"/>
            </a:endParaRPr>
          </a:p>
        </p:txBody>
      </p:sp>
      <p:sp>
        <p:nvSpPr>
          <p:cNvPr id="4" name="AutoShape 3"/>
          <p:cNvSpPr>
            <a:spLocks noChangeArrowheads="1"/>
          </p:cNvSpPr>
          <p:nvPr/>
        </p:nvSpPr>
        <p:spPr bwMode="auto">
          <a:xfrm>
            <a:off x="3664148" y="4072310"/>
            <a:ext cx="4940300" cy="1372914"/>
          </a:xfrm>
          <a:prstGeom prst="roundRect">
            <a:avLst>
              <a:gd name="adj" fmla="val 16667"/>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rstTxWarp prst="textNoShape">
              <a:avLst/>
            </a:prstTxWarp>
          </a:bodyPr>
          <a:lstStyle/>
          <a:p>
            <a:pPr algn="just"/>
            <a:r>
              <a:rPr lang="es-ES_tradnl" sz="1200" dirty="0">
                <a:solidFill>
                  <a:schemeClr val="tx1"/>
                </a:solidFill>
                <a:latin typeface="Arial" pitchFamily="34" charset="0"/>
              </a:rPr>
              <a:t>Somos una empresa dedicada a ofrecer soluciones inmobiliarias a través de la compraventa, administración, arrendamiento y concesión de bienes inmuebles, basadas en el trabajo en equipo con esfuerzo y dedicación para brindar a nuestros clientes un servicio eficiente y de calidad, con apego a nuestra cultura organizacional.</a:t>
            </a:r>
            <a:endParaRPr lang="es-ES" sz="1200" dirty="0">
              <a:solidFill>
                <a:schemeClr val="tx1"/>
              </a:solidFill>
              <a:latin typeface="Arial" pitchFamily="34" charset="0"/>
            </a:endParaRPr>
          </a:p>
        </p:txBody>
      </p:sp>
      <p:sp>
        <p:nvSpPr>
          <p:cNvPr id="11" name="10 Flecha derecha"/>
          <p:cNvSpPr/>
          <p:nvPr/>
        </p:nvSpPr>
        <p:spPr>
          <a:xfrm>
            <a:off x="853099" y="2421642"/>
            <a:ext cx="2143140" cy="78581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smtClean="0"/>
              <a:t>VISIÓN</a:t>
            </a:r>
            <a:endParaRPr lang="es-ES" dirty="0"/>
          </a:p>
        </p:txBody>
      </p:sp>
    </p:spTree>
    <p:extLst>
      <p:ext uri="{BB962C8B-B14F-4D97-AF65-F5344CB8AC3E}">
        <p14:creationId xmlns:p14="http://schemas.microsoft.com/office/powerpoint/2010/main" val="766199365"/>
      </p:ext>
    </p:extLst>
  </p:cSld>
  <p:clrMapOvr>
    <a:masterClrMapping/>
  </p:clrMapOvr>
  <p:transition spd="med">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00166" y="714356"/>
            <a:ext cx="6345006" cy="707886"/>
          </a:xfrm>
          <a:prstGeom prst="rect">
            <a:avLst/>
          </a:prstGeom>
          <a:noFill/>
        </p:spPr>
        <p:txBody>
          <a:bodyPr wrap="none" lIns="91440" tIns="45720" rIns="91440" bIns="45720">
            <a:spAutoFit/>
          </a:bodyPr>
          <a:lstStyle/>
          <a:p>
            <a:pPr algn="ctr"/>
            <a:r>
              <a:rPr lang="es-ES"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Cultura Organizacional</a:t>
            </a:r>
            <a:endParaRPr lang="es-ES"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2 Rectángulo"/>
          <p:cNvSpPr/>
          <p:nvPr/>
        </p:nvSpPr>
        <p:spPr>
          <a:xfrm>
            <a:off x="1214414" y="1857364"/>
            <a:ext cx="2052164" cy="523220"/>
          </a:xfrm>
          <a:prstGeom prst="rect">
            <a:avLst/>
          </a:prstGeom>
          <a:noFill/>
        </p:spPr>
        <p:txBody>
          <a:bodyPr wrap="none" lIns="91440" tIns="45720" rIns="91440" bIns="45720">
            <a:prstTxWarp prst="textTriangleInverted">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2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Valores</a:t>
            </a:r>
            <a:endParaRPr lang="es-ES" sz="2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 name="3 Rectángulo redondeado"/>
          <p:cNvSpPr/>
          <p:nvPr/>
        </p:nvSpPr>
        <p:spPr>
          <a:xfrm>
            <a:off x="1428728" y="2786058"/>
            <a:ext cx="1571636" cy="85725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ES" sz="1400" dirty="0" smtClean="0"/>
              <a:t>ÉTICA</a:t>
            </a:r>
            <a:endParaRPr lang="es-ES" sz="1400" dirty="0"/>
          </a:p>
        </p:txBody>
      </p:sp>
      <p:sp>
        <p:nvSpPr>
          <p:cNvPr id="5" name="4 Rectángulo redondeado"/>
          <p:cNvSpPr/>
          <p:nvPr/>
        </p:nvSpPr>
        <p:spPr>
          <a:xfrm>
            <a:off x="357158" y="3929066"/>
            <a:ext cx="1571636" cy="85725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ES" sz="1400" dirty="0" smtClean="0"/>
              <a:t>Orientación al cliente</a:t>
            </a:r>
            <a:endParaRPr lang="es-ES" sz="1400" dirty="0"/>
          </a:p>
        </p:txBody>
      </p:sp>
      <p:sp>
        <p:nvSpPr>
          <p:cNvPr id="6" name="5 Rectángulo redondeado"/>
          <p:cNvSpPr/>
          <p:nvPr/>
        </p:nvSpPr>
        <p:spPr>
          <a:xfrm>
            <a:off x="2428860" y="3929066"/>
            <a:ext cx="1571636" cy="85725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ES" sz="1400" dirty="0" smtClean="0"/>
              <a:t>Interés en las personas</a:t>
            </a:r>
            <a:endParaRPr lang="es-ES" sz="1400" dirty="0"/>
          </a:p>
        </p:txBody>
      </p:sp>
      <p:sp>
        <p:nvSpPr>
          <p:cNvPr id="7" name="6 Rectángulo redondeado"/>
          <p:cNvSpPr/>
          <p:nvPr/>
        </p:nvSpPr>
        <p:spPr>
          <a:xfrm>
            <a:off x="2428860" y="5286388"/>
            <a:ext cx="1571636" cy="85725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ES" sz="1400" dirty="0" smtClean="0"/>
              <a:t>Integridad</a:t>
            </a:r>
            <a:endParaRPr lang="es-ES" sz="1400" dirty="0"/>
          </a:p>
        </p:txBody>
      </p:sp>
      <p:sp>
        <p:nvSpPr>
          <p:cNvPr id="8" name="7 Rectángulo redondeado"/>
          <p:cNvSpPr/>
          <p:nvPr/>
        </p:nvSpPr>
        <p:spPr>
          <a:xfrm>
            <a:off x="354092" y="5270305"/>
            <a:ext cx="1571636" cy="85725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ES" sz="1400" dirty="0" smtClean="0"/>
              <a:t>Responsabilidad</a:t>
            </a:r>
            <a:endParaRPr lang="es-ES" sz="1400" dirty="0"/>
          </a:p>
        </p:txBody>
      </p:sp>
      <p:sp>
        <p:nvSpPr>
          <p:cNvPr id="9" name="8 Rectángulo"/>
          <p:cNvSpPr/>
          <p:nvPr/>
        </p:nvSpPr>
        <p:spPr>
          <a:xfrm>
            <a:off x="5663108" y="1834210"/>
            <a:ext cx="2052164" cy="523220"/>
          </a:xfrm>
          <a:prstGeom prst="rect">
            <a:avLst/>
          </a:prstGeom>
          <a:noFill/>
        </p:spPr>
        <p:txBody>
          <a:bodyPr wrap="none" lIns="91440" tIns="45720" rIns="91440" bIns="45720">
            <a:prstTxWarp prst="textTriangleInverted">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principio</a:t>
            </a:r>
            <a:r>
              <a:rPr lang="es-ES" sz="28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a:t>
            </a:r>
            <a:endParaRPr lang="es-ES" sz="28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0" name="9 Rectángulo redondeado"/>
          <p:cNvSpPr/>
          <p:nvPr/>
        </p:nvSpPr>
        <p:spPr>
          <a:xfrm>
            <a:off x="4857752" y="2786058"/>
            <a:ext cx="3786214" cy="57150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ES" sz="1400" dirty="0" smtClean="0"/>
              <a:t>Mejoramiento continuo</a:t>
            </a:r>
            <a:endParaRPr lang="es-ES" sz="1400" dirty="0"/>
          </a:p>
        </p:txBody>
      </p:sp>
      <p:sp>
        <p:nvSpPr>
          <p:cNvPr id="11" name="10 Rectángulo redondeado"/>
          <p:cNvSpPr/>
          <p:nvPr/>
        </p:nvSpPr>
        <p:spPr>
          <a:xfrm>
            <a:off x="4857752" y="3571876"/>
            <a:ext cx="3786214" cy="71438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ES" sz="1400" dirty="0" smtClean="0"/>
              <a:t>Trabajo en equipo con transparencia y profesionalismo.</a:t>
            </a:r>
            <a:endParaRPr lang="es-ES" sz="1400" dirty="0"/>
          </a:p>
        </p:txBody>
      </p:sp>
      <p:sp>
        <p:nvSpPr>
          <p:cNvPr id="12" name="11 Rectángulo redondeado"/>
          <p:cNvSpPr/>
          <p:nvPr/>
        </p:nvSpPr>
        <p:spPr>
          <a:xfrm>
            <a:off x="4857752" y="4500570"/>
            <a:ext cx="3857652" cy="71438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ES" sz="1400" dirty="0" smtClean="0"/>
              <a:t>Calidad en los servicios prestados</a:t>
            </a:r>
            <a:endParaRPr lang="es-ES" sz="1400" dirty="0"/>
          </a:p>
        </p:txBody>
      </p:sp>
      <p:sp>
        <p:nvSpPr>
          <p:cNvPr id="13" name="12 Rectángulo redondeado"/>
          <p:cNvSpPr/>
          <p:nvPr/>
        </p:nvSpPr>
        <p:spPr>
          <a:xfrm>
            <a:off x="4857752" y="5357826"/>
            <a:ext cx="3857652" cy="66346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lvl="0" algn="ctr"/>
            <a:r>
              <a:rPr lang="es-ES" sz="1400" dirty="0" smtClean="0"/>
              <a:t>Satisfacción del cliente.</a:t>
            </a:r>
            <a:endParaRPr lang="es-ES" sz="1400" dirty="0"/>
          </a:p>
        </p:txBody>
      </p:sp>
    </p:spTree>
    <p:extLst>
      <p:ext uri="{BB962C8B-B14F-4D97-AF65-F5344CB8AC3E}">
        <p14:creationId xmlns:p14="http://schemas.microsoft.com/office/powerpoint/2010/main" val="1724075119"/>
      </p:ext>
    </p:extLst>
  </p:cSld>
  <p:clrMapOvr>
    <a:masterClrMapping/>
  </p:clrMapOvr>
  <p:transition spd="med">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72609" y="785794"/>
            <a:ext cx="4976042" cy="707886"/>
          </a:xfrm>
          <a:prstGeom prst="rect">
            <a:avLst/>
          </a:prstGeom>
          <a:noFill/>
        </p:spPr>
        <p:txBody>
          <a:bodyPr wrap="none" lIns="91440" tIns="45720" rIns="91440" bIns="45720">
            <a:spAutoFit/>
          </a:bodyPr>
          <a:lstStyle/>
          <a:p>
            <a:pPr algn="ctr"/>
            <a:r>
              <a:rPr lang="es-ES" sz="40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Mapa Estratégico</a:t>
            </a:r>
            <a:endParaRPr lang="es-ES" sz="40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282" y="1776760"/>
            <a:ext cx="7550150" cy="410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6616925"/>
      </p:ext>
    </p:extLst>
  </p:cSld>
  <p:clrMapOvr>
    <a:masterClrMapping/>
  </p:clrMapOvr>
  <p:transition spd="med">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80506" y="4266962"/>
            <a:ext cx="7608172"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DIAGNÓSTICO DEL </a:t>
            </a:r>
          </a:p>
          <a:p>
            <a:pPr algn="ctr"/>
            <a:r>
              <a:rPr lang="es-E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ÁREA FINANCIERA</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5 Rectángulo"/>
          <p:cNvSpPr/>
          <p:nvPr/>
        </p:nvSpPr>
        <p:spPr>
          <a:xfrm>
            <a:off x="1226998" y="1071546"/>
            <a:ext cx="6651180" cy="1200329"/>
          </a:xfrm>
          <a:prstGeom prst="rect">
            <a:avLst/>
          </a:prstGeom>
          <a:noFill/>
        </p:spPr>
        <p:txBody>
          <a:bodyPr wrap="none" lIns="91440" tIns="45720" rIns="91440" bIns="45720">
            <a:spAutoFit/>
          </a:bodyPr>
          <a:lstStyle/>
          <a:p>
            <a:pPr algn="ctr"/>
            <a:r>
              <a:rPr lang="es-ES" sz="7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CAPÍTULO   5</a:t>
            </a:r>
            <a:endParaRPr lang="es-ES" sz="7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spd="med">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5072066" y="1787332"/>
            <a:ext cx="3500462" cy="1569660"/>
          </a:xfrm>
          <a:prstGeom prst="rect">
            <a:avLst/>
          </a:prstGeom>
          <a:ln>
            <a:headEnd/>
            <a:tailEnd/>
          </a:ln>
          <a:effectLst>
            <a:glow rad="101600">
              <a:schemeClr val="accent1">
                <a:satMod val="175000"/>
                <a:alpha val="40000"/>
              </a:schemeClr>
            </a:glow>
          </a:effec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s-ES" sz="1600" b="0" i="0" u="none" strike="noStrike" cap="none" normalizeH="0" baseline="0" dirty="0" smtClean="0">
                <a:ln>
                  <a:noFill/>
                </a:ln>
                <a:solidFill>
                  <a:schemeClr val="tx1"/>
                </a:solidFill>
                <a:effectLst/>
                <a:ea typeface="SimHei" pitchFamily="49" charset="-122"/>
                <a:cs typeface="Arial" pitchFamily="34" charset="0"/>
              </a:rPr>
              <a:t>Los activos fijos tienen</a:t>
            </a:r>
            <a:r>
              <a:rPr kumimoji="0" lang="es-ES" sz="1600" b="0" i="0" u="none" strike="noStrike" cap="none" normalizeH="0" dirty="0" smtClean="0">
                <a:ln>
                  <a:noFill/>
                </a:ln>
                <a:solidFill>
                  <a:schemeClr val="tx1"/>
                </a:solidFill>
                <a:effectLst/>
                <a:ea typeface="SimHei" pitchFamily="49" charset="-122"/>
                <a:cs typeface="Arial" pitchFamily="34" charset="0"/>
              </a:rPr>
              <a:t> una alta representatividad con respecto a los activos, lo que se relaciona directamente con el negocio de arrendamiento de inmuebles a empresas del grupo Marathon.</a:t>
            </a:r>
            <a:endParaRPr kumimoji="0" lang="es-ES" sz="2400" b="0" i="0" u="none" strike="noStrike" cap="none" normalizeH="0" baseline="0" dirty="0" smtClean="0">
              <a:ln>
                <a:noFill/>
              </a:ln>
              <a:solidFill>
                <a:schemeClr val="tx1"/>
              </a:solidFill>
              <a:effectLst/>
              <a:cs typeface="Arial" pitchFamily="34" charset="0"/>
            </a:endParaRPr>
          </a:p>
        </p:txBody>
      </p:sp>
      <p:sp>
        <p:nvSpPr>
          <p:cNvPr id="6" name="5 Rectángulo"/>
          <p:cNvSpPr/>
          <p:nvPr/>
        </p:nvSpPr>
        <p:spPr>
          <a:xfrm>
            <a:off x="857224" y="629647"/>
            <a:ext cx="7933583"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Balance General - Análisis Vertical</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1"/>
          <p:cNvSpPr>
            <a:spLocks noChangeArrowheads="1"/>
          </p:cNvSpPr>
          <p:nvPr/>
        </p:nvSpPr>
        <p:spPr bwMode="auto">
          <a:xfrm>
            <a:off x="5072066" y="3928988"/>
            <a:ext cx="3500462" cy="2308324"/>
          </a:xfrm>
          <a:prstGeom prst="rect">
            <a:avLst/>
          </a:prstGeom>
          <a:ln>
            <a:headEnd/>
            <a:tailEnd/>
          </a:ln>
          <a:effectLst>
            <a:glow rad="1397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s-EC" sz="1600" dirty="0"/>
              <a:t>Las cuentas del patrimonio son las más representativas en cuanto al activo total, como lo muestra el </a:t>
            </a:r>
            <a:r>
              <a:rPr lang="es-EC" sz="1600" dirty="0" smtClean="0"/>
              <a:t>gráfico, en </a:t>
            </a:r>
            <a:r>
              <a:rPr lang="es-EC" sz="1600" dirty="0"/>
              <a:t>donde se puede evidenciar que el capital aportado por los socios representa </a:t>
            </a:r>
            <a:r>
              <a:rPr lang="es-EC" sz="1600" dirty="0" smtClean="0"/>
              <a:t>más del 70% </a:t>
            </a:r>
            <a:r>
              <a:rPr lang="es-EC" sz="1600" dirty="0"/>
              <a:t>del activo total denotando que la empresa trabaja en su mayoría con capital </a:t>
            </a:r>
            <a:r>
              <a:rPr lang="es-EC" sz="1600" dirty="0" smtClean="0"/>
              <a:t>propio.</a:t>
            </a:r>
            <a:endParaRPr kumimoji="0" lang="es-ES" sz="1600" b="0" i="0" u="none" strike="noStrike" cap="none" normalizeH="0" baseline="0" dirty="0" smtClean="0">
              <a:ln>
                <a:noFill/>
              </a:ln>
              <a:solidFill>
                <a:schemeClr val="tx1"/>
              </a:solidFill>
              <a:effectLst/>
              <a:cs typeface="Arial" pitchFamily="34" charset="0"/>
            </a:endParaRPr>
          </a:p>
        </p:txBody>
      </p:sp>
      <p:graphicFrame>
        <p:nvGraphicFramePr>
          <p:cNvPr id="12" name="1 Gráfico"/>
          <p:cNvGraphicFramePr>
            <a:graphicFrameLocks/>
          </p:cNvGraphicFramePr>
          <p:nvPr>
            <p:extLst>
              <p:ext uri="{D42A27DB-BD31-4B8C-83A1-F6EECF244321}">
                <p14:modId xmlns:p14="http://schemas.microsoft.com/office/powerpoint/2010/main" val="1902952656"/>
              </p:ext>
            </p:extLst>
          </p:nvPr>
        </p:nvGraphicFramePr>
        <p:xfrm>
          <a:off x="539552" y="1412776"/>
          <a:ext cx="4175969" cy="24023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1 Gráfico"/>
          <p:cNvGraphicFramePr>
            <a:graphicFrameLocks/>
          </p:cNvGraphicFramePr>
          <p:nvPr>
            <p:extLst>
              <p:ext uri="{D42A27DB-BD31-4B8C-83A1-F6EECF244321}">
                <p14:modId xmlns:p14="http://schemas.microsoft.com/office/powerpoint/2010/main" val="2729925335"/>
              </p:ext>
            </p:extLst>
          </p:nvPr>
        </p:nvGraphicFramePr>
        <p:xfrm>
          <a:off x="539552" y="4000504"/>
          <a:ext cx="4143942" cy="266663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med">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00034" y="629647"/>
            <a:ext cx="8355172"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Balance General - Análisis Horizontal</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4 Rectángulo"/>
          <p:cNvSpPr/>
          <p:nvPr/>
        </p:nvSpPr>
        <p:spPr>
          <a:xfrm>
            <a:off x="4912457" y="1556792"/>
            <a:ext cx="3763999" cy="2308324"/>
          </a:xfrm>
          <a:prstGeom prst="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1600" dirty="0"/>
              <a:t>Dentro del activo corriente la cuenta que ha tenido una mayor variación en el período 2009-2011 ha sido la que corresponde a otras cuentas por cobrar esto debido a que para el año 2010 la empresa realizó una restructuración de sus balances ubicando en este rubro la porción corriente de la concesión de locales comerciales</a:t>
            </a:r>
          </a:p>
        </p:txBody>
      </p:sp>
      <p:sp>
        <p:nvSpPr>
          <p:cNvPr id="8" name="7 Rectángulo"/>
          <p:cNvSpPr/>
          <p:nvPr/>
        </p:nvSpPr>
        <p:spPr>
          <a:xfrm>
            <a:off x="478898" y="4365104"/>
            <a:ext cx="4000528" cy="1815882"/>
          </a:xfrm>
          <a:prstGeom prst="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1600" dirty="0"/>
              <a:t>La cuenta resultados del ejercicio ha presentado una tendencia creciente pasando de 18% en el período 2009-2010 a un 43% en el 2009-2011, este incremento se relaciona directamente con la mayor generación de ingresos de la empresa.</a:t>
            </a:r>
            <a:endParaRPr lang="es-ES" sz="1600" dirty="0"/>
          </a:p>
        </p:txBody>
      </p:sp>
      <p:pic>
        <p:nvPicPr>
          <p:cNvPr id="6146" name="Gráfico 3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34" y="1556793"/>
            <a:ext cx="4083958"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Gráfico 3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7090" y="4221088"/>
            <a:ext cx="4027537" cy="235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4348" y="857232"/>
            <a:ext cx="8031366" cy="523220"/>
          </a:xfrm>
          <a:prstGeom prst="rect">
            <a:avLst/>
          </a:prstGeom>
          <a:noFill/>
        </p:spPr>
        <p:txBody>
          <a:bodyPr wrap="none" lIns="91440" tIns="45720" rIns="91440" bIns="45720">
            <a:spAutoFit/>
          </a:bodyPr>
          <a:lstStyle/>
          <a:p>
            <a:pPr algn="ctr"/>
            <a:r>
              <a:rPr lang="es-E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Estado de Resultados - A</a:t>
            </a:r>
            <a:r>
              <a:rPr lang="es-E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nálisis </a:t>
            </a:r>
            <a:r>
              <a:rPr lang="es-E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Horizontal</a:t>
            </a:r>
            <a:endParaRPr lang="es-E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4 Rectángulo"/>
          <p:cNvSpPr/>
          <p:nvPr/>
        </p:nvSpPr>
        <p:spPr>
          <a:xfrm>
            <a:off x="852664" y="1835532"/>
            <a:ext cx="3143272"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s-ES" dirty="0" smtClean="0"/>
              <a:t>Ingresos</a:t>
            </a:r>
            <a:endParaRPr lang="es-EC" dirty="0"/>
          </a:p>
        </p:txBody>
      </p:sp>
      <p:sp>
        <p:nvSpPr>
          <p:cNvPr id="6" name="5 Rectángulo"/>
          <p:cNvSpPr/>
          <p:nvPr/>
        </p:nvSpPr>
        <p:spPr>
          <a:xfrm>
            <a:off x="852664" y="2909262"/>
            <a:ext cx="3143272" cy="181588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s-EC" sz="1400" dirty="0"/>
              <a:t>Los ingresos por arriendos registraron un considerable nivel de crecimiento en el período 2009-2011, comportamiento que se debe a una adecuada política de precios que implemento la empresa para el arrendamiento de sus locales comerciales.</a:t>
            </a:r>
            <a:endParaRPr lang="es-ES" sz="1400" dirty="0"/>
          </a:p>
        </p:txBody>
      </p:sp>
      <p:sp>
        <p:nvSpPr>
          <p:cNvPr id="9" name="8 Flecha abajo"/>
          <p:cNvSpPr/>
          <p:nvPr/>
        </p:nvSpPr>
        <p:spPr>
          <a:xfrm>
            <a:off x="2209986" y="2412585"/>
            <a:ext cx="428628" cy="357190"/>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C"/>
          </a:p>
        </p:txBody>
      </p:sp>
      <p:sp>
        <p:nvSpPr>
          <p:cNvPr id="11" name="10 Rectángulo"/>
          <p:cNvSpPr/>
          <p:nvPr/>
        </p:nvSpPr>
        <p:spPr>
          <a:xfrm>
            <a:off x="5220072" y="2917565"/>
            <a:ext cx="3143272" cy="181588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s-EC" sz="1400" dirty="0" smtClean="0"/>
              <a:t>En </a:t>
            </a:r>
            <a:r>
              <a:rPr lang="es-EC" sz="1400" dirty="0"/>
              <a:t>el período 2009-2010 registro  un incremento considerable en las cuentas de seguros e impuesto predial, con un crecimiento de 56% y 305% respectivamente, este comportamiento está relacionado con la adquisición de nuevos locales </a:t>
            </a:r>
            <a:r>
              <a:rPr lang="es-EC" sz="1400" dirty="0" smtClean="0"/>
              <a:t>comerciales.</a:t>
            </a:r>
            <a:endParaRPr lang="es-ES" sz="1400" dirty="0"/>
          </a:p>
        </p:txBody>
      </p:sp>
      <p:sp>
        <p:nvSpPr>
          <p:cNvPr id="12" name="11 Flecha abajo"/>
          <p:cNvSpPr/>
          <p:nvPr/>
        </p:nvSpPr>
        <p:spPr>
          <a:xfrm>
            <a:off x="6577394" y="2420888"/>
            <a:ext cx="428628" cy="357190"/>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C"/>
          </a:p>
        </p:txBody>
      </p:sp>
      <p:sp>
        <p:nvSpPr>
          <p:cNvPr id="13" name="12 Rectángulo"/>
          <p:cNvSpPr/>
          <p:nvPr/>
        </p:nvSpPr>
        <p:spPr>
          <a:xfrm>
            <a:off x="5148064" y="1846506"/>
            <a:ext cx="3143272"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s-ES" dirty="0" smtClean="0"/>
              <a:t>Costos de Ventas</a:t>
            </a:r>
            <a:endParaRPr lang="es-EC" dirty="0"/>
          </a:p>
        </p:txBody>
      </p:sp>
      <p:sp>
        <p:nvSpPr>
          <p:cNvPr id="14" name="13 Rectángulo"/>
          <p:cNvSpPr/>
          <p:nvPr/>
        </p:nvSpPr>
        <p:spPr>
          <a:xfrm>
            <a:off x="852664" y="5445224"/>
            <a:ext cx="2063152"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s-ES" dirty="0" smtClean="0"/>
              <a:t>Utilidad </a:t>
            </a:r>
            <a:endParaRPr lang="es-EC" dirty="0"/>
          </a:p>
        </p:txBody>
      </p:sp>
      <p:sp>
        <p:nvSpPr>
          <p:cNvPr id="15" name="14 Flecha abajo"/>
          <p:cNvSpPr/>
          <p:nvPr/>
        </p:nvSpPr>
        <p:spPr>
          <a:xfrm rot="16200000">
            <a:off x="3240137" y="5467758"/>
            <a:ext cx="428628" cy="357190"/>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C"/>
          </a:p>
        </p:txBody>
      </p:sp>
      <p:sp>
        <p:nvSpPr>
          <p:cNvPr id="16" name="15 Rectángulo"/>
          <p:cNvSpPr/>
          <p:nvPr/>
        </p:nvSpPr>
        <p:spPr>
          <a:xfrm>
            <a:off x="3923928" y="5139769"/>
            <a:ext cx="4500250" cy="1169551"/>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s-EC" sz="1400" dirty="0"/>
              <a:t>La utilidad operacional registrada en el período 2009-2011 ha sufrido un incremento de 25 puntos porcentuales con respecto al anterior período </a:t>
            </a:r>
            <a:r>
              <a:rPr lang="es-EC" sz="1400" dirty="0" smtClean="0"/>
              <a:t>incremento </a:t>
            </a:r>
            <a:r>
              <a:rPr lang="es-EC" sz="1400" dirty="0"/>
              <a:t>que se debe al </a:t>
            </a:r>
            <a:r>
              <a:rPr lang="es-EC" sz="1400" dirty="0" smtClean="0"/>
              <a:t>aumento </a:t>
            </a:r>
            <a:r>
              <a:rPr lang="es-EC" sz="1400" dirty="0"/>
              <a:t>de ingresos y disminución de </a:t>
            </a:r>
            <a:r>
              <a:rPr lang="es-EC" sz="1400" dirty="0" smtClean="0"/>
              <a:t>gastos.</a:t>
            </a:r>
            <a:endParaRPr lang="es-ES" sz="1400" dirty="0"/>
          </a:p>
        </p:txBody>
      </p:sp>
    </p:spTree>
  </p:cSld>
  <p:clrMapOvr>
    <a:masterClrMapping/>
  </p:clrMapOvr>
  <p:transition spd="med">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856112" y="642918"/>
            <a:ext cx="7600157"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Antecedentes de la Empresa</a:t>
            </a:r>
            <a:endParaRPr lang="es-E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5 CuadroTexto"/>
          <p:cNvSpPr txBox="1"/>
          <p:nvPr/>
        </p:nvSpPr>
        <p:spPr>
          <a:xfrm>
            <a:off x="3635896" y="1889537"/>
            <a:ext cx="5004047" cy="95410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EC" sz="1400" dirty="0"/>
              <a:t>El grupo empresarial Marathon Sport está conformado por aproximadamente 32 empresas, las cuales en su mayoría se encuentran en un normal funcionamiento y otras poseen poca actividad </a:t>
            </a:r>
            <a:r>
              <a:rPr lang="es-EC" sz="1400" dirty="0" smtClean="0"/>
              <a:t>comercial.</a:t>
            </a:r>
            <a:endParaRPr lang="es-EC" sz="1400" b="1" dirty="0"/>
          </a:p>
        </p:txBody>
      </p:sp>
      <p:pic>
        <p:nvPicPr>
          <p:cNvPr id="10" name="il_fi" descr="http://www.racksdelpacifico.com/Logo%20Clientes/marathon.jpg"/>
          <p:cNvPicPr/>
          <p:nvPr/>
        </p:nvPicPr>
        <p:blipFill>
          <a:blip r:embed="rId2"/>
          <a:srcRect/>
          <a:stretch>
            <a:fillRect/>
          </a:stretch>
        </p:blipFill>
        <p:spPr bwMode="auto">
          <a:xfrm>
            <a:off x="1277694" y="1889537"/>
            <a:ext cx="1424171" cy="923893"/>
          </a:xfrm>
          <a:prstGeom prst="rect">
            <a:avLst/>
          </a:prstGeom>
          <a:noFill/>
          <a:ln w="9525">
            <a:noFill/>
            <a:miter lim="800000"/>
            <a:headEnd/>
            <a:tailEnd/>
          </a:ln>
        </p:spPr>
      </p:pic>
      <p:sp>
        <p:nvSpPr>
          <p:cNvPr id="3" name="2 CuadroTexto"/>
          <p:cNvSpPr txBox="1"/>
          <p:nvPr/>
        </p:nvSpPr>
        <p:spPr>
          <a:xfrm>
            <a:off x="999834" y="3203684"/>
            <a:ext cx="2520280"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S" dirty="0" smtClean="0"/>
              <a:t>Unidad de Producción</a:t>
            </a:r>
            <a:endParaRPr lang="es-ES" dirty="0"/>
          </a:p>
        </p:txBody>
      </p:sp>
      <p:sp>
        <p:nvSpPr>
          <p:cNvPr id="11" name="10 CuadroTexto"/>
          <p:cNvSpPr txBox="1"/>
          <p:nvPr/>
        </p:nvSpPr>
        <p:spPr>
          <a:xfrm>
            <a:off x="5580112" y="3203684"/>
            <a:ext cx="2520280"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S" dirty="0" smtClean="0"/>
              <a:t>Unidad Mayorista</a:t>
            </a:r>
            <a:endParaRPr lang="es-ES" dirty="0"/>
          </a:p>
        </p:txBody>
      </p:sp>
      <p:sp>
        <p:nvSpPr>
          <p:cNvPr id="12" name="11 CuadroTexto"/>
          <p:cNvSpPr txBox="1"/>
          <p:nvPr/>
        </p:nvSpPr>
        <p:spPr>
          <a:xfrm>
            <a:off x="999834" y="4058488"/>
            <a:ext cx="2520280"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S" dirty="0" smtClean="0"/>
              <a:t>Unidad </a:t>
            </a:r>
            <a:r>
              <a:rPr lang="es-ES" dirty="0" err="1" smtClean="0"/>
              <a:t>Retail</a:t>
            </a:r>
            <a:endParaRPr lang="es-ES" dirty="0"/>
          </a:p>
        </p:txBody>
      </p:sp>
      <p:sp>
        <p:nvSpPr>
          <p:cNvPr id="14" name="13 CuadroTexto"/>
          <p:cNvSpPr txBox="1"/>
          <p:nvPr/>
        </p:nvSpPr>
        <p:spPr>
          <a:xfrm>
            <a:off x="5522221" y="4058488"/>
            <a:ext cx="2636062"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S" dirty="0" smtClean="0"/>
              <a:t>Unidad Administración</a:t>
            </a:r>
            <a:endParaRPr lang="es-ES" dirty="0"/>
          </a:p>
        </p:txBody>
      </p:sp>
      <p:sp>
        <p:nvSpPr>
          <p:cNvPr id="15" name="14 CuadroTexto"/>
          <p:cNvSpPr txBox="1"/>
          <p:nvPr/>
        </p:nvSpPr>
        <p:spPr>
          <a:xfrm>
            <a:off x="971600" y="5003884"/>
            <a:ext cx="2520280"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S" dirty="0" smtClean="0"/>
              <a:t>Unidad de Diseño</a:t>
            </a:r>
            <a:endParaRPr lang="es-ES" dirty="0"/>
          </a:p>
        </p:txBody>
      </p:sp>
      <p:sp>
        <p:nvSpPr>
          <p:cNvPr id="16" name="15 CuadroTexto"/>
          <p:cNvSpPr txBox="1"/>
          <p:nvPr/>
        </p:nvSpPr>
        <p:spPr>
          <a:xfrm>
            <a:off x="5533293" y="5003884"/>
            <a:ext cx="2520280"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S" dirty="0" smtClean="0"/>
              <a:t>Unidad Inmobiliaria</a:t>
            </a:r>
            <a:endParaRPr lang="es-ES" dirty="0"/>
          </a:p>
        </p:txBody>
      </p:sp>
    </p:spTree>
    <p:extLst>
      <p:ext uri="{BB962C8B-B14F-4D97-AF65-F5344CB8AC3E}">
        <p14:creationId xmlns:p14="http://schemas.microsoft.com/office/powerpoint/2010/main" val="2109476635"/>
      </p:ext>
    </p:extLst>
  </p:cSld>
  <p:clrMapOvr>
    <a:masterClrMapping/>
  </p:clrMapOvr>
  <p:transition spd="med">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57224" y="619764"/>
            <a:ext cx="7479933" cy="523220"/>
          </a:xfrm>
          <a:prstGeom prst="rect">
            <a:avLst/>
          </a:prstGeom>
          <a:noFill/>
        </p:spPr>
        <p:txBody>
          <a:bodyPr wrap="none" lIns="91440" tIns="45720" rIns="91440" bIns="45720">
            <a:spAutoFit/>
          </a:bodyPr>
          <a:lstStyle/>
          <a:p>
            <a:pPr algn="ctr"/>
            <a:r>
              <a:rPr lang="es-E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Estado de Resultados - A</a:t>
            </a:r>
            <a:r>
              <a:rPr lang="es-ES"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nálisis </a:t>
            </a:r>
            <a:r>
              <a:rPr lang="es-E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Vertical</a:t>
            </a:r>
            <a:endParaRPr lang="es-ES"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4 Rectángulo"/>
          <p:cNvSpPr/>
          <p:nvPr/>
        </p:nvSpPr>
        <p:spPr>
          <a:xfrm>
            <a:off x="5102276" y="1733907"/>
            <a:ext cx="3286148" cy="830997"/>
          </a:xfrm>
          <a:prstGeom prst="rect">
            <a:avLst/>
          </a:prstGeom>
          <a:effectLst>
            <a:glow rad="1397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EC" sz="1200" dirty="0"/>
              <a:t>Inmobiliaria Investa S.A. percibe su mayoría de ingresos por el arrendamiento de locales comerciales que corresponden a su actividad principal</a:t>
            </a:r>
          </a:p>
        </p:txBody>
      </p:sp>
      <p:pic>
        <p:nvPicPr>
          <p:cNvPr id="7170" name="Gráfico 3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28800"/>
            <a:ext cx="3816424" cy="2160240"/>
          </a:xfrm>
          <a:prstGeom prst="rect">
            <a:avLst/>
          </a:prstGeom>
          <a:noFill/>
          <a:extLst>
            <a:ext uri="{909E8E84-426E-40DD-AFC4-6F175D3DCCD1}">
              <a14:hiddenFill xmlns:a14="http://schemas.microsoft.com/office/drawing/2010/main">
                <a:solidFill>
                  <a:srgbClr val="FFFFFF"/>
                </a:solidFill>
              </a14:hiddenFill>
            </a:ext>
          </a:extLst>
        </p:spPr>
      </p:pic>
      <p:pic>
        <p:nvPicPr>
          <p:cNvPr id="7171" name="Gráfico 2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580" y="4164285"/>
            <a:ext cx="3456384" cy="2145035"/>
          </a:xfrm>
          <a:prstGeom prst="rect">
            <a:avLst/>
          </a:prstGeom>
          <a:noFill/>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5102276" y="3356992"/>
            <a:ext cx="3286148" cy="830997"/>
          </a:xfrm>
          <a:prstGeom prst="rect">
            <a:avLst/>
          </a:prstGeom>
          <a:effectLst>
            <a:glow rad="1397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EC" sz="1200" dirty="0" smtClean="0"/>
              <a:t>La participación de los costos de ventas con respecto a los ingresos año a año han ido disminuyendo llegando al 2011 a representar el 75% de los ingresos totales.</a:t>
            </a:r>
            <a:endParaRPr lang="es-EC" sz="1200" dirty="0"/>
          </a:p>
        </p:txBody>
      </p:sp>
      <p:sp>
        <p:nvSpPr>
          <p:cNvPr id="13" name="12 Rectángulo"/>
          <p:cNvSpPr/>
          <p:nvPr/>
        </p:nvSpPr>
        <p:spPr>
          <a:xfrm>
            <a:off x="5102276" y="5013176"/>
            <a:ext cx="3286148" cy="1200329"/>
          </a:xfrm>
          <a:prstGeom prst="rect">
            <a:avLst/>
          </a:prstGeom>
          <a:effectLst>
            <a:glow rad="1397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EC" sz="1200" dirty="0"/>
              <a:t>La tendencia que ha tenido la participación de las utilidades con respecto a los ingresos en los tres años </a:t>
            </a:r>
            <a:r>
              <a:rPr lang="es-EC" sz="1200" dirty="0" smtClean="0"/>
              <a:t>ha </a:t>
            </a:r>
            <a:r>
              <a:rPr lang="es-EC" sz="1200" dirty="0"/>
              <a:t>sido creciente, </a:t>
            </a:r>
            <a:r>
              <a:rPr lang="es-EC" sz="1200" dirty="0" smtClean="0"/>
              <a:t>comportamiento </a:t>
            </a:r>
            <a:r>
              <a:rPr lang="es-EC" sz="1200" dirty="0"/>
              <a:t>que se debe a que los gastos en los que incurre la empresa no son representativos en cuanto al giro del negocio</a:t>
            </a:r>
          </a:p>
        </p:txBody>
      </p:sp>
    </p:spTree>
  </p:cSld>
  <p:clrMapOvr>
    <a:masterClrMapping/>
  </p:clrMapOvr>
  <p:transition spd="med">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07549" y="4505934"/>
            <a:ext cx="8541120"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MODELO DE MAXIMIZACIÓN </a:t>
            </a:r>
          </a:p>
          <a:p>
            <a:pPr algn="ctr"/>
            <a:r>
              <a:rPr lang="es-E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 UTILIDADES</a:t>
            </a:r>
          </a:p>
        </p:txBody>
      </p:sp>
      <p:sp>
        <p:nvSpPr>
          <p:cNvPr id="6" name="5 Rectángulo"/>
          <p:cNvSpPr/>
          <p:nvPr/>
        </p:nvSpPr>
        <p:spPr>
          <a:xfrm>
            <a:off x="1215778" y="1071546"/>
            <a:ext cx="6696064" cy="1200329"/>
          </a:xfrm>
          <a:prstGeom prst="rect">
            <a:avLst/>
          </a:prstGeom>
          <a:noFill/>
        </p:spPr>
        <p:txBody>
          <a:bodyPr wrap="none" lIns="91440" tIns="45720" rIns="91440" bIns="45720">
            <a:spAutoFit/>
          </a:bodyPr>
          <a:lstStyle/>
          <a:p>
            <a:pPr algn="ctr"/>
            <a:r>
              <a:rPr lang="es-ES" sz="7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CAPÍTULO   6</a:t>
            </a:r>
            <a:endParaRPr lang="es-ES" sz="7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spd="med">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500430" y="1682224"/>
            <a:ext cx="5143504" cy="73866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s-EC" sz="1400" dirty="0"/>
              <a:t>O</a:t>
            </a:r>
            <a:r>
              <a:rPr lang="es-EC" sz="1400" dirty="0" smtClean="0"/>
              <a:t>btener </a:t>
            </a:r>
            <a:r>
              <a:rPr lang="es-EC" sz="1400" dirty="0"/>
              <a:t>información sobre las características que posee un mercado, determinando necesidades, capacidad de consumo y quiénes serian los posibles competidores</a:t>
            </a:r>
            <a:endParaRPr kumimoji="0" lang="es-ES" sz="2000" b="0" i="0" u="none" strike="noStrike" cap="none" normalizeH="0" baseline="0" dirty="0" smtClean="0">
              <a:ln>
                <a:noFill/>
              </a:ln>
              <a:solidFill>
                <a:schemeClr val="tx1"/>
              </a:solidFill>
              <a:effectLst/>
              <a:cs typeface="Arial" pitchFamily="34" charset="0"/>
            </a:endParaRPr>
          </a:p>
        </p:txBody>
      </p:sp>
      <p:sp>
        <p:nvSpPr>
          <p:cNvPr id="5" name="4 CuadroTexto"/>
          <p:cNvSpPr txBox="1"/>
          <p:nvPr/>
        </p:nvSpPr>
        <p:spPr>
          <a:xfrm>
            <a:off x="827584" y="1858178"/>
            <a:ext cx="1500198"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sz="2000" dirty="0" smtClean="0"/>
              <a:t>OBJETIVO</a:t>
            </a:r>
            <a:endParaRPr lang="es-EC" dirty="0"/>
          </a:p>
        </p:txBody>
      </p:sp>
      <p:sp>
        <p:nvSpPr>
          <p:cNvPr id="6" name="5 Flecha derecha"/>
          <p:cNvSpPr/>
          <p:nvPr/>
        </p:nvSpPr>
        <p:spPr>
          <a:xfrm>
            <a:off x="2699792" y="1952588"/>
            <a:ext cx="428628"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CuadroTexto"/>
          <p:cNvSpPr txBox="1"/>
          <p:nvPr/>
        </p:nvSpPr>
        <p:spPr>
          <a:xfrm>
            <a:off x="467544" y="4037002"/>
            <a:ext cx="2104192"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C" dirty="0" smtClean="0"/>
              <a:t>SEGMENTACIÓN</a:t>
            </a:r>
            <a:endParaRPr lang="es-EC" sz="1600" dirty="0"/>
          </a:p>
        </p:txBody>
      </p:sp>
      <p:sp>
        <p:nvSpPr>
          <p:cNvPr id="12" name="11 Rectángulo"/>
          <p:cNvSpPr/>
          <p:nvPr/>
        </p:nvSpPr>
        <p:spPr>
          <a:xfrm>
            <a:off x="2239491" y="714356"/>
            <a:ext cx="4916732" cy="646331"/>
          </a:xfrm>
          <a:prstGeom prst="rect">
            <a:avLst/>
          </a:prstGeom>
          <a:noFill/>
        </p:spPr>
        <p:txBody>
          <a:bodyPr wrap="none" lIns="91440" tIns="45720" rIns="91440" bIns="45720">
            <a:spAutoFit/>
          </a:bodyPr>
          <a:lstStyle/>
          <a:p>
            <a:pPr algn="ctr"/>
            <a:r>
              <a:rPr lang="es-E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Estudio de Mercado</a:t>
            </a:r>
          </a:p>
        </p:txBody>
      </p:sp>
      <p:graphicFrame>
        <p:nvGraphicFramePr>
          <p:cNvPr id="3" name="2 Tabla"/>
          <p:cNvGraphicFramePr>
            <a:graphicFrameLocks noGrp="1"/>
          </p:cNvGraphicFramePr>
          <p:nvPr>
            <p:extLst>
              <p:ext uri="{D42A27DB-BD31-4B8C-83A1-F6EECF244321}">
                <p14:modId xmlns:p14="http://schemas.microsoft.com/office/powerpoint/2010/main" val="4195429543"/>
              </p:ext>
            </p:extLst>
          </p:nvPr>
        </p:nvGraphicFramePr>
        <p:xfrm>
          <a:off x="3558178" y="2894365"/>
          <a:ext cx="4912360" cy="2898140"/>
        </p:xfrm>
        <a:graphic>
          <a:graphicData uri="http://schemas.openxmlformats.org/drawingml/2006/table">
            <a:tbl>
              <a:tblPr firstRow="1" firstCol="1" bandRow="1"/>
              <a:tblGrid>
                <a:gridCol w="1351280"/>
                <a:gridCol w="1780540"/>
                <a:gridCol w="1780540"/>
              </a:tblGrid>
              <a:tr h="1264920">
                <a:tc>
                  <a:txBody>
                    <a:bodyPr/>
                    <a:lstStyle/>
                    <a:p>
                      <a:pPr algn="just">
                        <a:lnSpc>
                          <a:spcPct val="150000"/>
                        </a:lnSpc>
                        <a:spcAft>
                          <a:spcPts val="1000"/>
                        </a:spcAft>
                      </a:pPr>
                      <a:r>
                        <a:rPr lang="es-EC" sz="900" b="1">
                          <a:effectLst/>
                          <a:latin typeface="Arial"/>
                          <a:ea typeface="Times New Roman"/>
                          <a:cs typeface="Times New Roman"/>
                        </a:rPr>
                        <a:t>Geográficas</a:t>
                      </a:r>
                      <a:endParaRPr lang="es-ES"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just">
                        <a:lnSpc>
                          <a:spcPct val="150000"/>
                        </a:lnSpc>
                        <a:spcAft>
                          <a:spcPts val="1000"/>
                        </a:spcAft>
                      </a:pPr>
                      <a:r>
                        <a:rPr lang="es-EC" sz="900" b="1">
                          <a:effectLst/>
                          <a:latin typeface="Arial"/>
                          <a:ea typeface="Times New Roman"/>
                          <a:cs typeface="Times New Roman"/>
                        </a:rPr>
                        <a:t>País</a:t>
                      </a:r>
                      <a:endParaRPr lang="es-ES" sz="1100">
                        <a:effectLst/>
                        <a:latin typeface="Calibri"/>
                        <a:ea typeface="Calibri"/>
                        <a:cs typeface="Times New Roman"/>
                      </a:endParaRPr>
                    </a:p>
                    <a:p>
                      <a:pPr algn="just">
                        <a:lnSpc>
                          <a:spcPct val="150000"/>
                        </a:lnSpc>
                        <a:spcAft>
                          <a:spcPts val="1000"/>
                        </a:spcAft>
                      </a:pPr>
                      <a:r>
                        <a:rPr lang="es-EC" sz="900" b="1">
                          <a:effectLst/>
                          <a:latin typeface="Arial"/>
                          <a:ea typeface="Times New Roman"/>
                          <a:cs typeface="Times New Roman"/>
                        </a:rPr>
                        <a:t>Provincia</a:t>
                      </a:r>
                      <a:endParaRPr lang="es-ES" sz="1100">
                        <a:effectLst/>
                        <a:latin typeface="Calibri"/>
                        <a:ea typeface="Calibri"/>
                        <a:cs typeface="Times New Roman"/>
                      </a:endParaRPr>
                    </a:p>
                    <a:p>
                      <a:pPr algn="just">
                        <a:lnSpc>
                          <a:spcPct val="150000"/>
                        </a:lnSpc>
                        <a:spcAft>
                          <a:spcPts val="1000"/>
                        </a:spcAft>
                      </a:pPr>
                      <a:r>
                        <a:rPr lang="es-EC" sz="900" b="1">
                          <a:effectLst/>
                          <a:latin typeface="Arial"/>
                          <a:ea typeface="Times New Roman"/>
                          <a:cs typeface="Times New Roman"/>
                        </a:rPr>
                        <a:t>Cantón</a:t>
                      </a:r>
                      <a:endParaRPr lang="es-ES" sz="1100">
                        <a:effectLst/>
                        <a:latin typeface="Calibri"/>
                        <a:ea typeface="Calibri"/>
                        <a:cs typeface="Times New Roman"/>
                      </a:endParaRPr>
                    </a:p>
                    <a:p>
                      <a:pPr algn="just">
                        <a:lnSpc>
                          <a:spcPct val="150000"/>
                        </a:lnSpc>
                        <a:spcAft>
                          <a:spcPts val="1000"/>
                        </a:spcAft>
                      </a:pPr>
                      <a:r>
                        <a:rPr lang="es-EC" sz="900" b="1">
                          <a:effectLst/>
                          <a:latin typeface="Arial"/>
                          <a:ea typeface="Times New Roman"/>
                          <a:cs typeface="Times New Roman"/>
                        </a:rPr>
                        <a:t>Parroquia</a:t>
                      </a:r>
                      <a:endParaRPr lang="es-ES"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just">
                        <a:lnSpc>
                          <a:spcPct val="150000"/>
                        </a:lnSpc>
                        <a:spcAft>
                          <a:spcPts val="1000"/>
                        </a:spcAft>
                      </a:pPr>
                      <a:r>
                        <a:rPr lang="es-EC" sz="900" b="1">
                          <a:effectLst/>
                          <a:latin typeface="Arial"/>
                          <a:ea typeface="Times New Roman"/>
                          <a:cs typeface="Times New Roman"/>
                        </a:rPr>
                        <a:t>Ecuador</a:t>
                      </a:r>
                      <a:endParaRPr lang="es-ES" sz="1100">
                        <a:effectLst/>
                        <a:latin typeface="Calibri"/>
                        <a:ea typeface="Calibri"/>
                        <a:cs typeface="Times New Roman"/>
                      </a:endParaRPr>
                    </a:p>
                    <a:p>
                      <a:pPr algn="just">
                        <a:lnSpc>
                          <a:spcPct val="150000"/>
                        </a:lnSpc>
                        <a:spcAft>
                          <a:spcPts val="1000"/>
                        </a:spcAft>
                      </a:pPr>
                      <a:r>
                        <a:rPr lang="es-EC" sz="900" b="1">
                          <a:effectLst/>
                          <a:latin typeface="Arial"/>
                          <a:ea typeface="Times New Roman"/>
                          <a:cs typeface="Times New Roman"/>
                        </a:rPr>
                        <a:t>Pichincha</a:t>
                      </a:r>
                      <a:endParaRPr lang="es-ES" sz="1100">
                        <a:effectLst/>
                        <a:latin typeface="Calibri"/>
                        <a:ea typeface="Calibri"/>
                        <a:cs typeface="Times New Roman"/>
                      </a:endParaRPr>
                    </a:p>
                    <a:p>
                      <a:pPr algn="just">
                        <a:lnSpc>
                          <a:spcPct val="150000"/>
                        </a:lnSpc>
                        <a:spcAft>
                          <a:spcPts val="1000"/>
                        </a:spcAft>
                      </a:pPr>
                      <a:r>
                        <a:rPr lang="es-EC" sz="900" b="1">
                          <a:effectLst/>
                          <a:latin typeface="Arial"/>
                          <a:ea typeface="Times New Roman"/>
                          <a:cs typeface="Times New Roman"/>
                        </a:rPr>
                        <a:t>Quito</a:t>
                      </a:r>
                      <a:endParaRPr lang="es-ES" sz="1100">
                        <a:effectLst/>
                        <a:latin typeface="Calibri"/>
                        <a:ea typeface="Calibri"/>
                        <a:cs typeface="Times New Roman"/>
                      </a:endParaRPr>
                    </a:p>
                    <a:p>
                      <a:pPr algn="just">
                        <a:lnSpc>
                          <a:spcPct val="150000"/>
                        </a:lnSpc>
                        <a:spcAft>
                          <a:spcPts val="1000"/>
                        </a:spcAft>
                      </a:pPr>
                      <a:r>
                        <a:rPr lang="es-EC" sz="900" b="1">
                          <a:effectLst/>
                          <a:latin typeface="Arial"/>
                          <a:ea typeface="Times New Roman"/>
                          <a:cs typeface="Times New Roman"/>
                        </a:rPr>
                        <a:t>Tumbaco, Cumbayá, San Antonio, Pomasqui.</a:t>
                      </a:r>
                      <a:endParaRPr lang="es-ES"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0">
                <a:tc>
                  <a:txBody>
                    <a:bodyPr/>
                    <a:lstStyle/>
                    <a:p>
                      <a:pPr algn="just">
                        <a:lnSpc>
                          <a:spcPct val="150000"/>
                        </a:lnSpc>
                        <a:spcAft>
                          <a:spcPts val="1000"/>
                        </a:spcAft>
                      </a:pPr>
                      <a:r>
                        <a:rPr lang="es-EC" sz="900" b="1">
                          <a:effectLst/>
                          <a:latin typeface="Arial"/>
                          <a:ea typeface="Times New Roman"/>
                          <a:cs typeface="Times New Roman"/>
                        </a:rPr>
                        <a:t>Demográficas</a:t>
                      </a:r>
                      <a:endParaRPr lang="es-ES"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50000"/>
                        </a:lnSpc>
                        <a:spcAft>
                          <a:spcPts val="1000"/>
                        </a:spcAft>
                      </a:pPr>
                      <a:r>
                        <a:rPr lang="es-EC" sz="900">
                          <a:effectLst/>
                          <a:latin typeface="Arial"/>
                          <a:ea typeface="Calibri"/>
                          <a:cs typeface="Times New Roman"/>
                        </a:rPr>
                        <a:t>Edad</a:t>
                      </a:r>
                      <a:endParaRPr lang="es-ES" sz="1100">
                        <a:effectLst/>
                        <a:latin typeface="Calibri"/>
                        <a:ea typeface="Calibri"/>
                        <a:cs typeface="Times New Roman"/>
                      </a:endParaRPr>
                    </a:p>
                    <a:p>
                      <a:pPr algn="just">
                        <a:lnSpc>
                          <a:spcPct val="150000"/>
                        </a:lnSpc>
                        <a:spcAft>
                          <a:spcPts val="1000"/>
                        </a:spcAft>
                      </a:pPr>
                      <a:r>
                        <a:rPr lang="es-EC" sz="900">
                          <a:effectLst/>
                          <a:latin typeface="Arial"/>
                          <a:ea typeface="Calibri"/>
                          <a:cs typeface="Times New Roman"/>
                        </a:rPr>
                        <a:t>Género</a:t>
                      </a:r>
                      <a:endParaRPr lang="es-ES" sz="1100">
                        <a:effectLst/>
                        <a:latin typeface="Calibri"/>
                        <a:ea typeface="Calibri"/>
                        <a:cs typeface="Times New Roman"/>
                      </a:endParaRPr>
                    </a:p>
                    <a:p>
                      <a:pPr algn="just">
                        <a:lnSpc>
                          <a:spcPct val="150000"/>
                        </a:lnSpc>
                        <a:spcAft>
                          <a:spcPts val="1000"/>
                        </a:spcAft>
                      </a:pPr>
                      <a:r>
                        <a:rPr lang="es-EC" sz="900">
                          <a:effectLst/>
                          <a:latin typeface="Arial"/>
                          <a:ea typeface="Calibri"/>
                          <a:cs typeface="Times New Roman"/>
                        </a:rPr>
                        <a:t>Nivel de Ingresos</a:t>
                      </a:r>
                      <a:endParaRPr lang="es-ES"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50000"/>
                        </a:lnSpc>
                        <a:spcAft>
                          <a:spcPts val="1000"/>
                        </a:spcAft>
                      </a:pPr>
                      <a:r>
                        <a:rPr lang="es-EC" sz="900">
                          <a:effectLst/>
                          <a:latin typeface="Arial"/>
                          <a:ea typeface="Calibri"/>
                          <a:cs typeface="Times New Roman"/>
                        </a:rPr>
                        <a:t>Mayores a 18</a:t>
                      </a:r>
                      <a:endParaRPr lang="es-ES" sz="1100">
                        <a:effectLst/>
                        <a:latin typeface="Calibri"/>
                        <a:ea typeface="Calibri"/>
                        <a:cs typeface="Times New Roman"/>
                      </a:endParaRPr>
                    </a:p>
                    <a:p>
                      <a:pPr algn="just">
                        <a:lnSpc>
                          <a:spcPct val="150000"/>
                        </a:lnSpc>
                        <a:spcAft>
                          <a:spcPts val="1000"/>
                        </a:spcAft>
                      </a:pPr>
                      <a:r>
                        <a:rPr lang="es-EC" sz="900">
                          <a:effectLst/>
                          <a:latin typeface="Arial"/>
                          <a:ea typeface="Calibri"/>
                          <a:cs typeface="Times New Roman"/>
                        </a:rPr>
                        <a:t>Masculino y Femenino</a:t>
                      </a:r>
                      <a:endParaRPr lang="es-ES" sz="1100">
                        <a:effectLst/>
                        <a:latin typeface="Calibri"/>
                        <a:ea typeface="Calibri"/>
                        <a:cs typeface="Times New Roman"/>
                      </a:endParaRPr>
                    </a:p>
                    <a:p>
                      <a:pPr algn="just">
                        <a:lnSpc>
                          <a:spcPct val="150000"/>
                        </a:lnSpc>
                        <a:spcAft>
                          <a:spcPts val="1000"/>
                        </a:spcAft>
                      </a:pPr>
                      <a:r>
                        <a:rPr lang="es-EC" sz="900">
                          <a:effectLst/>
                          <a:latin typeface="Arial"/>
                          <a:ea typeface="Calibri"/>
                          <a:cs typeface="Times New Roman"/>
                        </a:rPr>
                        <a:t>Medio, Alto</a:t>
                      </a:r>
                      <a:endParaRPr lang="es-ES"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0">
                <a:tc>
                  <a:txBody>
                    <a:bodyPr/>
                    <a:lstStyle/>
                    <a:p>
                      <a:pPr algn="just">
                        <a:lnSpc>
                          <a:spcPct val="150000"/>
                        </a:lnSpc>
                        <a:spcAft>
                          <a:spcPts val="1000"/>
                        </a:spcAft>
                      </a:pPr>
                      <a:r>
                        <a:rPr lang="es-EC" sz="900" b="1">
                          <a:effectLst/>
                          <a:latin typeface="Arial"/>
                          <a:ea typeface="Times New Roman"/>
                          <a:cs typeface="Times New Roman"/>
                        </a:rPr>
                        <a:t>Psicográficas</a:t>
                      </a:r>
                      <a:endParaRPr lang="es-ES"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50000"/>
                        </a:lnSpc>
                        <a:spcAft>
                          <a:spcPts val="1000"/>
                        </a:spcAft>
                      </a:pPr>
                      <a:r>
                        <a:rPr lang="es-EC" sz="900">
                          <a:effectLst/>
                          <a:latin typeface="Arial"/>
                          <a:ea typeface="Calibri"/>
                          <a:cs typeface="Times New Roman"/>
                        </a:rPr>
                        <a:t>Clase Social</a:t>
                      </a:r>
                      <a:endParaRPr lang="es-ES"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50000"/>
                        </a:lnSpc>
                        <a:spcAft>
                          <a:spcPts val="1000"/>
                        </a:spcAft>
                      </a:pPr>
                      <a:r>
                        <a:rPr lang="es-EC" sz="900">
                          <a:effectLst/>
                          <a:latin typeface="Arial"/>
                          <a:ea typeface="Calibri"/>
                          <a:cs typeface="Times New Roman"/>
                        </a:rPr>
                        <a:t>Media, Alta</a:t>
                      </a:r>
                      <a:endParaRPr lang="es-ES"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0">
                <a:tc>
                  <a:txBody>
                    <a:bodyPr/>
                    <a:lstStyle/>
                    <a:p>
                      <a:pPr algn="just">
                        <a:lnSpc>
                          <a:spcPct val="150000"/>
                        </a:lnSpc>
                        <a:spcAft>
                          <a:spcPts val="1000"/>
                        </a:spcAft>
                      </a:pPr>
                      <a:r>
                        <a:rPr lang="es-EC" sz="900" b="1">
                          <a:effectLst/>
                          <a:latin typeface="Arial"/>
                          <a:ea typeface="Times New Roman"/>
                          <a:cs typeface="Times New Roman"/>
                        </a:rPr>
                        <a:t>Conductuales</a:t>
                      </a:r>
                      <a:endParaRPr lang="es-ES"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50000"/>
                        </a:lnSpc>
                        <a:spcAft>
                          <a:spcPts val="1000"/>
                        </a:spcAft>
                      </a:pPr>
                      <a:r>
                        <a:rPr lang="es-EC" sz="900">
                          <a:effectLst/>
                          <a:latin typeface="Arial"/>
                          <a:ea typeface="Calibri"/>
                          <a:cs typeface="Times New Roman"/>
                        </a:rPr>
                        <a:t>Frecuencia de Usos</a:t>
                      </a:r>
                      <a:endParaRPr lang="es-ES"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50000"/>
                        </a:lnSpc>
                        <a:spcAft>
                          <a:spcPts val="1000"/>
                        </a:spcAft>
                      </a:pPr>
                      <a:r>
                        <a:rPr lang="es-EC" sz="900" dirty="0">
                          <a:effectLst/>
                          <a:latin typeface="Arial"/>
                          <a:ea typeface="Calibri"/>
                          <a:cs typeface="Times New Roman"/>
                        </a:rPr>
                        <a:t>Usuario ocasional, medio y frecuente.</a:t>
                      </a:r>
                      <a:endParaRPr lang="es-ES"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bl>
          </a:graphicData>
        </a:graphic>
      </p:graphicFrame>
      <p:sp>
        <p:nvSpPr>
          <p:cNvPr id="15" name="14 Flecha derecha"/>
          <p:cNvSpPr/>
          <p:nvPr/>
        </p:nvSpPr>
        <p:spPr>
          <a:xfrm>
            <a:off x="2775220" y="4222228"/>
            <a:ext cx="428628"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ransition spd="med">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932521" y="620688"/>
            <a:ext cx="5530681" cy="646331"/>
          </a:xfrm>
          <a:prstGeom prst="rect">
            <a:avLst/>
          </a:prstGeom>
          <a:noFill/>
        </p:spPr>
        <p:txBody>
          <a:bodyPr wrap="none" lIns="91440" tIns="45720" rIns="91440" bIns="45720">
            <a:spAutoFit/>
          </a:bodyPr>
          <a:lstStyle/>
          <a:p>
            <a:pPr algn="ctr"/>
            <a:r>
              <a:rPr lang="es-E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Análisis de Resultados</a:t>
            </a:r>
          </a:p>
        </p:txBody>
      </p:sp>
      <p:sp>
        <p:nvSpPr>
          <p:cNvPr id="4" name="3 Rectángulo"/>
          <p:cNvSpPr/>
          <p:nvPr/>
        </p:nvSpPr>
        <p:spPr>
          <a:xfrm>
            <a:off x="5004048" y="1828562"/>
            <a:ext cx="3384376" cy="1600438"/>
          </a:xfrm>
          <a:prstGeom prst="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sz="1400" dirty="0" smtClean="0"/>
              <a:t>Respecto a los sectores en los que han visitado centros comerciales, el gráfico muestra que los sectores concurridos son el norte y los valles, lugares donde van a estar situados los centros comerciales a ser implementados por Investa S.A.</a:t>
            </a:r>
            <a:endParaRPr lang="es-ES" sz="1400" dirty="0"/>
          </a:p>
        </p:txBody>
      </p:sp>
      <p:pic>
        <p:nvPicPr>
          <p:cNvPr id="2050" name="Gráfico 1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3808487" cy="2462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Gráfico 3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0928" y="4125756"/>
            <a:ext cx="40767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Rectángulo"/>
          <p:cNvSpPr/>
          <p:nvPr/>
        </p:nvSpPr>
        <p:spPr>
          <a:xfrm>
            <a:off x="823615" y="4350003"/>
            <a:ext cx="3384376" cy="2031325"/>
          </a:xfrm>
          <a:prstGeom prst="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1400" dirty="0"/>
              <a:t>En cuanto a la pregunta de si en caso de </a:t>
            </a:r>
            <a:r>
              <a:rPr lang="es-EC" sz="1400" dirty="0" err="1"/>
              <a:t>aperturar</a:t>
            </a:r>
            <a:r>
              <a:rPr lang="es-EC" sz="1400" dirty="0"/>
              <a:t> un centro comercial en ese sector existirían personas que realicen sus compras en el mismo la respuesta como se muestra en el gráfico </a:t>
            </a:r>
            <a:r>
              <a:rPr lang="es-EC" sz="1400" dirty="0" smtClean="0"/>
              <a:t>fue afirmativo, </a:t>
            </a:r>
            <a:r>
              <a:rPr lang="es-EC" sz="1400" dirty="0"/>
              <a:t>lo que es muy positivo para nuestro proyecto pues hay una alta acogida del mismo por parte de la población</a:t>
            </a:r>
            <a:endParaRPr lang="es-ES" sz="14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372195"/>
            <a:ext cx="5040313"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2493" y="3797143"/>
            <a:ext cx="5040313"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932521" y="692696"/>
            <a:ext cx="5530681" cy="646331"/>
          </a:xfrm>
          <a:prstGeom prst="rect">
            <a:avLst/>
          </a:prstGeom>
          <a:noFill/>
        </p:spPr>
        <p:txBody>
          <a:bodyPr wrap="none" lIns="91440" tIns="45720" rIns="91440" bIns="45720">
            <a:spAutoFit/>
          </a:bodyPr>
          <a:lstStyle/>
          <a:p>
            <a:pPr algn="ctr"/>
            <a:r>
              <a:rPr lang="es-E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Análisis de Resultados</a:t>
            </a:r>
          </a:p>
        </p:txBody>
      </p:sp>
      <p:sp>
        <p:nvSpPr>
          <p:cNvPr id="4" name="3 Rectángulo"/>
          <p:cNvSpPr/>
          <p:nvPr/>
        </p:nvSpPr>
        <p:spPr>
          <a:xfrm>
            <a:off x="5146086" y="1916832"/>
            <a:ext cx="3384376" cy="2462213"/>
          </a:xfrm>
          <a:prstGeom prst="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1400" dirty="0"/>
              <a:t>En todos los locales del Grupo Marathon las personas encuestadas han adquirido productos, destacándose en su mayoría Marathon </a:t>
            </a:r>
            <a:r>
              <a:rPr lang="es-EC" sz="1400" dirty="0" err="1"/>
              <a:t>Sports</a:t>
            </a:r>
            <a:r>
              <a:rPr lang="es-EC" sz="1400" dirty="0"/>
              <a:t> que es el más conocido. Las respuestas positivas que se evidencian en esta pregunta ayudará a que nuestros clientes se encuentren seguros de que si Investa S.A. les concesiona un local en este centro comercial la posibilidad de que sus productos sean vendidos es alta</a:t>
            </a:r>
            <a:endParaRPr lang="es-ES" sz="1400" dirty="0"/>
          </a:p>
        </p:txBody>
      </p:sp>
      <p:sp>
        <p:nvSpPr>
          <p:cNvPr id="11" name="10 Rectángulo"/>
          <p:cNvSpPr/>
          <p:nvPr/>
        </p:nvSpPr>
        <p:spPr>
          <a:xfrm>
            <a:off x="1183655" y="4707141"/>
            <a:ext cx="6988745" cy="1384995"/>
          </a:xfrm>
          <a:prstGeom prst="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1400" dirty="0"/>
              <a:t>L</a:t>
            </a:r>
            <a:r>
              <a:rPr lang="es-EC" sz="1400" dirty="0" smtClean="0"/>
              <a:t>a </a:t>
            </a:r>
            <a:r>
              <a:rPr lang="es-EC" sz="1400" dirty="0"/>
              <a:t>creación de dos centros comerciales en los sectores aledaños a las parroquias </a:t>
            </a:r>
            <a:r>
              <a:rPr lang="es-EC" sz="1400" dirty="0" smtClean="0"/>
              <a:t>de, </a:t>
            </a:r>
            <a:r>
              <a:rPr lang="es-EC" sz="1400" dirty="0" err="1"/>
              <a:t>Cumbayá</a:t>
            </a:r>
            <a:r>
              <a:rPr lang="es-EC" sz="1400" dirty="0"/>
              <a:t>, </a:t>
            </a:r>
            <a:r>
              <a:rPr lang="es-EC" sz="1400" dirty="0" smtClean="0"/>
              <a:t>Tumbaco, </a:t>
            </a:r>
            <a:r>
              <a:rPr lang="es-EC" sz="1400" dirty="0" err="1"/>
              <a:t>Pomasqui</a:t>
            </a:r>
            <a:r>
              <a:rPr lang="es-EC" sz="1400" dirty="0"/>
              <a:t> </a:t>
            </a:r>
            <a:r>
              <a:rPr lang="es-EC" sz="1400" dirty="0" smtClean="0"/>
              <a:t>y </a:t>
            </a:r>
            <a:r>
              <a:rPr lang="es-EC" sz="1400" dirty="0"/>
              <a:t>San Antonio es muy factible debido a que la mayoría de encuestados han visitado centros comerciales en </a:t>
            </a:r>
            <a:r>
              <a:rPr lang="es-EC" sz="1400" dirty="0" smtClean="0"/>
              <a:t>los sectores norte y valle, realizando </a:t>
            </a:r>
            <a:r>
              <a:rPr lang="es-EC" sz="1400" dirty="0"/>
              <a:t>compras de ropa deportiva en locales comerciales del grupo Marathon además que en promedio el 80% de los encuestados ha respondido que si compraría en un centro comercial ubicado en </a:t>
            </a:r>
            <a:r>
              <a:rPr lang="es-EC" sz="1400" dirty="0" smtClean="0"/>
              <a:t>estos sectores.</a:t>
            </a:r>
            <a:endParaRPr lang="es-ES" sz="1400" dirty="0"/>
          </a:p>
        </p:txBody>
      </p:sp>
      <p:pic>
        <p:nvPicPr>
          <p:cNvPr id="3074" name="Gráfico 2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15887"/>
            <a:ext cx="4092561" cy="254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444203"/>
            <a:ext cx="5040313"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5003194"/>
      </p:ext>
    </p:extLst>
  </p:cSld>
  <p:clrMapOvr>
    <a:masterClrMapping/>
  </p:clrMapOvr>
  <p:transition spd="med">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49895" y="714356"/>
            <a:ext cx="4467891" cy="646331"/>
          </a:xfrm>
          <a:prstGeom prst="rect">
            <a:avLst/>
          </a:prstGeom>
          <a:noFill/>
        </p:spPr>
        <p:txBody>
          <a:bodyPr wrap="none" lIns="91440" tIns="45720" rIns="91440" bIns="45720">
            <a:spAutoFit/>
          </a:bodyPr>
          <a:lstStyle/>
          <a:p>
            <a:pPr algn="ctr"/>
            <a:r>
              <a:rPr lang="es-E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Análisis de Costos</a:t>
            </a:r>
            <a:endParaRPr lang="es-E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5 Rectángulo"/>
          <p:cNvSpPr/>
          <p:nvPr/>
        </p:nvSpPr>
        <p:spPr>
          <a:xfrm>
            <a:off x="323528" y="3371815"/>
            <a:ext cx="4104456" cy="73866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C" sz="1400" dirty="0"/>
              <a:t>Los contratos de concesión tienen una duración de 12 años considerando un </a:t>
            </a:r>
            <a:r>
              <a:rPr lang="es-EC" sz="1400" dirty="0" smtClean="0"/>
              <a:t>VU de </a:t>
            </a:r>
            <a:r>
              <a:rPr lang="es-EC" sz="1400" dirty="0"/>
              <a:t>derecho de llave de USD $1.150,00 por </a:t>
            </a:r>
            <a:r>
              <a:rPr lang="es-EC" sz="1400" dirty="0" smtClean="0"/>
              <a:t>m</a:t>
            </a:r>
            <a:r>
              <a:rPr lang="es-EC" sz="1400" baseline="30000" dirty="0" smtClean="0"/>
              <a:t>2</a:t>
            </a:r>
            <a:endParaRPr lang="es-ES" sz="1400" baseline="30000" dirty="0"/>
          </a:p>
        </p:txBody>
      </p:sp>
      <p:sp>
        <p:nvSpPr>
          <p:cNvPr id="10" name="9 Rectángulo"/>
          <p:cNvSpPr/>
          <p:nvPr/>
        </p:nvSpPr>
        <p:spPr>
          <a:xfrm>
            <a:off x="1159317" y="2492896"/>
            <a:ext cx="2260555" cy="369332"/>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es-ES" dirty="0" smtClean="0"/>
              <a:t>Paseo San Francisco</a:t>
            </a:r>
            <a:endParaRPr lang="es-ES" dirty="0"/>
          </a:p>
        </p:txBody>
      </p:sp>
      <p:sp>
        <p:nvSpPr>
          <p:cNvPr id="14" name="13 Rectángulo"/>
          <p:cNvSpPr/>
          <p:nvPr/>
        </p:nvSpPr>
        <p:spPr>
          <a:xfrm>
            <a:off x="1289467" y="1556792"/>
            <a:ext cx="6988745" cy="523220"/>
          </a:xfrm>
          <a:prstGeom prst="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1400" dirty="0"/>
              <a:t>De acuerdo al estudio de factibilidad del proyecto se realizará la construcción de dos centros comerciales ubicados en </a:t>
            </a:r>
            <a:r>
              <a:rPr lang="es-EC" sz="1400" dirty="0" smtClean="0"/>
              <a:t>los sectores </a:t>
            </a:r>
            <a:r>
              <a:rPr lang="es-EC" sz="1400" dirty="0"/>
              <a:t>de </a:t>
            </a:r>
            <a:r>
              <a:rPr lang="es-EC" sz="1400" dirty="0" err="1" smtClean="0"/>
              <a:t>Pomasqui</a:t>
            </a:r>
            <a:r>
              <a:rPr lang="es-EC" sz="1400" dirty="0" smtClean="0"/>
              <a:t> </a:t>
            </a:r>
            <a:r>
              <a:rPr lang="es-EC" sz="1400" dirty="0"/>
              <a:t>y </a:t>
            </a:r>
            <a:r>
              <a:rPr lang="es-EC" sz="1400" dirty="0" err="1"/>
              <a:t>Cumbayá</a:t>
            </a:r>
            <a:r>
              <a:rPr lang="es-EC" sz="1400" dirty="0"/>
              <a:t> respectivamente</a:t>
            </a:r>
            <a:endParaRPr lang="es-ES" sz="1400" dirty="0"/>
          </a:p>
        </p:txBody>
      </p:sp>
      <p:sp>
        <p:nvSpPr>
          <p:cNvPr id="15" name="14 Rectángulo"/>
          <p:cNvSpPr/>
          <p:nvPr/>
        </p:nvSpPr>
        <p:spPr>
          <a:xfrm>
            <a:off x="323528" y="4359191"/>
            <a:ext cx="4104456" cy="73866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C" sz="1400" dirty="0"/>
              <a:t>Pagos mensuales por </a:t>
            </a:r>
            <a:r>
              <a:rPr lang="es-EC" sz="1400" dirty="0" smtClean="0"/>
              <a:t>arriendo </a:t>
            </a:r>
            <a:r>
              <a:rPr lang="es-EC" sz="1400" dirty="0"/>
              <a:t>que en el primer año será de USD $35,00 por </a:t>
            </a:r>
            <a:r>
              <a:rPr lang="es-EC" sz="1400" dirty="0" smtClean="0"/>
              <a:t>m</a:t>
            </a:r>
            <a:r>
              <a:rPr lang="es-EC" sz="1400" baseline="30000" dirty="0" smtClean="0"/>
              <a:t>2</a:t>
            </a:r>
            <a:r>
              <a:rPr lang="es-EC" sz="1400" dirty="0" smtClean="0"/>
              <a:t> y </a:t>
            </a:r>
            <a:r>
              <a:rPr lang="es-EC" sz="1400" dirty="0"/>
              <a:t>cada año se incrementaran en un 5%</a:t>
            </a:r>
            <a:endParaRPr lang="es-ES" sz="1400" baseline="30000" dirty="0"/>
          </a:p>
        </p:txBody>
      </p:sp>
      <p:sp>
        <p:nvSpPr>
          <p:cNvPr id="16" name="15 Rectángulo"/>
          <p:cNvSpPr/>
          <p:nvPr/>
        </p:nvSpPr>
        <p:spPr>
          <a:xfrm>
            <a:off x="323528" y="5297447"/>
            <a:ext cx="4104456" cy="73866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C" sz="1400" dirty="0"/>
              <a:t>Pagos </a:t>
            </a:r>
            <a:r>
              <a:rPr lang="es-EC" sz="1400" dirty="0" smtClean="0"/>
              <a:t>mensuales </a:t>
            </a:r>
            <a:r>
              <a:rPr lang="es-EC" sz="1400" dirty="0"/>
              <a:t>por servicios básicos del local comercial para el primer año es de USD $3,00 por </a:t>
            </a:r>
            <a:r>
              <a:rPr lang="es-EC" sz="1400" dirty="0" smtClean="0"/>
              <a:t>m</a:t>
            </a:r>
            <a:r>
              <a:rPr lang="es-EC" sz="1400" baseline="30000" dirty="0" smtClean="0"/>
              <a:t>2</a:t>
            </a:r>
            <a:r>
              <a:rPr lang="es-EC" sz="1400" dirty="0" smtClean="0"/>
              <a:t> </a:t>
            </a:r>
            <a:r>
              <a:rPr lang="es-EC" sz="1400" dirty="0"/>
              <a:t>sufriendo un incremento del 5% cada año</a:t>
            </a:r>
            <a:endParaRPr lang="es-ES" sz="1400" baseline="30000" dirty="0"/>
          </a:p>
        </p:txBody>
      </p:sp>
      <p:graphicFrame>
        <p:nvGraphicFramePr>
          <p:cNvPr id="21" name="20 Tabla"/>
          <p:cNvGraphicFramePr>
            <a:graphicFrameLocks noGrp="1"/>
          </p:cNvGraphicFramePr>
          <p:nvPr>
            <p:extLst>
              <p:ext uri="{D42A27DB-BD31-4B8C-83A1-F6EECF244321}">
                <p14:modId xmlns:p14="http://schemas.microsoft.com/office/powerpoint/2010/main" val="3848816059"/>
              </p:ext>
            </p:extLst>
          </p:nvPr>
        </p:nvGraphicFramePr>
        <p:xfrm>
          <a:off x="4783839" y="4211082"/>
          <a:ext cx="4108639" cy="1844040"/>
        </p:xfrm>
        <a:graphic>
          <a:graphicData uri="http://schemas.openxmlformats.org/drawingml/2006/table">
            <a:tbl>
              <a:tblPr firstRow="1" firstCol="1" bandRow="1"/>
              <a:tblGrid>
                <a:gridCol w="2106872"/>
                <a:gridCol w="1003869"/>
                <a:gridCol w="997898"/>
              </a:tblGrid>
              <a:tr h="107950">
                <a:tc gridSpan="3">
                  <a:txBody>
                    <a:bodyPr/>
                    <a:lstStyle/>
                    <a:p>
                      <a:pPr algn="ctr">
                        <a:spcAft>
                          <a:spcPts val="0"/>
                        </a:spcAft>
                      </a:pPr>
                      <a:r>
                        <a:rPr lang="es-AR" sz="1100" b="1" dirty="0">
                          <a:effectLst/>
                          <a:latin typeface="Calibri"/>
                          <a:ea typeface="Times New Roman"/>
                          <a:cs typeface="Calibri"/>
                        </a:rPr>
                        <a:t>MARATHON SPORT</a:t>
                      </a:r>
                      <a:endParaRPr lang="es-ES" sz="1100" dirty="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107950">
                <a:tc gridSpan="3">
                  <a:txBody>
                    <a:bodyPr/>
                    <a:lstStyle/>
                    <a:p>
                      <a:pPr algn="ctr">
                        <a:spcAft>
                          <a:spcPts val="0"/>
                        </a:spcAft>
                      </a:pPr>
                      <a:r>
                        <a:rPr lang="es-AR" sz="1100" b="1">
                          <a:effectLst/>
                          <a:latin typeface="Calibri"/>
                          <a:ea typeface="Times New Roman"/>
                          <a:cs typeface="Calibri"/>
                        </a:rPr>
                        <a:t>Valor de la Concesión</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hMerge="1">
                  <a:txBody>
                    <a:bodyPr/>
                    <a:lstStyle/>
                    <a:p>
                      <a:endParaRPr lang="es-ES"/>
                    </a:p>
                  </a:txBody>
                  <a:tcPr/>
                </a:tc>
                <a:tc hMerge="1">
                  <a:txBody>
                    <a:bodyPr/>
                    <a:lstStyle/>
                    <a:p>
                      <a:endParaRPr lang="es-ES"/>
                    </a:p>
                  </a:txBody>
                  <a:tcPr/>
                </a:tc>
              </a:tr>
              <a:tr h="107950">
                <a:tc>
                  <a:txBody>
                    <a:bodyPr/>
                    <a:lstStyle/>
                    <a:p>
                      <a:pPr>
                        <a:spcAft>
                          <a:spcPts val="0"/>
                        </a:spcAft>
                      </a:pPr>
                      <a:r>
                        <a:rPr lang="es-AR" sz="1100" b="1">
                          <a:effectLst/>
                          <a:latin typeface="Calibri"/>
                          <a:ea typeface="Times New Roman"/>
                          <a:cs typeface="Calibri"/>
                        </a:rPr>
                        <a:t>Tamaño</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s-AR" sz="1100">
                          <a:effectLst/>
                          <a:latin typeface="Calibri"/>
                          <a:ea typeface="Calibri"/>
                          <a:cs typeface="Calibri"/>
                        </a:rPr>
                        <a:t>Valor unitario</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ctr">
                        <a:spcAft>
                          <a:spcPts val="0"/>
                        </a:spcAft>
                      </a:pPr>
                      <a:r>
                        <a:rPr lang="es-AR" sz="1100">
                          <a:effectLst/>
                          <a:latin typeface="Calibri"/>
                          <a:ea typeface="Calibri"/>
                          <a:cs typeface="Calibri"/>
                        </a:rPr>
                        <a:t>Total</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07950">
                <a:tc>
                  <a:txBody>
                    <a:bodyPr/>
                    <a:lstStyle/>
                    <a:p>
                      <a:pPr>
                        <a:spcAft>
                          <a:spcPts val="0"/>
                        </a:spcAft>
                      </a:pPr>
                      <a:r>
                        <a:rPr lang="es-AR" sz="1100" b="1">
                          <a:effectLst/>
                          <a:latin typeface="Calibri"/>
                          <a:ea typeface="Times New Roman"/>
                          <a:cs typeface="Calibri"/>
                        </a:rPr>
                        <a:t>677 mtrs</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spcAft>
                          <a:spcPts val="0"/>
                        </a:spcAft>
                      </a:pPr>
                      <a:r>
                        <a:rPr lang="es-AR" sz="1100">
                          <a:effectLst/>
                          <a:latin typeface="Calibri"/>
                          <a:ea typeface="Calibri"/>
                          <a:cs typeface="Calibri"/>
                        </a:rPr>
                        <a:t>           1.150,00 </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spcAft>
                          <a:spcPts val="0"/>
                        </a:spcAft>
                      </a:pPr>
                      <a:r>
                        <a:rPr lang="es-AR" sz="1100">
                          <a:effectLst/>
                          <a:latin typeface="Calibri"/>
                          <a:ea typeface="Calibri"/>
                          <a:cs typeface="Calibri"/>
                        </a:rPr>
                        <a:t>      778.550,00 </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107950">
                <a:tc gridSpan="3">
                  <a:txBody>
                    <a:bodyPr/>
                    <a:lstStyle/>
                    <a:p>
                      <a:pPr algn="ctr">
                        <a:spcAft>
                          <a:spcPts val="0"/>
                        </a:spcAft>
                      </a:pPr>
                      <a:r>
                        <a:rPr lang="es-AR" sz="1100" b="1">
                          <a:effectLst/>
                          <a:latin typeface="Calibri"/>
                          <a:ea typeface="Times New Roman"/>
                          <a:cs typeface="Calibri"/>
                        </a:rPr>
                        <a:t>Costos por concesión</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107950">
                <a:tc>
                  <a:txBody>
                    <a:bodyPr/>
                    <a:lstStyle/>
                    <a:p>
                      <a:pPr>
                        <a:spcAft>
                          <a:spcPts val="0"/>
                        </a:spcAft>
                      </a:pPr>
                      <a:r>
                        <a:rPr lang="es-AR" sz="1100" b="1">
                          <a:effectLst/>
                          <a:latin typeface="Calibri"/>
                          <a:ea typeface="Times New Roman"/>
                          <a:cs typeface="Calibri"/>
                        </a:rPr>
                        <a:t>Seguros</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spcAft>
                          <a:spcPts val="0"/>
                        </a:spcAft>
                      </a:pPr>
                      <a:r>
                        <a:rPr lang="es-AR" sz="1100">
                          <a:effectLst/>
                          <a:latin typeface="Calibri"/>
                          <a:ea typeface="Calibri"/>
                          <a:cs typeface="Calibri"/>
                        </a:rPr>
                        <a:t> </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spcAft>
                          <a:spcPts val="0"/>
                        </a:spcAft>
                      </a:pPr>
                      <a:r>
                        <a:rPr lang="es-AR" sz="1100">
                          <a:effectLst/>
                          <a:latin typeface="Calibri"/>
                          <a:ea typeface="Calibri"/>
                          <a:cs typeface="Calibri"/>
                        </a:rPr>
                        <a:t>           7.006,95 </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107950">
                <a:tc>
                  <a:txBody>
                    <a:bodyPr/>
                    <a:lstStyle/>
                    <a:p>
                      <a:pPr>
                        <a:spcAft>
                          <a:spcPts val="0"/>
                        </a:spcAft>
                      </a:pPr>
                      <a:r>
                        <a:rPr lang="es-AR" sz="1100" b="1">
                          <a:effectLst/>
                          <a:latin typeface="Calibri"/>
                          <a:ea typeface="Times New Roman"/>
                          <a:cs typeface="Calibri"/>
                        </a:rPr>
                        <a:t>Arriendo</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spcAft>
                          <a:spcPts val="0"/>
                        </a:spcAft>
                      </a:pPr>
                      <a:r>
                        <a:rPr lang="es-AR" sz="1100">
                          <a:effectLst/>
                          <a:latin typeface="Calibri"/>
                          <a:ea typeface="Calibri"/>
                          <a:cs typeface="Calibri"/>
                        </a:rPr>
                        <a:t>                 35,00 </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spcAft>
                          <a:spcPts val="0"/>
                        </a:spcAft>
                      </a:pPr>
                      <a:r>
                        <a:rPr lang="es-AR" sz="1100">
                          <a:effectLst/>
                          <a:latin typeface="Calibri"/>
                          <a:ea typeface="Calibri"/>
                          <a:cs typeface="Calibri"/>
                        </a:rPr>
                        <a:t>      284.340,00 </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58420">
                <a:tc>
                  <a:txBody>
                    <a:bodyPr/>
                    <a:lstStyle/>
                    <a:p>
                      <a:pPr>
                        <a:spcAft>
                          <a:spcPts val="0"/>
                        </a:spcAft>
                      </a:pPr>
                      <a:r>
                        <a:rPr lang="es-AR" sz="1100" b="1">
                          <a:effectLst/>
                          <a:latin typeface="Calibri"/>
                          <a:ea typeface="Times New Roman"/>
                          <a:cs typeface="Calibri"/>
                        </a:rPr>
                        <a:t>Servicios Varios</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spcAft>
                          <a:spcPts val="0"/>
                        </a:spcAft>
                      </a:pPr>
                      <a:r>
                        <a:rPr lang="es-AR" sz="1100">
                          <a:effectLst/>
                          <a:latin typeface="Calibri"/>
                          <a:ea typeface="Calibri"/>
                          <a:cs typeface="Calibri"/>
                        </a:rPr>
                        <a:t>                   3,00 </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r">
                        <a:spcAft>
                          <a:spcPts val="0"/>
                        </a:spcAft>
                      </a:pPr>
                      <a:r>
                        <a:rPr lang="es-AR" sz="1100">
                          <a:effectLst/>
                          <a:latin typeface="Calibri"/>
                          <a:ea typeface="Calibri"/>
                          <a:cs typeface="Calibri"/>
                        </a:rPr>
                        <a:t>         24.372,00 </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107950">
                <a:tc>
                  <a:txBody>
                    <a:bodyPr/>
                    <a:lstStyle/>
                    <a:p>
                      <a:pPr>
                        <a:spcAft>
                          <a:spcPts val="0"/>
                        </a:spcAft>
                      </a:pPr>
                      <a:r>
                        <a:rPr lang="es-AR" sz="1100" b="1">
                          <a:effectLst/>
                          <a:latin typeface="Calibri"/>
                          <a:ea typeface="Times New Roman"/>
                          <a:cs typeface="Calibri"/>
                        </a:rPr>
                        <a:t>Mantenimiento Instalaciones</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spcAft>
                          <a:spcPts val="0"/>
                        </a:spcAft>
                      </a:pPr>
                      <a:r>
                        <a:rPr lang="es-AR" sz="1100">
                          <a:effectLst/>
                          <a:latin typeface="Calibri"/>
                          <a:ea typeface="Calibri"/>
                          <a:cs typeface="Calibri"/>
                        </a:rPr>
                        <a:t> </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lgn="r">
                        <a:spcAft>
                          <a:spcPts val="0"/>
                        </a:spcAft>
                      </a:pPr>
                      <a:r>
                        <a:rPr lang="es-AR" sz="1100">
                          <a:effectLst/>
                          <a:latin typeface="Calibri"/>
                          <a:ea typeface="Calibri"/>
                          <a:cs typeface="Calibri"/>
                        </a:rPr>
                        <a:t>           3.500,00 </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07950">
                <a:tc>
                  <a:txBody>
                    <a:bodyPr/>
                    <a:lstStyle/>
                    <a:p>
                      <a:pPr>
                        <a:spcAft>
                          <a:spcPts val="0"/>
                        </a:spcAft>
                      </a:pPr>
                      <a:r>
                        <a:rPr lang="es-AR" sz="1100" b="1">
                          <a:effectLst/>
                          <a:latin typeface="Calibri"/>
                          <a:ea typeface="Times New Roman"/>
                          <a:cs typeface="Calibri"/>
                        </a:rPr>
                        <a:t>Amortización Concesión Locales</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spcAft>
                          <a:spcPts val="0"/>
                        </a:spcAft>
                      </a:pPr>
                      <a:r>
                        <a:rPr lang="es-AR" sz="1100">
                          <a:effectLst/>
                          <a:latin typeface="Calibri"/>
                          <a:ea typeface="Calibri"/>
                          <a:cs typeface="Calibri"/>
                        </a:rPr>
                        <a:t> </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spcAft>
                          <a:spcPts val="0"/>
                        </a:spcAft>
                      </a:pPr>
                      <a:r>
                        <a:rPr lang="es-AR" sz="1100">
                          <a:effectLst/>
                          <a:latin typeface="Calibri"/>
                          <a:ea typeface="Calibri"/>
                          <a:cs typeface="Calibri"/>
                        </a:rPr>
                        <a:t>         64.879,17 </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107950">
                <a:tc gridSpan="2">
                  <a:txBody>
                    <a:bodyPr/>
                    <a:lstStyle/>
                    <a:p>
                      <a:pPr>
                        <a:spcAft>
                          <a:spcPts val="0"/>
                        </a:spcAft>
                      </a:pPr>
                      <a:r>
                        <a:rPr lang="es-AR" sz="1100" b="1" dirty="0">
                          <a:effectLst/>
                          <a:latin typeface="Calibri"/>
                          <a:ea typeface="Times New Roman"/>
                          <a:cs typeface="Calibri"/>
                        </a:rPr>
                        <a:t>TOTAL</a:t>
                      </a:r>
                      <a:endParaRPr lang="es-ES" sz="1100" dirty="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hMerge="1">
                  <a:txBody>
                    <a:bodyPr/>
                    <a:lstStyle/>
                    <a:p>
                      <a:endParaRPr lang="es-ES"/>
                    </a:p>
                  </a:txBody>
                  <a:tcPr/>
                </a:tc>
                <a:tc>
                  <a:txBody>
                    <a:bodyPr/>
                    <a:lstStyle/>
                    <a:p>
                      <a:pPr>
                        <a:spcAft>
                          <a:spcPts val="0"/>
                        </a:spcAft>
                      </a:pPr>
                      <a:r>
                        <a:rPr lang="es-AR" sz="1100" dirty="0">
                          <a:effectLst/>
                          <a:latin typeface="Calibri"/>
                          <a:ea typeface="Calibri"/>
                          <a:cs typeface="Calibri"/>
                        </a:rPr>
                        <a:t>      319.218,95</a:t>
                      </a:r>
                      <a:endParaRPr lang="es-ES" sz="1100" dirty="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bl>
          </a:graphicData>
        </a:graphic>
      </p:graphicFrame>
      <p:pic>
        <p:nvPicPr>
          <p:cNvPr id="4098" name="Picture 2" descr="D:\Documents and Settings\Administrador\Escritorio\Final\Imagenes\san francisco.jp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652121" y="2284289"/>
            <a:ext cx="2232248" cy="1680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49895" y="714356"/>
            <a:ext cx="4467891" cy="646331"/>
          </a:xfrm>
          <a:prstGeom prst="rect">
            <a:avLst/>
          </a:prstGeom>
          <a:noFill/>
        </p:spPr>
        <p:txBody>
          <a:bodyPr wrap="none" lIns="91440" tIns="45720" rIns="91440" bIns="45720">
            <a:spAutoFit/>
          </a:bodyPr>
          <a:lstStyle/>
          <a:p>
            <a:pPr algn="ctr"/>
            <a:r>
              <a:rPr lang="es-E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Análisis de Costos</a:t>
            </a:r>
            <a:endParaRPr lang="es-E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5 Rectángulo"/>
          <p:cNvSpPr/>
          <p:nvPr/>
        </p:nvSpPr>
        <p:spPr>
          <a:xfrm>
            <a:off x="323528" y="2579727"/>
            <a:ext cx="4104456" cy="73866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C" sz="1400" dirty="0"/>
              <a:t>El contrato de concesión tienen una duración de 10 años considerando un valor único de derecho de llave de USD $1.560,00 por </a:t>
            </a:r>
            <a:r>
              <a:rPr lang="es-EC" sz="1400" dirty="0" smtClean="0"/>
              <a:t>m</a:t>
            </a:r>
            <a:r>
              <a:rPr lang="es-EC" sz="1400" baseline="30000" dirty="0" smtClean="0"/>
              <a:t>2</a:t>
            </a:r>
            <a:endParaRPr lang="es-ES" sz="1400" baseline="30000" dirty="0"/>
          </a:p>
        </p:txBody>
      </p:sp>
      <p:sp>
        <p:nvSpPr>
          <p:cNvPr id="10" name="9 Rectángulo"/>
          <p:cNvSpPr/>
          <p:nvPr/>
        </p:nvSpPr>
        <p:spPr>
          <a:xfrm>
            <a:off x="899592" y="1700808"/>
            <a:ext cx="2876108" cy="369332"/>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es-ES" dirty="0" smtClean="0"/>
              <a:t>Centro Comercial La </a:t>
            </a:r>
            <a:r>
              <a:rPr lang="es-ES" dirty="0" err="1" smtClean="0"/>
              <a:t>Scala</a:t>
            </a:r>
            <a:endParaRPr lang="es-ES" dirty="0"/>
          </a:p>
        </p:txBody>
      </p:sp>
      <p:sp>
        <p:nvSpPr>
          <p:cNvPr id="15" name="14 Rectángulo"/>
          <p:cNvSpPr/>
          <p:nvPr/>
        </p:nvSpPr>
        <p:spPr>
          <a:xfrm>
            <a:off x="323528" y="3567103"/>
            <a:ext cx="4104456"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C" sz="1400" dirty="0"/>
              <a:t>Las primas por seguros a ser contratados también serán considerados costos deducibles</a:t>
            </a:r>
            <a:endParaRPr lang="es-ES" sz="1400" baseline="30000" dirty="0"/>
          </a:p>
        </p:txBody>
      </p:sp>
      <p:sp>
        <p:nvSpPr>
          <p:cNvPr id="16" name="15 Rectángulo"/>
          <p:cNvSpPr/>
          <p:nvPr/>
        </p:nvSpPr>
        <p:spPr>
          <a:xfrm>
            <a:off x="323528" y="4346520"/>
            <a:ext cx="4104456" cy="73866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C" sz="1400" dirty="0"/>
              <a:t>Pagos mensuales por concepto de arriendo que en el primer año será de USD $25,00 por </a:t>
            </a:r>
            <a:r>
              <a:rPr lang="es-EC" sz="1400" dirty="0" smtClean="0"/>
              <a:t>m</a:t>
            </a:r>
            <a:r>
              <a:rPr lang="es-EC" sz="1400" baseline="30000" dirty="0" smtClean="0"/>
              <a:t>2</a:t>
            </a:r>
            <a:r>
              <a:rPr lang="es-EC" sz="1400" dirty="0" smtClean="0"/>
              <a:t> </a:t>
            </a:r>
            <a:r>
              <a:rPr lang="es-EC" sz="1400" dirty="0"/>
              <a:t>y cada año se incrementaran en un 3%</a:t>
            </a:r>
            <a:endParaRPr lang="es-ES" sz="1400" baseline="30000" dirty="0"/>
          </a:p>
        </p:txBody>
      </p:sp>
      <p:sp>
        <p:nvSpPr>
          <p:cNvPr id="11" name="10 Rectángulo"/>
          <p:cNvSpPr/>
          <p:nvPr/>
        </p:nvSpPr>
        <p:spPr>
          <a:xfrm>
            <a:off x="323528" y="5301208"/>
            <a:ext cx="4104456"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C" sz="1400" dirty="0"/>
              <a:t>Los pagos mensuales </a:t>
            </a:r>
            <a:r>
              <a:rPr lang="es-EC" sz="1400" dirty="0" smtClean="0"/>
              <a:t>por </a:t>
            </a:r>
            <a:r>
              <a:rPr lang="es-EC" sz="1400" dirty="0"/>
              <a:t>servicios básicos del local comercial para el primer año </a:t>
            </a:r>
            <a:r>
              <a:rPr lang="es-EC" sz="1400" dirty="0" smtClean="0"/>
              <a:t>son </a:t>
            </a:r>
            <a:r>
              <a:rPr lang="es-EC" sz="1400" dirty="0"/>
              <a:t>de USD $5,00 por </a:t>
            </a:r>
            <a:r>
              <a:rPr lang="es-EC" sz="1400" dirty="0" smtClean="0"/>
              <a:t>m</a:t>
            </a:r>
            <a:r>
              <a:rPr lang="es-EC" sz="1400" baseline="30000" dirty="0" smtClean="0"/>
              <a:t>2</a:t>
            </a:r>
            <a:r>
              <a:rPr lang="es-EC" sz="1400" dirty="0" smtClean="0"/>
              <a:t> sufriendo </a:t>
            </a:r>
            <a:r>
              <a:rPr lang="es-EC" sz="1400" dirty="0"/>
              <a:t>un incremento del 3% cada año</a:t>
            </a:r>
            <a:endParaRPr lang="es-ES" sz="1400" baseline="30000" dirty="0"/>
          </a:p>
        </p:txBody>
      </p:sp>
      <p:graphicFrame>
        <p:nvGraphicFramePr>
          <p:cNvPr id="3" name="2 Tabla"/>
          <p:cNvGraphicFramePr>
            <a:graphicFrameLocks noGrp="1"/>
          </p:cNvGraphicFramePr>
          <p:nvPr>
            <p:extLst>
              <p:ext uri="{D42A27DB-BD31-4B8C-83A1-F6EECF244321}">
                <p14:modId xmlns:p14="http://schemas.microsoft.com/office/powerpoint/2010/main" val="2655498974"/>
              </p:ext>
            </p:extLst>
          </p:nvPr>
        </p:nvGraphicFramePr>
        <p:xfrm>
          <a:off x="4716016" y="3972272"/>
          <a:ext cx="4176465" cy="1905000"/>
        </p:xfrm>
        <a:graphic>
          <a:graphicData uri="http://schemas.openxmlformats.org/drawingml/2006/table">
            <a:tbl>
              <a:tblPr firstRow="1" firstCol="1" bandRow="1"/>
              <a:tblGrid>
                <a:gridCol w="2150151"/>
                <a:gridCol w="1016192"/>
                <a:gridCol w="1010122"/>
              </a:tblGrid>
              <a:tr h="190500">
                <a:tc gridSpan="3">
                  <a:txBody>
                    <a:bodyPr/>
                    <a:lstStyle/>
                    <a:p>
                      <a:pPr algn="ctr">
                        <a:spcAft>
                          <a:spcPts val="0"/>
                        </a:spcAft>
                      </a:pPr>
                      <a:r>
                        <a:rPr lang="es-AR" sz="1100" b="1">
                          <a:effectLst/>
                          <a:latin typeface="Calibri"/>
                          <a:ea typeface="Times New Roman"/>
                          <a:cs typeface="Calibri"/>
                        </a:rPr>
                        <a:t>EXPLORER</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190500">
                <a:tc>
                  <a:txBody>
                    <a:bodyPr/>
                    <a:lstStyle/>
                    <a:p>
                      <a:pPr algn="ctr">
                        <a:spcAft>
                          <a:spcPts val="0"/>
                        </a:spcAft>
                      </a:pPr>
                      <a:r>
                        <a:rPr lang="es-AR" sz="1100" b="1">
                          <a:effectLst/>
                          <a:latin typeface="Calibri"/>
                          <a:ea typeface="Times New Roman"/>
                          <a:cs typeface="Calibri"/>
                        </a:rPr>
                        <a:t>Tamaño</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spcAft>
                          <a:spcPts val="0"/>
                        </a:spcAft>
                      </a:pPr>
                      <a:r>
                        <a:rPr lang="es-AR" sz="1100">
                          <a:effectLst/>
                          <a:latin typeface="Calibri"/>
                          <a:ea typeface="Calibri"/>
                          <a:cs typeface="Calibri"/>
                        </a:rPr>
                        <a:t>Valor mtrs</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lgn="ctr">
                        <a:spcAft>
                          <a:spcPts val="0"/>
                        </a:spcAft>
                      </a:pPr>
                      <a:r>
                        <a:rPr lang="es-AR" sz="1100">
                          <a:effectLst/>
                          <a:latin typeface="Calibri"/>
                          <a:ea typeface="Calibri"/>
                          <a:cs typeface="Calibri"/>
                        </a:rPr>
                        <a:t>Total</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190500">
                <a:tc>
                  <a:txBody>
                    <a:bodyPr/>
                    <a:lstStyle/>
                    <a:p>
                      <a:pPr>
                        <a:spcAft>
                          <a:spcPts val="0"/>
                        </a:spcAft>
                      </a:pPr>
                      <a:r>
                        <a:rPr lang="es-AR" sz="1100" b="1">
                          <a:effectLst/>
                          <a:latin typeface="Calibri"/>
                          <a:ea typeface="Times New Roman"/>
                          <a:cs typeface="Calibri"/>
                        </a:rPr>
                        <a:t>354 mtrs</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spcAft>
                          <a:spcPts val="0"/>
                        </a:spcAft>
                      </a:pPr>
                      <a:r>
                        <a:rPr lang="es-AR" sz="1100">
                          <a:effectLst/>
                          <a:latin typeface="Calibri"/>
                          <a:ea typeface="Calibri"/>
                          <a:cs typeface="Calibri"/>
                        </a:rPr>
                        <a:t>           1.560,00 </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spcAft>
                          <a:spcPts val="0"/>
                        </a:spcAft>
                      </a:pPr>
                      <a:r>
                        <a:rPr lang="es-AR" sz="1100">
                          <a:effectLst/>
                          <a:latin typeface="Calibri"/>
                          <a:ea typeface="Calibri"/>
                          <a:cs typeface="Calibri"/>
                        </a:rPr>
                        <a:t>      552.240,00 </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90500">
                <a:tc gridSpan="3">
                  <a:txBody>
                    <a:bodyPr/>
                    <a:lstStyle/>
                    <a:p>
                      <a:pPr algn="ctr">
                        <a:spcAft>
                          <a:spcPts val="0"/>
                        </a:spcAft>
                      </a:pPr>
                      <a:r>
                        <a:rPr lang="es-AR" sz="1100" b="1">
                          <a:effectLst/>
                          <a:latin typeface="Calibri"/>
                          <a:ea typeface="Times New Roman"/>
                          <a:cs typeface="Calibri"/>
                        </a:rPr>
                        <a:t>Costos por concesión</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hMerge="1">
                  <a:txBody>
                    <a:bodyPr/>
                    <a:lstStyle/>
                    <a:p>
                      <a:endParaRPr lang="es-ES"/>
                    </a:p>
                  </a:txBody>
                  <a:tcPr/>
                </a:tc>
                <a:tc hMerge="1">
                  <a:txBody>
                    <a:bodyPr/>
                    <a:lstStyle/>
                    <a:p>
                      <a:endParaRPr lang="es-ES"/>
                    </a:p>
                  </a:txBody>
                  <a:tcPr/>
                </a:tc>
              </a:tr>
              <a:tr h="190500">
                <a:tc>
                  <a:txBody>
                    <a:bodyPr/>
                    <a:lstStyle/>
                    <a:p>
                      <a:pPr>
                        <a:spcAft>
                          <a:spcPts val="0"/>
                        </a:spcAft>
                      </a:pPr>
                      <a:r>
                        <a:rPr lang="es-AR" sz="1100" b="1">
                          <a:effectLst/>
                          <a:latin typeface="Calibri"/>
                          <a:ea typeface="Times New Roman"/>
                          <a:cs typeface="Calibri"/>
                        </a:rPr>
                        <a:t>Seguros</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spcAft>
                          <a:spcPts val="0"/>
                        </a:spcAft>
                      </a:pPr>
                      <a:r>
                        <a:rPr lang="es-AR" sz="1100">
                          <a:effectLst/>
                          <a:latin typeface="Calibri"/>
                          <a:ea typeface="Calibri"/>
                          <a:cs typeface="Calibri"/>
                        </a:rPr>
                        <a:t> </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spcAft>
                          <a:spcPts val="0"/>
                        </a:spcAft>
                      </a:pPr>
                      <a:r>
                        <a:rPr lang="es-AR" sz="1100">
                          <a:effectLst/>
                          <a:latin typeface="Calibri"/>
                          <a:ea typeface="Calibri"/>
                          <a:cs typeface="Calibri"/>
                        </a:rPr>
                        <a:t>           4.970,16 </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90500">
                <a:tc>
                  <a:txBody>
                    <a:bodyPr/>
                    <a:lstStyle/>
                    <a:p>
                      <a:pPr>
                        <a:spcAft>
                          <a:spcPts val="0"/>
                        </a:spcAft>
                      </a:pPr>
                      <a:r>
                        <a:rPr lang="es-AR" sz="1100" b="1">
                          <a:effectLst/>
                          <a:latin typeface="Calibri"/>
                          <a:ea typeface="Times New Roman"/>
                          <a:cs typeface="Calibri"/>
                        </a:rPr>
                        <a:t>Arriendo</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spcAft>
                          <a:spcPts val="0"/>
                        </a:spcAft>
                      </a:pPr>
                      <a:r>
                        <a:rPr lang="es-AR" sz="1100">
                          <a:effectLst/>
                          <a:latin typeface="Calibri"/>
                          <a:ea typeface="Calibri"/>
                          <a:cs typeface="Calibri"/>
                        </a:rPr>
                        <a:t>                 25,00 </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spcAft>
                          <a:spcPts val="0"/>
                        </a:spcAft>
                      </a:pPr>
                      <a:r>
                        <a:rPr lang="es-AR" sz="1100">
                          <a:effectLst/>
                          <a:latin typeface="Calibri"/>
                          <a:ea typeface="Calibri"/>
                          <a:cs typeface="Calibri"/>
                        </a:rPr>
                        <a:t>      106.200,00 </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190500">
                <a:tc>
                  <a:txBody>
                    <a:bodyPr/>
                    <a:lstStyle/>
                    <a:p>
                      <a:pPr>
                        <a:spcAft>
                          <a:spcPts val="0"/>
                        </a:spcAft>
                      </a:pPr>
                      <a:r>
                        <a:rPr lang="es-AR" sz="1100" b="1">
                          <a:effectLst/>
                          <a:latin typeface="Calibri"/>
                          <a:ea typeface="Times New Roman"/>
                          <a:cs typeface="Calibri"/>
                        </a:rPr>
                        <a:t>Servicios Varios</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spcAft>
                          <a:spcPts val="0"/>
                        </a:spcAft>
                      </a:pPr>
                      <a:r>
                        <a:rPr lang="es-AR" sz="1100">
                          <a:effectLst/>
                          <a:latin typeface="Calibri"/>
                          <a:ea typeface="Calibri"/>
                          <a:cs typeface="Calibri"/>
                        </a:rPr>
                        <a:t>                   5,00 </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spcAft>
                          <a:spcPts val="0"/>
                        </a:spcAft>
                      </a:pPr>
                      <a:r>
                        <a:rPr lang="es-AR" sz="1100">
                          <a:effectLst/>
                          <a:latin typeface="Calibri"/>
                          <a:ea typeface="Calibri"/>
                          <a:cs typeface="Calibri"/>
                        </a:rPr>
                        <a:t>         21.240,00 </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90500">
                <a:tc>
                  <a:txBody>
                    <a:bodyPr/>
                    <a:lstStyle/>
                    <a:p>
                      <a:pPr>
                        <a:spcAft>
                          <a:spcPts val="0"/>
                        </a:spcAft>
                      </a:pPr>
                      <a:r>
                        <a:rPr lang="es-AR" sz="1100" b="1">
                          <a:effectLst/>
                          <a:latin typeface="Calibri"/>
                          <a:ea typeface="Times New Roman"/>
                          <a:cs typeface="Calibri"/>
                        </a:rPr>
                        <a:t>Mantenimiento Instalaciones</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spcAft>
                          <a:spcPts val="0"/>
                        </a:spcAft>
                      </a:pPr>
                      <a:r>
                        <a:rPr lang="es-AR" sz="1100">
                          <a:effectLst/>
                          <a:latin typeface="Calibri"/>
                          <a:ea typeface="Calibri"/>
                          <a:cs typeface="Calibri"/>
                        </a:rPr>
                        <a:t> </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a:txBody>
                    <a:bodyPr/>
                    <a:lstStyle/>
                    <a:p>
                      <a:pPr>
                        <a:spcAft>
                          <a:spcPts val="0"/>
                        </a:spcAft>
                      </a:pPr>
                      <a:r>
                        <a:rPr lang="es-AR" sz="1100">
                          <a:effectLst/>
                          <a:latin typeface="Calibri"/>
                          <a:ea typeface="Calibri"/>
                          <a:cs typeface="Calibri"/>
                        </a:rPr>
                        <a:t>           2.589,00 </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r h="190500">
                <a:tc>
                  <a:txBody>
                    <a:bodyPr/>
                    <a:lstStyle/>
                    <a:p>
                      <a:pPr>
                        <a:spcAft>
                          <a:spcPts val="0"/>
                        </a:spcAft>
                      </a:pPr>
                      <a:r>
                        <a:rPr lang="es-AR" sz="1100" b="1">
                          <a:effectLst/>
                          <a:latin typeface="Calibri"/>
                          <a:ea typeface="Times New Roman"/>
                          <a:cs typeface="Calibri"/>
                        </a:rPr>
                        <a:t>Amortización Concesión Locales</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spcAft>
                          <a:spcPts val="0"/>
                        </a:spcAft>
                      </a:pPr>
                      <a:r>
                        <a:rPr lang="es-AR" sz="1100">
                          <a:effectLst/>
                          <a:latin typeface="Calibri"/>
                          <a:ea typeface="Calibri"/>
                          <a:cs typeface="Calibri"/>
                        </a:rPr>
                        <a:t> </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lstStyle/>
                    <a:p>
                      <a:pPr>
                        <a:spcAft>
                          <a:spcPts val="0"/>
                        </a:spcAft>
                      </a:pPr>
                      <a:r>
                        <a:rPr lang="es-AR" sz="1100">
                          <a:effectLst/>
                          <a:latin typeface="Calibri"/>
                          <a:ea typeface="Calibri"/>
                          <a:cs typeface="Calibri"/>
                        </a:rPr>
                        <a:t>         55.224,00 </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90500">
                <a:tc gridSpan="2">
                  <a:txBody>
                    <a:bodyPr/>
                    <a:lstStyle/>
                    <a:p>
                      <a:pPr>
                        <a:spcAft>
                          <a:spcPts val="0"/>
                        </a:spcAft>
                      </a:pPr>
                      <a:r>
                        <a:rPr lang="es-AR" sz="1100" b="1">
                          <a:effectLst/>
                          <a:latin typeface="Calibri"/>
                          <a:ea typeface="Times New Roman"/>
                          <a:cs typeface="Calibri"/>
                        </a:rPr>
                        <a:t>TOTAL</a:t>
                      </a:r>
                      <a:endParaRPr lang="es-ES" sz="110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c hMerge="1">
                  <a:txBody>
                    <a:bodyPr/>
                    <a:lstStyle/>
                    <a:p>
                      <a:endParaRPr lang="es-ES"/>
                    </a:p>
                  </a:txBody>
                  <a:tcPr/>
                </a:tc>
                <a:tc>
                  <a:txBody>
                    <a:bodyPr/>
                    <a:lstStyle/>
                    <a:p>
                      <a:pPr>
                        <a:spcAft>
                          <a:spcPts val="0"/>
                        </a:spcAft>
                      </a:pPr>
                      <a:r>
                        <a:rPr lang="es-AR" sz="1100" dirty="0">
                          <a:effectLst/>
                          <a:latin typeface="Calibri"/>
                          <a:ea typeface="Calibri"/>
                          <a:cs typeface="Calibri"/>
                        </a:rPr>
                        <a:t>      190.223,16</a:t>
                      </a:r>
                      <a:endParaRPr lang="es-ES" sz="1100" dirty="0">
                        <a:effectLst/>
                        <a:latin typeface="Calibri"/>
                        <a:ea typeface="Calibri"/>
                        <a:cs typeface="Times New Roman"/>
                      </a:endParaRPr>
                    </a:p>
                  </a:txBody>
                  <a:tcPr marL="68580" marR="68580" marT="0" marB="0">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6EED5"/>
                    </a:solidFill>
                  </a:tcPr>
                </a:tc>
              </a:tr>
            </a:tbl>
          </a:graphicData>
        </a:graphic>
      </p:graphicFrame>
      <p:pic>
        <p:nvPicPr>
          <p:cNvPr id="5121" name="Picture 1" descr="D:\Documents and Settings\Administrador\Escritorio\Final\Imagenes\scala.jp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873080" y="1777752"/>
            <a:ext cx="1795264" cy="17952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978502"/>
      </p:ext>
    </p:extLst>
  </p:cSld>
  <p:clrMapOvr>
    <a:masterClrMapping/>
  </p:clrMapOvr>
  <p:transition spd="med">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97280" y="1002388"/>
            <a:ext cx="7063152" cy="646331"/>
          </a:xfrm>
          <a:prstGeom prst="rect">
            <a:avLst/>
          </a:prstGeom>
          <a:noFill/>
        </p:spPr>
        <p:txBody>
          <a:bodyPr wrap="none" lIns="91440" tIns="45720" rIns="91440" bIns="45720">
            <a:spAutoFit/>
          </a:bodyPr>
          <a:lstStyle/>
          <a:p>
            <a:pPr algn="ctr"/>
            <a:r>
              <a:rPr lang="es-E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Planificación Presupuestaria</a:t>
            </a:r>
          </a:p>
        </p:txBody>
      </p:sp>
      <p:sp>
        <p:nvSpPr>
          <p:cNvPr id="3" name="2 Rectángulo"/>
          <p:cNvSpPr/>
          <p:nvPr/>
        </p:nvSpPr>
        <p:spPr>
          <a:xfrm>
            <a:off x="885389" y="2359710"/>
            <a:ext cx="2012089"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ctr"/>
            <a:r>
              <a:rPr lang="es-EC" b="1" dirty="0" smtClean="0"/>
              <a:t>Presupuesto de</a:t>
            </a:r>
          </a:p>
          <a:p>
            <a:pPr algn="ctr"/>
            <a:r>
              <a:rPr lang="es-EC" b="1" dirty="0" smtClean="0"/>
              <a:t>Ingresos</a:t>
            </a:r>
            <a:endParaRPr lang="es-ES" dirty="0"/>
          </a:p>
        </p:txBody>
      </p:sp>
      <p:sp>
        <p:nvSpPr>
          <p:cNvPr id="5" name="4 Rectángulo"/>
          <p:cNvSpPr/>
          <p:nvPr/>
        </p:nvSpPr>
        <p:spPr>
          <a:xfrm>
            <a:off x="3540420" y="2132856"/>
            <a:ext cx="4857784" cy="1169551"/>
          </a:xfrm>
          <a:prstGeom prst="rect">
            <a:avLst/>
          </a:prstGeom>
          <a:effectLst>
            <a:glow rad="1016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1400" dirty="0"/>
              <a:t>Inmobiliaria Investa S.A. tiene previsto un incremento de sus ingresos por arriendos en un 5%, los ingresos no operacionales sufrirán un incremento del 9%, estos porcentajes se han establecido de acuerdo a la tendencia que presentan estas cuentas en los años precedentes</a:t>
            </a:r>
          </a:p>
        </p:txBody>
      </p:sp>
      <p:graphicFrame>
        <p:nvGraphicFramePr>
          <p:cNvPr id="4" name="3 Tabla"/>
          <p:cNvGraphicFramePr>
            <a:graphicFrameLocks noGrp="1"/>
          </p:cNvGraphicFramePr>
          <p:nvPr>
            <p:extLst>
              <p:ext uri="{D42A27DB-BD31-4B8C-83A1-F6EECF244321}">
                <p14:modId xmlns:p14="http://schemas.microsoft.com/office/powerpoint/2010/main" val="666833722"/>
              </p:ext>
            </p:extLst>
          </p:nvPr>
        </p:nvGraphicFramePr>
        <p:xfrm>
          <a:off x="1227614" y="3870261"/>
          <a:ext cx="6971041" cy="1862995"/>
        </p:xfrm>
        <a:graphic>
          <a:graphicData uri="http://schemas.openxmlformats.org/drawingml/2006/table">
            <a:tbl>
              <a:tblPr firstRow="1" firstCol="1" bandRow="1"/>
              <a:tblGrid>
                <a:gridCol w="1866076"/>
                <a:gridCol w="1033917"/>
                <a:gridCol w="1018121"/>
                <a:gridCol w="1017403"/>
                <a:gridCol w="1018121"/>
                <a:gridCol w="1017403"/>
              </a:tblGrid>
              <a:tr h="289285">
                <a:tc>
                  <a:txBody>
                    <a:bodyPr/>
                    <a:lstStyle/>
                    <a:p>
                      <a:pPr algn="ctr">
                        <a:spcAft>
                          <a:spcPts val="0"/>
                        </a:spcAft>
                      </a:pPr>
                      <a:r>
                        <a:rPr lang="es-AR" sz="900" b="1">
                          <a:solidFill>
                            <a:srgbClr val="365F91"/>
                          </a:solidFill>
                          <a:effectLst/>
                          <a:latin typeface="Calibri"/>
                          <a:ea typeface="Calibri"/>
                          <a:cs typeface="Calibri"/>
                        </a:rPr>
                        <a:t>Cuentas</a:t>
                      </a:r>
                      <a:endParaRPr lang="es-ES" sz="110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AR" sz="900" b="1">
                          <a:solidFill>
                            <a:srgbClr val="365F91"/>
                          </a:solidFill>
                          <a:effectLst/>
                          <a:latin typeface="Calibri"/>
                          <a:ea typeface="Calibri"/>
                          <a:cs typeface="Calibri"/>
                        </a:rPr>
                        <a:t>2012</a:t>
                      </a:r>
                      <a:endParaRPr lang="es-ES" sz="110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AR" sz="900" b="1">
                          <a:solidFill>
                            <a:srgbClr val="365F91"/>
                          </a:solidFill>
                          <a:effectLst/>
                          <a:latin typeface="Calibri"/>
                          <a:ea typeface="Calibri"/>
                          <a:cs typeface="Calibri"/>
                        </a:rPr>
                        <a:t>2013</a:t>
                      </a:r>
                      <a:endParaRPr lang="es-ES" sz="110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AR" sz="900" b="1">
                          <a:solidFill>
                            <a:srgbClr val="365F91"/>
                          </a:solidFill>
                          <a:effectLst/>
                          <a:latin typeface="Calibri"/>
                          <a:ea typeface="Calibri"/>
                          <a:cs typeface="Calibri"/>
                        </a:rPr>
                        <a:t>2014</a:t>
                      </a:r>
                      <a:endParaRPr lang="es-ES" sz="110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AR" sz="900" b="1">
                          <a:solidFill>
                            <a:srgbClr val="365F91"/>
                          </a:solidFill>
                          <a:effectLst/>
                          <a:latin typeface="Calibri"/>
                          <a:ea typeface="Calibri"/>
                          <a:cs typeface="Calibri"/>
                        </a:rPr>
                        <a:t>2015</a:t>
                      </a:r>
                      <a:endParaRPr lang="es-ES" sz="110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AR" sz="900" b="1">
                          <a:solidFill>
                            <a:srgbClr val="365F91"/>
                          </a:solidFill>
                          <a:effectLst/>
                          <a:latin typeface="Calibri"/>
                          <a:ea typeface="Calibri"/>
                          <a:cs typeface="Calibri"/>
                        </a:rPr>
                        <a:t>2016</a:t>
                      </a:r>
                      <a:endParaRPr lang="es-ES" sz="110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89285">
                <a:tc>
                  <a:txBody>
                    <a:bodyPr/>
                    <a:lstStyle/>
                    <a:p>
                      <a:pPr>
                        <a:spcAft>
                          <a:spcPts val="0"/>
                        </a:spcAft>
                      </a:pPr>
                      <a:r>
                        <a:rPr lang="es-AR" sz="900" b="1">
                          <a:solidFill>
                            <a:srgbClr val="365F91"/>
                          </a:solidFill>
                          <a:effectLst/>
                          <a:latin typeface="Calibri"/>
                          <a:ea typeface="Calibri"/>
                          <a:cs typeface="Calibri"/>
                        </a:rPr>
                        <a:t>Ingresos Operacionales</a:t>
                      </a:r>
                      <a:endParaRPr lang="es-ES" sz="110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spcAft>
                          <a:spcPts val="0"/>
                        </a:spcAft>
                      </a:pPr>
                      <a:r>
                        <a:rPr lang="es-AR" sz="900">
                          <a:solidFill>
                            <a:srgbClr val="365F91"/>
                          </a:solidFill>
                          <a:effectLst/>
                          <a:latin typeface="Calibri"/>
                          <a:ea typeface="Calibri"/>
                          <a:cs typeface="Calibri"/>
                        </a:rPr>
                        <a:t> </a:t>
                      </a:r>
                      <a:endParaRPr lang="es-ES" sz="110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spcAft>
                          <a:spcPts val="0"/>
                        </a:spcAft>
                      </a:pPr>
                      <a:r>
                        <a:rPr lang="es-AR" sz="900">
                          <a:solidFill>
                            <a:srgbClr val="365F91"/>
                          </a:solidFill>
                          <a:effectLst/>
                          <a:latin typeface="Calibri"/>
                          <a:ea typeface="Calibri"/>
                          <a:cs typeface="Calibri"/>
                        </a:rPr>
                        <a:t> </a:t>
                      </a:r>
                      <a:endParaRPr lang="es-ES" sz="110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spcAft>
                          <a:spcPts val="0"/>
                        </a:spcAft>
                      </a:pPr>
                      <a:r>
                        <a:rPr lang="es-AR" sz="900">
                          <a:solidFill>
                            <a:srgbClr val="365F91"/>
                          </a:solidFill>
                          <a:effectLst/>
                          <a:latin typeface="Calibri"/>
                          <a:ea typeface="Calibri"/>
                          <a:cs typeface="Calibri"/>
                        </a:rPr>
                        <a:t> </a:t>
                      </a:r>
                      <a:endParaRPr lang="es-ES" sz="110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spcAft>
                          <a:spcPts val="0"/>
                        </a:spcAft>
                      </a:pPr>
                      <a:r>
                        <a:rPr lang="es-AR" sz="900">
                          <a:solidFill>
                            <a:srgbClr val="365F91"/>
                          </a:solidFill>
                          <a:effectLst/>
                          <a:latin typeface="Calibri"/>
                          <a:ea typeface="Calibri"/>
                          <a:cs typeface="Calibri"/>
                        </a:rPr>
                        <a:t> </a:t>
                      </a:r>
                      <a:endParaRPr lang="es-ES" sz="110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spcAft>
                          <a:spcPts val="0"/>
                        </a:spcAft>
                      </a:pPr>
                      <a:r>
                        <a:rPr lang="es-AR" sz="900">
                          <a:solidFill>
                            <a:srgbClr val="365F91"/>
                          </a:solidFill>
                          <a:effectLst/>
                          <a:latin typeface="Calibri"/>
                          <a:ea typeface="Calibri"/>
                          <a:cs typeface="Calibri"/>
                        </a:rPr>
                        <a:t> </a:t>
                      </a:r>
                      <a:endParaRPr lang="es-ES" sz="110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289285">
                <a:tc>
                  <a:txBody>
                    <a:bodyPr/>
                    <a:lstStyle/>
                    <a:p>
                      <a:pPr>
                        <a:spcAft>
                          <a:spcPts val="0"/>
                        </a:spcAft>
                      </a:pPr>
                      <a:r>
                        <a:rPr lang="es-AR" sz="900" b="1">
                          <a:solidFill>
                            <a:srgbClr val="365F91"/>
                          </a:solidFill>
                          <a:effectLst/>
                          <a:latin typeface="Calibri"/>
                          <a:ea typeface="Calibri"/>
                          <a:cs typeface="Calibri"/>
                        </a:rPr>
                        <a:t>Arriendos</a:t>
                      </a:r>
                      <a:endParaRPr lang="es-ES" sz="1100">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AR" sz="900">
                          <a:solidFill>
                            <a:srgbClr val="365F91"/>
                          </a:solidFill>
                          <a:effectLst/>
                          <a:latin typeface="Calibri"/>
                          <a:ea typeface="Calibri"/>
                          <a:cs typeface="Calibri"/>
                        </a:rPr>
                        <a:t>   10.992.841,69 </a:t>
                      </a:r>
                      <a:endParaRPr lang="es-ES" sz="1100">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AR" sz="900">
                          <a:solidFill>
                            <a:srgbClr val="365F91"/>
                          </a:solidFill>
                          <a:effectLst/>
                          <a:latin typeface="Calibri"/>
                          <a:ea typeface="Calibri"/>
                          <a:cs typeface="Calibri"/>
                        </a:rPr>
                        <a:t>   11.495.956,04 </a:t>
                      </a:r>
                      <a:endParaRPr lang="es-ES" sz="1100">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AR" sz="900">
                          <a:solidFill>
                            <a:srgbClr val="365F91"/>
                          </a:solidFill>
                          <a:effectLst/>
                          <a:latin typeface="Calibri"/>
                          <a:ea typeface="Calibri"/>
                          <a:cs typeface="Calibri"/>
                        </a:rPr>
                        <a:t>   12.023.738,88 </a:t>
                      </a:r>
                      <a:endParaRPr lang="es-ES" sz="1100">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AR" sz="900">
                          <a:solidFill>
                            <a:srgbClr val="365F91"/>
                          </a:solidFill>
                          <a:effectLst/>
                          <a:latin typeface="Calibri"/>
                          <a:ea typeface="Calibri"/>
                          <a:cs typeface="Calibri"/>
                        </a:rPr>
                        <a:t>   12.577.409,00 </a:t>
                      </a:r>
                      <a:endParaRPr lang="es-ES" sz="1100">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AR" sz="900">
                          <a:solidFill>
                            <a:srgbClr val="365F91"/>
                          </a:solidFill>
                          <a:effectLst/>
                          <a:latin typeface="Calibri"/>
                          <a:ea typeface="Calibri"/>
                          <a:cs typeface="Calibri"/>
                        </a:rPr>
                        <a:t>   13.158.245,74 </a:t>
                      </a:r>
                      <a:endParaRPr lang="es-ES" sz="1100">
                        <a:effectLst/>
                        <a:latin typeface="Calibri"/>
                        <a:ea typeface="Calibri"/>
                        <a:cs typeface="Times New Roman"/>
                      </a:endParaRPr>
                    </a:p>
                  </a:txBody>
                  <a:tcPr marL="68580" marR="68580" marT="0" marB="0">
                    <a:lnL>
                      <a:noFill/>
                    </a:lnL>
                    <a:lnR>
                      <a:noFill/>
                    </a:lnR>
                    <a:lnT>
                      <a:noFill/>
                    </a:lnT>
                    <a:lnB>
                      <a:noFill/>
                    </a:lnB>
                  </a:tcPr>
                </a:tc>
              </a:tr>
              <a:tr h="289285">
                <a:tc>
                  <a:txBody>
                    <a:bodyPr/>
                    <a:lstStyle/>
                    <a:p>
                      <a:pPr>
                        <a:spcAft>
                          <a:spcPts val="0"/>
                        </a:spcAft>
                      </a:pPr>
                      <a:r>
                        <a:rPr lang="es-AR" sz="900" b="1">
                          <a:solidFill>
                            <a:srgbClr val="365F91"/>
                          </a:solidFill>
                          <a:effectLst/>
                          <a:latin typeface="Calibri"/>
                          <a:ea typeface="Calibri"/>
                          <a:cs typeface="Calibri"/>
                        </a:rPr>
                        <a:t>Ingresos no Operacionales</a:t>
                      </a:r>
                      <a:endParaRPr lang="es-ES" sz="11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spcAft>
                          <a:spcPts val="0"/>
                        </a:spcAft>
                      </a:pPr>
                      <a:r>
                        <a:rPr lang="es-AR" sz="900">
                          <a:solidFill>
                            <a:srgbClr val="365F91"/>
                          </a:solidFill>
                          <a:effectLst/>
                          <a:latin typeface="Calibri"/>
                          <a:ea typeface="Calibri"/>
                          <a:cs typeface="Calibri"/>
                        </a:rPr>
                        <a:t> </a:t>
                      </a:r>
                      <a:endParaRPr lang="es-ES" sz="11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spcAft>
                          <a:spcPts val="0"/>
                        </a:spcAft>
                      </a:pPr>
                      <a:r>
                        <a:rPr lang="es-AR" sz="900">
                          <a:solidFill>
                            <a:srgbClr val="365F91"/>
                          </a:solidFill>
                          <a:effectLst/>
                          <a:latin typeface="Calibri"/>
                          <a:ea typeface="Calibri"/>
                          <a:cs typeface="Calibri"/>
                        </a:rPr>
                        <a:t> </a:t>
                      </a:r>
                      <a:endParaRPr lang="es-ES" sz="11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spcAft>
                          <a:spcPts val="0"/>
                        </a:spcAft>
                      </a:pPr>
                      <a:r>
                        <a:rPr lang="es-AR" sz="900">
                          <a:solidFill>
                            <a:srgbClr val="365F91"/>
                          </a:solidFill>
                          <a:effectLst/>
                          <a:latin typeface="Calibri"/>
                          <a:ea typeface="Calibri"/>
                          <a:cs typeface="Calibri"/>
                        </a:rPr>
                        <a:t> </a:t>
                      </a:r>
                      <a:endParaRPr lang="es-ES" sz="11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spcAft>
                          <a:spcPts val="0"/>
                        </a:spcAft>
                      </a:pPr>
                      <a:r>
                        <a:rPr lang="es-AR" sz="900">
                          <a:solidFill>
                            <a:srgbClr val="365F91"/>
                          </a:solidFill>
                          <a:effectLst/>
                          <a:latin typeface="Calibri"/>
                          <a:ea typeface="Calibri"/>
                          <a:cs typeface="Calibri"/>
                        </a:rPr>
                        <a:t> </a:t>
                      </a:r>
                      <a:endParaRPr lang="es-ES" sz="11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spcAft>
                          <a:spcPts val="0"/>
                        </a:spcAft>
                      </a:pPr>
                      <a:r>
                        <a:rPr lang="es-AR" sz="900">
                          <a:solidFill>
                            <a:srgbClr val="365F91"/>
                          </a:solidFill>
                          <a:effectLst/>
                          <a:latin typeface="Calibri"/>
                          <a:ea typeface="Calibri"/>
                          <a:cs typeface="Calibri"/>
                        </a:rPr>
                        <a:t> </a:t>
                      </a:r>
                      <a:endParaRPr lang="es-ES" sz="1100">
                        <a:effectLst/>
                        <a:latin typeface="Calibri"/>
                        <a:ea typeface="Calibri"/>
                        <a:cs typeface="Times New Roman"/>
                      </a:endParaRPr>
                    </a:p>
                  </a:txBody>
                  <a:tcPr marL="68580" marR="68580" marT="0" marB="0">
                    <a:lnL>
                      <a:noFill/>
                    </a:lnL>
                    <a:lnR>
                      <a:noFill/>
                    </a:lnR>
                    <a:lnT>
                      <a:noFill/>
                    </a:lnT>
                    <a:lnB>
                      <a:noFill/>
                    </a:lnB>
                    <a:solidFill>
                      <a:srgbClr val="D3DFEE"/>
                    </a:solidFill>
                  </a:tcPr>
                </a:tc>
              </a:tr>
              <a:tr h="416570">
                <a:tc>
                  <a:txBody>
                    <a:bodyPr/>
                    <a:lstStyle/>
                    <a:p>
                      <a:pPr>
                        <a:spcAft>
                          <a:spcPts val="0"/>
                        </a:spcAft>
                      </a:pPr>
                      <a:r>
                        <a:rPr lang="es-AR" sz="900" b="1">
                          <a:solidFill>
                            <a:srgbClr val="365F91"/>
                          </a:solidFill>
                          <a:effectLst/>
                          <a:latin typeface="Calibri"/>
                          <a:ea typeface="Calibri"/>
                          <a:cs typeface="Calibri"/>
                        </a:rPr>
                        <a:t>Otros Ingresos no operacionales  </a:t>
                      </a:r>
                      <a:endParaRPr lang="es-ES" sz="1100">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AR" sz="900">
                          <a:solidFill>
                            <a:srgbClr val="365F91"/>
                          </a:solidFill>
                          <a:effectLst/>
                          <a:latin typeface="Calibri"/>
                          <a:ea typeface="Calibri"/>
                          <a:cs typeface="Calibri"/>
                        </a:rPr>
                        <a:t>         231.528,88 </a:t>
                      </a:r>
                      <a:endParaRPr lang="es-ES" sz="1100">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AR" sz="900">
                          <a:solidFill>
                            <a:srgbClr val="365F91"/>
                          </a:solidFill>
                          <a:effectLst/>
                          <a:latin typeface="Calibri"/>
                          <a:ea typeface="Calibri"/>
                          <a:cs typeface="Calibri"/>
                        </a:rPr>
                        <a:t>         252.366,48 </a:t>
                      </a:r>
                      <a:endParaRPr lang="es-ES" sz="1100">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AR" sz="900">
                          <a:solidFill>
                            <a:srgbClr val="365F91"/>
                          </a:solidFill>
                          <a:effectLst/>
                          <a:latin typeface="Calibri"/>
                          <a:ea typeface="Calibri"/>
                          <a:cs typeface="Calibri"/>
                        </a:rPr>
                        <a:t>         275.079,47 </a:t>
                      </a:r>
                      <a:endParaRPr lang="es-ES" sz="1100">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AR" sz="900">
                          <a:solidFill>
                            <a:srgbClr val="365F91"/>
                          </a:solidFill>
                          <a:effectLst/>
                          <a:latin typeface="Calibri"/>
                          <a:ea typeface="Calibri"/>
                          <a:cs typeface="Calibri"/>
                        </a:rPr>
                        <a:t>         299.836,62 </a:t>
                      </a:r>
                      <a:endParaRPr lang="es-ES" sz="1100">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AR" sz="900">
                          <a:solidFill>
                            <a:srgbClr val="365F91"/>
                          </a:solidFill>
                          <a:effectLst/>
                          <a:latin typeface="Calibri"/>
                          <a:ea typeface="Calibri"/>
                          <a:cs typeface="Calibri"/>
                        </a:rPr>
                        <a:t>         326.821,91 </a:t>
                      </a:r>
                      <a:endParaRPr lang="es-ES" sz="1100">
                        <a:effectLst/>
                        <a:latin typeface="Calibri"/>
                        <a:ea typeface="Calibri"/>
                        <a:cs typeface="Times New Roman"/>
                      </a:endParaRPr>
                    </a:p>
                  </a:txBody>
                  <a:tcPr marL="68580" marR="68580" marT="0" marB="0">
                    <a:lnL>
                      <a:noFill/>
                    </a:lnL>
                    <a:lnR>
                      <a:noFill/>
                    </a:lnR>
                    <a:lnT>
                      <a:noFill/>
                    </a:lnT>
                    <a:lnB>
                      <a:noFill/>
                    </a:lnB>
                  </a:tcPr>
                </a:tc>
              </a:tr>
              <a:tr h="289285">
                <a:tc>
                  <a:txBody>
                    <a:bodyPr/>
                    <a:lstStyle/>
                    <a:p>
                      <a:pPr>
                        <a:spcAft>
                          <a:spcPts val="0"/>
                        </a:spcAft>
                      </a:pPr>
                      <a:r>
                        <a:rPr lang="es-AR" sz="900" b="1">
                          <a:solidFill>
                            <a:srgbClr val="365F91"/>
                          </a:solidFill>
                          <a:effectLst/>
                          <a:latin typeface="Calibri"/>
                          <a:ea typeface="Calibri"/>
                          <a:cs typeface="Calibri"/>
                        </a:rPr>
                        <a:t>Total Ingresos</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es-AR" sz="900">
                          <a:solidFill>
                            <a:srgbClr val="365F91"/>
                          </a:solidFill>
                          <a:effectLst/>
                          <a:latin typeface="Calibri"/>
                          <a:ea typeface="Calibri"/>
                          <a:cs typeface="Calibri"/>
                        </a:rPr>
                        <a:t>   11.224.370,57 </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es-AR" sz="900">
                          <a:solidFill>
                            <a:srgbClr val="365F91"/>
                          </a:solidFill>
                          <a:effectLst/>
                          <a:latin typeface="Calibri"/>
                          <a:ea typeface="Calibri"/>
                          <a:cs typeface="Calibri"/>
                        </a:rPr>
                        <a:t>   11.748.322,52 </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es-AR" sz="900">
                          <a:solidFill>
                            <a:srgbClr val="365F91"/>
                          </a:solidFill>
                          <a:effectLst/>
                          <a:latin typeface="Calibri"/>
                          <a:ea typeface="Calibri"/>
                          <a:cs typeface="Calibri"/>
                        </a:rPr>
                        <a:t>   12.298.818,35 </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es-AR" sz="900">
                          <a:solidFill>
                            <a:srgbClr val="365F91"/>
                          </a:solidFill>
                          <a:effectLst/>
                          <a:latin typeface="Calibri"/>
                          <a:ea typeface="Calibri"/>
                          <a:cs typeface="Calibri"/>
                        </a:rPr>
                        <a:t>   12.877.245,62 </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spcAft>
                          <a:spcPts val="0"/>
                        </a:spcAft>
                      </a:pPr>
                      <a:r>
                        <a:rPr lang="es-AR" sz="900" dirty="0">
                          <a:solidFill>
                            <a:srgbClr val="365F91"/>
                          </a:solidFill>
                          <a:effectLst/>
                          <a:latin typeface="Calibri"/>
                          <a:ea typeface="Calibri"/>
                          <a:cs typeface="Calibri"/>
                        </a:rPr>
                        <a:t>   13.485.067,65 </a:t>
                      </a:r>
                      <a:endParaRPr lang="es-ES" sz="1100" dirty="0">
                        <a:effectLst/>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r>
            </a:tbl>
          </a:graphicData>
        </a:graphic>
      </p:graphicFrame>
    </p:spTree>
  </p:cSld>
  <p:clrMapOvr>
    <a:masterClrMapping/>
  </p:clrMapOvr>
  <p:transition spd="med">
    <p:cov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57290" y="714356"/>
            <a:ext cx="7063152" cy="646331"/>
          </a:xfrm>
          <a:prstGeom prst="rect">
            <a:avLst/>
          </a:prstGeom>
          <a:noFill/>
        </p:spPr>
        <p:txBody>
          <a:bodyPr wrap="none" lIns="91440" tIns="45720" rIns="91440" bIns="45720">
            <a:spAutoFit/>
          </a:bodyPr>
          <a:lstStyle/>
          <a:p>
            <a:pPr algn="ctr"/>
            <a:r>
              <a:rPr lang="es-E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Planificación Presupuestaria</a:t>
            </a:r>
          </a:p>
        </p:txBody>
      </p:sp>
      <p:sp>
        <p:nvSpPr>
          <p:cNvPr id="3" name="2 Rectángulo"/>
          <p:cNvSpPr/>
          <p:nvPr/>
        </p:nvSpPr>
        <p:spPr>
          <a:xfrm>
            <a:off x="845399" y="2071678"/>
            <a:ext cx="2071401"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ctr"/>
            <a:r>
              <a:rPr lang="es-EC" b="1" dirty="0" smtClean="0"/>
              <a:t>Presupuesto de</a:t>
            </a:r>
          </a:p>
          <a:p>
            <a:pPr algn="ctr"/>
            <a:r>
              <a:rPr lang="es-EC" b="1" dirty="0" smtClean="0"/>
              <a:t>Costo de Ventas</a:t>
            </a:r>
            <a:endParaRPr lang="es-ES" dirty="0"/>
          </a:p>
        </p:txBody>
      </p:sp>
      <p:sp>
        <p:nvSpPr>
          <p:cNvPr id="5" name="4 Rectángulo"/>
          <p:cNvSpPr/>
          <p:nvPr/>
        </p:nvSpPr>
        <p:spPr>
          <a:xfrm>
            <a:off x="3500430" y="1898829"/>
            <a:ext cx="4857784" cy="954107"/>
          </a:xfrm>
          <a:prstGeom prst="rect">
            <a:avLst/>
          </a:prstGeom>
          <a:effectLst>
            <a:glow rad="1016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1400" dirty="0"/>
              <a:t>En cuanto al análisis de costos de los locales comerciales que posee Inmobiliaria Investa para su concesión se han incrementado el 5,21% que corresponde a la tasa promedio de la inflación a largo plazo</a:t>
            </a:r>
            <a:endParaRPr lang="es-EC" sz="1400" dirty="0" smtClean="0"/>
          </a:p>
        </p:txBody>
      </p:sp>
      <p:graphicFrame>
        <p:nvGraphicFramePr>
          <p:cNvPr id="4" name="3 Tabla"/>
          <p:cNvGraphicFramePr>
            <a:graphicFrameLocks noGrp="1"/>
          </p:cNvGraphicFramePr>
          <p:nvPr>
            <p:extLst>
              <p:ext uri="{D42A27DB-BD31-4B8C-83A1-F6EECF244321}">
                <p14:modId xmlns:p14="http://schemas.microsoft.com/office/powerpoint/2010/main" val="971696654"/>
              </p:ext>
            </p:extLst>
          </p:nvPr>
        </p:nvGraphicFramePr>
        <p:xfrm>
          <a:off x="992825" y="3482401"/>
          <a:ext cx="7251583" cy="2250855"/>
        </p:xfrm>
        <a:graphic>
          <a:graphicData uri="http://schemas.openxmlformats.org/drawingml/2006/table">
            <a:tbl>
              <a:tblPr firstRow="1" firstCol="1" bandRow="1"/>
              <a:tblGrid>
                <a:gridCol w="2123478"/>
                <a:gridCol w="1025621"/>
                <a:gridCol w="1025621"/>
                <a:gridCol w="1025621"/>
                <a:gridCol w="1025621"/>
                <a:gridCol w="1025621"/>
              </a:tblGrid>
              <a:tr h="250095">
                <a:tc>
                  <a:txBody>
                    <a:bodyPr/>
                    <a:lstStyle/>
                    <a:p>
                      <a:pPr algn="ctr">
                        <a:spcAft>
                          <a:spcPts val="0"/>
                        </a:spcAft>
                      </a:pPr>
                      <a:r>
                        <a:rPr lang="es-AR" sz="900" b="1">
                          <a:solidFill>
                            <a:srgbClr val="365F91"/>
                          </a:solidFill>
                          <a:effectLst/>
                          <a:latin typeface="Calibri"/>
                          <a:ea typeface="Calibri"/>
                          <a:cs typeface="Calibri"/>
                        </a:rPr>
                        <a:t>Cuentas</a:t>
                      </a:r>
                      <a:endParaRPr lang="es-ES" sz="110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AR" sz="900" b="1" dirty="0">
                          <a:solidFill>
                            <a:srgbClr val="365F91"/>
                          </a:solidFill>
                          <a:effectLst/>
                          <a:latin typeface="Calibri"/>
                          <a:ea typeface="Calibri"/>
                          <a:cs typeface="Calibri"/>
                        </a:rPr>
                        <a:t>2012</a:t>
                      </a:r>
                      <a:endParaRPr lang="es-ES" sz="1100" dirty="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AR" sz="900" b="1">
                          <a:solidFill>
                            <a:srgbClr val="365F91"/>
                          </a:solidFill>
                          <a:effectLst/>
                          <a:latin typeface="Calibri"/>
                          <a:ea typeface="Calibri"/>
                          <a:cs typeface="Calibri"/>
                        </a:rPr>
                        <a:t>2013</a:t>
                      </a:r>
                      <a:endParaRPr lang="es-ES" sz="110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AR" sz="900" b="1">
                          <a:solidFill>
                            <a:srgbClr val="365F91"/>
                          </a:solidFill>
                          <a:effectLst/>
                          <a:latin typeface="Calibri"/>
                          <a:ea typeface="Calibri"/>
                          <a:cs typeface="Calibri"/>
                        </a:rPr>
                        <a:t>2014</a:t>
                      </a:r>
                      <a:endParaRPr lang="es-ES" sz="110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AR" sz="900" b="1">
                          <a:solidFill>
                            <a:srgbClr val="365F91"/>
                          </a:solidFill>
                          <a:effectLst/>
                          <a:latin typeface="Calibri"/>
                          <a:ea typeface="Calibri"/>
                          <a:cs typeface="Calibri"/>
                        </a:rPr>
                        <a:t>2015</a:t>
                      </a:r>
                      <a:endParaRPr lang="es-ES" sz="110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AR" sz="900" b="1">
                          <a:solidFill>
                            <a:srgbClr val="365F91"/>
                          </a:solidFill>
                          <a:effectLst/>
                          <a:latin typeface="Calibri"/>
                          <a:ea typeface="Calibri"/>
                          <a:cs typeface="Calibri"/>
                        </a:rPr>
                        <a:t>2016</a:t>
                      </a:r>
                      <a:endParaRPr lang="es-ES" sz="110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50095">
                <a:tc>
                  <a:txBody>
                    <a:bodyPr/>
                    <a:lstStyle/>
                    <a:p>
                      <a:pPr>
                        <a:spcAft>
                          <a:spcPts val="0"/>
                        </a:spcAft>
                      </a:pPr>
                      <a:r>
                        <a:rPr lang="es-AR" sz="900" b="1">
                          <a:solidFill>
                            <a:srgbClr val="365F91"/>
                          </a:solidFill>
                          <a:effectLst/>
                          <a:latin typeface="Calibri"/>
                          <a:ea typeface="Calibri"/>
                          <a:cs typeface="Calibri"/>
                        </a:rPr>
                        <a:t>Costos</a:t>
                      </a:r>
                      <a:endParaRPr lang="es-ES" sz="110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spcAft>
                          <a:spcPts val="0"/>
                        </a:spcAft>
                      </a:pPr>
                      <a:r>
                        <a:rPr lang="es-AR" sz="900">
                          <a:solidFill>
                            <a:srgbClr val="365F91"/>
                          </a:solidFill>
                          <a:effectLst/>
                          <a:latin typeface="Calibri"/>
                          <a:ea typeface="Calibri"/>
                          <a:cs typeface="Calibri"/>
                        </a:rPr>
                        <a:t> </a:t>
                      </a:r>
                      <a:endParaRPr lang="es-ES" sz="110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spcAft>
                          <a:spcPts val="0"/>
                        </a:spcAft>
                      </a:pPr>
                      <a:r>
                        <a:rPr lang="es-AR" sz="900">
                          <a:solidFill>
                            <a:srgbClr val="365F91"/>
                          </a:solidFill>
                          <a:effectLst/>
                          <a:latin typeface="Calibri"/>
                          <a:ea typeface="Calibri"/>
                          <a:cs typeface="Calibri"/>
                        </a:rPr>
                        <a:t> </a:t>
                      </a:r>
                      <a:endParaRPr lang="es-ES" sz="110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spcAft>
                          <a:spcPts val="0"/>
                        </a:spcAft>
                      </a:pPr>
                      <a:r>
                        <a:rPr lang="es-AR" sz="900">
                          <a:solidFill>
                            <a:srgbClr val="365F91"/>
                          </a:solidFill>
                          <a:effectLst/>
                          <a:latin typeface="Calibri"/>
                          <a:ea typeface="Calibri"/>
                          <a:cs typeface="Calibri"/>
                        </a:rPr>
                        <a:t> </a:t>
                      </a:r>
                      <a:endParaRPr lang="es-ES" sz="110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spcAft>
                          <a:spcPts val="0"/>
                        </a:spcAft>
                      </a:pPr>
                      <a:r>
                        <a:rPr lang="es-AR" sz="900">
                          <a:solidFill>
                            <a:srgbClr val="365F91"/>
                          </a:solidFill>
                          <a:effectLst/>
                          <a:latin typeface="Calibri"/>
                          <a:ea typeface="Calibri"/>
                          <a:cs typeface="Calibri"/>
                        </a:rPr>
                        <a:t> </a:t>
                      </a:r>
                      <a:endParaRPr lang="es-ES" sz="110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spcAft>
                          <a:spcPts val="0"/>
                        </a:spcAft>
                      </a:pPr>
                      <a:r>
                        <a:rPr lang="es-AR" sz="900">
                          <a:solidFill>
                            <a:srgbClr val="365F91"/>
                          </a:solidFill>
                          <a:effectLst/>
                          <a:latin typeface="Calibri"/>
                          <a:ea typeface="Calibri"/>
                          <a:cs typeface="Calibri"/>
                        </a:rPr>
                        <a:t> </a:t>
                      </a:r>
                      <a:endParaRPr lang="es-ES" sz="110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250095">
                <a:tc>
                  <a:txBody>
                    <a:bodyPr/>
                    <a:lstStyle/>
                    <a:p>
                      <a:pPr>
                        <a:spcAft>
                          <a:spcPts val="0"/>
                        </a:spcAft>
                      </a:pPr>
                      <a:r>
                        <a:rPr lang="es-AR" sz="900" b="1">
                          <a:solidFill>
                            <a:srgbClr val="365F91"/>
                          </a:solidFill>
                          <a:effectLst/>
                          <a:latin typeface="Calibri"/>
                          <a:ea typeface="Calibri"/>
                          <a:cs typeface="Calibri"/>
                        </a:rPr>
                        <a:t>Seguros</a:t>
                      </a:r>
                      <a:endParaRPr lang="es-ES" sz="1100">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AR" sz="900">
                          <a:solidFill>
                            <a:srgbClr val="365F91"/>
                          </a:solidFill>
                          <a:effectLst/>
                          <a:latin typeface="Calibri"/>
                          <a:ea typeface="Calibri"/>
                          <a:cs typeface="Calibri"/>
                        </a:rPr>
                        <a:t>           51.652,26 </a:t>
                      </a:r>
                      <a:endParaRPr lang="es-ES" sz="1100">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AR" sz="900">
                          <a:solidFill>
                            <a:srgbClr val="365F91"/>
                          </a:solidFill>
                          <a:effectLst/>
                          <a:latin typeface="Calibri"/>
                          <a:ea typeface="Calibri"/>
                          <a:cs typeface="Calibri"/>
                        </a:rPr>
                        <a:t>           53.711,46 </a:t>
                      </a:r>
                      <a:endParaRPr lang="es-ES" sz="1100">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AR" sz="900">
                          <a:solidFill>
                            <a:srgbClr val="365F91"/>
                          </a:solidFill>
                          <a:effectLst/>
                          <a:latin typeface="Calibri"/>
                          <a:ea typeface="Calibri"/>
                          <a:cs typeface="Calibri"/>
                        </a:rPr>
                        <a:t>           55.857,92 </a:t>
                      </a:r>
                      <a:endParaRPr lang="es-ES" sz="1100">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AR" sz="900">
                          <a:solidFill>
                            <a:srgbClr val="365F91"/>
                          </a:solidFill>
                          <a:effectLst/>
                          <a:latin typeface="Calibri"/>
                          <a:ea typeface="Calibri"/>
                          <a:cs typeface="Calibri"/>
                        </a:rPr>
                        <a:t>           58.095,53 </a:t>
                      </a:r>
                      <a:endParaRPr lang="es-ES" sz="1100">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AR" sz="900">
                          <a:solidFill>
                            <a:srgbClr val="365F91"/>
                          </a:solidFill>
                          <a:effectLst/>
                          <a:latin typeface="Calibri"/>
                          <a:ea typeface="Calibri"/>
                          <a:cs typeface="Calibri"/>
                        </a:rPr>
                        <a:t>           60.428,36 </a:t>
                      </a:r>
                      <a:endParaRPr lang="es-ES" sz="1100">
                        <a:effectLst/>
                        <a:latin typeface="Calibri"/>
                        <a:ea typeface="Calibri"/>
                        <a:cs typeface="Times New Roman"/>
                      </a:endParaRPr>
                    </a:p>
                  </a:txBody>
                  <a:tcPr marL="68580" marR="68580" marT="0" marB="0">
                    <a:lnL>
                      <a:noFill/>
                    </a:lnL>
                    <a:lnR>
                      <a:noFill/>
                    </a:lnR>
                    <a:lnT>
                      <a:noFill/>
                    </a:lnT>
                    <a:lnB>
                      <a:noFill/>
                    </a:lnB>
                  </a:tcPr>
                </a:tc>
              </a:tr>
              <a:tr h="250095">
                <a:tc>
                  <a:txBody>
                    <a:bodyPr/>
                    <a:lstStyle/>
                    <a:p>
                      <a:pPr>
                        <a:spcAft>
                          <a:spcPts val="0"/>
                        </a:spcAft>
                      </a:pPr>
                      <a:r>
                        <a:rPr lang="es-AR" sz="900" b="1">
                          <a:solidFill>
                            <a:srgbClr val="365F91"/>
                          </a:solidFill>
                          <a:effectLst/>
                          <a:latin typeface="Calibri"/>
                          <a:ea typeface="Calibri"/>
                          <a:cs typeface="Calibri"/>
                        </a:rPr>
                        <a:t>Impuesto predial</a:t>
                      </a:r>
                      <a:endParaRPr lang="es-ES" sz="11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spcAft>
                          <a:spcPts val="0"/>
                        </a:spcAft>
                      </a:pPr>
                      <a:r>
                        <a:rPr lang="es-AR" sz="900">
                          <a:solidFill>
                            <a:srgbClr val="365F91"/>
                          </a:solidFill>
                          <a:effectLst/>
                          <a:latin typeface="Calibri"/>
                          <a:ea typeface="Calibri"/>
                          <a:cs typeface="Calibri"/>
                        </a:rPr>
                        <a:t>           17.836,54 </a:t>
                      </a:r>
                      <a:endParaRPr lang="es-ES" sz="11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spcAft>
                          <a:spcPts val="0"/>
                        </a:spcAft>
                      </a:pPr>
                      <a:r>
                        <a:rPr lang="es-AR" sz="900">
                          <a:solidFill>
                            <a:srgbClr val="365F91"/>
                          </a:solidFill>
                          <a:effectLst/>
                          <a:latin typeface="Calibri"/>
                          <a:ea typeface="Calibri"/>
                          <a:cs typeface="Calibri"/>
                        </a:rPr>
                        <a:t>           18.765,82 </a:t>
                      </a:r>
                      <a:endParaRPr lang="es-ES" sz="11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spcAft>
                          <a:spcPts val="0"/>
                        </a:spcAft>
                      </a:pPr>
                      <a:r>
                        <a:rPr lang="es-AR" sz="900">
                          <a:solidFill>
                            <a:srgbClr val="365F91"/>
                          </a:solidFill>
                          <a:effectLst/>
                          <a:latin typeface="Calibri"/>
                          <a:ea typeface="Calibri"/>
                          <a:cs typeface="Calibri"/>
                        </a:rPr>
                        <a:t>           19.743,52 </a:t>
                      </a:r>
                      <a:endParaRPr lang="es-ES" sz="11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spcAft>
                          <a:spcPts val="0"/>
                        </a:spcAft>
                      </a:pPr>
                      <a:r>
                        <a:rPr lang="es-AR" sz="900">
                          <a:solidFill>
                            <a:srgbClr val="365F91"/>
                          </a:solidFill>
                          <a:effectLst/>
                          <a:latin typeface="Calibri"/>
                          <a:ea typeface="Calibri"/>
                          <a:cs typeface="Calibri"/>
                        </a:rPr>
                        <a:t>           20.772,16 </a:t>
                      </a:r>
                      <a:endParaRPr lang="es-ES" sz="11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spcAft>
                          <a:spcPts val="0"/>
                        </a:spcAft>
                      </a:pPr>
                      <a:r>
                        <a:rPr lang="es-AR" sz="900">
                          <a:solidFill>
                            <a:srgbClr val="365F91"/>
                          </a:solidFill>
                          <a:effectLst/>
                          <a:latin typeface="Calibri"/>
                          <a:ea typeface="Calibri"/>
                          <a:cs typeface="Calibri"/>
                        </a:rPr>
                        <a:t>           21.854,38 </a:t>
                      </a:r>
                      <a:endParaRPr lang="es-ES" sz="1100">
                        <a:effectLst/>
                        <a:latin typeface="Calibri"/>
                        <a:ea typeface="Calibri"/>
                        <a:cs typeface="Times New Roman"/>
                      </a:endParaRPr>
                    </a:p>
                  </a:txBody>
                  <a:tcPr marL="68580" marR="68580" marT="0" marB="0">
                    <a:lnL>
                      <a:noFill/>
                    </a:lnL>
                    <a:lnR>
                      <a:noFill/>
                    </a:lnR>
                    <a:lnT>
                      <a:noFill/>
                    </a:lnT>
                    <a:lnB>
                      <a:noFill/>
                    </a:lnB>
                    <a:solidFill>
                      <a:srgbClr val="D3DFEE"/>
                    </a:solidFill>
                  </a:tcPr>
                </a:tc>
              </a:tr>
              <a:tr h="250095">
                <a:tc>
                  <a:txBody>
                    <a:bodyPr/>
                    <a:lstStyle/>
                    <a:p>
                      <a:pPr>
                        <a:spcAft>
                          <a:spcPts val="0"/>
                        </a:spcAft>
                      </a:pPr>
                      <a:r>
                        <a:rPr lang="es-AR" sz="900" b="1">
                          <a:solidFill>
                            <a:srgbClr val="365F91"/>
                          </a:solidFill>
                          <a:effectLst/>
                          <a:latin typeface="Calibri"/>
                          <a:ea typeface="Calibri"/>
                          <a:cs typeface="Calibri"/>
                        </a:rPr>
                        <a:t>Depreciación Inmuebles</a:t>
                      </a:r>
                      <a:endParaRPr lang="es-ES" sz="1100">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AR" sz="900">
                          <a:solidFill>
                            <a:srgbClr val="365F91"/>
                          </a:solidFill>
                          <a:effectLst/>
                          <a:latin typeface="Calibri"/>
                          <a:ea typeface="Calibri"/>
                          <a:cs typeface="Calibri"/>
                        </a:rPr>
                        <a:t>         750.634,56 </a:t>
                      </a:r>
                      <a:endParaRPr lang="es-ES" sz="1100">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AR" sz="900">
                          <a:solidFill>
                            <a:srgbClr val="365F91"/>
                          </a:solidFill>
                          <a:effectLst/>
                          <a:latin typeface="Calibri"/>
                          <a:ea typeface="Calibri"/>
                          <a:cs typeface="Calibri"/>
                        </a:rPr>
                        <a:t>         750.634,56 </a:t>
                      </a:r>
                      <a:endParaRPr lang="es-ES" sz="1100">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AR" sz="900">
                          <a:solidFill>
                            <a:srgbClr val="365F91"/>
                          </a:solidFill>
                          <a:effectLst/>
                          <a:latin typeface="Calibri"/>
                          <a:ea typeface="Calibri"/>
                          <a:cs typeface="Calibri"/>
                        </a:rPr>
                        <a:t>         750.634,56 </a:t>
                      </a:r>
                      <a:endParaRPr lang="es-ES" sz="1100">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AR" sz="900">
                          <a:solidFill>
                            <a:srgbClr val="365F91"/>
                          </a:solidFill>
                          <a:effectLst/>
                          <a:latin typeface="Calibri"/>
                          <a:ea typeface="Calibri"/>
                          <a:cs typeface="Calibri"/>
                        </a:rPr>
                        <a:t>         750.634,56 </a:t>
                      </a:r>
                      <a:endParaRPr lang="es-ES" sz="1100">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AR" sz="900">
                          <a:solidFill>
                            <a:srgbClr val="365F91"/>
                          </a:solidFill>
                          <a:effectLst/>
                          <a:latin typeface="Calibri"/>
                          <a:ea typeface="Calibri"/>
                          <a:cs typeface="Calibri"/>
                        </a:rPr>
                        <a:t>         750.634,56 </a:t>
                      </a:r>
                      <a:endParaRPr lang="es-ES" sz="1100">
                        <a:effectLst/>
                        <a:latin typeface="Calibri"/>
                        <a:ea typeface="Calibri"/>
                        <a:cs typeface="Times New Roman"/>
                      </a:endParaRPr>
                    </a:p>
                  </a:txBody>
                  <a:tcPr marL="68580" marR="68580" marT="0" marB="0">
                    <a:lnL>
                      <a:noFill/>
                    </a:lnL>
                    <a:lnR>
                      <a:noFill/>
                    </a:lnR>
                    <a:lnT>
                      <a:noFill/>
                    </a:lnT>
                    <a:lnB>
                      <a:noFill/>
                    </a:lnB>
                  </a:tcPr>
                </a:tc>
              </a:tr>
              <a:tr h="250095">
                <a:tc>
                  <a:txBody>
                    <a:bodyPr/>
                    <a:lstStyle/>
                    <a:p>
                      <a:pPr>
                        <a:spcAft>
                          <a:spcPts val="0"/>
                        </a:spcAft>
                      </a:pPr>
                      <a:r>
                        <a:rPr lang="es-AR" sz="900" b="1">
                          <a:solidFill>
                            <a:srgbClr val="365F91"/>
                          </a:solidFill>
                          <a:effectLst/>
                          <a:latin typeface="Calibri"/>
                          <a:ea typeface="Calibri"/>
                          <a:cs typeface="Calibri"/>
                        </a:rPr>
                        <a:t>Arriendos</a:t>
                      </a:r>
                      <a:endParaRPr lang="es-ES" sz="11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spcAft>
                          <a:spcPts val="0"/>
                        </a:spcAft>
                      </a:pPr>
                      <a:r>
                        <a:rPr lang="es-AR" sz="900">
                          <a:solidFill>
                            <a:srgbClr val="365F91"/>
                          </a:solidFill>
                          <a:effectLst/>
                          <a:latin typeface="Calibri"/>
                          <a:ea typeface="Calibri"/>
                          <a:cs typeface="Calibri"/>
                        </a:rPr>
                        <a:t>     5.321.335,06 </a:t>
                      </a:r>
                      <a:endParaRPr lang="es-ES" sz="11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spcAft>
                          <a:spcPts val="0"/>
                        </a:spcAft>
                      </a:pPr>
                      <a:r>
                        <a:rPr lang="es-AR" sz="900">
                          <a:solidFill>
                            <a:srgbClr val="365F91"/>
                          </a:solidFill>
                          <a:effectLst/>
                          <a:latin typeface="Calibri"/>
                          <a:ea typeface="Calibri"/>
                          <a:cs typeface="Calibri"/>
                        </a:rPr>
                        <a:t>     5.584.046,81 </a:t>
                      </a:r>
                      <a:endParaRPr lang="es-ES" sz="11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spcAft>
                          <a:spcPts val="0"/>
                        </a:spcAft>
                      </a:pPr>
                      <a:r>
                        <a:rPr lang="es-AR" sz="900">
                          <a:solidFill>
                            <a:srgbClr val="365F91"/>
                          </a:solidFill>
                          <a:effectLst/>
                          <a:latin typeface="Calibri"/>
                          <a:ea typeface="Calibri"/>
                          <a:cs typeface="Calibri"/>
                        </a:rPr>
                        <a:t>     5.859.966,52 </a:t>
                      </a:r>
                      <a:endParaRPr lang="es-ES" sz="11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spcAft>
                          <a:spcPts val="0"/>
                        </a:spcAft>
                      </a:pPr>
                      <a:r>
                        <a:rPr lang="es-AR" sz="900">
                          <a:solidFill>
                            <a:srgbClr val="365F91"/>
                          </a:solidFill>
                          <a:effectLst/>
                          <a:latin typeface="Calibri"/>
                          <a:ea typeface="Calibri"/>
                          <a:cs typeface="Calibri"/>
                        </a:rPr>
                        <a:t>     6.149.765,77 </a:t>
                      </a:r>
                      <a:endParaRPr lang="es-ES" sz="11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spcAft>
                          <a:spcPts val="0"/>
                        </a:spcAft>
                      </a:pPr>
                      <a:r>
                        <a:rPr lang="es-AR" sz="900">
                          <a:solidFill>
                            <a:srgbClr val="365F91"/>
                          </a:solidFill>
                          <a:effectLst/>
                          <a:latin typeface="Calibri"/>
                          <a:ea typeface="Calibri"/>
                          <a:cs typeface="Calibri"/>
                        </a:rPr>
                        <a:t>     6.454.150,53 </a:t>
                      </a:r>
                      <a:endParaRPr lang="es-ES" sz="1100">
                        <a:effectLst/>
                        <a:latin typeface="Calibri"/>
                        <a:ea typeface="Calibri"/>
                        <a:cs typeface="Times New Roman"/>
                      </a:endParaRPr>
                    </a:p>
                  </a:txBody>
                  <a:tcPr marL="68580" marR="68580" marT="0" marB="0">
                    <a:lnL>
                      <a:noFill/>
                    </a:lnL>
                    <a:lnR>
                      <a:noFill/>
                    </a:lnR>
                    <a:lnT>
                      <a:noFill/>
                    </a:lnT>
                    <a:lnB>
                      <a:noFill/>
                    </a:lnB>
                    <a:solidFill>
                      <a:srgbClr val="D3DFEE"/>
                    </a:solidFill>
                  </a:tcPr>
                </a:tc>
              </a:tr>
              <a:tr h="250095">
                <a:tc>
                  <a:txBody>
                    <a:bodyPr/>
                    <a:lstStyle/>
                    <a:p>
                      <a:pPr>
                        <a:spcAft>
                          <a:spcPts val="0"/>
                        </a:spcAft>
                      </a:pPr>
                      <a:r>
                        <a:rPr lang="es-AR" sz="900" b="1">
                          <a:solidFill>
                            <a:srgbClr val="365F91"/>
                          </a:solidFill>
                          <a:effectLst/>
                          <a:latin typeface="Calibri"/>
                          <a:ea typeface="Calibri"/>
                          <a:cs typeface="Calibri"/>
                        </a:rPr>
                        <a:t>Servicios Varios</a:t>
                      </a:r>
                      <a:endParaRPr lang="es-ES" sz="1100">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AR" sz="900">
                          <a:solidFill>
                            <a:srgbClr val="365F91"/>
                          </a:solidFill>
                          <a:effectLst/>
                          <a:latin typeface="Calibri"/>
                          <a:ea typeface="Calibri"/>
                          <a:cs typeface="Calibri"/>
                        </a:rPr>
                        <a:t>     1.519.486,29 </a:t>
                      </a:r>
                      <a:endParaRPr lang="es-ES" sz="1100">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AR" sz="900">
                          <a:solidFill>
                            <a:srgbClr val="365F91"/>
                          </a:solidFill>
                          <a:effectLst/>
                          <a:latin typeface="Calibri"/>
                          <a:ea typeface="Calibri"/>
                          <a:cs typeface="Calibri"/>
                        </a:rPr>
                        <a:t>     1.595.993,73 </a:t>
                      </a:r>
                      <a:endParaRPr lang="es-ES" sz="1100">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AR" sz="900">
                          <a:solidFill>
                            <a:srgbClr val="365F91"/>
                          </a:solidFill>
                          <a:effectLst/>
                          <a:latin typeface="Calibri"/>
                          <a:ea typeface="Calibri"/>
                          <a:cs typeface="Calibri"/>
                        </a:rPr>
                        <a:t>     1.676.403,76 </a:t>
                      </a:r>
                      <a:endParaRPr lang="es-ES" sz="1100">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AR" sz="900">
                          <a:solidFill>
                            <a:srgbClr val="365F91"/>
                          </a:solidFill>
                          <a:effectLst/>
                          <a:latin typeface="Calibri"/>
                          <a:ea typeface="Calibri"/>
                          <a:cs typeface="Calibri"/>
                        </a:rPr>
                        <a:t>     1.760.917,00 </a:t>
                      </a:r>
                      <a:endParaRPr lang="es-ES" sz="1100">
                        <a:effectLst/>
                        <a:latin typeface="Calibri"/>
                        <a:ea typeface="Calibri"/>
                        <a:cs typeface="Times New Roman"/>
                      </a:endParaRPr>
                    </a:p>
                  </a:txBody>
                  <a:tcPr marL="68580" marR="68580" marT="0" marB="0">
                    <a:lnL>
                      <a:noFill/>
                    </a:lnL>
                    <a:lnR>
                      <a:noFill/>
                    </a:lnR>
                    <a:lnT>
                      <a:noFill/>
                    </a:lnT>
                    <a:lnB>
                      <a:noFill/>
                    </a:lnB>
                  </a:tcPr>
                </a:tc>
                <a:tc>
                  <a:txBody>
                    <a:bodyPr/>
                    <a:lstStyle/>
                    <a:p>
                      <a:pPr>
                        <a:spcAft>
                          <a:spcPts val="0"/>
                        </a:spcAft>
                      </a:pPr>
                      <a:r>
                        <a:rPr lang="es-AR" sz="900">
                          <a:solidFill>
                            <a:srgbClr val="365F91"/>
                          </a:solidFill>
                          <a:effectLst/>
                          <a:latin typeface="Calibri"/>
                          <a:ea typeface="Calibri"/>
                          <a:cs typeface="Calibri"/>
                        </a:rPr>
                        <a:t>     1.849.744,46 </a:t>
                      </a:r>
                      <a:endParaRPr lang="es-ES" sz="1100">
                        <a:effectLst/>
                        <a:latin typeface="Calibri"/>
                        <a:ea typeface="Calibri"/>
                        <a:cs typeface="Times New Roman"/>
                      </a:endParaRPr>
                    </a:p>
                  </a:txBody>
                  <a:tcPr marL="68580" marR="68580" marT="0" marB="0">
                    <a:lnL>
                      <a:noFill/>
                    </a:lnL>
                    <a:lnR>
                      <a:noFill/>
                    </a:lnR>
                    <a:lnT>
                      <a:noFill/>
                    </a:lnT>
                    <a:lnB>
                      <a:noFill/>
                    </a:lnB>
                  </a:tcPr>
                </a:tc>
              </a:tr>
              <a:tr h="250095">
                <a:tc>
                  <a:txBody>
                    <a:bodyPr/>
                    <a:lstStyle/>
                    <a:p>
                      <a:pPr>
                        <a:spcAft>
                          <a:spcPts val="0"/>
                        </a:spcAft>
                      </a:pPr>
                      <a:r>
                        <a:rPr lang="es-AR" sz="900" b="1">
                          <a:solidFill>
                            <a:srgbClr val="365F91"/>
                          </a:solidFill>
                          <a:effectLst/>
                          <a:latin typeface="Calibri"/>
                          <a:ea typeface="Calibri"/>
                          <a:cs typeface="Calibri"/>
                        </a:rPr>
                        <a:t>Mantenimiento Instalaciones</a:t>
                      </a:r>
                      <a:endParaRPr lang="es-ES" sz="11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spcAft>
                          <a:spcPts val="0"/>
                        </a:spcAft>
                      </a:pPr>
                      <a:r>
                        <a:rPr lang="es-AR" sz="900">
                          <a:solidFill>
                            <a:srgbClr val="365F91"/>
                          </a:solidFill>
                          <a:effectLst/>
                          <a:latin typeface="Calibri"/>
                          <a:ea typeface="Calibri"/>
                          <a:cs typeface="Calibri"/>
                        </a:rPr>
                        <a:t>         145.733,58 </a:t>
                      </a:r>
                      <a:endParaRPr lang="es-ES" sz="11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spcAft>
                          <a:spcPts val="0"/>
                        </a:spcAft>
                      </a:pPr>
                      <a:r>
                        <a:rPr lang="es-AR" sz="900">
                          <a:solidFill>
                            <a:srgbClr val="365F91"/>
                          </a:solidFill>
                          <a:effectLst/>
                          <a:latin typeface="Calibri"/>
                          <a:ea typeface="Calibri"/>
                          <a:cs typeface="Calibri"/>
                        </a:rPr>
                        <a:t>         145.733,58 </a:t>
                      </a:r>
                      <a:endParaRPr lang="es-ES" sz="11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spcAft>
                          <a:spcPts val="0"/>
                        </a:spcAft>
                      </a:pPr>
                      <a:r>
                        <a:rPr lang="es-AR" sz="900">
                          <a:solidFill>
                            <a:srgbClr val="365F91"/>
                          </a:solidFill>
                          <a:effectLst/>
                          <a:latin typeface="Calibri"/>
                          <a:ea typeface="Calibri"/>
                          <a:cs typeface="Calibri"/>
                        </a:rPr>
                        <a:t>         145.733,58 </a:t>
                      </a:r>
                      <a:endParaRPr lang="es-ES" sz="11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spcAft>
                          <a:spcPts val="0"/>
                        </a:spcAft>
                      </a:pPr>
                      <a:r>
                        <a:rPr lang="es-AR" sz="900">
                          <a:solidFill>
                            <a:srgbClr val="365F91"/>
                          </a:solidFill>
                          <a:effectLst/>
                          <a:latin typeface="Calibri"/>
                          <a:ea typeface="Calibri"/>
                          <a:cs typeface="Calibri"/>
                        </a:rPr>
                        <a:t>         145.733,58 </a:t>
                      </a:r>
                      <a:endParaRPr lang="es-ES" sz="11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spcAft>
                          <a:spcPts val="0"/>
                        </a:spcAft>
                      </a:pPr>
                      <a:r>
                        <a:rPr lang="es-AR" sz="900">
                          <a:solidFill>
                            <a:srgbClr val="365F91"/>
                          </a:solidFill>
                          <a:effectLst/>
                          <a:latin typeface="Calibri"/>
                          <a:ea typeface="Calibri"/>
                          <a:cs typeface="Calibri"/>
                        </a:rPr>
                        <a:t>         145.733,58 </a:t>
                      </a:r>
                      <a:endParaRPr lang="es-ES" sz="1100">
                        <a:effectLst/>
                        <a:latin typeface="Calibri"/>
                        <a:ea typeface="Calibri"/>
                        <a:cs typeface="Times New Roman"/>
                      </a:endParaRPr>
                    </a:p>
                  </a:txBody>
                  <a:tcPr marL="68580" marR="68580" marT="0" marB="0">
                    <a:lnL>
                      <a:noFill/>
                    </a:lnL>
                    <a:lnR>
                      <a:noFill/>
                    </a:lnR>
                    <a:lnT>
                      <a:noFill/>
                    </a:lnT>
                    <a:lnB>
                      <a:noFill/>
                    </a:lnB>
                    <a:solidFill>
                      <a:srgbClr val="D3DFEE"/>
                    </a:solidFill>
                  </a:tcPr>
                </a:tc>
              </a:tr>
              <a:tr h="250095">
                <a:tc>
                  <a:txBody>
                    <a:bodyPr/>
                    <a:lstStyle/>
                    <a:p>
                      <a:pPr>
                        <a:spcAft>
                          <a:spcPts val="0"/>
                        </a:spcAft>
                      </a:pPr>
                      <a:r>
                        <a:rPr lang="es-AR" sz="900" b="1">
                          <a:solidFill>
                            <a:srgbClr val="365F91"/>
                          </a:solidFill>
                          <a:effectLst/>
                          <a:latin typeface="Calibri"/>
                          <a:ea typeface="Calibri"/>
                          <a:cs typeface="Calibri"/>
                        </a:rPr>
                        <a:t>Amortización Concesión Locales</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spcAft>
                          <a:spcPts val="0"/>
                        </a:spcAft>
                      </a:pPr>
                      <a:r>
                        <a:rPr lang="es-AR" sz="900" dirty="0">
                          <a:solidFill>
                            <a:srgbClr val="365F91"/>
                          </a:solidFill>
                          <a:effectLst/>
                          <a:latin typeface="Calibri"/>
                          <a:ea typeface="Calibri"/>
                          <a:cs typeface="Calibri"/>
                        </a:rPr>
                        <a:t>         986.671,99 </a:t>
                      </a:r>
                      <a:endParaRPr lang="es-ES" sz="1100" dirty="0">
                        <a:effectLst/>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spcAft>
                          <a:spcPts val="0"/>
                        </a:spcAft>
                      </a:pPr>
                      <a:r>
                        <a:rPr lang="es-AR" sz="900">
                          <a:solidFill>
                            <a:srgbClr val="365F91"/>
                          </a:solidFill>
                          <a:effectLst/>
                          <a:latin typeface="Calibri"/>
                          <a:ea typeface="Calibri"/>
                          <a:cs typeface="Calibri"/>
                        </a:rPr>
                        <a:t>         986.671,99 </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spcAft>
                          <a:spcPts val="0"/>
                        </a:spcAft>
                      </a:pPr>
                      <a:r>
                        <a:rPr lang="es-AR" sz="900">
                          <a:solidFill>
                            <a:srgbClr val="365F91"/>
                          </a:solidFill>
                          <a:effectLst/>
                          <a:latin typeface="Calibri"/>
                          <a:ea typeface="Calibri"/>
                          <a:cs typeface="Calibri"/>
                        </a:rPr>
                        <a:t>         986.671,99 </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spcAft>
                          <a:spcPts val="0"/>
                        </a:spcAft>
                      </a:pPr>
                      <a:r>
                        <a:rPr lang="es-AR" sz="900">
                          <a:solidFill>
                            <a:srgbClr val="365F91"/>
                          </a:solidFill>
                          <a:effectLst/>
                          <a:latin typeface="Calibri"/>
                          <a:ea typeface="Calibri"/>
                          <a:cs typeface="Calibri"/>
                        </a:rPr>
                        <a:t>         986.671,99 </a:t>
                      </a:r>
                      <a:endParaRPr lang="es-ES" sz="1100">
                        <a:effectLst/>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spcAft>
                          <a:spcPts val="0"/>
                        </a:spcAft>
                      </a:pPr>
                      <a:r>
                        <a:rPr lang="es-AR" sz="900" dirty="0">
                          <a:solidFill>
                            <a:srgbClr val="365F91"/>
                          </a:solidFill>
                          <a:effectLst/>
                          <a:latin typeface="Calibri"/>
                          <a:ea typeface="Calibri"/>
                          <a:cs typeface="Calibri"/>
                        </a:rPr>
                        <a:t>         986.671,99 </a:t>
                      </a:r>
                      <a:endParaRPr lang="es-ES" sz="1100" dirty="0">
                        <a:effectLst/>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r>
            </a:tbl>
          </a:graphicData>
        </a:graphic>
      </p:graphicFrame>
    </p:spTree>
  </p:cSld>
  <p:clrMapOvr>
    <a:masterClrMapping/>
  </p:clrMapOvr>
  <p:transition spd="med">
    <p:cov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3108" y="571480"/>
            <a:ext cx="5559535" cy="646331"/>
          </a:xfrm>
          <a:prstGeom prst="rect">
            <a:avLst/>
          </a:prstGeom>
          <a:noFill/>
        </p:spPr>
        <p:txBody>
          <a:bodyPr wrap="none" lIns="91440" tIns="45720" rIns="91440" bIns="45720">
            <a:spAutoFit/>
          </a:bodyPr>
          <a:lstStyle/>
          <a:p>
            <a:pPr algn="ctr"/>
            <a:r>
              <a:rPr lang="es-E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Presupuesto de Gastos</a:t>
            </a:r>
          </a:p>
        </p:txBody>
      </p:sp>
      <p:graphicFrame>
        <p:nvGraphicFramePr>
          <p:cNvPr id="4" name="3 Tabla"/>
          <p:cNvGraphicFramePr>
            <a:graphicFrameLocks noGrp="1"/>
          </p:cNvGraphicFramePr>
          <p:nvPr>
            <p:extLst>
              <p:ext uri="{D42A27DB-BD31-4B8C-83A1-F6EECF244321}">
                <p14:modId xmlns:p14="http://schemas.microsoft.com/office/powerpoint/2010/main" val="1620468810"/>
              </p:ext>
            </p:extLst>
          </p:nvPr>
        </p:nvGraphicFramePr>
        <p:xfrm>
          <a:off x="755573" y="1412776"/>
          <a:ext cx="7776865" cy="5017050"/>
        </p:xfrm>
        <a:graphic>
          <a:graphicData uri="http://schemas.openxmlformats.org/drawingml/2006/table">
            <a:tbl>
              <a:tblPr firstRow="1" firstCol="1" bandRow="1"/>
              <a:tblGrid>
                <a:gridCol w="2012540"/>
                <a:gridCol w="1152865"/>
                <a:gridCol w="1152865"/>
                <a:gridCol w="1152865"/>
                <a:gridCol w="1152865"/>
                <a:gridCol w="1152865"/>
              </a:tblGrid>
              <a:tr h="200682">
                <a:tc>
                  <a:txBody>
                    <a:bodyPr/>
                    <a:lstStyle/>
                    <a:p>
                      <a:pPr algn="ctr">
                        <a:spcAft>
                          <a:spcPts val="0"/>
                        </a:spcAft>
                      </a:pPr>
                      <a:r>
                        <a:rPr lang="es-AR" sz="1100" b="1">
                          <a:solidFill>
                            <a:srgbClr val="365F91"/>
                          </a:solidFill>
                          <a:effectLst/>
                          <a:latin typeface="Calibri"/>
                          <a:ea typeface="Calibri"/>
                          <a:cs typeface="Calibri"/>
                        </a:rPr>
                        <a:t>Cuentas</a:t>
                      </a:r>
                      <a:endParaRPr lang="es-ES" sz="1600">
                        <a:effectLst/>
                        <a:latin typeface="Calibri"/>
                        <a:ea typeface="Calibri"/>
                        <a:cs typeface="Times New Roman"/>
                      </a:endParaRPr>
                    </a:p>
                  </a:txBody>
                  <a:tcPr marL="62271" marR="62271"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AR" sz="1100" b="1">
                          <a:solidFill>
                            <a:srgbClr val="365F91"/>
                          </a:solidFill>
                          <a:effectLst/>
                          <a:latin typeface="Calibri"/>
                          <a:ea typeface="Calibri"/>
                          <a:cs typeface="Calibri"/>
                        </a:rPr>
                        <a:t>2012</a:t>
                      </a:r>
                      <a:endParaRPr lang="es-ES" sz="1600">
                        <a:effectLst/>
                        <a:latin typeface="Calibri"/>
                        <a:ea typeface="Calibri"/>
                        <a:cs typeface="Times New Roman"/>
                      </a:endParaRPr>
                    </a:p>
                  </a:txBody>
                  <a:tcPr marL="62271" marR="62271"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AR" sz="1100" b="1">
                          <a:solidFill>
                            <a:srgbClr val="365F91"/>
                          </a:solidFill>
                          <a:effectLst/>
                          <a:latin typeface="Calibri"/>
                          <a:ea typeface="Calibri"/>
                          <a:cs typeface="Calibri"/>
                        </a:rPr>
                        <a:t>2013</a:t>
                      </a:r>
                      <a:endParaRPr lang="es-ES" sz="1600">
                        <a:effectLst/>
                        <a:latin typeface="Calibri"/>
                        <a:ea typeface="Calibri"/>
                        <a:cs typeface="Times New Roman"/>
                      </a:endParaRPr>
                    </a:p>
                  </a:txBody>
                  <a:tcPr marL="62271" marR="62271"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AR" sz="1100" b="1">
                          <a:solidFill>
                            <a:srgbClr val="365F91"/>
                          </a:solidFill>
                          <a:effectLst/>
                          <a:latin typeface="Calibri"/>
                          <a:ea typeface="Calibri"/>
                          <a:cs typeface="Calibri"/>
                        </a:rPr>
                        <a:t>2014</a:t>
                      </a:r>
                      <a:endParaRPr lang="es-ES" sz="1600">
                        <a:effectLst/>
                        <a:latin typeface="Calibri"/>
                        <a:ea typeface="Calibri"/>
                        <a:cs typeface="Times New Roman"/>
                      </a:endParaRPr>
                    </a:p>
                  </a:txBody>
                  <a:tcPr marL="62271" marR="62271"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AR" sz="1100" b="1">
                          <a:solidFill>
                            <a:srgbClr val="365F91"/>
                          </a:solidFill>
                          <a:effectLst/>
                          <a:latin typeface="Calibri"/>
                          <a:ea typeface="Calibri"/>
                          <a:cs typeface="Calibri"/>
                        </a:rPr>
                        <a:t>2015</a:t>
                      </a:r>
                      <a:endParaRPr lang="es-ES" sz="1600">
                        <a:effectLst/>
                        <a:latin typeface="Calibri"/>
                        <a:ea typeface="Calibri"/>
                        <a:cs typeface="Times New Roman"/>
                      </a:endParaRPr>
                    </a:p>
                  </a:txBody>
                  <a:tcPr marL="62271" marR="62271"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AR" sz="1100" b="1">
                          <a:solidFill>
                            <a:srgbClr val="365F91"/>
                          </a:solidFill>
                          <a:effectLst/>
                          <a:latin typeface="Calibri"/>
                          <a:ea typeface="Calibri"/>
                          <a:cs typeface="Calibri"/>
                        </a:rPr>
                        <a:t>2016</a:t>
                      </a:r>
                      <a:endParaRPr lang="es-ES" sz="1600">
                        <a:effectLst/>
                        <a:latin typeface="Calibri"/>
                        <a:ea typeface="Calibri"/>
                        <a:cs typeface="Times New Roman"/>
                      </a:endParaRPr>
                    </a:p>
                  </a:txBody>
                  <a:tcPr marL="62271" marR="62271"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0682">
                <a:tc>
                  <a:txBody>
                    <a:bodyPr/>
                    <a:lstStyle/>
                    <a:p>
                      <a:pPr>
                        <a:spcAft>
                          <a:spcPts val="0"/>
                        </a:spcAft>
                      </a:pPr>
                      <a:r>
                        <a:rPr lang="es-AR" sz="1100" b="1">
                          <a:solidFill>
                            <a:srgbClr val="365F91"/>
                          </a:solidFill>
                          <a:effectLst/>
                          <a:latin typeface="Calibri"/>
                          <a:ea typeface="Calibri"/>
                          <a:cs typeface="Calibri"/>
                        </a:rPr>
                        <a:t>Gastos</a:t>
                      </a:r>
                      <a:endParaRPr lang="es-ES" sz="1600">
                        <a:effectLst/>
                        <a:latin typeface="Calibri"/>
                        <a:ea typeface="Calibri"/>
                        <a:cs typeface="Times New Roman"/>
                      </a:endParaRPr>
                    </a:p>
                  </a:txBody>
                  <a:tcPr marL="62271" marR="62271"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spcAft>
                          <a:spcPts val="0"/>
                        </a:spcAft>
                      </a:pPr>
                      <a:r>
                        <a:rPr lang="es-AR" sz="1100">
                          <a:solidFill>
                            <a:srgbClr val="365F91"/>
                          </a:solidFill>
                          <a:effectLst/>
                          <a:latin typeface="Calibri"/>
                          <a:ea typeface="Calibri"/>
                          <a:cs typeface="Calibri"/>
                        </a:rPr>
                        <a:t> </a:t>
                      </a:r>
                      <a:endParaRPr lang="es-ES" sz="1600">
                        <a:effectLst/>
                        <a:latin typeface="Calibri"/>
                        <a:ea typeface="Calibri"/>
                        <a:cs typeface="Times New Roman"/>
                      </a:endParaRPr>
                    </a:p>
                  </a:txBody>
                  <a:tcPr marL="62271" marR="62271"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spcAft>
                          <a:spcPts val="0"/>
                        </a:spcAft>
                      </a:pPr>
                      <a:r>
                        <a:rPr lang="es-AR" sz="1100">
                          <a:solidFill>
                            <a:srgbClr val="365F91"/>
                          </a:solidFill>
                          <a:effectLst/>
                          <a:latin typeface="Calibri"/>
                          <a:ea typeface="Calibri"/>
                          <a:cs typeface="Calibri"/>
                        </a:rPr>
                        <a:t> </a:t>
                      </a:r>
                      <a:endParaRPr lang="es-ES" sz="1600">
                        <a:effectLst/>
                        <a:latin typeface="Calibri"/>
                        <a:ea typeface="Calibri"/>
                        <a:cs typeface="Times New Roman"/>
                      </a:endParaRPr>
                    </a:p>
                  </a:txBody>
                  <a:tcPr marL="62271" marR="62271"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spcAft>
                          <a:spcPts val="0"/>
                        </a:spcAft>
                      </a:pPr>
                      <a:r>
                        <a:rPr lang="es-AR" sz="1100">
                          <a:solidFill>
                            <a:srgbClr val="365F91"/>
                          </a:solidFill>
                          <a:effectLst/>
                          <a:latin typeface="Calibri"/>
                          <a:ea typeface="Calibri"/>
                          <a:cs typeface="Calibri"/>
                        </a:rPr>
                        <a:t> </a:t>
                      </a:r>
                      <a:endParaRPr lang="es-ES" sz="1600">
                        <a:effectLst/>
                        <a:latin typeface="Calibri"/>
                        <a:ea typeface="Calibri"/>
                        <a:cs typeface="Times New Roman"/>
                      </a:endParaRPr>
                    </a:p>
                  </a:txBody>
                  <a:tcPr marL="62271" marR="62271"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spcAft>
                          <a:spcPts val="0"/>
                        </a:spcAft>
                      </a:pPr>
                      <a:r>
                        <a:rPr lang="es-AR" sz="1100">
                          <a:solidFill>
                            <a:srgbClr val="365F91"/>
                          </a:solidFill>
                          <a:effectLst/>
                          <a:latin typeface="Calibri"/>
                          <a:ea typeface="Calibri"/>
                          <a:cs typeface="Calibri"/>
                        </a:rPr>
                        <a:t> </a:t>
                      </a:r>
                      <a:endParaRPr lang="es-ES" sz="1600">
                        <a:effectLst/>
                        <a:latin typeface="Calibri"/>
                        <a:ea typeface="Calibri"/>
                        <a:cs typeface="Times New Roman"/>
                      </a:endParaRPr>
                    </a:p>
                  </a:txBody>
                  <a:tcPr marL="62271" marR="62271"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spcAft>
                          <a:spcPts val="0"/>
                        </a:spcAft>
                      </a:pPr>
                      <a:r>
                        <a:rPr lang="es-AR" sz="1100">
                          <a:solidFill>
                            <a:srgbClr val="365F91"/>
                          </a:solidFill>
                          <a:effectLst/>
                          <a:latin typeface="Calibri"/>
                          <a:ea typeface="Calibri"/>
                          <a:cs typeface="Calibri"/>
                        </a:rPr>
                        <a:t> </a:t>
                      </a:r>
                      <a:endParaRPr lang="es-ES" sz="1600">
                        <a:effectLst/>
                        <a:latin typeface="Calibri"/>
                        <a:ea typeface="Calibri"/>
                        <a:cs typeface="Times New Roman"/>
                      </a:endParaRPr>
                    </a:p>
                  </a:txBody>
                  <a:tcPr marL="62271" marR="62271"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200682">
                <a:tc>
                  <a:txBody>
                    <a:bodyPr/>
                    <a:lstStyle/>
                    <a:p>
                      <a:pPr>
                        <a:spcAft>
                          <a:spcPts val="0"/>
                        </a:spcAft>
                      </a:pPr>
                      <a:r>
                        <a:rPr lang="es-AR" sz="1100" b="1">
                          <a:solidFill>
                            <a:srgbClr val="365F91"/>
                          </a:solidFill>
                          <a:effectLst/>
                          <a:latin typeface="Calibri"/>
                          <a:ea typeface="Calibri"/>
                          <a:cs typeface="Calibri"/>
                        </a:rPr>
                        <a:t>Gastos Operacionales</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lgn="r">
                        <a:spcAft>
                          <a:spcPts val="0"/>
                        </a:spcAft>
                      </a:pPr>
                      <a:r>
                        <a:rPr lang="es-AR" sz="1100">
                          <a:solidFill>
                            <a:srgbClr val="365F91"/>
                          </a:solidFill>
                          <a:effectLst/>
                          <a:latin typeface="Calibri"/>
                          <a:ea typeface="Calibri"/>
                          <a:cs typeface="Calibri"/>
                        </a:rPr>
                        <a:t> </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lgn="r">
                        <a:spcAft>
                          <a:spcPts val="0"/>
                        </a:spcAft>
                      </a:pPr>
                      <a:r>
                        <a:rPr lang="es-AR" sz="1100">
                          <a:solidFill>
                            <a:srgbClr val="365F91"/>
                          </a:solidFill>
                          <a:effectLst/>
                          <a:latin typeface="Calibri"/>
                          <a:ea typeface="Calibri"/>
                          <a:cs typeface="Calibri"/>
                        </a:rPr>
                        <a:t> </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lgn="r">
                        <a:spcAft>
                          <a:spcPts val="0"/>
                        </a:spcAft>
                      </a:pPr>
                      <a:r>
                        <a:rPr lang="es-AR" sz="1100">
                          <a:solidFill>
                            <a:srgbClr val="365F91"/>
                          </a:solidFill>
                          <a:effectLst/>
                          <a:latin typeface="Calibri"/>
                          <a:ea typeface="Calibri"/>
                          <a:cs typeface="Calibri"/>
                        </a:rPr>
                        <a:t> </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lgn="r">
                        <a:spcAft>
                          <a:spcPts val="0"/>
                        </a:spcAft>
                      </a:pPr>
                      <a:r>
                        <a:rPr lang="es-AR" sz="1100">
                          <a:solidFill>
                            <a:srgbClr val="365F91"/>
                          </a:solidFill>
                          <a:effectLst/>
                          <a:latin typeface="Calibri"/>
                          <a:ea typeface="Calibri"/>
                          <a:cs typeface="Calibri"/>
                        </a:rPr>
                        <a:t> </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lgn="r">
                        <a:spcAft>
                          <a:spcPts val="0"/>
                        </a:spcAft>
                      </a:pPr>
                      <a:r>
                        <a:rPr lang="es-AR" sz="1100">
                          <a:solidFill>
                            <a:srgbClr val="365F91"/>
                          </a:solidFill>
                          <a:effectLst/>
                          <a:latin typeface="Calibri"/>
                          <a:ea typeface="Calibri"/>
                          <a:cs typeface="Calibri"/>
                        </a:rPr>
                        <a:t> </a:t>
                      </a:r>
                      <a:endParaRPr lang="es-ES" sz="1600">
                        <a:effectLst/>
                        <a:latin typeface="Calibri"/>
                        <a:ea typeface="Calibri"/>
                        <a:cs typeface="Times New Roman"/>
                      </a:endParaRPr>
                    </a:p>
                  </a:txBody>
                  <a:tcPr marL="62271" marR="62271" marT="0" marB="0">
                    <a:lnL>
                      <a:noFill/>
                    </a:lnL>
                    <a:lnR>
                      <a:noFill/>
                    </a:lnR>
                    <a:lnT>
                      <a:noFill/>
                    </a:lnT>
                    <a:lnB>
                      <a:noFill/>
                    </a:lnB>
                  </a:tcPr>
                </a:tc>
              </a:tr>
              <a:tr h="200682">
                <a:tc>
                  <a:txBody>
                    <a:bodyPr/>
                    <a:lstStyle/>
                    <a:p>
                      <a:pPr>
                        <a:spcAft>
                          <a:spcPts val="0"/>
                        </a:spcAft>
                      </a:pPr>
                      <a:r>
                        <a:rPr lang="es-AR" sz="1100" b="1">
                          <a:solidFill>
                            <a:srgbClr val="365F91"/>
                          </a:solidFill>
                          <a:effectLst/>
                          <a:latin typeface="Calibri"/>
                          <a:ea typeface="Calibri"/>
                          <a:cs typeface="Calibri"/>
                        </a:rPr>
                        <a:t>Sueldos</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         157.815,00 </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         166.037,16 </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         174.687,70 </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         183.788,93 </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         193.364,33 </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r>
              <a:tr h="200682">
                <a:tc>
                  <a:txBody>
                    <a:bodyPr/>
                    <a:lstStyle/>
                    <a:p>
                      <a:pPr>
                        <a:spcAft>
                          <a:spcPts val="0"/>
                        </a:spcAft>
                      </a:pPr>
                      <a:r>
                        <a:rPr lang="es-AR" sz="1100" b="1">
                          <a:solidFill>
                            <a:srgbClr val="365F91"/>
                          </a:solidFill>
                          <a:effectLst/>
                          <a:latin typeface="Calibri"/>
                          <a:ea typeface="Calibri"/>
                          <a:cs typeface="Calibri"/>
                        </a:rPr>
                        <a:t>Aportes al I.E.S.S.</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lgn="r">
                        <a:spcAft>
                          <a:spcPts val="0"/>
                        </a:spcAft>
                      </a:pPr>
                      <a:r>
                        <a:rPr lang="es-AR" sz="1100">
                          <a:solidFill>
                            <a:srgbClr val="365F91"/>
                          </a:solidFill>
                          <a:effectLst/>
                          <a:latin typeface="Calibri"/>
                          <a:ea typeface="Calibri"/>
                          <a:cs typeface="Calibri"/>
                        </a:rPr>
                        <a:t>           32.352,08 </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lgn="r">
                        <a:spcAft>
                          <a:spcPts val="0"/>
                        </a:spcAft>
                      </a:pPr>
                      <a:r>
                        <a:rPr lang="es-AR" sz="1100">
                          <a:solidFill>
                            <a:srgbClr val="365F91"/>
                          </a:solidFill>
                          <a:effectLst/>
                          <a:latin typeface="Calibri"/>
                          <a:ea typeface="Calibri"/>
                          <a:cs typeface="Calibri"/>
                        </a:rPr>
                        <a:t>           34.037,62 </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lgn="r">
                        <a:spcAft>
                          <a:spcPts val="0"/>
                        </a:spcAft>
                      </a:pPr>
                      <a:r>
                        <a:rPr lang="es-AR" sz="1100">
                          <a:solidFill>
                            <a:srgbClr val="365F91"/>
                          </a:solidFill>
                          <a:effectLst/>
                          <a:latin typeface="Calibri"/>
                          <a:ea typeface="Calibri"/>
                          <a:cs typeface="Calibri"/>
                        </a:rPr>
                        <a:t>           35.810,98 </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lgn="r">
                        <a:spcAft>
                          <a:spcPts val="0"/>
                        </a:spcAft>
                      </a:pPr>
                      <a:r>
                        <a:rPr lang="es-AR" sz="1100">
                          <a:solidFill>
                            <a:srgbClr val="365F91"/>
                          </a:solidFill>
                          <a:effectLst/>
                          <a:latin typeface="Calibri"/>
                          <a:ea typeface="Calibri"/>
                          <a:cs typeface="Calibri"/>
                        </a:rPr>
                        <a:t>           37.676,73 </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lgn="r">
                        <a:spcAft>
                          <a:spcPts val="0"/>
                        </a:spcAft>
                      </a:pPr>
                      <a:r>
                        <a:rPr lang="es-AR" sz="1100">
                          <a:solidFill>
                            <a:srgbClr val="365F91"/>
                          </a:solidFill>
                          <a:effectLst/>
                          <a:latin typeface="Calibri"/>
                          <a:ea typeface="Calibri"/>
                          <a:cs typeface="Calibri"/>
                        </a:rPr>
                        <a:t>           39.639,69 </a:t>
                      </a:r>
                      <a:endParaRPr lang="es-ES" sz="1600">
                        <a:effectLst/>
                        <a:latin typeface="Calibri"/>
                        <a:ea typeface="Calibri"/>
                        <a:cs typeface="Times New Roman"/>
                      </a:endParaRPr>
                    </a:p>
                  </a:txBody>
                  <a:tcPr marL="62271" marR="62271" marT="0" marB="0">
                    <a:lnL>
                      <a:noFill/>
                    </a:lnL>
                    <a:lnR>
                      <a:noFill/>
                    </a:lnR>
                    <a:lnT>
                      <a:noFill/>
                    </a:lnT>
                    <a:lnB>
                      <a:noFill/>
                    </a:lnB>
                  </a:tcPr>
                </a:tc>
              </a:tr>
              <a:tr h="200682">
                <a:tc>
                  <a:txBody>
                    <a:bodyPr/>
                    <a:lstStyle/>
                    <a:p>
                      <a:pPr>
                        <a:spcAft>
                          <a:spcPts val="0"/>
                        </a:spcAft>
                      </a:pPr>
                      <a:r>
                        <a:rPr lang="es-AR" sz="1100" b="1">
                          <a:solidFill>
                            <a:srgbClr val="365F91"/>
                          </a:solidFill>
                          <a:effectLst/>
                          <a:latin typeface="Calibri"/>
                          <a:ea typeface="Calibri"/>
                          <a:cs typeface="Calibri"/>
                        </a:rPr>
                        <a:t>Fondos de Reserva</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           13.151,25 </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           13.836,43 </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           14.557,31 </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           15.315,74 </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           16.113,69 </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r>
              <a:tr h="200682">
                <a:tc>
                  <a:txBody>
                    <a:bodyPr/>
                    <a:lstStyle/>
                    <a:p>
                      <a:pPr>
                        <a:spcAft>
                          <a:spcPts val="0"/>
                        </a:spcAft>
                      </a:pPr>
                      <a:r>
                        <a:rPr lang="es-AR" sz="1100" b="1">
                          <a:solidFill>
                            <a:srgbClr val="365F91"/>
                          </a:solidFill>
                          <a:effectLst/>
                          <a:latin typeface="Calibri"/>
                          <a:ea typeface="Calibri"/>
                          <a:cs typeface="Calibri"/>
                        </a:rPr>
                        <a:t>Gastos Generales</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lgn="r">
                        <a:spcAft>
                          <a:spcPts val="0"/>
                        </a:spcAft>
                      </a:pPr>
                      <a:r>
                        <a:rPr lang="es-AR" sz="1100">
                          <a:solidFill>
                            <a:srgbClr val="365F91"/>
                          </a:solidFill>
                          <a:effectLst/>
                          <a:latin typeface="Calibri"/>
                          <a:ea typeface="Calibri"/>
                          <a:cs typeface="Calibri"/>
                        </a:rPr>
                        <a:t> </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lgn="r">
                        <a:spcAft>
                          <a:spcPts val="0"/>
                        </a:spcAft>
                      </a:pPr>
                      <a:r>
                        <a:rPr lang="es-AR" sz="1100">
                          <a:solidFill>
                            <a:srgbClr val="365F91"/>
                          </a:solidFill>
                          <a:effectLst/>
                          <a:latin typeface="Calibri"/>
                          <a:ea typeface="Calibri"/>
                          <a:cs typeface="Calibri"/>
                        </a:rPr>
                        <a:t> </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lgn="r">
                        <a:spcAft>
                          <a:spcPts val="0"/>
                        </a:spcAft>
                      </a:pPr>
                      <a:r>
                        <a:rPr lang="es-AR" sz="1100">
                          <a:solidFill>
                            <a:srgbClr val="365F91"/>
                          </a:solidFill>
                          <a:effectLst/>
                          <a:latin typeface="Calibri"/>
                          <a:ea typeface="Calibri"/>
                          <a:cs typeface="Calibri"/>
                        </a:rPr>
                        <a:t> </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lgn="r">
                        <a:spcAft>
                          <a:spcPts val="0"/>
                        </a:spcAft>
                      </a:pPr>
                      <a:r>
                        <a:rPr lang="es-AR" sz="1100">
                          <a:solidFill>
                            <a:srgbClr val="365F91"/>
                          </a:solidFill>
                          <a:effectLst/>
                          <a:latin typeface="Calibri"/>
                          <a:ea typeface="Calibri"/>
                          <a:cs typeface="Calibri"/>
                        </a:rPr>
                        <a:t> </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lgn="r">
                        <a:spcAft>
                          <a:spcPts val="0"/>
                        </a:spcAft>
                      </a:pPr>
                      <a:r>
                        <a:rPr lang="es-AR" sz="1100">
                          <a:solidFill>
                            <a:srgbClr val="365F91"/>
                          </a:solidFill>
                          <a:effectLst/>
                          <a:latin typeface="Calibri"/>
                          <a:ea typeface="Calibri"/>
                          <a:cs typeface="Calibri"/>
                        </a:rPr>
                        <a:t> </a:t>
                      </a:r>
                      <a:endParaRPr lang="es-ES" sz="1600">
                        <a:effectLst/>
                        <a:latin typeface="Calibri"/>
                        <a:ea typeface="Calibri"/>
                        <a:cs typeface="Times New Roman"/>
                      </a:endParaRPr>
                    </a:p>
                  </a:txBody>
                  <a:tcPr marL="62271" marR="62271" marT="0" marB="0">
                    <a:lnL>
                      <a:noFill/>
                    </a:lnL>
                    <a:lnR>
                      <a:noFill/>
                    </a:lnR>
                    <a:lnT>
                      <a:noFill/>
                    </a:lnT>
                    <a:lnB>
                      <a:noFill/>
                    </a:lnB>
                  </a:tcPr>
                </a:tc>
              </a:tr>
              <a:tr h="200682">
                <a:tc>
                  <a:txBody>
                    <a:bodyPr/>
                    <a:lstStyle/>
                    <a:p>
                      <a:pPr>
                        <a:spcAft>
                          <a:spcPts val="0"/>
                        </a:spcAft>
                      </a:pPr>
                      <a:r>
                        <a:rPr lang="es-AR" sz="1100" b="1">
                          <a:solidFill>
                            <a:srgbClr val="365F91"/>
                          </a:solidFill>
                          <a:effectLst/>
                          <a:latin typeface="Calibri"/>
                          <a:ea typeface="Calibri"/>
                          <a:cs typeface="Calibri"/>
                        </a:rPr>
                        <a:t>Gastos de Condominios</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              1.384,50 </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              1.456,63 </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              1.532,52 </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              1.612,37 </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              1.696,37 </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r>
              <a:tr h="200682">
                <a:tc>
                  <a:txBody>
                    <a:bodyPr/>
                    <a:lstStyle/>
                    <a:p>
                      <a:pPr>
                        <a:spcAft>
                          <a:spcPts val="0"/>
                        </a:spcAft>
                      </a:pPr>
                      <a:r>
                        <a:rPr lang="es-AR" sz="1100" b="1">
                          <a:solidFill>
                            <a:srgbClr val="365F91"/>
                          </a:solidFill>
                          <a:effectLst/>
                          <a:latin typeface="Calibri"/>
                          <a:ea typeface="Calibri"/>
                          <a:cs typeface="Calibri"/>
                        </a:rPr>
                        <a:t>Papelería y Formularios</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lgn="r">
                        <a:spcAft>
                          <a:spcPts val="0"/>
                        </a:spcAft>
                      </a:pPr>
                      <a:r>
                        <a:rPr lang="es-AR" sz="1100">
                          <a:solidFill>
                            <a:srgbClr val="365F91"/>
                          </a:solidFill>
                          <a:effectLst/>
                          <a:latin typeface="Calibri"/>
                          <a:ea typeface="Calibri"/>
                          <a:cs typeface="Calibri"/>
                        </a:rPr>
                        <a:t>                 252,10 </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lgn="r">
                        <a:spcAft>
                          <a:spcPts val="0"/>
                        </a:spcAft>
                      </a:pPr>
                      <a:r>
                        <a:rPr lang="es-AR" sz="1100">
                          <a:solidFill>
                            <a:srgbClr val="365F91"/>
                          </a:solidFill>
                          <a:effectLst/>
                          <a:latin typeface="Calibri"/>
                          <a:ea typeface="Calibri"/>
                          <a:cs typeface="Calibri"/>
                        </a:rPr>
                        <a:t>                 265,24 </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lgn="r">
                        <a:spcAft>
                          <a:spcPts val="0"/>
                        </a:spcAft>
                      </a:pPr>
                      <a:r>
                        <a:rPr lang="es-AR" sz="1100">
                          <a:solidFill>
                            <a:srgbClr val="365F91"/>
                          </a:solidFill>
                          <a:effectLst/>
                          <a:latin typeface="Calibri"/>
                          <a:ea typeface="Calibri"/>
                          <a:cs typeface="Calibri"/>
                        </a:rPr>
                        <a:t>                 279,06 </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lgn="r">
                        <a:spcAft>
                          <a:spcPts val="0"/>
                        </a:spcAft>
                      </a:pPr>
                      <a:r>
                        <a:rPr lang="es-AR" sz="1100">
                          <a:solidFill>
                            <a:srgbClr val="365F91"/>
                          </a:solidFill>
                          <a:effectLst/>
                          <a:latin typeface="Calibri"/>
                          <a:ea typeface="Calibri"/>
                          <a:cs typeface="Calibri"/>
                        </a:rPr>
                        <a:t>                 293,60 </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lgn="r">
                        <a:spcAft>
                          <a:spcPts val="0"/>
                        </a:spcAft>
                      </a:pPr>
                      <a:r>
                        <a:rPr lang="es-AR" sz="1100">
                          <a:solidFill>
                            <a:srgbClr val="365F91"/>
                          </a:solidFill>
                          <a:effectLst/>
                          <a:latin typeface="Calibri"/>
                          <a:ea typeface="Calibri"/>
                          <a:cs typeface="Calibri"/>
                        </a:rPr>
                        <a:t>                 308,89 </a:t>
                      </a:r>
                      <a:endParaRPr lang="es-ES" sz="1600">
                        <a:effectLst/>
                        <a:latin typeface="Calibri"/>
                        <a:ea typeface="Calibri"/>
                        <a:cs typeface="Times New Roman"/>
                      </a:endParaRPr>
                    </a:p>
                  </a:txBody>
                  <a:tcPr marL="62271" marR="62271" marT="0" marB="0">
                    <a:lnL>
                      <a:noFill/>
                    </a:lnL>
                    <a:lnR>
                      <a:noFill/>
                    </a:lnR>
                    <a:lnT>
                      <a:noFill/>
                    </a:lnT>
                    <a:lnB>
                      <a:noFill/>
                    </a:lnB>
                  </a:tcPr>
                </a:tc>
              </a:tr>
              <a:tr h="200682">
                <a:tc>
                  <a:txBody>
                    <a:bodyPr/>
                    <a:lstStyle/>
                    <a:p>
                      <a:pPr>
                        <a:spcAft>
                          <a:spcPts val="0"/>
                        </a:spcAft>
                      </a:pPr>
                      <a:r>
                        <a:rPr lang="es-AR" sz="1100" b="1">
                          <a:solidFill>
                            <a:srgbClr val="365F91"/>
                          </a:solidFill>
                          <a:effectLst/>
                          <a:latin typeface="Calibri"/>
                          <a:ea typeface="Calibri"/>
                          <a:cs typeface="Calibri"/>
                        </a:rPr>
                        <a:t>Útiles de Oficina</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                    94,90 </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                    99,84 </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                 105,05 </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                 110,52 </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                 116,28 </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r>
              <a:tr h="200682">
                <a:tc>
                  <a:txBody>
                    <a:bodyPr/>
                    <a:lstStyle/>
                    <a:p>
                      <a:pPr>
                        <a:spcAft>
                          <a:spcPts val="0"/>
                        </a:spcAft>
                      </a:pPr>
                      <a:r>
                        <a:rPr lang="es-AR" sz="1100" b="1">
                          <a:solidFill>
                            <a:srgbClr val="365F91"/>
                          </a:solidFill>
                          <a:effectLst/>
                          <a:latin typeface="Calibri"/>
                          <a:ea typeface="Calibri"/>
                          <a:cs typeface="Calibri"/>
                        </a:rPr>
                        <a:t>Televisión por Cable</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lgn="r">
                        <a:spcAft>
                          <a:spcPts val="0"/>
                        </a:spcAft>
                      </a:pPr>
                      <a:r>
                        <a:rPr lang="es-AR" sz="1100">
                          <a:solidFill>
                            <a:srgbClr val="365F91"/>
                          </a:solidFill>
                          <a:effectLst/>
                          <a:latin typeface="Calibri"/>
                          <a:ea typeface="Calibri"/>
                          <a:cs typeface="Calibri"/>
                        </a:rPr>
                        <a:t>                 346,44 </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lgn="r">
                        <a:spcAft>
                          <a:spcPts val="0"/>
                        </a:spcAft>
                      </a:pPr>
                      <a:r>
                        <a:rPr lang="es-AR" sz="1100">
                          <a:solidFill>
                            <a:srgbClr val="365F91"/>
                          </a:solidFill>
                          <a:effectLst/>
                          <a:latin typeface="Calibri"/>
                          <a:ea typeface="Calibri"/>
                          <a:cs typeface="Calibri"/>
                        </a:rPr>
                        <a:t>                 364,48 </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lgn="r">
                        <a:spcAft>
                          <a:spcPts val="0"/>
                        </a:spcAft>
                      </a:pPr>
                      <a:r>
                        <a:rPr lang="es-AR" sz="1100">
                          <a:solidFill>
                            <a:srgbClr val="365F91"/>
                          </a:solidFill>
                          <a:effectLst/>
                          <a:latin typeface="Calibri"/>
                          <a:ea typeface="Calibri"/>
                          <a:cs typeface="Calibri"/>
                        </a:rPr>
                        <a:t>                 383,47 </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lgn="r">
                        <a:spcAft>
                          <a:spcPts val="0"/>
                        </a:spcAft>
                      </a:pPr>
                      <a:r>
                        <a:rPr lang="es-AR" sz="1100">
                          <a:solidFill>
                            <a:srgbClr val="365F91"/>
                          </a:solidFill>
                          <a:effectLst/>
                          <a:latin typeface="Calibri"/>
                          <a:ea typeface="Calibri"/>
                          <a:cs typeface="Calibri"/>
                        </a:rPr>
                        <a:t>                 403,45 </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lgn="r">
                        <a:spcAft>
                          <a:spcPts val="0"/>
                        </a:spcAft>
                      </a:pPr>
                      <a:r>
                        <a:rPr lang="es-AR" sz="1100">
                          <a:solidFill>
                            <a:srgbClr val="365F91"/>
                          </a:solidFill>
                          <a:effectLst/>
                          <a:latin typeface="Calibri"/>
                          <a:ea typeface="Calibri"/>
                          <a:cs typeface="Calibri"/>
                        </a:rPr>
                        <a:t>                 424,47 </a:t>
                      </a:r>
                      <a:endParaRPr lang="es-ES" sz="1600">
                        <a:effectLst/>
                        <a:latin typeface="Calibri"/>
                        <a:ea typeface="Calibri"/>
                        <a:cs typeface="Times New Roman"/>
                      </a:endParaRPr>
                    </a:p>
                  </a:txBody>
                  <a:tcPr marL="62271" marR="62271" marT="0" marB="0">
                    <a:lnL>
                      <a:noFill/>
                    </a:lnL>
                    <a:lnR>
                      <a:noFill/>
                    </a:lnR>
                    <a:lnT>
                      <a:noFill/>
                    </a:lnT>
                    <a:lnB>
                      <a:noFill/>
                    </a:lnB>
                  </a:tcPr>
                </a:tc>
              </a:tr>
              <a:tr h="200682">
                <a:tc>
                  <a:txBody>
                    <a:bodyPr/>
                    <a:lstStyle/>
                    <a:p>
                      <a:pPr>
                        <a:spcAft>
                          <a:spcPts val="0"/>
                        </a:spcAft>
                      </a:pPr>
                      <a:r>
                        <a:rPr lang="es-AR" sz="1100" b="1">
                          <a:solidFill>
                            <a:srgbClr val="365F91"/>
                          </a:solidFill>
                          <a:effectLst/>
                          <a:latin typeface="Calibri"/>
                          <a:ea typeface="Calibri"/>
                          <a:cs typeface="Calibri"/>
                        </a:rPr>
                        <a:t>Impuestos y Contribuciones</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           42.424,69 </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           44.635,02 </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           46.960,50 </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           49.407,14 </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           51.981,26 </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r>
              <a:tr h="200682">
                <a:tc>
                  <a:txBody>
                    <a:bodyPr/>
                    <a:lstStyle/>
                    <a:p>
                      <a:pPr>
                        <a:spcAft>
                          <a:spcPts val="0"/>
                        </a:spcAft>
                      </a:pPr>
                      <a:r>
                        <a:rPr lang="es-AR" sz="1100" b="1">
                          <a:solidFill>
                            <a:srgbClr val="365F91"/>
                          </a:solidFill>
                          <a:effectLst/>
                          <a:latin typeface="Calibri"/>
                          <a:ea typeface="Calibri"/>
                          <a:cs typeface="Calibri"/>
                        </a:rPr>
                        <a:t>Permisos y Patentes</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lgn="r">
                        <a:spcAft>
                          <a:spcPts val="0"/>
                        </a:spcAft>
                      </a:pPr>
                      <a:r>
                        <a:rPr lang="es-AR" sz="1100">
                          <a:solidFill>
                            <a:srgbClr val="365F91"/>
                          </a:solidFill>
                          <a:effectLst/>
                          <a:latin typeface="Calibri"/>
                          <a:ea typeface="Calibri"/>
                          <a:cs typeface="Calibri"/>
                        </a:rPr>
                        <a:t>              5.366,97 </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lgn="r">
                        <a:spcAft>
                          <a:spcPts val="0"/>
                        </a:spcAft>
                      </a:pPr>
                      <a:r>
                        <a:rPr lang="es-AR" sz="1100">
                          <a:solidFill>
                            <a:srgbClr val="365F91"/>
                          </a:solidFill>
                          <a:effectLst/>
                          <a:latin typeface="Calibri"/>
                          <a:ea typeface="Calibri"/>
                          <a:cs typeface="Calibri"/>
                        </a:rPr>
                        <a:t>              5.646,59 </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lgn="r">
                        <a:spcAft>
                          <a:spcPts val="0"/>
                        </a:spcAft>
                      </a:pPr>
                      <a:r>
                        <a:rPr lang="es-AR" sz="1100">
                          <a:solidFill>
                            <a:srgbClr val="365F91"/>
                          </a:solidFill>
                          <a:effectLst/>
                          <a:latin typeface="Calibri"/>
                          <a:ea typeface="Calibri"/>
                          <a:cs typeface="Calibri"/>
                        </a:rPr>
                        <a:t>              5.940,78 </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lgn="r">
                        <a:spcAft>
                          <a:spcPts val="0"/>
                        </a:spcAft>
                      </a:pPr>
                      <a:r>
                        <a:rPr lang="es-AR" sz="1100">
                          <a:solidFill>
                            <a:srgbClr val="365F91"/>
                          </a:solidFill>
                          <a:effectLst/>
                          <a:latin typeface="Calibri"/>
                          <a:ea typeface="Calibri"/>
                          <a:cs typeface="Calibri"/>
                        </a:rPr>
                        <a:t>              6.250,29 </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lgn="r">
                        <a:spcAft>
                          <a:spcPts val="0"/>
                        </a:spcAft>
                      </a:pPr>
                      <a:r>
                        <a:rPr lang="es-AR" sz="1100">
                          <a:solidFill>
                            <a:srgbClr val="365F91"/>
                          </a:solidFill>
                          <a:effectLst/>
                          <a:latin typeface="Calibri"/>
                          <a:ea typeface="Calibri"/>
                          <a:cs typeface="Calibri"/>
                        </a:rPr>
                        <a:t>              6.575,93 </a:t>
                      </a:r>
                      <a:endParaRPr lang="es-ES" sz="1600">
                        <a:effectLst/>
                        <a:latin typeface="Calibri"/>
                        <a:ea typeface="Calibri"/>
                        <a:cs typeface="Times New Roman"/>
                      </a:endParaRPr>
                    </a:p>
                  </a:txBody>
                  <a:tcPr marL="62271" marR="62271" marT="0" marB="0">
                    <a:lnL>
                      <a:noFill/>
                    </a:lnL>
                    <a:lnR>
                      <a:noFill/>
                    </a:lnR>
                    <a:lnT>
                      <a:noFill/>
                    </a:lnT>
                    <a:lnB>
                      <a:noFill/>
                    </a:lnB>
                  </a:tcPr>
                </a:tc>
              </a:tr>
              <a:tr h="200682">
                <a:tc>
                  <a:txBody>
                    <a:bodyPr/>
                    <a:lstStyle/>
                    <a:p>
                      <a:pPr>
                        <a:spcAft>
                          <a:spcPts val="0"/>
                        </a:spcAft>
                      </a:pPr>
                      <a:r>
                        <a:rPr lang="es-AR" sz="1100" b="1">
                          <a:solidFill>
                            <a:srgbClr val="365F91"/>
                          </a:solidFill>
                          <a:effectLst/>
                          <a:latin typeface="Calibri"/>
                          <a:ea typeface="Calibri"/>
                          <a:cs typeface="Calibri"/>
                        </a:rPr>
                        <a:t>Gastos Legales</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              1.999,44 </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              2.103,61 </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              2.213,21 </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              2.328,52 </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              2.449,84 </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r>
              <a:tr h="200682">
                <a:tc>
                  <a:txBody>
                    <a:bodyPr/>
                    <a:lstStyle/>
                    <a:p>
                      <a:pPr>
                        <a:spcAft>
                          <a:spcPts val="0"/>
                        </a:spcAft>
                      </a:pPr>
                      <a:r>
                        <a:rPr lang="es-AR" sz="1100" b="1">
                          <a:solidFill>
                            <a:srgbClr val="365F91"/>
                          </a:solidFill>
                          <a:effectLst/>
                          <a:latin typeface="Calibri"/>
                          <a:ea typeface="Calibri"/>
                          <a:cs typeface="Calibri"/>
                        </a:rPr>
                        <a:t>Depreciac. Maquinaria y Equipo</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lgn="r">
                        <a:spcAft>
                          <a:spcPts val="0"/>
                        </a:spcAft>
                      </a:pPr>
                      <a:r>
                        <a:rPr lang="es-AR" sz="1100">
                          <a:solidFill>
                            <a:srgbClr val="365F91"/>
                          </a:solidFill>
                          <a:effectLst/>
                          <a:latin typeface="Calibri"/>
                          <a:ea typeface="Calibri"/>
                          <a:cs typeface="Calibri"/>
                        </a:rPr>
                        <a:t>              5.071,08 </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lgn="r">
                        <a:spcAft>
                          <a:spcPts val="0"/>
                        </a:spcAft>
                      </a:pPr>
                      <a:r>
                        <a:rPr lang="es-AR" sz="1100">
                          <a:solidFill>
                            <a:srgbClr val="365F91"/>
                          </a:solidFill>
                          <a:effectLst/>
                          <a:latin typeface="Calibri"/>
                          <a:ea typeface="Calibri"/>
                          <a:cs typeface="Calibri"/>
                        </a:rPr>
                        <a:t>              5.071,08 </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lgn="r">
                        <a:spcAft>
                          <a:spcPts val="0"/>
                        </a:spcAft>
                      </a:pPr>
                      <a:r>
                        <a:rPr lang="es-AR" sz="1100">
                          <a:solidFill>
                            <a:srgbClr val="365F91"/>
                          </a:solidFill>
                          <a:effectLst/>
                          <a:latin typeface="Calibri"/>
                          <a:ea typeface="Calibri"/>
                          <a:cs typeface="Calibri"/>
                        </a:rPr>
                        <a:t>              5.071,08 </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lgn="r">
                        <a:spcAft>
                          <a:spcPts val="0"/>
                        </a:spcAft>
                      </a:pPr>
                      <a:r>
                        <a:rPr lang="es-AR" sz="1100">
                          <a:solidFill>
                            <a:srgbClr val="365F91"/>
                          </a:solidFill>
                          <a:effectLst/>
                          <a:latin typeface="Calibri"/>
                          <a:ea typeface="Calibri"/>
                          <a:cs typeface="Calibri"/>
                        </a:rPr>
                        <a:t>              5.071,08 </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lgn="r">
                        <a:spcAft>
                          <a:spcPts val="0"/>
                        </a:spcAft>
                      </a:pPr>
                      <a:r>
                        <a:rPr lang="es-AR" sz="1100">
                          <a:solidFill>
                            <a:srgbClr val="365F91"/>
                          </a:solidFill>
                          <a:effectLst/>
                          <a:latin typeface="Calibri"/>
                          <a:ea typeface="Calibri"/>
                          <a:cs typeface="Calibri"/>
                        </a:rPr>
                        <a:t>              5.071,08 </a:t>
                      </a:r>
                      <a:endParaRPr lang="es-ES" sz="1600">
                        <a:effectLst/>
                        <a:latin typeface="Calibri"/>
                        <a:ea typeface="Calibri"/>
                        <a:cs typeface="Times New Roman"/>
                      </a:endParaRPr>
                    </a:p>
                  </a:txBody>
                  <a:tcPr marL="62271" marR="62271" marT="0" marB="0">
                    <a:lnL>
                      <a:noFill/>
                    </a:lnL>
                    <a:lnR>
                      <a:noFill/>
                    </a:lnR>
                    <a:lnT>
                      <a:noFill/>
                    </a:lnT>
                    <a:lnB>
                      <a:noFill/>
                    </a:lnB>
                  </a:tcPr>
                </a:tc>
              </a:tr>
              <a:tr h="200682">
                <a:tc>
                  <a:txBody>
                    <a:bodyPr/>
                    <a:lstStyle/>
                    <a:p>
                      <a:pPr>
                        <a:spcAft>
                          <a:spcPts val="0"/>
                        </a:spcAft>
                      </a:pPr>
                      <a:r>
                        <a:rPr lang="es-AR" sz="1100" b="1">
                          <a:solidFill>
                            <a:srgbClr val="365F91"/>
                          </a:solidFill>
                          <a:effectLst/>
                          <a:latin typeface="Calibri"/>
                          <a:ea typeface="Calibri"/>
                          <a:cs typeface="Calibri"/>
                        </a:rPr>
                        <a:t>Depreciac. Muebles y Enseres</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                 583,56 </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                 583,56 </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                 583,56 </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                 583,56 </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                 583,56 </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r>
              <a:tr h="200682">
                <a:tc>
                  <a:txBody>
                    <a:bodyPr/>
                    <a:lstStyle/>
                    <a:p>
                      <a:pPr>
                        <a:spcAft>
                          <a:spcPts val="0"/>
                        </a:spcAft>
                      </a:pPr>
                      <a:r>
                        <a:rPr lang="es-AR" sz="1100" b="1">
                          <a:solidFill>
                            <a:srgbClr val="365F91"/>
                          </a:solidFill>
                          <a:effectLst/>
                          <a:latin typeface="Calibri"/>
                          <a:ea typeface="Calibri"/>
                          <a:cs typeface="Calibri"/>
                        </a:rPr>
                        <a:t>Depreciac. Equipos de Cómputo</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lgn="r">
                        <a:spcAft>
                          <a:spcPts val="0"/>
                        </a:spcAft>
                      </a:pPr>
                      <a:r>
                        <a:rPr lang="es-AR" sz="1100">
                          <a:solidFill>
                            <a:srgbClr val="365F91"/>
                          </a:solidFill>
                          <a:effectLst/>
                          <a:latin typeface="Calibri"/>
                          <a:ea typeface="Calibri"/>
                          <a:cs typeface="Calibri"/>
                        </a:rPr>
                        <a:t>              8.782,22 </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lgn="r">
                        <a:spcAft>
                          <a:spcPts val="0"/>
                        </a:spcAft>
                      </a:pPr>
                      <a:r>
                        <a:rPr lang="es-AR" sz="1100">
                          <a:solidFill>
                            <a:srgbClr val="365F91"/>
                          </a:solidFill>
                          <a:effectLst/>
                          <a:latin typeface="Calibri"/>
                          <a:ea typeface="Calibri"/>
                          <a:cs typeface="Calibri"/>
                        </a:rPr>
                        <a:t>                           -   </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lgn="r">
                        <a:spcAft>
                          <a:spcPts val="0"/>
                        </a:spcAft>
                      </a:pPr>
                      <a:r>
                        <a:rPr lang="es-AR" sz="1100">
                          <a:solidFill>
                            <a:srgbClr val="365F91"/>
                          </a:solidFill>
                          <a:effectLst/>
                          <a:latin typeface="Calibri"/>
                          <a:ea typeface="Calibri"/>
                          <a:cs typeface="Calibri"/>
                        </a:rPr>
                        <a:t>                           -   </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lgn="r">
                        <a:spcAft>
                          <a:spcPts val="0"/>
                        </a:spcAft>
                      </a:pPr>
                      <a:r>
                        <a:rPr lang="es-AR" sz="1100">
                          <a:solidFill>
                            <a:srgbClr val="365F91"/>
                          </a:solidFill>
                          <a:effectLst/>
                          <a:latin typeface="Calibri"/>
                          <a:ea typeface="Calibri"/>
                          <a:cs typeface="Calibri"/>
                        </a:rPr>
                        <a:t>                           -   </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lgn="r">
                        <a:spcAft>
                          <a:spcPts val="0"/>
                        </a:spcAft>
                      </a:pPr>
                      <a:r>
                        <a:rPr lang="es-AR" sz="1100">
                          <a:solidFill>
                            <a:srgbClr val="365F91"/>
                          </a:solidFill>
                          <a:effectLst/>
                          <a:latin typeface="Calibri"/>
                          <a:ea typeface="Calibri"/>
                          <a:cs typeface="Calibri"/>
                        </a:rPr>
                        <a:t>                           -   </a:t>
                      </a:r>
                      <a:endParaRPr lang="es-ES" sz="1600">
                        <a:effectLst/>
                        <a:latin typeface="Calibri"/>
                        <a:ea typeface="Calibri"/>
                        <a:cs typeface="Times New Roman"/>
                      </a:endParaRPr>
                    </a:p>
                  </a:txBody>
                  <a:tcPr marL="62271" marR="62271" marT="0" marB="0">
                    <a:lnL>
                      <a:noFill/>
                    </a:lnL>
                    <a:lnR>
                      <a:noFill/>
                    </a:lnR>
                    <a:lnT>
                      <a:noFill/>
                    </a:lnT>
                    <a:lnB>
                      <a:noFill/>
                    </a:lnB>
                  </a:tcPr>
                </a:tc>
              </a:tr>
              <a:tr h="200682">
                <a:tc>
                  <a:txBody>
                    <a:bodyPr/>
                    <a:lstStyle/>
                    <a:p>
                      <a:pPr>
                        <a:spcAft>
                          <a:spcPts val="0"/>
                        </a:spcAft>
                      </a:pPr>
                      <a:r>
                        <a:rPr lang="es-AR" sz="1100" b="1">
                          <a:solidFill>
                            <a:srgbClr val="365F91"/>
                          </a:solidFill>
                          <a:effectLst/>
                          <a:latin typeface="Calibri"/>
                          <a:ea typeface="Calibri"/>
                          <a:cs typeface="Calibri"/>
                        </a:rPr>
                        <a:t>Depreciac. Equipos Diversos</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                 297,09 </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                 297,09 </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                 297,09 </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                 297,09 </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                 297,09 </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r>
              <a:tr h="200682">
                <a:tc>
                  <a:txBody>
                    <a:bodyPr/>
                    <a:lstStyle/>
                    <a:p>
                      <a:pPr>
                        <a:spcAft>
                          <a:spcPts val="0"/>
                        </a:spcAft>
                      </a:pPr>
                      <a:r>
                        <a:rPr lang="es-AR" sz="1100" b="1">
                          <a:solidFill>
                            <a:srgbClr val="365F91"/>
                          </a:solidFill>
                          <a:effectLst/>
                          <a:latin typeface="Calibri"/>
                          <a:ea typeface="Calibri"/>
                          <a:cs typeface="Calibri"/>
                        </a:rPr>
                        <a:t>Servicios Contratados</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lgn="r">
                        <a:spcAft>
                          <a:spcPts val="0"/>
                        </a:spcAft>
                      </a:pPr>
                      <a:r>
                        <a:rPr lang="es-AR" sz="1100">
                          <a:solidFill>
                            <a:srgbClr val="365F91"/>
                          </a:solidFill>
                          <a:effectLst/>
                          <a:latin typeface="Calibri"/>
                          <a:ea typeface="Calibri"/>
                          <a:cs typeface="Calibri"/>
                        </a:rPr>
                        <a:t>              8.039,10 </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lgn="r">
                        <a:spcAft>
                          <a:spcPts val="0"/>
                        </a:spcAft>
                      </a:pPr>
                      <a:r>
                        <a:rPr lang="es-AR" sz="1100">
                          <a:solidFill>
                            <a:srgbClr val="365F91"/>
                          </a:solidFill>
                          <a:effectLst/>
                          <a:latin typeface="Calibri"/>
                          <a:ea typeface="Calibri"/>
                          <a:cs typeface="Calibri"/>
                        </a:rPr>
                        <a:t>              8.457,93 </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lgn="r">
                        <a:spcAft>
                          <a:spcPts val="0"/>
                        </a:spcAft>
                      </a:pPr>
                      <a:r>
                        <a:rPr lang="es-AR" sz="1100">
                          <a:solidFill>
                            <a:srgbClr val="365F91"/>
                          </a:solidFill>
                          <a:effectLst/>
                          <a:latin typeface="Calibri"/>
                          <a:ea typeface="Calibri"/>
                          <a:cs typeface="Calibri"/>
                        </a:rPr>
                        <a:t>              8.898,59 </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lgn="r">
                        <a:spcAft>
                          <a:spcPts val="0"/>
                        </a:spcAft>
                      </a:pPr>
                      <a:r>
                        <a:rPr lang="es-AR" sz="1100">
                          <a:solidFill>
                            <a:srgbClr val="365F91"/>
                          </a:solidFill>
                          <a:effectLst/>
                          <a:latin typeface="Calibri"/>
                          <a:ea typeface="Calibri"/>
                          <a:cs typeface="Calibri"/>
                        </a:rPr>
                        <a:t>              9.362,21 </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lgn="r">
                        <a:spcAft>
                          <a:spcPts val="0"/>
                        </a:spcAft>
                      </a:pPr>
                      <a:r>
                        <a:rPr lang="es-AR" sz="1100">
                          <a:solidFill>
                            <a:srgbClr val="365F91"/>
                          </a:solidFill>
                          <a:effectLst/>
                          <a:latin typeface="Calibri"/>
                          <a:ea typeface="Calibri"/>
                          <a:cs typeface="Calibri"/>
                        </a:rPr>
                        <a:t>              9.849,98 </a:t>
                      </a:r>
                      <a:endParaRPr lang="es-ES" sz="1600">
                        <a:effectLst/>
                        <a:latin typeface="Calibri"/>
                        <a:ea typeface="Calibri"/>
                        <a:cs typeface="Times New Roman"/>
                      </a:endParaRPr>
                    </a:p>
                  </a:txBody>
                  <a:tcPr marL="62271" marR="62271" marT="0" marB="0">
                    <a:lnL>
                      <a:noFill/>
                    </a:lnL>
                    <a:lnR>
                      <a:noFill/>
                    </a:lnR>
                    <a:lnT>
                      <a:noFill/>
                    </a:lnT>
                    <a:lnB>
                      <a:noFill/>
                    </a:lnB>
                  </a:tcPr>
                </a:tc>
              </a:tr>
              <a:tr h="200682">
                <a:tc>
                  <a:txBody>
                    <a:bodyPr/>
                    <a:lstStyle/>
                    <a:p>
                      <a:pPr>
                        <a:spcAft>
                          <a:spcPts val="0"/>
                        </a:spcAft>
                      </a:pPr>
                      <a:r>
                        <a:rPr lang="es-AR" sz="1100" b="1">
                          <a:solidFill>
                            <a:srgbClr val="365F91"/>
                          </a:solidFill>
                          <a:effectLst/>
                          <a:latin typeface="Calibri"/>
                          <a:ea typeface="Calibri"/>
                          <a:cs typeface="Calibri"/>
                        </a:rPr>
                        <a:t>Avalúo Almacenes</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              3.051,05 </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              3.210,01 </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              3.377,25 </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              3.553,20 </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              3.738,33 </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r>
              <a:tr h="200682">
                <a:tc>
                  <a:txBody>
                    <a:bodyPr/>
                    <a:lstStyle/>
                    <a:p>
                      <a:pPr>
                        <a:spcAft>
                          <a:spcPts val="0"/>
                        </a:spcAft>
                      </a:pPr>
                      <a:r>
                        <a:rPr lang="es-AR" sz="1100" b="1">
                          <a:solidFill>
                            <a:srgbClr val="365F91"/>
                          </a:solidFill>
                          <a:effectLst/>
                          <a:latin typeface="Calibri"/>
                          <a:ea typeface="Calibri"/>
                          <a:cs typeface="Calibri"/>
                        </a:rPr>
                        <a:t>Honorarios Profesionales</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lgn="r">
                        <a:spcAft>
                          <a:spcPts val="0"/>
                        </a:spcAft>
                      </a:pPr>
                      <a:r>
                        <a:rPr lang="es-AR" sz="1100">
                          <a:solidFill>
                            <a:srgbClr val="365F91"/>
                          </a:solidFill>
                          <a:effectLst/>
                          <a:latin typeface="Calibri"/>
                          <a:ea typeface="Calibri"/>
                          <a:cs typeface="Calibri"/>
                        </a:rPr>
                        <a:t>              5.949,97 </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lgn="r">
                        <a:spcAft>
                          <a:spcPts val="0"/>
                        </a:spcAft>
                      </a:pPr>
                      <a:r>
                        <a:rPr lang="es-AR" sz="1100">
                          <a:solidFill>
                            <a:srgbClr val="365F91"/>
                          </a:solidFill>
                          <a:effectLst/>
                          <a:latin typeface="Calibri"/>
                          <a:ea typeface="Calibri"/>
                          <a:cs typeface="Calibri"/>
                        </a:rPr>
                        <a:t>              6.259,97 </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lgn="r">
                        <a:spcAft>
                          <a:spcPts val="0"/>
                        </a:spcAft>
                      </a:pPr>
                      <a:r>
                        <a:rPr lang="es-AR" sz="1100">
                          <a:solidFill>
                            <a:srgbClr val="365F91"/>
                          </a:solidFill>
                          <a:effectLst/>
                          <a:latin typeface="Calibri"/>
                          <a:ea typeface="Calibri"/>
                          <a:cs typeface="Calibri"/>
                        </a:rPr>
                        <a:t>              6.586,11 </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lgn="r">
                        <a:spcAft>
                          <a:spcPts val="0"/>
                        </a:spcAft>
                      </a:pPr>
                      <a:r>
                        <a:rPr lang="es-AR" sz="1100">
                          <a:solidFill>
                            <a:srgbClr val="365F91"/>
                          </a:solidFill>
                          <a:effectLst/>
                          <a:latin typeface="Calibri"/>
                          <a:ea typeface="Calibri"/>
                          <a:cs typeface="Calibri"/>
                        </a:rPr>
                        <a:t>              6.929,25 </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lgn="r">
                        <a:spcAft>
                          <a:spcPts val="0"/>
                        </a:spcAft>
                      </a:pPr>
                      <a:r>
                        <a:rPr lang="es-AR" sz="1100">
                          <a:solidFill>
                            <a:srgbClr val="365F91"/>
                          </a:solidFill>
                          <a:effectLst/>
                          <a:latin typeface="Calibri"/>
                          <a:ea typeface="Calibri"/>
                          <a:cs typeface="Calibri"/>
                        </a:rPr>
                        <a:t>              7.290,26 </a:t>
                      </a:r>
                      <a:endParaRPr lang="es-ES" sz="1600">
                        <a:effectLst/>
                        <a:latin typeface="Calibri"/>
                        <a:ea typeface="Calibri"/>
                        <a:cs typeface="Times New Roman"/>
                      </a:endParaRPr>
                    </a:p>
                  </a:txBody>
                  <a:tcPr marL="62271" marR="62271" marT="0" marB="0">
                    <a:lnL>
                      <a:noFill/>
                    </a:lnL>
                    <a:lnR>
                      <a:noFill/>
                    </a:lnR>
                    <a:lnT>
                      <a:noFill/>
                    </a:lnT>
                    <a:lnB>
                      <a:noFill/>
                    </a:lnB>
                  </a:tcPr>
                </a:tc>
              </a:tr>
              <a:tr h="200682">
                <a:tc>
                  <a:txBody>
                    <a:bodyPr/>
                    <a:lstStyle/>
                    <a:p>
                      <a:pPr>
                        <a:spcAft>
                          <a:spcPts val="0"/>
                        </a:spcAft>
                      </a:pPr>
                      <a:r>
                        <a:rPr lang="es-AR" sz="1100" b="1">
                          <a:solidFill>
                            <a:srgbClr val="365F91"/>
                          </a:solidFill>
                          <a:effectLst/>
                          <a:latin typeface="Calibri"/>
                          <a:ea typeface="Calibri"/>
                          <a:cs typeface="Calibri"/>
                        </a:rPr>
                        <a:t>Otros Gastos</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40,25</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42,35</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44,55</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46,87</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49,32</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r>
              <a:tr h="200682">
                <a:tc>
                  <a:txBody>
                    <a:bodyPr/>
                    <a:lstStyle/>
                    <a:p>
                      <a:pPr>
                        <a:spcAft>
                          <a:spcPts val="0"/>
                        </a:spcAft>
                      </a:pPr>
                      <a:r>
                        <a:rPr lang="es-AR" sz="1100" b="1">
                          <a:solidFill>
                            <a:srgbClr val="365F91"/>
                          </a:solidFill>
                          <a:effectLst/>
                          <a:latin typeface="Calibri"/>
                          <a:ea typeface="Calibri"/>
                          <a:cs typeface="Calibri"/>
                        </a:rPr>
                        <a:t>Gastos Financieros</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spcAft>
                          <a:spcPts val="0"/>
                        </a:spcAft>
                      </a:pPr>
                      <a:r>
                        <a:rPr lang="es-AR" sz="1100">
                          <a:solidFill>
                            <a:srgbClr val="365F91"/>
                          </a:solidFill>
                          <a:effectLst/>
                          <a:latin typeface="Calibri"/>
                          <a:ea typeface="Calibri"/>
                          <a:cs typeface="Calibri"/>
                        </a:rPr>
                        <a:t> </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spcAft>
                          <a:spcPts val="0"/>
                        </a:spcAft>
                      </a:pPr>
                      <a:r>
                        <a:rPr lang="es-AR" sz="1100">
                          <a:solidFill>
                            <a:srgbClr val="365F91"/>
                          </a:solidFill>
                          <a:effectLst/>
                          <a:latin typeface="Calibri"/>
                          <a:ea typeface="Calibri"/>
                          <a:cs typeface="Calibri"/>
                        </a:rPr>
                        <a:t> </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spcAft>
                          <a:spcPts val="0"/>
                        </a:spcAft>
                      </a:pPr>
                      <a:r>
                        <a:rPr lang="es-AR" sz="1100">
                          <a:solidFill>
                            <a:srgbClr val="365F91"/>
                          </a:solidFill>
                          <a:effectLst/>
                          <a:latin typeface="Calibri"/>
                          <a:ea typeface="Calibri"/>
                          <a:cs typeface="Calibri"/>
                        </a:rPr>
                        <a:t> </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spcAft>
                          <a:spcPts val="0"/>
                        </a:spcAft>
                      </a:pPr>
                      <a:r>
                        <a:rPr lang="es-AR" sz="1100">
                          <a:solidFill>
                            <a:srgbClr val="365F91"/>
                          </a:solidFill>
                          <a:effectLst/>
                          <a:latin typeface="Calibri"/>
                          <a:ea typeface="Calibri"/>
                          <a:cs typeface="Calibri"/>
                        </a:rPr>
                        <a:t> </a:t>
                      </a:r>
                      <a:endParaRPr lang="es-ES" sz="1600">
                        <a:effectLst/>
                        <a:latin typeface="Calibri"/>
                        <a:ea typeface="Calibri"/>
                        <a:cs typeface="Times New Roman"/>
                      </a:endParaRPr>
                    </a:p>
                  </a:txBody>
                  <a:tcPr marL="62271" marR="62271" marT="0" marB="0">
                    <a:lnL>
                      <a:noFill/>
                    </a:lnL>
                    <a:lnR>
                      <a:noFill/>
                    </a:lnR>
                    <a:lnT>
                      <a:noFill/>
                    </a:lnT>
                    <a:lnB>
                      <a:noFill/>
                    </a:lnB>
                  </a:tcPr>
                </a:tc>
                <a:tc>
                  <a:txBody>
                    <a:bodyPr/>
                    <a:lstStyle/>
                    <a:p>
                      <a:pPr>
                        <a:spcAft>
                          <a:spcPts val="0"/>
                        </a:spcAft>
                      </a:pPr>
                      <a:r>
                        <a:rPr lang="es-AR" sz="1100">
                          <a:solidFill>
                            <a:srgbClr val="365F91"/>
                          </a:solidFill>
                          <a:effectLst/>
                          <a:latin typeface="Calibri"/>
                          <a:ea typeface="Calibri"/>
                          <a:cs typeface="Calibri"/>
                        </a:rPr>
                        <a:t> </a:t>
                      </a:r>
                      <a:endParaRPr lang="es-ES" sz="1600">
                        <a:effectLst/>
                        <a:latin typeface="Calibri"/>
                        <a:ea typeface="Calibri"/>
                        <a:cs typeface="Times New Roman"/>
                      </a:endParaRPr>
                    </a:p>
                  </a:txBody>
                  <a:tcPr marL="62271" marR="62271" marT="0" marB="0">
                    <a:lnL>
                      <a:noFill/>
                    </a:lnL>
                    <a:lnR>
                      <a:noFill/>
                    </a:lnR>
                    <a:lnT>
                      <a:noFill/>
                    </a:lnT>
                    <a:lnB>
                      <a:noFill/>
                    </a:lnB>
                  </a:tcPr>
                </a:tc>
              </a:tr>
              <a:tr h="200682">
                <a:tc>
                  <a:txBody>
                    <a:bodyPr/>
                    <a:lstStyle/>
                    <a:p>
                      <a:pPr>
                        <a:spcAft>
                          <a:spcPts val="0"/>
                        </a:spcAft>
                      </a:pPr>
                      <a:r>
                        <a:rPr lang="es-AR" sz="1100" b="1">
                          <a:solidFill>
                            <a:srgbClr val="365F91"/>
                          </a:solidFill>
                          <a:effectLst/>
                          <a:latin typeface="Calibri"/>
                          <a:ea typeface="Calibri"/>
                          <a:cs typeface="Calibri"/>
                        </a:rPr>
                        <a:t>Intereses Préstamos</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           65.550,58 </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          54.625,49 </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           45.521,24 </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           37.934,37 </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c>
                  <a:txBody>
                    <a:bodyPr/>
                    <a:lstStyle/>
                    <a:p>
                      <a:pPr algn="r">
                        <a:spcAft>
                          <a:spcPts val="0"/>
                        </a:spcAft>
                      </a:pPr>
                      <a:r>
                        <a:rPr lang="es-AR" sz="1100">
                          <a:solidFill>
                            <a:srgbClr val="365F91"/>
                          </a:solidFill>
                          <a:effectLst/>
                          <a:latin typeface="Calibri"/>
                          <a:ea typeface="Calibri"/>
                          <a:cs typeface="Calibri"/>
                        </a:rPr>
                        <a:t>           31.611,97 </a:t>
                      </a:r>
                      <a:endParaRPr lang="es-ES" sz="1600">
                        <a:effectLst/>
                        <a:latin typeface="Calibri"/>
                        <a:ea typeface="Calibri"/>
                        <a:cs typeface="Times New Roman"/>
                      </a:endParaRPr>
                    </a:p>
                  </a:txBody>
                  <a:tcPr marL="62271" marR="62271" marT="0" marB="0">
                    <a:lnL>
                      <a:noFill/>
                    </a:lnL>
                    <a:lnR>
                      <a:noFill/>
                    </a:lnR>
                    <a:lnT>
                      <a:noFill/>
                    </a:lnT>
                    <a:lnB>
                      <a:noFill/>
                    </a:lnB>
                    <a:solidFill>
                      <a:srgbClr val="D3DFEE"/>
                    </a:solidFill>
                  </a:tcPr>
                </a:tc>
              </a:tr>
              <a:tr h="200682">
                <a:tc>
                  <a:txBody>
                    <a:bodyPr/>
                    <a:lstStyle/>
                    <a:p>
                      <a:pPr>
                        <a:spcAft>
                          <a:spcPts val="0"/>
                        </a:spcAft>
                      </a:pPr>
                      <a:r>
                        <a:rPr lang="es-AR" sz="1100" b="1">
                          <a:solidFill>
                            <a:srgbClr val="365F91"/>
                          </a:solidFill>
                          <a:effectLst/>
                          <a:latin typeface="Calibri"/>
                          <a:ea typeface="Calibri"/>
                          <a:cs typeface="Calibri"/>
                        </a:rPr>
                        <a:t>Gastos Bancarios</a:t>
                      </a:r>
                      <a:endParaRPr lang="es-ES" sz="1600">
                        <a:effectLst/>
                        <a:latin typeface="Calibri"/>
                        <a:ea typeface="Calibri"/>
                        <a:cs typeface="Times New Roman"/>
                      </a:endParaRPr>
                    </a:p>
                  </a:txBody>
                  <a:tcPr marL="62271" marR="62271"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r">
                        <a:spcAft>
                          <a:spcPts val="0"/>
                        </a:spcAft>
                      </a:pPr>
                      <a:r>
                        <a:rPr lang="es-AR" sz="1100">
                          <a:solidFill>
                            <a:srgbClr val="365F91"/>
                          </a:solidFill>
                          <a:effectLst/>
                          <a:latin typeface="Calibri"/>
                          <a:ea typeface="Calibri"/>
                          <a:cs typeface="Calibri"/>
                        </a:rPr>
                        <a:t>              1.196,68 </a:t>
                      </a:r>
                      <a:endParaRPr lang="es-ES" sz="1600">
                        <a:effectLst/>
                        <a:latin typeface="Calibri"/>
                        <a:ea typeface="Calibri"/>
                        <a:cs typeface="Times New Roman"/>
                      </a:endParaRPr>
                    </a:p>
                  </a:txBody>
                  <a:tcPr marL="62271" marR="62271"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r">
                        <a:spcAft>
                          <a:spcPts val="0"/>
                        </a:spcAft>
                      </a:pPr>
                      <a:r>
                        <a:rPr lang="es-AR" sz="1100">
                          <a:solidFill>
                            <a:srgbClr val="365F91"/>
                          </a:solidFill>
                          <a:effectLst/>
                          <a:latin typeface="Calibri"/>
                          <a:ea typeface="Calibri"/>
                          <a:cs typeface="Calibri"/>
                        </a:rPr>
                        <a:t>                 920,53 </a:t>
                      </a:r>
                      <a:endParaRPr lang="es-ES" sz="1600">
                        <a:effectLst/>
                        <a:latin typeface="Calibri"/>
                        <a:ea typeface="Calibri"/>
                        <a:cs typeface="Times New Roman"/>
                      </a:endParaRPr>
                    </a:p>
                  </a:txBody>
                  <a:tcPr marL="62271" marR="62271"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r">
                        <a:spcAft>
                          <a:spcPts val="0"/>
                        </a:spcAft>
                      </a:pPr>
                      <a:r>
                        <a:rPr lang="es-AR" sz="1100">
                          <a:solidFill>
                            <a:srgbClr val="365F91"/>
                          </a:solidFill>
                          <a:effectLst/>
                          <a:latin typeface="Calibri"/>
                          <a:ea typeface="Calibri"/>
                          <a:cs typeface="Calibri"/>
                        </a:rPr>
                        <a:t>                 708,10 </a:t>
                      </a:r>
                      <a:endParaRPr lang="es-ES" sz="1600">
                        <a:effectLst/>
                        <a:latin typeface="Calibri"/>
                        <a:ea typeface="Calibri"/>
                        <a:cs typeface="Times New Roman"/>
                      </a:endParaRPr>
                    </a:p>
                  </a:txBody>
                  <a:tcPr marL="62271" marR="62271"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r">
                        <a:spcAft>
                          <a:spcPts val="0"/>
                        </a:spcAft>
                      </a:pPr>
                      <a:r>
                        <a:rPr lang="es-AR" sz="1100">
                          <a:solidFill>
                            <a:srgbClr val="365F91"/>
                          </a:solidFill>
                          <a:effectLst/>
                          <a:latin typeface="Calibri"/>
                          <a:ea typeface="Calibri"/>
                          <a:cs typeface="Calibri"/>
                        </a:rPr>
                        <a:t>                 544,69 </a:t>
                      </a:r>
                      <a:endParaRPr lang="es-ES" sz="1600">
                        <a:effectLst/>
                        <a:latin typeface="Calibri"/>
                        <a:ea typeface="Calibri"/>
                        <a:cs typeface="Times New Roman"/>
                      </a:endParaRPr>
                    </a:p>
                  </a:txBody>
                  <a:tcPr marL="62271" marR="62271"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r">
                        <a:spcAft>
                          <a:spcPts val="0"/>
                        </a:spcAft>
                      </a:pPr>
                      <a:r>
                        <a:rPr lang="es-AR" sz="1100" dirty="0">
                          <a:solidFill>
                            <a:srgbClr val="365F91"/>
                          </a:solidFill>
                          <a:effectLst/>
                          <a:latin typeface="Calibri"/>
                          <a:ea typeface="Calibri"/>
                          <a:cs typeface="Calibri"/>
                        </a:rPr>
                        <a:t>                 418,99 </a:t>
                      </a:r>
                      <a:endParaRPr lang="es-ES" sz="1600" dirty="0">
                        <a:effectLst/>
                        <a:latin typeface="Calibri"/>
                        <a:ea typeface="Calibri"/>
                        <a:cs typeface="Times New Roman"/>
                      </a:endParaRPr>
                    </a:p>
                  </a:txBody>
                  <a:tcPr marL="62271" marR="62271" marT="0" marB="0">
                    <a:lnL>
                      <a:noFill/>
                    </a:lnL>
                    <a:lnR>
                      <a:noFill/>
                    </a:lnR>
                    <a:lnT>
                      <a:noFill/>
                    </a:lnT>
                    <a:lnB w="12700" cap="flat" cmpd="sng" algn="ctr">
                      <a:solidFill>
                        <a:srgbClr val="4F81BD"/>
                      </a:solidFill>
                      <a:prstDash val="solid"/>
                      <a:round/>
                      <a:headEnd type="none" w="med" len="med"/>
                      <a:tailEnd type="none" w="med" len="med"/>
                    </a:lnB>
                  </a:tcPr>
                </a:tc>
              </a:tr>
            </a:tbl>
          </a:graphicData>
        </a:graphic>
      </p:graphicFrame>
    </p:spTree>
  </p:cSld>
  <p:clrMapOvr>
    <a:masterClrMapping/>
  </p:clrMapOvr>
  <p:transition spd="med">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003573" y="1772816"/>
            <a:ext cx="4816899" cy="1384995"/>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es-ES_tradnl" sz="1400" dirty="0"/>
              <a:t>Es una empresa constituida el 4 de diciembre de 1978 demostrando desde ese entonces una adecuada gestión empresarial para lograr permanecer dentro del </a:t>
            </a:r>
            <a:r>
              <a:rPr lang="es-ES_tradnl" sz="1400" dirty="0" smtClean="0"/>
              <a:t>mercado. </a:t>
            </a:r>
            <a:r>
              <a:rPr lang="es-ES_tradnl" sz="1400" dirty="0"/>
              <a:t>La sociedad anónima es de nacionalidad ecuatoriana y tiene como domicilio principal el Distrito Metropolitano de Quito.</a:t>
            </a:r>
            <a:endParaRPr lang="es-ES" sz="1400" dirty="0"/>
          </a:p>
        </p:txBody>
      </p:sp>
      <p:sp>
        <p:nvSpPr>
          <p:cNvPr id="5" name="4 Rectángulo"/>
          <p:cNvSpPr/>
          <p:nvPr/>
        </p:nvSpPr>
        <p:spPr>
          <a:xfrm>
            <a:off x="1046066" y="642918"/>
            <a:ext cx="7220246"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Descripción de la Empresa</a:t>
            </a:r>
            <a:endParaRPr lang="es-E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5 CuadroTexto"/>
          <p:cNvSpPr txBox="1"/>
          <p:nvPr/>
        </p:nvSpPr>
        <p:spPr>
          <a:xfrm>
            <a:off x="5508104" y="3501008"/>
            <a:ext cx="2143140" cy="40011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EC" sz="2000" b="1" dirty="0" smtClean="0"/>
              <a:t>Capital Social</a:t>
            </a:r>
            <a:endParaRPr lang="es-EC" sz="2000" b="1" dirty="0"/>
          </a:p>
        </p:txBody>
      </p:sp>
      <p:graphicFrame>
        <p:nvGraphicFramePr>
          <p:cNvPr id="7" name="6 Tabla"/>
          <p:cNvGraphicFramePr>
            <a:graphicFrameLocks noGrp="1"/>
          </p:cNvGraphicFramePr>
          <p:nvPr>
            <p:extLst>
              <p:ext uri="{D42A27DB-BD31-4B8C-83A1-F6EECF244321}">
                <p14:modId xmlns:p14="http://schemas.microsoft.com/office/powerpoint/2010/main" val="3088211345"/>
              </p:ext>
            </p:extLst>
          </p:nvPr>
        </p:nvGraphicFramePr>
        <p:xfrm>
          <a:off x="4716016" y="4221088"/>
          <a:ext cx="3670519" cy="2057410"/>
        </p:xfrm>
        <a:graphic>
          <a:graphicData uri="http://schemas.openxmlformats.org/drawingml/2006/table">
            <a:tbl>
              <a:tblPr/>
              <a:tblGrid>
                <a:gridCol w="1695778"/>
                <a:gridCol w="1036536"/>
                <a:gridCol w="938205"/>
              </a:tblGrid>
              <a:tr h="822964">
                <a:tc>
                  <a:txBody>
                    <a:bodyPr/>
                    <a:lstStyle/>
                    <a:p>
                      <a:pPr algn="ctr">
                        <a:lnSpc>
                          <a:spcPct val="150000"/>
                        </a:lnSpc>
                        <a:spcAft>
                          <a:spcPts val="0"/>
                        </a:spcAft>
                      </a:pPr>
                      <a:r>
                        <a:rPr lang="es-ES" sz="1100" b="1" dirty="0">
                          <a:solidFill>
                            <a:srgbClr val="FFFFFF"/>
                          </a:solidFill>
                          <a:latin typeface="Arial"/>
                          <a:ea typeface="Calibri"/>
                          <a:cs typeface="Times New Roman"/>
                        </a:rPr>
                        <a:t>Nombre</a:t>
                      </a:r>
                      <a:endParaRPr lang="es-ES" sz="1100" dirty="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S" sz="1100" b="1">
                          <a:solidFill>
                            <a:srgbClr val="FFFFFF"/>
                          </a:solidFill>
                          <a:latin typeface="Arial"/>
                          <a:ea typeface="Calibri"/>
                          <a:cs typeface="Times New Roman"/>
                        </a:rPr>
                        <a:t>Aportación en US $</a:t>
                      </a:r>
                      <a:endParaRPr lang="es-ES" sz="110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S" sz="1100" b="1" dirty="0">
                          <a:solidFill>
                            <a:srgbClr val="FFFFFF"/>
                          </a:solidFill>
                          <a:latin typeface="Arial"/>
                          <a:ea typeface="Calibri"/>
                          <a:cs typeface="Times New Roman"/>
                        </a:rPr>
                        <a:t>Porcentaje</a:t>
                      </a:r>
                      <a:endParaRPr lang="es-ES" sz="1100" dirty="0">
                        <a:latin typeface="Calibri"/>
                        <a:ea typeface="Calibri"/>
                        <a:cs typeface="Times New Roman"/>
                      </a:endParaRPr>
                    </a:p>
                  </a:txBody>
                  <a:tcPr marL="68580" marR="68580" marT="0" marB="0" anchor="ctr">
                    <a:lnL>
                      <a:noFill/>
                    </a:lnL>
                    <a:lnR w="12700" cap="flat" cmpd="sng" algn="ctr">
                      <a:solidFill>
                        <a:schemeClr val="accent1">
                          <a:lumMod val="40000"/>
                          <a:lumOff val="60000"/>
                        </a:schemeClr>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411482">
                <a:tc>
                  <a:txBody>
                    <a:bodyPr/>
                    <a:lstStyle/>
                    <a:p>
                      <a:pPr>
                        <a:lnSpc>
                          <a:spcPct val="150000"/>
                        </a:lnSpc>
                        <a:spcAft>
                          <a:spcPts val="0"/>
                        </a:spcAft>
                      </a:pPr>
                      <a:r>
                        <a:rPr lang="es-ES" sz="1100" dirty="0" smtClean="0">
                          <a:latin typeface="Arial"/>
                          <a:ea typeface="Calibri"/>
                          <a:cs typeface="Times New Roman"/>
                        </a:rPr>
                        <a:t>Allegro</a:t>
                      </a:r>
                      <a:r>
                        <a:rPr lang="es-ES" sz="1100" baseline="0" dirty="0" smtClean="0">
                          <a:latin typeface="Arial"/>
                          <a:ea typeface="Calibri"/>
                          <a:cs typeface="Times New Roman"/>
                        </a:rPr>
                        <a:t> Ecuador S.A.</a:t>
                      </a:r>
                      <a:r>
                        <a:rPr lang="es-ES" sz="1100" dirty="0" smtClean="0">
                          <a:latin typeface="Arial"/>
                          <a:ea typeface="Calibri"/>
                          <a:cs typeface="Times New Roman"/>
                        </a:rPr>
                        <a:t>.</a:t>
                      </a:r>
                      <a:endParaRPr lang="es-ES" sz="1100" dirty="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50000"/>
                        </a:lnSpc>
                        <a:spcAft>
                          <a:spcPts val="0"/>
                        </a:spcAft>
                      </a:pPr>
                      <a:r>
                        <a:rPr lang="es-ES" sz="1100" dirty="0" smtClean="0">
                          <a:latin typeface="Arial"/>
                          <a:ea typeface="Calibri"/>
                          <a:cs typeface="Times New Roman"/>
                        </a:rPr>
                        <a:t>10.013.850,00</a:t>
                      </a:r>
                      <a:endParaRPr lang="es-ES" sz="1100" dirty="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50000"/>
                        </a:lnSpc>
                        <a:spcAft>
                          <a:spcPts val="0"/>
                        </a:spcAft>
                      </a:pPr>
                      <a:r>
                        <a:rPr lang="es-ES" sz="1100" dirty="0" smtClean="0">
                          <a:latin typeface="Arial"/>
                          <a:ea typeface="Calibri"/>
                          <a:cs typeface="Times New Roman"/>
                        </a:rPr>
                        <a:t>99%</a:t>
                      </a:r>
                      <a:endParaRPr lang="es-ES" sz="1100" dirty="0">
                        <a:latin typeface="Calibri"/>
                        <a:ea typeface="Calibri"/>
                        <a:cs typeface="Times New Roman"/>
                      </a:endParaRPr>
                    </a:p>
                  </a:txBody>
                  <a:tcPr marL="68580" marR="68580" marT="0" marB="0" anchor="ctr">
                    <a:lnL>
                      <a:noFill/>
                    </a:lnL>
                    <a:lnR w="12700" cap="flat" cmpd="sng" algn="ctr">
                      <a:solidFill>
                        <a:schemeClr val="accent1">
                          <a:lumMod val="40000"/>
                          <a:lumOff val="60000"/>
                        </a:schemeClr>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11482">
                <a:tc>
                  <a:txBody>
                    <a:bodyPr/>
                    <a:lstStyle/>
                    <a:p>
                      <a:pPr>
                        <a:lnSpc>
                          <a:spcPct val="150000"/>
                        </a:lnSpc>
                        <a:spcAft>
                          <a:spcPts val="0"/>
                        </a:spcAft>
                      </a:pPr>
                      <a:r>
                        <a:rPr lang="es-ES" sz="1100" dirty="0" smtClean="0">
                          <a:latin typeface="Arial"/>
                          <a:ea typeface="Calibri"/>
                          <a:cs typeface="Times New Roman"/>
                        </a:rPr>
                        <a:t>Fausto</a:t>
                      </a:r>
                      <a:r>
                        <a:rPr lang="es-ES" sz="1100" baseline="0" dirty="0" smtClean="0">
                          <a:latin typeface="Arial"/>
                          <a:ea typeface="Calibri"/>
                          <a:cs typeface="Times New Roman"/>
                        </a:rPr>
                        <a:t> Corral Albán </a:t>
                      </a:r>
                      <a:endParaRPr lang="es-ES" sz="1100" dirty="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50000"/>
                        </a:lnSpc>
                        <a:spcAft>
                          <a:spcPts val="0"/>
                        </a:spcAft>
                      </a:pPr>
                      <a:r>
                        <a:rPr lang="es-ES" sz="1100" dirty="0" smtClean="0">
                          <a:latin typeface="Arial"/>
                          <a:ea typeface="Calibri"/>
                          <a:cs typeface="Times New Roman"/>
                        </a:rPr>
                        <a:t>101.150,00</a:t>
                      </a:r>
                      <a:endParaRPr lang="es-ES" sz="1100" dirty="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50000"/>
                        </a:lnSpc>
                        <a:spcAft>
                          <a:spcPts val="0"/>
                        </a:spcAft>
                      </a:pPr>
                      <a:r>
                        <a:rPr lang="es-ES" sz="1100" dirty="0" smtClean="0">
                          <a:latin typeface="Arial"/>
                          <a:ea typeface="Calibri"/>
                          <a:cs typeface="Times New Roman"/>
                        </a:rPr>
                        <a:t>1%</a:t>
                      </a:r>
                      <a:endParaRPr lang="es-ES" sz="1100" dirty="0">
                        <a:latin typeface="Calibri"/>
                        <a:ea typeface="Calibri"/>
                        <a:cs typeface="Times New Roman"/>
                      </a:endParaRPr>
                    </a:p>
                  </a:txBody>
                  <a:tcPr marL="68580" marR="68580" marT="0" marB="0" anchor="ctr">
                    <a:lnL>
                      <a:noFill/>
                    </a:lnL>
                    <a:lnR w="12700" cap="flat" cmpd="sng" algn="ctr">
                      <a:solidFill>
                        <a:schemeClr val="accent1">
                          <a:lumMod val="40000"/>
                          <a:lumOff val="60000"/>
                        </a:schemeClr>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11482">
                <a:tc>
                  <a:txBody>
                    <a:bodyPr/>
                    <a:lstStyle/>
                    <a:p>
                      <a:pPr algn="ctr">
                        <a:lnSpc>
                          <a:spcPct val="150000"/>
                        </a:lnSpc>
                        <a:spcAft>
                          <a:spcPts val="0"/>
                        </a:spcAft>
                      </a:pPr>
                      <a:r>
                        <a:rPr lang="es-ES" sz="1100" b="1" dirty="0">
                          <a:latin typeface="Arial"/>
                          <a:ea typeface="Calibri"/>
                          <a:cs typeface="Times New Roman"/>
                        </a:rPr>
                        <a:t>Total</a:t>
                      </a:r>
                      <a:endParaRPr lang="es-ES" sz="1100" dirty="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50000"/>
                        </a:lnSpc>
                        <a:spcAft>
                          <a:spcPts val="0"/>
                        </a:spcAft>
                      </a:pPr>
                      <a:r>
                        <a:rPr lang="es-ES" sz="1100" b="1" dirty="0" smtClean="0">
                          <a:latin typeface="Arial"/>
                          <a:ea typeface="Calibri"/>
                          <a:cs typeface="Times New Roman"/>
                        </a:rPr>
                        <a:t>10.115.000,00</a:t>
                      </a:r>
                      <a:endParaRPr lang="es-ES" sz="1100" dirty="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50000"/>
                        </a:lnSpc>
                        <a:spcAft>
                          <a:spcPts val="0"/>
                        </a:spcAft>
                      </a:pPr>
                      <a:r>
                        <a:rPr lang="es-ES" sz="1100" b="1" dirty="0">
                          <a:latin typeface="Arial"/>
                          <a:ea typeface="Calibri"/>
                          <a:cs typeface="Times New Roman"/>
                        </a:rPr>
                        <a:t>100%</a:t>
                      </a:r>
                      <a:endParaRPr lang="es-ES" sz="1100" dirty="0">
                        <a:latin typeface="Calibri"/>
                        <a:ea typeface="Calibri"/>
                        <a:cs typeface="Times New Roman"/>
                      </a:endParaRPr>
                    </a:p>
                  </a:txBody>
                  <a:tcPr marL="68580" marR="68580" marT="0" marB="0" anchor="ctr">
                    <a:lnL>
                      <a:noFill/>
                    </a:lnL>
                    <a:lnR w="12700" cap="flat" cmpd="sng" algn="ctr">
                      <a:solidFill>
                        <a:schemeClr val="accent1">
                          <a:lumMod val="40000"/>
                          <a:lumOff val="60000"/>
                        </a:schemeClr>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9" name="8 Rectángulo"/>
          <p:cNvSpPr/>
          <p:nvPr/>
        </p:nvSpPr>
        <p:spPr>
          <a:xfrm>
            <a:off x="369054" y="3356992"/>
            <a:ext cx="3357586" cy="2677656"/>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es-ES_tradnl" sz="1400" dirty="0"/>
              <a:t>Inmobiliaria Investa S.A, pertenece al grupo empresarial Marathon Sport la cual por su denominación de personería jurídica esta bajo la supervisión de organismos de control que establecen las diferentes Leyes de la República del Ecuador, obligada a llevar contabilidad,  cuya principal actividad es la de arriendo, subarriendo, compra, venta y concesión de inmuebles, especialmente en la unidad </a:t>
            </a:r>
            <a:r>
              <a:rPr lang="es-ES_tradnl" sz="1400" dirty="0" err="1"/>
              <a:t>Retail</a:t>
            </a:r>
            <a:r>
              <a:rPr lang="es-ES_tradnl" sz="1400" dirty="0"/>
              <a:t> en los diferentes centros comerciales a nivel nacional</a:t>
            </a:r>
            <a:endParaRPr lang="es-ES" sz="1400" dirty="0"/>
          </a:p>
        </p:txBody>
      </p:sp>
      <p:pic>
        <p:nvPicPr>
          <p:cNvPr id="8" name="7 Imagen" descr="http://t1.gstatic.com/images?q=tbn:ANd9GcRaKHDQ9o5OinNC1EfJ-7zofFHch1eJA3t03Iv_z8stTMMKR-eXAw"/>
          <p:cNvPicPr/>
          <p:nvPr/>
        </p:nvPicPr>
        <p:blipFill>
          <a:blip r:embed="rId2">
            <a:grayscl/>
          </a:blip>
          <a:srcRect/>
          <a:stretch>
            <a:fillRect/>
          </a:stretch>
        </p:blipFill>
        <p:spPr bwMode="auto">
          <a:xfrm>
            <a:off x="692439" y="1628800"/>
            <a:ext cx="2710815" cy="535305"/>
          </a:xfrm>
          <a:prstGeom prst="rect">
            <a:avLst/>
          </a:prstGeom>
          <a:noFill/>
          <a:ln w="9525">
            <a:noFill/>
            <a:miter lim="800000"/>
            <a:headEnd/>
            <a:tailEnd/>
          </a:ln>
        </p:spPr>
      </p:pic>
      <p:pic>
        <p:nvPicPr>
          <p:cNvPr id="10" name="il_fi" descr="http://www.racksdelpacifico.com/Logo%20Clientes/marathon.jpg"/>
          <p:cNvPicPr/>
          <p:nvPr/>
        </p:nvPicPr>
        <p:blipFill>
          <a:blip r:embed="rId3"/>
          <a:srcRect/>
          <a:stretch>
            <a:fillRect/>
          </a:stretch>
        </p:blipFill>
        <p:spPr bwMode="auto">
          <a:xfrm>
            <a:off x="1335761" y="2262906"/>
            <a:ext cx="1424171" cy="923893"/>
          </a:xfrm>
          <a:prstGeom prst="rect">
            <a:avLst/>
          </a:prstGeom>
          <a:noFill/>
          <a:ln w="9525">
            <a:noFill/>
            <a:miter lim="800000"/>
            <a:headEnd/>
            <a:tailEnd/>
          </a:ln>
        </p:spPr>
      </p:pic>
    </p:spTree>
    <p:extLst>
      <p:ext uri="{BB962C8B-B14F-4D97-AF65-F5344CB8AC3E}">
        <p14:creationId xmlns:p14="http://schemas.microsoft.com/office/powerpoint/2010/main" val="680855827"/>
      </p:ext>
    </p:extLst>
  </p:cSld>
  <p:clrMapOvr>
    <a:masterClrMapping/>
  </p:clrMapOvr>
  <p:transition spd="med">
    <p:cov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58390" y="620688"/>
            <a:ext cx="8057014" cy="646331"/>
          </a:xfrm>
          <a:prstGeom prst="rect">
            <a:avLst/>
          </a:prstGeom>
          <a:noFill/>
        </p:spPr>
        <p:txBody>
          <a:bodyPr wrap="none" lIns="91440" tIns="45720" rIns="91440" bIns="45720">
            <a:spAutoFit/>
          </a:bodyPr>
          <a:lstStyle/>
          <a:p>
            <a:pPr algn="ctr"/>
            <a:r>
              <a:rPr lang="es-E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Estado de Resultados Proyectado</a:t>
            </a:r>
          </a:p>
        </p:txBody>
      </p:sp>
      <p:graphicFrame>
        <p:nvGraphicFramePr>
          <p:cNvPr id="5" name="4 Tabla"/>
          <p:cNvGraphicFramePr>
            <a:graphicFrameLocks noGrp="1"/>
          </p:cNvGraphicFramePr>
          <p:nvPr>
            <p:extLst>
              <p:ext uri="{D42A27DB-BD31-4B8C-83A1-F6EECF244321}">
                <p14:modId xmlns:p14="http://schemas.microsoft.com/office/powerpoint/2010/main" val="1795180083"/>
              </p:ext>
            </p:extLst>
          </p:nvPr>
        </p:nvGraphicFramePr>
        <p:xfrm>
          <a:off x="755576" y="1361121"/>
          <a:ext cx="7815812" cy="5308239"/>
        </p:xfrm>
        <a:graphic>
          <a:graphicData uri="http://schemas.openxmlformats.org/drawingml/2006/table">
            <a:tbl>
              <a:tblPr firstRow="1" firstCol="1" bandRow="1"/>
              <a:tblGrid>
                <a:gridCol w="2482843"/>
                <a:gridCol w="1040638"/>
                <a:gridCol w="1041455"/>
                <a:gridCol w="1041455"/>
                <a:gridCol w="1156539"/>
                <a:gridCol w="1052882"/>
              </a:tblGrid>
              <a:tr h="230793">
                <a:tc>
                  <a:txBody>
                    <a:bodyPr/>
                    <a:lstStyle/>
                    <a:p>
                      <a:pPr algn="ctr">
                        <a:lnSpc>
                          <a:spcPct val="115000"/>
                        </a:lnSpc>
                        <a:spcAft>
                          <a:spcPts val="0"/>
                        </a:spcAft>
                      </a:pPr>
                      <a:r>
                        <a:rPr lang="es-ES" sz="1000" b="1" dirty="0">
                          <a:solidFill>
                            <a:srgbClr val="FFFFFF"/>
                          </a:solidFill>
                          <a:effectLst/>
                          <a:latin typeface="Calibri"/>
                          <a:ea typeface="Times New Roman"/>
                          <a:cs typeface="Calibri"/>
                        </a:rPr>
                        <a:t>Cuentas</a:t>
                      </a:r>
                      <a:endParaRPr lang="es-ES" sz="14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es-ES" sz="1000" b="1">
                          <a:solidFill>
                            <a:srgbClr val="FFFFFF"/>
                          </a:solidFill>
                          <a:effectLst/>
                          <a:latin typeface="Calibri"/>
                          <a:ea typeface="Times New Roman"/>
                          <a:cs typeface="Calibri"/>
                        </a:rPr>
                        <a:t>2012</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es-ES" sz="1000" b="1">
                          <a:solidFill>
                            <a:srgbClr val="FFFFFF"/>
                          </a:solidFill>
                          <a:effectLst/>
                          <a:latin typeface="Calibri"/>
                          <a:ea typeface="Times New Roman"/>
                          <a:cs typeface="Calibri"/>
                        </a:rPr>
                        <a:t>2013</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es-ES" sz="1000" b="1">
                          <a:solidFill>
                            <a:srgbClr val="FFFFFF"/>
                          </a:solidFill>
                          <a:effectLst/>
                          <a:latin typeface="Calibri"/>
                          <a:ea typeface="Times New Roman"/>
                          <a:cs typeface="Calibri"/>
                        </a:rPr>
                        <a:t>2014</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es-ES" sz="1000" b="1" dirty="0">
                          <a:solidFill>
                            <a:srgbClr val="FFFFFF"/>
                          </a:solidFill>
                          <a:effectLst/>
                          <a:latin typeface="Calibri"/>
                          <a:ea typeface="Times New Roman"/>
                          <a:cs typeface="Calibri"/>
                        </a:rPr>
                        <a:t>2015</a:t>
                      </a:r>
                      <a:endParaRPr lang="es-ES" sz="14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Aft>
                          <a:spcPts val="0"/>
                        </a:spcAft>
                      </a:pPr>
                      <a:r>
                        <a:rPr lang="es-ES" sz="1000" b="1" dirty="0">
                          <a:solidFill>
                            <a:srgbClr val="FFFFFF"/>
                          </a:solidFill>
                          <a:effectLst/>
                          <a:latin typeface="Calibri"/>
                          <a:ea typeface="Times New Roman"/>
                          <a:cs typeface="Calibri"/>
                        </a:rPr>
                        <a:t>2016</a:t>
                      </a:r>
                      <a:endParaRPr lang="es-ES" sz="14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230793">
                <a:tc>
                  <a:txBody>
                    <a:bodyPr/>
                    <a:lstStyle/>
                    <a:p>
                      <a:pPr>
                        <a:lnSpc>
                          <a:spcPct val="115000"/>
                        </a:lnSpc>
                        <a:spcAft>
                          <a:spcPts val="0"/>
                        </a:spcAft>
                      </a:pPr>
                      <a:r>
                        <a:rPr lang="es-ES" sz="1000" b="1">
                          <a:solidFill>
                            <a:srgbClr val="000000"/>
                          </a:solidFill>
                          <a:effectLst/>
                          <a:latin typeface="Calibri"/>
                          <a:ea typeface="Times New Roman"/>
                          <a:cs typeface="Calibri"/>
                        </a:rPr>
                        <a:t>Ingresos Operacionales</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30793">
                <a:tc>
                  <a:txBody>
                    <a:bodyPr/>
                    <a:lstStyle/>
                    <a:p>
                      <a:pPr>
                        <a:lnSpc>
                          <a:spcPct val="115000"/>
                        </a:lnSpc>
                        <a:spcAft>
                          <a:spcPts val="0"/>
                        </a:spcAft>
                      </a:pPr>
                      <a:r>
                        <a:rPr lang="es-ES" sz="1000">
                          <a:solidFill>
                            <a:srgbClr val="000000"/>
                          </a:solidFill>
                          <a:effectLst/>
                          <a:latin typeface="Calibri"/>
                          <a:ea typeface="Times New Roman"/>
                          <a:cs typeface="Calibri"/>
                        </a:rPr>
                        <a:t>Arriendos</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10.992.841,69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11.495.956,04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12.023.738,88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12.577.409,00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13.158.245,74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30793">
                <a:tc>
                  <a:txBody>
                    <a:bodyPr/>
                    <a:lstStyle/>
                    <a:p>
                      <a:pPr>
                        <a:lnSpc>
                          <a:spcPct val="115000"/>
                        </a:lnSpc>
                        <a:spcAft>
                          <a:spcPts val="0"/>
                        </a:spcAft>
                      </a:pPr>
                      <a:r>
                        <a:rPr lang="es-ES" sz="1000" b="1">
                          <a:solidFill>
                            <a:srgbClr val="000000"/>
                          </a:solidFill>
                          <a:effectLst/>
                          <a:latin typeface="Calibri"/>
                          <a:ea typeface="Times New Roman"/>
                          <a:cs typeface="Calibri"/>
                        </a:rPr>
                        <a:t>Ingresos no Operacionales</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30793">
                <a:tc>
                  <a:txBody>
                    <a:bodyPr/>
                    <a:lstStyle/>
                    <a:p>
                      <a:pPr>
                        <a:lnSpc>
                          <a:spcPct val="115000"/>
                        </a:lnSpc>
                        <a:spcAft>
                          <a:spcPts val="0"/>
                        </a:spcAft>
                      </a:pPr>
                      <a:r>
                        <a:rPr lang="es-ES" sz="1000">
                          <a:solidFill>
                            <a:srgbClr val="000000"/>
                          </a:solidFill>
                          <a:effectLst/>
                          <a:latin typeface="Calibri"/>
                          <a:ea typeface="Times New Roman"/>
                          <a:cs typeface="Calibri"/>
                        </a:rPr>
                        <a:t>Otros Ingresos no operacionales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231.528,88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252.366,48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275.079,47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299.836,62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326.821,91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30793">
                <a:tc>
                  <a:txBody>
                    <a:bodyPr/>
                    <a:lstStyle/>
                    <a:p>
                      <a:pPr>
                        <a:lnSpc>
                          <a:spcPct val="115000"/>
                        </a:lnSpc>
                        <a:spcAft>
                          <a:spcPts val="0"/>
                        </a:spcAft>
                      </a:pPr>
                      <a:r>
                        <a:rPr lang="es-ES" sz="1000" b="1">
                          <a:solidFill>
                            <a:srgbClr val="000000"/>
                          </a:solidFill>
                          <a:effectLst/>
                          <a:latin typeface="Calibri"/>
                          <a:ea typeface="Times New Roman"/>
                          <a:cs typeface="Calibri"/>
                        </a:rPr>
                        <a:t>Total Ingresos</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b="1">
                          <a:solidFill>
                            <a:srgbClr val="000000"/>
                          </a:solidFill>
                          <a:effectLst/>
                          <a:latin typeface="Calibri"/>
                          <a:ea typeface="Times New Roman"/>
                          <a:cs typeface="Calibri"/>
                        </a:rPr>
                        <a:t>   11.224.370,57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b="1" dirty="0">
                          <a:solidFill>
                            <a:srgbClr val="000000"/>
                          </a:solidFill>
                          <a:effectLst/>
                          <a:latin typeface="Calibri"/>
                          <a:ea typeface="Times New Roman"/>
                          <a:cs typeface="Calibri"/>
                        </a:rPr>
                        <a:t>   11.748.322,52 </a:t>
                      </a:r>
                      <a:endParaRPr lang="es-ES" sz="14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b="1">
                          <a:solidFill>
                            <a:srgbClr val="000000"/>
                          </a:solidFill>
                          <a:effectLst/>
                          <a:latin typeface="Calibri"/>
                          <a:ea typeface="Times New Roman"/>
                          <a:cs typeface="Calibri"/>
                        </a:rPr>
                        <a:t>   12.298.818,35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b="1">
                          <a:solidFill>
                            <a:srgbClr val="000000"/>
                          </a:solidFill>
                          <a:effectLst/>
                          <a:latin typeface="Calibri"/>
                          <a:ea typeface="Times New Roman"/>
                          <a:cs typeface="Calibri"/>
                        </a:rPr>
                        <a:t>   12.877.245,62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b="1">
                          <a:solidFill>
                            <a:srgbClr val="000000"/>
                          </a:solidFill>
                          <a:effectLst/>
                          <a:latin typeface="Calibri"/>
                          <a:ea typeface="Times New Roman"/>
                          <a:cs typeface="Calibri"/>
                        </a:rPr>
                        <a:t>   13.485.067,65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30793">
                <a:tc>
                  <a:txBody>
                    <a:bodyPr/>
                    <a:lstStyle/>
                    <a:p>
                      <a:pPr>
                        <a:lnSpc>
                          <a:spcPct val="115000"/>
                        </a:lnSpc>
                        <a:spcAft>
                          <a:spcPts val="0"/>
                        </a:spcAft>
                      </a:pPr>
                      <a:r>
                        <a:rPr lang="es-ES" sz="1000" b="1">
                          <a:solidFill>
                            <a:srgbClr val="000000"/>
                          </a:solidFill>
                          <a:effectLst/>
                          <a:latin typeface="Calibri"/>
                          <a:ea typeface="Times New Roman"/>
                          <a:cs typeface="Calibri"/>
                        </a:rPr>
                        <a:t>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30793">
                <a:tc>
                  <a:txBody>
                    <a:bodyPr/>
                    <a:lstStyle/>
                    <a:p>
                      <a:pPr>
                        <a:lnSpc>
                          <a:spcPct val="115000"/>
                        </a:lnSpc>
                        <a:spcAft>
                          <a:spcPts val="0"/>
                        </a:spcAft>
                      </a:pPr>
                      <a:r>
                        <a:rPr lang="es-ES" sz="1000" b="1">
                          <a:solidFill>
                            <a:srgbClr val="000000"/>
                          </a:solidFill>
                          <a:effectLst/>
                          <a:latin typeface="Calibri"/>
                          <a:ea typeface="Times New Roman"/>
                          <a:cs typeface="Calibri"/>
                        </a:rPr>
                        <a:t>Costos</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30793">
                <a:tc>
                  <a:txBody>
                    <a:bodyPr/>
                    <a:lstStyle/>
                    <a:p>
                      <a:pPr>
                        <a:lnSpc>
                          <a:spcPct val="115000"/>
                        </a:lnSpc>
                        <a:spcAft>
                          <a:spcPts val="0"/>
                        </a:spcAft>
                      </a:pPr>
                      <a:r>
                        <a:rPr lang="es-ES" sz="1000">
                          <a:effectLst/>
                          <a:latin typeface="Calibri"/>
                          <a:ea typeface="Times New Roman"/>
                          <a:cs typeface="Calibri"/>
                        </a:rPr>
                        <a:t>Seguros</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51.652,26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53.711,46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55.857,92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58.095,53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60.428,36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30793">
                <a:tc>
                  <a:txBody>
                    <a:bodyPr/>
                    <a:lstStyle/>
                    <a:p>
                      <a:pPr>
                        <a:lnSpc>
                          <a:spcPct val="115000"/>
                        </a:lnSpc>
                        <a:spcAft>
                          <a:spcPts val="0"/>
                        </a:spcAft>
                      </a:pPr>
                      <a:r>
                        <a:rPr lang="es-ES" sz="1000" dirty="0">
                          <a:effectLst/>
                          <a:latin typeface="Calibri"/>
                          <a:ea typeface="Times New Roman"/>
                          <a:cs typeface="Calibri"/>
                        </a:rPr>
                        <a:t>Impuesto predial</a:t>
                      </a:r>
                      <a:endParaRPr lang="es-ES" sz="14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17.836,54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18.765,82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19.743,52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20.772,16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21.854,38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30793">
                <a:tc>
                  <a:txBody>
                    <a:bodyPr/>
                    <a:lstStyle/>
                    <a:p>
                      <a:pPr>
                        <a:lnSpc>
                          <a:spcPct val="115000"/>
                        </a:lnSpc>
                        <a:spcAft>
                          <a:spcPts val="0"/>
                        </a:spcAft>
                      </a:pPr>
                      <a:r>
                        <a:rPr lang="es-ES" sz="1000">
                          <a:effectLst/>
                          <a:latin typeface="Calibri"/>
                          <a:ea typeface="Times New Roman"/>
                          <a:cs typeface="Calibri"/>
                        </a:rPr>
                        <a:t>Depreciación Inmuebles</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750.634,56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750.634,56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dirty="0">
                          <a:solidFill>
                            <a:srgbClr val="000000"/>
                          </a:solidFill>
                          <a:effectLst/>
                          <a:latin typeface="Calibri"/>
                          <a:ea typeface="Times New Roman"/>
                          <a:cs typeface="Calibri"/>
                        </a:rPr>
                        <a:t>         750.634,56 </a:t>
                      </a:r>
                      <a:endParaRPr lang="es-ES" sz="14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750.634,56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750.634,56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30793">
                <a:tc>
                  <a:txBody>
                    <a:bodyPr/>
                    <a:lstStyle/>
                    <a:p>
                      <a:pPr>
                        <a:lnSpc>
                          <a:spcPct val="115000"/>
                        </a:lnSpc>
                        <a:spcAft>
                          <a:spcPts val="0"/>
                        </a:spcAft>
                      </a:pPr>
                      <a:r>
                        <a:rPr lang="es-ES" sz="1000">
                          <a:effectLst/>
                          <a:latin typeface="Calibri"/>
                          <a:ea typeface="Times New Roman"/>
                          <a:cs typeface="Calibri"/>
                        </a:rPr>
                        <a:t>Arriendos</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5.321.335,06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5.584.046,81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5.859.966,52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6.149.765,77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6.454.150,53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30793">
                <a:tc>
                  <a:txBody>
                    <a:bodyPr/>
                    <a:lstStyle/>
                    <a:p>
                      <a:pPr>
                        <a:lnSpc>
                          <a:spcPct val="115000"/>
                        </a:lnSpc>
                        <a:spcAft>
                          <a:spcPts val="0"/>
                        </a:spcAft>
                      </a:pPr>
                      <a:r>
                        <a:rPr lang="es-ES" sz="1000" dirty="0">
                          <a:effectLst/>
                          <a:latin typeface="Calibri"/>
                          <a:ea typeface="Times New Roman"/>
                          <a:cs typeface="Calibri"/>
                        </a:rPr>
                        <a:t>Servicios Varios</a:t>
                      </a:r>
                      <a:endParaRPr lang="es-ES" sz="14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1.519.486,29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1.595.993,73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1.676.403,76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1.760.917,00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1.849.744,46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30793">
                <a:tc>
                  <a:txBody>
                    <a:bodyPr/>
                    <a:lstStyle/>
                    <a:p>
                      <a:pPr>
                        <a:lnSpc>
                          <a:spcPct val="115000"/>
                        </a:lnSpc>
                        <a:spcAft>
                          <a:spcPts val="0"/>
                        </a:spcAft>
                      </a:pPr>
                      <a:r>
                        <a:rPr lang="es-ES" sz="1000">
                          <a:effectLst/>
                          <a:latin typeface="Calibri"/>
                          <a:ea typeface="Times New Roman"/>
                          <a:cs typeface="Calibri"/>
                        </a:rPr>
                        <a:t>Mantenimiento Instalaciones</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145.733,58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145.733,58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145.733,58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145.733,58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145.733,58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30793">
                <a:tc>
                  <a:txBody>
                    <a:bodyPr/>
                    <a:lstStyle/>
                    <a:p>
                      <a:pPr>
                        <a:lnSpc>
                          <a:spcPct val="115000"/>
                        </a:lnSpc>
                        <a:spcAft>
                          <a:spcPts val="0"/>
                        </a:spcAft>
                      </a:pPr>
                      <a:r>
                        <a:rPr lang="es-ES" sz="1000">
                          <a:effectLst/>
                          <a:latin typeface="Calibri"/>
                          <a:ea typeface="Times New Roman"/>
                          <a:cs typeface="Calibri"/>
                        </a:rPr>
                        <a:t>Amortización Concesión Locales</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dirty="0">
                          <a:solidFill>
                            <a:srgbClr val="000000"/>
                          </a:solidFill>
                          <a:effectLst/>
                          <a:latin typeface="Calibri"/>
                          <a:ea typeface="Times New Roman"/>
                          <a:cs typeface="Calibri"/>
                        </a:rPr>
                        <a:t>         986.671,99 </a:t>
                      </a:r>
                      <a:endParaRPr lang="es-ES" sz="14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986.671,99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dirty="0">
                          <a:solidFill>
                            <a:srgbClr val="000000"/>
                          </a:solidFill>
                          <a:effectLst/>
                          <a:latin typeface="Calibri"/>
                          <a:ea typeface="Times New Roman"/>
                          <a:cs typeface="Calibri"/>
                        </a:rPr>
                        <a:t>         986.671,99 </a:t>
                      </a:r>
                      <a:endParaRPr lang="es-ES" sz="14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dirty="0">
                          <a:solidFill>
                            <a:srgbClr val="000000"/>
                          </a:solidFill>
                          <a:effectLst/>
                          <a:latin typeface="Calibri"/>
                          <a:ea typeface="Times New Roman"/>
                          <a:cs typeface="Calibri"/>
                        </a:rPr>
                        <a:t>         986.671,99 </a:t>
                      </a:r>
                      <a:endParaRPr lang="es-ES" sz="14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dirty="0">
                          <a:solidFill>
                            <a:srgbClr val="000000"/>
                          </a:solidFill>
                          <a:effectLst/>
                          <a:latin typeface="Calibri"/>
                          <a:ea typeface="Times New Roman"/>
                          <a:cs typeface="Calibri"/>
                        </a:rPr>
                        <a:t>         986.671,99 </a:t>
                      </a:r>
                      <a:endParaRPr lang="es-ES" sz="14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F2F2F2"/>
                    </a:solidFill>
                  </a:tcPr>
                </a:tc>
              </a:tr>
              <a:tr h="230793">
                <a:tc>
                  <a:txBody>
                    <a:bodyPr/>
                    <a:lstStyle/>
                    <a:p>
                      <a:pPr>
                        <a:lnSpc>
                          <a:spcPct val="115000"/>
                        </a:lnSpc>
                        <a:spcAft>
                          <a:spcPts val="0"/>
                        </a:spcAft>
                      </a:pPr>
                      <a:r>
                        <a:rPr lang="es-ES" sz="1100" b="0" dirty="0" smtClean="0">
                          <a:effectLst/>
                          <a:latin typeface="Calibri"/>
                          <a:ea typeface="Times New Roman"/>
                          <a:cs typeface="Calibri"/>
                        </a:rPr>
                        <a:t>Gastos</a:t>
                      </a:r>
                      <a:endParaRPr lang="es-ES" sz="1800" b="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algn="r" rtl="0" eaLnBrk="1" fontAlgn="b" latinLnBrk="0" hangingPunct="1">
                        <a:lnSpc>
                          <a:spcPct val="115000"/>
                        </a:lnSpc>
                        <a:spcAft>
                          <a:spcPts val="0"/>
                        </a:spcAft>
                      </a:pPr>
                      <a:r>
                        <a:rPr kumimoji="0" lang="es-ES" sz="1100" kern="1200" dirty="0">
                          <a:solidFill>
                            <a:srgbClr val="000000"/>
                          </a:solidFill>
                          <a:effectLst/>
                          <a:latin typeface="Calibri"/>
                          <a:ea typeface="Times New Roman"/>
                          <a:cs typeface="Calibri"/>
                        </a:rPr>
                        <a:t>      353.748,96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algn="r" rtl="0" eaLnBrk="1" fontAlgn="b" latinLnBrk="0" hangingPunct="1">
                        <a:lnSpc>
                          <a:spcPct val="115000"/>
                        </a:lnSpc>
                        <a:spcAft>
                          <a:spcPts val="0"/>
                        </a:spcAft>
                      </a:pPr>
                      <a:r>
                        <a:rPr kumimoji="0" lang="es-ES" sz="1100" kern="1200" dirty="0">
                          <a:solidFill>
                            <a:srgbClr val="000000"/>
                          </a:solidFill>
                          <a:effectLst/>
                          <a:latin typeface="Calibri"/>
                          <a:ea typeface="Times New Roman"/>
                          <a:cs typeface="Calibri"/>
                        </a:rPr>
                        <a:t>  347.950,63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algn="r" rtl="0" eaLnBrk="1" fontAlgn="b" latinLnBrk="0" hangingPunct="1">
                        <a:lnSpc>
                          <a:spcPct val="115000"/>
                        </a:lnSpc>
                        <a:spcAft>
                          <a:spcPts val="0"/>
                        </a:spcAft>
                      </a:pPr>
                      <a:r>
                        <a:rPr kumimoji="0" lang="es-ES" sz="1100" kern="1200" dirty="0">
                          <a:solidFill>
                            <a:srgbClr val="000000"/>
                          </a:solidFill>
                          <a:effectLst/>
                          <a:latin typeface="Calibri"/>
                          <a:ea typeface="Times New Roman"/>
                          <a:cs typeface="Calibri"/>
                        </a:rPr>
                        <a:t>  353.558,15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algn="r" rtl="0" eaLnBrk="1" fontAlgn="b" latinLnBrk="0" hangingPunct="1">
                        <a:lnSpc>
                          <a:spcPct val="115000"/>
                        </a:lnSpc>
                        <a:spcAft>
                          <a:spcPts val="0"/>
                        </a:spcAft>
                      </a:pPr>
                      <a:r>
                        <a:rPr kumimoji="0" lang="es-ES" sz="1100" kern="1200" dirty="0">
                          <a:solidFill>
                            <a:srgbClr val="000000"/>
                          </a:solidFill>
                          <a:effectLst/>
                          <a:latin typeface="Calibri"/>
                          <a:ea typeface="Times New Roman"/>
                          <a:cs typeface="Calibri"/>
                        </a:rPr>
                        <a:t>  361.509,61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algn="r" rtl="0" eaLnBrk="1" fontAlgn="b" latinLnBrk="0" hangingPunct="1">
                        <a:lnSpc>
                          <a:spcPct val="115000"/>
                        </a:lnSpc>
                        <a:spcAft>
                          <a:spcPts val="0"/>
                        </a:spcAft>
                      </a:pPr>
                      <a:r>
                        <a:rPr kumimoji="0" lang="es-ES" sz="1100" kern="1200" dirty="0">
                          <a:solidFill>
                            <a:srgbClr val="000000"/>
                          </a:solidFill>
                          <a:effectLst/>
                          <a:latin typeface="Calibri"/>
                          <a:ea typeface="Times New Roman"/>
                          <a:cs typeface="Calibri"/>
                        </a:rPr>
                        <a:t>  371.581,33 </a:t>
                      </a:r>
                    </a:p>
                  </a:txBody>
                  <a:tcPr marL="9525" marR="9525" marT="9525" marB="0" anchor="b">
                    <a:lnL w="12700" cap="flat" cmpd="sng" algn="ctr">
                      <a:solidFill>
                        <a:srgbClr val="000000"/>
                      </a:solidFill>
                      <a:prstDash val="solid"/>
                      <a:round/>
                      <a:headEnd type="none" w="med" len="med"/>
                      <a:tailEnd type="none" w="med" len="med"/>
                    </a:lnL>
                  </a:tcPr>
                </a:tc>
              </a:tr>
              <a:tr h="230793">
                <a:tc>
                  <a:txBody>
                    <a:bodyPr/>
                    <a:lstStyle/>
                    <a:p>
                      <a:pPr>
                        <a:lnSpc>
                          <a:spcPct val="115000"/>
                        </a:lnSpc>
                        <a:spcAft>
                          <a:spcPts val="0"/>
                        </a:spcAft>
                      </a:pPr>
                      <a:r>
                        <a:rPr lang="es-ES" sz="1000" b="1" dirty="0">
                          <a:effectLst/>
                          <a:latin typeface="Calibri"/>
                          <a:ea typeface="Times New Roman"/>
                          <a:cs typeface="Calibri"/>
                        </a:rPr>
                        <a:t>TOTAL COSTOS (+) GASTOS</a:t>
                      </a:r>
                      <a:endParaRPr lang="es-ES" sz="14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b="1">
                          <a:solidFill>
                            <a:srgbClr val="000000"/>
                          </a:solidFill>
                          <a:effectLst/>
                          <a:latin typeface="Calibri"/>
                          <a:ea typeface="Times New Roman"/>
                          <a:cs typeface="Calibri"/>
                        </a:rPr>
                        <a:t>     9.147.099,22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b="1">
                          <a:solidFill>
                            <a:srgbClr val="000000"/>
                          </a:solidFill>
                          <a:effectLst/>
                          <a:latin typeface="Calibri"/>
                          <a:ea typeface="Times New Roman"/>
                          <a:cs typeface="Calibri"/>
                        </a:rPr>
                        <a:t>     9.483.508,58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b="1">
                          <a:solidFill>
                            <a:srgbClr val="000000"/>
                          </a:solidFill>
                          <a:effectLst/>
                          <a:latin typeface="Calibri"/>
                          <a:ea typeface="Times New Roman"/>
                          <a:cs typeface="Calibri"/>
                        </a:rPr>
                        <a:t>     9.848.569,99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b="1">
                          <a:solidFill>
                            <a:srgbClr val="000000"/>
                          </a:solidFill>
                          <a:effectLst/>
                          <a:latin typeface="Calibri"/>
                          <a:ea typeface="Times New Roman"/>
                          <a:cs typeface="Calibri"/>
                        </a:rPr>
                        <a:t>   10.234.100,20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b="1">
                          <a:solidFill>
                            <a:srgbClr val="000000"/>
                          </a:solidFill>
                          <a:effectLst/>
                          <a:latin typeface="Calibri"/>
                          <a:ea typeface="Times New Roman"/>
                          <a:cs typeface="Calibri"/>
                        </a:rPr>
                        <a:t>   10.640.799,19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2F2F2"/>
                    </a:solidFill>
                  </a:tcPr>
                </a:tc>
              </a:tr>
              <a:tr h="230793">
                <a:tc>
                  <a:txBody>
                    <a:bodyPr/>
                    <a:lstStyle/>
                    <a:p>
                      <a:pPr>
                        <a:lnSpc>
                          <a:spcPct val="115000"/>
                        </a:lnSpc>
                        <a:spcAft>
                          <a:spcPts val="0"/>
                        </a:spcAft>
                      </a:pPr>
                      <a:r>
                        <a:rPr lang="es-ES" sz="1000" dirty="0">
                          <a:effectLst/>
                          <a:latin typeface="Calibri"/>
                          <a:ea typeface="Times New Roman"/>
                          <a:cs typeface="Calibri"/>
                        </a:rPr>
                        <a:t> </a:t>
                      </a:r>
                      <a:endParaRPr lang="es-ES" sz="14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b="1">
                          <a:solidFill>
                            <a:srgbClr val="000000"/>
                          </a:solidFill>
                          <a:effectLst/>
                          <a:latin typeface="Calibri"/>
                          <a:ea typeface="Times New Roman"/>
                          <a:cs typeface="Calibri"/>
                        </a:rPr>
                        <a:t>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b="1">
                          <a:solidFill>
                            <a:srgbClr val="000000"/>
                          </a:solidFill>
                          <a:effectLst/>
                          <a:latin typeface="Calibri"/>
                          <a:ea typeface="Times New Roman"/>
                          <a:cs typeface="Calibri"/>
                        </a:rPr>
                        <a:t>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b="1">
                          <a:solidFill>
                            <a:srgbClr val="000000"/>
                          </a:solidFill>
                          <a:effectLst/>
                          <a:latin typeface="Calibri"/>
                          <a:ea typeface="Times New Roman"/>
                          <a:cs typeface="Calibri"/>
                        </a:rPr>
                        <a:t>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b="1">
                          <a:solidFill>
                            <a:srgbClr val="000000"/>
                          </a:solidFill>
                          <a:effectLst/>
                          <a:latin typeface="Calibri"/>
                          <a:ea typeface="Times New Roman"/>
                          <a:cs typeface="Calibri"/>
                        </a:rPr>
                        <a:t>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b="1">
                          <a:solidFill>
                            <a:srgbClr val="000000"/>
                          </a:solidFill>
                          <a:effectLst/>
                          <a:latin typeface="Calibri"/>
                          <a:ea typeface="Times New Roman"/>
                          <a:cs typeface="Calibri"/>
                        </a:rPr>
                        <a:t>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30793">
                <a:tc>
                  <a:txBody>
                    <a:bodyPr/>
                    <a:lstStyle/>
                    <a:p>
                      <a:pPr>
                        <a:lnSpc>
                          <a:spcPct val="115000"/>
                        </a:lnSpc>
                        <a:spcAft>
                          <a:spcPts val="0"/>
                        </a:spcAft>
                      </a:pPr>
                      <a:r>
                        <a:rPr lang="es-ES" sz="1000" b="1" dirty="0">
                          <a:effectLst/>
                          <a:latin typeface="Calibri"/>
                          <a:ea typeface="Times New Roman"/>
                          <a:cs typeface="Calibri"/>
                        </a:rPr>
                        <a:t>UTILIDAD/PERDIDA OPERATIVA</a:t>
                      </a:r>
                      <a:endParaRPr lang="es-ES" sz="14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b="1" dirty="0">
                          <a:solidFill>
                            <a:srgbClr val="000000"/>
                          </a:solidFill>
                          <a:effectLst/>
                          <a:latin typeface="Calibri"/>
                          <a:ea typeface="Times New Roman"/>
                          <a:cs typeface="Calibri"/>
                        </a:rPr>
                        <a:t>     2.077.271,35 </a:t>
                      </a:r>
                      <a:endParaRPr lang="es-ES" sz="14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b="1">
                          <a:solidFill>
                            <a:srgbClr val="000000"/>
                          </a:solidFill>
                          <a:effectLst/>
                          <a:latin typeface="Calibri"/>
                          <a:ea typeface="Times New Roman"/>
                          <a:cs typeface="Calibri"/>
                        </a:rPr>
                        <a:t>     2.264.813,95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b="1">
                          <a:solidFill>
                            <a:srgbClr val="000000"/>
                          </a:solidFill>
                          <a:effectLst/>
                          <a:latin typeface="Calibri"/>
                          <a:ea typeface="Times New Roman"/>
                          <a:cs typeface="Calibri"/>
                        </a:rPr>
                        <a:t>     2.450.248,36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b="1">
                          <a:solidFill>
                            <a:srgbClr val="000000"/>
                          </a:solidFill>
                          <a:effectLst/>
                          <a:latin typeface="Calibri"/>
                          <a:ea typeface="Times New Roman"/>
                          <a:cs typeface="Calibri"/>
                        </a:rPr>
                        <a:t>     2.643.145,42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b="1">
                          <a:solidFill>
                            <a:srgbClr val="000000"/>
                          </a:solidFill>
                          <a:effectLst/>
                          <a:latin typeface="Calibri"/>
                          <a:ea typeface="Times New Roman"/>
                          <a:cs typeface="Calibri"/>
                        </a:rPr>
                        <a:t>     2.844.268,46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30793">
                <a:tc>
                  <a:txBody>
                    <a:bodyPr/>
                    <a:lstStyle/>
                    <a:p>
                      <a:pPr>
                        <a:lnSpc>
                          <a:spcPct val="115000"/>
                        </a:lnSpc>
                        <a:spcAft>
                          <a:spcPts val="0"/>
                        </a:spcAft>
                      </a:pPr>
                      <a:r>
                        <a:rPr lang="es-ES" sz="1000">
                          <a:effectLst/>
                          <a:latin typeface="Calibri"/>
                          <a:ea typeface="Times New Roman"/>
                          <a:cs typeface="Calibri"/>
                        </a:rPr>
                        <a:t>(-) PARTICIPACION TRABAJADORES</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dirty="0">
                          <a:solidFill>
                            <a:srgbClr val="000000"/>
                          </a:solidFill>
                          <a:effectLst/>
                          <a:latin typeface="Calibri"/>
                          <a:ea typeface="Times New Roman"/>
                          <a:cs typeface="Calibri"/>
                        </a:rPr>
                        <a:t>         311.590,70 </a:t>
                      </a:r>
                      <a:endParaRPr lang="es-ES" sz="14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dirty="0">
                          <a:solidFill>
                            <a:srgbClr val="000000"/>
                          </a:solidFill>
                          <a:effectLst/>
                          <a:latin typeface="Calibri"/>
                          <a:ea typeface="Times New Roman"/>
                          <a:cs typeface="Calibri"/>
                        </a:rPr>
                        <a:t>         339.722,09 </a:t>
                      </a:r>
                      <a:endParaRPr lang="es-ES" sz="14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367.537,25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396.471,81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426.640,27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30793">
                <a:tc>
                  <a:txBody>
                    <a:bodyPr/>
                    <a:lstStyle/>
                    <a:p>
                      <a:pPr>
                        <a:lnSpc>
                          <a:spcPct val="115000"/>
                        </a:lnSpc>
                        <a:spcAft>
                          <a:spcPts val="0"/>
                        </a:spcAft>
                      </a:pPr>
                      <a:r>
                        <a:rPr lang="es-ES" sz="1000" b="1">
                          <a:effectLst/>
                          <a:latin typeface="Calibri"/>
                          <a:ea typeface="Times New Roman"/>
                          <a:cs typeface="Calibri"/>
                        </a:rPr>
                        <a:t>UTILIDAD ANTES DE IMPTO A LA RENTA</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b="1" dirty="0">
                          <a:solidFill>
                            <a:srgbClr val="000000"/>
                          </a:solidFill>
                          <a:effectLst/>
                          <a:latin typeface="Calibri"/>
                          <a:ea typeface="Times New Roman"/>
                          <a:cs typeface="Calibri"/>
                        </a:rPr>
                        <a:t>     1.765.680,65 </a:t>
                      </a:r>
                      <a:endParaRPr lang="es-ES" sz="14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b="1" dirty="0">
                          <a:solidFill>
                            <a:srgbClr val="000000"/>
                          </a:solidFill>
                          <a:effectLst/>
                          <a:latin typeface="Calibri"/>
                          <a:ea typeface="Times New Roman"/>
                          <a:cs typeface="Calibri"/>
                        </a:rPr>
                        <a:t>     1.925.091,85 </a:t>
                      </a:r>
                      <a:endParaRPr lang="es-ES" sz="14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b="1" dirty="0">
                          <a:solidFill>
                            <a:srgbClr val="000000"/>
                          </a:solidFill>
                          <a:effectLst/>
                          <a:latin typeface="Calibri"/>
                          <a:ea typeface="Times New Roman"/>
                          <a:cs typeface="Calibri"/>
                        </a:rPr>
                        <a:t>     2.082.711,10 </a:t>
                      </a:r>
                      <a:endParaRPr lang="es-ES" sz="14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b="1">
                          <a:solidFill>
                            <a:srgbClr val="000000"/>
                          </a:solidFill>
                          <a:effectLst/>
                          <a:latin typeface="Calibri"/>
                          <a:ea typeface="Times New Roman"/>
                          <a:cs typeface="Calibri"/>
                        </a:rPr>
                        <a:t>     2.246.673,61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b="1">
                          <a:solidFill>
                            <a:srgbClr val="000000"/>
                          </a:solidFill>
                          <a:effectLst/>
                          <a:latin typeface="Calibri"/>
                          <a:ea typeface="Times New Roman"/>
                          <a:cs typeface="Calibri"/>
                        </a:rPr>
                        <a:t>     2.417.628,19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30793">
                <a:tc>
                  <a:txBody>
                    <a:bodyPr/>
                    <a:lstStyle/>
                    <a:p>
                      <a:pPr>
                        <a:lnSpc>
                          <a:spcPct val="115000"/>
                        </a:lnSpc>
                        <a:spcAft>
                          <a:spcPts val="0"/>
                        </a:spcAft>
                      </a:pPr>
                      <a:r>
                        <a:rPr lang="es-ES" sz="1000">
                          <a:effectLst/>
                          <a:latin typeface="Calibri"/>
                          <a:ea typeface="Times New Roman"/>
                          <a:cs typeface="Calibri"/>
                        </a:rPr>
                        <a:t>(-) IMPUESTO A LA RENTA</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441.420,16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a:solidFill>
                            <a:srgbClr val="000000"/>
                          </a:solidFill>
                          <a:effectLst/>
                          <a:latin typeface="Calibri"/>
                          <a:ea typeface="Times New Roman"/>
                          <a:cs typeface="Calibri"/>
                        </a:rPr>
                        <a:t>         481.272,96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dirty="0">
                          <a:solidFill>
                            <a:srgbClr val="000000"/>
                          </a:solidFill>
                          <a:effectLst/>
                          <a:latin typeface="Calibri"/>
                          <a:ea typeface="Times New Roman"/>
                          <a:cs typeface="Calibri"/>
                        </a:rPr>
                        <a:t>         520.677,78 </a:t>
                      </a:r>
                      <a:endParaRPr lang="es-ES" sz="14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dirty="0">
                          <a:solidFill>
                            <a:srgbClr val="000000"/>
                          </a:solidFill>
                          <a:effectLst/>
                          <a:latin typeface="Calibri"/>
                          <a:ea typeface="Times New Roman"/>
                          <a:cs typeface="Calibri"/>
                        </a:rPr>
                        <a:t>         561.668,40 </a:t>
                      </a:r>
                      <a:endParaRPr lang="es-ES" sz="14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dirty="0">
                          <a:solidFill>
                            <a:srgbClr val="000000"/>
                          </a:solidFill>
                          <a:effectLst/>
                          <a:latin typeface="Calibri"/>
                          <a:ea typeface="Times New Roman"/>
                          <a:cs typeface="Calibri"/>
                        </a:rPr>
                        <a:t>         604.407,05 </a:t>
                      </a:r>
                      <a:endParaRPr lang="es-ES" sz="14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30793">
                <a:tc>
                  <a:txBody>
                    <a:bodyPr/>
                    <a:lstStyle/>
                    <a:p>
                      <a:pPr>
                        <a:lnSpc>
                          <a:spcPct val="115000"/>
                        </a:lnSpc>
                        <a:spcAft>
                          <a:spcPts val="0"/>
                        </a:spcAft>
                      </a:pPr>
                      <a:r>
                        <a:rPr lang="es-ES" sz="1000" b="1">
                          <a:effectLst/>
                          <a:latin typeface="Calibri"/>
                          <a:ea typeface="Times New Roman"/>
                          <a:cs typeface="Calibri"/>
                        </a:rPr>
                        <a:t>(=) UTILIDAD NETA DEL EJERCICIO</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b="1">
                          <a:solidFill>
                            <a:srgbClr val="000000"/>
                          </a:solidFill>
                          <a:effectLst/>
                          <a:latin typeface="Calibri"/>
                          <a:ea typeface="Times New Roman"/>
                          <a:cs typeface="Calibri"/>
                        </a:rPr>
                        <a:t>     1.324.260,49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b="1">
                          <a:solidFill>
                            <a:srgbClr val="000000"/>
                          </a:solidFill>
                          <a:effectLst/>
                          <a:latin typeface="Calibri"/>
                          <a:ea typeface="Times New Roman"/>
                          <a:cs typeface="Calibri"/>
                        </a:rPr>
                        <a:t>     1.443.818,89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b="1">
                          <a:solidFill>
                            <a:srgbClr val="000000"/>
                          </a:solidFill>
                          <a:effectLst/>
                          <a:latin typeface="Calibri"/>
                          <a:ea typeface="Times New Roman"/>
                          <a:cs typeface="Calibri"/>
                        </a:rPr>
                        <a:t>     1.562.033,33 </a:t>
                      </a:r>
                      <a:endParaRPr lang="es-ES" sz="14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b="1" dirty="0">
                          <a:solidFill>
                            <a:srgbClr val="000000"/>
                          </a:solidFill>
                          <a:effectLst/>
                          <a:latin typeface="Calibri"/>
                          <a:ea typeface="Times New Roman"/>
                          <a:cs typeface="Calibri"/>
                        </a:rPr>
                        <a:t>     1.685.005,21 </a:t>
                      </a:r>
                      <a:endParaRPr lang="es-ES" sz="14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a:lnSpc>
                          <a:spcPct val="115000"/>
                        </a:lnSpc>
                        <a:spcAft>
                          <a:spcPts val="0"/>
                        </a:spcAft>
                      </a:pPr>
                      <a:r>
                        <a:rPr lang="es-ES" sz="1000" b="1" dirty="0">
                          <a:solidFill>
                            <a:srgbClr val="000000"/>
                          </a:solidFill>
                          <a:effectLst/>
                          <a:latin typeface="Calibri"/>
                          <a:ea typeface="Times New Roman"/>
                          <a:cs typeface="Calibri"/>
                        </a:rPr>
                        <a:t>     1.813.221,14 </a:t>
                      </a:r>
                      <a:endParaRPr lang="es-ES" sz="14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bl>
          </a:graphicData>
        </a:graphic>
      </p:graphicFrame>
    </p:spTree>
  </p:cSld>
  <p:clrMapOvr>
    <a:masterClrMapping/>
  </p:clrMapOvr>
  <p:transition spd="med">
    <p:cov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14202" y="714356"/>
            <a:ext cx="6886822" cy="646331"/>
          </a:xfrm>
          <a:prstGeom prst="rect">
            <a:avLst/>
          </a:prstGeom>
          <a:noFill/>
        </p:spPr>
        <p:txBody>
          <a:bodyPr wrap="none" lIns="91440" tIns="45720" rIns="91440" bIns="45720">
            <a:spAutoFit/>
          </a:bodyPr>
          <a:lstStyle/>
          <a:p>
            <a:pPr algn="ctr"/>
            <a:r>
              <a:rPr lang="es-E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Balance General Proyectado</a:t>
            </a:r>
          </a:p>
        </p:txBody>
      </p:sp>
      <p:sp>
        <p:nvSpPr>
          <p:cNvPr id="5" name="4 Rectángulo"/>
          <p:cNvSpPr/>
          <p:nvPr/>
        </p:nvSpPr>
        <p:spPr>
          <a:xfrm>
            <a:off x="3786214" y="1862728"/>
            <a:ext cx="4572000" cy="95410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a:r>
              <a:rPr lang="es-EC" sz="1400" dirty="0"/>
              <a:t>La empresa como política ha dispuesto que se mantenga un mínimo de caja de $50.000, pues de acuerdo a un estudio previo por parte de la </a:t>
            </a:r>
            <a:r>
              <a:rPr lang="es-EC" sz="1400" dirty="0" smtClean="0"/>
              <a:t>administración.</a:t>
            </a:r>
            <a:endParaRPr lang="es-EC" sz="1400" dirty="0"/>
          </a:p>
        </p:txBody>
      </p:sp>
      <p:sp>
        <p:nvSpPr>
          <p:cNvPr id="6" name="5 Rectángulo"/>
          <p:cNvSpPr/>
          <p:nvPr/>
        </p:nvSpPr>
        <p:spPr>
          <a:xfrm>
            <a:off x="3786182" y="3140968"/>
            <a:ext cx="4572000" cy="738664"/>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a:r>
              <a:rPr lang="es-EC" sz="1400" dirty="0"/>
              <a:t>Se llegará a un acuerdo con los proveedores con la finalidad de que los anticipos realizados en cada contratación disminuyan en un 32%</a:t>
            </a:r>
          </a:p>
        </p:txBody>
      </p:sp>
      <p:sp>
        <p:nvSpPr>
          <p:cNvPr id="8" name="7 Rectángulo"/>
          <p:cNvSpPr/>
          <p:nvPr/>
        </p:nvSpPr>
        <p:spPr>
          <a:xfrm>
            <a:off x="3786182" y="4221088"/>
            <a:ext cx="4572000" cy="738664"/>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a:r>
              <a:rPr lang="es-EC" sz="1400" dirty="0"/>
              <a:t>Investa S.A. como estrategia plantea que el porcentaje de las ventas a crédito sea de 35%, disminuyendo el riesgo de cuentas incobrables</a:t>
            </a:r>
          </a:p>
        </p:txBody>
      </p:sp>
      <p:pic>
        <p:nvPicPr>
          <p:cNvPr id="79877" name="Picture 5" descr="http://t2.gstatic.com/images?q=tbn:fFqyf8nw7GLqtM:http://www.empleos.net/center/vanru/images/pic.jpg">
            <a:hlinkClick r:id="rId2"/>
          </p:cNvPr>
          <p:cNvPicPr>
            <a:picLocks noChangeAspect="1" noChangeArrowheads="1"/>
          </p:cNvPicPr>
          <p:nvPr/>
        </p:nvPicPr>
        <p:blipFill>
          <a:blip r:embed="rId3"/>
          <a:srcRect/>
          <a:stretch>
            <a:fillRect/>
          </a:stretch>
        </p:blipFill>
        <p:spPr bwMode="auto">
          <a:xfrm>
            <a:off x="857224" y="1857364"/>
            <a:ext cx="2071702" cy="1285884"/>
          </a:xfrm>
          <a:prstGeom prst="rect">
            <a:avLst/>
          </a:prstGeom>
          <a:noFill/>
        </p:spPr>
      </p:pic>
      <p:sp>
        <p:nvSpPr>
          <p:cNvPr id="10" name="9 Rectángulo"/>
          <p:cNvSpPr/>
          <p:nvPr/>
        </p:nvSpPr>
        <p:spPr>
          <a:xfrm>
            <a:off x="3779912" y="5301208"/>
            <a:ext cx="4572000" cy="95410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a:r>
              <a:rPr lang="es-EC" sz="1400" dirty="0"/>
              <a:t>Se ha estipulado que tanto las garantías cobradas por el arriendo de ciertos locales comerciales como préstamos otorgados a las empresas relacionadas se mantengan en los siguientes cinco años</a:t>
            </a:r>
          </a:p>
        </p:txBody>
      </p:sp>
      <p:sp>
        <p:nvSpPr>
          <p:cNvPr id="11" name="10 Rectángulo"/>
          <p:cNvSpPr/>
          <p:nvPr/>
        </p:nvSpPr>
        <p:spPr>
          <a:xfrm>
            <a:off x="642910" y="3491716"/>
            <a:ext cx="2428892" cy="369332"/>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s-EC" b="1" dirty="0" smtClean="0"/>
              <a:t>Políticas</a:t>
            </a:r>
          </a:p>
        </p:txBody>
      </p:sp>
      <p:pic>
        <p:nvPicPr>
          <p:cNvPr id="12" name="Picture 16" descr="http://t2.gstatic.com/images?q=tbn:ANd9GcSKMT2t9NkzTB_6OPCV2iFJsqJItOEgBrVjTdIjahE_a33tMCs&amp;t=1&amp;usg=__3EcpMUtvfKXjLDPgN0w_-jCEJ7E="/>
          <p:cNvPicPr>
            <a:picLocks noChangeAspect="1" noChangeArrowheads="1"/>
          </p:cNvPicPr>
          <p:nvPr/>
        </p:nvPicPr>
        <p:blipFill>
          <a:blip r:embed="rId4" cstate="print"/>
          <a:srcRect/>
          <a:stretch>
            <a:fillRect/>
          </a:stretch>
        </p:blipFill>
        <p:spPr bwMode="auto">
          <a:xfrm>
            <a:off x="1222976" y="4509501"/>
            <a:ext cx="1268760" cy="126876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med">
    <p:cov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2910" y="3286124"/>
            <a:ext cx="2428892" cy="369332"/>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es-EC" b="1" dirty="0" smtClean="0"/>
              <a:t>Políticas</a:t>
            </a:r>
          </a:p>
        </p:txBody>
      </p:sp>
      <p:sp>
        <p:nvSpPr>
          <p:cNvPr id="3" name="2 Rectángulo"/>
          <p:cNvSpPr/>
          <p:nvPr/>
        </p:nvSpPr>
        <p:spPr>
          <a:xfrm>
            <a:off x="1142976" y="714356"/>
            <a:ext cx="6886822" cy="646331"/>
          </a:xfrm>
          <a:prstGeom prst="rect">
            <a:avLst/>
          </a:prstGeom>
          <a:noFill/>
        </p:spPr>
        <p:txBody>
          <a:bodyPr wrap="none" lIns="91440" tIns="45720" rIns="91440" bIns="45720">
            <a:spAutoFit/>
          </a:bodyPr>
          <a:lstStyle/>
          <a:p>
            <a:pPr algn="ctr"/>
            <a:r>
              <a:rPr lang="es-E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Balance General Proyectado</a:t>
            </a:r>
          </a:p>
        </p:txBody>
      </p:sp>
      <p:sp>
        <p:nvSpPr>
          <p:cNvPr id="4" name="3 Rectángulo"/>
          <p:cNvSpPr/>
          <p:nvPr/>
        </p:nvSpPr>
        <p:spPr>
          <a:xfrm>
            <a:off x="3714744" y="1628800"/>
            <a:ext cx="4714908" cy="116955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C" sz="1400" dirty="0"/>
              <a:t>Durante los cinco años siguientes únicamente se manejarán las concesiones de los locales comerciales que mantiene Investa hasta el año 2011 además de los locales creados en los Centros Comerciales La </a:t>
            </a:r>
            <a:r>
              <a:rPr lang="es-EC" sz="1400" dirty="0" err="1"/>
              <a:t>Scala</a:t>
            </a:r>
            <a:r>
              <a:rPr lang="es-EC" sz="1400" dirty="0"/>
              <a:t> y Paseo San Francisco</a:t>
            </a:r>
          </a:p>
        </p:txBody>
      </p:sp>
      <p:sp>
        <p:nvSpPr>
          <p:cNvPr id="6" name="5 Rectángulo"/>
          <p:cNvSpPr/>
          <p:nvPr/>
        </p:nvSpPr>
        <p:spPr>
          <a:xfrm>
            <a:off x="3714744" y="3051537"/>
            <a:ext cx="4714908" cy="116955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C" sz="1400" dirty="0"/>
              <a:t>La cuenta proveedores nacionales sufrirá una disminución del 40% en cada uno de los años de proyección, esto se debe a que la empresa al contar con la liquidez suficiente puede realizar los pagos a sus proveedores con dinero en efectivo</a:t>
            </a:r>
          </a:p>
        </p:txBody>
      </p:sp>
      <p:sp>
        <p:nvSpPr>
          <p:cNvPr id="7" name="6 Rectángulo"/>
          <p:cNvSpPr/>
          <p:nvPr/>
        </p:nvSpPr>
        <p:spPr>
          <a:xfrm>
            <a:off x="3714744" y="5571237"/>
            <a:ext cx="4714908"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C" sz="1400" dirty="0"/>
              <a:t>Como política empresarial los ejecutivos de Investa S.A. han decido no incrementar el capital social durante los próximos cinco años además que no se repartirán dividendos a sus accionistas en el mismo lapso de tiempo</a:t>
            </a:r>
          </a:p>
        </p:txBody>
      </p:sp>
      <p:pic>
        <p:nvPicPr>
          <p:cNvPr id="80898" name="Picture 2" descr="http://t2.gstatic.com/images?q=tbn:cEgOD5Sey0ggkM:http://www.ref.pemex.com/images/content/spanish/Imagen1.jpg">
            <a:hlinkClick r:id="rId2"/>
          </p:cNvPr>
          <p:cNvPicPr>
            <a:picLocks noChangeAspect="1" noChangeArrowheads="1"/>
          </p:cNvPicPr>
          <p:nvPr/>
        </p:nvPicPr>
        <p:blipFill>
          <a:blip r:embed="rId3"/>
          <a:srcRect/>
          <a:stretch>
            <a:fillRect/>
          </a:stretch>
        </p:blipFill>
        <p:spPr bwMode="auto">
          <a:xfrm>
            <a:off x="980619" y="4429132"/>
            <a:ext cx="1805431" cy="12858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0900" name="Picture 4" descr="http://t2.gstatic.com/images?q=tbn:9ERinl4lJPTtCM:http://www.refinanciaciondecreditos.com/dinero/prestamo-bancario-dinero.jpg">
            <a:hlinkClick r:id="rId4"/>
          </p:cNvPr>
          <p:cNvPicPr>
            <a:picLocks noChangeAspect="1" noChangeArrowheads="1"/>
          </p:cNvPicPr>
          <p:nvPr/>
        </p:nvPicPr>
        <p:blipFill>
          <a:blip r:embed="rId5"/>
          <a:srcRect/>
          <a:stretch>
            <a:fillRect/>
          </a:stretch>
        </p:blipFill>
        <p:spPr bwMode="auto">
          <a:xfrm>
            <a:off x="1277105" y="1785926"/>
            <a:ext cx="1294631" cy="1143008"/>
          </a:xfrm>
          <a:prstGeom prst="rect">
            <a:avLst/>
          </a:prstGeom>
          <a:noFill/>
        </p:spPr>
      </p:pic>
      <p:sp>
        <p:nvSpPr>
          <p:cNvPr id="10" name="9 Rectángulo"/>
          <p:cNvSpPr/>
          <p:nvPr/>
        </p:nvSpPr>
        <p:spPr>
          <a:xfrm>
            <a:off x="3707904" y="4419109"/>
            <a:ext cx="4714908"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C" sz="1400" dirty="0"/>
              <a:t>Se ha establecido que los anticipos que realizan los clientes incrementen en un 20% cada año, a manera de garantizar los proyectos que se mantengan con los clientes</a:t>
            </a:r>
          </a:p>
        </p:txBody>
      </p:sp>
    </p:spTree>
  </p:cSld>
  <p:clrMapOvr>
    <a:masterClrMapping/>
  </p:clrMapOvr>
  <p:transition spd="med">
    <p:cov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705215" y="782405"/>
            <a:ext cx="5976316" cy="646331"/>
          </a:xfrm>
          <a:prstGeom prst="rect">
            <a:avLst/>
          </a:prstGeom>
          <a:noFill/>
        </p:spPr>
        <p:txBody>
          <a:bodyPr wrap="none" lIns="91440" tIns="45720" rIns="91440" bIns="45720">
            <a:spAutoFit/>
          </a:bodyPr>
          <a:lstStyle/>
          <a:p>
            <a:pPr algn="ctr"/>
            <a:r>
              <a:rPr lang="es-E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Análisis de Rentabilidad</a:t>
            </a:r>
          </a:p>
        </p:txBody>
      </p:sp>
      <p:sp>
        <p:nvSpPr>
          <p:cNvPr id="9" name="8 Rectángulo"/>
          <p:cNvSpPr/>
          <p:nvPr/>
        </p:nvSpPr>
        <p:spPr>
          <a:xfrm>
            <a:off x="3688111" y="2780928"/>
            <a:ext cx="2010524" cy="369332"/>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just"/>
            <a:r>
              <a:rPr lang="es-EC" dirty="0" smtClean="0"/>
              <a:t>VAN sin Proyecto</a:t>
            </a:r>
            <a:endParaRPr lang="es-EC" dirty="0"/>
          </a:p>
        </p:txBody>
      </p:sp>
      <p:sp>
        <p:nvSpPr>
          <p:cNvPr id="10" name="9 Rectángulo"/>
          <p:cNvSpPr/>
          <p:nvPr/>
        </p:nvSpPr>
        <p:spPr>
          <a:xfrm>
            <a:off x="5004048" y="1591632"/>
            <a:ext cx="2160240" cy="923330"/>
          </a:xfrm>
          <a:prstGeom prst="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dirty="0" err="1"/>
              <a:t>Ke</a:t>
            </a:r>
            <a:r>
              <a:rPr lang="en-US" dirty="0"/>
              <a:t> = </a:t>
            </a:r>
            <a:r>
              <a:rPr lang="en-US" dirty="0" err="1"/>
              <a:t>Rf</a:t>
            </a:r>
            <a:r>
              <a:rPr lang="en-US" dirty="0"/>
              <a:t> + </a:t>
            </a:r>
            <a:r>
              <a:rPr lang="en-US" dirty="0" err="1"/>
              <a:t>Rp</a:t>
            </a:r>
            <a:endParaRPr lang="es-ES" dirty="0"/>
          </a:p>
          <a:p>
            <a:pPr algn="ctr"/>
            <a:r>
              <a:rPr lang="en-US" dirty="0" err="1"/>
              <a:t>Ke</a:t>
            </a:r>
            <a:r>
              <a:rPr lang="en-US" dirty="0"/>
              <a:t> = 9% + 10,21%</a:t>
            </a:r>
            <a:endParaRPr lang="es-ES" dirty="0"/>
          </a:p>
          <a:p>
            <a:pPr algn="ctr"/>
            <a:r>
              <a:rPr lang="en-US" dirty="0" err="1"/>
              <a:t>Ke</a:t>
            </a:r>
            <a:r>
              <a:rPr lang="en-US" dirty="0"/>
              <a:t> = 19,21</a:t>
            </a:r>
            <a:r>
              <a:rPr lang="en-US" dirty="0" smtClean="0"/>
              <a:t>%</a:t>
            </a:r>
            <a:endParaRPr lang="es-ES" dirty="0"/>
          </a:p>
        </p:txBody>
      </p:sp>
      <p:graphicFrame>
        <p:nvGraphicFramePr>
          <p:cNvPr id="2" name="1 Tabla"/>
          <p:cNvGraphicFramePr>
            <a:graphicFrameLocks noGrp="1"/>
          </p:cNvGraphicFramePr>
          <p:nvPr>
            <p:extLst>
              <p:ext uri="{D42A27DB-BD31-4B8C-83A1-F6EECF244321}">
                <p14:modId xmlns:p14="http://schemas.microsoft.com/office/powerpoint/2010/main" val="1250422994"/>
              </p:ext>
            </p:extLst>
          </p:nvPr>
        </p:nvGraphicFramePr>
        <p:xfrm>
          <a:off x="971600" y="3345652"/>
          <a:ext cx="7344817" cy="3253747"/>
        </p:xfrm>
        <a:graphic>
          <a:graphicData uri="http://schemas.openxmlformats.org/drawingml/2006/table">
            <a:tbl>
              <a:tblPr firstRow="1" firstCol="1" bandRow="1"/>
              <a:tblGrid>
                <a:gridCol w="1848001"/>
                <a:gridCol w="892795"/>
                <a:gridCol w="892795"/>
                <a:gridCol w="892795"/>
                <a:gridCol w="892795"/>
                <a:gridCol w="962818"/>
                <a:gridCol w="962818"/>
              </a:tblGrid>
              <a:tr h="221977">
                <a:tc rowSpan="2">
                  <a:txBody>
                    <a:bodyPr/>
                    <a:lstStyle/>
                    <a:p>
                      <a:pPr algn="ctr">
                        <a:lnSpc>
                          <a:spcPct val="115000"/>
                        </a:lnSpc>
                        <a:spcAft>
                          <a:spcPts val="1000"/>
                        </a:spcAft>
                      </a:pPr>
                      <a:r>
                        <a:rPr lang="es-ES" sz="1050" b="1" dirty="0">
                          <a:solidFill>
                            <a:srgbClr val="000000"/>
                          </a:solidFill>
                          <a:effectLst/>
                          <a:latin typeface="Calibri"/>
                          <a:ea typeface="Times New Roman"/>
                          <a:cs typeface="Calibri"/>
                        </a:rPr>
                        <a:t>Concepto</a:t>
                      </a:r>
                      <a:endParaRPr lang="es-ES" sz="1400" dirty="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tcPr>
                </a:tc>
                <a:tc gridSpan="6">
                  <a:txBody>
                    <a:bodyPr/>
                    <a:lstStyle/>
                    <a:p>
                      <a:pPr algn="ctr">
                        <a:lnSpc>
                          <a:spcPct val="115000"/>
                        </a:lnSpc>
                        <a:spcAft>
                          <a:spcPts val="1000"/>
                        </a:spcAft>
                      </a:pPr>
                      <a:r>
                        <a:rPr lang="es-ES" sz="1050" b="1">
                          <a:solidFill>
                            <a:srgbClr val="000000"/>
                          </a:solidFill>
                          <a:effectLst/>
                          <a:latin typeface="Calibri"/>
                          <a:ea typeface="Times New Roman"/>
                          <a:cs typeface="Calibri"/>
                        </a:rPr>
                        <a:t>PRESUPUESTO</a:t>
                      </a:r>
                      <a:endParaRPr lang="es-ES" sz="140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21977">
                <a:tc vMerge="1">
                  <a:txBody>
                    <a:bodyPr/>
                    <a:lstStyle/>
                    <a:p>
                      <a:endParaRPr lang="es-ES"/>
                    </a:p>
                  </a:txBody>
                  <a:tcPr/>
                </a:tc>
                <a:tc>
                  <a:txBody>
                    <a:bodyPr/>
                    <a:lstStyle/>
                    <a:p>
                      <a:pPr algn="ctr">
                        <a:lnSpc>
                          <a:spcPct val="115000"/>
                        </a:lnSpc>
                        <a:spcAft>
                          <a:spcPts val="1000"/>
                        </a:spcAft>
                      </a:pPr>
                      <a:r>
                        <a:rPr lang="es-ES" sz="1050" b="1">
                          <a:solidFill>
                            <a:srgbClr val="000000"/>
                          </a:solidFill>
                          <a:effectLst/>
                          <a:latin typeface="Calibri"/>
                          <a:ea typeface="Times New Roman"/>
                          <a:cs typeface="Calibri"/>
                        </a:rPr>
                        <a:t>0</a:t>
                      </a:r>
                      <a:endParaRPr lang="es-ES" sz="140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1000"/>
                        </a:spcAft>
                      </a:pPr>
                      <a:r>
                        <a:rPr lang="es-ES" sz="1050" b="1">
                          <a:solidFill>
                            <a:srgbClr val="000000"/>
                          </a:solidFill>
                          <a:effectLst/>
                          <a:latin typeface="Calibri"/>
                          <a:ea typeface="Times New Roman"/>
                          <a:cs typeface="Calibri"/>
                        </a:rPr>
                        <a:t>2012</a:t>
                      </a:r>
                      <a:endParaRPr lang="es-ES" sz="140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1000"/>
                        </a:spcAft>
                      </a:pPr>
                      <a:r>
                        <a:rPr lang="es-ES" sz="1050" b="1">
                          <a:solidFill>
                            <a:srgbClr val="000000"/>
                          </a:solidFill>
                          <a:effectLst/>
                          <a:latin typeface="Calibri"/>
                          <a:ea typeface="Times New Roman"/>
                          <a:cs typeface="Calibri"/>
                        </a:rPr>
                        <a:t>2013</a:t>
                      </a:r>
                      <a:endParaRPr lang="es-ES" sz="140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1000"/>
                        </a:spcAft>
                      </a:pPr>
                      <a:r>
                        <a:rPr lang="es-ES" sz="1050" b="1">
                          <a:solidFill>
                            <a:srgbClr val="000000"/>
                          </a:solidFill>
                          <a:effectLst/>
                          <a:latin typeface="Calibri"/>
                          <a:ea typeface="Times New Roman"/>
                          <a:cs typeface="Calibri"/>
                        </a:rPr>
                        <a:t>2014</a:t>
                      </a:r>
                      <a:endParaRPr lang="es-ES" sz="140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1000"/>
                        </a:spcAft>
                      </a:pPr>
                      <a:r>
                        <a:rPr lang="es-ES" sz="1050" b="1">
                          <a:solidFill>
                            <a:srgbClr val="000000"/>
                          </a:solidFill>
                          <a:effectLst/>
                          <a:latin typeface="Calibri"/>
                          <a:ea typeface="Times New Roman"/>
                          <a:cs typeface="Calibri"/>
                        </a:rPr>
                        <a:t>2015</a:t>
                      </a:r>
                      <a:endParaRPr lang="es-ES" sz="140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1000"/>
                        </a:spcAft>
                      </a:pPr>
                      <a:r>
                        <a:rPr lang="es-ES" sz="1050" b="1">
                          <a:solidFill>
                            <a:srgbClr val="000000"/>
                          </a:solidFill>
                          <a:effectLst/>
                          <a:latin typeface="Calibri"/>
                          <a:ea typeface="Times New Roman"/>
                          <a:cs typeface="Calibri"/>
                        </a:rPr>
                        <a:t>2016</a:t>
                      </a:r>
                      <a:endParaRPr lang="es-ES" sz="140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221977">
                <a:tc>
                  <a:txBody>
                    <a:bodyPr/>
                    <a:lstStyle/>
                    <a:p>
                      <a:endParaRPr lang="es-ES" sz="1100">
                        <a:effectLst/>
                        <a:latin typeface="Calibri"/>
                        <a:cs typeface="Times New Roman"/>
                      </a:endParaRPr>
                    </a:p>
                  </a:txBody>
                  <a:tcPr marL="68580" marR="68580" marT="0" marB="0">
                    <a:lnL>
                      <a:noFill/>
                    </a:lnL>
                    <a:lnR>
                      <a:noFill/>
                    </a:lnR>
                    <a:lnT>
                      <a:noFill/>
                    </a:lnT>
                    <a:lnB>
                      <a:noFill/>
                    </a:lnB>
                  </a:tcPr>
                </a:tc>
                <a:tc>
                  <a:txBody>
                    <a:bodyPr/>
                    <a:lstStyle/>
                    <a:p>
                      <a:endParaRPr lang="es-ES" sz="1100">
                        <a:effectLst/>
                        <a:latin typeface="Calibri"/>
                        <a:cs typeface="Times New Roman"/>
                      </a:endParaRPr>
                    </a:p>
                  </a:txBody>
                  <a:tcPr marL="68580" marR="68580" marT="0" marB="0">
                    <a:lnL>
                      <a:noFill/>
                    </a:lnL>
                    <a:lnR>
                      <a:noFill/>
                    </a:lnR>
                    <a:lnT>
                      <a:noFill/>
                    </a:lnT>
                    <a:lnB>
                      <a:noFill/>
                    </a:lnB>
                  </a:tcPr>
                </a:tc>
                <a:tc>
                  <a:txBody>
                    <a:bodyPr/>
                    <a:lstStyle/>
                    <a:p>
                      <a:endParaRPr lang="es-ES" sz="1100">
                        <a:effectLst/>
                        <a:latin typeface="Calibri"/>
                        <a:cs typeface="Times New Roman"/>
                      </a:endParaRPr>
                    </a:p>
                  </a:txBody>
                  <a:tcPr marL="68580" marR="68580" marT="0" marB="0">
                    <a:lnL>
                      <a:noFill/>
                    </a:lnL>
                    <a:lnR>
                      <a:noFill/>
                    </a:lnR>
                    <a:lnT>
                      <a:noFill/>
                    </a:lnT>
                    <a:lnB>
                      <a:noFill/>
                    </a:lnB>
                  </a:tcPr>
                </a:tc>
                <a:tc>
                  <a:txBody>
                    <a:bodyPr/>
                    <a:lstStyle/>
                    <a:p>
                      <a:endParaRPr lang="es-ES" sz="1100">
                        <a:effectLst/>
                        <a:latin typeface="Calibri"/>
                        <a:cs typeface="Times New Roman"/>
                      </a:endParaRPr>
                    </a:p>
                  </a:txBody>
                  <a:tcPr marL="68580" marR="68580" marT="0" marB="0">
                    <a:lnL>
                      <a:noFill/>
                    </a:lnL>
                    <a:lnR>
                      <a:noFill/>
                    </a:lnR>
                    <a:lnT>
                      <a:noFill/>
                    </a:lnT>
                    <a:lnB>
                      <a:noFill/>
                    </a:lnB>
                  </a:tcPr>
                </a:tc>
                <a:tc>
                  <a:txBody>
                    <a:bodyPr/>
                    <a:lstStyle/>
                    <a:p>
                      <a:endParaRPr lang="es-ES" sz="1100">
                        <a:effectLst/>
                        <a:latin typeface="Calibri"/>
                        <a:cs typeface="Times New Roman"/>
                      </a:endParaRPr>
                    </a:p>
                  </a:txBody>
                  <a:tcPr marL="68580" marR="68580" marT="0" marB="0">
                    <a:lnL>
                      <a:noFill/>
                    </a:lnL>
                    <a:lnR>
                      <a:noFill/>
                    </a:lnR>
                    <a:lnT>
                      <a:noFill/>
                    </a:lnT>
                    <a:lnB>
                      <a:noFill/>
                    </a:lnB>
                  </a:tcPr>
                </a:tc>
                <a:tc>
                  <a:txBody>
                    <a:bodyPr/>
                    <a:lstStyle/>
                    <a:p>
                      <a:endParaRPr lang="es-ES" sz="1100">
                        <a:effectLst/>
                        <a:latin typeface="Calibri"/>
                        <a:cs typeface="Times New Roman"/>
                      </a:endParaRPr>
                    </a:p>
                  </a:txBody>
                  <a:tcPr marL="68580" marR="68580" marT="0" marB="0">
                    <a:lnL>
                      <a:noFill/>
                    </a:lnL>
                    <a:lnR>
                      <a:noFill/>
                    </a:lnR>
                    <a:lnT>
                      <a:noFill/>
                    </a:lnT>
                    <a:lnB>
                      <a:noFill/>
                    </a:lnB>
                  </a:tcPr>
                </a:tc>
                <a:tc>
                  <a:txBody>
                    <a:bodyPr/>
                    <a:lstStyle/>
                    <a:p>
                      <a:endParaRPr lang="es-ES" sz="1100">
                        <a:effectLst/>
                        <a:latin typeface="Calibri"/>
                        <a:cs typeface="Times New Roman"/>
                      </a:endParaRPr>
                    </a:p>
                  </a:txBody>
                  <a:tcPr marL="68580" marR="68580" marT="0" marB="0">
                    <a:lnL>
                      <a:noFill/>
                    </a:lnL>
                    <a:lnR>
                      <a:noFill/>
                    </a:lnR>
                    <a:lnT>
                      <a:noFill/>
                    </a:lnT>
                    <a:lnB>
                      <a:noFill/>
                    </a:lnB>
                  </a:tcPr>
                </a:tc>
              </a:tr>
              <a:tr h="221977">
                <a:tc>
                  <a:txBody>
                    <a:bodyPr/>
                    <a:lstStyle/>
                    <a:p>
                      <a:pPr>
                        <a:lnSpc>
                          <a:spcPct val="115000"/>
                        </a:lnSpc>
                        <a:spcAft>
                          <a:spcPts val="1000"/>
                        </a:spcAft>
                      </a:pPr>
                      <a:r>
                        <a:rPr lang="es-ES" sz="1050" b="1">
                          <a:solidFill>
                            <a:srgbClr val="000000"/>
                          </a:solidFill>
                          <a:effectLst/>
                          <a:latin typeface="Calibri"/>
                          <a:ea typeface="Times New Roman"/>
                          <a:cs typeface="Calibri"/>
                        </a:rPr>
                        <a:t>Ingresos Presupuestados</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endParaRPr lang="es-ES" sz="1100">
                        <a:effectLst/>
                        <a:latin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8.421.850,88</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8.852.091,29</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9.304.671,31</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9.780.782,64</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10.281.683,30</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r>
              <a:tr h="221977">
                <a:tc>
                  <a:txBody>
                    <a:bodyPr/>
                    <a:lstStyle/>
                    <a:p>
                      <a:pPr>
                        <a:lnSpc>
                          <a:spcPct val="115000"/>
                        </a:lnSpc>
                        <a:spcAft>
                          <a:spcPts val="1000"/>
                        </a:spcAft>
                      </a:pPr>
                      <a:r>
                        <a:rPr lang="es-ES" sz="1050" b="1">
                          <a:solidFill>
                            <a:srgbClr val="000000"/>
                          </a:solidFill>
                          <a:effectLst/>
                          <a:latin typeface="Calibri"/>
                          <a:ea typeface="Times New Roman"/>
                          <a:cs typeface="Calibri"/>
                        </a:rPr>
                        <a:t>Gastos Presupuestados</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endParaRPr lang="es-ES" sz="1100">
                        <a:effectLst/>
                        <a:latin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6.808.692,18</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7.068.116,68</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7.352.751,97</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7.654.254,96</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7.973.158,19</a:t>
                      </a:r>
                      <a:endParaRPr lang="es-ES" sz="1400">
                        <a:effectLst/>
                        <a:latin typeface="Calibri"/>
                        <a:ea typeface="Calibri"/>
                        <a:cs typeface="Times New Roman"/>
                      </a:endParaRPr>
                    </a:p>
                  </a:txBody>
                  <a:tcPr marL="68580" marR="68580" marT="0" marB="0">
                    <a:lnL>
                      <a:noFill/>
                    </a:lnL>
                    <a:lnR>
                      <a:noFill/>
                    </a:lnR>
                    <a:lnT>
                      <a:noFill/>
                    </a:lnT>
                    <a:lnB>
                      <a:noFill/>
                    </a:lnB>
                  </a:tcPr>
                </a:tc>
              </a:tr>
              <a:tr h="221977">
                <a:tc>
                  <a:txBody>
                    <a:bodyPr/>
                    <a:lstStyle/>
                    <a:p>
                      <a:endParaRPr lang="es-ES" sz="1100">
                        <a:effectLst/>
                        <a:latin typeface="Calibri"/>
                        <a:cs typeface="Times New Roman"/>
                      </a:endParaRPr>
                    </a:p>
                  </a:txBody>
                  <a:tcPr marL="68580" marR="68580" marT="0" marB="0">
                    <a:lnL>
                      <a:noFill/>
                    </a:lnL>
                    <a:lnR>
                      <a:noFill/>
                    </a:lnR>
                    <a:lnT>
                      <a:noFill/>
                    </a:lnT>
                    <a:lnB>
                      <a:noFill/>
                    </a:lnB>
                    <a:solidFill>
                      <a:srgbClr val="D3DFEE"/>
                    </a:solidFill>
                  </a:tcPr>
                </a:tc>
                <a:tc>
                  <a:txBody>
                    <a:bodyPr/>
                    <a:lstStyle/>
                    <a:p>
                      <a:endParaRPr lang="es-ES" sz="1100">
                        <a:effectLst/>
                        <a:latin typeface="Calibri"/>
                        <a:cs typeface="Times New Roman"/>
                      </a:endParaRPr>
                    </a:p>
                  </a:txBody>
                  <a:tcPr marL="68580" marR="68580" marT="0" marB="0">
                    <a:lnL>
                      <a:noFill/>
                    </a:lnL>
                    <a:lnR>
                      <a:noFill/>
                    </a:lnR>
                    <a:lnT>
                      <a:noFill/>
                    </a:lnT>
                    <a:lnB>
                      <a:noFill/>
                    </a:lnB>
                    <a:solidFill>
                      <a:srgbClr val="D3DFEE"/>
                    </a:solidFill>
                  </a:tcPr>
                </a:tc>
                <a:tc>
                  <a:txBody>
                    <a:bodyPr/>
                    <a:lstStyle/>
                    <a:p>
                      <a:endParaRPr lang="es-ES" sz="1100">
                        <a:effectLst/>
                        <a:latin typeface="Calibri"/>
                        <a:cs typeface="Times New Roman"/>
                      </a:endParaRPr>
                    </a:p>
                  </a:txBody>
                  <a:tcPr marL="68580" marR="68580" marT="0" marB="0">
                    <a:lnL>
                      <a:noFill/>
                    </a:lnL>
                    <a:lnR>
                      <a:noFill/>
                    </a:lnR>
                    <a:lnT>
                      <a:noFill/>
                    </a:lnT>
                    <a:lnB>
                      <a:noFill/>
                    </a:lnB>
                    <a:solidFill>
                      <a:srgbClr val="D3DFEE"/>
                    </a:solidFill>
                  </a:tcPr>
                </a:tc>
                <a:tc>
                  <a:txBody>
                    <a:bodyPr/>
                    <a:lstStyle/>
                    <a:p>
                      <a:endParaRPr lang="es-ES" sz="1100">
                        <a:effectLst/>
                        <a:latin typeface="Calibri"/>
                        <a:cs typeface="Times New Roman"/>
                      </a:endParaRPr>
                    </a:p>
                  </a:txBody>
                  <a:tcPr marL="68580" marR="68580" marT="0" marB="0">
                    <a:lnL>
                      <a:noFill/>
                    </a:lnL>
                    <a:lnR>
                      <a:noFill/>
                    </a:lnR>
                    <a:lnT>
                      <a:noFill/>
                    </a:lnT>
                    <a:lnB>
                      <a:noFill/>
                    </a:lnB>
                    <a:solidFill>
                      <a:srgbClr val="D3DFEE"/>
                    </a:solidFill>
                  </a:tcPr>
                </a:tc>
                <a:tc>
                  <a:txBody>
                    <a:bodyPr/>
                    <a:lstStyle/>
                    <a:p>
                      <a:endParaRPr lang="es-ES" sz="1100">
                        <a:effectLst/>
                        <a:latin typeface="Calibri"/>
                        <a:cs typeface="Times New Roman"/>
                      </a:endParaRPr>
                    </a:p>
                  </a:txBody>
                  <a:tcPr marL="68580" marR="68580" marT="0" marB="0">
                    <a:lnL>
                      <a:noFill/>
                    </a:lnL>
                    <a:lnR>
                      <a:noFill/>
                    </a:lnR>
                    <a:lnT>
                      <a:noFill/>
                    </a:lnT>
                    <a:lnB>
                      <a:noFill/>
                    </a:lnB>
                    <a:solidFill>
                      <a:srgbClr val="D3DFEE"/>
                    </a:solidFill>
                  </a:tcPr>
                </a:tc>
                <a:tc>
                  <a:txBody>
                    <a:bodyPr/>
                    <a:lstStyle/>
                    <a:p>
                      <a:endParaRPr lang="es-ES" sz="1100">
                        <a:effectLst/>
                        <a:latin typeface="Calibri"/>
                        <a:cs typeface="Times New Roman"/>
                      </a:endParaRPr>
                    </a:p>
                  </a:txBody>
                  <a:tcPr marL="68580" marR="68580" marT="0" marB="0">
                    <a:lnL>
                      <a:noFill/>
                    </a:lnL>
                    <a:lnR>
                      <a:noFill/>
                    </a:lnR>
                    <a:lnT>
                      <a:noFill/>
                    </a:lnT>
                    <a:lnB>
                      <a:noFill/>
                    </a:lnB>
                    <a:solidFill>
                      <a:srgbClr val="D3DFEE"/>
                    </a:solidFill>
                  </a:tcPr>
                </a:tc>
                <a:tc>
                  <a:txBody>
                    <a:bodyPr/>
                    <a:lstStyle/>
                    <a:p>
                      <a:endParaRPr lang="es-ES" sz="1100">
                        <a:effectLst/>
                        <a:latin typeface="Calibri"/>
                        <a:cs typeface="Times New Roman"/>
                      </a:endParaRPr>
                    </a:p>
                  </a:txBody>
                  <a:tcPr marL="68580" marR="68580" marT="0" marB="0">
                    <a:lnL>
                      <a:noFill/>
                    </a:lnL>
                    <a:lnR>
                      <a:noFill/>
                    </a:lnR>
                    <a:lnT>
                      <a:noFill/>
                    </a:lnT>
                    <a:lnB>
                      <a:noFill/>
                    </a:lnB>
                    <a:solidFill>
                      <a:srgbClr val="D3DFEE"/>
                    </a:solidFill>
                  </a:tcPr>
                </a:tc>
              </a:tr>
              <a:tr h="221977">
                <a:tc>
                  <a:txBody>
                    <a:bodyPr/>
                    <a:lstStyle/>
                    <a:p>
                      <a:pPr>
                        <a:lnSpc>
                          <a:spcPct val="115000"/>
                        </a:lnSpc>
                        <a:spcAft>
                          <a:spcPts val="1000"/>
                        </a:spcAft>
                      </a:pPr>
                      <a:r>
                        <a:rPr lang="es-ES" sz="1050" b="1">
                          <a:solidFill>
                            <a:srgbClr val="000000"/>
                          </a:solidFill>
                          <a:effectLst/>
                          <a:latin typeface="Calibri"/>
                          <a:ea typeface="Times New Roman"/>
                          <a:cs typeface="Calibri"/>
                        </a:rPr>
                        <a:t>Utilidad/Pérdida Operativa</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endParaRPr lang="es-ES" sz="1100">
                        <a:effectLst/>
                        <a:latin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1.613.158,70</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1.783.974,61</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1.951.919,35</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dirty="0">
                          <a:solidFill>
                            <a:srgbClr val="000000"/>
                          </a:solidFill>
                          <a:effectLst/>
                          <a:latin typeface="Calibri"/>
                          <a:ea typeface="Times New Roman"/>
                          <a:cs typeface="Calibri"/>
                        </a:rPr>
                        <a:t>2.126.527,68</a:t>
                      </a:r>
                      <a:endParaRPr lang="es-ES" sz="1400" dirty="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2.308.525,11</a:t>
                      </a:r>
                      <a:endParaRPr lang="es-ES" sz="1400">
                        <a:effectLst/>
                        <a:latin typeface="Calibri"/>
                        <a:ea typeface="Calibri"/>
                        <a:cs typeface="Times New Roman"/>
                      </a:endParaRPr>
                    </a:p>
                  </a:txBody>
                  <a:tcPr marL="68580" marR="68580" marT="0" marB="0">
                    <a:lnL>
                      <a:noFill/>
                    </a:lnL>
                    <a:lnR>
                      <a:noFill/>
                    </a:lnR>
                    <a:lnT>
                      <a:noFill/>
                    </a:lnT>
                    <a:lnB>
                      <a:noFill/>
                    </a:lnB>
                  </a:tcPr>
                </a:tc>
              </a:tr>
              <a:tr h="221977">
                <a:tc>
                  <a:txBody>
                    <a:bodyPr/>
                    <a:lstStyle/>
                    <a:p>
                      <a:pPr>
                        <a:lnSpc>
                          <a:spcPct val="115000"/>
                        </a:lnSpc>
                        <a:spcAft>
                          <a:spcPts val="1000"/>
                        </a:spcAft>
                      </a:pPr>
                      <a:r>
                        <a:rPr lang="es-ES" sz="1050" b="1">
                          <a:solidFill>
                            <a:srgbClr val="000000"/>
                          </a:solidFill>
                          <a:effectLst/>
                          <a:latin typeface="Calibri"/>
                          <a:ea typeface="Times New Roman"/>
                          <a:cs typeface="Calibri"/>
                        </a:rPr>
                        <a:t>(-)Participación trabajadores</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endParaRPr lang="es-ES" sz="1100">
                        <a:effectLst/>
                        <a:latin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241.973,80</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267.596,19</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292.787,90</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318.979,15</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346.278,77</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r>
              <a:tr h="221977">
                <a:tc>
                  <a:txBody>
                    <a:bodyPr/>
                    <a:lstStyle/>
                    <a:p>
                      <a:pPr>
                        <a:lnSpc>
                          <a:spcPct val="115000"/>
                        </a:lnSpc>
                        <a:spcAft>
                          <a:spcPts val="1000"/>
                        </a:spcAft>
                      </a:pPr>
                      <a:r>
                        <a:rPr lang="es-ES" sz="1050" b="1">
                          <a:solidFill>
                            <a:srgbClr val="000000"/>
                          </a:solidFill>
                          <a:effectLst/>
                          <a:latin typeface="Calibri"/>
                          <a:ea typeface="Times New Roman"/>
                          <a:cs typeface="Calibri"/>
                        </a:rPr>
                        <a:t>(-) Impuesto a la Renta</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endParaRPr lang="es-ES" sz="1100">
                        <a:effectLst/>
                        <a:latin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342.796,22</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379.094,60</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414.782,86</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451.887,13</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490.561,59</a:t>
                      </a:r>
                      <a:endParaRPr lang="es-ES" sz="1400">
                        <a:effectLst/>
                        <a:latin typeface="Calibri"/>
                        <a:ea typeface="Calibri"/>
                        <a:cs typeface="Times New Roman"/>
                      </a:endParaRPr>
                    </a:p>
                  </a:txBody>
                  <a:tcPr marL="68580" marR="68580" marT="0" marB="0">
                    <a:lnL>
                      <a:noFill/>
                    </a:lnL>
                    <a:lnR>
                      <a:noFill/>
                    </a:lnR>
                    <a:lnT>
                      <a:noFill/>
                    </a:lnT>
                    <a:lnB>
                      <a:noFill/>
                    </a:lnB>
                  </a:tcPr>
                </a:tc>
              </a:tr>
              <a:tr h="221977">
                <a:tc>
                  <a:txBody>
                    <a:bodyPr/>
                    <a:lstStyle/>
                    <a:p>
                      <a:pPr>
                        <a:lnSpc>
                          <a:spcPct val="115000"/>
                        </a:lnSpc>
                        <a:spcAft>
                          <a:spcPts val="1000"/>
                        </a:spcAft>
                      </a:pPr>
                      <a:r>
                        <a:rPr lang="es-ES" sz="1050" b="1">
                          <a:solidFill>
                            <a:srgbClr val="000000"/>
                          </a:solidFill>
                          <a:effectLst/>
                          <a:latin typeface="Calibri"/>
                          <a:ea typeface="Times New Roman"/>
                          <a:cs typeface="Calibri"/>
                        </a:rPr>
                        <a:t>Utilidad Neta Presupuestada</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endParaRPr lang="es-ES" sz="1100">
                        <a:effectLst/>
                        <a:latin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1.028.388,67</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1.137.283,81</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1.244.348,58</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1.355.661,40</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1.471.684,76</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r>
              <a:tr h="221977">
                <a:tc>
                  <a:txBody>
                    <a:bodyPr/>
                    <a:lstStyle/>
                    <a:p>
                      <a:pPr>
                        <a:lnSpc>
                          <a:spcPct val="115000"/>
                        </a:lnSpc>
                        <a:spcAft>
                          <a:spcPts val="1000"/>
                        </a:spcAft>
                      </a:pPr>
                      <a:r>
                        <a:rPr lang="es-ES" sz="1050" b="1">
                          <a:solidFill>
                            <a:srgbClr val="000000"/>
                          </a:solidFill>
                          <a:effectLst/>
                          <a:latin typeface="Calibri"/>
                          <a:ea typeface="Times New Roman"/>
                          <a:cs typeface="Calibri"/>
                        </a:rPr>
                        <a:t>(+) Depreciaciones</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endParaRPr lang="es-ES" sz="1100">
                        <a:effectLst/>
                        <a:latin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765.368,51</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756.586,29</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756.586,29</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756.586,29</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756.586,29</a:t>
                      </a:r>
                      <a:endParaRPr lang="es-ES" sz="1400">
                        <a:effectLst/>
                        <a:latin typeface="Calibri"/>
                        <a:ea typeface="Calibri"/>
                        <a:cs typeface="Times New Roman"/>
                      </a:endParaRPr>
                    </a:p>
                  </a:txBody>
                  <a:tcPr marL="68580" marR="68580" marT="0" marB="0">
                    <a:lnL>
                      <a:noFill/>
                    </a:lnL>
                    <a:lnR>
                      <a:noFill/>
                    </a:lnR>
                    <a:lnT>
                      <a:noFill/>
                    </a:lnT>
                    <a:lnB>
                      <a:noFill/>
                    </a:lnB>
                  </a:tcPr>
                </a:tc>
              </a:tr>
              <a:tr h="221977">
                <a:tc>
                  <a:txBody>
                    <a:bodyPr/>
                    <a:lstStyle/>
                    <a:p>
                      <a:pPr>
                        <a:lnSpc>
                          <a:spcPct val="115000"/>
                        </a:lnSpc>
                        <a:spcAft>
                          <a:spcPts val="1000"/>
                        </a:spcAft>
                      </a:pPr>
                      <a:r>
                        <a:rPr lang="es-ES" sz="1050" b="1">
                          <a:solidFill>
                            <a:srgbClr val="000000"/>
                          </a:solidFill>
                          <a:effectLst/>
                          <a:latin typeface="Calibri"/>
                          <a:ea typeface="Times New Roman"/>
                          <a:cs typeface="Calibri"/>
                        </a:rPr>
                        <a:t>Flujos de Efectivo</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-5.422.363,05</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1.793.757,18</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1.893.870,10</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2.000.934,87</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2.112.247,69</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2.228.271,05</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r>
              <a:tr h="221977">
                <a:tc>
                  <a:txBody>
                    <a:bodyPr/>
                    <a:lstStyle/>
                    <a:p>
                      <a:endParaRPr lang="es-ES" sz="1100">
                        <a:effectLst/>
                        <a:latin typeface="Calibri"/>
                        <a:cs typeface="Times New Roman"/>
                      </a:endParaRPr>
                    </a:p>
                  </a:txBody>
                  <a:tcPr marL="68580" marR="68580" marT="0" marB="0">
                    <a:lnL>
                      <a:noFill/>
                    </a:lnL>
                    <a:lnR>
                      <a:noFill/>
                    </a:lnR>
                    <a:lnT>
                      <a:noFill/>
                    </a:lnT>
                    <a:lnB>
                      <a:noFill/>
                    </a:lnB>
                  </a:tcPr>
                </a:tc>
                <a:tc>
                  <a:txBody>
                    <a:bodyPr/>
                    <a:lstStyle/>
                    <a:p>
                      <a:endParaRPr lang="es-ES" sz="1100">
                        <a:effectLst/>
                        <a:latin typeface="Calibri"/>
                        <a:cs typeface="Times New Roman"/>
                      </a:endParaRPr>
                    </a:p>
                  </a:txBody>
                  <a:tcPr marL="68580" marR="68580" marT="0" marB="0">
                    <a:lnL>
                      <a:noFill/>
                    </a:lnL>
                    <a:lnR>
                      <a:noFill/>
                    </a:lnR>
                    <a:lnT>
                      <a:noFill/>
                    </a:lnT>
                    <a:lnB>
                      <a:noFill/>
                    </a:lnB>
                  </a:tcPr>
                </a:tc>
                <a:tc>
                  <a:txBody>
                    <a:bodyPr/>
                    <a:lstStyle/>
                    <a:p>
                      <a:endParaRPr lang="es-ES" sz="1100">
                        <a:effectLst/>
                        <a:latin typeface="Calibri"/>
                        <a:cs typeface="Times New Roman"/>
                      </a:endParaRPr>
                    </a:p>
                  </a:txBody>
                  <a:tcPr marL="68580" marR="68580" marT="0" marB="0">
                    <a:lnL>
                      <a:noFill/>
                    </a:lnL>
                    <a:lnR>
                      <a:noFill/>
                    </a:lnR>
                    <a:lnT>
                      <a:noFill/>
                    </a:lnT>
                    <a:lnB>
                      <a:noFill/>
                    </a:lnB>
                  </a:tcPr>
                </a:tc>
                <a:tc>
                  <a:txBody>
                    <a:bodyPr/>
                    <a:lstStyle/>
                    <a:p>
                      <a:endParaRPr lang="es-ES" sz="1100">
                        <a:effectLst/>
                        <a:latin typeface="Calibri"/>
                        <a:cs typeface="Times New Roman"/>
                      </a:endParaRPr>
                    </a:p>
                  </a:txBody>
                  <a:tcPr marL="68580" marR="68580" marT="0" marB="0">
                    <a:lnL>
                      <a:noFill/>
                    </a:lnL>
                    <a:lnR>
                      <a:noFill/>
                    </a:lnR>
                    <a:lnT>
                      <a:noFill/>
                    </a:lnT>
                    <a:lnB>
                      <a:noFill/>
                    </a:lnB>
                  </a:tcPr>
                </a:tc>
                <a:tc>
                  <a:txBody>
                    <a:bodyPr/>
                    <a:lstStyle/>
                    <a:p>
                      <a:endParaRPr lang="es-ES" sz="1100">
                        <a:effectLst/>
                        <a:latin typeface="Calibri"/>
                        <a:cs typeface="Times New Roman"/>
                      </a:endParaRPr>
                    </a:p>
                  </a:txBody>
                  <a:tcPr marL="68580" marR="68580" marT="0" marB="0">
                    <a:lnL>
                      <a:noFill/>
                    </a:lnL>
                    <a:lnR>
                      <a:noFill/>
                    </a:lnR>
                    <a:lnT>
                      <a:noFill/>
                    </a:lnT>
                    <a:lnB>
                      <a:noFill/>
                    </a:lnB>
                  </a:tcPr>
                </a:tc>
                <a:tc>
                  <a:txBody>
                    <a:bodyPr/>
                    <a:lstStyle/>
                    <a:p>
                      <a:endParaRPr lang="es-ES" sz="1100">
                        <a:effectLst/>
                        <a:latin typeface="Calibri"/>
                        <a:cs typeface="Times New Roman"/>
                      </a:endParaRPr>
                    </a:p>
                  </a:txBody>
                  <a:tcPr marL="68580" marR="68580" marT="0" marB="0">
                    <a:lnL>
                      <a:noFill/>
                    </a:lnL>
                    <a:lnR>
                      <a:noFill/>
                    </a:lnR>
                    <a:lnT>
                      <a:noFill/>
                    </a:lnT>
                    <a:lnB>
                      <a:noFill/>
                    </a:lnB>
                  </a:tcPr>
                </a:tc>
                <a:tc>
                  <a:txBody>
                    <a:bodyPr/>
                    <a:lstStyle/>
                    <a:p>
                      <a:endParaRPr lang="es-ES" sz="1100">
                        <a:effectLst/>
                        <a:latin typeface="Calibri"/>
                        <a:cs typeface="Times New Roman"/>
                      </a:endParaRPr>
                    </a:p>
                  </a:txBody>
                  <a:tcPr marL="68580" marR="68580" marT="0" marB="0">
                    <a:lnL>
                      <a:noFill/>
                    </a:lnL>
                    <a:lnR>
                      <a:noFill/>
                    </a:lnR>
                    <a:lnT>
                      <a:noFill/>
                    </a:lnT>
                    <a:lnB>
                      <a:noFill/>
                    </a:lnB>
                  </a:tcPr>
                </a:tc>
              </a:tr>
              <a:tr h="221977">
                <a:tc>
                  <a:txBody>
                    <a:bodyPr/>
                    <a:lstStyle/>
                    <a:p>
                      <a:pPr>
                        <a:lnSpc>
                          <a:spcPct val="115000"/>
                        </a:lnSpc>
                        <a:spcAft>
                          <a:spcPts val="1000"/>
                        </a:spcAft>
                      </a:pPr>
                      <a:r>
                        <a:rPr lang="es-ES" sz="1050" b="1">
                          <a:solidFill>
                            <a:srgbClr val="000000"/>
                          </a:solidFill>
                          <a:effectLst/>
                          <a:latin typeface="Calibri"/>
                          <a:ea typeface="Times New Roman"/>
                          <a:cs typeface="Calibri"/>
                        </a:rPr>
                        <a:t>VAN</a:t>
                      </a:r>
                      <a:endParaRPr lang="es-ES" sz="1400">
                        <a:effectLst/>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$ 567.609,11</a:t>
                      </a:r>
                      <a:endParaRPr lang="es-ES" sz="1400">
                        <a:effectLst/>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endParaRPr lang="es-ES" sz="1100">
                        <a:effectLst/>
                        <a:latin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endParaRPr lang="es-ES" sz="1100">
                        <a:effectLst/>
                        <a:latin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endParaRPr lang="es-ES" sz="1100" dirty="0">
                        <a:effectLst/>
                        <a:latin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endParaRPr lang="es-ES" sz="1100">
                        <a:effectLst/>
                        <a:latin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endParaRPr lang="es-ES" sz="1100" dirty="0">
                        <a:effectLst/>
                        <a:latin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r>
            </a:tbl>
          </a:graphicData>
        </a:graphic>
      </p:graphicFrame>
      <p:sp>
        <p:nvSpPr>
          <p:cNvPr id="7" name="6 Rectángulo"/>
          <p:cNvSpPr/>
          <p:nvPr/>
        </p:nvSpPr>
        <p:spPr>
          <a:xfrm>
            <a:off x="2195736" y="1868631"/>
            <a:ext cx="2010524" cy="36933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s-EC" dirty="0" smtClean="0"/>
              <a:t>Costo de Capital</a:t>
            </a:r>
            <a:endParaRPr lang="es-EC" dirty="0"/>
          </a:p>
        </p:txBody>
      </p:sp>
    </p:spTree>
  </p:cSld>
  <p:clrMapOvr>
    <a:masterClrMapping/>
  </p:clrMapOvr>
  <p:transition spd="med">
    <p:cov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705215" y="701105"/>
            <a:ext cx="5976316" cy="646331"/>
          </a:xfrm>
          <a:prstGeom prst="rect">
            <a:avLst/>
          </a:prstGeom>
          <a:noFill/>
        </p:spPr>
        <p:txBody>
          <a:bodyPr wrap="none" lIns="91440" tIns="45720" rIns="91440" bIns="45720">
            <a:spAutoFit/>
          </a:bodyPr>
          <a:lstStyle/>
          <a:p>
            <a:pPr algn="ctr"/>
            <a:r>
              <a:rPr lang="es-E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Análisis de Rentabilidad</a:t>
            </a:r>
          </a:p>
        </p:txBody>
      </p:sp>
      <p:sp>
        <p:nvSpPr>
          <p:cNvPr id="6" name="5 Rectángulo"/>
          <p:cNvSpPr/>
          <p:nvPr/>
        </p:nvSpPr>
        <p:spPr>
          <a:xfrm>
            <a:off x="3635896" y="1547500"/>
            <a:ext cx="2154540" cy="369332"/>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s-EC" dirty="0" smtClean="0"/>
              <a:t>VAN con Proyecto</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3592997456"/>
              </p:ext>
            </p:extLst>
          </p:nvPr>
        </p:nvGraphicFramePr>
        <p:xfrm>
          <a:off x="971600" y="2276872"/>
          <a:ext cx="7344819" cy="3022092"/>
        </p:xfrm>
        <a:graphic>
          <a:graphicData uri="http://schemas.openxmlformats.org/drawingml/2006/table">
            <a:tbl>
              <a:tblPr firstRow="1" firstCol="1" bandRow="1"/>
              <a:tblGrid>
                <a:gridCol w="1774318"/>
                <a:gridCol w="1073991"/>
                <a:gridCol w="899302"/>
                <a:gridCol w="899302"/>
                <a:gridCol w="899302"/>
                <a:gridCol w="899302"/>
                <a:gridCol w="899302"/>
              </a:tblGrid>
              <a:tr h="190500">
                <a:tc rowSpan="2">
                  <a:txBody>
                    <a:bodyPr/>
                    <a:lstStyle/>
                    <a:p>
                      <a:pPr algn="ctr">
                        <a:lnSpc>
                          <a:spcPct val="115000"/>
                        </a:lnSpc>
                        <a:spcAft>
                          <a:spcPts val="1000"/>
                        </a:spcAft>
                      </a:pPr>
                      <a:r>
                        <a:rPr lang="es-ES" sz="1050" b="1" dirty="0">
                          <a:solidFill>
                            <a:srgbClr val="000000"/>
                          </a:solidFill>
                          <a:effectLst/>
                          <a:latin typeface="Calibri"/>
                          <a:ea typeface="Times New Roman"/>
                          <a:cs typeface="Calibri"/>
                        </a:rPr>
                        <a:t>Concepto</a:t>
                      </a:r>
                      <a:endParaRPr lang="es-ES" sz="1400" dirty="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tcPr>
                </a:tc>
                <a:tc gridSpan="6">
                  <a:txBody>
                    <a:bodyPr/>
                    <a:lstStyle/>
                    <a:p>
                      <a:pPr algn="ctr">
                        <a:lnSpc>
                          <a:spcPct val="115000"/>
                        </a:lnSpc>
                        <a:spcAft>
                          <a:spcPts val="1000"/>
                        </a:spcAft>
                      </a:pPr>
                      <a:r>
                        <a:rPr lang="es-ES" sz="1050" b="1" dirty="0">
                          <a:solidFill>
                            <a:srgbClr val="000000"/>
                          </a:solidFill>
                          <a:effectLst/>
                          <a:latin typeface="Calibri"/>
                          <a:ea typeface="Times New Roman"/>
                          <a:cs typeface="Calibri"/>
                        </a:rPr>
                        <a:t>PRESUPUESTO</a:t>
                      </a:r>
                      <a:endParaRPr lang="es-ES" sz="1400" dirty="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90500">
                <a:tc vMerge="1">
                  <a:txBody>
                    <a:bodyPr/>
                    <a:lstStyle/>
                    <a:p>
                      <a:endParaRPr lang="es-ES"/>
                    </a:p>
                  </a:txBody>
                  <a:tcPr/>
                </a:tc>
                <a:tc>
                  <a:txBody>
                    <a:bodyPr/>
                    <a:lstStyle/>
                    <a:p>
                      <a:pPr algn="ctr">
                        <a:lnSpc>
                          <a:spcPct val="115000"/>
                        </a:lnSpc>
                        <a:spcAft>
                          <a:spcPts val="1000"/>
                        </a:spcAft>
                      </a:pPr>
                      <a:r>
                        <a:rPr lang="es-ES" sz="1050" b="1">
                          <a:solidFill>
                            <a:srgbClr val="000000"/>
                          </a:solidFill>
                          <a:effectLst/>
                          <a:latin typeface="Calibri"/>
                          <a:ea typeface="Times New Roman"/>
                          <a:cs typeface="Calibri"/>
                        </a:rPr>
                        <a:t>0</a:t>
                      </a:r>
                      <a:endParaRPr lang="es-ES" sz="140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1000"/>
                        </a:spcAft>
                      </a:pPr>
                      <a:r>
                        <a:rPr lang="es-ES" sz="1050" b="1">
                          <a:solidFill>
                            <a:srgbClr val="000000"/>
                          </a:solidFill>
                          <a:effectLst/>
                          <a:latin typeface="Calibri"/>
                          <a:ea typeface="Times New Roman"/>
                          <a:cs typeface="Calibri"/>
                        </a:rPr>
                        <a:t>2012</a:t>
                      </a:r>
                      <a:endParaRPr lang="es-ES" sz="140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1000"/>
                        </a:spcAft>
                      </a:pPr>
                      <a:r>
                        <a:rPr lang="es-ES" sz="1050" b="1">
                          <a:solidFill>
                            <a:srgbClr val="000000"/>
                          </a:solidFill>
                          <a:effectLst/>
                          <a:latin typeface="Calibri"/>
                          <a:ea typeface="Times New Roman"/>
                          <a:cs typeface="Calibri"/>
                        </a:rPr>
                        <a:t>2013</a:t>
                      </a:r>
                      <a:endParaRPr lang="es-ES" sz="140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1000"/>
                        </a:spcAft>
                      </a:pPr>
                      <a:r>
                        <a:rPr lang="es-ES" sz="1050" b="1">
                          <a:solidFill>
                            <a:srgbClr val="000000"/>
                          </a:solidFill>
                          <a:effectLst/>
                          <a:latin typeface="Calibri"/>
                          <a:ea typeface="Times New Roman"/>
                          <a:cs typeface="Calibri"/>
                        </a:rPr>
                        <a:t>2014</a:t>
                      </a:r>
                      <a:endParaRPr lang="es-ES" sz="140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1000"/>
                        </a:spcAft>
                      </a:pPr>
                      <a:r>
                        <a:rPr lang="es-ES" sz="1050" b="1">
                          <a:solidFill>
                            <a:srgbClr val="000000"/>
                          </a:solidFill>
                          <a:effectLst/>
                          <a:latin typeface="Calibri"/>
                          <a:ea typeface="Times New Roman"/>
                          <a:cs typeface="Calibri"/>
                        </a:rPr>
                        <a:t>2015</a:t>
                      </a:r>
                      <a:endParaRPr lang="es-ES" sz="140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1000"/>
                        </a:spcAft>
                      </a:pPr>
                      <a:r>
                        <a:rPr lang="es-ES" sz="1050" b="1">
                          <a:solidFill>
                            <a:srgbClr val="000000"/>
                          </a:solidFill>
                          <a:effectLst/>
                          <a:latin typeface="Calibri"/>
                          <a:ea typeface="Times New Roman"/>
                          <a:cs typeface="Calibri"/>
                        </a:rPr>
                        <a:t>2016</a:t>
                      </a:r>
                      <a:endParaRPr lang="es-ES" sz="140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190500">
                <a:tc>
                  <a:txBody>
                    <a:bodyPr/>
                    <a:lstStyle/>
                    <a:p>
                      <a:endParaRPr lang="es-ES" sz="1100">
                        <a:effectLst/>
                        <a:latin typeface="Calibri"/>
                        <a:cs typeface="Times New Roman"/>
                      </a:endParaRPr>
                    </a:p>
                  </a:txBody>
                  <a:tcPr marL="68580" marR="68580" marT="0" marB="0">
                    <a:lnL>
                      <a:noFill/>
                    </a:lnL>
                    <a:lnR>
                      <a:noFill/>
                    </a:lnR>
                    <a:lnT>
                      <a:noFill/>
                    </a:lnT>
                    <a:lnB>
                      <a:noFill/>
                    </a:lnB>
                  </a:tcPr>
                </a:tc>
                <a:tc>
                  <a:txBody>
                    <a:bodyPr/>
                    <a:lstStyle/>
                    <a:p>
                      <a:endParaRPr lang="es-ES" sz="1100">
                        <a:effectLst/>
                        <a:latin typeface="Calibri"/>
                        <a:cs typeface="Times New Roman"/>
                      </a:endParaRPr>
                    </a:p>
                  </a:txBody>
                  <a:tcPr marL="68580" marR="68580" marT="0" marB="0">
                    <a:lnL>
                      <a:noFill/>
                    </a:lnL>
                    <a:lnR>
                      <a:noFill/>
                    </a:lnR>
                    <a:lnT>
                      <a:noFill/>
                    </a:lnT>
                    <a:lnB>
                      <a:noFill/>
                    </a:lnB>
                  </a:tcPr>
                </a:tc>
                <a:tc>
                  <a:txBody>
                    <a:bodyPr/>
                    <a:lstStyle/>
                    <a:p>
                      <a:endParaRPr lang="es-ES" sz="1100">
                        <a:effectLst/>
                        <a:latin typeface="Calibri"/>
                        <a:cs typeface="Times New Roman"/>
                      </a:endParaRPr>
                    </a:p>
                  </a:txBody>
                  <a:tcPr marL="68580" marR="68580" marT="0" marB="0">
                    <a:lnL>
                      <a:noFill/>
                    </a:lnL>
                    <a:lnR>
                      <a:noFill/>
                    </a:lnR>
                    <a:lnT>
                      <a:noFill/>
                    </a:lnT>
                    <a:lnB>
                      <a:noFill/>
                    </a:lnB>
                  </a:tcPr>
                </a:tc>
                <a:tc>
                  <a:txBody>
                    <a:bodyPr/>
                    <a:lstStyle/>
                    <a:p>
                      <a:endParaRPr lang="es-ES" sz="1100">
                        <a:effectLst/>
                        <a:latin typeface="Calibri"/>
                        <a:cs typeface="Times New Roman"/>
                      </a:endParaRPr>
                    </a:p>
                  </a:txBody>
                  <a:tcPr marL="68580" marR="68580" marT="0" marB="0">
                    <a:lnL>
                      <a:noFill/>
                    </a:lnL>
                    <a:lnR>
                      <a:noFill/>
                    </a:lnR>
                    <a:lnT>
                      <a:noFill/>
                    </a:lnT>
                    <a:lnB>
                      <a:noFill/>
                    </a:lnB>
                  </a:tcPr>
                </a:tc>
                <a:tc>
                  <a:txBody>
                    <a:bodyPr/>
                    <a:lstStyle/>
                    <a:p>
                      <a:endParaRPr lang="es-ES" sz="1100">
                        <a:effectLst/>
                        <a:latin typeface="Calibri"/>
                        <a:cs typeface="Times New Roman"/>
                      </a:endParaRPr>
                    </a:p>
                  </a:txBody>
                  <a:tcPr marL="68580" marR="68580" marT="0" marB="0">
                    <a:lnL>
                      <a:noFill/>
                    </a:lnL>
                    <a:lnR>
                      <a:noFill/>
                    </a:lnR>
                    <a:lnT>
                      <a:noFill/>
                    </a:lnT>
                    <a:lnB>
                      <a:noFill/>
                    </a:lnB>
                  </a:tcPr>
                </a:tc>
                <a:tc>
                  <a:txBody>
                    <a:bodyPr/>
                    <a:lstStyle/>
                    <a:p>
                      <a:endParaRPr lang="es-ES" sz="1100">
                        <a:effectLst/>
                        <a:latin typeface="Calibri"/>
                        <a:cs typeface="Times New Roman"/>
                      </a:endParaRPr>
                    </a:p>
                  </a:txBody>
                  <a:tcPr marL="68580" marR="68580" marT="0" marB="0">
                    <a:lnL>
                      <a:noFill/>
                    </a:lnL>
                    <a:lnR>
                      <a:noFill/>
                    </a:lnR>
                    <a:lnT>
                      <a:noFill/>
                    </a:lnT>
                    <a:lnB>
                      <a:noFill/>
                    </a:lnB>
                  </a:tcPr>
                </a:tc>
                <a:tc>
                  <a:txBody>
                    <a:bodyPr/>
                    <a:lstStyle/>
                    <a:p>
                      <a:endParaRPr lang="es-ES" sz="1100">
                        <a:effectLst/>
                        <a:latin typeface="Calibri"/>
                        <a:cs typeface="Times New Roman"/>
                      </a:endParaRPr>
                    </a:p>
                  </a:txBody>
                  <a:tcPr marL="68580" marR="68580" marT="0" marB="0">
                    <a:lnL>
                      <a:noFill/>
                    </a:lnL>
                    <a:lnR>
                      <a:noFill/>
                    </a:lnR>
                    <a:lnT>
                      <a:noFill/>
                    </a:lnT>
                    <a:lnB>
                      <a:noFill/>
                    </a:lnB>
                  </a:tcPr>
                </a:tc>
              </a:tr>
              <a:tr h="190500">
                <a:tc>
                  <a:txBody>
                    <a:bodyPr/>
                    <a:lstStyle/>
                    <a:p>
                      <a:pPr>
                        <a:lnSpc>
                          <a:spcPct val="115000"/>
                        </a:lnSpc>
                        <a:spcAft>
                          <a:spcPts val="1000"/>
                        </a:spcAft>
                      </a:pPr>
                      <a:r>
                        <a:rPr lang="es-ES" sz="1050" b="1">
                          <a:solidFill>
                            <a:srgbClr val="000000"/>
                          </a:solidFill>
                          <a:effectLst/>
                          <a:latin typeface="Calibri"/>
                          <a:ea typeface="Times New Roman"/>
                          <a:cs typeface="Calibri"/>
                        </a:rPr>
                        <a:t>Ingresos Presupuestados</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endParaRPr lang="es-ES" sz="1100">
                        <a:effectLst/>
                        <a:latin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11.224.370,57</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11.748.322,52</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12.298.818,35</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12.877.245,62</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13.485.067,65</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r>
              <a:tr h="190500">
                <a:tc>
                  <a:txBody>
                    <a:bodyPr/>
                    <a:lstStyle/>
                    <a:p>
                      <a:pPr>
                        <a:lnSpc>
                          <a:spcPct val="115000"/>
                        </a:lnSpc>
                        <a:spcAft>
                          <a:spcPts val="1000"/>
                        </a:spcAft>
                      </a:pPr>
                      <a:r>
                        <a:rPr lang="es-ES" sz="1050" b="1">
                          <a:solidFill>
                            <a:srgbClr val="000000"/>
                          </a:solidFill>
                          <a:effectLst/>
                          <a:latin typeface="Calibri"/>
                          <a:ea typeface="Times New Roman"/>
                          <a:cs typeface="Calibri"/>
                        </a:rPr>
                        <a:t>Gastos Presupuestados</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endParaRPr lang="es-ES" sz="1100">
                        <a:effectLst/>
                        <a:latin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9.147.099,22</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9.483.508,58</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9.848.569,99</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10.234.100,20</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10.640.799,19</a:t>
                      </a:r>
                      <a:endParaRPr lang="es-ES" sz="1400">
                        <a:effectLst/>
                        <a:latin typeface="Calibri"/>
                        <a:ea typeface="Calibri"/>
                        <a:cs typeface="Times New Roman"/>
                      </a:endParaRPr>
                    </a:p>
                  </a:txBody>
                  <a:tcPr marL="68580" marR="68580" marT="0" marB="0">
                    <a:lnL>
                      <a:noFill/>
                    </a:lnL>
                    <a:lnR>
                      <a:noFill/>
                    </a:lnR>
                    <a:lnT>
                      <a:noFill/>
                    </a:lnT>
                    <a:lnB>
                      <a:noFill/>
                    </a:lnB>
                  </a:tcPr>
                </a:tc>
              </a:tr>
              <a:tr h="190500">
                <a:tc>
                  <a:txBody>
                    <a:bodyPr/>
                    <a:lstStyle/>
                    <a:p>
                      <a:endParaRPr lang="es-ES" sz="1100">
                        <a:effectLst/>
                        <a:latin typeface="Calibri"/>
                        <a:cs typeface="Times New Roman"/>
                      </a:endParaRPr>
                    </a:p>
                  </a:txBody>
                  <a:tcPr marL="68580" marR="68580" marT="0" marB="0">
                    <a:lnL>
                      <a:noFill/>
                    </a:lnL>
                    <a:lnR>
                      <a:noFill/>
                    </a:lnR>
                    <a:lnT>
                      <a:noFill/>
                    </a:lnT>
                    <a:lnB>
                      <a:noFill/>
                    </a:lnB>
                    <a:solidFill>
                      <a:srgbClr val="D3DFEE"/>
                    </a:solidFill>
                  </a:tcPr>
                </a:tc>
                <a:tc>
                  <a:txBody>
                    <a:bodyPr/>
                    <a:lstStyle/>
                    <a:p>
                      <a:endParaRPr lang="es-ES" sz="1100">
                        <a:effectLst/>
                        <a:latin typeface="Calibri"/>
                        <a:cs typeface="Times New Roman"/>
                      </a:endParaRPr>
                    </a:p>
                  </a:txBody>
                  <a:tcPr marL="68580" marR="68580" marT="0" marB="0">
                    <a:lnL>
                      <a:noFill/>
                    </a:lnL>
                    <a:lnR>
                      <a:noFill/>
                    </a:lnR>
                    <a:lnT>
                      <a:noFill/>
                    </a:lnT>
                    <a:lnB>
                      <a:noFill/>
                    </a:lnB>
                    <a:solidFill>
                      <a:srgbClr val="D3DFEE"/>
                    </a:solidFill>
                  </a:tcPr>
                </a:tc>
                <a:tc>
                  <a:txBody>
                    <a:bodyPr/>
                    <a:lstStyle/>
                    <a:p>
                      <a:endParaRPr lang="es-ES" sz="1100">
                        <a:effectLst/>
                        <a:latin typeface="Calibri"/>
                        <a:cs typeface="Times New Roman"/>
                      </a:endParaRPr>
                    </a:p>
                  </a:txBody>
                  <a:tcPr marL="68580" marR="68580" marT="0" marB="0">
                    <a:lnL>
                      <a:noFill/>
                    </a:lnL>
                    <a:lnR>
                      <a:noFill/>
                    </a:lnR>
                    <a:lnT>
                      <a:noFill/>
                    </a:lnT>
                    <a:lnB>
                      <a:noFill/>
                    </a:lnB>
                    <a:solidFill>
                      <a:srgbClr val="D3DFEE"/>
                    </a:solidFill>
                  </a:tcPr>
                </a:tc>
                <a:tc>
                  <a:txBody>
                    <a:bodyPr/>
                    <a:lstStyle/>
                    <a:p>
                      <a:endParaRPr lang="es-ES" sz="1100">
                        <a:effectLst/>
                        <a:latin typeface="Calibri"/>
                        <a:cs typeface="Times New Roman"/>
                      </a:endParaRPr>
                    </a:p>
                  </a:txBody>
                  <a:tcPr marL="68580" marR="68580" marT="0" marB="0">
                    <a:lnL>
                      <a:noFill/>
                    </a:lnL>
                    <a:lnR>
                      <a:noFill/>
                    </a:lnR>
                    <a:lnT>
                      <a:noFill/>
                    </a:lnT>
                    <a:lnB>
                      <a:noFill/>
                    </a:lnB>
                    <a:solidFill>
                      <a:srgbClr val="D3DFEE"/>
                    </a:solidFill>
                  </a:tcPr>
                </a:tc>
                <a:tc>
                  <a:txBody>
                    <a:bodyPr/>
                    <a:lstStyle/>
                    <a:p>
                      <a:endParaRPr lang="es-ES" sz="1100">
                        <a:effectLst/>
                        <a:latin typeface="Calibri"/>
                        <a:cs typeface="Times New Roman"/>
                      </a:endParaRPr>
                    </a:p>
                  </a:txBody>
                  <a:tcPr marL="68580" marR="68580" marT="0" marB="0">
                    <a:lnL>
                      <a:noFill/>
                    </a:lnL>
                    <a:lnR>
                      <a:noFill/>
                    </a:lnR>
                    <a:lnT>
                      <a:noFill/>
                    </a:lnT>
                    <a:lnB>
                      <a:noFill/>
                    </a:lnB>
                    <a:solidFill>
                      <a:srgbClr val="D3DFEE"/>
                    </a:solidFill>
                  </a:tcPr>
                </a:tc>
                <a:tc>
                  <a:txBody>
                    <a:bodyPr/>
                    <a:lstStyle/>
                    <a:p>
                      <a:endParaRPr lang="es-ES" sz="1100">
                        <a:effectLst/>
                        <a:latin typeface="Calibri"/>
                        <a:cs typeface="Times New Roman"/>
                      </a:endParaRPr>
                    </a:p>
                  </a:txBody>
                  <a:tcPr marL="68580" marR="68580" marT="0" marB="0">
                    <a:lnL>
                      <a:noFill/>
                    </a:lnL>
                    <a:lnR>
                      <a:noFill/>
                    </a:lnR>
                    <a:lnT>
                      <a:noFill/>
                    </a:lnT>
                    <a:lnB>
                      <a:noFill/>
                    </a:lnB>
                    <a:solidFill>
                      <a:srgbClr val="D3DFEE"/>
                    </a:solidFill>
                  </a:tcPr>
                </a:tc>
                <a:tc>
                  <a:txBody>
                    <a:bodyPr/>
                    <a:lstStyle/>
                    <a:p>
                      <a:endParaRPr lang="es-ES" sz="1100">
                        <a:effectLst/>
                        <a:latin typeface="Calibri"/>
                        <a:cs typeface="Times New Roman"/>
                      </a:endParaRPr>
                    </a:p>
                  </a:txBody>
                  <a:tcPr marL="68580" marR="68580" marT="0" marB="0">
                    <a:lnL>
                      <a:noFill/>
                    </a:lnL>
                    <a:lnR>
                      <a:noFill/>
                    </a:lnR>
                    <a:lnT>
                      <a:noFill/>
                    </a:lnT>
                    <a:lnB>
                      <a:noFill/>
                    </a:lnB>
                    <a:solidFill>
                      <a:srgbClr val="D3DFEE"/>
                    </a:solidFill>
                  </a:tcPr>
                </a:tc>
              </a:tr>
              <a:tr h="190500">
                <a:tc>
                  <a:txBody>
                    <a:bodyPr/>
                    <a:lstStyle/>
                    <a:p>
                      <a:pPr>
                        <a:lnSpc>
                          <a:spcPct val="115000"/>
                        </a:lnSpc>
                        <a:spcAft>
                          <a:spcPts val="1000"/>
                        </a:spcAft>
                      </a:pPr>
                      <a:r>
                        <a:rPr lang="es-ES" sz="1050" b="1">
                          <a:solidFill>
                            <a:srgbClr val="000000"/>
                          </a:solidFill>
                          <a:effectLst/>
                          <a:latin typeface="Calibri"/>
                          <a:ea typeface="Times New Roman"/>
                          <a:cs typeface="Calibri"/>
                        </a:rPr>
                        <a:t>Utilidad/Pérdida Operativa</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endParaRPr lang="es-ES" sz="1100">
                        <a:effectLst/>
                        <a:latin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2.077.271,35</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2.264.813,95</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2.450.248,36</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2.643.145,42</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2.844.268,46</a:t>
                      </a:r>
                      <a:endParaRPr lang="es-ES" sz="1400">
                        <a:effectLst/>
                        <a:latin typeface="Calibri"/>
                        <a:ea typeface="Calibri"/>
                        <a:cs typeface="Times New Roman"/>
                      </a:endParaRPr>
                    </a:p>
                  </a:txBody>
                  <a:tcPr marL="68580" marR="68580" marT="0" marB="0">
                    <a:lnL>
                      <a:noFill/>
                    </a:lnL>
                    <a:lnR>
                      <a:noFill/>
                    </a:lnR>
                    <a:lnT>
                      <a:noFill/>
                    </a:lnT>
                    <a:lnB>
                      <a:noFill/>
                    </a:lnB>
                  </a:tcPr>
                </a:tc>
              </a:tr>
              <a:tr h="190500">
                <a:tc>
                  <a:txBody>
                    <a:bodyPr/>
                    <a:lstStyle/>
                    <a:p>
                      <a:pPr>
                        <a:lnSpc>
                          <a:spcPct val="115000"/>
                        </a:lnSpc>
                        <a:spcAft>
                          <a:spcPts val="1000"/>
                        </a:spcAft>
                      </a:pPr>
                      <a:r>
                        <a:rPr lang="es-ES" sz="1050" b="1">
                          <a:solidFill>
                            <a:srgbClr val="000000"/>
                          </a:solidFill>
                          <a:effectLst/>
                          <a:latin typeface="Calibri"/>
                          <a:ea typeface="Times New Roman"/>
                          <a:cs typeface="Calibri"/>
                        </a:rPr>
                        <a:t>(-)Participación trabajadores</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endParaRPr lang="es-ES" sz="1100">
                        <a:effectLst/>
                        <a:latin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311.590,70</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339.722,09</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367.537,25</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396.471,81</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426.640,27</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r>
              <a:tr h="190500">
                <a:tc>
                  <a:txBody>
                    <a:bodyPr/>
                    <a:lstStyle/>
                    <a:p>
                      <a:pPr>
                        <a:lnSpc>
                          <a:spcPct val="115000"/>
                        </a:lnSpc>
                        <a:spcAft>
                          <a:spcPts val="1000"/>
                        </a:spcAft>
                      </a:pPr>
                      <a:r>
                        <a:rPr lang="es-ES" sz="1050" b="1">
                          <a:solidFill>
                            <a:srgbClr val="000000"/>
                          </a:solidFill>
                          <a:effectLst/>
                          <a:latin typeface="Calibri"/>
                          <a:ea typeface="Times New Roman"/>
                          <a:cs typeface="Calibri"/>
                        </a:rPr>
                        <a:t>(-) Impuesto a la Renta</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endParaRPr lang="es-ES" sz="1100">
                        <a:effectLst/>
                        <a:latin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441.420,16</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481.272,96</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520.677,78</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561.668,40</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604.407,05</a:t>
                      </a:r>
                      <a:endParaRPr lang="es-ES" sz="1400">
                        <a:effectLst/>
                        <a:latin typeface="Calibri"/>
                        <a:ea typeface="Calibri"/>
                        <a:cs typeface="Times New Roman"/>
                      </a:endParaRPr>
                    </a:p>
                  </a:txBody>
                  <a:tcPr marL="68580" marR="68580" marT="0" marB="0">
                    <a:lnL>
                      <a:noFill/>
                    </a:lnL>
                    <a:lnR>
                      <a:noFill/>
                    </a:lnR>
                    <a:lnT>
                      <a:noFill/>
                    </a:lnT>
                    <a:lnB>
                      <a:noFill/>
                    </a:lnB>
                  </a:tcPr>
                </a:tc>
              </a:tr>
              <a:tr h="190500">
                <a:tc>
                  <a:txBody>
                    <a:bodyPr/>
                    <a:lstStyle/>
                    <a:p>
                      <a:pPr>
                        <a:lnSpc>
                          <a:spcPct val="115000"/>
                        </a:lnSpc>
                        <a:spcAft>
                          <a:spcPts val="1000"/>
                        </a:spcAft>
                      </a:pPr>
                      <a:r>
                        <a:rPr lang="es-ES" sz="1050" b="1">
                          <a:solidFill>
                            <a:srgbClr val="000000"/>
                          </a:solidFill>
                          <a:effectLst/>
                          <a:latin typeface="Calibri"/>
                          <a:ea typeface="Times New Roman"/>
                          <a:cs typeface="Calibri"/>
                        </a:rPr>
                        <a:t>Utilidad Neta Presupuestada</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endParaRPr lang="es-ES" sz="1100">
                        <a:effectLst/>
                        <a:latin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1.324.260,49</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1.443.818,89</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1.562.033,33</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1.685.005,21</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1.813.221,14</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r>
              <a:tr h="190500">
                <a:tc>
                  <a:txBody>
                    <a:bodyPr/>
                    <a:lstStyle/>
                    <a:p>
                      <a:pPr>
                        <a:lnSpc>
                          <a:spcPct val="115000"/>
                        </a:lnSpc>
                        <a:spcAft>
                          <a:spcPts val="1000"/>
                        </a:spcAft>
                      </a:pPr>
                      <a:r>
                        <a:rPr lang="es-ES" sz="1050" b="1">
                          <a:solidFill>
                            <a:srgbClr val="000000"/>
                          </a:solidFill>
                          <a:effectLst/>
                          <a:latin typeface="Calibri"/>
                          <a:ea typeface="Times New Roman"/>
                          <a:cs typeface="Calibri"/>
                        </a:rPr>
                        <a:t>(+) Depreciaciones</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endParaRPr lang="es-ES" sz="1100">
                        <a:effectLst/>
                        <a:latin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765.368,51</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756.586,29</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756.586,29</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756.586,29</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756.586,29</a:t>
                      </a:r>
                      <a:endParaRPr lang="es-ES" sz="1400">
                        <a:effectLst/>
                        <a:latin typeface="Calibri"/>
                        <a:ea typeface="Calibri"/>
                        <a:cs typeface="Times New Roman"/>
                      </a:endParaRPr>
                    </a:p>
                  </a:txBody>
                  <a:tcPr marL="68580" marR="68580" marT="0" marB="0">
                    <a:lnL>
                      <a:noFill/>
                    </a:lnL>
                    <a:lnR>
                      <a:noFill/>
                    </a:lnR>
                    <a:lnT>
                      <a:noFill/>
                    </a:lnT>
                    <a:lnB>
                      <a:noFill/>
                    </a:lnB>
                  </a:tcPr>
                </a:tc>
              </a:tr>
              <a:tr h="190500">
                <a:tc>
                  <a:txBody>
                    <a:bodyPr/>
                    <a:lstStyle/>
                    <a:p>
                      <a:pPr>
                        <a:lnSpc>
                          <a:spcPct val="115000"/>
                        </a:lnSpc>
                        <a:spcAft>
                          <a:spcPts val="1000"/>
                        </a:spcAft>
                      </a:pPr>
                      <a:r>
                        <a:rPr lang="es-ES" sz="1050" b="1">
                          <a:solidFill>
                            <a:srgbClr val="000000"/>
                          </a:solidFill>
                          <a:effectLst/>
                          <a:latin typeface="Calibri"/>
                          <a:ea typeface="Times New Roman"/>
                          <a:cs typeface="Calibri"/>
                        </a:rPr>
                        <a:t>Flujos de Efectivo</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-5.739.140,00</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2.089.629,00</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2.200.405,18</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2.318.619,62</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2.441.591,50</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2.569.807,43</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r>
              <a:tr h="190500">
                <a:tc>
                  <a:txBody>
                    <a:bodyPr/>
                    <a:lstStyle/>
                    <a:p>
                      <a:endParaRPr lang="es-ES" sz="1100">
                        <a:effectLst/>
                        <a:latin typeface="Calibri"/>
                        <a:cs typeface="Times New Roman"/>
                      </a:endParaRPr>
                    </a:p>
                  </a:txBody>
                  <a:tcPr marL="68580" marR="68580" marT="0" marB="0">
                    <a:lnL>
                      <a:noFill/>
                    </a:lnL>
                    <a:lnR>
                      <a:noFill/>
                    </a:lnR>
                    <a:lnT>
                      <a:noFill/>
                    </a:lnT>
                    <a:lnB>
                      <a:noFill/>
                    </a:lnB>
                  </a:tcPr>
                </a:tc>
                <a:tc>
                  <a:txBody>
                    <a:bodyPr/>
                    <a:lstStyle/>
                    <a:p>
                      <a:endParaRPr lang="es-ES" sz="1100">
                        <a:effectLst/>
                        <a:latin typeface="Calibri"/>
                        <a:cs typeface="Times New Roman"/>
                      </a:endParaRPr>
                    </a:p>
                  </a:txBody>
                  <a:tcPr marL="68580" marR="68580" marT="0" marB="0">
                    <a:lnL>
                      <a:noFill/>
                    </a:lnL>
                    <a:lnR>
                      <a:noFill/>
                    </a:lnR>
                    <a:lnT>
                      <a:noFill/>
                    </a:lnT>
                    <a:lnB>
                      <a:noFill/>
                    </a:lnB>
                  </a:tcPr>
                </a:tc>
                <a:tc>
                  <a:txBody>
                    <a:bodyPr/>
                    <a:lstStyle/>
                    <a:p>
                      <a:endParaRPr lang="es-ES" sz="1100">
                        <a:effectLst/>
                        <a:latin typeface="Calibri"/>
                        <a:cs typeface="Times New Roman"/>
                      </a:endParaRPr>
                    </a:p>
                  </a:txBody>
                  <a:tcPr marL="68580" marR="68580" marT="0" marB="0">
                    <a:lnL>
                      <a:noFill/>
                    </a:lnL>
                    <a:lnR>
                      <a:noFill/>
                    </a:lnR>
                    <a:lnT>
                      <a:noFill/>
                    </a:lnT>
                    <a:lnB>
                      <a:noFill/>
                    </a:lnB>
                  </a:tcPr>
                </a:tc>
                <a:tc>
                  <a:txBody>
                    <a:bodyPr/>
                    <a:lstStyle/>
                    <a:p>
                      <a:endParaRPr lang="es-ES" sz="1100">
                        <a:effectLst/>
                        <a:latin typeface="Calibri"/>
                        <a:cs typeface="Times New Roman"/>
                      </a:endParaRPr>
                    </a:p>
                  </a:txBody>
                  <a:tcPr marL="68580" marR="68580" marT="0" marB="0">
                    <a:lnL>
                      <a:noFill/>
                    </a:lnL>
                    <a:lnR>
                      <a:noFill/>
                    </a:lnR>
                    <a:lnT>
                      <a:noFill/>
                    </a:lnT>
                    <a:lnB>
                      <a:noFill/>
                    </a:lnB>
                  </a:tcPr>
                </a:tc>
                <a:tc>
                  <a:txBody>
                    <a:bodyPr/>
                    <a:lstStyle/>
                    <a:p>
                      <a:endParaRPr lang="es-ES" sz="1100">
                        <a:effectLst/>
                        <a:latin typeface="Calibri"/>
                        <a:cs typeface="Times New Roman"/>
                      </a:endParaRPr>
                    </a:p>
                  </a:txBody>
                  <a:tcPr marL="68580" marR="68580" marT="0" marB="0">
                    <a:lnL>
                      <a:noFill/>
                    </a:lnL>
                    <a:lnR>
                      <a:noFill/>
                    </a:lnR>
                    <a:lnT>
                      <a:noFill/>
                    </a:lnT>
                    <a:lnB>
                      <a:noFill/>
                    </a:lnB>
                  </a:tcPr>
                </a:tc>
                <a:tc>
                  <a:txBody>
                    <a:bodyPr/>
                    <a:lstStyle/>
                    <a:p>
                      <a:endParaRPr lang="es-ES" sz="1100">
                        <a:effectLst/>
                        <a:latin typeface="Calibri"/>
                        <a:cs typeface="Times New Roman"/>
                      </a:endParaRPr>
                    </a:p>
                  </a:txBody>
                  <a:tcPr marL="68580" marR="68580" marT="0" marB="0">
                    <a:lnL>
                      <a:noFill/>
                    </a:lnL>
                    <a:lnR>
                      <a:noFill/>
                    </a:lnR>
                    <a:lnT>
                      <a:noFill/>
                    </a:lnT>
                    <a:lnB>
                      <a:noFill/>
                    </a:lnB>
                  </a:tcPr>
                </a:tc>
                <a:tc>
                  <a:txBody>
                    <a:bodyPr/>
                    <a:lstStyle/>
                    <a:p>
                      <a:endParaRPr lang="es-ES" sz="1100">
                        <a:effectLst/>
                        <a:latin typeface="Calibri"/>
                        <a:cs typeface="Times New Roman"/>
                      </a:endParaRPr>
                    </a:p>
                  </a:txBody>
                  <a:tcPr marL="68580" marR="68580" marT="0" marB="0">
                    <a:lnL>
                      <a:noFill/>
                    </a:lnL>
                    <a:lnR>
                      <a:noFill/>
                    </a:lnR>
                    <a:lnT>
                      <a:noFill/>
                    </a:lnT>
                    <a:lnB>
                      <a:noFill/>
                    </a:lnB>
                  </a:tcPr>
                </a:tc>
              </a:tr>
              <a:tr h="190500">
                <a:tc>
                  <a:txBody>
                    <a:bodyPr/>
                    <a:lstStyle/>
                    <a:p>
                      <a:pPr>
                        <a:lnSpc>
                          <a:spcPct val="115000"/>
                        </a:lnSpc>
                        <a:spcAft>
                          <a:spcPts val="1000"/>
                        </a:spcAft>
                      </a:pPr>
                      <a:r>
                        <a:rPr lang="es-ES" sz="1050" b="1">
                          <a:solidFill>
                            <a:srgbClr val="000000"/>
                          </a:solidFill>
                          <a:effectLst/>
                          <a:latin typeface="Calibri"/>
                          <a:ea typeface="Times New Roman"/>
                          <a:cs typeface="Calibri"/>
                        </a:rPr>
                        <a:t>VAN</a:t>
                      </a:r>
                      <a:endParaRPr lang="es-ES" sz="1400">
                        <a:effectLst/>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$ 1.207.196,58</a:t>
                      </a:r>
                      <a:endParaRPr lang="es-ES" sz="1400">
                        <a:effectLst/>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endParaRPr lang="es-ES" sz="1100" dirty="0">
                        <a:effectLst/>
                        <a:latin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endParaRPr lang="es-ES" sz="1100">
                        <a:effectLst/>
                        <a:latin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endParaRPr lang="es-ES" sz="1100">
                        <a:effectLst/>
                        <a:latin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endParaRPr lang="es-ES" sz="1100" dirty="0">
                        <a:effectLst/>
                        <a:latin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endParaRPr lang="es-ES" sz="1100" dirty="0">
                        <a:effectLst/>
                        <a:latin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r>
            </a:tbl>
          </a:graphicData>
        </a:graphic>
      </p:graphicFrame>
      <p:sp>
        <p:nvSpPr>
          <p:cNvPr id="11" name="10 Rectángulo"/>
          <p:cNvSpPr/>
          <p:nvPr/>
        </p:nvSpPr>
        <p:spPr>
          <a:xfrm>
            <a:off x="683568" y="5445224"/>
            <a:ext cx="7992888"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C" sz="1400" dirty="0" smtClean="0"/>
              <a:t>Se </a:t>
            </a:r>
            <a:r>
              <a:rPr lang="es-EC" sz="1400" dirty="0"/>
              <a:t>ha obtenido un valor actual neto para el año 0 de $1.207.196,58, aplicando una tasa de descuento del 19,21%, por lo que se concluye que el proyecto es aceptable puesto </a:t>
            </a:r>
            <a:r>
              <a:rPr lang="es-EC" sz="1400" dirty="0" smtClean="0"/>
              <a:t>que </a:t>
            </a:r>
            <a:r>
              <a:rPr lang="es-EC" sz="1400" dirty="0"/>
              <a:t>comparado con el </a:t>
            </a:r>
            <a:r>
              <a:rPr lang="es-EC" sz="1400" dirty="0" smtClean="0"/>
              <a:t>VAN </a:t>
            </a:r>
            <a:r>
              <a:rPr lang="es-EC" sz="1400" dirty="0"/>
              <a:t>que se genera sin la apertura de los dos centros comerciales Investa S.A. únicamente obtendría el 47% </a:t>
            </a:r>
            <a:r>
              <a:rPr lang="es-EC" sz="1400" dirty="0" smtClean="0"/>
              <a:t>del VAN que con la apertura de los mismos.</a:t>
            </a:r>
            <a:endParaRPr lang="es-ES" sz="1400" dirty="0"/>
          </a:p>
        </p:txBody>
      </p:sp>
    </p:spTree>
    <p:extLst>
      <p:ext uri="{BB962C8B-B14F-4D97-AF65-F5344CB8AC3E}">
        <p14:creationId xmlns:p14="http://schemas.microsoft.com/office/powerpoint/2010/main" val="1874550265"/>
      </p:ext>
    </p:extLst>
  </p:cSld>
  <p:clrMapOvr>
    <a:masterClrMapping/>
  </p:clrMapOvr>
  <p:transition spd="med">
    <p:cov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705215" y="701105"/>
            <a:ext cx="5976316" cy="646331"/>
          </a:xfrm>
          <a:prstGeom prst="rect">
            <a:avLst/>
          </a:prstGeom>
          <a:noFill/>
        </p:spPr>
        <p:txBody>
          <a:bodyPr wrap="none" lIns="91440" tIns="45720" rIns="91440" bIns="45720">
            <a:spAutoFit/>
          </a:bodyPr>
          <a:lstStyle/>
          <a:p>
            <a:pPr algn="ctr"/>
            <a:r>
              <a:rPr lang="es-E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Análisis de Rentabilidad</a:t>
            </a:r>
          </a:p>
        </p:txBody>
      </p:sp>
      <p:sp>
        <p:nvSpPr>
          <p:cNvPr id="6" name="5 Rectángulo"/>
          <p:cNvSpPr/>
          <p:nvPr/>
        </p:nvSpPr>
        <p:spPr>
          <a:xfrm>
            <a:off x="3635896" y="1547500"/>
            <a:ext cx="2154540" cy="369332"/>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s-EC" dirty="0" smtClean="0"/>
              <a:t>TIR sin Proyecto</a:t>
            </a:r>
            <a:endParaRPr lang="es-EC" dirty="0"/>
          </a:p>
        </p:txBody>
      </p:sp>
      <p:graphicFrame>
        <p:nvGraphicFramePr>
          <p:cNvPr id="2" name="1 Tabla"/>
          <p:cNvGraphicFramePr>
            <a:graphicFrameLocks noGrp="1"/>
          </p:cNvGraphicFramePr>
          <p:nvPr>
            <p:extLst>
              <p:ext uri="{D42A27DB-BD31-4B8C-83A1-F6EECF244321}">
                <p14:modId xmlns:p14="http://schemas.microsoft.com/office/powerpoint/2010/main" val="976607734"/>
              </p:ext>
            </p:extLst>
          </p:nvPr>
        </p:nvGraphicFramePr>
        <p:xfrm>
          <a:off x="467546" y="2276873"/>
          <a:ext cx="8280919" cy="4032446"/>
        </p:xfrm>
        <a:graphic>
          <a:graphicData uri="http://schemas.openxmlformats.org/drawingml/2006/table">
            <a:tbl>
              <a:tblPr firstRow="1" firstCol="1" bandRow="1"/>
              <a:tblGrid>
                <a:gridCol w="2259478"/>
                <a:gridCol w="1096095"/>
                <a:gridCol w="973913"/>
                <a:gridCol w="973913"/>
                <a:gridCol w="944696"/>
                <a:gridCol w="1016412"/>
                <a:gridCol w="1016412"/>
              </a:tblGrid>
              <a:tr h="233359">
                <a:tc rowSpan="2">
                  <a:txBody>
                    <a:bodyPr/>
                    <a:lstStyle/>
                    <a:p>
                      <a:pPr algn="ctr">
                        <a:lnSpc>
                          <a:spcPct val="115000"/>
                        </a:lnSpc>
                        <a:spcAft>
                          <a:spcPts val="1000"/>
                        </a:spcAft>
                      </a:pPr>
                      <a:r>
                        <a:rPr lang="es-ES" sz="1100" b="1">
                          <a:solidFill>
                            <a:srgbClr val="000000"/>
                          </a:solidFill>
                          <a:effectLst/>
                          <a:latin typeface="Calibri"/>
                          <a:ea typeface="Times New Roman"/>
                          <a:cs typeface="Calibri"/>
                        </a:rPr>
                        <a:t>Concepto</a:t>
                      </a:r>
                      <a:endParaRPr lang="es-ES" sz="160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tcPr>
                </a:tc>
                <a:tc gridSpan="6">
                  <a:txBody>
                    <a:bodyPr/>
                    <a:lstStyle/>
                    <a:p>
                      <a:pPr algn="ctr">
                        <a:lnSpc>
                          <a:spcPct val="115000"/>
                        </a:lnSpc>
                        <a:spcAft>
                          <a:spcPts val="1000"/>
                        </a:spcAft>
                      </a:pPr>
                      <a:r>
                        <a:rPr lang="es-ES" sz="1100" b="1">
                          <a:solidFill>
                            <a:srgbClr val="000000"/>
                          </a:solidFill>
                          <a:effectLst/>
                          <a:latin typeface="Calibri"/>
                          <a:ea typeface="Times New Roman"/>
                          <a:cs typeface="Calibri"/>
                        </a:rPr>
                        <a:t>PRESUPUESTO</a:t>
                      </a:r>
                      <a:endParaRPr lang="es-ES" sz="160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33359">
                <a:tc vMerge="1">
                  <a:txBody>
                    <a:bodyPr/>
                    <a:lstStyle/>
                    <a:p>
                      <a:endParaRPr lang="es-ES"/>
                    </a:p>
                  </a:txBody>
                  <a:tcPr/>
                </a:tc>
                <a:tc>
                  <a:txBody>
                    <a:bodyPr/>
                    <a:lstStyle/>
                    <a:p>
                      <a:pPr algn="ctr">
                        <a:lnSpc>
                          <a:spcPct val="115000"/>
                        </a:lnSpc>
                        <a:spcAft>
                          <a:spcPts val="1000"/>
                        </a:spcAft>
                      </a:pPr>
                      <a:r>
                        <a:rPr lang="es-ES" sz="1100" b="1">
                          <a:solidFill>
                            <a:srgbClr val="000000"/>
                          </a:solidFill>
                          <a:effectLst/>
                          <a:latin typeface="Calibri"/>
                          <a:ea typeface="Times New Roman"/>
                          <a:cs typeface="Calibri"/>
                        </a:rPr>
                        <a:t>0</a:t>
                      </a:r>
                      <a:endParaRPr lang="es-ES" sz="160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1000"/>
                        </a:spcAft>
                      </a:pPr>
                      <a:r>
                        <a:rPr lang="es-ES" sz="1100" b="1">
                          <a:solidFill>
                            <a:srgbClr val="000000"/>
                          </a:solidFill>
                          <a:effectLst/>
                          <a:latin typeface="Calibri"/>
                          <a:ea typeface="Times New Roman"/>
                          <a:cs typeface="Calibri"/>
                        </a:rPr>
                        <a:t>2012</a:t>
                      </a:r>
                      <a:endParaRPr lang="es-ES" sz="160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1000"/>
                        </a:spcAft>
                      </a:pPr>
                      <a:r>
                        <a:rPr lang="es-ES" sz="1100" b="1">
                          <a:solidFill>
                            <a:srgbClr val="000000"/>
                          </a:solidFill>
                          <a:effectLst/>
                          <a:latin typeface="Calibri"/>
                          <a:ea typeface="Times New Roman"/>
                          <a:cs typeface="Calibri"/>
                        </a:rPr>
                        <a:t>2013</a:t>
                      </a:r>
                      <a:endParaRPr lang="es-ES" sz="160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1000"/>
                        </a:spcAft>
                      </a:pPr>
                      <a:r>
                        <a:rPr lang="es-ES" sz="1100" b="1">
                          <a:solidFill>
                            <a:srgbClr val="000000"/>
                          </a:solidFill>
                          <a:effectLst/>
                          <a:latin typeface="Calibri"/>
                          <a:ea typeface="Times New Roman"/>
                          <a:cs typeface="Calibri"/>
                        </a:rPr>
                        <a:t>2014</a:t>
                      </a:r>
                      <a:endParaRPr lang="es-ES" sz="160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1000"/>
                        </a:spcAft>
                      </a:pPr>
                      <a:r>
                        <a:rPr lang="es-ES" sz="1100" b="1">
                          <a:solidFill>
                            <a:srgbClr val="000000"/>
                          </a:solidFill>
                          <a:effectLst/>
                          <a:latin typeface="Calibri"/>
                          <a:ea typeface="Times New Roman"/>
                          <a:cs typeface="Calibri"/>
                        </a:rPr>
                        <a:t>2015</a:t>
                      </a:r>
                      <a:endParaRPr lang="es-ES" sz="160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1000"/>
                        </a:spcAft>
                      </a:pPr>
                      <a:r>
                        <a:rPr lang="es-ES" sz="1100" b="1">
                          <a:solidFill>
                            <a:srgbClr val="000000"/>
                          </a:solidFill>
                          <a:effectLst/>
                          <a:latin typeface="Calibri"/>
                          <a:ea typeface="Times New Roman"/>
                          <a:cs typeface="Calibri"/>
                        </a:rPr>
                        <a:t>2016</a:t>
                      </a:r>
                      <a:endParaRPr lang="es-ES" sz="160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233359">
                <a:tc>
                  <a:txBody>
                    <a:bodyPr/>
                    <a:lstStyle/>
                    <a:p>
                      <a:endParaRPr lang="es-ES" sz="1200">
                        <a:effectLst/>
                        <a:latin typeface="Calibri"/>
                        <a:cs typeface="Times New Roman"/>
                      </a:endParaRPr>
                    </a:p>
                  </a:txBody>
                  <a:tcPr marL="68580" marR="68580" marT="0" marB="0">
                    <a:lnL>
                      <a:noFill/>
                    </a:lnL>
                    <a:lnR>
                      <a:noFill/>
                    </a:lnR>
                    <a:lnT>
                      <a:noFill/>
                    </a:lnT>
                    <a:lnB>
                      <a:noFill/>
                    </a:lnB>
                  </a:tcPr>
                </a:tc>
                <a:tc>
                  <a:txBody>
                    <a:bodyPr/>
                    <a:lstStyle/>
                    <a:p>
                      <a:endParaRPr lang="es-ES" sz="1200">
                        <a:effectLst/>
                        <a:latin typeface="Calibri"/>
                        <a:cs typeface="Times New Roman"/>
                      </a:endParaRPr>
                    </a:p>
                  </a:txBody>
                  <a:tcPr marL="68580" marR="68580" marT="0" marB="0">
                    <a:lnL>
                      <a:noFill/>
                    </a:lnL>
                    <a:lnR>
                      <a:noFill/>
                    </a:lnR>
                    <a:lnT>
                      <a:noFill/>
                    </a:lnT>
                    <a:lnB>
                      <a:noFill/>
                    </a:lnB>
                  </a:tcPr>
                </a:tc>
                <a:tc>
                  <a:txBody>
                    <a:bodyPr/>
                    <a:lstStyle/>
                    <a:p>
                      <a:endParaRPr lang="es-ES" sz="1200">
                        <a:effectLst/>
                        <a:latin typeface="Calibri"/>
                        <a:cs typeface="Times New Roman"/>
                      </a:endParaRPr>
                    </a:p>
                  </a:txBody>
                  <a:tcPr marL="68580" marR="68580" marT="0" marB="0">
                    <a:lnL>
                      <a:noFill/>
                    </a:lnL>
                    <a:lnR>
                      <a:noFill/>
                    </a:lnR>
                    <a:lnT>
                      <a:noFill/>
                    </a:lnT>
                    <a:lnB>
                      <a:noFill/>
                    </a:lnB>
                  </a:tcPr>
                </a:tc>
                <a:tc>
                  <a:txBody>
                    <a:bodyPr/>
                    <a:lstStyle/>
                    <a:p>
                      <a:endParaRPr lang="es-ES" sz="1200">
                        <a:effectLst/>
                        <a:latin typeface="Calibri"/>
                        <a:cs typeface="Times New Roman"/>
                      </a:endParaRPr>
                    </a:p>
                  </a:txBody>
                  <a:tcPr marL="68580" marR="68580" marT="0" marB="0">
                    <a:lnL>
                      <a:noFill/>
                    </a:lnL>
                    <a:lnR>
                      <a:noFill/>
                    </a:lnR>
                    <a:lnT>
                      <a:noFill/>
                    </a:lnT>
                    <a:lnB>
                      <a:noFill/>
                    </a:lnB>
                  </a:tcPr>
                </a:tc>
                <a:tc>
                  <a:txBody>
                    <a:bodyPr/>
                    <a:lstStyle/>
                    <a:p>
                      <a:endParaRPr lang="es-ES" sz="1200">
                        <a:effectLst/>
                        <a:latin typeface="Calibri"/>
                        <a:cs typeface="Times New Roman"/>
                      </a:endParaRPr>
                    </a:p>
                  </a:txBody>
                  <a:tcPr marL="68580" marR="68580" marT="0" marB="0">
                    <a:lnL>
                      <a:noFill/>
                    </a:lnL>
                    <a:lnR>
                      <a:noFill/>
                    </a:lnR>
                    <a:lnT>
                      <a:noFill/>
                    </a:lnT>
                    <a:lnB>
                      <a:noFill/>
                    </a:lnB>
                  </a:tcPr>
                </a:tc>
                <a:tc>
                  <a:txBody>
                    <a:bodyPr/>
                    <a:lstStyle/>
                    <a:p>
                      <a:endParaRPr lang="es-ES" sz="1200">
                        <a:effectLst/>
                        <a:latin typeface="Calibri"/>
                        <a:cs typeface="Times New Roman"/>
                      </a:endParaRPr>
                    </a:p>
                  </a:txBody>
                  <a:tcPr marL="68580" marR="68580" marT="0" marB="0">
                    <a:lnL>
                      <a:noFill/>
                    </a:lnL>
                    <a:lnR>
                      <a:noFill/>
                    </a:lnR>
                    <a:lnT>
                      <a:noFill/>
                    </a:lnT>
                    <a:lnB>
                      <a:noFill/>
                    </a:lnB>
                  </a:tcPr>
                </a:tc>
                <a:tc>
                  <a:txBody>
                    <a:bodyPr/>
                    <a:lstStyle/>
                    <a:p>
                      <a:endParaRPr lang="es-ES" sz="1200">
                        <a:effectLst/>
                        <a:latin typeface="Calibri"/>
                        <a:cs typeface="Times New Roman"/>
                      </a:endParaRPr>
                    </a:p>
                  </a:txBody>
                  <a:tcPr marL="68580" marR="68580" marT="0" marB="0">
                    <a:lnL>
                      <a:noFill/>
                    </a:lnL>
                    <a:lnR>
                      <a:noFill/>
                    </a:lnR>
                    <a:lnT>
                      <a:noFill/>
                    </a:lnT>
                    <a:lnB>
                      <a:noFill/>
                    </a:lnB>
                  </a:tcPr>
                </a:tc>
              </a:tr>
              <a:tr h="386443">
                <a:tc>
                  <a:txBody>
                    <a:bodyPr/>
                    <a:lstStyle/>
                    <a:p>
                      <a:pPr>
                        <a:lnSpc>
                          <a:spcPct val="115000"/>
                        </a:lnSpc>
                        <a:spcAft>
                          <a:spcPts val="1000"/>
                        </a:spcAft>
                      </a:pPr>
                      <a:r>
                        <a:rPr lang="es-ES" sz="1100" b="1">
                          <a:solidFill>
                            <a:srgbClr val="000000"/>
                          </a:solidFill>
                          <a:effectLst/>
                          <a:latin typeface="Calibri"/>
                          <a:ea typeface="Times New Roman"/>
                          <a:cs typeface="Calibri"/>
                        </a:rPr>
                        <a:t>Ingresos Presupuestados</a:t>
                      </a:r>
                      <a:endParaRPr lang="es-ES" sz="16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endParaRPr lang="es-ES" sz="1200">
                        <a:effectLst/>
                        <a:latin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100">
                          <a:solidFill>
                            <a:srgbClr val="000000"/>
                          </a:solidFill>
                          <a:effectLst/>
                          <a:latin typeface="Calibri"/>
                          <a:ea typeface="Times New Roman"/>
                          <a:cs typeface="Calibri"/>
                        </a:rPr>
                        <a:t>8.421.850,88</a:t>
                      </a:r>
                      <a:endParaRPr lang="es-ES" sz="16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100">
                          <a:solidFill>
                            <a:srgbClr val="000000"/>
                          </a:solidFill>
                          <a:effectLst/>
                          <a:latin typeface="Calibri"/>
                          <a:ea typeface="Times New Roman"/>
                          <a:cs typeface="Calibri"/>
                        </a:rPr>
                        <a:t>8.852.091,29</a:t>
                      </a:r>
                      <a:endParaRPr lang="es-ES" sz="16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100">
                          <a:solidFill>
                            <a:srgbClr val="000000"/>
                          </a:solidFill>
                          <a:effectLst/>
                          <a:latin typeface="Calibri"/>
                          <a:ea typeface="Times New Roman"/>
                          <a:cs typeface="Calibri"/>
                        </a:rPr>
                        <a:t>9.304.671,31</a:t>
                      </a:r>
                      <a:endParaRPr lang="es-ES" sz="16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100">
                          <a:solidFill>
                            <a:srgbClr val="000000"/>
                          </a:solidFill>
                          <a:effectLst/>
                          <a:latin typeface="Calibri"/>
                          <a:ea typeface="Times New Roman"/>
                          <a:cs typeface="Calibri"/>
                        </a:rPr>
                        <a:t>9.780.782,64</a:t>
                      </a:r>
                      <a:endParaRPr lang="es-ES" sz="16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100">
                          <a:solidFill>
                            <a:srgbClr val="000000"/>
                          </a:solidFill>
                          <a:effectLst/>
                          <a:latin typeface="Calibri"/>
                          <a:ea typeface="Times New Roman"/>
                          <a:cs typeface="Calibri"/>
                        </a:rPr>
                        <a:t>10.281.683,30</a:t>
                      </a:r>
                      <a:endParaRPr lang="es-ES" sz="1600">
                        <a:effectLst/>
                        <a:latin typeface="Calibri"/>
                        <a:ea typeface="Calibri"/>
                        <a:cs typeface="Times New Roman"/>
                      </a:endParaRPr>
                    </a:p>
                  </a:txBody>
                  <a:tcPr marL="68580" marR="68580" marT="0" marB="0">
                    <a:lnL>
                      <a:noFill/>
                    </a:lnL>
                    <a:lnR>
                      <a:noFill/>
                    </a:lnR>
                    <a:lnT>
                      <a:noFill/>
                    </a:lnT>
                    <a:lnB>
                      <a:noFill/>
                    </a:lnB>
                    <a:solidFill>
                      <a:srgbClr val="D3DFEE"/>
                    </a:solidFill>
                  </a:tcPr>
                </a:tc>
              </a:tr>
              <a:tr h="386443">
                <a:tc>
                  <a:txBody>
                    <a:bodyPr/>
                    <a:lstStyle/>
                    <a:p>
                      <a:pPr>
                        <a:lnSpc>
                          <a:spcPct val="115000"/>
                        </a:lnSpc>
                        <a:spcAft>
                          <a:spcPts val="1000"/>
                        </a:spcAft>
                      </a:pPr>
                      <a:r>
                        <a:rPr lang="es-ES" sz="1100" b="1">
                          <a:solidFill>
                            <a:srgbClr val="000000"/>
                          </a:solidFill>
                          <a:effectLst/>
                          <a:latin typeface="Calibri"/>
                          <a:ea typeface="Times New Roman"/>
                          <a:cs typeface="Calibri"/>
                        </a:rPr>
                        <a:t>Gastos Presupuestados</a:t>
                      </a:r>
                      <a:endParaRPr lang="es-ES" sz="1600">
                        <a:effectLst/>
                        <a:latin typeface="Calibri"/>
                        <a:ea typeface="Calibri"/>
                        <a:cs typeface="Times New Roman"/>
                      </a:endParaRPr>
                    </a:p>
                  </a:txBody>
                  <a:tcPr marL="68580" marR="68580" marT="0" marB="0">
                    <a:lnL>
                      <a:noFill/>
                    </a:lnL>
                    <a:lnR>
                      <a:noFill/>
                    </a:lnR>
                    <a:lnT>
                      <a:noFill/>
                    </a:lnT>
                    <a:lnB>
                      <a:noFill/>
                    </a:lnB>
                  </a:tcPr>
                </a:tc>
                <a:tc>
                  <a:txBody>
                    <a:bodyPr/>
                    <a:lstStyle/>
                    <a:p>
                      <a:endParaRPr lang="es-ES" sz="1200">
                        <a:effectLst/>
                        <a:latin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100">
                          <a:solidFill>
                            <a:srgbClr val="000000"/>
                          </a:solidFill>
                          <a:effectLst/>
                          <a:latin typeface="Calibri"/>
                          <a:ea typeface="Times New Roman"/>
                          <a:cs typeface="Calibri"/>
                        </a:rPr>
                        <a:t>6.808.692,18</a:t>
                      </a:r>
                      <a:endParaRPr lang="es-ES" sz="16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100">
                          <a:solidFill>
                            <a:srgbClr val="000000"/>
                          </a:solidFill>
                          <a:effectLst/>
                          <a:latin typeface="Calibri"/>
                          <a:ea typeface="Times New Roman"/>
                          <a:cs typeface="Calibri"/>
                        </a:rPr>
                        <a:t>7.068.116,68</a:t>
                      </a:r>
                      <a:endParaRPr lang="es-ES" sz="16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100">
                          <a:solidFill>
                            <a:srgbClr val="000000"/>
                          </a:solidFill>
                          <a:effectLst/>
                          <a:latin typeface="Calibri"/>
                          <a:ea typeface="Times New Roman"/>
                          <a:cs typeface="Calibri"/>
                        </a:rPr>
                        <a:t>7.352.751,97</a:t>
                      </a:r>
                      <a:endParaRPr lang="es-ES" sz="16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100">
                          <a:solidFill>
                            <a:srgbClr val="000000"/>
                          </a:solidFill>
                          <a:effectLst/>
                          <a:latin typeface="Calibri"/>
                          <a:ea typeface="Times New Roman"/>
                          <a:cs typeface="Calibri"/>
                        </a:rPr>
                        <a:t>7.654.254,96</a:t>
                      </a:r>
                      <a:endParaRPr lang="es-ES" sz="16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100">
                          <a:solidFill>
                            <a:srgbClr val="000000"/>
                          </a:solidFill>
                          <a:effectLst/>
                          <a:latin typeface="Calibri"/>
                          <a:ea typeface="Times New Roman"/>
                          <a:cs typeface="Calibri"/>
                        </a:rPr>
                        <a:t>7.973.158,19</a:t>
                      </a:r>
                      <a:endParaRPr lang="es-ES" sz="1600">
                        <a:effectLst/>
                        <a:latin typeface="Calibri"/>
                        <a:ea typeface="Calibri"/>
                        <a:cs typeface="Times New Roman"/>
                      </a:endParaRPr>
                    </a:p>
                  </a:txBody>
                  <a:tcPr marL="68580" marR="68580" marT="0" marB="0">
                    <a:lnL>
                      <a:noFill/>
                    </a:lnL>
                    <a:lnR>
                      <a:noFill/>
                    </a:lnR>
                    <a:lnT>
                      <a:noFill/>
                    </a:lnT>
                    <a:lnB>
                      <a:noFill/>
                    </a:lnB>
                  </a:tcPr>
                </a:tc>
              </a:tr>
              <a:tr h="233359">
                <a:tc>
                  <a:txBody>
                    <a:bodyPr/>
                    <a:lstStyle/>
                    <a:p>
                      <a:endParaRPr lang="es-ES" sz="1200">
                        <a:effectLst/>
                        <a:latin typeface="Calibri"/>
                        <a:cs typeface="Times New Roman"/>
                      </a:endParaRPr>
                    </a:p>
                  </a:txBody>
                  <a:tcPr marL="68580" marR="68580" marT="0" marB="0">
                    <a:lnL>
                      <a:noFill/>
                    </a:lnL>
                    <a:lnR>
                      <a:noFill/>
                    </a:lnR>
                    <a:lnT>
                      <a:noFill/>
                    </a:lnT>
                    <a:lnB>
                      <a:noFill/>
                    </a:lnB>
                    <a:solidFill>
                      <a:srgbClr val="D3DFEE"/>
                    </a:solidFill>
                  </a:tcPr>
                </a:tc>
                <a:tc>
                  <a:txBody>
                    <a:bodyPr/>
                    <a:lstStyle/>
                    <a:p>
                      <a:endParaRPr lang="es-ES" sz="1200">
                        <a:effectLst/>
                        <a:latin typeface="Calibri"/>
                        <a:cs typeface="Times New Roman"/>
                      </a:endParaRPr>
                    </a:p>
                  </a:txBody>
                  <a:tcPr marL="68580" marR="68580" marT="0" marB="0">
                    <a:lnL>
                      <a:noFill/>
                    </a:lnL>
                    <a:lnR>
                      <a:noFill/>
                    </a:lnR>
                    <a:lnT>
                      <a:noFill/>
                    </a:lnT>
                    <a:lnB>
                      <a:noFill/>
                    </a:lnB>
                    <a:solidFill>
                      <a:srgbClr val="D3DFEE"/>
                    </a:solidFill>
                  </a:tcPr>
                </a:tc>
                <a:tc>
                  <a:txBody>
                    <a:bodyPr/>
                    <a:lstStyle/>
                    <a:p>
                      <a:endParaRPr lang="es-ES" sz="1200">
                        <a:effectLst/>
                        <a:latin typeface="Calibri"/>
                        <a:cs typeface="Times New Roman"/>
                      </a:endParaRPr>
                    </a:p>
                  </a:txBody>
                  <a:tcPr marL="68580" marR="68580" marT="0" marB="0">
                    <a:lnL>
                      <a:noFill/>
                    </a:lnL>
                    <a:lnR>
                      <a:noFill/>
                    </a:lnR>
                    <a:lnT>
                      <a:noFill/>
                    </a:lnT>
                    <a:lnB>
                      <a:noFill/>
                    </a:lnB>
                    <a:solidFill>
                      <a:srgbClr val="D3DFEE"/>
                    </a:solidFill>
                  </a:tcPr>
                </a:tc>
                <a:tc>
                  <a:txBody>
                    <a:bodyPr/>
                    <a:lstStyle/>
                    <a:p>
                      <a:endParaRPr lang="es-ES" sz="1200">
                        <a:effectLst/>
                        <a:latin typeface="Calibri"/>
                        <a:cs typeface="Times New Roman"/>
                      </a:endParaRPr>
                    </a:p>
                  </a:txBody>
                  <a:tcPr marL="68580" marR="68580" marT="0" marB="0">
                    <a:lnL>
                      <a:noFill/>
                    </a:lnL>
                    <a:lnR>
                      <a:noFill/>
                    </a:lnR>
                    <a:lnT>
                      <a:noFill/>
                    </a:lnT>
                    <a:lnB>
                      <a:noFill/>
                    </a:lnB>
                    <a:solidFill>
                      <a:srgbClr val="D3DFEE"/>
                    </a:solidFill>
                  </a:tcPr>
                </a:tc>
                <a:tc>
                  <a:txBody>
                    <a:bodyPr/>
                    <a:lstStyle/>
                    <a:p>
                      <a:endParaRPr lang="es-ES" sz="1200">
                        <a:effectLst/>
                        <a:latin typeface="Calibri"/>
                        <a:cs typeface="Times New Roman"/>
                      </a:endParaRPr>
                    </a:p>
                  </a:txBody>
                  <a:tcPr marL="68580" marR="68580" marT="0" marB="0">
                    <a:lnL>
                      <a:noFill/>
                    </a:lnL>
                    <a:lnR>
                      <a:noFill/>
                    </a:lnR>
                    <a:lnT>
                      <a:noFill/>
                    </a:lnT>
                    <a:lnB>
                      <a:noFill/>
                    </a:lnB>
                    <a:solidFill>
                      <a:srgbClr val="D3DFEE"/>
                    </a:solidFill>
                  </a:tcPr>
                </a:tc>
                <a:tc>
                  <a:txBody>
                    <a:bodyPr/>
                    <a:lstStyle/>
                    <a:p>
                      <a:endParaRPr lang="es-ES" sz="1200">
                        <a:effectLst/>
                        <a:latin typeface="Calibri"/>
                        <a:cs typeface="Times New Roman"/>
                      </a:endParaRPr>
                    </a:p>
                  </a:txBody>
                  <a:tcPr marL="68580" marR="68580" marT="0" marB="0">
                    <a:lnL>
                      <a:noFill/>
                    </a:lnL>
                    <a:lnR>
                      <a:noFill/>
                    </a:lnR>
                    <a:lnT>
                      <a:noFill/>
                    </a:lnT>
                    <a:lnB>
                      <a:noFill/>
                    </a:lnB>
                    <a:solidFill>
                      <a:srgbClr val="D3DFEE"/>
                    </a:solidFill>
                  </a:tcPr>
                </a:tc>
                <a:tc>
                  <a:txBody>
                    <a:bodyPr/>
                    <a:lstStyle/>
                    <a:p>
                      <a:endParaRPr lang="es-ES" sz="1200">
                        <a:effectLst/>
                        <a:latin typeface="Calibri"/>
                        <a:cs typeface="Times New Roman"/>
                      </a:endParaRPr>
                    </a:p>
                  </a:txBody>
                  <a:tcPr marL="68580" marR="68580" marT="0" marB="0">
                    <a:lnL>
                      <a:noFill/>
                    </a:lnL>
                    <a:lnR>
                      <a:noFill/>
                    </a:lnR>
                    <a:lnT>
                      <a:noFill/>
                    </a:lnT>
                    <a:lnB>
                      <a:noFill/>
                    </a:lnB>
                    <a:solidFill>
                      <a:srgbClr val="D3DFEE"/>
                    </a:solidFill>
                  </a:tcPr>
                </a:tc>
              </a:tr>
              <a:tr h="386443">
                <a:tc>
                  <a:txBody>
                    <a:bodyPr/>
                    <a:lstStyle/>
                    <a:p>
                      <a:pPr>
                        <a:lnSpc>
                          <a:spcPct val="115000"/>
                        </a:lnSpc>
                        <a:spcAft>
                          <a:spcPts val="1000"/>
                        </a:spcAft>
                      </a:pPr>
                      <a:r>
                        <a:rPr lang="es-ES" sz="1100" b="1">
                          <a:solidFill>
                            <a:srgbClr val="000000"/>
                          </a:solidFill>
                          <a:effectLst/>
                          <a:latin typeface="Calibri"/>
                          <a:ea typeface="Times New Roman"/>
                          <a:cs typeface="Calibri"/>
                        </a:rPr>
                        <a:t>Utilidad/Pérdida Operativa</a:t>
                      </a:r>
                      <a:endParaRPr lang="es-ES" sz="1600">
                        <a:effectLst/>
                        <a:latin typeface="Calibri"/>
                        <a:ea typeface="Calibri"/>
                        <a:cs typeface="Times New Roman"/>
                      </a:endParaRPr>
                    </a:p>
                  </a:txBody>
                  <a:tcPr marL="68580" marR="68580" marT="0" marB="0">
                    <a:lnL>
                      <a:noFill/>
                    </a:lnL>
                    <a:lnR>
                      <a:noFill/>
                    </a:lnR>
                    <a:lnT>
                      <a:noFill/>
                    </a:lnT>
                    <a:lnB>
                      <a:noFill/>
                    </a:lnB>
                  </a:tcPr>
                </a:tc>
                <a:tc>
                  <a:txBody>
                    <a:bodyPr/>
                    <a:lstStyle/>
                    <a:p>
                      <a:endParaRPr lang="es-ES" sz="1200">
                        <a:effectLst/>
                        <a:latin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100">
                          <a:solidFill>
                            <a:srgbClr val="000000"/>
                          </a:solidFill>
                          <a:effectLst/>
                          <a:latin typeface="Calibri"/>
                          <a:ea typeface="Times New Roman"/>
                          <a:cs typeface="Calibri"/>
                        </a:rPr>
                        <a:t>1.613.158,70</a:t>
                      </a:r>
                      <a:endParaRPr lang="es-ES" sz="16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100">
                          <a:solidFill>
                            <a:srgbClr val="000000"/>
                          </a:solidFill>
                          <a:effectLst/>
                          <a:latin typeface="Calibri"/>
                          <a:ea typeface="Times New Roman"/>
                          <a:cs typeface="Calibri"/>
                        </a:rPr>
                        <a:t>1.783.974,61</a:t>
                      </a:r>
                      <a:endParaRPr lang="es-ES" sz="16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100">
                          <a:solidFill>
                            <a:srgbClr val="000000"/>
                          </a:solidFill>
                          <a:effectLst/>
                          <a:latin typeface="Calibri"/>
                          <a:ea typeface="Times New Roman"/>
                          <a:cs typeface="Calibri"/>
                        </a:rPr>
                        <a:t>1.951.919,35</a:t>
                      </a:r>
                      <a:endParaRPr lang="es-ES" sz="16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100">
                          <a:solidFill>
                            <a:srgbClr val="000000"/>
                          </a:solidFill>
                          <a:effectLst/>
                          <a:latin typeface="Calibri"/>
                          <a:ea typeface="Times New Roman"/>
                          <a:cs typeface="Calibri"/>
                        </a:rPr>
                        <a:t>2.126.527,68</a:t>
                      </a:r>
                      <a:endParaRPr lang="es-ES" sz="16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100">
                          <a:solidFill>
                            <a:srgbClr val="000000"/>
                          </a:solidFill>
                          <a:effectLst/>
                          <a:latin typeface="Calibri"/>
                          <a:ea typeface="Times New Roman"/>
                          <a:cs typeface="Calibri"/>
                        </a:rPr>
                        <a:t>2.308.525,11</a:t>
                      </a:r>
                      <a:endParaRPr lang="es-ES" sz="1600">
                        <a:effectLst/>
                        <a:latin typeface="Calibri"/>
                        <a:ea typeface="Calibri"/>
                        <a:cs typeface="Times New Roman"/>
                      </a:endParaRPr>
                    </a:p>
                  </a:txBody>
                  <a:tcPr marL="68580" marR="68580" marT="0" marB="0">
                    <a:lnL>
                      <a:noFill/>
                    </a:lnL>
                    <a:lnR>
                      <a:noFill/>
                    </a:lnR>
                    <a:lnT>
                      <a:noFill/>
                    </a:lnT>
                    <a:lnB>
                      <a:noFill/>
                    </a:lnB>
                  </a:tcPr>
                </a:tc>
              </a:tr>
              <a:tr h="233359">
                <a:tc>
                  <a:txBody>
                    <a:bodyPr/>
                    <a:lstStyle/>
                    <a:p>
                      <a:pPr>
                        <a:lnSpc>
                          <a:spcPct val="115000"/>
                        </a:lnSpc>
                        <a:spcAft>
                          <a:spcPts val="1000"/>
                        </a:spcAft>
                      </a:pPr>
                      <a:r>
                        <a:rPr lang="es-ES" sz="1100" b="1">
                          <a:solidFill>
                            <a:srgbClr val="000000"/>
                          </a:solidFill>
                          <a:effectLst/>
                          <a:latin typeface="Calibri"/>
                          <a:ea typeface="Times New Roman"/>
                          <a:cs typeface="Calibri"/>
                        </a:rPr>
                        <a:t>(-)Participación trabajadores</a:t>
                      </a:r>
                      <a:endParaRPr lang="es-ES" sz="16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endParaRPr lang="es-ES" sz="1200">
                        <a:effectLst/>
                        <a:latin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100">
                          <a:solidFill>
                            <a:srgbClr val="000000"/>
                          </a:solidFill>
                          <a:effectLst/>
                          <a:latin typeface="Calibri"/>
                          <a:ea typeface="Times New Roman"/>
                          <a:cs typeface="Calibri"/>
                        </a:rPr>
                        <a:t>241.973,80</a:t>
                      </a:r>
                      <a:endParaRPr lang="es-ES" sz="16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100">
                          <a:solidFill>
                            <a:srgbClr val="000000"/>
                          </a:solidFill>
                          <a:effectLst/>
                          <a:latin typeface="Calibri"/>
                          <a:ea typeface="Times New Roman"/>
                          <a:cs typeface="Calibri"/>
                        </a:rPr>
                        <a:t>267.596,19</a:t>
                      </a:r>
                      <a:endParaRPr lang="es-ES" sz="16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100">
                          <a:solidFill>
                            <a:srgbClr val="000000"/>
                          </a:solidFill>
                          <a:effectLst/>
                          <a:latin typeface="Calibri"/>
                          <a:ea typeface="Times New Roman"/>
                          <a:cs typeface="Calibri"/>
                        </a:rPr>
                        <a:t>292.787,90</a:t>
                      </a:r>
                      <a:endParaRPr lang="es-ES" sz="16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100">
                          <a:solidFill>
                            <a:srgbClr val="000000"/>
                          </a:solidFill>
                          <a:effectLst/>
                          <a:latin typeface="Calibri"/>
                          <a:ea typeface="Times New Roman"/>
                          <a:cs typeface="Calibri"/>
                        </a:rPr>
                        <a:t>318.979,15</a:t>
                      </a:r>
                      <a:endParaRPr lang="es-ES" sz="16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100">
                          <a:solidFill>
                            <a:srgbClr val="000000"/>
                          </a:solidFill>
                          <a:effectLst/>
                          <a:latin typeface="Calibri"/>
                          <a:ea typeface="Times New Roman"/>
                          <a:cs typeface="Calibri"/>
                        </a:rPr>
                        <a:t>346.278,77</a:t>
                      </a:r>
                      <a:endParaRPr lang="es-ES" sz="1600">
                        <a:effectLst/>
                        <a:latin typeface="Calibri"/>
                        <a:ea typeface="Calibri"/>
                        <a:cs typeface="Times New Roman"/>
                      </a:endParaRPr>
                    </a:p>
                  </a:txBody>
                  <a:tcPr marL="68580" marR="68580" marT="0" marB="0">
                    <a:lnL>
                      <a:noFill/>
                    </a:lnL>
                    <a:lnR>
                      <a:noFill/>
                    </a:lnR>
                    <a:lnT>
                      <a:noFill/>
                    </a:lnT>
                    <a:lnB>
                      <a:noFill/>
                    </a:lnB>
                    <a:solidFill>
                      <a:srgbClr val="D3DFEE"/>
                    </a:solidFill>
                  </a:tcPr>
                </a:tc>
              </a:tr>
              <a:tr h="233359">
                <a:tc>
                  <a:txBody>
                    <a:bodyPr/>
                    <a:lstStyle/>
                    <a:p>
                      <a:pPr>
                        <a:lnSpc>
                          <a:spcPct val="115000"/>
                        </a:lnSpc>
                        <a:spcAft>
                          <a:spcPts val="1000"/>
                        </a:spcAft>
                      </a:pPr>
                      <a:r>
                        <a:rPr lang="es-ES" sz="1100" b="1">
                          <a:solidFill>
                            <a:srgbClr val="000000"/>
                          </a:solidFill>
                          <a:effectLst/>
                          <a:latin typeface="Calibri"/>
                          <a:ea typeface="Times New Roman"/>
                          <a:cs typeface="Calibri"/>
                        </a:rPr>
                        <a:t>(-) Impuesto a la Renta</a:t>
                      </a:r>
                      <a:endParaRPr lang="es-ES" sz="1600">
                        <a:effectLst/>
                        <a:latin typeface="Calibri"/>
                        <a:ea typeface="Calibri"/>
                        <a:cs typeface="Times New Roman"/>
                      </a:endParaRPr>
                    </a:p>
                  </a:txBody>
                  <a:tcPr marL="68580" marR="68580" marT="0" marB="0">
                    <a:lnL>
                      <a:noFill/>
                    </a:lnL>
                    <a:lnR>
                      <a:noFill/>
                    </a:lnR>
                    <a:lnT>
                      <a:noFill/>
                    </a:lnT>
                    <a:lnB>
                      <a:noFill/>
                    </a:lnB>
                  </a:tcPr>
                </a:tc>
                <a:tc>
                  <a:txBody>
                    <a:bodyPr/>
                    <a:lstStyle/>
                    <a:p>
                      <a:endParaRPr lang="es-ES" sz="1200">
                        <a:effectLst/>
                        <a:latin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100">
                          <a:solidFill>
                            <a:srgbClr val="000000"/>
                          </a:solidFill>
                          <a:effectLst/>
                          <a:latin typeface="Calibri"/>
                          <a:ea typeface="Times New Roman"/>
                          <a:cs typeface="Calibri"/>
                        </a:rPr>
                        <a:t>342.796,22</a:t>
                      </a:r>
                      <a:endParaRPr lang="es-ES" sz="16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100">
                          <a:solidFill>
                            <a:srgbClr val="000000"/>
                          </a:solidFill>
                          <a:effectLst/>
                          <a:latin typeface="Calibri"/>
                          <a:ea typeface="Times New Roman"/>
                          <a:cs typeface="Calibri"/>
                        </a:rPr>
                        <a:t>379.094,60</a:t>
                      </a:r>
                      <a:endParaRPr lang="es-ES" sz="16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100">
                          <a:solidFill>
                            <a:srgbClr val="000000"/>
                          </a:solidFill>
                          <a:effectLst/>
                          <a:latin typeface="Calibri"/>
                          <a:ea typeface="Times New Roman"/>
                          <a:cs typeface="Calibri"/>
                        </a:rPr>
                        <a:t>414.782,86</a:t>
                      </a:r>
                      <a:endParaRPr lang="es-ES" sz="16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100">
                          <a:solidFill>
                            <a:srgbClr val="000000"/>
                          </a:solidFill>
                          <a:effectLst/>
                          <a:latin typeface="Calibri"/>
                          <a:ea typeface="Times New Roman"/>
                          <a:cs typeface="Calibri"/>
                        </a:rPr>
                        <a:t>451.887,13</a:t>
                      </a:r>
                      <a:endParaRPr lang="es-ES" sz="16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100">
                          <a:solidFill>
                            <a:srgbClr val="000000"/>
                          </a:solidFill>
                          <a:effectLst/>
                          <a:latin typeface="Calibri"/>
                          <a:ea typeface="Times New Roman"/>
                          <a:cs typeface="Calibri"/>
                        </a:rPr>
                        <a:t>490.561,59</a:t>
                      </a:r>
                      <a:endParaRPr lang="es-ES" sz="1600">
                        <a:effectLst/>
                        <a:latin typeface="Calibri"/>
                        <a:ea typeface="Calibri"/>
                        <a:cs typeface="Times New Roman"/>
                      </a:endParaRPr>
                    </a:p>
                  </a:txBody>
                  <a:tcPr marL="68580" marR="68580" marT="0" marB="0">
                    <a:lnL>
                      <a:noFill/>
                    </a:lnL>
                    <a:lnR>
                      <a:noFill/>
                    </a:lnR>
                    <a:lnT>
                      <a:noFill/>
                    </a:lnT>
                    <a:lnB>
                      <a:noFill/>
                    </a:lnB>
                  </a:tcPr>
                </a:tc>
              </a:tr>
              <a:tr h="386443">
                <a:tc>
                  <a:txBody>
                    <a:bodyPr/>
                    <a:lstStyle/>
                    <a:p>
                      <a:pPr>
                        <a:lnSpc>
                          <a:spcPct val="115000"/>
                        </a:lnSpc>
                        <a:spcAft>
                          <a:spcPts val="1000"/>
                        </a:spcAft>
                      </a:pPr>
                      <a:r>
                        <a:rPr lang="es-ES" sz="1100" b="1">
                          <a:solidFill>
                            <a:srgbClr val="000000"/>
                          </a:solidFill>
                          <a:effectLst/>
                          <a:latin typeface="Calibri"/>
                          <a:ea typeface="Times New Roman"/>
                          <a:cs typeface="Calibri"/>
                        </a:rPr>
                        <a:t>Utilidad Neta Presupuestada</a:t>
                      </a:r>
                      <a:endParaRPr lang="es-ES" sz="16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endParaRPr lang="es-ES" sz="1200">
                        <a:effectLst/>
                        <a:latin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100">
                          <a:solidFill>
                            <a:srgbClr val="000000"/>
                          </a:solidFill>
                          <a:effectLst/>
                          <a:latin typeface="Calibri"/>
                          <a:ea typeface="Times New Roman"/>
                          <a:cs typeface="Calibri"/>
                        </a:rPr>
                        <a:t>1.028.388,67</a:t>
                      </a:r>
                      <a:endParaRPr lang="es-ES" sz="16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100">
                          <a:solidFill>
                            <a:srgbClr val="000000"/>
                          </a:solidFill>
                          <a:effectLst/>
                          <a:latin typeface="Calibri"/>
                          <a:ea typeface="Times New Roman"/>
                          <a:cs typeface="Calibri"/>
                        </a:rPr>
                        <a:t>1.137.283,81</a:t>
                      </a:r>
                      <a:endParaRPr lang="es-ES" sz="16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100">
                          <a:solidFill>
                            <a:srgbClr val="000000"/>
                          </a:solidFill>
                          <a:effectLst/>
                          <a:latin typeface="Calibri"/>
                          <a:ea typeface="Times New Roman"/>
                          <a:cs typeface="Calibri"/>
                        </a:rPr>
                        <a:t>1.244.348,58</a:t>
                      </a:r>
                      <a:endParaRPr lang="es-ES" sz="16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100">
                          <a:solidFill>
                            <a:srgbClr val="000000"/>
                          </a:solidFill>
                          <a:effectLst/>
                          <a:latin typeface="Calibri"/>
                          <a:ea typeface="Times New Roman"/>
                          <a:cs typeface="Calibri"/>
                        </a:rPr>
                        <a:t>1.355.661,40</a:t>
                      </a:r>
                      <a:endParaRPr lang="es-ES" sz="16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100">
                          <a:solidFill>
                            <a:srgbClr val="000000"/>
                          </a:solidFill>
                          <a:effectLst/>
                          <a:latin typeface="Calibri"/>
                          <a:ea typeface="Times New Roman"/>
                          <a:cs typeface="Calibri"/>
                        </a:rPr>
                        <a:t>1.471.684,76</a:t>
                      </a:r>
                      <a:endParaRPr lang="es-ES" sz="1600">
                        <a:effectLst/>
                        <a:latin typeface="Calibri"/>
                        <a:ea typeface="Calibri"/>
                        <a:cs typeface="Times New Roman"/>
                      </a:endParaRPr>
                    </a:p>
                  </a:txBody>
                  <a:tcPr marL="68580" marR="68580" marT="0" marB="0">
                    <a:lnL>
                      <a:noFill/>
                    </a:lnL>
                    <a:lnR>
                      <a:noFill/>
                    </a:lnR>
                    <a:lnT>
                      <a:noFill/>
                    </a:lnT>
                    <a:lnB>
                      <a:noFill/>
                    </a:lnB>
                    <a:solidFill>
                      <a:srgbClr val="D3DFEE"/>
                    </a:solidFill>
                  </a:tcPr>
                </a:tc>
              </a:tr>
              <a:tr h="233359">
                <a:tc>
                  <a:txBody>
                    <a:bodyPr/>
                    <a:lstStyle/>
                    <a:p>
                      <a:pPr>
                        <a:lnSpc>
                          <a:spcPct val="115000"/>
                        </a:lnSpc>
                        <a:spcAft>
                          <a:spcPts val="1000"/>
                        </a:spcAft>
                      </a:pPr>
                      <a:r>
                        <a:rPr lang="es-ES" sz="1100" b="1">
                          <a:solidFill>
                            <a:srgbClr val="000000"/>
                          </a:solidFill>
                          <a:effectLst/>
                          <a:latin typeface="Calibri"/>
                          <a:ea typeface="Times New Roman"/>
                          <a:cs typeface="Calibri"/>
                        </a:rPr>
                        <a:t>(+) Depreciaciones</a:t>
                      </a:r>
                      <a:endParaRPr lang="es-ES" sz="1600">
                        <a:effectLst/>
                        <a:latin typeface="Calibri"/>
                        <a:ea typeface="Calibri"/>
                        <a:cs typeface="Times New Roman"/>
                      </a:endParaRPr>
                    </a:p>
                  </a:txBody>
                  <a:tcPr marL="68580" marR="68580" marT="0" marB="0">
                    <a:lnL>
                      <a:noFill/>
                    </a:lnL>
                    <a:lnR>
                      <a:noFill/>
                    </a:lnR>
                    <a:lnT>
                      <a:noFill/>
                    </a:lnT>
                    <a:lnB>
                      <a:noFill/>
                    </a:lnB>
                  </a:tcPr>
                </a:tc>
                <a:tc>
                  <a:txBody>
                    <a:bodyPr/>
                    <a:lstStyle/>
                    <a:p>
                      <a:endParaRPr lang="es-ES" sz="1200">
                        <a:effectLst/>
                        <a:latin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100">
                          <a:solidFill>
                            <a:srgbClr val="000000"/>
                          </a:solidFill>
                          <a:effectLst/>
                          <a:latin typeface="Calibri"/>
                          <a:ea typeface="Times New Roman"/>
                          <a:cs typeface="Calibri"/>
                        </a:rPr>
                        <a:t>765.368,51</a:t>
                      </a:r>
                      <a:endParaRPr lang="es-ES" sz="16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100">
                          <a:solidFill>
                            <a:srgbClr val="000000"/>
                          </a:solidFill>
                          <a:effectLst/>
                          <a:latin typeface="Calibri"/>
                          <a:ea typeface="Times New Roman"/>
                          <a:cs typeface="Calibri"/>
                        </a:rPr>
                        <a:t>756.586,29</a:t>
                      </a:r>
                      <a:endParaRPr lang="es-ES" sz="16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100">
                          <a:solidFill>
                            <a:srgbClr val="000000"/>
                          </a:solidFill>
                          <a:effectLst/>
                          <a:latin typeface="Calibri"/>
                          <a:ea typeface="Times New Roman"/>
                          <a:cs typeface="Calibri"/>
                        </a:rPr>
                        <a:t>756.586,29</a:t>
                      </a:r>
                      <a:endParaRPr lang="es-ES" sz="16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100">
                          <a:solidFill>
                            <a:srgbClr val="000000"/>
                          </a:solidFill>
                          <a:effectLst/>
                          <a:latin typeface="Calibri"/>
                          <a:ea typeface="Times New Roman"/>
                          <a:cs typeface="Calibri"/>
                        </a:rPr>
                        <a:t>756.586,29</a:t>
                      </a:r>
                      <a:endParaRPr lang="es-ES" sz="16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100">
                          <a:solidFill>
                            <a:srgbClr val="000000"/>
                          </a:solidFill>
                          <a:effectLst/>
                          <a:latin typeface="Calibri"/>
                          <a:ea typeface="Times New Roman"/>
                          <a:cs typeface="Calibri"/>
                        </a:rPr>
                        <a:t>756.586,29</a:t>
                      </a:r>
                      <a:endParaRPr lang="es-ES" sz="1600">
                        <a:effectLst/>
                        <a:latin typeface="Calibri"/>
                        <a:ea typeface="Calibri"/>
                        <a:cs typeface="Times New Roman"/>
                      </a:endParaRPr>
                    </a:p>
                  </a:txBody>
                  <a:tcPr marL="68580" marR="68580" marT="0" marB="0">
                    <a:lnL>
                      <a:noFill/>
                    </a:lnL>
                    <a:lnR>
                      <a:noFill/>
                    </a:lnR>
                    <a:lnT>
                      <a:noFill/>
                    </a:lnT>
                    <a:lnB>
                      <a:noFill/>
                    </a:lnB>
                  </a:tcPr>
                </a:tc>
              </a:tr>
              <a:tr h="386443">
                <a:tc>
                  <a:txBody>
                    <a:bodyPr/>
                    <a:lstStyle/>
                    <a:p>
                      <a:pPr>
                        <a:lnSpc>
                          <a:spcPct val="115000"/>
                        </a:lnSpc>
                        <a:spcAft>
                          <a:spcPts val="1000"/>
                        </a:spcAft>
                      </a:pPr>
                      <a:r>
                        <a:rPr lang="es-ES" sz="1100" b="1">
                          <a:solidFill>
                            <a:srgbClr val="000000"/>
                          </a:solidFill>
                          <a:effectLst/>
                          <a:latin typeface="Calibri"/>
                          <a:ea typeface="Times New Roman"/>
                          <a:cs typeface="Calibri"/>
                        </a:rPr>
                        <a:t>Flujos de Efectivo</a:t>
                      </a:r>
                      <a:endParaRPr lang="es-ES" sz="16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100">
                          <a:solidFill>
                            <a:srgbClr val="000000"/>
                          </a:solidFill>
                          <a:effectLst/>
                          <a:latin typeface="Calibri"/>
                          <a:ea typeface="Times New Roman"/>
                          <a:cs typeface="Calibri"/>
                        </a:rPr>
                        <a:t>-5.422.363,05</a:t>
                      </a:r>
                      <a:endParaRPr lang="es-ES" sz="16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100">
                          <a:solidFill>
                            <a:srgbClr val="000000"/>
                          </a:solidFill>
                          <a:effectLst/>
                          <a:latin typeface="Calibri"/>
                          <a:ea typeface="Times New Roman"/>
                          <a:cs typeface="Calibri"/>
                        </a:rPr>
                        <a:t>1.793.757,18</a:t>
                      </a:r>
                      <a:endParaRPr lang="es-ES" sz="16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100">
                          <a:solidFill>
                            <a:srgbClr val="000000"/>
                          </a:solidFill>
                          <a:effectLst/>
                          <a:latin typeface="Calibri"/>
                          <a:ea typeface="Times New Roman"/>
                          <a:cs typeface="Calibri"/>
                        </a:rPr>
                        <a:t>1.893.870,10</a:t>
                      </a:r>
                      <a:endParaRPr lang="es-ES" sz="16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100">
                          <a:solidFill>
                            <a:srgbClr val="000000"/>
                          </a:solidFill>
                          <a:effectLst/>
                          <a:latin typeface="Calibri"/>
                          <a:ea typeface="Times New Roman"/>
                          <a:cs typeface="Calibri"/>
                        </a:rPr>
                        <a:t>2.000.934,87</a:t>
                      </a:r>
                      <a:endParaRPr lang="es-ES" sz="16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100">
                          <a:solidFill>
                            <a:srgbClr val="000000"/>
                          </a:solidFill>
                          <a:effectLst/>
                          <a:latin typeface="Calibri"/>
                          <a:ea typeface="Times New Roman"/>
                          <a:cs typeface="Calibri"/>
                        </a:rPr>
                        <a:t>2.112.247,69</a:t>
                      </a:r>
                      <a:endParaRPr lang="es-ES" sz="16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100">
                          <a:solidFill>
                            <a:srgbClr val="000000"/>
                          </a:solidFill>
                          <a:effectLst/>
                          <a:latin typeface="Calibri"/>
                          <a:ea typeface="Times New Roman"/>
                          <a:cs typeface="Calibri"/>
                        </a:rPr>
                        <a:t>2.228.271,05</a:t>
                      </a:r>
                      <a:endParaRPr lang="es-ES" sz="1600">
                        <a:effectLst/>
                        <a:latin typeface="Calibri"/>
                        <a:ea typeface="Calibri"/>
                        <a:cs typeface="Times New Roman"/>
                      </a:endParaRPr>
                    </a:p>
                  </a:txBody>
                  <a:tcPr marL="68580" marR="68580" marT="0" marB="0">
                    <a:lnL>
                      <a:noFill/>
                    </a:lnL>
                    <a:lnR>
                      <a:noFill/>
                    </a:lnR>
                    <a:lnT>
                      <a:noFill/>
                    </a:lnT>
                    <a:lnB>
                      <a:noFill/>
                    </a:lnB>
                    <a:solidFill>
                      <a:srgbClr val="D3DFEE"/>
                    </a:solidFill>
                  </a:tcPr>
                </a:tc>
              </a:tr>
              <a:tr h="233359">
                <a:tc>
                  <a:txBody>
                    <a:bodyPr/>
                    <a:lstStyle/>
                    <a:p>
                      <a:endParaRPr lang="es-ES" sz="1200">
                        <a:effectLst/>
                        <a:latin typeface="Calibri"/>
                        <a:cs typeface="Times New Roman"/>
                      </a:endParaRPr>
                    </a:p>
                  </a:txBody>
                  <a:tcPr marL="68580" marR="68580" marT="0" marB="0">
                    <a:lnL>
                      <a:noFill/>
                    </a:lnL>
                    <a:lnR>
                      <a:noFill/>
                    </a:lnR>
                    <a:lnT>
                      <a:noFill/>
                    </a:lnT>
                    <a:lnB>
                      <a:noFill/>
                    </a:lnB>
                  </a:tcPr>
                </a:tc>
                <a:tc>
                  <a:txBody>
                    <a:bodyPr/>
                    <a:lstStyle/>
                    <a:p>
                      <a:endParaRPr lang="es-ES" sz="1200">
                        <a:effectLst/>
                        <a:latin typeface="Calibri"/>
                        <a:cs typeface="Times New Roman"/>
                      </a:endParaRPr>
                    </a:p>
                  </a:txBody>
                  <a:tcPr marL="68580" marR="68580" marT="0" marB="0">
                    <a:lnL>
                      <a:noFill/>
                    </a:lnL>
                    <a:lnR>
                      <a:noFill/>
                    </a:lnR>
                    <a:lnT>
                      <a:noFill/>
                    </a:lnT>
                    <a:lnB>
                      <a:noFill/>
                    </a:lnB>
                  </a:tcPr>
                </a:tc>
                <a:tc>
                  <a:txBody>
                    <a:bodyPr/>
                    <a:lstStyle/>
                    <a:p>
                      <a:endParaRPr lang="es-ES" sz="1200">
                        <a:effectLst/>
                        <a:latin typeface="Calibri"/>
                        <a:cs typeface="Times New Roman"/>
                      </a:endParaRPr>
                    </a:p>
                  </a:txBody>
                  <a:tcPr marL="68580" marR="68580" marT="0" marB="0">
                    <a:lnL>
                      <a:noFill/>
                    </a:lnL>
                    <a:lnR>
                      <a:noFill/>
                    </a:lnR>
                    <a:lnT>
                      <a:noFill/>
                    </a:lnT>
                    <a:lnB>
                      <a:noFill/>
                    </a:lnB>
                  </a:tcPr>
                </a:tc>
                <a:tc>
                  <a:txBody>
                    <a:bodyPr/>
                    <a:lstStyle/>
                    <a:p>
                      <a:endParaRPr lang="es-ES" sz="1200">
                        <a:effectLst/>
                        <a:latin typeface="Calibri"/>
                        <a:cs typeface="Times New Roman"/>
                      </a:endParaRPr>
                    </a:p>
                  </a:txBody>
                  <a:tcPr marL="68580" marR="68580" marT="0" marB="0">
                    <a:lnL>
                      <a:noFill/>
                    </a:lnL>
                    <a:lnR>
                      <a:noFill/>
                    </a:lnR>
                    <a:lnT>
                      <a:noFill/>
                    </a:lnT>
                    <a:lnB>
                      <a:noFill/>
                    </a:lnB>
                  </a:tcPr>
                </a:tc>
                <a:tc>
                  <a:txBody>
                    <a:bodyPr/>
                    <a:lstStyle/>
                    <a:p>
                      <a:endParaRPr lang="es-ES" sz="1200">
                        <a:effectLst/>
                        <a:latin typeface="Calibri"/>
                        <a:cs typeface="Times New Roman"/>
                      </a:endParaRPr>
                    </a:p>
                  </a:txBody>
                  <a:tcPr marL="68580" marR="68580" marT="0" marB="0">
                    <a:lnL>
                      <a:noFill/>
                    </a:lnL>
                    <a:lnR>
                      <a:noFill/>
                    </a:lnR>
                    <a:lnT>
                      <a:noFill/>
                    </a:lnT>
                    <a:lnB>
                      <a:noFill/>
                    </a:lnB>
                  </a:tcPr>
                </a:tc>
                <a:tc>
                  <a:txBody>
                    <a:bodyPr/>
                    <a:lstStyle/>
                    <a:p>
                      <a:endParaRPr lang="es-ES" sz="1200">
                        <a:effectLst/>
                        <a:latin typeface="Calibri"/>
                        <a:cs typeface="Times New Roman"/>
                      </a:endParaRPr>
                    </a:p>
                  </a:txBody>
                  <a:tcPr marL="68580" marR="68580" marT="0" marB="0">
                    <a:lnL>
                      <a:noFill/>
                    </a:lnL>
                    <a:lnR>
                      <a:noFill/>
                    </a:lnR>
                    <a:lnT>
                      <a:noFill/>
                    </a:lnT>
                    <a:lnB>
                      <a:noFill/>
                    </a:lnB>
                  </a:tcPr>
                </a:tc>
                <a:tc>
                  <a:txBody>
                    <a:bodyPr/>
                    <a:lstStyle/>
                    <a:p>
                      <a:endParaRPr lang="es-ES" sz="1200">
                        <a:effectLst/>
                        <a:latin typeface="Calibri"/>
                        <a:cs typeface="Times New Roman"/>
                      </a:endParaRPr>
                    </a:p>
                  </a:txBody>
                  <a:tcPr marL="68580" marR="68580" marT="0" marB="0">
                    <a:lnL>
                      <a:noFill/>
                    </a:lnL>
                    <a:lnR>
                      <a:noFill/>
                    </a:lnR>
                    <a:lnT>
                      <a:noFill/>
                    </a:lnT>
                    <a:lnB>
                      <a:noFill/>
                    </a:lnB>
                  </a:tcPr>
                </a:tc>
              </a:tr>
              <a:tr h="233359">
                <a:tc>
                  <a:txBody>
                    <a:bodyPr/>
                    <a:lstStyle/>
                    <a:p>
                      <a:pPr>
                        <a:lnSpc>
                          <a:spcPct val="115000"/>
                        </a:lnSpc>
                        <a:spcAft>
                          <a:spcPts val="1000"/>
                        </a:spcAft>
                      </a:pPr>
                      <a:r>
                        <a:rPr lang="es-ES" sz="1100" b="1">
                          <a:solidFill>
                            <a:srgbClr val="000000"/>
                          </a:solidFill>
                          <a:effectLst/>
                          <a:latin typeface="Calibri"/>
                          <a:ea typeface="Times New Roman"/>
                          <a:cs typeface="Calibri"/>
                        </a:rPr>
                        <a:t>TIR</a:t>
                      </a:r>
                      <a:endParaRPr lang="es-ES" sz="1600">
                        <a:effectLst/>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1000"/>
                        </a:spcAft>
                      </a:pPr>
                      <a:r>
                        <a:rPr lang="es-ES" sz="1100">
                          <a:solidFill>
                            <a:srgbClr val="000000"/>
                          </a:solidFill>
                          <a:effectLst/>
                          <a:latin typeface="Calibri"/>
                          <a:ea typeface="Times New Roman"/>
                          <a:cs typeface="Calibri"/>
                        </a:rPr>
                        <a:t>24%</a:t>
                      </a:r>
                      <a:endParaRPr lang="es-ES" sz="1600">
                        <a:effectLst/>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endParaRPr lang="es-ES" sz="1200">
                        <a:effectLst/>
                        <a:latin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endParaRPr lang="es-ES" sz="1200">
                        <a:effectLst/>
                        <a:latin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endParaRPr lang="es-ES" sz="1200">
                        <a:effectLst/>
                        <a:latin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endParaRPr lang="es-ES" sz="1200">
                        <a:effectLst/>
                        <a:latin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endParaRPr lang="es-ES" sz="1200" dirty="0">
                        <a:effectLst/>
                        <a:latin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r>
            </a:tbl>
          </a:graphicData>
        </a:graphic>
      </p:graphicFrame>
    </p:spTree>
    <p:extLst>
      <p:ext uri="{BB962C8B-B14F-4D97-AF65-F5344CB8AC3E}">
        <p14:creationId xmlns:p14="http://schemas.microsoft.com/office/powerpoint/2010/main" val="3764059419"/>
      </p:ext>
    </p:extLst>
  </p:cSld>
  <p:clrMapOvr>
    <a:masterClrMapping/>
  </p:clrMapOvr>
  <p:transition spd="med">
    <p:cove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705215" y="701105"/>
            <a:ext cx="5976316" cy="646331"/>
          </a:xfrm>
          <a:prstGeom prst="rect">
            <a:avLst/>
          </a:prstGeom>
          <a:noFill/>
        </p:spPr>
        <p:txBody>
          <a:bodyPr wrap="none" lIns="91440" tIns="45720" rIns="91440" bIns="45720">
            <a:spAutoFit/>
          </a:bodyPr>
          <a:lstStyle/>
          <a:p>
            <a:pPr algn="ctr"/>
            <a:r>
              <a:rPr lang="es-E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Análisis de Rentabilidad</a:t>
            </a:r>
          </a:p>
        </p:txBody>
      </p:sp>
      <p:sp>
        <p:nvSpPr>
          <p:cNvPr id="6" name="5 Rectángulo"/>
          <p:cNvSpPr/>
          <p:nvPr/>
        </p:nvSpPr>
        <p:spPr>
          <a:xfrm>
            <a:off x="3635896" y="1484784"/>
            <a:ext cx="2154540" cy="369332"/>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s-EC" dirty="0" smtClean="0"/>
              <a:t>TIR con Proyecto</a:t>
            </a:r>
            <a:endParaRPr lang="es-EC" dirty="0"/>
          </a:p>
        </p:txBody>
      </p:sp>
      <p:sp>
        <p:nvSpPr>
          <p:cNvPr id="11" name="10 Rectángulo"/>
          <p:cNvSpPr/>
          <p:nvPr/>
        </p:nvSpPr>
        <p:spPr>
          <a:xfrm>
            <a:off x="683568" y="5570656"/>
            <a:ext cx="7992888" cy="73866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C" sz="1400" dirty="0"/>
              <a:t>Tomando en cuenta que la tasa de descuento es de 19,21% y la TIR de 28%, se puede concluir que el proyecto es viable puesto que la empresa obtendría un rendimiento positivo y mayor al mínimo </a:t>
            </a:r>
            <a:r>
              <a:rPr lang="es-EC" sz="1400" dirty="0" smtClean="0"/>
              <a:t>requerido.</a:t>
            </a:r>
            <a:endParaRPr lang="es-ES" sz="1400" dirty="0"/>
          </a:p>
        </p:txBody>
      </p:sp>
      <p:graphicFrame>
        <p:nvGraphicFramePr>
          <p:cNvPr id="2" name="1 Tabla"/>
          <p:cNvGraphicFramePr>
            <a:graphicFrameLocks noGrp="1"/>
          </p:cNvGraphicFramePr>
          <p:nvPr>
            <p:extLst>
              <p:ext uri="{D42A27DB-BD31-4B8C-83A1-F6EECF244321}">
                <p14:modId xmlns:p14="http://schemas.microsoft.com/office/powerpoint/2010/main" val="3348731573"/>
              </p:ext>
            </p:extLst>
          </p:nvPr>
        </p:nvGraphicFramePr>
        <p:xfrm>
          <a:off x="899592" y="2132856"/>
          <a:ext cx="7560842" cy="3153294"/>
        </p:xfrm>
        <a:graphic>
          <a:graphicData uri="http://schemas.openxmlformats.org/drawingml/2006/table">
            <a:tbl>
              <a:tblPr firstRow="1" firstCol="1" bandRow="1"/>
              <a:tblGrid>
                <a:gridCol w="1868224"/>
                <a:gridCol w="959181"/>
                <a:gridCol w="959181"/>
                <a:gridCol w="943564"/>
                <a:gridCol w="943564"/>
                <a:gridCol w="943564"/>
                <a:gridCol w="943564"/>
              </a:tblGrid>
              <a:tr h="172633">
                <a:tc rowSpan="2">
                  <a:txBody>
                    <a:bodyPr/>
                    <a:lstStyle/>
                    <a:p>
                      <a:pPr algn="ctr">
                        <a:lnSpc>
                          <a:spcPct val="115000"/>
                        </a:lnSpc>
                        <a:spcAft>
                          <a:spcPts val="1000"/>
                        </a:spcAft>
                      </a:pPr>
                      <a:r>
                        <a:rPr lang="es-ES" sz="1050" b="1">
                          <a:solidFill>
                            <a:srgbClr val="000000"/>
                          </a:solidFill>
                          <a:effectLst/>
                          <a:latin typeface="Calibri"/>
                          <a:ea typeface="Times New Roman"/>
                          <a:cs typeface="Calibri"/>
                        </a:rPr>
                        <a:t>Concepto</a:t>
                      </a:r>
                      <a:endParaRPr lang="es-ES" sz="140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tcPr>
                </a:tc>
                <a:tc gridSpan="6">
                  <a:txBody>
                    <a:bodyPr/>
                    <a:lstStyle/>
                    <a:p>
                      <a:pPr algn="ctr">
                        <a:lnSpc>
                          <a:spcPct val="115000"/>
                        </a:lnSpc>
                        <a:spcAft>
                          <a:spcPts val="1000"/>
                        </a:spcAft>
                      </a:pPr>
                      <a:r>
                        <a:rPr lang="es-ES" sz="1050" b="1">
                          <a:solidFill>
                            <a:srgbClr val="000000"/>
                          </a:solidFill>
                          <a:effectLst/>
                          <a:latin typeface="Calibri"/>
                          <a:ea typeface="Times New Roman"/>
                          <a:cs typeface="Calibri"/>
                        </a:rPr>
                        <a:t>PRESUPUESTO</a:t>
                      </a:r>
                      <a:endParaRPr lang="es-ES" sz="140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72633">
                <a:tc vMerge="1">
                  <a:txBody>
                    <a:bodyPr/>
                    <a:lstStyle/>
                    <a:p>
                      <a:endParaRPr lang="es-ES"/>
                    </a:p>
                  </a:txBody>
                  <a:tcPr/>
                </a:tc>
                <a:tc>
                  <a:txBody>
                    <a:bodyPr/>
                    <a:lstStyle/>
                    <a:p>
                      <a:pPr algn="ctr">
                        <a:lnSpc>
                          <a:spcPct val="115000"/>
                        </a:lnSpc>
                        <a:spcAft>
                          <a:spcPts val="1000"/>
                        </a:spcAft>
                      </a:pPr>
                      <a:r>
                        <a:rPr lang="es-ES" sz="1050" b="1">
                          <a:solidFill>
                            <a:srgbClr val="000000"/>
                          </a:solidFill>
                          <a:effectLst/>
                          <a:latin typeface="Calibri"/>
                          <a:ea typeface="Times New Roman"/>
                          <a:cs typeface="Calibri"/>
                        </a:rPr>
                        <a:t>0</a:t>
                      </a:r>
                      <a:endParaRPr lang="es-ES" sz="140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1000"/>
                        </a:spcAft>
                      </a:pPr>
                      <a:r>
                        <a:rPr lang="es-ES" sz="1050" b="1">
                          <a:solidFill>
                            <a:srgbClr val="000000"/>
                          </a:solidFill>
                          <a:effectLst/>
                          <a:latin typeface="Calibri"/>
                          <a:ea typeface="Times New Roman"/>
                          <a:cs typeface="Calibri"/>
                        </a:rPr>
                        <a:t>2012</a:t>
                      </a:r>
                      <a:endParaRPr lang="es-ES" sz="140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1000"/>
                        </a:spcAft>
                      </a:pPr>
                      <a:r>
                        <a:rPr lang="es-ES" sz="1050" b="1">
                          <a:solidFill>
                            <a:srgbClr val="000000"/>
                          </a:solidFill>
                          <a:effectLst/>
                          <a:latin typeface="Calibri"/>
                          <a:ea typeface="Times New Roman"/>
                          <a:cs typeface="Calibri"/>
                        </a:rPr>
                        <a:t>2013</a:t>
                      </a:r>
                      <a:endParaRPr lang="es-ES" sz="140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1000"/>
                        </a:spcAft>
                      </a:pPr>
                      <a:r>
                        <a:rPr lang="es-ES" sz="1050" b="1">
                          <a:solidFill>
                            <a:srgbClr val="000000"/>
                          </a:solidFill>
                          <a:effectLst/>
                          <a:latin typeface="Calibri"/>
                          <a:ea typeface="Times New Roman"/>
                          <a:cs typeface="Calibri"/>
                        </a:rPr>
                        <a:t>2014</a:t>
                      </a:r>
                      <a:endParaRPr lang="es-ES" sz="140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1000"/>
                        </a:spcAft>
                      </a:pPr>
                      <a:r>
                        <a:rPr lang="es-ES" sz="1050" b="1">
                          <a:solidFill>
                            <a:srgbClr val="000000"/>
                          </a:solidFill>
                          <a:effectLst/>
                          <a:latin typeface="Calibri"/>
                          <a:ea typeface="Times New Roman"/>
                          <a:cs typeface="Calibri"/>
                        </a:rPr>
                        <a:t>2015</a:t>
                      </a:r>
                      <a:endParaRPr lang="es-ES" sz="140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a:lnSpc>
                          <a:spcPct val="115000"/>
                        </a:lnSpc>
                        <a:spcAft>
                          <a:spcPts val="1000"/>
                        </a:spcAft>
                      </a:pPr>
                      <a:r>
                        <a:rPr lang="es-ES" sz="1050" b="1">
                          <a:solidFill>
                            <a:srgbClr val="000000"/>
                          </a:solidFill>
                          <a:effectLst/>
                          <a:latin typeface="Calibri"/>
                          <a:ea typeface="Times New Roman"/>
                          <a:cs typeface="Calibri"/>
                        </a:rPr>
                        <a:t>2016</a:t>
                      </a:r>
                      <a:endParaRPr lang="es-ES" sz="1400">
                        <a:effectLst/>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172633">
                <a:tc>
                  <a:txBody>
                    <a:bodyPr/>
                    <a:lstStyle/>
                    <a:p>
                      <a:endParaRPr lang="es-ES" sz="1100">
                        <a:effectLst/>
                        <a:latin typeface="Calibri"/>
                        <a:cs typeface="Times New Roman"/>
                      </a:endParaRPr>
                    </a:p>
                  </a:txBody>
                  <a:tcPr marL="68580" marR="68580" marT="0" marB="0">
                    <a:lnL>
                      <a:noFill/>
                    </a:lnL>
                    <a:lnR>
                      <a:noFill/>
                    </a:lnR>
                    <a:lnT>
                      <a:noFill/>
                    </a:lnT>
                    <a:lnB>
                      <a:noFill/>
                    </a:lnB>
                  </a:tcPr>
                </a:tc>
                <a:tc>
                  <a:txBody>
                    <a:bodyPr/>
                    <a:lstStyle/>
                    <a:p>
                      <a:endParaRPr lang="es-ES" sz="1100">
                        <a:effectLst/>
                        <a:latin typeface="Calibri"/>
                        <a:cs typeface="Times New Roman"/>
                      </a:endParaRPr>
                    </a:p>
                  </a:txBody>
                  <a:tcPr marL="68580" marR="68580" marT="0" marB="0">
                    <a:lnL>
                      <a:noFill/>
                    </a:lnL>
                    <a:lnR>
                      <a:noFill/>
                    </a:lnR>
                    <a:lnT>
                      <a:noFill/>
                    </a:lnT>
                    <a:lnB>
                      <a:noFill/>
                    </a:lnB>
                  </a:tcPr>
                </a:tc>
                <a:tc>
                  <a:txBody>
                    <a:bodyPr/>
                    <a:lstStyle/>
                    <a:p>
                      <a:endParaRPr lang="es-ES" sz="1100">
                        <a:effectLst/>
                        <a:latin typeface="Calibri"/>
                        <a:cs typeface="Times New Roman"/>
                      </a:endParaRPr>
                    </a:p>
                  </a:txBody>
                  <a:tcPr marL="68580" marR="68580" marT="0" marB="0">
                    <a:lnL>
                      <a:noFill/>
                    </a:lnL>
                    <a:lnR>
                      <a:noFill/>
                    </a:lnR>
                    <a:lnT>
                      <a:noFill/>
                    </a:lnT>
                    <a:lnB>
                      <a:noFill/>
                    </a:lnB>
                  </a:tcPr>
                </a:tc>
                <a:tc>
                  <a:txBody>
                    <a:bodyPr/>
                    <a:lstStyle/>
                    <a:p>
                      <a:endParaRPr lang="es-ES" sz="1100">
                        <a:effectLst/>
                        <a:latin typeface="Calibri"/>
                        <a:cs typeface="Times New Roman"/>
                      </a:endParaRPr>
                    </a:p>
                  </a:txBody>
                  <a:tcPr marL="68580" marR="68580" marT="0" marB="0">
                    <a:lnL>
                      <a:noFill/>
                    </a:lnL>
                    <a:lnR>
                      <a:noFill/>
                    </a:lnR>
                    <a:lnT>
                      <a:noFill/>
                    </a:lnT>
                    <a:lnB>
                      <a:noFill/>
                    </a:lnB>
                  </a:tcPr>
                </a:tc>
                <a:tc>
                  <a:txBody>
                    <a:bodyPr/>
                    <a:lstStyle/>
                    <a:p>
                      <a:endParaRPr lang="es-ES" sz="1100">
                        <a:effectLst/>
                        <a:latin typeface="Calibri"/>
                        <a:cs typeface="Times New Roman"/>
                      </a:endParaRPr>
                    </a:p>
                  </a:txBody>
                  <a:tcPr marL="68580" marR="68580" marT="0" marB="0">
                    <a:lnL>
                      <a:noFill/>
                    </a:lnL>
                    <a:lnR>
                      <a:noFill/>
                    </a:lnR>
                    <a:lnT>
                      <a:noFill/>
                    </a:lnT>
                    <a:lnB>
                      <a:noFill/>
                    </a:lnB>
                  </a:tcPr>
                </a:tc>
                <a:tc>
                  <a:txBody>
                    <a:bodyPr/>
                    <a:lstStyle/>
                    <a:p>
                      <a:endParaRPr lang="es-ES" sz="1100">
                        <a:effectLst/>
                        <a:latin typeface="Calibri"/>
                        <a:cs typeface="Times New Roman"/>
                      </a:endParaRPr>
                    </a:p>
                  </a:txBody>
                  <a:tcPr marL="68580" marR="68580" marT="0" marB="0">
                    <a:lnL>
                      <a:noFill/>
                    </a:lnL>
                    <a:lnR>
                      <a:noFill/>
                    </a:lnR>
                    <a:lnT>
                      <a:noFill/>
                    </a:lnT>
                    <a:lnB>
                      <a:noFill/>
                    </a:lnB>
                  </a:tcPr>
                </a:tc>
                <a:tc>
                  <a:txBody>
                    <a:bodyPr/>
                    <a:lstStyle/>
                    <a:p>
                      <a:endParaRPr lang="es-ES" sz="1100">
                        <a:effectLst/>
                        <a:latin typeface="Calibri"/>
                        <a:cs typeface="Times New Roman"/>
                      </a:endParaRPr>
                    </a:p>
                  </a:txBody>
                  <a:tcPr marL="68580" marR="68580" marT="0" marB="0">
                    <a:lnL>
                      <a:noFill/>
                    </a:lnL>
                    <a:lnR>
                      <a:noFill/>
                    </a:lnR>
                    <a:lnT>
                      <a:noFill/>
                    </a:lnT>
                    <a:lnB>
                      <a:noFill/>
                    </a:lnB>
                  </a:tcPr>
                </a:tc>
              </a:tr>
              <a:tr h="285880">
                <a:tc>
                  <a:txBody>
                    <a:bodyPr/>
                    <a:lstStyle/>
                    <a:p>
                      <a:pPr>
                        <a:lnSpc>
                          <a:spcPct val="115000"/>
                        </a:lnSpc>
                        <a:spcAft>
                          <a:spcPts val="1000"/>
                        </a:spcAft>
                      </a:pPr>
                      <a:r>
                        <a:rPr lang="es-ES" sz="1050" b="1">
                          <a:solidFill>
                            <a:srgbClr val="000000"/>
                          </a:solidFill>
                          <a:effectLst/>
                          <a:latin typeface="Calibri"/>
                          <a:ea typeface="Times New Roman"/>
                          <a:cs typeface="Calibri"/>
                        </a:rPr>
                        <a:t>Ingresos Presupuestados</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endParaRPr lang="es-ES" sz="1100">
                        <a:effectLst/>
                        <a:latin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11.224.370,57</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11.748.322,52</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12.298.818,35</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12.877.245,62</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13.485.067,65</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r>
              <a:tr h="285880">
                <a:tc>
                  <a:txBody>
                    <a:bodyPr/>
                    <a:lstStyle/>
                    <a:p>
                      <a:pPr>
                        <a:lnSpc>
                          <a:spcPct val="115000"/>
                        </a:lnSpc>
                        <a:spcAft>
                          <a:spcPts val="1000"/>
                        </a:spcAft>
                      </a:pPr>
                      <a:r>
                        <a:rPr lang="es-ES" sz="1050" b="1">
                          <a:solidFill>
                            <a:srgbClr val="000000"/>
                          </a:solidFill>
                          <a:effectLst/>
                          <a:latin typeface="Calibri"/>
                          <a:ea typeface="Times New Roman"/>
                          <a:cs typeface="Calibri"/>
                        </a:rPr>
                        <a:t>Gastos Presupuestados</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endParaRPr lang="es-ES" sz="1100">
                        <a:effectLst/>
                        <a:latin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9.147.099,22</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9.483.508,58</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9.848.569,99</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10.234.100,20</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10.640.799,19</a:t>
                      </a:r>
                      <a:endParaRPr lang="es-ES" sz="1400">
                        <a:effectLst/>
                        <a:latin typeface="Calibri"/>
                        <a:ea typeface="Calibri"/>
                        <a:cs typeface="Times New Roman"/>
                      </a:endParaRPr>
                    </a:p>
                  </a:txBody>
                  <a:tcPr marL="68580" marR="68580" marT="0" marB="0">
                    <a:lnL>
                      <a:noFill/>
                    </a:lnL>
                    <a:lnR>
                      <a:noFill/>
                    </a:lnR>
                    <a:lnT>
                      <a:noFill/>
                    </a:lnT>
                    <a:lnB>
                      <a:noFill/>
                    </a:lnB>
                  </a:tcPr>
                </a:tc>
              </a:tr>
              <a:tr h="172633">
                <a:tc>
                  <a:txBody>
                    <a:bodyPr/>
                    <a:lstStyle/>
                    <a:p>
                      <a:endParaRPr lang="es-ES" sz="1100">
                        <a:effectLst/>
                        <a:latin typeface="Calibri"/>
                        <a:cs typeface="Times New Roman"/>
                      </a:endParaRPr>
                    </a:p>
                  </a:txBody>
                  <a:tcPr marL="68580" marR="68580" marT="0" marB="0">
                    <a:lnL>
                      <a:noFill/>
                    </a:lnL>
                    <a:lnR>
                      <a:noFill/>
                    </a:lnR>
                    <a:lnT>
                      <a:noFill/>
                    </a:lnT>
                    <a:lnB>
                      <a:noFill/>
                    </a:lnB>
                    <a:solidFill>
                      <a:srgbClr val="D3DFEE"/>
                    </a:solidFill>
                  </a:tcPr>
                </a:tc>
                <a:tc>
                  <a:txBody>
                    <a:bodyPr/>
                    <a:lstStyle/>
                    <a:p>
                      <a:endParaRPr lang="es-ES" sz="1100">
                        <a:effectLst/>
                        <a:latin typeface="Calibri"/>
                        <a:cs typeface="Times New Roman"/>
                      </a:endParaRPr>
                    </a:p>
                  </a:txBody>
                  <a:tcPr marL="68580" marR="68580" marT="0" marB="0">
                    <a:lnL>
                      <a:noFill/>
                    </a:lnL>
                    <a:lnR>
                      <a:noFill/>
                    </a:lnR>
                    <a:lnT>
                      <a:noFill/>
                    </a:lnT>
                    <a:lnB>
                      <a:noFill/>
                    </a:lnB>
                    <a:solidFill>
                      <a:srgbClr val="D3DFEE"/>
                    </a:solidFill>
                  </a:tcPr>
                </a:tc>
                <a:tc>
                  <a:txBody>
                    <a:bodyPr/>
                    <a:lstStyle/>
                    <a:p>
                      <a:endParaRPr lang="es-ES" sz="1100">
                        <a:effectLst/>
                        <a:latin typeface="Calibri"/>
                        <a:cs typeface="Times New Roman"/>
                      </a:endParaRPr>
                    </a:p>
                  </a:txBody>
                  <a:tcPr marL="68580" marR="68580" marT="0" marB="0">
                    <a:lnL>
                      <a:noFill/>
                    </a:lnL>
                    <a:lnR>
                      <a:noFill/>
                    </a:lnR>
                    <a:lnT>
                      <a:noFill/>
                    </a:lnT>
                    <a:lnB>
                      <a:noFill/>
                    </a:lnB>
                    <a:solidFill>
                      <a:srgbClr val="D3DFEE"/>
                    </a:solidFill>
                  </a:tcPr>
                </a:tc>
                <a:tc>
                  <a:txBody>
                    <a:bodyPr/>
                    <a:lstStyle/>
                    <a:p>
                      <a:endParaRPr lang="es-ES" sz="1100">
                        <a:effectLst/>
                        <a:latin typeface="Calibri"/>
                        <a:cs typeface="Times New Roman"/>
                      </a:endParaRPr>
                    </a:p>
                  </a:txBody>
                  <a:tcPr marL="68580" marR="68580" marT="0" marB="0">
                    <a:lnL>
                      <a:noFill/>
                    </a:lnL>
                    <a:lnR>
                      <a:noFill/>
                    </a:lnR>
                    <a:lnT>
                      <a:noFill/>
                    </a:lnT>
                    <a:lnB>
                      <a:noFill/>
                    </a:lnB>
                    <a:solidFill>
                      <a:srgbClr val="D3DFEE"/>
                    </a:solidFill>
                  </a:tcPr>
                </a:tc>
                <a:tc>
                  <a:txBody>
                    <a:bodyPr/>
                    <a:lstStyle/>
                    <a:p>
                      <a:endParaRPr lang="es-ES" sz="1100">
                        <a:effectLst/>
                        <a:latin typeface="Calibri"/>
                        <a:cs typeface="Times New Roman"/>
                      </a:endParaRPr>
                    </a:p>
                  </a:txBody>
                  <a:tcPr marL="68580" marR="68580" marT="0" marB="0">
                    <a:lnL>
                      <a:noFill/>
                    </a:lnL>
                    <a:lnR>
                      <a:noFill/>
                    </a:lnR>
                    <a:lnT>
                      <a:noFill/>
                    </a:lnT>
                    <a:lnB>
                      <a:noFill/>
                    </a:lnB>
                    <a:solidFill>
                      <a:srgbClr val="D3DFEE"/>
                    </a:solidFill>
                  </a:tcPr>
                </a:tc>
                <a:tc>
                  <a:txBody>
                    <a:bodyPr/>
                    <a:lstStyle/>
                    <a:p>
                      <a:endParaRPr lang="es-ES" sz="1100">
                        <a:effectLst/>
                        <a:latin typeface="Calibri"/>
                        <a:cs typeface="Times New Roman"/>
                      </a:endParaRPr>
                    </a:p>
                  </a:txBody>
                  <a:tcPr marL="68580" marR="68580" marT="0" marB="0">
                    <a:lnL>
                      <a:noFill/>
                    </a:lnL>
                    <a:lnR>
                      <a:noFill/>
                    </a:lnR>
                    <a:lnT>
                      <a:noFill/>
                    </a:lnT>
                    <a:lnB>
                      <a:noFill/>
                    </a:lnB>
                    <a:solidFill>
                      <a:srgbClr val="D3DFEE"/>
                    </a:solidFill>
                  </a:tcPr>
                </a:tc>
                <a:tc>
                  <a:txBody>
                    <a:bodyPr/>
                    <a:lstStyle/>
                    <a:p>
                      <a:endParaRPr lang="es-ES" sz="1100">
                        <a:effectLst/>
                        <a:latin typeface="Calibri"/>
                        <a:cs typeface="Times New Roman"/>
                      </a:endParaRPr>
                    </a:p>
                  </a:txBody>
                  <a:tcPr marL="68580" marR="68580" marT="0" marB="0">
                    <a:lnL>
                      <a:noFill/>
                    </a:lnL>
                    <a:lnR>
                      <a:noFill/>
                    </a:lnR>
                    <a:lnT>
                      <a:noFill/>
                    </a:lnT>
                    <a:lnB>
                      <a:noFill/>
                    </a:lnB>
                    <a:solidFill>
                      <a:srgbClr val="D3DFEE"/>
                    </a:solidFill>
                  </a:tcPr>
                </a:tc>
              </a:tr>
              <a:tr h="285880">
                <a:tc>
                  <a:txBody>
                    <a:bodyPr/>
                    <a:lstStyle/>
                    <a:p>
                      <a:pPr>
                        <a:lnSpc>
                          <a:spcPct val="115000"/>
                        </a:lnSpc>
                        <a:spcAft>
                          <a:spcPts val="1000"/>
                        </a:spcAft>
                      </a:pPr>
                      <a:r>
                        <a:rPr lang="es-ES" sz="1050" b="1">
                          <a:solidFill>
                            <a:srgbClr val="000000"/>
                          </a:solidFill>
                          <a:effectLst/>
                          <a:latin typeface="Calibri"/>
                          <a:ea typeface="Times New Roman"/>
                          <a:cs typeface="Calibri"/>
                        </a:rPr>
                        <a:t>Utilidad/Pérdida Operativa</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endParaRPr lang="es-ES" sz="1100">
                        <a:effectLst/>
                        <a:latin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2.077.271,35</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2.264.813,95</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2.450.248,36</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2.643.145,42</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2.844.268,46</a:t>
                      </a:r>
                      <a:endParaRPr lang="es-ES" sz="1400">
                        <a:effectLst/>
                        <a:latin typeface="Calibri"/>
                        <a:ea typeface="Calibri"/>
                        <a:cs typeface="Times New Roman"/>
                      </a:endParaRPr>
                    </a:p>
                  </a:txBody>
                  <a:tcPr marL="68580" marR="68580" marT="0" marB="0">
                    <a:lnL>
                      <a:noFill/>
                    </a:lnL>
                    <a:lnR>
                      <a:noFill/>
                    </a:lnR>
                    <a:lnT>
                      <a:noFill/>
                    </a:lnT>
                    <a:lnB>
                      <a:noFill/>
                    </a:lnB>
                  </a:tcPr>
                </a:tc>
              </a:tr>
              <a:tr h="285880">
                <a:tc>
                  <a:txBody>
                    <a:bodyPr/>
                    <a:lstStyle/>
                    <a:p>
                      <a:pPr>
                        <a:lnSpc>
                          <a:spcPct val="115000"/>
                        </a:lnSpc>
                        <a:spcAft>
                          <a:spcPts val="1000"/>
                        </a:spcAft>
                      </a:pPr>
                      <a:r>
                        <a:rPr lang="es-ES" sz="1050" b="1">
                          <a:solidFill>
                            <a:srgbClr val="000000"/>
                          </a:solidFill>
                          <a:effectLst/>
                          <a:latin typeface="Calibri"/>
                          <a:ea typeface="Times New Roman"/>
                          <a:cs typeface="Calibri"/>
                        </a:rPr>
                        <a:t>(-)Participación trabajadores</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endParaRPr lang="es-ES" sz="1100">
                        <a:effectLst/>
                        <a:latin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311.590,70</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339.722,09</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367.537,25</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396.471,81</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426.640,27</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r>
              <a:tr h="172633">
                <a:tc>
                  <a:txBody>
                    <a:bodyPr/>
                    <a:lstStyle/>
                    <a:p>
                      <a:pPr>
                        <a:lnSpc>
                          <a:spcPct val="115000"/>
                        </a:lnSpc>
                        <a:spcAft>
                          <a:spcPts val="1000"/>
                        </a:spcAft>
                      </a:pPr>
                      <a:r>
                        <a:rPr lang="es-ES" sz="1050" b="1">
                          <a:solidFill>
                            <a:srgbClr val="000000"/>
                          </a:solidFill>
                          <a:effectLst/>
                          <a:latin typeface="Calibri"/>
                          <a:ea typeface="Times New Roman"/>
                          <a:cs typeface="Calibri"/>
                        </a:rPr>
                        <a:t>(-) Impuesto a la Renta</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endParaRPr lang="es-ES" sz="1100">
                        <a:effectLst/>
                        <a:latin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441.420,16</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481.272,96</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520.677,78</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561.668,40</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604.407,05</a:t>
                      </a:r>
                      <a:endParaRPr lang="es-ES" sz="1400">
                        <a:effectLst/>
                        <a:latin typeface="Calibri"/>
                        <a:ea typeface="Calibri"/>
                        <a:cs typeface="Times New Roman"/>
                      </a:endParaRPr>
                    </a:p>
                  </a:txBody>
                  <a:tcPr marL="68580" marR="68580" marT="0" marB="0">
                    <a:lnL>
                      <a:noFill/>
                    </a:lnL>
                    <a:lnR>
                      <a:noFill/>
                    </a:lnR>
                    <a:lnT>
                      <a:noFill/>
                    </a:lnT>
                    <a:lnB>
                      <a:noFill/>
                    </a:lnB>
                  </a:tcPr>
                </a:tc>
              </a:tr>
              <a:tr h="285880">
                <a:tc>
                  <a:txBody>
                    <a:bodyPr/>
                    <a:lstStyle/>
                    <a:p>
                      <a:pPr>
                        <a:lnSpc>
                          <a:spcPct val="115000"/>
                        </a:lnSpc>
                        <a:spcAft>
                          <a:spcPts val="1000"/>
                        </a:spcAft>
                      </a:pPr>
                      <a:r>
                        <a:rPr lang="es-ES" sz="1050" b="1">
                          <a:solidFill>
                            <a:srgbClr val="000000"/>
                          </a:solidFill>
                          <a:effectLst/>
                          <a:latin typeface="Calibri"/>
                          <a:ea typeface="Times New Roman"/>
                          <a:cs typeface="Calibri"/>
                        </a:rPr>
                        <a:t>Utilidad Neta Presupuestada</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endParaRPr lang="es-ES" sz="1100">
                        <a:effectLst/>
                        <a:latin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1.324.260,49</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1.443.818,89</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1.562.033,33</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1.685.005,21</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1.813.221,14</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r>
              <a:tr h="172633">
                <a:tc>
                  <a:txBody>
                    <a:bodyPr/>
                    <a:lstStyle/>
                    <a:p>
                      <a:pPr>
                        <a:lnSpc>
                          <a:spcPct val="115000"/>
                        </a:lnSpc>
                        <a:spcAft>
                          <a:spcPts val="1000"/>
                        </a:spcAft>
                      </a:pPr>
                      <a:r>
                        <a:rPr lang="es-ES" sz="1050" b="1">
                          <a:solidFill>
                            <a:srgbClr val="000000"/>
                          </a:solidFill>
                          <a:effectLst/>
                          <a:latin typeface="Calibri"/>
                          <a:ea typeface="Times New Roman"/>
                          <a:cs typeface="Calibri"/>
                        </a:rPr>
                        <a:t>(+) Depreciaciones</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endParaRPr lang="es-ES" sz="1100">
                        <a:effectLst/>
                        <a:latin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765.368,51</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756.586,29</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756.586,29</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756.586,29</a:t>
                      </a:r>
                      <a:endParaRPr lang="es-ES" sz="1400">
                        <a:effectLst/>
                        <a:latin typeface="Calibri"/>
                        <a:ea typeface="Calibri"/>
                        <a:cs typeface="Times New Roman"/>
                      </a:endParaRPr>
                    </a:p>
                  </a:txBody>
                  <a:tcPr marL="68580" marR="68580" marT="0" marB="0">
                    <a:lnL>
                      <a:noFill/>
                    </a:lnL>
                    <a:lnR>
                      <a:noFill/>
                    </a:lnR>
                    <a:lnT>
                      <a:noFill/>
                    </a:lnT>
                    <a:lnB>
                      <a:noFill/>
                    </a:lnB>
                  </a:tcPr>
                </a:tc>
                <a:tc>
                  <a:txBody>
                    <a:bodyPr/>
                    <a:lstStyle/>
                    <a:p>
                      <a:pPr algn="r">
                        <a:lnSpc>
                          <a:spcPct val="115000"/>
                        </a:lnSpc>
                        <a:spcAft>
                          <a:spcPts val="1000"/>
                        </a:spcAft>
                      </a:pPr>
                      <a:r>
                        <a:rPr lang="es-ES" sz="1050">
                          <a:solidFill>
                            <a:srgbClr val="000000"/>
                          </a:solidFill>
                          <a:effectLst/>
                          <a:latin typeface="Calibri"/>
                          <a:ea typeface="Times New Roman"/>
                          <a:cs typeface="Calibri"/>
                        </a:rPr>
                        <a:t>756.586,29</a:t>
                      </a:r>
                      <a:endParaRPr lang="es-ES" sz="1400">
                        <a:effectLst/>
                        <a:latin typeface="Calibri"/>
                        <a:ea typeface="Calibri"/>
                        <a:cs typeface="Times New Roman"/>
                      </a:endParaRPr>
                    </a:p>
                  </a:txBody>
                  <a:tcPr marL="68580" marR="68580" marT="0" marB="0">
                    <a:lnL>
                      <a:noFill/>
                    </a:lnL>
                    <a:lnR>
                      <a:noFill/>
                    </a:lnR>
                    <a:lnT>
                      <a:noFill/>
                    </a:lnT>
                    <a:lnB>
                      <a:noFill/>
                    </a:lnB>
                  </a:tcPr>
                </a:tc>
              </a:tr>
              <a:tr h="285880">
                <a:tc>
                  <a:txBody>
                    <a:bodyPr/>
                    <a:lstStyle/>
                    <a:p>
                      <a:pPr>
                        <a:lnSpc>
                          <a:spcPct val="115000"/>
                        </a:lnSpc>
                        <a:spcAft>
                          <a:spcPts val="1000"/>
                        </a:spcAft>
                      </a:pPr>
                      <a:r>
                        <a:rPr lang="es-ES" sz="1050" b="1">
                          <a:solidFill>
                            <a:srgbClr val="000000"/>
                          </a:solidFill>
                          <a:effectLst/>
                          <a:latin typeface="Calibri"/>
                          <a:ea typeface="Times New Roman"/>
                          <a:cs typeface="Calibri"/>
                        </a:rPr>
                        <a:t>Flujos de Efectivo</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-5.739.140,00</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2.089.629,00</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2.200.405,18</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2.318.619,62</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2.441.591,50</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2.569.807,43</a:t>
                      </a:r>
                      <a:endParaRPr lang="es-ES" sz="1400">
                        <a:effectLst/>
                        <a:latin typeface="Calibri"/>
                        <a:ea typeface="Calibri"/>
                        <a:cs typeface="Times New Roman"/>
                      </a:endParaRPr>
                    </a:p>
                  </a:txBody>
                  <a:tcPr marL="68580" marR="68580" marT="0" marB="0">
                    <a:lnL>
                      <a:noFill/>
                    </a:lnL>
                    <a:lnR>
                      <a:noFill/>
                    </a:lnR>
                    <a:lnT>
                      <a:noFill/>
                    </a:lnT>
                    <a:lnB>
                      <a:noFill/>
                    </a:lnB>
                    <a:solidFill>
                      <a:srgbClr val="D3DFEE"/>
                    </a:solidFill>
                  </a:tcPr>
                </a:tc>
              </a:tr>
              <a:tr h="172633">
                <a:tc>
                  <a:txBody>
                    <a:bodyPr/>
                    <a:lstStyle/>
                    <a:p>
                      <a:endParaRPr lang="es-ES" sz="1100">
                        <a:effectLst/>
                        <a:latin typeface="Calibri"/>
                        <a:cs typeface="Times New Roman"/>
                      </a:endParaRPr>
                    </a:p>
                  </a:txBody>
                  <a:tcPr marL="68580" marR="68580" marT="0" marB="0">
                    <a:lnL>
                      <a:noFill/>
                    </a:lnL>
                    <a:lnR>
                      <a:noFill/>
                    </a:lnR>
                    <a:lnT>
                      <a:noFill/>
                    </a:lnT>
                    <a:lnB>
                      <a:noFill/>
                    </a:lnB>
                  </a:tcPr>
                </a:tc>
                <a:tc>
                  <a:txBody>
                    <a:bodyPr/>
                    <a:lstStyle/>
                    <a:p>
                      <a:endParaRPr lang="es-ES" sz="1100">
                        <a:effectLst/>
                        <a:latin typeface="Calibri"/>
                        <a:cs typeface="Times New Roman"/>
                      </a:endParaRPr>
                    </a:p>
                  </a:txBody>
                  <a:tcPr marL="68580" marR="68580" marT="0" marB="0">
                    <a:lnL>
                      <a:noFill/>
                    </a:lnL>
                    <a:lnR>
                      <a:noFill/>
                    </a:lnR>
                    <a:lnT>
                      <a:noFill/>
                    </a:lnT>
                    <a:lnB>
                      <a:noFill/>
                    </a:lnB>
                  </a:tcPr>
                </a:tc>
                <a:tc>
                  <a:txBody>
                    <a:bodyPr/>
                    <a:lstStyle/>
                    <a:p>
                      <a:endParaRPr lang="es-ES" sz="1100">
                        <a:effectLst/>
                        <a:latin typeface="Calibri"/>
                        <a:cs typeface="Times New Roman"/>
                      </a:endParaRPr>
                    </a:p>
                  </a:txBody>
                  <a:tcPr marL="68580" marR="68580" marT="0" marB="0">
                    <a:lnL>
                      <a:noFill/>
                    </a:lnL>
                    <a:lnR>
                      <a:noFill/>
                    </a:lnR>
                    <a:lnT>
                      <a:noFill/>
                    </a:lnT>
                    <a:lnB>
                      <a:noFill/>
                    </a:lnB>
                  </a:tcPr>
                </a:tc>
                <a:tc>
                  <a:txBody>
                    <a:bodyPr/>
                    <a:lstStyle/>
                    <a:p>
                      <a:endParaRPr lang="es-ES" sz="1100">
                        <a:effectLst/>
                        <a:latin typeface="Calibri"/>
                        <a:cs typeface="Times New Roman"/>
                      </a:endParaRPr>
                    </a:p>
                  </a:txBody>
                  <a:tcPr marL="68580" marR="68580" marT="0" marB="0">
                    <a:lnL>
                      <a:noFill/>
                    </a:lnL>
                    <a:lnR>
                      <a:noFill/>
                    </a:lnR>
                    <a:lnT>
                      <a:noFill/>
                    </a:lnT>
                    <a:lnB>
                      <a:noFill/>
                    </a:lnB>
                  </a:tcPr>
                </a:tc>
                <a:tc>
                  <a:txBody>
                    <a:bodyPr/>
                    <a:lstStyle/>
                    <a:p>
                      <a:endParaRPr lang="es-ES" sz="1100">
                        <a:effectLst/>
                        <a:latin typeface="Calibri"/>
                        <a:cs typeface="Times New Roman"/>
                      </a:endParaRPr>
                    </a:p>
                  </a:txBody>
                  <a:tcPr marL="68580" marR="68580" marT="0" marB="0">
                    <a:lnL>
                      <a:noFill/>
                    </a:lnL>
                    <a:lnR>
                      <a:noFill/>
                    </a:lnR>
                    <a:lnT>
                      <a:noFill/>
                    </a:lnT>
                    <a:lnB>
                      <a:noFill/>
                    </a:lnB>
                  </a:tcPr>
                </a:tc>
                <a:tc>
                  <a:txBody>
                    <a:bodyPr/>
                    <a:lstStyle/>
                    <a:p>
                      <a:endParaRPr lang="es-ES" sz="1100">
                        <a:effectLst/>
                        <a:latin typeface="Calibri"/>
                        <a:cs typeface="Times New Roman"/>
                      </a:endParaRPr>
                    </a:p>
                  </a:txBody>
                  <a:tcPr marL="68580" marR="68580" marT="0" marB="0">
                    <a:lnL>
                      <a:noFill/>
                    </a:lnL>
                    <a:lnR>
                      <a:noFill/>
                    </a:lnR>
                    <a:lnT>
                      <a:noFill/>
                    </a:lnT>
                    <a:lnB>
                      <a:noFill/>
                    </a:lnB>
                  </a:tcPr>
                </a:tc>
                <a:tc>
                  <a:txBody>
                    <a:bodyPr/>
                    <a:lstStyle/>
                    <a:p>
                      <a:endParaRPr lang="es-ES" sz="1100">
                        <a:effectLst/>
                        <a:latin typeface="Calibri"/>
                        <a:cs typeface="Times New Roman"/>
                      </a:endParaRPr>
                    </a:p>
                  </a:txBody>
                  <a:tcPr marL="68580" marR="68580" marT="0" marB="0">
                    <a:lnL>
                      <a:noFill/>
                    </a:lnL>
                    <a:lnR>
                      <a:noFill/>
                    </a:lnR>
                    <a:lnT>
                      <a:noFill/>
                    </a:lnT>
                    <a:lnB>
                      <a:noFill/>
                    </a:lnB>
                  </a:tcPr>
                </a:tc>
              </a:tr>
              <a:tr h="172633">
                <a:tc>
                  <a:txBody>
                    <a:bodyPr/>
                    <a:lstStyle/>
                    <a:p>
                      <a:pPr>
                        <a:lnSpc>
                          <a:spcPct val="115000"/>
                        </a:lnSpc>
                        <a:spcAft>
                          <a:spcPts val="1000"/>
                        </a:spcAft>
                      </a:pPr>
                      <a:r>
                        <a:rPr lang="es-ES" sz="1050" b="1">
                          <a:solidFill>
                            <a:srgbClr val="000000"/>
                          </a:solidFill>
                          <a:effectLst/>
                          <a:latin typeface="Calibri"/>
                          <a:ea typeface="Times New Roman"/>
                          <a:cs typeface="Calibri"/>
                        </a:rPr>
                        <a:t>TIR</a:t>
                      </a:r>
                      <a:endParaRPr lang="es-ES" sz="1400">
                        <a:effectLst/>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15000"/>
                        </a:lnSpc>
                        <a:spcAft>
                          <a:spcPts val="1000"/>
                        </a:spcAft>
                      </a:pPr>
                      <a:r>
                        <a:rPr lang="es-ES" sz="1050">
                          <a:solidFill>
                            <a:srgbClr val="000000"/>
                          </a:solidFill>
                          <a:effectLst/>
                          <a:latin typeface="Calibri"/>
                          <a:ea typeface="Times New Roman"/>
                          <a:cs typeface="Calibri"/>
                        </a:rPr>
                        <a:t>28%</a:t>
                      </a:r>
                      <a:endParaRPr lang="es-ES" sz="1400">
                        <a:effectLst/>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endParaRPr lang="es-ES" sz="1100">
                        <a:effectLst/>
                        <a:latin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endParaRPr lang="es-ES" sz="1100">
                        <a:effectLst/>
                        <a:latin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endParaRPr lang="es-ES" sz="1100">
                        <a:effectLst/>
                        <a:latin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endParaRPr lang="es-ES" sz="1100">
                        <a:effectLst/>
                        <a:latin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c>
                  <a:txBody>
                    <a:bodyPr/>
                    <a:lstStyle/>
                    <a:p>
                      <a:endParaRPr lang="es-ES" sz="1100" dirty="0">
                        <a:effectLst/>
                        <a:latin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solidFill>
                      <a:srgbClr val="D3DFEE"/>
                    </a:solidFill>
                  </a:tcPr>
                </a:tc>
              </a:tr>
            </a:tbl>
          </a:graphicData>
        </a:graphic>
      </p:graphicFrame>
    </p:spTree>
    <p:extLst>
      <p:ext uri="{BB962C8B-B14F-4D97-AF65-F5344CB8AC3E}">
        <p14:creationId xmlns:p14="http://schemas.microsoft.com/office/powerpoint/2010/main" val="2635932233"/>
      </p:ext>
    </p:extLst>
  </p:cSld>
  <p:clrMapOvr>
    <a:masterClrMapping/>
  </p:clrMapOvr>
  <p:transition spd="med">
    <p:cove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705215" y="701105"/>
            <a:ext cx="5976316" cy="646331"/>
          </a:xfrm>
          <a:prstGeom prst="rect">
            <a:avLst/>
          </a:prstGeom>
          <a:noFill/>
        </p:spPr>
        <p:txBody>
          <a:bodyPr wrap="none" lIns="91440" tIns="45720" rIns="91440" bIns="45720">
            <a:spAutoFit/>
          </a:bodyPr>
          <a:lstStyle/>
          <a:p>
            <a:pPr algn="ctr"/>
            <a:r>
              <a:rPr lang="es-E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Análisis de Rentabilidad</a:t>
            </a:r>
          </a:p>
        </p:txBody>
      </p:sp>
      <p:sp>
        <p:nvSpPr>
          <p:cNvPr id="11" name="10 Rectángulo"/>
          <p:cNvSpPr/>
          <p:nvPr/>
        </p:nvSpPr>
        <p:spPr>
          <a:xfrm>
            <a:off x="683568" y="3933056"/>
            <a:ext cx="7992888" cy="73866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C" sz="1400" dirty="0" smtClean="0"/>
              <a:t>Con </a:t>
            </a:r>
            <a:r>
              <a:rPr lang="es-EC" sz="1400" dirty="0"/>
              <a:t>la implementación del proyecto Inmobiliaria Investa obtendría aproximadamente el doble del </a:t>
            </a:r>
            <a:r>
              <a:rPr lang="es-EC" sz="1400" dirty="0" smtClean="0"/>
              <a:t>VAN, es decir </a:t>
            </a:r>
            <a:r>
              <a:rPr lang="es-EC" sz="1400" dirty="0"/>
              <a:t>que sin la apertura de los locales comerciales la empresa estaría dejando de ganar aproximadamente </a:t>
            </a:r>
            <a:r>
              <a:rPr lang="es-EC" sz="1400" dirty="0" smtClean="0"/>
              <a:t>639.587,47.</a:t>
            </a:r>
            <a:endParaRPr lang="es-ES" sz="1400" dirty="0"/>
          </a:p>
        </p:txBody>
      </p:sp>
      <p:graphicFrame>
        <p:nvGraphicFramePr>
          <p:cNvPr id="4" name="3 Tabla"/>
          <p:cNvGraphicFramePr>
            <a:graphicFrameLocks noGrp="1"/>
          </p:cNvGraphicFramePr>
          <p:nvPr>
            <p:extLst>
              <p:ext uri="{D42A27DB-BD31-4B8C-83A1-F6EECF244321}">
                <p14:modId xmlns:p14="http://schemas.microsoft.com/office/powerpoint/2010/main" val="1243659078"/>
              </p:ext>
            </p:extLst>
          </p:nvPr>
        </p:nvGraphicFramePr>
        <p:xfrm>
          <a:off x="2411760" y="1772816"/>
          <a:ext cx="4309070" cy="1656184"/>
        </p:xfrm>
        <a:graphic>
          <a:graphicData uri="http://schemas.openxmlformats.org/drawingml/2006/table">
            <a:tbl>
              <a:tblPr firstRow="1" firstCol="1" bandRow="1"/>
              <a:tblGrid>
                <a:gridCol w="1385605"/>
                <a:gridCol w="1411460"/>
                <a:gridCol w="1512005"/>
              </a:tblGrid>
              <a:tr h="432048">
                <a:tc gridSpan="3">
                  <a:txBody>
                    <a:bodyPr/>
                    <a:lstStyle/>
                    <a:p>
                      <a:pPr algn="ctr">
                        <a:spcAft>
                          <a:spcPts val="0"/>
                        </a:spcAft>
                      </a:pPr>
                      <a:r>
                        <a:rPr lang="es-AR" sz="1800" b="1" dirty="0">
                          <a:solidFill>
                            <a:srgbClr val="FFFFFF"/>
                          </a:solidFill>
                          <a:effectLst/>
                          <a:latin typeface="Calibri"/>
                          <a:ea typeface="Calibri"/>
                          <a:cs typeface="Times New Roman"/>
                        </a:rPr>
                        <a:t>Cuadro Comparativo</a:t>
                      </a:r>
                      <a:endParaRPr lang="es-ES"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hMerge="1">
                  <a:txBody>
                    <a:bodyPr/>
                    <a:lstStyle/>
                    <a:p>
                      <a:endParaRPr lang="es-ES"/>
                    </a:p>
                  </a:txBody>
                  <a:tcPr/>
                </a:tc>
                <a:tc hMerge="1">
                  <a:txBody>
                    <a:bodyPr/>
                    <a:lstStyle/>
                    <a:p>
                      <a:endParaRPr lang="es-ES"/>
                    </a:p>
                  </a:txBody>
                  <a:tcPr/>
                </a:tc>
              </a:tr>
              <a:tr h="504056">
                <a:tc>
                  <a:txBody>
                    <a:bodyPr/>
                    <a:lstStyle/>
                    <a:p>
                      <a:endParaRPr lang="es-ES" sz="1400" dirty="0">
                        <a:effectLst/>
                        <a:latin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800" dirty="0">
                          <a:solidFill>
                            <a:srgbClr val="000000"/>
                          </a:solidFill>
                          <a:effectLst/>
                          <a:latin typeface="Calibri"/>
                          <a:ea typeface="Calibri"/>
                          <a:cs typeface="Times New Roman"/>
                        </a:rPr>
                        <a:t>Sin Proyecto</a:t>
                      </a:r>
                      <a:endParaRPr lang="es-ES"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AR" sz="1800" dirty="0">
                          <a:solidFill>
                            <a:srgbClr val="000000"/>
                          </a:solidFill>
                          <a:effectLst/>
                          <a:latin typeface="Calibri"/>
                          <a:ea typeface="Calibri"/>
                          <a:cs typeface="Times New Roman"/>
                        </a:rPr>
                        <a:t>Con Proyecto</a:t>
                      </a:r>
                      <a:endParaRPr lang="es-ES" sz="18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spcAft>
                          <a:spcPts val="0"/>
                        </a:spcAft>
                      </a:pPr>
                      <a:r>
                        <a:rPr lang="es-AR" sz="1800" b="1" dirty="0">
                          <a:solidFill>
                            <a:srgbClr val="000000"/>
                          </a:solidFill>
                          <a:effectLst/>
                          <a:latin typeface="Calibri"/>
                          <a:ea typeface="Calibri"/>
                          <a:cs typeface="Times New Roman"/>
                        </a:rPr>
                        <a:t>VAN</a:t>
                      </a:r>
                      <a:endParaRPr lang="es-E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AR" sz="1800">
                          <a:solidFill>
                            <a:srgbClr val="000000"/>
                          </a:solidFill>
                          <a:effectLst/>
                          <a:latin typeface="Calibri"/>
                          <a:ea typeface="Calibri"/>
                          <a:cs typeface="Times New Roman"/>
                        </a:rPr>
                        <a:t>567.609,11</a:t>
                      </a:r>
                      <a:endParaRPr lang="es-ES" sz="18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AR" sz="1800" dirty="0">
                          <a:solidFill>
                            <a:srgbClr val="000000"/>
                          </a:solidFill>
                          <a:effectLst/>
                          <a:latin typeface="Calibri"/>
                          <a:ea typeface="Calibri"/>
                          <a:cs typeface="Times New Roman"/>
                        </a:rPr>
                        <a:t>1.207.196,58</a:t>
                      </a:r>
                      <a:endParaRPr lang="es-E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spcAft>
                          <a:spcPts val="0"/>
                        </a:spcAft>
                      </a:pPr>
                      <a:r>
                        <a:rPr lang="es-AR" sz="1800" b="1" dirty="0">
                          <a:solidFill>
                            <a:srgbClr val="000000"/>
                          </a:solidFill>
                          <a:effectLst/>
                          <a:latin typeface="Calibri"/>
                          <a:ea typeface="Calibri"/>
                          <a:cs typeface="Times New Roman"/>
                        </a:rPr>
                        <a:t>TIR</a:t>
                      </a:r>
                      <a:endParaRPr lang="es-E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AR" sz="1800" dirty="0">
                          <a:solidFill>
                            <a:srgbClr val="000000"/>
                          </a:solidFill>
                          <a:effectLst/>
                          <a:latin typeface="Calibri"/>
                          <a:ea typeface="Calibri"/>
                          <a:cs typeface="Times New Roman"/>
                        </a:rPr>
                        <a:t>24%</a:t>
                      </a:r>
                      <a:endParaRPr lang="es-E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s-AR" sz="1800" dirty="0">
                          <a:solidFill>
                            <a:srgbClr val="000000"/>
                          </a:solidFill>
                          <a:effectLst/>
                          <a:latin typeface="Calibri"/>
                          <a:ea typeface="Calibri"/>
                          <a:cs typeface="Times New Roman"/>
                        </a:rPr>
                        <a:t>28%</a:t>
                      </a:r>
                      <a:endParaRPr lang="es-E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Rectángulo"/>
          <p:cNvSpPr/>
          <p:nvPr/>
        </p:nvSpPr>
        <p:spPr>
          <a:xfrm>
            <a:off x="683568" y="5157192"/>
            <a:ext cx="7992888"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C" sz="1400" dirty="0"/>
              <a:t>E</a:t>
            </a:r>
            <a:r>
              <a:rPr lang="es-EC" sz="1400" dirty="0" smtClean="0"/>
              <a:t>n </a:t>
            </a:r>
            <a:r>
              <a:rPr lang="es-EC" sz="1400" dirty="0"/>
              <a:t>cuanto a la TIR estaría ganando cuatro puntos porcentuales de rentabilidad producto de la reinversión de los flujos netos de efectivo dentro de la operación propia del </a:t>
            </a:r>
            <a:r>
              <a:rPr lang="es-EC" sz="1400" dirty="0" smtClean="0"/>
              <a:t>negocio.</a:t>
            </a:r>
            <a:endParaRPr lang="es-ES" sz="1400" dirty="0"/>
          </a:p>
        </p:txBody>
      </p:sp>
    </p:spTree>
    <p:extLst>
      <p:ext uri="{BB962C8B-B14F-4D97-AF65-F5344CB8AC3E}">
        <p14:creationId xmlns:p14="http://schemas.microsoft.com/office/powerpoint/2010/main" val="3593697640"/>
      </p:ext>
    </p:extLst>
  </p:cSld>
  <p:clrMapOvr>
    <a:masterClrMapping/>
  </p:clrMapOvr>
  <p:transition spd="med">
    <p:cove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42844" y="4429132"/>
            <a:ext cx="8887368"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CONCLUSIONES </a:t>
            </a:r>
          </a:p>
          <a:p>
            <a:pPr algn="ct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 RECOMENDACIONES</a:t>
            </a:r>
          </a:p>
        </p:txBody>
      </p:sp>
      <p:sp>
        <p:nvSpPr>
          <p:cNvPr id="6" name="5 Rectángulo"/>
          <p:cNvSpPr/>
          <p:nvPr/>
        </p:nvSpPr>
        <p:spPr>
          <a:xfrm>
            <a:off x="1235815" y="1071546"/>
            <a:ext cx="6609503" cy="1200329"/>
          </a:xfrm>
          <a:prstGeom prst="rect">
            <a:avLst/>
          </a:prstGeom>
          <a:noFill/>
        </p:spPr>
        <p:txBody>
          <a:bodyPr wrap="none" lIns="91440" tIns="45720" rIns="91440" bIns="45720">
            <a:spAutoFit/>
          </a:bodyPr>
          <a:lstStyle/>
          <a:p>
            <a:pPr algn="ctr"/>
            <a:r>
              <a:rPr lang="es-ES" sz="7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CAPÍTULO   7</a:t>
            </a:r>
            <a:endParaRPr lang="es-ES" sz="7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spd="med">
    <p:cove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1539949"/>
            <a:ext cx="7056784" cy="954107"/>
          </a:xfrm>
          <a:prstGeom prst="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1400" dirty="0"/>
              <a:t>Inmobiliaria Investa </a:t>
            </a:r>
            <a:r>
              <a:rPr lang="es-EC" sz="1400" dirty="0" smtClean="0"/>
              <a:t>forma parte del </a:t>
            </a:r>
            <a:r>
              <a:rPr lang="es-EC" sz="1400" dirty="0"/>
              <a:t>grupo empresarial Marathon Sport, lo que le ha permitido mantener una alta ventaja competitiva, además de que la mayoría de sus ingresos provienen del arrendamiento de locales comerciales en los cuales se comercializan los diferentes productos que elabora la empresa Marathon Sport</a:t>
            </a:r>
          </a:p>
        </p:txBody>
      </p:sp>
      <p:sp>
        <p:nvSpPr>
          <p:cNvPr id="3" name="2 Rectángulo"/>
          <p:cNvSpPr/>
          <p:nvPr/>
        </p:nvSpPr>
        <p:spPr>
          <a:xfrm>
            <a:off x="2857488" y="642918"/>
            <a:ext cx="3708066"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Conclusiones</a:t>
            </a:r>
            <a:endParaRPr lang="es-E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3 Rectángulo"/>
          <p:cNvSpPr/>
          <p:nvPr/>
        </p:nvSpPr>
        <p:spPr>
          <a:xfrm>
            <a:off x="2555776" y="2763505"/>
            <a:ext cx="6159596" cy="1169551"/>
          </a:xfrm>
          <a:prstGeom prst="rect">
            <a:avLst/>
          </a:prstGeom>
          <a:effectLst>
            <a:glow rad="101600">
              <a:schemeClr val="accent1">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C" sz="1400" dirty="0"/>
              <a:t>El análisis practicado a los estados financieros han permitido identificar que la empresa cuenta con altos índices de liquidez que son poco productivos en lo que respecta al giro de negocio, además sus índices de endeudamiento se encuentran por debajo del 50% en los dos años de estudio, esto significa que la empresa trabaja con dinero propio</a:t>
            </a:r>
          </a:p>
        </p:txBody>
      </p:sp>
      <p:sp>
        <p:nvSpPr>
          <p:cNvPr id="5" name="4 Rectángulo"/>
          <p:cNvSpPr/>
          <p:nvPr/>
        </p:nvSpPr>
        <p:spPr>
          <a:xfrm>
            <a:off x="467544" y="4203665"/>
            <a:ext cx="6880848" cy="1169551"/>
          </a:xfrm>
          <a:prstGeom prst="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1400" dirty="0"/>
              <a:t>Uno de los problemas a los cuales se enfrenta inmobiliaria Investa S.A. es un excedente de liquidez que al no ser invertido de manera adecuada genera pérdidas valiosas para la empresa, dentro de la organización es indispensable que los directivos cuenten con diferentes criterios de inversión de tal manera que se tomen decisiones acertadas en cuanto al recurso económico</a:t>
            </a:r>
          </a:p>
        </p:txBody>
      </p:sp>
      <p:sp>
        <p:nvSpPr>
          <p:cNvPr id="6" name="5 Rectángulo"/>
          <p:cNvSpPr/>
          <p:nvPr/>
        </p:nvSpPr>
        <p:spPr>
          <a:xfrm>
            <a:off x="2555776" y="5643245"/>
            <a:ext cx="6231034" cy="954107"/>
          </a:xfrm>
          <a:prstGeom prst="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C" sz="1400" dirty="0"/>
              <a:t>Los mayores costos en los que incurre la empresa se ven reflejados en la cuenta de arriendos, seguidos por el mantenimiento de las instalaciones, situación que no varía en los tres años que se analizaron, llegando a representar un 53% y 17% del valor de los costos respectivamente</a:t>
            </a:r>
          </a:p>
        </p:txBody>
      </p:sp>
    </p:spTree>
  </p:cSld>
  <p:clrMapOvr>
    <a:masterClrMapping/>
  </p:clrMapOvr>
  <p:transition spd="med">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2285984" y="642918"/>
            <a:ext cx="442915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spcBef>
                <a:spcPct val="0"/>
              </a:spcBef>
              <a:spcAft>
                <a:spcPct val="0"/>
              </a:spcAft>
            </a:pPr>
            <a:r>
              <a:rPr kumimoji="0" lang="es-ES" sz="36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SimHei"/>
                <a:cs typeface="Arial" pitchFamily="34" charset="0"/>
              </a:rPr>
              <a:t>Estructura Organizacional</a:t>
            </a:r>
            <a:endParaRPr kumimoji="0" lang="es-ES" sz="4800" b="1" i="0" u="none" strike="noStrike" normalizeH="0" baseline="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3795" name="Picture 3" descr="http://t1.gstatic.com/images?q=tbn:SzXFd0vxgW1F3M:http://www.allianz.es/drvg01/Ficheros/Imagenes/Allianz/DescubreAllianz/GovCorp_InfoAccionista490X290.jpg">
            <a:hlinkClick r:id="rId2"/>
          </p:cNvPr>
          <p:cNvPicPr>
            <a:picLocks noChangeAspect="1" noChangeArrowheads="1"/>
          </p:cNvPicPr>
          <p:nvPr/>
        </p:nvPicPr>
        <p:blipFill>
          <a:blip r:embed="rId3" cstate="print"/>
          <a:srcRect/>
          <a:stretch>
            <a:fillRect/>
          </a:stretch>
        </p:blipFill>
        <p:spPr bwMode="auto">
          <a:xfrm>
            <a:off x="6072198" y="2143116"/>
            <a:ext cx="2412189" cy="1428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Imagen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206065"/>
            <a:ext cx="4968552" cy="363639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D:\Documents and Settings\Administrador\Escritorio\Imagenes\oficin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4546" y="4149080"/>
            <a:ext cx="254317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331571"/>
      </p:ext>
    </p:extLst>
  </p:cSld>
  <p:clrMapOvr>
    <a:masterClrMapping/>
  </p:clrMapOvr>
  <p:transition spd="med">
    <p:cove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031406" y="992922"/>
            <a:ext cx="4988866"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Recomendaciones</a:t>
            </a:r>
            <a:endParaRPr lang="es-E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4 Rectángulo"/>
          <p:cNvSpPr/>
          <p:nvPr/>
        </p:nvSpPr>
        <p:spPr>
          <a:xfrm>
            <a:off x="1115616" y="2276872"/>
            <a:ext cx="6880848" cy="1169551"/>
          </a:xfrm>
          <a:prstGeom prst="rect">
            <a:avLst/>
          </a:prstGeom>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es-AR" sz="1400" dirty="0"/>
              <a:t>Implementar el proyecto desarrollado en la presente </a:t>
            </a:r>
            <a:r>
              <a:rPr lang="es-AR" sz="1400" dirty="0" smtClean="0"/>
              <a:t>tesis, </a:t>
            </a:r>
            <a:r>
              <a:rPr lang="es-AR" sz="1400" dirty="0"/>
              <a:t>pues se ha demostrado que la inversión de los excedentes de dinero realizada en los diferentes proyectos de apertura de locales comerciales  cumple con el objetivo principal planteado en este trabajo de </a:t>
            </a:r>
            <a:r>
              <a:rPr lang="es-AR" sz="1400" dirty="0" smtClean="0"/>
              <a:t>investigación, </a:t>
            </a:r>
            <a:r>
              <a:rPr lang="es-AR" sz="1400" dirty="0"/>
              <a:t>que pretendía la maximización de las utilidades que resultan de los resultados de la actividad económica que desarrolla Inmobiliaria Investa</a:t>
            </a:r>
            <a:r>
              <a:rPr lang="es-AR" sz="1400" dirty="0" smtClean="0"/>
              <a:t>.</a:t>
            </a:r>
            <a:endParaRPr lang="es-EC" sz="1400" dirty="0"/>
          </a:p>
        </p:txBody>
      </p:sp>
    </p:spTree>
    <p:extLst>
      <p:ext uri="{BB962C8B-B14F-4D97-AF65-F5344CB8AC3E}">
        <p14:creationId xmlns:p14="http://schemas.microsoft.com/office/powerpoint/2010/main" val="154508247"/>
      </p:ext>
    </p:extLst>
  </p:cSld>
  <p:clrMapOvr>
    <a:masterClrMapping/>
  </p:clrMapOvr>
  <p:transition spd="med">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082521" y="4410978"/>
            <a:ext cx="3695242"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MARCO </a:t>
            </a:r>
          </a:p>
          <a:p>
            <a:pPr algn="ctr"/>
            <a:r>
              <a:rPr lang="es-E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TEÓRICO</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5 Rectángulo"/>
          <p:cNvSpPr/>
          <p:nvPr/>
        </p:nvSpPr>
        <p:spPr>
          <a:xfrm>
            <a:off x="1214976" y="1071546"/>
            <a:ext cx="6676828" cy="1200329"/>
          </a:xfrm>
          <a:prstGeom prst="rect">
            <a:avLst/>
          </a:prstGeom>
          <a:noFill/>
        </p:spPr>
        <p:txBody>
          <a:bodyPr wrap="none" lIns="91440" tIns="45720" rIns="91440" bIns="45720">
            <a:spAutoFit/>
          </a:bodyPr>
          <a:lstStyle/>
          <a:p>
            <a:pPr algn="ctr"/>
            <a:r>
              <a:rPr lang="es-ES" sz="7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CAPÍTULO   2</a:t>
            </a:r>
            <a:endParaRPr lang="es-ES" sz="7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2050" name="Picture 2" descr="D:\Documents and Settings\Administrador\Escritorio\Imagenes\dine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3359" y="4365104"/>
            <a:ext cx="2105025"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566024"/>
      </p:ext>
    </p:extLst>
  </p:cSld>
  <p:clrMapOvr>
    <a:masterClrMapping/>
  </p:clrMapOvr>
  <p:transition spd="med">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00667" y="857232"/>
            <a:ext cx="7515199" cy="707886"/>
          </a:xfrm>
          <a:prstGeom prst="rect">
            <a:avLst/>
          </a:prstGeom>
          <a:noFill/>
        </p:spPr>
        <p:txBody>
          <a:bodyPr wrap="none" lIns="91440" tIns="45720" rIns="91440" bIns="45720">
            <a:spAutoFit/>
          </a:bodyPr>
          <a:lstStyle/>
          <a:p>
            <a:pPr algn="ctr"/>
            <a:r>
              <a:rPr lang="es-E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Maximización de Utilidades</a:t>
            </a:r>
            <a:endParaRPr lang="es-E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3 Rectángulo"/>
          <p:cNvSpPr/>
          <p:nvPr/>
        </p:nvSpPr>
        <p:spPr>
          <a:xfrm>
            <a:off x="1005832" y="1880234"/>
            <a:ext cx="4718296" cy="1323439"/>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just"/>
            <a:r>
              <a:rPr lang="es-EC" sz="1600" dirty="0"/>
              <a:t>Un modelo de maximización de utilidades plantea el análisis de ingresos, gastos, activos y financiamiento tomando como base distintas estrategias con la única finalidad de satisfacer los requerimientos de la </a:t>
            </a:r>
            <a:r>
              <a:rPr lang="es-EC" sz="1600" dirty="0" smtClean="0"/>
              <a:t>empresa.</a:t>
            </a:r>
            <a:endParaRPr lang="es-ES" sz="1600" dirty="0"/>
          </a:p>
        </p:txBody>
      </p:sp>
      <p:sp>
        <p:nvSpPr>
          <p:cNvPr id="5" name="4 Rectángulo"/>
          <p:cNvSpPr/>
          <p:nvPr/>
        </p:nvSpPr>
        <p:spPr>
          <a:xfrm>
            <a:off x="4813674" y="4639438"/>
            <a:ext cx="3502192" cy="73866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sz="1400" dirty="0"/>
              <a:t>Resultado del proceso de análisis y selección entre diversas alternativas </a:t>
            </a:r>
            <a:r>
              <a:rPr lang="es-ES" sz="1400" dirty="0" smtClean="0"/>
              <a:t>posibles.</a:t>
            </a:r>
            <a:endParaRPr lang="es-ES" sz="1400" dirty="0"/>
          </a:p>
        </p:txBody>
      </p:sp>
      <p:sp>
        <p:nvSpPr>
          <p:cNvPr id="6" name="5 Rectángulo"/>
          <p:cNvSpPr/>
          <p:nvPr/>
        </p:nvSpPr>
        <p:spPr>
          <a:xfrm>
            <a:off x="4813674" y="3689737"/>
            <a:ext cx="3502192" cy="73866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sz="1400" dirty="0"/>
              <a:t>Comportamiento decisivo en donde un empresario quiere siempre seleccionar la mejor alternativa entre otras posibles.</a:t>
            </a:r>
          </a:p>
        </p:txBody>
      </p:sp>
      <p:sp>
        <p:nvSpPr>
          <p:cNvPr id="7" name="6 CuadroTexto"/>
          <p:cNvSpPr txBox="1"/>
          <p:nvPr/>
        </p:nvSpPr>
        <p:spPr>
          <a:xfrm>
            <a:off x="2627784" y="3851756"/>
            <a:ext cx="1786466"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ES" dirty="0" smtClean="0"/>
              <a:t>Maximización</a:t>
            </a:r>
            <a:endParaRPr lang="es-ES" dirty="0"/>
          </a:p>
        </p:txBody>
      </p:sp>
      <p:sp>
        <p:nvSpPr>
          <p:cNvPr id="9" name="8 CuadroTexto"/>
          <p:cNvSpPr txBox="1"/>
          <p:nvPr/>
        </p:nvSpPr>
        <p:spPr>
          <a:xfrm>
            <a:off x="2627784" y="4787860"/>
            <a:ext cx="1786466"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ES" dirty="0" smtClean="0"/>
              <a:t>Decisión</a:t>
            </a:r>
            <a:endParaRPr lang="es-ES" dirty="0"/>
          </a:p>
        </p:txBody>
      </p:sp>
      <p:sp>
        <p:nvSpPr>
          <p:cNvPr id="11" name="10 CuadroTexto"/>
          <p:cNvSpPr txBox="1"/>
          <p:nvPr/>
        </p:nvSpPr>
        <p:spPr>
          <a:xfrm>
            <a:off x="2627784" y="5795972"/>
            <a:ext cx="1786466"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ES" dirty="0" smtClean="0"/>
              <a:t>Rendimiento</a:t>
            </a:r>
            <a:endParaRPr lang="es-ES" dirty="0"/>
          </a:p>
        </p:txBody>
      </p:sp>
      <p:sp>
        <p:nvSpPr>
          <p:cNvPr id="12" name="11 Rectángulo"/>
          <p:cNvSpPr/>
          <p:nvPr/>
        </p:nvSpPr>
        <p:spPr>
          <a:xfrm>
            <a:off x="4814224" y="5589240"/>
            <a:ext cx="3502192"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C" sz="1400" dirty="0"/>
              <a:t>Es una proporción entre el resultado obtenido y los medios que se utilizaron. Se trata del producto o la utilidad que rinde alguien o </a:t>
            </a:r>
            <a:r>
              <a:rPr lang="es-EC" sz="1400" dirty="0" smtClean="0"/>
              <a:t>algo.</a:t>
            </a:r>
            <a:endParaRPr lang="es-ES" sz="1400" dirty="0"/>
          </a:p>
        </p:txBody>
      </p:sp>
      <p:sp>
        <p:nvSpPr>
          <p:cNvPr id="14" name="13 Rectángulo"/>
          <p:cNvSpPr/>
          <p:nvPr/>
        </p:nvSpPr>
        <p:spPr>
          <a:xfrm rot="16200000">
            <a:off x="393448" y="4531716"/>
            <a:ext cx="2542461" cy="954107"/>
          </a:xfrm>
          <a:prstGeom prst="rect">
            <a:avLst/>
          </a:prstGeom>
          <a:noFill/>
        </p:spPr>
        <p:txBody>
          <a:bodyPr wrap="square" lIns="91440" tIns="45720" rIns="91440" bIns="45720">
            <a:spAutoFit/>
          </a:bodyPr>
          <a:lstStyle/>
          <a:p>
            <a:pPr algn="ctr"/>
            <a:r>
              <a:rPr lang="es-ES" sz="28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Conce</a:t>
            </a:r>
            <a:r>
              <a:rPr lang="es-E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ptos</a:t>
            </a:r>
          </a:p>
          <a:p>
            <a:pPr algn="ctr"/>
            <a:r>
              <a:rPr lang="es-ES" sz="28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Importantes</a:t>
            </a:r>
            <a:endParaRPr lang="es-ES" sz="28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3074" name="Picture 2" descr="D:\Documents and Settings\Administrador\Escritorio\Imagenes\diner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654786"/>
            <a:ext cx="1575618" cy="1575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895207"/>
      </p:ext>
    </p:extLst>
  </p:cSld>
  <p:clrMapOvr>
    <a:masterClrMapping/>
  </p:clrMapOvr>
  <p:transition spd="med">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1027" y="4410978"/>
            <a:ext cx="5545109"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ANÁLISIS</a:t>
            </a:r>
          </a:p>
          <a:p>
            <a:pPr algn="ctr"/>
            <a:r>
              <a:rPr lang="es-E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SITUACIONAL</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5 Rectángulo"/>
          <p:cNvSpPr/>
          <p:nvPr/>
        </p:nvSpPr>
        <p:spPr>
          <a:xfrm>
            <a:off x="1215778" y="1071546"/>
            <a:ext cx="6675225" cy="1200329"/>
          </a:xfrm>
          <a:prstGeom prst="rect">
            <a:avLst/>
          </a:prstGeom>
          <a:noFill/>
        </p:spPr>
        <p:txBody>
          <a:bodyPr wrap="none" lIns="91440" tIns="45720" rIns="91440" bIns="45720">
            <a:spAutoFit/>
          </a:bodyPr>
          <a:lstStyle/>
          <a:p>
            <a:pPr algn="ctr"/>
            <a:r>
              <a:rPr lang="es-ES" sz="7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CAPÍTULO   3</a:t>
            </a:r>
            <a:endParaRPr lang="es-ES" sz="7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4" name="Picture 2" descr="http://bp2.blogger.com/_NseZtQKRhb4/RZzxEQN7tBI/AAAAAAAAAFc/038xiiMpbQ8/s320/cheque%2520pict.jpg">
            <a:hlinkClick r:id="rId2"/>
          </p:cNvPr>
          <p:cNvPicPr>
            <a:picLocks noChangeAspect="1" noChangeArrowheads="1"/>
          </p:cNvPicPr>
          <p:nvPr/>
        </p:nvPicPr>
        <p:blipFill>
          <a:blip r:embed="rId3" cstate="print"/>
          <a:srcRect/>
          <a:stretch>
            <a:fillRect/>
          </a:stretch>
        </p:blipFill>
        <p:spPr bwMode="auto">
          <a:xfrm>
            <a:off x="6732240" y="4343035"/>
            <a:ext cx="1512168" cy="189021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74657691"/>
      </p:ext>
    </p:extLst>
  </p:cSld>
  <p:clrMapOvr>
    <a:masterClrMapping/>
  </p:clrMapOvr>
  <p:transition spd="med">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43042" y="857232"/>
            <a:ext cx="5830443" cy="923330"/>
          </a:xfrm>
          <a:prstGeom prst="rect">
            <a:avLst/>
          </a:prstGeom>
          <a:noFill/>
        </p:spPr>
        <p:txBody>
          <a:bodyPr wrap="none" lIns="91440" tIns="45720" rIns="91440" bIns="45720">
            <a:spAutoFit/>
          </a:bodyPr>
          <a:lstStyle/>
          <a:p>
            <a:pPr algn="ctr"/>
            <a:r>
              <a:rPr lang="es-E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 Dolarización</a:t>
            </a:r>
            <a:endPar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3 Rectángulo"/>
          <p:cNvSpPr/>
          <p:nvPr/>
        </p:nvSpPr>
        <p:spPr>
          <a:xfrm>
            <a:off x="648072" y="1988840"/>
            <a:ext cx="4572000" cy="1477328"/>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lgn="just"/>
            <a:r>
              <a:rPr lang="es-EC" dirty="0" smtClean="0"/>
              <a:t>Ante los posibles escenarios de hiperinflación, la pérdida de confianza en la moneda por inestabilidad de precios y volatilidad del tipo de cambio, Ecuador adoptó el sistema de dolarización.</a:t>
            </a:r>
            <a:endParaRPr lang="es-ES" dirty="0"/>
          </a:p>
        </p:txBody>
      </p:sp>
      <p:sp>
        <p:nvSpPr>
          <p:cNvPr id="5" name="4 Rectángulo"/>
          <p:cNvSpPr/>
          <p:nvPr/>
        </p:nvSpPr>
        <p:spPr>
          <a:xfrm>
            <a:off x="1540254" y="3852185"/>
            <a:ext cx="3967850"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C" sz="1400" dirty="0"/>
              <a:t>Los diversos cambios positivos en las condiciones del mercado han llevado a que el comprador de inmuebles alcance una mayor capacidad de compra</a:t>
            </a:r>
            <a:endParaRPr lang="es-ES" sz="1400" dirty="0"/>
          </a:p>
        </p:txBody>
      </p:sp>
      <p:sp>
        <p:nvSpPr>
          <p:cNvPr id="6" name="5 Rectángulo"/>
          <p:cNvSpPr/>
          <p:nvPr/>
        </p:nvSpPr>
        <p:spPr>
          <a:xfrm>
            <a:off x="1540254" y="4996333"/>
            <a:ext cx="3967850"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C" sz="1400" dirty="0"/>
              <a:t>L</a:t>
            </a:r>
            <a:r>
              <a:rPr lang="es-EC" sz="1400" dirty="0" smtClean="0"/>
              <a:t>a </a:t>
            </a:r>
            <a:r>
              <a:rPr lang="es-EC" sz="1400" dirty="0"/>
              <a:t>construcción, ampliación y remodelación de centros comerciales, </a:t>
            </a:r>
            <a:r>
              <a:rPr lang="es-EC" sz="1400" dirty="0" smtClean="0"/>
              <a:t>muestra </a:t>
            </a:r>
            <a:r>
              <a:rPr lang="es-EC" sz="1400" dirty="0"/>
              <a:t>una importante reactivación para el sector </a:t>
            </a:r>
            <a:r>
              <a:rPr lang="es-EC" sz="1400" dirty="0" smtClean="0"/>
              <a:t>inmobiliario, </a:t>
            </a:r>
            <a:r>
              <a:rPr lang="es-EC" sz="1400" dirty="0"/>
              <a:t>generando para los próximos años una demanda potencial creciente para el negocio en los centros </a:t>
            </a:r>
            <a:r>
              <a:rPr lang="es-EC" sz="1400" dirty="0" smtClean="0"/>
              <a:t>comerciales.</a:t>
            </a:r>
            <a:endParaRPr lang="es-ES" sz="1400" dirty="0"/>
          </a:p>
        </p:txBody>
      </p:sp>
      <p:sp>
        <p:nvSpPr>
          <p:cNvPr id="8" name="7 Rectángulo"/>
          <p:cNvSpPr/>
          <p:nvPr/>
        </p:nvSpPr>
        <p:spPr>
          <a:xfrm rot="16200000">
            <a:off x="-401375" y="4628926"/>
            <a:ext cx="2549096" cy="954107"/>
          </a:xfrm>
          <a:prstGeom prst="rect">
            <a:avLst/>
          </a:prstGeom>
          <a:noFill/>
        </p:spPr>
        <p:txBody>
          <a:bodyPr wrap="none" lIns="91440" tIns="45720" rIns="91440" bIns="45720">
            <a:spAutoFit/>
          </a:bodyPr>
          <a:lstStyle/>
          <a:p>
            <a:pPr algn="ctr"/>
            <a:r>
              <a:rPr lang="es-ES" sz="2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Sector </a:t>
            </a:r>
          </a:p>
          <a:p>
            <a:pPr algn="ctr"/>
            <a:r>
              <a:rPr lang="es-ES" sz="28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Inmobiliario</a:t>
            </a:r>
            <a:endParaRPr lang="es-ES"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916832"/>
            <a:ext cx="2666652" cy="2264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7695" y="4653136"/>
            <a:ext cx="198755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cov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Urban</Template>
  <TotalTime>5716</TotalTime>
  <Words>4840</Words>
  <Application>Microsoft Office PowerPoint</Application>
  <PresentationFormat>Presentación en pantalla (4:3)</PresentationFormat>
  <Paragraphs>1023</Paragraphs>
  <Slides>50</Slides>
  <Notes>12</Notes>
  <HiddenSlides>0</HiddenSlides>
  <MMClips>0</MMClips>
  <ScaleCrop>false</ScaleCrop>
  <HeadingPairs>
    <vt:vector size="4" baseType="variant">
      <vt:variant>
        <vt:lpstr>Tema</vt:lpstr>
      </vt:variant>
      <vt:variant>
        <vt:i4>1</vt:i4>
      </vt:variant>
      <vt:variant>
        <vt:lpstr>Títulos de diapositiva</vt:lpstr>
      </vt:variant>
      <vt:variant>
        <vt:i4>50</vt:i4>
      </vt:variant>
    </vt:vector>
  </HeadingPairs>
  <TitlesOfParts>
    <vt:vector size="51" baseType="lpstr">
      <vt:lpstr>Urbano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Johis Estrella</dc:creator>
  <cp:lastModifiedBy>Win Evolution V2</cp:lastModifiedBy>
  <cp:revision>437</cp:revision>
  <dcterms:created xsi:type="dcterms:W3CDTF">2008-12-27T16:20:00Z</dcterms:created>
  <dcterms:modified xsi:type="dcterms:W3CDTF">2013-03-27T20:22:22Z</dcterms:modified>
</cp:coreProperties>
</file>