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61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52" r:id="rId2"/>
    <p:sldMasterId id="2147483876" r:id="rId3"/>
    <p:sldMasterId id="2147483888" r:id="rId4"/>
    <p:sldMasterId id="2147483960" r:id="rId5"/>
    <p:sldMasterId id="2147483972" r:id="rId6"/>
    <p:sldMasterId id="2147483996" r:id="rId7"/>
    <p:sldMasterId id="2147484008" r:id="rId8"/>
    <p:sldMasterId id="2147484020" r:id="rId9"/>
    <p:sldMasterId id="2147484032" r:id="rId10"/>
    <p:sldMasterId id="2147484044" r:id="rId11"/>
    <p:sldMasterId id="2147484056" r:id="rId12"/>
    <p:sldMasterId id="2147484068" r:id="rId13"/>
    <p:sldMasterId id="2147484092" r:id="rId14"/>
    <p:sldMasterId id="2147484104" r:id="rId15"/>
  </p:sldMasterIdLst>
  <p:notesMasterIdLst>
    <p:notesMasterId r:id="rId49"/>
  </p:notesMasterIdLst>
  <p:handoutMasterIdLst>
    <p:handoutMasterId r:id="rId50"/>
  </p:handoutMasterIdLst>
  <p:sldIdLst>
    <p:sldId id="378" r:id="rId16"/>
    <p:sldId id="341" r:id="rId17"/>
    <p:sldId id="380" r:id="rId18"/>
    <p:sldId id="267" r:id="rId19"/>
    <p:sldId id="382" r:id="rId20"/>
    <p:sldId id="423" r:id="rId21"/>
    <p:sldId id="383" r:id="rId22"/>
    <p:sldId id="386" r:id="rId23"/>
    <p:sldId id="432" r:id="rId24"/>
    <p:sldId id="388" r:id="rId25"/>
    <p:sldId id="389" r:id="rId26"/>
    <p:sldId id="391" r:id="rId27"/>
    <p:sldId id="427" r:id="rId28"/>
    <p:sldId id="394" r:id="rId29"/>
    <p:sldId id="429" r:id="rId30"/>
    <p:sldId id="430" r:id="rId31"/>
    <p:sldId id="396" r:id="rId32"/>
    <p:sldId id="409" r:id="rId33"/>
    <p:sldId id="398" r:id="rId34"/>
    <p:sldId id="399" r:id="rId35"/>
    <p:sldId id="400" r:id="rId36"/>
    <p:sldId id="402" r:id="rId37"/>
    <p:sldId id="413" r:id="rId38"/>
    <p:sldId id="414" r:id="rId39"/>
    <p:sldId id="415" r:id="rId40"/>
    <p:sldId id="416" r:id="rId41"/>
    <p:sldId id="417" r:id="rId42"/>
    <p:sldId id="431" r:id="rId43"/>
    <p:sldId id="419" r:id="rId44"/>
    <p:sldId id="420" r:id="rId45"/>
    <p:sldId id="421" r:id="rId46"/>
    <p:sldId id="422" r:id="rId47"/>
    <p:sldId id="308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FC0"/>
    <a:srgbClr val="D0ECD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55" d="100"/>
          <a:sy n="55" d="100"/>
        </p:scale>
        <p:origin x="-1722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4FBDE-783B-44DC-B15E-4A84E2A01848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074C8-D122-4EF8-AA7F-2AD4C68CFDC6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CC3D6-89CA-4286-BE7B-383B99BE7FCD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F38AC-9690-49CF-A319-EF44B27599F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es-EC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4724400"/>
            <a:ext cx="19050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EAEAEA"/>
                </a:solidFill>
              </a:defRPr>
            </a:lvl1pPr>
          </a:lstStyle>
          <a:p>
            <a:fld id="{233424FE-AC6F-4D11-B1E7-3E8C7C22E26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es-EC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4724400"/>
            <a:ext cx="19050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EAEAEA"/>
                </a:solidFill>
              </a:defRPr>
            </a:lvl1pPr>
          </a:lstStyle>
          <a:p>
            <a:fld id="{233424FE-AC6F-4D11-B1E7-3E8C7C22E26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40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102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00900" y="533400"/>
            <a:ext cx="19431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6769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00900" y="533400"/>
            <a:ext cx="19431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6769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es-EC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4724400"/>
            <a:ext cx="19050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EAEAEA"/>
                </a:solidFill>
              </a:defRPr>
            </a:lvl1pPr>
          </a:lstStyle>
          <a:p>
            <a:fld id="{233424FE-AC6F-4D11-B1E7-3E8C7C22E26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40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102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es-EC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4724400"/>
            <a:ext cx="19050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EAEAEA"/>
                </a:solidFill>
              </a:defRPr>
            </a:lvl1pPr>
          </a:lstStyle>
          <a:p>
            <a:fld id="{233424FE-AC6F-4D11-B1E7-3E8C7C22E26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00900" y="533400"/>
            <a:ext cx="19431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6769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es-EC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4724400"/>
            <a:ext cx="19050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EAEAEA"/>
                </a:solidFill>
              </a:defRPr>
            </a:lvl1pPr>
          </a:lstStyle>
          <a:p>
            <a:fld id="{233424FE-AC6F-4D11-B1E7-3E8C7C22E26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40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102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00900" y="533400"/>
            <a:ext cx="19431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6769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es-EC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4724400"/>
            <a:ext cx="19050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EAEAEA"/>
                </a:solidFill>
              </a:defRPr>
            </a:lvl1pPr>
          </a:lstStyle>
          <a:p>
            <a:fld id="{233424FE-AC6F-4D11-B1E7-3E8C7C22E26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40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102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00900" y="533400"/>
            <a:ext cx="19431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6769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es-EC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4724400"/>
            <a:ext cx="19050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EAEAEA"/>
                </a:solidFill>
              </a:defRPr>
            </a:lvl1pPr>
          </a:lstStyle>
          <a:p>
            <a:fld id="{233424FE-AC6F-4D11-B1E7-3E8C7C22E26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40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102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40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102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00900" y="533400"/>
            <a:ext cx="19431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6769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es-EC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4724400"/>
            <a:ext cx="19050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EAEAEA"/>
                </a:solidFill>
              </a:defRPr>
            </a:lvl1pPr>
          </a:lstStyle>
          <a:p>
            <a:fld id="{233424FE-AC6F-4D11-B1E7-3E8C7C22E26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40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102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00900" y="533400"/>
            <a:ext cx="19431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6769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00900" y="533400"/>
            <a:ext cx="19431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6769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es-EC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4724400"/>
            <a:ext cx="19050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EAEAEA"/>
                </a:solidFill>
              </a:defRPr>
            </a:lvl1pPr>
          </a:lstStyle>
          <a:p>
            <a:fld id="{233424FE-AC6F-4D11-B1E7-3E8C7C22E26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40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102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00900" y="533400"/>
            <a:ext cx="19431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6769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es-EC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4724400"/>
            <a:ext cx="19050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EAEAEA"/>
                </a:solidFill>
              </a:defRPr>
            </a:lvl1pPr>
          </a:lstStyle>
          <a:p>
            <a:fld id="{233424FE-AC6F-4D11-B1E7-3E8C7C22E26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40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102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40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102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00900" y="533400"/>
            <a:ext cx="19431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6769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es-EC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4724400"/>
            <a:ext cx="19050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EAEAEA"/>
                </a:solidFill>
              </a:defRPr>
            </a:lvl1pPr>
          </a:lstStyle>
          <a:p>
            <a:fld id="{233424FE-AC6F-4D11-B1E7-3E8C7C22E26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40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102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00900" y="533400"/>
            <a:ext cx="19431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6769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es-EC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4724400"/>
            <a:ext cx="19050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EAEAEA"/>
                </a:solidFill>
              </a:defRPr>
            </a:lvl1pPr>
          </a:lstStyle>
          <a:p>
            <a:fld id="{233424FE-AC6F-4D11-B1E7-3E8C7C22E26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40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102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00900" y="533400"/>
            <a:ext cx="19431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6769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es-EC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4724400"/>
            <a:ext cx="19050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EAEAEA"/>
                </a:solidFill>
              </a:defRPr>
            </a:lvl1pPr>
          </a:lstStyle>
          <a:p>
            <a:fld id="{233424FE-AC6F-4D11-B1E7-3E8C7C22E26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40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102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00900" y="533400"/>
            <a:ext cx="19431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6769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es-EC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4724400"/>
            <a:ext cx="19050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EAEAEA"/>
                </a:solidFill>
              </a:defRPr>
            </a:lvl1pPr>
          </a:lstStyle>
          <a:p>
            <a:fld id="{233424FE-AC6F-4D11-B1E7-3E8C7C22E26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40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102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00900" y="533400"/>
            <a:ext cx="19431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6769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es-EC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4724400"/>
            <a:ext cx="19050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EAEAEA"/>
                </a:solidFill>
              </a:defRPr>
            </a:lvl1pPr>
          </a:lstStyle>
          <a:p>
            <a:fld id="{233424FE-AC6F-4D11-B1E7-3E8C7C22E26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</p:spTree>
  </p:cSld>
  <p:clrMapOvr>
    <a:masterClrMapping/>
  </p:clrMapOvr>
  <p:transition advClick="0">
    <p:cut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40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10200" y="2133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200900" y="533400"/>
            <a:ext cx="19431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6769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2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2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/>
            </a:lvl1pPr>
          </a:lstStyle>
          <a:p>
            <a:fld id="{6CFE752D-F9DE-486C-B802-54BDC9B850A7}" type="datetimeFigureOut">
              <a:rPr lang="es-EC" smtClean="0"/>
              <a:pPr/>
              <a:t>25/04/2013</a:t>
            </a:fld>
            <a:endParaRPr lang="es-EC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/>
            </a:lvl1pPr>
          </a:lstStyle>
          <a:p>
            <a:endParaRPr lang="es-EC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pic>
        <p:nvPicPr>
          <p:cNvPr id="111622" name="Picture 6" descr="C:\2001tes\Huevo Oro 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67350" y="0"/>
            <a:ext cx="2008188" cy="1363663"/>
          </a:xfrm>
          <a:prstGeom prst="rect">
            <a:avLst/>
          </a:prstGeom>
          <a:noFill/>
        </p:spPr>
      </p:pic>
      <p:pic>
        <p:nvPicPr>
          <p:cNvPr id="111623" name="Picture 7" descr="C:\2001tes\Huevo abiert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0"/>
            <a:ext cx="1676400" cy="1358900"/>
          </a:xfrm>
          <a:prstGeom prst="rect">
            <a:avLst/>
          </a:prstGeom>
          <a:noFill/>
        </p:spPr>
      </p:pic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700088" y="342900"/>
            <a:ext cx="3551237" cy="655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s-ES" sz="370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PRODUHUEVO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advClick="0">
    <p:cut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pic>
        <p:nvPicPr>
          <p:cNvPr id="111622" name="Picture 6" descr="C:\2001tes\Huevo Oro 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67350" y="0"/>
            <a:ext cx="2008188" cy="1363663"/>
          </a:xfrm>
          <a:prstGeom prst="rect">
            <a:avLst/>
          </a:prstGeom>
          <a:noFill/>
        </p:spPr>
      </p:pic>
      <p:pic>
        <p:nvPicPr>
          <p:cNvPr id="111623" name="Picture 7" descr="C:\2001tes\Huevo abiert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0"/>
            <a:ext cx="1676400" cy="1358900"/>
          </a:xfrm>
          <a:prstGeom prst="rect">
            <a:avLst/>
          </a:prstGeom>
          <a:noFill/>
        </p:spPr>
      </p:pic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700088" y="342900"/>
            <a:ext cx="3551237" cy="655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ES" sz="370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PRODUHUEVO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ransition advClick="0">
    <p:cut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pic>
        <p:nvPicPr>
          <p:cNvPr id="111622" name="Picture 6" descr="C:\2001tes\Huevo Oro 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67350" y="0"/>
            <a:ext cx="2008188" cy="1363663"/>
          </a:xfrm>
          <a:prstGeom prst="rect">
            <a:avLst/>
          </a:prstGeom>
          <a:noFill/>
        </p:spPr>
      </p:pic>
      <p:pic>
        <p:nvPicPr>
          <p:cNvPr id="111623" name="Picture 7" descr="C:\2001tes\Huevo abiert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0"/>
            <a:ext cx="1676400" cy="1358900"/>
          </a:xfrm>
          <a:prstGeom prst="rect">
            <a:avLst/>
          </a:prstGeom>
          <a:noFill/>
        </p:spPr>
      </p:pic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700088" y="342900"/>
            <a:ext cx="3551237" cy="655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ES" sz="370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PRODUHUEVO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ransition advClick="0">
    <p:cut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pic>
        <p:nvPicPr>
          <p:cNvPr id="111622" name="Picture 6" descr="C:\2001tes\Huevo Oro 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67350" y="0"/>
            <a:ext cx="2008188" cy="1363663"/>
          </a:xfrm>
          <a:prstGeom prst="rect">
            <a:avLst/>
          </a:prstGeom>
          <a:noFill/>
        </p:spPr>
      </p:pic>
      <p:pic>
        <p:nvPicPr>
          <p:cNvPr id="111623" name="Picture 7" descr="C:\2001tes\Huevo abiert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0"/>
            <a:ext cx="1676400" cy="1358900"/>
          </a:xfrm>
          <a:prstGeom prst="rect">
            <a:avLst/>
          </a:prstGeom>
          <a:noFill/>
        </p:spPr>
      </p:pic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700088" y="342900"/>
            <a:ext cx="3551237" cy="655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ES" sz="370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PRODUHUEVO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ransition advClick="0">
    <p:cut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pic>
        <p:nvPicPr>
          <p:cNvPr id="111622" name="Picture 6" descr="C:\2001tes\Huevo Oro 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67350" y="0"/>
            <a:ext cx="2008188" cy="1363663"/>
          </a:xfrm>
          <a:prstGeom prst="rect">
            <a:avLst/>
          </a:prstGeom>
          <a:noFill/>
        </p:spPr>
      </p:pic>
      <p:pic>
        <p:nvPicPr>
          <p:cNvPr id="111623" name="Picture 7" descr="C:\2001tes\Huevo abiert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0"/>
            <a:ext cx="1676400" cy="1358900"/>
          </a:xfrm>
          <a:prstGeom prst="rect">
            <a:avLst/>
          </a:prstGeom>
          <a:noFill/>
        </p:spPr>
      </p:pic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700088" y="342900"/>
            <a:ext cx="3551237" cy="655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ES" sz="370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PRODUHUEVO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 advClick="0">
    <p:cut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pic>
        <p:nvPicPr>
          <p:cNvPr id="111622" name="Picture 6" descr="C:\2001tes\Huevo Oro 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67350" y="0"/>
            <a:ext cx="2008188" cy="1363663"/>
          </a:xfrm>
          <a:prstGeom prst="rect">
            <a:avLst/>
          </a:prstGeom>
          <a:noFill/>
        </p:spPr>
      </p:pic>
      <p:pic>
        <p:nvPicPr>
          <p:cNvPr id="111623" name="Picture 7" descr="C:\2001tes\Huevo abiert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0"/>
            <a:ext cx="1676400" cy="1358900"/>
          </a:xfrm>
          <a:prstGeom prst="rect">
            <a:avLst/>
          </a:prstGeom>
          <a:noFill/>
        </p:spPr>
      </p:pic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700088" y="342900"/>
            <a:ext cx="3551237" cy="655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ES" sz="370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PRODUHUEVO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ransition advClick="0">
    <p:cut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pic>
        <p:nvPicPr>
          <p:cNvPr id="111622" name="Picture 6" descr="C:\2001tes\Huevo Oro 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67350" y="0"/>
            <a:ext cx="2008188" cy="1363663"/>
          </a:xfrm>
          <a:prstGeom prst="rect">
            <a:avLst/>
          </a:prstGeom>
          <a:noFill/>
        </p:spPr>
      </p:pic>
      <p:pic>
        <p:nvPicPr>
          <p:cNvPr id="111623" name="Picture 7" descr="C:\2001tes\Huevo abiert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0"/>
            <a:ext cx="1676400" cy="1358900"/>
          </a:xfrm>
          <a:prstGeom prst="rect">
            <a:avLst/>
          </a:prstGeom>
          <a:noFill/>
        </p:spPr>
      </p:pic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700088" y="342900"/>
            <a:ext cx="3551237" cy="655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ES" sz="370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PRODUHUEVO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ransition advClick="0">
    <p:cut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pic>
        <p:nvPicPr>
          <p:cNvPr id="111622" name="Picture 6" descr="C:\2001tes\Huevo Oro 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67350" y="0"/>
            <a:ext cx="2008188" cy="1363663"/>
          </a:xfrm>
          <a:prstGeom prst="rect">
            <a:avLst/>
          </a:prstGeom>
          <a:noFill/>
        </p:spPr>
      </p:pic>
      <p:pic>
        <p:nvPicPr>
          <p:cNvPr id="111623" name="Picture 7" descr="C:\2001tes\Huevo abiert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0"/>
            <a:ext cx="1676400" cy="1358900"/>
          </a:xfrm>
          <a:prstGeom prst="rect">
            <a:avLst/>
          </a:prstGeom>
          <a:noFill/>
        </p:spPr>
      </p:pic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700088" y="342900"/>
            <a:ext cx="3551237" cy="655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ES" sz="370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PRODUHUEVO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advClick="0">
    <p:cut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pic>
        <p:nvPicPr>
          <p:cNvPr id="111622" name="Picture 6" descr="C:\2001tes\Huevo Oro 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67350" y="0"/>
            <a:ext cx="2008188" cy="1363663"/>
          </a:xfrm>
          <a:prstGeom prst="rect">
            <a:avLst/>
          </a:prstGeom>
          <a:noFill/>
        </p:spPr>
      </p:pic>
      <p:pic>
        <p:nvPicPr>
          <p:cNvPr id="111623" name="Picture 7" descr="C:\2001tes\Huevo abiert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0"/>
            <a:ext cx="1676400" cy="1358900"/>
          </a:xfrm>
          <a:prstGeom prst="rect">
            <a:avLst/>
          </a:prstGeom>
          <a:noFill/>
        </p:spPr>
      </p:pic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700088" y="342900"/>
            <a:ext cx="3551237" cy="655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ES" sz="370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PRODUHUEVO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advClick="0">
    <p:cut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pic>
        <p:nvPicPr>
          <p:cNvPr id="111622" name="Picture 6" descr="C:\2001tes\Huevo Oro 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67350" y="0"/>
            <a:ext cx="2008188" cy="1363663"/>
          </a:xfrm>
          <a:prstGeom prst="rect">
            <a:avLst/>
          </a:prstGeom>
          <a:noFill/>
        </p:spPr>
      </p:pic>
      <p:pic>
        <p:nvPicPr>
          <p:cNvPr id="111623" name="Picture 7" descr="C:\2001tes\Huevo abiert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0"/>
            <a:ext cx="1676400" cy="1358900"/>
          </a:xfrm>
          <a:prstGeom prst="rect">
            <a:avLst/>
          </a:prstGeom>
          <a:noFill/>
        </p:spPr>
      </p:pic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700088" y="342900"/>
            <a:ext cx="3551237" cy="655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ES" sz="370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PRODUHUEVO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advClick="0">
    <p:cut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pic>
        <p:nvPicPr>
          <p:cNvPr id="111622" name="Picture 6" descr="C:\2001tes\Huevo Oro 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67350" y="0"/>
            <a:ext cx="2008188" cy="1363663"/>
          </a:xfrm>
          <a:prstGeom prst="rect">
            <a:avLst/>
          </a:prstGeom>
          <a:noFill/>
        </p:spPr>
      </p:pic>
      <p:pic>
        <p:nvPicPr>
          <p:cNvPr id="111623" name="Picture 7" descr="C:\2001tes\Huevo abiert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0"/>
            <a:ext cx="1676400" cy="1358900"/>
          </a:xfrm>
          <a:prstGeom prst="rect">
            <a:avLst/>
          </a:prstGeom>
          <a:noFill/>
        </p:spPr>
      </p:pic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700088" y="342900"/>
            <a:ext cx="3551237" cy="655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ES" sz="370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PRODUHUEVO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 advClick="0">
    <p:cut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pic>
        <p:nvPicPr>
          <p:cNvPr id="111622" name="Picture 6" descr="C:\2001tes\Huevo Oro 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67350" y="0"/>
            <a:ext cx="2008188" cy="1363663"/>
          </a:xfrm>
          <a:prstGeom prst="rect">
            <a:avLst/>
          </a:prstGeom>
          <a:noFill/>
        </p:spPr>
      </p:pic>
      <p:pic>
        <p:nvPicPr>
          <p:cNvPr id="111623" name="Picture 7" descr="C:\2001tes\Huevo abiert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0"/>
            <a:ext cx="1676400" cy="1358900"/>
          </a:xfrm>
          <a:prstGeom prst="rect">
            <a:avLst/>
          </a:prstGeom>
          <a:noFill/>
        </p:spPr>
      </p:pic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700088" y="342900"/>
            <a:ext cx="3551237" cy="655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ES" sz="370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PRODUHUEVO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 advClick="0">
    <p:cut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pic>
        <p:nvPicPr>
          <p:cNvPr id="111622" name="Picture 6" descr="C:\2001tes\Huevo Oro 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67350" y="0"/>
            <a:ext cx="2008188" cy="1363663"/>
          </a:xfrm>
          <a:prstGeom prst="rect">
            <a:avLst/>
          </a:prstGeom>
          <a:noFill/>
        </p:spPr>
      </p:pic>
      <p:pic>
        <p:nvPicPr>
          <p:cNvPr id="111623" name="Picture 7" descr="C:\2001tes\Huevo abiert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0"/>
            <a:ext cx="1676400" cy="1358900"/>
          </a:xfrm>
          <a:prstGeom prst="rect">
            <a:avLst/>
          </a:prstGeom>
          <a:noFill/>
        </p:spPr>
      </p:pic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700088" y="342900"/>
            <a:ext cx="3551237" cy="655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ES" sz="370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PRODUHUEVO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ransition advClick="0">
    <p:cut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pic>
        <p:nvPicPr>
          <p:cNvPr id="111622" name="Picture 6" descr="C:\2001tes\Huevo Oro 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67350" y="0"/>
            <a:ext cx="2008188" cy="1363663"/>
          </a:xfrm>
          <a:prstGeom prst="rect">
            <a:avLst/>
          </a:prstGeom>
          <a:noFill/>
        </p:spPr>
      </p:pic>
      <p:pic>
        <p:nvPicPr>
          <p:cNvPr id="111623" name="Picture 7" descr="C:\2001tes\Huevo abiert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0"/>
            <a:ext cx="1676400" cy="1358900"/>
          </a:xfrm>
          <a:prstGeom prst="rect">
            <a:avLst/>
          </a:prstGeom>
          <a:noFill/>
        </p:spPr>
      </p:pic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700088" y="342900"/>
            <a:ext cx="3551237" cy="655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ES" sz="370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PRODUHUEVO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 advClick="0">
    <p:cut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/>
            </a:lvl1pPr>
          </a:lstStyle>
          <a:p>
            <a:fld id="{6CFE752D-F9DE-486C-B802-54BDC9B850A7}" type="datetimeFigureOut">
              <a:rPr lang="es-EC" smtClean="0">
                <a:solidFill>
                  <a:srgbClr val="000000"/>
                </a:solidFill>
              </a:rPr>
              <a:pPr/>
              <a:t>25/04/2013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/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6200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pic>
        <p:nvPicPr>
          <p:cNvPr id="111622" name="Picture 6" descr="C:\2001tes\Huevo Oro 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67350" y="0"/>
            <a:ext cx="2008188" cy="1363663"/>
          </a:xfrm>
          <a:prstGeom prst="rect">
            <a:avLst/>
          </a:prstGeom>
          <a:noFill/>
        </p:spPr>
      </p:pic>
      <p:pic>
        <p:nvPicPr>
          <p:cNvPr id="111623" name="Picture 7" descr="C:\2001tes\Huevo abiert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7600" y="0"/>
            <a:ext cx="1676400" cy="1358900"/>
          </a:xfrm>
          <a:prstGeom prst="rect">
            <a:avLst/>
          </a:prstGeom>
          <a:noFill/>
        </p:spPr>
      </p:pic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700088" y="342900"/>
            <a:ext cx="3551237" cy="655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s-ES" sz="370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PRODUHUEVO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ransition advClick="0">
    <p:cut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7.png"/><Relationship Id="rId7" Type="http://schemas.openxmlformats.org/officeDocument/2006/relationships/slide" Target="slide1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10" Type="http://schemas.openxmlformats.org/officeDocument/2006/relationships/image" Target="../media/image29.gif"/><Relationship Id="rId4" Type="http://schemas.openxmlformats.org/officeDocument/2006/relationships/slide" Target="slide11.xml"/><Relationship Id="rId9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jpeg"/><Relationship Id="rId7" Type="http://schemas.openxmlformats.org/officeDocument/2006/relationships/slide" Target="slide10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Relationship Id="rId6" Type="http://schemas.openxmlformats.org/officeDocument/2006/relationships/slide" Target="slide2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5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18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5.png"/><Relationship Id="rId5" Type="http://schemas.openxmlformats.org/officeDocument/2006/relationships/slide" Target="slide17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4.png"/><Relationship Id="rId7" Type="http://schemas.openxmlformats.org/officeDocument/2006/relationships/slide" Target="slide2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7.xml"/><Relationship Id="rId11" Type="http://schemas.openxmlformats.org/officeDocument/2006/relationships/image" Target="../media/image6.jpeg"/><Relationship Id="rId5" Type="http://schemas.openxmlformats.org/officeDocument/2006/relationships/slide" Target="slide10.xml"/><Relationship Id="rId10" Type="http://schemas.openxmlformats.org/officeDocument/2006/relationships/image" Target="../media/image5.jpeg"/><Relationship Id="rId4" Type="http://schemas.openxmlformats.org/officeDocument/2006/relationships/slide" Target="slide3.xml"/><Relationship Id="rId9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.png"/><Relationship Id="rId7" Type="http://schemas.openxmlformats.org/officeDocument/2006/relationships/slide" Target="slide2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slide" Target="slide22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slide" Target="slide20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8.xml"/><Relationship Id="rId5" Type="http://schemas.openxmlformats.org/officeDocument/2006/relationships/slide" Target="slide20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.png"/><Relationship Id="rId7" Type="http://schemas.openxmlformats.org/officeDocument/2006/relationships/slide" Target="slide2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9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slide" Target="slide25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5.png"/><Relationship Id="rId5" Type="http://schemas.openxmlformats.org/officeDocument/2006/relationships/slide" Target="slide25.xml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slide" Target="slide2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6.xml"/><Relationship Id="rId6" Type="http://schemas.openxmlformats.org/officeDocument/2006/relationships/slide" Target="slide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61.png"/><Relationship Id="rId5" Type="http://schemas.openxmlformats.org/officeDocument/2006/relationships/slide" Target="slide25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slide" Target="slide5.xml"/><Relationship Id="rId12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image" Target="../media/image7.png"/><Relationship Id="rId10" Type="http://schemas.openxmlformats.org/officeDocument/2006/relationships/slide" Target="slide8.xml"/><Relationship Id="rId4" Type="http://schemas.openxmlformats.org/officeDocument/2006/relationships/image" Target="../media/image5.jpeg"/><Relationship Id="rId9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7.png"/><Relationship Id="rId7" Type="http://schemas.openxmlformats.org/officeDocument/2006/relationships/slide" Target="slide3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32.xml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63.jpeg"/><Relationship Id="rId5" Type="http://schemas.openxmlformats.org/officeDocument/2006/relationships/slide" Target="slide30.xml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slide" Target="slide30.xml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slide" Target="slide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3.xm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slide" Target="slide3.xml"/><Relationship Id="rId4" Type="http://schemas.openxmlformats.org/officeDocument/2006/relationships/image" Target="../media/image16.png"/><Relationship Id="rId9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3.xml"/><Relationship Id="rId3" Type="http://schemas.openxmlformats.org/officeDocument/2006/relationships/image" Target="../media/image5.jpeg"/><Relationship Id="rId7" Type="http://schemas.openxmlformats.org/officeDocument/2006/relationships/image" Target="../media/image24.png"/><Relationship Id="rId12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Subtítulo"/>
          <p:cNvSpPr txBox="1">
            <a:spLocks/>
          </p:cNvSpPr>
          <p:nvPr/>
        </p:nvSpPr>
        <p:spPr bwMode="auto">
          <a:xfrm>
            <a:off x="1691680" y="4365104"/>
            <a:ext cx="6172200" cy="2153834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s-EC" sz="17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LIZETH SABRINA TRUJILLO MEZA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es-EC" sz="1700" b="1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s-EC" sz="17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ING. VICTOR HUGO PACHACAMA MSC. (DIRECTOR)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s-EC" sz="17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ECON. EDILBERTO </a:t>
            </a:r>
            <a:r>
              <a:rPr kumimoji="0" lang="es-EC" sz="1700" b="1" i="0" u="none" strike="noStrike" kern="0" cap="none" spc="0" normalizeH="0" baseline="0" noProof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MENESES MGCP. (COODIRECTOR</a:t>
            </a:r>
            <a:r>
              <a:rPr kumimoji="0" lang="es-EC" sz="17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es-EC" sz="1700" b="1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s-EC" sz="17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INGENIERÍA COMERCIAL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es-EC" sz="1700" b="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s-EC" sz="17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ABRIL 2013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/>
            </a:pPr>
            <a:endParaRPr kumimoji="0" lang="es-EC" sz="17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1043608" y="2492896"/>
            <a:ext cx="7612360" cy="110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 fontScale="97500"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“DISEÑO DE UN PLAN PARA LA CREACIÓN DE UN CENTRO RECREACIONAL Y DEPORTIVO EN LA PARROQUIA DE PINTAG”</a:t>
            </a:r>
            <a:endParaRPr kumimoji="0" lang="es-EC" sz="2400" b="0" i="0" u="none" strike="noStrike" kern="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882" name="Picture 2" descr="http://sinmiedos.net/wp-content/uploads/2012/02/ESP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76672"/>
            <a:ext cx="1800200" cy="1767958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187624" y="1556792"/>
            <a:ext cx="67056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smtClean="0">
                <a:solidFill>
                  <a:srgbClr val="000000"/>
                </a:solidFill>
                <a:latin typeface="Arial" pitchFamily="34" charset="0"/>
              </a:rPr>
              <a:t>ESTUDIO TÉCNICO</a:t>
            </a:r>
            <a:endParaRPr lang="es-E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971600" y="3212976"/>
            <a:ext cx="3744416" cy="2031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s-ES" dirty="0">
              <a:latin typeface="+mj-lt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>
                <a:latin typeface="+mj-lt"/>
              </a:rPr>
              <a:t>  </a:t>
            </a:r>
            <a:r>
              <a:rPr lang="es-ES" dirty="0" smtClean="0">
                <a:latin typeface="+mj-lt"/>
                <a:hlinkClick r:id="rId4" action="ppaction://hlinksldjump"/>
              </a:rPr>
              <a:t>TAMAÑO</a:t>
            </a:r>
            <a:endParaRPr lang="es-ES" dirty="0" smtClean="0">
              <a:latin typeface="+mj-lt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 smtClean="0">
                <a:latin typeface="+mj-lt"/>
              </a:rPr>
              <a:t>  </a:t>
            </a:r>
            <a:r>
              <a:rPr lang="es-ES" dirty="0" smtClean="0">
                <a:latin typeface="+mj-lt"/>
                <a:hlinkClick r:id="rId5" action="ppaction://hlinksldjump"/>
              </a:rPr>
              <a:t>LOCALIZACIÓN</a:t>
            </a:r>
            <a:endParaRPr lang="es-ES" dirty="0" smtClean="0">
              <a:latin typeface="+mj-lt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 smtClean="0">
                <a:latin typeface="+mj-lt"/>
              </a:rPr>
              <a:t>  </a:t>
            </a:r>
            <a:r>
              <a:rPr lang="es-ES" dirty="0" smtClean="0">
                <a:hlinkClick r:id="rId6" action="ppaction://hlinksldjump"/>
              </a:rPr>
              <a:t>INGENIERÍA DEL  SERVICIO</a:t>
            </a:r>
            <a:endParaRPr lang="es-ES" dirty="0" smtClean="0"/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 smtClean="0">
                <a:hlinkClick r:id="rId7" action="ppaction://hlinksldjump"/>
              </a:rPr>
              <a:t>  </a:t>
            </a:r>
            <a:r>
              <a:rPr lang="es-ES" dirty="0" smtClean="0">
                <a:hlinkClick r:id="rId8" action="ppaction://hlinksldjump"/>
              </a:rPr>
              <a:t>INGENIERÍA DEL PROYECTO</a:t>
            </a:r>
            <a:endParaRPr lang="es-ES" dirty="0">
              <a:latin typeface="+mj-lt"/>
            </a:endParaRPr>
          </a:p>
        </p:txBody>
      </p:sp>
      <p:sp>
        <p:nvSpPr>
          <p:cNvPr id="14" name="Rectangle 23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7740352" y="6381328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9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  <p:pic>
        <p:nvPicPr>
          <p:cNvPr id="322562" name="Picture 2" descr="http://pasosparahacerunproyecto.files.wordpress.com/2010/11/proyectos2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8024" y="2492896"/>
            <a:ext cx="4086940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 descr="C:\Users\Liz\Documents\ESPE LIZ\FOTOS Y VIDEOS\VARIAS\DSC00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256268"/>
            <a:ext cx="3347864" cy="2762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3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187624" y="1556792"/>
            <a:ext cx="67056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smtClean="0">
                <a:solidFill>
                  <a:srgbClr val="000000"/>
                </a:solidFill>
                <a:latin typeface="Arial" pitchFamily="34" charset="0"/>
              </a:rPr>
              <a:t>TAMAÑO</a:t>
            </a:r>
            <a:endParaRPr lang="es-E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27584" y="2852936"/>
            <a:ext cx="7010400" cy="32778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b="1" dirty="0">
                <a:latin typeface="Arial" pitchFamily="34" charset="0"/>
              </a:rPr>
              <a:t>          </a:t>
            </a:r>
            <a:endParaRPr lang="es-MX" sz="1800" dirty="0"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s-ES" sz="1800" dirty="0"/>
              <a:t> </a:t>
            </a:r>
            <a:r>
              <a:rPr lang="es-ES" sz="1800" dirty="0" smtClean="0"/>
              <a:t> Espacio físico</a:t>
            </a:r>
            <a:endParaRPr lang="es-ES" sz="800" dirty="0" smtClean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endParaRPr lang="es-MX" sz="1800" dirty="0" smtClean="0"/>
          </a:p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s-MX" sz="1800" dirty="0" smtClean="0"/>
              <a:t> Mercado</a:t>
            </a:r>
          </a:p>
          <a:p>
            <a:pPr>
              <a:spcBef>
                <a:spcPct val="50000"/>
              </a:spcBef>
            </a:pPr>
            <a:endParaRPr lang="es-MX" sz="1800" dirty="0" smtClean="0"/>
          </a:p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s-MX" sz="1800" dirty="0" smtClean="0"/>
              <a:t> </a:t>
            </a:r>
            <a:r>
              <a:rPr lang="es-MX" dirty="0" smtClean="0"/>
              <a:t>Recursos financieros</a:t>
            </a:r>
            <a:endParaRPr lang="es-MX" sz="1800" dirty="0" smtClean="0"/>
          </a:p>
          <a:p>
            <a:pPr>
              <a:spcBef>
                <a:spcPct val="50000"/>
              </a:spcBef>
            </a:pPr>
            <a:endParaRPr lang="es-MX" sz="1800" dirty="0" smtClean="0"/>
          </a:p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s-MX" sz="1800" dirty="0" smtClean="0"/>
              <a:t> Capacidad del servicio</a:t>
            </a:r>
            <a:endParaRPr lang="es-ES" sz="1800" dirty="0"/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5" cstate="print"/>
          <a:srcRect l="36676" t="36849" r="45828" b="31641"/>
          <a:stretch>
            <a:fillRect/>
          </a:stretch>
        </p:blipFill>
        <p:spPr bwMode="auto">
          <a:xfrm>
            <a:off x="4932040" y="3068960"/>
            <a:ext cx="3600400" cy="2985698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7" name="Rectangle 2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596336" y="6381328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latin typeface="Arial" pitchFamily="34" charset="0"/>
                <a:hlinkClick r:id="rId7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/>
          <a:srcRect l="35692" t="29156" r="38468" b="56078"/>
          <a:stretch>
            <a:fillRect/>
          </a:stretch>
        </p:blipFill>
        <p:spPr bwMode="auto">
          <a:xfrm>
            <a:off x="4932040" y="5119253"/>
            <a:ext cx="3672408" cy="92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37" name="Picture 1"/>
          <p:cNvPicPr>
            <a:picLocks noChangeAspect="1" noChangeArrowheads="1"/>
          </p:cNvPicPr>
          <p:nvPr/>
        </p:nvPicPr>
        <p:blipFill>
          <a:blip r:embed="rId9" cstate="print"/>
          <a:srcRect l="38858" t="25219" r="31102" b="24579"/>
          <a:stretch>
            <a:fillRect/>
          </a:stretch>
        </p:blipFill>
        <p:spPr bwMode="auto">
          <a:xfrm>
            <a:off x="4932040" y="2420888"/>
            <a:ext cx="36004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1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1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1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187624" y="1556792"/>
            <a:ext cx="67056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smtClean="0">
                <a:solidFill>
                  <a:srgbClr val="000000"/>
                </a:solidFill>
                <a:latin typeface="Arial" pitchFamily="34" charset="0"/>
              </a:rPr>
              <a:t>LOCALIZACIÓN</a:t>
            </a:r>
            <a:endParaRPr lang="es-E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39552" y="2348880"/>
            <a:ext cx="3672408" cy="16158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b="1" dirty="0">
                <a:solidFill>
                  <a:srgbClr val="000000"/>
                </a:solidFill>
                <a:latin typeface="Arial" pitchFamily="34" charset="0"/>
              </a:rPr>
              <a:t>          </a:t>
            </a:r>
            <a:endParaRPr lang="es-MX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smtClean="0">
                <a:solidFill>
                  <a:srgbClr val="000000"/>
                </a:solidFill>
              </a:rPr>
              <a:t> MACROLOCALIZACIÓN</a:t>
            </a:r>
            <a:endParaRPr lang="es-ES" sz="8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endParaRPr lang="es-MX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MX" dirty="0">
                <a:solidFill>
                  <a:srgbClr val="000000"/>
                </a:solidFill>
              </a:rPr>
              <a:t> </a:t>
            </a:r>
            <a:r>
              <a:rPr lang="es-MX" dirty="0" smtClean="0">
                <a:solidFill>
                  <a:srgbClr val="000000"/>
                </a:solidFill>
              </a:rPr>
              <a:t> MICROLOCALIZACIÓN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17" name="Picture 2" descr="http://upload.wikimedia.org/wikipedia/commons/thumb/b/b0/Mapa_Parroquia_P%C3%ADntag_(Quito).svg/640px-Mapa_Parroquia_P%C3%ADntag_(Quito).svg.png"/>
          <p:cNvPicPr>
            <a:picLocks noChangeAspect="1" noChangeArrowheads="1"/>
          </p:cNvPicPr>
          <p:nvPr/>
        </p:nvPicPr>
        <p:blipFill>
          <a:blip r:embed="rId4" cstate="print"/>
          <a:srcRect l="12994" t="3150" r="12589"/>
          <a:stretch>
            <a:fillRect/>
          </a:stretch>
        </p:blipFill>
        <p:spPr bwMode="auto">
          <a:xfrm>
            <a:off x="4067944" y="2276872"/>
            <a:ext cx="4536504" cy="4427984"/>
          </a:xfrm>
          <a:prstGeom prst="rect">
            <a:avLst/>
          </a:prstGeom>
          <a:noFill/>
        </p:spPr>
      </p:pic>
      <p:sp>
        <p:nvSpPr>
          <p:cNvPr id="18" name="Rectangle 2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772400" y="655320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6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  <p:pic>
        <p:nvPicPr>
          <p:cNvPr id="319489" name="Picture 1" descr="C:\Users\Liz\Documents\ESPE LIZ\FOTOS Y VIDEOS\VARIAS\DSC008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7" y="4185085"/>
            <a:ext cx="2928324" cy="2196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45" name="Rectangle 2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772400" y="655320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hlinkClick r:id="rId4" action="ppaction://hlinksldjump"/>
              </a:rPr>
              <a:t>RETORNAR</a:t>
            </a:r>
            <a:endParaRPr lang="es-ES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187624" y="1556792"/>
            <a:ext cx="67056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smtClean="0">
                <a:solidFill>
                  <a:srgbClr val="000000"/>
                </a:solidFill>
                <a:latin typeface="Arial" pitchFamily="34" charset="0"/>
              </a:rPr>
              <a:t>INGENIERÍA DEL SERVICIO</a:t>
            </a:r>
          </a:p>
        </p:txBody>
      </p:sp>
      <p:grpSp>
        <p:nvGrpSpPr>
          <p:cNvPr id="47" name="46 Grupo"/>
          <p:cNvGrpSpPr/>
          <p:nvPr/>
        </p:nvGrpSpPr>
        <p:grpSpPr>
          <a:xfrm>
            <a:off x="323528" y="2276872"/>
            <a:ext cx="8820472" cy="4122481"/>
            <a:chOff x="323528" y="2649686"/>
            <a:chExt cx="8820472" cy="4122481"/>
          </a:xfrm>
        </p:grpSpPr>
        <p:pic>
          <p:nvPicPr>
            <p:cNvPr id="48" name="Picture 6" descr="http://esphoto980x880.mnstatic.com/centro-recreacional-villa-loly_39369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3528" y="3573016"/>
              <a:ext cx="2376264" cy="30243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9" name="48 CuadroTexto"/>
            <p:cNvSpPr txBox="1"/>
            <p:nvPr/>
          </p:nvSpPr>
          <p:spPr>
            <a:xfrm>
              <a:off x="611560" y="2996952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/>
                <a:t>Entrada</a:t>
              </a:r>
              <a:endParaRPr lang="es-EC" dirty="0"/>
            </a:p>
          </p:txBody>
        </p:sp>
        <p:pic>
          <p:nvPicPr>
            <p:cNvPr id="50" name="Picture 8" descr="http://www.feminis.com/assets/images/Trabajo/pagar_deudas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59832" y="3501008"/>
              <a:ext cx="1872208" cy="31683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1" name="50 CuadroTexto"/>
            <p:cNvSpPr txBox="1"/>
            <p:nvPr/>
          </p:nvSpPr>
          <p:spPr>
            <a:xfrm>
              <a:off x="3203848" y="2780928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/>
                <a:t>Cancela la entrada</a:t>
              </a:r>
              <a:endParaRPr lang="es-EC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868144" y="2649686"/>
              <a:ext cx="2520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/>
                <a:t>Decide que actividad realizar</a:t>
              </a:r>
              <a:endParaRPr lang="es-EC" dirty="0"/>
            </a:p>
          </p:txBody>
        </p:sp>
        <p:grpSp>
          <p:nvGrpSpPr>
            <p:cNvPr id="53" name="24 Grupo"/>
            <p:cNvGrpSpPr/>
            <p:nvPr/>
          </p:nvGrpSpPr>
          <p:grpSpPr>
            <a:xfrm>
              <a:off x="5076056" y="3429000"/>
              <a:ext cx="4067944" cy="3343167"/>
              <a:chOff x="5076056" y="3429000"/>
              <a:chExt cx="4067944" cy="3343167"/>
            </a:xfrm>
          </p:grpSpPr>
          <p:grpSp>
            <p:nvGrpSpPr>
              <p:cNvPr id="54" name="22 Grupo"/>
              <p:cNvGrpSpPr/>
              <p:nvPr/>
            </p:nvGrpSpPr>
            <p:grpSpPr>
              <a:xfrm>
                <a:off x="5076056" y="3429000"/>
                <a:ext cx="4067944" cy="3343167"/>
                <a:chOff x="5292080" y="3654127"/>
                <a:chExt cx="3802318" cy="3118040"/>
              </a:xfrm>
            </p:grpSpPr>
            <p:pic>
              <p:nvPicPr>
                <p:cNvPr id="56" name="Picture 2" descr="http://3.bp.blogspot.com/-5B6Pag2hfb4/T58e-HqDLiI/AAAAAAAAAKE/Y3JThYYHVXg/s400/ECO-DECKING+timber+composite+decking+decision+time1-resized-600.jp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5292080" y="3654127"/>
                  <a:ext cx="3802318" cy="311804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  <p:sp>
              <p:nvSpPr>
                <p:cNvPr id="57" name="56 CuadroTexto"/>
                <p:cNvSpPr txBox="1"/>
                <p:nvPr/>
              </p:nvSpPr>
              <p:spPr>
                <a:xfrm>
                  <a:off x="6705508" y="4124240"/>
                  <a:ext cx="936104" cy="2880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1200" dirty="0" smtClean="0"/>
                    <a:t>Restaurante</a:t>
                  </a:r>
                  <a:endParaRPr lang="es-EC" sz="1200" dirty="0"/>
                </a:p>
              </p:txBody>
            </p:sp>
            <p:sp>
              <p:nvSpPr>
                <p:cNvPr id="58" name="57 CuadroTexto"/>
                <p:cNvSpPr txBox="1"/>
                <p:nvPr/>
              </p:nvSpPr>
              <p:spPr>
                <a:xfrm>
                  <a:off x="6384562" y="4384513"/>
                  <a:ext cx="79208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1200" dirty="0" smtClean="0"/>
                    <a:t>Piscina</a:t>
                  </a:r>
                  <a:endParaRPr lang="es-EC" sz="1200" dirty="0"/>
                </a:p>
              </p:txBody>
            </p:sp>
            <p:sp>
              <p:nvSpPr>
                <p:cNvPr id="59" name="58 CuadroTexto"/>
                <p:cNvSpPr txBox="1"/>
                <p:nvPr/>
              </p:nvSpPr>
              <p:spPr>
                <a:xfrm>
                  <a:off x="8547760" y="4930148"/>
                  <a:ext cx="546638" cy="2686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1200" dirty="0" smtClean="0"/>
                    <a:t>Fútbol</a:t>
                  </a:r>
                  <a:endParaRPr lang="es-EC" sz="1200" dirty="0"/>
                </a:p>
              </p:txBody>
            </p:sp>
            <p:sp>
              <p:nvSpPr>
                <p:cNvPr id="60" name="59 CuadroTexto"/>
                <p:cNvSpPr txBox="1"/>
                <p:nvPr/>
              </p:nvSpPr>
              <p:spPr>
                <a:xfrm>
                  <a:off x="8186241" y="4527194"/>
                  <a:ext cx="85571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1200" dirty="0" smtClean="0"/>
                    <a:t>Ecuabóley</a:t>
                  </a:r>
                  <a:endParaRPr lang="es-EC" sz="1200" dirty="0"/>
                </a:p>
              </p:txBody>
            </p:sp>
            <p:sp>
              <p:nvSpPr>
                <p:cNvPr id="61" name="60 CuadroTexto"/>
                <p:cNvSpPr txBox="1"/>
                <p:nvPr/>
              </p:nvSpPr>
              <p:spPr>
                <a:xfrm>
                  <a:off x="7596336" y="4119463"/>
                  <a:ext cx="85571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C" sz="1200" dirty="0" smtClean="0"/>
                    <a:t>Espacios verdes</a:t>
                  </a:r>
                  <a:endParaRPr lang="es-EC" sz="1200" dirty="0"/>
                </a:p>
              </p:txBody>
            </p:sp>
          </p:grpSp>
          <p:sp>
            <p:nvSpPr>
              <p:cNvPr id="55" name="54 CuadroTexto"/>
              <p:cNvSpPr txBox="1"/>
              <p:nvPr/>
            </p:nvSpPr>
            <p:spPr>
              <a:xfrm>
                <a:off x="8288288" y="5517232"/>
                <a:ext cx="8557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1200" dirty="0" smtClean="0"/>
                  <a:t>Juegos infantiles</a:t>
                </a:r>
                <a:endParaRPr lang="es-EC" sz="1200" dirty="0"/>
              </a:p>
            </p:txBody>
          </p:sp>
        </p:grp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187624" y="1268760"/>
            <a:ext cx="6705600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smtClean="0">
                <a:solidFill>
                  <a:srgbClr val="000000"/>
                </a:solidFill>
                <a:latin typeface="Arial" pitchFamily="34" charset="0"/>
              </a:rPr>
              <a:t>INGENIERÍA DEL PROYECTO</a:t>
            </a:r>
          </a:p>
          <a:p>
            <a:pPr algn="ctr">
              <a:spcBef>
                <a:spcPct val="50000"/>
              </a:spcBef>
            </a:pPr>
            <a:r>
              <a:rPr lang="es-ES" dirty="0" smtClean="0">
                <a:solidFill>
                  <a:srgbClr val="000000"/>
                </a:solidFill>
                <a:latin typeface="Arial" pitchFamily="34" charset="0"/>
              </a:rPr>
              <a:t>INFRAESTRUCTURA</a:t>
            </a:r>
          </a:p>
        </p:txBody>
      </p:sp>
      <p:grpSp>
        <p:nvGrpSpPr>
          <p:cNvPr id="25" name="24 Grupo"/>
          <p:cNvGrpSpPr/>
          <p:nvPr/>
        </p:nvGrpSpPr>
        <p:grpSpPr>
          <a:xfrm>
            <a:off x="1115616" y="2060848"/>
            <a:ext cx="7128792" cy="4536504"/>
            <a:chOff x="539552" y="-323051"/>
            <a:chExt cx="8352928" cy="7448156"/>
          </a:xfrm>
        </p:grpSpPr>
        <p:grpSp>
          <p:nvGrpSpPr>
            <p:cNvPr id="26" name="6 Grupo"/>
            <p:cNvGrpSpPr/>
            <p:nvPr/>
          </p:nvGrpSpPr>
          <p:grpSpPr>
            <a:xfrm>
              <a:off x="539552" y="476672"/>
              <a:ext cx="7920880" cy="5445224"/>
              <a:chOff x="1043608" y="1412776"/>
              <a:chExt cx="7920880" cy="5445224"/>
            </a:xfrm>
          </p:grpSpPr>
          <p:pic>
            <p:nvPicPr>
              <p:cNvPr id="41" name="40 Imagen"/>
              <p:cNvPicPr/>
              <p:nvPr/>
            </p:nvPicPr>
            <p:blipFill>
              <a:blip r:embed="rId3" cstate="print"/>
              <a:srcRect l="34947" t="12689" r="18231" b="24773"/>
              <a:stretch>
                <a:fillRect/>
              </a:stretch>
            </p:blipFill>
            <p:spPr bwMode="auto">
              <a:xfrm>
                <a:off x="1043608" y="1412776"/>
                <a:ext cx="7920880" cy="544522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2" name="41 Rectángulo"/>
              <p:cNvSpPr/>
              <p:nvPr/>
            </p:nvSpPr>
            <p:spPr>
              <a:xfrm rot="168307">
                <a:off x="3573295" y="2916712"/>
                <a:ext cx="2617374" cy="44851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pic>
            <p:nvPicPr>
              <p:cNvPr id="43" name="42 Imagen" descr="f"/>
              <p:cNvPicPr/>
              <p:nvPr/>
            </p:nvPicPr>
            <p:blipFill>
              <a:blip r:embed="rId4" cstate="print"/>
              <a:srcRect t="40269" r="81654" b="47630"/>
              <a:stretch>
                <a:fillRect/>
              </a:stretch>
            </p:blipFill>
            <p:spPr bwMode="auto">
              <a:xfrm rot="380147">
                <a:off x="2504391" y="2754587"/>
                <a:ext cx="850925" cy="42085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4" name="43 Imagen"/>
              <p:cNvPicPr/>
              <p:nvPr/>
            </p:nvPicPr>
            <p:blipFill>
              <a:blip r:embed="rId3" cstate="print"/>
              <a:srcRect l="37120" t="48526" r="31908" b="40054"/>
              <a:stretch>
                <a:fillRect/>
              </a:stretch>
            </p:blipFill>
            <p:spPr bwMode="auto">
              <a:xfrm rot="16629877">
                <a:off x="7847611" y="3205621"/>
                <a:ext cx="1211888" cy="73242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cxnSp>
          <p:nvCxnSpPr>
            <p:cNvPr id="27" name="26 Conector recto de flecha"/>
            <p:cNvCxnSpPr>
              <a:stCxn id="42" idx="0"/>
            </p:cNvCxnSpPr>
            <p:nvPr/>
          </p:nvCxnSpPr>
          <p:spPr>
            <a:xfrm flipV="1">
              <a:off x="4388901" y="332656"/>
              <a:ext cx="1119203" cy="16482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27 CuadroTexto"/>
            <p:cNvSpPr txBox="1"/>
            <p:nvPr/>
          </p:nvSpPr>
          <p:spPr>
            <a:xfrm>
              <a:off x="4671108" y="-197818"/>
              <a:ext cx="1584176" cy="507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>
                  <a:latin typeface="Times New Roman" pitchFamily="18" charset="0"/>
                  <a:cs typeface="Times New Roman" pitchFamily="18" charset="0"/>
                </a:rPr>
                <a:t>Piscina</a:t>
              </a:r>
              <a:endParaRPr lang="es-EC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28 Conector recto de flecha"/>
            <p:cNvCxnSpPr/>
            <p:nvPr/>
          </p:nvCxnSpPr>
          <p:spPr>
            <a:xfrm flipV="1">
              <a:off x="2411760" y="188640"/>
              <a:ext cx="1119203" cy="16482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29 CuadroTexto"/>
            <p:cNvSpPr txBox="1"/>
            <p:nvPr/>
          </p:nvSpPr>
          <p:spPr>
            <a:xfrm>
              <a:off x="2874779" y="-296728"/>
              <a:ext cx="1584176" cy="507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>
                  <a:latin typeface="Times New Roman" pitchFamily="18" charset="0"/>
                  <a:cs typeface="Times New Roman" pitchFamily="18" charset="0"/>
                </a:rPr>
                <a:t>Vestuario</a:t>
              </a:r>
              <a:endParaRPr lang="es-EC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1" name="30 Conector recto de flecha"/>
            <p:cNvCxnSpPr/>
            <p:nvPr/>
          </p:nvCxnSpPr>
          <p:spPr>
            <a:xfrm flipH="1">
              <a:off x="1331640" y="4221088"/>
              <a:ext cx="72008" cy="20162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31 Conector recto de flecha"/>
            <p:cNvCxnSpPr/>
            <p:nvPr/>
          </p:nvCxnSpPr>
          <p:spPr>
            <a:xfrm>
              <a:off x="4067944" y="5085184"/>
              <a:ext cx="0" cy="11521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32 Conector recto de flecha"/>
            <p:cNvCxnSpPr/>
            <p:nvPr/>
          </p:nvCxnSpPr>
          <p:spPr>
            <a:xfrm>
              <a:off x="7812360" y="3140968"/>
              <a:ext cx="0" cy="30963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33 Conector recto de flecha"/>
            <p:cNvCxnSpPr/>
            <p:nvPr/>
          </p:nvCxnSpPr>
          <p:spPr>
            <a:xfrm>
              <a:off x="5868144" y="4437112"/>
              <a:ext cx="0" cy="1800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34 CuadroTexto"/>
            <p:cNvSpPr txBox="1"/>
            <p:nvPr/>
          </p:nvSpPr>
          <p:spPr>
            <a:xfrm>
              <a:off x="539552" y="6237313"/>
              <a:ext cx="1584176" cy="887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>
                  <a:latin typeface="Times New Roman" pitchFamily="18" charset="0"/>
                  <a:cs typeface="Times New Roman" pitchFamily="18" charset="0"/>
                </a:rPr>
                <a:t>Cancha de fútbol</a:t>
              </a:r>
              <a:endParaRPr lang="es-EC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35 CuadroTexto"/>
            <p:cNvSpPr txBox="1"/>
            <p:nvPr/>
          </p:nvSpPr>
          <p:spPr>
            <a:xfrm>
              <a:off x="3096223" y="6309320"/>
              <a:ext cx="1934150" cy="507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 smtClean="0">
                  <a:latin typeface="Times New Roman" pitchFamily="18" charset="0"/>
                  <a:cs typeface="Times New Roman" pitchFamily="18" charset="0"/>
                </a:rPr>
                <a:t>Parqueaderos</a:t>
              </a:r>
              <a:endParaRPr lang="es-EC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36 CuadroTexto"/>
            <p:cNvSpPr txBox="1"/>
            <p:nvPr/>
          </p:nvSpPr>
          <p:spPr>
            <a:xfrm>
              <a:off x="5220072" y="6237312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>
                  <a:latin typeface="Times New Roman" pitchFamily="18" charset="0"/>
                  <a:cs typeface="Times New Roman" pitchFamily="18" charset="0"/>
                </a:rPr>
                <a:t>Baños</a:t>
              </a:r>
              <a:endParaRPr lang="es-EC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37 CuadroTexto"/>
            <p:cNvSpPr txBox="1"/>
            <p:nvPr/>
          </p:nvSpPr>
          <p:spPr>
            <a:xfrm>
              <a:off x="7020272" y="6237313"/>
              <a:ext cx="1584176" cy="887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>
                  <a:latin typeface="Times New Roman" pitchFamily="18" charset="0"/>
                  <a:cs typeface="Times New Roman" pitchFamily="18" charset="0"/>
                </a:rPr>
                <a:t>Cancha de ecuabóley</a:t>
              </a:r>
              <a:endParaRPr lang="es-EC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9" name="38 Conector recto de flecha"/>
            <p:cNvCxnSpPr/>
            <p:nvPr/>
          </p:nvCxnSpPr>
          <p:spPr>
            <a:xfrm flipV="1">
              <a:off x="6372200" y="332656"/>
              <a:ext cx="1152128" cy="13155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39 CuadroTexto"/>
            <p:cNvSpPr txBox="1"/>
            <p:nvPr/>
          </p:nvSpPr>
          <p:spPr>
            <a:xfrm>
              <a:off x="6444208" y="-323051"/>
              <a:ext cx="2448272" cy="718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 smtClean="0">
                  <a:latin typeface="Times New Roman" pitchFamily="18" charset="0"/>
                  <a:cs typeface="Times New Roman" pitchFamily="18" charset="0"/>
                </a:rPr>
                <a:t>Administración y restaurante</a:t>
              </a:r>
              <a:endParaRPr lang="es-EC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5" name="Rectangle 2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772400" y="655320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latin typeface="Arial" pitchFamily="34" charset="0"/>
                <a:hlinkClick r:id="rId6" action="ppaction://hlinksldjump"/>
              </a:rPr>
              <a:t>SIGUIENTE</a:t>
            </a:r>
            <a:endParaRPr lang="es-ES" sz="1600" dirty="0">
              <a:latin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45" name="Text Box 16"/>
          <p:cNvSpPr txBox="1">
            <a:spLocks noChangeArrowheads="1"/>
          </p:cNvSpPr>
          <p:nvPr/>
        </p:nvSpPr>
        <p:spPr bwMode="auto">
          <a:xfrm>
            <a:off x="1403648" y="1484784"/>
            <a:ext cx="6629400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smtClean="0">
                <a:solidFill>
                  <a:srgbClr val="000000"/>
                </a:solidFill>
                <a:latin typeface="Arial" pitchFamily="34" charset="0"/>
              </a:rPr>
              <a:t>INGENIERÍA DEL PROYECTO  </a:t>
            </a:r>
          </a:p>
          <a:p>
            <a:pPr algn="ctr">
              <a:spcBef>
                <a:spcPct val="50000"/>
              </a:spcBef>
            </a:pPr>
            <a:r>
              <a:rPr lang="es-ES" dirty="0" smtClean="0">
                <a:solidFill>
                  <a:srgbClr val="000000"/>
                </a:solidFill>
                <a:latin typeface="Arial" pitchFamily="34" charset="0"/>
              </a:rPr>
              <a:t>CADENA DE VALOR</a:t>
            </a:r>
            <a:endParaRPr lang="es-E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Rectangle 2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740352" y="6453336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hlinkClick r:id="rId4" action="ppaction://hlinksldjump"/>
              </a:rPr>
              <a:t>SIGUIENTE</a:t>
            </a:r>
            <a:endParaRPr lang="es-ES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1619672" y="2420888"/>
            <a:ext cx="7524328" cy="3600400"/>
            <a:chOff x="179512" y="1412776"/>
            <a:chExt cx="8964488" cy="3600400"/>
          </a:xfrm>
        </p:grpSpPr>
        <p:sp>
          <p:nvSpPr>
            <p:cNvPr id="25" name="24 Pentágono"/>
            <p:cNvSpPr/>
            <p:nvPr/>
          </p:nvSpPr>
          <p:spPr>
            <a:xfrm>
              <a:off x="179512" y="1412776"/>
              <a:ext cx="8964488" cy="3600400"/>
            </a:xfrm>
            <a:prstGeom prst="homePlat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schemeClr val="tx1"/>
                </a:solidFill>
              </a:endParaRPr>
            </a:p>
          </p:txBody>
        </p:sp>
        <p:sp>
          <p:nvSpPr>
            <p:cNvPr id="26" name="25 Pentágono"/>
            <p:cNvSpPr/>
            <p:nvPr/>
          </p:nvSpPr>
          <p:spPr>
            <a:xfrm>
              <a:off x="179512" y="3212976"/>
              <a:ext cx="3174244" cy="1728192"/>
            </a:xfrm>
            <a:prstGeom prst="homePlat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b="1" dirty="0"/>
            </a:p>
          </p:txBody>
        </p:sp>
        <p:cxnSp>
          <p:nvCxnSpPr>
            <p:cNvPr id="27" name="26 Conector recto"/>
            <p:cNvCxnSpPr/>
            <p:nvPr/>
          </p:nvCxnSpPr>
          <p:spPr>
            <a:xfrm>
              <a:off x="179512" y="3212976"/>
              <a:ext cx="8064294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27 CuadroTexto"/>
            <p:cNvSpPr txBox="1"/>
            <p:nvPr/>
          </p:nvSpPr>
          <p:spPr>
            <a:xfrm>
              <a:off x="5364088" y="3717032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/>
                <a:t>SERVICIO</a:t>
              </a:r>
              <a:endParaRPr lang="es-EC" b="1" dirty="0"/>
            </a:p>
          </p:txBody>
        </p:sp>
        <p:sp>
          <p:nvSpPr>
            <p:cNvPr id="33" name="32 CuadroTexto"/>
            <p:cNvSpPr txBox="1"/>
            <p:nvPr/>
          </p:nvSpPr>
          <p:spPr>
            <a:xfrm>
              <a:off x="539552" y="3789040"/>
              <a:ext cx="1870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 smtClean="0"/>
                <a:t>LOGÍSTICA</a:t>
              </a:r>
              <a:endParaRPr lang="es-EC" b="1" dirty="0" smtClean="0"/>
            </a:p>
            <a:p>
              <a:endParaRPr lang="es-EC" dirty="0"/>
            </a:p>
          </p:txBody>
        </p:sp>
      </p:grpSp>
      <p:sp>
        <p:nvSpPr>
          <p:cNvPr id="34" name="33 CuadroTexto"/>
          <p:cNvSpPr txBox="1"/>
          <p:nvPr/>
        </p:nvSpPr>
        <p:spPr>
          <a:xfrm>
            <a:off x="2195736" y="256490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ESTRUCTURA DE LA EMPRESA</a:t>
            </a:r>
            <a:endParaRPr lang="es-EC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144016" y="3070701"/>
            <a:ext cx="1475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Actividades de apoyo</a:t>
            </a:r>
            <a:endParaRPr lang="es-EC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059832" y="622802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Actividades primarias</a:t>
            </a:r>
            <a:endParaRPr lang="es-EC" dirty="0"/>
          </a:p>
        </p:txBody>
      </p:sp>
      <p:cxnSp>
        <p:nvCxnSpPr>
          <p:cNvPr id="23" name="22 Conector recto"/>
          <p:cNvCxnSpPr/>
          <p:nvPr/>
        </p:nvCxnSpPr>
        <p:spPr bwMode="auto">
          <a:xfrm>
            <a:off x="6516216" y="2420888"/>
            <a:ext cx="1872208" cy="1800200"/>
          </a:xfrm>
          <a:prstGeom prst="line">
            <a:avLst/>
          </a:prstGeom>
          <a:solidFill>
            <a:schemeClr val="accent1"/>
          </a:solidFill>
          <a:ln w="9525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36 Conector recto"/>
          <p:cNvCxnSpPr/>
          <p:nvPr/>
        </p:nvCxnSpPr>
        <p:spPr bwMode="auto">
          <a:xfrm flipV="1">
            <a:off x="6660232" y="4221088"/>
            <a:ext cx="1728192" cy="1800200"/>
          </a:xfrm>
          <a:prstGeom prst="line">
            <a:avLst/>
          </a:prstGeom>
          <a:solidFill>
            <a:schemeClr val="accent1"/>
          </a:solidFill>
          <a:ln w="9525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41 CuadroTexto"/>
          <p:cNvSpPr txBox="1"/>
          <p:nvPr/>
        </p:nvSpPr>
        <p:spPr>
          <a:xfrm rot="2563574">
            <a:off x="6908927" y="307033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MARGEN</a:t>
            </a:r>
            <a:endParaRPr lang="es-EC" dirty="0"/>
          </a:p>
        </p:txBody>
      </p:sp>
      <p:sp>
        <p:nvSpPr>
          <p:cNvPr id="43" name="42 CuadroTexto"/>
          <p:cNvSpPr txBox="1"/>
          <p:nvPr/>
        </p:nvSpPr>
        <p:spPr>
          <a:xfrm rot="8050683">
            <a:off x="7189740" y="482600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MARGEN</a:t>
            </a:r>
            <a:endParaRPr lang="es-EC" dirty="0"/>
          </a:p>
        </p:txBody>
      </p:sp>
      <p:sp>
        <p:nvSpPr>
          <p:cNvPr id="44" name="43 Cheurón"/>
          <p:cNvSpPr/>
          <p:nvPr/>
        </p:nvSpPr>
        <p:spPr>
          <a:xfrm>
            <a:off x="3419872" y="4293096"/>
            <a:ext cx="2664296" cy="165618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46" name="45 CuadroTexto"/>
          <p:cNvSpPr txBox="1"/>
          <p:nvPr/>
        </p:nvSpPr>
        <p:spPr>
          <a:xfrm>
            <a:off x="4067944" y="472514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MARKETING Y VENTAS</a:t>
            </a:r>
            <a:endParaRPr lang="es-EC" b="1" dirty="0"/>
          </a:p>
        </p:txBody>
      </p:sp>
      <p:cxnSp>
        <p:nvCxnSpPr>
          <p:cNvPr id="50" name="49 Conector recto"/>
          <p:cNvCxnSpPr/>
          <p:nvPr/>
        </p:nvCxnSpPr>
        <p:spPr>
          <a:xfrm>
            <a:off x="1619672" y="3068960"/>
            <a:ext cx="554461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51 Conector recto"/>
          <p:cNvCxnSpPr/>
          <p:nvPr/>
        </p:nvCxnSpPr>
        <p:spPr>
          <a:xfrm>
            <a:off x="1619672" y="3573016"/>
            <a:ext cx="554461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53 CuadroTexto"/>
          <p:cNvSpPr txBox="1"/>
          <p:nvPr/>
        </p:nvSpPr>
        <p:spPr>
          <a:xfrm>
            <a:off x="2195736" y="305966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RECURSOS HUMANOS</a:t>
            </a:r>
            <a:endParaRPr lang="es-EC" b="1" dirty="0"/>
          </a:p>
        </p:txBody>
      </p:sp>
      <p:sp>
        <p:nvSpPr>
          <p:cNvPr id="55" name="54 CuadroTexto"/>
          <p:cNvSpPr txBox="1"/>
          <p:nvPr/>
        </p:nvSpPr>
        <p:spPr>
          <a:xfrm>
            <a:off x="2267744" y="37077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DESARROLLO DE LA TECNOLOGÍA</a:t>
            </a:r>
            <a:endParaRPr lang="es-EC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45" name="Text Box 16"/>
          <p:cNvSpPr txBox="1">
            <a:spLocks noChangeArrowheads="1"/>
          </p:cNvSpPr>
          <p:nvPr/>
        </p:nvSpPr>
        <p:spPr bwMode="auto">
          <a:xfrm>
            <a:off x="1403648" y="1700808"/>
            <a:ext cx="6629400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smtClean="0">
                <a:solidFill>
                  <a:srgbClr val="000000"/>
                </a:solidFill>
                <a:latin typeface="Arial" pitchFamily="34" charset="0"/>
              </a:rPr>
              <a:t>INGENIERÍA DEL PROYECTO  </a:t>
            </a:r>
          </a:p>
          <a:p>
            <a:pPr algn="ctr">
              <a:spcBef>
                <a:spcPct val="50000"/>
              </a:spcBef>
            </a:pPr>
            <a:r>
              <a:rPr lang="es-ES" dirty="0" smtClean="0">
                <a:solidFill>
                  <a:srgbClr val="000000"/>
                </a:solidFill>
                <a:latin typeface="Arial" pitchFamily="34" charset="0"/>
              </a:rPr>
              <a:t>REQUERIMIENTOS</a:t>
            </a:r>
            <a:endParaRPr lang="es-E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" name="Rectangle 2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331640" y="630932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solidFill>
                  <a:srgbClr val="000000"/>
                </a:solidFill>
                <a:latin typeface="Arial" pitchFamily="34" charset="0"/>
                <a:hlinkClick r:id="rId4" action="ppaction://hlinksldjump"/>
              </a:rPr>
              <a:t>RETORNAR</a:t>
            </a:r>
            <a:endParaRPr lang="es-ES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16417" name="Picture 1"/>
          <p:cNvPicPr>
            <a:picLocks noChangeAspect="1" noChangeArrowheads="1"/>
          </p:cNvPicPr>
          <p:nvPr/>
        </p:nvPicPr>
        <p:blipFill>
          <a:blip r:embed="rId5" cstate="print"/>
          <a:srcRect l="64471" t="33094" r="12285" b="52141"/>
          <a:stretch>
            <a:fillRect/>
          </a:stretch>
        </p:blipFill>
        <p:spPr bwMode="auto">
          <a:xfrm>
            <a:off x="1043608" y="3212976"/>
            <a:ext cx="367240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19" name="Picture 3" descr="http://1.bp.blogspot.com/_lO2CQ-xhwjA/S5unvami5JI/AAAAAAAAAA8/QQx2zEXRjzg/s200/Web-Marketi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2564904"/>
            <a:ext cx="3712623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45" name="Text Box 16"/>
          <p:cNvSpPr txBox="1">
            <a:spLocks noChangeArrowheads="1"/>
          </p:cNvSpPr>
          <p:nvPr/>
        </p:nvSpPr>
        <p:spPr bwMode="auto">
          <a:xfrm>
            <a:off x="1403648" y="1979548"/>
            <a:ext cx="66294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</a:rPr>
              <a:t>   </a:t>
            </a:r>
            <a:r>
              <a:rPr lang="es-ES" b="1" dirty="0" smtClean="0">
                <a:solidFill>
                  <a:srgbClr val="000000"/>
                </a:solidFill>
                <a:latin typeface="Arial" pitchFamily="34" charset="0"/>
              </a:rPr>
              <a:t>LA EMPRESA</a:t>
            </a:r>
            <a:endParaRPr lang="es-E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9512" y="3269883"/>
            <a:ext cx="4464496" cy="16158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b="1" dirty="0">
                <a:solidFill>
                  <a:srgbClr val="000000"/>
                </a:solidFill>
                <a:latin typeface="Arial" pitchFamily="34" charset="0"/>
              </a:rPr>
              <a:t>          </a:t>
            </a:r>
          </a:p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s-MX" dirty="0" smtClean="0">
                <a:solidFill>
                  <a:srgbClr val="000000"/>
                </a:solidFill>
              </a:rPr>
              <a:t>  RAZÓN SOCIAL, LOGOTIPO, SLOGAN</a:t>
            </a:r>
          </a:p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s-MX" dirty="0" smtClean="0">
                <a:solidFill>
                  <a:srgbClr val="000000"/>
                </a:solidFill>
              </a:rPr>
              <a:t>  </a:t>
            </a:r>
            <a:r>
              <a:rPr lang="es-MX" dirty="0" smtClean="0">
                <a:solidFill>
                  <a:srgbClr val="000000"/>
                </a:solidFill>
                <a:hlinkClick r:id="rId5" action="ppaction://hlinksldjump"/>
              </a:rPr>
              <a:t>MAPA ESTRATÉGICO</a:t>
            </a:r>
            <a:endParaRPr lang="es-MX" dirty="0" smtClean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s-MX" dirty="0" smtClean="0">
                <a:solidFill>
                  <a:srgbClr val="000000"/>
                </a:solidFill>
              </a:rPr>
              <a:t>  </a:t>
            </a:r>
            <a:r>
              <a:rPr lang="es-MX" dirty="0" smtClean="0">
                <a:solidFill>
                  <a:srgbClr val="000000"/>
                </a:solidFill>
                <a:hlinkClick r:id="rId6" action="ppaction://hlinksldjump"/>
              </a:rPr>
              <a:t>PROPUESTA ESTRATÉGICA</a:t>
            </a:r>
            <a:endParaRPr lang="es-MX" dirty="0" smtClean="0">
              <a:solidFill>
                <a:srgbClr val="000000"/>
              </a:solidFill>
            </a:endParaRPr>
          </a:p>
        </p:txBody>
      </p:sp>
      <p:pic>
        <p:nvPicPr>
          <p:cNvPr id="14" name="13 Imagen"/>
          <p:cNvPicPr/>
          <p:nvPr/>
        </p:nvPicPr>
        <p:blipFill>
          <a:blip r:embed="rId7" cstate="print"/>
          <a:srcRect l="38282" t="25308" r="19466" b="46600"/>
          <a:stretch>
            <a:fillRect/>
          </a:stretch>
        </p:blipFill>
        <p:spPr bwMode="auto">
          <a:xfrm>
            <a:off x="4716016" y="3645024"/>
            <a:ext cx="4176464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angle 2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596336" y="6381328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8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45" name="Text Box 16"/>
          <p:cNvSpPr txBox="1">
            <a:spLocks noChangeArrowheads="1"/>
          </p:cNvSpPr>
          <p:nvPr/>
        </p:nvSpPr>
        <p:spPr bwMode="auto">
          <a:xfrm>
            <a:off x="1403648" y="1484784"/>
            <a:ext cx="66294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 smtClean="0">
                <a:solidFill>
                  <a:srgbClr val="000000"/>
                </a:solidFill>
                <a:latin typeface="Arial" pitchFamily="34" charset="0"/>
              </a:rPr>
              <a:t>  MAPA ESTRATÉGICO</a:t>
            </a:r>
            <a:endParaRPr lang="es-ES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02101" name="Picture 21"/>
          <p:cNvPicPr>
            <a:picLocks noChangeAspect="1" noChangeArrowheads="1"/>
          </p:cNvPicPr>
          <p:nvPr/>
        </p:nvPicPr>
        <p:blipFill>
          <a:blip r:embed="rId4" cstate="print"/>
          <a:srcRect l="18536" t="9844" r="16159" b="9439"/>
          <a:stretch>
            <a:fillRect/>
          </a:stretch>
        </p:blipFill>
        <p:spPr bwMode="auto">
          <a:xfrm>
            <a:off x="467544" y="1844824"/>
            <a:ext cx="8496944" cy="4941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Rectangle 2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228184" y="661035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6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45" name="Text Box 16"/>
          <p:cNvSpPr txBox="1">
            <a:spLocks noChangeArrowheads="1"/>
          </p:cNvSpPr>
          <p:nvPr/>
        </p:nvSpPr>
        <p:spPr bwMode="auto">
          <a:xfrm>
            <a:off x="1403648" y="1700808"/>
            <a:ext cx="66294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>
                <a:solidFill>
                  <a:srgbClr val="000000"/>
                </a:solidFill>
                <a:latin typeface="Arial" pitchFamily="34" charset="0"/>
              </a:rPr>
              <a:t>   </a:t>
            </a:r>
            <a:r>
              <a:rPr lang="es-ES" dirty="0" smtClean="0">
                <a:solidFill>
                  <a:srgbClr val="000000"/>
                </a:solidFill>
                <a:latin typeface="Arial" pitchFamily="34" charset="0"/>
              </a:rPr>
              <a:t>PROPUESTA ESTRATÉGICA</a:t>
            </a:r>
            <a:endParaRPr lang="es-E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Rectangle 2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772400" y="655320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5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  <p:pic>
        <p:nvPicPr>
          <p:cNvPr id="312321" name="Picture 1"/>
          <p:cNvPicPr>
            <a:picLocks noChangeAspect="1" noChangeArrowheads="1"/>
          </p:cNvPicPr>
          <p:nvPr/>
        </p:nvPicPr>
        <p:blipFill>
          <a:blip r:embed="rId6" cstate="print"/>
          <a:srcRect l="5807" t="25219" r="44384" b="36391"/>
          <a:stretch>
            <a:fillRect/>
          </a:stretch>
        </p:blipFill>
        <p:spPr bwMode="auto">
          <a:xfrm>
            <a:off x="722342" y="2636912"/>
            <a:ext cx="781009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95536" y="2636912"/>
            <a:ext cx="6705600" cy="244682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>
                <a:latin typeface="Arial" charset="0"/>
              </a:rPr>
              <a:t> </a:t>
            </a:r>
            <a:r>
              <a:rPr lang="es-ES" dirty="0" smtClean="0">
                <a:latin typeface="Arial" charset="0"/>
              </a:rPr>
              <a:t> </a:t>
            </a:r>
            <a:r>
              <a:rPr lang="es-ES" dirty="0" smtClean="0">
                <a:latin typeface="Arial" charset="0"/>
                <a:hlinkClick r:id="rId4" action="ppaction://hlinksldjump"/>
              </a:rPr>
              <a:t>ESTUDIO DE MERCADO</a:t>
            </a:r>
            <a:endParaRPr lang="es-ES" dirty="0">
              <a:latin typeface="Arial" charset="0"/>
            </a:endParaRPr>
          </a:p>
          <a:p>
            <a:pPr algn="l"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>
                <a:latin typeface="Arial" charset="0"/>
              </a:rPr>
              <a:t>  </a:t>
            </a:r>
            <a:r>
              <a:rPr lang="es-ES" dirty="0">
                <a:latin typeface="Arial" charset="0"/>
                <a:hlinkClick r:id="rId5" action="ppaction://hlinksldjump"/>
              </a:rPr>
              <a:t>ESTUDIO </a:t>
            </a:r>
            <a:r>
              <a:rPr lang="es-ES" dirty="0" smtClean="0">
                <a:latin typeface="Arial" charset="0"/>
                <a:hlinkClick r:id="rId5" action="ppaction://hlinksldjump"/>
              </a:rPr>
              <a:t>TÉCNICO</a:t>
            </a:r>
            <a:endParaRPr lang="es-ES" dirty="0" smtClean="0">
              <a:latin typeface="Arial" charset="0"/>
            </a:endParaRPr>
          </a:p>
          <a:p>
            <a:pPr algn="l"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 smtClean="0">
                <a:latin typeface="Arial" charset="0"/>
              </a:rPr>
              <a:t>  </a:t>
            </a:r>
            <a:r>
              <a:rPr lang="es-ES" dirty="0" smtClean="0">
                <a:latin typeface="Arial" charset="0"/>
                <a:hlinkClick r:id="rId6" action="ppaction://hlinksldjump"/>
              </a:rPr>
              <a:t>LA EMPRESA</a:t>
            </a:r>
            <a:endParaRPr lang="es-ES" dirty="0">
              <a:latin typeface="Arial" charset="0"/>
            </a:endParaRPr>
          </a:p>
          <a:p>
            <a:pPr algn="l"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>
                <a:latin typeface="Arial" charset="0"/>
              </a:rPr>
              <a:t>  </a:t>
            </a:r>
            <a:r>
              <a:rPr lang="es-ES" dirty="0">
                <a:latin typeface="Arial" charset="0"/>
                <a:hlinkClick r:id="rId7" action="ppaction://hlinksldjump"/>
              </a:rPr>
              <a:t>ESTUDIO FINANCIERO</a:t>
            </a:r>
            <a:endParaRPr lang="es-ES" dirty="0">
              <a:latin typeface="Arial" charset="0"/>
            </a:endParaRPr>
          </a:p>
          <a:p>
            <a:pPr algn="l"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>
                <a:latin typeface="Arial" charset="0"/>
              </a:rPr>
              <a:t>  </a:t>
            </a:r>
            <a:r>
              <a:rPr lang="es-ES" dirty="0" smtClean="0">
                <a:latin typeface="Arial" charset="0"/>
                <a:hlinkClick r:id="rId8" action="ppaction://hlinksldjump"/>
              </a:rPr>
              <a:t>EVALUACIÓN </a:t>
            </a:r>
            <a:r>
              <a:rPr lang="es-ES" dirty="0">
                <a:latin typeface="Arial" charset="0"/>
                <a:hlinkClick r:id="rId8" action="ppaction://hlinksldjump"/>
              </a:rPr>
              <a:t>FINANCIERA</a:t>
            </a:r>
            <a:endParaRPr lang="es-ES" dirty="0">
              <a:latin typeface="Arial" charset="0"/>
            </a:endParaRPr>
          </a:p>
          <a:p>
            <a:pPr algn="l"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>
                <a:latin typeface="Arial" charset="0"/>
              </a:rPr>
              <a:t>  </a:t>
            </a:r>
            <a:r>
              <a:rPr lang="es-ES" dirty="0">
                <a:latin typeface="Arial" charset="0"/>
                <a:hlinkClick r:id="rId9" action="ppaction://hlinksldjump"/>
              </a:rPr>
              <a:t>CONCLUSIONES Y RECOMENDACIONES</a:t>
            </a:r>
            <a:endParaRPr lang="es-ES" dirty="0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39552" y="764704"/>
            <a:ext cx="5744393" cy="6617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s-ES" sz="3700" dirty="0" smtClean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rPr>
              <a:t>PINTAG SPORT CENTER</a:t>
            </a:r>
            <a:endParaRPr lang="es-ES" sz="3700" dirty="0">
              <a:solidFill>
                <a:srgbClr val="7278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nkGothic Lt BT" pitchFamily="34" charset="0"/>
            </a:endParaRPr>
          </a:p>
        </p:txBody>
      </p:sp>
      <p:pic>
        <p:nvPicPr>
          <p:cNvPr id="16" name="Picture 2" descr="http://t3.gstatic.com/images?q=tbn:ANd9GcS6Rb9q4O-kiC2LCkZfNNECXsYwsnzEIraN9ixTVDHcfwjfEYKlTA"/>
          <p:cNvPicPr>
            <a:picLocks noChangeAspect="1" noChangeArrowheads="1"/>
          </p:cNvPicPr>
          <p:nvPr/>
        </p:nvPicPr>
        <p:blipFill>
          <a:blip r:embed="rId10" cstate="print"/>
          <a:srcRect l="14572" t="12903" r="10138" b="3226"/>
          <a:stretch>
            <a:fillRect/>
          </a:stretch>
        </p:blipFill>
        <p:spPr bwMode="auto">
          <a:xfrm>
            <a:off x="6660232" y="404664"/>
            <a:ext cx="1800200" cy="1509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32801" name="Picture 1" descr="C:\Users\Liz\Documents\ESPE LIZ\FOTOS Y VIDEOS\VARIAS\DSC0089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36096" y="2492896"/>
            <a:ext cx="3491880" cy="2618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96144" y="2362200"/>
            <a:ext cx="6172200" cy="272382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latin typeface="Arial" pitchFamily="34" charset="0"/>
              </a:rPr>
              <a:t>ESTUDIO FINANCIERO</a:t>
            </a:r>
          </a:p>
          <a:p>
            <a:pPr algn="ctr">
              <a:spcBef>
                <a:spcPct val="50000"/>
              </a:spcBef>
            </a:pPr>
            <a:endParaRPr lang="es-ES" sz="800" dirty="0"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>
                <a:latin typeface="Arial" pitchFamily="34" charset="0"/>
              </a:rPr>
              <a:t>  </a:t>
            </a:r>
            <a:r>
              <a:rPr lang="es-ES" dirty="0">
                <a:latin typeface="Arial" pitchFamily="34" charset="0"/>
                <a:hlinkClick r:id="rId4" action="ppaction://hlinksldjump"/>
              </a:rPr>
              <a:t>INVERSIONES Y FINANCIAMIENTO</a:t>
            </a:r>
            <a:endParaRPr lang="es-ES" dirty="0"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>
                <a:latin typeface="Arial" pitchFamily="34" charset="0"/>
              </a:rPr>
              <a:t>  </a:t>
            </a:r>
            <a:r>
              <a:rPr lang="es-ES" dirty="0">
                <a:latin typeface="Arial" pitchFamily="34" charset="0"/>
                <a:hlinkClick r:id="rId5" action="ppaction://hlinksldjump"/>
              </a:rPr>
              <a:t>PRESUPUESTO DE </a:t>
            </a:r>
            <a:r>
              <a:rPr lang="es-ES" dirty="0" smtClean="0">
                <a:latin typeface="Arial" pitchFamily="34" charset="0"/>
                <a:hlinkClick r:id="rId5" action="ppaction://hlinksldjump"/>
              </a:rPr>
              <a:t>INGRESOS</a:t>
            </a:r>
            <a:endParaRPr lang="es-ES" dirty="0" smtClean="0"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 smtClean="0">
                <a:latin typeface="Arial" pitchFamily="34" charset="0"/>
              </a:rPr>
              <a:t>  </a:t>
            </a:r>
            <a:r>
              <a:rPr lang="es-ES" dirty="0">
                <a:latin typeface="Arial" pitchFamily="34" charset="0"/>
              </a:rPr>
              <a:t>ESTADOS FINANCIEROS</a:t>
            </a:r>
          </a:p>
          <a:p>
            <a:pPr lvl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000" dirty="0">
                <a:latin typeface="Arial" pitchFamily="34" charset="0"/>
              </a:rPr>
              <a:t>  </a:t>
            </a:r>
            <a:r>
              <a:rPr lang="es-ES" sz="2000" dirty="0">
                <a:latin typeface="Arial" pitchFamily="34" charset="0"/>
                <a:hlinkClick r:id="rId6" action="ppaction://hlinksldjump"/>
              </a:rPr>
              <a:t>ESTADO DE </a:t>
            </a:r>
            <a:r>
              <a:rPr lang="es-ES" sz="2000" dirty="0" smtClean="0">
                <a:latin typeface="Arial" pitchFamily="34" charset="0"/>
                <a:hlinkClick r:id="rId6" action="ppaction://hlinksldjump"/>
              </a:rPr>
              <a:t>PÉRDIDAS </a:t>
            </a:r>
            <a:r>
              <a:rPr lang="es-ES" sz="2000" dirty="0">
                <a:latin typeface="Arial" pitchFamily="34" charset="0"/>
                <a:hlinkClick r:id="rId6" action="ppaction://hlinksldjump"/>
              </a:rPr>
              <a:t>Y GANANCIAS</a:t>
            </a:r>
            <a:endParaRPr lang="es-ES" sz="2000" dirty="0">
              <a:latin typeface="Arial" pitchFamily="34" charset="0"/>
            </a:endParaRPr>
          </a:p>
          <a:p>
            <a:pPr lvl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000" dirty="0">
                <a:latin typeface="Arial" pitchFamily="34" charset="0"/>
              </a:rPr>
              <a:t>  </a:t>
            </a:r>
            <a:r>
              <a:rPr lang="es-ES" sz="2000" dirty="0">
                <a:latin typeface="Arial" pitchFamily="34" charset="0"/>
                <a:hlinkClick r:id="rId7" action="ppaction://hlinksldjump"/>
              </a:rPr>
              <a:t>FLUJO </a:t>
            </a:r>
            <a:r>
              <a:rPr lang="es-ES" sz="2000" dirty="0" smtClean="0">
                <a:latin typeface="Arial" pitchFamily="34" charset="0"/>
                <a:hlinkClick r:id="rId7" action="ppaction://hlinksldjump"/>
              </a:rPr>
              <a:t>NETO DE FONDOS</a:t>
            </a:r>
            <a:endParaRPr lang="es-ES" sz="2000" dirty="0">
              <a:latin typeface="Arial" pitchFamily="34" charset="0"/>
            </a:endParaRPr>
          </a:p>
        </p:txBody>
      </p:sp>
      <p:sp>
        <p:nvSpPr>
          <p:cNvPr id="8" name="Rectangle 2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596336" y="6381328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8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59632" y="1556792"/>
            <a:ext cx="6705600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latin typeface="Arial" pitchFamily="34" charset="0"/>
              </a:rPr>
              <a:t>ESTUDIO FINANCIERO</a:t>
            </a:r>
          </a:p>
          <a:p>
            <a:pPr algn="ctr">
              <a:spcBef>
                <a:spcPct val="50000"/>
              </a:spcBef>
            </a:pPr>
            <a:r>
              <a:rPr lang="es-ES" sz="1800" b="1" dirty="0" smtClean="0">
                <a:latin typeface="Arial" pitchFamily="34" charset="0"/>
              </a:rPr>
              <a:t>INVERSIONES Y FINANCIAMIENTO</a:t>
            </a:r>
            <a:endParaRPr lang="es-ES" sz="1800" dirty="0"/>
          </a:p>
        </p:txBody>
      </p:sp>
      <p:sp>
        <p:nvSpPr>
          <p:cNvPr id="10" name="Rectangle 2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596336" y="6381328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latin typeface="Arial" pitchFamily="34" charset="0"/>
                <a:hlinkClick r:id="rId4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5" cstate="print"/>
          <a:srcRect l="10788" t="28172" r="63201" b="51156"/>
          <a:stretch>
            <a:fillRect/>
          </a:stretch>
        </p:blipFill>
        <p:spPr bwMode="auto">
          <a:xfrm>
            <a:off x="1071040" y="2702792"/>
            <a:ext cx="4365056" cy="195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55576" y="4941168"/>
            <a:ext cx="5040560" cy="138499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800" b="1" dirty="0" smtClean="0">
                <a:latin typeface="Arial" pitchFamily="34" charset="0"/>
              </a:rPr>
              <a:t>FINANCIAMIENTO</a:t>
            </a:r>
            <a:endParaRPr lang="es-ES" sz="1800" b="1" dirty="0">
              <a:latin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s-ES" sz="800" b="1" dirty="0">
              <a:latin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s-ES" sz="1800" dirty="0"/>
              <a:t>CAPITAL SOCIAL =        </a:t>
            </a:r>
            <a:r>
              <a:rPr lang="es-ES" dirty="0" smtClean="0"/>
              <a:t>66.</a:t>
            </a:r>
            <a:r>
              <a:rPr lang="es-ES" sz="1800" dirty="0" smtClean="0"/>
              <a:t>508,21 (49%)</a:t>
            </a:r>
            <a:endParaRPr lang="es-ES" sz="1800" dirty="0"/>
          </a:p>
          <a:p>
            <a:pPr algn="ctr">
              <a:spcBef>
                <a:spcPct val="50000"/>
              </a:spcBef>
            </a:pPr>
            <a:r>
              <a:rPr lang="es-ES" sz="1800" dirty="0"/>
              <a:t>CREDITO BANCARIO = </a:t>
            </a:r>
            <a:r>
              <a:rPr lang="es-ES" dirty="0" smtClean="0"/>
              <a:t> 70.000,00 (51%)</a:t>
            </a:r>
            <a:endParaRPr lang="es-ES" sz="1800" dirty="0"/>
          </a:p>
        </p:txBody>
      </p:sp>
      <p:pic>
        <p:nvPicPr>
          <p:cNvPr id="310278" name="Picture 6" descr="http://www.generaringresos.com/wp-content/uploads/2010/12/inversion_cas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2994248"/>
            <a:ext cx="3248025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87624" y="1844824"/>
            <a:ext cx="6705600" cy="869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latin typeface="Arial" pitchFamily="34" charset="0"/>
              </a:rPr>
              <a:t>ESTUDIO FINANCIERO</a:t>
            </a:r>
          </a:p>
          <a:p>
            <a:pPr algn="ctr">
              <a:spcBef>
                <a:spcPct val="50000"/>
              </a:spcBef>
            </a:pPr>
            <a:r>
              <a:rPr lang="es-ES" sz="1800" b="1" dirty="0">
                <a:latin typeface="Arial" pitchFamily="34" charset="0"/>
              </a:rPr>
              <a:t>PRESUPUESTO DE INGRESOS</a:t>
            </a:r>
            <a:endParaRPr lang="es-ES" sz="1800" dirty="0"/>
          </a:p>
        </p:txBody>
      </p:sp>
      <p:pic>
        <p:nvPicPr>
          <p:cNvPr id="308225" name="Picture 1"/>
          <p:cNvPicPr>
            <a:picLocks noChangeAspect="1" noChangeArrowheads="1"/>
          </p:cNvPicPr>
          <p:nvPr/>
        </p:nvPicPr>
        <p:blipFill>
          <a:blip r:embed="rId3" cstate="print"/>
          <a:srcRect l="5534" t="32328" r="30821" b="52750"/>
          <a:stretch>
            <a:fillRect/>
          </a:stretch>
        </p:blipFill>
        <p:spPr bwMode="auto">
          <a:xfrm>
            <a:off x="539552" y="3212976"/>
            <a:ext cx="835292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772400" y="655320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5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  <p:pic>
        <p:nvPicPr>
          <p:cNvPr id="533506" name="Picture 2" descr="http://2.bp.blogspot.com/-EXvcaUe-QJs/Tl3YVDi77YI/AAAAAAAAAQY/EIeZ-sjRurE/s1600/inversion+2.jpg"/>
          <p:cNvPicPr>
            <a:picLocks noChangeAspect="1" noChangeArrowheads="1"/>
          </p:cNvPicPr>
          <p:nvPr/>
        </p:nvPicPr>
        <p:blipFill>
          <a:blip r:embed="rId6" cstate="print"/>
          <a:srcRect l="6250" t="14769" b="18564"/>
          <a:stretch>
            <a:fillRect/>
          </a:stretch>
        </p:blipFill>
        <p:spPr bwMode="auto">
          <a:xfrm>
            <a:off x="3275856" y="4541124"/>
            <a:ext cx="2880320" cy="2048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87624" y="1628800"/>
            <a:ext cx="6705600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</a:rPr>
              <a:t>ESTUDIO </a:t>
            </a:r>
            <a:r>
              <a:rPr lang="es-ES" b="1" dirty="0" smtClean="0">
                <a:solidFill>
                  <a:srgbClr val="000000"/>
                </a:solidFill>
                <a:latin typeface="Arial" pitchFamily="34" charset="0"/>
              </a:rPr>
              <a:t>FINANCIERO</a:t>
            </a:r>
          </a:p>
          <a:p>
            <a:pPr algn="ctr">
              <a:spcBef>
                <a:spcPct val="50000"/>
              </a:spcBef>
            </a:pPr>
            <a:r>
              <a:rPr lang="es-ES" b="1" dirty="0" smtClean="0">
                <a:solidFill>
                  <a:srgbClr val="000000"/>
                </a:solidFill>
                <a:latin typeface="Arial" pitchFamily="34" charset="0"/>
              </a:rPr>
              <a:t>ESTADO DE RESULTADOS</a:t>
            </a:r>
            <a:endParaRPr lang="es-E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32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pic>
        <p:nvPicPr>
          <p:cNvPr id="367618" name="Picture 2"/>
          <p:cNvPicPr>
            <a:picLocks noChangeAspect="1" noChangeArrowheads="1"/>
          </p:cNvPicPr>
          <p:nvPr/>
        </p:nvPicPr>
        <p:blipFill>
          <a:blip r:embed="rId3" cstate="print"/>
          <a:srcRect l="9408" t="36421" r="38569" b="17314"/>
          <a:stretch>
            <a:fillRect/>
          </a:stretch>
        </p:blipFill>
        <p:spPr bwMode="auto">
          <a:xfrm>
            <a:off x="827584" y="2636912"/>
            <a:ext cx="777686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772400" y="655320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5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87624" y="1340768"/>
            <a:ext cx="6705600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</a:rPr>
              <a:t>ESTUDIO </a:t>
            </a:r>
            <a:r>
              <a:rPr lang="es-ES" b="1" dirty="0" smtClean="0">
                <a:solidFill>
                  <a:srgbClr val="000000"/>
                </a:solidFill>
                <a:latin typeface="Arial" pitchFamily="34" charset="0"/>
              </a:rPr>
              <a:t>FINANCIERO</a:t>
            </a:r>
          </a:p>
          <a:p>
            <a:pPr algn="ctr">
              <a:spcBef>
                <a:spcPct val="50000"/>
              </a:spcBef>
            </a:pPr>
            <a:r>
              <a:rPr lang="es-ES" b="1" dirty="0" smtClean="0">
                <a:solidFill>
                  <a:srgbClr val="000000"/>
                </a:solidFill>
                <a:latin typeface="Arial" pitchFamily="34" charset="0"/>
              </a:rPr>
              <a:t>FLUJO NETO DE FONDOS</a:t>
            </a:r>
            <a:endParaRPr lang="es-E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32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pic>
        <p:nvPicPr>
          <p:cNvPr id="368643" name="Picture 3"/>
          <p:cNvPicPr>
            <a:picLocks noChangeAspect="1" noChangeArrowheads="1"/>
          </p:cNvPicPr>
          <p:nvPr/>
        </p:nvPicPr>
        <p:blipFill>
          <a:blip r:embed="rId3" cstate="print"/>
          <a:srcRect l="5254" t="27562" r="28334" b="14361"/>
          <a:stretch>
            <a:fillRect/>
          </a:stretch>
        </p:blipFill>
        <p:spPr bwMode="auto">
          <a:xfrm>
            <a:off x="323528" y="2132856"/>
            <a:ext cx="864096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772400" y="655320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5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219200" y="2130425"/>
            <a:ext cx="6781800" cy="415498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latin typeface="Arial" pitchFamily="34" charset="0"/>
              </a:rPr>
              <a:t>EVALUACION FINANCIERA</a:t>
            </a:r>
          </a:p>
          <a:p>
            <a:pPr algn="ctr">
              <a:spcBef>
                <a:spcPct val="50000"/>
              </a:spcBef>
            </a:pPr>
            <a:endParaRPr lang="es-ES" sz="800" dirty="0"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dirty="0">
                <a:latin typeface="Arial" pitchFamily="34" charset="0"/>
              </a:rPr>
              <a:t>  </a:t>
            </a:r>
            <a:r>
              <a:rPr lang="es-ES" sz="2200" dirty="0">
                <a:latin typeface="Arial" pitchFamily="34" charset="0"/>
                <a:hlinkClick r:id="rId4" action="ppaction://hlinksldjump"/>
              </a:rPr>
              <a:t>TASA </a:t>
            </a:r>
            <a:r>
              <a:rPr lang="es-ES" sz="2200" dirty="0" smtClean="0">
                <a:latin typeface="Arial" pitchFamily="34" charset="0"/>
                <a:hlinkClick r:id="rId4" action="ppaction://hlinksldjump"/>
              </a:rPr>
              <a:t>MÍNIMA </a:t>
            </a:r>
            <a:r>
              <a:rPr lang="es-ES" sz="2200" dirty="0">
                <a:latin typeface="Arial" pitchFamily="34" charset="0"/>
                <a:hlinkClick r:id="rId4" action="ppaction://hlinksldjump"/>
              </a:rPr>
              <a:t>ACEPTABLE DE RENDIMIENTO</a:t>
            </a:r>
            <a:endParaRPr lang="es-ES" sz="2200" dirty="0"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dirty="0">
                <a:latin typeface="Arial" pitchFamily="34" charset="0"/>
              </a:rPr>
              <a:t>  </a:t>
            </a:r>
            <a:r>
              <a:rPr lang="es-ES" sz="2200" dirty="0" smtClean="0">
                <a:latin typeface="Arial" pitchFamily="34" charset="0"/>
                <a:hlinkClick r:id="rId5" action="ppaction://hlinksldjump"/>
              </a:rPr>
              <a:t>PARÁMETROS </a:t>
            </a:r>
            <a:r>
              <a:rPr lang="es-ES" sz="2200" dirty="0">
                <a:latin typeface="Arial" pitchFamily="34" charset="0"/>
                <a:hlinkClick r:id="rId5" action="ppaction://hlinksldjump"/>
              </a:rPr>
              <a:t>DE </a:t>
            </a:r>
            <a:r>
              <a:rPr lang="es-ES" sz="2200" dirty="0" smtClean="0">
                <a:latin typeface="Arial" pitchFamily="34" charset="0"/>
                <a:hlinkClick r:id="rId5" action="ppaction://hlinksldjump"/>
              </a:rPr>
              <a:t>EVALUACIÓN</a:t>
            </a:r>
            <a:endParaRPr lang="es-ES" sz="2200" dirty="0">
              <a:latin typeface="Arial" pitchFamily="34" charset="0"/>
            </a:endParaRPr>
          </a:p>
          <a:p>
            <a:pPr lvl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1800" dirty="0">
                <a:latin typeface="Arial" pitchFamily="34" charset="0"/>
              </a:rPr>
              <a:t>  VALOR ACTUAL </a:t>
            </a:r>
            <a:r>
              <a:rPr lang="es-ES" sz="1800" dirty="0" smtClean="0">
                <a:latin typeface="Arial" pitchFamily="34" charset="0"/>
              </a:rPr>
              <a:t>NETO</a:t>
            </a:r>
            <a:endParaRPr lang="es-ES" sz="1800" dirty="0">
              <a:latin typeface="Arial" pitchFamily="34" charset="0"/>
            </a:endParaRPr>
          </a:p>
          <a:p>
            <a:pPr lvl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1800" dirty="0">
                <a:latin typeface="Arial" pitchFamily="34" charset="0"/>
              </a:rPr>
              <a:t>  TASA INTERNA DE RETORNO</a:t>
            </a:r>
          </a:p>
          <a:p>
            <a:pPr lvl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1800" dirty="0">
                <a:latin typeface="Arial" pitchFamily="34" charset="0"/>
              </a:rPr>
              <a:t>  </a:t>
            </a:r>
            <a:r>
              <a:rPr lang="es-ES" sz="1800" dirty="0" smtClean="0">
                <a:latin typeface="Arial" pitchFamily="34" charset="0"/>
              </a:rPr>
              <a:t>RELACIÓN BENEFICIO/COSTO</a:t>
            </a:r>
          </a:p>
          <a:p>
            <a:pPr lvl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 smtClean="0">
                <a:latin typeface="Arial" pitchFamily="34" charset="0"/>
              </a:rPr>
              <a:t>  PERIODO DE RECUPERACIÓN</a:t>
            </a:r>
          </a:p>
          <a:p>
            <a:pPr lvl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1800" dirty="0" smtClean="0">
                <a:latin typeface="Arial" pitchFamily="34" charset="0"/>
              </a:rPr>
              <a:t> </a:t>
            </a:r>
            <a:r>
              <a:rPr lang="es-ES" dirty="0" smtClean="0">
                <a:latin typeface="Arial" pitchFamily="34" charset="0"/>
              </a:rPr>
              <a:t> </a:t>
            </a:r>
            <a:r>
              <a:rPr lang="es-ES" dirty="0" smtClean="0">
                <a:latin typeface="Arial" pitchFamily="34" charset="0"/>
                <a:hlinkClick r:id="rId6" action="ppaction://hlinksldjump"/>
              </a:rPr>
              <a:t>PUNTO DE EQUILIBRIO</a:t>
            </a:r>
            <a:endParaRPr lang="es-ES" sz="1800" dirty="0"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dirty="0">
                <a:latin typeface="Arial" pitchFamily="34" charset="0"/>
              </a:rPr>
              <a:t>  </a:t>
            </a:r>
            <a:r>
              <a:rPr lang="es-ES" sz="2200" dirty="0" smtClean="0">
                <a:latin typeface="Arial" pitchFamily="34" charset="0"/>
                <a:hlinkClick r:id="rId7" action="ppaction://hlinksldjump"/>
              </a:rPr>
              <a:t>ANÁLISIS </a:t>
            </a:r>
            <a:r>
              <a:rPr lang="es-ES" sz="2200" dirty="0">
                <a:latin typeface="Arial" pitchFamily="34" charset="0"/>
                <a:hlinkClick r:id="rId7" action="ppaction://hlinksldjump"/>
              </a:rPr>
              <a:t>DE SENSIBILIDAD</a:t>
            </a:r>
            <a:endParaRPr lang="es-ES" sz="2200" dirty="0">
              <a:latin typeface="Arial" pitchFamily="34" charset="0"/>
            </a:endParaRPr>
          </a:p>
        </p:txBody>
      </p:sp>
      <p:sp>
        <p:nvSpPr>
          <p:cNvPr id="9" name="Rectangle 2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772400" y="655320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8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03648" y="2060848"/>
            <a:ext cx="6705600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smtClean="0">
                <a:latin typeface="Arial" pitchFamily="34" charset="0"/>
              </a:rPr>
              <a:t>EVALUACIÓN </a:t>
            </a:r>
            <a:r>
              <a:rPr lang="es-ES" b="1" dirty="0">
                <a:latin typeface="Arial" pitchFamily="34" charset="0"/>
              </a:rPr>
              <a:t>FINANCIERA</a:t>
            </a:r>
          </a:p>
          <a:p>
            <a:pPr algn="ctr">
              <a:spcBef>
                <a:spcPct val="50000"/>
              </a:spcBef>
            </a:pPr>
            <a:r>
              <a:rPr lang="es-ES" sz="1800" b="1" dirty="0">
                <a:latin typeface="Arial" pitchFamily="34" charset="0"/>
              </a:rPr>
              <a:t>TASA </a:t>
            </a:r>
            <a:r>
              <a:rPr lang="es-ES" sz="1800" b="1" dirty="0" smtClean="0">
                <a:latin typeface="Arial" pitchFamily="34" charset="0"/>
              </a:rPr>
              <a:t>MÍNIMA </a:t>
            </a:r>
            <a:r>
              <a:rPr lang="es-ES" sz="1800" b="1" dirty="0">
                <a:latin typeface="Arial" pitchFamily="34" charset="0"/>
              </a:rPr>
              <a:t>ACEPTABLE DE RENDIMIENTO</a:t>
            </a:r>
            <a:endParaRPr lang="es-ES" sz="1800" dirty="0"/>
          </a:p>
        </p:txBody>
      </p:sp>
      <p:pic>
        <p:nvPicPr>
          <p:cNvPr id="369666" name="Picture 2"/>
          <p:cNvPicPr>
            <a:picLocks noChangeAspect="1" noChangeArrowheads="1"/>
          </p:cNvPicPr>
          <p:nvPr/>
        </p:nvPicPr>
        <p:blipFill>
          <a:blip r:embed="rId3" cstate="print"/>
          <a:srcRect l="37633" t="64968" r="29714" b="21251"/>
          <a:stretch>
            <a:fillRect/>
          </a:stretch>
        </p:blipFill>
        <p:spPr bwMode="auto">
          <a:xfrm>
            <a:off x="2123728" y="3284984"/>
            <a:ext cx="576578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772400" y="655320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5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  <p:pic>
        <p:nvPicPr>
          <p:cNvPr id="11" name="Picture 5" descr="http://2.bp.blogspot.com/-4UMSjzBZldo/T0lsbJXSAmI/AAAAAAAAD1I/CeqvRWVgvBQ/s1600/plantillas_para_elaborar_presupuest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4869160"/>
            <a:ext cx="2736304" cy="1818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295400" y="1676400"/>
            <a:ext cx="6705600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smtClean="0">
                <a:latin typeface="Arial" pitchFamily="34" charset="0"/>
              </a:rPr>
              <a:t>EVALUACIÓN </a:t>
            </a:r>
            <a:r>
              <a:rPr lang="es-ES" b="1" dirty="0">
                <a:latin typeface="Arial" pitchFamily="34" charset="0"/>
              </a:rPr>
              <a:t>FINANCIERA</a:t>
            </a:r>
          </a:p>
          <a:p>
            <a:pPr algn="ctr">
              <a:spcBef>
                <a:spcPct val="50000"/>
              </a:spcBef>
            </a:pPr>
            <a:r>
              <a:rPr lang="es-ES" sz="1800" b="1" dirty="0">
                <a:latin typeface="Arial" pitchFamily="34" charset="0"/>
              </a:rPr>
              <a:t>VAN </a:t>
            </a:r>
            <a:r>
              <a:rPr lang="es-ES" sz="1800" b="1" dirty="0" smtClean="0">
                <a:latin typeface="Arial" pitchFamily="34" charset="0"/>
              </a:rPr>
              <a:t>– TIR – R B/C – PERIODO DE RECUPERACIÓN</a:t>
            </a:r>
            <a:endParaRPr lang="es-ES" sz="1800" dirty="0"/>
          </a:p>
        </p:txBody>
      </p:sp>
      <p:pic>
        <p:nvPicPr>
          <p:cNvPr id="11" name="Picture 4" descr="http://planificacionsocialunsj.files.wordpress.com/2011/11/costo-benefici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359" y="3501008"/>
            <a:ext cx="1860729" cy="1412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tangle 2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772400" y="655320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5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  <p:pic>
        <p:nvPicPr>
          <p:cNvPr id="527361" name="Picture 1"/>
          <p:cNvPicPr>
            <a:picLocks noChangeAspect="1" noChangeArrowheads="1"/>
          </p:cNvPicPr>
          <p:nvPr/>
        </p:nvPicPr>
        <p:blipFill>
          <a:blip r:embed="rId6" cstate="print"/>
          <a:srcRect l="47868" t="26203" r="27227" b="27531"/>
          <a:stretch>
            <a:fillRect/>
          </a:stretch>
        </p:blipFill>
        <p:spPr bwMode="auto">
          <a:xfrm>
            <a:off x="179512" y="2564904"/>
            <a:ext cx="324036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7362" name="Picture 2"/>
          <p:cNvPicPr>
            <a:picLocks noChangeAspect="1" noChangeArrowheads="1"/>
          </p:cNvPicPr>
          <p:nvPr/>
        </p:nvPicPr>
        <p:blipFill>
          <a:blip r:embed="rId7" cstate="print"/>
          <a:srcRect l="39485" t="31297" r="31737" b="13579"/>
          <a:stretch>
            <a:fillRect/>
          </a:stretch>
        </p:blipFill>
        <p:spPr bwMode="auto">
          <a:xfrm>
            <a:off x="5652120" y="2564904"/>
            <a:ext cx="323058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87624" y="1844824"/>
            <a:ext cx="67056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solidFill>
                  <a:srgbClr val="000000"/>
                </a:solidFill>
                <a:latin typeface="Arial" pitchFamily="34" charset="0"/>
              </a:rPr>
              <a:t>ESTUDIO </a:t>
            </a:r>
            <a:r>
              <a:rPr lang="es-ES" b="1" dirty="0" smtClean="0">
                <a:solidFill>
                  <a:srgbClr val="000000"/>
                </a:solidFill>
                <a:latin typeface="Arial" pitchFamily="34" charset="0"/>
              </a:rPr>
              <a:t>FINANCIERO</a:t>
            </a:r>
            <a:endParaRPr lang="es-ES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0921" y="3933056"/>
            <a:ext cx="2695575" cy="515491"/>
          </a:xfrm>
          <a:prstGeom prst="rect">
            <a:avLst/>
          </a:prstGeom>
          <a:noFill/>
        </p:spPr>
      </p:pic>
      <p:sp>
        <p:nvSpPr>
          <p:cNvPr id="3532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pic>
        <p:nvPicPr>
          <p:cNvPr id="353281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4489" y="4643904"/>
            <a:ext cx="1543050" cy="290790"/>
          </a:xfrm>
          <a:prstGeom prst="rect">
            <a:avLst/>
          </a:prstGeom>
          <a:noFill/>
        </p:spPr>
      </p:pic>
      <p:pic>
        <p:nvPicPr>
          <p:cNvPr id="14" name="13 Imagen"/>
          <p:cNvPicPr/>
          <p:nvPr/>
        </p:nvPicPr>
        <p:blipFill>
          <a:blip r:embed="rId5" cstate="print"/>
          <a:srcRect l="27186" t="23284" r="33858" b="28060"/>
          <a:stretch>
            <a:fillRect/>
          </a:stretch>
        </p:blipFill>
        <p:spPr bwMode="auto">
          <a:xfrm>
            <a:off x="467544" y="2492896"/>
            <a:ext cx="5823464" cy="3959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2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772400" y="655320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solidFill>
                  <a:srgbClr val="000000"/>
                </a:solidFill>
                <a:latin typeface="Arial" pitchFamily="34" charset="0"/>
                <a:hlinkClick r:id="rId7" action="ppaction://hlinksldjump"/>
              </a:rPr>
              <a:t>RETORNAR</a:t>
            </a:r>
            <a:endParaRPr lang="es-ES" sz="16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331640" y="1772816"/>
            <a:ext cx="6705600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 smtClean="0">
                <a:latin typeface="Arial" pitchFamily="34" charset="0"/>
              </a:rPr>
              <a:t>EVALUACIÓN </a:t>
            </a:r>
            <a:r>
              <a:rPr lang="es-ES" b="1" dirty="0">
                <a:latin typeface="Arial" pitchFamily="34" charset="0"/>
              </a:rPr>
              <a:t>FINANCIERA</a:t>
            </a:r>
          </a:p>
          <a:p>
            <a:pPr algn="ctr">
              <a:spcBef>
                <a:spcPct val="50000"/>
              </a:spcBef>
            </a:pPr>
            <a:r>
              <a:rPr lang="es-ES" sz="1800" b="1" dirty="0" smtClean="0">
                <a:latin typeface="Arial" pitchFamily="34" charset="0"/>
              </a:rPr>
              <a:t>ANÁLISIS </a:t>
            </a:r>
            <a:r>
              <a:rPr lang="es-ES" sz="1800" b="1" dirty="0">
                <a:latin typeface="Arial" pitchFamily="34" charset="0"/>
              </a:rPr>
              <a:t>DE SENSIBILIDAD</a:t>
            </a:r>
            <a:endParaRPr lang="es-ES" sz="1800" dirty="0"/>
          </a:p>
        </p:txBody>
      </p:sp>
      <p:pic>
        <p:nvPicPr>
          <p:cNvPr id="372740" name="Picture 4" descr="http://www.arqhys.com/general/wp-content/uploads/2011/05/Analisis-financie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5013176"/>
            <a:ext cx="2664296" cy="17761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2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772400" y="655320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5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36799" t="51797" r="1770" b="16704"/>
          <a:stretch>
            <a:fillRect/>
          </a:stretch>
        </p:blipFill>
        <p:spPr bwMode="auto">
          <a:xfrm>
            <a:off x="899592" y="2564904"/>
            <a:ext cx="799288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403648" y="2636912"/>
            <a:ext cx="67056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endParaRPr lang="es-ES" dirty="0">
              <a:solidFill>
                <a:srgbClr val="000000"/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539552" y="404664"/>
            <a:ext cx="7920880" cy="1509845"/>
            <a:chOff x="539552" y="404664"/>
            <a:chExt cx="7920880" cy="1509845"/>
          </a:xfrm>
        </p:grpSpPr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6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4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139952" y="2348880"/>
            <a:ext cx="4176464" cy="30469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" b="1" dirty="0">
                <a:latin typeface="Arial" charset="0"/>
              </a:rPr>
              <a:t>ESTUDIO DE MERCADO</a:t>
            </a:r>
          </a:p>
          <a:p>
            <a:pPr eaLnBrk="1" hangingPunct="1">
              <a:spcBef>
                <a:spcPct val="50000"/>
              </a:spcBef>
            </a:pPr>
            <a:endParaRPr lang="es-ES" sz="800" dirty="0">
              <a:latin typeface="Arial" charset="0"/>
            </a:endParaRPr>
          </a:p>
          <a:p>
            <a:pPr algn="l" eaLnBrk="1" hangingPunct="1">
              <a:spcBef>
                <a:spcPct val="50000"/>
              </a:spcBef>
              <a:buFontTx/>
              <a:buBlip>
                <a:blip r:embed="rId5"/>
              </a:buBlip>
            </a:pPr>
            <a:r>
              <a:rPr lang="es-ES" dirty="0">
                <a:latin typeface="Arial" charset="0"/>
              </a:rPr>
              <a:t>  </a:t>
            </a:r>
            <a:r>
              <a:rPr lang="es-ES" dirty="0">
                <a:latin typeface="Arial" charset="0"/>
                <a:hlinkClick r:id="rId6" action="ppaction://hlinksldjump"/>
              </a:rPr>
              <a:t>PRODUCTO</a:t>
            </a:r>
            <a:endParaRPr lang="es-ES" dirty="0">
              <a:latin typeface="Arial" charset="0"/>
            </a:endParaRPr>
          </a:p>
          <a:p>
            <a:pPr algn="l" eaLnBrk="1" hangingPunct="1">
              <a:spcBef>
                <a:spcPct val="50000"/>
              </a:spcBef>
              <a:buFontTx/>
              <a:buBlip>
                <a:blip r:embed="rId5"/>
              </a:buBlip>
            </a:pPr>
            <a:r>
              <a:rPr lang="es-ES" dirty="0">
                <a:latin typeface="Arial" charset="0"/>
              </a:rPr>
              <a:t>  </a:t>
            </a:r>
            <a:r>
              <a:rPr lang="es-ES" dirty="0" smtClean="0">
                <a:latin typeface="Arial" charset="0"/>
                <a:hlinkClick r:id="rId7" action="ppaction://hlinksldjump"/>
              </a:rPr>
              <a:t>USUARIOS</a:t>
            </a:r>
            <a:endParaRPr lang="es-ES" dirty="0" smtClean="0">
              <a:latin typeface="Arial" charset="0"/>
            </a:endParaRPr>
          </a:p>
          <a:p>
            <a:pPr algn="l" eaLnBrk="1" hangingPunct="1">
              <a:spcBef>
                <a:spcPct val="50000"/>
              </a:spcBef>
              <a:buFontTx/>
              <a:buBlip>
                <a:blip r:embed="rId5"/>
              </a:buBlip>
            </a:pPr>
            <a:r>
              <a:rPr lang="es-ES" dirty="0" smtClean="0">
                <a:latin typeface="Arial" charset="0"/>
              </a:rPr>
              <a:t>   </a:t>
            </a:r>
            <a:r>
              <a:rPr lang="es-ES" dirty="0" smtClean="0">
                <a:latin typeface="Arial" charset="0"/>
                <a:hlinkClick r:id="rId8" action="ppaction://hlinksldjump"/>
              </a:rPr>
              <a:t>OFERTA</a:t>
            </a:r>
            <a:r>
              <a:rPr lang="es-ES" dirty="0" smtClean="0">
                <a:latin typeface="Arial" charset="0"/>
                <a:hlinkClick r:id="rId9" action="ppaction://hlinksldjump"/>
              </a:rPr>
              <a:t> </a:t>
            </a:r>
            <a:endParaRPr lang="es-ES" dirty="0" smtClean="0">
              <a:latin typeface="Arial" charset="0"/>
            </a:endParaRPr>
          </a:p>
          <a:p>
            <a:pPr marL="266700" lvl="1" indent="-266700">
              <a:spcBef>
                <a:spcPct val="50000"/>
              </a:spcBef>
              <a:buBlip>
                <a:blip r:embed="rId5"/>
              </a:buBlip>
            </a:pPr>
            <a:r>
              <a:rPr lang="es-ES" dirty="0" smtClean="0">
                <a:latin typeface="Arial" charset="0"/>
              </a:rPr>
              <a:t> </a:t>
            </a:r>
            <a:r>
              <a:rPr lang="es-ES" dirty="0" smtClean="0">
                <a:latin typeface="Arial" charset="0"/>
                <a:hlinkClick r:id="rId9" action="ppaction://hlinksldjump"/>
              </a:rPr>
              <a:t>DEMANDA</a:t>
            </a:r>
            <a:endParaRPr lang="es-ES" dirty="0" smtClean="0">
              <a:latin typeface="Arial" charset="0"/>
            </a:endParaRPr>
          </a:p>
          <a:p>
            <a:pPr marL="266700" lvl="1" indent="-266700">
              <a:spcBef>
                <a:spcPct val="50000"/>
              </a:spcBef>
              <a:buBlip>
                <a:blip r:embed="rId5"/>
              </a:buBlip>
            </a:pPr>
            <a:r>
              <a:rPr lang="es-ES" dirty="0" smtClean="0">
                <a:latin typeface="Arial" charset="0"/>
                <a:hlinkClick r:id="rId10" action="ppaction://hlinksldjump"/>
              </a:rPr>
              <a:t>DEMANDA CAPTADA</a:t>
            </a:r>
          </a:p>
          <a:p>
            <a:pPr marL="266700" lvl="1" indent="-266700">
              <a:spcBef>
                <a:spcPct val="50000"/>
              </a:spcBef>
              <a:buBlip>
                <a:blip r:embed="rId5"/>
              </a:buBlip>
            </a:pPr>
            <a:r>
              <a:rPr lang="es-ES" dirty="0" smtClean="0">
                <a:latin typeface="Arial" charset="0"/>
                <a:hlinkClick r:id="rId11" action="ppaction://hlinksldjump"/>
              </a:rPr>
              <a:t>MARKETING MIX </a:t>
            </a:r>
            <a:endParaRPr lang="es-ES" dirty="0">
              <a:latin typeface="Arial" charset="0"/>
            </a:endParaRPr>
          </a:p>
        </p:txBody>
      </p:sp>
      <p:sp>
        <p:nvSpPr>
          <p:cNvPr id="8" name="Rectangle 23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7740352" y="6381328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12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  <p:pic>
        <p:nvPicPr>
          <p:cNvPr id="330754" name="Picture 2" descr="http://www.cajasan.com/recreacion/images/sede_guarigu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3528" y="2750864"/>
            <a:ext cx="3528392" cy="2422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31640" y="1916832"/>
            <a:ext cx="6781800" cy="15696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latin typeface="Arial" pitchFamily="34" charset="0"/>
              </a:rPr>
              <a:t>CONCLUSIONES Y RECOMENDACIONES</a:t>
            </a:r>
          </a:p>
          <a:p>
            <a:pPr algn="ctr">
              <a:spcBef>
                <a:spcPct val="50000"/>
              </a:spcBef>
            </a:pPr>
            <a:endParaRPr lang="es-ES" sz="800" dirty="0"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dirty="0">
                <a:latin typeface="Arial" pitchFamily="34" charset="0"/>
              </a:rPr>
              <a:t>  </a:t>
            </a:r>
            <a:r>
              <a:rPr lang="es-ES" sz="2200" dirty="0">
                <a:latin typeface="Arial" pitchFamily="34" charset="0"/>
                <a:hlinkClick r:id="rId4" action="ppaction://hlinksldjump"/>
              </a:rPr>
              <a:t>CONCLUSIONES</a:t>
            </a:r>
            <a:endParaRPr lang="es-ES" sz="2200" dirty="0"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dirty="0">
                <a:latin typeface="Arial" pitchFamily="34" charset="0"/>
              </a:rPr>
              <a:t>  </a:t>
            </a:r>
            <a:r>
              <a:rPr lang="es-ES" sz="2200" dirty="0">
                <a:latin typeface="Arial" pitchFamily="34" charset="0"/>
                <a:hlinkClick r:id="rId5" action="ppaction://hlinksldjump"/>
              </a:rPr>
              <a:t>RECOMENDACIONES</a:t>
            </a:r>
            <a:endParaRPr lang="es-ES" sz="2200" dirty="0">
              <a:latin typeface="Arial" pitchFamily="34" charset="0"/>
            </a:endParaRPr>
          </a:p>
        </p:txBody>
      </p:sp>
      <p:sp>
        <p:nvSpPr>
          <p:cNvPr id="9" name="Rectangle 2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812360" y="6381328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7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  <p:pic>
        <p:nvPicPr>
          <p:cNvPr id="524292" name="Picture 4" descr="http://thumbs.dreamstime.com/x/fam%C3%ADlia-em-um-campo-dos-girass%C3%B3is-15243749.jpg"/>
          <p:cNvPicPr>
            <a:picLocks noChangeAspect="1" noChangeArrowheads="1"/>
          </p:cNvPicPr>
          <p:nvPr/>
        </p:nvPicPr>
        <p:blipFill>
          <a:blip r:embed="rId8" cstate="print"/>
          <a:srcRect b="9281"/>
          <a:stretch>
            <a:fillRect/>
          </a:stretch>
        </p:blipFill>
        <p:spPr bwMode="auto">
          <a:xfrm>
            <a:off x="3131840" y="3717032"/>
            <a:ext cx="3038475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95536" y="2348880"/>
            <a:ext cx="6781800" cy="2600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dirty="0">
                <a:latin typeface="Arial" pitchFamily="34" charset="0"/>
              </a:rPr>
              <a:t>  </a:t>
            </a:r>
            <a:r>
              <a:rPr lang="es-ES" sz="2200" b="1" dirty="0">
                <a:latin typeface="Arial" pitchFamily="34" charset="0"/>
              </a:rPr>
              <a:t>CONCLUSIONES</a:t>
            </a:r>
          </a:p>
          <a:p>
            <a:pPr algn="ctr">
              <a:spcBef>
                <a:spcPct val="50000"/>
              </a:spcBef>
              <a:buFontTx/>
              <a:buBlip>
                <a:blip r:embed="rId3"/>
              </a:buBlip>
            </a:pPr>
            <a:endParaRPr lang="es-ES" sz="2200" dirty="0"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1800" dirty="0" smtClean="0">
                <a:latin typeface="Arial" pitchFamily="34" charset="0"/>
              </a:rPr>
              <a:t>   </a:t>
            </a:r>
            <a:r>
              <a:rPr lang="es-ES" sz="1800" dirty="0">
                <a:latin typeface="Arial" pitchFamily="34" charset="0"/>
              </a:rPr>
              <a:t>DEMANDA INSATISFECHA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1800" dirty="0">
                <a:latin typeface="Arial" pitchFamily="34" charset="0"/>
              </a:rPr>
              <a:t>   UBICACIÓN </a:t>
            </a:r>
            <a:r>
              <a:rPr lang="es-ES" sz="1800" dirty="0" smtClean="0">
                <a:latin typeface="Arial" pitchFamily="34" charset="0"/>
              </a:rPr>
              <a:t>ÓPTIMA</a:t>
            </a:r>
            <a:endParaRPr lang="es-ES" sz="1800" dirty="0"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1800" dirty="0">
                <a:latin typeface="Arial" pitchFamily="34" charset="0"/>
              </a:rPr>
              <a:t>   COSTOS </a:t>
            </a:r>
            <a:r>
              <a:rPr lang="es-ES" sz="1800" dirty="0" smtClean="0">
                <a:latin typeface="Arial" pitchFamily="34" charset="0"/>
              </a:rPr>
              <a:t>ACCESIBLES</a:t>
            </a:r>
            <a:endParaRPr lang="es-ES" sz="1800" dirty="0"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1800" dirty="0">
                <a:latin typeface="Arial" pitchFamily="34" charset="0"/>
              </a:rPr>
              <a:t>   </a:t>
            </a:r>
            <a:r>
              <a:rPr lang="es-ES" dirty="0" smtClean="0">
                <a:latin typeface="Arial" pitchFamily="34" charset="0"/>
              </a:rPr>
              <a:t>RENTABILIDAD</a:t>
            </a:r>
            <a:endParaRPr lang="es-ES" sz="1800" dirty="0">
              <a:latin typeface="Arial" pitchFamily="34" charset="0"/>
            </a:endParaRPr>
          </a:p>
        </p:txBody>
      </p:sp>
      <p:sp>
        <p:nvSpPr>
          <p:cNvPr id="9" name="Rectangle 2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772400" y="655320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5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  <p:pic>
        <p:nvPicPr>
          <p:cNvPr id="523266" name="Picture 2" descr="http://www.guate360.com/galeria/data/media/76/magia_parquechatun20.jpg"/>
          <p:cNvPicPr>
            <a:picLocks noChangeAspect="1" noChangeArrowheads="1"/>
          </p:cNvPicPr>
          <p:nvPr/>
        </p:nvPicPr>
        <p:blipFill>
          <a:blip r:embed="rId6" cstate="print"/>
          <a:srcRect b="22688"/>
          <a:stretch>
            <a:fillRect/>
          </a:stretch>
        </p:blipFill>
        <p:spPr bwMode="auto">
          <a:xfrm>
            <a:off x="4067944" y="3068960"/>
            <a:ext cx="4719083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39552" y="2204864"/>
            <a:ext cx="6781800" cy="30162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sz="2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s-ES" sz="2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s-ES" sz="2200" b="1" dirty="0" smtClean="0">
                <a:solidFill>
                  <a:srgbClr val="000000"/>
                </a:solidFill>
                <a:latin typeface="Arial" pitchFamily="34" charset="0"/>
              </a:rPr>
              <a:t>RECOMENDACIONES</a:t>
            </a:r>
            <a:endParaRPr lang="es-ES" sz="2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>
              <a:spcBef>
                <a:spcPct val="50000"/>
              </a:spcBef>
              <a:buFontTx/>
              <a:buBlip>
                <a:blip r:embed="rId3"/>
              </a:buBlip>
            </a:pPr>
            <a:endParaRPr lang="es-ES" sz="2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 smtClean="0">
                <a:solidFill>
                  <a:srgbClr val="000000"/>
                </a:solidFill>
                <a:latin typeface="Arial" pitchFamily="34" charset="0"/>
              </a:rPr>
              <a:t>   CAMPAÑAS DE PUBLICIDAD</a:t>
            </a:r>
            <a:endParaRPr lang="es-ES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>
                <a:solidFill>
                  <a:srgbClr val="000000"/>
                </a:solidFill>
                <a:latin typeface="Arial" pitchFamily="34" charset="0"/>
              </a:rPr>
              <a:t>   </a:t>
            </a:r>
            <a:r>
              <a:rPr lang="es-ES" dirty="0" smtClean="0">
                <a:solidFill>
                  <a:srgbClr val="000000"/>
                </a:solidFill>
                <a:latin typeface="Arial" pitchFamily="34" charset="0"/>
              </a:rPr>
              <a:t>PROMOCIÓN DE BENEFICIOS</a:t>
            </a:r>
            <a:endParaRPr lang="es-ES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>
                <a:solidFill>
                  <a:srgbClr val="000000"/>
                </a:solidFill>
                <a:latin typeface="Arial" pitchFamily="34" charset="0"/>
              </a:rPr>
              <a:t>   </a:t>
            </a:r>
            <a:r>
              <a:rPr lang="es-ES" dirty="0" smtClean="0">
                <a:solidFill>
                  <a:srgbClr val="000000"/>
                </a:solidFill>
                <a:latin typeface="Arial" pitchFamily="34" charset="0"/>
              </a:rPr>
              <a:t>CAPACITACIÓN CONTINUA</a:t>
            </a:r>
            <a:endParaRPr lang="es-ES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>
                <a:solidFill>
                  <a:srgbClr val="000000"/>
                </a:solidFill>
                <a:latin typeface="Arial" pitchFamily="34" charset="0"/>
              </a:rPr>
              <a:t>   </a:t>
            </a:r>
            <a:r>
              <a:rPr lang="es-ES" dirty="0" smtClean="0">
                <a:solidFill>
                  <a:srgbClr val="000000"/>
                </a:solidFill>
                <a:latin typeface="Arial" pitchFamily="34" charset="0"/>
              </a:rPr>
              <a:t>DIFUSIÓN DE LA BASE FILOSÓFICA</a:t>
            </a:r>
            <a:endParaRPr lang="es-ES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ES" dirty="0">
                <a:solidFill>
                  <a:srgbClr val="000000"/>
                </a:solidFill>
                <a:latin typeface="Arial" pitchFamily="34" charset="0"/>
              </a:rPr>
              <a:t>   </a:t>
            </a:r>
            <a:r>
              <a:rPr lang="es-ES" dirty="0" smtClean="0">
                <a:solidFill>
                  <a:srgbClr val="000000"/>
                </a:solidFill>
                <a:latin typeface="Arial" pitchFamily="34" charset="0"/>
              </a:rPr>
              <a:t>USO DE CAPITAL DE TERCEROS</a:t>
            </a:r>
            <a:endParaRPr lang="es-E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Rectangle 2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772400" y="655320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5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  <p:pic>
        <p:nvPicPr>
          <p:cNvPr id="522242" name="Picture 2" descr="http://estilofemenino.com/wp-content/uploads/2012/02/picni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6363" y="2780928"/>
            <a:ext cx="4048125" cy="2686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4048" y="2924944"/>
            <a:ext cx="3600400" cy="1008112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C" sz="5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GRACIAS</a:t>
            </a:r>
            <a:endParaRPr lang="es-EC" sz="5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Rectangle 2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772400" y="655320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3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  <p:pic>
        <p:nvPicPr>
          <p:cNvPr id="521218" name="Picture 2" descr="http://static.commentcamarche.net/sante-medecine.commentcamarche.net/pictures/FnvtFz8U-photosportcouplecourt-s-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692696"/>
            <a:ext cx="3744416" cy="5610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5" name="Picture 2" descr="http://t2.gstatic.com/images?q=tbn:ANd9GcTJ7VzDkIiaHqDc0en9l7s71N2HrPOiUVi5GNXsrsPEde9srGd7nU_72nt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725144"/>
            <a:ext cx="2376264" cy="1831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4" descr="http://www.elmercurio.com.ec/wp-content/uploads/2012/06/1-2C-3-coles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780928"/>
            <a:ext cx="2425770" cy="1732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19200" y="1988840"/>
            <a:ext cx="6705600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" b="1" dirty="0">
                <a:latin typeface="Arial" charset="0"/>
              </a:rPr>
              <a:t>ESTUDIO DE MERCADO</a:t>
            </a:r>
          </a:p>
          <a:p>
            <a:pPr algn="ctr" eaLnBrk="1" hangingPunct="1">
              <a:spcBef>
                <a:spcPct val="50000"/>
              </a:spcBef>
            </a:pPr>
            <a:r>
              <a:rPr lang="es-MX" sz="1800" dirty="0" smtClean="0">
                <a:latin typeface="Arial" charset="0"/>
              </a:rPr>
              <a:t>CARACTERÍSTICAS </a:t>
            </a:r>
            <a:r>
              <a:rPr lang="es-MX" sz="1800" dirty="0">
                <a:latin typeface="Arial" charset="0"/>
              </a:rPr>
              <a:t>DEL PRODUCTO</a:t>
            </a:r>
            <a:endParaRPr lang="es-ES" sz="1800" dirty="0"/>
          </a:p>
        </p:txBody>
      </p:sp>
      <p:grpSp>
        <p:nvGrpSpPr>
          <p:cNvPr id="11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4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27584" y="3378765"/>
            <a:ext cx="4114800" cy="235449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buFontTx/>
              <a:buBlip>
                <a:blip r:embed="rId5"/>
              </a:buBlip>
            </a:pPr>
            <a:r>
              <a:rPr lang="es-ES" sz="1800" dirty="0"/>
              <a:t>  </a:t>
            </a:r>
            <a:r>
              <a:rPr lang="es-ES" sz="1800" dirty="0" smtClean="0"/>
              <a:t> </a:t>
            </a:r>
            <a:r>
              <a:rPr lang="es-MX" dirty="0" smtClean="0"/>
              <a:t>CANCHAS DEPORTIVAS</a:t>
            </a:r>
            <a:endParaRPr lang="es-MX" sz="1800" dirty="0"/>
          </a:p>
          <a:p>
            <a:pPr algn="l" eaLnBrk="1" hangingPunct="1">
              <a:spcBef>
                <a:spcPct val="50000"/>
              </a:spcBef>
              <a:buFontTx/>
              <a:buBlip>
                <a:blip r:embed="rId5"/>
              </a:buBlip>
            </a:pPr>
            <a:r>
              <a:rPr lang="es-MX" sz="1800" dirty="0"/>
              <a:t>   </a:t>
            </a:r>
            <a:r>
              <a:rPr lang="es-MX" dirty="0" smtClean="0"/>
              <a:t>SERVICIO DE RESTAURANTE</a:t>
            </a:r>
            <a:r>
              <a:rPr lang="es-MX" sz="1800" dirty="0" smtClean="0"/>
              <a:t>                                               </a:t>
            </a:r>
          </a:p>
          <a:p>
            <a:pPr>
              <a:spcBef>
                <a:spcPct val="50000"/>
              </a:spcBef>
              <a:buBlip>
                <a:blip r:embed="rId5"/>
              </a:buBlip>
            </a:pPr>
            <a:r>
              <a:rPr lang="es-MX" dirty="0" smtClean="0"/>
              <a:t>   PISCINA</a:t>
            </a:r>
          </a:p>
          <a:p>
            <a:pPr>
              <a:spcBef>
                <a:spcPct val="50000"/>
              </a:spcBef>
              <a:buBlip>
                <a:blip r:embed="rId5"/>
              </a:buBlip>
            </a:pPr>
            <a:r>
              <a:rPr lang="es-MX" dirty="0" smtClean="0"/>
              <a:t>   PARQUEADEROS</a:t>
            </a:r>
          </a:p>
          <a:p>
            <a:pPr>
              <a:spcBef>
                <a:spcPct val="50000"/>
              </a:spcBef>
              <a:buBlip>
                <a:blip r:embed="rId5"/>
              </a:buBlip>
            </a:pPr>
            <a:r>
              <a:rPr lang="es-MX" dirty="0" smtClean="0"/>
              <a:t>   SEGURIDAD                                              </a:t>
            </a:r>
            <a:endParaRPr lang="es-ES" dirty="0" smtClean="0">
              <a:latin typeface="Arial" charset="0"/>
            </a:endParaRPr>
          </a:p>
          <a:p>
            <a:pPr algn="l" eaLnBrk="1" hangingPunct="1">
              <a:spcBef>
                <a:spcPct val="50000"/>
              </a:spcBef>
              <a:buFontTx/>
              <a:buBlip>
                <a:blip r:embed="rId5"/>
              </a:buBlip>
            </a:pPr>
            <a:endParaRPr lang="es-ES" sz="1400" dirty="0" smtClean="0">
              <a:latin typeface="Arial" charset="0"/>
            </a:endParaRPr>
          </a:p>
        </p:txBody>
      </p:sp>
      <p:sp>
        <p:nvSpPr>
          <p:cNvPr id="15" name="Rectangle 2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772400" y="655320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7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16" name="Text Box 98"/>
          <p:cNvSpPr txBox="1">
            <a:spLocks noChangeArrowheads="1"/>
          </p:cNvSpPr>
          <p:nvPr/>
        </p:nvSpPr>
        <p:spPr bwMode="auto">
          <a:xfrm>
            <a:off x="251520" y="1700808"/>
            <a:ext cx="4648200" cy="784830"/>
          </a:xfrm>
          <a:prstGeom prst="rect">
            <a:avLst/>
          </a:prstGeom>
          <a:noFill/>
          <a:ln w="9525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solidFill>
                  <a:srgbClr val="000000"/>
                </a:solidFill>
                <a:latin typeface="Arial" charset="0"/>
              </a:rPr>
              <a:t>ESTUDIO DE MERCADO</a:t>
            </a:r>
          </a:p>
          <a:p>
            <a:pPr>
              <a:spcBef>
                <a:spcPct val="50000"/>
              </a:spcBef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4232" y="2289646"/>
            <a:ext cx="7696200" cy="32778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MX" dirty="0" smtClean="0"/>
              <a:t>                  USUARIOS</a:t>
            </a:r>
            <a:endParaRPr lang="es-MX" sz="1800" dirty="0"/>
          </a:p>
          <a:p>
            <a:pPr eaLnBrk="1" hangingPunct="1">
              <a:spcBef>
                <a:spcPct val="50000"/>
              </a:spcBef>
            </a:pPr>
            <a:endParaRPr lang="es-MX" sz="1800" dirty="0"/>
          </a:p>
          <a:p>
            <a:pPr algn="l"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MX" b="1" dirty="0"/>
              <a:t>  </a:t>
            </a:r>
            <a:r>
              <a:rPr lang="es-MX" dirty="0"/>
              <a:t> </a:t>
            </a:r>
            <a:r>
              <a:rPr lang="es-MX" dirty="0" smtClean="0"/>
              <a:t>Pichincha, Quito, </a:t>
            </a:r>
            <a:r>
              <a:rPr lang="es-MX" dirty="0" err="1" smtClean="0"/>
              <a:t>Pintag</a:t>
            </a:r>
            <a:r>
              <a:rPr lang="es-MX" dirty="0" smtClean="0"/>
              <a:t>.</a:t>
            </a:r>
          </a:p>
          <a:p>
            <a:pPr algn="l"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MX" dirty="0" smtClean="0"/>
              <a:t>   Personas.</a:t>
            </a:r>
          </a:p>
          <a:p>
            <a:pPr algn="l"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MX" dirty="0" smtClean="0"/>
              <a:t>   PEA.</a:t>
            </a:r>
          </a:p>
          <a:p>
            <a:pPr algn="l"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MX" dirty="0" smtClean="0"/>
              <a:t>   Actividades deportivas.</a:t>
            </a:r>
          </a:p>
          <a:p>
            <a:pPr algn="l" eaLnBrk="1" hangingPunct="1">
              <a:spcBef>
                <a:spcPct val="50000"/>
              </a:spcBef>
            </a:pPr>
            <a:r>
              <a:rPr lang="es-MX" dirty="0" smtClean="0"/>
              <a:t>   </a:t>
            </a:r>
          </a:p>
          <a:p>
            <a:pPr algn="l" eaLnBrk="1" hangingPunct="1">
              <a:spcBef>
                <a:spcPct val="50000"/>
              </a:spcBef>
              <a:buFontTx/>
              <a:buBlip>
                <a:blip r:embed="rId3"/>
              </a:buBlip>
            </a:pPr>
            <a:endParaRPr lang="es-MX" dirty="0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45190" t="26375" r="17901" b="29858"/>
          <a:stretch>
            <a:fillRect/>
          </a:stretch>
        </p:blipFill>
        <p:spPr bwMode="auto">
          <a:xfrm>
            <a:off x="4932040" y="2564904"/>
            <a:ext cx="3888432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lumMod val="25000"/>
                <a:tint val="45000"/>
                <a:satMod val="400000"/>
              </a:schemeClr>
            </a:duotone>
          </a:blip>
          <a:srcRect l="41145" t="35235" r="41699" b="53937"/>
          <a:stretch>
            <a:fillRect/>
          </a:stretch>
        </p:blipFill>
        <p:spPr bwMode="auto">
          <a:xfrm>
            <a:off x="1043608" y="4941168"/>
            <a:ext cx="3043975" cy="1080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2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772400" y="655320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7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33400" y="1676400"/>
            <a:ext cx="82296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dirty="0">
                <a:solidFill>
                  <a:srgbClr val="000000"/>
                </a:solidFill>
              </a:rPr>
              <a:t>RESULTADOS DE LA INVESTIGACIÓN DE MERCADO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39552" y="2362200"/>
            <a:ext cx="4104456" cy="286232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s-MX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MX" b="1" dirty="0">
                <a:solidFill>
                  <a:srgbClr val="000000"/>
                </a:solidFill>
              </a:rPr>
              <a:t>   </a:t>
            </a:r>
            <a:r>
              <a:rPr lang="es-MX" dirty="0" smtClean="0">
                <a:solidFill>
                  <a:srgbClr val="000000"/>
                </a:solidFill>
              </a:rPr>
              <a:t>OFERTA    </a:t>
            </a:r>
            <a:endParaRPr lang="es-MX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s-MX" dirty="0">
                <a:solidFill>
                  <a:srgbClr val="000000"/>
                </a:solidFill>
              </a:rPr>
              <a:t>       </a:t>
            </a:r>
          </a:p>
          <a:p>
            <a:pPr>
              <a:spcBef>
                <a:spcPct val="50000"/>
              </a:spcBef>
            </a:pPr>
            <a:r>
              <a:rPr lang="es-MX" dirty="0" smtClean="0">
                <a:solidFill>
                  <a:srgbClr val="000000"/>
                </a:solidFill>
              </a:rPr>
              <a:t>      </a:t>
            </a:r>
            <a:r>
              <a:rPr lang="es-MX" i="1" dirty="0" smtClean="0">
                <a:solidFill>
                  <a:srgbClr val="000000"/>
                </a:solidFill>
              </a:rPr>
              <a:t>Otros centros recreacionales </a:t>
            </a:r>
          </a:p>
          <a:p>
            <a:pPr>
              <a:spcBef>
                <a:spcPct val="50000"/>
              </a:spcBef>
            </a:pPr>
            <a:r>
              <a:rPr lang="es-MX" i="1" dirty="0" smtClean="0">
                <a:solidFill>
                  <a:srgbClr val="000000"/>
                </a:solidFill>
              </a:rPr>
              <a:t>       Costo de entrada</a:t>
            </a:r>
          </a:p>
          <a:p>
            <a:pPr>
              <a:spcBef>
                <a:spcPct val="50000"/>
              </a:spcBef>
            </a:pPr>
            <a:endParaRPr lang="es-MX" i="1" dirty="0" smtClean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s-MX" i="1" dirty="0" smtClean="0">
                <a:solidFill>
                  <a:srgbClr val="000000"/>
                </a:solidFill>
              </a:rPr>
              <a:t>            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14" name="13 Imagen"/>
          <p:cNvPicPr/>
          <p:nvPr/>
        </p:nvPicPr>
        <p:blipFill>
          <a:blip r:embed="rId4" cstate="print"/>
          <a:srcRect l="50507" t="35986" r="15575" b="25970"/>
          <a:stretch>
            <a:fillRect/>
          </a:stretch>
        </p:blipFill>
        <p:spPr bwMode="auto">
          <a:xfrm>
            <a:off x="3851920" y="2852936"/>
            <a:ext cx="4714272" cy="2968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16 Imagen"/>
          <p:cNvPicPr/>
          <p:nvPr/>
        </p:nvPicPr>
        <p:blipFill>
          <a:blip r:embed="rId5" cstate="print"/>
          <a:srcRect l="50507" t="39416" r="12224" b="25672"/>
          <a:stretch>
            <a:fillRect/>
          </a:stretch>
        </p:blipFill>
        <p:spPr bwMode="auto">
          <a:xfrm>
            <a:off x="3779912" y="2852936"/>
            <a:ext cx="4822463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2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668344" y="6381328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7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33400" y="1676400"/>
            <a:ext cx="82296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MX" sz="1800" dirty="0"/>
              <a:t>RESULTADOS DE LA INVESTIGACIÓN DE MERCADO</a:t>
            </a:r>
            <a:endParaRPr lang="es-ES" sz="1800" dirty="0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85800" y="2362200"/>
            <a:ext cx="3810000" cy="369331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endParaRPr lang="es-MX" sz="1800" dirty="0"/>
          </a:p>
          <a:p>
            <a:pPr algn="l"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s-MX" b="1" dirty="0"/>
              <a:t>   </a:t>
            </a:r>
            <a:r>
              <a:rPr lang="es-MX" dirty="0" smtClean="0"/>
              <a:t>DEMANDA</a:t>
            </a:r>
            <a:r>
              <a:rPr lang="es-MX" sz="1800" dirty="0" smtClean="0"/>
              <a:t>      </a:t>
            </a:r>
            <a:endParaRPr lang="es-MX" sz="1800" dirty="0"/>
          </a:p>
          <a:p>
            <a:pPr algn="l" eaLnBrk="1" hangingPunct="1">
              <a:spcBef>
                <a:spcPct val="50000"/>
              </a:spcBef>
            </a:pPr>
            <a:r>
              <a:rPr lang="es-MX" sz="1800" dirty="0"/>
              <a:t>       </a:t>
            </a:r>
          </a:p>
          <a:p>
            <a:pPr algn="l" eaLnBrk="1" hangingPunct="1">
              <a:spcBef>
                <a:spcPct val="50000"/>
              </a:spcBef>
            </a:pPr>
            <a:r>
              <a:rPr lang="es-MX" sz="1800" dirty="0"/>
              <a:t>      </a:t>
            </a:r>
            <a:r>
              <a:rPr lang="es-MX" sz="1800" i="1" dirty="0" smtClean="0"/>
              <a:t>Preferencia por</a:t>
            </a:r>
            <a:r>
              <a:rPr lang="es-MX" i="1" dirty="0" smtClean="0"/>
              <a:t> </a:t>
            </a:r>
            <a:r>
              <a:rPr lang="es-MX" sz="1800" i="1" dirty="0" smtClean="0"/>
              <a:t> el servicio</a:t>
            </a:r>
            <a:endParaRPr lang="es-MX" sz="1800" i="1" dirty="0"/>
          </a:p>
          <a:p>
            <a:pPr algn="l" eaLnBrk="1" hangingPunct="1">
              <a:spcBef>
                <a:spcPct val="50000"/>
              </a:spcBef>
            </a:pPr>
            <a:r>
              <a:rPr lang="es-MX" sz="1800" i="1" dirty="0"/>
              <a:t>      </a:t>
            </a:r>
            <a:r>
              <a:rPr lang="es-MX" i="1" dirty="0" smtClean="0"/>
              <a:t>Equipamiento</a:t>
            </a:r>
            <a:r>
              <a:rPr lang="es-MX" sz="1800" i="1" dirty="0" smtClean="0"/>
              <a:t> </a:t>
            </a:r>
          </a:p>
          <a:p>
            <a:pPr algn="l" eaLnBrk="1" hangingPunct="1">
              <a:spcBef>
                <a:spcPct val="50000"/>
              </a:spcBef>
            </a:pPr>
            <a:r>
              <a:rPr lang="es-MX" i="1" dirty="0" smtClean="0"/>
              <a:t>      Abastecimiento</a:t>
            </a:r>
            <a:endParaRPr lang="es-MX" sz="1800" i="1" dirty="0"/>
          </a:p>
          <a:p>
            <a:pPr>
              <a:spcBef>
                <a:spcPct val="50000"/>
              </a:spcBef>
            </a:pPr>
            <a:r>
              <a:rPr lang="es-MX" i="1" dirty="0" smtClean="0"/>
              <a:t>      Características de uso del servicio      </a:t>
            </a:r>
          </a:p>
          <a:p>
            <a:pPr algn="l" eaLnBrk="1" hangingPunct="1">
              <a:spcBef>
                <a:spcPct val="50000"/>
              </a:spcBef>
            </a:pPr>
            <a:r>
              <a:rPr lang="es-MX" sz="1800" i="1" dirty="0" smtClean="0"/>
              <a:t>      Frecuencia </a:t>
            </a:r>
            <a:r>
              <a:rPr lang="es-MX" sz="1800" i="1" dirty="0"/>
              <a:t>de </a:t>
            </a:r>
            <a:r>
              <a:rPr lang="es-MX" i="1" dirty="0" smtClean="0"/>
              <a:t>uso</a:t>
            </a:r>
            <a:endParaRPr lang="es-MX" sz="1800" i="1" dirty="0"/>
          </a:p>
          <a:p>
            <a:pPr algn="l" eaLnBrk="1" hangingPunct="1">
              <a:spcBef>
                <a:spcPct val="50000"/>
              </a:spcBef>
            </a:pPr>
            <a:r>
              <a:rPr lang="es-MX" sz="1800" i="1" dirty="0"/>
              <a:t>      </a:t>
            </a:r>
            <a:endParaRPr lang="es-ES" dirty="0"/>
          </a:p>
        </p:txBody>
      </p:sp>
      <p:pic>
        <p:nvPicPr>
          <p:cNvPr id="19" name="18 Imagen"/>
          <p:cNvPicPr/>
          <p:nvPr/>
        </p:nvPicPr>
        <p:blipFill>
          <a:blip r:embed="rId4" cstate="print"/>
          <a:srcRect l="55987" t="42170" r="13529" b="20908"/>
          <a:stretch>
            <a:fillRect/>
          </a:stretch>
        </p:blipFill>
        <p:spPr bwMode="auto">
          <a:xfrm>
            <a:off x="4499992" y="3068960"/>
            <a:ext cx="4165868" cy="2836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19 Imagen"/>
          <p:cNvPicPr/>
          <p:nvPr/>
        </p:nvPicPr>
        <p:blipFill>
          <a:blip r:embed="rId5" cstate="print"/>
          <a:srcRect l="41447" t="45893" r="31866" b="19104"/>
          <a:stretch>
            <a:fillRect/>
          </a:stretch>
        </p:blipFill>
        <p:spPr bwMode="auto">
          <a:xfrm>
            <a:off x="4499992" y="2996952"/>
            <a:ext cx="4176464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21 Imagen"/>
          <p:cNvPicPr/>
          <p:nvPr/>
        </p:nvPicPr>
        <p:blipFill>
          <a:blip r:embed="rId6" cstate="print"/>
          <a:srcRect l="44097" t="50258" r="29790" b="16337"/>
          <a:stretch>
            <a:fillRect/>
          </a:stretch>
        </p:blipFill>
        <p:spPr bwMode="auto">
          <a:xfrm>
            <a:off x="4499992" y="2996952"/>
            <a:ext cx="4176464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22 Imagen"/>
          <p:cNvPicPr/>
          <p:nvPr/>
        </p:nvPicPr>
        <p:blipFill>
          <a:blip r:embed="rId7" cstate="print"/>
          <a:srcRect l="54869" t="49303" r="12742" b="19104"/>
          <a:stretch>
            <a:fillRect/>
          </a:stretch>
        </p:blipFill>
        <p:spPr bwMode="auto">
          <a:xfrm>
            <a:off x="4499992" y="2996952"/>
            <a:ext cx="4176464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23 Imagen"/>
          <p:cNvPicPr/>
          <p:nvPr/>
        </p:nvPicPr>
        <p:blipFill>
          <a:blip r:embed="rId8" cstate="print"/>
          <a:srcRect l="48158" t="51466" r="16563" b="16655"/>
          <a:stretch>
            <a:fillRect/>
          </a:stretch>
        </p:blipFill>
        <p:spPr bwMode="auto">
          <a:xfrm>
            <a:off x="4499993" y="2996952"/>
            <a:ext cx="4176464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angle 23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7740352" y="6381328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10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2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219200" y="1340768"/>
            <a:ext cx="6705600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 dirty="0">
                <a:latin typeface="Arial" pitchFamily="34" charset="0"/>
              </a:rPr>
              <a:t>ESTUDIO DE MERCADO</a:t>
            </a:r>
          </a:p>
          <a:p>
            <a:pPr algn="ctr">
              <a:spcBef>
                <a:spcPct val="50000"/>
              </a:spcBef>
            </a:pPr>
            <a:r>
              <a:rPr lang="es-ES" sz="1800" dirty="0">
                <a:latin typeface="Arial" pitchFamily="34" charset="0"/>
              </a:rPr>
              <a:t>DEMANDA</a:t>
            </a:r>
            <a:r>
              <a:rPr lang="es-MX" sz="1800" dirty="0">
                <a:latin typeface="Arial" pitchFamily="34" charset="0"/>
              </a:rPr>
              <a:t> </a:t>
            </a:r>
            <a:r>
              <a:rPr lang="es-MX" sz="1800" dirty="0" smtClean="0">
                <a:latin typeface="Arial" pitchFamily="34" charset="0"/>
              </a:rPr>
              <a:t>HISTÓRICA Y PROYECTADA</a:t>
            </a:r>
            <a:endParaRPr lang="es-ES" sz="1800" dirty="0"/>
          </a:p>
        </p:txBody>
      </p:sp>
      <p:sp>
        <p:nvSpPr>
          <p:cNvPr id="19" name="Rectangle 2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889304" y="6453336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latin typeface="Arial" pitchFamily="34" charset="0"/>
                <a:hlinkClick r:id="rId4" action="ppaction://hlinksldjump"/>
              </a:rPr>
              <a:t>RETORNAR</a:t>
            </a:r>
            <a:endParaRPr lang="es-ES" sz="1600" dirty="0">
              <a:latin typeface="Arial" pitchFamily="34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1907704" y="2420887"/>
          <a:ext cx="5544616" cy="3816421"/>
        </p:xfrm>
        <a:graphic>
          <a:graphicData uri="http://schemas.openxmlformats.org/drawingml/2006/table">
            <a:tbl>
              <a:tblPr/>
              <a:tblGrid>
                <a:gridCol w="1386154"/>
                <a:gridCol w="1386154"/>
                <a:gridCol w="1386154"/>
                <a:gridCol w="1386154"/>
              </a:tblGrid>
              <a:tr h="12563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latin typeface="Times New Roman"/>
                        </a:rPr>
                        <a:t>AÑO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latin typeface="Times New Roman"/>
                        </a:rPr>
                        <a:t>DEMANDA HISTÓRICA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latin typeface="Times New Roman"/>
                        </a:rPr>
                        <a:t>AÑO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latin typeface="Times New Roman"/>
                        </a:rPr>
                        <a:t>DEMANDA PROYECTADA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20.918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32.721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20.922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33.454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07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20.926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34.203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20.930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34.969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07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20.935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35.752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07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20.939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36.553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07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20.943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37.372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07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20.948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38.209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88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30.617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39.065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07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31.303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latin typeface="Times New Roman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latin typeface="Times New Roman"/>
                        </a:rPr>
                        <a:t>39.940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1" name="Picture 3" descr="http://agendamiramar.com/wp-content/uploads/2011/05/futbol-barrios-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581128"/>
            <a:ext cx="3291655" cy="1854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506" name="AutoShape 2" descr="data:image/jpeg;base64,/9j/4AAQSkZJRgABAQAAAQABAAD/2wCEAAkGBhMSEBAQEBEUFBAQEBQQEA8WDw8PDxQQFBAVFBQVEhQXGyYgGBkjGRIWHy8gIycqLCwsFR4xNTIqNSYrLCkBCQoKDgwNFA8PFiwgFBgpKSwpKTUyNSwsKSksKSkpKSkpKTY1MDYpKSkpKSkpKSkpLCkpLCkpKSwpKSksKSkpKf/AABEIAMwAzAMBIgACEQEDEQH/xAAbAAEAAgMBAQAAAAAAAAAAAAAABQYCAwQBB//EAEUQAAIBAgIHAwgHBgMJAAAAAAABAgMRBBIFBhMhMUFRYYGRIiNxcqGxssEUMjNSYtHwB0JDU5LCVHPhFRY0Y4KDk6Kj/8QAFgEBAQEAAAAAAAAAAAAAAAAAAAEC/8QAGhEBAQACAwAAAAAAAAAAAAAAABEBEkFRYf/aAAwDAQACEQMRAD8A+4gAAAAAAAAAAAAAAAAAAAa61ZRi5S3KKuwODHax0KNWFCpUSq1FmUeLUfvS6R7eBIwkmk07pq6a3prsZA4PR8Hia869OO0xVGMWnFSvRV1s9/FK+9c2TlCjGEYwhFRhFKMYpJRUVwSS4IDYAAAAAAAAAAAAAAAAAAAAAAAADTPELka3iQOoHJ9JM4YpcwN7OKfnKmX+HSacukqvFL0R4+m3Q243ENJKG+c3lguV+r7Et79Bsw2HUIqK5cW+LfFt9rd33gYYzBqpGzupJ3hNfWjLqvy5mrCYx32VWyqpXTX1ZxX70PmuR2nPjMKpxs9zTvGa+tGS4NAdAOTBYlu8J2VSG6VuD6Sj2P8AM6wAAAAAAAAAAAAAAAAAAAHDjMVbyV3nXVnaLfRN+CK1UxV3frvA7nXPHiCPdcxdcCQ+kD6T2/IjfpBzVq+Z7Pla9T1eUf8Aqa8EwJ7ReKUpbSXCSy0+yHX0ye/+kmipQxJZ8JWzQjLqlf08wNwAA4NJxy5aq/d8mXbCT+Ts/E68PWUopr9MYilmhKP3oteKIjVzF5s8HxVn8n7iCbABQAAAAAAAAAAAAAAABz6Q+yqW+5L3FMeILzON00+DTT9B86x8HSqTpy4wdvSuKfgB1PEGLrke8SY/SQO6tjMsW+PJLm23ZJelsww8mlvd5SeaT6y4eCtZegjI4jNLN+7C6j2y4Sl3cF3m9YkCTjXLjoX7Cn2pvuzMoGHbnKMI/Wk1Fel/r2H0jDUVCEYLhGKj4IDaAAPCqavVLYytDlap7Km4thTtX/8Aj6v/AHfjQFxAAAAAAAAAAAAAAAAAIrHaYyyyx5bm+3sAlJStxK1rNo2NfLKDtVjuzWeVx6P0cmdMsbffJkbVowqSzRr1Iu/BSi426KLQFX0pgKlCznvi3bOt8b9vQi6uJbtGL3y59I83+ubLnjsVKnTm60NrTSebZxdSTj12a38Oh8vnrfhFUm6aryi5eSthK6jyW+3DeBYYTtZLgtyRkqxz6Px9KtHNCNd8mlhar+VvaWbVqlke1+hYirUT8jM8LShHttOqm5elbjO2Fie1R0A4Lb1VabXm4PjGL5vtfsLSV7/bmLf1cFCPbUx1FfBGRhPSWN6YKHprYiu//WERt4RZLnjZV5YnFvjjMND1MFVn7Z1fkc9WpWW+WkKrtvyxw2EpRfY24ydu8XPRExpjTbpQcopOz533ogdU6+0xcqlrZ6c5242zST495H4qpLFxlRqOVKm7ZpwfluzvaL5GOF1ZwlP+dVdrXqYiq1booxaSRc3gX6npajKTgq1Nyi7OO0hmT6NXOsqWrupWAi5V4YWltc7eZwUsre/yE90feWxIqPQAAAAAAAAAAAAGM5WTfRNny3SWsElWTW9ZvKXNq+8+ptFT0lqBTlKVSjLLKTvlleUO58UgIPF6VUl5L3M4ZYp8mZ6S0FWo/XptR+/Hy4eK4d5HxoykvJfsA3vSEl+8/EjcJo6m6krw+s3OL4X5yW7mrknhtCyk7ze7oS8dErLZbmt8ZWvaS4P9doGGFpWSSVorklZHbTmo8jCjNON7Wa3Sj0kuPdzXVNM4cbi7ASjxpqnj+0rdXSx1YXROMrrzdCWV/vStTj4y49wEhV0ulzOSek82653YT9nNeTTrVoQXNRvUl4uy95YcHqHhYLyoyqPrOpL4Y2S8AKtg6263Q64zJfH6jpvNh6jpv7krzh3PivaU/A4+pUrVMPCnOVWk3dRi3FwUsueL6XaAv+q7vGp0zJewmyL1ewUqVFKatOTcpK97X4K/oJQAAAAAAAAAAAAAAAADxoqunNH041Vs4Ri3HNNpWu77t3DkWsrGmKl60+xJez/UDjhSsey3DMYzYEVj24vOuFrTXWPJ+le5vsI/E0m+/mTVWJHRpZZZOTu6fo4uPdxXZ6ALJqbqzCFNYicVKpPfC6TyQvusnzfUthzaMXmaVuGzj8KOkAAANdapljKT4Ri5eCv8ihfs2p56+KrfhjG/rTcv7Sx676S2OBryvaU47KPrTdvdcj/2aYFwwW0a315ua9ReTH3N94FuAAAAAAAAAAAAAAAAAAApukq3naj/ABv32LkfPNJ1/OT9eXxMDojVMnIioYredlKtcDdKJprYfMrXtzT5qS4NfrquZuUj1sCxasY3PRyvdOlLJJe1W7GnddhMlS0HJxnOpFNqMVtIrnC73pdY8V2XXQtcJppNO6aunyafQDI8Z6yqa+63fQ6KhSTni672dCkt8s0tydgK3rxjZaQ0hQ0Zh3eNN5q81wj95v1Y+2SPpWFw0acIU4K0IRUIrpGKsvcVfUDU76FSlUrPPjMR5eIqcbX37OL6K+/q+4toAAAAAAAAAAAAAAAAAAAD5lpd+cqevL4mfTT5npledqevL4mBESr2ZI4GvcicTAaKrONTK+D4ekC0xPTXSluNoFg1XpeTUlzclHwV/md1HzU9m/s53dJ/dlxlD3tdl1yOTVj7Of8Amf2olMThlOLi9196a4qSd012p7wOLWLT1PCYedeq90V5Mecpckit6nas1J1XpTHq+KqrzFF8MPRfBW/mNcei3dTbUwEsXpGP0lLY6Ppxmofw54mXCfqpK6XW3QuEWB6j0AAAAAAAAAAAAAAAAAAAAB8100vPVf8AMl8TPpR810r9rUf45fEwIetE26D0a61ay4QhOo32Rju8XZHlZIs2oeF8nEztvcVBd6bfyAj6D4HWjlXYbqcmBZ9WPqT9f+0miE1Zl5NRfiXuZNgQendV44lSW1q0tpFQqbOSWeKfO6dnbddEtg8JGlThTgrQpxUIq7fkxVlv5m4AAAAAAAAAAAAAAAAAAAAAAHjZ88xsbtvq2/bcveNrpU571fK0t6vd7ilYylYCCxMS76i4fLhnL79RvuilH5MpmIhvPour1HLhaC/5affLe/eBVq+Hy1Kkek5L2nmQ79I0vP1fWv4xTNaw4ElqtH7V9sV7yfIjV2naE/X+SJcAAAAAAAAAAAAAAxzDMaW2eXYG/MM5ztsxuwOrOM5yXZi3IDs2hFaX0nkkoXteOZ+LXyN0s/UidL6DlXyt1HCUVZSSV7dH1A48RjU+hxTxCe65tep1T/Ez/wDHH8zD/cqf+In/AERQEdVSuXrV3GKWHgucPNvu4eyxVlqW+dao/wClfIlMDgKtGGSm7q7e/i2+YGWJqJ1qr/FbwSXyN1OoiGejMWm7RhJNt/Xs9753QeGxf8nwqQ/MCw0MeoXtaze9ErRxKlFST3MozwmMf8H/AOkPzJ3RcK0KcYyjZ7296dm3cCfzjORynMyUpASGcZzizSMk2B15hmOXMz1SYHTmPcxzXZ6pMDozC5ozHtwM8p5kMwBhkGQzAGvZnuQzAGtwPNmbRYDVshsjaANWyGyRsPbAatkNkbbCwGrZjZG2x4Br2Q2ZsAGGQZDMAYZBkNgAwUT3KZADGwynp6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srgbClr val="000000"/>
              </a:solidFill>
            </a:endParaRPr>
          </a:p>
        </p:txBody>
      </p:sp>
      <p:grpSp>
        <p:nvGrpSpPr>
          <p:cNvPr id="2" name="10 Grupo"/>
          <p:cNvGrpSpPr/>
          <p:nvPr/>
        </p:nvGrpSpPr>
        <p:grpSpPr>
          <a:xfrm>
            <a:off x="539552" y="260648"/>
            <a:ext cx="7920880" cy="1365829"/>
            <a:chOff x="539552" y="404664"/>
            <a:chExt cx="7920880" cy="1509845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5744393" cy="6617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s-ES" sz="3700" dirty="0" smtClean="0">
                  <a:solidFill>
                    <a:srgbClr val="7278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nkGothic Lt BT" pitchFamily="34" charset="0"/>
                </a:rPr>
                <a:t>PINTAG SPORT CENTER</a:t>
              </a:r>
              <a:endParaRPr lang="es-ES" sz="3700" dirty="0">
                <a:solidFill>
                  <a:srgbClr val="7278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Lt BT" pitchFamily="34" charset="0"/>
              </a:endParaRPr>
            </a:p>
          </p:txBody>
        </p:sp>
        <p:pic>
          <p:nvPicPr>
            <p:cNvPr id="13" name="Picture 2" descr="http://t3.gstatic.com/images?q=tbn:ANd9GcS6Rb9q4O-kiC2LCkZfNNECXsYwsnzEIraN9ixTVDHcfwjfEYKlTA"/>
            <p:cNvPicPr>
              <a:picLocks noChangeAspect="1" noChangeArrowheads="1"/>
            </p:cNvPicPr>
            <p:nvPr/>
          </p:nvPicPr>
          <p:blipFill>
            <a:blip r:embed="rId3" cstate="print"/>
            <a:srcRect l="14572" t="12903" r="10138" b="3226"/>
            <a:stretch>
              <a:fillRect/>
            </a:stretch>
          </p:blipFill>
          <p:spPr bwMode="auto">
            <a:xfrm>
              <a:off x="6660232" y="404664"/>
              <a:ext cx="1800200" cy="15098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504" y="1676400"/>
            <a:ext cx="4758680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dirty="0">
                <a:solidFill>
                  <a:srgbClr val="000000"/>
                </a:solidFill>
              </a:rPr>
              <a:t>RESULTADOS DE LA </a:t>
            </a:r>
            <a:endParaRPr lang="es-MX" dirty="0" smtClean="0">
              <a:solidFill>
                <a:srgbClr val="00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MX" dirty="0" smtClean="0">
                <a:solidFill>
                  <a:srgbClr val="000000"/>
                </a:solidFill>
              </a:rPr>
              <a:t>INVESTIGACIÓN </a:t>
            </a:r>
            <a:r>
              <a:rPr lang="es-MX" dirty="0">
                <a:solidFill>
                  <a:srgbClr val="000000"/>
                </a:solidFill>
              </a:rPr>
              <a:t>DE MERCADO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39552" y="2362200"/>
            <a:ext cx="4104456" cy="369331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s-MX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s-MX" b="1" dirty="0">
                <a:solidFill>
                  <a:srgbClr val="000000"/>
                </a:solidFill>
              </a:rPr>
              <a:t>   </a:t>
            </a:r>
            <a:r>
              <a:rPr lang="es-MX" dirty="0" smtClean="0">
                <a:solidFill>
                  <a:srgbClr val="000000"/>
                </a:solidFill>
              </a:rPr>
              <a:t>MARKETING MIX</a:t>
            </a:r>
            <a:endParaRPr lang="es-MX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s-MX" dirty="0">
                <a:solidFill>
                  <a:srgbClr val="000000"/>
                </a:solidFill>
              </a:rPr>
              <a:t>       </a:t>
            </a:r>
          </a:p>
          <a:p>
            <a:pPr>
              <a:spcBef>
                <a:spcPct val="50000"/>
              </a:spcBef>
            </a:pPr>
            <a:r>
              <a:rPr lang="es-MX" dirty="0" smtClean="0">
                <a:solidFill>
                  <a:srgbClr val="000000"/>
                </a:solidFill>
              </a:rPr>
              <a:t>      Producto o servicio</a:t>
            </a:r>
          </a:p>
          <a:p>
            <a:pPr>
              <a:spcBef>
                <a:spcPct val="50000"/>
              </a:spcBef>
            </a:pPr>
            <a:r>
              <a:rPr lang="es-MX" dirty="0" smtClean="0">
                <a:solidFill>
                  <a:srgbClr val="000000"/>
                </a:solidFill>
              </a:rPr>
              <a:t>      Precio</a:t>
            </a:r>
          </a:p>
          <a:p>
            <a:pPr>
              <a:spcBef>
                <a:spcPct val="50000"/>
              </a:spcBef>
            </a:pPr>
            <a:r>
              <a:rPr lang="es-MX" dirty="0" smtClean="0">
                <a:solidFill>
                  <a:srgbClr val="000000"/>
                </a:solidFill>
              </a:rPr>
              <a:t>      Plaza</a:t>
            </a:r>
          </a:p>
          <a:p>
            <a:pPr>
              <a:spcBef>
                <a:spcPct val="50000"/>
              </a:spcBef>
            </a:pPr>
            <a:r>
              <a:rPr lang="es-MX" dirty="0" smtClean="0">
                <a:solidFill>
                  <a:srgbClr val="000000"/>
                </a:solidFill>
              </a:rPr>
              <a:t>      Promoción</a:t>
            </a:r>
          </a:p>
          <a:p>
            <a:pPr>
              <a:spcBef>
                <a:spcPct val="50000"/>
              </a:spcBef>
            </a:pPr>
            <a:endParaRPr lang="es-MX" i="1" dirty="0" smtClean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s-MX" i="1" dirty="0" smtClean="0">
                <a:solidFill>
                  <a:srgbClr val="000000"/>
                </a:solidFill>
              </a:rPr>
              <a:t>            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0" name="9 Elipse"/>
          <p:cNvSpPr/>
          <p:nvPr/>
        </p:nvSpPr>
        <p:spPr>
          <a:xfrm>
            <a:off x="5940152" y="1630529"/>
            <a:ext cx="1438431" cy="1366423"/>
          </a:xfrm>
          <a:prstGeom prst="ellipse">
            <a:avLst/>
          </a:prstGeom>
          <a:blipFill rotWithShape="0">
            <a:blip r:embed="rId5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19 CuadroTexto"/>
          <p:cNvSpPr txBox="1"/>
          <p:nvPr/>
        </p:nvSpPr>
        <p:spPr>
          <a:xfrm>
            <a:off x="5436096" y="3441774"/>
            <a:ext cx="2880320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rgbClr val="000000"/>
                </a:solidFill>
              </a:rPr>
              <a:t>Restaurante, Juegos infantiles, espacios verdes, seguridad.</a:t>
            </a:r>
          </a:p>
        </p:txBody>
      </p:sp>
      <p:pic>
        <p:nvPicPr>
          <p:cNvPr id="22" name="21 Imagen"/>
          <p:cNvPicPr/>
          <p:nvPr/>
        </p:nvPicPr>
        <p:blipFill>
          <a:blip r:embed="rId6" cstate="print"/>
          <a:srcRect l="46816" t="48211" r="20278" b="17883"/>
          <a:stretch>
            <a:fillRect/>
          </a:stretch>
        </p:blipFill>
        <p:spPr bwMode="auto">
          <a:xfrm>
            <a:off x="4932040" y="3429000"/>
            <a:ext cx="3816424" cy="3140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20 Elipse"/>
          <p:cNvSpPr/>
          <p:nvPr/>
        </p:nvSpPr>
        <p:spPr>
          <a:xfrm>
            <a:off x="5940152" y="1628800"/>
            <a:ext cx="1584176" cy="1440160"/>
          </a:xfrm>
          <a:prstGeom prst="ellipse">
            <a:avLst/>
          </a:prstGeom>
          <a:blipFill rotWithShape="0">
            <a:blip r:embed="rId7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22 Elipse"/>
          <p:cNvSpPr/>
          <p:nvPr/>
        </p:nvSpPr>
        <p:spPr>
          <a:xfrm>
            <a:off x="5868144" y="1628800"/>
            <a:ext cx="1656184" cy="1512168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" name="23 Imagen"/>
          <p:cNvPicPr/>
          <p:nvPr/>
        </p:nvPicPr>
        <p:blipFill>
          <a:blip r:embed="rId9" cstate="print"/>
          <a:srcRect l="44299" t="33179" r="17938" b="24776"/>
          <a:stretch>
            <a:fillRect/>
          </a:stretch>
        </p:blipFill>
        <p:spPr bwMode="auto">
          <a:xfrm>
            <a:off x="4860032" y="3429000"/>
            <a:ext cx="3924944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10" cstate="print"/>
          <a:srcRect l="53950" t="34072" r="12978" b="33407"/>
          <a:stretch>
            <a:fillRect/>
          </a:stretch>
        </p:blipFill>
        <p:spPr bwMode="auto">
          <a:xfrm>
            <a:off x="4788024" y="3312368"/>
            <a:ext cx="3960440" cy="3356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24 Elipse"/>
          <p:cNvSpPr/>
          <p:nvPr/>
        </p:nvSpPr>
        <p:spPr>
          <a:xfrm>
            <a:off x="5868144" y="1628800"/>
            <a:ext cx="1656184" cy="1512168"/>
          </a:xfrm>
          <a:prstGeom prst="ellipse">
            <a:avLst/>
          </a:prstGeom>
          <a:blipFill rotWithShape="0">
            <a:blip r:embed="rId11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Rectangle 23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1403648" y="6421710"/>
            <a:ext cx="1219200" cy="247650"/>
          </a:xfrm>
          <a:prstGeom prst="rect">
            <a:avLst/>
          </a:prstGeom>
          <a:solidFill>
            <a:srgbClr val="D2D8B0"/>
          </a:solidFill>
          <a:ln w="95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solidFill>
                  <a:srgbClr val="000000"/>
                </a:solidFill>
                <a:latin typeface="Arial" pitchFamily="34" charset="0"/>
                <a:hlinkClick r:id="rId13" action="ppaction://hlinksldjump"/>
              </a:rPr>
              <a:t>RETORNAR</a:t>
            </a:r>
            <a:endParaRPr lang="es-ES" sz="16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 huevo">
  <a:themeElements>
    <a:clrScheme name="PRESEN huevo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PRESEN huev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 huevo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6_PRESEN huevo">
  <a:themeElements>
    <a:clrScheme name="PRESEN huevo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PRESEN huev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 huevo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7_PRESEN huevo">
  <a:themeElements>
    <a:clrScheme name="PRESEN huevo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PRESEN huev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 huevo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8_PRESEN huevo">
  <a:themeElements>
    <a:clrScheme name="PRESEN huevo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PRESEN huev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 huevo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PRESEN huevo">
  <a:themeElements>
    <a:clrScheme name="PRESEN huevo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PRESEN huev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 huevo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PRESEN huevo">
  <a:themeElements>
    <a:clrScheme name="PRESEN huevo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PRESEN huev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 huevo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PRESEN huevo">
  <a:themeElements>
    <a:clrScheme name="PRESEN huevo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PRESEN huev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 huevo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PRESEN huevo">
  <a:themeElements>
    <a:clrScheme name="PRESEN huevo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PRESEN huev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 huevo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PRESEN huevo">
  <a:themeElements>
    <a:clrScheme name="PRESEN huevo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PRESEN huev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 huevo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PRESEN huevo">
  <a:themeElements>
    <a:clrScheme name="PRESEN huevo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PRESEN huev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 huevo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PRESEN huevo">
  <a:themeElements>
    <a:clrScheme name="PRESEN huevo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PRESEN huev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 huevo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2_PRESEN huevo">
  <a:themeElements>
    <a:clrScheme name="PRESEN huevo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PRESEN huev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 huevo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3_PRESEN huevo">
  <a:themeElements>
    <a:clrScheme name="PRESEN huevo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PRESEN huev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 huevo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4_PRESEN huevo">
  <a:themeElements>
    <a:clrScheme name="PRESEN huevo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PRESEN huev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 huevo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5_PRESEN huevo">
  <a:themeElements>
    <a:clrScheme name="PRESEN huevo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PRESEN huev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 huevo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 huevo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 huevo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PRODUH~1</Template>
  <TotalTime>2135</TotalTime>
  <Words>672</Words>
  <Application>Microsoft Office PowerPoint</Application>
  <PresentationFormat>Presentación en pantalla (4:3)</PresentationFormat>
  <Paragraphs>290</Paragraphs>
  <Slides>33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15</vt:i4>
      </vt:variant>
      <vt:variant>
        <vt:lpstr>Títulos de diapositiva</vt:lpstr>
      </vt:variant>
      <vt:variant>
        <vt:i4>33</vt:i4>
      </vt:variant>
    </vt:vector>
  </HeadingPairs>
  <TitlesOfParts>
    <vt:vector size="48" baseType="lpstr">
      <vt:lpstr>PRESEN huevo</vt:lpstr>
      <vt:lpstr>3_PRESEN huevo</vt:lpstr>
      <vt:lpstr>5_PRESEN huevo</vt:lpstr>
      <vt:lpstr>6_PRESEN huevo</vt:lpstr>
      <vt:lpstr>11_PRESEN huevo</vt:lpstr>
      <vt:lpstr>12_PRESEN huevo</vt:lpstr>
      <vt:lpstr>13_PRESEN huevo</vt:lpstr>
      <vt:lpstr>14_PRESEN huevo</vt:lpstr>
      <vt:lpstr>15_PRESEN huevo</vt:lpstr>
      <vt:lpstr>16_PRESEN huevo</vt:lpstr>
      <vt:lpstr>17_PRESEN huevo</vt:lpstr>
      <vt:lpstr>18_PRESEN huevo</vt:lpstr>
      <vt:lpstr>1_PRESEN huevo</vt:lpstr>
      <vt:lpstr>7_PRESEN huevo</vt:lpstr>
      <vt:lpstr>2_PRESEN huevo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GRACIAS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Liz</dc:creator>
  <cp:lastModifiedBy>Liz</cp:lastModifiedBy>
  <cp:revision>227</cp:revision>
  <dcterms:created xsi:type="dcterms:W3CDTF">2013-01-28T04:22:32Z</dcterms:created>
  <dcterms:modified xsi:type="dcterms:W3CDTF">2013-04-26T00:07:34Z</dcterms:modified>
</cp:coreProperties>
</file>