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5" r:id="rId4"/>
    <p:sldId id="287" r:id="rId5"/>
    <p:sldId id="262" r:id="rId6"/>
    <p:sldId id="259" r:id="rId7"/>
    <p:sldId id="261" r:id="rId8"/>
    <p:sldId id="266" r:id="rId9"/>
    <p:sldId id="263" r:id="rId10"/>
    <p:sldId id="260" r:id="rId11"/>
    <p:sldId id="268" r:id="rId12"/>
    <p:sldId id="267" r:id="rId13"/>
    <p:sldId id="269" r:id="rId14"/>
    <p:sldId id="270" r:id="rId15"/>
    <p:sldId id="281" r:id="rId16"/>
    <p:sldId id="282" r:id="rId17"/>
    <p:sldId id="271" r:id="rId18"/>
    <p:sldId id="272" r:id="rId19"/>
    <p:sldId id="273" r:id="rId20"/>
    <p:sldId id="274" r:id="rId21"/>
    <p:sldId id="275" r:id="rId22"/>
    <p:sldId id="276" r:id="rId23"/>
    <p:sldId id="277" r:id="rId24"/>
    <p:sldId id="279" r:id="rId25"/>
    <p:sldId id="284" r:id="rId26"/>
    <p:sldId id="288" r:id="rId27"/>
    <p:sldId id="289" r:id="rId28"/>
    <p:sldId id="290" r:id="rId29"/>
    <p:sldId id="291" r:id="rId30"/>
    <p:sldId id="292" r:id="rId31"/>
    <p:sldId id="293" r:id="rId32"/>
    <p:sldId id="294" r:id="rId33"/>
    <p:sldId id="295" r:id="rId34"/>
    <p:sldId id="296" r:id="rId35"/>
    <p:sldId id="297" r:id="rId36"/>
    <p:sldId id="298" r:id="rId37"/>
    <p:sldId id="300" r:id="rId38"/>
    <p:sldId id="301" r:id="rId39"/>
    <p:sldId id="299"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280" r:id="rId54"/>
    <p:sldId id="285" r:id="rId55"/>
    <p:sldId id="315" r:id="rId5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956" y="-4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F:\TESIS%20GEMY\informacion%20modelo\RECAUDACION%20IMPUEST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TESIS%20GEMY\informacion%20modelo\INGRESOS%202012Y%20GRAFIC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lang="en-US"/>
            </a:pPr>
            <a:r>
              <a:rPr lang="es-EC" sz="1400" b="1" cap="none" spc="0">
                <a:ln w="450" cmpd="sng">
                  <a:solidFill>
                    <a:schemeClr val="accent1">
                      <a:satMod val="190000"/>
                      <a:alpha val="55000"/>
                    </a:schemeClr>
                  </a:solidFill>
                  <a:prstDash val="solid"/>
                </a:ln>
                <a:solidFill>
                  <a:sysClr val="windowText" lastClr="000000"/>
                </a:solidFill>
                <a:effectLst>
                  <a:innerShdw blurRad="101600" dist="76200" dir="5400000">
                    <a:schemeClr val="accent1">
                      <a:satMod val="190000"/>
                      <a:tint val="100000"/>
                      <a:alpha val="74000"/>
                    </a:schemeClr>
                  </a:innerShdw>
                </a:effectLst>
              </a:rPr>
              <a:t>RECAUDACIÓN IMPUESTOS </a:t>
            </a:r>
          </a:p>
        </c:rich>
      </c:tx>
      <c:layout/>
      <c:overlay val="0"/>
    </c:title>
    <c:autoTitleDeleted val="0"/>
    <c:plotArea>
      <c:layout/>
      <c:lineChart>
        <c:grouping val="standard"/>
        <c:varyColors val="0"/>
        <c:ser>
          <c:idx val="0"/>
          <c:order val="0"/>
          <c:tx>
            <c:v>Impuestos</c:v>
          </c:tx>
          <c:cat>
            <c:strRef>
              <c:f>Hoja1!$C$3:$F$3</c:f>
              <c:strCache>
                <c:ptCount val="4"/>
                <c:pt idx="0">
                  <c:v>2009</c:v>
                </c:pt>
                <c:pt idx="1">
                  <c:v>2010</c:v>
                </c:pt>
                <c:pt idx="2">
                  <c:v>2011</c:v>
                </c:pt>
                <c:pt idx="3">
                  <c:v>2012 OCT.</c:v>
                </c:pt>
              </c:strCache>
            </c:strRef>
          </c:cat>
          <c:val>
            <c:numRef>
              <c:f>Hoja1!$C$4:$F$4</c:f>
              <c:numCache>
                <c:formatCode>#,##0</c:formatCode>
                <c:ptCount val="4"/>
                <c:pt idx="0">
                  <c:v>6693253574.0900002</c:v>
                </c:pt>
                <c:pt idx="1">
                  <c:v>7864667902.3699999</c:v>
                </c:pt>
                <c:pt idx="2">
                  <c:v>8721173295.885994</c:v>
                </c:pt>
                <c:pt idx="3">
                  <c:v>9361687760.3156013</c:v>
                </c:pt>
              </c:numCache>
            </c:numRef>
          </c:val>
          <c:smooth val="0"/>
        </c:ser>
        <c:dLbls>
          <c:showLegendKey val="0"/>
          <c:showVal val="0"/>
          <c:showCatName val="0"/>
          <c:showSerName val="0"/>
          <c:showPercent val="0"/>
          <c:showBubbleSize val="0"/>
        </c:dLbls>
        <c:marker val="1"/>
        <c:smooth val="0"/>
        <c:axId val="88056960"/>
        <c:axId val="88058496"/>
      </c:lineChart>
      <c:catAx>
        <c:axId val="88056960"/>
        <c:scaling>
          <c:orientation val="minMax"/>
        </c:scaling>
        <c:delete val="0"/>
        <c:axPos val="b"/>
        <c:majorTickMark val="none"/>
        <c:minorTickMark val="none"/>
        <c:tickLblPos val="nextTo"/>
        <c:txPr>
          <a:bodyPr/>
          <a:lstStyle/>
          <a:p>
            <a:pPr>
              <a:defRPr lang="en-US"/>
            </a:pPr>
            <a:endParaRPr lang="es-EC"/>
          </a:p>
        </c:txPr>
        <c:crossAx val="88058496"/>
        <c:crosses val="autoZero"/>
        <c:auto val="1"/>
        <c:lblAlgn val="ctr"/>
        <c:lblOffset val="100"/>
        <c:noMultiLvlLbl val="0"/>
      </c:catAx>
      <c:valAx>
        <c:axId val="88058496"/>
        <c:scaling>
          <c:orientation val="minMax"/>
        </c:scaling>
        <c:delete val="0"/>
        <c:axPos val="l"/>
        <c:majorGridlines/>
        <c:numFmt formatCode="#,##0" sourceLinked="1"/>
        <c:majorTickMark val="none"/>
        <c:minorTickMark val="none"/>
        <c:tickLblPos val="nextTo"/>
        <c:txPr>
          <a:bodyPr/>
          <a:lstStyle/>
          <a:p>
            <a:pPr>
              <a:defRPr lang="en-US"/>
            </a:pPr>
            <a:endParaRPr lang="es-EC"/>
          </a:p>
        </c:txPr>
        <c:crossAx val="88056960"/>
        <c:crosses val="autoZero"/>
        <c:crossBetween val="between"/>
      </c:valAx>
      <c:dTable>
        <c:showHorzBorder val="1"/>
        <c:showVertBorder val="1"/>
        <c:showOutline val="1"/>
        <c:showKeys val="1"/>
        <c:txPr>
          <a:bodyPr/>
          <a:lstStyle/>
          <a:p>
            <a:pPr rtl="0">
              <a:defRPr lang="en-US"/>
            </a:pPr>
            <a:endParaRPr lang="es-EC"/>
          </a:p>
        </c:txPr>
      </c:dTable>
    </c:plotArea>
    <c:plotVisOnly val="1"/>
    <c:dispBlanksAs val="gap"/>
    <c:showDLblsOverMax val="0"/>
  </c:chart>
  <c:spPr>
    <a:solidFill>
      <a:schemeClr val="lt1"/>
    </a:solidFill>
    <a:ln w="25400" cap="flat" cmpd="sng" algn="ctr">
      <a:solidFill>
        <a:schemeClr val="accent1"/>
      </a:solidFill>
      <a:prstDash val="solid"/>
    </a:ln>
    <a:effectLst>
      <a:outerShdw blurRad="63500" sx="102000" sy="102000" algn="ctr" rotWithShape="0">
        <a:prstClr val="black">
          <a:alpha val="40000"/>
        </a:prstClr>
      </a:outerShdw>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1"/>
    <c:plotArea>
      <c:layout/>
      <c:barChart>
        <c:barDir val="col"/>
        <c:grouping val="clustered"/>
        <c:varyColors val="0"/>
        <c:ser>
          <c:idx val="0"/>
          <c:order val="0"/>
          <c:tx>
            <c:strRef>
              <c:f>Hoja1!$F$1</c:f>
              <c:strCache>
                <c:ptCount val="1"/>
                <c:pt idx="0">
                  <c:v>Tercer trimestre  del 2012</c:v>
                </c:pt>
              </c:strCache>
            </c:strRef>
          </c:tx>
          <c:invertIfNegative val="0"/>
          <c:dLbls>
            <c:dLbl>
              <c:idx val="0"/>
              <c:layout/>
              <c:tx>
                <c:rich>
                  <a:bodyPr/>
                  <a:lstStyle/>
                  <a:p>
                    <a:r>
                      <a:rPr lang="en-US"/>
                      <a:t>4,6%</a:t>
                    </a:r>
                  </a:p>
                </c:rich>
              </c:tx>
              <c:showLegendKey val="0"/>
              <c:showVal val="1"/>
              <c:showCatName val="0"/>
              <c:showSerName val="0"/>
              <c:showPercent val="0"/>
              <c:showBubbleSize val="0"/>
            </c:dLbl>
            <c:dLbl>
              <c:idx val="1"/>
              <c:layout/>
              <c:tx>
                <c:rich>
                  <a:bodyPr/>
                  <a:lstStyle/>
                  <a:p>
                    <a:r>
                      <a:rPr lang="en-US"/>
                      <a:t>41,9%</a:t>
                    </a:r>
                  </a:p>
                </c:rich>
              </c:tx>
              <c:showLegendKey val="0"/>
              <c:showVal val="1"/>
              <c:showCatName val="0"/>
              <c:showSerName val="0"/>
              <c:showPercent val="0"/>
              <c:showBubbleSize val="0"/>
            </c:dLbl>
            <c:dLbl>
              <c:idx val="2"/>
              <c:layout/>
              <c:tx>
                <c:rich>
                  <a:bodyPr/>
                  <a:lstStyle/>
                  <a:p>
                    <a:r>
                      <a:rPr lang="en-US"/>
                      <a:t>51,5%</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Hoja1!$E$2:$E$4</c:f>
              <c:strCache>
                <c:ptCount val="3"/>
                <c:pt idx="0">
                  <c:v>Desempleo </c:v>
                </c:pt>
                <c:pt idx="1">
                  <c:v>Subempleo </c:v>
                </c:pt>
                <c:pt idx="2">
                  <c:v>Ocupacion plena </c:v>
                </c:pt>
              </c:strCache>
            </c:strRef>
          </c:cat>
          <c:val>
            <c:numRef>
              <c:f>Hoja1!$F$2:$F$4</c:f>
              <c:numCache>
                <c:formatCode>General</c:formatCode>
                <c:ptCount val="3"/>
                <c:pt idx="0">
                  <c:v>4.5999999999999996</c:v>
                </c:pt>
                <c:pt idx="1">
                  <c:v>41.9</c:v>
                </c:pt>
                <c:pt idx="2">
                  <c:v>51.5</c:v>
                </c:pt>
              </c:numCache>
            </c:numRef>
          </c:val>
        </c:ser>
        <c:ser>
          <c:idx val="1"/>
          <c:order val="1"/>
          <c:tx>
            <c:strRef>
              <c:f>Hoja1!$G$1</c:f>
              <c:strCache>
                <c:ptCount val="1"/>
                <c:pt idx="0">
                  <c:v>Tercer trimestre  del 2011</c:v>
                </c:pt>
              </c:strCache>
            </c:strRef>
          </c:tx>
          <c:invertIfNegative val="0"/>
          <c:dLbls>
            <c:dLbl>
              <c:idx val="0"/>
              <c:layout/>
              <c:tx>
                <c:rich>
                  <a:bodyPr/>
                  <a:lstStyle/>
                  <a:p>
                    <a:r>
                      <a:rPr lang="en-US"/>
                      <a:t>5,5%</a:t>
                    </a:r>
                  </a:p>
                </c:rich>
              </c:tx>
              <c:showLegendKey val="0"/>
              <c:showVal val="1"/>
              <c:showCatName val="0"/>
              <c:showSerName val="0"/>
              <c:showPercent val="0"/>
              <c:showBubbleSize val="0"/>
            </c:dLbl>
            <c:dLbl>
              <c:idx val="1"/>
              <c:layout/>
              <c:tx>
                <c:rich>
                  <a:bodyPr/>
                  <a:lstStyle/>
                  <a:p>
                    <a:r>
                      <a:rPr lang="en-US"/>
                      <a:t>45,5</a:t>
                    </a:r>
                    <a:r>
                      <a:rPr lang="en-US" sz="1000" b="0" i="0" u="none" strike="noStrike" baseline="0">
                        <a:effectLst/>
                      </a:rPr>
                      <a:t>%</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Hoja1!$E$2:$E$4</c:f>
              <c:strCache>
                <c:ptCount val="3"/>
                <c:pt idx="0">
                  <c:v>Desempleo </c:v>
                </c:pt>
                <c:pt idx="1">
                  <c:v>Subempleo </c:v>
                </c:pt>
                <c:pt idx="2">
                  <c:v>Ocupacion plena </c:v>
                </c:pt>
              </c:strCache>
            </c:strRef>
          </c:cat>
          <c:val>
            <c:numRef>
              <c:f>Hoja1!$G$2:$G$4</c:f>
              <c:numCache>
                <c:formatCode>General</c:formatCode>
                <c:ptCount val="3"/>
                <c:pt idx="0">
                  <c:v>5.5</c:v>
                </c:pt>
                <c:pt idx="1">
                  <c:v>45.5</c:v>
                </c:pt>
                <c:pt idx="2">
                  <c:v>0</c:v>
                </c:pt>
              </c:numCache>
            </c:numRef>
          </c:val>
        </c:ser>
        <c:dLbls>
          <c:showLegendKey val="0"/>
          <c:showVal val="1"/>
          <c:showCatName val="0"/>
          <c:showSerName val="0"/>
          <c:showPercent val="0"/>
          <c:showBubbleSize val="0"/>
        </c:dLbls>
        <c:gapWidth val="150"/>
        <c:overlap val="-25"/>
        <c:axId val="88145280"/>
        <c:axId val="89461888"/>
      </c:barChart>
      <c:catAx>
        <c:axId val="88145280"/>
        <c:scaling>
          <c:orientation val="minMax"/>
        </c:scaling>
        <c:delete val="0"/>
        <c:axPos val="b"/>
        <c:majorTickMark val="none"/>
        <c:minorTickMark val="none"/>
        <c:tickLblPos val="nextTo"/>
        <c:crossAx val="89461888"/>
        <c:crosses val="autoZero"/>
        <c:auto val="1"/>
        <c:lblAlgn val="ctr"/>
        <c:lblOffset val="100"/>
        <c:noMultiLvlLbl val="0"/>
      </c:catAx>
      <c:valAx>
        <c:axId val="89461888"/>
        <c:scaling>
          <c:orientation val="minMax"/>
        </c:scaling>
        <c:delete val="1"/>
        <c:axPos val="l"/>
        <c:numFmt formatCode="General" sourceLinked="1"/>
        <c:majorTickMark val="none"/>
        <c:minorTickMark val="none"/>
        <c:tickLblPos val="none"/>
        <c:crossAx val="88145280"/>
        <c:crosses val="autoZero"/>
        <c:crossBetween val="between"/>
      </c:valAx>
      <c:spPr>
        <a:solidFill>
          <a:schemeClr val="accent4">
            <a:lumMod val="20000"/>
            <a:lumOff val="80000"/>
          </a:schemeClr>
        </a:solidFill>
      </c:spPr>
    </c:plotArea>
    <c:legend>
      <c:legendPos val="t"/>
      <c:layout/>
      <c:overlay val="0"/>
    </c:legend>
    <c:plotVisOnly val="1"/>
    <c:dispBlanksAs val="gap"/>
    <c:showDLblsOverMax val="0"/>
  </c:chart>
  <c:spPr>
    <a:solidFill>
      <a:schemeClr val="lt1"/>
    </a:solidFill>
    <a:ln w="3175"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25"/>
          <c:dLbls>
            <c:dLbl>
              <c:idx val="1"/>
              <c:numFmt formatCode="0.00%" sourceLinked="0"/>
              <c:spPr/>
              <c:txPr>
                <a:bodyPr/>
                <a:lstStyle/>
                <a:p>
                  <a:pPr>
                    <a:defRPr/>
                  </a:pPr>
                  <a:endParaRPr lang="es-EC"/>
                </a:p>
              </c:txPr>
              <c:showLegendKey val="0"/>
              <c:showVal val="0"/>
              <c:showCatName val="0"/>
              <c:showSerName val="0"/>
              <c:showPercent val="1"/>
              <c:showBubbleSize val="0"/>
            </c:dLbl>
            <c:showLegendKey val="0"/>
            <c:showVal val="0"/>
            <c:showCatName val="0"/>
            <c:showSerName val="0"/>
            <c:showPercent val="1"/>
            <c:showBubbleSize val="0"/>
            <c:showLeaderLines val="0"/>
          </c:dLbls>
          <c:cat>
            <c:strRef>
              <c:f>Psto_Ingresos_Especifico2012!$F$45:$F$47</c:f>
              <c:strCache>
                <c:ptCount val="3"/>
                <c:pt idx="0">
                  <c:v>CORRIENTES</c:v>
                </c:pt>
                <c:pt idx="1">
                  <c:v>CAPITAL</c:v>
                </c:pt>
                <c:pt idx="2">
                  <c:v> FINANCIAMIENTO</c:v>
                </c:pt>
              </c:strCache>
            </c:strRef>
          </c:cat>
          <c:val>
            <c:numRef>
              <c:f>Psto_Ingresos_Especifico2012!$G$45:$G$47</c:f>
              <c:numCache>
                <c:formatCode>#,##0.00;[Red]\-\ "$"\ #,##0.00</c:formatCode>
                <c:ptCount val="3"/>
                <c:pt idx="0">
                  <c:v>3462732.0000001001</c:v>
                </c:pt>
                <c:pt idx="1">
                  <c:v>3000</c:v>
                </c:pt>
                <c:pt idx="2">
                  <c:v>2479800.0000001998</c:v>
                </c:pt>
              </c:numCache>
            </c:numRef>
          </c:val>
        </c:ser>
        <c:dLbls>
          <c:showLegendKey val="0"/>
          <c:showVal val="0"/>
          <c:showCatName val="0"/>
          <c:showSerName val="0"/>
          <c:showPercent val="1"/>
          <c:showBubbleSize val="0"/>
          <c:showLeaderLines val="0"/>
        </c:dLbls>
        <c:firstSliceAng val="0"/>
      </c:pieChart>
    </c:plotArea>
    <c:legend>
      <c:legendPos val="r"/>
      <c:layout>
        <c:manualLayout>
          <c:xMode val="edge"/>
          <c:yMode val="edge"/>
          <c:x val="0.55304634169860556"/>
          <c:y val="0.27751505990118003"/>
          <c:w val="0.43233110300985728"/>
          <c:h val="0.44496988019764006"/>
        </c:manualLayout>
      </c:layout>
      <c:overlay val="0"/>
    </c:legend>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13A1BB-BDC1-448E-81FB-7AF182571CA7}"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s-US"/>
        </a:p>
      </dgm:t>
    </dgm:pt>
    <dgm:pt modelId="{56B9ED95-72AA-4513-A01F-38266CA55669}">
      <dgm:prSet phldrT="[Texto]" custT="1"/>
      <dgm:spPr/>
      <dgm:t>
        <a:bodyPr/>
        <a:lstStyle/>
        <a:p>
          <a:pPr algn="just"/>
          <a:r>
            <a:rPr lang="es-ES" sz="1400" b="0" dirty="0" smtClean="0">
              <a:latin typeface="Arial" pitchFamily="34" charset="0"/>
              <a:cs typeface="Arial" pitchFamily="34" charset="0"/>
            </a:rPr>
            <a:t>Con el modelo actual, existe inconsistencia entre la planificación operativa anual del CONGOPE y la ejecución presupuestaria de la misma, lo cual  se evidencia </a:t>
          </a:r>
          <a:r>
            <a:rPr lang="es-EC" sz="1400" dirty="0" smtClean="0">
              <a:latin typeface="Arial" pitchFamily="34" charset="0"/>
              <a:cs typeface="Arial" pitchFamily="34" charset="0"/>
            </a:rPr>
            <a:t>en la ejecución de actividades no programadas en el Plan Operativo Anual (POA).</a:t>
          </a:r>
          <a:endParaRPr lang="es-US" sz="1400" b="0" dirty="0">
            <a:latin typeface="Arial" pitchFamily="34" charset="0"/>
            <a:cs typeface="Arial" pitchFamily="34" charset="0"/>
          </a:endParaRPr>
        </a:p>
      </dgm:t>
    </dgm:pt>
    <dgm:pt modelId="{8BEC0131-351B-4C5A-A07C-90017332865D}" type="parTrans" cxnId="{7995CB8D-1A35-4ACF-A112-057F1D7E1A42}">
      <dgm:prSet/>
      <dgm:spPr/>
      <dgm:t>
        <a:bodyPr/>
        <a:lstStyle/>
        <a:p>
          <a:endParaRPr lang="es-US" sz="1400">
            <a:latin typeface="+mj-lt"/>
          </a:endParaRPr>
        </a:p>
      </dgm:t>
    </dgm:pt>
    <dgm:pt modelId="{F0EBBBC9-C326-43F4-A22C-F9EAA5842447}" type="sibTrans" cxnId="{7995CB8D-1A35-4ACF-A112-057F1D7E1A42}">
      <dgm:prSet/>
      <dgm:spPr/>
      <dgm:t>
        <a:bodyPr/>
        <a:lstStyle/>
        <a:p>
          <a:endParaRPr lang="es-US" sz="1400">
            <a:latin typeface="+mj-lt"/>
          </a:endParaRPr>
        </a:p>
      </dgm:t>
    </dgm:pt>
    <dgm:pt modelId="{22C13DE4-02F8-4377-9C2B-1351289F2824}">
      <dgm:prSet phldrT="[Texto]" custT="1"/>
      <dgm:spPr/>
      <dgm:t>
        <a:bodyPr/>
        <a:lstStyle/>
        <a:p>
          <a:pPr algn="just"/>
          <a:r>
            <a:rPr lang="es-EC" sz="1400" dirty="0" smtClean="0">
              <a:latin typeface="Arial" pitchFamily="34" charset="0"/>
              <a:cs typeface="Arial" pitchFamily="34" charset="0"/>
            </a:rPr>
            <a:t>La institución no define proyectos, por tanto no es medible el cumplimiento de las  actividades, debido a la falta de  indicadores.</a:t>
          </a:r>
          <a:endParaRPr lang="es-US" sz="1400" b="0" dirty="0">
            <a:latin typeface="Arial" pitchFamily="34" charset="0"/>
            <a:cs typeface="Arial" pitchFamily="34" charset="0"/>
          </a:endParaRPr>
        </a:p>
      </dgm:t>
    </dgm:pt>
    <dgm:pt modelId="{29ABC5B4-1374-4F28-9E14-BABB6349B16E}" type="parTrans" cxnId="{677E368C-1435-472E-A723-F86ABBE8575D}">
      <dgm:prSet/>
      <dgm:spPr/>
      <dgm:t>
        <a:bodyPr/>
        <a:lstStyle/>
        <a:p>
          <a:endParaRPr lang="es-US" sz="1400">
            <a:latin typeface="+mj-lt"/>
          </a:endParaRPr>
        </a:p>
      </dgm:t>
    </dgm:pt>
    <dgm:pt modelId="{072307A1-1438-4138-86EA-99BB040413E1}" type="sibTrans" cxnId="{677E368C-1435-472E-A723-F86ABBE8575D}">
      <dgm:prSet/>
      <dgm:spPr/>
      <dgm:t>
        <a:bodyPr/>
        <a:lstStyle/>
        <a:p>
          <a:endParaRPr lang="es-US" sz="1400">
            <a:latin typeface="+mj-lt"/>
          </a:endParaRPr>
        </a:p>
      </dgm:t>
    </dgm:pt>
    <dgm:pt modelId="{7B518422-D694-4C13-A0B6-690869136E83}">
      <dgm:prSet phldrT="[Texto]" custT="1"/>
      <dgm:spPr/>
      <dgm:t>
        <a:bodyPr/>
        <a:lstStyle/>
        <a:p>
          <a:pPr algn="just"/>
          <a:r>
            <a:rPr lang="es-EC" sz="1400" dirty="0" smtClean="0">
              <a:latin typeface="Arial" pitchFamily="34" charset="0"/>
              <a:cs typeface="Arial" pitchFamily="34" charset="0"/>
            </a:rPr>
            <a:t>Como alternativa presupuestaria, se definió una estructura programática identificando proyectos, en este sentido, cada unidad será responsable del cumplimiento del proyecto y del presupuesto asignado. </a:t>
          </a:r>
          <a:endParaRPr lang="es-US" sz="1400" b="0" dirty="0">
            <a:latin typeface="Arial" pitchFamily="34" charset="0"/>
            <a:cs typeface="Arial" pitchFamily="34" charset="0"/>
          </a:endParaRPr>
        </a:p>
      </dgm:t>
    </dgm:pt>
    <dgm:pt modelId="{7BA14BA7-0753-4F9F-8A5E-0CA770BB070F}" type="parTrans" cxnId="{B7F7C9D6-2BD4-4B36-804B-979686D38F60}">
      <dgm:prSet/>
      <dgm:spPr/>
      <dgm:t>
        <a:bodyPr/>
        <a:lstStyle/>
        <a:p>
          <a:endParaRPr lang="es-US" sz="1400">
            <a:latin typeface="+mj-lt"/>
          </a:endParaRPr>
        </a:p>
      </dgm:t>
    </dgm:pt>
    <dgm:pt modelId="{D3F311D6-1CB5-4B4E-81EF-42126FB2D7ED}" type="sibTrans" cxnId="{B7F7C9D6-2BD4-4B36-804B-979686D38F60}">
      <dgm:prSet/>
      <dgm:spPr/>
      <dgm:t>
        <a:bodyPr/>
        <a:lstStyle/>
        <a:p>
          <a:endParaRPr lang="es-US" sz="1400">
            <a:latin typeface="+mj-lt"/>
          </a:endParaRPr>
        </a:p>
      </dgm:t>
    </dgm:pt>
    <dgm:pt modelId="{01A0ABE4-1AB2-44E7-9628-6A257F0E1080}">
      <dgm:prSet phldrT="[Texto]" custT="1"/>
      <dgm:spPr/>
      <dgm:t>
        <a:bodyPr/>
        <a:lstStyle/>
        <a:p>
          <a:pPr algn="just"/>
          <a:r>
            <a:rPr lang="en-US" sz="1400" dirty="0" smtClean="0">
              <a:latin typeface="Arial" pitchFamily="34" charset="0"/>
              <a:cs typeface="Arial" pitchFamily="34" charset="0"/>
            </a:rPr>
            <a:t>La falta de niveles de autorización para aumentos, disminuciones y traspasos de dinero, está ocasionando la discrecionalidad en el </a:t>
          </a:r>
          <a:r>
            <a:rPr lang="en-US" sz="1400" dirty="0" err="1" smtClean="0">
              <a:latin typeface="Arial" pitchFamily="34" charset="0"/>
              <a:cs typeface="Arial" pitchFamily="34" charset="0"/>
            </a:rPr>
            <a:t>uso</a:t>
          </a:r>
          <a:r>
            <a:rPr lang="en-US" sz="1400" dirty="0" smtClean="0">
              <a:latin typeface="Arial" pitchFamily="34" charset="0"/>
              <a:cs typeface="Arial" pitchFamily="34" charset="0"/>
            </a:rPr>
            <a:t> de los recursos públicos</a:t>
          </a:r>
          <a:endParaRPr lang="es-US" sz="1400" b="0" dirty="0">
            <a:latin typeface="Arial" pitchFamily="34" charset="0"/>
            <a:cs typeface="Arial" pitchFamily="34" charset="0"/>
          </a:endParaRPr>
        </a:p>
      </dgm:t>
    </dgm:pt>
    <dgm:pt modelId="{D8CF00EE-C3B0-4653-8E1E-9E6F7BB3F372}" type="parTrans" cxnId="{B5F0B340-A08A-4437-B821-C7454EE154CD}">
      <dgm:prSet/>
      <dgm:spPr/>
      <dgm:t>
        <a:bodyPr/>
        <a:lstStyle/>
        <a:p>
          <a:endParaRPr lang="es-US" sz="1400">
            <a:latin typeface="+mj-lt"/>
          </a:endParaRPr>
        </a:p>
      </dgm:t>
    </dgm:pt>
    <dgm:pt modelId="{DE878C29-F3D6-4ED9-BDB5-EE8BEC0240EB}" type="sibTrans" cxnId="{B5F0B340-A08A-4437-B821-C7454EE154CD}">
      <dgm:prSet/>
      <dgm:spPr/>
      <dgm:t>
        <a:bodyPr/>
        <a:lstStyle/>
        <a:p>
          <a:endParaRPr lang="es-US" sz="1400">
            <a:latin typeface="+mj-lt"/>
          </a:endParaRPr>
        </a:p>
      </dgm:t>
    </dgm:pt>
    <dgm:pt modelId="{282AAE84-591E-435E-8F66-4757F2C55D33}">
      <dgm:prSet custT="1"/>
      <dgm:spPr/>
      <dgm:t>
        <a:bodyPr/>
        <a:lstStyle/>
        <a:p>
          <a:pPr algn="just"/>
          <a:r>
            <a:rPr lang="en-US" sz="1400" dirty="0" smtClean="0">
              <a:latin typeface="Arial" pitchFamily="34" charset="0"/>
              <a:cs typeface="Arial" pitchFamily="34" charset="0"/>
            </a:rPr>
            <a:t>Funcionarios del CONGOPE, en la praxis  Planifican las </a:t>
          </a:r>
          <a:r>
            <a:rPr lang="en-US" sz="1400" dirty="0" err="1" smtClean="0">
              <a:latin typeface="Arial" pitchFamily="34" charset="0"/>
              <a:cs typeface="Arial" pitchFamily="34" charset="0"/>
            </a:rPr>
            <a:t>actividades</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que</a:t>
          </a:r>
          <a:r>
            <a:rPr lang="en-US" sz="1400" dirty="0" smtClean="0">
              <a:latin typeface="Arial" pitchFamily="34" charset="0"/>
              <a:cs typeface="Arial" pitchFamily="34" charset="0"/>
            </a:rPr>
            <a:t> se llevarán a cabo en el </a:t>
          </a:r>
          <a:r>
            <a:rPr lang="en-US" sz="1400" dirty="0" err="1" smtClean="0">
              <a:latin typeface="Arial" pitchFamily="34" charset="0"/>
              <a:cs typeface="Arial" pitchFamily="34" charset="0"/>
            </a:rPr>
            <a:t>año</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tomando</a:t>
          </a:r>
          <a:r>
            <a:rPr lang="en-US" sz="1400" dirty="0" smtClean="0">
              <a:latin typeface="Arial" pitchFamily="34" charset="0"/>
              <a:cs typeface="Arial" pitchFamily="34" charset="0"/>
            </a:rPr>
            <a:t> como referencia la  Planificación </a:t>
          </a:r>
          <a:r>
            <a:rPr lang="en-US" sz="1400" dirty="0" err="1" smtClean="0">
              <a:latin typeface="Arial" pitchFamily="34" charset="0"/>
              <a:cs typeface="Arial" pitchFamily="34" charset="0"/>
            </a:rPr>
            <a:t>Operativa</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Anual</a:t>
          </a:r>
          <a:r>
            <a:rPr lang="en-US" sz="1400" dirty="0" smtClean="0">
              <a:latin typeface="Arial" pitchFamily="34" charset="0"/>
              <a:cs typeface="Arial" pitchFamily="34" charset="0"/>
            </a:rPr>
            <a:t> del </a:t>
          </a:r>
          <a:r>
            <a:rPr lang="en-US" sz="1400" dirty="0" err="1" smtClean="0">
              <a:latin typeface="Arial" pitchFamily="34" charset="0"/>
              <a:cs typeface="Arial" pitchFamily="34" charset="0"/>
            </a:rPr>
            <a:t>año</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que</a:t>
          </a:r>
          <a:r>
            <a:rPr lang="en-US" sz="1400" dirty="0" smtClean="0">
              <a:latin typeface="Arial" pitchFamily="34" charset="0"/>
              <a:cs typeface="Arial" pitchFamily="34" charset="0"/>
            </a:rPr>
            <a:t> ha finalizado, perdiéndose el sentido de la planificación</a:t>
          </a:r>
          <a:endParaRPr lang="es-US" sz="1400" b="0" dirty="0">
            <a:latin typeface="Arial" pitchFamily="34" charset="0"/>
            <a:cs typeface="Arial" pitchFamily="34" charset="0"/>
          </a:endParaRPr>
        </a:p>
      </dgm:t>
    </dgm:pt>
    <dgm:pt modelId="{153492EE-C35D-4BC0-93BF-C012E35DE8EA}" type="parTrans" cxnId="{D6EEFA07-BFC9-447D-9E03-44D10508C1A7}">
      <dgm:prSet/>
      <dgm:spPr/>
      <dgm:t>
        <a:bodyPr/>
        <a:lstStyle/>
        <a:p>
          <a:endParaRPr lang="es-US"/>
        </a:p>
      </dgm:t>
    </dgm:pt>
    <dgm:pt modelId="{D6EF38CD-01F4-46A8-9BCC-90431F84F2AC}" type="sibTrans" cxnId="{D6EEFA07-BFC9-447D-9E03-44D10508C1A7}">
      <dgm:prSet/>
      <dgm:spPr/>
      <dgm:t>
        <a:bodyPr/>
        <a:lstStyle/>
        <a:p>
          <a:endParaRPr lang="es-US"/>
        </a:p>
      </dgm:t>
    </dgm:pt>
    <dgm:pt modelId="{F7B326AC-FDC3-46AA-85FD-E65E7A2891BD}">
      <dgm:prSet phldrT="[Texto]" custT="1"/>
      <dgm:spPr/>
      <dgm:t>
        <a:bodyPr/>
        <a:lstStyle/>
        <a:p>
          <a:pPr algn="just"/>
          <a:r>
            <a:rPr lang="en-US" sz="1400" dirty="0" smtClean="0">
              <a:latin typeface="Arial" pitchFamily="34" charset="0"/>
              <a:cs typeface="Arial" pitchFamily="34" charset="0"/>
            </a:rPr>
            <a:t>Con la implementación del nuevo modelo de planificación y gestión presupuestaria propuesto, la planificación sera asumida  como carácter obligatorio en cada una de las unidades departamentales de la organización, logrando asi el empoderamiento del presupuesto..</a:t>
          </a:r>
          <a:endParaRPr lang="es-US" sz="1400" b="0" dirty="0">
            <a:latin typeface="Arial" pitchFamily="34" charset="0"/>
            <a:cs typeface="Arial" pitchFamily="34" charset="0"/>
          </a:endParaRPr>
        </a:p>
      </dgm:t>
    </dgm:pt>
    <dgm:pt modelId="{93997D88-EE46-4688-B76C-F8C010245C32}" type="parTrans" cxnId="{4E622435-95AA-4A0E-A9FA-8B5FCF5B6940}">
      <dgm:prSet/>
      <dgm:spPr/>
      <dgm:t>
        <a:bodyPr/>
        <a:lstStyle/>
        <a:p>
          <a:endParaRPr lang="es-EC"/>
        </a:p>
      </dgm:t>
    </dgm:pt>
    <dgm:pt modelId="{B5F94609-EC29-4BB8-A013-6C460569BD67}" type="sibTrans" cxnId="{4E622435-95AA-4A0E-A9FA-8B5FCF5B6940}">
      <dgm:prSet/>
      <dgm:spPr/>
      <dgm:t>
        <a:bodyPr/>
        <a:lstStyle/>
        <a:p>
          <a:endParaRPr lang="es-EC"/>
        </a:p>
      </dgm:t>
    </dgm:pt>
    <dgm:pt modelId="{C2BF04AB-F632-48DD-BDB7-347160224A72}">
      <dgm:prSet phldrT="[Texto]" custT="1"/>
      <dgm:spPr/>
      <dgm:t>
        <a:bodyPr/>
        <a:lstStyle/>
        <a:p>
          <a:pPr algn="just"/>
          <a:r>
            <a:rPr lang="en-US" sz="1400" dirty="0" smtClean="0">
              <a:latin typeface="Arial" pitchFamily="34" charset="0"/>
              <a:cs typeface="Arial" pitchFamily="34" charset="0"/>
            </a:rPr>
            <a:t>Con la utilización de los formatos propuestos tanto para la  planificación como para la presupuestación, serán de gran ayuda para la evaluación del avance y cumplimeinto de los proyectos</a:t>
          </a:r>
          <a:r>
            <a:rPr lang="en-US" sz="1400" dirty="0" smtClean="0"/>
            <a:t>. </a:t>
          </a:r>
          <a:endParaRPr lang="es-US" sz="1400" b="0" dirty="0">
            <a:latin typeface="+mj-lt"/>
          </a:endParaRPr>
        </a:p>
      </dgm:t>
    </dgm:pt>
    <dgm:pt modelId="{8598C863-C0C3-4A04-9C24-21F13CA34443}" type="parTrans" cxnId="{6C4763C6-4F62-42E8-9270-19310BC2C88E}">
      <dgm:prSet/>
      <dgm:spPr/>
      <dgm:t>
        <a:bodyPr/>
        <a:lstStyle/>
        <a:p>
          <a:endParaRPr lang="es-EC"/>
        </a:p>
      </dgm:t>
    </dgm:pt>
    <dgm:pt modelId="{267F5949-77F9-4CD1-AE3E-92163D0549BE}" type="sibTrans" cxnId="{6C4763C6-4F62-42E8-9270-19310BC2C88E}">
      <dgm:prSet/>
      <dgm:spPr/>
      <dgm:t>
        <a:bodyPr/>
        <a:lstStyle/>
        <a:p>
          <a:endParaRPr lang="es-EC"/>
        </a:p>
      </dgm:t>
    </dgm:pt>
    <dgm:pt modelId="{1902DDE6-9DAE-4316-9CFF-E711D74C55D2}" type="pres">
      <dgm:prSet presAssocID="{DB13A1BB-BDC1-448E-81FB-7AF182571CA7}" presName="diagram" presStyleCnt="0">
        <dgm:presLayoutVars>
          <dgm:dir/>
          <dgm:resizeHandles val="exact"/>
        </dgm:presLayoutVars>
      </dgm:prSet>
      <dgm:spPr/>
      <dgm:t>
        <a:bodyPr/>
        <a:lstStyle/>
        <a:p>
          <a:endParaRPr lang="es-US"/>
        </a:p>
      </dgm:t>
    </dgm:pt>
    <dgm:pt modelId="{D0EBAB57-945A-425E-9371-B84C15CD166D}" type="pres">
      <dgm:prSet presAssocID="{56B9ED95-72AA-4513-A01F-38266CA55669}" presName="node" presStyleLbl="node1" presStyleIdx="0" presStyleCnt="7" custScaleX="145066">
        <dgm:presLayoutVars>
          <dgm:bulletEnabled val="1"/>
        </dgm:presLayoutVars>
      </dgm:prSet>
      <dgm:spPr/>
      <dgm:t>
        <a:bodyPr/>
        <a:lstStyle/>
        <a:p>
          <a:endParaRPr lang="es-US"/>
        </a:p>
      </dgm:t>
    </dgm:pt>
    <dgm:pt modelId="{E0045C82-EB2E-4E9E-92BC-5E4A6E90FFDC}" type="pres">
      <dgm:prSet presAssocID="{F0EBBBC9-C326-43F4-A22C-F9EAA5842447}" presName="sibTrans" presStyleCnt="0"/>
      <dgm:spPr/>
    </dgm:pt>
    <dgm:pt modelId="{3A95FA66-8A9D-40ED-A0DA-AD114871835F}" type="pres">
      <dgm:prSet presAssocID="{282AAE84-591E-435E-8F66-4757F2C55D33}" presName="node" presStyleLbl="node1" presStyleIdx="1" presStyleCnt="7" custScaleX="141984">
        <dgm:presLayoutVars>
          <dgm:bulletEnabled val="1"/>
        </dgm:presLayoutVars>
      </dgm:prSet>
      <dgm:spPr/>
      <dgm:t>
        <a:bodyPr/>
        <a:lstStyle/>
        <a:p>
          <a:endParaRPr lang="es-US"/>
        </a:p>
      </dgm:t>
    </dgm:pt>
    <dgm:pt modelId="{593E8B8B-EF09-4818-A9E2-FAAD62D5CB8C}" type="pres">
      <dgm:prSet presAssocID="{D6EF38CD-01F4-46A8-9BCC-90431F84F2AC}" presName="sibTrans" presStyleCnt="0"/>
      <dgm:spPr/>
    </dgm:pt>
    <dgm:pt modelId="{E1B7DA2F-A5F3-4D44-83AB-B62BA7FCE1FD}" type="pres">
      <dgm:prSet presAssocID="{22C13DE4-02F8-4377-9C2B-1351289F2824}" presName="node" presStyleLbl="node1" presStyleIdx="2" presStyleCnt="7" custScaleY="107059">
        <dgm:presLayoutVars>
          <dgm:bulletEnabled val="1"/>
        </dgm:presLayoutVars>
      </dgm:prSet>
      <dgm:spPr/>
      <dgm:t>
        <a:bodyPr/>
        <a:lstStyle/>
        <a:p>
          <a:endParaRPr lang="es-US"/>
        </a:p>
      </dgm:t>
    </dgm:pt>
    <dgm:pt modelId="{EF7E8A0B-4571-4D4E-A2E5-A9C04F68DD26}" type="pres">
      <dgm:prSet presAssocID="{072307A1-1438-4138-86EA-99BB040413E1}" presName="sibTrans" presStyleCnt="0"/>
      <dgm:spPr/>
    </dgm:pt>
    <dgm:pt modelId="{910531F1-CC68-49E4-9E21-DE77C1AAD2B1}" type="pres">
      <dgm:prSet presAssocID="{7B518422-D694-4C13-A0B6-690869136E83}" presName="node" presStyleLbl="node1" presStyleIdx="3" presStyleCnt="7" custScaleX="116461" custScaleY="107059">
        <dgm:presLayoutVars>
          <dgm:bulletEnabled val="1"/>
        </dgm:presLayoutVars>
      </dgm:prSet>
      <dgm:spPr/>
      <dgm:t>
        <a:bodyPr/>
        <a:lstStyle/>
        <a:p>
          <a:endParaRPr lang="es-US"/>
        </a:p>
      </dgm:t>
    </dgm:pt>
    <dgm:pt modelId="{CEF3EE20-C196-4A61-A4AE-C281B745357E}" type="pres">
      <dgm:prSet presAssocID="{D3F311D6-1CB5-4B4E-81EF-42126FB2D7ED}" presName="sibTrans" presStyleCnt="0"/>
      <dgm:spPr/>
    </dgm:pt>
    <dgm:pt modelId="{F7575CE2-B09E-4058-8DDE-EC792C9F3E37}" type="pres">
      <dgm:prSet presAssocID="{01A0ABE4-1AB2-44E7-9628-6A257F0E1080}" presName="node" presStyleLbl="node1" presStyleIdx="4" presStyleCnt="7" custScaleY="107059">
        <dgm:presLayoutVars>
          <dgm:bulletEnabled val="1"/>
        </dgm:presLayoutVars>
      </dgm:prSet>
      <dgm:spPr/>
      <dgm:t>
        <a:bodyPr/>
        <a:lstStyle/>
        <a:p>
          <a:endParaRPr lang="es-US"/>
        </a:p>
      </dgm:t>
    </dgm:pt>
    <dgm:pt modelId="{D84DECE1-C3ED-4CFD-AEAF-E3E5BBD9557B}" type="pres">
      <dgm:prSet presAssocID="{DE878C29-F3D6-4ED9-BDB5-EE8BEC0240EB}" presName="sibTrans" presStyleCnt="0"/>
      <dgm:spPr/>
    </dgm:pt>
    <dgm:pt modelId="{43001D11-7E28-492E-A167-8AC9F23ABC99}" type="pres">
      <dgm:prSet presAssocID="{F7B326AC-FDC3-46AA-85FD-E65E7A2891BD}" presName="node" presStyleLbl="node1" presStyleIdx="5" presStyleCnt="7" custScaleX="146347">
        <dgm:presLayoutVars>
          <dgm:bulletEnabled val="1"/>
        </dgm:presLayoutVars>
      </dgm:prSet>
      <dgm:spPr/>
      <dgm:t>
        <a:bodyPr/>
        <a:lstStyle/>
        <a:p>
          <a:endParaRPr lang="es-EC"/>
        </a:p>
      </dgm:t>
    </dgm:pt>
    <dgm:pt modelId="{C2C32B8F-894F-441A-B662-4A722401ADBB}" type="pres">
      <dgm:prSet presAssocID="{B5F94609-EC29-4BB8-A013-6C460569BD67}" presName="sibTrans" presStyleCnt="0"/>
      <dgm:spPr/>
    </dgm:pt>
    <dgm:pt modelId="{78977290-CC86-4F39-9C94-692169C3F0CB}" type="pres">
      <dgm:prSet presAssocID="{C2BF04AB-F632-48DD-BDB7-347160224A72}" presName="node" presStyleLbl="node1" presStyleIdx="6" presStyleCnt="7" custScaleX="121930">
        <dgm:presLayoutVars>
          <dgm:bulletEnabled val="1"/>
        </dgm:presLayoutVars>
      </dgm:prSet>
      <dgm:spPr/>
      <dgm:t>
        <a:bodyPr/>
        <a:lstStyle/>
        <a:p>
          <a:endParaRPr lang="es-EC"/>
        </a:p>
      </dgm:t>
    </dgm:pt>
  </dgm:ptLst>
  <dgm:cxnLst>
    <dgm:cxn modelId="{8AA352BB-A0A0-4BB5-BC7B-D36E4EAF485B}" type="presOf" srcId="{56B9ED95-72AA-4513-A01F-38266CA55669}" destId="{D0EBAB57-945A-425E-9371-B84C15CD166D}" srcOrd="0" destOrd="0" presId="urn:microsoft.com/office/officeart/2005/8/layout/default"/>
    <dgm:cxn modelId="{DB5F2448-C494-4A34-8289-ED95FB186BB9}" type="presOf" srcId="{DB13A1BB-BDC1-448E-81FB-7AF182571CA7}" destId="{1902DDE6-9DAE-4316-9CFF-E711D74C55D2}" srcOrd="0" destOrd="0" presId="urn:microsoft.com/office/officeart/2005/8/layout/default"/>
    <dgm:cxn modelId="{60483449-373C-47B7-B31F-C79E5C5A6DE3}" type="presOf" srcId="{01A0ABE4-1AB2-44E7-9628-6A257F0E1080}" destId="{F7575CE2-B09E-4058-8DDE-EC792C9F3E37}" srcOrd="0" destOrd="0" presId="urn:microsoft.com/office/officeart/2005/8/layout/default"/>
    <dgm:cxn modelId="{4E622435-95AA-4A0E-A9FA-8B5FCF5B6940}" srcId="{DB13A1BB-BDC1-448E-81FB-7AF182571CA7}" destId="{F7B326AC-FDC3-46AA-85FD-E65E7A2891BD}" srcOrd="5" destOrd="0" parTransId="{93997D88-EE46-4688-B76C-F8C010245C32}" sibTransId="{B5F94609-EC29-4BB8-A013-6C460569BD67}"/>
    <dgm:cxn modelId="{7995CB8D-1A35-4ACF-A112-057F1D7E1A42}" srcId="{DB13A1BB-BDC1-448E-81FB-7AF182571CA7}" destId="{56B9ED95-72AA-4513-A01F-38266CA55669}" srcOrd="0" destOrd="0" parTransId="{8BEC0131-351B-4C5A-A07C-90017332865D}" sibTransId="{F0EBBBC9-C326-43F4-A22C-F9EAA5842447}"/>
    <dgm:cxn modelId="{4CAFB3BE-0F9B-47AD-BFC8-3933FEFD9121}" type="presOf" srcId="{22C13DE4-02F8-4377-9C2B-1351289F2824}" destId="{E1B7DA2F-A5F3-4D44-83AB-B62BA7FCE1FD}" srcOrd="0" destOrd="0" presId="urn:microsoft.com/office/officeart/2005/8/layout/default"/>
    <dgm:cxn modelId="{677E368C-1435-472E-A723-F86ABBE8575D}" srcId="{DB13A1BB-BDC1-448E-81FB-7AF182571CA7}" destId="{22C13DE4-02F8-4377-9C2B-1351289F2824}" srcOrd="2" destOrd="0" parTransId="{29ABC5B4-1374-4F28-9E14-BABB6349B16E}" sibTransId="{072307A1-1438-4138-86EA-99BB040413E1}"/>
    <dgm:cxn modelId="{81491DD6-D56B-435F-9F03-23A7923F2BA7}" type="presOf" srcId="{F7B326AC-FDC3-46AA-85FD-E65E7A2891BD}" destId="{43001D11-7E28-492E-A167-8AC9F23ABC99}" srcOrd="0" destOrd="0" presId="urn:microsoft.com/office/officeart/2005/8/layout/default"/>
    <dgm:cxn modelId="{29A8C470-9C3D-4783-9257-D9D186B807E6}" type="presOf" srcId="{C2BF04AB-F632-48DD-BDB7-347160224A72}" destId="{78977290-CC86-4F39-9C94-692169C3F0CB}" srcOrd="0" destOrd="0" presId="urn:microsoft.com/office/officeart/2005/8/layout/default"/>
    <dgm:cxn modelId="{6C4763C6-4F62-42E8-9270-19310BC2C88E}" srcId="{DB13A1BB-BDC1-448E-81FB-7AF182571CA7}" destId="{C2BF04AB-F632-48DD-BDB7-347160224A72}" srcOrd="6" destOrd="0" parTransId="{8598C863-C0C3-4A04-9C24-21F13CA34443}" sibTransId="{267F5949-77F9-4CD1-AE3E-92163D0549BE}"/>
    <dgm:cxn modelId="{155B0431-EEDF-4FCF-B040-2F282DE1C69E}" type="presOf" srcId="{7B518422-D694-4C13-A0B6-690869136E83}" destId="{910531F1-CC68-49E4-9E21-DE77C1AAD2B1}" srcOrd="0" destOrd="0" presId="urn:microsoft.com/office/officeart/2005/8/layout/default"/>
    <dgm:cxn modelId="{B7F7C9D6-2BD4-4B36-804B-979686D38F60}" srcId="{DB13A1BB-BDC1-448E-81FB-7AF182571CA7}" destId="{7B518422-D694-4C13-A0B6-690869136E83}" srcOrd="3" destOrd="0" parTransId="{7BA14BA7-0753-4F9F-8A5E-0CA770BB070F}" sibTransId="{D3F311D6-1CB5-4B4E-81EF-42126FB2D7ED}"/>
    <dgm:cxn modelId="{B5F0B340-A08A-4437-B821-C7454EE154CD}" srcId="{DB13A1BB-BDC1-448E-81FB-7AF182571CA7}" destId="{01A0ABE4-1AB2-44E7-9628-6A257F0E1080}" srcOrd="4" destOrd="0" parTransId="{D8CF00EE-C3B0-4653-8E1E-9E6F7BB3F372}" sibTransId="{DE878C29-F3D6-4ED9-BDB5-EE8BEC0240EB}"/>
    <dgm:cxn modelId="{D6EEFA07-BFC9-447D-9E03-44D10508C1A7}" srcId="{DB13A1BB-BDC1-448E-81FB-7AF182571CA7}" destId="{282AAE84-591E-435E-8F66-4757F2C55D33}" srcOrd="1" destOrd="0" parTransId="{153492EE-C35D-4BC0-93BF-C012E35DE8EA}" sibTransId="{D6EF38CD-01F4-46A8-9BCC-90431F84F2AC}"/>
    <dgm:cxn modelId="{B861DBE4-F970-43B2-9D8C-FB82722AE604}" type="presOf" srcId="{282AAE84-591E-435E-8F66-4757F2C55D33}" destId="{3A95FA66-8A9D-40ED-A0DA-AD114871835F}" srcOrd="0" destOrd="0" presId="urn:microsoft.com/office/officeart/2005/8/layout/default"/>
    <dgm:cxn modelId="{79E510D5-F674-4A9A-8C32-E7AD3F886A5F}" type="presParOf" srcId="{1902DDE6-9DAE-4316-9CFF-E711D74C55D2}" destId="{D0EBAB57-945A-425E-9371-B84C15CD166D}" srcOrd="0" destOrd="0" presId="urn:microsoft.com/office/officeart/2005/8/layout/default"/>
    <dgm:cxn modelId="{B2ACB1F8-A516-4EBB-AA02-7AC0BCF985DA}" type="presParOf" srcId="{1902DDE6-9DAE-4316-9CFF-E711D74C55D2}" destId="{E0045C82-EB2E-4E9E-92BC-5E4A6E90FFDC}" srcOrd="1" destOrd="0" presId="urn:microsoft.com/office/officeart/2005/8/layout/default"/>
    <dgm:cxn modelId="{5ACEE53A-198D-4AC9-AB5F-988A3605C6E2}" type="presParOf" srcId="{1902DDE6-9DAE-4316-9CFF-E711D74C55D2}" destId="{3A95FA66-8A9D-40ED-A0DA-AD114871835F}" srcOrd="2" destOrd="0" presId="urn:microsoft.com/office/officeart/2005/8/layout/default"/>
    <dgm:cxn modelId="{89B26742-4ED6-4A33-B29D-D6924183DFFA}" type="presParOf" srcId="{1902DDE6-9DAE-4316-9CFF-E711D74C55D2}" destId="{593E8B8B-EF09-4818-A9E2-FAAD62D5CB8C}" srcOrd="3" destOrd="0" presId="urn:microsoft.com/office/officeart/2005/8/layout/default"/>
    <dgm:cxn modelId="{EC20209B-E67F-4BD4-A057-B8DEAFC894C1}" type="presParOf" srcId="{1902DDE6-9DAE-4316-9CFF-E711D74C55D2}" destId="{E1B7DA2F-A5F3-4D44-83AB-B62BA7FCE1FD}" srcOrd="4" destOrd="0" presId="urn:microsoft.com/office/officeart/2005/8/layout/default"/>
    <dgm:cxn modelId="{4C6B9FD2-2FDC-4423-944B-9E505E43391C}" type="presParOf" srcId="{1902DDE6-9DAE-4316-9CFF-E711D74C55D2}" destId="{EF7E8A0B-4571-4D4E-A2E5-A9C04F68DD26}" srcOrd="5" destOrd="0" presId="urn:microsoft.com/office/officeart/2005/8/layout/default"/>
    <dgm:cxn modelId="{E63143AF-AD2F-432E-93E2-83699BF04073}" type="presParOf" srcId="{1902DDE6-9DAE-4316-9CFF-E711D74C55D2}" destId="{910531F1-CC68-49E4-9E21-DE77C1AAD2B1}" srcOrd="6" destOrd="0" presId="urn:microsoft.com/office/officeart/2005/8/layout/default"/>
    <dgm:cxn modelId="{A9D7921B-3085-4EE5-AB72-2830B87C48B3}" type="presParOf" srcId="{1902DDE6-9DAE-4316-9CFF-E711D74C55D2}" destId="{CEF3EE20-C196-4A61-A4AE-C281B745357E}" srcOrd="7" destOrd="0" presId="urn:microsoft.com/office/officeart/2005/8/layout/default"/>
    <dgm:cxn modelId="{55CB86A9-C572-49D3-8BC6-15E9038C723F}" type="presParOf" srcId="{1902DDE6-9DAE-4316-9CFF-E711D74C55D2}" destId="{F7575CE2-B09E-4058-8DDE-EC792C9F3E37}" srcOrd="8" destOrd="0" presId="urn:microsoft.com/office/officeart/2005/8/layout/default"/>
    <dgm:cxn modelId="{9D6A6801-9710-4F87-ADDB-484AB55CD74F}" type="presParOf" srcId="{1902DDE6-9DAE-4316-9CFF-E711D74C55D2}" destId="{D84DECE1-C3ED-4CFD-AEAF-E3E5BBD9557B}" srcOrd="9" destOrd="0" presId="urn:microsoft.com/office/officeart/2005/8/layout/default"/>
    <dgm:cxn modelId="{E0FEAD1E-EFFB-4730-AD2E-BEBF2B8DE723}" type="presParOf" srcId="{1902DDE6-9DAE-4316-9CFF-E711D74C55D2}" destId="{43001D11-7E28-492E-A167-8AC9F23ABC99}" srcOrd="10" destOrd="0" presId="urn:microsoft.com/office/officeart/2005/8/layout/default"/>
    <dgm:cxn modelId="{5B5AEBBF-F59D-4412-94D4-CDB18FEDBE0E}" type="presParOf" srcId="{1902DDE6-9DAE-4316-9CFF-E711D74C55D2}" destId="{C2C32B8F-894F-441A-B662-4A722401ADBB}" srcOrd="11" destOrd="0" presId="urn:microsoft.com/office/officeart/2005/8/layout/default"/>
    <dgm:cxn modelId="{C4F85F1C-AA4F-4FE1-81BB-FB2C9FA513F9}" type="presParOf" srcId="{1902DDE6-9DAE-4316-9CFF-E711D74C55D2}" destId="{78977290-CC86-4F39-9C94-692169C3F0CB}"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247971-ABF3-4A72-8E3D-8B4AA485C427}"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s-US"/>
        </a:p>
      </dgm:t>
    </dgm:pt>
    <dgm:pt modelId="{96BD1AD0-4E59-486E-A156-E79609E3A5BD}">
      <dgm:prSet phldrT="[Texto]" custT="1"/>
      <dgm:spPr/>
      <dgm:t>
        <a:bodyPr/>
        <a:lstStyle/>
        <a:p>
          <a:pPr algn="just"/>
          <a:r>
            <a:rPr lang="en-US" sz="1400" dirty="0" err="1" smtClean="0">
              <a:latin typeface="Arial" pitchFamily="34" charset="0"/>
              <a:cs typeface="Arial" pitchFamily="34" charset="0"/>
            </a:rPr>
            <a:t>Poner</a:t>
          </a:r>
          <a:r>
            <a:rPr lang="en-US" sz="1400" dirty="0" smtClean="0">
              <a:latin typeface="Arial" pitchFamily="34" charset="0"/>
              <a:cs typeface="Arial" pitchFamily="34" charset="0"/>
            </a:rPr>
            <a:t> en </a:t>
          </a:r>
          <a:r>
            <a:rPr lang="en-US" sz="1400" dirty="0" err="1" smtClean="0">
              <a:latin typeface="Arial" pitchFamily="34" charset="0"/>
              <a:cs typeface="Arial" pitchFamily="34" charset="0"/>
            </a:rPr>
            <a:t>práctica</a:t>
          </a:r>
          <a:r>
            <a:rPr lang="en-US" sz="1400" dirty="0" smtClean="0">
              <a:latin typeface="Arial" pitchFamily="34" charset="0"/>
              <a:cs typeface="Arial" pitchFamily="34" charset="0"/>
            </a:rPr>
            <a:t> el </a:t>
          </a:r>
          <a:r>
            <a:rPr lang="en-US" sz="1400" dirty="0" err="1" smtClean="0">
              <a:latin typeface="Arial" pitchFamily="34" charset="0"/>
              <a:cs typeface="Arial" pitchFamily="34" charset="0"/>
            </a:rPr>
            <a:t>presente</a:t>
          </a:r>
          <a:r>
            <a:rPr lang="en-US" sz="1400" dirty="0" smtClean="0">
              <a:latin typeface="Arial" pitchFamily="34" charset="0"/>
              <a:cs typeface="Arial" pitchFamily="34" charset="0"/>
            </a:rPr>
            <a:t> Modelo de Planificación y Gestión Presupuestaria para </a:t>
          </a:r>
          <a:r>
            <a:rPr lang="en-US" sz="1400" dirty="0" err="1" smtClean="0">
              <a:latin typeface="Arial" pitchFamily="34" charset="0"/>
              <a:cs typeface="Arial" pitchFamily="34" charset="0"/>
            </a:rPr>
            <a:t>que</a:t>
          </a:r>
          <a:r>
            <a:rPr lang="en-US" sz="1400" dirty="0" smtClean="0">
              <a:latin typeface="Arial" pitchFamily="34" charset="0"/>
              <a:cs typeface="Arial" pitchFamily="34" charset="0"/>
            </a:rPr>
            <a:t> la </a:t>
          </a:r>
          <a:r>
            <a:rPr lang="en-US" sz="1400" dirty="0" err="1" smtClean="0">
              <a:latin typeface="Arial" pitchFamily="34" charset="0"/>
              <a:cs typeface="Arial" pitchFamily="34" charset="0"/>
            </a:rPr>
            <a:t>sociedad</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evidencie</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que</a:t>
          </a:r>
          <a:r>
            <a:rPr lang="en-US" sz="1400" dirty="0" smtClean="0">
              <a:latin typeface="Arial" pitchFamily="34" charset="0"/>
              <a:cs typeface="Arial" pitchFamily="34" charset="0"/>
            </a:rPr>
            <a:t> el CONGOPE ha </a:t>
          </a:r>
          <a:r>
            <a:rPr lang="en-US" sz="1400" dirty="0" err="1" smtClean="0">
              <a:latin typeface="Arial" pitchFamily="34" charset="0"/>
              <a:cs typeface="Arial" pitchFamily="34" charset="0"/>
            </a:rPr>
            <a:t>hecho</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uso</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eficiente</a:t>
          </a:r>
          <a:r>
            <a:rPr lang="en-US" sz="1400" dirty="0" smtClean="0">
              <a:latin typeface="Arial" pitchFamily="34" charset="0"/>
              <a:cs typeface="Arial" pitchFamily="34" charset="0"/>
            </a:rPr>
            <a:t> de los recursos públicos</a:t>
          </a:r>
          <a:endParaRPr lang="es-US" sz="1400" b="0" dirty="0">
            <a:latin typeface="Arial" pitchFamily="34" charset="0"/>
            <a:cs typeface="Arial" pitchFamily="34" charset="0"/>
          </a:endParaRPr>
        </a:p>
      </dgm:t>
    </dgm:pt>
    <dgm:pt modelId="{B9BE0972-BBF5-42CB-95D1-4050797FBFD8}" type="parTrans" cxnId="{D2BD490E-8469-4819-8BDC-4E792DD20292}">
      <dgm:prSet/>
      <dgm:spPr/>
      <dgm:t>
        <a:bodyPr/>
        <a:lstStyle/>
        <a:p>
          <a:endParaRPr lang="es-US"/>
        </a:p>
      </dgm:t>
    </dgm:pt>
    <dgm:pt modelId="{DC2A8233-55C1-4353-A3BA-F451B421BA13}" type="sibTrans" cxnId="{D2BD490E-8469-4819-8BDC-4E792DD20292}">
      <dgm:prSet/>
      <dgm:spPr/>
      <dgm:t>
        <a:bodyPr/>
        <a:lstStyle/>
        <a:p>
          <a:endParaRPr lang="es-US"/>
        </a:p>
      </dgm:t>
    </dgm:pt>
    <dgm:pt modelId="{72D6DEEA-868E-4969-AC84-FC9433AA303E}">
      <dgm:prSet phldrT="[Texto]" custT="1"/>
      <dgm:spPr/>
      <dgm:t>
        <a:bodyPr/>
        <a:lstStyle/>
        <a:p>
          <a:pPr algn="just"/>
          <a:r>
            <a:rPr lang="es-EC" sz="1400" dirty="0" smtClean="0">
              <a:latin typeface="Arial" pitchFamily="34" charset="0"/>
              <a:cs typeface="Arial" pitchFamily="34" charset="0"/>
            </a:rPr>
            <a:t>Llevar a cabo  reuniones de directores, con el objeto de dar un seguimiento al  cumplimiento del Plan Operativo Anual, tomando como referencia la  calendarización de tareas  previamente establecidas.</a:t>
          </a:r>
          <a:endParaRPr lang="es-US" sz="1400" b="0" dirty="0">
            <a:latin typeface="Arial" pitchFamily="34" charset="0"/>
            <a:cs typeface="Arial" pitchFamily="34" charset="0"/>
          </a:endParaRPr>
        </a:p>
      </dgm:t>
    </dgm:pt>
    <dgm:pt modelId="{D089D4FB-6328-4F3D-98E5-F2E2117D3F5B}" type="parTrans" cxnId="{E9EF1760-9C8B-4A09-9D5B-13A1EB6BFA85}">
      <dgm:prSet/>
      <dgm:spPr/>
      <dgm:t>
        <a:bodyPr/>
        <a:lstStyle/>
        <a:p>
          <a:endParaRPr lang="es-US"/>
        </a:p>
      </dgm:t>
    </dgm:pt>
    <dgm:pt modelId="{7BBB9C86-200F-4F5B-A0D1-FEBEF6B10AFA}" type="sibTrans" cxnId="{E9EF1760-9C8B-4A09-9D5B-13A1EB6BFA85}">
      <dgm:prSet/>
      <dgm:spPr/>
      <dgm:t>
        <a:bodyPr/>
        <a:lstStyle/>
        <a:p>
          <a:endParaRPr lang="es-US"/>
        </a:p>
      </dgm:t>
    </dgm:pt>
    <dgm:pt modelId="{E0F698D7-9C1B-4DDE-B23F-99EF9E5604DB}">
      <dgm:prSet phldrT="[Texto]" custT="1"/>
      <dgm:spPr/>
      <dgm:t>
        <a:bodyPr/>
        <a:lstStyle/>
        <a:p>
          <a:pPr algn="just"/>
          <a:r>
            <a:rPr lang="en-US" sz="1400" dirty="0" err="1" smtClean="0">
              <a:latin typeface="Arial" pitchFamily="34" charset="0"/>
              <a:cs typeface="Arial" pitchFamily="34" charset="0"/>
            </a:rPr>
            <a:t>Efectuar</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evaluaciones</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presupuestarias</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periódicas</a:t>
          </a:r>
          <a:r>
            <a:rPr lang="en-US" sz="1400" dirty="0" smtClean="0">
              <a:latin typeface="Arial" pitchFamily="34" charset="0"/>
              <a:cs typeface="Arial" pitchFamily="34" charset="0"/>
            </a:rPr>
            <a:t>, para </a:t>
          </a:r>
          <a:r>
            <a:rPr lang="en-US" sz="1400" dirty="0" err="1" smtClean="0">
              <a:latin typeface="Arial" pitchFamily="34" charset="0"/>
              <a:cs typeface="Arial" pitchFamily="34" charset="0"/>
            </a:rPr>
            <a:t>que</a:t>
          </a:r>
          <a:r>
            <a:rPr lang="en-US" sz="1400" dirty="0" smtClean="0">
              <a:latin typeface="Arial" pitchFamily="34" charset="0"/>
              <a:cs typeface="Arial" pitchFamily="34" charset="0"/>
            </a:rPr>
            <a:t> en base a la </a:t>
          </a:r>
          <a:r>
            <a:rPr lang="en-US" sz="1400" dirty="0" err="1" smtClean="0">
              <a:latin typeface="Arial" pitchFamily="34" charset="0"/>
              <a:cs typeface="Arial" pitchFamily="34" charset="0"/>
            </a:rPr>
            <a:t>programación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financiera</a:t>
          </a:r>
          <a:r>
            <a:rPr lang="en-US" sz="1400" dirty="0" smtClean="0">
              <a:latin typeface="Arial" pitchFamily="34" charset="0"/>
              <a:cs typeface="Arial" pitchFamily="34" charset="0"/>
            </a:rPr>
            <a:t> se </a:t>
          </a:r>
          <a:r>
            <a:rPr lang="en-US" sz="1400" dirty="0" err="1" smtClean="0">
              <a:latin typeface="Arial" pitchFamily="34" charset="0"/>
              <a:cs typeface="Arial" pitchFamily="34" charset="0"/>
            </a:rPr>
            <a:t>identifique</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tareas</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que</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aún</a:t>
          </a:r>
          <a:r>
            <a:rPr lang="en-US" sz="1400" dirty="0" smtClean="0">
              <a:latin typeface="Arial" pitchFamily="34" charset="0"/>
              <a:cs typeface="Arial" pitchFamily="34" charset="0"/>
            </a:rPr>
            <a:t> no han sido operativizadas y a </a:t>
          </a:r>
          <a:r>
            <a:rPr lang="en-US" sz="1400" dirty="0" err="1" smtClean="0">
              <a:latin typeface="Arial" pitchFamily="34" charset="0"/>
              <a:cs typeface="Arial" pitchFamily="34" charset="0"/>
            </a:rPr>
            <a:t>su</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vez</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indagar</a:t>
          </a:r>
          <a:r>
            <a:rPr lang="en-US" sz="1400" dirty="0" smtClean="0">
              <a:latin typeface="Arial" pitchFamily="34" charset="0"/>
              <a:cs typeface="Arial" pitchFamily="34" charset="0"/>
            </a:rPr>
            <a:t> en las </a:t>
          </a:r>
          <a:r>
            <a:rPr lang="en-US" sz="1400" dirty="0" err="1" smtClean="0">
              <a:latin typeface="Arial" pitchFamily="34" charset="0"/>
              <a:cs typeface="Arial" pitchFamily="34" charset="0"/>
            </a:rPr>
            <a:t>razones</a:t>
          </a:r>
          <a:r>
            <a:rPr lang="en-US" sz="1400" dirty="0" smtClean="0">
              <a:latin typeface="Arial" pitchFamily="34" charset="0"/>
              <a:cs typeface="Arial" pitchFamily="34" charset="0"/>
            </a:rPr>
            <a:t> por las </a:t>
          </a:r>
          <a:r>
            <a:rPr lang="en-US" sz="1400" dirty="0" err="1" smtClean="0">
              <a:latin typeface="Arial" pitchFamily="34" charset="0"/>
              <a:cs typeface="Arial" pitchFamily="34" charset="0"/>
            </a:rPr>
            <a:t>que</a:t>
          </a:r>
          <a:r>
            <a:rPr lang="en-US" sz="1400" dirty="0" smtClean="0">
              <a:latin typeface="Arial" pitchFamily="34" charset="0"/>
              <a:cs typeface="Arial" pitchFamily="34" charset="0"/>
            </a:rPr>
            <a:t> no se han </a:t>
          </a:r>
          <a:r>
            <a:rPr lang="en-US" sz="1400" dirty="0" err="1" smtClean="0">
              <a:latin typeface="Arial" pitchFamily="34" charset="0"/>
              <a:cs typeface="Arial" pitchFamily="34" charset="0"/>
            </a:rPr>
            <a:t>llevado</a:t>
          </a:r>
          <a:r>
            <a:rPr lang="en-US" sz="1400" dirty="0" smtClean="0">
              <a:latin typeface="Arial" pitchFamily="34" charset="0"/>
              <a:cs typeface="Arial" pitchFamily="34" charset="0"/>
            </a:rPr>
            <a:t> a cabo, logrando de </a:t>
          </a:r>
          <a:r>
            <a:rPr lang="en-US" sz="1400" dirty="0" err="1" smtClean="0">
              <a:latin typeface="Arial" pitchFamily="34" charset="0"/>
              <a:cs typeface="Arial" pitchFamily="34" charset="0"/>
            </a:rPr>
            <a:t>ésta</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manera</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impulsar</a:t>
          </a:r>
          <a:r>
            <a:rPr lang="en-US" sz="1400" dirty="0" smtClean="0">
              <a:latin typeface="Arial" pitchFamily="34" charset="0"/>
              <a:cs typeface="Arial" pitchFamily="34" charset="0"/>
            </a:rPr>
            <a:t> el  </a:t>
          </a:r>
          <a:r>
            <a:rPr lang="en-US" sz="1400" dirty="0" err="1" smtClean="0">
              <a:latin typeface="Arial" pitchFamily="34" charset="0"/>
              <a:cs typeface="Arial" pitchFamily="34" charset="0"/>
            </a:rPr>
            <a:t>cumplimiento</a:t>
          </a:r>
          <a:r>
            <a:rPr lang="en-US" sz="1400" dirty="0" smtClean="0">
              <a:latin typeface="Arial" pitchFamily="34" charset="0"/>
              <a:cs typeface="Arial" pitchFamily="34" charset="0"/>
            </a:rPr>
            <a:t> del </a:t>
          </a:r>
          <a:r>
            <a:rPr lang="en-US" sz="1400" dirty="0" err="1" smtClean="0">
              <a:latin typeface="Arial" pitchFamily="34" charset="0"/>
              <a:cs typeface="Arial" pitchFamily="34" charset="0"/>
            </a:rPr>
            <a:t>proyecto</a:t>
          </a:r>
          <a:endParaRPr lang="es-US" sz="1400" b="0" dirty="0">
            <a:latin typeface="Arial" pitchFamily="34" charset="0"/>
            <a:cs typeface="Arial" pitchFamily="34" charset="0"/>
          </a:endParaRPr>
        </a:p>
      </dgm:t>
    </dgm:pt>
    <dgm:pt modelId="{C8D47425-9996-49EA-AB8C-9B1E8D9B0AC6}" type="parTrans" cxnId="{E2792D78-CBB2-4BC7-A928-8CC79FD3A7F0}">
      <dgm:prSet/>
      <dgm:spPr/>
      <dgm:t>
        <a:bodyPr/>
        <a:lstStyle/>
        <a:p>
          <a:endParaRPr lang="es-US"/>
        </a:p>
      </dgm:t>
    </dgm:pt>
    <dgm:pt modelId="{002D9BE8-6428-4C83-8A49-016CDF3EA415}" type="sibTrans" cxnId="{E2792D78-CBB2-4BC7-A928-8CC79FD3A7F0}">
      <dgm:prSet/>
      <dgm:spPr/>
      <dgm:t>
        <a:bodyPr/>
        <a:lstStyle/>
        <a:p>
          <a:endParaRPr lang="es-US"/>
        </a:p>
      </dgm:t>
    </dgm:pt>
    <dgm:pt modelId="{5BFCEF78-093B-4B7E-BE93-2BA8B7288C97}">
      <dgm:prSet custT="1"/>
      <dgm:spPr/>
      <dgm:t>
        <a:bodyPr/>
        <a:lstStyle/>
        <a:p>
          <a:pPr algn="just"/>
          <a:r>
            <a:rPr lang="es-EC" sz="1400" dirty="0" smtClean="0">
              <a:latin typeface="Arial" pitchFamily="34" charset="0"/>
              <a:cs typeface="Arial" pitchFamily="34" charset="0"/>
            </a:rPr>
            <a:t>Utilizar los formatos establecidos para  la planificación de tal manera que se pueda obtener una visión clara de los proyectos que se pretende llevar a cabo y el camino que éstos han recorrido. </a:t>
          </a:r>
          <a:endParaRPr lang="es-US" sz="1400" b="0" dirty="0">
            <a:latin typeface="Arial" pitchFamily="34" charset="0"/>
            <a:cs typeface="Arial" pitchFamily="34" charset="0"/>
          </a:endParaRPr>
        </a:p>
      </dgm:t>
    </dgm:pt>
    <dgm:pt modelId="{A2C1A70F-3378-4B1F-B057-DDDEDE9C4C0F}" type="parTrans" cxnId="{613298B5-C4D4-402B-92AA-E0D6E9B5EAC3}">
      <dgm:prSet/>
      <dgm:spPr/>
      <dgm:t>
        <a:bodyPr/>
        <a:lstStyle/>
        <a:p>
          <a:endParaRPr lang="es-US"/>
        </a:p>
      </dgm:t>
    </dgm:pt>
    <dgm:pt modelId="{69234A2E-3272-45C6-A584-4F6CC53F5CBC}" type="sibTrans" cxnId="{613298B5-C4D4-402B-92AA-E0D6E9B5EAC3}">
      <dgm:prSet/>
      <dgm:spPr/>
      <dgm:t>
        <a:bodyPr/>
        <a:lstStyle/>
        <a:p>
          <a:endParaRPr lang="es-US"/>
        </a:p>
      </dgm:t>
    </dgm:pt>
    <dgm:pt modelId="{B3FA89C4-8B55-4A4B-BE57-0135E9871672}">
      <dgm:prSet custT="1"/>
      <dgm:spPr/>
      <dgm:t>
        <a:bodyPr/>
        <a:lstStyle/>
        <a:p>
          <a:pPr algn="just"/>
          <a:r>
            <a:rPr lang="en-US" sz="1400" dirty="0" err="1" smtClean="0">
              <a:latin typeface="Arial" pitchFamily="34" charset="0"/>
              <a:cs typeface="Arial" pitchFamily="34" charset="0"/>
            </a:rPr>
            <a:t>Formular</a:t>
          </a:r>
          <a:r>
            <a:rPr lang="en-US" sz="1400" dirty="0" smtClean="0">
              <a:latin typeface="Arial" pitchFamily="34" charset="0"/>
              <a:cs typeface="Arial" pitchFamily="34" charset="0"/>
            </a:rPr>
            <a:t> el presupuesto </a:t>
          </a:r>
          <a:r>
            <a:rPr lang="en-US" sz="1400" dirty="0" err="1" smtClean="0">
              <a:latin typeface="Arial" pitchFamily="34" charset="0"/>
              <a:cs typeface="Arial" pitchFamily="34" charset="0"/>
            </a:rPr>
            <a:t>observando</a:t>
          </a:r>
          <a:r>
            <a:rPr lang="en-US" sz="1400" dirty="0" smtClean="0">
              <a:latin typeface="Arial" pitchFamily="34" charset="0"/>
              <a:cs typeface="Arial" pitchFamily="34" charset="0"/>
            </a:rPr>
            <a:t> proyectos,  </a:t>
          </a:r>
          <a:r>
            <a:rPr lang="en-US" sz="1400" dirty="0" err="1" smtClean="0">
              <a:latin typeface="Arial" pitchFamily="34" charset="0"/>
              <a:cs typeface="Arial" pitchFamily="34" charset="0"/>
            </a:rPr>
            <a:t>previa</a:t>
          </a:r>
          <a:r>
            <a:rPr lang="en-US" sz="1400" dirty="0" smtClean="0">
              <a:latin typeface="Arial" pitchFamily="34" charset="0"/>
              <a:cs typeface="Arial" pitchFamily="34" charset="0"/>
            </a:rPr>
            <a:t> la </a:t>
          </a:r>
          <a:r>
            <a:rPr lang="en-US" sz="1400" dirty="0" err="1" smtClean="0">
              <a:latin typeface="Arial" pitchFamily="34" charset="0"/>
              <a:cs typeface="Arial" pitchFamily="34" charset="0"/>
            </a:rPr>
            <a:t>programación</a:t>
          </a:r>
          <a:r>
            <a:rPr lang="en-US" sz="1400" dirty="0" smtClean="0">
              <a:latin typeface="Arial" pitchFamily="34" charset="0"/>
              <a:cs typeface="Arial" pitchFamily="34" charset="0"/>
            </a:rPr>
            <a:t> por parte de la </a:t>
          </a:r>
          <a:r>
            <a:rPr lang="en-US" sz="1400" dirty="0" err="1" smtClean="0">
              <a:latin typeface="Arial" pitchFamily="34" charset="0"/>
              <a:cs typeface="Arial" pitchFamily="34" charset="0"/>
            </a:rPr>
            <a:t>unidad</a:t>
          </a:r>
          <a:r>
            <a:rPr lang="en-US" sz="1400" dirty="0" smtClean="0">
              <a:latin typeface="Arial" pitchFamily="34" charset="0"/>
              <a:cs typeface="Arial" pitchFamily="34" charset="0"/>
            </a:rPr>
            <a:t> de planificación </a:t>
          </a:r>
          <a:endParaRPr lang="es-US" sz="1400" b="0" dirty="0">
            <a:latin typeface="Arial" pitchFamily="34" charset="0"/>
            <a:cs typeface="Arial" pitchFamily="34" charset="0"/>
          </a:endParaRPr>
        </a:p>
      </dgm:t>
    </dgm:pt>
    <dgm:pt modelId="{E4516B7E-92CB-4193-83BE-3F52FADA5594}" type="parTrans" cxnId="{71ED38C0-20BA-4F56-A346-CC59BD84F8C8}">
      <dgm:prSet/>
      <dgm:spPr/>
      <dgm:t>
        <a:bodyPr/>
        <a:lstStyle/>
        <a:p>
          <a:endParaRPr lang="es-US"/>
        </a:p>
      </dgm:t>
    </dgm:pt>
    <dgm:pt modelId="{16559E8B-1E31-44E6-BA6C-B68E897F26DE}" type="sibTrans" cxnId="{71ED38C0-20BA-4F56-A346-CC59BD84F8C8}">
      <dgm:prSet/>
      <dgm:spPr/>
      <dgm:t>
        <a:bodyPr/>
        <a:lstStyle/>
        <a:p>
          <a:endParaRPr lang="es-US"/>
        </a:p>
      </dgm:t>
    </dgm:pt>
    <dgm:pt modelId="{C2EE84FC-47AC-4197-8BA4-2B3EB0731485}" type="pres">
      <dgm:prSet presAssocID="{27247971-ABF3-4A72-8E3D-8B4AA485C427}" presName="linear" presStyleCnt="0">
        <dgm:presLayoutVars>
          <dgm:dir/>
          <dgm:animLvl val="lvl"/>
          <dgm:resizeHandles val="exact"/>
        </dgm:presLayoutVars>
      </dgm:prSet>
      <dgm:spPr/>
      <dgm:t>
        <a:bodyPr/>
        <a:lstStyle/>
        <a:p>
          <a:endParaRPr lang="es-US"/>
        </a:p>
      </dgm:t>
    </dgm:pt>
    <dgm:pt modelId="{286EFB8D-497E-404F-9214-C33E22773DC4}" type="pres">
      <dgm:prSet presAssocID="{96BD1AD0-4E59-486E-A156-E79609E3A5BD}" presName="parentLin" presStyleCnt="0"/>
      <dgm:spPr/>
    </dgm:pt>
    <dgm:pt modelId="{CA172969-E1CA-46D6-82BA-5A880AD90A22}" type="pres">
      <dgm:prSet presAssocID="{96BD1AD0-4E59-486E-A156-E79609E3A5BD}" presName="parentLeftMargin" presStyleLbl="node1" presStyleIdx="0" presStyleCnt="5"/>
      <dgm:spPr/>
      <dgm:t>
        <a:bodyPr/>
        <a:lstStyle/>
        <a:p>
          <a:endParaRPr lang="es-US"/>
        </a:p>
      </dgm:t>
    </dgm:pt>
    <dgm:pt modelId="{09AD5A91-CC4C-4508-A0AF-7E4547F474E5}" type="pres">
      <dgm:prSet presAssocID="{96BD1AD0-4E59-486E-A156-E79609E3A5BD}" presName="parentText" presStyleLbl="node1" presStyleIdx="0" presStyleCnt="5" custScaleX="121303" custScaleY="135975">
        <dgm:presLayoutVars>
          <dgm:chMax val="0"/>
          <dgm:bulletEnabled val="1"/>
        </dgm:presLayoutVars>
      </dgm:prSet>
      <dgm:spPr/>
      <dgm:t>
        <a:bodyPr/>
        <a:lstStyle/>
        <a:p>
          <a:endParaRPr lang="es-US"/>
        </a:p>
      </dgm:t>
    </dgm:pt>
    <dgm:pt modelId="{4CBF7D74-2F71-4A70-9509-B6F81AD8AFC5}" type="pres">
      <dgm:prSet presAssocID="{96BD1AD0-4E59-486E-A156-E79609E3A5BD}" presName="negativeSpace" presStyleCnt="0"/>
      <dgm:spPr/>
    </dgm:pt>
    <dgm:pt modelId="{64653315-8A49-4423-8A9A-B8149249972C}" type="pres">
      <dgm:prSet presAssocID="{96BD1AD0-4E59-486E-A156-E79609E3A5BD}" presName="childText" presStyleLbl="conFgAcc1" presStyleIdx="0" presStyleCnt="5">
        <dgm:presLayoutVars>
          <dgm:bulletEnabled val="1"/>
        </dgm:presLayoutVars>
      </dgm:prSet>
      <dgm:spPr/>
    </dgm:pt>
    <dgm:pt modelId="{D76E0B19-7B6F-4E90-ADA2-64C01787B141}" type="pres">
      <dgm:prSet presAssocID="{DC2A8233-55C1-4353-A3BA-F451B421BA13}" presName="spaceBetweenRectangles" presStyleCnt="0"/>
      <dgm:spPr/>
    </dgm:pt>
    <dgm:pt modelId="{5007B093-30C4-4A89-8060-4C9029D77948}" type="pres">
      <dgm:prSet presAssocID="{5BFCEF78-093B-4B7E-BE93-2BA8B7288C97}" presName="parentLin" presStyleCnt="0"/>
      <dgm:spPr/>
    </dgm:pt>
    <dgm:pt modelId="{CB9C9277-1168-49DB-B822-A03D0EB42F34}" type="pres">
      <dgm:prSet presAssocID="{5BFCEF78-093B-4B7E-BE93-2BA8B7288C97}" presName="parentLeftMargin" presStyleLbl="node1" presStyleIdx="0" presStyleCnt="5"/>
      <dgm:spPr/>
      <dgm:t>
        <a:bodyPr/>
        <a:lstStyle/>
        <a:p>
          <a:endParaRPr lang="es-US"/>
        </a:p>
      </dgm:t>
    </dgm:pt>
    <dgm:pt modelId="{EBB9A80F-D3B9-40F4-8AF8-1EEE67EB44C7}" type="pres">
      <dgm:prSet presAssocID="{5BFCEF78-093B-4B7E-BE93-2BA8B7288C97}" presName="parentText" presStyleLbl="node1" presStyleIdx="1" presStyleCnt="5" custScaleX="121303" custScaleY="135975">
        <dgm:presLayoutVars>
          <dgm:chMax val="0"/>
          <dgm:bulletEnabled val="1"/>
        </dgm:presLayoutVars>
      </dgm:prSet>
      <dgm:spPr/>
      <dgm:t>
        <a:bodyPr/>
        <a:lstStyle/>
        <a:p>
          <a:endParaRPr lang="es-US"/>
        </a:p>
      </dgm:t>
    </dgm:pt>
    <dgm:pt modelId="{51687C8A-7E1D-43F5-A9D9-AEE1FE10EE43}" type="pres">
      <dgm:prSet presAssocID="{5BFCEF78-093B-4B7E-BE93-2BA8B7288C97}" presName="negativeSpace" presStyleCnt="0"/>
      <dgm:spPr/>
    </dgm:pt>
    <dgm:pt modelId="{D54FA4AF-C39B-42B6-82E9-318EFFCF507C}" type="pres">
      <dgm:prSet presAssocID="{5BFCEF78-093B-4B7E-BE93-2BA8B7288C97}" presName="childText" presStyleLbl="conFgAcc1" presStyleIdx="1" presStyleCnt="5">
        <dgm:presLayoutVars>
          <dgm:bulletEnabled val="1"/>
        </dgm:presLayoutVars>
      </dgm:prSet>
      <dgm:spPr/>
    </dgm:pt>
    <dgm:pt modelId="{662D5C01-D77B-4FDC-A739-74384893BDDB}" type="pres">
      <dgm:prSet presAssocID="{69234A2E-3272-45C6-A584-4F6CC53F5CBC}" presName="spaceBetweenRectangles" presStyleCnt="0"/>
      <dgm:spPr/>
    </dgm:pt>
    <dgm:pt modelId="{A3E361C8-4181-4458-BF04-B3045311BFA5}" type="pres">
      <dgm:prSet presAssocID="{B3FA89C4-8B55-4A4B-BE57-0135E9871672}" presName="parentLin" presStyleCnt="0"/>
      <dgm:spPr/>
    </dgm:pt>
    <dgm:pt modelId="{59181FD3-97F3-40FD-B450-52CE963F343C}" type="pres">
      <dgm:prSet presAssocID="{B3FA89C4-8B55-4A4B-BE57-0135E9871672}" presName="parentLeftMargin" presStyleLbl="node1" presStyleIdx="1" presStyleCnt="5"/>
      <dgm:spPr/>
      <dgm:t>
        <a:bodyPr/>
        <a:lstStyle/>
        <a:p>
          <a:endParaRPr lang="es-US"/>
        </a:p>
      </dgm:t>
    </dgm:pt>
    <dgm:pt modelId="{96405D9D-7770-477B-9F37-B44F0FA192CC}" type="pres">
      <dgm:prSet presAssocID="{B3FA89C4-8B55-4A4B-BE57-0135E9871672}" presName="parentText" presStyleLbl="node1" presStyleIdx="2" presStyleCnt="5" custScaleX="121303" custScaleY="135975">
        <dgm:presLayoutVars>
          <dgm:chMax val="0"/>
          <dgm:bulletEnabled val="1"/>
        </dgm:presLayoutVars>
      </dgm:prSet>
      <dgm:spPr/>
      <dgm:t>
        <a:bodyPr/>
        <a:lstStyle/>
        <a:p>
          <a:endParaRPr lang="es-US"/>
        </a:p>
      </dgm:t>
    </dgm:pt>
    <dgm:pt modelId="{6C2330A5-4EB8-40A7-B21A-F3D4DA069608}" type="pres">
      <dgm:prSet presAssocID="{B3FA89C4-8B55-4A4B-BE57-0135E9871672}" presName="negativeSpace" presStyleCnt="0"/>
      <dgm:spPr/>
    </dgm:pt>
    <dgm:pt modelId="{718E4D70-7170-45D0-82D8-0E6354ED114E}" type="pres">
      <dgm:prSet presAssocID="{B3FA89C4-8B55-4A4B-BE57-0135E9871672}" presName="childText" presStyleLbl="conFgAcc1" presStyleIdx="2" presStyleCnt="5">
        <dgm:presLayoutVars>
          <dgm:bulletEnabled val="1"/>
        </dgm:presLayoutVars>
      </dgm:prSet>
      <dgm:spPr/>
    </dgm:pt>
    <dgm:pt modelId="{CE8ABD7E-2610-4CE2-A33A-F20EC31AA097}" type="pres">
      <dgm:prSet presAssocID="{16559E8B-1E31-44E6-BA6C-B68E897F26DE}" presName="spaceBetweenRectangles" presStyleCnt="0"/>
      <dgm:spPr/>
    </dgm:pt>
    <dgm:pt modelId="{92AA4721-93A7-4C9C-9FFC-B048201D3835}" type="pres">
      <dgm:prSet presAssocID="{72D6DEEA-868E-4969-AC84-FC9433AA303E}" presName="parentLin" presStyleCnt="0"/>
      <dgm:spPr/>
    </dgm:pt>
    <dgm:pt modelId="{D1260779-95DB-45DB-9240-700415FBAC04}" type="pres">
      <dgm:prSet presAssocID="{72D6DEEA-868E-4969-AC84-FC9433AA303E}" presName="parentLeftMargin" presStyleLbl="node1" presStyleIdx="2" presStyleCnt="5"/>
      <dgm:spPr/>
      <dgm:t>
        <a:bodyPr/>
        <a:lstStyle/>
        <a:p>
          <a:endParaRPr lang="es-US"/>
        </a:p>
      </dgm:t>
    </dgm:pt>
    <dgm:pt modelId="{014B39CD-F7CD-495B-A220-7455F3EC9506}" type="pres">
      <dgm:prSet presAssocID="{72D6DEEA-868E-4969-AC84-FC9433AA303E}" presName="parentText" presStyleLbl="node1" presStyleIdx="3" presStyleCnt="5" custScaleX="121303" custScaleY="135975">
        <dgm:presLayoutVars>
          <dgm:chMax val="0"/>
          <dgm:bulletEnabled val="1"/>
        </dgm:presLayoutVars>
      </dgm:prSet>
      <dgm:spPr/>
      <dgm:t>
        <a:bodyPr/>
        <a:lstStyle/>
        <a:p>
          <a:endParaRPr lang="es-US"/>
        </a:p>
      </dgm:t>
    </dgm:pt>
    <dgm:pt modelId="{1A71EF50-EFCA-43C9-A7C7-E455573C4E5D}" type="pres">
      <dgm:prSet presAssocID="{72D6DEEA-868E-4969-AC84-FC9433AA303E}" presName="negativeSpace" presStyleCnt="0"/>
      <dgm:spPr/>
    </dgm:pt>
    <dgm:pt modelId="{AE2F3AB4-D1C0-4FF8-A0B7-D453E6FFDD03}" type="pres">
      <dgm:prSet presAssocID="{72D6DEEA-868E-4969-AC84-FC9433AA303E}" presName="childText" presStyleLbl="conFgAcc1" presStyleIdx="3" presStyleCnt="5">
        <dgm:presLayoutVars>
          <dgm:bulletEnabled val="1"/>
        </dgm:presLayoutVars>
      </dgm:prSet>
      <dgm:spPr/>
    </dgm:pt>
    <dgm:pt modelId="{4238959B-F9EF-416C-BD11-24473C89DB39}" type="pres">
      <dgm:prSet presAssocID="{7BBB9C86-200F-4F5B-A0D1-FEBEF6B10AFA}" presName="spaceBetweenRectangles" presStyleCnt="0"/>
      <dgm:spPr/>
    </dgm:pt>
    <dgm:pt modelId="{2DBA0916-87E5-485E-AC60-79EC5F830941}" type="pres">
      <dgm:prSet presAssocID="{E0F698D7-9C1B-4DDE-B23F-99EF9E5604DB}" presName="parentLin" presStyleCnt="0"/>
      <dgm:spPr/>
    </dgm:pt>
    <dgm:pt modelId="{C944ABBD-FC90-4012-9DE5-1FB01A58AE09}" type="pres">
      <dgm:prSet presAssocID="{E0F698D7-9C1B-4DDE-B23F-99EF9E5604DB}" presName="parentLeftMargin" presStyleLbl="node1" presStyleIdx="3" presStyleCnt="5"/>
      <dgm:spPr/>
      <dgm:t>
        <a:bodyPr/>
        <a:lstStyle/>
        <a:p>
          <a:endParaRPr lang="es-US"/>
        </a:p>
      </dgm:t>
    </dgm:pt>
    <dgm:pt modelId="{0308C08C-1D7F-41D7-B361-44B46BD71477}" type="pres">
      <dgm:prSet presAssocID="{E0F698D7-9C1B-4DDE-B23F-99EF9E5604DB}" presName="parentText" presStyleLbl="node1" presStyleIdx="4" presStyleCnt="5" custScaleX="121303" custScaleY="135975">
        <dgm:presLayoutVars>
          <dgm:chMax val="0"/>
          <dgm:bulletEnabled val="1"/>
        </dgm:presLayoutVars>
      </dgm:prSet>
      <dgm:spPr/>
      <dgm:t>
        <a:bodyPr/>
        <a:lstStyle/>
        <a:p>
          <a:endParaRPr lang="es-US"/>
        </a:p>
      </dgm:t>
    </dgm:pt>
    <dgm:pt modelId="{AADBF991-D589-41D0-BAE4-01FBBA129139}" type="pres">
      <dgm:prSet presAssocID="{E0F698D7-9C1B-4DDE-B23F-99EF9E5604DB}" presName="negativeSpace" presStyleCnt="0"/>
      <dgm:spPr/>
    </dgm:pt>
    <dgm:pt modelId="{B0BF4262-D10A-46FB-B6E9-E65EF9CBB024}" type="pres">
      <dgm:prSet presAssocID="{E0F698D7-9C1B-4DDE-B23F-99EF9E5604DB}" presName="childText" presStyleLbl="conFgAcc1" presStyleIdx="4" presStyleCnt="5">
        <dgm:presLayoutVars>
          <dgm:bulletEnabled val="1"/>
        </dgm:presLayoutVars>
      </dgm:prSet>
      <dgm:spPr/>
    </dgm:pt>
  </dgm:ptLst>
  <dgm:cxnLst>
    <dgm:cxn modelId="{4B3DFA38-EFA0-455B-B8DA-AB41E9F7A0D1}" type="presOf" srcId="{72D6DEEA-868E-4969-AC84-FC9433AA303E}" destId="{D1260779-95DB-45DB-9240-700415FBAC04}" srcOrd="0" destOrd="0" presId="urn:microsoft.com/office/officeart/2005/8/layout/list1"/>
    <dgm:cxn modelId="{C1AB6164-FD32-4B76-90CA-F4A95C796AE7}" type="presOf" srcId="{E0F698D7-9C1B-4DDE-B23F-99EF9E5604DB}" destId="{0308C08C-1D7F-41D7-B361-44B46BD71477}" srcOrd="1" destOrd="0" presId="urn:microsoft.com/office/officeart/2005/8/layout/list1"/>
    <dgm:cxn modelId="{6B6CF390-11B0-4257-A39B-70793F449ABC}" type="presOf" srcId="{B3FA89C4-8B55-4A4B-BE57-0135E9871672}" destId="{96405D9D-7770-477B-9F37-B44F0FA192CC}" srcOrd="1" destOrd="0" presId="urn:microsoft.com/office/officeart/2005/8/layout/list1"/>
    <dgm:cxn modelId="{91FD8450-4610-4292-AFE3-C41B42C5BB15}" type="presOf" srcId="{5BFCEF78-093B-4B7E-BE93-2BA8B7288C97}" destId="{CB9C9277-1168-49DB-B822-A03D0EB42F34}" srcOrd="0" destOrd="0" presId="urn:microsoft.com/office/officeart/2005/8/layout/list1"/>
    <dgm:cxn modelId="{65C06762-91AF-49ED-BA16-C287A57AE170}" type="presOf" srcId="{72D6DEEA-868E-4969-AC84-FC9433AA303E}" destId="{014B39CD-F7CD-495B-A220-7455F3EC9506}" srcOrd="1" destOrd="0" presId="urn:microsoft.com/office/officeart/2005/8/layout/list1"/>
    <dgm:cxn modelId="{704D9B3C-781B-49F8-AF3F-E48B8BEE2831}" type="presOf" srcId="{96BD1AD0-4E59-486E-A156-E79609E3A5BD}" destId="{09AD5A91-CC4C-4508-A0AF-7E4547F474E5}" srcOrd="1" destOrd="0" presId="urn:microsoft.com/office/officeart/2005/8/layout/list1"/>
    <dgm:cxn modelId="{DB94643B-7CD6-4DBA-9FB6-7A2C4864772C}" type="presOf" srcId="{27247971-ABF3-4A72-8E3D-8B4AA485C427}" destId="{C2EE84FC-47AC-4197-8BA4-2B3EB0731485}" srcOrd="0" destOrd="0" presId="urn:microsoft.com/office/officeart/2005/8/layout/list1"/>
    <dgm:cxn modelId="{030FC8EF-B022-4E17-8A67-3A4148DF3824}" type="presOf" srcId="{E0F698D7-9C1B-4DDE-B23F-99EF9E5604DB}" destId="{C944ABBD-FC90-4012-9DE5-1FB01A58AE09}" srcOrd="0" destOrd="0" presId="urn:microsoft.com/office/officeart/2005/8/layout/list1"/>
    <dgm:cxn modelId="{C6A918E4-18A9-45CA-BA1B-833799D419A2}" type="presOf" srcId="{5BFCEF78-093B-4B7E-BE93-2BA8B7288C97}" destId="{EBB9A80F-D3B9-40F4-8AF8-1EEE67EB44C7}" srcOrd="1" destOrd="0" presId="urn:microsoft.com/office/officeart/2005/8/layout/list1"/>
    <dgm:cxn modelId="{E2792D78-CBB2-4BC7-A928-8CC79FD3A7F0}" srcId="{27247971-ABF3-4A72-8E3D-8B4AA485C427}" destId="{E0F698D7-9C1B-4DDE-B23F-99EF9E5604DB}" srcOrd="4" destOrd="0" parTransId="{C8D47425-9996-49EA-AB8C-9B1E8D9B0AC6}" sibTransId="{002D9BE8-6428-4C83-8A49-016CDF3EA415}"/>
    <dgm:cxn modelId="{E9EF1760-9C8B-4A09-9D5B-13A1EB6BFA85}" srcId="{27247971-ABF3-4A72-8E3D-8B4AA485C427}" destId="{72D6DEEA-868E-4969-AC84-FC9433AA303E}" srcOrd="3" destOrd="0" parTransId="{D089D4FB-6328-4F3D-98E5-F2E2117D3F5B}" sibTransId="{7BBB9C86-200F-4F5B-A0D1-FEBEF6B10AFA}"/>
    <dgm:cxn modelId="{40CECD72-1533-4082-B259-6DCA8FDB371C}" type="presOf" srcId="{B3FA89C4-8B55-4A4B-BE57-0135E9871672}" destId="{59181FD3-97F3-40FD-B450-52CE963F343C}" srcOrd="0" destOrd="0" presId="urn:microsoft.com/office/officeart/2005/8/layout/list1"/>
    <dgm:cxn modelId="{FAE92329-E44F-4418-A26A-C68C7D067033}" type="presOf" srcId="{96BD1AD0-4E59-486E-A156-E79609E3A5BD}" destId="{CA172969-E1CA-46D6-82BA-5A880AD90A22}" srcOrd="0" destOrd="0" presId="urn:microsoft.com/office/officeart/2005/8/layout/list1"/>
    <dgm:cxn modelId="{D2BD490E-8469-4819-8BDC-4E792DD20292}" srcId="{27247971-ABF3-4A72-8E3D-8B4AA485C427}" destId="{96BD1AD0-4E59-486E-A156-E79609E3A5BD}" srcOrd="0" destOrd="0" parTransId="{B9BE0972-BBF5-42CB-95D1-4050797FBFD8}" sibTransId="{DC2A8233-55C1-4353-A3BA-F451B421BA13}"/>
    <dgm:cxn modelId="{71ED38C0-20BA-4F56-A346-CC59BD84F8C8}" srcId="{27247971-ABF3-4A72-8E3D-8B4AA485C427}" destId="{B3FA89C4-8B55-4A4B-BE57-0135E9871672}" srcOrd="2" destOrd="0" parTransId="{E4516B7E-92CB-4193-83BE-3F52FADA5594}" sibTransId="{16559E8B-1E31-44E6-BA6C-B68E897F26DE}"/>
    <dgm:cxn modelId="{613298B5-C4D4-402B-92AA-E0D6E9B5EAC3}" srcId="{27247971-ABF3-4A72-8E3D-8B4AA485C427}" destId="{5BFCEF78-093B-4B7E-BE93-2BA8B7288C97}" srcOrd="1" destOrd="0" parTransId="{A2C1A70F-3378-4B1F-B057-DDDEDE9C4C0F}" sibTransId="{69234A2E-3272-45C6-A584-4F6CC53F5CBC}"/>
    <dgm:cxn modelId="{BBFF064F-CD92-4D38-AF8C-298523CF8393}" type="presParOf" srcId="{C2EE84FC-47AC-4197-8BA4-2B3EB0731485}" destId="{286EFB8D-497E-404F-9214-C33E22773DC4}" srcOrd="0" destOrd="0" presId="urn:microsoft.com/office/officeart/2005/8/layout/list1"/>
    <dgm:cxn modelId="{B5663799-6CC9-4107-A940-39F516EA825A}" type="presParOf" srcId="{286EFB8D-497E-404F-9214-C33E22773DC4}" destId="{CA172969-E1CA-46D6-82BA-5A880AD90A22}" srcOrd="0" destOrd="0" presId="urn:microsoft.com/office/officeart/2005/8/layout/list1"/>
    <dgm:cxn modelId="{CA0EE918-879A-4F64-B074-A160DEAFB1DB}" type="presParOf" srcId="{286EFB8D-497E-404F-9214-C33E22773DC4}" destId="{09AD5A91-CC4C-4508-A0AF-7E4547F474E5}" srcOrd="1" destOrd="0" presId="urn:microsoft.com/office/officeart/2005/8/layout/list1"/>
    <dgm:cxn modelId="{2C2D9105-D6DF-4341-B824-44875A4A3429}" type="presParOf" srcId="{C2EE84FC-47AC-4197-8BA4-2B3EB0731485}" destId="{4CBF7D74-2F71-4A70-9509-B6F81AD8AFC5}" srcOrd="1" destOrd="0" presId="urn:microsoft.com/office/officeart/2005/8/layout/list1"/>
    <dgm:cxn modelId="{EC782BB4-6E01-41FB-B948-81E0925A1308}" type="presParOf" srcId="{C2EE84FC-47AC-4197-8BA4-2B3EB0731485}" destId="{64653315-8A49-4423-8A9A-B8149249972C}" srcOrd="2" destOrd="0" presId="urn:microsoft.com/office/officeart/2005/8/layout/list1"/>
    <dgm:cxn modelId="{A66DD45F-B625-4BF4-AE07-44F907768C68}" type="presParOf" srcId="{C2EE84FC-47AC-4197-8BA4-2B3EB0731485}" destId="{D76E0B19-7B6F-4E90-ADA2-64C01787B141}" srcOrd="3" destOrd="0" presId="urn:microsoft.com/office/officeart/2005/8/layout/list1"/>
    <dgm:cxn modelId="{E55DA6E8-1CF5-4810-B4B8-FF38EC66BBCC}" type="presParOf" srcId="{C2EE84FC-47AC-4197-8BA4-2B3EB0731485}" destId="{5007B093-30C4-4A89-8060-4C9029D77948}" srcOrd="4" destOrd="0" presId="urn:microsoft.com/office/officeart/2005/8/layout/list1"/>
    <dgm:cxn modelId="{78DD45E9-BB7A-4E77-BBA6-42DD335C31F0}" type="presParOf" srcId="{5007B093-30C4-4A89-8060-4C9029D77948}" destId="{CB9C9277-1168-49DB-B822-A03D0EB42F34}" srcOrd="0" destOrd="0" presId="urn:microsoft.com/office/officeart/2005/8/layout/list1"/>
    <dgm:cxn modelId="{4070024A-F7BA-4165-BD3D-5679884B18AC}" type="presParOf" srcId="{5007B093-30C4-4A89-8060-4C9029D77948}" destId="{EBB9A80F-D3B9-40F4-8AF8-1EEE67EB44C7}" srcOrd="1" destOrd="0" presId="urn:microsoft.com/office/officeart/2005/8/layout/list1"/>
    <dgm:cxn modelId="{59BAC224-882C-4C25-BE57-3C9EAF4BDDD5}" type="presParOf" srcId="{C2EE84FC-47AC-4197-8BA4-2B3EB0731485}" destId="{51687C8A-7E1D-43F5-A9D9-AEE1FE10EE43}" srcOrd="5" destOrd="0" presId="urn:microsoft.com/office/officeart/2005/8/layout/list1"/>
    <dgm:cxn modelId="{FC677EDD-998F-46AB-8301-23B20EF358BE}" type="presParOf" srcId="{C2EE84FC-47AC-4197-8BA4-2B3EB0731485}" destId="{D54FA4AF-C39B-42B6-82E9-318EFFCF507C}" srcOrd="6" destOrd="0" presId="urn:microsoft.com/office/officeart/2005/8/layout/list1"/>
    <dgm:cxn modelId="{825B8B10-CBF3-461B-B578-7FFE554E9A63}" type="presParOf" srcId="{C2EE84FC-47AC-4197-8BA4-2B3EB0731485}" destId="{662D5C01-D77B-4FDC-A739-74384893BDDB}" srcOrd="7" destOrd="0" presId="urn:microsoft.com/office/officeart/2005/8/layout/list1"/>
    <dgm:cxn modelId="{7FE7D044-0BBD-4F0F-9168-91ED1435983C}" type="presParOf" srcId="{C2EE84FC-47AC-4197-8BA4-2B3EB0731485}" destId="{A3E361C8-4181-4458-BF04-B3045311BFA5}" srcOrd="8" destOrd="0" presId="urn:microsoft.com/office/officeart/2005/8/layout/list1"/>
    <dgm:cxn modelId="{957E4C58-2BEE-4E79-AA64-4ACF989C3D43}" type="presParOf" srcId="{A3E361C8-4181-4458-BF04-B3045311BFA5}" destId="{59181FD3-97F3-40FD-B450-52CE963F343C}" srcOrd="0" destOrd="0" presId="urn:microsoft.com/office/officeart/2005/8/layout/list1"/>
    <dgm:cxn modelId="{89F89944-A3DA-4488-A4A1-1E1939719DE6}" type="presParOf" srcId="{A3E361C8-4181-4458-BF04-B3045311BFA5}" destId="{96405D9D-7770-477B-9F37-B44F0FA192CC}" srcOrd="1" destOrd="0" presId="urn:microsoft.com/office/officeart/2005/8/layout/list1"/>
    <dgm:cxn modelId="{BC4CFB76-C740-4330-B14D-C4B4F348D1A2}" type="presParOf" srcId="{C2EE84FC-47AC-4197-8BA4-2B3EB0731485}" destId="{6C2330A5-4EB8-40A7-B21A-F3D4DA069608}" srcOrd="9" destOrd="0" presId="urn:microsoft.com/office/officeart/2005/8/layout/list1"/>
    <dgm:cxn modelId="{1CC14A16-E2D5-4C4C-B694-2C7154ACA748}" type="presParOf" srcId="{C2EE84FC-47AC-4197-8BA4-2B3EB0731485}" destId="{718E4D70-7170-45D0-82D8-0E6354ED114E}" srcOrd="10" destOrd="0" presId="urn:microsoft.com/office/officeart/2005/8/layout/list1"/>
    <dgm:cxn modelId="{59F30C5D-D4D2-4CF1-BEFB-2EBC6E915D3A}" type="presParOf" srcId="{C2EE84FC-47AC-4197-8BA4-2B3EB0731485}" destId="{CE8ABD7E-2610-4CE2-A33A-F20EC31AA097}" srcOrd="11" destOrd="0" presId="urn:microsoft.com/office/officeart/2005/8/layout/list1"/>
    <dgm:cxn modelId="{5F95C5BD-4AC2-4229-A15A-2FEE39D85F56}" type="presParOf" srcId="{C2EE84FC-47AC-4197-8BA4-2B3EB0731485}" destId="{92AA4721-93A7-4C9C-9FFC-B048201D3835}" srcOrd="12" destOrd="0" presId="urn:microsoft.com/office/officeart/2005/8/layout/list1"/>
    <dgm:cxn modelId="{703678CF-7156-4E98-B5B1-DACB940918C4}" type="presParOf" srcId="{92AA4721-93A7-4C9C-9FFC-B048201D3835}" destId="{D1260779-95DB-45DB-9240-700415FBAC04}" srcOrd="0" destOrd="0" presId="urn:microsoft.com/office/officeart/2005/8/layout/list1"/>
    <dgm:cxn modelId="{DCA9F3A4-C174-4794-9D37-B4B00BEF7BB6}" type="presParOf" srcId="{92AA4721-93A7-4C9C-9FFC-B048201D3835}" destId="{014B39CD-F7CD-495B-A220-7455F3EC9506}" srcOrd="1" destOrd="0" presId="urn:microsoft.com/office/officeart/2005/8/layout/list1"/>
    <dgm:cxn modelId="{0188A437-C133-4726-907B-B073827460EA}" type="presParOf" srcId="{C2EE84FC-47AC-4197-8BA4-2B3EB0731485}" destId="{1A71EF50-EFCA-43C9-A7C7-E455573C4E5D}" srcOrd="13" destOrd="0" presId="urn:microsoft.com/office/officeart/2005/8/layout/list1"/>
    <dgm:cxn modelId="{D686EDE2-2BF4-46CE-AEC5-789F0DCB92C9}" type="presParOf" srcId="{C2EE84FC-47AC-4197-8BA4-2B3EB0731485}" destId="{AE2F3AB4-D1C0-4FF8-A0B7-D453E6FFDD03}" srcOrd="14" destOrd="0" presId="urn:microsoft.com/office/officeart/2005/8/layout/list1"/>
    <dgm:cxn modelId="{67DC773F-8526-4D43-AED0-B962F8F5E44F}" type="presParOf" srcId="{C2EE84FC-47AC-4197-8BA4-2B3EB0731485}" destId="{4238959B-F9EF-416C-BD11-24473C89DB39}" srcOrd="15" destOrd="0" presId="urn:microsoft.com/office/officeart/2005/8/layout/list1"/>
    <dgm:cxn modelId="{821218EB-1B6F-4701-B8D7-1C31FB31C9CF}" type="presParOf" srcId="{C2EE84FC-47AC-4197-8BA4-2B3EB0731485}" destId="{2DBA0916-87E5-485E-AC60-79EC5F830941}" srcOrd="16" destOrd="0" presId="urn:microsoft.com/office/officeart/2005/8/layout/list1"/>
    <dgm:cxn modelId="{2E6A9DB5-956D-4BD4-8325-A076291FAC94}" type="presParOf" srcId="{2DBA0916-87E5-485E-AC60-79EC5F830941}" destId="{C944ABBD-FC90-4012-9DE5-1FB01A58AE09}" srcOrd="0" destOrd="0" presId="urn:microsoft.com/office/officeart/2005/8/layout/list1"/>
    <dgm:cxn modelId="{777D9EB3-E86B-485E-BDE7-F165F96E406D}" type="presParOf" srcId="{2DBA0916-87E5-485E-AC60-79EC5F830941}" destId="{0308C08C-1D7F-41D7-B361-44B46BD71477}" srcOrd="1" destOrd="0" presId="urn:microsoft.com/office/officeart/2005/8/layout/list1"/>
    <dgm:cxn modelId="{0DF35BE9-E0EB-4ED5-A0B5-B6CF25126512}" type="presParOf" srcId="{C2EE84FC-47AC-4197-8BA4-2B3EB0731485}" destId="{AADBF991-D589-41D0-BAE4-01FBBA129139}" srcOrd="17" destOrd="0" presId="urn:microsoft.com/office/officeart/2005/8/layout/list1"/>
    <dgm:cxn modelId="{18A226A1-7CC9-4A2A-BB30-C9E9B70354E3}" type="presParOf" srcId="{C2EE84FC-47AC-4197-8BA4-2B3EB0731485}" destId="{B0BF4262-D10A-46FB-B6E9-E65EF9CBB024}"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BAB57-945A-425E-9371-B84C15CD166D}">
      <dsp:nvSpPr>
        <dsp:cNvPr id="0" name=""/>
        <dsp:cNvSpPr/>
      </dsp:nvSpPr>
      <dsp:spPr>
        <a:xfrm>
          <a:off x="695915" y="224349"/>
          <a:ext cx="3414984" cy="1412454"/>
        </a:xfrm>
        <a:prstGeom prst="rect">
          <a:avLst/>
        </a:prstGeom>
        <a:gradFill rotWithShape="0">
          <a:gsLst>
            <a:gs pos="0">
              <a:schemeClr val="accent2">
                <a:hueOff val="0"/>
                <a:satOff val="0"/>
                <a:lumOff val="0"/>
                <a:alphaOff val="0"/>
                <a:tint val="20000"/>
                <a:satMod val="180000"/>
                <a:lumMod val="98000"/>
              </a:schemeClr>
            </a:gs>
            <a:gs pos="40000">
              <a:schemeClr val="accent2">
                <a:hueOff val="0"/>
                <a:satOff val="0"/>
                <a:lumOff val="0"/>
                <a:alphaOff val="0"/>
                <a:tint val="30000"/>
                <a:satMod val="260000"/>
                <a:lumMod val="84000"/>
              </a:schemeClr>
            </a:gs>
            <a:gs pos="100000">
              <a:schemeClr val="accent2">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b="0" kern="1200" dirty="0" smtClean="0">
              <a:latin typeface="Arial" pitchFamily="34" charset="0"/>
              <a:cs typeface="Arial" pitchFamily="34" charset="0"/>
            </a:rPr>
            <a:t>Con el modelo actual, existe inconsistencia entre la planificación operativa anual del CONGOPE y la ejecución presupuestaria de la misma, lo cual  se evidencia </a:t>
          </a:r>
          <a:r>
            <a:rPr lang="es-EC" sz="1400" kern="1200" dirty="0" smtClean="0">
              <a:latin typeface="Arial" pitchFamily="34" charset="0"/>
              <a:cs typeface="Arial" pitchFamily="34" charset="0"/>
            </a:rPr>
            <a:t>en la ejecución de actividades no programadas en el Plan Operativo Anual (POA).</a:t>
          </a:r>
          <a:endParaRPr lang="es-US" sz="1400" b="0" kern="1200" dirty="0">
            <a:latin typeface="Arial" pitchFamily="34" charset="0"/>
            <a:cs typeface="Arial" pitchFamily="34" charset="0"/>
          </a:endParaRPr>
        </a:p>
      </dsp:txBody>
      <dsp:txXfrm>
        <a:off x="695915" y="224349"/>
        <a:ext cx="3414984" cy="1412454"/>
      </dsp:txXfrm>
    </dsp:sp>
    <dsp:sp modelId="{3A95FA66-8A9D-40ED-A0DA-AD114871835F}">
      <dsp:nvSpPr>
        <dsp:cNvPr id="0" name=""/>
        <dsp:cNvSpPr/>
      </dsp:nvSpPr>
      <dsp:spPr>
        <a:xfrm>
          <a:off x="4346308" y="224349"/>
          <a:ext cx="3342431" cy="1412454"/>
        </a:xfrm>
        <a:prstGeom prst="rect">
          <a:avLst/>
        </a:prstGeom>
        <a:gradFill rotWithShape="0">
          <a:gsLst>
            <a:gs pos="0">
              <a:schemeClr val="accent3">
                <a:hueOff val="0"/>
                <a:satOff val="0"/>
                <a:lumOff val="0"/>
                <a:alphaOff val="0"/>
                <a:tint val="20000"/>
                <a:satMod val="180000"/>
                <a:lumMod val="98000"/>
              </a:schemeClr>
            </a:gs>
            <a:gs pos="40000">
              <a:schemeClr val="accent3">
                <a:hueOff val="0"/>
                <a:satOff val="0"/>
                <a:lumOff val="0"/>
                <a:alphaOff val="0"/>
                <a:tint val="30000"/>
                <a:satMod val="260000"/>
                <a:lumMod val="84000"/>
              </a:schemeClr>
            </a:gs>
            <a:gs pos="100000">
              <a:schemeClr val="accent3">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n-US" sz="1400" kern="1200" dirty="0" smtClean="0">
              <a:latin typeface="Arial" pitchFamily="34" charset="0"/>
              <a:cs typeface="Arial" pitchFamily="34" charset="0"/>
            </a:rPr>
            <a:t>Funcionarios del CONGOPE, en la praxis  Planifican las </a:t>
          </a:r>
          <a:r>
            <a:rPr lang="en-US" sz="1400" kern="1200" dirty="0" err="1" smtClean="0">
              <a:latin typeface="Arial" pitchFamily="34" charset="0"/>
              <a:cs typeface="Arial" pitchFamily="34" charset="0"/>
            </a:rPr>
            <a:t>actividades</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que</a:t>
          </a:r>
          <a:r>
            <a:rPr lang="en-US" sz="1400" kern="1200" dirty="0" smtClean="0">
              <a:latin typeface="Arial" pitchFamily="34" charset="0"/>
              <a:cs typeface="Arial" pitchFamily="34" charset="0"/>
            </a:rPr>
            <a:t> se llevarán a cabo en el </a:t>
          </a:r>
          <a:r>
            <a:rPr lang="en-US" sz="1400" kern="1200" dirty="0" err="1" smtClean="0">
              <a:latin typeface="Arial" pitchFamily="34" charset="0"/>
              <a:cs typeface="Arial" pitchFamily="34" charset="0"/>
            </a:rPr>
            <a:t>año</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tomando</a:t>
          </a:r>
          <a:r>
            <a:rPr lang="en-US" sz="1400" kern="1200" dirty="0" smtClean="0">
              <a:latin typeface="Arial" pitchFamily="34" charset="0"/>
              <a:cs typeface="Arial" pitchFamily="34" charset="0"/>
            </a:rPr>
            <a:t> como referencia la  Planificación </a:t>
          </a:r>
          <a:r>
            <a:rPr lang="en-US" sz="1400" kern="1200" dirty="0" err="1" smtClean="0">
              <a:latin typeface="Arial" pitchFamily="34" charset="0"/>
              <a:cs typeface="Arial" pitchFamily="34" charset="0"/>
            </a:rPr>
            <a:t>Operativa</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Anual</a:t>
          </a:r>
          <a:r>
            <a:rPr lang="en-US" sz="1400" kern="1200" dirty="0" smtClean="0">
              <a:latin typeface="Arial" pitchFamily="34" charset="0"/>
              <a:cs typeface="Arial" pitchFamily="34" charset="0"/>
            </a:rPr>
            <a:t> del </a:t>
          </a:r>
          <a:r>
            <a:rPr lang="en-US" sz="1400" kern="1200" dirty="0" err="1" smtClean="0">
              <a:latin typeface="Arial" pitchFamily="34" charset="0"/>
              <a:cs typeface="Arial" pitchFamily="34" charset="0"/>
            </a:rPr>
            <a:t>año</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que</a:t>
          </a:r>
          <a:r>
            <a:rPr lang="en-US" sz="1400" kern="1200" dirty="0" smtClean="0">
              <a:latin typeface="Arial" pitchFamily="34" charset="0"/>
              <a:cs typeface="Arial" pitchFamily="34" charset="0"/>
            </a:rPr>
            <a:t> ha finalizado, perdiéndose el sentido de la planificación</a:t>
          </a:r>
          <a:endParaRPr lang="es-US" sz="1400" b="0" kern="1200" dirty="0">
            <a:latin typeface="Arial" pitchFamily="34" charset="0"/>
            <a:cs typeface="Arial" pitchFamily="34" charset="0"/>
          </a:endParaRPr>
        </a:p>
      </dsp:txBody>
      <dsp:txXfrm>
        <a:off x="4346308" y="224349"/>
        <a:ext cx="3342431" cy="1412454"/>
      </dsp:txXfrm>
    </dsp:sp>
    <dsp:sp modelId="{E1B7DA2F-A5F3-4D44-83AB-B62BA7FCE1FD}">
      <dsp:nvSpPr>
        <dsp:cNvPr id="0" name=""/>
        <dsp:cNvSpPr/>
      </dsp:nvSpPr>
      <dsp:spPr>
        <a:xfrm>
          <a:off x="232029" y="1872212"/>
          <a:ext cx="2354090" cy="1512159"/>
        </a:xfrm>
        <a:prstGeom prst="rect">
          <a:avLst/>
        </a:prstGeom>
        <a:gradFill rotWithShape="0">
          <a:gsLst>
            <a:gs pos="0">
              <a:schemeClr val="accent4">
                <a:hueOff val="0"/>
                <a:satOff val="0"/>
                <a:lumOff val="0"/>
                <a:alphaOff val="0"/>
                <a:tint val="20000"/>
                <a:satMod val="180000"/>
                <a:lumMod val="98000"/>
              </a:schemeClr>
            </a:gs>
            <a:gs pos="40000">
              <a:schemeClr val="accent4">
                <a:hueOff val="0"/>
                <a:satOff val="0"/>
                <a:lumOff val="0"/>
                <a:alphaOff val="0"/>
                <a:tint val="30000"/>
                <a:satMod val="260000"/>
                <a:lumMod val="84000"/>
              </a:schemeClr>
            </a:gs>
            <a:gs pos="100000">
              <a:schemeClr val="accent4">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latin typeface="Arial" pitchFamily="34" charset="0"/>
              <a:cs typeface="Arial" pitchFamily="34" charset="0"/>
            </a:rPr>
            <a:t>La institución no define proyectos, por tanto no es medible el cumplimiento de las  actividades, debido a la falta de  indicadores.</a:t>
          </a:r>
          <a:endParaRPr lang="es-US" sz="1400" b="0" kern="1200" dirty="0">
            <a:latin typeface="Arial" pitchFamily="34" charset="0"/>
            <a:cs typeface="Arial" pitchFamily="34" charset="0"/>
          </a:endParaRPr>
        </a:p>
      </dsp:txBody>
      <dsp:txXfrm>
        <a:off x="232029" y="1872212"/>
        <a:ext cx="2354090" cy="1512159"/>
      </dsp:txXfrm>
    </dsp:sp>
    <dsp:sp modelId="{910531F1-CC68-49E4-9E21-DE77C1AAD2B1}">
      <dsp:nvSpPr>
        <dsp:cNvPr id="0" name=""/>
        <dsp:cNvSpPr/>
      </dsp:nvSpPr>
      <dsp:spPr>
        <a:xfrm>
          <a:off x="2821529" y="1872212"/>
          <a:ext cx="2741596" cy="1512159"/>
        </a:xfrm>
        <a:prstGeom prst="rect">
          <a:avLst/>
        </a:prstGeom>
        <a:gradFill rotWithShape="0">
          <a:gsLst>
            <a:gs pos="0">
              <a:schemeClr val="accent5">
                <a:hueOff val="0"/>
                <a:satOff val="0"/>
                <a:lumOff val="0"/>
                <a:alphaOff val="0"/>
                <a:tint val="20000"/>
                <a:satMod val="180000"/>
                <a:lumMod val="98000"/>
              </a:schemeClr>
            </a:gs>
            <a:gs pos="40000">
              <a:schemeClr val="accent5">
                <a:hueOff val="0"/>
                <a:satOff val="0"/>
                <a:lumOff val="0"/>
                <a:alphaOff val="0"/>
                <a:tint val="30000"/>
                <a:satMod val="260000"/>
                <a:lumMod val="84000"/>
              </a:schemeClr>
            </a:gs>
            <a:gs pos="100000">
              <a:schemeClr val="accent5">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latin typeface="Arial" pitchFamily="34" charset="0"/>
              <a:cs typeface="Arial" pitchFamily="34" charset="0"/>
            </a:rPr>
            <a:t>Como alternativa presupuestaria, se definió una estructura programática identificando proyectos, en este sentido, cada unidad será responsable del cumplimiento del proyecto y del presupuesto asignado. </a:t>
          </a:r>
          <a:endParaRPr lang="es-US" sz="1400" b="0" kern="1200" dirty="0">
            <a:latin typeface="Arial" pitchFamily="34" charset="0"/>
            <a:cs typeface="Arial" pitchFamily="34" charset="0"/>
          </a:endParaRPr>
        </a:p>
      </dsp:txBody>
      <dsp:txXfrm>
        <a:off x="2821529" y="1872212"/>
        <a:ext cx="2741596" cy="1512159"/>
      </dsp:txXfrm>
    </dsp:sp>
    <dsp:sp modelId="{F7575CE2-B09E-4058-8DDE-EC792C9F3E37}">
      <dsp:nvSpPr>
        <dsp:cNvPr id="0" name=""/>
        <dsp:cNvSpPr/>
      </dsp:nvSpPr>
      <dsp:spPr>
        <a:xfrm>
          <a:off x="5798534" y="1872212"/>
          <a:ext cx="2354090" cy="1512159"/>
        </a:xfrm>
        <a:prstGeom prst="rect">
          <a:avLst/>
        </a:prstGeom>
        <a:gradFill rotWithShape="0">
          <a:gsLst>
            <a:gs pos="0">
              <a:schemeClr val="accent6">
                <a:hueOff val="0"/>
                <a:satOff val="0"/>
                <a:lumOff val="0"/>
                <a:alphaOff val="0"/>
                <a:tint val="20000"/>
                <a:satMod val="180000"/>
                <a:lumMod val="98000"/>
              </a:schemeClr>
            </a:gs>
            <a:gs pos="40000">
              <a:schemeClr val="accent6">
                <a:hueOff val="0"/>
                <a:satOff val="0"/>
                <a:lumOff val="0"/>
                <a:alphaOff val="0"/>
                <a:tint val="30000"/>
                <a:satMod val="260000"/>
                <a:lumMod val="84000"/>
              </a:schemeClr>
            </a:gs>
            <a:gs pos="100000">
              <a:schemeClr val="accent6">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n-US" sz="1400" kern="1200" dirty="0" smtClean="0">
              <a:latin typeface="Arial" pitchFamily="34" charset="0"/>
              <a:cs typeface="Arial" pitchFamily="34" charset="0"/>
            </a:rPr>
            <a:t>La falta de niveles de autorización para aumentos, disminuciones y traspasos de dinero, está ocasionando la discrecionalidad en el </a:t>
          </a:r>
          <a:r>
            <a:rPr lang="en-US" sz="1400" kern="1200" dirty="0" err="1" smtClean="0">
              <a:latin typeface="Arial" pitchFamily="34" charset="0"/>
              <a:cs typeface="Arial" pitchFamily="34" charset="0"/>
            </a:rPr>
            <a:t>uso</a:t>
          </a:r>
          <a:r>
            <a:rPr lang="en-US" sz="1400" kern="1200" dirty="0" smtClean="0">
              <a:latin typeface="Arial" pitchFamily="34" charset="0"/>
              <a:cs typeface="Arial" pitchFamily="34" charset="0"/>
            </a:rPr>
            <a:t> de los recursos públicos</a:t>
          </a:r>
          <a:endParaRPr lang="es-US" sz="1400" b="0" kern="1200" dirty="0">
            <a:latin typeface="Arial" pitchFamily="34" charset="0"/>
            <a:cs typeface="Arial" pitchFamily="34" charset="0"/>
          </a:endParaRPr>
        </a:p>
      </dsp:txBody>
      <dsp:txXfrm>
        <a:off x="5798534" y="1872212"/>
        <a:ext cx="2354090" cy="1512159"/>
      </dsp:txXfrm>
    </dsp:sp>
    <dsp:sp modelId="{43001D11-7E28-492E-A167-8AC9F23ABC99}">
      <dsp:nvSpPr>
        <dsp:cNvPr id="0" name=""/>
        <dsp:cNvSpPr/>
      </dsp:nvSpPr>
      <dsp:spPr>
        <a:xfrm>
          <a:off x="916881" y="3619780"/>
          <a:ext cx="3445140" cy="1412454"/>
        </a:xfrm>
        <a:prstGeom prst="rect">
          <a:avLst/>
        </a:prstGeom>
        <a:gradFill rotWithShape="0">
          <a:gsLst>
            <a:gs pos="0">
              <a:schemeClr val="accent2">
                <a:hueOff val="0"/>
                <a:satOff val="0"/>
                <a:lumOff val="0"/>
                <a:alphaOff val="0"/>
                <a:tint val="20000"/>
                <a:satMod val="180000"/>
                <a:lumMod val="98000"/>
              </a:schemeClr>
            </a:gs>
            <a:gs pos="40000">
              <a:schemeClr val="accent2">
                <a:hueOff val="0"/>
                <a:satOff val="0"/>
                <a:lumOff val="0"/>
                <a:alphaOff val="0"/>
                <a:tint val="30000"/>
                <a:satMod val="260000"/>
                <a:lumMod val="84000"/>
              </a:schemeClr>
            </a:gs>
            <a:gs pos="100000">
              <a:schemeClr val="accent2">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n-US" sz="1400" kern="1200" dirty="0" smtClean="0">
              <a:latin typeface="Arial" pitchFamily="34" charset="0"/>
              <a:cs typeface="Arial" pitchFamily="34" charset="0"/>
            </a:rPr>
            <a:t>Con la implementación del nuevo modelo de planificación y gestión presupuestaria propuesto, la planificación sera asumida  como carácter obligatorio en cada una de las unidades departamentales de la organización, logrando asi el empoderamiento del presupuesto..</a:t>
          </a:r>
          <a:endParaRPr lang="es-US" sz="1400" b="0" kern="1200" dirty="0">
            <a:latin typeface="Arial" pitchFamily="34" charset="0"/>
            <a:cs typeface="Arial" pitchFamily="34" charset="0"/>
          </a:endParaRPr>
        </a:p>
      </dsp:txBody>
      <dsp:txXfrm>
        <a:off x="916881" y="3619780"/>
        <a:ext cx="3445140" cy="1412454"/>
      </dsp:txXfrm>
    </dsp:sp>
    <dsp:sp modelId="{78977290-CC86-4F39-9C94-692169C3F0CB}">
      <dsp:nvSpPr>
        <dsp:cNvPr id="0" name=""/>
        <dsp:cNvSpPr/>
      </dsp:nvSpPr>
      <dsp:spPr>
        <a:xfrm>
          <a:off x="4597431" y="3619780"/>
          <a:ext cx="2870342" cy="1412454"/>
        </a:xfrm>
        <a:prstGeom prst="rect">
          <a:avLst/>
        </a:prstGeom>
        <a:gradFill rotWithShape="0">
          <a:gsLst>
            <a:gs pos="0">
              <a:schemeClr val="accent3">
                <a:hueOff val="0"/>
                <a:satOff val="0"/>
                <a:lumOff val="0"/>
                <a:alphaOff val="0"/>
                <a:tint val="20000"/>
                <a:satMod val="180000"/>
                <a:lumMod val="98000"/>
              </a:schemeClr>
            </a:gs>
            <a:gs pos="40000">
              <a:schemeClr val="accent3">
                <a:hueOff val="0"/>
                <a:satOff val="0"/>
                <a:lumOff val="0"/>
                <a:alphaOff val="0"/>
                <a:tint val="30000"/>
                <a:satMod val="260000"/>
                <a:lumMod val="84000"/>
              </a:schemeClr>
            </a:gs>
            <a:gs pos="100000">
              <a:schemeClr val="accent3">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n-US" sz="1400" kern="1200" dirty="0" smtClean="0">
              <a:latin typeface="Arial" pitchFamily="34" charset="0"/>
              <a:cs typeface="Arial" pitchFamily="34" charset="0"/>
            </a:rPr>
            <a:t>Con la utilización de los formatos propuestos tanto para la  planificación como para la presupuestación, serán de gran ayuda para la evaluación del avance y cumplimeinto de los proyectos</a:t>
          </a:r>
          <a:r>
            <a:rPr lang="en-US" sz="1400" kern="1200" dirty="0" smtClean="0"/>
            <a:t>. </a:t>
          </a:r>
          <a:endParaRPr lang="es-US" sz="1400" b="0" kern="1200" dirty="0">
            <a:latin typeface="+mj-lt"/>
          </a:endParaRPr>
        </a:p>
      </dsp:txBody>
      <dsp:txXfrm>
        <a:off x="4597431" y="3619780"/>
        <a:ext cx="2870342" cy="14124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53315-8A49-4423-8A9A-B8149249972C}">
      <dsp:nvSpPr>
        <dsp:cNvPr id="0" name=""/>
        <dsp:cNvSpPr/>
      </dsp:nvSpPr>
      <dsp:spPr>
        <a:xfrm>
          <a:off x="0" y="524905"/>
          <a:ext cx="8208912" cy="453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9AD5A91-CC4C-4508-A0AF-7E4547F474E5}">
      <dsp:nvSpPr>
        <dsp:cNvPr id="0" name=""/>
        <dsp:cNvSpPr/>
      </dsp:nvSpPr>
      <dsp:spPr>
        <a:xfrm>
          <a:off x="410445" y="68069"/>
          <a:ext cx="6970359" cy="722516"/>
        </a:xfrm>
        <a:prstGeom prst="roundRect">
          <a:avLst/>
        </a:prstGeom>
        <a:gradFill rotWithShape="0">
          <a:gsLst>
            <a:gs pos="0">
              <a:schemeClr val="accent2">
                <a:hueOff val="0"/>
                <a:satOff val="0"/>
                <a:lumOff val="0"/>
                <a:alphaOff val="0"/>
                <a:tint val="20000"/>
                <a:satMod val="180000"/>
                <a:lumMod val="98000"/>
              </a:schemeClr>
            </a:gs>
            <a:gs pos="40000">
              <a:schemeClr val="accent2">
                <a:hueOff val="0"/>
                <a:satOff val="0"/>
                <a:lumOff val="0"/>
                <a:alphaOff val="0"/>
                <a:tint val="30000"/>
                <a:satMod val="260000"/>
                <a:lumMod val="84000"/>
              </a:schemeClr>
            </a:gs>
            <a:gs pos="100000">
              <a:schemeClr val="accent2">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94" tIns="0" rIns="217194" bIns="0" numCol="1" spcCol="1270" anchor="ctr" anchorCtr="0">
          <a:noAutofit/>
        </a:bodyPr>
        <a:lstStyle/>
        <a:p>
          <a:pPr lvl="0" algn="just" defTabSz="622300">
            <a:lnSpc>
              <a:spcPct val="90000"/>
            </a:lnSpc>
            <a:spcBef>
              <a:spcPct val="0"/>
            </a:spcBef>
            <a:spcAft>
              <a:spcPct val="35000"/>
            </a:spcAft>
          </a:pPr>
          <a:r>
            <a:rPr lang="en-US" sz="1400" kern="1200" dirty="0" err="1" smtClean="0">
              <a:latin typeface="Arial" pitchFamily="34" charset="0"/>
              <a:cs typeface="Arial" pitchFamily="34" charset="0"/>
            </a:rPr>
            <a:t>Poner</a:t>
          </a:r>
          <a:r>
            <a:rPr lang="en-US" sz="1400" kern="1200" dirty="0" smtClean="0">
              <a:latin typeface="Arial" pitchFamily="34" charset="0"/>
              <a:cs typeface="Arial" pitchFamily="34" charset="0"/>
            </a:rPr>
            <a:t> en </a:t>
          </a:r>
          <a:r>
            <a:rPr lang="en-US" sz="1400" kern="1200" dirty="0" err="1" smtClean="0">
              <a:latin typeface="Arial" pitchFamily="34" charset="0"/>
              <a:cs typeface="Arial" pitchFamily="34" charset="0"/>
            </a:rPr>
            <a:t>práctica</a:t>
          </a:r>
          <a:r>
            <a:rPr lang="en-US" sz="1400" kern="1200" dirty="0" smtClean="0">
              <a:latin typeface="Arial" pitchFamily="34" charset="0"/>
              <a:cs typeface="Arial" pitchFamily="34" charset="0"/>
            </a:rPr>
            <a:t> el </a:t>
          </a:r>
          <a:r>
            <a:rPr lang="en-US" sz="1400" kern="1200" dirty="0" err="1" smtClean="0">
              <a:latin typeface="Arial" pitchFamily="34" charset="0"/>
              <a:cs typeface="Arial" pitchFamily="34" charset="0"/>
            </a:rPr>
            <a:t>presente</a:t>
          </a:r>
          <a:r>
            <a:rPr lang="en-US" sz="1400" kern="1200" dirty="0" smtClean="0">
              <a:latin typeface="Arial" pitchFamily="34" charset="0"/>
              <a:cs typeface="Arial" pitchFamily="34" charset="0"/>
            </a:rPr>
            <a:t> Modelo de Planificación y Gestión Presupuestaria para </a:t>
          </a:r>
          <a:r>
            <a:rPr lang="en-US" sz="1400" kern="1200" dirty="0" err="1" smtClean="0">
              <a:latin typeface="Arial" pitchFamily="34" charset="0"/>
              <a:cs typeface="Arial" pitchFamily="34" charset="0"/>
            </a:rPr>
            <a:t>que</a:t>
          </a:r>
          <a:r>
            <a:rPr lang="en-US" sz="1400" kern="1200" dirty="0" smtClean="0">
              <a:latin typeface="Arial" pitchFamily="34" charset="0"/>
              <a:cs typeface="Arial" pitchFamily="34" charset="0"/>
            </a:rPr>
            <a:t> la </a:t>
          </a:r>
          <a:r>
            <a:rPr lang="en-US" sz="1400" kern="1200" dirty="0" err="1" smtClean="0">
              <a:latin typeface="Arial" pitchFamily="34" charset="0"/>
              <a:cs typeface="Arial" pitchFamily="34" charset="0"/>
            </a:rPr>
            <a:t>sociedad</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evidencie</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que</a:t>
          </a:r>
          <a:r>
            <a:rPr lang="en-US" sz="1400" kern="1200" dirty="0" smtClean="0">
              <a:latin typeface="Arial" pitchFamily="34" charset="0"/>
              <a:cs typeface="Arial" pitchFamily="34" charset="0"/>
            </a:rPr>
            <a:t> el CONGOPE ha </a:t>
          </a:r>
          <a:r>
            <a:rPr lang="en-US" sz="1400" kern="1200" dirty="0" err="1" smtClean="0">
              <a:latin typeface="Arial" pitchFamily="34" charset="0"/>
              <a:cs typeface="Arial" pitchFamily="34" charset="0"/>
            </a:rPr>
            <a:t>hecho</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uso</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eficiente</a:t>
          </a:r>
          <a:r>
            <a:rPr lang="en-US" sz="1400" kern="1200" dirty="0" smtClean="0">
              <a:latin typeface="Arial" pitchFamily="34" charset="0"/>
              <a:cs typeface="Arial" pitchFamily="34" charset="0"/>
            </a:rPr>
            <a:t> de los recursos públicos</a:t>
          </a:r>
          <a:endParaRPr lang="es-US" sz="1400" b="0" kern="1200" dirty="0">
            <a:latin typeface="Arial" pitchFamily="34" charset="0"/>
            <a:cs typeface="Arial" pitchFamily="34" charset="0"/>
          </a:endParaRPr>
        </a:p>
      </dsp:txBody>
      <dsp:txXfrm>
        <a:off x="445715" y="103339"/>
        <a:ext cx="6899819" cy="651976"/>
      </dsp:txXfrm>
    </dsp:sp>
    <dsp:sp modelId="{D54FA4AF-C39B-42B6-82E9-318EFFCF507C}">
      <dsp:nvSpPr>
        <dsp:cNvPr id="0" name=""/>
        <dsp:cNvSpPr/>
      </dsp:nvSpPr>
      <dsp:spPr>
        <a:xfrm>
          <a:off x="0" y="1532542"/>
          <a:ext cx="8208912" cy="453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BB9A80F-D3B9-40F4-8AF8-1EEE67EB44C7}">
      <dsp:nvSpPr>
        <dsp:cNvPr id="0" name=""/>
        <dsp:cNvSpPr/>
      </dsp:nvSpPr>
      <dsp:spPr>
        <a:xfrm>
          <a:off x="410445" y="1075705"/>
          <a:ext cx="6970359" cy="722516"/>
        </a:xfrm>
        <a:prstGeom prst="roundRect">
          <a:avLst/>
        </a:prstGeom>
        <a:gradFill rotWithShape="0">
          <a:gsLst>
            <a:gs pos="0">
              <a:schemeClr val="accent3">
                <a:hueOff val="0"/>
                <a:satOff val="0"/>
                <a:lumOff val="0"/>
                <a:alphaOff val="0"/>
                <a:tint val="20000"/>
                <a:satMod val="180000"/>
                <a:lumMod val="98000"/>
              </a:schemeClr>
            </a:gs>
            <a:gs pos="40000">
              <a:schemeClr val="accent3">
                <a:hueOff val="0"/>
                <a:satOff val="0"/>
                <a:lumOff val="0"/>
                <a:alphaOff val="0"/>
                <a:tint val="30000"/>
                <a:satMod val="260000"/>
                <a:lumMod val="84000"/>
              </a:schemeClr>
            </a:gs>
            <a:gs pos="100000">
              <a:schemeClr val="accent3">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94" tIns="0" rIns="217194" bIns="0" numCol="1" spcCol="1270" anchor="ctr" anchorCtr="0">
          <a:noAutofit/>
        </a:bodyPr>
        <a:lstStyle/>
        <a:p>
          <a:pPr lvl="0" algn="just" defTabSz="622300">
            <a:lnSpc>
              <a:spcPct val="90000"/>
            </a:lnSpc>
            <a:spcBef>
              <a:spcPct val="0"/>
            </a:spcBef>
            <a:spcAft>
              <a:spcPct val="35000"/>
            </a:spcAft>
          </a:pPr>
          <a:r>
            <a:rPr lang="es-EC" sz="1400" kern="1200" dirty="0" smtClean="0">
              <a:latin typeface="Arial" pitchFamily="34" charset="0"/>
              <a:cs typeface="Arial" pitchFamily="34" charset="0"/>
            </a:rPr>
            <a:t>Utilizar los formatos establecidos para  la planificación de tal manera que se pueda obtener una visión clara de los proyectos que se pretende llevar a cabo y el camino que éstos han recorrido. </a:t>
          </a:r>
          <a:endParaRPr lang="es-US" sz="1400" b="0" kern="1200" dirty="0">
            <a:latin typeface="Arial" pitchFamily="34" charset="0"/>
            <a:cs typeface="Arial" pitchFamily="34" charset="0"/>
          </a:endParaRPr>
        </a:p>
      </dsp:txBody>
      <dsp:txXfrm>
        <a:off x="445715" y="1110975"/>
        <a:ext cx="6899819" cy="651976"/>
      </dsp:txXfrm>
    </dsp:sp>
    <dsp:sp modelId="{718E4D70-7170-45D0-82D8-0E6354ED114E}">
      <dsp:nvSpPr>
        <dsp:cNvPr id="0" name=""/>
        <dsp:cNvSpPr/>
      </dsp:nvSpPr>
      <dsp:spPr>
        <a:xfrm>
          <a:off x="0" y="2540179"/>
          <a:ext cx="8208912" cy="4536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6405D9D-7770-477B-9F37-B44F0FA192CC}">
      <dsp:nvSpPr>
        <dsp:cNvPr id="0" name=""/>
        <dsp:cNvSpPr/>
      </dsp:nvSpPr>
      <dsp:spPr>
        <a:xfrm>
          <a:off x="410445" y="2083342"/>
          <a:ext cx="6970359" cy="722516"/>
        </a:xfrm>
        <a:prstGeom prst="roundRect">
          <a:avLst/>
        </a:prstGeom>
        <a:gradFill rotWithShape="0">
          <a:gsLst>
            <a:gs pos="0">
              <a:schemeClr val="accent4">
                <a:hueOff val="0"/>
                <a:satOff val="0"/>
                <a:lumOff val="0"/>
                <a:alphaOff val="0"/>
                <a:tint val="20000"/>
                <a:satMod val="180000"/>
                <a:lumMod val="98000"/>
              </a:schemeClr>
            </a:gs>
            <a:gs pos="40000">
              <a:schemeClr val="accent4">
                <a:hueOff val="0"/>
                <a:satOff val="0"/>
                <a:lumOff val="0"/>
                <a:alphaOff val="0"/>
                <a:tint val="30000"/>
                <a:satMod val="260000"/>
                <a:lumMod val="84000"/>
              </a:schemeClr>
            </a:gs>
            <a:gs pos="100000">
              <a:schemeClr val="accent4">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94" tIns="0" rIns="217194" bIns="0" numCol="1" spcCol="1270" anchor="ctr" anchorCtr="0">
          <a:noAutofit/>
        </a:bodyPr>
        <a:lstStyle/>
        <a:p>
          <a:pPr lvl="0" algn="just" defTabSz="622300">
            <a:lnSpc>
              <a:spcPct val="90000"/>
            </a:lnSpc>
            <a:spcBef>
              <a:spcPct val="0"/>
            </a:spcBef>
            <a:spcAft>
              <a:spcPct val="35000"/>
            </a:spcAft>
          </a:pPr>
          <a:r>
            <a:rPr lang="en-US" sz="1400" kern="1200" dirty="0" err="1" smtClean="0">
              <a:latin typeface="Arial" pitchFamily="34" charset="0"/>
              <a:cs typeface="Arial" pitchFamily="34" charset="0"/>
            </a:rPr>
            <a:t>Formular</a:t>
          </a:r>
          <a:r>
            <a:rPr lang="en-US" sz="1400" kern="1200" dirty="0" smtClean="0">
              <a:latin typeface="Arial" pitchFamily="34" charset="0"/>
              <a:cs typeface="Arial" pitchFamily="34" charset="0"/>
            </a:rPr>
            <a:t> el presupuesto </a:t>
          </a:r>
          <a:r>
            <a:rPr lang="en-US" sz="1400" kern="1200" dirty="0" err="1" smtClean="0">
              <a:latin typeface="Arial" pitchFamily="34" charset="0"/>
              <a:cs typeface="Arial" pitchFamily="34" charset="0"/>
            </a:rPr>
            <a:t>observando</a:t>
          </a:r>
          <a:r>
            <a:rPr lang="en-US" sz="1400" kern="1200" dirty="0" smtClean="0">
              <a:latin typeface="Arial" pitchFamily="34" charset="0"/>
              <a:cs typeface="Arial" pitchFamily="34" charset="0"/>
            </a:rPr>
            <a:t> proyectos,  </a:t>
          </a:r>
          <a:r>
            <a:rPr lang="en-US" sz="1400" kern="1200" dirty="0" err="1" smtClean="0">
              <a:latin typeface="Arial" pitchFamily="34" charset="0"/>
              <a:cs typeface="Arial" pitchFamily="34" charset="0"/>
            </a:rPr>
            <a:t>previa</a:t>
          </a:r>
          <a:r>
            <a:rPr lang="en-US" sz="1400" kern="1200" dirty="0" smtClean="0">
              <a:latin typeface="Arial" pitchFamily="34" charset="0"/>
              <a:cs typeface="Arial" pitchFamily="34" charset="0"/>
            </a:rPr>
            <a:t> la </a:t>
          </a:r>
          <a:r>
            <a:rPr lang="en-US" sz="1400" kern="1200" dirty="0" err="1" smtClean="0">
              <a:latin typeface="Arial" pitchFamily="34" charset="0"/>
              <a:cs typeface="Arial" pitchFamily="34" charset="0"/>
            </a:rPr>
            <a:t>programación</a:t>
          </a:r>
          <a:r>
            <a:rPr lang="en-US" sz="1400" kern="1200" dirty="0" smtClean="0">
              <a:latin typeface="Arial" pitchFamily="34" charset="0"/>
              <a:cs typeface="Arial" pitchFamily="34" charset="0"/>
            </a:rPr>
            <a:t> por parte de la </a:t>
          </a:r>
          <a:r>
            <a:rPr lang="en-US" sz="1400" kern="1200" dirty="0" err="1" smtClean="0">
              <a:latin typeface="Arial" pitchFamily="34" charset="0"/>
              <a:cs typeface="Arial" pitchFamily="34" charset="0"/>
            </a:rPr>
            <a:t>unidad</a:t>
          </a:r>
          <a:r>
            <a:rPr lang="en-US" sz="1400" kern="1200" dirty="0" smtClean="0">
              <a:latin typeface="Arial" pitchFamily="34" charset="0"/>
              <a:cs typeface="Arial" pitchFamily="34" charset="0"/>
            </a:rPr>
            <a:t> de planificación </a:t>
          </a:r>
          <a:endParaRPr lang="es-US" sz="1400" b="0" kern="1200" dirty="0">
            <a:latin typeface="Arial" pitchFamily="34" charset="0"/>
            <a:cs typeface="Arial" pitchFamily="34" charset="0"/>
          </a:endParaRPr>
        </a:p>
      </dsp:txBody>
      <dsp:txXfrm>
        <a:off x="445715" y="2118612"/>
        <a:ext cx="6899819" cy="651976"/>
      </dsp:txXfrm>
    </dsp:sp>
    <dsp:sp modelId="{AE2F3AB4-D1C0-4FF8-A0B7-D453E6FFDD03}">
      <dsp:nvSpPr>
        <dsp:cNvPr id="0" name=""/>
        <dsp:cNvSpPr/>
      </dsp:nvSpPr>
      <dsp:spPr>
        <a:xfrm>
          <a:off x="0" y="3547816"/>
          <a:ext cx="8208912" cy="4536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4B39CD-F7CD-495B-A220-7455F3EC9506}">
      <dsp:nvSpPr>
        <dsp:cNvPr id="0" name=""/>
        <dsp:cNvSpPr/>
      </dsp:nvSpPr>
      <dsp:spPr>
        <a:xfrm>
          <a:off x="410445" y="3090979"/>
          <a:ext cx="6970359" cy="722516"/>
        </a:xfrm>
        <a:prstGeom prst="roundRect">
          <a:avLst/>
        </a:prstGeom>
        <a:gradFill rotWithShape="0">
          <a:gsLst>
            <a:gs pos="0">
              <a:schemeClr val="accent5">
                <a:hueOff val="0"/>
                <a:satOff val="0"/>
                <a:lumOff val="0"/>
                <a:alphaOff val="0"/>
                <a:tint val="20000"/>
                <a:satMod val="180000"/>
                <a:lumMod val="98000"/>
              </a:schemeClr>
            </a:gs>
            <a:gs pos="40000">
              <a:schemeClr val="accent5">
                <a:hueOff val="0"/>
                <a:satOff val="0"/>
                <a:lumOff val="0"/>
                <a:alphaOff val="0"/>
                <a:tint val="30000"/>
                <a:satMod val="260000"/>
                <a:lumMod val="84000"/>
              </a:schemeClr>
            </a:gs>
            <a:gs pos="100000">
              <a:schemeClr val="accent5">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94" tIns="0" rIns="217194" bIns="0" numCol="1" spcCol="1270" anchor="ctr" anchorCtr="0">
          <a:noAutofit/>
        </a:bodyPr>
        <a:lstStyle/>
        <a:p>
          <a:pPr lvl="0" algn="just" defTabSz="622300">
            <a:lnSpc>
              <a:spcPct val="90000"/>
            </a:lnSpc>
            <a:spcBef>
              <a:spcPct val="0"/>
            </a:spcBef>
            <a:spcAft>
              <a:spcPct val="35000"/>
            </a:spcAft>
          </a:pPr>
          <a:r>
            <a:rPr lang="es-EC" sz="1400" kern="1200" dirty="0" smtClean="0">
              <a:latin typeface="Arial" pitchFamily="34" charset="0"/>
              <a:cs typeface="Arial" pitchFamily="34" charset="0"/>
            </a:rPr>
            <a:t>Llevar a cabo  reuniones de directores, con el objeto de dar un seguimiento al  cumplimiento del Plan Operativo Anual, tomando como referencia la  calendarización de tareas  previamente establecidas.</a:t>
          </a:r>
          <a:endParaRPr lang="es-US" sz="1400" b="0" kern="1200" dirty="0">
            <a:latin typeface="Arial" pitchFamily="34" charset="0"/>
            <a:cs typeface="Arial" pitchFamily="34" charset="0"/>
          </a:endParaRPr>
        </a:p>
      </dsp:txBody>
      <dsp:txXfrm>
        <a:off x="445715" y="3126249"/>
        <a:ext cx="6899819" cy="651976"/>
      </dsp:txXfrm>
    </dsp:sp>
    <dsp:sp modelId="{B0BF4262-D10A-46FB-B6E9-E65EF9CBB024}">
      <dsp:nvSpPr>
        <dsp:cNvPr id="0" name=""/>
        <dsp:cNvSpPr/>
      </dsp:nvSpPr>
      <dsp:spPr>
        <a:xfrm>
          <a:off x="0" y="4555452"/>
          <a:ext cx="8208912" cy="4536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308C08C-1D7F-41D7-B361-44B46BD71477}">
      <dsp:nvSpPr>
        <dsp:cNvPr id="0" name=""/>
        <dsp:cNvSpPr/>
      </dsp:nvSpPr>
      <dsp:spPr>
        <a:xfrm>
          <a:off x="410445" y="4098616"/>
          <a:ext cx="6970359" cy="722516"/>
        </a:xfrm>
        <a:prstGeom prst="roundRect">
          <a:avLst/>
        </a:prstGeom>
        <a:gradFill rotWithShape="0">
          <a:gsLst>
            <a:gs pos="0">
              <a:schemeClr val="accent6">
                <a:hueOff val="0"/>
                <a:satOff val="0"/>
                <a:lumOff val="0"/>
                <a:alphaOff val="0"/>
                <a:tint val="20000"/>
                <a:satMod val="180000"/>
                <a:lumMod val="98000"/>
              </a:schemeClr>
            </a:gs>
            <a:gs pos="40000">
              <a:schemeClr val="accent6">
                <a:hueOff val="0"/>
                <a:satOff val="0"/>
                <a:lumOff val="0"/>
                <a:alphaOff val="0"/>
                <a:tint val="30000"/>
                <a:satMod val="260000"/>
                <a:lumMod val="84000"/>
              </a:schemeClr>
            </a:gs>
            <a:gs pos="100000">
              <a:schemeClr val="accent6">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94" tIns="0" rIns="217194" bIns="0" numCol="1" spcCol="1270" anchor="ctr" anchorCtr="0">
          <a:noAutofit/>
        </a:bodyPr>
        <a:lstStyle/>
        <a:p>
          <a:pPr lvl="0" algn="just" defTabSz="622300">
            <a:lnSpc>
              <a:spcPct val="90000"/>
            </a:lnSpc>
            <a:spcBef>
              <a:spcPct val="0"/>
            </a:spcBef>
            <a:spcAft>
              <a:spcPct val="35000"/>
            </a:spcAft>
          </a:pPr>
          <a:r>
            <a:rPr lang="en-US" sz="1400" kern="1200" dirty="0" err="1" smtClean="0">
              <a:latin typeface="Arial" pitchFamily="34" charset="0"/>
              <a:cs typeface="Arial" pitchFamily="34" charset="0"/>
            </a:rPr>
            <a:t>Efectuar</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evaluaciones</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presupuestarias</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periódicas</a:t>
          </a:r>
          <a:r>
            <a:rPr lang="en-US" sz="1400" kern="1200" dirty="0" smtClean="0">
              <a:latin typeface="Arial" pitchFamily="34" charset="0"/>
              <a:cs typeface="Arial" pitchFamily="34" charset="0"/>
            </a:rPr>
            <a:t>, para </a:t>
          </a:r>
          <a:r>
            <a:rPr lang="en-US" sz="1400" kern="1200" dirty="0" err="1" smtClean="0">
              <a:latin typeface="Arial" pitchFamily="34" charset="0"/>
              <a:cs typeface="Arial" pitchFamily="34" charset="0"/>
            </a:rPr>
            <a:t>que</a:t>
          </a:r>
          <a:r>
            <a:rPr lang="en-US" sz="1400" kern="1200" dirty="0" smtClean="0">
              <a:latin typeface="Arial" pitchFamily="34" charset="0"/>
              <a:cs typeface="Arial" pitchFamily="34" charset="0"/>
            </a:rPr>
            <a:t> en base a la </a:t>
          </a:r>
          <a:r>
            <a:rPr lang="en-US" sz="1400" kern="1200" dirty="0" err="1" smtClean="0">
              <a:latin typeface="Arial" pitchFamily="34" charset="0"/>
              <a:cs typeface="Arial" pitchFamily="34" charset="0"/>
            </a:rPr>
            <a:t>programación</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financiera</a:t>
          </a:r>
          <a:r>
            <a:rPr lang="en-US" sz="1400" kern="1200" dirty="0" smtClean="0">
              <a:latin typeface="Arial" pitchFamily="34" charset="0"/>
              <a:cs typeface="Arial" pitchFamily="34" charset="0"/>
            </a:rPr>
            <a:t> se </a:t>
          </a:r>
          <a:r>
            <a:rPr lang="en-US" sz="1400" kern="1200" dirty="0" err="1" smtClean="0">
              <a:latin typeface="Arial" pitchFamily="34" charset="0"/>
              <a:cs typeface="Arial" pitchFamily="34" charset="0"/>
            </a:rPr>
            <a:t>identifique</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tareas</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que</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aún</a:t>
          </a:r>
          <a:r>
            <a:rPr lang="en-US" sz="1400" kern="1200" dirty="0" smtClean="0">
              <a:latin typeface="Arial" pitchFamily="34" charset="0"/>
              <a:cs typeface="Arial" pitchFamily="34" charset="0"/>
            </a:rPr>
            <a:t> no han sido operativizadas y a </a:t>
          </a:r>
          <a:r>
            <a:rPr lang="en-US" sz="1400" kern="1200" dirty="0" err="1" smtClean="0">
              <a:latin typeface="Arial" pitchFamily="34" charset="0"/>
              <a:cs typeface="Arial" pitchFamily="34" charset="0"/>
            </a:rPr>
            <a:t>su</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vez</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indagar</a:t>
          </a:r>
          <a:r>
            <a:rPr lang="en-US" sz="1400" kern="1200" dirty="0" smtClean="0">
              <a:latin typeface="Arial" pitchFamily="34" charset="0"/>
              <a:cs typeface="Arial" pitchFamily="34" charset="0"/>
            </a:rPr>
            <a:t> en las </a:t>
          </a:r>
          <a:r>
            <a:rPr lang="en-US" sz="1400" kern="1200" dirty="0" err="1" smtClean="0">
              <a:latin typeface="Arial" pitchFamily="34" charset="0"/>
              <a:cs typeface="Arial" pitchFamily="34" charset="0"/>
            </a:rPr>
            <a:t>razones</a:t>
          </a:r>
          <a:r>
            <a:rPr lang="en-US" sz="1400" kern="1200" dirty="0" smtClean="0">
              <a:latin typeface="Arial" pitchFamily="34" charset="0"/>
              <a:cs typeface="Arial" pitchFamily="34" charset="0"/>
            </a:rPr>
            <a:t> por las </a:t>
          </a:r>
          <a:r>
            <a:rPr lang="en-US" sz="1400" kern="1200" dirty="0" err="1" smtClean="0">
              <a:latin typeface="Arial" pitchFamily="34" charset="0"/>
              <a:cs typeface="Arial" pitchFamily="34" charset="0"/>
            </a:rPr>
            <a:t>que</a:t>
          </a:r>
          <a:r>
            <a:rPr lang="en-US" sz="1400" kern="1200" dirty="0" smtClean="0">
              <a:latin typeface="Arial" pitchFamily="34" charset="0"/>
              <a:cs typeface="Arial" pitchFamily="34" charset="0"/>
            </a:rPr>
            <a:t> no se han </a:t>
          </a:r>
          <a:r>
            <a:rPr lang="en-US" sz="1400" kern="1200" dirty="0" err="1" smtClean="0">
              <a:latin typeface="Arial" pitchFamily="34" charset="0"/>
              <a:cs typeface="Arial" pitchFamily="34" charset="0"/>
            </a:rPr>
            <a:t>llevado</a:t>
          </a:r>
          <a:r>
            <a:rPr lang="en-US" sz="1400" kern="1200" dirty="0" smtClean="0">
              <a:latin typeface="Arial" pitchFamily="34" charset="0"/>
              <a:cs typeface="Arial" pitchFamily="34" charset="0"/>
            </a:rPr>
            <a:t> a cabo, logrando de </a:t>
          </a:r>
          <a:r>
            <a:rPr lang="en-US" sz="1400" kern="1200" dirty="0" err="1" smtClean="0">
              <a:latin typeface="Arial" pitchFamily="34" charset="0"/>
              <a:cs typeface="Arial" pitchFamily="34" charset="0"/>
            </a:rPr>
            <a:t>ésta</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manera</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impulsar</a:t>
          </a:r>
          <a:r>
            <a:rPr lang="en-US" sz="1400" kern="1200" dirty="0" smtClean="0">
              <a:latin typeface="Arial" pitchFamily="34" charset="0"/>
              <a:cs typeface="Arial" pitchFamily="34" charset="0"/>
            </a:rPr>
            <a:t> el  </a:t>
          </a:r>
          <a:r>
            <a:rPr lang="en-US" sz="1400" kern="1200" dirty="0" err="1" smtClean="0">
              <a:latin typeface="Arial" pitchFamily="34" charset="0"/>
              <a:cs typeface="Arial" pitchFamily="34" charset="0"/>
            </a:rPr>
            <a:t>cumplimiento</a:t>
          </a:r>
          <a:r>
            <a:rPr lang="en-US" sz="1400" kern="1200" dirty="0" smtClean="0">
              <a:latin typeface="Arial" pitchFamily="34" charset="0"/>
              <a:cs typeface="Arial" pitchFamily="34" charset="0"/>
            </a:rPr>
            <a:t> del </a:t>
          </a:r>
          <a:r>
            <a:rPr lang="en-US" sz="1400" kern="1200" dirty="0" err="1" smtClean="0">
              <a:latin typeface="Arial" pitchFamily="34" charset="0"/>
              <a:cs typeface="Arial" pitchFamily="34" charset="0"/>
            </a:rPr>
            <a:t>proyecto</a:t>
          </a:r>
          <a:endParaRPr lang="es-US" sz="1400" b="0" kern="1200" dirty="0">
            <a:latin typeface="Arial" pitchFamily="34" charset="0"/>
            <a:cs typeface="Arial" pitchFamily="34" charset="0"/>
          </a:endParaRPr>
        </a:p>
      </dsp:txBody>
      <dsp:txXfrm>
        <a:off x="445715" y="4133886"/>
        <a:ext cx="6899819" cy="65197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51B4540-A813-4A9E-B825-5D62B9EBFEB3}" type="datetimeFigureOut">
              <a:rPr lang="es-EC" smtClean="0"/>
              <a:t>10/04/2013</a:t>
            </a:fld>
            <a:endParaRPr lang="es-EC"/>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C"/>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4161416-CF6C-4D49-A1D7-EEB61AF4E1E7}" type="slidenum">
              <a:rPr lang="es-EC" smtClean="0"/>
              <a:t>‹Nº›</a:t>
            </a:fld>
            <a:endParaRPr lang="es-EC"/>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51B4540-A813-4A9E-B825-5D62B9EBFEB3}" type="datetimeFigureOut">
              <a:rPr lang="es-EC" smtClean="0"/>
              <a:t>10/04/2013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4161416-CF6C-4D49-A1D7-EEB61AF4E1E7}"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51B4540-A813-4A9E-B825-5D62B9EBFEB3}" type="datetimeFigureOut">
              <a:rPr lang="es-EC" smtClean="0"/>
              <a:t>10/04/2013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4161416-CF6C-4D49-A1D7-EEB61AF4E1E7}"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51B4540-A813-4A9E-B825-5D62B9EBFEB3}" type="datetimeFigureOut">
              <a:rPr lang="es-EC" smtClean="0"/>
              <a:t>10/04/2013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4161416-CF6C-4D49-A1D7-EEB61AF4E1E7}"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51B4540-A813-4A9E-B825-5D62B9EBFEB3}" type="datetimeFigureOut">
              <a:rPr lang="es-EC" smtClean="0"/>
              <a:t>10/04/2013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4161416-CF6C-4D49-A1D7-EEB61AF4E1E7}"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B51B4540-A813-4A9E-B825-5D62B9EBFEB3}" type="datetimeFigureOut">
              <a:rPr lang="es-EC" smtClean="0"/>
              <a:t>10/04/2013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4161416-CF6C-4D49-A1D7-EEB61AF4E1E7}" type="slidenum">
              <a:rPr lang="es-EC" smtClean="0"/>
              <a:t>‹Nº›</a:t>
            </a:fld>
            <a:endParaRPr lang="es-EC"/>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51B4540-A813-4A9E-B825-5D62B9EBFEB3}" type="datetimeFigureOut">
              <a:rPr lang="es-EC" smtClean="0"/>
              <a:t>10/04/2013</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E4161416-CF6C-4D49-A1D7-EEB61AF4E1E7}"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B51B4540-A813-4A9E-B825-5D62B9EBFEB3}" type="datetimeFigureOut">
              <a:rPr lang="es-EC" smtClean="0"/>
              <a:t>10/04/2013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E4161416-CF6C-4D49-A1D7-EEB61AF4E1E7}"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1B4540-A813-4A9E-B825-5D62B9EBFEB3}" type="datetimeFigureOut">
              <a:rPr lang="es-EC" smtClean="0"/>
              <a:t>10/04/2013</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E4161416-CF6C-4D49-A1D7-EEB61AF4E1E7}"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51B4540-A813-4A9E-B825-5D62B9EBFEB3}" type="datetimeFigureOut">
              <a:rPr lang="es-EC" smtClean="0"/>
              <a:t>10/04/2013</a:t>
            </a:fld>
            <a:endParaRPr lang="es-EC"/>
          </a:p>
        </p:txBody>
      </p:sp>
      <p:sp>
        <p:nvSpPr>
          <p:cNvPr id="7" name="Slide Number Placeholder 6"/>
          <p:cNvSpPr>
            <a:spLocks noGrp="1"/>
          </p:cNvSpPr>
          <p:nvPr>
            <p:ph type="sldNum" sz="quarter" idx="12"/>
          </p:nvPr>
        </p:nvSpPr>
        <p:spPr/>
        <p:txBody>
          <a:bodyPr/>
          <a:lstStyle/>
          <a:p>
            <a:fld id="{E4161416-CF6C-4D49-A1D7-EEB61AF4E1E7}" type="slidenum">
              <a:rPr lang="es-EC" smtClean="0"/>
              <a:t>‹Nº›</a:t>
            </a:fld>
            <a:endParaRPr lang="es-EC"/>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C"/>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51B4540-A813-4A9E-B825-5D62B9EBFEB3}" type="datetimeFigureOut">
              <a:rPr lang="es-EC" smtClean="0"/>
              <a:t>10/04/2013</a:t>
            </a:fld>
            <a:endParaRPr lang="es-EC"/>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C"/>
          </a:p>
        </p:txBody>
      </p:sp>
      <p:sp>
        <p:nvSpPr>
          <p:cNvPr id="7" name="Slide Number Placeholder 6"/>
          <p:cNvSpPr>
            <a:spLocks noGrp="1"/>
          </p:cNvSpPr>
          <p:nvPr>
            <p:ph type="sldNum" sz="quarter" idx="12"/>
          </p:nvPr>
        </p:nvSpPr>
        <p:spPr/>
        <p:txBody>
          <a:bodyPr/>
          <a:lstStyle/>
          <a:p>
            <a:fld id="{E4161416-CF6C-4D49-A1D7-EEB61AF4E1E7}"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51B4540-A813-4A9E-B825-5D62B9EBFEB3}" type="datetimeFigureOut">
              <a:rPr lang="es-EC" smtClean="0"/>
              <a:t>10/04/2013</a:t>
            </a:fld>
            <a:endParaRPr lang="es-EC"/>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C"/>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4161416-CF6C-4D49-A1D7-EEB61AF4E1E7}"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4.wmf"/></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1.wmf"/></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4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4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 Id="rId4" Type="http://schemas.openxmlformats.org/officeDocument/2006/relationships/image" Target="../media/image96.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 Id="rId4" Type="http://schemas.openxmlformats.org/officeDocument/2006/relationships/image" Target="../media/image99.png"/></Relationships>
</file>

<file path=ppt/slides/_rels/slide5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 Id="rId4" Type="http://schemas.openxmlformats.org/officeDocument/2006/relationships/image" Target="../media/image102.png"/></Relationships>
</file>

<file path=ppt/slides/_rels/slide5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5.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2.xml"/><Relationship Id="rId7" Type="http://schemas.openxmlformats.org/officeDocument/2006/relationships/image" Target="../media/image106.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5.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23.png"/><Relationship Id="rId5" Type="http://schemas.openxmlformats.org/officeDocument/2006/relationships/image" Target="../media/image18.gif"/><Relationship Id="rId10" Type="http://schemas.openxmlformats.org/officeDocument/2006/relationships/image" Target="../media/image22.png"/><Relationship Id="rId4" Type="http://schemas.openxmlformats.org/officeDocument/2006/relationships/image" Target="../media/image17.jpe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hart" Target="../charts/chart1.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r>
              <a:rPr lang="es-EC" sz="1800" b="1" dirty="0">
                <a:solidFill>
                  <a:schemeClr val="bg2">
                    <a:lumMod val="50000"/>
                  </a:schemeClr>
                </a:solidFill>
              </a:rPr>
              <a:t>ESCUELA POLITÉCNICA DEL EJÉRCITO</a:t>
            </a:r>
            <a:br>
              <a:rPr lang="es-EC" sz="1800" b="1" dirty="0">
                <a:solidFill>
                  <a:schemeClr val="bg2">
                    <a:lumMod val="50000"/>
                  </a:schemeClr>
                </a:solidFill>
              </a:rPr>
            </a:br>
            <a:r>
              <a:rPr lang="es-EC" sz="1800" b="1" dirty="0">
                <a:solidFill>
                  <a:schemeClr val="bg2">
                    <a:lumMod val="50000"/>
                  </a:schemeClr>
                </a:solidFill>
              </a:rPr>
              <a:t>DEPARTAMENTO DE CIENCIAS ECONÓMICAS,</a:t>
            </a:r>
            <a:br>
              <a:rPr lang="es-EC" sz="1800" b="1" dirty="0">
                <a:solidFill>
                  <a:schemeClr val="bg2">
                    <a:lumMod val="50000"/>
                  </a:schemeClr>
                </a:solidFill>
              </a:rPr>
            </a:br>
            <a:r>
              <a:rPr lang="es-EC" sz="1800" b="1" dirty="0">
                <a:solidFill>
                  <a:schemeClr val="bg2">
                    <a:lumMod val="50000"/>
                  </a:schemeClr>
                </a:solidFill>
              </a:rPr>
              <a:t> ADMINISTRATIVAS Y DE COMERCIO</a:t>
            </a:r>
            <a:br>
              <a:rPr lang="es-EC" sz="1800" b="1" dirty="0">
                <a:solidFill>
                  <a:schemeClr val="bg2">
                    <a:lumMod val="50000"/>
                  </a:schemeClr>
                </a:solidFill>
              </a:rPr>
            </a:br>
            <a:endParaRPr lang="es-EC" sz="1800" b="1" dirty="0">
              <a:solidFill>
                <a:schemeClr val="bg2">
                  <a:lumMod val="50000"/>
                </a:schemeClr>
              </a:solidFill>
            </a:endParaRPr>
          </a:p>
        </p:txBody>
      </p:sp>
      <p:sp>
        <p:nvSpPr>
          <p:cNvPr id="3" name="2 Subtítulo"/>
          <p:cNvSpPr>
            <a:spLocks noGrp="1"/>
          </p:cNvSpPr>
          <p:nvPr>
            <p:ph type="subTitle" idx="1"/>
          </p:nvPr>
        </p:nvSpPr>
        <p:spPr/>
        <p:txBody>
          <a:bodyPr>
            <a:normAutofit fontScale="85000" lnSpcReduction="10000"/>
          </a:bodyPr>
          <a:lstStyle/>
          <a:p>
            <a:r>
              <a:rPr lang="es-ES" b="1" dirty="0"/>
              <a:t>TESIS PREVIO LA OBTENCIÓN DEL TÍTULO DE: </a:t>
            </a:r>
            <a:br>
              <a:rPr lang="es-ES" b="1" dirty="0"/>
            </a:br>
            <a:r>
              <a:rPr lang="es-ES" b="1" dirty="0"/>
              <a:t>INGENIERO EN FINANZAS, CONTADOR PÚBLICO AUDITOR</a:t>
            </a:r>
            <a:br>
              <a:rPr lang="es-ES" b="1" dirty="0"/>
            </a:br>
            <a:endParaRPr lang="es-EC" dirty="0"/>
          </a:p>
        </p:txBody>
      </p:sp>
      <p:sp>
        <p:nvSpPr>
          <p:cNvPr id="4" name="Title 1"/>
          <p:cNvSpPr txBox="1">
            <a:spLocks/>
          </p:cNvSpPr>
          <p:nvPr>
            <p:custDataLst>
              <p:tags r:id="rId1"/>
            </p:custDataLst>
          </p:nvPr>
        </p:nvSpPr>
        <p:spPr>
          <a:xfrm>
            <a:off x="4667474" y="237835"/>
            <a:ext cx="3312367" cy="1895019"/>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s-EC" sz="2000" b="1" dirty="0" smtClean="0">
              <a:solidFill>
                <a:schemeClr val="bg1"/>
              </a:solidFill>
            </a:endParaRPr>
          </a:p>
        </p:txBody>
      </p:sp>
      <p:sp>
        <p:nvSpPr>
          <p:cNvPr id="5" name="7 CuadroTexto"/>
          <p:cNvSpPr txBox="1">
            <a:spLocks noChangeArrowheads="1"/>
          </p:cNvSpPr>
          <p:nvPr/>
        </p:nvSpPr>
        <p:spPr bwMode="auto">
          <a:xfrm>
            <a:off x="179512" y="4650077"/>
            <a:ext cx="44879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Calibri" pitchFamily="34" charset="0"/>
                <a:cs typeface="Arial" pitchFamily="34" charset="0"/>
              </a:defRPr>
            </a:lvl1pPr>
            <a:lvl2pPr marL="742950" indent="-285750" eaLnBrk="0" hangingPunct="0">
              <a:defRPr sz="4000">
                <a:solidFill>
                  <a:schemeClr val="tx1"/>
                </a:solidFill>
                <a:latin typeface="Calibri" pitchFamily="34" charset="0"/>
                <a:cs typeface="Arial" pitchFamily="34" charset="0"/>
              </a:defRPr>
            </a:lvl2pPr>
            <a:lvl3pPr marL="1143000" indent="-228600" eaLnBrk="0" hangingPunct="0">
              <a:defRPr sz="4000">
                <a:solidFill>
                  <a:schemeClr val="tx1"/>
                </a:solidFill>
                <a:latin typeface="Calibri" pitchFamily="34" charset="0"/>
                <a:cs typeface="Arial" pitchFamily="34" charset="0"/>
              </a:defRPr>
            </a:lvl3pPr>
            <a:lvl4pPr marL="1600200" indent="-228600" eaLnBrk="0" hangingPunct="0">
              <a:defRPr sz="4000">
                <a:solidFill>
                  <a:schemeClr val="tx1"/>
                </a:solidFill>
                <a:latin typeface="Calibri" pitchFamily="34" charset="0"/>
                <a:cs typeface="Arial" pitchFamily="34" charset="0"/>
              </a:defRPr>
            </a:lvl4pPr>
            <a:lvl5pPr marL="2057400" indent="-228600" eaLnBrk="0" hangingPunct="0">
              <a:defRPr sz="4000">
                <a:solidFill>
                  <a:schemeClr val="tx1"/>
                </a:solidFill>
                <a:latin typeface="Calibri" pitchFamily="34" charset="0"/>
                <a:cs typeface="Arial" pitchFamily="34" charset="0"/>
              </a:defRPr>
            </a:lvl5pPr>
            <a:lvl6pPr marL="2514600" indent="-228600" algn="ctr" eaLnBrk="0" fontAlgn="base" hangingPunct="0">
              <a:spcBef>
                <a:spcPct val="0"/>
              </a:spcBef>
              <a:spcAft>
                <a:spcPct val="0"/>
              </a:spcAft>
              <a:defRPr sz="4000">
                <a:solidFill>
                  <a:schemeClr val="tx1"/>
                </a:solidFill>
                <a:latin typeface="Calibri" pitchFamily="34" charset="0"/>
                <a:cs typeface="Arial" pitchFamily="34" charset="0"/>
              </a:defRPr>
            </a:lvl6pPr>
            <a:lvl7pPr marL="2971800" indent="-228600" algn="ctr" eaLnBrk="0" fontAlgn="base" hangingPunct="0">
              <a:spcBef>
                <a:spcPct val="0"/>
              </a:spcBef>
              <a:spcAft>
                <a:spcPct val="0"/>
              </a:spcAft>
              <a:defRPr sz="4000">
                <a:solidFill>
                  <a:schemeClr val="tx1"/>
                </a:solidFill>
                <a:latin typeface="Calibri" pitchFamily="34" charset="0"/>
                <a:cs typeface="Arial" pitchFamily="34" charset="0"/>
              </a:defRPr>
            </a:lvl7pPr>
            <a:lvl8pPr marL="3429000" indent="-228600" algn="ctr" eaLnBrk="0" fontAlgn="base" hangingPunct="0">
              <a:spcBef>
                <a:spcPct val="0"/>
              </a:spcBef>
              <a:spcAft>
                <a:spcPct val="0"/>
              </a:spcAft>
              <a:defRPr sz="4000">
                <a:solidFill>
                  <a:schemeClr val="tx1"/>
                </a:solidFill>
                <a:latin typeface="Calibri" pitchFamily="34" charset="0"/>
                <a:cs typeface="Arial" pitchFamily="34" charset="0"/>
              </a:defRPr>
            </a:lvl8pPr>
            <a:lvl9pPr marL="3886200" indent="-228600" algn="ctr" eaLnBrk="0" fontAlgn="base" hangingPunct="0">
              <a:spcBef>
                <a:spcPct val="0"/>
              </a:spcBef>
              <a:spcAft>
                <a:spcPct val="0"/>
              </a:spcAft>
              <a:defRPr sz="4000">
                <a:solidFill>
                  <a:schemeClr val="tx1"/>
                </a:solidFill>
                <a:latin typeface="Calibri" pitchFamily="34" charset="0"/>
                <a:cs typeface="Arial" pitchFamily="34" charset="0"/>
              </a:defRPr>
            </a:lvl9pPr>
          </a:lstStyle>
          <a:p>
            <a:pPr eaLnBrk="1" hangingPunct="1"/>
            <a:r>
              <a:rPr lang="es-ES" sz="1800" b="1" i="1" dirty="0" smtClean="0">
                <a:latin typeface="Arial" pitchFamily="34" charset="0"/>
              </a:rPr>
              <a:t>GEMA NATHALIE ÑAUPARI SIMBAÑA</a:t>
            </a:r>
            <a:endParaRPr lang="es-ES" sz="1800" dirty="0">
              <a:latin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2443981114"/>
              </p:ext>
            </p:extLst>
          </p:nvPr>
        </p:nvGraphicFramePr>
        <p:xfrm>
          <a:off x="147999" y="5731164"/>
          <a:ext cx="4593449" cy="549275"/>
        </p:xfrm>
        <a:graphic>
          <a:graphicData uri="http://schemas.openxmlformats.org/drawingml/2006/table">
            <a:tbl>
              <a:tblPr/>
              <a:tblGrid>
                <a:gridCol w="2296081"/>
                <a:gridCol w="2297368"/>
              </a:tblGrid>
              <a:tr h="549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cs typeface="Times New Roman" pitchFamily="18" charset="0"/>
                        </a:rPr>
                        <a:t>DIRECTOR</a:t>
                      </a:r>
                      <a:endParaRPr kumimoji="0" lang="es-ES" sz="11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cs typeface="Times New Roman" pitchFamily="18" charset="0"/>
                        </a:rPr>
                        <a:t>Econ. Juan Palacios</a:t>
                      </a:r>
                      <a:endParaRPr kumimoji="0" lang="es-ES" sz="1100" b="0" i="0" u="none" strike="noStrike" cap="none" normalizeH="0" baseline="0" dirty="0" smtClean="0">
                        <a:ln>
                          <a:noFill/>
                        </a:ln>
                        <a:solidFill>
                          <a:schemeClr val="tx1"/>
                        </a:solidFill>
                        <a:effectLst/>
                        <a:latin typeface="Calibri" pitchFamily="34" charset="0"/>
                        <a:cs typeface="Times New Roman" pitchFamily="18" charset="0"/>
                      </a:endParaRPr>
                    </a:p>
                  </a:txBody>
                  <a:tcPr marL="68584" marR="68584"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CODIRECTOR</a:t>
                      </a:r>
                      <a:endParaRPr kumimoji="0" lang="es-E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Econ. Gustavo Moncayo </a:t>
                      </a:r>
                    </a:p>
                  </a:txBody>
                  <a:tcPr marL="68584" marR="68584" marT="0" marB="0" horzOverflow="overflow">
                    <a:lnL>
                      <a:noFill/>
                    </a:lnL>
                    <a:lnR>
                      <a:noFill/>
                    </a:lnR>
                    <a:lnT>
                      <a:noFill/>
                    </a:lnT>
                    <a:lnB>
                      <a:noFill/>
                    </a:lnB>
                    <a:lnTlToBr>
                      <a:noFill/>
                    </a:lnTlToBr>
                    <a:lnBlToTr>
                      <a:noFill/>
                    </a:lnBlToTr>
                    <a:noFill/>
                  </a:tcPr>
                </a:tc>
              </a:tr>
            </a:tbl>
          </a:graphicData>
        </a:graphic>
      </p:graphicFrame>
      <p:sp>
        <p:nvSpPr>
          <p:cNvPr id="7" name="6 Rectángulo"/>
          <p:cNvSpPr/>
          <p:nvPr/>
        </p:nvSpPr>
        <p:spPr>
          <a:xfrm>
            <a:off x="3059832" y="2551837"/>
            <a:ext cx="4572000" cy="646331"/>
          </a:xfrm>
          <a:prstGeom prst="rect">
            <a:avLst/>
          </a:prstGeom>
        </p:spPr>
        <p:txBody>
          <a:bodyPr>
            <a:spAutoFit/>
          </a:bodyPr>
          <a:lstStyle/>
          <a:p>
            <a:endParaRPr lang="es-ES" dirty="0"/>
          </a:p>
          <a:p>
            <a:endParaRPr lang="es-ES" dirty="0">
              <a:latin typeface="Arial" pitchFamily="34" charset="0"/>
            </a:endParaRPr>
          </a:p>
        </p:txBody>
      </p:sp>
      <p:sp>
        <p:nvSpPr>
          <p:cNvPr id="8" name="7 Rectángulo"/>
          <p:cNvSpPr/>
          <p:nvPr/>
        </p:nvSpPr>
        <p:spPr>
          <a:xfrm>
            <a:off x="179512" y="486842"/>
            <a:ext cx="4194836" cy="2031325"/>
          </a:xfrm>
          <a:prstGeom prst="rect">
            <a:avLst/>
          </a:prstGeom>
        </p:spPr>
        <p:txBody>
          <a:bodyPr wrap="square">
            <a:spAutoFit/>
          </a:bodyPr>
          <a:lstStyle/>
          <a:p>
            <a:pPr algn="just"/>
            <a:r>
              <a:rPr lang="es-ES" b="1" dirty="0"/>
              <a:t>“PROPUESTA DE MODELO DE PLANIFICACIÓN Y GESTIÓN PRESUPUESTARIA PARA EL USO EFICIENTE DE RECURSOS DEL CONSORCIO DE GOBIERNOS AUTÓNOMOS </a:t>
            </a:r>
            <a:r>
              <a:rPr lang="es-ES" b="1" dirty="0" smtClean="0"/>
              <a:t>PROVINCIALES DEL </a:t>
            </a:r>
            <a:r>
              <a:rPr lang="es-ES" b="1" dirty="0"/>
              <a:t>ECUADOR”</a:t>
            </a:r>
            <a:endParaRPr lang="es-EC" b="1" dirty="0"/>
          </a:p>
        </p:txBody>
      </p:sp>
      <p:pic>
        <p:nvPicPr>
          <p:cNvPr id="1026" name="Picture 2" descr="https://encrypted-tbn0.gstatic.com/images?q=tbn:ANd9GcT9KC63fyrPVjwFfznbmuCnywkJDHoounm9mZH8Hcj2eVAsaWfRs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86" y="2875002"/>
            <a:ext cx="2592288" cy="10801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3719" y="371458"/>
            <a:ext cx="1905000" cy="162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393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440080" y="-25643"/>
            <a:ext cx="3804328" cy="58477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600" b="1" spc="50" dirty="0">
                <a:ln w="11430"/>
                <a:solidFill>
                  <a:srgbClr val="CC0000"/>
                </a:solidFill>
                <a:effectLst>
                  <a:outerShdw blurRad="76200" dist="50800" dir="5400000" algn="tl" rotWithShape="0">
                    <a:srgbClr val="000000">
                      <a:alpha val="65000"/>
                    </a:srgbClr>
                  </a:outerShdw>
                </a:effectLst>
              </a:rPr>
              <a:t>CÁPITULO </a:t>
            </a:r>
            <a:r>
              <a:rPr lang="es-ES" sz="1600" b="1" spc="50" dirty="0" smtClean="0">
                <a:ln w="11430"/>
                <a:solidFill>
                  <a:srgbClr val="CC0000"/>
                </a:solidFill>
                <a:effectLst>
                  <a:outerShdw blurRad="76200" dist="50800" dir="5400000" algn="tl" rotWithShape="0">
                    <a:srgbClr val="000000">
                      <a:alpha val="65000"/>
                    </a:srgbClr>
                  </a:outerShdw>
                </a:effectLst>
              </a:rPr>
              <a:t>III</a:t>
            </a:r>
            <a:r>
              <a:rPr lang="es-ES" sz="1600" b="1" spc="50" dirty="0">
                <a:ln w="11430"/>
                <a:solidFill>
                  <a:srgbClr val="CC0000"/>
                </a:solidFill>
                <a:effectLst>
                  <a:outerShdw blurRad="76200" dist="50800" dir="5400000" algn="tl" rotWithShape="0">
                    <a:srgbClr val="000000">
                      <a:alpha val="65000"/>
                    </a:srgbClr>
                  </a:outerShdw>
                </a:effectLst>
              </a:rPr>
              <a:t>: </a:t>
            </a:r>
            <a:r>
              <a:rPr lang="es-ES" sz="1600" b="1" spc="50" dirty="0" smtClean="0">
                <a:ln w="11430"/>
                <a:solidFill>
                  <a:srgbClr val="336600"/>
                </a:solidFill>
                <a:effectLst>
                  <a:outerShdw blurRad="76200" dist="50800" dir="5400000" algn="tl" rotWithShape="0">
                    <a:srgbClr val="000000">
                      <a:alpha val="65000"/>
                    </a:srgbClr>
                  </a:outerShdw>
                </a:effectLst>
              </a:rPr>
              <a:t>Direccionamiento Estratégico</a:t>
            </a:r>
            <a:endParaRPr lang="es-ES" sz="1600" b="1" spc="50" dirty="0">
              <a:ln w="11430"/>
              <a:solidFill>
                <a:srgbClr val="336600"/>
              </a:solidFill>
              <a:effectLst>
                <a:outerShdw blurRad="76200" dist="50800" dir="5400000" algn="tl" rotWithShape="0">
                  <a:srgbClr val="000000">
                    <a:alpha val="65000"/>
                  </a:srgbClr>
                </a:outerShdw>
              </a:effectLst>
            </a:endParaRPr>
          </a:p>
        </p:txBody>
      </p:sp>
      <p:sp>
        <p:nvSpPr>
          <p:cNvPr id="7" name="Text Box 12"/>
          <p:cNvSpPr txBox="1">
            <a:spLocks noChangeArrowheads="1"/>
          </p:cNvSpPr>
          <p:nvPr/>
        </p:nvSpPr>
        <p:spPr bwMode="auto">
          <a:xfrm>
            <a:off x="683568" y="713493"/>
            <a:ext cx="1980220" cy="400110"/>
          </a:xfrm>
          <a:prstGeom prst="rect">
            <a:avLst/>
          </a:prstGeom>
          <a:noFill/>
          <a:ln w="38100" algn="ctr">
            <a:solidFill>
              <a:schemeClr val="bg2">
                <a:lumMod val="50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4000">
                <a:solidFill>
                  <a:schemeClr val="tx1"/>
                </a:solidFill>
                <a:latin typeface="Calibri" pitchFamily="34" charset="0"/>
                <a:cs typeface="Arial" pitchFamily="34" charset="0"/>
              </a:defRPr>
            </a:lvl1pPr>
            <a:lvl2pPr marL="742950" indent="-285750" eaLnBrk="0" hangingPunct="0">
              <a:defRPr sz="4000">
                <a:solidFill>
                  <a:schemeClr val="tx1"/>
                </a:solidFill>
                <a:latin typeface="Calibri" pitchFamily="34" charset="0"/>
                <a:cs typeface="Arial" pitchFamily="34" charset="0"/>
              </a:defRPr>
            </a:lvl2pPr>
            <a:lvl3pPr marL="1143000" indent="-228600" eaLnBrk="0" hangingPunct="0">
              <a:defRPr sz="4000">
                <a:solidFill>
                  <a:schemeClr val="tx1"/>
                </a:solidFill>
                <a:latin typeface="Calibri" pitchFamily="34" charset="0"/>
                <a:cs typeface="Arial" pitchFamily="34" charset="0"/>
              </a:defRPr>
            </a:lvl3pPr>
            <a:lvl4pPr marL="1600200" indent="-228600" eaLnBrk="0" hangingPunct="0">
              <a:defRPr sz="4000">
                <a:solidFill>
                  <a:schemeClr val="tx1"/>
                </a:solidFill>
                <a:latin typeface="Calibri" pitchFamily="34" charset="0"/>
                <a:cs typeface="Arial" pitchFamily="34" charset="0"/>
              </a:defRPr>
            </a:lvl4pPr>
            <a:lvl5pPr marL="2057400" indent="-228600" eaLnBrk="0" hangingPunct="0">
              <a:defRPr sz="4000">
                <a:solidFill>
                  <a:schemeClr val="tx1"/>
                </a:solidFill>
                <a:latin typeface="Calibri" pitchFamily="34" charset="0"/>
                <a:cs typeface="Arial" pitchFamily="34" charset="0"/>
              </a:defRPr>
            </a:lvl5pPr>
            <a:lvl6pPr marL="2514600" indent="-228600" algn="ctr" eaLnBrk="0" fontAlgn="base" hangingPunct="0">
              <a:spcBef>
                <a:spcPct val="0"/>
              </a:spcBef>
              <a:spcAft>
                <a:spcPct val="0"/>
              </a:spcAft>
              <a:defRPr sz="4000">
                <a:solidFill>
                  <a:schemeClr val="tx1"/>
                </a:solidFill>
                <a:latin typeface="Calibri" pitchFamily="34" charset="0"/>
                <a:cs typeface="Arial" pitchFamily="34" charset="0"/>
              </a:defRPr>
            </a:lvl6pPr>
            <a:lvl7pPr marL="2971800" indent="-228600" algn="ctr" eaLnBrk="0" fontAlgn="base" hangingPunct="0">
              <a:spcBef>
                <a:spcPct val="0"/>
              </a:spcBef>
              <a:spcAft>
                <a:spcPct val="0"/>
              </a:spcAft>
              <a:defRPr sz="4000">
                <a:solidFill>
                  <a:schemeClr val="tx1"/>
                </a:solidFill>
                <a:latin typeface="Calibri" pitchFamily="34" charset="0"/>
                <a:cs typeface="Arial" pitchFamily="34" charset="0"/>
              </a:defRPr>
            </a:lvl7pPr>
            <a:lvl8pPr marL="3429000" indent="-228600" algn="ctr" eaLnBrk="0" fontAlgn="base" hangingPunct="0">
              <a:spcBef>
                <a:spcPct val="0"/>
              </a:spcBef>
              <a:spcAft>
                <a:spcPct val="0"/>
              </a:spcAft>
              <a:defRPr sz="4000">
                <a:solidFill>
                  <a:schemeClr val="tx1"/>
                </a:solidFill>
                <a:latin typeface="Calibri" pitchFamily="34" charset="0"/>
                <a:cs typeface="Arial" pitchFamily="34" charset="0"/>
              </a:defRPr>
            </a:lvl8pPr>
            <a:lvl9pPr marL="3886200" indent="-228600" algn="ctr" eaLnBrk="0" fontAlgn="base" hangingPunct="0">
              <a:spcBef>
                <a:spcPct val="0"/>
              </a:spcBef>
              <a:spcAft>
                <a:spcPct val="0"/>
              </a:spcAft>
              <a:defRPr sz="4000">
                <a:solidFill>
                  <a:schemeClr val="tx1"/>
                </a:solidFill>
                <a:latin typeface="Calibri" pitchFamily="34" charset="0"/>
                <a:cs typeface="Arial" pitchFamily="34" charset="0"/>
              </a:defRPr>
            </a:lvl9pPr>
          </a:lstStyle>
          <a:p>
            <a:pPr eaLnBrk="1" hangingPunct="1">
              <a:spcBef>
                <a:spcPct val="50000"/>
              </a:spcBef>
            </a:pPr>
            <a:r>
              <a:rPr lang="es-MX" sz="2000" dirty="0" smtClean="0"/>
              <a:t>Elemento central</a:t>
            </a:r>
            <a:endParaRPr lang="es-ES" sz="2000" dirty="0"/>
          </a:p>
        </p:txBody>
      </p:sp>
      <p:pic>
        <p:nvPicPr>
          <p:cNvPr id="8" name="Picture 2" descr="http://190.95.167.20/spp/img/logo_congo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9424" y="476672"/>
            <a:ext cx="1278933" cy="787063"/>
          </a:xfrm>
          <a:prstGeom prst="rect">
            <a:avLst/>
          </a:prstGeom>
          <a:noFill/>
          <a:extLst>
            <a:ext uri="{909E8E84-426E-40DD-AFC4-6F175D3DCCD1}">
              <a14:hiddenFill xmlns:a14="http://schemas.microsoft.com/office/drawing/2010/main">
                <a:solidFill>
                  <a:srgbClr val="FFFFFF"/>
                </a:solidFill>
              </a14:hiddenFill>
            </a:ext>
          </a:extLst>
        </p:spPr>
      </p:pic>
      <p:sp>
        <p:nvSpPr>
          <p:cNvPr id="9" name="8 Elipse"/>
          <p:cNvSpPr/>
          <p:nvPr/>
        </p:nvSpPr>
        <p:spPr>
          <a:xfrm>
            <a:off x="683568" y="1484784"/>
            <a:ext cx="1731728" cy="876375"/>
          </a:xfrm>
          <a:prstGeom prst="ellipse">
            <a:avLst/>
          </a:prstGeom>
        </p:spPr>
        <p:style>
          <a:lnRef idx="2">
            <a:schemeClr val="accent4"/>
          </a:lnRef>
          <a:fillRef idx="1">
            <a:schemeClr val="lt1"/>
          </a:fillRef>
          <a:effectRef idx="0">
            <a:schemeClr val="accent4"/>
          </a:effectRef>
          <a:fontRef idx="minor">
            <a:schemeClr val="dk1"/>
          </a:fontRef>
        </p:style>
        <p:txBody>
          <a:bodyPr anchor="ctr"/>
          <a:lstStyle/>
          <a:p>
            <a:pPr marL="285750" indent="-285750" algn="l">
              <a:buFont typeface="Wingdings" pitchFamily="2" charset="2"/>
              <a:buChar char="q"/>
              <a:defRPr/>
            </a:pPr>
            <a:r>
              <a:rPr lang="es-ES" sz="1400" dirty="0" smtClean="0">
                <a:solidFill>
                  <a:schemeClr val="tx1"/>
                </a:solidFill>
                <a:cs typeface="Arial" pitchFamily="34" charset="0"/>
              </a:rPr>
              <a:t>MISIÓN</a:t>
            </a:r>
            <a:endParaRPr lang="es-ES" sz="1400" dirty="0">
              <a:solidFill>
                <a:schemeClr val="tx1"/>
              </a:solidFill>
              <a:cs typeface="Arial" pitchFamily="34" charset="0"/>
            </a:endParaRPr>
          </a:p>
        </p:txBody>
      </p:sp>
      <p:sp>
        <p:nvSpPr>
          <p:cNvPr id="10" name="9 Elipse"/>
          <p:cNvSpPr/>
          <p:nvPr/>
        </p:nvSpPr>
        <p:spPr>
          <a:xfrm>
            <a:off x="3707904" y="3803147"/>
            <a:ext cx="1731728" cy="876375"/>
          </a:xfrm>
          <a:prstGeom prst="ellipse">
            <a:avLst/>
          </a:prstGeom>
        </p:spPr>
        <p:style>
          <a:lnRef idx="2">
            <a:schemeClr val="accent4"/>
          </a:lnRef>
          <a:fillRef idx="1">
            <a:schemeClr val="lt1"/>
          </a:fillRef>
          <a:effectRef idx="0">
            <a:schemeClr val="accent4"/>
          </a:effectRef>
          <a:fontRef idx="minor">
            <a:schemeClr val="dk1"/>
          </a:fontRef>
        </p:style>
        <p:txBody>
          <a:bodyPr anchor="ctr"/>
          <a:lstStyle/>
          <a:p>
            <a:pPr marL="285750" indent="-285750" algn="l">
              <a:buFont typeface="Wingdings" pitchFamily="2" charset="2"/>
              <a:buChar char="q"/>
              <a:defRPr/>
            </a:pPr>
            <a:r>
              <a:rPr lang="es-ES" sz="1400" dirty="0" smtClean="0">
                <a:solidFill>
                  <a:schemeClr val="tx1"/>
                </a:solidFill>
                <a:cs typeface="Arial" pitchFamily="34" charset="0"/>
              </a:rPr>
              <a:t>VISIÓN</a:t>
            </a:r>
            <a:endParaRPr lang="es-ES" sz="1400" dirty="0">
              <a:solidFill>
                <a:schemeClr val="tx1"/>
              </a:solidFill>
              <a:cs typeface="Arial" pitchFamily="34" charset="0"/>
            </a:endParaRPr>
          </a:p>
        </p:txBody>
      </p:sp>
      <p:sp>
        <p:nvSpPr>
          <p:cNvPr id="20" name="Cinta perforada 25"/>
          <p:cNvSpPr>
            <a:spLocks noChangeArrowheads="1"/>
          </p:cNvSpPr>
          <p:nvPr/>
        </p:nvSpPr>
        <p:spPr bwMode="auto">
          <a:xfrm>
            <a:off x="683568" y="2132856"/>
            <a:ext cx="5438775" cy="1670291"/>
          </a:xfrm>
          <a:prstGeom prst="flowChartPunchedTape">
            <a:avLst/>
          </a:prstGeom>
          <a:solidFill>
            <a:srgbClr val="FFFFFF"/>
          </a:solidFill>
          <a:ln w="53975">
            <a:solidFill>
              <a:srgbClr val="FFC000"/>
            </a:solidFill>
            <a:miter lim="800000"/>
            <a:headEnd/>
            <a:tailEnd/>
          </a:ln>
        </p:spPr>
        <p:txBody>
          <a:bodyPr/>
          <a:lstStyle/>
          <a:p>
            <a:pPr algn="just"/>
            <a:r>
              <a:rPr lang="es-ES" sz="1200" dirty="0" smtClean="0"/>
              <a:t>“</a:t>
            </a:r>
            <a:r>
              <a:rPr lang="es-ES" sz="1200" dirty="0"/>
              <a:t>Representar a los Gobiernos Autónomos Provinciales, afianzando su autonomía, impulsar la descentralización, promover la articulación con actores territoriales nacionales e internacionales, fortalecer sus capacidades mediante la generación y promoción de iniciativas, asesoría y servicios técnicos de calidad.”</a:t>
            </a:r>
            <a:endParaRPr lang="es-EC" sz="1200" dirty="0"/>
          </a:p>
        </p:txBody>
      </p:sp>
      <p:sp>
        <p:nvSpPr>
          <p:cNvPr id="21" name="Cinta perforada 25"/>
          <p:cNvSpPr>
            <a:spLocks noChangeArrowheads="1"/>
          </p:cNvSpPr>
          <p:nvPr/>
        </p:nvSpPr>
        <p:spPr bwMode="auto">
          <a:xfrm>
            <a:off x="2919424" y="4509120"/>
            <a:ext cx="5438775" cy="1670291"/>
          </a:xfrm>
          <a:prstGeom prst="flowChartPunchedTape">
            <a:avLst/>
          </a:prstGeom>
          <a:solidFill>
            <a:srgbClr val="FFFFFF"/>
          </a:solidFill>
          <a:ln w="53975">
            <a:solidFill>
              <a:srgbClr val="FFC000"/>
            </a:solidFill>
            <a:miter lim="800000"/>
            <a:headEnd/>
            <a:tailEnd/>
          </a:ln>
        </p:spPr>
        <p:txBody>
          <a:bodyPr/>
          <a:lstStyle/>
          <a:p>
            <a:r>
              <a:rPr lang="es-ES" sz="1200" dirty="0" smtClean="0"/>
              <a:t>“</a:t>
            </a:r>
            <a:r>
              <a:rPr lang="es-ES" sz="1200" dirty="0"/>
              <a:t>Al 2022, el Consorcio de Gobiernos Autónomos Provinciales del Ecuador, se posiciona como referente nacional e internacional de procesos de fortalecimiento de los Gobiernos Autónomos Provinciales, en pro de un Ecuador democrático, equitativo, solidarios, participativo y descentralizado.”</a:t>
            </a:r>
            <a:endParaRPr lang="es-EC" sz="1200" dirty="0"/>
          </a:p>
        </p:txBody>
      </p:sp>
    </p:spTree>
    <p:extLst>
      <p:ext uri="{BB962C8B-B14F-4D97-AF65-F5344CB8AC3E}">
        <p14:creationId xmlns:p14="http://schemas.microsoft.com/office/powerpoint/2010/main" val="3878911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roceso alternativo"/>
          <p:cNvSpPr/>
          <p:nvPr/>
        </p:nvSpPr>
        <p:spPr>
          <a:xfrm>
            <a:off x="1115616" y="1916832"/>
            <a:ext cx="2736453" cy="1296143"/>
          </a:xfrm>
          <a:prstGeom prst="flowChartAlternateProcess">
            <a:avLst/>
          </a:prstGeom>
          <a:solidFill>
            <a:schemeClr val="bg2">
              <a:lumMod val="50000"/>
            </a:schemeClr>
          </a:solidFill>
          <a:ln w="28575">
            <a:solidFill>
              <a:schemeClr val="accent1">
                <a:lumMod val="50000"/>
              </a:schemeClr>
            </a:solidFill>
          </a:ln>
        </p:spPr>
        <p:style>
          <a:lnRef idx="1">
            <a:schemeClr val="accent5"/>
          </a:lnRef>
          <a:fillRef idx="2">
            <a:schemeClr val="accent5"/>
          </a:fillRef>
          <a:effectRef idx="1">
            <a:schemeClr val="accent5"/>
          </a:effectRef>
          <a:fontRef idx="minor">
            <a:schemeClr val="dk1"/>
          </a:fontRef>
        </p:style>
        <p:txBody>
          <a:bodyPr anchor="ctr"/>
          <a:lstStyle/>
          <a:p>
            <a:pPr algn="just">
              <a:defRPr/>
            </a:pPr>
            <a:r>
              <a:rPr lang="es-ES" sz="1400" dirty="0" smtClean="0"/>
              <a:t>Fortalecimiento </a:t>
            </a:r>
            <a:r>
              <a:rPr lang="es-ES" sz="1400" dirty="0"/>
              <a:t>institucional de los Gobiernos Autónomos Descentralizados Provinciales</a:t>
            </a:r>
            <a:endParaRPr lang="es-ES" sz="1400" dirty="0">
              <a:solidFill>
                <a:schemeClr val="tx1"/>
              </a:solidFill>
              <a:cs typeface="Arial" pitchFamily="34" charset="0"/>
            </a:endParaRPr>
          </a:p>
        </p:txBody>
      </p:sp>
      <p:sp>
        <p:nvSpPr>
          <p:cNvPr id="5" name="16 Proceso alternativo"/>
          <p:cNvSpPr/>
          <p:nvPr/>
        </p:nvSpPr>
        <p:spPr>
          <a:xfrm>
            <a:off x="5766292" y="2035667"/>
            <a:ext cx="2321469" cy="888908"/>
          </a:xfrm>
          <a:prstGeom prst="flowChartAlternateProcess">
            <a:avLst/>
          </a:prstGeom>
          <a:solidFill>
            <a:schemeClr val="bg2">
              <a:lumMod val="50000"/>
            </a:schemeClr>
          </a:solidFill>
          <a:ln w="28575">
            <a:solidFill>
              <a:schemeClr val="accent1">
                <a:lumMod val="50000"/>
              </a:schemeClr>
            </a:solidFill>
          </a:ln>
        </p:spPr>
        <p:style>
          <a:lnRef idx="1">
            <a:schemeClr val="accent5"/>
          </a:lnRef>
          <a:fillRef idx="2">
            <a:schemeClr val="accent5"/>
          </a:fillRef>
          <a:effectRef idx="1">
            <a:schemeClr val="accent5"/>
          </a:effectRef>
          <a:fontRef idx="minor">
            <a:schemeClr val="dk1"/>
          </a:fontRef>
        </p:style>
        <p:txBody>
          <a:bodyPr anchor="ctr"/>
          <a:lstStyle/>
          <a:p>
            <a:pPr>
              <a:defRPr/>
            </a:pPr>
            <a:r>
              <a:rPr lang="es-ES" sz="1400" dirty="0" smtClean="0"/>
              <a:t>Defender </a:t>
            </a:r>
            <a:r>
              <a:rPr lang="es-ES" sz="1400" dirty="0"/>
              <a:t>la Gobernabilidad y Descentralización</a:t>
            </a:r>
            <a:endParaRPr lang="es-ES" sz="1400" dirty="0">
              <a:solidFill>
                <a:schemeClr val="tx1"/>
              </a:solidFill>
              <a:cs typeface="Arial" pitchFamily="34" charset="0"/>
            </a:endParaRPr>
          </a:p>
        </p:txBody>
      </p:sp>
      <p:sp>
        <p:nvSpPr>
          <p:cNvPr id="6" name="5 Flecha abajo"/>
          <p:cNvSpPr>
            <a:spLocks noChangeArrowheads="1"/>
          </p:cNvSpPr>
          <p:nvPr/>
        </p:nvSpPr>
        <p:spPr bwMode="auto">
          <a:xfrm rot="16200000">
            <a:off x="4362162" y="1922499"/>
            <a:ext cx="780708" cy="1223442"/>
          </a:xfrm>
          <a:prstGeom prst="downArrow">
            <a:avLst>
              <a:gd name="adj1" fmla="val 50000"/>
              <a:gd name="adj2" fmla="val 50000"/>
            </a:avLst>
          </a:prstGeom>
          <a:solidFill>
            <a:schemeClr val="accent1">
              <a:lumMod val="50000"/>
            </a:schemeClr>
          </a:solidFill>
          <a:ln w="9525" algn="ctr">
            <a:solidFill>
              <a:srgbClr val="F69240"/>
            </a:solidFill>
            <a:miter lim="800000"/>
            <a:headEnd/>
            <a:tailEnd/>
          </a:ln>
          <a:effectLst>
            <a:outerShdw blurRad="40000" dist="23000" dir="5400000" rotWithShape="0">
              <a:srgbClr val="000000">
                <a:alpha val="34999"/>
              </a:srgbClr>
            </a:outerShdw>
          </a:effectLst>
        </p:spPr>
        <p:txBody>
          <a:bodyPr vert="eaVert" anchor="ctr"/>
          <a:lstStyle/>
          <a:p>
            <a:pPr fontAlgn="auto">
              <a:spcBef>
                <a:spcPts val="0"/>
              </a:spcBef>
              <a:spcAft>
                <a:spcPts val="0"/>
              </a:spcAft>
              <a:defRPr/>
            </a:pPr>
            <a:endParaRPr lang="es-ES" sz="1800">
              <a:solidFill>
                <a:schemeClr val="lt1"/>
              </a:solidFill>
              <a:latin typeface="+mn-lt"/>
              <a:cs typeface="+mn-cs"/>
            </a:endParaRPr>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829967" y="4149080"/>
            <a:ext cx="5110185" cy="2230750"/>
          </a:xfrm>
          <a:prstGeom prst="rect">
            <a:avLst/>
          </a:prstGeom>
          <a:noFill/>
          <a:ln>
            <a:noFill/>
          </a:ln>
        </p:spPr>
      </p:pic>
      <p:sp>
        <p:nvSpPr>
          <p:cNvPr id="8" name="AutoShape 24"/>
          <p:cNvSpPr>
            <a:spLocks noChangeArrowheads="1"/>
          </p:cNvSpPr>
          <p:nvPr/>
        </p:nvSpPr>
        <p:spPr bwMode="auto">
          <a:xfrm>
            <a:off x="6119625" y="5082257"/>
            <a:ext cx="2124783" cy="434975"/>
          </a:xfrm>
          <a:prstGeom prst="flowChartTerminator">
            <a:avLst/>
          </a:prstGeom>
          <a:ln w="28575">
            <a:solidFill>
              <a:srgbClr val="0066FF"/>
            </a:solidFill>
            <a:headEnd/>
            <a:tailEnd/>
          </a:ln>
        </p:spPr>
        <p:style>
          <a:lnRef idx="2">
            <a:schemeClr val="accent5"/>
          </a:lnRef>
          <a:fillRef idx="1">
            <a:schemeClr val="lt1"/>
          </a:fillRef>
          <a:effectRef idx="0">
            <a:schemeClr val="accent5"/>
          </a:effectRef>
          <a:fontRef idx="minor">
            <a:schemeClr val="dk1"/>
          </a:fontRef>
        </p:style>
        <p:txBody>
          <a:bodyPr wrap="none" anchor="ctr"/>
          <a:lstStyle/>
          <a:p>
            <a:pPr fontAlgn="auto">
              <a:spcBef>
                <a:spcPts val="0"/>
              </a:spcBef>
              <a:spcAft>
                <a:spcPts val="0"/>
              </a:spcAft>
              <a:defRPr/>
            </a:pPr>
            <a:r>
              <a:rPr lang="es-ES" sz="1600" dirty="0" smtClean="0">
                <a:latin typeface="Garamond" pitchFamily="18" charset="0"/>
              </a:rPr>
              <a:t>Art. 118 Constitución</a:t>
            </a:r>
            <a:endParaRPr lang="es-ES" sz="1600" dirty="0">
              <a:latin typeface="Garamond" pitchFamily="18" charset="0"/>
            </a:endParaRPr>
          </a:p>
        </p:txBody>
      </p:sp>
      <p:sp>
        <p:nvSpPr>
          <p:cNvPr id="9" name="8 Rectángulo"/>
          <p:cNvSpPr/>
          <p:nvPr/>
        </p:nvSpPr>
        <p:spPr>
          <a:xfrm>
            <a:off x="683568" y="3573016"/>
            <a:ext cx="3168352" cy="369332"/>
          </a:xfrm>
          <a:prstGeom prst="rect">
            <a:avLst/>
          </a:prstGeom>
        </p:spPr>
        <p:txBody>
          <a:bodyPr wrap="square">
            <a:spAutoFit/>
          </a:bodyPr>
          <a:lstStyle/>
          <a:p>
            <a:pPr lvl="1"/>
            <a:r>
              <a:rPr lang="en-US" b="1" dirty="0"/>
              <a:t>MATRIZ AXIOLÓGICA</a:t>
            </a:r>
            <a:endParaRPr lang="es-EC" b="1" dirty="0"/>
          </a:p>
        </p:txBody>
      </p:sp>
      <p:sp>
        <p:nvSpPr>
          <p:cNvPr id="10" name="9 Elipse"/>
          <p:cNvSpPr/>
          <p:nvPr/>
        </p:nvSpPr>
        <p:spPr>
          <a:xfrm>
            <a:off x="3563888" y="908720"/>
            <a:ext cx="2469649" cy="876375"/>
          </a:xfrm>
          <a:prstGeom prst="ellipse">
            <a:avLst/>
          </a:prstGeom>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anchor="ctr"/>
          <a:lstStyle/>
          <a:p>
            <a:pPr marL="285750" indent="-285750" algn="l">
              <a:buFont typeface="Wingdings" pitchFamily="2" charset="2"/>
              <a:buChar char="q"/>
              <a:defRPr/>
            </a:pPr>
            <a:r>
              <a:rPr lang="es-ES" dirty="0" smtClean="0">
                <a:solidFill>
                  <a:schemeClr val="tx1"/>
                </a:solidFill>
                <a:cs typeface="Arial" pitchFamily="34" charset="0"/>
              </a:rPr>
              <a:t>OBJETIVOS</a:t>
            </a:r>
            <a:endParaRPr lang="es-ES" dirty="0">
              <a:solidFill>
                <a:schemeClr val="tx1"/>
              </a:solidFill>
              <a:cs typeface="Arial" pitchFamily="34" charset="0"/>
            </a:endParaRPr>
          </a:p>
        </p:txBody>
      </p:sp>
      <p:sp>
        <p:nvSpPr>
          <p:cNvPr id="11" name="10 Elipse"/>
          <p:cNvSpPr/>
          <p:nvPr/>
        </p:nvSpPr>
        <p:spPr>
          <a:xfrm>
            <a:off x="6053153" y="3941068"/>
            <a:ext cx="2469649" cy="876375"/>
          </a:xfrm>
          <a:prstGeom prst="ellipse">
            <a:avLst/>
          </a:prstGeom>
          <a:ln w="28575">
            <a:solidFill>
              <a:schemeClr val="accent3">
                <a:lumMod val="75000"/>
              </a:schemeClr>
            </a:solidFill>
          </a:ln>
        </p:spPr>
        <p:style>
          <a:lnRef idx="2">
            <a:schemeClr val="accent4"/>
          </a:lnRef>
          <a:fillRef idx="1">
            <a:schemeClr val="lt1"/>
          </a:fillRef>
          <a:effectRef idx="0">
            <a:schemeClr val="accent4"/>
          </a:effectRef>
          <a:fontRef idx="minor">
            <a:schemeClr val="dk1"/>
          </a:fontRef>
        </p:style>
        <p:txBody>
          <a:bodyPr anchor="ctr"/>
          <a:lstStyle/>
          <a:p>
            <a:pPr marL="285750" indent="-285750" algn="l">
              <a:buFont typeface="Wingdings" pitchFamily="2" charset="2"/>
              <a:buChar char="q"/>
              <a:defRPr/>
            </a:pPr>
            <a:r>
              <a:rPr lang="es-ES" dirty="0" smtClean="0">
                <a:solidFill>
                  <a:schemeClr val="tx1"/>
                </a:solidFill>
                <a:cs typeface="Arial" pitchFamily="34" charset="0"/>
              </a:rPr>
              <a:t>VALORES</a:t>
            </a:r>
            <a:endParaRPr lang="es-ES" dirty="0">
              <a:solidFill>
                <a:schemeClr val="tx1"/>
              </a:solidFill>
              <a:cs typeface="Arial" pitchFamily="34" charset="0"/>
            </a:endParaRPr>
          </a:p>
        </p:txBody>
      </p:sp>
      <p:cxnSp>
        <p:nvCxnSpPr>
          <p:cNvPr id="3" name="2 Conector recto de flecha"/>
          <p:cNvCxnSpPr>
            <a:stCxn id="8" idx="1"/>
          </p:cNvCxnSpPr>
          <p:nvPr/>
        </p:nvCxnSpPr>
        <p:spPr>
          <a:xfrm flipH="1" flipV="1">
            <a:off x="5580112" y="5082257"/>
            <a:ext cx="539513" cy="21748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1417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143803" y="411502"/>
            <a:ext cx="2780654" cy="39649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lvl1pPr algn="l" eaLnBrk="0" hangingPunct="0">
              <a:defRPr>
                <a:solidFill>
                  <a:schemeClr val="tx1"/>
                </a:solidFill>
                <a:latin typeface="Calibri" pitchFamily="34" charset="0"/>
                <a:cs typeface="Arial" pitchFamily="34" charset="0"/>
              </a:defRPr>
            </a:lvl1pPr>
            <a:lvl2pPr marL="742950" indent="-285750" algn="l" eaLnBrk="0" hangingPunct="0">
              <a:defRPr>
                <a:solidFill>
                  <a:schemeClr val="tx1"/>
                </a:solidFill>
                <a:latin typeface="Calibri" pitchFamily="34" charset="0"/>
                <a:cs typeface="Arial" pitchFamily="34" charset="0"/>
              </a:defRPr>
            </a:lvl2pPr>
            <a:lvl3pPr marL="1143000" indent="-228600" algn="l" eaLnBrk="0" hangingPunct="0">
              <a:defRPr>
                <a:solidFill>
                  <a:schemeClr val="tx1"/>
                </a:solidFill>
                <a:latin typeface="Calibri" pitchFamily="34" charset="0"/>
                <a:cs typeface="Arial" pitchFamily="34" charset="0"/>
              </a:defRPr>
            </a:lvl3pPr>
            <a:lvl4pPr marL="1600200" indent="-228600" algn="l" eaLnBrk="0" hangingPunct="0">
              <a:defRPr>
                <a:solidFill>
                  <a:schemeClr val="tx1"/>
                </a:solidFill>
                <a:latin typeface="Calibri" pitchFamily="34" charset="0"/>
                <a:cs typeface="Arial" pitchFamily="34" charset="0"/>
              </a:defRPr>
            </a:lvl4pPr>
            <a:lvl5pPr marL="2057400" indent="-228600" algn="l"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s-ES" sz="1800" dirty="0" smtClean="0">
                <a:solidFill>
                  <a:schemeClr val="bg1"/>
                </a:solidFill>
              </a:rPr>
              <a:t>ORGANIGRAMA</a:t>
            </a:r>
            <a:endParaRPr lang="es-ES" sz="1800" dirty="0" smtClean="0"/>
          </a:p>
        </p:txBody>
      </p:sp>
      <p:pic>
        <p:nvPicPr>
          <p:cNvPr id="5" name="4 Imagen"/>
          <p:cNvPicPr/>
          <p:nvPr/>
        </p:nvPicPr>
        <p:blipFill>
          <a:blip r:embed="rId2" cstate="print"/>
          <a:srcRect/>
          <a:stretch>
            <a:fillRect/>
          </a:stretch>
        </p:blipFill>
        <p:spPr bwMode="auto">
          <a:xfrm>
            <a:off x="539552" y="980728"/>
            <a:ext cx="4975225" cy="5313457"/>
          </a:xfrm>
          <a:prstGeom prst="rect">
            <a:avLst/>
          </a:prstGeom>
          <a:ln>
            <a:noFill/>
          </a:ln>
          <a:effectLst>
            <a:outerShdw blurRad="190500" algn="tl" rotWithShape="0">
              <a:srgbClr val="000000">
                <a:alpha val="70000"/>
              </a:srgbClr>
            </a:outerShdw>
          </a:effectLst>
        </p:spPr>
      </p:pic>
      <p:sp>
        <p:nvSpPr>
          <p:cNvPr id="6" name="24 Elipse"/>
          <p:cNvSpPr>
            <a:spLocks noChangeArrowheads="1"/>
          </p:cNvSpPr>
          <p:nvPr/>
        </p:nvSpPr>
        <p:spPr bwMode="auto">
          <a:xfrm>
            <a:off x="6228184" y="5157192"/>
            <a:ext cx="2376263" cy="1008062"/>
          </a:xfrm>
          <a:prstGeom prst="ellipse">
            <a:avLst/>
          </a:prstGeom>
          <a:solidFill>
            <a:schemeClr val="bg1"/>
          </a:solidFill>
          <a:ln w="25400" algn="ctr">
            <a:solidFill>
              <a:srgbClr val="FF00FF"/>
            </a:solidFill>
            <a:round/>
            <a:headEnd/>
            <a:tailEnd/>
          </a:ln>
        </p:spPr>
        <p:txBody>
          <a:bodyPr anchor="ctr"/>
          <a:lstStyle/>
          <a:p>
            <a:pPr marL="285750" indent="-285750" algn="just">
              <a:buFont typeface="Wingdings" pitchFamily="2" charset="2"/>
              <a:buChar char="q"/>
            </a:pPr>
            <a:r>
              <a:rPr lang="es-EC" sz="1400" dirty="0" smtClean="0"/>
              <a:t>Usuarios internos  y externos</a:t>
            </a:r>
            <a:endParaRPr lang="es-ES" sz="1400" dirty="0"/>
          </a:p>
        </p:txBody>
      </p:sp>
      <p:sp>
        <p:nvSpPr>
          <p:cNvPr id="7" name="6 Elipse"/>
          <p:cNvSpPr/>
          <p:nvPr/>
        </p:nvSpPr>
        <p:spPr>
          <a:xfrm>
            <a:off x="6228184" y="3142035"/>
            <a:ext cx="2449066" cy="935037"/>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marL="285750" indent="-285750">
              <a:buFont typeface="Wingdings" pitchFamily="2" charset="2"/>
              <a:buChar char="q"/>
              <a:defRPr/>
            </a:pPr>
            <a:r>
              <a:rPr lang="es-EC" sz="1400" dirty="0" smtClean="0"/>
              <a:t>Apoyen  </a:t>
            </a:r>
            <a:r>
              <a:rPr lang="es-EC" sz="1400" dirty="0"/>
              <a:t>y </a:t>
            </a:r>
            <a:r>
              <a:rPr lang="es-EC" sz="1400" dirty="0" smtClean="0"/>
              <a:t>viabilicen  </a:t>
            </a:r>
            <a:r>
              <a:rPr lang="es-EC" sz="1400" dirty="0"/>
              <a:t>la gestión institucional</a:t>
            </a:r>
            <a:endParaRPr lang="es-ES" sz="1400" dirty="0">
              <a:solidFill>
                <a:schemeClr val="tx1"/>
              </a:solidFill>
              <a:cs typeface="Arial" pitchFamily="34" charset="0"/>
            </a:endParaRPr>
          </a:p>
        </p:txBody>
      </p:sp>
      <p:sp>
        <p:nvSpPr>
          <p:cNvPr id="8" name="7 Rectángulo redondeado"/>
          <p:cNvSpPr/>
          <p:nvPr/>
        </p:nvSpPr>
        <p:spPr>
          <a:xfrm>
            <a:off x="5652120" y="807992"/>
            <a:ext cx="576064" cy="5645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C" dirty="0" smtClean="0"/>
              <a:t>Generar y administrara productos y servicios</a:t>
            </a:r>
            <a:endParaRPr lang="es-EC" dirty="0"/>
          </a:p>
        </p:txBody>
      </p:sp>
      <p:sp>
        <p:nvSpPr>
          <p:cNvPr id="9" name="8 Elipse"/>
          <p:cNvSpPr/>
          <p:nvPr/>
        </p:nvSpPr>
        <p:spPr>
          <a:xfrm>
            <a:off x="6228184" y="1412776"/>
            <a:ext cx="2447750" cy="889099"/>
          </a:xfrm>
          <a:prstGeom prst="ellipse">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anchor="ctr"/>
          <a:lstStyle/>
          <a:p>
            <a:pPr marL="285750" indent="-285750" algn="l">
              <a:buFont typeface="Wingdings" pitchFamily="2" charset="2"/>
              <a:buChar char="q"/>
              <a:defRPr/>
            </a:pPr>
            <a:r>
              <a:rPr lang="es-ES" sz="1400" dirty="0" smtClean="0">
                <a:solidFill>
                  <a:schemeClr val="tx1"/>
                </a:solidFill>
                <a:cs typeface="Arial" pitchFamily="34" charset="0"/>
              </a:rPr>
              <a:t>Orientación de la gestión institucional</a:t>
            </a:r>
            <a:endParaRPr lang="es-ES" sz="1400" dirty="0">
              <a:solidFill>
                <a:schemeClr val="tx1"/>
              </a:solidFill>
              <a:cs typeface="Arial" pitchFamily="34" charset="0"/>
            </a:endParaRPr>
          </a:p>
        </p:txBody>
      </p:sp>
    </p:spTree>
    <p:extLst>
      <p:ext uri="{BB962C8B-B14F-4D97-AF65-F5344CB8AC3E}">
        <p14:creationId xmlns:p14="http://schemas.microsoft.com/office/powerpoint/2010/main" val="3030559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440080" y="-25643"/>
            <a:ext cx="3804328" cy="58477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600" b="1" spc="50" dirty="0">
                <a:ln w="11430"/>
                <a:solidFill>
                  <a:srgbClr val="CC0000"/>
                </a:solidFill>
                <a:effectLst>
                  <a:outerShdw blurRad="76200" dist="50800" dir="5400000" algn="tl" rotWithShape="0">
                    <a:srgbClr val="000000">
                      <a:alpha val="65000"/>
                    </a:srgbClr>
                  </a:outerShdw>
                </a:effectLst>
              </a:rPr>
              <a:t>CÁPITULO </a:t>
            </a:r>
            <a:r>
              <a:rPr lang="es-ES" sz="1600" b="1" spc="50" dirty="0" smtClean="0">
                <a:ln w="11430"/>
                <a:solidFill>
                  <a:srgbClr val="CC0000"/>
                </a:solidFill>
                <a:effectLst>
                  <a:outerShdw blurRad="76200" dist="50800" dir="5400000" algn="tl" rotWithShape="0">
                    <a:srgbClr val="000000">
                      <a:alpha val="65000"/>
                    </a:srgbClr>
                  </a:outerShdw>
                </a:effectLst>
              </a:rPr>
              <a:t>IV: </a:t>
            </a:r>
            <a:r>
              <a:rPr lang="es-ES" sz="1600" b="1" spc="50" dirty="0" smtClean="0">
                <a:ln w="11430"/>
                <a:solidFill>
                  <a:srgbClr val="336600"/>
                </a:solidFill>
                <a:effectLst>
                  <a:outerShdw blurRad="76200" dist="50800" dir="5400000" algn="tl" rotWithShape="0">
                    <a:srgbClr val="000000">
                      <a:alpha val="65000"/>
                    </a:srgbClr>
                  </a:outerShdw>
                </a:effectLst>
              </a:rPr>
              <a:t>Planificación y Presupuestación actual</a:t>
            </a:r>
            <a:endParaRPr lang="es-ES" sz="1600" b="1" spc="50" dirty="0">
              <a:ln w="11430"/>
              <a:solidFill>
                <a:srgbClr val="336600"/>
              </a:solidFill>
              <a:effectLst>
                <a:outerShdw blurRad="76200" dist="50800" dir="5400000" algn="tl" rotWithShape="0">
                  <a:srgbClr val="000000">
                    <a:alpha val="65000"/>
                  </a:srgbClr>
                </a:outerShdw>
              </a:effectLst>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568765689"/>
              </p:ext>
            </p:extLst>
          </p:nvPr>
        </p:nvGraphicFramePr>
        <p:xfrm>
          <a:off x="4002678" y="4017864"/>
          <a:ext cx="1188798" cy="1141943"/>
        </p:xfrm>
        <a:graphic>
          <a:graphicData uri="http://schemas.openxmlformats.org/presentationml/2006/ole">
            <mc:AlternateContent xmlns:mc="http://schemas.openxmlformats.org/markup-compatibility/2006">
              <mc:Choice xmlns:v="urn:schemas-microsoft-com:vml" Requires="v">
                <p:oleObj spid="_x0000_s3137" r:id="rId3" imgW="4016520" imgH="3945240" progId="">
                  <p:embed/>
                </p:oleObj>
              </mc:Choice>
              <mc:Fallback>
                <p:oleObj r:id="rId3" imgW="4016520" imgH="39452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2678" y="4017864"/>
                        <a:ext cx="1188798" cy="114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Box 4"/>
          <p:cNvSpPr txBox="1">
            <a:spLocks noChangeArrowheads="1"/>
          </p:cNvSpPr>
          <p:nvPr/>
        </p:nvSpPr>
        <p:spPr bwMode="auto">
          <a:xfrm>
            <a:off x="2864874" y="1101347"/>
            <a:ext cx="2469041" cy="532907"/>
          </a:xfrm>
          <a:prstGeom prst="rect">
            <a:avLst/>
          </a:prstGeom>
          <a:gradFill rotWithShape="0">
            <a:gsLst>
              <a:gs pos="0">
                <a:srgbClr val="CCFFFF"/>
              </a:gs>
              <a:gs pos="100000">
                <a:srgbClr val="A6D0D0"/>
              </a:gs>
            </a:gsLst>
            <a:lin ang="5400000" scaled="1"/>
          </a:gradFill>
          <a:ln w="9525">
            <a:solidFill>
              <a:srgbClr val="000000"/>
            </a:solidFill>
            <a:miter lim="800000"/>
            <a:headEnd/>
            <a:tailEnd/>
          </a:ln>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pPr>
            <a:r>
              <a:rPr lang="es-EC" sz="1600" b="1" dirty="0" smtClean="0">
                <a:latin typeface="Calibri" pitchFamily="34" charset="0"/>
              </a:rPr>
              <a:t>PLANIFICACIÓN ESTRATÉGICA</a:t>
            </a:r>
            <a:endParaRPr lang="es-EC" sz="2400" dirty="0"/>
          </a:p>
        </p:txBody>
      </p:sp>
      <p:sp>
        <p:nvSpPr>
          <p:cNvPr id="8" name="Text Box 5"/>
          <p:cNvSpPr txBox="1">
            <a:spLocks noChangeArrowheads="1"/>
          </p:cNvSpPr>
          <p:nvPr/>
        </p:nvSpPr>
        <p:spPr bwMode="auto">
          <a:xfrm>
            <a:off x="3139212" y="1938772"/>
            <a:ext cx="1920365" cy="380648"/>
          </a:xfrm>
          <a:prstGeom prst="rect">
            <a:avLst/>
          </a:prstGeom>
          <a:gradFill rotWithShape="0">
            <a:gsLst>
              <a:gs pos="0">
                <a:srgbClr val="AAAA66"/>
              </a:gs>
              <a:gs pos="50000">
                <a:srgbClr val="FFFF99"/>
              </a:gs>
              <a:gs pos="100000">
                <a:srgbClr val="AAAA66"/>
              </a:gs>
            </a:gsLst>
            <a:lin ang="5400000" scaled="1"/>
          </a:gra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pPr>
            <a:r>
              <a:rPr lang="es-EC" sz="1200" b="1" dirty="0" smtClean="0">
                <a:latin typeface="Calibri" pitchFamily="34" charset="0"/>
              </a:rPr>
              <a:t>PLAN OPERATIVO ANUAL </a:t>
            </a:r>
            <a:endParaRPr lang="es-EC" dirty="0"/>
          </a:p>
        </p:txBody>
      </p:sp>
      <p:sp>
        <p:nvSpPr>
          <p:cNvPr id="9" name="Line 6"/>
          <p:cNvSpPr>
            <a:spLocks noChangeShapeType="1"/>
          </p:cNvSpPr>
          <p:nvPr/>
        </p:nvSpPr>
        <p:spPr bwMode="auto">
          <a:xfrm>
            <a:off x="4145118" y="1634254"/>
            <a:ext cx="0" cy="3045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10" name="Text Box 7"/>
          <p:cNvSpPr txBox="1">
            <a:spLocks noChangeArrowheads="1"/>
          </p:cNvSpPr>
          <p:nvPr/>
        </p:nvSpPr>
        <p:spPr bwMode="auto">
          <a:xfrm>
            <a:off x="2864874" y="2547808"/>
            <a:ext cx="2560487" cy="380648"/>
          </a:xfrm>
          <a:prstGeom prst="rect">
            <a:avLst/>
          </a:prstGeom>
          <a:solidFill>
            <a:srgbClr val="FFFF99"/>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pPr>
            <a:r>
              <a:rPr lang="es-EC" sz="1200" b="1" dirty="0" smtClean="0">
                <a:latin typeface="Calibri" pitchFamily="34" charset="0"/>
              </a:rPr>
              <a:t>Alinear objetivos </a:t>
            </a:r>
            <a:endParaRPr lang="es-EC" dirty="0"/>
          </a:p>
        </p:txBody>
      </p:sp>
      <p:sp>
        <p:nvSpPr>
          <p:cNvPr id="11" name="Line 8"/>
          <p:cNvSpPr>
            <a:spLocks noChangeShapeType="1"/>
          </p:cNvSpPr>
          <p:nvPr/>
        </p:nvSpPr>
        <p:spPr bwMode="auto">
          <a:xfrm>
            <a:off x="4145118" y="2319419"/>
            <a:ext cx="0" cy="2283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12" name="Line 9"/>
          <p:cNvSpPr>
            <a:spLocks noChangeShapeType="1"/>
          </p:cNvSpPr>
          <p:nvPr/>
        </p:nvSpPr>
        <p:spPr bwMode="auto">
          <a:xfrm>
            <a:off x="4145118" y="2928455"/>
            <a:ext cx="0" cy="3045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13" name="Line 10"/>
          <p:cNvSpPr>
            <a:spLocks noChangeShapeType="1"/>
          </p:cNvSpPr>
          <p:nvPr/>
        </p:nvSpPr>
        <p:spPr bwMode="auto">
          <a:xfrm flipH="1">
            <a:off x="1571693" y="3232973"/>
            <a:ext cx="164602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14" name="Text Box 11"/>
          <p:cNvSpPr txBox="1">
            <a:spLocks noChangeArrowheads="1"/>
          </p:cNvSpPr>
          <p:nvPr/>
        </p:nvSpPr>
        <p:spPr bwMode="auto">
          <a:xfrm>
            <a:off x="657234" y="3461362"/>
            <a:ext cx="2011811" cy="456777"/>
          </a:xfrm>
          <a:prstGeom prst="rect">
            <a:avLst/>
          </a:prstGeom>
          <a:solidFill>
            <a:srgbClr val="FFFF99"/>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pPr>
            <a:r>
              <a:rPr lang="es-EC" sz="1200" b="1" dirty="0" smtClean="0">
                <a:latin typeface="Times New Roman" pitchFamily="18" charset="0"/>
                <a:cs typeface="Times New Roman" pitchFamily="18" charset="0"/>
              </a:rPr>
              <a:t>DEMANDAS Y/O NECESIDADES</a:t>
            </a:r>
            <a:endParaRPr lang="es-EC" sz="1200" dirty="0">
              <a:latin typeface="Times New Roman" pitchFamily="18" charset="0"/>
              <a:cs typeface="Times New Roman" pitchFamily="18" charset="0"/>
            </a:endParaRPr>
          </a:p>
        </p:txBody>
      </p:sp>
      <p:sp>
        <p:nvSpPr>
          <p:cNvPr id="15" name="Line 12"/>
          <p:cNvSpPr>
            <a:spLocks noChangeShapeType="1"/>
          </p:cNvSpPr>
          <p:nvPr/>
        </p:nvSpPr>
        <p:spPr bwMode="auto">
          <a:xfrm>
            <a:off x="1571693" y="3232973"/>
            <a:ext cx="0" cy="2283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17" name="Text Box 14"/>
          <p:cNvSpPr txBox="1">
            <a:spLocks noChangeArrowheads="1"/>
          </p:cNvSpPr>
          <p:nvPr/>
        </p:nvSpPr>
        <p:spPr bwMode="auto">
          <a:xfrm>
            <a:off x="3034828" y="3461362"/>
            <a:ext cx="2103257" cy="532907"/>
          </a:xfrm>
          <a:prstGeom prst="rect">
            <a:avLst/>
          </a:prstGeom>
          <a:solidFill>
            <a:srgbClr val="FFFF99"/>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EC" sz="1200" b="1" dirty="0" smtClean="0">
                <a:latin typeface="Times New Roman" pitchFamily="18" charset="0"/>
              </a:rPr>
              <a:t>COMPETENCIAS</a:t>
            </a:r>
            <a:endParaRPr lang="es-EC" dirty="0"/>
          </a:p>
        </p:txBody>
      </p:sp>
      <p:sp>
        <p:nvSpPr>
          <p:cNvPr id="21" name="Line 18"/>
          <p:cNvSpPr>
            <a:spLocks noChangeShapeType="1"/>
          </p:cNvSpPr>
          <p:nvPr/>
        </p:nvSpPr>
        <p:spPr bwMode="auto">
          <a:xfrm>
            <a:off x="3210100" y="3232973"/>
            <a:ext cx="155458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25" name="Line 22"/>
          <p:cNvSpPr>
            <a:spLocks noChangeShapeType="1"/>
          </p:cNvSpPr>
          <p:nvPr/>
        </p:nvSpPr>
        <p:spPr bwMode="auto">
          <a:xfrm flipH="1">
            <a:off x="4727219" y="3232973"/>
            <a:ext cx="173747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31" name="Text Box 7"/>
          <p:cNvSpPr txBox="1">
            <a:spLocks noChangeArrowheads="1"/>
          </p:cNvSpPr>
          <p:nvPr/>
        </p:nvSpPr>
        <p:spPr bwMode="auto">
          <a:xfrm>
            <a:off x="1896833" y="1941486"/>
            <a:ext cx="1106098" cy="380648"/>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2700000" scaled="1"/>
            <a:tileRect/>
          </a:gra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pPr>
            <a:r>
              <a:rPr lang="es-EC" sz="1200" b="1" dirty="0" smtClean="0">
                <a:latin typeface="Calibri" pitchFamily="34" charset="0"/>
              </a:rPr>
              <a:t>PRESUPUESTO</a:t>
            </a:r>
            <a:endParaRPr lang="es-EC" dirty="0"/>
          </a:p>
        </p:txBody>
      </p:sp>
      <p:cxnSp>
        <p:nvCxnSpPr>
          <p:cNvPr id="33" name="32 Conector angular"/>
          <p:cNvCxnSpPr>
            <a:stCxn id="10" idx="3"/>
            <a:endCxn id="7" idx="3"/>
          </p:cNvCxnSpPr>
          <p:nvPr/>
        </p:nvCxnSpPr>
        <p:spPr>
          <a:xfrm flipH="1" flipV="1">
            <a:off x="5333915" y="1367801"/>
            <a:ext cx="91446" cy="1370331"/>
          </a:xfrm>
          <a:prstGeom prst="bentConnector3">
            <a:avLst>
              <a:gd name="adj1" fmla="val -249984"/>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 Box 14"/>
          <p:cNvSpPr txBox="1">
            <a:spLocks noChangeArrowheads="1"/>
          </p:cNvSpPr>
          <p:nvPr/>
        </p:nvSpPr>
        <p:spPr bwMode="auto">
          <a:xfrm>
            <a:off x="5336906" y="3461361"/>
            <a:ext cx="2103257" cy="532907"/>
          </a:xfrm>
          <a:prstGeom prst="rect">
            <a:avLst/>
          </a:prstGeom>
          <a:solidFill>
            <a:srgbClr val="FFFF99"/>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EC" sz="1200" b="1" dirty="0" smtClean="0">
                <a:latin typeface="Times New Roman" pitchFamily="18" charset="0"/>
              </a:rPr>
              <a:t>CONTEXTO DESCENTRALIZACIÓN</a:t>
            </a:r>
            <a:endParaRPr lang="es-EC" dirty="0"/>
          </a:p>
        </p:txBody>
      </p:sp>
      <p:sp>
        <p:nvSpPr>
          <p:cNvPr id="35" name="Line 12"/>
          <p:cNvSpPr>
            <a:spLocks noChangeShapeType="1"/>
          </p:cNvSpPr>
          <p:nvPr/>
        </p:nvSpPr>
        <p:spPr bwMode="auto">
          <a:xfrm>
            <a:off x="4145118" y="3237630"/>
            <a:ext cx="0" cy="2283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36" name="Line 12"/>
          <p:cNvSpPr>
            <a:spLocks noChangeShapeType="1"/>
          </p:cNvSpPr>
          <p:nvPr/>
        </p:nvSpPr>
        <p:spPr bwMode="auto">
          <a:xfrm>
            <a:off x="6464692" y="3232973"/>
            <a:ext cx="0" cy="2283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40" name="39 Proceso alternativo"/>
          <p:cNvSpPr/>
          <p:nvPr/>
        </p:nvSpPr>
        <p:spPr>
          <a:xfrm>
            <a:off x="1115616" y="4941168"/>
            <a:ext cx="1534502" cy="1008112"/>
          </a:xfrm>
          <a:prstGeom prst="flowChartAlternateProcess">
            <a:avLst/>
          </a:prstGeom>
          <a:gradFill flip="none" rotWithShape="1">
            <a:gsLst>
              <a:gs pos="0">
                <a:schemeClr val="accent1"/>
              </a:gs>
              <a:gs pos="100000">
                <a:schemeClr val="accent1">
                  <a:shade val="75000"/>
                  <a:satMod val="120000"/>
                  <a:lumMod val="90000"/>
                </a:schemeClr>
              </a:gs>
            </a:gsLst>
            <a:lin ang="8100000" scaled="1"/>
            <a:tileRect/>
          </a:gradFill>
        </p:spPr>
        <p:style>
          <a:lnRef idx="0">
            <a:schemeClr val="accent1"/>
          </a:lnRef>
          <a:fillRef idx="3">
            <a:schemeClr val="accent1"/>
          </a:fillRef>
          <a:effectRef idx="3">
            <a:schemeClr val="accent1"/>
          </a:effectRef>
          <a:fontRef idx="minor">
            <a:schemeClr val="lt1"/>
          </a:fontRef>
        </p:style>
        <p:txBody>
          <a:bodyPr anchor="ctr"/>
          <a:lstStyle>
            <a:lvl1pPr algn="l" eaLnBrk="0" hangingPunct="0">
              <a:defRPr>
                <a:solidFill>
                  <a:schemeClr val="tx1"/>
                </a:solidFill>
                <a:latin typeface="Calibri" pitchFamily="34" charset="0"/>
                <a:cs typeface="Arial" pitchFamily="34" charset="0"/>
              </a:defRPr>
            </a:lvl1pPr>
            <a:lvl2pPr marL="742950" indent="-285750" algn="l" eaLnBrk="0" hangingPunct="0">
              <a:defRPr>
                <a:solidFill>
                  <a:schemeClr val="tx1"/>
                </a:solidFill>
                <a:latin typeface="Calibri" pitchFamily="34" charset="0"/>
                <a:cs typeface="Arial" pitchFamily="34" charset="0"/>
              </a:defRPr>
            </a:lvl2pPr>
            <a:lvl3pPr marL="1143000" indent="-228600" algn="l" eaLnBrk="0" hangingPunct="0">
              <a:defRPr>
                <a:solidFill>
                  <a:schemeClr val="tx1"/>
                </a:solidFill>
                <a:latin typeface="Calibri" pitchFamily="34" charset="0"/>
                <a:cs typeface="Arial" pitchFamily="34" charset="0"/>
              </a:defRPr>
            </a:lvl3pPr>
            <a:lvl4pPr marL="1600200" indent="-228600" algn="l" eaLnBrk="0" hangingPunct="0">
              <a:defRPr>
                <a:solidFill>
                  <a:schemeClr val="tx1"/>
                </a:solidFill>
                <a:latin typeface="Calibri" pitchFamily="34" charset="0"/>
                <a:cs typeface="Arial" pitchFamily="34" charset="0"/>
              </a:defRPr>
            </a:lvl4pPr>
            <a:lvl5pPr marL="2057400" indent="-228600" algn="l"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s-ES" dirty="0" smtClean="0"/>
              <a:t>La práxis es distinta</a:t>
            </a:r>
            <a:endParaRPr lang="es-ES" sz="1800" dirty="0" smtClean="0"/>
          </a:p>
        </p:txBody>
      </p:sp>
      <p:cxnSp>
        <p:nvCxnSpPr>
          <p:cNvPr id="41" name="40 Conector recto de flecha"/>
          <p:cNvCxnSpPr/>
          <p:nvPr/>
        </p:nvCxnSpPr>
        <p:spPr>
          <a:xfrm>
            <a:off x="2771799" y="5489751"/>
            <a:ext cx="287769" cy="0"/>
          </a:xfrm>
          <a:prstGeom prst="straightConnector1">
            <a:avLst/>
          </a:prstGeom>
          <a:ln>
            <a:solidFill>
              <a:schemeClr val="tx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Text Box 15"/>
          <p:cNvSpPr txBox="1">
            <a:spLocks noChangeArrowheads="1"/>
          </p:cNvSpPr>
          <p:nvPr/>
        </p:nvSpPr>
        <p:spPr bwMode="auto">
          <a:xfrm>
            <a:off x="3186290" y="5299427"/>
            <a:ext cx="2194703" cy="380648"/>
          </a:xfrm>
          <a:prstGeom prst="rect">
            <a:avLst/>
          </a:prstGeom>
          <a:gradFill rotWithShape="0">
            <a:gsLst>
              <a:gs pos="0">
                <a:srgbClr val="9AC073"/>
              </a:gs>
              <a:gs pos="50000">
                <a:srgbClr val="CCFF99"/>
              </a:gs>
              <a:gs pos="100000">
                <a:srgbClr val="9AC073"/>
              </a:gs>
            </a:gsLst>
            <a:lin ang="5400000" scaled="1"/>
          </a:gra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pPr>
            <a:r>
              <a:rPr lang="es-EC" sz="1200" b="1" dirty="0" smtClean="0">
                <a:latin typeface="Calibri" pitchFamily="34" charset="0"/>
              </a:rPr>
              <a:t>EJECUCIÓN DE ACTIVIDADES NO PROGRAMADAS</a:t>
            </a:r>
            <a:endParaRPr lang="es-EC" dirty="0"/>
          </a:p>
        </p:txBody>
      </p:sp>
      <p:sp>
        <p:nvSpPr>
          <p:cNvPr id="46" name="Text Box 15"/>
          <p:cNvSpPr txBox="1">
            <a:spLocks noChangeArrowheads="1"/>
          </p:cNvSpPr>
          <p:nvPr/>
        </p:nvSpPr>
        <p:spPr bwMode="auto">
          <a:xfrm>
            <a:off x="5940152" y="4776544"/>
            <a:ext cx="2194703" cy="380648"/>
          </a:xfrm>
          <a:prstGeom prst="rect">
            <a:avLst/>
          </a:prstGeom>
          <a:gradFill rotWithShape="0">
            <a:gsLst>
              <a:gs pos="0">
                <a:srgbClr val="9AC073"/>
              </a:gs>
              <a:gs pos="50000">
                <a:srgbClr val="CCFF99"/>
              </a:gs>
              <a:gs pos="100000">
                <a:srgbClr val="9AC073"/>
              </a:gs>
            </a:gsLst>
            <a:lin ang="5400000" scaled="1"/>
          </a:gra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pPr>
            <a:r>
              <a:rPr lang="es-EC" sz="1200" b="1" dirty="0" smtClean="0">
                <a:latin typeface="Calibri" pitchFamily="34" charset="0"/>
              </a:rPr>
              <a:t>SOBREESTIMACIÓN</a:t>
            </a:r>
            <a:endParaRPr lang="es-EC" dirty="0"/>
          </a:p>
        </p:txBody>
      </p:sp>
      <p:sp>
        <p:nvSpPr>
          <p:cNvPr id="47" name="Text Box 15"/>
          <p:cNvSpPr txBox="1">
            <a:spLocks noChangeArrowheads="1"/>
          </p:cNvSpPr>
          <p:nvPr/>
        </p:nvSpPr>
        <p:spPr bwMode="auto">
          <a:xfrm>
            <a:off x="5957098" y="5856664"/>
            <a:ext cx="2194703" cy="380648"/>
          </a:xfrm>
          <a:prstGeom prst="rect">
            <a:avLst/>
          </a:prstGeom>
          <a:gradFill rotWithShape="0">
            <a:gsLst>
              <a:gs pos="0">
                <a:srgbClr val="9AC073"/>
              </a:gs>
              <a:gs pos="50000">
                <a:srgbClr val="CCFF99"/>
              </a:gs>
              <a:gs pos="100000">
                <a:srgbClr val="9AC073"/>
              </a:gs>
            </a:gsLst>
            <a:lin ang="5400000" scaled="1"/>
          </a:gra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pPr>
            <a:r>
              <a:rPr lang="es-EC" sz="1200" b="1" dirty="0" smtClean="0">
                <a:latin typeface="Calibri" pitchFamily="34" charset="0"/>
              </a:rPr>
              <a:t>NO </a:t>
            </a:r>
            <a:r>
              <a:rPr lang="es-EC" sz="1200" b="1" dirty="0" smtClean="0">
                <a:latin typeface="Calibri" pitchFamily="34" charset="0"/>
              </a:rPr>
              <a:t>EJECUCIÓN</a:t>
            </a:r>
            <a:endParaRPr lang="es-EC" dirty="0"/>
          </a:p>
        </p:txBody>
      </p:sp>
      <p:sp>
        <p:nvSpPr>
          <p:cNvPr id="48" name="Text Box 15"/>
          <p:cNvSpPr txBox="1">
            <a:spLocks noChangeArrowheads="1"/>
          </p:cNvSpPr>
          <p:nvPr/>
        </p:nvSpPr>
        <p:spPr bwMode="auto">
          <a:xfrm>
            <a:off x="5957097" y="5338880"/>
            <a:ext cx="2194703" cy="380648"/>
          </a:xfrm>
          <a:prstGeom prst="rect">
            <a:avLst/>
          </a:prstGeom>
          <a:gradFill rotWithShape="0">
            <a:gsLst>
              <a:gs pos="0">
                <a:srgbClr val="9AC073"/>
              </a:gs>
              <a:gs pos="50000">
                <a:srgbClr val="CCFF99"/>
              </a:gs>
              <a:gs pos="100000">
                <a:srgbClr val="9AC073"/>
              </a:gs>
            </a:gsLst>
            <a:lin ang="5400000" scaled="1"/>
          </a:gra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pPr>
            <a:r>
              <a:rPr lang="es-EC" sz="1200" b="1" dirty="0" smtClean="0">
                <a:latin typeface="Calibri" pitchFamily="34" charset="0"/>
              </a:rPr>
              <a:t>PROYECCIONES ERRONES</a:t>
            </a:r>
            <a:endParaRPr lang="es-EC" dirty="0"/>
          </a:p>
        </p:txBody>
      </p:sp>
      <p:cxnSp>
        <p:nvCxnSpPr>
          <p:cNvPr id="49" name="48 Conector recto de flecha"/>
          <p:cNvCxnSpPr>
            <a:stCxn id="43" idx="3"/>
            <a:endCxn id="46" idx="1"/>
          </p:cNvCxnSpPr>
          <p:nvPr/>
        </p:nvCxnSpPr>
        <p:spPr>
          <a:xfrm flipV="1">
            <a:off x="5380993" y="4966868"/>
            <a:ext cx="559159" cy="522883"/>
          </a:xfrm>
          <a:prstGeom prst="straightConnector1">
            <a:avLst/>
          </a:prstGeom>
          <a:ln>
            <a:solidFill>
              <a:schemeClr val="tx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50 Conector recto de flecha"/>
          <p:cNvCxnSpPr>
            <a:stCxn id="43" idx="3"/>
            <a:endCxn id="48" idx="1"/>
          </p:cNvCxnSpPr>
          <p:nvPr/>
        </p:nvCxnSpPr>
        <p:spPr>
          <a:xfrm>
            <a:off x="5380993" y="5489751"/>
            <a:ext cx="576104" cy="39453"/>
          </a:xfrm>
          <a:prstGeom prst="straightConnector1">
            <a:avLst/>
          </a:prstGeom>
          <a:ln>
            <a:solidFill>
              <a:schemeClr val="tx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52 Conector recto de flecha"/>
          <p:cNvCxnSpPr>
            <a:stCxn id="43" idx="3"/>
            <a:endCxn id="47" idx="1"/>
          </p:cNvCxnSpPr>
          <p:nvPr/>
        </p:nvCxnSpPr>
        <p:spPr>
          <a:xfrm>
            <a:off x="5380993" y="5489751"/>
            <a:ext cx="576105" cy="557237"/>
          </a:xfrm>
          <a:prstGeom prst="straightConnector1">
            <a:avLst/>
          </a:prstGeom>
          <a:ln>
            <a:solidFill>
              <a:schemeClr val="tx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58" name="Text Box 7"/>
          <p:cNvSpPr txBox="1">
            <a:spLocks noChangeArrowheads="1"/>
          </p:cNvSpPr>
          <p:nvPr/>
        </p:nvSpPr>
        <p:spPr bwMode="auto">
          <a:xfrm>
            <a:off x="6735030" y="1297729"/>
            <a:ext cx="1509378" cy="380648"/>
          </a:xfrm>
          <a:prstGeom prst="rect">
            <a:avLst/>
          </a:prstGeom>
          <a:solidFill>
            <a:srgbClr val="C00000"/>
          </a:solidFill>
          <a:ln w="9525">
            <a:solidFill>
              <a:srgbClr val="000000"/>
            </a:solidFill>
            <a:miter lim="800000"/>
            <a:headEnd/>
            <a:tailEnd/>
          </a:ln>
          <a:effectLst>
            <a:glow rad="139700">
              <a:schemeClr val="accent1">
                <a:satMod val="175000"/>
                <a:alpha val="40000"/>
              </a:schemeClr>
            </a:glow>
          </a:effec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pPr>
            <a:r>
              <a:rPr lang="es-EC" sz="1200" b="1" dirty="0" smtClean="0">
                <a:latin typeface="Calibri" pitchFamily="34" charset="0"/>
              </a:rPr>
              <a:t>NO PROYECTOS</a:t>
            </a:r>
            <a:endParaRPr lang="es-EC" dirty="0"/>
          </a:p>
        </p:txBody>
      </p:sp>
      <p:sp>
        <p:nvSpPr>
          <p:cNvPr id="63" name="62 CuadroTexto"/>
          <p:cNvSpPr txBox="1"/>
          <p:nvPr/>
        </p:nvSpPr>
        <p:spPr>
          <a:xfrm>
            <a:off x="6516217" y="764704"/>
            <a:ext cx="1532792" cy="369332"/>
          </a:xfrm>
          <a:prstGeom prst="rect">
            <a:avLst/>
          </a:prstGeom>
          <a:noFill/>
        </p:spPr>
        <p:txBody>
          <a:bodyPr wrap="none" rtlCol="0">
            <a:spAutoFit/>
          </a:bodyPr>
          <a:lstStyle/>
          <a:p>
            <a:r>
              <a:rPr lang="es-EC" dirty="0" smtClean="0"/>
              <a:t>Elaboración</a:t>
            </a:r>
            <a:endParaRPr lang="es-EC" dirty="0"/>
          </a:p>
        </p:txBody>
      </p:sp>
      <p:sp>
        <p:nvSpPr>
          <p:cNvPr id="64" name="Text Box 7"/>
          <p:cNvSpPr txBox="1">
            <a:spLocks noChangeArrowheads="1"/>
          </p:cNvSpPr>
          <p:nvPr/>
        </p:nvSpPr>
        <p:spPr bwMode="auto">
          <a:xfrm>
            <a:off x="6755538" y="1862487"/>
            <a:ext cx="1468361" cy="433234"/>
          </a:xfrm>
          <a:prstGeom prst="rect">
            <a:avLst/>
          </a:prstGeom>
          <a:solidFill>
            <a:srgbClr val="C00000"/>
          </a:solidFill>
          <a:ln w="9525">
            <a:solidFill>
              <a:srgbClr val="000000"/>
            </a:solidFill>
            <a:miter lim="800000"/>
            <a:headEnd/>
            <a:tailEnd/>
          </a:ln>
          <a:effectLst>
            <a:glow rad="139700">
              <a:schemeClr val="accent1">
                <a:satMod val="175000"/>
                <a:alpha val="40000"/>
              </a:schemeClr>
            </a:glow>
          </a:effec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pPr>
            <a:r>
              <a:rPr lang="es-EC" sz="1200" b="1" dirty="0" smtClean="0">
                <a:latin typeface="Calibri" pitchFamily="34" charset="0"/>
              </a:rPr>
              <a:t>NO CALENDARIZACIÓN</a:t>
            </a:r>
            <a:endParaRPr lang="es-EC" dirty="0"/>
          </a:p>
        </p:txBody>
      </p:sp>
      <p:sp>
        <p:nvSpPr>
          <p:cNvPr id="65" name="Text Box 7"/>
          <p:cNvSpPr txBox="1">
            <a:spLocks noChangeArrowheads="1"/>
          </p:cNvSpPr>
          <p:nvPr/>
        </p:nvSpPr>
        <p:spPr bwMode="auto">
          <a:xfrm>
            <a:off x="6776047" y="2455647"/>
            <a:ext cx="1468361" cy="472810"/>
          </a:xfrm>
          <a:prstGeom prst="rect">
            <a:avLst/>
          </a:prstGeom>
          <a:solidFill>
            <a:srgbClr val="C00000"/>
          </a:solidFill>
          <a:ln w="9525">
            <a:solidFill>
              <a:srgbClr val="000000"/>
            </a:solidFill>
            <a:miter lim="800000"/>
            <a:headEnd/>
            <a:tailEnd/>
          </a:ln>
          <a:effectLst>
            <a:glow rad="139700">
              <a:schemeClr val="accent1">
                <a:satMod val="175000"/>
                <a:alpha val="40000"/>
              </a:schemeClr>
            </a:glow>
          </a:effec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pPr>
            <a:r>
              <a:rPr lang="es-EC" sz="1200" b="1" dirty="0" smtClean="0">
                <a:latin typeface="Calibri" pitchFamily="34" charset="0"/>
              </a:rPr>
              <a:t>NO  EVALUACIÓN AL POA  </a:t>
            </a:r>
            <a:r>
              <a:rPr lang="es-EC" sz="900" b="1" dirty="0" smtClean="0">
                <a:latin typeface="Calibri" pitchFamily="34" charset="0"/>
              </a:rPr>
              <a:t>ART.50 LOPYFP</a:t>
            </a:r>
            <a:endParaRPr lang="es-EC" sz="1100" dirty="0"/>
          </a:p>
        </p:txBody>
      </p:sp>
    </p:spTree>
    <p:extLst>
      <p:ext uri="{BB962C8B-B14F-4D97-AF65-F5344CB8AC3E}">
        <p14:creationId xmlns:p14="http://schemas.microsoft.com/office/powerpoint/2010/main" val="3373021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246768266"/>
              </p:ext>
            </p:extLst>
          </p:nvPr>
        </p:nvGraphicFramePr>
        <p:xfrm>
          <a:off x="899592" y="836711"/>
          <a:ext cx="2809617" cy="1440159"/>
        </p:xfrm>
        <a:graphic>
          <a:graphicData uri="http://schemas.openxmlformats.org/drawingml/2006/table">
            <a:tbl>
              <a:tblPr firstRow="1" firstCol="1" bandRow="1">
                <a:tableStyleId>{5C22544A-7EE6-4342-B048-85BDC9FD1C3A}</a:tableStyleId>
              </a:tblPr>
              <a:tblGrid>
                <a:gridCol w="1442662"/>
                <a:gridCol w="1366955"/>
              </a:tblGrid>
              <a:tr h="295278">
                <a:tc>
                  <a:txBody>
                    <a:bodyPr/>
                    <a:lstStyle/>
                    <a:p>
                      <a:pPr>
                        <a:spcAft>
                          <a:spcPts val="0"/>
                        </a:spcAft>
                      </a:pPr>
                      <a:r>
                        <a:rPr lang="en-US" sz="1050" dirty="0">
                          <a:effectLst/>
                        </a:rPr>
                        <a:t>CORRIENTES</a:t>
                      </a:r>
                      <a:endParaRPr lang="es-EC" sz="1400" dirty="0">
                        <a:solidFill>
                          <a:srgbClr val="80945B"/>
                        </a:solidFill>
                        <a:effectLst/>
                        <a:latin typeface="Times New Roman"/>
                        <a:ea typeface="Times New Roman"/>
                        <a:cs typeface="Times New Roman"/>
                      </a:endParaRPr>
                    </a:p>
                  </a:txBody>
                  <a:tcPr marL="68580" marR="68580" marT="0" marB="0"/>
                </a:tc>
                <a:tc>
                  <a:txBody>
                    <a:bodyPr/>
                    <a:lstStyle/>
                    <a:p>
                      <a:pPr algn="r">
                        <a:spcAft>
                          <a:spcPts val="0"/>
                        </a:spcAft>
                      </a:pPr>
                      <a:r>
                        <a:rPr lang="en-US" sz="1050" dirty="0">
                          <a:effectLst/>
                        </a:rPr>
                        <a:t>3,462,732.00</a:t>
                      </a:r>
                      <a:endParaRPr lang="es-EC" sz="1400" dirty="0">
                        <a:solidFill>
                          <a:srgbClr val="80945B"/>
                        </a:solidFill>
                        <a:effectLst/>
                        <a:latin typeface="Times New Roman"/>
                        <a:ea typeface="Times New Roman"/>
                        <a:cs typeface="Times New Roman"/>
                      </a:endParaRPr>
                    </a:p>
                  </a:txBody>
                  <a:tcPr marL="68580" marR="68580" marT="0" marB="0"/>
                </a:tc>
              </a:tr>
              <a:tr h="295278">
                <a:tc>
                  <a:txBody>
                    <a:bodyPr/>
                    <a:lstStyle/>
                    <a:p>
                      <a:pPr>
                        <a:spcAft>
                          <a:spcPts val="0"/>
                        </a:spcAft>
                      </a:pPr>
                      <a:r>
                        <a:rPr lang="en-US" sz="1050" dirty="0">
                          <a:effectLst/>
                        </a:rPr>
                        <a:t>CAPITAL</a:t>
                      </a:r>
                      <a:endParaRPr lang="es-EC" sz="1400" dirty="0">
                        <a:solidFill>
                          <a:srgbClr val="80945B"/>
                        </a:solidFill>
                        <a:effectLst/>
                        <a:latin typeface="Times New Roman"/>
                        <a:ea typeface="Times New Roman"/>
                        <a:cs typeface="Times New Roman"/>
                      </a:endParaRPr>
                    </a:p>
                  </a:txBody>
                  <a:tcPr marL="68580" marR="68580" marT="0" marB="0"/>
                </a:tc>
                <a:tc>
                  <a:txBody>
                    <a:bodyPr/>
                    <a:lstStyle/>
                    <a:p>
                      <a:pPr algn="r">
                        <a:spcAft>
                          <a:spcPts val="0"/>
                        </a:spcAft>
                      </a:pPr>
                      <a:r>
                        <a:rPr lang="en-US" sz="1050">
                          <a:effectLst/>
                        </a:rPr>
                        <a:t>3,000.00</a:t>
                      </a:r>
                      <a:endParaRPr lang="es-EC" sz="1400">
                        <a:solidFill>
                          <a:srgbClr val="80945B"/>
                        </a:solidFill>
                        <a:effectLst/>
                        <a:latin typeface="Times New Roman"/>
                        <a:ea typeface="Times New Roman"/>
                        <a:cs typeface="Times New Roman"/>
                      </a:endParaRPr>
                    </a:p>
                  </a:txBody>
                  <a:tcPr marL="68580" marR="68580" marT="0" marB="0"/>
                </a:tc>
              </a:tr>
              <a:tr h="554325">
                <a:tc>
                  <a:txBody>
                    <a:bodyPr/>
                    <a:lstStyle/>
                    <a:p>
                      <a:pPr>
                        <a:spcAft>
                          <a:spcPts val="0"/>
                        </a:spcAft>
                      </a:pPr>
                      <a:r>
                        <a:rPr lang="en-US" sz="1050" dirty="0">
                          <a:effectLst/>
                        </a:rPr>
                        <a:t> FINANCIAMIENTO</a:t>
                      </a:r>
                      <a:endParaRPr lang="es-EC" sz="1400" dirty="0">
                        <a:solidFill>
                          <a:srgbClr val="80945B"/>
                        </a:solidFill>
                        <a:effectLst/>
                        <a:latin typeface="Times New Roman"/>
                        <a:ea typeface="Times New Roman"/>
                        <a:cs typeface="Times New Roman"/>
                      </a:endParaRPr>
                    </a:p>
                  </a:txBody>
                  <a:tcPr marL="68580" marR="68580" marT="0" marB="0"/>
                </a:tc>
                <a:tc>
                  <a:txBody>
                    <a:bodyPr/>
                    <a:lstStyle/>
                    <a:p>
                      <a:pPr algn="r">
                        <a:spcAft>
                          <a:spcPts val="0"/>
                        </a:spcAft>
                      </a:pPr>
                      <a:r>
                        <a:rPr lang="en-US" sz="1050" dirty="0">
                          <a:effectLst/>
                        </a:rPr>
                        <a:t>2,479,800.00</a:t>
                      </a:r>
                      <a:endParaRPr lang="es-EC" sz="1400" dirty="0">
                        <a:solidFill>
                          <a:srgbClr val="80945B"/>
                        </a:solidFill>
                        <a:effectLst/>
                        <a:latin typeface="Times New Roman"/>
                        <a:ea typeface="Times New Roman"/>
                        <a:cs typeface="Times New Roman"/>
                      </a:endParaRPr>
                    </a:p>
                  </a:txBody>
                  <a:tcPr marL="68580" marR="68580" marT="0" marB="0"/>
                </a:tc>
              </a:tr>
              <a:tr h="295278">
                <a:tc>
                  <a:txBody>
                    <a:bodyPr/>
                    <a:lstStyle/>
                    <a:p>
                      <a:pPr>
                        <a:spcAft>
                          <a:spcPts val="0"/>
                        </a:spcAft>
                      </a:pPr>
                      <a:r>
                        <a:rPr lang="en-US" sz="1050">
                          <a:effectLst/>
                        </a:rPr>
                        <a:t>TOTAL INGRESOS</a:t>
                      </a:r>
                      <a:endParaRPr lang="es-EC" sz="1400">
                        <a:solidFill>
                          <a:srgbClr val="80945B"/>
                        </a:solidFill>
                        <a:effectLst/>
                        <a:latin typeface="Times New Roman"/>
                        <a:ea typeface="Times New Roman"/>
                        <a:cs typeface="Times New Roman"/>
                      </a:endParaRPr>
                    </a:p>
                  </a:txBody>
                  <a:tcPr marL="68580" marR="68580" marT="0" marB="0"/>
                </a:tc>
                <a:tc>
                  <a:txBody>
                    <a:bodyPr/>
                    <a:lstStyle/>
                    <a:p>
                      <a:pPr algn="r">
                        <a:spcAft>
                          <a:spcPts val="0"/>
                        </a:spcAft>
                      </a:pPr>
                      <a:r>
                        <a:rPr lang="en-US" sz="1050" dirty="0">
                          <a:effectLst/>
                        </a:rPr>
                        <a:t>5,945,532.00</a:t>
                      </a:r>
                      <a:endParaRPr lang="es-EC" sz="1400" dirty="0">
                        <a:solidFill>
                          <a:srgbClr val="80945B"/>
                        </a:solidFill>
                        <a:effectLst/>
                        <a:latin typeface="Times New Roman"/>
                        <a:ea typeface="Times New Roman"/>
                        <a:cs typeface="Times New Roman"/>
                      </a:endParaRPr>
                    </a:p>
                  </a:txBody>
                  <a:tcPr marL="68580" marR="68580" marT="0" marB="0"/>
                </a:tc>
              </a:tr>
            </a:tbl>
          </a:graphicData>
        </a:graphic>
      </p:graphicFrame>
      <p:graphicFrame>
        <p:nvGraphicFramePr>
          <p:cNvPr id="30" name="29 Gráfico"/>
          <p:cNvGraphicFramePr/>
          <p:nvPr>
            <p:extLst>
              <p:ext uri="{D42A27DB-BD31-4B8C-83A1-F6EECF244321}">
                <p14:modId xmlns:p14="http://schemas.microsoft.com/office/powerpoint/2010/main" val="2862838975"/>
              </p:ext>
            </p:extLst>
          </p:nvPr>
        </p:nvGraphicFramePr>
        <p:xfrm>
          <a:off x="3995936" y="476672"/>
          <a:ext cx="3474085" cy="2088232"/>
        </p:xfrm>
        <a:graphic>
          <a:graphicData uri="http://schemas.openxmlformats.org/drawingml/2006/chart">
            <c:chart xmlns:c="http://schemas.openxmlformats.org/drawingml/2006/chart" xmlns:r="http://schemas.openxmlformats.org/officeDocument/2006/relationships" r:id="rId2"/>
          </a:graphicData>
        </a:graphic>
      </p:graphicFrame>
      <p:sp>
        <p:nvSpPr>
          <p:cNvPr id="4" name="3 Abrir llave"/>
          <p:cNvSpPr/>
          <p:nvPr/>
        </p:nvSpPr>
        <p:spPr>
          <a:xfrm rot="16200000">
            <a:off x="4031939" y="584683"/>
            <a:ext cx="360041" cy="3744416"/>
          </a:xfrm>
          <a:prstGeom prst="leftBrace">
            <a:avLst>
              <a:gd name="adj1" fmla="val 8333"/>
              <a:gd name="adj2" fmla="val 5037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pic>
        <p:nvPicPr>
          <p:cNvPr id="32" name="31 Imagen"/>
          <p:cNvPicPr/>
          <p:nvPr/>
        </p:nvPicPr>
        <p:blipFill>
          <a:blip r:embed="rId3">
            <a:extLst>
              <a:ext uri="{28A0092B-C50C-407E-A947-70E740481C1C}">
                <a14:useLocalDpi xmlns:a14="http://schemas.microsoft.com/office/drawing/2010/main" val="0"/>
              </a:ext>
            </a:extLst>
          </a:blip>
          <a:srcRect/>
          <a:stretch>
            <a:fillRect/>
          </a:stretch>
        </p:blipFill>
        <p:spPr bwMode="auto">
          <a:xfrm>
            <a:off x="2339751" y="2708920"/>
            <a:ext cx="3864145" cy="3744416"/>
          </a:xfrm>
          <a:prstGeom prst="rect">
            <a:avLst/>
          </a:prstGeom>
          <a:noFill/>
          <a:ln>
            <a:solidFill>
              <a:schemeClr val="tx2">
                <a:lumMod val="60000"/>
                <a:lumOff val="40000"/>
              </a:schemeClr>
            </a:solidFill>
          </a:ln>
        </p:spPr>
      </p:pic>
      <p:sp>
        <p:nvSpPr>
          <p:cNvPr id="6" name="5 Rectángulo redondeado"/>
          <p:cNvSpPr/>
          <p:nvPr/>
        </p:nvSpPr>
        <p:spPr>
          <a:xfrm>
            <a:off x="1619672" y="2996952"/>
            <a:ext cx="576064" cy="3168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C" dirty="0" smtClean="0"/>
              <a:t>Estructura Programática</a:t>
            </a:r>
            <a:endParaRPr lang="es-EC" dirty="0"/>
          </a:p>
        </p:txBody>
      </p:sp>
    </p:spTree>
    <p:extLst>
      <p:ext uri="{BB962C8B-B14F-4D97-AF65-F5344CB8AC3E}">
        <p14:creationId xmlns:p14="http://schemas.microsoft.com/office/powerpoint/2010/main" val="2622642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820296" y="2060848"/>
            <a:ext cx="6912768" cy="2448272"/>
          </a:xfrm>
          <a:prstGeom prst="rect">
            <a:avLst/>
          </a:prstGeom>
          <a:noFill/>
          <a:ln>
            <a:noFill/>
          </a:ln>
        </p:spPr>
      </p:pic>
      <p:sp>
        <p:nvSpPr>
          <p:cNvPr id="4" name="3 Elipse"/>
          <p:cNvSpPr/>
          <p:nvPr/>
        </p:nvSpPr>
        <p:spPr>
          <a:xfrm>
            <a:off x="683568" y="651101"/>
            <a:ext cx="2088232" cy="720080"/>
          </a:xfrm>
          <a:prstGeom prst="ellipse">
            <a:avLst/>
          </a:prstGeom>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anchor="ctr"/>
          <a:lstStyle/>
          <a:p>
            <a:pPr marL="285750" indent="-285750" algn="l">
              <a:buFont typeface="Wingdings" pitchFamily="2" charset="2"/>
              <a:buChar char="q"/>
              <a:defRPr/>
            </a:pPr>
            <a:r>
              <a:rPr lang="es-ES" sz="1200" dirty="0" smtClean="0">
                <a:solidFill>
                  <a:schemeClr val="tx1"/>
                </a:solidFill>
                <a:cs typeface="Arial" pitchFamily="34" charset="0"/>
              </a:rPr>
              <a:t>Art.297 Constitución</a:t>
            </a:r>
            <a:endParaRPr lang="es-ES" sz="1200" dirty="0">
              <a:solidFill>
                <a:schemeClr val="tx1"/>
              </a:solidFill>
              <a:cs typeface="Arial" pitchFamily="34" charset="0"/>
            </a:endParaRPr>
          </a:p>
        </p:txBody>
      </p:sp>
      <p:sp>
        <p:nvSpPr>
          <p:cNvPr id="5" name="Text Box 15"/>
          <p:cNvSpPr txBox="1">
            <a:spLocks noChangeArrowheads="1"/>
          </p:cNvSpPr>
          <p:nvPr/>
        </p:nvSpPr>
        <p:spPr bwMode="auto">
          <a:xfrm>
            <a:off x="820296" y="4869160"/>
            <a:ext cx="2774571" cy="72008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pPr>
            <a:r>
              <a:rPr lang="es-EC" sz="1200" dirty="0"/>
              <a:t>valores referentes a la </a:t>
            </a:r>
            <a:r>
              <a:rPr lang="es-EC" sz="1200" dirty="0" smtClean="0"/>
              <a:t>construcción     (contratos suscritos y consultorías del 2011)</a:t>
            </a:r>
            <a:endParaRPr lang="es-EC" dirty="0"/>
          </a:p>
        </p:txBody>
      </p:sp>
      <p:sp>
        <p:nvSpPr>
          <p:cNvPr id="6" name="Text Box 15"/>
          <p:cNvSpPr txBox="1">
            <a:spLocks noChangeArrowheads="1"/>
          </p:cNvSpPr>
          <p:nvPr/>
        </p:nvSpPr>
        <p:spPr bwMode="auto">
          <a:xfrm>
            <a:off x="4537537" y="14211"/>
            <a:ext cx="3634863" cy="678485"/>
          </a:xfrm>
          <a:prstGeom prst="rect">
            <a:avLst/>
          </a:prstGeom>
          <a:gradFill rotWithShape="0">
            <a:gsLst>
              <a:gs pos="0">
                <a:srgbClr val="9AC073"/>
              </a:gs>
              <a:gs pos="50000">
                <a:srgbClr val="CCFF99"/>
              </a:gs>
              <a:gs pos="100000">
                <a:srgbClr val="9AC073"/>
              </a:gs>
            </a:gsLst>
            <a:lin ang="5400000" scaled="1"/>
          </a:gra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pPr>
            <a:r>
              <a:rPr lang="es-EC" sz="1100" dirty="0"/>
              <a:t>Todo programa financiado con recursos públicos tendrá objetivos, metas y un plazo predeterminado para ser evaluado</a:t>
            </a:r>
            <a:endParaRPr lang="es-EC" sz="1600" dirty="0"/>
          </a:p>
        </p:txBody>
      </p:sp>
      <p:sp>
        <p:nvSpPr>
          <p:cNvPr id="7" name="Text Box 5"/>
          <p:cNvSpPr txBox="1">
            <a:spLocks noChangeArrowheads="1"/>
          </p:cNvSpPr>
          <p:nvPr/>
        </p:nvSpPr>
        <p:spPr bwMode="auto">
          <a:xfrm>
            <a:off x="3594866" y="1083149"/>
            <a:ext cx="3065365" cy="576064"/>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pPr>
            <a:r>
              <a:rPr lang="es-EC" sz="1200" b="1" dirty="0" smtClean="0">
                <a:latin typeface="Calibri" pitchFamily="34" charset="0"/>
              </a:rPr>
              <a:t>RECURSOS ASIGNADOS PARA FORTALECIMIENTO DE LOS GAD´s.</a:t>
            </a:r>
            <a:endParaRPr lang="es-EC" dirty="0"/>
          </a:p>
        </p:txBody>
      </p:sp>
    </p:spTree>
    <p:extLst>
      <p:ext uri="{BB962C8B-B14F-4D97-AF65-F5344CB8AC3E}">
        <p14:creationId xmlns:p14="http://schemas.microsoft.com/office/powerpoint/2010/main" val="3216615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24744"/>
            <a:ext cx="6840760" cy="2304256"/>
          </a:xfrm>
          <a:prstGeom prst="rect">
            <a:avLst/>
          </a:prstGeom>
          <a:noFill/>
          <a:ln>
            <a:noFill/>
          </a:ln>
        </p:spPr>
      </p:pic>
      <p:sp>
        <p:nvSpPr>
          <p:cNvPr id="3" name="Text Box 15"/>
          <p:cNvSpPr txBox="1">
            <a:spLocks noChangeArrowheads="1"/>
          </p:cNvSpPr>
          <p:nvPr/>
        </p:nvSpPr>
        <p:spPr bwMode="auto">
          <a:xfrm>
            <a:off x="683568" y="3748577"/>
            <a:ext cx="3708412" cy="72008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es-EC" sz="1200" dirty="0"/>
              <a:t>compra de bienes y servicios de consumo, los cuales quedan inservibles o desaparecen por el uso o </a:t>
            </a:r>
            <a:r>
              <a:rPr lang="es-EC" sz="1200" dirty="0" smtClean="0"/>
              <a:t>consumo.</a:t>
            </a:r>
            <a:endParaRPr lang="es-EC" sz="1200" dirty="0"/>
          </a:p>
        </p:txBody>
      </p:sp>
      <p:sp>
        <p:nvSpPr>
          <p:cNvPr id="4" name="Text Box 15"/>
          <p:cNvSpPr txBox="1">
            <a:spLocks noChangeArrowheads="1"/>
          </p:cNvSpPr>
          <p:nvPr/>
        </p:nvSpPr>
        <p:spPr bwMode="auto">
          <a:xfrm>
            <a:off x="1115616" y="4621324"/>
            <a:ext cx="4896544" cy="639688"/>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es-EC" sz="1200" dirty="0"/>
              <a:t>adquisiciones de bienes y servicios para la inversión y gastos que se efectuaron por concepto de  construcciones públicas</a:t>
            </a:r>
          </a:p>
          <a:p>
            <a:pPr algn="just"/>
            <a:r>
              <a:rPr lang="es-EC" sz="1200" dirty="0" smtClean="0"/>
              <a:t>.</a:t>
            </a:r>
            <a:endParaRPr lang="es-EC" sz="1200" dirty="0"/>
          </a:p>
        </p:txBody>
      </p:sp>
      <p:sp>
        <p:nvSpPr>
          <p:cNvPr id="5" name="Text Box 15"/>
          <p:cNvSpPr txBox="1">
            <a:spLocks noChangeArrowheads="1"/>
          </p:cNvSpPr>
          <p:nvPr/>
        </p:nvSpPr>
        <p:spPr bwMode="auto">
          <a:xfrm>
            <a:off x="1685924" y="5423729"/>
            <a:ext cx="5262340" cy="741575"/>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s-EC" sz="1200" dirty="0"/>
              <a:t>amortización de un crédito de ejercicios anteriores para la compra de un activo fijo, y compra anual de activos menores para el funcionamiento operativo de la institución.</a:t>
            </a:r>
          </a:p>
        </p:txBody>
      </p:sp>
      <p:sp>
        <p:nvSpPr>
          <p:cNvPr id="6" name="Text Box 5"/>
          <p:cNvSpPr txBox="1">
            <a:spLocks noChangeArrowheads="1"/>
          </p:cNvSpPr>
          <p:nvPr/>
        </p:nvSpPr>
        <p:spPr bwMode="auto">
          <a:xfrm>
            <a:off x="4860032" y="-27384"/>
            <a:ext cx="3065365" cy="576064"/>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w="9525">
            <a:solidFill>
              <a:srgbClr val="000000"/>
            </a:solidFill>
            <a:miter lim="800000"/>
            <a:headEnd/>
            <a:tailEnd/>
          </a:ln>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pPr>
            <a:r>
              <a:rPr lang="es-EC" sz="1200" b="1" dirty="0" smtClean="0">
                <a:latin typeface="Calibri" pitchFamily="34" charset="0"/>
              </a:rPr>
              <a:t>RECURSOS POR CLASIFICACIÓN ECONÓMICA.</a:t>
            </a:r>
            <a:endParaRPr lang="es-EC" dirty="0"/>
          </a:p>
        </p:txBody>
      </p:sp>
    </p:spTree>
    <p:extLst>
      <p:ext uri="{BB962C8B-B14F-4D97-AF65-F5344CB8AC3E}">
        <p14:creationId xmlns:p14="http://schemas.microsoft.com/office/powerpoint/2010/main" val="2594069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srcRect/>
          <a:stretch>
            <a:fillRect/>
          </a:stretch>
        </p:blipFill>
        <p:spPr bwMode="auto">
          <a:xfrm>
            <a:off x="467544" y="1268760"/>
            <a:ext cx="3744416" cy="2088232"/>
          </a:xfrm>
          <a:prstGeom prst="rect">
            <a:avLst/>
          </a:prstGeom>
          <a:noFill/>
          <a:ln w="9525">
            <a:noFill/>
            <a:miter lim="800000"/>
            <a:headEnd/>
            <a:tailEnd/>
          </a:ln>
        </p:spPr>
      </p:pic>
      <p:sp>
        <p:nvSpPr>
          <p:cNvPr id="3" name="Text Box 4"/>
          <p:cNvSpPr txBox="1">
            <a:spLocks noChangeArrowheads="1"/>
          </p:cNvSpPr>
          <p:nvPr/>
        </p:nvSpPr>
        <p:spPr bwMode="auto">
          <a:xfrm>
            <a:off x="5279860" y="0"/>
            <a:ext cx="2469041" cy="532907"/>
          </a:xfrm>
          <a:prstGeom prst="rect">
            <a:avLst/>
          </a:prstGeom>
          <a:gradFill rotWithShape="0">
            <a:gsLst>
              <a:gs pos="0">
                <a:srgbClr val="CCFFFF"/>
              </a:gs>
              <a:gs pos="100000">
                <a:srgbClr val="A6D0D0"/>
              </a:gs>
            </a:gsLst>
            <a:lin ang="5400000" scaled="1"/>
          </a:gradFill>
          <a:ln w="9525">
            <a:solidFill>
              <a:srgbClr val="000000"/>
            </a:solidFill>
            <a:miter lim="800000"/>
            <a:headEnd/>
            <a:tailEnd/>
          </a:ln>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pPr>
            <a:r>
              <a:rPr lang="es-EC" sz="1600" b="1" dirty="0" smtClean="0">
                <a:latin typeface="Calibri" pitchFamily="34" charset="0"/>
              </a:rPr>
              <a:t>EJECUCIÓN PRESUPUESTARIA</a:t>
            </a:r>
            <a:endParaRPr lang="es-EC" sz="2400" dirty="0"/>
          </a:p>
        </p:txBody>
      </p:sp>
      <p:pic>
        <p:nvPicPr>
          <p:cNvPr id="4" name="3 Imagen"/>
          <p:cNvPicPr/>
          <p:nvPr/>
        </p:nvPicPr>
        <p:blipFill>
          <a:blip r:embed="rId3"/>
          <a:srcRect/>
          <a:stretch>
            <a:fillRect/>
          </a:stretch>
        </p:blipFill>
        <p:spPr bwMode="auto">
          <a:xfrm>
            <a:off x="539552" y="3776811"/>
            <a:ext cx="3603898" cy="2676525"/>
          </a:xfrm>
          <a:prstGeom prst="rect">
            <a:avLst/>
          </a:prstGeom>
          <a:noFill/>
          <a:ln w="9525">
            <a:solidFill>
              <a:schemeClr val="tx1"/>
            </a:solidFill>
            <a:miter lim="800000"/>
            <a:headEnd/>
            <a:tailEnd/>
          </a:ln>
        </p:spPr>
      </p:pic>
      <p:pic>
        <p:nvPicPr>
          <p:cNvPr id="5" name="4 Imagen"/>
          <p:cNvPicPr/>
          <p:nvPr/>
        </p:nvPicPr>
        <p:blipFill>
          <a:blip r:embed="rId4">
            <a:extLst>
              <a:ext uri="{28A0092B-C50C-407E-A947-70E740481C1C}">
                <a14:useLocalDpi xmlns:a14="http://schemas.microsoft.com/office/drawing/2010/main" val="0"/>
              </a:ext>
            </a:extLst>
          </a:blip>
          <a:srcRect/>
          <a:stretch>
            <a:fillRect/>
          </a:stretch>
        </p:blipFill>
        <p:spPr bwMode="auto">
          <a:xfrm>
            <a:off x="4283968" y="764704"/>
            <a:ext cx="4311511" cy="3012107"/>
          </a:xfrm>
          <a:prstGeom prst="rect">
            <a:avLst/>
          </a:prstGeom>
          <a:noFill/>
          <a:ln>
            <a:noFill/>
          </a:ln>
        </p:spPr>
      </p:pic>
      <p:pic>
        <p:nvPicPr>
          <p:cNvPr id="6" name="5 Imagen"/>
          <p:cNvPicPr/>
          <p:nvPr/>
        </p:nvPicPr>
        <p:blipFill>
          <a:blip r:embed="rId5">
            <a:extLst>
              <a:ext uri="{28A0092B-C50C-407E-A947-70E740481C1C}">
                <a14:useLocalDpi xmlns:a14="http://schemas.microsoft.com/office/drawing/2010/main" val="0"/>
              </a:ext>
            </a:extLst>
          </a:blip>
          <a:srcRect/>
          <a:stretch>
            <a:fillRect/>
          </a:stretch>
        </p:blipFill>
        <p:spPr bwMode="auto">
          <a:xfrm>
            <a:off x="4384908" y="3831690"/>
            <a:ext cx="4172966" cy="2621646"/>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767678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440080" y="-25643"/>
            <a:ext cx="3804328" cy="58477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600" b="1" spc="50" dirty="0">
                <a:ln w="11430"/>
                <a:solidFill>
                  <a:srgbClr val="CC0000"/>
                </a:solidFill>
                <a:effectLst>
                  <a:outerShdw blurRad="76200" dist="50800" dir="5400000" algn="tl" rotWithShape="0">
                    <a:srgbClr val="000000">
                      <a:alpha val="65000"/>
                    </a:srgbClr>
                  </a:outerShdw>
                </a:effectLst>
              </a:rPr>
              <a:t>CÁPITULO </a:t>
            </a:r>
            <a:r>
              <a:rPr lang="es-ES" sz="1600" b="1" spc="50" dirty="0" smtClean="0">
                <a:ln w="11430"/>
                <a:solidFill>
                  <a:srgbClr val="CC0000"/>
                </a:solidFill>
                <a:effectLst>
                  <a:outerShdw blurRad="76200" dist="50800" dir="5400000" algn="tl" rotWithShape="0">
                    <a:srgbClr val="000000">
                      <a:alpha val="65000"/>
                    </a:srgbClr>
                  </a:outerShdw>
                </a:effectLst>
              </a:rPr>
              <a:t>V: </a:t>
            </a:r>
            <a:r>
              <a:rPr lang="es-ES" sz="1600" b="1" spc="50" dirty="0" smtClean="0">
                <a:ln w="11430"/>
                <a:solidFill>
                  <a:srgbClr val="336600"/>
                </a:solidFill>
                <a:effectLst>
                  <a:outerShdw blurRad="76200" dist="50800" dir="5400000" algn="tl" rotWithShape="0">
                    <a:srgbClr val="000000">
                      <a:alpha val="65000"/>
                    </a:srgbClr>
                  </a:outerShdw>
                </a:effectLst>
              </a:rPr>
              <a:t>Propuesta del Modelo</a:t>
            </a:r>
            <a:endParaRPr lang="es-ES" sz="1600" b="1" spc="50" dirty="0">
              <a:ln w="11430"/>
              <a:solidFill>
                <a:srgbClr val="336600"/>
              </a:solidFill>
              <a:effectLst>
                <a:outerShdw blurRad="76200" dist="50800" dir="5400000" algn="tl" rotWithShape="0">
                  <a:srgbClr val="000000">
                    <a:alpha val="65000"/>
                  </a:srgbClr>
                </a:outerShdw>
              </a:effectLst>
            </a:endParaRPr>
          </a:p>
        </p:txBody>
      </p:sp>
      <p:sp>
        <p:nvSpPr>
          <p:cNvPr id="3" name="2 Rectángulo"/>
          <p:cNvSpPr/>
          <p:nvPr/>
        </p:nvSpPr>
        <p:spPr>
          <a:xfrm>
            <a:off x="683568" y="836712"/>
            <a:ext cx="6048672" cy="1815882"/>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l="50000" t="50000" r="50000" b="50000"/>
            </a:path>
            <a:tileRect/>
          </a:gra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sz="1600" dirty="0">
                <a:latin typeface="Times New Roman" pitchFamily="18" charset="0"/>
                <a:cs typeface="Times New Roman" pitchFamily="18" charset="0"/>
              </a:rPr>
              <a:t>En el marco de la reforma del Estado, cobra especial importancia la modernización de la gestión pública bajo un modelo de ´Gobierno por resultados`, en este contexto, el modelo que a continuación se presenta  se basa entre otras normas en el art, 227 de la Constitución, según la cual la administración pública constituye un servicio a la colectividad que se rige por los principios de eficacia, eficiencia, calidad, transparencia y evaluación. </a:t>
            </a:r>
            <a:endParaRPr lang="es-EC" sz="1600" dirty="0">
              <a:latin typeface="Times New Roman" pitchFamily="18" charset="0"/>
              <a:cs typeface="Times New Roman" pitchFamily="18" charset="0"/>
            </a:endParaRPr>
          </a:p>
        </p:txBody>
      </p:sp>
      <p:sp>
        <p:nvSpPr>
          <p:cNvPr id="4" name="Text Box 5"/>
          <p:cNvSpPr txBox="1">
            <a:spLocks noChangeArrowheads="1"/>
          </p:cNvSpPr>
          <p:nvPr/>
        </p:nvSpPr>
        <p:spPr bwMode="auto">
          <a:xfrm>
            <a:off x="2123728" y="4941168"/>
            <a:ext cx="6048672" cy="1368152"/>
          </a:xfrm>
          <a:prstGeom prst="rect">
            <a:avLst/>
          </a:prstGeom>
          <a:gradFill rotWithShape="0">
            <a:gsLst>
              <a:gs pos="0">
                <a:srgbClr val="AAAA66"/>
              </a:gs>
              <a:gs pos="50000">
                <a:srgbClr val="FFFF99"/>
              </a:gs>
              <a:gs pos="100000">
                <a:srgbClr val="AAAA66"/>
              </a:gs>
            </a:gsLst>
            <a:lin ang="5400000" scaled="1"/>
          </a:gra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es-ES" sz="1600" dirty="0">
                <a:latin typeface="Times New Roman" pitchFamily="18" charset="0"/>
                <a:cs typeface="Times New Roman" pitchFamily="18" charset="0"/>
              </a:rPr>
              <a:t>Además, se presenta una nueva estructura presupuestaria, en la que se identifican PROYECTOS, con el objeto de que éstos puedan ser evaluados en base a indicadores, y así poder controlar los gastos en función de la planificación y a la ves poder dar un seguimiento al POA y a la ejecución presupuestaria. </a:t>
            </a:r>
            <a:endParaRPr lang="es-EC" sz="1600" dirty="0">
              <a:latin typeface="Times New Roman" pitchFamily="18" charset="0"/>
              <a:cs typeface="Times New Roman" pitchFamily="18" charset="0"/>
            </a:endParaRPr>
          </a:p>
        </p:txBody>
      </p:sp>
      <p:sp>
        <p:nvSpPr>
          <p:cNvPr id="5" name="4 Elipse"/>
          <p:cNvSpPr/>
          <p:nvPr/>
        </p:nvSpPr>
        <p:spPr>
          <a:xfrm>
            <a:off x="539552" y="2780531"/>
            <a:ext cx="5400600" cy="1152525"/>
          </a:xfrm>
          <a:prstGeom prst="ellipse">
            <a:avLst/>
          </a:prstGeom>
        </p:spPr>
        <p:style>
          <a:lnRef idx="2">
            <a:schemeClr val="accent4"/>
          </a:lnRef>
          <a:fillRef idx="1">
            <a:schemeClr val="lt1"/>
          </a:fillRef>
          <a:effectRef idx="0">
            <a:schemeClr val="accent4"/>
          </a:effectRef>
          <a:fontRef idx="minor">
            <a:schemeClr val="dk1"/>
          </a:fontRef>
        </p:style>
        <p:txBody>
          <a:bodyPr anchor="ctr"/>
          <a:lstStyle/>
          <a:p>
            <a:pPr marL="285750" indent="-285750" algn="just">
              <a:buFont typeface="Wingdings" pitchFamily="2" charset="2"/>
              <a:buChar char="q"/>
              <a:defRPr/>
            </a:pPr>
            <a:r>
              <a:rPr lang="es-ES" sz="1400" dirty="0" smtClean="0">
                <a:solidFill>
                  <a:schemeClr val="tx1"/>
                </a:solidFill>
                <a:latin typeface="Times New Roman" pitchFamily="18" charset="0"/>
                <a:cs typeface="Times New Roman" pitchFamily="18" charset="0"/>
              </a:rPr>
              <a:t>Libro II: </a:t>
            </a:r>
            <a:r>
              <a:rPr lang="es-EC" sz="1400" dirty="0" smtClean="0">
                <a:latin typeface="Times New Roman" pitchFamily="18" charset="0"/>
                <a:cs typeface="Times New Roman" pitchFamily="18" charset="0"/>
              </a:rPr>
              <a:t>Del </a:t>
            </a:r>
            <a:r>
              <a:rPr lang="es-EC" sz="1400" dirty="0">
                <a:latin typeface="Times New Roman" pitchFamily="18" charset="0"/>
                <a:cs typeface="Times New Roman" pitchFamily="18" charset="0"/>
              </a:rPr>
              <a:t>Sistema Nacional de Finanzas Públicas”, hace referencia a la gestión de las finanzas públicas y señala </a:t>
            </a:r>
            <a:r>
              <a:rPr lang="es-EC" sz="1400" dirty="0" smtClean="0">
                <a:latin typeface="Times New Roman" pitchFamily="18" charset="0"/>
                <a:cs typeface="Times New Roman" pitchFamily="18" charset="0"/>
              </a:rPr>
              <a:t>la vinculación </a:t>
            </a:r>
            <a:r>
              <a:rPr lang="es-EC" sz="1400" dirty="0">
                <a:latin typeface="Times New Roman" pitchFamily="18" charset="0"/>
                <a:cs typeface="Times New Roman" pitchFamily="18" charset="0"/>
              </a:rPr>
              <a:t>entre la Planificación y el Presupuesto</a:t>
            </a:r>
            <a:endParaRPr lang="es-ES" sz="1400" dirty="0">
              <a:solidFill>
                <a:schemeClr val="tx1"/>
              </a:solidFill>
              <a:latin typeface="Times New Roman" pitchFamily="18" charset="0"/>
              <a:cs typeface="Times New Roman" pitchFamily="18" charset="0"/>
            </a:endParaRPr>
          </a:p>
        </p:txBody>
      </p:sp>
      <p:sp>
        <p:nvSpPr>
          <p:cNvPr id="6" name="5 Elipse"/>
          <p:cNvSpPr/>
          <p:nvPr/>
        </p:nvSpPr>
        <p:spPr>
          <a:xfrm>
            <a:off x="3779912" y="4004989"/>
            <a:ext cx="4537075" cy="792163"/>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marL="285750" indent="-285750">
              <a:buFont typeface="Wingdings" pitchFamily="2" charset="2"/>
              <a:buChar char="q"/>
              <a:defRPr/>
            </a:pPr>
            <a:r>
              <a:rPr lang="es-ES" sz="1400" dirty="0" smtClean="0">
                <a:solidFill>
                  <a:schemeClr val="tx1"/>
                </a:solidFill>
                <a:cs typeface="Arial" pitchFamily="34" charset="0"/>
              </a:rPr>
              <a:t>Normas Técnicas del Presupuesto, se señalan </a:t>
            </a:r>
            <a:r>
              <a:rPr lang="es-EC" sz="1400" dirty="0"/>
              <a:t>Categorías  programáticas</a:t>
            </a:r>
            <a:endParaRPr lang="es-ES" sz="1400" dirty="0">
              <a:solidFill>
                <a:schemeClr val="tx1"/>
              </a:solidFill>
              <a:cs typeface="Arial" pitchFamily="34" charset="0"/>
            </a:endParaRPr>
          </a:p>
        </p:txBody>
      </p:sp>
    </p:spTree>
    <p:extLst>
      <p:ext uri="{BB962C8B-B14F-4D97-AF65-F5344CB8AC3E}">
        <p14:creationId xmlns:p14="http://schemas.microsoft.com/office/powerpoint/2010/main" val="2880604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40126" y="620688"/>
            <a:ext cx="4031873" cy="369332"/>
          </a:xfrm>
          <a:prstGeom prst="rect">
            <a:avLst/>
          </a:prstGeom>
        </p:spPr>
        <p:txBody>
          <a:bodyPr wrap="none">
            <a:spAutoFit/>
          </a:bodyPr>
          <a:lstStyle/>
          <a:p>
            <a:r>
              <a:rPr lang="es-EC"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Estructura Programática Propuesta</a:t>
            </a:r>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96752"/>
            <a:ext cx="6480720" cy="4896544"/>
          </a:xfrm>
          <a:prstGeom prst="rect">
            <a:avLst/>
          </a:prstGeom>
          <a:ln>
            <a:noFill/>
          </a:ln>
          <a:effectLst>
            <a:outerShdw blurRad="292100" dist="139700" dir="2700000" algn="tl" rotWithShape="0">
              <a:srgbClr val="333333">
                <a:alpha val="65000"/>
              </a:srgbClr>
            </a:outerShdw>
          </a:effectLst>
        </p:spPr>
      </p:pic>
      <p:sp>
        <p:nvSpPr>
          <p:cNvPr id="4" name="3 Flecha izquierda"/>
          <p:cNvSpPr/>
          <p:nvPr/>
        </p:nvSpPr>
        <p:spPr>
          <a:xfrm>
            <a:off x="6948264" y="2708920"/>
            <a:ext cx="2088232" cy="17281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dirty="0">
                <a:solidFill>
                  <a:schemeClr val="tx1"/>
                </a:solidFill>
                <a:latin typeface="Arial" pitchFamily="34" charset="0"/>
                <a:cs typeface="Arial" pitchFamily="34" charset="0"/>
              </a:rPr>
              <a:t>creen, amplíen, o mejoren un bien de capital o ayude a la  formación, mejora o incremento del capital humano</a:t>
            </a:r>
          </a:p>
        </p:txBody>
      </p:sp>
    </p:spTree>
    <p:extLst>
      <p:ext uri="{BB962C8B-B14F-4D97-AF65-F5344CB8AC3E}">
        <p14:creationId xmlns:p14="http://schemas.microsoft.com/office/powerpoint/2010/main" val="895680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44008" y="-99392"/>
            <a:ext cx="3424344" cy="685880"/>
          </a:xfrm>
        </p:spPr>
        <p:txBody>
          <a:bodyPr>
            <a:normAutofit/>
          </a:bodyPr>
          <a:lstStyle/>
          <a:p>
            <a:pPr algn="ctr"/>
            <a:r>
              <a:rPr lang="es-MX" sz="2800" b="1" dirty="0" smtClean="0"/>
              <a:t>INTRODUCCIÓN</a:t>
            </a:r>
            <a:endParaRPr lang="es-EC" sz="2800" b="1" dirty="0"/>
          </a:p>
        </p:txBody>
      </p:sp>
      <p:sp>
        <p:nvSpPr>
          <p:cNvPr id="4" name="AutoShape 2" descr="data:image/jpeg;base64,/9j/4AAQSkZJRgABAQAAAQABAAD/2wCEAAkGBxQSEhMUEBQVEhQQFRUQFRAUDxAPEA8UFRQXFhYUFBQYHCggGBolHBQUITEhJSkrLi4uFx8zODUsNygtLisBCgoKDg0OGxAQFy8fHiUuLCwsKywtLy0wLCwsLCwsLCwsLCwsLCwsLCwsLCwsLCwsLCwsLCwsLCwsLCwrLCwsOP/AABEIAOEA4QMBIgACEQEDEQH/xAAbAAEAAwEBAQEAAAAAAAAAAAAAAwQFAgEGB//EAEIQAAIBAgMDCAcGBQMEAwAAAAECAAMRBBIhBQYxEyIyQVFhcbMzNIGCg5GxFCNCUnKhB2LB0fBzwuFDU6KyFRYk/8QAGgEAAwEBAQEAAAAAAAAAAAAAAAIDAQQFBv/EACoRAAIBBAEDBAIBBQAAAAAAAAABAgMRITESBEOBMjNBUSJCExRxkbHh/9oADAMBAAIRAxEAPwD9xiIgAiIgBib5+p1fh+akrZ6nJAaItgOJZj/aWd8/U6vw/NSUsRU5iDuB/aRfueCvb8neCqWcD2TVnz9JtQZvoY89iROxF4nqyZoCXkgsBOc0r4vEZRpxOgmoCctEr4KqWXXUjSWDMYHhnkTy8APZ5PbxADgzwiezyAHJEjdZLOGEAKlZZe3cH3A/1K/n1JTrCXd3vQD/AFK3n1I8DGaUREoKIiIAIiIAIiIAIiIAYm+nqdb3PNSZ9ZrhO5B9Job6ep1vc81JlE8O5R9JLueCvb8nSibWHN1XwExRNbZ7cwd2keoTiWhPRPFgmSQwMyMbVzMewaTSxNXKpP8Al5ikysEKzS2Y2h8ZemfsvgfGX7xJLIx5Fp7PIoHs5M9vBEAFpzadQYAcEThpIROTACrU65c2D6Ef6lbznlaoJa2D6H4lbznjwMZoRESgoiIgAiIgAiIgAiIgBib5+p1fh+akyKRuB4D6TX3z9Tq/D81Ji4bor4CTXueCnb8lhRNPZnAiZwl7Zranwjz0IjRtODPS05zSIxn7UfgL95mdeWMVUuxPsEr2l4qyEZpbLOh8ZelLZa80+MvWk5bHAnN51aeRWB6J7mkOIqW0HEznB9cTnmwyji5ZiIjii05adXnDTAIqqyfYg+6+JW855BUk+xPRfErec8eBjL8REoKIiIAIiIAIiIAIiIAYm+nqdb3PNSYeFPNXwm5vp6nW9zzUmFQbRfASa9zwU7fkuCWtntzvESiDJsI/PHjKvRNG0TKuOxK06buxsEBJPYOsycmYu82H5ai9G+XlUZL2va4teRSuOzKwe1Gqc40Xp0yM4qu1JQy9RKXzLca6ydNpUsucVEy8M2dcvC9r3/aY2IoYivQNJqaqyhDm5UNRrFGU5LDUBgLG40v1yNtjVKlXlWpqitWpOaJZWuKVNwXYDQscyC3YglxD7DAbTpCmrGogWobKS62c6aKb6nWeJvHRcnknWpkqclUIdF5Ii92OYgkacBcnqnz9DYVVVBpKBVFaq9NxUQU1pO6kq9NhzlNiebqDLi7Dq8pYqgAxn2rPmHPpkG/N43F+uRksjXN3Zu26GIUNRqq4a9rHnHLx0Os9r7YooFLVaYFTRL1FGc8Obc6+yfO4LZGIojDlaaFsOa1MryoUOlQkq4NjaxyjL8uyVdk7IrYdqZKU6v3CUW+9AaiUZiShK6qc3d0YknZDRyzVxG30WmKlSyl3NMIatHWzlSxa+WwAuesC81KW1KKMEeqiuxChGqKGJPAAX7J8nQ2FWpc4U6dYlK9LI1QAU89Z3UglTzSGAYcdBLOH3UqLh6yc1nejh6SVD0i1IWJJOq2YEjXvkqcU2Um3Y+2Bns8E9lSR5OTO5yYAQ1JPsT0XxK3nPIagk2xPRfErec8eBjL8REoKIiIAIiIAIiIAIiIAYm+nqdX4fmpMOgvNXwH0m3vr6lW9zzEmNh25o8BJ9zwU7fk6ktI6jxE8tOlEqTNgTF2ucwe3HKVFuJNjNs9G/deYG0g3J1Cl8+U5bcb9Vv2k4LJrM7Yez2pU+eec4UlQCFQhLEAEnXQkm88w3L/aDmzcnd73CciEsvJ5CBmzXve/f3StQWty1P0nJc7pZs1/uulbW3pLX74xL4koFpq2dKtR2Y80NTSo5RA3A5hkHtlbmH09HDty1FwOYtKqpPUCzJYftLL02+0KfwCkwvYaOXX28AZ89tOhiszNSz5MqgBSbjm3OgOgv2a6CSrhcQC1QlygdL0ecWenzc3NY9XO7zeRkMjSxCuMUHBfk2olQARyYfMOI7bSF6bcupHQFNgTp0syka8eE+edcXylwKmUAc3+W4Nhra44W4y+pq8qzOtU07k01W4Oa/41ve1tBfTjOapll4YRercp9oTp8nlFsmTLnuc3K31tbLa3fJd5ziORAwgblNecuU2sjFbhuILZR/lpl4ajiOTtWzkisjk02Jc02IZ1W1jYHSw6rSSimJViW5U2yFQCWOQVSSDY5c+S19L3vHpoWbPrFnU5RrgHUX1sRY/KdGOTAnJntp4YARVDJ9iH7r4lbznkDiWNi+i+JW8548DGXoiJQUREQAREQAREQAREQAxN9PU63ueakx8OOavhNjfT1Ot8PzUmNhOivgJNe54KdvyWVWdZYWd3liZcrVPuh32Exto1CtKoy8VRmB7CFNvpNbGCyJ3TMxlLOjqDbOpXwuIqNZ+dbq7z1GQ1q+L5Q06NWu+GFDLbIpJ+8HhNfdkY3EpSxVXECmlX7wYVaQK8nqApc9Z0nW7+6+IoIKFWvSqYcI9Jqa0MtRldTccpx65NsLd3F4VkpU8UjYVGNqT0b1QhJOQP2cJphXwm82JOxsTiDU++o1Xpo9l0CugAtw6zIt9N68TTGHGGqBTTwq4zEXAvUBCc23aefNCv/D6tarQTFBMDXqmu9Hkr1gSwYqtT8pIneI3EpVa2IqYjLVFVFpUV5w+zoi5R16n+0jKUVspGLZT29tStWr4Gnhq5oLi0dy6qrnRQw0Mz8TvbicGuNpVyterhhTalVy8mH5Vgq514XHH2S+u5WIRcHyWJRamCFRFdqRcMrnQZSeIEuUNxUaliVxVRq9XGW5SsQEy5SCgRRoACJG8VspaRnvj8bgKmDq18R9pp4utTw9WmUCck1Xg1Mjs1+Uyam9uLFSqaeKL11xhw9PAGmpSrTz26XVYfSfWbN3KrPUw7Y7FfaKWDYPSpCkKZZltkaq34iLD957X/AIeZqFamKoWrUxf22nXCG9I5r5e06X+crG1icss+4WdXngBtrx6+y8GYYe3kT1QJFWr9Q+ciQXIkpVM2RRQ+WWXk+xPRfErec8hYSfYvoviVvOedECTL0REoKIiIAIiIAIiIAIiIAYe+vqVb4fmpMbC6KvgJs77epVvc81JkhLZe9Qf2En3PBXt+ScNOlNyPESESXCC7DsGsqSRb2geaPH+kz80u4s3QHvmdeZHRp3mkmHN2HiJXljArdvDWa9AjTxNWw8ZTzSDaeLyBmOuWwt7Z5Tq5gCOBFxPOnNSlY7IQajcnvOwZ87tXeRKGIw9BhdsQSL3sEA4E+J0m/RNyIcXgG1k0kNgJKDKVPFoXZAyl0ALIGBZA18pI6r2PjLU6bWOa50TKlet1DhPa9XqEryNSp9FYQvsWk2GXWQy7QSwiU1dmzdlYVTYSbYvovfrec8iqSbY3ovfrec87YnO9F6IiOKIiIAIiIAIiIAIiIAYe+3qVb4fmpM59adM/ygTR319SrfD81JQwovQHatj+0l3PBXt+SCWcJoGPYPrIbSwgtSP8xtKywTR63oh/nXKJl7/o/wCdsxdqUSy3UkMmotJTm4Qckr2HpxU5qLdrlu8pbJ2oaVRqdXok6MeK9Yv3ayrs/atyFq6dWfq77zveqgMyuvBgFJGoJHD9vpPP6nqVOmqlN62j0aHTcZunUW9M0Num9F/Ff/YGUtgYq6lD+HUeHZK2Dxpem1JuNuae3rt+0oYKtkqKe+x8DoROF1r1YzXydkaFqUoM+H/iPtE//Ilhf/8AOKdvEAOfrP1vE7YShhnxLdFKYf8AUT0R7SQJ+Gb5OWxuJJ/7hH7AfQTa3s3gL4DBYcHVqa1anEXynKg/8SZ9N/EpKB4PK17n0n8HcY9fF4+tUN2qCmzHvapVIA7gNB4T9L2ttVKCFqhsBp3nuA7Z+Y/wcqLRoYusxsMyLfuRWb/fO8ZjXx2JVfwlgFX8q31bxtecnWVVGXFHf0HRutecvStn6RhqwdVYXswDAHQ6i8lvIhzQBwAHytI8NjEqFgjBihs1jex75yCuO7aLtFLkfOX5Xwi6X7ZYnTBWRzTeSOp/eS7E9F8St5zyGof6ybYnoviVvOeWgSlovxESgoiIgAiIgAiIgAiIgBh76+pVvh+akpbHN1y9q/SXd9vUq3ueakz9jm2TvFpL9/BT9PIKyziBZEHtnlWnz7d8bTqqpAJAsOs2lG0tipXwjKx+IrUlutmpnQi2qnxlShtVT0uafmJ9Bh3RqbC6m99LjXSfK7S2YVuyar2dY/4nl15VqTc6cuS+j0unjRqrhUjxf2RbUwVvvE1QmxtrY/2kOExFxyTnmNwPWh6iO6c4bFMnDVT0l4hh4SatSpsLjmZuB4r4HrBnkSmpSco4+0etGPCKjPP0yA0mpuCeo3BHA9skxtMZg68C2o7G/wCZPVBCguLqeaw7T1MD4ThmVWGuZHAB7Rb+ohFf4Bu+fk/MN8qRqYguou1So1Egdbqco9pUrG+dMXw3JjRaPJCw6Rp1HS/t1mpRKjF4xav/AEGbGU7jiUFre3Op9k52HhBUw+GxFXnDDtXGU656hcMgPcLk+yfYfyKnTUn8HzUaUqtTjHbZboYZsNhaVEnWpevVXsZrAIfAD5z6Dc6mqF8RVIVaYyAn8x1Nu+31mbVwxqPzjZaarnfibkZiB2sSeE521XGYU6Yy06Qtlve7fiYnrN7ieHUm3NyZ9dSoJUVQj5f+y/tveKpiDkpXVCbAAnO57+zwn2e6+yuQpKv4m5znv7PZPld18ClMfaMQQoHQDHj/ADW+k0MXvwFuKCZj1O2g8QOM2DSzI5OqpSqL+Hp4/itv/p9+vCdWmLuxia9SlnxIALm6qFy2XvmxO9O6ufPVIOEnFnNWT7F9F8St5zyF5Nsb0XxK3nPKQJSL0REoKIiIAIiIAIiIAIiIAYW+/qVb3PNSZeANlU9gE1N+PUq3ueYkysGeavgPpJr3PBTt+TadL1FPUReZ+1MOtUsGHDh2jwM08O91B7BaZGIrHMQo11OvACFlJWkroxScXdGHiNhVBdqXPA6gbMP7zOGJqIekVI6jf6GfY4NKxzZXVeHGmW/3Suuy6hGc1KZ46GgDf23nj1+is707o9Wj1uLVLM+bbGB+kFB/NlFj421ECoF6SaHiVa4bv7JuVdkMeFQDtHJr+3Cdtsaotvvge409PrOVUKuXY6v6mmsIyKNIKLhs1N9CCDb224GSLheaRoACGszCzKdOaer2zXpbNYEZX8Vy3BlipsvLrmF+AJQFrdhY8dZaFCW2iM+pSwmfmu1aTo+Lq1KebI6YU1VKuGw1RgxzW61sB4SPBbDy06VBNRSd+UqE6ZjlJPy09k/QKmwmzBmqKyl+UKciFY2p5bZgddddbyH/AOvC6882DM7gD0jFMtz39c9PqKjlFQOfopQpzc3v4PkaVRq9R2UBUoXdQSAuc8Gc+IJ9kiw1OlSvUb722mY3CO/5VHE95M+oxW6ecKq1OTRdSip0je9yb6nvnbbno3SckKLIlrIo8AbnXW84+Mj1l1tH7wfBV6r1nubszaBRqO4KO6fabsbrJTIqYormFitMstl727TNBd1DlAoulE8C60eefeLXAlJ/4fM3SxJPihP+6UhRlHPG7Mr9fSqx4KfBf2yfaUKit0WBt2EH6SUTD3b2D9jVwamfOb9HLb9zNKrWJ4aD95187LOz5+pTjztF3X2SVqoH7yzsNr0vfrec8ynmnsH0I/XW8541Gbk2TqRSRoxEToJCIiACIiACIiACIiAGDvz6jX8E8xJj4Xor4D6TY369Rr+CeYkyqS2Cj+UfSIvX4H/TyaeGb7tu6/0lOX8MOZb83+f0lAiNEVl3ZzamTYlrAAdnCVtnnU+H9Z07XMhXdsFaaTMenUxmgyU2a/Szaa5iNOOhyj5z3G1MbmNlpkAKQbqARoW6+POOnA24zTfDioCh0DgrccRcSlW3eDsRyrqvEooVKfVwXq4cPHjJRzGw73c8T7XlzBaYYFuZdTmSyWYHWxuX+XfIhiMW5HMp34EZhlBvpwN/Hs6ryWpsBcro1Wq4cAEswuACDZT1aj9z3W5wm7SgkirVXiTZwoJbrNo11oXOz2tUxZJDBVCrplKksesi/DTt01kXKYrqVLA6ZiuYjtuDbt/wSbG7GWqgR3eym+YMM17EX1GmhI9siO74N/vq2trfeaLY30HsEm2r5Hs0jgVMWoN0R9NBoLELw0PWQRp2jj1SJ9sPBaV78Lnhx437l+fdr0mwBYDlapIuAc5uLhRx46ZdPGbGy9nCgpGYtc3u1ieAH9P3M2KTMbsTYIPkXlLB7c4DgD3an6z2rXtw4zitXvoJWmzqLSMhB/J0xvxnMQZF5LHLTS2B6Efrrec8zWmlsH0I/XW8550dPtkKujRiInWQEREAEREAEREAEREAMDfv1Cv4L5iyoVvSpsPygH5S5v16jX8F8xZU2UwKBTwIFpN+sovQWXbKtPxEr4kWY/P5yXHcVHYIxQuFPaIyYpLgkspPbIpbTSw7pVnJWldlqZLhOlLLnKCes/vIcIOM4rPmPdMvxia1ykRtU6z851RxqFSFdWPWA6sR42mXtxUamVdM+bQArdS3HW0+BTZ+HZqlXALUwjgmmTTYlKjA8XU/hvrpEi1d5yEpJYP0n7bTzZc65vy51zfKWaYzcJ+UbH2Dh6JU4umK2JrsfvWeqRe9x1i2k/VNlNTWkvJAhSLgG9z36zUot7DnfRoUlA065ziX6hPKXDMZXZrmUlK0TIq7yckTmdXnJkCons8WSU6d4JXCWDynSvNDYvovfq+c8hy2Em2P6P36vnPO2lHic05XL0REsTEREAEREAEREAEREAMHfr1Gv4J5izP2evQ8B9Job9eo1/BPMWcYAKyoRxCi/wApNv8APwUXoPMcDm9kloLmVb/hM7xaXF+z6TjCg5TMb/G5lrs6VrsfbIkW+kko8fnJaKZRczlS5FngOLLaVJZxDXUd8rWhU3g2BXx1LMjfy2PtE+D3Xxlk5MJTbWoSzlhYhz1z9IagWQj83XxsJ+fbf3dfCq9egx5xLGiqs1yxv1cOMlG9OpyttGSgqq43sQ7axgdsMMqqy11sVYsCNbifoOBp6Ko4AD2T4Pd3d5q/JYmuzEqSVpFSoQ3tex4mfomDTKtzb/OE2N5Vb/BtlCPFElduqQQTeI0ndglY8tE9M8Aijo9Rby9Tp2E5o0reMlnRCNiEpN6I3kux/R+/V855C7Dtkuxz9179XznloPJNovRESooiIgAiIgAiIgAiIgBgb9+oYjwXzFnmzaGVVI61Gnsnu/nqGI/SvmLItjvdRc3so/pJS9RRegspVIYhuBvJwoFlkVGuGNjxHXOqvSBiSdkEcsjpdL5z2u19JKFAPjKbPr7ZFrirFVl3J8QdFnFKlfwkrLc9wkgqDh2RlDOTOWDirUtoJVbvnj1NTOC8lJtspFJEtJbmS4h+qeUSFFz1yuXjaVhNs7vOhPEF5OqgcTBRubdHCITJ0pAf3nQcWvIK1a+gjtKCyJdyZ1Ur9nzkbMTOLxmknJsqopBpf2H6Ifrrec8z2aaGwvQj9dbznlun2yVU0IiJ1kBERABERABERABERADA379QxH6V8xZV2N0R+kf0iIj9RRegnwnS9hk9Xq8YiTqaCOz1uqUj0oiSqfBWltlyRLxbwiI8hYlaePETmLImxHRkERHntCQ0XafCR4jqiJVekn+xMeHsleeRI1vgtDYnQiIgzPDNPYHoR+ut5zxE6On2yFXRoxETrICIiACIi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data:image/jpeg;base64,/9j/4AAQSkZJRgABAQAAAQABAAD/2wCEAAkGBxQSEhMUEBQVEhQQFRUQFRAUDxAPEA8UFRQXFhYUFBQYHCggGBolHBQUITEhJSkrLi4uFx8zODUsNygtLisBCgoKDg0OGxAQFy8fHiUuLCwsKywtLy0wLCwsLCwsLCwsLCwsLCwsLCwsLCwsLCwsLCwsLCwsLCwsLCwrLCwsOP/AABEIAOEA4QMBIgACEQEDEQH/xAAbAAEAAwEBAQEAAAAAAAAAAAAAAwQFAgEGB//EAEIQAAIBAgMDCAcGBQMEAwAAAAECAAMRBBIhBQYxEyIyQVFhcbMzNIGCg5GxFCNCUnKhB2LB0fBzwuFDU6KyFRYk/8QAGgEAAwEBAQEAAAAAAAAAAAAAAAIDAQQFBv/EACoRAAIBBAEDBAIBBQAAAAAAAAABAgMRITESBEOBMjNBUSJCExRxkbHh/9oADAMBAAIRAxEAPwD9xiIgAiIgBib5+p1fh+akrZ6nJAaItgOJZj/aWd8/U6vw/NSUsRU5iDuB/aRfueCvb8neCqWcD2TVnz9JtQZvoY89iROxF4nqyZoCXkgsBOc0r4vEZRpxOgmoCctEr4KqWXXUjSWDMYHhnkTy8APZ5PbxADgzwiezyAHJEjdZLOGEAKlZZe3cH3A/1K/n1JTrCXd3vQD/AFK3n1I8DGaUREoKIiIAIiIAIiIAIiIAYm+nqdb3PNSZ9ZrhO5B9Job6ep1vc81JlE8O5R9JLueCvb8nSibWHN1XwExRNbZ7cwd2keoTiWhPRPFgmSQwMyMbVzMewaTSxNXKpP8Al5ikysEKzS2Y2h8ZemfsvgfGX7xJLIx5Fp7PIoHs5M9vBEAFpzadQYAcEThpIROTACrU65c2D6Ef6lbznlaoJa2D6H4lbznjwMZoRESgoiIgAiIgAiIgAiIgBib5+p1fh+akyKRuB4D6TX3z9Tq/D81Ji4bor4CTXueCnb8lhRNPZnAiZwl7Zranwjz0IjRtODPS05zSIxn7UfgL95mdeWMVUuxPsEr2l4qyEZpbLOh8ZelLZa80+MvWk5bHAnN51aeRWB6J7mkOIqW0HEznB9cTnmwyji5ZiIjii05adXnDTAIqqyfYg+6+JW855BUk+xPRfErec8eBjL8REoKIiIAIiIAIiIAIiIAYm+nqdb3PNSYeFPNXwm5vp6nW9zzUmFQbRfASa9zwU7fkuCWtntzvESiDJsI/PHjKvRNG0TKuOxK06buxsEBJPYOsycmYu82H5ai9G+XlUZL2va4teRSuOzKwe1Gqc40Xp0yM4qu1JQy9RKXzLca6ydNpUsucVEy8M2dcvC9r3/aY2IoYivQNJqaqyhDm5UNRrFGU5LDUBgLG40v1yNtjVKlXlWpqitWpOaJZWuKVNwXYDQscyC3YglxD7DAbTpCmrGogWobKS62c6aKb6nWeJvHRcnknWpkqclUIdF5Ii92OYgkacBcnqnz9DYVVVBpKBVFaq9NxUQU1pO6kq9NhzlNiebqDLi7Dq8pYqgAxn2rPmHPpkG/N43F+uRksjXN3Zu26GIUNRqq4a9rHnHLx0Os9r7YooFLVaYFTRL1FGc8Obc6+yfO4LZGIojDlaaFsOa1MryoUOlQkq4NjaxyjL8uyVdk7IrYdqZKU6v3CUW+9AaiUZiShK6qc3d0YknZDRyzVxG30WmKlSyl3NMIatHWzlSxa+WwAuesC81KW1KKMEeqiuxChGqKGJPAAX7J8nQ2FWpc4U6dYlK9LI1QAU89Z3UglTzSGAYcdBLOH3UqLh6yc1nejh6SVD0i1IWJJOq2YEjXvkqcU2Um3Y+2Bns8E9lSR5OTO5yYAQ1JPsT0XxK3nPIagk2xPRfErec8eBjL8REoKIiIAIiIAIiIAIiIAYm+nqdX4fmpMOgvNXwH0m3vr6lW9zzEmNh25o8BJ9zwU7fk6ktI6jxE8tOlEqTNgTF2ucwe3HKVFuJNjNs9G/deYG0g3J1Cl8+U5bcb9Vv2k4LJrM7Yez2pU+eec4UlQCFQhLEAEnXQkm88w3L/aDmzcnd73CciEsvJ5CBmzXve/f3StQWty1P0nJc7pZs1/uulbW3pLX74xL4koFpq2dKtR2Y80NTSo5RA3A5hkHtlbmH09HDty1FwOYtKqpPUCzJYftLL02+0KfwCkwvYaOXX28AZ89tOhiszNSz5MqgBSbjm3OgOgv2a6CSrhcQC1QlygdL0ecWenzc3NY9XO7zeRkMjSxCuMUHBfk2olQARyYfMOI7bSF6bcupHQFNgTp0syka8eE+edcXylwKmUAc3+W4Nhra44W4y+pq8qzOtU07k01W4Oa/41ve1tBfTjOapll4YRercp9oTp8nlFsmTLnuc3K31tbLa3fJd5ziORAwgblNecuU2sjFbhuILZR/lpl4ajiOTtWzkisjk02Jc02IZ1W1jYHSw6rSSimJViW5U2yFQCWOQVSSDY5c+S19L3vHpoWbPrFnU5RrgHUX1sRY/KdGOTAnJntp4YARVDJ9iH7r4lbznkDiWNi+i+JW8548DGXoiJQUREQAREQAREQAREQAxN9PU63ueakx8OOavhNjfT1Ot8PzUmNhOivgJNe54KdvyWVWdZYWd3liZcrVPuh32Exto1CtKoy8VRmB7CFNvpNbGCyJ3TMxlLOjqDbOpXwuIqNZ+dbq7z1GQ1q+L5Q06NWu+GFDLbIpJ+8HhNfdkY3EpSxVXECmlX7wYVaQK8nqApc9Z0nW7+6+IoIKFWvSqYcI9Jqa0MtRldTccpx65NsLd3F4VkpU8UjYVGNqT0b1QhJOQP2cJphXwm82JOxsTiDU++o1Xpo9l0CugAtw6zIt9N68TTGHGGqBTTwq4zEXAvUBCc23aefNCv/D6tarQTFBMDXqmu9Hkr1gSwYqtT8pIneI3EpVa2IqYjLVFVFpUV5w+zoi5R16n+0jKUVspGLZT29tStWr4Gnhq5oLi0dy6qrnRQw0Mz8TvbicGuNpVyterhhTalVy8mH5Vgq514XHH2S+u5WIRcHyWJRamCFRFdqRcMrnQZSeIEuUNxUaliVxVRq9XGW5SsQEy5SCgRRoACJG8VspaRnvj8bgKmDq18R9pp4utTw9WmUCck1Xg1Mjs1+Uyam9uLFSqaeKL11xhw9PAGmpSrTz26XVYfSfWbN3KrPUw7Y7FfaKWDYPSpCkKZZltkaq34iLD957X/AIeZqFamKoWrUxf22nXCG9I5r5e06X+crG1icss+4WdXngBtrx6+y8GYYe3kT1QJFWr9Q+ciQXIkpVM2RRQ+WWXk+xPRfErec8hYSfYvoviVvOedECTL0REoKIiIAIiIAIiIAIiIAYe+vqVb4fmpMbC6KvgJs77epVvc81JkhLZe9Qf2En3PBXt+ScNOlNyPESESXCC7DsGsqSRb2geaPH+kz80u4s3QHvmdeZHRp3mkmHN2HiJXljArdvDWa9AjTxNWw8ZTzSDaeLyBmOuWwt7Z5Tq5gCOBFxPOnNSlY7IQajcnvOwZ87tXeRKGIw9BhdsQSL3sEA4E+J0m/RNyIcXgG1k0kNgJKDKVPFoXZAyl0ALIGBZA18pI6r2PjLU6bWOa50TKlet1DhPa9XqEryNSp9FYQvsWk2GXWQy7QSwiU1dmzdlYVTYSbYvovfrec8iqSbY3ovfrec87YnO9F6IiOKIiIAIiIAIiIAIiIAYe+3qVb4fmpM59adM/ygTR319SrfD81JQwovQHatj+0l3PBXt+SCWcJoGPYPrIbSwgtSP8xtKywTR63oh/nXKJl7/o/wCdsxdqUSy3UkMmotJTm4Qckr2HpxU5qLdrlu8pbJ2oaVRqdXok6MeK9Yv3ayrs/atyFq6dWfq77zveqgMyuvBgFJGoJHD9vpPP6nqVOmqlN62j0aHTcZunUW9M0Num9F/Ff/YGUtgYq6lD+HUeHZK2Dxpem1JuNuae3rt+0oYKtkqKe+x8DoROF1r1YzXydkaFqUoM+H/iPtE//Ilhf/8AOKdvEAOfrP1vE7YShhnxLdFKYf8AUT0R7SQJ+Gb5OWxuJJ/7hH7AfQTa3s3gL4DBYcHVqa1anEXynKg/8SZ9N/EpKB4PK17n0n8HcY9fF4+tUN2qCmzHvapVIA7gNB4T9L2ttVKCFqhsBp3nuA7Z+Y/wcqLRoYusxsMyLfuRWb/fO8ZjXx2JVfwlgFX8q31bxtecnWVVGXFHf0HRutecvStn6RhqwdVYXswDAHQ6i8lvIhzQBwAHytI8NjEqFgjBihs1jex75yCuO7aLtFLkfOX5Xwi6X7ZYnTBWRzTeSOp/eS7E9F8St5zyGof6ybYnoviVvOeWgSlovxESgoiIgAiIgAiIgAiIgBh76+pVvh+akpbHN1y9q/SXd9vUq3ueakz9jm2TvFpL9/BT9PIKyziBZEHtnlWnz7d8bTqqpAJAsOs2lG0tipXwjKx+IrUlutmpnQi2qnxlShtVT0uafmJ9Bh3RqbC6m99LjXSfK7S2YVuyar2dY/4nl15VqTc6cuS+j0unjRqrhUjxf2RbUwVvvE1QmxtrY/2kOExFxyTnmNwPWh6iO6c4bFMnDVT0l4hh4SatSpsLjmZuB4r4HrBnkSmpSco4+0etGPCKjPP0yA0mpuCeo3BHA9skxtMZg68C2o7G/wCZPVBCguLqeaw7T1MD4ThmVWGuZHAB7Rb+ohFf4Bu+fk/MN8qRqYguou1So1Egdbqco9pUrG+dMXw3JjRaPJCw6Rp1HS/t1mpRKjF4xav/AEGbGU7jiUFre3Op9k52HhBUw+GxFXnDDtXGU656hcMgPcLk+yfYfyKnTUn8HzUaUqtTjHbZboYZsNhaVEnWpevVXsZrAIfAD5z6Dc6mqF8RVIVaYyAn8x1Nu+31mbVwxqPzjZaarnfibkZiB2sSeE521XGYU6Yy06Qtlve7fiYnrN7ieHUm3NyZ9dSoJUVQj5f+y/tveKpiDkpXVCbAAnO57+zwn2e6+yuQpKv4m5znv7PZPld18ClMfaMQQoHQDHj/ADW+k0MXvwFuKCZj1O2g8QOM2DSzI5OqpSqL+Hp4/itv/p9+vCdWmLuxia9SlnxIALm6qFy2XvmxO9O6ufPVIOEnFnNWT7F9F8St5zyF5Nsb0XxK3nPKQJSL0REoKIiIAIiIAIiIAIiIAYW+/qVb3PNSZeANlU9gE1N+PUq3ueYkysGeavgPpJr3PBTt+TadL1FPUReZ+1MOtUsGHDh2jwM08O91B7BaZGIrHMQo11OvACFlJWkroxScXdGHiNhVBdqXPA6gbMP7zOGJqIekVI6jf6GfY4NKxzZXVeHGmW/3Suuy6hGc1KZ46GgDf23nj1+is707o9Wj1uLVLM+bbGB+kFB/NlFj421ECoF6SaHiVa4bv7JuVdkMeFQDtHJr+3Cdtsaotvvge409PrOVUKuXY6v6mmsIyKNIKLhs1N9CCDb224GSLheaRoACGszCzKdOaer2zXpbNYEZX8Vy3BlipsvLrmF+AJQFrdhY8dZaFCW2iM+pSwmfmu1aTo+Lq1KebI6YU1VKuGw1RgxzW61sB4SPBbDy06VBNRSd+UqE6ZjlJPy09k/QKmwmzBmqKyl+UKciFY2p5bZgddddbyH/AOvC6882DM7gD0jFMtz39c9PqKjlFQOfopQpzc3v4PkaVRq9R2UBUoXdQSAuc8Gc+IJ9kiw1OlSvUb722mY3CO/5VHE95M+oxW6ecKq1OTRdSip0je9yb6nvnbbno3SckKLIlrIo8AbnXW84+Mj1l1tH7wfBV6r1nubszaBRqO4KO6fabsbrJTIqYormFitMstl727TNBd1DlAoulE8C60eefeLXAlJ/4fM3SxJPihP+6UhRlHPG7Mr9fSqx4KfBf2yfaUKit0WBt2EH6SUTD3b2D9jVwamfOb9HLb9zNKrWJ4aD95187LOz5+pTjztF3X2SVqoH7yzsNr0vfrec8ynmnsH0I/XW8541Gbk2TqRSRoxEToJCIiACIiACIiACIiAGDvz6jX8E8xJj4Xor4D6TY369Rr+CeYkyqS2Cj+UfSIvX4H/TyaeGb7tu6/0lOX8MOZb83+f0lAiNEVl3ZzamTYlrAAdnCVtnnU+H9Z07XMhXdsFaaTMenUxmgyU2a/Szaa5iNOOhyj5z3G1MbmNlpkAKQbqARoW6+POOnA24zTfDioCh0DgrccRcSlW3eDsRyrqvEooVKfVwXq4cPHjJRzGw73c8T7XlzBaYYFuZdTmSyWYHWxuX+XfIhiMW5HMp34EZhlBvpwN/Hs6ryWpsBcro1Wq4cAEswuACDZT1aj9z3W5wm7SgkirVXiTZwoJbrNo11oXOz2tUxZJDBVCrplKksesi/DTt01kXKYrqVLA6ZiuYjtuDbt/wSbG7GWqgR3eym+YMM17EX1GmhI9siO74N/vq2trfeaLY30HsEm2r5Hs0jgVMWoN0R9NBoLELw0PWQRp2jj1SJ9sPBaV78Lnhx437l+fdr0mwBYDlapIuAc5uLhRx46ZdPGbGy9nCgpGYtc3u1ieAH9P3M2KTMbsTYIPkXlLB7c4DgD3an6z2rXtw4zitXvoJWmzqLSMhB/J0xvxnMQZF5LHLTS2B6Efrrec8zWmlsH0I/XW8550dPtkKujRiInWQEREAEREAEREAEREAMDfv1Cv4L5iyoVvSpsPygH5S5v16jX8F8xZU2UwKBTwIFpN+sovQWXbKtPxEr4kWY/P5yXHcVHYIxQuFPaIyYpLgkspPbIpbTSw7pVnJWldlqZLhOlLLnKCes/vIcIOM4rPmPdMvxia1ykRtU6z851RxqFSFdWPWA6sR42mXtxUamVdM+bQArdS3HW0+BTZ+HZqlXALUwjgmmTTYlKjA8XU/hvrpEi1d5yEpJYP0n7bTzZc65vy51zfKWaYzcJ+UbH2Dh6JU4umK2JrsfvWeqRe9x1i2k/VNlNTWkvJAhSLgG9z36zUot7DnfRoUlA065ziX6hPKXDMZXZrmUlK0TIq7yckTmdXnJkCons8WSU6d4JXCWDynSvNDYvovfq+c8hy2Em2P6P36vnPO2lHic05XL0REsTEREAEREAEREAEREAMHfr1Gv4J5izP2evQ8B9Job9eo1/BPMWcYAKyoRxCi/wApNv8APwUXoPMcDm9kloLmVb/hM7xaXF+z6TjCg5TMb/G5lrs6VrsfbIkW+kko8fnJaKZRczlS5FngOLLaVJZxDXUd8rWhU3g2BXx1LMjfy2PtE+D3Xxlk5MJTbWoSzlhYhz1z9IagWQj83XxsJ+fbf3dfCq9egx5xLGiqs1yxv1cOMlG9OpyttGSgqq43sQ7axgdsMMqqy11sVYsCNbifoOBp6Ko4AD2T4Pd3d5q/JYmuzEqSVpFSoQ3tex4mfomDTKtzb/OE2N5Vb/BtlCPFElduqQQTeI0ndglY8tE9M8Aijo9Rby9Tp2E5o0reMlnRCNiEpN6I3kux/R+/V855C7Dtkuxz9179XznloPJNovRESooiIgAiIgAiIgAiIgBgb9+oYjwXzFnmzaGVVI61Gnsnu/nqGI/SvmLItjvdRc3so/pJS9RRegspVIYhuBvJwoFlkVGuGNjxHXOqvSBiSdkEcsjpdL5z2u19JKFAPjKbPr7ZFrirFVl3J8QdFnFKlfwkrLc9wkgqDh2RlDOTOWDirUtoJVbvnj1NTOC8lJtspFJEtJbmS4h+qeUSFFz1yuXjaVhNs7vOhPEF5OqgcTBRubdHCITJ0pAf3nQcWvIK1a+gjtKCyJdyZ1Ur9nzkbMTOLxmknJsqopBpf2H6Ifrrec8z2aaGwvQj9dbznlun2yVU0IiJ1kBERABERABERABERADA379QxH6V8xZV2N0R+kf0iIj9RRegnwnS9hk9Xq8YiTqaCOz1uqUj0oiSqfBWltlyRLxbwiI8hYlaePETmLImxHRkERHntCQ0XafCR4jqiJVekn+xMeHsleeRI1vgtDYnQiIgzPDNPYHoR+ut5zxE6On2yFXRoxETrICIiACIiA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054" name="Picture 6" descr="http://www.feine.org.ec/pacha/wp-content/uploads/2011/10/constituc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752" y="620688"/>
            <a:ext cx="1512168" cy="1512168"/>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2041664" y="666599"/>
            <a:ext cx="6090129" cy="1200329"/>
          </a:xfrm>
          <a:prstGeom prst="rect">
            <a:avLst/>
          </a:prstGeom>
          <a:noFill/>
        </p:spPr>
        <p:txBody>
          <a:bodyPr wrap="none" rtlCol="0">
            <a:spAutoFit/>
          </a:bodyPr>
          <a:lstStyle/>
          <a:p>
            <a:r>
              <a:rPr lang="es-EC" dirty="0" smtClean="0"/>
              <a:t>Aliados del Gobierno</a:t>
            </a:r>
          </a:p>
          <a:p>
            <a:endParaRPr lang="es-EC" dirty="0"/>
          </a:p>
          <a:p>
            <a:endParaRPr lang="es-EC" dirty="0" smtClean="0"/>
          </a:p>
          <a:p>
            <a:r>
              <a:rPr lang="es-EC" dirty="0" smtClean="0"/>
              <a:t>Tenencia de mejores herramientas y oportunidades .</a:t>
            </a:r>
            <a:endParaRPr lang="es-EC" dirty="0"/>
          </a:p>
        </p:txBody>
      </p:sp>
      <p:pic>
        <p:nvPicPr>
          <p:cNvPr id="2056" name="Picture 8" descr="https://encrypted-tbn0.gstatic.com/images?q=tbn:ANd9GcQvmOsNTYN4Id-2r2jLnouPNvGHe1wiaXHH_KoBuAW4sgDdjbWg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929" y="1866929"/>
            <a:ext cx="1025127" cy="9151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8" name="Picture 10" descr="https://encrypted-tbn0.gstatic.com/images?q=tbn:ANd9GcQomZi476OA4aOg-w7DzOxVpJulRUobc7entBdwg2uarziPawC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5659" y="1866928"/>
            <a:ext cx="677663" cy="9151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8" name="7 Conector recto de flecha"/>
          <p:cNvCxnSpPr>
            <a:stCxn id="2054" idx="2"/>
          </p:cNvCxnSpPr>
          <p:nvPr/>
        </p:nvCxnSpPr>
        <p:spPr>
          <a:xfrm>
            <a:off x="1303836" y="2132856"/>
            <a:ext cx="0" cy="8646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a:stCxn id="2058" idx="2"/>
          </p:cNvCxnSpPr>
          <p:nvPr/>
        </p:nvCxnSpPr>
        <p:spPr>
          <a:xfrm>
            <a:off x="5244491" y="2782123"/>
            <a:ext cx="0" cy="2154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1303836" y="2997549"/>
            <a:ext cx="394065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15 Rectángulo redondeado"/>
          <p:cNvSpPr/>
          <p:nvPr/>
        </p:nvSpPr>
        <p:spPr>
          <a:xfrm>
            <a:off x="2267744" y="3082094"/>
            <a:ext cx="2070485" cy="27489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Planificación</a:t>
            </a:r>
            <a:endParaRPr lang="es-EC" dirty="0">
              <a:solidFill>
                <a:schemeClr val="tx1"/>
              </a:solidFill>
            </a:endParaRPr>
          </a:p>
        </p:txBody>
      </p:sp>
      <p:pic>
        <p:nvPicPr>
          <p:cNvPr id="2060" name="Picture 12" descr="http://bi.finanzas.gob.ec/ibmcognos/images/bi_transfe_gad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11" y="3717032"/>
            <a:ext cx="1421993" cy="122413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21 Conector recto de flecha"/>
          <p:cNvCxnSpPr/>
          <p:nvPr/>
        </p:nvCxnSpPr>
        <p:spPr>
          <a:xfrm flipV="1">
            <a:off x="1835696" y="4060523"/>
            <a:ext cx="360040" cy="1980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a:off x="1835696" y="4258545"/>
            <a:ext cx="360040" cy="1412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1"/>
          <p:cNvSpPr>
            <a:spLocks noChangeArrowheads="1"/>
          </p:cNvSpPr>
          <p:nvPr/>
        </p:nvSpPr>
        <p:spPr bwMode="auto">
          <a:xfrm>
            <a:off x="2248049" y="4312306"/>
            <a:ext cx="2052228" cy="492443"/>
          </a:xfrm>
          <a:prstGeom prst="rect">
            <a:avLst/>
          </a:prstGeom>
          <a:noFill/>
          <a:ln w="9525">
            <a:solidFill>
              <a:srgbClr val="FF0000"/>
            </a:solidFill>
            <a:prstDash val="dashDot"/>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tx1"/>
                </a:solidFill>
                <a:effectLst/>
                <a:latin typeface="+mj-lt"/>
                <a:cs typeface="Arial" pitchFamily="34" charset="0"/>
              </a:rPr>
              <a:t>Inequidades de desarrollo</a:t>
            </a:r>
          </a:p>
        </p:txBody>
      </p:sp>
      <p:sp>
        <p:nvSpPr>
          <p:cNvPr id="30" name="Rectangle 1"/>
          <p:cNvSpPr>
            <a:spLocks noChangeArrowheads="1"/>
          </p:cNvSpPr>
          <p:nvPr/>
        </p:nvSpPr>
        <p:spPr bwMode="auto">
          <a:xfrm>
            <a:off x="2286001" y="3767118"/>
            <a:ext cx="2052228" cy="292388"/>
          </a:xfrm>
          <a:prstGeom prst="rect">
            <a:avLst/>
          </a:prstGeom>
          <a:noFill/>
          <a:ln w="9525">
            <a:solidFill>
              <a:srgbClr val="FF0000"/>
            </a:solidFill>
            <a:prstDash val="dashDot"/>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tx1"/>
                </a:solidFill>
                <a:effectLst/>
                <a:latin typeface="+mj-lt"/>
                <a:cs typeface="Arial" pitchFamily="34" charset="0"/>
              </a:rPr>
              <a:t>Políticas de desarrollo</a:t>
            </a:r>
          </a:p>
        </p:txBody>
      </p:sp>
      <p:pic>
        <p:nvPicPr>
          <p:cNvPr id="2062" name="Picture 14" descr="http://190.95.167.20/spp/img/logo_congop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00277" y="4054170"/>
            <a:ext cx="1256158" cy="550006"/>
          </a:xfrm>
          <a:prstGeom prst="rect">
            <a:avLst/>
          </a:prstGeom>
          <a:noFill/>
          <a:extLst>
            <a:ext uri="{909E8E84-426E-40DD-AFC4-6F175D3DCCD1}">
              <a14:hiddenFill xmlns:a14="http://schemas.microsoft.com/office/drawing/2010/main">
                <a:solidFill>
                  <a:srgbClr val="FFFFFF"/>
                </a:solidFill>
              </a14:hiddenFill>
            </a:ext>
          </a:extLst>
        </p:spPr>
      </p:pic>
      <p:sp>
        <p:nvSpPr>
          <p:cNvPr id="32" name="31 CuadroTexto"/>
          <p:cNvSpPr txBox="1"/>
          <p:nvPr/>
        </p:nvSpPr>
        <p:spPr>
          <a:xfrm>
            <a:off x="5796136" y="3573016"/>
            <a:ext cx="2710999" cy="1354217"/>
          </a:xfrm>
          <a:prstGeom prst="rect">
            <a:avLst/>
          </a:prstGeom>
          <a:noFill/>
        </p:spPr>
        <p:txBody>
          <a:bodyPr wrap="none" rtlCol="0">
            <a:spAutoFit/>
          </a:bodyPr>
          <a:lstStyle/>
          <a:p>
            <a:r>
              <a:rPr lang="es-EC" sz="1200" b="1" dirty="0" smtClean="0"/>
              <a:t>Propuestas</a:t>
            </a:r>
          </a:p>
          <a:p>
            <a:r>
              <a:rPr lang="en-US" sz="1200" dirty="0" smtClean="0"/>
              <a:t>*</a:t>
            </a:r>
            <a:r>
              <a:rPr lang="en-US" sz="1400" dirty="0" err="1" smtClean="0"/>
              <a:t>Promoci</a:t>
            </a:r>
            <a:r>
              <a:rPr lang="es-EC" sz="1400" dirty="0"/>
              <a:t>ó</a:t>
            </a:r>
            <a:r>
              <a:rPr lang="en-US" sz="1400" dirty="0" smtClean="0"/>
              <a:t>n de la </a:t>
            </a:r>
            <a:r>
              <a:rPr lang="en-US" sz="1400" dirty="0" err="1" smtClean="0"/>
              <a:t>Autonomía</a:t>
            </a:r>
            <a:endParaRPr lang="en-US" sz="1400" dirty="0" smtClean="0"/>
          </a:p>
          <a:p>
            <a:r>
              <a:rPr lang="en-US" sz="1400" dirty="0" smtClean="0"/>
              <a:t>*</a:t>
            </a:r>
            <a:r>
              <a:rPr lang="en-US" sz="1400" dirty="0" err="1" smtClean="0"/>
              <a:t>Uso</a:t>
            </a:r>
            <a:r>
              <a:rPr lang="en-US" sz="1400" dirty="0" smtClean="0"/>
              <a:t> de recursos</a:t>
            </a:r>
          </a:p>
          <a:p>
            <a:r>
              <a:rPr lang="en-US" sz="1400" dirty="0" smtClean="0"/>
              <a:t>*</a:t>
            </a:r>
            <a:r>
              <a:rPr lang="en-US" sz="1400" dirty="0" err="1" smtClean="0"/>
              <a:t>Fortalecimiento</a:t>
            </a:r>
            <a:r>
              <a:rPr lang="en-US" sz="1400" dirty="0" smtClean="0"/>
              <a:t> Institucional</a:t>
            </a:r>
          </a:p>
          <a:p>
            <a:r>
              <a:rPr lang="en-US" sz="1400" dirty="0"/>
              <a:t> </a:t>
            </a:r>
            <a:r>
              <a:rPr lang="en-US" sz="1400" dirty="0" smtClean="0"/>
              <a:t>        </a:t>
            </a:r>
          </a:p>
          <a:p>
            <a:r>
              <a:rPr lang="en-US" sz="1200" dirty="0"/>
              <a:t> </a:t>
            </a:r>
            <a:r>
              <a:rPr lang="en-US" sz="1200" dirty="0" smtClean="0"/>
              <a:t>       </a:t>
            </a:r>
            <a:r>
              <a:rPr lang="en-US" sz="1400" b="1" dirty="0" err="1" smtClean="0">
                <a:solidFill>
                  <a:srgbClr val="C00000"/>
                </a:solidFill>
              </a:rPr>
              <a:t>Competencias</a:t>
            </a:r>
            <a:endParaRPr lang="es-EC" sz="1400" b="1" dirty="0">
              <a:solidFill>
                <a:srgbClr val="C00000"/>
              </a:solidFill>
            </a:endParaRPr>
          </a:p>
        </p:txBody>
      </p:sp>
      <p:pic>
        <p:nvPicPr>
          <p:cNvPr id="2064" name="Picture 16" descr="https://encrypted-tbn3.gstatic.com/images?q=tbn:ANd9GcTiSAtC-gJVs_qimB86VmXrIKEYFp9DMhquVRlYXiYleCiuN85cl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2805" y="5420581"/>
            <a:ext cx="1525396" cy="81673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1"/>
          <p:cNvSpPr>
            <a:spLocks noChangeArrowheads="1"/>
          </p:cNvSpPr>
          <p:nvPr/>
        </p:nvSpPr>
        <p:spPr bwMode="auto">
          <a:xfrm>
            <a:off x="4074648" y="5426218"/>
            <a:ext cx="2052228" cy="2923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tx1"/>
                </a:solidFill>
                <a:effectLst/>
                <a:latin typeface="+mj-lt"/>
                <a:cs typeface="Arial" pitchFamily="34" charset="0"/>
              </a:rPr>
              <a:t>Proyectos</a:t>
            </a:r>
          </a:p>
        </p:txBody>
      </p:sp>
      <p:sp>
        <p:nvSpPr>
          <p:cNvPr id="35" name="Rectangle 1"/>
          <p:cNvSpPr>
            <a:spLocks noChangeArrowheads="1"/>
          </p:cNvSpPr>
          <p:nvPr/>
        </p:nvSpPr>
        <p:spPr bwMode="auto">
          <a:xfrm>
            <a:off x="4074648" y="5944924"/>
            <a:ext cx="2052228" cy="2923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tx1"/>
                </a:solidFill>
                <a:effectLst/>
                <a:latin typeface="+mj-lt"/>
                <a:cs typeface="Arial" pitchFamily="34" charset="0"/>
              </a:rPr>
              <a:t>Actividades</a:t>
            </a:r>
          </a:p>
        </p:txBody>
      </p:sp>
      <p:sp>
        <p:nvSpPr>
          <p:cNvPr id="25" name="24 Cerrar llave"/>
          <p:cNvSpPr/>
          <p:nvPr/>
        </p:nvSpPr>
        <p:spPr>
          <a:xfrm>
            <a:off x="6199776" y="5373216"/>
            <a:ext cx="111461" cy="10081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37" name="36 CuadroTexto"/>
          <p:cNvSpPr txBox="1"/>
          <p:nvPr/>
        </p:nvSpPr>
        <p:spPr>
          <a:xfrm>
            <a:off x="6433252" y="5722045"/>
            <a:ext cx="587020" cy="338554"/>
          </a:xfrm>
          <a:prstGeom prst="rect">
            <a:avLst/>
          </a:prstGeom>
          <a:noFill/>
        </p:spPr>
        <p:txBody>
          <a:bodyPr wrap="none" rtlCol="0">
            <a:spAutoFit/>
          </a:bodyPr>
          <a:lstStyle/>
          <a:p>
            <a:r>
              <a:rPr lang="es-EC" sz="1600" dirty="0" err="1" smtClean="0"/>
              <a:t>GxR</a:t>
            </a:r>
            <a:endParaRPr lang="es-EC" sz="1600" dirty="0"/>
          </a:p>
        </p:txBody>
      </p:sp>
    </p:spTree>
    <p:extLst>
      <p:ext uri="{BB962C8B-B14F-4D97-AF65-F5344CB8AC3E}">
        <p14:creationId xmlns:p14="http://schemas.microsoft.com/office/powerpoint/2010/main" val="1973228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Elipse"/>
          <p:cNvSpPr/>
          <p:nvPr/>
        </p:nvSpPr>
        <p:spPr>
          <a:xfrm>
            <a:off x="755650" y="1279146"/>
            <a:ext cx="2808238" cy="576262"/>
          </a:xfrm>
          <a:prstGeom prst="ellipse">
            <a:avLst/>
          </a:prstGeom>
        </p:spPr>
        <p:style>
          <a:lnRef idx="2">
            <a:schemeClr val="accent4"/>
          </a:lnRef>
          <a:fillRef idx="1">
            <a:schemeClr val="lt1"/>
          </a:fillRef>
          <a:effectRef idx="0">
            <a:schemeClr val="accent4"/>
          </a:effectRef>
          <a:fontRef idx="minor">
            <a:schemeClr val="dk1"/>
          </a:fontRef>
        </p:style>
        <p:txBody>
          <a:bodyPr anchor="ctr"/>
          <a:lstStyle/>
          <a:p>
            <a:pPr marL="285750" indent="-285750" algn="just">
              <a:buFont typeface="Wingdings" pitchFamily="2" charset="2"/>
              <a:buChar char="q"/>
              <a:defRPr/>
            </a:pPr>
            <a:r>
              <a:rPr lang="es-EC" sz="1400" dirty="0" smtClean="0">
                <a:solidFill>
                  <a:schemeClr val="tx1"/>
                </a:solidFill>
                <a:latin typeface="Times New Roman" pitchFamily="18" charset="0"/>
                <a:cs typeface="Times New Roman" pitchFamily="18" charset="0"/>
              </a:rPr>
              <a:t>PLANIFICACIÓN</a:t>
            </a:r>
            <a:endParaRPr lang="es-ES" sz="1400" dirty="0">
              <a:solidFill>
                <a:schemeClr val="tx1"/>
              </a:solidFill>
              <a:latin typeface="Times New Roman" pitchFamily="18" charset="0"/>
              <a:cs typeface="Times New Roman" pitchFamily="18" charset="0"/>
            </a:endParaRPr>
          </a:p>
        </p:txBody>
      </p:sp>
      <p:sp>
        <p:nvSpPr>
          <p:cNvPr id="11" name="10 Rectángulo"/>
          <p:cNvSpPr/>
          <p:nvPr/>
        </p:nvSpPr>
        <p:spPr>
          <a:xfrm>
            <a:off x="395536" y="570166"/>
            <a:ext cx="4474302" cy="338554"/>
          </a:xfrm>
          <a:prstGeom prst="rect">
            <a:avLst/>
          </a:prstGeom>
        </p:spPr>
        <p:txBody>
          <a:bodyPr wrap="none">
            <a:spAutoFit/>
          </a:bodyPr>
          <a:lstStyle/>
          <a:p>
            <a:r>
              <a:rPr lang="es-EC"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ASIGNACIÓN DE RECURSOS EN EL MODELO </a:t>
            </a:r>
            <a:endParaRPr lang="es-EC"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2" name="11 Imagen"/>
          <p:cNvPicPr/>
          <p:nvPr/>
        </p:nvPicPr>
        <p:blipFill>
          <a:blip r:embed="rId2">
            <a:extLst>
              <a:ext uri="{28A0092B-C50C-407E-A947-70E740481C1C}">
                <a14:useLocalDpi xmlns:a14="http://schemas.microsoft.com/office/drawing/2010/main" val="0"/>
              </a:ext>
            </a:extLst>
          </a:blip>
          <a:srcRect/>
          <a:stretch>
            <a:fillRect/>
          </a:stretch>
        </p:blipFill>
        <p:spPr bwMode="auto">
          <a:xfrm>
            <a:off x="503585" y="2420888"/>
            <a:ext cx="3312368" cy="2390775"/>
          </a:xfrm>
          <a:prstGeom prst="rect">
            <a:avLst/>
          </a:prstGeom>
          <a:noFill/>
          <a:ln>
            <a:noFill/>
          </a:ln>
        </p:spPr>
      </p:pic>
      <p:grpSp>
        <p:nvGrpSpPr>
          <p:cNvPr id="2" name="Grupo 45108"/>
          <p:cNvGrpSpPr>
            <a:grpSpLocks/>
          </p:cNvGrpSpPr>
          <p:nvPr/>
        </p:nvGrpSpPr>
        <p:grpSpPr bwMode="auto">
          <a:xfrm>
            <a:off x="3667323" y="949627"/>
            <a:ext cx="4937125" cy="5178425"/>
            <a:chOff x="3135" y="7187"/>
            <a:chExt cx="6990" cy="6963"/>
          </a:xfrm>
        </p:grpSpPr>
        <p:pic>
          <p:nvPicPr>
            <p:cNvPr id="45111" name="Imagen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5" y="12187"/>
              <a:ext cx="6865" cy="1963"/>
            </a:xfrm>
            <a:prstGeom prst="rect">
              <a:avLst/>
            </a:prstGeom>
            <a:noFill/>
            <a:extLst>
              <a:ext uri="{909E8E84-426E-40DD-AFC4-6F175D3DCCD1}">
                <a14:hiddenFill xmlns:a14="http://schemas.microsoft.com/office/drawing/2010/main">
                  <a:solidFill>
                    <a:srgbClr val="FFFFFF"/>
                  </a:solidFill>
                </a14:hiddenFill>
              </a:ext>
            </a:extLst>
          </p:spPr>
        </p:pic>
        <p:pic>
          <p:nvPicPr>
            <p:cNvPr id="45112" name="Imagen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35" y="7187"/>
              <a:ext cx="6990" cy="5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93305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683568" y="548680"/>
            <a:ext cx="2808238" cy="576262"/>
          </a:xfrm>
          <a:prstGeom prst="ellipse">
            <a:avLst/>
          </a:prstGeom>
          <a:ln>
            <a:solidFill>
              <a:schemeClr val="accent3"/>
            </a:solidFill>
          </a:ln>
        </p:spPr>
        <p:style>
          <a:lnRef idx="2">
            <a:schemeClr val="accent4"/>
          </a:lnRef>
          <a:fillRef idx="1">
            <a:schemeClr val="lt1"/>
          </a:fillRef>
          <a:effectRef idx="0">
            <a:schemeClr val="accent4"/>
          </a:effectRef>
          <a:fontRef idx="minor">
            <a:schemeClr val="dk1"/>
          </a:fontRef>
        </p:style>
        <p:txBody>
          <a:bodyPr anchor="ctr"/>
          <a:lstStyle/>
          <a:p>
            <a:pPr marL="285750" indent="-285750" algn="just">
              <a:buFont typeface="Wingdings" pitchFamily="2" charset="2"/>
              <a:buChar char="q"/>
              <a:defRPr/>
            </a:pPr>
            <a:r>
              <a:rPr lang="es-ES" sz="1400" dirty="0" smtClean="0">
                <a:solidFill>
                  <a:schemeClr val="tx1"/>
                </a:solidFill>
                <a:latin typeface="Times New Roman" pitchFamily="18" charset="0"/>
                <a:cs typeface="Times New Roman" pitchFamily="18" charset="0"/>
              </a:rPr>
              <a:t>PROGRAMACIÓN</a:t>
            </a:r>
            <a:endParaRPr lang="es-ES" sz="1400" dirty="0">
              <a:solidFill>
                <a:schemeClr val="tx1"/>
              </a:solidFill>
              <a:latin typeface="Times New Roman" pitchFamily="18" charset="0"/>
              <a:cs typeface="Times New Roman" pitchFamily="18" charset="0"/>
            </a:endParaRPr>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90725"/>
            <a:ext cx="3600400" cy="3038475"/>
          </a:xfrm>
          <a:prstGeom prst="rect">
            <a:avLst/>
          </a:prstGeom>
          <a:noFill/>
          <a:ln>
            <a:noFill/>
          </a:ln>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3905190" y="894675"/>
            <a:ext cx="4771266" cy="5414645"/>
          </a:xfrm>
          <a:prstGeom prst="rect">
            <a:avLst/>
          </a:prstGeom>
          <a:noFill/>
          <a:ln>
            <a:noFill/>
          </a:ln>
        </p:spPr>
      </p:pic>
    </p:spTree>
    <p:extLst>
      <p:ext uri="{BB962C8B-B14F-4D97-AF65-F5344CB8AC3E}">
        <p14:creationId xmlns:p14="http://schemas.microsoft.com/office/powerpoint/2010/main" val="4217593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683568" y="548680"/>
            <a:ext cx="2808238" cy="576262"/>
          </a:xfrm>
          <a:prstGeom prst="ellipse">
            <a:avLst/>
          </a:prstGeom>
          <a:ln>
            <a:solidFill>
              <a:srgbClr val="7030A0"/>
            </a:solidFill>
          </a:ln>
        </p:spPr>
        <p:style>
          <a:lnRef idx="2">
            <a:schemeClr val="accent4"/>
          </a:lnRef>
          <a:fillRef idx="1">
            <a:schemeClr val="lt1"/>
          </a:fillRef>
          <a:effectRef idx="0">
            <a:schemeClr val="accent4"/>
          </a:effectRef>
          <a:fontRef idx="minor">
            <a:schemeClr val="dk1"/>
          </a:fontRef>
        </p:style>
        <p:txBody>
          <a:bodyPr anchor="ctr"/>
          <a:lstStyle/>
          <a:p>
            <a:pPr marL="285750" indent="-285750" algn="just">
              <a:buFont typeface="Wingdings" pitchFamily="2" charset="2"/>
              <a:buChar char="q"/>
              <a:defRPr/>
            </a:pPr>
            <a:r>
              <a:rPr lang="es-ES" sz="1400" dirty="0" smtClean="0">
                <a:solidFill>
                  <a:schemeClr val="tx1"/>
                </a:solidFill>
                <a:latin typeface="Times New Roman" pitchFamily="18" charset="0"/>
                <a:cs typeface="Times New Roman" pitchFamily="18" charset="0"/>
              </a:rPr>
              <a:t>EVALUACIÓN</a:t>
            </a:r>
            <a:endParaRPr lang="es-ES" sz="1400" dirty="0">
              <a:solidFill>
                <a:schemeClr val="tx1"/>
              </a:solidFill>
              <a:latin typeface="Times New Roman" pitchFamily="18" charset="0"/>
              <a:cs typeface="Times New Roman" pitchFamily="18" charset="0"/>
            </a:endParaRPr>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340768"/>
            <a:ext cx="6552728" cy="4618990"/>
          </a:xfrm>
          <a:prstGeom prst="rect">
            <a:avLst/>
          </a:prstGeom>
          <a:noFill/>
          <a:ln>
            <a:noFill/>
          </a:ln>
        </p:spPr>
      </p:pic>
    </p:spTree>
    <p:extLst>
      <p:ext uri="{BB962C8B-B14F-4D97-AF65-F5344CB8AC3E}">
        <p14:creationId xmlns:p14="http://schemas.microsoft.com/office/powerpoint/2010/main" val="8423095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72816"/>
            <a:ext cx="3240360" cy="3456384"/>
          </a:xfrm>
          <a:prstGeom prst="rect">
            <a:avLst/>
          </a:prstGeom>
          <a:noFill/>
          <a:ln>
            <a:noFill/>
          </a:ln>
        </p:spPr>
      </p:pic>
      <p:pic>
        <p:nvPicPr>
          <p:cNvPr id="3" name="2 Imagen"/>
          <p:cNvPicPr/>
          <p:nvPr/>
        </p:nvPicPr>
        <p:blipFill>
          <a:blip r:embed="rId3">
            <a:extLst>
              <a:ext uri="{28A0092B-C50C-407E-A947-70E740481C1C}">
                <a14:useLocalDpi xmlns:a14="http://schemas.microsoft.com/office/drawing/2010/main" val="0"/>
              </a:ext>
            </a:extLst>
          </a:blip>
          <a:srcRect/>
          <a:stretch>
            <a:fillRect/>
          </a:stretch>
        </p:blipFill>
        <p:spPr bwMode="auto">
          <a:xfrm>
            <a:off x="3875585" y="980728"/>
            <a:ext cx="5160911" cy="4896543"/>
          </a:xfrm>
          <a:prstGeom prst="rect">
            <a:avLst/>
          </a:prstGeom>
          <a:noFill/>
          <a:ln>
            <a:solidFill>
              <a:schemeClr val="tx1"/>
            </a:solidFill>
          </a:ln>
        </p:spPr>
      </p:pic>
      <p:sp>
        <p:nvSpPr>
          <p:cNvPr id="4" name="Text Box 4"/>
          <p:cNvSpPr txBox="1">
            <a:spLocks noChangeArrowheads="1"/>
          </p:cNvSpPr>
          <p:nvPr/>
        </p:nvSpPr>
        <p:spPr bwMode="auto">
          <a:xfrm>
            <a:off x="5279860" y="0"/>
            <a:ext cx="2469041" cy="532907"/>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w="9525">
            <a:solidFill>
              <a:srgbClr val="000000"/>
            </a:solidFill>
            <a:miter lim="800000"/>
            <a:headEnd/>
            <a:tailEnd/>
          </a:ln>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pPr>
            <a:r>
              <a:rPr lang="es-EC" sz="1600" b="1" dirty="0" smtClean="0">
                <a:latin typeface="Calibri" pitchFamily="34" charset="0"/>
              </a:rPr>
              <a:t>FORMATOS EVALUACIÓN</a:t>
            </a:r>
            <a:endParaRPr lang="es-EC" sz="2400" dirty="0"/>
          </a:p>
        </p:txBody>
      </p:sp>
    </p:spTree>
    <p:extLst>
      <p:ext uri="{BB962C8B-B14F-4D97-AF65-F5344CB8AC3E}">
        <p14:creationId xmlns:p14="http://schemas.microsoft.com/office/powerpoint/2010/main" val="5085083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Proceso alternativo"/>
          <p:cNvSpPr/>
          <p:nvPr/>
        </p:nvSpPr>
        <p:spPr>
          <a:xfrm>
            <a:off x="611560" y="740542"/>
            <a:ext cx="3960440" cy="1824362"/>
          </a:xfrm>
          <a:prstGeom prst="flowChartAlternateProcess">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0800000" scaled="1"/>
            <a:tileRect/>
          </a:gradFill>
        </p:spPr>
        <p:style>
          <a:lnRef idx="0">
            <a:schemeClr val="accent5"/>
          </a:lnRef>
          <a:fillRef idx="3">
            <a:schemeClr val="accent5"/>
          </a:fillRef>
          <a:effectRef idx="3">
            <a:schemeClr val="accent5"/>
          </a:effectRef>
          <a:fontRef idx="minor">
            <a:schemeClr val="lt1"/>
          </a:fontRef>
        </p:style>
        <p:txBody>
          <a:bodyPr anchor="ctr"/>
          <a:lstStyle>
            <a:lvl1pPr algn="l" eaLnBrk="0" hangingPunct="0">
              <a:defRPr>
                <a:solidFill>
                  <a:schemeClr val="tx1"/>
                </a:solidFill>
                <a:latin typeface="Calibri" pitchFamily="34" charset="0"/>
                <a:cs typeface="Arial" pitchFamily="34" charset="0"/>
              </a:defRPr>
            </a:lvl1pPr>
            <a:lvl2pPr marL="742950" indent="-285750" algn="l" eaLnBrk="0" hangingPunct="0">
              <a:defRPr>
                <a:solidFill>
                  <a:schemeClr val="tx1"/>
                </a:solidFill>
                <a:latin typeface="Calibri" pitchFamily="34" charset="0"/>
                <a:cs typeface="Arial" pitchFamily="34" charset="0"/>
              </a:defRPr>
            </a:lvl2pPr>
            <a:lvl3pPr marL="1143000" indent="-228600" algn="l" eaLnBrk="0" hangingPunct="0">
              <a:defRPr>
                <a:solidFill>
                  <a:schemeClr val="tx1"/>
                </a:solidFill>
                <a:latin typeface="Calibri" pitchFamily="34" charset="0"/>
                <a:cs typeface="Arial" pitchFamily="34" charset="0"/>
              </a:defRPr>
            </a:lvl3pPr>
            <a:lvl4pPr marL="1600200" indent="-228600" algn="l" eaLnBrk="0" hangingPunct="0">
              <a:defRPr>
                <a:solidFill>
                  <a:schemeClr val="tx1"/>
                </a:solidFill>
                <a:latin typeface="Calibri" pitchFamily="34" charset="0"/>
                <a:cs typeface="Arial" pitchFamily="34" charset="0"/>
              </a:defRPr>
            </a:lvl4pPr>
            <a:lvl5pPr marL="2057400" indent="-228600" algn="l"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r>
              <a:rPr lang="en-US" sz="1200" b="1" dirty="0"/>
              <a:t>CULTURA</a:t>
            </a:r>
            <a:endParaRPr lang="es-EC" sz="1200" b="1" dirty="0"/>
          </a:p>
          <a:p>
            <a:pPr lvl="0"/>
            <a:r>
              <a:rPr lang="es-EC" sz="1100" dirty="0"/>
              <a:t>Predisposición por parte del proceso gobernante, asesoría y apoyo para cambiar el enfoque de planificación y asignación de recursos en la presupuestación. </a:t>
            </a:r>
            <a:endParaRPr lang="es-EC" sz="1100" dirty="0" smtClean="0"/>
          </a:p>
          <a:p>
            <a:pPr lvl="0"/>
            <a:endParaRPr lang="es-EC" sz="1100" dirty="0"/>
          </a:p>
          <a:p>
            <a:pPr lvl="0"/>
            <a:r>
              <a:rPr lang="es-EC" sz="1100" dirty="0"/>
              <a:t>Participación de los integrantes de la organización en el diseño del presupuesto</a:t>
            </a:r>
            <a:r>
              <a:rPr lang="es-EC" sz="1100" dirty="0" smtClean="0"/>
              <a:t>.</a:t>
            </a:r>
          </a:p>
          <a:p>
            <a:pPr lvl="0"/>
            <a:endParaRPr lang="es-EC" sz="1100" dirty="0"/>
          </a:p>
          <a:p>
            <a:pPr lvl="0"/>
            <a:r>
              <a:rPr lang="es-EC" sz="1100" dirty="0"/>
              <a:t>Empoderamiento presupuestario por parte de las  unidades departamentales.</a:t>
            </a:r>
          </a:p>
        </p:txBody>
      </p:sp>
      <p:sp>
        <p:nvSpPr>
          <p:cNvPr id="2" name="8 Proceso alternativo"/>
          <p:cNvSpPr/>
          <p:nvPr/>
        </p:nvSpPr>
        <p:spPr>
          <a:xfrm>
            <a:off x="4896126" y="943733"/>
            <a:ext cx="3636314" cy="1549163"/>
          </a:xfrm>
          <a:prstGeom prst="flowChartAlternateProcess">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0800000" scaled="1"/>
            <a:tileRect/>
          </a:gradFill>
        </p:spPr>
        <p:style>
          <a:lnRef idx="0">
            <a:schemeClr val="accent5"/>
          </a:lnRef>
          <a:fillRef idx="3">
            <a:schemeClr val="accent5"/>
          </a:fillRef>
          <a:effectRef idx="3">
            <a:schemeClr val="accent5"/>
          </a:effectRef>
          <a:fontRef idx="minor">
            <a:schemeClr val="lt1"/>
          </a:fontRef>
        </p:style>
        <p:txBody>
          <a:bodyPr anchor="ctr"/>
          <a:lstStyle>
            <a:lvl1pPr algn="l" eaLnBrk="0" hangingPunct="0">
              <a:defRPr>
                <a:solidFill>
                  <a:schemeClr val="tx1"/>
                </a:solidFill>
                <a:latin typeface="Calibri" pitchFamily="34" charset="0"/>
                <a:cs typeface="Arial" pitchFamily="34" charset="0"/>
              </a:defRPr>
            </a:lvl1pPr>
            <a:lvl2pPr marL="742950" indent="-285750" algn="l" eaLnBrk="0" hangingPunct="0">
              <a:defRPr>
                <a:solidFill>
                  <a:schemeClr val="tx1"/>
                </a:solidFill>
                <a:latin typeface="Calibri" pitchFamily="34" charset="0"/>
                <a:cs typeface="Arial" pitchFamily="34" charset="0"/>
              </a:defRPr>
            </a:lvl2pPr>
            <a:lvl3pPr marL="1143000" indent="-228600" algn="l" eaLnBrk="0" hangingPunct="0">
              <a:defRPr>
                <a:solidFill>
                  <a:schemeClr val="tx1"/>
                </a:solidFill>
                <a:latin typeface="Calibri" pitchFamily="34" charset="0"/>
                <a:cs typeface="Arial" pitchFamily="34" charset="0"/>
              </a:defRPr>
            </a:lvl3pPr>
            <a:lvl4pPr marL="1600200" indent="-228600" algn="l" eaLnBrk="0" hangingPunct="0">
              <a:defRPr>
                <a:solidFill>
                  <a:schemeClr val="tx1"/>
                </a:solidFill>
                <a:latin typeface="Calibri" pitchFamily="34" charset="0"/>
                <a:cs typeface="Arial" pitchFamily="34" charset="0"/>
              </a:defRPr>
            </a:lvl4pPr>
            <a:lvl5pPr marL="2057400" indent="-228600" algn="l"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r>
              <a:rPr lang="en-US" sz="1400" b="1" dirty="0"/>
              <a:t>AUTORIZACIÓN</a:t>
            </a:r>
            <a:endParaRPr lang="es-EC" sz="1400" dirty="0"/>
          </a:p>
          <a:p>
            <a:pPr lvl="0"/>
            <a:r>
              <a:rPr lang="es-EC" sz="1400" dirty="0"/>
              <a:t>Ningún recurso económico se distribuirá  si no está plenamente  identificado y sustentado como un PROYECTO</a:t>
            </a:r>
          </a:p>
        </p:txBody>
      </p:sp>
      <p:sp>
        <p:nvSpPr>
          <p:cNvPr id="3" name="8 Proceso alternativo"/>
          <p:cNvSpPr/>
          <p:nvPr/>
        </p:nvSpPr>
        <p:spPr>
          <a:xfrm>
            <a:off x="711219" y="3043295"/>
            <a:ext cx="3860782" cy="1393817"/>
          </a:xfrm>
          <a:prstGeom prst="flowChartAlternateProcess">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0800000" scaled="1"/>
            <a:tileRect/>
          </a:gradFill>
        </p:spPr>
        <p:style>
          <a:lnRef idx="0">
            <a:schemeClr val="accent5"/>
          </a:lnRef>
          <a:fillRef idx="3">
            <a:schemeClr val="accent5"/>
          </a:fillRef>
          <a:effectRef idx="3">
            <a:schemeClr val="accent5"/>
          </a:effectRef>
          <a:fontRef idx="minor">
            <a:schemeClr val="lt1"/>
          </a:fontRef>
        </p:style>
        <p:txBody>
          <a:bodyPr anchor="ctr"/>
          <a:lstStyle>
            <a:lvl1pPr algn="l" eaLnBrk="0" hangingPunct="0">
              <a:defRPr>
                <a:solidFill>
                  <a:schemeClr val="tx1"/>
                </a:solidFill>
                <a:latin typeface="Calibri" pitchFamily="34" charset="0"/>
                <a:cs typeface="Arial" pitchFamily="34" charset="0"/>
              </a:defRPr>
            </a:lvl1pPr>
            <a:lvl2pPr marL="742950" indent="-285750" algn="l" eaLnBrk="0" hangingPunct="0">
              <a:defRPr>
                <a:solidFill>
                  <a:schemeClr val="tx1"/>
                </a:solidFill>
                <a:latin typeface="Calibri" pitchFamily="34" charset="0"/>
                <a:cs typeface="Arial" pitchFamily="34" charset="0"/>
              </a:defRPr>
            </a:lvl2pPr>
            <a:lvl3pPr marL="1143000" indent="-228600" algn="l" eaLnBrk="0" hangingPunct="0">
              <a:defRPr>
                <a:solidFill>
                  <a:schemeClr val="tx1"/>
                </a:solidFill>
                <a:latin typeface="Calibri" pitchFamily="34" charset="0"/>
                <a:cs typeface="Arial" pitchFamily="34" charset="0"/>
              </a:defRPr>
            </a:lvl3pPr>
            <a:lvl4pPr marL="1600200" indent="-228600" algn="l" eaLnBrk="0" hangingPunct="0">
              <a:defRPr>
                <a:solidFill>
                  <a:schemeClr val="tx1"/>
                </a:solidFill>
                <a:latin typeface="Calibri" pitchFamily="34" charset="0"/>
                <a:cs typeface="Arial" pitchFamily="34" charset="0"/>
              </a:defRPr>
            </a:lvl4pPr>
            <a:lvl5pPr marL="2057400" indent="-228600" algn="l"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r>
              <a:rPr lang="en-US" sz="1400" b="1" dirty="0"/>
              <a:t>SISTEMAS</a:t>
            </a:r>
            <a:endParaRPr lang="es-EC" sz="1400" dirty="0"/>
          </a:p>
          <a:p>
            <a:pPr lvl="0"/>
            <a:r>
              <a:rPr lang="es-EC" sz="1400" dirty="0"/>
              <a:t>Se asume que se cuenta con un sistema informático que se ajuste al Modelo Propuesto, permitiendo el enlace Planificación-Presupuesto.</a:t>
            </a:r>
          </a:p>
        </p:txBody>
      </p:sp>
      <p:sp>
        <p:nvSpPr>
          <p:cNvPr id="4" name="8 Proceso alternativo"/>
          <p:cNvSpPr/>
          <p:nvPr/>
        </p:nvSpPr>
        <p:spPr>
          <a:xfrm>
            <a:off x="4896126" y="2977583"/>
            <a:ext cx="3636314" cy="1459529"/>
          </a:xfrm>
          <a:prstGeom prst="flowChartAlternateProcess">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0800000" scaled="1"/>
            <a:tileRect/>
          </a:gradFill>
        </p:spPr>
        <p:style>
          <a:lnRef idx="0">
            <a:schemeClr val="accent5"/>
          </a:lnRef>
          <a:fillRef idx="3">
            <a:schemeClr val="accent5"/>
          </a:fillRef>
          <a:effectRef idx="3">
            <a:schemeClr val="accent5"/>
          </a:effectRef>
          <a:fontRef idx="minor">
            <a:schemeClr val="lt1"/>
          </a:fontRef>
        </p:style>
        <p:txBody>
          <a:bodyPr anchor="ctr"/>
          <a:lstStyle>
            <a:lvl1pPr algn="l" eaLnBrk="0" hangingPunct="0">
              <a:defRPr>
                <a:solidFill>
                  <a:schemeClr val="tx1"/>
                </a:solidFill>
                <a:latin typeface="Calibri" pitchFamily="34" charset="0"/>
                <a:cs typeface="Arial" pitchFamily="34" charset="0"/>
              </a:defRPr>
            </a:lvl1pPr>
            <a:lvl2pPr marL="742950" indent="-285750" algn="l" eaLnBrk="0" hangingPunct="0">
              <a:defRPr>
                <a:solidFill>
                  <a:schemeClr val="tx1"/>
                </a:solidFill>
                <a:latin typeface="Calibri" pitchFamily="34" charset="0"/>
                <a:cs typeface="Arial" pitchFamily="34" charset="0"/>
              </a:defRPr>
            </a:lvl2pPr>
            <a:lvl3pPr marL="1143000" indent="-228600" algn="l" eaLnBrk="0" hangingPunct="0">
              <a:defRPr>
                <a:solidFill>
                  <a:schemeClr val="tx1"/>
                </a:solidFill>
                <a:latin typeface="Calibri" pitchFamily="34" charset="0"/>
                <a:cs typeface="Arial" pitchFamily="34" charset="0"/>
              </a:defRPr>
            </a:lvl3pPr>
            <a:lvl4pPr marL="1600200" indent="-228600" algn="l" eaLnBrk="0" hangingPunct="0">
              <a:defRPr>
                <a:solidFill>
                  <a:schemeClr val="tx1"/>
                </a:solidFill>
                <a:latin typeface="Calibri" pitchFamily="34" charset="0"/>
                <a:cs typeface="Arial" pitchFamily="34" charset="0"/>
              </a:defRPr>
            </a:lvl4pPr>
            <a:lvl5pPr marL="2057400" indent="-228600" algn="l"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r>
              <a:rPr lang="en-US" sz="1400" b="1" dirty="0"/>
              <a:t>PRESUPUESTO </a:t>
            </a:r>
            <a:endParaRPr lang="es-EC" sz="1400" dirty="0"/>
          </a:p>
          <a:p>
            <a:pPr lvl="0"/>
            <a:r>
              <a:rPr lang="es-EC" sz="1400" dirty="0"/>
              <a:t>El gasto presupuestal está relacionado con el cumplimiento de los objetivos planteados por el CONGOPE.</a:t>
            </a:r>
          </a:p>
        </p:txBody>
      </p:sp>
      <p:sp>
        <p:nvSpPr>
          <p:cNvPr id="5" name="8 Proceso alternativo"/>
          <p:cNvSpPr/>
          <p:nvPr/>
        </p:nvSpPr>
        <p:spPr>
          <a:xfrm>
            <a:off x="3059832" y="4971253"/>
            <a:ext cx="3784511" cy="1266059"/>
          </a:xfrm>
          <a:prstGeom prst="flowChartAlternateProcess">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0800000" scaled="1"/>
            <a:tileRect/>
          </a:gradFill>
        </p:spPr>
        <p:style>
          <a:lnRef idx="0">
            <a:schemeClr val="accent5"/>
          </a:lnRef>
          <a:fillRef idx="3">
            <a:schemeClr val="accent5"/>
          </a:fillRef>
          <a:effectRef idx="3">
            <a:schemeClr val="accent5"/>
          </a:effectRef>
          <a:fontRef idx="minor">
            <a:schemeClr val="lt1"/>
          </a:fontRef>
        </p:style>
        <p:txBody>
          <a:bodyPr anchor="ctr"/>
          <a:lstStyle>
            <a:lvl1pPr algn="l" eaLnBrk="0" hangingPunct="0">
              <a:defRPr>
                <a:solidFill>
                  <a:schemeClr val="tx1"/>
                </a:solidFill>
                <a:latin typeface="Calibri" pitchFamily="34" charset="0"/>
                <a:cs typeface="Arial" pitchFamily="34" charset="0"/>
              </a:defRPr>
            </a:lvl1pPr>
            <a:lvl2pPr marL="742950" indent="-285750" algn="l" eaLnBrk="0" hangingPunct="0">
              <a:defRPr>
                <a:solidFill>
                  <a:schemeClr val="tx1"/>
                </a:solidFill>
                <a:latin typeface="Calibri" pitchFamily="34" charset="0"/>
                <a:cs typeface="Arial" pitchFamily="34" charset="0"/>
              </a:defRPr>
            </a:lvl2pPr>
            <a:lvl3pPr marL="1143000" indent="-228600" algn="l" eaLnBrk="0" hangingPunct="0">
              <a:defRPr>
                <a:solidFill>
                  <a:schemeClr val="tx1"/>
                </a:solidFill>
                <a:latin typeface="Calibri" pitchFamily="34" charset="0"/>
                <a:cs typeface="Arial" pitchFamily="34" charset="0"/>
              </a:defRPr>
            </a:lvl3pPr>
            <a:lvl4pPr marL="1600200" indent="-228600" algn="l" eaLnBrk="0" hangingPunct="0">
              <a:defRPr>
                <a:solidFill>
                  <a:schemeClr val="tx1"/>
                </a:solidFill>
                <a:latin typeface="Calibri" pitchFamily="34" charset="0"/>
                <a:cs typeface="Arial" pitchFamily="34" charset="0"/>
              </a:defRPr>
            </a:lvl4pPr>
            <a:lvl5pPr marL="2057400" indent="-228600" algn="l"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r>
              <a:rPr lang="en-US" sz="1400" b="1" dirty="0"/>
              <a:t>PLANIFICACIÓN</a:t>
            </a:r>
            <a:endParaRPr lang="es-EC" sz="1400" dirty="0"/>
          </a:p>
          <a:p>
            <a:pPr lvl="0"/>
            <a:r>
              <a:rPr lang="es-EC" sz="1400" dirty="0"/>
              <a:t>El departamento de Planificación del CONGOPE, asume su rol de evaluar la ejecución del POA institucional. </a:t>
            </a:r>
          </a:p>
        </p:txBody>
      </p:sp>
      <p:sp>
        <p:nvSpPr>
          <p:cNvPr id="14" name="13 Rectángulo"/>
          <p:cNvSpPr/>
          <p:nvPr/>
        </p:nvSpPr>
        <p:spPr>
          <a:xfrm>
            <a:off x="4896126" y="75684"/>
            <a:ext cx="3236784" cy="400110"/>
          </a:xfrm>
          <a:prstGeom prst="rect">
            <a:avLst/>
          </a:prstGeom>
        </p:spPr>
        <p:txBody>
          <a:bodyPr wrap="none">
            <a:spAutoFit/>
          </a:bodyPr>
          <a:lstStyle/>
          <a:p>
            <a:r>
              <a:rPr lang="es-EC"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SUPUESTOS DEL MODELO </a:t>
            </a:r>
            <a:endParaRPr lang="es-EC"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296736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5" name="Group 2"/>
          <p:cNvGrpSpPr>
            <a:grpSpLocks/>
          </p:cNvGrpSpPr>
          <p:nvPr/>
        </p:nvGrpSpPr>
        <p:grpSpPr bwMode="auto">
          <a:xfrm>
            <a:off x="1933401" y="692696"/>
            <a:ext cx="5302895" cy="5976664"/>
            <a:chOff x="2304" y="2304"/>
            <a:chExt cx="8496" cy="11437"/>
          </a:xfrm>
        </p:grpSpPr>
        <p:grpSp>
          <p:nvGrpSpPr>
            <p:cNvPr id="3076" name="Group 3"/>
            <p:cNvGrpSpPr>
              <a:grpSpLocks/>
            </p:cNvGrpSpPr>
            <p:nvPr/>
          </p:nvGrpSpPr>
          <p:grpSpPr bwMode="auto">
            <a:xfrm>
              <a:off x="2304" y="2304"/>
              <a:ext cx="8496" cy="11437"/>
              <a:chOff x="1728" y="4042"/>
              <a:chExt cx="8496" cy="11437"/>
            </a:xfrm>
          </p:grpSpPr>
          <p:grpSp>
            <p:nvGrpSpPr>
              <p:cNvPr id="3078" name="Group 4"/>
              <p:cNvGrpSpPr>
                <a:grpSpLocks/>
              </p:cNvGrpSpPr>
              <p:nvPr/>
            </p:nvGrpSpPr>
            <p:grpSpPr bwMode="auto">
              <a:xfrm>
                <a:off x="1728" y="4042"/>
                <a:ext cx="8496" cy="11437"/>
                <a:chOff x="1728" y="4042"/>
                <a:chExt cx="8496" cy="11437"/>
              </a:xfrm>
            </p:grpSpPr>
            <p:sp>
              <p:nvSpPr>
                <p:cNvPr id="3080" name="AutoShape 5"/>
                <p:cNvSpPr>
                  <a:spLocks noChangeArrowheads="1"/>
                </p:cNvSpPr>
                <p:nvPr/>
              </p:nvSpPr>
              <p:spPr bwMode="auto">
                <a:xfrm>
                  <a:off x="3024" y="13751"/>
                  <a:ext cx="5904" cy="1728"/>
                </a:xfrm>
                <a:prstGeom prst="star32">
                  <a:avLst>
                    <a:gd name="adj" fmla="val 37500"/>
                  </a:avLst>
                </a:prstGeom>
                <a:solidFill>
                  <a:srgbClr val="FFFF00"/>
                </a:solidFill>
                <a:ln w="9525">
                  <a:solidFill>
                    <a:srgbClr val="000000"/>
                  </a:solidFill>
                  <a:miter lim="800000"/>
                  <a:headEnd/>
                  <a:tailEnd/>
                </a:ln>
              </p:spPr>
              <p:txBody>
                <a:bodyPr/>
                <a:lstStyle/>
                <a:p>
                  <a:pPr algn="ctr"/>
                  <a:r>
                    <a:rPr lang="es-EC" sz="1400" b="1" dirty="0" smtClean="0">
                      <a:latin typeface="Times New Roman" pitchFamily="18" charset="0"/>
                    </a:rPr>
                    <a:t>ESTABLECIMIENTO DE PROYECTOS</a:t>
                  </a:r>
                </a:p>
                <a:p>
                  <a:pPr algn="ctr"/>
                  <a:endParaRPr lang="es-EC" dirty="0"/>
                </a:p>
              </p:txBody>
            </p:sp>
            <p:sp>
              <p:nvSpPr>
                <p:cNvPr id="3081" name="Text Box 6"/>
                <p:cNvSpPr txBox="1">
                  <a:spLocks noChangeArrowheads="1"/>
                </p:cNvSpPr>
                <p:nvPr/>
              </p:nvSpPr>
              <p:spPr bwMode="auto">
                <a:xfrm>
                  <a:off x="2016" y="4042"/>
                  <a:ext cx="2592" cy="1296"/>
                </a:xfrm>
                <a:prstGeom prst="rect">
                  <a:avLst/>
                </a:prstGeom>
                <a:gradFill rotWithShape="0">
                  <a:gsLst>
                    <a:gs pos="0">
                      <a:srgbClr val="B4E1B4"/>
                    </a:gs>
                    <a:gs pos="50000">
                      <a:srgbClr val="CCFFCC"/>
                    </a:gs>
                    <a:gs pos="100000">
                      <a:srgbClr val="B4E1B4"/>
                    </a:gs>
                  </a:gsLst>
                  <a:lin ang="5400000" scaled="1"/>
                </a:gra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pPr>
                  <a:r>
                    <a:rPr lang="es-EC" dirty="0" smtClean="0"/>
                    <a:t>CONGOPE</a:t>
                  </a:r>
                  <a:endParaRPr lang="es-EC" dirty="0"/>
                </a:p>
              </p:txBody>
            </p:sp>
            <p:sp>
              <p:nvSpPr>
                <p:cNvPr id="3082" name="Line 7"/>
                <p:cNvSpPr>
                  <a:spLocks noChangeShapeType="1"/>
                </p:cNvSpPr>
                <p:nvPr/>
              </p:nvSpPr>
              <p:spPr bwMode="auto">
                <a:xfrm>
                  <a:off x="4608" y="4572"/>
                  <a:ext cx="187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3083" name="Text Box 8"/>
                <p:cNvSpPr txBox="1">
                  <a:spLocks noChangeArrowheads="1"/>
                </p:cNvSpPr>
                <p:nvPr/>
              </p:nvSpPr>
              <p:spPr bwMode="auto">
                <a:xfrm>
                  <a:off x="6480" y="4042"/>
                  <a:ext cx="3024" cy="1296"/>
                </a:xfrm>
                <a:prstGeom prst="rect">
                  <a:avLst/>
                </a:prstGeom>
                <a:gradFill rotWithShape="0">
                  <a:gsLst>
                    <a:gs pos="0">
                      <a:srgbClr val="9EC59E"/>
                    </a:gs>
                    <a:gs pos="50000">
                      <a:srgbClr val="CCFFCC"/>
                    </a:gs>
                    <a:gs pos="100000">
                      <a:srgbClr val="9EC59E"/>
                    </a:gs>
                  </a:gsLst>
                  <a:lin ang="5400000" scaled="1"/>
                </a:gra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pPr>
                  <a:r>
                    <a:rPr lang="es-EC" sz="1200" b="1" dirty="0" smtClean="0">
                      <a:latin typeface="Calibri" pitchFamily="34" charset="0"/>
                    </a:rPr>
                    <a:t>CONSTITUCION REUNIONES CON  EQUIPO RESPONSABLE </a:t>
                  </a:r>
                  <a:endParaRPr lang="es-EC" sz="1200" dirty="0"/>
                </a:p>
              </p:txBody>
            </p:sp>
            <p:sp>
              <p:nvSpPr>
                <p:cNvPr id="3084" name="Line 9"/>
                <p:cNvSpPr>
                  <a:spLocks noChangeShapeType="1"/>
                </p:cNvSpPr>
                <p:nvPr/>
              </p:nvSpPr>
              <p:spPr bwMode="auto">
                <a:xfrm>
                  <a:off x="7920" y="5338"/>
                  <a:ext cx="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3085" name="Line 10"/>
                <p:cNvSpPr>
                  <a:spLocks noChangeShapeType="1"/>
                </p:cNvSpPr>
                <p:nvPr/>
              </p:nvSpPr>
              <p:spPr bwMode="auto">
                <a:xfrm flipH="1">
                  <a:off x="3024" y="6012"/>
                  <a:ext cx="489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3086" name="Line 11"/>
                <p:cNvSpPr>
                  <a:spLocks noChangeShapeType="1"/>
                </p:cNvSpPr>
                <p:nvPr/>
              </p:nvSpPr>
              <p:spPr bwMode="auto">
                <a:xfrm>
                  <a:off x="3024" y="6058"/>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3087" name="Text Box 12"/>
                <p:cNvSpPr txBox="1">
                  <a:spLocks noChangeArrowheads="1"/>
                </p:cNvSpPr>
                <p:nvPr/>
              </p:nvSpPr>
              <p:spPr bwMode="auto">
                <a:xfrm>
                  <a:off x="2016" y="6490"/>
                  <a:ext cx="4752" cy="1008"/>
                </a:xfrm>
                <a:prstGeom prst="rect">
                  <a:avLst/>
                </a:prstGeom>
                <a:gradFill rotWithShape="0">
                  <a:gsLst>
                    <a:gs pos="0">
                      <a:srgbClr val="AFAF69"/>
                    </a:gs>
                    <a:gs pos="50000">
                      <a:srgbClr val="FFFF99"/>
                    </a:gs>
                    <a:gs pos="100000">
                      <a:srgbClr val="AFAF69"/>
                    </a:gs>
                  </a:gsLst>
                  <a:lin ang="2700000" scaled="1"/>
                </a:gra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pPr>
                  <a:r>
                    <a:rPr lang="es-EC" sz="1200" b="1">
                      <a:latin typeface="Calibri" pitchFamily="34" charset="0"/>
                    </a:rPr>
                    <a:t>Cuál es nuestra visión:</a:t>
                  </a:r>
                </a:p>
                <a:p>
                  <a:pPr algn="ctr" eaLnBrk="1" hangingPunct="1">
                    <a:spcAft>
                      <a:spcPts val="1000"/>
                    </a:spcAft>
                  </a:pPr>
                  <a:r>
                    <a:rPr lang="es-EC" sz="1200" b="1">
                      <a:latin typeface="Calibri" pitchFamily="34" charset="0"/>
                    </a:rPr>
                    <a:t>....del contexto?</a:t>
                  </a:r>
                </a:p>
                <a:p>
                  <a:pPr algn="ctr" eaLnBrk="1" hangingPunct="1">
                    <a:spcAft>
                      <a:spcPts val="1000"/>
                    </a:spcAft>
                  </a:pPr>
                  <a:r>
                    <a:rPr lang="es-EC" sz="1200" b="1">
                      <a:latin typeface="Calibri" pitchFamily="34" charset="0"/>
                    </a:rPr>
                    <a:t>.... de nuestra organización?</a:t>
                  </a:r>
                  <a:endParaRPr lang="es-EC"/>
                </a:p>
              </p:txBody>
            </p:sp>
            <p:sp>
              <p:nvSpPr>
                <p:cNvPr id="3088" name="Line 13"/>
                <p:cNvSpPr>
                  <a:spLocks noChangeShapeType="1"/>
                </p:cNvSpPr>
                <p:nvPr/>
              </p:nvSpPr>
              <p:spPr bwMode="auto">
                <a:xfrm>
                  <a:off x="6768" y="6922"/>
                  <a:ext cx="172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3089" name="Line 14"/>
                <p:cNvSpPr>
                  <a:spLocks noChangeShapeType="1"/>
                </p:cNvSpPr>
                <p:nvPr/>
              </p:nvSpPr>
              <p:spPr bwMode="auto">
                <a:xfrm>
                  <a:off x="8496" y="6922"/>
                  <a:ext cx="0" cy="10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3090" name="Text Box 15"/>
                <p:cNvSpPr txBox="1">
                  <a:spLocks noChangeArrowheads="1"/>
                </p:cNvSpPr>
                <p:nvPr/>
              </p:nvSpPr>
              <p:spPr bwMode="auto">
                <a:xfrm>
                  <a:off x="6768" y="7929"/>
                  <a:ext cx="3168" cy="1008"/>
                </a:xfrm>
                <a:prstGeom prst="rect">
                  <a:avLst/>
                </a:prstGeom>
                <a:gradFill rotWithShape="0">
                  <a:gsLst>
                    <a:gs pos="0">
                      <a:srgbClr val="C0C073"/>
                    </a:gs>
                    <a:gs pos="50000">
                      <a:srgbClr val="FFFF99"/>
                    </a:gs>
                    <a:gs pos="100000">
                      <a:srgbClr val="C0C073"/>
                    </a:gs>
                  </a:gsLst>
                  <a:lin ang="18900000" scaled="1"/>
                </a:gra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EC" sz="1200" b="1" dirty="0" smtClean="0">
                      <a:latin typeface="Times New Roman" pitchFamily="18" charset="0"/>
                    </a:rPr>
                    <a:t>ELABORACIÓN DEL POA DEPARTAMENTAL</a:t>
                  </a:r>
                  <a:endParaRPr lang="es-EC" dirty="0"/>
                </a:p>
              </p:txBody>
            </p:sp>
            <p:sp>
              <p:nvSpPr>
                <p:cNvPr id="3091" name="Line 16"/>
                <p:cNvSpPr>
                  <a:spLocks noChangeShapeType="1"/>
                </p:cNvSpPr>
                <p:nvPr/>
              </p:nvSpPr>
              <p:spPr bwMode="auto">
                <a:xfrm>
                  <a:off x="8496" y="8938"/>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3092" name="Text Box 17"/>
                <p:cNvSpPr txBox="1">
                  <a:spLocks noChangeArrowheads="1"/>
                </p:cNvSpPr>
                <p:nvPr/>
              </p:nvSpPr>
              <p:spPr bwMode="auto">
                <a:xfrm>
                  <a:off x="6768" y="9370"/>
                  <a:ext cx="3312" cy="720"/>
                </a:xfrm>
                <a:prstGeom prst="rect">
                  <a:avLst/>
                </a:prstGeom>
                <a:gradFill rotWithShape="0">
                  <a:gsLst>
                    <a:gs pos="0">
                      <a:srgbClr val="CCFFFF"/>
                    </a:gs>
                    <a:gs pos="100000">
                      <a:srgbClr val="A6D0D0"/>
                    </a:gs>
                  </a:gsLst>
                  <a:path path="rect">
                    <a:fillToRect l="100000" t="100000"/>
                  </a:path>
                </a:gra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EC" sz="1200" b="1" dirty="0">
                      <a:latin typeface="Times New Roman" pitchFamily="18" charset="0"/>
                    </a:rPr>
                    <a:t>Análisis del contexto </a:t>
                  </a:r>
                  <a:r>
                    <a:rPr lang="es-EC" sz="1200" b="1" dirty="0" smtClean="0">
                      <a:latin typeface="Times New Roman" pitchFamily="18" charset="0"/>
                    </a:rPr>
                    <a:t>interno, externo</a:t>
                  </a:r>
                  <a:endParaRPr lang="es-EC" dirty="0"/>
                </a:p>
              </p:txBody>
            </p:sp>
            <p:sp>
              <p:nvSpPr>
                <p:cNvPr id="3093" name="Line 18"/>
                <p:cNvSpPr>
                  <a:spLocks noChangeShapeType="1"/>
                </p:cNvSpPr>
                <p:nvPr/>
              </p:nvSpPr>
              <p:spPr bwMode="auto">
                <a:xfrm flipH="1">
                  <a:off x="3600" y="8362"/>
                  <a:ext cx="316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3094" name="Line 19"/>
                <p:cNvSpPr>
                  <a:spLocks noChangeShapeType="1"/>
                </p:cNvSpPr>
                <p:nvPr/>
              </p:nvSpPr>
              <p:spPr bwMode="auto">
                <a:xfrm>
                  <a:off x="3600" y="8362"/>
                  <a:ext cx="0" cy="10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3095" name="Text Box 20"/>
                <p:cNvSpPr txBox="1">
                  <a:spLocks noChangeArrowheads="1"/>
                </p:cNvSpPr>
                <p:nvPr/>
              </p:nvSpPr>
              <p:spPr bwMode="auto">
                <a:xfrm>
                  <a:off x="2160" y="9370"/>
                  <a:ext cx="3024" cy="576"/>
                </a:xfrm>
                <a:prstGeom prst="rect">
                  <a:avLst/>
                </a:prstGeom>
                <a:solidFill>
                  <a:srgbClr val="FFFF99"/>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pPr>
                  <a:r>
                    <a:rPr lang="es-EC" sz="1200" b="1" dirty="0">
                      <a:latin typeface="Calibri" pitchFamily="34" charset="0"/>
                    </a:rPr>
                    <a:t>PROBLEMATIZACION</a:t>
                  </a:r>
                  <a:endParaRPr lang="es-EC" dirty="0"/>
                </a:p>
              </p:txBody>
            </p:sp>
            <p:sp>
              <p:nvSpPr>
                <p:cNvPr id="3096" name="Line 21"/>
                <p:cNvSpPr>
                  <a:spLocks noChangeShapeType="1"/>
                </p:cNvSpPr>
                <p:nvPr/>
              </p:nvSpPr>
              <p:spPr bwMode="auto">
                <a:xfrm>
                  <a:off x="3600" y="9946"/>
                  <a:ext cx="0" cy="5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3097" name="Text Box 22"/>
                <p:cNvSpPr txBox="1">
                  <a:spLocks noChangeArrowheads="1"/>
                </p:cNvSpPr>
                <p:nvPr/>
              </p:nvSpPr>
              <p:spPr bwMode="auto">
                <a:xfrm>
                  <a:off x="2016" y="10522"/>
                  <a:ext cx="3168" cy="720"/>
                </a:xfrm>
                <a:prstGeom prst="rect">
                  <a:avLst/>
                </a:prstGeom>
                <a:solidFill>
                  <a:srgbClr val="FFFF99"/>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EC" sz="1200" b="1" dirty="0" smtClean="0">
                      <a:latin typeface="Times New Roman" pitchFamily="18" charset="0"/>
                    </a:rPr>
                    <a:t>PRIORIZACIÓN </a:t>
                  </a:r>
                  <a:r>
                    <a:rPr lang="es-EC" sz="1200" b="1" dirty="0">
                      <a:latin typeface="Times New Roman" pitchFamily="18" charset="0"/>
                    </a:rPr>
                    <a:t>DE PROBLEMAS</a:t>
                  </a:r>
                  <a:endParaRPr lang="es-EC" dirty="0"/>
                </a:p>
              </p:txBody>
            </p:sp>
            <p:sp>
              <p:nvSpPr>
                <p:cNvPr id="3098" name="Line 23"/>
                <p:cNvSpPr>
                  <a:spLocks noChangeShapeType="1"/>
                </p:cNvSpPr>
                <p:nvPr/>
              </p:nvSpPr>
              <p:spPr bwMode="auto">
                <a:xfrm>
                  <a:off x="3600" y="11242"/>
                  <a:ext cx="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C"/>
                </a:p>
              </p:txBody>
            </p:sp>
            <p:graphicFrame>
              <p:nvGraphicFramePr>
                <p:cNvPr id="3074" name="Object 2"/>
                <p:cNvGraphicFramePr>
                  <a:graphicFrameLocks noChangeAspect="1"/>
                </p:cNvGraphicFramePr>
                <p:nvPr>
                  <p:extLst>
                    <p:ext uri="{D42A27DB-BD31-4B8C-83A1-F6EECF244321}">
                      <p14:modId xmlns:p14="http://schemas.microsoft.com/office/powerpoint/2010/main" val="497412691"/>
                    </p:ext>
                  </p:extLst>
                </p:nvPr>
              </p:nvGraphicFramePr>
              <p:xfrm>
                <a:off x="1728" y="11673"/>
                <a:ext cx="1039" cy="2592"/>
              </p:xfrm>
              <a:graphic>
                <a:graphicData uri="http://schemas.openxmlformats.org/presentationml/2006/ole">
                  <mc:AlternateContent xmlns:mc="http://schemas.openxmlformats.org/markup-compatibility/2006">
                    <mc:Choice xmlns:v="urn:schemas-microsoft-com:vml" Requires="v">
                      <p:oleObj spid="_x0000_s9251" r:id="rId3" imgW="1295640" imgH="3934080" progId="">
                        <p:embed/>
                      </p:oleObj>
                    </mc:Choice>
                    <mc:Fallback>
                      <p:oleObj r:id="rId3" imgW="1295640" imgH="39340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11673"/>
                              <a:ext cx="1039"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00" name="Line 26"/>
                <p:cNvSpPr>
                  <a:spLocks noChangeShapeType="1"/>
                </p:cNvSpPr>
                <p:nvPr/>
              </p:nvSpPr>
              <p:spPr bwMode="auto">
                <a:xfrm>
                  <a:off x="6014" y="12232"/>
                  <a:ext cx="8"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3101" name="Text Box 27"/>
                <p:cNvSpPr txBox="1">
                  <a:spLocks noChangeArrowheads="1"/>
                </p:cNvSpPr>
                <p:nvPr/>
              </p:nvSpPr>
              <p:spPr bwMode="auto">
                <a:xfrm>
                  <a:off x="3934" y="11674"/>
                  <a:ext cx="4176" cy="576"/>
                </a:xfrm>
                <a:prstGeom prst="rect">
                  <a:avLst/>
                </a:prstGeom>
                <a:solidFill>
                  <a:srgbClr val="CCFFCC"/>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pPr>
                  <a:r>
                    <a:rPr lang="es-EC" sz="1200" b="1" dirty="0">
                      <a:latin typeface="Calibri" pitchFamily="34" charset="0"/>
                    </a:rPr>
                    <a:t>ANALISIS DE LA VIABILIDAD</a:t>
                  </a:r>
                  <a:endParaRPr lang="es-EC" dirty="0"/>
                </a:p>
              </p:txBody>
            </p:sp>
            <p:sp>
              <p:nvSpPr>
                <p:cNvPr id="3102" name="Line 28"/>
                <p:cNvSpPr>
                  <a:spLocks noChangeShapeType="1"/>
                </p:cNvSpPr>
                <p:nvPr/>
              </p:nvSpPr>
              <p:spPr bwMode="auto">
                <a:xfrm>
                  <a:off x="5472" y="14652"/>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3106" name="Text Box 32"/>
                <p:cNvSpPr txBox="1">
                  <a:spLocks noChangeArrowheads="1"/>
                </p:cNvSpPr>
                <p:nvPr/>
              </p:nvSpPr>
              <p:spPr bwMode="auto">
                <a:xfrm>
                  <a:off x="4574" y="12592"/>
                  <a:ext cx="2880" cy="720"/>
                </a:xfrm>
                <a:prstGeom prst="rect">
                  <a:avLst/>
                </a:prstGeom>
                <a:gradFill rotWithShape="0">
                  <a:gsLst>
                    <a:gs pos="0">
                      <a:srgbClr val="E1B400"/>
                    </a:gs>
                    <a:gs pos="50000">
                      <a:srgbClr val="FFCC00"/>
                    </a:gs>
                    <a:gs pos="100000">
                      <a:srgbClr val="E1B400"/>
                    </a:gs>
                  </a:gsLst>
                  <a:lin ang="0" scaled="1"/>
                </a:gra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EC" sz="1200" b="1">
                      <a:latin typeface="Times New Roman" pitchFamily="18" charset="0"/>
                    </a:rPr>
                    <a:t>Viabilidad Externa</a:t>
                  </a:r>
                </a:p>
                <a:p>
                  <a:pPr algn="ctr" eaLnBrk="1" hangingPunct="1">
                    <a:spcAft>
                      <a:spcPts val="1000"/>
                    </a:spcAft>
                  </a:pPr>
                  <a:r>
                    <a:rPr lang="es-EC" sz="1200" b="1">
                      <a:latin typeface="Calibri" pitchFamily="34" charset="0"/>
                    </a:rPr>
                    <a:t>(Motivación de Actores)</a:t>
                  </a:r>
                  <a:endParaRPr lang="es-EC"/>
                </a:p>
              </p:txBody>
            </p:sp>
            <p:sp>
              <p:nvSpPr>
                <p:cNvPr id="3107" name="Text Box 33"/>
                <p:cNvSpPr txBox="1">
                  <a:spLocks noChangeArrowheads="1"/>
                </p:cNvSpPr>
                <p:nvPr/>
              </p:nvSpPr>
              <p:spPr bwMode="auto">
                <a:xfrm>
                  <a:off x="6336" y="10522"/>
                  <a:ext cx="3600" cy="720"/>
                </a:xfrm>
                <a:prstGeom prst="rect">
                  <a:avLst/>
                </a:prstGeom>
                <a:gradFill rotWithShape="0">
                  <a:gsLst>
                    <a:gs pos="0">
                      <a:srgbClr val="BA9595"/>
                    </a:gs>
                    <a:gs pos="50000">
                      <a:srgbClr val="FFCCCC"/>
                    </a:gs>
                    <a:gs pos="100000">
                      <a:srgbClr val="BA9595"/>
                    </a:gs>
                  </a:gsLst>
                  <a:lin ang="0" scaled="1"/>
                </a:gra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EC" sz="1200" b="1">
                      <a:latin typeface="Times New Roman" pitchFamily="18" charset="0"/>
                    </a:rPr>
                    <a:t>Viabilidad Interna</a:t>
                  </a:r>
                </a:p>
                <a:p>
                  <a:pPr algn="ctr" eaLnBrk="1" hangingPunct="1">
                    <a:spcAft>
                      <a:spcPts val="1000"/>
                    </a:spcAft>
                  </a:pPr>
                  <a:r>
                    <a:rPr lang="es-EC" sz="1200" b="1">
                      <a:latin typeface="Calibri" pitchFamily="34" charset="0"/>
                    </a:rPr>
                    <a:t>(Competitividad Institucional)</a:t>
                  </a:r>
                  <a:endParaRPr lang="es-EC"/>
                </a:p>
              </p:txBody>
            </p:sp>
            <p:sp>
              <p:nvSpPr>
                <p:cNvPr id="3108" name="Line 34"/>
                <p:cNvSpPr>
                  <a:spLocks noChangeShapeType="1"/>
                </p:cNvSpPr>
                <p:nvPr/>
              </p:nvSpPr>
              <p:spPr bwMode="auto">
                <a:xfrm>
                  <a:off x="10224" y="9756"/>
                  <a:ext cx="0" cy="11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C"/>
                </a:p>
              </p:txBody>
            </p:sp>
          </p:grpSp>
          <p:sp>
            <p:nvSpPr>
              <p:cNvPr id="3079" name="Line 35"/>
              <p:cNvSpPr>
                <a:spLocks noChangeShapeType="1"/>
              </p:cNvSpPr>
              <p:nvPr/>
            </p:nvSpPr>
            <p:spPr bwMode="auto">
              <a:xfrm flipH="1">
                <a:off x="9936" y="10882"/>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C"/>
              </a:p>
            </p:txBody>
          </p:sp>
        </p:grpSp>
        <p:sp>
          <p:nvSpPr>
            <p:cNvPr id="3077" name="Line 36"/>
            <p:cNvSpPr>
              <a:spLocks noChangeShapeType="1"/>
            </p:cNvSpPr>
            <p:nvPr/>
          </p:nvSpPr>
          <p:spPr bwMode="auto">
            <a:xfrm>
              <a:off x="10656" y="8044"/>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C"/>
            </a:p>
          </p:txBody>
        </p:sp>
      </p:grpSp>
      <p:sp>
        <p:nvSpPr>
          <p:cNvPr id="38" name="Line 7"/>
          <p:cNvSpPr>
            <a:spLocks noChangeShapeType="1"/>
          </p:cNvSpPr>
          <p:nvPr/>
        </p:nvSpPr>
        <p:spPr bwMode="auto">
          <a:xfrm>
            <a:off x="3120655" y="4797075"/>
            <a:ext cx="20970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39" name="Line 26"/>
          <p:cNvSpPr>
            <a:spLocks noChangeShapeType="1"/>
          </p:cNvSpPr>
          <p:nvPr/>
        </p:nvSpPr>
        <p:spPr bwMode="auto">
          <a:xfrm>
            <a:off x="4649194" y="5521273"/>
            <a:ext cx="4993" cy="1881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C"/>
          </a:p>
        </p:txBody>
      </p:sp>
    </p:spTree>
    <p:extLst>
      <p:ext uri="{BB962C8B-B14F-4D97-AF65-F5344CB8AC3E}">
        <p14:creationId xmlns:p14="http://schemas.microsoft.com/office/powerpoint/2010/main" val="2307626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716016" y="75684"/>
            <a:ext cx="3416320" cy="400110"/>
          </a:xfrm>
          <a:prstGeom prst="rect">
            <a:avLst/>
          </a:prstGeom>
        </p:spPr>
        <p:txBody>
          <a:bodyPr wrap="none">
            <a:spAutoFit/>
          </a:bodyPr>
          <a:lstStyle/>
          <a:p>
            <a:r>
              <a:rPr lang="es-EC"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SIMULACIÓN DEL MODELO</a:t>
            </a:r>
            <a:endParaRPr lang="es-EC"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197613" y="395372"/>
            <a:ext cx="3438283" cy="369332"/>
          </a:xfrm>
          <a:prstGeom prst="rect">
            <a:avLst/>
          </a:prstGeom>
          <a:noFill/>
        </p:spPr>
        <p:txBody>
          <a:bodyPr wrap="square" rtlCol="0">
            <a:spAutoFit/>
          </a:bodyPr>
          <a:lstStyle/>
          <a:p>
            <a:pPr algn="ctr"/>
            <a:r>
              <a:rPr lang="es-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j-lt"/>
              </a:rPr>
              <a:t>BASE COMPARATIVA</a:t>
            </a:r>
            <a:endParaRPr lang="es-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j-lt"/>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187624" y="836712"/>
            <a:ext cx="6696744" cy="5521960"/>
          </a:xfrm>
          <a:prstGeom prst="rect">
            <a:avLst/>
          </a:prstGeom>
          <a:noFill/>
          <a:ln>
            <a:noFill/>
          </a:ln>
        </p:spPr>
      </p:pic>
    </p:spTree>
    <p:extLst>
      <p:ext uri="{BB962C8B-B14F-4D97-AF65-F5344CB8AC3E}">
        <p14:creationId xmlns:p14="http://schemas.microsoft.com/office/powerpoint/2010/main" val="23483689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716016" y="-6410"/>
            <a:ext cx="4014347" cy="577081"/>
          </a:xfrm>
          <a:prstGeom prst="rect">
            <a:avLst/>
          </a:prstGeom>
          <a:noFill/>
        </p:spPr>
        <p:txBody>
          <a:bodyPr wrap="square" rtlCol="0">
            <a:spAutoFit/>
          </a:bodyPr>
          <a:lstStyle/>
          <a:p>
            <a:r>
              <a:rPr lang="es-EC" sz="105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EVALUACIÓN A LA ACTIVIDAD PREPACIÓN E IMPLEMENTACIÓN DEL DIPLOMADO DE FOMENTO PRODUCTIVO (21.03.000.002)</a:t>
            </a:r>
          </a:p>
        </p:txBody>
      </p:sp>
      <p:pic>
        <p:nvPicPr>
          <p:cNvPr id="3" name="2 Imagen"/>
          <p:cNvPicPr/>
          <p:nvPr/>
        </p:nvPicPr>
        <p:blipFill>
          <a:blip r:embed="rId2"/>
          <a:srcRect/>
          <a:stretch>
            <a:fillRect/>
          </a:stretch>
        </p:blipFill>
        <p:spPr bwMode="auto">
          <a:xfrm>
            <a:off x="971600" y="962025"/>
            <a:ext cx="3783330" cy="2466975"/>
          </a:xfrm>
          <a:prstGeom prst="rect">
            <a:avLst/>
          </a:prstGeom>
          <a:noFill/>
          <a:ln w="9525">
            <a:noFill/>
            <a:miter lim="800000"/>
            <a:headEnd/>
            <a:tailEnd/>
          </a:ln>
        </p:spPr>
      </p:pic>
      <p:pic>
        <p:nvPicPr>
          <p:cNvPr id="4" name="3 Imagen"/>
          <p:cNvPicPr/>
          <p:nvPr/>
        </p:nvPicPr>
        <p:blipFill>
          <a:blip r:embed="rId3"/>
          <a:srcRect/>
          <a:stretch>
            <a:fillRect/>
          </a:stretch>
        </p:blipFill>
        <p:spPr bwMode="auto">
          <a:xfrm>
            <a:off x="3491880" y="3717032"/>
            <a:ext cx="4896544" cy="2736304"/>
          </a:xfrm>
          <a:prstGeom prst="rect">
            <a:avLst/>
          </a:prstGeom>
          <a:noFill/>
          <a:ln w="9525">
            <a:noFill/>
            <a:miter lim="800000"/>
            <a:headEnd/>
            <a:tailEnd/>
          </a:ln>
        </p:spPr>
      </p:pic>
      <p:sp>
        <p:nvSpPr>
          <p:cNvPr id="5" name="4 Rectángulo"/>
          <p:cNvSpPr/>
          <p:nvPr/>
        </p:nvSpPr>
        <p:spPr>
          <a:xfrm>
            <a:off x="539552" y="3429000"/>
            <a:ext cx="3672800" cy="338554"/>
          </a:xfrm>
          <a:prstGeom prst="rect">
            <a:avLst/>
          </a:prstGeom>
        </p:spPr>
        <p:txBody>
          <a:bodyPr wrap="none">
            <a:spAutoFit/>
          </a:bodyPr>
          <a:lstStyle/>
          <a:p>
            <a:r>
              <a:rPr lang="es-EC" sz="1600" dirty="0">
                <a:latin typeface="Aharoni" pitchFamily="2" charset="-79"/>
                <a:cs typeface="Aharoni" pitchFamily="2" charset="-79"/>
              </a:rPr>
              <a:t>Evaluación Partidas Presupuestarias</a:t>
            </a:r>
          </a:p>
        </p:txBody>
      </p:sp>
      <p:sp>
        <p:nvSpPr>
          <p:cNvPr id="6" name="5 Rectángulo"/>
          <p:cNvSpPr/>
          <p:nvPr/>
        </p:nvSpPr>
        <p:spPr>
          <a:xfrm>
            <a:off x="539552" y="570166"/>
            <a:ext cx="3749744" cy="338554"/>
          </a:xfrm>
          <a:prstGeom prst="rect">
            <a:avLst/>
          </a:prstGeom>
        </p:spPr>
        <p:txBody>
          <a:bodyPr wrap="none">
            <a:spAutoFit/>
          </a:bodyPr>
          <a:lstStyle/>
          <a:p>
            <a:r>
              <a:rPr lang="en-US" sz="1600" dirty="0">
                <a:latin typeface="Aharoni" pitchFamily="2" charset="-79"/>
                <a:cs typeface="Aharoni" pitchFamily="2" charset="-79"/>
              </a:rPr>
              <a:t>Evaluación  Presupuestaria-Actividad</a:t>
            </a:r>
            <a:endParaRPr lang="es-EC" sz="1600" b="1" dirty="0">
              <a:latin typeface="Aharoni" pitchFamily="2" charset="-79"/>
              <a:cs typeface="Aharoni" pitchFamily="2" charset="-79"/>
            </a:endParaRPr>
          </a:p>
        </p:txBody>
      </p:sp>
    </p:spTree>
    <p:extLst>
      <p:ext uri="{BB962C8B-B14F-4D97-AF65-F5344CB8AC3E}">
        <p14:creationId xmlns:p14="http://schemas.microsoft.com/office/powerpoint/2010/main" val="4122542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611560" y="836712"/>
            <a:ext cx="4176464" cy="2808312"/>
          </a:xfrm>
          <a:prstGeom prst="rect">
            <a:avLst/>
          </a:prstGeom>
          <a:noFill/>
        </p:spPr>
      </p:pic>
      <p:sp>
        <p:nvSpPr>
          <p:cNvPr id="3" name="2 Rectángulo"/>
          <p:cNvSpPr/>
          <p:nvPr/>
        </p:nvSpPr>
        <p:spPr>
          <a:xfrm>
            <a:off x="467544" y="384919"/>
            <a:ext cx="5832648" cy="307777"/>
          </a:xfrm>
          <a:prstGeom prst="rect">
            <a:avLst/>
          </a:prstGeom>
        </p:spPr>
        <p:txBody>
          <a:bodyPr wrap="square">
            <a:spAutoFit/>
          </a:bodyPr>
          <a:lstStyle/>
          <a:p>
            <a:r>
              <a:rPr lang="es-EC" sz="1400" dirty="0">
                <a:latin typeface="Aharoni" pitchFamily="2" charset="-79"/>
                <a:cs typeface="Aharoni" pitchFamily="2" charset="-79"/>
              </a:rPr>
              <a:t>Evaluación Codificado-Devengado-Por devengar</a:t>
            </a:r>
          </a:p>
        </p:txBody>
      </p:sp>
      <p:sp>
        <p:nvSpPr>
          <p:cNvPr id="4" name="3 Rectángulo"/>
          <p:cNvSpPr/>
          <p:nvPr/>
        </p:nvSpPr>
        <p:spPr>
          <a:xfrm>
            <a:off x="5580112" y="2708920"/>
            <a:ext cx="2374368" cy="338554"/>
          </a:xfrm>
          <a:prstGeom prst="rect">
            <a:avLst/>
          </a:prstGeom>
        </p:spPr>
        <p:txBody>
          <a:bodyPr wrap="none">
            <a:spAutoFit/>
          </a:bodyPr>
          <a:lstStyle/>
          <a:p>
            <a:r>
              <a:rPr lang="en-US" sz="1600" dirty="0" smtClean="0">
                <a:latin typeface="Aharoni" pitchFamily="2" charset="-79"/>
                <a:cs typeface="Aharoni" pitchFamily="2" charset="-79"/>
              </a:rPr>
              <a:t>Cumplimiento Partidas</a:t>
            </a:r>
            <a:endParaRPr lang="es-EC" sz="1600" b="1" dirty="0">
              <a:latin typeface="Aharoni" pitchFamily="2" charset="-79"/>
              <a:cs typeface="Aharoni" pitchFamily="2" charset="-79"/>
            </a:endParaRPr>
          </a:p>
        </p:txBody>
      </p:sp>
      <p:pic>
        <p:nvPicPr>
          <p:cNvPr id="5" name="4 Imagen"/>
          <p:cNvPicPr/>
          <p:nvPr/>
        </p:nvPicPr>
        <p:blipFill>
          <a:blip r:embed="rId3"/>
          <a:srcRect/>
          <a:stretch>
            <a:fillRect/>
          </a:stretch>
        </p:blipFill>
        <p:spPr bwMode="auto">
          <a:xfrm>
            <a:off x="4283968" y="3239219"/>
            <a:ext cx="4391025" cy="3286125"/>
          </a:xfrm>
          <a:prstGeom prst="rect">
            <a:avLst/>
          </a:prstGeom>
          <a:noFill/>
          <a:ln w="9525">
            <a:noFill/>
            <a:miter lim="800000"/>
            <a:headEnd/>
            <a:tailEnd/>
          </a:ln>
        </p:spPr>
      </p:pic>
      <p:pic>
        <p:nvPicPr>
          <p:cNvPr id="6" name="Picture 2" descr="http://190.95.167.20/spp/img/logo_congop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0847" y="4293096"/>
            <a:ext cx="1278933" cy="78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5100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316755"/>
            <a:ext cx="3895618" cy="338554"/>
          </a:xfrm>
          <a:prstGeom prst="rect">
            <a:avLst/>
          </a:prstGeom>
        </p:spPr>
        <p:txBody>
          <a:bodyPr wrap="none">
            <a:spAutoFit/>
          </a:bodyPr>
          <a:lstStyle/>
          <a:p>
            <a:r>
              <a:rPr lang="en-US" sz="1600" dirty="0">
                <a:latin typeface="Aharoni" pitchFamily="2" charset="-79"/>
                <a:cs typeface="Aharoni" pitchFamily="2" charset="-79"/>
              </a:rPr>
              <a:t>Evaluación  Presupuestaria-Actividad</a:t>
            </a:r>
            <a:endParaRPr lang="es-EC" sz="1600" b="1" dirty="0">
              <a:latin typeface="Aharoni" pitchFamily="2" charset="-79"/>
              <a:cs typeface="Aharoni" pitchFamily="2" charset="-79"/>
            </a:endParaRPr>
          </a:p>
        </p:txBody>
      </p:sp>
      <p:sp>
        <p:nvSpPr>
          <p:cNvPr id="3" name="2 CuadroTexto"/>
          <p:cNvSpPr txBox="1"/>
          <p:nvPr/>
        </p:nvSpPr>
        <p:spPr>
          <a:xfrm>
            <a:off x="4716017" y="-6410"/>
            <a:ext cx="3384376" cy="507831"/>
          </a:xfrm>
          <a:prstGeom prst="rect">
            <a:avLst/>
          </a:prstGeom>
          <a:noFill/>
        </p:spPr>
        <p:txBody>
          <a:bodyPr wrap="square" rtlCol="0">
            <a:spAutoFit/>
          </a:bodyPr>
          <a:lstStyle/>
          <a:p>
            <a:r>
              <a:rPr lang="es-EC" sz="9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EVALUACIÓN A LA ACTIVIDAD ASESORÍA PARA LOS GP EN GESTIÓN DEL FOMENTO PRODUCTIVO Y ASISTENCA EN CONSTRUCCIÓN DE GAD POR RESULTADOS (21.02.000.003)</a:t>
            </a:r>
          </a:p>
        </p:txBody>
      </p:sp>
      <p:pic>
        <p:nvPicPr>
          <p:cNvPr id="4" name="3 Imagen"/>
          <p:cNvPicPr/>
          <p:nvPr/>
        </p:nvPicPr>
        <p:blipFill>
          <a:blip r:embed="rId2"/>
          <a:srcRect/>
          <a:stretch>
            <a:fillRect/>
          </a:stretch>
        </p:blipFill>
        <p:spPr bwMode="auto">
          <a:xfrm>
            <a:off x="683568" y="764704"/>
            <a:ext cx="3168352" cy="2400300"/>
          </a:xfrm>
          <a:prstGeom prst="rect">
            <a:avLst/>
          </a:prstGeom>
          <a:noFill/>
          <a:ln w="9525">
            <a:noFill/>
            <a:miter lim="800000"/>
            <a:headEnd/>
            <a:tailEnd/>
          </a:ln>
        </p:spPr>
      </p:pic>
      <p:sp>
        <p:nvSpPr>
          <p:cNvPr id="5" name="4 Rectángulo"/>
          <p:cNvSpPr/>
          <p:nvPr/>
        </p:nvSpPr>
        <p:spPr>
          <a:xfrm>
            <a:off x="3923928" y="3131676"/>
            <a:ext cx="4105611" cy="369332"/>
          </a:xfrm>
          <a:prstGeom prst="rect">
            <a:avLst/>
          </a:prstGeom>
        </p:spPr>
        <p:txBody>
          <a:bodyPr wrap="none">
            <a:spAutoFit/>
          </a:bodyPr>
          <a:lstStyle/>
          <a:p>
            <a:r>
              <a:rPr lang="en-US" dirty="0">
                <a:latin typeface="Aharoni" pitchFamily="2" charset="-79"/>
                <a:cs typeface="Aharoni" pitchFamily="2" charset="-79"/>
              </a:rPr>
              <a:t>Evaluación </a:t>
            </a:r>
            <a:r>
              <a:rPr lang="en-US" dirty="0" smtClean="0">
                <a:latin typeface="Aharoni" pitchFamily="2" charset="-79"/>
                <a:cs typeface="Aharoni" pitchFamily="2" charset="-79"/>
              </a:rPr>
              <a:t>Partidas Presupuestarias</a:t>
            </a:r>
            <a:endParaRPr lang="es-EC" b="1" dirty="0">
              <a:latin typeface="Aharoni" pitchFamily="2" charset="-79"/>
              <a:cs typeface="Aharoni" pitchFamily="2" charset="-79"/>
            </a:endParaRPr>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3347864" y="3501008"/>
            <a:ext cx="5110458" cy="2922776"/>
          </a:xfrm>
          <a:prstGeom prst="rect">
            <a:avLst/>
          </a:prstGeom>
          <a:noFill/>
          <a:ln>
            <a:noFill/>
          </a:ln>
        </p:spPr>
      </p:pic>
      <p:pic>
        <p:nvPicPr>
          <p:cNvPr id="7" name="Picture 2" descr="http://190.95.167.20/spp/img/logo_congop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7266" y="1633825"/>
            <a:ext cx="1278933" cy="78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671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idx="4294967295"/>
          </p:nvPr>
        </p:nvSpPr>
        <p:spPr>
          <a:xfrm>
            <a:off x="518864" y="336076"/>
            <a:ext cx="8229600" cy="428628"/>
          </a:xfrm>
          <a:prstGeom prst="rect">
            <a:avLst/>
          </a:prstGeom>
        </p:spPr>
        <p:txBody>
          <a:bodyPr>
            <a:normAutofit fontScale="90000"/>
          </a:bodyPr>
          <a:lstStyle/>
          <a:p>
            <a:pPr algn="l"/>
            <a:r>
              <a:rPr lang="es-ES" sz="2400" dirty="0" smtClean="0">
                <a:solidFill>
                  <a:srgbClr val="C00000"/>
                </a:solidFill>
                <a:latin typeface="Tahoma" pitchFamily="34" charset="0"/>
                <a:cs typeface="Tahoma" pitchFamily="34" charset="0"/>
              </a:rPr>
              <a:t>PLAN - PRESUPUESTO </a:t>
            </a:r>
            <a:endParaRPr lang="es-ES" sz="1600" dirty="0" smtClean="0">
              <a:solidFill>
                <a:srgbClr val="C00000"/>
              </a:solidFill>
              <a:latin typeface="Tahoma" pitchFamily="34" charset="0"/>
              <a:cs typeface="Tahoma" pitchFamily="34" charset="0"/>
            </a:endParaRPr>
          </a:p>
        </p:txBody>
      </p:sp>
      <p:pic>
        <p:nvPicPr>
          <p:cNvPr id="24" name="2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7588" y="1301820"/>
            <a:ext cx="4458828" cy="4143404"/>
          </a:xfrm>
          <a:prstGeom prst="rect">
            <a:avLst/>
          </a:prstGeom>
          <a:ln>
            <a:noFill/>
          </a:ln>
          <a:effectLst>
            <a:outerShdw blurRad="292100" dist="139700" dir="2700000" algn="tl" rotWithShape="0">
              <a:srgbClr val="333333">
                <a:alpha val="65000"/>
              </a:srgbClr>
            </a:outerShdw>
          </a:effectLst>
        </p:spPr>
      </p:pic>
      <p:sp>
        <p:nvSpPr>
          <p:cNvPr id="26" name="25 Rectángulo"/>
          <p:cNvSpPr/>
          <p:nvPr/>
        </p:nvSpPr>
        <p:spPr>
          <a:xfrm>
            <a:off x="2267744" y="3068960"/>
            <a:ext cx="1446984" cy="523220"/>
          </a:xfrm>
          <a:prstGeom prst="rect">
            <a:avLst/>
          </a:prstGeom>
          <a:ln>
            <a:solidFill>
              <a:srgbClr val="FFFF00"/>
            </a:solidFill>
            <a:prstDash val="dashDot"/>
          </a:ln>
        </p:spPr>
        <p:style>
          <a:lnRef idx="2">
            <a:schemeClr val="dk1"/>
          </a:lnRef>
          <a:fillRef idx="1">
            <a:schemeClr val="lt1"/>
          </a:fillRef>
          <a:effectRef idx="0">
            <a:schemeClr val="dk1"/>
          </a:effectRef>
          <a:fontRef idx="minor">
            <a:schemeClr val="dk1"/>
          </a:fontRef>
        </p:style>
        <p:txBody>
          <a:bodyPr wrap="square">
            <a:spAutoFit/>
          </a:bodyPr>
          <a:lstStyle/>
          <a:p>
            <a:r>
              <a:rPr lang="es-ES" sz="1400" dirty="0" smtClean="0"/>
              <a:t>Elaboración Presupuesto  </a:t>
            </a:r>
            <a:endParaRPr lang="es-ES" sz="1400" dirty="0"/>
          </a:p>
        </p:txBody>
      </p:sp>
      <p:sp>
        <p:nvSpPr>
          <p:cNvPr id="25" name="24 Flecha izquierda"/>
          <p:cNvSpPr/>
          <p:nvPr/>
        </p:nvSpPr>
        <p:spPr>
          <a:xfrm>
            <a:off x="3571868" y="3143248"/>
            <a:ext cx="285720" cy="340813"/>
          </a:xfrm>
          <a:prstGeom prst="lef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7" name="26 Conector recto de flecha"/>
          <p:cNvCxnSpPr/>
          <p:nvPr/>
        </p:nvCxnSpPr>
        <p:spPr>
          <a:xfrm rot="10800000" flipV="1">
            <a:off x="1928826" y="3126871"/>
            <a:ext cx="357190" cy="1428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rot="10800000">
            <a:off x="1928826" y="3341185"/>
            <a:ext cx="357190" cy="21431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34 CuadroTexto"/>
          <p:cNvSpPr txBox="1">
            <a:spLocks noChangeArrowheads="1"/>
          </p:cNvSpPr>
          <p:nvPr/>
        </p:nvSpPr>
        <p:spPr bwMode="auto">
          <a:xfrm>
            <a:off x="510042" y="2928934"/>
            <a:ext cx="1633066" cy="769441"/>
          </a:xfrm>
          <a:prstGeom prst="rect">
            <a:avLst/>
          </a:prstGeom>
          <a:noFill/>
          <a:ln w="9525">
            <a:solidFill>
              <a:srgbClr val="00B050"/>
            </a:solidFill>
            <a:prstDash val="dashDot"/>
            <a:miter lim="800000"/>
            <a:headEnd/>
            <a:tailEnd/>
          </a:ln>
        </p:spPr>
        <p:txBody>
          <a:bodyPr wrap="square">
            <a:spAutoFit/>
          </a:bodyPr>
          <a:lstStyle/>
          <a:p>
            <a:pPr>
              <a:defRPr/>
            </a:pPr>
            <a:r>
              <a:rPr lang="es-ES" sz="1400" b="1" dirty="0" smtClean="0">
                <a:latin typeface="Arial" charset="0"/>
              </a:rPr>
              <a:t>Planificación</a:t>
            </a:r>
          </a:p>
          <a:p>
            <a:pPr indent="-514350">
              <a:buFontTx/>
              <a:buAutoNum type="arabicParenR"/>
              <a:defRPr/>
            </a:pPr>
            <a:endParaRPr lang="es-ES" sz="1600" b="1" dirty="0">
              <a:latin typeface="Arial" charset="0"/>
            </a:endParaRPr>
          </a:p>
          <a:p>
            <a:pPr>
              <a:defRPr/>
            </a:pPr>
            <a:r>
              <a:rPr lang="es-ES" sz="1400" b="1" dirty="0" smtClean="0">
                <a:latin typeface="Arial" charset="0"/>
              </a:rPr>
              <a:t>Programación</a:t>
            </a:r>
            <a:endParaRPr lang="es-ES" sz="1400" b="1" dirty="0">
              <a:latin typeface="Arial" charset="0"/>
            </a:endParaRPr>
          </a:p>
        </p:txBody>
      </p:sp>
      <p:sp>
        <p:nvSpPr>
          <p:cNvPr id="2" name="1 Elipse"/>
          <p:cNvSpPr/>
          <p:nvPr/>
        </p:nvSpPr>
        <p:spPr>
          <a:xfrm>
            <a:off x="1187624" y="857232"/>
            <a:ext cx="576064" cy="5555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Elipse"/>
          <p:cNvSpPr/>
          <p:nvPr/>
        </p:nvSpPr>
        <p:spPr>
          <a:xfrm>
            <a:off x="1475656" y="857232"/>
            <a:ext cx="576064" cy="555544"/>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CuadroTexto"/>
          <p:cNvSpPr txBox="1">
            <a:spLocks noChangeArrowheads="1"/>
          </p:cNvSpPr>
          <p:nvPr/>
        </p:nvSpPr>
        <p:spPr bwMode="auto">
          <a:xfrm>
            <a:off x="510042" y="1556792"/>
            <a:ext cx="2621798" cy="523220"/>
          </a:xfrm>
          <a:prstGeom prst="rect">
            <a:avLst/>
          </a:prstGeom>
          <a:noFill/>
          <a:ln w="9525">
            <a:noFill/>
            <a:prstDash val="dashDot"/>
            <a:miter lim="800000"/>
            <a:headEnd/>
            <a:tailEnd/>
          </a:ln>
        </p:spPr>
        <p:txBody>
          <a:bodyPr wrap="square">
            <a:spAutoFit/>
          </a:bodyPr>
          <a:lstStyle/>
          <a:p>
            <a:pPr>
              <a:defRPr/>
            </a:pPr>
            <a:r>
              <a:rPr lang="es-ES" sz="1400" b="1" dirty="0" smtClean="0"/>
              <a:t>Recursos---prioridades y resultados</a:t>
            </a:r>
            <a:endParaRPr lang="es-ES" sz="1400" b="1" dirty="0">
              <a:latin typeface="Arial" charset="0"/>
            </a:endParaRPr>
          </a:p>
        </p:txBody>
      </p:sp>
      <p:sp>
        <p:nvSpPr>
          <p:cNvPr id="3" name="2 Rectángulo"/>
          <p:cNvSpPr/>
          <p:nvPr/>
        </p:nvSpPr>
        <p:spPr>
          <a:xfrm>
            <a:off x="899592" y="2123564"/>
            <a:ext cx="4572000" cy="369332"/>
          </a:xfrm>
          <a:prstGeom prst="rect">
            <a:avLst/>
          </a:prstGeom>
        </p:spPr>
        <p:txBody>
          <a:bodyPr>
            <a:spAutoFit/>
          </a:bodyPr>
          <a:lstStyle/>
          <a:p>
            <a:pPr>
              <a:defRPr/>
            </a:pPr>
            <a:r>
              <a:rPr lang="es-ES" b="1" dirty="0" smtClean="0">
                <a:solidFill>
                  <a:srgbClr val="00B050"/>
                </a:solidFill>
              </a:rPr>
              <a:t>E-E Gasto Público</a:t>
            </a:r>
            <a:endParaRPr lang="es-ES" b="1" dirty="0">
              <a:solidFill>
                <a:srgbClr val="00B050"/>
              </a:solidFill>
            </a:endParaRPr>
          </a:p>
        </p:txBody>
      </p:sp>
    </p:spTree>
    <p:extLst>
      <p:ext uri="{BB962C8B-B14F-4D97-AF65-F5344CB8AC3E}">
        <p14:creationId xmlns:p14="http://schemas.microsoft.com/office/powerpoint/2010/main" val="262806614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384919"/>
            <a:ext cx="5832648" cy="307777"/>
          </a:xfrm>
          <a:prstGeom prst="rect">
            <a:avLst/>
          </a:prstGeom>
        </p:spPr>
        <p:txBody>
          <a:bodyPr wrap="square">
            <a:spAutoFit/>
          </a:bodyPr>
          <a:lstStyle/>
          <a:p>
            <a:r>
              <a:rPr lang="es-EC" sz="1400" dirty="0">
                <a:latin typeface="Aharoni" pitchFamily="2" charset="-79"/>
                <a:cs typeface="Aharoni" pitchFamily="2" charset="-79"/>
              </a:rPr>
              <a:t>Evaluación Codificado-Devengado-Por devengar</a:t>
            </a:r>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4695825" cy="3086100"/>
          </a:xfrm>
          <a:prstGeom prst="rect">
            <a:avLst/>
          </a:prstGeom>
          <a:noFill/>
          <a:ln>
            <a:noFill/>
          </a:ln>
        </p:spPr>
      </p:pic>
      <p:pic>
        <p:nvPicPr>
          <p:cNvPr id="5" name="4 Imagen"/>
          <p:cNvPicPr/>
          <p:nvPr/>
        </p:nvPicPr>
        <p:blipFill>
          <a:blip r:embed="rId3"/>
          <a:srcRect/>
          <a:stretch>
            <a:fillRect/>
          </a:stretch>
        </p:blipFill>
        <p:spPr bwMode="auto">
          <a:xfrm>
            <a:off x="4368226" y="3356992"/>
            <a:ext cx="4295775" cy="3206115"/>
          </a:xfrm>
          <a:prstGeom prst="rect">
            <a:avLst/>
          </a:prstGeom>
          <a:noFill/>
          <a:ln w="9525">
            <a:noFill/>
            <a:miter lim="800000"/>
            <a:headEnd/>
            <a:tailEnd/>
          </a:ln>
        </p:spPr>
      </p:pic>
      <p:sp>
        <p:nvSpPr>
          <p:cNvPr id="6" name="5 Rectángulo"/>
          <p:cNvSpPr/>
          <p:nvPr/>
        </p:nvSpPr>
        <p:spPr>
          <a:xfrm>
            <a:off x="1989875" y="4960049"/>
            <a:ext cx="2374368" cy="338554"/>
          </a:xfrm>
          <a:prstGeom prst="rect">
            <a:avLst/>
          </a:prstGeom>
        </p:spPr>
        <p:txBody>
          <a:bodyPr wrap="none">
            <a:spAutoFit/>
          </a:bodyPr>
          <a:lstStyle/>
          <a:p>
            <a:r>
              <a:rPr lang="en-US" sz="1600" dirty="0" smtClean="0">
                <a:latin typeface="Aharoni" pitchFamily="2" charset="-79"/>
                <a:cs typeface="Aharoni" pitchFamily="2" charset="-79"/>
              </a:rPr>
              <a:t>Cumplimiento Partidas</a:t>
            </a:r>
            <a:endParaRPr lang="es-EC" sz="1600" b="1" dirty="0">
              <a:latin typeface="Aharoni" pitchFamily="2" charset="-79"/>
              <a:cs typeface="Aharoni" pitchFamily="2" charset="-79"/>
            </a:endParaRPr>
          </a:p>
        </p:txBody>
      </p:sp>
      <p:pic>
        <p:nvPicPr>
          <p:cNvPr id="7" name="Picture 2" descr="http://190.95.167.20/spp/img/logo_congop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1420943"/>
            <a:ext cx="1278933" cy="78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3070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97613" y="395372"/>
            <a:ext cx="3438283" cy="369332"/>
          </a:xfrm>
          <a:prstGeom prst="rect">
            <a:avLst/>
          </a:prstGeom>
          <a:noFill/>
        </p:spPr>
        <p:txBody>
          <a:bodyPr wrap="square" rtlCol="0">
            <a:spAutoFit/>
          </a:bodyPr>
          <a:lstStyle/>
          <a:p>
            <a:pPr algn="ctr"/>
            <a:r>
              <a:rPr lang="es-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j-lt"/>
              </a:rPr>
              <a:t>EJERCICIO PRÁCTICO </a:t>
            </a:r>
            <a:endParaRPr lang="es-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j-lt"/>
            </a:endParaRPr>
          </a:p>
        </p:txBody>
      </p:sp>
      <p:sp>
        <p:nvSpPr>
          <p:cNvPr id="3" name="2 Rectángulo"/>
          <p:cNvSpPr/>
          <p:nvPr/>
        </p:nvSpPr>
        <p:spPr>
          <a:xfrm>
            <a:off x="611560" y="780929"/>
            <a:ext cx="2715808" cy="307777"/>
          </a:xfrm>
          <a:prstGeom prst="rect">
            <a:avLst/>
          </a:prstGeom>
        </p:spPr>
        <p:txBody>
          <a:bodyPr wrap="none">
            <a:spAutoFit/>
          </a:bodyPr>
          <a:lstStyle/>
          <a:p>
            <a:r>
              <a:rPr lang="es-EC" sz="1400" dirty="0">
                <a:latin typeface="Aharoni" pitchFamily="2" charset="-79"/>
                <a:cs typeface="Aharoni" pitchFamily="2" charset="-79"/>
              </a:rPr>
              <a:t>Direccionamiento Institucional</a:t>
            </a: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15315"/>
            <a:ext cx="3384376" cy="2533650"/>
          </a:xfrm>
          <a:prstGeom prst="rect">
            <a:avLst/>
          </a:prstGeom>
          <a:ln>
            <a:noFill/>
          </a:ln>
          <a:effectLst/>
        </p:spPr>
      </p:pic>
      <p:sp>
        <p:nvSpPr>
          <p:cNvPr id="5" name="4 Rectángulo"/>
          <p:cNvSpPr/>
          <p:nvPr/>
        </p:nvSpPr>
        <p:spPr>
          <a:xfrm>
            <a:off x="5220072" y="2473151"/>
            <a:ext cx="2090637" cy="307777"/>
          </a:xfrm>
          <a:prstGeom prst="rect">
            <a:avLst/>
          </a:prstGeom>
        </p:spPr>
        <p:txBody>
          <a:bodyPr wrap="none">
            <a:spAutoFit/>
          </a:bodyPr>
          <a:lstStyle/>
          <a:p>
            <a:r>
              <a:rPr lang="en-US" sz="1400" dirty="0" smtClean="0">
                <a:latin typeface="Aharoni" pitchFamily="2" charset="-79"/>
                <a:cs typeface="Aharoni" pitchFamily="2" charset="-79"/>
              </a:rPr>
              <a:t>Identificación </a:t>
            </a:r>
            <a:r>
              <a:rPr lang="en-US" sz="1400" dirty="0" err="1" smtClean="0">
                <a:latin typeface="Aharoni" pitchFamily="2" charset="-79"/>
                <a:cs typeface="Aharoni" pitchFamily="2" charset="-79"/>
              </a:rPr>
              <a:t>Proyecto</a:t>
            </a:r>
            <a:endParaRPr lang="es-EC" sz="1400" dirty="0">
              <a:latin typeface="Aharoni" pitchFamily="2" charset="-79"/>
              <a:cs typeface="Aharoni" pitchFamily="2" charset="-79"/>
            </a:endParaRPr>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4003073" y="2807801"/>
            <a:ext cx="4631055" cy="3645535"/>
          </a:xfrm>
          <a:prstGeom prst="rect">
            <a:avLst/>
          </a:prstGeom>
          <a:ln>
            <a:noFill/>
          </a:ln>
          <a:effectLst/>
        </p:spPr>
      </p:pic>
    </p:spTree>
    <p:extLst>
      <p:ext uri="{BB962C8B-B14F-4D97-AF65-F5344CB8AC3E}">
        <p14:creationId xmlns:p14="http://schemas.microsoft.com/office/powerpoint/2010/main" val="9099882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528935"/>
            <a:ext cx="4572000" cy="307777"/>
          </a:xfrm>
          <a:prstGeom prst="rect">
            <a:avLst/>
          </a:prstGeom>
        </p:spPr>
        <p:txBody>
          <a:bodyPr>
            <a:spAutoFit/>
          </a:bodyPr>
          <a:lstStyle/>
          <a:p>
            <a:r>
              <a:rPr lang="es-EC" sz="1400" dirty="0">
                <a:latin typeface="Aharoni" pitchFamily="2" charset="-79"/>
                <a:cs typeface="Aharoni" pitchFamily="2" charset="-79"/>
              </a:rPr>
              <a:t>Identificación de Proyectos y Priorización.</a:t>
            </a:r>
            <a:endParaRPr lang="es-EC" sz="1400" b="1" dirty="0">
              <a:latin typeface="Aharoni" pitchFamily="2" charset="-79"/>
              <a:cs typeface="Aharoni" pitchFamily="2" charset="-79"/>
            </a:endParaRPr>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052736"/>
            <a:ext cx="6336704" cy="4752528"/>
          </a:xfrm>
          <a:prstGeom prst="rect">
            <a:avLst/>
          </a:prstGeom>
          <a:noFill/>
          <a:ln w="9525">
            <a:noFill/>
            <a:miter lim="800000"/>
            <a:headEnd/>
            <a:tailEnd/>
          </a:ln>
        </p:spPr>
      </p:pic>
    </p:spTree>
    <p:extLst>
      <p:ext uri="{BB962C8B-B14F-4D97-AF65-F5344CB8AC3E}">
        <p14:creationId xmlns:p14="http://schemas.microsoft.com/office/powerpoint/2010/main" val="15675560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8072" y="836712"/>
            <a:ext cx="4572000" cy="307777"/>
          </a:xfrm>
          <a:prstGeom prst="rect">
            <a:avLst/>
          </a:prstGeom>
        </p:spPr>
        <p:txBody>
          <a:bodyPr>
            <a:spAutoFit/>
          </a:bodyPr>
          <a:lstStyle/>
          <a:p>
            <a:r>
              <a:rPr lang="en-US" sz="1400" dirty="0" smtClean="0">
                <a:latin typeface="Aharoni" pitchFamily="2" charset="-79"/>
                <a:cs typeface="Aharoni" pitchFamily="2" charset="-79"/>
              </a:rPr>
              <a:t>Identificación </a:t>
            </a:r>
            <a:r>
              <a:rPr lang="en-US" sz="1400" dirty="0">
                <a:latin typeface="Aharoni" pitchFamily="2" charset="-79"/>
                <a:cs typeface="Aharoni" pitchFamily="2" charset="-79"/>
              </a:rPr>
              <a:t>T</a:t>
            </a:r>
            <a:r>
              <a:rPr lang="en-US" sz="1400" dirty="0" smtClean="0">
                <a:latin typeface="Aharoni" pitchFamily="2" charset="-79"/>
                <a:cs typeface="Aharoni" pitchFamily="2" charset="-79"/>
              </a:rPr>
              <a:t>areas</a:t>
            </a:r>
            <a:r>
              <a:rPr lang="es-EC" sz="1400" dirty="0" smtClean="0">
                <a:latin typeface="Aharoni" pitchFamily="2" charset="-79"/>
                <a:cs typeface="Aharoni" pitchFamily="2" charset="-79"/>
              </a:rPr>
              <a:t>.</a:t>
            </a:r>
            <a:endParaRPr lang="es-EC" sz="1400" b="1" dirty="0">
              <a:latin typeface="Aharoni" pitchFamily="2" charset="-79"/>
              <a:cs typeface="Aharoni" pitchFamily="2" charset="-79"/>
            </a:endParaRPr>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56792"/>
            <a:ext cx="6264696" cy="4104456"/>
          </a:xfrm>
          <a:prstGeom prst="rect">
            <a:avLst/>
          </a:prstGeom>
          <a:ln>
            <a:noFill/>
          </a:ln>
          <a:effectLst/>
        </p:spPr>
      </p:pic>
    </p:spTree>
    <p:extLst>
      <p:ext uri="{BB962C8B-B14F-4D97-AF65-F5344CB8AC3E}">
        <p14:creationId xmlns:p14="http://schemas.microsoft.com/office/powerpoint/2010/main" val="32682077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66599" y="836712"/>
            <a:ext cx="3225563" cy="338554"/>
          </a:xfrm>
          <a:prstGeom prst="rect">
            <a:avLst/>
          </a:prstGeom>
        </p:spPr>
        <p:txBody>
          <a:bodyPr wrap="none">
            <a:spAutoFit/>
          </a:bodyPr>
          <a:lstStyle/>
          <a:p>
            <a:r>
              <a:rPr lang="es-EC" sz="1600" dirty="0">
                <a:latin typeface="Aharoni" pitchFamily="2" charset="-79"/>
                <a:cs typeface="Aharoni" pitchFamily="2" charset="-79"/>
              </a:rPr>
              <a:t>Presupuesto en base al Modelo</a:t>
            </a:r>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2422202" y="1196752"/>
            <a:ext cx="4238030" cy="51112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89803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620688"/>
            <a:ext cx="3001143" cy="338554"/>
          </a:xfrm>
          <a:prstGeom prst="rect">
            <a:avLst/>
          </a:prstGeom>
        </p:spPr>
        <p:txBody>
          <a:bodyPr wrap="none">
            <a:spAutoFit/>
          </a:bodyPr>
          <a:lstStyle/>
          <a:p>
            <a:r>
              <a:rPr lang="en-US" sz="1600" b="1" dirty="0" err="1" smtClean="0"/>
              <a:t>Programación</a:t>
            </a:r>
            <a:r>
              <a:rPr lang="en-US" sz="1600" b="1" dirty="0" smtClean="0"/>
              <a:t> Planificación </a:t>
            </a:r>
            <a:endParaRPr lang="es-EC" sz="1600"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766127" y="1006474"/>
            <a:ext cx="7694305" cy="5158829"/>
          </a:xfrm>
          <a:prstGeom prst="rect">
            <a:avLst/>
          </a:prstGeom>
          <a:noFill/>
          <a:ln>
            <a:noFill/>
          </a:ln>
        </p:spPr>
      </p:pic>
    </p:spTree>
    <p:extLst>
      <p:ext uri="{BB962C8B-B14F-4D97-AF65-F5344CB8AC3E}">
        <p14:creationId xmlns:p14="http://schemas.microsoft.com/office/powerpoint/2010/main" val="30630868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620688"/>
            <a:ext cx="2582758" cy="338554"/>
          </a:xfrm>
          <a:prstGeom prst="rect">
            <a:avLst/>
          </a:prstGeom>
        </p:spPr>
        <p:txBody>
          <a:bodyPr wrap="none">
            <a:spAutoFit/>
          </a:bodyPr>
          <a:lstStyle/>
          <a:p>
            <a:r>
              <a:rPr lang="es-EC" sz="1600" dirty="0">
                <a:latin typeface="Aharoni" pitchFamily="2" charset="-79"/>
                <a:cs typeface="Aharoni" pitchFamily="2" charset="-79"/>
              </a:rPr>
              <a:t>Programación Financiera</a:t>
            </a:r>
            <a:endParaRPr lang="es-EC" sz="1600" b="1" dirty="0">
              <a:latin typeface="Aharoni" pitchFamily="2" charset="-79"/>
              <a:cs typeface="Aharoni" pitchFamily="2" charset="-79"/>
            </a:endParaRPr>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754380" y="1071880"/>
            <a:ext cx="7635240" cy="47142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528754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714182"/>
            <a:ext cx="4572000" cy="338554"/>
          </a:xfrm>
          <a:prstGeom prst="rect">
            <a:avLst/>
          </a:prstGeom>
        </p:spPr>
        <p:txBody>
          <a:bodyPr>
            <a:spAutoFit/>
          </a:bodyPr>
          <a:lstStyle/>
          <a:p>
            <a:r>
              <a:rPr lang="es-EC" sz="1600" dirty="0">
                <a:latin typeface="Aharoni" pitchFamily="2" charset="-79"/>
                <a:cs typeface="Aharoni" pitchFamily="2" charset="-79"/>
              </a:rPr>
              <a:t>Evaluación Avance POA al 30 de Junio de 2012.</a:t>
            </a:r>
            <a:endParaRPr lang="es-EC" sz="1600" b="1" dirty="0">
              <a:latin typeface="Aharoni" pitchFamily="2" charset="-79"/>
              <a:cs typeface="Aharoni" pitchFamily="2" charset="-79"/>
            </a:endParaRPr>
          </a:p>
        </p:txBody>
      </p:sp>
      <p:grpSp>
        <p:nvGrpSpPr>
          <p:cNvPr id="3" name="Grupo 45093"/>
          <p:cNvGrpSpPr>
            <a:grpSpLocks/>
          </p:cNvGrpSpPr>
          <p:nvPr/>
        </p:nvGrpSpPr>
        <p:grpSpPr bwMode="auto">
          <a:xfrm>
            <a:off x="735716" y="1052736"/>
            <a:ext cx="7652708" cy="4968552"/>
            <a:chOff x="0" y="0"/>
            <a:chExt cx="82296" cy="49760"/>
          </a:xfrm>
        </p:grpSpPr>
        <p:pic>
          <p:nvPicPr>
            <p:cNvPr id="45096" name="Imagen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2"/>
              <a:ext cx="82296" cy="27538"/>
            </a:xfrm>
            <a:prstGeom prst="rect">
              <a:avLst/>
            </a:prstGeom>
            <a:noFill/>
            <a:extLst>
              <a:ext uri="{909E8E84-426E-40DD-AFC4-6F175D3DCCD1}">
                <a14:hiddenFill xmlns:a14="http://schemas.microsoft.com/office/drawing/2010/main">
                  <a:solidFill>
                    <a:srgbClr val="FFFFFF"/>
                  </a:solidFill>
                </a14:hiddenFill>
              </a:ext>
            </a:extLst>
          </p:spPr>
        </p:pic>
        <p:pic>
          <p:nvPicPr>
            <p:cNvPr id="45097" name="Imagen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2296" cy="211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996882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692696"/>
            <a:ext cx="4572000" cy="338554"/>
          </a:xfrm>
          <a:prstGeom prst="rect">
            <a:avLst/>
          </a:prstGeom>
        </p:spPr>
        <p:txBody>
          <a:bodyPr>
            <a:spAutoFit/>
          </a:bodyPr>
          <a:lstStyle/>
          <a:p>
            <a:r>
              <a:rPr lang="es-EC" sz="1600" dirty="0">
                <a:latin typeface="Aharoni" pitchFamily="2" charset="-79"/>
                <a:cs typeface="Aharoni" pitchFamily="2" charset="-79"/>
              </a:rPr>
              <a:t>Evaluación Indicadores/Dpto. Planificación.</a:t>
            </a:r>
            <a:endParaRPr lang="es-EC" sz="1600" b="1" dirty="0">
              <a:latin typeface="Aharoni" pitchFamily="2" charset="-79"/>
              <a:cs typeface="Aharoni" pitchFamily="2" charset="-79"/>
            </a:endParaRPr>
          </a:p>
        </p:txBody>
      </p:sp>
      <p:grpSp>
        <p:nvGrpSpPr>
          <p:cNvPr id="3" name="Grupo 318"/>
          <p:cNvGrpSpPr>
            <a:grpSpLocks/>
          </p:cNvGrpSpPr>
          <p:nvPr/>
        </p:nvGrpSpPr>
        <p:grpSpPr bwMode="auto">
          <a:xfrm>
            <a:off x="755576" y="1196752"/>
            <a:ext cx="7789863" cy="5040560"/>
            <a:chOff x="0" y="0"/>
            <a:chExt cx="74961" cy="63436"/>
          </a:xfrm>
        </p:grpSpPr>
        <p:pic>
          <p:nvPicPr>
            <p:cNvPr id="319" name="Imagen 4509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574"/>
              <a:ext cx="74771" cy="37623"/>
            </a:xfrm>
            <a:prstGeom prst="rect">
              <a:avLst/>
            </a:prstGeom>
            <a:noFill/>
            <a:extLst>
              <a:ext uri="{909E8E84-426E-40DD-AFC4-6F175D3DCCD1}">
                <a14:hiddenFill xmlns:a14="http://schemas.microsoft.com/office/drawing/2010/main">
                  <a:solidFill>
                    <a:srgbClr val="FFFFFF"/>
                  </a:solidFill>
                </a14:hiddenFill>
              </a:ext>
            </a:extLst>
          </p:spPr>
        </p:pic>
        <p:pic>
          <p:nvPicPr>
            <p:cNvPr id="45088" name="Imagen 3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 y="0"/>
              <a:ext cx="74866" cy="20669"/>
            </a:xfrm>
            <a:prstGeom prst="rect">
              <a:avLst/>
            </a:prstGeom>
            <a:noFill/>
            <a:extLst>
              <a:ext uri="{909E8E84-426E-40DD-AFC4-6F175D3DCCD1}">
                <a14:hiddenFill xmlns:a14="http://schemas.microsoft.com/office/drawing/2010/main">
                  <a:solidFill>
                    <a:srgbClr val="FFFFFF"/>
                  </a:solidFill>
                </a14:hiddenFill>
              </a:ext>
            </a:extLst>
          </p:spPr>
        </p:pic>
        <p:pic>
          <p:nvPicPr>
            <p:cNvPr id="45090" name="Imagen 4510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384" y="60960"/>
              <a:ext cx="18955" cy="24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509689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29923" y="548680"/>
            <a:ext cx="2512226" cy="369332"/>
          </a:xfrm>
          <a:prstGeom prst="rect">
            <a:avLst/>
          </a:prstGeom>
        </p:spPr>
        <p:txBody>
          <a:bodyPr wrap="none">
            <a:spAutoFit/>
          </a:bodyPr>
          <a:lstStyle/>
          <a:p>
            <a:r>
              <a:rPr lang="es-EC" dirty="0">
                <a:latin typeface="Aharoni" pitchFamily="2" charset="-79"/>
                <a:cs typeface="Aharoni" pitchFamily="2" charset="-79"/>
              </a:rPr>
              <a:t>Evaluación Financiera</a:t>
            </a:r>
            <a:endParaRPr lang="es-EC" b="1" dirty="0">
              <a:latin typeface="Aharoni" pitchFamily="2" charset="-79"/>
              <a:cs typeface="Aharoni" pitchFamily="2" charset="-79"/>
            </a:endParaRPr>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4" name="Grupo 315"/>
          <p:cNvGrpSpPr>
            <a:grpSpLocks/>
          </p:cNvGrpSpPr>
          <p:nvPr/>
        </p:nvGrpSpPr>
        <p:grpSpPr bwMode="auto">
          <a:xfrm>
            <a:off x="611560" y="980728"/>
            <a:ext cx="7920880" cy="5112568"/>
            <a:chOff x="0" y="0"/>
            <a:chExt cx="78581" cy="59626"/>
          </a:xfrm>
        </p:grpSpPr>
        <p:pic>
          <p:nvPicPr>
            <p:cNvPr id="316" name="Imagen 451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100"/>
              <a:ext cx="78486" cy="19526"/>
            </a:xfrm>
            <a:prstGeom prst="rect">
              <a:avLst/>
            </a:prstGeom>
            <a:noFill/>
            <a:extLst>
              <a:ext uri="{909E8E84-426E-40DD-AFC4-6F175D3DCCD1}">
                <a14:hiddenFill xmlns:a14="http://schemas.microsoft.com/office/drawing/2010/main">
                  <a:solidFill>
                    <a:srgbClr val="FFFFFF"/>
                  </a:solidFill>
                </a14:hiddenFill>
              </a:ext>
            </a:extLst>
          </p:spPr>
        </p:pic>
        <p:pic>
          <p:nvPicPr>
            <p:cNvPr id="317" name="Imagen 451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8581" cy="403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41663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1052736"/>
            <a:ext cx="7272808" cy="1384995"/>
          </a:xfrm>
          <a:prstGeom prst="rect">
            <a:avLst/>
          </a:prstGeom>
          <a:ln>
            <a:solidFill>
              <a:srgbClr val="FFFF00"/>
            </a:solidFill>
            <a:prstDash val="dashDot"/>
          </a:ln>
        </p:spPr>
        <p:style>
          <a:lnRef idx="2">
            <a:schemeClr val="dk1"/>
          </a:lnRef>
          <a:fillRef idx="1">
            <a:schemeClr val="lt1"/>
          </a:fillRef>
          <a:effectRef idx="0">
            <a:schemeClr val="dk1"/>
          </a:effectRef>
          <a:fontRef idx="minor">
            <a:schemeClr val="dk1"/>
          </a:fontRef>
        </p:style>
        <p:txBody>
          <a:bodyPr wrap="square">
            <a:spAutoFit/>
          </a:bodyPr>
          <a:lstStyle/>
          <a:p>
            <a:endParaRPr lang="es-EC" sz="1400" dirty="0" smtClean="0"/>
          </a:p>
          <a:p>
            <a:r>
              <a:rPr lang="es-EC" sz="1400" dirty="0" smtClean="0"/>
              <a:t>Proponer </a:t>
            </a:r>
            <a:r>
              <a:rPr lang="es-EC" sz="1400" dirty="0"/>
              <a:t>un  modelo de planificación y gestión presupuestaria que permita una óptima gestión de recursos con un enfoque de gestión por resultados, el cuál refleje  la consistencia entre la planificación operativa anual del  Consorcio de Gobiernos Autónomos Provinciales y su ejecución presupuestaria. </a:t>
            </a:r>
            <a:endParaRPr lang="es-EC" sz="1400" dirty="0" smtClean="0"/>
          </a:p>
          <a:p>
            <a:endParaRPr lang="es-EC" sz="1400" dirty="0" smtClean="0"/>
          </a:p>
        </p:txBody>
      </p:sp>
      <p:sp>
        <p:nvSpPr>
          <p:cNvPr id="3" name="2 CuadroTexto"/>
          <p:cNvSpPr txBox="1">
            <a:spLocks noChangeArrowheads="1"/>
          </p:cNvSpPr>
          <p:nvPr/>
        </p:nvSpPr>
        <p:spPr bwMode="auto">
          <a:xfrm>
            <a:off x="1098492" y="2767568"/>
            <a:ext cx="7289932" cy="2893100"/>
          </a:xfrm>
          <a:prstGeom prst="rect">
            <a:avLst/>
          </a:prstGeom>
          <a:noFill/>
          <a:ln w="9525">
            <a:solidFill>
              <a:srgbClr val="00B050"/>
            </a:solidFill>
            <a:prstDash val="dashDot"/>
            <a:miter lim="800000"/>
            <a:headEnd/>
            <a:tailEnd/>
          </a:ln>
        </p:spPr>
        <p:txBody>
          <a:bodyPr wrap="square">
            <a:spAutoFit/>
          </a:bodyPr>
          <a:lstStyle/>
          <a:p>
            <a:r>
              <a:rPr lang="en-US" sz="1400" dirty="0" smtClean="0"/>
              <a:t>* </a:t>
            </a:r>
            <a:r>
              <a:rPr lang="es-EC" sz="1400" dirty="0" smtClean="0"/>
              <a:t>Analizar </a:t>
            </a:r>
            <a:r>
              <a:rPr lang="es-EC" sz="1400" dirty="0"/>
              <a:t>la consistencia entre la planificación operativa anual de</a:t>
            </a:r>
          </a:p>
          <a:p>
            <a:r>
              <a:rPr lang="es-EC" sz="1400" dirty="0"/>
              <a:t>CONGOPE y la ejecución presupuestaria</a:t>
            </a:r>
            <a:r>
              <a:rPr lang="es-EC" sz="1400" dirty="0" smtClean="0"/>
              <a:t>.</a:t>
            </a:r>
          </a:p>
          <a:p>
            <a:endParaRPr lang="es-EC" sz="1400" dirty="0"/>
          </a:p>
          <a:p>
            <a:pPr lvl="0"/>
            <a:r>
              <a:rPr lang="es-EC" sz="1400" dirty="0" smtClean="0"/>
              <a:t>* Identificar </a:t>
            </a:r>
            <a:r>
              <a:rPr lang="es-EC" sz="1400" dirty="0"/>
              <a:t>alternativas de gestión presupuestaria que permita un mayor empoderamiento en los diferentes centros de gestión, </a:t>
            </a:r>
            <a:r>
              <a:rPr lang="es-EC" sz="1400"/>
              <a:t>alineando </a:t>
            </a:r>
            <a:r>
              <a:rPr lang="es-EC" sz="1400" smtClean="0"/>
              <a:t>la </a:t>
            </a:r>
            <a:r>
              <a:rPr lang="es-EC" sz="1400" dirty="0"/>
              <a:t>planificación y presupuestación. </a:t>
            </a:r>
            <a:endParaRPr lang="es-EC" sz="1400" dirty="0" smtClean="0"/>
          </a:p>
          <a:p>
            <a:pPr lvl="0"/>
            <a:endParaRPr lang="es-EC" sz="1400" dirty="0"/>
          </a:p>
          <a:p>
            <a:pPr lvl="0"/>
            <a:r>
              <a:rPr lang="es-EC" sz="1400" dirty="0" smtClean="0"/>
              <a:t>* Buscar </a:t>
            </a:r>
            <a:r>
              <a:rPr lang="es-EC" sz="1400" dirty="0"/>
              <a:t>alternativas de  descentralizar el  manejo presupuestario en el Consorcio de Gobiernos Autónomos Provinciales.</a:t>
            </a:r>
          </a:p>
          <a:p>
            <a:endParaRPr lang="es-EC" sz="1400" dirty="0" smtClean="0"/>
          </a:p>
          <a:p>
            <a:r>
              <a:rPr lang="es-EC" sz="1400" dirty="0" smtClean="0"/>
              <a:t>* Proponer </a:t>
            </a:r>
            <a:r>
              <a:rPr lang="es-EC" sz="1400" dirty="0"/>
              <a:t>un modelo de planificación y gestión presupuestaria acorde a las necesidades del Consorcio.</a:t>
            </a:r>
          </a:p>
          <a:p>
            <a:endParaRPr lang="es-EC" sz="1400" dirty="0"/>
          </a:p>
        </p:txBody>
      </p:sp>
      <p:sp>
        <p:nvSpPr>
          <p:cNvPr id="4" name="3 Rectángulo"/>
          <p:cNvSpPr/>
          <p:nvPr/>
        </p:nvSpPr>
        <p:spPr>
          <a:xfrm>
            <a:off x="4224056" y="0"/>
            <a:ext cx="4363333" cy="40011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000" b="1" spc="50" dirty="0" smtClean="0">
                <a:ln w="11430"/>
                <a:solidFill>
                  <a:srgbClr val="CC0000"/>
                </a:solidFill>
                <a:effectLst>
                  <a:outerShdw blurRad="76200" dist="50800" dir="5400000" algn="tl" rotWithShape="0">
                    <a:srgbClr val="000000">
                      <a:alpha val="65000"/>
                    </a:srgbClr>
                  </a:outerShdw>
                </a:effectLst>
              </a:rPr>
              <a:t>OBJETIVOS</a:t>
            </a:r>
            <a:endParaRPr lang="es-ES" sz="2000" b="1" spc="50" dirty="0">
              <a:ln w="11430"/>
              <a:solidFill>
                <a:srgbClr val="3366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7439658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548680"/>
            <a:ext cx="3605474" cy="338554"/>
          </a:xfrm>
          <a:prstGeom prst="rect">
            <a:avLst/>
          </a:prstGeom>
        </p:spPr>
        <p:txBody>
          <a:bodyPr wrap="none">
            <a:spAutoFit/>
          </a:bodyPr>
          <a:lstStyle/>
          <a:p>
            <a:r>
              <a:rPr lang="es-EC" sz="1600" dirty="0">
                <a:latin typeface="Aharoni" pitchFamily="2" charset="-79"/>
                <a:cs typeface="Aharoni" pitchFamily="2" charset="-79"/>
              </a:rPr>
              <a:t>Evaluación por Actividad 21.01.001.002</a:t>
            </a:r>
            <a:endParaRPr lang="es-EC" sz="1600" b="1" dirty="0">
              <a:latin typeface="Aharoni" pitchFamily="2" charset="-79"/>
              <a:cs typeface="Aharoni" pitchFamily="2" charset="-79"/>
            </a:endParaRPr>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755576" y="980728"/>
            <a:ext cx="3852428" cy="2304256"/>
          </a:xfrm>
          <a:prstGeom prst="rect">
            <a:avLst/>
          </a:prstGeom>
          <a:noFill/>
          <a:ln>
            <a:noFill/>
          </a:ln>
        </p:spPr>
      </p:pic>
      <p:sp>
        <p:nvSpPr>
          <p:cNvPr id="4" name="3 Rectángulo"/>
          <p:cNvSpPr/>
          <p:nvPr/>
        </p:nvSpPr>
        <p:spPr>
          <a:xfrm>
            <a:off x="4932040" y="1506270"/>
            <a:ext cx="3605474" cy="338554"/>
          </a:xfrm>
          <a:prstGeom prst="rect">
            <a:avLst/>
          </a:prstGeom>
        </p:spPr>
        <p:txBody>
          <a:bodyPr wrap="none">
            <a:spAutoFit/>
          </a:bodyPr>
          <a:lstStyle/>
          <a:p>
            <a:r>
              <a:rPr lang="es-EC" sz="1600" dirty="0">
                <a:latin typeface="Aharoni" pitchFamily="2" charset="-79"/>
                <a:cs typeface="Aharoni" pitchFamily="2" charset="-79"/>
              </a:rPr>
              <a:t>Evaluación por Actividad 21.02.002.002</a:t>
            </a:r>
            <a:endParaRPr lang="es-EC" sz="1600" b="1" dirty="0">
              <a:latin typeface="Aharoni" pitchFamily="2" charset="-79"/>
              <a:cs typeface="Aharoni" pitchFamily="2" charset="-79"/>
            </a:endParaRPr>
          </a:p>
        </p:txBody>
      </p:sp>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4699248" y="2012679"/>
            <a:ext cx="3816424" cy="2280417"/>
          </a:xfrm>
          <a:prstGeom prst="rect">
            <a:avLst/>
          </a:prstGeom>
          <a:noFill/>
          <a:ln>
            <a:noFill/>
          </a:ln>
        </p:spPr>
      </p:pic>
      <p:sp>
        <p:nvSpPr>
          <p:cNvPr id="6" name="5 Rectángulo"/>
          <p:cNvSpPr/>
          <p:nvPr/>
        </p:nvSpPr>
        <p:spPr>
          <a:xfrm>
            <a:off x="678494" y="3789040"/>
            <a:ext cx="3605474" cy="338554"/>
          </a:xfrm>
          <a:prstGeom prst="rect">
            <a:avLst/>
          </a:prstGeom>
        </p:spPr>
        <p:txBody>
          <a:bodyPr wrap="none">
            <a:spAutoFit/>
          </a:bodyPr>
          <a:lstStyle/>
          <a:p>
            <a:r>
              <a:rPr lang="es-EC" sz="1600" dirty="0">
                <a:latin typeface="Aharoni" pitchFamily="2" charset="-79"/>
                <a:cs typeface="Aharoni" pitchFamily="2" charset="-79"/>
              </a:rPr>
              <a:t>Evaluación por Actividad 22.04.002.002</a:t>
            </a:r>
            <a:endParaRPr lang="es-EC" sz="1600" b="1" dirty="0">
              <a:latin typeface="Aharoni" pitchFamily="2" charset="-79"/>
              <a:cs typeface="Aharoni" pitchFamily="2" charset="-79"/>
            </a:endParaRPr>
          </a:p>
        </p:txBody>
      </p:sp>
      <p:pic>
        <p:nvPicPr>
          <p:cNvPr id="7" name="6 Imagen"/>
          <p:cNvPicPr/>
          <p:nvPr/>
        </p:nvPicPr>
        <p:blipFill>
          <a:blip r:embed="rId4">
            <a:extLst>
              <a:ext uri="{28A0092B-C50C-407E-A947-70E740481C1C}">
                <a14:useLocalDpi xmlns:a14="http://schemas.microsoft.com/office/drawing/2010/main" val="0"/>
              </a:ext>
            </a:extLst>
          </a:blip>
          <a:srcRect/>
          <a:stretch>
            <a:fillRect/>
          </a:stretch>
        </p:blipFill>
        <p:spPr bwMode="auto">
          <a:xfrm>
            <a:off x="755577" y="4077072"/>
            <a:ext cx="3852428" cy="2287032"/>
          </a:xfrm>
          <a:prstGeom prst="rect">
            <a:avLst/>
          </a:prstGeom>
          <a:noFill/>
          <a:ln>
            <a:noFill/>
          </a:ln>
        </p:spPr>
      </p:pic>
    </p:spTree>
    <p:extLst>
      <p:ext uri="{BB962C8B-B14F-4D97-AF65-F5344CB8AC3E}">
        <p14:creationId xmlns:p14="http://schemas.microsoft.com/office/powerpoint/2010/main" val="41656394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716017" y="-6410"/>
            <a:ext cx="3384376" cy="461665"/>
          </a:xfrm>
          <a:prstGeom prst="rect">
            <a:avLst/>
          </a:prstGeom>
          <a:noFill/>
        </p:spPr>
        <p:txBody>
          <a:bodyPr wrap="square" rtlCol="0">
            <a:spAutoFit/>
          </a:bodyPr>
          <a:lstStyle/>
          <a:p>
            <a:r>
              <a:rPr lang="es-EC" sz="1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Evaluación a las Partidas Presupuestarias de la Actividad 21.01.001.002</a:t>
            </a:r>
          </a:p>
        </p:txBody>
      </p:sp>
      <p:sp>
        <p:nvSpPr>
          <p:cNvPr id="3" name="2 Rectángulo"/>
          <p:cNvSpPr/>
          <p:nvPr/>
        </p:nvSpPr>
        <p:spPr>
          <a:xfrm>
            <a:off x="539552" y="404664"/>
            <a:ext cx="4572000" cy="523220"/>
          </a:xfrm>
          <a:prstGeom prst="rect">
            <a:avLst/>
          </a:prstGeom>
        </p:spPr>
        <p:txBody>
          <a:bodyPr>
            <a:spAutoFit/>
          </a:bodyPr>
          <a:lstStyle/>
          <a:p>
            <a:r>
              <a:rPr lang="es-EC" sz="1400" dirty="0">
                <a:latin typeface="Aharoni" pitchFamily="2" charset="-79"/>
                <a:cs typeface="Aharoni" pitchFamily="2" charset="-79"/>
              </a:rPr>
              <a:t>Evaluación No.1 presupuesto de la Actividad 21.01.001.002</a:t>
            </a:r>
            <a:endParaRPr lang="es-EC" sz="1400" b="1" dirty="0">
              <a:latin typeface="Aharoni" pitchFamily="2" charset="-79"/>
              <a:cs typeface="Aharoni" pitchFamily="2" charset="-79"/>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683568" y="908720"/>
            <a:ext cx="4608512" cy="2808312"/>
          </a:xfrm>
          <a:prstGeom prst="rect">
            <a:avLst/>
          </a:prstGeom>
          <a:noFill/>
          <a:ln>
            <a:noFill/>
          </a:ln>
        </p:spPr>
      </p:pic>
      <p:sp>
        <p:nvSpPr>
          <p:cNvPr id="5" name="4 Rectángulo"/>
          <p:cNvSpPr/>
          <p:nvPr/>
        </p:nvSpPr>
        <p:spPr>
          <a:xfrm>
            <a:off x="5349852" y="3255367"/>
            <a:ext cx="3203848" cy="461665"/>
          </a:xfrm>
          <a:prstGeom prst="rect">
            <a:avLst/>
          </a:prstGeom>
        </p:spPr>
        <p:txBody>
          <a:bodyPr wrap="square">
            <a:spAutoFit/>
          </a:bodyPr>
          <a:lstStyle/>
          <a:p>
            <a:r>
              <a:rPr lang="es-EC" sz="1200" dirty="0" smtClean="0">
                <a:latin typeface="Aharoni" pitchFamily="2" charset="-79"/>
                <a:cs typeface="Aharoni" pitchFamily="2" charset="-79"/>
              </a:rPr>
              <a:t>Evaluación </a:t>
            </a:r>
            <a:r>
              <a:rPr lang="es-EC" sz="1200" dirty="0">
                <a:latin typeface="Aharoni" pitchFamily="2" charset="-79"/>
                <a:cs typeface="Aharoni" pitchFamily="2" charset="-79"/>
              </a:rPr>
              <a:t>No.2 presupuesto de la Actividad 21.01.001.002</a:t>
            </a:r>
            <a:endParaRPr lang="es-EC" sz="1200" b="1" dirty="0">
              <a:latin typeface="Aharoni" pitchFamily="2" charset="-79"/>
              <a:cs typeface="Aharoni" pitchFamily="2" charset="-79"/>
            </a:endParaRPr>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3639014" y="3789040"/>
            <a:ext cx="4893426" cy="2664296"/>
          </a:xfrm>
          <a:prstGeom prst="rect">
            <a:avLst/>
          </a:prstGeom>
          <a:noFill/>
          <a:ln>
            <a:noFill/>
          </a:ln>
        </p:spPr>
      </p:pic>
    </p:spTree>
    <p:extLst>
      <p:ext uri="{BB962C8B-B14F-4D97-AF65-F5344CB8AC3E}">
        <p14:creationId xmlns:p14="http://schemas.microsoft.com/office/powerpoint/2010/main" val="41215431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836712"/>
            <a:ext cx="4572000" cy="584775"/>
          </a:xfrm>
          <a:prstGeom prst="rect">
            <a:avLst/>
          </a:prstGeom>
        </p:spPr>
        <p:txBody>
          <a:bodyPr>
            <a:spAutoFit/>
          </a:bodyPr>
          <a:lstStyle/>
          <a:p>
            <a:r>
              <a:rPr lang="es-EC" sz="1600" dirty="0">
                <a:latin typeface="Aharoni" pitchFamily="2" charset="-79"/>
                <a:cs typeface="Aharoni" pitchFamily="2" charset="-79"/>
              </a:rPr>
              <a:t>Evaluación No.3 cumplimiento de la Actividad 21.01.001.002</a:t>
            </a:r>
            <a:endParaRPr lang="es-EC" sz="1600" b="1" dirty="0">
              <a:latin typeface="Aharoni" pitchFamily="2" charset="-79"/>
              <a:cs typeface="Aharoni" pitchFamily="2" charset="-79"/>
            </a:endParaRPr>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700808"/>
            <a:ext cx="4680520" cy="3672408"/>
          </a:xfrm>
          <a:prstGeom prst="rect">
            <a:avLst/>
          </a:prstGeom>
          <a:noFill/>
          <a:ln>
            <a:noFill/>
          </a:ln>
        </p:spPr>
      </p:pic>
    </p:spTree>
    <p:extLst>
      <p:ext uri="{BB962C8B-B14F-4D97-AF65-F5344CB8AC3E}">
        <p14:creationId xmlns:p14="http://schemas.microsoft.com/office/powerpoint/2010/main" val="10428741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716017" y="-6410"/>
            <a:ext cx="3384376" cy="461665"/>
          </a:xfrm>
          <a:prstGeom prst="rect">
            <a:avLst/>
          </a:prstGeom>
          <a:noFill/>
        </p:spPr>
        <p:txBody>
          <a:bodyPr wrap="square" rtlCol="0">
            <a:spAutoFit/>
          </a:bodyPr>
          <a:lstStyle/>
          <a:p>
            <a:r>
              <a:rPr lang="es-EC" sz="1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Evaluación a las Partidas Presupuestarias de la Actividad </a:t>
            </a:r>
            <a:r>
              <a:rPr lang="es-EC" sz="1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21.02.002.002</a:t>
            </a:r>
          </a:p>
        </p:txBody>
      </p:sp>
      <p:sp>
        <p:nvSpPr>
          <p:cNvPr id="3" name="2 Rectángulo"/>
          <p:cNvSpPr/>
          <p:nvPr/>
        </p:nvSpPr>
        <p:spPr>
          <a:xfrm>
            <a:off x="539552" y="404664"/>
            <a:ext cx="4572000" cy="523220"/>
          </a:xfrm>
          <a:prstGeom prst="rect">
            <a:avLst/>
          </a:prstGeom>
        </p:spPr>
        <p:txBody>
          <a:bodyPr>
            <a:spAutoFit/>
          </a:bodyPr>
          <a:lstStyle/>
          <a:p>
            <a:r>
              <a:rPr lang="es-EC" sz="1400" dirty="0">
                <a:latin typeface="Aharoni" pitchFamily="2" charset="-79"/>
                <a:cs typeface="Aharoni" pitchFamily="2" charset="-79"/>
              </a:rPr>
              <a:t>Evaluación No.1 presupuesto de la Actividad </a:t>
            </a:r>
            <a:r>
              <a:rPr lang="es-EC" sz="1400" dirty="0" smtClean="0">
                <a:latin typeface="Aharoni" pitchFamily="2" charset="-79"/>
                <a:cs typeface="Aharoni" pitchFamily="2" charset="-79"/>
              </a:rPr>
              <a:t>21.02.002.002</a:t>
            </a:r>
            <a:endParaRPr lang="es-EC" sz="1400" b="1" dirty="0">
              <a:latin typeface="Aharoni" pitchFamily="2" charset="-79"/>
              <a:cs typeface="Aharoni" pitchFamily="2" charset="-79"/>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569641" y="927885"/>
            <a:ext cx="4722440" cy="2803956"/>
          </a:xfrm>
          <a:prstGeom prst="rect">
            <a:avLst/>
          </a:prstGeom>
          <a:noFill/>
          <a:ln>
            <a:noFill/>
          </a:ln>
        </p:spPr>
      </p:pic>
      <p:sp>
        <p:nvSpPr>
          <p:cNvPr id="5" name="4 Rectángulo"/>
          <p:cNvSpPr/>
          <p:nvPr/>
        </p:nvSpPr>
        <p:spPr>
          <a:xfrm>
            <a:off x="5616624" y="3212976"/>
            <a:ext cx="3203848" cy="461665"/>
          </a:xfrm>
          <a:prstGeom prst="rect">
            <a:avLst/>
          </a:prstGeom>
        </p:spPr>
        <p:txBody>
          <a:bodyPr wrap="square">
            <a:spAutoFit/>
          </a:bodyPr>
          <a:lstStyle/>
          <a:p>
            <a:r>
              <a:rPr lang="es-EC" sz="1200" dirty="0" smtClean="0">
                <a:latin typeface="Aharoni" pitchFamily="2" charset="-79"/>
                <a:cs typeface="Aharoni" pitchFamily="2" charset="-79"/>
              </a:rPr>
              <a:t>Evaluación </a:t>
            </a:r>
            <a:r>
              <a:rPr lang="es-EC" sz="1200" dirty="0">
                <a:latin typeface="Aharoni" pitchFamily="2" charset="-79"/>
                <a:cs typeface="Aharoni" pitchFamily="2" charset="-79"/>
              </a:rPr>
              <a:t>No.2 presupuesto de la Actividad 21.02.002.002</a:t>
            </a:r>
            <a:endParaRPr lang="es-EC" sz="1200" b="1" dirty="0">
              <a:latin typeface="Aharoni" pitchFamily="2" charset="-79"/>
              <a:cs typeface="Aharoni" pitchFamily="2" charset="-79"/>
            </a:endParaRPr>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3584773" y="3789040"/>
            <a:ext cx="5019675" cy="2592288"/>
          </a:xfrm>
          <a:prstGeom prst="rect">
            <a:avLst/>
          </a:prstGeom>
          <a:noFill/>
          <a:ln>
            <a:noFill/>
          </a:ln>
        </p:spPr>
      </p:pic>
    </p:spTree>
    <p:extLst>
      <p:ext uri="{BB962C8B-B14F-4D97-AF65-F5344CB8AC3E}">
        <p14:creationId xmlns:p14="http://schemas.microsoft.com/office/powerpoint/2010/main" val="28223766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836712"/>
            <a:ext cx="4572000" cy="584775"/>
          </a:xfrm>
          <a:prstGeom prst="rect">
            <a:avLst/>
          </a:prstGeom>
        </p:spPr>
        <p:txBody>
          <a:bodyPr>
            <a:spAutoFit/>
          </a:bodyPr>
          <a:lstStyle/>
          <a:p>
            <a:r>
              <a:rPr lang="es-EC" sz="1600" dirty="0">
                <a:latin typeface="Aharoni" pitchFamily="2" charset="-79"/>
                <a:cs typeface="Aharoni" pitchFamily="2" charset="-79"/>
              </a:rPr>
              <a:t>Evaluación No.3 cumplimiento de la Actividad 21.02.002.002</a:t>
            </a:r>
            <a:endParaRPr lang="es-EC" sz="1600" b="1" dirty="0">
              <a:latin typeface="Aharoni" pitchFamily="2" charset="-79"/>
              <a:cs typeface="Aharoni" pitchFamily="2" charset="-79"/>
            </a:endParaRPr>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2567420" y="1856198"/>
            <a:ext cx="4164820" cy="3589026"/>
          </a:xfrm>
          <a:prstGeom prst="rect">
            <a:avLst/>
          </a:prstGeom>
          <a:noFill/>
          <a:ln>
            <a:noFill/>
          </a:ln>
        </p:spPr>
      </p:pic>
    </p:spTree>
    <p:extLst>
      <p:ext uri="{BB962C8B-B14F-4D97-AF65-F5344CB8AC3E}">
        <p14:creationId xmlns:p14="http://schemas.microsoft.com/office/powerpoint/2010/main" val="31057386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716017" y="-6410"/>
            <a:ext cx="3384376" cy="646331"/>
          </a:xfrm>
          <a:prstGeom prst="rect">
            <a:avLst/>
          </a:prstGeom>
          <a:noFill/>
        </p:spPr>
        <p:txBody>
          <a:bodyPr wrap="square" rtlCol="0">
            <a:spAutoFit/>
          </a:bodyPr>
          <a:lstStyle/>
          <a:p>
            <a:r>
              <a:rPr lang="es-EC" sz="1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Evaluación a las Partidas Presupuestarias de la Actividad </a:t>
            </a:r>
            <a:r>
              <a:rPr lang="es-EC" sz="1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22.04.002.002</a:t>
            </a:r>
          </a:p>
          <a:p>
            <a:endParaRPr lang="es-EC" sz="1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2 Rectángulo"/>
          <p:cNvSpPr/>
          <p:nvPr/>
        </p:nvSpPr>
        <p:spPr>
          <a:xfrm>
            <a:off x="539552" y="404664"/>
            <a:ext cx="4572000" cy="523220"/>
          </a:xfrm>
          <a:prstGeom prst="rect">
            <a:avLst/>
          </a:prstGeom>
        </p:spPr>
        <p:txBody>
          <a:bodyPr>
            <a:spAutoFit/>
          </a:bodyPr>
          <a:lstStyle/>
          <a:p>
            <a:r>
              <a:rPr lang="es-EC" sz="1400" dirty="0">
                <a:latin typeface="Aharoni" pitchFamily="2" charset="-79"/>
                <a:cs typeface="Aharoni" pitchFamily="2" charset="-79"/>
              </a:rPr>
              <a:t>Evaluación No.1 presupuesto de la Actividad </a:t>
            </a:r>
            <a:r>
              <a:rPr lang="es-EC" sz="1400" dirty="0" smtClean="0">
                <a:latin typeface="Aharoni" pitchFamily="2" charset="-79"/>
                <a:cs typeface="Aharoni" pitchFamily="2" charset="-79"/>
              </a:rPr>
              <a:t>22.04.002.002</a:t>
            </a:r>
            <a:endParaRPr lang="es-EC" sz="1400" b="1" dirty="0">
              <a:latin typeface="Aharoni" pitchFamily="2" charset="-79"/>
              <a:cs typeface="Aharoni" pitchFamily="2" charset="-79"/>
            </a:endParaRPr>
          </a:p>
        </p:txBody>
      </p:sp>
      <p:sp>
        <p:nvSpPr>
          <p:cNvPr id="4" name="3 Rectángulo"/>
          <p:cNvSpPr/>
          <p:nvPr/>
        </p:nvSpPr>
        <p:spPr>
          <a:xfrm>
            <a:off x="4896545" y="926605"/>
            <a:ext cx="3203848" cy="461665"/>
          </a:xfrm>
          <a:prstGeom prst="rect">
            <a:avLst/>
          </a:prstGeom>
        </p:spPr>
        <p:txBody>
          <a:bodyPr wrap="square">
            <a:spAutoFit/>
          </a:bodyPr>
          <a:lstStyle/>
          <a:p>
            <a:r>
              <a:rPr lang="es-EC" sz="1200" dirty="0" smtClean="0">
                <a:latin typeface="Aharoni" pitchFamily="2" charset="-79"/>
                <a:cs typeface="Aharoni" pitchFamily="2" charset="-79"/>
              </a:rPr>
              <a:t>Evaluación </a:t>
            </a:r>
            <a:r>
              <a:rPr lang="es-EC" sz="1200" dirty="0">
                <a:latin typeface="Aharoni" pitchFamily="2" charset="-79"/>
                <a:cs typeface="Aharoni" pitchFamily="2" charset="-79"/>
              </a:rPr>
              <a:t>No.2 presupuesto de la Actividad 21.01.001.002</a:t>
            </a:r>
            <a:endParaRPr lang="es-EC" sz="1200" b="1" dirty="0">
              <a:latin typeface="Aharoni" pitchFamily="2" charset="-79"/>
              <a:cs typeface="Aharoni" pitchFamily="2" charset="-79"/>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572910" y="927884"/>
            <a:ext cx="3828377" cy="2564765"/>
          </a:xfrm>
          <a:prstGeom prst="rect">
            <a:avLst/>
          </a:prstGeom>
          <a:noFill/>
          <a:ln>
            <a:noFill/>
          </a:ln>
        </p:spPr>
      </p:pic>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4766056" y="1484783"/>
            <a:ext cx="3464825" cy="2539365"/>
          </a:xfrm>
          <a:prstGeom prst="rect">
            <a:avLst/>
          </a:prstGeom>
          <a:noFill/>
          <a:ln>
            <a:noFill/>
          </a:ln>
        </p:spPr>
      </p:pic>
      <p:sp>
        <p:nvSpPr>
          <p:cNvPr id="7" name="6 Rectángulo"/>
          <p:cNvSpPr/>
          <p:nvPr/>
        </p:nvSpPr>
        <p:spPr>
          <a:xfrm>
            <a:off x="573266" y="3731760"/>
            <a:ext cx="4572000" cy="523220"/>
          </a:xfrm>
          <a:prstGeom prst="rect">
            <a:avLst/>
          </a:prstGeom>
        </p:spPr>
        <p:txBody>
          <a:bodyPr>
            <a:spAutoFit/>
          </a:bodyPr>
          <a:lstStyle/>
          <a:p>
            <a:r>
              <a:rPr lang="es-EC" sz="1400" dirty="0">
                <a:latin typeface="Aharoni" pitchFamily="2" charset="-79"/>
                <a:cs typeface="Aharoni" pitchFamily="2" charset="-79"/>
              </a:rPr>
              <a:t>Evaluación No.3 cumplimiento de la Actividad </a:t>
            </a:r>
            <a:r>
              <a:rPr lang="es-EC" sz="1400" dirty="0" smtClean="0">
                <a:latin typeface="Aharoni" pitchFamily="2" charset="-79"/>
                <a:cs typeface="Aharoni" pitchFamily="2" charset="-79"/>
              </a:rPr>
              <a:t>22.04.002.002</a:t>
            </a:r>
            <a:endParaRPr lang="es-EC" sz="1400" b="1" dirty="0">
              <a:latin typeface="Aharoni" pitchFamily="2" charset="-79"/>
              <a:cs typeface="Aharoni" pitchFamily="2" charset="-79"/>
            </a:endParaRPr>
          </a:p>
        </p:txBody>
      </p:sp>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1479788" y="4254980"/>
            <a:ext cx="2691527" cy="2096630"/>
          </a:xfrm>
          <a:prstGeom prst="rect">
            <a:avLst/>
          </a:prstGeom>
          <a:noFill/>
          <a:ln>
            <a:noFill/>
          </a:ln>
        </p:spPr>
      </p:pic>
    </p:spTree>
    <p:extLst>
      <p:ext uri="{BB962C8B-B14F-4D97-AF65-F5344CB8AC3E}">
        <p14:creationId xmlns:p14="http://schemas.microsoft.com/office/powerpoint/2010/main" val="5964460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260648"/>
            <a:ext cx="4572000" cy="954107"/>
          </a:xfrm>
          <a:prstGeom prst="rect">
            <a:avLst/>
          </a:prstGeom>
        </p:spPr>
        <p:txBody>
          <a:bodyPr>
            <a:spAutoFit/>
          </a:bodyPr>
          <a:lstStyle/>
          <a:p>
            <a:pPr algn="just"/>
            <a:r>
              <a:rPr lang="en-US" sz="1400" b="1" dirty="0"/>
              <a:t> </a:t>
            </a:r>
            <a:endParaRPr lang="es-EC" sz="1400" dirty="0"/>
          </a:p>
          <a:p>
            <a:pPr algn="just"/>
            <a:r>
              <a:rPr lang="es-EC" sz="1400" b="1" dirty="0"/>
              <a:t>Evaluación al Proyecto  </a:t>
            </a:r>
            <a:r>
              <a:rPr lang="es-EC" sz="1400" b="1" dirty="0" smtClean="0"/>
              <a:t>21.02.002 </a:t>
            </a:r>
          </a:p>
          <a:p>
            <a:pPr algn="just"/>
            <a:r>
              <a:rPr lang="es-EC" sz="1400" b="1" dirty="0" smtClean="0"/>
              <a:t>Apoyo </a:t>
            </a:r>
            <a:r>
              <a:rPr lang="es-EC" sz="1400" b="1" dirty="0"/>
              <a:t>a la construcción de Modelo de Gestión por Resultados</a:t>
            </a:r>
            <a:endParaRPr lang="es-EC" sz="1400"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21861"/>
            <a:ext cx="3888432" cy="2855212"/>
          </a:xfrm>
          <a:prstGeom prst="rect">
            <a:avLst/>
          </a:prstGeom>
          <a:noFill/>
          <a:ln>
            <a:noFill/>
          </a:ln>
        </p:spPr>
      </p:pic>
      <p:sp>
        <p:nvSpPr>
          <p:cNvPr id="4" name="3 Rectángulo"/>
          <p:cNvSpPr/>
          <p:nvPr/>
        </p:nvSpPr>
        <p:spPr>
          <a:xfrm>
            <a:off x="4704148" y="2852936"/>
            <a:ext cx="3828292" cy="338554"/>
          </a:xfrm>
          <a:prstGeom prst="rect">
            <a:avLst/>
          </a:prstGeom>
        </p:spPr>
        <p:txBody>
          <a:bodyPr wrap="none">
            <a:spAutoFit/>
          </a:bodyPr>
          <a:lstStyle/>
          <a:p>
            <a:r>
              <a:rPr lang="es-EC" sz="1600" dirty="0">
                <a:latin typeface="Aharoni" pitchFamily="2" charset="-79"/>
                <a:cs typeface="Aharoni" pitchFamily="2" charset="-79"/>
              </a:rPr>
              <a:t>Evaluación cumplimiento del proyecto</a:t>
            </a:r>
            <a:endParaRPr lang="es-EC" sz="1600" b="1" dirty="0">
              <a:latin typeface="Aharoni" pitchFamily="2" charset="-79"/>
              <a:cs typeface="Aharoni" pitchFamily="2" charset="-79"/>
            </a:endParaRPr>
          </a:p>
        </p:txBody>
      </p:sp>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4973978" y="3429000"/>
            <a:ext cx="3414446" cy="2795342"/>
          </a:xfrm>
          <a:prstGeom prst="rect">
            <a:avLst/>
          </a:prstGeom>
          <a:noFill/>
          <a:ln>
            <a:noFill/>
          </a:ln>
        </p:spPr>
      </p:pic>
      <p:pic>
        <p:nvPicPr>
          <p:cNvPr id="6" name="Picture 2" descr="http://190.95.167.20/spp/img/logo_congop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8317" y="4826671"/>
            <a:ext cx="1278933" cy="78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3676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692696"/>
            <a:ext cx="4793300" cy="338554"/>
          </a:xfrm>
          <a:prstGeom prst="rect">
            <a:avLst/>
          </a:prstGeom>
        </p:spPr>
        <p:txBody>
          <a:bodyPr wrap="none">
            <a:spAutoFit/>
          </a:bodyPr>
          <a:lstStyle/>
          <a:p>
            <a:r>
              <a:rPr lang="es-EC" sz="1600" dirty="0">
                <a:latin typeface="Aharoni" pitchFamily="2" charset="-79"/>
                <a:cs typeface="Aharoni" pitchFamily="2" charset="-79"/>
              </a:rPr>
              <a:t>Evaluación </a:t>
            </a:r>
            <a:r>
              <a:rPr lang="es-EC" sz="1600" dirty="0" smtClean="0">
                <a:latin typeface="Aharoni" pitchFamily="2" charset="-79"/>
                <a:cs typeface="Aharoni" pitchFamily="2" charset="-79"/>
              </a:rPr>
              <a:t>Financiera </a:t>
            </a:r>
            <a:r>
              <a:rPr lang="es-EC" sz="1600" b="1" dirty="0"/>
              <a:t>30 de diciembre de 2012</a:t>
            </a:r>
            <a:endParaRPr lang="es-EC" sz="1600" b="1" dirty="0">
              <a:latin typeface="Aharoni" pitchFamily="2" charset="-79"/>
              <a:cs typeface="Aharoni" pitchFamily="2" charset="-79"/>
            </a:endParaRPr>
          </a:p>
        </p:txBody>
      </p:sp>
      <p:grpSp>
        <p:nvGrpSpPr>
          <p:cNvPr id="3" name="Grupo 312"/>
          <p:cNvGrpSpPr>
            <a:grpSpLocks/>
          </p:cNvGrpSpPr>
          <p:nvPr/>
        </p:nvGrpSpPr>
        <p:grpSpPr bwMode="auto">
          <a:xfrm>
            <a:off x="827584" y="1197515"/>
            <a:ext cx="7632848" cy="5183813"/>
            <a:chOff x="0" y="0"/>
            <a:chExt cx="83890" cy="56671"/>
          </a:xfrm>
        </p:grpSpPr>
        <p:pic>
          <p:nvPicPr>
            <p:cNvPr id="313" name="Imagen 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898" cy="20095"/>
            </a:xfrm>
            <a:prstGeom prst="rect">
              <a:avLst/>
            </a:prstGeom>
            <a:noFill/>
            <a:extLst>
              <a:ext uri="{909E8E84-426E-40DD-AFC4-6F175D3DCCD1}">
                <a14:hiddenFill xmlns:a14="http://schemas.microsoft.com/office/drawing/2010/main">
                  <a:solidFill>
                    <a:srgbClr val="FFFFFF"/>
                  </a:solidFill>
                </a14:hiddenFill>
              </a:ext>
            </a:extLst>
          </p:spPr>
        </p:pic>
        <p:pic>
          <p:nvPicPr>
            <p:cNvPr id="314" name="Imagen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4" y="20095"/>
              <a:ext cx="82296" cy="365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944499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476672"/>
            <a:ext cx="3605474" cy="338554"/>
          </a:xfrm>
          <a:prstGeom prst="rect">
            <a:avLst/>
          </a:prstGeom>
        </p:spPr>
        <p:txBody>
          <a:bodyPr wrap="none">
            <a:spAutoFit/>
          </a:bodyPr>
          <a:lstStyle/>
          <a:p>
            <a:r>
              <a:rPr lang="es-EC" sz="1600" dirty="0">
                <a:latin typeface="Aharoni" pitchFamily="2" charset="-79"/>
                <a:cs typeface="Aharoni" pitchFamily="2" charset="-79"/>
              </a:rPr>
              <a:t>Evaluación por Actividad 21.01.001.002</a:t>
            </a:r>
            <a:endParaRPr lang="es-EC" sz="1600" b="1" dirty="0">
              <a:latin typeface="Aharoni" pitchFamily="2" charset="-79"/>
              <a:cs typeface="Aharoni" pitchFamily="2" charset="-79"/>
            </a:endParaRPr>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683569" y="815227"/>
            <a:ext cx="3605474" cy="2397749"/>
          </a:xfrm>
          <a:prstGeom prst="rect">
            <a:avLst/>
          </a:prstGeom>
          <a:noFill/>
          <a:ln>
            <a:noFill/>
          </a:ln>
        </p:spPr>
      </p:pic>
      <p:sp>
        <p:nvSpPr>
          <p:cNvPr id="5" name="4 Rectángulo"/>
          <p:cNvSpPr/>
          <p:nvPr/>
        </p:nvSpPr>
        <p:spPr>
          <a:xfrm>
            <a:off x="4652125" y="1700808"/>
            <a:ext cx="3605474" cy="338554"/>
          </a:xfrm>
          <a:prstGeom prst="rect">
            <a:avLst/>
          </a:prstGeom>
        </p:spPr>
        <p:txBody>
          <a:bodyPr wrap="none">
            <a:spAutoFit/>
          </a:bodyPr>
          <a:lstStyle/>
          <a:p>
            <a:r>
              <a:rPr lang="es-EC" sz="1600" dirty="0">
                <a:latin typeface="Aharoni" pitchFamily="2" charset="-79"/>
                <a:cs typeface="Aharoni" pitchFamily="2" charset="-79"/>
              </a:rPr>
              <a:t>Evaluación por Actividad </a:t>
            </a:r>
            <a:r>
              <a:rPr lang="es-EC" sz="1600" dirty="0" smtClean="0">
                <a:latin typeface="Aharoni" pitchFamily="2" charset="-79"/>
                <a:cs typeface="Aharoni" pitchFamily="2" charset="-79"/>
              </a:rPr>
              <a:t>21.02.002.002</a:t>
            </a:r>
            <a:endParaRPr lang="es-EC" sz="1600" b="1" dirty="0">
              <a:latin typeface="Aharoni" pitchFamily="2" charset="-79"/>
              <a:cs typeface="Aharoni" pitchFamily="2" charset="-79"/>
            </a:endParaRPr>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143598"/>
            <a:ext cx="3765723" cy="2536448"/>
          </a:xfrm>
          <a:prstGeom prst="rect">
            <a:avLst/>
          </a:prstGeom>
          <a:noFill/>
          <a:ln>
            <a:noFill/>
          </a:ln>
        </p:spPr>
      </p:pic>
      <p:sp>
        <p:nvSpPr>
          <p:cNvPr id="7" name="6 Rectángulo"/>
          <p:cNvSpPr/>
          <p:nvPr/>
        </p:nvSpPr>
        <p:spPr>
          <a:xfrm>
            <a:off x="683569" y="3663851"/>
            <a:ext cx="3605474" cy="338554"/>
          </a:xfrm>
          <a:prstGeom prst="rect">
            <a:avLst/>
          </a:prstGeom>
        </p:spPr>
        <p:txBody>
          <a:bodyPr wrap="none">
            <a:spAutoFit/>
          </a:bodyPr>
          <a:lstStyle/>
          <a:p>
            <a:r>
              <a:rPr lang="es-EC" sz="1600" dirty="0">
                <a:latin typeface="Aharoni" pitchFamily="2" charset="-79"/>
                <a:cs typeface="Aharoni" pitchFamily="2" charset="-79"/>
              </a:rPr>
              <a:t>Evaluación por Actividad </a:t>
            </a:r>
            <a:r>
              <a:rPr lang="es-EC" sz="1600" dirty="0" smtClean="0">
                <a:latin typeface="Aharoni" pitchFamily="2" charset="-79"/>
                <a:cs typeface="Aharoni" pitchFamily="2" charset="-79"/>
              </a:rPr>
              <a:t>22.04.002.002</a:t>
            </a:r>
            <a:endParaRPr lang="es-EC" sz="1600" b="1" dirty="0">
              <a:latin typeface="Aharoni" pitchFamily="2" charset="-79"/>
              <a:cs typeface="Aharoni" pitchFamily="2" charset="-79"/>
            </a:endParaRPr>
          </a:p>
        </p:txBody>
      </p:sp>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683568" y="4077072"/>
            <a:ext cx="3605473" cy="2376264"/>
          </a:xfrm>
          <a:prstGeom prst="rect">
            <a:avLst/>
          </a:prstGeom>
          <a:noFill/>
          <a:ln>
            <a:noFill/>
          </a:ln>
        </p:spPr>
      </p:pic>
    </p:spTree>
    <p:extLst>
      <p:ext uri="{BB962C8B-B14F-4D97-AF65-F5344CB8AC3E}">
        <p14:creationId xmlns:p14="http://schemas.microsoft.com/office/powerpoint/2010/main" val="26185705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716017" y="-6410"/>
            <a:ext cx="3384376" cy="461665"/>
          </a:xfrm>
          <a:prstGeom prst="rect">
            <a:avLst/>
          </a:prstGeom>
          <a:noFill/>
        </p:spPr>
        <p:txBody>
          <a:bodyPr wrap="square" rtlCol="0">
            <a:spAutoFit/>
          </a:bodyPr>
          <a:lstStyle/>
          <a:p>
            <a:r>
              <a:rPr lang="es-EC" sz="1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Evaluación a las Partidas Presupuestarias de la Actividad 21.01.001.002</a:t>
            </a:r>
            <a:endParaRPr lang="es-EC" sz="1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2 Rectángulo"/>
          <p:cNvSpPr/>
          <p:nvPr/>
        </p:nvSpPr>
        <p:spPr>
          <a:xfrm>
            <a:off x="539552" y="404664"/>
            <a:ext cx="4572000" cy="523220"/>
          </a:xfrm>
          <a:prstGeom prst="rect">
            <a:avLst/>
          </a:prstGeom>
        </p:spPr>
        <p:txBody>
          <a:bodyPr>
            <a:spAutoFit/>
          </a:bodyPr>
          <a:lstStyle/>
          <a:p>
            <a:r>
              <a:rPr lang="es-EC" sz="1400" dirty="0">
                <a:latin typeface="Aharoni" pitchFamily="2" charset="-79"/>
                <a:cs typeface="Aharoni" pitchFamily="2" charset="-79"/>
              </a:rPr>
              <a:t>Evaluación No.1 presupuesto de la Actividad </a:t>
            </a:r>
            <a:r>
              <a:rPr lang="es-EC" sz="1400" dirty="0" smtClean="0">
                <a:latin typeface="Aharoni" pitchFamily="2" charset="-79"/>
                <a:cs typeface="Aharoni" pitchFamily="2" charset="-79"/>
              </a:rPr>
              <a:t>21.01.001.002</a:t>
            </a:r>
            <a:endParaRPr lang="es-EC" sz="1400" b="1" dirty="0">
              <a:latin typeface="Aharoni" pitchFamily="2" charset="-79"/>
              <a:cs typeface="Aharoni" pitchFamily="2" charset="-79"/>
            </a:endParaRPr>
          </a:p>
        </p:txBody>
      </p:sp>
      <p:sp>
        <p:nvSpPr>
          <p:cNvPr id="4" name="3 Rectángulo"/>
          <p:cNvSpPr/>
          <p:nvPr/>
        </p:nvSpPr>
        <p:spPr>
          <a:xfrm>
            <a:off x="4896545" y="926605"/>
            <a:ext cx="3203848" cy="461665"/>
          </a:xfrm>
          <a:prstGeom prst="rect">
            <a:avLst/>
          </a:prstGeom>
        </p:spPr>
        <p:txBody>
          <a:bodyPr wrap="square">
            <a:spAutoFit/>
          </a:bodyPr>
          <a:lstStyle/>
          <a:p>
            <a:r>
              <a:rPr lang="es-EC" sz="1200" dirty="0" smtClean="0">
                <a:latin typeface="Aharoni" pitchFamily="2" charset="-79"/>
                <a:cs typeface="Aharoni" pitchFamily="2" charset="-79"/>
              </a:rPr>
              <a:t>Evaluación </a:t>
            </a:r>
            <a:r>
              <a:rPr lang="es-EC" sz="1200" dirty="0">
                <a:latin typeface="Aharoni" pitchFamily="2" charset="-79"/>
                <a:cs typeface="Aharoni" pitchFamily="2" charset="-79"/>
              </a:rPr>
              <a:t>No.2 presupuesto de la Actividad 21.01.001.002</a:t>
            </a:r>
            <a:endParaRPr lang="es-EC" sz="1200" b="1" dirty="0">
              <a:latin typeface="Aharoni" pitchFamily="2" charset="-79"/>
              <a:cs typeface="Aharoni" pitchFamily="2" charset="-79"/>
            </a:endParaRPr>
          </a:p>
        </p:txBody>
      </p:sp>
      <p:sp>
        <p:nvSpPr>
          <p:cNvPr id="5" name="4 Rectángulo"/>
          <p:cNvSpPr/>
          <p:nvPr/>
        </p:nvSpPr>
        <p:spPr>
          <a:xfrm>
            <a:off x="573266" y="3501008"/>
            <a:ext cx="4572000" cy="523220"/>
          </a:xfrm>
          <a:prstGeom prst="rect">
            <a:avLst/>
          </a:prstGeom>
        </p:spPr>
        <p:txBody>
          <a:bodyPr>
            <a:spAutoFit/>
          </a:bodyPr>
          <a:lstStyle/>
          <a:p>
            <a:r>
              <a:rPr lang="es-EC" sz="1400" dirty="0">
                <a:latin typeface="Aharoni" pitchFamily="2" charset="-79"/>
                <a:cs typeface="Aharoni" pitchFamily="2" charset="-79"/>
              </a:rPr>
              <a:t>Evaluación No.3 cumplimiento de la Actividad 21.01.001.002</a:t>
            </a:r>
            <a:endParaRPr lang="es-EC" sz="1400" b="1" dirty="0">
              <a:latin typeface="Aharoni" pitchFamily="2" charset="-79"/>
              <a:cs typeface="Aharoni" pitchFamily="2" charset="-79"/>
            </a:endParaRPr>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641763" y="984771"/>
            <a:ext cx="4074254" cy="2444229"/>
          </a:xfrm>
          <a:prstGeom prst="rect">
            <a:avLst/>
          </a:prstGeom>
          <a:noFill/>
          <a:ln>
            <a:noFill/>
          </a:ln>
        </p:spPr>
      </p:pic>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4896545" y="1656348"/>
            <a:ext cx="3600400" cy="2366188"/>
          </a:xfrm>
          <a:prstGeom prst="rect">
            <a:avLst/>
          </a:prstGeom>
          <a:noFill/>
          <a:ln>
            <a:noFill/>
          </a:ln>
        </p:spPr>
      </p:pic>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1329970" y="4005064"/>
            <a:ext cx="3170022" cy="2448272"/>
          </a:xfrm>
          <a:prstGeom prst="rect">
            <a:avLst/>
          </a:prstGeom>
          <a:noFill/>
          <a:ln>
            <a:noFill/>
          </a:ln>
        </p:spPr>
      </p:pic>
    </p:spTree>
    <p:extLst>
      <p:ext uri="{BB962C8B-B14F-4D97-AF65-F5344CB8AC3E}">
        <p14:creationId xmlns:p14="http://schemas.microsoft.com/office/powerpoint/2010/main" val="3015276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a:stretch>
            <a:fillRect/>
          </a:stretch>
        </p:blipFill>
        <p:spPr bwMode="auto">
          <a:xfrm rot="18653808">
            <a:off x="3996625" y="2258346"/>
            <a:ext cx="952487" cy="634453"/>
          </a:xfrm>
          <a:prstGeom prst="rect">
            <a:avLst/>
          </a:prstGeom>
          <a:noFill/>
          <a:ln w="9525">
            <a:noFill/>
            <a:miter lim="800000"/>
            <a:headEnd/>
            <a:tailEnd/>
          </a:ln>
          <a:effectLst/>
        </p:spPr>
      </p:pic>
      <p:sp>
        <p:nvSpPr>
          <p:cNvPr id="5" name="4 Rectángulo"/>
          <p:cNvSpPr/>
          <p:nvPr/>
        </p:nvSpPr>
        <p:spPr>
          <a:xfrm>
            <a:off x="1135811" y="845090"/>
            <a:ext cx="1531188" cy="369332"/>
          </a:xfrm>
          <a:prstGeom prst="rect">
            <a:avLst/>
          </a:prstGeom>
          <a:ln>
            <a:solidFill>
              <a:schemeClr val="tx1"/>
            </a:solidFill>
            <a:prstDash val="sysDash"/>
          </a:ln>
        </p:spPr>
        <p:txBody>
          <a:bodyPr wrap="none">
            <a:spAutoFit/>
          </a:bodyPr>
          <a:lstStyle/>
          <a:p>
            <a:r>
              <a:rPr lang="es-ES" dirty="0" smtClean="0"/>
              <a:t>Limitaciones </a:t>
            </a:r>
            <a:endParaRPr lang="es-ES" dirty="0"/>
          </a:p>
        </p:txBody>
      </p:sp>
      <p:sp>
        <p:nvSpPr>
          <p:cNvPr id="6" name="5 Rectángulo"/>
          <p:cNvSpPr/>
          <p:nvPr/>
        </p:nvSpPr>
        <p:spPr>
          <a:xfrm>
            <a:off x="2760667" y="906645"/>
            <a:ext cx="2714644" cy="30777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EC" sz="1400" dirty="0" smtClean="0"/>
              <a:t>administración, gestión  y uso</a:t>
            </a:r>
            <a:endParaRPr lang="es-ES" sz="1400" dirty="0"/>
          </a:p>
        </p:txBody>
      </p:sp>
      <p:sp>
        <p:nvSpPr>
          <p:cNvPr id="7" name="6 Abrir llave"/>
          <p:cNvSpPr/>
          <p:nvPr/>
        </p:nvSpPr>
        <p:spPr>
          <a:xfrm>
            <a:off x="635745" y="642918"/>
            <a:ext cx="500066" cy="5256584"/>
          </a:xfrm>
          <a:prstGeom prst="lef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10" name="Picture 2" descr="http://190.95.167.20/spp/img/logo_congo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3292" y="2214554"/>
            <a:ext cx="928662" cy="571504"/>
          </a:xfrm>
          <a:prstGeom prst="rect">
            <a:avLst/>
          </a:prstGeom>
          <a:noFill/>
          <a:extLst>
            <a:ext uri="{909E8E84-426E-40DD-AFC4-6F175D3DCCD1}">
              <a14:hiddenFill xmlns:a14="http://schemas.microsoft.com/office/drawing/2010/main">
                <a:solidFill>
                  <a:srgbClr val="FFFFFF"/>
                </a:solidFill>
              </a14:hiddenFill>
            </a:ext>
          </a:extLst>
        </p:spPr>
      </p:pic>
      <p:sp>
        <p:nvSpPr>
          <p:cNvPr id="11" name="10 Arco de bloque"/>
          <p:cNvSpPr/>
          <p:nvPr/>
        </p:nvSpPr>
        <p:spPr>
          <a:xfrm>
            <a:off x="2260601" y="571480"/>
            <a:ext cx="642942" cy="500066"/>
          </a:xfrm>
          <a:prstGeom prst="blockArc">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3" name="Picture 15" descr="https://encrypted-tbn1.gstatic.com/images?q=tbn:ANd9GcTJrcUnUiFnqXIOCiWxeIhjWVe7cn9UpC8F0wd07Cnuhf--3YAE"/>
          <p:cNvPicPr>
            <a:picLocks noChangeAspect="1" noChangeArrowheads="1"/>
          </p:cNvPicPr>
          <p:nvPr/>
        </p:nvPicPr>
        <p:blipFill>
          <a:blip r:embed="rId4" cstate="print"/>
          <a:srcRect/>
          <a:stretch>
            <a:fillRect/>
          </a:stretch>
        </p:blipFill>
        <p:spPr bwMode="auto">
          <a:xfrm>
            <a:off x="5403873" y="642918"/>
            <a:ext cx="909464" cy="887810"/>
          </a:xfrm>
          <a:prstGeom prst="rect">
            <a:avLst/>
          </a:prstGeom>
          <a:ln>
            <a:noFill/>
          </a:ln>
          <a:effectLst>
            <a:outerShdw blurRad="292100" dist="139700" dir="2700000" algn="tl" rotWithShape="0">
              <a:srgbClr val="333333">
                <a:alpha val="65000"/>
              </a:srgbClr>
            </a:outerShdw>
          </a:effectLst>
        </p:spPr>
      </p:pic>
      <p:sp>
        <p:nvSpPr>
          <p:cNvPr id="14" name="1 Título"/>
          <p:cNvSpPr>
            <a:spLocks noGrp="1"/>
          </p:cNvSpPr>
          <p:nvPr>
            <p:ph type="title"/>
          </p:nvPr>
        </p:nvSpPr>
        <p:spPr>
          <a:xfrm rot="16200000">
            <a:off x="-1477335" y="3120354"/>
            <a:ext cx="3672408" cy="432048"/>
          </a:xfrm>
        </p:spPr>
        <p:style>
          <a:lnRef idx="2">
            <a:schemeClr val="accent2"/>
          </a:lnRef>
          <a:fillRef idx="1">
            <a:schemeClr val="lt1"/>
          </a:fillRef>
          <a:effectRef idx="0">
            <a:schemeClr val="accent2"/>
          </a:effectRef>
          <a:fontRef idx="minor">
            <a:schemeClr val="dk1"/>
          </a:fontRef>
        </p:style>
        <p:txBody>
          <a:bodyPr/>
          <a:lstStyle/>
          <a:p>
            <a:pPr algn="ctr"/>
            <a:r>
              <a:rPr lang="es-ES" sz="2000" dirty="0" smtClean="0"/>
              <a:t>Descripción de Problemas</a:t>
            </a:r>
            <a:endParaRPr lang="es-ES" sz="2000" dirty="0"/>
          </a:p>
        </p:txBody>
      </p:sp>
      <p:sp>
        <p:nvSpPr>
          <p:cNvPr id="15" name="14 Rectángulo"/>
          <p:cNvSpPr/>
          <p:nvPr/>
        </p:nvSpPr>
        <p:spPr>
          <a:xfrm>
            <a:off x="3881445" y="1935335"/>
            <a:ext cx="1379552" cy="307777"/>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s-ES" sz="1400" dirty="0" smtClean="0"/>
              <a:t>Planificación </a:t>
            </a:r>
            <a:endParaRPr lang="es-ES" sz="1400" dirty="0"/>
          </a:p>
        </p:txBody>
      </p:sp>
      <p:sp>
        <p:nvSpPr>
          <p:cNvPr id="21" name="20 Rectángulo"/>
          <p:cNvSpPr/>
          <p:nvPr/>
        </p:nvSpPr>
        <p:spPr>
          <a:xfrm>
            <a:off x="5804622" y="2053301"/>
            <a:ext cx="1863722" cy="338554"/>
          </a:xfrm>
          <a:prstGeom prst="rect">
            <a:avLst/>
          </a:prstGeom>
          <a:solidFill>
            <a:schemeClr val="accent3">
              <a:lumMod val="95000"/>
            </a:schemeClr>
          </a:solidFill>
          <a:ln>
            <a:solidFill>
              <a:srgbClr val="99FF66"/>
            </a:solidFill>
            <a:prstDash val="sysDash"/>
          </a:ln>
        </p:spPr>
        <p:txBody>
          <a:bodyPr wrap="square">
            <a:spAutoFit/>
          </a:bodyPr>
          <a:lstStyle/>
          <a:p>
            <a:pPr marL="285750" indent="-285750">
              <a:buFont typeface="Arial" pitchFamily="34" charset="0"/>
              <a:buChar char="•"/>
            </a:pPr>
            <a:r>
              <a:rPr lang="en-US" sz="1600" b="1" dirty="0" smtClean="0">
                <a:latin typeface="+mn-lt"/>
              </a:rPr>
              <a:t>NO</a:t>
            </a:r>
            <a:r>
              <a:rPr lang="en-US" sz="1600" b="1" dirty="0" smtClean="0">
                <a:solidFill>
                  <a:srgbClr val="FF0000"/>
                </a:solidFill>
                <a:latin typeface="+mn-lt"/>
              </a:rPr>
              <a:t> </a:t>
            </a:r>
            <a:r>
              <a:rPr lang="en-US" sz="1600" dirty="0" smtClean="0">
                <a:latin typeface="+mn-lt"/>
              </a:rPr>
              <a:t>Proyectos</a:t>
            </a:r>
            <a:endParaRPr lang="es-EC" sz="1600" dirty="0">
              <a:latin typeface="+mn-lt"/>
            </a:endParaRPr>
          </a:p>
        </p:txBody>
      </p:sp>
      <p:sp>
        <p:nvSpPr>
          <p:cNvPr id="23" name="22 Rectángulo"/>
          <p:cNvSpPr/>
          <p:nvPr/>
        </p:nvSpPr>
        <p:spPr>
          <a:xfrm>
            <a:off x="3779017" y="2857496"/>
            <a:ext cx="1674064" cy="307777"/>
          </a:xfrm>
          <a:prstGeom prst="rect">
            <a:avLst/>
          </a:prstGeom>
          <a:ln>
            <a:solidFill>
              <a:srgbClr val="FFFF00"/>
            </a:solidFill>
            <a:prstDash val="dashDot"/>
          </a:ln>
        </p:spPr>
        <p:style>
          <a:lnRef idx="2">
            <a:schemeClr val="dk1"/>
          </a:lnRef>
          <a:fillRef idx="1">
            <a:schemeClr val="lt1"/>
          </a:fillRef>
          <a:effectRef idx="0">
            <a:schemeClr val="dk1"/>
          </a:effectRef>
          <a:fontRef idx="minor">
            <a:schemeClr val="dk1"/>
          </a:fontRef>
        </p:style>
        <p:txBody>
          <a:bodyPr wrap="square">
            <a:spAutoFit/>
          </a:bodyPr>
          <a:lstStyle/>
          <a:p>
            <a:r>
              <a:rPr lang="es-ES" sz="1400" dirty="0" smtClean="0"/>
              <a:t>Presupuestación </a:t>
            </a:r>
            <a:endParaRPr lang="es-ES" sz="1400" dirty="0"/>
          </a:p>
        </p:txBody>
      </p:sp>
      <p:pic>
        <p:nvPicPr>
          <p:cNvPr id="19460" name="Picture 4"/>
          <p:cNvPicPr>
            <a:picLocks noChangeAspect="1" noChangeArrowheads="1"/>
          </p:cNvPicPr>
          <p:nvPr/>
        </p:nvPicPr>
        <p:blipFill>
          <a:blip r:embed="rId5" cstate="print"/>
          <a:srcRect/>
          <a:stretch>
            <a:fillRect/>
          </a:stretch>
        </p:blipFill>
        <p:spPr bwMode="auto">
          <a:xfrm>
            <a:off x="7776356" y="2048561"/>
            <a:ext cx="648072" cy="580217"/>
          </a:xfrm>
          <a:prstGeom prst="rect">
            <a:avLst/>
          </a:prstGeom>
          <a:ln>
            <a:noFill/>
          </a:ln>
          <a:effectLst>
            <a:outerShdw blurRad="292100" dist="139700" dir="2700000" algn="tl" rotWithShape="0">
              <a:srgbClr val="333333">
                <a:alpha val="65000"/>
              </a:srgbClr>
            </a:outerShdw>
          </a:effectLst>
        </p:spPr>
      </p:pic>
      <p:sp>
        <p:nvSpPr>
          <p:cNvPr id="25" name="24 Rectángulo"/>
          <p:cNvSpPr/>
          <p:nvPr/>
        </p:nvSpPr>
        <p:spPr>
          <a:xfrm>
            <a:off x="971600" y="4753321"/>
            <a:ext cx="1477419" cy="369332"/>
          </a:xfrm>
          <a:prstGeom prst="rect">
            <a:avLst/>
          </a:prstGeom>
          <a:ln>
            <a:solidFill>
              <a:schemeClr val="tx1"/>
            </a:solidFill>
            <a:prstDash val="dashDot"/>
          </a:ln>
        </p:spPr>
        <p:txBody>
          <a:bodyPr wrap="square">
            <a:spAutoFit/>
          </a:bodyPr>
          <a:lstStyle/>
          <a:p>
            <a:r>
              <a:rPr lang="es-ES" dirty="0" smtClean="0"/>
              <a:t>Autonomía</a:t>
            </a:r>
            <a:endParaRPr lang="es-ES" dirty="0"/>
          </a:p>
        </p:txBody>
      </p:sp>
      <p:cxnSp>
        <p:nvCxnSpPr>
          <p:cNvPr id="26" name="25 Conector recto de flecha"/>
          <p:cNvCxnSpPr>
            <a:endCxn id="30" idx="1"/>
          </p:cNvCxnSpPr>
          <p:nvPr/>
        </p:nvCxnSpPr>
        <p:spPr>
          <a:xfrm flipV="1">
            <a:off x="2489468" y="4453311"/>
            <a:ext cx="1000132" cy="38758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26 Conector recto de flecha"/>
          <p:cNvCxnSpPr/>
          <p:nvPr/>
        </p:nvCxnSpPr>
        <p:spPr>
          <a:xfrm>
            <a:off x="2489468" y="4908340"/>
            <a:ext cx="108012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27 Conector recto de flecha"/>
          <p:cNvCxnSpPr/>
          <p:nvPr/>
        </p:nvCxnSpPr>
        <p:spPr>
          <a:xfrm>
            <a:off x="2489468" y="4979778"/>
            <a:ext cx="1000132" cy="2857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30 CuadroTexto"/>
          <p:cNvSpPr txBox="1"/>
          <p:nvPr/>
        </p:nvSpPr>
        <p:spPr>
          <a:xfrm>
            <a:off x="3561969" y="4694026"/>
            <a:ext cx="856325" cy="338554"/>
          </a:xfrm>
          <a:prstGeom prst="rect">
            <a:avLst/>
          </a:prstGeom>
          <a:noFill/>
        </p:spPr>
        <p:txBody>
          <a:bodyPr wrap="none" rtlCol="0">
            <a:spAutoFit/>
          </a:bodyPr>
          <a:lstStyle/>
          <a:p>
            <a:r>
              <a:rPr lang="es-EC" sz="1600" dirty="0" smtClean="0"/>
              <a:t>Política</a:t>
            </a:r>
            <a:endParaRPr lang="es-EC" sz="1600" dirty="0"/>
          </a:p>
        </p:txBody>
      </p:sp>
      <p:sp>
        <p:nvSpPr>
          <p:cNvPr id="32" name="31 CuadroTexto"/>
          <p:cNvSpPr txBox="1"/>
          <p:nvPr/>
        </p:nvSpPr>
        <p:spPr>
          <a:xfrm>
            <a:off x="3561038" y="5122654"/>
            <a:ext cx="1140056" cy="338554"/>
          </a:xfrm>
          <a:prstGeom prst="rect">
            <a:avLst/>
          </a:prstGeom>
          <a:noFill/>
        </p:spPr>
        <p:txBody>
          <a:bodyPr wrap="none" rtlCol="0">
            <a:spAutoFit/>
          </a:bodyPr>
          <a:lstStyle/>
          <a:p>
            <a:r>
              <a:rPr lang="es-EC" sz="1600" dirty="0" smtClean="0"/>
              <a:t>Financiera</a:t>
            </a:r>
            <a:endParaRPr lang="es-EC" sz="1600" dirty="0"/>
          </a:p>
        </p:txBody>
      </p:sp>
      <p:sp>
        <p:nvSpPr>
          <p:cNvPr id="37" name="36 Rectángulo"/>
          <p:cNvSpPr/>
          <p:nvPr/>
        </p:nvSpPr>
        <p:spPr>
          <a:xfrm>
            <a:off x="5263572" y="4141846"/>
            <a:ext cx="1873365" cy="1323439"/>
          </a:xfrm>
          <a:prstGeom prst="rect">
            <a:avLst/>
          </a:prstGeom>
          <a:solidFill>
            <a:schemeClr val="accent3">
              <a:lumMod val="95000"/>
            </a:schemeClr>
          </a:solidFill>
          <a:ln>
            <a:solidFill>
              <a:srgbClr val="99FF66"/>
            </a:solidFill>
            <a:prstDash val="sysDash"/>
          </a:ln>
        </p:spPr>
        <p:txBody>
          <a:bodyPr wrap="square">
            <a:spAutoFit/>
          </a:bodyPr>
          <a:lstStyle/>
          <a:p>
            <a:pPr algn="just"/>
            <a:r>
              <a:rPr lang="en-US" sz="1600" dirty="0" smtClean="0">
                <a:latin typeface="+mn-lt"/>
              </a:rPr>
              <a:t>Discrecionalidad</a:t>
            </a:r>
          </a:p>
          <a:p>
            <a:pPr algn="just"/>
            <a:r>
              <a:rPr lang="en-US" sz="1600" dirty="0" smtClean="0">
                <a:latin typeface="+mn-lt"/>
              </a:rPr>
              <a:t> en </a:t>
            </a:r>
            <a:r>
              <a:rPr lang="en-US" sz="1600" dirty="0" smtClean="0"/>
              <a:t>la </a:t>
            </a:r>
            <a:r>
              <a:rPr lang="en-US" sz="1600" dirty="0" err="1" smtClean="0"/>
              <a:t>administración</a:t>
            </a:r>
            <a:r>
              <a:rPr lang="en-US" sz="1600" dirty="0" smtClean="0"/>
              <a:t>,</a:t>
            </a:r>
          </a:p>
          <a:p>
            <a:pPr algn="just"/>
            <a:r>
              <a:rPr lang="en-US" sz="1600" dirty="0" smtClean="0"/>
              <a:t> </a:t>
            </a:r>
            <a:r>
              <a:rPr lang="en-US" sz="1600" dirty="0" err="1" smtClean="0"/>
              <a:t>uso</a:t>
            </a:r>
            <a:r>
              <a:rPr lang="en-US" sz="1600" dirty="0" smtClean="0"/>
              <a:t> para </a:t>
            </a:r>
            <a:r>
              <a:rPr lang="en-US" sz="1600" b="1" dirty="0" smtClean="0">
                <a:latin typeface="+mn-lt"/>
              </a:rPr>
              <a:t>Proyectos</a:t>
            </a:r>
            <a:endParaRPr lang="es-EC" sz="1600" b="1" dirty="0">
              <a:latin typeface="+mn-lt"/>
            </a:endParaRPr>
          </a:p>
        </p:txBody>
      </p:sp>
      <p:sp>
        <p:nvSpPr>
          <p:cNvPr id="38" name="37 Cerrar llave"/>
          <p:cNvSpPr/>
          <p:nvPr/>
        </p:nvSpPr>
        <p:spPr>
          <a:xfrm>
            <a:off x="5009874" y="4336836"/>
            <a:ext cx="225228" cy="1071570"/>
          </a:xfrm>
          <a:prstGeom prst="rightBrac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9" name="38 Rectángulo"/>
          <p:cNvSpPr/>
          <p:nvPr/>
        </p:nvSpPr>
        <p:spPr>
          <a:xfrm>
            <a:off x="1948954" y="3717032"/>
            <a:ext cx="1714512" cy="738664"/>
          </a:xfrm>
          <a:prstGeom prst="rect">
            <a:avLst/>
          </a:prstGeom>
          <a:ln>
            <a:solidFill>
              <a:srgbClr val="336600"/>
            </a:solidFill>
            <a:prstDash val="dashDot"/>
          </a:ln>
        </p:spPr>
        <p:style>
          <a:lnRef idx="2">
            <a:schemeClr val="dk1"/>
          </a:lnRef>
          <a:fillRef idx="1">
            <a:schemeClr val="lt1"/>
          </a:fillRef>
          <a:effectRef idx="0">
            <a:schemeClr val="dk1"/>
          </a:effectRef>
          <a:fontRef idx="minor">
            <a:schemeClr val="dk1"/>
          </a:fontRef>
        </p:style>
        <p:txBody>
          <a:bodyPr wrap="square">
            <a:spAutoFit/>
          </a:bodyPr>
          <a:lstStyle/>
          <a:p>
            <a:r>
              <a:rPr lang="es-ES" sz="1400" dirty="0" smtClean="0"/>
              <a:t>Falta de Controles</a:t>
            </a:r>
          </a:p>
          <a:p>
            <a:endParaRPr lang="es-ES" sz="1400" dirty="0"/>
          </a:p>
        </p:txBody>
      </p:sp>
      <p:sp>
        <p:nvSpPr>
          <p:cNvPr id="40" name="39 Rectángulo redondeado"/>
          <p:cNvSpPr/>
          <p:nvPr/>
        </p:nvSpPr>
        <p:spPr>
          <a:xfrm>
            <a:off x="7336137" y="2757104"/>
            <a:ext cx="1251252" cy="2500330"/>
          </a:xfrm>
          <a:prstGeom prst="roundRect">
            <a:avLst/>
          </a:prstGeom>
          <a:solidFill>
            <a:srgbClr val="FFFFCC"/>
          </a:solidFill>
          <a:ln>
            <a:solidFill>
              <a:srgbClr val="0070C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rPr>
              <a:t>IDEAL</a:t>
            </a:r>
          </a:p>
          <a:p>
            <a:pPr algn="just"/>
            <a:r>
              <a:rPr lang="es-EC" sz="1200" dirty="0" smtClean="0">
                <a:solidFill>
                  <a:schemeClr val="tx1"/>
                </a:solidFill>
              </a:rPr>
              <a:t>Planificación del plan operativo anual y la respectiva asignación de recursos</a:t>
            </a:r>
            <a:endParaRPr lang="es-ES" sz="1200" dirty="0">
              <a:solidFill>
                <a:schemeClr val="tx1"/>
              </a:solidFill>
            </a:endParaRPr>
          </a:p>
        </p:txBody>
      </p:sp>
      <p:cxnSp>
        <p:nvCxnSpPr>
          <p:cNvPr id="42" name="41 Conector recto de flecha"/>
          <p:cNvCxnSpPr/>
          <p:nvPr/>
        </p:nvCxnSpPr>
        <p:spPr>
          <a:xfrm>
            <a:off x="5263572" y="2222578"/>
            <a:ext cx="2044732" cy="1069052"/>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a:stCxn id="23" idx="3"/>
          </p:cNvCxnSpPr>
          <p:nvPr/>
        </p:nvCxnSpPr>
        <p:spPr>
          <a:xfrm>
            <a:off x="5453081" y="3011385"/>
            <a:ext cx="1855223" cy="280245"/>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32 Rectángulo"/>
          <p:cNvSpPr/>
          <p:nvPr/>
        </p:nvSpPr>
        <p:spPr>
          <a:xfrm>
            <a:off x="5825410" y="1650286"/>
            <a:ext cx="2274982" cy="338554"/>
          </a:xfrm>
          <a:prstGeom prst="rect">
            <a:avLst/>
          </a:prstGeom>
          <a:solidFill>
            <a:schemeClr val="accent3">
              <a:lumMod val="95000"/>
            </a:schemeClr>
          </a:solidFill>
          <a:ln>
            <a:solidFill>
              <a:srgbClr val="99FF66"/>
            </a:solidFill>
            <a:prstDash val="sysDash"/>
          </a:ln>
        </p:spPr>
        <p:txBody>
          <a:bodyPr wrap="none">
            <a:spAutoFit/>
          </a:bodyPr>
          <a:lstStyle/>
          <a:p>
            <a:pPr marL="285750" indent="-285750">
              <a:buFont typeface="Arial" pitchFamily="34" charset="0"/>
              <a:buChar char="•"/>
            </a:pPr>
            <a:r>
              <a:rPr lang="en-US" sz="1600" dirty="0" smtClean="0">
                <a:latin typeface="+mn-lt"/>
              </a:rPr>
              <a:t>Pto. Presupuestario</a:t>
            </a:r>
            <a:endParaRPr lang="es-EC" sz="1600" dirty="0">
              <a:latin typeface="+mn-lt"/>
            </a:endParaRPr>
          </a:p>
        </p:txBody>
      </p:sp>
      <p:cxnSp>
        <p:nvCxnSpPr>
          <p:cNvPr id="3" name="2 Conector recto de flecha"/>
          <p:cNvCxnSpPr>
            <a:stCxn id="15" idx="3"/>
          </p:cNvCxnSpPr>
          <p:nvPr/>
        </p:nvCxnSpPr>
        <p:spPr>
          <a:xfrm flipV="1">
            <a:off x="5260997" y="2048561"/>
            <a:ext cx="507710" cy="40663"/>
          </a:xfrm>
          <a:prstGeom prst="straightConnector1">
            <a:avLst/>
          </a:prstGeom>
          <a:ln w="28575">
            <a:solidFill>
              <a:schemeClr val="accent5">
                <a:lumMod val="1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4" name="Picture 15" descr="https://encrypted-tbn1.gstatic.com/images?q=tbn:ANd9GcTJrcUnUiFnqXIOCiWxeIhjWVe7cn9UpC8F0wd07Cnuhf--3YAE"/>
          <p:cNvPicPr>
            <a:picLocks noChangeAspect="1" noChangeArrowheads="1"/>
          </p:cNvPicPr>
          <p:nvPr/>
        </p:nvPicPr>
        <p:blipFill>
          <a:blip r:embed="rId4" cstate="print"/>
          <a:srcRect/>
          <a:stretch>
            <a:fillRect/>
          </a:stretch>
        </p:blipFill>
        <p:spPr bwMode="auto">
          <a:xfrm>
            <a:off x="5825410" y="5529089"/>
            <a:ext cx="909464" cy="887810"/>
          </a:xfrm>
          <a:prstGeom prst="rect">
            <a:avLst/>
          </a:prstGeom>
          <a:ln>
            <a:noFill/>
          </a:ln>
          <a:effectLst>
            <a:outerShdw blurRad="292100" dist="139700" dir="2700000" algn="tl" rotWithShape="0">
              <a:srgbClr val="333333">
                <a:alpha val="65000"/>
              </a:srgbClr>
            </a:outerShdw>
          </a:effectLst>
        </p:spPr>
      </p:pic>
      <p:sp>
        <p:nvSpPr>
          <p:cNvPr id="30" name="29 CuadroTexto"/>
          <p:cNvSpPr txBox="1"/>
          <p:nvPr/>
        </p:nvSpPr>
        <p:spPr>
          <a:xfrm>
            <a:off x="3489600" y="4284034"/>
            <a:ext cx="1471878" cy="338554"/>
          </a:xfrm>
          <a:prstGeom prst="rect">
            <a:avLst/>
          </a:prstGeom>
          <a:noFill/>
        </p:spPr>
        <p:txBody>
          <a:bodyPr wrap="none" rtlCol="0">
            <a:spAutoFit/>
          </a:bodyPr>
          <a:lstStyle/>
          <a:p>
            <a:r>
              <a:rPr lang="es-EC" sz="1600" dirty="0" smtClean="0"/>
              <a:t>Administrativa</a:t>
            </a:r>
            <a:endParaRPr lang="es-EC" sz="1600" dirty="0"/>
          </a:p>
        </p:txBody>
      </p:sp>
      <p:sp>
        <p:nvSpPr>
          <p:cNvPr id="41" name="40 Rectángulo"/>
          <p:cNvSpPr/>
          <p:nvPr/>
        </p:nvSpPr>
        <p:spPr>
          <a:xfrm>
            <a:off x="4224056" y="0"/>
            <a:ext cx="4363333" cy="40011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000" b="1" spc="50" dirty="0">
                <a:ln w="11430"/>
                <a:solidFill>
                  <a:srgbClr val="CC0000"/>
                </a:solidFill>
                <a:effectLst>
                  <a:outerShdw blurRad="76200" dist="50800" dir="5400000" algn="tl" rotWithShape="0">
                    <a:srgbClr val="000000">
                      <a:alpha val="65000"/>
                    </a:srgbClr>
                  </a:outerShdw>
                </a:effectLst>
              </a:rPr>
              <a:t>CÁPITULO I: </a:t>
            </a:r>
            <a:r>
              <a:rPr lang="es-ES" sz="2000" b="1" spc="50" dirty="0" smtClean="0">
                <a:ln w="11430"/>
                <a:solidFill>
                  <a:srgbClr val="336600"/>
                </a:solidFill>
                <a:effectLst>
                  <a:outerShdw blurRad="76200" dist="50800" dir="5400000" algn="tl" rotWithShape="0">
                    <a:srgbClr val="000000">
                      <a:alpha val="65000"/>
                    </a:srgbClr>
                  </a:outerShdw>
                </a:effectLst>
              </a:rPr>
              <a:t>Marco Teórico</a:t>
            </a:r>
            <a:endParaRPr lang="es-ES" sz="2000" b="1" spc="50" dirty="0">
              <a:ln w="11430"/>
              <a:solidFill>
                <a:srgbClr val="3366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4336373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716017" y="-6410"/>
            <a:ext cx="3384376" cy="461665"/>
          </a:xfrm>
          <a:prstGeom prst="rect">
            <a:avLst/>
          </a:prstGeom>
          <a:noFill/>
        </p:spPr>
        <p:txBody>
          <a:bodyPr wrap="square" rtlCol="0">
            <a:spAutoFit/>
          </a:bodyPr>
          <a:lstStyle/>
          <a:p>
            <a:r>
              <a:rPr lang="es-EC" sz="1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Evaluación a las Partidas Presupuestarias de la Actividad 21.02.002.002</a:t>
            </a:r>
            <a:endParaRPr lang="es-EC" sz="1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2 Rectángulo"/>
          <p:cNvSpPr/>
          <p:nvPr/>
        </p:nvSpPr>
        <p:spPr>
          <a:xfrm>
            <a:off x="539552" y="404664"/>
            <a:ext cx="4572000" cy="523220"/>
          </a:xfrm>
          <a:prstGeom prst="rect">
            <a:avLst/>
          </a:prstGeom>
        </p:spPr>
        <p:txBody>
          <a:bodyPr>
            <a:spAutoFit/>
          </a:bodyPr>
          <a:lstStyle/>
          <a:p>
            <a:r>
              <a:rPr lang="es-EC" sz="1400" dirty="0">
                <a:latin typeface="Aharoni" pitchFamily="2" charset="-79"/>
                <a:cs typeface="Aharoni" pitchFamily="2" charset="-79"/>
              </a:rPr>
              <a:t>Evaluación No.1 presupuesto de la Actividad </a:t>
            </a:r>
            <a:r>
              <a:rPr lang="es-EC" sz="1400" dirty="0" smtClean="0">
                <a:latin typeface="Aharoni" pitchFamily="2" charset="-79"/>
                <a:cs typeface="Aharoni" pitchFamily="2" charset="-79"/>
              </a:rPr>
              <a:t>21.02.002.002</a:t>
            </a:r>
            <a:endParaRPr lang="es-EC" sz="1400" b="1" dirty="0">
              <a:latin typeface="Aharoni" pitchFamily="2" charset="-79"/>
              <a:cs typeface="Aharoni" pitchFamily="2" charset="-79"/>
            </a:endParaRPr>
          </a:p>
        </p:txBody>
      </p:sp>
      <p:sp>
        <p:nvSpPr>
          <p:cNvPr id="4" name="3 Rectángulo"/>
          <p:cNvSpPr/>
          <p:nvPr/>
        </p:nvSpPr>
        <p:spPr>
          <a:xfrm>
            <a:off x="4896545" y="926605"/>
            <a:ext cx="3203848" cy="461665"/>
          </a:xfrm>
          <a:prstGeom prst="rect">
            <a:avLst/>
          </a:prstGeom>
        </p:spPr>
        <p:txBody>
          <a:bodyPr wrap="square">
            <a:spAutoFit/>
          </a:bodyPr>
          <a:lstStyle/>
          <a:p>
            <a:r>
              <a:rPr lang="es-EC" sz="1200" dirty="0" smtClean="0">
                <a:latin typeface="Aharoni" pitchFamily="2" charset="-79"/>
                <a:cs typeface="Aharoni" pitchFamily="2" charset="-79"/>
              </a:rPr>
              <a:t>Evaluación </a:t>
            </a:r>
            <a:r>
              <a:rPr lang="es-EC" sz="1200" dirty="0">
                <a:latin typeface="Aharoni" pitchFamily="2" charset="-79"/>
                <a:cs typeface="Aharoni" pitchFamily="2" charset="-79"/>
              </a:rPr>
              <a:t>No.2 presupuesto de la Actividad 21.02.002.002</a:t>
            </a:r>
            <a:endParaRPr lang="es-EC" sz="1200" b="1" dirty="0">
              <a:latin typeface="Aharoni" pitchFamily="2" charset="-79"/>
              <a:cs typeface="Aharoni" pitchFamily="2" charset="-79"/>
            </a:endParaRPr>
          </a:p>
        </p:txBody>
      </p:sp>
      <p:sp>
        <p:nvSpPr>
          <p:cNvPr id="5" name="4 Rectángulo"/>
          <p:cNvSpPr/>
          <p:nvPr/>
        </p:nvSpPr>
        <p:spPr>
          <a:xfrm>
            <a:off x="573266" y="3501008"/>
            <a:ext cx="4572000" cy="523220"/>
          </a:xfrm>
          <a:prstGeom prst="rect">
            <a:avLst/>
          </a:prstGeom>
        </p:spPr>
        <p:txBody>
          <a:bodyPr>
            <a:spAutoFit/>
          </a:bodyPr>
          <a:lstStyle/>
          <a:p>
            <a:r>
              <a:rPr lang="es-EC" sz="1400" dirty="0">
                <a:latin typeface="Aharoni" pitchFamily="2" charset="-79"/>
                <a:cs typeface="Aharoni" pitchFamily="2" charset="-79"/>
              </a:rPr>
              <a:t>Evaluación No.3 cumplimiento de la Actividad 21.02.002.002</a:t>
            </a:r>
            <a:endParaRPr lang="es-EC" sz="1400" b="1" dirty="0">
              <a:latin typeface="Aharoni" pitchFamily="2" charset="-79"/>
              <a:cs typeface="Aharoni" pitchFamily="2" charset="-79"/>
            </a:endParaRPr>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573266" y="926604"/>
            <a:ext cx="4142751" cy="2430387"/>
          </a:xfrm>
          <a:prstGeom prst="rect">
            <a:avLst/>
          </a:prstGeom>
          <a:noFill/>
          <a:ln>
            <a:noFill/>
          </a:ln>
        </p:spPr>
      </p:pic>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628800"/>
            <a:ext cx="3672408" cy="2664296"/>
          </a:xfrm>
          <a:prstGeom prst="rect">
            <a:avLst/>
          </a:prstGeom>
          <a:noFill/>
          <a:ln>
            <a:noFill/>
          </a:ln>
        </p:spPr>
      </p:pic>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539552" y="4005064"/>
            <a:ext cx="4176465" cy="2376264"/>
          </a:xfrm>
          <a:prstGeom prst="rect">
            <a:avLst/>
          </a:prstGeom>
          <a:noFill/>
          <a:ln>
            <a:noFill/>
          </a:ln>
        </p:spPr>
      </p:pic>
    </p:spTree>
    <p:extLst>
      <p:ext uri="{BB962C8B-B14F-4D97-AF65-F5344CB8AC3E}">
        <p14:creationId xmlns:p14="http://schemas.microsoft.com/office/powerpoint/2010/main" val="18846783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716017" y="-6410"/>
            <a:ext cx="3384376" cy="461665"/>
          </a:xfrm>
          <a:prstGeom prst="rect">
            <a:avLst/>
          </a:prstGeom>
          <a:noFill/>
        </p:spPr>
        <p:txBody>
          <a:bodyPr wrap="square" rtlCol="0">
            <a:spAutoFit/>
          </a:bodyPr>
          <a:lstStyle/>
          <a:p>
            <a:r>
              <a:rPr lang="es-EC" sz="1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Evaluación a las Partidas Presupuestarias de la Actividad 22.04.002.002</a:t>
            </a:r>
            <a:endParaRPr lang="es-EC" sz="1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2 Rectángulo"/>
          <p:cNvSpPr/>
          <p:nvPr/>
        </p:nvSpPr>
        <p:spPr>
          <a:xfrm>
            <a:off x="539552" y="404664"/>
            <a:ext cx="4572000" cy="523220"/>
          </a:xfrm>
          <a:prstGeom prst="rect">
            <a:avLst/>
          </a:prstGeom>
        </p:spPr>
        <p:txBody>
          <a:bodyPr>
            <a:spAutoFit/>
          </a:bodyPr>
          <a:lstStyle/>
          <a:p>
            <a:r>
              <a:rPr lang="es-EC" sz="1400" dirty="0">
                <a:latin typeface="Aharoni" pitchFamily="2" charset="-79"/>
                <a:cs typeface="Aharoni" pitchFamily="2" charset="-79"/>
              </a:rPr>
              <a:t>Evaluación No.1 presupuesto de la Actividad </a:t>
            </a:r>
            <a:r>
              <a:rPr lang="es-EC" sz="1400" dirty="0" smtClean="0">
                <a:latin typeface="Aharoni" pitchFamily="2" charset="-79"/>
                <a:cs typeface="Aharoni" pitchFamily="2" charset="-79"/>
              </a:rPr>
              <a:t>22.04.002.002</a:t>
            </a:r>
            <a:endParaRPr lang="es-EC" sz="1400" b="1" dirty="0">
              <a:latin typeface="Aharoni" pitchFamily="2" charset="-79"/>
              <a:cs typeface="Aharoni" pitchFamily="2" charset="-79"/>
            </a:endParaRPr>
          </a:p>
        </p:txBody>
      </p:sp>
      <p:sp>
        <p:nvSpPr>
          <p:cNvPr id="4" name="3 Rectángulo"/>
          <p:cNvSpPr/>
          <p:nvPr/>
        </p:nvSpPr>
        <p:spPr>
          <a:xfrm>
            <a:off x="4896545" y="926605"/>
            <a:ext cx="3203848" cy="461665"/>
          </a:xfrm>
          <a:prstGeom prst="rect">
            <a:avLst/>
          </a:prstGeom>
        </p:spPr>
        <p:txBody>
          <a:bodyPr wrap="square">
            <a:spAutoFit/>
          </a:bodyPr>
          <a:lstStyle/>
          <a:p>
            <a:r>
              <a:rPr lang="es-EC" sz="1200" dirty="0" smtClean="0">
                <a:latin typeface="Aharoni" pitchFamily="2" charset="-79"/>
                <a:cs typeface="Aharoni" pitchFamily="2" charset="-79"/>
              </a:rPr>
              <a:t>Evaluación </a:t>
            </a:r>
            <a:r>
              <a:rPr lang="es-EC" sz="1200" dirty="0">
                <a:latin typeface="Aharoni" pitchFamily="2" charset="-79"/>
                <a:cs typeface="Aharoni" pitchFamily="2" charset="-79"/>
              </a:rPr>
              <a:t>No.2 presupuesto de la Actividad </a:t>
            </a:r>
            <a:r>
              <a:rPr lang="es-EC" sz="1200" dirty="0" smtClean="0">
                <a:latin typeface="Aharoni" pitchFamily="2" charset="-79"/>
                <a:cs typeface="Aharoni" pitchFamily="2" charset="-79"/>
              </a:rPr>
              <a:t>22.04.002.002</a:t>
            </a:r>
            <a:endParaRPr lang="es-EC" sz="1200" b="1" dirty="0">
              <a:latin typeface="Aharoni" pitchFamily="2" charset="-79"/>
              <a:cs typeface="Aharoni" pitchFamily="2" charset="-79"/>
            </a:endParaRPr>
          </a:p>
        </p:txBody>
      </p:sp>
      <p:sp>
        <p:nvSpPr>
          <p:cNvPr id="5" name="4 Rectángulo"/>
          <p:cNvSpPr/>
          <p:nvPr/>
        </p:nvSpPr>
        <p:spPr>
          <a:xfrm>
            <a:off x="573266" y="3501008"/>
            <a:ext cx="4572000" cy="523220"/>
          </a:xfrm>
          <a:prstGeom prst="rect">
            <a:avLst/>
          </a:prstGeom>
        </p:spPr>
        <p:txBody>
          <a:bodyPr>
            <a:spAutoFit/>
          </a:bodyPr>
          <a:lstStyle/>
          <a:p>
            <a:r>
              <a:rPr lang="es-EC" sz="1400" dirty="0">
                <a:latin typeface="Aharoni" pitchFamily="2" charset="-79"/>
                <a:cs typeface="Aharoni" pitchFamily="2" charset="-79"/>
              </a:rPr>
              <a:t>Evaluación No.3 cumplimiento de la Actividad </a:t>
            </a:r>
            <a:r>
              <a:rPr lang="es-EC" sz="1400" dirty="0" smtClean="0">
                <a:latin typeface="Aharoni" pitchFamily="2" charset="-79"/>
                <a:cs typeface="Aharoni" pitchFamily="2" charset="-79"/>
              </a:rPr>
              <a:t>22.04.002.002</a:t>
            </a:r>
            <a:endParaRPr lang="es-EC" sz="1400" b="1" dirty="0">
              <a:latin typeface="Aharoni" pitchFamily="2" charset="-79"/>
              <a:cs typeface="Aharoni" pitchFamily="2" charset="-79"/>
            </a:endParaRPr>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587299" y="900353"/>
            <a:ext cx="4128718" cy="2649855"/>
          </a:xfrm>
          <a:prstGeom prst="rect">
            <a:avLst/>
          </a:prstGeom>
          <a:noFill/>
        </p:spPr>
      </p:pic>
      <p:pic>
        <p:nvPicPr>
          <p:cNvPr id="8" name="7 Imagen"/>
          <p:cNvPicPr/>
          <p:nvPr/>
        </p:nvPicPr>
        <p:blipFill>
          <a:blip r:embed="rId3">
            <a:extLst>
              <a:ext uri="{28A0092B-C50C-407E-A947-70E740481C1C}">
                <a14:useLocalDpi xmlns:a14="http://schemas.microsoft.com/office/drawing/2010/main" val="0"/>
              </a:ext>
            </a:extLst>
          </a:blip>
          <a:srcRect/>
          <a:stretch>
            <a:fillRect/>
          </a:stretch>
        </p:blipFill>
        <p:spPr bwMode="auto">
          <a:xfrm>
            <a:off x="4896545" y="1556792"/>
            <a:ext cx="3377421" cy="2838527"/>
          </a:xfrm>
          <a:prstGeom prst="rect">
            <a:avLst/>
          </a:prstGeom>
          <a:noFill/>
          <a:ln>
            <a:noFill/>
          </a:ln>
        </p:spPr>
      </p:pic>
      <p:pic>
        <p:nvPicPr>
          <p:cNvPr id="9" name="8 Imagen"/>
          <p:cNvPicPr/>
          <p:nvPr/>
        </p:nvPicPr>
        <p:blipFill>
          <a:blip r:embed="rId4">
            <a:extLst>
              <a:ext uri="{28A0092B-C50C-407E-A947-70E740481C1C}">
                <a14:useLocalDpi xmlns:a14="http://schemas.microsoft.com/office/drawing/2010/main" val="0"/>
              </a:ext>
            </a:extLst>
          </a:blip>
          <a:srcRect/>
          <a:stretch>
            <a:fillRect/>
          </a:stretch>
        </p:blipFill>
        <p:spPr bwMode="auto">
          <a:xfrm>
            <a:off x="1056927" y="4005064"/>
            <a:ext cx="3083025" cy="2518887"/>
          </a:xfrm>
          <a:prstGeom prst="rect">
            <a:avLst/>
          </a:prstGeom>
          <a:noFill/>
          <a:ln>
            <a:noFill/>
          </a:ln>
        </p:spPr>
      </p:pic>
    </p:spTree>
    <p:extLst>
      <p:ext uri="{BB962C8B-B14F-4D97-AF65-F5344CB8AC3E}">
        <p14:creationId xmlns:p14="http://schemas.microsoft.com/office/powerpoint/2010/main" val="34687246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260648"/>
            <a:ext cx="4572000" cy="954107"/>
          </a:xfrm>
          <a:prstGeom prst="rect">
            <a:avLst/>
          </a:prstGeom>
        </p:spPr>
        <p:txBody>
          <a:bodyPr>
            <a:spAutoFit/>
          </a:bodyPr>
          <a:lstStyle/>
          <a:p>
            <a:pPr algn="just"/>
            <a:r>
              <a:rPr lang="en-US" sz="1400" b="1" dirty="0"/>
              <a:t> </a:t>
            </a:r>
            <a:endParaRPr lang="es-EC" sz="1400" dirty="0"/>
          </a:p>
          <a:p>
            <a:pPr algn="just"/>
            <a:r>
              <a:rPr lang="es-EC" sz="1400" b="1" dirty="0"/>
              <a:t>Evaluación al Proyecto  </a:t>
            </a:r>
            <a:r>
              <a:rPr lang="es-EC" sz="1400" b="1" dirty="0" smtClean="0"/>
              <a:t>21.02.002 </a:t>
            </a:r>
          </a:p>
          <a:p>
            <a:pPr algn="just"/>
            <a:r>
              <a:rPr lang="es-EC" sz="1400" b="1" dirty="0" smtClean="0"/>
              <a:t>Apoyo </a:t>
            </a:r>
            <a:r>
              <a:rPr lang="es-EC" sz="1400" b="1" dirty="0"/>
              <a:t>a la construcción de Modelo de Gestión por Resultados</a:t>
            </a:r>
            <a:endParaRPr lang="es-EC" sz="1400" dirty="0"/>
          </a:p>
        </p:txBody>
      </p:sp>
      <p:sp>
        <p:nvSpPr>
          <p:cNvPr id="3" name="2 Rectángulo"/>
          <p:cNvSpPr/>
          <p:nvPr/>
        </p:nvSpPr>
        <p:spPr>
          <a:xfrm>
            <a:off x="4704148" y="2513282"/>
            <a:ext cx="3828292" cy="338554"/>
          </a:xfrm>
          <a:prstGeom prst="rect">
            <a:avLst/>
          </a:prstGeom>
        </p:spPr>
        <p:txBody>
          <a:bodyPr wrap="none">
            <a:spAutoFit/>
          </a:bodyPr>
          <a:lstStyle/>
          <a:p>
            <a:r>
              <a:rPr lang="es-EC" sz="1600" dirty="0">
                <a:latin typeface="Aharoni" pitchFamily="2" charset="-79"/>
                <a:cs typeface="Aharoni" pitchFamily="2" charset="-79"/>
              </a:rPr>
              <a:t>Evaluación cumplimiento del proyecto</a:t>
            </a:r>
            <a:endParaRPr lang="es-EC" sz="1600" b="1" dirty="0">
              <a:latin typeface="Aharoni" pitchFamily="2" charset="-79"/>
              <a:cs typeface="Aharoni" pitchFamily="2" charset="-79"/>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611504" y="1484560"/>
            <a:ext cx="3960495" cy="3075305"/>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924944"/>
            <a:ext cx="3636912" cy="3240360"/>
          </a:xfrm>
          <a:prstGeom prst="rect">
            <a:avLst/>
          </a:prstGeom>
          <a:noFill/>
          <a:ln>
            <a:noFill/>
          </a:ln>
        </p:spPr>
      </p:pic>
    </p:spTree>
    <p:extLst>
      <p:ext uri="{BB962C8B-B14F-4D97-AF65-F5344CB8AC3E}">
        <p14:creationId xmlns:p14="http://schemas.microsoft.com/office/powerpoint/2010/main" val="21043824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440080" y="-25643"/>
            <a:ext cx="3804328" cy="58477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600" b="1" spc="50" dirty="0">
                <a:ln w="11430"/>
                <a:solidFill>
                  <a:srgbClr val="CC0000"/>
                </a:solidFill>
                <a:effectLst>
                  <a:outerShdw blurRad="76200" dist="50800" dir="5400000" algn="tl" rotWithShape="0">
                    <a:srgbClr val="000000">
                      <a:alpha val="65000"/>
                    </a:srgbClr>
                  </a:outerShdw>
                </a:effectLst>
              </a:rPr>
              <a:t>CÁPITULO </a:t>
            </a:r>
            <a:r>
              <a:rPr lang="es-ES" sz="1600" b="1" spc="50" dirty="0" smtClean="0">
                <a:ln w="11430"/>
                <a:solidFill>
                  <a:srgbClr val="CC0000"/>
                </a:solidFill>
                <a:effectLst>
                  <a:outerShdw blurRad="76200" dist="50800" dir="5400000" algn="tl" rotWithShape="0">
                    <a:srgbClr val="000000">
                      <a:alpha val="65000"/>
                    </a:srgbClr>
                  </a:outerShdw>
                </a:effectLst>
              </a:rPr>
              <a:t>VI: </a:t>
            </a:r>
            <a:r>
              <a:rPr lang="es-ES" sz="1600" b="1" spc="50" dirty="0" smtClean="0">
                <a:ln w="11430"/>
                <a:solidFill>
                  <a:srgbClr val="336600"/>
                </a:solidFill>
                <a:effectLst>
                  <a:outerShdw blurRad="76200" dist="50800" dir="5400000" algn="tl" rotWithShape="0">
                    <a:srgbClr val="000000">
                      <a:alpha val="65000"/>
                    </a:srgbClr>
                  </a:outerShdw>
                </a:effectLst>
              </a:rPr>
              <a:t>CONCLUSIONES Y RECOMENDACIONES</a:t>
            </a:r>
            <a:endParaRPr lang="es-ES" sz="1600" b="1" spc="50" dirty="0">
              <a:ln w="11430"/>
              <a:solidFill>
                <a:srgbClr val="336600"/>
              </a:solidFill>
              <a:effectLst>
                <a:outerShdw blurRad="76200" dist="50800" dir="5400000" algn="tl" rotWithShape="0">
                  <a:srgbClr val="000000">
                    <a:alpha val="65000"/>
                  </a:srgbClr>
                </a:outerShdw>
              </a:effectLst>
            </a:endParaRPr>
          </a:p>
        </p:txBody>
      </p:sp>
      <p:graphicFrame>
        <p:nvGraphicFramePr>
          <p:cNvPr id="3" name="2 Diagrama"/>
          <p:cNvGraphicFramePr/>
          <p:nvPr>
            <p:extLst>
              <p:ext uri="{D42A27DB-BD31-4B8C-83A1-F6EECF244321}">
                <p14:modId xmlns:p14="http://schemas.microsoft.com/office/powerpoint/2010/main" val="3118806393"/>
              </p:ext>
            </p:extLst>
          </p:nvPr>
        </p:nvGraphicFramePr>
        <p:xfrm>
          <a:off x="449039" y="1124744"/>
          <a:ext cx="8384655"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https://encrypted-tbn1.google.com/images?q=tbn:ANd9GcRi7vUdPaX9oUD_CDTn6WxARapfR3-o2hCB-FXBLuwNkbu9nqg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37521">
            <a:off x="8174646" y="4725368"/>
            <a:ext cx="949460" cy="11809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341629" y="436909"/>
            <a:ext cx="4104456" cy="523220"/>
          </a:xfrm>
          <a:prstGeom prst="rect">
            <a:avLst/>
          </a:prstGeom>
          <a:noFill/>
        </p:spPr>
        <p:txBody>
          <a:bodyPr wrap="square" rtlCol="0">
            <a:spAutoFit/>
          </a:bodyPr>
          <a:lstStyle/>
          <a:p>
            <a:pPr algn="ctr"/>
            <a:r>
              <a:rPr lang="es-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j-lt"/>
              </a:rPr>
              <a:t>CONCLUSIONES</a:t>
            </a:r>
            <a:endParaRPr lang="es-U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j-lt"/>
            </a:endParaRPr>
          </a:p>
        </p:txBody>
      </p:sp>
    </p:spTree>
    <p:extLst>
      <p:ext uri="{BB962C8B-B14F-4D97-AF65-F5344CB8AC3E}">
        <p14:creationId xmlns:p14="http://schemas.microsoft.com/office/powerpoint/2010/main" val="23195839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674577176"/>
              </p:ext>
            </p:extLst>
          </p:nvPr>
        </p:nvGraphicFramePr>
        <p:xfrm>
          <a:off x="467544" y="1232198"/>
          <a:ext cx="8208912" cy="5077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https://encrypted-tbn1.google.com/images?q=tbn:ANd9GcRKXurInCOgdF-cavXzmIPs8659tvsiAcgJV3gut3CLGoSBeDH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064984">
            <a:off x="7775176" y="655512"/>
            <a:ext cx="640126" cy="6401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2" descr="http://190.95.167.20/spp/img/logo_congop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6362" y="392481"/>
            <a:ext cx="1008112" cy="637167"/>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403648" y="480233"/>
            <a:ext cx="3262433" cy="461665"/>
          </a:xfrm>
          <a:prstGeom prst="rect">
            <a:avLst/>
          </a:prstGeom>
        </p:spPr>
        <p:txBody>
          <a:bodyPr wrap="none">
            <a:spAutoFit/>
          </a:bodyPr>
          <a:lstStyle/>
          <a:p>
            <a:pPr algn="ctr"/>
            <a:r>
              <a:rPr lang="es-US"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RECOMENDACIONES</a:t>
            </a:r>
            <a:endParaRPr lang="es-US" sz="2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4992427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0.google.com/images?q=tbn:ANd9GcTQxmiUJKsrdWwZTu_T0A8-Ve6mkn1x775pWOnr-rht-ZglW1G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71092">
            <a:off x="3926726" y="3571096"/>
            <a:ext cx="4192988" cy="2790245"/>
          </a:xfrm>
          <a:prstGeom prst="rect">
            <a:avLst/>
          </a:prstGeom>
          <a:ln>
            <a:noFill/>
          </a:ln>
          <a:effectLst>
            <a:outerShdw blurRad="152400" dist="317500" dir="5400000" sx="90000" sy="-19000" rotWithShape="0">
              <a:prstClr val="black">
                <a:alpha val="15000"/>
              </a:prstClr>
            </a:outerShdw>
            <a:softEdge rad="112500"/>
          </a:effectLst>
          <a:extLst>
            <a:ext uri="{909E8E84-426E-40DD-AFC4-6F175D3DCCD1}">
              <a14:hiddenFill xmlns:a14="http://schemas.microsoft.com/office/drawing/2010/main">
                <a:solidFill>
                  <a:srgbClr val="FFFFFF"/>
                </a:solidFill>
              </a14:hiddenFill>
            </a:ext>
          </a:extLst>
        </p:spPr>
      </p:pic>
      <p:sp>
        <p:nvSpPr>
          <p:cNvPr id="2" name="1 Rectángulo"/>
          <p:cNvSpPr/>
          <p:nvPr/>
        </p:nvSpPr>
        <p:spPr>
          <a:xfrm>
            <a:off x="1791217" y="2852936"/>
            <a:ext cx="5827236" cy="1754326"/>
          </a:xfrm>
          <a:prstGeom prst="rect">
            <a:avLst/>
          </a:prstGeom>
          <a:noFill/>
        </p:spPr>
        <p:txBody>
          <a:bodyPr wrap="none" lIns="91440" tIns="45720" rIns="91440" bIns="45720">
            <a:prstTxWarp prst="textArchUp">
              <a:avLst/>
            </a:prstTxWarp>
            <a:spAutoFit/>
          </a:bodyPr>
          <a:lstStyle/>
          <a:p>
            <a:pPr algn="ctr"/>
            <a:r>
              <a:rPr lang="es-E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101600">
                    <a:schemeClr val="accent6">
                      <a:satMod val="175000"/>
                      <a:alpha val="40000"/>
                    </a:schemeClr>
                  </a:glow>
                </a:effectLst>
                <a:latin typeface="+mj-lt"/>
              </a:rPr>
              <a:t>GRACIAS POR </a:t>
            </a:r>
          </a:p>
          <a:p>
            <a:pPr algn="ctr"/>
            <a:r>
              <a:rPr lang="es-E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101600">
                    <a:schemeClr val="accent6">
                      <a:satMod val="175000"/>
                      <a:alpha val="40000"/>
                    </a:schemeClr>
                  </a:glow>
                </a:effectLst>
                <a:latin typeface="+mj-lt"/>
              </a:rPr>
              <a:t>SU ATENCIÓN </a:t>
            </a:r>
            <a:endParaRPr lang="es-E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101600">
                  <a:schemeClr val="accent6">
                    <a:satMod val="175000"/>
                    <a:alpha val="40000"/>
                  </a:schemeClr>
                </a:glow>
              </a:effectLst>
              <a:latin typeface="+mj-lt"/>
            </a:endParaRPr>
          </a:p>
        </p:txBody>
      </p:sp>
    </p:spTree>
    <p:extLst>
      <p:ext uri="{BB962C8B-B14F-4D97-AF65-F5344CB8AC3E}">
        <p14:creationId xmlns:p14="http://schemas.microsoft.com/office/powerpoint/2010/main" val="2370765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4" descr="http://www.efemerides.ec/img/mar/jose_m_velasco_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3313652"/>
            <a:ext cx="828092" cy="12918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1 Título"/>
          <p:cNvSpPr>
            <a:spLocks noGrp="1"/>
          </p:cNvSpPr>
          <p:nvPr>
            <p:ph type="title"/>
          </p:nvPr>
        </p:nvSpPr>
        <p:spPr>
          <a:xfrm>
            <a:off x="518857" y="548680"/>
            <a:ext cx="3672408" cy="432048"/>
          </a:xfrm>
        </p:spPr>
        <p:style>
          <a:lnRef idx="2">
            <a:schemeClr val="accent2"/>
          </a:lnRef>
          <a:fillRef idx="1">
            <a:schemeClr val="lt1"/>
          </a:fillRef>
          <a:effectRef idx="0">
            <a:schemeClr val="accent2"/>
          </a:effectRef>
          <a:fontRef idx="minor">
            <a:schemeClr val="dk1"/>
          </a:fontRef>
        </p:style>
        <p:txBody>
          <a:bodyPr/>
          <a:lstStyle/>
          <a:p>
            <a:pPr algn="l"/>
            <a:r>
              <a:rPr lang="es-ES" sz="2000" dirty="0" smtClean="0"/>
              <a:t>Descentralización en el País</a:t>
            </a:r>
            <a:endParaRPr lang="es-ES" sz="2000" dirty="0"/>
          </a:p>
        </p:txBody>
      </p:sp>
      <p:pic>
        <p:nvPicPr>
          <p:cNvPr id="18436" name="Picture 4" descr="http://3.bp.blogspot.com/_R9NLeq97GZg/TNftCCvOfjI/AAAAAAAAJwc/jlBjFKyKFKc/s1600/candado-internet-derechos-ley-gobiern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911" y="1484784"/>
            <a:ext cx="983785" cy="864096"/>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932885" y="1161384"/>
            <a:ext cx="902811" cy="369332"/>
          </a:xfrm>
          <a:prstGeom prst="rect">
            <a:avLst/>
          </a:prstGeom>
          <a:noFill/>
        </p:spPr>
        <p:txBody>
          <a:bodyPr wrap="none" rtlCol="0">
            <a:spAutoFit/>
          </a:bodyPr>
          <a:lstStyle/>
          <a:p>
            <a:r>
              <a:rPr lang="es-EC" dirty="0" smtClean="0"/>
              <a:t>Estado</a:t>
            </a:r>
            <a:endParaRPr lang="es-EC" dirty="0"/>
          </a:p>
        </p:txBody>
      </p:sp>
      <p:cxnSp>
        <p:nvCxnSpPr>
          <p:cNvPr id="9" name="8 Conector recto de flecha"/>
          <p:cNvCxnSpPr/>
          <p:nvPr/>
        </p:nvCxnSpPr>
        <p:spPr>
          <a:xfrm flipH="1">
            <a:off x="-4515191" y="3224350"/>
            <a:ext cx="288032" cy="1927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8442" name="Picture 10" descr="http://casafluqua.com/blog/wp-content/uploads/2011/06/problem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7231" y="1346050"/>
            <a:ext cx="720080" cy="664372"/>
          </a:xfrm>
          <a:prstGeom prst="rect">
            <a:avLst/>
          </a:prstGeom>
          <a:noFill/>
          <a:extLst>
            <a:ext uri="{909E8E84-426E-40DD-AFC4-6F175D3DCCD1}">
              <a14:hiddenFill xmlns:a14="http://schemas.microsoft.com/office/drawing/2010/main">
                <a:solidFill>
                  <a:srgbClr val="FFFFFF"/>
                </a:solidFill>
              </a14:hiddenFill>
            </a:ext>
          </a:extLst>
        </p:spPr>
      </p:pic>
      <p:pic>
        <p:nvPicPr>
          <p:cNvPr id="18448" name="Picture 16" descr="http://www.lodemenos.net/IMG/arton660.gif?121973424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5303" y="1418632"/>
            <a:ext cx="934473" cy="663798"/>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3636188" y="1395449"/>
            <a:ext cx="2170787" cy="830997"/>
          </a:xfrm>
          <a:prstGeom prst="rect">
            <a:avLst/>
          </a:prstGeom>
          <a:solidFill>
            <a:schemeClr val="accent3">
              <a:lumMod val="95000"/>
            </a:schemeClr>
          </a:solidFill>
          <a:ln>
            <a:solidFill>
              <a:schemeClr val="tx1"/>
            </a:solidFill>
            <a:prstDash val="sysDash"/>
          </a:ln>
        </p:spPr>
        <p:txBody>
          <a:bodyPr wrap="none">
            <a:spAutoFit/>
          </a:bodyPr>
          <a:lstStyle/>
          <a:p>
            <a:pPr marL="285750" indent="-285750">
              <a:buFont typeface="Arial" pitchFamily="34" charset="0"/>
              <a:buChar char="•"/>
            </a:pPr>
            <a:r>
              <a:rPr lang="en-US" sz="2400" dirty="0" smtClean="0">
                <a:latin typeface="+mn-lt"/>
              </a:rPr>
              <a:t>Priorizar</a:t>
            </a:r>
          </a:p>
          <a:p>
            <a:pPr marL="285750" indent="-285750">
              <a:buFont typeface="Arial" pitchFamily="34" charset="0"/>
              <a:buChar char="•"/>
            </a:pPr>
            <a:r>
              <a:rPr lang="en-US" sz="2400" dirty="0" smtClean="0">
                <a:latin typeface="+mn-lt"/>
              </a:rPr>
              <a:t>Racionalizar</a:t>
            </a:r>
            <a:endParaRPr lang="es-EC" sz="2400" dirty="0">
              <a:latin typeface="+mn-lt"/>
            </a:endParaRPr>
          </a:p>
        </p:txBody>
      </p:sp>
      <p:pic>
        <p:nvPicPr>
          <p:cNvPr id="20" name="Picture 15" descr="https://encrypted-tbn1.gstatic.com/images?q=tbn:ANd9GcTJrcUnUiFnqXIOCiWxeIhjWVe7cn9UpC8F0wd07Cnuhf--3YAE"/>
          <p:cNvPicPr>
            <a:picLocks noChangeAspect="1" noChangeArrowheads="1"/>
          </p:cNvPicPr>
          <p:nvPr/>
        </p:nvPicPr>
        <p:blipFill>
          <a:blip r:embed="rId6" cstate="print"/>
          <a:srcRect/>
          <a:stretch>
            <a:fillRect/>
          </a:stretch>
        </p:blipFill>
        <p:spPr bwMode="auto">
          <a:xfrm>
            <a:off x="5950991" y="1362350"/>
            <a:ext cx="909464" cy="887810"/>
          </a:xfrm>
          <a:prstGeom prst="rect">
            <a:avLst/>
          </a:prstGeom>
          <a:ln>
            <a:noFill/>
          </a:ln>
          <a:effectLst>
            <a:outerShdw blurRad="292100" dist="139700" dir="2700000" algn="tl" rotWithShape="0">
              <a:srgbClr val="333333">
                <a:alpha val="65000"/>
              </a:srgbClr>
            </a:outerShdw>
          </a:effectLst>
        </p:spPr>
      </p:pic>
      <p:sp>
        <p:nvSpPr>
          <p:cNvPr id="24" name="23 Pentágono"/>
          <p:cNvSpPr/>
          <p:nvPr/>
        </p:nvSpPr>
        <p:spPr>
          <a:xfrm rot="5400000">
            <a:off x="7096456" y="3628358"/>
            <a:ext cx="1913210" cy="864096"/>
          </a:xfrm>
          <a:prstGeom prst="homePlate">
            <a:avLst/>
          </a:prstGeom>
          <a:solidFill>
            <a:srgbClr val="DBE2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Fines década sesenta</a:t>
            </a:r>
            <a:endParaRPr lang="es-EC" dirty="0">
              <a:solidFill>
                <a:schemeClr val="tx1"/>
              </a:solidFill>
            </a:endParaRPr>
          </a:p>
        </p:txBody>
      </p:sp>
      <p:sp>
        <p:nvSpPr>
          <p:cNvPr id="19" name="18 Rectángulo redondeado"/>
          <p:cNvSpPr/>
          <p:nvPr/>
        </p:nvSpPr>
        <p:spPr>
          <a:xfrm>
            <a:off x="3995936" y="2793548"/>
            <a:ext cx="2547280" cy="5040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smtClean="0">
                <a:solidFill>
                  <a:schemeClr val="tx1"/>
                </a:solidFill>
              </a:rPr>
              <a:t>Revolución Juliana</a:t>
            </a:r>
            <a:endParaRPr lang="es-EC" dirty="0">
              <a:solidFill>
                <a:schemeClr val="tx1"/>
              </a:solidFill>
            </a:endParaRPr>
          </a:p>
        </p:txBody>
      </p:sp>
      <p:sp>
        <p:nvSpPr>
          <p:cNvPr id="27" name="26 Rectángulo redondeado"/>
          <p:cNvSpPr/>
          <p:nvPr/>
        </p:nvSpPr>
        <p:spPr>
          <a:xfrm>
            <a:off x="827584" y="2735188"/>
            <a:ext cx="2697424" cy="549796"/>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Revolución Liberal </a:t>
            </a:r>
            <a:endParaRPr lang="es-EC" dirty="0">
              <a:solidFill>
                <a:schemeClr val="tx1"/>
              </a:solidFill>
            </a:endParaRPr>
          </a:p>
        </p:txBody>
      </p:sp>
      <p:cxnSp>
        <p:nvCxnSpPr>
          <p:cNvPr id="26" name="25 Conector recto de flecha"/>
          <p:cNvCxnSpPr>
            <a:stCxn id="27" idx="2"/>
          </p:cNvCxnSpPr>
          <p:nvPr/>
        </p:nvCxnSpPr>
        <p:spPr>
          <a:xfrm>
            <a:off x="2176296" y="3284984"/>
            <a:ext cx="0" cy="34742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a:stCxn id="19" idx="2"/>
          </p:cNvCxnSpPr>
          <p:nvPr/>
        </p:nvCxnSpPr>
        <p:spPr>
          <a:xfrm>
            <a:off x="5269576" y="3297604"/>
            <a:ext cx="0" cy="29958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2176296" y="3632404"/>
            <a:ext cx="4722464"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 name="40 CuadroTexto"/>
          <p:cNvSpPr txBox="1"/>
          <p:nvPr/>
        </p:nvSpPr>
        <p:spPr>
          <a:xfrm>
            <a:off x="2296922" y="3320194"/>
            <a:ext cx="1241045" cy="276999"/>
          </a:xfrm>
          <a:prstGeom prst="rect">
            <a:avLst/>
          </a:prstGeom>
          <a:noFill/>
        </p:spPr>
        <p:txBody>
          <a:bodyPr wrap="none" rtlCol="0">
            <a:spAutoFit/>
          </a:bodyPr>
          <a:lstStyle/>
          <a:p>
            <a:r>
              <a:rPr lang="es-EC" sz="1200" dirty="0" smtClean="0"/>
              <a:t>centralización</a:t>
            </a:r>
            <a:endParaRPr lang="es-EC" sz="1200" dirty="0"/>
          </a:p>
        </p:txBody>
      </p:sp>
      <p:sp>
        <p:nvSpPr>
          <p:cNvPr id="42" name="41 CuadroTexto"/>
          <p:cNvSpPr txBox="1"/>
          <p:nvPr/>
        </p:nvSpPr>
        <p:spPr>
          <a:xfrm>
            <a:off x="4441934" y="3861048"/>
            <a:ext cx="2016224" cy="646331"/>
          </a:xfrm>
          <a:prstGeom prst="rect">
            <a:avLst/>
          </a:prstGeom>
          <a:noFill/>
        </p:spPr>
        <p:txBody>
          <a:bodyPr wrap="square" rtlCol="0">
            <a:spAutoFit/>
          </a:bodyPr>
          <a:lstStyle/>
          <a:p>
            <a:r>
              <a:rPr lang="es-EC" dirty="0" smtClean="0"/>
              <a:t>Planificación nacional. </a:t>
            </a:r>
            <a:endParaRPr lang="es-EC" dirty="0"/>
          </a:p>
        </p:txBody>
      </p:sp>
      <p:sp>
        <p:nvSpPr>
          <p:cNvPr id="43" name="42 CuadroTexto"/>
          <p:cNvSpPr txBox="1"/>
          <p:nvPr/>
        </p:nvSpPr>
        <p:spPr>
          <a:xfrm>
            <a:off x="1046866" y="3717032"/>
            <a:ext cx="2589030" cy="646331"/>
          </a:xfrm>
          <a:prstGeom prst="rect">
            <a:avLst/>
          </a:prstGeom>
          <a:noFill/>
        </p:spPr>
        <p:txBody>
          <a:bodyPr wrap="square" rtlCol="0">
            <a:spAutoFit/>
          </a:bodyPr>
          <a:lstStyle/>
          <a:p>
            <a:r>
              <a:rPr lang="es-EC" dirty="0" smtClean="0"/>
              <a:t>Control  territorial  y social.</a:t>
            </a:r>
            <a:endParaRPr lang="es-EC" dirty="0"/>
          </a:p>
        </p:txBody>
      </p:sp>
      <p:sp>
        <p:nvSpPr>
          <p:cNvPr id="44" name="43 Rectángulo redondeado"/>
          <p:cNvSpPr/>
          <p:nvPr/>
        </p:nvSpPr>
        <p:spPr>
          <a:xfrm>
            <a:off x="4139952" y="4577644"/>
            <a:ext cx="2547280" cy="504056"/>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smtClean="0">
                <a:solidFill>
                  <a:schemeClr val="tx1"/>
                </a:solidFill>
              </a:rPr>
              <a:t>Galo Enríquez Gallo</a:t>
            </a:r>
            <a:endParaRPr lang="es-EC" dirty="0">
              <a:solidFill>
                <a:schemeClr val="tx1"/>
              </a:solidFill>
            </a:endParaRPr>
          </a:p>
        </p:txBody>
      </p:sp>
      <p:cxnSp>
        <p:nvCxnSpPr>
          <p:cNvPr id="38" name="37 Conector angular"/>
          <p:cNvCxnSpPr>
            <a:endCxn id="44" idx="3"/>
          </p:cNvCxnSpPr>
          <p:nvPr/>
        </p:nvCxnSpPr>
        <p:spPr>
          <a:xfrm>
            <a:off x="5824328" y="4184214"/>
            <a:ext cx="862904" cy="645458"/>
          </a:xfrm>
          <a:prstGeom prst="bentConnector3">
            <a:avLst>
              <a:gd name="adj1" fmla="val 12649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46 Rectángulo"/>
          <p:cNvSpPr/>
          <p:nvPr/>
        </p:nvSpPr>
        <p:spPr>
          <a:xfrm>
            <a:off x="3995936" y="5220489"/>
            <a:ext cx="2962009" cy="584775"/>
          </a:xfrm>
          <a:prstGeom prst="rect">
            <a:avLst/>
          </a:prstGeom>
          <a:solidFill>
            <a:schemeClr val="accent3">
              <a:lumMod val="95000"/>
            </a:schemeClr>
          </a:solidFill>
          <a:ln>
            <a:solidFill>
              <a:schemeClr val="tx1"/>
            </a:solidFill>
            <a:prstDash val="sysDash"/>
          </a:ln>
        </p:spPr>
        <p:txBody>
          <a:bodyPr wrap="square">
            <a:spAutoFit/>
          </a:bodyPr>
          <a:lstStyle/>
          <a:p>
            <a:pPr marL="285750" indent="-285750">
              <a:buFont typeface="Arial" pitchFamily="34" charset="0"/>
              <a:buChar char="•"/>
            </a:pPr>
            <a:r>
              <a:rPr lang="en-US" sz="1600" dirty="0" smtClean="0">
                <a:latin typeface="+mn-lt"/>
              </a:rPr>
              <a:t>Código Trabajo</a:t>
            </a:r>
          </a:p>
          <a:p>
            <a:pPr marL="285750" indent="-285750">
              <a:buFont typeface="Arial" pitchFamily="34" charset="0"/>
              <a:buChar char="•"/>
            </a:pPr>
            <a:r>
              <a:rPr lang="en-US" sz="1600" dirty="0" smtClean="0">
                <a:latin typeface="+mn-lt"/>
              </a:rPr>
              <a:t>1945 Nueva Constitución </a:t>
            </a:r>
            <a:endParaRPr lang="es-EC" sz="2400" dirty="0">
              <a:latin typeface="+mn-lt"/>
            </a:endParaRPr>
          </a:p>
        </p:txBody>
      </p:sp>
      <p:sp>
        <p:nvSpPr>
          <p:cNvPr id="50" name="49 Rectángulo"/>
          <p:cNvSpPr/>
          <p:nvPr/>
        </p:nvSpPr>
        <p:spPr>
          <a:xfrm>
            <a:off x="7380312" y="5085184"/>
            <a:ext cx="1224136" cy="523220"/>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S" sz="1400" dirty="0" smtClean="0">
                <a:latin typeface="Times New Roman" pitchFamily="18" charset="0"/>
                <a:ea typeface="Calibri" pitchFamily="34" charset="0"/>
                <a:cs typeface="Times New Roman" pitchFamily="18" charset="0"/>
              </a:rPr>
              <a:t>Octubre de 1969</a:t>
            </a:r>
            <a:endParaRPr lang="es-ES" sz="1400" dirty="0"/>
          </a:p>
        </p:txBody>
      </p:sp>
      <p:pic>
        <p:nvPicPr>
          <p:cNvPr id="19458" name="Picture 2"/>
          <p:cNvPicPr>
            <a:picLocks noChangeAspect="1" noChangeArrowheads="1"/>
          </p:cNvPicPr>
          <p:nvPr/>
        </p:nvPicPr>
        <p:blipFill>
          <a:blip r:embed="rId7" cstate="print"/>
          <a:srcRect/>
          <a:stretch>
            <a:fillRect/>
          </a:stretch>
        </p:blipFill>
        <p:spPr bwMode="auto">
          <a:xfrm>
            <a:off x="8262156" y="1585585"/>
            <a:ext cx="412805" cy="441340"/>
          </a:xfrm>
          <a:prstGeom prst="rect">
            <a:avLst/>
          </a:prstGeom>
          <a:noFill/>
          <a:ln w="9525">
            <a:noFill/>
            <a:miter lim="800000"/>
            <a:headEnd/>
            <a:tailEnd/>
          </a:ln>
          <a:effectLst/>
        </p:spPr>
      </p:pic>
      <p:sp>
        <p:nvSpPr>
          <p:cNvPr id="28" name="27 CuadroTexto"/>
          <p:cNvSpPr txBox="1"/>
          <p:nvPr/>
        </p:nvSpPr>
        <p:spPr>
          <a:xfrm>
            <a:off x="7025932" y="1641090"/>
            <a:ext cx="1146468" cy="369332"/>
          </a:xfrm>
          <a:prstGeom prst="rect">
            <a:avLst/>
          </a:prstGeom>
          <a:noFill/>
        </p:spPr>
        <p:txBody>
          <a:bodyPr wrap="none" rtlCol="0">
            <a:spAutoFit/>
          </a:bodyPr>
          <a:lstStyle/>
          <a:p>
            <a:r>
              <a:rPr lang="es-EC" dirty="0" smtClean="0"/>
              <a:t>conflictos</a:t>
            </a:r>
            <a:endParaRPr lang="es-EC" dirty="0"/>
          </a:p>
        </p:txBody>
      </p:sp>
      <p:sp>
        <p:nvSpPr>
          <p:cNvPr id="29" name="28 CuadroTexto"/>
          <p:cNvSpPr txBox="1"/>
          <p:nvPr/>
        </p:nvSpPr>
        <p:spPr>
          <a:xfrm>
            <a:off x="6660232" y="2276872"/>
            <a:ext cx="1914307" cy="276999"/>
          </a:xfrm>
          <a:prstGeom prst="rect">
            <a:avLst/>
          </a:prstGeom>
          <a:noFill/>
        </p:spPr>
        <p:txBody>
          <a:bodyPr wrap="none" rtlCol="0">
            <a:spAutoFit/>
          </a:bodyPr>
          <a:lstStyle/>
          <a:p>
            <a:r>
              <a:rPr lang="es-EC" sz="1200" dirty="0" smtClean="0"/>
              <a:t>Necesidades de recursos</a:t>
            </a:r>
            <a:endParaRPr lang="es-EC" sz="1200" dirty="0"/>
          </a:p>
        </p:txBody>
      </p:sp>
      <p:sp>
        <p:nvSpPr>
          <p:cNvPr id="30" name="29 CuadroTexto"/>
          <p:cNvSpPr txBox="1"/>
          <p:nvPr/>
        </p:nvSpPr>
        <p:spPr>
          <a:xfrm>
            <a:off x="1315849" y="2427728"/>
            <a:ext cx="950901" cy="307777"/>
          </a:xfrm>
          <a:prstGeom prst="rect">
            <a:avLst/>
          </a:prstGeom>
          <a:noFill/>
        </p:spPr>
        <p:txBody>
          <a:bodyPr wrap="none" rtlCol="0">
            <a:spAutoFit/>
          </a:bodyPr>
          <a:lstStyle/>
          <a:p>
            <a:r>
              <a:rPr lang="es-EC" sz="1400" dirty="0" smtClean="0"/>
              <a:t>Define un</a:t>
            </a:r>
            <a:endParaRPr lang="es-EC" sz="1400" dirty="0"/>
          </a:p>
        </p:txBody>
      </p:sp>
      <p:pic>
        <p:nvPicPr>
          <p:cNvPr id="33" name="Picture 4" descr="http://3.bp.blogspot.com/_R9NLeq97GZg/TNftCCvOfjI/AAAAAAAAJwc/jlBjFKyKFKc/s1600/candado-internet-derechos-ley-gobiern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15981" y="2356290"/>
            <a:ext cx="333120" cy="292592"/>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9459" name="Picture 3"/>
          <p:cNvPicPr>
            <a:picLocks noChangeAspect="1" noChangeArrowheads="1"/>
          </p:cNvPicPr>
          <p:nvPr/>
        </p:nvPicPr>
        <p:blipFill>
          <a:blip r:embed="rId9" cstate="print"/>
          <a:srcRect/>
          <a:stretch>
            <a:fillRect/>
          </a:stretch>
        </p:blipFill>
        <p:spPr bwMode="auto">
          <a:xfrm>
            <a:off x="827584" y="4558920"/>
            <a:ext cx="500066" cy="688572"/>
          </a:xfrm>
          <a:prstGeom prst="rect">
            <a:avLst/>
          </a:prstGeom>
          <a:ln>
            <a:noFill/>
          </a:ln>
          <a:effectLst>
            <a:outerShdw blurRad="292100" dist="139700" dir="2700000" algn="tl" rotWithShape="0">
              <a:srgbClr val="333333">
                <a:alpha val="65000"/>
              </a:srgbClr>
            </a:outerShdw>
          </a:effectLst>
        </p:spPr>
      </p:pic>
      <p:cxnSp>
        <p:nvCxnSpPr>
          <p:cNvPr id="35" name="34 Conector recto de flecha"/>
          <p:cNvCxnSpPr>
            <a:stCxn id="19459" idx="3"/>
          </p:cNvCxnSpPr>
          <p:nvPr/>
        </p:nvCxnSpPr>
        <p:spPr>
          <a:xfrm>
            <a:off x="1327650" y="4903206"/>
            <a:ext cx="284658" cy="9101"/>
          </a:xfrm>
          <a:prstGeom prst="straightConnector1">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35 Rectángulo"/>
          <p:cNvSpPr/>
          <p:nvPr/>
        </p:nvSpPr>
        <p:spPr>
          <a:xfrm>
            <a:off x="686826" y="5445224"/>
            <a:ext cx="1128835" cy="307777"/>
          </a:xfrm>
          <a:prstGeom prst="rect">
            <a:avLst/>
          </a:prstGeom>
          <a:solidFill>
            <a:schemeClr val="accent3">
              <a:lumMod val="95000"/>
            </a:schemeClr>
          </a:solidFill>
          <a:ln>
            <a:solidFill>
              <a:schemeClr val="tx1"/>
            </a:solidFill>
            <a:prstDash val="sysDash"/>
          </a:ln>
        </p:spPr>
        <p:txBody>
          <a:bodyPr wrap="none">
            <a:spAutoFit/>
          </a:bodyPr>
          <a:lstStyle/>
          <a:p>
            <a:pPr marL="285750" indent="-285750">
              <a:buFont typeface="Arial" pitchFamily="34" charset="0"/>
              <a:buChar char="•"/>
            </a:pPr>
            <a:r>
              <a:rPr lang="es-EC" sz="1400" dirty="0" smtClean="0">
                <a:latin typeface="+mn-lt"/>
              </a:rPr>
              <a:t>Lautaro </a:t>
            </a:r>
            <a:endParaRPr lang="es-EC" sz="1400" dirty="0">
              <a:latin typeface="+mn-lt"/>
            </a:endParaRPr>
          </a:p>
        </p:txBody>
      </p:sp>
      <p:pic>
        <p:nvPicPr>
          <p:cNvPr id="19461" name="Picture 5"/>
          <p:cNvPicPr>
            <a:picLocks noChangeAspect="1" noChangeArrowheads="1"/>
          </p:cNvPicPr>
          <p:nvPr/>
        </p:nvPicPr>
        <p:blipFill>
          <a:blip r:embed="rId10" cstate="print"/>
          <a:srcRect/>
          <a:stretch>
            <a:fillRect/>
          </a:stretch>
        </p:blipFill>
        <p:spPr bwMode="auto">
          <a:xfrm>
            <a:off x="2771800" y="5952724"/>
            <a:ext cx="644090" cy="428604"/>
          </a:xfrm>
          <a:prstGeom prst="rect">
            <a:avLst/>
          </a:prstGeom>
          <a:noFill/>
          <a:ln w="9525">
            <a:noFill/>
            <a:miter lim="800000"/>
            <a:headEnd/>
            <a:tailEnd/>
          </a:ln>
          <a:effectLst/>
        </p:spPr>
      </p:pic>
      <p:pic>
        <p:nvPicPr>
          <p:cNvPr id="19462" name="Picture 6"/>
          <p:cNvPicPr>
            <a:picLocks noChangeAspect="1" noChangeArrowheads="1"/>
          </p:cNvPicPr>
          <p:nvPr/>
        </p:nvPicPr>
        <p:blipFill>
          <a:blip r:embed="rId11" cstate="print"/>
          <a:srcRect/>
          <a:stretch>
            <a:fillRect/>
          </a:stretch>
        </p:blipFill>
        <p:spPr bwMode="auto">
          <a:xfrm>
            <a:off x="1892243" y="5445224"/>
            <a:ext cx="879557" cy="719126"/>
          </a:xfrm>
          <a:prstGeom prst="rect">
            <a:avLst/>
          </a:prstGeom>
          <a:noFill/>
          <a:ln w="9525">
            <a:noFill/>
            <a:miter lim="800000"/>
            <a:headEnd/>
            <a:tailEnd/>
          </a:ln>
          <a:effectLst/>
        </p:spPr>
      </p:pic>
      <p:sp>
        <p:nvSpPr>
          <p:cNvPr id="39" name="38 CuadroTexto"/>
          <p:cNvSpPr txBox="1"/>
          <p:nvPr/>
        </p:nvSpPr>
        <p:spPr>
          <a:xfrm>
            <a:off x="1759451" y="4419109"/>
            <a:ext cx="1681500" cy="738664"/>
          </a:xfrm>
          <a:prstGeom prst="rect">
            <a:avLst/>
          </a:prstGeom>
          <a:noFill/>
        </p:spPr>
        <p:txBody>
          <a:bodyPr wrap="square" rtlCol="0">
            <a:spAutoFit/>
          </a:bodyPr>
          <a:lstStyle/>
          <a:p>
            <a:r>
              <a:rPr lang="es-EC" sz="1400" dirty="0" smtClean="0"/>
              <a:t>Impulsó Influencia en: Municipalidades </a:t>
            </a:r>
            <a:endParaRPr lang="es-EC" dirty="0"/>
          </a:p>
        </p:txBody>
      </p:sp>
      <p:sp>
        <p:nvSpPr>
          <p:cNvPr id="45" name="44 CuadroTexto"/>
          <p:cNvSpPr txBox="1"/>
          <p:nvPr/>
        </p:nvSpPr>
        <p:spPr>
          <a:xfrm>
            <a:off x="3707904" y="3355405"/>
            <a:ext cx="1505540" cy="276999"/>
          </a:xfrm>
          <a:prstGeom prst="rect">
            <a:avLst/>
          </a:prstGeom>
          <a:noFill/>
        </p:spPr>
        <p:txBody>
          <a:bodyPr wrap="none" rtlCol="0">
            <a:spAutoFit/>
          </a:bodyPr>
          <a:lstStyle/>
          <a:p>
            <a:r>
              <a:rPr lang="es-EC" sz="1200" dirty="0" smtClean="0"/>
              <a:t>descentralización</a:t>
            </a:r>
            <a:endParaRPr lang="es-EC" sz="1200" dirty="0"/>
          </a:p>
        </p:txBody>
      </p:sp>
    </p:spTree>
    <p:extLst>
      <p:ext uri="{BB962C8B-B14F-4D97-AF65-F5344CB8AC3E}">
        <p14:creationId xmlns:p14="http://schemas.microsoft.com/office/powerpoint/2010/main" val="1466397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6" name="Picture 10" descr="http://2.bp.blogspot.com/-H7l758EN5kI/TrxsdFBxOtI/AAAAAAAAAEg/ZED_rU-yyxU/s1600/estructura_organizacio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3590" y="1285860"/>
            <a:ext cx="1031155" cy="77484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14 Conector recto de flecha"/>
          <p:cNvCxnSpPr>
            <a:endCxn id="21" idx="1"/>
          </p:cNvCxnSpPr>
          <p:nvPr/>
        </p:nvCxnSpPr>
        <p:spPr>
          <a:xfrm flipV="1">
            <a:off x="4507379" y="1690936"/>
            <a:ext cx="724795" cy="319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a:endCxn id="45" idx="1"/>
          </p:cNvCxnSpPr>
          <p:nvPr/>
        </p:nvCxnSpPr>
        <p:spPr>
          <a:xfrm>
            <a:off x="4491821" y="1760916"/>
            <a:ext cx="740353" cy="5060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20 Rectángulo"/>
          <p:cNvSpPr/>
          <p:nvPr/>
        </p:nvSpPr>
        <p:spPr>
          <a:xfrm>
            <a:off x="5232174" y="1537047"/>
            <a:ext cx="2376189"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lgn="ctr"/>
            <a:r>
              <a:rPr lang="es-ES" sz="1400" dirty="0" smtClean="0">
                <a:solidFill>
                  <a:schemeClr val="tx1"/>
                </a:solidFill>
              </a:rPr>
              <a:t>Estructura administrativa.</a:t>
            </a:r>
            <a:endParaRPr lang="es-ES" sz="1400" dirty="0">
              <a:solidFill>
                <a:schemeClr val="tx1"/>
              </a:solidFill>
            </a:endParaRPr>
          </a:p>
        </p:txBody>
      </p:sp>
      <p:sp>
        <p:nvSpPr>
          <p:cNvPr id="18" name="17 Flecha izquierda y derecha"/>
          <p:cNvSpPr/>
          <p:nvPr/>
        </p:nvSpPr>
        <p:spPr>
          <a:xfrm rot="1558314">
            <a:off x="3806134" y="2567955"/>
            <a:ext cx="1031397" cy="303294"/>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Rectangle 1"/>
          <p:cNvSpPr>
            <a:spLocks noChangeArrowheads="1"/>
          </p:cNvSpPr>
          <p:nvPr/>
        </p:nvSpPr>
        <p:spPr bwMode="auto">
          <a:xfrm>
            <a:off x="5508104" y="2704564"/>
            <a:ext cx="2052228" cy="292388"/>
          </a:xfrm>
          <a:prstGeom prst="rect">
            <a:avLst/>
          </a:prstGeom>
          <a:noFill/>
          <a:ln w="9525">
            <a:solidFill>
              <a:srgbClr val="FF0000"/>
            </a:solidFill>
            <a:prstDash val="dashDot"/>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tx1"/>
                </a:solidFill>
                <a:effectLst/>
                <a:latin typeface="+mj-lt"/>
                <a:cs typeface="Arial" pitchFamily="34" charset="0"/>
              </a:rPr>
              <a:t>Asesor y Coordinador</a:t>
            </a:r>
          </a:p>
        </p:txBody>
      </p:sp>
      <p:sp>
        <p:nvSpPr>
          <p:cNvPr id="24" name="Rectangle 1"/>
          <p:cNvSpPr>
            <a:spLocks noChangeArrowheads="1"/>
          </p:cNvSpPr>
          <p:nvPr/>
        </p:nvSpPr>
        <p:spPr bwMode="auto">
          <a:xfrm>
            <a:off x="862845" y="2143116"/>
            <a:ext cx="2052228" cy="292388"/>
          </a:xfrm>
          <a:prstGeom prst="rect">
            <a:avLst/>
          </a:prstGeom>
          <a:noFill/>
          <a:ln w="9525">
            <a:solidFill>
              <a:srgbClr val="FF0000"/>
            </a:solidFill>
            <a:prstDash val="dashDot"/>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tx1"/>
                </a:solidFill>
                <a:effectLst/>
                <a:latin typeface="+mj-lt"/>
                <a:cs typeface="Arial" pitchFamily="34" charset="0"/>
              </a:rPr>
              <a:t>Organismo Corporatista </a:t>
            </a:r>
          </a:p>
        </p:txBody>
      </p:sp>
      <p:cxnSp>
        <p:nvCxnSpPr>
          <p:cNvPr id="31" name="30 Conector angular"/>
          <p:cNvCxnSpPr/>
          <p:nvPr/>
        </p:nvCxnSpPr>
        <p:spPr>
          <a:xfrm>
            <a:off x="3005985" y="3071810"/>
            <a:ext cx="1656184" cy="434226"/>
          </a:xfrm>
          <a:prstGeom prst="bentConnector3">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457" name="19456 Conector angular"/>
          <p:cNvCxnSpPr/>
          <p:nvPr/>
        </p:nvCxnSpPr>
        <p:spPr>
          <a:xfrm rot="10800000" flipV="1">
            <a:off x="5516612" y="3115527"/>
            <a:ext cx="1584174" cy="360039"/>
          </a:xfrm>
          <a:prstGeom prst="bentConnector3">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463" name="19462 Rectángulo"/>
          <p:cNvSpPr/>
          <p:nvPr/>
        </p:nvSpPr>
        <p:spPr>
          <a:xfrm>
            <a:off x="3995936" y="3553271"/>
            <a:ext cx="2563416" cy="307777"/>
          </a:xfrm>
          <a:prstGeom prst="rect">
            <a:avLst/>
          </a:prstGeom>
        </p:spPr>
        <p:txBody>
          <a:bodyPr wrap="square">
            <a:spAutoFit/>
          </a:bodyPr>
          <a:lstStyle/>
          <a:p>
            <a:r>
              <a:rPr lang="es-EC" sz="1400" dirty="0" smtClean="0"/>
              <a:t>Importante presencia</a:t>
            </a:r>
            <a:endParaRPr lang="es-EC" sz="1400" dirty="0"/>
          </a:p>
        </p:txBody>
      </p:sp>
      <p:sp>
        <p:nvSpPr>
          <p:cNvPr id="19464" name="19463 Rectángulo"/>
          <p:cNvSpPr/>
          <p:nvPr/>
        </p:nvSpPr>
        <p:spPr>
          <a:xfrm>
            <a:off x="3786214" y="4169112"/>
            <a:ext cx="4572000" cy="2169825"/>
          </a:xfrm>
          <a:prstGeom prst="rect">
            <a:avLst/>
          </a:prstGeom>
          <a:ln>
            <a:solidFill>
              <a:srgbClr val="99FF66"/>
            </a:solidFill>
          </a:ln>
        </p:spPr>
        <p:txBody>
          <a:bodyPr>
            <a:spAutoFit/>
          </a:bodyPr>
          <a:lstStyle/>
          <a:p>
            <a:pPr marL="285750" indent="-285750">
              <a:buFont typeface="Arial" pitchFamily="34" charset="0"/>
              <a:buChar char="•"/>
            </a:pPr>
            <a:endParaRPr lang="es-EC" sz="1500" dirty="0" smtClean="0"/>
          </a:p>
          <a:p>
            <a:pPr marL="285750" indent="-285750">
              <a:buFont typeface="Arial" pitchFamily="34" charset="0"/>
              <a:buChar char="•"/>
            </a:pPr>
            <a:r>
              <a:rPr lang="es-EC" sz="1500" dirty="0" smtClean="0"/>
              <a:t>Generación </a:t>
            </a:r>
            <a:r>
              <a:rPr lang="es-EC" sz="1500" dirty="0"/>
              <a:t>de propuestas coherentes y </a:t>
            </a:r>
            <a:r>
              <a:rPr lang="es-EC" sz="1500" dirty="0" smtClean="0"/>
              <a:t>sostenibles.</a:t>
            </a:r>
          </a:p>
          <a:p>
            <a:pPr marL="285750" indent="-285750">
              <a:buFont typeface="Arial" pitchFamily="34" charset="0"/>
              <a:buChar char="•"/>
            </a:pPr>
            <a:endParaRPr lang="es-EC" sz="1500" dirty="0" smtClean="0"/>
          </a:p>
          <a:p>
            <a:pPr marL="285750" indent="-285750">
              <a:buFont typeface="Arial" pitchFamily="34" charset="0"/>
              <a:buChar char="•"/>
            </a:pPr>
            <a:r>
              <a:rPr lang="es-EC" sz="1500" dirty="0" smtClean="0"/>
              <a:t>Promoción </a:t>
            </a:r>
            <a:r>
              <a:rPr lang="es-EC" sz="1500" dirty="0"/>
              <a:t>de la defensa de la </a:t>
            </a:r>
            <a:r>
              <a:rPr lang="es-EC" sz="1500" dirty="0" smtClean="0"/>
              <a:t>autonomía.</a:t>
            </a:r>
          </a:p>
          <a:p>
            <a:pPr marL="285750" indent="-285750">
              <a:buFont typeface="Arial" pitchFamily="34" charset="0"/>
              <a:buChar char="•"/>
            </a:pPr>
            <a:endParaRPr lang="es-EC" sz="1500" dirty="0" smtClean="0"/>
          </a:p>
          <a:p>
            <a:pPr marL="285750" indent="-285750">
              <a:buFont typeface="Arial" pitchFamily="34" charset="0"/>
              <a:buChar char="•"/>
            </a:pPr>
            <a:r>
              <a:rPr lang="es-EC" sz="1500" dirty="0" smtClean="0"/>
              <a:t>Fortalecimiento </a:t>
            </a:r>
            <a:r>
              <a:rPr lang="es-EC" sz="1500" dirty="0"/>
              <a:t>institucional de sus asociados</a:t>
            </a:r>
            <a:r>
              <a:rPr lang="es-EC" sz="1500" dirty="0" smtClean="0"/>
              <a:t>.</a:t>
            </a:r>
          </a:p>
          <a:p>
            <a:endParaRPr lang="es-EC" sz="1500" dirty="0"/>
          </a:p>
        </p:txBody>
      </p:sp>
      <p:sp>
        <p:nvSpPr>
          <p:cNvPr id="19465" name="19464 Flecha a la derecha con bandas"/>
          <p:cNvSpPr/>
          <p:nvPr/>
        </p:nvSpPr>
        <p:spPr>
          <a:xfrm rot="5400000">
            <a:off x="6319473" y="3518621"/>
            <a:ext cx="684853" cy="576064"/>
          </a:xfrm>
          <a:prstGeom prst="stripedRightArrow">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4" name="43 CuadroTexto"/>
          <p:cNvSpPr txBox="1"/>
          <p:nvPr/>
        </p:nvSpPr>
        <p:spPr>
          <a:xfrm>
            <a:off x="7016809" y="3522494"/>
            <a:ext cx="845103" cy="338554"/>
          </a:xfrm>
          <a:prstGeom prst="rect">
            <a:avLst/>
          </a:prstGeom>
          <a:noFill/>
        </p:spPr>
        <p:txBody>
          <a:bodyPr wrap="none" rtlCol="0">
            <a:spAutoFit/>
          </a:bodyPr>
          <a:lstStyle/>
          <a:p>
            <a:r>
              <a:rPr lang="es-EC" sz="1600" dirty="0" smtClean="0"/>
              <a:t>cambio</a:t>
            </a:r>
            <a:endParaRPr lang="es-EC" sz="1600" dirty="0"/>
          </a:p>
        </p:txBody>
      </p:sp>
      <p:sp>
        <p:nvSpPr>
          <p:cNvPr id="45" name="44 Rectángulo"/>
          <p:cNvSpPr/>
          <p:nvPr/>
        </p:nvSpPr>
        <p:spPr>
          <a:xfrm>
            <a:off x="5232174" y="2113111"/>
            <a:ext cx="2376189"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lgn="ctr"/>
            <a:r>
              <a:rPr lang="es-ES" sz="1400" dirty="0" smtClean="0">
                <a:solidFill>
                  <a:schemeClr val="tx1"/>
                </a:solidFill>
              </a:rPr>
              <a:t>Rol.</a:t>
            </a:r>
            <a:endParaRPr lang="es-ES" sz="1400" dirty="0">
              <a:solidFill>
                <a:schemeClr val="tx1"/>
              </a:solidFill>
            </a:endParaRPr>
          </a:p>
        </p:txBody>
      </p:sp>
      <p:pic>
        <p:nvPicPr>
          <p:cNvPr id="50177" name="Picture 1"/>
          <p:cNvPicPr>
            <a:picLocks noChangeAspect="1" noChangeArrowheads="1"/>
          </p:cNvPicPr>
          <p:nvPr/>
        </p:nvPicPr>
        <p:blipFill>
          <a:blip r:embed="rId3" cstate="print"/>
          <a:srcRect/>
          <a:stretch>
            <a:fillRect/>
          </a:stretch>
        </p:blipFill>
        <p:spPr bwMode="auto">
          <a:xfrm>
            <a:off x="719969" y="1000108"/>
            <a:ext cx="2362200" cy="600075"/>
          </a:xfrm>
          <a:prstGeom prst="rect">
            <a:avLst/>
          </a:prstGeom>
          <a:noFill/>
          <a:ln w="9525">
            <a:noFill/>
            <a:miter lim="800000"/>
            <a:headEnd/>
            <a:tailEnd/>
          </a:ln>
          <a:effectLst/>
        </p:spPr>
      </p:pic>
      <p:sp>
        <p:nvSpPr>
          <p:cNvPr id="25" name="24 Rectángulo"/>
          <p:cNvSpPr/>
          <p:nvPr/>
        </p:nvSpPr>
        <p:spPr>
          <a:xfrm>
            <a:off x="719969" y="2786058"/>
            <a:ext cx="2357454" cy="1246495"/>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Arial" pitchFamily="34" charset="0"/>
              <a:buChar char="•"/>
            </a:pPr>
            <a:r>
              <a:rPr lang="es-EC" sz="1500" dirty="0" smtClean="0"/>
              <a:t>.Punto de encuentro </a:t>
            </a:r>
          </a:p>
          <a:p>
            <a:pPr marL="285750" indent="-285750">
              <a:buFont typeface="Arial" pitchFamily="34" charset="0"/>
              <a:buChar char="•"/>
            </a:pPr>
            <a:endParaRPr lang="es-EC" sz="1500" dirty="0" smtClean="0"/>
          </a:p>
          <a:p>
            <a:pPr marL="285750" indent="-285750">
              <a:buFont typeface="Arial" pitchFamily="34" charset="0"/>
              <a:buChar char="•"/>
            </a:pPr>
            <a:r>
              <a:rPr lang="es-EC" sz="1500" dirty="0" smtClean="0"/>
              <a:t>Enlace provincias</a:t>
            </a:r>
          </a:p>
          <a:p>
            <a:pPr marL="285750" indent="-285750">
              <a:buFont typeface="Arial" pitchFamily="34" charset="0"/>
              <a:buChar char="•"/>
            </a:pPr>
            <a:endParaRPr lang="es-EC" sz="1500" dirty="0"/>
          </a:p>
        </p:txBody>
      </p:sp>
      <p:sp>
        <p:nvSpPr>
          <p:cNvPr id="19" name="Rectangle 1"/>
          <p:cNvSpPr>
            <a:spLocks noChangeArrowheads="1"/>
          </p:cNvSpPr>
          <p:nvPr/>
        </p:nvSpPr>
        <p:spPr bwMode="auto">
          <a:xfrm>
            <a:off x="5387132" y="832667"/>
            <a:ext cx="2052228" cy="492443"/>
          </a:xfrm>
          <a:prstGeom prst="rect">
            <a:avLst/>
          </a:prstGeom>
          <a:noFill/>
          <a:ln w="9525">
            <a:solidFill>
              <a:srgbClr val="FF0000"/>
            </a:solidFill>
            <a:prstDash val="dashDot"/>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tx1"/>
                </a:solidFill>
                <a:effectLst/>
                <a:latin typeface="+mj-lt"/>
                <a:cs typeface="Arial" pitchFamily="34" charset="0"/>
              </a:rPr>
              <a:t>Año1996----2000</a:t>
            </a:r>
            <a:r>
              <a:rPr kumimoji="0" lang="es-ES" sz="1300" b="0" i="0" u="none" strike="noStrike" cap="none" normalizeH="0" dirty="0" smtClean="0">
                <a:ln>
                  <a:noFill/>
                </a:ln>
                <a:solidFill>
                  <a:schemeClr val="tx1"/>
                </a:solidFill>
                <a:effectLst/>
                <a:latin typeface="+mj-lt"/>
                <a:cs typeface="Arial" pitchFamily="34" charset="0"/>
              </a:rPr>
              <a:t>  Tema de descentralización</a:t>
            </a:r>
            <a:endParaRPr kumimoji="0" lang="es-ES" sz="1300" b="0" i="0" u="none" strike="noStrike" cap="none" normalizeH="0" baseline="0" dirty="0" smtClean="0">
              <a:ln>
                <a:noFill/>
              </a:ln>
              <a:solidFill>
                <a:schemeClr val="tx1"/>
              </a:solidFill>
              <a:effectLst/>
              <a:latin typeface="+mj-lt"/>
              <a:cs typeface="Arial" pitchFamily="34" charset="0"/>
            </a:endParaRPr>
          </a:p>
        </p:txBody>
      </p:sp>
      <p:pic>
        <p:nvPicPr>
          <p:cNvPr id="22" name="Picture 2" descr="http://190.95.167.20/spp/img/logo_congop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4509120"/>
            <a:ext cx="1907712" cy="117401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
          <p:cNvSpPr>
            <a:spLocks noChangeArrowheads="1"/>
          </p:cNvSpPr>
          <p:nvPr/>
        </p:nvSpPr>
        <p:spPr bwMode="auto">
          <a:xfrm>
            <a:off x="755576" y="5841032"/>
            <a:ext cx="2052228" cy="492443"/>
          </a:xfrm>
          <a:prstGeom prst="rect">
            <a:avLst/>
          </a:prstGeom>
          <a:noFill/>
          <a:ln w="9525">
            <a:solidFill>
              <a:srgbClr val="FF0000"/>
            </a:solidFill>
            <a:prstDash val="dashDot"/>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tx1"/>
                </a:solidFill>
                <a:effectLst/>
                <a:latin typeface="+mj-lt"/>
                <a:cs typeface="Arial" pitchFamily="34" charset="0"/>
              </a:rPr>
              <a:t>Registro Oficial No.498 del 25 de julio de 2011</a:t>
            </a:r>
          </a:p>
        </p:txBody>
      </p:sp>
      <p:sp>
        <p:nvSpPr>
          <p:cNvPr id="26" name="25 CuadroTexto"/>
          <p:cNvSpPr txBox="1"/>
          <p:nvPr/>
        </p:nvSpPr>
        <p:spPr>
          <a:xfrm>
            <a:off x="2841898" y="4926851"/>
            <a:ext cx="298480" cy="338554"/>
          </a:xfrm>
          <a:prstGeom prst="rect">
            <a:avLst/>
          </a:prstGeom>
          <a:noFill/>
        </p:spPr>
        <p:txBody>
          <a:bodyPr wrap="none" rtlCol="0">
            <a:spAutoFit/>
          </a:bodyPr>
          <a:lstStyle/>
          <a:p>
            <a:r>
              <a:rPr lang="es-EC" sz="1600" dirty="0" smtClean="0"/>
              <a:t>$</a:t>
            </a:r>
            <a:endParaRPr lang="es-EC" sz="1600" dirty="0"/>
          </a:p>
        </p:txBody>
      </p:sp>
    </p:spTree>
    <p:extLst>
      <p:ext uri="{BB962C8B-B14F-4D97-AF65-F5344CB8AC3E}">
        <p14:creationId xmlns:p14="http://schemas.microsoft.com/office/powerpoint/2010/main" val="1297537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67544" y="404664"/>
            <a:ext cx="329922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tab pos="269875" algn="l"/>
              </a:tabLst>
            </a:pPr>
            <a:r>
              <a:rPr kumimoji="0" lang="es-ES" sz="2400" b="1" i="0" u="none" strike="noStrike" cap="none" normalizeH="0" baseline="0" dirty="0" smtClean="0">
                <a:ln>
                  <a:noFill/>
                </a:ln>
                <a:solidFill>
                  <a:schemeClr val="accent1">
                    <a:lumMod val="50000"/>
                  </a:schemeClr>
                </a:solidFill>
                <a:effectLst/>
                <a:latin typeface="+mj-lt"/>
                <a:ea typeface="Calibri" pitchFamily="34" charset="0"/>
                <a:cs typeface="Times New Roman" pitchFamily="18" charset="0"/>
              </a:rPr>
              <a:t>Factor económico</a:t>
            </a:r>
            <a:endParaRPr kumimoji="0" lang="es-ES" sz="3600" b="1" i="0" u="none" strike="noStrike" cap="none" normalizeH="0" baseline="0" dirty="0" smtClean="0">
              <a:ln>
                <a:noFill/>
              </a:ln>
              <a:solidFill>
                <a:schemeClr val="accent1">
                  <a:lumMod val="50000"/>
                </a:schemeClr>
              </a:solidFill>
              <a:effectLst/>
              <a:latin typeface="+mj-lt"/>
              <a:cs typeface="Arial" pitchFamily="34" charset="0"/>
            </a:endParaRPr>
          </a:p>
        </p:txBody>
      </p:sp>
      <p:graphicFrame>
        <p:nvGraphicFramePr>
          <p:cNvPr id="55" name="54 Gráfico"/>
          <p:cNvGraphicFramePr/>
          <p:nvPr>
            <p:extLst>
              <p:ext uri="{D42A27DB-BD31-4B8C-83A1-F6EECF244321}">
                <p14:modId xmlns:p14="http://schemas.microsoft.com/office/powerpoint/2010/main" val="2112289951"/>
              </p:ext>
            </p:extLst>
          </p:nvPr>
        </p:nvGraphicFramePr>
        <p:xfrm>
          <a:off x="3491880" y="1988840"/>
          <a:ext cx="3744416" cy="1728192"/>
        </p:xfrm>
        <a:graphic>
          <a:graphicData uri="http://schemas.openxmlformats.org/drawingml/2006/chart">
            <c:chart xmlns:c="http://schemas.openxmlformats.org/drawingml/2006/chart" xmlns:r="http://schemas.openxmlformats.org/officeDocument/2006/relationships" r:id="rId2"/>
          </a:graphicData>
        </a:graphic>
      </p:graphicFrame>
      <p:sp>
        <p:nvSpPr>
          <p:cNvPr id="58" name="57 Rectángulo"/>
          <p:cNvSpPr/>
          <p:nvPr/>
        </p:nvSpPr>
        <p:spPr>
          <a:xfrm>
            <a:off x="755576" y="2689175"/>
            <a:ext cx="2143140"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1400" dirty="0" smtClean="0"/>
              <a:t>Tasas y Contribuciones</a:t>
            </a:r>
            <a:endParaRPr lang="es-ES" sz="1400" dirty="0"/>
          </a:p>
        </p:txBody>
      </p:sp>
      <p:sp>
        <p:nvSpPr>
          <p:cNvPr id="21" name="20 Rectángulo"/>
          <p:cNvSpPr/>
          <p:nvPr/>
        </p:nvSpPr>
        <p:spPr>
          <a:xfrm>
            <a:off x="755576" y="1102426"/>
            <a:ext cx="2286016"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ES" sz="1400" dirty="0" smtClean="0"/>
              <a:t>Asignaciones GAD´s</a:t>
            </a:r>
            <a:endParaRPr lang="es-ES" sz="1400" dirty="0"/>
          </a:p>
        </p:txBody>
      </p:sp>
      <p:sp>
        <p:nvSpPr>
          <p:cNvPr id="25" name="24 CuadroTexto"/>
          <p:cNvSpPr txBox="1"/>
          <p:nvPr/>
        </p:nvSpPr>
        <p:spPr>
          <a:xfrm>
            <a:off x="3491880" y="908720"/>
            <a:ext cx="2327881" cy="830997"/>
          </a:xfrm>
          <a:prstGeom prst="rect">
            <a:avLst/>
          </a:prstGeom>
          <a:noFill/>
          <a:ln>
            <a:solidFill>
              <a:srgbClr val="FF0000"/>
            </a:solidFill>
            <a:prstDash val="dashDot"/>
          </a:ln>
        </p:spPr>
        <p:txBody>
          <a:bodyPr wrap="square" rtlCol="0">
            <a:spAutoFit/>
          </a:bodyPr>
          <a:lstStyle/>
          <a:p>
            <a:pPr>
              <a:buFont typeface="Arial" pitchFamily="34" charset="0"/>
              <a:buChar char="•"/>
            </a:pPr>
            <a:r>
              <a:rPr lang="es-ES" sz="1200" dirty="0" smtClean="0"/>
              <a:t>21% Ingresos permanentes</a:t>
            </a:r>
          </a:p>
          <a:p>
            <a:pPr>
              <a:buFont typeface="Arial" pitchFamily="34" charset="0"/>
              <a:buChar char="•"/>
            </a:pPr>
            <a:r>
              <a:rPr lang="es-ES" sz="1200" dirty="0" smtClean="0"/>
              <a:t>10% Ingresos no permanentes</a:t>
            </a:r>
          </a:p>
          <a:p>
            <a:pPr algn="ctr"/>
            <a:r>
              <a:rPr lang="es-ES" sz="1200" b="1" dirty="0" smtClean="0"/>
              <a:t>ART. 192 COOTAD</a:t>
            </a:r>
            <a:endParaRPr lang="es-ES" sz="1200" b="1" dirty="0"/>
          </a:p>
        </p:txBody>
      </p:sp>
      <p:sp>
        <p:nvSpPr>
          <p:cNvPr id="26" name="25 Rectángulo"/>
          <p:cNvSpPr/>
          <p:nvPr/>
        </p:nvSpPr>
        <p:spPr>
          <a:xfrm>
            <a:off x="4440080" y="-25643"/>
            <a:ext cx="3804328" cy="64633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a:ln w="11430"/>
                <a:solidFill>
                  <a:srgbClr val="CC0000"/>
                </a:solidFill>
                <a:effectLst>
                  <a:outerShdw blurRad="76200" dist="50800" dir="5400000" algn="tl" rotWithShape="0">
                    <a:srgbClr val="000000">
                      <a:alpha val="65000"/>
                    </a:srgbClr>
                  </a:outerShdw>
                </a:effectLst>
              </a:rPr>
              <a:t>CÁPITULO </a:t>
            </a:r>
            <a:r>
              <a:rPr lang="es-ES" b="1" spc="50" dirty="0" smtClean="0">
                <a:ln w="11430"/>
                <a:solidFill>
                  <a:srgbClr val="CC0000"/>
                </a:solidFill>
                <a:effectLst>
                  <a:outerShdw blurRad="76200" dist="50800" dir="5400000" algn="tl" rotWithShape="0">
                    <a:srgbClr val="000000">
                      <a:alpha val="65000"/>
                    </a:srgbClr>
                  </a:outerShdw>
                </a:effectLst>
              </a:rPr>
              <a:t>II</a:t>
            </a:r>
            <a:r>
              <a:rPr lang="es-ES" b="1" spc="50" dirty="0">
                <a:ln w="11430"/>
                <a:solidFill>
                  <a:srgbClr val="CC0000"/>
                </a:solidFill>
                <a:effectLst>
                  <a:outerShdw blurRad="76200" dist="50800" dir="5400000" algn="tl" rotWithShape="0">
                    <a:srgbClr val="000000">
                      <a:alpha val="65000"/>
                    </a:srgbClr>
                  </a:outerShdw>
                </a:effectLst>
              </a:rPr>
              <a:t>: </a:t>
            </a:r>
            <a:r>
              <a:rPr lang="es-ES" b="1" spc="50" dirty="0" smtClean="0">
                <a:ln w="11430"/>
                <a:solidFill>
                  <a:srgbClr val="336600"/>
                </a:solidFill>
                <a:effectLst>
                  <a:outerShdw blurRad="76200" dist="50800" dir="5400000" algn="tl" rotWithShape="0">
                    <a:srgbClr val="000000">
                      <a:alpha val="65000"/>
                    </a:srgbClr>
                  </a:outerShdw>
                </a:effectLst>
              </a:rPr>
              <a:t>Análisis Situacional</a:t>
            </a:r>
            <a:endParaRPr lang="es-ES" b="1" spc="50" dirty="0">
              <a:ln w="11430"/>
              <a:solidFill>
                <a:srgbClr val="336600"/>
              </a:solidFill>
              <a:effectLst>
                <a:outerShdw blurRad="76200" dist="50800" dir="5400000" algn="tl" rotWithShape="0">
                  <a:srgbClr val="000000">
                    <a:alpha val="65000"/>
                  </a:srgbClr>
                </a:outerShdw>
              </a:effectLst>
            </a:endParaRPr>
          </a:p>
        </p:txBody>
      </p:sp>
      <p:pic>
        <p:nvPicPr>
          <p:cNvPr id="29" name="Picture 2" descr="http://190.95.167.20/spp/img/logo_congope.png"/>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544682" y="6081927"/>
            <a:ext cx="642942" cy="443417"/>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2286000" y="3105835"/>
            <a:ext cx="4572000" cy="369332"/>
          </a:xfrm>
          <a:prstGeom prst="rect">
            <a:avLst/>
          </a:prstGeom>
        </p:spPr>
        <p:txBody>
          <a:bodyPr>
            <a:spAutoFit/>
          </a:bodyPr>
          <a:lstStyle/>
          <a:p>
            <a:pPr marL="171450" indent="-171450">
              <a:buFont typeface="Arial" pitchFamily="34" charset="0"/>
              <a:buChar char="•"/>
            </a:pPr>
            <a:endParaRPr lang="es-ES" dirty="0"/>
          </a:p>
        </p:txBody>
      </p:sp>
      <p:sp>
        <p:nvSpPr>
          <p:cNvPr id="30" name="29 CuadroTexto"/>
          <p:cNvSpPr txBox="1"/>
          <p:nvPr/>
        </p:nvSpPr>
        <p:spPr>
          <a:xfrm>
            <a:off x="5926399" y="1102426"/>
            <a:ext cx="2327881" cy="461665"/>
          </a:xfrm>
          <a:prstGeom prst="rect">
            <a:avLst/>
          </a:prstGeom>
          <a:noFill/>
          <a:ln>
            <a:solidFill>
              <a:srgbClr val="FF0000"/>
            </a:solidFill>
            <a:prstDash val="dashDot"/>
          </a:ln>
        </p:spPr>
        <p:txBody>
          <a:bodyPr wrap="square" rtlCol="0">
            <a:spAutoFit/>
          </a:bodyPr>
          <a:lstStyle/>
          <a:p>
            <a:pPr marL="171450" indent="-171450">
              <a:buFont typeface="Arial" pitchFamily="34" charset="0"/>
              <a:buChar char="•"/>
            </a:pPr>
            <a:r>
              <a:rPr lang="es-ES" sz="1200" dirty="0" smtClean="0"/>
              <a:t>Cinco por mil  </a:t>
            </a:r>
          </a:p>
          <a:p>
            <a:pPr algn="ctr"/>
            <a:r>
              <a:rPr lang="es-ES" sz="1200" b="1" dirty="0" smtClean="0"/>
              <a:t>ART. 313 COOTAD</a:t>
            </a:r>
            <a:endParaRPr lang="es-ES" sz="1200" b="1" dirty="0"/>
          </a:p>
        </p:txBody>
      </p:sp>
      <p:sp>
        <p:nvSpPr>
          <p:cNvPr id="31" name="Rectangle 1"/>
          <p:cNvSpPr>
            <a:spLocks noChangeArrowheads="1"/>
          </p:cNvSpPr>
          <p:nvPr/>
        </p:nvSpPr>
        <p:spPr bwMode="auto">
          <a:xfrm>
            <a:off x="120646" y="4221088"/>
            <a:ext cx="329922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tab pos="269875" algn="l"/>
              </a:tabLst>
            </a:pPr>
            <a:r>
              <a:rPr kumimoji="0" lang="es-ES" sz="2400" b="1" i="0" u="none" strike="noStrike" cap="none" normalizeH="0" baseline="0" dirty="0" smtClean="0">
                <a:ln>
                  <a:noFill/>
                </a:ln>
                <a:solidFill>
                  <a:schemeClr val="accent1">
                    <a:lumMod val="50000"/>
                  </a:schemeClr>
                </a:solidFill>
                <a:effectLst/>
                <a:latin typeface="+mj-lt"/>
                <a:ea typeface="Calibri" pitchFamily="34" charset="0"/>
                <a:cs typeface="Times New Roman" pitchFamily="18" charset="0"/>
              </a:rPr>
              <a:t>Factor </a:t>
            </a:r>
            <a:r>
              <a:rPr lang="es-ES" sz="2400" b="1" dirty="0" smtClean="0">
                <a:solidFill>
                  <a:schemeClr val="accent1">
                    <a:lumMod val="50000"/>
                  </a:schemeClr>
                </a:solidFill>
                <a:latin typeface="+mj-lt"/>
                <a:ea typeface="Calibri" pitchFamily="34" charset="0"/>
                <a:cs typeface="Times New Roman" pitchFamily="18" charset="0"/>
              </a:rPr>
              <a:t>Político</a:t>
            </a:r>
            <a:endParaRPr kumimoji="0" lang="es-ES" sz="3600" b="1" i="0" u="none" strike="noStrike" cap="none" normalizeH="0" baseline="0" dirty="0" smtClean="0">
              <a:ln>
                <a:noFill/>
              </a:ln>
              <a:solidFill>
                <a:schemeClr val="accent1">
                  <a:lumMod val="50000"/>
                </a:schemeClr>
              </a:solidFill>
              <a:effectLst/>
              <a:latin typeface="+mj-lt"/>
              <a:cs typeface="Arial" pitchFamily="34" charset="0"/>
            </a:endParaRPr>
          </a:p>
        </p:txBody>
      </p:sp>
      <p:pic>
        <p:nvPicPr>
          <p:cNvPr id="32" name="Picture 5"/>
          <p:cNvPicPr>
            <a:picLocks noChangeAspect="1" noChangeArrowheads="1"/>
          </p:cNvPicPr>
          <p:nvPr/>
        </p:nvPicPr>
        <p:blipFill>
          <a:blip r:embed="rId4" cstate="print"/>
          <a:srcRect/>
          <a:stretch>
            <a:fillRect/>
          </a:stretch>
        </p:blipFill>
        <p:spPr bwMode="auto">
          <a:xfrm>
            <a:off x="2483768" y="4760063"/>
            <a:ext cx="1708780" cy="1345550"/>
          </a:xfrm>
          <a:prstGeom prst="rect">
            <a:avLst/>
          </a:prstGeom>
          <a:noFill/>
          <a:ln w="9525">
            <a:noFill/>
            <a:miter lim="800000"/>
            <a:headEnd/>
            <a:tailEnd/>
          </a:ln>
          <a:effectLst/>
        </p:spPr>
      </p:pic>
      <p:sp>
        <p:nvSpPr>
          <p:cNvPr id="33" name="32 Abrir llave"/>
          <p:cNvSpPr/>
          <p:nvPr/>
        </p:nvSpPr>
        <p:spPr>
          <a:xfrm>
            <a:off x="4283968" y="4748291"/>
            <a:ext cx="142876" cy="12144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4" name="33 CuadroTexto"/>
          <p:cNvSpPr txBox="1"/>
          <p:nvPr/>
        </p:nvSpPr>
        <p:spPr>
          <a:xfrm>
            <a:off x="4437589" y="4941168"/>
            <a:ext cx="4003019" cy="830997"/>
          </a:xfrm>
          <a:prstGeom prst="rect">
            <a:avLst/>
          </a:prstGeom>
          <a:noFill/>
        </p:spPr>
        <p:txBody>
          <a:bodyPr wrap="none" rtlCol="0">
            <a:spAutoFit/>
          </a:bodyPr>
          <a:lstStyle/>
          <a:p>
            <a:pPr>
              <a:buFont typeface="Arial" pitchFamily="34" charset="0"/>
              <a:buChar char="•"/>
            </a:pPr>
            <a:r>
              <a:rPr lang="es-ES" sz="1200" dirty="0" smtClean="0"/>
              <a:t>Representa políticamente a los GAD’s </a:t>
            </a:r>
          </a:p>
          <a:p>
            <a:pPr>
              <a:buFont typeface="Arial" pitchFamily="34" charset="0"/>
              <a:buChar char="•"/>
            </a:pPr>
            <a:r>
              <a:rPr lang="es-ES" sz="1200" dirty="0" smtClean="0"/>
              <a:t>Programas y proyectos vigentes no tomarán otro curso </a:t>
            </a:r>
          </a:p>
          <a:p>
            <a:pPr>
              <a:buFont typeface="Arial" pitchFamily="34" charset="0"/>
              <a:buChar char="•"/>
            </a:pPr>
            <a:r>
              <a:rPr lang="es-ES" sz="1200" dirty="0" smtClean="0"/>
              <a:t>Posicionamiento como institución a nivel nacional</a:t>
            </a:r>
          </a:p>
          <a:p>
            <a:pPr>
              <a:buFont typeface="Arial" pitchFamily="34" charset="0"/>
              <a:buChar char="•"/>
            </a:pPr>
            <a:r>
              <a:rPr lang="es-ES" sz="1200" dirty="0" smtClean="0"/>
              <a:t>Logros en el mejoramiento de los niveles de vida</a:t>
            </a:r>
          </a:p>
        </p:txBody>
      </p:sp>
      <p:pic>
        <p:nvPicPr>
          <p:cNvPr id="35" name="Picture 2"/>
          <p:cNvPicPr>
            <a:picLocks noChangeAspect="1" noChangeArrowheads="1"/>
          </p:cNvPicPr>
          <p:nvPr/>
        </p:nvPicPr>
        <p:blipFill>
          <a:blip r:embed="rId5" cstate="print"/>
          <a:srcRect/>
          <a:stretch>
            <a:fillRect/>
          </a:stretch>
        </p:blipFill>
        <p:spPr bwMode="auto">
          <a:xfrm>
            <a:off x="1159386" y="4891117"/>
            <a:ext cx="667760" cy="464397"/>
          </a:xfrm>
          <a:prstGeom prst="rect">
            <a:avLst/>
          </a:prstGeom>
          <a:noFill/>
          <a:ln w="9525">
            <a:noFill/>
            <a:miter lim="800000"/>
            <a:headEnd/>
            <a:tailEnd/>
          </a:ln>
          <a:effectLst/>
        </p:spPr>
      </p:pic>
      <p:sp>
        <p:nvSpPr>
          <p:cNvPr id="36" name="35 Rectángulo"/>
          <p:cNvSpPr/>
          <p:nvPr/>
        </p:nvSpPr>
        <p:spPr>
          <a:xfrm>
            <a:off x="1074725" y="5445224"/>
            <a:ext cx="1409043" cy="461665"/>
          </a:xfrm>
          <a:prstGeom prst="rect">
            <a:avLst/>
          </a:prstGeom>
        </p:spPr>
        <p:txBody>
          <a:bodyPr wrap="square">
            <a:spAutoFit/>
          </a:bodyPr>
          <a:lstStyle/>
          <a:p>
            <a:r>
              <a:rPr lang="es-ES" sz="1200" dirty="0" smtClean="0"/>
              <a:t>Influencia mediática</a:t>
            </a:r>
            <a:endParaRPr lang="es-ES" sz="1200" dirty="0"/>
          </a:p>
        </p:txBody>
      </p:sp>
    </p:spTree>
    <p:extLst>
      <p:ext uri="{BB962C8B-B14F-4D97-AF65-F5344CB8AC3E}">
        <p14:creationId xmlns:p14="http://schemas.microsoft.com/office/powerpoint/2010/main" val="3496236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67544" y="404664"/>
            <a:ext cx="329922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tab pos="269875" algn="l"/>
              </a:tabLst>
            </a:pPr>
            <a:r>
              <a:rPr kumimoji="0" lang="es-ES" sz="2400" b="1" i="0" u="none" strike="noStrike" cap="none" normalizeH="0" baseline="0" dirty="0" smtClean="0">
                <a:ln>
                  <a:noFill/>
                </a:ln>
                <a:solidFill>
                  <a:schemeClr val="accent1">
                    <a:lumMod val="50000"/>
                  </a:schemeClr>
                </a:solidFill>
                <a:effectLst/>
                <a:latin typeface="+mj-lt"/>
                <a:ea typeface="Calibri" pitchFamily="34" charset="0"/>
                <a:cs typeface="Times New Roman" pitchFamily="18" charset="0"/>
              </a:rPr>
              <a:t>Factor </a:t>
            </a:r>
            <a:r>
              <a:rPr lang="es-ES" sz="2400" b="1" dirty="0" smtClean="0">
                <a:solidFill>
                  <a:schemeClr val="accent1">
                    <a:lumMod val="50000"/>
                  </a:schemeClr>
                </a:solidFill>
                <a:latin typeface="+mj-lt"/>
                <a:ea typeface="Calibri" pitchFamily="34" charset="0"/>
                <a:cs typeface="Times New Roman" pitchFamily="18" charset="0"/>
              </a:rPr>
              <a:t>Social</a:t>
            </a:r>
            <a:endParaRPr kumimoji="0" lang="es-ES" sz="3600" b="1" i="0" u="none" strike="noStrike" cap="none" normalizeH="0" baseline="0" dirty="0" smtClean="0">
              <a:ln>
                <a:noFill/>
              </a:ln>
              <a:solidFill>
                <a:schemeClr val="accent1">
                  <a:lumMod val="50000"/>
                </a:schemeClr>
              </a:solidFill>
              <a:effectLst/>
              <a:latin typeface="+mj-lt"/>
              <a:cs typeface="Arial" pitchFamily="34" charset="0"/>
            </a:endParaRPr>
          </a:p>
        </p:txBody>
      </p:sp>
      <p:pic>
        <p:nvPicPr>
          <p:cNvPr id="6" name="Picture 17" descr="https://encrypted-tbn1.gstatic.com/images?q=tbn:ANd9GcR1F5OQcO1QT1fSl0WarbzkYrJpZgL0ASWGBCNl9UX7yNLL9n9c"/>
          <p:cNvPicPr>
            <a:picLocks noChangeAspect="1" noChangeArrowheads="1"/>
          </p:cNvPicPr>
          <p:nvPr/>
        </p:nvPicPr>
        <p:blipFill>
          <a:blip r:embed="rId2" cstate="print"/>
          <a:srcRect/>
          <a:stretch>
            <a:fillRect/>
          </a:stretch>
        </p:blipFill>
        <p:spPr bwMode="auto">
          <a:xfrm>
            <a:off x="1049909" y="1478882"/>
            <a:ext cx="381425" cy="546586"/>
          </a:xfrm>
          <a:prstGeom prst="rect">
            <a:avLst/>
          </a:prstGeom>
          <a:ln>
            <a:noFill/>
          </a:ln>
          <a:effectLst>
            <a:outerShdw blurRad="292100" dist="139700" dir="2700000" algn="tl" rotWithShape="0">
              <a:srgbClr val="333333">
                <a:alpha val="65000"/>
              </a:srgbClr>
            </a:outerShdw>
          </a:effectLst>
        </p:spPr>
      </p:pic>
      <p:pic>
        <p:nvPicPr>
          <p:cNvPr id="8" name="Picture 14" descr="https://encrypted-tbn0.gstatic.com/images?q=tbn:ANd9GcQhiq3KjZyNQ7Yg7u3k1SeteO4oqD0-vOAZZ7fClTAU089ixSvIyw"/>
          <p:cNvPicPr>
            <a:picLocks noChangeAspect="1" noChangeArrowheads="1"/>
          </p:cNvPicPr>
          <p:nvPr/>
        </p:nvPicPr>
        <p:blipFill>
          <a:blip r:embed="rId3" cstate="print"/>
          <a:srcRect/>
          <a:stretch>
            <a:fillRect/>
          </a:stretch>
        </p:blipFill>
        <p:spPr bwMode="auto">
          <a:xfrm>
            <a:off x="543542" y="1291074"/>
            <a:ext cx="500066" cy="697766"/>
          </a:xfrm>
          <a:prstGeom prst="rect">
            <a:avLst/>
          </a:prstGeom>
          <a:ln>
            <a:noFill/>
          </a:ln>
          <a:effectLst>
            <a:outerShdw blurRad="292100" dist="139700" dir="2700000" algn="tl" rotWithShape="0">
              <a:srgbClr val="333333">
                <a:alpha val="65000"/>
              </a:srgbClr>
            </a:outerShdw>
          </a:effectLst>
        </p:spPr>
      </p:pic>
      <p:pic>
        <p:nvPicPr>
          <p:cNvPr id="9" name="Picture 1"/>
          <p:cNvPicPr>
            <a:picLocks noChangeAspect="1" noChangeArrowheads="1"/>
          </p:cNvPicPr>
          <p:nvPr/>
        </p:nvPicPr>
        <p:blipFill>
          <a:blip r:embed="rId4" cstate="print"/>
          <a:srcRect/>
          <a:stretch>
            <a:fillRect/>
          </a:stretch>
        </p:blipFill>
        <p:spPr bwMode="auto">
          <a:xfrm>
            <a:off x="677632" y="2045246"/>
            <a:ext cx="569818" cy="461553"/>
          </a:xfrm>
          <a:prstGeom prst="rect">
            <a:avLst/>
          </a:prstGeom>
          <a:ln>
            <a:noFill/>
          </a:ln>
          <a:effectLst>
            <a:outerShdw blurRad="292100" dist="139700" dir="2700000" algn="tl" rotWithShape="0">
              <a:srgbClr val="333333">
                <a:alpha val="65000"/>
              </a:srgbClr>
            </a:outerShdw>
          </a:effectLst>
        </p:spPr>
      </p:pic>
      <p:cxnSp>
        <p:nvCxnSpPr>
          <p:cNvPr id="10" name="9 Conector recto de flecha"/>
          <p:cNvCxnSpPr/>
          <p:nvPr/>
        </p:nvCxnSpPr>
        <p:spPr>
          <a:xfrm flipV="1">
            <a:off x="1471305" y="1484784"/>
            <a:ext cx="364391" cy="198978"/>
          </a:xfrm>
          <a:prstGeom prst="straightConnector1">
            <a:avLst/>
          </a:prstGeom>
          <a:ln>
            <a:solidFill>
              <a:schemeClr val="tx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10 Rectángulo"/>
          <p:cNvSpPr/>
          <p:nvPr/>
        </p:nvSpPr>
        <p:spPr>
          <a:xfrm>
            <a:off x="1908502" y="1832090"/>
            <a:ext cx="744741"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ES" sz="1400" dirty="0" smtClean="0"/>
              <a:t>GAD´s</a:t>
            </a:r>
            <a:endParaRPr lang="es-ES" sz="1400" dirty="0"/>
          </a:p>
        </p:txBody>
      </p:sp>
      <p:sp>
        <p:nvSpPr>
          <p:cNvPr id="12" name="11 CuadroTexto"/>
          <p:cNvSpPr txBox="1"/>
          <p:nvPr/>
        </p:nvSpPr>
        <p:spPr>
          <a:xfrm>
            <a:off x="1826362" y="2175247"/>
            <a:ext cx="1979009" cy="461665"/>
          </a:xfrm>
          <a:prstGeom prst="rect">
            <a:avLst/>
          </a:prstGeom>
          <a:noFill/>
          <a:ln>
            <a:solidFill>
              <a:srgbClr val="FF0000"/>
            </a:solidFill>
            <a:prstDash val="dashDot"/>
          </a:ln>
        </p:spPr>
        <p:txBody>
          <a:bodyPr wrap="square" rtlCol="0">
            <a:spAutoFit/>
          </a:bodyPr>
          <a:lstStyle/>
          <a:p>
            <a:pPr>
              <a:buFont typeface="Arial" pitchFamily="34" charset="0"/>
              <a:buChar char="•"/>
            </a:pPr>
            <a:r>
              <a:rPr lang="es-ES" sz="1200" dirty="0" smtClean="0"/>
              <a:t>Gestión directa con la comunidad</a:t>
            </a:r>
            <a:endParaRPr lang="es-ES" sz="1200" dirty="0"/>
          </a:p>
        </p:txBody>
      </p:sp>
      <p:cxnSp>
        <p:nvCxnSpPr>
          <p:cNvPr id="13" name="12 Conector recto de flecha"/>
          <p:cNvCxnSpPr/>
          <p:nvPr/>
        </p:nvCxnSpPr>
        <p:spPr>
          <a:xfrm>
            <a:off x="1410573" y="2085497"/>
            <a:ext cx="425123" cy="1913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4224500" y="2503156"/>
            <a:ext cx="1571636" cy="338554"/>
          </a:xfrm>
          <a:prstGeom prst="rect">
            <a:avLst/>
          </a:prstGeom>
        </p:spPr>
        <p:txBody>
          <a:bodyPr wrap="square">
            <a:spAutoFit/>
          </a:bodyPr>
          <a:lstStyle/>
          <a:p>
            <a:pPr lvl="0"/>
            <a:r>
              <a:rPr lang="es-ES" sz="1600" b="1" dirty="0" smtClean="0">
                <a:solidFill>
                  <a:srgbClr val="002060"/>
                </a:solidFill>
              </a:rPr>
              <a:t>Desempleo</a:t>
            </a:r>
          </a:p>
        </p:txBody>
      </p:sp>
      <p:grpSp>
        <p:nvGrpSpPr>
          <p:cNvPr id="16" name="15 Grupo"/>
          <p:cNvGrpSpPr/>
          <p:nvPr/>
        </p:nvGrpSpPr>
        <p:grpSpPr>
          <a:xfrm>
            <a:off x="4080830" y="2503156"/>
            <a:ext cx="643736" cy="643736"/>
            <a:chOff x="2928132" y="2572538"/>
            <a:chExt cx="643736" cy="643736"/>
          </a:xfrm>
        </p:grpSpPr>
        <p:cxnSp>
          <p:nvCxnSpPr>
            <p:cNvPr id="17" name="16 Conector recto"/>
            <p:cNvCxnSpPr/>
            <p:nvPr/>
          </p:nvCxnSpPr>
          <p:spPr>
            <a:xfrm rot="5400000">
              <a:off x="2607455" y="2893215"/>
              <a:ext cx="642942"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2928926" y="3214686"/>
              <a:ext cx="642942"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rot="5400000">
              <a:off x="2893207" y="2821777"/>
              <a:ext cx="357190" cy="1588"/>
            </a:xfrm>
            <a:prstGeom prst="straightConnector1">
              <a:avLst/>
            </a:prstGeom>
            <a:ln w="28575">
              <a:solidFill>
                <a:srgbClr val="CC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20" name="19 Conector recto"/>
          <p:cNvCxnSpPr/>
          <p:nvPr/>
        </p:nvCxnSpPr>
        <p:spPr>
          <a:xfrm>
            <a:off x="4367376" y="3358824"/>
            <a:ext cx="1143008" cy="1588"/>
          </a:xfrm>
          <a:prstGeom prst="line">
            <a:avLst/>
          </a:prstGeom>
          <a:ln>
            <a:solidFill>
              <a:srgbClr val="336600"/>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4367376" y="3574726"/>
            <a:ext cx="1143008" cy="1588"/>
          </a:xfrm>
          <a:prstGeom prst="line">
            <a:avLst/>
          </a:prstGeom>
          <a:ln>
            <a:solidFill>
              <a:srgbClr val="336600"/>
            </a:solidFill>
          </a:ln>
        </p:spPr>
        <p:style>
          <a:lnRef idx="1">
            <a:schemeClr val="accent1"/>
          </a:lnRef>
          <a:fillRef idx="0">
            <a:schemeClr val="accent1"/>
          </a:fillRef>
          <a:effectRef idx="0">
            <a:schemeClr val="accent1"/>
          </a:effectRef>
          <a:fontRef idx="minor">
            <a:schemeClr val="tx1"/>
          </a:fontRef>
        </p:style>
      </p:cxnSp>
      <p:sp>
        <p:nvSpPr>
          <p:cNvPr id="22" name="21 CuadroTexto"/>
          <p:cNvSpPr txBox="1"/>
          <p:nvPr/>
        </p:nvSpPr>
        <p:spPr>
          <a:xfrm>
            <a:off x="4540943" y="3527430"/>
            <a:ext cx="829073" cy="261610"/>
          </a:xfrm>
          <a:prstGeom prst="rect">
            <a:avLst/>
          </a:prstGeom>
          <a:noFill/>
        </p:spPr>
        <p:txBody>
          <a:bodyPr wrap="none" rtlCol="0">
            <a:spAutoFit/>
          </a:bodyPr>
          <a:lstStyle/>
          <a:p>
            <a:r>
              <a:rPr lang="es-ES" sz="1100" dirty="0" smtClean="0"/>
              <a:t>Buen Vivir</a:t>
            </a:r>
            <a:endParaRPr lang="es-ES" sz="1100" dirty="0"/>
          </a:p>
        </p:txBody>
      </p:sp>
      <p:sp>
        <p:nvSpPr>
          <p:cNvPr id="23" name="22 CuadroTexto"/>
          <p:cNvSpPr txBox="1"/>
          <p:nvPr/>
        </p:nvSpPr>
        <p:spPr>
          <a:xfrm>
            <a:off x="4211960" y="3122931"/>
            <a:ext cx="1556836" cy="261610"/>
          </a:xfrm>
          <a:prstGeom prst="rect">
            <a:avLst/>
          </a:prstGeom>
          <a:noFill/>
        </p:spPr>
        <p:txBody>
          <a:bodyPr wrap="none" rtlCol="0">
            <a:spAutoFit/>
          </a:bodyPr>
          <a:lstStyle/>
          <a:p>
            <a:r>
              <a:rPr lang="es-ES" sz="1100" dirty="0" smtClean="0"/>
              <a:t>Bienestar Económico </a:t>
            </a:r>
            <a:endParaRPr lang="es-ES" sz="1100" dirty="0"/>
          </a:p>
        </p:txBody>
      </p:sp>
      <p:sp>
        <p:nvSpPr>
          <p:cNvPr id="24" name="23 Rectángulo"/>
          <p:cNvSpPr/>
          <p:nvPr/>
        </p:nvSpPr>
        <p:spPr>
          <a:xfrm>
            <a:off x="1908502" y="1249572"/>
            <a:ext cx="1943418"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ES" sz="1400" dirty="0" smtClean="0"/>
              <a:t>Entidades Públicas</a:t>
            </a:r>
            <a:endParaRPr lang="es-ES" sz="1400" dirty="0"/>
          </a:p>
        </p:txBody>
      </p:sp>
      <p:sp>
        <p:nvSpPr>
          <p:cNvPr id="25" name="24 Rectángulo"/>
          <p:cNvSpPr/>
          <p:nvPr/>
        </p:nvSpPr>
        <p:spPr>
          <a:xfrm>
            <a:off x="4087324" y="859670"/>
            <a:ext cx="1571636" cy="338554"/>
          </a:xfrm>
          <a:prstGeom prst="rect">
            <a:avLst/>
          </a:prstGeom>
        </p:spPr>
        <p:txBody>
          <a:bodyPr wrap="square">
            <a:spAutoFit/>
          </a:bodyPr>
          <a:lstStyle/>
          <a:p>
            <a:pPr lvl="0" indent="457200"/>
            <a:r>
              <a:rPr lang="es-ES" sz="1600" b="1" dirty="0" smtClean="0">
                <a:solidFill>
                  <a:srgbClr val="002060"/>
                </a:solidFill>
              </a:rPr>
              <a:t>Pobreza</a:t>
            </a:r>
          </a:p>
        </p:txBody>
      </p:sp>
      <p:sp>
        <p:nvSpPr>
          <p:cNvPr id="26" name="25 CuadroTexto"/>
          <p:cNvSpPr txBox="1"/>
          <p:nvPr/>
        </p:nvSpPr>
        <p:spPr>
          <a:xfrm>
            <a:off x="4013036" y="1201329"/>
            <a:ext cx="2143140" cy="1015663"/>
          </a:xfrm>
          <a:prstGeom prst="rect">
            <a:avLst/>
          </a:prstGeom>
          <a:noFill/>
        </p:spPr>
        <p:txBody>
          <a:bodyPr wrap="square" rtlCol="0">
            <a:spAutoFit/>
          </a:bodyPr>
          <a:lstStyle/>
          <a:p>
            <a:pPr algn="just"/>
            <a:r>
              <a:rPr lang="es-ES" sz="1200" dirty="0" smtClean="0"/>
              <a:t>Proporcionar a la persona humana las posibilidades para la plena manifestación de su potencial. </a:t>
            </a:r>
          </a:p>
        </p:txBody>
      </p:sp>
      <p:sp>
        <p:nvSpPr>
          <p:cNvPr id="30" name="Rectangle 1"/>
          <p:cNvSpPr>
            <a:spLocks noChangeArrowheads="1"/>
          </p:cNvSpPr>
          <p:nvPr/>
        </p:nvSpPr>
        <p:spPr bwMode="auto">
          <a:xfrm>
            <a:off x="696710" y="3933056"/>
            <a:ext cx="329922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tab pos="269875" algn="l"/>
              </a:tabLst>
            </a:pPr>
            <a:r>
              <a:rPr kumimoji="0" lang="es-ES" sz="2400" b="1" i="0" u="none" strike="noStrike" cap="none" normalizeH="0" baseline="0" dirty="0" smtClean="0">
                <a:ln>
                  <a:noFill/>
                </a:ln>
                <a:solidFill>
                  <a:schemeClr val="accent1">
                    <a:lumMod val="50000"/>
                  </a:schemeClr>
                </a:solidFill>
                <a:effectLst/>
                <a:latin typeface="+mj-lt"/>
                <a:ea typeface="Calibri" pitchFamily="34" charset="0"/>
                <a:cs typeface="Times New Roman" pitchFamily="18" charset="0"/>
              </a:rPr>
              <a:t>Factor tecnológico</a:t>
            </a:r>
            <a:endParaRPr kumimoji="0" lang="es-ES" sz="3600" b="1" i="0" u="none" strike="noStrike" cap="none" normalizeH="0" baseline="0" dirty="0" smtClean="0">
              <a:ln>
                <a:noFill/>
              </a:ln>
              <a:solidFill>
                <a:schemeClr val="accent1">
                  <a:lumMod val="50000"/>
                </a:schemeClr>
              </a:solidFill>
              <a:effectLst/>
              <a:latin typeface="+mj-lt"/>
              <a:cs typeface="Arial" pitchFamily="34" charset="0"/>
            </a:endParaRPr>
          </a:p>
        </p:txBody>
      </p:sp>
      <p:grpSp>
        <p:nvGrpSpPr>
          <p:cNvPr id="32" name="31 Grupo"/>
          <p:cNvGrpSpPr/>
          <p:nvPr/>
        </p:nvGrpSpPr>
        <p:grpSpPr>
          <a:xfrm>
            <a:off x="1739278" y="4581128"/>
            <a:ext cx="3024032" cy="594509"/>
            <a:chOff x="1212447" y="1720"/>
            <a:chExt cx="5750811" cy="1189017"/>
          </a:xfrm>
          <a:scene3d>
            <a:camera prst="orthographicFront"/>
            <a:lightRig rig="flat" dir="t"/>
          </a:scene3d>
        </p:grpSpPr>
        <p:sp>
          <p:nvSpPr>
            <p:cNvPr id="33" name="32 Pentágono"/>
            <p:cNvSpPr/>
            <p:nvPr/>
          </p:nvSpPr>
          <p:spPr>
            <a:xfrm rot="10800000">
              <a:off x="1212447" y="1720"/>
              <a:ext cx="5750811" cy="1189017"/>
            </a:xfrm>
            <a:prstGeom prst="homePlate">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34" name="Pentágono 4"/>
            <p:cNvSpPr/>
            <p:nvPr/>
          </p:nvSpPr>
          <p:spPr>
            <a:xfrm rot="21600000">
              <a:off x="1509701" y="1720"/>
              <a:ext cx="5453557" cy="118901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2920" tIns="45720" rIns="85344" bIns="45720" numCol="1" spcCol="1270" anchor="ctr" anchorCtr="0">
              <a:noAutofit/>
            </a:bodyPr>
            <a:lstStyle/>
            <a:p>
              <a:pPr lvl="0" algn="just" defTabSz="533400">
                <a:lnSpc>
                  <a:spcPct val="90000"/>
                </a:lnSpc>
                <a:spcAft>
                  <a:spcPct val="35000"/>
                </a:spcAft>
              </a:pPr>
              <a:r>
                <a:rPr lang="es-ES" sz="1200" dirty="0"/>
                <a:t>comunicación directa entre instituciones</a:t>
              </a:r>
              <a:endParaRPr lang="es-ES" sz="1200" kern="1200" dirty="0"/>
            </a:p>
          </p:txBody>
        </p:sp>
      </p:grpSp>
      <p:grpSp>
        <p:nvGrpSpPr>
          <p:cNvPr id="35" name="34 Grupo"/>
          <p:cNvGrpSpPr/>
          <p:nvPr/>
        </p:nvGrpSpPr>
        <p:grpSpPr>
          <a:xfrm>
            <a:off x="1739277" y="5373216"/>
            <a:ext cx="3115284" cy="740734"/>
            <a:chOff x="1212447" y="1720"/>
            <a:chExt cx="5750811" cy="1189017"/>
          </a:xfrm>
          <a:scene3d>
            <a:camera prst="orthographicFront"/>
            <a:lightRig rig="flat" dir="t"/>
          </a:scene3d>
        </p:grpSpPr>
        <p:sp>
          <p:nvSpPr>
            <p:cNvPr id="36" name="35 Pentágono"/>
            <p:cNvSpPr/>
            <p:nvPr/>
          </p:nvSpPr>
          <p:spPr>
            <a:xfrm rot="10800000">
              <a:off x="1212447" y="1720"/>
              <a:ext cx="5750811" cy="1189017"/>
            </a:xfrm>
            <a:prstGeom prst="homePlate">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37" name="Pentágono 4"/>
            <p:cNvSpPr/>
            <p:nvPr/>
          </p:nvSpPr>
          <p:spPr>
            <a:xfrm rot="21600000">
              <a:off x="1509701" y="1720"/>
              <a:ext cx="5453557" cy="118901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2920" tIns="45720" rIns="85344" bIns="45720" numCol="1" spcCol="1270" anchor="ctr" anchorCtr="0">
              <a:noAutofit/>
            </a:bodyPr>
            <a:lstStyle/>
            <a:p>
              <a:r>
                <a:rPr lang="es-ES" sz="1200" dirty="0"/>
                <a:t>interactuar y realizar actividades de curso normal de cada </a:t>
              </a:r>
              <a:r>
                <a:rPr lang="es-ES" sz="1200" dirty="0" smtClean="0"/>
                <a:t>institución.</a:t>
              </a:r>
              <a:endParaRPr lang="es-EC" sz="1200" dirty="0"/>
            </a:p>
          </p:txBody>
        </p:sp>
      </p:grpSp>
      <p:grpSp>
        <p:nvGrpSpPr>
          <p:cNvPr id="38" name="37 Grupo"/>
          <p:cNvGrpSpPr/>
          <p:nvPr/>
        </p:nvGrpSpPr>
        <p:grpSpPr>
          <a:xfrm>
            <a:off x="5004048" y="4869160"/>
            <a:ext cx="3024032" cy="809160"/>
            <a:chOff x="7417070" y="596229"/>
            <a:chExt cx="5750811" cy="1189017"/>
          </a:xfrm>
          <a:scene3d>
            <a:camera prst="orthographicFront"/>
            <a:lightRig rig="flat" dir="t"/>
          </a:scene3d>
        </p:grpSpPr>
        <p:sp>
          <p:nvSpPr>
            <p:cNvPr id="39" name="38 Pentágono"/>
            <p:cNvSpPr/>
            <p:nvPr/>
          </p:nvSpPr>
          <p:spPr>
            <a:xfrm rot="10800000">
              <a:off x="7417070" y="596229"/>
              <a:ext cx="5750811" cy="1189017"/>
            </a:xfrm>
            <a:prstGeom prst="homePlate">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40" name="Pentágono 4"/>
            <p:cNvSpPr/>
            <p:nvPr/>
          </p:nvSpPr>
          <p:spPr>
            <a:xfrm>
              <a:off x="7714323" y="596229"/>
              <a:ext cx="5453558" cy="118901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2920" tIns="45720" rIns="85344" bIns="45720" numCol="1" spcCol="1270" anchor="ctr" anchorCtr="0">
              <a:noAutofit/>
            </a:bodyPr>
            <a:lstStyle/>
            <a:p>
              <a:pPr>
                <a:buFont typeface="Arial" pitchFamily="34" charset="0"/>
                <a:buChar char="•"/>
              </a:pPr>
              <a:r>
                <a:rPr lang="es-ES" sz="1200" dirty="0" smtClean="0"/>
                <a:t>Información oportuna</a:t>
              </a:r>
            </a:p>
            <a:p>
              <a:pPr>
                <a:buFont typeface="Arial" pitchFamily="34" charset="0"/>
                <a:buChar char="•"/>
              </a:pPr>
              <a:r>
                <a:rPr lang="es-ES" sz="1200" dirty="0" smtClean="0"/>
                <a:t>Optimizar las actividades </a:t>
              </a:r>
            </a:p>
            <a:p>
              <a:pPr>
                <a:buFont typeface="Arial" pitchFamily="34" charset="0"/>
                <a:buChar char="•"/>
              </a:pPr>
              <a:r>
                <a:rPr lang="es-ES" sz="1200" dirty="0" smtClean="0"/>
                <a:t>Agilitar los proyectos y programas</a:t>
              </a:r>
              <a:endParaRPr lang="es-ES" sz="1200" dirty="0"/>
            </a:p>
          </p:txBody>
        </p:sp>
      </p:grpSp>
      <p:graphicFrame>
        <p:nvGraphicFramePr>
          <p:cNvPr id="41" name="40 Gráfico"/>
          <p:cNvGraphicFramePr/>
          <p:nvPr>
            <p:extLst>
              <p:ext uri="{D42A27DB-BD31-4B8C-83A1-F6EECF244321}">
                <p14:modId xmlns:p14="http://schemas.microsoft.com/office/powerpoint/2010/main" val="1095370721"/>
              </p:ext>
            </p:extLst>
          </p:nvPr>
        </p:nvGraphicFramePr>
        <p:xfrm>
          <a:off x="5995060" y="2372832"/>
          <a:ext cx="3061168" cy="15001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22474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743</TotalTime>
  <Words>1940</Words>
  <Application>Microsoft Office PowerPoint</Application>
  <PresentationFormat>Presentación en pantalla (4:3)</PresentationFormat>
  <Paragraphs>311</Paragraphs>
  <Slides>55</Slides>
  <Notes>0</Notes>
  <HiddenSlides>0</HiddenSlides>
  <MMClips>0</MMClips>
  <ScaleCrop>false</ScaleCrop>
  <HeadingPairs>
    <vt:vector size="6" baseType="variant">
      <vt:variant>
        <vt:lpstr>Tema</vt:lpstr>
      </vt:variant>
      <vt:variant>
        <vt:i4>1</vt:i4>
      </vt:variant>
      <vt:variant>
        <vt:lpstr>Servidores OLE incrustados</vt:lpstr>
      </vt:variant>
      <vt:variant>
        <vt:i4>0</vt:i4>
      </vt:variant>
      <vt:variant>
        <vt:lpstr>Títulos de diapositiva</vt:lpstr>
      </vt:variant>
      <vt:variant>
        <vt:i4>55</vt:i4>
      </vt:variant>
    </vt:vector>
  </HeadingPairs>
  <TitlesOfParts>
    <vt:vector size="56" baseType="lpstr">
      <vt:lpstr>Austin</vt:lpstr>
      <vt:lpstr>ESCUELA POLITÉCNICA DEL EJÉRCITO DEPARTAMENTO DE CIENCIAS ECONÓMICAS,  ADMINISTRATIVAS Y DE COMERCIO </vt:lpstr>
      <vt:lpstr>INTRODUCCIÓN</vt:lpstr>
      <vt:lpstr>PLAN - PRESUPUESTO </vt:lpstr>
      <vt:lpstr>Presentación de PowerPoint</vt:lpstr>
      <vt:lpstr>Descripción de Problemas</vt:lpstr>
      <vt:lpstr>Descentralización en el País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GEMY</dc:creator>
  <cp:lastModifiedBy>GEMY</cp:lastModifiedBy>
  <cp:revision>93</cp:revision>
  <dcterms:created xsi:type="dcterms:W3CDTF">2013-04-07T17:34:46Z</dcterms:created>
  <dcterms:modified xsi:type="dcterms:W3CDTF">2013-04-11T03:36:18Z</dcterms:modified>
</cp:coreProperties>
</file>