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7A847CFC-816F-41D0-AAC0-9BF4FEBC753E}" type="datetimeFigureOut">
              <a:rPr lang="es-ES" smtClean="0"/>
              <a:pPr/>
              <a:t>28/11/2012</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28/11/2012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28/11/2012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7A847CFC-816F-41D0-AAC0-9BF4FEBC753E}" type="datetimeFigureOut">
              <a:rPr lang="es-ES" smtClean="0"/>
              <a:pPr/>
              <a:t>28/11/2012</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7A847CFC-816F-41D0-AAC0-9BF4FEBC753E}" type="datetimeFigureOut">
              <a:rPr lang="es-ES" smtClean="0"/>
              <a:pPr/>
              <a:t>28/11/2012</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7A847CFC-816F-41D0-AAC0-9BF4FEBC753E}" type="datetimeFigureOut">
              <a:rPr lang="es-ES" smtClean="0"/>
              <a:pPr/>
              <a:t>28/11/2012</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7A847CFC-816F-41D0-AAC0-9BF4FEBC753E}" type="datetimeFigureOut">
              <a:rPr lang="es-ES" smtClean="0"/>
              <a:pPr/>
              <a:t>28/11/2012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132FADFE-3B8F-471C-ABF0-DBC7717ECBBC}"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7A847CFC-816F-41D0-AAC0-9BF4FEBC753E}" type="datetimeFigureOut">
              <a:rPr lang="es-ES" smtClean="0"/>
              <a:pPr/>
              <a:t>28/11/2012</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7A847CFC-816F-41D0-AAC0-9BF4FEBC753E}" type="datetimeFigureOut">
              <a:rPr lang="es-ES" smtClean="0"/>
              <a:pPr/>
              <a:t>28/11/2012</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7A847CFC-816F-41D0-AAC0-9BF4FEBC753E}" type="datetimeFigureOut">
              <a:rPr lang="es-ES" smtClean="0"/>
              <a:pPr/>
              <a:t>28/11/2012</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7A847CFC-816F-41D0-AAC0-9BF4FEBC753E}" type="datetimeFigureOut">
              <a:rPr lang="es-ES" smtClean="0"/>
              <a:pPr/>
              <a:t>28/11/2012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A847CFC-816F-41D0-AAC0-9BF4FEBC753E}" type="datetimeFigureOut">
              <a:rPr lang="es-ES" smtClean="0"/>
              <a:pPr/>
              <a:t>28/11/2012</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32FADFE-3B8F-471C-ABF0-DBC7717ECBBC}"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C" dirty="0" smtClean="0"/>
              <a:t>DIPLOMADO SUPERIOR EN GESTION DE PROYECTOS</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3000372"/>
            <a:ext cx="8229600" cy="1143000"/>
          </a:xfrm>
        </p:spPr>
        <p:txBody>
          <a:bodyPr>
            <a:normAutofit fontScale="90000"/>
          </a:bodyPr>
          <a:lstStyle/>
          <a:p>
            <a:pPr algn="l"/>
            <a:r>
              <a:rPr lang="es-ES" sz="2200" dirty="0" smtClean="0"/>
              <a:t>Todo proyecto, conservando sus características particulares, tiene una configuración individualizada para su producción, lo que hace casi imposible la existencia de proyectos similares desde el punto de vista técnico de su diseño, aunque la secuencia y las características de los procesos sean similares</a:t>
            </a:r>
            <a:r>
              <a:rPr lang="es-ES" dirty="0" smtClean="0"/>
              <a:t>.</a:t>
            </a:r>
            <a:br>
              <a:rPr lang="es-ES" dirty="0" smtClean="0"/>
            </a:b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000372"/>
            <a:ext cx="8158162" cy="1143000"/>
          </a:xfrm>
        </p:spPr>
        <p:txBody>
          <a:bodyPr>
            <a:noAutofit/>
          </a:bodyPr>
          <a:lstStyle/>
          <a:p>
            <a:pPr lvl="1" algn="l" rtl="0">
              <a:spcBef>
                <a:spcPct val="0"/>
              </a:spcBef>
            </a:pPr>
            <a:r>
              <a:rPr lang="es-ES" sz="2000" b="1" dirty="0">
                <a:latin typeface="+mj-lt"/>
              </a:rPr>
              <a:t>LOCALIZACIÓN</a:t>
            </a:r>
            <a:r>
              <a:rPr lang="es-ES" sz="2000" dirty="0">
                <a:latin typeface="+mj-lt"/>
              </a:rPr>
              <a:t/>
            </a:r>
            <a:br>
              <a:rPr lang="es-ES" sz="2000" dirty="0">
                <a:latin typeface="+mj-lt"/>
              </a:rPr>
            </a:br>
            <a:r>
              <a:rPr lang="es-ES" sz="2000" b="1" dirty="0">
                <a:latin typeface="+mj-lt"/>
              </a:rPr>
              <a:t>Macro localización</a:t>
            </a:r>
            <a:r>
              <a:rPr lang="es-ES" sz="2000" dirty="0">
                <a:latin typeface="+mj-lt"/>
              </a:rPr>
              <a:t/>
            </a:r>
            <a:br>
              <a:rPr lang="es-ES" sz="2000" dirty="0">
                <a:latin typeface="+mj-lt"/>
              </a:rPr>
            </a:br>
            <a:r>
              <a:rPr lang="es-ES" sz="2000" b="1" dirty="0">
                <a:latin typeface="+mj-lt"/>
              </a:rPr>
              <a:t>Micro </a:t>
            </a:r>
            <a:r>
              <a:rPr lang="es-ES" sz="2000" b="1" dirty="0" smtClean="0">
                <a:latin typeface="+mj-lt"/>
              </a:rPr>
              <a:t>localización</a:t>
            </a:r>
            <a:br>
              <a:rPr lang="es-ES" sz="2000" b="1" dirty="0" smtClean="0">
                <a:latin typeface="+mj-lt"/>
              </a:rPr>
            </a:br>
            <a:r>
              <a:rPr lang="es-ES" sz="2000" b="1" dirty="0">
                <a:latin typeface="+mj-lt"/>
              </a:rPr>
              <a:t/>
            </a:r>
            <a:br>
              <a:rPr lang="es-ES" sz="2000" b="1" dirty="0">
                <a:latin typeface="+mj-lt"/>
              </a:rPr>
            </a:br>
            <a:r>
              <a:rPr lang="es-ES" sz="2000" b="1" dirty="0" smtClean="0">
                <a:latin typeface="+mj-lt"/>
              </a:rPr>
              <a:t/>
            </a:r>
            <a:br>
              <a:rPr lang="es-ES" sz="2000" b="1" dirty="0" smtClean="0">
                <a:latin typeface="+mj-lt"/>
              </a:rPr>
            </a:br>
            <a:r>
              <a:rPr lang="es-ES" sz="2000" b="1" dirty="0">
                <a:latin typeface="+mj-lt"/>
              </a:rPr>
              <a:t/>
            </a:r>
            <a:br>
              <a:rPr lang="es-ES" sz="2000" b="1" dirty="0">
                <a:latin typeface="+mj-lt"/>
              </a:rPr>
            </a:br>
            <a:r>
              <a:rPr lang="es-ES" sz="2000" dirty="0">
                <a:latin typeface="+mj-lt"/>
              </a:rPr>
              <a:t/>
            </a:r>
            <a:br>
              <a:rPr lang="es-ES" sz="2000" dirty="0">
                <a:latin typeface="+mj-lt"/>
              </a:rPr>
            </a:br>
            <a:r>
              <a:rPr lang="es-ES" sz="2000" dirty="0">
                <a:latin typeface="+mj-lt"/>
              </a:rPr>
              <a:t>Al ya tener la instalación física para el desarrollo de las actividades tanto organizacionales como de producción, es una ventaja a razón de que no se pagaría arriendo, además la infraestructura está acorde a las necesidades de la empresa ya que posee el espacio suficiente para la instalación de las oficinas como de la maquinaria para la elaboración del producto.</a:t>
            </a:r>
            <a:br>
              <a:rPr lang="es-ES" sz="2000" dirty="0">
                <a:latin typeface="+mj-lt"/>
              </a:rPr>
            </a:br>
            <a:endParaRPr lang="es-ES" sz="2000"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357562"/>
            <a:ext cx="8229600" cy="1143000"/>
          </a:xfrm>
        </p:spPr>
        <p:txBody>
          <a:bodyPr>
            <a:noAutofit/>
          </a:bodyPr>
          <a:lstStyle/>
          <a:p>
            <a:pPr algn="l"/>
            <a:r>
              <a:rPr lang="es-ES" sz="2000" dirty="0" smtClean="0"/>
              <a:t>La empresa al ya poseer instalación la misma que tiene todos los servicios básicos como son: agua, luz, teléfono, permitirá el buen desarrollo de las actividades requeridas para la elaboración del producto, a más de esto dispondrá de  tecnología que permita estar en continua comunicación tanto con los proveedores como con los consumidores y el mercado para afianzar una estrecha relación con ellos por medios como internet, correo electrónico,  máquina fax, y servicio telefónico enunciados anteriormente. </a:t>
            </a:r>
            <a:br>
              <a:rPr lang="es-ES" sz="2000" dirty="0" smtClean="0"/>
            </a:br>
            <a:endParaRPr lang="es-E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857496"/>
            <a:ext cx="8229600" cy="1143000"/>
          </a:xfrm>
        </p:spPr>
        <p:txBody>
          <a:bodyPr>
            <a:noAutofit/>
          </a:bodyPr>
          <a:lstStyle/>
          <a:p>
            <a:pPr lvl="1"/>
            <a:r>
              <a:rPr lang="es-ES" sz="2000" b="1" dirty="0">
                <a:latin typeface="+mj-lt"/>
              </a:rPr>
              <a:t>INGENIERÍA</a:t>
            </a:r>
            <a:r>
              <a:rPr lang="es-ES" sz="2000" b="1" dirty="0"/>
              <a:t> DEL PROYECTO</a:t>
            </a:r>
            <a:r>
              <a:rPr lang="es-ES" sz="2000" dirty="0"/>
              <a:t/>
            </a:r>
            <a:br>
              <a:rPr lang="es-ES" sz="2000" dirty="0"/>
            </a:br>
            <a:r>
              <a:rPr lang="es-ES" sz="2000" dirty="0"/>
              <a:t> </a:t>
            </a:r>
            <a:br>
              <a:rPr lang="es-ES" sz="2000" dirty="0"/>
            </a:br>
            <a:r>
              <a:rPr lang="es-ES" sz="2000" dirty="0"/>
              <a:t>Al estudiar la configuración técnica para establecer los diferentes niveles de producción, se debe analizar aspectos como los procesos, características de operación, los recursos necesarios, identificando las actividades técnicas relacionadas con el equipo, la planta, dimensiones de las máquinas, capacidad, mantenimiento, reparación, materias primas, etc.  </a:t>
            </a:r>
            <a:br>
              <a:rPr lang="es-ES" sz="2000" dirty="0"/>
            </a:br>
            <a:endParaRPr lang="es-E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2800" b="1" dirty="0" smtClean="0"/>
              <a:t>Elaboración y Comercialización de licor de frutas tropicales.</a:t>
            </a:r>
            <a:endParaRPr lang="es-ES" sz="2800" dirty="0"/>
          </a:p>
        </p:txBody>
      </p:sp>
      <p:pic>
        <p:nvPicPr>
          <p:cNvPr id="3" name="2 Imagen"/>
          <p:cNvPicPr/>
          <p:nvPr/>
        </p:nvPicPr>
        <p:blipFill>
          <a:blip r:embed="rId2" cstate="print"/>
          <a:srcRect/>
          <a:stretch>
            <a:fillRect/>
          </a:stretch>
        </p:blipFill>
        <p:spPr bwMode="auto">
          <a:xfrm>
            <a:off x="1782127" y="2073603"/>
            <a:ext cx="5579745" cy="271079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428868"/>
            <a:ext cx="8305800" cy="1143000"/>
          </a:xfrm>
        </p:spPr>
        <p:txBody>
          <a:bodyPr>
            <a:normAutofit/>
          </a:bodyPr>
          <a:lstStyle/>
          <a:p>
            <a:pPr algn="ctr"/>
            <a:r>
              <a:rPr lang="es-ES" sz="3200" b="1" dirty="0" smtClean="0"/>
              <a:t>LA EMPRESA Y SU ORGANIZACIÓN</a:t>
            </a:r>
            <a:r>
              <a:rPr lang="es-ES" b="1" dirty="0" smtClean="0"/>
              <a:t/>
            </a:r>
            <a:br>
              <a:rPr lang="es-ES" b="1" dirty="0" smtClean="0"/>
            </a:b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786058"/>
            <a:ext cx="8229600" cy="1143000"/>
          </a:xfrm>
        </p:spPr>
        <p:txBody>
          <a:bodyPr>
            <a:noAutofit/>
          </a:bodyPr>
          <a:lstStyle/>
          <a:p>
            <a:pPr algn="l"/>
            <a:r>
              <a:rPr lang="es-ES_tradnl" sz="2000" dirty="0" smtClean="0"/>
              <a:t>El nombre ATAMA para la empresa significan las iniciales de los productos de la primera línea de producción que van conjuntamente con la palabra licores, que es a lo que la empresa se dedica. </a:t>
            </a:r>
            <a:r>
              <a:rPr lang="es-ES_tradnl" sz="2000" b="1" i="1" dirty="0" smtClean="0"/>
              <a:t>ATAMA LICORES</a:t>
            </a:r>
            <a:r>
              <a:rPr lang="es-ES_tradnl" sz="2000" b="1" dirty="0" smtClean="0"/>
              <a:t> </a:t>
            </a:r>
            <a:r>
              <a:rPr lang="es-ES" sz="2000" dirty="0" smtClean="0"/>
              <a:t/>
            </a:r>
            <a:br>
              <a:rPr lang="es-ES" sz="2000" dirty="0" smtClean="0"/>
            </a:br>
            <a:endParaRPr lang="es-E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3116"/>
            <a:ext cx="8229600" cy="1143000"/>
          </a:xfrm>
        </p:spPr>
        <p:txBody>
          <a:bodyPr>
            <a:normAutofit fontScale="90000"/>
          </a:bodyPr>
          <a:lstStyle/>
          <a:p>
            <a:pPr algn="l"/>
            <a:r>
              <a:rPr lang="es-ES_tradnl" sz="2200" b="1" dirty="0" smtClean="0"/>
              <a:t>ORGANIZACIÓN</a:t>
            </a:r>
            <a:r>
              <a:rPr lang="es-ES" dirty="0" smtClean="0"/>
              <a:t/>
            </a:r>
            <a:br>
              <a:rPr lang="es-ES" dirty="0" smtClean="0"/>
            </a:br>
            <a:r>
              <a:rPr lang="es-EC" dirty="0" smtClean="0"/>
              <a:t> </a:t>
            </a:r>
            <a:r>
              <a:rPr lang="es-ES" dirty="0" smtClean="0"/>
              <a:t/>
            </a:r>
            <a:br>
              <a:rPr lang="es-ES" dirty="0" smtClean="0"/>
            </a:br>
            <a:r>
              <a:rPr lang="es-EC" sz="2200" dirty="0" smtClean="0"/>
              <a:t>ATAMA LICORES CIA LTDA</a:t>
            </a:r>
            <a:r>
              <a:rPr lang="es-ES" sz="2200" dirty="0" smtClean="0"/>
              <a:t>. Se basará en una  estructura vertical donde la delegación de autoridad es de arriba hacia abajo, en la cual las ordenes y decisiones en todo nivel medio e inferior en la empresa  se harán a cargo del nivel directivo y la gerencia. </a:t>
            </a:r>
            <a:br>
              <a:rPr lang="es-ES" sz="2200" dirty="0" smtClean="0"/>
            </a:br>
            <a:endParaRPr lang="es-ES"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928934"/>
            <a:ext cx="8229600" cy="1143000"/>
          </a:xfrm>
        </p:spPr>
        <p:txBody>
          <a:bodyPr>
            <a:normAutofit fontScale="90000"/>
          </a:bodyPr>
          <a:lstStyle/>
          <a:p>
            <a:pPr lvl="1"/>
            <a:r>
              <a:rPr lang="es-ES" sz="2200" b="1" dirty="0" smtClean="0">
                <a:latin typeface="+mj-lt"/>
              </a:rPr>
              <a:t>ESTUDIO </a:t>
            </a:r>
            <a:r>
              <a:rPr lang="es-ES" sz="2200" b="1" dirty="0" smtClean="0">
                <a:latin typeface="+mj-lt"/>
              </a:rPr>
              <a:t>FINANCIERO</a:t>
            </a:r>
            <a:br>
              <a:rPr lang="es-ES" sz="2200" b="1" dirty="0" smtClean="0">
                <a:latin typeface="+mj-lt"/>
              </a:rPr>
            </a:br>
            <a:r>
              <a:rPr lang="es-ES" sz="2200" b="1" dirty="0" smtClean="0">
                <a:latin typeface="+mj-lt"/>
              </a:rPr>
              <a:t/>
            </a:r>
            <a:br>
              <a:rPr lang="es-ES" sz="2200" b="1" dirty="0" smtClean="0">
                <a:latin typeface="+mj-lt"/>
              </a:rPr>
            </a:br>
            <a:r>
              <a:rPr lang="es-ES" sz="2200" b="1" dirty="0">
                <a:latin typeface="+mj-lt"/>
              </a:rPr>
              <a:t>OBJETIVO</a:t>
            </a:r>
            <a:r>
              <a:rPr lang="es-ES" sz="2200" dirty="0">
                <a:latin typeface="+mj-lt"/>
              </a:rPr>
              <a:t/>
            </a:r>
            <a:br>
              <a:rPr lang="es-ES" sz="2200" dirty="0">
                <a:latin typeface="+mj-lt"/>
              </a:rPr>
            </a:br>
            <a:r>
              <a:rPr lang="es-ES_tradnl" sz="2200" dirty="0">
                <a:latin typeface="+mj-lt"/>
              </a:rPr>
              <a:t>Dotar de información veraz y necesaria sobre las inversiones del proyecto para así determinar las necesidades de recursos financieros, las fuentes de financiamiento la rentabilidad de los recursos utilizados y la  evaluación. </a:t>
            </a:r>
            <a:r>
              <a:rPr lang="es-ES" sz="2200" dirty="0">
                <a:latin typeface="+mj-lt"/>
              </a:rPr>
              <a:t/>
            </a:r>
            <a:br>
              <a:rPr lang="es-ES" sz="2200" dirty="0">
                <a:latin typeface="+mj-lt"/>
              </a:rPr>
            </a:br>
            <a:r>
              <a:rPr lang="es-ES" b="1" dirty="0" smtClean="0"/>
              <a:t/>
            </a:r>
            <a:br>
              <a:rPr lang="es-ES" b="1" dirty="0" smtClean="0"/>
            </a:b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643182"/>
            <a:ext cx="8229600" cy="1143000"/>
          </a:xfrm>
        </p:spPr>
        <p:txBody>
          <a:bodyPr>
            <a:noAutofit/>
          </a:bodyPr>
          <a:lstStyle/>
          <a:p>
            <a:r>
              <a:rPr lang="es-EC" sz="2000" b="1" dirty="0" smtClean="0"/>
              <a:t>CAPITAL DE </a:t>
            </a:r>
            <a:r>
              <a:rPr lang="es-EC" sz="2000" b="1" dirty="0" smtClean="0"/>
              <a:t>TRABAJO</a:t>
            </a:r>
            <a:br>
              <a:rPr lang="es-EC" sz="2000" b="1" dirty="0" smtClean="0"/>
            </a:br>
            <a:r>
              <a:rPr lang="es-ES" sz="2000" dirty="0" smtClean="0"/>
              <a:t>El capital de trabajo está constituido por un conjunto de recursos, que una empresa debe tener, para atender sus necesidades de operación y corresponde al excedente del activo circulante sobre el pasivo circulante.  </a:t>
            </a:r>
            <a:br>
              <a:rPr lang="es-ES" sz="2000" dirty="0" smtClean="0"/>
            </a:b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428868"/>
            <a:ext cx="8229600" cy="1143000"/>
          </a:xfrm>
        </p:spPr>
        <p:txBody>
          <a:bodyPr>
            <a:normAutofit fontScale="90000"/>
          </a:bodyPr>
          <a:lstStyle/>
          <a:p>
            <a:pPr algn="ctr"/>
            <a:r>
              <a:rPr lang="es-EC" dirty="0" smtClean="0"/>
              <a:t>PLAN PARA LA ELABORACION DE LICORES DE FRUTAS TROPICALES DEL ECUADOR</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cstate="print"/>
          <a:srcRect/>
          <a:stretch>
            <a:fillRect/>
          </a:stretch>
        </p:blipFill>
        <p:spPr bwMode="auto">
          <a:xfrm>
            <a:off x="1827213" y="1684338"/>
            <a:ext cx="5487987" cy="348932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3357562"/>
            <a:ext cx="8229600" cy="1143000"/>
          </a:xfrm>
        </p:spPr>
        <p:txBody>
          <a:bodyPr>
            <a:normAutofit fontScale="90000"/>
          </a:bodyPr>
          <a:lstStyle/>
          <a:p>
            <a:pPr algn="l"/>
            <a:r>
              <a:rPr lang="es-EC" sz="2000" b="1" u="sng" dirty="0" smtClean="0"/>
              <a:t>CONCLUSIONES</a:t>
            </a:r>
            <a:r>
              <a:rPr lang="es-ES" sz="2000" b="1" dirty="0" smtClean="0"/>
              <a:t/>
            </a:r>
            <a:br>
              <a:rPr lang="es-ES" sz="2000" b="1" dirty="0" smtClean="0"/>
            </a:br>
            <a:r>
              <a:rPr lang="es-EC" sz="2000" dirty="0" smtClean="0"/>
              <a:t> </a:t>
            </a:r>
            <a:r>
              <a:rPr lang="es-ES" sz="2000" dirty="0" smtClean="0"/>
              <a:t/>
            </a:r>
            <a:br>
              <a:rPr lang="es-ES" sz="2000" dirty="0" smtClean="0"/>
            </a:br>
            <a:r>
              <a:rPr lang="es-ES" sz="2000" dirty="0" smtClean="0"/>
              <a:t>Del contenido del estudio se debe resaltar varios puntos que deben ser considerados básicos y que permiten concluir que el Proyecto para la creación de la Empresa ATAMA licores para la producción y comercialización de los licores de frutas tropicales, en la forma propuesta, justifica el financiamiento y el respaldo necesario para la ejecución del proyecto presentado y la conveniencia de la inversión</a:t>
            </a:r>
            <a:r>
              <a:rPr lang="es-ES" sz="2000" dirty="0" smtClean="0"/>
              <a:t>.</a:t>
            </a:r>
            <a:br>
              <a:rPr lang="es-ES" sz="2000" dirty="0" smtClean="0"/>
            </a:br>
            <a:r>
              <a:rPr lang="es-ES" sz="2000" dirty="0" smtClean="0"/>
              <a:t/>
            </a:r>
            <a:br>
              <a:rPr lang="es-ES" sz="2000" dirty="0" smtClean="0"/>
            </a:br>
            <a:r>
              <a:rPr lang="es-ES" sz="2000" dirty="0" smtClean="0"/>
              <a:t/>
            </a:r>
            <a:br>
              <a:rPr lang="es-ES" sz="2000" dirty="0" smtClean="0"/>
            </a:br>
            <a:endParaRPr lang="es-E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3000372"/>
            <a:ext cx="8229600" cy="1143000"/>
          </a:xfrm>
        </p:spPr>
        <p:txBody>
          <a:bodyPr>
            <a:noAutofit/>
          </a:bodyPr>
          <a:lstStyle/>
          <a:p>
            <a:pPr lvl="0" algn="l"/>
            <a:r>
              <a:rPr lang="es-ES" sz="2000" dirty="0" smtClean="0"/>
              <a:t>Los licores de moderación son una necesidad sentida en la ciudad de Quito, ya que por factores socioeconómicos la población consume licor más por cantidad que por calidad quebrantando cada vez más su salud, en vista que los llamados buenos licores que en su gran mayoría son fruto de las importaciones posen precios elevados. </a:t>
            </a:r>
            <a:br>
              <a:rPr lang="es-ES" sz="2000" dirty="0" smtClean="0"/>
            </a:br>
            <a:r>
              <a:rPr lang="es-ES" sz="2000" dirty="0" smtClean="0"/>
              <a:t> </a:t>
            </a:r>
            <a:br>
              <a:rPr lang="es-ES" sz="2000" dirty="0" smtClean="0"/>
            </a:br>
            <a:r>
              <a:rPr lang="es-ES" sz="2000" dirty="0" smtClean="0"/>
              <a:t>Al verificar en base a observación directa y a datos obtenidos de la Cámara de Comercio de la ciudad, que no existen empresas productoras de licor de frutas tropicales de manera formal,  la empresa ATAMA tiene una gran oportunidad dentro del segmento hacia el cual se dirige,  al ser pionera en la producción de licor en la ciudad,  siendo esto una ventaja para la obtención de ingresos. </a:t>
            </a:r>
            <a:br>
              <a:rPr lang="es-ES" sz="2000" dirty="0" smtClean="0"/>
            </a:br>
            <a:r>
              <a:rPr lang="es-ES" sz="2000" dirty="0" smtClean="0"/>
              <a:t> </a:t>
            </a:r>
            <a:br>
              <a:rPr lang="es-ES" sz="2000" dirty="0" smtClean="0"/>
            </a:br>
            <a:endParaRPr lang="es-E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00438"/>
            <a:ext cx="8229600" cy="1143000"/>
          </a:xfrm>
        </p:spPr>
        <p:txBody>
          <a:bodyPr>
            <a:normAutofit fontScale="90000"/>
          </a:bodyPr>
          <a:lstStyle/>
          <a:p>
            <a:pPr lvl="0" algn="l"/>
            <a:r>
              <a:rPr lang="es-ES" sz="2000" dirty="0" smtClean="0"/>
              <a:t>La Empresa ATAMA licores posee instalaciones  e infraestructura aptas para el buen desarrollo de las actividades administrativas como de producción, al encontrarse en una zona comercial e industrial, es una ventaja, pues se ubica en un lugar de fácil acceso tanto para clientes como para proveedores, lo cual facilitara el comercio de los productos dando la opción a la distribución directa del licor.</a:t>
            </a:r>
            <a:br>
              <a:rPr lang="es-ES" sz="2000" dirty="0" smtClean="0"/>
            </a:br>
            <a:r>
              <a:rPr lang="es-ES" sz="2000" dirty="0" smtClean="0"/>
              <a:t> </a:t>
            </a:r>
            <a:br>
              <a:rPr lang="es-ES" sz="2000" dirty="0" smtClean="0"/>
            </a:br>
            <a:r>
              <a:rPr lang="es-ES" sz="2000" dirty="0" smtClean="0"/>
              <a:t>El personal de producción se encuentra capacitado, para el manejo de la maquinaria, ya que su proceso no es complejo y se encuentra bien definido, además se cuenta con la supervisión de un Ingeniero Químico, lo que garantiza el buen desarrollo de todos las fases del proceso de producción, como también se dispone de la infraestructura, tecnología, vías de acceso, servicios básicos, materia prima y recursos financieros apropiados y necesarios para el éxito del proyecto.</a:t>
            </a:r>
            <a:endParaRPr lang="es-E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786058"/>
            <a:ext cx="8229600" cy="1143000"/>
          </a:xfrm>
        </p:spPr>
        <p:txBody>
          <a:bodyPr>
            <a:noAutofit/>
          </a:bodyPr>
          <a:lstStyle/>
          <a:p>
            <a:pPr lvl="0" algn="l"/>
            <a:r>
              <a:rPr lang="es-EC" sz="2000" dirty="0" smtClean="0"/>
              <a:t>En base a la evaluación financiera como al análisis de los criterios de evaluación del proyecto se ha concluido que este es viable y rentable ya que posee un VAN positivo de </a:t>
            </a:r>
            <a:r>
              <a:rPr lang="es-ES" sz="2000" dirty="0" smtClean="0"/>
              <a:t>42.379,65 </a:t>
            </a:r>
            <a:r>
              <a:rPr lang="es-EC" sz="2000" dirty="0" smtClean="0"/>
              <a:t>dólares, la TIR se ubica en </a:t>
            </a:r>
            <a:r>
              <a:rPr lang="es-ES" sz="2000" dirty="0" smtClean="0"/>
              <a:t>29.09</a:t>
            </a:r>
            <a:r>
              <a:rPr lang="es-EC" sz="2000" dirty="0" smtClean="0"/>
              <a:t>% la cual es superior a la TMAR que es 12,23%, esto garantiza que el proyecto esta en capacidad de generar mayor rentabilidad que una inversión alternativa, con un  tiempo de recuperación aproximadamente de 3 años, tiempo que se cumple dentro de los objetivos corporativos, la relación beneficio costo es de 1,6 es decir que por cada dólar invertido se gana 1,6 dólares,  lo que justifica la inversión.</a:t>
            </a:r>
            <a:r>
              <a:rPr lang="es-ES" sz="2000" dirty="0" smtClean="0"/>
              <a:t/>
            </a:r>
            <a:br>
              <a:rPr lang="es-ES" sz="2000" dirty="0" smtClean="0"/>
            </a:br>
            <a:endParaRPr lang="es-E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928934"/>
            <a:ext cx="8229600" cy="1143000"/>
          </a:xfrm>
        </p:spPr>
        <p:txBody>
          <a:bodyPr>
            <a:noAutofit/>
          </a:bodyPr>
          <a:lstStyle/>
          <a:p>
            <a:pPr algn="l"/>
            <a:r>
              <a:rPr lang="es-EC" sz="2000" b="1" u="sng" dirty="0" smtClean="0"/>
              <a:t>RECOMENDACIONES</a:t>
            </a:r>
            <a:r>
              <a:rPr lang="es-ES" sz="2000" dirty="0" smtClean="0"/>
              <a:t/>
            </a:r>
            <a:br>
              <a:rPr lang="es-ES" sz="2000" dirty="0" smtClean="0"/>
            </a:br>
            <a:r>
              <a:rPr lang="es-ES_tradnl" sz="2000" dirty="0" smtClean="0"/>
              <a:t> </a:t>
            </a:r>
            <a:r>
              <a:rPr lang="es-ES" sz="2000" dirty="0" smtClean="0"/>
              <a:t/>
            </a:r>
            <a:br>
              <a:rPr lang="es-ES" sz="2000" dirty="0" smtClean="0"/>
            </a:br>
            <a:r>
              <a:rPr lang="es-ES_tradnl" sz="2000" dirty="0" smtClean="0"/>
              <a:t>Capturar y mantener  la demanda insatisfecha captada por los licores de frutas tropicales, mediante la aplicación de las estrategias de comercialización que se exponen en el CAPÍTULO I, en el estudio de mercado.</a:t>
            </a:r>
            <a:r>
              <a:rPr lang="es-ES" sz="2000" dirty="0" smtClean="0"/>
              <a:t/>
            </a:r>
            <a:br>
              <a:rPr lang="es-ES" sz="2000" dirty="0" smtClean="0"/>
            </a:br>
            <a:r>
              <a:rPr lang="es-ES_tradnl" sz="2000" dirty="0" smtClean="0"/>
              <a:t> </a:t>
            </a:r>
            <a:r>
              <a:rPr lang="es-ES" sz="2000" dirty="0" smtClean="0"/>
              <a:t/>
            </a:r>
            <a:br>
              <a:rPr lang="es-ES" sz="2000" dirty="0" smtClean="0"/>
            </a:br>
            <a:r>
              <a:rPr lang="es-ES_tradnl" sz="2000" dirty="0" smtClean="0"/>
              <a:t>Reforzar en forma periódica el posicionamiento a través de campañas publicitarias, degustaciones, sondeos, lo que permitirá mayor participación en el mercado.</a:t>
            </a:r>
            <a:r>
              <a:rPr lang="es-ES" sz="2000" dirty="0" smtClean="0"/>
              <a:t/>
            </a:r>
            <a:br>
              <a:rPr lang="es-ES" sz="2000" dirty="0" smtClean="0"/>
            </a:br>
            <a:r>
              <a:rPr lang="es-ES_tradnl" sz="2000" dirty="0" smtClean="0"/>
              <a:t> </a:t>
            </a:r>
            <a:r>
              <a:rPr lang="es-ES" sz="2000" dirty="0" smtClean="0"/>
              <a:t/>
            </a:r>
            <a:br>
              <a:rPr lang="es-ES" sz="2000" dirty="0" smtClean="0"/>
            </a:br>
            <a:r>
              <a:rPr lang="es-ES_tradnl" sz="2000" dirty="0" smtClean="0"/>
              <a:t>Ser minucioso en el control de calidad de la materia prima como en el proceso de producción realizando innovaciones continuas, con el fin tener una producción eficiente y un producto de buena calidad</a:t>
            </a:r>
            <a:r>
              <a:rPr lang="es-ES" sz="2000" dirty="0" smtClean="0"/>
              <a:t/>
            </a:r>
            <a:br>
              <a:rPr lang="es-ES" sz="2000" dirty="0" smtClean="0"/>
            </a:br>
            <a:r>
              <a:rPr lang="es-ES_tradnl" sz="2000" dirty="0" smtClean="0"/>
              <a:t> </a:t>
            </a:r>
            <a:r>
              <a:rPr lang="es-ES" sz="2000" dirty="0" smtClean="0"/>
              <a:t/>
            </a:r>
            <a:br>
              <a:rPr lang="es-ES" sz="2000" dirty="0" smtClean="0"/>
            </a:br>
            <a:r>
              <a:rPr lang="es-ES_tradnl" sz="2000" dirty="0" smtClean="0"/>
              <a:t>La aplicación de una estructura organizacional permite trabajar con altos niveles de eficiencia y eficacia lo que influirá a futuro de un alto porcentaje de utilidades. </a:t>
            </a:r>
            <a:r>
              <a:rPr lang="es-ES" sz="2000" dirty="0" smtClean="0"/>
              <a:t/>
            </a:r>
            <a:br>
              <a:rPr lang="es-ES" sz="2000" dirty="0" smtClean="0"/>
            </a:br>
            <a:endParaRPr lang="es-E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214686"/>
            <a:ext cx="8158162" cy="1143000"/>
          </a:xfrm>
        </p:spPr>
        <p:txBody>
          <a:bodyPr>
            <a:noAutofit/>
          </a:bodyPr>
          <a:lstStyle/>
          <a:p>
            <a:pPr lvl="0" algn="l"/>
            <a:r>
              <a:rPr lang="es-ES_tradnl" sz="2000" dirty="0" smtClean="0"/>
              <a:t>Implementar el proyecto considerando que: el VAN del proyecto y del inversionista es mayor a cero y no es negativo lo que implica que el proyecto es viable. La TIR del proyecto y del inversionista es superior a la tasa mínima de rendimiento aceptable (TMAR), por lo que se recomienda la ejecución del proyecto. El periodo de recuperación del proyecto y del inversionista es menor a la duración del proyecto y por tanto se puede recuperar la inversión que se ha realizado. La relación beneficio / costo del proyecto nos indica que por cada dólar invertido se obtendrá una rentabilidad de $ 1.6, por lo cual el proyecto es viable.</a:t>
            </a:r>
            <a:r>
              <a:rPr lang="es-ES" sz="2000" dirty="0" smtClean="0"/>
              <a:t/>
            </a:r>
            <a:br>
              <a:rPr lang="es-ES" sz="2000" dirty="0" smtClean="0"/>
            </a:br>
            <a:endParaRPr lang="es-E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857232"/>
            <a:ext cx="8305800" cy="1143000"/>
          </a:xfrm>
        </p:spPr>
        <p:txBody>
          <a:bodyPr>
            <a:normAutofit fontScale="90000"/>
          </a:bodyPr>
          <a:lstStyle/>
          <a:p>
            <a:pPr algn="ct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ESTUDIO </a:t>
            </a:r>
            <a:r>
              <a:rPr lang="es-ES" b="1" dirty="0" smtClean="0"/>
              <a:t>DE MERCADO</a:t>
            </a:r>
            <a:r>
              <a:rPr lang="es-ES" dirty="0" smtClean="0"/>
              <a:t/>
            </a:r>
            <a:br>
              <a:rPr lang="es-ES" dirty="0" smtClean="0"/>
            </a:b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500306"/>
            <a:ext cx="8229600" cy="1143000"/>
          </a:xfrm>
        </p:spPr>
        <p:txBody>
          <a:bodyPr>
            <a:normAutofit fontScale="90000"/>
          </a:bodyPr>
          <a:lstStyle/>
          <a:p>
            <a:r>
              <a:rPr lang="es-EC" sz="2200" dirty="0" smtClean="0"/>
              <a:t>Elaboración de licores de frutas tropicales del Ecuador es un proyecto ambicioso que busca dar valor agregado y reconocimiento a los productos de nuestro país.</a:t>
            </a:r>
            <a:r>
              <a:rPr lang="es-ES" dirty="0" smtClean="0"/>
              <a:t/>
            </a:r>
            <a:br>
              <a:rPr lang="es-ES" dirty="0" smtClean="0"/>
            </a:b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786058"/>
            <a:ext cx="8229600" cy="1143000"/>
          </a:xfrm>
        </p:spPr>
        <p:txBody>
          <a:bodyPr>
            <a:normAutofit fontScale="90000"/>
          </a:bodyPr>
          <a:lstStyle/>
          <a:p>
            <a:pPr algn="l"/>
            <a:r>
              <a:rPr lang="es-ES" dirty="0" smtClean="0"/>
              <a:t> </a:t>
            </a:r>
            <a:r>
              <a:rPr lang="es-ES" sz="2200" dirty="0" smtClean="0"/>
              <a:t>La creación de la empresa ATAMA LICORES dedicada a la  producción  y comercialización de licores de frutas tropicales  tiene como fin, proporcionar un licor de moderación a un costo accesible y en una nueva variedad, la cual no se encuentra en el mercado a excepción de licores importados los mismos que son escasos y poseen  precios altos.</a:t>
            </a:r>
            <a:br>
              <a:rPr lang="es-ES" sz="2200" dirty="0" smtClean="0"/>
            </a:br>
            <a:endParaRPr lang="es-E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643182"/>
            <a:ext cx="8229600" cy="1143000"/>
          </a:xfrm>
        </p:spPr>
        <p:txBody>
          <a:bodyPr>
            <a:noAutofit/>
          </a:bodyPr>
          <a:lstStyle/>
          <a:p>
            <a:pPr algn="l"/>
            <a:r>
              <a:rPr lang="es-ES" sz="2000" dirty="0" smtClean="0"/>
              <a:t>La persona que adquiera estos productos va a obtener una gama de licores de buena calidad, agradables al paladar, que pueden servir perfectamente para acompañamiento de comidas o reuniones de carácter social. Además al ser un licor de moderación, disminuye los daños a la salud de los consumidores.</a:t>
            </a:r>
            <a:br>
              <a:rPr lang="es-ES" sz="2000" dirty="0" smtClean="0"/>
            </a:br>
            <a:endParaRPr lang="es-E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071678"/>
            <a:ext cx="8229600" cy="1143000"/>
          </a:xfrm>
        </p:spPr>
        <p:txBody>
          <a:bodyPr>
            <a:noAutofit/>
          </a:bodyPr>
          <a:lstStyle/>
          <a:p>
            <a:pPr lvl="1"/>
            <a:r>
              <a:rPr lang="es-ES" sz="2000" b="1" dirty="0">
                <a:latin typeface="+mj-lt"/>
              </a:rPr>
              <a:t>Definición del Producto</a:t>
            </a:r>
            <a:r>
              <a:rPr lang="es-ES" sz="2000" dirty="0">
                <a:latin typeface="+mj-lt"/>
              </a:rPr>
              <a:t/>
            </a:r>
            <a:br>
              <a:rPr lang="es-ES" sz="2000" dirty="0">
                <a:latin typeface="+mj-lt"/>
              </a:rPr>
            </a:br>
            <a:r>
              <a:rPr lang="es-ES" sz="2000" dirty="0">
                <a:latin typeface="+mj-lt"/>
              </a:rPr>
              <a:t> </a:t>
            </a:r>
            <a:br>
              <a:rPr lang="es-ES" sz="2000" dirty="0">
                <a:latin typeface="+mj-lt"/>
              </a:rPr>
            </a:br>
            <a:r>
              <a:rPr lang="es-ES" sz="2000" dirty="0">
                <a:latin typeface="+mj-lt"/>
              </a:rPr>
              <a:t>Este proyecto pretende demostrar la viabilidad de ofrecer licores de moderación con un nuevo sabor el cual puede servirse como aperitivo o después de las comidas, y también como ingredientes en combinaciones de bebidas o cócteles. </a:t>
            </a:r>
            <a:br>
              <a:rPr lang="es-ES" sz="2000" dirty="0">
                <a:latin typeface="+mj-lt"/>
              </a:rPr>
            </a:br>
            <a:endParaRPr lang="es-ES" sz="20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571744"/>
            <a:ext cx="8229600" cy="1143000"/>
          </a:xfrm>
        </p:spPr>
        <p:txBody>
          <a:bodyPr>
            <a:noAutofit/>
          </a:bodyPr>
          <a:lstStyle/>
          <a:p>
            <a:pPr lvl="1"/>
            <a:r>
              <a:rPr lang="es-ES" sz="2000" b="1" dirty="0">
                <a:latin typeface="+mj-lt"/>
              </a:rPr>
              <a:t>PERFIL DEL CONSUMIDOR</a:t>
            </a:r>
            <a:r>
              <a:rPr lang="es-ES" sz="2000" dirty="0">
                <a:latin typeface="+mj-lt"/>
              </a:rPr>
              <a:t/>
            </a:r>
            <a:br>
              <a:rPr lang="es-ES" sz="2000" dirty="0">
                <a:latin typeface="+mj-lt"/>
              </a:rPr>
            </a:br>
            <a:r>
              <a:rPr lang="es-ES" sz="2000" b="1" dirty="0">
                <a:latin typeface="+mj-lt"/>
              </a:rPr>
              <a:t> </a:t>
            </a:r>
            <a:r>
              <a:rPr lang="es-ES" sz="2000" dirty="0">
                <a:latin typeface="+mj-lt"/>
              </a:rPr>
              <a:t/>
            </a:r>
            <a:br>
              <a:rPr lang="es-ES" sz="2000" dirty="0">
                <a:latin typeface="+mj-lt"/>
              </a:rPr>
            </a:br>
            <a:r>
              <a:rPr lang="es-ES" sz="2000" dirty="0">
                <a:latin typeface="+mj-lt"/>
              </a:rPr>
              <a:t>El consumidor constituye el agente motivador y movilizador del mercado a través  del gasto, donde influyen dos aspectos: el uno de carácter emocional y el otro de carácter racional como también aspectos de mercado como oferta, demanda, precios, los gustos y preferencias del mismo y la existencia de  los productos o servicios que se ofrecen. </a:t>
            </a:r>
            <a:br>
              <a:rPr lang="es-ES" sz="2000" dirty="0">
                <a:latin typeface="+mj-lt"/>
              </a:rPr>
            </a:br>
            <a:endParaRPr lang="es-ES" sz="20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786058"/>
            <a:ext cx="8305800" cy="1143000"/>
          </a:xfrm>
        </p:spPr>
        <p:txBody>
          <a:bodyPr>
            <a:normAutofit fontScale="90000"/>
          </a:bodyPr>
          <a:lstStyle/>
          <a:p>
            <a:pPr algn="ctr"/>
            <a:r>
              <a:rPr lang="es-ES" b="1" dirty="0" smtClean="0"/>
              <a:t>ESTUDIO TECNICO</a:t>
            </a:r>
            <a:br>
              <a:rPr lang="es-ES" b="1" dirty="0" smtClean="0"/>
            </a:br>
            <a:endParaRPr lang="es-E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TotalTime>
  <Words>720</Words>
  <PresentationFormat>Presentación en pantalla (4:3)</PresentationFormat>
  <Paragraphs>25</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Viajes</vt:lpstr>
      <vt:lpstr>DIPLOMADO SUPERIOR EN GESTION DE PROYECTOS</vt:lpstr>
      <vt:lpstr>PLAN PARA LA ELABORACION DE LICORES DE FRUTAS TROPICALES DEL ECUADOR</vt:lpstr>
      <vt:lpstr>        ESTUDIO DE MERCADO </vt:lpstr>
      <vt:lpstr>Elaboración de licores de frutas tropicales del Ecuador es un proyecto ambicioso que busca dar valor agregado y reconocimiento a los productos de nuestro país. </vt:lpstr>
      <vt:lpstr> La creación de la empresa ATAMA LICORES dedicada a la  producción  y comercialización de licores de frutas tropicales  tiene como fin, proporcionar un licor de moderación a un costo accesible y en una nueva variedad, la cual no se encuentra en el mercado a excepción de licores importados los mismos que son escasos y poseen  precios altos. </vt:lpstr>
      <vt:lpstr>La persona que adquiera estos productos va a obtener una gama de licores de buena calidad, agradables al paladar, que pueden servir perfectamente para acompañamiento de comidas o reuniones de carácter social. Además al ser un licor de moderación, disminuye los daños a la salud de los consumidores. </vt:lpstr>
      <vt:lpstr>Definición del Producto   Este proyecto pretende demostrar la viabilidad de ofrecer licores de moderación con un nuevo sabor el cual puede servirse como aperitivo o después de las comidas, y también como ingredientes en combinaciones de bebidas o cócteles.  </vt:lpstr>
      <vt:lpstr>PERFIL DEL CONSUMIDOR   El consumidor constituye el agente motivador y movilizador del mercado a través  del gasto, donde influyen dos aspectos: el uno de carácter emocional y el otro de carácter racional como también aspectos de mercado como oferta, demanda, precios, los gustos y preferencias del mismo y la existencia de  los productos o servicios que se ofrecen.  </vt:lpstr>
      <vt:lpstr>ESTUDIO TECNICO </vt:lpstr>
      <vt:lpstr>Todo proyecto, conservando sus características particulares, tiene una configuración individualizada para su producción, lo que hace casi imposible la existencia de proyectos similares desde el punto de vista técnico de su diseño, aunque la secuencia y las características de los procesos sean similares. </vt:lpstr>
      <vt:lpstr>LOCALIZACIÓN Macro localización Micro localización     Al ya tener la instalación física para el desarrollo de las actividades tanto organizacionales como de producción, es una ventaja a razón de que no se pagaría arriendo, además la infraestructura está acorde a las necesidades de la empresa ya que posee el espacio suficiente para la instalación de las oficinas como de la maquinaria para la elaboración del producto. </vt:lpstr>
      <vt:lpstr>La empresa al ya poseer instalación la misma que tiene todos los servicios básicos como son: agua, luz, teléfono, permitirá el buen desarrollo de las actividades requeridas para la elaboración del producto, a más de esto dispondrá de  tecnología que permita estar en continua comunicación tanto con los proveedores como con los consumidores y el mercado para afianzar una estrecha relación con ellos por medios como internet, correo electrónico,  máquina fax, y servicio telefónico enunciados anteriormente.  </vt:lpstr>
      <vt:lpstr>INGENIERÍA DEL PROYECTO   Al estudiar la configuración técnica para establecer los diferentes niveles de producción, se debe analizar aspectos como los procesos, características de operación, los recursos necesarios, identificando las actividades técnicas relacionadas con el equipo, la planta, dimensiones de las máquinas, capacidad, mantenimiento, reparación, materias primas, etc.   </vt:lpstr>
      <vt:lpstr>Elaboración y Comercialización de licor de frutas tropicales.</vt:lpstr>
      <vt:lpstr>LA EMPRESA Y SU ORGANIZACIÓN </vt:lpstr>
      <vt:lpstr>El nombre ATAMA para la empresa significan las iniciales de los productos de la primera línea de producción que van conjuntamente con la palabra licores, que es a lo que la empresa se dedica. ATAMA LICORES  </vt:lpstr>
      <vt:lpstr>ORGANIZACIÓN   ATAMA LICORES CIA LTDA. Se basará en una  estructura vertical donde la delegación de autoridad es de arriba hacia abajo, en la cual las ordenes y decisiones en todo nivel medio e inferior en la empresa  se harán a cargo del nivel directivo y la gerencia.  </vt:lpstr>
      <vt:lpstr>ESTUDIO FINANCIERO  OBJETIVO Dotar de información veraz y necesaria sobre las inversiones del proyecto para así determinar las necesidades de recursos financieros, las fuentes de financiamiento la rentabilidad de los recursos utilizados y la  evaluación.   </vt:lpstr>
      <vt:lpstr>CAPITAL DE TRABAJO El capital de trabajo está constituido por un conjunto de recursos, que una empresa debe tener, para atender sus necesidades de operación y corresponde al excedente del activo circulante sobre el pasivo circulante.   </vt:lpstr>
      <vt:lpstr>Diapositiva 20</vt:lpstr>
      <vt:lpstr>CONCLUSIONES   Del contenido del estudio se debe resaltar varios puntos que deben ser considerados básicos y que permiten concluir que el Proyecto para la creación de la Empresa ATAMA licores para la producción y comercialización de los licores de frutas tropicales, en la forma propuesta, justifica el financiamiento y el respaldo necesario para la ejecución del proyecto presentado y la conveniencia de la inversión.   </vt:lpstr>
      <vt:lpstr>Los licores de moderación son una necesidad sentida en la ciudad de Quito, ya que por factores socioeconómicos la población consume licor más por cantidad que por calidad quebrantando cada vez más su salud, en vista que los llamados buenos licores que en su gran mayoría son fruto de las importaciones posen precios elevados.    Al verificar en base a observación directa y a datos obtenidos de la Cámara de Comercio de la ciudad, que no existen empresas productoras de licor de frutas tropicales de manera formal,  la empresa ATAMA tiene una gran oportunidad dentro del segmento hacia el cual se dirige,  al ser pionera en la producción de licor en la ciudad,  siendo esto una ventaja para la obtención de ingresos.    </vt:lpstr>
      <vt:lpstr>La Empresa ATAMA licores posee instalaciones  e infraestructura aptas para el buen desarrollo de las actividades administrativas como de producción, al encontrarse en una zona comercial e industrial, es una ventaja, pues se ubica en un lugar de fácil acceso tanto para clientes como para proveedores, lo cual facilitara el comercio de los productos dando la opción a la distribución directa del licor.   El personal de producción se encuentra capacitado, para el manejo de la maquinaria, ya que su proceso no es complejo y se encuentra bien definido, además se cuenta con la supervisión de un Ingeniero Químico, lo que garantiza el buen desarrollo de todos las fases del proceso de producción, como también se dispone de la infraestructura, tecnología, vías de acceso, servicios básicos, materia prima y recursos financieros apropiados y necesarios para el éxito del proyecto.</vt:lpstr>
      <vt:lpstr>En base a la evaluación financiera como al análisis de los criterios de evaluación del proyecto se ha concluido que este es viable y rentable ya que posee un VAN positivo de 42.379,65 dólares, la TIR se ubica en 29.09% la cual es superior a la TMAR que es 12,23%, esto garantiza que el proyecto esta en capacidad de generar mayor rentabilidad que una inversión alternativa, con un  tiempo de recuperación aproximadamente de 3 años, tiempo que se cumple dentro de los objetivos corporativos, la relación beneficio costo es de 1,6 es decir que por cada dólar invertido se gana 1,6 dólares,  lo que justifica la inversión. </vt:lpstr>
      <vt:lpstr>RECOMENDACIONES   Capturar y mantener  la demanda insatisfecha captada por los licores de frutas tropicales, mediante la aplicación de las estrategias de comercialización que se exponen en el CAPÍTULO I, en el estudio de mercado.   Reforzar en forma periódica el posicionamiento a través de campañas publicitarias, degustaciones, sondeos, lo que permitirá mayor participación en el mercado.   Ser minucioso en el control de calidad de la materia prima como en el proceso de producción realizando innovaciones continuas, con el fin tener una producción eficiente y un producto de buena calidad   La aplicación de una estructura organizacional permite trabajar con altos niveles de eficiencia y eficacia lo que influirá a futuro de un alto porcentaje de utilidades.  </vt:lpstr>
      <vt:lpstr>Implementar el proyecto considerando que: el VAN del proyecto y del inversionista es mayor a cero y no es negativo lo que implica que el proyecto es viable. La TIR del proyecto y del inversionista es superior a la tasa mínima de rendimiento aceptable (TMAR), por lo que se recomienda la ejecución del proyecto. El periodo de recuperación del proyecto y del inversionista es menor a la duración del proyecto y por tanto se puede recuperar la inversión que se ha realizado. La relación beneficio / costo del proyecto nos indica que por cada dólar invertido se obtendrá una rentabilidad de $ 1.6, por lo cual el proyecto es viable.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DIPLOMADO SUPERIOR EN GESTION DE PROYECTOS</dc:title>
  <cp:lastModifiedBy>JL LASTRA</cp:lastModifiedBy>
  <cp:revision>7</cp:revision>
  <dcterms:modified xsi:type="dcterms:W3CDTF">2012-11-28T15:42:18Z</dcterms:modified>
</cp:coreProperties>
</file>