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71" r:id="rId2"/>
    <p:sldId id="259" r:id="rId3"/>
    <p:sldId id="323" r:id="rId4"/>
    <p:sldId id="322" r:id="rId5"/>
    <p:sldId id="273" r:id="rId6"/>
    <p:sldId id="325" r:id="rId7"/>
    <p:sldId id="328" r:id="rId8"/>
    <p:sldId id="326" r:id="rId9"/>
    <p:sldId id="327" r:id="rId10"/>
    <p:sldId id="329" r:id="rId11"/>
    <p:sldId id="332" r:id="rId12"/>
    <p:sldId id="331" r:id="rId13"/>
    <p:sldId id="336" r:id="rId14"/>
    <p:sldId id="330" r:id="rId15"/>
    <p:sldId id="335" r:id="rId16"/>
    <p:sldId id="338" r:id="rId17"/>
    <p:sldId id="341" r:id="rId18"/>
    <p:sldId id="342" r:id="rId19"/>
    <p:sldId id="388" r:id="rId20"/>
    <p:sldId id="344" r:id="rId21"/>
    <p:sldId id="346" r:id="rId22"/>
    <p:sldId id="347" r:id="rId23"/>
    <p:sldId id="353" r:id="rId24"/>
    <p:sldId id="354" r:id="rId25"/>
    <p:sldId id="355" r:id="rId26"/>
    <p:sldId id="356" r:id="rId27"/>
    <p:sldId id="357" r:id="rId28"/>
    <p:sldId id="358" r:id="rId29"/>
    <p:sldId id="359" r:id="rId30"/>
    <p:sldId id="348" r:id="rId31"/>
    <p:sldId id="389" r:id="rId32"/>
    <p:sldId id="360" r:id="rId33"/>
    <p:sldId id="361" r:id="rId34"/>
    <p:sldId id="362" r:id="rId35"/>
    <p:sldId id="372" r:id="rId36"/>
    <p:sldId id="371" r:id="rId37"/>
    <p:sldId id="366" r:id="rId38"/>
    <p:sldId id="367" r:id="rId39"/>
    <p:sldId id="368" r:id="rId40"/>
    <p:sldId id="369" r:id="rId41"/>
    <p:sldId id="370" r:id="rId42"/>
    <p:sldId id="373" r:id="rId43"/>
    <p:sldId id="374" r:id="rId44"/>
    <p:sldId id="375" r:id="rId45"/>
    <p:sldId id="376" r:id="rId46"/>
    <p:sldId id="377" r:id="rId47"/>
    <p:sldId id="378" r:id="rId48"/>
    <p:sldId id="379" r:id="rId49"/>
    <p:sldId id="380" r:id="rId50"/>
    <p:sldId id="381" r:id="rId51"/>
    <p:sldId id="382" r:id="rId52"/>
    <p:sldId id="383" r:id="rId53"/>
    <p:sldId id="384" r:id="rId54"/>
    <p:sldId id="385" r:id="rId55"/>
    <p:sldId id="321" r:id="rId56"/>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33CC33"/>
    <a:srgbClr val="009900"/>
    <a:srgbClr val="00CC66"/>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2938" autoAdjust="0"/>
  </p:normalViewPr>
  <p:slideViewPr>
    <p:cSldViewPr>
      <p:cViewPr>
        <p:scale>
          <a:sx n="75" d="100"/>
          <a:sy n="75" d="100"/>
        </p:scale>
        <p:origin x="-1218" y="-192"/>
      </p:cViewPr>
      <p:guideLst>
        <p:guide orient="horz" pos="2160"/>
        <p:guide pos="2880"/>
      </p:guideLst>
    </p:cSldViewPr>
  </p:slideViewPr>
  <p:outlineViewPr>
    <p:cViewPr>
      <p:scale>
        <a:sx n="33" d="100"/>
        <a:sy n="33" d="100"/>
      </p:scale>
      <p:origin x="0" y="216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andy\Documents\TESIS%202011-%202012%20ENERO\MARLENE\CAPITULOS\ENCUESTA%20PARA%20IMPRIMIR.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Sandy\Documents\TESIS%202011-%202012%20ENERO\MARLENE\CAPITULOS\ENCUESTA%20PARA%20IMPRIMIR.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Sandy\Documents\TESIS%202011-%202012%20ENERO\MARLENE\CAPITULOS\Demanda%20insatisfecha.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andy\Documents\TESIS%202011-%202012%20ENERO\MARLENE\CAPITULOS\ENCUESTA%20PARA%20IMPRIMIR.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andy\Documents\TESIS%202011-%202012%20ENERO\MARLENE\CAPITULOS\ENCUESTA%20PARA%20IMPRIMIR.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andy\Documents\TESIS%202011-%202012%20ENERO\MARLENE\CAPITULOS\ENCUESTA%20PARA%20IMPRIMIR.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andy\Documents\TESIS%202011-%202012%20ENERO\MARLENE\CAPITULOS\ENCUESTA%20PARA%20IMPRIMIR.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andy\Documents\TESIS%202011-%202012%20ENERO\MARLENE\CAPITULOS\ENCUESTA%20PARA%20IMPRIMIR.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andy\Documents\TESIS%202011-%202012%20ENERO\MARLENE\CAPITULOS\ENCUESTA%20PARA%20IMPRIMIR.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andy\Documents\TESIS%202011-%202012%20ENERO\MARLENE\CAPITULOS\ENCUESTA%20PARA%20IMPRIMIR.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Sandy\Documents\TESIS%202011-%202012%20ENERO\MARLENE\CAPITULOS\ENCUESTA%20PARA%20IMPRIMIR.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1" i="0" u="none" strike="noStrike" baseline="0">
                <a:solidFill>
                  <a:srgbClr val="000000"/>
                </a:solidFill>
                <a:latin typeface="Times New Roman"/>
                <a:ea typeface="Times New Roman"/>
                <a:cs typeface="Times New Roman"/>
              </a:defRPr>
            </a:pPr>
            <a:r>
              <a:rPr lang="es-EC"/>
              <a:t>Edad</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dPt>
            <c:idx val="0"/>
            <c:bubble3D val="0"/>
          </c:dPt>
          <c:dPt>
            <c:idx val="1"/>
            <c:bubble3D val="0"/>
          </c:dPt>
          <c:dPt>
            <c:idx val="2"/>
            <c:bubble3D val="0"/>
          </c:dPt>
          <c:dLbls>
            <c:txPr>
              <a:bodyPr/>
              <a:lstStyle/>
              <a:p>
                <a:pPr>
                  <a:defRPr sz="1000" b="0" i="0" u="none" strike="noStrike" baseline="0">
                    <a:solidFill>
                      <a:srgbClr val="000000"/>
                    </a:solidFill>
                    <a:latin typeface="Times New Roman"/>
                    <a:ea typeface="Times New Roman"/>
                    <a:cs typeface="Times New Roman"/>
                  </a:defRPr>
                </a:pPr>
                <a:endParaRPr lang="es-EC"/>
              </a:p>
            </c:txPr>
            <c:showLegendKey val="0"/>
            <c:showVal val="0"/>
            <c:showCatName val="0"/>
            <c:showSerName val="0"/>
            <c:showPercent val="1"/>
            <c:showBubbleSize val="0"/>
            <c:showLeaderLines val="1"/>
          </c:dLbls>
          <c:cat>
            <c:strRef>
              <c:f>'GRAFICOS (2)'!$B$30:$B$32</c:f>
              <c:strCache>
                <c:ptCount val="3"/>
                <c:pt idx="0">
                  <c:v>11 - 13</c:v>
                </c:pt>
                <c:pt idx="1">
                  <c:v>14 - 16</c:v>
                </c:pt>
                <c:pt idx="2">
                  <c:v>17 - 19</c:v>
                </c:pt>
              </c:strCache>
            </c:strRef>
          </c:cat>
          <c:val>
            <c:numRef>
              <c:f>'GRAFICOS (2)'!$C$30:$C$32</c:f>
              <c:numCache>
                <c:formatCode>General</c:formatCode>
                <c:ptCount val="3"/>
                <c:pt idx="0">
                  <c:v>21</c:v>
                </c:pt>
                <c:pt idx="1">
                  <c:v>56</c:v>
                </c:pt>
                <c:pt idx="2">
                  <c:v>61</c:v>
                </c:pt>
              </c:numCache>
            </c:numRef>
          </c:val>
        </c:ser>
        <c:dLbls>
          <c:showLegendKey val="0"/>
          <c:showVal val="0"/>
          <c:showCatName val="0"/>
          <c:showSerName val="0"/>
          <c:showPercent val="0"/>
          <c:showBubbleSize val="0"/>
          <c:showLeaderLines val="1"/>
        </c:dLbls>
      </c:pie3DChart>
      <c:spPr>
        <a:noFill/>
        <a:ln w="25400">
          <a:noFill/>
        </a:ln>
      </c:spPr>
    </c:plotArea>
    <c:legend>
      <c:legendPos val="r"/>
      <c:layout/>
      <c:overlay val="0"/>
      <c:txPr>
        <a:bodyPr/>
        <a:lstStyle/>
        <a:p>
          <a:pPr>
            <a:defRPr sz="845" b="0" i="0" u="none" strike="noStrike" baseline="0">
              <a:solidFill>
                <a:srgbClr val="000000"/>
              </a:solidFill>
              <a:latin typeface="Times New Roman"/>
              <a:ea typeface="Times New Roman"/>
              <a:cs typeface="Times New Roman"/>
            </a:defRPr>
          </a:pPr>
          <a:endParaRPr lang="es-EC"/>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EC"/>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1" i="0" u="none" strike="noStrike" baseline="0">
                <a:solidFill>
                  <a:srgbClr val="000000"/>
                </a:solidFill>
                <a:latin typeface="Times New Roman"/>
                <a:ea typeface="Times New Roman"/>
                <a:cs typeface="Times New Roman"/>
              </a:defRPr>
            </a:pPr>
            <a:r>
              <a:rPr lang="es-EC"/>
              <a:t>Medio de información de los paquetes</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dPt>
            <c:idx val="0"/>
            <c:bubble3D val="0"/>
          </c:dPt>
          <c:dPt>
            <c:idx val="1"/>
            <c:bubble3D val="0"/>
          </c:dPt>
          <c:dPt>
            <c:idx val="2"/>
            <c:bubble3D val="0"/>
          </c:dPt>
          <c:dPt>
            <c:idx val="3"/>
            <c:bubble3D val="0"/>
          </c:dPt>
          <c:dPt>
            <c:idx val="4"/>
            <c:bubble3D val="0"/>
          </c:dPt>
          <c:dPt>
            <c:idx val="5"/>
            <c:bubble3D val="0"/>
          </c:dPt>
          <c:dPt>
            <c:idx val="6"/>
            <c:bubble3D val="0"/>
          </c:dPt>
          <c:dLbls>
            <c:txPr>
              <a:bodyPr/>
              <a:lstStyle/>
              <a:p>
                <a:pPr>
                  <a:defRPr sz="1000" b="0" i="0" u="none" strike="noStrike" baseline="0">
                    <a:solidFill>
                      <a:srgbClr val="000000"/>
                    </a:solidFill>
                    <a:latin typeface="Times New Roman"/>
                    <a:ea typeface="Times New Roman"/>
                    <a:cs typeface="Times New Roman"/>
                  </a:defRPr>
                </a:pPr>
                <a:endParaRPr lang="es-EC"/>
              </a:p>
            </c:txPr>
            <c:showLegendKey val="0"/>
            <c:showVal val="0"/>
            <c:showCatName val="0"/>
            <c:showSerName val="0"/>
            <c:showPercent val="1"/>
            <c:showBubbleSize val="0"/>
            <c:showLeaderLines val="1"/>
          </c:dLbls>
          <c:cat>
            <c:strRef>
              <c:f>GRAFICOS!$B$426:$B$432</c:f>
              <c:strCache>
                <c:ptCount val="7"/>
                <c:pt idx="0">
                  <c:v>Internet</c:v>
                </c:pt>
                <c:pt idx="1">
                  <c:v>Revistas</c:v>
                </c:pt>
                <c:pt idx="2">
                  <c:v>Vía telefónica</c:v>
                </c:pt>
                <c:pt idx="3">
                  <c:v>En el colegio</c:v>
                </c:pt>
                <c:pt idx="4">
                  <c:v>Periódicos</c:v>
                </c:pt>
                <c:pt idx="5">
                  <c:v>Volantes y brochures</c:v>
                </c:pt>
                <c:pt idx="6">
                  <c:v>Directamente con la agencia</c:v>
                </c:pt>
              </c:strCache>
            </c:strRef>
          </c:cat>
          <c:val>
            <c:numRef>
              <c:f>GRAFICOS!$C$426:$C$432</c:f>
              <c:numCache>
                <c:formatCode>General</c:formatCode>
                <c:ptCount val="7"/>
                <c:pt idx="0">
                  <c:v>48</c:v>
                </c:pt>
                <c:pt idx="1">
                  <c:v>6</c:v>
                </c:pt>
                <c:pt idx="2">
                  <c:v>2</c:v>
                </c:pt>
                <c:pt idx="3">
                  <c:v>69</c:v>
                </c:pt>
                <c:pt idx="4">
                  <c:v>3</c:v>
                </c:pt>
                <c:pt idx="5">
                  <c:v>4</c:v>
                </c:pt>
                <c:pt idx="6">
                  <c:v>6</c:v>
                </c:pt>
              </c:numCache>
            </c:numRef>
          </c:val>
        </c:ser>
        <c:ser>
          <c:idx val="1"/>
          <c:order val="1"/>
          <c:tx>
            <c:strRef>
              <c:f>GRAFICOS!$C$425</c:f>
              <c:strCache>
                <c:ptCount val="1"/>
                <c:pt idx="0">
                  <c:v>Frecuencia</c:v>
                </c:pt>
              </c:strCache>
            </c:strRef>
          </c:tx>
          <c:dPt>
            <c:idx val="0"/>
            <c:bubble3D val="0"/>
          </c:dPt>
          <c:dPt>
            <c:idx val="1"/>
            <c:bubble3D val="0"/>
          </c:dPt>
          <c:dPt>
            <c:idx val="2"/>
            <c:bubble3D val="0"/>
          </c:dPt>
          <c:dPt>
            <c:idx val="3"/>
            <c:bubble3D val="0"/>
          </c:dPt>
          <c:dPt>
            <c:idx val="4"/>
            <c:bubble3D val="0"/>
          </c:dPt>
          <c:dPt>
            <c:idx val="5"/>
            <c:bubble3D val="0"/>
          </c:dPt>
          <c:dPt>
            <c:idx val="6"/>
            <c:bubble3D val="0"/>
          </c:dPt>
          <c:dLbls>
            <c:txPr>
              <a:bodyPr/>
              <a:lstStyle/>
              <a:p>
                <a:pPr>
                  <a:defRPr sz="1000" b="0" i="0" u="none" strike="noStrike" baseline="0">
                    <a:solidFill>
                      <a:srgbClr val="000000"/>
                    </a:solidFill>
                    <a:latin typeface="Calibri"/>
                    <a:ea typeface="Calibri"/>
                    <a:cs typeface="Calibri"/>
                  </a:defRPr>
                </a:pPr>
                <a:endParaRPr lang="es-EC"/>
              </a:p>
            </c:txPr>
            <c:showLegendKey val="0"/>
            <c:showVal val="0"/>
            <c:showCatName val="0"/>
            <c:showSerName val="0"/>
            <c:showPercent val="1"/>
            <c:showBubbleSize val="0"/>
            <c:showLeaderLines val="1"/>
          </c:dLbls>
          <c:cat>
            <c:strRef>
              <c:f>GRAFICOS!$B$426:$B$433</c:f>
              <c:strCache>
                <c:ptCount val="8"/>
                <c:pt idx="0">
                  <c:v>Internet</c:v>
                </c:pt>
                <c:pt idx="1">
                  <c:v>Revistas</c:v>
                </c:pt>
                <c:pt idx="2">
                  <c:v>Vía telefónica</c:v>
                </c:pt>
                <c:pt idx="3">
                  <c:v>En el colegio</c:v>
                </c:pt>
                <c:pt idx="4">
                  <c:v>Periódicos</c:v>
                </c:pt>
                <c:pt idx="5">
                  <c:v>Volantes y brochures</c:v>
                </c:pt>
                <c:pt idx="6">
                  <c:v>Directamente con la agencia</c:v>
                </c:pt>
                <c:pt idx="7">
                  <c:v>Total</c:v>
                </c:pt>
              </c:strCache>
            </c:strRef>
          </c:cat>
          <c:val>
            <c:numRef>
              <c:f>GRAFICOS!$C$426:$C$433</c:f>
              <c:numCache>
                <c:formatCode>General</c:formatCode>
                <c:ptCount val="8"/>
                <c:pt idx="0">
                  <c:v>48</c:v>
                </c:pt>
                <c:pt idx="1">
                  <c:v>6</c:v>
                </c:pt>
                <c:pt idx="2">
                  <c:v>2</c:v>
                </c:pt>
                <c:pt idx="3">
                  <c:v>69</c:v>
                </c:pt>
                <c:pt idx="4">
                  <c:v>3</c:v>
                </c:pt>
                <c:pt idx="5">
                  <c:v>4</c:v>
                </c:pt>
                <c:pt idx="6">
                  <c:v>6</c:v>
                </c:pt>
                <c:pt idx="7">
                  <c:v>138</c:v>
                </c:pt>
              </c:numCache>
            </c:numRef>
          </c:val>
        </c:ser>
        <c:ser>
          <c:idx val="2"/>
          <c:order val="2"/>
          <c:tx>
            <c:strRef>
              <c:f>GRAFICOS!$D$425</c:f>
              <c:strCache>
                <c:ptCount val="1"/>
                <c:pt idx="0">
                  <c:v>%</c:v>
                </c:pt>
              </c:strCache>
            </c:strRef>
          </c:tx>
          <c:dPt>
            <c:idx val="0"/>
            <c:bubble3D val="0"/>
          </c:dPt>
          <c:dPt>
            <c:idx val="1"/>
            <c:bubble3D val="0"/>
          </c:dPt>
          <c:dPt>
            <c:idx val="2"/>
            <c:bubble3D val="0"/>
          </c:dPt>
          <c:dPt>
            <c:idx val="3"/>
            <c:bubble3D val="0"/>
          </c:dPt>
          <c:dPt>
            <c:idx val="4"/>
            <c:bubble3D val="0"/>
          </c:dPt>
          <c:dPt>
            <c:idx val="5"/>
            <c:bubble3D val="0"/>
          </c:dPt>
          <c:dPt>
            <c:idx val="6"/>
            <c:bubble3D val="0"/>
          </c:dPt>
          <c:dLbls>
            <c:txPr>
              <a:bodyPr/>
              <a:lstStyle/>
              <a:p>
                <a:pPr>
                  <a:defRPr sz="1000" b="0" i="0" u="none" strike="noStrike" baseline="0">
                    <a:solidFill>
                      <a:srgbClr val="000000"/>
                    </a:solidFill>
                    <a:latin typeface="Calibri"/>
                    <a:ea typeface="Calibri"/>
                    <a:cs typeface="Calibri"/>
                  </a:defRPr>
                </a:pPr>
                <a:endParaRPr lang="es-EC"/>
              </a:p>
            </c:txPr>
            <c:showLegendKey val="0"/>
            <c:showVal val="0"/>
            <c:showCatName val="0"/>
            <c:showSerName val="0"/>
            <c:showPercent val="1"/>
            <c:showBubbleSize val="0"/>
            <c:showLeaderLines val="1"/>
          </c:dLbls>
          <c:cat>
            <c:strRef>
              <c:f>GRAFICOS!$B$426:$B$433</c:f>
              <c:strCache>
                <c:ptCount val="8"/>
                <c:pt idx="0">
                  <c:v>Internet</c:v>
                </c:pt>
                <c:pt idx="1">
                  <c:v>Revistas</c:v>
                </c:pt>
                <c:pt idx="2">
                  <c:v>Vía telefónica</c:v>
                </c:pt>
                <c:pt idx="3">
                  <c:v>En el colegio</c:v>
                </c:pt>
                <c:pt idx="4">
                  <c:v>Periódicos</c:v>
                </c:pt>
                <c:pt idx="5">
                  <c:v>Volantes y brochures</c:v>
                </c:pt>
                <c:pt idx="6">
                  <c:v>Directamente con la agencia</c:v>
                </c:pt>
                <c:pt idx="7">
                  <c:v>Total</c:v>
                </c:pt>
              </c:strCache>
            </c:strRef>
          </c:cat>
          <c:val>
            <c:numRef>
              <c:f>GRAFICOS!$D$426:$D$433</c:f>
              <c:numCache>
                <c:formatCode>0%</c:formatCode>
                <c:ptCount val="8"/>
                <c:pt idx="0">
                  <c:v>0.34782608695652173</c:v>
                </c:pt>
                <c:pt idx="1">
                  <c:v>4.3478260869565216E-2</c:v>
                </c:pt>
                <c:pt idx="2">
                  <c:v>1.4492753623188406E-2</c:v>
                </c:pt>
                <c:pt idx="3">
                  <c:v>0.5</c:v>
                </c:pt>
                <c:pt idx="4">
                  <c:v>2.1739130434782608E-2</c:v>
                </c:pt>
                <c:pt idx="5">
                  <c:v>2.8985507246376812E-2</c:v>
                </c:pt>
                <c:pt idx="6">
                  <c:v>4.3478260869565216E-2</c:v>
                </c:pt>
                <c:pt idx="7">
                  <c:v>1</c:v>
                </c:pt>
              </c:numCache>
            </c:numRef>
          </c:val>
        </c:ser>
        <c:ser>
          <c:idx val="3"/>
          <c:order val="3"/>
          <c:tx>
            <c:strRef>
              <c:f>GRAFICOS!$E$425</c:f>
              <c:strCache>
                <c:ptCount val="1"/>
                <c:pt idx="0">
                  <c:v>% Acumulado</c:v>
                </c:pt>
              </c:strCache>
            </c:strRef>
          </c:tx>
          <c:dPt>
            <c:idx val="0"/>
            <c:bubble3D val="0"/>
          </c:dPt>
          <c:dPt>
            <c:idx val="1"/>
            <c:bubble3D val="0"/>
          </c:dPt>
          <c:dPt>
            <c:idx val="2"/>
            <c:bubble3D val="0"/>
          </c:dPt>
          <c:dPt>
            <c:idx val="3"/>
            <c:bubble3D val="0"/>
          </c:dPt>
          <c:dPt>
            <c:idx val="4"/>
            <c:bubble3D val="0"/>
          </c:dPt>
          <c:dPt>
            <c:idx val="5"/>
            <c:bubble3D val="0"/>
          </c:dPt>
          <c:dPt>
            <c:idx val="6"/>
            <c:bubble3D val="0"/>
          </c:dPt>
          <c:dLbls>
            <c:txPr>
              <a:bodyPr/>
              <a:lstStyle/>
              <a:p>
                <a:pPr>
                  <a:defRPr sz="1000" b="0" i="0" u="none" strike="noStrike" baseline="0">
                    <a:solidFill>
                      <a:srgbClr val="000000"/>
                    </a:solidFill>
                    <a:latin typeface="Calibri"/>
                    <a:ea typeface="Calibri"/>
                    <a:cs typeface="Calibri"/>
                  </a:defRPr>
                </a:pPr>
                <a:endParaRPr lang="es-EC"/>
              </a:p>
            </c:txPr>
            <c:showLegendKey val="0"/>
            <c:showVal val="0"/>
            <c:showCatName val="0"/>
            <c:showSerName val="0"/>
            <c:showPercent val="1"/>
            <c:showBubbleSize val="0"/>
            <c:showLeaderLines val="1"/>
          </c:dLbls>
          <c:cat>
            <c:strRef>
              <c:f>GRAFICOS!$B$426:$B$433</c:f>
              <c:strCache>
                <c:ptCount val="8"/>
                <c:pt idx="0">
                  <c:v>Internet</c:v>
                </c:pt>
                <c:pt idx="1">
                  <c:v>Revistas</c:v>
                </c:pt>
                <c:pt idx="2">
                  <c:v>Vía telefónica</c:v>
                </c:pt>
                <c:pt idx="3">
                  <c:v>En el colegio</c:v>
                </c:pt>
                <c:pt idx="4">
                  <c:v>Periódicos</c:v>
                </c:pt>
                <c:pt idx="5">
                  <c:v>Volantes y brochures</c:v>
                </c:pt>
                <c:pt idx="6">
                  <c:v>Directamente con la agencia</c:v>
                </c:pt>
                <c:pt idx="7">
                  <c:v>Total</c:v>
                </c:pt>
              </c:strCache>
            </c:strRef>
          </c:cat>
          <c:val>
            <c:numRef>
              <c:f>GRAFICOS!$E$426:$E$433</c:f>
              <c:numCache>
                <c:formatCode>0%</c:formatCode>
                <c:ptCount val="8"/>
                <c:pt idx="0">
                  <c:v>0.34782608695652173</c:v>
                </c:pt>
                <c:pt idx="1">
                  <c:v>0.39130434782608692</c:v>
                </c:pt>
                <c:pt idx="2">
                  <c:v>0.40579710144927533</c:v>
                </c:pt>
                <c:pt idx="3">
                  <c:v>0.90579710144927539</c:v>
                </c:pt>
                <c:pt idx="4">
                  <c:v>0.92753623188405798</c:v>
                </c:pt>
                <c:pt idx="5">
                  <c:v>0.95652173913043481</c:v>
                </c:pt>
                <c:pt idx="6">
                  <c:v>1</c:v>
                </c:pt>
              </c:numCache>
            </c:numRef>
          </c:val>
        </c:ser>
        <c:dLbls>
          <c:showLegendKey val="0"/>
          <c:showVal val="0"/>
          <c:showCatName val="0"/>
          <c:showSerName val="0"/>
          <c:showPercent val="0"/>
          <c:showBubbleSize val="0"/>
          <c:showLeaderLines val="1"/>
        </c:dLbls>
      </c:pie3DChart>
      <c:spPr>
        <a:noFill/>
        <a:ln w="25400">
          <a:noFill/>
        </a:ln>
      </c:spPr>
    </c:plotArea>
    <c:legend>
      <c:legendPos val="r"/>
      <c:layout/>
      <c:overlay val="0"/>
      <c:txPr>
        <a:bodyPr/>
        <a:lstStyle/>
        <a:p>
          <a:pPr>
            <a:defRPr sz="800" b="0" i="0" u="none" strike="noStrike" baseline="0">
              <a:solidFill>
                <a:srgbClr val="000000"/>
              </a:solidFill>
              <a:latin typeface="Times New Roman"/>
              <a:ea typeface="Times New Roman"/>
              <a:cs typeface="Times New Roman"/>
            </a:defRPr>
          </a:pPr>
          <a:endParaRPr lang="es-EC"/>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EC"/>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tx>
            <c:strRef>
              <c:f>'DEMANDA INSATISFECHA'!$C$5</c:f>
              <c:strCache>
                <c:ptCount val="1"/>
                <c:pt idx="0">
                  <c:v>Demanda proyectada</c:v>
                </c:pt>
              </c:strCache>
            </c:strRef>
          </c:tx>
          <c:invertIfNegative val="0"/>
          <c:val>
            <c:numRef>
              <c:f>'DEMANDA INSATISFECHA'!$C$6:$C$10</c:f>
              <c:numCache>
                <c:formatCode>#,##0</c:formatCode>
                <c:ptCount val="5"/>
                <c:pt idx="0">
                  <c:v>558921.4064333326</c:v>
                </c:pt>
                <c:pt idx="1">
                  <c:v>571217.67737486586</c:v>
                </c:pt>
                <c:pt idx="2">
                  <c:v>583784.46627711295</c:v>
                </c:pt>
                <c:pt idx="3">
                  <c:v>596627.72453520948</c:v>
                </c:pt>
                <c:pt idx="4">
                  <c:v>609753.53447498416</c:v>
                </c:pt>
              </c:numCache>
            </c:numRef>
          </c:val>
        </c:ser>
        <c:ser>
          <c:idx val="1"/>
          <c:order val="1"/>
          <c:tx>
            <c:strRef>
              <c:f>'DEMANDA INSATISFECHA'!$D$5</c:f>
              <c:strCache>
                <c:ptCount val="1"/>
                <c:pt idx="0">
                  <c:v>Oferta proyectada</c:v>
                </c:pt>
              </c:strCache>
            </c:strRef>
          </c:tx>
          <c:invertIfNegative val="0"/>
          <c:val>
            <c:numRef>
              <c:f>'DEMANDA INSATISFECHA'!$D$6:$D$10</c:f>
              <c:numCache>
                <c:formatCode>#,##0</c:formatCode>
                <c:ptCount val="5"/>
                <c:pt idx="0">
                  <c:v>68483.843315999999</c:v>
                </c:pt>
                <c:pt idx="1">
                  <c:v>71839.551638484001</c:v>
                </c:pt>
                <c:pt idx="2">
                  <c:v>75359.689668769715</c:v>
                </c:pt>
                <c:pt idx="3">
                  <c:v>79052.31446253942</c:v>
                </c:pt>
                <c:pt idx="4">
                  <c:v>82925.877871203847</c:v>
                </c:pt>
              </c:numCache>
            </c:numRef>
          </c:val>
        </c:ser>
        <c:ser>
          <c:idx val="2"/>
          <c:order val="2"/>
          <c:tx>
            <c:strRef>
              <c:f>'DEMANDA INSATISFECHA'!$E$5</c:f>
              <c:strCache>
                <c:ptCount val="1"/>
                <c:pt idx="0">
                  <c:v>Demanda Insatisfecha</c:v>
                </c:pt>
              </c:strCache>
            </c:strRef>
          </c:tx>
          <c:invertIfNegative val="0"/>
          <c:val>
            <c:numRef>
              <c:f>'DEMANDA INSATISFECHA'!$E$6:$E$10</c:f>
              <c:numCache>
                <c:formatCode>#,##0</c:formatCode>
                <c:ptCount val="5"/>
                <c:pt idx="0">
                  <c:v>490437.56311733258</c:v>
                </c:pt>
                <c:pt idx="1">
                  <c:v>499378.12573638186</c:v>
                </c:pt>
                <c:pt idx="2">
                  <c:v>508424.77660834324</c:v>
                </c:pt>
                <c:pt idx="3">
                  <c:v>517575.41007267009</c:v>
                </c:pt>
                <c:pt idx="4">
                  <c:v>526827.65660378034</c:v>
                </c:pt>
              </c:numCache>
            </c:numRef>
          </c:val>
        </c:ser>
        <c:dLbls>
          <c:showLegendKey val="0"/>
          <c:showVal val="0"/>
          <c:showCatName val="0"/>
          <c:showSerName val="0"/>
          <c:showPercent val="0"/>
          <c:showBubbleSize val="0"/>
        </c:dLbls>
        <c:gapWidth val="150"/>
        <c:shape val="box"/>
        <c:axId val="135185920"/>
        <c:axId val="135187456"/>
        <c:axId val="0"/>
      </c:bar3DChart>
      <c:catAx>
        <c:axId val="135185920"/>
        <c:scaling>
          <c:orientation val="minMax"/>
        </c:scaling>
        <c:delete val="0"/>
        <c:axPos val="b"/>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s-EC"/>
          </a:p>
        </c:txPr>
        <c:crossAx val="135187456"/>
        <c:crosses val="autoZero"/>
        <c:auto val="1"/>
        <c:lblAlgn val="ctr"/>
        <c:lblOffset val="100"/>
        <c:noMultiLvlLbl val="0"/>
      </c:catAx>
      <c:valAx>
        <c:axId val="135187456"/>
        <c:scaling>
          <c:orientation val="minMax"/>
        </c:scaling>
        <c:delete val="0"/>
        <c:axPos val="l"/>
        <c:majorGridlines/>
        <c:numFmt formatCode="#,##0"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s-EC"/>
          </a:p>
        </c:txPr>
        <c:crossAx val="135185920"/>
        <c:crosses val="autoZero"/>
        <c:crossBetween val="between"/>
      </c:valAx>
      <c:spPr>
        <a:noFill/>
        <a:ln w="25400">
          <a:noFill/>
        </a:ln>
      </c:spPr>
    </c:plotArea>
    <c:legend>
      <c:legendPos val="r"/>
      <c:layout/>
      <c:overlay val="0"/>
      <c:txPr>
        <a:bodyPr/>
        <a:lstStyle/>
        <a:p>
          <a:pPr>
            <a:defRPr sz="920" b="0" i="0" u="none" strike="noStrike" baseline="0">
              <a:solidFill>
                <a:srgbClr val="000000"/>
              </a:solidFill>
              <a:latin typeface="Calibri"/>
              <a:ea typeface="Calibri"/>
              <a:cs typeface="Calibri"/>
            </a:defRPr>
          </a:pPr>
          <a:endParaRPr lang="es-EC"/>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EC"/>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1" i="0" u="none" strike="noStrike" baseline="0">
                <a:solidFill>
                  <a:srgbClr val="000000"/>
                </a:solidFill>
                <a:latin typeface="Times New Roman"/>
                <a:ea typeface="Times New Roman"/>
                <a:cs typeface="Times New Roman"/>
              </a:defRPr>
            </a:pPr>
            <a:r>
              <a:rPr lang="es-EC"/>
              <a:t>Unidad educativa</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dPt>
            <c:idx val="0"/>
            <c:bubble3D val="0"/>
          </c:dPt>
          <c:dPt>
            <c:idx val="1"/>
            <c:bubble3D val="0"/>
          </c:dPt>
          <c:dPt>
            <c:idx val="2"/>
            <c:bubble3D val="0"/>
          </c:dPt>
          <c:dLbls>
            <c:txPr>
              <a:bodyPr/>
              <a:lstStyle/>
              <a:p>
                <a:pPr>
                  <a:defRPr sz="1000" b="0" i="0" u="none" strike="noStrike" baseline="0">
                    <a:solidFill>
                      <a:srgbClr val="000000"/>
                    </a:solidFill>
                    <a:latin typeface="Times New Roman"/>
                    <a:ea typeface="Times New Roman"/>
                    <a:cs typeface="Times New Roman"/>
                  </a:defRPr>
                </a:pPr>
                <a:endParaRPr lang="es-EC"/>
              </a:p>
            </c:txPr>
            <c:showLegendKey val="0"/>
            <c:showVal val="0"/>
            <c:showCatName val="0"/>
            <c:showSerName val="0"/>
            <c:showPercent val="1"/>
            <c:showBubbleSize val="0"/>
            <c:showLeaderLines val="1"/>
          </c:dLbls>
          <c:cat>
            <c:strRef>
              <c:f>GRAFICOS!$B$54:$B$56</c:f>
              <c:strCache>
                <c:ptCount val="3"/>
                <c:pt idx="0">
                  <c:v>Laico</c:v>
                </c:pt>
                <c:pt idx="1">
                  <c:v>Religioso</c:v>
                </c:pt>
                <c:pt idx="2">
                  <c:v>Otro</c:v>
                </c:pt>
              </c:strCache>
            </c:strRef>
          </c:cat>
          <c:val>
            <c:numRef>
              <c:f>GRAFICOS!$C$54:$C$56</c:f>
              <c:numCache>
                <c:formatCode>General</c:formatCode>
                <c:ptCount val="3"/>
                <c:pt idx="0">
                  <c:v>106</c:v>
                </c:pt>
                <c:pt idx="1">
                  <c:v>22</c:v>
                </c:pt>
                <c:pt idx="2">
                  <c:v>10</c:v>
                </c:pt>
              </c:numCache>
            </c:numRef>
          </c:val>
        </c:ser>
        <c:dLbls>
          <c:showLegendKey val="0"/>
          <c:showVal val="0"/>
          <c:showCatName val="0"/>
          <c:showSerName val="0"/>
          <c:showPercent val="0"/>
          <c:showBubbleSize val="0"/>
          <c:showLeaderLines val="1"/>
        </c:dLbls>
      </c:pie3DChart>
      <c:spPr>
        <a:noFill/>
        <a:ln w="25400">
          <a:noFill/>
        </a:ln>
      </c:spPr>
    </c:plotArea>
    <c:legend>
      <c:legendPos val="r"/>
      <c:layout/>
      <c:overlay val="0"/>
      <c:txPr>
        <a:bodyPr/>
        <a:lstStyle/>
        <a:p>
          <a:pPr>
            <a:defRPr sz="845" b="0" i="0" u="none" strike="noStrike" baseline="0">
              <a:solidFill>
                <a:srgbClr val="000000"/>
              </a:solidFill>
              <a:latin typeface="Times New Roman"/>
              <a:ea typeface="Times New Roman"/>
              <a:cs typeface="Times New Roman"/>
            </a:defRPr>
          </a:pPr>
          <a:endParaRPr lang="es-EC"/>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EC"/>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1" i="0" u="none" strike="noStrike" baseline="0">
                <a:solidFill>
                  <a:srgbClr val="000000"/>
                </a:solidFill>
                <a:latin typeface="Times New Roman"/>
                <a:ea typeface="Times New Roman"/>
                <a:cs typeface="Times New Roman"/>
              </a:defRPr>
            </a:pPr>
            <a:r>
              <a:rPr lang="es-EC"/>
              <a:t>Sector de domicilio</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dPt>
            <c:idx val="0"/>
            <c:bubble3D val="0"/>
          </c:dPt>
          <c:dPt>
            <c:idx val="1"/>
            <c:bubble3D val="0"/>
          </c:dPt>
          <c:dPt>
            <c:idx val="2"/>
            <c:bubble3D val="0"/>
          </c:dPt>
          <c:dPt>
            <c:idx val="3"/>
            <c:bubble3D val="0"/>
          </c:dPt>
          <c:dPt>
            <c:idx val="4"/>
            <c:bubble3D val="0"/>
          </c:dPt>
          <c:dLbls>
            <c:txPr>
              <a:bodyPr/>
              <a:lstStyle/>
              <a:p>
                <a:pPr>
                  <a:defRPr sz="1000" b="0" i="0" u="none" strike="noStrike" baseline="0">
                    <a:solidFill>
                      <a:srgbClr val="000000"/>
                    </a:solidFill>
                    <a:latin typeface="Times New Roman"/>
                    <a:ea typeface="Times New Roman"/>
                    <a:cs typeface="Times New Roman"/>
                  </a:defRPr>
                </a:pPr>
                <a:endParaRPr lang="es-EC"/>
              </a:p>
            </c:txPr>
            <c:showLegendKey val="0"/>
            <c:showVal val="0"/>
            <c:showCatName val="0"/>
            <c:showSerName val="0"/>
            <c:showPercent val="1"/>
            <c:showBubbleSize val="0"/>
            <c:showLeaderLines val="1"/>
          </c:dLbls>
          <c:cat>
            <c:strRef>
              <c:f>GRAFICOS!$B$77:$B$81</c:f>
              <c:strCache>
                <c:ptCount val="5"/>
                <c:pt idx="0">
                  <c:v>Norte de Quito</c:v>
                </c:pt>
                <c:pt idx="1">
                  <c:v>Centro de Quito</c:v>
                </c:pt>
                <c:pt idx="2">
                  <c:v>Sur de Quito</c:v>
                </c:pt>
                <c:pt idx="3">
                  <c:v>Valle de Tumbaco</c:v>
                </c:pt>
                <c:pt idx="4">
                  <c:v>Valle de Los Chillos</c:v>
                </c:pt>
              </c:strCache>
            </c:strRef>
          </c:cat>
          <c:val>
            <c:numRef>
              <c:f>GRAFICOS!$C$77:$C$81</c:f>
              <c:numCache>
                <c:formatCode>General</c:formatCode>
                <c:ptCount val="5"/>
                <c:pt idx="0">
                  <c:v>62</c:v>
                </c:pt>
                <c:pt idx="1">
                  <c:v>48</c:v>
                </c:pt>
                <c:pt idx="2">
                  <c:v>19</c:v>
                </c:pt>
                <c:pt idx="3">
                  <c:v>4</c:v>
                </c:pt>
                <c:pt idx="4">
                  <c:v>5</c:v>
                </c:pt>
              </c:numCache>
            </c:numRef>
          </c:val>
        </c:ser>
        <c:dLbls>
          <c:showLegendKey val="0"/>
          <c:showVal val="0"/>
          <c:showCatName val="0"/>
          <c:showSerName val="0"/>
          <c:showPercent val="0"/>
          <c:showBubbleSize val="0"/>
          <c:showLeaderLines val="1"/>
        </c:dLbls>
      </c:pie3DChart>
      <c:spPr>
        <a:noFill/>
        <a:ln w="25400">
          <a:noFill/>
        </a:ln>
      </c:spPr>
    </c:plotArea>
    <c:legend>
      <c:legendPos val="r"/>
      <c:layout/>
      <c:overlay val="0"/>
      <c:txPr>
        <a:bodyPr/>
        <a:lstStyle/>
        <a:p>
          <a:pPr>
            <a:defRPr sz="845" b="0" i="0" u="none" strike="noStrike" baseline="0">
              <a:solidFill>
                <a:srgbClr val="000000"/>
              </a:solidFill>
              <a:latin typeface="Times New Roman"/>
              <a:ea typeface="Times New Roman"/>
              <a:cs typeface="Times New Roman"/>
            </a:defRPr>
          </a:pPr>
          <a:endParaRPr lang="es-EC"/>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EC"/>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1" i="0" u="none" strike="noStrike" baseline="0">
                <a:solidFill>
                  <a:srgbClr val="000000"/>
                </a:solidFill>
                <a:latin typeface="Times New Roman"/>
                <a:ea typeface="Times New Roman"/>
                <a:cs typeface="Times New Roman"/>
              </a:defRPr>
            </a:pPr>
            <a:r>
              <a:rPr lang="es-EC"/>
              <a:t>Actividades al aire libre</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dPt>
            <c:idx val="0"/>
            <c:bubble3D val="0"/>
          </c:dPt>
          <c:dPt>
            <c:idx val="1"/>
            <c:bubble3D val="0"/>
          </c:dPt>
          <c:dLbls>
            <c:txPr>
              <a:bodyPr/>
              <a:lstStyle/>
              <a:p>
                <a:pPr>
                  <a:defRPr sz="1000" b="0" i="0" u="none" strike="noStrike" baseline="0">
                    <a:solidFill>
                      <a:srgbClr val="000000"/>
                    </a:solidFill>
                    <a:latin typeface="Times New Roman"/>
                    <a:ea typeface="Times New Roman"/>
                    <a:cs typeface="Times New Roman"/>
                  </a:defRPr>
                </a:pPr>
                <a:endParaRPr lang="es-EC"/>
              </a:p>
            </c:txPr>
            <c:showLegendKey val="0"/>
            <c:showVal val="0"/>
            <c:showCatName val="0"/>
            <c:showSerName val="0"/>
            <c:showPercent val="1"/>
            <c:showBubbleSize val="0"/>
            <c:showLeaderLines val="1"/>
          </c:dLbls>
          <c:cat>
            <c:strRef>
              <c:f>GRAFICOS!$B$102:$B$103</c:f>
              <c:strCache>
                <c:ptCount val="2"/>
                <c:pt idx="0">
                  <c:v>Si</c:v>
                </c:pt>
                <c:pt idx="1">
                  <c:v>No</c:v>
                </c:pt>
              </c:strCache>
            </c:strRef>
          </c:cat>
          <c:val>
            <c:numRef>
              <c:f>GRAFICOS!$C$102:$C$103</c:f>
              <c:numCache>
                <c:formatCode>General</c:formatCode>
                <c:ptCount val="2"/>
                <c:pt idx="0">
                  <c:v>130</c:v>
                </c:pt>
                <c:pt idx="1">
                  <c:v>8</c:v>
                </c:pt>
              </c:numCache>
            </c:numRef>
          </c:val>
        </c:ser>
        <c:dLbls>
          <c:showLegendKey val="0"/>
          <c:showVal val="0"/>
          <c:showCatName val="0"/>
          <c:showSerName val="0"/>
          <c:showPercent val="0"/>
          <c:showBubbleSize val="0"/>
          <c:showLeaderLines val="1"/>
        </c:dLbls>
      </c:pie3DChart>
      <c:spPr>
        <a:noFill/>
        <a:ln w="25400">
          <a:noFill/>
        </a:ln>
      </c:spPr>
    </c:plotArea>
    <c:legend>
      <c:legendPos val="r"/>
      <c:layout/>
      <c:overlay val="0"/>
      <c:txPr>
        <a:bodyPr/>
        <a:lstStyle/>
        <a:p>
          <a:pPr>
            <a:defRPr sz="845" b="0" i="0" u="none" strike="noStrike" baseline="0">
              <a:solidFill>
                <a:srgbClr val="000000"/>
              </a:solidFill>
              <a:latin typeface="Times New Roman"/>
              <a:ea typeface="Times New Roman"/>
              <a:cs typeface="Times New Roman"/>
            </a:defRPr>
          </a:pPr>
          <a:endParaRPr lang="es-EC"/>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EC"/>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1" i="0" u="none" strike="noStrike" baseline="0">
                <a:solidFill>
                  <a:srgbClr val="000000"/>
                </a:solidFill>
                <a:latin typeface="Times New Roman"/>
                <a:ea typeface="Times New Roman"/>
                <a:cs typeface="Times New Roman"/>
              </a:defRPr>
            </a:pPr>
            <a:r>
              <a:rPr lang="es-EC"/>
              <a:t>Asesoramiento</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dPt>
            <c:idx val="0"/>
            <c:bubble3D val="0"/>
          </c:dPt>
          <c:dPt>
            <c:idx val="1"/>
            <c:bubble3D val="0"/>
          </c:dPt>
          <c:dLbls>
            <c:txPr>
              <a:bodyPr/>
              <a:lstStyle/>
              <a:p>
                <a:pPr>
                  <a:defRPr sz="1000" b="0" i="0" u="none" strike="noStrike" baseline="0">
                    <a:solidFill>
                      <a:srgbClr val="000000"/>
                    </a:solidFill>
                    <a:latin typeface="Times New Roman"/>
                    <a:ea typeface="Times New Roman"/>
                    <a:cs typeface="Times New Roman"/>
                  </a:defRPr>
                </a:pPr>
                <a:endParaRPr lang="es-EC"/>
              </a:p>
            </c:txPr>
            <c:showLegendKey val="0"/>
            <c:showVal val="0"/>
            <c:showCatName val="0"/>
            <c:showSerName val="0"/>
            <c:showPercent val="1"/>
            <c:showBubbleSize val="0"/>
            <c:showLeaderLines val="1"/>
          </c:dLbls>
          <c:cat>
            <c:strRef>
              <c:f>GRAFICOS!$B$200:$B$201</c:f>
              <c:strCache>
                <c:ptCount val="2"/>
                <c:pt idx="0">
                  <c:v>Si</c:v>
                </c:pt>
                <c:pt idx="1">
                  <c:v>No</c:v>
                </c:pt>
              </c:strCache>
            </c:strRef>
          </c:cat>
          <c:val>
            <c:numRef>
              <c:f>GRAFICOS!$C$200:$C$201</c:f>
              <c:numCache>
                <c:formatCode>General</c:formatCode>
                <c:ptCount val="2"/>
                <c:pt idx="0">
                  <c:v>27</c:v>
                </c:pt>
                <c:pt idx="1">
                  <c:v>111</c:v>
                </c:pt>
              </c:numCache>
            </c:numRef>
          </c:val>
        </c:ser>
        <c:dLbls>
          <c:showLegendKey val="0"/>
          <c:showVal val="0"/>
          <c:showCatName val="0"/>
          <c:showSerName val="0"/>
          <c:showPercent val="0"/>
          <c:showBubbleSize val="0"/>
          <c:showLeaderLines val="1"/>
        </c:dLbls>
      </c:pie3DChart>
      <c:spPr>
        <a:noFill/>
        <a:ln w="25400">
          <a:noFill/>
        </a:ln>
      </c:spPr>
    </c:plotArea>
    <c:legend>
      <c:legendPos val="r"/>
      <c:layout/>
      <c:overlay val="0"/>
      <c:txPr>
        <a:bodyPr/>
        <a:lstStyle/>
        <a:p>
          <a:pPr>
            <a:defRPr sz="845" b="0" i="0" u="none" strike="noStrike" baseline="0">
              <a:solidFill>
                <a:srgbClr val="000000"/>
              </a:solidFill>
              <a:latin typeface="Times New Roman"/>
              <a:ea typeface="Times New Roman"/>
              <a:cs typeface="Times New Roman"/>
            </a:defRPr>
          </a:pPr>
          <a:endParaRPr lang="es-EC"/>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EC"/>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1" i="0" u="none" strike="noStrike" baseline="0">
                <a:solidFill>
                  <a:srgbClr val="000000"/>
                </a:solidFill>
                <a:latin typeface="Times New Roman"/>
                <a:ea typeface="Times New Roman"/>
                <a:cs typeface="Times New Roman"/>
              </a:defRPr>
            </a:pPr>
            <a:r>
              <a:rPr lang="es-EC"/>
              <a:t>Paquetes turísticos de estudios</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dPt>
            <c:idx val="0"/>
            <c:bubble3D val="0"/>
          </c:dPt>
          <c:dPt>
            <c:idx val="1"/>
            <c:bubble3D val="0"/>
          </c:dPt>
          <c:dPt>
            <c:idx val="2"/>
            <c:bubble3D val="0"/>
          </c:dPt>
          <c:dPt>
            <c:idx val="3"/>
            <c:bubble3D val="0"/>
          </c:dPt>
          <c:dPt>
            <c:idx val="4"/>
            <c:bubble3D val="0"/>
          </c:dPt>
          <c:dPt>
            <c:idx val="5"/>
            <c:bubble3D val="0"/>
          </c:dPt>
          <c:dPt>
            <c:idx val="6"/>
            <c:bubble3D val="0"/>
          </c:dPt>
          <c:dLbls>
            <c:txPr>
              <a:bodyPr/>
              <a:lstStyle/>
              <a:p>
                <a:pPr>
                  <a:defRPr sz="1000" b="0" i="0" u="none" strike="noStrike" baseline="0">
                    <a:solidFill>
                      <a:srgbClr val="000000"/>
                    </a:solidFill>
                    <a:latin typeface="Times New Roman"/>
                    <a:ea typeface="Times New Roman"/>
                    <a:cs typeface="Times New Roman"/>
                  </a:defRPr>
                </a:pPr>
                <a:endParaRPr lang="es-EC"/>
              </a:p>
            </c:txPr>
            <c:showLegendKey val="0"/>
            <c:showVal val="0"/>
            <c:showCatName val="0"/>
            <c:showSerName val="0"/>
            <c:showPercent val="1"/>
            <c:showBubbleSize val="0"/>
            <c:showLeaderLines val="1"/>
          </c:dLbls>
          <c:cat>
            <c:strRef>
              <c:f>GRAFICOS!$B$223:$B$229</c:f>
              <c:strCache>
                <c:ptCount val="7"/>
                <c:pt idx="0">
                  <c:v>Mercados indígenas</c:v>
                </c:pt>
                <c:pt idx="1">
                  <c:v>Etnias</c:v>
                </c:pt>
                <c:pt idx="2">
                  <c:v>Naturaleza y paisaje</c:v>
                </c:pt>
                <c:pt idx="3">
                  <c:v>Montañismo y deportes de aventura</c:v>
                </c:pt>
                <c:pt idx="4">
                  <c:v>Áreas naturales protegidas</c:v>
                </c:pt>
                <c:pt idx="5">
                  <c:v>Sol y playa</c:v>
                </c:pt>
                <c:pt idx="6">
                  <c:v>Otros</c:v>
                </c:pt>
              </c:strCache>
            </c:strRef>
          </c:cat>
          <c:val>
            <c:numRef>
              <c:f>GRAFICOS!$C$223:$C$229</c:f>
              <c:numCache>
                <c:formatCode>General</c:formatCode>
                <c:ptCount val="7"/>
                <c:pt idx="0">
                  <c:v>18</c:v>
                </c:pt>
                <c:pt idx="1">
                  <c:v>17</c:v>
                </c:pt>
                <c:pt idx="2">
                  <c:v>28</c:v>
                </c:pt>
                <c:pt idx="3">
                  <c:v>25</c:v>
                </c:pt>
                <c:pt idx="4">
                  <c:v>39</c:v>
                </c:pt>
                <c:pt idx="5">
                  <c:v>7</c:v>
                </c:pt>
                <c:pt idx="6">
                  <c:v>4</c:v>
                </c:pt>
              </c:numCache>
            </c:numRef>
          </c:val>
        </c:ser>
        <c:dLbls>
          <c:showLegendKey val="0"/>
          <c:showVal val="0"/>
          <c:showCatName val="0"/>
          <c:showSerName val="0"/>
          <c:showPercent val="0"/>
          <c:showBubbleSize val="0"/>
          <c:showLeaderLines val="1"/>
        </c:dLbls>
      </c:pie3DChart>
      <c:spPr>
        <a:noFill/>
        <a:ln w="25400">
          <a:noFill/>
        </a:ln>
      </c:spPr>
    </c:plotArea>
    <c:legend>
      <c:legendPos val="r"/>
      <c:layout/>
      <c:overlay val="0"/>
      <c:txPr>
        <a:bodyPr/>
        <a:lstStyle/>
        <a:p>
          <a:pPr>
            <a:defRPr sz="755" b="0" i="0" u="none" strike="noStrike" baseline="0">
              <a:solidFill>
                <a:srgbClr val="000000"/>
              </a:solidFill>
              <a:latin typeface="Times New Roman"/>
              <a:ea typeface="Times New Roman"/>
              <a:cs typeface="Times New Roman"/>
            </a:defRPr>
          </a:pPr>
          <a:endParaRPr lang="es-EC"/>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EC"/>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1" i="0" u="none" strike="noStrike" baseline="0">
                <a:solidFill>
                  <a:srgbClr val="000000"/>
                </a:solidFill>
                <a:latin typeface="Times New Roman"/>
                <a:ea typeface="Times New Roman"/>
                <a:cs typeface="Times New Roman"/>
              </a:defRPr>
            </a:pPr>
            <a:r>
              <a:rPr lang="es-EC"/>
              <a:t>Duración de las salidas de campo</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dPt>
            <c:idx val="0"/>
            <c:bubble3D val="0"/>
          </c:dPt>
          <c:dPt>
            <c:idx val="1"/>
            <c:bubble3D val="0"/>
          </c:dPt>
          <c:dPt>
            <c:idx val="2"/>
            <c:bubble3D val="0"/>
          </c:dPt>
          <c:dPt>
            <c:idx val="3"/>
            <c:bubble3D val="0"/>
          </c:dPt>
          <c:dLbls>
            <c:txPr>
              <a:bodyPr/>
              <a:lstStyle/>
              <a:p>
                <a:pPr>
                  <a:defRPr sz="1000" b="0" i="0" u="none" strike="noStrike" baseline="0">
                    <a:solidFill>
                      <a:srgbClr val="000000"/>
                    </a:solidFill>
                    <a:latin typeface="Times New Roman"/>
                    <a:ea typeface="Times New Roman"/>
                    <a:cs typeface="Times New Roman"/>
                  </a:defRPr>
                </a:pPr>
                <a:endParaRPr lang="es-EC"/>
              </a:p>
            </c:txPr>
            <c:showLegendKey val="0"/>
            <c:showVal val="0"/>
            <c:showCatName val="0"/>
            <c:showSerName val="0"/>
            <c:showPercent val="1"/>
            <c:showBubbleSize val="0"/>
            <c:showLeaderLines val="1"/>
          </c:dLbls>
          <c:cat>
            <c:strRef>
              <c:f>GRAFICOS!$B$275:$B$278</c:f>
              <c:strCache>
                <c:ptCount val="4"/>
                <c:pt idx="0">
                  <c:v>1 día</c:v>
                </c:pt>
                <c:pt idx="1">
                  <c:v>2 - 3 días</c:v>
                </c:pt>
                <c:pt idx="2">
                  <c:v>4 - 6 días</c:v>
                </c:pt>
                <c:pt idx="3">
                  <c:v>7 en adelante</c:v>
                </c:pt>
              </c:strCache>
            </c:strRef>
          </c:cat>
          <c:val>
            <c:numRef>
              <c:f>GRAFICOS!$C$275:$C$278</c:f>
              <c:numCache>
                <c:formatCode>General</c:formatCode>
                <c:ptCount val="4"/>
                <c:pt idx="0">
                  <c:v>70</c:v>
                </c:pt>
                <c:pt idx="1">
                  <c:v>52</c:v>
                </c:pt>
                <c:pt idx="2">
                  <c:v>15</c:v>
                </c:pt>
                <c:pt idx="3">
                  <c:v>1</c:v>
                </c:pt>
              </c:numCache>
            </c:numRef>
          </c:val>
        </c:ser>
        <c:dLbls>
          <c:showLegendKey val="0"/>
          <c:showVal val="0"/>
          <c:showCatName val="0"/>
          <c:showSerName val="0"/>
          <c:showPercent val="0"/>
          <c:showBubbleSize val="0"/>
          <c:showLeaderLines val="1"/>
        </c:dLbls>
      </c:pie3DChart>
      <c:spPr>
        <a:noFill/>
        <a:ln w="25400">
          <a:noFill/>
        </a:ln>
      </c:spPr>
    </c:plotArea>
    <c:legend>
      <c:legendPos val="r"/>
      <c:layout/>
      <c:overlay val="0"/>
      <c:txPr>
        <a:bodyPr/>
        <a:lstStyle/>
        <a:p>
          <a:pPr>
            <a:defRPr sz="845" b="0" i="0" u="none" strike="noStrike" baseline="0">
              <a:solidFill>
                <a:srgbClr val="000000"/>
              </a:solidFill>
              <a:latin typeface="Times New Roman"/>
              <a:ea typeface="Times New Roman"/>
              <a:cs typeface="Times New Roman"/>
            </a:defRPr>
          </a:pPr>
          <a:endParaRPr lang="es-EC"/>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EC"/>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1" i="0" u="none" strike="noStrike" baseline="0">
                <a:solidFill>
                  <a:srgbClr val="000000"/>
                </a:solidFill>
                <a:latin typeface="Times New Roman"/>
                <a:ea typeface="Times New Roman"/>
                <a:cs typeface="Times New Roman"/>
              </a:defRPr>
            </a:pPr>
            <a:r>
              <a:rPr lang="es-EC"/>
              <a:t>Lugares preferidos para visitar</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dPt>
            <c:idx val="0"/>
            <c:bubble3D val="0"/>
          </c:dPt>
          <c:dPt>
            <c:idx val="1"/>
            <c:bubble3D val="0"/>
          </c:dPt>
          <c:dPt>
            <c:idx val="2"/>
            <c:bubble3D val="0"/>
          </c:dPt>
          <c:dPt>
            <c:idx val="3"/>
            <c:bubble3D val="0"/>
          </c:dPt>
          <c:dLbls>
            <c:txPr>
              <a:bodyPr/>
              <a:lstStyle/>
              <a:p>
                <a:pPr>
                  <a:defRPr sz="1000" b="0" i="0" u="none" strike="noStrike" baseline="0">
                    <a:solidFill>
                      <a:srgbClr val="000000"/>
                    </a:solidFill>
                    <a:latin typeface="Times New Roman"/>
                    <a:ea typeface="Times New Roman"/>
                    <a:cs typeface="Times New Roman"/>
                  </a:defRPr>
                </a:pPr>
                <a:endParaRPr lang="es-EC"/>
              </a:p>
            </c:txPr>
            <c:showLegendKey val="0"/>
            <c:showVal val="0"/>
            <c:showCatName val="0"/>
            <c:showSerName val="0"/>
            <c:showPercent val="1"/>
            <c:showBubbleSize val="0"/>
            <c:showLeaderLines val="1"/>
          </c:dLbls>
          <c:cat>
            <c:strRef>
              <c:f>GRAFICOS!$B$301:$B$304</c:f>
              <c:strCache>
                <c:ptCount val="4"/>
                <c:pt idx="0">
                  <c:v>Áreas naturales protegidas</c:v>
                </c:pt>
                <c:pt idx="1">
                  <c:v>Museos e iglesias</c:v>
                </c:pt>
                <c:pt idx="2">
                  <c:v>Montañismo y aventura</c:v>
                </c:pt>
                <c:pt idx="3">
                  <c:v>Otros</c:v>
                </c:pt>
              </c:strCache>
            </c:strRef>
          </c:cat>
          <c:val>
            <c:numRef>
              <c:f>GRAFICOS!$C$301:$C$304</c:f>
              <c:numCache>
                <c:formatCode>General</c:formatCode>
                <c:ptCount val="4"/>
                <c:pt idx="0">
                  <c:v>89</c:v>
                </c:pt>
                <c:pt idx="1">
                  <c:v>21</c:v>
                </c:pt>
                <c:pt idx="2">
                  <c:v>20</c:v>
                </c:pt>
                <c:pt idx="3">
                  <c:v>8</c:v>
                </c:pt>
              </c:numCache>
            </c:numRef>
          </c:val>
        </c:ser>
        <c:dLbls>
          <c:showLegendKey val="0"/>
          <c:showVal val="0"/>
          <c:showCatName val="0"/>
          <c:showSerName val="0"/>
          <c:showPercent val="0"/>
          <c:showBubbleSize val="0"/>
          <c:showLeaderLines val="1"/>
        </c:dLbls>
      </c:pie3DChart>
      <c:spPr>
        <a:noFill/>
        <a:ln w="25400">
          <a:noFill/>
        </a:ln>
      </c:spPr>
    </c:plotArea>
    <c:legend>
      <c:legendPos val="r"/>
      <c:layout/>
      <c:overlay val="0"/>
      <c:txPr>
        <a:bodyPr/>
        <a:lstStyle/>
        <a:p>
          <a:pPr>
            <a:defRPr sz="845" b="0" i="0" u="none" strike="noStrike" baseline="0">
              <a:solidFill>
                <a:srgbClr val="000000"/>
              </a:solidFill>
              <a:latin typeface="Times New Roman"/>
              <a:ea typeface="Times New Roman"/>
              <a:cs typeface="Times New Roman"/>
            </a:defRPr>
          </a:pPr>
          <a:endParaRPr lang="es-EC"/>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EC"/>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1" i="0" u="none" strike="noStrike" baseline="0">
                <a:solidFill>
                  <a:srgbClr val="000000"/>
                </a:solidFill>
                <a:latin typeface="Times New Roman"/>
                <a:ea typeface="Times New Roman"/>
                <a:cs typeface="Times New Roman"/>
              </a:defRPr>
            </a:pPr>
            <a:r>
              <a:rPr lang="es-EC"/>
              <a:t>Contratación de los servicios de una operadora turística</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dPt>
            <c:idx val="0"/>
            <c:bubble3D val="0"/>
          </c:dPt>
          <c:dPt>
            <c:idx val="1"/>
            <c:bubble3D val="0"/>
          </c:dPt>
          <c:dLbls>
            <c:txPr>
              <a:bodyPr/>
              <a:lstStyle/>
              <a:p>
                <a:pPr>
                  <a:defRPr sz="1000" b="0" i="0" u="none" strike="noStrike" baseline="0">
                    <a:solidFill>
                      <a:srgbClr val="000000"/>
                    </a:solidFill>
                    <a:latin typeface="Times New Roman"/>
                    <a:ea typeface="Times New Roman"/>
                    <a:cs typeface="Times New Roman"/>
                  </a:defRPr>
                </a:pPr>
                <a:endParaRPr lang="es-EC"/>
              </a:p>
            </c:txPr>
            <c:showLegendKey val="0"/>
            <c:showVal val="0"/>
            <c:showCatName val="0"/>
            <c:showSerName val="0"/>
            <c:showPercent val="1"/>
            <c:showBubbleSize val="0"/>
            <c:showLeaderLines val="1"/>
          </c:dLbls>
          <c:cat>
            <c:strRef>
              <c:f>GRAFICOS!$B$327:$B$328</c:f>
              <c:strCache>
                <c:ptCount val="2"/>
                <c:pt idx="0">
                  <c:v>Si</c:v>
                </c:pt>
                <c:pt idx="1">
                  <c:v>No</c:v>
                </c:pt>
              </c:strCache>
            </c:strRef>
          </c:cat>
          <c:val>
            <c:numRef>
              <c:f>GRAFICOS!$C$327:$C$328</c:f>
              <c:numCache>
                <c:formatCode>General</c:formatCode>
                <c:ptCount val="2"/>
                <c:pt idx="0">
                  <c:v>118</c:v>
                </c:pt>
                <c:pt idx="1">
                  <c:v>20</c:v>
                </c:pt>
              </c:numCache>
            </c:numRef>
          </c:val>
        </c:ser>
        <c:dLbls>
          <c:showLegendKey val="0"/>
          <c:showVal val="0"/>
          <c:showCatName val="0"/>
          <c:showSerName val="0"/>
          <c:showPercent val="0"/>
          <c:showBubbleSize val="0"/>
          <c:showLeaderLines val="1"/>
        </c:dLbls>
      </c:pie3DChart>
      <c:spPr>
        <a:noFill/>
        <a:ln w="25400">
          <a:noFill/>
        </a:ln>
      </c:spPr>
    </c:plotArea>
    <c:legend>
      <c:legendPos val="r"/>
      <c:layout/>
      <c:overlay val="0"/>
      <c:txPr>
        <a:bodyPr/>
        <a:lstStyle/>
        <a:p>
          <a:pPr>
            <a:defRPr sz="845" b="0" i="0" u="none" strike="noStrike" baseline="0">
              <a:solidFill>
                <a:srgbClr val="000000"/>
              </a:solidFill>
              <a:latin typeface="Times New Roman"/>
              <a:ea typeface="Times New Roman"/>
              <a:cs typeface="Times New Roman"/>
            </a:defRPr>
          </a:pPr>
          <a:endParaRPr lang="es-EC"/>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EC"/>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01295D-6997-4056-8951-58EBE3E7BD78}" type="doc">
      <dgm:prSet loTypeId="urn:microsoft.com/office/officeart/2005/8/layout/list1" loCatId="list" qsTypeId="urn:microsoft.com/office/officeart/2005/8/quickstyle/3d2" qsCatId="3D" csTypeId="urn:microsoft.com/office/officeart/2005/8/colors/accent1_2" csCatId="accent1" phldr="1"/>
      <dgm:spPr/>
      <dgm:t>
        <a:bodyPr/>
        <a:lstStyle/>
        <a:p>
          <a:endParaRPr lang="es-EC"/>
        </a:p>
      </dgm:t>
    </dgm:pt>
    <dgm:pt modelId="{FFBB9D6E-26DB-4368-92C0-48842FB871F1}">
      <dgm:prSet phldrT="[Texto]"/>
      <dgm:spPr/>
      <dgm:t>
        <a:bodyPr/>
        <a:lstStyle/>
        <a:p>
          <a:r>
            <a:rPr lang="es-EC" dirty="0" smtClean="0">
              <a:latin typeface="Times New Roman" pitchFamily="18" charset="0"/>
              <a:cs typeface="Times New Roman" pitchFamily="18" charset="0"/>
            </a:rPr>
            <a:t>La entrevista</a:t>
          </a:r>
          <a:endParaRPr lang="es-EC" dirty="0">
            <a:latin typeface="Times New Roman" pitchFamily="18" charset="0"/>
            <a:cs typeface="Times New Roman" pitchFamily="18" charset="0"/>
          </a:endParaRPr>
        </a:p>
      </dgm:t>
    </dgm:pt>
    <dgm:pt modelId="{7153AC15-7789-421D-A866-4662DAAE1CEC}" type="parTrans" cxnId="{C87BEBE8-1C8D-4DD3-A4CA-07CC0E7AE01D}">
      <dgm:prSet/>
      <dgm:spPr/>
      <dgm:t>
        <a:bodyPr/>
        <a:lstStyle/>
        <a:p>
          <a:endParaRPr lang="es-EC"/>
        </a:p>
      </dgm:t>
    </dgm:pt>
    <dgm:pt modelId="{36DF704F-5CF6-4319-8FB5-B9CDD29AFFDF}" type="sibTrans" cxnId="{C87BEBE8-1C8D-4DD3-A4CA-07CC0E7AE01D}">
      <dgm:prSet/>
      <dgm:spPr/>
      <dgm:t>
        <a:bodyPr/>
        <a:lstStyle/>
        <a:p>
          <a:endParaRPr lang="es-EC"/>
        </a:p>
      </dgm:t>
    </dgm:pt>
    <dgm:pt modelId="{7DA3EDD8-E526-4ADE-B73A-63A2FBE8CD02}">
      <dgm:prSet phldrT="[Texto]"/>
      <dgm:spPr/>
      <dgm:t>
        <a:bodyPr/>
        <a:lstStyle/>
        <a:p>
          <a:r>
            <a:rPr lang="es-EC" dirty="0" smtClean="0">
              <a:latin typeface="Times New Roman" pitchFamily="18" charset="0"/>
              <a:cs typeface="Times New Roman" pitchFamily="18" charset="0"/>
            </a:rPr>
            <a:t>La encuesta</a:t>
          </a:r>
          <a:endParaRPr lang="es-EC" dirty="0">
            <a:latin typeface="Times New Roman" pitchFamily="18" charset="0"/>
            <a:cs typeface="Times New Roman" pitchFamily="18" charset="0"/>
          </a:endParaRPr>
        </a:p>
      </dgm:t>
    </dgm:pt>
    <dgm:pt modelId="{B735E460-572D-48D4-88B4-90E855D6FD53}" type="parTrans" cxnId="{2485FBC1-C3A3-460E-994B-1FF7CB0C69CA}">
      <dgm:prSet/>
      <dgm:spPr/>
      <dgm:t>
        <a:bodyPr/>
        <a:lstStyle/>
        <a:p>
          <a:endParaRPr lang="es-EC"/>
        </a:p>
      </dgm:t>
    </dgm:pt>
    <dgm:pt modelId="{214C45A2-2A00-45C1-98B7-72D61BC6C890}" type="sibTrans" cxnId="{2485FBC1-C3A3-460E-994B-1FF7CB0C69CA}">
      <dgm:prSet/>
      <dgm:spPr/>
      <dgm:t>
        <a:bodyPr/>
        <a:lstStyle/>
        <a:p>
          <a:endParaRPr lang="es-EC"/>
        </a:p>
      </dgm:t>
    </dgm:pt>
    <dgm:pt modelId="{3376EAFE-192D-4D7F-9EA1-19A562BD2AB1}">
      <dgm:prSet phldrT="[Texto]"/>
      <dgm:spPr/>
      <dgm:t>
        <a:bodyPr/>
        <a:lstStyle/>
        <a:p>
          <a:r>
            <a:rPr lang="es-EC" dirty="0" smtClean="0">
              <a:latin typeface="Times New Roman" pitchFamily="18" charset="0"/>
              <a:cs typeface="Times New Roman" pitchFamily="18" charset="0"/>
            </a:rPr>
            <a:t>La observación</a:t>
          </a:r>
          <a:endParaRPr lang="es-EC" dirty="0">
            <a:latin typeface="Times New Roman" pitchFamily="18" charset="0"/>
            <a:cs typeface="Times New Roman" pitchFamily="18" charset="0"/>
          </a:endParaRPr>
        </a:p>
      </dgm:t>
    </dgm:pt>
    <dgm:pt modelId="{D4338578-0C5D-46C3-B95C-5D3367E9C529}" type="parTrans" cxnId="{D692D651-1DCF-4C48-AC59-ED801592AC2C}">
      <dgm:prSet/>
      <dgm:spPr/>
      <dgm:t>
        <a:bodyPr/>
        <a:lstStyle/>
        <a:p>
          <a:endParaRPr lang="es-EC"/>
        </a:p>
      </dgm:t>
    </dgm:pt>
    <dgm:pt modelId="{DB74F4E9-3BF8-4E08-99AA-B8DA4832A28B}" type="sibTrans" cxnId="{D692D651-1DCF-4C48-AC59-ED801592AC2C}">
      <dgm:prSet/>
      <dgm:spPr/>
      <dgm:t>
        <a:bodyPr/>
        <a:lstStyle/>
        <a:p>
          <a:endParaRPr lang="es-EC"/>
        </a:p>
      </dgm:t>
    </dgm:pt>
    <dgm:pt modelId="{EE92E43B-5934-4F4C-BCB0-5BD981AFF864}" type="pres">
      <dgm:prSet presAssocID="{8B01295D-6997-4056-8951-58EBE3E7BD78}" presName="linear" presStyleCnt="0">
        <dgm:presLayoutVars>
          <dgm:dir/>
          <dgm:animLvl val="lvl"/>
          <dgm:resizeHandles val="exact"/>
        </dgm:presLayoutVars>
      </dgm:prSet>
      <dgm:spPr/>
      <dgm:t>
        <a:bodyPr/>
        <a:lstStyle/>
        <a:p>
          <a:endParaRPr lang="es-EC"/>
        </a:p>
      </dgm:t>
    </dgm:pt>
    <dgm:pt modelId="{2EBE4352-5421-48D9-9537-FCB17B1FD1C6}" type="pres">
      <dgm:prSet presAssocID="{FFBB9D6E-26DB-4368-92C0-48842FB871F1}" presName="parentLin" presStyleCnt="0"/>
      <dgm:spPr/>
    </dgm:pt>
    <dgm:pt modelId="{29B61615-25A8-4C41-92DE-319A1977F7B6}" type="pres">
      <dgm:prSet presAssocID="{FFBB9D6E-26DB-4368-92C0-48842FB871F1}" presName="parentLeftMargin" presStyleLbl="node1" presStyleIdx="0" presStyleCnt="3"/>
      <dgm:spPr/>
      <dgm:t>
        <a:bodyPr/>
        <a:lstStyle/>
        <a:p>
          <a:endParaRPr lang="es-EC"/>
        </a:p>
      </dgm:t>
    </dgm:pt>
    <dgm:pt modelId="{1591AF5D-B362-48B8-901D-E13C55F1A24A}" type="pres">
      <dgm:prSet presAssocID="{FFBB9D6E-26DB-4368-92C0-48842FB871F1}" presName="parentText" presStyleLbl="node1" presStyleIdx="0" presStyleCnt="3">
        <dgm:presLayoutVars>
          <dgm:chMax val="0"/>
          <dgm:bulletEnabled val="1"/>
        </dgm:presLayoutVars>
      </dgm:prSet>
      <dgm:spPr/>
      <dgm:t>
        <a:bodyPr/>
        <a:lstStyle/>
        <a:p>
          <a:endParaRPr lang="es-EC"/>
        </a:p>
      </dgm:t>
    </dgm:pt>
    <dgm:pt modelId="{05044495-303A-4DF8-A16B-2B8A61DB00FD}" type="pres">
      <dgm:prSet presAssocID="{FFBB9D6E-26DB-4368-92C0-48842FB871F1}" presName="negativeSpace" presStyleCnt="0"/>
      <dgm:spPr/>
    </dgm:pt>
    <dgm:pt modelId="{D786598C-BDEF-43ED-80E0-DC2FD7CDF80D}" type="pres">
      <dgm:prSet presAssocID="{FFBB9D6E-26DB-4368-92C0-48842FB871F1}" presName="childText" presStyleLbl="conFgAcc1" presStyleIdx="0" presStyleCnt="3">
        <dgm:presLayoutVars>
          <dgm:bulletEnabled val="1"/>
        </dgm:presLayoutVars>
      </dgm:prSet>
      <dgm:spPr/>
    </dgm:pt>
    <dgm:pt modelId="{184571FA-5038-4721-B4CB-642C601BA5DC}" type="pres">
      <dgm:prSet presAssocID="{36DF704F-5CF6-4319-8FB5-B9CDD29AFFDF}" presName="spaceBetweenRectangles" presStyleCnt="0"/>
      <dgm:spPr/>
    </dgm:pt>
    <dgm:pt modelId="{8C104300-D32F-46E8-B2AF-9645BFC4403D}" type="pres">
      <dgm:prSet presAssocID="{7DA3EDD8-E526-4ADE-B73A-63A2FBE8CD02}" presName="parentLin" presStyleCnt="0"/>
      <dgm:spPr/>
    </dgm:pt>
    <dgm:pt modelId="{1846D49E-9665-4C17-8670-A4F78865F519}" type="pres">
      <dgm:prSet presAssocID="{7DA3EDD8-E526-4ADE-B73A-63A2FBE8CD02}" presName="parentLeftMargin" presStyleLbl="node1" presStyleIdx="0" presStyleCnt="3"/>
      <dgm:spPr/>
      <dgm:t>
        <a:bodyPr/>
        <a:lstStyle/>
        <a:p>
          <a:endParaRPr lang="es-EC"/>
        </a:p>
      </dgm:t>
    </dgm:pt>
    <dgm:pt modelId="{70E47D65-B7F2-499C-A600-2F0E25B830D8}" type="pres">
      <dgm:prSet presAssocID="{7DA3EDD8-E526-4ADE-B73A-63A2FBE8CD02}" presName="parentText" presStyleLbl="node1" presStyleIdx="1" presStyleCnt="3">
        <dgm:presLayoutVars>
          <dgm:chMax val="0"/>
          <dgm:bulletEnabled val="1"/>
        </dgm:presLayoutVars>
      </dgm:prSet>
      <dgm:spPr/>
      <dgm:t>
        <a:bodyPr/>
        <a:lstStyle/>
        <a:p>
          <a:endParaRPr lang="es-EC"/>
        </a:p>
      </dgm:t>
    </dgm:pt>
    <dgm:pt modelId="{D4E8FC48-E668-4323-BB6D-997C839C388E}" type="pres">
      <dgm:prSet presAssocID="{7DA3EDD8-E526-4ADE-B73A-63A2FBE8CD02}" presName="negativeSpace" presStyleCnt="0"/>
      <dgm:spPr/>
    </dgm:pt>
    <dgm:pt modelId="{9F4CBB83-4027-4E36-BE35-C326A6433302}" type="pres">
      <dgm:prSet presAssocID="{7DA3EDD8-E526-4ADE-B73A-63A2FBE8CD02}" presName="childText" presStyleLbl="conFgAcc1" presStyleIdx="1" presStyleCnt="3">
        <dgm:presLayoutVars>
          <dgm:bulletEnabled val="1"/>
        </dgm:presLayoutVars>
      </dgm:prSet>
      <dgm:spPr/>
    </dgm:pt>
    <dgm:pt modelId="{B8938388-F8A1-4C9F-9A06-CB8EEA5B0DBB}" type="pres">
      <dgm:prSet presAssocID="{214C45A2-2A00-45C1-98B7-72D61BC6C890}" presName="spaceBetweenRectangles" presStyleCnt="0"/>
      <dgm:spPr/>
    </dgm:pt>
    <dgm:pt modelId="{DDBA8C83-A685-4BBE-926E-06359A40F561}" type="pres">
      <dgm:prSet presAssocID="{3376EAFE-192D-4D7F-9EA1-19A562BD2AB1}" presName="parentLin" presStyleCnt="0"/>
      <dgm:spPr/>
    </dgm:pt>
    <dgm:pt modelId="{05062AB7-4A91-4347-B4D8-DFA3D77825DC}" type="pres">
      <dgm:prSet presAssocID="{3376EAFE-192D-4D7F-9EA1-19A562BD2AB1}" presName="parentLeftMargin" presStyleLbl="node1" presStyleIdx="1" presStyleCnt="3"/>
      <dgm:spPr/>
      <dgm:t>
        <a:bodyPr/>
        <a:lstStyle/>
        <a:p>
          <a:endParaRPr lang="es-EC"/>
        </a:p>
      </dgm:t>
    </dgm:pt>
    <dgm:pt modelId="{7DA8D622-5796-45D8-82F0-C849346902F0}" type="pres">
      <dgm:prSet presAssocID="{3376EAFE-192D-4D7F-9EA1-19A562BD2AB1}" presName="parentText" presStyleLbl="node1" presStyleIdx="2" presStyleCnt="3">
        <dgm:presLayoutVars>
          <dgm:chMax val="0"/>
          <dgm:bulletEnabled val="1"/>
        </dgm:presLayoutVars>
      </dgm:prSet>
      <dgm:spPr/>
      <dgm:t>
        <a:bodyPr/>
        <a:lstStyle/>
        <a:p>
          <a:endParaRPr lang="es-EC"/>
        </a:p>
      </dgm:t>
    </dgm:pt>
    <dgm:pt modelId="{0306EEFA-E7FD-43DC-BA80-D379487F9703}" type="pres">
      <dgm:prSet presAssocID="{3376EAFE-192D-4D7F-9EA1-19A562BD2AB1}" presName="negativeSpace" presStyleCnt="0"/>
      <dgm:spPr/>
    </dgm:pt>
    <dgm:pt modelId="{56626FE4-E39F-4FEF-898E-A715D4917C26}" type="pres">
      <dgm:prSet presAssocID="{3376EAFE-192D-4D7F-9EA1-19A562BD2AB1}" presName="childText" presStyleLbl="conFgAcc1" presStyleIdx="2" presStyleCnt="3">
        <dgm:presLayoutVars>
          <dgm:bulletEnabled val="1"/>
        </dgm:presLayoutVars>
      </dgm:prSet>
      <dgm:spPr/>
    </dgm:pt>
  </dgm:ptLst>
  <dgm:cxnLst>
    <dgm:cxn modelId="{44D8019E-97D3-4809-92CC-86F7EC39D068}" type="presOf" srcId="{FFBB9D6E-26DB-4368-92C0-48842FB871F1}" destId="{29B61615-25A8-4C41-92DE-319A1977F7B6}" srcOrd="0" destOrd="0" presId="urn:microsoft.com/office/officeart/2005/8/layout/list1"/>
    <dgm:cxn modelId="{83286CFD-4C31-4A5F-86E9-0B0BDF1A59FD}" type="presOf" srcId="{3376EAFE-192D-4D7F-9EA1-19A562BD2AB1}" destId="{05062AB7-4A91-4347-B4D8-DFA3D77825DC}" srcOrd="0" destOrd="0" presId="urn:microsoft.com/office/officeart/2005/8/layout/list1"/>
    <dgm:cxn modelId="{7915FC6C-2FC8-4ABB-9293-2F35C97AB6D9}" type="presOf" srcId="{8B01295D-6997-4056-8951-58EBE3E7BD78}" destId="{EE92E43B-5934-4F4C-BCB0-5BD981AFF864}" srcOrd="0" destOrd="0" presId="urn:microsoft.com/office/officeart/2005/8/layout/list1"/>
    <dgm:cxn modelId="{7EAE3705-2F07-4645-9631-FA206423DF28}" type="presOf" srcId="{7DA3EDD8-E526-4ADE-B73A-63A2FBE8CD02}" destId="{1846D49E-9665-4C17-8670-A4F78865F519}" srcOrd="0" destOrd="0" presId="urn:microsoft.com/office/officeart/2005/8/layout/list1"/>
    <dgm:cxn modelId="{66BE9824-2F2A-4924-B12B-86C90BCAC874}" type="presOf" srcId="{3376EAFE-192D-4D7F-9EA1-19A562BD2AB1}" destId="{7DA8D622-5796-45D8-82F0-C849346902F0}" srcOrd="1" destOrd="0" presId="urn:microsoft.com/office/officeart/2005/8/layout/list1"/>
    <dgm:cxn modelId="{2485FBC1-C3A3-460E-994B-1FF7CB0C69CA}" srcId="{8B01295D-6997-4056-8951-58EBE3E7BD78}" destId="{7DA3EDD8-E526-4ADE-B73A-63A2FBE8CD02}" srcOrd="1" destOrd="0" parTransId="{B735E460-572D-48D4-88B4-90E855D6FD53}" sibTransId="{214C45A2-2A00-45C1-98B7-72D61BC6C890}"/>
    <dgm:cxn modelId="{D3E0E620-C044-40DD-82BF-46A599A137CD}" type="presOf" srcId="{7DA3EDD8-E526-4ADE-B73A-63A2FBE8CD02}" destId="{70E47D65-B7F2-499C-A600-2F0E25B830D8}" srcOrd="1" destOrd="0" presId="urn:microsoft.com/office/officeart/2005/8/layout/list1"/>
    <dgm:cxn modelId="{3424399C-53C7-4C55-93DC-637E5F27045D}" type="presOf" srcId="{FFBB9D6E-26DB-4368-92C0-48842FB871F1}" destId="{1591AF5D-B362-48B8-901D-E13C55F1A24A}" srcOrd="1" destOrd="0" presId="urn:microsoft.com/office/officeart/2005/8/layout/list1"/>
    <dgm:cxn modelId="{D692D651-1DCF-4C48-AC59-ED801592AC2C}" srcId="{8B01295D-6997-4056-8951-58EBE3E7BD78}" destId="{3376EAFE-192D-4D7F-9EA1-19A562BD2AB1}" srcOrd="2" destOrd="0" parTransId="{D4338578-0C5D-46C3-B95C-5D3367E9C529}" sibTransId="{DB74F4E9-3BF8-4E08-99AA-B8DA4832A28B}"/>
    <dgm:cxn modelId="{C87BEBE8-1C8D-4DD3-A4CA-07CC0E7AE01D}" srcId="{8B01295D-6997-4056-8951-58EBE3E7BD78}" destId="{FFBB9D6E-26DB-4368-92C0-48842FB871F1}" srcOrd="0" destOrd="0" parTransId="{7153AC15-7789-421D-A866-4662DAAE1CEC}" sibTransId="{36DF704F-5CF6-4319-8FB5-B9CDD29AFFDF}"/>
    <dgm:cxn modelId="{736FBD91-D0E3-485B-B059-65F53B9F5B37}" type="presParOf" srcId="{EE92E43B-5934-4F4C-BCB0-5BD981AFF864}" destId="{2EBE4352-5421-48D9-9537-FCB17B1FD1C6}" srcOrd="0" destOrd="0" presId="urn:microsoft.com/office/officeart/2005/8/layout/list1"/>
    <dgm:cxn modelId="{FFCCEFF8-E662-4276-AC65-B3B44E72323A}" type="presParOf" srcId="{2EBE4352-5421-48D9-9537-FCB17B1FD1C6}" destId="{29B61615-25A8-4C41-92DE-319A1977F7B6}" srcOrd="0" destOrd="0" presId="urn:microsoft.com/office/officeart/2005/8/layout/list1"/>
    <dgm:cxn modelId="{3F2DBD64-4EFD-454B-BAB9-89C5B8B978FF}" type="presParOf" srcId="{2EBE4352-5421-48D9-9537-FCB17B1FD1C6}" destId="{1591AF5D-B362-48B8-901D-E13C55F1A24A}" srcOrd="1" destOrd="0" presId="urn:microsoft.com/office/officeart/2005/8/layout/list1"/>
    <dgm:cxn modelId="{2DD1A03C-93B1-498C-980C-3F91E65CB8A4}" type="presParOf" srcId="{EE92E43B-5934-4F4C-BCB0-5BD981AFF864}" destId="{05044495-303A-4DF8-A16B-2B8A61DB00FD}" srcOrd="1" destOrd="0" presId="urn:microsoft.com/office/officeart/2005/8/layout/list1"/>
    <dgm:cxn modelId="{81B846D2-D4BF-41CB-B3CB-C506B312627E}" type="presParOf" srcId="{EE92E43B-5934-4F4C-BCB0-5BD981AFF864}" destId="{D786598C-BDEF-43ED-80E0-DC2FD7CDF80D}" srcOrd="2" destOrd="0" presId="urn:microsoft.com/office/officeart/2005/8/layout/list1"/>
    <dgm:cxn modelId="{C134D83E-9FB0-4BA8-AA1D-8AE1540E1995}" type="presParOf" srcId="{EE92E43B-5934-4F4C-BCB0-5BD981AFF864}" destId="{184571FA-5038-4721-B4CB-642C601BA5DC}" srcOrd="3" destOrd="0" presId="urn:microsoft.com/office/officeart/2005/8/layout/list1"/>
    <dgm:cxn modelId="{E8CB56A5-1756-4359-BBBC-2162CFC3C5EA}" type="presParOf" srcId="{EE92E43B-5934-4F4C-BCB0-5BD981AFF864}" destId="{8C104300-D32F-46E8-B2AF-9645BFC4403D}" srcOrd="4" destOrd="0" presId="urn:microsoft.com/office/officeart/2005/8/layout/list1"/>
    <dgm:cxn modelId="{D9DB4BE1-C477-488E-8C67-6FA93CFC515D}" type="presParOf" srcId="{8C104300-D32F-46E8-B2AF-9645BFC4403D}" destId="{1846D49E-9665-4C17-8670-A4F78865F519}" srcOrd="0" destOrd="0" presId="urn:microsoft.com/office/officeart/2005/8/layout/list1"/>
    <dgm:cxn modelId="{43348EC0-2D0D-4766-9D69-708CF53E7396}" type="presParOf" srcId="{8C104300-D32F-46E8-B2AF-9645BFC4403D}" destId="{70E47D65-B7F2-499C-A600-2F0E25B830D8}" srcOrd="1" destOrd="0" presId="urn:microsoft.com/office/officeart/2005/8/layout/list1"/>
    <dgm:cxn modelId="{6FC6799B-DB3E-43C6-B06A-7FF12F868C22}" type="presParOf" srcId="{EE92E43B-5934-4F4C-BCB0-5BD981AFF864}" destId="{D4E8FC48-E668-4323-BB6D-997C839C388E}" srcOrd="5" destOrd="0" presId="urn:microsoft.com/office/officeart/2005/8/layout/list1"/>
    <dgm:cxn modelId="{499B61A9-021F-451B-93C2-56C380AD29D2}" type="presParOf" srcId="{EE92E43B-5934-4F4C-BCB0-5BD981AFF864}" destId="{9F4CBB83-4027-4E36-BE35-C326A6433302}" srcOrd="6" destOrd="0" presId="urn:microsoft.com/office/officeart/2005/8/layout/list1"/>
    <dgm:cxn modelId="{F164EFCC-6CA8-46E7-85A0-B8986B8D2047}" type="presParOf" srcId="{EE92E43B-5934-4F4C-BCB0-5BD981AFF864}" destId="{B8938388-F8A1-4C9F-9A06-CB8EEA5B0DBB}" srcOrd="7" destOrd="0" presId="urn:microsoft.com/office/officeart/2005/8/layout/list1"/>
    <dgm:cxn modelId="{34CA06C9-1C53-445B-93A9-E9C74FEB4B93}" type="presParOf" srcId="{EE92E43B-5934-4F4C-BCB0-5BD981AFF864}" destId="{DDBA8C83-A685-4BBE-926E-06359A40F561}" srcOrd="8" destOrd="0" presId="urn:microsoft.com/office/officeart/2005/8/layout/list1"/>
    <dgm:cxn modelId="{8C4AC341-36DD-4DF3-9EF4-A3A074ED0202}" type="presParOf" srcId="{DDBA8C83-A685-4BBE-926E-06359A40F561}" destId="{05062AB7-4A91-4347-B4D8-DFA3D77825DC}" srcOrd="0" destOrd="0" presId="urn:microsoft.com/office/officeart/2005/8/layout/list1"/>
    <dgm:cxn modelId="{456539F1-F9EA-4A1D-A9F4-A5F24A7F8B8F}" type="presParOf" srcId="{DDBA8C83-A685-4BBE-926E-06359A40F561}" destId="{7DA8D622-5796-45D8-82F0-C849346902F0}" srcOrd="1" destOrd="0" presId="urn:microsoft.com/office/officeart/2005/8/layout/list1"/>
    <dgm:cxn modelId="{9E84F605-2BAC-436A-B4C5-E0660580375E}" type="presParOf" srcId="{EE92E43B-5934-4F4C-BCB0-5BD981AFF864}" destId="{0306EEFA-E7FD-43DC-BA80-D379487F9703}" srcOrd="9" destOrd="0" presId="urn:microsoft.com/office/officeart/2005/8/layout/list1"/>
    <dgm:cxn modelId="{422CABEB-CE5B-4663-B804-F8386538A22F}" type="presParOf" srcId="{EE92E43B-5934-4F4C-BCB0-5BD981AFF864}" destId="{56626FE4-E39F-4FEF-898E-A715D4917C2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DF75B4-7B3E-4F81-9CC8-EDEF9624CCB1}" type="doc">
      <dgm:prSet loTypeId="urn:microsoft.com/office/officeart/2005/8/layout/list1" loCatId="list" qsTypeId="urn:microsoft.com/office/officeart/2005/8/quickstyle/3d2" qsCatId="3D" csTypeId="urn:microsoft.com/office/officeart/2005/8/colors/accent1_2" csCatId="accent1" phldr="1"/>
      <dgm:spPr/>
      <dgm:t>
        <a:bodyPr/>
        <a:lstStyle/>
        <a:p>
          <a:endParaRPr lang="es-EC"/>
        </a:p>
      </dgm:t>
    </dgm:pt>
    <dgm:pt modelId="{7F3E598D-9AD7-4714-8A71-E2D756025BBE}">
      <dgm:prSet phldrT="[Texto]">
        <dgm:style>
          <a:lnRef idx="0">
            <a:schemeClr val="accent2"/>
          </a:lnRef>
          <a:fillRef idx="3">
            <a:schemeClr val="accent2"/>
          </a:fillRef>
          <a:effectRef idx="3">
            <a:schemeClr val="accent2"/>
          </a:effectRef>
          <a:fontRef idx="minor">
            <a:schemeClr val="lt1"/>
          </a:fontRef>
        </dgm:style>
      </dgm:prSet>
      <dgm:spPr/>
      <dgm:t>
        <a:bodyPr/>
        <a:lstStyle/>
        <a:p>
          <a:r>
            <a:rPr lang="es-ES" b="1" dirty="0" smtClean="0">
              <a:latin typeface="Times New Roman" pitchFamily="18" charset="0"/>
              <a:cs typeface="Times New Roman" pitchFamily="18" charset="0"/>
            </a:rPr>
            <a:t>Transporte de recurso humano</a:t>
          </a:r>
          <a:endParaRPr lang="es-EC" dirty="0">
            <a:latin typeface="Times New Roman" pitchFamily="18" charset="0"/>
            <a:cs typeface="Times New Roman" pitchFamily="18" charset="0"/>
          </a:endParaRPr>
        </a:p>
      </dgm:t>
    </dgm:pt>
    <dgm:pt modelId="{1D41044B-4849-4811-9826-07A7BCC6DBBF}" type="parTrans" cxnId="{6226F47D-C03D-4EFB-9C14-449B0BE057E4}">
      <dgm:prSet/>
      <dgm:spPr/>
      <dgm:t>
        <a:bodyPr/>
        <a:lstStyle/>
        <a:p>
          <a:endParaRPr lang="es-EC"/>
        </a:p>
      </dgm:t>
    </dgm:pt>
    <dgm:pt modelId="{7CEA517B-5041-4305-A3D2-821EECD22A15}" type="sibTrans" cxnId="{6226F47D-C03D-4EFB-9C14-449B0BE057E4}">
      <dgm:prSet/>
      <dgm:spPr/>
      <dgm:t>
        <a:bodyPr/>
        <a:lstStyle/>
        <a:p>
          <a:endParaRPr lang="es-EC"/>
        </a:p>
      </dgm:t>
    </dgm:pt>
    <dgm:pt modelId="{221CBB3C-59D8-4A1C-BA41-73E2EE00450B}">
      <dgm:prSet phldrT="[Texto]"/>
      <dgm:spPr/>
      <dgm:t>
        <a:bodyPr/>
        <a:lstStyle/>
        <a:p>
          <a:r>
            <a:rPr lang="es-EC" b="1" dirty="0" smtClean="0">
              <a:latin typeface="Times New Roman" pitchFamily="18" charset="0"/>
              <a:cs typeface="Times New Roman" pitchFamily="18" charset="0"/>
            </a:rPr>
            <a:t>Cercanía al mercado</a:t>
          </a:r>
          <a:endParaRPr lang="es-EC" dirty="0">
            <a:latin typeface="Times New Roman" pitchFamily="18" charset="0"/>
            <a:cs typeface="Times New Roman" pitchFamily="18" charset="0"/>
          </a:endParaRPr>
        </a:p>
      </dgm:t>
    </dgm:pt>
    <dgm:pt modelId="{90857596-456B-4233-888A-2F95A4B6E2AE}" type="parTrans" cxnId="{5CA5544F-F422-44A6-99AE-4C8BC49A224A}">
      <dgm:prSet/>
      <dgm:spPr/>
      <dgm:t>
        <a:bodyPr/>
        <a:lstStyle/>
        <a:p>
          <a:endParaRPr lang="es-EC"/>
        </a:p>
      </dgm:t>
    </dgm:pt>
    <dgm:pt modelId="{5F36E01F-E8DE-4F1B-8C05-E3A6DDCFC85B}" type="sibTrans" cxnId="{5CA5544F-F422-44A6-99AE-4C8BC49A224A}">
      <dgm:prSet/>
      <dgm:spPr/>
      <dgm:t>
        <a:bodyPr/>
        <a:lstStyle/>
        <a:p>
          <a:endParaRPr lang="es-EC"/>
        </a:p>
      </dgm:t>
    </dgm:pt>
    <dgm:pt modelId="{D160C425-D4C6-4892-8CF1-469C4C557E78}">
      <dgm:prSet phldrT="[Texto]">
        <dgm:style>
          <a:lnRef idx="0">
            <a:schemeClr val="accent2"/>
          </a:lnRef>
          <a:fillRef idx="3">
            <a:schemeClr val="accent2"/>
          </a:fillRef>
          <a:effectRef idx="3">
            <a:schemeClr val="accent2"/>
          </a:effectRef>
          <a:fontRef idx="minor">
            <a:schemeClr val="lt1"/>
          </a:fontRef>
        </dgm:style>
      </dgm:prSet>
      <dgm:spPr/>
      <dgm:t>
        <a:bodyPr/>
        <a:lstStyle/>
        <a:p>
          <a:r>
            <a:rPr lang="es-ES" b="1" dirty="0" smtClean="0">
              <a:latin typeface="Times New Roman" pitchFamily="18" charset="0"/>
              <a:cs typeface="Times New Roman" pitchFamily="18" charset="0"/>
            </a:rPr>
            <a:t>Costo de los servicios básicos y del </a:t>
          </a:r>
          <a:r>
            <a:rPr lang="es-EC" b="1" dirty="0" smtClean="0">
              <a:latin typeface="Times New Roman" pitchFamily="18" charset="0"/>
              <a:cs typeface="Times New Roman" pitchFamily="18" charset="0"/>
            </a:rPr>
            <a:t>alquiler del local</a:t>
          </a:r>
          <a:endParaRPr lang="es-EC" b="1" dirty="0">
            <a:latin typeface="Times New Roman" pitchFamily="18" charset="0"/>
            <a:cs typeface="Times New Roman" pitchFamily="18" charset="0"/>
          </a:endParaRPr>
        </a:p>
      </dgm:t>
    </dgm:pt>
    <dgm:pt modelId="{25362E82-B63C-445E-AF91-88C8E7D6DD7F}" type="parTrans" cxnId="{69F80C69-455E-4669-96EF-83FADA3030DA}">
      <dgm:prSet/>
      <dgm:spPr/>
      <dgm:t>
        <a:bodyPr/>
        <a:lstStyle/>
        <a:p>
          <a:endParaRPr lang="es-EC"/>
        </a:p>
      </dgm:t>
    </dgm:pt>
    <dgm:pt modelId="{51C43715-C0AD-4FC1-BEE1-51E06B3D74E2}" type="sibTrans" cxnId="{69F80C69-455E-4669-96EF-83FADA3030DA}">
      <dgm:prSet/>
      <dgm:spPr/>
      <dgm:t>
        <a:bodyPr/>
        <a:lstStyle/>
        <a:p>
          <a:endParaRPr lang="es-EC"/>
        </a:p>
      </dgm:t>
    </dgm:pt>
    <dgm:pt modelId="{9D932A89-188F-4135-A77B-C7772AD8038A}">
      <dgm:prSet>
        <dgm:style>
          <a:lnRef idx="0">
            <a:schemeClr val="accent2"/>
          </a:lnRef>
          <a:fillRef idx="3">
            <a:schemeClr val="accent2"/>
          </a:fillRef>
          <a:effectRef idx="3">
            <a:schemeClr val="accent2"/>
          </a:effectRef>
          <a:fontRef idx="minor">
            <a:schemeClr val="lt1"/>
          </a:fontRef>
        </dgm:style>
      </dgm:prSet>
      <dgm:spPr/>
      <dgm:t>
        <a:bodyPr/>
        <a:lstStyle/>
        <a:p>
          <a:r>
            <a:rPr lang="es-ES" b="1" dirty="0" smtClean="0">
              <a:latin typeface="Times New Roman" pitchFamily="18" charset="0"/>
              <a:cs typeface="Times New Roman" pitchFamily="18" charset="0"/>
            </a:rPr>
            <a:t>Vías de acceso</a:t>
          </a:r>
          <a:endParaRPr lang="es-EC" dirty="0">
            <a:latin typeface="Times New Roman" pitchFamily="18" charset="0"/>
            <a:cs typeface="Times New Roman" pitchFamily="18" charset="0"/>
          </a:endParaRPr>
        </a:p>
      </dgm:t>
    </dgm:pt>
    <dgm:pt modelId="{9F47768D-D222-4508-8233-95CAB30B9BD5}" type="parTrans" cxnId="{36F73549-5A8B-4886-9FD1-85DC7D831EB0}">
      <dgm:prSet/>
      <dgm:spPr/>
      <dgm:t>
        <a:bodyPr/>
        <a:lstStyle/>
        <a:p>
          <a:endParaRPr lang="es-EC"/>
        </a:p>
      </dgm:t>
    </dgm:pt>
    <dgm:pt modelId="{33DCFA23-0688-4B62-9182-60C9EE9E6C80}" type="sibTrans" cxnId="{36F73549-5A8B-4886-9FD1-85DC7D831EB0}">
      <dgm:prSet/>
      <dgm:spPr/>
      <dgm:t>
        <a:bodyPr/>
        <a:lstStyle/>
        <a:p>
          <a:endParaRPr lang="es-EC"/>
        </a:p>
      </dgm:t>
    </dgm:pt>
    <dgm:pt modelId="{0ED60BD5-6294-4917-A0C1-3E379A0F371F}">
      <dgm:prSet/>
      <dgm:spPr/>
      <dgm:t>
        <a:bodyPr/>
        <a:lstStyle/>
        <a:p>
          <a:r>
            <a:rPr lang="es-ES" b="1" dirty="0" smtClean="0">
              <a:latin typeface="Times New Roman" pitchFamily="18" charset="0"/>
              <a:cs typeface="Times New Roman" pitchFamily="18" charset="0"/>
            </a:rPr>
            <a:t>Personal disponible</a:t>
          </a:r>
          <a:endParaRPr lang="es-EC" dirty="0">
            <a:latin typeface="Times New Roman" pitchFamily="18" charset="0"/>
            <a:cs typeface="Times New Roman" pitchFamily="18" charset="0"/>
          </a:endParaRPr>
        </a:p>
      </dgm:t>
    </dgm:pt>
    <dgm:pt modelId="{CCFBFE2C-3B91-40CD-8DBB-9A4934A1B6A3}" type="parTrans" cxnId="{D5977A06-2E16-41FF-887E-EEBA159E875F}">
      <dgm:prSet/>
      <dgm:spPr/>
      <dgm:t>
        <a:bodyPr/>
        <a:lstStyle/>
        <a:p>
          <a:endParaRPr lang="es-EC"/>
        </a:p>
      </dgm:t>
    </dgm:pt>
    <dgm:pt modelId="{98EEB272-3670-47D0-B6F8-170F13DC471F}" type="sibTrans" cxnId="{D5977A06-2E16-41FF-887E-EEBA159E875F}">
      <dgm:prSet/>
      <dgm:spPr/>
      <dgm:t>
        <a:bodyPr/>
        <a:lstStyle/>
        <a:p>
          <a:endParaRPr lang="es-EC"/>
        </a:p>
      </dgm:t>
    </dgm:pt>
    <dgm:pt modelId="{373A034F-37B6-4888-A3AC-823244C430CD}" type="pres">
      <dgm:prSet presAssocID="{14DF75B4-7B3E-4F81-9CC8-EDEF9624CCB1}" presName="linear" presStyleCnt="0">
        <dgm:presLayoutVars>
          <dgm:dir/>
          <dgm:animLvl val="lvl"/>
          <dgm:resizeHandles val="exact"/>
        </dgm:presLayoutVars>
      </dgm:prSet>
      <dgm:spPr/>
      <dgm:t>
        <a:bodyPr/>
        <a:lstStyle/>
        <a:p>
          <a:endParaRPr lang="es-EC"/>
        </a:p>
      </dgm:t>
    </dgm:pt>
    <dgm:pt modelId="{616843C5-8B6A-4196-AD59-FC394B428DD5}" type="pres">
      <dgm:prSet presAssocID="{9D932A89-188F-4135-A77B-C7772AD8038A}" presName="parentLin" presStyleCnt="0"/>
      <dgm:spPr/>
    </dgm:pt>
    <dgm:pt modelId="{1A82A194-112A-405B-BB2C-A2D2DA8A8133}" type="pres">
      <dgm:prSet presAssocID="{9D932A89-188F-4135-A77B-C7772AD8038A}" presName="parentLeftMargin" presStyleLbl="node1" presStyleIdx="0" presStyleCnt="5"/>
      <dgm:spPr/>
      <dgm:t>
        <a:bodyPr/>
        <a:lstStyle/>
        <a:p>
          <a:endParaRPr lang="es-EC"/>
        </a:p>
      </dgm:t>
    </dgm:pt>
    <dgm:pt modelId="{DE25A86C-C278-4B45-A425-AEB06845AD17}" type="pres">
      <dgm:prSet presAssocID="{9D932A89-188F-4135-A77B-C7772AD8038A}" presName="parentText" presStyleLbl="node1" presStyleIdx="0" presStyleCnt="5">
        <dgm:presLayoutVars>
          <dgm:chMax val="0"/>
          <dgm:bulletEnabled val="1"/>
        </dgm:presLayoutVars>
      </dgm:prSet>
      <dgm:spPr/>
      <dgm:t>
        <a:bodyPr/>
        <a:lstStyle/>
        <a:p>
          <a:endParaRPr lang="es-EC"/>
        </a:p>
      </dgm:t>
    </dgm:pt>
    <dgm:pt modelId="{6376A173-12FF-4CAB-A6BD-40FC644F8E5D}" type="pres">
      <dgm:prSet presAssocID="{9D932A89-188F-4135-A77B-C7772AD8038A}" presName="negativeSpace" presStyleCnt="0"/>
      <dgm:spPr/>
    </dgm:pt>
    <dgm:pt modelId="{5A009C20-5306-4730-A46D-ADA76AD40A03}" type="pres">
      <dgm:prSet presAssocID="{9D932A89-188F-4135-A77B-C7772AD8038A}" presName="childText" presStyleLbl="conFgAcc1" presStyleIdx="0" presStyleCnt="5">
        <dgm:presLayoutVars>
          <dgm:bulletEnabled val="1"/>
        </dgm:presLayoutVars>
      </dgm:prSet>
      <dgm:spPr/>
    </dgm:pt>
    <dgm:pt modelId="{AAB6ABF7-2BB3-43DD-9D85-E221EC0F6057}" type="pres">
      <dgm:prSet presAssocID="{33DCFA23-0688-4B62-9182-60C9EE9E6C80}" presName="spaceBetweenRectangles" presStyleCnt="0"/>
      <dgm:spPr/>
    </dgm:pt>
    <dgm:pt modelId="{28D43527-9DBF-4566-807E-7B4FC2771B4D}" type="pres">
      <dgm:prSet presAssocID="{0ED60BD5-6294-4917-A0C1-3E379A0F371F}" presName="parentLin" presStyleCnt="0"/>
      <dgm:spPr/>
    </dgm:pt>
    <dgm:pt modelId="{FDDE7508-5970-46F4-8A3D-EAFCBDCAFF92}" type="pres">
      <dgm:prSet presAssocID="{0ED60BD5-6294-4917-A0C1-3E379A0F371F}" presName="parentLeftMargin" presStyleLbl="node1" presStyleIdx="0" presStyleCnt="5"/>
      <dgm:spPr/>
      <dgm:t>
        <a:bodyPr/>
        <a:lstStyle/>
        <a:p>
          <a:endParaRPr lang="es-EC"/>
        </a:p>
      </dgm:t>
    </dgm:pt>
    <dgm:pt modelId="{36D52753-5253-4BEF-A0F7-FD8F2EA91C3D}" type="pres">
      <dgm:prSet presAssocID="{0ED60BD5-6294-4917-A0C1-3E379A0F371F}" presName="parentText" presStyleLbl="node1" presStyleIdx="1" presStyleCnt="5">
        <dgm:presLayoutVars>
          <dgm:chMax val="0"/>
          <dgm:bulletEnabled val="1"/>
        </dgm:presLayoutVars>
      </dgm:prSet>
      <dgm:spPr/>
      <dgm:t>
        <a:bodyPr/>
        <a:lstStyle/>
        <a:p>
          <a:endParaRPr lang="es-EC"/>
        </a:p>
      </dgm:t>
    </dgm:pt>
    <dgm:pt modelId="{EC85F5FC-6967-40AD-BE24-A176656303EF}" type="pres">
      <dgm:prSet presAssocID="{0ED60BD5-6294-4917-A0C1-3E379A0F371F}" presName="negativeSpace" presStyleCnt="0"/>
      <dgm:spPr/>
    </dgm:pt>
    <dgm:pt modelId="{35E61475-C9AA-4D7A-9834-AD7DBCCEE087}" type="pres">
      <dgm:prSet presAssocID="{0ED60BD5-6294-4917-A0C1-3E379A0F371F}" presName="childText" presStyleLbl="conFgAcc1" presStyleIdx="1" presStyleCnt="5">
        <dgm:presLayoutVars>
          <dgm:bulletEnabled val="1"/>
        </dgm:presLayoutVars>
      </dgm:prSet>
      <dgm:spPr/>
    </dgm:pt>
    <dgm:pt modelId="{094F2D28-BE8C-4585-98CE-BDC29ABFCC84}" type="pres">
      <dgm:prSet presAssocID="{98EEB272-3670-47D0-B6F8-170F13DC471F}" presName="spaceBetweenRectangles" presStyleCnt="0"/>
      <dgm:spPr/>
    </dgm:pt>
    <dgm:pt modelId="{B3585C28-A554-421E-B705-CEFE51EFCED8}" type="pres">
      <dgm:prSet presAssocID="{7F3E598D-9AD7-4714-8A71-E2D756025BBE}" presName="parentLin" presStyleCnt="0"/>
      <dgm:spPr/>
    </dgm:pt>
    <dgm:pt modelId="{AA2F8DDF-9E38-4A63-ABC0-411A07992222}" type="pres">
      <dgm:prSet presAssocID="{7F3E598D-9AD7-4714-8A71-E2D756025BBE}" presName="parentLeftMargin" presStyleLbl="node1" presStyleIdx="1" presStyleCnt="5"/>
      <dgm:spPr/>
      <dgm:t>
        <a:bodyPr/>
        <a:lstStyle/>
        <a:p>
          <a:endParaRPr lang="es-EC"/>
        </a:p>
      </dgm:t>
    </dgm:pt>
    <dgm:pt modelId="{C15868B6-AFEB-4C5E-8FF9-CF5B29E05EBC}" type="pres">
      <dgm:prSet presAssocID="{7F3E598D-9AD7-4714-8A71-E2D756025BBE}" presName="parentText" presStyleLbl="node1" presStyleIdx="2" presStyleCnt="5">
        <dgm:presLayoutVars>
          <dgm:chMax val="0"/>
          <dgm:bulletEnabled val="1"/>
        </dgm:presLayoutVars>
      </dgm:prSet>
      <dgm:spPr/>
      <dgm:t>
        <a:bodyPr/>
        <a:lstStyle/>
        <a:p>
          <a:endParaRPr lang="es-EC"/>
        </a:p>
      </dgm:t>
    </dgm:pt>
    <dgm:pt modelId="{BD689237-6437-4D74-A783-64A898829AA1}" type="pres">
      <dgm:prSet presAssocID="{7F3E598D-9AD7-4714-8A71-E2D756025BBE}" presName="negativeSpace" presStyleCnt="0"/>
      <dgm:spPr/>
    </dgm:pt>
    <dgm:pt modelId="{512243F8-8B64-48ED-BA05-0EFAA56FC9E8}" type="pres">
      <dgm:prSet presAssocID="{7F3E598D-9AD7-4714-8A71-E2D756025BBE}" presName="childText" presStyleLbl="conFgAcc1" presStyleIdx="2" presStyleCnt="5">
        <dgm:presLayoutVars>
          <dgm:bulletEnabled val="1"/>
        </dgm:presLayoutVars>
      </dgm:prSet>
      <dgm:spPr/>
    </dgm:pt>
    <dgm:pt modelId="{32D30407-3541-44F5-92C7-AD37937C4231}" type="pres">
      <dgm:prSet presAssocID="{7CEA517B-5041-4305-A3D2-821EECD22A15}" presName="spaceBetweenRectangles" presStyleCnt="0"/>
      <dgm:spPr/>
    </dgm:pt>
    <dgm:pt modelId="{DE32F613-D7AF-4879-AE3C-D0E3327615E1}" type="pres">
      <dgm:prSet presAssocID="{221CBB3C-59D8-4A1C-BA41-73E2EE00450B}" presName="parentLin" presStyleCnt="0"/>
      <dgm:spPr/>
    </dgm:pt>
    <dgm:pt modelId="{F5B9CC79-9FC7-4A95-AB4D-AC97E88850EF}" type="pres">
      <dgm:prSet presAssocID="{221CBB3C-59D8-4A1C-BA41-73E2EE00450B}" presName="parentLeftMargin" presStyleLbl="node1" presStyleIdx="2" presStyleCnt="5"/>
      <dgm:spPr/>
      <dgm:t>
        <a:bodyPr/>
        <a:lstStyle/>
        <a:p>
          <a:endParaRPr lang="es-EC"/>
        </a:p>
      </dgm:t>
    </dgm:pt>
    <dgm:pt modelId="{65ECB204-2517-4D89-940B-6FD945013FD3}" type="pres">
      <dgm:prSet presAssocID="{221CBB3C-59D8-4A1C-BA41-73E2EE00450B}" presName="parentText" presStyleLbl="node1" presStyleIdx="3" presStyleCnt="5">
        <dgm:presLayoutVars>
          <dgm:chMax val="0"/>
          <dgm:bulletEnabled val="1"/>
        </dgm:presLayoutVars>
      </dgm:prSet>
      <dgm:spPr/>
      <dgm:t>
        <a:bodyPr/>
        <a:lstStyle/>
        <a:p>
          <a:endParaRPr lang="es-EC"/>
        </a:p>
      </dgm:t>
    </dgm:pt>
    <dgm:pt modelId="{85D60F7A-946A-43A6-8CCE-98BF241A9622}" type="pres">
      <dgm:prSet presAssocID="{221CBB3C-59D8-4A1C-BA41-73E2EE00450B}" presName="negativeSpace" presStyleCnt="0"/>
      <dgm:spPr/>
    </dgm:pt>
    <dgm:pt modelId="{67C3BEF6-28E3-42CD-8CFA-8D82E5D2352D}" type="pres">
      <dgm:prSet presAssocID="{221CBB3C-59D8-4A1C-BA41-73E2EE00450B}" presName="childText" presStyleLbl="conFgAcc1" presStyleIdx="3" presStyleCnt="5">
        <dgm:presLayoutVars>
          <dgm:bulletEnabled val="1"/>
        </dgm:presLayoutVars>
      </dgm:prSet>
      <dgm:spPr/>
    </dgm:pt>
    <dgm:pt modelId="{48736BD9-E557-427D-99C3-436690204941}" type="pres">
      <dgm:prSet presAssocID="{5F36E01F-E8DE-4F1B-8C05-E3A6DDCFC85B}" presName="spaceBetweenRectangles" presStyleCnt="0"/>
      <dgm:spPr/>
    </dgm:pt>
    <dgm:pt modelId="{9C192F0A-CD6C-42D1-83C9-8E06C7BB7249}" type="pres">
      <dgm:prSet presAssocID="{D160C425-D4C6-4892-8CF1-469C4C557E78}" presName="parentLin" presStyleCnt="0"/>
      <dgm:spPr/>
    </dgm:pt>
    <dgm:pt modelId="{EFBDF428-7DEF-4676-AC0A-81D34FBA646D}" type="pres">
      <dgm:prSet presAssocID="{D160C425-D4C6-4892-8CF1-469C4C557E78}" presName="parentLeftMargin" presStyleLbl="node1" presStyleIdx="3" presStyleCnt="5"/>
      <dgm:spPr/>
      <dgm:t>
        <a:bodyPr/>
        <a:lstStyle/>
        <a:p>
          <a:endParaRPr lang="es-EC"/>
        </a:p>
      </dgm:t>
    </dgm:pt>
    <dgm:pt modelId="{6BA9CDE3-7A2A-4C9A-AA14-DCC5EF857E73}" type="pres">
      <dgm:prSet presAssocID="{D160C425-D4C6-4892-8CF1-469C4C557E78}" presName="parentText" presStyleLbl="node1" presStyleIdx="4" presStyleCnt="5">
        <dgm:presLayoutVars>
          <dgm:chMax val="0"/>
          <dgm:bulletEnabled val="1"/>
        </dgm:presLayoutVars>
      </dgm:prSet>
      <dgm:spPr/>
      <dgm:t>
        <a:bodyPr/>
        <a:lstStyle/>
        <a:p>
          <a:endParaRPr lang="es-EC"/>
        </a:p>
      </dgm:t>
    </dgm:pt>
    <dgm:pt modelId="{6BB3E438-A985-45C6-809E-3D499037E1CA}" type="pres">
      <dgm:prSet presAssocID="{D160C425-D4C6-4892-8CF1-469C4C557E78}" presName="negativeSpace" presStyleCnt="0"/>
      <dgm:spPr/>
    </dgm:pt>
    <dgm:pt modelId="{405E4BB0-B934-435D-A835-C80A6B7EA1FD}" type="pres">
      <dgm:prSet presAssocID="{D160C425-D4C6-4892-8CF1-469C4C557E78}" presName="childText" presStyleLbl="conFgAcc1" presStyleIdx="4" presStyleCnt="5">
        <dgm:presLayoutVars>
          <dgm:bulletEnabled val="1"/>
        </dgm:presLayoutVars>
      </dgm:prSet>
      <dgm:spPr/>
    </dgm:pt>
  </dgm:ptLst>
  <dgm:cxnLst>
    <dgm:cxn modelId="{69F80C69-455E-4669-96EF-83FADA3030DA}" srcId="{14DF75B4-7B3E-4F81-9CC8-EDEF9624CCB1}" destId="{D160C425-D4C6-4892-8CF1-469C4C557E78}" srcOrd="4" destOrd="0" parTransId="{25362E82-B63C-445E-AF91-88C8E7D6DD7F}" sibTransId="{51C43715-C0AD-4FC1-BEE1-51E06B3D74E2}"/>
    <dgm:cxn modelId="{C7ECB776-633E-44CA-980D-47728873D29A}" type="presOf" srcId="{0ED60BD5-6294-4917-A0C1-3E379A0F371F}" destId="{FDDE7508-5970-46F4-8A3D-EAFCBDCAFF92}" srcOrd="0" destOrd="0" presId="urn:microsoft.com/office/officeart/2005/8/layout/list1"/>
    <dgm:cxn modelId="{5CA5544F-F422-44A6-99AE-4C8BC49A224A}" srcId="{14DF75B4-7B3E-4F81-9CC8-EDEF9624CCB1}" destId="{221CBB3C-59D8-4A1C-BA41-73E2EE00450B}" srcOrd="3" destOrd="0" parTransId="{90857596-456B-4233-888A-2F95A4B6E2AE}" sibTransId="{5F36E01F-E8DE-4F1B-8C05-E3A6DDCFC85B}"/>
    <dgm:cxn modelId="{204F722D-6D83-43BA-A038-32893709821E}" type="presOf" srcId="{D160C425-D4C6-4892-8CF1-469C4C557E78}" destId="{6BA9CDE3-7A2A-4C9A-AA14-DCC5EF857E73}" srcOrd="1" destOrd="0" presId="urn:microsoft.com/office/officeart/2005/8/layout/list1"/>
    <dgm:cxn modelId="{F8EC74A6-2E4A-4582-9692-F7CE1CFDBF37}" type="presOf" srcId="{7F3E598D-9AD7-4714-8A71-E2D756025BBE}" destId="{C15868B6-AFEB-4C5E-8FF9-CF5B29E05EBC}" srcOrd="1" destOrd="0" presId="urn:microsoft.com/office/officeart/2005/8/layout/list1"/>
    <dgm:cxn modelId="{6226F47D-C03D-4EFB-9C14-449B0BE057E4}" srcId="{14DF75B4-7B3E-4F81-9CC8-EDEF9624CCB1}" destId="{7F3E598D-9AD7-4714-8A71-E2D756025BBE}" srcOrd="2" destOrd="0" parTransId="{1D41044B-4849-4811-9826-07A7BCC6DBBF}" sibTransId="{7CEA517B-5041-4305-A3D2-821EECD22A15}"/>
    <dgm:cxn modelId="{0420E11F-FFA1-4DFB-982C-E9C020CBEF9D}" type="presOf" srcId="{14DF75B4-7B3E-4F81-9CC8-EDEF9624CCB1}" destId="{373A034F-37B6-4888-A3AC-823244C430CD}" srcOrd="0" destOrd="0" presId="urn:microsoft.com/office/officeart/2005/8/layout/list1"/>
    <dgm:cxn modelId="{4B734B7E-3607-455B-AF98-6F72EF5B8789}" type="presOf" srcId="{0ED60BD5-6294-4917-A0C1-3E379A0F371F}" destId="{36D52753-5253-4BEF-A0F7-FD8F2EA91C3D}" srcOrd="1" destOrd="0" presId="urn:microsoft.com/office/officeart/2005/8/layout/list1"/>
    <dgm:cxn modelId="{9923CAFC-505C-4AEB-80E3-615B2AFB47AB}" type="presOf" srcId="{221CBB3C-59D8-4A1C-BA41-73E2EE00450B}" destId="{F5B9CC79-9FC7-4A95-AB4D-AC97E88850EF}" srcOrd="0" destOrd="0" presId="urn:microsoft.com/office/officeart/2005/8/layout/list1"/>
    <dgm:cxn modelId="{D5977A06-2E16-41FF-887E-EEBA159E875F}" srcId="{14DF75B4-7B3E-4F81-9CC8-EDEF9624CCB1}" destId="{0ED60BD5-6294-4917-A0C1-3E379A0F371F}" srcOrd="1" destOrd="0" parTransId="{CCFBFE2C-3B91-40CD-8DBB-9A4934A1B6A3}" sibTransId="{98EEB272-3670-47D0-B6F8-170F13DC471F}"/>
    <dgm:cxn modelId="{F37C8A05-839E-4D1D-B37D-F74891E657BC}" type="presOf" srcId="{D160C425-D4C6-4892-8CF1-469C4C557E78}" destId="{EFBDF428-7DEF-4676-AC0A-81D34FBA646D}" srcOrd="0" destOrd="0" presId="urn:microsoft.com/office/officeart/2005/8/layout/list1"/>
    <dgm:cxn modelId="{C57BA941-18C1-4AF2-AA9E-6BFD4D8EDDD8}" type="presOf" srcId="{221CBB3C-59D8-4A1C-BA41-73E2EE00450B}" destId="{65ECB204-2517-4D89-940B-6FD945013FD3}" srcOrd="1" destOrd="0" presId="urn:microsoft.com/office/officeart/2005/8/layout/list1"/>
    <dgm:cxn modelId="{369198EC-F771-4E81-B45D-AA1C07FA27F4}" type="presOf" srcId="{7F3E598D-9AD7-4714-8A71-E2D756025BBE}" destId="{AA2F8DDF-9E38-4A63-ABC0-411A07992222}" srcOrd="0" destOrd="0" presId="urn:microsoft.com/office/officeart/2005/8/layout/list1"/>
    <dgm:cxn modelId="{D1A166ED-B355-4E9A-91CB-F24F37AD6B43}" type="presOf" srcId="{9D932A89-188F-4135-A77B-C7772AD8038A}" destId="{DE25A86C-C278-4B45-A425-AEB06845AD17}" srcOrd="1" destOrd="0" presId="urn:microsoft.com/office/officeart/2005/8/layout/list1"/>
    <dgm:cxn modelId="{36F73549-5A8B-4886-9FD1-85DC7D831EB0}" srcId="{14DF75B4-7B3E-4F81-9CC8-EDEF9624CCB1}" destId="{9D932A89-188F-4135-A77B-C7772AD8038A}" srcOrd="0" destOrd="0" parTransId="{9F47768D-D222-4508-8233-95CAB30B9BD5}" sibTransId="{33DCFA23-0688-4B62-9182-60C9EE9E6C80}"/>
    <dgm:cxn modelId="{C8A1E611-061E-4D8F-B9E5-9FB04158A69D}" type="presOf" srcId="{9D932A89-188F-4135-A77B-C7772AD8038A}" destId="{1A82A194-112A-405B-BB2C-A2D2DA8A8133}" srcOrd="0" destOrd="0" presId="urn:microsoft.com/office/officeart/2005/8/layout/list1"/>
    <dgm:cxn modelId="{5D9ECA9E-0C23-4B26-8AC2-DD200AD0EC1E}" type="presParOf" srcId="{373A034F-37B6-4888-A3AC-823244C430CD}" destId="{616843C5-8B6A-4196-AD59-FC394B428DD5}" srcOrd="0" destOrd="0" presId="urn:microsoft.com/office/officeart/2005/8/layout/list1"/>
    <dgm:cxn modelId="{C9A0B4FA-D504-4BB8-84E7-6E37A98F7AD8}" type="presParOf" srcId="{616843C5-8B6A-4196-AD59-FC394B428DD5}" destId="{1A82A194-112A-405B-BB2C-A2D2DA8A8133}" srcOrd="0" destOrd="0" presId="urn:microsoft.com/office/officeart/2005/8/layout/list1"/>
    <dgm:cxn modelId="{50FDEA8C-FB84-4D09-B1B2-E83381254F31}" type="presParOf" srcId="{616843C5-8B6A-4196-AD59-FC394B428DD5}" destId="{DE25A86C-C278-4B45-A425-AEB06845AD17}" srcOrd="1" destOrd="0" presId="urn:microsoft.com/office/officeart/2005/8/layout/list1"/>
    <dgm:cxn modelId="{8B1D8D88-5DC8-4D3A-ACD3-5F6F840C9333}" type="presParOf" srcId="{373A034F-37B6-4888-A3AC-823244C430CD}" destId="{6376A173-12FF-4CAB-A6BD-40FC644F8E5D}" srcOrd="1" destOrd="0" presId="urn:microsoft.com/office/officeart/2005/8/layout/list1"/>
    <dgm:cxn modelId="{0E1AD3A3-80AC-40F9-BB45-4C1B533B0DCE}" type="presParOf" srcId="{373A034F-37B6-4888-A3AC-823244C430CD}" destId="{5A009C20-5306-4730-A46D-ADA76AD40A03}" srcOrd="2" destOrd="0" presId="urn:microsoft.com/office/officeart/2005/8/layout/list1"/>
    <dgm:cxn modelId="{3D3C757F-B855-4FAC-94FC-36DE78148595}" type="presParOf" srcId="{373A034F-37B6-4888-A3AC-823244C430CD}" destId="{AAB6ABF7-2BB3-43DD-9D85-E221EC0F6057}" srcOrd="3" destOrd="0" presId="urn:microsoft.com/office/officeart/2005/8/layout/list1"/>
    <dgm:cxn modelId="{BFA9F966-04FA-4136-A1C1-CBA42CD8DECD}" type="presParOf" srcId="{373A034F-37B6-4888-A3AC-823244C430CD}" destId="{28D43527-9DBF-4566-807E-7B4FC2771B4D}" srcOrd="4" destOrd="0" presId="urn:microsoft.com/office/officeart/2005/8/layout/list1"/>
    <dgm:cxn modelId="{A18ED97B-BFF1-4D55-AE28-B7BF6EDC0EE7}" type="presParOf" srcId="{28D43527-9DBF-4566-807E-7B4FC2771B4D}" destId="{FDDE7508-5970-46F4-8A3D-EAFCBDCAFF92}" srcOrd="0" destOrd="0" presId="urn:microsoft.com/office/officeart/2005/8/layout/list1"/>
    <dgm:cxn modelId="{A1ED76DF-FDFB-4F51-9F9D-03EBEE839A95}" type="presParOf" srcId="{28D43527-9DBF-4566-807E-7B4FC2771B4D}" destId="{36D52753-5253-4BEF-A0F7-FD8F2EA91C3D}" srcOrd="1" destOrd="0" presId="urn:microsoft.com/office/officeart/2005/8/layout/list1"/>
    <dgm:cxn modelId="{7ABB5E65-91F2-4388-A7A7-CBF5B4969B9D}" type="presParOf" srcId="{373A034F-37B6-4888-A3AC-823244C430CD}" destId="{EC85F5FC-6967-40AD-BE24-A176656303EF}" srcOrd="5" destOrd="0" presId="urn:microsoft.com/office/officeart/2005/8/layout/list1"/>
    <dgm:cxn modelId="{9AC78310-1E0A-4B67-9841-80428A72D0B6}" type="presParOf" srcId="{373A034F-37B6-4888-A3AC-823244C430CD}" destId="{35E61475-C9AA-4D7A-9834-AD7DBCCEE087}" srcOrd="6" destOrd="0" presId="urn:microsoft.com/office/officeart/2005/8/layout/list1"/>
    <dgm:cxn modelId="{FF0A4AF2-B099-446C-B1F5-1E74B8975847}" type="presParOf" srcId="{373A034F-37B6-4888-A3AC-823244C430CD}" destId="{094F2D28-BE8C-4585-98CE-BDC29ABFCC84}" srcOrd="7" destOrd="0" presId="urn:microsoft.com/office/officeart/2005/8/layout/list1"/>
    <dgm:cxn modelId="{71340826-BF0E-4D74-9879-4EC54A1B13BE}" type="presParOf" srcId="{373A034F-37B6-4888-A3AC-823244C430CD}" destId="{B3585C28-A554-421E-B705-CEFE51EFCED8}" srcOrd="8" destOrd="0" presId="urn:microsoft.com/office/officeart/2005/8/layout/list1"/>
    <dgm:cxn modelId="{F9115BDB-8E48-4063-8F23-C9E492908EC8}" type="presParOf" srcId="{B3585C28-A554-421E-B705-CEFE51EFCED8}" destId="{AA2F8DDF-9E38-4A63-ABC0-411A07992222}" srcOrd="0" destOrd="0" presId="urn:microsoft.com/office/officeart/2005/8/layout/list1"/>
    <dgm:cxn modelId="{E3452850-07E0-409A-A11C-95AE5C8CC16A}" type="presParOf" srcId="{B3585C28-A554-421E-B705-CEFE51EFCED8}" destId="{C15868B6-AFEB-4C5E-8FF9-CF5B29E05EBC}" srcOrd="1" destOrd="0" presId="urn:microsoft.com/office/officeart/2005/8/layout/list1"/>
    <dgm:cxn modelId="{EED186F3-3869-45FE-9A65-1C05AAACE0F7}" type="presParOf" srcId="{373A034F-37B6-4888-A3AC-823244C430CD}" destId="{BD689237-6437-4D74-A783-64A898829AA1}" srcOrd="9" destOrd="0" presId="urn:microsoft.com/office/officeart/2005/8/layout/list1"/>
    <dgm:cxn modelId="{65F82DF8-DF2F-43A0-BFC9-189939A29ACD}" type="presParOf" srcId="{373A034F-37B6-4888-A3AC-823244C430CD}" destId="{512243F8-8B64-48ED-BA05-0EFAA56FC9E8}" srcOrd="10" destOrd="0" presId="urn:microsoft.com/office/officeart/2005/8/layout/list1"/>
    <dgm:cxn modelId="{691A3071-275B-4C07-9AC9-E2CE4016383C}" type="presParOf" srcId="{373A034F-37B6-4888-A3AC-823244C430CD}" destId="{32D30407-3541-44F5-92C7-AD37937C4231}" srcOrd="11" destOrd="0" presId="urn:microsoft.com/office/officeart/2005/8/layout/list1"/>
    <dgm:cxn modelId="{BE655DC9-C9DA-4FA6-A992-447F5466F447}" type="presParOf" srcId="{373A034F-37B6-4888-A3AC-823244C430CD}" destId="{DE32F613-D7AF-4879-AE3C-D0E3327615E1}" srcOrd="12" destOrd="0" presId="urn:microsoft.com/office/officeart/2005/8/layout/list1"/>
    <dgm:cxn modelId="{DE58F517-3F96-46BD-9804-99D8CC203A1A}" type="presParOf" srcId="{DE32F613-D7AF-4879-AE3C-D0E3327615E1}" destId="{F5B9CC79-9FC7-4A95-AB4D-AC97E88850EF}" srcOrd="0" destOrd="0" presId="urn:microsoft.com/office/officeart/2005/8/layout/list1"/>
    <dgm:cxn modelId="{F878BBAD-BB56-4B03-983B-EB476329DAA4}" type="presParOf" srcId="{DE32F613-D7AF-4879-AE3C-D0E3327615E1}" destId="{65ECB204-2517-4D89-940B-6FD945013FD3}" srcOrd="1" destOrd="0" presId="urn:microsoft.com/office/officeart/2005/8/layout/list1"/>
    <dgm:cxn modelId="{1F3024CD-7D42-4F6E-A53D-42F983480BB5}" type="presParOf" srcId="{373A034F-37B6-4888-A3AC-823244C430CD}" destId="{85D60F7A-946A-43A6-8CCE-98BF241A9622}" srcOrd="13" destOrd="0" presId="urn:microsoft.com/office/officeart/2005/8/layout/list1"/>
    <dgm:cxn modelId="{29BB9D4A-9E55-4D0F-AF00-C06907748ADF}" type="presParOf" srcId="{373A034F-37B6-4888-A3AC-823244C430CD}" destId="{67C3BEF6-28E3-42CD-8CFA-8D82E5D2352D}" srcOrd="14" destOrd="0" presId="urn:microsoft.com/office/officeart/2005/8/layout/list1"/>
    <dgm:cxn modelId="{F4556637-29D4-45DC-81B5-829EC693D072}" type="presParOf" srcId="{373A034F-37B6-4888-A3AC-823244C430CD}" destId="{48736BD9-E557-427D-99C3-436690204941}" srcOrd="15" destOrd="0" presId="urn:microsoft.com/office/officeart/2005/8/layout/list1"/>
    <dgm:cxn modelId="{361B9353-23F0-43E5-9087-3B54996027C3}" type="presParOf" srcId="{373A034F-37B6-4888-A3AC-823244C430CD}" destId="{9C192F0A-CD6C-42D1-83C9-8E06C7BB7249}" srcOrd="16" destOrd="0" presId="urn:microsoft.com/office/officeart/2005/8/layout/list1"/>
    <dgm:cxn modelId="{CCA18D93-1C7B-409C-B805-CA050C6CFAEB}" type="presParOf" srcId="{9C192F0A-CD6C-42D1-83C9-8E06C7BB7249}" destId="{EFBDF428-7DEF-4676-AC0A-81D34FBA646D}" srcOrd="0" destOrd="0" presId="urn:microsoft.com/office/officeart/2005/8/layout/list1"/>
    <dgm:cxn modelId="{2947C604-FB38-4C27-B746-27D4A4838B2B}" type="presParOf" srcId="{9C192F0A-CD6C-42D1-83C9-8E06C7BB7249}" destId="{6BA9CDE3-7A2A-4C9A-AA14-DCC5EF857E73}" srcOrd="1" destOrd="0" presId="urn:microsoft.com/office/officeart/2005/8/layout/list1"/>
    <dgm:cxn modelId="{78712627-6D6F-4379-B840-74D21DCC3A96}" type="presParOf" srcId="{373A034F-37B6-4888-A3AC-823244C430CD}" destId="{6BB3E438-A985-45C6-809E-3D499037E1CA}" srcOrd="17" destOrd="0" presId="urn:microsoft.com/office/officeart/2005/8/layout/list1"/>
    <dgm:cxn modelId="{3E66AB09-288A-445E-807C-BD8E1274FB72}" type="presParOf" srcId="{373A034F-37B6-4888-A3AC-823244C430CD}" destId="{405E4BB0-B934-435D-A835-C80A6B7EA1FD}"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DF75B4-7B3E-4F81-9CC8-EDEF9624CCB1}" type="doc">
      <dgm:prSet loTypeId="urn:microsoft.com/office/officeart/2005/8/layout/list1" loCatId="list" qsTypeId="urn:microsoft.com/office/officeart/2005/8/quickstyle/3d2" qsCatId="3D" csTypeId="urn:microsoft.com/office/officeart/2005/8/colors/accent1_2" csCatId="accent1" phldr="1"/>
      <dgm:spPr/>
      <dgm:t>
        <a:bodyPr/>
        <a:lstStyle/>
        <a:p>
          <a:endParaRPr lang="es-EC"/>
        </a:p>
      </dgm:t>
    </dgm:pt>
    <dgm:pt modelId="{7F3E598D-9AD7-4714-8A71-E2D756025BBE}">
      <dgm:prSet phldrT="[Texto]">
        <dgm:style>
          <a:lnRef idx="0">
            <a:schemeClr val="accent2"/>
          </a:lnRef>
          <a:fillRef idx="3">
            <a:schemeClr val="accent2"/>
          </a:fillRef>
          <a:effectRef idx="3">
            <a:schemeClr val="accent2"/>
          </a:effectRef>
          <a:fontRef idx="minor">
            <a:schemeClr val="lt1"/>
          </a:fontRef>
        </dgm:style>
      </dgm:prSet>
      <dgm:spPr/>
      <dgm:t>
        <a:bodyPr/>
        <a:lstStyle/>
        <a:p>
          <a:r>
            <a:rPr lang="es-ES" b="1" dirty="0" smtClean="0">
              <a:latin typeface="Times New Roman" pitchFamily="18" charset="0"/>
              <a:cs typeface="Times New Roman" pitchFamily="18" charset="0"/>
            </a:rPr>
            <a:t>TOUR 3: Ruina de </a:t>
          </a:r>
          <a:r>
            <a:rPr lang="es-ES" b="1" dirty="0" err="1" smtClean="0">
              <a:latin typeface="Times New Roman" pitchFamily="18" charset="0"/>
              <a:cs typeface="Times New Roman" pitchFamily="18" charset="0"/>
            </a:rPr>
            <a:t>Ingapirca</a:t>
          </a:r>
          <a:endParaRPr lang="es-EC" dirty="0">
            <a:latin typeface="Times New Roman" pitchFamily="18" charset="0"/>
            <a:cs typeface="Times New Roman" pitchFamily="18" charset="0"/>
          </a:endParaRPr>
        </a:p>
      </dgm:t>
    </dgm:pt>
    <dgm:pt modelId="{1D41044B-4849-4811-9826-07A7BCC6DBBF}" type="parTrans" cxnId="{6226F47D-C03D-4EFB-9C14-449B0BE057E4}">
      <dgm:prSet/>
      <dgm:spPr/>
      <dgm:t>
        <a:bodyPr/>
        <a:lstStyle/>
        <a:p>
          <a:endParaRPr lang="es-EC"/>
        </a:p>
      </dgm:t>
    </dgm:pt>
    <dgm:pt modelId="{7CEA517B-5041-4305-A3D2-821EECD22A15}" type="sibTrans" cxnId="{6226F47D-C03D-4EFB-9C14-449B0BE057E4}">
      <dgm:prSet/>
      <dgm:spPr/>
      <dgm:t>
        <a:bodyPr/>
        <a:lstStyle/>
        <a:p>
          <a:endParaRPr lang="es-EC"/>
        </a:p>
      </dgm:t>
    </dgm:pt>
    <dgm:pt modelId="{221CBB3C-59D8-4A1C-BA41-73E2EE00450B}">
      <dgm:prSet phldrT="[Texto]"/>
      <dgm:spPr/>
      <dgm:t>
        <a:bodyPr/>
        <a:lstStyle/>
        <a:p>
          <a:r>
            <a:rPr lang="es-ES" b="1" dirty="0" smtClean="0">
              <a:latin typeface="Times New Roman" pitchFamily="18" charset="0"/>
              <a:cs typeface="Times New Roman" pitchFamily="18" charset="0"/>
            </a:rPr>
            <a:t>TOUR 4: Reserva faunística del </a:t>
          </a:r>
          <a:r>
            <a:rPr lang="es-ES" b="1" dirty="0" err="1" smtClean="0">
              <a:latin typeface="Times New Roman" pitchFamily="18" charset="0"/>
              <a:cs typeface="Times New Roman" pitchFamily="18" charset="0"/>
            </a:rPr>
            <a:t>Cuyabeno</a:t>
          </a:r>
          <a:endParaRPr lang="es-EC" dirty="0">
            <a:latin typeface="Times New Roman" pitchFamily="18" charset="0"/>
            <a:cs typeface="Times New Roman" pitchFamily="18" charset="0"/>
          </a:endParaRPr>
        </a:p>
      </dgm:t>
    </dgm:pt>
    <dgm:pt modelId="{90857596-456B-4233-888A-2F95A4B6E2AE}" type="parTrans" cxnId="{5CA5544F-F422-44A6-99AE-4C8BC49A224A}">
      <dgm:prSet/>
      <dgm:spPr/>
      <dgm:t>
        <a:bodyPr/>
        <a:lstStyle/>
        <a:p>
          <a:endParaRPr lang="es-EC"/>
        </a:p>
      </dgm:t>
    </dgm:pt>
    <dgm:pt modelId="{5F36E01F-E8DE-4F1B-8C05-E3A6DDCFC85B}" type="sibTrans" cxnId="{5CA5544F-F422-44A6-99AE-4C8BC49A224A}">
      <dgm:prSet/>
      <dgm:spPr/>
      <dgm:t>
        <a:bodyPr/>
        <a:lstStyle/>
        <a:p>
          <a:endParaRPr lang="es-EC"/>
        </a:p>
      </dgm:t>
    </dgm:pt>
    <dgm:pt modelId="{D160C425-D4C6-4892-8CF1-469C4C557E78}">
      <dgm:prSet phldrT="[Texto]">
        <dgm:style>
          <a:lnRef idx="0">
            <a:schemeClr val="accent2"/>
          </a:lnRef>
          <a:fillRef idx="3">
            <a:schemeClr val="accent2"/>
          </a:fillRef>
          <a:effectRef idx="3">
            <a:schemeClr val="accent2"/>
          </a:effectRef>
          <a:fontRef idx="minor">
            <a:schemeClr val="lt1"/>
          </a:fontRef>
        </dgm:style>
      </dgm:prSet>
      <dgm:spPr/>
      <dgm:t>
        <a:bodyPr/>
        <a:lstStyle/>
        <a:p>
          <a:r>
            <a:rPr lang="es-ES" b="1" dirty="0" smtClean="0">
              <a:latin typeface="Times New Roman" pitchFamily="18" charset="0"/>
              <a:cs typeface="Times New Roman" pitchFamily="18" charset="0"/>
            </a:rPr>
            <a:t>TOUR 5: Galápagos</a:t>
          </a:r>
          <a:endParaRPr lang="es-EC" b="1" dirty="0">
            <a:latin typeface="Times New Roman" pitchFamily="18" charset="0"/>
            <a:cs typeface="Times New Roman" pitchFamily="18" charset="0"/>
          </a:endParaRPr>
        </a:p>
      </dgm:t>
    </dgm:pt>
    <dgm:pt modelId="{25362E82-B63C-445E-AF91-88C8E7D6DD7F}" type="parTrans" cxnId="{69F80C69-455E-4669-96EF-83FADA3030DA}">
      <dgm:prSet/>
      <dgm:spPr/>
      <dgm:t>
        <a:bodyPr/>
        <a:lstStyle/>
        <a:p>
          <a:endParaRPr lang="es-EC"/>
        </a:p>
      </dgm:t>
    </dgm:pt>
    <dgm:pt modelId="{51C43715-C0AD-4FC1-BEE1-51E06B3D74E2}" type="sibTrans" cxnId="{69F80C69-455E-4669-96EF-83FADA3030DA}">
      <dgm:prSet/>
      <dgm:spPr/>
      <dgm:t>
        <a:bodyPr/>
        <a:lstStyle/>
        <a:p>
          <a:endParaRPr lang="es-EC"/>
        </a:p>
      </dgm:t>
    </dgm:pt>
    <dgm:pt modelId="{9D932A89-188F-4135-A77B-C7772AD8038A}">
      <dgm:prSet>
        <dgm:style>
          <a:lnRef idx="0">
            <a:schemeClr val="accent2"/>
          </a:lnRef>
          <a:fillRef idx="3">
            <a:schemeClr val="accent2"/>
          </a:fillRef>
          <a:effectRef idx="3">
            <a:schemeClr val="accent2"/>
          </a:effectRef>
          <a:fontRef idx="minor">
            <a:schemeClr val="lt1"/>
          </a:fontRef>
        </dgm:style>
      </dgm:prSet>
      <dgm:spPr/>
      <dgm:t>
        <a:bodyPr/>
        <a:lstStyle/>
        <a:p>
          <a:r>
            <a:rPr lang="es-ES" b="1" dirty="0" smtClean="0">
              <a:latin typeface="Times New Roman" pitchFamily="18" charset="0"/>
              <a:cs typeface="Times New Roman" pitchFamily="18" charset="0"/>
            </a:rPr>
            <a:t>TOUR 1: Bosque protector </a:t>
          </a:r>
          <a:r>
            <a:rPr lang="es-ES" b="1" dirty="0" err="1" smtClean="0">
              <a:latin typeface="Times New Roman" pitchFamily="18" charset="0"/>
              <a:cs typeface="Times New Roman" pitchFamily="18" charset="0"/>
            </a:rPr>
            <a:t>Jerusalem</a:t>
          </a:r>
          <a:endParaRPr lang="es-EC" dirty="0">
            <a:latin typeface="Times New Roman" pitchFamily="18" charset="0"/>
            <a:cs typeface="Times New Roman" pitchFamily="18" charset="0"/>
          </a:endParaRPr>
        </a:p>
      </dgm:t>
    </dgm:pt>
    <dgm:pt modelId="{9F47768D-D222-4508-8233-95CAB30B9BD5}" type="parTrans" cxnId="{36F73549-5A8B-4886-9FD1-85DC7D831EB0}">
      <dgm:prSet/>
      <dgm:spPr/>
      <dgm:t>
        <a:bodyPr/>
        <a:lstStyle/>
        <a:p>
          <a:endParaRPr lang="es-EC"/>
        </a:p>
      </dgm:t>
    </dgm:pt>
    <dgm:pt modelId="{33DCFA23-0688-4B62-9182-60C9EE9E6C80}" type="sibTrans" cxnId="{36F73549-5A8B-4886-9FD1-85DC7D831EB0}">
      <dgm:prSet/>
      <dgm:spPr/>
      <dgm:t>
        <a:bodyPr/>
        <a:lstStyle/>
        <a:p>
          <a:endParaRPr lang="es-EC"/>
        </a:p>
      </dgm:t>
    </dgm:pt>
    <dgm:pt modelId="{0ED60BD5-6294-4917-A0C1-3E379A0F371F}">
      <dgm:prSet/>
      <dgm:spPr/>
      <dgm:t>
        <a:bodyPr/>
        <a:lstStyle/>
        <a:p>
          <a:r>
            <a:rPr lang="es-EC" b="1" dirty="0" smtClean="0">
              <a:latin typeface="Times New Roman" pitchFamily="18" charset="0"/>
              <a:cs typeface="Times New Roman" pitchFamily="18" charset="0"/>
            </a:rPr>
            <a:t>TOUR 2: </a:t>
          </a:r>
          <a:r>
            <a:rPr lang="es-EC" dirty="0" smtClean="0">
              <a:latin typeface="Times New Roman" pitchFamily="18" charset="0"/>
              <a:cs typeface="Times New Roman" pitchFamily="18" charset="0"/>
            </a:rPr>
            <a:t>Parque Nacional Cotopaxi</a:t>
          </a:r>
          <a:endParaRPr lang="es-EC" dirty="0">
            <a:latin typeface="Times New Roman" pitchFamily="18" charset="0"/>
            <a:cs typeface="Times New Roman" pitchFamily="18" charset="0"/>
          </a:endParaRPr>
        </a:p>
      </dgm:t>
    </dgm:pt>
    <dgm:pt modelId="{CCFBFE2C-3B91-40CD-8DBB-9A4934A1B6A3}" type="parTrans" cxnId="{D5977A06-2E16-41FF-887E-EEBA159E875F}">
      <dgm:prSet/>
      <dgm:spPr/>
      <dgm:t>
        <a:bodyPr/>
        <a:lstStyle/>
        <a:p>
          <a:endParaRPr lang="es-EC"/>
        </a:p>
      </dgm:t>
    </dgm:pt>
    <dgm:pt modelId="{98EEB272-3670-47D0-B6F8-170F13DC471F}" type="sibTrans" cxnId="{D5977A06-2E16-41FF-887E-EEBA159E875F}">
      <dgm:prSet/>
      <dgm:spPr/>
      <dgm:t>
        <a:bodyPr/>
        <a:lstStyle/>
        <a:p>
          <a:endParaRPr lang="es-EC"/>
        </a:p>
      </dgm:t>
    </dgm:pt>
    <dgm:pt modelId="{373A034F-37B6-4888-A3AC-823244C430CD}" type="pres">
      <dgm:prSet presAssocID="{14DF75B4-7B3E-4F81-9CC8-EDEF9624CCB1}" presName="linear" presStyleCnt="0">
        <dgm:presLayoutVars>
          <dgm:dir/>
          <dgm:animLvl val="lvl"/>
          <dgm:resizeHandles val="exact"/>
        </dgm:presLayoutVars>
      </dgm:prSet>
      <dgm:spPr/>
      <dgm:t>
        <a:bodyPr/>
        <a:lstStyle/>
        <a:p>
          <a:endParaRPr lang="es-EC"/>
        </a:p>
      </dgm:t>
    </dgm:pt>
    <dgm:pt modelId="{616843C5-8B6A-4196-AD59-FC394B428DD5}" type="pres">
      <dgm:prSet presAssocID="{9D932A89-188F-4135-A77B-C7772AD8038A}" presName="parentLin" presStyleCnt="0"/>
      <dgm:spPr/>
    </dgm:pt>
    <dgm:pt modelId="{1A82A194-112A-405B-BB2C-A2D2DA8A8133}" type="pres">
      <dgm:prSet presAssocID="{9D932A89-188F-4135-A77B-C7772AD8038A}" presName="parentLeftMargin" presStyleLbl="node1" presStyleIdx="0" presStyleCnt="5"/>
      <dgm:spPr/>
      <dgm:t>
        <a:bodyPr/>
        <a:lstStyle/>
        <a:p>
          <a:endParaRPr lang="es-EC"/>
        </a:p>
      </dgm:t>
    </dgm:pt>
    <dgm:pt modelId="{DE25A86C-C278-4B45-A425-AEB06845AD17}" type="pres">
      <dgm:prSet presAssocID="{9D932A89-188F-4135-A77B-C7772AD8038A}" presName="parentText" presStyleLbl="node1" presStyleIdx="0" presStyleCnt="5">
        <dgm:presLayoutVars>
          <dgm:chMax val="0"/>
          <dgm:bulletEnabled val="1"/>
        </dgm:presLayoutVars>
      </dgm:prSet>
      <dgm:spPr/>
      <dgm:t>
        <a:bodyPr/>
        <a:lstStyle/>
        <a:p>
          <a:endParaRPr lang="es-EC"/>
        </a:p>
      </dgm:t>
    </dgm:pt>
    <dgm:pt modelId="{6376A173-12FF-4CAB-A6BD-40FC644F8E5D}" type="pres">
      <dgm:prSet presAssocID="{9D932A89-188F-4135-A77B-C7772AD8038A}" presName="negativeSpace" presStyleCnt="0"/>
      <dgm:spPr/>
    </dgm:pt>
    <dgm:pt modelId="{5A009C20-5306-4730-A46D-ADA76AD40A03}" type="pres">
      <dgm:prSet presAssocID="{9D932A89-188F-4135-A77B-C7772AD8038A}" presName="childText" presStyleLbl="conFgAcc1" presStyleIdx="0" presStyleCnt="5">
        <dgm:presLayoutVars>
          <dgm:bulletEnabled val="1"/>
        </dgm:presLayoutVars>
      </dgm:prSet>
      <dgm:spPr/>
    </dgm:pt>
    <dgm:pt modelId="{AAB6ABF7-2BB3-43DD-9D85-E221EC0F6057}" type="pres">
      <dgm:prSet presAssocID="{33DCFA23-0688-4B62-9182-60C9EE9E6C80}" presName="spaceBetweenRectangles" presStyleCnt="0"/>
      <dgm:spPr/>
    </dgm:pt>
    <dgm:pt modelId="{28D43527-9DBF-4566-807E-7B4FC2771B4D}" type="pres">
      <dgm:prSet presAssocID="{0ED60BD5-6294-4917-A0C1-3E379A0F371F}" presName="parentLin" presStyleCnt="0"/>
      <dgm:spPr/>
    </dgm:pt>
    <dgm:pt modelId="{FDDE7508-5970-46F4-8A3D-EAFCBDCAFF92}" type="pres">
      <dgm:prSet presAssocID="{0ED60BD5-6294-4917-A0C1-3E379A0F371F}" presName="parentLeftMargin" presStyleLbl="node1" presStyleIdx="0" presStyleCnt="5"/>
      <dgm:spPr/>
      <dgm:t>
        <a:bodyPr/>
        <a:lstStyle/>
        <a:p>
          <a:endParaRPr lang="es-EC"/>
        </a:p>
      </dgm:t>
    </dgm:pt>
    <dgm:pt modelId="{36D52753-5253-4BEF-A0F7-FD8F2EA91C3D}" type="pres">
      <dgm:prSet presAssocID="{0ED60BD5-6294-4917-A0C1-3E379A0F371F}" presName="parentText" presStyleLbl="node1" presStyleIdx="1" presStyleCnt="5">
        <dgm:presLayoutVars>
          <dgm:chMax val="0"/>
          <dgm:bulletEnabled val="1"/>
        </dgm:presLayoutVars>
      </dgm:prSet>
      <dgm:spPr/>
      <dgm:t>
        <a:bodyPr/>
        <a:lstStyle/>
        <a:p>
          <a:endParaRPr lang="es-EC"/>
        </a:p>
      </dgm:t>
    </dgm:pt>
    <dgm:pt modelId="{EC85F5FC-6967-40AD-BE24-A176656303EF}" type="pres">
      <dgm:prSet presAssocID="{0ED60BD5-6294-4917-A0C1-3E379A0F371F}" presName="negativeSpace" presStyleCnt="0"/>
      <dgm:spPr/>
    </dgm:pt>
    <dgm:pt modelId="{35E61475-C9AA-4D7A-9834-AD7DBCCEE087}" type="pres">
      <dgm:prSet presAssocID="{0ED60BD5-6294-4917-A0C1-3E379A0F371F}" presName="childText" presStyleLbl="conFgAcc1" presStyleIdx="1" presStyleCnt="5">
        <dgm:presLayoutVars>
          <dgm:bulletEnabled val="1"/>
        </dgm:presLayoutVars>
      </dgm:prSet>
      <dgm:spPr/>
    </dgm:pt>
    <dgm:pt modelId="{094F2D28-BE8C-4585-98CE-BDC29ABFCC84}" type="pres">
      <dgm:prSet presAssocID="{98EEB272-3670-47D0-B6F8-170F13DC471F}" presName="spaceBetweenRectangles" presStyleCnt="0"/>
      <dgm:spPr/>
    </dgm:pt>
    <dgm:pt modelId="{B3585C28-A554-421E-B705-CEFE51EFCED8}" type="pres">
      <dgm:prSet presAssocID="{7F3E598D-9AD7-4714-8A71-E2D756025BBE}" presName="parentLin" presStyleCnt="0"/>
      <dgm:spPr/>
    </dgm:pt>
    <dgm:pt modelId="{AA2F8DDF-9E38-4A63-ABC0-411A07992222}" type="pres">
      <dgm:prSet presAssocID="{7F3E598D-9AD7-4714-8A71-E2D756025BBE}" presName="parentLeftMargin" presStyleLbl="node1" presStyleIdx="1" presStyleCnt="5"/>
      <dgm:spPr/>
      <dgm:t>
        <a:bodyPr/>
        <a:lstStyle/>
        <a:p>
          <a:endParaRPr lang="es-EC"/>
        </a:p>
      </dgm:t>
    </dgm:pt>
    <dgm:pt modelId="{C15868B6-AFEB-4C5E-8FF9-CF5B29E05EBC}" type="pres">
      <dgm:prSet presAssocID="{7F3E598D-9AD7-4714-8A71-E2D756025BBE}" presName="parentText" presStyleLbl="node1" presStyleIdx="2" presStyleCnt="5">
        <dgm:presLayoutVars>
          <dgm:chMax val="0"/>
          <dgm:bulletEnabled val="1"/>
        </dgm:presLayoutVars>
      </dgm:prSet>
      <dgm:spPr/>
      <dgm:t>
        <a:bodyPr/>
        <a:lstStyle/>
        <a:p>
          <a:endParaRPr lang="es-EC"/>
        </a:p>
      </dgm:t>
    </dgm:pt>
    <dgm:pt modelId="{BD689237-6437-4D74-A783-64A898829AA1}" type="pres">
      <dgm:prSet presAssocID="{7F3E598D-9AD7-4714-8A71-E2D756025BBE}" presName="negativeSpace" presStyleCnt="0"/>
      <dgm:spPr/>
    </dgm:pt>
    <dgm:pt modelId="{512243F8-8B64-48ED-BA05-0EFAA56FC9E8}" type="pres">
      <dgm:prSet presAssocID="{7F3E598D-9AD7-4714-8A71-E2D756025BBE}" presName="childText" presStyleLbl="conFgAcc1" presStyleIdx="2" presStyleCnt="5">
        <dgm:presLayoutVars>
          <dgm:bulletEnabled val="1"/>
        </dgm:presLayoutVars>
      </dgm:prSet>
      <dgm:spPr/>
    </dgm:pt>
    <dgm:pt modelId="{32D30407-3541-44F5-92C7-AD37937C4231}" type="pres">
      <dgm:prSet presAssocID="{7CEA517B-5041-4305-A3D2-821EECD22A15}" presName="spaceBetweenRectangles" presStyleCnt="0"/>
      <dgm:spPr/>
    </dgm:pt>
    <dgm:pt modelId="{DE32F613-D7AF-4879-AE3C-D0E3327615E1}" type="pres">
      <dgm:prSet presAssocID="{221CBB3C-59D8-4A1C-BA41-73E2EE00450B}" presName="parentLin" presStyleCnt="0"/>
      <dgm:spPr/>
    </dgm:pt>
    <dgm:pt modelId="{F5B9CC79-9FC7-4A95-AB4D-AC97E88850EF}" type="pres">
      <dgm:prSet presAssocID="{221CBB3C-59D8-4A1C-BA41-73E2EE00450B}" presName="parentLeftMargin" presStyleLbl="node1" presStyleIdx="2" presStyleCnt="5"/>
      <dgm:spPr/>
      <dgm:t>
        <a:bodyPr/>
        <a:lstStyle/>
        <a:p>
          <a:endParaRPr lang="es-EC"/>
        </a:p>
      </dgm:t>
    </dgm:pt>
    <dgm:pt modelId="{65ECB204-2517-4D89-940B-6FD945013FD3}" type="pres">
      <dgm:prSet presAssocID="{221CBB3C-59D8-4A1C-BA41-73E2EE00450B}" presName="parentText" presStyleLbl="node1" presStyleIdx="3" presStyleCnt="5">
        <dgm:presLayoutVars>
          <dgm:chMax val="0"/>
          <dgm:bulletEnabled val="1"/>
        </dgm:presLayoutVars>
      </dgm:prSet>
      <dgm:spPr/>
      <dgm:t>
        <a:bodyPr/>
        <a:lstStyle/>
        <a:p>
          <a:endParaRPr lang="es-EC"/>
        </a:p>
      </dgm:t>
    </dgm:pt>
    <dgm:pt modelId="{85D60F7A-946A-43A6-8CCE-98BF241A9622}" type="pres">
      <dgm:prSet presAssocID="{221CBB3C-59D8-4A1C-BA41-73E2EE00450B}" presName="negativeSpace" presStyleCnt="0"/>
      <dgm:spPr/>
    </dgm:pt>
    <dgm:pt modelId="{67C3BEF6-28E3-42CD-8CFA-8D82E5D2352D}" type="pres">
      <dgm:prSet presAssocID="{221CBB3C-59D8-4A1C-BA41-73E2EE00450B}" presName="childText" presStyleLbl="conFgAcc1" presStyleIdx="3" presStyleCnt="5">
        <dgm:presLayoutVars>
          <dgm:bulletEnabled val="1"/>
        </dgm:presLayoutVars>
      </dgm:prSet>
      <dgm:spPr/>
    </dgm:pt>
    <dgm:pt modelId="{48736BD9-E557-427D-99C3-436690204941}" type="pres">
      <dgm:prSet presAssocID="{5F36E01F-E8DE-4F1B-8C05-E3A6DDCFC85B}" presName="spaceBetweenRectangles" presStyleCnt="0"/>
      <dgm:spPr/>
    </dgm:pt>
    <dgm:pt modelId="{9C192F0A-CD6C-42D1-83C9-8E06C7BB7249}" type="pres">
      <dgm:prSet presAssocID="{D160C425-D4C6-4892-8CF1-469C4C557E78}" presName="parentLin" presStyleCnt="0"/>
      <dgm:spPr/>
    </dgm:pt>
    <dgm:pt modelId="{EFBDF428-7DEF-4676-AC0A-81D34FBA646D}" type="pres">
      <dgm:prSet presAssocID="{D160C425-D4C6-4892-8CF1-469C4C557E78}" presName="parentLeftMargin" presStyleLbl="node1" presStyleIdx="3" presStyleCnt="5"/>
      <dgm:spPr/>
      <dgm:t>
        <a:bodyPr/>
        <a:lstStyle/>
        <a:p>
          <a:endParaRPr lang="es-EC"/>
        </a:p>
      </dgm:t>
    </dgm:pt>
    <dgm:pt modelId="{6BA9CDE3-7A2A-4C9A-AA14-DCC5EF857E73}" type="pres">
      <dgm:prSet presAssocID="{D160C425-D4C6-4892-8CF1-469C4C557E78}" presName="parentText" presStyleLbl="node1" presStyleIdx="4" presStyleCnt="5">
        <dgm:presLayoutVars>
          <dgm:chMax val="0"/>
          <dgm:bulletEnabled val="1"/>
        </dgm:presLayoutVars>
      </dgm:prSet>
      <dgm:spPr/>
      <dgm:t>
        <a:bodyPr/>
        <a:lstStyle/>
        <a:p>
          <a:endParaRPr lang="es-EC"/>
        </a:p>
      </dgm:t>
    </dgm:pt>
    <dgm:pt modelId="{6BB3E438-A985-45C6-809E-3D499037E1CA}" type="pres">
      <dgm:prSet presAssocID="{D160C425-D4C6-4892-8CF1-469C4C557E78}" presName="negativeSpace" presStyleCnt="0"/>
      <dgm:spPr/>
    </dgm:pt>
    <dgm:pt modelId="{405E4BB0-B934-435D-A835-C80A6B7EA1FD}" type="pres">
      <dgm:prSet presAssocID="{D160C425-D4C6-4892-8CF1-469C4C557E78}" presName="childText" presStyleLbl="conFgAcc1" presStyleIdx="4" presStyleCnt="5">
        <dgm:presLayoutVars>
          <dgm:bulletEnabled val="1"/>
        </dgm:presLayoutVars>
      </dgm:prSet>
      <dgm:spPr/>
    </dgm:pt>
  </dgm:ptLst>
  <dgm:cxnLst>
    <dgm:cxn modelId="{69F80C69-455E-4669-96EF-83FADA3030DA}" srcId="{14DF75B4-7B3E-4F81-9CC8-EDEF9624CCB1}" destId="{D160C425-D4C6-4892-8CF1-469C4C557E78}" srcOrd="4" destOrd="0" parTransId="{25362E82-B63C-445E-AF91-88C8E7D6DD7F}" sibTransId="{51C43715-C0AD-4FC1-BEE1-51E06B3D74E2}"/>
    <dgm:cxn modelId="{0C88BEAA-1E9D-4C90-994C-984E66DB3766}" type="presOf" srcId="{14DF75B4-7B3E-4F81-9CC8-EDEF9624CCB1}" destId="{373A034F-37B6-4888-A3AC-823244C430CD}" srcOrd="0" destOrd="0" presId="urn:microsoft.com/office/officeart/2005/8/layout/list1"/>
    <dgm:cxn modelId="{5CA5544F-F422-44A6-99AE-4C8BC49A224A}" srcId="{14DF75B4-7B3E-4F81-9CC8-EDEF9624CCB1}" destId="{221CBB3C-59D8-4A1C-BA41-73E2EE00450B}" srcOrd="3" destOrd="0" parTransId="{90857596-456B-4233-888A-2F95A4B6E2AE}" sibTransId="{5F36E01F-E8DE-4F1B-8C05-E3A6DDCFC85B}"/>
    <dgm:cxn modelId="{6226F47D-C03D-4EFB-9C14-449B0BE057E4}" srcId="{14DF75B4-7B3E-4F81-9CC8-EDEF9624CCB1}" destId="{7F3E598D-9AD7-4714-8A71-E2D756025BBE}" srcOrd="2" destOrd="0" parTransId="{1D41044B-4849-4811-9826-07A7BCC6DBBF}" sibTransId="{7CEA517B-5041-4305-A3D2-821EECD22A15}"/>
    <dgm:cxn modelId="{E9CEE145-A041-45C3-848A-F5774DA1355C}" type="presOf" srcId="{7F3E598D-9AD7-4714-8A71-E2D756025BBE}" destId="{C15868B6-AFEB-4C5E-8FF9-CF5B29E05EBC}" srcOrd="1" destOrd="0" presId="urn:microsoft.com/office/officeart/2005/8/layout/list1"/>
    <dgm:cxn modelId="{1C66A746-4B97-40FC-A5D4-B1486EFEFAC9}" type="presOf" srcId="{D160C425-D4C6-4892-8CF1-469C4C557E78}" destId="{6BA9CDE3-7A2A-4C9A-AA14-DCC5EF857E73}" srcOrd="1" destOrd="0" presId="urn:microsoft.com/office/officeart/2005/8/layout/list1"/>
    <dgm:cxn modelId="{2A3E96B4-AC72-4461-BDCE-7E47F432D8E2}" type="presOf" srcId="{7F3E598D-9AD7-4714-8A71-E2D756025BBE}" destId="{AA2F8DDF-9E38-4A63-ABC0-411A07992222}" srcOrd="0" destOrd="0" presId="urn:microsoft.com/office/officeart/2005/8/layout/list1"/>
    <dgm:cxn modelId="{D5977A06-2E16-41FF-887E-EEBA159E875F}" srcId="{14DF75B4-7B3E-4F81-9CC8-EDEF9624CCB1}" destId="{0ED60BD5-6294-4917-A0C1-3E379A0F371F}" srcOrd="1" destOrd="0" parTransId="{CCFBFE2C-3B91-40CD-8DBB-9A4934A1B6A3}" sibTransId="{98EEB272-3670-47D0-B6F8-170F13DC471F}"/>
    <dgm:cxn modelId="{80A18AB2-AA98-4688-B446-3089F777D7B0}" type="presOf" srcId="{9D932A89-188F-4135-A77B-C7772AD8038A}" destId="{1A82A194-112A-405B-BB2C-A2D2DA8A8133}" srcOrd="0" destOrd="0" presId="urn:microsoft.com/office/officeart/2005/8/layout/list1"/>
    <dgm:cxn modelId="{EEA2B37F-7E8D-41D8-93D9-D127BCC5C375}" type="presOf" srcId="{221CBB3C-59D8-4A1C-BA41-73E2EE00450B}" destId="{F5B9CC79-9FC7-4A95-AB4D-AC97E88850EF}" srcOrd="0" destOrd="0" presId="urn:microsoft.com/office/officeart/2005/8/layout/list1"/>
    <dgm:cxn modelId="{A7D7C4A3-DD2C-4EC6-BB65-1F4714A2B72D}" type="presOf" srcId="{0ED60BD5-6294-4917-A0C1-3E379A0F371F}" destId="{36D52753-5253-4BEF-A0F7-FD8F2EA91C3D}" srcOrd="1" destOrd="0" presId="urn:microsoft.com/office/officeart/2005/8/layout/list1"/>
    <dgm:cxn modelId="{553A1E6D-A411-462B-8E5E-4E0D1A3C5665}" type="presOf" srcId="{0ED60BD5-6294-4917-A0C1-3E379A0F371F}" destId="{FDDE7508-5970-46F4-8A3D-EAFCBDCAFF92}" srcOrd="0" destOrd="0" presId="urn:microsoft.com/office/officeart/2005/8/layout/list1"/>
    <dgm:cxn modelId="{5CDCDBFF-4BE9-48F1-84AD-5A5E545A7A0F}" type="presOf" srcId="{9D932A89-188F-4135-A77B-C7772AD8038A}" destId="{DE25A86C-C278-4B45-A425-AEB06845AD17}" srcOrd="1" destOrd="0" presId="urn:microsoft.com/office/officeart/2005/8/layout/list1"/>
    <dgm:cxn modelId="{36F73549-5A8B-4886-9FD1-85DC7D831EB0}" srcId="{14DF75B4-7B3E-4F81-9CC8-EDEF9624CCB1}" destId="{9D932A89-188F-4135-A77B-C7772AD8038A}" srcOrd="0" destOrd="0" parTransId="{9F47768D-D222-4508-8233-95CAB30B9BD5}" sibTransId="{33DCFA23-0688-4B62-9182-60C9EE9E6C80}"/>
    <dgm:cxn modelId="{E7EA3310-9E09-4AE0-8A5D-99FEF5508497}" type="presOf" srcId="{221CBB3C-59D8-4A1C-BA41-73E2EE00450B}" destId="{65ECB204-2517-4D89-940B-6FD945013FD3}" srcOrd="1" destOrd="0" presId="urn:microsoft.com/office/officeart/2005/8/layout/list1"/>
    <dgm:cxn modelId="{E3773183-D8DC-4240-9851-245715079A47}" type="presOf" srcId="{D160C425-D4C6-4892-8CF1-469C4C557E78}" destId="{EFBDF428-7DEF-4676-AC0A-81D34FBA646D}" srcOrd="0" destOrd="0" presId="urn:microsoft.com/office/officeart/2005/8/layout/list1"/>
    <dgm:cxn modelId="{00AFD126-193D-41D2-9328-5D594100063F}" type="presParOf" srcId="{373A034F-37B6-4888-A3AC-823244C430CD}" destId="{616843C5-8B6A-4196-AD59-FC394B428DD5}" srcOrd="0" destOrd="0" presId="urn:microsoft.com/office/officeart/2005/8/layout/list1"/>
    <dgm:cxn modelId="{0C55D984-9669-4CCA-909E-D59703AA639F}" type="presParOf" srcId="{616843C5-8B6A-4196-AD59-FC394B428DD5}" destId="{1A82A194-112A-405B-BB2C-A2D2DA8A8133}" srcOrd="0" destOrd="0" presId="urn:microsoft.com/office/officeart/2005/8/layout/list1"/>
    <dgm:cxn modelId="{ACB45784-BA11-4169-810B-2489C641AB4C}" type="presParOf" srcId="{616843C5-8B6A-4196-AD59-FC394B428DD5}" destId="{DE25A86C-C278-4B45-A425-AEB06845AD17}" srcOrd="1" destOrd="0" presId="urn:microsoft.com/office/officeart/2005/8/layout/list1"/>
    <dgm:cxn modelId="{47C45871-52B1-437D-AD01-341FF70B12E1}" type="presParOf" srcId="{373A034F-37B6-4888-A3AC-823244C430CD}" destId="{6376A173-12FF-4CAB-A6BD-40FC644F8E5D}" srcOrd="1" destOrd="0" presId="urn:microsoft.com/office/officeart/2005/8/layout/list1"/>
    <dgm:cxn modelId="{62D88821-2321-4ADD-BDA0-00B8B02F8208}" type="presParOf" srcId="{373A034F-37B6-4888-A3AC-823244C430CD}" destId="{5A009C20-5306-4730-A46D-ADA76AD40A03}" srcOrd="2" destOrd="0" presId="urn:microsoft.com/office/officeart/2005/8/layout/list1"/>
    <dgm:cxn modelId="{CA5F6AC3-F353-4C9A-86E4-9CD940290FE4}" type="presParOf" srcId="{373A034F-37B6-4888-A3AC-823244C430CD}" destId="{AAB6ABF7-2BB3-43DD-9D85-E221EC0F6057}" srcOrd="3" destOrd="0" presId="urn:microsoft.com/office/officeart/2005/8/layout/list1"/>
    <dgm:cxn modelId="{C80963D5-DEB6-4792-8CB8-86624C42E41F}" type="presParOf" srcId="{373A034F-37B6-4888-A3AC-823244C430CD}" destId="{28D43527-9DBF-4566-807E-7B4FC2771B4D}" srcOrd="4" destOrd="0" presId="urn:microsoft.com/office/officeart/2005/8/layout/list1"/>
    <dgm:cxn modelId="{1AFAA1FE-737F-45DA-AC07-5DDB5564FE89}" type="presParOf" srcId="{28D43527-9DBF-4566-807E-7B4FC2771B4D}" destId="{FDDE7508-5970-46F4-8A3D-EAFCBDCAFF92}" srcOrd="0" destOrd="0" presId="urn:microsoft.com/office/officeart/2005/8/layout/list1"/>
    <dgm:cxn modelId="{2E56FC6E-BD13-4FB0-9A63-4ABB8928E84E}" type="presParOf" srcId="{28D43527-9DBF-4566-807E-7B4FC2771B4D}" destId="{36D52753-5253-4BEF-A0F7-FD8F2EA91C3D}" srcOrd="1" destOrd="0" presId="urn:microsoft.com/office/officeart/2005/8/layout/list1"/>
    <dgm:cxn modelId="{7E65C2E8-7769-4F78-A739-49D7F22EA69F}" type="presParOf" srcId="{373A034F-37B6-4888-A3AC-823244C430CD}" destId="{EC85F5FC-6967-40AD-BE24-A176656303EF}" srcOrd="5" destOrd="0" presId="urn:microsoft.com/office/officeart/2005/8/layout/list1"/>
    <dgm:cxn modelId="{BC1385C3-F5E6-49A8-819A-312934BA31B9}" type="presParOf" srcId="{373A034F-37B6-4888-A3AC-823244C430CD}" destId="{35E61475-C9AA-4D7A-9834-AD7DBCCEE087}" srcOrd="6" destOrd="0" presId="urn:microsoft.com/office/officeart/2005/8/layout/list1"/>
    <dgm:cxn modelId="{FA70E998-6B3D-4DDB-BAF0-6A7082E27F87}" type="presParOf" srcId="{373A034F-37B6-4888-A3AC-823244C430CD}" destId="{094F2D28-BE8C-4585-98CE-BDC29ABFCC84}" srcOrd="7" destOrd="0" presId="urn:microsoft.com/office/officeart/2005/8/layout/list1"/>
    <dgm:cxn modelId="{7D952414-0315-49D8-A9AB-060505B189C0}" type="presParOf" srcId="{373A034F-37B6-4888-A3AC-823244C430CD}" destId="{B3585C28-A554-421E-B705-CEFE51EFCED8}" srcOrd="8" destOrd="0" presId="urn:microsoft.com/office/officeart/2005/8/layout/list1"/>
    <dgm:cxn modelId="{2F1ED6D0-F8DD-464A-B2D5-D77CB08BBE1D}" type="presParOf" srcId="{B3585C28-A554-421E-B705-CEFE51EFCED8}" destId="{AA2F8DDF-9E38-4A63-ABC0-411A07992222}" srcOrd="0" destOrd="0" presId="urn:microsoft.com/office/officeart/2005/8/layout/list1"/>
    <dgm:cxn modelId="{98F43D16-8EEB-475C-BD57-EEF02A605296}" type="presParOf" srcId="{B3585C28-A554-421E-B705-CEFE51EFCED8}" destId="{C15868B6-AFEB-4C5E-8FF9-CF5B29E05EBC}" srcOrd="1" destOrd="0" presId="urn:microsoft.com/office/officeart/2005/8/layout/list1"/>
    <dgm:cxn modelId="{37352929-8BDA-4D3E-9E93-93A8289C18DB}" type="presParOf" srcId="{373A034F-37B6-4888-A3AC-823244C430CD}" destId="{BD689237-6437-4D74-A783-64A898829AA1}" srcOrd="9" destOrd="0" presId="urn:microsoft.com/office/officeart/2005/8/layout/list1"/>
    <dgm:cxn modelId="{5379EBE8-4E9F-46AD-930F-A074CBBD95D3}" type="presParOf" srcId="{373A034F-37B6-4888-A3AC-823244C430CD}" destId="{512243F8-8B64-48ED-BA05-0EFAA56FC9E8}" srcOrd="10" destOrd="0" presId="urn:microsoft.com/office/officeart/2005/8/layout/list1"/>
    <dgm:cxn modelId="{91395C15-3FE6-4B0B-B5B3-90433542D649}" type="presParOf" srcId="{373A034F-37B6-4888-A3AC-823244C430CD}" destId="{32D30407-3541-44F5-92C7-AD37937C4231}" srcOrd="11" destOrd="0" presId="urn:microsoft.com/office/officeart/2005/8/layout/list1"/>
    <dgm:cxn modelId="{8743C18A-DE09-4AB1-A9C9-745B78F9CC7A}" type="presParOf" srcId="{373A034F-37B6-4888-A3AC-823244C430CD}" destId="{DE32F613-D7AF-4879-AE3C-D0E3327615E1}" srcOrd="12" destOrd="0" presId="urn:microsoft.com/office/officeart/2005/8/layout/list1"/>
    <dgm:cxn modelId="{D888280C-461D-45AF-996B-0ADAA72D74E7}" type="presParOf" srcId="{DE32F613-D7AF-4879-AE3C-D0E3327615E1}" destId="{F5B9CC79-9FC7-4A95-AB4D-AC97E88850EF}" srcOrd="0" destOrd="0" presId="urn:microsoft.com/office/officeart/2005/8/layout/list1"/>
    <dgm:cxn modelId="{8E642929-ABAA-42F9-B135-BD42E3FE1B09}" type="presParOf" srcId="{DE32F613-D7AF-4879-AE3C-D0E3327615E1}" destId="{65ECB204-2517-4D89-940B-6FD945013FD3}" srcOrd="1" destOrd="0" presId="urn:microsoft.com/office/officeart/2005/8/layout/list1"/>
    <dgm:cxn modelId="{A97F38A0-9627-4A89-B39E-928D54214ED3}" type="presParOf" srcId="{373A034F-37B6-4888-A3AC-823244C430CD}" destId="{85D60F7A-946A-43A6-8CCE-98BF241A9622}" srcOrd="13" destOrd="0" presId="urn:microsoft.com/office/officeart/2005/8/layout/list1"/>
    <dgm:cxn modelId="{AE36C325-403D-47A4-A21A-759E76E80286}" type="presParOf" srcId="{373A034F-37B6-4888-A3AC-823244C430CD}" destId="{67C3BEF6-28E3-42CD-8CFA-8D82E5D2352D}" srcOrd="14" destOrd="0" presId="urn:microsoft.com/office/officeart/2005/8/layout/list1"/>
    <dgm:cxn modelId="{CFEAA600-D065-4447-935B-359EE5526BFF}" type="presParOf" srcId="{373A034F-37B6-4888-A3AC-823244C430CD}" destId="{48736BD9-E557-427D-99C3-436690204941}" srcOrd="15" destOrd="0" presId="urn:microsoft.com/office/officeart/2005/8/layout/list1"/>
    <dgm:cxn modelId="{A8432254-4DF6-41C3-96E4-7C0F9902BD07}" type="presParOf" srcId="{373A034F-37B6-4888-A3AC-823244C430CD}" destId="{9C192F0A-CD6C-42D1-83C9-8E06C7BB7249}" srcOrd="16" destOrd="0" presId="urn:microsoft.com/office/officeart/2005/8/layout/list1"/>
    <dgm:cxn modelId="{9C80DD6F-D597-4618-BA38-F982A7C93A58}" type="presParOf" srcId="{9C192F0A-CD6C-42D1-83C9-8E06C7BB7249}" destId="{EFBDF428-7DEF-4676-AC0A-81D34FBA646D}" srcOrd="0" destOrd="0" presId="urn:microsoft.com/office/officeart/2005/8/layout/list1"/>
    <dgm:cxn modelId="{F672B6BF-9B2A-4660-8EB6-4D46DC213893}" type="presParOf" srcId="{9C192F0A-CD6C-42D1-83C9-8E06C7BB7249}" destId="{6BA9CDE3-7A2A-4C9A-AA14-DCC5EF857E73}" srcOrd="1" destOrd="0" presId="urn:microsoft.com/office/officeart/2005/8/layout/list1"/>
    <dgm:cxn modelId="{E7B49703-4D40-41E8-A50E-685C7DD5BA47}" type="presParOf" srcId="{373A034F-37B6-4888-A3AC-823244C430CD}" destId="{6BB3E438-A985-45C6-809E-3D499037E1CA}" srcOrd="17" destOrd="0" presId="urn:microsoft.com/office/officeart/2005/8/layout/list1"/>
    <dgm:cxn modelId="{67507EE0-5524-4A9C-A396-91AAA6AD4414}" type="presParOf" srcId="{373A034F-37B6-4888-A3AC-823244C430CD}" destId="{405E4BB0-B934-435D-A835-C80A6B7EA1FD}"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EFAFAF1-B9D7-44D1-9F97-5FA22D6851A2}" type="doc">
      <dgm:prSet loTypeId="urn:microsoft.com/office/officeart/2008/layout/HorizontalMultiLevelHierarchy" loCatId="hierarchy" qsTypeId="urn:microsoft.com/office/officeart/2005/8/quickstyle/3d1" qsCatId="3D" csTypeId="urn:microsoft.com/office/officeart/2005/8/colors/accent1_2" csCatId="accent1" phldr="1"/>
      <dgm:spPr/>
      <dgm:t>
        <a:bodyPr/>
        <a:lstStyle/>
        <a:p>
          <a:endParaRPr lang="es-EC"/>
        </a:p>
      </dgm:t>
    </dgm:pt>
    <dgm:pt modelId="{5122AF9C-B629-4C79-A24A-264E4264D9DD}">
      <dgm:prSet phldrT="[Texto]"/>
      <dgm:spPr/>
      <dgm:t>
        <a:bodyPr/>
        <a:lstStyle/>
        <a:p>
          <a:r>
            <a:rPr lang="es-EC" dirty="0" smtClean="0">
              <a:solidFill>
                <a:srgbClr val="008000"/>
              </a:solidFill>
              <a:latin typeface="Times New Roman" pitchFamily="18" charset="0"/>
              <a:cs typeface="Times New Roman" pitchFamily="18" charset="0"/>
            </a:rPr>
            <a:t>Principios y Valores Corporativos</a:t>
          </a:r>
          <a:endParaRPr lang="es-EC" dirty="0">
            <a:solidFill>
              <a:srgbClr val="008000"/>
            </a:solidFill>
            <a:latin typeface="Times New Roman" pitchFamily="18" charset="0"/>
            <a:cs typeface="Times New Roman" pitchFamily="18" charset="0"/>
          </a:endParaRPr>
        </a:p>
      </dgm:t>
    </dgm:pt>
    <dgm:pt modelId="{67B6A696-39EF-4EDA-B212-4FBF5509EB5A}" type="parTrans" cxnId="{2091F1A9-3676-4782-B6D4-42D354D5CBBF}">
      <dgm:prSet/>
      <dgm:spPr/>
      <dgm:t>
        <a:bodyPr/>
        <a:lstStyle/>
        <a:p>
          <a:endParaRPr lang="es-EC"/>
        </a:p>
      </dgm:t>
    </dgm:pt>
    <dgm:pt modelId="{0D7FB2E3-0BB6-4BD3-8198-071F03DCBC54}" type="sibTrans" cxnId="{2091F1A9-3676-4782-B6D4-42D354D5CBBF}">
      <dgm:prSet/>
      <dgm:spPr/>
      <dgm:t>
        <a:bodyPr/>
        <a:lstStyle/>
        <a:p>
          <a:endParaRPr lang="es-EC"/>
        </a:p>
      </dgm:t>
    </dgm:pt>
    <dgm:pt modelId="{9F46FB24-66A0-4A0B-B487-C50A0913B6E9}">
      <dgm:prSet phldrT="[Texto]" custT="1"/>
      <dgm:spPr>
        <a:solidFill>
          <a:srgbClr val="339933"/>
        </a:solidFill>
      </dgm:spPr>
      <dgm:t>
        <a:bodyPr/>
        <a:lstStyle/>
        <a:p>
          <a:pPr algn="l"/>
          <a:r>
            <a:rPr lang="es-ES" sz="1800" b="1" i="0" dirty="0" smtClean="0">
              <a:latin typeface="Times New Roman" pitchFamily="18" charset="0"/>
              <a:cs typeface="Times New Roman" pitchFamily="18" charset="0"/>
            </a:rPr>
            <a:t>Principios Corporativos:</a:t>
          </a:r>
        </a:p>
        <a:p>
          <a:pPr algn="l"/>
          <a:r>
            <a:rPr lang="es-ES" sz="1800" i="0" dirty="0" smtClean="0">
              <a:latin typeface="Times New Roman" pitchFamily="18" charset="0"/>
              <a:cs typeface="Times New Roman" pitchFamily="18" charset="0"/>
            </a:rPr>
            <a:t>Educación</a:t>
          </a:r>
        </a:p>
        <a:p>
          <a:pPr algn="l"/>
          <a:r>
            <a:rPr lang="es-ES" sz="1800" i="0" dirty="0" smtClean="0">
              <a:latin typeface="Times New Roman" pitchFamily="18" charset="0"/>
              <a:cs typeface="Times New Roman" pitchFamily="18" charset="0"/>
            </a:rPr>
            <a:t>Concientización de sostenibilidad ambiental</a:t>
          </a:r>
        </a:p>
        <a:p>
          <a:pPr algn="l"/>
          <a:r>
            <a:rPr lang="es-ES" sz="1800" i="0" dirty="0" smtClean="0">
              <a:latin typeface="Times New Roman" pitchFamily="18" charset="0"/>
              <a:cs typeface="Times New Roman" pitchFamily="18" charset="0"/>
            </a:rPr>
            <a:t>Productividad</a:t>
          </a:r>
          <a:endParaRPr lang="es-EC" sz="1800" i="0" dirty="0" smtClean="0">
            <a:latin typeface="Times New Roman" pitchFamily="18" charset="0"/>
            <a:cs typeface="Times New Roman" pitchFamily="18" charset="0"/>
          </a:endParaRPr>
        </a:p>
        <a:p>
          <a:pPr algn="l"/>
          <a:r>
            <a:rPr lang="es-ES" sz="1800" i="0" dirty="0" smtClean="0">
              <a:latin typeface="Times New Roman" pitchFamily="18" charset="0"/>
              <a:cs typeface="Times New Roman" pitchFamily="18" charset="0"/>
            </a:rPr>
            <a:t>Cumplimiento</a:t>
          </a:r>
          <a:endParaRPr lang="es-EC" sz="1800" i="0" dirty="0" smtClean="0">
            <a:latin typeface="Times New Roman" pitchFamily="18" charset="0"/>
            <a:cs typeface="Times New Roman" pitchFamily="18" charset="0"/>
          </a:endParaRPr>
        </a:p>
        <a:p>
          <a:pPr algn="l"/>
          <a:r>
            <a:rPr lang="es-ES" sz="1800" i="0" dirty="0" smtClean="0">
              <a:latin typeface="Times New Roman" pitchFamily="18" charset="0"/>
              <a:cs typeface="Times New Roman" pitchFamily="18" charset="0"/>
            </a:rPr>
            <a:t>Trabajo en equipo</a:t>
          </a:r>
          <a:endParaRPr lang="es-EC" sz="1800" i="0" dirty="0" smtClean="0">
            <a:latin typeface="Times New Roman" pitchFamily="18" charset="0"/>
            <a:cs typeface="Times New Roman" pitchFamily="18" charset="0"/>
          </a:endParaRPr>
        </a:p>
        <a:p>
          <a:pPr algn="l"/>
          <a:r>
            <a:rPr lang="es-ES" sz="1800" i="0" dirty="0" smtClean="0">
              <a:latin typeface="Times New Roman" pitchFamily="18" charset="0"/>
              <a:cs typeface="Times New Roman" pitchFamily="18" charset="0"/>
            </a:rPr>
            <a:t>Compromiso</a:t>
          </a:r>
          <a:endParaRPr lang="es-EC" sz="1800" i="0" dirty="0" smtClean="0">
            <a:latin typeface="Times New Roman" pitchFamily="18" charset="0"/>
            <a:cs typeface="Times New Roman" pitchFamily="18" charset="0"/>
          </a:endParaRPr>
        </a:p>
      </dgm:t>
    </dgm:pt>
    <dgm:pt modelId="{158481EB-4D2E-4D9A-A4E7-D54B5D6E112F}" type="parTrans" cxnId="{FD052A29-A08A-4DBE-9EE4-5670C0BBCBCC}">
      <dgm:prSet/>
      <dgm:spPr/>
      <dgm:t>
        <a:bodyPr/>
        <a:lstStyle/>
        <a:p>
          <a:endParaRPr lang="es-EC"/>
        </a:p>
      </dgm:t>
    </dgm:pt>
    <dgm:pt modelId="{F1947BCE-EBD3-44F8-8710-0F463DCA83A1}" type="sibTrans" cxnId="{FD052A29-A08A-4DBE-9EE4-5670C0BBCBCC}">
      <dgm:prSet/>
      <dgm:spPr/>
      <dgm:t>
        <a:bodyPr/>
        <a:lstStyle/>
        <a:p>
          <a:endParaRPr lang="es-EC"/>
        </a:p>
      </dgm:t>
    </dgm:pt>
    <dgm:pt modelId="{B1DD2733-2FC5-4163-89D4-A2DF118F0645}">
      <dgm:prSet phldrT="[Texto]" custT="1"/>
      <dgm:spPr>
        <a:solidFill>
          <a:srgbClr val="339933"/>
        </a:solidFill>
      </dgm:spPr>
      <dgm:t>
        <a:bodyPr/>
        <a:lstStyle/>
        <a:p>
          <a:pPr algn="l"/>
          <a:r>
            <a:rPr lang="es-ES" sz="1800" b="1" dirty="0" smtClean="0">
              <a:latin typeface="Times New Roman" pitchFamily="18" charset="0"/>
              <a:cs typeface="Times New Roman" pitchFamily="18" charset="0"/>
            </a:rPr>
            <a:t>Valores Corporativos:</a:t>
          </a:r>
        </a:p>
        <a:p>
          <a:pPr algn="l"/>
          <a:r>
            <a:rPr lang="es-ES" sz="1800" dirty="0" smtClean="0">
              <a:latin typeface="Times New Roman" pitchFamily="18" charset="0"/>
              <a:cs typeface="Times New Roman" pitchFamily="18" charset="0"/>
            </a:rPr>
            <a:t>Actitud</a:t>
          </a:r>
          <a:endParaRPr lang="es-EC" sz="1800" dirty="0" smtClean="0">
            <a:latin typeface="Times New Roman" pitchFamily="18" charset="0"/>
            <a:cs typeface="Times New Roman" pitchFamily="18" charset="0"/>
          </a:endParaRPr>
        </a:p>
        <a:p>
          <a:pPr algn="l"/>
          <a:r>
            <a:rPr lang="es-ES" sz="1800" dirty="0" smtClean="0">
              <a:latin typeface="Times New Roman" pitchFamily="18" charset="0"/>
              <a:cs typeface="Times New Roman" pitchFamily="18" charset="0"/>
            </a:rPr>
            <a:t>Comportamiento</a:t>
          </a:r>
          <a:endParaRPr lang="es-EC" sz="1800" dirty="0" smtClean="0">
            <a:latin typeface="Times New Roman" pitchFamily="18" charset="0"/>
            <a:cs typeface="Times New Roman" pitchFamily="18" charset="0"/>
          </a:endParaRPr>
        </a:p>
        <a:p>
          <a:pPr algn="l"/>
          <a:r>
            <a:rPr lang="es-ES" sz="1800" dirty="0" smtClean="0">
              <a:latin typeface="Times New Roman" pitchFamily="18" charset="0"/>
              <a:cs typeface="Times New Roman" pitchFamily="18" charset="0"/>
            </a:rPr>
            <a:t>Honestidad</a:t>
          </a:r>
          <a:endParaRPr lang="es-EC" sz="1800" dirty="0" smtClean="0">
            <a:latin typeface="Times New Roman" pitchFamily="18" charset="0"/>
            <a:cs typeface="Times New Roman" pitchFamily="18" charset="0"/>
          </a:endParaRPr>
        </a:p>
        <a:p>
          <a:pPr algn="l"/>
          <a:r>
            <a:rPr lang="es-ES" sz="1800" dirty="0" smtClean="0">
              <a:latin typeface="Times New Roman" pitchFamily="18" charset="0"/>
              <a:cs typeface="Times New Roman" pitchFamily="18" charset="0"/>
            </a:rPr>
            <a:t>Lealtad</a:t>
          </a:r>
          <a:endParaRPr lang="es-EC" sz="1800" dirty="0">
            <a:latin typeface="Times New Roman" pitchFamily="18" charset="0"/>
            <a:cs typeface="Times New Roman" pitchFamily="18" charset="0"/>
          </a:endParaRPr>
        </a:p>
      </dgm:t>
    </dgm:pt>
    <dgm:pt modelId="{6B469B78-BADD-4759-A0AD-CCEE85E92F97}" type="parTrans" cxnId="{2651DDA5-1B5C-4F8D-9FEF-66DBF5DC3AB3}">
      <dgm:prSet/>
      <dgm:spPr/>
      <dgm:t>
        <a:bodyPr/>
        <a:lstStyle/>
        <a:p>
          <a:endParaRPr lang="es-EC"/>
        </a:p>
      </dgm:t>
    </dgm:pt>
    <dgm:pt modelId="{5CFA3480-E18C-4A3C-BBDC-4F3F02755EDD}" type="sibTrans" cxnId="{2651DDA5-1B5C-4F8D-9FEF-66DBF5DC3AB3}">
      <dgm:prSet/>
      <dgm:spPr/>
      <dgm:t>
        <a:bodyPr/>
        <a:lstStyle/>
        <a:p>
          <a:endParaRPr lang="es-EC"/>
        </a:p>
      </dgm:t>
    </dgm:pt>
    <dgm:pt modelId="{6BCC89FA-5EE2-49A9-8F9B-E283893B4AD7}" type="pres">
      <dgm:prSet presAssocID="{BEFAFAF1-B9D7-44D1-9F97-5FA22D6851A2}" presName="Name0" presStyleCnt="0">
        <dgm:presLayoutVars>
          <dgm:chPref val="1"/>
          <dgm:dir/>
          <dgm:animOne val="branch"/>
          <dgm:animLvl val="lvl"/>
          <dgm:resizeHandles val="exact"/>
        </dgm:presLayoutVars>
      </dgm:prSet>
      <dgm:spPr/>
      <dgm:t>
        <a:bodyPr/>
        <a:lstStyle/>
        <a:p>
          <a:endParaRPr lang="es-EC"/>
        </a:p>
      </dgm:t>
    </dgm:pt>
    <dgm:pt modelId="{09C23B3E-DC4E-4605-B15F-6049FA1401B0}" type="pres">
      <dgm:prSet presAssocID="{5122AF9C-B629-4C79-A24A-264E4264D9DD}" presName="root1" presStyleCnt="0"/>
      <dgm:spPr/>
    </dgm:pt>
    <dgm:pt modelId="{D46EE924-2F8F-4F75-90D4-FDB80C110B5B}" type="pres">
      <dgm:prSet presAssocID="{5122AF9C-B629-4C79-A24A-264E4264D9DD}" presName="LevelOneTextNode" presStyleLbl="node0" presStyleIdx="0" presStyleCnt="1">
        <dgm:presLayoutVars>
          <dgm:chPref val="3"/>
        </dgm:presLayoutVars>
      </dgm:prSet>
      <dgm:spPr/>
      <dgm:t>
        <a:bodyPr/>
        <a:lstStyle/>
        <a:p>
          <a:endParaRPr lang="es-EC"/>
        </a:p>
      </dgm:t>
    </dgm:pt>
    <dgm:pt modelId="{D24B0508-8642-4ACE-BB6B-56ECF06BEC73}" type="pres">
      <dgm:prSet presAssocID="{5122AF9C-B629-4C79-A24A-264E4264D9DD}" presName="level2hierChild" presStyleCnt="0"/>
      <dgm:spPr/>
    </dgm:pt>
    <dgm:pt modelId="{75182197-4C9C-4165-8FA9-B671AB5E5785}" type="pres">
      <dgm:prSet presAssocID="{158481EB-4D2E-4D9A-A4E7-D54B5D6E112F}" presName="conn2-1" presStyleLbl="parChTrans1D2" presStyleIdx="0" presStyleCnt="2"/>
      <dgm:spPr/>
      <dgm:t>
        <a:bodyPr/>
        <a:lstStyle/>
        <a:p>
          <a:endParaRPr lang="es-EC"/>
        </a:p>
      </dgm:t>
    </dgm:pt>
    <dgm:pt modelId="{FF2E8094-578D-47D6-B4AC-172CE6C22C73}" type="pres">
      <dgm:prSet presAssocID="{158481EB-4D2E-4D9A-A4E7-D54B5D6E112F}" presName="connTx" presStyleLbl="parChTrans1D2" presStyleIdx="0" presStyleCnt="2"/>
      <dgm:spPr/>
      <dgm:t>
        <a:bodyPr/>
        <a:lstStyle/>
        <a:p>
          <a:endParaRPr lang="es-EC"/>
        </a:p>
      </dgm:t>
    </dgm:pt>
    <dgm:pt modelId="{387D26B1-E3EF-47A7-909F-057EBE2931BF}" type="pres">
      <dgm:prSet presAssocID="{9F46FB24-66A0-4A0B-B487-C50A0913B6E9}" presName="root2" presStyleCnt="0"/>
      <dgm:spPr/>
    </dgm:pt>
    <dgm:pt modelId="{B33FEC92-1FD7-488B-BB22-9F04BBCFBDA4}" type="pres">
      <dgm:prSet presAssocID="{9F46FB24-66A0-4A0B-B487-C50A0913B6E9}" presName="LevelTwoTextNode" presStyleLbl="node2" presStyleIdx="0" presStyleCnt="2" custScaleY="286126" custLinFactNeighborY="-46719">
        <dgm:presLayoutVars>
          <dgm:chPref val="3"/>
        </dgm:presLayoutVars>
      </dgm:prSet>
      <dgm:spPr/>
      <dgm:t>
        <a:bodyPr/>
        <a:lstStyle/>
        <a:p>
          <a:endParaRPr lang="es-EC"/>
        </a:p>
      </dgm:t>
    </dgm:pt>
    <dgm:pt modelId="{E852A618-A03A-4ED4-98BA-5E3D6A1102F5}" type="pres">
      <dgm:prSet presAssocID="{9F46FB24-66A0-4A0B-B487-C50A0913B6E9}" presName="level3hierChild" presStyleCnt="0"/>
      <dgm:spPr/>
    </dgm:pt>
    <dgm:pt modelId="{100D1EB7-DE99-4FEE-90E9-28E2F5A6861A}" type="pres">
      <dgm:prSet presAssocID="{6B469B78-BADD-4759-A0AD-CCEE85E92F97}" presName="conn2-1" presStyleLbl="parChTrans1D2" presStyleIdx="1" presStyleCnt="2"/>
      <dgm:spPr/>
      <dgm:t>
        <a:bodyPr/>
        <a:lstStyle/>
        <a:p>
          <a:endParaRPr lang="es-EC"/>
        </a:p>
      </dgm:t>
    </dgm:pt>
    <dgm:pt modelId="{6AB97668-AF48-420E-971F-64634A8753B1}" type="pres">
      <dgm:prSet presAssocID="{6B469B78-BADD-4759-A0AD-CCEE85E92F97}" presName="connTx" presStyleLbl="parChTrans1D2" presStyleIdx="1" presStyleCnt="2"/>
      <dgm:spPr/>
      <dgm:t>
        <a:bodyPr/>
        <a:lstStyle/>
        <a:p>
          <a:endParaRPr lang="es-EC"/>
        </a:p>
      </dgm:t>
    </dgm:pt>
    <dgm:pt modelId="{035BB800-AA56-47D3-9161-B252E10F6BE9}" type="pres">
      <dgm:prSet presAssocID="{B1DD2733-2FC5-4163-89D4-A2DF118F0645}" presName="root2" presStyleCnt="0"/>
      <dgm:spPr/>
    </dgm:pt>
    <dgm:pt modelId="{8FAAA6F6-8DA8-42AA-A2EC-8821C01D79BA}" type="pres">
      <dgm:prSet presAssocID="{B1DD2733-2FC5-4163-89D4-A2DF118F0645}" presName="LevelTwoTextNode" presStyleLbl="node2" presStyleIdx="1" presStyleCnt="2" custScaleY="218973">
        <dgm:presLayoutVars>
          <dgm:chPref val="3"/>
        </dgm:presLayoutVars>
      </dgm:prSet>
      <dgm:spPr/>
      <dgm:t>
        <a:bodyPr/>
        <a:lstStyle/>
        <a:p>
          <a:endParaRPr lang="es-EC"/>
        </a:p>
      </dgm:t>
    </dgm:pt>
    <dgm:pt modelId="{28F832B3-27FB-4A9C-AA76-885483927087}" type="pres">
      <dgm:prSet presAssocID="{B1DD2733-2FC5-4163-89D4-A2DF118F0645}" presName="level3hierChild" presStyleCnt="0"/>
      <dgm:spPr/>
    </dgm:pt>
  </dgm:ptLst>
  <dgm:cxnLst>
    <dgm:cxn modelId="{36EA9387-60D3-4342-8AEE-B8A3C4A5A9A3}" type="presOf" srcId="{5122AF9C-B629-4C79-A24A-264E4264D9DD}" destId="{D46EE924-2F8F-4F75-90D4-FDB80C110B5B}" srcOrd="0" destOrd="0" presId="urn:microsoft.com/office/officeart/2008/layout/HorizontalMultiLevelHierarchy"/>
    <dgm:cxn modelId="{2651DDA5-1B5C-4F8D-9FEF-66DBF5DC3AB3}" srcId="{5122AF9C-B629-4C79-A24A-264E4264D9DD}" destId="{B1DD2733-2FC5-4163-89D4-A2DF118F0645}" srcOrd="1" destOrd="0" parTransId="{6B469B78-BADD-4759-A0AD-CCEE85E92F97}" sibTransId="{5CFA3480-E18C-4A3C-BBDC-4F3F02755EDD}"/>
    <dgm:cxn modelId="{2091F1A9-3676-4782-B6D4-42D354D5CBBF}" srcId="{BEFAFAF1-B9D7-44D1-9F97-5FA22D6851A2}" destId="{5122AF9C-B629-4C79-A24A-264E4264D9DD}" srcOrd="0" destOrd="0" parTransId="{67B6A696-39EF-4EDA-B212-4FBF5509EB5A}" sibTransId="{0D7FB2E3-0BB6-4BD3-8198-071F03DCBC54}"/>
    <dgm:cxn modelId="{4B12BAE1-33FD-4FE6-939D-0361487C3420}" type="presOf" srcId="{BEFAFAF1-B9D7-44D1-9F97-5FA22D6851A2}" destId="{6BCC89FA-5EE2-49A9-8F9B-E283893B4AD7}" srcOrd="0" destOrd="0" presId="urn:microsoft.com/office/officeart/2008/layout/HorizontalMultiLevelHierarchy"/>
    <dgm:cxn modelId="{FD052A29-A08A-4DBE-9EE4-5670C0BBCBCC}" srcId="{5122AF9C-B629-4C79-A24A-264E4264D9DD}" destId="{9F46FB24-66A0-4A0B-B487-C50A0913B6E9}" srcOrd="0" destOrd="0" parTransId="{158481EB-4D2E-4D9A-A4E7-D54B5D6E112F}" sibTransId="{F1947BCE-EBD3-44F8-8710-0F463DCA83A1}"/>
    <dgm:cxn modelId="{9B9ABC22-6886-4351-92A6-F23017349665}" type="presOf" srcId="{9F46FB24-66A0-4A0B-B487-C50A0913B6E9}" destId="{B33FEC92-1FD7-488B-BB22-9F04BBCFBDA4}" srcOrd="0" destOrd="0" presId="urn:microsoft.com/office/officeart/2008/layout/HorizontalMultiLevelHierarchy"/>
    <dgm:cxn modelId="{02D63873-B420-4618-B2B7-DA5E62566310}" type="presOf" srcId="{6B469B78-BADD-4759-A0AD-CCEE85E92F97}" destId="{100D1EB7-DE99-4FEE-90E9-28E2F5A6861A}" srcOrd="0" destOrd="0" presId="urn:microsoft.com/office/officeart/2008/layout/HorizontalMultiLevelHierarchy"/>
    <dgm:cxn modelId="{7E7C3AE6-6BDF-4A42-9AA7-145562EA8684}" type="presOf" srcId="{158481EB-4D2E-4D9A-A4E7-D54B5D6E112F}" destId="{75182197-4C9C-4165-8FA9-B671AB5E5785}" srcOrd="0" destOrd="0" presId="urn:microsoft.com/office/officeart/2008/layout/HorizontalMultiLevelHierarchy"/>
    <dgm:cxn modelId="{81A561D4-495F-40B1-A53F-E8637B07BA08}" type="presOf" srcId="{B1DD2733-2FC5-4163-89D4-A2DF118F0645}" destId="{8FAAA6F6-8DA8-42AA-A2EC-8821C01D79BA}" srcOrd="0" destOrd="0" presId="urn:microsoft.com/office/officeart/2008/layout/HorizontalMultiLevelHierarchy"/>
    <dgm:cxn modelId="{D3A57762-B347-4CDB-A96F-8986FA26D6FA}" type="presOf" srcId="{158481EB-4D2E-4D9A-A4E7-D54B5D6E112F}" destId="{FF2E8094-578D-47D6-B4AC-172CE6C22C73}" srcOrd="1" destOrd="0" presId="urn:microsoft.com/office/officeart/2008/layout/HorizontalMultiLevelHierarchy"/>
    <dgm:cxn modelId="{70E1B103-4F83-4C25-B074-336D3C755F3A}" type="presOf" srcId="{6B469B78-BADD-4759-A0AD-CCEE85E92F97}" destId="{6AB97668-AF48-420E-971F-64634A8753B1}" srcOrd="1" destOrd="0" presId="urn:microsoft.com/office/officeart/2008/layout/HorizontalMultiLevelHierarchy"/>
    <dgm:cxn modelId="{35DE9650-D753-4EF4-BB2A-25261722A517}" type="presParOf" srcId="{6BCC89FA-5EE2-49A9-8F9B-E283893B4AD7}" destId="{09C23B3E-DC4E-4605-B15F-6049FA1401B0}" srcOrd="0" destOrd="0" presId="urn:microsoft.com/office/officeart/2008/layout/HorizontalMultiLevelHierarchy"/>
    <dgm:cxn modelId="{298D1370-D8D9-4A08-9EAC-9F14338DCF2A}" type="presParOf" srcId="{09C23B3E-DC4E-4605-B15F-6049FA1401B0}" destId="{D46EE924-2F8F-4F75-90D4-FDB80C110B5B}" srcOrd="0" destOrd="0" presId="urn:microsoft.com/office/officeart/2008/layout/HorizontalMultiLevelHierarchy"/>
    <dgm:cxn modelId="{F54218AE-8E8B-46DA-B9EB-0E6023CEABD9}" type="presParOf" srcId="{09C23B3E-DC4E-4605-B15F-6049FA1401B0}" destId="{D24B0508-8642-4ACE-BB6B-56ECF06BEC73}" srcOrd="1" destOrd="0" presId="urn:microsoft.com/office/officeart/2008/layout/HorizontalMultiLevelHierarchy"/>
    <dgm:cxn modelId="{C19AAA00-06D2-4F45-861B-FFC528DF3678}" type="presParOf" srcId="{D24B0508-8642-4ACE-BB6B-56ECF06BEC73}" destId="{75182197-4C9C-4165-8FA9-B671AB5E5785}" srcOrd="0" destOrd="0" presId="urn:microsoft.com/office/officeart/2008/layout/HorizontalMultiLevelHierarchy"/>
    <dgm:cxn modelId="{D6EC53A4-5D42-4508-BF0F-A0FFF05951A3}" type="presParOf" srcId="{75182197-4C9C-4165-8FA9-B671AB5E5785}" destId="{FF2E8094-578D-47D6-B4AC-172CE6C22C73}" srcOrd="0" destOrd="0" presId="urn:microsoft.com/office/officeart/2008/layout/HorizontalMultiLevelHierarchy"/>
    <dgm:cxn modelId="{66987096-427D-4E37-A006-5B691372A002}" type="presParOf" srcId="{D24B0508-8642-4ACE-BB6B-56ECF06BEC73}" destId="{387D26B1-E3EF-47A7-909F-057EBE2931BF}" srcOrd="1" destOrd="0" presId="urn:microsoft.com/office/officeart/2008/layout/HorizontalMultiLevelHierarchy"/>
    <dgm:cxn modelId="{7A36786B-FC48-4767-9CA3-4885799E8E93}" type="presParOf" srcId="{387D26B1-E3EF-47A7-909F-057EBE2931BF}" destId="{B33FEC92-1FD7-488B-BB22-9F04BBCFBDA4}" srcOrd="0" destOrd="0" presId="urn:microsoft.com/office/officeart/2008/layout/HorizontalMultiLevelHierarchy"/>
    <dgm:cxn modelId="{EB12EF15-2C10-4102-AF56-6DAEF68D698B}" type="presParOf" srcId="{387D26B1-E3EF-47A7-909F-057EBE2931BF}" destId="{E852A618-A03A-4ED4-98BA-5E3D6A1102F5}" srcOrd="1" destOrd="0" presId="urn:microsoft.com/office/officeart/2008/layout/HorizontalMultiLevelHierarchy"/>
    <dgm:cxn modelId="{E17F7963-FE50-4DB3-A9FA-7D3680392284}" type="presParOf" srcId="{D24B0508-8642-4ACE-BB6B-56ECF06BEC73}" destId="{100D1EB7-DE99-4FEE-90E9-28E2F5A6861A}" srcOrd="2" destOrd="0" presId="urn:microsoft.com/office/officeart/2008/layout/HorizontalMultiLevelHierarchy"/>
    <dgm:cxn modelId="{EF67A977-0042-4FCE-B2E7-5F2E0E52C315}" type="presParOf" srcId="{100D1EB7-DE99-4FEE-90E9-28E2F5A6861A}" destId="{6AB97668-AF48-420E-971F-64634A8753B1}" srcOrd="0" destOrd="0" presId="urn:microsoft.com/office/officeart/2008/layout/HorizontalMultiLevelHierarchy"/>
    <dgm:cxn modelId="{21942EC8-79FA-4756-879C-E6710828DFCA}" type="presParOf" srcId="{D24B0508-8642-4ACE-BB6B-56ECF06BEC73}" destId="{035BB800-AA56-47D3-9161-B252E10F6BE9}" srcOrd="3" destOrd="0" presId="urn:microsoft.com/office/officeart/2008/layout/HorizontalMultiLevelHierarchy"/>
    <dgm:cxn modelId="{52E388C3-41D0-421B-9FB3-58E1AFC3B238}" type="presParOf" srcId="{035BB800-AA56-47D3-9161-B252E10F6BE9}" destId="{8FAAA6F6-8DA8-42AA-A2EC-8821C01D79BA}" srcOrd="0" destOrd="0" presId="urn:microsoft.com/office/officeart/2008/layout/HorizontalMultiLevelHierarchy"/>
    <dgm:cxn modelId="{9B990F8C-85A3-43A1-A41A-E2A787A40370}" type="presParOf" srcId="{035BB800-AA56-47D3-9161-B252E10F6BE9}" destId="{28F832B3-27FB-4A9C-AA76-885483927087}" srcOrd="1" destOrd="0" presId="urn:microsoft.com/office/officeart/2008/layout/HorizontalMultiLevelHierarchy"/>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7B27595-862C-4937-9924-5093E5F63B2E}" type="doc">
      <dgm:prSet loTypeId="urn:microsoft.com/office/officeart/2005/8/layout/list1" loCatId="list" qsTypeId="urn:microsoft.com/office/officeart/2005/8/quickstyle/3d2" qsCatId="3D" csTypeId="urn:microsoft.com/office/officeart/2005/8/colors/accent1_2" csCatId="accent1" phldr="1"/>
      <dgm:spPr/>
      <dgm:t>
        <a:bodyPr/>
        <a:lstStyle/>
        <a:p>
          <a:endParaRPr lang="es-EC"/>
        </a:p>
      </dgm:t>
    </dgm:pt>
    <dgm:pt modelId="{F4F77AB9-F9C2-41CB-B289-54BA6354163D}">
      <dgm:prSet phldrT="[Texto]" custT="1"/>
      <dgm:spPr>
        <a:solidFill>
          <a:schemeClr val="accent2">
            <a:lumMod val="60000"/>
            <a:lumOff val="40000"/>
          </a:schemeClr>
        </a:solidFill>
      </dgm:spPr>
      <dgm:t>
        <a:bodyPr/>
        <a:lstStyle/>
        <a:p>
          <a:r>
            <a:rPr lang="es-ES" sz="1600" b="1" i="1" dirty="0" smtClean="0">
              <a:solidFill>
                <a:schemeClr val="accent2">
                  <a:lumMod val="50000"/>
                </a:schemeClr>
              </a:solidFill>
              <a:latin typeface="Times New Roman" pitchFamily="18" charset="0"/>
              <a:cs typeface="Times New Roman" pitchFamily="18" charset="0"/>
            </a:rPr>
            <a:t>Estrategia de competitividad</a:t>
          </a:r>
          <a:endParaRPr lang="es-EC" sz="1600" b="1" dirty="0" smtClean="0">
            <a:solidFill>
              <a:schemeClr val="accent2">
                <a:lumMod val="50000"/>
              </a:schemeClr>
            </a:solidFill>
            <a:latin typeface="Times New Roman" pitchFamily="18" charset="0"/>
            <a:cs typeface="Times New Roman" pitchFamily="18" charset="0"/>
          </a:endParaRPr>
        </a:p>
        <a:p>
          <a:r>
            <a:rPr lang="es-EC" sz="1600" dirty="0" smtClean="0">
              <a:solidFill>
                <a:schemeClr val="accent2">
                  <a:lumMod val="50000"/>
                </a:schemeClr>
              </a:solidFill>
              <a:latin typeface="Times New Roman" pitchFamily="18" charset="0"/>
              <a:cs typeface="Times New Roman" pitchFamily="18" charset="0"/>
            </a:rPr>
            <a:t>- </a:t>
          </a:r>
          <a:r>
            <a:rPr lang="es-EC" sz="1600" dirty="0" smtClean="0">
              <a:solidFill>
                <a:schemeClr val="accent2">
                  <a:lumMod val="50000"/>
                </a:schemeClr>
              </a:solidFill>
              <a:latin typeface="Times New Roman" pitchFamily="18" charset="0"/>
              <a:cs typeface="Times New Roman" pitchFamily="18" charset="0"/>
            </a:rPr>
            <a:t>Entender las necesidades del cliente y transmitirlas en un servicio especializado en ecoturismo, diferenciado y orientado solamente a estudiantes.</a:t>
          </a:r>
          <a:endParaRPr lang="es-EC" sz="1600" dirty="0">
            <a:solidFill>
              <a:schemeClr val="accent2">
                <a:lumMod val="50000"/>
              </a:schemeClr>
            </a:solidFill>
            <a:latin typeface="Times New Roman" pitchFamily="18" charset="0"/>
            <a:cs typeface="Times New Roman" pitchFamily="18" charset="0"/>
          </a:endParaRPr>
        </a:p>
      </dgm:t>
    </dgm:pt>
    <dgm:pt modelId="{A24AD8D0-36E0-4BD4-A346-31F79CABBABC}" type="parTrans" cxnId="{9E1E61A2-6B03-4F34-823C-53C91105E363}">
      <dgm:prSet/>
      <dgm:spPr/>
      <dgm:t>
        <a:bodyPr/>
        <a:lstStyle/>
        <a:p>
          <a:endParaRPr lang="es-EC" sz="1600"/>
        </a:p>
      </dgm:t>
    </dgm:pt>
    <dgm:pt modelId="{1B099BA1-1520-4BE5-AF78-1C76F4418E39}" type="sibTrans" cxnId="{9E1E61A2-6B03-4F34-823C-53C91105E363}">
      <dgm:prSet/>
      <dgm:spPr/>
      <dgm:t>
        <a:bodyPr/>
        <a:lstStyle/>
        <a:p>
          <a:endParaRPr lang="es-EC" sz="1600"/>
        </a:p>
      </dgm:t>
    </dgm:pt>
    <dgm:pt modelId="{2B1F6708-96F9-442E-9E6F-5BD70E3DD6B4}">
      <dgm:prSet phldrT="[Texto]" custT="1">
        <dgm:style>
          <a:lnRef idx="0">
            <a:schemeClr val="accent4"/>
          </a:lnRef>
          <a:fillRef idx="3">
            <a:schemeClr val="accent4"/>
          </a:fillRef>
          <a:effectRef idx="3">
            <a:schemeClr val="accent4"/>
          </a:effectRef>
          <a:fontRef idx="minor">
            <a:schemeClr val="lt1"/>
          </a:fontRef>
        </dgm:style>
      </dgm:prSet>
      <dgm:spPr>
        <a:solidFill>
          <a:schemeClr val="accent2">
            <a:lumMod val="40000"/>
            <a:lumOff val="60000"/>
          </a:schemeClr>
        </a:solidFill>
      </dgm:spPr>
      <dgm:t>
        <a:bodyPr/>
        <a:lstStyle/>
        <a:p>
          <a:r>
            <a:rPr lang="es-ES" sz="1600" b="1" i="1" dirty="0" smtClean="0">
              <a:solidFill>
                <a:schemeClr val="accent2">
                  <a:lumMod val="50000"/>
                </a:schemeClr>
              </a:solidFill>
              <a:latin typeface="Times New Roman" pitchFamily="18" charset="0"/>
              <a:cs typeface="Times New Roman" pitchFamily="18" charset="0"/>
            </a:rPr>
            <a:t>Estrategia de crecimiento</a:t>
          </a:r>
          <a:endParaRPr lang="es-EC" sz="1600" b="1" dirty="0" smtClean="0">
            <a:solidFill>
              <a:schemeClr val="accent2">
                <a:lumMod val="50000"/>
              </a:schemeClr>
            </a:solidFill>
            <a:latin typeface="Times New Roman" pitchFamily="18" charset="0"/>
            <a:cs typeface="Times New Roman" pitchFamily="18" charset="0"/>
          </a:endParaRPr>
        </a:p>
        <a:p>
          <a:r>
            <a:rPr lang="es-EC" sz="1600" dirty="0" smtClean="0">
              <a:solidFill>
                <a:schemeClr val="accent2">
                  <a:lumMod val="50000"/>
                </a:schemeClr>
              </a:solidFill>
              <a:latin typeface="Times New Roman" pitchFamily="18" charset="0"/>
              <a:cs typeface="Times New Roman" pitchFamily="18" charset="0"/>
            </a:rPr>
            <a:t>- </a:t>
          </a:r>
          <a:r>
            <a:rPr lang="es-EC" sz="1600" dirty="0" smtClean="0">
              <a:solidFill>
                <a:schemeClr val="accent2">
                  <a:lumMod val="50000"/>
                </a:schemeClr>
              </a:solidFill>
              <a:latin typeface="Times New Roman" pitchFamily="18" charset="0"/>
              <a:cs typeface="Times New Roman" pitchFamily="18" charset="0"/>
            </a:rPr>
            <a:t>Incrementar continuamente la cartera de clientes, a través de estrategias de marketing que incentiven la adquisición del servicio de ecoturismo por parte de los padres de familia.</a:t>
          </a:r>
          <a:endParaRPr lang="es-EC" sz="1600" dirty="0">
            <a:solidFill>
              <a:schemeClr val="accent2">
                <a:lumMod val="50000"/>
              </a:schemeClr>
            </a:solidFill>
            <a:latin typeface="Times New Roman" pitchFamily="18" charset="0"/>
            <a:cs typeface="Times New Roman" pitchFamily="18" charset="0"/>
          </a:endParaRPr>
        </a:p>
      </dgm:t>
    </dgm:pt>
    <dgm:pt modelId="{F25DBC06-CB4B-4AD6-9DCE-52C8C4D82CF6}" type="parTrans" cxnId="{E25B34D3-3333-44AC-BA11-742AD29B3F96}">
      <dgm:prSet/>
      <dgm:spPr/>
      <dgm:t>
        <a:bodyPr/>
        <a:lstStyle/>
        <a:p>
          <a:endParaRPr lang="es-EC" sz="1600"/>
        </a:p>
      </dgm:t>
    </dgm:pt>
    <dgm:pt modelId="{23ECC9DB-DB8B-4401-9489-49B7E53698AF}" type="sibTrans" cxnId="{E25B34D3-3333-44AC-BA11-742AD29B3F96}">
      <dgm:prSet/>
      <dgm:spPr/>
      <dgm:t>
        <a:bodyPr/>
        <a:lstStyle/>
        <a:p>
          <a:endParaRPr lang="es-EC" sz="1600"/>
        </a:p>
      </dgm:t>
    </dgm:pt>
    <dgm:pt modelId="{1FCB5041-1F6E-4BB2-97DD-C2B448F8F6E2}" type="pres">
      <dgm:prSet presAssocID="{57B27595-862C-4937-9924-5093E5F63B2E}" presName="linear" presStyleCnt="0">
        <dgm:presLayoutVars>
          <dgm:dir/>
          <dgm:animLvl val="lvl"/>
          <dgm:resizeHandles val="exact"/>
        </dgm:presLayoutVars>
      </dgm:prSet>
      <dgm:spPr/>
      <dgm:t>
        <a:bodyPr/>
        <a:lstStyle/>
        <a:p>
          <a:endParaRPr lang="es-EC"/>
        </a:p>
      </dgm:t>
    </dgm:pt>
    <dgm:pt modelId="{F40EDE1E-EAAD-4EFF-B4C5-8FA059DE4FDF}" type="pres">
      <dgm:prSet presAssocID="{F4F77AB9-F9C2-41CB-B289-54BA6354163D}" presName="parentLin" presStyleCnt="0"/>
      <dgm:spPr/>
    </dgm:pt>
    <dgm:pt modelId="{AA04A568-5B48-4CAC-9BE4-9A8117FEC07B}" type="pres">
      <dgm:prSet presAssocID="{F4F77AB9-F9C2-41CB-B289-54BA6354163D}" presName="parentLeftMargin" presStyleLbl="node1" presStyleIdx="0" presStyleCnt="2"/>
      <dgm:spPr/>
      <dgm:t>
        <a:bodyPr/>
        <a:lstStyle/>
        <a:p>
          <a:endParaRPr lang="es-EC"/>
        </a:p>
      </dgm:t>
    </dgm:pt>
    <dgm:pt modelId="{7DE5955E-9AD4-49E0-90BE-FD5D443DF3A6}" type="pres">
      <dgm:prSet presAssocID="{F4F77AB9-F9C2-41CB-B289-54BA6354163D}" presName="parentText" presStyleLbl="node1" presStyleIdx="0" presStyleCnt="2" custScaleX="131373" custScaleY="133952">
        <dgm:presLayoutVars>
          <dgm:chMax val="0"/>
          <dgm:bulletEnabled val="1"/>
        </dgm:presLayoutVars>
      </dgm:prSet>
      <dgm:spPr/>
      <dgm:t>
        <a:bodyPr/>
        <a:lstStyle/>
        <a:p>
          <a:endParaRPr lang="es-EC"/>
        </a:p>
      </dgm:t>
    </dgm:pt>
    <dgm:pt modelId="{BB3ED7A0-860B-42D0-959B-C33C40A45E27}" type="pres">
      <dgm:prSet presAssocID="{F4F77AB9-F9C2-41CB-B289-54BA6354163D}" presName="negativeSpace" presStyleCnt="0"/>
      <dgm:spPr/>
    </dgm:pt>
    <dgm:pt modelId="{B47285EC-BA5E-49E2-BB79-06C3A897E001}" type="pres">
      <dgm:prSet presAssocID="{F4F77AB9-F9C2-41CB-B289-54BA6354163D}" presName="childText" presStyleLbl="conFgAcc1" presStyleIdx="0" presStyleCnt="2">
        <dgm:presLayoutVars>
          <dgm:bulletEnabled val="1"/>
        </dgm:presLayoutVars>
      </dgm:prSet>
      <dgm:spPr/>
    </dgm:pt>
    <dgm:pt modelId="{C65C9926-DDFB-496A-ABF7-E90A1EADA956}" type="pres">
      <dgm:prSet presAssocID="{1B099BA1-1520-4BE5-AF78-1C76F4418E39}" presName="spaceBetweenRectangles" presStyleCnt="0"/>
      <dgm:spPr/>
    </dgm:pt>
    <dgm:pt modelId="{7D04AA9B-5691-442F-BF1E-4D278DBF29ED}" type="pres">
      <dgm:prSet presAssocID="{2B1F6708-96F9-442E-9E6F-5BD70E3DD6B4}" presName="parentLin" presStyleCnt="0"/>
      <dgm:spPr/>
    </dgm:pt>
    <dgm:pt modelId="{C73A8B67-0F36-49BA-9B90-95929AC960D4}" type="pres">
      <dgm:prSet presAssocID="{2B1F6708-96F9-442E-9E6F-5BD70E3DD6B4}" presName="parentLeftMargin" presStyleLbl="node1" presStyleIdx="0" presStyleCnt="2"/>
      <dgm:spPr/>
      <dgm:t>
        <a:bodyPr/>
        <a:lstStyle/>
        <a:p>
          <a:endParaRPr lang="es-EC"/>
        </a:p>
      </dgm:t>
    </dgm:pt>
    <dgm:pt modelId="{5867C7A2-7DB0-43DC-8E80-04D8564D101E}" type="pres">
      <dgm:prSet presAssocID="{2B1F6708-96F9-442E-9E6F-5BD70E3DD6B4}" presName="parentText" presStyleLbl="node1" presStyleIdx="1" presStyleCnt="2" custScaleX="133756" custScaleY="132045">
        <dgm:presLayoutVars>
          <dgm:chMax val="0"/>
          <dgm:bulletEnabled val="1"/>
        </dgm:presLayoutVars>
      </dgm:prSet>
      <dgm:spPr/>
      <dgm:t>
        <a:bodyPr/>
        <a:lstStyle/>
        <a:p>
          <a:endParaRPr lang="es-EC"/>
        </a:p>
      </dgm:t>
    </dgm:pt>
    <dgm:pt modelId="{7DC95A52-EA41-4F59-9C90-FA66236C3FB1}" type="pres">
      <dgm:prSet presAssocID="{2B1F6708-96F9-442E-9E6F-5BD70E3DD6B4}" presName="negativeSpace" presStyleCnt="0"/>
      <dgm:spPr/>
    </dgm:pt>
    <dgm:pt modelId="{DA4D4B1A-1063-47A0-BE6A-2A9AB6CFA4EE}" type="pres">
      <dgm:prSet presAssocID="{2B1F6708-96F9-442E-9E6F-5BD70E3DD6B4}" presName="childText" presStyleLbl="conFgAcc1" presStyleIdx="1" presStyleCnt="2">
        <dgm:presLayoutVars>
          <dgm:bulletEnabled val="1"/>
        </dgm:presLayoutVars>
      </dgm:prSet>
      <dgm:spPr/>
    </dgm:pt>
  </dgm:ptLst>
  <dgm:cxnLst>
    <dgm:cxn modelId="{A20791EB-5DF4-4A89-A1C7-E56637CBC469}" type="presOf" srcId="{2B1F6708-96F9-442E-9E6F-5BD70E3DD6B4}" destId="{C73A8B67-0F36-49BA-9B90-95929AC960D4}" srcOrd="0" destOrd="0" presId="urn:microsoft.com/office/officeart/2005/8/layout/list1"/>
    <dgm:cxn modelId="{00E6D9B8-B2F5-429D-A752-90F6974B7C3D}" type="presOf" srcId="{F4F77AB9-F9C2-41CB-B289-54BA6354163D}" destId="{7DE5955E-9AD4-49E0-90BE-FD5D443DF3A6}" srcOrd="1" destOrd="0" presId="urn:microsoft.com/office/officeart/2005/8/layout/list1"/>
    <dgm:cxn modelId="{9E1E61A2-6B03-4F34-823C-53C91105E363}" srcId="{57B27595-862C-4937-9924-5093E5F63B2E}" destId="{F4F77AB9-F9C2-41CB-B289-54BA6354163D}" srcOrd="0" destOrd="0" parTransId="{A24AD8D0-36E0-4BD4-A346-31F79CABBABC}" sibTransId="{1B099BA1-1520-4BE5-AF78-1C76F4418E39}"/>
    <dgm:cxn modelId="{0F7A5ABB-F2DE-45B8-9E8A-D6FF408490DB}" type="presOf" srcId="{2B1F6708-96F9-442E-9E6F-5BD70E3DD6B4}" destId="{5867C7A2-7DB0-43DC-8E80-04D8564D101E}" srcOrd="1" destOrd="0" presId="urn:microsoft.com/office/officeart/2005/8/layout/list1"/>
    <dgm:cxn modelId="{1132736F-76CF-4CC2-9341-2843B26FFB2D}" type="presOf" srcId="{F4F77AB9-F9C2-41CB-B289-54BA6354163D}" destId="{AA04A568-5B48-4CAC-9BE4-9A8117FEC07B}" srcOrd="0" destOrd="0" presId="urn:microsoft.com/office/officeart/2005/8/layout/list1"/>
    <dgm:cxn modelId="{E0CDEEBF-18F1-4573-A68D-8A0F79074668}" type="presOf" srcId="{57B27595-862C-4937-9924-5093E5F63B2E}" destId="{1FCB5041-1F6E-4BB2-97DD-C2B448F8F6E2}" srcOrd="0" destOrd="0" presId="urn:microsoft.com/office/officeart/2005/8/layout/list1"/>
    <dgm:cxn modelId="{E25B34D3-3333-44AC-BA11-742AD29B3F96}" srcId="{57B27595-862C-4937-9924-5093E5F63B2E}" destId="{2B1F6708-96F9-442E-9E6F-5BD70E3DD6B4}" srcOrd="1" destOrd="0" parTransId="{F25DBC06-CB4B-4AD6-9DCE-52C8C4D82CF6}" sibTransId="{23ECC9DB-DB8B-4401-9489-49B7E53698AF}"/>
    <dgm:cxn modelId="{281EB4A7-2B50-4E06-8D2C-3FEC80DD4855}" type="presParOf" srcId="{1FCB5041-1F6E-4BB2-97DD-C2B448F8F6E2}" destId="{F40EDE1E-EAAD-4EFF-B4C5-8FA059DE4FDF}" srcOrd="0" destOrd="0" presId="urn:microsoft.com/office/officeart/2005/8/layout/list1"/>
    <dgm:cxn modelId="{CC9100F1-27F4-47B9-9602-8E8E113B3F57}" type="presParOf" srcId="{F40EDE1E-EAAD-4EFF-B4C5-8FA059DE4FDF}" destId="{AA04A568-5B48-4CAC-9BE4-9A8117FEC07B}" srcOrd="0" destOrd="0" presId="urn:microsoft.com/office/officeart/2005/8/layout/list1"/>
    <dgm:cxn modelId="{B92BF735-F5A2-44BC-885D-3600B09C5C8D}" type="presParOf" srcId="{F40EDE1E-EAAD-4EFF-B4C5-8FA059DE4FDF}" destId="{7DE5955E-9AD4-49E0-90BE-FD5D443DF3A6}" srcOrd="1" destOrd="0" presId="urn:microsoft.com/office/officeart/2005/8/layout/list1"/>
    <dgm:cxn modelId="{5D559AA6-9C16-4208-95AF-68DB4DB27CF1}" type="presParOf" srcId="{1FCB5041-1F6E-4BB2-97DD-C2B448F8F6E2}" destId="{BB3ED7A0-860B-42D0-959B-C33C40A45E27}" srcOrd="1" destOrd="0" presId="urn:microsoft.com/office/officeart/2005/8/layout/list1"/>
    <dgm:cxn modelId="{4E1B2933-8708-4648-AC13-AF480453FC18}" type="presParOf" srcId="{1FCB5041-1F6E-4BB2-97DD-C2B448F8F6E2}" destId="{B47285EC-BA5E-49E2-BB79-06C3A897E001}" srcOrd="2" destOrd="0" presId="urn:microsoft.com/office/officeart/2005/8/layout/list1"/>
    <dgm:cxn modelId="{0ABC1504-B8B6-46AD-A335-7892ED3BFA50}" type="presParOf" srcId="{1FCB5041-1F6E-4BB2-97DD-C2B448F8F6E2}" destId="{C65C9926-DDFB-496A-ABF7-E90A1EADA956}" srcOrd="3" destOrd="0" presId="urn:microsoft.com/office/officeart/2005/8/layout/list1"/>
    <dgm:cxn modelId="{B88A06AC-7D03-4022-9774-C2C7BC944F80}" type="presParOf" srcId="{1FCB5041-1F6E-4BB2-97DD-C2B448F8F6E2}" destId="{7D04AA9B-5691-442F-BF1E-4D278DBF29ED}" srcOrd="4" destOrd="0" presId="urn:microsoft.com/office/officeart/2005/8/layout/list1"/>
    <dgm:cxn modelId="{4DECD5D4-E9DB-4F59-A831-937AE894588A}" type="presParOf" srcId="{7D04AA9B-5691-442F-BF1E-4D278DBF29ED}" destId="{C73A8B67-0F36-49BA-9B90-95929AC960D4}" srcOrd="0" destOrd="0" presId="urn:microsoft.com/office/officeart/2005/8/layout/list1"/>
    <dgm:cxn modelId="{86490450-C210-4E4E-8C8D-CADFE85EB85B}" type="presParOf" srcId="{7D04AA9B-5691-442F-BF1E-4D278DBF29ED}" destId="{5867C7A2-7DB0-43DC-8E80-04D8564D101E}" srcOrd="1" destOrd="0" presId="urn:microsoft.com/office/officeart/2005/8/layout/list1"/>
    <dgm:cxn modelId="{107E8D9D-A213-425C-AB73-187EAFD21CA6}" type="presParOf" srcId="{1FCB5041-1F6E-4BB2-97DD-C2B448F8F6E2}" destId="{7DC95A52-EA41-4F59-9C90-FA66236C3FB1}" srcOrd="5" destOrd="0" presId="urn:microsoft.com/office/officeart/2005/8/layout/list1"/>
    <dgm:cxn modelId="{BBE37A0B-6345-4F10-ACEF-5D059148A69D}" type="presParOf" srcId="{1FCB5041-1F6E-4BB2-97DD-C2B448F8F6E2}" destId="{DA4D4B1A-1063-47A0-BE6A-2A9AB6CFA4EE}"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7B27595-862C-4937-9924-5093E5F63B2E}" type="doc">
      <dgm:prSet loTypeId="urn:microsoft.com/office/officeart/2005/8/layout/list1" loCatId="list" qsTypeId="urn:microsoft.com/office/officeart/2005/8/quickstyle/3d2" qsCatId="3D" csTypeId="urn:microsoft.com/office/officeart/2005/8/colors/accent1_2" csCatId="accent1" phldr="1"/>
      <dgm:spPr/>
      <dgm:t>
        <a:bodyPr/>
        <a:lstStyle/>
        <a:p>
          <a:endParaRPr lang="es-EC"/>
        </a:p>
      </dgm:t>
    </dgm:pt>
    <dgm:pt modelId="{F4F77AB9-F9C2-41CB-B289-54BA6354163D}">
      <dgm:prSet phldrT="[Texto]" custT="1"/>
      <dgm:spPr>
        <a:solidFill>
          <a:schemeClr val="accent2">
            <a:lumMod val="60000"/>
            <a:lumOff val="40000"/>
          </a:schemeClr>
        </a:solidFill>
      </dgm:spPr>
      <dgm:t>
        <a:bodyPr/>
        <a:lstStyle/>
        <a:p>
          <a:r>
            <a:rPr lang="es-ES" sz="1600" b="1" i="1" dirty="0" smtClean="0">
              <a:solidFill>
                <a:schemeClr val="accent2">
                  <a:lumMod val="50000"/>
                </a:schemeClr>
              </a:solidFill>
              <a:latin typeface="Times New Roman" pitchFamily="18" charset="0"/>
              <a:cs typeface="Times New Roman" pitchFamily="18" charset="0"/>
            </a:rPr>
            <a:t>Estrategia de competencia</a:t>
          </a:r>
          <a:endParaRPr lang="es-EC" sz="1600" b="1" dirty="0" smtClean="0">
            <a:solidFill>
              <a:schemeClr val="accent2">
                <a:lumMod val="50000"/>
              </a:schemeClr>
            </a:solidFill>
            <a:latin typeface="Times New Roman" pitchFamily="18" charset="0"/>
            <a:cs typeface="Times New Roman" pitchFamily="18" charset="0"/>
          </a:endParaRPr>
        </a:p>
        <a:p>
          <a:r>
            <a:rPr lang="es-EC" sz="1600" dirty="0" smtClean="0">
              <a:solidFill>
                <a:schemeClr val="accent2">
                  <a:lumMod val="50000"/>
                </a:schemeClr>
              </a:solidFill>
              <a:latin typeface="Times New Roman" pitchFamily="18" charset="0"/>
              <a:cs typeface="Times New Roman" pitchFamily="18" charset="0"/>
            </a:rPr>
            <a:t>Estrategia </a:t>
          </a:r>
          <a:r>
            <a:rPr lang="es-EC" sz="1600" dirty="0" smtClean="0">
              <a:solidFill>
                <a:schemeClr val="accent2">
                  <a:lumMod val="50000"/>
                </a:schemeClr>
              </a:solidFill>
              <a:latin typeface="Times New Roman" pitchFamily="18" charset="0"/>
              <a:cs typeface="Times New Roman" pitchFamily="18" charset="0"/>
            </a:rPr>
            <a:t>ofensiva: Atacar a las empresas de eco turismo más importantes con un servicio óptimo, personalizado y manejando estándares de calidad en los paquetes ofertados.</a:t>
          </a:r>
        </a:p>
      </dgm:t>
    </dgm:pt>
    <dgm:pt modelId="{A24AD8D0-36E0-4BD4-A346-31F79CABBABC}" type="parTrans" cxnId="{9E1E61A2-6B03-4F34-823C-53C91105E363}">
      <dgm:prSet/>
      <dgm:spPr/>
      <dgm:t>
        <a:bodyPr/>
        <a:lstStyle/>
        <a:p>
          <a:endParaRPr lang="es-EC" sz="1600"/>
        </a:p>
      </dgm:t>
    </dgm:pt>
    <dgm:pt modelId="{1B099BA1-1520-4BE5-AF78-1C76F4418E39}" type="sibTrans" cxnId="{9E1E61A2-6B03-4F34-823C-53C91105E363}">
      <dgm:prSet/>
      <dgm:spPr/>
      <dgm:t>
        <a:bodyPr/>
        <a:lstStyle/>
        <a:p>
          <a:endParaRPr lang="es-EC" sz="1600"/>
        </a:p>
      </dgm:t>
    </dgm:pt>
    <dgm:pt modelId="{2B1F6708-96F9-442E-9E6F-5BD70E3DD6B4}">
      <dgm:prSet phldrT="[Texto]" custT="1">
        <dgm:style>
          <a:lnRef idx="0">
            <a:schemeClr val="accent4"/>
          </a:lnRef>
          <a:fillRef idx="3">
            <a:schemeClr val="accent4"/>
          </a:fillRef>
          <a:effectRef idx="3">
            <a:schemeClr val="accent4"/>
          </a:effectRef>
          <a:fontRef idx="minor">
            <a:schemeClr val="lt1"/>
          </a:fontRef>
        </dgm:style>
      </dgm:prSet>
      <dgm:spPr>
        <a:solidFill>
          <a:schemeClr val="accent2">
            <a:lumMod val="40000"/>
            <a:lumOff val="60000"/>
          </a:schemeClr>
        </a:solidFill>
      </dgm:spPr>
      <dgm:t>
        <a:bodyPr/>
        <a:lstStyle/>
        <a:p>
          <a:r>
            <a:rPr lang="es-ES" sz="1600" b="1" i="1" dirty="0" smtClean="0">
              <a:solidFill>
                <a:schemeClr val="accent2">
                  <a:lumMod val="50000"/>
                </a:schemeClr>
              </a:solidFill>
              <a:latin typeface="Times New Roman" pitchFamily="18" charset="0"/>
              <a:cs typeface="Times New Roman" pitchFamily="18" charset="0"/>
            </a:rPr>
            <a:t>Estrategia operativa</a:t>
          </a:r>
          <a:endParaRPr lang="es-EC" sz="1600" b="1" dirty="0" smtClean="0">
            <a:solidFill>
              <a:schemeClr val="accent2">
                <a:lumMod val="50000"/>
              </a:schemeClr>
            </a:solidFill>
            <a:latin typeface="Times New Roman" pitchFamily="18" charset="0"/>
            <a:cs typeface="Times New Roman" pitchFamily="18" charset="0"/>
          </a:endParaRPr>
        </a:p>
        <a:p>
          <a:r>
            <a:rPr lang="es-ES" sz="1600" dirty="0" smtClean="0">
              <a:solidFill>
                <a:schemeClr val="accent2">
                  <a:lumMod val="50000"/>
                </a:schemeClr>
              </a:solidFill>
              <a:latin typeface="Times New Roman" pitchFamily="18" charset="0"/>
              <a:cs typeface="Times New Roman" pitchFamily="18" charset="0"/>
            </a:rPr>
            <a:t>La estrategia operativa pretende establecer los procesos clave en los que debe concentrarse la empresa para dar respuesta a la estrategia competitiva</a:t>
          </a:r>
          <a:r>
            <a:rPr lang="es-ES" sz="1600" dirty="0" smtClean="0">
              <a:solidFill>
                <a:schemeClr val="accent2">
                  <a:lumMod val="50000"/>
                </a:schemeClr>
              </a:solidFill>
            </a:rPr>
            <a:t>.</a:t>
          </a:r>
          <a:endParaRPr lang="es-EC" sz="1600" dirty="0">
            <a:solidFill>
              <a:schemeClr val="accent2">
                <a:lumMod val="50000"/>
              </a:schemeClr>
            </a:solidFill>
          </a:endParaRPr>
        </a:p>
      </dgm:t>
    </dgm:pt>
    <dgm:pt modelId="{F25DBC06-CB4B-4AD6-9DCE-52C8C4D82CF6}" type="parTrans" cxnId="{E25B34D3-3333-44AC-BA11-742AD29B3F96}">
      <dgm:prSet/>
      <dgm:spPr/>
      <dgm:t>
        <a:bodyPr/>
        <a:lstStyle/>
        <a:p>
          <a:endParaRPr lang="es-EC" sz="1600"/>
        </a:p>
      </dgm:t>
    </dgm:pt>
    <dgm:pt modelId="{23ECC9DB-DB8B-4401-9489-49B7E53698AF}" type="sibTrans" cxnId="{E25B34D3-3333-44AC-BA11-742AD29B3F96}">
      <dgm:prSet/>
      <dgm:spPr/>
      <dgm:t>
        <a:bodyPr/>
        <a:lstStyle/>
        <a:p>
          <a:endParaRPr lang="es-EC" sz="1600"/>
        </a:p>
      </dgm:t>
    </dgm:pt>
    <dgm:pt modelId="{1FCB5041-1F6E-4BB2-97DD-C2B448F8F6E2}" type="pres">
      <dgm:prSet presAssocID="{57B27595-862C-4937-9924-5093E5F63B2E}" presName="linear" presStyleCnt="0">
        <dgm:presLayoutVars>
          <dgm:dir/>
          <dgm:animLvl val="lvl"/>
          <dgm:resizeHandles val="exact"/>
        </dgm:presLayoutVars>
      </dgm:prSet>
      <dgm:spPr/>
      <dgm:t>
        <a:bodyPr/>
        <a:lstStyle/>
        <a:p>
          <a:endParaRPr lang="es-EC"/>
        </a:p>
      </dgm:t>
    </dgm:pt>
    <dgm:pt modelId="{F40EDE1E-EAAD-4EFF-B4C5-8FA059DE4FDF}" type="pres">
      <dgm:prSet presAssocID="{F4F77AB9-F9C2-41CB-B289-54BA6354163D}" presName="parentLin" presStyleCnt="0"/>
      <dgm:spPr/>
    </dgm:pt>
    <dgm:pt modelId="{AA04A568-5B48-4CAC-9BE4-9A8117FEC07B}" type="pres">
      <dgm:prSet presAssocID="{F4F77AB9-F9C2-41CB-B289-54BA6354163D}" presName="parentLeftMargin" presStyleLbl="node1" presStyleIdx="0" presStyleCnt="2"/>
      <dgm:spPr/>
      <dgm:t>
        <a:bodyPr/>
        <a:lstStyle/>
        <a:p>
          <a:endParaRPr lang="es-EC"/>
        </a:p>
      </dgm:t>
    </dgm:pt>
    <dgm:pt modelId="{7DE5955E-9AD4-49E0-90BE-FD5D443DF3A6}" type="pres">
      <dgm:prSet presAssocID="{F4F77AB9-F9C2-41CB-B289-54BA6354163D}" presName="parentText" presStyleLbl="node1" presStyleIdx="0" presStyleCnt="2" custScaleX="131373" custScaleY="134265">
        <dgm:presLayoutVars>
          <dgm:chMax val="0"/>
          <dgm:bulletEnabled val="1"/>
        </dgm:presLayoutVars>
      </dgm:prSet>
      <dgm:spPr/>
      <dgm:t>
        <a:bodyPr/>
        <a:lstStyle/>
        <a:p>
          <a:endParaRPr lang="es-EC"/>
        </a:p>
      </dgm:t>
    </dgm:pt>
    <dgm:pt modelId="{BB3ED7A0-860B-42D0-959B-C33C40A45E27}" type="pres">
      <dgm:prSet presAssocID="{F4F77AB9-F9C2-41CB-B289-54BA6354163D}" presName="negativeSpace" presStyleCnt="0"/>
      <dgm:spPr/>
    </dgm:pt>
    <dgm:pt modelId="{B47285EC-BA5E-49E2-BB79-06C3A897E001}" type="pres">
      <dgm:prSet presAssocID="{F4F77AB9-F9C2-41CB-B289-54BA6354163D}" presName="childText" presStyleLbl="conFgAcc1" presStyleIdx="0" presStyleCnt="2">
        <dgm:presLayoutVars>
          <dgm:bulletEnabled val="1"/>
        </dgm:presLayoutVars>
      </dgm:prSet>
      <dgm:spPr/>
    </dgm:pt>
    <dgm:pt modelId="{C65C9926-DDFB-496A-ABF7-E90A1EADA956}" type="pres">
      <dgm:prSet presAssocID="{1B099BA1-1520-4BE5-AF78-1C76F4418E39}" presName="spaceBetweenRectangles" presStyleCnt="0"/>
      <dgm:spPr/>
    </dgm:pt>
    <dgm:pt modelId="{7D04AA9B-5691-442F-BF1E-4D278DBF29ED}" type="pres">
      <dgm:prSet presAssocID="{2B1F6708-96F9-442E-9E6F-5BD70E3DD6B4}" presName="parentLin" presStyleCnt="0"/>
      <dgm:spPr/>
    </dgm:pt>
    <dgm:pt modelId="{C73A8B67-0F36-49BA-9B90-95929AC960D4}" type="pres">
      <dgm:prSet presAssocID="{2B1F6708-96F9-442E-9E6F-5BD70E3DD6B4}" presName="parentLeftMargin" presStyleLbl="node1" presStyleIdx="0" presStyleCnt="2"/>
      <dgm:spPr/>
      <dgm:t>
        <a:bodyPr/>
        <a:lstStyle/>
        <a:p>
          <a:endParaRPr lang="es-EC"/>
        </a:p>
      </dgm:t>
    </dgm:pt>
    <dgm:pt modelId="{5867C7A2-7DB0-43DC-8E80-04D8564D101E}" type="pres">
      <dgm:prSet presAssocID="{2B1F6708-96F9-442E-9E6F-5BD70E3DD6B4}" presName="parentText" presStyleLbl="node1" presStyleIdx="1" presStyleCnt="2" custScaleX="133756">
        <dgm:presLayoutVars>
          <dgm:chMax val="0"/>
          <dgm:bulletEnabled val="1"/>
        </dgm:presLayoutVars>
      </dgm:prSet>
      <dgm:spPr/>
      <dgm:t>
        <a:bodyPr/>
        <a:lstStyle/>
        <a:p>
          <a:endParaRPr lang="es-EC"/>
        </a:p>
      </dgm:t>
    </dgm:pt>
    <dgm:pt modelId="{7DC95A52-EA41-4F59-9C90-FA66236C3FB1}" type="pres">
      <dgm:prSet presAssocID="{2B1F6708-96F9-442E-9E6F-5BD70E3DD6B4}" presName="negativeSpace" presStyleCnt="0"/>
      <dgm:spPr/>
    </dgm:pt>
    <dgm:pt modelId="{DA4D4B1A-1063-47A0-BE6A-2A9AB6CFA4EE}" type="pres">
      <dgm:prSet presAssocID="{2B1F6708-96F9-442E-9E6F-5BD70E3DD6B4}" presName="childText" presStyleLbl="conFgAcc1" presStyleIdx="1" presStyleCnt="2">
        <dgm:presLayoutVars>
          <dgm:bulletEnabled val="1"/>
        </dgm:presLayoutVars>
      </dgm:prSet>
      <dgm:spPr/>
    </dgm:pt>
  </dgm:ptLst>
  <dgm:cxnLst>
    <dgm:cxn modelId="{921B7E3F-DF98-4375-8A1E-CED7C6B6D3EB}" type="presOf" srcId="{57B27595-862C-4937-9924-5093E5F63B2E}" destId="{1FCB5041-1F6E-4BB2-97DD-C2B448F8F6E2}" srcOrd="0" destOrd="0" presId="urn:microsoft.com/office/officeart/2005/8/layout/list1"/>
    <dgm:cxn modelId="{6DC97080-CCF8-4D4F-8C14-A27F78F455ED}" type="presOf" srcId="{F4F77AB9-F9C2-41CB-B289-54BA6354163D}" destId="{7DE5955E-9AD4-49E0-90BE-FD5D443DF3A6}" srcOrd="1" destOrd="0" presId="urn:microsoft.com/office/officeart/2005/8/layout/list1"/>
    <dgm:cxn modelId="{DAB8EE69-61CF-4207-B314-D7F3FF40F086}" type="presOf" srcId="{2B1F6708-96F9-442E-9E6F-5BD70E3DD6B4}" destId="{5867C7A2-7DB0-43DC-8E80-04D8564D101E}" srcOrd="1" destOrd="0" presId="urn:microsoft.com/office/officeart/2005/8/layout/list1"/>
    <dgm:cxn modelId="{E25B34D3-3333-44AC-BA11-742AD29B3F96}" srcId="{57B27595-862C-4937-9924-5093E5F63B2E}" destId="{2B1F6708-96F9-442E-9E6F-5BD70E3DD6B4}" srcOrd="1" destOrd="0" parTransId="{F25DBC06-CB4B-4AD6-9DCE-52C8C4D82CF6}" sibTransId="{23ECC9DB-DB8B-4401-9489-49B7E53698AF}"/>
    <dgm:cxn modelId="{286693D9-8102-44A4-968D-CC6BFF2B60C2}" type="presOf" srcId="{F4F77AB9-F9C2-41CB-B289-54BA6354163D}" destId="{AA04A568-5B48-4CAC-9BE4-9A8117FEC07B}" srcOrd="0" destOrd="0" presId="urn:microsoft.com/office/officeart/2005/8/layout/list1"/>
    <dgm:cxn modelId="{42BBCED9-914F-47F4-8E24-C0B0ECCB841E}" type="presOf" srcId="{2B1F6708-96F9-442E-9E6F-5BD70E3DD6B4}" destId="{C73A8B67-0F36-49BA-9B90-95929AC960D4}" srcOrd="0" destOrd="0" presId="urn:microsoft.com/office/officeart/2005/8/layout/list1"/>
    <dgm:cxn modelId="{9E1E61A2-6B03-4F34-823C-53C91105E363}" srcId="{57B27595-862C-4937-9924-5093E5F63B2E}" destId="{F4F77AB9-F9C2-41CB-B289-54BA6354163D}" srcOrd="0" destOrd="0" parTransId="{A24AD8D0-36E0-4BD4-A346-31F79CABBABC}" sibTransId="{1B099BA1-1520-4BE5-AF78-1C76F4418E39}"/>
    <dgm:cxn modelId="{3018FAE6-886B-4BD9-98AF-4EB32EE15102}" type="presParOf" srcId="{1FCB5041-1F6E-4BB2-97DD-C2B448F8F6E2}" destId="{F40EDE1E-EAAD-4EFF-B4C5-8FA059DE4FDF}" srcOrd="0" destOrd="0" presId="urn:microsoft.com/office/officeart/2005/8/layout/list1"/>
    <dgm:cxn modelId="{38E9FC70-9EB6-44AA-BE09-A19ABDF9400A}" type="presParOf" srcId="{F40EDE1E-EAAD-4EFF-B4C5-8FA059DE4FDF}" destId="{AA04A568-5B48-4CAC-9BE4-9A8117FEC07B}" srcOrd="0" destOrd="0" presId="urn:microsoft.com/office/officeart/2005/8/layout/list1"/>
    <dgm:cxn modelId="{29ED84C5-A791-4DA8-B560-D828DFF7418C}" type="presParOf" srcId="{F40EDE1E-EAAD-4EFF-B4C5-8FA059DE4FDF}" destId="{7DE5955E-9AD4-49E0-90BE-FD5D443DF3A6}" srcOrd="1" destOrd="0" presId="urn:microsoft.com/office/officeart/2005/8/layout/list1"/>
    <dgm:cxn modelId="{D8B59FEE-EC1B-4E56-B9E9-1C2FD4553F5F}" type="presParOf" srcId="{1FCB5041-1F6E-4BB2-97DD-C2B448F8F6E2}" destId="{BB3ED7A0-860B-42D0-959B-C33C40A45E27}" srcOrd="1" destOrd="0" presId="urn:microsoft.com/office/officeart/2005/8/layout/list1"/>
    <dgm:cxn modelId="{1D078D86-8DDF-4271-8373-C0185A3EBB0B}" type="presParOf" srcId="{1FCB5041-1F6E-4BB2-97DD-C2B448F8F6E2}" destId="{B47285EC-BA5E-49E2-BB79-06C3A897E001}" srcOrd="2" destOrd="0" presId="urn:microsoft.com/office/officeart/2005/8/layout/list1"/>
    <dgm:cxn modelId="{A86AD313-A7F3-4115-83F4-098C35B20524}" type="presParOf" srcId="{1FCB5041-1F6E-4BB2-97DD-C2B448F8F6E2}" destId="{C65C9926-DDFB-496A-ABF7-E90A1EADA956}" srcOrd="3" destOrd="0" presId="urn:microsoft.com/office/officeart/2005/8/layout/list1"/>
    <dgm:cxn modelId="{78F9D071-5FA9-4089-A5EA-258D941707F9}" type="presParOf" srcId="{1FCB5041-1F6E-4BB2-97DD-C2B448F8F6E2}" destId="{7D04AA9B-5691-442F-BF1E-4D278DBF29ED}" srcOrd="4" destOrd="0" presId="urn:microsoft.com/office/officeart/2005/8/layout/list1"/>
    <dgm:cxn modelId="{00430F8B-9474-4AFD-B2D4-276C7FC42433}" type="presParOf" srcId="{7D04AA9B-5691-442F-BF1E-4D278DBF29ED}" destId="{C73A8B67-0F36-49BA-9B90-95929AC960D4}" srcOrd="0" destOrd="0" presId="urn:microsoft.com/office/officeart/2005/8/layout/list1"/>
    <dgm:cxn modelId="{C19C2D63-424E-4C46-9F8A-F4E5E62FF232}" type="presParOf" srcId="{7D04AA9B-5691-442F-BF1E-4D278DBF29ED}" destId="{5867C7A2-7DB0-43DC-8E80-04D8564D101E}" srcOrd="1" destOrd="0" presId="urn:microsoft.com/office/officeart/2005/8/layout/list1"/>
    <dgm:cxn modelId="{66054D6F-2DE4-47E3-AE4D-E43335C5F27F}" type="presParOf" srcId="{1FCB5041-1F6E-4BB2-97DD-C2B448F8F6E2}" destId="{7DC95A52-EA41-4F59-9C90-FA66236C3FB1}" srcOrd="5" destOrd="0" presId="urn:microsoft.com/office/officeart/2005/8/layout/list1"/>
    <dgm:cxn modelId="{23995B58-F0F3-49C9-8F58-7BD0B5C52B51}" type="presParOf" srcId="{1FCB5041-1F6E-4BB2-97DD-C2B448F8F6E2}" destId="{DA4D4B1A-1063-47A0-BE6A-2A9AB6CFA4EE}"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8C6AF3A-6AA0-4378-8016-115EFD7AE716}" type="doc">
      <dgm:prSet loTypeId="urn:microsoft.com/office/officeart/2005/8/layout/vList5" loCatId="list" qsTypeId="urn:microsoft.com/office/officeart/2005/8/quickstyle/3d2" qsCatId="3D" csTypeId="urn:microsoft.com/office/officeart/2005/8/colors/accent1_2" csCatId="accent1" phldr="1"/>
      <dgm:spPr/>
      <dgm:t>
        <a:bodyPr/>
        <a:lstStyle/>
        <a:p>
          <a:endParaRPr lang="es-EC"/>
        </a:p>
      </dgm:t>
    </dgm:pt>
    <dgm:pt modelId="{FC115330-9FB1-4235-9C95-9B2F6750DAFB}">
      <dgm:prSet phldrT="[Texto]" custT="1">
        <dgm:style>
          <a:lnRef idx="0">
            <a:schemeClr val="accent2"/>
          </a:lnRef>
          <a:fillRef idx="3">
            <a:schemeClr val="accent2"/>
          </a:fillRef>
          <a:effectRef idx="3">
            <a:schemeClr val="accent2"/>
          </a:effectRef>
          <a:fontRef idx="minor">
            <a:schemeClr val="lt1"/>
          </a:fontRef>
        </dgm:style>
      </dgm:prSet>
      <dgm:spPr/>
      <dgm:t>
        <a:bodyPr/>
        <a:lstStyle/>
        <a:p>
          <a:pPr algn="l"/>
          <a:r>
            <a:rPr lang="es-ES" sz="2800" b="1" dirty="0" smtClean="0"/>
            <a:t>Estrategia de Precio</a:t>
          </a:r>
          <a:endParaRPr lang="es-EC" sz="2800" dirty="0"/>
        </a:p>
      </dgm:t>
    </dgm:pt>
    <dgm:pt modelId="{18BCF531-13C4-4F5F-8F4E-76667F745780}" type="parTrans" cxnId="{56ABC023-B2FD-4403-8DE2-AEEEF100DD11}">
      <dgm:prSet/>
      <dgm:spPr/>
      <dgm:t>
        <a:bodyPr/>
        <a:lstStyle/>
        <a:p>
          <a:endParaRPr lang="es-EC"/>
        </a:p>
      </dgm:t>
    </dgm:pt>
    <dgm:pt modelId="{25AC89B3-6CEE-4D85-90B9-17412715DA84}" type="sibTrans" cxnId="{56ABC023-B2FD-4403-8DE2-AEEEF100DD11}">
      <dgm:prSet/>
      <dgm:spPr/>
      <dgm:t>
        <a:bodyPr/>
        <a:lstStyle/>
        <a:p>
          <a:endParaRPr lang="es-EC"/>
        </a:p>
      </dgm:t>
    </dgm:pt>
    <dgm:pt modelId="{3D1DE46D-9BE3-45F7-ABC3-B7B4777B27AE}">
      <dgm:prSet phldrT="[Texto]" custT="1"/>
      <dgm:spPr/>
      <dgm:t>
        <a:bodyPr/>
        <a:lstStyle/>
        <a:p>
          <a:r>
            <a:rPr lang="es-ES" sz="1800" dirty="0" smtClean="0">
              <a:latin typeface="Times New Roman" pitchFamily="18" charset="0"/>
              <a:cs typeface="Times New Roman" pitchFamily="18" charset="0"/>
            </a:rPr>
            <a:t>Se fijará un precio inicial bajo para lograr una penetración rápida de mercado, con el objetivo de atraer rápidamente a un gran número de potenciales clientes que requieran del servicio ecoturístico.</a:t>
          </a:r>
          <a:endParaRPr lang="es-EC" sz="1800" dirty="0">
            <a:solidFill>
              <a:schemeClr val="tx1"/>
            </a:solidFill>
            <a:latin typeface="Times New Roman" pitchFamily="18" charset="0"/>
            <a:cs typeface="Times New Roman" pitchFamily="18" charset="0"/>
          </a:endParaRPr>
        </a:p>
      </dgm:t>
    </dgm:pt>
    <dgm:pt modelId="{5B1D8851-AAAA-44CC-A189-75B4DC3B49F3}" type="parTrans" cxnId="{63889214-3859-44F0-8F18-1E4A410DEEC7}">
      <dgm:prSet/>
      <dgm:spPr/>
      <dgm:t>
        <a:bodyPr/>
        <a:lstStyle/>
        <a:p>
          <a:endParaRPr lang="es-EC"/>
        </a:p>
      </dgm:t>
    </dgm:pt>
    <dgm:pt modelId="{8D5DAA96-34AE-4674-9479-E355DA800D78}" type="sibTrans" cxnId="{63889214-3859-44F0-8F18-1E4A410DEEC7}">
      <dgm:prSet/>
      <dgm:spPr/>
      <dgm:t>
        <a:bodyPr/>
        <a:lstStyle/>
        <a:p>
          <a:endParaRPr lang="es-EC"/>
        </a:p>
      </dgm:t>
    </dgm:pt>
    <dgm:pt modelId="{51B9F192-E124-43A0-BAD6-8830E8A80BDB}">
      <dgm:prSet phldrT="[Texto]" custT="1">
        <dgm:style>
          <a:lnRef idx="0">
            <a:schemeClr val="accent2"/>
          </a:lnRef>
          <a:fillRef idx="3">
            <a:schemeClr val="accent2"/>
          </a:fillRef>
          <a:effectRef idx="3">
            <a:schemeClr val="accent2"/>
          </a:effectRef>
          <a:fontRef idx="minor">
            <a:schemeClr val="lt1"/>
          </a:fontRef>
        </dgm:style>
      </dgm:prSet>
      <dgm:spPr/>
      <dgm:t>
        <a:bodyPr/>
        <a:lstStyle/>
        <a:p>
          <a:pPr algn="l"/>
          <a:r>
            <a:rPr lang="es-ES" sz="2800" b="1" dirty="0" smtClean="0"/>
            <a:t>Estrategia de Promoción</a:t>
          </a:r>
          <a:endParaRPr lang="es-EC" sz="2800" dirty="0"/>
        </a:p>
      </dgm:t>
    </dgm:pt>
    <dgm:pt modelId="{44AAD878-0271-4069-8F3D-42FC87F0B8B1}" type="parTrans" cxnId="{61DF0A5C-1638-48FF-8167-A90B5202EA64}">
      <dgm:prSet/>
      <dgm:spPr/>
      <dgm:t>
        <a:bodyPr/>
        <a:lstStyle/>
        <a:p>
          <a:endParaRPr lang="es-EC"/>
        </a:p>
      </dgm:t>
    </dgm:pt>
    <dgm:pt modelId="{67A48001-D91F-4B6C-97B2-88917E623932}" type="sibTrans" cxnId="{61DF0A5C-1638-48FF-8167-A90B5202EA64}">
      <dgm:prSet/>
      <dgm:spPr/>
      <dgm:t>
        <a:bodyPr/>
        <a:lstStyle/>
        <a:p>
          <a:endParaRPr lang="es-EC"/>
        </a:p>
      </dgm:t>
    </dgm:pt>
    <dgm:pt modelId="{5F34271B-0337-40D8-AE9D-193D3D4FB43F}">
      <dgm:prSet phldrT="[Texto]" custT="1"/>
      <dgm:spPr/>
      <dgm:t>
        <a:bodyPr/>
        <a:lstStyle/>
        <a:p>
          <a:r>
            <a:rPr lang="es-ES" sz="1800" dirty="0" smtClean="0">
              <a:latin typeface="Times New Roman" pitchFamily="18" charset="0"/>
              <a:cs typeface="Times New Roman" pitchFamily="18" charset="0"/>
            </a:rPr>
            <a:t>Promocionar los paquetes ecoturísticos a través del Internet y de la asesoría personal a los padres de familia en los diferentes centros educativos.</a:t>
          </a:r>
          <a:endParaRPr lang="es-EC" sz="1800" dirty="0">
            <a:latin typeface="Times New Roman" pitchFamily="18" charset="0"/>
            <a:cs typeface="Times New Roman" pitchFamily="18" charset="0"/>
          </a:endParaRPr>
        </a:p>
      </dgm:t>
    </dgm:pt>
    <dgm:pt modelId="{ABE72A16-D209-4B31-8C79-9CC359354B41}" type="parTrans" cxnId="{D5BE356B-3E05-44A8-84B3-D1C352D4E085}">
      <dgm:prSet/>
      <dgm:spPr/>
      <dgm:t>
        <a:bodyPr/>
        <a:lstStyle/>
        <a:p>
          <a:endParaRPr lang="es-EC"/>
        </a:p>
      </dgm:t>
    </dgm:pt>
    <dgm:pt modelId="{64147846-0C99-480A-86BA-07985F9FAB4E}" type="sibTrans" cxnId="{D5BE356B-3E05-44A8-84B3-D1C352D4E085}">
      <dgm:prSet/>
      <dgm:spPr/>
      <dgm:t>
        <a:bodyPr/>
        <a:lstStyle/>
        <a:p>
          <a:endParaRPr lang="es-EC"/>
        </a:p>
      </dgm:t>
    </dgm:pt>
    <dgm:pt modelId="{7FE2089D-B77A-49FA-91D7-8CC9DB30ABEE}">
      <dgm:prSet phldrT="[Texto]" custT="1">
        <dgm:style>
          <a:lnRef idx="0">
            <a:schemeClr val="accent2"/>
          </a:lnRef>
          <a:fillRef idx="3">
            <a:schemeClr val="accent2"/>
          </a:fillRef>
          <a:effectRef idx="3">
            <a:schemeClr val="accent2"/>
          </a:effectRef>
          <a:fontRef idx="minor">
            <a:schemeClr val="lt1"/>
          </a:fontRef>
        </dgm:style>
      </dgm:prSet>
      <dgm:spPr/>
      <dgm:t>
        <a:bodyPr/>
        <a:lstStyle/>
        <a:p>
          <a:pPr algn="l"/>
          <a:r>
            <a:rPr lang="es-ES" sz="2800" b="1" dirty="0" smtClean="0"/>
            <a:t>Estrategia de Plaza</a:t>
          </a:r>
          <a:endParaRPr lang="es-EC" sz="2800" dirty="0"/>
        </a:p>
      </dgm:t>
    </dgm:pt>
    <dgm:pt modelId="{0BABD807-9E1B-4BA4-A880-2A3994C1D3EF}" type="parTrans" cxnId="{A8C77AF2-4D85-45DB-A140-E554C5218BF1}">
      <dgm:prSet/>
      <dgm:spPr/>
      <dgm:t>
        <a:bodyPr/>
        <a:lstStyle/>
        <a:p>
          <a:endParaRPr lang="es-EC"/>
        </a:p>
      </dgm:t>
    </dgm:pt>
    <dgm:pt modelId="{CB3D8A3B-872B-4462-85D9-753777F61AE1}" type="sibTrans" cxnId="{A8C77AF2-4D85-45DB-A140-E554C5218BF1}">
      <dgm:prSet/>
      <dgm:spPr/>
      <dgm:t>
        <a:bodyPr/>
        <a:lstStyle/>
        <a:p>
          <a:endParaRPr lang="es-EC"/>
        </a:p>
      </dgm:t>
    </dgm:pt>
    <dgm:pt modelId="{A6EEC4E0-E2C0-4100-8C52-4552F34C93CC}">
      <dgm:prSet phldrT="[Texto]" custT="1"/>
      <dgm:spPr/>
      <dgm:t>
        <a:bodyPr/>
        <a:lstStyle/>
        <a:p>
          <a:r>
            <a:rPr lang="es-ES" sz="1800" dirty="0" smtClean="0">
              <a:latin typeface="Times New Roman" pitchFamily="18" charset="0"/>
              <a:cs typeface="Times New Roman" pitchFamily="18" charset="0"/>
            </a:rPr>
            <a:t>Diseñar la página web corporativa para que el cliente pueda contratar los paquetes a través de reservas y cancelar el servicio por medio de la banca virtual.</a:t>
          </a:r>
          <a:endParaRPr lang="es-EC" sz="1800" dirty="0">
            <a:latin typeface="Times New Roman" pitchFamily="18" charset="0"/>
            <a:cs typeface="Times New Roman" pitchFamily="18" charset="0"/>
          </a:endParaRPr>
        </a:p>
      </dgm:t>
    </dgm:pt>
    <dgm:pt modelId="{FADD8BBF-247A-4707-B05F-46960D32EB02}" type="parTrans" cxnId="{4A374B22-7DB0-4833-BB7A-E537A9B11AAE}">
      <dgm:prSet/>
      <dgm:spPr/>
      <dgm:t>
        <a:bodyPr/>
        <a:lstStyle/>
        <a:p>
          <a:endParaRPr lang="es-EC"/>
        </a:p>
      </dgm:t>
    </dgm:pt>
    <dgm:pt modelId="{C6AFB5E2-55F6-4AB6-86D4-6C2126B8756A}" type="sibTrans" cxnId="{4A374B22-7DB0-4833-BB7A-E537A9B11AAE}">
      <dgm:prSet/>
      <dgm:spPr/>
      <dgm:t>
        <a:bodyPr/>
        <a:lstStyle/>
        <a:p>
          <a:endParaRPr lang="es-EC"/>
        </a:p>
      </dgm:t>
    </dgm:pt>
    <dgm:pt modelId="{B8C4A6FD-B332-4557-B253-D9694B08FCB9}">
      <dgm:prSet>
        <dgm:style>
          <a:lnRef idx="0">
            <a:schemeClr val="accent2"/>
          </a:lnRef>
          <a:fillRef idx="3">
            <a:schemeClr val="accent2"/>
          </a:fillRef>
          <a:effectRef idx="3">
            <a:schemeClr val="accent2"/>
          </a:effectRef>
          <a:fontRef idx="minor">
            <a:schemeClr val="lt1"/>
          </a:fontRef>
        </dgm:style>
      </dgm:prSet>
      <dgm:spPr/>
      <dgm:t>
        <a:bodyPr/>
        <a:lstStyle/>
        <a:p>
          <a:pPr algn="l"/>
          <a:r>
            <a:rPr lang="es-ES" b="1" dirty="0" smtClean="0"/>
            <a:t>Estrategia de Producto Servicio</a:t>
          </a:r>
          <a:endParaRPr lang="es-EC" dirty="0"/>
        </a:p>
      </dgm:t>
    </dgm:pt>
    <dgm:pt modelId="{B21D7C2C-8C08-4B6A-8DC4-5AA8DBCA0FF8}" type="sibTrans" cxnId="{38F37579-399E-4293-B8F3-3C9C3D20DB5D}">
      <dgm:prSet/>
      <dgm:spPr/>
      <dgm:t>
        <a:bodyPr/>
        <a:lstStyle/>
        <a:p>
          <a:endParaRPr lang="es-EC"/>
        </a:p>
      </dgm:t>
    </dgm:pt>
    <dgm:pt modelId="{3639DE35-4103-4901-BEBE-2C126B4251EA}" type="parTrans" cxnId="{38F37579-399E-4293-B8F3-3C9C3D20DB5D}">
      <dgm:prSet/>
      <dgm:spPr/>
      <dgm:t>
        <a:bodyPr/>
        <a:lstStyle/>
        <a:p>
          <a:endParaRPr lang="es-EC"/>
        </a:p>
      </dgm:t>
    </dgm:pt>
    <dgm:pt modelId="{F6DF01E6-89F6-4948-B0A0-58B53D04A176}" type="pres">
      <dgm:prSet presAssocID="{08C6AF3A-6AA0-4378-8016-115EFD7AE716}" presName="Name0" presStyleCnt="0">
        <dgm:presLayoutVars>
          <dgm:dir/>
          <dgm:animLvl val="lvl"/>
          <dgm:resizeHandles val="exact"/>
        </dgm:presLayoutVars>
      </dgm:prSet>
      <dgm:spPr/>
      <dgm:t>
        <a:bodyPr/>
        <a:lstStyle/>
        <a:p>
          <a:endParaRPr lang="es-EC"/>
        </a:p>
      </dgm:t>
    </dgm:pt>
    <dgm:pt modelId="{4FCEADFA-50EC-4F7D-924E-4041761979B6}" type="pres">
      <dgm:prSet presAssocID="{FC115330-9FB1-4235-9C95-9B2F6750DAFB}" presName="linNode" presStyleCnt="0"/>
      <dgm:spPr/>
      <dgm:t>
        <a:bodyPr/>
        <a:lstStyle/>
        <a:p>
          <a:endParaRPr lang="es-EC"/>
        </a:p>
      </dgm:t>
    </dgm:pt>
    <dgm:pt modelId="{83A53B14-97DA-4CEB-91F8-2627B1C4F71C}" type="pres">
      <dgm:prSet presAssocID="{FC115330-9FB1-4235-9C95-9B2F6750DAFB}" presName="parentText" presStyleLbl="node1" presStyleIdx="0" presStyleCnt="4" custLinFactNeighborX="-1495">
        <dgm:presLayoutVars>
          <dgm:chMax val="1"/>
          <dgm:bulletEnabled val="1"/>
        </dgm:presLayoutVars>
      </dgm:prSet>
      <dgm:spPr/>
      <dgm:t>
        <a:bodyPr/>
        <a:lstStyle/>
        <a:p>
          <a:endParaRPr lang="es-EC"/>
        </a:p>
      </dgm:t>
    </dgm:pt>
    <dgm:pt modelId="{BEB20B4D-DDB5-4066-9359-18722D3A4C32}" type="pres">
      <dgm:prSet presAssocID="{FC115330-9FB1-4235-9C95-9B2F6750DAFB}" presName="descendantText" presStyleLbl="alignAccFollowNode1" presStyleIdx="0" presStyleCnt="3" custScaleY="128107">
        <dgm:presLayoutVars>
          <dgm:bulletEnabled val="1"/>
        </dgm:presLayoutVars>
      </dgm:prSet>
      <dgm:spPr/>
      <dgm:t>
        <a:bodyPr/>
        <a:lstStyle/>
        <a:p>
          <a:endParaRPr lang="es-EC"/>
        </a:p>
      </dgm:t>
    </dgm:pt>
    <dgm:pt modelId="{1549B67D-D79C-4DC5-B808-F9E5498D239C}" type="pres">
      <dgm:prSet presAssocID="{25AC89B3-6CEE-4D85-90B9-17412715DA84}" presName="sp" presStyleCnt="0"/>
      <dgm:spPr/>
      <dgm:t>
        <a:bodyPr/>
        <a:lstStyle/>
        <a:p>
          <a:endParaRPr lang="es-EC"/>
        </a:p>
      </dgm:t>
    </dgm:pt>
    <dgm:pt modelId="{49D87E77-D00C-4347-B524-7AE719BB733E}" type="pres">
      <dgm:prSet presAssocID="{51B9F192-E124-43A0-BAD6-8830E8A80BDB}" presName="linNode" presStyleCnt="0"/>
      <dgm:spPr/>
      <dgm:t>
        <a:bodyPr/>
        <a:lstStyle/>
        <a:p>
          <a:endParaRPr lang="es-EC"/>
        </a:p>
      </dgm:t>
    </dgm:pt>
    <dgm:pt modelId="{389CF34B-0C1B-4883-A894-E1BA5B9DA970}" type="pres">
      <dgm:prSet presAssocID="{51B9F192-E124-43A0-BAD6-8830E8A80BDB}" presName="parentText" presStyleLbl="node1" presStyleIdx="1" presStyleCnt="4">
        <dgm:presLayoutVars>
          <dgm:chMax val="1"/>
          <dgm:bulletEnabled val="1"/>
        </dgm:presLayoutVars>
      </dgm:prSet>
      <dgm:spPr/>
      <dgm:t>
        <a:bodyPr/>
        <a:lstStyle/>
        <a:p>
          <a:endParaRPr lang="es-EC"/>
        </a:p>
      </dgm:t>
    </dgm:pt>
    <dgm:pt modelId="{CC898F8B-3ADB-4415-8540-E387FC3483C1}" type="pres">
      <dgm:prSet presAssocID="{51B9F192-E124-43A0-BAD6-8830E8A80BDB}" presName="descendantText" presStyleLbl="alignAccFollowNode1" presStyleIdx="1" presStyleCnt="3" custLinFactNeighborX="2503">
        <dgm:presLayoutVars>
          <dgm:bulletEnabled val="1"/>
        </dgm:presLayoutVars>
      </dgm:prSet>
      <dgm:spPr/>
      <dgm:t>
        <a:bodyPr/>
        <a:lstStyle/>
        <a:p>
          <a:endParaRPr lang="es-EC"/>
        </a:p>
      </dgm:t>
    </dgm:pt>
    <dgm:pt modelId="{8579314E-F45C-441D-A618-51C87C1E83A2}" type="pres">
      <dgm:prSet presAssocID="{67A48001-D91F-4B6C-97B2-88917E623932}" presName="sp" presStyleCnt="0"/>
      <dgm:spPr/>
      <dgm:t>
        <a:bodyPr/>
        <a:lstStyle/>
        <a:p>
          <a:endParaRPr lang="es-EC"/>
        </a:p>
      </dgm:t>
    </dgm:pt>
    <dgm:pt modelId="{92E9575D-4138-4034-9BDD-2BB89718E880}" type="pres">
      <dgm:prSet presAssocID="{B8C4A6FD-B332-4557-B253-D9694B08FCB9}" presName="linNode" presStyleCnt="0"/>
      <dgm:spPr/>
    </dgm:pt>
    <dgm:pt modelId="{5C1315A0-50B0-4294-8C97-884B467F8D11}" type="pres">
      <dgm:prSet presAssocID="{B8C4A6FD-B332-4557-B253-D9694B08FCB9}" presName="parentText" presStyleLbl="node1" presStyleIdx="2" presStyleCnt="4">
        <dgm:presLayoutVars>
          <dgm:chMax val="1"/>
          <dgm:bulletEnabled val="1"/>
        </dgm:presLayoutVars>
      </dgm:prSet>
      <dgm:spPr/>
      <dgm:t>
        <a:bodyPr/>
        <a:lstStyle/>
        <a:p>
          <a:endParaRPr lang="es-EC"/>
        </a:p>
      </dgm:t>
    </dgm:pt>
    <dgm:pt modelId="{A899099F-09A6-4E37-B429-3D0B1B8EBCEF}" type="pres">
      <dgm:prSet presAssocID="{B21D7C2C-8C08-4B6A-8DC4-5AA8DBCA0FF8}" presName="sp" presStyleCnt="0"/>
      <dgm:spPr/>
    </dgm:pt>
    <dgm:pt modelId="{916D13C4-C88A-4BBB-89DF-3F4E4948EF6F}" type="pres">
      <dgm:prSet presAssocID="{7FE2089D-B77A-49FA-91D7-8CC9DB30ABEE}" presName="linNode" presStyleCnt="0"/>
      <dgm:spPr/>
      <dgm:t>
        <a:bodyPr/>
        <a:lstStyle/>
        <a:p>
          <a:endParaRPr lang="es-EC"/>
        </a:p>
      </dgm:t>
    </dgm:pt>
    <dgm:pt modelId="{B343FE38-D706-4711-87E5-4CDD32E708CA}" type="pres">
      <dgm:prSet presAssocID="{7FE2089D-B77A-49FA-91D7-8CC9DB30ABEE}" presName="parentText" presStyleLbl="node1" presStyleIdx="3" presStyleCnt="4">
        <dgm:presLayoutVars>
          <dgm:chMax val="1"/>
          <dgm:bulletEnabled val="1"/>
        </dgm:presLayoutVars>
      </dgm:prSet>
      <dgm:spPr/>
      <dgm:t>
        <a:bodyPr/>
        <a:lstStyle/>
        <a:p>
          <a:endParaRPr lang="es-EC"/>
        </a:p>
      </dgm:t>
    </dgm:pt>
    <dgm:pt modelId="{EACCC332-23AF-4949-A1DF-78E880D17B00}" type="pres">
      <dgm:prSet presAssocID="{7FE2089D-B77A-49FA-91D7-8CC9DB30ABEE}" presName="descendantText" presStyleLbl="alignAccFollowNode1" presStyleIdx="2" presStyleCnt="3">
        <dgm:presLayoutVars>
          <dgm:bulletEnabled val="1"/>
        </dgm:presLayoutVars>
      </dgm:prSet>
      <dgm:spPr/>
      <dgm:t>
        <a:bodyPr/>
        <a:lstStyle/>
        <a:p>
          <a:endParaRPr lang="es-EC"/>
        </a:p>
      </dgm:t>
    </dgm:pt>
  </dgm:ptLst>
  <dgm:cxnLst>
    <dgm:cxn modelId="{D5BE356B-3E05-44A8-84B3-D1C352D4E085}" srcId="{51B9F192-E124-43A0-BAD6-8830E8A80BDB}" destId="{5F34271B-0337-40D8-AE9D-193D3D4FB43F}" srcOrd="0" destOrd="0" parTransId="{ABE72A16-D209-4B31-8C79-9CC359354B41}" sibTransId="{64147846-0C99-480A-86BA-07985F9FAB4E}"/>
    <dgm:cxn modelId="{7044F327-582E-4D1A-AF71-362FD155CC86}" type="presOf" srcId="{FC115330-9FB1-4235-9C95-9B2F6750DAFB}" destId="{83A53B14-97DA-4CEB-91F8-2627B1C4F71C}" srcOrd="0" destOrd="0" presId="urn:microsoft.com/office/officeart/2005/8/layout/vList5"/>
    <dgm:cxn modelId="{97EB4A4D-A507-4318-B06D-2492D12694C1}" type="presOf" srcId="{51B9F192-E124-43A0-BAD6-8830E8A80BDB}" destId="{389CF34B-0C1B-4883-A894-E1BA5B9DA970}" srcOrd="0" destOrd="0" presId="urn:microsoft.com/office/officeart/2005/8/layout/vList5"/>
    <dgm:cxn modelId="{A8C77AF2-4D85-45DB-A140-E554C5218BF1}" srcId="{08C6AF3A-6AA0-4378-8016-115EFD7AE716}" destId="{7FE2089D-B77A-49FA-91D7-8CC9DB30ABEE}" srcOrd="3" destOrd="0" parTransId="{0BABD807-9E1B-4BA4-A880-2A3994C1D3EF}" sibTransId="{CB3D8A3B-872B-4462-85D9-753777F61AE1}"/>
    <dgm:cxn modelId="{DC711BA9-A718-44C6-97AB-722D9CDC9C9F}" type="presOf" srcId="{08C6AF3A-6AA0-4378-8016-115EFD7AE716}" destId="{F6DF01E6-89F6-4948-B0A0-58B53D04A176}" srcOrd="0" destOrd="0" presId="urn:microsoft.com/office/officeart/2005/8/layout/vList5"/>
    <dgm:cxn modelId="{E1A744CC-4093-4217-A804-0EA908A25932}" type="presOf" srcId="{3D1DE46D-9BE3-45F7-ABC3-B7B4777B27AE}" destId="{BEB20B4D-DDB5-4066-9359-18722D3A4C32}" srcOrd="0" destOrd="0" presId="urn:microsoft.com/office/officeart/2005/8/layout/vList5"/>
    <dgm:cxn modelId="{61DF0A5C-1638-48FF-8167-A90B5202EA64}" srcId="{08C6AF3A-6AA0-4378-8016-115EFD7AE716}" destId="{51B9F192-E124-43A0-BAD6-8830E8A80BDB}" srcOrd="1" destOrd="0" parTransId="{44AAD878-0271-4069-8F3D-42FC87F0B8B1}" sibTransId="{67A48001-D91F-4B6C-97B2-88917E623932}"/>
    <dgm:cxn modelId="{0F5B312B-983D-4B73-9CD5-EE0BB61A82FD}" type="presOf" srcId="{7FE2089D-B77A-49FA-91D7-8CC9DB30ABEE}" destId="{B343FE38-D706-4711-87E5-4CDD32E708CA}" srcOrd="0" destOrd="0" presId="urn:microsoft.com/office/officeart/2005/8/layout/vList5"/>
    <dgm:cxn modelId="{A2BEF209-8B5A-4CAD-B900-63452A7FECF4}" type="presOf" srcId="{A6EEC4E0-E2C0-4100-8C52-4552F34C93CC}" destId="{EACCC332-23AF-4949-A1DF-78E880D17B00}" srcOrd="0" destOrd="0" presId="urn:microsoft.com/office/officeart/2005/8/layout/vList5"/>
    <dgm:cxn modelId="{38F37579-399E-4293-B8F3-3C9C3D20DB5D}" srcId="{08C6AF3A-6AA0-4378-8016-115EFD7AE716}" destId="{B8C4A6FD-B332-4557-B253-D9694B08FCB9}" srcOrd="2" destOrd="0" parTransId="{3639DE35-4103-4901-BEBE-2C126B4251EA}" sibTransId="{B21D7C2C-8C08-4B6A-8DC4-5AA8DBCA0FF8}"/>
    <dgm:cxn modelId="{D7EB5CAF-5F06-447D-934B-D100F4CF3205}" type="presOf" srcId="{B8C4A6FD-B332-4557-B253-D9694B08FCB9}" destId="{5C1315A0-50B0-4294-8C97-884B467F8D11}" srcOrd="0" destOrd="0" presId="urn:microsoft.com/office/officeart/2005/8/layout/vList5"/>
    <dgm:cxn modelId="{4A374B22-7DB0-4833-BB7A-E537A9B11AAE}" srcId="{7FE2089D-B77A-49FA-91D7-8CC9DB30ABEE}" destId="{A6EEC4E0-E2C0-4100-8C52-4552F34C93CC}" srcOrd="0" destOrd="0" parTransId="{FADD8BBF-247A-4707-B05F-46960D32EB02}" sibTransId="{C6AFB5E2-55F6-4AB6-86D4-6C2126B8756A}"/>
    <dgm:cxn modelId="{EAA592F8-9B5E-4137-B1F7-D6C0A5523D7F}" type="presOf" srcId="{5F34271B-0337-40D8-AE9D-193D3D4FB43F}" destId="{CC898F8B-3ADB-4415-8540-E387FC3483C1}" srcOrd="0" destOrd="0" presId="urn:microsoft.com/office/officeart/2005/8/layout/vList5"/>
    <dgm:cxn modelId="{56ABC023-B2FD-4403-8DE2-AEEEF100DD11}" srcId="{08C6AF3A-6AA0-4378-8016-115EFD7AE716}" destId="{FC115330-9FB1-4235-9C95-9B2F6750DAFB}" srcOrd="0" destOrd="0" parTransId="{18BCF531-13C4-4F5F-8F4E-76667F745780}" sibTransId="{25AC89B3-6CEE-4D85-90B9-17412715DA84}"/>
    <dgm:cxn modelId="{63889214-3859-44F0-8F18-1E4A410DEEC7}" srcId="{FC115330-9FB1-4235-9C95-9B2F6750DAFB}" destId="{3D1DE46D-9BE3-45F7-ABC3-B7B4777B27AE}" srcOrd="0" destOrd="0" parTransId="{5B1D8851-AAAA-44CC-A189-75B4DC3B49F3}" sibTransId="{8D5DAA96-34AE-4674-9479-E355DA800D78}"/>
    <dgm:cxn modelId="{BF7005AA-0362-4815-B557-DB5EEEBC6A9A}" type="presParOf" srcId="{F6DF01E6-89F6-4948-B0A0-58B53D04A176}" destId="{4FCEADFA-50EC-4F7D-924E-4041761979B6}" srcOrd="0" destOrd="0" presId="urn:microsoft.com/office/officeart/2005/8/layout/vList5"/>
    <dgm:cxn modelId="{C2E970C4-35F9-42E6-A20D-F338150577BD}" type="presParOf" srcId="{4FCEADFA-50EC-4F7D-924E-4041761979B6}" destId="{83A53B14-97DA-4CEB-91F8-2627B1C4F71C}" srcOrd="0" destOrd="0" presId="urn:microsoft.com/office/officeart/2005/8/layout/vList5"/>
    <dgm:cxn modelId="{5EFBECEE-F186-4122-9256-97436AAD9DCA}" type="presParOf" srcId="{4FCEADFA-50EC-4F7D-924E-4041761979B6}" destId="{BEB20B4D-DDB5-4066-9359-18722D3A4C32}" srcOrd="1" destOrd="0" presId="urn:microsoft.com/office/officeart/2005/8/layout/vList5"/>
    <dgm:cxn modelId="{8B121CFB-2C09-4594-A3FD-4434A4F0083F}" type="presParOf" srcId="{F6DF01E6-89F6-4948-B0A0-58B53D04A176}" destId="{1549B67D-D79C-4DC5-B808-F9E5498D239C}" srcOrd="1" destOrd="0" presId="urn:microsoft.com/office/officeart/2005/8/layout/vList5"/>
    <dgm:cxn modelId="{989D07AB-34EE-468F-BEF9-F6CB45667985}" type="presParOf" srcId="{F6DF01E6-89F6-4948-B0A0-58B53D04A176}" destId="{49D87E77-D00C-4347-B524-7AE719BB733E}" srcOrd="2" destOrd="0" presId="urn:microsoft.com/office/officeart/2005/8/layout/vList5"/>
    <dgm:cxn modelId="{45CA242A-E1C8-4375-AF15-DC353568C2D6}" type="presParOf" srcId="{49D87E77-D00C-4347-B524-7AE719BB733E}" destId="{389CF34B-0C1B-4883-A894-E1BA5B9DA970}" srcOrd="0" destOrd="0" presId="urn:microsoft.com/office/officeart/2005/8/layout/vList5"/>
    <dgm:cxn modelId="{4FF05B36-142A-45B5-87D5-40EA1751352A}" type="presParOf" srcId="{49D87E77-D00C-4347-B524-7AE719BB733E}" destId="{CC898F8B-3ADB-4415-8540-E387FC3483C1}" srcOrd="1" destOrd="0" presId="urn:microsoft.com/office/officeart/2005/8/layout/vList5"/>
    <dgm:cxn modelId="{DECA3B9D-86A0-4F3B-B179-F2B95D548B9B}" type="presParOf" srcId="{F6DF01E6-89F6-4948-B0A0-58B53D04A176}" destId="{8579314E-F45C-441D-A618-51C87C1E83A2}" srcOrd="3" destOrd="0" presId="urn:microsoft.com/office/officeart/2005/8/layout/vList5"/>
    <dgm:cxn modelId="{F53008A2-CABC-4B68-BAB9-880C9279BF15}" type="presParOf" srcId="{F6DF01E6-89F6-4948-B0A0-58B53D04A176}" destId="{92E9575D-4138-4034-9BDD-2BB89718E880}" srcOrd="4" destOrd="0" presId="urn:microsoft.com/office/officeart/2005/8/layout/vList5"/>
    <dgm:cxn modelId="{0FFC64EF-4831-487F-847A-0317A50E5857}" type="presParOf" srcId="{92E9575D-4138-4034-9BDD-2BB89718E880}" destId="{5C1315A0-50B0-4294-8C97-884B467F8D11}" srcOrd="0" destOrd="0" presId="urn:microsoft.com/office/officeart/2005/8/layout/vList5"/>
    <dgm:cxn modelId="{36815338-CEF9-4976-9168-E1DB53754A22}" type="presParOf" srcId="{F6DF01E6-89F6-4948-B0A0-58B53D04A176}" destId="{A899099F-09A6-4E37-B429-3D0B1B8EBCEF}" srcOrd="5" destOrd="0" presId="urn:microsoft.com/office/officeart/2005/8/layout/vList5"/>
    <dgm:cxn modelId="{86969C75-27C8-4530-8489-0A63073B60D0}" type="presParOf" srcId="{F6DF01E6-89F6-4948-B0A0-58B53D04A176}" destId="{916D13C4-C88A-4BBB-89DF-3F4E4948EF6F}" srcOrd="6" destOrd="0" presId="urn:microsoft.com/office/officeart/2005/8/layout/vList5"/>
    <dgm:cxn modelId="{585F8F81-49B6-41A9-B6C0-819FF13C4C24}" type="presParOf" srcId="{916D13C4-C88A-4BBB-89DF-3F4E4948EF6F}" destId="{B343FE38-D706-4711-87E5-4CDD32E708CA}" srcOrd="0" destOrd="0" presId="urn:microsoft.com/office/officeart/2005/8/layout/vList5"/>
    <dgm:cxn modelId="{324EA8D5-0B30-476E-ADDE-46491254948E}" type="presParOf" srcId="{916D13C4-C88A-4BBB-89DF-3F4E4948EF6F}" destId="{EACCC332-23AF-4949-A1DF-78E880D17B0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86598C-BDEF-43ED-80E0-DC2FD7CDF80D}">
      <dsp:nvSpPr>
        <dsp:cNvPr id="0" name=""/>
        <dsp:cNvSpPr/>
      </dsp:nvSpPr>
      <dsp:spPr>
        <a:xfrm>
          <a:off x="0" y="464019"/>
          <a:ext cx="6096000" cy="781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1591AF5D-B362-48B8-901D-E13C55F1A24A}">
      <dsp:nvSpPr>
        <dsp:cNvPr id="0" name=""/>
        <dsp:cNvSpPr/>
      </dsp:nvSpPr>
      <dsp:spPr>
        <a:xfrm>
          <a:off x="304800" y="6459"/>
          <a:ext cx="4267200" cy="9151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1377950">
            <a:lnSpc>
              <a:spcPct val="90000"/>
            </a:lnSpc>
            <a:spcBef>
              <a:spcPct val="0"/>
            </a:spcBef>
            <a:spcAft>
              <a:spcPct val="35000"/>
            </a:spcAft>
          </a:pPr>
          <a:r>
            <a:rPr lang="es-EC" sz="3100" kern="1200" dirty="0" smtClean="0">
              <a:latin typeface="Times New Roman" pitchFamily="18" charset="0"/>
              <a:cs typeface="Times New Roman" pitchFamily="18" charset="0"/>
            </a:rPr>
            <a:t>La entrevista</a:t>
          </a:r>
          <a:endParaRPr lang="es-EC" sz="3100" kern="1200" dirty="0">
            <a:latin typeface="Times New Roman" pitchFamily="18" charset="0"/>
            <a:cs typeface="Times New Roman" pitchFamily="18" charset="0"/>
          </a:endParaRPr>
        </a:p>
      </dsp:txBody>
      <dsp:txXfrm>
        <a:off x="349472" y="51131"/>
        <a:ext cx="4177856" cy="825776"/>
      </dsp:txXfrm>
    </dsp:sp>
    <dsp:sp modelId="{9F4CBB83-4027-4E36-BE35-C326A6433302}">
      <dsp:nvSpPr>
        <dsp:cNvPr id="0" name=""/>
        <dsp:cNvSpPr/>
      </dsp:nvSpPr>
      <dsp:spPr>
        <a:xfrm>
          <a:off x="0" y="1870179"/>
          <a:ext cx="6096000" cy="781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70E47D65-B7F2-499C-A600-2F0E25B830D8}">
      <dsp:nvSpPr>
        <dsp:cNvPr id="0" name=""/>
        <dsp:cNvSpPr/>
      </dsp:nvSpPr>
      <dsp:spPr>
        <a:xfrm>
          <a:off x="304800" y="1412619"/>
          <a:ext cx="4267200" cy="9151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1377950">
            <a:lnSpc>
              <a:spcPct val="90000"/>
            </a:lnSpc>
            <a:spcBef>
              <a:spcPct val="0"/>
            </a:spcBef>
            <a:spcAft>
              <a:spcPct val="35000"/>
            </a:spcAft>
          </a:pPr>
          <a:r>
            <a:rPr lang="es-EC" sz="3100" kern="1200" dirty="0" smtClean="0">
              <a:latin typeface="Times New Roman" pitchFamily="18" charset="0"/>
              <a:cs typeface="Times New Roman" pitchFamily="18" charset="0"/>
            </a:rPr>
            <a:t>La encuesta</a:t>
          </a:r>
          <a:endParaRPr lang="es-EC" sz="3100" kern="1200" dirty="0">
            <a:latin typeface="Times New Roman" pitchFamily="18" charset="0"/>
            <a:cs typeface="Times New Roman" pitchFamily="18" charset="0"/>
          </a:endParaRPr>
        </a:p>
      </dsp:txBody>
      <dsp:txXfrm>
        <a:off x="349472" y="1457291"/>
        <a:ext cx="4177856" cy="825776"/>
      </dsp:txXfrm>
    </dsp:sp>
    <dsp:sp modelId="{56626FE4-E39F-4FEF-898E-A715D4917C26}">
      <dsp:nvSpPr>
        <dsp:cNvPr id="0" name=""/>
        <dsp:cNvSpPr/>
      </dsp:nvSpPr>
      <dsp:spPr>
        <a:xfrm>
          <a:off x="0" y="3276340"/>
          <a:ext cx="6096000" cy="7812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7DA8D622-5796-45D8-82F0-C849346902F0}">
      <dsp:nvSpPr>
        <dsp:cNvPr id="0" name=""/>
        <dsp:cNvSpPr/>
      </dsp:nvSpPr>
      <dsp:spPr>
        <a:xfrm>
          <a:off x="304800" y="2818780"/>
          <a:ext cx="4267200" cy="91512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1377950">
            <a:lnSpc>
              <a:spcPct val="90000"/>
            </a:lnSpc>
            <a:spcBef>
              <a:spcPct val="0"/>
            </a:spcBef>
            <a:spcAft>
              <a:spcPct val="35000"/>
            </a:spcAft>
          </a:pPr>
          <a:r>
            <a:rPr lang="es-EC" sz="3100" kern="1200" dirty="0" smtClean="0">
              <a:latin typeface="Times New Roman" pitchFamily="18" charset="0"/>
              <a:cs typeface="Times New Roman" pitchFamily="18" charset="0"/>
            </a:rPr>
            <a:t>La observación</a:t>
          </a:r>
          <a:endParaRPr lang="es-EC" sz="3100" kern="1200" dirty="0">
            <a:latin typeface="Times New Roman" pitchFamily="18" charset="0"/>
            <a:cs typeface="Times New Roman" pitchFamily="18" charset="0"/>
          </a:endParaRPr>
        </a:p>
      </dsp:txBody>
      <dsp:txXfrm>
        <a:off x="349472" y="2863452"/>
        <a:ext cx="4177856" cy="8257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009C20-5306-4730-A46D-ADA76AD40A03}">
      <dsp:nvSpPr>
        <dsp:cNvPr id="0" name=""/>
        <dsp:cNvSpPr/>
      </dsp:nvSpPr>
      <dsp:spPr>
        <a:xfrm>
          <a:off x="0" y="305079"/>
          <a:ext cx="6096000"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DE25A86C-C278-4B45-A425-AEB06845AD17}">
      <dsp:nvSpPr>
        <dsp:cNvPr id="0" name=""/>
        <dsp:cNvSpPr/>
      </dsp:nvSpPr>
      <dsp:spPr>
        <a:xfrm>
          <a:off x="304800" y="39399"/>
          <a:ext cx="4267200" cy="53136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es-ES" sz="1800" b="1" kern="1200" dirty="0" smtClean="0">
              <a:latin typeface="Times New Roman" pitchFamily="18" charset="0"/>
              <a:cs typeface="Times New Roman" pitchFamily="18" charset="0"/>
            </a:rPr>
            <a:t>Vías de acceso</a:t>
          </a:r>
          <a:endParaRPr lang="es-EC" sz="1800" kern="1200" dirty="0">
            <a:latin typeface="Times New Roman" pitchFamily="18" charset="0"/>
            <a:cs typeface="Times New Roman" pitchFamily="18" charset="0"/>
          </a:endParaRPr>
        </a:p>
      </dsp:txBody>
      <dsp:txXfrm>
        <a:off x="330739" y="65338"/>
        <a:ext cx="4215322" cy="479482"/>
      </dsp:txXfrm>
    </dsp:sp>
    <dsp:sp modelId="{35E61475-C9AA-4D7A-9834-AD7DBCCEE087}">
      <dsp:nvSpPr>
        <dsp:cNvPr id="0" name=""/>
        <dsp:cNvSpPr/>
      </dsp:nvSpPr>
      <dsp:spPr>
        <a:xfrm>
          <a:off x="0" y="1121559"/>
          <a:ext cx="6096000"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36D52753-5253-4BEF-A0F7-FD8F2EA91C3D}">
      <dsp:nvSpPr>
        <dsp:cNvPr id="0" name=""/>
        <dsp:cNvSpPr/>
      </dsp:nvSpPr>
      <dsp:spPr>
        <a:xfrm>
          <a:off x="304800" y="855879"/>
          <a:ext cx="4267200" cy="53136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es-ES" sz="1800" b="1" kern="1200" dirty="0" smtClean="0">
              <a:latin typeface="Times New Roman" pitchFamily="18" charset="0"/>
              <a:cs typeface="Times New Roman" pitchFamily="18" charset="0"/>
            </a:rPr>
            <a:t>Personal disponible</a:t>
          </a:r>
          <a:endParaRPr lang="es-EC" sz="1800" kern="1200" dirty="0">
            <a:latin typeface="Times New Roman" pitchFamily="18" charset="0"/>
            <a:cs typeface="Times New Roman" pitchFamily="18" charset="0"/>
          </a:endParaRPr>
        </a:p>
      </dsp:txBody>
      <dsp:txXfrm>
        <a:off x="330739" y="881818"/>
        <a:ext cx="4215322" cy="479482"/>
      </dsp:txXfrm>
    </dsp:sp>
    <dsp:sp modelId="{512243F8-8B64-48ED-BA05-0EFAA56FC9E8}">
      <dsp:nvSpPr>
        <dsp:cNvPr id="0" name=""/>
        <dsp:cNvSpPr/>
      </dsp:nvSpPr>
      <dsp:spPr>
        <a:xfrm>
          <a:off x="0" y="1938039"/>
          <a:ext cx="6096000"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C15868B6-AFEB-4C5E-8FF9-CF5B29E05EBC}">
      <dsp:nvSpPr>
        <dsp:cNvPr id="0" name=""/>
        <dsp:cNvSpPr/>
      </dsp:nvSpPr>
      <dsp:spPr>
        <a:xfrm>
          <a:off x="304800" y="1672359"/>
          <a:ext cx="4267200" cy="53136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es-ES" sz="1800" b="1" kern="1200" dirty="0" smtClean="0">
              <a:latin typeface="Times New Roman" pitchFamily="18" charset="0"/>
              <a:cs typeface="Times New Roman" pitchFamily="18" charset="0"/>
            </a:rPr>
            <a:t>Transporte de recurso humano</a:t>
          </a:r>
          <a:endParaRPr lang="es-EC" sz="1800" kern="1200" dirty="0">
            <a:latin typeface="Times New Roman" pitchFamily="18" charset="0"/>
            <a:cs typeface="Times New Roman" pitchFamily="18" charset="0"/>
          </a:endParaRPr>
        </a:p>
      </dsp:txBody>
      <dsp:txXfrm>
        <a:off x="330739" y="1698298"/>
        <a:ext cx="4215322" cy="479482"/>
      </dsp:txXfrm>
    </dsp:sp>
    <dsp:sp modelId="{67C3BEF6-28E3-42CD-8CFA-8D82E5D2352D}">
      <dsp:nvSpPr>
        <dsp:cNvPr id="0" name=""/>
        <dsp:cNvSpPr/>
      </dsp:nvSpPr>
      <dsp:spPr>
        <a:xfrm>
          <a:off x="0" y="2754520"/>
          <a:ext cx="6096000"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65ECB204-2517-4D89-940B-6FD945013FD3}">
      <dsp:nvSpPr>
        <dsp:cNvPr id="0" name=""/>
        <dsp:cNvSpPr/>
      </dsp:nvSpPr>
      <dsp:spPr>
        <a:xfrm>
          <a:off x="304800" y="2488839"/>
          <a:ext cx="4267200" cy="53136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es-EC" sz="1800" b="1" kern="1200" dirty="0" smtClean="0">
              <a:latin typeface="Times New Roman" pitchFamily="18" charset="0"/>
              <a:cs typeface="Times New Roman" pitchFamily="18" charset="0"/>
            </a:rPr>
            <a:t>Cercanía al mercado</a:t>
          </a:r>
          <a:endParaRPr lang="es-EC" sz="1800" kern="1200" dirty="0">
            <a:latin typeface="Times New Roman" pitchFamily="18" charset="0"/>
            <a:cs typeface="Times New Roman" pitchFamily="18" charset="0"/>
          </a:endParaRPr>
        </a:p>
      </dsp:txBody>
      <dsp:txXfrm>
        <a:off x="330739" y="2514778"/>
        <a:ext cx="4215322" cy="479482"/>
      </dsp:txXfrm>
    </dsp:sp>
    <dsp:sp modelId="{405E4BB0-B934-435D-A835-C80A6B7EA1FD}">
      <dsp:nvSpPr>
        <dsp:cNvPr id="0" name=""/>
        <dsp:cNvSpPr/>
      </dsp:nvSpPr>
      <dsp:spPr>
        <a:xfrm>
          <a:off x="0" y="3571000"/>
          <a:ext cx="6096000"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6BA9CDE3-7A2A-4C9A-AA14-DCC5EF857E73}">
      <dsp:nvSpPr>
        <dsp:cNvPr id="0" name=""/>
        <dsp:cNvSpPr/>
      </dsp:nvSpPr>
      <dsp:spPr>
        <a:xfrm>
          <a:off x="304800" y="3305320"/>
          <a:ext cx="4267200" cy="53136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es-ES" sz="1800" b="1" kern="1200" dirty="0" smtClean="0">
              <a:latin typeface="Times New Roman" pitchFamily="18" charset="0"/>
              <a:cs typeface="Times New Roman" pitchFamily="18" charset="0"/>
            </a:rPr>
            <a:t>Costo de los servicios básicos y del </a:t>
          </a:r>
          <a:r>
            <a:rPr lang="es-EC" sz="1800" b="1" kern="1200" dirty="0" smtClean="0">
              <a:latin typeface="Times New Roman" pitchFamily="18" charset="0"/>
              <a:cs typeface="Times New Roman" pitchFamily="18" charset="0"/>
            </a:rPr>
            <a:t>alquiler del local</a:t>
          </a:r>
          <a:endParaRPr lang="es-EC" sz="1800" b="1" kern="1200" dirty="0">
            <a:latin typeface="Times New Roman" pitchFamily="18" charset="0"/>
            <a:cs typeface="Times New Roman" pitchFamily="18" charset="0"/>
          </a:endParaRPr>
        </a:p>
      </dsp:txBody>
      <dsp:txXfrm>
        <a:off x="330739" y="3331259"/>
        <a:ext cx="4215322" cy="4794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009C20-5306-4730-A46D-ADA76AD40A03}">
      <dsp:nvSpPr>
        <dsp:cNvPr id="0" name=""/>
        <dsp:cNvSpPr/>
      </dsp:nvSpPr>
      <dsp:spPr>
        <a:xfrm>
          <a:off x="0" y="305079"/>
          <a:ext cx="6096000"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DE25A86C-C278-4B45-A425-AEB06845AD17}">
      <dsp:nvSpPr>
        <dsp:cNvPr id="0" name=""/>
        <dsp:cNvSpPr/>
      </dsp:nvSpPr>
      <dsp:spPr>
        <a:xfrm>
          <a:off x="304800" y="39399"/>
          <a:ext cx="4267200" cy="53136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es-ES" sz="1800" b="1" kern="1200" dirty="0" smtClean="0">
              <a:latin typeface="Times New Roman" pitchFamily="18" charset="0"/>
              <a:cs typeface="Times New Roman" pitchFamily="18" charset="0"/>
            </a:rPr>
            <a:t>TOUR 1: Bosque protector </a:t>
          </a:r>
          <a:r>
            <a:rPr lang="es-ES" sz="1800" b="1" kern="1200" dirty="0" err="1" smtClean="0">
              <a:latin typeface="Times New Roman" pitchFamily="18" charset="0"/>
              <a:cs typeface="Times New Roman" pitchFamily="18" charset="0"/>
            </a:rPr>
            <a:t>Jerusalem</a:t>
          </a:r>
          <a:endParaRPr lang="es-EC" sz="1800" kern="1200" dirty="0">
            <a:latin typeface="Times New Roman" pitchFamily="18" charset="0"/>
            <a:cs typeface="Times New Roman" pitchFamily="18" charset="0"/>
          </a:endParaRPr>
        </a:p>
      </dsp:txBody>
      <dsp:txXfrm>
        <a:off x="330739" y="65338"/>
        <a:ext cx="4215322" cy="479482"/>
      </dsp:txXfrm>
    </dsp:sp>
    <dsp:sp modelId="{35E61475-C9AA-4D7A-9834-AD7DBCCEE087}">
      <dsp:nvSpPr>
        <dsp:cNvPr id="0" name=""/>
        <dsp:cNvSpPr/>
      </dsp:nvSpPr>
      <dsp:spPr>
        <a:xfrm>
          <a:off x="0" y="1121559"/>
          <a:ext cx="6096000"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36D52753-5253-4BEF-A0F7-FD8F2EA91C3D}">
      <dsp:nvSpPr>
        <dsp:cNvPr id="0" name=""/>
        <dsp:cNvSpPr/>
      </dsp:nvSpPr>
      <dsp:spPr>
        <a:xfrm>
          <a:off x="304800" y="855879"/>
          <a:ext cx="4267200" cy="53136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es-EC" sz="1800" b="1" kern="1200" dirty="0" smtClean="0">
              <a:latin typeface="Times New Roman" pitchFamily="18" charset="0"/>
              <a:cs typeface="Times New Roman" pitchFamily="18" charset="0"/>
            </a:rPr>
            <a:t>TOUR 2: </a:t>
          </a:r>
          <a:r>
            <a:rPr lang="es-EC" sz="1800" kern="1200" dirty="0" smtClean="0">
              <a:latin typeface="Times New Roman" pitchFamily="18" charset="0"/>
              <a:cs typeface="Times New Roman" pitchFamily="18" charset="0"/>
            </a:rPr>
            <a:t>Parque Nacional Cotopaxi</a:t>
          </a:r>
          <a:endParaRPr lang="es-EC" sz="1800" kern="1200" dirty="0">
            <a:latin typeface="Times New Roman" pitchFamily="18" charset="0"/>
            <a:cs typeface="Times New Roman" pitchFamily="18" charset="0"/>
          </a:endParaRPr>
        </a:p>
      </dsp:txBody>
      <dsp:txXfrm>
        <a:off x="330739" y="881818"/>
        <a:ext cx="4215322" cy="479482"/>
      </dsp:txXfrm>
    </dsp:sp>
    <dsp:sp modelId="{512243F8-8B64-48ED-BA05-0EFAA56FC9E8}">
      <dsp:nvSpPr>
        <dsp:cNvPr id="0" name=""/>
        <dsp:cNvSpPr/>
      </dsp:nvSpPr>
      <dsp:spPr>
        <a:xfrm>
          <a:off x="0" y="1938039"/>
          <a:ext cx="6096000"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C15868B6-AFEB-4C5E-8FF9-CF5B29E05EBC}">
      <dsp:nvSpPr>
        <dsp:cNvPr id="0" name=""/>
        <dsp:cNvSpPr/>
      </dsp:nvSpPr>
      <dsp:spPr>
        <a:xfrm>
          <a:off x="304800" y="1672359"/>
          <a:ext cx="4267200" cy="53136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es-ES" sz="1800" b="1" kern="1200" dirty="0" smtClean="0">
              <a:latin typeface="Times New Roman" pitchFamily="18" charset="0"/>
              <a:cs typeface="Times New Roman" pitchFamily="18" charset="0"/>
            </a:rPr>
            <a:t>TOUR 3: Ruina de </a:t>
          </a:r>
          <a:r>
            <a:rPr lang="es-ES" sz="1800" b="1" kern="1200" dirty="0" err="1" smtClean="0">
              <a:latin typeface="Times New Roman" pitchFamily="18" charset="0"/>
              <a:cs typeface="Times New Roman" pitchFamily="18" charset="0"/>
            </a:rPr>
            <a:t>Ingapirca</a:t>
          </a:r>
          <a:endParaRPr lang="es-EC" sz="1800" kern="1200" dirty="0">
            <a:latin typeface="Times New Roman" pitchFamily="18" charset="0"/>
            <a:cs typeface="Times New Roman" pitchFamily="18" charset="0"/>
          </a:endParaRPr>
        </a:p>
      </dsp:txBody>
      <dsp:txXfrm>
        <a:off x="330739" y="1698298"/>
        <a:ext cx="4215322" cy="479482"/>
      </dsp:txXfrm>
    </dsp:sp>
    <dsp:sp modelId="{67C3BEF6-28E3-42CD-8CFA-8D82E5D2352D}">
      <dsp:nvSpPr>
        <dsp:cNvPr id="0" name=""/>
        <dsp:cNvSpPr/>
      </dsp:nvSpPr>
      <dsp:spPr>
        <a:xfrm>
          <a:off x="0" y="2754520"/>
          <a:ext cx="6096000"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65ECB204-2517-4D89-940B-6FD945013FD3}">
      <dsp:nvSpPr>
        <dsp:cNvPr id="0" name=""/>
        <dsp:cNvSpPr/>
      </dsp:nvSpPr>
      <dsp:spPr>
        <a:xfrm>
          <a:off x="304800" y="2488839"/>
          <a:ext cx="4267200" cy="53136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es-ES" sz="1800" b="1" kern="1200" dirty="0" smtClean="0">
              <a:latin typeface="Times New Roman" pitchFamily="18" charset="0"/>
              <a:cs typeface="Times New Roman" pitchFamily="18" charset="0"/>
            </a:rPr>
            <a:t>TOUR 4: Reserva faunística del </a:t>
          </a:r>
          <a:r>
            <a:rPr lang="es-ES" sz="1800" b="1" kern="1200" dirty="0" err="1" smtClean="0">
              <a:latin typeface="Times New Roman" pitchFamily="18" charset="0"/>
              <a:cs typeface="Times New Roman" pitchFamily="18" charset="0"/>
            </a:rPr>
            <a:t>Cuyabeno</a:t>
          </a:r>
          <a:endParaRPr lang="es-EC" sz="1800" kern="1200" dirty="0">
            <a:latin typeface="Times New Roman" pitchFamily="18" charset="0"/>
            <a:cs typeface="Times New Roman" pitchFamily="18" charset="0"/>
          </a:endParaRPr>
        </a:p>
      </dsp:txBody>
      <dsp:txXfrm>
        <a:off x="330739" y="2514778"/>
        <a:ext cx="4215322" cy="479482"/>
      </dsp:txXfrm>
    </dsp:sp>
    <dsp:sp modelId="{405E4BB0-B934-435D-A835-C80A6B7EA1FD}">
      <dsp:nvSpPr>
        <dsp:cNvPr id="0" name=""/>
        <dsp:cNvSpPr/>
      </dsp:nvSpPr>
      <dsp:spPr>
        <a:xfrm>
          <a:off x="0" y="3571000"/>
          <a:ext cx="6096000" cy="453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6BA9CDE3-7A2A-4C9A-AA14-DCC5EF857E73}">
      <dsp:nvSpPr>
        <dsp:cNvPr id="0" name=""/>
        <dsp:cNvSpPr/>
      </dsp:nvSpPr>
      <dsp:spPr>
        <a:xfrm>
          <a:off x="304800" y="3305320"/>
          <a:ext cx="4267200" cy="531360"/>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es-ES" sz="1800" b="1" kern="1200" dirty="0" smtClean="0">
              <a:latin typeface="Times New Roman" pitchFamily="18" charset="0"/>
              <a:cs typeface="Times New Roman" pitchFamily="18" charset="0"/>
            </a:rPr>
            <a:t>TOUR 5: Galápagos</a:t>
          </a:r>
          <a:endParaRPr lang="es-EC" sz="1800" b="1" kern="1200" dirty="0">
            <a:latin typeface="Times New Roman" pitchFamily="18" charset="0"/>
            <a:cs typeface="Times New Roman" pitchFamily="18" charset="0"/>
          </a:endParaRPr>
        </a:p>
      </dsp:txBody>
      <dsp:txXfrm>
        <a:off x="330739" y="3331259"/>
        <a:ext cx="4215322" cy="4794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0D1EB7-DE99-4FEE-90E9-28E2F5A6861A}">
      <dsp:nvSpPr>
        <dsp:cNvPr id="0" name=""/>
        <dsp:cNvSpPr/>
      </dsp:nvSpPr>
      <dsp:spPr>
        <a:xfrm>
          <a:off x="2126597" y="2730500"/>
          <a:ext cx="674681" cy="1599931"/>
        </a:xfrm>
        <a:custGeom>
          <a:avLst/>
          <a:gdLst/>
          <a:ahLst/>
          <a:cxnLst/>
          <a:rect l="0" t="0" r="0" b="0"/>
          <a:pathLst>
            <a:path>
              <a:moveTo>
                <a:pt x="0" y="0"/>
              </a:moveTo>
              <a:lnTo>
                <a:pt x="337340" y="0"/>
              </a:lnTo>
              <a:lnTo>
                <a:pt x="337340" y="1599931"/>
              </a:lnTo>
              <a:lnTo>
                <a:pt x="674681" y="1599931"/>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s-EC" sz="600" kern="1200"/>
        </a:p>
      </dsp:txBody>
      <dsp:txXfrm>
        <a:off x="2420529" y="3487056"/>
        <a:ext cx="86818" cy="86818"/>
      </dsp:txXfrm>
    </dsp:sp>
    <dsp:sp modelId="{75182197-4C9C-4165-8FA9-B671AB5E5785}">
      <dsp:nvSpPr>
        <dsp:cNvPr id="0" name=""/>
        <dsp:cNvSpPr/>
      </dsp:nvSpPr>
      <dsp:spPr>
        <a:xfrm>
          <a:off x="2126597" y="1471372"/>
          <a:ext cx="674681" cy="1259127"/>
        </a:xfrm>
        <a:custGeom>
          <a:avLst/>
          <a:gdLst/>
          <a:ahLst/>
          <a:cxnLst/>
          <a:rect l="0" t="0" r="0" b="0"/>
          <a:pathLst>
            <a:path>
              <a:moveTo>
                <a:pt x="0" y="1259127"/>
              </a:moveTo>
              <a:lnTo>
                <a:pt x="337340" y="1259127"/>
              </a:lnTo>
              <a:lnTo>
                <a:pt x="337340" y="0"/>
              </a:lnTo>
              <a:lnTo>
                <a:pt x="674681" y="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p>
      </dsp:txBody>
      <dsp:txXfrm>
        <a:off x="2428226" y="2065223"/>
        <a:ext cx="71424" cy="71424"/>
      </dsp:txXfrm>
    </dsp:sp>
    <dsp:sp modelId="{D46EE924-2F8F-4F75-90D4-FDB80C110B5B}">
      <dsp:nvSpPr>
        <dsp:cNvPr id="0" name=""/>
        <dsp:cNvSpPr/>
      </dsp:nvSpPr>
      <dsp:spPr>
        <a:xfrm rot="16200000">
          <a:off x="-1094163" y="2216260"/>
          <a:ext cx="5413044" cy="1028478"/>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3495" tIns="23495" rIns="23495" bIns="23495" numCol="1" spcCol="1270" anchor="ctr" anchorCtr="0">
          <a:noAutofit/>
        </a:bodyPr>
        <a:lstStyle/>
        <a:p>
          <a:pPr lvl="0" algn="ctr" defTabSz="1644650">
            <a:lnSpc>
              <a:spcPct val="90000"/>
            </a:lnSpc>
            <a:spcBef>
              <a:spcPct val="0"/>
            </a:spcBef>
            <a:spcAft>
              <a:spcPct val="35000"/>
            </a:spcAft>
          </a:pPr>
          <a:r>
            <a:rPr lang="es-EC" sz="3700" kern="1200" dirty="0" smtClean="0">
              <a:solidFill>
                <a:srgbClr val="008000"/>
              </a:solidFill>
              <a:latin typeface="Times New Roman" pitchFamily="18" charset="0"/>
              <a:cs typeface="Times New Roman" pitchFamily="18" charset="0"/>
            </a:rPr>
            <a:t>Principios y Valores Corporativos</a:t>
          </a:r>
          <a:endParaRPr lang="es-EC" sz="3700" kern="1200" dirty="0">
            <a:solidFill>
              <a:srgbClr val="008000"/>
            </a:solidFill>
            <a:latin typeface="Times New Roman" pitchFamily="18" charset="0"/>
            <a:cs typeface="Times New Roman" pitchFamily="18" charset="0"/>
          </a:endParaRPr>
        </a:p>
      </dsp:txBody>
      <dsp:txXfrm>
        <a:off x="-1094163" y="2216260"/>
        <a:ext cx="5413044" cy="1028478"/>
      </dsp:txXfrm>
    </dsp:sp>
    <dsp:sp modelId="{B33FEC92-1FD7-488B-BB22-9F04BBCFBDA4}">
      <dsp:nvSpPr>
        <dsp:cNvPr id="0" name=""/>
        <dsp:cNvSpPr/>
      </dsp:nvSpPr>
      <dsp:spPr>
        <a:xfrm>
          <a:off x="2801279" y="0"/>
          <a:ext cx="3373409" cy="2942744"/>
        </a:xfrm>
        <a:prstGeom prst="rect">
          <a:avLst/>
        </a:prstGeom>
        <a:solidFill>
          <a:srgbClr val="339933"/>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l" defTabSz="800100">
            <a:lnSpc>
              <a:spcPct val="90000"/>
            </a:lnSpc>
            <a:spcBef>
              <a:spcPct val="0"/>
            </a:spcBef>
            <a:spcAft>
              <a:spcPct val="35000"/>
            </a:spcAft>
          </a:pPr>
          <a:r>
            <a:rPr lang="es-ES" sz="1800" b="1" i="0" kern="1200" dirty="0" smtClean="0">
              <a:latin typeface="Times New Roman" pitchFamily="18" charset="0"/>
              <a:cs typeface="Times New Roman" pitchFamily="18" charset="0"/>
            </a:rPr>
            <a:t>Principios Corporativos:</a:t>
          </a:r>
        </a:p>
        <a:p>
          <a:pPr lvl="0" algn="l" defTabSz="800100">
            <a:lnSpc>
              <a:spcPct val="90000"/>
            </a:lnSpc>
            <a:spcBef>
              <a:spcPct val="0"/>
            </a:spcBef>
            <a:spcAft>
              <a:spcPct val="35000"/>
            </a:spcAft>
          </a:pPr>
          <a:r>
            <a:rPr lang="es-ES" sz="1800" i="0" kern="1200" dirty="0" smtClean="0">
              <a:latin typeface="Times New Roman" pitchFamily="18" charset="0"/>
              <a:cs typeface="Times New Roman" pitchFamily="18" charset="0"/>
            </a:rPr>
            <a:t>Educación</a:t>
          </a:r>
        </a:p>
        <a:p>
          <a:pPr lvl="0" algn="l" defTabSz="800100">
            <a:lnSpc>
              <a:spcPct val="90000"/>
            </a:lnSpc>
            <a:spcBef>
              <a:spcPct val="0"/>
            </a:spcBef>
            <a:spcAft>
              <a:spcPct val="35000"/>
            </a:spcAft>
          </a:pPr>
          <a:r>
            <a:rPr lang="es-ES" sz="1800" i="0" kern="1200" dirty="0" smtClean="0">
              <a:latin typeface="Times New Roman" pitchFamily="18" charset="0"/>
              <a:cs typeface="Times New Roman" pitchFamily="18" charset="0"/>
            </a:rPr>
            <a:t>Concientización de sostenibilidad ambiental</a:t>
          </a:r>
        </a:p>
        <a:p>
          <a:pPr lvl="0" algn="l" defTabSz="800100">
            <a:lnSpc>
              <a:spcPct val="90000"/>
            </a:lnSpc>
            <a:spcBef>
              <a:spcPct val="0"/>
            </a:spcBef>
            <a:spcAft>
              <a:spcPct val="35000"/>
            </a:spcAft>
          </a:pPr>
          <a:r>
            <a:rPr lang="es-ES" sz="1800" i="0" kern="1200" dirty="0" smtClean="0">
              <a:latin typeface="Times New Roman" pitchFamily="18" charset="0"/>
              <a:cs typeface="Times New Roman" pitchFamily="18" charset="0"/>
            </a:rPr>
            <a:t>Productividad</a:t>
          </a:r>
          <a:endParaRPr lang="es-EC" sz="1800" i="0" kern="1200" dirty="0" smtClean="0">
            <a:latin typeface="Times New Roman" pitchFamily="18" charset="0"/>
            <a:cs typeface="Times New Roman" pitchFamily="18" charset="0"/>
          </a:endParaRPr>
        </a:p>
        <a:p>
          <a:pPr lvl="0" algn="l" defTabSz="800100">
            <a:lnSpc>
              <a:spcPct val="90000"/>
            </a:lnSpc>
            <a:spcBef>
              <a:spcPct val="0"/>
            </a:spcBef>
            <a:spcAft>
              <a:spcPct val="35000"/>
            </a:spcAft>
          </a:pPr>
          <a:r>
            <a:rPr lang="es-ES" sz="1800" i="0" kern="1200" dirty="0" smtClean="0">
              <a:latin typeface="Times New Roman" pitchFamily="18" charset="0"/>
              <a:cs typeface="Times New Roman" pitchFamily="18" charset="0"/>
            </a:rPr>
            <a:t>Cumplimiento</a:t>
          </a:r>
          <a:endParaRPr lang="es-EC" sz="1800" i="0" kern="1200" dirty="0" smtClean="0">
            <a:latin typeface="Times New Roman" pitchFamily="18" charset="0"/>
            <a:cs typeface="Times New Roman" pitchFamily="18" charset="0"/>
          </a:endParaRPr>
        </a:p>
        <a:p>
          <a:pPr lvl="0" algn="l" defTabSz="800100">
            <a:lnSpc>
              <a:spcPct val="90000"/>
            </a:lnSpc>
            <a:spcBef>
              <a:spcPct val="0"/>
            </a:spcBef>
            <a:spcAft>
              <a:spcPct val="35000"/>
            </a:spcAft>
          </a:pPr>
          <a:r>
            <a:rPr lang="es-ES" sz="1800" i="0" kern="1200" dirty="0" smtClean="0">
              <a:latin typeface="Times New Roman" pitchFamily="18" charset="0"/>
              <a:cs typeface="Times New Roman" pitchFamily="18" charset="0"/>
            </a:rPr>
            <a:t>Trabajo en equipo</a:t>
          </a:r>
          <a:endParaRPr lang="es-EC" sz="1800" i="0" kern="1200" dirty="0" smtClean="0">
            <a:latin typeface="Times New Roman" pitchFamily="18" charset="0"/>
            <a:cs typeface="Times New Roman" pitchFamily="18" charset="0"/>
          </a:endParaRPr>
        </a:p>
        <a:p>
          <a:pPr lvl="0" algn="l" defTabSz="800100">
            <a:lnSpc>
              <a:spcPct val="90000"/>
            </a:lnSpc>
            <a:spcBef>
              <a:spcPct val="0"/>
            </a:spcBef>
            <a:spcAft>
              <a:spcPct val="35000"/>
            </a:spcAft>
          </a:pPr>
          <a:r>
            <a:rPr lang="es-ES" sz="1800" i="0" kern="1200" dirty="0" smtClean="0">
              <a:latin typeface="Times New Roman" pitchFamily="18" charset="0"/>
              <a:cs typeface="Times New Roman" pitchFamily="18" charset="0"/>
            </a:rPr>
            <a:t>Compromiso</a:t>
          </a:r>
          <a:endParaRPr lang="es-EC" sz="1800" i="0" kern="1200" dirty="0" smtClean="0">
            <a:latin typeface="Times New Roman" pitchFamily="18" charset="0"/>
            <a:cs typeface="Times New Roman" pitchFamily="18" charset="0"/>
          </a:endParaRPr>
        </a:p>
      </dsp:txBody>
      <dsp:txXfrm>
        <a:off x="2801279" y="0"/>
        <a:ext cx="3373409" cy="2942744"/>
      </dsp:txXfrm>
    </dsp:sp>
    <dsp:sp modelId="{8FAAA6F6-8DA8-42AA-A2EC-8821C01D79BA}">
      <dsp:nvSpPr>
        <dsp:cNvPr id="0" name=""/>
        <dsp:cNvSpPr/>
      </dsp:nvSpPr>
      <dsp:spPr>
        <a:xfrm>
          <a:off x="2801279" y="3204386"/>
          <a:ext cx="3373409" cy="2252090"/>
        </a:xfrm>
        <a:prstGeom prst="rect">
          <a:avLst/>
        </a:prstGeom>
        <a:solidFill>
          <a:srgbClr val="339933"/>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l" defTabSz="800100">
            <a:lnSpc>
              <a:spcPct val="90000"/>
            </a:lnSpc>
            <a:spcBef>
              <a:spcPct val="0"/>
            </a:spcBef>
            <a:spcAft>
              <a:spcPct val="35000"/>
            </a:spcAft>
          </a:pPr>
          <a:r>
            <a:rPr lang="es-ES" sz="1800" b="1" kern="1200" dirty="0" smtClean="0">
              <a:latin typeface="Times New Roman" pitchFamily="18" charset="0"/>
              <a:cs typeface="Times New Roman" pitchFamily="18" charset="0"/>
            </a:rPr>
            <a:t>Valores Corporativos:</a:t>
          </a:r>
        </a:p>
        <a:p>
          <a:pPr lvl="0" algn="l" defTabSz="800100">
            <a:lnSpc>
              <a:spcPct val="90000"/>
            </a:lnSpc>
            <a:spcBef>
              <a:spcPct val="0"/>
            </a:spcBef>
            <a:spcAft>
              <a:spcPct val="35000"/>
            </a:spcAft>
          </a:pPr>
          <a:r>
            <a:rPr lang="es-ES" sz="1800" kern="1200" dirty="0" smtClean="0">
              <a:latin typeface="Times New Roman" pitchFamily="18" charset="0"/>
              <a:cs typeface="Times New Roman" pitchFamily="18" charset="0"/>
            </a:rPr>
            <a:t>Actitud</a:t>
          </a:r>
          <a:endParaRPr lang="es-EC" sz="1800" kern="1200" dirty="0" smtClean="0">
            <a:latin typeface="Times New Roman" pitchFamily="18" charset="0"/>
            <a:cs typeface="Times New Roman" pitchFamily="18" charset="0"/>
          </a:endParaRPr>
        </a:p>
        <a:p>
          <a:pPr lvl="0" algn="l" defTabSz="800100">
            <a:lnSpc>
              <a:spcPct val="90000"/>
            </a:lnSpc>
            <a:spcBef>
              <a:spcPct val="0"/>
            </a:spcBef>
            <a:spcAft>
              <a:spcPct val="35000"/>
            </a:spcAft>
          </a:pPr>
          <a:r>
            <a:rPr lang="es-ES" sz="1800" kern="1200" dirty="0" smtClean="0">
              <a:latin typeface="Times New Roman" pitchFamily="18" charset="0"/>
              <a:cs typeface="Times New Roman" pitchFamily="18" charset="0"/>
            </a:rPr>
            <a:t>Comportamiento</a:t>
          </a:r>
          <a:endParaRPr lang="es-EC" sz="1800" kern="1200" dirty="0" smtClean="0">
            <a:latin typeface="Times New Roman" pitchFamily="18" charset="0"/>
            <a:cs typeface="Times New Roman" pitchFamily="18" charset="0"/>
          </a:endParaRPr>
        </a:p>
        <a:p>
          <a:pPr lvl="0" algn="l" defTabSz="800100">
            <a:lnSpc>
              <a:spcPct val="90000"/>
            </a:lnSpc>
            <a:spcBef>
              <a:spcPct val="0"/>
            </a:spcBef>
            <a:spcAft>
              <a:spcPct val="35000"/>
            </a:spcAft>
          </a:pPr>
          <a:r>
            <a:rPr lang="es-ES" sz="1800" kern="1200" dirty="0" smtClean="0">
              <a:latin typeface="Times New Roman" pitchFamily="18" charset="0"/>
              <a:cs typeface="Times New Roman" pitchFamily="18" charset="0"/>
            </a:rPr>
            <a:t>Honestidad</a:t>
          </a:r>
          <a:endParaRPr lang="es-EC" sz="1800" kern="1200" dirty="0" smtClean="0">
            <a:latin typeface="Times New Roman" pitchFamily="18" charset="0"/>
            <a:cs typeface="Times New Roman" pitchFamily="18" charset="0"/>
          </a:endParaRPr>
        </a:p>
        <a:p>
          <a:pPr lvl="0" algn="l" defTabSz="800100">
            <a:lnSpc>
              <a:spcPct val="90000"/>
            </a:lnSpc>
            <a:spcBef>
              <a:spcPct val="0"/>
            </a:spcBef>
            <a:spcAft>
              <a:spcPct val="35000"/>
            </a:spcAft>
          </a:pPr>
          <a:r>
            <a:rPr lang="es-ES" sz="1800" kern="1200" dirty="0" smtClean="0">
              <a:latin typeface="Times New Roman" pitchFamily="18" charset="0"/>
              <a:cs typeface="Times New Roman" pitchFamily="18" charset="0"/>
            </a:rPr>
            <a:t>Lealtad</a:t>
          </a:r>
          <a:endParaRPr lang="es-EC" sz="1800" kern="1200" dirty="0">
            <a:latin typeface="Times New Roman" pitchFamily="18" charset="0"/>
            <a:cs typeface="Times New Roman" pitchFamily="18" charset="0"/>
          </a:endParaRPr>
        </a:p>
      </dsp:txBody>
      <dsp:txXfrm>
        <a:off x="2801279" y="3204386"/>
        <a:ext cx="3373409" cy="22520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285EC-BA5E-49E2-BB79-06C3A897E001}">
      <dsp:nvSpPr>
        <dsp:cNvPr id="0" name=""/>
        <dsp:cNvSpPr/>
      </dsp:nvSpPr>
      <dsp:spPr>
        <a:xfrm>
          <a:off x="0" y="1019494"/>
          <a:ext cx="6792415" cy="1008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7DE5955E-9AD4-49E0-90BE-FD5D443DF3A6}">
      <dsp:nvSpPr>
        <dsp:cNvPr id="0" name=""/>
        <dsp:cNvSpPr/>
      </dsp:nvSpPr>
      <dsp:spPr>
        <a:xfrm>
          <a:off x="339620" y="28189"/>
          <a:ext cx="6246380" cy="1581705"/>
        </a:xfrm>
        <a:prstGeom prst="roundRect">
          <a:avLst/>
        </a:prstGeom>
        <a:solidFill>
          <a:schemeClr val="accent2">
            <a:lumMod val="60000"/>
            <a:lumOff val="4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9716" tIns="0" rIns="179716" bIns="0" numCol="1" spcCol="1270" anchor="ctr" anchorCtr="0">
          <a:noAutofit/>
        </a:bodyPr>
        <a:lstStyle/>
        <a:p>
          <a:pPr lvl="0" algn="l" defTabSz="711200">
            <a:lnSpc>
              <a:spcPct val="90000"/>
            </a:lnSpc>
            <a:spcBef>
              <a:spcPct val="0"/>
            </a:spcBef>
            <a:spcAft>
              <a:spcPct val="35000"/>
            </a:spcAft>
          </a:pPr>
          <a:r>
            <a:rPr lang="es-ES" sz="1600" b="1" i="1" kern="1200" dirty="0" smtClean="0">
              <a:solidFill>
                <a:schemeClr val="accent2">
                  <a:lumMod val="50000"/>
                </a:schemeClr>
              </a:solidFill>
              <a:latin typeface="Times New Roman" pitchFamily="18" charset="0"/>
              <a:cs typeface="Times New Roman" pitchFamily="18" charset="0"/>
            </a:rPr>
            <a:t>Estrategia de competitividad</a:t>
          </a:r>
          <a:endParaRPr lang="es-EC" sz="1600" b="1" kern="1200" dirty="0" smtClean="0">
            <a:solidFill>
              <a:schemeClr val="accent2">
                <a:lumMod val="50000"/>
              </a:schemeClr>
            </a:solidFill>
            <a:latin typeface="Times New Roman" pitchFamily="18" charset="0"/>
            <a:cs typeface="Times New Roman" pitchFamily="18" charset="0"/>
          </a:endParaRPr>
        </a:p>
        <a:p>
          <a:pPr lvl="0" algn="l" defTabSz="711200">
            <a:lnSpc>
              <a:spcPct val="90000"/>
            </a:lnSpc>
            <a:spcBef>
              <a:spcPct val="0"/>
            </a:spcBef>
            <a:spcAft>
              <a:spcPct val="35000"/>
            </a:spcAft>
          </a:pPr>
          <a:r>
            <a:rPr lang="es-EC" sz="1600" kern="1200" dirty="0" smtClean="0">
              <a:solidFill>
                <a:schemeClr val="accent2">
                  <a:lumMod val="50000"/>
                </a:schemeClr>
              </a:solidFill>
              <a:latin typeface="Times New Roman" pitchFamily="18" charset="0"/>
              <a:cs typeface="Times New Roman" pitchFamily="18" charset="0"/>
            </a:rPr>
            <a:t>- </a:t>
          </a:r>
          <a:r>
            <a:rPr lang="es-EC" sz="1600" kern="1200" dirty="0" smtClean="0">
              <a:solidFill>
                <a:schemeClr val="accent2">
                  <a:lumMod val="50000"/>
                </a:schemeClr>
              </a:solidFill>
              <a:latin typeface="Times New Roman" pitchFamily="18" charset="0"/>
              <a:cs typeface="Times New Roman" pitchFamily="18" charset="0"/>
            </a:rPr>
            <a:t>Entender las necesidades del cliente y transmitirlas en un servicio especializado en ecoturismo, diferenciado y orientado solamente a estudiantes.</a:t>
          </a:r>
          <a:endParaRPr lang="es-EC" sz="1600" kern="1200" dirty="0">
            <a:solidFill>
              <a:schemeClr val="accent2">
                <a:lumMod val="50000"/>
              </a:schemeClr>
            </a:solidFill>
            <a:latin typeface="Times New Roman" pitchFamily="18" charset="0"/>
            <a:cs typeface="Times New Roman" pitchFamily="18" charset="0"/>
          </a:endParaRPr>
        </a:p>
      </dsp:txBody>
      <dsp:txXfrm>
        <a:off x="416832" y="105401"/>
        <a:ext cx="6091956" cy="1427281"/>
      </dsp:txXfrm>
    </dsp:sp>
    <dsp:sp modelId="{DA4D4B1A-1063-47A0-BE6A-2A9AB6CFA4EE}">
      <dsp:nvSpPr>
        <dsp:cNvPr id="0" name=""/>
        <dsp:cNvSpPr/>
      </dsp:nvSpPr>
      <dsp:spPr>
        <a:xfrm>
          <a:off x="0" y="3212282"/>
          <a:ext cx="6792415" cy="1008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5867C7A2-7DB0-43DC-8E80-04D8564D101E}">
      <dsp:nvSpPr>
        <dsp:cNvPr id="0" name=""/>
        <dsp:cNvSpPr/>
      </dsp:nvSpPr>
      <dsp:spPr>
        <a:xfrm>
          <a:off x="339620" y="2243494"/>
          <a:ext cx="6359684" cy="1559187"/>
        </a:xfrm>
        <a:prstGeom prst="roundRect">
          <a:avLst/>
        </a:prstGeom>
        <a:solidFill>
          <a:schemeClr val="accent2">
            <a:lumMod val="40000"/>
            <a:lumOff val="6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179716" tIns="0" rIns="179716" bIns="0" numCol="1" spcCol="1270" anchor="ctr" anchorCtr="0">
          <a:noAutofit/>
        </a:bodyPr>
        <a:lstStyle/>
        <a:p>
          <a:pPr lvl="0" algn="l" defTabSz="711200">
            <a:lnSpc>
              <a:spcPct val="90000"/>
            </a:lnSpc>
            <a:spcBef>
              <a:spcPct val="0"/>
            </a:spcBef>
            <a:spcAft>
              <a:spcPct val="35000"/>
            </a:spcAft>
          </a:pPr>
          <a:r>
            <a:rPr lang="es-ES" sz="1600" b="1" i="1" kern="1200" dirty="0" smtClean="0">
              <a:solidFill>
                <a:schemeClr val="accent2">
                  <a:lumMod val="50000"/>
                </a:schemeClr>
              </a:solidFill>
              <a:latin typeface="Times New Roman" pitchFamily="18" charset="0"/>
              <a:cs typeface="Times New Roman" pitchFamily="18" charset="0"/>
            </a:rPr>
            <a:t>Estrategia de crecimiento</a:t>
          </a:r>
          <a:endParaRPr lang="es-EC" sz="1600" b="1" kern="1200" dirty="0" smtClean="0">
            <a:solidFill>
              <a:schemeClr val="accent2">
                <a:lumMod val="50000"/>
              </a:schemeClr>
            </a:solidFill>
            <a:latin typeface="Times New Roman" pitchFamily="18" charset="0"/>
            <a:cs typeface="Times New Roman" pitchFamily="18" charset="0"/>
          </a:endParaRPr>
        </a:p>
        <a:p>
          <a:pPr lvl="0" algn="l" defTabSz="711200">
            <a:lnSpc>
              <a:spcPct val="90000"/>
            </a:lnSpc>
            <a:spcBef>
              <a:spcPct val="0"/>
            </a:spcBef>
            <a:spcAft>
              <a:spcPct val="35000"/>
            </a:spcAft>
          </a:pPr>
          <a:r>
            <a:rPr lang="es-EC" sz="1600" kern="1200" dirty="0" smtClean="0">
              <a:solidFill>
                <a:schemeClr val="accent2">
                  <a:lumMod val="50000"/>
                </a:schemeClr>
              </a:solidFill>
              <a:latin typeface="Times New Roman" pitchFamily="18" charset="0"/>
              <a:cs typeface="Times New Roman" pitchFamily="18" charset="0"/>
            </a:rPr>
            <a:t>- </a:t>
          </a:r>
          <a:r>
            <a:rPr lang="es-EC" sz="1600" kern="1200" dirty="0" smtClean="0">
              <a:solidFill>
                <a:schemeClr val="accent2">
                  <a:lumMod val="50000"/>
                </a:schemeClr>
              </a:solidFill>
              <a:latin typeface="Times New Roman" pitchFamily="18" charset="0"/>
              <a:cs typeface="Times New Roman" pitchFamily="18" charset="0"/>
            </a:rPr>
            <a:t>Incrementar continuamente la cartera de clientes, a través de estrategias de marketing que incentiven la adquisición del servicio de ecoturismo por parte de los padres de familia.</a:t>
          </a:r>
          <a:endParaRPr lang="es-EC" sz="1600" kern="1200" dirty="0">
            <a:solidFill>
              <a:schemeClr val="accent2">
                <a:lumMod val="50000"/>
              </a:schemeClr>
            </a:solidFill>
            <a:latin typeface="Times New Roman" pitchFamily="18" charset="0"/>
            <a:cs typeface="Times New Roman" pitchFamily="18" charset="0"/>
          </a:endParaRPr>
        </a:p>
      </dsp:txBody>
      <dsp:txXfrm>
        <a:off x="415733" y="2319607"/>
        <a:ext cx="6207458" cy="140696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285EC-BA5E-49E2-BB79-06C3A897E001}">
      <dsp:nvSpPr>
        <dsp:cNvPr id="0" name=""/>
        <dsp:cNvSpPr/>
      </dsp:nvSpPr>
      <dsp:spPr>
        <a:xfrm>
          <a:off x="0" y="1119166"/>
          <a:ext cx="6792415" cy="1108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7DE5955E-9AD4-49E0-90BE-FD5D443DF3A6}">
      <dsp:nvSpPr>
        <dsp:cNvPr id="0" name=""/>
        <dsp:cNvSpPr/>
      </dsp:nvSpPr>
      <dsp:spPr>
        <a:xfrm>
          <a:off x="339620" y="24665"/>
          <a:ext cx="6246380" cy="1743941"/>
        </a:xfrm>
        <a:prstGeom prst="roundRect">
          <a:avLst/>
        </a:prstGeom>
        <a:solidFill>
          <a:schemeClr val="accent2">
            <a:lumMod val="60000"/>
            <a:lumOff val="4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9716" tIns="0" rIns="179716" bIns="0" numCol="1" spcCol="1270" anchor="ctr" anchorCtr="0">
          <a:noAutofit/>
        </a:bodyPr>
        <a:lstStyle/>
        <a:p>
          <a:pPr lvl="0" algn="l" defTabSz="711200">
            <a:lnSpc>
              <a:spcPct val="90000"/>
            </a:lnSpc>
            <a:spcBef>
              <a:spcPct val="0"/>
            </a:spcBef>
            <a:spcAft>
              <a:spcPct val="35000"/>
            </a:spcAft>
          </a:pPr>
          <a:r>
            <a:rPr lang="es-ES" sz="1600" b="1" i="1" kern="1200" dirty="0" smtClean="0">
              <a:solidFill>
                <a:schemeClr val="accent2">
                  <a:lumMod val="50000"/>
                </a:schemeClr>
              </a:solidFill>
              <a:latin typeface="Times New Roman" pitchFamily="18" charset="0"/>
              <a:cs typeface="Times New Roman" pitchFamily="18" charset="0"/>
            </a:rPr>
            <a:t>Estrategia de competencia</a:t>
          </a:r>
          <a:endParaRPr lang="es-EC" sz="1600" b="1" kern="1200" dirty="0" smtClean="0">
            <a:solidFill>
              <a:schemeClr val="accent2">
                <a:lumMod val="50000"/>
              </a:schemeClr>
            </a:solidFill>
            <a:latin typeface="Times New Roman" pitchFamily="18" charset="0"/>
            <a:cs typeface="Times New Roman" pitchFamily="18" charset="0"/>
          </a:endParaRPr>
        </a:p>
        <a:p>
          <a:pPr lvl="0" algn="l" defTabSz="711200">
            <a:lnSpc>
              <a:spcPct val="90000"/>
            </a:lnSpc>
            <a:spcBef>
              <a:spcPct val="0"/>
            </a:spcBef>
            <a:spcAft>
              <a:spcPct val="35000"/>
            </a:spcAft>
          </a:pPr>
          <a:r>
            <a:rPr lang="es-EC" sz="1600" kern="1200" dirty="0" smtClean="0">
              <a:solidFill>
                <a:schemeClr val="accent2">
                  <a:lumMod val="50000"/>
                </a:schemeClr>
              </a:solidFill>
              <a:latin typeface="Times New Roman" pitchFamily="18" charset="0"/>
              <a:cs typeface="Times New Roman" pitchFamily="18" charset="0"/>
            </a:rPr>
            <a:t>Estrategia </a:t>
          </a:r>
          <a:r>
            <a:rPr lang="es-EC" sz="1600" kern="1200" dirty="0" smtClean="0">
              <a:solidFill>
                <a:schemeClr val="accent2">
                  <a:lumMod val="50000"/>
                </a:schemeClr>
              </a:solidFill>
              <a:latin typeface="Times New Roman" pitchFamily="18" charset="0"/>
              <a:cs typeface="Times New Roman" pitchFamily="18" charset="0"/>
            </a:rPr>
            <a:t>ofensiva: Atacar a las empresas de eco turismo más importantes con un servicio óptimo, personalizado y manejando estándares de calidad en los paquetes ofertados.</a:t>
          </a:r>
        </a:p>
      </dsp:txBody>
      <dsp:txXfrm>
        <a:off x="424752" y="109797"/>
        <a:ext cx="6076116" cy="1573677"/>
      </dsp:txXfrm>
    </dsp:sp>
    <dsp:sp modelId="{DA4D4B1A-1063-47A0-BE6A-2A9AB6CFA4EE}">
      <dsp:nvSpPr>
        <dsp:cNvPr id="0" name=""/>
        <dsp:cNvSpPr/>
      </dsp:nvSpPr>
      <dsp:spPr>
        <a:xfrm>
          <a:off x="0" y="3115006"/>
          <a:ext cx="6792415" cy="11088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5867C7A2-7DB0-43DC-8E80-04D8564D101E}">
      <dsp:nvSpPr>
        <dsp:cNvPr id="0" name=""/>
        <dsp:cNvSpPr/>
      </dsp:nvSpPr>
      <dsp:spPr>
        <a:xfrm>
          <a:off x="339620" y="2465566"/>
          <a:ext cx="6359684" cy="1298880"/>
        </a:xfrm>
        <a:prstGeom prst="roundRect">
          <a:avLst/>
        </a:prstGeom>
        <a:solidFill>
          <a:schemeClr val="accent2">
            <a:lumMod val="40000"/>
            <a:lumOff val="6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179716" tIns="0" rIns="179716" bIns="0" numCol="1" spcCol="1270" anchor="ctr" anchorCtr="0">
          <a:noAutofit/>
        </a:bodyPr>
        <a:lstStyle/>
        <a:p>
          <a:pPr lvl="0" algn="l" defTabSz="711200">
            <a:lnSpc>
              <a:spcPct val="90000"/>
            </a:lnSpc>
            <a:spcBef>
              <a:spcPct val="0"/>
            </a:spcBef>
            <a:spcAft>
              <a:spcPct val="35000"/>
            </a:spcAft>
          </a:pPr>
          <a:r>
            <a:rPr lang="es-ES" sz="1600" b="1" i="1" kern="1200" dirty="0" smtClean="0">
              <a:solidFill>
                <a:schemeClr val="accent2">
                  <a:lumMod val="50000"/>
                </a:schemeClr>
              </a:solidFill>
              <a:latin typeface="Times New Roman" pitchFamily="18" charset="0"/>
              <a:cs typeface="Times New Roman" pitchFamily="18" charset="0"/>
            </a:rPr>
            <a:t>Estrategia operativa</a:t>
          </a:r>
          <a:endParaRPr lang="es-EC" sz="1600" b="1" kern="1200" dirty="0" smtClean="0">
            <a:solidFill>
              <a:schemeClr val="accent2">
                <a:lumMod val="50000"/>
              </a:schemeClr>
            </a:solidFill>
            <a:latin typeface="Times New Roman" pitchFamily="18" charset="0"/>
            <a:cs typeface="Times New Roman" pitchFamily="18" charset="0"/>
          </a:endParaRPr>
        </a:p>
        <a:p>
          <a:pPr lvl="0" algn="l" defTabSz="711200">
            <a:lnSpc>
              <a:spcPct val="90000"/>
            </a:lnSpc>
            <a:spcBef>
              <a:spcPct val="0"/>
            </a:spcBef>
            <a:spcAft>
              <a:spcPct val="35000"/>
            </a:spcAft>
          </a:pPr>
          <a:r>
            <a:rPr lang="es-ES" sz="1600" kern="1200" dirty="0" smtClean="0">
              <a:solidFill>
                <a:schemeClr val="accent2">
                  <a:lumMod val="50000"/>
                </a:schemeClr>
              </a:solidFill>
              <a:latin typeface="Times New Roman" pitchFamily="18" charset="0"/>
              <a:cs typeface="Times New Roman" pitchFamily="18" charset="0"/>
            </a:rPr>
            <a:t>La estrategia operativa pretende establecer los procesos clave en los que debe concentrarse la empresa para dar respuesta a la estrategia competitiva</a:t>
          </a:r>
          <a:r>
            <a:rPr lang="es-ES" sz="1600" kern="1200" dirty="0" smtClean="0">
              <a:solidFill>
                <a:schemeClr val="accent2">
                  <a:lumMod val="50000"/>
                </a:schemeClr>
              </a:solidFill>
            </a:rPr>
            <a:t>.</a:t>
          </a:r>
          <a:endParaRPr lang="es-EC" sz="1600" kern="1200" dirty="0">
            <a:solidFill>
              <a:schemeClr val="accent2">
                <a:lumMod val="50000"/>
              </a:schemeClr>
            </a:solidFill>
          </a:endParaRPr>
        </a:p>
      </dsp:txBody>
      <dsp:txXfrm>
        <a:off x="403026" y="2528972"/>
        <a:ext cx="6232872" cy="117206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B20B4D-DDB5-4066-9359-18722D3A4C32}">
      <dsp:nvSpPr>
        <dsp:cNvPr id="0" name=""/>
        <dsp:cNvSpPr/>
      </dsp:nvSpPr>
      <dsp:spPr>
        <a:xfrm rot="5400000">
          <a:off x="4740541" y="-1865592"/>
          <a:ext cx="1378628" cy="5110452"/>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s-ES" sz="1800" kern="1200" dirty="0" smtClean="0">
              <a:latin typeface="Times New Roman" pitchFamily="18" charset="0"/>
              <a:cs typeface="Times New Roman" pitchFamily="18" charset="0"/>
            </a:rPr>
            <a:t>Se fijará un precio inicial bajo para lograr una penetración rápida de mercado, con el objetivo de atraer rápidamente a un gran número de potenciales clientes que requieran del servicio ecoturístico.</a:t>
          </a:r>
          <a:endParaRPr lang="es-EC" sz="1800" kern="1200" dirty="0">
            <a:solidFill>
              <a:schemeClr val="tx1"/>
            </a:solidFill>
            <a:latin typeface="Times New Roman" pitchFamily="18" charset="0"/>
            <a:cs typeface="Times New Roman" pitchFamily="18" charset="0"/>
          </a:endParaRPr>
        </a:p>
      </dsp:txBody>
      <dsp:txXfrm rot="-5400000">
        <a:off x="2874630" y="67618"/>
        <a:ext cx="5043153" cy="1244030"/>
      </dsp:txXfrm>
    </dsp:sp>
    <dsp:sp modelId="{83A53B14-97DA-4CEB-91F8-2627B1C4F71C}">
      <dsp:nvSpPr>
        <dsp:cNvPr id="0" name=""/>
        <dsp:cNvSpPr/>
      </dsp:nvSpPr>
      <dsp:spPr>
        <a:xfrm>
          <a:off x="0" y="17037"/>
          <a:ext cx="2874629" cy="1345192"/>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06680" tIns="53340" rIns="106680" bIns="53340" numCol="1" spcCol="1270" anchor="ctr" anchorCtr="0">
          <a:noAutofit/>
        </a:bodyPr>
        <a:lstStyle/>
        <a:p>
          <a:pPr lvl="0" algn="l" defTabSz="1244600">
            <a:lnSpc>
              <a:spcPct val="90000"/>
            </a:lnSpc>
            <a:spcBef>
              <a:spcPct val="0"/>
            </a:spcBef>
            <a:spcAft>
              <a:spcPct val="35000"/>
            </a:spcAft>
          </a:pPr>
          <a:r>
            <a:rPr lang="es-ES" sz="2800" b="1" kern="1200" dirty="0" smtClean="0"/>
            <a:t>Estrategia de Precio</a:t>
          </a:r>
          <a:endParaRPr lang="es-EC" sz="2800" kern="1200" dirty="0"/>
        </a:p>
      </dsp:txBody>
      <dsp:txXfrm>
        <a:off x="65667" y="82704"/>
        <a:ext cx="2743295" cy="1213858"/>
      </dsp:txXfrm>
    </dsp:sp>
    <dsp:sp modelId="{CC898F8B-3ADB-4415-8540-E387FC3483C1}">
      <dsp:nvSpPr>
        <dsp:cNvPr id="0" name=""/>
        <dsp:cNvSpPr/>
      </dsp:nvSpPr>
      <dsp:spPr>
        <a:xfrm rot="5400000">
          <a:off x="4897086" y="-438920"/>
          <a:ext cx="1076153" cy="511544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s-ES" sz="1800" kern="1200" dirty="0" smtClean="0">
              <a:latin typeface="Times New Roman" pitchFamily="18" charset="0"/>
              <a:cs typeface="Times New Roman" pitchFamily="18" charset="0"/>
            </a:rPr>
            <a:t>Promocionar los paquetes ecoturísticos a través del Internet y de la asesoría personal a los padres de familia en los diferentes centros educativos.</a:t>
          </a:r>
          <a:endParaRPr lang="es-EC" sz="1800" kern="1200" dirty="0">
            <a:latin typeface="Times New Roman" pitchFamily="18" charset="0"/>
            <a:cs typeface="Times New Roman" pitchFamily="18" charset="0"/>
          </a:endParaRPr>
        </a:p>
      </dsp:txBody>
      <dsp:txXfrm rot="-5400000">
        <a:off x="2877439" y="1633260"/>
        <a:ext cx="5062915" cy="971087"/>
      </dsp:txXfrm>
    </dsp:sp>
    <dsp:sp modelId="{389CF34B-0C1B-4883-A894-E1BA5B9DA970}">
      <dsp:nvSpPr>
        <dsp:cNvPr id="0" name=""/>
        <dsp:cNvSpPr/>
      </dsp:nvSpPr>
      <dsp:spPr>
        <a:xfrm>
          <a:off x="0" y="1446207"/>
          <a:ext cx="2877439" cy="1345192"/>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06680" tIns="53340" rIns="106680" bIns="53340" numCol="1" spcCol="1270" anchor="ctr" anchorCtr="0">
          <a:noAutofit/>
        </a:bodyPr>
        <a:lstStyle/>
        <a:p>
          <a:pPr lvl="0" algn="l" defTabSz="1244600">
            <a:lnSpc>
              <a:spcPct val="90000"/>
            </a:lnSpc>
            <a:spcBef>
              <a:spcPct val="0"/>
            </a:spcBef>
            <a:spcAft>
              <a:spcPct val="35000"/>
            </a:spcAft>
          </a:pPr>
          <a:r>
            <a:rPr lang="es-ES" sz="2800" b="1" kern="1200" dirty="0" smtClean="0"/>
            <a:t>Estrategia de Promoción</a:t>
          </a:r>
          <a:endParaRPr lang="es-EC" sz="2800" kern="1200" dirty="0"/>
        </a:p>
      </dsp:txBody>
      <dsp:txXfrm>
        <a:off x="65667" y="1511874"/>
        <a:ext cx="2746105" cy="1213858"/>
      </dsp:txXfrm>
    </dsp:sp>
    <dsp:sp modelId="{5C1315A0-50B0-4294-8C97-884B467F8D11}">
      <dsp:nvSpPr>
        <dsp:cNvPr id="0" name=""/>
        <dsp:cNvSpPr/>
      </dsp:nvSpPr>
      <dsp:spPr>
        <a:xfrm>
          <a:off x="0" y="2858659"/>
          <a:ext cx="2877439" cy="1345192"/>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02870" tIns="51435" rIns="102870" bIns="51435" numCol="1" spcCol="1270" anchor="ctr" anchorCtr="0">
          <a:noAutofit/>
        </a:bodyPr>
        <a:lstStyle/>
        <a:p>
          <a:pPr lvl="0" algn="l" defTabSz="1200150">
            <a:lnSpc>
              <a:spcPct val="90000"/>
            </a:lnSpc>
            <a:spcBef>
              <a:spcPct val="0"/>
            </a:spcBef>
            <a:spcAft>
              <a:spcPct val="35000"/>
            </a:spcAft>
          </a:pPr>
          <a:r>
            <a:rPr lang="es-ES" sz="2700" b="1" kern="1200" dirty="0" smtClean="0"/>
            <a:t>Estrategia de Producto Servicio</a:t>
          </a:r>
          <a:endParaRPr lang="es-EC" sz="2700" kern="1200" dirty="0"/>
        </a:p>
      </dsp:txBody>
      <dsp:txXfrm>
        <a:off x="65667" y="2924326"/>
        <a:ext cx="2746105" cy="1213858"/>
      </dsp:txXfrm>
    </dsp:sp>
    <dsp:sp modelId="{EACCC332-23AF-4949-A1DF-78E880D17B00}">
      <dsp:nvSpPr>
        <dsp:cNvPr id="0" name=""/>
        <dsp:cNvSpPr/>
      </dsp:nvSpPr>
      <dsp:spPr>
        <a:xfrm rot="5400000">
          <a:off x="4897086" y="2385983"/>
          <a:ext cx="1076153" cy="5115448"/>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s-ES" sz="1800" kern="1200" dirty="0" smtClean="0">
              <a:latin typeface="Times New Roman" pitchFamily="18" charset="0"/>
              <a:cs typeface="Times New Roman" pitchFamily="18" charset="0"/>
            </a:rPr>
            <a:t>Diseñar la página web corporativa para que el cliente pueda contratar los paquetes a través de reservas y cancelar el servicio por medio de la banca virtual.</a:t>
          </a:r>
          <a:endParaRPr lang="es-EC" sz="1800" kern="1200" dirty="0">
            <a:latin typeface="Times New Roman" pitchFamily="18" charset="0"/>
            <a:cs typeface="Times New Roman" pitchFamily="18" charset="0"/>
          </a:endParaRPr>
        </a:p>
      </dsp:txBody>
      <dsp:txXfrm rot="-5400000">
        <a:off x="2877439" y="4458164"/>
        <a:ext cx="5062915" cy="971087"/>
      </dsp:txXfrm>
    </dsp:sp>
    <dsp:sp modelId="{B343FE38-D706-4711-87E5-4CDD32E708CA}">
      <dsp:nvSpPr>
        <dsp:cNvPr id="0" name=""/>
        <dsp:cNvSpPr/>
      </dsp:nvSpPr>
      <dsp:spPr>
        <a:xfrm>
          <a:off x="0" y="4271111"/>
          <a:ext cx="2877439" cy="1345192"/>
        </a:xfrm>
        <a:prstGeom prst="roundRect">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a:bevelT w="63500" h="25400"/>
        </a:sp3d>
      </dsp:spPr>
      <dsp:style>
        <a:lnRef idx="0">
          <a:schemeClr val="accent2"/>
        </a:lnRef>
        <a:fillRef idx="3">
          <a:schemeClr val="accent2"/>
        </a:fillRef>
        <a:effectRef idx="3">
          <a:schemeClr val="accent2"/>
        </a:effectRef>
        <a:fontRef idx="minor">
          <a:schemeClr val="lt1"/>
        </a:fontRef>
      </dsp:style>
      <dsp:txBody>
        <a:bodyPr spcFirstLastPara="0" vert="horz" wrap="square" lIns="106680" tIns="53340" rIns="106680" bIns="53340" numCol="1" spcCol="1270" anchor="ctr" anchorCtr="0">
          <a:noAutofit/>
        </a:bodyPr>
        <a:lstStyle/>
        <a:p>
          <a:pPr lvl="0" algn="l" defTabSz="1244600">
            <a:lnSpc>
              <a:spcPct val="90000"/>
            </a:lnSpc>
            <a:spcBef>
              <a:spcPct val="0"/>
            </a:spcBef>
            <a:spcAft>
              <a:spcPct val="35000"/>
            </a:spcAft>
          </a:pPr>
          <a:r>
            <a:rPr lang="es-ES" sz="2800" b="1" kern="1200" dirty="0" smtClean="0"/>
            <a:t>Estrategia de Plaza</a:t>
          </a:r>
          <a:endParaRPr lang="es-EC" sz="2800" kern="1200" dirty="0"/>
        </a:p>
      </dsp:txBody>
      <dsp:txXfrm>
        <a:off x="65667" y="4336778"/>
        <a:ext cx="2746105" cy="121385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6241F94F-25AC-4387-BE39-886CF4EDFA72}" type="datetimeFigureOut">
              <a:rPr lang="es-EC" smtClean="0"/>
              <a:t>03/05/2013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03535BC8-98FB-413B-BD03-161D963919CF}" type="slidenum">
              <a:rPr lang="es-EC" smtClean="0"/>
              <a:t>‹Nº›</a:t>
            </a:fld>
            <a:endParaRPr lang="es-EC"/>
          </a:p>
        </p:txBody>
      </p:sp>
    </p:spTree>
    <p:extLst>
      <p:ext uri="{BB962C8B-B14F-4D97-AF65-F5344CB8AC3E}">
        <p14:creationId xmlns:p14="http://schemas.microsoft.com/office/powerpoint/2010/main" val="730814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6241F94F-25AC-4387-BE39-886CF4EDFA72}" type="datetimeFigureOut">
              <a:rPr lang="es-EC" smtClean="0"/>
              <a:t>03/05/2013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03535BC8-98FB-413B-BD03-161D963919CF}" type="slidenum">
              <a:rPr lang="es-EC" smtClean="0"/>
              <a:t>‹Nº›</a:t>
            </a:fld>
            <a:endParaRPr lang="es-EC"/>
          </a:p>
        </p:txBody>
      </p:sp>
    </p:spTree>
    <p:extLst>
      <p:ext uri="{BB962C8B-B14F-4D97-AF65-F5344CB8AC3E}">
        <p14:creationId xmlns:p14="http://schemas.microsoft.com/office/powerpoint/2010/main" val="1800255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6241F94F-25AC-4387-BE39-886CF4EDFA72}" type="datetimeFigureOut">
              <a:rPr lang="es-EC" smtClean="0"/>
              <a:t>03/05/2013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03535BC8-98FB-413B-BD03-161D963919CF}" type="slidenum">
              <a:rPr lang="es-EC" smtClean="0"/>
              <a:t>‹Nº›</a:t>
            </a:fld>
            <a:endParaRPr lang="es-EC"/>
          </a:p>
        </p:txBody>
      </p:sp>
    </p:spTree>
    <p:extLst>
      <p:ext uri="{BB962C8B-B14F-4D97-AF65-F5344CB8AC3E}">
        <p14:creationId xmlns:p14="http://schemas.microsoft.com/office/powerpoint/2010/main" val="4120730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6241F94F-25AC-4387-BE39-886CF4EDFA72}" type="datetimeFigureOut">
              <a:rPr lang="es-EC" smtClean="0"/>
              <a:t>03/05/2013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03535BC8-98FB-413B-BD03-161D963919CF}" type="slidenum">
              <a:rPr lang="es-EC" smtClean="0"/>
              <a:t>‹Nº›</a:t>
            </a:fld>
            <a:endParaRPr lang="es-EC"/>
          </a:p>
        </p:txBody>
      </p:sp>
    </p:spTree>
    <p:extLst>
      <p:ext uri="{BB962C8B-B14F-4D97-AF65-F5344CB8AC3E}">
        <p14:creationId xmlns:p14="http://schemas.microsoft.com/office/powerpoint/2010/main" val="2002481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241F94F-25AC-4387-BE39-886CF4EDFA72}" type="datetimeFigureOut">
              <a:rPr lang="es-EC" smtClean="0"/>
              <a:t>03/05/2013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03535BC8-98FB-413B-BD03-161D963919CF}" type="slidenum">
              <a:rPr lang="es-EC" smtClean="0"/>
              <a:t>‹Nº›</a:t>
            </a:fld>
            <a:endParaRPr lang="es-EC"/>
          </a:p>
        </p:txBody>
      </p:sp>
    </p:spTree>
    <p:extLst>
      <p:ext uri="{BB962C8B-B14F-4D97-AF65-F5344CB8AC3E}">
        <p14:creationId xmlns:p14="http://schemas.microsoft.com/office/powerpoint/2010/main" val="3522293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6241F94F-25AC-4387-BE39-886CF4EDFA72}" type="datetimeFigureOut">
              <a:rPr lang="es-EC" smtClean="0"/>
              <a:t>03/05/2013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03535BC8-98FB-413B-BD03-161D963919CF}" type="slidenum">
              <a:rPr lang="es-EC" smtClean="0"/>
              <a:t>‹Nº›</a:t>
            </a:fld>
            <a:endParaRPr lang="es-EC"/>
          </a:p>
        </p:txBody>
      </p:sp>
    </p:spTree>
    <p:extLst>
      <p:ext uri="{BB962C8B-B14F-4D97-AF65-F5344CB8AC3E}">
        <p14:creationId xmlns:p14="http://schemas.microsoft.com/office/powerpoint/2010/main" val="454505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6241F94F-25AC-4387-BE39-886CF4EDFA72}" type="datetimeFigureOut">
              <a:rPr lang="es-EC" smtClean="0"/>
              <a:t>03/05/2013</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03535BC8-98FB-413B-BD03-161D963919CF}" type="slidenum">
              <a:rPr lang="es-EC" smtClean="0"/>
              <a:t>‹Nº›</a:t>
            </a:fld>
            <a:endParaRPr lang="es-EC"/>
          </a:p>
        </p:txBody>
      </p:sp>
    </p:spTree>
    <p:extLst>
      <p:ext uri="{BB962C8B-B14F-4D97-AF65-F5344CB8AC3E}">
        <p14:creationId xmlns:p14="http://schemas.microsoft.com/office/powerpoint/2010/main" val="2720231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6241F94F-25AC-4387-BE39-886CF4EDFA72}" type="datetimeFigureOut">
              <a:rPr lang="es-EC" smtClean="0"/>
              <a:t>03/05/2013</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03535BC8-98FB-413B-BD03-161D963919CF}" type="slidenum">
              <a:rPr lang="es-EC" smtClean="0"/>
              <a:t>‹Nº›</a:t>
            </a:fld>
            <a:endParaRPr lang="es-EC"/>
          </a:p>
        </p:txBody>
      </p:sp>
    </p:spTree>
    <p:extLst>
      <p:ext uri="{BB962C8B-B14F-4D97-AF65-F5344CB8AC3E}">
        <p14:creationId xmlns:p14="http://schemas.microsoft.com/office/powerpoint/2010/main" val="2785431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241F94F-25AC-4387-BE39-886CF4EDFA72}" type="datetimeFigureOut">
              <a:rPr lang="es-EC" smtClean="0"/>
              <a:t>03/05/2013</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03535BC8-98FB-413B-BD03-161D963919CF}" type="slidenum">
              <a:rPr lang="es-EC" smtClean="0"/>
              <a:t>‹Nº›</a:t>
            </a:fld>
            <a:endParaRPr lang="es-EC"/>
          </a:p>
        </p:txBody>
      </p:sp>
    </p:spTree>
    <p:extLst>
      <p:ext uri="{BB962C8B-B14F-4D97-AF65-F5344CB8AC3E}">
        <p14:creationId xmlns:p14="http://schemas.microsoft.com/office/powerpoint/2010/main" val="3577390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241F94F-25AC-4387-BE39-886CF4EDFA72}" type="datetimeFigureOut">
              <a:rPr lang="es-EC" smtClean="0"/>
              <a:t>03/05/2013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03535BC8-98FB-413B-BD03-161D963919CF}" type="slidenum">
              <a:rPr lang="es-EC" smtClean="0"/>
              <a:t>‹Nº›</a:t>
            </a:fld>
            <a:endParaRPr lang="es-EC"/>
          </a:p>
        </p:txBody>
      </p:sp>
    </p:spTree>
    <p:extLst>
      <p:ext uri="{BB962C8B-B14F-4D97-AF65-F5344CB8AC3E}">
        <p14:creationId xmlns:p14="http://schemas.microsoft.com/office/powerpoint/2010/main" val="3515978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241F94F-25AC-4387-BE39-886CF4EDFA72}" type="datetimeFigureOut">
              <a:rPr lang="es-EC" smtClean="0"/>
              <a:t>03/05/2013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03535BC8-98FB-413B-BD03-161D963919CF}" type="slidenum">
              <a:rPr lang="es-EC" smtClean="0"/>
              <a:t>‹Nº›</a:t>
            </a:fld>
            <a:endParaRPr lang="es-EC"/>
          </a:p>
        </p:txBody>
      </p:sp>
    </p:spTree>
    <p:extLst>
      <p:ext uri="{BB962C8B-B14F-4D97-AF65-F5344CB8AC3E}">
        <p14:creationId xmlns:p14="http://schemas.microsoft.com/office/powerpoint/2010/main" val="3269330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41F94F-25AC-4387-BE39-886CF4EDFA72}" type="datetimeFigureOut">
              <a:rPr lang="es-EC" smtClean="0"/>
              <a:t>03/05/2013</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535BC8-98FB-413B-BD03-161D963919CF}" type="slidenum">
              <a:rPr lang="es-EC" smtClean="0"/>
              <a:t>‹Nº›</a:t>
            </a:fld>
            <a:endParaRPr lang="es-EC"/>
          </a:p>
        </p:txBody>
      </p:sp>
    </p:spTree>
    <p:extLst>
      <p:ext uri="{BB962C8B-B14F-4D97-AF65-F5344CB8AC3E}">
        <p14:creationId xmlns:p14="http://schemas.microsoft.com/office/powerpoint/2010/main" val="1707927584"/>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audio" Target="../media/audio1.wav"/><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7"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image" Target="../media/image12.emf"/></Relationships>
</file>

<file path=ppt/slides/_rels/slide12.xml.rels><?xml version="1.0" encoding="UTF-8" standalone="yes"?>
<Relationships xmlns="http://schemas.openxmlformats.org/package/2006/relationships"><Relationship Id="rId3" Type="http://schemas.openxmlformats.org/officeDocument/2006/relationships/image" Target="../media/image13.emf"/><Relationship Id="rId7"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image" Target="../media/image14.emf"/></Relationships>
</file>

<file path=ppt/slides/_rels/slide13.xml.rels><?xml version="1.0" encoding="UTF-8" standalone="yes"?>
<Relationships xmlns="http://schemas.openxmlformats.org/package/2006/relationships"><Relationship Id="rId3" Type="http://schemas.openxmlformats.org/officeDocument/2006/relationships/image" Target="../media/image15.emf"/><Relationship Id="rId7"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image" Target="../media/image16.emf"/></Relationships>
</file>

<file path=ppt/slides/_rels/slide14.xml.rels><?xml version="1.0" encoding="UTF-8" standalone="yes"?>
<Relationships xmlns="http://schemas.openxmlformats.org/package/2006/relationships"><Relationship Id="rId3" Type="http://schemas.openxmlformats.org/officeDocument/2006/relationships/image" Target="../media/image17.emf"/><Relationship Id="rId7"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image" Target="../media/image18.emf"/></Relationships>
</file>

<file path=ppt/slides/_rels/slide15.xml.rels><?xml version="1.0" encoding="UTF-8" standalone="yes"?>
<Relationships xmlns="http://schemas.openxmlformats.org/package/2006/relationships"><Relationship Id="rId8" Type="http://schemas.openxmlformats.org/officeDocument/2006/relationships/image" Target="../media/image24.emf"/><Relationship Id="rId3" Type="http://schemas.openxmlformats.org/officeDocument/2006/relationships/image" Target="../media/image19.emf"/><Relationship Id="rId7" Type="http://schemas.openxmlformats.org/officeDocument/2006/relationships/image" Target="../media/image23.emf"/><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22.emf"/><Relationship Id="rId5" Type="http://schemas.openxmlformats.org/officeDocument/2006/relationships/image" Target="../media/image21.emf"/><Relationship Id="rId4" Type="http://schemas.openxmlformats.org/officeDocument/2006/relationships/image" Target="../media/image20.emf"/><Relationship Id="rId9" Type="http://schemas.openxmlformats.org/officeDocument/2006/relationships/audio" Target="../media/audio1.wav"/></Relationships>
</file>

<file path=ppt/slides/_rels/slide16.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audio" Target="../media/audio1.wav"/><Relationship Id="rId4" Type="http://schemas.openxmlformats.org/officeDocument/2006/relationships/chart" Target="../charts/chart11.xml"/></Relationships>
</file>

<file path=ppt/slides/_rels/slide1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20.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hyperlink" Target="http://www.google.com.ec/url?sa=i&amp;rct=j&amp;q=turistas+animados&amp;source=images&amp;cd=&amp;cad=rja&amp;docid=y1omH44xfrgczM&amp;tbnid=6S_a9oAiflDMqM:&amp;ved=0CAUQjRw&amp;url=http://sansalvadordejujuy12.wordpress.com/tag/turismo-rural-2/&amp;ei=0VpDUcq5K4S30QHar4D4Dw&amp;psig=AFQjCNHwdnwnWIHVsR9GDUON1rXTGGLspQ&amp;ust=1363454006880262"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hyperlink" Target="http://www.google.com.ec/url?sa=i&amp;rct=j&amp;q=estudio+tecnico+de+un+proyecto&amp;source=images&amp;cd=&amp;cad=rja&amp;docid=zvgfS-oKqWuT0M&amp;tbnid=hQ50updpW4c8WM:&amp;ved=0CAUQjRw&amp;url=http://www.solucionesim.net/blog/tag/exito/&amp;ei=2WU1UfqgHMa50QG1xoCYBQ&amp;bvm=bv.43148975,d.dmQ&amp;psig=AFQjCNFTNgBB290P9XaiOYelO8MMajRjbQ&amp;ust=1362540331148726"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2.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ec/url?sa=i&amp;rct=j&amp;q=ecoturismo+en+ecuador&amp;source=images&amp;cd=&amp;cad=rja&amp;docid=HBX22hM79c4NOM&amp;tbnid=GfCLaSCjd2DEWM:&amp;ved=0CAUQjRw&amp;url=http://verdeporquetequieroverde.wordpress.com/2011/03/02/5-lugares-para-el-ecoturismo-en-ecuador/&amp;ei=FUFxUenUMojQ9ATprYCgAQ&amp;bvm=bv.45373924,d.eWU&amp;psig=AFQjCNHxaSq90eXwPIpdcZslHpACHA8PNg&amp;ust=1366462843708711" TargetMode="External"/><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audio" Target="../media/audio1.wav"/><Relationship Id="rId4" Type="http://schemas.openxmlformats.org/officeDocument/2006/relationships/image" Target="../media/image4.jpeg"/></Relationships>
</file>

<file path=ppt/slides/_rels/slide40.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image" Target="../media/image35.emf"/><Relationship Id="rId1" Type="http://schemas.openxmlformats.org/officeDocument/2006/relationships/slideLayout" Target="../slideLayouts/slideLayout1.xml"/><Relationship Id="rId5" Type="http://schemas.openxmlformats.org/officeDocument/2006/relationships/image" Target="../media/image38.wmf"/><Relationship Id="rId4" Type="http://schemas.openxmlformats.org/officeDocument/2006/relationships/image" Target="../media/image37.emf"/></Relationships>
</file>

<file path=ppt/slides/_rels/slide42.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image" Target="../media/image40.emf"/><Relationship Id="rId1" Type="http://schemas.openxmlformats.org/officeDocument/2006/relationships/slideLayout" Target="../slideLayouts/slideLayout1.xml"/><Relationship Id="rId4" Type="http://schemas.openxmlformats.org/officeDocument/2006/relationships/image" Target="../media/image42.wmf"/></Relationships>
</file>

<file path=ppt/slides/_rels/slide44.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45.emf"/><Relationship Id="rId2" Type="http://schemas.openxmlformats.org/officeDocument/2006/relationships/image" Target="../media/image44.emf"/><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image" Target="../media/image47.wmf"/><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image" Target="../media/image49.emf"/><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52.emf"/><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54.emf"/><Relationship Id="rId2" Type="http://schemas.openxmlformats.org/officeDocument/2006/relationships/image" Target="../media/image53.emf"/><Relationship Id="rId1" Type="http://schemas.openxmlformats.org/officeDocument/2006/relationships/slideLayout" Target="../slideLayouts/slideLayout1.xml"/><Relationship Id="rId4" Type="http://schemas.openxmlformats.org/officeDocument/2006/relationships/image" Target="../media/image55.wmf"/></Relationships>
</file>

<file path=ppt/slides/_rels/slide52.xml.rels><?xml version="1.0" encoding="UTF-8" standalone="yes"?>
<Relationships xmlns="http://schemas.openxmlformats.org/package/2006/relationships"><Relationship Id="rId3" Type="http://schemas.openxmlformats.org/officeDocument/2006/relationships/image" Target="../media/image57.emf"/><Relationship Id="rId2" Type="http://schemas.openxmlformats.org/officeDocument/2006/relationships/image" Target="../media/image56.emf"/><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59.emf"/><Relationship Id="rId2" Type="http://schemas.openxmlformats.org/officeDocument/2006/relationships/image" Target="../media/image58.emf"/><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audio" Target="../media/audio1.wav"/><Relationship Id="rId7" Type="http://schemas.openxmlformats.org/officeDocument/2006/relationships/image" Target="../media/image6.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5.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1408122"/>
            <a:ext cx="8640960" cy="5078313"/>
          </a:xfrm>
          <a:prstGeom prst="rect">
            <a:avLst/>
          </a:prstGeom>
          <a:noFill/>
        </p:spPr>
        <p:txBody>
          <a:bodyPr wrap="square" rtlCol="0">
            <a:spAutoFit/>
          </a:bodyPr>
          <a:lstStyle/>
          <a:p>
            <a:pPr algn="ctr"/>
            <a:r>
              <a:rPr lang="es-ES" b="1" dirty="0">
                <a:latin typeface="Times New Roman" pitchFamily="18" charset="0"/>
                <a:cs typeface="Times New Roman" pitchFamily="18" charset="0"/>
              </a:rPr>
              <a:t>ESCUELA POLITÉCNICA DEL EJÉRCITO</a:t>
            </a:r>
            <a:endParaRPr lang="es-EC" dirty="0">
              <a:latin typeface="Times New Roman" pitchFamily="18" charset="0"/>
              <a:cs typeface="Times New Roman" pitchFamily="18" charset="0"/>
            </a:endParaRPr>
          </a:p>
          <a:p>
            <a:pPr algn="ctr"/>
            <a:r>
              <a:rPr lang="es-ES" b="1" dirty="0">
                <a:latin typeface="Times New Roman" pitchFamily="18" charset="0"/>
                <a:cs typeface="Times New Roman" pitchFamily="18" charset="0"/>
              </a:rPr>
              <a:t> </a:t>
            </a:r>
            <a:endParaRPr lang="es-EC" dirty="0">
              <a:latin typeface="Times New Roman" pitchFamily="18" charset="0"/>
              <a:cs typeface="Times New Roman" pitchFamily="18" charset="0"/>
            </a:endParaRPr>
          </a:p>
          <a:p>
            <a:pPr algn="ctr"/>
            <a:r>
              <a:rPr lang="es-ES" b="1" dirty="0">
                <a:latin typeface="Times New Roman" pitchFamily="18" charset="0"/>
                <a:cs typeface="Times New Roman" pitchFamily="18" charset="0"/>
              </a:rPr>
              <a:t>DEPARTAMENTO DE</a:t>
            </a:r>
            <a:endParaRPr lang="es-EC" dirty="0">
              <a:latin typeface="Times New Roman" pitchFamily="18" charset="0"/>
              <a:cs typeface="Times New Roman" pitchFamily="18" charset="0"/>
            </a:endParaRPr>
          </a:p>
          <a:p>
            <a:pPr algn="ctr"/>
            <a:r>
              <a:rPr lang="es-ES" b="1" dirty="0">
                <a:latin typeface="Times New Roman" pitchFamily="18" charset="0"/>
                <a:cs typeface="Times New Roman" pitchFamily="18" charset="0"/>
              </a:rPr>
              <a:t>CIENCIAS ECONÓMICAS ADMINISTRATIVAS Y DEL COMERCIO</a:t>
            </a:r>
            <a:endParaRPr lang="es-EC" dirty="0">
              <a:latin typeface="Times New Roman" pitchFamily="18" charset="0"/>
              <a:cs typeface="Times New Roman" pitchFamily="18" charset="0"/>
            </a:endParaRPr>
          </a:p>
          <a:p>
            <a:pPr algn="ctr"/>
            <a:r>
              <a:rPr lang="es-ES" b="1" dirty="0">
                <a:latin typeface="Times New Roman" pitchFamily="18" charset="0"/>
                <a:cs typeface="Times New Roman" pitchFamily="18" charset="0"/>
              </a:rPr>
              <a:t> </a:t>
            </a:r>
            <a:endParaRPr lang="es-EC" dirty="0">
              <a:latin typeface="Times New Roman" pitchFamily="18" charset="0"/>
              <a:cs typeface="Times New Roman" pitchFamily="18" charset="0"/>
            </a:endParaRPr>
          </a:p>
          <a:p>
            <a:pPr algn="ctr"/>
            <a:r>
              <a:rPr lang="es-ES" b="1" dirty="0">
                <a:latin typeface="Times New Roman" pitchFamily="18" charset="0"/>
                <a:cs typeface="Times New Roman" pitchFamily="18" charset="0"/>
              </a:rPr>
              <a:t>INGENIERÍA COMERCIAL</a:t>
            </a:r>
            <a:endParaRPr lang="es-EC" dirty="0">
              <a:latin typeface="Times New Roman" pitchFamily="18" charset="0"/>
              <a:cs typeface="Times New Roman" pitchFamily="18" charset="0"/>
            </a:endParaRPr>
          </a:p>
          <a:p>
            <a:pPr algn="ctr"/>
            <a:r>
              <a:rPr lang="es-ES" dirty="0">
                <a:latin typeface="Times New Roman" pitchFamily="18" charset="0"/>
                <a:cs typeface="Times New Roman" pitchFamily="18" charset="0"/>
              </a:rPr>
              <a:t> </a:t>
            </a:r>
            <a:endParaRPr lang="es-EC" dirty="0">
              <a:latin typeface="Times New Roman" pitchFamily="18" charset="0"/>
              <a:cs typeface="Times New Roman" pitchFamily="18" charset="0"/>
            </a:endParaRPr>
          </a:p>
          <a:p>
            <a:pPr algn="ctr"/>
            <a:r>
              <a:rPr lang="es-ES" dirty="0">
                <a:latin typeface="Times New Roman" pitchFamily="18" charset="0"/>
                <a:cs typeface="Times New Roman" pitchFamily="18" charset="0"/>
              </a:rPr>
              <a:t> </a:t>
            </a:r>
            <a:endParaRPr lang="es-EC" dirty="0">
              <a:latin typeface="Times New Roman" pitchFamily="18" charset="0"/>
              <a:cs typeface="Times New Roman" pitchFamily="18" charset="0"/>
            </a:endParaRPr>
          </a:p>
          <a:p>
            <a:pPr algn="ctr"/>
            <a:r>
              <a:rPr lang="es-ES" dirty="0">
                <a:latin typeface="Times New Roman" pitchFamily="18" charset="0"/>
                <a:cs typeface="Times New Roman" pitchFamily="18" charset="0"/>
              </a:rPr>
              <a:t>“CREACIÓN DE UNA EMPRESA DE SERVICIOS ECO TURÍSTICOS </a:t>
            </a:r>
            <a:r>
              <a:rPr lang="es-ES" dirty="0" smtClean="0">
                <a:latin typeface="Times New Roman" pitchFamily="18" charset="0"/>
                <a:cs typeface="Times New Roman" pitchFamily="18" charset="0"/>
              </a:rPr>
              <a:t>PARA EL SECTOR  EDUCATIVO EN EL </a:t>
            </a:r>
            <a:r>
              <a:rPr lang="es-ES" dirty="0">
                <a:latin typeface="Times New Roman" pitchFamily="18" charset="0"/>
                <a:cs typeface="Times New Roman" pitchFamily="18" charset="0"/>
              </a:rPr>
              <a:t>DISTRITO METROPOLITANO DE QUITO</a:t>
            </a:r>
            <a:r>
              <a:rPr lang="es-ES" dirty="0" smtClean="0">
                <a:latin typeface="Times New Roman" pitchFamily="18" charset="0"/>
                <a:cs typeface="Times New Roman" pitchFamily="18" charset="0"/>
              </a:rPr>
              <a:t>”</a:t>
            </a:r>
          </a:p>
          <a:p>
            <a:pPr algn="ctr"/>
            <a:r>
              <a:rPr lang="es-ES" b="1" dirty="0">
                <a:latin typeface="Times New Roman" pitchFamily="18" charset="0"/>
                <a:cs typeface="Times New Roman" pitchFamily="18" charset="0"/>
              </a:rPr>
              <a:t> </a:t>
            </a:r>
            <a:endParaRPr lang="es-EC" dirty="0">
              <a:latin typeface="Times New Roman" pitchFamily="18" charset="0"/>
              <a:cs typeface="Times New Roman" pitchFamily="18" charset="0"/>
            </a:endParaRPr>
          </a:p>
          <a:p>
            <a:pPr algn="ctr"/>
            <a:r>
              <a:rPr lang="es-ES" dirty="0">
                <a:latin typeface="Times New Roman" pitchFamily="18" charset="0"/>
                <a:cs typeface="Times New Roman" pitchFamily="18" charset="0"/>
              </a:rPr>
              <a:t>MARLENE CUMANDÁ PALACIO CISNEROS</a:t>
            </a:r>
            <a:endParaRPr lang="es-EC" dirty="0">
              <a:latin typeface="Times New Roman" pitchFamily="18" charset="0"/>
              <a:cs typeface="Times New Roman" pitchFamily="18" charset="0"/>
            </a:endParaRPr>
          </a:p>
          <a:p>
            <a:pPr algn="ctr"/>
            <a:r>
              <a:rPr lang="es-ES" dirty="0">
                <a:latin typeface="Times New Roman" pitchFamily="18" charset="0"/>
                <a:cs typeface="Times New Roman" pitchFamily="18" charset="0"/>
              </a:rPr>
              <a:t> </a:t>
            </a:r>
            <a:endParaRPr lang="es-EC" dirty="0">
              <a:latin typeface="Times New Roman" pitchFamily="18" charset="0"/>
              <a:cs typeface="Times New Roman" pitchFamily="18" charset="0"/>
            </a:endParaRPr>
          </a:p>
          <a:p>
            <a:pPr algn="ctr"/>
            <a:r>
              <a:rPr lang="es-ES" dirty="0">
                <a:latin typeface="Times New Roman" pitchFamily="18" charset="0"/>
                <a:cs typeface="Times New Roman" pitchFamily="18" charset="0"/>
              </a:rPr>
              <a:t> </a:t>
            </a:r>
            <a:endParaRPr lang="es-EC" dirty="0">
              <a:latin typeface="Times New Roman" pitchFamily="18" charset="0"/>
              <a:cs typeface="Times New Roman" pitchFamily="18" charset="0"/>
            </a:endParaRPr>
          </a:p>
          <a:p>
            <a:pPr algn="ctr"/>
            <a:r>
              <a:rPr lang="es-ES" dirty="0" smtClean="0">
                <a:latin typeface="Times New Roman" pitchFamily="18" charset="0"/>
                <a:cs typeface="Times New Roman" pitchFamily="18" charset="0"/>
              </a:rPr>
              <a:t>Director:</a:t>
            </a:r>
            <a:r>
              <a:rPr lang="es-ES" dirty="0" smtClean="0">
                <a:latin typeface="Times New Roman" pitchFamily="18" charset="0"/>
                <a:cs typeface="Times New Roman" pitchFamily="18" charset="0"/>
              </a:rPr>
              <a:t> </a:t>
            </a:r>
            <a:r>
              <a:rPr lang="es-ES" dirty="0" smtClean="0">
                <a:latin typeface="Times New Roman" pitchFamily="18" charset="0"/>
                <a:cs typeface="Times New Roman" pitchFamily="18" charset="0"/>
              </a:rPr>
              <a:t>Ing</a:t>
            </a:r>
            <a:r>
              <a:rPr lang="es-ES" dirty="0">
                <a:latin typeface="Times New Roman" pitchFamily="18" charset="0"/>
                <a:cs typeface="Times New Roman" pitchFamily="18" charset="0"/>
              </a:rPr>
              <a:t>. Julio </a:t>
            </a:r>
            <a:r>
              <a:rPr lang="es-ES" dirty="0" err="1" smtClean="0">
                <a:latin typeface="Times New Roman" pitchFamily="18" charset="0"/>
                <a:cs typeface="Times New Roman" pitchFamily="18" charset="0"/>
              </a:rPr>
              <a:t>Yacelga</a:t>
            </a:r>
            <a:endParaRPr lang="es-ES" dirty="0" smtClean="0">
              <a:latin typeface="Times New Roman" pitchFamily="18" charset="0"/>
              <a:cs typeface="Times New Roman" pitchFamily="18" charset="0"/>
            </a:endParaRPr>
          </a:p>
          <a:p>
            <a:pPr algn="ctr"/>
            <a:r>
              <a:rPr lang="es-ES" dirty="0" smtClean="0">
                <a:latin typeface="Times New Roman" pitchFamily="18" charset="0"/>
                <a:cs typeface="Times New Roman" pitchFamily="18" charset="0"/>
              </a:rPr>
              <a:t>Codirector: Esp. Gustavo Paladines</a:t>
            </a:r>
            <a:endParaRPr lang="es-EC" dirty="0">
              <a:latin typeface="Times New Roman" pitchFamily="18" charset="0"/>
              <a:cs typeface="Times New Roman" pitchFamily="18" charset="0"/>
            </a:endParaRPr>
          </a:p>
          <a:p>
            <a:pPr algn="ctr"/>
            <a:r>
              <a:rPr lang="es-ES" dirty="0">
                <a:latin typeface="Times New Roman" pitchFamily="18" charset="0"/>
                <a:cs typeface="Times New Roman" pitchFamily="18" charset="0"/>
              </a:rPr>
              <a:t>  </a:t>
            </a:r>
            <a:endParaRPr lang="es-EC" dirty="0">
              <a:latin typeface="Times New Roman" pitchFamily="18" charset="0"/>
              <a:cs typeface="Times New Roman" pitchFamily="18" charset="0"/>
            </a:endParaRPr>
          </a:p>
          <a:p>
            <a:pPr algn="ctr"/>
            <a:r>
              <a:rPr lang="es-ES" dirty="0" smtClean="0">
                <a:latin typeface="Times New Roman" pitchFamily="18" charset="0"/>
                <a:cs typeface="Times New Roman" pitchFamily="18" charset="0"/>
              </a:rPr>
              <a:t>Sangolquí 2013</a:t>
            </a:r>
            <a:endParaRPr lang="es-EC" dirty="0">
              <a:latin typeface="Times New Roman" pitchFamily="18" charset="0"/>
              <a:cs typeface="Times New Roman" pitchFamily="18" charset="0"/>
            </a:endParaRPr>
          </a:p>
        </p:txBody>
      </p:sp>
      <p:graphicFrame>
        <p:nvGraphicFramePr>
          <p:cNvPr id="2" name="1 Objeto"/>
          <p:cNvGraphicFramePr>
            <a:graphicFrameLocks noChangeAspect="1"/>
          </p:cNvGraphicFramePr>
          <p:nvPr>
            <p:extLst>
              <p:ext uri="{D42A27DB-BD31-4B8C-83A1-F6EECF244321}">
                <p14:modId xmlns:p14="http://schemas.microsoft.com/office/powerpoint/2010/main" val="3095015640"/>
              </p:ext>
            </p:extLst>
          </p:nvPr>
        </p:nvGraphicFramePr>
        <p:xfrm>
          <a:off x="4071939" y="260648"/>
          <a:ext cx="1000125" cy="1143000"/>
        </p:xfrm>
        <a:graphic>
          <a:graphicData uri="http://schemas.openxmlformats.org/presentationml/2006/ole">
            <mc:AlternateContent xmlns:mc="http://schemas.openxmlformats.org/markup-compatibility/2006">
              <mc:Choice xmlns:v="urn:schemas-microsoft-com:vml" Requires="v">
                <p:oleObj spid="_x0000_s1101" name="Picture" r:id="rId4" imgW="5506200" imgH="6287040" progId="Word.Picture.8">
                  <p:embed/>
                </p:oleObj>
              </mc:Choice>
              <mc:Fallback>
                <p:oleObj name="Picture" r:id="rId4" imgW="5506200" imgH="6287040" progId="Word.Picture.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71939" y="260648"/>
                        <a:ext cx="1000125" cy="1143000"/>
                      </a:xfrm>
                      <a:prstGeom prst="rect">
                        <a:avLst/>
                      </a:prstGeom>
                      <a:noFill/>
                      <a:extLst>
                        <a:ext uri="{909E8E84-426E-40DD-AFC4-6F175D3DCCD1}">
                          <a14:hiddenFill xmlns:a14="http://schemas.microsoft.com/office/drawing/2010/main">
                            <a:solidFill>
                              <a:srgbClr val="009999"/>
                            </a:solidFill>
                          </a14:hiddenFill>
                        </a:ext>
                      </a:extLst>
                    </p:spPr>
                  </p:pic>
                </p:oleObj>
              </mc:Fallback>
            </mc:AlternateContent>
          </a:graphicData>
        </a:graphic>
      </p:graphicFrame>
    </p:spTree>
    <p:extLst>
      <p:ext uri="{BB962C8B-B14F-4D97-AF65-F5344CB8AC3E}">
        <p14:creationId xmlns:p14="http://schemas.microsoft.com/office/powerpoint/2010/main" val="2596896894"/>
      </p:ext>
    </p:extLst>
  </p:cSld>
  <p:clrMapOvr>
    <a:masterClrMapping/>
  </p:clrMapOvr>
  <mc:AlternateContent xmlns:mc="http://schemas.openxmlformats.org/markup-compatibility/2006" xmlns:p14="http://schemas.microsoft.com/office/powerpoint/2010/main">
    <mc:Choice Requires="p14">
      <p:transition spd="slow" p14:dur="900">
        <p14:warp dir="in"/>
        <p:sndAc>
          <p:stSnd>
            <p:snd r:embed="rId3" name="breeze.wav"/>
          </p:stSnd>
        </p:sndAc>
      </p:transition>
    </mc:Choice>
    <mc:Fallback xmlns="">
      <p:transition spd="slow">
        <p:fade/>
        <p:sndAc>
          <p:stSnd>
            <p:snd r:embed="rId6" name="breeze.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548680"/>
            <a:ext cx="8640960" cy="369332"/>
          </a:xfrm>
          <a:prstGeom prst="rect">
            <a:avLst/>
          </a:prstGeom>
          <a:noFill/>
        </p:spPr>
        <p:txBody>
          <a:bodyPr wrap="square" rtlCol="0">
            <a:spAutoFit/>
          </a:bodyPr>
          <a:lstStyle/>
          <a:p>
            <a:r>
              <a:rPr lang="es-EC" b="1" dirty="0" smtClean="0">
                <a:latin typeface="Times New Roman" pitchFamily="18" charset="0"/>
                <a:cs typeface="Times New Roman" pitchFamily="18" charset="0"/>
              </a:rPr>
              <a:t>Tablas y gráficos</a:t>
            </a:r>
            <a:endParaRPr lang="es-EC" dirty="0">
              <a:latin typeface="Times New Roman" pitchFamily="18" charset="0"/>
              <a:cs typeface="Times New Roman" pitchFamily="18" charset="0"/>
            </a:endParaRPr>
          </a:p>
        </p:txBody>
      </p:sp>
      <p:pic>
        <p:nvPicPr>
          <p:cNvPr id="163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933056"/>
            <a:ext cx="3524250"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1228725"/>
            <a:ext cx="3524250"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71 Gráfico"/>
          <p:cNvGraphicFramePr>
            <a:graphicFrameLocks/>
          </p:cNvGraphicFramePr>
          <p:nvPr>
            <p:extLst>
              <p:ext uri="{D42A27DB-BD31-4B8C-83A1-F6EECF244321}">
                <p14:modId xmlns:p14="http://schemas.microsoft.com/office/powerpoint/2010/main" val="4153548373"/>
              </p:ext>
            </p:extLst>
          </p:nvPr>
        </p:nvGraphicFramePr>
        <p:xfrm>
          <a:off x="4464496" y="491530"/>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72 Gráfico"/>
          <p:cNvGraphicFramePr>
            <a:graphicFrameLocks/>
          </p:cNvGraphicFramePr>
          <p:nvPr>
            <p:extLst>
              <p:ext uri="{D42A27DB-BD31-4B8C-83A1-F6EECF244321}">
                <p14:modId xmlns:p14="http://schemas.microsoft.com/office/powerpoint/2010/main" val="1279686543"/>
              </p:ext>
            </p:extLst>
          </p:nvPr>
        </p:nvGraphicFramePr>
        <p:xfrm>
          <a:off x="4499992" y="3645024"/>
          <a:ext cx="4572000"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316472297"/>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breeze.wav"/>
          </p:stSnd>
        </p:sndAc>
      </p:transition>
    </mc:Choice>
    <mc:Fallback xmlns="">
      <p:transition spd="slow">
        <p:circle/>
        <p:sndAc>
          <p:stSnd>
            <p:snd r:embed="rId7" name="breeze.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001117"/>
            <a:ext cx="3524250"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4077072"/>
            <a:ext cx="3524250" cy="147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74 Gráfico"/>
          <p:cNvGraphicFramePr>
            <a:graphicFrameLocks/>
          </p:cNvGraphicFramePr>
          <p:nvPr>
            <p:extLst>
              <p:ext uri="{D42A27DB-BD31-4B8C-83A1-F6EECF244321}">
                <p14:modId xmlns:p14="http://schemas.microsoft.com/office/powerpoint/2010/main" val="2098448564"/>
              </p:ext>
            </p:extLst>
          </p:nvPr>
        </p:nvGraphicFramePr>
        <p:xfrm>
          <a:off x="4490516" y="553442"/>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75 Gráfico"/>
          <p:cNvGraphicFramePr>
            <a:graphicFrameLocks/>
          </p:cNvGraphicFramePr>
          <p:nvPr>
            <p:extLst>
              <p:ext uri="{D42A27DB-BD31-4B8C-83A1-F6EECF244321}">
                <p14:modId xmlns:p14="http://schemas.microsoft.com/office/powerpoint/2010/main" val="985828840"/>
              </p:ext>
            </p:extLst>
          </p:nvPr>
        </p:nvGraphicFramePr>
        <p:xfrm>
          <a:off x="4283968" y="3573016"/>
          <a:ext cx="4572000"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702231369"/>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breeze.wav"/>
          </p:stSnd>
        </p:sndAc>
      </p:transition>
    </mc:Choice>
    <mc:Fallback xmlns="">
      <p:transition spd="slow">
        <p:circle/>
        <p:sndAc>
          <p:stSnd>
            <p:snd r:embed="rId7" name="breeze.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86" y="1052736"/>
            <a:ext cx="3524250"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43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3330873"/>
            <a:ext cx="3524250" cy="240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79 Gráfico"/>
          <p:cNvGraphicFramePr>
            <a:graphicFrameLocks/>
          </p:cNvGraphicFramePr>
          <p:nvPr>
            <p:extLst>
              <p:ext uri="{D42A27DB-BD31-4B8C-83A1-F6EECF244321}">
                <p14:modId xmlns:p14="http://schemas.microsoft.com/office/powerpoint/2010/main" val="521537247"/>
              </p:ext>
            </p:extLst>
          </p:nvPr>
        </p:nvGraphicFramePr>
        <p:xfrm>
          <a:off x="4454971" y="409798"/>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80 Gráfico"/>
          <p:cNvGraphicFramePr>
            <a:graphicFrameLocks/>
          </p:cNvGraphicFramePr>
          <p:nvPr>
            <p:extLst>
              <p:ext uri="{D42A27DB-BD31-4B8C-83A1-F6EECF244321}">
                <p14:modId xmlns:p14="http://schemas.microsoft.com/office/powerpoint/2010/main" val="692948587"/>
              </p:ext>
            </p:extLst>
          </p:nvPr>
        </p:nvGraphicFramePr>
        <p:xfrm>
          <a:off x="4499992" y="3429000"/>
          <a:ext cx="4572000"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74681384"/>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breeze.wav"/>
          </p:stSnd>
        </p:sndAc>
      </p:transition>
    </mc:Choice>
    <mc:Fallback xmlns="">
      <p:transition spd="slow">
        <p:circle/>
        <p:sndAc>
          <p:stSnd>
            <p:snd r:embed="rId7" name="breeze.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075977"/>
            <a:ext cx="3705225" cy="166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5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3931890"/>
            <a:ext cx="3705225"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82 Gráfico"/>
          <p:cNvGraphicFramePr>
            <a:graphicFrameLocks/>
          </p:cNvGraphicFramePr>
          <p:nvPr>
            <p:extLst>
              <p:ext uri="{D42A27DB-BD31-4B8C-83A1-F6EECF244321}">
                <p14:modId xmlns:p14="http://schemas.microsoft.com/office/powerpoint/2010/main" val="3207734108"/>
              </p:ext>
            </p:extLst>
          </p:nvPr>
        </p:nvGraphicFramePr>
        <p:xfrm>
          <a:off x="4454971" y="537814"/>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83 Gráfico"/>
          <p:cNvGraphicFramePr>
            <a:graphicFrameLocks/>
          </p:cNvGraphicFramePr>
          <p:nvPr>
            <p:extLst>
              <p:ext uri="{D42A27DB-BD31-4B8C-83A1-F6EECF244321}">
                <p14:modId xmlns:p14="http://schemas.microsoft.com/office/powerpoint/2010/main" val="4128497125"/>
              </p:ext>
            </p:extLst>
          </p:nvPr>
        </p:nvGraphicFramePr>
        <p:xfrm>
          <a:off x="4427984" y="3717032"/>
          <a:ext cx="4572000"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52315281"/>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breeze.wav"/>
          </p:stSnd>
        </p:sndAc>
      </p:transition>
    </mc:Choice>
    <mc:Fallback xmlns="">
      <p:transition spd="slow">
        <p:circle/>
        <p:sndAc>
          <p:stSnd>
            <p:snd r:embed="rId7" name="breeze.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052736"/>
            <a:ext cx="352425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8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3429000"/>
            <a:ext cx="352425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84 Gráfico"/>
          <p:cNvGraphicFramePr>
            <a:graphicFrameLocks/>
          </p:cNvGraphicFramePr>
          <p:nvPr>
            <p:extLst>
              <p:ext uri="{D42A27DB-BD31-4B8C-83A1-F6EECF244321}">
                <p14:modId xmlns:p14="http://schemas.microsoft.com/office/powerpoint/2010/main" val="2247784280"/>
              </p:ext>
            </p:extLst>
          </p:nvPr>
        </p:nvGraphicFramePr>
        <p:xfrm>
          <a:off x="4429373" y="679872"/>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88 Gráfico"/>
          <p:cNvGraphicFramePr>
            <a:graphicFrameLocks/>
          </p:cNvGraphicFramePr>
          <p:nvPr>
            <p:extLst>
              <p:ext uri="{D42A27DB-BD31-4B8C-83A1-F6EECF244321}">
                <p14:modId xmlns:p14="http://schemas.microsoft.com/office/powerpoint/2010/main" val="3872031310"/>
              </p:ext>
            </p:extLst>
          </p:nvPr>
        </p:nvGraphicFramePr>
        <p:xfrm>
          <a:off x="4427984" y="3501008"/>
          <a:ext cx="4572000"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174341879"/>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breeze.wav"/>
          </p:stSnd>
        </p:sndAc>
      </p:transition>
    </mc:Choice>
    <mc:Fallback xmlns="">
      <p:transition spd="slow">
        <p:circle/>
        <p:sndAc>
          <p:stSnd>
            <p:snd r:embed="rId7" name="breeze.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27584" y="404664"/>
            <a:ext cx="2808312" cy="369332"/>
          </a:xfrm>
          <a:prstGeom prst="rect">
            <a:avLst/>
          </a:prstGeom>
          <a:noFill/>
        </p:spPr>
        <p:txBody>
          <a:bodyPr wrap="square" rtlCol="0">
            <a:spAutoFit/>
          </a:bodyPr>
          <a:lstStyle/>
          <a:p>
            <a:r>
              <a:rPr lang="es-ES" b="1" dirty="0" smtClean="0">
                <a:latin typeface="Times New Roman" pitchFamily="18" charset="0"/>
                <a:cs typeface="Times New Roman" pitchFamily="18" charset="0"/>
              </a:rPr>
              <a:t>La demanda</a:t>
            </a: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5109" y="794460"/>
            <a:ext cx="2630787"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8718" y="3132447"/>
            <a:ext cx="1875090" cy="1592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600" y="4940312"/>
            <a:ext cx="1840185" cy="1773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CuadroTexto"/>
          <p:cNvSpPr txBox="1"/>
          <p:nvPr/>
        </p:nvSpPr>
        <p:spPr>
          <a:xfrm>
            <a:off x="5049770" y="404664"/>
            <a:ext cx="2232248" cy="369332"/>
          </a:xfrm>
          <a:prstGeom prst="rect">
            <a:avLst/>
          </a:prstGeom>
          <a:noFill/>
        </p:spPr>
        <p:txBody>
          <a:bodyPr wrap="square" rtlCol="0">
            <a:spAutoFit/>
          </a:bodyPr>
          <a:lstStyle/>
          <a:p>
            <a:r>
              <a:rPr lang="es-ES" b="1" dirty="0" smtClean="0">
                <a:latin typeface="Times New Roman" pitchFamily="18" charset="0"/>
                <a:cs typeface="Times New Roman" pitchFamily="18" charset="0"/>
              </a:rPr>
              <a:t>La oferta</a:t>
            </a:r>
            <a:endParaRPr lang="es-EC" dirty="0">
              <a:latin typeface="Times New Roman" pitchFamily="18" charset="0"/>
              <a:cs typeface="Times New Roman" pitchFamily="18" charset="0"/>
            </a:endParaRPr>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49770" y="943382"/>
            <a:ext cx="2155692" cy="1574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04048" y="3166437"/>
            <a:ext cx="2277970" cy="719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49770" y="4312094"/>
            <a:ext cx="2177132" cy="1590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2217636"/>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breeze.wav"/>
          </p:stSnd>
        </p:sndAc>
      </p:transition>
    </mc:Choice>
    <mc:Fallback xmlns="">
      <p:transition spd="slow">
        <p:circle/>
        <p:sndAc>
          <p:stSnd>
            <p:snd r:embed="rId9" name="breeze.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548680"/>
            <a:ext cx="8640960" cy="369332"/>
          </a:xfrm>
          <a:prstGeom prst="rect">
            <a:avLst/>
          </a:prstGeom>
          <a:noFill/>
        </p:spPr>
        <p:txBody>
          <a:bodyPr wrap="square" rtlCol="0">
            <a:spAutoFit/>
          </a:bodyPr>
          <a:lstStyle/>
          <a:p>
            <a:r>
              <a:rPr lang="es-ES" b="1" dirty="0" smtClean="0">
                <a:latin typeface="Times New Roman" pitchFamily="18" charset="0"/>
                <a:cs typeface="Times New Roman" pitchFamily="18" charset="0"/>
              </a:rPr>
              <a:t>La demanda insatisfecha</a:t>
            </a:r>
            <a:endParaRPr lang="es-EC" dirty="0">
              <a:latin typeface="Times New Roman" pitchFamily="18" charset="0"/>
              <a:cs typeface="Times New Roman" pitchFamily="18" charset="0"/>
            </a:endParaRP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1196752"/>
            <a:ext cx="4536504"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10 Gráfico"/>
          <p:cNvGraphicFramePr>
            <a:graphicFrameLocks/>
          </p:cNvGraphicFramePr>
          <p:nvPr>
            <p:extLst>
              <p:ext uri="{D42A27DB-BD31-4B8C-83A1-F6EECF244321}">
                <p14:modId xmlns:p14="http://schemas.microsoft.com/office/powerpoint/2010/main" val="2182330076"/>
              </p:ext>
            </p:extLst>
          </p:nvPr>
        </p:nvGraphicFramePr>
        <p:xfrm>
          <a:off x="2025774" y="3429000"/>
          <a:ext cx="5092452" cy="29901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52589117"/>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breeze.wav"/>
          </p:stSnd>
        </p:sndAc>
      </p:transition>
    </mc:Choice>
    <mc:Fallback xmlns="">
      <p:transition spd="slow">
        <p:circle/>
        <p:sndAc>
          <p:stSnd>
            <p:snd r:embed="rId6" name="breeze.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51520" y="548680"/>
            <a:ext cx="8640960" cy="3754874"/>
          </a:xfrm>
          <a:prstGeom prst="rect">
            <a:avLst/>
          </a:prstGeom>
          <a:noFill/>
        </p:spPr>
        <p:txBody>
          <a:bodyPr wrap="square" rtlCol="0">
            <a:spAutoFit/>
          </a:bodyPr>
          <a:lstStyle/>
          <a:p>
            <a:pPr algn="ctr"/>
            <a:r>
              <a:rPr lang="es-ES" sz="2000" b="1" dirty="0">
                <a:latin typeface="Times New Roman" pitchFamily="18" charset="0"/>
                <a:cs typeface="Times New Roman" pitchFamily="18" charset="0"/>
              </a:rPr>
              <a:t>CAPÍTULO </a:t>
            </a:r>
            <a:r>
              <a:rPr lang="es-ES" sz="2000" b="1" dirty="0" smtClean="0">
                <a:latin typeface="Times New Roman" pitchFamily="18" charset="0"/>
                <a:cs typeface="Times New Roman" pitchFamily="18" charset="0"/>
              </a:rPr>
              <a:t>II</a:t>
            </a:r>
            <a:endParaRPr lang="es-EC" sz="2000" dirty="0">
              <a:latin typeface="Times New Roman" pitchFamily="18" charset="0"/>
              <a:cs typeface="Times New Roman" pitchFamily="18" charset="0"/>
            </a:endParaRPr>
          </a:p>
          <a:p>
            <a:pPr algn="ctr"/>
            <a:r>
              <a:rPr lang="es-ES" sz="2000" b="1" dirty="0">
                <a:latin typeface="Times New Roman" pitchFamily="18" charset="0"/>
                <a:cs typeface="Times New Roman" pitchFamily="18" charset="0"/>
              </a:rPr>
              <a:t>Estudio </a:t>
            </a:r>
            <a:r>
              <a:rPr lang="es-ES" sz="2000" b="1" dirty="0" smtClean="0">
                <a:latin typeface="Times New Roman" pitchFamily="18" charset="0"/>
                <a:cs typeface="Times New Roman" pitchFamily="18" charset="0"/>
              </a:rPr>
              <a:t>Técnico</a:t>
            </a:r>
            <a:endParaRPr lang="es-EC" sz="2000" dirty="0">
              <a:latin typeface="Times New Roman" pitchFamily="18" charset="0"/>
              <a:cs typeface="Times New Roman" pitchFamily="18" charset="0"/>
            </a:endParaRPr>
          </a:p>
          <a:p>
            <a:r>
              <a:rPr lang="es-ES" dirty="0">
                <a:latin typeface="Times New Roman" pitchFamily="18" charset="0"/>
                <a:cs typeface="Times New Roman" pitchFamily="18" charset="0"/>
              </a:rPr>
              <a:t> </a:t>
            </a:r>
            <a:endParaRPr lang="es-EC" dirty="0">
              <a:latin typeface="Times New Roman" pitchFamily="18" charset="0"/>
              <a:cs typeface="Times New Roman" pitchFamily="18" charset="0"/>
            </a:endParaRPr>
          </a:p>
          <a:p>
            <a:r>
              <a:rPr lang="es-ES" b="1" dirty="0" smtClean="0">
                <a:latin typeface="Times New Roman" pitchFamily="18" charset="0"/>
                <a:cs typeface="Times New Roman" pitchFamily="18" charset="0"/>
              </a:rPr>
              <a:t>1. </a:t>
            </a:r>
            <a:r>
              <a:rPr lang="es-ES" b="1" dirty="0">
                <a:latin typeface="Times New Roman" pitchFamily="18" charset="0"/>
                <a:cs typeface="Times New Roman" pitchFamily="18" charset="0"/>
              </a:rPr>
              <a:t>Objetivos del estudio </a:t>
            </a:r>
            <a:r>
              <a:rPr lang="es-EC" b="1" dirty="0" smtClean="0">
                <a:latin typeface="Times New Roman" pitchFamily="18" charset="0"/>
                <a:cs typeface="Times New Roman" pitchFamily="18" charset="0"/>
              </a:rPr>
              <a:t>técnico</a:t>
            </a:r>
            <a:endParaRPr lang="es-EC" dirty="0">
              <a:latin typeface="Times New Roman" pitchFamily="18" charset="0"/>
              <a:cs typeface="Times New Roman" pitchFamily="18" charset="0"/>
            </a:endParaRPr>
          </a:p>
          <a:p>
            <a:pPr lvl="0"/>
            <a:endParaRPr lang="es-ES" dirty="0" smtClean="0">
              <a:latin typeface="Times New Roman" pitchFamily="18" charset="0"/>
              <a:cs typeface="Times New Roman" pitchFamily="18" charset="0"/>
            </a:endParaRPr>
          </a:p>
          <a:p>
            <a:pPr marL="285750" lvl="0" indent="-285750">
              <a:buFont typeface="Wingdings" pitchFamily="2" charset="2"/>
              <a:buChar char="q"/>
            </a:pPr>
            <a:r>
              <a:rPr lang="es-EC" dirty="0">
                <a:latin typeface="Times New Roman" pitchFamily="18" charset="0"/>
                <a:cs typeface="Times New Roman" pitchFamily="18" charset="0"/>
              </a:rPr>
              <a:t>Describir las diferentes técnicas y las buenas prácticas de ecoturismo para basar sobre ellas las estimaciones de las inversiones y costos de producción del servicio.</a:t>
            </a:r>
          </a:p>
          <a:p>
            <a:pPr marL="285750" lvl="0" indent="-285750">
              <a:buFont typeface="Wingdings" pitchFamily="2" charset="2"/>
              <a:buChar char="q"/>
            </a:pPr>
            <a:endParaRPr lang="es-EC" dirty="0" smtClean="0">
              <a:latin typeface="Times New Roman" pitchFamily="18" charset="0"/>
              <a:cs typeface="Times New Roman" pitchFamily="18" charset="0"/>
            </a:endParaRPr>
          </a:p>
          <a:p>
            <a:pPr marL="285750" lvl="0" indent="-285750">
              <a:buFont typeface="Wingdings" pitchFamily="2" charset="2"/>
              <a:buChar char="q"/>
            </a:pPr>
            <a:r>
              <a:rPr lang="es-EC" dirty="0" smtClean="0">
                <a:latin typeface="Times New Roman" pitchFamily="18" charset="0"/>
                <a:cs typeface="Times New Roman" pitchFamily="18" charset="0"/>
              </a:rPr>
              <a:t>Definir el equipamiento </a:t>
            </a:r>
            <a:r>
              <a:rPr lang="es-EC" dirty="0">
                <a:latin typeface="Times New Roman" pitchFamily="18" charset="0"/>
                <a:cs typeface="Times New Roman" pitchFamily="18" charset="0"/>
              </a:rPr>
              <a:t>operacional que se emplearán en el proceso de entrega del servicio al turista para satisfacer sus expectativas.</a:t>
            </a:r>
          </a:p>
          <a:p>
            <a:pPr marL="285750" lvl="0" indent="-285750">
              <a:buFont typeface="Wingdings" pitchFamily="2" charset="2"/>
              <a:buChar char="q"/>
            </a:pPr>
            <a:endParaRPr lang="es-EC" dirty="0" smtClean="0">
              <a:latin typeface="Times New Roman" pitchFamily="18" charset="0"/>
              <a:cs typeface="Times New Roman" pitchFamily="18" charset="0"/>
            </a:endParaRPr>
          </a:p>
          <a:p>
            <a:pPr marL="285750" lvl="0" indent="-285750">
              <a:buFont typeface="Wingdings" pitchFamily="2" charset="2"/>
              <a:buChar char="q"/>
            </a:pPr>
            <a:r>
              <a:rPr lang="es-EC" dirty="0" smtClean="0">
                <a:latin typeface="Times New Roman" pitchFamily="18" charset="0"/>
                <a:cs typeface="Times New Roman" pitchFamily="18" charset="0"/>
              </a:rPr>
              <a:t>Determinar </a:t>
            </a:r>
            <a:r>
              <a:rPr lang="es-EC" dirty="0">
                <a:latin typeface="Times New Roman" pitchFamily="18" charset="0"/>
                <a:cs typeface="Times New Roman" pitchFamily="18" charset="0"/>
              </a:rPr>
              <a:t>la </a:t>
            </a:r>
            <a:r>
              <a:rPr lang="es-EC" dirty="0" err="1">
                <a:latin typeface="Times New Roman" pitchFamily="18" charset="0"/>
                <a:cs typeface="Times New Roman" pitchFamily="18" charset="0"/>
              </a:rPr>
              <a:t>macrolocalización</a:t>
            </a:r>
            <a:r>
              <a:rPr lang="es-EC" dirty="0">
                <a:latin typeface="Times New Roman" pitchFamily="18" charset="0"/>
                <a:cs typeface="Times New Roman" pitchFamily="18" charset="0"/>
              </a:rPr>
              <a:t> y la </a:t>
            </a:r>
            <a:r>
              <a:rPr lang="es-EC" dirty="0" err="1">
                <a:latin typeface="Times New Roman" pitchFamily="18" charset="0"/>
                <a:cs typeface="Times New Roman" pitchFamily="18" charset="0"/>
              </a:rPr>
              <a:t>microlocalización</a:t>
            </a:r>
            <a:r>
              <a:rPr lang="es-EC" dirty="0">
                <a:latin typeface="Times New Roman" pitchFamily="18" charset="0"/>
                <a:cs typeface="Times New Roman" pitchFamily="18" charset="0"/>
              </a:rPr>
              <a:t> del proyecto en función de la ubicación del mercado meta, </a:t>
            </a:r>
            <a:r>
              <a:rPr lang="es-EC" dirty="0" smtClean="0">
                <a:latin typeface="Times New Roman" pitchFamily="18" charset="0"/>
                <a:cs typeface="Times New Roman" pitchFamily="18" charset="0"/>
              </a:rPr>
              <a:t>los </a:t>
            </a:r>
            <a:r>
              <a:rPr lang="es-EC" dirty="0">
                <a:latin typeface="Times New Roman" pitchFamily="18" charset="0"/>
                <a:cs typeface="Times New Roman" pitchFamily="18" charset="0"/>
              </a:rPr>
              <a:t>materiales, la mano de obra e infraestructura disponible</a:t>
            </a:r>
            <a:r>
              <a:rPr lang="es-EC" dirty="0" smtClean="0">
                <a:latin typeface="Times New Roman" pitchFamily="18" charset="0"/>
                <a:cs typeface="Times New Roman" pitchFamily="18" charset="0"/>
              </a:rPr>
              <a:t>.</a:t>
            </a:r>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r="2530" b="1871"/>
          <a:stretch>
            <a:fillRect/>
          </a:stretch>
        </p:blipFill>
        <p:spPr bwMode="auto">
          <a:xfrm>
            <a:off x="3563888" y="4412505"/>
            <a:ext cx="2054225" cy="2328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20577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48680"/>
            <a:ext cx="8640960" cy="5355312"/>
          </a:xfrm>
          <a:prstGeom prst="rect">
            <a:avLst/>
          </a:prstGeom>
          <a:noFill/>
        </p:spPr>
        <p:txBody>
          <a:bodyPr wrap="square" rtlCol="0">
            <a:spAutoFit/>
          </a:bodyPr>
          <a:lstStyle/>
          <a:p>
            <a:r>
              <a:rPr lang="es-ES" b="1" dirty="0" smtClean="0">
                <a:latin typeface="Times New Roman" pitchFamily="18" charset="0"/>
                <a:cs typeface="Times New Roman" pitchFamily="18" charset="0"/>
              </a:rPr>
              <a:t>2. </a:t>
            </a:r>
            <a:r>
              <a:rPr lang="es-EC" b="1" dirty="0" smtClean="0">
                <a:latin typeface="Times New Roman" pitchFamily="18" charset="0"/>
                <a:cs typeface="Times New Roman" pitchFamily="18" charset="0"/>
              </a:rPr>
              <a:t>Factores determinantes del tamaño</a:t>
            </a:r>
            <a:endParaRPr lang="es-EC" dirty="0">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a:p>
            <a:r>
              <a:rPr lang="es-ES" b="1" i="1" dirty="0" smtClean="0">
                <a:latin typeface="Times New Roman" pitchFamily="18" charset="0"/>
                <a:cs typeface="Times New Roman" pitchFamily="18" charset="0"/>
              </a:rPr>
              <a:t>El </a:t>
            </a:r>
            <a:r>
              <a:rPr lang="es-ES" b="1" i="1" dirty="0">
                <a:latin typeface="Times New Roman" pitchFamily="18" charset="0"/>
                <a:cs typeface="Times New Roman" pitchFamily="18" charset="0"/>
              </a:rPr>
              <a:t>mercado</a:t>
            </a:r>
            <a:endParaRPr lang="es-EC" dirty="0">
              <a:latin typeface="Times New Roman" pitchFamily="18" charset="0"/>
              <a:cs typeface="Times New Roman" pitchFamily="18" charset="0"/>
            </a:endParaRPr>
          </a:p>
          <a:p>
            <a:r>
              <a:rPr lang="es-ES" dirty="0" smtClean="0">
                <a:latin typeface="Times New Roman" pitchFamily="18" charset="0"/>
                <a:cs typeface="Times New Roman" pitchFamily="18" charset="0"/>
              </a:rPr>
              <a:t>El </a:t>
            </a:r>
            <a:r>
              <a:rPr lang="es-ES" dirty="0">
                <a:latin typeface="Times New Roman" pitchFamily="18" charset="0"/>
                <a:cs typeface="Times New Roman" pitchFamily="18" charset="0"/>
              </a:rPr>
              <a:t>mercado es el lugar físico donde se intercambian bienes o servicios entre oferentes y demandantes con el fin de conseguir beneficios por parte de los oferentes y satisfacción de las necesidades por parte de los demandantes</a:t>
            </a:r>
            <a:r>
              <a:rPr lang="es-ES" dirty="0" smtClean="0">
                <a:latin typeface="Times New Roman" pitchFamily="18" charset="0"/>
                <a:cs typeface="Times New Roman" pitchFamily="18" charset="0"/>
              </a:rPr>
              <a:t>.</a:t>
            </a:r>
          </a:p>
          <a:p>
            <a:endParaRPr lang="es-EC" dirty="0">
              <a:latin typeface="Times New Roman" pitchFamily="18" charset="0"/>
              <a:cs typeface="Times New Roman" pitchFamily="18" charset="0"/>
            </a:endParaRPr>
          </a:p>
          <a:p>
            <a:r>
              <a:rPr lang="es-ES" dirty="0" smtClean="0">
                <a:latin typeface="Times New Roman" pitchFamily="18" charset="0"/>
                <a:cs typeface="Times New Roman" pitchFamily="18" charset="0"/>
              </a:rPr>
              <a:t>De </a:t>
            </a:r>
            <a:r>
              <a:rPr lang="es-ES" dirty="0">
                <a:latin typeface="Times New Roman" pitchFamily="18" charset="0"/>
                <a:cs typeface="Times New Roman" pitchFamily="18" charset="0"/>
              </a:rPr>
              <a:t>la demanda insatisfecha para este proyecto, se pretende lograr una participación en el mercado del </a:t>
            </a:r>
            <a:r>
              <a:rPr lang="es-ES" dirty="0" smtClean="0">
                <a:latin typeface="Times New Roman" pitchFamily="18" charset="0"/>
                <a:cs typeface="Times New Roman" pitchFamily="18" charset="0"/>
              </a:rPr>
              <a:t>5%.</a:t>
            </a:r>
          </a:p>
          <a:p>
            <a:endParaRPr lang="es-EC" dirty="0">
              <a:latin typeface="Times New Roman" pitchFamily="18" charset="0"/>
              <a:cs typeface="Times New Roman" pitchFamily="18" charset="0"/>
            </a:endParaRPr>
          </a:p>
          <a:p>
            <a:r>
              <a:rPr lang="es-ES" b="1" i="1" dirty="0" smtClean="0">
                <a:latin typeface="Times New Roman" pitchFamily="18" charset="0"/>
                <a:cs typeface="Times New Roman" pitchFamily="18" charset="0"/>
              </a:rPr>
              <a:t>Disponibilidad </a:t>
            </a:r>
            <a:r>
              <a:rPr lang="es-ES" b="1" i="1" dirty="0">
                <a:latin typeface="Times New Roman" pitchFamily="18" charset="0"/>
                <a:cs typeface="Times New Roman" pitchFamily="18" charset="0"/>
              </a:rPr>
              <a:t>de recursos financieros</a:t>
            </a:r>
            <a:endParaRPr lang="es-EC" dirty="0">
              <a:latin typeface="Times New Roman" pitchFamily="18" charset="0"/>
              <a:cs typeface="Times New Roman" pitchFamily="18" charset="0"/>
            </a:endParaRPr>
          </a:p>
          <a:p>
            <a:r>
              <a:rPr lang="es-ES" b="1" dirty="0" smtClean="0">
                <a:latin typeface="Times New Roman" pitchFamily="18" charset="0"/>
                <a:cs typeface="Times New Roman" pitchFamily="18" charset="0"/>
              </a:rPr>
              <a:t>Fuentes </a:t>
            </a:r>
            <a:r>
              <a:rPr lang="es-ES" b="1" dirty="0">
                <a:latin typeface="Times New Roman" pitchFamily="18" charset="0"/>
                <a:cs typeface="Times New Roman" pitchFamily="18" charset="0"/>
              </a:rPr>
              <a:t>internas:</a:t>
            </a:r>
            <a:r>
              <a:rPr lang="es-ES" dirty="0">
                <a:latin typeface="Times New Roman" pitchFamily="18" charset="0"/>
                <a:cs typeface="Times New Roman" pitchFamily="18" charset="0"/>
              </a:rPr>
              <a:t> Estas fuentes pueden ser por capital propio, el cual </a:t>
            </a:r>
            <a:r>
              <a:rPr lang="es-ES" dirty="0" smtClean="0">
                <a:latin typeface="Times New Roman" pitchFamily="18" charset="0"/>
                <a:cs typeface="Times New Roman" pitchFamily="18" charset="0"/>
              </a:rPr>
              <a:t>será </a:t>
            </a:r>
            <a:r>
              <a:rPr lang="es-ES" dirty="0">
                <a:latin typeface="Times New Roman" pitchFamily="18" charset="0"/>
                <a:cs typeface="Times New Roman" pitchFamily="18" charset="0"/>
              </a:rPr>
              <a:t>aportado por los socios </a:t>
            </a:r>
            <a:r>
              <a:rPr lang="es-ES" dirty="0" smtClean="0">
                <a:latin typeface="Times New Roman" pitchFamily="18" charset="0"/>
                <a:cs typeface="Times New Roman" pitchFamily="18" charset="0"/>
              </a:rPr>
              <a:t>del </a:t>
            </a:r>
            <a:r>
              <a:rPr lang="es-ES" dirty="0">
                <a:latin typeface="Times New Roman" pitchFamily="18" charset="0"/>
                <a:cs typeface="Times New Roman" pitchFamily="18" charset="0"/>
              </a:rPr>
              <a:t>proyecto</a:t>
            </a:r>
            <a:r>
              <a:rPr lang="es-ES" dirty="0" smtClean="0">
                <a:latin typeface="Times New Roman" pitchFamily="18" charset="0"/>
                <a:cs typeface="Times New Roman" pitchFamily="18" charset="0"/>
              </a:rPr>
              <a:t>.</a:t>
            </a:r>
          </a:p>
          <a:p>
            <a:r>
              <a:rPr lang="es-ES" b="1" dirty="0" smtClean="0">
                <a:latin typeface="Times New Roman" pitchFamily="18" charset="0"/>
                <a:cs typeface="Times New Roman" pitchFamily="18" charset="0"/>
              </a:rPr>
              <a:t>Fuentes </a:t>
            </a:r>
            <a:r>
              <a:rPr lang="es-ES" b="1" dirty="0">
                <a:latin typeface="Times New Roman" pitchFamily="18" charset="0"/>
                <a:cs typeface="Times New Roman" pitchFamily="18" charset="0"/>
              </a:rPr>
              <a:t>externas:</a:t>
            </a:r>
            <a:r>
              <a:rPr lang="es-ES" dirty="0">
                <a:latin typeface="Times New Roman" pitchFamily="18" charset="0"/>
                <a:cs typeface="Times New Roman" pitchFamily="18" charset="0"/>
              </a:rPr>
              <a:t> </a:t>
            </a:r>
            <a:r>
              <a:rPr lang="es-ES" dirty="0" smtClean="0">
                <a:latin typeface="Times New Roman" pitchFamily="18" charset="0"/>
                <a:cs typeface="Times New Roman" pitchFamily="18" charset="0"/>
              </a:rPr>
              <a:t>Para </a:t>
            </a:r>
            <a:r>
              <a:rPr lang="es-ES" dirty="0">
                <a:latin typeface="Times New Roman" pitchFamily="18" charset="0"/>
                <a:cs typeface="Times New Roman" pitchFamily="18" charset="0"/>
              </a:rPr>
              <a:t>poner en marcha este proyecto se gestionará con el Ministerio de Turismo, a través del programa “Negocios Turísticos Productivos</a:t>
            </a:r>
            <a:r>
              <a:rPr lang="es-ES" dirty="0" smtClean="0">
                <a:latin typeface="Times New Roman" pitchFamily="18" charset="0"/>
                <a:cs typeface="Times New Roman" pitchFamily="18" charset="0"/>
              </a:rPr>
              <a:t>”. El crédito será entregado </a:t>
            </a:r>
            <a:r>
              <a:rPr lang="es-ES" dirty="0">
                <a:latin typeface="Times New Roman" pitchFamily="18" charset="0"/>
                <a:cs typeface="Times New Roman" pitchFamily="18" charset="0"/>
              </a:rPr>
              <a:t>por el Banco Nacional de Fomento, </a:t>
            </a:r>
            <a:r>
              <a:rPr lang="es-EC" dirty="0" smtClean="0">
                <a:latin typeface="Times New Roman" pitchFamily="18" charset="0"/>
                <a:cs typeface="Times New Roman" pitchFamily="18" charset="0"/>
              </a:rPr>
              <a:t>a una </a:t>
            </a:r>
            <a:r>
              <a:rPr lang="es-EC" dirty="0">
                <a:latin typeface="Times New Roman" pitchFamily="18" charset="0"/>
                <a:cs typeface="Times New Roman" pitchFamily="18" charset="0"/>
              </a:rPr>
              <a:t>tasa de interés </a:t>
            </a:r>
            <a:r>
              <a:rPr lang="es-EC" dirty="0" smtClean="0">
                <a:latin typeface="Times New Roman" pitchFamily="18" charset="0"/>
                <a:cs typeface="Times New Roman" pitchFamily="18" charset="0"/>
              </a:rPr>
              <a:t>del </a:t>
            </a:r>
            <a:r>
              <a:rPr lang="es-EC" dirty="0">
                <a:latin typeface="Times New Roman" pitchFamily="18" charset="0"/>
                <a:cs typeface="Times New Roman" pitchFamily="18" charset="0"/>
              </a:rPr>
              <a:t>10%. </a:t>
            </a:r>
          </a:p>
          <a:p>
            <a:r>
              <a:rPr lang="es-EC" dirty="0" smtClean="0">
                <a:latin typeface="Times New Roman" pitchFamily="18" charset="0"/>
                <a:cs typeface="Times New Roman" pitchFamily="18" charset="0"/>
              </a:rPr>
              <a:t>El </a:t>
            </a:r>
            <a:r>
              <a:rPr lang="es-EC" dirty="0">
                <a:latin typeface="Times New Roman" pitchFamily="18" charset="0"/>
                <a:cs typeface="Times New Roman" pitchFamily="18" charset="0"/>
              </a:rPr>
              <a:t>destino del crédito otorgado por el </a:t>
            </a:r>
            <a:r>
              <a:rPr lang="es-ES" dirty="0">
                <a:latin typeface="Times New Roman" pitchFamily="18" charset="0"/>
                <a:cs typeface="Times New Roman" pitchFamily="18" charset="0"/>
              </a:rPr>
              <a:t>Banco Nacional de Fomento consiste en:</a:t>
            </a:r>
            <a:endParaRPr lang="es-EC" dirty="0">
              <a:latin typeface="Times New Roman" pitchFamily="18" charset="0"/>
              <a:cs typeface="Times New Roman" pitchFamily="18" charset="0"/>
            </a:endParaRPr>
          </a:p>
          <a:p>
            <a:pPr marL="285750" indent="-285750">
              <a:buFont typeface="Arial" pitchFamily="34" charset="0"/>
              <a:buChar char="•"/>
            </a:pPr>
            <a:r>
              <a:rPr lang="es-EC" dirty="0">
                <a:latin typeface="Times New Roman" pitchFamily="18" charset="0"/>
                <a:cs typeface="Times New Roman" pitchFamily="18" charset="0"/>
              </a:rPr>
              <a:t>Financiamiento de capital de </a:t>
            </a:r>
            <a:r>
              <a:rPr lang="es-EC" dirty="0" smtClean="0">
                <a:latin typeface="Times New Roman" pitchFamily="18" charset="0"/>
                <a:cs typeface="Times New Roman" pitchFamily="18" charset="0"/>
              </a:rPr>
              <a:t>trabajo</a:t>
            </a:r>
          </a:p>
          <a:p>
            <a:pPr marL="285750" indent="-285750">
              <a:buFont typeface="Arial" pitchFamily="34" charset="0"/>
              <a:buChar char="•"/>
            </a:pPr>
            <a:r>
              <a:rPr lang="es-EC" dirty="0" smtClean="0">
                <a:latin typeface="Times New Roman" pitchFamily="18" charset="0"/>
                <a:cs typeface="Times New Roman" pitchFamily="18" charset="0"/>
              </a:rPr>
              <a:t>Activos </a:t>
            </a:r>
            <a:r>
              <a:rPr lang="es-EC" dirty="0">
                <a:latin typeface="Times New Roman" pitchFamily="18" charset="0"/>
                <a:cs typeface="Times New Roman" pitchFamily="18" charset="0"/>
              </a:rPr>
              <a:t>fijos </a:t>
            </a:r>
            <a:r>
              <a:rPr lang="es-EC" dirty="0" smtClean="0">
                <a:latin typeface="Times New Roman" pitchFamily="18" charset="0"/>
                <a:cs typeface="Times New Roman" pitchFamily="18" charset="0"/>
              </a:rPr>
              <a:t>tangibles</a:t>
            </a:r>
            <a:endParaRPr lang="es-EC" dirty="0">
              <a:latin typeface="Times New Roman" pitchFamily="18" charset="0"/>
              <a:cs typeface="Times New Roman" pitchFamily="18" charset="0"/>
            </a:endParaRPr>
          </a:p>
        </p:txBody>
      </p:sp>
    </p:spTree>
    <p:extLst>
      <p:ext uri="{BB962C8B-B14F-4D97-AF65-F5344CB8AC3E}">
        <p14:creationId xmlns:p14="http://schemas.microsoft.com/office/powerpoint/2010/main" val="13167648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49835"/>
            <a:ext cx="8640960" cy="1200329"/>
          </a:xfrm>
          <a:prstGeom prst="rect">
            <a:avLst/>
          </a:prstGeom>
          <a:noFill/>
        </p:spPr>
        <p:txBody>
          <a:bodyPr wrap="square" rtlCol="0">
            <a:spAutoFit/>
          </a:bodyPr>
          <a:lstStyle/>
          <a:p>
            <a:r>
              <a:rPr lang="es-ES" b="1" i="1" dirty="0">
                <a:latin typeface="Times New Roman" pitchFamily="18" charset="0"/>
                <a:cs typeface="Times New Roman" pitchFamily="18" charset="0"/>
              </a:rPr>
              <a:t>Disponibilidad de recurso humano</a:t>
            </a:r>
            <a:endParaRPr lang="es-EC" dirty="0">
              <a:latin typeface="Times New Roman" pitchFamily="18" charset="0"/>
              <a:cs typeface="Times New Roman" pitchFamily="18" charset="0"/>
            </a:endParaRPr>
          </a:p>
          <a:p>
            <a:r>
              <a:rPr lang="es-ES" dirty="0">
                <a:latin typeface="Times New Roman" pitchFamily="18" charset="0"/>
                <a:cs typeface="Times New Roman" pitchFamily="18" charset="0"/>
              </a:rPr>
              <a:t>La disponibilidad de mano de obra en el país es alta, por el acelerada crecimiento de la tasa de desempleo. Con este proyecto se generará empleos con lo cual se reducirá la tasa de desocupación, aportando así al desarrollo productivo del país. </a:t>
            </a:r>
            <a:endParaRPr lang="es-EC" dirty="0">
              <a:latin typeface="Times New Roman" pitchFamily="18" charset="0"/>
              <a:cs typeface="Times New Roman" pitchFamily="18" charset="0"/>
            </a:endParaRPr>
          </a:p>
        </p:txBody>
      </p:sp>
      <p:sp>
        <p:nvSpPr>
          <p:cNvPr id="3" name="2 Rectángulo redondeado"/>
          <p:cNvSpPr/>
          <p:nvPr/>
        </p:nvSpPr>
        <p:spPr>
          <a:xfrm>
            <a:off x="1871700" y="2276872"/>
            <a:ext cx="5760640" cy="172819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r>
              <a:rPr lang="es-EC" sz="1600" dirty="0" smtClean="0">
                <a:latin typeface="Times New Roman" pitchFamily="18" charset="0"/>
                <a:cs typeface="Times New Roman" pitchFamily="18" charset="0"/>
              </a:rPr>
              <a:t>PERSONAL DE TURISMO</a:t>
            </a:r>
          </a:p>
          <a:p>
            <a:endParaRPr lang="es-EC" sz="1600" dirty="0">
              <a:latin typeface="Times New Roman" pitchFamily="18" charset="0"/>
              <a:cs typeface="Times New Roman" pitchFamily="18" charset="0"/>
            </a:endParaRPr>
          </a:p>
          <a:p>
            <a:r>
              <a:rPr lang="es-EC" sz="1600" dirty="0" smtClean="0">
                <a:latin typeface="Times New Roman" pitchFamily="18" charset="0"/>
                <a:cs typeface="Times New Roman" pitchFamily="18" charset="0"/>
              </a:rPr>
              <a:t>1 Jefe de Operaciones</a:t>
            </a:r>
            <a:endParaRPr lang="es-EC" sz="1600" dirty="0">
              <a:latin typeface="Times New Roman" pitchFamily="18" charset="0"/>
              <a:cs typeface="Times New Roman" pitchFamily="18" charset="0"/>
            </a:endParaRPr>
          </a:p>
          <a:p>
            <a:r>
              <a:rPr lang="es-EC" sz="1600" dirty="0" smtClean="0">
                <a:latin typeface="Times New Roman" pitchFamily="18" charset="0"/>
                <a:cs typeface="Times New Roman" pitchFamily="18" charset="0"/>
              </a:rPr>
              <a:t>4 Guías Turísticos</a:t>
            </a:r>
            <a:endParaRPr lang="es-EC" sz="1600" dirty="0">
              <a:latin typeface="Times New Roman" pitchFamily="18" charset="0"/>
              <a:cs typeface="Times New Roman" pitchFamily="18" charset="0"/>
            </a:endParaRPr>
          </a:p>
        </p:txBody>
      </p:sp>
      <p:sp>
        <p:nvSpPr>
          <p:cNvPr id="4" name="3 Rectángulo redondeado"/>
          <p:cNvSpPr/>
          <p:nvPr/>
        </p:nvSpPr>
        <p:spPr>
          <a:xfrm>
            <a:off x="2555776" y="4486145"/>
            <a:ext cx="5832648" cy="1895183"/>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es-ES" sz="1600" dirty="0" smtClean="0">
                <a:latin typeface="Times New Roman" pitchFamily="18" charset="0"/>
                <a:cs typeface="Times New Roman" pitchFamily="18" charset="0"/>
              </a:rPr>
              <a:t>PERSONAL ADMINISTRATIVO</a:t>
            </a:r>
          </a:p>
          <a:p>
            <a:endParaRPr lang="es-ES" sz="1600" dirty="0">
              <a:latin typeface="Times New Roman" pitchFamily="18" charset="0"/>
              <a:cs typeface="Times New Roman" pitchFamily="18" charset="0"/>
            </a:endParaRPr>
          </a:p>
          <a:p>
            <a:r>
              <a:rPr lang="es-ES" sz="1600" dirty="0" smtClean="0">
                <a:latin typeface="Times New Roman" pitchFamily="18" charset="0"/>
                <a:cs typeface="Times New Roman" pitchFamily="18" charset="0"/>
              </a:rPr>
              <a:t>1 Gerente General</a:t>
            </a:r>
          </a:p>
          <a:p>
            <a:r>
              <a:rPr lang="es-ES" sz="1600" dirty="0" smtClean="0">
                <a:latin typeface="Times New Roman" pitchFamily="18" charset="0"/>
                <a:cs typeface="Times New Roman" pitchFamily="18" charset="0"/>
              </a:rPr>
              <a:t>1 Secretaria – Recepcionista</a:t>
            </a:r>
          </a:p>
          <a:p>
            <a:r>
              <a:rPr lang="es-ES" sz="1600" dirty="0" smtClean="0">
                <a:latin typeface="Times New Roman" pitchFamily="18" charset="0"/>
                <a:cs typeface="Times New Roman" pitchFamily="18" charset="0"/>
              </a:rPr>
              <a:t>2 </a:t>
            </a:r>
            <a:r>
              <a:rPr lang="es-ES" sz="1600" dirty="0" err="1" smtClean="0">
                <a:latin typeface="Times New Roman" pitchFamily="18" charset="0"/>
                <a:cs typeface="Times New Roman" pitchFamily="18" charset="0"/>
              </a:rPr>
              <a:t>Counters</a:t>
            </a:r>
            <a:endParaRPr lang="es-ES" sz="1600" dirty="0" smtClean="0">
              <a:latin typeface="Times New Roman" pitchFamily="18" charset="0"/>
              <a:cs typeface="Times New Roman" pitchFamily="18" charset="0"/>
            </a:endParaRPr>
          </a:p>
          <a:p>
            <a:r>
              <a:rPr lang="es-ES" sz="1600" dirty="0" smtClean="0">
                <a:latin typeface="Times New Roman" pitchFamily="18" charset="0"/>
                <a:cs typeface="Times New Roman" pitchFamily="18" charset="0"/>
              </a:rPr>
              <a:t>1 Persona de limpieza</a:t>
            </a:r>
          </a:p>
          <a:p>
            <a:r>
              <a:rPr lang="es-ES" sz="1600" dirty="0" smtClean="0">
                <a:latin typeface="Times New Roman" pitchFamily="18" charset="0"/>
                <a:cs typeface="Times New Roman" pitchFamily="18" charset="0"/>
              </a:rPr>
              <a:t>1 Contador externo</a:t>
            </a:r>
            <a:endParaRPr lang="es-EC" sz="1600" dirty="0">
              <a:latin typeface="Times New Roman" pitchFamily="18" charset="0"/>
              <a:cs typeface="Times New Roman" pitchFamily="18" charset="0"/>
            </a:endParaRPr>
          </a:p>
        </p:txBody>
      </p:sp>
      <p:cxnSp>
        <p:nvCxnSpPr>
          <p:cNvPr id="5" name="4 Conector angular"/>
          <p:cNvCxnSpPr>
            <a:stCxn id="3" idx="1"/>
            <a:endCxn id="4" idx="1"/>
          </p:cNvCxnSpPr>
          <p:nvPr/>
        </p:nvCxnSpPr>
        <p:spPr>
          <a:xfrm rot="10800000" flipH="1" flipV="1">
            <a:off x="1871700" y="3140967"/>
            <a:ext cx="684076" cy="2292769"/>
          </a:xfrm>
          <a:prstGeom prst="bentConnector3">
            <a:avLst>
              <a:gd name="adj1" fmla="val -33417"/>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45996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http://t0.gstatic.com/images?q=tbn:ANd9GcR1bfZwJbvnvJhUU1hq1XHbDiFo8jF-jAxmpPGixsJJYhVNeS0Sn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0182" y="4067108"/>
            <a:ext cx="2210038" cy="2686714"/>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251520" y="548680"/>
            <a:ext cx="8640960" cy="3754874"/>
          </a:xfrm>
          <a:prstGeom prst="rect">
            <a:avLst/>
          </a:prstGeom>
          <a:noFill/>
        </p:spPr>
        <p:txBody>
          <a:bodyPr wrap="square" rtlCol="0">
            <a:spAutoFit/>
          </a:bodyPr>
          <a:lstStyle/>
          <a:p>
            <a:pPr algn="ctr"/>
            <a:r>
              <a:rPr lang="es-ES" sz="2000" b="1" dirty="0">
                <a:latin typeface="Times New Roman" pitchFamily="18" charset="0"/>
                <a:cs typeface="Times New Roman" pitchFamily="18" charset="0"/>
              </a:rPr>
              <a:t>CAPÍTULO </a:t>
            </a:r>
            <a:r>
              <a:rPr lang="es-ES" sz="2000" b="1" dirty="0" smtClean="0">
                <a:latin typeface="Times New Roman" pitchFamily="18" charset="0"/>
                <a:cs typeface="Times New Roman" pitchFamily="18" charset="0"/>
              </a:rPr>
              <a:t>I</a:t>
            </a:r>
            <a:endParaRPr lang="es-EC" sz="2000" dirty="0">
              <a:latin typeface="Times New Roman" pitchFamily="18" charset="0"/>
              <a:cs typeface="Times New Roman" pitchFamily="18" charset="0"/>
            </a:endParaRPr>
          </a:p>
          <a:p>
            <a:pPr algn="ctr"/>
            <a:r>
              <a:rPr lang="es-ES" sz="2000" b="1" dirty="0">
                <a:latin typeface="Times New Roman" pitchFamily="18" charset="0"/>
                <a:cs typeface="Times New Roman" pitchFamily="18" charset="0"/>
              </a:rPr>
              <a:t>Estudio de Mercado</a:t>
            </a:r>
            <a:endParaRPr lang="es-EC" sz="2000" dirty="0">
              <a:latin typeface="Times New Roman" pitchFamily="18" charset="0"/>
              <a:cs typeface="Times New Roman" pitchFamily="18" charset="0"/>
            </a:endParaRPr>
          </a:p>
          <a:p>
            <a:r>
              <a:rPr lang="es-ES" dirty="0">
                <a:latin typeface="Times New Roman" pitchFamily="18" charset="0"/>
                <a:cs typeface="Times New Roman" pitchFamily="18" charset="0"/>
              </a:rPr>
              <a:t> </a:t>
            </a:r>
            <a:endParaRPr lang="es-EC" dirty="0">
              <a:latin typeface="Times New Roman" pitchFamily="18" charset="0"/>
              <a:cs typeface="Times New Roman" pitchFamily="18" charset="0"/>
            </a:endParaRPr>
          </a:p>
          <a:p>
            <a:r>
              <a:rPr lang="es-ES" b="1" dirty="0" smtClean="0">
                <a:latin typeface="Times New Roman" pitchFamily="18" charset="0"/>
                <a:cs typeface="Times New Roman" pitchFamily="18" charset="0"/>
              </a:rPr>
              <a:t>Objetivos </a:t>
            </a:r>
            <a:r>
              <a:rPr lang="es-ES" b="1" dirty="0">
                <a:latin typeface="Times New Roman" pitchFamily="18" charset="0"/>
                <a:cs typeface="Times New Roman" pitchFamily="18" charset="0"/>
              </a:rPr>
              <a:t>del estudio de mercado</a:t>
            </a:r>
            <a:endParaRPr lang="es-EC" dirty="0">
              <a:latin typeface="Times New Roman" pitchFamily="18" charset="0"/>
              <a:cs typeface="Times New Roman" pitchFamily="18" charset="0"/>
            </a:endParaRPr>
          </a:p>
          <a:p>
            <a:pPr lvl="0"/>
            <a:endParaRPr lang="es-ES" dirty="0" smtClean="0">
              <a:latin typeface="Times New Roman" pitchFamily="18" charset="0"/>
              <a:cs typeface="Times New Roman" pitchFamily="18" charset="0"/>
            </a:endParaRPr>
          </a:p>
          <a:p>
            <a:pPr marL="285750" lvl="0" indent="-285750">
              <a:buFont typeface="Wingdings" pitchFamily="2" charset="2"/>
              <a:buChar char="q"/>
            </a:pPr>
            <a:r>
              <a:rPr lang="es-ES" dirty="0" smtClean="0">
                <a:latin typeface="Times New Roman" pitchFamily="18" charset="0"/>
                <a:cs typeface="Times New Roman" pitchFamily="18" charset="0"/>
              </a:rPr>
              <a:t>Determinar </a:t>
            </a:r>
            <a:r>
              <a:rPr lang="es-ES" dirty="0">
                <a:latin typeface="Times New Roman" pitchFamily="18" charset="0"/>
                <a:cs typeface="Times New Roman" pitchFamily="18" charset="0"/>
              </a:rPr>
              <a:t>la demanda </a:t>
            </a:r>
            <a:r>
              <a:rPr lang="es-ES" dirty="0" smtClean="0">
                <a:latin typeface="Times New Roman" pitchFamily="18" charset="0"/>
                <a:cs typeface="Times New Roman" pitchFamily="18" charset="0"/>
              </a:rPr>
              <a:t>y la oferta actual </a:t>
            </a:r>
            <a:r>
              <a:rPr lang="es-ES" dirty="0">
                <a:latin typeface="Times New Roman" pitchFamily="18" charset="0"/>
                <a:cs typeface="Times New Roman" pitchFamily="18" charset="0"/>
              </a:rPr>
              <a:t>o futura del </a:t>
            </a:r>
            <a:r>
              <a:rPr lang="es-ES" dirty="0" smtClean="0">
                <a:latin typeface="Times New Roman" pitchFamily="18" charset="0"/>
                <a:cs typeface="Times New Roman" pitchFamily="18" charset="0"/>
              </a:rPr>
              <a:t>servicio.</a:t>
            </a:r>
            <a:endParaRPr lang="es-EC" dirty="0">
              <a:latin typeface="Times New Roman" pitchFamily="18" charset="0"/>
              <a:cs typeface="Times New Roman" pitchFamily="18" charset="0"/>
            </a:endParaRPr>
          </a:p>
          <a:p>
            <a:pPr marL="285750" lvl="0" indent="-285750">
              <a:buFont typeface="Wingdings" pitchFamily="2" charset="2"/>
              <a:buChar char="q"/>
            </a:pPr>
            <a:endParaRPr lang="es-ES" dirty="0" smtClean="0">
              <a:latin typeface="Times New Roman" pitchFamily="18" charset="0"/>
              <a:cs typeface="Times New Roman" pitchFamily="18" charset="0"/>
            </a:endParaRPr>
          </a:p>
          <a:p>
            <a:pPr marL="285750" lvl="0" indent="-285750">
              <a:buFont typeface="Wingdings" pitchFamily="2" charset="2"/>
              <a:buChar char="q"/>
            </a:pPr>
            <a:r>
              <a:rPr lang="es-ES" dirty="0" smtClean="0">
                <a:latin typeface="Times New Roman" pitchFamily="18" charset="0"/>
                <a:cs typeface="Times New Roman" pitchFamily="18" charset="0"/>
              </a:rPr>
              <a:t>Investigar </a:t>
            </a:r>
            <a:r>
              <a:rPr lang="es-ES" dirty="0">
                <a:latin typeface="Times New Roman" pitchFamily="18" charset="0"/>
                <a:cs typeface="Times New Roman" pitchFamily="18" charset="0"/>
              </a:rPr>
              <a:t>el número de los potenciales clientes que justifique la puesta en marcha del </a:t>
            </a:r>
            <a:r>
              <a:rPr lang="es-ES" dirty="0" smtClean="0">
                <a:latin typeface="Times New Roman" pitchFamily="18" charset="0"/>
                <a:cs typeface="Times New Roman" pitchFamily="18" charset="0"/>
              </a:rPr>
              <a:t>proyecto. </a:t>
            </a:r>
            <a:endParaRPr lang="es-EC" dirty="0">
              <a:latin typeface="Times New Roman" pitchFamily="18" charset="0"/>
              <a:cs typeface="Times New Roman" pitchFamily="18" charset="0"/>
            </a:endParaRPr>
          </a:p>
          <a:p>
            <a:pPr marL="285750" lvl="0" indent="-285750">
              <a:buFont typeface="Wingdings" pitchFamily="2" charset="2"/>
              <a:buChar char="q"/>
            </a:pPr>
            <a:endParaRPr lang="es-ES" dirty="0" smtClean="0">
              <a:latin typeface="Times New Roman" pitchFamily="18" charset="0"/>
              <a:cs typeface="Times New Roman" pitchFamily="18" charset="0"/>
            </a:endParaRPr>
          </a:p>
          <a:p>
            <a:pPr marL="285750" lvl="0" indent="-285750">
              <a:buFont typeface="Wingdings" pitchFamily="2" charset="2"/>
              <a:buChar char="q"/>
            </a:pPr>
            <a:r>
              <a:rPr lang="es-ES" dirty="0" smtClean="0">
                <a:latin typeface="Times New Roman" pitchFamily="18" charset="0"/>
                <a:cs typeface="Times New Roman" pitchFamily="18" charset="0"/>
              </a:rPr>
              <a:t>Establecer </a:t>
            </a:r>
            <a:r>
              <a:rPr lang="es-ES" dirty="0">
                <a:latin typeface="Times New Roman" pitchFamily="18" charset="0"/>
                <a:cs typeface="Times New Roman" pitchFamily="18" charset="0"/>
              </a:rPr>
              <a:t>el precio que están dispuestos a pagar los potenciales </a:t>
            </a:r>
            <a:r>
              <a:rPr lang="es-ES" dirty="0" smtClean="0">
                <a:latin typeface="Times New Roman" pitchFamily="18" charset="0"/>
                <a:cs typeface="Times New Roman" pitchFamily="18" charset="0"/>
              </a:rPr>
              <a:t>clientes.</a:t>
            </a:r>
            <a:endParaRPr lang="es-EC" dirty="0">
              <a:latin typeface="Times New Roman" pitchFamily="18" charset="0"/>
              <a:cs typeface="Times New Roman" pitchFamily="18" charset="0"/>
            </a:endParaRPr>
          </a:p>
          <a:p>
            <a:pPr marL="285750" lvl="0" indent="-285750">
              <a:buFont typeface="Wingdings" pitchFamily="2" charset="2"/>
              <a:buChar char="q"/>
            </a:pPr>
            <a:endParaRPr lang="es-ES" dirty="0" smtClean="0">
              <a:latin typeface="Times New Roman" pitchFamily="18" charset="0"/>
              <a:cs typeface="Times New Roman" pitchFamily="18" charset="0"/>
            </a:endParaRPr>
          </a:p>
          <a:p>
            <a:pPr marL="285750" lvl="0" indent="-285750">
              <a:buFont typeface="Wingdings" pitchFamily="2" charset="2"/>
              <a:buChar char="q"/>
            </a:pPr>
            <a:r>
              <a:rPr lang="es-ES" dirty="0" smtClean="0">
                <a:latin typeface="Times New Roman" pitchFamily="18" charset="0"/>
                <a:cs typeface="Times New Roman" pitchFamily="18" charset="0"/>
              </a:rPr>
              <a:t>Detectar </a:t>
            </a:r>
            <a:r>
              <a:rPr lang="es-ES" dirty="0">
                <a:latin typeface="Times New Roman" pitchFamily="18" charset="0"/>
                <a:cs typeface="Times New Roman" pitchFamily="18" charset="0"/>
              </a:rPr>
              <a:t>los medios de comunicación efectivos </a:t>
            </a:r>
            <a:r>
              <a:rPr lang="es-ES" dirty="0" smtClean="0">
                <a:latin typeface="Times New Roman" pitchFamily="18" charset="0"/>
                <a:cs typeface="Times New Roman" pitchFamily="18" charset="0"/>
              </a:rPr>
              <a:t>para dar </a:t>
            </a:r>
            <a:r>
              <a:rPr lang="es-ES" dirty="0">
                <a:latin typeface="Times New Roman" pitchFamily="18" charset="0"/>
                <a:cs typeface="Times New Roman" pitchFamily="18" charset="0"/>
              </a:rPr>
              <a:t>a conocer el </a:t>
            </a:r>
            <a:r>
              <a:rPr lang="es-ES" dirty="0" smtClean="0">
                <a:latin typeface="Times New Roman" pitchFamily="18" charset="0"/>
                <a:cs typeface="Times New Roman" pitchFamily="18" charset="0"/>
              </a:rPr>
              <a:t>servicio.</a:t>
            </a:r>
            <a:endParaRPr lang="es-EC" dirty="0">
              <a:latin typeface="Times New Roman" pitchFamily="18" charset="0"/>
              <a:cs typeface="Times New Roman" pitchFamily="18" charset="0"/>
            </a:endParaRPr>
          </a:p>
        </p:txBody>
      </p:sp>
    </p:spTree>
    <p:extLst>
      <p:ext uri="{BB962C8B-B14F-4D97-AF65-F5344CB8AC3E}">
        <p14:creationId xmlns:p14="http://schemas.microsoft.com/office/powerpoint/2010/main" val="2350252897"/>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breeze.wav"/>
          </p:stSnd>
        </p:sndAc>
      </p:transition>
    </mc:Choice>
    <mc:Fallback xmlns="">
      <p:transition spd="slow">
        <p:circle/>
        <p:sndAc>
          <p:stSnd>
            <p:snd r:embed="rId4" name="breeze.wav"/>
          </p:stSnd>
        </p:sndAc>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548680"/>
            <a:ext cx="8640960" cy="3139321"/>
          </a:xfrm>
          <a:prstGeom prst="rect">
            <a:avLst/>
          </a:prstGeom>
          <a:noFill/>
        </p:spPr>
        <p:txBody>
          <a:bodyPr wrap="square" rtlCol="0">
            <a:spAutoFit/>
          </a:bodyPr>
          <a:lstStyle/>
          <a:p>
            <a:r>
              <a:rPr lang="es-ES" b="1" i="1" dirty="0" smtClean="0">
                <a:latin typeface="Times New Roman" pitchFamily="18" charset="0"/>
                <a:cs typeface="Times New Roman" pitchFamily="18" charset="0"/>
              </a:rPr>
              <a:t>Disponibilidad </a:t>
            </a:r>
            <a:r>
              <a:rPr lang="es-ES" b="1" i="1" dirty="0">
                <a:latin typeface="Times New Roman" pitchFamily="18" charset="0"/>
                <a:cs typeface="Times New Roman" pitchFamily="18" charset="0"/>
              </a:rPr>
              <a:t>de </a:t>
            </a:r>
            <a:r>
              <a:rPr lang="es-ES" b="1" i="1" dirty="0" smtClean="0">
                <a:latin typeface="Times New Roman" pitchFamily="18" charset="0"/>
                <a:cs typeface="Times New Roman" pitchFamily="18" charset="0"/>
              </a:rPr>
              <a:t>insumos y suministros</a:t>
            </a:r>
            <a:endParaRPr lang="es-EC" dirty="0">
              <a:latin typeface="Times New Roman" pitchFamily="18" charset="0"/>
              <a:cs typeface="Times New Roman" pitchFamily="18" charset="0"/>
            </a:endParaRPr>
          </a:p>
          <a:p>
            <a:r>
              <a:rPr lang="es-ES" dirty="0" smtClean="0">
                <a:latin typeface="Times New Roman" pitchFamily="18" charset="0"/>
                <a:cs typeface="Times New Roman" pitchFamily="18" charset="0"/>
              </a:rPr>
              <a:t>El </a:t>
            </a:r>
            <a:r>
              <a:rPr lang="es-ES" dirty="0">
                <a:latin typeface="Times New Roman" pitchFamily="18" charset="0"/>
                <a:cs typeface="Times New Roman" pitchFamily="18" charset="0"/>
              </a:rPr>
              <a:t>éxito de este proyecto dependerá en gran medida de la demanda que tenga en el mercado el servicio a producir. La demanda depende, a su vez, de los insumos, </a:t>
            </a:r>
            <a:r>
              <a:rPr lang="es-ES" dirty="0" smtClean="0">
                <a:latin typeface="Times New Roman" pitchFamily="18" charset="0"/>
                <a:cs typeface="Times New Roman" pitchFamily="18" charset="0"/>
              </a:rPr>
              <a:t>suministros o equipos que </a:t>
            </a:r>
            <a:r>
              <a:rPr lang="es-ES" dirty="0">
                <a:latin typeface="Times New Roman" pitchFamily="18" charset="0"/>
                <a:cs typeface="Times New Roman" pitchFamily="18" charset="0"/>
              </a:rPr>
              <a:t>se requerirán para la entrega del servicio, además de la calidad, precio y disponibilidad en el momento en que se los requiera, a continuación los siguientes</a:t>
            </a:r>
            <a:r>
              <a:rPr lang="es-ES" dirty="0" smtClean="0">
                <a:latin typeface="Times New Roman" pitchFamily="18" charset="0"/>
                <a:cs typeface="Times New Roman" pitchFamily="18" charset="0"/>
              </a:rPr>
              <a:t>:</a:t>
            </a:r>
          </a:p>
          <a:p>
            <a:endParaRPr lang="es-ES" dirty="0">
              <a:latin typeface="Times New Roman" pitchFamily="18" charset="0"/>
              <a:cs typeface="Times New Roman" pitchFamily="18" charset="0"/>
            </a:endParaRPr>
          </a:p>
          <a:p>
            <a:pPr marL="285750" indent="-285750">
              <a:buFont typeface="Wingdings" pitchFamily="2" charset="2"/>
              <a:buChar char="q"/>
            </a:pPr>
            <a:r>
              <a:rPr lang="es-ES" dirty="0" smtClean="0">
                <a:latin typeface="Times New Roman" pitchFamily="18" charset="0"/>
                <a:cs typeface="Times New Roman" pitchFamily="18" charset="0"/>
              </a:rPr>
              <a:t>Insumos médicos</a:t>
            </a:r>
          </a:p>
          <a:p>
            <a:pPr marL="285750" indent="-285750">
              <a:buFont typeface="Wingdings" pitchFamily="2" charset="2"/>
              <a:buChar char="q"/>
            </a:pPr>
            <a:endParaRPr lang="es-ES" dirty="0">
              <a:latin typeface="Times New Roman" pitchFamily="18" charset="0"/>
              <a:cs typeface="Times New Roman" pitchFamily="18" charset="0"/>
            </a:endParaRPr>
          </a:p>
          <a:p>
            <a:pPr marL="285750" indent="-285750">
              <a:buFont typeface="Wingdings" pitchFamily="2" charset="2"/>
              <a:buChar char="q"/>
            </a:pPr>
            <a:r>
              <a:rPr lang="es-ES" dirty="0" smtClean="0">
                <a:latin typeface="Times New Roman" pitchFamily="18" charset="0"/>
                <a:cs typeface="Times New Roman" pitchFamily="18" charset="0"/>
              </a:rPr>
              <a:t>Suministros de oficina</a:t>
            </a:r>
          </a:p>
          <a:p>
            <a:pPr marL="285750" indent="-285750">
              <a:buFont typeface="Wingdings" pitchFamily="2" charset="2"/>
              <a:buChar char="q"/>
            </a:pPr>
            <a:endParaRPr lang="es-ES" dirty="0">
              <a:latin typeface="Times New Roman" pitchFamily="18" charset="0"/>
              <a:cs typeface="Times New Roman" pitchFamily="18" charset="0"/>
            </a:endParaRPr>
          </a:p>
          <a:p>
            <a:pPr marL="285750" indent="-285750">
              <a:buFont typeface="Wingdings" pitchFamily="2" charset="2"/>
              <a:buChar char="q"/>
            </a:pPr>
            <a:r>
              <a:rPr lang="es-ES" dirty="0" smtClean="0">
                <a:latin typeface="Times New Roman" pitchFamily="18" charset="0"/>
                <a:cs typeface="Times New Roman" pitchFamily="18" charset="0"/>
              </a:rPr>
              <a:t>Equipamiento</a:t>
            </a:r>
            <a:endParaRPr lang="es-EC" dirty="0">
              <a:latin typeface="Times New Roman" pitchFamily="18" charset="0"/>
              <a:cs typeface="Times New Roman" pitchFamily="18" charset="0"/>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pic>
        <p:nvPicPr>
          <p:cNvPr id="22529" name="Picture 1"/>
          <p:cNvPicPr>
            <a:picLocks noChangeAspect="1" noChangeArrowheads="1"/>
          </p:cNvPicPr>
          <p:nvPr/>
        </p:nvPicPr>
        <p:blipFill>
          <a:blip r:embed="rId2">
            <a:extLst>
              <a:ext uri="{28A0092B-C50C-407E-A947-70E740481C1C}">
                <a14:useLocalDpi xmlns:a14="http://schemas.microsoft.com/office/drawing/2010/main" val="0"/>
              </a:ext>
            </a:extLst>
          </a:blip>
          <a:srcRect r="2530" b="1871"/>
          <a:stretch>
            <a:fillRect/>
          </a:stretch>
        </p:blipFill>
        <p:spPr bwMode="auto">
          <a:xfrm>
            <a:off x="4932040" y="3394332"/>
            <a:ext cx="2952328" cy="3347036"/>
          </a:xfrm>
          <a:prstGeom prst="rect">
            <a:avLst/>
          </a:prstGeom>
          <a:noFill/>
          <a:extLst>
            <a:ext uri="{909E8E84-426E-40DD-AFC4-6F175D3DCCD1}">
              <a14:hiddenFill xmlns:a14="http://schemas.microsoft.com/office/drawing/2010/main">
                <a:solidFill>
                  <a:srgbClr val="FFFFFF"/>
                </a:solidFill>
              </a14:hiddenFill>
            </a:ext>
          </a:extLst>
        </p:spPr>
      </p:pic>
      <p:sp>
        <p:nvSpPr>
          <p:cNvPr id="8" name="7 Rectángulo redondeado"/>
          <p:cNvSpPr/>
          <p:nvPr/>
        </p:nvSpPr>
        <p:spPr>
          <a:xfrm>
            <a:off x="1979712" y="3636020"/>
            <a:ext cx="2520280" cy="303334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r>
              <a:rPr lang="es-EC" sz="1600" dirty="0" smtClean="0">
                <a:latin typeface="Times New Roman" pitchFamily="18" charset="0"/>
                <a:cs typeface="Times New Roman" pitchFamily="18" charset="0"/>
              </a:rPr>
              <a:t>EQUIPAMIENTO</a:t>
            </a:r>
          </a:p>
          <a:p>
            <a:r>
              <a:rPr lang="es-EC" sz="1600" dirty="0" smtClean="0">
                <a:latin typeface="Times New Roman" pitchFamily="18" charset="0"/>
                <a:cs typeface="Times New Roman" pitchFamily="18" charset="0"/>
              </a:rPr>
              <a:t>Cuerdas simples</a:t>
            </a:r>
          </a:p>
          <a:p>
            <a:r>
              <a:rPr lang="es-EC" sz="1600" dirty="0" smtClean="0">
                <a:latin typeface="Times New Roman" pitchFamily="18" charset="0"/>
                <a:cs typeface="Times New Roman" pitchFamily="18" charset="0"/>
              </a:rPr>
              <a:t>Cuerdas gemelas</a:t>
            </a:r>
          </a:p>
          <a:p>
            <a:r>
              <a:rPr lang="es-EC" sz="1600" dirty="0" smtClean="0">
                <a:latin typeface="Times New Roman" pitchFamily="18" charset="0"/>
                <a:cs typeface="Times New Roman" pitchFamily="18" charset="0"/>
              </a:rPr>
              <a:t>Cuerdas dobles</a:t>
            </a:r>
          </a:p>
          <a:p>
            <a:r>
              <a:rPr lang="es-EC" sz="1600" dirty="0" smtClean="0">
                <a:latin typeface="Times New Roman" pitchFamily="18" charset="0"/>
                <a:cs typeface="Times New Roman" pitchFamily="18" charset="0"/>
              </a:rPr>
              <a:t>Placas de frenos</a:t>
            </a:r>
          </a:p>
          <a:p>
            <a:r>
              <a:rPr lang="es-EC" sz="1600" dirty="0" smtClean="0">
                <a:latin typeface="Times New Roman" pitchFamily="18" charset="0"/>
                <a:cs typeface="Times New Roman" pitchFamily="18" charset="0"/>
              </a:rPr>
              <a:t>Mosquetones</a:t>
            </a:r>
          </a:p>
          <a:p>
            <a:r>
              <a:rPr lang="es-EC" sz="1600" dirty="0" smtClean="0">
                <a:latin typeface="Times New Roman" pitchFamily="18" charset="0"/>
                <a:cs typeface="Times New Roman" pitchFamily="18" charset="0"/>
              </a:rPr>
              <a:t>Clavos</a:t>
            </a:r>
          </a:p>
          <a:p>
            <a:r>
              <a:rPr lang="es-EC" sz="1600" dirty="0" smtClean="0">
                <a:latin typeface="Times New Roman" pitchFamily="18" charset="0"/>
                <a:cs typeface="Times New Roman" pitchFamily="18" charset="0"/>
              </a:rPr>
              <a:t>Clavijas</a:t>
            </a:r>
          </a:p>
          <a:p>
            <a:r>
              <a:rPr lang="es-EC" sz="1600" dirty="0" err="1" smtClean="0">
                <a:latin typeface="Times New Roman" pitchFamily="18" charset="0"/>
                <a:cs typeface="Times New Roman" pitchFamily="18" charset="0"/>
              </a:rPr>
              <a:t>Empotradores</a:t>
            </a:r>
            <a:endParaRPr lang="es-EC" sz="1600" dirty="0" smtClean="0">
              <a:latin typeface="Times New Roman" pitchFamily="18" charset="0"/>
              <a:cs typeface="Times New Roman" pitchFamily="18" charset="0"/>
            </a:endParaRPr>
          </a:p>
          <a:p>
            <a:r>
              <a:rPr lang="es-EC" sz="1600" dirty="0" smtClean="0">
                <a:latin typeface="Times New Roman" pitchFamily="18" charset="0"/>
                <a:cs typeface="Times New Roman" pitchFamily="18" charset="0"/>
              </a:rPr>
              <a:t>Arnés</a:t>
            </a:r>
          </a:p>
          <a:p>
            <a:r>
              <a:rPr lang="es-EC" sz="1600" dirty="0" smtClean="0">
                <a:latin typeface="Times New Roman" pitchFamily="18" charset="0"/>
                <a:cs typeface="Times New Roman" pitchFamily="18" charset="0"/>
              </a:rPr>
              <a:t>Casco</a:t>
            </a:r>
            <a:endParaRPr lang="es-EC" sz="1600" dirty="0">
              <a:latin typeface="Times New Roman" pitchFamily="18" charset="0"/>
              <a:cs typeface="Times New Roman" pitchFamily="18" charset="0"/>
            </a:endParaRPr>
          </a:p>
        </p:txBody>
      </p:sp>
    </p:spTree>
    <p:extLst>
      <p:ext uri="{BB962C8B-B14F-4D97-AF65-F5344CB8AC3E}">
        <p14:creationId xmlns:p14="http://schemas.microsoft.com/office/powerpoint/2010/main" val="20899948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49835"/>
            <a:ext cx="8640960" cy="1477328"/>
          </a:xfrm>
          <a:prstGeom prst="rect">
            <a:avLst/>
          </a:prstGeom>
          <a:noFill/>
        </p:spPr>
        <p:txBody>
          <a:bodyPr wrap="square" rtlCol="0">
            <a:spAutoFit/>
          </a:bodyPr>
          <a:lstStyle/>
          <a:p>
            <a:r>
              <a:rPr lang="es-ES" b="1" dirty="0" smtClean="0">
                <a:latin typeface="Times New Roman" pitchFamily="18" charset="0"/>
                <a:cs typeface="Times New Roman" pitchFamily="18" charset="0"/>
              </a:rPr>
              <a:t>Localización del proyecto</a:t>
            </a:r>
            <a:endParaRPr lang="es-ES" b="1" dirty="0">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a:p>
            <a:r>
              <a:rPr lang="es-ES" dirty="0">
                <a:latin typeface="Times New Roman" pitchFamily="18" charset="0"/>
                <a:cs typeface="Times New Roman" pitchFamily="18" charset="0"/>
              </a:rPr>
              <a:t>El estudio de localización consiste en el análisis de las variables consideradas como factores de localización, las que determinan el lugar donde el proyecto logra la máxima utilidad o el mínimo de costos unitarios.</a:t>
            </a:r>
            <a:endParaRPr lang="es-ES" b="1" dirty="0" smtClean="0">
              <a:latin typeface="Times New Roman" pitchFamily="18" charset="0"/>
              <a:cs typeface="Times New Roman" pitchFamily="18" charset="0"/>
            </a:endParaRPr>
          </a:p>
        </p:txBody>
      </p:sp>
      <p:sp>
        <p:nvSpPr>
          <p:cNvPr id="3" name="2 Rectángulo redondeado"/>
          <p:cNvSpPr/>
          <p:nvPr/>
        </p:nvSpPr>
        <p:spPr>
          <a:xfrm>
            <a:off x="1871700" y="2182181"/>
            <a:ext cx="5760640" cy="1966899"/>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r>
              <a:rPr lang="es-ES" sz="1600" b="1" dirty="0">
                <a:latin typeface="Times New Roman" pitchFamily="18" charset="0"/>
                <a:cs typeface="Times New Roman" pitchFamily="18" charset="0"/>
              </a:rPr>
              <a:t>Macro </a:t>
            </a:r>
            <a:r>
              <a:rPr lang="es-ES" sz="1600" b="1" dirty="0" smtClean="0">
                <a:latin typeface="Times New Roman" pitchFamily="18" charset="0"/>
                <a:cs typeface="Times New Roman" pitchFamily="18" charset="0"/>
              </a:rPr>
              <a:t>localización</a:t>
            </a:r>
          </a:p>
          <a:p>
            <a:endParaRPr lang="es-EC" sz="1600" dirty="0">
              <a:latin typeface="Times New Roman" pitchFamily="18" charset="0"/>
              <a:cs typeface="Times New Roman" pitchFamily="18" charset="0"/>
            </a:endParaRPr>
          </a:p>
          <a:p>
            <a:r>
              <a:rPr lang="es-ES" sz="1600" dirty="0" smtClean="0">
                <a:latin typeface="Times New Roman" pitchFamily="18" charset="0"/>
                <a:cs typeface="Times New Roman" pitchFamily="18" charset="0"/>
              </a:rPr>
              <a:t>En </a:t>
            </a:r>
            <a:r>
              <a:rPr lang="es-ES" sz="1600" dirty="0">
                <a:latin typeface="Times New Roman" pitchFamily="18" charset="0"/>
                <a:cs typeface="Times New Roman" pitchFamily="18" charset="0"/>
              </a:rPr>
              <a:t>la </a:t>
            </a:r>
            <a:r>
              <a:rPr lang="es-ES" sz="1600" dirty="0" err="1">
                <a:latin typeface="Times New Roman" pitchFamily="18" charset="0"/>
                <a:cs typeface="Times New Roman" pitchFamily="18" charset="0"/>
              </a:rPr>
              <a:t>macrolocalización</a:t>
            </a:r>
            <a:r>
              <a:rPr lang="es-ES" sz="1600" dirty="0">
                <a:latin typeface="Times New Roman" pitchFamily="18" charset="0"/>
                <a:cs typeface="Times New Roman" pitchFamily="18" charset="0"/>
              </a:rPr>
              <a:t> se selecciona el área general (ciudad) en que se ubicará el proyecto</a:t>
            </a:r>
            <a:r>
              <a:rPr lang="es-ES" sz="1600" dirty="0" smtClean="0">
                <a:latin typeface="Times New Roman" pitchFamily="18" charset="0"/>
                <a:cs typeface="Times New Roman" pitchFamily="18" charset="0"/>
              </a:rPr>
              <a:t>. Este </a:t>
            </a:r>
            <a:r>
              <a:rPr lang="es-ES" sz="1600" dirty="0">
                <a:latin typeface="Times New Roman" pitchFamily="18" charset="0"/>
                <a:cs typeface="Times New Roman" pitchFamily="18" charset="0"/>
              </a:rPr>
              <a:t>proyecto se desarrollará en el Distrito Metropolitano de Quito.</a:t>
            </a:r>
            <a:endParaRPr lang="es-EC" sz="1600" dirty="0">
              <a:latin typeface="Times New Roman" pitchFamily="18" charset="0"/>
              <a:cs typeface="Times New Roman" pitchFamily="18" charset="0"/>
            </a:endParaRPr>
          </a:p>
        </p:txBody>
      </p:sp>
      <p:sp>
        <p:nvSpPr>
          <p:cNvPr id="4" name="3 Rectángulo redondeado"/>
          <p:cNvSpPr/>
          <p:nvPr/>
        </p:nvSpPr>
        <p:spPr>
          <a:xfrm>
            <a:off x="2555776" y="4486145"/>
            <a:ext cx="5832648" cy="1895183"/>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es-ES" sz="1600" b="1" dirty="0">
                <a:latin typeface="Times New Roman" pitchFamily="18" charset="0"/>
                <a:cs typeface="Times New Roman" pitchFamily="18" charset="0"/>
              </a:rPr>
              <a:t>Micro </a:t>
            </a:r>
            <a:r>
              <a:rPr lang="es-ES" sz="1600" b="1" dirty="0" smtClean="0">
                <a:latin typeface="Times New Roman" pitchFamily="18" charset="0"/>
                <a:cs typeface="Times New Roman" pitchFamily="18" charset="0"/>
              </a:rPr>
              <a:t>localización</a:t>
            </a:r>
          </a:p>
          <a:p>
            <a:endParaRPr lang="es-EC" sz="1600" dirty="0">
              <a:latin typeface="Times New Roman" pitchFamily="18" charset="0"/>
              <a:cs typeface="Times New Roman" pitchFamily="18" charset="0"/>
            </a:endParaRPr>
          </a:p>
          <a:p>
            <a:r>
              <a:rPr lang="es-ES" sz="1600" dirty="0" smtClean="0">
                <a:latin typeface="Times New Roman" pitchFamily="18" charset="0"/>
                <a:cs typeface="Times New Roman" pitchFamily="18" charset="0"/>
              </a:rPr>
              <a:t>En </a:t>
            </a:r>
            <a:r>
              <a:rPr lang="es-ES" sz="1600" dirty="0">
                <a:latin typeface="Times New Roman" pitchFamily="18" charset="0"/>
                <a:cs typeface="Times New Roman" pitchFamily="18" charset="0"/>
              </a:rPr>
              <a:t>la </a:t>
            </a:r>
            <a:r>
              <a:rPr lang="es-ES" sz="1600" dirty="0" err="1">
                <a:latin typeface="Times New Roman" pitchFamily="18" charset="0"/>
                <a:cs typeface="Times New Roman" pitchFamily="18" charset="0"/>
              </a:rPr>
              <a:t>microlocalización</a:t>
            </a:r>
            <a:r>
              <a:rPr lang="es-ES" sz="1600" dirty="0">
                <a:latin typeface="Times New Roman" pitchFamily="18" charset="0"/>
                <a:cs typeface="Times New Roman" pitchFamily="18" charset="0"/>
              </a:rPr>
              <a:t> se define la ubicación precisa que tendrá el proyecto, identificando claramente el lugar, vías de acceso, las condiciones naturales, geográficas y </a:t>
            </a:r>
            <a:r>
              <a:rPr lang="es-ES" sz="1600" dirty="0" smtClean="0">
                <a:latin typeface="Times New Roman" pitchFamily="18" charset="0"/>
                <a:cs typeface="Times New Roman" pitchFamily="18" charset="0"/>
              </a:rPr>
              <a:t>físicas, </a:t>
            </a:r>
            <a:r>
              <a:rPr lang="es-ES" sz="1600" dirty="0">
                <a:latin typeface="Times New Roman" pitchFamily="18" charset="0"/>
                <a:cs typeface="Times New Roman" pitchFamily="18" charset="0"/>
              </a:rPr>
              <a:t>así como </a:t>
            </a:r>
            <a:r>
              <a:rPr lang="es-ES" sz="1600" dirty="0" smtClean="0">
                <a:latin typeface="Times New Roman" pitchFamily="18" charset="0"/>
                <a:cs typeface="Times New Roman" pitchFamily="18" charset="0"/>
              </a:rPr>
              <a:t>la infraestructura </a:t>
            </a:r>
            <a:r>
              <a:rPr lang="es-ES" sz="1600" dirty="0">
                <a:latin typeface="Times New Roman" pitchFamily="18" charset="0"/>
                <a:cs typeface="Times New Roman" pitchFamily="18" charset="0"/>
              </a:rPr>
              <a:t>y disponibilidad de mano de obra para el proyecto.</a:t>
            </a:r>
            <a:endParaRPr lang="es-EC" sz="1600" dirty="0">
              <a:latin typeface="Times New Roman" pitchFamily="18" charset="0"/>
              <a:cs typeface="Times New Roman" pitchFamily="18" charset="0"/>
            </a:endParaRPr>
          </a:p>
          <a:p>
            <a:endParaRPr lang="es-EC" sz="1600" dirty="0">
              <a:latin typeface="Times New Roman" pitchFamily="18" charset="0"/>
              <a:cs typeface="Times New Roman" pitchFamily="18" charset="0"/>
            </a:endParaRPr>
          </a:p>
        </p:txBody>
      </p:sp>
      <p:cxnSp>
        <p:nvCxnSpPr>
          <p:cNvPr id="5" name="4 Conector angular"/>
          <p:cNvCxnSpPr>
            <a:stCxn id="3" idx="1"/>
            <a:endCxn id="4" idx="1"/>
          </p:cNvCxnSpPr>
          <p:nvPr/>
        </p:nvCxnSpPr>
        <p:spPr>
          <a:xfrm rot="10800000" flipH="1" flipV="1">
            <a:off x="1871700" y="3165631"/>
            <a:ext cx="684076" cy="2268106"/>
          </a:xfrm>
          <a:prstGeom prst="bentConnector3">
            <a:avLst>
              <a:gd name="adj1" fmla="val -33417"/>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89384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48680"/>
            <a:ext cx="8640960" cy="923330"/>
          </a:xfrm>
          <a:prstGeom prst="rect">
            <a:avLst/>
          </a:prstGeom>
          <a:noFill/>
        </p:spPr>
        <p:txBody>
          <a:bodyPr wrap="square" rtlCol="0">
            <a:spAutoFit/>
          </a:bodyPr>
          <a:lstStyle/>
          <a:p>
            <a:r>
              <a:rPr lang="es-ES" b="1" i="1" dirty="0">
                <a:latin typeface="Times New Roman" pitchFamily="18" charset="0"/>
                <a:cs typeface="Times New Roman" pitchFamily="18" charset="0"/>
              </a:rPr>
              <a:t>Criterios de selección de alternativas</a:t>
            </a:r>
            <a:endParaRPr lang="es-EC" dirty="0">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Los </a:t>
            </a:r>
            <a:r>
              <a:rPr lang="es-ES" dirty="0">
                <a:latin typeface="Times New Roman" pitchFamily="18" charset="0"/>
                <a:cs typeface="Times New Roman" pitchFamily="18" charset="0"/>
              </a:rPr>
              <a:t>factores más importantes a considerar para la localización a nivel micro son</a:t>
            </a:r>
            <a:r>
              <a:rPr lang="es-ES" dirty="0" smtClean="0">
                <a:latin typeface="Times New Roman" pitchFamily="18" charset="0"/>
                <a:cs typeface="Times New Roman" pitchFamily="18" charset="0"/>
              </a:rPr>
              <a:t>:</a:t>
            </a:r>
            <a:endParaRPr lang="es-EC" dirty="0">
              <a:latin typeface="Times New Roman" pitchFamily="18" charset="0"/>
              <a:cs typeface="Times New Roman" pitchFamily="18" charset="0"/>
            </a:endParaRPr>
          </a:p>
        </p:txBody>
      </p:sp>
      <p:graphicFrame>
        <p:nvGraphicFramePr>
          <p:cNvPr id="3" name="2 Diagrama"/>
          <p:cNvGraphicFramePr/>
          <p:nvPr>
            <p:extLst>
              <p:ext uri="{D42A27DB-BD31-4B8C-83A1-F6EECF244321}">
                <p14:modId xmlns:p14="http://schemas.microsoft.com/office/powerpoint/2010/main" val="4053939462"/>
              </p:ext>
            </p:extLst>
          </p:nvPr>
        </p:nvGraphicFramePr>
        <p:xfrm>
          <a:off x="1572344" y="17728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74720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45344" y="551508"/>
            <a:ext cx="8640960" cy="369332"/>
          </a:xfrm>
          <a:prstGeom prst="rect">
            <a:avLst/>
          </a:prstGeom>
          <a:noFill/>
        </p:spPr>
        <p:txBody>
          <a:bodyPr wrap="square" rtlCol="0">
            <a:spAutoFit/>
          </a:bodyPr>
          <a:lstStyle/>
          <a:p>
            <a:r>
              <a:rPr lang="es-ES" b="1" dirty="0" smtClean="0">
                <a:latin typeface="Times New Roman" pitchFamily="18" charset="0"/>
                <a:cs typeface="Times New Roman" pitchFamily="18" charset="0"/>
              </a:rPr>
              <a:t>Matriz </a:t>
            </a:r>
            <a:r>
              <a:rPr lang="es-ES" b="1" dirty="0" err="1" smtClean="0">
                <a:latin typeface="Times New Roman" pitchFamily="18" charset="0"/>
                <a:cs typeface="Times New Roman" pitchFamily="18" charset="0"/>
              </a:rPr>
              <a:t>locacional</a:t>
            </a:r>
            <a:endParaRPr lang="es-EC" dirty="0">
              <a:latin typeface="Times New Roman" pitchFamily="18" charset="0"/>
              <a:cs typeface="Times New Roman" pitchFamily="18" charset="0"/>
            </a:endParaRPr>
          </a:p>
        </p:txBody>
      </p:sp>
      <p:sp>
        <p:nvSpPr>
          <p:cNvPr id="4" name="3 CuadroTexto"/>
          <p:cNvSpPr txBox="1"/>
          <p:nvPr/>
        </p:nvSpPr>
        <p:spPr>
          <a:xfrm>
            <a:off x="251520" y="4365104"/>
            <a:ext cx="8640960" cy="923330"/>
          </a:xfrm>
          <a:prstGeom prst="rect">
            <a:avLst/>
          </a:prstGeom>
          <a:noFill/>
        </p:spPr>
        <p:txBody>
          <a:bodyPr wrap="square" rtlCol="0">
            <a:spAutoFit/>
          </a:bodyPr>
          <a:lstStyle/>
          <a:p>
            <a:r>
              <a:rPr lang="es-ES" dirty="0">
                <a:latin typeface="Times New Roman" pitchFamily="18" charset="0"/>
                <a:cs typeface="Times New Roman" pitchFamily="18" charset="0"/>
              </a:rPr>
              <a:t>Después de analizar los factores más relevantes y aplicando el método cualitativo por puntos, se determinó que la localización más apropiada para el proyecto es la segunda opción, es decir el sector de La Prensa.</a:t>
            </a:r>
            <a:endParaRPr lang="es-EC" dirty="0">
              <a:latin typeface="Times New Roman" pitchFamily="18" charset="0"/>
              <a:cs typeface="Times New Roman" pitchFamily="18" charset="0"/>
            </a:endParaRP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340768"/>
            <a:ext cx="7038201"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75686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45344" y="551508"/>
            <a:ext cx="8640960" cy="369332"/>
          </a:xfrm>
          <a:prstGeom prst="rect">
            <a:avLst/>
          </a:prstGeom>
          <a:noFill/>
        </p:spPr>
        <p:txBody>
          <a:bodyPr wrap="square" rtlCol="0">
            <a:spAutoFit/>
          </a:bodyPr>
          <a:lstStyle/>
          <a:p>
            <a:r>
              <a:rPr lang="es-ES" b="1" dirty="0" smtClean="0">
                <a:latin typeface="Times New Roman" pitchFamily="18" charset="0"/>
                <a:cs typeface="Times New Roman" pitchFamily="18" charset="0"/>
              </a:rPr>
              <a:t>Plano de </a:t>
            </a:r>
            <a:r>
              <a:rPr lang="es-ES" b="1" dirty="0" err="1" smtClean="0">
                <a:latin typeface="Times New Roman" pitchFamily="18" charset="0"/>
                <a:cs typeface="Times New Roman" pitchFamily="18" charset="0"/>
              </a:rPr>
              <a:t>Microlocalización</a:t>
            </a:r>
            <a:endParaRPr lang="es-EC" dirty="0">
              <a:latin typeface="Times New Roman" pitchFamily="18" charset="0"/>
              <a:cs typeface="Times New Roman" pitchFamily="18" charset="0"/>
            </a:endParaRP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999480"/>
            <a:ext cx="5118210" cy="5741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34467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45344" y="551508"/>
            <a:ext cx="8640960" cy="369332"/>
          </a:xfrm>
          <a:prstGeom prst="rect">
            <a:avLst/>
          </a:prstGeom>
          <a:noFill/>
        </p:spPr>
        <p:txBody>
          <a:bodyPr wrap="square" rtlCol="0">
            <a:spAutoFit/>
          </a:bodyPr>
          <a:lstStyle/>
          <a:p>
            <a:r>
              <a:rPr lang="es-ES" b="1" dirty="0" smtClean="0">
                <a:latin typeface="Times New Roman" pitchFamily="18" charset="0"/>
                <a:cs typeface="Times New Roman" pitchFamily="18" charset="0"/>
              </a:rPr>
              <a:t>Distribución de la oficina</a:t>
            </a:r>
            <a:endParaRPr lang="es-EC" dirty="0">
              <a:latin typeface="Times New Roman" pitchFamily="18" charset="0"/>
              <a:cs typeface="Times New Roman" pitchFamily="18" charset="0"/>
            </a:endParaRPr>
          </a:p>
        </p:txBody>
      </p:sp>
      <p:pic>
        <p:nvPicPr>
          <p:cNvPr id="2457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008112"/>
            <a:ext cx="7527022" cy="5733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8271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45344" y="551508"/>
            <a:ext cx="1374328" cy="369332"/>
          </a:xfrm>
          <a:prstGeom prst="rect">
            <a:avLst/>
          </a:prstGeom>
          <a:noFill/>
        </p:spPr>
        <p:txBody>
          <a:bodyPr wrap="square" rtlCol="0">
            <a:spAutoFit/>
          </a:bodyPr>
          <a:lstStyle/>
          <a:p>
            <a:r>
              <a:rPr lang="es-ES" b="1" dirty="0" err="1" smtClean="0">
                <a:latin typeface="Times New Roman" pitchFamily="18" charset="0"/>
                <a:cs typeface="Times New Roman" pitchFamily="18" charset="0"/>
              </a:rPr>
              <a:t>Flujograma</a:t>
            </a:r>
            <a:endParaRPr lang="es-EC" dirty="0">
              <a:latin typeface="Times New Roman" pitchFamily="18" charset="0"/>
              <a:cs typeface="Times New Roman" pitchFamily="18" charset="0"/>
            </a:endParaRPr>
          </a:p>
        </p:txBody>
      </p:sp>
      <p:pic>
        <p:nvPicPr>
          <p:cNvPr id="2560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96517" y="28971"/>
            <a:ext cx="5411787" cy="685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52439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45344" y="551508"/>
            <a:ext cx="8640960" cy="3139321"/>
          </a:xfrm>
          <a:prstGeom prst="rect">
            <a:avLst/>
          </a:prstGeom>
          <a:noFill/>
        </p:spPr>
        <p:txBody>
          <a:bodyPr wrap="square" rtlCol="0">
            <a:spAutoFit/>
          </a:bodyPr>
          <a:lstStyle/>
          <a:p>
            <a:r>
              <a:rPr lang="es-ES" b="1" dirty="0" smtClean="0">
                <a:latin typeface="Times New Roman" pitchFamily="18" charset="0"/>
                <a:cs typeface="Times New Roman" pitchFamily="18" charset="0"/>
              </a:rPr>
              <a:t>Estudio </a:t>
            </a:r>
            <a:r>
              <a:rPr lang="es-ES" b="1" dirty="0">
                <a:latin typeface="Times New Roman" pitchFamily="18" charset="0"/>
                <a:cs typeface="Times New Roman" pitchFamily="18" charset="0"/>
              </a:rPr>
              <a:t>del impacto ambiental</a:t>
            </a:r>
            <a:endParaRPr lang="es-EC" dirty="0">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Se </a:t>
            </a:r>
            <a:r>
              <a:rPr lang="es-ES" dirty="0">
                <a:latin typeface="Times New Roman" pitchFamily="18" charset="0"/>
                <a:cs typeface="Times New Roman" pitchFamily="18" charset="0"/>
              </a:rPr>
              <a:t>entiende por impacto ambiental el efecto que produce una determinada acción humana sobre el medio ambiente en sus distintos aspectos que van en contra de los procesos naturales</a:t>
            </a:r>
            <a:r>
              <a:rPr lang="es-ES" dirty="0" smtClean="0">
                <a:latin typeface="Times New Roman" pitchFamily="18" charset="0"/>
                <a:cs typeface="Times New Roman" pitchFamily="18" charset="0"/>
              </a:rPr>
              <a:t>. Para </a:t>
            </a:r>
            <a:r>
              <a:rPr lang="es-ES" dirty="0">
                <a:latin typeface="Times New Roman" pitchFamily="18" charset="0"/>
                <a:cs typeface="Times New Roman" pitchFamily="18" charset="0"/>
              </a:rPr>
              <a:t>el estudio del impacto ambiental de la operadora turística es necesario conocer la </a:t>
            </a:r>
            <a:r>
              <a:rPr lang="es-EC" dirty="0">
                <a:latin typeface="Times New Roman" pitchFamily="18" charset="0"/>
                <a:cs typeface="Times New Roman" pitchFamily="18" charset="0"/>
              </a:rPr>
              <a:t>capacidad de carga turística, la misma que </a:t>
            </a:r>
            <a:r>
              <a:rPr lang="es-EC" dirty="0" smtClean="0">
                <a:latin typeface="Times New Roman" pitchFamily="18" charset="0"/>
                <a:cs typeface="Times New Roman" pitchFamily="18" charset="0"/>
              </a:rPr>
              <a:t>refiere </a:t>
            </a:r>
            <a:r>
              <a:rPr lang="es-EC" dirty="0">
                <a:latin typeface="Times New Roman" pitchFamily="18" charset="0"/>
                <a:cs typeface="Times New Roman" pitchFamily="18" charset="0"/>
              </a:rPr>
              <a:t>a la capacidad biofísica y social del entorno respecto de la actividad turística y su desarrollo (</a:t>
            </a:r>
            <a:r>
              <a:rPr lang="es-EC" dirty="0" err="1">
                <a:latin typeface="Times New Roman" pitchFamily="18" charset="0"/>
                <a:cs typeface="Times New Roman" pitchFamily="18" charset="0"/>
              </a:rPr>
              <a:t>Wolters</a:t>
            </a:r>
            <a:r>
              <a:rPr lang="es-EC" dirty="0">
                <a:latin typeface="Times New Roman" pitchFamily="18" charset="0"/>
                <a:cs typeface="Times New Roman" pitchFamily="18" charset="0"/>
              </a:rPr>
              <a:t>, 1991, citado por Ceballos-</a:t>
            </a:r>
            <a:r>
              <a:rPr lang="es-EC" dirty="0" err="1">
                <a:latin typeface="Times New Roman" pitchFamily="18" charset="0"/>
                <a:cs typeface="Times New Roman" pitchFamily="18" charset="0"/>
              </a:rPr>
              <a:t>Lascuráin</a:t>
            </a:r>
            <a:r>
              <a:rPr lang="es-EC" dirty="0">
                <a:latin typeface="Times New Roman" pitchFamily="18" charset="0"/>
                <a:cs typeface="Times New Roman" pitchFamily="18" charset="0"/>
              </a:rPr>
              <a:t>, 1996). </a:t>
            </a:r>
            <a:endParaRPr lang="es-EC" dirty="0" smtClean="0">
              <a:latin typeface="Times New Roman" pitchFamily="18" charset="0"/>
              <a:cs typeface="Times New Roman" pitchFamily="18" charset="0"/>
            </a:endParaRPr>
          </a:p>
          <a:p>
            <a:endParaRPr lang="es-EC" dirty="0">
              <a:latin typeface="Times New Roman" pitchFamily="18" charset="0"/>
              <a:cs typeface="Times New Roman" pitchFamily="18" charset="0"/>
            </a:endParaRPr>
          </a:p>
          <a:p>
            <a:r>
              <a:rPr lang="es-EC" dirty="0" smtClean="0">
                <a:latin typeface="Times New Roman" pitchFamily="18" charset="0"/>
                <a:cs typeface="Times New Roman" pitchFamily="18" charset="0"/>
              </a:rPr>
              <a:t>El impacto ambiental representa </a:t>
            </a:r>
            <a:r>
              <a:rPr lang="es-EC" dirty="0">
                <a:latin typeface="Times New Roman" pitchFamily="18" charset="0"/>
                <a:cs typeface="Times New Roman" pitchFamily="18" charset="0"/>
              </a:rPr>
              <a:t>el máximo nivel de uso por visitantes que </a:t>
            </a:r>
            <a:r>
              <a:rPr lang="es-EC" dirty="0" smtClean="0">
                <a:latin typeface="Times New Roman" pitchFamily="18" charset="0"/>
                <a:cs typeface="Times New Roman" pitchFamily="18" charset="0"/>
              </a:rPr>
              <a:t>una </a:t>
            </a:r>
            <a:r>
              <a:rPr lang="es-EC" dirty="0">
                <a:latin typeface="Times New Roman" pitchFamily="18" charset="0"/>
                <a:cs typeface="Times New Roman" pitchFamily="18" charset="0"/>
              </a:rPr>
              <a:t>área puede mantener. </a:t>
            </a:r>
            <a:endParaRPr lang="es-EC" dirty="0" smtClean="0">
              <a:latin typeface="Times New Roman" pitchFamily="18" charset="0"/>
              <a:cs typeface="Times New Roman" pitchFamily="18" charset="0"/>
            </a:endParaRPr>
          </a:p>
        </p:txBody>
      </p:sp>
      <p:pic>
        <p:nvPicPr>
          <p:cNvPr id="3" name="Picture 2" descr="http://sansalvadordejujuy12.files.wordpress.com/2012/07/dibujos-animados-simpsons-peq.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3645024"/>
            <a:ext cx="3990975" cy="2847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18466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45344" y="551508"/>
            <a:ext cx="8640960" cy="5632311"/>
          </a:xfrm>
          <a:prstGeom prst="rect">
            <a:avLst/>
          </a:prstGeom>
          <a:noFill/>
        </p:spPr>
        <p:txBody>
          <a:bodyPr wrap="square" rtlCol="0">
            <a:spAutoFit/>
          </a:bodyPr>
          <a:lstStyle/>
          <a:p>
            <a:r>
              <a:rPr lang="es-ES_tradnl" b="1" dirty="0" smtClean="0">
                <a:latin typeface="Times New Roman" pitchFamily="18" charset="0"/>
                <a:cs typeface="Times New Roman" pitchFamily="18" charset="0"/>
              </a:rPr>
              <a:t>Capacidad </a:t>
            </a:r>
            <a:r>
              <a:rPr lang="es-ES_tradnl" b="1" dirty="0">
                <a:latin typeface="Times New Roman" pitchFamily="18" charset="0"/>
                <a:cs typeface="Times New Roman" pitchFamily="18" charset="0"/>
              </a:rPr>
              <a:t>de carga turística y su influencia sobre los productos turísticos.</a:t>
            </a:r>
            <a:endParaRPr lang="es-EC" dirty="0">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a:p>
            <a:r>
              <a:rPr lang="es-ES_tradnl" dirty="0" smtClean="0">
                <a:latin typeface="Times New Roman" pitchFamily="18" charset="0"/>
                <a:cs typeface="Times New Roman" pitchFamily="18" charset="0"/>
              </a:rPr>
              <a:t>El </a:t>
            </a:r>
            <a:r>
              <a:rPr lang="es-ES_tradnl" dirty="0">
                <a:latin typeface="Times New Roman" pitchFamily="18" charset="0"/>
                <a:cs typeface="Times New Roman" pitchFamily="18" charset="0"/>
              </a:rPr>
              <a:t>concepto de capacidad de carga turística combina en sí, el  análisis  de  tres  factores</a:t>
            </a:r>
            <a:r>
              <a:rPr lang="es-ES_tradnl" dirty="0" smtClean="0">
                <a:latin typeface="Times New Roman" pitchFamily="18" charset="0"/>
                <a:cs typeface="Times New Roman" pitchFamily="18" charset="0"/>
              </a:rPr>
              <a:t>:</a:t>
            </a:r>
          </a:p>
          <a:p>
            <a:endParaRPr lang="es-EC" dirty="0">
              <a:latin typeface="Times New Roman" pitchFamily="18" charset="0"/>
              <a:cs typeface="Times New Roman" pitchFamily="18" charset="0"/>
            </a:endParaRPr>
          </a:p>
          <a:p>
            <a:r>
              <a:rPr lang="es-ES_tradnl" b="1" dirty="0" smtClean="0">
                <a:latin typeface="Times New Roman" pitchFamily="18" charset="0"/>
                <a:cs typeface="Times New Roman" pitchFamily="18" charset="0"/>
              </a:rPr>
              <a:t>a</a:t>
            </a:r>
            <a:r>
              <a:rPr lang="es-ES_tradnl" b="1" dirty="0">
                <a:latin typeface="Times New Roman" pitchFamily="18" charset="0"/>
                <a:cs typeface="Times New Roman" pitchFamily="18" charset="0"/>
              </a:rPr>
              <a:t>)  las  características de los turistas</a:t>
            </a:r>
            <a:r>
              <a:rPr lang="es-ES_tradnl" dirty="0">
                <a:latin typeface="Times New Roman" pitchFamily="18" charset="0"/>
                <a:cs typeface="Times New Roman" pitchFamily="18" charset="0"/>
              </a:rPr>
              <a:t> </a:t>
            </a:r>
            <a:endParaRPr lang="es-EC" dirty="0">
              <a:latin typeface="Times New Roman" pitchFamily="18" charset="0"/>
              <a:cs typeface="Times New Roman" pitchFamily="18" charset="0"/>
            </a:endParaRPr>
          </a:p>
          <a:p>
            <a:endParaRPr lang="es-ES_tradnl" dirty="0" smtClean="0">
              <a:latin typeface="Times New Roman" pitchFamily="18" charset="0"/>
              <a:cs typeface="Times New Roman" pitchFamily="18" charset="0"/>
            </a:endParaRPr>
          </a:p>
          <a:p>
            <a:r>
              <a:rPr lang="es-ES_tradnl" dirty="0" smtClean="0">
                <a:latin typeface="Times New Roman" pitchFamily="18" charset="0"/>
                <a:cs typeface="Times New Roman" pitchFamily="18" charset="0"/>
              </a:rPr>
              <a:t>El</a:t>
            </a:r>
            <a:r>
              <a:rPr lang="es-ES_tradnl" dirty="0">
                <a:latin typeface="Times New Roman" pitchFamily="18" charset="0"/>
                <a:cs typeface="Times New Roman" pitchFamily="18" charset="0"/>
              </a:rPr>
              <a:t> </a:t>
            </a:r>
            <a:r>
              <a:rPr lang="es-ES_tradnl" dirty="0" smtClean="0">
                <a:latin typeface="Times New Roman" pitchFamily="18" charset="0"/>
                <a:cs typeface="Times New Roman" pitchFamily="18" charset="0"/>
              </a:rPr>
              <a:t>primer </a:t>
            </a:r>
            <a:r>
              <a:rPr lang="es-ES_tradnl" dirty="0">
                <a:latin typeface="Times New Roman" pitchFamily="18" charset="0"/>
                <a:cs typeface="Times New Roman" pitchFamily="18" charset="0"/>
              </a:rPr>
              <a:t>factor incluye el análisis de las características de los </a:t>
            </a:r>
            <a:r>
              <a:rPr lang="es-ES_tradnl" dirty="0" smtClean="0">
                <a:latin typeface="Times New Roman" pitchFamily="18" charset="0"/>
                <a:cs typeface="Times New Roman" pitchFamily="18" charset="0"/>
              </a:rPr>
              <a:t>turistas nacionales</a:t>
            </a:r>
            <a:r>
              <a:rPr lang="es-ES_tradnl" dirty="0">
                <a:latin typeface="Times New Roman" pitchFamily="18" charset="0"/>
                <a:cs typeface="Times New Roman" pitchFamily="18" charset="0"/>
              </a:rPr>
              <a:t>,  sus  características  socioeconómicas y demográficas  (edad,  sexo,  ingresos promedio, motivaciones, actitudes y expectativas, patrones de conducta,  entre otros</a:t>
            </a:r>
            <a:r>
              <a:rPr lang="es-ES_tradnl" dirty="0" smtClean="0">
                <a:latin typeface="Times New Roman" pitchFamily="18" charset="0"/>
                <a:cs typeface="Times New Roman" pitchFamily="18" charset="0"/>
              </a:rPr>
              <a:t>).</a:t>
            </a:r>
            <a:endParaRPr lang="es-EC" dirty="0">
              <a:latin typeface="Times New Roman" pitchFamily="18" charset="0"/>
              <a:cs typeface="Times New Roman" pitchFamily="18" charset="0"/>
            </a:endParaRPr>
          </a:p>
          <a:p>
            <a:pPr marL="285750" indent="-285750">
              <a:buFont typeface="Wingdings" pitchFamily="2" charset="2"/>
              <a:buChar char="q"/>
            </a:pPr>
            <a:endParaRPr lang="es-ES_tradnl" dirty="0" smtClean="0">
              <a:latin typeface="Times New Roman" pitchFamily="18" charset="0"/>
              <a:cs typeface="Times New Roman" pitchFamily="18" charset="0"/>
            </a:endParaRPr>
          </a:p>
          <a:p>
            <a:r>
              <a:rPr lang="es-ES_tradnl" b="1" dirty="0">
                <a:latin typeface="Times New Roman" pitchFamily="18" charset="0"/>
                <a:cs typeface="Times New Roman" pitchFamily="18" charset="0"/>
              </a:rPr>
              <a:t>b)  las características de los recursos del área de destino y</a:t>
            </a:r>
            <a:endParaRPr lang="es-EC" b="1" dirty="0">
              <a:latin typeface="Times New Roman" pitchFamily="18" charset="0"/>
              <a:cs typeface="Times New Roman" pitchFamily="18" charset="0"/>
            </a:endParaRPr>
          </a:p>
          <a:p>
            <a:endParaRPr lang="es-ES_tradnl" dirty="0" smtClean="0">
              <a:latin typeface="Times New Roman" pitchFamily="18" charset="0"/>
              <a:cs typeface="Times New Roman" pitchFamily="18" charset="0"/>
            </a:endParaRPr>
          </a:p>
          <a:p>
            <a:r>
              <a:rPr lang="es-ES_tradnl" dirty="0" smtClean="0">
                <a:latin typeface="Times New Roman" pitchFamily="18" charset="0"/>
                <a:cs typeface="Times New Roman" pitchFamily="18" charset="0"/>
              </a:rPr>
              <a:t>El </a:t>
            </a:r>
            <a:r>
              <a:rPr lang="es-ES_tradnl" dirty="0">
                <a:latin typeface="Times New Roman" pitchFamily="18" charset="0"/>
                <a:cs typeface="Times New Roman" pitchFamily="18" charset="0"/>
              </a:rPr>
              <a:t>segundo factor incluye las características de los recursos naturales e histórico-culturales de  interés turístico; infraestructura de alojamiento y servicio; estructura y desarrollo económico del área;</a:t>
            </a:r>
            <a:endParaRPr lang="es-EC" dirty="0">
              <a:latin typeface="Times New Roman" pitchFamily="18" charset="0"/>
              <a:cs typeface="Times New Roman" pitchFamily="18" charset="0"/>
            </a:endParaRPr>
          </a:p>
          <a:p>
            <a:pPr marL="285750" indent="-285750">
              <a:buFont typeface="Wingdings" pitchFamily="2" charset="2"/>
              <a:buChar char="q"/>
            </a:pPr>
            <a:endParaRPr lang="es-ES_tradnl" dirty="0" smtClean="0">
              <a:latin typeface="Times New Roman" pitchFamily="18" charset="0"/>
              <a:cs typeface="Times New Roman" pitchFamily="18" charset="0"/>
            </a:endParaRPr>
          </a:p>
          <a:p>
            <a:r>
              <a:rPr lang="es-ES_tradnl" b="1" dirty="0">
                <a:latin typeface="Times New Roman" pitchFamily="18" charset="0"/>
                <a:cs typeface="Times New Roman" pitchFamily="18" charset="0"/>
              </a:rPr>
              <a:t>c)  las particularidades e intereses de la población </a:t>
            </a:r>
            <a:r>
              <a:rPr lang="es-ES_tradnl" b="1" dirty="0" smtClean="0">
                <a:latin typeface="Times New Roman" pitchFamily="18" charset="0"/>
                <a:cs typeface="Times New Roman" pitchFamily="18" charset="0"/>
              </a:rPr>
              <a:t>local</a:t>
            </a:r>
            <a:endParaRPr lang="es-EC" b="1" dirty="0">
              <a:latin typeface="Times New Roman" pitchFamily="18" charset="0"/>
              <a:cs typeface="Times New Roman" pitchFamily="18" charset="0"/>
            </a:endParaRPr>
          </a:p>
          <a:p>
            <a:endParaRPr lang="es-ES_tradnl" dirty="0" smtClean="0">
              <a:latin typeface="Times New Roman" pitchFamily="18" charset="0"/>
              <a:cs typeface="Times New Roman" pitchFamily="18" charset="0"/>
            </a:endParaRPr>
          </a:p>
          <a:p>
            <a:r>
              <a:rPr lang="es-ES_tradnl" dirty="0" smtClean="0">
                <a:latin typeface="Times New Roman" pitchFamily="18" charset="0"/>
                <a:cs typeface="Times New Roman" pitchFamily="18" charset="0"/>
              </a:rPr>
              <a:t>El </a:t>
            </a:r>
            <a:r>
              <a:rPr lang="es-ES_tradnl" dirty="0">
                <a:latin typeface="Times New Roman" pitchFamily="18" charset="0"/>
                <a:cs typeface="Times New Roman" pitchFamily="18" charset="0"/>
              </a:rPr>
              <a:t>tercer factor toma en cuenta a la población local del espacio receptor, de primera importancia en su relación con los </a:t>
            </a:r>
            <a:r>
              <a:rPr lang="es-ES_tradnl" dirty="0" smtClean="0">
                <a:latin typeface="Times New Roman" pitchFamily="18" charset="0"/>
                <a:cs typeface="Times New Roman" pitchFamily="18" charset="0"/>
              </a:rPr>
              <a:t>turistas.</a:t>
            </a:r>
            <a:endParaRPr lang="es-EC" dirty="0">
              <a:latin typeface="Times New Roman" pitchFamily="18" charset="0"/>
              <a:cs typeface="Times New Roman" pitchFamily="18" charset="0"/>
            </a:endParaRPr>
          </a:p>
        </p:txBody>
      </p:sp>
    </p:spTree>
    <p:extLst>
      <p:ext uri="{BB962C8B-B14F-4D97-AF65-F5344CB8AC3E}">
        <p14:creationId xmlns:p14="http://schemas.microsoft.com/office/powerpoint/2010/main" val="16918597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48680"/>
            <a:ext cx="8640960" cy="3200876"/>
          </a:xfrm>
          <a:prstGeom prst="rect">
            <a:avLst/>
          </a:prstGeom>
          <a:noFill/>
        </p:spPr>
        <p:txBody>
          <a:bodyPr wrap="square" rtlCol="0">
            <a:spAutoFit/>
          </a:bodyPr>
          <a:lstStyle/>
          <a:p>
            <a:pPr algn="ctr"/>
            <a:r>
              <a:rPr lang="es-ES" sz="2000" b="1" dirty="0">
                <a:latin typeface="Times New Roman" pitchFamily="18" charset="0"/>
                <a:cs typeface="Times New Roman" pitchFamily="18" charset="0"/>
              </a:rPr>
              <a:t>CAPÍTULO </a:t>
            </a:r>
            <a:r>
              <a:rPr lang="es-ES" sz="2000" b="1" dirty="0" smtClean="0">
                <a:latin typeface="Times New Roman" pitchFamily="18" charset="0"/>
                <a:cs typeface="Times New Roman" pitchFamily="18" charset="0"/>
              </a:rPr>
              <a:t>III</a:t>
            </a:r>
            <a:endParaRPr lang="es-EC" sz="2000" dirty="0">
              <a:latin typeface="Times New Roman" pitchFamily="18" charset="0"/>
              <a:cs typeface="Times New Roman" pitchFamily="18" charset="0"/>
            </a:endParaRPr>
          </a:p>
          <a:p>
            <a:pPr algn="ctr"/>
            <a:r>
              <a:rPr lang="es-EC" sz="2000" b="1" dirty="0" smtClean="0">
                <a:latin typeface="Times New Roman" pitchFamily="18" charset="0"/>
                <a:cs typeface="Times New Roman" pitchFamily="18" charset="0"/>
              </a:rPr>
              <a:t>La Empresa y su Organización</a:t>
            </a:r>
            <a:endParaRPr lang="es-EC" sz="2000" dirty="0">
              <a:latin typeface="Times New Roman" pitchFamily="18" charset="0"/>
              <a:cs typeface="Times New Roman" pitchFamily="18" charset="0"/>
            </a:endParaRPr>
          </a:p>
          <a:p>
            <a:r>
              <a:rPr lang="es-ES" dirty="0">
                <a:latin typeface="Times New Roman" pitchFamily="18" charset="0"/>
                <a:cs typeface="Times New Roman" pitchFamily="18" charset="0"/>
              </a:rPr>
              <a:t> </a:t>
            </a:r>
            <a:endParaRPr lang="es-EC" dirty="0">
              <a:latin typeface="Times New Roman" pitchFamily="18" charset="0"/>
              <a:cs typeface="Times New Roman" pitchFamily="18" charset="0"/>
            </a:endParaRPr>
          </a:p>
          <a:p>
            <a:r>
              <a:rPr lang="es-ES" b="1" dirty="0" smtClean="0">
                <a:latin typeface="Times New Roman" pitchFamily="18" charset="0"/>
                <a:cs typeface="Times New Roman" pitchFamily="18" charset="0"/>
              </a:rPr>
              <a:t>1. </a:t>
            </a:r>
            <a:r>
              <a:rPr lang="es-ES" b="1" dirty="0">
                <a:latin typeface="Times New Roman" pitchFamily="18" charset="0"/>
                <a:cs typeface="Times New Roman" pitchFamily="18" charset="0"/>
              </a:rPr>
              <a:t>Objetivos </a:t>
            </a:r>
            <a:r>
              <a:rPr lang="es-ES" b="1" dirty="0" smtClean="0">
                <a:latin typeface="Times New Roman" pitchFamily="18" charset="0"/>
                <a:cs typeface="Times New Roman" pitchFamily="18" charset="0"/>
              </a:rPr>
              <a:t>de </a:t>
            </a:r>
            <a:r>
              <a:rPr lang="es-EC" b="1" dirty="0" smtClean="0">
                <a:latin typeface="Times New Roman" pitchFamily="18" charset="0"/>
                <a:cs typeface="Times New Roman" pitchFamily="18" charset="0"/>
              </a:rPr>
              <a:t>la empresa y su organización</a:t>
            </a:r>
            <a:endParaRPr lang="es-EC" dirty="0">
              <a:latin typeface="Times New Roman" pitchFamily="18" charset="0"/>
              <a:cs typeface="Times New Roman" pitchFamily="18" charset="0"/>
            </a:endParaRPr>
          </a:p>
          <a:p>
            <a:pPr lvl="0"/>
            <a:endParaRPr lang="es-ES" dirty="0" smtClean="0">
              <a:latin typeface="Times New Roman" pitchFamily="18" charset="0"/>
              <a:cs typeface="Times New Roman" pitchFamily="18" charset="0"/>
            </a:endParaRPr>
          </a:p>
          <a:p>
            <a:pPr marL="285750" lvl="0" indent="-285750">
              <a:buFont typeface="Wingdings" pitchFamily="2" charset="2"/>
              <a:buChar char="q"/>
            </a:pPr>
            <a:r>
              <a:rPr lang="es-EC" dirty="0">
                <a:latin typeface="Times New Roman" pitchFamily="18" charset="0"/>
                <a:cs typeface="Times New Roman" pitchFamily="18" charset="0"/>
              </a:rPr>
              <a:t>Diseñar una estructura organizacional eficiente, que satisfaga las necesidades del mercado de servicios turísticos</a:t>
            </a:r>
            <a:r>
              <a:rPr lang="es-EC" dirty="0" smtClean="0">
                <a:latin typeface="Times New Roman" pitchFamily="18" charset="0"/>
                <a:cs typeface="Times New Roman" pitchFamily="18" charset="0"/>
              </a:rPr>
              <a:t>.</a:t>
            </a:r>
          </a:p>
          <a:p>
            <a:pPr marL="285750" lvl="0" indent="-285750">
              <a:buFont typeface="Wingdings" pitchFamily="2" charset="2"/>
              <a:buChar char="q"/>
            </a:pPr>
            <a:endParaRPr lang="es-EC" dirty="0">
              <a:latin typeface="Times New Roman" pitchFamily="18" charset="0"/>
              <a:cs typeface="Times New Roman" pitchFamily="18" charset="0"/>
            </a:endParaRPr>
          </a:p>
          <a:p>
            <a:pPr marL="285750" lvl="0" indent="-285750">
              <a:buFont typeface="Wingdings" pitchFamily="2" charset="2"/>
              <a:buChar char="q"/>
            </a:pPr>
            <a:r>
              <a:rPr lang="es-EC" dirty="0">
                <a:latin typeface="Times New Roman" pitchFamily="18" charset="0"/>
                <a:cs typeface="Times New Roman" pitchFamily="18" charset="0"/>
              </a:rPr>
              <a:t>Definir la base filosófica de la empresa y determinar las estrategias competitivas que le permitan crecer y mantenerse en el mercado en base a la satisfacción de los requerimientos del cliente.</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pic>
        <p:nvPicPr>
          <p:cNvPr id="4" name="Picture 12" descr="http://www.solucionesim.net/blog/wp-content/uploads/2012/04/Plan-de-Negocios.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3250" y="3717032"/>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9142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79512" y="260648"/>
            <a:ext cx="4680520" cy="6186309"/>
          </a:xfrm>
          <a:prstGeom prst="rect">
            <a:avLst/>
          </a:prstGeom>
          <a:noFill/>
        </p:spPr>
        <p:txBody>
          <a:bodyPr wrap="square" rtlCol="0">
            <a:spAutoFit/>
          </a:bodyPr>
          <a:lstStyle/>
          <a:p>
            <a:r>
              <a:rPr lang="es-ES" b="1" dirty="0" smtClean="0">
                <a:latin typeface="Times New Roman" pitchFamily="18" charset="0"/>
                <a:cs typeface="Times New Roman" pitchFamily="18" charset="0"/>
              </a:rPr>
              <a:t>Clasificación </a:t>
            </a:r>
            <a:r>
              <a:rPr lang="es-ES" b="1" dirty="0">
                <a:latin typeface="Times New Roman" pitchFamily="18" charset="0"/>
                <a:cs typeface="Times New Roman" pitchFamily="18" charset="0"/>
              </a:rPr>
              <a:t>de los servicios por su uso y </a:t>
            </a:r>
            <a:r>
              <a:rPr lang="es-ES" b="1" dirty="0" smtClean="0">
                <a:latin typeface="Times New Roman" pitchFamily="18" charset="0"/>
                <a:cs typeface="Times New Roman" pitchFamily="18" charset="0"/>
              </a:rPr>
              <a:t>efecto</a:t>
            </a:r>
            <a:endParaRPr lang="es-EC" dirty="0">
              <a:latin typeface="Times New Roman" pitchFamily="18" charset="0"/>
              <a:cs typeface="Times New Roman" pitchFamily="18" charset="0"/>
            </a:endParaRPr>
          </a:p>
          <a:p>
            <a:endParaRPr lang="es-EC" dirty="0">
              <a:latin typeface="Times New Roman" pitchFamily="18" charset="0"/>
              <a:cs typeface="Times New Roman" pitchFamily="18" charset="0"/>
            </a:endParaRPr>
          </a:p>
          <a:p>
            <a:r>
              <a:rPr lang="es-ES" b="1" dirty="0">
                <a:latin typeface="Times New Roman" pitchFamily="18" charset="0"/>
                <a:cs typeface="Times New Roman" pitchFamily="18" charset="0"/>
              </a:rPr>
              <a:t>Clasificación por su </a:t>
            </a:r>
            <a:r>
              <a:rPr lang="es-ES" b="1" dirty="0" smtClean="0">
                <a:latin typeface="Times New Roman" pitchFamily="18" charset="0"/>
                <a:cs typeface="Times New Roman" pitchFamily="18" charset="0"/>
              </a:rPr>
              <a:t>uso</a:t>
            </a:r>
            <a:r>
              <a:rPr lang="es-ES" b="1" dirty="0">
                <a:latin typeface="Times New Roman" pitchFamily="18" charset="0"/>
                <a:cs typeface="Times New Roman" pitchFamily="18" charset="0"/>
              </a:rPr>
              <a:t>:</a:t>
            </a:r>
            <a:endParaRPr lang="es-ES" dirty="0" smtClean="0">
              <a:latin typeface="Times New Roman" pitchFamily="18" charset="0"/>
              <a:cs typeface="Times New Roman" pitchFamily="18" charset="0"/>
            </a:endParaRPr>
          </a:p>
          <a:p>
            <a:pPr marL="285750" indent="-285750">
              <a:buFont typeface="Arial" pitchFamily="34" charset="0"/>
              <a:buChar char="•"/>
            </a:pPr>
            <a:r>
              <a:rPr lang="es-ES" dirty="0" smtClean="0">
                <a:latin typeface="Times New Roman" pitchFamily="18" charset="0"/>
                <a:cs typeface="Times New Roman" pitchFamily="18" charset="0"/>
              </a:rPr>
              <a:t>De </a:t>
            </a:r>
            <a:r>
              <a:rPr lang="es-ES" dirty="0">
                <a:latin typeface="Times New Roman" pitchFamily="18" charset="0"/>
                <a:cs typeface="Times New Roman" pitchFamily="18" charset="0"/>
              </a:rPr>
              <a:t>consumo final. </a:t>
            </a:r>
            <a:endParaRPr lang="es-ES" dirty="0" smtClean="0">
              <a:latin typeface="Times New Roman" pitchFamily="18" charset="0"/>
              <a:cs typeface="Times New Roman" pitchFamily="18" charset="0"/>
            </a:endParaRPr>
          </a:p>
          <a:p>
            <a:pPr marL="285750" indent="-285750">
              <a:buFont typeface="Arial" pitchFamily="34" charset="0"/>
              <a:buChar char="•"/>
            </a:pPr>
            <a:r>
              <a:rPr lang="es-ES" dirty="0" smtClean="0">
                <a:latin typeface="Times New Roman" pitchFamily="18" charset="0"/>
                <a:cs typeface="Times New Roman" pitchFamily="18" charset="0"/>
              </a:rPr>
              <a:t>Intermedios</a:t>
            </a:r>
            <a:r>
              <a:rPr lang="es-ES" dirty="0">
                <a:latin typeface="Times New Roman" pitchFamily="18" charset="0"/>
                <a:cs typeface="Times New Roman" pitchFamily="18" charset="0"/>
              </a:rPr>
              <a:t>. </a:t>
            </a:r>
            <a:endParaRPr lang="es-ES" dirty="0" smtClean="0">
              <a:latin typeface="Times New Roman" pitchFamily="18" charset="0"/>
              <a:cs typeface="Times New Roman" pitchFamily="18" charset="0"/>
            </a:endParaRPr>
          </a:p>
          <a:p>
            <a:pPr marL="285750" lvl="0" indent="-285750">
              <a:buFont typeface="Arial" pitchFamily="34" charset="0"/>
              <a:buChar char="•"/>
            </a:pPr>
            <a:r>
              <a:rPr lang="es-ES" dirty="0" smtClean="0">
                <a:latin typeface="Times New Roman" pitchFamily="18" charset="0"/>
                <a:cs typeface="Times New Roman" pitchFamily="18" charset="0"/>
              </a:rPr>
              <a:t>De </a:t>
            </a:r>
            <a:r>
              <a:rPr lang="es-ES" dirty="0">
                <a:latin typeface="Times New Roman" pitchFamily="18" charset="0"/>
                <a:cs typeface="Times New Roman" pitchFamily="18" charset="0"/>
              </a:rPr>
              <a:t>capital</a:t>
            </a:r>
            <a:r>
              <a:rPr lang="es-ES" dirty="0" smtClean="0">
                <a:latin typeface="Times New Roman" pitchFamily="18" charset="0"/>
                <a:cs typeface="Times New Roman" pitchFamily="18" charset="0"/>
              </a:rPr>
              <a:t>.</a:t>
            </a:r>
            <a:endParaRPr lang="es-ES" dirty="0">
              <a:latin typeface="Times New Roman" pitchFamily="18" charset="0"/>
              <a:cs typeface="Times New Roman" pitchFamily="18" charset="0"/>
            </a:endParaRPr>
          </a:p>
          <a:p>
            <a:pPr lvl="0"/>
            <a:endParaRPr lang="es-ES" dirty="0" smtClean="0">
              <a:latin typeface="Times New Roman" pitchFamily="18" charset="0"/>
              <a:cs typeface="Times New Roman" pitchFamily="18" charset="0"/>
            </a:endParaRPr>
          </a:p>
          <a:p>
            <a:pPr marL="285750" indent="-285750">
              <a:buFont typeface="Wingdings" pitchFamily="2" charset="2"/>
              <a:buChar char="q"/>
            </a:pPr>
            <a:r>
              <a:rPr lang="es-ES" dirty="0" smtClean="0">
                <a:latin typeface="Times New Roman" pitchFamily="18" charset="0"/>
                <a:cs typeface="Times New Roman" pitchFamily="18" charset="0"/>
              </a:rPr>
              <a:t>Este </a:t>
            </a:r>
            <a:r>
              <a:rPr lang="es-ES" dirty="0">
                <a:latin typeface="Times New Roman" pitchFamily="18" charset="0"/>
                <a:cs typeface="Times New Roman" pitchFamily="18" charset="0"/>
              </a:rPr>
              <a:t>servicio es un satisfactor de consumo </a:t>
            </a:r>
            <a:r>
              <a:rPr lang="es-ES" dirty="0" smtClean="0">
                <a:latin typeface="Times New Roman" pitchFamily="18" charset="0"/>
                <a:cs typeface="Times New Roman" pitchFamily="18" charset="0"/>
              </a:rPr>
              <a:t>final, porque son </a:t>
            </a:r>
            <a:r>
              <a:rPr lang="es-ES" dirty="0">
                <a:latin typeface="Times New Roman" pitchFamily="18" charset="0"/>
                <a:cs typeface="Times New Roman" pitchFamily="18" charset="0"/>
              </a:rPr>
              <a:t>los que satisfacen la demanda de las personas y familia, como los productos alimenticios, vestido, transporte, comunicación, esparcimiento, educación, etc.</a:t>
            </a:r>
            <a:endParaRPr lang="es-EC" dirty="0">
              <a:latin typeface="Times New Roman" pitchFamily="18" charset="0"/>
              <a:cs typeface="Times New Roman" pitchFamily="18" charset="0"/>
            </a:endParaRPr>
          </a:p>
          <a:p>
            <a:pPr marL="285750" indent="-285750">
              <a:buFont typeface="Wingdings" pitchFamily="2" charset="2"/>
              <a:buChar char="q"/>
            </a:pPr>
            <a:endParaRPr lang="es-ES" dirty="0" smtClean="0">
              <a:latin typeface="Times New Roman" pitchFamily="18" charset="0"/>
              <a:cs typeface="Times New Roman" pitchFamily="18" charset="0"/>
            </a:endParaRPr>
          </a:p>
          <a:p>
            <a:r>
              <a:rPr lang="es-ES" b="1" dirty="0" smtClean="0">
                <a:latin typeface="Times New Roman" pitchFamily="18" charset="0"/>
                <a:cs typeface="Times New Roman" pitchFamily="18" charset="0"/>
              </a:rPr>
              <a:t>Clasificación </a:t>
            </a:r>
            <a:r>
              <a:rPr lang="es-ES" b="1" dirty="0">
                <a:latin typeface="Times New Roman" pitchFamily="18" charset="0"/>
                <a:cs typeface="Times New Roman" pitchFamily="18" charset="0"/>
              </a:rPr>
              <a:t>por su </a:t>
            </a:r>
            <a:r>
              <a:rPr lang="es-ES" b="1" dirty="0" smtClean="0">
                <a:latin typeface="Times New Roman" pitchFamily="18" charset="0"/>
                <a:cs typeface="Times New Roman" pitchFamily="18" charset="0"/>
              </a:rPr>
              <a:t>efecto</a:t>
            </a:r>
            <a:r>
              <a:rPr lang="es-ES" b="1" dirty="0">
                <a:latin typeface="Times New Roman" pitchFamily="18" charset="0"/>
                <a:cs typeface="Times New Roman" pitchFamily="18" charset="0"/>
              </a:rPr>
              <a:t>:</a:t>
            </a:r>
            <a:endParaRPr lang="es-ES" dirty="0" smtClean="0">
              <a:latin typeface="Times New Roman" pitchFamily="18" charset="0"/>
              <a:cs typeface="Times New Roman" pitchFamily="18" charset="0"/>
            </a:endParaRPr>
          </a:p>
          <a:p>
            <a:pPr marL="285750" indent="-285750">
              <a:buFont typeface="Arial" pitchFamily="34" charset="0"/>
              <a:buChar char="•"/>
            </a:pPr>
            <a:r>
              <a:rPr lang="es-ES" dirty="0" smtClean="0">
                <a:latin typeface="Times New Roman" pitchFamily="18" charset="0"/>
                <a:cs typeface="Times New Roman" pitchFamily="18" charset="0"/>
              </a:rPr>
              <a:t>Nuevos </a:t>
            </a:r>
            <a:r>
              <a:rPr lang="es-ES" dirty="0">
                <a:latin typeface="Times New Roman" pitchFamily="18" charset="0"/>
                <a:cs typeface="Times New Roman" pitchFamily="18" charset="0"/>
              </a:rPr>
              <a:t>o </a:t>
            </a:r>
            <a:r>
              <a:rPr lang="es-ES" dirty="0" smtClean="0">
                <a:latin typeface="Times New Roman" pitchFamily="18" charset="0"/>
                <a:cs typeface="Times New Roman" pitchFamily="18" charset="0"/>
              </a:rPr>
              <a:t>innovadores</a:t>
            </a:r>
          </a:p>
          <a:p>
            <a:pPr marL="285750" indent="-285750">
              <a:buFont typeface="Arial" pitchFamily="34" charset="0"/>
              <a:buChar char="•"/>
            </a:pPr>
            <a:r>
              <a:rPr lang="es-ES" dirty="0" smtClean="0">
                <a:latin typeface="Times New Roman" pitchFamily="18" charset="0"/>
                <a:cs typeface="Times New Roman" pitchFamily="18" charset="0"/>
              </a:rPr>
              <a:t>Los </a:t>
            </a:r>
            <a:r>
              <a:rPr lang="es-ES" dirty="0">
                <a:latin typeface="Times New Roman" pitchFamily="18" charset="0"/>
                <a:cs typeface="Times New Roman" pitchFamily="18" charset="0"/>
              </a:rPr>
              <a:t>iguales al </a:t>
            </a:r>
            <a:r>
              <a:rPr lang="es-ES" dirty="0" smtClean="0">
                <a:latin typeface="Times New Roman" pitchFamily="18" charset="0"/>
                <a:cs typeface="Times New Roman" pitchFamily="18" charset="0"/>
              </a:rPr>
              <a:t>producido</a:t>
            </a:r>
          </a:p>
          <a:p>
            <a:endParaRPr lang="es-ES" dirty="0" smtClean="0">
              <a:latin typeface="Times New Roman" pitchFamily="18" charset="0"/>
              <a:cs typeface="Times New Roman" pitchFamily="18" charset="0"/>
            </a:endParaRPr>
          </a:p>
          <a:p>
            <a:pPr marL="285750" indent="-285750">
              <a:buFont typeface="Wingdings" pitchFamily="2" charset="2"/>
              <a:buChar char="q"/>
            </a:pPr>
            <a:r>
              <a:rPr lang="es-ES" dirty="0" smtClean="0">
                <a:latin typeface="Times New Roman" pitchFamily="18" charset="0"/>
                <a:cs typeface="Times New Roman" pitchFamily="18" charset="0"/>
              </a:rPr>
              <a:t>Este </a:t>
            </a:r>
            <a:r>
              <a:rPr lang="es-ES" dirty="0">
                <a:latin typeface="Times New Roman" pitchFamily="18" charset="0"/>
                <a:cs typeface="Times New Roman" pitchFamily="18" charset="0"/>
              </a:rPr>
              <a:t>servicio se encuentra dentro del grupo los iguales al producido, el </a:t>
            </a:r>
            <a:r>
              <a:rPr lang="es-ES" dirty="0" smtClean="0">
                <a:latin typeface="Times New Roman" pitchFamily="18" charset="0"/>
                <a:cs typeface="Times New Roman" pitchFamily="18" charset="0"/>
              </a:rPr>
              <a:t>servicio de ecoturismo se ofrecerá a </a:t>
            </a:r>
            <a:r>
              <a:rPr lang="es-ES" dirty="0">
                <a:latin typeface="Times New Roman" pitchFamily="18" charset="0"/>
                <a:cs typeface="Times New Roman" pitchFamily="18" charset="0"/>
              </a:rPr>
              <a:t>otro segmento de mercado.</a:t>
            </a:r>
            <a:endParaRPr lang="es-EC" dirty="0">
              <a:latin typeface="Times New Roman" pitchFamily="18" charset="0"/>
              <a:cs typeface="Times New Roman" pitchFamily="18" charset="0"/>
            </a:endParaRPr>
          </a:p>
        </p:txBody>
      </p:sp>
      <p:pic>
        <p:nvPicPr>
          <p:cNvPr id="3" name="Picture 1"/>
          <p:cNvPicPr>
            <a:picLocks noChangeAspect="1" noChangeArrowheads="1"/>
          </p:cNvPicPr>
          <p:nvPr/>
        </p:nvPicPr>
        <p:blipFill>
          <a:blip r:embed="rId3">
            <a:extLst>
              <a:ext uri="{28A0092B-C50C-407E-A947-70E740481C1C}">
                <a14:useLocalDpi xmlns:a14="http://schemas.microsoft.com/office/drawing/2010/main" val="0"/>
              </a:ext>
            </a:extLst>
          </a:blip>
          <a:srcRect r="1364" b="1588"/>
          <a:stretch>
            <a:fillRect/>
          </a:stretch>
        </p:blipFill>
        <p:spPr bwMode="auto">
          <a:xfrm>
            <a:off x="4716016" y="1520700"/>
            <a:ext cx="4393936" cy="3996532"/>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4860032" y="1115452"/>
            <a:ext cx="2088232" cy="369332"/>
          </a:xfrm>
          <a:prstGeom prst="rect">
            <a:avLst/>
          </a:prstGeom>
          <a:noFill/>
        </p:spPr>
        <p:txBody>
          <a:bodyPr wrap="square" rtlCol="0">
            <a:spAutoFit/>
          </a:bodyPr>
          <a:lstStyle/>
          <a:p>
            <a:r>
              <a:rPr lang="es-ES" b="1" dirty="0" smtClean="0">
                <a:latin typeface="Times New Roman" pitchFamily="18" charset="0"/>
                <a:cs typeface="Times New Roman" pitchFamily="18" charset="0"/>
              </a:rPr>
              <a:t>Turismo interno</a:t>
            </a:r>
            <a:endParaRPr lang="es-EC" dirty="0">
              <a:latin typeface="Times New Roman" pitchFamily="18" charset="0"/>
              <a:cs typeface="Times New Roman" pitchFamily="18" charset="0"/>
            </a:endParaRPr>
          </a:p>
        </p:txBody>
      </p:sp>
      <p:sp>
        <p:nvSpPr>
          <p:cNvPr id="6" name="5 CuadroTexto"/>
          <p:cNvSpPr txBox="1"/>
          <p:nvPr/>
        </p:nvSpPr>
        <p:spPr>
          <a:xfrm>
            <a:off x="4716016" y="5589240"/>
            <a:ext cx="4104456" cy="461665"/>
          </a:xfrm>
          <a:prstGeom prst="rect">
            <a:avLst/>
          </a:prstGeom>
          <a:noFill/>
        </p:spPr>
        <p:txBody>
          <a:bodyPr wrap="square" rtlCol="0">
            <a:spAutoFit/>
          </a:bodyPr>
          <a:lstStyle/>
          <a:p>
            <a:r>
              <a:rPr lang="es-ES" sz="1200" b="1" dirty="0">
                <a:latin typeface="Times New Roman" pitchFamily="18" charset="0"/>
                <a:cs typeface="Times New Roman" pitchFamily="18" charset="0"/>
              </a:rPr>
              <a:t>Fuente:</a:t>
            </a:r>
            <a:r>
              <a:rPr lang="es-ES" sz="1200" dirty="0">
                <a:latin typeface="Times New Roman" pitchFamily="18" charset="0"/>
                <a:cs typeface="Times New Roman" pitchFamily="18" charset="0"/>
              </a:rPr>
              <a:t> La experiencia turística en el Ecuador - Cifras esenciales de turismo interno y </a:t>
            </a:r>
            <a:r>
              <a:rPr lang="es-ES" sz="1200" dirty="0" smtClean="0">
                <a:latin typeface="Times New Roman" pitchFamily="18" charset="0"/>
                <a:cs typeface="Times New Roman" pitchFamily="18" charset="0"/>
              </a:rPr>
              <a:t>receptor</a:t>
            </a:r>
            <a:endParaRPr lang="es-EC" sz="1200" dirty="0">
              <a:latin typeface="Times New Roman" pitchFamily="18" charset="0"/>
              <a:cs typeface="Times New Roman" pitchFamily="18" charset="0"/>
            </a:endParaRPr>
          </a:p>
        </p:txBody>
      </p:sp>
    </p:spTree>
    <p:extLst>
      <p:ext uri="{BB962C8B-B14F-4D97-AF65-F5344CB8AC3E}">
        <p14:creationId xmlns:p14="http://schemas.microsoft.com/office/powerpoint/2010/main" val="1043171400"/>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breeze.wav"/>
          </p:stSnd>
        </p:sndAc>
      </p:transition>
    </mc:Choice>
    <mc:Fallback xmlns="">
      <p:transition spd="slow">
        <p:circle/>
        <p:sndAc>
          <p:stSnd>
            <p:snd r:embed="rId4" name="breeze.wav"/>
          </p:stSnd>
        </p:sndAc>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45344" y="260648"/>
            <a:ext cx="8640960" cy="6463308"/>
          </a:xfrm>
          <a:prstGeom prst="rect">
            <a:avLst/>
          </a:prstGeom>
          <a:noFill/>
        </p:spPr>
        <p:txBody>
          <a:bodyPr wrap="square" rtlCol="0">
            <a:spAutoFit/>
          </a:bodyPr>
          <a:lstStyle/>
          <a:p>
            <a:r>
              <a:rPr lang="es-ES" b="1" dirty="0" smtClean="0">
                <a:latin typeface="Times New Roman" pitchFamily="18" charset="0"/>
                <a:cs typeface="Times New Roman" pitchFamily="18" charset="0"/>
              </a:rPr>
              <a:t>FODA DEL SECTOR ECO-TURÍSTICO</a:t>
            </a:r>
            <a:endParaRPr lang="es-EC" dirty="0" smtClean="0">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a:p>
            <a:r>
              <a:rPr lang="es-ES" b="1" dirty="0" smtClean="0">
                <a:latin typeface="Times New Roman" pitchFamily="18" charset="0"/>
                <a:cs typeface="Times New Roman" pitchFamily="18" charset="0"/>
              </a:rPr>
              <a:t>Fortalezas</a:t>
            </a:r>
            <a:r>
              <a:rPr lang="es-EC" b="1" dirty="0" smtClean="0">
                <a:latin typeface="Times New Roman" pitchFamily="18" charset="0"/>
                <a:cs typeface="Times New Roman" pitchFamily="18" charset="0"/>
              </a:rPr>
              <a:t>:</a:t>
            </a:r>
          </a:p>
          <a:p>
            <a:pPr marL="285750" lvl="0" indent="-285750">
              <a:buFont typeface="Wingdings" pitchFamily="2" charset="2"/>
              <a:buChar char="§"/>
            </a:pPr>
            <a:r>
              <a:rPr lang="es-EC" dirty="0" smtClean="0">
                <a:latin typeface="Times New Roman" pitchFamily="18" charset="0"/>
                <a:cs typeface="Times New Roman" pitchFamily="18" charset="0"/>
              </a:rPr>
              <a:t>Ecuador </a:t>
            </a:r>
            <a:r>
              <a:rPr lang="es-EC" dirty="0">
                <a:latin typeface="Times New Roman" pitchFamily="18" charset="0"/>
                <a:cs typeface="Times New Roman" pitchFamily="18" charset="0"/>
              </a:rPr>
              <a:t>es uno de los 17 países </a:t>
            </a:r>
            <a:r>
              <a:rPr lang="es-EC" dirty="0" err="1">
                <a:latin typeface="Times New Roman" pitchFamily="18" charset="0"/>
                <a:cs typeface="Times New Roman" pitchFamily="18" charset="0"/>
              </a:rPr>
              <a:t>megadiversos</a:t>
            </a:r>
            <a:r>
              <a:rPr lang="es-EC" dirty="0">
                <a:latin typeface="Times New Roman" pitchFamily="18" charset="0"/>
                <a:cs typeface="Times New Roman" pitchFamily="18" charset="0"/>
              </a:rPr>
              <a:t> del </a:t>
            </a:r>
            <a:r>
              <a:rPr lang="es-EC" dirty="0" smtClean="0">
                <a:latin typeface="Times New Roman" pitchFamily="18" charset="0"/>
                <a:cs typeface="Times New Roman" pitchFamily="18" charset="0"/>
              </a:rPr>
              <a:t>mundo y </a:t>
            </a:r>
            <a:r>
              <a:rPr lang="es-EC" dirty="0">
                <a:latin typeface="Times New Roman" pitchFamily="18" charset="0"/>
                <a:cs typeface="Times New Roman" pitchFamily="18" charset="0"/>
              </a:rPr>
              <a:t>cuenta con 45 áreas naturales </a:t>
            </a:r>
            <a:r>
              <a:rPr lang="es-EC" dirty="0" smtClean="0">
                <a:latin typeface="Times New Roman" pitchFamily="18" charset="0"/>
                <a:cs typeface="Times New Roman" pitchFamily="18" charset="0"/>
              </a:rPr>
              <a:t>protegidas.</a:t>
            </a:r>
            <a:endParaRPr lang="es-EC" dirty="0">
              <a:latin typeface="Times New Roman" pitchFamily="18" charset="0"/>
              <a:cs typeface="Times New Roman" pitchFamily="18" charset="0"/>
            </a:endParaRPr>
          </a:p>
          <a:p>
            <a:pPr marL="285750" lvl="0" indent="-285750">
              <a:buFont typeface="Wingdings" pitchFamily="2" charset="2"/>
              <a:buChar char="§"/>
            </a:pPr>
            <a:r>
              <a:rPr lang="es-EC" dirty="0" smtClean="0">
                <a:latin typeface="Times New Roman" pitchFamily="18" charset="0"/>
                <a:cs typeface="Times New Roman" pitchFamily="18" charset="0"/>
              </a:rPr>
              <a:t>El </a:t>
            </a:r>
            <a:r>
              <a:rPr lang="es-EC" dirty="0">
                <a:latin typeface="Times New Roman" pitchFamily="18" charset="0"/>
                <a:cs typeface="Times New Roman" pitchFamily="18" charset="0"/>
              </a:rPr>
              <a:t>Ecuador ofrece 4 regiones naturales cercanas y 34 tipos de vegetación en distintos pisos altitudinales.</a:t>
            </a:r>
          </a:p>
          <a:p>
            <a:endParaRPr lang="es-ES" b="1" dirty="0" smtClean="0">
              <a:latin typeface="Times New Roman" pitchFamily="18" charset="0"/>
              <a:cs typeface="Times New Roman" pitchFamily="18" charset="0"/>
            </a:endParaRPr>
          </a:p>
          <a:p>
            <a:r>
              <a:rPr lang="es-ES" b="1" dirty="0" smtClean="0">
                <a:latin typeface="Times New Roman" pitchFamily="18" charset="0"/>
                <a:cs typeface="Times New Roman" pitchFamily="18" charset="0"/>
              </a:rPr>
              <a:t>Oportunidades</a:t>
            </a:r>
            <a:r>
              <a:rPr lang="es-EC" b="1" dirty="0">
                <a:latin typeface="Times New Roman" pitchFamily="18" charset="0"/>
                <a:cs typeface="Times New Roman" pitchFamily="18" charset="0"/>
              </a:rPr>
              <a:t>:</a:t>
            </a:r>
          </a:p>
          <a:p>
            <a:pPr marL="285750" lvl="0" indent="-285750">
              <a:buFont typeface="Wingdings" pitchFamily="2" charset="2"/>
              <a:buChar char="§"/>
            </a:pPr>
            <a:r>
              <a:rPr lang="es-EC" dirty="0" smtClean="0">
                <a:latin typeface="Times New Roman" pitchFamily="18" charset="0"/>
                <a:cs typeface="Times New Roman" pitchFamily="18" charset="0"/>
              </a:rPr>
              <a:t>El </a:t>
            </a:r>
            <a:r>
              <a:rPr lang="es-EC" dirty="0">
                <a:latin typeface="Times New Roman" pitchFamily="18" charset="0"/>
                <a:cs typeface="Times New Roman" pitchFamily="18" charset="0"/>
              </a:rPr>
              <a:t>turismo interno es un mercado potencial latente para el ecoturismo.</a:t>
            </a:r>
          </a:p>
          <a:p>
            <a:pPr marL="285750" lvl="0" indent="-285750">
              <a:buFont typeface="Wingdings" pitchFamily="2" charset="2"/>
              <a:buChar char="§"/>
            </a:pPr>
            <a:r>
              <a:rPr lang="es-EC" dirty="0" smtClean="0">
                <a:latin typeface="Times New Roman" pitchFamily="18" charset="0"/>
                <a:cs typeface="Times New Roman" pitchFamily="18" charset="0"/>
              </a:rPr>
              <a:t>Muchas </a:t>
            </a:r>
            <a:r>
              <a:rPr lang="es-EC" dirty="0">
                <a:latin typeface="Times New Roman" pitchFamily="18" charset="0"/>
                <a:cs typeface="Times New Roman" pitchFamily="18" charset="0"/>
              </a:rPr>
              <a:t>entidades privadas están conservando remanentes de bosques nativos con el propósito de destinar su uso al ecoturismo</a:t>
            </a:r>
            <a:r>
              <a:rPr lang="es-EC" dirty="0" smtClean="0">
                <a:latin typeface="Times New Roman" pitchFamily="18" charset="0"/>
                <a:cs typeface="Times New Roman" pitchFamily="18" charset="0"/>
              </a:rPr>
              <a:t>.</a:t>
            </a:r>
          </a:p>
          <a:p>
            <a:pPr marL="285750" lvl="0" indent="-285750">
              <a:buFont typeface="Wingdings" pitchFamily="2" charset="2"/>
              <a:buChar char="§"/>
            </a:pPr>
            <a:endParaRPr lang="es-EC" dirty="0">
              <a:latin typeface="Times New Roman" pitchFamily="18" charset="0"/>
              <a:cs typeface="Times New Roman" pitchFamily="18" charset="0"/>
            </a:endParaRPr>
          </a:p>
          <a:p>
            <a:r>
              <a:rPr lang="es-ES" b="1" dirty="0" smtClean="0">
                <a:latin typeface="Times New Roman" pitchFamily="18" charset="0"/>
                <a:cs typeface="Times New Roman" pitchFamily="18" charset="0"/>
              </a:rPr>
              <a:t>Debilidades</a:t>
            </a:r>
            <a:r>
              <a:rPr lang="es-ES" b="1" dirty="0">
                <a:latin typeface="Times New Roman" pitchFamily="18" charset="0"/>
                <a:cs typeface="Times New Roman" pitchFamily="18" charset="0"/>
              </a:rPr>
              <a:t>:</a:t>
            </a:r>
          </a:p>
          <a:p>
            <a:pPr marL="285750" lvl="0" indent="-285750">
              <a:buFont typeface="Wingdings" pitchFamily="2" charset="2"/>
              <a:buChar char="§"/>
            </a:pPr>
            <a:r>
              <a:rPr lang="es-EC" dirty="0" smtClean="0">
                <a:latin typeface="Times New Roman" pitchFamily="18" charset="0"/>
                <a:cs typeface="Times New Roman" pitchFamily="18" charset="0"/>
              </a:rPr>
              <a:t>El </a:t>
            </a:r>
            <a:r>
              <a:rPr lang="es-EC" dirty="0">
                <a:latin typeface="Times New Roman" pitchFamily="18" charset="0"/>
                <a:cs typeface="Times New Roman" pitchFamily="18" charset="0"/>
              </a:rPr>
              <a:t>ecoturismo se ha desarrollado de manera desordenada, lo cual ha disminuido la calidad de algunos destinos.</a:t>
            </a:r>
          </a:p>
          <a:p>
            <a:pPr marL="285750" lvl="0" indent="-285750">
              <a:buFont typeface="Wingdings" pitchFamily="2" charset="2"/>
              <a:buChar char="§"/>
            </a:pPr>
            <a:r>
              <a:rPr lang="es-EC" dirty="0">
                <a:latin typeface="Times New Roman" pitchFamily="18" charset="0"/>
                <a:cs typeface="Times New Roman" pitchFamily="18" charset="0"/>
              </a:rPr>
              <a:t>Existe una oferta limitada de productos y servicios ecoturísticos.</a:t>
            </a:r>
          </a:p>
          <a:p>
            <a:endParaRPr lang="es-ES" b="1" dirty="0">
              <a:latin typeface="Times New Roman" pitchFamily="18" charset="0"/>
              <a:cs typeface="Times New Roman" pitchFamily="18" charset="0"/>
            </a:endParaRPr>
          </a:p>
          <a:p>
            <a:r>
              <a:rPr lang="es-ES" b="1" dirty="0">
                <a:latin typeface="Times New Roman" pitchFamily="18" charset="0"/>
                <a:cs typeface="Times New Roman" pitchFamily="18" charset="0"/>
              </a:rPr>
              <a:t>Amenazas</a:t>
            </a:r>
            <a:r>
              <a:rPr lang="es-EC" b="1" dirty="0">
                <a:latin typeface="Times New Roman" pitchFamily="18" charset="0"/>
                <a:cs typeface="Times New Roman" pitchFamily="18" charset="0"/>
              </a:rPr>
              <a:t>:</a:t>
            </a:r>
            <a:endParaRPr lang="es-EC" dirty="0">
              <a:latin typeface="Times New Roman" pitchFamily="18" charset="0"/>
              <a:cs typeface="Times New Roman" pitchFamily="18" charset="0"/>
            </a:endParaRPr>
          </a:p>
          <a:p>
            <a:pPr marL="285750" lvl="0" indent="-285750">
              <a:buFont typeface="Wingdings" pitchFamily="2" charset="2"/>
              <a:buChar char="§"/>
            </a:pPr>
            <a:r>
              <a:rPr lang="es-EC" dirty="0" smtClean="0">
                <a:latin typeface="Times New Roman" pitchFamily="18" charset="0"/>
                <a:cs typeface="Times New Roman" pitchFamily="18" charset="0"/>
              </a:rPr>
              <a:t>La </a:t>
            </a:r>
            <a:r>
              <a:rPr lang="es-EC" dirty="0">
                <a:latin typeface="Times New Roman" pitchFamily="18" charset="0"/>
                <a:cs typeface="Times New Roman" pitchFamily="18" charset="0"/>
              </a:rPr>
              <a:t>actividad turística mal planificada (ecoturismo y/o turismo sostenible) puede ser una amenaza para las áreas naturales y culturas locales.</a:t>
            </a:r>
          </a:p>
          <a:p>
            <a:pPr marL="285750" lvl="0" indent="-285750">
              <a:buFont typeface="Wingdings" pitchFamily="2" charset="2"/>
              <a:buChar char="§"/>
            </a:pPr>
            <a:r>
              <a:rPr lang="es-EC" dirty="0">
                <a:latin typeface="Times New Roman" pitchFamily="18" charset="0"/>
                <a:cs typeface="Times New Roman" pitchFamily="18" charset="0"/>
              </a:rPr>
              <a:t>Las presiones que se ejercen sobre el ambiente son una seria amenaza para el desarrollo del ecoturismo en el largo plazo</a:t>
            </a:r>
            <a:r>
              <a:rPr lang="es-EC" dirty="0" smtClean="0">
                <a:latin typeface="Times New Roman" pitchFamily="18" charset="0"/>
                <a:cs typeface="Times New Roman" pitchFamily="18" charset="0"/>
              </a:rPr>
              <a:t>.</a:t>
            </a:r>
            <a:endParaRPr lang="es-EC" dirty="0">
              <a:latin typeface="Times New Roman" pitchFamily="18" charset="0"/>
              <a:cs typeface="Times New Roman" pitchFamily="18" charset="0"/>
            </a:endParaRPr>
          </a:p>
        </p:txBody>
      </p:sp>
    </p:spTree>
    <p:extLst>
      <p:ext uri="{BB962C8B-B14F-4D97-AF65-F5344CB8AC3E}">
        <p14:creationId xmlns:p14="http://schemas.microsoft.com/office/powerpoint/2010/main" val="36119072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48680"/>
            <a:ext cx="8640960" cy="369332"/>
          </a:xfrm>
          <a:prstGeom prst="rect">
            <a:avLst/>
          </a:prstGeom>
          <a:noFill/>
        </p:spPr>
        <p:txBody>
          <a:bodyPr wrap="square" rtlCol="0">
            <a:spAutoFit/>
          </a:bodyPr>
          <a:lstStyle/>
          <a:p>
            <a:r>
              <a:rPr lang="es-ES" b="1" dirty="0">
                <a:latin typeface="Times New Roman" pitchFamily="18" charset="0"/>
                <a:cs typeface="Times New Roman" pitchFamily="18" charset="0"/>
              </a:rPr>
              <a:t>Paquetes de los destinos que se van a ofrecer</a:t>
            </a:r>
            <a:r>
              <a:rPr lang="es-ES" b="1" dirty="0" smtClean="0">
                <a:latin typeface="Times New Roman" pitchFamily="18" charset="0"/>
                <a:cs typeface="Times New Roman" pitchFamily="18" charset="0"/>
              </a:rPr>
              <a:t>:</a:t>
            </a:r>
            <a:endParaRPr lang="es-ES" dirty="0" smtClean="0">
              <a:latin typeface="Times New Roman" pitchFamily="18" charset="0"/>
              <a:cs typeface="Times New Roman" pitchFamily="18" charset="0"/>
            </a:endParaRPr>
          </a:p>
        </p:txBody>
      </p:sp>
      <p:graphicFrame>
        <p:nvGraphicFramePr>
          <p:cNvPr id="3" name="2 Diagrama"/>
          <p:cNvGraphicFramePr/>
          <p:nvPr>
            <p:extLst>
              <p:ext uri="{D42A27DB-BD31-4B8C-83A1-F6EECF244321}">
                <p14:modId xmlns:p14="http://schemas.microsoft.com/office/powerpoint/2010/main" val="3324363064"/>
              </p:ext>
            </p:extLst>
          </p:nvPr>
        </p:nvGraphicFramePr>
        <p:xfrm>
          <a:off x="1572344" y="17728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00732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45344" y="494670"/>
            <a:ext cx="8640960" cy="2031325"/>
          </a:xfrm>
          <a:prstGeom prst="rect">
            <a:avLst/>
          </a:prstGeom>
          <a:noFill/>
        </p:spPr>
        <p:txBody>
          <a:bodyPr wrap="square" rtlCol="0">
            <a:spAutoFit/>
          </a:bodyPr>
          <a:lstStyle/>
          <a:p>
            <a:r>
              <a:rPr lang="es-ES" b="1" dirty="0">
                <a:latin typeface="Times New Roman" pitchFamily="18" charset="0"/>
                <a:cs typeface="Times New Roman" pitchFamily="18" charset="0"/>
              </a:rPr>
              <a:t>Razón social, logotipo, slogan</a:t>
            </a:r>
            <a:endParaRPr lang="es-EC" dirty="0">
              <a:latin typeface="Times New Roman" pitchFamily="18" charset="0"/>
              <a:cs typeface="Times New Roman" pitchFamily="18" charset="0"/>
            </a:endParaRPr>
          </a:p>
          <a:p>
            <a:endParaRPr lang="es-EC" dirty="0" smtClean="0">
              <a:latin typeface="Times New Roman" pitchFamily="18" charset="0"/>
              <a:cs typeface="Times New Roman" pitchFamily="18" charset="0"/>
            </a:endParaRPr>
          </a:p>
          <a:p>
            <a:r>
              <a:rPr lang="es-EC" dirty="0" smtClean="0">
                <a:latin typeface="Times New Roman" pitchFamily="18" charset="0"/>
                <a:cs typeface="Times New Roman" pitchFamily="18" charset="0"/>
              </a:rPr>
              <a:t>La empresa se constituirá como sociedad anónima. La </a:t>
            </a:r>
            <a:r>
              <a:rPr lang="es-EC" dirty="0">
                <a:latin typeface="Times New Roman" pitchFamily="18" charset="0"/>
                <a:cs typeface="Times New Roman" pitchFamily="18" charset="0"/>
              </a:rPr>
              <a:t>razón </a:t>
            </a:r>
            <a:r>
              <a:rPr lang="es-EC" dirty="0" smtClean="0">
                <a:latin typeface="Times New Roman" pitchFamily="18" charset="0"/>
                <a:cs typeface="Times New Roman" pitchFamily="18" charset="0"/>
              </a:rPr>
              <a:t>social:</a:t>
            </a:r>
          </a:p>
          <a:p>
            <a:endParaRPr lang="es-EC" dirty="0">
              <a:latin typeface="Times New Roman" pitchFamily="18" charset="0"/>
              <a:cs typeface="Times New Roman" pitchFamily="18" charset="0"/>
            </a:endParaRPr>
          </a:p>
          <a:p>
            <a:r>
              <a:rPr lang="es-ES" dirty="0" smtClean="0">
                <a:latin typeface="Times New Roman" pitchFamily="18" charset="0"/>
                <a:cs typeface="Times New Roman" pitchFamily="18" charset="0"/>
              </a:rPr>
              <a:t>El</a:t>
            </a:r>
            <a:r>
              <a:rPr lang="es-ES" b="1" dirty="0" smtClean="0">
                <a:latin typeface="Times New Roman" pitchFamily="18" charset="0"/>
                <a:cs typeface="Times New Roman" pitchFamily="18" charset="0"/>
              </a:rPr>
              <a:t> </a:t>
            </a:r>
            <a:r>
              <a:rPr lang="es-ES" b="1" dirty="0">
                <a:latin typeface="Times New Roman" pitchFamily="18" charset="0"/>
                <a:cs typeface="Times New Roman" pitchFamily="18" charset="0"/>
              </a:rPr>
              <a:t>logotipo </a:t>
            </a:r>
            <a:r>
              <a:rPr lang="es-ES" dirty="0">
                <a:latin typeface="Times New Roman" pitchFamily="18" charset="0"/>
                <a:cs typeface="Times New Roman" pitchFamily="18" charset="0"/>
              </a:rPr>
              <a:t>es el elemento visual distintivo por excelencia, representa y simboliza la identidad de la compañía, representa la promesa básica</a:t>
            </a:r>
            <a:r>
              <a:rPr lang="es-ES" dirty="0" smtClean="0">
                <a:latin typeface="Times New Roman" pitchFamily="18" charset="0"/>
                <a:cs typeface="Times New Roman" pitchFamily="18" charset="0"/>
              </a:rPr>
              <a:t>. </a:t>
            </a:r>
            <a:r>
              <a:rPr lang="es-EC" dirty="0" smtClean="0">
                <a:latin typeface="Times New Roman" pitchFamily="18" charset="0"/>
                <a:cs typeface="Times New Roman" pitchFamily="18" charset="0"/>
              </a:rPr>
              <a:t>El logotipo deberá </a:t>
            </a:r>
            <a:r>
              <a:rPr lang="es-EC" dirty="0">
                <a:latin typeface="Times New Roman" pitchFamily="18" charset="0"/>
                <a:cs typeface="Times New Roman" pitchFamily="18" charset="0"/>
              </a:rPr>
              <a:t>mantenerse inmutable a través del tiempo. </a:t>
            </a:r>
          </a:p>
        </p:txBody>
      </p:sp>
      <p:sp>
        <p:nvSpPr>
          <p:cNvPr id="4" name="WordArt 2"/>
          <p:cNvSpPr>
            <a:spLocks noChangeArrowheads="1" noChangeShapeType="1" noTextEdit="1"/>
          </p:cNvSpPr>
          <p:nvPr/>
        </p:nvSpPr>
        <p:spPr bwMode="auto">
          <a:xfrm>
            <a:off x="6588224" y="836712"/>
            <a:ext cx="2088232" cy="504056"/>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es-EC" sz="3600" kern="10" spc="0" dirty="0" smtClean="0">
                <a:ln>
                  <a:noFill/>
                </a:ln>
                <a:solidFill>
                  <a:srgbClr val="669034"/>
                </a:solidFill>
                <a:effectLst>
                  <a:outerShdw dist="45791" dir="2021404" algn="ctr" rotWithShape="0">
                    <a:srgbClr val="B2B2B2">
                      <a:alpha val="80000"/>
                    </a:srgbClr>
                  </a:outerShdw>
                </a:effectLst>
                <a:latin typeface="Times New Roman"/>
                <a:cs typeface="Times New Roman"/>
              </a:rPr>
              <a:t>Eco Aventura S. A.</a:t>
            </a:r>
            <a:endParaRPr lang="es-EC" sz="3600" kern="10" spc="0" dirty="0">
              <a:ln>
                <a:noFill/>
              </a:ln>
              <a:solidFill>
                <a:srgbClr val="669034"/>
              </a:solidFill>
              <a:effectLst>
                <a:outerShdw dist="45791" dir="2021404" algn="ctr" rotWithShape="0">
                  <a:srgbClr val="B2B2B2">
                    <a:alpha val="80000"/>
                  </a:srgbClr>
                </a:outerShdw>
              </a:effectLst>
              <a:latin typeface="Times New Roman"/>
              <a:cs typeface="Times New Roman"/>
            </a:endParaRPr>
          </a:p>
        </p:txBody>
      </p:sp>
      <p:pic>
        <p:nvPicPr>
          <p:cNvPr id="81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2588" y="2664668"/>
            <a:ext cx="5838825" cy="407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003047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39388"/>
            <a:ext cx="8640960" cy="369332"/>
          </a:xfrm>
          <a:prstGeom prst="rect">
            <a:avLst/>
          </a:prstGeom>
          <a:noFill/>
        </p:spPr>
        <p:txBody>
          <a:bodyPr wrap="square" rtlCol="0">
            <a:spAutoFit/>
          </a:bodyPr>
          <a:lstStyle/>
          <a:p>
            <a:r>
              <a:rPr lang="es-ES" b="1" dirty="0">
                <a:latin typeface="Times New Roman" pitchFamily="18" charset="0"/>
                <a:cs typeface="Times New Roman" pitchFamily="18" charset="0"/>
              </a:rPr>
              <a:t>Base filosófica de la </a:t>
            </a:r>
            <a:r>
              <a:rPr lang="es-ES" b="1" dirty="0" smtClean="0">
                <a:latin typeface="Times New Roman" pitchFamily="18" charset="0"/>
                <a:cs typeface="Times New Roman" pitchFamily="18" charset="0"/>
              </a:rPr>
              <a:t>empresa</a:t>
            </a:r>
            <a:endParaRPr lang="es-EC" dirty="0">
              <a:latin typeface="Times New Roman" pitchFamily="18" charset="0"/>
              <a:cs typeface="Times New Roman" pitchFamily="18" charset="0"/>
            </a:endParaRPr>
          </a:p>
        </p:txBody>
      </p:sp>
      <p:sp>
        <p:nvSpPr>
          <p:cNvPr id="3" name="2 Rectángulo redondeado"/>
          <p:cNvSpPr/>
          <p:nvPr/>
        </p:nvSpPr>
        <p:spPr>
          <a:xfrm>
            <a:off x="107504" y="1052736"/>
            <a:ext cx="6048672" cy="2592288"/>
          </a:xfrm>
          <a:prstGeom prst="roundRect">
            <a:avLst/>
          </a:prstGeom>
          <a:solidFill>
            <a:srgbClr val="339933"/>
          </a:solidFill>
        </p:spPr>
        <p:style>
          <a:lnRef idx="0">
            <a:schemeClr val="accent6"/>
          </a:lnRef>
          <a:fillRef idx="3">
            <a:schemeClr val="accent6"/>
          </a:fillRef>
          <a:effectRef idx="3">
            <a:schemeClr val="accent6"/>
          </a:effectRef>
          <a:fontRef idx="minor">
            <a:schemeClr val="lt1"/>
          </a:fontRef>
        </p:style>
        <p:txBody>
          <a:bodyPr rtlCol="0" anchor="ctr"/>
          <a:lstStyle/>
          <a:p>
            <a:pPr algn="ctr">
              <a:lnSpc>
                <a:spcPct val="150000"/>
              </a:lnSpc>
            </a:pPr>
            <a:r>
              <a:rPr lang="es-ES_tradnl" sz="2400" b="1" dirty="0" smtClean="0">
                <a:solidFill>
                  <a:schemeClr val="bg1"/>
                </a:solidFill>
                <a:latin typeface="Tahoma" pitchFamily="34" charset="0"/>
                <a:ea typeface="Tahoma" pitchFamily="34" charset="0"/>
                <a:cs typeface="Tahoma" pitchFamily="34" charset="0"/>
              </a:rPr>
              <a:t>Misión</a:t>
            </a:r>
          </a:p>
          <a:p>
            <a:pPr algn="ctr">
              <a:lnSpc>
                <a:spcPct val="150000"/>
              </a:lnSpc>
            </a:pPr>
            <a:r>
              <a:rPr lang="es-ES_tradnl" sz="1600" dirty="0" smtClean="0">
                <a:solidFill>
                  <a:schemeClr val="bg1"/>
                </a:solidFill>
                <a:latin typeface="Tahoma" pitchFamily="34" charset="0"/>
                <a:ea typeface="Tahoma" pitchFamily="34" charset="0"/>
                <a:cs typeface="Tahoma" pitchFamily="34" charset="0"/>
              </a:rPr>
              <a:t>Proveer </a:t>
            </a:r>
            <a:r>
              <a:rPr lang="es-ES_tradnl" sz="1600" dirty="0">
                <a:solidFill>
                  <a:schemeClr val="bg1"/>
                </a:solidFill>
                <a:latin typeface="Tahoma" pitchFamily="34" charset="0"/>
                <a:ea typeface="Tahoma" pitchFamily="34" charset="0"/>
                <a:cs typeface="Tahoma" pitchFamily="34" charset="0"/>
              </a:rPr>
              <a:t>servicios de </a:t>
            </a:r>
            <a:r>
              <a:rPr lang="es-ES_tradnl" sz="1600" dirty="0" smtClean="0">
                <a:solidFill>
                  <a:schemeClr val="bg1"/>
                </a:solidFill>
                <a:latin typeface="Tahoma" pitchFamily="34" charset="0"/>
                <a:ea typeface="Tahoma" pitchFamily="34" charset="0"/>
                <a:cs typeface="Tahoma" pitchFamily="34" charset="0"/>
              </a:rPr>
              <a:t>viajes académicos turísticos para unidades educativas excelente </a:t>
            </a:r>
            <a:r>
              <a:rPr lang="es-ES_tradnl" sz="1600" dirty="0">
                <a:solidFill>
                  <a:schemeClr val="bg1"/>
                </a:solidFill>
                <a:latin typeface="Tahoma" pitchFamily="34" charset="0"/>
                <a:ea typeface="Tahoma" pitchFamily="34" charset="0"/>
                <a:cs typeface="Tahoma" pitchFamily="34" charset="0"/>
              </a:rPr>
              <a:t>calidad de acuerdo a las necesidades de los niños y jóvenes que disfrutan de la historia natural y de la observación de ecosistemas, </a:t>
            </a:r>
            <a:r>
              <a:rPr lang="es-ES_tradnl" sz="1600" dirty="0" smtClean="0">
                <a:solidFill>
                  <a:schemeClr val="bg1"/>
                </a:solidFill>
                <a:latin typeface="Tahoma" pitchFamily="34" charset="0"/>
                <a:ea typeface="Tahoma" pitchFamily="34" charset="0"/>
                <a:cs typeface="Tahoma" pitchFamily="34" charset="0"/>
              </a:rPr>
              <a:t>flora y </a:t>
            </a:r>
            <a:r>
              <a:rPr lang="es-ES_tradnl" sz="1600" dirty="0">
                <a:solidFill>
                  <a:schemeClr val="bg1"/>
                </a:solidFill>
                <a:latin typeface="Tahoma" pitchFamily="34" charset="0"/>
                <a:ea typeface="Tahoma" pitchFamily="34" charset="0"/>
                <a:cs typeface="Tahoma" pitchFamily="34" charset="0"/>
              </a:rPr>
              <a:t>fauna</a:t>
            </a:r>
            <a:r>
              <a:rPr lang="es-ES_tradnl" sz="1600" dirty="0" smtClean="0">
                <a:solidFill>
                  <a:schemeClr val="bg1"/>
                </a:solidFill>
                <a:latin typeface="Tahoma" pitchFamily="34" charset="0"/>
                <a:ea typeface="Tahoma" pitchFamily="34" charset="0"/>
                <a:cs typeface="Tahoma" pitchFamily="34" charset="0"/>
              </a:rPr>
              <a:t>.</a:t>
            </a:r>
            <a:endParaRPr lang="es-EC" sz="1600" dirty="0">
              <a:solidFill>
                <a:schemeClr val="bg1"/>
              </a:solidFill>
            </a:endParaRPr>
          </a:p>
        </p:txBody>
      </p:sp>
      <p:sp>
        <p:nvSpPr>
          <p:cNvPr id="4" name="3 Rectángulo redondeado"/>
          <p:cNvSpPr/>
          <p:nvPr/>
        </p:nvSpPr>
        <p:spPr>
          <a:xfrm>
            <a:off x="2483768" y="4063628"/>
            <a:ext cx="6552728" cy="2605732"/>
          </a:xfrm>
          <a:prstGeom prst="roundRect">
            <a:avLst/>
          </a:prstGeom>
          <a:solidFill>
            <a:srgbClr val="339933"/>
          </a:solidFill>
        </p:spPr>
        <p:style>
          <a:lnRef idx="0">
            <a:schemeClr val="accent6"/>
          </a:lnRef>
          <a:fillRef idx="3">
            <a:schemeClr val="accent6"/>
          </a:fillRef>
          <a:effectRef idx="3">
            <a:schemeClr val="accent6"/>
          </a:effectRef>
          <a:fontRef idx="minor">
            <a:schemeClr val="lt1"/>
          </a:fontRef>
        </p:style>
        <p:txBody>
          <a:bodyPr rtlCol="0" anchor="ctr"/>
          <a:lstStyle/>
          <a:p>
            <a:pPr algn="ctr">
              <a:lnSpc>
                <a:spcPct val="150000"/>
              </a:lnSpc>
            </a:pPr>
            <a:r>
              <a:rPr lang="es-ES_tradnl" sz="2400" b="1" dirty="0" smtClean="0">
                <a:solidFill>
                  <a:schemeClr val="bg1"/>
                </a:solidFill>
                <a:latin typeface="Tahoma" pitchFamily="34" charset="0"/>
                <a:ea typeface="Tahoma" pitchFamily="34" charset="0"/>
                <a:cs typeface="Tahoma" pitchFamily="34" charset="0"/>
              </a:rPr>
              <a:t>Visión</a:t>
            </a:r>
          </a:p>
          <a:p>
            <a:pPr algn="ctr">
              <a:lnSpc>
                <a:spcPct val="150000"/>
              </a:lnSpc>
            </a:pPr>
            <a:r>
              <a:rPr lang="es-ES_tradnl" sz="1600" dirty="0">
                <a:latin typeface="Tahoma" pitchFamily="34" charset="0"/>
                <a:ea typeface="Tahoma" pitchFamily="34" charset="0"/>
                <a:cs typeface="Tahoma" pitchFamily="34" charset="0"/>
              </a:rPr>
              <a:t>“Para el 2016 ser una de las mejores operadoras </a:t>
            </a:r>
            <a:r>
              <a:rPr lang="es-ES_tradnl" sz="1600" dirty="0" smtClean="0">
                <a:latin typeface="Tahoma" pitchFamily="34" charset="0"/>
                <a:ea typeface="Tahoma" pitchFamily="34" charset="0"/>
                <a:cs typeface="Tahoma" pitchFamily="34" charset="0"/>
              </a:rPr>
              <a:t>turísticas con excelencia en viajes educacionales, </a:t>
            </a:r>
            <a:r>
              <a:rPr lang="es-ES_tradnl" sz="1600" dirty="0">
                <a:latin typeface="Tahoma" pitchFamily="34" charset="0"/>
                <a:ea typeface="Tahoma" pitchFamily="34" charset="0"/>
                <a:cs typeface="Tahoma" pitchFamily="34" charset="0"/>
              </a:rPr>
              <a:t>que ofrezca a los niños y jóvenes servicios </a:t>
            </a:r>
            <a:r>
              <a:rPr lang="es-ES_tradnl" sz="1600" dirty="0" smtClean="0">
                <a:latin typeface="Tahoma" pitchFamily="34" charset="0"/>
                <a:ea typeface="Tahoma" pitchFamily="34" charset="0"/>
                <a:cs typeface="Tahoma" pitchFamily="34" charset="0"/>
              </a:rPr>
              <a:t>ecoturísticos </a:t>
            </a:r>
            <a:r>
              <a:rPr lang="es-ES_tradnl" sz="1600" dirty="0">
                <a:latin typeface="Tahoma" pitchFamily="34" charset="0"/>
                <a:ea typeface="Tahoma" pitchFamily="34" charset="0"/>
                <a:cs typeface="Tahoma" pitchFamily="34" charset="0"/>
              </a:rPr>
              <a:t>que satisfagan y superen sus expectativas y contribuya al desarrollo económico del país</a:t>
            </a:r>
            <a:r>
              <a:rPr lang="es-ES_tradnl" sz="1600" dirty="0" smtClean="0">
                <a:latin typeface="Tahoma" pitchFamily="34" charset="0"/>
                <a:ea typeface="Tahoma" pitchFamily="34" charset="0"/>
                <a:cs typeface="Tahoma" pitchFamily="34" charset="0"/>
              </a:rPr>
              <a:t>”.</a:t>
            </a:r>
            <a:endParaRPr lang="es-EC" sz="1600" dirty="0">
              <a:solidFill>
                <a:schemeClr val="bg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5510865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48680"/>
            <a:ext cx="8640960" cy="369332"/>
          </a:xfrm>
          <a:prstGeom prst="rect">
            <a:avLst/>
          </a:prstGeom>
          <a:noFill/>
        </p:spPr>
        <p:txBody>
          <a:bodyPr wrap="square" rtlCol="0">
            <a:spAutoFit/>
          </a:bodyPr>
          <a:lstStyle/>
          <a:p>
            <a:pPr lvl="0"/>
            <a:r>
              <a:rPr lang="es-ES" b="1" dirty="0" smtClean="0">
                <a:latin typeface="Times New Roman" pitchFamily="18" charset="0"/>
                <a:cs typeface="Times New Roman" pitchFamily="18" charset="0"/>
              </a:rPr>
              <a:t>Principios y Valores Corporativos</a:t>
            </a:r>
            <a:endParaRPr lang="es-EC" b="1" dirty="0">
              <a:latin typeface="Times New Roman" pitchFamily="18" charset="0"/>
              <a:cs typeface="Times New Roman" pitchFamily="18" charset="0"/>
            </a:endParaRPr>
          </a:p>
        </p:txBody>
      </p:sp>
      <p:graphicFrame>
        <p:nvGraphicFramePr>
          <p:cNvPr id="3" name="2 Diagrama"/>
          <p:cNvGraphicFramePr/>
          <p:nvPr>
            <p:extLst>
              <p:ext uri="{D42A27DB-BD31-4B8C-83A1-F6EECF244321}">
                <p14:modId xmlns:p14="http://schemas.microsoft.com/office/powerpoint/2010/main" val="2848306452"/>
              </p:ext>
            </p:extLst>
          </p:nvPr>
        </p:nvGraphicFramePr>
        <p:xfrm>
          <a:off x="683568" y="1196752"/>
          <a:ext cx="7272808" cy="546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76608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48680"/>
            <a:ext cx="8640960" cy="369332"/>
          </a:xfrm>
          <a:prstGeom prst="rect">
            <a:avLst/>
          </a:prstGeom>
          <a:noFill/>
        </p:spPr>
        <p:txBody>
          <a:bodyPr wrap="square" rtlCol="0">
            <a:spAutoFit/>
          </a:bodyPr>
          <a:lstStyle/>
          <a:p>
            <a:r>
              <a:rPr lang="es-ES" b="1" dirty="0" smtClean="0">
                <a:latin typeface="Times New Roman" pitchFamily="18" charset="0"/>
                <a:cs typeface="Times New Roman" pitchFamily="18" charset="0"/>
              </a:rPr>
              <a:t>Estrategia Empresarial</a:t>
            </a:r>
            <a:endParaRPr lang="es-EC" dirty="0">
              <a:latin typeface="Times New Roman" pitchFamily="18" charset="0"/>
              <a:cs typeface="Times New Roman" pitchFamily="18" charset="0"/>
            </a:endParaRPr>
          </a:p>
        </p:txBody>
      </p:sp>
      <p:graphicFrame>
        <p:nvGraphicFramePr>
          <p:cNvPr id="3" name="2 Diagrama"/>
          <p:cNvGraphicFramePr/>
          <p:nvPr>
            <p:extLst>
              <p:ext uri="{D42A27DB-BD31-4B8C-83A1-F6EECF244321}">
                <p14:modId xmlns:p14="http://schemas.microsoft.com/office/powerpoint/2010/main" val="2772134811"/>
              </p:ext>
            </p:extLst>
          </p:nvPr>
        </p:nvGraphicFramePr>
        <p:xfrm>
          <a:off x="1187624" y="1484784"/>
          <a:ext cx="6792416"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47237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ext uri="{D42A27DB-BD31-4B8C-83A1-F6EECF244321}">
                <p14:modId xmlns:p14="http://schemas.microsoft.com/office/powerpoint/2010/main" val="2564769071"/>
              </p:ext>
            </p:extLst>
          </p:nvPr>
        </p:nvGraphicFramePr>
        <p:xfrm>
          <a:off x="1187624" y="1484784"/>
          <a:ext cx="6792416"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14010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48680"/>
            <a:ext cx="8640960" cy="369332"/>
          </a:xfrm>
          <a:prstGeom prst="rect">
            <a:avLst/>
          </a:prstGeom>
          <a:noFill/>
        </p:spPr>
        <p:txBody>
          <a:bodyPr wrap="square" rtlCol="0">
            <a:spAutoFit/>
          </a:bodyPr>
          <a:lstStyle/>
          <a:p>
            <a:r>
              <a:rPr lang="es-ES" b="1" dirty="0" smtClean="0"/>
              <a:t>Estrategias de Mercadotecnia</a:t>
            </a:r>
            <a:endParaRPr lang="es-EC" dirty="0"/>
          </a:p>
        </p:txBody>
      </p:sp>
      <p:graphicFrame>
        <p:nvGraphicFramePr>
          <p:cNvPr id="3" name="2 Diagrama"/>
          <p:cNvGraphicFramePr/>
          <p:nvPr>
            <p:extLst>
              <p:ext uri="{D42A27DB-BD31-4B8C-83A1-F6EECF244321}">
                <p14:modId xmlns:p14="http://schemas.microsoft.com/office/powerpoint/2010/main" val="1505246724"/>
              </p:ext>
            </p:extLst>
          </p:nvPr>
        </p:nvGraphicFramePr>
        <p:xfrm>
          <a:off x="611560" y="1052736"/>
          <a:ext cx="7992888"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3 Grupo"/>
          <p:cNvGrpSpPr/>
          <p:nvPr/>
        </p:nvGrpSpPr>
        <p:grpSpPr>
          <a:xfrm>
            <a:off x="3489000" y="4005064"/>
            <a:ext cx="5115448" cy="1081638"/>
            <a:chOff x="2877439" y="1557668"/>
            <a:chExt cx="5115448" cy="1081638"/>
          </a:xfrm>
          <a:scene3d>
            <a:camera prst="orthographicFront"/>
            <a:lightRig rig="threePt" dir="t">
              <a:rot lat="0" lon="0" rev="7500000"/>
            </a:lightRig>
          </a:scene3d>
        </p:grpSpPr>
        <p:sp>
          <p:nvSpPr>
            <p:cNvPr id="5" name="4 Redondear rectángulo de esquina del mismo lado"/>
            <p:cNvSpPr/>
            <p:nvPr/>
          </p:nvSpPr>
          <p:spPr>
            <a:xfrm rot="5400000">
              <a:off x="4894344" y="-459237"/>
              <a:ext cx="1081638" cy="5115448"/>
            </a:xfrm>
            <a:prstGeom prst="round2SameRect">
              <a:avLst/>
            </a:prstGeom>
            <a:sp3d extrusionH="190500" prstMaterial="dkEdge">
              <a:bevelT w="120650" h="38100" prst="relaxedInset"/>
              <a:bevelB w="120650" h="57150" prst="relaxedInset"/>
              <a:contourClr>
                <a:schemeClr val="bg1"/>
              </a:contourClr>
            </a:sp3d>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2">
              <a:schemeClr val="accent1">
                <a:alpha val="90000"/>
                <a:tint val="40000"/>
                <a:hueOff val="0"/>
                <a:satOff val="0"/>
                <a:lumOff val="0"/>
                <a:alphaOff val="0"/>
              </a:schemeClr>
            </a:effectRef>
            <a:fontRef idx="minor">
              <a:schemeClr val="dk1">
                <a:hueOff val="0"/>
                <a:satOff val="0"/>
                <a:lumOff val="0"/>
                <a:alphaOff val="0"/>
              </a:schemeClr>
            </a:fontRef>
          </p:style>
        </p:sp>
        <p:sp>
          <p:nvSpPr>
            <p:cNvPr id="6" name="Redondear rectángulo de esquina del mismo lado 4"/>
            <p:cNvSpPr/>
            <p:nvPr/>
          </p:nvSpPr>
          <p:spPr>
            <a:xfrm>
              <a:off x="2877440" y="1610468"/>
              <a:ext cx="5062647" cy="97603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0" tIns="123825" rIns="247650" bIns="123825" numCol="1" spcCol="1270" anchor="ctr" anchorCtr="0">
              <a:noAutofit/>
            </a:bodyPr>
            <a:lstStyle/>
            <a:p>
              <a:pPr marL="285750" lvl="0" indent="-285750">
                <a:buFont typeface="Arial" pitchFamily="34" charset="0"/>
                <a:buChar char="•"/>
              </a:pPr>
              <a:r>
                <a:rPr lang="es-ES" dirty="0" smtClean="0">
                  <a:solidFill>
                    <a:schemeClr val="tx1"/>
                  </a:solidFill>
                  <a:latin typeface="Times New Roman" pitchFamily="18" charset="0"/>
                  <a:cs typeface="Times New Roman" pitchFamily="18" charset="0"/>
                </a:rPr>
                <a:t>Describir los productos ampliados a un público con una motivación especial. </a:t>
              </a:r>
              <a:endParaRPr lang="es-EC" dirty="0">
                <a:solidFill>
                  <a:schemeClr val="tx1"/>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141089508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48680"/>
            <a:ext cx="8640960" cy="369332"/>
          </a:xfrm>
          <a:prstGeom prst="rect">
            <a:avLst/>
          </a:prstGeom>
          <a:noFill/>
        </p:spPr>
        <p:txBody>
          <a:bodyPr wrap="square" rtlCol="0">
            <a:spAutoFit/>
          </a:bodyPr>
          <a:lstStyle/>
          <a:p>
            <a:r>
              <a:rPr lang="es-ES" b="1" dirty="0" smtClean="0">
                <a:latin typeface="Times New Roman" pitchFamily="18" charset="0"/>
                <a:cs typeface="Times New Roman" pitchFamily="18" charset="0"/>
              </a:rPr>
              <a:t>Organigrama Estructural</a:t>
            </a:r>
            <a:endParaRPr lang="es-EC" dirty="0">
              <a:latin typeface="Times New Roman" pitchFamily="18" charset="0"/>
              <a:cs typeface="Times New Roman" pitchFamily="18" charset="0"/>
            </a:endParaRPr>
          </a:p>
        </p:txBody>
      </p:sp>
      <p:sp>
        <p:nvSpPr>
          <p:cNvPr id="3" name="2 Rectángulo"/>
          <p:cNvSpPr/>
          <p:nvPr/>
        </p:nvSpPr>
        <p:spPr>
          <a:xfrm>
            <a:off x="3275856" y="1196752"/>
            <a:ext cx="2448272" cy="648072"/>
          </a:xfrm>
          <a:prstGeom prst="rect">
            <a:avLst/>
          </a:prstGeom>
          <a:solidFill>
            <a:srgbClr val="009900"/>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es-EC" sz="2000" b="1" dirty="0" smtClean="0">
                <a:latin typeface="Times New Roman" pitchFamily="18" charset="0"/>
                <a:cs typeface="Times New Roman" pitchFamily="18" charset="0"/>
              </a:rPr>
              <a:t>GERENTE GENERAL</a:t>
            </a:r>
            <a:endParaRPr lang="es-EC" sz="2000" b="1" dirty="0">
              <a:latin typeface="Times New Roman" pitchFamily="18" charset="0"/>
              <a:cs typeface="Times New Roman" pitchFamily="18" charset="0"/>
            </a:endParaRPr>
          </a:p>
        </p:txBody>
      </p:sp>
      <p:sp>
        <p:nvSpPr>
          <p:cNvPr id="4" name="3 Rectángulo"/>
          <p:cNvSpPr/>
          <p:nvPr/>
        </p:nvSpPr>
        <p:spPr>
          <a:xfrm>
            <a:off x="2627784" y="2276872"/>
            <a:ext cx="1224136"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latin typeface="Times New Roman" pitchFamily="18" charset="0"/>
                <a:cs typeface="Times New Roman" pitchFamily="18" charset="0"/>
              </a:rPr>
              <a:t>Contabilidad</a:t>
            </a:r>
            <a:endParaRPr lang="es-EC" sz="1400" dirty="0">
              <a:solidFill>
                <a:schemeClr val="tx1"/>
              </a:solidFill>
              <a:latin typeface="Times New Roman" pitchFamily="18" charset="0"/>
              <a:cs typeface="Times New Roman" pitchFamily="18" charset="0"/>
            </a:endParaRPr>
          </a:p>
        </p:txBody>
      </p:sp>
      <p:sp>
        <p:nvSpPr>
          <p:cNvPr id="5" name="4 Rectángulo"/>
          <p:cNvSpPr/>
          <p:nvPr/>
        </p:nvSpPr>
        <p:spPr>
          <a:xfrm>
            <a:off x="5004048" y="2276872"/>
            <a:ext cx="1998119" cy="4320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latin typeface="Times New Roman" pitchFamily="18" charset="0"/>
                <a:cs typeface="Times New Roman" pitchFamily="18" charset="0"/>
              </a:rPr>
              <a:t>Asistente Administrativa</a:t>
            </a:r>
            <a:endParaRPr lang="es-EC" sz="1400" dirty="0">
              <a:solidFill>
                <a:schemeClr val="tx1"/>
              </a:solidFill>
              <a:latin typeface="Times New Roman" pitchFamily="18" charset="0"/>
              <a:cs typeface="Times New Roman" pitchFamily="18" charset="0"/>
            </a:endParaRPr>
          </a:p>
        </p:txBody>
      </p:sp>
      <p:sp>
        <p:nvSpPr>
          <p:cNvPr id="6" name="5 Rectángulo"/>
          <p:cNvSpPr/>
          <p:nvPr/>
        </p:nvSpPr>
        <p:spPr>
          <a:xfrm>
            <a:off x="1547664" y="3790176"/>
            <a:ext cx="2304256" cy="720080"/>
          </a:xfrm>
          <a:prstGeom prst="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s-EC" sz="1600" b="1" dirty="0" smtClean="0">
                <a:solidFill>
                  <a:schemeClr val="tx1"/>
                </a:solidFill>
                <a:latin typeface="Times New Roman" pitchFamily="18" charset="0"/>
                <a:cs typeface="Times New Roman" pitchFamily="18" charset="0"/>
              </a:rPr>
              <a:t>JEFE DE OPERACIONES TURÍSTICAS</a:t>
            </a:r>
            <a:endParaRPr lang="es-EC" sz="1600" b="1" dirty="0">
              <a:solidFill>
                <a:schemeClr val="tx1"/>
              </a:solidFill>
              <a:latin typeface="Times New Roman" pitchFamily="18" charset="0"/>
              <a:cs typeface="Times New Roman" pitchFamily="18" charset="0"/>
            </a:endParaRPr>
          </a:p>
        </p:txBody>
      </p:sp>
      <p:sp>
        <p:nvSpPr>
          <p:cNvPr id="7" name="6 Rectángulo"/>
          <p:cNvSpPr/>
          <p:nvPr/>
        </p:nvSpPr>
        <p:spPr>
          <a:xfrm>
            <a:off x="5292080" y="3789040"/>
            <a:ext cx="2304256" cy="720080"/>
          </a:xfrm>
          <a:prstGeom prst="rect">
            <a:avLst/>
          </a:prstGeom>
          <a:solidFill>
            <a:srgbClr val="92D05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es-EC" sz="1600" b="1" dirty="0" smtClean="0">
                <a:solidFill>
                  <a:schemeClr val="tx1"/>
                </a:solidFill>
                <a:latin typeface="Times New Roman" pitchFamily="18" charset="0"/>
                <a:cs typeface="Times New Roman" pitchFamily="18" charset="0"/>
              </a:rPr>
              <a:t>ATENCIÓN A CLIENTES / COUNTER</a:t>
            </a:r>
            <a:endParaRPr lang="es-EC" sz="1600" b="1" dirty="0">
              <a:solidFill>
                <a:schemeClr val="tx1"/>
              </a:solidFill>
              <a:latin typeface="Times New Roman" pitchFamily="18" charset="0"/>
              <a:cs typeface="Times New Roman" pitchFamily="18" charset="0"/>
            </a:endParaRPr>
          </a:p>
        </p:txBody>
      </p:sp>
      <p:sp>
        <p:nvSpPr>
          <p:cNvPr id="8" name="7 Rectángulo"/>
          <p:cNvSpPr/>
          <p:nvPr/>
        </p:nvSpPr>
        <p:spPr>
          <a:xfrm>
            <a:off x="5652120" y="5013176"/>
            <a:ext cx="1620386"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err="1" smtClean="0">
                <a:solidFill>
                  <a:schemeClr val="tx1"/>
                </a:solidFill>
                <a:latin typeface="Times New Roman" pitchFamily="18" charset="0"/>
                <a:cs typeface="Times New Roman" pitchFamily="18" charset="0"/>
              </a:rPr>
              <a:t>Counters</a:t>
            </a:r>
            <a:endParaRPr lang="es-EC" sz="1400" dirty="0">
              <a:solidFill>
                <a:schemeClr val="tx1"/>
              </a:solidFill>
              <a:latin typeface="Times New Roman" pitchFamily="18" charset="0"/>
              <a:cs typeface="Times New Roman" pitchFamily="18" charset="0"/>
            </a:endParaRPr>
          </a:p>
        </p:txBody>
      </p:sp>
      <p:sp>
        <p:nvSpPr>
          <p:cNvPr id="9" name="8 Rectángulo"/>
          <p:cNvSpPr/>
          <p:nvPr/>
        </p:nvSpPr>
        <p:spPr>
          <a:xfrm>
            <a:off x="1871494" y="5013176"/>
            <a:ext cx="1620386" cy="5760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400" dirty="0" smtClean="0">
                <a:solidFill>
                  <a:schemeClr val="tx1"/>
                </a:solidFill>
                <a:latin typeface="Times New Roman" pitchFamily="18" charset="0"/>
                <a:cs typeface="Times New Roman" pitchFamily="18" charset="0"/>
              </a:rPr>
              <a:t>Guías turísticos</a:t>
            </a:r>
            <a:endParaRPr lang="es-EC" sz="1400" dirty="0">
              <a:solidFill>
                <a:schemeClr val="tx1"/>
              </a:solidFill>
              <a:latin typeface="Times New Roman" pitchFamily="18" charset="0"/>
              <a:cs typeface="Times New Roman" pitchFamily="18" charset="0"/>
            </a:endParaRPr>
          </a:p>
        </p:txBody>
      </p:sp>
      <p:cxnSp>
        <p:nvCxnSpPr>
          <p:cNvPr id="10" name="9 Conector angular"/>
          <p:cNvCxnSpPr>
            <a:stCxn id="3" idx="2"/>
            <a:endCxn id="6" idx="0"/>
          </p:cNvCxnSpPr>
          <p:nvPr/>
        </p:nvCxnSpPr>
        <p:spPr>
          <a:xfrm rot="5400000">
            <a:off x="2627216" y="1917400"/>
            <a:ext cx="1945352" cy="180020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1" name="10 Conector angular"/>
          <p:cNvCxnSpPr>
            <a:stCxn id="3" idx="2"/>
            <a:endCxn id="7" idx="0"/>
          </p:cNvCxnSpPr>
          <p:nvPr/>
        </p:nvCxnSpPr>
        <p:spPr>
          <a:xfrm rot="16200000" flipH="1">
            <a:off x="4499992" y="1844824"/>
            <a:ext cx="1944216" cy="194421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2" name="11 Conector recto"/>
          <p:cNvCxnSpPr>
            <a:stCxn id="4" idx="3"/>
          </p:cNvCxnSpPr>
          <p:nvPr/>
        </p:nvCxnSpPr>
        <p:spPr>
          <a:xfrm>
            <a:off x="3851920" y="2492896"/>
            <a:ext cx="54006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 name="12 Conector recto"/>
          <p:cNvCxnSpPr>
            <a:endCxn id="5" idx="1"/>
          </p:cNvCxnSpPr>
          <p:nvPr/>
        </p:nvCxnSpPr>
        <p:spPr>
          <a:xfrm>
            <a:off x="4391980" y="2492896"/>
            <a:ext cx="6120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13 Conector recto"/>
          <p:cNvCxnSpPr>
            <a:stCxn id="9" idx="0"/>
            <a:endCxn id="6" idx="2"/>
          </p:cNvCxnSpPr>
          <p:nvPr/>
        </p:nvCxnSpPr>
        <p:spPr>
          <a:xfrm flipV="1">
            <a:off x="2681687" y="4510256"/>
            <a:ext cx="18105" cy="5029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14 Conector recto"/>
          <p:cNvCxnSpPr>
            <a:stCxn id="8" idx="0"/>
            <a:endCxn id="7" idx="2"/>
          </p:cNvCxnSpPr>
          <p:nvPr/>
        </p:nvCxnSpPr>
        <p:spPr>
          <a:xfrm flipH="1" flipV="1">
            <a:off x="6444208" y="4509120"/>
            <a:ext cx="18105" cy="50405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16176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48680"/>
            <a:ext cx="8640960" cy="4308872"/>
          </a:xfrm>
          <a:prstGeom prst="rect">
            <a:avLst/>
          </a:prstGeom>
          <a:noFill/>
        </p:spPr>
        <p:txBody>
          <a:bodyPr wrap="square" rtlCol="0">
            <a:spAutoFit/>
          </a:bodyPr>
          <a:lstStyle/>
          <a:p>
            <a:pPr algn="ctr"/>
            <a:r>
              <a:rPr lang="es-ES" sz="2000" b="1" dirty="0">
                <a:latin typeface="Times New Roman" pitchFamily="18" charset="0"/>
                <a:cs typeface="Times New Roman" pitchFamily="18" charset="0"/>
              </a:rPr>
              <a:t>CAPÍTULO </a:t>
            </a:r>
            <a:r>
              <a:rPr lang="es-ES" sz="2000" b="1" dirty="0" smtClean="0">
                <a:latin typeface="Times New Roman" pitchFamily="18" charset="0"/>
                <a:cs typeface="Times New Roman" pitchFamily="18" charset="0"/>
              </a:rPr>
              <a:t>I</a:t>
            </a:r>
            <a:r>
              <a:rPr lang="es-EC" sz="2000" b="1" dirty="0" smtClean="0">
                <a:latin typeface="Times New Roman" pitchFamily="18" charset="0"/>
                <a:cs typeface="Times New Roman" pitchFamily="18" charset="0"/>
              </a:rPr>
              <a:t>V</a:t>
            </a:r>
            <a:endParaRPr lang="es-EC" sz="2000" dirty="0">
              <a:latin typeface="Times New Roman" pitchFamily="18" charset="0"/>
              <a:cs typeface="Times New Roman" pitchFamily="18" charset="0"/>
            </a:endParaRPr>
          </a:p>
          <a:p>
            <a:pPr algn="ctr"/>
            <a:r>
              <a:rPr lang="es-ES" sz="2000" b="1" dirty="0">
                <a:latin typeface="Times New Roman" pitchFamily="18" charset="0"/>
                <a:cs typeface="Times New Roman" pitchFamily="18" charset="0"/>
              </a:rPr>
              <a:t>Estudio </a:t>
            </a:r>
            <a:r>
              <a:rPr lang="es-EC" sz="2000" b="1" dirty="0" smtClean="0">
                <a:latin typeface="Times New Roman" pitchFamily="18" charset="0"/>
                <a:cs typeface="Times New Roman" pitchFamily="18" charset="0"/>
              </a:rPr>
              <a:t>Financiero</a:t>
            </a:r>
            <a:endParaRPr lang="es-EC" sz="2000" dirty="0">
              <a:latin typeface="Times New Roman" pitchFamily="18" charset="0"/>
              <a:cs typeface="Times New Roman" pitchFamily="18" charset="0"/>
            </a:endParaRPr>
          </a:p>
          <a:p>
            <a:r>
              <a:rPr lang="es-ES" dirty="0">
                <a:latin typeface="Times New Roman" pitchFamily="18" charset="0"/>
                <a:cs typeface="Times New Roman" pitchFamily="18" charset="0"/>
              </a:rPr>
              <a:t> </a:t>
            </a:r>
            <a:endParaRPr lang="es-EC" dirty="0">
              <a:latin typeface="Times New Roman" pitchFamily="18" charset="0"/>
              <a:cs typeface="Times New Roman" pitchFamily="18" charset="0"/>
            </a:endParaRPr>
          </a:p>
          <a:p>
            <a:r>
              <a:rPr lang="es-ES" b="1" dirty="0" smtClean="0">
                <a:latin typeface="Times New Roman" pitchFamily="18" charset="0"/>
                <a:cs typeface="Times New Roman" pitchFamily="18" charset="0"/>
              </a:rPr>
              <a:t>1. </a:t>
            </a:r>
            <a:r>
              <a:rPr lang="es-ES" b="1" dirty="0">
                <a:latin typeface="Times New Roman" pitchFamily="18" charset="0"/>
                <a:cs typeface="Times New Roman" pitchFamily="18" charset="0"/>
              </a:rPr>
              <a:t>Objetivos del estudio </a:t>
            </a:r>
            <a:r>
              <a:rPr lang="es-EC" b="1" dirty="0" smtClean="0">
                <a:latin typeface="Times New Roman" pitchFamily="18" charset="0"/>
                <a:cs typeface="Times New Roman" pitchFamily="18" charset="0"/>
              </a:rPr>
              <a:t>financiero</a:t>
            </a:r>
            <a:endParaRPr lang="es-EC" dirty="0">
              <a:latin typeface="Times New Roman" pitchFamily="18" charset="0"/>
              <a:cs typeface="Times New Roman" pitchFamily="18" charset="0"/>
            </a:endParaRPr>
          </a:p>
          <a:p>
            <a:pPr lvl="0"/>
            <a:endParaRPr lang="es-ES" dirty="0" smtClean="0">
              <a:latin typeface="Times New Roman" pitchFamily="18" charset="0"/>
              <a:cs typeface="Times New Roman" pitchFamily="18" charset="0"/>
            </a:endParaRPr>
          </a:p>
          <a:p>
            <a:pPr marL="285750" lvl="0" indent="-285750">
              <a:buFont typeface="Wingdings" pitchFamily="2" charset="2"/>
              <a:buChar char="q"/>
            </a:pPr>
            <a:r>
              <a:rPr lang="es-ES" dirty="0">
                <a:latin typeface="Times New Roman" pitchFamily="18" charset="0"/>
                <a:cs typeface="Times New Roman" pitchFamily="18" charset="0"/>
              </a:rPr>
              <a:t>Determinar la Inversión Inicial (activos </a:t>
            </a:r>
            <a:r>
              <a:rPr lang="es-ES" dirty="0" smtClean="0">
                <a:latin typeface="Times New Roman" pitchFamily="18" charset="0"/>
                <a:cs typeface="Times New Roman" pitchFamily="18" charset="0"/>
              </a:rPr>
              <a:t>fijos, diferidos </a:t>
            </a:r>
            <a:r>
              <a:rPr lang="es-ES" dirty="0">
                <a:latin typeface="Times New Roman" pitchFamily="18" charset="0"/>
                <a:cs typeface="Times New Roman" pitchFamily="18" charset="0"/>
              </a:rPr>
              <a:t>y capital de trabajo) del proyecto.</a:t>
            </a:r>
            <a:endParaRPr lang="es-EC" dirty="0">
              <a:latin typeface="Times New Roman" pitchFamily="18" charset="0"/>
              <a:cs typeface="Times New Roman" pitchFamily="18" charset="0"/>
            </a:endParaRPr>
          </a:p>
          <a:p>
            <a:pPr marL="285750" lvl="0" indent="-285750">
              <a:buFont typeface="Wingdings" pitchFamily="2" charset="2"/>
              <a:buChar char="q"/>
            </a:pPr>
            <a:endParaRPr lang="es-ES" dirty="0" smtClean="0">
              <a:latin typeface="Times New Roman" pitchFamily="18" charset="0"/>
              <a:cs typeface="Times New Roman" pitchFamily="18" charset="0"/>
            </a:endParaRPr>
          </a:p>
          <a:p>
            <a:pPr marL="285750" lvl="0" indent="-285750">
              <a:buFont typeface="Wingdings" pitchFamily="2" charset="2"/>
              <a:buChar char="q"/>
            </a:pPr>
            <a:r>
              <a:rPr lang="es-ES" dirty="0" smtClean="0">
                <a:latin typeface="Times New Roman" pitchFamily="18" charset="0"/>
                <a:cs typeface="Times New Roman" pitchFamily="18" charset="0"/>
              </a:rPr>
              <a:t>Establecer </a:t>
            </a:r>
            <a:r>
              <a:rPr lang="es-ES" dirty="0">
                <a:latin typeface="Times New Roman" pitchFamily="18" charset="0"/>
                <a:cs typeface="Times New Roman" pitchFamily="18" charset="0"/>
              </a:rPr>
              <a:t>los presupuestos de ingresos y egresos para elaborar los estados de resultados y los flujos de caja.</a:t>
            </a:r>
            <a:endParaRPr lang="es-EC" dirty="0">
              <a:latin typeface="Times New Roman" pitchFamily="18" charset="0"/>
              <a:cs typeface="Times New Roman" pitchFamily="18" charset="0"/>
            </a:endParaRPr>
          </a:p>
          <a:p>
            <a:pPr marL="285750" lvl="0" indent="-285750">
              <a:buFont typeface="Wingdings" pitchFamily="2" charset="2"/>
              <a:buChar char="q"/>
            </a:pPr>
            <a:endParaRPr lang="es-ES" dirty="0" smtClean="0">
              <a:latin typeface="Times New Roman" pitchFamily="18" charset="0"/>
              <a:cs typeface="Times New Roman" pitchFamily="18" charset="0"/>
            </a:endParaRPr>
          </a:p>
          <a:p>
            <a:pPr marL="285750" lvl="0" indent="-285750">
              <a:buFont typeface="Wingdings" pitchFamily="2" charset="2"/>
              <a:buChar char="q"/>
            </a:pPr>
            <a:r>
              <a:rPr lang="es-ES" dirty="0" smtClean="0">
                <a:latin typeface="Times New Roman" pitchFamily="18" charset="0"/>
                <a:cs typeface="Times New Roman" pitchFamily="18" charset="0"/>
              </a:rPr>
              <a:t>Determinar </a:t>
            </a:r>
            <a:r>
              <a:rPr lang="es-ES" dirty="0">
                <a:latin typeface="Times New Roman" pitchFamily="18" charset="0"/>
                <a:cs typeface="Times New Roman" pitchFamily="18" charset="0"/>
              </a:rPr>
              <a:t>la tasa de descuento que liberará los flujos de caja del proyecto.</a:t>
            </a:r>
            <a:endParaRPr lang="es-EC" dirty="0">
              <a:latin typeface="Times New Roman" pitchFamily="18" charset="0"/>
              <a:cs typeface="Times New Roman" pitchFamily="18" charset="0"/>
            </a:endParaRPr>
          </a:p>
          <a:p>
            <a:pPr marL="285750" lvl="0" indent="-285750">
              <a:buFont typeface="Wingdings" pitchFamily="2" charset="2"/>
              <a:buChar char="q"/>
            </a:pPr>
            <a:endParaRPr lang="es-ES" dirty="0" smtClean="0">
              <a:latin typeface="Times New Roman" pitchFamily="18" charset="0"/>
              <a:cs typeface="Times New Roman" pitchFamily="18" charset="0"/>
            </a:endParaRPr>
          </a:p>
          <a:p>
            <a:pPr marL="285750" lvl="0" indent="-285750">
              <a:buFont typeface="Wingdings" pitchFamily="2" charset="2"/>
              <a:buChar char="q"/>
            </a:pPr>
            <a:r>
              <a:rPr lang="es-ES" dirty="0" smtClean="0">
                <a:latin typeface="Times New Roman" pitchFamily="18" charset="0"/>
                <a:cs typeface="Times New Roman" pitchFamily="18" charset="0"/>
              </a:rPr>
              <a:t>Comprobar </a:t>
            </a:r>
            <a:r>
              <a:rPr lang="es-ES" dirty="0">
                <a:latin typeface="Times New Roman" pitchFamily="18" charset="0"/>
                <a:cs typeface="Times New Roman" pitchFamily="18" charset="0"/>
              </a:rPr>
              <a:t>la rentabilidad del proyecto a través de los criterios financieros como el Valor Presente Neto, Tasa Interna de Retorno, Periodo de Recuperación y Relación Costo / Beneficio.</a:t>
            </a:r>
            <a:endParaRPr lang="es-EC" dirty="0">
              <a:latin typeface="Times New Roman" pitchFamily="18" charset="0"/>
              <a:cs typeface="Times New Roman" pitchFamily="18" charset="0"/>
            </a:endParaRPr>
          </a:p>
        </p:txBody>
      </p:sp>
    </p:spTree>
    <p:extLst>
      <p:ext uri="{BB962C8B-B14F-4D97-AF65-F5344CB8AC3E}">
        <p14:creationId xmlns:p14="http://schemas.microsoft.com/office/powerpoint/2010/main" val="24721406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548680"/>
            <a:ext cx="8640960" cy="2585323"/>
          </a:xfrm>
          <a:prstGeom prst="rect">
            <a:avLst/>
          </a:prstGeom>
          <a:noFill/>
        </p:spPr>
        <p:txBody>
          <a:bodyPr wrap="square" rtlCol="0">
            <a:spAutoFit/>
          </a:bodyPr>
          <a:lstStyle/>
          <a:p>
            <a:r>
              <a:rPr lang="es-ES" b="1" dirty="0" smtClean="0">
                <a:latin typeface="Times New Roman" pitchFamily="18" charset="0"/>
                <a:cs typeface="Times New Roman" pitchFamily="18" charset="0"/>
              </a:rPr>
              <a:t>Identificación </a:t>
            </a:r>
            <a:r>
              <a:rPr lang="es-ES" b="1" dirty="0">
                <a:latin typeface="Times New Roman" pitchFamily="18" charset="0"/>
                <a:cs typeface="Times New Roman" pitchFamily="18" charset="0"/>
              </a:rPr>
              <a:t>del </a:t>
            </a:r>
            <a:r>
              <a:rPr lang="es-ES" b="1" dirty="0" smtClean="0">
                <a:latin typeface="Times New Roman" pitchFamily="18" charset="0"/>
                <a:cs typeface="Times New Roman" pitchFamily="18" charset="0"/>
              </a:rPr>
              <a:t>servicio</a:t>
            </a:r>
            <a:endParaRPr lang="es-EC" dirty="0">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En </a:t>
            </a:r>
            <a:r>
              <a:rPr lang="es-ES" dirty="0">
                <a:latin typeface="Times New Roman" pitchFamily="18" charset="0"/>
                <a:cs typeface="Times New Roman" pitchFamily="18" charset="0"/>
              </a:rPr>
              <a:t>este proyecto se entregará un servicio en el sector turístico, el cual está orientado a las instituciones educativas, donde los potenciales clientes serán los padres de familia, quienes </a:t>
            </a:r>
            <a:r>
              <a:rPr lang="es-ES" dirty="0" smtClean="0">
                <a:latin typeface="Times New Roman" pitchFamily="18" charset="0"/>
                <a:cs typeface="Times New Roman" pitchFamily="18" charset="0"/>
              </a:rPr>
              <a:t>decidirán y contratarán el </a:t>
            </a:r>
            <a:r>
              <a:rPr lang="es-ES" dirty="0">
                <a:latin typeface="Times New Roman" pitchFamily="18" charset="0"/>
                <a:cs typeface="Times New Roman" pitchFamily="18" charset="0"/>
              </a:rPr>
              <a:t>servicio </a:t>
            </a:r>
            <a:r>
              <a:rPr lang="es-ES" dirty="0" smtClean="0">
                <a:latin typeface="Times New Roman" pitchFamily="18" charset="0"/>
                <a:cs typeface="Times New Roman" pitchFamily="18" charset="0"/>
              </a:rPr>
              <a:t>para sus hijos, (alumnos </a:t>
            </a:r>
            <a:r>
              <a:rPr lang="es-ES" dirty="0">
                <a:latin typeface="Times New Roman" pitchFamily="18" charset="0"/>
                <a:cs typeface="Times New Roman" pitchFamily="18" charset="0"/>
              </a:rPr>
              <a:t>de las instituciones educativas </a:t>
            </a:r>
            <a:r>
              <a:rPr lang="es-ES" dirty="0" smtClean="0">
                <a:latin typeface="Times New Roman" pitchFamily="18" charset="0"/>
                <a:cs typeface="Times New Roman" pitchFamily="18" charset="0"/>
              </a:rPr>
              <a:t>particulares del DMQ).</a:t>
            </a:r>
          </a:p>
          <a:p>
            <a:endParaRPr lang="es-ES" dirty="0">
              <a:latin typeface="Times New Roman" pitchFamily="18" charset="0"/>
              <a:cs typeface="Times New Roman" pitchFamily="18" charset="0"/>
            </a:endParaRPr>
          </a:p>
          <a:p>
            <a:r>
              <a:rPr lang="es-EC" dirty="0">
                <a:latin typeface="Times New Roman" pitchFamily="18" charset="0"/>
                <a:cs typeface="Times New Roman" pitchFamily="18" charset="0"/>
              </a:rPr>
              <a:t>El </a:t>
            </a:r>
            <a:r>
              <a:rPr lang="es-EC" dirty="0" smtClean="0">
                <a:latin typeface="Times New Roman" pitchFamily="18" charset="0"/>
                <a:cs typeface="Times New Roman" pitchFamily="18" charset="0"/>
              </a:rPr>
              <a:t>eco turismo </a:t>
            </a:r>
            <a:r>
              <a:rPr lang="es-EC" dirty="0">
                <a:latin typeface="Times New Roman" pitchFamily="18" charset="0"/>
                <a:cs typeface="Times New Roman" pitchFamily="18" charset="0"/>
              </a:rPr>
              <a:t>se caracteriza por visitar destinos en los que el principal encanto es la naturaleza. En este turismo destacan los parques </a:t>
            </a:r>
            <a:r>
              <a:rPr lang="es-EC" dirty="0" smtClean="0">
                <a:latin typeface="Times New Roman" pitchFamily="18" charset="0"/>
                <a:cs typeface="Times New Roman" pitchFamily="18" charset="0"/>
              </a:rPr>
              <a:t>nacionales, </a:t>
            </a:r>
            <a:r>
              <a:rPr lang="es-EC" dirty="0">
                <a:latin typeface="Times New Roman" pitchFamily="18" charset="0"/>
                <a:cs typeface="Times New Roman" pitchFamily="18" charset="0"/>
              </a:rPr>
              <a:t>parajes y reservas naturales</a:t>
            </a:r>
            <a:r>
              <a:rPr lang="es-EC" dirty="0" smtClean="0">
                <a:latin typeface="Times New Roman" pitchFamily="18" charset="0"/>
                <a:cs typeface="Times New Roman" pitchFamily="18" charset="0"/>
              </a:rPr>
              <a:t>.</a:t>
            </a:r>
            <a:endParaRPr lang="es-EC" dirty="0">
              <a:latin typeface="Times New Roman" pitchFamily="18" charset="0"/>
              <a:cs typeface="Times New Roman" pitchFamily="18" charset="0"/>
            </a:endParaRPr>
          </a:p>
        </p:txBody>
      </p:sp>
      <p:pic>
        <p:nvPicPr>
          <p:cNvPr id="7170" name="Picture 2" descr="http://verdeporquetequieroverde.files.wordpress.com/2011/03/parque-nacional-llanganates.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3456" y="3140968"/>
            <a:ext cx="4946816" cy="3645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4144534"/>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breeze.wav"/>
          </p:stSnd>
        </p:sndAc>
      </p:transition>
    </mc:Choice>
    <mc:Fallback xmlns="">
      <p:transition spd="slow">
        <p:circle/>
        <p:sndAc>
          <p:stSnd>
            <p:snd r:embed="rId5" name="breeze.wav"/>
          </p:stSnd>
        </p:sndAc>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48680"/>
            <a:ext cx="8640960" cy="369332"/>
          </a:xfrm>
          <a:prstGeom prst="rect">
            <a:avLst/>
          </a:prstGeom>
          <a:noFill/>
        </p:spPr>
        <p:txBody>
          <a:bodyPr wrap="square" rtlCol="0">
            <a:spAutoFit/>
          </a:bodyPr>
          <a:lstStyle/>
          <a:p>
            <a:r>
              <a:rPr lang="es-EC" b="1" dirty="0" smtClean="0">
                <a:latin typeface="Times New Roman" pitchFamily="18" charset="0"/>
                <a:cs typeface="Times New Roman" pitchFamily="18" charset="0"/>
              </a:rPr>
              <a:t>Inversión Inicial</a:t>
            </a:r>
            <a:endParaRPr lang="es-ES" dirty="0" smtClean="0">
              <a:latin typeface="Times New Roman" pitchFamily="18" charset="0"/>
              <a:cs typeface="Times New Roman" pitchFamily="18" charset="0"/>
            </a:endParaRPr>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692696"/>
            <a:ext cx="5078338" cy="5958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49726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48680"/>
            <a:ext cx="8640960" cy="369332"/>
          </a:xfrm>
          <a:prstGeom prst="rect">
            <a:avLst/>
          </a:prstGeom>
          <a:noFill/>
        </p:spPr>
        <p:txBody>
          <a:bodyPr wrap="square" rtlCol="0">
            <a:spAutoFit/>
          </a:bodyPr>
          <a:lstStyle/>
          <a:p>
            <a:r>
              <a:rPr lang="es-EC" b="1" dirty="0" smtClean="0">
                <a:latin typeface="Times New Roman" pitchFamily="18" charset="0"/>
                <a:cs typeface="Times New Roman" pitchFamily="18" charset="0"/>
              </a:rPr>
              <a:t>Inversión Inicial</a:t>
            </a:r>
            <a:endParaRPr lang="es-ES" dirty="0" smtClean="0">
              <a:latin typeface="Times New Roman" pitchFamily="18" charset="0"/>
              <a:cs typeface="Times New Roman" pitchFamily="18"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452" y="1237506"/>
            <a:ext cx="3753516" cy="219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33028" b="29033"/>
          <a:stretch/>
        </p:blipFill>
        <p:spPr bwMode="auto">
          <a:xfrm>
            <a:off x="1945432" y="4955108"/>
            <a:ext cx="5218856" cy="562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6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980728"/>
            <a:ext cx="3600400" cy="3432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651" name="Picture 3"/>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r="52935"/>
          <a:stretch/>
        </p:blipFill>
        <p:spPr bwMode="auto">
          <a:xfrm>
            <a:off x="1982573" y="5589240"/>
            <a:ext cx="3309507" cy="1196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26369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48680"/>
            <a:ext cx="8640960" cy="369332"/>
          </a:xfrm>
          <a:prstGeom prst="rect">
            <a:avLst/>
          </a:prstGeom>
          <a:noFill/>
        </p:spPr>
        <p:txBody>
          <a:bodyPr wrap="square" rtlCol="0">
            <a:spAutoFit/>
          </a:bodyPr>
          <a:lstStyle/>
          <a:p>
            <a:r>
              <a:rPr lang="es-EC" b="1" dirty="0" smtClean="0">
                <a:latin typeface="Times New Roman" pitchFamily="18" charset="0"/>
                <a:cs typeface="Times New Roman" pitchFamily="18" charset="0"/>
              </a:rPr>
              <a:t>Fuentes de financiamiento</a:t>
            </a:r>
            <a:endParaRPr lang="es-EC" dirty="0">
              <a:latin typeface="Times New Roman" pitchFamily="18" charset="0"/>
              <a:cs typeface="Times New Roman" pitchFamily="18" charset="0"/>
            </a:endParaRPr>
          </a:p>
        </p:txBody>
      </p:sp>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412776"/>
            <a:ext cx="5931748"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35101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48680"/>
            <a:ext cx="8640960" cy="369332"/>
          </a:xfrm>
          <a:prstGeom prst="rect">
            <a:avLst/>
          </a:prstGeom>
          <a:noFill/>
        </p:spPr>
        <p:txBody>
          <a:bodyPr wrap="square" rtlCol="0">
            <a:spAutoFit/>
          </a:bodyPr>
          <a:lstStyle/>
          <a:p>
            <a:r>
              <a:rPr lang="es-EC" b="1" dirty="0" smtClean="0">
                <a:latin typeface="Times New Roman" pitchFamily="18" charset="0"/>
                <a:cs typeface="Times New Roman" pitchFamily="18" charset="0"/>
              </a:rPr>
              <a:t>Estructura de financiamiento y tasa de descuento</a:t>
            </a:r>
            <a:endParaRPr lang="es-EC" dirty="0">
              <a:latin typeface="Times New Roman" pitchFamily="18" charset="0"/>
              <a:cs typeface="Times New Roman" pitchFamily="18" charset="0"/>
            </a:endParaRPr>
          </a:p>
        </p:txBody>
      </p:sp>
      <p:pic>
        <p:nvPicPr>
          <p:cNvPr id="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72419" y="3429000"/>
            <a:ext cx="7144009"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6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4104" y="1196752"/>
            <a:ext cx="6155791"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69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26036" y="4725144"/>
            <a:ext cx="6658332"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92716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48680"/>
            <a:ext cx="8640960" cy="2031325"/>
          </a:xfrm>
          <a:prstGeom prst="rect">
            <a:avLst/>
          </a:prstGeom>
          <a:noFill/>
        </p:spPr>
        <p:txBody>
          <a:bodyPr wrap="square" rtlCol="0">
            <a:spAutoFit/>
          </a:bodyPr>
          <a:lstStyle/>
          <a:p>
            <a:r>
              <a:rPr lang="es-ES" b="1" dirty="0" smtClean="0">
                <a:latin typeface="Times New Roman" pitchFamily="18" charset="0"/>
                <a:cs typeface="Times New Roman" pitchFamily="18" charset="0"/>
              </a:rPr>
              <a:t>D</a:t>
            </a:r>
            <a:r>
              <a:rPr lang="es-EC" b="1" dirty="0" err="1" smtClean="0">
                <a:latin typeface="Times New Roman" pitchFamily="18" charset="0"/>
                <a:cs typeface="Times New Roman" pitchFamily="18" charset="0"/>
              </a:rPr>
              <a:t>epreciaciones</a:t>
            </a:r>
            <a:r>
              <a:rPr lang="es-EC" b="1" dirty="0" smtClean="0">
                <a:latin typeface="Times New Roman" pitchFamily="18" charset="0"/>
                <a:cs typeface="Times New Roman" pitchFamily="18" charset="0"/>
              </a:rPr>
              <a:t> y amortizaciones</a:t>
            </a:r>
          </a:p>
          <a:p>
            <a:endParaRPr lang="es-EC" b="1" i="1" dirty="0">
              <a:latin typeface="Times New Roman" pitchFamily="18" charset="0"/>
              <a:cs typeface="Times New Roman" pitchFamily="18" charset="0"/>
            </a:endParaRPr>
          </a:p>
          <a:p>
            <a:r>
              <a:rPr lang="es-ES" i="1" dirty="0">
                <a:latin typeface="Times New Roman" pitchFamily="18" charset="0"/>
                <a:cs typeface="Times New Roman" pitchFamily="18" charset="0"/>
              </a:rPr>
              <a:t>“El valor residual (valor terminal, valor de cancelación, valor de recuperación y valor de desecho) es el monto que se espera recibir de la venta o de la cancelación de un activo de larga vida al final de su vida útil. La vida útil (o económica) de un activo se calcula como la vida física más breve antes de que se deteriore el activo  o como su vida económica antes de que se vuelva obsoleto</a:t>
            </a:r>
            <a:r>
              <a:rPr lang="es-ES" i="1" dirty="0" smtClean="0">
                <a:latin typeface="Times New Roman" pitchFamily="18" charset="0"/>
                <a:cs typeface="Times New Roman" pitchFamily="18" charset="0"/>
              </a:rPr>
              <a:t>”. </a:t>
            </a:r>
            <a:r>
              <a:rPr lang="es-ES" dirty="0" err="1" smtClean="0">
                <a:latin typeface="Times New Roman" pitchFamily="18" charset="0"/>
                <a:cs typeface="Times New Roman" pitchFamily="18" charset="0"/>
              </a:rPr>
              <a:t>Horngren</a:t>
            </a:r>
            <a:r>
              <a:rPr lang="es-ES" dirty="0">
                <a:latin typeface="Times New Roman" pitchFamily="18" charset="0"/>
                <a:cs typeface="Times New Roman" pitchFamily="18" charset="0"/>
              </a:rPr>
              <a:t>, </a:t>
            </a:r>
            <a:r>
              <a:rPr lang="es-ES" dirty="0" err="1">
                <a:latin typeface="Times New Roman" pitchFamily="18" charset="0"/>
                <a:cs typeface="Times New Roman" pitchFamily="18" charset="0"/>
              </a:rPr>
              <a:t>Sundem</a:t>
            </a:r>
            <a:r>
              <a:rPr lang="es-ES" dirty="0">
                <a:latin typeface="Times New Roman" pitchFamily="18" charset="0"/>
                <a:cs typeface="Times New Roman" pitchFamily="18" charset="0"/>
              </a:rPr>
              <a:t> &amp; </a:t>
            </a:r>
            <a:r>
              <a:rPr lang="es-ES" dirty="0" err="1">
                <a:latin typeface="Times New Roman" pitchFamily="18" charset="0"/>
                <a:cs typeface="Times New Roman" pitchFamily="18" charset="0"/>
              </a:rPr>
              <a:t>Elliott</a:t>
            </a:r>
            <a:r>
              <a:rPr lang="es-ES" dirty="0">
                <a:latin typeface="Times New Roman" pitchFamily="18" charset="0"/>
                <a:cs typeface="Times New Roman" pitchFamily="18" charset="0"/>
              </a:rPr>
              <a:t>. (2000</a:t>
            </a:r>
            <a:r>
              <a:rPr lang="es-ES" dirty="0" smtClean="0">
                <a:latin typeface="Times New Roman" pitchFamily="18" charset="0"/>
                <a:cs typeface="Times New Roman" pitchFamily="18" charset="0"/>
              </a:rPr>
              <a:t>).</a:t>
            </a:r>
            <a:endParaRPr lang="es-EC" dirty="0">
              <a:latin typeface="Times New Roman" pitchFamily="18" charset="0"/>
              <a:cs typeface="Times New Roman" pitchFamily="18" charset="0"/>
            </a:endParaRPr>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140968"/>
            <a:ext cx="8448010"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149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48680"/>
            <a:ext cx="8640960" cy="369332"/>
          </a:xfrm>
          <a:prstGeom prst="rect">
            <a:avLst/>
          </a:prstGeom>
          <a:noFill/>
        </p:spPr>
        <p:txBody>
          <a:bodyPr wrap="square" rtlCol="0">
            <a:spAutoFit/>
          </a:bodyPr>
          <a:lstStyle/>
          <a:p>
            <a:r>
              <a:rPr lang="es-EC" b="1" dirty="0" smtClean="0">
                <a:latin typeface="Times New Roman" pitchFamily="18" charset="0"/>
                <a:cs typeface="Times New Roman" pitchFamily="18" charset="0"/>
              </a:rPr>
              <a:t>Presupuesto de ingresos</a:t>
            </a:r>
            <a:endParaRPr lang="es-EC" dirty="0">
              <a:latin typeface="Times New Roman" pitchFamily="18" charset="0"/>
              <a:cs typeface="Times New Roman" pitchFamily="18" charset="0"/>
            </a:endParaRPr>
          </a:p>
        </p:txBody>
      </p:sp>
      <p:pic>
        <p:nvPicPr>
          <p:cNvPr id="307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0918" y="1217092"/>
            <a:ext cx="5622163"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0317" y="3789040"/>
            <a:ext cx="7040075"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8718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48680"/>
            <a:ext cx="1440160" cy="646331"/>
          </a:xfrm>
          <a:prstGeom prst="rect">
            <a:avLst/>
          </a:prstGeom>
          <a:noFill/>
        </p:spPr>
        <p:txBody>
          <a:bodyPr wrap="square" rtlCol="0">
            <a:spAutoFit/>
          </a:bodyPr>
          <a:lstStyle/>
          <a:p>
            <a:r>
              <a:rPr lang="es-EC" b="1" dirty="0" smtClean="0"/>
              <a:t>Presupuesto de gastos</a:t>
            </a:r>
            <a:endParaRPr lang="es-EC" dirty="0"/>
          </a:p>
        </p:txBody>
      </p:sp>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88640"/>
            <a:ext cx="5444415" cy="6538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75712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48680"/>
            <a:ext cx="8640960" cy="369332"/>
          </a:xfrm>
          <a:prstGeom prst="rect">
            <a:avLst/>
          </a:prstGeom>
          <a:noFill/>
        </p:spPr>
        <p:txBody>
          <a:bodyPr wrap="square" rtlCol="0">
            <a:spAutoFit/>
          </a:bodyPr>
          <a:lstStyle/>
          <a:p>
            <a:r>
              <a:rPr lang="es-EC" b="1" dirty="0" smtClean="0"/>
              <a:t>Punto de equilibrio</a:t>
            </a:r>
            <a:endParaRPr lang="es-EC" dirty="0"/>
          </a:p>
        </p:txBody>
      </p:sp>
      <p:pic>
        <p:nvPicPr>
          <p:cNvPr id="3277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64213"/>
          <a:stretch/>
        </p:blipFill>
        <p:spPr bwMode="auto">
          <a:xfrm>
            <a:off x="467545" y="733346"/>
            <a:ext cx="1932756" cy="573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0076" y="1844824"/>
            <a:ext cx="5766340" cy="3463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419739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48680"/>
            <a:ext cx="1368152" cy="646331"/>
          </a:xfrm>
          <a:prstGeom prst="rect">
            <a:avLst/>
          </a:prstGeom>
          <a:noFill/>
        </p:spPr>
        <p:txBody>
          <a:bodyPr wrap="square" rtlCol="0">
            <a:spAutoFit/>
          </a:bodyPr>
          <a:lstStyle/>
          <a:p>
            <a:r>
              <a:rPr lang="es-EC" b="1" dirty="0" smtClean="0"/>
              <a:t>Estados de resultados</a:t>
            </a:r>
            <a:endParaRPr lang="es-EC" dirty="0"/>
          </a:p>
        </p:txBody>
      </p:sp>
      <p:pic>
        <p:nvPicPr>
          <p:cNvPr id="337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404664"/>
            <a:ext cx="6832483"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7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962" y="3645024"/>
            <a:ext cx="6760178" cy="2778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61837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48680"/>
            <a:ext cx="8640960" cy="369332"/>
          </a:xfrm>
          <a:prstGeom prst="rect">
            <a:avLst/>
          </a:prstGeom>
          <a:noFill/>
        </p:spPr>
        <p:txBody>
          <a:bodyPr wrap="square" rtlCol="0">
            <a:spAutoFit/>
          </a:bodyPr>
          <a:lstStyle/>
          <a:p>
            <a:r>
              <a:rPr lang="es-EC" b="1" dirty="0" smtClean="0"/>
              <a:t>Flujos de caja</a:t>
            </a:r>
            <a:endParaRPr lang="es-EC" dirty="0"/>
          </a:p>
        </p:txBody>
      </p:sp>
      <p:pic>
        <p:nvPicPr>
          <p:cNvPr id="348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412776"/>
            <a:ext cx="7357626" cy="4430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6578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549835"/>
            <a:ext cx="8640960" cy="923330"/>
          </a:xfrm>
          <a:prstGeom prst="rect">
            <a:avLst/>
          </a:prstGeom>
          <a:noFill/>
        </p:spPr>
        <p:txBody>
          <a:bodyPr wrap="square" rtlCol="0">
            <a:spAutoFit/>
          </a:bodyPr>
          <a:lstStyle/>
          <a:p>
            <a:r>
              <a:rPr lang="es-ES" b="1" dirty="0" smtClean="0">
                <a:latin typeface="Times New Roman" pitchFamily="18" charset="0"/>
                <a:cs typeface="Times New Roman" pitchFamily="18" charset="0"/>
              </a:rPr>
              <a:t>Características </a:t>
            </a:r>
            <a:r>
              <a:rPr lang="es-ES" b="1" dirty="0">
                <a:latin typeface="Times New Roman" pitchFamily="18" charset="0"/>
                <a:cs typeface="Times New Roman" pitchFamily="18" charset="0"/>
              </a:rPr>
              <a:t>del producto o </a:t>
            </a:r>
            <a:r>
              <a:rPr lang="es-ES" b="1" dirty="0" smtClean="0">
                <a:latin typeface="Times New Roman" pitchFamily="18" charset="0"/>
                <a:cs typeface="Times New Roman" pitchFamily="18" charset="0"/>
              </a:rPr>
              <a:t>servicio</a:t>
            </a:r>
          </a:p>
          <a:p>
            <a:endParaRPr lang="es-ES" b="1" dirty="0">
              <a:latin typeface="Times New Roman" pitchFamily="18" charset="0"/>
              <a:cs typeface="Times New Roman" pitchFamily="18" charset="0"/>
            </a:endParaRPr>
          </a:p>
          <a:p>
            <a:r>
              <a:rPr lang="es-ES" dirty="0">
                <a:latin typeface="Times New Roman" pitchFamily="18" charset="0"/>
                <a:cs typeface="Times New Roman" pitchFamily="18" charset="0"/>
              </a:rPr>
              <a:t>Según </a:t>
            </a:r>
            <a:r>
              <a:rPr lang="es-ES" dirty="0" err="1">
                <a:latin typeface="Times New Roman" pitchFamily="18" charset="0"/>
                <a:cs typeface="Times New Roman" pitchFamily="18" charset="0"/>
              </a:rPr>
              <a:t>Blamey</a:t>
            </a:r>
            <a:r>
              <a:rPr lang="es-ES" dirty="0">
                <a:latin typeface="Times New Roman" pitchFamily="18" charset="0"/>
                <a:cs typeface="Times New Roman" pitchFamily="18" charset="0"/>
              </a:rPr>
              <a:t> (2001) el ecoturismo tiene tres pilares esenciales</a:t>
            </a:r>
            <a:r>
              <a:rPr lang="es-ES" dirty="0" smtClean="0">
                <a:latin typeface="Times New Roman" pitchFamily="18" charset="0"/>
                <a:cs typeface="Times New Roman" pitchFamily="18" charset="0"/>
              </a:rPr>
              <a:t>:</a:t>
            </a:r>
            <a:endParaRPr lang="es-ES" b="1" dirty="0" smtClean="0">
              <a:latin typeface="Times New Roman" pitchFamily="18" charset="0"/>
              <a:cs typeface="Times New Roman" pitchFamily="18" charset="0"/>
            </a:endParaRPr>
          </a:p>
        </p:txBody>
      </p:sp>
      <p:sp>
        <p:nvSpPr>
          <p:cNvPr id="3" name="2 Rectángulo redondeado"/>
          <p:cNvSpPr/>
          <p:nvPr/>
        </p:nvSpPr>
        <p:spPr>
          <a:xfrm>
            <a:off x="1259632" y="2132856"/>
            <a:ext cx="4608512" cy="936104"/>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es-ES" sz="1600" dirty="0">
                <a:latin typeface="Times New Roman" pitchFamily="18" charset="0"/>
                <a:cs typeface="Times New Roman" pitchFamily="18" charset="0"/>
              </a:rPr>
              <a:t>Está basado en la naturaleza la cual es una de sus características más obvias y uno  de los pilares más fuertes de la actividad. </a:t>
            </a:r>
            <a:endParaRPr lang="es-EC" sz="1600" dirty="0">
              <a:latin typeface="Times New Roman" pitchFamily="18" charset="0"/>
              <a:cs typeface="Times New Roman" pitchFamily="18" charset="0"/>
            </a:endParaRPr>
          </a:p>
        </p:txBody>
      </p:sp>
      <p:sp>
        <p:nvSpPr>
          <p:cNvPr id="5" name="4 Rectángulo redondeado"/>
          <p:cNvSpPr/>
          <p:nvPr/>
        </p:nvSpPr>
        <p:spPr>
          <a:xfrm>
            <a:off x="1907704" y="3284984"/>
            <a:ext cx="5256584" cy="1102803"/>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lvl="0"/>
            <a:r>
              <a:rPr lang="es-ES" sz="1600" dirty="0">
                <a:latin typeface="Times New Roman" pitchFamily="18" charset="0"/>
                <a:cs typeface="Times New Roman" pitchFamily="18" charset="0"/>
              </a:rPr>
              <a:t>Es educativo ambiental y </a:t>
            </a:r>
            <a:r>
              <a:rPr lang="es-ES" sz="1600" dirty="0" smtClean="0">
                <a:latin typeface="Times New Roman" pitchFamily="18" charset="0"/>
                <a:cs typeface="Times New Roman" pitchFamily="18" charset="0"/>
              </a:rPr>
              <a:t>cultural, </a:t>
            </a:r>
            <a:r>
              <a:rPr lang="es-ES" sz="1600" dirty="0">
                <a:latin typeface="Times New Roman" pitchFamily="18" charset="0"/>
                <a:cs typeface="Times New Roman" pitchFamily="18" charset="0"/>
              </a:rPr>
              <a:t>teniendo en cuenta dos propósitos: </a:t>
            </a:r>
            <a:r>
              <a:rPr lang="es-ES" sz="1600" dirty="0" smtClean="0">
                <a:latin typeface="Times New Roman" pitchFamily="18" charset="0"/>
                <a:cs typeface="Times New Roman" pitchFamily="18" charset="0"/>
              </a:rPr>
              <a:t>educar </a:t>
            </a:r>
            <a:r>
              <a:rPr lang="es-ES" sz="1600" dirty="0">
                <a:latin typeface="Times New Roman" pitchFamily="18" charset="0"/>
                <a:cs typeface="Times New Roman" pitchFamily="18" charset="0"/>
              </a:rPr>
              <a:t>sobre atractivos naturales o culturales</a:t>
            </a:r>
            <a:r>
              <a:rPr lang="es-ES" sz="1600" dirty="0" smtClean="0">
                <a:latin typeface="Times New Roman" pitchFamily="18" charset="0"/>
                <a:cs typeface="Times New Roman" pitchFamily="18" charset="0"/>
              </a:rPr>
              <a:t>, </a:t>
            </a:r>
            <a:r>
              <a:rPr lang="es-ES" sz="1600" dirty="0">
                <a:latin typeface="Times New Roman" pitchFamily="18" charset="0"/>
                <a:cs typeface="Times New Roman" pitchFamily="18" charset="0"/>
              </a:rPr>
              <a:t>y </a:t>
            </a:r>
            <a:r>
              <a:rPr lang="es-ES" sz="1600" dirty="0" smtClean="0">
                <a:latin typeface="Times New Roman" pitchFamily="18" charset="0"/>
                <a:cs typeface="Times New Roman" pitchFamily="18" charset="0"/>
              </a:rPr>
              <a:t>minimizar </a:t>
            </a:r>
            <a:r>
              <a:rPr lang="es-ES" sz="1600" dirty="0">
                <a:latin typeface="Times New Roman" pitchFamily="18" charset="0"/>
                <a:cs typeface="Times New Roman" pitchFamily="18" charset="0"/>
              </a:rPr>
              <a:t>el impacto ambiental </a:t>
            </a:r>
            <a:r>
              <a:rPr lang="es-ES" sz="1600" dirty="0" smtClean="0">
                <a:latin typeface="Times New Roman" pitchFamily="18" charset="0"/>
                <a:cs typeface="Times New Roman" pitchFamily="18" charset="0"/>
              </a:rPr>
              <a:t>y cultural a </a:t>
            </a:r>
            <a:r>
              <a:rPr lang="es-ES" sz="1600" dirty="0">
                <a:latin typeface="Times New Roman" pitchFamily="18" charset="0"/>
                <a:cs typeface="Times New Roman" pitchFamily="18" charset="0"/>
              </a:rPr>
              <a:t>través del incentivo hacia una conciencia conservacionista.</a:t>
            </a:r>
            <a:endParaRPr lang="es-EC" sz="1600" dirty="0">
              <a:latin typeface="Times New Roman" pitchFamily="18" charset="0"/>
              <a:cs typeface="Times New Roman" pitchFamily="18" charset="0"/>
            </a:endParaRPr>
          </a:p>
        </p:txBody>
      </p:sp>
      <p:sp>
        <p:nvSpPr>
          <p:cNvPr id="6" name="5 Rectángulo redondeado"/>
          <p:cNvSpPr/>
          <p:nvPr/>
        </p:nvSpPr>
        <p:spPr>
          <a:xfrm>
            <a:off x="2627784" y="4630161"/>
            <a:ext cx="5544616" cy="1175103"/>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r>
              <a:rPr lang="es-ES" sz="1600" dirty="0">
                <a:latin typeface="Times New Roman" pitchFamily="18" charset="0"/>
                <a:cs typeface="Times New Roman" pitchFamily="18" charset="0"/>
              </a:rPr>
              <a:t>Debe ser manejado sustentablemente, satisfaciendo las necesidades de las presentes </a:t>
            </a:r>
            <a:r>
              <a:rPr lang="es-ES" sz="1600" dirty="0" smtClean="0">
                <a:latin typeface="Times New Roman" pitchFamily="18" charset="0"/>
                <a:cs typeface="Times New Roman" pitchFamily="18" charset="0"/>
              </a:rPr>
              <a:t>generaciones, </a:t>
            </a:r>
            <a:r>
              <a:rPr lang="es-ES" sz="1600" dirty="0">
                <a:latin typeface="Times New Roman" pitchFamily="18" charset="0"/>
                <a:cs typeface="Times New Roman" pitchFamily="18" charset="0"/>
              </a:rPr>
              <a:t>así también, </a:t>
            </a:r>
            <a:r>
              <a:rPr lang="es-ES" sz="1600" dirty="0" smtClean="0">
                <a:latin typeface="Times New Roman" pitchFamily="18" charset="0"/>
                <a:cs typeface="Times New Roman" pitchFamily="18" charset="0"/>
              </a:rPr>
              <a:t>generar </a:t>
            </a:r>
            <a:r>
              <a:rPr lang="es-ES" sz="1600" dirty="0">
                <a:latin typeface="Times New Roman" pitchFamily="18" charset="0"/>
                <a:cs typeface="Times New Roman" pitchFamily="18" charset="0"/>
              </a:rPr>
              <a:t>ingresos para las comunidades en las </a:t>
            </a:r>
            <a:r>
              <a:rPr lang="es-ES" sz="1600" dirty="0" smtClean="0">
                <a:latin typeface="Times New Roman" pitchFamily="18" charset="0"/>
                <a:cs typeface="Times New Roman" pitchFamily="18" charset="0"/>
              </a:rPr>
              <a:t>cuales </a:t>
            </a:r>
            <a:r>
              <a:rPr lang="es-ES" sz="1600" dirty="0">
                <a:latin typeface="Times New Roman" pitchFamily="18" charset="0"/>
                <a:cs typeface="Times New Roman" pitchFamily="18" charset="0"/>
              </a:rPr>
              <a:t>ocurre, sin prescindir de la conservación de sus </a:t>
            </a:r>
            <a:r>
              <a:rPr lang="es-ES" sz="1600" dirty="0" smtClean="0">
                <a:latin typeface="Times New Roman" pitchFamily="18" charset="0"/>
                <a:cs typeface="Times New Roman" pitchFamily="18" charset="0"/>
              </a:rPr>
              <a:t>recursos.</a:t>
            </a:r>
            <a:endParaRPr lang="es-EC" sz="1600" dirty="0">
              <a:latin typeface="Times New Roman" pitchFamily="18" charset="0"/>
              <a:cs typeface="Times New Roman" pitchFamily="18" charset="0"/>
            </a:endParaRPr>
          </a:p>
        </p:txBody>
      </p:sp>
      <p:cxnSp>
        <p:nvCxnSpPr>
          <p:cNvPr id="10" name="9 Conector angular"/>
          <p:cNvCxnSpPr>
            <a:stCxn id="3" idx="1"/>
            <a:endCxn id="5" idx="1"/>
          </p:cNvCxnSpPr>
          <p:nvPr/>
        </p:nvCxnSpPr>
        <p:spPr>
          <a:xfrm rot="10800000" flipH="1" flipV="1">
            <a:off x="1259632" y="2600908"/>
            <a:ext cx="648072" cy="1235478"/>
          </a:xfrm>
          <a:prstGeom prst="bentConnector3">
            <a:avLst>
              <a:gd name="adj1" fmla="val -35274"/>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13 Conector angular"/>
          <p:cNvCxnSpPr>
            <a:stCxn id="5" idx="1"/>
            <a:endCxn id="6" idx="1"/>
          </p:cNvCxnSpPr>
          <p:nvPr/>
        </p:nvCxnSpPr>
        <p:spPr>
          <a:xfrm rot="10800000" flipH="1" flipV="1">
            <a:off x="1907704" y="3836385"/>
            <a:ext cx="720080" cy="1381327"/>
          </a:xfrm>
          <a:prstGeom prst="bentConnector3">
            <a:avLst>
              <a:gd name="adj1" fmla="val -31746"/>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3941420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328737"/>
            <a:ext cx="7272808" cy="4815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92972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48680"/>
            <a:ext cx="8640960" cy="369332"/>
          </a:xfrm>
          <a:prstGeom prst="rect">
            <a:avLst/>
          </a:prstGeom>
          <a:noFill/>
        </p:spPr>
        <p:txBody>
          <a:bodyPr wrap="square" rtlCol="0">
            <a:spAutoFit/>
          </a:bodyPr>
          <a:lstStyle/>
          <a:p>
            <a:r>
              <a:rPr lang="es-EC" b="1" dirty="0" smtClean="0"/>
              <a:t>Criterios de evaluación financiera</a:t>
            </a:r>
            <a:endParaRPr lang="es-EC" dirty="0"/>
          </a:p>
        </p:txBody>
      </p:sp>
      <p:sp>
        <p:nvSpPr>
          <p:cNvPr id="5" name="4 CuadroTexto"/>
          <p:cNvSpPr txBox="1"/>
          <p:nvPr/>
        </p:nvSpPr>
        <p:spPr>
          <a:xfrm>
            <a:off x="251520" y="6145559"/>
            <a:ext cx="8640960" cy="307777"/>
          </a:xfrm>
          <a:prstGeom prst="rect">
            <a:avLst/>
          </a:prstGeom>
          <a:noFill/>
        </p:spPr>
        <p:txBody>
          <a:bodyPr wrap="square" rtlCol="0">
            <a:spAutoFit/>
          </a:bodyPr>
          <a:lstStyle/>
          <a:p>
            <a:r>
              <a:rPr lang="es-ES" sz="1400" dirty="0" smtClean="0"/>
              <a:t>*</a:t>
            </a:r>
            <a:r>
              <a:rPr lang="es-ES" sz="1400" dirty="0"/>
              <a:t>FIVPA: Factor de interés del valor presente de una anualidad al </a:t>
            </a:r>
            <a:r>
              <a:rPr lang="es-ES" sz="1400" i="1" dirty="0"/>
              <a:t>i</a:t>
            </a:r>
            <a:r>
              <a:rPr lang="es-ES" sz="1400" dirty="0"/>
              <a:t>% durante n periodos</a:t>
            </a:r>
            <a:r>
              <a:rPr lang="es-ES" sz="1400" dirty="0" smtClean="0"/>
              <a:t>.</a:t>
            </a:r>
            <a:endParaRPr lang="es-EC" sz="1400" dirty="0"/>
          </a:p>
        </p:txBody>
      </p:sp>
      <p:pic>
        <p:nvPicPr>
          <p:cNvPr id="368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803" y="1221902"/>
            <a:ext cx="3219133" cy="2207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8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1196752"/>
            <a:ext cx="3240360" cy="2221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08482"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39888"/>
          <a:stretch/>
        </p:blipFill>
        <p:spPr bwMode="auto">
          <a:xfrm>
            <a:off x="2590304" y="4077072"/>
            <a:ext cx="3997920"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756697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052736"/>
            <a:ext cx="4178721" cy="4325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8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1907" y="1052736"/>
            <a:ext cx="4211710" cy="4325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947332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268760"/>
            <a:ext cx="3456384" cy="352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9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1196752"/>
            <a:ext cx="3456384" cy="3601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137736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332656"/>
            <a:ext cx="8640960" cy="6186309"/>
          </a:xfrm>
          <a:prstGeom prst="rect">
            <a:avLst/>
          </a:prstGeom>
          <a:noFill/>
        </p:spPr>
        <p:txBody>
          <a:bodyPr wrap="square" rtlCol="0">
            <a:spAutoFit/>
          </a:bodyPr>
          <a:lstStyle/>
          <a:p>
            <a:r>
              <a:rPr lang="es-EC" b="1" dirty="0" smtClean="0">
                <a:latin typeface="Times New Roman" pitchFamily="18" charset="0"/>
                <a:cs typeface="Times New Roman" pitchFamily="18" charset="0"/>
              </a:rPr>
              <a:t>CONCLUSIONES Y RECOMENDACIONES</a:t>
            </a:r>
          </a:p>
          <a:p>
            <a:endParaRPr lang="es-EC" b="1" dirty="0" smtClean="0">
              <a:latin typeface="Times New Roman" pitchFamily="18" charset="0"/>
              <a:cs typeface="Times New Roman" pitchFamily="18" charset="0"/>
            </a:endParaRPr>
          </a:p>
          <a:p>
            <a:r>
              <a:rPr lang="es-ES" b="1" dirty="0" smtClean="0">
                <a:latin typeface="Times New Roman" pitchFamily="18" charset="0"/>
                <a:cs typeface="Times New Roman" pitchFamily="18" charset="0"/>
              </a:rPr>
              <a:t>Conclusiones:</a:t>
            </a:r>
            <a:r>
              <a:rPr lang="es-ES" dirty="0">
                <a:latin typeface="Times New Roman" pitchFamily="18" charset="0"/>
                <a:cs typeface="Times New Roman" pitchFamily="18" charset="0"/>
              </a:rPr>
              <a:t> </a:t>
            </a:r>
            <a:endParaRPr lang="es-ES" dirty="0" smtClean="0">
              <a:latin typeface="Times New Roman" pitchFamily="18" charset="0"/>
              <a:cs typeface="Times New Roman" pitchFamily="18" charset="0"/>
            </a:endParaRPr>
          </a:p>
          <a:p>
            <a:endParaRPr lang="es-EC" dirty="0">
              <a:latin typeface="Times New Roman" pitchFamily="18" charset="0"/>
              <a:cs typeface="Times New Roman" pitchFamily="18" charset="0"/>
            </a:endParaRPr>
          </a:p>
          <a:p>
            <a:pPr marL="285750" lvl="0" indent="-285750" algn="just">
              <a:buFont typeface="Wingdings" pitchFamily="2" charset="2"/>
              <a:buChar char="q"/>
            </a:pPr>
            <a:r>
              <a:rPr lang="es-ES" dirty="0">
                <a:latin typeface="Times New Roman" pitchFamily="18" charset="0"/>
                <a:cs typeface="Times New Roman" pitchFamily="18" charset="0"/>
              </a:rPr>
              <a:t>Con este trabajo se comprobó la existencia de una demanda insatisfecha para el servicio que se pretende comercializar, cuyos beneficiarios serán todos los estudiantes de género masculino y femenino de los colegios particulares laicos y religiosos diurnos y vespertinos del Distrito Metropolitano de Quito.</a:t>
            </a:r>
            <a:endParaRPr lang="es-EC" dirty="0">
              <a:latin typeface="Times New Roman" pitchFamily="18" charset="0"/>
              <a:cs typeface="Times New Roman" pitchFamily="18" charset="0"/>
            </a:endParaRPr>
          </a:p>
          <a:p>
            <a:pPr marL="285750" lvl="0" indent="-285750" algn="just">
              <a:buFont typeface="Wingdings" pitchFamily="2" charset="2"/>
              <a:buChar char="q"/>
            </a:pPr>
            <a:endParaRPr lang="es-EC" dirty="0" smtClean="0">
              <a:latin typeface="Times New Roman" pitchFamily="18" charset="0"/>
              <a:cs typeface="Times New Roman" pitchFamily="18" charset="0"/>
            </a:endParaRPr>
          </a:p>
          <a:p>
            <a:pPr marL="285750" lvl="0" indent="-285750" algn="just">
              <a:buFont typeface="Wingdings" pitchFamily="2" charset="2"/>
              <a:buChar char="q"/>
            </a:pPr>
            <a:r>
              <a:rPr lang="es-EC" dirty="0" smtClean="0">
                <a:latin typeface="Times New Roman" pitchFamily="18" charset="0"/>
                <a:cs typeface="Times New Roman" pitchFamily="18" charset="0"/>
              </a:rPr>
              <a:t>Con el </a:t>
            </a:r>
            <a:r>
              <a:rPr lang="es-EC" dirty="0">
                <a:latin typeface="Times New Roman" pitchFamily="18" charset="0"/>
                <a:cs typeface="Times New Roman" pitchFamily="18" charset="0"/>
              </a:rPr>
              <a:t>empleo </a:t>
            </a:r>
            <a:r>
              <a:rPr lang="es-ES" dirty="0">
                <a:latin typeface="Times New Roman" pitchFamily="18" charset="0"/>
                <a:cs typeface="Times New Roman" pitchFamily="18" charset="0"/>
              </a:rPr>
              <a:t>de los criterios de evaluación financiera </a:t>
            </a:r>
            <a:r>
              <a:rPr lang="es-ES" dirty="0" smtClean="0">
                <a:latin typeface="Times New Roman" pitchFamily="18" charset="0"/>
                <a:cs typeface="Times New Roman" pitchFamily="18" charset="0"/>
              </a:rPr>
              <a:t>se obtuvo: un VAN de $34,081 la TIR</a:t>
            </a:r>
            <a:r>
              <a:rPr lang="es-ES" dirty="0">
                <a:latin typeface="Times New Roman" pitchFamily="18" charset="0"/>
                <a:cs typeface="Times New Roman" pitchFamily="18" charset="0"/>
              </a:rPr>
              <a:t> </a:t>
            </a:r>
            <a:r>
              <a:rPr lang="es-ES" dirty="0" smtClean="0">
                <a:latin typeface="Times New Roman" pitchFamily="18" charset="0"/>
                <a:cs typeface="Times New Roman" pitchFamily="18" charset="0"/>
              </a:rPr>
              <a:t>51,33% &gt; TMAR 16%, el proyecto se recupera en 1,94 periodos y por cada dólar invertido (RB/C) se obtuvo 2,07 en el proyecto con financiamiento.</a:t>
            </a:r>
            <a:endParaRPr lang="es-ES" dirty="0">
              <a:latin typeface="Times New Roman" pitchFamily="18" charset="0"/>
              <a:cs typeface="Times New Roman" pitchFamily="18" charset="0"/>
            </a:endParaRPr>
          </a:p>
          <a:p>
            <a:endParaRPr lang="es-ES" b="1" dirty="0" smtClean="0">
              <a:latin typeface="Times New Roman" pitchFamily="18" charset="0"/>
              <a:cs typeface="Times New Roman" pitchFamily="18" charset="0"/>
            </a:endParaRPr>
          </a:p>
          <a:p>
            <a:r>
              <a:rPr lang="es-ES" b="1" dirty="0" smtClean="0">
                <a:latin typeface="Times New Roman" pitchFamily="18" charset="0"/>
                <a:cs typeface="Times New Roman" pitchFamily="18" charset="0"/>
              </a:rPr>
              <a:t>Recomendaciones</a:t>
            </a:r>
            <a:r>
              <a:rPr lang="es-ES" b="1" dirty="0">
                <a:latin typeface="Times New Roman" pitchFamily="18" charset="0"/>
                <a:cs typeface="Times New Roman" pitchFamily="18" charset="0"/>
              </a:rPr>
              <a:t>:</a:t>
            </a:r>
          </a:p>
          <a:p>
            <a:endParaRPr lang="es-EC" dirty="0">
              <a:latin typeface="Times New Roman" pitchFamily="18" charset="0"/>
              <a:cs typeface="Times New Roman" pitchFamily="18" charset="0"/>
            </a:endParaRPr>
          </a:p>
          <a:p>
            <a:pPr marL="285750" indent="-285750" algn="just">
              <a:buFont typeface="Wingdings" pitchFamily="2" charset="2"/>
              <a:buChar char="q"/>
            </a:pPr>
            <a:r>
              <a:rPr lang="es-ES" dirty="0">
                <a:latin typeface="Times New Roman" pitchFamily="18" charset="0"/>
                <a:cs typeface="Times New Roman" pitchFamily="18" charset="0"/>
              </a:rPr>
              <a:t>Emplear estrategias adecuadas de marketing para captar a un mayor número de padres de familia quienes adquirirán los diferentes paquetes turísticos para los estudiantes a través de un servicio que permita afianzar los conocimientos aprendidos en el aula.</a:t>
            </a:r>
            <a:endParaRPr lang="es-EC" dirty="0">
              <a:latin typeface="Times New Roman" pitchFamily="18" charset="0"/>
              <a:cs typeface="Times New Roman" pitchFamily="18" charset="0"/>
            </a:endParaRPr>
          </a:p>
          <a:p>
            <a:pPr marL="285750" lvl="0" indent="-285750" algn="just">
              <a:buFont typeface="Wingdings" pitchFamily="2" charset="2"/>
              <a:buChar char="q"/>
            </a:pPr>
            <a:endParaRPr lang="es-EC" dirty="0">
              <a:latin typeface="Times New Roman" pitchFamily="18" charset="0"/>
              <a:cs typeface="Times New Roman" pitchFamily="18" charset="0"/>
            </a:endParaRPr>
          </a:p>
          <a:p>
            <a:pPr marL="285750" lvl="0" indent="-285750" algn="just">
              <a:buFont typeface="Wingdings" pitchFamily="2" charset="2"/>
              <a:buChar char="q"/>
            </a:pPr>
            <a:r>
              <a:rPr lang="es-EC" dirty="0">
                <a:latin typeface="Times New Roman" pitchFamily="18" charset="0"/>
                <a:cs typeface="Times New Roman" pitchFamily="18" charset="0"/>
              </a:rPr>
              <a:t>Se recomienda cuanto antes poner en marcha este proyecto</a:t>
            </a:r>
            <a:r>
              <a:rPr lang="es-ES" dirty="0">
                <a:latin typeface="Times New Roman" pitchFamily="18" charset="0"/>
                <a:cs typeface="Times New Roman" pitchFamily="18" charset="0"/>
              </a:rPr>
              <a:t>, el cual presentó resultados óptimos y generar así fuentes de trabajo para mitigar la tasa de desempleo existente </a:t>
            </a:r>
            <a:r>
              <a:rPr lang="es-ES" dirty="0" smtClean="0">
                <a:latin typeface="Times New Roman" pitchFamily="18" charset="0"/>
                <a:cs typeface="Times New Roman" pitchFamily="18" charset="0"/>
              </a:rPr>
              <a:t>actualmente.</a:t>
            </a:r>
            <a:endParaRPr lang="es-EC" dirty="0">
              <a:latin typeface="Times New Roman" pitchFamily="18" charset="0"/>
              <a:cs typeface="Times New Roman" pitchFamily="18" charset="0"/>
            </a:endParaRPr>
          </a:p>
        </p:txBody>
      </p:sp>
    </p:spTree>
    <p:extLst>
      <p:ext uri="{BB962C8B-B14F-4D97-AF65-F5344CB8AC3E}">
        <p14:creationId xmlns:p14="http://schemas.microsoft.com/office/powerpoint/2010/main" val="6082660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2996952"/>
            <a:ext cx="8640960" cy="707886"/>
          </a:xfrm>
          <a:prstGeom prst="rect">
            <a:avLst/>
          </a:prstGeom>
          <a:noFill/>
        </p:spPr>
        <p:txBody>
          <a:bodyPr wrap="square" rtlCol="0">
            <a:spAutoFit/>
          </a:bodyPr>
          <a:lstStyle/>
          <a:p>
            <a:pPr algn="ctr"/>
            <a:r>
              <a:rPr lang="es-EC" sz="4000" b="1" dirty="0" smtClean="0">
                <a:latin typeface="Times New Roman" pitchFamily="18" charset="0"/>
                <a:cs typeface="Times New Roman" pitchFamily="18" charset="0"/>
              </a:rPr>
              <a:t>GRACIAS</a:t>
            </a:r>
            <a:endParaRPr lang="es-EC"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2072543996"/>
      </p:ext>
    </p:extLst>
  </p:cSld>
  <p:clrMapOvr>
    <a:masterClrMapping/>
  </p:clrMapOvr>
  <mc:AlternateContent xmlns:mc="http://schemas.openxmlformats.org/markup-compatibility/2006" xmlns:p14="http://schemas.microsoft.com/office/powerpoint/2010/main">
    <mc:Choice Requires="p14">
      <p:transition spd="slow" p14:dur="900">
        <p14:warp dir="in"/>
        <p:sndAc>
          <p:stSnd>
            <p:snd r:embed="rId2" name="applause.wav"/>
          </p:stSnd>
        </p:sndAc>
      </p:transition>
    </mc:Choice>
    <mc:Fallback xmlns="">
      <p:transition spd="slow">
        <p:fade/>
        <p:sndAc>
          <p:stSnd>
            <p:snd r:embed="rId3" name="applause.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45344" y="551508"/>
            <a:ext cx="8640960" cy="1200329"/>
          </a:xfrm>
          <a:prstGeom prst="rect">
            <a:avLst/>
          </a:prstGeom>
          <a:noFill/>
        </p:spPr>
        <p:txBody>
          <a:bodyPr wrap="square" rtlCol="0">
            <a:spAutoFit/>
          </a:bodyPr>
          <a:lstStyle/>
          <a:p>
            <a:r>
              <a:rPr lang="es-ES" b="1" dirty="0" smtClean="0">
                <a:latin typeface="Times New Roman" pitchFamily="18" charset="0"/>
                <a:cs typeface="Times New Roman" pitchFamily="18" charset="0"/>
              </a:rPr>
              <a:t>Metodología </a:t>
            </a:r>
            <a:r>
              <a:rPr lang="es-ES" b="1" dirty="0">
                <a:latin typeface="Times New Roman" pitchFamily="18" charset="0"/>
                <a:cs typeface="Times New Roman" pitchFamily="18" charset="0"/>
              </a:rPr>
              <a:t>de la investigación de </a:t>
            </a:r>
            <a:r>
              <a:rPr lang="es-ES" b="1" dirty="0" smtClean="0">
                <a:latin typeface="Times New Roman" pitchFamily="18" charset="0"/>
                <a:cs typeface="Times New Roman" pitchFamily="18" charset="0"/>
              </a:rPr>
              <a:t>campo</a:t>
            </a:r>
            <a:endParaRPr lang="es-EC" dirty="0">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La </a:t>
            </a:r>
            <a:r>
              <a:rPr lang="es-ES" b="1" i="1" dirty="0">
                <a:latin typeface="Times New Roman" pitchFamily="18" charset="0"/>
                <a:cs typeface="Times New Roman" pitchFamily="18" charset="0"/>
              </a:rPr>
              <a:t>Investigación de Campo</a:t>
            </a:r>
            <a:r>
              <a:rPr lang="es-ES" dirty="0">
                <a:latin typeface="Times New Roman" pitchFamily="18" charset="0"/>
                <a:cs typeface="Times New Roman" pitchFamily="18" charset="0"/>
              </a:rPr>
              <a:t>, se realiza en los lugares donde ocurren los hechos o fenómenos investigados. En este tipo de investigación se </a:t>
            </a:r>
            <a:r>
              <a:rPr lang="es-ES" dirty="0" smtClean="0">
                <a:latin typeface="Times New Roman" pitchFamily="18" charset="0"/>
                <a:cs typeface="Times New Roman" pitchFamily="18" charset="0"/>
              </a:rPr>
              <a:t>emplean:</a:t>
            </a:r>
          </a:p>
        </p:txBody>
      </p:sp>
      <p:graphicFrame>
        <p:nvGraphicFramePr>
          <p:cNvPr id="2" name="1 Diagrama"/>
          <p:cNvGraphicFramePr/>
          <p:nvPr>
            <p:extLst>
              <p:ext uri="{D42A27DB-BD31-4B8C-83A1-F6EECF244321}">
                <p14:modId xmlns:p14="http://schemas.microsoft.com/office/powerpoint/2010/main" val="1470301822"/>
              </p:ext>
            </p:extLst>
          </p:nvPr>
        </p:nvGraphicFramePr>
        <p:xfrm>
          <a:off x="1547664" y="231732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05145658"/>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breeze.wav"/>
          </p:stSnd>
        </p:sndAc>
      </p:transition>
    </mc:Choice>
    <mc:Fallback xmlns="">
      <p:transition spd="slow">
        <p:circle/>
        <p:sndAc>
          <p:stSnd>
            <p:snd r:embed="rId8" name="breeze.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548680"/>
            <a:ext cx="8640960" cy="5632311"/>
          </a:xfrm>
          <a:prstGeom prst="rect">
            <a:avLst/>
          </a:prstGeom>
          <a:noFill/>
        </p:spPr>
        <p:txBody>
          <a:bodyPr wrap="square" rtlCol="0">
            <a:spAutoFit/>
          </a:bodyPr>
          <a:lstStyle/>
          <a:p>
            <a:r>
              <a:rPr lang="es-ES" b="1" dirty="0" smtClean="0">
                <a:latin typeface="Times New Roman" pitchFamily="18" charset="0"/>
                <a:cs typeface="Times New Roman" pitchFamily="18" charset="0"/>
              </a:rPr>
              <a:t>Segmento objetivo</a:t>
            </a:r>
            <a:endParaRPr lang="es-EC" dirty="0">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a:p>
            <a:r>
              <a:rPr lang="es-ES" dirty="0" smtClean="0">
                <a:latin typeface="Times New Roman" pitchFamily="18" charset="0"/>
                <a:cs typeface="Times New Roman" pitchFamily="18" charset="0"/>
              </a:rPr>
              <a:t>El </a:t>
            </a:r>
            <a:r>
              <a:rPr lang="es-ES" dirty="0">
                <a:latin typeface="Times New Roman" pitchFamily="18" charset="0"/>
                <a:cs typeface="Times New Roman" pitchFamily="18" charset="0"/>
              </a:rPr>
              <a:t>segmento objetivo de este estudio está conformado por los padres de familia de los estudiantes </a:t>
            </a:r>
            <a:r>
              <a:rPr lang="es-ES" dirty="0" smtClean="0">
                <a:latin typeface="Times New Roman" pitchFamily="18" charset="0"/>
                <a:cs typeface="Times New Roman" pitchFamily="18" charset="0"/>
              </a:rPr>
              <a:t>de </a:t>
            </a:r>
            <a:r>
              <a:rPr lang="es-ES" dirty="0">
                <a:latin typeface="Times New Roman" pitchFamily="18" charset="0"/>
                <a:cs typeface="Times New Roman" pitchFamily="18" charset="0"/>
              </a:rPr>
              <a:t>los diferentes centros educativos del Distrito Metropolitano de Quito.</a:t>
            </a:r>
            <a:endParaRPr lang="es-EC" dirty="0">
              <a:latin typeface="Times New Roman" pitchFamily="18" charset="0"/>
              <a:cs typeface="Times New Roman" pitchFamily="18" charset="0"/>
            </a:endParaRPr>
          </a:p>
          <a:p>
            <a:endParaRPr lang="es-ES" b="1" dirty="0" smtClean="0">
              <a:latin typeface="Times New Roman" pitchFamily="18" charset="0"/>
              <a:cs typeface="Times New Roman" pitchFamily="18" charset="0"/>
            </a:endParaRPr>
          </a:p>
          <a:p>
            <a:r>
              <a:rPr lang="es-ES" b="1" dirty="0" smtClean="0">
                <a:latin typeface="Times New Roman" pitchFamily="18" charset="0"/>
                <a:cs typeface="Times New Roman" pitchFamily="18" charset="0"/>
              </a:rPr>
              <a:t>Tamaño </a:t>
            </a:r>
            <a:r>
              <a:rPr lang="es-ES" b="1" dirty="0">
                <a:latin typeface="Times New Roman" pitchFamily="18" charset="0"/>
                <a:cs typeface="Times New Roman" pitchFamily="18" charset="0"/>
              </a:rPr>
              <a:t>del </a:t>
            </a:r>
            <a:r>
              <a:rPr lang="es-ES" b="1" dirty="0" smtClean="0">
                <a:latin typeface="Times New Roman" pitchFamily="18" charset="0"/>
                <a:cs typeface="Times New Roman" pitchFamily="18" charset="0"/>
              </a:rPr>
              <a:t>universo</a:t>
            </a:r>
          </a:p>
          <a:p>
            <a:r>
              <a:rPr lang="es-ES" dirty="0" smtClean="0">
                <a:latin typeface="Times New Roman" pitchFamily="18" charset="0"/>
                <a:cs typeface="Times New Roman" pitchFamily="18" charset="0"/>
              </a:rPr>
              <a:t>Total </a:t>
            </a:r>
            <a:r>
              <a:rPr lang="es-ES" dirty="0">
                <a:latin typeface="Times New Roman" pitchFamily="18" charset="0"/>
                <a:cs typeface="Times New Roman" pitchFamily="18" charset="0"/>
              </a:rPr>
              <a:t>de la </a:t>
            </a:r>
            <a:r>
              <a:rPr lang="es-ES" dirty="0" smtClean="0">
                <a:latin typeface="Times New Roman" pitchFamily="18" charset="0"/>
                <a:cs typeface="Times New Roman" pitchFamily="18" charset="0"/>
              </a:rPr>
              <a:t>población </a:t>
            </a:r>
            <a:r>
              <a:rPr lang="es-ES" dirty="0">
                <a:latin typeface="Times New Roman" pitchFamily="18" charset="0"/>
                <a:cs typeface="Times New Roman" pitchFamily="18" charset="0"/>
              </a:rPr>
              <a:t>= </a:t>
            </a:r>
            <a:r>
              <a:rPr lang="es-ES" dirty="0" smtClean="0">
                <a:latin typeface="Times New Roman" pitchFamily="18" charset="0"/>
                <a:cs typeface="Times New Roman" pitchFamily="18" charset="0"/>
              </a:rPr>
              <a:t>195.034 estudiantes</a:t>
            </a:r>
          </a:p>
          <a:p>
            <a:endParaRPr lang="es-ES" dirty="0">
              <a:latin typeface="Times New Roman" pitchFamily="18" charset="0"/>
              <a:cs typeface="Times New Roman" pitchFamily="18" charset="0"/>
            </a:endParaRPr>
          </a:p>
          <a:p>
            <a:r>
              <a:rPr lang="es-ES" dirty="0">
                <a:latin typeface="Times New Roman" pitchFamily="18" charset="0"/>
                <a:cs typeface="Times New Roman" pitchFamily="18" charset="0"/>
              </a:rPr>
              <a:t>Remplazando la fórmula, se tiene</a:t>
            </a:r>
            <a:r>
              <a:rPr lang="es-ES" dirty="0" smtClean="0">
                <a:latin typeface="Times New Roman" pitchFamily="18" charset="0"/>
                <a:cs typeface="Times New Roman" pitchFamily="18" charset="0"/>
              </a:rPr>
              <a:t>:</a:t>
            </a:r>
          </a:p>
          <a:p>
            <a:endParaRPr lang="es-EC" dirty="0">
              <a:latin typeface="Times New Roman" pitchFamily="18" charset="0"/>
              <a:cs typeface="Times New Roman" pitchFamily="18" charset="0"/>
            </a:endParaRPr>
          </a:p>
          <a:p>
            <a:r>
              <a:rPr lang="es-ES" b="1" dirty="0">
                <a:latin typeface="Times New Roman" pitchFamily="18" charset="0"/>
                <a:cs typeface="Times New Roman" pitchFamily="18" charset="0"/>
              </a:rPr>
              <a:t>n =</a:t>
            </a:r>
            <a:r>
              <a:rPr lang="es-ES" dirty="0">
                <a:latin typeface="Times New Roman" pitchFamily="18" charset="0"/>
                <a:cs typeface="Times New Roman" pitchFamily="18" charset="0"/>
              </a:rPr>
              <a:t>  138,20 </a:t>
            </a:r>
            <a:r>
              <a:rPr lang="es-ES" dirty="0" smtClean="0">
                <a:latin typeface="Times New Roman" pitchFamily="18" charset="0"/>
                <a:cs typeface="Times New Roman" pitchFamily="18" charset="0"/>
              </a:rPr>
              <a:t>encuestas</a:t>
            </a:r>
          </a:p>
          <a:p>
            <a:endParaRPr lang="es-ES" dirty="0">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a:p>
            <a:endParaRPr lang="es-ES" dirty="0">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a:p>
            <a:endParaRPr lang="es-ES" dirty="0">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a:p>
            <a:endParaRPr lang="es-ES" dirty="0">
              <a:latin typeface="Times New Roman" pitchFamily="18" charset="0"/>
              <a:cs typeface="Times New Roman" pitchFamily="18" charset="0"/>
            </a:endParaRPr>
          </a:p>
          <a:p>
            <a:endParaRPr lang="es-ES" dirty="0" smtClean="0">
              <a:latin typeface="Times New Roman" pitchFamily="18" charset="0"/>
              <a:cs typeface="Times New Roman" pitchFamily="18" charset="0"/>
            </a:endParaRPr>
          </a:p>
          <a:p>
            <a:pPr algn="ctr"/>
            <a:r>
              <a:rPr lang="es-ES" dirty="0" smtClean="0">
                <a:latin typeface="Times New Roman" pitchFamily="18" charset="0"/>
                <a:cs typeface="Times New Roman" pitchFamily="18" charset="0"/>
              </a:rPr>
              <a:t>n = 138</a:t>
            </a:r>
            <a:endParaRPr lang="es-EC" dirty="0">
              <a:latin typeface="Times New Roman" pitchFamily="18" charset="0"/>
              <a:cs typeface="Times New Roman" pitchFamily="18" charset="0"/>
            </a:endParaRPr>
          </a:p>
        </p:txBody>
      </p:sp>
      <p:graphicFrame>
        <p:nvGraphicFramePr>
          <p:cNvPr id="8" name="7 Objeto"/>
          <p:cNvGraphicFramePr>
            <a:graphicFrameLocks noChangeAspect="1"/>
          </p:cNvGraphicFramePr>
          <p:nvPr>
            <p:extLst>
              <p:ext uri="{D42A27DB-BD31-4B8C-83A1-F6EECF244321}">
                <p14:modId xmlns:p14="http://schemas.microsoft.com/office/powerpoint/2010/main" val="824362297"/>
              </p:ext>
            </p:extLst>
          </p:nvPr>
        </p:nvGraphicFramePr>
        <p:xfrm>
          <a:off x="2483768" y="4110211"/>
          <a:ext cx="4247451" cy="758949"/>
        </p:xfrm>
        <a:graphic>
          <a:graphicData uri="http://schemas.openxmlformats.org/presentationml/2006/ole">
            <mc:AlternateContent xmlns:mc="http://schemas.openxmlformats.org/markup-compatibility/2006">
              <mc:Choice xmlns:v="urn:schemas-microsoft-com:vml" Requires="v">
                <p:oleObj spid="_x0000_s6213" name="Ecuación" r:id="rId4" imgW="2311400" imgH="419100" progId="Equation.3">
                  <p:embed/>
                </p:oleObj>
              </mc:Choice>
              <mc:Fallback>
                <p:oleObj name="Ecuación" r:id="rId4" imgW="2311400" imgH="41910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3768" y="4110211"/>
                        <a:ext cx="4247451" cy="758949"/>
                      </a:xfrm>
                      <a:prstGeom prst="rect">
                        <a:avLst/>
                      </a:prstGeom>
                      <a:noFill/>
                    </p:spPr>
                  </p:pic>
                </p:oleObj>
              </mc:Fallback>
            </mc:AlternateContent>
          </a:graphicData>
        </a:graphic>
      </p:graphicFrame>
      <p:graphicFrame>
        <p:nvGraphicFramePr>
          <p:cNvPr id="9" name="8 Objeto"/>
          <p:cNvGraphicFramePr>
            <a:graphicFrameLocks noChangeAspect="1"/>
          </p:cNvGraphicFramePr>
          <p:nvPr>
            <p:extLst>
              <p:ext uri="{D42A27DB-BD31-4B8C-83A1-F6EECF244321}">
                <p14:modId xmlns:p14="http://schemas.microsoft.com/office/powerpoint/2010/main" val="2922602170"/>
              </p:ext>
            </p:extLst>
          </p:nvPr>
        </p:nvGraphicFramePr>
        <p:xfrm>
          <a:off x="3887269" y="5157192"/>
          <a:ext cx="1400883" cy="720080"/>
        </p:xfrm>
        <a:graphic>
          <a:graphicData uri="http://schemas.openxmlformats.org/presentationml/2006/ole">
            <mc:AlternateContent xmlns:mc="http://schemas.openxmlformats.org/markup-compatibility/2006">
              <mc:Choice xmlns:v="urn:schemas-microsoft-com:vml" Requires="v">
                <p:oleObj spid="_x0000_s6214" name="Ecuación" r:id="rId6" imgW="800100" imgH="419100" progId="Equation.3">
                  <p:embed/>
                </p:oleObj>
              </mc:Choice>
              <mc:Fallback>
                <p:oleObj name="Ecuación" r:id="rId6" imgW="800100" imgH="41910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87269" y="5157192"/>
                        <a:ext cx="1400883" cy="720080"/>
                      </a:xfrm>
                      <a:prstGeom prst="rect">
                        <a:avLst/>
                      </a:prstGeom>
                      <a:noFill/>
                      <a:extLst/>
                    </p:spPr>
                  </p:pic>
                </p:oleObj>
              </mc:Fallback>
            </mc:AlternateContent>
          </a:graphicData>
        </a:graphic>
      </p:graphicFrame>
      <p:sp>
        <p:nvSpPr>
          <p:cNvPr id="10"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11" name="Rectangle 9"/>
          <p:cNvSpPr>
            <a:spLocks noChangeArrowheads="1"/>
          </p:cNvSpPr>
          <p:nvPr/>
        </p:nvSpPr>
        <p:spPr bwMode="auto">
          <a:xfrm>
            <a:off x="0" y="1000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65735589"/>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3" name="breeze.wav"/>
          </p:stSnd>
        </p:sndAc>
      </p:transition>
    </mc:Choice>
    <mc:Fallback xmlns="">
      <p:transition spd="slow">
        <p:circle/>
        <p:sndAc>
          <p:stSnd>
            <p:snd r:embed="rId8" name="breeze.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06477" name="Picture 4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8188" y="72988"/>
            <a:ext cx="5704132" cy="6785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930626"/>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breeze.wav"/>
          </p:stSnd>
        </p:sndAc>
      </p:transition>
    </mc:Choice>
    <mc:Fallback xmlns="">
      <p:transition spd="slow">
        <p:circle/>
        <p:sndAc>
          <p:stSnd>
            <p:snd r:embed="rId4" name="breeze.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07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1150" y="490538"/>
            <a:ext cx="5981700" cy="587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8552535"/>
      </p:ext>
    </p:extLst>
  </p:cSld>
  <p:clrMapOvr>
    <a:masterClrMapping/>
  </p:clrMapOvr>
  <mc:AlternateContent xmlns:mc="http://schemas.openxmlformats.org/markup-compatibility/2006" xmlns:p14="http://schemas.microsoft.com/office/powerpoint/2010/main">
    <mc:Choice Requires="p14">
      <p:transition spd="slow" p14:dur="800">
        <p:circle/>
        <p:sndAc>
          <p:stSnd>
            <p:snd r:embed="rId2" name="breeze.wav"/>
          </p:stSnd>
        </p:sndAc>
      </p:transition>
    </mc:Choice>
    <mc:Fallback xmlns="">
      <p:transition spd="slow">
        <p:circle/>
        <p:sndAc>
          <p:stSnd>
            <p:snd r:embed="rId4" name="breeze.wav"/>
          </p:stSnd>
        </p:sndAc>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2054</TotalTime>
  <Words>1904</Words>
  <Application>Microsoft Office PowerPoint</Application>
  <PresentationFormat>Presentación en pantalla (4:3)</PresentationFormat>
  <Paragraphs>314</Paragraphs>
  <Slides>55</Slides>
  <Notes>0</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55</vt:i4>
      </vt:variant>
    </vt:vector>
  </HeadingPairs>
  <TitlesOfParts>
    <vt:vector size="58" baseType="lpstr">
      <vt:lpstr>Tema de Office</vt:lpstr>
      <vt:lpstr>Picture</vt:lpstr>
      <vt:lpstr>Ecuación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Sandy</dc:creator>
  <cp:lastModifiedBy>Eduardo</cp:lastModifiedBy>
  <cp:revision>130</cp:revision>
  <dcterms:created xsi:type="dcterms:W3CDTF">2012-11-06T14:19:46Z</dcterms:created>
  <dcterms:modified xsi:type="dcterms:W3CDTF">2013-05-03T11:16:00Z</dcterms:modified>
</cp:coreProperties>
</file>