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2" autoAdjust="0"/>
    <p:restoredTop sz="94563" autoAdjust="0"/>
  </p:normalViewPr>
  <p:slideViewPr>
    <p:cSldViewPr snapToGrid="0" snapToObjects="1">
      <p:cViewPr>
        <p:scale>
          <a:sx n="85" d="100"/>
          <a:sy n="85" d="100"/>
        </p:scale>
        <p:origin x="-144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46694-D248-FF4F-90F8-4E0BBF4F33CC}" type="doc">
      <dgm:prSet loTypeId="urn:microsoft.com/office/officeart/2005/8/layout/chevron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0F8C4B9-FC04-5A4A-890F-8BAA00092F38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C6C6284E-71F8-A742-B245-15D28E253F2A}" type="parTrans" cxnId="{05B7B5C2-EA53-6E42-8F1B-9A1B53B5DD5E}">
      <dgm:prSet/>
      <dgm:spPr/>
      <dgm:t>
        <a:bodyPr/>
        <a:lstStyle/>
        <a:p>
          <a:endParaRPr lang="es-ES"/>
        </a:p>
      </dgm:t>
    </dgm:pt>
    <dgm:pt modelId="{983C82F1-B833-5D46-B2A3-50C497CDA722}" type="sibTrans" cxnId="{05B7B5C2-EA53-6E42-8F1B-9A1B53B5DD5E}">
      <dgm:prSet/>
      <dgm:spPr/>
      <dgm:t>
        <a:bodyPr/>
        <a:lstStyle/>
        <a:p>
          <a:endParaRPr lang="es-ES"/>
        </a:p>
      </dgm:t>
    </dgm:pt>
    <dgm:pt modelId="{D8945A93-3FEA-0C44-8E09-778B412A1B7F}">
      <dgm:prSet phldrT="[Texto]"/>
      <dgm:spPr/>
      <dgm:t>
        <a:bodyPr/>
        <a:lstStyle/>
        <a:p>
          <a:r>
            <a:rPr lang="es-ES_tradnl" dirty="0" smtClean="0"/>
            <a:t>Bajo nivel de consistencia de la información en las diferentes transacciones.</a:t>
          </a:r>
          <a:endParaRPr lang="es-ES" dirty="0"/>
        </a:p>
      </dgm:t>
    </dgm:pt>
    <dgm:pt modelId="{0FA2304A-5F2D-854B-9826-4481ADF3C8CF}" type="parTrans" cxnId="{0E05F6C9-8CFA-2045-BA44-73435809EBB5}">
      <dgm:prSet/>
      <dgm:spPr/>
      <dgm:t>
        <a:bodyPr/>
        <a:lstStyle/>
        <a:p>
          <a:endParaRPr lang="es-ES"/>
        </a:p>
      </dgm:t>
    </dgm:pt>
    <dgm:pt modelId="{C60A7BA8-C379-C847-B2C2-25130FA5979D}" type="sibTrans" cxnId="{0E05F6C9-8CFA-2045-BA44-73435809EBB5}">
      <dgm:prSet/>
      <dgm:spPr/>
      <dgm:t>
        <a:bodyPr/>
        <a:lstStyle/>
        <a:p>
          <a:endParaRPr lang="es-ES"/>
        </a:p>
      </dgm:t>
    </dgm:pt>
    <dgm:pt modelId="{A83768F1-7823-AE49-BEDF-BDD40474C4ED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3618F3CA-0BC1-DB49-BA26-32183C002738}" type="parTrans" cxnId="{A94299EC-8FE8-4D42-A4F1-1B396DCBFACC}">
      <dgm:prSet/>
      <dgm:spPr/>
      <dgm:t>
        <a:bodyPr/>
        <a:lstStyle/>
        <a:p>
          <a:endParaRPr lang="es-ES"/>
        </a:p>
      </dgm:t>
    </dgm:pt>
    <dgm:pt modelId="{5064C69C-83D4-5240-9F44-E25175777FAE}" type="sibTrans" cxnId="{A94299EC-8FE8-4D42-A4F1-1B396DCBFACC}">
      <dgm:prSet/>
      <dgm:spPr/>
      <dgm:t>
        <a:bodyPr/>
        <a:lstStyle/>
        <a:p>
          <a:endParaRPr lang="es-ES"/>
        </a:p>
      </dgm:t>
    </dgm:pt>
    <dgm:pt modelId="{7071E4ED-4701-224A-9B2A-048FE56F936A}">
      <dgm:prSet phldrT="[Texto]"/>
      <dgm:spPr/>
      <dgm:t>
        <a:bodyPr/>
        <a:lstStyle/>
        <a:p>
          <a:r>
            <a:rPr lang="es-ES_tradnl" dirty="0" smtClean="0"/>
            <a:t>Bajo nivel de trascendencia del sistema con la actualidad (no se ajusta a las necesidades actuales).</a:t>
          </a:r>
          <a:endParaRPr lang="es-ES" dirty="0"/>
        </a:p>
      </dgm:t>
    </dgm:pt>
    <dgm:pt modelId="{0AEA5FA2-B1DF-4A41-84A9-ACAD6BBDAE8C}" type="parTrans" cxnId="{2E60A58E-4AB1-F741-B66B-E4EEDF6DFF11}">
      <dgm:prSet/>
      <dgm:spPr/>
      <dgm:t>
        <a:bodyPr/>
        <a:lstStyle/>
        <a:p>
          <a:endParaRPr lang="es-ES"/>
        </a:p>
      </dgm:t>
    </dgm:pt>
    <dgm:pt modelId="{82789B0E-4868-3242-ACD0-99CE01A65A50}" type="sibTrans" cxnId="{2E60A58E-4AB1-F741-B66B-E4EEDF6DFF11}">
      <dgm:prSet/>
      <dgm:spPr/>
      <dgm:t>
        <a:bodyPr/>
        <a:lstStyle/>
        <a:p>
          <a:endParaRPr lang="es-ES"/>
        </a:p>
      </dgm:t>
    </dgm:pt>
    <dgm:pt modelId="{4397479F-BD3D-E641-B5A5-3C43F17F8890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5FCC46BC-A100-A344-B0EE-DDF0B9401AF3}" type="parTrans" cxnId="{E7169063-FEAA-024D-8CEC-281AB72D22FB}">
      <dgm:prSet/>
      <dgm:spPr/>
      <dgm:t>
        <a:bodyPr/>
        <a:lstStyle/>
        <a:p>
          <a:endParaRPr lang="es-ES"/>
        </a:p>
      </dgm:t>
    </dgm:pt>
    <dgm:pt modelId="{5CB539E2-3753-254B-BCFF-C449D907BF99}" type="sibTrans" cxnId="{E7169063-FEAA-024D-8CEC-281AB72D22FB}">
      <dgm:prSet/>
      <dgm:spPr/>
      <dgm:t>
        <a:bodyPr/>
        <a:lstStyle/>
        <a:p>
          <a:endParaRPr lang="es-ES"/>
        </a:p>
      </dgm:t>
    </dgm:pt>
    <dgm:pt modelId="{612632E3-0ED7-ED4E-9A8B-C386082A5E30}">
      <dgm:prSet phldrT="[Texto]"/>
      <dgm:spPr/>
      <dgm:t>
        <a:bodyPr/>
        <a:lstStyle/>
        <a:p>
          <a:r>
            <a:rPr lang="es-ES_tradnl" dirty="0" smtClean="0"/>
            <a:t>Alto nivel de inseguridad al momento de limitar a los acceso de usuarios del sistema.</a:t>
          </a:r>
          <a:endParaRPr lang="es-ES" dirty="0"/>
        </a:p>
      </dgm:t>
    </dgm:pt>
    <dgm:pt modelId="{650FE52C-C79F-9945-B97D-5E7BCD395560}" type="parTrans" cxnId="{D14178A8-8E15-BC4B-BF04-3405726322CC}">
      <dgm:prSet/>
      <dgm:spPr/>
      <dgm:t>
        <a:bodyPr/>
        <a:lstStyle/>
        <a:p>
          <a:endParaRPr lang="es-ES"/>
        </a:p>
      </dgm:t>
    </dgm:pt>
    <dgm:pt modelId="{6E73EA44-F2CE-CE4D-A6E7-D572ACA1B91A}" type="sibTrans" cxnId="{D14178A8-8E15-BC4B-BF04-3405726322CC}">
      <dgm:prSet/>
      <dgm:spPr/>
      <dgm:t>
        <a:bodyPr/>
        <a:lstStyle/>
        <a:p>
          <a:endParaRPr lang="es-ES"/>
        </a:p>
      </dgm:t>
    </dgm:pt>
    <dgm:pt modelId="{E89AAAC3-9F40-E843-B240-0F5E38F73902}" type="pres">
      <dgm:prSet presAssocID="{8B346694-D248-FF4F-90F8-4E0BBF4F3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4B0041-E098-EC4B-8BDF-BA98774B6C43}" type="pres">
      <dgm:prSet presAssocID="{00F8C4B9-FC04-5A4A-890F-8BAA00092F38}" presName="composite" presStyleCnt="0"/>
      <dgm:spPr/>
    </dgm:pt>
    <dgm:pt modelId="{A3F9829B-DF50-8940-8EDF-336E8B8F547D}" type="pres">
      <dgm:prSet presAssocID="{00F8C4B9-FC04-5A4A-890F-8BAA00092F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F3C85D-0A65-5741-8FAD-EB2AD4DADA2B}" type="pres">
      <dgm:prSet presAssocID="{00F8C4B9-FC04-5A4A-890F-8BAA00092F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CE170-DCFD-5841-92BE-2CF92DA3610D}" type="pres">
      <dgm:prSet presAssocID="{983C82F1-B833-5D46-B2A3-50C497CDA722}" presName="sp" presStyleCnt="0"/>
      <dgm:spPr/>
    </dgm:pt>
    <dgm:pt modelId="{7E745EED-D690-2240-B3EF-1784A398D4A1}" type="pres">
      <dgm:prSet presAssocID="{A83768F1-7823-AE49-BEDF-BDD40474C4ED}" presName="composite" presStyleCnt="0"/>
      <dgm:spPr/>
    </dgm:pt>
    <dgm:pt modelId="{7416BEDF-D1B5-A24D-9105-C3C81896600D}" type="pres">
      <dgm:prSet presAssocID="{A83768F1-7823-AE49-BEDF-BDD40474C4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26335-E75D-0C42-B883-FC50A76198A9}" type="pres">
      <dgm:prSet presAssocID="{A83768F1-7823-AE49-BEDF-BDD40474C4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C01F7-ACD8-EF4D-B2A0-B9F31C879A6B}" type="pres">
      <dgm:prSet presAssocID="{5064C69C-83D4-5240-9F44-E25175777FAE}" presName="sp" presStyleCnt="0"/>
      <dgm:spPr/>
    </dgm:pt>
    <dgm:pt modelId="{812CAEA7-6AA4-7140-B103-D80846531B1F}" type="pres">
      <dgm:prSet presAssocID="{4397479F-BD3D-E641-B5A5-3C43F17F8890}" presName="composite" presStyleCnt="0"/>
      <dgm:spPr/>
    </dgm:pt>
    <dgm:pt modelId="{A9098A73-0199-B740-84CD-30D49FA06D14}" type="pres">
      <dgm:prSet presAssocID="{4397479F-BD3D-E641-B5A5-3C43F17F889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90BA7F-6E7A-0047-83F9-9A1988353AFF}" type="pres">
      <dgm:prSet presAssocID="{4397479F-BD3D-E641-B5A5-3C43F17F889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60A58E-4AB1-F741-B66B-E4EEDF6DFF11}" srcId="{A83768F1-7823-AE49-BEDF-BDD40474C4ED}" destId="{7071E4ED-4701-224A-9B2A-048FE56F936A}" srcOrd="0" destOrd="0" parTransId="{0AEA5FA2-B1DF-4A41-84A9-ACAD6BBDAE8C}" sibTransId="{82789B0E-4868-3242-ACD0-99CE01A65A50}"/>
    <dgm:cxn modelId="{CD02B512-DFC3-4E4D-8F18-25AF1E6DD14D}" type="presOf" srcId="{A83768F1-7823-AE49-BEDF-BDD40474C4ED}" destId="{7416BEDF-D1B5-A24D-9105-C3C81896600D}" srcOrd="0" destOrd="0" presId="urn:microsoft.com/office/officeart/2005/8/layout/chevron2"/>
    <dgm:cxn modelId="{A94299EC-8FE8-4D42-A4F1-1B396DCBFACC}" srcId="{8B346694-D248-FF4F-90F8-4E0BBF4F33CC}" destId="{A83768F1-7823-AE49-BEDF-BDD40474C4ED}" srcOrd="1" destOrd="0" parTransId="{3618F3CA-0BC1-DB49-BA26-32183C002738}" sibTransId="{5064C69C-83D4-5240-9F44-E25175777FAE}"/>
    <dgm:cxn modelId="{0E05F6C9-8CFA-2045-BA44-73435809EBB5}" srcId="{00F8C4B9-FC04-5A4A-890F-8BAA00092F38}" destId="{D8945A93-3FEA-0C44-8E09-778B412A1B7F}" srcOrd="0" destOrd="0" parTransId="{0FA2304A-5F2D-854B-9826-4481ADF3C8CF}" sibTransId="{C60A7BA8-C379-C847-B2C2-25130FA5979D}"/>
    <dgm:cxn modelId="{05B7B5C2-EA53-6E42-8F1B-9A1B53B5DD5E}" srcId="{8B346694-D248-FF4F-90F8-4E0BBF4F33CC}" destId="{00F8C4B9-FC04-5A4A-890F-8BAA00092F38}" srcOrd="0" destOrd="0" parTransId="{C6C6284E-71F8-A742-B245-15D28E253F2A}" sibTransId="{983C82F1-B833-5D46-B2A3-50C497CDA722}"/>
    <dgm:cxn modelId="{44D9EA99-BCEA-6146-8BD1-88326D4F62B7}" type="presOf" srcId="{4397479F-BD3D-E641-B5A5-3C43F17F8890}" destId="{A9098A73-0199-B740-84CD-30D49FA06D14}" srcOrd="0" destOrd="0" presId="urn:microsoft.com/office/officeart/2005/8/layout/chevron2"/>
    <dgm:cxn modelId="{6C371FA0-2C02-C74D-AC17-43D54FA23BD7}" type="presOf" srcId="{D8945A93-3FEA-0C44-8E09-778B412A1B7F}" destId="{51F3C85D-0A65-5741-8FAD-EB2AD4DADA2B}" srcOrd="0" destOrd="0" presId="urn:microsoft.com/office/officeart/2005/8/layout/chevron2"/>
    <dgm:cxn modelId="{02B6F58E-F866-B443-AD74-7BFE5C350DE1}" type="presOf" srcId="{7071E4ED-4701-224A-9B2A-048FE56F936A}" destId="{7AA26335-E75D-0C42-B883-FC50A76198A9}" srcOrd="0" destOrd="0" presId="urn:microsoft.com/office/officeart/2005/8/layout/chevron2"/>
    <dgm:cxn modelId="{D14178A8-8E15-BC4B-BF04-3405726322CC}" srcId="{4397479F-BD3D-E641-B5A5-3C43F17F8890}" destId="{612632E3-0ED7-ED4E-9A8B-C386082A5E30}" srcOrd="0" destOrd="0" parTransId="{650FE52C-C79F-9945-B97D-5E7BCD395560}" sibTransId="{6E73EA44-F2CE-CE4D-A6E7-D572ACA1B91A}"/>
    <dgm:cxn modelId="{111DD95C-0274-C149-8478-29954A9569BC}" type="presOf" srcId="{8B346694-D248-FF4F-90F8-4E0BBF4F33CC}" destId="{E89AAAC3-9F40-E843-B240-0F5E38F73902}" srcOrd="0" destOrd="0" presId="urn:microsoft.com/office/officeart/2005/8/layout/chevron2"/>
    <dgm:cxn modelId="{E7169063-FEAA-024D-8CEC-281AB72D22FB}" srcId="{8B346694-D248-FF4F-90F8-4E0BBF4F33CC}" destId="{4397479F-BD3D-E641-B5A5-3C43F17F8890}" srcOrd="2" destOrd="0" parTransId="{5FCC46BC-A100-A344-B0EE-DDF0B9401AF3}" sibTransId="{5CB539E2-3753-254B-BCFF-C449D907BF99}"/>
    <dgm:cxn modelId="{DCDC83E3-5776-BC44-AEA8-8C79588D1E61}" type="presOf" srcId="{00F8C4B9-FC04-5A4A-890F-8BAA00092F38}" destId="{A3F9829B-DF50-8940-8EDF-336E8B8F547D}" srcOrd="0" destOrd="0" presId="urn:microsoft.com/office/officeart/2005/8/layout/chevron2"/>
    <dgm:cxn modelId="{CCA48EE3-9112-A441-A1FC-D4B24F428ABC}" type="presOf" srcId="{612632E3-0ED7-ED4E-9A8B-C386082A5E30}" destId="{F590BA7F-6E7A-0047-83F9-9A1988353AFF}" srcOrd="0" destOrd="0" presId="urn:microsoft.com/office/officeart/2005/8/layout/chevron2"/>
    <dgm:cxn modelId="{5A686D1C-1A9E-284A-9C6C-8AF7BD749727}" type="presParOf" srcId="{E89AAAC3-9F40-E843-B240-0F5E38F73902}" destId="{244B0041-E098-EC4B-8BDF-BA98774B6C43}" srcOrd="0" destOrd="0" presId="urn:microsoft.com/office/officeart/2005/8/layout/chevron2"/>
    <dgm:cxn modelId="{4D99AEE5-4C98-1940-B1D0-2DCFAD17559B}" type="presParOf" srcId="{244B0041-E098-EC4B-8BDF-BA98774B6C43}" destId="{A3F9829B-DF50-8940-8EDF-336E8B8F547D}" srcOrd="0" destOrd="0" presId="urn:microsoft.com/office/officeart/2005/8/layout/chevron2"/>
    <dgm:cxn modelId="{6FAD78E3-64F7-8443-93F3-A654AF48A6D9}" type="presParOf" srcId="{244B0041-E098-EC4B-8BDF-BA98774B6C43}" destId="{51F3C85D-0A65-5741-8FAD-EB2AD4DADA2B}" srcOrd="1" destOrd="0" presId="urn:microsoft.com/office/officeart/2005/8/layout/chevron2"/>
    <dgm:cxn modelId="{4AC65A01-819E-4C48-A929-7617247D4B3E}" type="presParOf" srcId="{E89AAAC3-9F40-E843-B240-0F5E38F73902}" destId="{C2DCE170-DCFD-5841-92BE-2CF92DA3610D}" srcOrd="1" destOrd="0" presId="urn:microsoft.com/office/officeart/2005/8/layout/chevron2"/>
    <dgm:cxn modelId="{3D611790-2251-7A46-9D1B-9F13F57AC9BB}" type="presParOf" srcId="{E89AAAC3-9F40-E843-B240-0F5E38F73902}" destId="{7E745EED-D690-2240-B3EF-1784A398D4A1}" srcOrd="2" destOrd="0" presId="urn:microsoft.com/office/officeart/2005/8/layout/chevron2"/>
    <dgm:cxn modelId="{042455D0-84C6-9A46-92EE-2881CA4F1C2F}" type="presParOf" srcId="{7E745EED-D690-2240-B3EF-1784A398D4A1}" destId="{7416BEDF-D1B5-A24D-9105-C3C81896600D}" srcOrd="0" destOrd="0" presId="urn:microsoft.com/office/officeart/2005/8/layout/chevron2"/>
    <dgm:cxn modelId="{EC538897-13E9-C04F-9AF6-1E577CFF7282}" type="presParOf" srcId="{7E745EED-D690-2240-B3EF-1784A398D4A1}" destId="{7AA26335-E75D-0C42-B883-FC50A76198A9}" srcOrd="1" destOrd="0" presId="urn:microsoft.com/office/officeart/2005/8/layout/chevron2"/>
    <dgm:cxn modelId="{DE8F2B81-FE27-F44D-8B03-B4369E60DB9C}" type="presParOf" srcId="{E89AAAC3-9F40-E843-B240-0F5E38F73902}" destId="{3F9C01F7-ACD8-EF4D-B2A0-B9F31C879A6B}" srcOrd="3" destOrd="0" presId="urn:microsoft.com/office/officeart/2005/8/layout/chevron2"/>
    <dgm:cxn modelId="{FDB18E17-2282-004D-8392-1053B6E2A137}" type="presParOf" srcId="{E89AAAC3-9F40-E843-B240-0F5E38F73902}" destId="{812CAEA7-6AA4-7140-B103-D80846531B1F}" srcOrd="4" destOrd="0" presId="urn:microsoft.com/office/officeart/2005/8/layout/chevron2"/>
    <dgm:cxn modelId="{8165905B-3A2E-2B4F-AF85-298C9E0AA383}" type="presParOf" srcId="{812CAEA7-6AA4-7140-B103-D80846531B1F}" destId="{A9098A73-0199-B740-84CD-30D49FA06D14}" srcOrd="0" destOrd="0" presId="urn:microsoft.com/office/officeart/2005/8/layout/chevron2"/>
    <dgm:cxn modelId="{C7E2A9A0-1B01-BB4A-BC10-729B5D9BF0AB}" type="presParOf" srcId="{812CAEA7-6AA4-7140-B103-D80846531B1F}" destId="{F590BA7F-6E7A-0047-83F9-9A1988353A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46694-D248-FF4F-90F8-4E0BBF4F33CC}" type="doc">
      <dgm:prSet loTypeId="urn:microsoft.com/office/officeart/2005/8/layout/chevron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0F8C4B9-FC04-5A4A-890F-8BAA00092F38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C6C6284E-71F8-A742-B245-15D28E253F2A}" type="parTrans" cxnId="{05B7B5C2-EA53-6E42-8F1B-9A1B53B5DD5E}">
      <dgm:prSet/>
      <dgm:spPr/>
      <dgm:t>
        <a:bodyPr/>
        <a:lstStyle/>
        <a:p>
          <a:endParaRPr lang="es-ES"/>
        </a:p>
      </dgm:t>
    </dgm:pt>
    <dgm:pt modelId="{983C82F1-B833-5D46-B2A3-50C497CDA722}" type="sibTrans" cxnId="{05B7B5C2-EA53-6E42-8F1B-9A1B53B5DD5E}">
      <dgm:prSet/>
      <dgm:spPr/>
      <dgm:t>
        <a:bodyPr/>
        <a:lstStyle/>
        <a:p>
          <a:endParaRPr lang="es-ES"/>
        </a:p>
      </dgm:t>
    </dgm:pt>
    <dgm:pt modelId="{D8945A93-3FEA-0C44-8E09-778B412A1B7F}">
      <dgm:prSet phldrT="[Texto]"/>
      <dgm:spPr/>
      <dgm:t>
        <a:bodyPr/>
        <a:lstStyle/>
        <a:p>
          <a:r>
            <a:rPr lang="es-ES_tradnl" dirty="0" smtClean="0"/>
            <a:t>Generar un sistema con almacenamiento de información consistente</a:t>
          </a:r>
          <a:endParaRPr lang="es-ES" dirty="0"/>
        </a:p>
      </dgm:t>
    </dgm:pt>
    <dgm:pt modelId="{0FA2304A-5F2D-854B-9826-4481ADF3C8CF}" type="parTrans" cxnId="{0E05F6C9-8CFA-2045-BA44-73435809EBB5}">
      <dgm:prSet/>
      <dgm:spPr/>
      <dgm:t>
        <a:bodyPr/>
        <a:lstStyle/>
        <a:p>
          <a:endParaRPr lang="es-ES"/>
        </a:p>
      </dgm:t>
    </dgm:pt>
    <dgm:pt modelId="{C60A7BA8-C379-C847-B2C2-25130FA5979D}" type="sibTrans" cxnId="{0E05F6C9-8CFA-2045-BA44-73435809EBB5}">
      <dgm:prSet/>
      <dgm:spPr/>
      <dgm:t>
        <a:bodyPr/>
        <a:lstStyle/>
        <a:p>
          <a:endParaRPr lang="es-ES"/>
        </a:p>
      </dgm:t>
    </dgm:pt>
    <dgm:pt modelId="{A83768F1-7823-AE49-BEDF-BDD40474C4ED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3618F3CA-0BC1-DB49-BA26-32183C002738}" type="parTrans" cxnId="{A94299EC-8FE8-4D42-A4F1-1B396DCBFACC}">
      <dgm:prSet/>
      <dgm:spPr/>
      <dgm:t>
        <a:bodyPr/>
        <a:lstStyle/>
        <a:p>
          <a:endParaRPr lang="es-ES"/>
        </a:p>
      </dgm:t>
    </dgm:pt>
    <dgm:pt modelId="{5064C69C-83D4-5240-9F44-E25175777FAE}" type="sibTrans" cxnId="{A94299EC-8FE8-4D42-A4F1-1B396DCBFACC}">
      <dgm:prSet/>
      <dgm:spPr/>
      <dgm:t>
        <a:bodyPr/>
        <a:lstStyle/>
        <a:p>
          <a:endParaRPr lang="es-ES"/>
        </a:p>
      </dgm:t>
    </dgm:pt>
    <dgm:pt modelId="{7071E4ED-4701-224A-9B2A-048FE56F936A}">
      <dgm:prSet phldrT="[Texto]"/>
      <dgm:spPr/>
      <dgm:t>
        <a:bodyPr/>
        <a:lstStyle/>
        <a:p>
          <a:r>
            <a:rPr lang="es-ES_tradnl" dirty="0" smtClean="0"/>
            <a:t>Actualizar las diferentes funcionalidades con las necesidades del usuario.</a:t>
          </a:r>
          <a:endParaRPr lang="es-ES" dirty="0"/>
        </a:p>
      </dgm:t>
    </dgm:pt>
    <dgm:pt modelId="{0AEA5FA2-B1DF-4A41-84A9-ACAD6BBDAE8C}" type="parTrans" cxnId="{2E60A58E-4AB1-F741-B66B-E4EEDF6DFF11}">
      <dgm:prSet/>
      <dgm:spPr/>
      <dgm:t>
        <a:bodyPr/>
        <a:lstStyle/>
        <a:p>
          <a:endParaRPr lang="es-ES"/>
        </a:p>
      </dgm:t>
    </dgm:pt>
    <dgm:pt modelId="{82789B0E-4868-3242-ACD0-99CE01A65A50}" type="sibTrans" cxnId="{2E60A58E-4AB1-F741-B66B-E4EEDF6DFF11}">
      <dgm:prSet/>
      <dgm:spPr/>
      <dgm:t>
        <a:bodyPr/>
        <a:lstStyle/>
        <a:p>
          <a:endParaRPr lang="es-ES"/>
        </a:p>
      </dgm:t>
    </dgm:pt>
    <dgm:pt modelId="{4397479F-BD3D-E641-B5A5-3C43F17F8890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5FCC46BC-A100-A344-B0EE-DDF0B9401AF3}" type="parTrans" cxnId="{E7169063-FEAA-024D-8CEC-281AB72D22FB}">
      <dgm:prSet/>
      <dgm:spPr/>
      <dgm:t>
        <a:bodyPr/>
        <a:lstStyle/>
        <a:p>
          <a:endParaRPr lang="es-ES"/>
        </a:p>
      </dgm:t>
    </dgm:pt>
    <dgm:pt modelId="{5CB539E2-3753-254B-BCFF-C449D907BF99}" type="sibTrans" cxnId="{E7169063-FEAA-024D-8CEC-281AB72D22FB}">
      <dgm:prSet/>
      <dgm:spPr/>
      <dgm:t>
        <a:bodyPr/>
        <a:lstStyle/>
        <a:p>
          <a:endParaRPr lang="es-ES"/>
        </a:p>
      </dgm:t>
    </dgm:pt>
    <dgm:pt modelId="{612632E3-0ED7-ED4E-9A8B-C386082A5E30}">
      <dgm:prSet phldrT="[Texto]"/>
      <dgm:spPr/>
      <dgm:t>
        <a:bodyPr/>
        <a:lstStyle/>
        <a:p>
          <a:r>
            <a:rPr lang="es-ES_tradnl" dirty="0" smtClean="0"/>
            <a:t>Generar acceso al sistema de acuerdo al usuario que inicio sesión.</a:t>
          </a:r>
          <a:endParaRPr lang="es-ES" dirty="0"/>
        </a:p>
      </dgm:t>
    </dgm:pt>
    <dgm:pt modelId="{650FE52C-C79F-9945-B97D-5E7BCD395560}" type="parTrans" cxnId="{D14178A8-8E15-BC4B-BF04-3405726322CC}">
      <dgm:prSet/>
      <dgm:spPr/>
      <dgm:t>
        <a:bodyPr/>
        <a:lstStyle/>
        <a:p>
          <a:endParaRPr lang="es-ES"/>
        </a:p>
      </dgm:t>
    </dgm:pt>
    <dgm:pt modelId="{6E73EA44-F2CE-CE4D-A6E7-D572ACA1B91A}" type="sibTrans" cxnId="{D14178A8-8E15-BC4B-BF04-3405726322CC}">
      <dgm:prSet/>
      <dgm:spPr/>
      <dgm:t>
        <a:bodyPr/>
        <a:lstStyle/>
        <a:p>
          <a:endParaRPr lang="es-ES"/>
        </a:p>
      </dgm:t>
    </dgm:pt>
    <dgm:pt modelId="{E89AAAC3-9F40-E843-B240-0F5E38F73902}" type="pres">
      <dgm:prSet presAssocID="{8B346694-D248-FF4F-90F8-4E0BBF4F3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4B0041-E098-EC4B-8BDF-BA98774B6C43}" type="pres">
      <dgm:prSet presAssocID="{00F8C4B9-FC04-5A4A-890F-8BAA00092F38}" presName="composite" presStyleCnt="0"/>
      <dgm:spPr/>
    </dgm:pt>
    <dgm:pt modelId="{A3F9829B-DF50-8940-8EDF-336E8B8F547D}" type="pres">
      <dgm:prSet presAssocID="{00F8C4B9-FC04-5A4A-890F-8BAA00092F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F3C85D-0A65-5741-8FAD-EB2AD4DADA2B}" type="pres">
      <dgm:prSet presAssocID="{00F8C4B9-FC04-5A4A-890F-8BAA00092F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CE170-DCFD-5841-92BE-2CF92DA3610D}" type="pres">
      <dgm:prSet presAssocID="{983C82F1-B833-5D46-B2A3-50C497CDA722}" presName="sp" presStyleCnt="0"/>
      <dgm:spPr/>
    </dgm:pt>
    <dgm:pt modelId="{7E745EED-D690-2240-B3EF-1784A398D4A1}" type="pres">
      <dgm:prSet presAssocID="{A83768F1-7823-AE49-BEDF-BDD40474C4ED}" presName="composite" presStyleCnt="0"/>
      <dgm:spPr/>
    </dgm:pt>
    <dgm:pt modelId="{7416BEDF-D1B5-A24D-9105-C3C81896600D}" type="pres">
      <dgm:prSet presAssocID="{A83768F1-7823-AE49-BEDF-BDD40474C4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26335-E75D-0C42-B883-FC50A76198A9}" type="pres">
      <dgm:prSet presAssocID="{A83768F1-7823-AE49-BEDF-BDD40474C4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C01F7-ACD8-EF4D-B2A0-B9F31C879A6B}" type="pres">
      <dgm:prSet presAssocID="{5064C69C-83D4-5240-9F44-E25175777FAE}" presName="sp" presStyleCnt="0"/>
      <dgm:spPr/>
    </dgm:pt>
    <dgm:pt modelId="{812CAEA7-6AA4-7140-B103-D80846531B1F}" type="pres">
      <dgm:prSet presAssocID="{4397479F-BD3D-E641-B5A5-3C43F17F8890}" presName="composite" presStyleCnt="0"/>
      <dgm:spPr/>
    </dgm:pt>
    <dgm:pt modelId="{A9098A73-0199-B740-84CD-30D49FA06D14}" type="pres">
      <dgm:prSet presAssocID="{4397479F-BD3D-E641-B5A5-3C43F17F889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90BA7F-6E7A-0047-83F9-9A1988353AFF}" type="pres">
      <dgm:prSet presAssocID="{4397479F-BD3D-E641-B5A5-3C43F17F889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AF754B-7AE2-4941-9EA5-3364D05D1B2D}" type="presOf" srcId="{4397479F-BD3D-E641-B5A5-3C43F17F8890}" destId="{A9098A73-0199-B740-84CD-30D49FA06D14}" srcOrd="0" destOrd="0" presId="urn:microsoft.com/office/officeart/2005/8/layout/chevron2"/>
    <dgm:cxn modelId="{611335A8-2758-1B44-98FA-B088CA585525}" type="presOf" srcId="{A83768F1-7823-AE49-BEDF-BDD40474C4ED}" destId="{7416BEDF-D1B5-A24D-9105-C3C81896600D}" srcOrd="0" destOrd="0" presId="urn:microsoft.com/office/officeart/2005/8/layout/chevron2"/>
    <dgm:cxn modelId="{3F8B41DE-B145-8143-BB98-EF8AB4498140}" type="presOf" srcId="{612632E3-0ED7-ED4E-9A8B-C386082A5E30}" destId="{F590BA7F-6E7A-0047-83F9-9A1988353AFF}" srcOrd="0" destOrd="0" presId="urn:microsoft.com/office/officeart/2005/8/layout/chevron2"/>
    <dgm:cxn modelId="{0E05F6C9-8CFA-2045-BA44-73435809EBB5}" srcId="{00F8C4B9-FC04-5A4A-890F-8BAA00092F38}" destId="{D8945A93-3FEA-0C44-8E09-778B412A1B7F}" srcOrd="0" destOrd="0" parTransId="{0FA2304A-5F2D-854B-9826-4481ADF3C8CF}" sibTransId="{C60A7BA8-C379-C847-B2C2-25130FA5979D}"/>
    <dgm:cxn modelId="{A6B7BD9C-1310-5D43-918E-733C3E3388DA}" type="presOf" srcId="{8B346694-D248-FF4F-90F8-4E0BBF4F33CC}" destId="{E89AAAC3-9F40-E843-B240-0F5E38F73902}" srcOrd="0" destOrd="0" presId="urn:microsoft.com/office/officeart/2005/8/layout/chevron2"/>
    <dgm:cxn modelId="{51FDC1F5-C5D0-8041-8204-B4B1AB5930F0}" type="presOf" srcId="{00F8C4B9-FC04-5A4A-890F-8BAA00092F38}" destId="{A3F9829B-DF50-8940-8EDF-336E8B8F547D}" srcOrd="0" destOrd="0" presId="urn:microsoft.com/office/officeart/2005/8/layout/chevron2"/>
    <dgm:cxn modelId="{A18496C0-F249-8746-88B9-D6DE0A64480D}" type="presOf" srcId="{7071E4ED-4701-224A-9B2A-048FE56F936A}" destId="{7AA26335-E75D-0C42-B883-FC50A76198A9}" srcOrd="0" destOrd="0" presId="urn:microsoft.com/office/officeart/2005/8/layout/chevron2"/>
    <dgm:cxn modelId="{D14178A8-8E15-BC4B-BF04-3405726322CC}" srcId="{4397479F-BD3D-E641-B5A5-3C43F17F8890}" destId="{612632E3-0ED7-ED4E-9A8B-C386082A5E30}" srcOrd="0" destOrd="0" parTransId="{650FE52C-C79F-9945-B97D-5E7BCD395560}" sibTransId="{6E73EA44-F2CE-CE4D-A6E7-D572ACA1B91A}"/>
    <dgm:cxn modelId="{FE4015D7-8A72-EC41-A8CD-9F98C0BE5ED8}" type="presOf" srcId="{D8945A93-3FEA-0C44-8E09-778B412A1B7F}" destId="{51F3C85D-0A65-5741-8FAD-EB2AD4DADA2B}" srcOrd="0" destOrd="0" presId="urn:microsoft.com/office/officeart/2005/8/layout/chevron2"/>
    <dgm:cxn modelId="{2E60A58E-4AB1-F741-B66B-E4EEDF6DFF11}" srcId="{A83768F1-7823-AE49-BEDF-BDD40474C4ED}" destId="{7071E4ED-4701-224A-9B2A-048FE56F936A}" srcOrd="0" destOrd="0" parTransId="{0AEA5FA2-B1DF-4A41-84A9-ACAD6BBDAE8C}" sibTransId="{82789B0E-4868-3242-ACD0-99CE01A65A50}"/>
    <dgm:cxn modelId="{E7169063-FEAA-024D-8CEC-281AB72D22FB}" srcId="{8B346694-D248-FF4F-90F8-4E0BBF4F33CC}" destId="{4397479F-BD3D-E641-B5A5-3C43F17F8890}" srcOrd="2" destOrd="0" parTransId="{5FCC46BC-A100-A344-B0EE-DDF0B9401AF3}" sibTransId="{5CB539E2-3753-254B-BCFF-C449D907BF99}"/>
    <dgm:cxn modelId="{A94299EC-8FE8-4D42-A4F1-1B396DCBFACC}" srcId="{8B346694-D248-FF4F-90F8-4E0BBF4F33CC}" destId="{A83768F1-7823-AE49-BEDF-BDD40474C4ED}" srcOrd="1" destOrd="0" parTransId="{3618F3CA-0BC1-DB49-BA26-32183C002738}" sibTransId="{5064C69C-83D4-5240-9F44-E25175777FAE}"/>
    <dgm:cxn modelId="{05B7B5C2-EA53-6E42-8F1B-9A1B53B5DD5E}" srcId="{8B346694-D248-FF4F-90F8-4E0BBF4F33CC}" destId="{00F8C4B9-FC04-5A4A-890F-8BAA00092F38}" srcOrd="0" destOrd="0" parTransId="{C6C6284E-71F8-A742-B245-15D28E253F2A}" sibTransId="{983C82F1-B833-5D46-B2A3-50C497CDA722}"/>
    <dgm:cxn modelId="{0B22AF3F-2F10-4F47-B839-298BA5F0BC98}" type="presParOf" srcId="{E89AAAC3-9F40-E843-B240-0F5E38F73902}" destId="{244B0041-E098-EC4B-8BDF-BA98774B6C43}" srcOrd="0" destOrd="0" presId="urn:microsoft.com/office/officeart/2005/8/layout/chevron2"/>
    <dgm:cxn modelId="{9384E55D-171B-8042-9EA8-A0098C21C5D3}" type="presParOf" srcId="{244B0041-E098-EC4B-8BDF-BA98774B6C43}" destId="{A3F9829B-DF50-8940-8EDF-336E8B8F547D}" srcOrd="0" destOrd="0" presId="urn:microsoft.com/office/officeart/2005/8/layout/chevron2"/>
    <dgm:cxn modelId="{6C45ACED-44B9-4146-9C44-D037014CEA03}" type="presParOf" srcId="{244B0041-E098-EC4B-8BDF-BA98774B6C43}" destId="{51F3C85D-0A65-5741-8FAD-EB2AD4DADA2B}" srcOrd="1" destOrd="0" presId="urn:microsoft.com/office/officeart/2005/8/layout/chevron2"/>
    <dgm:cxn modelId="{3061B13A-F831-F442-BF5A-E33AC57F1DD0}" type="presParOf" srcId="{E89AAAC3-9F40-E843-B240-0F5E38F73902}" destId="{C2DCE170-DCFD-5841-92BE-2CF92DA3610D}" srcOrd="1" destOrd="0" presId="urn:microsoft.com/office/officeart/2005/8/layout/chevron2"/>
    <dgm:cxn modelId="{72B99325-BCD4-0F48-AA3C-0F2A75A406BB}" type="presParOf" srcId="{E89AAAC3-9F40-E843-B240-0F5E38F73902}" destId="{7E745EED-D690-2240-B3EF-1784A398D4A1}" srcOrd="2" destOrd="0" presId="urn:microsoft.com/office/officeart/2005/8/layout/chevron2"/>
    <dgm:cxn modelId="{E24868F4-60CB-C74C-87F9-79A70D484A33}" type="presParOf" srcId="{7E745EED-D690-2240-B3EF-1784A398D4A1}" destId="{7416BEDF-D1B5-A24D-9105-C3C81896600D}" srcOrd="0" destOrd="0" presId="urn:microsoft.com/office/officeart/2005/8/layout/chevron2"/>
    <dgm:cxn modelId="{EE2F2A86-C780-4548-A151-2AE5A228B7F2}" type="presParOf" srcId="{7E745EED-D690-2240-B3EF-1784A398D4A1}" destId="{7AA26335-E75D-0C42-B883-FC50A76198A9}" srcOrd="1" destOrd="0" presId="urn:microsoft.com/office/officeart/2005/8/layout/chevron2"/>
    <dgm:cxn modelId="{A14A83EC-76B7-BC45-8D4E-105ADA865D2A}" type="presParOf" srcId="{E89AAAC3-9F40-E843-B240-0F5E38F73902}" destId="{3F9C01F7-ACD8-EF4D-B2A0-B9F31C879A6B}" srcOrd="3" destOrd="0" presId="urn:microsoft.com/office/officeart/2005/8/layout/chevron2"/>
    <dgm:cxn modelId="{A200F843-809C-B04D-AFA9-CBA51AC4AFAD}" type="presParOf" srcId="{E89AAAC3-9F40-E843-B240-0F5E38F73902}" destId="{812CAEA7-6AA4-7140-B103-D80846531B1F}" srcOrd="4" destOrd="0" presId="urn:microsoft.com/office/officeart/2005/8/layout/chevron2"/>
    <dgm:cxn modelId="{2A39BF14-5B6C-F744-86D9-BAA0E810EFC2}" type="presParOf" srcId="{812CAEA7-6AA4-7140-B103-D80846531B1F}" destId="{A9098A73-0199-B740-84CD-30D49FA06D14}" srcOrd="0" destOrd="0" presId="urn:microsoft.com/office/officeart/2005/8/layout/chevron2"/>
    <dgm:cxn modelId="{9EB3DCA9-A54E-4E4B-BBC7-641FB26320A5}" type="presParOf" srcId="{812CAEA7-6AA4-7140-B103-D80846531B1F}" destId="{F590BA7F-6E7A-0047-83F9-9A1988353A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9829B-DF50-8940-8EDF-336E8B8F547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1</a:t>
          </a:r>
          <a:endParaRPr lang="es-ES" sz="2900" kern="1200" dirty="0"/>
        </a:p>
      </dsp:txBody>
      <dsp:txXfrm rot="-5400000">
        <a:off x="1" y="520688"/>
        <a:ext cx="1039018" cy="445294"/>
      </dsp:txXfrm>
    </dsp:sp>
    <dsp:sp modelId="{51F3C85D-0A65-5741-8FAD-EB2AD4DADA2B}">
      <dsp:nvSpPr>
        <dsp:cNvPr id="0" name=""/>
        <dsp:cNvSpPr/>
      </dsp:nvSpPr>
      <dsp:spPr>
        <a:xfrm rot="5400000">
          <a:off x="3757460" y="-2717262"/>
          <a:ext cx="964803" cy="6401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 smtClean="0"/>
            <a:t>Bajo nivel de consistencia de la información en las diferentes transacciones.</a:t>
          </a:r>
          <a:endParaRPr lang="es-ES" sz="2200" kern="1200" dirty="0"/>
        </a:p>
      </dsp:txBody>
      <dsp:txXfrm rot="-5400000">
        <a:off x="1039018" y="48278"/>
        <a:ext cx="6354589" cy="870607"/>
      </dsp:txXfrm>
    </dsp:sp>
    <dsp:sp modelId="{7416BEDF-D1B5-A24D-9105-C3C81896600D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2</a:t>
          </a:r>
          <a:endParaRPr lang="es-ES" sz="2900" kern="1200" dirty="0"/>
        </a:p>
      </dsp:txBody>
      <dsp:txXfrm rot="-5400000">
        <a:off x="1" y="1809352"/>
        <a:ext cx="1039018" cy="445294"/>
      </dsp:txXfrm>
    </dsp:sp>
    <dsp:sp modelId="{7AA26335-E75D-0C42-B883-FC50A76198A9}">
      <dsp:nvSpPr>
        <dsp:cNvPr id="0" name=""/>
        <dsp:cNvSpPr/>
      </dsp:nvSpPr>
      <dsp:spPr>
        <a:xfrm rot="5400000">
          <a:off x="3757460" y="-1428598"/>
          <a:ext cx="964803" cy="6401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 smtClean="0"/>
            <a:t>Bajo nivel de trascendencia del sistema con la actualidad (no se ajusta a las necesidades actuales).</a:t>
          </a:r>
          <a:endParaRPr lang="es-ES" sz="2200" kern="1200" dirty="0"/>
        </a:p>
      </dsp:txBody>
      <dsp:txXfrm rot="-5400000">
        <a:off x="1039018" y="1336942"/>
        <a:ext cx="6354589" cy="870607"/>
      </dsp:txXfrm>
    </dsp:sp>
    <dsp:sp modelId="{A9098A73-0199-B740-84CD-30D49FA06D1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3</a:t>
          </a:r>
          <a:endParaRPr lang="es-ES" sz="2900" kern="1200" dirty="0"/>
        </a:p>
      </dsp:txBody>
      <dsp:txXfrm rot="-5400000">
        <a:off x="1" y="3098016"/>
        <a:ext cx="1039018" cy="445294"/>
      </dsp:txXfrm>
    </dsp:sp>
    <dsp:sp modelId="{F590BA7F-6E7A-0047-83F9-9A1988353AFF}">
      <dsp:nvSpPr>
        <dsp:cNvPr id="0" name=""/>
        <dsp:cNvSpPr/>
      </dsp:nvSpPr>
      <dsp:spPr>
        <a:xfrm rot="5400000">
          <a:off x="3757460" y="-139934"/>
          <a:ext cx="964803" cy="6401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 smtClean="0"/>
            <a:t>Alto nivel de inseguridad al momento de limitar a los acceso de usuarios del sistema.</a:t>
          </a:r>
          <a:endParaRPr lang="es-ES" sz="2200" kern="1200" dirty="0"/>
        </a:p>
      </dsp:txBody>
      <dsp:txXfrm rot="-5400000">
        <a:off x="1039018" y="2625606"/>
        <a:ext cx="6354589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9829B-DF50-8940-8EDF-336E8B8F547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1</a:t>
          </a:r>
          <a:endParaRPr lang="es-ES" sz="2900" kern="1200" dirty="0"/>
        </a:p>
      </dsp:txBody>
      <dsp:txXfrm rot="-5400000">
        <a:off x="1" y="520688"/>
        <a:ext cx="1039018" cy="445294"/>
      </dsp:txXfrm>
    </dsp:sp>
    <dsp:sp modelId="{51F3C85D-0A65-5741-8FAD-EB2AD4DADA2B}">
      <dsp:nvSpPr>
        <dsp:cNvPr id="0" name=""/>
        <dsp:cNvSpPr/>
      </dsp:nvSpPr>
      <dsp:spPr>
        <a:xfrm rot="5400000">
          <a:off x="3757460" y="-2717262"/>
          <a:ext cx="964803" cy="6401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700" kern="1200" dirty="0" smtClean="0"/>
            <a:t>Generar un sistema con almacenamiento de información consistente</a:t>
          </a:r>
          <a:endParaRPr lang="es-ES" sz="2700" kern="1200" dirty="0"/>
        </a:p>
      </dsp:txBody>
      <dsp:txXfrm rot="-5400000">
        <a:off x="1039018" y="48278"/>
        <a:ext cx="6354589" cy="870607"/>
      </dsp:txXfrm>
    </dsp:sp>
    <dsp:sp modelId="{7416BEDF-D1B5-A24D-9105-C3C81896600D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2</a:t>
          </a:r>
          <a:endParaRPr lang="es-ES" sz="2900" kern="1200" dirty="0"/>
        </a:p>
      </dsp:txBody>
      <dsp:txXfrm rot="-5400000">
        <a:off x="1" y="1809352"/>
        <a:ext cx="1039018" cy="445294"/>
      </dsp:txXfrm>
    </dsp:sp>
    <dsp:sp modelId="{7AA26335-E75D-0C42-B883-FC50A76198A9}">
      <dsp:nvSpPr>
        <dsp:cNvPr id="0" name=""/>
        <dsp:cNvSpPr/>
      </dsp:nvSpPr>
      <dsp:spPr>
        <a:xfrm rot="5400000">
          <a:off x="3757460" y="-1428598"/>
          <a:ext cx="964803" cy="6401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700" kern="1200" dirty="0" smtClean="0"/>
            <a:t>Actualizar las diferentes funcionalidades con las necesidades del usuario.</a:t>
          </a:r>
          <a:endParaRPr lang="es-ES" sz="2700" kern="1200" dirty="0"/>
        </a:p>
      </dsp:txBody>
      <dsp:txXfrm rot="-5400000">
        <a:off x="1039018" y="1336942"/>
        <a:ext cx="6354589" cy="870607"/>
      </dsp:txXfrm>
    </dsp:sp>
    <dsp:sp modelId="{A9098A73-0199-B740-84CD-30D49FA06D1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3</a:t>
          </a:r>
          <a:endParaRPr lang="es-ES" sz="2900" kern="1200" dirty="0"/>
        </a:p>
      </dsp:txBody>
      <dsp:txXfrm rot="-5400000">
        <a:off x="1" y="3098016"/>
        <a:ext cx="1039018" cy="445294"/>
      </dsp:txXfrm>
    </dsp:sp>
    <dsp:sp modelId="{F590BA7F-6E7A-0047-83F9-9A1988353AFF}">
      <dsp:nvSpPr>
        <dsp:cNvPr id="0" name=""/>
        <dsp:cNvSpPr/>
      </dsp:nvSpPr>
      <dsp:spPr>
        <a:xfrm rot="5400000">
          <a:off x="3757460" y="-139934"/>
          <a:ext cx="964803" cy="6401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700" kern="1200" dirty="0" smtClean="0"/>
            <a:t>Generar acceso al sistema de acuerdo al usuario que inicio sesión.</a:t>
          </a:r>
          <a:endParaRPr lang="es-ES" sz="2700" kern="1200" dirty="0"/>
        </a:p>
      </dsp:txBody>
      <dsp:txXfrm rot="-5400000">
        <a:off x="1039018" y="2625606"/>
        <a:ext cx="6354589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04/02/13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" Target="slide5.xml"/><Relationship Id="rId7" Type="http://schemas.openxmlformats.org/officeDocument/2006/relationships/image" Target="../media/image2.jpeg"/><Relationship Id="rId11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8" Type="http://schemas.openxmlformats.org/officeDocument/2006/relationships/slide" Target="slide11.xml"/><Relationship Id="rId13" Type="http://schemas.openxmlformats.org/officeDocument/2006/relationships/slide" Target="slide33.xml"/><Relationship Id="rId10" Type="http://schemas.openxmlformats.org/officeDocument/2006/relationships/slide" Target="slide15.xml"/><Relationship Id="rId5" Type="http://schemas.openxmlformats.org/officeDocument/2006/relationships/slide" Target="slide6.xml"/><Relationship Id="rId12" Type="http://schemas.openxmlformats.org/officeDocument/2006/relationships/slide" Target="slide31.xml"/><Relationship Id="rId2" Type="http://schemas.openxmlformats.org/officeDocument/2006/relationships/slide" Target="slide3.xml"/><Relationship Id="rId9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13.png"/><Relationship Id="rId10" Type="http://schemas.openxmlformats.org/officeDocument/2006/relationships/slide" Target="slide2.xml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9" Type="http://schemas.openxmlformats.org/officeDocument/2006/relationships/image" Target="../media/image18.png"/><Relationship Id="rId3" Type="http://schemas.openxmlformats.org/officeDocument/2006/relationships/image" Target="../media/image12.emf"/><Relationship Id="rId6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4" Type="http://schemas.openxmlformats.org/officeDocument/2006/relationships/slide" Target="slide2.xml"/><Relationship Id="rId5" Type="http://schemas.openxmlformats.org/officeDocument/2006/relationships/diagramData" Target="../diagrams/data2.xml"/><Relationship Id="rId7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9" Type="http://schemas.microsoft.com/office/2007/relationships/diagramDrawing" Target="../diagrams/drawing2.xml"/><Relationship Id="rId3" Type="http://schemas.openxmlformats.org/officeDocument/2006/relationships/image" Target="../media/image3.png"/><Relationship Id="rId6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_tradnl" sz="1600" dirty="0"/>
              <a:t>DISEÑO E IMPLEMENTACIÓN DE UN SISTEMA WEB PARA LA GESTIÓN Y ADMINISTRACIÓN EMPRESARIAL BASADO EN TECNOLOGÍA JEE Y PRIMEFACES</a:t>
            </a:r>
            <a:endParaRPr lang="es-ES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3591" y="3333751"/>
            <a:ext cx="7754112" cy="1429684"/>
          </a:xfrm>
        </p:spPr>
        <p:txBody>
          <a:bodyPr>
            <a:no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Elaborado por</a:t>
            </a:r>
          </a:p>
          <a:p>
            <a:pPr algn="ctr"/>
            <a:r>
              <a:rPr lang="es-ES" sz="1600" dirty="0">
                <a:solidFill>
                  <a:srgbClr val="000000"/>
                </a:solidFill>
              </a:rPr>
              <a:t>Jonathan Patricio Cárdenas </a:t>
            </a:r>
            <a:r>
              <a:rPr lang="es-ES" sz="1600" dirty="0" smtClean="0">
                <a:solidFill>
                  <a:srgbClr val="000000"/>
                </a:solidFill>
              </a:rPr>
              <a:t>Ruperti</a:t>
            </a:r>
          </a:p>
          <a:p>
            <a:pPr algn="ctr"/>
            <a:endParaRPr lang="es-ES" sz="1600" dirty="0">
              <a:solidFill>
                <a:srgbClr val="000000"/>
              </a:solidFill>
            </a:endParaRPr>
          </a:p>
          <a:p>
            <a:pPr algn="ctr"/>
            <a:endParaRPr lang="es-ES" sz="1600" dirty="0" smtClean="0">
              <a:solidFill>
                <a:srgbClr val="000000"/>
              </a:solidFill>
            </a:endParaRPr>
          </a:p>
          <a:p>
            <a:r>
              <a:rPr lang="es-ES" sz="1600" dirty="0" smtClean="0">
                <a:solidFill>
                  <a:srgbClr val="000000"/>
                </a:solidFill>
              </a:rPr>
              <a:t>               Director</a:t>
            </a:r>
            <a:r>
              <a:rPr lang="es-ES" sz="1600" dirty="0">
                <a:solidFill>
                  <a:srgbClr val="000000"/>
                </a:solidFill>
              </a:rPr>
              <a:t>:		</a:t>
            </a:r>
            <a:r>
              <a:rPr lang="es-ES" sz="1600" dirty="0" smtClean="0">
                <a:solidFill>
                  <a:srgbClr val="000000"/>
                </a:solidFill>
              </a:rPr>
              <a:t>    Profesor </a:t>
            </a:r>
            <a:r>
              <a:rPr lang="es-ES" sz="1600" dirty="0">
                <a:solidFill>
                  <a:srgbClr val="000000"/>
                </a:solidFill>
              </a:rPr>
              <a:t>Informante:	</a:t>
            </a:r>
            <a:r>
              <a:rPr lang="es-ES" sz="1600" dirty="0" smtClean="0">
                <a:solidFill>
                  <a:srgbClr val="000000"/>
                </a:solidFill>
              </a:rPr>
              <a:t>           Codirector</a:t>
            </a:r>
            <a:r>
              <a:rPr lang="es-ES" sz="1600" dirty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s-ES" sz="1600" dirty="0">
                <a:solidFill>
                  <a:srgbClr val="000000"/>
                </a:solidFill>
              </a:rPr>
              <a:t>Ing. </a:t>
            </a:r>
            <a:r>
              <a:rPr lang="es-ES" sz="1600" dirty="0" smtClean="0">
                <a:solidFill>
                  <a:srgbClr val="000000"/>
                </a:solidFill>
              </a:rPr>
              <a:t>Andrés </a:t>
            </a:r>
            <a:r>
              <a:rPr lang="es-ES" sz="1600" dirty="0">
                <a:solidFill>
                  <a:srgbClr val="000000"/>
                </a:solidFill>
              </a:rPr>
              <a:t>De La Torre	Ing. Mauricio Campaña	Ing. Tatiana </a:t>
            </a:r>
            <a:r>
              <a:rPr lang="es-ES" sz="1600" dirty="0" err="1">
                <a:solidFill>
                  <a:srgbClr val="000000"/>
                </a:solidFill>
              </a:rPr>
              <a:t>Gualotuña</a:t>
            </a:r>
            <a:endParaRPr lang="es-ES" sz="1600" dirty="0">
              <a:solidFill>
                <a:srgbClr val="000000"/>
              </a:solidFill>
            </a:endParaRPr>
          </a:p>
          <a:p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4" name="Picture 7" descr="Logo espe compl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1537141"/>
            <a:ext cx="2865360" cy="80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C:\CarpetaCompartida\tesis\XPt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355" y="2554666"/>
            <a:ext cx="4639704" cy="32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otón de acción: Volver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632093" y="2013796"/>
            <a:ext cx="3343320" cy="540871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Entregables de XP</a:t>
            </a:r>
            <a:endParaRPr lang="es-ES_tradnl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63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Teórico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_tradnl" b="1" dirty="0" err="1" smtClean="0"/>
              <a:t>RESTFul</a:t>
            </a:r>
            <a:endParaRPr lang="es-ES_tradnl" b="1" dirty="0" smtClean="0"/>
          </a:p>
          <a:p>
            <a:pPr algn="just"/>
            <a:r>
              <a:rPr lang="es-ES_tradnl" dirty="0" smtClean="0"/>
              <a:t>REST </a:t>
            </a:r>
            <a:r>
              <a:rPr lang="es-ES_tradnl" dirty="0"/>
              <a:t>(</a:t>
            </a:r>
            <a:r>
              <a:rPr lang="es-ES_tradnl" dirty="0" err="1"/>
              <a:t>Representational</a:t>
            </a:r>
            <a:r>
              <a:rPr lang="es-ES_tradnl" dirty="0"/>
              <a:t> </a:t>
            </a:r>
            <a:r>
              <a:rPr lang="es-ES_tradnl" dirty="0" err="1"/>
              <a:t>State</a:t>
            </a:r>
            <a:r>
              <a:rPr lang="es-ES_tradnl" dirty="0"/>
              <a:t> Transfer) es una arquitectura de software para sistemas hipermedias distribuidos tales como la Web. </a:t>
            </a:r>
            <a:endParaRPr lang="es-ES_tradnl" dirty="0" smtClean="0"/>
          </a:p>
          <a:p>
            <a:pPr algn="just"/>
            <a:r>
              <a:rPr lang="es-ES_tradnl" dirty="0" smtClean="0"/>
              <a:t>Son </a:t>
            </a:r>
            <a:r>
              <a:rPr lang="es-ES_tradnl" dirty="0"/>
              <a:t>principios para el diseño de arquitecturas en la red que resumen como los recursos son </a:t>
            </a:r>
            <a:r>
              <a:rPr lang="es-ES_tradnl" dirty="0" smtClean="0"/>
              <a:t>definidos.</a:t>
            </a:r>
            <a:endParaRPr lang="es-ES_tradnl" dirty="0"/>
          </a:p>
          <a:p>
            <a:pPr algn="just"/>
            <a:r>
              <a:rPr lang="es-ES" dirty="0" smtClean="0"/>
              <a:t>REST utiliza los métodos HTTP, como:</a:t>
            </a:r>
          </a:p>
          <a:p>
            <a:pPr lvl="1">
              <a:buFont typeface="Arial"/>
              <a:buChar char="•"/>
            </a:pPr>
            <a:r>
              <a:rPr lang="es-ES_tradnl" dirty="0"/>
              <a:t>Se usa POST para crear un recurso en el servidor.</a:t>
            </a:r>
          </a:p>
          <a:p>
            <a:pPr lvl="1">
              <a:buFont typeface="Arial"/>
              <a:buChar char="•"/>
            </a:pPr>
            <a:r>
              <a:rPr lang="es-ES_tradnl" dirty="0"/>
              <a:t>Se usa GET para obtener un recurso.</a:t>
            </a:r>
          </a:p>
          <a:p>
            <a:pPr lvl="1">
              <a:buFont typeface="Arial"/>
              <a:buChar char="•"/>
            </a:pPr>
            <a:r>
              <a:rPr lang="es-ES_tradnl" dirty="0"/>
              <a:t>Se usa PUT para cambiar el estado de un recurso o </a:t>
            </a:r>
            <a:r>
              <a:rPr lang="es-ES_tradnl" dirty="0" smtClean="0"/>
              <a:t>actualizarlo</a:t>
            </a:r>
            <a:r>
              <a:rPr lang="es-ES_tradnl" dirty="0"/>
              <a:t>.</a:t>
            </a:r>
          </a:p>
          <a:p>
            <a:pPr lvl="1">
              <a:buFont typeface="Arial"/>
              <a:buChar char="•"/>
            </a:pPr>
            <a:r>
              <a:rPr lang="es-ES_tradnl" dirty="0"/>
              <a:t>Se usa DELETE para eliminar un recurso.</a:t>
            </a:r>
          </a:p>
          <a:p>
            <a:pPr algn="just"/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_tradnl" b="1" dirty="0" err="1" smtClean="0"/>
              <a:t>EJBs</a:t>
            </a:r>
            <a:endParaRPr lang="es-ES_tradnl" b="1" dirty="0" smtClean="0"/>
          </a:p>
          <a:p>
            <a:pPr algn="just"/>
            <a:r>
              <a:rPr lang="es-ES_tradnl" dirty="0" smtClean="0"/>
              <a:t>Los </a:t>
            </a:r>
            <a:r>
              <a:rPr lang="es-ES_tradnl" dirty="0"/>
              <a:t>Enterprise JavaBeans es un API que forma parte del estándar de construcción de aplicaciones empresariales J2EE de Oracle </a:t>
            </a:r>
            <a:r>
              <a:rPr lang="es-ES_tradnl" dirty="0" err="1"/>
              <a:t>Corporation</a:t>
            </a:r>
            <a:r>
              <a:rPr lang="es-ES_tradnl" dirty="0"/>
              <a:t>, los cuales cumplen la función de intermediar entre la capa web y diversos sistemas empresariales donde se encapsula la lógica de negocio  de una forma integrada,  no quedando dispersa su representación. </a:t>
            </a:r>
            <a:endParaRPr lang="es-ES_tradnl" dirty="0" smtClean="0"/>
          </a:p>
          <a:p>
            <a:pPr algn="just"/>
            <a:r>
              <a:rPr lang="es-ES_tradnl" dirty="0" smtClean="0"/>
              <a:t>Los </a:t>
            </a:r>
            <a:r>
              <a:rPr lang="es-ES_tradnl" dirty="0" err="1"/>
              <a:t>EJBs</a:t>
            </a:r>
            <a:r>
              <a:rPr lang="es-ES_tradnl" dirty="0"/>
              <a:t> están especialmente pensados para integrar la lógica de la empresa que se encuentra en sistemas distribuidos, de tal forma que el desarrollador no tenga que preocuparse por la programación a nivel de sistema sino que se centre en la representación de entidades y reglas de negocio 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_tradnl" b="1" dirty="0" smtClean="0"/>
              <a:t>JEE</a:t>
            </a:r>
          </a:p>
          <a:p>
            <a:pPr algn="just"/>
            <a:r>
              <a:rPr lang="es-ES_tradnl" dirty="0" smtClean="0"/>
              <a:t>Java </a:t>
            </a:r>
            <a:r>
              <a:rPr lang="es-ES_tradnl" dirty="0" err="1"/>
              <a:t>Platform</a:t>
            </a:r>
            <a:r>
              <a:rPr lang="es-ES_tradnl" dirty="0"/>
              <a:t>, Enterprise </a:t>
            </a:r>
            <a:r>
              <a:rPr lang="es-ES_tradnl" dirty="0" err="1"/>
              <a:t>Edition</a:t>
            </a:r>
            <a:r>
              <a:rPr lang="es-ES_tradnl" dirty="0"/>
              <a:t> o Java EE, es una plataforma que nos sirve para ejecutar aplicaciones en el lenguaje de programación java de tipo n Capas distribuidas con componentes de software modulares ejecutándose en un servidor de aplicaciones.</a:t>
            </a:r>
          </a:p>
          <a:p>
            <a:pPr algn="just"/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_tradnl" b="1" dirty="0" err="1" smtClean="0"/>
              <a:t>Primefaces</a:t>
            </a:r>
            <a:endParaRPr lang="es-ES_tradnl" b="1" dirty="0" smtClean="0"/>
          </a:p>
          <a:p>
            <a:pPr algn="just"/>
            <a:r>
              <a:rPr lang="es-ES_tradnl" dirty="0" err="1" smtClean="0"/>
              <a:t>PrimeFaces</a:t>
            </a:r>
            <a:r>
              <a:rPr lang="es-ES_tradnl" dirty="0" smtClean="0"/>
              <a:t> </a:t>
            </a:r>
            <a:r>
              <a:rPr lang="es-ES_tradnl" dirty="0"/>
              <a:t>es una librería de componentes visuales open </a:t>
            </a:r>
            <a:r>
              <a:rPr lang="es-ES_tradnl" dirty="0" err="1"/>
              <a:t>source</a:t>
            </a:r>
            <a:r>
              <a:rPr lang="es-ES_tradnl" dirty="0"/>
              <a:t> para </a:t>
            </a:r>
            <a:r>
              <a:rPr lang="es-ES_tradnl" dirty="0" err="1"/>
              <a:t>JavaServerFaces</a:t>
            </a:r>
            <a:r>
              <a:rPr lang="es-ES_tradnl" dirty="0"/>
              <a:t> que cuenta con un conjunto de componentes ricos que facilitan la creación de las aplicaciones web, desarrollada y mantenida por Prime </a:t>
            </a:r>
            <a:r>
              <a:rPr lang="es-ES_tradnl" dirty="0" err="1"/>
              <a:t>Technology</a:t>
            </a:r>
            <a:r>
              <a:rPr lang="es-ES_tradnl" dirty="0"/>
              <a:t>, una compañía Turca de IT especializada en consultoría ágil, JSF, Java EE y </a:t>
            </a:r>
            <a:r>
              <a:rPr lang="es-ES_tradnl" dirty="0" err="1" smtClean="0"/>
              <a:t>Outsourcing</a:t>
            </a:r>
            <a:r>
              <a:rPr lang="es-ES_tradnl" dirty="0" smtClean="0"/>
              <a:t>.</a:t>
            </a:r>
            <a:endParaRPr lang="es-ES_tradnl" dirty="0"/>
          </a:p>
          <a:p>
            <a:pPr algn="just"/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Botón de acción: Volver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y Diseño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Historias de Usuario redactadas por el programador, aprobadas por el usuario:</a:t>
            </a:r>
          </a:p>
          <a:p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481" y="2984120"/>
            <a:ext cx="4933918" cy="3537749"/>
          </a:xfrm>
          <a:prstGeom prst="rect">
            <a:avLst/>
          </a:prstGeom>
        </p:spPr>
      </p:pic>
      <p:sp>
        <p:nvSpPr>
          <p:cNvPr id="7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y </a:t>
            </a:r>
            <a:r>
              <a:rPr lang="es-ES" dirty="0" smtClean="0"/>
              <a:t>Diseño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Tareas por Historia asignadas al desarrollador: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563" y="2685502"/>
            <a:ext cx="4781642" cy="3757004"/>
          </a:xfrm>
          <a:prstGeom prst="rect">
            <a:avLst/>
          </a:prstGeom>
        </p:spPr>
      </p:pic>
      <p:sp>
        <p:nvSpPr>
          <p:cNvPr id="7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y </a:t>
            </a:r>
            <a:r>
              <a:rPr lang="es-ES" dirty="0" smtClean="0"/>
              <a:t>Diseño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Iteraciones vs Historias de Usuario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93" y="2719981"/>
            <a:ext cx="4471271" cy="3659952"/>
          </a:xfrm>
          <a:prstGeom prst="rect">
            <a:avLst/>
          </a:prstGeom>
        </p:spPr>
      </p:pic>
      <p:sp>
        <p:nvSpPr>
          <p:cNvPr id="7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y </a:t>
            </a:r>
            <a:r>
              <a:rPr lang="es-ES" dirty="0" smtClean="0"/>
              <a:t>Diseño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… continuación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816" y="2665073"/>
            <a:ext cx="4751405" cy="3573134"/>
          </a:xfrm>
          <a:prstGeom prst="rect">
            <a:avLst/>
          </a:prstGeom>
        </p:spPr>
      </p:pic>
      <p:sp>
        <p:nvSpPr>
          <p:cNvPr id="7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y </a:t>
            </a:r>
            <a:r>
              <a:rPr lang="es-ES" dirty="0" smtClean="0"/>
              <a:t>Diseño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Estimación de esfuerzo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416" y="3199518"/>
            <a:ext cx="6133333" cy="2425397"/>
          </a:xfrm>
          <a:prstGeom prst="rect">
            <a:avLst/>
          </a:prstGeom>
        </p:spPr>
      </p:pic>
      <p:sp>
        <p:nvSpPr>
          <p:cNvPr id="8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7189" y="2133600"/>
            <a:ext cx="270085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hlinkClick r:id="rId2" action="ppaction://hlinksldjump"/>
              </a:rPr>
              <a:t>Introducción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hlinkClick r:id="rId3" action="ppaction://hlinksldjump"/>
              </a:rPr>
              <a:t>Problema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hlinkClick r:id="rId4" action="ppaction://hlinksldjump"/>
              </a:rPr>
              <a:t>Solución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hlinkClick r:id="rId5" action="ppaction://hlinksldjump"/>
              </a:rPr>
              <a:t>Objetivos de la Tesis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>
                <a:hlinkClick r:id="rId5" action="ppaction://hlinksldjump"/>
              </a:rPr>
              <a:t>Generales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>
                <a:hlinkClick r:id="rId6" action="ppaction://hlinksldjump"/>
              </a:rPr>
              <a:t>Específicos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4741589" y="2286000"/>
            <a:ext cx="3401352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ES" dirty="0" smtClean="0">
                <a:hlinkClick r:id="rId8" action="ppaction://hlinksldjump"/>
              </a:rPr>
              <a:t>Marco Teórico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hlinkClick r:id="rId9" action="ppaction://hlinksldjump"/>
              </a:rPr>
              <a:t>Metodología</a:t>
            </a:r>
            <a:endParaRPr lang="es-ES" dirty="0" smtClean="0"/>
          </a:p>
          <a:p>
            <a:pPr marL="0" indent="0">
              <a:buFont typeface="Wingdings" pitchFamily="2" charset="2"/>
              <a:buNone/>
            </a:pPr>
            <a:r>
              <a:rPr lang="es-ES" dirty="0" smtClean="0">
                <a:hlinkClick r:id="rId10" action="ppaction://hlinksldjump"/>
              </a:rPr>
              <a:t>Análisis y Diseño</a:t>
            </a:r>
            <a:endParaRPr lang="es-ES" dirty="0" smtClean="0"/>
          </a:p>
          <a:p>
            <a:pPr marL="0" indent="0">
              <a:buFont typeface="Wingdings" pitchFamily="2" charset="2"/>
              <a:buNone/>
            </a:pPr>
            <a:r>
              <a:rPr lang="es-ES" dirty="0" smtClean="0">
                <a:hlinkClick r:id="rId11" action="ppaction://hlinksldjump"/>
              </a:rPr>
              <a:t>Construcción del Sistema</a:t>
            </a:r>
            <a:endParaRPr lang="es-ES" dirty="0" smtClean="0"/>
          </a:p>
          <a:p>
            <a:pPr marL="0" indent="0">
              <a:buFont typeface="Wingdings" pitchFamily="2" charset="2"/>
              <a:buNone/>
            </a:pPr>
            <a:r>
              <a:rPr lang="es-ES" dirty="0" smtClean="0">
                <a:hlinkClick r:id="rId12" action="ppaction://hlinksldjump"/>
              </a:rPr>
              <a:t>Conclusiones</a:t>
            </a:r>
            <a:endParaRPr lang="es-ES" dirty="0" smtClean="0"/>
          </a:p>
          <a:p>
            <a:pPr marL="0" indent="0">
              <a:buFont typeface="Wingdings" pitchFamily="2" charset="2"/>
              <a:buNone/>
            </a:pPr>
            <a:r>
              <a:rPr lang="es-ES" dirty="0" smtClean="0">
                <a:hlinkClick r:id="rId13" action="ppaction://hlinksldjump"/>
              </a:rPr>
              <a:t>Recomendaciones</a:t>
            </a:r>
            <a:endParaRPr lang="es-ES" dirty="0" smtClean="0"/>
          </a:p>
          <a:p>
            <a:pPr marL="0" indent="0">
              <a:buFont typeface="Wingdings" pitchFamily="2" charset="2"/>
              <a:buNone/>
            </a:pPr>
            <a:endParaRPr lang="es-ES" dirty="0" smtClean="0"/>
          </a:p>
          <a:p>
            <a:pPr marL="0" indent="0">
              <a:buFont typeface="Wingdings" pitchFamily="2" charset="2"/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757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y </a:t>
            </a:r>
            <a:r>
              <a:rPr lang="es-ES" dirty="0" smtClean="0"/>
              <a:t>Diseño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3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s-ES" sz="2400" dirty="0"/>
              <a:t>Descripción de Escenarios y Tarjetas CRC</a:t>
            </a:r>
            <a:r>
              <a:rPr lang="es-ES" sz="2400" dirty="0" smtClean="0"/>
              <a:t>.</a:t>
            </a:r>
          </a:p>
          <a:p>
            <a:pPr marL="454025" lvl="3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endParaRPr lang="es-ES_tradnl" sz="2000" b="1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83" y="2737053"/>
            <a:ext cx="6158730" cy="3885714"/>
          </a:xfrm>
          <a:prstGeom prst="rect">
            <a:avLst/>
          </a:prstGeom>
        </p:spPr>
      </p:pic>
      <p:sp>
        <p:nvSpPr>
          <p:cNvPr id="8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y </a:t>
            </a:r>
            <a:r>
              <a:rPr lang="es-ES" dirty="0" smtClean="0"/>
              <a:t>Diseño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Tarjeta CRC </a:t>
            </a:r>
            <a:r>
              <a:rPr lang="es-ES" dirty="0" err="1" smtClean="0"/>
              <a:t>ManejoRubro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07" y="3076306"/>
            <a:ext cx="6146032" cy="2844444"/>
          </a:xfrm>
          <a:prstGeom prst="rect">
            <a:avLst/>
          </a:prstGeom>
        </p:spPr>
      </p:pic>
      <p:sp>
        <p:nvSpPr>
          <p:cNvPr id="7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y </a:t>
            </a:r>
            <a:r>
              <a:rPr lang="es-ES" dirty="0" smtClean="0"/>
              <a:t>Diseño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3225671"/>
            <a:ext cx="5994400" cy="2311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544" y="2586305"/>
            <a:ext cx="876656" cy="6393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776" y="3263019"/>
            <a:ext cx="497436" cy="2514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464" y="4991447"/>
            <a:ext cx="759312" cy="1840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734" y="4940299"/>
            <a:ext cx="480956" cy="3441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/>
          <a:srcRect l="13782" t="30198" r="39161" b="20202"/>
          <a:stretch/>
        </p:blipFill>
        <p:spPr>
          <a:xfrm>
            <a:off x="4329532" y="4940299"/>
            <a:ext cx="253516" cy="2351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/>
          <a:srcRect l="13782" t="30198" r="39161" b="20202"/>
          <a:stretch/>
        </p:blipFill>
        <p:spPr>
          <a:xfrm>
            <a:off x="5023522" y="4975122"/>
            <a:ext cx="253516" cy="23515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4800" y="2642306"/>
            <a:ext cx="410958" cy="545752"/>
          </a:xfrm>
          <a:prstGeom prst="rect">
            <a:avLst/>
          </a:prstGeom>
        </p:spPr>
      </p:pic>
      <p:sp>
        <p:nvSpPr>
          <p:cNvPr id="12" name="1 Botón de acción: Volver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" name="Marcador de contenido 2"/>
          <p:cNvSpPr>
            <a:spLocks noGrp="1"/>
          </p:cNvSpPr>
          <p:nvPr>
            <p:ph idx="1"/>
          </p:nvPr>
        </p:nvSpPr>
        <p:spPr>
          <a:xfrm>
            <a:off x="1557388" y="2118659"/>
            <a:ext cx="4478847" cy="523647"/>
          </a:xfrm>
        </p:spPr>
        <p:txBody>
          <a:bodyPr/>
          <a:lstStyle/>
          <a:p>
            <a:r>
              <a:rPr lang="es-ES" dirty="0" smtClean="0"/>
              <a:t>Arquitectura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35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Construcción del Sistema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Estructura: </a:t>
            </a:r>
            <a:r>
              <a:rPr lang="es-ES" dirty="0" err="1" smtClean="0"/>
              <a:t>Netbeans</a:t>
            </a:r>
            <a:r>
              <a:rPr lang="es-ES" dirty="0" smtClean="0"/>
              <a:t> - Archivos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362" y="2670372"/>
            <a:ext cx="3051574" cy="36520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548" y="2670372"/>
            <a:ext cx="2777742" cy="35915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566" y="2670372"/>
            <a:ext cx="2203565" cy="3652019"/>
          </a:xfrm>
          <a:prstGeom prst="rect">
            <a:avLst/>
          </a:prstGeom>
        </p:spPr>
      </p:pic>
      <p:sp>
        <p:nvSpPr>
          <p:cNvPr id="10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Construcción del </a:t>
            </a:r>
            <a:r>
              <a:rPr lang="es-ES" sz="3600" dirty="0" smtClean="0"/>
              <a:t>Sistema</a:t>
            </a:r>
            <a:endParaRPr lang="es-ES" sz="3600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78" y="2707718"/>
            <a:ext cx="2026498" cy="35436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234" y="2707718"/>
            <a:ext cx="2273016" cy="3605650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781503" y="2077578"/>
            <a:ext cx="7076747" cy="3992563"/>
          </a:xfrm>
        </p:spPr>
        <p:txBody>
          <a:bodyPr/>
          <a:lstStyle/>
          <a:p>
            <a:r>
              <a:rPr lang="es-ES" dirty="0" smtClean="0"/>
              <a:t>… continuación</a:t>
            </a:r>
            <a:endParaRPr lang="es-ES" dirty="0"/>
          </a:p>
        </p:txBody>
      </p:sp>
      <p:sp>
        <p:nvSpPr>
          <p:cNvPr id="9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Construcción del </a:t>
            </a:r>
            <a:r>
              <a:rPr lang="es-ES" sz="3600" dirty="0" smtClean="0"/>
              <a:t>Sistema</a:t>
            </a:r>
            <a:endParaRPr lang="es-ES" sz="3600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006" y="2479996"/>
            <a:ext cx="7183071" cy="3571471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781504" y="2077579"/>
            <a:ext cx="4045556" cy="40241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Resultado: </a:t>
            </a:r>
            <a:r>
              <a:rPr lang="es-ES" dirty="0" err="1" smtClean="0"/>
              <a:t>RESTFul</a:t>
            </a:r>
            <a:endParaRPr lang="es-ES" dirty="0" smtClean="0"/>
          </a:p>
        </p:txBody>
      </p:sp>
      <p:sp>
        <p:nvSpPr>
          <p:cNvPr id="8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Construcción del </a:t>
            </a:r>
            <a:r>
              <a:rPr lang="es-ES" sz="3600" dirty="0" smtClean="0"/>
              <a:t>Sistema</a:t>
            </a:r>
            <a:endParaRPr lang="es-ES" sz="3600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47" y="2558327"/>
            <a:ext cx="7463203" cy="3567835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452801" y="2077578"/>
            <a:ext cx="3044497" cy="480749"/>
          </a:xfrm>
        </p:spPr>
        <p:txBody>
          <a:bodyPr/>
          <a:lstStyle/>
          <a:p>
            <a:r>
              <a:rPr lang="es-ES" dirty="0" smtClean="0"/>
              <a:t>… continuación</a:t>
            </a:r>
            <a:endParaRPr lang="es-ES" dirty="0"/>
          </a:p>
        </p:txBody>
      </p:sp>
      <p:sp>
        <p:nvSpPr>
          <p:cNvPr id="8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Construcción del </a:t>
            </a:r>
            <a:r>
              <a:rPr lang="es-ES" sz="3600" dirty="0" smtClean="0"/>
              <a:t>Sistema</a:t>
            </a:r>
            <a:endParaRPr lang="es-ES" sz="3600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05" y="2554938"/>
            <a:ext cx="6250078" cy="3531895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781503" y="2077579"/>
            <a:ext cx="2760615" cy="492304"/>
          </a:xfrm>
        </p:spPr>
        <p:txBody>
          <a:bodyPr/>
          <a:lstStyle/>
          <a:p>
            <a:r>
              <a:rPr lang="es-ES" dirty="0" smtClean="0"/>
              <a:t>… continuación</a:t>
            </a:r>
            <a:endParaRPr lang="es-ES" dirty="0"/>
          </a:p>
        </p:txBody>
      </p:sp>
      <p:sp>
        <p:nvSpPr>
          <p:cNvPr id="8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Construcción del </a:t>
            </a:r>
            <a:r>
              <a:rPr lang="es-ES" sz="3600" dirty="0" smtClean="0"/>
              <a:t>Sistema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Resultado: Página WEB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552" y="2834272"/>
            <a:ext cx="5422900" cy="2235200"/>
          </a:xfrm>
          <a:prstGeom prst="rect">
            <a:avLst/>
          </a:prstGeom>
        </p:spPr>
      </p:pic>
      <p:sp>
        <p:nvSpPr>
          <p:cNvPr id="7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Construcción del </a:t>
            </a:r>
            <a:r>
              <a:rPr lang="es-ES" sz="3600" dirty="0" smtClean="0"/>
              <a:t>Sistema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… continuación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2948527"/>
            <a:ext cx="5435600" cy="2628900"/>
          </a:xfrm>
          <a:prstGeom prst="rect">
            <a:avLst/>
          </a:prstGeom>
        </p:spPr>
      </p:pic>
      <p:sp>
        <p:nvSpPr>
          <p:cNvPr id="7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Muchas de las empresas ecuatorianas cuentan con sistemas decadentes y poco confiables a la hora de realizar los respectivos cálculos y registros. </a:t>
            </a:r>
            <a:endParaRPr lang="es-ES" dirty="0" smtClean="0"/>
          </a:p>
          <a:p>
            <a:pPr algn="just"/>
            <a:r>
              <a:rPr lang="es-ES" dirty="0" smtClean="0"/>
              <a:t>Esto </a:t>
            </a:r>
            <a:r>
              <a:rPr lang="es-ES" dirty="0"/>
              <a:t>da lugar a que el usuario regrese a la forma tradicional de realizar estos procesos sin utilizar un sistema de alta calidad y confiabilidad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 tecnología JEE permite el desarrollo de aplicaciones distribuidas de forma modular brindando una aplicación estable y confiable adecuándose a las nuevas exigencias del mercado.</a:t>
            </a:r>
            <a:endParaRPr lang="es-ES_tradnl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otón de acción: Volver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Construcción del </a:t>
            </a:r>
            <a:r>
              <a:rPr lang="es-ES" sz="3600" dirty="0" smtClean="0"/>
              <a:t>Sistema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Resultados: Reportes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604" y="2633663"/>
            <a:ext cx="5422900" cy="3492500"/>
          </a:xfrm>
          <a:prstGeom prst="rect">
            <a:avLst/>
          </a:prstGeom>
        </p:spPr>
      </p:pic>
      <p:sp>
        <p:nvSpPr>
          <p:cNvPr id="7" name="1 Botón de acción: Volver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1600" dirty="0"/>
              <a:t>A través de la presente tesis se ha logrado automatizar l</a:t>
            </a:r>
            <a:r>
              <a:rPr lang="es-ES_tradnl" sz="1600" dirty="0"/>
              <a:t>os procesos de gestión administrativa de Activos Fijos, Inventarios y Nómina con la generación de sus respectivos reportes; ahorrando recursos como: tiempo, esfuerzo y dinero dentro de un software confiable, estable y de alto rendimiento con la tecnología que en la actualidad se encuentra al alcance.</a:t>
            </a:r>
          </a:p>
          <a:p>
            <a:pPr algn="just"/>
            <a:r>
              <a:rPr lang="es-ES_tradnl" sz="1600" dirty="0" smtClean="0"/>
              <a:t>Este </a:t>
            </a:r>
            <a:r>
              <a:rPr lang="es-ES_tradnl" sz="1600" dirty="0"/>
              <a:t>proyecto fue de un corto alcance, lo que genera un gran limitante al momento de realizar nuevas funciones sin mencionar también que las herramientas de desarrollo permiten esto</a:t>
            </a:r>
            <a:r>
              <a:rPr lang="es-ES_tradnl" sz="1600" dirty="0" smtClean="0"/>
              <a:t>.</a:t>
            </a:r>
          </a:p>
          <a:p>
            <a:pPr algn="just"/>
            <a:r>
              <a:rPr lang="es-ES_tradnl" sz="1600" dirty="0" err="1" smtClean="0"/>
              <a:t>Restful</a:t>
            </a:r>
            <a:r>
              <a:rPr lang="es-ES_tradnl" sz="1600" dirty="0" smtClean="0"/>
              <a:t>  </a:t>
            </a:r>
            <a:r>
              <a:rPr lang="es-ES_tradnl" sz="1600" dirty="0"/>
              <a:t>da un aporte muy esencial y significativo en la construcción del aplicativo, convirtiéndose en el eje central de todo el </a:t>
            </a:r>
            <a:r>
              <a:rPr lang="es-ES_tradnl" sz="1600" dirty="0" smtClean="0"/>
              <a:t>desarrollo. </a:t>
            </a:r>
            <a:endParaRPr lang="es-ES_tradnl" sz="1600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1800" dirty="0"/>
              <a:t>En la construcción del sistema se tienen ejes fundamentales y atractivos  por  ambas  partes; la primera </a:t>
            </a:r>
            <a:r>
              <a:rPr lang="es-ES_tradnl" sz="1800" dirty="0" smtClean="0"/>
              <a:t>arquitectura </a:t>
            </a:r>
            <a:r>
              <a:rPr lang="es-ES_tradnl" sz="1800" dirty="0"/>
              <a:t>que se empleó, permite realizar cambios de una forma en la que el desarrollador conoce donde va cada </a:t>
            </a:r>
            <a:r>
              <a:rPr lang="es-ES_tradnl" sz="1800" dirty="0" smtClean="0"/>
              <a:t>función; </a:t>
            </a:r>
            <a:r>
              <a:rPr lang="es-ES_tradnl" sz="1800" dirty="0"/>
              <a:t>la segunda parte es la del usuario, gracias a la implementación de la librería de componentes </a:t>
            </a:r>
            <a:r>
              <a:rPr lang="es-ES_tradnl" sz="1800" dirty="0" err="1"/>
              <a:t>Primefaces</a:t>
            </a:r>
            <a:r>
              <a:rPr lang="es-ES_tradnl" sz="1800" dirty="0"/>
              <a:t> en la </a:t>
            </a:r>
            <a:r>
              <a:rPr lang="es-ES_tradnl" sz="1800" dirty="0" smtClean="0"/>
              <a:t>interface.</a:t>
            </a:r>
            <a:endParaRPr lang="es-ES_tradnl" sz="1800" dirty="0"/>
          </a:p>
          <a:p>
            <a:pPr algn="just"/>
            <a:endParaRPr lang="es-ES" sz="1800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Botón de acción: Volver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1503" y="2297951"/>
            <a:ext cx="7076747" cy="3408363"/>
          </a:xfrm>
        </p:spPr>
        <p:txBody>
          <a:bodyPr>
            <a:normAutofit/>
          </a:bodyPr>
          <a:lstStyle/>
          <a:p>
            <a:pPr algn="just"/>
            <a:r>
              <a:rPr lang="es-ES_tradnl" sz="2000" dirty="0"/>
              <a:t>Utilizar herramientas de desarrollo reconocidas con versiones estables, que poseen suficiente documentación de </a:t>
            </a:r>
            <a:r>
              <a:rPr lang="es-ES_tradnl" sz="2000" dirty="0" smtClean="0"/>
              <a:t>apoyo.</a:t>
            </a:r>
            <a:endParaRPr lang="es-ES_tradnl" sz="2000" dirty="0"/>
          </a:p>
          <a:p>
            <a:pPr algn="just"/>
            <a:r>
              <a:rPr lang="es-ES_tradnl" sz="2000" dirty="0"/>
              <a:t>Realizar interfaces de usuario amigables, siguiendo un estándar de diseño y utilizando la experiencia de usuario hace que este no sea muy difícil de </a:t>
            </a:r>
            <a:r>
              <a:rPr lang="es-ES_tradnl" sz="2000" dirty="0" smtClean="0"/>
              <a:t>manejar.</a:t>
            </a:r>
          </a:p>
          <a:p>
            <a:pPr algn="just"/>
            <a:r>
              <a:rPr lang="es-ES_tradnl" sz="2000" dirty="0"/>
              <a:t>Utilizar herramientas de software libre para evitar los altos costos de </a:t>
            </a:r>
            <a:r>
              <a:rPr lang="es-ES_tradnl" sz="2000" dirty="0" smtClean="0"/>
              <a:t>licenciamiento.</a:t>
            </a:r>
            <a:endParaRPr lang="es-ES_tradnl" sz="2000" dirty="0"/>
          </a:p>
          <a:p>
            <a:pPr algn="just"/>
            <a:endParaRPr lang="es-ES_tradnl" sz="2000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000" dirty="0"/>
              <a:t>Implementar la integración de este sistema con otros aplicativos de la empresa que cuentan con módulos </a:t>
            </a:r>
            <a:r>
              <a:rPr lang="es-ES_tradnl" sz="2000" dirty="0" smtClean="0"/>
              <a:t>complementarios.</a:t>
            </a:r>
            <a:endParaRPr lang="es-ES_tradnl" sz="2000" b="1" dirty="0"/>
          </a:p>
          <a:p>
            <a:r>
              <a:rPr lang="es-ES_tradnl" sz="2000" dirty="0"/>
              <a:t>Implementar una interfaz móvil (ya que se cuenta con las capas de negocio donde se </a:t>
            </a:r>
            <a:r>
              <a:rPr lang="es-ES_tradnl" sz="2000" dirty="0" err="1"/>
              <a:t>interactua</a:t>
            </a:r>
            <a:r>
              <a:rPr lang="es-ES_tradnl" sz="2000" dirty="0"/>
              <a:t> a través de </a:t>
            </a:r>
            <a:r>
              <a:rPr lang="es-ES_tradnl" sz="2000" dirty="0" err="1"/>
              <a:t>RESTFul</a:t>
            </a:r>
            <a:r>
              <a:rPr lang="es-ES_tradnl" sz="2000" dirty="0"/>
              <a:t> y XML con la capa de presentación) donde estén funciones básicas como reportes y una que otra funcionalidad </a:t>
            </a:r>
            <a:r>
              <a:rPr lang="es-ES_tradnl" sz="2000" dirty="0" smtClean="0"/>
              <a:t>necesaria.</a:t>
            </a:r>
            <a:endParaRPr lang="es-ES_tradnl" sz="2000" b="1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..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Picture 2" descr="http://2.bp.blogspot.com/-S6XvHuowkOM/T4M_4VPc48I/AAAAAAAAEzQ/h33Vn22eGqc/s1600/grac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34" y="2264690"/>
            <a:ext cx="53149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 descr="es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7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9696947"/>
              </p:ext>
            </p:extLst>
          </p:nvPr>
        </p:nvGraphicFramePr>
        <p:xfrm>
          <a:off x="1030941" y="2054409"/>
          <a:ext cx="74407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49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Solución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397" y="5782234"/>
            <a:ext cx="1514853" cy="927847"/>
          </a:xfrm>
          <a:prstGeom prst="rect">
            <a:avLst/>
          </a:prstGeom>
        </p:spPr>
      </p:pic>
      <p:sp>
        <p:nvSpPr>
          <p:cNvPr id="6" name="1 Botón de acción: Volver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23119798"/>
              </p:ext>
            </p:extLst>
          </p:nvPr>
        </p:nvGraphicFramePr>
        <p:xfrm>
          <a:off x="1060823" y="1890058"/>
          <a:ext cx="74407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8250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 la tesis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2404164"/>
          </a:xfrm>
        </p:spPr>
        <p:txBody>
          <a:bodyPr>
            <a:normAutofit lnSpcReduction="10000"/>
          </a:bodyPr>
          <a:lstStyle/>
          <a:p>
            <a:r>
              <a:rPr lang="es-ES" b="1" u="sng" dirty="0" smtClean="0"/>
              <a:t>GENERAL:</a:t>
            </a:r>
          </a:p>
          <a:p>
            <a:pPr marL="0" indent="0" algn="just">
              <a:buNone/>
            </a:pPr>
            <a:r>
              <a:rPr lang="es-ES_tradnl" dirty="0" smtClean="0"/>
              <a:t>Diseñar </a:t>
            </a:r>
            <a:r>
              <a:rPr lang="es-ES_tradnl" dirty="0"/>
              <a:t>e implementar un sistema orientado a la Web basado en </a:t>
            </a:r>
            <a:r>
              <a:rPr lang="es-ES_tradnl" dirty="0" smtClean="0"/>
              <a:t>tecnologías </a:t>
            </a:r>
            <a:r>
              <a:rPr lang="es-ES_tradnl" dirty="0"/>
              <a:t>JEE a nivel de servidor y </a:t>
            </a:r>
            <a:r>
              <a:rPr lang="es-ES_tradnl" dirty="0" err="1"/>
              <a:t>PrimeFaces</a:t>
            </a:r>
            <a:r>
              <a:rPr lang="es-ES_tradnl" dirty="0"/>
              <a:t> a nivel de cliente, para la gestión administrativa de la empresa </a:t>
            </a:r>
            <a:r>
              <a:rPr lang="es-ES_tradnl" dirty="0" smtClean="0"/>
              <a:t>ASESTRATÉGICO CÍA</a:t>
            </a:r>
            <a:r>
              <a:rPr lang="es-ES_tradnl" dirty="0"/>
              <a:t>. </a:t>
            </a:r>
            <a:r>
              <a:rPr lang="es-ES_tradnl" dirty="0" smtClean="0"/>
              <a:t>LTDA. </a:t>
            </a: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Botón de acción: Volver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 la tesis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1" u="sng" dirty="0" smtClean="0"/>
              <a:t>ESPECÍFICOS</a:t>
            </a:r>
          </a:p>
          <a:p>
            <a:pPr lvl="0" algn="just">
              <a:buFont typeface="Arial"/>
              <a:buChar char="•"/>
            </a:pPr>
            <a:r>
              <a:rPr lang="es-ES_tradnl" dirty="0"/>
              <a:t>Analizar las “historias de usuario” para planificar la realización de las tareas que conllevan a generar pequeñas  versiones del </a:t>
            </a:r>
            <a:r>
              <a:rPr lang="es-ES_tradnl" dirty="0" smtClean="0"/>
              <a:t>sistema </a:t>
            </a:r>
            <a:r>
              <a:rPr lang="es-ES_tradnl" dirty="0"/>
              <a:t>correspondientes a los módulos Activos Fijos, Inventarios y </a:t>
            </a:r>
            <a:r>
              <a:rPr lang="es-ES_tradnl" dirty="0" smtClean="0"/>
              <a:t>Nómina.</a:t>
            </a:r>
            <a:endParaRPr lang="es-ES_tradnl" dirty="0"/>
          </a:p>
          <a:p>
            <a:pPr lvl="0" algn="just">
              <a:buFont typeface="Arial"/>
              <a:buChar char="•"/>
            </a:pPr>
            <a:r>
              <a:rPr lang="es-ES_tradnl" dirty="0"/>
              <a:t>Diseñar versiones pequeñas de acuerdo al plan de iteraciones bajo el marco de la arquitectura EJB3 para garantizar el buen desarrollo del sistema y proporcionar un valor claro con referencia a las reglas del negocio.</a:t>
            </a:r>
          </a:p>
          <a:p>
            <a:pPr algn="just">
              <a:buFont typeface="Arial"/>
              <a:buChar char="•"/>
            </a:pP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b="1" dirty="0" smtClean="0"/>
              <a:t>… continuación</a:t>
            </a:r>
          </a:p>
          <a:p>
            <a:pPr lvl="0" algn="just">
              <a:buFont typeface="Arial"/>
              <a:buChar char="•"/>
            </a:pPr>
            <a:r>
              <a:rPr lang="es-ES_tradnl" dirty="0"/>
              <a:t>Construir cada una de las </a:t>
            </a:r>
            <a:r>
              <a:rPr lang="es-ES_tradnl" dirty="0" err="1"/>
              <a:t>miniversiones</a:t>
            </a:r>
            <a:r>
              <a:rPr lang="es-ES_tradnl" dirty="0"/>
              <a:t> con la ayuda de </a:t>
            </a:r>
            <a:r>
              <a:rPr lang="es-ES_tradnl" dirty="0" err="1"/>
              <a:t>RESTFul</a:t>
            </a:r>
            <a:r>
              <a:rPr lang="es-ES_tradnl" dirty="0"/>
              <a:t> de forma incremental para asegurar el desarrollo de forma reutilizable y completar la totalidad del sistema.</a:t>
            </a:r>
          </a:p>
          <a:p>
            <a:pPr lvl="0" algn="just">
              <a:buFont typeface="Arial"/>
              <a:buChar char="•"/>
            </a:pPr>
            <a:r>
              <a:rPr lang="es-ES_tradnl" dirty="0"/>
              <a:t>Realizar pruebas a cada una de estas versiones para respaldar el buen funcionamiento completo del sistema.</a:t>
            </a:r>
          </a:p>
          <a:p>
            <a:pPr algn="just">
              <a:buFont typeface="Arial"/>
              <a:buChar char="•"/>
            </a:pPr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Botón de acción: Volver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La Programación Extrema (XP) es una metodología ligera de desarrollo de software que se basa en la simplicidad, la comunicación y la realimentación o reutilización del </a:t>
            </a:r>
            <a:r>
              <a:rPr lang="es-ES_tradnl" dirty="0" smtClean="0"/>
              <a:t>código.</a:t>
            </a:r>
          </a:p>
          <a:p>
            <a:r>
              <a:rPr lang="es-ES_tradnl" dirty="0" smtClean="0"/>
              <a:t>Puntos relevantes de XP: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Planificación: Historias de Usuario</a:t>
            </a:r>
            <a:r>
              <a:rPr lang="es-ES_tradnl" dirty="0"/>
              <a:t> </a:t>
            </a:r>
            <a:r>
              <a:rPr lang="es-ES_tradnl" dirty="0" smtClean="0"/>
              <a:t>y Diseños.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Sistema Metafórico: Nombrar objetos con anticipación.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40 horas por semana:  Tiempo de trabajo.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Versiones pequeñas: Funcionalidades Básicas.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Propiedad colectiva del código: No restricción en reutilización de código.</a:t>
            </a:r>
            <a:endParaRPr lang="es-ES_tradnl" dirty="0"/>
          </a:p>
          <a:p>
            <a:endParaRPr lang="es-ES" dirty="0"/>
          </a:p>
        </p:txBody>
      </p:sp>
      <p:pic>
        <p:nvPicPr>
          <p:cNvPr id="4" name="3 Imagen" descr="es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0382"/>
            <a:ext cx="985564" cy="9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Botón de acción: Volver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" y="5541963"/>
            <a:ext cx="319088" cy="4191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pectro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Espectro.thmx</Template>
  <TotalTime>799</TotalTime>
  <Words>1162</Words>
  <Application>Microsoft Macintosh PowerPoint</Application>
  <PresentationFormat>Presentación en pantalla (4:3)</PresentationFormat>
  <Paragraphs>125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Espectro</vt:lpstr>
      <vt:lpstr>DISEÑO E IMPLEMENTACIÓN DE UN SISTEMA WEB PARA LA GESTIÓN Y ADMINISTRACIÓN EMPRESARIAL BASADO EN TECNOLOGÍA JEE Y PRIMEFACES</vt:lpstr>
      <vt:lpstr>Agenda</vt:lpstr>
      <vt:lpstr>Introducción</vt:lpstr>
      <vt:lpstr>Problemas</vt:lpstr>
      <vt:lpstr>Solución</vt:lpstr>
      <vt:lpstr>Objetivos de la tesis</vt:lpstr>
      <vt:lpstr>Objetivos de la tesis</vt:lpstr>
      <vt:lpstr>.</vt:lpstr>
      <vt:lpstr>Metodología</vt:lpstr>
      <vt:lpstr>. </vt:lpstr>
      <vt:lpstr>Marco Teórico</vt:lpstr>
      <vt:lpstr>Marco Teórico</vt:lpstr>
      <vt:lpstr>Marco Teórico</vt:lpstr>
      <vt:lpstr>Marco Teórico</vt:lpstr>
      <vt:lpstr>Análisis y Diseño</vt:lpstr>
      <vt:lpstr>Análisis y Diseño</vt:lpstr>
      <vt:lpstr>Análisis y Diseño</vt:lpstr>
      <vt:lpstr>Análisis y Diseño</vt:lpstr>
      <vt:lpstr>Análisis y Diseño</vt:lpstr>
      <vt:lpstr>Análisis y Diseño</vt:lpstr>
      <vt:lpstr>Análisis y Diseño</vt:lpstr>
      <vt:lpstr>Análisis y Diseño</vt:lpstr>
      <vt:lpstr>Construcción del Sistema</vt:lpstr>
      <vt:lpstr>Construcción del Sistema</vt:lpstr>
      <vt:lpstr>Construcción del Sistema</vt:lpstr>
      <vt:lpstr>Construcción del Sistema</vt:lpstr>
      <vt:lpstr>Construcción del Sistema</vt:lpstr>
      <vt:lpstr>Construcción del Sistema</vt:lpstr>
      <vt:lpstr>Construcción del Sistema</vt:lpstr>
      <vt:lpstr>Construcción del Sistema</vt:lpstr>
      <vt:lpstr>Conclusiones</vt:lpstr>
      <vt:lpstr>Conclusiones</vt:lpstr>
      <vt:lpstr>Recomendaciones</vt:lpstr>
      <vt:lpstr>Recomendaciones</vt:lpstr>
      <vt:lpstr>.. 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E IMPLEMENTACIÓN DE UN SISTEMA WEB PARA LA GESTIÓN Y ADMINISTRACIÓN EMPRESARIAL BASADO EN TECNOLOGÍA JEE Y PRIMEFACES</dc:title>
  <dc:creator>jonathan cardenas</dc:creator>
  <cp:lastModifiedBy>jonathan cardenas</cp:lastModifiedBy>
  <cp:revision>123</cp:revision>
  <dcterms:created xsi:type="dcterms:W3CDTF">2013-01-21T19:58:28Z</dcterms:created>
  <dcterms:modified xsi:type="dcterms:W3CDTF">2013-02-04T22:48:18Z</dcterms:modified>
</cp:coreProperties>
</file>