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48" r:id="rId1"/>
  </p:sldMasterIdLst>
  <p:notesMasterIdLst>
    <p:notesMasterId r:id="rId34"/>
  </p:notesMasterIdLst>
  <p:sldIdLst>
    <p:sldId id="258" r:id="rId2"/>
    <p:sldId id="264" r:id="rId3"/>
    <p:sldId id="265" r:id="rId4"/>
    <p:sldId id="266" r:id="rId5"/>
    <p:sldId id="269" r:id="rId6"/>
    <p:sldId id="270" r:id="rId7"/>
    <p:sldId id="271" r:id="rId8"/>
    <p:sldId id="273" r:id="rId9"/>
    <p:sldId id="277" r:id="rId10"/>
    <p:sldId id="260" r:id="rId11"/>
    <p:sldId id="278" r:id="rId12"/>
    <p:sldId id="279" r:id="rId13"/>
    <p:sldId id="280" r:id="rId14"/>
    <p:sldId id="281" r:id="rId15"/>
    <p:sldId id="282" r:id="rId16"/>
    <p:sldId id="283" r:id="rId17"/>
    <p:sldId id="286" r:id="rId18"/>
    <p:sldId id="288" r:id="rId19"/>
    <p:sldId id="290" r:id="rId20"/>
    <p:sldId id="289" r:id="rId21"/>
    <p:sldId id="284" r:id="rId22"/>
    <p:sldId id="291" r:id="rId23"/>
    <p:sldId id="292" r:id="rId24"/>
    <p:sldId id="293" r:id="rId25"/>
    <p:sldId id="294" r:id="rId26"/>
    <p:sldId id="295" r:id="rId27"/>
    <p:sldId id="296" r:id="rId28"/>
    <p:sldId id="298" r:id="rId29"/>
    <p:sldId id="285" r:id="rId30"/>
    <p:sldId id="299" r:id="rId31"/>
    <p:sldId id="300" r:id="rId32"/>
    <p:sldId id="297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006600"/>
    <a:srgbClr val="00CC66"/>
    <a:srgbClr val="99CC00"/>
    <a:srgbClr val="99FF66"/>
    <a:srgbClr val="66FF66"/>
    <a:srgbClr val="008000"/>
    <a:srgbClr val="33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00" autoAdjust="0"/>
    <p:restoredTop sz="90025" autoAdjust="0"/>
  </p:normalViewPr>
  <p:slideViewPr>
    <p:cSldViewPr>
      <p:cViewPr>
        <p:scale>
          <a:sx n="60" d="100"/>
          <a:sy n="60" d="100"/>
        </p:scale>
        <p:origin x="-126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8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740FB-EAC7-4A96-B21C-328C49BDC23E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7B3EF2-F80C-46D4-A5AD-5A4A3EAD76D9}">
      <dgm:prSet phldrT="[Texto]" custT="1"/>
      <dgm:spPr>
        <a:solidFill>
          <a:srgbClr val="FF6600"/>
        </a:solidFill>
      </dgm:spPr>
      <dgm:t>
        <a:bodyPr/>
        <a:lstStyle/>
        <a:p>
          <a:pPr algn="ctr"/>
          <a:r>
            <a:rPr lang="es-ES" sz="1500" b="1" i="1" strike="noStrike" dirty="0" smtClean="0"/>
            <a:t>Chlorella </a:t>
          </a:r>
          <a:r>
            <a:rPr lang="es-ES" sz="1500" b="1" strike="noStrike" dirty="0" smtClean="0"/>
            <a:t>sp</a:t>
          </a:r>
          <a:endParaRPr lang="es-ES" sz="1500" b="1" strike="noStrike" dirty="0"/>
        </a:p>
      </dgm:t>
    </dgm:pt>
    <dgm:pt modelId="{8010DD2A-88E5-48A3-8675-0B6C5F770ECF}" type="parTrans" cxnId="{3C11A788-CF45-411A-BD9E-440E1CF9D6C3}">
      <dgm:prSet/>
      <dgm:spPr/>
      <dgm:t>
        <a:bodyPr/>
        <a:lstStyle/>
        <a:p>
          <a:endParaRPr lang="es-ES"/>
        </a:p>
      </dgm:t>
    </dgm:pt>
    <dgm:pt modelId="{DB1FA57F-8A47-4148-86E0-71E85C7180EC}" type="sibTrans" cxnId="{3C11A788-CF45-411A-BD9E-440E1CF9D6C3}">
      <dgm:prSet/>
      <dgm:spPr/>
      <dgm:t>
        <a:bodyPr/>
        <a:lstStyle/>
        <a:p>
          <a:endParaRPr lang="es-ES"/>
        </a:p>
      </dgm:t>
    </dgm:pt>
    <dgm:pt modelId="{8F085805-64FE-4574-BC79-E75D350E2B5F}">
      <dgm:prSet phldrT="[Texto]" custT="1"/>
      <dgm:spPr>
        <a:solidFill>
          <a:srgbClr val="336600"/>
        </a:solidFill>
      </dgm:spPr>
      <dgm:t>
        <a:bodyPr/>
        <a:lstStyle/>
        <a:p>
          <a:r>
            <a:rPr lang="es-EC" sz="1200" dirty="0" err="1" smtClean="0"/>
            <a:t>Microalgas</a:t>
          </a:r>
          <a:endParaRPr lang="es-EC" sz="1200" dirty="0" smtClean="0"/>
        </a:p>
        <a:p>
          <a:endParaRPr lang="es-EC" sz="1200" dirty="0" smtClean="0"/>
        </a:p>
        <a:p>
          <a:r>
            <a:rPr lang="es-EC" sz="1200" dirty="0" smtClean="0"/>
            <a:t>Fotosíntesis  </a:t>
          </a:r>
          <a:endParaRPr lang="es-ES" sz="1200" dirty="0"/>
        </a:p>
      </dgm:t>
    </dgm:pt>
    <dgm:pt modelId="{2D270900-5B77-407E-9011-F553A5201256}" type="parTrans" cxnId="{423F5EFF-EDCC-44AA-906D-55923EC0881F}">
      <dgm:prSet/>
      <dgm:spPr/>
      <dgm:t>
        <a:bodyPr/>
        <a:lstStyle/>
        <a:p>
          <a:endParaRPr lang="es-ES"/>
        </a:p>
      </dgm:t>
    </dgm:pt>
    <dgm:pt modelId="{577F519B-E484-42E7-8E81-5095F149A645}" type="sibTrans" cxnId="{423F5EFF-EDCC-44AA-906D-55923EC0881F}">
      <dgm:prSet/>
      <dgm:spPr/>
      <dgm:t>
        <a:bodyPr/>
        <a:lstStyle/>
        <a:p>
          <a:endParaRPr lang="es-ES"/>
        </a:p>
      </dgm:t>
    </dgm:pt>
    <dgm:pt modelId="{443BD168-BA27-4449-9C55-61F6EF7D11F1}">
      <dgm:prSet phldrT="[Texto]" custT="1"/>
      <dgm:spPr>
        <a:solidFill>
          <a:srgbClr val="336600"/>
        </a:solidFill>
      </dgm:spPr>
      <dgm:t>
        <a:bodyPr/>
        <a:lstStyle/>
        <a:p>
          <a:r>
            <a:rPr lang="es-ES" sz="1200" dirty="0" smtClean="0"/>
            <a:t>Aplicaciones </a:t>
          </a:r>
          <a:endParaRPr lang="es-ES" sz="1200" dirty="0"/>
        </a:p>
      </dgm:t>
    </dgm:pt>
    <dgm:pt modelId="{88A90938-D955-41F8-B95E-3CB41E151AE9}" type="parTrans" cxnId="{B328519E-AC25-4E66-8272-928D855C43BB}">
      <dgm:prSet/>
      <dgm:spPr/>
      <dgm:t>
        <a:bodyPr/>
        <a:lstStyle/>
        <a:p>
          <a:endParaRPr lang="es-ES"/>
        </a:p>
      </dgm:t>
    </dgm:pt>
    <dgm:pt modelId="{573D8225-7CE4-4BFF-AC6C-82D587A9B943}" type="sibTrans" cxnId="{B328519E-AC25-4E66-8272-928D855C43BB}">
      <dgm:prSet/>
      <dgm:spPr/>
      <dgm:t>
        <a:bodyPr/>
        <a:lstStyle/>
        <a:p>
          <a:endParaRPr lang="es-ES"/>
        </a:p>
      </dgm:t>
    </dgm:pt>
    <dgm:pt modelId="{623D3A9E-5CFC-43EA-A8F7-018D4F8F6EB2}">
      <dgm:prSet custT="1"/>
      <dgm:spPr>
        <a:solidFill>
          <a:srgbClr val="336600"/>
        </a:solidFill>
      </dgm:spPr>
      <dgm:t>
        <a:bodyPr/>
        <a:lstStyle/>
        <a:p>
          <a:r>
            <a:rPr lang="es-ES" sz="1200" dirty="0" smtClean="0"/>
            <a:t>Suelo</a:t>
          </a:r>
        </a:p>
        <a:p>
          <a:r>
            <a:rPr lang="es-ES" sz="1200" dirty="0" smtClean="0"/>
            <a:t>Agua  </a:t>
          </a:r>
        </a:p>
        <a:p>
          <a:r>
            <a:rPr lang="es-ES" sz="1200" dirty="0" err="1" smtClean="0"/>
            <a:t>Endosimbiontes</a:t>
          </a:r>
          <a:r>
            <a:rPr lang="es-ES" sz="1200" dirty="0" smtClean="0"/>
            <a:t> </a:t>
          </a:r>
          <a:endParaRPr lang="es-ES" sz="1200" baseline="0" dirty="0" smtClean="0"/>
        </a:p>
      </dgm:t>
    </dgm:pt>
    <dgm:pt modelId="{221A45CC-A089-4569-AB9D-2F190BCC5906}" type="parTrans" cxnId="{79DD270A-B896-43E3-A586-A452EE03B0E9}">
      <dgm:prSet/>
      <dgm:spPr/>
      <dgm:t>
        <a:bodyPr/>
        <a:lstStyle/>
        <a:p>
          <a:endParaRPr lang="es-ES"/>
        </a:p>
      </dgm:t>
    </dgm:pt>
    <dgm:pt modelId="{2FC74223-ECA8-4C15-9B46-3E21FCC2EEE8}" type="sibTrans" cxnId="{79DD270A-B896-43E3-A586-A452EE03B0E9}">
      <dgm:prSet/>
      <dgm:spPr/>
      <dgm:t>
        <a:bodyPr/>
        <a:lstStyle/>
        <a:p>
          <a:endParaRPr lang="es-ES"/>
        </a:p>
      </dgm:t>
    </dgm:pt>
    <dgm:pt modelId="{044107E7-31B8-4739-B50E-86CA0F676915}">
      <dgm:prSet custT="1"/>
      <dgm:spPr>
        <a:solidFill>
          <a:srgbClr val="336600"/>
        </a:solidFill>
      </dgm:spPr>
      <dgm:t>
        <a:bodyPr/>
        <a:lstStyle/>
        <a:p>
          <a:r>
            <a:rPr lang="es-ES" sz="1200" u="sng" baseline="0" dirty="0" smtClean="0"/>
            <a:t>Sexual</a:t>
          </a:r>
        </a:p>
        <a:p>
          <a:r>
            <a:rPr lang="es-ES" sz="1200" u="sng" dirty="0" smtClean="0"/>
            <a:t>Asexual</a:t>
          </a:r>
          <a:r>
            <a:rPr lang="es-ES" sz="1200" u="sng" baseline="0" dirty="0" smtClean="0"/>
            <a:t> </a:t>
          </a:r>
          <a:r>
            <a:rPr lang="es-ES" sz="1200" baseline="0" dirty="0" smtClean="0"/>
            <a:t>: </a:t>
          </a:r>
        </a:p>
        <a:p>
          <a:r>
            <a:rPr lang="es-ES" sz="1200" baseline="0" dirty="0" smtClean="0"/>
            <a:t>Fisión binaria</a:t>
          </a:r>
          <a:r>
            <a:rPr lang="es-ES" sz="1200" u="sng" baseline="0" dirty="0" smtClean="0"/>
            <a:t> </a:t>
          </a:r>
          <a:r>
            <a:rPr lang="es-ES" sz="1200" baseline="0" dirty="0" err="1" smtClean="0"/>
            <a:t>Autoesporas</a:t>
          </a:r>
          <a:endParaRPr lang="es-ES" sz="1200" baseline="0" dirty="0" smtClean="0"/>
        </a:p>
        <a:p>
          <a:r>
            <a:rPr lang="es-ES" sz="1200" baseline="0" dirty="0" smtClean="0"/>
            <a:t>( 8-24  h)</a:t>
          </a:r>
          <a:endParaRPr lang="es-ES" sz="1200" dirty="0"/>
        </a:p>
      </dgm:t>
    </dgm:pt>
    <dgm:pt modelId="{351FE288-DDA6-4DB6-9FA7-3A5B5F9CD88E}" type="sibTrans" cxnId="{C60E854E-2D37-4060-926E-CB061FE7686A}">
      <dgm:prSet/>
      <dgm:spPr/>
      <dgm:t>
        <a:bodyPr/>
        <a:lstStyle/>
        <a:p>
          <a:endParaRPr lang="es-ES"/>
        </a:p>
      </dgm:t>
    </dgm:pt>
    <dgm:pt modelId="{C6AEE331-CAFE-4589-A058-43C69A447643}" type="parTrans" cxnId="{C60E854E-2D37-4060-926E-CB061FE7686A}">
      <dgm:prSet/>
      <dgm:spPr/>
      <dgm:t>
        <a:bodyPr/>
        <a:lstStyle/>
        <a:p>
          <a:endParaRPr lang="es-ES"/>
        </a:p>
      </dgm:t>
    </dgm:pt>
    <dgm:pt modelId="{04DAD99C-DFA2-4086-99A9-C3B1463CD0D0}">
      <dgm:prSet custT="1"/>
      <dgm:spPr>
        <a:solidFill>
          <a:srgbClr val="336600"/>
        </a:solidFill>
      </dgm:spPr>
      <dgm:t>
        <a:bodyPr/>
        <a:lstStyle/>
        <a:p>
          <a:r>
            <a:rPr lang="es-EC" sz="1300" dirty="0" smtClean="0"/>
            <a:t>Esféricas o elipsoidales </a:t>
          </a:r>
          <a:endParaRPr lang="es-EC" sz="1300" dirty="0" smtClean="0"/>
        </a:p>
        <a:p>
          <a:r>
            <a:rPr lang="es-EC" sz="1300" dirty="0" smtClean="0"/>
            <a:t>2 a 12 µm</a:t>
          </a:r>
          <a:endParaRPr lang="es-ES" sz="1300" dirty="0"/>
        </a:p>
      </dgm:t>
    </dgm:pt>
    <dgm:pt modelId="{1C81B59B-3026-41EE-A9E1-84FF4799CC32}" type="parTrans" cxnId="{9D909F20-6E13-4687-95F0-A9D02F96B367}">
      <dgm:prSet/>
      <dgm:spPr/>
      <dgm:t>
        <a:bodyPr/>
        <a:lstStyle/>
        <a:p>
          <a:endParaRPr lang="es-ES"/>
        </a:p>
      </dgm:t>
    </dgm:pt>
    <dgm:pt modelId="{8B026F7D-FE60-42AD-8672-E9BD60CB1808}" type="sibTrans" cxnId="{9D909F20-6E13-4687-95F0-A9D02F96B367}">
      <dgm:prSet/>
      <dgm:spPr/>
      <dgm:t>
        <a:bodyPr/>
        <a:lstStyle/>
        <a:p>
          <a:endParaRPr lang="es-ES"/>
        </a:p>
      </dgm:t>
    </dgm:pt>
    <dgm:pt modelId="{056C95FD-FFF6-4259-B612-BC622C739D1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E13B3C58-447D-4140-B73A-FAE0B8E8FDFE}" type="parTrans" cxnId="{55F80A2E-F014-4365-8DA5-CD59991EB551}">
      <dgm:prSet/>
      <dgm:spPr/>
      <dgm:t>
        <a:bodyPr/>
        <a:lstStyle/>
        <a:p>
          <a:endParaRPr lang="es-ES"/>
        </a:p>
      </dgm:t>
    </dgm:pt>
    <dgm:pt modelId="{9E65D516-9606-4A87-952E-91E1013BF562}" type="sibTrans" cxnId="{55F80A2E-F014-4365-8DA5-CD59991EB551}">
      <dgm:prSet/>
      <dgm:spPr/>
      <dgm:t>
        <a:bodyPr/>
        <a:lstStyle/>
        <a:p>
          <a:endParaRPr lang="es-ES"/>
        </a:p>
      </dgm:t>
    </dgm:pt>
    <dgm:pt modelId="{0717691B-51D5-487C-AB25-85B3B9F2C89F}">
      <dgm:prSet custT="1"/>
      <dgm:spPr>
        <a:solidFill>
          <a:srgbClr val="336600"/>
        </a:solidFill>
      </dgm:spPr>
      <dgm:t>
        <a:bodyPr/>
        <a:lstStyle/>
        <a:p>
          <a:r>
            <a:rPr lang="es-EC" sz="1100" dirty="0" smtClean="0"/>
            <a:t>Proteínas</a:t>
          </a:r>
        </a:p>
        <a:p>
          <a:r>
            <a:rPr lang="es-EC" sz="1100" dirty="0" smtClean="0"/>
            <a:t>Vitaminas  </a:t>
          </a:r>
        </a:p>
        <a:p>
          <a:r>
            <a:rPr lang="es-EC" sz="1100" dirty="0" smtClean="0"/>
            <a:t>Lípidos</a:t>
          </a:r>
        </a:p>
        <a:p>
          <a:endParaRPr lang="es-EC" sz="1100" dirty="0" smtClean="0"/>
        </a:p>
        <a:p>
          <a:r>
            <a:rPr lang="es-EC" sz="1100" dirty="0" smtClean="0"/>
            <a:t>poli-instaurados no polares  (triglicéridos</a:t>
          </a:r>
          <a:r>
            <a:rPr lang="es-EC" sz="800" dirty="0" smtClean="0"/>
            <a:t>)</a:t>
          </a:r>
          <a:endParaRPr lang="es-ES" sz="800" dirty="0"/>
        </a:p>
      </dgm:t>
    </dgm:pt>
    <dgm:pt modelId="{EA1C6619-67D3-46A2-9500-A096F2A81310}" type="parTrans" cxnId="{DDA59D67-AC33-4109-84B7-FF403E77804E}">
      <dgm:prSet/>
      <dgm:spPr/>
      <dgm:t>
        <a:bodyPr/>
        <a:lstStyle/>
        <a:p>
          <a:endParaRPr lang="es-ES"/>
        </a:p>
      </dgm:t>
    </dgm:pt>
    <dgm:pt modelId="{B8311D44-1992-4084-9CDF-C0AD7AE2144B}" type="sibTrans" cxnId="{DDA59D67-AC33-4109-84B7-FF403E77804E}">
      <dgm:prSet/>
      <dgm:spPr/>
      <dgm:t>
        <a:bodyPr/>
        <a:lstStyle/>
        <a:p>
          <a:endParaRPr lang="es-ES"/>
        </a:p>
      </dgm:t>
    </dgm:pt>
    <dgm:pt modelId="{4B7A1353-0959-48E3-8E0E-F1A88B3A1E9F}" type="pres">
      <dgm:prSet presAssocID="{26A740FB-EAC7-4A96-B21C-328C49BDC2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6C1F8B-E1EA-4C9E-A35F-96F15B0D27D1}" type="pres">
      <dgm:prSet presAssocID="{407B3EF2-F80C-46D4-A5AD-5A4A3EAD76D9}" presName="centerShape" presStyleLbl="node0" presStyleIdx="0" presStyleCnt="1" custScaleX="102465" custScaleY="102465" custLinFactNeighborX="3682" custLinFactNeighborY="-356"/>
      <dgm:spPr/>
      <dgm:t>
        <a:bodyPr/>
        <a:lstStyle/>
        <a:p>
          <a:endParaRPr lang="es-ES"/>
        </a:p>
      </dgm:t>
    </dgm:pt>
    <dgm:pt modelId="{B0C1EA20-4C91-48F8-B4AB-D60F9E909E5E}" type="pres">
      <dgm:prSet presAssocID="{2D270900-5B77-407E-9011-F553A5201256}" presName="Name9" presStyleLbl="parChTrans1D2" presStyleIdx="0" presStyleCnt="7"/>
      <dgm:spPr/>
      <dgm:t>
        <a:bodyPr/>
        <a:lstStyle/>
        <a:p>
          <a:endParaRPr lang="es-ES"/>
        </a:p>
      </dgm:t>
    </dgm:pt>
    <dgm:pt modelId="{6F93A1F1-3709-404F-AF0D-3BF646E16DFB}" type="pres">
      <dgm:prSet presAssocID="{2D270900-5B77-407E-9011-F553A5201256}" presName="connTx" presStyleLbl="parChTrans1D2" presStyleIdx="0" presStyleCnt="7"/>
      <dgm:spPr/>
      <dgm:t>
        <a:bodyPr/>
        <a:lstStyle/>
        <a:p>
          <a:endParaRPr lang="es-ES"/>
        </a:p>
      </dgm:t>
    </dgm:pt>
    <dgm:pt modelId="{0AFE42CA-37C4-41C4-A57D-1B10618256CA}" type="pres">
      <dgm:prSet presAssocID="{8F085805-64FE-4574-BC79-E75D350E2B5F}" presName="node" presStyleLbl="node1" presStyleIdx="0" presStyleCnt="7" custRadScaleRad="73745" custRadScaleInc="10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6F8736-8CA9-4FB8-B18F-EF7438650B09}" type="pres">
      <dgm:prSet presAssocID="{C6AEE331-CAFE-4589-A058-43C69A447643}" presName="Name9" presStyleLbl="parChTrans1D2" presStyleIdx="1" presStyleCnt="7"/>
      <dgm:spPr/>
      <dgm:t>
        <a:bodyPr/>
        <a:lstStyle/>
        <a:p>
          <a:endParaRPr lang="es-ES"/>
        </a:p>
      </dgm:t>
    </dgm:pt>
    <dgm:pt modelId="{00BA542A-2E7B-4991-BA41-BE0C7147121C}" type="pres">
      <dgm:prSet presAssocID="{C6AEE331-CAFE-4589-A058-43C69A447643}" presName="connTx" presStyleLbl="parChTrans1D2" presStyleIdx="1" presStyleCnt="7"/>
      <dgm:spPr/>
      <dgm:t>
        <a:bodyPr/>
        <a:lstStyle/>
        <a:p>
          <a:endParaRPr lang="es-ES"/>
        </a:p>
      </dgm:t>
    </dgm:pt>
    <dgm:pt modelId="{A2423E8F-C676-4D8E-81D1-8EB7DEBD85D7}" type="pres">
      <dgm:prSet presAssocID="{044107E7-31B8-4739-B50E-86CA0F676915}" presName="node" presStyleLbl="node1" presStyleIdx="1" presStyleCnt="7" custRadScaleRad="109227" custRadScaleInc="17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C6671-221A-4412-8180-0F2C22224D08}" type="pres">
      <dgm:prSet presAssocID="{221A45CC-A089-4569-AB9D-2F190BCC5906}" presName="Name9" presStyleLbl="parChTrans1D2" presStyleIdx="2" presStyleCnt="7"/>
      <dgm:spPr/>
      <dgm:t>
        <a:bodyPr/>
        <a:lstStyle/>
        <a:p>
          <a:endParaRPr lang="es-ES"/>
        </a:p>
      </dgm:t>
    </dgm:pt>
    <dgm:pt modelId="{282AB5BB-F351-4B91-B654-6F134C510405}" type="pres">
      <dgm:prSet presAssocID="{221A45CC-A089-4569-AB9D-2F190BCC5906}" presName="connTx" presStyleLbl="parChTrans1D2" presStyleIdx="2" presStyleCnt="7"/>
      <dgm:spPr/>
      <dgm:t>
        <a:bodyPr/>
        <a:lstStyle/>
        <a:p>
          <a:endParaRPr lang="es-ES"/>
        </a:p>
      </dgm:t>
    </dgm:pt>
    <dgm:pt modelId="{0757E276-51AE-4C1D-8F94-163F8DED6288}" type="pres">
      <dgm:prSet presAssocID="{623D3A9E-5CFC-43EA-A8F7-018D4F8F6EB2}" presName="node" presStyleLbl="node1" presStyleIdx="2" presStyleCnt="7" custRadScaleRad="98982" custRadScaleInc="-289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5D79B-1342-4FD7-9140-A4E7E9B17A8C}" type="pres">
      <dgm:prSet presAssocID="{88A90938-D955-41F8-B95E-3CB41E151AE9}" presName="Name9" presStyleLbl="parChTrans1D2" presStyleIdx="3" presStyleCnt="7"/>
      <dgm:spPr/>
      <dgm:t>
        <a:bodyPr/>
        <a:lstStyle/>
        <a:p>
          <a:endParaRPr lang="es-ES"/>
        </a:p>
      </dgm:t>
    </dgm:pt>
    <dgm:pt modelId="{18C9AFF5-28BB-4A27-985C-DE6D06499BB3}" type="pres">
      <dgm:prSet presAssocID="{88A90938-D955-41F8-B95E-3CB41E151AE9}" presName="connTx" presStyleLbl="parChTrans1D2" presStyleIdx="3" presStyleCnt="7"/>
      <dgm:spPr/>
      <dgm:t>
        <a:bodyPr/>
        <a:lstStyle/>
        <a:p>
          <a:endParaRPr lang="es-ES"/>
        </a:p>
      </dgm:t>
    </dgm:pt>
    <dgm:pt modelId="{922F61A9-3176-4B47-BB29-62C7CC999FD6}" type="pres">
      <dgm:prSet presAssocID="{443BD168-BA27-4449-9C55-61F6EF7D11F1}" presName="node" presStyleLbl="node1" presStyleIdx="3" presStyleCnt="7" custScaleX="104059" custRadScaleRad="84039" custRadScaleInc="-452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81C79D-3E67-4E37-81E3-50282CE50FDC}" type="pres">
      <dgm:prSet presAssocID="{EA1C6619-67D3-46A2-9500-A096F2A81310}" presName="Name9" presStyleLbl="parChTrans1D2" presStyleIdx="4" presStyleCnt="7"/>
      <dgm:spPr/>
      <dgm:t>
        <a:bodyPr/>
        <a:lstStyle/>
        <a:p>
          <a:endParaRPr lang="es-ES"/>
        </a:p>
      </dgm:t>
    </dgm:pt>
    <dgm:pt modelId="{C06DA80A-5CC6-4AA5-8557-9349DDB8BBF5}" type="pres">
      <dgm:prSet presAssocID="{EA1C6619-67D3-46A2-9500-A096F2A81310}" presName="connTx" presStyleLbl="parChTrans1D2" presStyleIdx="4" presStyleCnt="7"/>
      <dgm:spPr/>
      <dgm:t>
        <a:bodyPr/>
        <a:lstStyle/>
        <a:p>
          <a:endParaRPr lang="es-ES"/>
        </a:p>
      </dgm:t>
    </dgm:pt>
    <dgm:pt modelId="{B52CB969-D2BD-47AA-B663-05708FA494C5}" type="pres">
      <dgm:prSet presAssocID="{0717691B-51D5-487C-AB25-85B3B9F2C89F}" presName="node" presStyleLbl="node1" presStyleIdx="4" presStyleCnt="7" custRadScaleRad="74123" custRadScaleInc="1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9E0334-E843-4065-A605-690B88318B6D}" type="pres">
      <dgm:prSet presAssocID="{E13B3C58-447D-4140-B73A-FAE0B8E8FDFE}" presName="Name9" presStyleLbl="parChTrans1D2" presStyleIdx="5" presStyleCnt="7"/>
      <dgm:spPr/>
      <dgm:t>
        <a:bodyPr/>
        <a:lstStyle/>
        <a:p>
          <a:endParaRPr lang="es-ES"/>
        </a:p>
      </dgm:t>
    </dgm:pt>
    <dgm:pt modelId="{28CCE34C-4278-4E5D-9229-2B6B585231AD}" type="pres">
      <dgm:prSet presAssocID="{E13B3C58-447D-4140-B73A-FAE0B8E8FDFE}" presName="connTx" presStyleLbl="parChTrans1D2" presStyleIdx="5" presStyleCnt="7"/>
      <dgm:spPr/>
      <dgm:t>
        <a:bodyPr/>
        <a:lstStyle/>
        <a:p>
          <a:endParaRPr lang="es-ES"/>
        </a:p>
      </dgm:t>
    </dgm:pt>
    <dgm:pt modelId="{CFA512E0-199C-4E53-8977-A42F724942DF}" type="pres">
      <dgm:prSet presAssocID="{056C95FD-FFF6-4259-B612-BC622C739D13}" presName="node" presStyleLbl="node1" presStyleIdx="5" presStyleCnt="7" custRadScaleRad="96027" custRadScaleInc="91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744188-DA72-4603-97C8-3968BC00D073}" type="pres">
      <dgm:prSet presAssocID="{1C81B59B-3026-41EE-A9E1-84FF4799CC32}" presName="Name9" presStyleLbl="parChTrans1D2" presStyleIdx="6" presStyleCnt="7"/>
      <dgm:spPr/>
      <dgm:t>
        <a:bodyPr/>
        <a:lstStyle/>
        <a:p>
          <a:endParaRPr lang="es-ES"/>
        </a:p>
      </dgm:t>
    </dgm:pt>
    <dgm:pt modelId="{8E129A68-DCE6-4BAF-993B-BBF37C31FB47}" type="pres">
      <dgm:prSet presAssocID="{1C81B59B-3026-41EE-A9E1-84FF4799CC32}" presName="connTx" presStyleLbl="parChTrans1D2" presStyleIdx="6" presStyleCnt="7"/>
      <dgm:spPr/>
      <dgm:t>
        <a:bodyPr/>
        <a:lstStyle/>
        <a:p>
          <a:endParaRPr lang="es-ES"/>
        </a:p>
      </dgm:t>
    </dgm:pt>
    <dgm:pt modelId="{247FFC63-19B6-429E-A421-95F4A4584685}" type="pres">
      <dgm:prSet presAssocID="{04DAD99C-DFA2-4086-99A9-C3B1463CD0D0}" presName="node" presStyleLbl="node1" presStyleIdx="6" presStyleCnt="7" custRadScaleRad="93826" custRadScaleInc="-54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F80A2E-F014-4365-8DA5-CD59991EB551}" srcId="{407B3EF2-F80C-46D4-A5AD-5A4A3EAD76D9}" destId="{056C95FD-FFF6-4259-B612-BC622C739D13}" srcOrd="5" destOrd="0" parTransId="{E13B3C58-447D-4140-B73A-FAE0B8E8FDFE}" sibTransId="{9E65D516-9606-4A87-952E-91E1013BF562}"/>
    <dgm:cxn modelId="{DDA59D67-AC33-4109-84B7-FF403E77804E}" srcId="{407B3EF2-F80C-46D4-A5AD-5A4A3EAD76D9}" destId="{0717691B-51D5-487C-AB25-85B3B9F2C89F}" srcOrd="4" destOrd="0" parTransId="{EA1C6619-67D3-46A2-9500-A096F2A81310}" sibTransId="{B8311D44-1992-4084-9CDF-C0AD7AE2144B}"/>
    <dgm:cxn modelId="{9B5C48D0-31D6-4202-8CB2-F40B90994EFD}" type="presOf" srcId="{2D270900-5B77-407E-9011-F553A5201256}" destId="{B0C1EA20-4C91-48F8-B4AB-D60F9E909E5E}" srcOrd="0" destOrd="0" presId="urn:microsoft.com/office/officeart/2005/8/layout/radial1"/>
    <dgm:cxn modelId="{79DD270A-B896-43E3-A586-A452EE03B0E9}" srcId="{407B3EF2-F80C-46D4-A5AD-5A4A3EAD76D9}" destId="{623D3A9E-5CFC-43EA-A8F7-018D4F8F6EB2}" srcOrd="2" destOrd="0" parTransId="{221A45CC-A089-4569-AB9D-2F190BCC5906}" sibTransId="{2FC74223-ECA8-4C15-9B46-3E21FCC2EEE8}"/>
    <dgm:cxn modelId="{F136862E-E17B-45D4-A96F-4CD87D156BE4}" type="presOf" srcId="{221A45CC-A089-4569-AB9D-2F190BCC5906}" destId="{282AB5BB-F351-4B91-B654-6F134C510405}" srcOrd="1" destOrd="0" presId="urn:microsoft.com/office/officeart/2005/8/layout/radial1"/>
    <dgm:cxn modelId="{CCA3F305-B235-4C06-8F81-514C6345D143}" type="presOf" srcId="{623D3A9E-5CFC-43EA-A8F7-018D4F8F6EB2}" destId="{0757E276-51AE-4C1D-8F94-163F8DED6288}" srcOrd="0" destOrd="0" presId="urn:microsoft.com/office/officeart/2005/8/layout/radial1"/>
    <dgm:cxn modelId="{3C11A788-CF45-411A-BD9E-440E1CF9D6C3}" srcId="{26A740FB-EAC7-4A96-B21C-328C49BDC23E}" destId="{407B3EF2-F80C-46D4-A5AD-5A4A3EAD76D9}" srcOrd="0" destOrd="0" parTransId="{8010DD2A-88E5-48A3-8675-0B6C5F770ECF}" sibTransId="{DB1FA57F-8A47-4148-86E0-71E85C7180EC}"/>
    <dgm:cxn modelId="{C60E854E-2D37-4060-926E-CB061FE7686A}" srcId="{407B3EF2-F80C-46D4-A5AD-5A4A3EAD76D9}" destId="{044107E7-31B8-4739-B50E-86CA0F676915}" srcOrd="1" destOrd="0" parTransId="{C6AEE331-CAFE-4589-A058-43C69A447643}" sibTransId="{351FE288-DDA6-4DB6-9FA7-3A5B5F9CD88E}"/>
    <dgm:cxn modelId="{ECB19B03-37C6-41A2-B2F7-D633B2D6C97F}" type="presOf" srcId="{04DAD99C-DFA2-4086-99A9-C3B1463CD0D0}" destId="{247FFC63-19B6-429E-A421-95F4A4584685}" srcOrd="0" destOrd="0" presId="urn:microsoft.com/office/officeart/2005/8/layout/radial1"/>
    <dgm:cxn modelId="{E534D1D0-39B9-4BC9-B7E2-E38C29BD466F}" type="presOf" srcId="{E13B3C58-447D-4140-B73A-FAE0B8E8FDFE}" destId="{28CCE34C-4278-4E5D-9229-2B6B585231AD}" srcOrd="1" destOrd="0" presId="urn:microsoft.com/office/officeart/2005/8/layout/radial1"/>
    <dgm:cxn modelId="{B328519E-AC25-4E66-8272-928D855C43BB}" srcId="{407B3EF2-F80C-46D4-A5AD-5A4A3EAD76D9}" destId="{443BD168-BA27-4449-9C55-61F6EF7D11F1}" srcOrd="3" destOrd="0" parTransId="{88A90938-D955-41F8-B95E-3CB41E151AE9}" sibTransId="{573D8225-7CE4-4BFF-AC6C-82D587A9B943}"/>
    <dgm:cxn modelId="{DC85A56F-BBCD-4560-9EE2-7CBB675BF9AC}" type="presOf" srcId="{1C81B59B-3026-41EE-A9E1-84FF4799CC32}" destId="{CD744188-DA72-4603-97C8-3968BC00D073}" srcOrd="0" destOrd="0" presId="urn:microsoft.com/office/officeart/2005/8/layout/radial1"/>
    <dgm:cxn modelId="{5BD62877-27E0-4E9B-B2E7-4F0685001C2C}" type="presOf" srcId="{044107E7-31B8-4739-B50E-86CA0F676915}" destId="{A2423E8F-C676-4D8E-81D1-8EB7DEBD85D7}" srcOrd="0" destOrd="0" presId="urn:microsoft.com/office/officeart/2005/8/layout/radial1"/>
    <dgm:cxn modelId="{FDEE6F0F-D86F-4B90-9187-A364EC529C2C}" type="presOf" srcId="{221A45CC-A089-4569-AB9D-2F190BCC5906}" destId="{EB9C6671-221A-4412-8180-0F2C22224D08}" srcOrd="0" destOrd="0" presId="urn:microsoft.com/office/officeart/2005/8/layout/radial1"/>
    <dgm:cxn modelId="{672CB6F3-5C41-4C4F-B13C-943CC6751970}" type="presOf" srcId="{88A90938-D955-41F8-B95E-3CB41E151AE9}" destId="{18C9AFF5-28BB-4A27-985C-DE6D06499BB3}" srcOrd="1" destOrd="0" presId="urn:microsoft.com/office/officeart/2005/8/layout/radial1"/>
    <dgm:cxn modelId="{A03D2080-B4B9-4E58-B4C3-F6625717AB66}" type="presOf" srcId="{88A90938-D955-41F8-B95E-3CB41E151AE9}" destId="{4FA5D79B-1342-4FD7-9140-A4E7E9B17A8C}" srcOrd="0" destOrd="0" presId="urn:microsoft.com/office/officeart/2005/8/layout/radial1"/>
    <dgm:cxn modelId="{A21E467D-715D-4094-851F-D012E19AA03C}" type="presOf" srcId="{E13B3C58-447D-4140-B73A-FAE0B8E8FDFE}" destId="{EF9E0334-E843-4065-A605-690B88318B6D}" srcOrd="0" destOrd="0" presId="urn:microsoft.com/office/officeart/2005/8/layout/radial1"/>
    <dgm:cxn modelId="{47031624-D993-4235-877A-632449CDC21F}" type="presOf" srcId="{443BD168-BA27-4449-9C55-61F6EF7D11F1}" destId="{922F61A9-3176-4B47-BB29-62C7CC999FD6}" srcOrd="0" destOrd="0" presId="urn:microsoft.com/office/officeart/2005/8/layout/radial1"/>
    <dgm:cxn modelId="{9D909F20-6E13-4687-95F0-A9D02F96B367}" srcId="{407B3EF2-F80C-46D4-A5AD-5A4A3EAD76D9}" destId="{04DAD99C-DFA2-4086-99A9-C3B1463CD0D0}" srcOrd="6" destOrd="0" parTransId="{1C81B59B-3026-41EE-A9E1-84FF4799CC32}" sibTransId="{8B026F7D-FE60-42AD-8672-E9BD60CB1808}"/>
    <dgm:cxn modelId="{8521AE6C-706F-42E8-81CE-AEF3656B78F8}" type="presOf" srcId="{0717691B-51D5-487C-AB25-85B3B9F2C89F}" destId="{B52CB969-D2BD-47AA-B663-05708FA494C5}" srcOrd="0" destOrd="0" presId="urn:microsoft.com/office/officeart/2005/8/layout/radial1"/>
    <dgm:cxn modelId="{AFF39BE8-A57E-49B5-8378-6835EA326812}" type="presOf" srcId="{26A740FB-EAC7-4A96-B21C-328C49BDC23E}" destId="{4B7A1353-0959-48E3-8E0E-F1A88B3A1E9F}" srcOrd="0" destOrd="0" presId="urn:microsoft.com/office/officeart/2005/8/layout/radial1"/>
    <dgm:cxn modelId="{AB857179-C2D6-44D5-9244-059BC7DDC267}" type="presOf" srcId="{C6AEE331-CAFE-4589-A058-43C69A447643}" destId="{00BA542A-2E7B-4991-BA41-BE0C7147121C}" srcOrd="1" destOrd="0" presId="urn:microsoft.com/office/officeart/2005/8/layout/radial1"/>
    <dgm:cxn modelId="{A860686E-0464-44D4-A1FA-4C5DCBE10987}" type="presOf" srcId="{EA1C6619-67D3-46A2-9500-A096F2A81310}" destId="{2981C79D-3E67-4E37-81E3-50282CE50FDC}" srcOrd="0" destOrd="0" presId="urn:microsoft.com/office/officeart/2005/8/layout/radial1"/>
    <dgm:cxn modelId="{69EE4289-2A5A-40A2-8500-E300F73D5441}" type="presOf" srcId="{056C95FD-FFF6-4259-B612-BC622C739D13}" destId="{CFA512E0-199C-4E53-8977-A42F724942DF}" srcOrd="0" destOrd="0" presId="urn:microsoft.com/office/officeart/2005/8/layout/radial1"/>
    <dgm:cxn modelId="{EC731810-C3B6-4EBF-A695-C3BB1040043C}" type="presOf" srcId="{407B3EF2-F80C-46D4-A5AD-5A4A3EAD76D9}" destId="{186C1F8B-E1EA-4C9E-A35F-96F15B0D27D1}" srcOrd="0" destOrd="0" presId="urn:microsoft.com/office/officeart/2005/8/layout/radial1"/>
    <dgm:cxn modelId="{6394F3C5-AB67-497A-8B86-97B20CDC2B12}" type="presOf" srcId="{8F085805-64FE-4574-BC79-E75D350E2B5F}" destId="{0AFE42CA-37C4-41C4-A57D-1B10618256CA}" srcOrd="0" destOrd="0" presId="urn:microsoft.com/office/officeart/2005/8/layout/radial1"/>
    <dgm:cxn modelId="{423F5EFF-EDCC-44AA-906D-55923EC0881F}" srcId="{407B3EF2-F80C-46D4-A5AD-5A4A3EAD76D9}" destId="{8F085805-64FE-4574-BC79-E75D350E2B5F}" srcOrd="0" destOrd="0" parTransId="{2D270900-5B77-407E-9011-F553A5201256}" sibTransId="{577F519B-E484-42E7-8E81-5095F149A645}"/>
    <dgm:cxn modelId="{60FD738F-2413-4305-AE8D-BE2902686123}" type="presOf" srcId="{C6AEE331-CAFE-4589-A058-43C69A447643}" destId="{786F8736-8CA9-4FB8-B18F-EF7438650B09}" srcOrd="0" destOrd="0" presId="urn:microsoft.com/office/officeart/2005/8/layout/radial1"/>
    <dgm:cxn modelId="{0A218A78-930F-4B03-9138-84223FFDD721}" type="presOf" srcId="{2D270900-5B77-407E-9011-F553A5201256}" destId="{6F93A1F1-3709-404F-AF0D-3BF646E16DFB}" srcOrd="1" destOrd="0" presId="urn:microsoft.com/office/officeart/2005/8/layout/radial1"/>
    <dgm:cxn modelId="{FCAFF865-99BB-49CA-BA05-E33526860B12}" type="presOf" srcId="{EA1C6619-67D3-46A2-9500-A096F2A81310}" destId="{C06DA80A-5CC6-4AA5-8557-9349DDB8BBF5}" srcOrd="1" destOrd="0" presId="urn:microsoft.com/office/officeart/2005/8/layout/radial1"/>
    <dgm:cxn modelId="{A554514A-73F2-41C7-9C5F-884981C31A42}" type="presOf" srcId="{1C81B59B-3026-41EE-A9E1-84FF4799CC32}" destId="{8E129A68-DCE6-4BAF-993B-BBF37C31FB47}" srcOrd="1" destOrd="0" presId="urn:microsoft.com/office/officeart/2005/8/layout/radial1"/>
    <dgm:cxn modelId="{CE9808A4-444B-4A0E-8F4E-9D5BC44ACC38}" type="presParOf" srcId="{4B7A1353-0959-48E3-8E0E-F1A88B3A1E9F}" destId="{186C1F8B-E1EA-4C9E-A35F-96F15B0D27D1}" srcOrd="0" destOrd="0" presId="urn:microsoft.com/office/officeart/2005/8/layout/radial1"/>
    <dgm:cxn modelId="{7011490D-6928-4445-A3C5-F65866817058}" type="presParOf" srcId="{4B7A1353-0959-48E3-8E0E-F1A88B3A1E9F}" destId="{B0C1EA20-4C91-48F8-B4AB-D60F9E909E5E}" srcOrd="1" destOrd="0" presId="urn:microsoft.com/office/officeart/2005/8/layout/radial1"/>
    <dgm:cxn modelId="{4AD5E863-F576-4C1A-B051-E59331269836}" type="presParOf" srcId="{B0C1EA20-4C91-48F8-B4AB-D60F9E909E5E}" destId="{6F93A1F1-3709-404F-AF0D-3BF646E16DFB}" srcOrd="0" destOrd="0" presId="urn:microsoft.com/office/officeart/2005/8/layout/radial1"/>
    <dgm:cxn modelId="{021F4CFE-C45E-4D76-A59F-A53D13A8F743}" type="presParOf" srcId="{4B7A1353-0959-48E3-8E0E-F1A88B3A1E9F}" destId="{0AFE42CA-37C4-41C4-A57D-1B10618256CA}" srcOrd="2" destOrd="0" presId="urn:microsoft.com/office/officeart/2005/8/layout/radial1"/>
    <dgm:cxn modelId="{6E7436D0-8FE3-4D41-8A66-631D3357BE4A}" type="presParOf" srcId="{4B7A1353-0959-48E3-8E0E-F1A88B3A1E9F}" destId="{786F8736-8CA9-4FB8-B18F-EF7438650B09}" srcOrd="3" destOrd="0" presId="urn:microsoft.com/office/officeart/2005/8/layout/radial1"/>
    <dgm:cxn modelId="{3F052577-9012-4576-BAB5-A5375AC852E4}" type="presParOf" srcId="{786F8736-8CA9-4FB8-B18F-EF7438650B09}" destId="{00BA542A-2E7B-4991-BA41-BE0C7147121C}" srcOrd="0" destOrd="0" presId="urn:microsoft.com/office/officeart/2005/8/layout/radial1"/>
    <dgm:cxn modelId="{A5C189D0-B08C-47ED-9D94-1129CFFE7AA1}" type="presParOf" srcId="{4B7A1353-0959-48E3-8E0E-F1A88B3A1E9F}" destId="{A2423E8F-C676-4D8E-81D1-8EB7DEBD85D7}" srcOrd="4" destOrd="0" presId="urn:microsoft.com/office/officeart/2005/8/layout/radial1"/>
    <dgm:cxn modelId="{321F2D91-6B2D-4625-904B-CBFB8485F208}" type="presParOf" srcId="{4B7A1353-0959-48E3-8E0E-F1A88B3A1E9F}" destId="{EB9C6671-221A-4412-8180-0F2C22224D08}" srcOrd="5" destOrd="0" presId="urn:microsoft.com/office/officeart/2005/8/layout/radial1"/>
    <dgm:cxn modelId="{C5E82DD5-59AA-4A80-9E20-66581D6403F9}" type="presParOf" srcId="{EB9C6671-221A-4412-8180-0F2C22224D08}" destId="{282AB5BB-F351-4B91-B654-6F134C510405}" srcOrd="0" destOrd="0" presId="urn:microsoft.com/office/officeart/2005/8/layout/radial1"/>
    <dgm:cxn modelId="{00AF2C97-E9C3-4149-BB4C-64B2838DFE43}" type="presParOf" srcId="{4B7A1353-0959-48E3-8E0E-F1A88B3A1E9F}" destId="{0757E276-51AE-4C1D-8F94-163F8DED6288}" srcOrd="6" destOrd="0" presId="urn:microsoft.com/office/officeart/2005/8/layout/radial1"/>
    <dgm:cxn modelId="{62558D6D-9D1E-4880-93D6-5388E0B5FA6C}" type="presParOf" srcId="{4B7A1353-0959-48E3-8E0E-F1A88B3A1E9F}" destId="{4FA5D79B-1342-4FD7-9140-A4E7E9B17A8C}" srcOrd="7" destOrd="0" presId="urn:microsoft.com/office/officeart/2005/8/layout/radial1"/>
    <dgm:cxn modelId="{0A82D7D6-C361-479D-813A-6B094856EDDB}" type="presParOf" srcId="{4FA5D79B-1342-4FD7-9140-A4E7E9B17A8C}" destId="{18C9AFF5-28BB-4A27-985C-DE6D06499BB3}" srcOrd="0" destOrd="0" presId="urn:microsoft.com/office/officeart/2005/8/layout/radial1"/>
    <dgm:cxn modelId="{16C9B0E1-33B1-495E-9452-6825358473B6}" type="presParOf" srcId="{4B7A1353-0959-48E3-8E0E-F1A88B3A1E9F}" destId="{922F61A9-3176-4B47-BB29-62C7CC999FD6}" srcOrd="8" destOrd="0" presId="urn:microsoft.com/office/officeart/2005/8/layout/radial1"/>
    <dgm:cxn modelId="{BD8ED087-4EAB-4B85-A82A-2B22FDE21B63}" type="presParOf" srcId="{4B7A1353-0959-48E3-8E0E-F1A88B3A1E9F}" destId="{2981C79D-3E67-4E37-81E3-50282CE50FDC}" srcOrd="9" destOrd="0" presId="urn:microsoft.com/office/officeart/2005/8/layout/radial1"/>
    <dgm:cxn modelId="{BAAD8A6F-D358-4CBF-AD3F-EC0037415772}" type="presParOf" srcId="{2981C79D-3E67-4E37-81E3-50282CE50FDC}" destId="{C06DA80A-5CC6-4AA5-8557-9349DDB8BBF5}" srcOrd="0" destOrd="0" presId="urn:microsoft.com/office/officeart/2005/8/layout/radial1"/>
    <dgm:cxn modelId="{4470B7DE-A993-4499-8B45-D3B52F08456B}" type="presParOf" srcId="{4B7A1353-0959-48E3-8E0E-F1A88B3A1E9F}" destId="{B52CB969-D2BD-47AA-B663-05708FA494C5}" srcOrd="10" destOrd="0" presId="urn:microsoft.com/office/officeart/2005/8/layout/radial1"/>
    <dgm:cxn modelId="{F38C01E1-4380-48B7-B66A-46DEE50BF33D}" type="presParOf" srcId="{4B7A1353-0959-48E3-8E0E-F1A88B3A1E9F}" destId="{EF9E0334-E843-4065-A605-690B88318B6D}" srcOrd="11" destOrd="0" presId="urn:microsoft.com/office/officeart/2005/8/layout/radial1"/>
    <dgm:cxn modelId="{66E32772-9951-4D22-905D-7633D1FA5986}" type="presParOf" srcId="{EF9E0334-E843-4065-A605-690B88318B6D}" destId="{28CCE34C-4278-4E5D-9229-2B6B585231AD}" srcOrd="0" destOrd="0" presId="urn:microsoft.com/office/officeart/2005/8/layout/radial1"/>
    <dgm:cxn modelId="{02F055BF-A3F5-483F-9C5C-E857479CFE25}" type="presParOf" srcId="{4B7A1353-0959-48E3-8E0E-F1A88B3A1E9F}" destId="{CFA512E0-199C-4E53-8977-A42F724942DF}" srcOrd="12" destOrd="0" presId="urn:microsoft.com/office/officeart/2005/8/layout/radial1"/>
    <dgm:cxn modelId="{B4A28519-E8BF-4D6B-BAC2-C038CBEE6D58}" type="presParOf" srcId="{4B7A1353-0959-48E3-8E0E-F1A88B3A1E9F}" destId="{CD744188-DA72-4603-97C8-3968BC00D073}" srcOrd="13" destOrd="0" presId="urn:microsoft.com/office/officeart/2005/8/layout/radial1"/>
    <dgm:cxn modelId="{96DD05C9-8DB9-4103-9743-61E7D558E879}" type="presParOf" srcId="{CD744188-DA72-4603-97C8-3968BC00D073}" destId="{8E129A68-DCE6-4BAF-993B-BBF37C31FB47}" srcOrd="0" destOrd="0" presId="urn:microsoft.com/office/officeart/2005/8/layout/radial1"/>
    <dgm:cxn modelId="{D9B1BFF4-686A-462E-A6CA-19DD6467CD5A}" type="presParOf" srcId="{4B7A1353-0959-48E3-8E0E-F1A88B3A1E9F}" destId="{247FFC63-19B6-429E-A421-95F4A458468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4BF56-B0AE-4FA7-A148-CDA85880999D}" type="doc">
      <dgm:prSet loTypeId="urn:microsoft.com/office/officeart/2005/8/layout/radial1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EFB988B3-D6FD-4DE4-A6C5-1A0BB1A6CC8C}">
      <dgm:prSet phldrT="[Text]" custT="1"/>
      <dgm:spPr>
        <a:solidFill>
          <a:srgbClr val="FF6600"/>
        </a:solidFill>
      </dgm:spPr>
      <dgm:t>
        <a:bodyPr/>
        <a:lstStyle/>
        <a:p>
          <a:r>
            <a:rPr lang="es-ES" sz="1400" b="1" dirty="0" smtClean="0"/>
            <a:t>Condiciones óptimas de cultivo</a:t>
          </a:r>
          <a:endParaRPr lang="es-ES" sz="1400" b="1" dirty="0"/>
        </a:p>
      </dgm:t>
    </dgm:pt>
    <dgm:pt modelId="{7F4F1CEF-D28C-4BBF-B06F-A45F98A6CEC3}" type="parTrans" cxnId="{44084172-6A14-4468-A8FB-AEAAD3DF3B85}">
      <dgm:prSet/>
      <dgm:spPr/>
      <dgm:t>
        <a:bodyPr/>
        <a:lstStyle/>
        <a:p>
          <a:endParaRPr lang="es-ES"/>
        </a:p>
      </dgm:t>
    </dgm:pt>
    <dgm:pt modelId="{A259B807-FA37-4941-A041-E68EBA8669AB}" type="sibTrans" cxnId="{44084172-6A14-4468-A8FB-AEAAD3DF3B85}">
      <dgm:prSet/>
      <dgm:spPr/>
      <dgm:t>
        <a:bodyPr/>
        <a:lstStyle/>
        <a:p>
          <a:endParaRPr lang="es-ES"/>
        </a:p>
      </dgm:t>
    </dgm:pt>
    <dgm:pt modelId="{A259B4B6-DAA9-4942-99FC-3AA502677A80}">
      <dgm:prSet phldrT="[Text]" custT="1"/>
      <dgm:spPr>
        <a:solidFill>
          <a:srgbClr val="336600"/>
        </a:solidFill>
      </dgm:spPr>
      <dgm:t>
        <a:bodyPr/>
        <a:lstStyle/>
        <a:p>
          <a:r>
            <a:rPr lang="es-ES" sz="1400" dirty="0" smtClean="0"/>
            <a:t>No </a:t>
          </a:r>
          <a:r>
            <a:rPr lang="es-ES" sz="1400" dirty="0" err="1" smtClean="0"/>
            <a:t>axénico</a:t>
          </a:r>
          <a:endParaRPr lang="es-ES" sz="1400" dirty="0"/>
        </a:p>
      </dgm:t>
    </dgm:pt>
    <dgm:pt modelId="{A9CEDCE8-6BE1-424F-8568-EC8BE1A95ED4}" type="parTrans" cxnId="{E504B45A-B754-434A-910F-E2F9864306D9}">
      <dgm:prSet/>
      <dgm:spPr/>
      <dgm:t>
        <a:bodyPr/>
        <a:lstStyle/>
        <a:p>
          <a:endParaRPr lang="es-ES"/>
        </a:p>
      </dgm:t>
    </dgm:pt>
    <dgm:pt modelId="{CBC4B227-39F8-4D3E-B43A-F7A0186BFF43}" type="sibTrans" cxnId="{E504B45A-B754-434A-910F-E2F9864306D9}">
      <dgm:prSet/>
      <dgm:spPr/>
      <dgm:t>
        <a:bodyPr/>
        <a:lstStyle/>
        <a:p>
          <a:endParaRPr lang="es-ES"/>
        </a:p>
      </dgm:t>
    </dgm:pt>
    <dgm:pt modelId="{7B2CB3FC-7714-436D-9658-66944751CE2B}">
      <dgm:prSet phldrT="[Text]"/>
      <dgm:spPr>
        <a:solidFill>
          <a:srgbClr val="336600"/>
        </a:solidFill>
      </dgm:spPr>
      <dgm:t>
        <a:bodyPr/>
        <a:lstStyle/>
        <a:p>
          <a:r>
            <a:rPr lang="es-EC" dirty="0" smtClean="0"/>
            <a:t>salinidad </a:t>
          </a:r>
        </a:p>
      </dgm:t>
    </dgm:pt>
    <dgm:pt modelId="{FB78E56B-EF2B-4745-8AE5-68108A66E467}" type="parTrans" cxnId="{75396DD2-2EFF-4414-84FA-2CDB58C33929}">
      <dgm:prSet/>
      <dgm:spPr/>
      <dgm:t>
        <a:bodyPr/>
        <a:lstStyle/>
        <a:p>
          <a:endParaRPr lang="es-ES"/>
        </a:p>
      </dgm:t>
    </dgm:pt>
    <dgm:pt modelId="{5C644B3F-DEB9-4400-9EBE-E3FD28A9CC13}" type="sibTrans" cxnId="{75396DD2-2EFF-4414-84FA-2CDB58C33929}">
      <dgm:prSet/>
      <dgm:spPr/>
      <dgm:t>
        <a:bodyPr/>
        <a:lstStyle/>
        <a:p>
          <a:endParaRPr lang="es-ES"/>
        </a:p>
      </dgm:t>
    </dgm:pt>
    <dgm:pt modelId="{26787640-3FE3-49F8-A817-EBCE5BD9B4F1}">
      <dgm:prSet phldrT="[Text]"/>
      <dgm:spPr>
        <a:solidFill>
          <a:srgbClr val="336600"/>
        </a:solidFill>
      </dgm:spPr>
      <dgm:t>
        <a:bodyPr/>
        <a:lstStyle/>
        <a:p>
          <a:r>
            <a:rPr lang="es-EC" dirty="0" smtClean="0"/>
            <a:t>Temperatura</a:t>
          </a:r>
          <a:endParaRPr lang="es-EC" dirty="0" smtClean="0"/>
        </a:p>
      </dgm:t>
    </dgm:pt>
    <dgm:pt modelId="{79FFC899-97AB-46F3-8FD2-AE789632705A}" type="parTrans" cxnId="{DCF71360-8B56-4ABF-8F35-DE35E19097D4}">
      <dgm:prSet/>
      <dgm:spPr/>
      <dgm:t>
        <a:bodyPr/>
        <a:lstStyle/>
        <a:p>
          <a:endParaRPr lang="es-ES"/>
        </a:p>
      </dgm:t>
    </dgm:pt>
    <dgm:pt modelId="{2CF930BA-23DE-4FD4-959A-D9071B4BD9CB}" type="sibTrans" cxnId="{DCF71360-8B56-4ABF-8F35-DE35E19097D4}">
      <dgm:prSet/>
      <dgm:spPr/>
      <dgm:t>
        <a:bodyPr/>
        <a:lstStyle/>
        <a:p>
          <a:endParaRPr lang="es-ES"/>
        </a:p>
      </dgm:t>
    </dgm:pt>
    <dgm:pt modelId="{2DA5DFAB-3D4F-4697-824A-59093DE8784A}">
      <dgm:prSet phldrT="[Text]" custT="1"/>
      <dgm:spPr>
        <a:solidFill>
          <a:srgbClr val="336600"/>
        </a:solidFill>
      </dgm:spPr>
      <dgm:t>
        <a:bodyPr/>
        <a:lstStyle/>
        <a:p>
          <a:r>
            <a:rPr lang="es-ES" sz="1200" dirty="0" smtClean="0"/>
            <a:t>Medio de cultivo</a:t>
          </a:r>
        </a:p>
        <a:p>
          <a:r>
            <a:rPr lang="es-ES" sz="1200" dirty="0" smtClean="0"/>
            <a:t>N</a:t>
          </a:r>
        </a:p>
        <a:p>
          <a:r>
            <a:rPr lang="es-ES" sz="1200" dirty="0" smtClean="0"/>
            <a:t>P</a:t>
          </a:r>
          <a:endParaRPr lang="es-ES" sz="1200" dirty="0" smtClean="0"/>
        </a:p>
        <a:p>
          <a:endParaRPr lang="es-EC" sz="1200" baseline="30000" dirty="0" smtClean="0"/>
        </a:p>
      </dgm:t>
    </dgm:pt>
    <dgm:pt modelId="{79AA044A-7665-430E-98A4-12BC9ECEF7DE}" type="parTrans" cxnId="{4683B446-85EB-423F-9C6C-E5CBCAC07452}">
      <dgm:prSet/>
      <dgm:spPr/>
      <dgm:t>
        <a:bodyPr/>
        <a:lstStyle/>
        <a:p>
          <a:endParaRPr lang="es-ES"/>
        </a:p>
      </dgm:t>
    </dgm:pt>
    <dgm:pt modelId="{AA6DA041-19B7-43A8-B27D-F43436CC829F}" type="sibTrans" cxnId="{4683B446-85EB-423F-9C6C-E5CBCAC07452}">
      <dgm:prSet/>
      <dgm:spPr/>
      <dgm:t>
        <a:bodyPr/>
        <a:lstStyle/>
        <a:p>
          <a:endParaRPr lang="es-ES"/>
        </a:p>
      </dgm:t>
    </dgm:pt>
    <dgm:pt modelId="{0900E4FF-BE38-4F10-9206-7A5BD0A38FFE}">
      <dgm:prSet/>
      <dgm:spPr>
        <a:solidFill>
          <a:srgbClr val="336600"/>
        </a:solidFill>
      </dgm:spPr>
      <dgm:t>
        <a:bodyPr/>
        <a:lstStyle/>
        <a:p>
          <a:r>
            <a:rPr lang="es-ES" dirty="0" smtClean="0"/>
            <a:t>Aireación </a:t>
          </a:r>
        </a:p>
        <a:p>
          <a:r>
            <a:rPr lang="es-EC" dirty="0" smtClean="0"/>
            <a:t>CO</a:t>
          </a:r>
          <a:r>
            <a:rPr lang="es-EC" baseline="-25000" dirty="0" smtClean="0"/>
            <a:t>2</a:t>
          </a:r>
          <a:endParaRPr lang="es-ES" dirty="0"/>
        </a:p>
      </dgm:t>
    </dgm:pt>
    <dgm:pt modelId="{36C3DD8D-4684-4F7E-B3A3-793B21D598E5}" type="parTrans" cxnId="{15556667-2DE1-46A7-BB88-6FA9F792A0E6}">
      <dgm:prSet/>
      <dgm:spPr/>
      <dgm:t>
        <a:bodyPr/>
        <a:lstStyle/>
        <a:p>
          <a:endParaRPr lang="es-ES"/>
        </a:p>
      </dgm:t>
    </dgm:pt>
    <dgm:pt modelId="{906A6FC2-C6F1-4385-A232-CE016CBB197F}" type="sibTrans" cxnId="{15556667-2DE1-46A7-BB88-6FA9F792A0E6}">
      <dgm:prSet/>
      <dgm:spPr/>
      <dgm:t>
        <a:bodyPr/>
        <a:lstStyle/>
        <a:p>
          <a:endParaRPr lang="es-ES"/>
        </a:p>
      </dgm:t>
    </dgm:pt>
    <dgm:pt modelId="{4CE7B945-AF70-4935-9562-0FEFC677D70A}">
      <dgm:prSet/>
      <dgm:spPr>
        <a:solidFill>
          <a:srgbClr val="336600"/>
        </a:solidFill>
      </dgm:spPr>
      <dgm:t>
        <a:bodyPr/>
        <a:lstStyle/>
        <a:p>
          <a:r>
            <a:rPr lang="es-EC" dirty="0" smtClean="0"/>
            <a:t>pH </a:t>
          </a:r>
          <a:r>
            <a:rPr lang="es-EC" dirty="0" smtClean="0"/>
            <a:t>óptimo</a:t>
          </a:r>
          <a:endParaRPr lang="es-EC" dirty="0" smtClean="0"/>
        </a:p>
      </dgm:t>
    </dgm:pt>
    <dgm:pt modelId="{6039AB62-9BA7-4D6B-93C5-2F6C9B670EF4}" type="parTrans" cxnId="{FC59F8DD-2551-4A13-A5A5-9CC8EA08BD94}">
      <dgm:prSet/>
      <dgm:spPr/>
      <dgm:t>
        <a:bodyPr/>
        <a:lstStyle/>
        <a:p>
          <a:endParaRPr lang="es-ES"/>
        </a:p>
      </dgm:t>
    </dgm:pt>
    <dgm:pt modelId="{E0FE6F7C-094C-4910-941F-CBD385BD4B96}" type="sibTrans" cxnId="{FC59F8DD-2551-4A13-A5A5-9CC8EA08BD94}">
      <dgm:prSet/>
      <dgm:spPr/>
      <dgm:t>
        <a:bodyPr/>
        <a:lstStyle/>
        <a:p>
          <a:endParaRPr lang="es-ES"/>
        </a:p>
      </dgm:t>
    </dgm:pt>
    <dgm:pt modelId="{B0E13634-7B0B-4308-B633-A99993CC45AD}">
      <dgm:prSet/>
      <dgm:spPr>
        <a:solidFill>
          <a:srgbClr val="336600"/>
        </a:solidFill>
      </dgm:spPr>
      <dgm:t>
        <a:bodyPr/>
        <a:lstStyle/>
        <a:p>
          <a:r>
            <a:rPr lang="es-ES" dirty="0" smtClean="0">
              <a:ln/>
            </a:rPr>
            <a:t>Iluminación </a:t>
          </a:r>
        </a:p>
      </dgm:t>
    </dgm:pt>
    <dgm:pt modelId="{A657144B-A1BE-4D9C-B43D-38ED1850ACF4}" type="parTrans" cxnId="{23ABB1F1-9556-44CF-A525-4AD21D841DAD}">
      <dgm:prSet/>
      <dgm:spPr/>
      <dgm:t>
        <a:bodyPr/>
        <a:lstStyle/>
        <a:p>
          <a:endParaRPr lang="es-ES"/>
        </a:p>
      </dgm:t>
    </dgm:pt>
    <dgm:pt modelId="{0424B153-4721-4DD9-A6E4-4CC740610F4D}" type="sibTrans" cxnId="{23ABB1F1-9556-44CF-A525-4AD21D841DAD}">
      <dgm:prSet/>
      <dgm:spPr/>
      <dgm:t>
        <a:bodyPr/>
        <a:lstStyle/>
        <a:p>
          <a:endParaRPr lang="es-ES"/>
        </a:p>
      </dgm:t>
    </dgm:pt>
    <dgm:pt modelId="{53877E14-B9ED-40FE-ABD1-49BD3069044D}">
      <dgm:prSet/>
      <dgm:spPr>
        <a:solidFill>
          <a:srgbClr val="336600"/>
        </a:solidFill>
      </dgm:spPr>
      <dgm:t>
        <a:bodyPr/>
        <a:lstStyle/>
        <a:p>
          <a:r>
            <a:rPr lang="es-ES" dirty="0" err="1" smtClean="0"/>
            <a:t>Fotoperíodo</a:t>
          </a:r>
          <a:r>
            <a:rPr lang="es-ES" dirty="0" smtClean="0"/>
            <a:t> </a:t>
          </a:r>
        </a:p>
      </dgm:t>
    </dgm:pt>
    <dgm:pt modelId="{4DA42C9E-6F03-4278-891D-FC57BC7E08AB}" type="parTrans" cxnId="{0EB9E25B-1732-4ED2-844C-D1C88AEEBD5E}">
      <dgm:prSet/>
      <dgm:spPr/>
      <dgm:t>
        <a:bodyPr/>
        <a:lstStyle/>
        <a:p>
          <a:endParaRPr lang="es-ES"/>
        </a:p>
      </dgm:t>
    </dgm:pt>
    <dgm:pt modelId="{53961A4B-AD5C-42E1-B8E2-0B8212CACE54}" type="sibTrans" cxnId="{0EB9E25B-1732-4ED2-844C-D1C88AEEBD5E}">
      <dgm:prSet/>
      <dgm:spPr/>
      <dgm:t>
        <a:bodyPr/>
        <a:lstStyle/>
        <a:p>
          <a:endParaRPr lang="es-ES"/>
        </a:p>
      </dgm:t>
    </dgm:pt>
    <dgm:pt modelId="{B6BB4927-1C6C-4B04-90E1-3EAB1ECB4728}" type="pres">
      <dgm:prSet presAssocID="{4FD4BF56-B0AE-4FA7-A148-CDA8588099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A51639-F857-44E0-A605-5596E8C51CB1}" type="pres">
      <dgm:prSet presAssocID="{EFB988B3-D6FD-4DE4-A6C5-1A0BB1A6CC8C}" presName="centerShape" presStyleLbl="node0" presStyleIdx="0" presStyleCnt="1" custScaleX="130901" custScaleY="125585" custLinFactNeighborX="-288" custLinFactNeighborY="2655"/>
      <dgm:spPr/>
      <dgm:t>
        <a:bodyPr/>
        <a:lstStyle/>
        <a:p>
          <a:endParaRPr lang="es-ES"/>
        </a:p>
      </dgm:t>
    </dgm:pt>
    <dgm:pt modelId="{41501521-AF86-458E-A75A-4ECAE7AB2A96}" type="pres">
      <dgm:prSet presAssocID="{A9CEDCE8-6BE1-424F-8568-EC8BE1A95ED4}" presName="Name9" presStyleLbl="parChTrans1D2" presStyleIdx="0" presStyleCnt="8"/>
      <dgm:spPr/>
      <dgm:t>
        <a:bodyPr/>
        <a:lstStyle/>
        <a:p>
          <a:endParaRPr lang="es-ES"/>
        </a:p>
      </dgm:t>
    </dgm:pt>
    <dgm:pt modelId="{40E35D05-85A8-4B00-AD09-6D273DDE6EA8}" type="pres">
      <dgm:prSet presAssocID="{A9CEDCE8-6BE1-424F-8568-EC8BE1A95ED4}" presName="connTx" presStyleLbl="parChTrans1D2" presStyleIdx="0" presStyleCnt="8"/>
      <dgm:spPr/>
      <dgm:t>
        <a:bodyPr/>
        <a:lstStyle/>
        <a:p>
          <a:endParaRPr lang="es-ES"/>
        </a:p>
      </dgm:t>
    </dgm:pt>
    <dgm:pt modelId="{70E510B2-FC50-42BE-A23D-2AC042E3F3D1}" type="pres">
      <dgm:prSet presAssocID="{A259B4B6-DAA9-4942-99FC-3AA502677A80}" presName="node" presStyleLbl="node1" presStyleIdx="0" presStyleCnt="8" custScaleX="113451" custScaleY="115235" custRadScaleRad="91356" custRadScaleInc="-6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86C362-EA66-48BD-B845-852AB117D61E}" type="pres">
      <dgm:prSet presAssocID="{FB78E56B-EF2B-4745-8AE5-68108A66E467}" presName="Name9" presStyleLbl="parChTrans1D2" presStyleIdx="1" presStyleCnt="8"/>
      <dgm:spPr/>
      <dgm:t>
        <a:bodyPr/>
        <a:lstStyle/>
        <a:p>
          <a:endParaRPr lang="es-ES"/>
        </a:p>
      </dgm:t>
    </dgm:pt>
    <dgm:pt modelId="{3FCC92CB-C38B-4911-BD2C-438D82D2B86D}" type="pres">
      <dgm:prSet presAssocID="{FB78E56B-EF2B-4745-8AE5-68108A66E467}" presName="connTx" presStyleLbl="parChTrans1D2" presStyleIdx="1" presStyleCnt="8"/>
      <dgm:spPr/>
      <dgm:t>
        <a:bodyPr/>
        <a:lstStyle/>
        <a:p>
          <a:endParaRPr lang="es-ES"/>
        </a:p>
      </dgm:t>
    </dgm:pt>
    <dgm:pt modelId="{884344AA-2059-42A7-AEAB-54359721C4DC}" type="pres">
      <dgm:prSet presAssocID="{7B2CB3FC-7714-436D-9658-66944751CE2B}" presName="node" presStyleLbl="node1" presStyleIdx="1" presStyleCnt="8" custScaleX="124927" custScaleY="116796" custRadScaleRad="141606" custRadScaleInc="303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D2C195-98AE-433F-AF47-C71F6E3F6DFE}" type="pres">
      <dgm:prSet presAssocID="{6039AB62-9BA7-4D6B-93C5-2F6C9B670EF4}" presName="Name9" presStyleLbl="parChTrans1D2" presStyleIdx="2" presStyleCnt="8"/>
      <dgm:spPr/>
      <dgm:t>
        <a:bodyPr/>
        <a:lstStyle/>
        <a:p>
          <a:endParaRPr lang="es-ES"/>
        </a:p>
      </dgm:t>
    </dgm:pt>
    <dgm:pt modelId="{16506F55-7CC1-415E-8282-EBEE480EE530}" type="pres">
      <dgm:prSet presAssocID="{6039AB62-9BA7-4D6B-93C5-2F6C9B670EF4}" presName="connTx" presStyleLbl="parChTrans1D2" presStyleIdx="2" presStyleCnt="8"/>
      <dgm:spPr/>
      <dgm:t>
        <a:bodyPr/>
        <a:lstStyle/>
        <a:p>
          <a:endParaRPr lang="es-ES"/>
        </a:p>
      </dgm:t>
    </dgm:pt>
    <dgm:pt modelId="{D3ABA20B-1F3D-4034-B979-059DDB3CAF8D}" type="pres">
      <dgm:prSet presAssocID="{4CE7B945-AF70-4935-9562-0FEFC677D70A}" presName="node" presStyleLbl="node1" presStyleIdx="2" presStyleCnt="8" custScaleX="115234" custScaleY="115234" custRadScaleRad="121971" custRadScaleInc="117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649311-F554-4B17-9C7A-32293855A266}" type="pres">
      <dgm:prSet presAssocID="{A657144B-A1BE-4D9C-B43D-38ED1850ACF4}" presName="Name9" presStyleLbl="parChTrans1D2" presStyleIdx="3" presStyleCnt="8"/>
      <dgm:spPr/>
      <dgm:t>
        <a:bodyPr/>
        <a:lstStyle/>
        <a:p>
          <a:endParaRPr lang="es-ES"/>
        </a:p>
      </dgm:t>
    </dgm:pt>
    <dgm:pt modelId="{F75E6017-5212-4F97-988D-6094ED2DF0F0}" type="pres">
      <dgm:prSet presAssocID="{A657144B-A1BE-4D9C-B43D-38ED1850ACF4}" presName="connTx" presStyleLbl="parChTrans1D2" presStyleIdx="3" presStyleCnt="8"/>
      <dgm:spPr/>
      <dgm:t>
        <a:bodyPr/>
        <a:lstStyle/>
        <a:p>
          <a:endParaRPr lang="es-ES"/>
        </a:p>
      </dgm:t>
    </dgm:pt>
    <dgm:pt modelId="{C3CFBA88-B12F-4B3C-9036-2D713F54014F}" type="pres">
      <dgm:prSet presAssocID="{B0E13634-7B0B-4308-B633-A99993CC45AD}" presName="node" presStyleLbl="node1" presStyleIdx="3" presStyleCnt="8" custScaleX="115478" custScaleY="111853" custRadScaleRad="132565" custRadScaleInc="-231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74096B-74E7-4200-91E1-4E8FDA88739F}" type="pres">
      <dgm:prSet presAssocID="{4DA42C9E-6F03-4278-891D-FC57BC7E08AB}" presName="Name9" presStyleLbl="parChTrans1D2" presStyleIdx="4" presStyleCnt="8"/>
      <dgm:spPr/>
      <dgm:t>
        <a:bodyPr/>
        <a:lstStyle/>
        <a:p>
          <a:endParaRPr lang="es-ES"/>
        </a:p>
      </dgm:t>
    </dgm:pt>
    <dgm:pt modelId="{73D46595-AE05-4DD3-81DE-A8AA49C8B93E}" type="pres">
      <dgm:prSet presAssocID="{4DA42C9E-6F03-4278-891D-FC57BC7E08AB}" presName="connTx" presStyleLbl="parChTrans1D2" presStyleIdx="4" presStyleCnt="8"/>
      <dgm:spPr/>
      <dgm:t>
        <a:bodyPr/>
        <a:lstStyle/>
        <a:p>
          <a:endParaRPr lang="es-ES"/>
        </a:p>
      </dgm:t>
    </dgm:pt>
    <dgm:pt modelId="{80CB5FED-5B53-443D-8146-41065C766D15}" type="pres">
      <dgm:prSet presAssocID="{53877E14-B9ED-40FE-ABD1-49BD3069044D}" presName="node" presStyleLbl="node1" presStyleIdx="4" presStyleCnt="8" custScaleX="116369" custScaleY="105008" custRadScaleRad="99557" custRadScaleInc="38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7A3BA1-C6BA-4E6F-B7A7-E312BAE2E01F}" type="pres">
      <dgm:prSet presAssocID="{36C3DD8D-4684-4F7E-B3A3-793B21D598E5}" presName="Name9" presStyleLbl="parChTrans1D2" presStyleIdx="5" presStyleCnt="8"/>
      <dgm:spPr/>
      <dgm:t>
        <a:bodyPr/>
        <a:lstStyle/>
        <a:p>
          <a:endParaRPr lang="es-ES"/>
        </a:p>
      </dgm:t>
    </dgm:pt>
    <dgm:pt modelId="{677758D4-0D70-4D41-AD61-9BD94DBB3A34}" type="pres">
      <dgm:prSet presAssocID="{36C3DD8D-4684-4F7E-B3A3-793B21D598E5}" presName="connTx" presStyleLbl="parChTrans1D2" presStyleIdx="5" presStyleCnt="8"/>
      <dgm:spPr/>
      <dgm:t>
        <a:bodyPr/>
        <a:lstStyle/>
        <a:p>
          <a:endParaRPr lang="es-ES"/>
        </a:p>
      </dgm:t>
    </dgm:pt>
    <dgm:pt modelId="{2706EAC1-14D0-43A8-831C-4E6F94CA99A6}" type="pres">
      <dgm:prSet presAssocID="{0900E4FF-BE38-4F10-9206-7A5BD0A38FFE}" presName="node" presStyleLbl="node1" presStyleIdx="5" presStyleCnt="8" custScaleX="126661" custScaleY="116834" custRadScaleRad="134171" custRadScaleInc="302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A1301A-4169-4CA8-AFF3-712F9F279D89}" type="pres">
      <dgm:prSet presAssocID="{79FFC899-97AB-46F3-8FD2-AE789632705A}" presName="Name9" presStyleLbl="parChTrans1D2" presStyleIdx="6" presStyleCnt="8"/>
      <dgm:spPr/>
      <dgm:t>
        <a:bodyPr/>
        <a:lstStyle/>
        <a:p>
          <a:endParaRPr lang="es-ES"/>
        </a:p>
      </dgm:t>
    </dgm:pt>
    <dgm:pt modelId="{8615A718-74D5-4EC6-9F28-C1382812B937}" type="pres">
      <dgm:prSet presAssocID="{79FFC899-97AB-46F3-8FD2-AE789632705A}" presName="connTx" presStyleLbl="parChTrans1D2" presStyleIdx="6" presStyleCnt="8"/>
      <dgm:spPr/>
      <dgm:t>
        <a:bodyPr/>
        <a:lstStyle/>
        <a:p>
          <a:endParaRPr lang="es-ES"/>
        </a:p>
      </dgm:t>
    </dgm:pt>
    <dgm:pt modelId="{5F7A1233-6D57-4ADD-89AC-D384E804EDC6}" type="pres">
      <dgm:prSet presAssocID="{26787640-3FE3-49F8-A817-EBCE5BD9B4F1}" presName="node" presStyleLbl="node1" presStyleIdx="6" presStyleCnt="8" custScaleX="119286" custScaleY="115233" custRadScaleRad="124453" custRadScaleInc="-114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8B370-3208-4EA4-84F7-44C4AE7DD44B}" type="pres">
      <dgm:prSet presAssocID="{79AA044A-7665-430E-98A4-12BC9ECEF7DE}" presName="Name9" presStyleLbl="parChTrans1D2" presStyleIdx="7" presStyleCnt="8"/>
      <dgm:spPr/>
      <dgm:t>
        <a:bodyPr/>
        <a:lstStyle/>
        <a:p>
          <a:endParaRPr lang="es-ES"/>
        </a:p>
      </dgm:t>
    </dgm:pt>
    <dgm:pt modelId="{6D42618C-58FF-4D88-BCCA-CD9853CAE7F9}" type="pres">
      <dgm:prSet presAssocID="{79AA044A-7665-430E-98A4-12BC9ECEF7DE}" presName="connTx" presStyleLbl="parChTrans1D2" presStyleIdx="7" presStyleCnt="8"/>
      <dgm:spPr/>
      <dgm:t>
        <a:bodyPr/>
        <a:lstStyle/>
        <a:p>
          <a:endParaRPr lang="es-ES"/>
        </a:p>
      </dgm:t>
    </dgm:pt>
    <dgm:pt modelId="{5B6CA73C-DEA2-4F90-B11D-3C1E609A16B8}" type="pres">
      <dgm:prSet presAssocID="{2DA5DFAB-3D4F-4697-824A-59093DE8784A}" presName="node" presStyleLbl="node1" presStyleIdx="7" presStyleCnt="8" custScaleX="113449" custScaleY="104862" custRadScaleRad="138815" custRadScaleInc="-36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6FCAA2-4F7F-44E6-933C-348D2A6EEB0E}" type="presOf" srcId="{53877E14-B9ED-40FE-ABD1-49BD3069044D}" destId="{80CB5FED-5B53-443D-8146-41065C766D15}" srcOrd="0" destOrd="0" presId="urn:microsoft.com/office/officeart/2005/8/layout/radial1"/>
    <dgm:cxn modelId="{70A20087-BCF9-4B5D-BD13-0190C486178B}" type="presOf" srcId="{7B2CB3FC-7714-436D-9658-66944751CE2B}" destId="{884344AA-2059-42A7-AEAB-54359721C4DC}" srcOrd="0" destOrd="0" presId="urn:microsoft.com/office/officeart/2005/8/layout/radial1"/>
    <dgm:cxn modelId="{D0FE0436-5130-4A75-9896-0B59E96D088A}" type="presOf" srcId="{B0E13634-7B0B-4308-B633-A99993CC45AD}" destId="{C3CFBA88-B12F-4B3C-9036-2D713F54014F}" srcOrd="0" destOrd="0" presId="urn:microsoft.com/office/officeart/2005/8/layout/radial1"/>
    <dgm:cxn modelId="{E3292D78-4903-463D-9EC9-F4F0ED3280E1}" type="presOf" srcId="{79FFC899-97AB-46F3-8FD2-AE789632705A}" destId="{D2A1301A-4169-4CA8-AFF3-712F9F279D89}" srcOrd="0" destOrd="0" presId="urn:microsoft.com/office/officeart/2005/8/layout/radial1"/>
    <dgm:cxn modelId="{9D4BEAEC-EC9A-4F4E-9B71-3254A18A4AE8}" type="presOf" srcId="{79AA044A-7665-430E-98A4-12BC9ECEF7DE}" destId="{6D42618C-58FF-4D88-BCCA-CD9853CAE7F9}" srcOrd="1" destOrd="0" presId="urn:microsoft.com/office/officeart/2005/8/layout/radial1"/>
    <dgm:cxn modelId="{F09F5E18-5793-4DE8-9435-5F10C2E06480}" type="presOf" srcId="{A259B4B6-DAA9-4942-99FC-3AA502677A80}" destId="{70E510B2-FC50-42BE-A23D-2AC042E3F3D1}" srcOrd="0" destOrd="0" presId="urn:microsoft.com/office/officeart/2005/8/layout/radial1"/>
    <dgm:cxn modelId="{EE9EB2A7-2F04-43F9-9CD8-AD519E2DD83C}" type="presOf" srcId="{6039AB62-9BA7-4D6B-93C5-2F6C9B670EF4}" destId="{16506F55-7CC1-415E-8282-EBEE480EE530}" srcOrd="1" destOrd="0" presId="urn:microsoft.com/office/officeart/2005/8/layout/radial1"/>
    <dgm:cxn modelId="{E939895B-AEE9-4337-AB02-89F6AAA8B24A}" type="presOf" srcId="{36C3DD8D-4684-4F7E-B3A3-793B21D598E5}" destId="{677758D4-0D70-4D41-AD61-9BD94DBB3A34}" srcOrd="1" destOrd="0" presId="urn:microsoft.com/office/officeart/2005/8/layout/radial1"/>
    <dgm:cxn modelId="{4A518A80-3A9A-4DD2-B62F-E7B917F10FB2}" type="presOf" srcId="{FB78E56B-EF2B-4745-8AE5-68108A66E467}" destId="{3FCC92CB-C38B-4911-BD2C-438D82D2B86D}" srcOrd="1" destOrd="0" presId="urn:microsoft.com/office/officeart/2005/8/layout/radial1"/>
    <dgm:cxn modelId="{5B7B2676-5BA2-4153-9ADD-4EDAF35D7AEE}" type="presOf" srcId="{0900E4FF-BE38-4F10-9206-7A5BD0A38FFE}" destId="{2706EAC1-14D0-43A8-831C-4E6F94CA99A6}" srcOrd="0" destOrd="0" presId="urn:microsoft.com/office/officeart/2005/8/layout/radial1"/>
    <dgm:cxn modelId="{0EB9E25B-1732-4ED2-844C-D1C88AEEBD5E}" srcId="{EFB988B3-D6FD-4DE4-A6C5-1A0BB1A6CC8C}" destId="{53877E14-B9ED-40FE-ABD1-49BD3069044D}" srcOrd="4" destOrd="0" parTransId="{4DA42C9E-6F03-4278-891D-FC57BC7E08AB}" sibTransId="{53961A4B-AD5C-42E1-B8E2-0B8212CACE54}"/>
    <dgm:cxn modelId="{23ABB1F1-9556-44CF-A525-4AD21D841DAD}" srcId="{EFB988B3-D6FD-4DE4-A6C5-1A0BB1A6CC8C}" destId="{B0E13634-7B0B-4308-B633-A99993CC45AD}" srcOrd="3" destOrd="0" parTransId="{A657144B-A1BE-4D9C-B43D-38ED1850ACF4}" sibTransId="{0424B153-4721-4DD9-A6E4-4CC740610F4D}"/>
    <dgm:cxn modelId="{FC59F8DD-2551-4A13-A5A5-9CC8EA08BD94}" srcId="{EFB988B3-D6FD-4DE4-A6C5-1A0BB1A6CC8C}" destId="{4CE7B945-AF70-4935-9562-0FEFC677D70A}" srcOrd="2" destOrd="0" parTransId="{6039AB62-9BA7-4D6B-93C5-2F6C9B670EF4}" sibTransId="{E0FE6F7C-094C-4910-941F-CBD385BD4B96}"/>
    <dgm:cxn modelId="{724988B2-BC01-4B40-9152-447AB8CB50F0}" type="presOf" srcId="{4FD4BF56-B0AE-4FA7-A148-CDA85880999D}" destId="{B6BB4927-1C6C-4B04-90E1-3EAB1ECB4728}" srcOrd="0" destOrd="0" presId="urn:microsoft.com/office/officeart/2005/8/layout/radial1"/>
    <dgm:cxn modelId="{4239C585-3F73-4BA7-A64B-45649E49BC6F}" type="presOf" srcId="{A657144B-A1BE-4D9C-B43D-38ED1850ACF4}" destId="{28649311-F554-4B17-9C7A-32293855A266}" srcOrd="0" destOrd="0" presId="urn:microsoft.com/office/officeart/2005/8/layout/radial1"/>
    <dgm:cxn modelId="{40F8AD49-CF36-44CA-B201-CFA358E0153C}" type="presOf" srcId="{79AA044A-7665-430E-98A4-12BC9ECEF7DE}" destId="{5EB8B370-3208-4EA4-84F7-44C4AE7DD44B}" srcOrd="0" destOrd="0" presId="urn:microsoft.com/office/officeart/2005/8/layout/radial1"/>
    <dgm:cxn modelId="{44084172-6A14-4468-A8FB-AEAAD3DF3B85}" srcId="{4FD4BF56-B0AE-4FA7-A148-CDA85880999D}" destId="{EFB988B3-D6FD-4DE4-A6C5-1A0BB1A6CC8C}" srcOrd="0" destOrd="0" parTransId="{7F4F1CEF-D28C-4BBF-B06F-A45F98A6CEC3}" sibTransId="{A259B807-FA37-4941-A041-E68EBA8669AB}"/>
    <dgm:cxn modelId="{C3F99D4F-8F65-4FAB-A270-D2CBD9A4D980}" type="presOf" srcId="{EFB988B3-D6FD-4DE4-A6C5-1A0BB1A6CC8C}" destId="{C6A51639-F857-44E0-A605-5596E8C51CB1}" srcOrd="0" destOrd="0" presId="urn:microsoft.com/office/officeart/2005/8/layout/radial1"/>
    <dgm:cxn modelId="{75396DD2-2EFF-4414-84FA-2CDB58C33929}" srcId="{EFB988B3-D6FD-4DE4-A6C5-1A0BB1A6CC8C}" destId="{7B2CB3FC-7714-436D-9658-66944751CE2B}" srcOrd="1" destOrd="0" parTransId="{FB78E56B-EF2B-4745-8AE5-68108A66E467}" sibTransId="{5C644B3F-DEB9-4400-9EBE-E3FD28A9CC13}"/>
    <dgm:cxn modelId="{CA06CDE3-C29E-4250-8BAF-7255DC0AA325}" type="presOf" srcId="{A9CEDCE8-6BE1-424F-8568-EC8BE1A95ED4}" destId="{41501521-AF86-458E-A75A-4ECAE7AB2A96}" srcOrd="0" destOrd="0" presId="urn:microsoft.com/office/officeart/2005/8/layout/radial1"/>
    <dgm:cxn modelId="{2D2D7234-465D-4901-A769-310230245633}" type="presOf" srcId="{26787640-3FE3-49F8-A817-EBCE5BD9B4F1}" destId="{5F7A1233-6D57-4ADD-89AC-D384E804EDC6}" srcOrd="0" destOrd="0" presId="urn:microsoft.com/office/officeart/2005/8/layout/radial1"/>
    <dgm:cxn modelId="{E504B45A-B754-434A-910F-E2F9864306D9}" srcId="{EFB988B3-D6FD-4DE4-A6C5-1A0BB1A6CC8C}" destId="{A259B4B6-DAA9-4942-99FC-3AA502677A80}" srcOrd="0" destOrd="0" parTransId="{A9CEDCE8-6BE1-424F-8568-EC8BE1A95ED4}" sibTransId="{CBC4B227-39F8-4D3E-B43A-F7A0186BFF43}"/>
    <dgm:cxn modelId="{EE03F3CC-1721-4B10-97F0-D29241FD0416}" type="presOf" srcId="{FB78E56B-EF2B-4745-8AE5-68108A66E467}" destId="{DA86C362-EA66-48BD-B845-852AB117D61E}" srcOrd="0" destOrd="0" presId="urn:microsoft.com/office/officeart/2005/8/layout/radial1"/>
    <dgm:cxn modelId="{7C8F9B93-B61E-4A85-9ECF-5725B70EB16D}" type="presOf" srcId="{4CE7B945-AF70-4935-9562-0FEFC677D70A}" destId="{D3ABA20B-1F3D-4034-B979-059DDB3CAF8D}" srcOrd="0" destOrd="0" presId="urn:microsoft.com/office/officeart/2005/8/layout/radial1"/>
    <dgm:cxn modelId="{4683B446-85EB-423F-9C6C-E5CBCAC07452}" srcId="{EFB988B3-D6FD-4DE4-A6C5-1A0BB1A6CC8C}" destId="{2DA5DFAB-3D4F-4697-824A-59093DE8784A}" srcOrd="7" destOrd="0" parTransId="{79AA044A-7665-430E-98A4-12BC9ECEF7DE}" sibTransId="{AA6DA041-19B7-43A8-B27D-F43436CC829F}"/>
    <dgm:cxn modelId="{F86E20BD-3A52-47AA-BC51-C9BF60FDF353}" type="presOf" srcId="{4DA42C9E-6F03-4278-891D-FC57BC7E08AB}" destId="{6474096B-74E7-4200-91E1-4E8FDA88739F}" srcOrd="0" destOrd="0" presId="urn:microsoft.com/office/officeart/2005/8/layout/radial1"/>
    <dgm:cxn modelId="{F7E58D3E-89E0-426C-BA52-5CEA523DB5F4}" type="presOf" srcId="{A9CEDCE8-6BE1-424F-8568-EC8BE1A95ED4}" destId="{40E35D05-85A8-4B00-AD09-6D273DDE6EA8}" srcOrd="1" destOrd="0" presId="urn:microsoft.com/office/officeart/2005/8/layout/radial1"/>
    <dgm:cxn modelId="{8DB1D227-57C5-41D1-A1DC-90701E88D458}" type="presOf" srcId="{4DA42C9E-6F03-4278-891D-FC57BC7E08AB}" destId="{73D46595-AE05-4DD3-81DE-A8AA49C8B93E}" srcOrd="1" destOrd="0" presId="urn:microsoft.com/office/officeart/2005/8/layout/radial1"/>
    <dgm:cxn modelId="{7A0EB8AC-1F44-4CD6-8C7A-6D468FA56C38}" type="presOf" srcId="{6039AB62-9BA7-4D6B-93C5-2F6C9B670EF4}" destId="{A9D2C195-98AE-433F-AF47-C71F6E3F6DFE}" srcOrd="0" destOrd="0" presId="urn:microsoft.com/office/officeart/2005/8/layout/radial1"/>
    <dgm:cxn modelId="{8A0E4AEC-7A80-4F3B-8E5A-65FAF10D5B8E}" type="presOf" srcId="{36C3DD8D-4684-4F7E-B3A3-793B21D598E5}" destId="{917A3BA1-C6BA-4E6F-B7A7-E312BAE2E01F}" srcOrd="0" destOrd="0" presId="urn:microsoft.com/office/officeart/2005/8/layout/radial1"/>
    <dgm:cxn modelId="{E28F7FA7-5F94-446D-ABA4-8FB25BD3F317}" type="presOf" srcId="{2DA5DFAB-3D4F-4697-824A-59093DE8784A}" destId="{5B6CA73C-DEA2-4F90-B11D-3C1E609A16B8}" srcOrd="0" destOrd="0" presId="urn:microsoft.com/office/officeart/2005/8/layout/radial1"/>
    <dgm:cxn modelId="{DCF71360-8B56-4ABF-8F35-DE35E19097D4}" srcId="{EFB988B3-D6FD-4DE4-A6C5-1A0BB1A6CC8C}" destId="{26787640-3FE3-49F8-A817-EBCE5BD9B4F1}" srcOrd="6" destOrd="0" parTransId="{79FFC899-97AB-46F3-8FD2-AE789632705A}" sibTransId="{2CF930BA-23DE-4FD4-959A-D9071B4BD9CB}"/>
    <dgm:cxn modelId="{15556667-2DE1-46A7-BB88-6FA9F792A0E6}" srcId="{EFB988B3-D6FD-4DE4-A6C5-1A0BB1A6CC8C}" destId="{0900E4FF-BE38-4F10-9206-7A5BD0A38FFE}" srcOrd="5" destOrd="0" parTransId="{36C3DD8D-4684-4F7E-B3A3-793B21D598E5}" sibTransId="{906A6FC2-C6F1-4385-A232-CE016CBB197F}"/>
    <dgm:cxn modelId="{AC3743EB-32F0-40E4-8A29-33084D728683}" type="presOf" srcId="{A657144B-A1BE-4D9C-B43D-38ED1850ACF4}" destId="{F75E6017-5212-4F97-988D-6094ED2DF0F0}" srcOrd="1" destOrd="0" presId="urn:microsoft.com/office/officeart/2005/8/layout/radial1"/>
    <dgm:cxn modelId="{8660D89A-8536-4DD8-9D00-4D71F3DF0070}" type="presOf" srcId="{79FFC899-97AB-46F3-8FD2-AE789632705A}" destId="{8615A718-74D5-4EC6-9F28-C1382812B937}" srcOrd="1" destOrd="0" presId="urn:microsoft.com/office/officeart/2005/8/layout/radial1"/>
    <dgm:cxn modelId="{377FC3B0-C6EF-475C-9A88-E82C7EADB10A}" type="presParOf" srcId="{B6BB4927-1C6C-4B04-90E1-3EAB1ECB4728}" destId="{C6A51639-F857-44E0-A605-5596E8C51CB1}" srcOrd="0" destOrd="0" presId="urn:microsoft.com/office/officeart/2005/8/layout/radial1"/>
    <dgm:cxn modelId="{E476F36E-F22F-492A-81F2-AFF4AB4D3A66}" type="presParOf" srcId="{B6BB4927-1C6C-4B04-90E1-3EAB1ECB4728}" destId="{41501521-AF86-458E-A75A-4ECAE7AB2A96}" srcOrd="1" destOrd="0" presId="urn:microsoft.com/office/officeart/2005/8/layout/radial1"/>
    <dgm:cxn modelId="{0C172215-F695-48FB-AD54-C8423BA0F5A9}" type="presParOf" srcId="{41501521-AF86-458E-A75A-4ECAE7AB2A96}" destId="{40E35D05-85A8-4B00-AD09-6D273DDE6EA8}" srcOrd="0" destOrd="0" presId="urn:microsoft.com/office/officeart/2005/8/layout/radial1"/>
    <dgm:cxn modelId="{02501864-99EF-43DB-A870-B83001F35C34}" type="presParOf" srcId="{B6BB4927-1C6C-4B04-90E1-3EAB1ECB4728}" destId="{70E510B2-FC50-42BE-A23D-2AC042E3F3D1}" srcOrd="2" destOrd="0" presId="urn:microsoft.com/office/officeart/2005/8/layout/radial1"/>
    <dgm:cxn modelId="{60B887BF-4411-4F2A-8A3F-007A37532FB2}" type="presParOf" srcId="{B6BB4927-1C6C-4B04-90E1-3EAB1ECB4728}" destId="{DA86C362-EA66-48BD-B845-852AB117D61E}" srcOrd="3" destOrd="0" presId="urn:microsoft.com/office/officeart/2005/8/layout/radial1"/>
    <dgm:cxn modelId="{ED3641AC-9B02-486B-A687-F35D051CAD60}" type="presParOf" srcId="{DA86C362-EA66-48BD-B845-852AB117D61E}" destId="{3FCC92CB-C38B-4911-BD2C-438D82D2B86D}" srcOrd="0" destOrd="0" presId="urn:microsoft.com/office/officeart/2005/8/layout/radial1"/>
    <dgm:cxn modelId="{8170191D-F890-4BA2-B707-8AF0FF8ED37B}" type="presParOf" srcId="{B6BB4927-1C6C-4B04-90E1-3EAB1ECB4728}" destId="{884344AA-2059-42A7-AEAB-54359721C4DC}" srcOrd="4" destOrd="0" presId="urn:microsoft.com/office/officeart/2005/8/layout/radial1"/>
    <dgm:cxn modelId="{5CCF257D-3100-483F-A9B4-8052AB6CD255}" type="presParOf" srcId="{B6BB4927-1C6C-4B04-90E1-3EAB1ECB4728}" destId="{A9D2C195-98AE-433F-AF47-C71F6E3F6DFE}" srcOrd="5" destOrd="0" presId="urn:microsoft.com/office/officeart/2005/8/layout/radial1"/>
    <dgm:cxn modelId="{6707CA2F-EA14-44F8-9940-B404D4F0CEEF}" type="presParOf" srcId="{A9D2C195-98AE-433F-AF47-C71F6E3F6DFE}" destId="{16506F55-7CC1-415E-8282-EBEE480EE530}" srcOrd="0" destOrd="0" presId="urn:microsoft.com/office/officeart/2005/8/layout/radial1"/>
    <dgm:cxn modelId="{A998C2E3-CE3E-483A-95D6-4ACEF2ACD63A}" type="presParOf" srcId="{B6BB4927-1C6C-4B04-90E1-3EAB1ECB4728}" destId="{D3ABA20B-1F3D-4034-B979-059DDB3CAF8D}" srcOrd="6" destOrd="0" presId="urn:microsoft.com/office/officeart/2005/8/layout/radial1"/>
    <dgm:cxn modelId="{C3092CEC-CB3D-4709-B15E-E2C37068BD4C}" type="presParOf" srcId="{B6BB4927-1C6C-4B04-90E1-3EAB1ECB4728}" destId="{28649311-F554-4B17-9C7A-32293855A266}" srcOrd="7" destOrd="0" presId="urn:microsoft.com/office/officeart/2005/8/layout/radial1"/>
    <dgm:cxn modelId="{F10D3ACD-572C-4041-B68C-0A5E403A7BAD}" type="presParOf" srcId="{28649311-F554-4B17-9C7A-32293855A266}" destId="{F75E6017-5212-4F97-988D-6094ED2DF0F0}" srcOrd="0" destOrd="0" presId="urn:microsoft.com/office/officeart/2005/8/layout/radial1"/>
    <dgm:cxn modelId="{B21C9425-A009-461F-B7F9-6C1DE2A3EB28}" type="presParOf" srcId="{B6BB4927-1C6C-4B04-90E1-3EAB1ECB4728}" destId="{C3CFBA88-B12F-4B3C-9036-2D713F54014F}" srcOrd="8" destOrd="0" presId="urn:microsoft.com/office/officeart/2005/8/layout/radial1"/>
    <dgm:cxn modelId="{C551F17B-C2EC-4EFF-BF6B-762675C3CBCF}" type="presParOf" srcId="{B6BB4927-1C6C-4B04-90E1-3EAB1ECB4728}" destId="{6474096B-74E7-4200-91E1-4E8FDA88739F}" srcOrd="9" destOrd="0" presId="urn:microsoft.com/office/officeart/2005/8/layout/radial1"/>
    <dgm:cxn modelId="{CD6C6285-E3E7-4AE7-8584-8CFC75B539CC}" type="presParOf" srcId="{6474096B-74E7-4200-91E1-4E8FDA88739F}" destId="{73D46595-AE05-4DD3-81DE-A8AA49C8B93E}" srcOrd="0" destOrd="0" presId="urn:microsoft.com/office/officeart/2005/8/layout/radial1"/>
    <dgm:cxn modelId="{585B2D4B-B6CC-4D20-832C-C915DC4205BF}" type="presParOf" srcId="{B6BB4927-1C6C-4B04-90E1-3EAB1ECB4728}" destId="{80CB5FED-5B53-443D-8146-41065C766D15}" srcOrd="10" destOrd="0" presId="urn:microsoft.com/office/officeart/2005/8/layout/radial1"/>
    <dgm:cxn modelId="{6AB37E5A-5B93-4A3E-A420-DAD98C375CB3}" type="presParOf" srcId="{B6BB4927-1C6C-4B04-90E1-3EAB1ECB4728}" destId="{917A3BA1-C6BA-4E6F-B7A7-E312BAE2E01F}" srcOrd="11" destOrd="0" presId="urn:microsoft.com/office/officeart/2005/8/layout/radial1"/>
    <dgm:cxn modelId="{2EA6D14A-3236-4D28-8E0C-80A366E7FE9B}" type="presParOf" srcId="{917A3BA1-C6BA-4E6F-B7A7-E312BAE2E01F}" destId="{677758D4-0D70-4D41-AD61-9BD94DBB3A34}" srcOrd="0" destOrd="0" presId="urn:microsoft.com/office/officeart/2005/8/layout/radial1"/>
    <dgm:cxn modelId="{28B4E225-1BCE-4B53-B71C-A1E368254AA5}" type="presParOf" srcId="{B6BB4927-1C6C-4B04-90E1-3EAB1ECB4728}" destId="{2706EAC1-14D0-43A8-831C-4E6F94CA99A6}" srcOrd="12" destOrd="0" presId="urn:microsoft.com/office/officeart/2005/8/layout/radial1"/>
    <dgm:cxn modelId="{E3F1CB7D-17F7-4382-90D7-4E4E9219DC5D}" type="presParOf" srcId="{B6BB4927-1C6C-4B04-90E1-3EAB1ECB4728}" destId="{D2A1301A-4169-4CA8-AFF3-712F9F279D89}" srcOrd="13" destOrd="0" presId="urn:microsoft.com/office/officeart/2005/8/layout/radial1"/>
    <dgm:cxn modelId="{11D72868-4D80-49D9-8803-F5649BDAFB39}" type="presParOf" srcId="{D2A1301A-4169-4CA8-AFF3-712F9F279D89}" destId="{8615A718-74D5-4EC6-9F28-C1382812B937}" srcOrd="0" destOrd="0" presId="urn:microsoft.com/office/officeart/2005/8/layout/radial1"/>
    <dgm:cxn modelId="{FFC6F472-4E01-4F57-A6CE-57E213C88DD8}" type="presParOf" srcId="{B6BB4927-1C6C-4B04-90E1-3EAB1ECB4728}" destId="{5F7A1233-6D57-4ADD-89AC-D384E804EDC6}" srcOrd="14" destOrd="0" presId="urn:microsoft.com/office/officeart/2005/8/layout/radial1"/>
    <dgm:cxn modelId="{EBAF5417-D9F2-480A-BFC9-C6B2713E901F}" type="presParOf" srcId="{B6BB4927-1C6C-4B04-90E1-3EAB1ECB4728}" destId="{5EB8B370-3208-4EA4-84F7-44C4AE7DD44B}" srcOrd="15" destOrd="0" presId="urn:microsoft.com/office/officeart/2005/8/layout/radial1"/>
    <dgm:cxn modelId="{D91E24D0-F231-47D0-94AA-6EE9277F17BB}" type="presParOf" srcId="{5EB8B370-3208-4EA4-84F7-44C4AE7DD44B}" destId="{6D42618C-58FF-4D88-BCCA-CD9853CAE7F9}" srcOrd="0" destOrd="0" presId="urn:microsoft.com/office/officeart/2005/8/layout/radial1"/>
    <dgm:cxn modelId="{7318EDAC-43D2-4D01-B948-1F92D6594F1E}" type="presParOf" srcId="{B6BB4927-1C6C-4B04-90E1-3EAB1ECB4728}" destId="{5B6CA73C-DEA2-4F90-B11D-3C1E609A16B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C1F8B-E1EA-4C9E-A35F-96F15B0D27D1}">
      <dsp:nvSpPr>
        <dsp:cNvPr id="0" name=""/>
        <dsp:cNvSpPr/>
      </dsp:nvSpPr>
      <dsp:spPr>
        <a:xfrm>
          <a:off x="3862683" y="2636900"/>
          <a:ext cx="1808855" cy="1808855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strike="noStrike" kern="1200" dirty="0" smtClean="0"/>
            <a:t>Chlorella </a:t>
          </a:r>
          <a:r>
            <a:rPr lang="es-ES" sz="1500" b="1" strike="noStrike" kern="1200" dirty="0" smtClean="0"/>
            <a:t>sp</a:t>
          </a:r>
          <a:endParaRPr lang="es-ES" sz="1500" b="1" strike="noStrike" kern="1200" dirty="0"/>
        </a:p>
      </dsp:txBody>
      <dsp:txXfrm>
        <a:off x="4127584" y="2901801"/>
        <a:ext cx="1279053" cy="1279053"/>
      </dsp:txXfrm>
    </dsp:sp>
    <dsp:sp modelId="{B0C1EA20-4C91-48F8-B4AB-D60F9E909E5E}">
      <dsp:nvSpPr>
        <dsp:cNvPr id="0" name=""/>
        <dsp:cNvSpPr/>
      </dsp:nvSpPr>
      <dsp:spPr>
        <a:xfrm rot="16011246">
          <a:off x="4638979" y="2546586"/>
          <a:ext cx="148827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148827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4709672" y="2560241"/>
        <a:ext cx="7441" cy="7441"/>
      </dsp:txXfrm>
    </dsp:sp>
    <dsp:sp modelId="{0AFE42CA-37C4-41C4-A57D-1B10618256CA}">
      <dsp:nvSpPr>
        <dsp:cNvPr id="0" name=""/>
        <dsp:cNvSpPr/>
      </dsp:nvSpPr>
      <dsp:spPr>
        <a:xfrm>
          <a:off x="3778200" y="725650"/>
          <a:ext cx="1765339" cy="1765339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Microalgas</a:t>
          </a:r>
          <a:endParaRPr lang="es-EC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Fotosíntesis  </a:t>
          </a:r>
          <a:endParaRPr lang="es-ES" sz="1200" kern="1200" dirty="0"/>
        </a:p>
      </dsp:txBody>
      <dsp:txXfrm>
        <a:off x="4036728" y="984178"/>
        <a:ext cx="1248283" cy="1248283"/>
      </dsp:txXfrm>
    </dsp:sp>
    <dsp:sp modelId="{786F8736-8CA9-4FB8-B18F-EF7438650B09}">
      <dsp:nvSpPr>
        <dsp:cNvPr id="0" name=""/>
        <dsp:cNvSpPr/>
      </dsp:nvSpPr>
      <dsp:spPr>
        <a:xfrm rot="19432115">
          <a:off x="5407529" y="2714576"/>
          <a:ext cx="936472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936472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52354" y="2708539"/>
        <a:ext cx="46823" cy="46823"/>
      </dsp:txXfrm>
    </dsp:sp>
    <dsp:sp modelId="{A2423E8F-C676-4D8E-81D1-8EB7DEBD85D7}">
      <dsp:nvSpPr>
        <dsp:cNvPr id="0" name=""/>
        <dsp:cNvSpPr/>
      </dsp:nvSpPr>
      <dsp:spPr>
        <a:xfrm>
          <a:off x="6084177" y="1052734"/>
          <a:ext cx="1765339" cy="1765339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sng" kern="1200" baseline="0" dirty="0" smtClean="0"/>
            <a:t>Sexual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sng" kern="1200" dirty="0" smtClean="0"/>
            <a:t>Asexual</a:t>
          </a:r>
          <a:r>
            <a:rPr lang="es-ES" sz="1200" u="sng" kern="1200" baseline="0" dirty="0" smtClean="0"/>
            <a:t> </a:t>
          </a:r>
          <a:r>
            <a:rPr lang="es-ES" sz="1200" kern="1200" baseline="0" dirty="0" smtClean="0"/>
            <a:t>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Fisión binaria</a:t>
          </a:r>
          <a:r>
            <a:rPr lang="es-ES" sz="1200" u="sng" kern="1200" baseline="0" dirty="0" smtClean="0"/>
            <a:t> </a:t>
          </a:r>
          <a:r>
            <a:rPr lang="es-ES" sz="1200" kern="1200" baseline="0" dirty="0" err="1" smtClean="0"/>
            <a:t>Autoesporas</a:t>
          </a: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( 8-24  h)</a:t>
          </a:r>
          <a:endParaRPr lang="es-ES" sz="1200" kern="1200" dirty="0"/>
        </a:p>
      </dsp:txBody>
      <dsp:txXfrm>
        <a:off x="6342705" y="1311262"/>
        <a:ext cx="1248283" cy="1248283"/>
      </dsp:txXfrm>
    </dsp:sp>
    <dsp:sp modelId="{EB9C6671-221A-4412-8180-0F2C22224D08}">
      <dsp:nvSpPr>
        <dsp:cNvPr id="0" name=""/>
        <dsp:cNvSpPr/>
      </dsp:nvSpPr>
      <dsp:spPr>
        <a:xfrm rot="377422">
          <a:off x="5664157" y="3658289"/>
          <a:ext cx="643281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643281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969715" y="3659583"/>
        <a:ext cx="32164" cy="32164"/>
      </dsp:txXfrm>
    </dsp:sp>
    <dsp:sp modelId="{0757E276-51AE-4C1D-8F94-163F8DED6288}">
      <dsp:nvSpPr>
        <dsp:cNvPr id="0" name=""/>
        <dsp:cNvSpPr/>
      </dsp:nvSpPr>
      <dsp:spPr>
        <a:xfrm>
          <a:off x="6300188" y="2924948"/>
          <a:ext cx="1765339" cy="1765339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Suelo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Agua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Endosimbiontes</a:t>
          </a:r>
          <a:r>
            <a:rPr lang="es-ES" sz="1200" kern="1200" dirty="0" smtClean="0"/>
            <a:t> </a:t>
          </a:r>
          <a:endParaRPr lang="es-ES" sz="1200" kern="1200" baseline="0" dirty="0" smtClean="0"/>
        </a:p>
      </dsp:txBody>
      <dsp:txXfrm>
        <a:off x="6558716" y="3183476"/>
        <a:ext cx="1248283" cy="1248283"/>
      </dsp:txXfrm>
    </dsp:sp>
    <dsp:sp modelId="{4FA5D79B-1342-4FD7-9140-A4E7E9B17A8C}">
      <dsp:nvSpPr>
        <dsp:cNvPr id="0" name=""/>
        <dsp:cNvSpPr/>
      </dsp:nvSpPr>
      <dsp:spPr>
        <a:xfrm rot="3428731">
          <a:off x="5181686" y="4423423"/>
          <a:ext cx="33261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332610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339676" y="4432483"/>
        <a:ext cx="16630" cy="16630"/>
      </dsp:txXfrm>
    </dsp:sp>
    <dsp:sp modelId="{922F61A9-3176-4B47-BB29-62C7CC999FD6}">
      <dsp:nvSpPr>
        <dsp:cNvPr id="0" name=""/>
        <dsp:cNvSpPr/>
      </dsp:nvSpPr>
      <dsp:spPr>
        <a:xfrm>
          <a:off x="5004053" y="4447811"/>
          <a:ext cx="1836995" cy="1765339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Aplicaciones </a:t>
          </a:r>
          <a:endParaRPr lang="es-ES" sz="1200" kern="1200" dirty="0"/>
        </a:p>
      </dsp:txBody>
      <dsp:txXfrm>
        <a:off x="5273075" y="4706339"/>
        <a:ext cx="1298951" cy="1248283"/>
      </dsp:txXfrm>
    </dsp:sp>
    <dsp:sp modelId="{2981C79D-3E67-4E37-81E3-50282CE50FDC}">
      <dsp:nvSpPr>
        <dsp:cNvPr id="0" name=""/>
        <dsp:cNvSpPr/>
      </dsp:nvSpPr>
      <dsp:spPr>
        <a:xfrm rot="7240397">
          <a:off x="4089630" y="4424917"/>
          <a:ext cx="28619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286190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4225571" y="4435137"/>
        <a:ext cx="14309" cy="14309"/>
      </dsp:txXfrm>
    </dsp:sp>
    <dsp:sp modelId="{B52CB969-D2BD-47AA-B663-05708FA494C5}">
      <dsp:nvSpPr>
        <dsp:cNvPr id="0" name=""/>
        <dsp:cNvSpPr/>
      </dsp:nvSpPr>
      <dsp:spPr>
        <a:xfrm>
          <a:off x="2826770" y="4441873"/>
          <a:ext cx="1765339" cy="1765339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Proteínas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Vitaminas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Lípidos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poli-instaurados no polares  (triglicéridos</a:t>
          </a:r>
          <a:r>
            <a:rPr lang="es-EC" sz="800" kern="1200" dirty="0" smtClean="0"/>
            <a:t>)</a:t>
          </a:r>
          <a:endParaRPr lang="es-ES" sz="800" kern="1200" dirty="0"/>
        </a:p>
      </dsp:txBody>
      <dsp:txXfrm>
        <a:off x="3085298" y="4700401"/>
        <a:ext cx="1248283" cy="1248283"/>
      </dsp:txXfrm>
    </dsp:sp>
    <dsp:sp modelId="{EF9E0334-E843-4065-A605-690B88318B6D}">
      <dsp:nvSpPr>
        <dsp:cNvPr id="0" name=""/>
        <dsp:cNvSpPr/>
      </dsp:nvSpPr>
      <dsp:spPr>
        <a:xfrm rot="10191604">
          <a:off x="2931748" y="3767024"/>
          <a:ext cx="95250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952500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384185" y="3760587"/>
        <a:ext cx="47625" cy="47625"/>
      </dsp:txXfrm>
    </dsp:sp>
    <dsp:sp modelId="{CFA512E0-199C-4E53-8977-A42F724942DF}">
      <dsp:nvSpPr>
        <dsp:cNvPr id="0" name=""/>
        <dsp:cNvSpPr/>
      </dsp:nvSpPr>
      <dsp:spPr>
        <a:xfrm>
          <a:off x="1187633" y="3140972"/>
          <a:ext cx="1765339" cy="17653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446161" y="3399500"/>
        <a:ext cx="1248283" cy="1248283"/>
      </dsp:txXfrm>
    </dsp:sp>
    <dsp:sp modelId="{CD744188-DA72-4603-97C8-3968BC00D073}">
      <dsp:nvSpPr>
        <dsp:cNvPr id="0" name=""/>
        <dsp:cNvSpPr/>
      </dsp:nvSpPr>
      <dsp:spPr>
        <a:xfrm rot="12856409">
          <a:off x="3246915" y="2776339"/>
          <a:ext cx="84628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46288" y="17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648902" y="2772557"/>
        <a:ext cx="42314" cy="42314"/>
      </dsp:txXfrm>
    </dsp:sp>
    <dsp:sp modelId="{247FFC63-19B6-429E-A421-95F4A4584685}">
      <dsp:nvSpPr>
        <dsp:cNvPr id="0" name=""/>
        <dsp:cNvSpPr/>
      </dsp:nvSpPr>
      <dsp:spPr>
        <a:xfrm>
          <a:off x="1708318" y="1175683"/>
          <a:ext cx="1765339" cy="1765339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Esféricas o elipsoidales </a:t>
          </a:r>
          <a:endParaRPr lang="es-EC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2 a 12 µm</a:t>
          </a:r>
          <a:endParaRPr lang="es-ES" sz="1300" kern="1200" dirty="0"/>
        </a:p>
      </dsp:txBody>
      <dsp:txXfrm>
        <a:off x="1966846" y="1434211"/>
        <a:ext cx="1248283" cy="1248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1639-F857-44E0-A605-5596E8C51CB1}">
      <dsp:nvSpPr>
        <dsp:cNvPr id="0" name=""/>
        <dsp:cNvSpPr/>
      </dsp:nvSpPr>
      <dsp:spPr>
        <a:xfrm>
          <a:off x="3600421" y="2160224"/>
          <a:ext cx="1656969" cy="158967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Condiciones óptimas de cultivo</a:t>
          </a:r>
          <a:endParaRPr lang="es-ES" sz="1400" b="1" kern="1200" dirty="0"/>
        </a:p>
      </dsp:txBody>
      <dsp:txXfrm>
        <a:off x="3843078" y="2393027"/>
        <a:ext cx="1171655" cy="1124073"/>
      </dsp:txXfrm>
    </dsp:sp>
    <dsp:sp modelId="{41501521-AF86-458E-A75A-4ECAE7AB2A96}">
      <dsp:nvSpPr>
        <dsp:cNvPr id="0" name=""/>
        <dsp:cNvSpPr/>
      </dsp:nvSpPr>
      <dsp:spPr>
        <a:xfrm rot="16136505">
          <a:off x="4130127" y="1868586"/>
          <a:ext cx="557894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557894" y="128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4395127" y="1867501"/>
        <a:ext cx="27894" cy="27894"/>
      </dsp:txXfrm>
    </dsp:sp>
    <dsp:sp modelId="{70E510B2-FC50-42BE-A23D-2AC042E3F3D1}">
      <dsp:nvSpPr>
        <dsp:cNvPr id="0" name=""/>
        <dsp:cNvSpPr/>
      </dsp:nvSpPr>
      <dsp:spPr>
        <a:xfrm>
          <a:off x="3672410" y="144011"/>
          <a:ext cx="1436084" cy="1458666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No </a:t>
          </a:r>
          <a:r>
            <a:rPr lang="es-ES" sz="1400" kern="1200" dirty="0" err="1" smtClean="0"/>
            <a:t>axénico</a:t>
          </a:r>
          <a:endParaRPr lang="es-ES" sz="1400" kern="1200" dirty="0"/>
        </a:p>
      </dsp:txBody>
      <dsp:txXfrm>
        <a:off x="3882720" y="357628"/>
        <a:ext cx="1015464" cy="1031432"/>
      </dsp:txXfrm>
    </dsp:sp>
    <dsp:sp modelId="{DA86C362-EA66-48BD-B845-852AB117D61E}">
      <dsp:nvSpPr>
        <dsp:cNvPr id="0" name=""/>
        <dsp:cNvSpPr/>
      </dsp:nvSpPr>
      <dsp:spPr>
        <a:xfrm rot="19219149">
          <a:off x="4877099" y="1927658"/>
          <a:ext cx="1549320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1549320" y="128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13026" y="1901788"/>
        <a:ext cx="77466" cy="77466"/>
      </dsp:txXfrm>
    </dsp:sp>
    <dsp:sp modelId="{884344AA-2059-42A7-AEAB-54359721C4DC}">
      <dsp:nvSpPr>
        <dsp:cNvPr id="0" name=""/>
        <dsp:cNvSpPr/>
      </dsp:nvSpPr>
      <dsp:spPr>
        <a:xfrm>
          <a:off x="6048665" y="216030"/>
          <a:ext cx="1581349" cy="1478426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salinidad </a:t>
          </a:r>
        </a:p>
      </dsp:txBody>
      <dsp:txXfrm>
        <a:off x="6280248" y="432540"/>
        <a:ext cx="1118183" cy="1045406"/>
      </dsp:txXfrm>
    </dsp:sp>
    <dsp:sp modelId="{A9D2C195-98AE-433F-AF47-C71F6E3F6DFE}">
      <dsp:nvSpPr>
        <dsp:cNvPr id="0" name=""/>
        <dsp:cNvSpPr/>
      </dsp:nvSpPr>
      <dsp:spPr>
        <a:xfrm rot="8484">
          <a:off x="5257387" y="2945577"/>
          <a:ext cx="1079317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1079317" y="128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770063" y="2931457"/>
        <a:ext cx="53965" cy="53965"/>
      </dsp:txXfrm>
    </dsp:sp>
    <dsp:sp modelId="{D3ABA20B-1F3D-4034-B979-059DDB3CAF8D}">
      <dsp:nvSpPr>
        <dsp:cNvPr id="0" name=""/>
        <dsp:cNvSpPr/>
      </dsp:nvSpPr>
      <dsp:spPr>
        <a:xfrm>
          <a:off x="6336701" y="2232245"/>
          <a:ext cx="1458654" cy="1458654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pH </a:t>
          </a:r>
          <a:r>
            <a:rPr lang="es-EC" sz="1200" kern="1200" dirty="0" smtClean="0"/>
            <a:t>óptimo</a:t>
          </a:r>
          <a:endParaRPr lang="es-EC" sz="1200" kern="1200" dirty="0" smtClean="0"/>
        </a:p>
      </dsp:txBody>
      <dsp:txXfrm>
        <a:off x="6550316" y="2445860"/>
        <a:ext cx="1031424" cy="1031424"/>
      </dsp:txXfrm>
    </dsp:sp>
    <dsp:sp modelId="{28649311-F554-4B17-9C7A-32293855A266}">
      <dsp:nvSpPr>
        <dsp:cNvPr id="0" name=""/>
        <dsp:cNvSpPr/>
      </dsp:nvSpPr>
      <dsp:spPr>
        <a:xfrm rot="2269634">
          <a:off x="4940906" y="3827484"/>
          <a:ext cx="1256361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1256361" y="128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37678" y="3808937"/>
        <a:ext cx="62818" cy="62818"/>
      </dsp:txXfrm>
    </dsp:sp>
    <dsp:sp modelId="{C3CFBA88-B12F-4B3C-9036-2D713F54014F}">
      <dsp:nvSpPr>
        <dsp:cNvPr id="0" name=""/>
        <dsp:cNvSpPr/>
      </dsp:nvSpPr>
      <dsp:spPr>
        <a:xfrm>
          <a:off x="5904661" y="3960450"/>
          <a:ext cx="1461742" cy="1415856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n/>
            </a:rPr>
            <a:t>Iluminación </a:t>
          </a:r>
        </a:p>
      </dsp:txBody>
      <dsp:txXfrm>
        <a:off x="6118728" y="4167797"/>
        <a:ext cx="1033608" cy="1001162"/>
      </dsp:txXfrm>
    </dsp:sp>
    <dsp:sp modelId="{6474096B-74E7-4200-91E1-4E8FDA88739F}">
      <dsp:nvSpPr>
        <dsp:cNvPr id="0" name=""/>
        <dsp:cNvSpPr/>
      </dsp:nvSpPr>
      <dsp:spPr>
        <a:xfrm rot="5433851">
          <a:off x="4132937" y="4022324"/>
          <a:ext cx="570665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570665" y="128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4404003" y="4020920"/>
        <a:ext cx="28533" cy="28533"/>
      </dsp:txXfrm>
    </dsp:sp>
    <dsp:sp modelId="{80CB5FED-5B53-443D-8146-41065C766D15}">
      <dsp:nvSpPr>
        <dsp:cNvPr id="0" name=""/>
        <dsp:cNvSpPr/>
      </dsp:nvSpPr>
      <dsp:spPr>
        <a:xfrm>
          <a:off x="3672405" y="4320479"/>
          <a:ext cx="1473021" cy="1329211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Fotoperíodo</a:t>
          </a:r>
          <a:r>
            <a:rPr lang="es-ES" sz="1200" kern="1200" dirty="0" smtClean="0"/>
            <a:t> </a:t>
          </a:r>
        </a:p>
      </dsp:txBody>
      <dsp:txXfrm>
        <a:off x="3888124" y="4515137"/>
        <a:ext cx="1041583" cy="939895"/>
      </dsp:txXfrm>
    </dsp:sp>
    <dsp:sp modelId="{917A3BA1-C6BA-4E6F-B7A7-E312BAE2E01F}">
      <dsp:nvSpPr>
        <dsp:cNvPr id="0" name=""/>
        <dsp:cNvSpPr/>
      </dsp:nvSpPr>
      <dsp:spPr>
        <a:xfrm rot="8608853">
          <a:off x="2675459" y="3789981"/>
          <a:ext cx="1217072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1217072" y="128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253569" y="3772417"/>
        <a:ext cx="60853" cy="60853"/>
      </dsp:txXfrm>
    </dsp:sp>
    <dsp:sp modelId="{2706EAC1-14D0-43A8-831C-4E6F94CA99A6}">
      <dsp:nvSpPr>
        <dsp:cNvPr id="0" name=""/>
        <dsp:cNvSpPr/>
      </dsp:nvSpPr>
      <dsp:spPr>
        <a:xfrm>
          <a:off x="1368150" y="3888427"/>
          <a:ext cx="1603299" cy="1478907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Aireación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</a:t>
          </a:r>
          <a:r>
            <a:rPr lang="es-EC" sz="1200" kern="1200" baseline="-25000" dirty="0" smtClean="0"/>
            <a:t>2</a:t>
          </a:r>
          <a:endParaRPr lang="es-ES" sz="1200" kern="1200" dirty="0"/>
        </a:p>
      </dsp:txBody>
      <dsp:txXfrm>
        <a:off x="1602948" y="4105008"/>
        <a:ext cx="1133703" cy="1045745"/>
      </dsp:txXfrm>
    </dsp:sp>
    <dsp:sp modelId="{D2A1301A-4169-4CA8-AFF3-712F9F279D89}">
      <dsp:nvSpPr>
        <dsp:cNvPr id="0" name=""/>
        <dsp:cNvSpPr/>
      </dsp:nvSpPr>
      <dsp:spPr>
        <a:xfrm rot="10791608">
          <a:off x="2518047" y="2945544"/>
          <a:ext cx="1082378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1082378" y="128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032177" y="2931347"/>
        <a:ext cx="54118" cy="54118"/>
      </dsp:txXfrm>
    </dsp:sp>
    <dsp:sp modelId="{5F7A1233-6D57-4ADD-89AC-D384E804EDC6}">
      <dsp:nvSpPr>
        <dsp:cNvPr id="0" name=""/>
        <dsp:cNvSpPr/>
      </dsp:nvSpPr>
      <dsp:spPr>
        <a:xfrm>
          <a:off x="1008106" y="2232250"/>
          <a:ext cx="1509945" cy="1458641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Temperatura</a:t>
          </a:r>
          <a:endParaRPr lang="es-EC" sz="1200" kern="1200" dirty="0" smtClean="0"/>
        </a:p>
      </dsp:txBody>
      <dsp:txXfrm>
        <a:off x="1229232" y="2445863"/>
        <a:ext cx="1067693" cy="1031415"/>
      </dsp:txXfrm>
    </dsp:sp>
    <dsp:sp modelId="{5EB8B370-3208-4EA4-84F7-44C4AE7DD44B}">
      <dsp:nvSpPr>
        <dsp:cNvPr id="0" name=""/>
        <dsp:cNvSpPr/>
      </dsp:nvSpPr>
      <dsp:spPr>
        <a:xfrm rot="13122452">
          <a:off x="2421683" y="1950959"/>
          <a:ext cx="1540569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1540569" y="128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153454" y="1925307"/>
        <a:ext cx="77028" cy="77028"/>
      </dsp:txXfrm>
    </dsp:sp>
    <dsp:sp modelId="{5B6CA73C-DEA2-4F90-B11D-3C1E609A16B8}">
      <dsp:nvSpPr>
        <dsp:cNvPr id="0" name=""/>
        <dsp:cNvSpPr/>
      </dsp:nvSpPr>
      <dsp:spPr>
        <a:xfrm>
          <a:off x="1330328" y="383688"/>
          <a:ext cx="1436059" cy="1327363"/>
        </a:xfrm>
        <a:prstGeom prst="ellipse">
          <a:avLst/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Medio de cultivo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baseline="30000" dirty="0" smtClean="0"/>
        </a:p>
      </dsp:txBody>
      <dsp:txXfrm>
        <a:off x="1540634" y="578076"/>
        <a:ext cx="1015447" cy="938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76880-01D1-43FC-BA57-B5A70C5D5080}" type="datetimeFigureOut">
              <a:rPr lang="es-EC" smtClean="0"/>
              <a:t>31/01/2013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E96EA-714F-4CDD-B05B-74253B48C7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41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E96EA-714F-4CDD-B05B-74253B48C750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512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" name="CorelDRAW" r:id="rId3" imgW="9151920" imgH="5621400" progId="CorelDRAW.Graphic.12">
                  <p:embed/>
                </p:oleObj>
              </mc:Choice>
              <mc:Fallback>
                <p:oleObj name="CorelDRAW" r:id="rId3" imgW="9151920" imgH="5621400" progId="CorelDRAW.Graphic.12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784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973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62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3200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864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6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163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8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390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014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510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file:///C:\Documents%20and%20Settings\admin\Mis%20documentos\Alexdocs\TESIS%20DEFINITIVA-CD-ARTICULOS%20CIENTIFICO\final.av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66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file:///C:\Archivos%20de%20programa\Media%20Player%20Classic%20-%20Home%20Cinema\mpc-hc.ex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2239674"/>
            <a:ext cx="777686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dirty="0"/>
              <a:t>“DISEÑO, CONSTRUCCIÓN Y PUESTA EN MARCHA DE UN FOTOBIOREACTOR PILOTO PARA EL CRECIMIENTO DE LA MICROALGA </a:t>
            </a:r>
            <a:r>
              <a:rPr lang="es-EC" i="1" dirty="0"/>
              <a:t>Chlorella</a:t>
            </a:r>
            <a:r>
              <a:rPr lang="es-EC" dirty="0"/>
              <a:t> sp EN EL LABORATORIO DE BIOTECNOLOGÍA Y ENERGÍAS RENOVABLES DE LA EMPRESA ELÉCTRICA QUITO”</a:t>
            </a:r>
            <a:endParaRPr lang="es-ES" dirty="0"/>
          </a:p>
          <a:p>
            <a:pPr algn="ctr">
              <a:defRPr/>
            </a:pPr>
            <a:endParaRPr lang="es-EC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55875" y="4885859"/>
            <a:ext cx="42862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C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ELABORADO POR:</a:t>
            </a:r>
          </a:p>
          <a:p>
            <a:pPr algn="ctr">
              <a:defRPr/>
            </a:pPr>
            <a:r>
              <a:rPr lang="es-EC" sz="1400" b="1" dirty="0" smtClean="0">
                <a:solidFill>
                  <a:schemeClr val="tx1"/>
                </a:solidFill>
              </a:rPr>
              <a:t>MARÍA ALEXANDRA SANDOVAL RIOFRÍO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39975" y="982663"/>
            <a:ext cx="4608513" cy="862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304704" bIns="0" anchor="ctr">
            <a:spAutoFit/>
          </a:bodyPr>
          <a:lstStyle/>
          <a:p>
            <a:pPr>
              <a:defRPr/>
            </a:pPr>
            <a:r>
              <a:rPr lang="es-EC" b="1" dirty="0">
                <a:solidFill>
                  <a:schemeClr val="tx1"/>
                </a:solidFill>
                <a:latin typeface="Arial "/>
                <a:ea typeface="Times New Roman" pitchFamily="18" charset="0"/>
                <a:cs typeface="Arial" pitchFamily="34" charset="0"/>
              </a:rPr>
              <a:t>ESCUELA POLITECNICA DEL EJÉRCITO</a:t>
            </a:r>
            <a:endParaRPr lang="es-EC" b="1" dirty="0">
              <a:solidFill>
                <a:srgbClr val="365F91"/>
              </a:solidFill>
              <a:latin typeface="Arial 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s-EC" dirty="0">
              <a:solidFill>
                <a:schemeClr val="tx1"/>
              </a:solidFill>
              <a:latin typeface="Arial 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5513" y="1682750"/>
            <a:ext cx="4929187" cy="522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C" sz="14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DEPARTAMENTO DE CIENCIAS DE LA VIDA</a:t>
            </a:r>
            <a:endParaRPr lang="es-EC" sz="1100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C" sz="14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CARRERA DE INGENIER</a:t>
            </a:r>
            <a:r>
              <a:rPr lang="es-EC" sz="1400" b="1" dirty="0">
                <a:solidFill>
                  <a:schemeClr val="tx1"/>
                </a:solidFill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C" sz="14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A EN BIOTECNOLOG</a:t>
            </a:r>
            <a:r>
              <a:rPr lang="es-EC" sz="1400" b="1" dirty="0">
                <a:solidFill>
                  <a:schemeClr val="tx1"/>
                </a:solidFill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C" sz="14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A</a:t>
            </a:r>
            <a:endParaRPr lang="es-EC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95513" y="4002088"/>
            <a:ext cx="5286375" cy="722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C" sz="14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Previa a la obtenci</a:t>
            </a:r>
            <a:r>
              <a:rPr lang="es-EC" sz="1400" b="1" dirty="0">
                <a:solidFill>
                  <a:schemeClr val="tx1"/>
                </a:solidFill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C" sz="14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n de Grado Acad</a:t>
            </a:r>
            <a:r>
              <a:rPr lang="es-EC" sz="1400" b="1" dirty="0">
                <a:solidFill>
                  <a:schemeClr val="tx1"/>
                </a:solidFill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es-EC" sz="14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mico o T</a:t>
            </a:r>
            <a:r>
              <a:rPr lang="es-EC" sz="1400" b="1" dirty="0">
                <a:solidFill>
                  <a:schemeClr val="tx1"/>
                </a:solidFill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C" sz="14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tulo de:</a:t>
            </a:r>
          </a:p>
          <a:p>
            <a:pPr algn="ctr">
              <a:defRPr/>
            </a:pPr>
            <a:endParaRPr lang="es-EC" sz="1100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C" sz="16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INGENIERO EN BIOTECNOLOG</a:t>
            </a:r>
            <a:r>
              <a:rPr lang="es-EC" sz="1600" b="1" dirty="0">
                <a:solidFill>
                  <a:schemeClr val="tx1"/>
                </a:solidFill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lang="es-EC" sz="16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A</a:t>
            </a:r>
            <a:endParaRPr lang="es-EC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32048"/>
            <a:ext cx="8229600" cy="7780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2800" dirty="0" smtClean="0"/>
              <a:t>SISTEMA DE HIPÓTESIS</a:t>
            </a:r>
            <a:endParaRPr lang="es-EC" sz="2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484784"/>
            <a:ext cx="8471284" cy="30963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C" sz="1700" dirty="0">
                <a:solidFill>
                  <a:schemeClr val="tx1"/>
                </a:solidFill>
              </a:rPr>
              <a:t>Si se diseña y construye un fotobioreactor piloto que somete a la microalga </a:t>
            </a:r>
            <a:r>
              <a:rPr lang="es-EC" sz="1700" i="1" dirty="0">
                <a:solidFill>
                  <a:schemeClr val="tx1"/>
                </a:solidFill>
              </a:rPr>
              <a:t>Chlorella </a:t>
            </a:r>
            <a:r>
              <a:rPr lang="es-EC" sz="1700" dirty="0">
                <a:solidFill>
                  <a:schemeClr val="tx1"/>
                </a:solidFill>
              </a:rPr>
              <a:t>sp a condiciones de crecimiento con parámetros de control: Temperatura (23 ± 2 °C), pH (7- 8), salinidad (&lt; 15 ppm), fotoperíodo (12 </a:t>
            </a:r>
            <a:r>
              <a:rPr lang="es-EC" sz="1700" dirty="0" smtClean="0">
                <a:solidFill>
                  <a:schemeClr val="tx1"/>
                </a:solidFill>
              </a:rPr>
              <a:t>h:12 </a:t>
            </a:r>
            <a:r>
              <a:rPr lang="es-EC" sz="1700" dirty="0">
                <a:solidFill>
                  <a:schemeClr val="tx1"/>
                </a:solidFill>
              </a:rPr>
              <a:t>h), iluminancia (3000 lux) y dosificación (0,03 % de CO</a:t>
            </a:r>
            <a:r>
              <a:rPr lang="es-EC" sz="1700" baseline="-25000" dirty="0">
                <a:solidFill>
                  <a:schemeClr val="tx1"/>
                </a:solidFill>
              </a:rPr>
              <a:t>2</a:t>
            </a:r>
            <a:r>
              <a:rPr lang="es-EC" sz="1700" dirty="0">
                <a:solidFill>
                  <a:schemeClr val="tx1"/>
                </a:solidFill>
              </a:rPr>
              <a:t>) entonces se obtendrá una significativa densidad celular promedio (al menos 70 </a:t>
            </a:r>
            <a:r>
              <a:rPr lang="es-EC" sz="1700" dirty="0" smtClean="0">
                <a:solidFill>
                  <a:schemeClr val="tx1"/>
                </a:solidFill>
              </a:rPr>
              <a:t>x 10</a:t>
            </a:r>
            <a:r>
              <a:rPr lang="es-EC" sz="1700" baseline="30000" dirty="0" smtClean="0">
                <a:solidFill>
                  <a:schemeClr val="tx1"/>
                </a:solidFill>
              </a:rPr>
              <a:t>6</a:t>
            </a:r>
            <a:r>
              <a:rPr lang="es-EC" sz="1700" dirty="0" smtClean="0">
                <a:solidFill>
                  <a:schemeClr val="tx1"/>
                </a:solidFill>
              </a:rPr>
              <a:t> </a:t>
            </a:r>
            <a:r>
              <a:rPr lang="es-EC" sz="1700" dirty="0">
                <a:solidFill>
                  <a:schemeClr val="tx1"/>
                </a:solidFill>
              </a:rPr>
              <a:t>células por mililitro de medio cultivado).</a:t>
            </a:r>
          </a:p>
          <a:p>
            <a:endParaRPr lang="es-EC" dirty="0"/>
          </a:p>
        </p:txBody>
      </p:sp>
      <p:sp>
        <p:nvSpPr>
          <p:cNvPr id="2" name="1 CuadroTexto"/>
          <p:cNvSpPr txBox="1"/>
          <p:nvPr/>
        </p:nvSpPr>
        <p:spPr>
          <a:xfrm>
            <a:off x="2267744" y="908719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H</a:t>
            </a:r>
            <a:r>
              <a:rPr lang="es-EC" sz="2400" dirty="0" smtClean="0"/>
              <a:t>ipótesis 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988" y="0"/>
            <a:ext cx="8229600" cy="706090"/>
          </a:xfrm>
        </p:spPr>
        <p:txBody>
          <a:bodyPr/>
          <a:lstStyle/>
          <a:p>
            <a:r>
              <a:rPr lang="es-EC" sz="2800" dirty="0" smtClean="0"/>
              <a:t>MATERIALES Y MÉTODOS</a:t>
            </a:r>
            <a:endParaRPr lang="es-EC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3" y="550180"/>
            <a:ext cx="8496944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Obtención de la </a:t>
            </a:r>
            <a:r>
              <a:rPr lang="es-EC" sz="2000" dirty="0" smtClean="0"/>
              <a:t>cepa </a:t>
            </a:r>
            <a:r>
              <a:rPr lang="es-EC" sz="2000" i="1" dirty="0" smtClean="0"/>
              <a:t>Chlorella</a:t>
            </a:r>
            <a:r>
              <a:rPr lang="es-EC" sz="2000" dirty="0" smtClean="0"/>
              <a:t> sp, cultivo </a:t>
            </a:r>
            <a:r>
              <a:rPr lang="es-EC" sz="2000" dirty="0"/>
              <a:t>y conservación del </a:t>
            </a:r>
            <a:r>
              <a:rPr lang="es-EC" sz="2000" dirty="0" smtClean="0"/>
              <a:t>inóculo</a:t>
            </a:r>
            <a:endParaRPr lang="es-EC" sz="20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682384" y="1412776"/>
            <a:ext cx="1224136" cy="720080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DISERLAB (PUCE)</a:t>
            </a:r>
          </a:p>
          <a:p>
            <a:pPr algn="ctr"/>
            <a:r>
              <a:rPr lang="es-ES" sz="1400" dirty="0" err="1" smtClean="0"/>
              <a:t>Nayón</a:t>
            </a:r>
            <a:endParaRPr lang="es-EC" sz="14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2122544" y="1412777"/>
            <a:ext cx="1496020" cy="917750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Inóculo puro</a:t>
            </a:r>
          </a:p>
          <a:p>
            <a:pPr algn="ctr"/>
            <a:r>
              <a:rPr lang="es-EC" sz="1200" dirty="0" smtClean="0"/>
              <a:t>500 </a:t>
            </a:r>
            <a:r>
              <a:rPr lang="es-EC" sz="1200" dirty="0" err="1" smtClean="0"/>
              <a:t>mL</a:t>
            </a:r>
            <a:endParaRPr lang="es-EC" sz="1200" dirty="0" smtClean="0"/>
          </a:p>
          <a:p>
            <a:pPr algn="ctr"/>
            <a:r>
              <a:rPr lang="es-ES" sz="1200" dirty="0"/>
              <a:t>1 x 10</a:t>
            </a:r>
            <a:r>
              <a:rPr lang="es-ES" sz="1200" baseline="30000" dirty="0"/>
              <a:t>6 </a:t>
            </a:r>
            <a:r>
              <a:rPr lang="es-ES" sz="1200" dirty="0"/>
              <a:t>células por mililitro</a:t>
            </a:r>
            <a:endParaRPr lang="es-EC" sz="12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850736" y="1412776"/>
            <a:ext cx="1585360" cy="917751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200" dirty="0"/>
              <a:t>Frasco ámbar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200" dirty="0"/>
              <a:t>Condiciones </a:t>
            </a:r>
            <a:r>
              <a:rPr lang="es-EC" sz="1200" dirty="0" smtClean="0"/>
              <a:t>normales (P y T)</a:t>
            </a:r>
            <a:endParaRPr lang="es-EC" dirty="0"/>
          </a:p>
        </p:txBody>
      </p:sp>
      <p:sp>
        <p:nvSpPr>
          <p:cNvPr id="14" name="13 Flecha derecha"/>
          <p:cNvSpPr/>
          <p:nvPr/>
        </p:nvSpPr>
        <p:spPr>
          <a:xfrm>
            <a:off x="1834512" y="1621548"/>
            <a:ext cx="288032" cy="395685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>
            <a:off x="3578148" y="1640598"/>
            <a:ext cx="288032" cy="395685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derecha"/>
          <p:cNvSpPr/>
          <p:nvPr/>
        </p:nvSpPr>
        <p:spPr>
          <a:xfrm>
            <a:off x="5442855" y="1640598"/>
            <a:ext cx="641983" cy="395685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6823833" y="3007190"/>
            <a:ext cx="1524776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Google </a:t>
            </a:r>
            <a:r>
              <a:rPr lang="es-ES" sz="800" dirty="0" err="1"/>
              <a:t>maps</a:t>
            </a:r>
            <a:r>
              <a:rPr lang="es-ES" sz="800" dirty="0"/>
              <a:t> (2012)</a:t>
            </a:r>
            <a:endParaRPr lang="es-EC" sz="800" dirty="0"/>
          </a:p>
        </p:txBody>
      </p:sp>
      <p:pic>
        <p:nvPicPr>
          <p:cNvPr id="22" name="Picture 2" descr="C:\Users\user\Documents\ALEXDOCS\Tesis\140120132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6777" r="20710" b="10700"/>
          <a:stretch/>
        </p:blipFill>
        <p:spPr bwMode="auto">
          <a:xfrm>
            <a:off x="789866" y="3694327"/>
            <a:ext cx="663972" cy="11200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689804" y="4888006"/>
            <a:ext cx="864096" cy="338554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inóculo inicial</a:t>
            </a:r>
            <a:endParaRPr lang="es-EC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D:\ALEXDOCS\Documentoslaptop\alexdocs\tesis\EScito tesis\fotosbioreactor\110620120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5" r="36017" b="7534"/>
          <a:stretch/>
        </p:blipFill>
        <p:spPr bwMode="auto">
          <a:xfrm>
            <a:off x="3545741" y="3134438"/>
            <a:ext cx="456964" cy="10156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Flecha doblada hacia arriba"/>
          <p:cNvSpPr/>
          <p:nvPr/>
        </p:nvSpPr>
        <p:spPr>
          <a:xfrm rot="5400000">
            <a:off x="2539463" y="4580618"/>
            <a:ext cx="1054057" cy="484049"/>
          </a:xfrm>
          <a:prstGeom prst="bent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Flecha doblada hacia arriba"/>
          <p:cNvSpPr/>
          <p:nvPr/>
        </p:nvSpPr>
        <p:spPr>
          <a:xfrm rot="5400000" flipH="1">
            <a:off x="2668681" y="3645880"/>
            <a:ext cx="795624" cy="484049"/>
          </a:xfrm>
          <a:prstGeom prst="bent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Pentágono"/>
          <p:cNvSpPr/>
          <p:nvPr/>
        </p:nvSpPr>
        <p:spPr>
          <a:xfrm>
            <a:off x="2473264" y="4139130"/>
            <a:ext cx="475214" cy="267712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CuadroTexto"/>
          <p:cNvSpPr txBox="1"/>
          <p:nvPr/>
        </p:nvSpPr>
        <p:spPr>
          <a:xfrm>
            <a:off x="1751241" y="4888006"/>
            <a:ext cx="871562" cy="338554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Densidad celular 1 x 10</a:t>
            </a:r>
            <a:r>
              <a:rPr lang="es-EC" sz="800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cél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endParaRPr lang="es-EC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Flecha derecha"/>
          <p:cNvSpPr/>
          <p:nvPr/>
        </p:nvSpPr>
        <p:spPr>
          <a:xfrm>
            <a:off x="6345493" y="4884755"/>
            <a:ext cx="956680" cy="535265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/>
          <a:stretch/>
        </p:blipFill>
        <p:spPr bwMode="auto">
          <a:xfrm>
            <a:off x="1788883" y="3694328"/>
            <a:ext cx="784026" cy="1120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3153072" y="4218430"/>
            <a:ext cx="1440160" cy="338554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 inóculo + 50 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s-EC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(F/2)</a:t>
            </a:r>
          </a:p>
          <a:p>
            <a:pPr algn="ctr"/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1 x 10</a:t>
            </a:r>
            <a:r>
              <a:rPr lang="es-EC" sz="800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cél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 descr="D:\ALEXDOCS\Documentoslaptop\alexdocs\tesis\EScito tesis\fotosbioreactor\110620120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21" b="13342"/>
          <a:stretch/>
        </p:blipFill>
        <p:spPr bwMode="auto">
          <a:xfrm>
            <a:off x="3559227" y="4769282"/>
            <a:ext cx="443478" cy="859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3153072" y="5717165"/>
            <a:ext cx="1440160" cy="338554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 inóculo + 50 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s-EC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(F/2)</a:t>
            </a:r>
          </a:p>
          <a:p>
            <a:pPr algn="ctr"/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1 x 10</a:t>
            </a:r>
            <a:r>
              <a:rPr lang="es-EC" sz="800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cél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Flecha derecha"/>
          <p:cNvSpPr/>
          <p:nvPr/>
        </p:nvSpPr>
        <p:spPr>
          <a:xfrm>
            <a:off x="1470483" y="4030055"/>
            <a:ext cx="318400" cy="376787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5" name="Picture 7" descr="D:\ALEXDOCS\Documentoslaptop\alexdocs\tesis\EScito tesis\fotosbioreactor\1106201207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59435" r="12539"/>
          <a:stretch/>
        </p:blipFill>
        <p:spPr bwMode="auto">
          <a:xfrm>
            <a:off x="5436095" y="3490093"/>
            <a:ext cx="2218851" cy="8099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5946334" y="4365206"/>
            <a:ext cx="871562" cy="215444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1 x 10</a:t>
            </a:r>
            <a:r>
              <a:rPr lang="es-EC" sz="800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cél</a:t>
            </a:r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C" sz="8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endParaRPr lang="es-EC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426749" y="4996818"/>
            <a:ext cx="918743" cy="338554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Incubación </a:t>
            </a:r>
          </a:p>
          <a:p>
            <a:pPr algn="ctr"/>
            <a:r>
              <a:rPr lang="es-EC" sz="800" dirty="0" smtClean="0">
                <a:latin typeface="Times New Roman" pitchFamily="18" charset="0"/>
                <a:cs typeface="Times New Roman" pitchFamily="18" charset="0"/>
              </a:rPr>
              <a:t>8 días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7302174" y="4845181"/>
            <a:ext cx="1115160" cy="68367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Escalamiento</a:t>
            </a:r>
            <a:endParaRPr lang="es-EC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38 Flecha derecha"/>
          <p:cNvSpPr/>
          <p:nvPr/>
        </p:nvSpPr>
        <p:spPr>
          <a:xfrm>
            <a:off x="4002703" y="2996952"/>
            <a:ext cx="1440152" cy="1298661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950" dirty="0" smtClean="0">
                <a:latin typeface="Times New Roman" pitchFamily="18" charset="0"/>
                <a:cs typeface="Times New Roman" pitchFamily="18" charset="0"/>
              </a:rPr>
              <a:t>18-22 °C</a:t>
            </a:r>
          </a:p>
          <a:p>
            <a:pPr algn="ctr"/>
            <a:r>
              <a:rPr lang="es-EC" sz="950" dirty="0" smtClean="0">
                <a:latin typeface="Times New Roman" pitchFamily="18" charset="0"/>
                <a:cs typeface="Times New Roman" pitchFamily="18" charset="0"/>
              </a:rPr>
              <a:t>100 luxes</a:t>
            </a:r>
          </a:p>
          <a:p>
            <a:pPr algn="ctr"/>
            <a:r>
              <a:rPr lang="es-EC" sz="950" dirty="0" smtClean="0">
                <a:latin typeface="Times New Roman" pitchFamily="18" charset="0"/>
                <a:cs typeface="Times New Roman" pitchFamily="18" charset="0"/>
              </a:rPr>
              <a:t>Aireación continua</a:t>
            </a:r>
          </a:p>
          <a:p>
            <a:pPr algn="ctr"/>
            <a:r>
              <a:rPr lang="es-EC" sz="950" dirty="0" smtClean="0">
                <a:latin typeface="Times New Roman" pitchFamily="18" charset="0"/>
                <a:cs typeface="Times New Roman" pitchFamily="18" charset="0"/>
              </a:rPr>
              <a:t>pH 7,5 - 8</a:t>
            </a:r>
          </a:p>
          <a:p>
            <a:pPr algn="ctr"/>
            <a:endParaRPr lang="es-EC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43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38" y="1140915"/>
            <a:ext cx="2804846" cy="185603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45" name="44 Rectángulo"/>
          <p:cNvSpPr/>
          <p:nvPr/>
        </p:nvSpPr>
        <p:spPr>
          <a:xfrm>
            <a:off x="6084838" y="1126905"/>
            <a:ext cx="2804846" cy="438938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C" sz="1300" dirty="0"/>
              <a:t>Laboratorio de Biotecnología y Energías Renovables-EEQ</a:t>
            </a:r>
          </a:p>
          <a:p>
            <a:pPr algn="ctr"/>
            <a:endParaRPr lang="es-EC" sz="1400" dirty="0"/>
          </a:p>
        </p:txBody>
      </p:sp>
      <p:sp>
        <p:nvSpPr>
          <p:cNvPr id="41" name="40 Flecha derecha"/>
          <p:cNvSpPr/>
          <p:nvPr/>
        </p:nvSpPr>
        <p:spPr>
          <a:xfrm>
            <a:off x="4010529" y="4574833"/>
            <a:ext cx="1440152" cy="1298661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950" dirty="0" smtClean="0">
                <a:latin typeface="Times New Roman" pitchFamily="18" charset="0"/>
                <a:cs typeface="Times New Roman" pitchFamily="18" charset="0"/>
              </a:rPr>
              <a:t>18-22 °C</a:t>
            </a:r>
          </a:p>
          <a:p>
            <a:pPr algn="ctr"/>
            <a:r>
              <a:rPr lang="es-EC" sz="950" dirty="0" smtClean="0">
                <a:latin typeface="Times New Roman" pitchFamily="18" charset="0"/>
                <a:cs typeface="Times New Roman" pitchFamily="18" charset="0"/>
              </a:rPr>
              <a:t>100 luxes</a:t>
            </a:r>
          </a:p>
          <a:p>
            <a:pPr algn="ctr"/>
            <a:r>
              <a:rPr lang="es-EC" sz="950" dirty="0" smtClean="0">
                <a:latin typeface="Times New Roman" pitchFamily="18" charset="0"/>
                <a:cs typeface="Times New Roman" pitchFamily="18" charset="0"/>
              </a:rPr>
              <a:t>Aireación continua</a:t>
            </a:r>
          </a:p>
          <a:p>
            <a:pPr algn="ctr"/>
            <a:r>
              <a:rPr lang="es-EC" sz="950" dirty="0" smtClean="0">
                <a:latin typeface="Times New Roman" pitchFamily="18" charset="0"/>
                <a:cs typeface="Times New Roman" pitchFamily="18" charset="0"/>
              </a:rPr>
              <a:t>pH 7,5 - 8</a:t>
            </a:r>
          </a:p>
          <a:p>
            <a:pPr algn="ctr"/>
            <a:endParaRPr lang="es-EC" sz="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8128" y="0"/>
            <a:ext cx="8229600" cy="562074"/>
          </a:xfrm>
        </p:spPr>
        <p:txBody>
          <a:bodyPr/>
          <a:lstStyle/>
          <a:p>
            <a:r>
              <a:rPr lang="es-EC" dirty="0"/>
              <a:t>MATERIALES Y MÉTODOS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017037" y="517376"/>
            <a:ext cx="4714209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Escalamiento del </a:t>
            </a:r>
            <a:r>
              <a:rPr lang="es-ES" sz="2000" dirty="0" smtClean="0"/>
              <a:t>cultivo</a:t>
            </a:r>
            <a:endParaRPr lang="es-ES" sz="2000" dirty="0"/>
          </a:p>
        </p:txBody>
      </p:sp>
      <p:pic>
        <p:nvPicPr>
          <p:cNvPr id="5" name="Picture 2" descr="C:\Users\user\Documents\ALEXDOCS\Tesis\140120132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21946"/>
          <a:stretch/>
        </p:blipFill>
        <p:spPr bwMode="auto">
          <a:xfrm>
            <a:off x="2802089" y="4280465"/>
            <a:ext cx="559732" cy="124618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02089" y="5727384"/>
            <a:ext cx="669262" cy="246221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s-EC" sz="10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91685" y="5727384"/>
            <a:ext cx="669263" cy="246221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2,5 L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C:\Users\user\Documents\ALEXDOCS\Tesis\14012013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7" y="4278797"/>
            <a:ext cx="1839164" cy="12478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78585" y="5727384"/>
            <a:ext cx="1929370" cy="246221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Esterilizó y desinfectó recipientes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user\Documents\ALEXDOCS\Tesis\14012013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r="21019"/>
          <a:stretch/>
        </p:blipFill>
        <p:spPr bwMode="auto">
          <a:xfrm>
            <a:off x="3747291" y="4328795"/>
            <a:ext cx="529445" cy="11978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704879" y="5745202"/>
            <a:ext cx="669263" cy="246221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es-EC" sz="10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Flecha curvada hacia abajo"/>
          <p:cNvSpPr/>
          <p:nvPr/>
        </p:nvSpPr>
        <p:spPr>
          <a:xfrm>
            <a:off x="3027190" y="3744920"/>
            <a:ext cx="1033522" cy="540000"/>
          </a:xfrm>
          <a:prstGeom prst="curvedDownArrow">
            <a:avLst>
              <a:gd name="adj1" fmla="val 47096"/>
              <a:gd name="adj2" fmla="val 72498"/>
              <a:gd name="adj3" fmla="val 23620"/>
            </a:avLst>
          </a:prstGeom>
          <a:solidFill>
            <a:srgbClr val="FF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13" name="12 Flecha curvada hacia abajo"/>
          <p:cNvSpPr/>
          <p:nvPr/>
        </p:nvSpPr>
        <p:spPr>
          <a:xfrm>
            <a:off x="4153911" y="3744920"/>
            <a:ext cx="1080120" cy="540000"/>
          </a:xfrm>
          <a:prstGeom prst="curvedDownArrow">
            <a:avLst>
              <a:gd name="adj1" fmla="val 47096"/>
              <a:gd name="adj2" fmla="val 72498"/>
              <a:gd name="adj3" fmla="val 23620"/>
            </a:avLst>
          </a:prstGeom>
          <a:solidFill>
            <a:srgbClr val="FF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14" name="13 Flecha curvada hacia abajo"/>
          <p:cNvSpPr/>
          <p:nvPr/>
        </p:nvSpPr>
        <p:spPr>
          <a:xfrm>
            <a:off x="5376977" y="3744920"/>
            <a:ext cx="1105530" cy="540000"/>
          </a:xfrm>
          <a:prstGeom prst="curvedDownArrow">
            <a:avLst>
              <a:gd name="adj1" fmla="val 47096"/>
              <a:gd name="adj2" fmla="val 72498"/>
              <a:gd name="adj3" fmla="val 23620"/>
            </a:avLst>
          </a:prstGeom>
          <a:solidFill>
            <a:srgbClr val="FF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031002" y="3214343"/>
            <a:ext cx="811926" cy="2896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rgbClr val="000000"/>
                </a:solidFill>
              </a:rPr>
              <a:t>Etapa 2</a:t>
            </a:r>
            <a:endParaRPr lang="es-EC" sz="1200" dirty="0">
              <a:solidFill>
                <a:srgbClr val="00000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309558" y="3237638"/>
            <a:ext cx="874228" cy="2940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rgbClr val="000000"/>
                </a:solidFill>
              </a:rPr>
              <a:t>Etapa 3</a:t>
            </a:r>
            <a:endParaRPr lang="es-EC" sz="1200" dirty="0">
              <a:solidFill>
                <a:srgbClr val="000000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13857" y="3191460"/>
            <a:ext cx="1764619" cy="8234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</a:rPr>
              <a:t>Microbiológico</a:t>
            </a:r>
          </a:p>
          <a:p>
            <a:pPr algn="ctr"/>
            <a:r>
              <a:rPr lang="es-EC" sz="1400" dirty="0">
                <a:solidFill>
                  <a:srgbClr val="000000"/>
                </a:solidFill>
              </a:rPr>
              <a:t>Parámetros cinéticos </a:t>
            </a:r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2478476" y="3214342"/>
            <a:ext cx="323613" cy="340593"/>
          </a:xfrm>
          <a:prstGeom prst="rightArrow">
            <a:avLst/>
          </a:prstGeom>
          <a:solidFill>
            <a:srgbClr val="FF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derecha"/>
          <p:cNvSpPr/>
          <p:nvPr/>
        </p:nvSpPr>
        <p:spPr>
          <a:xfrm>
            <a:off x="3597766" y="3280054"/>
            <a:ext cx="441744" cy="260169"/>
          </a:xfrm>
          <a:prstGeom prst="rightArrow">
            <a:avLst/>
          </a:prstGeom>
          <a:solidFill>
            <a:srgbClr val="FF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CuadroTexto"/>
          <p:cNvSpPr txBox="1"/>
          <p:nvPr/>
        </p:nvSpPr>
        <p:spPr>
          <a:xfrm>
            <a:off x="5650179" y="5714096"/>
            <a:ext cx="961352" cy="400110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12 L</a:t>
            </a:r>
          </a:p>
          <a:p>
            <a:pPr algn="ctr"/>
            <a:r>
              <a:rPr lang="es-EC" sz="1000" i="1" dirty="0" smtClean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1 g/L 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4" descr="D:\ALEXDOCS\Documentoslaptop\alexdocs\tesis\EScito tesis\fotosbioreactor\16072012150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b="21482"/>
          <a:stretch/>
        </p:blipFill>
        <p:spPr bwMode="auto">
          <a:xfrm>
            <a:off x="6925169" y="4292990"/>
            <a:ext cx="1249392" cy="121946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6978554" y="5714099"/>
            <a:ext cx="1211563" cy="246221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15 L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5" descr="D:\ALEXDOCS\Documentoslaptop\alexdocs\tesis\EScito tesis\fotosbioreactor\030620120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40626" r="67711"/>
          <a:stretch/>
        </p:blipFill>
        <p:spPr bwMode="auto">
          <a:xfrm>
            <a:off x="5715205" y="4315843"/>
            <a:ext cx="831300" cy="11913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C:\Users\user\Documents\ALEXDOCS\Tesis\140120133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18410"/>
          <a:stretch/>
        </p:blipFill>
        <p:spPr bwMode="auto">
          <a:xfrm>
            <a:off x="4693971" y="4315843"/>
            <a:ext cx="756084" cy="119744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45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5" y="1002452"/>
            <a:ext cx="3236116" cy="18177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7" name="46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75" y="874977"/>
            <a:ext cx="2501231" cy="19271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2 Flecha izquierda y derecha"/>
          <p:cNvSpPr/>
          <p:nvPr/>
        </p:nvSpPr>
        <p:spPr>
          <a:xfrm>
            <a:off x="3914701" y="1198143"/>
            <a:ext cx="2186544" cy="1622029"/>
          </a:xfrm>
          <a:prstGeom prst="leftRightArrow">
            <a:avLst/>
          </a:prstGeom>
          <a:solidFill>
            <a:srgbClr val="FF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Dimensiones  </a:t>
            </a:r>
            <a:r>
              <a:rPr lang="es-EC" sz="1000" dirty="0"/>
              <a:t>del </a:t>
            </a:r>
            <a:r>
              <a:rPr lang="es-EC" sz="1000" dirty="0" smtClean="0"/>
              <a:t>prototipo</a:t>
            </a:r>
          </a:p>
          <a:p>
            <a:pPr algn="ctr"/>
            <a:endParaRPr lang="es-EC" sz="1000" dirty="0" smtClean="0"/>
          </a:p>
          <a:p>
            <a:pPr algn="ctr"/>
            <a:r>
              <a:rPr lang="es-EC" sz="1000" dirty="0" smtClean="0"/>
              <a:t>Semejanza geométrica </a:t>
            </a:r>
            <a:r>
              <a:rPr lang="es-EC" sz="1000" dirty="0"/>
              <a:t>cilíndrica </a:t>
            </a:r>
            <a:endParaRPr lang="es-EC" sz="1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50 Rectángulo"/>
              <p:cNvSpPr/>
              <p:nvPr/>
            </p:nvSpPr>
            <p:spPr>
              <a:xfrm>
                <a:off x="4793299" y="1634905"/>
                <a:ext cx="4293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000" i="1" baseline="-2500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2000" i="1" baseline="-2500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C" sz="2000" i="1" baseline="-2500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s-EC" sz="2000" dirty="0"/>
              </a:p>
            </p:txBody>
          </p:sp>
        </mc:Choice>
        <mc:Fallback xmlns="">
          <p:sp>
            <p:nvSpPr>
              <p:cNvPr id="51" name="5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99" y="1634905"/>
                <a:ext cx="429348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54 Flecha derecha"/>
          <p:cNvSpPr/>
          <p:nvPr/>
        </p:nvSpPr>
        <p:spPr>
          <a:xfrm>
            <a:off x="6549905" y="4598520"/>
            <a:ext cx="404633" cy="486664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9" name="58 Rectángulo redondeado"/>
          <p:cNvSpPr/>
          <p:nvPr/>
        </p:nvSpPr>
        <p:spPr>
          <a:xfrm>
            <a:off x="2811268" y="3191460"/>
            <a:ext cx="766796" cy="3020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rgbClr val="000000"/>
                </a:solidFill>
              </a:rPr>
              <a:t>Etapa 1</a:t>
            </a:r>
            <a:endParaRPr lang="es-EC" sz="1200" dirty="0">
              <a:solidFill>
                <a:srgbClr val="000000"/>
              </a:solidFill>
            </a:endParaRPr>
          </a:p>
        </p:txBody>
      </p:sp>
      <p:sp>
        <p:nvSpPr>
          <p:cNvPr id="60" name="59 Flecha derecha"/>
          <p:cNvSpPr/>
          <p:nvPr/>
        </p:nvSpPr>
        <p:spPr>
          <a:xfrm>
            <a:off x="4842928" y="3277531"/>
            <a:ext cx="441744" cy="275437"/>
          </a:xfrm>
          <a:prstGeom prst="rightArrow">
            <a:avLst/>
          </a:prstGeom>
          <a:solidFill>
            <a:srgbClr val="FF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20 Rectángulo"/>
              <p:cNvSpPr/>
              <p:nvPr/>
            </p:nvSpPr>
            <p:spPr>
              <a:xfrm>
                <a:off x="6546505" y="3237638"/>
                <a:ext cx="259342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000" b="1" i="1" dirty="0" smtClean="0"/>
                  <a:t>Donde:</a:t>
                </a:r>
              </a:p>
              <a:p>
                <a14:m>
                  <m:oMath xmlns:m="http://schemas.openxmlformats.org/officeDocument/2006/math">
                    <m:r>
                      <a:rPr lang="es-ES" sz="1000" i="1">
                        <a:latin typeface="Cambria Math"/>
                      </a:rPr>
                      <m:t>𝑋</m:t>
                    </m:r>
                    <m:r>
                      <a:rPr lang="es-ES" sz="1000">
                        <a:latin typeface="Cambria Math"/>
                      </a:rPr>
                      <m:t>=</m:t>
                    </m:r>
                  </m:oMath>
                </a14:m>
                <a:r>
                  <a:rPr lang="es-ES" sz="1000" dirty="0"/>
                  <a:t> Gramos por litro de biomasa </a:t>
                </a:r>
                <a:r>
                  <a:rPr lang="es-ES" sz="1000" dirty="0" smtClean="0"/>
                  <a:t> (</a:t>
                </a:r>
                <a:r>
                  <a:rPr lang="es-ES" sz="1000" dirty="0"/>
                  <a:t>g/L</a:t>
                </a:r>
                <a:r>
                  <a:rPr lang="es-ES" sz="1000" dirty="0" smtClean="0"/>
                  <a:t>) </a:t>
                </a:r>
                <a:endParaRPr lang="es-ES" sz="1000" dirty="0"/>
              </a:p>
            </p:txBody>
          </p:sp>
        </mc:Choice>
        <mc:Fallback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05" y="3237638"/>
                <a:ext cx="259342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1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648"/>
            <a:ext cx="8229600" cy="562074"/>
          </a:xfrm>
        </p:spPr>
        <p:txBody>
          <a:bodyPr/>
          <a:lstStyle/>
          <a:p>
            <a:r>
              <a:rPr lang="es-EC" dirty="0"/>
              <a:t>MATERIALES Y MÉTODOS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96" y="747367"/>
            <a:ext cx="1440160" cy="213357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47367"/>
            <a:ext cx="1157932" cy="17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821780" y="1106805"/>
                <a:ext cx="367240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000" b="1" i="1" dirty="0">
                    <a:latin typeface="Cambria" pitchFamily="18" charset="0"/>
                    <a:cs typeface="Calibri" pitchFamily="34" charset="0"/>
                  </a:rPr>
                  <a:t>Donde: </a:t>
                </a:r>
              </a:p>
              <a:p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s-ES" sz="1000" i="1">
                        <a:latin typeface="Cambria Math"/>
                      </a:rPr>
                      <m:t>𝐶𝑖</m:t>
                    </m:r>
                    <m:r>
                      <a:rPr lang="es-ES" sz="1000">
                        <a:latin typeface="Cambria Math"/>
                      </a:rPr>
                      <m:t>=</m:t>
                    </m:r>
                  </m:oMath>
                </a14:m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 Concentración inicial de microorganismos </a:t>
                </a:r>
                <a:r>
                  <a:rPr lang="es-ES" sz="1000" dirty="0" smtClean="0">
                    <a:latin typeface="Cambria" pitchFamily="18" charset="0"/>
                    <a:cs typeface="Calibri" pitchFamily="34" charset="0"/>
                  </a:rPr>
                  <a:t>(</a:t>
                </a:r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células / </a:t>
                </a:r>
                <a:r>
                  <a:rPr lang="es-ES" sz="1000" dirty="0" err="1">
                    <a:latin typeface="Cambria" pitchFamily="18" charset="0"/>
                    <a:cs typeface="Calibri" pitchFamily="34" charset="0"/>
                  </a:rPr>
                  <a:t>mL</a:t>
                </a:r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s-ES" sz="1000" i="1">
                        <a:latin typeface="Cambria Math"/>
                      </a:rPr>
                      <m:t>𝑉𝑖</m:t>
                    </m:r>
                    <m:r>
                      <a:rPr lang="es-ES" sz="1000" i="1">
                        <a:latin typeface="Cambria Math"/>
                      </a:rPr>
                      <m:t>=</m:t>
                    </m:r>
                  </m:oMath>
                </a14:m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 Volumen de inóculo puro </a:t>
                </a:r>
                <a:r>
                  <a:rPr lang="es-ES" sz="1000" dirty="0" smtClean="0">
                    <a:latin typeface="Cambria" pitchFamily="18" charset="0"/>
                    <a:cs typeface="Calibri" pitchFamily="34" charset="0"/>
                  </a:rPr>
                  <a:t>(</a:t>
                </a:r>
                <a:r>
                  <a:rPr lang="es-ES" sz="1000" dirty="0" err="1">
                    <a:latin typeface="Cambria" pitchFamily="18" charset="0"/>
                    <a:cs typeface="Calibri" pitchFamily="34" charset="0"/>
                  </a:rPr>
                  <a:t>mL</a:t>
                </a:r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s-ES" sz="1000" i="1">
                        <a:latin typeface="Cambria Math"/>
                      </a:rPr>
                      <m:t>𝐶𝑓</m:t>
                    </m:r>
                    <m:r>
                      <a:rPr lang="es-ES" sz="1000" i="1">
                        <a:latin typeface="Cambria Math"/>
                      </a:rPr>
                      <m:t>=</m:t>
                    </m:r>
                  </m:oMath>
                </a14:m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 Concentración final </a:t>
                </a:r>
                <a:r>
                  <a:rPr lang="es-ES" sz="1000" dirty="0" smtClean="0">
                    <a:latin typeface="Cambria" pitchFamily="18" charset="0"/>
                    <a:cs typeface="Calibri" pitchFamily="34" charset="0"/>
                  </a:rPr>
                  <a:t>(</a:t>
                </a:r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células /</a:t>
                </a:r>
                <a:r>
                  <a:rPr lang="es-ES" sz="1000" dirty="0" err="1">
                    <a:latin typeface="Cambria" pitchFamily="18" charset="0"/>
                    <a:cs typeface="Calibri" pitchFamily="34" charset="0"/>
                  </a:rPr>
                  <a:t>mL</a:t>
                </a:r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s-ES" sz="1000" i="1">
                        <a:latin typeface="Cambria Math"/>
                      </a:rPr>
                      <m:t>𝑉𝑓</m:t>
                    </m:r>
                    <m:r>
                      <a:rPr lang="es-ES" sz="1000">
                        <a:latin typeface="Cambria Math"/>
                      </a:rPr>
                      <m:t>=</m:t>
                    </m:r>
                  </m:oMath>
                </a14:m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 Volumen funcional de medio cultivo </a:t>
                </a:r>
                <a:r>
                  <a:rPr lang="es-ES" sz="1000" dirty="0" smtClean="0">
                    <a:latin typeface="Cambria" pitchFamily="18" charset="0"/>
                    <a:cs typeface="Calibri" pitchFamily="34" charset="0"/>
                  </a:rPr>
                  <a:t>(</a:t>
                </a:r>
                <a:r>
                  <a:rPr lang="es-ES" sz="1000" dirty="0" err="1" smtClean="0">
                    <a:latin typeface="Cambria" pitchFamily="18" charset="0"/>
                    <a:cs typeface="Calibri" pitchFamily="34" charset="0"/>
                  </a:rPr>
                  <a:t>mL</a:t>
                </a:r>
                <a:r>
                  <a:rPr lang="es-ES" sz="1000" dirty="0">
                    <a:latin typeface="Cambria" pitchFamily="18" charset="0"/>
                    <a:cs typeface="Calibri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80" y="1106805"/>
                <a:ext cx="3672408" cy="1015663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Rectángulo redondeado"/>
          <p:cNvSpPr/>
          <p:nvPr/>
        </p:nvSpPr>
        <p:spPr>
          <a:xfrm>
            <a:off x="4600122" y="1130965"/>
            <a:ext cx="4104456" cy="33828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Cambria" pitchFamily="18" charset="0"/>
              </a:rPr>
              <a:t>Volumen de medio fresco (</a:t>
            </a:r>
            <a:r>
              <a:rPr lang="es-ES" sz="1200" i="1" dirty="0" err="1">
                <a:latin typeface="Cambria" pitchFamily="18" charset="0"/>
              </a:rPr>
              <a:t>V</a:t>
            </a:r>
            <a:r>
              <a:rPr lang="es-ES" sz="1200" i="1" baseline="-25000" dirty="0" err="1">
                <a:latin typeface="Cambria" pitchFamily="18" charset="0"/>
              </a:rPr>
              <a:t>mf</a:t>
            </a:r>
            <a:r>
              <a:rPr lang="es-ES" sz="1200" dirty="0">
                <a:latin typeface="Cambria" pitchFamily="18" charset="0"/>
              </a:rPr>
              <a:t>)</a:t>
            </a:r>
            <a:r>
              <a:rPr lang="es-ES" sz="1200" i="1" dirty="0">
                <a:latin typeface="Cambria" pitchFamily="18" charset="0"/>
              </a:rPr>
              <a:t>=</a:t>
            </a:r>
            <a:r>
              <a:rPr lang="es-ES" sz="1200" i="1" dirty="0" err="1">
                <a:latin typeface="Cambria" pitchFamily="18" charset="0"/>
              </a:rPr>
              <a:t>V</a:t>
            </a:r>
            <a:r>
              <a:rPr lang="es-ES" sz="1200" i="1" baseline="-25000" dirty="0" err="1">
                <a:latin typeface="Cambria" pitchFamily="18" charset="0"/>
              </a:rPr>
              <a:t>f</a:t>
            </a:r>
            <a:r>
              <a:rPr lang="es-ES" sz="1200" i="1" dirty="0">
                <a:latin typeface="Cambria" pitchFamily="18" charset="0"/>
              </a:rPr>
              <a:t> -Vi = </a:t>
            </a:r>
            <a:r>
              <a:rPr lang="es-ES" sz="1200" b="1" dirty="0">
                <a:latin typeface="Cambria" pitchFamily="18" charset="0"/>
              </a:rPr>
              <a:t>12500 </a:t>
            </a:r>
            <a:r>
              <a:rPr lang="es-ES" sz="1200" b="1" dirty="0" err="1" smtClean="0">
                <a:latin typeface="Cambria" pitchFamily="18" charset="0"/>
              </a:rPr>
              <a:t>mL</a:t>
            </a:r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250272" y="1660472"/>
            <a:ext cx="2562088" cy="328368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Volumen funcional = </a:t>
            </a:r>
            <a:r>
              <a:rPr lang="es-ES" sz="1100" b="1" dirty="0" smtClean="0"/>
              <a:t>15 L</a:t>
            </a:r>
            <a:endParaRPr lang="es-ES" sz="1100" b="1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74" y="2279533"/>
            <a:ext cx="1282352" cy="543209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41" y="2365139"/>
            <a:ext cx="1093968" cy="22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5791324" y="2689898"/>
            <a:ext cx="1224136" cy="23099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i="1" dirty="0" smtClean="0"/>
              <a:t>F = </a:t>
            </a:r>
            <a:r>
              <a:rPr lang="es-EC" sz="1100" b="1" dirty="0"/>
              <a:t>1,026 L/d </a:t>
            </a:r>
            <a:endParaRPr lang="es-ES" sz="11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5274018" y="2188603"/>
            <a:ext cx="2220464" cy="362533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Caudal volumétrico</a:t>
            </a:r>
            <a:endParaRPr lang="es-ES" sz="1100" dirty="0"/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737" y="3027280"/>
            <a:ext cx="1383027" cy="504956"/>
          </a:xfrm>
          <a:prstGeom prst="rect">
            <a:avLst/>
          </a:prstGeom>
          <a:solidFill>
            <a:schemeClr val="bg1"/>
          </a:solidFill>
          <a:ln w="31750">
            <a:solidFill>
              <a:srgbClr val="FC6724"/>
            </a:solidFill>
            <a:miter lim="800000"/>
            <a:headEnd/>
            <a:tailEnd/>
          </a:ln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3241" y="2996798"/>
            <a:ext cx="1026417" cy="32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Rectángulo redondeado"/>
              <p:cNvSpPr/>
              <p:nvPr/>
            </p:nvSpPr>
            <p:spPr>
              <a:xfrm>
                <a:off x="5770394" y="3631905"/>
                <a:ext cx="1440160" cy="246931"/>
              </a:xfrm>
              <a:prstGeom prst="roundRect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1100" i="1" dirty="0" err="1" smtClean="0"/>
                  <a:t>Sr</a:t>
                </a:r>
                <a:r>
                  <a:rPr lang="es-EC" sz="1100" i="1" baseline="-25000" dirty="0" err="1"/>
                  <a:t>min</a:t>
                </a:r>
                <a14:m>
                  <m:oMath xmlns:m="http://schemas.openxmlformats.org/officeDocument/2006/math">
                    <m:r>
                      <a:rPr lang="es-ES" sz="1100" b="0" i="1" smtClean="0">
                        <a:latin typeface="Cambria Math"/>
                      </a:rPr>
                      <m:t> </m:t>
                    </m:r>
                    <m:r>
                      <a:rPr lang="es-EC" sz="1100" b="1">
                        <a:latin typeface="Cambria Math"/>
                      </a:rPr>
                      <m:t>=</m:t>
                    </m:r>
                  </m:oMath>
                </a14:m>
                <a:r>
                  <a:rPr lang="es-EC" sz="1100" b="1" dirty="0"/>
                  <a:t>1,358 g </a:t>
                </a:r>
                <a:r>
                  <a:rPr lang="es-EC" sz="1100" b="1" dirty="0" smtClean="0"/>
                  <a:t>N/L</a:t>
                </a:r>
                <a:endParaRPr lang="es-ES" sz="1100" dirty="0"/>
              </a:p>
            </p:txBody>
          </p:sp>
        </mc:Choice>
        <mc:Fallback xmlns="">
          <p:sp>
            <p:nvSpPr>
              <p:cNvPr id="25" name="24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94" y="3631905"/>
                <a:ext cx="1440160" cy="246931"/>
              </a:xfrm>
              <a:prstGeom prst="round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25 Rectángulo redondeado"/>
          <p:cNvSpPr/>
          <p:nvPr/>
        </p:nvSpPr>
        <p:spPr>
          <a:xfrm>
            <a:off x="5274017" y="3196964"/>
            <a:ext cx="2212335" cy="34465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/>
              <a:t>S</a:t>
            </a:r>
            <a:r>
              <a:rPr lang="es-EC" sz="1100" dirty="0" smtClean="0"/>
              <a:t>ustrato </a:t>
            </a:r>
            <a:r>
              <a:rPr lang="es-EC" sz="1100" dirty="0"/>
              <a:t>limitante mínima </a:t>
            </a:r>
            <a:endParaRPr lang="es-ES" sz="1100" dirty="0"/>
          </a:p>
        </p:txBody>
      </p:sp>
      <p:sp>
        <p:nvSpPr>
          <p:cNvPr id="27" name="26 Flecha abajo"/>
          <p:cNvSpPr/>
          <p:nvPr/>
        </p:nvSpPr>
        <p:spPr>
          <a:xfrm>
            <a:off x="6190513" y="2551137"/>
            <a:ext cx="396044" cy="180577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28" name="27 Flecha abajo"/>
          <p:cNvSpPr/>
          <p:nvPr/>
        </p:nvSpPr>
        <p:spPr>
          <a:xfrm>
            <a:off x="6170826" y="3451328"/>
            <a:ext cx="396044" cy="180577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solidFill>
                <a:srgbClr val="FF0000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6306350" y="4538074"/>
            <a:ext cx="2376264" cy="243027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i="1" dirty="0" smtClean="0"/>
              <a:t> </a:t>
            </a:r>
            <a:r>
              <a:rPr lang="es-EC" sz="1100" i="1" dirty="0" err="1" smtClean="0"/>
              <a:t>X</a:t>
            </a:r>
            <a:r>
              <a:rPr lang="es-EC" sz="1100" i="1" baseline="-25000" dirty="0" err="1" smtClean="0"/>
              <a:t>f</a:t>
            </a:r>
            <a:r>
              <a:rPr lang="es-EC" sz="1100" i="1" dirty="0" smtClean="0"/>
              <a:t>                   Tiempo de 3 días</a:t>
            </a:r>
            <a:endParaRPr lang="es-ES" sz="1100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6270452" y="4098341"/>
            <a:ext cx="2431800" cy="314130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Concentración de biomasa teórica</a:t>
            </a:r>
            <a:endParaRPr lang="es-ES" sz="1100" dirty="0"/>
          </a:p>
        </p:txBody>
      </p:sp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0391" y="3689906"/>
            <a:ext cx="1172118" cy="34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1" y="3657870"/>
            <a:ext cx="1890350" cy="380559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lecha abajo"/>
          <p:cNvSpPr/>
          <p:nvPr/>
        </p:nvSpPr>
        <p:spPr>
          <a:xfrm>
            <a:off x="6403392" y="1486814"/>
            <a:ext cx="324574" cy="202686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solidFill>
                <a:srgbClr val="FF0000"/>
              </a:solidFill>
            </a:endParaRPr>
          </a:p>
        </p:txBody>
      </p:sp>
      <p:pic>
        <p:nvPicPr>
          <p:cNvPr id="36" name="35 Imagen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1" y="4175631"/>
            <a:ext cx="5302119" cy="19443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6" name="15 Flecha derecha"/>
          <p:cNvSpPr/>
          <p:nvPr/>
        </p:nvSpPr>
        <p:spPr>
          <a:xfrm>
            <a:off x="6912614" y="4545058"/>
            <a:ext cx="298176" cy="236043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6335060" y="5013176"/>
            <a:ext cx="2174670" cy="68997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Diagrama de flujo del proceso</a:t>
            </a:r>
            <a:endParaRPr lang="es-ES" dirty="0"/>
          </a:p>
        </p:txBody>
      </p:sp>
      <p:sp>
        <p:nvSpPr>
          <p:cNvPr id="38" name="37 Flecha abajo"/>
          <p:cNvSpPr/>
          <p:nvPr/>
        </p:nvSpPr>
        <p:spPr>
          <a:xfrm>
            <a:off x="7288330" y="4357497"/>
            <a:ext cx="396044" cy="180577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8100"/>
            <a:ext cx="8229600" cy="510580"/>
          </a:xfrm>
        </p:spPr>
        <p:txBody>
          <a:bodyPr/>
          <a:lstStyle/>
          <a:p>
            <a:r>
              <a:rPr lang="es-EC" dirty="0"/>
              <a:t>MATERIALES Y MÉTODOS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03848" y="613162"/>
            <a:ext cx="3105337" cy="40011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algn="ctr"/>
            <a:r>
              <a:rPr lang="es-ES" sz="2000" dirty="0" smtClean="0"/>
              <a:t>Diseño del fotobioreactor </a:t>
            </a:r>
            <a:endParaRPr lang="es-ES" sz="20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732012" y="1013272"/>
            <a:ext cx="3240360" cy="64807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/>
              <a:t>B</a:t>
            </a:r>
            <a:r>
              <a:rPr lang="es-EC" dirty="0" err="1" smtClean="0"/>
              <a:t>ioreactores</a:t>
            </a:r>
            <a:r>
              <a:rPr lang="es-EC" dirty="0" smtClean="0"/>
              <a:t> </a:t>
            </a:r>
            <a:r>
              <a:rPr lang="es-EC" dirty="0"/>
              <a:t>de columna de burbujeo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4483993" y="1013272"/>
            <a:ext cx="3240360" cy="64807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 smtClean="0"/>
              <a:t>Agitación </a:t>
            </a:r>
            <a:r>
              <a:rPr lang="es-EC" sz="1300" dirty="0"/>
              <a:t>mecánica es remplazada por la inyección de gas</a:t>
            </a:r>
            <a:endParaRPr lang="es-ES" sz="13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22160" y="3785159"/>
            <a:ext cx="3240360" cy="504056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/>
              <a:t>3D </a:t>
            </a:r>
            <a:r>
              <a:rPr lang="es-EC" sz="1300" dirty="0" err="1"/>
              <a:t>SolidWorks</a:t>
            </a:r>
            <a:r>
              <a:rPr lang="es-EC" sz="1300" dirty="0"/>
              <a:t> versión 2009</a:t>
            </a:r>
            <a:endParaRPr lang="es-ES" sz="1300" dirty="0"/>
          </a:p>
        </p:txBody>
      </p:sp>
      <p:sp>
        <p:nvSpPr>
          <p:cNvPr id="14" name="13 Rectángulo"/>
          <p:cNvSpPr/>
          <p:nvPr/>
        </p:nvSpPr>
        <p:spPr>
          <a:xfrm>
            <a:off x="672787" y="4640589"/>
            <a:ext cx="3156089" cy="576064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Diseño del fotobioreactor en 3D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5521163" y="4233225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  <p:pic>
        <p:nvPicPr>
          <p:cNvPr id="18434" name="Picture 2" descr="C:\Documents and Settings\admin\Configuración local\Archivos temporales de Internet\Content.IE5\Z7S1C0I3\MC900433865[1].png">
            <a:hlinkClick r:id="rId2" action="ppaction://hlinkfil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37" y="3318939"/>
            <a:ext cx="914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Flecha derecha"/>
          <p:cNvSpPr/>
          <p:nvPr/>
        </p:nvSpPr>
        <p:spPr>
          <a:xfrm>
            <a:off x="3988693" y="1128936"/>
            <a:ext cx="495300" cy="416743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>
            <a:off x="2044318" y="1647016"/>
            <a:ext cx="396044" cy="35063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427984" y="1997645"/>
            <a:ext cx="3240360" cy="504056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Transferencia de masa de </a:t>
            </a:r>
            <a:r>
              <a:rPr lang="es-EC" sz="1300" dirty="0"/>
              <a:t>CO</a:t>
            </a:r>
            <a:r>
              <a:rPr lang="es-EC" sz="1300" baseline="-25000" dirty="0"/>
              <a:t>2</a:t>
            </a:r>
            <a:r>
              <a:rPr lang="es-EC" sz="1300" dirty="0"/>
              <a:t> </a:t>
            </a:r>
            <a:endParaRPr lang="es-ES" sz="1300" dirty="0"/>
          </a:p>
        </p:txBody>
      </p:sp>
      <p:sp>
        <p:nvSpPr>
          <p:cNvPr id="23" name="22 Flecha abajo"/>
          <p:cNvSpPr/>
          <p:nvPr/>
        </p:nvSpPr>
        <p:spPr>
          <a:xfrm>
            <a:off x="5904148" y="1661344"/>
            <a:ext cx="288032" cy="325305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22160" y="2047043"/>
            <a:ext cx="3240360" cy="454658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Iluminación</a:t>
            </a:r>
            <a:endParaRPr lang="es-ES" sz="13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88516" y="2852331"/>
            <a:ext cx="3240360" cy="504056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Cosecha</a:t>
            </a:r>
            <a:endParaRPr lang="es-ES" sz="1300" dirty="0"/>
          </a:p>
        </p:txBody>
      </p:sp>
      <p:sp>
        <p:nvSpPr>
          <p:cNvPr id="28" name="27 Flecha abajo"/>
          <p:cNvSpPr/>
          <p:nvPr/>
        </p:nvSpPr>
        <p:spPr>
          <a:xfrm>
            <a:off x="2010674" y="2501701"/>
            <a:ext cx="396044" cy="35063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29" name="28 Flecha abajo"/>
          <p:cNvSpPr/>
          <p:nvPr/>
        </p:nvSpPr>
        <p:spPr>
          <a:xfrm>
            <a:off x="2044318" y="3365633"/>
            <a:ext cx="396044" cy="419526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30" name="29 Flecha abajo"/>
          <p:cNvSpPr/>
          <p:nvPr/>
        </p:nvSpPr>
        <p:spPr>
          <a:xfrm>
            <a:off x="2044318" y="4289215"/>
            <a:ext cx="396044" cy="35063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10492"/>
            <a:ext cx="8229600" cy="1143000"/>
          </a:xfrm>
        </p:spPr>
        <p:txBody>
          <a:bodyPr/>
          <a:lstStyle/>
          <a:p>
            <a:r>
              <a:rPr lang="es-EC" dirty="0"/>
              <a:t>MATERIALES Y MÉTODOS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343564" y="548680"/>
            <a:ext cx="6811770" cy="40011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Sistema de administración de CO</a:t>
            </a:r>
            <a:r>
              <a:rPr lang="es-EC" sz="2000" baseline="-25000" dirty="0"/>
              <a:t>2</a:t>
            </a:r>
            <a:r>
              <a:rPr lang="es-EC" sz="2000" dirty="0"/>
              <a:t> a través de aireación</a:t>
            </a:r>
            <a:endParaRPr lang="es-E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82" y="1293360"/>
            <a:ext cx="2303120" cy="601869"/>
          </a:xfrm>
          <a:prstGeom prst="rect">
            <a:avLst/>
          </a:prstGeom>
          <a:noFill/>
          <a:ln w="31750">
            <a:solidFill>
              <a:srgbClr val="FC672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39" y="1421662"/>
            <a:ext cx="1140878" cy="17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899592" y="1394788"/>
            <a:ext cx="3240360" cy="500441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T</a:t>
            </a:r>
            <a:r>
              <a:rPr lang="es-EC" sz="1400" dirty="0" smtClean="0"/>
              <a:t>ubo plástico </a:t>
            </a:r>
          </a:p>
          <a:p>
            <a:pPr algn="ctr"/>
            <a:endParaRPr lang="es-EC" sz="1400" dirty="0" smtClean="0"/>
          </a:p>
        </p:txBody>
      </p:sp>
      <p:sp>
        <p:nvSpPr>
          <p:cNvPr id="9" name="8 Rectángulo redondeado"/>
          <p:cNvSpPr/>
          <p:nvPr/>
        </p:nvSpPr>
        <p:spPr>
          <a:xfrm>
            <a:off x="724311" y="2483107"/>
            <a:ext cx="1872208" cy="707988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170 orificios </a:t>
            </a:r>
            <a:endParaRPr lang="es-EC" sz="1400" dirty="0" smtClean="0"/>
          </a:p>
          <a:p>
            <a:pPr algn="ctr"/>
            <a:r>
              <a:rPr lang="es-EC" sz="1400" dirty="0" smtClean="0"/>
              <a:t>1 </a:t>
            </a:r>
            <a:r>
              <a:rPr lang="es-EC" sz="1400" dirty="0"/>
              <a:t>mm </a:t>
            </a:r>
            <a:r>
              <a:rPr lang="es-EC" sz="1400" dirty="0" smtClean="0"/>
              <a:t>diámetro</a:t>
            </a:r>
            <a:endParaRPr lang="es-E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 redondeado"/>
              <p:cNvSpPr/>
              <p:nvPr/>
            </p:nvSpPr>
            <p:spPr>
              <a:xfrm>
                <a:off x="4930246" y="2062339"/>
                <a:ext cx="2454805" cy="397458"/>
              </a:xfrm>
              <a:prstGeom prst="roundRect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sz="1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sz="1400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s-EC" sz="1400" b="1" i="1">
                                <a:latin typeface="Cambria Math"/>
                              </a:rPr>
                              <m:t>´</m:t>
                            </m:r>
                          </m:e>
                          <m:sub>
                            <m:r>
                              <a:rPr lang="es-EC" sz="1400" b="1" i="1">
                                <a:latin typeface="Cambria Math"/>
                              </a:rPr>
                              <m:t>𝑳</m:t>
                            </m:r>
                          </m:sub>
                        </m:sSub>
                      </m:e>
                      <m:sub>
                        <m:r>
                          <a:rPr lang="es-EC" sz="1400" b="1" i="1">
                            <a:latin typeface="Cambria Math"/>
                          </a:rPr>
                          <m:t>𝑪</m:t>
                        </m:r>
                        <m:sSub>
                          <m:sSubPr>
                            <m:ctrlPr>
                              <a:rPr lang="es-ES" sz="1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sz="1400" b="1" i="1">
                                <a:latin typeface="Cambria Math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s-EC" sz="1400" b="1" dirty="0"/>
                  <a:t>= 4,014 x 10</a:t>
                </a:r>
                <a:r>
                  <a:rPr lang="es-EC" sz="1400" b="1" baseline="30000" dirty="0"/>
                  <a:t>-6</a:t>
                </a:r>
                <a:r>
                  <a:rPr lang="es-EC" sz="1400" b="1" dirty="0"/>
                  <a:t> </a:t>
                </a:r>
                <a:r>
                  <a:rPr lang="es-EC" sz="1400" b="1" dirty="0" smtClean="0"/>
                  <a:t>m/s</a:t>
                </a:r>
                <a:endParaRPr lang="es-ES" sz="1400" dirty="0"/>
              </a:p>
            </p:txBody>
          </p:sp>
        </mc:Choice>
        <mc:Fallback xmlns="">
          <p:sp>
            <p:nvSpPr>
              <p:cNvPr id="12" name="11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246" y="2062339"/>
                <a:ext cx="2454805" cy="39745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25 Flecha abajo"/>
          <p:cNvSpPr/>
          <p:nvPr/>
        </p:nvSpPr>
        <p:spPr>
          <a:xfrm>
            <a:off x="1367105" y="1895229"/>
            <a:ext cx="367989" cy="597667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solidFill>
                <a:srgbClr val="FF0000"/>
              </a:solidFill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4139952" y="1507978"/>
            <a:ext cx="906330" cy="387251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derecha"/>
          <p:cNvSpPr/>
          <p:nvPr/>
        </p:nvSpPr>
        <p:spPr>
          <a:xfrm>
            <a:off x="2519772" y="2695314"/>
            <a:ext cx="486323" cy="387251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0 Rectángulo redondeado"/>
              <p:cNvSpPr/>
              <p:nvPr/>
            </p:nvSpPr>
            <p:spPr>
              <a:xfrm>
                <a:off x="875205" y="3375950"/>
                <a:ext cx="3442629" cy="701121"/>
              </a:xfrm>
              <a:prstGeom prst="roundRect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EC" sz="1200" b="1" i="1">
                        <a:latin typeface="Cambria Math"/>
                      </a:rPr>
                      <m:t>𝑪𝒔</m:t>
                    </m:r>
                    <m:r>
                      <a:rPr lang="es-EC" sz="1200" b="1" i="1">
                        <a:latin typeface="Cambria Math"/>
                      </a:rPr>
                      <m:t>=</m:t>
                    </m:r>
                  </m:oMath>
                </a14:m>
                <a:r>
                  <a:rPr lang="es-ES" sz="1200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1200" b="1"/>
                      <m:t>,0146 </m:t>
                    </m:r>
                    <m:f>
                      <m:fPr>
                        <m:ctrlPr>
                          <a:rPr lang="es-ES" sz="12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EC" sz="1200" b="1"/>
                          <m:t>g</m:t>
                        </m:r>
                        <m:r>
                          <m:rPr>
                            <m:nor/>
                          </m:rPr>
                          <a:rPr lang="es-EC" sz="1200" b="1"/>
                          <m:t> </m:t>
                        </m:r>
                        <m:sSub>
                          <m:sSubPr>
                            <m:ctrlPr>
                              <a:rPr lang="es-ES" sz="1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s-EC" sz="1200" b="1"/>
                              <m:t>CO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s-EC" sz="1200" b="1"/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s-EC" sz="1200" b="1"/>
                          <m:t>L</m:t>
                        </m:r>
                        <m:r>
                          <m:rPr>
                            <m:nor/>
                          </m:rPr>
                          <a:rPr lang="es-EC" sz="1200" b="1" baseline="-25000"/>
                          <m:t>H</m:t>
                        </m:r>
                        <m:r>
                          <m:rPr>
                            <m:nor/>
                          </m:rPr>
                          <a:rPr lang="es-EC" sz="1200" b="1" baseline="-25000"/>
                          <m:t>2</m:t>
                        </m:r>
                        <m:r>
                          <m:rPr>
                            <m:nor/>
                          </m:rPr>
                          <a:rPr lang="es-EC" sz="1200" b="1" baseline="-25000"/>
                          <m:t>O</m:t>
                        </m:r>
                        <m:r>
                          <m:rPr>
                            <m:nor/>
                          </m:rPr>
                          <a:rPr lang="es-EC" sz="1200" b="1"/>
                          <m:t> (</m:t>
                        </m:r>
                        <m:r>
                          <m:rPr>
                            <m:nor/>
                          </m:rPr>
                          <a:rPr lang="es-EC" sz="1200" b="1"/>
                          <m:t>mediodecultivo</m:t>
                        </m:r>
                        <m:r>
                          <m:rPr>
                            <m:nor/>
                          </m:rPr>
                          <a:rPr lang="es-EC" sz="1200" b="1"/>
                          <m:t>)</m:t>
                        </m:r>
                      </m:den>
                    </m:f>
                  </m:oMath>
                </a14:m>
                <a:endParaRPr lang="es-ES" sz="1200" b="1" dirty="0"/>
              </a:p>
              <a:p>
                <a:pPr algn="ctr"/>
                <a:endParaRPr lang="es-ES" sz="1400" dirty="0"/>
              </a:p>
            </p:txBody>
          </p:sp>
        </mc:Choice>
        <mc:Fallback xmlns="">
          <p:sp>
            <p:nvSpPr>
              <p:cNvPr id="31" name="30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5" y="3375950"/>
                <a:ext cx="3442629" cy="701121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24 Flecha izquierda"/>
          <p:cNvSpPr/>
          <p:nvPr/>
        </p:nvSpPr>
        <p:spPr>
          <a:xfrm>
            <a:off x="4337856" y="3716592"/>
            <a:ext cx="2129717" cy="401383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4 Rectángulo"/>
              <p:cNvSpPr/>
              <p:nvPr/>
            </p:nvSpPr>
            <p:spPr>
              <a:xfrm>
                <a:off x="4593117" y="4221696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EC" sz="1000" i="1" dirty="0"/>
                  <a:t>Donde:  </a:t>
                </a:r>
                <a:endParaRPr lang="es-EC" sz="1000" i="1" dirty="0" smtClean="0"/>
              </a:p>
              <a:p>
                <a:endParaRPr lang="es-ES" sz="1000" i="1" dirty="0"/>
              </a:p>
              <a:p>
                <a:endParaRPr lang="es-ES" sz="1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1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s-EC" sz="10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s-EC" sz="1000">
                        <a:latin typeface="Cambria Math"/>
                      </a:rPr>
                      <m:t>=</m:t>
                    </m:r>
                  </m:oMath>
                </a14:m>
                <a:r>
                  <a:rPr lang="es-EC" sz="1000" dirty="0"/>
                  <a:t> Coeficiente de transferencia de masa de CO</a:t>
                </a:r>
                <a:r>
                  <a:rPr lang="es-EC" sz="1000" baseline="-25000" dirty="0"/>
                  <a:t>2 </a:t>
                </a:r>
                <a:r>
                  <a:rPr lang="es-EC" sz="1000" dirty="0"/>
                  <a:t>(m/s</a:t>
                </a:r>
                <a:r>
                  <a:rPr lang="es-EC" sz="10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s-EC" sz="1000" i="1">
                        <a:latin typeface="Cambria Math"/>
                      </a:rPr>
                      <m:t>𝐶𝑠</m:t>
                    </m:r>
                    <m:r>
                      <a:rPr lang="es-EC" sz="1000">
                        <a:latin typeface="Cambria Math"/>
                      </a:rPr>
                      <m:t>=</m:t>
                    </m:r>
                  </m:oMath>
                </a14:m>
                <a:r>
                  <a:rPr lang="es-EC" sz="1000" i="1" dirty="0"/>
                  <a:t> </a:t>
                </a:r>
                <a:r>
                  <a:rPr lang="es-EC" sz="1000" dirty="0"/>
                  <a:t>Concentración de saturación del gas en solución (g/m</a:t>
                </a:r>
                <a:r>
                  <a:rPr lang="es-EC" sz="1000" baseline="30000" dirty="0"/>
                  <a:t>3</a:t>
                </a:r>
                <a:r>
                  <a:rPr lang="es-EC" sz="1000" dirty="0"/>
                  <a:t>)</a:t>
                </a:r>
                <a:endParaRPr lang="es-ES" sz="1000" dirty="0"/>
              </a:p>
              <a:p>
                <a:r>
                  <a:rPr lang="es-EC" sz="1000" i="1" dirty="0" smtClean="0"/>
                  <a:t>A </a:t>
                </a:r>
                <a:r>
                  <a:rPr lang="es-EC" sz="1000" i="1" dirty="0"/>
                  <a:t>= </a:t>
                </a:r>
                <a:r>
                  <a:rPr lang="es-EC" sz="1000" dirty="0"/>
                  <a:t>Área a través de la cual se difunde el gas (mm</a:t>
                </a:r>
                <a:r>
                  <a:rPr lang="es-EC" sz="1000" baseline="30000" dirty="0"/>
                  <a:t>2</a:t>
                </a:r>
                <a:r>
                  <a:rPr lang="es-EC" sz="1000" dirty="0"/>
                  <a:t>)</a:t>
                </a:r>
                <a:endParaRPr lang="es-ES" sz="1000" dirty="0"/>
              </a:p>
              <a:p>
                <a:r>
                  <a:rPr lang="es-EC" sz="1000" i="1" dirty="0"/>
                  <a:t>V = </a:t>
                </a:r>
                <a:r>
                  <a:rPr lang="es-EC" sz="1000" dirty="0"/>
                  <a:t>Volumen a través del cual se difunde el gas (L) </a:t>
                </a:r>
                <a:endParaRPr lang="es-EC" sz="1000" dirty="0" smtClean="0"/>
              </a:p>
              <a:p>
                <a14:m>
                  <m:oMath xmlns:m="http://schemas.openxmlformats.org/officeDocument/2006/math">
                    <m:r>
                      <a:rPr lang="es-EC" sz="1000" i="1">
                        <a:latin typeface="Cambria Math"/>
                      </a:rPr>
                      <m:t>𝑃</m:t>
                    </m:r>
                    <m:r>
                      <a:rPr lang="es-EC" sz="1000" i="1">
                        <a:latin typeface="Cambria Math"/>
                      </a:rPr>
                      <m:t> </m:t>
                    </m:r>
                  </m:oMath>
                </a14:m>
                <a:r>
                  <a:rPr lang="es-EC" sz="1000" dirty="0"/>
                  <a:t>=</a:t>
                </a:r>
                <a:r>
                  <a:rPr lang="es-EC" sz="1000" i="1" dirty="0"/>
                  <a:t> </a:t>
                </a:r>
                <a:r>
                  <a:rPr lang="es-EC" sz="1000" dirty="0"/>
                  <a:t>Potencia del compresor (kW)</a:t>
                </a:r>
                <a:endParaRPr lang="es-ES" sz="1000" dirty="0"/>
              </a:p>
              <a:p>
                <a:endParaRPr lang="es-ES" sz="1000" dirty="0"/>
              </a:p>
            </p:txBody>
          </p:sp>
        </mc:Choice>
        <mc:Fallback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117" y="4221696"/>
                <a:ext cx="4572000" cy="147732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32 Rectángulo redondeado"/>
          <p:cNvSpPr/>
          <p:nvPr/>
        </p:nvSpPr>
        <p:spPr>
          <a:xfrm>
            <a:off x="1004146" y="4221696"/>
            <a:ext cx="2740343" cy="38648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/>
          </a:p>
          <a:p>
            <a:pPr algn="ctr"/>
            <a:r>
              <a:rPr lang="en-US" sz="1400" b="1" i="1" dirty="0" smtClean="0"/>
              <a:t>N</a:t>
            </a:r>
            <a:r>
              <a:rPr lang="en-US" sz="1400" b="1" i="1" dirty="0"/>
              <a:t> </a:t>
            </a:r>
            <a:r>
              <a:rPr lang="en-US" sz="1400" b="1" dirty="0" smtClean="0"/>
              <a:t>= </a:t>
            </a:r>
            <a:r>
              <a:rPr lang="en-US" sz="1400" b="1" dirty="0"/>
              <a:t>1,9604 x 10</a:t>
            </a:r>
            <a:r>
              <a:rPr lang="en-US" sz="1400" b="1" baseline="30000" dirty="0"/>
              <a:t>-4 </a:t>
            </a:r>
            <a:r>
              <a:rPr lang="en-US" sz="1400" b="1" dirty="0"/>
              <a:t>kg/s</a:t>
            </a:r>
            <a:endParaRPr lang="es-ES" sz="1400" b="1" dirty="0"/>
          </a:p>
          <a:p>
            <a:pPr algn="ctr"/>
            <a:endParaRPr lang="es-E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33 Rectángulo redondeado"/>
              <p:cNvSpPr/>
              <p:nvPr/>
            </p:nvSpPr>
            <p:spPr>
              <a:xfrm>
                <a:off x="854053" y="5494933"/>
                <a:ext cx="2771626" cy="386485"/>
              </a:xfrm>
              <a:prstGeom prst="roundRect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EC" sz="1400" b="1" i="1">
                        <a:latin typeface="Cambria Math"/>
                      </a:rPr>
                      <m:t>𝑷</m:t>
                    </m:r>
                    <m:r>
                      <a:rPr lang="es-EC" sz="1400" b="1">
                        <a:latin typeface="Cambria Math"/>
                      </a:rPr>
                      <m:t>=</m:t>
                    </m:r>
                  </m:oMath>
                </a14:m>
                <a:r>
                  <a:rPr lang="es-EC" sz="1400" b="1" dirty="0"/>
                  <a:t> 19,96 </a:t>
                </a:r>
                <a:r>
                  <a:rPr lang="es-EC" sz="1400" b="1" dirty="0" smtClean="0"/>
                  <a:t>W</a:t>
                </a:r>
                <a:endParaRPr lang="es-ES" sz="1400" dirty="0"/>
              </a:p>
            </p:txBody>
          </p:sp>
        </mc:Choice>
        <mc:Fallback>
          <p:sp>
            <p:nvSpPr>
              <p:cNvPr id="34" name="33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53" y="5494933"/>
                <a:ext cx="2771626" cy="386485"/>
              </a:xfrm>
              <a:prstGeom prst="roundRect">
                <a:avLst/>
              </a:prstGeom>
              <a:blipFill rotWithShape="1">
                <a:blip r:embed="rId10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Rectángulo"/>
          <p:cNvSpPr/>
          <p:nvPr/>
        </p:nvSpPr>
        <p:spPr>
          <a:xfrm>
            <a:off x="6141921" y="2499415"/>
            <a:ext cx="325651" cy="149454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0" y="4761979"/>
            <a:ext cx="2088231" cy="591291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74" y="4841400"/>
            <a:ext cx="1042513" cy="2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7 Flecha abajo"/>
          <p:cNvSpPr/>
          <p:nvPr/>
        </p:nvSpPr>
        <p:spPr>
          <a:xfrm>
            <a:off x="2123728" y="4050375"/>
            <a:ext cx="396044" cy="209763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0"/>
            <a:ext cx="8229600" cy="1143000"/>
          </a:xfrm>
        </p:spPr>
        <p:txBody>
          <a:bodyPr/>
          <a:lstStyle/>
          <a:p>
            <a:r>
              <a:rPr lang="es-EC" dirty="0"/>
              <a:t>MATERIALES Y MÉTODOS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05562" y="610755"/>
            <a:ext cx="3528392" cy="36933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C" dirty="0"/>
              <a:t>Sistema de iluminación</a:t>
            </a:r>
            <a:endParaRPr lang="es-E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71" y="1706661"/>
            <a:ext cx="1876425" cy="190500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14 Rectángulo redondeado"/>
              <p:cNvSpPr/>
              <p:nvPr/>
            </p:nvSpPr>
            <p:spPr>
              <a:xfrm>
                <a:off x="697938" y="1012172"/>
                <a:ext cx="3065674" cy="516640"/>
              </a:xfrm>
              <a:prstGeom prst="roundRect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sz="1400" dirty="0"/>
                  <a:t>3000 lux </a:t>
                </a:r>
                <a14:m>
                  <m:oMath xmlns:m="http://schemas.openxmlformats.org/officeDocument/2006/math">
                    <m:r>
                      <a:rPr lang="es-EC" sz="1400" i="1">
                        <a:latin typeface="Cambria Math"/>
                      </a:rPr>
                      <m:t>≈ </m:t>
                    </m:r>
                  </m:oMath>
                </a14:m>
                <a:r>
                  <a:rPr lang="es-EC" sz="1400" dirty="0"/>
                  <a:t>58 </a:t>
                </a:r>
                <a:r>
                  <a:rPr lang="es-EC" sz="1400" dirty="0" err="1"/>
                  <a:t>μmol</a:t>
                </a:r>
                <a:r>
                  <a:rPr lang="es-EC" sz="1400" dirty="0"/>
                  <a:t> </a:t>
                </a:r>
                <a:r>
                  <a:rPr lang="es-EC" sz="1400" dirty="0" smtClean="0"/>
                  <a:t>quanta/m</a:t>
                </a:r>
                <a:r>
                  <a:rPr lang="es-EC" sz="1400" baseline="30000" dirty="0" smtClean="0"/>
                  <a:t>2</a:t>
                </a:r>
                <a:r>
                  <a:rPr lang="es-EC" sz="1400" dirty="0" smtClean="0"/>
                  <a:t>.s</a:t>
                </a:r>
                <a:endParaRPr lang="es-ES" sz="1400" dirty="0"/>
              </a:p>
            </p:txBody>
          </p:sp>
        </mc:Choice>
        <mc:Fallback>
          <p:sp>
            <p:nvSpPr>
              <p:cNvPr id="15" name="14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8" y="1012172"/>
                <a:ext cx="3065674" cy="51664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71" y="3611661"/>
            <a:ext cx="1876425" cy="200828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296091" y="5652098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647891" y="658229"/>
            <a:ext cx="4032448" cy="70788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Sistema de alimentación del medio fresco al fotobioreactor</a:t>
            </a:r>
            <a:endParaRPr lang="es-E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03" y="1528812"/>
            <a:ext cx="1592419" cy="503265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17 Rectángulo"/>
              <p:cNvSpPr/>
              <p:nvPr/>
            </p:nvSpPr>
            <p:spPr>
              <a:xfrm>
                <a:off x="4847268" y="2284288"/>
                <a:ext cx="2790857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000" dirty="0"/>
                  <a:t>Donde:</a:t>
                </a:r>
              </a:p>
              <a:p>
                <a:r>
                  <a:rPr lang="es-ES" sz="10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1000" i="1">
                            <a:latin typeface="Cambria Math"/>
                          </a:rPr>
                          <m:t>𝑟𝑒𝑎𝑙</m:t>
                        </m:r>
                      </m:sub>
                    </m:sSub>
                    <m:r>
                      <a:rPr lang="es-ES" sz="1000">
                        <a:latin typeface="Cambria Math"/>
                      </a:rPr>
                      <m:t>=</m:t>
                    </m:r>
                  </m:oMath>
                </a14:m>
                <a:r>
                  <a:rPr lang="es-ES" sz="1000" i="1" dirty="0"/>
                  <a:t> </a:t>
                </a:r>
                <a:r>
                  <a:rPr lang="es-ES" sz="1000" dirty="0"/>
                  <a:t>Potencia de la bomba hidráulica (kW)</a:t>
                </a:r>
              </a:p>
              <a:p>
                <a14:m>
                  <m:oMath xmlns:m="http://schemas.openxmlformats.org/officeDocument/2006/math">
                    <m:r>
                      <a:rPr lang="es-ES" sz="1000" i="1">
                        <a:latin typeface="Cambria Math"/>
                      </a:rPr>
                      <m:t>𝜌</m:t>
                    </m:r>
                    <m:r>
                      <a:rPr lang="es-ES" sz="1000">
                        <a:latin typeface="Cambria Math"/>
                      </a:rPr>
                      <m:t>=</m:t>
                    </m:r>
                  </m:oMath>
                </a14:m>
                <a:r>
                  <a:rPr lang="es-ES" sz="1000" i="1" dirty="0"/>
                  <a:t> </a:t>
                </a:r>
                <a:r>
                  <a:rPr lang="es-ES" sz="1000" dirty="0"/>
                  <a:t>Densidad agua (kg/m</a:t>
                </a:r>
                <a:r>
                  <a:rPr lang="es-ES" sz="1000" baseline="30000" dirty="0"/>
                  <a:t>3</a:t>
                </a:r>
                <a:r>
                  <a:rPr lang="es-ES" sz="10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s-ES" sz="1000" i="1">
                        <a:latin typeface="Cambria Math"/>
                      </a:rPr>
                      <m:t>𝑄</m:t>
                    </m:r>
                    <m:r>
                      <a:rPr lang="es-ES" sz="1000">
                        <a:latin typeface="Cambria Math"/>
                      </a:rPr>
                      <m:t>=</m:t>
                    </m:r>
                  </m:oMath>
                </a14:m>
                <a:r>
                  <a:rPr lang="es-ES" sz="1000" i="1" dirty="0"/>
                  <a:t> </a:t>
                </a:r>
                <a:r>
                  <a:rPr lang="es-ES" sz="1000" dirty="0"/>
                  <a:t>Caudal de liquido (m</a:t>
                </a:r>
                <a:r>
                  <a:rPr lang="es-ES" sz="1000" baseline="30000" dirty="0"/>
                  <a:t>3</a:t>
                </a:r>
                <a:r>
                  <a:rPr lang="es-ES" sz="1000" dirty="0"/>
                  <a:t>/s)</a:t>
                </a:r>
              </a:p>
              <a:p>
                <a14:m>
                  <m:oMath xmlns:m="http://schemas.openxmlformats.org/officeDocument/2006/math">
                    <m:r>
                      <a:rPr lang="es-ES" sz="1000" i="1">
                        <a:latin typeface="Cambria Math"/>
                      </a:rPr>
                      <m:t>𝐻𝑎</m:t>
                    </m:r>
                    <m:r>
                      <a:rPr lang="es-ES" sz="1000">
                        <a:latin typeface="Cambria Math"/>
                      </a:rPr>
                      <m:t>=</m:t>
                    </m:r>
                  </m:oMath>
                </a14:m>
                <a:r>
                  <a:rPr lang="es-ES" sz="1000" i="1" dirty="0"/>
                  <a:t> </a:t>
                </a:r>
                <a:r>
                  <a:rPr lang="es-ES" sz="1000" dirty="0"/>
                  <a:t>Altura de bombeo (m)</a:t>
                </a:r>
              </a:p>
              <a:p>
                <a:r>
                  <a:rPr lang="es-ES" sz="1000" i="1" dirty="0"/>
                  <a:t> </a:t>
                </a:r>
                <a:endParaRPr lang="es-ES" sz="1000" dirty="0"/>
              </a:p>
            </p:txBody>
          </p:sp>
        </mc:Choice>
        <mc:Fallback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68" y="2284288"/>
                <a:ext cx="2790857" cy="11695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18 Rectángulo redondeado"/>
              <p:cNvSpPr/>
              <p:nvPr/>
            </p:nvSpPr>
            <p:spPr>
              <a:xfrm>
                <a:off x="5203182" y="3611661"/>
                <a:ext cx="2185818" cy="500799"/>
              </a:xfrm>
              <a:prstGeom prst="roundRect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4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s-ES" sz="1400" b="1" i="1">
                            <a:latin typeface="Cambria Math"/>
                          </a:rPr>
                          <m:t>𝒓𝒆𝒂𝒍</m:t>
                        </m:r>
                      </m:sub>
                    </m:sSub>
                    <m:r>
                      <a:rPr lang="en-US" sz="1400" b="1">
                        <a:latin typeface="Cambria Math"/>
                      </a:rPr>
                      <m:t>=</m:t>
                    </m:r>
                  </m:oMath>
                </a14:m>
                <a:r>
                  <a:rPr lang="en-US" sz="1400" b="1" dirty="0"/>
                  <a:t> </a:t>
                </a:r>
                <a:r>
                  <a:rPr lang="en-US" sz="1400" b="1" dirty="0" smtClean="0"/>
                  <a:t>0,00327 </a:t>
                </a:r>
                <a:r>
                  <a:rPr lang="en-US" sz="1400" b="1" dirty="0"/>
                  <a:t>W</a:t>
                </a:r>
                <a:endParaRPr lang="es-ES" sz="1400" dirty="0"/>
              </a:p>
              <a:p>
                <a:pPr algn="ctr"/>
                <a:endParaRPr lang="es-ES" sz="1400" dirty="0"/>
              </a:p>
            </p:txBody>
          </p:sp>
        </mc:Choice>
        <mc:Fallback>
          <p:sp>
            <p:nvSpPr>
              <p:cNvPr id="19" name="18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82" y="3611661"/>
                <a:ext cx="2185818" cy="500799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89" y="1576106"/>
            <a:ext cx="13525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6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9860" y="7039"/>
            <a:ext cx="8229600" cy="1143000"/>
          </a:xfrm>
        </p:spPr>
        <p:txBody>
          <a:bodyPr/>
          <a:lstStyle/>
          <a:p>
            <a:r>
              <a:rPr lang="es-EC" dirty="0"/>
              <a:t>MATERIALES Y MÉTODOS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995129" y="74204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2000" dirty="0"/>
          </a:p>
        </p:txBody>
      </p:sp>
      <p:sp>
        <p:nvSpPr>
          <p:cNvPr id="10" name="9 Rectángulo"/>
          <p:cNvSpPr/>
          <p:nvPr/>
        </p:nvSpPr>
        <p:spPr>
          <a:xfrm>
            <a:off x="3059832" y="742046"/>
            <a:ext cx="4032448" cy="40011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Construcción </a:t>
            </a:r>
            <a:r>
              <a:rPr lang="es-ES" sz="2000" dirty="0" smtClean="0"/>
              <a:t>del fotobioreactor </a:t>
            </a:r>
            <a:endParaRPr lang="es-E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4899656" y="1355513"/>
            <a:ext cx="3654085" cy="40011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Instalación del </a:t>
            </a:r>
            <a:r>
              <a:rPr lang="es-ES" sz="2000" dirty="0" smtClean="0"/>
              <a:t>compresor</a:t>
            </a:r>
            <a:endParaRPr lang="es-ES" sz="2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939635" y="1916832"/>
            <a:ext cx="2880320" cy="576064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compresor de 20 W </a:t>
            </a:r>
            <a:r>
              <a:rPr lang="es-EC" sz="1400" dirty="0" smtClean="0"/>
              <a:t>(acuario)</a:t>
            </a:r>
            <a:endParaRPr lang="es-ES" sz="1400" dirty="0"/>
          </a:p>
        </p:txBody>
      </p:sp>
      <p:sp>
        <p:nvSpPr>
          <p:cNvPr id="16" name="15 Rectángulo"/>
          <p:cNvSpPr/>
          <p:nvPr/>
        </p:nvSpPr>
        <p:spPr>
          <a:xfrm>
            <a:off x="4456067" y="2754855"/>
            <a:ext cx="4062331" cy="40011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s-EC" sz="2000" dirty="0"/>
              <a:t>Instalación de la bomba hidráulica</a:t>
            </a:r>
            <a:endParaRPr lang="es-ES" sz="20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4993372" y="3296475"/>
            <a:ext cx="2880320" cy="576064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Bomba</a:t>
            </a:r>
            <a:r>
              <a:rPr lang="en-US" sz="1400" dirty="0" smtClean="0"/>
              <a:t> </a:t>
            </a:r>
            <a:r>
              <a:rPr lang="en-US" sz="1400" dirty="0" err="1" smtClean="0"/>
              <a:t>hidraúlica</a:t>
            </a:r>
            <a:r>
              <a:rPr lang="en-US" sz="1400" dirty="0" smtClean="0"/>
              <a:t> 5 W </a:t>
            </a:r>
            <a:r>
              <a:rPr lang="es-EC" sz="1400" dirty="0" smtClean="0"/>
              <a:t>(acuario)</a:t>
            </a:r>
            <a:endParaRPr lang="es-ES" sz="14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975049" y="4041469"/>
            <a:ext cx="2880320" cy="576064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m</a:t>
            </a:r>
            <a:r>
              <a:rPr lang="es-EC" sz="1400" dirty="0" smtClean="0"/>
              <a:t>anguera plástica  (½”)</a:t>
            </a:r>
          </a:p>
          <a:p>
            <a:pPr algn="ctr"/>
            <a:r>
              <a:rPr lang="es-EC" sz="1400" dirty="0"/>
              <a:t>A</a:t>
            </a:r>
            <a:r>
              <a:rPr lang="es-EC" sz="1400" dirty="0" smtClean="0"/>
              <a:t>ltura 1 m</a:t>
            </a:r>
            <a:endParaRPr lang="es-ES" sz="1400" dirty="0"/>
          </a:p>
        </p:txBody>
      </p:sp>
      <p:sp>
        <p:nvSpPr>
          <p:cNvPr id="20" name="19 Flecha abajo"/>
          <p:cNvSpPr/>
          <p:nvPr/>
        </p:nvSpPr>
        <p:spPr>
          <a:xfrm>
            <a:off x="6217508" y="3862423"/>
            <a:ext cx="324574" cy="16337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solidFill>
                <a:srgbClr val="FF00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4884" y="1284729"/>
            <a:ext cx="4605748" cy="40011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s-EC" sz="2000" dirty="0"/>
              <a:t>Ensamblaje del sistema de iluminación</a:t>
            </a:r>
            <a:endParaRPr lang="es-ES" sz="20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866758" y="1776882"/>
            <a:ext cx="2880320" cy="684076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4 lámparas 20 </a:t>
            </a:r>
            <a:r>
              <a:rPr lang="es-EC" sz="1400" dirty="0"/>
              <a:t>W </a:t>
            </a:r>
            <a:r>
              <a:rPr lang="es-EC" sz="1400" dirty="0" smtClean="0"/>
              <a:t>(</a:t>
            </a:r>
            <a:r>
              <a:rPr lang="es-EC" sz="1400" dirty="0" err="1" smtClean="0"/>
              <a:t>flourescente</a:t>
            </a:r>
            <a:r>
              <a:rPr lang="es-EC" sz="1400" dirty="0" smtClean="0"/>
              <a:t>)</a:t>
            </a:r>
          </a:p>
          <a:p>
            <a:pPr algn="ctr"/>
            <a:r>
              <a:rPr lang="es-EC" sz="1400" dirty="0" smtClean="0"/>
              <a:t>1 foco 65 W luz blanca </a:t>
            </a:r>
            <a:endParaRPr lang="es-ES" sz="14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877598" y="2676982"/>
            <a:ext cx="2880320" cy="504056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3000 lux</a:t>
            </a:r>
            <a:endParaRPr lang="es-ES" sz="1400" dirty="0"/>
          </a:p>
        </p:txBody>
      </p:sp>
      <p:pic>
        <p:nvPicPr>
          <p:cNvPr id="24" name="2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64" y="3339816"/>
            <a:ext cx="2952328" cy="1914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5" name="24 Rectángulo"/>
          <p:cNvSpPr/>
          <p:nvPr/>
        </p:nvSpPr>
        <p:spPr>
          <a:xfrm>
            <a:off x="1646741" y="5319190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  <p:sp>
        <p:nvSpPr>
          <p:cNvPr id="26" name="25 Flecha abajo"/>
          <p:cNvSpPr/>
          <p:nvPr/>
        </p:nvSpPr>
        <p:spPr>
          <a:xfrm>
            <a:off x="2129354" y="2460958"/>
            <a:ext cx="324574" cy="16337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609"/>
            <a:ext cx="8229600" cy="1143000"/>
          </a:xfrm>
        </p:spPr>
        <p:txBody>
          <a:bodyPr/>
          <a:lstStyle/>
          <a:p>
            <a:r>
              <a:rPr lang="es-EC" dirty="0"/>
              <a:t>MATERIALES Y MÉTODOS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197274" y="620688"/>
            <a:ext cx="4572000" cy="400110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r>
              <a:rPr lang="es-ES" sz="2000" dirty="0"/>
              <a:t>Cuantificación de la biomasa </a:t>
            </a:r>
            <a:r>
              <a:rPr lang="es-ES" sz="2000" dirty="0" smtClean="0"/>
              <a:t>obtenida</a:t>
            </a:r>
            <a:r>
              <a:rPr lang="es-ES" dirty="0"/>
              <a:t> 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32" y="1092713"/>
            <a:ext cx="1641496" cy="258306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28" y="1125639"/>
            <a:ext cx="1283200" cy="19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20" y="1484784"/>
            <a:ext cx="4995614" cy="15157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571399" y="3293019"/>
            <a:ext cx="8105058" cy="40011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Sistema de </a:t>
            </a:r>
            <a:r>
              <a:rPr lang="es-EC" sz="2000" dirty="0" smtClean="0"/>
              <a:t>cosechado </a:t>
            </a:r>
            <a:r>
              <a:rPr lang="es-EC" sz="2000" dirty="0"/>
              <a:t>de la </a:t>
            </a:r>
            <a:r>
              <a:rPr lang="es-EC" sz="2000" dirty="0" err="1"/>
              <a:t>microalga</a:t>
            </a:r>
            <a:r>
              <a:rPr lang="es-EC" sz="2000" dirty="0"/>
              <a:t> y</a:t>
            </a:r>
            <a:r>
              <a:rPr lang="es-EC" sz="2000" dirty="0" smtClean="0"/>
              <a:t> </a:t>
            </a:r>
            <a:r>
              <a:rPr lang="es-EC" sz="2000" dirty="0"/>
              <a:t>reservorio </a:t>
            </a:r>
            <a:r>
              <a:rPr lang="es-EC" sz="2000" dirty="0" smtClean="0"/>
              <a:t>de la biomasa</a:t>
            </a:r>
            <a:endParaRPr lang="es-ES" sz="2000" dirty="0"/>
          </a:p>
        </p:txBody>
      </p:sp>
      <p:pic>
        <p:nvPicPr>
          <p:cNvPr id="10" name="9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96" y="3715644"/>
            <a:ext cx="6167671" cy="21616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1" name="10 Rectángulo"/>
          <p:cNvSpPr/>
          <p:nvPr/>
        </p:nvSpPr>
        <p:spPr>
          <a:xfrm>
            <a:off x="3769977" y="5898246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03180" y="2992458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</p:spTree>
    <p:extLst>
      <p:ext uri="{BB962C8B-B14F-4D97-AF65-F5344CB8AC3E}">
        <p14:creationId xmlns:p14="http://schemas.microsoft.com/office/powerpoint/2010/main" val="38361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805" y="0"/>
            <a:ext cx="8229600" cy="1143000"/>
          </a:xfrm>
        </p:spPr>
        <p:txBody>
          <a:bodyPr/>
          <a:lstStyle/>
          <a:p>
            <a:r>
              <a:rPr lang="es-EC" dirty="0"/>
              <a:t>MATERIALES Y MÉTODOS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6228184" y="1262379"/>
            <a:ext cx="1858145" cy="34837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Cosechada (filtrada)</a:t>
            </a:r>
            <a:endParaRPr lang="es-ES" sz="13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6266275" y="1800886"/>
            <a:ext cx="1858145" cy="2479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Secado directo al sol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58296" y="625364"/>
            <a:ext cx="3779934" cy="40011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Almacenamiento de la </a:t>
            </a:r>
            <a:r>
              <a:rPr lang="es-EC" sz="2000" dirty="0" smtClean="0"/>
              <a:t>biomasa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98378" y="2092786"/>
            <a:ext cx="765793" cy="400110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Día 0 </a:t>
            </a:r>
          </a:p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(inicial)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81558" y="4110662"/>
            <a:ext cx="821796" cy="1169551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Filtrado</a:t>
            </a:r>
          </a:p>
          <a:p>
            <a:pPr algn="ctr"/>
            <a:endParaRPr lang="es-EC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3929324" y="4568971"/>
            <a:ext cx="285142" cy="408734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2355981" y="3160522"/>
            <a:ext cx="487828" cy="584111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admin\Mis documentos\Alexdocs\tesis\FOTOS\230120133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5"/>
          <a:stretch/>
        </p:blipFill>
        <p:spPr bwMode="auto">
          <a:xfrm>
            <a:off x="898379" y="1278086"/>
            <a:ext cx="665513" cy="7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Documents and Settings\admin\Mis documentos\Alexdocs\tesis\FOTOS\20012013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12309"/>
          <a:stretch/>
        </p:blipFill>
        <p:spPr bwMode="auto">
          <a:xfrm>
            <a:off x="898379" y="2673557"/>
            <a:ext cx="665513" cy="76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Documents and Settings\admin\Mis documentos\Alexdocs\tesis\FOTOS\20012013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9" y="3896727"/>
            <a:ext cx="1094385" cy="7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885824" y="3498412"/>
            <a:ext cx="678067" cy="246221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Día  7 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898378" y="4768077"/>
            <a:ext cx="665513" cy="246221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Día 11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898379" y="5886442"/>
            <a:ext cx="665513" cy="246221"/>
          </a:xfrm>
          <a:prstGeom prst="rect">
            <a:avLst/>
          </a:prstGeom>
          <a:noFill/>
          <a:ln w="1905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Día 14,5</a:t>
            </a:r>
            <a:endParaRPr lang="es-EC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C:\Documents and Settings\admin\Mis documentos\Alexdocs\tesis\FOTOS\20012013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" y="5055759"/>
            <a:ext cx="1055057" cy="72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Pentágono"/>
          <p:cNvSpPr/>
          <p:nvPr/>
        </p:nvSpPr>
        <p:spPr>
          <a:xfrm>
            <a:off x="1563892" y="1459311"/>
            <a:ext cx="792088" cy="302089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Pentágono"/>
          <p:cNvSpPr/>
          <p:nvPr/>
        </p:nvSpPr>
        <p:spPr>
          <a:xfrm>
            <a:off x="1567939" y="2895168"/>
            <a:ext cx="852145" cy="317564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Pentágono"/>
          <p:cNvSpPr/>
          <p:nvPr/>
        </p:nvSpPr>
        <p:spPr>
          <a:xfrm>
            <a:off x="1789067" y="4110662"/>
            <a:ext cx="639688" cy="317564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Pentágono"/>
          <p:cNvSpPr/>
          <p:nvPr/>
        </p:nvSpPr>
        <p:spPr>
          <a:xfrm>
            <a:off x="1789067" y="5261238"/>
            <a:ext cx="639688" cy="295964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2175497" y="1459312"/>
            <a:ext cx="288032" cy="409789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9" name="Picture 7" descr="C:\Documents and Settings\admin\Mis documentos\Alexdocs\tesis\FOTOS\200120133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90" y="4621196"/>
            <a:ext cx="719977" cy="5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784586" y="617373"/>
            <a:ext cx="3365025" cy="40011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algn="ctr"/>
            <a:r>
              <a:rPr lang="es-ES" sz="2000" dirty="0" smtClean="0"/>
              <a:t>Cuantificación </a:t>
            </a:r>
            <a:r>
              <a:rPr lang="es-ES" sz="2000" dirty="0"/>
              <a:t>de los lípidos</a:t>
            </a:r>
          </a:p>
        </p:txBody>
      </p:sp>
      <p:sp>
        <p:nvSpPr>
          <p:cNvPr id="48" name="47 Rectángulo redondeado"/>
          <p:cNvSpPr/>
          <p:nvPr/>
        </p:nvSpPr>
        <p:spPr>
          <a:xfrm>
            <a:off x="4185083" y="3920891"/>
            <a:ext cx="1080122" cy="246204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 smtClean="0"/>
              <a:t>10 mg</a:t>
            </a:r>
            <a:endParaRPr lang="es-ES" sz="1300" dirty="0"/>
          </a:p>
        </p:txBody>
      </p:sp>
      <p:sp>
        <p:nvSpPr>
          <p:cNvPr id="49" name="48 Rectángulo redondeado"/>
          <p:cNvSpPr/>
          <p:nvPr/>
        </p:nvSpPr>
        <p:spPr>
          <a:xfrm>
            <a:off x="4185083" y="4396846"/>
            <a:ext cx="1080122" cy="257471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 smtClean="0"/>
              <a:t>500 mg</a:t>
            </a:r>
            <a:endParaRPr lang="es-ES" sz="1300" dirty="0"/>
          </a:p>
        </p:txBody>
      </p:sp>
      <p:sp>
        <p:nvSpPr>
          <p:cNvPr id="50" name="49 Rectángulo redondeado"/>
          <p:cNvSpPr/>
          <p:nvPr/>
        </p:nvSpPr>
        <p:spPr>
          <a:xfrm>
            <a:off x="4214466" y="4826619"/>
            <a:ext cx="1080122" cy="300189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 smtClean="0"/>
              <a:t>1300  mg</a:t>
            </a:r>
            <a:endParaRPr lang="es-ES" sz="1300" dirty="0"/>
          </a:p>
        </p:txBody>
      </p:sp>
      <p:sp>
        <p:nvSpPr>
          <p:cNvPr id="51" name="50 Rectángulo redondeado"/>
          <p:cNvSpPr/>
          <p:nvPr/>
        </p:nvSpPr>
        <p:spPr>
          <a:xfrm>
            <a:off x="4226525" y="5242768"/>
            <a:ext cx="1080122" cy="25180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/>
              <a:t>3000 </a:t>
            </a:r>
            <a:r>
              <a:rPr lang="es-EC" sz="1300" dirty="0" smtClean="0"/>
              <a:t>mg</a:t>
            </a:r>
            <a:endParaRPr lang="es-ES" sz="1300" dirty="0"/>
          </a:p>
        </p:txBody>
      </p:sp>
      <p:sp>
        <p:nvSpPr>
          <p:cNvPr id="52" name="51 Rectángulo redondeado"/>
          <p:cNvSpPr/>
          <p:nvPr/>
        </p:nvSpPr>
        <p:spPr>
          <a:xfrm>
            <a:off x="2862115" y="3181156"/>
            <a:ext cx="1700998" cy="564380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/>
              <a:t>12 L a 15 L </a:t>
            </a:r>
          </a:p>
          <a:p>
            <a:pPr algn="ctr"/>
            <a:r>
              <a:rPr lang="es-ES" sz="1300" dirty="0"/>
              <a:t>(volumen funcional</a:t>
            </a:r>
            <a:r>
              <a:rPr lang="es-ES" sz="1300" dirty="0" smtClean="0"/>
              <a:t>)</a:t>
            </a:r>
            <a:endParaRPr lang="es-ES" dirty="0"/>
          </a:p>
        </p:txBody>
      </p:sp>
      <p:sp>
        <p:nvSpPr>
          <p:cNvPr id="37" name="36 Flecha abajo"/>
          <p:cNvSpPr/>
          <p:nvPr/>
        </p:nvSpPr>
        <p:spPr>
          <a:xfrm>
            <a:off x="3485608" y="3731121"/>
            <a:ext cx="227006" cy="379541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Pentágono"/>
          <p:cNvSpPr/>
          <p:nvPr/>
        </p:nvSpPr>
        <p:spPr>
          <a:xfrm>
            <a:off x="5294588" y="3996599"/>
            <a:ext cx="220514" cy="114063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5436471" y="3996598"/>
            <a:ext cx="145614" cy="146965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derecha"/>
          <p:cNvSpPr/>
          <p:nvPr/>
        </p:nvSpPr>
        <p:spPr>
          <a:xfrm>
            <a:off x="5515082" y="4556479"/>
            <a:ext cx="345490" cy="299586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61 Rectángulo redondeado"/>
          <p:cNvSpPr/>
          <p:nvPr/>
        </p:nvSpPr>
        <p:spPr>
          <a:xfrm>
            <a:off x="5860572" y="4324337"/>
            <a:ext cx="2311828" cy="918431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Laboratorio de Química de Alimentos (UCE) </a:t>
            </a:r>
          </a:p>
          <a:p>
            <a:pPr algn="ctr"/>
            <a:r>
              <a:rPr lang="es-EC" sz="1200" dirty="0" smtClean="0"/>
              <a:t>MAL-03/AOAC </a:t>
            </a:r>
            <a:r>
              <a:rPr lang="es-EC" sz="1200" dirty="0"/>
              <a:t>991.36</a:t>
            </a:r>
            <a:endParaRPr lang="es-ES" sz="1200" dirty="0"/>
          </a:p>
        </p:txBody>
      </p:sp>
      <p:sp>
        <p:nvSpPr>
          <p:cNvPr id="63" name="62 Pentágono"/>
          <p:cNvSpPr/>
          <p:nvPr/>
        </p:nvSpPr>
        <p:spPr>
          <a:xfrm>
            <a:off x="5275165" y="4466853"/>
            <a:ext cx="220514" cy="114063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entágono"/>
          <p:cNvSpPr/>
          <p:nvPr/>
        </p:nvSpPr>
        <p:spPr>
          <a:xfrm>
            <a:off x="5275165" y="4920673"/>
            <a:ext cx="220514" cy="114063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entágono"/>
          <p:cNvSpPr/>
          <p:nvPr/>
        </p:nvSpPr>
        <p:spPr>
          <a:xfrm>
            <a:off x="5294588" y="5352188"/>
            <a:ext cx="220514" cy="114063"/>
          </a:xfrm>
          <a:prstGeom prst="homePlat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Rectángulo redondeado"/>
          <p:cNvSpPr/>
          <p:nvPr/>
        </p:nvSpPr>
        <p:spPr>
          <a:xfrm>
            <a:off x="6251560" y="2197837"/>
            <a:ext cx="1858145" cy="273257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24 horas</a:t>
            </a:r>
            <a:endParaRPr lang="es-ES" sz="1300" dirty="0"/>
          </a:p>
        </p:txBody>
      </p:sp>
      <p:sp>
        <p:nvSpPr>
          <p:cNvPr id="68" name="67 Flecha abajo"/>
          <p:cNvSpPr/>
          <p:nvPr/>
        </p:nvSpPr>
        <p:spPr>
          <a:xfrm>
            <a:off x="7003293" y="1610751"/>
            <a:ext cx="354677" cy="19786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Flecha abajo"/>
          <p:cNvSpPr/>
          <p:nvPr/>
        </p:nvSpPr>
        <p:spPr>
          <a:xfrm>
            <a:off x="7016486" y="2048848"/>
            <a:ext cx="354677" cy="14506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6524330" y="3888876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  <p:pic>
        <p:nvPicPr>
          <p:cNvPr id="18440" name="Picture 8" descr="C:\Documents and Settings\admin\Mis documentos\Alexdocs\tesis\FOTOS\140120132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75" y="2506457"/>
            <a:ext cx="1855097" cy="13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74 Rectángulo"/>
          <p:cNvSpPr/>
          <p:nvPr/>
        </p:nvSpPr>
        <p:spPr>
          <a:xfrm>
            <a:off x="2959977" y="5431526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</p:spTree>
    <p:extLst>
      <p:ext uri="{BB962C8B-B14F-4D97-AF65-F5344CB8AC3E}">
        <p14:creationId xmlns:p14="http://schemas.microsoft.com/office/powerpoint/2010/main" val="10310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265567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Flecha abajo"/>
          <p:cNvSpPr/>
          <p:nvPr/>
        </p:nvSpPr>
        <p:spPr>
          <a:xfrm>
            <a:off x="4561909" y="1501162"/>
            <a:ext cx="214314" cy="21431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3563888" y="5330470"/>
            <a:ext cx="214314" cy="21431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792088"/>
          </a:xfrm>
        </p:spPr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88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/>
          <a:lstStyle/>
          <a:p>
            <a:r>
              <a:rPr lang="es-EC" dirty="0"/>
              <a:t>MATERIALES Y MÉTODOS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64457" y="650826"/>
            <a:ext cx="5759871" cy="40011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Rendimiento del fotobioreactor </a:t>
            </a:r>
            <a:r>
              <a:rPr lang="es-ES" sz="2000" dirty="0" smtClean="0"/>
              <a:t>construido</a:t>
            </a:r>
            <a:endParaRPr lang="es-ES" sz="2000" dirty="0"/>
          </a:p>
        </p:txBody>
      </p:sp>
      <p:sp>
        <p:nvSpPr>
          <p:cNvPr id="6" name="5 Rectángulo"/>
          <p:cNvSpPr/>
          <p:nvPr/>
        </p:nvSpPr>
        <p:spPr>
          <a:xfrm>
            <a:off x="1519868" y="2191952"/>
            <a:ext cx="5976664" cy="40011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Análisis estadístico de los datos obtenidos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82" y="1412775"/>
            <a:ext cx="4104456" cy="610307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84936"/>
            <a:ext cx="1192907" cy="26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3124447" y="2764923"/>
            <a:ext cx="1944216" cy="45921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28 datos </a:t>
            </a:r>
          </a:p>
          <a:p>
            <a:pPr algn="ctr"/>
            <a:r>
              <a:rPr lang="es-ES" sz="1200" dirty="0" smtClean="0"/>
              <a:t>(3 repeticiones) </a:t>
            </a:r>
            <a:endParaRPr lang="es-ES" sz="12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927819" y="2772033"/>
            <a:ext cx="1944216" cy="45921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Densidad celular </a:t>
            </a:r>
            <a:endParaRPr lang="es-ES" sz="12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636722" y="3894037"/>
            <a:ext cx="1944216" cy="45921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Distribución </a:t>
            </a:r>
            <a:r>
              <a:rPr lang="es-EC" sz="1200" dirty="0" smtClean="0"/>
              <a:t>t-</a:t>
            </a:r>
            <a:r>
              <a:rPr lang="es-EC" sz="1200" dirty="0" err="1" smtClean="0"/>
              <a:t>student</a:t>
            </a:r>
            <a:endParaRPr lang="es-EC" sz="1200" dirty="0" smtClean="0"/>
          </a:p>
          <a:p>
            <a:pPr algn="ctr"/>
            <a:r>
              <a:rPr lang="es-EC" sz="1200" dirty="0" smtClean="0"/>
              <a:t>(95 %) </a:t>
            </a:r>
            <a:endParaRPr lang="es-ES" sz="12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636722" y="3426424"/>
            <a:ext cx="1944216" cy="269751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P</a:t>
            </a:r>
            <a:r>
              <a:rPr lang="es-EC" sz="1200" dirty="0" smtClean="0"/>
              <a:t>rueba </a:t>
            </a:r>
            <a:r>
              <a:rPr lang="es-EC" sz="1200" dirty="0"/>
              <a:t>de hipótesis </a:t>
            </a:r>
            <a:endParaRPr lang="es-EC" sz="1200" dirty="0" smtClean="0"/>
          </a:p>
        </p:txBody>
      </p:sp>
      <p:sp>
        <p:nvSpPr>
          <p:cNvPr id="16" name="15 Rectángulo redondeado"/>
          <p:cNvSpPr/>
          <p:nvPr/>
        </p:nvSpPr>
        <p:spPr>
          <a:xfrm>
            <a:off x="921552" y="4767912"/>
            <a:ext cx="2794087" cy="45921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  Porcentaje </a:t>
            </a:r>
            <a:r>
              <a:rPr lang="es-EC" sz="1200" dirty="0"/>
              <a:t>de </a:t>
            </a:r>
            <a:r>
              <a:rPr lang="es-EC" sz="1200" dirty="0" smtClean="0"/>
              <a:t>lípidos/ mg de biomasa</a:t>
            </a:r>
            <a:endParaRPr lang="es-ES" sz="1200" dirty="0" smtClean="0"/>
          </a:p>
        </p:txBody>
      </p:sp>
      <p:sp>
        <p:nvSpPr>
          <p:cNvPr id="17" name="16 Rectángulo redondeado"/>
          <p:cNvSpPr/>
          <p:nvPr/>
        </p:nvSpPr>
        <p:spPr>
          <a:xfrm>
            <a:off x="5574046" y="2764921"/>
            <a:ext cx="2069568" cy="45921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M</a:t>
            </a:r>
            <a:r>
              <a:rPr lang="es-EC" sz="1200" dirty="0" smtClean="0"/>
              <a:t>odelo </a:t>
            </a:r>
            <a:r>
              <a:rPr lang="es-EC" sz="1200" dirty="0"/>
              <a:t>de regresión </a:t>
            </a:r>
            <a:r>
              <a:rPr lang="es-EC" sz="1200" dirty="0" err="1"/>
              <a:t>polinómico</a:t>
            </a:r>
            <a:endParaRPr lang="es-ES" sz="12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5999913" y="4706568"/>
            <a:ext cx="1621891" cy="402808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12 datos </a:t>
            </a:r>
          </a:p>
          <a:p>
            <a:pPr algn="ctr"/>
            <a:r>
              <a:rPr lang="es-ES" sz="1200" dirty="0" smtClean="0"/>
              <a:t>(3 repeticiones) </a:t>
            </a:r>
            <a:endParaRPr lang="es-ES" sz="12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4067944" y="4767912"/>
            <a:ext cx="1584176" cy="360040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4 tratamientos  </a:t>
            </a:r>
            <a:endParaRPr lang="es-ES" sz="12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5959047" y="5365598"/>
            <a:ext cx="1621891" cy="45921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DCA </a:t>
            </a:r>
            <a:endParaRPr lang="es-ES" sz="12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3995936" y="5336759"/>
            <a:ext cx="1656184" cy="604849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mg </a:t>
            </a:r>
            <a:r>
              <a:rPr lang="es-ES" sz="1200" dirty="0" smtClean="0"/>
              <a:t> </a:t>
            </a:r>
            <a:r>
              <a:rPr lang="es-ES" sz="1200" dirty="0"/>
              <a:t>biomasa /</a:t>
            </a:r>
            <a:r>
              <a:rPr lang="es-ES" sz="1200" dirty="0" smtClean="0"/>
              <a:t> </a:t>
            </a:r>
          </a:p>
          <a:p>
            <a:pPr algn="ctr"/>
            <a:r>
              <a:rPr lang="es-ES" sz="1200" dirty="0" smtClean="0"/>
              <a:t>volumen cosechado </a:t>
            </a:r>
          </a:p>
          <a:p>
            <a:pPr algn="ctr"/>
            <a:r>
              <a:rPr lang="es-ES" sz="1200" dirty="0"/>
              <a:t>(</a:t>
            </a:r>
            <a:r>
              <a:rPr lang="es-ES" sz="1200" dirty="0" smtClean="0"/>
              <a:t>día)</a:t>
            </a:r>
            <a:endParaRPr lang="es-ES" sz="1200" dirty="0"/>
          </a:p>
        </p:txBody>
      </p:sp>
      <p:sp>
        <p:nvSpPr>
          <p:cNvPr id="22" name="21 Flecha abajo"/>
          <p:cNvSpPr/>
          <p:nvPr/>
        </p:nvSpPr>
        <p:spPr>
          <a:xfrm>
            <a:off x="6456182" y="3228562"/>
            <a:ext cx="354677" cy="19786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abajo"/>
          <p:cNvSpPr/>
          <p:nvPr/>
        </p:nvSpPr>
        <p:spPr>
          <a:xfrm>
            <a:off x="6458631" y="3696175"/>
            <a:ext cx="354677" cy="19786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abajo"/>
          <p:cNvSpPr/>
          <p:nvPr/>
        </p:nvSpPr>
        <p:spPr>
          <a:xfrm>
            <a:off x="6477991" y="5138897"/>
            <a:ext cx="354677" cy="19786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abajo"/>
          <p:cNvSpPr/>
          <p:nvPr/>
        </p:nvSpPr>
        <p:spPr>
          <a:xfrm>
            <a:off x="4682693" y="5127953"/>
            <a:ext cx="354677" cy="19786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>
            <a:off x="3759492" y="4767912"/>
            <a:ext cx="285142" cy="408734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derecha"/>
          <p:cNvSpPr/>
          <p:nvPr/>
        </p:nvSpPr>
        <p:spPr>
          <a:xfrm>
            <a:off x="2872035" y="2764923"/>
            <a:ext cx="285142" cy="408734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5068663" y="2764923"/>
            <a:ext cx="505383" cy="408734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derecha"/>
          <p:cNvSpPr/>
          <p:nvPr/>
        </p:nvSpPr>
        <p:spPr>
          <a:xfrm>
            <a:off x="5636723" y="4710681"/>
            <a:ext cx="375438" cy="408734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Rectángulo redondeado"/>
          <p:cNvSpPr/>
          <p:nvPr/>
        </p:nvSpPr>
        <p:spPr>
          <a:xfrm>
            <a:off x="931713" y="3426424"/>
            <a:ext cx="1944216" cy="45921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Microsoft Excel versión 2010 </a:t>
            </a:r>
            <a:endParaRPr lang="es-ES" sz="1200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952623" y="5482393"/>
            <a:ext cx="1944216" cy="459215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i="1" dirty="0" err="1"/>
              <a:t>InfoStat</a:t>
            </a:r>
            <a:r>
              <a:rPr lang="es-EC" sz="1200" dirty="0"/>
              <a:t>/Estudiantil versión 2011</a:t>
            </a:r>
            <a:endParaRPr lang="es-ES" sz="1200" dirty="0"/>
          </a:p>
        </p:txBody>
      </p:sp>
      <p:sp>
        <p:nvSpPr>
          <p:cNvPr id="32" name="31 Flecha abajo"/>
          <p:cNvSpPr/>
          <p:nvPr/>
        </p:nvSpPr>
        <p:spPr>
          <a:xfrm>
            <a:off x="1658357" y="3231248"/>
            <a:ext cx="354677" cy="19786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lecha abajo"/>
          <p:cNvSpPr/>
          <p:nvPr/>
        </p:nvSpPr>
        <p:spPr>
          <a:xfrm>
            <a:off x="1658356" y="5266667"/>
            <a:ext cx="354677" cy="19786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3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1662" y="0"/>
            <a:ext cx="8507288" cy="1143000"/>
          </a:xfrm>
        </p:spPr>
        <p:txBody>
          <a:bodyPr/>
          <a:lstStyle/>
          <a:p>
            <a:r>
              <a:rPr lang="es-ES" dirty="0" smtClean="0"/>
              <a:t>RESULTADOS Y DISCUSIÓN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67544" y="692696"/>
            <a:ext cx="8280920" cy="70788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Observación, cultivo y conservación de la cepa de </a:t>
            </a:r>
            <a:r>
              <a:rPr lang="es-EC" sz="2000" dirty="0" err="1"/>
              <a:t>microalga</a:t>
            </a:r>
            <a:r>
              <a:rPr lang="es-EC" sz="2000" dirty="0"/>
              <a:t> </a:t>
            </a:r>
            <a:r>
              <a:rPr lang="es-EC" sz="2000" i="1" dirty="0"/>
              <a:t>Chlorella </a:t>
            </a:r>
            <a:r>
              <a:rPr lang="es-EC" sz="2000" dirty="0"/>
              <a:t>sp</a:t>
            </a:r>
            <a:endParaRPr lang="es-E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670095"/>
            <a:ext cx="3888432" cy="10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012160" y="2659411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95936" y="1435334"/>
            <a:ext cx="45005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/>
              <a:t>Tabla 3.1 </a:t>
            </a:r>
            <a:r>
              <a:rPr lang="es-ES" sz="1100" dirty="0"/>
              <a:t>Parámetros cinéticos de </a:t>
            </a:r>
            <a:r>
              <a:rPr lang="es-ES" sz="1100" dirty="0" smtClean="0"/>
              <a:t>la cepa </a:t>
            </a:r>
            <a:r>
              <a:rPr lang="es-ES" sz="1100" dirty="0"/>
              <a:t>escogida “</a:t>
            </a:r>
            <a:r>
              <a:rPr lang="es-ES" sz="1100" i="1" dirty="0"/>
              <a:t>Chlorella </a:t>
            </a:r>
            <a:r>
              <a:rPr lang="es-ES" sz="1100" dirty="0"/>
              <a:t>sp”.</a:t>
            </a:r>
          </a:p>
        </p:txBody>
      </p:sp>
      <p:sp>
        <p:nvSpPr>
          <p:cNvPr id="4" name="3 Hexágono"/>
          <p:cNvSpPr/>
          <p:nvPr/>
        </p:nvSpPr>
        <p:spPr>
          <a:xfrm>
            <a:off x="5364088" y="3227643"/>
            <a:ext cx="3132348" cy="489389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i="1" dirty="0" err="1" smtClean="0"/>
              <a:t>Tg</a:t>
            </a:r>
            <a:r>
              <a:rPr lang="es-EC" sz="1400" i="1" dirty="0" smtClean="0"/>
              <a:t> = </a:t>
            </a:r>
            <a:r>
              <a:rPr lang="es-EC" sz="1400" dirty="0"/>
              <a:t>2,3 </a:t>
            </a:r>
            <a:r>
              <a:rPr lang="es-EC" sz="1400" dirty="0" smtClean="0"/>
              <a:t>d</a:t>
            </a:r>
            <a:r>
              <a:rPr lang="es-EC" sz="1400" baseline="30000" dirty="0" smtClean="0"/>
              <a:t>-1       </a:t>
            </a:r>
            <a:r>
              <a:rPr lang="es-EC" sz="1400" i="1" dirty="0" smtClean="0"/>
              <a:t>Chlorella</a:t>
            </a:r>
            <a:r>
              <a:rPr lang="es-EC" sz="1400" dirty="0" smtClean="0"/>
              <a:t> sp </a:t>
            </a:r>
          </a:p>
          <a:p>
            <a:pPr algn="ctr"/>
            <a:r>
              <a:rPr lang="es-EC" sz="1200" dirty="0" smtClean="0"/>
              <a:t>(</a:t>
            </a:r>
            <a:r>
              <a:rPr lang="es-EC" sz="1200" dirty="0" err="1"/>
              <a:t>Anitha</a:t>
            </a:r>
            <a:r>
              <a:rPr lang="es-EC" sz="1200" dirty="0"/>
              <a:t> &amp; </a:t>
            </a:r>
            <a:r>
              <a:rPr lang="es-EC" sz="1200" dirty="0" err="1" smtClean="0"/>
              <a:t>Sriman</a:t>
            </a:r>
            <a:r>
              <a:rPr lang="es-EC" sz="1200" dirty="0" smtClean="0"/>
              <a:t>, 2012</a:t>
            </a:r>
            <a:r>
              <a:rPr lang="es-EC" sz="1200" dirty="0"/>
              <a:t>)</a:t>
            </a:r>
            <a:endParaRPr lang="es-ES" sz="1200" dirty="0"/>
          </a:p>
        </p:txBody>
      </p:sp>
      <p:sp>
        <p:nvSpPr>
          <p:cNvPr id="11" name="10 Hexágono"/>
          <p:cNvSpPr/>
          <p:nvPr/>
        </p:nvSpPr>
        <p:spPr>
          <a:xfrm>
            <a:off x="5186028" y="4660522"/>
            <a:ext cx="1898326" cy="1008112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F</a:t>
            </a:r>
            <a:r>
              <a:rPr lang="es-EC" sz="1200" dirty="0" smtClean="0"/>
              <a:t>ase </a:t>
            </a:r>
            <a:r>
              <a:rPr lang="es-EC" sz="1200" dirty="0"/>
              <a:t>de latencia </a:t>
            </a:r>
            <a:endParaRPr lang="es-EC" sz="1200" dirty="0" smtClean="0"/>
          </a:p>
          <a:p>
            <a:pPr algn="ctr"/>
            <a:r>
              <a:rPr lang="es-EC" sz="1200" dirty="0" smtClean="0"/>
              <a:t>Fase exponencial</a:t>
            </a:r>
          </a:p>
          <a:p>
            <a:pPr algn="ctr"/>
            <a:r>
              <a:rPr lang="es-EC" sz="1200" dirty="0" smtClean="0"/>
              <a:t>Fase estacionaria</a:t>
            </a:r>
          </a:p>
          <a:p>
            <a:pPr algn="ctr"/>
            <a:r>
              <a:rPr lang="es-EC" sz="1200" dirty="0" smtClean="0"/>
              <a:t>(</a:t>
            </a:r>
            <a:r>
              <a:rPr lang="es-EC" sz="1200" dirty="0" err="1"/>
              <a:t>Barsanti</a:t>
            </a:r>
            <a:r>
              <a:rPr lang="es-EC" sz="1200" dirty="0"/>
              <a:t>, </a:t>
            </a:r>
            <a:r>
              <a:rPr lang="es-EC" sz="1200" dirty="0" smtClean="0"/>
              <a:t>2006)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1691680" y="1196753"/>
            <a:ext cx="1440160" cy="1368151"/>
            <a:chOff x="1939078" y="4515865"/>
            <a:chExt cx="1546056" cy="1546056"/>
          </a:xfrm>
          <a:scene3d>
            <a:camera prst="orthographicFront"/>
            <a:lightRig rig="flat" dir="t"/>
          </a:scene3d>
        </p:grpSpPr>
        <p:sp>
          <p:nvSpPr>
            <p:cNvPr id="21" name="20 Elipse"/>
            <p:cNvSpPr/>
            <p:nvPr/>
          </p:nvSpPr>
          <p:spPr>
            <a:xfrm>
              <a:off x="1939078" y="4515865"/>
              <a:ext cx="1546056" cy="1546056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4"/>
            <p:cNvSpPr/>
            <p:nvPr/>
          </p:nvSpPr>
          <p:spPr>
            <a:xfrm>
              <a:off x="2165493" y="4742280"/>
              <a:ext cx="1093226" cy="10932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 dirty="0"/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965885" y="2636328"/>
            <a:ext cx="26997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i="1" dirty="0"/>
              <a:t>Chlorella </a:t>
            </a:r>
            <a:r>
              <a:rPr lang="es-EC" sz="1100" dirty="0"/>
              <a:t>sp vista al microscopio (40 X</a:t>
            </a:r>
            <a:r>
              <a:rPr lang="es-EC" sz="1100" dirty="0" smtClean="0"/>
              <a:t>) </a:t>
            </a:r>
            <a:endParaRPr lang="es-ES" sz="1100" dirty="0"/>
          </a:p>
        </p:txBody>
      </p:sp>
      <p:sp>
        <p:nvSpPr>
          <p:cNvPr id="24" name="23 Rectángulo"/>
          <p:cNvSpPr/>
          <p:nvPr/>
        </p:nvSpPr>
        <p:spPr>
          <a:xfrm>
            <a:off x="1578899" y="2879770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  <p:pic>
        <p:nvPicPr>
          <p:cNvPr id="25" name="2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75007"/>
            <a:ext cx="4319364" cy="28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Elipse"/>
          <p:cNvSpPr/>
          <p:nvPr/>
        </p:nvSpPr>
        <p:spPr>
          <a:xfrm>
            <a:off x="1691680" y="1161040"/>
            <a:ext cx="1440160" cy="1439575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Hexágono"/>
          <p:cNvSpPr/>
          <p:nvPr/>
        </p:nvSpPr>
        <p:spPr>
          <a:xfrm>
            <a:off x="7109456" y="4836350"/>
            <a:ext cx="1457894" cy="656456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 smtClean="0"/>
          </a:p>
          <a:p>
            <a:pPr algn="ctr"/>
            <a:r>
              <a:rPr lang="es-EC" sz="1200" dirty="0" smtClean="0">
                <a:solidFill>
                  <a:srgbClr val="FF6600"/>
                </a:solidFill>
              </a:rPr>
              <a:t>NO</a:t>
            </a:r>
            <a:endParaRPr lang="es-EC" sz="1200" dirty="0">
              <a:solidFill>
                <a:srgbClr val="FF6600"/>
              </a:solidFill>
            </a:endParaRPr>
          </a:p>
          <a:p>
            <a:pPr algn="ctr"/>
            <a:r>
              <a:rPr lang="es-EC" sz="1200" dirty="0" smtClean="0"/>
              <a:t>Fase de declinación</a:t>
            </a:r>
          </a:p>
          <a:p>
            <a:r>
              <a:rPr lang="es-EC" sz="1200" dirty="0" smtClean="0"/>
              <a:t> </a:t>
            </a:r>
            <a:endParaRPr lang="es-ES" sz="1200" dirty="0"/>
          </a:p>
        </p:txBody>
      </p:sp>
      <p:sp>
        <p:nvSpPr>
          <p:cNvPr id="29" name="28 Rectángulo"/>
          <p:cNvSpPr/>
          <p:nvPr/>
        </p:nvSpPr>
        <p:spPr>
          <a:xfrm>
            <a:off x="1935007" y="5986164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</p:spTree>
    <p:extLst>
      <p:ext uri="{BB962C8B-B14F-4D97-AF65-F5344CB8AC3E}">
        <p14:creationId xmlns:p14="http://schemas.microsoft.com/office/powerpoint/2010/main" val="14707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S" dirty="0" smtClean="0"/>
              <a:t>RESULTADOS Y DISCUSIÓN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5576" y="620688"/>
            <a:ext cx="7992888" cy="70788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Diseño y construcción del fotobioreactor piloto para el crecimiento de </a:t>
            </a:r>
            <a:r>
              <a:rPr lang="es-ES" sz="2000" i="1" dirty="0"/>
              <a:t>Chlorella </a:t>
            </a:r>
            <a:r>
              <a:rPr lang="es-ES" sz="2000" dirty="0" smtClean="0"/>
              <a:t>sp</a:t>
            </a:r>
            <a:endParaRPr lang="es-ES" sz="2000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8" y="1556792"/>
            <a:ext cx="3764657" cy="4112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5940152" y="4272472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8" y="1810513"/>
            <a:ext cx="4176464" cy="213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125197" y="15567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b="1" dirty="0"/>
              <a:t>Tabla 3.2 </a:t>
            </a:r>
            <a:r>
              <a:rPr lang="es-ES" sz="1100" dirty="0"/>
              <a:t>Razones </a:t>
            </a:r>
            <a:r>
              <a:rPr lang="es-ES" sz="1100" i="1" dirty="0" err="1"/>
              <a:t>n</a:t>
            </a:r>
            <a:r>
              <a:rPr lang="es-ES" sz="1100" i="1" baseline="-25000" dirty="0" err="1"/>
              <a:t>L</a:t>
            </a:r>
            <a:r>
              <a:rPr lang="es-ES" sz="1100" i="1" baseline="-25000" dirty="0"/>
              <a:t> </a:t>
            </a:r>
            <a:r>
              <a:rPr lang="es-ES" sz="1100" dirty="0"/>
              <a:t>de proporcionalidad geométrica</a:t>
            </a:r>
            <a:r>
              <a:rPr lang="es-ES" sz="1200" dirty="0"/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073163" y="5669632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  <p:sp>
        <p:nvSpPr>
          <p:cNvPr id="12" name="11 Hexágono"/>
          <p:cNvSpPr/>
          <p:nvPr/>
        </p:nvSpPr>
        <p:spPr>
          <a:xfrm>
            <a:off x="5170833" y="4725144"/>
            <a:ext cx="3132348" cy="944488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Semejanza geométrica</a:t>
            </a:r>
          </a:p>
          <a:p>
            <a:pPr algn="ctr"/>
            <a:r>
              <a:rPr lang="es-EC" sz="1200" dirty="0" smtClean="0"/>
              <a:t>Modelo                  Prototipo </a:t>
            </a:r>
            <a:endParaRPr lang="es-ES" sz="1200" dirty="0"/>
          </a:p>
        </p:txBody>
      </p:sp>
      <p:sp>
        <p:nvSpPr>
          <p:cNvPr id="10" name="9 Rectángulo"/>
          <p:cNvSpPr/>
          <p:nvPr/>
        </p:nvSpPr>
        <p:spPr>
          <a:xfrm>
            <a:off x="4729247" y="3949307"/>
            <a:ext cx="31683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/>
              <a:t>*</a:t>
            </a:r>
            <a:r>
              <a:rPr lang="es-ES" sz="700" dirty="0" smtClean="0"/>
              <a:t>Lm = </a:t>
            </a:r>
            <a:r>
              <a:rPr lang="es-ES" sz="700" dirty="0"/>
              <a:t>longitud del recipiente modelo (cm), D= diámetro del recipiente (cm)</a:t>
            </a:r>
          </a:p>
          <a:p>
            <a:r>
              <a:rPr lang="es-ES" sz="700" dirty="0"/>
              <a:t> </a:t>
            </a:r>
            <a:r>
              <a:rPr lang="es-ES" sz="700" dirty="0" err="1" smtClean="0"/>
              <a:t>Lp</a:t>
            </a:r>
            <a:r>
              <a:rPr lang="es-ES" sz="700" dirty="0" smtClean="0"/>
              <a:t> = </a:t>
            </a:r>
            <a:r>
              <a:rPr lang="es-ES" sz="700" dirty="0"/>
              <a:t>longitud del recipiente del prototipo (cm).</a:t>
            </a:r>
          </a:p>
        </p:txBody>
      </p:sp>
      <p:sp>
        <p:nvSpPr>
          <p:cNvPr id="13" name="12 Flecha izquierda y derecha"/>
          <p:cNvSpPr/>
          <p:nvPr/>
        </p:nvSpPr>
        <p:spPr>
          <a:xfrm>
            <a:off x="6488541" y="5197388"/>
            <a:ext cx="496932" cy="175828"/>
          </a:xfrm>
          <a:prstGeom prst="left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00" y="-9525"/>
            <a:ext cx="8229600" cy="1143000"/>
          </a:xfrm>
        </p:spPr>
        <p:txBody>
          <a:bodyPr/>
          <a:lstStyle/>
          <a:p>
            <a:r>
              <a:rPr lang="es-ES" dirty="0" smtClean="0"/>
              <a:t>RESULTADOS Y DISCUSIÓN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269239" y="550142"/>
            <a:ext cx="2823209" cy="40011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algn="ctr"/>
            <a:r>
              <a:rPr lang="es-EC" sz="2000" dirty="0"/>
              <a:t>Sistema de iluminación</a:t>
            </a:r>
            <a:endParaRPr lang="es-ES" sz="2000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50252"/>
            <a:ext cx="2410377" cy="26476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6 Hexágono"/>
          <p:cNvSpPr/>
          <p:nvPr/>
        </p:nvSpPr>
        <p:spPr>
          <a:xfrm>
            <a:off x="1750560" y="3795230"/>
            <a:ext cx="2842298" cy="492810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50" dirty="0" smtClean="0"/>
              <a:t>Perpendicular</a:t>
            </a:r>
          </a:p>
          <a:p>
            <a:pPr algn="ctr"/>
            <a:r>
              <a:rPr lang="es-EC" sz="1150" dirty="0" smtClean="0"/>
              <a:t> Disminuir reflexión </a:t>
            </a:r>
            <a:r>
              <a:rPr lang="es-EC" sz="1150" dirty="0"/>
              <a:t>y </a:t>
            </a:r>
            <a:r>
              <a:rPr lang="es-EC" sz="1150" dirty="0" smtClean="0"/>
              <a:t>refracción</a:t>
            </a:r>
          </a:p>
          <a:p>
            <a:pPr algn="ctr"/>
            <a:r>
              <a:rPr lang="es-EC" sz="900" dirty="0"/>
              <a:t>(Andersen, 2005) </a:t>
            </a:r>
            <a:endParaRPr lang="es-ES" sz="900" dirty="0"/>
          </a:p>
        </p:txBody>
      </p:sp>
      <p:sp>
        <p:nvSpPr>
          <p:cNvPr id="8" name="7 Rectángulo"/>
          <p:cNvSpPr/>
          <p:nvPr/>
        </p:nvSpPr>
        <p:spPr>
          <a:xfrm>
            <a:off x="1897562" y="3584841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  <p:sp>
        <p:nvSpPr>
          <p:cNvPr id="10" name="9 Hexágono"/>
          <p:cNvSpPr/>
          <p:nvPr/>
        </p:nvSpPr>
        <p:spPr>
          <a:xfrm>
            <a:off x="1768616" y="4381915"/>
            <a:ext cx="2824242" cy="486074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50" dirty="0" smtClean="0"/>
              <a:t>Blanca</a:t>
            </a:r>
          </a:p>
          <a:p>
            <a:pPr algn="ctr"/>
            <a:r>
              <a:rPr lang="es-EC" sz="1150" dirty="0" smtClean="0"/>
              <a:t>Espectro </a:t>
            </a:r>
            <a:r>
              <a:rPr lang="es-EC" sz="1150" dirty="0"/>
              <a:t>visible </a:t>
            </a:r>
            <a:r>
              <a:rPr lang="es-EC" sz="1150" dirty="0" smtClean="0"/>
              <a:t>400-700 </a:t>
            </a:r>
            <a:r>
              <a:rPr lang="es-EC" sz="1150" dirty="0" err="1" smtClean="0"/>
              <a:t>ηm</a:t>
            </a:r>
            <a:endParaRPr lang="es-EC" sz="1150" dirty="0" smtClean="0"/>
          </a:p>
          <a:p>
            <a:pPr algn="ctr"/>
            <a:r>
              <a:rPr lang="es-EC" sz="900" dirty="0"/>
              <a:t>(</a:t>
            </a:r>
            <a:r>
              <a:rPr lang="es-EC" sz="900" dirty="0" err="1"/>
              <a:t>Barsanti</a:t>
            </a:r>
            <a:r>
              <a:rPr lang="es-EC" sz="900" dirty="0"/>
              <a:t>, 2006).</a:t>
            </a:r>
            <a:endParaRPr lang="es-ES" sz="900" dirty="0"/>
          </a:p>
        </p:txBody>
      </p:sp>
      <p:sp>
        <p:nvSpPr>
          <p:cNvPr id="11" name="10 Hexágono"/>
          <p:cNvSpPr/>
          <p:nvPr/>
        </p:nvSpPr>
        <p:spPr>
          <a:xfrm>
            <a:off x="539551" y="5641404"/>
            <a:ext cx="4053307" cy="504056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/>
              <a:t>T</a:t>
            </a:r>
            <a:r>
              <a:rPr lang="es-EC" sz="1100" dirty="0" smtClean="0"/>
              <a:t>ubos fluorescentes </a:t>
            </a:r>
          </a:p>
          <a:p>
            <a:pPr algn="ctr"/>
            <a:r>
              <a:rPr lang="es-EC" sz="1100" dirty="0" smtClean="0"/>
              <a:t>Eficiencia luminosa 8-11,5 % </a:t>
            </a:r>
          </a:p>
          <a:p>
            <a:pPr algn="ctr"/>
            <a:r>
              <a:rPr lang="es-EC" sz="900" dirty="0" smtClean="0"/>
              <a:t>(</a:t>
            </a:r>
            <a:r>
              <a:rPr lang="es-EC" sz="900" dirty="0" err="1" smtClean="0"/>
              <a:t>Bulbs</a:t>
            </a:r>
            <a:r>
              <a:rPr lang="es-EC" sz="900" dirty="0" smtClean="0"/>
              <a:t> </a:t>
            </a:r>
            <a:r>
              <a:rPr lang="es-EC" sz="900" dirty="0" err="1" smtClean="0"/>
              <a:t>Gluehbirne</a:t>
            </a:r>
            <a:r>
              <a:rPr lang="es-EC" sz="900" dirty="0" smtClean="0"/>
              <a:t>: </a:t>
            </a:r>
            <a:r>
              <a:rPr lang="es-EC" sz="900" dirty="0"/>
              <a:t>Philips Standard </a:t>
            </a:r>
            <a:r>
              <a:rPr lang="es-EC" sz="900" dirty="0" err="1"/>
              <a:t>Lamps</a:t>
            </a:r>
            <a:r>
              <a:rPr lang="es-EC" sz="900" dirty="0"/>
              <a:t>, 2012)</a:t>
            </a:r>
            <a:r>
              <a:rPr lang="es-EC" sz="900" dirty="0" smtClean="0"/>
              <a:t>   </a:t>
            </a:r>
            <a:endParaRPr lang="es-ES" sz="900" dirty="0"/>
          </a:p>
        </p:txBody>
      </p:sp>
      <p:sp>
        <p:nvSpPr>
          <p:cNvPr id="13" name="12 Bisel"/>
          <p:cNvSpPr/>
          <p:nvPr/>
        </p:nvSpPr>
        <p:spPr>
          <a:xfrm>
            <a:off x="467545" y="3827625"/>
            <a:ext cx="1152128" cy="1584176"/>
          </a:xfrm>
          <a:prstGeom prst="bevel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Luz</a:t>
            </a:r>
          </a:p>
          <a:p>
            <a:pPr algn="ctr"/>
            <a:endParaRPr lang="es-ES" b="1" dirty="0"/>
          </a:p>
          <a:p>
            <a:pPr algn="ctr"/>
            <a:r>
              <a:rPr lang="es-EC" sz="1400" dirty="0"/>
              <a:t>3000 lux</a:t>
            </a:r>
            <a:endParaRPr lang="es-ES" sz="1400" b="1" dirty="0"/>
          </a:p>
          <a:p>
            <a:pPr algn="ctr"/>
            <a:endParaRPr lang="es-ES" dirty="0"/>
          </a:p>
        </p:txBody>
      </p:sp>
      <p:sp>
        <p:nvSpPr>
          <p:cNvPr id="14" name="13 Hexágono"/>
          <p:cNvSpPr/>
          <p:nvPr/>
        </p:nvSpPr>
        <p:spPr>
          <a:xfrm>
            <a:off x="1746885" y="4990452"/>
            <a:ext cx="2845973" cy="521724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50" dirty="0" err="1" smtClean="0"/>
              <a:t>Fotoperíodo</a:t>
            </a:r>
            <a:r>
              <a:rPr lang="es-EC" sz="1150" dirty="0" smtClean="0"/>
              <a:t> 12:12 L/O</a:t>
            </a:r>
          </a:p>
          <a:p>
            <a:pPr algn="ctr"/>
            <a:r>
              <a:rPr lang="es-EC" sz="1150" dirty="0" smtClean="0"/>
              <a:t>Reproducción celular </a:t>
            </a:r>
          </a:p>
          <a:p>
            <a:pPr algn="ctr"/>
            <a:r>
              <a:rPr lang="es-EC" sz="1000" dirty="0"/>
              <a:t>(</a:t>
            </a:r>
            <a:r>
              <a:rPr lang="es-EC" sz="950" dirty="0"/>
              <a:t>Andersen, 2005) </a:t>
            </a:r>
            <a:endParaRPr lang="es-ES" sz="950" dirty="0"/>
          </a:p>
        </p:txBody>
      </p:sp>
      <p:sp>
        <p:nvSpPr>
          <p:cNvPr id="15" name="14 Rectángulo"/>
          <p:cNvSpPr/>
          <p:nvPr/>
        </p:nvSpPr>
        <p:spPr>
          <a:xfrm>
            <a:off x="4199952" y="596309"/>
            <a:ext cx="4944048" cy="70788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Sistema de administración de CO</a:t>
            </a:r>
            <a:r>
              <a:rPr lang="es-EC" sz="2000" baseline="-25000" dirty="0"/>
              <a:t>2</a:t>
            </a:r>
            <a:r>
              <a:rPr lang="es-EC" sz="2000" dirty="0"/>
              <a:t> a través de aireación</a:t>
            </a:r>
            <a:endParaRPr lang="es-ES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73" y="3915782"/>
            <a:ext cx="1782912" cy="11491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93" y="3915782"/>
            <a:ext cx="1424136" cy="11491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Hexágono"/>
          <p:cNvSpPr/>
          <p:nvPr/>
        </p:nvSpPr>
        <p:spPr>
          <a:xfrm>
            <a:off x="5129975" y="5411801"/>
            <a:ext cx="2842298" cy="622038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Burbuja  1 mm </a:t>
            </a:r>
          </a:p>
          <a:p>
            <a:pPr algn="ctr"/>
            <a:r>
              <a:rPr lang="es-EC" sz="1100" dirty="0" smtClean="0"/>
              <a:t>Facilitar difusión de CO</a:t>
            </a:r>
            <a:r>
              <a:rPr lang="es-EC" sz="1100" baseline="-25000" dirty="0" smtClean="0"/>
              <a:t>2</a:t>
            </a:r>
          </a:p>
          <a:p>
            <a:pPr algn="ctr"/>
            <a:r>
              <a:rPr lang="es-EC" sz="900" dirty="0"/>
              <a:t>(</a:t>
            </a:r>
            <a:r>
              <a:rPr lang="es-EC" sz="900" dirty="0" err="1"/>
              <a:t>Geakoplis</a:t>
            </a:r>
            <a:r>
              <a:rPr lang="es-EC" sz="900" dirty="0"/>
              <a:t>, 1998</a:t>
            </a:r>
            <a:r>
              <a:rPr lang="es-EC" sz="900" dirty="0" smtClean="0"/>
              <a:t>)</a:t>
            </a:r>
            <a:endParaRPr lang="es-ES" sz="900" dirty="0"/>
          </a:p>
        </p:txBody>
      </p:sp>
      <p:sp>
        <p:nvSpPr>
          <p:cNvPr id="19" name="18 Rectángulo"/>
          <p:cNvSpPr/>
          <p:nvPr/>
        </p:nvSpPr>
        <p:spPr>
          <a:xfrm>
            <a:off x="5923248" y="5064968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/>
              <a:t>Fuente:</a:t>
            </a:r>
            <a:r>
              <a:rPr lang="es-ES" sz="800" dirty="0"/>
              <a:t> Sandoval (2012)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511358" y="1304195"/>
            <a:ext cx="4321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b="1" dirty="0"/>
              <a:t>Tabla 3.3</a:t>
            </a:r>
            <a:r>
              <a:rPr lang="es-EC" sz="1100" dirty="0"/>
              <a:t> Parámetros para la construcción del sistema de aireación.</a:t>
            </a:r>
            <a:endParaRPr lang="es-ES" sz="11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09" y="1735082"/>
            <a:ext cx="425863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Hexágono"/>
          <p:cNvSpPr/>
          <p:nvPr/>
        </p:nvSpPr>
        <p:spPr>
          <a:xfrm>
            <a:off x="5250826" y="2780928"/>
            <a:ext cx="2842298" cy="538948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Flujo homogéneo </a:t>
            </a:r>
          </a:p>
          <a:p>
            <a:pPr algn="ctr"/>
            <a:r>
              <a:rPr lang="es-ES" sz="1100" dirty="0" smtClean="0"/>
              <a:t>Velocidad superficial baja</a:t>
            </a:r>
          </a:p>
          <a:p>
            <a:pPr algn="ctr"/>
            <a:r>
              <a:rPr lang="es-EC" sz="900" dirty="0" smtClean="0"/>
              <a:t>(Doran, 1995)</a:t>
            </a:r>
            <a:endParaRPr lang="es-ES" sz="900" dirty="0" smtClean="0"/>
          </a:p>
        </p:txBody>
      </p:sp>
      <p:sp>
        <p:nvSpPr>
          <p:cNvPr id="27" name="26 Hexágono"/>
          <p:cNvSpPr/>
          <p:nvPr/>
        </p:nvSpPr>
        <p:spPr>
          <a:xfrm>
            <a:off x="5250827" y="3418964"/>
            <a:ext cx="2842298" cy="376265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rgbClr val="FF6600"/>
                </a:solidFill>
              </a:rPr>
              <a:t>NO</a:t>
            </a:r>
            <a:r>
              <a:rPr lang="es-EC" sz="1100" dirty="0" smtClean="0"/>
              <a:t> CO</a:t>
            </a:r>
            <a:r>
              <a:rPr lang="es-EC" sz="1100" baseline="-25000" dirty="0" smtClean="0"/>
              <a:t>2  </a:t>
            </a:r>
            <a:r>
              <a:rPr lang="es-EC" sz="1100" dirty="0"/>
              <a:t> </a:t>
            </a:r>
            <a:r>
              <a:rPr lang="es-EC" sz="1100" dirty="0" smtClean="0"/>
              <a:t>adicional</a:t>
            </a:r>
            <a:endParaRPr lang="es-EC" sz="1100" baseline="-25000" dirty="0"/>
          </a:p>
          <a:p>
            <a:pPr algn="ctr"/>
            <a:r>
              <a:rPr lang="es-EC" sz="900" dirty="0" smtClean="0"/>
              <a:t>(Hernández </a:t>
            </a:r>
            <a:r>
              <a:rPr lang="es-EC" sz="900" i="1" dirty="0"/>
              <a:t>et </a:t>
            </a:r>
            <a:r>
              <a:rPr lang="es-EC" sz="900" i="1" dirty="0" smtClean="0"/>
              <a:t>al., </a:t>
            </a:r>
            <a:r>
              <a:rPr lang="es-EC" sz="900" dirty="0" smtClean="0"/>
              <a:t>2009</a:t>
            </a:r>
            <a:r>
              <a:rPr lang="es-EC" sz="900" dirty="0"/>
              <a:t>)</a:t>
            </a:r>
            <a:endParaRPr lang="es-EC" sz="900" dirty="0" smtClean="0"/>
          </a:p>
        </p:txBody>
      </p:sp>
    </p:spTree>
    <p:extLst>
      <p:ext uri="{BB962C8B-B14F-4D97-AF65-F5344CB8AC3E}">
        <p14:creationId xmlns:p14="http://schemas.microsoft.com/office/powerpoint/2010/main" val="39379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00" y="21095"/>
            <a:ext cx="8229600" cy="1143000"/>
          </a:xfrm>
        </p:spPr>
        <p:txBody>
          <a:bodyPr/>
          <a:lstStyle/>
          <a:p>
            <a:r>
              <a:rPr lang="es-ES" dirty="0" smtClean="0"/>
              <a:t>RESULTADOS Y DISCUSIÓN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83568" y="620688"/>
            <a:ext cx="8352928" cy="70788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s-ES" sz="2000" dirty="0"/>
              <a:t>Sistema de cosechado, reservorio de biomasa y alimentación de medio de cultivo fresco al tanque del fotobioreactor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915816" y="3169901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8" y="1760532"/>
            <a:ext cx="5890554" cy="140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Hexágono"/>
          <p:cNvSpPr/>
          <p:nvPr/>
        </p:nvSpPr>
        <p:spPr>
          <a:xfrm>
            <a:off x="683568" y="3472260"/>
            <a:ext cx="2838834" cy="671546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Filtración convencional</a:t>
            </a:r>
          </a:p>
          <a:p>
            <a:pPr algn="ctr"/>
            <a:r>
              <a:rPr lang="es-EC" sz="1200" dirty="0" err="1"/>
              <a:t>Petrusevski</a:t>
            </a:r>
            <a:r>
              <a:rPr lang="es-EC" sz="1200" dirty="0"/>
              <a:t> </a:t>
            </a:r>
            <a:r>
              <a:rPr lang="es-EC" sz="1200" i="1" dirty="0"/>
              <a:t>et al</a:t>
            </a:r>
            <a:r>
              <a:rPr lang="es-EC" sz="1200" dirty="0"/>
              <a:t>. (1995</a:t>
            </a:r>
            <a:r>
              <a:rPr lang="es-EC" sz="1200" dirty="0" smtClean="0"/>
              <a:t>)</a:t>
            </a:r>
            <a:endParaRPr lang="es-ES" sz="1200" dirty="0"/>
          </a:p>
        </p:txBody>
      </p:sp>
      <p:pic>
        <p:nvPicPr>
          <p:cNvPr id="23558" name="Picture 6" descr="C:\Documents and Settings\admin\Mis documentos\Alexdocs\tesis\FOTOS\14012013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20" y="4233854"/>
            <a:ext cx="2256929" cy="1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62951"/>
            <a:ext cx="1607079" cy="35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7440826" y="4972481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Hexágono"/>
              <p:cNvSpPr/>
              <p:nvPr/>
            </p:nvSpPr>
            <p:spPr>
              <a:xfrm>
                <a:off x="4139952" y="4047089"/>
                <a:ext cx="2838834" cy="1245020"/>
              </a:xfrm>
              <a:prstGeom prst="hexagon">
                <a:avLst/>
              </a:prstGeom>
              <a:solidFill>
                <a:srgbClr val="33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200" b="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s-ES" sz="1200" b="0" i="1">
                            <a:latin typeface="Cambria Math"/>
                          </a:rPr>
                          <m:t>𝑟𝑒𝑎𝑙</m:t>
                        </m:r>
                      </m:sub>
                    </m:sSub>
                    <m:r>
                      <a:rPr lang="en-US" sz="1200" b="0">
                        <a:latin typeface="Cambria Math"/>
                      </a:rPr>
                      <m:t>=</m:t>
                    </m:r>
                  </m:oMath>
                </a14:m>
                <a:r>
                  <a:rPr lang="en-US" sz="1200" dirty="0"/>
                  <a:t> 0,00327 </a:t>
                </a:r>
                <a:r>
                  <a:rPr lang="en-US" sz="1200" dirty="0" smtClean="0"/>
                  <a:t>W</a:t>
                </a:r>
              </a:p>
              <a:p>
                <a:pPr algn="ctr"/>
                <a:r>
                  <a:rPr lang="en-US" sz="1200" dirty="0" err="1" smtClean="0"/>
                  <a:t>Altura</a:t>
                </a:r>
                <a:r>
                  <a:rPr lang="en-US" sz="1200" dirty="0" smtClean="0"/>
                  <a:t> = 1 m</a:t>
                </a:r>
              </a:p>
              <a:p>
                <a:pPr algn="ctr"/>
                <a:r>
                  <a:rPr lang="en-US" sz="1200" dirty="0" smtClean="0">
                    <a:solidFill>
                      <a:srgbClr val="FF6600"/>
                    </a:solidFill>
                  </a:rPr>
                  <a:t>NO </a:t>
                </a:r>
                <a:r>
                  <a:rPr lang="en-US" sz="1200" dirty="0" err="1" smtClean="0"/>
                  <a:t>cálculo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pérdida</a:t>
                </a:r>
                <a:r>
                  <a:rPr lang="en-US" sz="1200" dirty="0" smtClean="0"/>
                  <a:t> de </a:t>
                </a:r>
                <a:r>
                  <a:rPr lang="en-US" sz="1200" dirty="0" err="1" smtClean="0"/>
                  <a:t>carga</a:t>
                </a:r>
                <a:endParaRPr lang="en-US" sz="1200" dirty="0" smtClean="0"/>
              </a:p>
              <a:p>
                <a:pPr algn="ctr"/>
                <a:r>
                  <a:rPr lang="es-EC" sz="1200" dirty="0" err="1"/>
                  <a:t>Mott</a:t>
                </a:r>
                <a:r>
                  <a:rPr lang="es-EC" sz="1200" dirty="0"/>
                  <a:t> (2005)</a:t>
                </a:r>
                <a:r>
                  <a:rPr lang="en-US" sz="1200" dirty="0" smtClean="0"/>
                  <a:t> </a:t>
                </a:r>
                <a:endParaRPr lang="es-ES" sz="1200" dirty="0"/>
              </a:p>
            </p:txBody>
          </p:sp>
        </mc:Choice>
        <mc:Fallback xmlns="">
          <p:sp>
            <p:nvSpPr>
              <p:cNvPr id="16" name="15 Hexágon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47089"/>
                <a:ext cx="2838834" cy="1245020"/>
              </a:xfrm>
              <a:prstGeom prst="hexagon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66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1378342" y="1307729"/>
            <a:ext cx="531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Tabla 3.4</a:t>
            </a:r>
            <a:r>
              <a:rPr lang="es-ES" sz="1200" dirty="0"/>
              <a:t> Parámetros para la construcción del sistema de recirculación del medio de cultivo fresco.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378342" y="5926551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4651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05014" y="23142"/>
            <a:ext cx="8229600" cy="1143000"/>
          </a:xfrm>
        </p:spPr>
        <p:txBody>
          <a:bodyPr/>
          <a:lstStyle/>
          <a:p>
            <a:r>
              <a:rPr lang="es-ES" dirty="0" smtClean="0"/>
              <a:t>RESULTADOS Y DISCUSIÓN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132831" y="655850"/>
            <a:ext cx="2431058" cy="70788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Almacenamiento de la biomasa</a:t>
            </a: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9" y="1671513"/>
            <a:ext cx="2967355" cy="16560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7 Rectángulo"/>
          <p:cNvSpPr/>
          <p:nvPr/>
        </p:nvSpPr>
        <p:spPr>
          <a:xfrm>
            <a:off x="3779912" y="655850"/>
            <a:ext cx="5364088" cy="70788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Puesta en marcha del fotobioreactor construido: rendimiento y sistemas acoplados</a:t>
            </a:r>
            <a:endParaRPr lang="es-ES" sz="2000" dirty="0"/>
          </a:p>
        </p:txBody>
      </p: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920618" cy="29884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" name="Picture 2" descr="C:\Documents and Settings\admin\Configuración local\Archivos temporales de Internet\Content.IE5\Z7S1C0I3\MC900433865[1].png">
            <a:hlinkClick r:id="rId4" action="ppaction://program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74" y="3953332"/>
            <a:ext cx="629668" cy="6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Hexágono"/>
          <p:cNvSpPr/>
          <p:nvPr/>
        </p:nvSpPr>
        <p:spPr>
          <a:xfrm>
            <a:off x="4263528" y="4755100"/>
            <a:ext cx="4391059" cy="1101004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Porcentaje de rendimiento </a:t>
            </a:r>
            <a:r>
              <a:rPr lang="es-ES" sz="1200" dirty="0" smtClean="0"/>
              <a:t>= 85,25 %</a:t>
            </a:r>
          </a:p>
          <a:p>
            <a:pPr algn="ctr"/>
            <a:endParaRPr lang="es-EC" sz="1200" dirty="0" smtClean="0"/>
          </a:p>
          <a:p>
            <a:pPr algn="ctr"/>
            <a:r>
              <a:rPr lang="es-EC" sz="1200" dirty="0" smtClean="0"/>
              <a:t>Altamente </a:t>
            </a:r>
            <a:r>
              <a:rPr lang="es-EC" sz="1200" dirty="0"/>
              <a:t>eficiente y </a:t>
            </a:r>
            <a:r>
              <a:rPr lang="es-EC" sz="1200" dirty="0" smtClean="0"/>
              <a:t>funcional</a:t>
            </a:r>
          </a:p>
          <a:p>
            <a:pPr algn="ctr"/>
            <a:r>
              <a:rPr lang="es-EC" sz="1200" dirty="0" smtClean="0"/>
              <a:t>Optimizar </a:t>
            </a:r>
            <a:r>
              <a:rPr lang="es-EC" sz="1200" dirty="0"/>
              <a:t>modificando </a:t>
            </a:r>
            <a:r>
              <a:rPr lang="es-EC" sz="1200" dirty="0" smtClean="0"/>
              <a:t>el </a:t>
            </a:r>
            <a:r>
              <a:rPr lang="es-EC" sz="1200" dirty="0"/>
              <a:t>sustrato </a:t>
            </a:r>
            <a:endParaRPr lang="es-EC" sz="1200" dirty="0" smtClean="0"/>
          </a:p>
          <a:p>
            <a:pPr algn="ctr"/>
            <a:r>
              <a:rPr lang="es-EC" sz="1000" dirty="0"/>
              <a:t>(</a:t>
            </a:r>
            <a:r>
              <a:rPr lang="es-EC" sz="1000" dirty="0" err="1"/>
              <a:t>Pulz</a:t>
            </a:r>
            <a:r>
              <a:rPr lang="es-EC" sz="1000" dirty="0"/>
              <a:t>, 2001).</a:t>
            </a:r>
            <a:endParaRPr lang="es-ES" sz="1000" dirty="0"/>
          </a:p>
        </p:txBody>
      </p:sp>
      <p:sp>
        <p:nvSpPr>
          <p:cNvPr id="13" name="12 Hexágono"/>
          <p:cNvSpPr/>
          <p:nvPr/>
        </p:nvSpPr>
        <p:spPr>
          <a:xfrm>
            <a:off x="1527224" y="4661948"/>
            <a:ext cx="2736304" cy="563792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1 g/L biomasa</a:t>
            </a:r>
          </a:p>
          <a:p>
            <a:pPr algn="ctr"/>
            <a:r>
              <a:rPr lang="es-ES" sz="1000" dirty="0" smtClean="0"/>
              <a:t>Experimental</a:t>
            </a:r>
          </a:p>
          <a:p>
            <a:pPr algn="ctr"/>
            <a:endParaRPr lang="es-ES" sz="1000" dirty="0"/>
          </a:p>
        </p:txBody>
      </p:sp>
      <p:sp>
        <p:nvSpPr>
          <p:cNvPr id="14" name="13 Hexágono"/>
          <p:cNvSpPr/>
          <p:nvPr/>
        </p:nvSpPr>
        <p:spPr>
          <a:xfrm>
            <a:off x="1527224" y="5330922"/>
            <a:ext cx="2736304" cy="563792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1,173  g/L biomasa</a:t>
            </a:r>
          </a:p>
          <a:p>
            <a:pPr algn="ctr"/>
            <a:r>
              <a:rPr lang="es-ES" sz="1000" dirty="0" smtClean="0"/>
              <a:t>Teórico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044622" y="4473204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  <p:sp>
        <p:nvSpPr>
          <p:cNvPr id="16" name="15 Rectángulo"/>
          <p:cNvSpPr/>
          <p:nvPr/>
        </p:nvSpPr>
        <p:spPr>
          <a:xfrm>
            <a:off x="1887538" y="3725416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7644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37616" y="-24360"/>
            <a:ext cx="8229600" cy="1143000"/>
          </a:xfrm>
        </p:spPr>
        <p:txBody>
          <a:bodyPr/>
          <a:lstStyle/>
          <a:p>
            <a:r>
              <a:rPr lang="es-ES" dirty="0" smtClean="0"/>
              <a:t>RESULTADOS Y DISCUSIÓN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256554" y="531241"/>
            <a:ext cx="6983001" cy="40011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algn="ctr"/>
            <a:r>
              <a:rPr lang="es-ES" sz="2000" dirty="0" smtClean="0"/>
              <a:t>Análisis estadístico: Curva </a:t>
            </a:r>
            <a:r>
              <a:rPr lang="es-ES" sz="2000" dirty="0"/>
              <a:t>de crecimiento de la </a:t>
            </a:r>
            <a:r>
              <a:rPr lang="es-ES" sz="2000" i="1" dirty="0"/>
              <a:t>Chlorella </a:t>
            </a:r>
            <a:r>
              <a:rPr lang="es-ES" sz="2000" dirty="0" smtClean="0"/>
              <a:t>sp</a:t>
            </a:r>
            <a:endParaRPr lang="es-ES" sz="2000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9103"/>
            <a:ext cx="3888432" cy="239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7 Hexágono"/>
          <p:cNvSpPr/>
          <p:nvPr/>
        </p:nvSpPr>
        <p:spPr>
          <a:xfrm>
            <a:off x="2420761" y="5359350"/>
            <a:ext cx="1566174" cy="745525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Ajuste </a:t>
            </a:r>
            <a:r>
              <a:rPr lang="es-EC" sz="1100" dirty="0" err="1" smtClean="0"/>
              <a:t>polinomial</a:t>
            </a:r>
            <a:endParaRPr lang="es-EC" sz="1100" dirty="0" smtClean="0"/>
          </a:p>
          <a:p>
            <a:pPr algn="ctr"/>
            <a:endParaRPr lang="es-EC" sz="1100" dirty="0" smtClean="0"/>
          </a:p>
          <a:p>
            <a:pPr algn="ctr"/>
            <a:r>
              <a:rPr lang="es-EC" sz="1100" dirty="0" smtClean="0"/>
              <a:t>R</a:t>
            </a:r>
            <a:r>
              <a:rPr lang="es-EC" sz="1100" baseline="30000" dirty="0" smtClean="0"/>
              <a:t>2</a:t>
            </a:r>
            <a:r>
              <a:rPr lang="es-EC" sz="1100" dirty="0" smtClean="0"/>
              <a:t> = </a:t>
            </a:r>
            <a:r>
              <a:rPr lang="es-EC" sz="1100" dirty="0"/>
              <a:t>0,981</a:t>
            </a:r>
            <a:endParaRPr lang="es-ES" sz="1100" dirty="0"/>
          </a:p>
        </p:txBody>
      </p:sp>
      <p:sp>
        <p:nvSpPr>
          <p:cNvPr id="9" name="8 Hexágono"/>
          <p:cNvSpPr/>
          <p:nvPr/>
        </p:nvSpPr>
        <p:spPr>
          <a:xfrm>
            <a:off x="323528" y="5364062"/>
            <a:ext cx="2069803" cy="712377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Media densidad celular</a:t>
            </a:r>
          </a:p>
          <a:p>
            <a:pPr algn="ctr"/>
            <a:r>
              <a:rPr lang="es-EC" sz="1100" dirty="0" smtClean="0"/>
              <a:t>Alta correlación entre variables </a:t>
            </a:r>
            <a:endParaRPr lang="es-ES" sz="1100" dirty="0"/>
          </a:p>
        </p:txBody>
      </p:sp>
      <p:sp>
        <p:nvSpPr>
          <p:cNvPr id="12" name="11 Hexágono"/>
          <p:cNvSpPr/>
          <p:nvPr/>
        </p:nvSpPr>
        <p:spPr>
          <a:xfrm>
            <a:off x="6803022" y="1268372"/>
            <a:ext cx="1907834" cy="944488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p&lt; 1,716 x </a:t>
            </a:r>
            <a:r>
              <a:rPr lang="es-EC" sz="1200" dirty="0" smtClean="0"/>
              <a:t>10</a:t>
            </a:r>
            <a:r>
              <a:rPr lang="es-EC" sz="1200" baseline="30000" dirty="0" smtClean="0"/>
              <a:t>-23</a:t>
            </a:r>
          </a:p>
          <a:p>
            <a:pPr algn="ctr"/>
            <a:endParaRPr lang="es-EC" sz="1200" baseline="30000" dirty="0"/>
          </a:p>
          <a:p>
            <a:pPr marL="0" lvl="1" algn="ctr"/>
            <a:r>
              <a:rPr lang="es-EC" sz="1200" dirty="0" smtClean="0"/>
              <a:t>Aceptó  </a:t>
            </a:r>
            <a:r>
              <a:rPr lang="es-EC" sz="1200" dirty="0"/>
              <a:t>Ha</a:t>
            </a:r>
          </a:p>
          <a:p>
            <a:pPr algn="ctr"/>
            <a:endParaRPr lang="es-ES" sz="1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2" y="1199137"/>
            <a:ext cx="5576161" cy="143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55" y="2762502"/>
            <a:ext cx="3986460" cy="25153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6" name="15 Hexágono"/>
          <p:cNvSpPr/>
          <p:nvPr/>
        </p:nvSpPr>
        <p:spPr>
          <a:xfrm>
            <a:off x="4283968" y="5396964"/>
            <a:ext cx="1876535" cy="745525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Ajuste </a:t>
            </a:r>
            <a:r>
              <a:rPr lang="es-EC" sz="1100" dirty="0" err="1" smtClean="0"/>
              <a:t>polinomial</a:t>
            </a:r>
            <a:endParaRPr lang="es-EC" sz="1100" dirty="0" smtClean="0"/>
          </a:p>
          <a:p>
            <a:pPr algn="ctr"/>
            <a:r>
              <a:rPr lang="es-EC" sz="1100" dirty="0" smtClean="0"/>
              <a:t>(por cuadrante)</a:t>
            </a:r>
          </a:p>
          <a:p>
            <a:pPr algn="ctr"/>
            <a:endParaRPr lang="es-EC" sz="1100" dirty="0" smtClean="0"/>
          </a:p>
          <a:p>
            <a:pPr algn="ctr"/>
            <a:r>
              <a:rPr lang="es-EC" sz="1100" dirty="0" smtClean="0"/>
              <a:t>R</a:t>
            </a:r>
            <a:r>
              <a:rPr lang="es-EC" sz="1100" baseline="30000" dirty="0" smtClean="0"/>
              <a:t>2</a:t>
            </a:r>
            <a:r>
              <a:rPr lang="es-EC" sz="1100" dirty="0" smtClean="0"/>
              <a:t> = </a:t>
            </a:r>
            <a:r>
              <a:rPr lang="es-EC" sz="1100" dirty="0"/>
              <a:t>0,975</a:t>
            </a:r>
            <a:endParaRPr lang="es-ES" sz="1100" dirty="0"/>
          </a:p>
        </p:txBody>
      </p:sp>
      <p:sp>
        <p:nvSpPr>
          <p:cNvPr id="17" name="16 Hexágono"/>
          <p:cNvSpPr/>
          <p:nvPr/>
        </p:nvSpPr>
        <p:spPr>
          <a:xfrm>
            <a:off x="6189233" y="5513933"/>
            <a:ext cx="2832525" cy="436357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/>
              <a:t>C</a:t>
            </a:r>
            <a:r>
              <a:rPr lang="es-EC" sz="1100" dirty="0" smtClean="0"/>
              <a:t>inética </a:t>
            </a:r>
            <a:r>
              <a:rPr lang="es-EC" sz="1100" dirty="0"/>
              <a:t>de microorganismos </a:t>
            </a:r>
            <a:endParaRPr lang="es-EC" sz="1100" dirty="0" smtClean="0"/>
          </a:p>
          <a:p>
            <a:pPr algn="ctr"/>
            <a:r>
              <a:rPr lang="es-EC" sz="1100" dirty="0" smtClean="0"/>
              <a:t>(González </a:t>
            </a:r>
            <a:r>
              <a:rPr lang="es-EC" sz="1100" dirty="0" err="1" smtClean="0"/>
              <a:t>González</a:t>
            </a:r>
            <a:r>
              <a:rPr lang="es-EC" sz="1100" dirty="0"/>
              <a:t> </a:t>
            </a:r>
            <a:r>
              <a:rPr lang="es-EC" sz="1100" dirty="0" smtClean="0"/>
              <a:t>,2010)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708484" y="5148618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  <p:sp>
        <p:nvSpPr>
          <p:cNvPr id="19" name="18 Rectángulo"/>
          <p:cNvSpPr/>
          <p:nvPr/>
        </p:nvSpPr>
        <p:spPr>
          <a:xfrm>
            <a:off x="2447093" y="2633251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  <p:sp>
        <p:nvSpPr>
          <p:cNvPr id="13" name="12 Rectángulo"/>
          <p:cNvSpPr/>
          <p:nvPr/>
        </p:nvSpPr>
        <p:spPr>
          <a:xfrm>
            <a:off x="196796" y="929878"/>
            <a:ext cx="64087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/>
              <a:t>Tabla 3.5 </a:t>
            </a:r>
            <a:r>
              <a:rPr lang="es-ES" sz="1100" dirty="0"/>
              <a:t>Prueba de hipótesis para la verificación del modelo a través de la prueba t-</a:t>
            </a:r>
            <a:r>
              <a:rPr lang="es-ES" sz="1100" dirty="0" err="1"/>
              <a:t>student</a:t>
            </a:r>
            <a:endParaRPr lang="es-ES" sz="1100" b="1" dirty="0"/>
          </a:p>
        </p:txBody>
      </p:sp>
      <p:sp>
        <p:nvSpPr>
          <p:cNvPr id="21" name="20 Rectángulo"/>
          <p:cNvSpPr/>
          <p:nvPr/>
        </p:nvSpPr>
        <p:spPr>
          <a:xfrm>
            <a:off x="6263461" y="5251628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7056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3109" y="0"/>
            <a:ext cx="8229600" cy="1143000"/>
          </a:xfrm>
        </p:spPr>
        <p:txBody>
          <a:bodyPr/>
          <a:lstStyle/>
          <a:p>
            <a:r>
              <a:rPr lang="es-ES" dirty="0" smtClean="0"/>
              <a:t>RESULTADOS Y DISCUSIÓN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69528"/>
            <a:ext cx="4447862" cy="29635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Hexágono"/>
          <p:cNvSpPr/>
          <p:nvPr/>
        </p:nvSpPr>
        <p:spPr>
          <a:xfrm>
            <a:off x="971600" y="4080424"/>
            <a:ext cx="3511759" cy="1080120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Parásitos</a:t>
            </a:r>
          </a:p>
          <a:p>
            <a:pPr algn="ctr"/>
            <a:r>
              <a:rPr lang="es-EC" sz="1100" dirty="0" smtClean="0"/>
              <a:t>3 </a:t>
            </a:r>
            <a:r>
              <a:rPr lang="es-EC" sz="1100" dirty="0"/>
              <a:t>por cada 1’450000 </a:t>
            </a:r>
            <a:r>
              <a:rPr lang="es-EC" sz="1100" dirty="0" smtClean="0"/>
              <a:t> (Repetición 2)</a:t>
            </a:r>
          </a:p>
          <a:p>
            <a:pPr algn="ctr"/>
            <a:r>
              <a:rPr lang="es-EC" sz="1100" dirty="0" smtClean="0"/>
              <a:t>5 </a:t>
            </a:r>
            <a:r>
              <a:rPr lang="es-EC" sz="1100" dirty="0"/>
              <a:t>por cada 1’375000  </a:t>
            </a:r>
            <a:r>
              <a:rPr lang="es-EC" sz="1100" dirty="0" smtClean="0"/>
              <a:t>(repetición 3)</a:t>
            </a:r>
            <a:endParaRPr lang="es-ES" sz="1100" dirty="0"/>
          </a:p>
        </p:txBody>
      </p:sp>
      <p:sp>
        <p:nvSpPr>
          <p:cNvPr id="6" name="5 Hexágono"/>
          <p:cNvSpPr/>
          <p:nvPr/>
        </p:nvSpPr>
        <p:spPr>
          <a:xfrm>
            <a:off x="881667" y="5301208"/>
            <a:ext cx="3456383" cy="807399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Comportamiento </a:t>
            </a:r>
            <a:r>
              <a:rPr lang="es-EC" sz="1100" dirty="0"/>
              <a:t>del </a:t>
            </a:r>
            <a:r>
              <a:rPr lang="es-EC" sz="1100" dirty="0" err="1" smtClean="0"/>
              <a:t>microalga</a:t>
            </a:r>
            <a:endParaRPr lang="es-EC" sz="1100" dirty="0" smtClean="0"/>
          </a:p>
          <a:p>
            <a:pPr algn="ctr"/>
            <a:r>
              <a:rPr lang="es-EC" sz="1100" dirty="0"/>
              <a:t>E</a:t>
            </a:r>
            <a:r>
              <a:rPr lang="es-EC" sz="1100" dirty="0" smtClean="0"/>
              <a:t>scala </a:t>
            </a:r>
            <a:r>
              <a:rPr lang="es-EC" sz="1100" dirty="0"/>
              <a:t>intermedia-industrial</a:t>
            </a:r>
            <a:endParaRPr lang="es-ES" sz="1100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86" y="2310633"/>
            <a:ext cx="3743084" cy="26213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87" y="1009029"/>
            <a:ext cx="3743084" cy="13016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Hexágono"/>
          <p:cNvSpPr/>
          <p:nvPr/>
        </p:nvSpPr>
        <p:spPr>
          <a:xfrm>
            <a:off x="4763893" y="5155266"/>
            <a:ext cx="4392487" cy="807399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Semicontinuo </a:t>
            </a:r>
            <a:endParaRPr lang="es-EC" sz="1100" dirty="0"/>
          </a:p>
          <a:p>
            <a:pPr algn="ctr"/>
            <a:r>
              <a:rPr lang="es-EC" sz="1100" dirty="0" smtClean="0"/>
              <a:t>Concentraciones  celulares </a:t>
            </a:r>
          </a:p>
          <a:p>
            <a:pPr algn="ctr"/>
            <a:r>
              <a:rPr lang="es-EC" sz="1100" dirty="0" smtClean="0"/>
              <a:t>&gt; 70 </a:t>
            </a:r>
            <a:r>
              <a:rPr lang="es-EC" sz="1100" dirty="0"/>
              <a:t>x 10</a:t>
            </a:r>
            <a:r>
              <a:rPr lang="es-EC" sz="1100" baseline="30000" dirty="0"/>
              <a:t>6 </a:t>
            </a:r>
            <a:r>
              <a:rPr lang="es-EC" sz="1100" dirty="0"/>
              <a:t>de células por mililitro de medio </a:t>
            </a:r>
            <a:r>
              <a:rPr lang="es-EC" sz="1100" dirty="0" smtClean="0"/>
              <a:t>cultivado</a:t>
            </a:r>
          </a:p>
          <a:p>
            <a:pPr algn="ctr"/>
            <a:r>
              <a:rPr lang="es-EC" sz="1100" dirty="0" smtClean="0"/>
              <a:t>Después del día 12,5 </a:t>
            </a:r>
            <a:endParaRPr lang="es-ES" sz="1100" dirty="0"/>
          </a:p>
        </p:txBody>
      </p:sp>
      <p:sp>
        <p:nvSpPr>
          <p:cNvPr id="9" name="8 Rectángulo"/>
          <p:cNvSpPr/>
          <p:nvPr/>
        </p:nvSpPr>
        <p:spPr>
          <a:xfrm>
            <a:off x="4139952" y="578142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b="1" dirty="0"/>
              <a:t>Tabla 3.6</a:t>
            </a:r>
            <a:r>
              <a:rPr lang="es-ES" sz="1100" dirty="0"/>
              <a:t> Prueba de hipótesis aplicando la distribución t-</a:t>
            </a:r>
            <a:r>
              <a:rPr lang="es-ES" sz="1100" dirty="0" err="1"/>
              <a:t>student</a:t>
            </a:r>
            <a:r>
              <a:rPr lang="es-ES" sz="1100" dirty="0"/>
              <a:t> para la validación de la hipótesis científica del proyecto.</a:t>
            </a:r>
            <a:endParaRPr lang="es-ES" sz="1100" b="1" dirty="0"/>
          </a:p>
        </p:txBody>
      </p:sp>
      <p:sp>
        <p:nvSpPr>
          <p:cNvPr id="18" name="17 Hexágono"/>
          <p:cNvSpPr/>
          <p:nvPr/>
        </p:nvSpPr>
        <p:spPr>
          <a:xfrm>
            <a:off x="1596077" y="685862"/>
            <a:ext cx="2287623" cy="215443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3 Repeticiones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7052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2324" y="-99392"/>
            <a:ext cx="8229600" cy="1143000"/>
          </a:xfrm>
        </p:spPr>
        <p:txBody>
          <a:bodyPr/>
          <a:lstStyle/>
          <a:p>
            <a:r>
              <a:rPr lang="es-ES" dirty="0"/>
              <a:t>RESULTADOS Y DISCUSIÓN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71670" y="548680"/>
            <a:ext cx="5288627" cy="40011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algn="ctr"/>
            <a:r>
              <a:rPr lang="es-EC" sz="2000" dirty="0" smtClean="0"/>
              <a:t>Análisis estadístico: Cuantificación </a:t>
            </a:r>
            <a:r>
              <a:rPr lang="es-EC" sz="2000" dirty="0"/>
              <a:t>de lípidos</a:t>
            </a:r>
            <a:endParaRPr lang="es-ES" sz="2000" dirty="0"/>
          </a:p>
        </p:txBody>
      </p:sp>
      <p:sp>
        <p:nvSpPr>
          <p:cNvPr id="6" name="5 Rectángulo"/>
          <p:cNvSpPr/>
          <p:nvPr/>
        </p:nvSpPr>
        <p:spPr>
          <a:xfrm>
            <a:off x="755576" y="948790"/>
            <a:ext cx="68407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50" b="1" dirty="0"/>
              <a:t>Tabla 3.7</a:t>
            </a:r>
            <a:r>
              <a:rPr lang="es-ES" sz="1050" dirty="0"/>
              <a:t> Resultados de la cuantificación de lípidos por miligramo de volumen cosechado.</a:t>
            </a:r>
            <a:endParaRPr lang="es-ES" sz="1050" b="1" dirty="0"/>
          </a:p>
        </p:txBody>
      </p:sp>
      <p:sp>
        <p:nvSpPr>
          <p:cNvPr id="7" name="6 Rectángulo"/>
          <p:cNvSpPr/>
          <p:nvPr/>
        </p:nvSpPr>
        <p:spPr>
          <a:xfrm>
            <a:off x="3203848" y="2888650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  <p:sp>
        <p:nvSpPr>
          <p:cNvPr id="8" name="7 Hexágono"/>
          <p:cNvSpPr/>
          <p:nvPr/>
        </p:nvSpPr>
        <p:spPr>
          <a:xfrm>
            <a:off x="6533835" y="1885020"/>
            <a:ext cx="1728192" cy="944488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/>
              <a:t>5-58 % </a:t>
            </a:r>
            <a:endParaRPr lang="es-EC" sz="1100" dirty="0" smtClean="0"/>
          </a:p>
          <a:p>
            <a:pPr algn="ctr"/>
            <a:r>
              <a:rPr lang="es-EC" sz="1100" dirty="0" smtClean="0"/>
              <a:t>Inducida bioquímicamente </a:t>
            </a:r>
          </a:p>
          <a:p>
            <a:pPr algn="ctr"/>
            <a:r>
              <a:rPr lang="es-EC" sz="1100" dirty="0" smtClean="0"/>
              <a:t>(</a:t>
            </a:r>
            <a:r>
              <a:rPr lang="es-EC" sz="1000" dirty="0" smtClean="0"/>
              <a:t>Jaramillo , 2011</a:t>
            </a:r>
            <a:r>
              <a:rPr lang="es-EC" sz="1000" dirty="0"/>
              <a:t>)</a:t>
            </a:r>
            <a:endParaRPr lang="es-ES" sz="1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99592" y="3129758"/>
            <a:ext cx="372890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1" i="0" u="none" strike="noStrike" cap="none" normalizeH="0" baseline="0" dirty="0" smtClean="0" bmk="_Toc346522989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Tabla 3.8 </a:t>
            </a:r>
            <a:r>
              <a:rPr kumimoji="0" lang="es-ES" sz="1050" b="0" i="0" u="none" strike="noStrike" cap="none" normalizeH="0" baseline="0" dirty="0" smtClean="0" bmk="_Toc346522989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Diseño completamente aleatorio (DCA)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 bmk="_Toc346522989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aplicado para la cuantificación de lípidos.</a:t>
            </a: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4" y="3545255"/>
            <a:ext cx="4376529" cy="197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48059"/>
            <a:ext cx="5040594" cy="16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13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45255"/>
            <a:ext cx="3382273" cy="197197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</p:pic>
      <p:sp>
        <p:nvSpPr>
          <p:cNvPr id="13" name="12 Hexágono"/>
          <p:cNvSpPr/>
          <p:nvPr/>
        </p:nvSpPr>
        <p:spPr>
          <a:xfrm>
            <a:off x="343277" y="5581641"/>
            <a:ext cx="3040457" cy="584447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/>
              <a:t>Letras </a:t>
            </a:r>
            <a:r>
              <a:rPr lang="es-EC" sz="1000" dirty="0"/>
              <a:t>distintas indican diferencias significativas entre los </a:t>
            </a:r>
            <a:r>
              <a:rPr lang="es-EC" sz="1000" dirty="0" smtClean="0"/>
              <a:t>tratamientos</a:t>
            </a:r>
          </a:p>
          <a:p>
            <a:pPr algn="ctr"/>
            <a:r>
              <a:rPr lang="es-EC" sz="900" dirty="0"/>
              <a:t>p &lt; </a:t>
            </a:r>
            <a:r>
              <a:rPr lang="es-EC" sz="900" dirty="0" smtClean="0"/>
              <a:t>0,005</a:t>
            </a:r>
          </a:p>
          <a:p>
            <a:pPr algn="ctr"/>
            <a:r>
              <a:rPr lang="es-EC" sz="1000" dirty="0" smtClean="0"/>
              <a:t>Aceptó Ha</a:t>
            </a:r>
            <a:endParaRPr lang="es-ES" sz="1000" dirty="0"/>
          </a:p>
        </p:txBody>
      </p:sp>
      <p:sp>
        <p:nvSpPr>
          <p:cNvPr id="15" name="14 Hexágono"/>
          <p:cNvSpPr/>
          <p:nvPr/>
        </p:nvSpPr>
        <p:spPr>
          <a:xfrm>
            <a:off x="3363985" y="5611302"/>
            <a:ext cx="1856087" cy="554786"/>
          </a:xfrm>
          <a:prstGeom prst="hexagon">
            <a:avLst/>
          </a:prstGeom>
          <a:solidFill>
            <a:srgbClr val="33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/>
              <a:t>M</a:t>
            </a:r>
            <a:r>
              <a:rPr lang="es-EC" sz="1000" dirty="0" smtClean="0"/>
              <a:t>étodo químico</a:t>
            </a:r>
          </a:p>
          <a:p>
            <a:pPr algn="ctr"/>
            <a:r>
              <a:rPr lang="es-EC" sz="1000" dirty="0"/>
              <a:t> </a:t>
            </a:r>
            <a:r>
              <a:rPr lang="es-EC" sz="1000" dirty="0" smtClean="0"/>
              <a:t>Fase del cultivo</a:t>
            </a:r>
          </a:p>
          <a:p>
            <a:pPr algn="ctr"/>
            <a:r>
              <a:rPr lang="es-EC" sz="1000" dirty="0" smtClean="0"/>
              <a:t>Método de filtración</a:t>
            </a:r>
            <a:endParaRPr lang="es-ES" sz="1000" dirty="0"/>
          </a:p>
        </p:txBody>
      </p:sp>
      <p:sp>
        <p:nvSpPr>
          <p:cNvPr id="16" name="15 Rectángulo"/>
          <p:cNvSpPr/>
          <p:nvPr/>
        </p:nvSpPr>
        <p:spPr>
          <a:xfrm>
            <a:off x="6726914" y="5530074"/>
            <a:ext cx="13420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/>
              <a:t>Fuente:</a:t>
            </a:r>
            <a:r>
              <a:rPr lang="es-ES" sz="800" dirty="0" smtClean="0"/>
              <a:t> Sandoval (2012)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0735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352928" cy="4525963"/>
          </a:xfrm>
        </p:spPr>
        <p:txBody>
          <a:bodyPr/>
          <a:lstStyle/>
          <a:p>
            <a:pPr lvl="0" algn="just"/>
            <a:r>
              <a:rPr lang="es-ES" sz="1400" dirty="0">
                <a:solidFill>
                  <a:schemeClr val="tx1"/>
                </a:solidFill>
              </a:rPr>
              <a:t>El fotobioreactor semicontinuo </a:t>
            </a:r>
            <a:r>
              <a:rPr lang="es-ES" sz="1400" dirty="0" smtClean="0">
                <a:solidFill>
                  <a:schemeClr val="tx1"/>
                </a:solidFill>
              </a:rPr>
              <a:t>fue </a:t>
            </a:r>
            <a:r>
              <a:rPr lang="es-ES" sz="1400" dirty="0">
                <a:solidFill>
                  <a:schemeClr val="tx1"/>
                </a:solidFill>
              </a:rPr>
              <a:t>eficiente para el crecimiento </a:t>
            </a:r>
            <a:r>
              <a:rPr lang="es-ES" sz="1400" dirty="0" smtClean="0">
                <a:solidFill>
                  <a:schemeClr val="tx1"/>
                </a:solidFill>
              </a:rPr>
              <a:t>de </a:t>
            </a:r>
            <a:r>
              <a:rPr lang="es-ES" sz="1400" i="1" dirty="0" smtClean="0">
                <a:solidFill>
                  <a:schemeClr val="tx1"/>
                </a:solidFill>
              </a:rPr>
              <a:t>Chlorella </a:t>
            </a:r>
            <a:r>
              <a:rPr lang="es-ES" sz="1400" dirty="0">
                <a:solidFill>
                  <a:schemeClr val="tx1"/>
                </a:solidFill>
              </a:rPr>
              <a:t>sp </a:t>
            </a:r>
            <a:r>
              <a:rPr lang="es-ES" sz="1400" dirty="0" smtClean="0">
                <a:solidFill>
                  <a:schemeClr val="tx1"/>
                </a:solidFill>
              </a:rPr>
              <a:t>manteniendo estable el cultivo durante operación </a:t>
            </a:r>
            <a:r>
              <a:rPr lang="es-ES" sz="1400" dirty="0">
                <a:solidFill>
                  <a:schemeClr val="tx1"/>
                </a:solidFill>
              </a:rPr>
              <a:t>del prototipo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endParaRPr lang="es-ES" sz="1400" dirty="0">
              <a:solidFill>
                <a:schemeClr val="tx1"/>
              </a:solidFill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</a:rPr>
              <a:t> </a:t>
            </a:r>
            <a:r>
              <a:rPr lang="es-ES" sz="1400" dirty="0" smtClean="0">
                <a:solidFill>
                  <a:schemeClr val="tx1"/>
                </a:solidFill>
              </a:rPr>
              <a:t>El </a:t>
            </a:r>
            <a:r>
              <a:rPr lang="es-ES" sz="1400" dirty="0">
                <a:solidFill>
                  <a:schemeClr val="tx1"/>
                </a:solidFill>
              </a:rPr>
              <a:t>rendimiento del prototipo fue del 85,25 %, pudiéndose incrementar este porcentaje al modificar los nutrientes en el medio de cultivo </a:t>
            </a:r>
            <a:r>
              <a:rPr lang="es-ES" sz="1400" dirty="0" smtClean="0">
                <a:solidFill>
                  <a:schemeClr val="tx1"/>
                </a:solidFill>
              </a:rPr>
              <a:t>para </a:t>
            </a:r>
            <a:r>
              <a:rPr lang="es-ES" sz="1400" dirty="0">
                <a:solidFill>
                  <a:schemeClr val="tx1"/>
                </a:solidFill>
              </a:rPr>
              <a:t>satisfacer al máximo los requerimientos de la </a:t>
            </a:r>
            <a:r>
              <a:rPr lang="es-ES" sz="1400" dirty="0" err="1">
                <a:solidFill>
                  <a:schemeClr val="tx1"/>
                </a:solidFill>
              </a:rPr>
              <a:t>microalga</a:t>
            </a:r>
            <a:r>
              <a:rPr lang="es-ES" sz="1400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endParaRPr lang="es-ES" sz="1400" dirty="0">
              <a:solidFill>
                <a:schemeClr val="tx1"/>
              </a:solidFill>
            </a:endParaRPr>
          </a:p>
          <a:p>
            <a:pPr lvl="0" algn="just"/>
            <a:r>
              <a:rPr lang="es-ES" sz="1400" dirty="0">
                <a:solidFill>
                  <a:schemeClr val="tx1"/>
                </a:solidFill>
              </a:rPr>
              <a:t>La cepa de </a:t>
            </a:r>
            <a:r>
              <a:rPr lang="es-ES" sz="1400" i="1" dirty="0">
                <a:solidFill>
                  <a:schemeClr val="tx1"/>
                </a:solidFill>
              </a:rPr>
              <a:t>Chlorella </a:t>
            </a:r>
            <a:r>
              <a:rPr lang="es-ES" sz="1400" dirty="0">
                <a:solidFill>
                  <a:schemeClr val="tx1"/>
                </a:solidFill>
              </a:rPr>
              <a:t>sp escogida posee un tiempo de generación (2,63 </a:t>
            </a:r>
            <a:r>
              <a:rPr lang="es-ES" sz="1400" dirty="0" smtClean="0">
                <a:solidFill>
                  <a:schemeClr val="tx1"/>
                </a:solidFill>
              </a:rPr>
              <a:t>d</a:t>
            </a:r>
            <a:r>
              <a:rPr lang="es-ES" sz="1400" baseline="30000" dirty="0" smtClean="0">
                <a:solidFill>
                  <a:schemeClr val="tx1"/>
                </a:solidFill>
              </a:rPr>
              <a:t>-1</a:t>
            </a:r>
            <a:r>
              <a:rPr lang="es-ES" sz="1400" dirty="0" smtClean="0">
                <a:solidFill>
                  <a:schemeClr val="tx1"/>
                </a:solidFill>
              </a:rPr>
              <a:t>), posee un corto </a:t>
            </a:r>
            <a:r>
              <a:rPr lang="es-ES" sz="1400" dirty="0">
                <a:solidFill>
                  <a:schemeClr val="tx1"/>
                </a:solidFill>
              </a:rPr>
              <a:t>tiempo de generación, capacidad de adaptación </a:t>
            </a:r>
            <a:r>
              <a:rPr lang="es-ES" sz="1400" dirty="0" smtClean="0">
                <a:solidFill>
                  <a:schemeClr val="tx1"/>
                </a:solidFill>
              </a:rPr>
              <a:t>y </a:t>
            </a:r>
            <a:r>
              <a:rPr lang="es-ES" sz="1400" dirty="0">
                <a:solidFill>
                  <a:schemeClr val="tx1"/>
                </a:solidFill>
              </a:rPr>
              <a:t>parámetros de cultivo no </a:t>
            </a:r>
            <a:r>
              <a:rPr lang="es-ES" sz="1400" dirty="0" smtClean="0">
                <a:solidFill>
                  <a:schemeClr val="tx1"/>
                </a:solidFill>
              </a:rPr>
              <a:t>exigentes, es susceptible de ser cultivada </a:t>
            </a:r>
            <a:r>
              <a:rPr lang="es-ES" sz="1400" dirty="0">
                <a:solidFill>
                  <a:schemeClr val="tx1"/>
                </a:solidFill>
              </a:rPr>
              <a:t>a escala industrial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just">
              <a:buNone/>
            </a:pPr>
            <a:endParaRPr lang="es-ES" sz="1400" dirty="0">
              <a:solidFill>
                <a:schemeClr val="tx1"/>
              </a:solidFill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</a:rPr>
              <a:t> </a:t>
            </a:r>
            <a:r>
              <a:rPr lang="es-ES" sz="1400" dirty="0" smtClean="0">
                <a:solidFill>
                  <a:schemeClr val="tx1"/>
                </a:solidFill>
              </a:rPr>
              <a:t>El </a:t>
            </a:r>
            <a:r>
              <a:rPr lang="es-ES" sz="1400" dirty="0">
                <a:solidFill>
                  <a:schemeClr val="tx1"/>
                </a:solidFill>
              </a:rPr>
              <a:t>análisis estadístico corroboró la alta correlación existente entre la densidad celular y el tiempo de operación del fotobioreactor (R</a:t>
            </a:r>
            <a:r>
              <a:rPr lang="es-ES" sz="1400" baseline="30000" dirty="0">
                <a:solidFill>
                  <a:schemeClr val="tx1"/>
                </a:solidFill>
              </a:rPr>
              <a:t>2</a:t>
            </a:r>
            <a:r>
              <a:rPr lang="es-ES" sz="1400" dirty="0">
                <a:solidFill>
                  <a:schemeClr val="tx1"/>
                </a:solidFill>
              </a:rPr>
              <a:t> de 98,1</a:t>
            </a:r>
            <a:r>
              <a:rPr lang="es-ES" sz="1400" dirty="0" smtClean="0">
                <a:solidFill>
                  <a:schemeClr val="tx1"/>
                </a:solidFill>
              </a:rPr>
              <a:t>) aplicado en la cinética de crecimiento de la </a:t>
            </a:r>
            <a:r>
              <a:rPr lang="es-ES" sz="1400" i="1" dirty="0" smtClean="0">
                <a:solidFill>
                  <a:schemeClr val="tx1"/>
                </a:solidFill>
              </a:rPr>
              <a:t>Chlorella </a:t>
            </a:r>
            <a:r>
              <a:rPr lang="es-ES" sz="1400" dirty="0" smtClean="0">
                <a:solidFill>
                  <a:schemeClr val="tx1"/>
                </a:solidFill>
              </a:rPr>
              <a:t>sp. </a:t>
            </a:r>
          </a:p>
          <a:p>
            <a:pPr marL="0" indent="0" algn="just">
              <a:buNone/>
            </a:pPr>
            <a:endParaRPr lang="es-ES" sz="1400" dirty="0" smtClean="0">
              <a:solidFill>
                <a:schemeClr val="tx1"/>
              </a:solidFill>
            </a:endParaRPr>
          </a:p>
          <a:p>
            <a:pPr algn="just"/>
            <a:r>
              <a:rPr lang="es-ES" sz="1400" dirty="0">
                <a:solidFill>
                  <a:schemeClr val="tx1"/>
                </a:solidFill>
              </a:rPr>
              <a:t> </a:t>
            </a:r>
            <a:r>
              <a:rPr lang="es-ES" sz="1400" dirty="0" smtClean="0">
                <a:solidFill>
                  <a:schemeClr val="tx1"/>
                </a:solidFill>
              </a:rPr>
              <a:t>El </a:t>
            </a:r>
            <a:r>
              <a:rPr lang="es-ES" sz="1400" dirty="0">
                <a:solidFill>
                  <a:schemeClr val="tx1"/>
                </a:solidFill>
              </a:rPr>
              <a:t>porcentaje de lípidos presente en la biomasa seca de </a:t>
            </a:r>
            <a:r>
              <a:rPr lang="es-ES" sz="1400" i="1" dirty="0">
                <a:solidFill>
                  <a:schemeClr val="tx1"/>
                </a:solidFill>
              </a:rPr>
              <a:t>Chlorella </a:t>
            </a:r>
            <a:r>
              <a:rPr lang="es-ES" sz="1400" dirty="0">
                <a:solidFill>
                  <a:schemeClr val="tx1"/>
                </a:solidFill>
              </a:rPr>
              <a:t>sp fue en promedio del 4,11 %; </a:t>
            </a:r>
            <a:r>
              <a:rPr lang="es-ES" sz="1400" dirty="0" smtClean="0">
                <a:solidFill>
                  <a:schemeClr val="tx1"/>
                </a:solidFill>
              </a:rPr>
              <a:t>haciéndola </a:t>
            </a:r>
            <a:r>
              <a:rPr lang="es-ES" sz="1400" dirty="0">
                <a:solidFill>
                  <a:schemeClr val="tx1"/>
                </a:solidFill>
              </a:rPr>
              <a:t>una candidata potencial para ser materia prima en la producción de biodiesel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6429388" y="2000240"/>
            <a:ext cx="2428892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786314" y="428604"/>
            <a:ext cx="3543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03245" y="792455"/>
            <a:ext cx="7929618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Clasificación científica  de la </a:t>
            </a:r>
            <a:r>
              <a:rPr lang="es-ES" sz="2000" i="1" dirty="0" smtClean="0"/>
              <a:t>Chlorella </a:t>
            </a:r>
            <a:r>
              <a:rPr lang="es-ES" sz="2000" dirty="0" smtClean="0"/>
              <a:t>sp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2357430"/>
            <a:ext cx="3676968" cy="2585323"/>
          </a:xfrm>
          <a:prstGeom prst="rect">
            <a:avLst/>
          </a:prstGeom>
          <a:solidFill>
            <a:srgbClr val="336600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Dominio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i="1" dirty="0" err="1" smtClean="0">
                <a:solidFill>
                  <a:schemeClr val="bg1"/>
                </a:solidFill>
              </a:rPr>
              <a:t>Eukaryota</a:t>
            </a:r>
            <a:endParaRPr lang="es-ES" i="1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   </a:t>
            </a:r>
            <a:r>
              <a:rPr lang="es-ES" b="1" dirty="0" smtClean="0">
                <a:solidFill>
                  <a:schemeClr val="bg1"/>
                </a:solidFill>
              </a:rPr>
              <a:t>Reino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i="1" dirty="0" err="1" smtClean="0">
                <a:solidFill>
                  <a:schemeClr val="bg1"/>
                </a:solidFill>
              </a:rPr>
              <a:t>Plantae</a:t>
            </a:r>
            <a:endParaRPr lang="es-ES" i="1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     </a:t>
            </a:r>
            <a:r>
              <a:rPr lang="es-ES" b="1" dirty="0" smtClean="0">
                <a:solidFill>
                  <a:schemeClr val="bg1"/>
                </a:solidFill>
              </a:rPr>
              <a:t>Subreino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i="1" dirty="0" err="1" smtClean="0">
                <a:solidFill>
                  <a:schemeClr val="bg1"/>
                </a:solidFill>
              </a:rPr>
              <a:t>Viridaeplantae</a:t>
            </a:r>
            <a:endParaRPr lang="es-ES" i="1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        </a:t>
            </a:r>
            <a:r>
              <a:rPr lang="es-ES" b="1" dirty="0" smtClean="0">
                <a:solidFill>
                  <a:schemeClr val="bg1"/>
                </a:solidFill>
              </a:rPr>
              <a:t>Filo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i="1" dirty="0" err="1" smtClean="0">
                <a:solidFill>
                  <a:schemeClr val="bg1"/>
                </a:solidFill>
              </a:rPr>
              <a:t>Chlorophyta</a:t>
            </a:r>
            <a:endParaRPr lang="es-ES" i="1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          </a:t>
            </a:r>
            <a:r>
              <a:rPr lang="es-ES" b="1" dirty="0" smtClean="0">
                <a:solidFill>
                  <a:schemeClr val="bg1"/>
                </a:solidFill>
              </a:rPr>
              <a:t>Clase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i="1" dirty="0" err="1" smtClean="0">
                <a:solidFill>
                  <a:schemeClr val="bg1"/>
                </a:solidFill>
              </a:rPr>
              <a:t>Trebouxiophyceae</a:t>
            </a:r>
            <a:endParaRPr lang="es-ES" i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            Orden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i="1" dirty="0" err="1" smtClean="0">
                <a:solidFill>
                  <a:schemeClr val="bg1"/>
                </a:solidFill>
              </a:rPr>
              <a:t>Chlorellales</a:t>
            </a:r>
            <a:r>
              <a:rPr lang="es-ES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               </a:t>
            </a:r>
            <a:r>
              <a:rPr lang="es-ES" b="1" dirty="0" smtClean="0">
                <a:solidFill>
                  <a:schemeClr val="bg1"/>
                </a:solidFill>
              </a:rPr>
              <a:t>Familia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i="1" dirty="0" err="1" smtClean="0">
                <a:solidFill>
                  <a:schemeClr val="bg1"/>
                </a:solidFill>
              </a:rPr>
              <a:t>Chlorellaceae</a:t>
            </a:r>
            <a:endParaRPr lang="es-ES" i="1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                  </a:t>
            </a:r>
            <a:r>
              <a:rPr lang="es-ES" b="1" dirty="0" smtClean="0">
                <a:solidFill>
                  <a:schemeClr val="bg1"/>
                </a:solidFill>
              </a:rPr>
              <a:t>Género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  <a:r>
              <a:rPr lang="es-ES" i="1" dirty="0" smtClean="0">
                <a:solidFill>
                  <a:schemeClr val="bg1"/>
                </a:solidFill>
              </a:rPr>
              <a:t> Chlorella</a:t>
            </a: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15616" y="4926877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Fuente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: EOL (2010)</a:t>
            </a:r>
            <a:endParaRPr lang="es-E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29388" y="1857364"/>
            <a:ext cx="2357454" cy="3970318"/>
          </a:xfrm>
          <a:prstGeom prst="rect">
            <a:avLst/>
          </a:prstGeom>
          <a:solidFill>
            <a:srgbClr val="336600"/>
          </a:solidFill>
        </p:spPr>
        <p:txBody>
          <a:bodyPr wrap="square" rtlCol="0">
            <a:spAutoFit/>
          </a:bodyPr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Hibridación de ADN</a:t>
            </a:r>
          </a:p>
          <a:p>
            <a:pPr algn="ctr"/>
            <a:endParaRPr lang="es-EC" dirty="0" smtClean="0"/>
          </a:p>
          <a:p>
            <a:pPr algn="ctr"/>
            <a:endParaRPr lang="es-EC" dirty="0" smtClean="0"/>
          </a:p>
          <a:p>
            <a:pPr algn="ctr"/>
            <a:endParaRPr lang="es-EC" dirty="0" smtClean="0"/>
          </a:p>
          <a:p>
            <a:pPr algn="ctr"/>
            <a:r>
              <a:rPr lang="es-EC" b="1" dirty="0" smtClean="0">
                <a:solidFill>
                  <a:schemeClr val="bg1"/>
                </a:solidFill>
              </a:rPr>
              <a:t>Diversidad genética</a:t>
            </a:r>
          </a:p>
          <a:p>
            <a:pPr algn="ctr"/>
            <a:r>
              <a:rPr lang="es-EC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s-EC" dirty="0" smtClean="0"/>
          </a:p>
          <a:p>
            <a:pPr algn="ctr"/>
            <a:endParaRPr lang="es-EC" dirty="0" smtClean="0"/>
          </a:p>
          <a:p>
            <a:pPr algn="ctr"/>
            <a:r>
              <a:rPr lang="es-EC" dirty="0" smtClean="0"/>
              <a:t>Especies no están estrechamente relacionadas </a:t>
            </a:r>
          </a:p>
          <a:p>
            <a:pPr algn="ctr"/>
            <a:r>
              <a:rPr lang="es-EC" dirty="0" smtClean="0"/>
              <a:t>(</a:t>
            </a:r>
            <a:r>
              <a:rPr lang="es-EC" dirty="0" err="1" smtClean="0"/>
              <a:t>Hoek</a:t>
            </a:r>
            <a:r>
              <a:rPr lang="es-EC" dirty="0" smtClean="0"/>
              <a:t> </a:t>
            </a:r>
            <a:r>
              <a:rPr lang="es-EC" i="1" dirty="0" smtClean="0"/>
              <a:t>et al</a:t>
            </a:r>
            <a:r>
              <a:rPr lang="es-EC" dirty="0" smtClean="0"/>
              <a:t>, 1995).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2" name="11 Flecha abajo"/>
          <p:cNvSpPr/>
          <p:nvPr/>
        </p:nvSpPr>
        <p:spPr>
          <a:xfrm>
            <a:off x="7429520" y="2571744"/>
            <a:ext cx="428628" cy="64294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7429520" y="3643314"/>
            <a:ext cx="428628" cy="64294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3843334" y="2428868"/>
            <a:ext cx="2714644" cy="1214446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95923" y="116632"/>
            <a:ext cx="8229600" cy="792088"/>
          </a:xfrm>
        </p:spPr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82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3142"/>
            <a:ext cx="8229600" cy="1143000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dirty="0"/>
              <a:t>RECOMENDACIONES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s-ES" sz="1400" dirty="0" smtClean="0">
                <a:solidFill>
                  <a:schemeClr val="tx1"/>
                </a:solidFill>
              </a:rPr>
              <a:t>Se debería: </a:t>
            </a:r>
          </a:p>
          <a:p>
            <a:pPr marL="0" lvl="0" indent="0">
              <a:buNone/>
            </a:pPr>
            <a:endParaRPr lang="es-ES" sz="1400" dirty="0" smtClean="0">
              <a:solidFill>
                <a:schemeClr val="tx1"/>
              </a:solidFill>
            </a:endParaRP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</a:rPr>
              <a:t>Inducir </a:t>
            </a:r>
            <a:r>
              <a:rPr lang="es-ES" sz="1400" dirty="0">
                <a:solidFill>
                  <a:schemeClr val="tx1"/>
                </a:solidFill>
              </a:rPr>
              <a:t>la producción de mayor porcentaje de lípidos en las </a:t>
            </a:r>
            <a:r>
              <a:rPr lang="es-ES" sz="1400" dirty="0" err="1">
                <a:solidFill>
                  <a:schemeClr val="tx1"/>
                </a:solidFill>
              </a:rPr>
              <a:t>microalgas</a:t>
            </a:r>
            <a:r>
              <a:rPr lang="es-ES" sz="1400" dirty="0">
                <a:solidFill>
                  <a:schemeClr val="tx1"/>
                </a:solidFill>
              </a:rPr>
              <a:t> a través de la activación de otras vías </a:t>
            </a:r>
            <a:r>
              <a:rPr lang="es-ES" sz="1400" dirty="0" smtClean="0">
                <a:solidFill>
                  <a:schemeClr val="tx1"/>
                </a:solidFill>
              </a:rPr>
              <a:t>metabólicas.</a:t>
            </a:r>
          </a:p>
          <a:p>
            <a:pPr lvl="0" algn="just"/>
            <a:endParaRPr lang="es-ES" sz="1400" dirty="0">
              <a:solidFill>
                <a:schemeClr val="tx1"/>
              </a:solidFill>
            </a:endParaRP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</a:rPr>
              <a:t>Optimizar </a:t>
            </a:r>
            <a:r>
              <a:rPr lang="es-ES" sz="1400" dirty="0">
                <a:solidFill>
                  <a:schemeClr val="tx1"/>
                </a:solidFill>
              </a:rPr>
              <a:t>el medio de </a:t>
            </a:r>
            <a:r>
              <a:rPr lang="es-ES" sz="1400" dirty="0" smtClean="0">
                <a:solidFill>
                  <a:schemeClr val="tx1"/>
                </a:solidFill>
              </a:rPr>
              <a:t>cultivo </a:t>
            </a:r>
            <a:r>
              <a:rPr lang="es-ES" sz="1400" dirty="0">
                <a:solidFill>
                  <a:schemeClr val="tx1"/>
                </a:solidFill>
              </a:rPr>
              <a:t>para incrementar la biomasa producida y alcanzar un porcentaje de rendimiento más cercano al ideal.</a:t>
            </a:r>
          </a:p>
          <a:p>
            <a:pPr marL="0" indent="0" algn="just">
              <a:buNone/>
            </a:pPr>
            <a:endParaRPr lang="es-ES" sz="1400" dirty="0">
              <a:solidFill>
                <a:schemeClr val="tx1"/>
              </a:solidFill>
            </a:endParaRP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</a:rPr>
              <a:t>Aplicar </a:t>
            </a:r>
            <a:r>
              <a:rPr lang="es-ES" sz="1400" dirty="0">
                <a:solidFill>
                  <a:schemeClr val="tx1"/>
                </a:solidFill>
              </a:rPr>
              <a:t>métodos más específicos para la extracción y cuantificación de </a:t>
            </a:r>
            <a:r>
              <a:rPr lang="es-ES" sz="1400" dirty="0" smtClean="0">
                <a:solidFill>
                  <a:schemeClr val="tx1"/>
                </a:solidFill>
              </a:rPr>
              <a:t>lípidos.</a:t>
            </a:r>
          </a:p>
          <a:p>
            <a:pPr lvl="0" algn="just"/>
            <a:endParaRPr lang="es-ES" sz="1400" dirty="0">
              <a:solidFill>
                <a:schemeClr val="tx1"/>
              </a:solidFill>
            </a:endParaRP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</a:rPr>
              <a:t>Continuar </a:t>
            </a:r>
            <a:r>
              <a:rPr lang="es-ES" sz="1400" dirty="0">
                <a:solidFill>
                  <a:schemeClr val="tx1"/>
                </a:solidFill>
              </a:rPr>
              <a:t>con la investigación de esta cepa de </a:t>
            </a:r>
            <a:r>
              <a:rPr lang="es-ES" sz="1400" i="1" dirty="0">
                <a:solidFill>
                  <a:schemeClr val="tx1"/>
                </a:solidFill>
              </a:rPr>
              <a:t>Chlorella </a:t>
            </a:r>
            <a:r>
              <a:rPr lang="es-ES" sz="1400" dirty="0">
                <a:solidFill>
                  <a:schemeClr val="tx1"/>
                </a:solidFill>
              </a:rPr>
              <a:t>sp </a:t>
            </a:r>
            <a:r>
              <a:rPr lang="es-ES" sz="1400" dirty="0" smtClean="0">
                <a:solidFill>
                  <a:schemeClr val="tx1"/>
                </a:solidFill>
              </a:rPr>
              <a:t>puede </a:t>
            </a:r>
            <a:r>
              <a:rPr lang="es-ES" sz="1400" dirty="0">
                <a:solidFill>
                  <a:schemeClr val="tx1"/>
                </a:solidFill>
              </a:rPr>
              <a:t>ser aprovechada para la elaboración de biocombustibles y además ser empleada en otros campos de la biotecnología.</a:t>
            </a:r>
          </a:p>
          <a:p>
            <a:pPr marL="0" indent="0" algn="just">
              <a:buNone/>
            </a:pPr>
            <a:endParaRPr lang="es-ES" sz="1400" dirty="0">
              <a:solidFill>
                <a:schemeClr val="tx1"/>
              </a:solidFill>
            </a:endParaRPr>
          </a:p>
          <a:p>
            <a:pPr lvl="0" algn="just"/>
            <a:r>
              <a:rPr lang="es-ES" sz="1400" dirty="0" smtClean="0">
                <a:solidFill>
                  <a:schemeClr val="tx1"/>
                </a:solidFill>
              </a:rPr>
              <a:t>Perfeccionar el </a:t>
            </a:r>
            <a:r>
              <a:rPr lang="es-ES" sz="1400" dirty="0">
                <a:solidFill>
                  <a:schemeClr val="tx1"/>
                </a:solidFill>
              </a:rPr>
              <a:t>método de cosecha </a:t>
            </a:r>
            <a:r>
              <a:rPr lang="es-ES" sz="1400" dirty="0" smtClean="0">
                <a:solidFill>
                  <a:schemeClr val="tx1"/>
                </a:solidFill>
              </a:rPr>
              <a:t>con técnicas </a:t>
            </a:r>
            <a:r>
              <a:rPr lang="es-ES" sz="1400" dirty="0">
                <a:solidFill>
                  <a:schemeClr val="tx1"/>
                </a:solidFill>
              </a:rPr>
              <a:t>de </a:t>
            </a:r>
            <a:r>
              <a:rPr lang="es-ES" sz="1400" dirty="0" err="1">
                <a:solidFill>
                  <a:schemeClr val="tx1"/>
                </a:solidFill>
              </a:rPr>
              <a:t>microfiltración</a:t>
            </a:r>
            <a:r>
              <a:rPr lang="es-ES" sz="1400" dirty="0">
                <a:solidFill>
                  <a:schemeClr val="tx1"/>
                </a:solidFill>
              </a:rPr>
              <a:t> de membrana y </a:t>
            </a:r>
            <a:r>
              <a:rPr lang="es-ES" sz="1400" dirty="0" smtClean="0">
                <a:solidFill>
                  <a:schemeClr val="tx1"/>
                </a:solidFill>
              </a:rPr>
              <a:t>ultrafiltración.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68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s-ES" dirty="0" smtClean="0"/>
              <a:t>BIBLIOGRAFÍA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11560" y="1124744"/>
            <a:ext cx="7704856" cy="4525963"/>
          </a:xfrm>
        </p:spPr>
        <p:txBody>
          <a:bodyPr/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Andersen, R. (2005). </a:t>
            </a:r>
            <a:r>
              <a:rPr lang="en-US" sz="1400" u="sng" dirty="0">
                <a:solidFill>
                  <a:schemeClr val="tx1"/>
                </a:solidFill>
              </a:rPr>
              <a:t>Algal culturing techniques</a:t>
            </a:r>
            <a:r>
              <a:rPr lang="en-US" sz="1400" dirty="0">
                <a:solidFill>
                  <a:schemeClr val="tx1"/>
                </a:solidFill>
              </a:rPr>
              <a:t>. 1°(Ed.). Elsevier Academic Press. (pp. 33-55,323</a:t>
            </a:r>
            <a:r>
              <a:rPr lang="en-US" sz="14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es-EC" sz="1400" dirty="0">
                <a:solidFill>
                  <a:schemeClr val="tx1"/>
                </a:solidFill>
              </a:rPr>
              <a:t>Arredondo, B. O. &amp; </a:t>
            </a:r>
            <a:r>
              <a:rPr lang="es-EC" sz="1400" dirty="0" err="1">
                <a:solidFill>
                  <a:schemeClr val="tx1"/>
                </a:solidFill>
              </a:rPr>
              <a:t>Voltolina</a:t>
            </a:r>
            <a:r>
              <a:rPr lang="es-EC" sz="1400" dirty="0">
                <a:solidFill>
                  <a:schemeClr val="tx1"/>
                </a:solidFill>
              </a:rPr>
              <a:t>, D. (2007). Métodos y herramientas analíticas en la evaluación de la biomasa </a:t>
            </a:r>
            <a:r>
              <a:rPr lang="es-EC" sz="1400" dirty="0" err="1">
                <a:solidFill>
                  <a:schemeClr val="tx1"/>
                </a:solidFill>
              </a:rPr>
              <a:t>microalgal</a:t>
            </a:r>
            <a:r>
              <a:rPr lang="es-EC" sz="1400" dirty="0">
                <a:solidFill>
                  <a:schemeClr val="tx1"/>
                </a:solidFill>
              </a:rPr>
              <a:t>. </a:t>
            </a:r>
            <a:r>
              <a:rPr lang="en-US" sz="1400" u="sng" dirty="0">
                <a:solidFill>
                  <a:schemeClr val="tx1"/>
                </a:solidFill>
              </a:rPr>
              <a:t>CIBNOR</a:t>
            </a:r>
            <a:r>
              <a:rPr lang="en-US" sz="1400" dirty="0">
                <a:solidFill>
                  <a:schemeClr val="tx1"/>
                </a:solidFill>
              </a:rPr>
              <a:t>, USA. (pp. 47-51). </a:t>
            </a:r>
            <a:endParaRPr lang="es-ES" sz="1400" dirty="0">
              <a:solidFill>
                <a:schemeClr val="tx1"/>
              </a:solidFill>
            </a:endParaRPr>
          </a:p>
          <a:p>
            <a:pPr algn="just"/>
            <a:r>
              <a:rPr lang="en-US" sz="1400" dirty="0" err="1">
                <a:solidFill>
                  <a:schemeClr val="tx1"/>
                </a:solidFill>
              </a:rPr>
              <a:t>Barsanti</a:t>
            </a:r>
            <a:r>
              <a:rPr lang="en-US" sz="1400" dirty="0">
                <a:solidFill>
                  <a:schemeClr val="tx1"/>
                </a:solidFill>
              </a:rPr>
              <a:t>, L. (2006). </a:t>
            </a:r>
            <a:r>
              <a:rPr lang="en-US" sz="1400" u="sng" dirty="0">
                <a:solidFill>
                  <a:schemeClr val="tx1"/>
                </a:solidFill>
              </a:rPr>
              <a:t>Algae, Anatomy ,biochemistry &amp; Biotechnology</a:t>
            </a:r>
            <a:r>
              <a:rPr lang="en-US" sz="1400" dirty="0">
                <a:solidFill>
                  <a:schemeClr val="tx1"/>
                </a:solidFill>
              </a:rPr>
              <a:t>. 2°(Ed). CRC Press. (pp. 15-23, 56-72).</a:t>
            </a:r>
            <a:endParaRPr lang="es-ES" sz="1400" dirty="0">
              <a:solidFill>
                <a:schemeClr val="tx1"/>
              </a:solidFill>
            </a:endParaRPr>
          </a:p>
          <a:p>
            <a:pPr algn="just"/>
            <a:r>
              <a:rPr lang="es-EC" sz="1400" dirty="0">
                <a:solidFill>
                  <a:schemeClr val="tx1"/>
                </a:solidFill>
              </a:rPr>
              <a:t>Chacón, C. Andrade, C. Cárdenas, C. Araujo, I. &amp; Morales, E. (2004). Uso de </a:t>
            </a:r>
            <a:r>
              <a:rPr lang="es-EC" sz="1400" i="1" dirty="0">
                <a:solidFill>
                  <a:schemeClr val="tx1"/>
                </a:solidFill>
              </a:rPr>
              <a:t>Chlorella</a:t>
            </a:r>
            <a:r>
              <a:rPr lang="es-EC" sz="1400" dirty="0">
                <a:solidFill>
                  <a:schemeClr val="tx1"/>
                </a:solidFill>
              </a:rPr>
              <a:t> sp. Y </a:t>
            </a:r>
            <a:r>
              <a:rPr lang="es-EC" sz="1400" i="1" dirty="0" err="1">
                <a:solidFill>
                  <a:schemeClr val="tx1"/>
                </a:solidFill>
              </a:rPr>
              <a:t>Scenedesmus</a:t>
            </a:r>
            <a:r>
              <a:rPr lang="es-EC" sz="1400" dirty="0">
                <a:solidFill>
                  <a:schemeClr val="tx1"/>
                </a:solidFill>
              </a:rPr>
              <a:t> sp. en la remoción de nitrógeno, fósforo y DQO de aguas residuales urbanas de Maracaibo, Venezuela. Boletín de Investigaciones Biológicas de La Universidad del Zulia. Vol. 38. No. 2. (pp.94 – 108).</a:t>
            </a:r>
            <a:endParaRPr lang="es-ES" sz="1400" dirty="0">
              <a:solidFill>
                <a:schemeClr val="tx1"/>
              </a:solidFill>
            </a:endParaRPr>
          </a:p>
          <a:p>
            <a:pPr algn="just"/>
            <a:r>
              <a:rPr lang="es-EC" sz="1400" dirty="0">
                <a:solidFill>
                  <a:schemeClr val="tx1"/>
                </a:solidFill>
              </a:rPr>
              <a:t>Mora R., </a:t>
            </a:r>
            <a:r>
              <a:rPr lang="es-EC" sz="1400" dirty="0" err="1">
                <a:solidFill>
                  <a:schemeClr val="tx1"/>
                </a:solidFill>
              </a:rPr>
              <a:t>Moronta</a:t>
            </a:r>
            <a:r>
              <a:rPr lang="es-EC" sz="1400" dirty="0">
                <a:solidFill>
                  <a:schemeClr val="tx1"/>
                </a:solidFill>
              </a:rPr>
              <a:t>, R., Ortega, J. &amp; Morales, E. (2005). Crecimiento y producción de pigmentos de la </a:t>
            </a:r>
            <a:r>
              <a:rPr lang="es-EC" sz="1400" dirty="0" err="1">
                <a:solidFill>
                  <a:schemeClr val="tx1"/>
                </a:solidFill>
              </a:rPr>
              <a:t>microalga</a:t>
            </a:r>
            <a:r>
              <a:rPr lang="es-EC" sz="1400" dirty="0">
                <a:solidFill>
                  <a:schemeClr val="tx1"/>
                </a:solidFill>
              </a:rPr>
              <a:t> nativa </a:t>
            </a:r>
            <a:r>
              <a:rPr lang="es-EC" sz="1400" i="1" dirty="0">
                <a:solidFill>
                  <a:schemeClr val="tx1"/>
                </a:solidFill>
              </a:rPr>
              <a:t>Chlorella</a:t>
            </a:r>
            <a:r>
              <a:rPr lang="es-EC" sz="1400" dirty="0">
                <a:solidFill>
                  <a:schemeClr val="tx1"/>
                </a:solidFill>
              </a:rPr>
              <a:t> sp. Aislada de la Represa de </a:t>
            </a:r>
            <a:r>
              <a:rPr lang="es-EC" sz="1400" dirty="0" err="1">
                <a:solidFill>
                  <a:schemeClr val="tx1"/>
                </a:solidFill>
              </a:rPr>
              <a:t>Tulé</a:t>
            </a:r>
            <a:r>
              <a:rPr lang="es-EC" sz="1400" dirty="0">
                <a:solidFill>
                  <a:schemeClr val="tx1"/>
                </a:solidFill>
              </a:rPr>
              <a:t>, Municipio Zulia. Extraído el 29 de septiembre, del 2012, del sitio Web de la Universidad de Zulia: </a:t>
            </a:r>
            <a:r>
              <a:rPr lang="es-EC" sz="1400" u="sng" dirty="0">
                <a:solidFill>
                  <a:schemeClr val="tx1"/>
                </a:solidFill>
              </a:rPr>
              <a:t>http://www.scielo.org.ve/scielo.php?script=sci_arttext&amp;pid=S0378-78182006000100003&amp;lng=es&amp;nrm=iso&gt;. ISSN 0378-7818</a:t>
            </a:r>
            <a:r>
              <a:rPr lang="es-EC" sz="1400" u="sng" dirty="0" smtClean="0">
                <a:solidFill>
                  <a:schemeClr val="tx1"/>
                </a:solidFill>
              </a:rPr>
              <a:t>.</a:t>
            </a:r>
            <a:endParaRPr lang="es-ES" sz="1400" dirty="0">
              <a:solidFill>
                <a:schemeClr val="tx1"/>
              </a:solidFill>
            </a:endParaRPr>
          </a:p>
          <a:p>
            <a:pPr algn="just"/>
            <a:r>
              <a:rPr lang="es-EC" sz="1400" dirty="0">
                <a:solidFill>
                  <a:schemeClr val="tx1"/>
                </a:solidFill>
              </a:rPr>
              <a:t>Morales, E. (2012). Tecnologías de producción de biomasa. </a:t>
            </a:r>
            <a:r>
              <a:rPr lang="es-EC" sz="1400" dirty="0" err="1">
                <a:solidFill>
                  <a:schemeClr val="tx1"/>
                </a:solidFill>
              </a:rPr>
              <a:t>Bioprocesos</a:t>
            </a:r>
            <a:r>
              <a:rPr lang="es-EC" sz="1400" dirty="0">
                <a:solidFill>
                  <a:schemeClr val="tx1"/>
                </a:solidFill>
              </a:rPr>
              <a:t> con </a:t>
            </a:r>
            <a:r>
              <a:rPr lang="es-EC" sz="1400" dirty="0" err="1">
                <a:solidFill>
                  <a:schemeClr val="tx1"/>
                </a:solidFill>
              </a:rPr>
              <a:t>microalgas</a:t>
            </a:r>
            <a:r>
              <a:rPr lang="es-EC" sz="1400" dirty="0">
                <a:solidFill>
                  <a:schemeClr val="tx1"/>
                </a:solidFill>
              </a:rPr>
              <a:t> y cianobacterias. </a:t>
            </a:r>
            <a:r>
              <a:rPr lang="es-CR" sz="1400" u="sng" dirty="0">
                <a:solidFill>
                  <a:schemeClr val="tx1"/>
                </a:solidFill>
              </a:rPr>
              <a:t>Curso de Biotecnología </a:t>
            </a:r>
            <a:r>
              <a:rPr lang="es-CR" sz="1400" u="sng" dirty="0" err="1">
                <a:solidFill>
                  <a:schemeClr val="tx1"/>
                </a:solidFill>
              </a:rPr>
              <a:t>Algal</a:t>
            </a:r>
            <a:r>
              <a:rPr lang="es-CR" sz="1400" u="sng" dirty="0">
                <a:solidFill>
                  <a:schemeClr val="tx1"/>
                </a:solidFill>
              </a:rPr>
              <a:t>.</a:t>
            </a:r>
            <a:r>
              <a:rPr lang="es-CR" sz="1400" dirty="0">
                <a:solidFill>
                  <a:schemeClr val="tx1"/>
                </a:solidFill>
              </a:rPr>
              <a:t> Pontificia Universidad Católica del Ecuador.</a:t>
            </a:r>
            <a:endParaRPr lang="es-ES" sz="1400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77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2625471"/>
            <a:ext cx="7344519" cy="175432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MUCHAS GRACIAS</a:t>
            </a:r>
            <a:endParaRPr lang="es-EC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es-EC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5" name="4 Imagen" descr="Ing. Biotecnología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6997" y="3933056"/>
            <a:ext cx="1728192" cy="1645720"/>
          </a:xfrm>
          <a:prstGeom prst="ellipse">
            <a:avLst/>
          </a:prstGeom>
        </p:spPr>
      </p:pic>
      <p:pic>
        <p:nvPicPr>
          <p:cNvPr id="6" name="Picture 6" descr="http://templarcell.net/images/ESP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1892705" cy="1944216"/>
          </a:xfrm>
          <a:prstGeom prst="ellipse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6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83" y="3881958"/>
            <a:ext cx="3012833" cy="209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92088"/>
          </a:xfrm>
        </p:spPr>
        <p:txBody>
          <a:bodyPr/>
          <a:lstStyle/>
          <a:p>
            <a:r>
              <a:rPr lang="es-ES" dirty="0" smtClean="0"/>
              <a:t>INTRODUCCIÒN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331839" y="598177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>
                <a:latin typeface="Calibri" pitchFamily="34" charset="0"/>
                <a:cs typeface="Calibri" pitchFamily="34" charset="0"/>
              </a:rPr>
              <a:t>Fuente</a:t>
            </a:r>
            <a:r>
              <a:rPr lang="es-EC" sz="1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s-EC" sz="1200" dirty="0">
                <a:latin typeface="Calibri" pitchFamily="34" charset="0"/>
                <a:cs typeface="Calibri" pitchFamily="34" charset="0"/>
              </a:rPr>
              <a:t>Santa Rosa Junior </a:t>
            </a:r>
            <a:r>
              <a:rPr lang="es-EC" sz="1200" dirty="0" err="1">
                <a:latin typeface="Calibri" pitchFamily="34" charset="0"/>
                <a:cs typeface="Calibri" pitchFamily="34" charset="0"/>
              </a:rPr>
              <a:t>College</a:t>
            </a:r>
            <a:r>
              <a:rPr lang="es-EC" sz="1200" dirty="0">
                <a:latin typeface="Calibri" pitchFamily="34" charset="0"/>
                <a:cs typeface="Calibri" pitchFamily="34" charset="0"/>
              </a:rPr>
              <a:t> (2012)</a:t>
            </a:r>
            <a:r>
              <a:rPr lang="es-EC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es-EC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024165" y="2701874"/>
            <a:ext cx="1689549" cy="378896"/>
          </a:xfrm>
          <a:prstGeom prst="ellipse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err="1" smtClean="0"/>
              <a:t>Rubisco</a:t>
            </a:r>
            <a:r>
              <a:rPr lang="es-EC" dirty="0" smtClean="0"/>
              <a:t> </a:t>
            </a:r>
            <a:endParaRPr lang="es-EC" dirty="0"/>
          </a:p>
        </p:txBody>
      </p:sp>
      <p:cxnSp>
        <p:nvCxnSpPr>
          <p:cNvPr id="26" name="25 Conector recto de flecha"/>
          <p:cNvCxnSpPr/>
          <p:nvPr/>
        </p:nvCxnSpPr>
        <p:spPr>
          <a:xfrm flipH="1">
            <a:off x="3024165" y="3289879"/>
            <a:ext cx="24642" cy="16758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3048807" y="3313192"/>
            <a:ext cx="1318960" cy="15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899935" y="3128067"/>
            <a:ext cx="0" cy="17364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4358649" y="3289879"/>
            <a:ext cx="0" cy="16758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942033" y="3724051"/>
            <a:ext cx="1075850" cy="492506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300" dirty="0" smtClean="0"/>
              <a:t>FSI</a:t>
            </a:r>
            <a:endParaRPr lang="es-EC" sz="1300" dirty="0"/>
          </a:p>
          <a:p>
            <a:pPr lvl="0" algn="ctr"/>
            <a:r>
              <a:rPr lang="es-EC" sz="1300" dirty="0" smtClean="0"/>
              <a:t>FSII</a:t>
            </a:r>
            <a:endParaRPr lang="es-EC" dirty="0"/>
          </a:p>
        </p:txBody>
      </p:sp>
      <p:sp>
        <p:nvSpPr>
          <p:cNvPr id="25" name="24 Rectángulo"/>
          <p:cNvSpPr/>
          <p:nvPr/>
        </p:nvSpPr>
        <p:spPr>
          <a:xfrm>
            <a:off x="3071240" y="2240923"/>
            <a:ext cx="1689549" cy="340933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Fijar  </a:t>
            </a:r>
            <a:r>
              <a:rPr lang="es-EC" sz="1400" dirty="0" smtClean="0"/>
              <a:t>CO</a:t>
            </a:r>
            <a:r>
              <a:rPr lang="es-EC" sz="1400" baseline="-25000" dirty="0" smtClean="0"/>
              <a:t>2</a:t>
            </a:r>
            <a:endParaRPr lang="es-EC" sz="1400" dirty="0"/>
          </a:p>
        </p:txBody>
      </p:sp>
      <p:sp>
        <p:nvSpPr>
          <p:cNvPr id="27" name="26 Rectángulo"/>
          <p:cNvSpPr/>
          <p:nvPr/>
        </p:nvSpPr>
        <p:spPr>
          <a:xfrm>
            <a:off x="3071241" y="1708065"/>
            <a:ext cx="1689549" cy="427319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 smtClean="0"/>
              <a:t>Fase Oscura</a:t>
            </a:r>
            <a:endParaRPr lang="es-EC" sz="1500" dirty="0"/>
          </a:p>
        </p:txBody>
      </p:sp>
      <p:sp>
        <p:nvSpPr>
          <p:cNvPr id="31" name="30 Rectángulo"/>
          <p:cNvSpPr/>
          <p:nvPr/>
        </p:nvSpPr>
        <p:spPr>
          <a:xfrm>
            <a:off x="2670873" y="3487315"/>
            <a:ext cx="1040494" cy="394643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Ciclo  </a:t>
            </a:r>
            <a:r>
              <a:rPr lang="es-EC" sz="1200" dirty="0" smtClean="0"/>
              <a:t>de </a:t>
            </a:r>
            <a:r>
              <a:rPr lang="es-EC" sz="1200" dirty="0" smtClean="0"/>
              <a:t>Calvin</a:t>
            </a:r>
            <a:endParaRPr lang="es-EC" sz="1400" dirty="0"/>
          </a:p>
        </p:txBody>
      </p:sp>
      <p:sp>
        <p:nvSpPr>
          <p:cNvPr id="32" name="31 Rectángulo"/>
          <p:cNvSpPr/>
          <p:nvPr/>
        </p:nvSpPr>
        <p:spPr>
          <a:xfrm>
            <a:off x="3868939" y="3430819"/>
            <a:ext cx="1113405" cy="404343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 smtClean="0"/>
          </a:p>
          <a:p>
            <a:pPr algn="ctr"/>
            <a:r>
              <a:rPr lang="es-EC" sz="1200" dirty="0" smtClean="0"/>
              <a:t>Hexosa</a:t>
            </a:r>
            <a:endParaRPr lang="es-EC" sz="1200" dirty="0"/>
          </a:p>
          <a:p>
            <a:pPr algn="ctr"/>
            <a:endParaRPr lang="es-EC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32 Rectángulo"/>
              <p:cNvSpPr/>
              <p:nvPr/>
            </p:nvSpPr>
            <p:spPr>
              <a:xfrm>
                <a:off x="983774" y="956024"/>
                <a:ext cx="3456384" cy="576064"/>
              </a:xfrm>
              <a:prstGeom prst="rect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s-ES" sz="1400" dirty="0" smtClean="0"/>
              </a:p>
              <a:p>
                <a:pPr lvl="0" algn="ctr"/>
                <a:endParaRPr lang="es-ES" sz="1400" dirty="0"/>
              </a:p>
              <a:p>
                <a:pPr algn="ctr"/>
                <a:r>
                  <a:rPr lang="es-ES" sz="1300" b="1" dirty="0" smtClean="0"/>
                  <a:t>Fotosíntesis</a:t>
                </a:r>
                <a:r>
                  <a:rPr lang="es-ES" sz="1300" dirty="0" smtClean="0"/>
                  <a:t>(</a:t>
                </a:r>
                <a:r>
                  <a:rPr lang="es-EC" sz="1300" dirty="0" err="1" smtClean="0"/>
                  <a:t>Boussingault</a:t>
                </a:r>
                <a:r>
                  <a:rPr lang="es-EC" sz="1300" dirty="0" smtClean="0"/>
                  <a:t> &amp; </a:t>
                </a:r>
                <a:r>
                  <a:rPr lang="es-EC" sz="1300" dirty="0" err="1" smtClean="0"/>
                  <a:t>Sachs</a:t>
                </a:r>
                <a:r>
                  <a:rPr lang="es-EC" sz="1300" dirty="0" smtClean="0"/>
                  <a:t>, 1864</a:t>
                </a:r>
                <a:r>
                  <a:rPr lang="es-EC" sz="1300" dirty="0"/>
                  <a:t>)</a:t>
                </a:r>
                <a:endParaRPr lang="es-ES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/>
                        </a:rPr>
                        <m:t>6 </m:t>
                      </m:r>
                      <m:sSub>
                        <m:sSubPr>
                          <m:ctrlPr>
                            <a:rPr lang="es-E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es-EC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sz="1400" i="1">
                          <a:latin typeface="Cambria Math"/>
                        </a:rPr>
                        <m:t>+6 </m:t>
                      </m:r>
                      <m:sSub>
                        <m:sSubPr>
                          <m:ctrlPr>
                            <a:rPr lang="es-E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EC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C" sz="1400" i="1">
                          <a:latin typeface="Cambria Math"/>
                        </a:rPr>
                        <m:t>𝑂</m:t>
                      </m:r>
                      <m:r>
                        <a:rPr lang="es-EC" sz="1400" i="1">
                          <a:latin typeface="Cambria Math"/>
                        </a:rPr>
                        <m:t> →</m:t>
                      </m:r>
                      <m:sSub>
                        <m:sSubPr>
                          <m:ctrlPr>
                            <a:rPr lang="es-E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EC" sz="1400" i="1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s-E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s-EC" sz="1400" i="1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s-E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sz="14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s-EC" sz="1400" i="1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s-EC" sz="1400" i="1">
                          <a:latin typeface="Cambria Math"/>
                        </a:rPr>
                        <m:t>+6</m:t>
                      </m:r>
                      <m:sSub>
                        <m:sSubPr>
                          <m:ctrlPr>
                            <a:rPr lang="es-E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/>
                            </a:rPr>
                            <m:t> </m:t>
                          </m:r>
                          <m:r>
                            <a:rPr lang="es-EC" sz="14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s-EC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  <a:p>
                <a:pPr algn="ctr"/>
                <a:endParaRPr lang="es-EC" dirty="0"/>
              </a:p>
            </p:txBody>
          </p:sp>
        </mc:Choice>
        <mc:Fallback>
          <p:sp>
            <p:nvSpPr>
              <p:cNvPr id="33" name="3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74" y="956024"/>
                <a:ext cx="3456384" cy="576064"/>
              </a:xfrm>
              <a:prstGeom prst="rect">
                <a:avLst/>
              </a:prstGeom>
              <a:blipFill rotWithShape="1">
                <a:blip r:embed="rId3"/>
                <a:stretch>
                  <a:fillRect b="-30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34 Rectángulo"/>
          <p:cNvSpPr/>
          <p:nvPr/>
        </p:nvSpPr>
        <p:spPr>
          <a:xfrm>
            <a:off x="810196" y="1696369"/>
            <a:ext cx="1745579" cy="439016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 smtClean="0"/>
              <a:t>Fase luminosa</a:t>
            </a:r>
            <a:endParaRPr lang="es-EC" sz="1500" dirty="0"/>
          </a:p>
        </p:txBody>
      </p:sp>
      <p:sp>
        <p:nvSpPr>
          <p:cNvPr id="36" name="35 Rectángulo"/>
          <p:cNvSpPr/>
          <p:nvPr/>
        </p:nvSpPr>
        <p:spPr>
          <a:xfrm>
            <a:off x="890897" y="2229227"/>
            <a:ext cx="1584176" cy="414703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C" dirty="0" smtClean="0"/>
          </a:p>
          <a:p>
            <a:pPr lvl="0" algn="ctr"/>
            <a:endParaRPr lang="es-EC" sz="1600" dirty="0" smtClean="0"/>
          </a:p>
          <a:p>
            <a:pPr lvl="0" algn="ctr"/>
            <a:r>
              <a:rPr lang="es-EC" sz="1400" dirty="0" smtClean="0"/>
              <a:t>Fotones</a:t>
            </a:r>
          </a:p>
          <a:p>
            <a:pPr algn="ctr"/>
            <a:r>
              <a:rPr lang="es-EC" sz="1400" dirty="0" smtClean="0"/>
              <a:t>(</a:t>
            </a:r>
            <a:r>
              <a:rPr lang="es-EC" sz="1400" dirty="0"/>
              <a:t>400- 700 </a:t>
            </a:r>
            <a:r>
              <a:rPr lang="es-EC" sz="1400" dirty="0" err="1"/>
              <a:t>ηm</a:t>
            </a:r>
            <a:r>
              <a:rPr lang="es-EC" sz="1400" dirty="0"/>
              <a:t>)</a:t>
            </a:r>
            <a:endParaRPr lang="es-ES" sz="1400" dirty="0"/>
          </a:p>
          <a:p>
            <a:pPr lvl="0" algn="ctr"/>
            <a:endParaRPr lang="es-EC" dirty="0"/>
          </a:p>
          <a:p>
            <a:pPr algn="ctr"/>
            <a:endParaRPr lang="es-EC" dirty="0"/>
          </a:p>
        </p:txBody>
      </p:sp>
      <p:sp>
        <p:nvSpPr>
          <p:cNvPr id="37" name="36 Rectángulo"/>
          <p:cNvSpPr/>
          <p:nvPr/>
        </p:nvSpPr>
        <p:spPr>
          <a:xfrm>
            <a:off x="920375" y="2787946"/>
            <a:ext cx="1584176" cy="756084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400" dirty="0"/>
              <a:t>Clorofila </a:t>
            </a:r>
            <a:r>
              <a:rPr lang="es-ES" sz="1400" dirty="0" smtClean="0"/>
              <a:t>-a y </a:t>
            </a:r>
            <a:r>
              <a:rPr lang="es-ES" sz="1400" dirty="0" smtClean="0"/>
              <a:t>b</a:t>
            </a:r>
          </a:p>
          <a:p>
            <a:pPr lvl="0" algn="ctr"/>
            <a:r>
              <a:rPr lang="es-EC" sz="1400" dirty="0" smtClean="0"/>
              <a:t>Xantofilas</a:t>
            </a:r>
          </a:p>
          <a:p>
            <a:pPr lvl="0" algn="ctr"/>
            <a:r>
              <a:rPr lang="el-GR" sz="1400" dirty="0" smtClean="0">
                <a:latin typeface="Times New Roman"/>
                <a:cs typeface="Times New Roman"/>
              </a:rPr>
              <a:t>β</a:t>
            </a:r>
            <a:r>
              <a:rPr lang="es-ES" sz="1400" dirty="0" smtClean="0"/>
              <a:t>-c</a:t>
            </a:r>
            <a:r>
              <a:rPr lang="es-EC" sz="1400" dirty="0" err="1" smtClean="0"/>
              <a:t>arotenos</a:t>
            </a:r>
            <a:r>
              <a:rPr lang="es-EC" sz="1400" dirty="0" smtClean="0"/>
              <a:t> </a:t>
            </a:r>
            <a:endParaRPr lang="es-EC" sz="1400" dirty="0"/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495923" y="116632"/>
            <a:ext cx="8229600" cy="792088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670873" y="555914"/>
            <a:ext cx="4572000" cy="400110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pPr algn="ctr"/>
            <a:r>
              <a:rPr lang="es-ES" sz="2000" dirty="0" smtClean="0"/>
              <a:t>Bioquímica de la </a:t>
            </a:r>
            <a:r>
              <a:rPr lang="es-ES" sz="2000" i="1" dirty="0" smtClean="0"/>
              <a:t>Chlorell</a:t>
            </a:r>
            <a:r>
              <a:rPr lang="es-ES" sz="2000" i="1" dirty="0"/>
              <a:t>a</a:t>
            </a:r>
            <a:r>
              <a:rPr lang="es-ES" sz="2000" dirty="0" smtClean="0"/>
              <a:t> sp</a:t>
            </a:r>
            <a:endParaRPr lang="es-ES" sz="2000" dirty="0"/>
          </a:p>
        </p:txBody>
      </p:sp>
      <p:sp>
        <p:nvSpPr>
          <p:cNvPr id="23" name="22 Rectángulo"/>
          <p:cNvSpPr/>
          <p:nvPr/>
        </p:nvSpPr>
        <p:spPr>
          <a:xfrm>
            <a:off x="4713602" y="956024"/>
            <a:ext cx="4361187" cy="61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 smtClean="0"/>
          </a:p>
          <a:p>
            <a:pPr algn="ctr"/>
            <a:endParaRPr lang="es-ES" sz="1400" b="1" dirty="0"/>
          </a:p>
          <a:p>
            <a:pPr algn="ctr"/>
            <a:endParaRPr lang="es-ES" sz="1400" b="1" dirty="0" smtClean="0"/>
          </a:p>
          <a:p>
            <a:pPr algn="ctr"/>
            <a:endParaRPr lang="es-ES" sz="1400" b="1" dirty="0"/>
          </a:p>
          <a:p>
            <a:pPr algn="ctr"/>
            <a:endParaRPr lang="es-ES" b="1" dirty="0" smtClean="0"/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Producción de lípidos</a:t>
            </a:r>
          </a:p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Ácidos </a:t>
            </a:r>
            <a:r>
              <a:rPr lang="es-EC" sz="1400" dirty="0">
                <a:solidFill>
                  <a:schemeClr val="tx1"/>
                </a:solidFill>
              </a:rPr>
              <a:t>grasos </a:t>
            </a:r>
            <a:r>
              <a:rPr lang="es-EC" sz="1400" dirty="0" smtClean="0">
                <a:solidFill>
                  <a:schemeClr val="tx1"/>
                </a:solidFill>
              </a:rPr>
              <a:t>poli-instaurados  (6 dobles enlaces)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C" sz="1400" dirty="0" smtClean="0"/>
          </a:p>
          <a:p>
            <a:pPr algn="ctr"/>
            <a:endParaRPr lang="es-ES" sz="1400" b="1" dirty="0" smtClean="0"/>
          </a:p>
          <a:p>
            <a:pPr algn="ctr"/>
            <a:endParaRPr lang="es-ES" sz="1400" b="1" dirty="0" smtClean="0"/>
          </a:p>
          <a:p>
            <a:pPr algn="ctr"/>
            <a:r>
              <a:rPr lang="es-ES" sz="1400" dirty="0" smtClean="0"/>
              <a:t> </a:t>
            </a:r>
            <a:r>
              <a:rPr lang="es-EC" sz="1400" dirty="0" smtClean="0"/>
              <a:t>                     </a:t>
            </a:r>
            <a:endParaRPr lang="es-ES" dirty="0"/>
          </a:p>
          <a:p>
            <a:pPr algn="ctr"/>
            <a:endParaRPr lang="es-EC" dirty="0"/>
          </a:p>
        </p:txBody>
      </p:sp>
      <p:sp>
        <p:nvSpPr>
          <p:cNvPr id="34" name="33 Rectángulo"/>
          <p:cNvSpPr/>
          <p:nvPr/>
        </p:nvSpPr>
        <p:spPr>
          <a:xfrm>
            <a:off x="6196412" y="2581857"/>
            <a:ext cx="2073549" cy="768297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Ensamblaje de </a:t>
            </a:r>
            <a:r>
              <a:rPr lang="es-EC" sz="1400" dirty="0" err="1" smtClean="0"/>
              <a:t>Triacilglicéridos</a:t>
            </a:r>
            <a:endParaRPr lang="es-EC" sz="1400" dirty="0"/>
          </a:p>
          <a:p>
            <a:pPr lvl="0" algn="ctr"/>
            <a:r>
              <a:rPr lang="es-EC" sz="1400" dirty="0" smtClean="0"/>
              <a:t>(R</a:t>
            </a:r>
            <a:r>
              <a:rPr lang="es-EC" sz="1200" dirty="0" smtClean="0"/>
              <a:t>etículo </a:t>
            </a:r>
            <a:r>
              <a:rPr lang="es-EC" sz="1200" dirty="0" smtClean="0"/>
              <a:t>endoplasmático)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6268421" y="1822494"/>
            <a:ext cx="2001540" cy="625781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400" dirty="0" smtClean="0"/>
              <a:t>Síntesis </a:t>
            </a:r>
            <a:r>
              <a:rPr lang="es-EC" sz="1400" dirty="0"/>
              <a:t>de novo </a:t>
            </a:r>
            <a:r>
              <a:rPr lang="es-EC" sz="1400" dirty="0" smtClean="0"/>
              <a:t>de  </a:t>
            </a:r>
            <a:r>
              <a:rPr lang="es-EC" sz="1400" dirty="0"/>
              <a:t>ácidos grasos </a:t>
            </a:r>
            <a:endParaRPr lang="es-EC" sz="1400" dirty="0" smtClean="0"/>
          </a:p>
          <a:p>
            <a:pPr lvl="0" algn="ctr"/>
            <a:r>
              <a:rPr lang="es-EC" sz="1400" dirty="0" smtClean="0"/>
              <a:t>(plastidios)</a:t>
            </a:r>
          </a:p>
        </p:txBody>
      </p:sp>
      <p:sp>
        <p:nvSpPr>
          <p:cNvPr id="39" name="38 Preparación"/>
          <p:cNvSpPr/>
          <p:nvPr/>
        </p:nvSpPr>
        <p:spPr>
          <a:xfrm>
            <a:off x="5947758" y="3430819"/>
            <a:ext cx="2642866" cy="586463"/>
          </a:xfrm>
          <a:prstGeom prst="flowChartPreparation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b="1" dirty="0" smtClean="0"/>
              <a:t>Empaquetamiento de </a:t>
            </a:r>
            <a:r>
              <a:rPr lang="es-EC" sz="1300" b="1" dirty="0" err="1" smtClean="0"/>
              <a:t>triacilglicéridos</a:t>
            </a:r>
            <a:endParaRPr lang="es-EC" sz="1300" dirty="0"/>
          </a:p>
        </p:txBody>
      </p:sp>
      <p:sp>
        <p:nvSpPr>
          <p:cNvPr id="40" name="39 Preparación"/>
          <p:cNvSpPr/>
          <p:nvPr/>
        </p:nvSpPr>
        <p:spPr>
          <a:xfrm>
            <a:off x="6540447" y="4176424"/>
            <a:ext cx="1728192" cy="233766"/>
          </a:xfrm>
          <a:prstGeom prst="flowChartPreparation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L</a:t>
            </a:r>
            <a:r>
              <a:rPr lang="es-EC" sz="1200" dirty="0" smtClean="0"/>
              <a:t>iposoma</a:t>
            </a:r>
            <a:r>
              <a:rPr lang="es-EC" sz="1400" dirty="0" smtClean="0"/>
              <a:t>s</a:t>
            </a:r>
            <a:endParaRPr lang="es-EC" sz="1400" dirty="0"/>
          </a:p>
        </p:txBody>
      </p:sp>
      <p:sp>
        <p:nvSpPr>
          <p:cNvPr id="41" name="40 Rectángulo"/>
          <p:cNvSpPr/>
          <p:nvPr/>
        </p:nvSpPr>
        <p:spPr>
          <a:xfrm>
            <a:off x="5995936" y="4550182"/>
            <a:ext cx="2493874" cy="655220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Membrana: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 smtClean="0"/>
              <a:t>Fosfolípidos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 smtClean="0"/>
              <a:t>Proteínas </a:t>
            </a:r>
            <a:r>
              <a:rPr lang="es-EC" sz="1200" dirty="0" smtClean="0"/>
              <a:t>(</a:t>
            </a:r>
            <a:r>
              <a:rPr lang="es-EC" sz="1200" dirty="0" err="1" smtClean="0"/>
              <a:t>oleosinas</a:t>
            </a:r>
            <a:r>
              <a:rPr lang="es-EC" sz="1200" dirty="0" smtClean="0"/>
              <a:t>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0881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08569673"/>
              </p:ext>
            </p:extLst>
          </p:nvPr>
        </p:nvGraphicFramePr>
        <p:xfrm>
          <a:off x="179512" y="548680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43000"/>
          </a:xfrm>
        </p:spPr>
        <p:txBody>
          <a:bodyPr>
            <a:normAutofit/>
          </a:bodyPr>
          <a:lstStyle/>
          <a:p>
            <a:r>
              <a:rPr lang="es-ES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8898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34 Rectángulo redondeado"/>
          <p:cNvSpPr/>
          <p:nvPr/>
        </p:nvSpPr>
        <p:spPr>
          <a:xfrm>
            <a:off x="4724833" y="5274772"/>
            <a:ext cx="1754554" cy="890532"/>
          </a:xfrm>
          <a:prstGeom prst="roundRect">
            <a:avLst>
              <a:gd name="adj" fmla="val 26543"/>
            </a:avLst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 smtClean="0"/>
          </a:p>
          <a:p>
            <a:pPr algn="ctr"/>
            <a:endParaRPr lang="es-EC" sz="1400" dirty="0" smtClean="0"/>
          </a:p>
          <a:p>
            <a:pPr algn="ctr"/>
            <a:endParaRPr lang="es-EC" sz="1400" dirty="0" smtClean="0"/>
          </a:p>
          <a:p>
            <a:pPr algn="ctr"/>
            <a:r>
              <a:rPr lang="es-EC" sz="1400" dirty="0" smtClean="0"/>
              <a:t>Reproducibilidad</a:t>
            </a:r>
          </a:p>
          <a:p>
            <a:pPr algn="ctr"/>
            <a:r>
              <a:rPr lang="es-EC" sz="1400" dirty="0" smtClean="0"/>
              <a:t>Control</a:t>
            </a:r>
          </a:p>
          <a:p>
            <a:pPr algn="ctr"/>
            <a:r>
              <a:rPr lang="es-EC" sz="1400" dirty="0" smtClean="0"/>
              <a:t>Menor espacio</a:t>
            </a:r>
          </a:p>
          <a:p>
            <a:pPr algn="ctr"/>
            <a:endParaRPr lang="es-EC" sz="1400" dirty="0" smtClean="0"/>
          </a:p>
          <a:p>
            <a:pPr algn="ctr"/>
            <a:endParaRPr lang="es-EC" sz="1400" dirty="0" smtClean="0"/>
          </a:p>
          <a:p>
            <a:pPr algn="ctr"/>
            <a:r>
              <a:rPr lang="es-EC" sz="1400" dirty="0" smtClean="0"/>
              <a:t> 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72" y="0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/>
              <a:t/>
            </a:r>
            <a:br>
              <a:rPr lang="es-EC" dirty="0"/>
            </a:br>
            <a:endParaRPr lang="es-ES" dirty="0"/>
          </a:p>
        </p:txBody>
      </p:sp>
      <p:sp>
        <p:nvSpPr>
          <p:cNvPr id="4" name="34 Rectángulo redondeado"/>
          <p:cNvSpPr/>
          <p:nvPr/>
        </p:nvSpPr>
        <p:spPr>
          <a:xfrm>
            <a:off x="4948329" y="2288282"/>
            <a:ext cx="1351864" cy="111918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err="1" smtClean="0"/>
              <a:t>Biodiésel</a:t>
            </a:r>
            <a:endParaRPr lang="es-EC" sz="1400" dirty="0" smtClean="0"/>
          </a:p>
          <a:p>
            <a:pPr algn="ctr"/>
            <a:r>
              <a:rPr lang="es-EC" sz="1400" dirty="0" smtClean="0"/>
              <a:t>de</a:t>
            </a:r>
          </a:p>
          <a:p>
            <a:pPr algn="ctr"/>
            <a:r>
              <a:rPr lang="es-EC" sz="1400" dirty="0" err="1" smtClean="0"/>
              <a:t>microalgas</a:t>
            </a:r>
            <a:r>
              <a:rPr lang="es-EC" sz="1400" dirty="0" smtClean="0"/>
              <a:t> </a:t>
            </a:r>
            <a:endParaRPr lang="en-US" sz="1400" dirty="0"/>
          </a:p>
        </p:txBody>
      </p:sp>
      <p:sp>
        <p:nvSpPr>
          <p:cNvPr id="5" name="32 Rectángulo redondeado"/>
          <p:cNvSpPr/>
          <p:nvPr/>
        </p:nvSpPr>
        <p:spPr>
          <a:xfrm>
            <a:off x="6469443" y="1981883"/>
            <a:ext cx="2135005" cy="1425581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200" dirty="0" smtClean="0"/>
              <a:t>Puntos </a:t>
            </a:r>
            <a:r>
              <a:rPr lang="es-EC" sz="1200" dirty="0" smtClean="0"/>
              <a:t>de fusión bajos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 smtClean="0"/>
              <a:t>Degrada 5 veces más rápido</a:t>
            </a:r>
            <a:endParaRPr lang="en-US" sz="1200" dirty="0"/>
          </a:p>
        </p:txBody>
      </p:sp>
      <p:sp>
        <p:nvSpPr>
          <p:cNvPr id="6" name="30 Rectángulo redondeado"/>
          <p:cNvSpPr/>
          <p:nvPr/>
        </p:nvSpPr>
        <p:spPr>
          <a:xfrm>
            <a:off x="3162801" y="1022962"/>
            <a:ext cx="1661227" cy="878788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 smtClean="0"/>
              <a:t>Extensas </a:t>
            </a:r>
            <a:r>
              <a:rPr lang="es-EC" sz="1300" dirty="0" smtClean="0"/>
              <a:t>áreas terreno</a:t>
            </a:r>
            <a:endParaRPr lang="en-US" sz="1300" dirty="0"/>
          </a:p>
        </p:txBody>
      </p:sp>
      <p:sp>
        <p:nvSpPr>
          <p:cNvPr id="7" name="59 Rectángulo redondeado"/>
          <p:cNvSpPr/>
          <p:nvPr/>
        </p:nvSpPr>
        <p:spPr>
          <a:xfrm>
            <a:off x="498504" y="1202453"/>
            <a:ext cx="2664297" cy="4849541"/>
          </a:xfrm>
          <a:prstGeom prst="roundRect">
            <a:avLst>
              <a:gd name="adj" fmla="val 10000"/>
            </a:avLst>
          </a:prstGeom>
          <a:solidFill>
            <a:srgbClr val="F8A45E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1 Título"/>
          <p:cNvSpPr txBox="1">
            <a:spLocks/>
          </p:cNvSpPr>
          <p:nvPr/>
        </p:nvSpPr>
        <p:spPr>
          <a:xfrm>
            <a:off x="498505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dirty="0"/>
          </a:p>
        </p:txBody>
      </p:sp>
      <p:grpSp>
        <p:nvGrpSpPr>
          <p:cNvPr id="9" name="7 Grupo"/>
          <p:cNvGrpSpPr/>
          <p:nvPr/>
        </p:nvGrpSpPr>
        <p:grpSpPr>
          <a:xfrm>
            <a:off x="2768788" y="2330690"/>
            <a:ext cx="1844517" cy="3186093"/>
            <a:chOff x="3668974" y="-17742"/>
            <a:chExt cx="1803907" cy="3186093"/>
          </a:xfrm>
          <a:solidFill>
            <a:srgbClr val="F8A45E"/>
          </a:solidFill>
        </p:grpSpPr>
        <p:sp>
          <p:nvSpPr>
            <p:cNvPr id="10" name="14 Rectángulo redondeado"/>
            <p:cNvSpPr/>
            <p:nvPr/>
          </p:nvSpPr>
          <p:spPr>
            <a:xfrm>
              <a:off x="3735696" y="0"/>
              <a:ext cx="1736911" cy="31683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5 Rectángulo"/>
            <p:cNvSpPr/>
            <p:nvPr/>
          </p:nvSpPr>
          <p:spPr>
            <a:xfrm>
              <a:off x="3668974" y="-17742"/>
              <a:ext cx="1803907" cy="9505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/>
                <a:t>Biocombustibles</a:t>
              </a:r>
              <a:r>
                <a:rPr lang="es-EC" sz="1600" kern="1200" dirty="0" smtClean="0"/>
                <a:t> </a:t>
              </a:r>
              <a:endParaRPr lang="es-EC" sz="1600" kern="1200" dirty="0"/>
            </a:p>
          </p:txBody>
        </p:sp>
      </p:grpSp>
      <p:grpSp>
        <p:nvGrpSpPr>
          <p:cNvPr id="12" name="8 Grupo"/>
          <p:cNvGrpSpPr/>
          <p:nvPr/>
        </p:nvGrpSpPr>
        <p:grpSpPr>
          <a:xfrm>
            <a:off x="2992223" y="3098898"/>
            <a:ext cx="1392797" cy="955301"/>
            <a:chOff x="3908720" y="951433"/>
            <a:chExt cx="1226542" cy="955301"/>
          </a:xfrm>
          <a:solidFill>
            <a:srgbClr val="336600"/>
          </a:solidFill>
        </p:grpSpPr>
        <p:sp>
          <p:nvSpPr>
            <p:cNvPr id="13" name="12 Rectángulo redondeado"/>
            <p:cNvSpPr/>
            <p:nvPr/>
          </p:nvSpPr>
          <p:spPr>
            <a:xfrm>
              <a:off x="3908720" y="951433"/>
              <a:ext cx="1226542" cy="95530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3936699" y="979413"/>
              <a:ext cx="1198562" cy="8993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0" kern="1200" dirty="0" smtClean="0"/>
                <a:t>Hasta el 40 %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b="0" kern="1200" dirty="0" smtClean="0"/>
                <a:t>lípidos </a:t>
              </a:r>
              <a:endParaRPr lang="es-EC" sz="1200" b="0" kern="1200" dirty="0"/>
            </a:p>
          </p:txBody>
        </p:sp>
      </p:grpSp>
      <p:grpSp>
        <p:nvGrpSpPr>
          <p:cNvPr id="15" name="9 Grupo"/>
          <p:cNvGrpSpPr/>
          <p:nvPr/>
        </p:nvGrpSpPr>
        <p:grpSpPr>
          <a:xfrm>
            <a:off x="2955225" y="4410097"/>
            <a:ext cx="1587467" cy="771362"/>
            <a:chOff x="3908719" y="2013718"/>
            <a:chExt cx="1389529" cy="1035271"/>
          </a:xfrm>
          <a:solidFill>
            <a:srgbClr val="336600"/>
          </a:solidFill>
        </p:grpSpPr>
        <p:sp>
          <p:nvSpPr>
            <p:cNvPr id="16" name="10 Rectángulo redondeado"/>
            <p:cNvSpPr/>
            <p:nvPr/>
          </p:nvSpPr>
          <p:spPr>
            <a:xfrm>
              <a:off x="3908719" y="2053704"/>
              <a:ext cx="1389529" cy="95530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1 Rectángulo"/>
            <p:cNvSpPr/>
            <p:nvPr/>
          </p:nvSpPr>
          <p:spPr>
            <a:xfrm>
              <a:off x="3961244" y="2013718"/>
              <a:ext cx="1170595" cy="10352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00" kern="1200" dirty="0" smtClean="0"/>
                <a:t>Ácidos grasos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200" kern="1200" dirty="0" smtClean="0"/>
            </a:p>
          </p:txBody>
        </p:sp>
      </p:grpSp>
      <p:grpSp>
        <p:nvGrpSpPr>
          <p:cNvPr id="18" name="45 Grupo"/>
          <p:cNvGrpSpPr/>
          <p:nvPr/>
        </p:nvGrpSpPr>
        <p:grpSpPr>
          <a:xfrm>
            <a:off x="716052" y="5280853"/>
            <a:ext cx="2079380" cy="629891"/>
            <a:chOff x="2465333" y="1445675"/>
            <a:chExt cx="1735438" cy="794636"/>
          </a:xfrm>
          <a:solidFill>
            <a:srgbClr val="336600"/>
          </a:solidFill>
        </p:grpSpPr>
        <p:sp>
          <p:nvSpPr>
            <p:cNvPr id="19" name="46 Rectángulo redondeado"/>
            <p:cNvSpPr/>
            <p:nvPr/>
          </p:nvSpPr>
          <p:spPr>
            <a:xfrm>
              <a:off x="2465333" y="1445675"/>
              <a:ext cx="1719528" cy="79463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47 Rectángulo"/>
            <p:cNvSpPr/>
            <p:nvPr/>
          </p:nvSpPr>
          <p:spPr>
            <a:xfrm>
              <a:off x="2527791" y="1591894"/>
              <a:ext cx="1672980" cy="4634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50" kern="1200" dirty="0" err="1" smtClean="0"/>
                <a:t>Biosorción</a:t>
              </a:r>
              <a:r>
                <a:rPr lang="es-EC" sz="1250" kern="1200" dirty="0" smtClean="0"/>
                <a:t> de metales pesados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250" kern="1200" dirty="0" smtClean="0"/>
                <a:t>(Rodríguez,  1998)</a:t>
              </a:r>
              <a:endParaRPr lang="es-EC" sz="1250" kern="1200" dirty="0"/>
            </a:p>
          </p:txBody>
        </p:sp>
      </p:grpSp>
      <p:grpSp>
        <p:nvGrpSpPr>
          <p:cNvPr id="21" name="44 Grupo"/>
          <p:cNvGrpSpPr/>
          <p:nvPr/>
        </p:nvGrpSpPr>
        <p:grpSpPr>
          <a:xfrm>
            <a:off x="747863" y="4386823"/>
            <a:ext cx="2048653" cy="794636"/>
            <a:chOff x="2527791" y="791419"/>
            <a:chExt cx="1719528" cy="794636"/>
          </a:xfrm>
          <a:solidFill>
            <a:srgbClr val="336600"/>
          </a:solidFill>
        </p:grpSpPr>
        <p:sp>
          <p:nvSpPr>
            <p:cNvPr id="22" name="48 Rectángulo redondeado"/>
            <p:cNvSpPr/>
            <p:nvPr/>
          </p:nvSpPr>
          <p:spPr>
            <a:xfrm>
              <a:off x="2527791" y="791419"/>
              <a:ext cx="1719528" cy="79463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49 Rectángulo"/>
            <p:cNvSpPr/>
            <p:nvPr/>
          </p:nvSpPr>
          <p:spPr>
            <a:xfrm>
              <a:off x="2551065" y="814693"/>
              <a:ext cx="1672980" cy="7480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kern="1200" dirty="0" smtClean="0"/>
                <a:t>Remoción N y P</a:t>
              </a:r>
              <a:endParaRPr lang="es-EC" sz="1300" kern="1200" dirty="0"/>
            </a:p>
          </p:txBody>
        </p:sp>
      </p:grpSp>
      <p:grpSp>
        <p:nvGrpSpPr>
          <p:cNvPr id="24" name="53 Grupo"/>
          <p:cNvGrpSpPr/>
          <p:nvPr/>
        </p:nvGrpSpPr>
        <p:grpSpPr>
          <a:xfrm>
            <a:off x="733974" y="1988840"/>
            <a:ext cx="2076070" cy="794636"/>
            <a:chOff x="446449" y="791419"/>
            <a:chExt cx="3571596" cy="794636"/>
          </a:xfrm>
          <a:solidFill>
            <a:srgbClr val="336600"/>
          </a:solidFill>
        </p:grpSpPr>
        <p:sp>
          <p:nvSpPr>
            <p:cNvPr id="25" name="57 Rectángulo redondeado"/>
            <p:cNvSpPr/>
            <p:nvPr/>
          </p:nvSpPr>
          <p:spPr>
            <a:xfrm>
              <a:off x="446449" y="791419"/>
              <a:ext cx="3571596" cy="79463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58 Rectángulo"/>
            <p:cNvSpPr/>
            <p:nvPr/>
          </p:nvSpPr>
          <p:spPr>
            <a:xfrm>
              <a:off x="469723" y="814693"/>
              <a:ext cx="3525048" cy="7480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kern="1200" dirty="0" smtClean="0"/>
                <a:t>Sistema inmunitario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kern="1200" dirty="0" smtClean="0"/>
                <a:t>Desintoxicación </a:t>
              </a:r>
              <a:endParaRPr lang="es-EC" sz="1300" kern="1200" dirty="0"/>
            </a:p>
          </p:txBody>
        </p:sp>
      </p:grpSp>
      <p:grpSp>
        <p:nvGrpSpPr>
          <p:cNvPr id="27" name="54 Grupo"/>
          <p:cNvGrpSpPr/>
          <p:nvPr/>
        </p:nvGrpSpPr>
        <p:grpSpPr>
          <a:xfrm>
            <a:off x="749357" y="2915809"/>
            <a:ext cx="2074204" cy="794636"/>
            <a:chOff x="446449" y="1708307"/>
            <a:chExt cx="3571596" cy="794636"/>
          </a:xfrm>
          <a:solidFill>
            <a:srgbClr val="336600"/>
          </a:solidFill>
        </p:grpSpPr>
        <p:sp>
          <p:nvSpPr>
            <p:cNvPr id="28" name="55 Rectángulo redondeado"/>
            <p:cNvSpPr/>
            <p:nvPr/>
          </p:nvSpPr>
          <p:spPr>
            <a:xfrm>
              <a:off x="446449" y="1708307"/>
              <a:ext cx="3571596" cy="79463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56 Rectángulo"/>
            <p:cNvSpPr/>
            <p:nvPr/>
          </p:nvSpPr>
          <p:spPr>
            <a:xfrm>
              <a:off x="469723" y="1731581"/>
              <a:ext cx="3525048" cy="7480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24765" rIns="33020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kern="1200" dirty="0" smtClean="0"/>
                <a:t>Fuente de proteínas, lípidos y carbohidratos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300" kern="1200" dirty="0" smtClean="0"/>
                <a:t>(Quevedo, 2011) </a:t>
              </a:r>
              <a:endParaRPr lang="es-EC" sz="1300" kern="1200" dirty="0"/>
            </a:p>
          </p:txBody>
        </p:sp>
      </p:grpSp>
      <p:sp>
        <p:nvSpPr>
          <p:cNvPr id="30" name="67 CuadroTexto"/>
          <p:cNvSpPr txBox="1"/>
          <p:nvPr/>
        </p:nvSpPr>
        <p:spPr>
          <a:xfrm>
            <a:off x="790887" y="4014380"/>
            <a:ext cx="2117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err="1" smtClean="0"/>
              <a:t>Biorremediación</a:t>
            </a:r>
            <a:endParaRPr lang="es-EC" sz="1600" b="1" dirty="0"/>
          </a:p>
        </p:txBody>
      </p:sp>
      <p:sp>
        <p:nvSpPr>
          <p:cNvPr id="31" name="68 CuadroTexto"/>
          <p:cNvSpPr txBox="1"/>
          <p:nvPr/>
        </p:nvSpPr>
        <p:spPr>
          <a:xfrm>
            <a:off x="251520" y="1268760"/>
            <a:ext cx="30886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/>
              <a:t>Medicina </a:t>
            </a:r>
            <a:r>
              <a:rPr lang="es-ES" sz="1600" b="1" dirty="0" smtClean="0"/>
              <a:t>suplemento </a:t>
            </a:r>
          </a:p>
          <a:p>
            <a:pPr lvl="0" algn="ctr"/>
            <a:r>
              <a:rPr lang="es-ES" sz="1600" b="1" dirty="0" smtClean="0"/>
              <a:t>nutricional </a:t>
            </a:r>
            <a:endParaRPr lang="es-EC" sz="1600" dirty="0"/>
          </a:p>
          <a:p>
            <a:pPr algn="ctr"/>
            <a:endParaRPr lang="es-EC" dirty="0"/>
          </a:p>
        </p:txBody>
      </p:sp>
      <p:sp>
        <p:nvSpPr>
          <p:cNvPr id="32" name="27 Flecha derecha"/>
          <p:cNvSpPr/>
          <p:nvPr/>
        </p:nvSpPr>
        <p:spPr>
          <a:xfrm>
            <a:off x="4593398" y="2592768"/>
            <a:ext cx="461259" cy="47192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39 Rectángulo redondeado"/>
          <p:cNvSpPr/>
          <p:nvPr/>
        </p:nvSpPr>
        <p:spPr>
          <a:xfrm>
            <a:off x="4948329" y="1022962"/>
            <a:ext cx="1351865" cy="777940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 smtClean="0"/>
          </a:p>
          <a:p>
            <a:pPr algn="ctr"/>
            <a:r>
              <a:rPr lang="es-EC" sz="1400" dirty="0" smtClean="0"/>
              <a:t>Diésel </a:t>
            </a:r>
            <a:r>
              <a:rPr lang="es-EC" sz="1400" dirty="0"/>
              <a:t>fósil </a:t>
            </a:r>
          </a:p>
          <a:p>
            <a:pPr algn="ctr"/>
            <a:endParaRPr lang="en-US" sz="1400" dirty="0"/>
          </a:p>
        </p:txBody>
      </p:sp>
      <p:sp>
        <p:nvSpPr>
          <p:cNvPr id="37" name="40 Flecha arriba"/>
          <p:cNvSpPr/>
          <p:nvPr/>
        </p:nvSpPr>
        <p:spPr>
          <a:xfrm>
            <a:off x="3678596" y="1800902"/>
            <a:ext cx="529200" cy="738559"/>
          </a:xfrm>
          <a:prstGeom prst="upArrow">
            <a:avLst/>
          </a:prstGeom>
          <a:solidFill>
            <a:srgbClr val="FF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Flecha arriba"/>
          <p:cNvSpPr/>
          <p:nvPr/>
        </p:nvSpPr>
        <p:spPr>
          <a:xfrm rot="5400000">
            <a:off x="4703909" y="1346202"/>
            <a:ext cx="240237" cy="335024"/>
          </a:xfrm>
          <a:prstGeom prst="up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8 Flecha abajo"/>
          <p:cNvSpPr/>
          <p:nvPr/>
        </p:nvSpPr>
        <p:spPr>
          <a:xfrm rot="10800000">
            <a:off x="5395621" y="1762352"/>
            <a:ext cx="457277" cy="586079"/>
          </a:xfrm>
          <a:prstGeom prst="down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34 Rectángulo redondeado"/>
          <p:cNvSpPr/>
          <p:nvPr/>
        </p:nvSpPr>
        <p:spPr>
          <a:xfrm>
            <a:off x="4698658" y="3717513"/>
            <a:ext cx="1754553" cy="127084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Sistemas</a:t>
            </a:r>
            <a:endParaRPr lang="es-EC" sz="1400" dirty="0" smtClean="0"/>
          </a:p>
          <a:p>
            <a:pPr algn="ctr"/>
            <a:r>
              <a:rPr lang="es-EC" sz="1400" dirty="0" smtClean="0"/>
              <a:t>Abiertos </a:t>
            </a:r>
          </a:p>
          <a:p>
            <a:pPr algn="ctr"/>
            <a:r>
              <a:rPr lang="es-EC" sz="1400" dirty="0" smtClean="0"/>
              <a:t> </a:t>
            </a:r>
            <a:endParaRPr lang="es-EC" sz="1400" dirty="0" smtClean="0"/>
          </a:p>
          <a:p>
            <a:pPr algn="ctr"/>
            <a:r>
              <a:rPr lang="es-EC" sz="1400" dirty="0" smtClean="0"/>
              <a:t>Cerrados </a:t>
            </a:r>
            <a:endParaRPr lang="es-EC" sz="1400" dirty="0" smtClean="0"/>
          </a:p>
          <a:p>
            <a:pPr algn="ctr"/>
            <a:r>
              <a:rPr lang="es-EC" sz="1400" dirty="0" smtClean="0"/>
              <a:t>(</a:t>
            </a:r>
            <a:r>
              <a:rPr lang="es-EC" sz="1400" dirty="0" err="1" smtClean="0"/>
              <a:t>fotobioreactores</a:t>
            </a:r>
            <a:r>
              <a:rPr lang="es-EC" sz="1400" dirty="0" smtClean="0"/>
              <a:t>)</a:t>
            </a:r>
            <a:endParaRPr lang="en-US" sz="1400" dirty="0"/>
          </a:p>
        </p:txBody>
      </p:sp>
      <p:sp>
        <p:nvSpPr>
          <p:cNvPr id="42" name="38 Flecha abajo"/>
          <p:cNvSpPr/>
          <p:nvPr/>
        </p:nvSpPr>
        <p:spPr>
          <a:xfrm>
            <a:off x="5435714" y="3363785"/>
            <a:ext cx="424601" cy="425525"/>
          </a:xfrm>
          <a:prstGeom prst="down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37 Flecha arriba"/>
          <p:cNvSpPr/>
          <p:nvPr/>
        </p:nvSpPr>
        <p:spPr>
          <a:xfrm rot="10800000">
            <a:off x="5435508" y="4942495"/>
            <a:ext cx="333206" cy="338357"/>
          </a:xfrm>
          <a:prstGeom prst="up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34 Rectángulo redondeado"/>
          <p:cNvSpPr/>
          <p:nvPr/>
        </p:nvSpPr>
        <p:spPr>
          <a:xfrm>
            <a:off x="6666265" y="3573320"/>
            <a:ext cx="1727703" cy="508207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err="1"/>
              <a:t>T</a:t>
            </a:r>
            <a:r>
              <a:rPr lang="es-EC" sz="1400" dirty="0" err="1" smtClean="0"/>
              <a:t>ransesterificación</a:t>
            </a:r>
            <a:endParaRPr lang="en-US" sz="1400" dirty="0"/>
          </a:p>
        </p:txBody>
      </p:sp>
      <p:sp>
        <p:nvSpPr>
          <p:cNvPr id="49" name="37 Flecha arriba"/>
          <p:cNvSpPr/>
          <p:nvPr/>
        </p:nvSpPr>
        <p:spPr>
          <a:xfrm rot="5400000">
            <a:off x="6252309" y="3725247"/>
            <a:ext cx="370479" cy="414722"/>
          </a:xfrm>
          <a:prstGeom prst="up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34 Rectángulo redondeado"/>
          <p:cNvSpPr/>
          <p:nvPr/>
        </p:nvSpPr>
        <p:spPr>
          <a:xfrm>
            <a:off x="6707854" y="4271170"/>
            <a:ext cx="1727703" cy="423283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Discontinuo</a:t>
            </a:r>
            <a:r>
              <a:rPr lang="en-US" sz="1400" dirty="0" smtClean="0"/>
              <a:t> (95%)</a:t>
            </a:r>
            <a:endParaRPr lang="en-US" sz="1400" dirty="0"/>
          </a:p>
        </p:txBody>
      </p:sp>
      <p:sp>
        <p:nvSpPr>
          <p:cNvPr id="52" name="37 Flecha arriba"/>
          <p:cNvSpPr/>
          <p:nvPr/>
        </p:nvSpPr>
        <p:spPr>
          <a:xfrm rot="10800000">
            <a:off x="7312647" y="4081527"/>
            <a:ext cx="282889" cy="231714"/>
          </a:xfrm>
          <a:prstGeom prst="up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37 Flecha arriba"/>
          <p:cNvSpPr/>
          <p:nvPr/>
        </p:nvSpPr>
        <p:spPr>
          <a:xfrm rot="5400000">
            <a:off x="6220606" y="2630280"/>
            <a:ext cx="370479" cy="351323"/>
          </a:xfrm>
          <a:prstGeom prst="up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2483768" y="519397"/>
            <a:ext cx="4970323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Aplicaciones de la </a:t>
            </a:r>
            <a:r>
              <a:rPr lang="es-EC" sz="2000" i="1" dirty="0"/>
              <a:t>Chlorella </a:t>
            </a:r>
            <a:r>
              <a:rPr lang="es-EC" sz="2000" dirty="0"/>
              <a:t>sp</a:t>
            </a:r>
            <a:endParaRPr lang="es-ES" sz="2000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22498" y="0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r>
              <a:rPr lang="es-ES" smtClean="0"/>
              <a:t>INTRODUCCIÓN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4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4 Rectángulo redondeado"/>
          <p:cNvSpPr/>
          <p:nvPr/>
        </p:nvSpPr>
        <p:spPr>
          <a:xfrm>
            <a:off x="5454175" y="4602753"/>
            <a:ext cx="1993982" cy="880437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Ecuaciones</a:t>
            </a:r>
          </a:p>
          <a:p>
            <a:pPr algn="ctr"/>
            <a:r>
              <a:rPr lang="es-EC" sz="1400" dirty="0" smtClean="0"/>
              <a:t>de diseño</a:t>
            </a:r>
          </a:p>
        </p:txBody>
      </p:sp>
      <p:sp>
        <p:nvSpPr>
          <p:cNvPr id="13" name="34 Rectángulo redondeado"/>
          <p:cNvSpPr/>
          <p:nvPr/>
        </p:nvSpPr>
        <p:spPr>
          <a:xfrm>
            <a:off x="695827" y="3920640"/>
            <a:ext cx="4308221" cy="1562550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Font typeface="Arial" pitchFamily="34" charset="0"/>
              <a:buChar char="•"/>
            </a:pPr>
            <a:endParaRPr lang="es-ES" sz="1400" dirty="0" smtClean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ES" sz="1400" dirty="0" smtClean="0"/>
              <a:t>Dinámica </a:t>
            </a:r>
            <a:r>
              <a:rPr lang="es-ES" sz="1400" dirty="0"/>
              <a:t>de fluidos </a:t>
            </a:r>
            <a:endParaRPr lang="es-ES" sz="1400" dirty="0" smtClean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ES" sz="1400" dirty="0" smtClean="0"/>
              <a:t>Densidad celular</a:t>
            </a:r>
            <a:endParaRPr lang="es-ES" sz="1400" dirty="0" smtClean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ES" sz="1400" dirty="0" smtClean="0"/>
              <a:t>Automatización flujo </a:t>
            </a:r>
            <a:r>
              <a:rPr lang="es-ES" sz="1400" dirty="0"/>
              <a:t>de gases </a:t>
            </a:r>
            <a:endParaRPr lang="es-ES" sz="1400" dirty="0" smtClean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ES" sz="1400" dirty="0" smtClean="0"/>
              <a:t>Nutrientes </a:t>
            </a:r>
            <a:endParaRPr lang="es-ES" sz="1400" dirty="0" smtClean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ES" sz="1400" dirty="0" smtClean="0"/>
              <a:t>Biología </a:t>
            </a:r>
            <a:endParaRPr lang="es-ES" sz="1400" dirty="0"/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11" name="34 Rectángulo redondeado"/>
          <p:cNvSpPr/>
          <p:nvPr/>
        </p:nvSpPr>
        <p:spPr>
          <a:xfrm>
            <a:off x="953240" y="2684273"/>
            <a:ext cx="1993982" cy="880437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Parámetros</a:t>
            </a:r>
          </a:p>
          <a:p>
            <a:pPr algn="ctr"/>
            <a:r>
              <a:rPr lang="es-EC" sz="1400" dirty="0" smtClean="0"/>
              <a:t>de</a:t>
            </a:r>
          </a:p>
          <a:p>
            <a:pPr algn="ctr"/>
            <a:r>
              <a:rPr lang="es-EC" sz="1400" dirty="0" smtClean="0"/>
              <a:t>diseño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04" y="13905"/>
            <a:ext cx="8229600" cy="1143000"/>
          </a:xfrm>
        </p:spPr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4" name="Rounded Rectangle 3"/>
          <p:cNvSpPr/>
          <p:nvPr/>
        </p:nvSpPr>
        <p:spPr>
          <a:xfrm>
            <a:off x="3203848" y="1255318"/>
            <a:ext cx="4248472" cy="1367359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s-EC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1300" dirty="0" smtClean="0"/>
              <a:t>Contenedor </a:t>
            </a:r>
            <a:r>
              <a:rPr lang="es-EC" sz="1300" dirty="0"/>
              <a:t>biológico artificial </a:t>
            </a:r>
            <a:endParaRPr lang="es-EC" sz="1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1300" dirty="0" smtClean="0"/>
              <a:t>Condiciones </a:t>
            </a:r>
            <a:r>
              <a:rPr lang="es-EC" sz="1300" dirty="0"/>
              <a:t>ambientales </a:t>
            </a:r>
            <a:r>
              <a:rPr lang="es-EC" sz="1300" dirty="0" smtClean="0"/>
              <a:t>controladas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300" dirty="0" smtClean="0"/>
              <a:t>Microorganismos</a:t>
            </a:r>
            <a:r>
              <a:rPr lang="es-EC" sz="1300" dirty="0"/>
              <a:t>, células o tejidos fotosintéticos </a:t>
            </a:r>
            <a:endParaRPr lang="es-EC" sz="1300" dirty="0" smtClean="0"/>
          </a:p>
          <a:p>
            <a:endParaRPr lang="es-ES" sz="1400" dirty="0"/>
          </a:p>
        </p:txBody>
      </p:sp>
      <p:sp>
        <p:nvSpPr>
          <p:cNvPr id="5" name="34 Rectángulo redondeado"/>
          <p:cNvSpPr/>
          <p:nvPr/>
        </p:nvSpPr>
        <p:spPr>
          <a:xfrm>
            <a:off x="777817" y="1255318"/>
            <a:ext cx="2072119" cy="1243271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Fotobioreactor</a:t>
            </a:r>
          </a:p>
          <a:p>
            <a:pPr algn="ctr"/>
            <a:r>
              <a:rPr lang="en-US" sz="1400" dirty="0" smtClean="0"/>
              <a:t>(</a:t>
            </a:r>
            <a:r>
              <a:rPr lang="es-EC" sz="1400" dirty="0"/>
              <a:t>Acuña, </a:t>
            </a:r>
            <a:r>
              <a:rPr lang="es-EC" sz="1400" dirty="0" smtClean="0"/>
              <a:t>2011)</a:t>
            </a:r>
            <a:endParaRPr lang="en-US" sz="1400" dirty="0"/>
          </a:p>
        </p:txBody>
      </p:sp>
      <p:sp>
        <p:nvSpPr>
          <p:cNvPr id="6" name="37 Flecha arriba"/>
          <p:cNvSpPr/>
          <p:nvPr/>
        </p:nvSpPr>
        <p:spPr>
          <a:xfrm rot="5400000">
            <a:off x="2670144" y="1626083"/>
            <a:ext cx="585594" cy="625830"/>
          </a:xfrm>
          <a:prstGeom prst="up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4 Rectángulo redondeado"/>
          <p:cNvSpPr/>
          <p:nvPr/>
        </p:nvSpPr>
        <p:spPr>
          <a:xfrm>
            <a:off x="4075268" y="2900795"/>
            <a:ext cx="2880320" cy="824191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  <a:p>
            <a:pPr algn="ctr"/>
            <a:r>
              <a:rPr lang="en-US" sz="1300" dirty="0" err="1" smtClean="0"/>
              <a:t>Fotosíntesis</a:t>
            </a:r>
            <a:endParaRPr lang="en-US" sz="13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9" name="38 Flecha abajo"/>
          <p:cNvSpPr/>
          <p:nvPr/>
        </p:nvSpPr>
        <p:spPr>
          <a:xfrm>
            <a:off x="5115781" y="2588115"/>
            <a:ext cx="424601" cy="312680"/>
          </a:xfrm>
          <a:prstGeom prst="down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8 Flecha abajo"/>
          <p:cNvSpPr/>
          <p:nvPr/>
        </p:nvSpPr>
        <p:spPr>
          <a:xfrm>
            <a:off x="1654896" y="2252723"/>
            <a:ext cx="468832" cy="491732"/>
          </a:xfrm>
          <a:prstGeom prst="down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8 Flecha abajo"/>
          <p:cNvSpPr/>
          <p:nvPr/>
        </p:nvSpPr>
        <p:spPr>
          <a:xfrm>
            <a:off x="1736586" y="3519334"/>
            <a:ext cx="427290" cy="413722"/>
          </a:xfrm>
          <a:prstGeom prst="down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7 Flecha arriba"/>
          <p:cNvSpPr/>
          <p:nvPr/>
        </p:nvSpPr>
        <p:spPr>
          <a:xfrm rot="5400000">
            <a:off x="4911268" y="4717050"/>
            <a:ext cx="585594" cy="625830"/>
          </a:xfrm>
          <a:prstGeom prst="upArrow">
            <a:avLst/>
          </a:prstGeom>
          <a:solidFill>
            <a:srgbClr val="FF6600"/>
          </a:solidFill>
          <a:ln>
            <a:solidFill>
              <a:srgbClr val="FC6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3949913" y="620688"/>
            <a:ext cx="2108269" cy="40011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s-ES" sz="2000" dirty="0" err="1"/>
              <a:t>Fotobioreactores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281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71276" y="43543"/>
            <a:ext cx="9144000" cy="968028"/>
          </a:xfrm>
        </p:spPr>
        <p:txBody>
          <a:bodyPr>
            <a:noAutofit/>
          </a:bodyPr>
          <a:lstStyle/>
          <a:p>
            <a:r>
              <a:rPr lang="es-ES" sz="2800" dirty="0"/>
              <a:t>INTRODUCCIÓN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885793" y="1412428"/>
            <a:ext cx="1357322" cy="789546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Cinética de crecimiento</a:t>
            </a:r>
            <a:endParaRPr lang="es-ES" sz="16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947398" y="2406268"/>
            <a:ext cx="1289456" cy="357190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CO</a:t>
            </a:r>
            <a:r>
              <a:rPr lang="es-EC" sz="1400" baseline="-25000" dirty="0" smtClean="0"/>
              <a:t>2 </a:t>
            </a:r>
            <a:r>
              <a:rPr lang="es-EC" sz="1400" dirty="0" smtClean="0"/>
              <a:t>  (6 %)</a:t>
            </a:r>
            <a:endParaRPr lang="es-ES" sz="14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536449" y="2390996"/>
            <a:ext cx="1929516" cy="871974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S" sz="1300" dirty="0" smtClean="0"/>
              <a:t> Intensidad </a:t>
            </a:r>
            <a:r>
              <a:rPr lang="es-ES" sz="1300" dirty="0" smtClean="0"/>
              <a:t>de </a:t>
            </a:r>
            <a:r>
              <a:rPr lang="es-ES" sz="1300" dirty="0" smtClean="0"/>
              <a:t>luz</a:t>
            </a:r>
          </a:p>
          <a:p>
            <a:pPr>
              <a:buFont typeface="Arial" pitchFamily="34" charset="0"/>
              <a:buChar char="•"/>
            </a:pPr>
            <a:r>
              <a:rPr lang="es-ES" sz="1300" dirty="0" smtClean="0"/>
              <a:t>Reflexión </a:t>
            </a:r>
            <a:r>
              <a:rPr lang="es-ES" sz="1300" dirty="0" smtClean="0"/>
              <a:t>y refracción</a:t>
            </a:r>
          </a:p>
          <a:p>
            <a:pPr>
              <a:buFont typeface="Arial" pitchFamily="34" charset="0"/>
              <a:buChar char="•"/>
            </a:pPr>
            <a:r>
              <a:rPr lang="es-ES" sz="1300" dirty="0" smtClean="0"/>
              <a:t> Geometría </a:t>
            </a:r>
            <a:endParaRPr lang="es-ES" sz="1300" dirty="0" smtClean="0"/>
          </a:p>
          <a:p>
            <a:pPr>
              <a:buFont typeface="Arial" pitchFamily="34" charset="0"/>
              <a:buChar char="•"/>
            </a:pPr>
            <a:r>
              <a:rPr lang="es-ES" sz="1300" dirty="0"/>
              <a:t>Densidad </a:t>
            </a:r>
            <a:r>
              <a:rPr lang="es-ES" sz="1300" dirty="0" smtClean="0"/>
              <a:t>celular</a:t>
            </a:r>
            <a:endParaRPr lang="es-ES" sz="13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292080" y="2448957"/>
            <a:ext cx="1349936" cy="329353"/>
          </a:xfrm>
          <a:prstGeom prst="roundRect">
            <a:avLst/>
          </a:prstGeom>
          <a:solidFill>
            <a:srgbClr val="336600"/>
          </a:solidFill>
          <a:ln>
            <a:solidFill>
              <a:srgbClr val="F99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Escalamiento</a:t>
            </a:r>
            <a:endParaRPr lang="es-ES" sz="14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886696" y="3010818"/>
            <a:ext cx="1289456" cy="45178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Fases de crecimiento</a:t>
            </a:r>
            <a:endParaRPr lang="es-ES" sz="14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2515136" y="1397242"/>
            <a:ext cx="1972142" cy="730687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Aprovechamiento  de la  energía luminosa</a:t>
            </a:r>
            <a:endParaRPr lang="es-ES" sz="16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861561" y="3676915"/>
            <a:ext cx="1454529" cy="699846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dirty="0" err="1" smtClean="0"/>
              <a:t>Semicontinuos</a:t>
            </a:r>
            <a:endParaRPr lang="es-EC" sz="1300" dirty="0" smtClean="0"/>
          </a:p>
          <a:p>
            <a:pPr algn="ctr"/>
            <a:r>
              <a:rPr lang="es-EC" sz="1300" dirty="0" smtClean="0"/>
              <a:t>488126 cél.mL</a:t>
            </a:r>
            <a:r>
              <a:rPr lang="es-EC" sz="1300" baseline="30000" dirty="0" smtClean="0"/>
              <a:t>-1</a:t>
            </a:r>
          </a:p>
          <a:p>
            <a:pPr algn="ctr"/>
            <a:r>
              <a:rPr lang="es-EC" sz="1200" dirty="0" smtClean="0"/>
              <a:t>(Robles, 2003</a:t>
            </a:r>
            <a:r>
              <a:rPr lang="es-EC" sz="1200" dirty="0"/>
              <a:t>)</a:t>
            </a:r>
            <a:endParaRPr lang="es-ES" sz="12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0575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5240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106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58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2166" r="10791" b="5054"/>
          <a:stretch/>
        </p:blipFill>
        <p:spPr bwMode="auto">
          <a:xfrm>
            <a:off x="4491704" y="3330202"/>
            <a:ext cx="3803868" cy="20931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38 Rectángulo"/>
          <p:cNvSpPr/>
          <p:nvPr/>
        </p:nvSpPr>
        <p:spPr>
          <a:xfrm>
            <a:off x="5791550" y="5507961"/>
            <a:ext cx="1204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/>
              <a:t>Fuente</a:t>
            </a:r>
            <a:r>
              <a:rPr lang="es-ES" sz="1000" dirty="0"/>
              <a:t>: FAO (2006)</a:t>
            </a:r>
            <a:endParaRPr lang="es-EC" sz="1000" dirty="0"/>
          </a:p>
        </p:txBody>
      </p:sp>
      <p:sp>
        <p:nvSpPr>
          <p:cNvPr id="46" name="45 Flecha abajo"/>
          <p:cNvSpPr/>
          <p:nvPr/>
        </p:nvSpPr>
        <p:spPr>
          <a:xfrm>
            <a:off x="1507229" y="2211147"/>
            <a:ext cx="201085" cy="214314"/>
          </a:xfrm>
          <a:prstGeom prst="downArrow">
            <a:avLst/>
          </a:prstGeom>
          <a:solidFill>
            <a:srgbClr val="99CC00"/>
          </a:solidFill>
          <a:ln>
            <a:solidFill>
              <a:srgbClr val="F99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Flecha derecha"/>
          <p:cNvSpPr/>
          <p:nvPr/>
        </p:nvSpPr>
        <p:spPr>
          <a:xfrm>
            <a:off x="2243115" y="1458165"/>
            <a:ext cx="335961" cy="285752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56 Flecha abajo"/>
          <p:cNvSpPr/>
          <p:nvPr/>
        </p:nvSpPr>
        <p:spPr>
          <a:xfrm>
            <a:off x="1531424" y="2211147"/>
            <a:ext cx="201085" cy="21431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Flecha abajo"/>
          <p:cNvSpPr/>
          <p:nvPr/>
        </p:nvSpPr>
        <p:spPr>
          <a:xfrm>
            <a:off x="1435754" y="3428277"/>
            <a:ext cx="201085" cy="21431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Flecha abajo"/>
          <p:cNvSpPr/>
          <p:nvPr/>
        </p:nvSpPr>
        <p:spPr>
          <a:xfrm>
            <a:off x="1463911" y="2796504"/>
            <a:ext cx="201085" cy="214314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Flecha abajo"/>
          <p:cNvSpPr/>
          <p:nvPr/>
        </p:nvSpPr>
        <p:spPr>
          <a:xfrm>
            <a:off x="3518173" y="2171700"/>
            <a:ext cx="225330" cy="169071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Flecha derecha"/>
          <p:cNvSpPr/>
          <p:nvPr/>
        </p:nvSpPr>
        <p:spPr>
          <a:xfrm>
            <a:off x="4491704" y="2452030"/>
            <a:ext cx="800376" cy="32628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511060" y="638629"/>
            <a:ext cx="8426680" cy="40011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Cultivo de </a:t>
            </a:r>
            <a:r>
              <a:rPr lang="es-EC" sz="2000" i="1" dirty="0" smtClean="0"/>
              <a:t>Chlorella </a:t>
            </a:r>
            <a:r>
              <a:rPr lang="es-EC" sz="2000" dirty="0"/>
              <a:t>sp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027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1143000"/>
          </a:xfrm>
        </p:spPr>
        <p:txBody>
          <a:bodyPr/>
          <a:lstStyle/>
          <a:p>
            <a:r>
              <a:rPr lang="es-EC" sz="2800" dirty="0" smtClean="0"/>
              <a:t>OBJETIVOS 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8280920" cy="4525963"/>
          </a:xfrm>
        </p:spPr>
        <p:txBody>
          <a:bodyPr/>
          <a:lstStyle/>
          <a:p>
            <a:pPr marL="400050" lvl="1" indent="0">
              <a:buNone/>
            </a:pPr>
            <a:r>
              <a:rPr lang="es-ES" sz="1800" b="1" dirty="0" smtClean="0">
                <a:solidFill>
                  <a:schemeClr val="tx1"/>
                </a:solidFill>
              </a:rPr>
              <a:t>Objetivo general:</a:t>
            </a:r>
          </a:p>
          <a:p>
            <a:endParaRPr lang="es-EC" sz="1500" dirty="0">
              <a:solidFill>
                <a:schemeClr val="tx1"/>
              </a:solidFill>
            </a:endParaRPr>
          </a:p>
          <a:p>
            <a:pPr algn="just"/>
            <a:r>
              <a:rPr lang="es-MX" sz="1500" dirty="0" smtClean="0">
                <a:solidFill>
                  <a:schemeClr val="tx1"/>
                </a:solidFill>
              </a:rPr>
              <a:t>Construir </a:t>
            </a:r>
            <a:r>
              <a:rPr lang="es-MX" sz="1500" dirty="0">
                <a:solidFill>
                  <a:schemeClr val="tx1"/>
                </a:solidFill>
              </a:rPr>
              <a:t>y operar un fotobioreactor para evaluar el crecimiento de biomasa a través de un cultivo semicontinuo de la microalga </a:t>
            </a:r>
            <a:r>
              <a:rPr lang="es-MX" sz="1500" i="1" dirty="0">
                <a:solidFill>
                  <a:schemeClr val="tx1"/>
                </a:solidFill>
              </a:rPr>
              <a:t>Chlorella </a:t>
            </a:r>
            <a:r>
              <a:rPr lang="es-MX" sz="1500" dirty="0" err="1">
                <a:solidFill>
                  <a:schemeClr val="tx1"/>
                </a:solidFill>
              </a:rPr>
              <a:t>sp</a:t>
            </a:r>
            <a:r>
              <a:rPr lang="es-MX" sz="1500" dirty="0">
                <a:solidFill>
                  <a:schemeClr val="tx1"/>
                </a:solidFill>
              </a:rPr>
              <a:t> en el laboratorio de Biotecnología y Energías Renovables de la Empresa Eléctrica Quito, ubicado en el sector de </a:t>
            </a:r>
            <a:r>
              <a:rPr lang="es-MX" sz="1500" dirty="0" err="1">
                <a:solidFill>
                  <a:schemeClr val="tx1"/>
                </a:solidFill>
              </a:rPr>
              <a:t>Cumbayá</a:t>
            </a:r>
            <a:r>
              <a:rPr lang="es-MX" sz="1500" dirty="0">
                <a:solidFill>
                  <a:schemeClr val="tx1"/>
                </a:solidFill>
              </a:rPr>
              <a:t>-Quito</a:t>
            </a:r>
            <a:r>
              <a:rPr lang="es-MX" sz="1500" dirty="0" smtClean="0">
                <a:solidFill>
                  <a:schemeClr val="tx1"/>
                </a:solidFill>
              </a:rPr>
              <a:t>.</a:t>
            </a:r>
            <a:endParaRPr lang="es-EC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18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s-ES" sz="1800" b="1" dirty="0" smtClean="0">
                <a:solidFill>
                  <a:schemeClr val="tx1"/>
                </a:solidFill>
              </a:rPr>
              <a:t> </a:t>
            </a:r>
            <a:r>
              <a:rPr lang="es-ES" sz="1800" b="1" dirty="0">
                <a:solidFill>
                  <a:schemeClr val="tx1"/>
                </a:solidFill>
              </a:rPr>
              <a:t>Objetivos específicos</a:t>
            </a:r>
            <a:r>
              <a:rPr lang="es-ES" sz="1800" b="1" dirty="0" smtClean="0">
                <a:solidFill>
                  <a:schemeClr val="tx1"/>
                </a:solidFill>
              </a:rPr>
              <a:t>:</a:t>
            </a:r>
            <a:endParaRPr lang="es-EC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1800" dirty="0">
              <a:solidFill>
                <a:schemeClr val="tx1"/>
              </a:solidFill>
            </a:endParaRPr>
          </a:p>
          <a:p>
            <a:pPr lvl="0" algn="just"/>
            <a:r>
              <a:rPr lang="es-ES" sz="1500" dirty="0">
                <a:solidFill>
                  <a:schemeClr val="tx1"/>
                </a:solidFill>
              </a:rPr>
              <a:t>Diseñar un fotobioreactor cerrado para el cultivo semicontinuo de </a:t>
            </a:r>
            <a:r>
              <a:rPr lang="es-ES" sz="1500" i="1" dirty="0">
                <a:solidFill>
                  <a:schemeClr val="tx1"/>
                </a:solidFill>
              </a:rPr>
              <a:t>Chlorella </a:t>
            </a:r>
            <a:r>
              <a:rPr lang="es-ES" sz="1500" dirty="0">
                <a:solidFill>
                  <a:schemeClr val="tx1"/>
                </a:solidFill>
              </a:rPr>
              <a:t>sp según las condiciones ambientales en el laboratorio de Biotecnología y Energías Renovables de la Empresa Eléctrica Quito. </a:t>
            </a:r>
            <a:endParaRPr lang="es-EC" sz="1500" dirty="0">
              <a:solidFill>
                <a:schemeClr val="tx1"/>
              </a:solidFill>
            </a:endParaRPr>
          </a:p>
          <a:p>
            <a:pPr lvl="0" algn="just"/>
            <a:r>
              <a:rPr lang="es-ES" sz="1500" dirty="0">
                <a:solidFill>
                  <a:schemeClr val="tx1"/>
                </a:solidFill>
              </a:rPr>
              <a:t>Construir un fotobioreactor cerrado en base a los parámetros del diseño establecido.</a:t>
            </a:r>
            <a:endParaRPr lang="es-EC" sz="1500" dirty="0">
              <a:solidFill>
                <a:schemeClr val="tx1"/>
              </a:solidFill>
            </a:endParaRPr>
          </a:p>
          <a:p>
            <a:pPr lvl="0" algn="just"/>
            <a:r>
              <a:rPr lang="es-ES" sz="1500" dirty="0" smtClean="0">
                <a:solidFill>
                  <a:schemeClr val="tx1"/>
                </a:solidFill>
              </a:rPr>
              <a:t>Elaborar </a:t>
            </a:r>
            <a:r>
              <a:rPr lang="es-ES" sz="1500" dirty="0">
                <a:solidFill>
                  <a:schemeClr val="tx1"/>
                </a:solidFill>
              </a:rPr>
              <a:t>la curva de crecimiento de la </a:t>
            </a:r>
            <a:r>
              <a:rPr lang="es-ES" sz="1500" i="1" dirty="0">
                <a:solidFill>
                  <a:schemeClr val="tx1"/>
                </a:solidFill>
              </a:rPr>
              <a:t>Chlorella </a:t>
            </a:r>
            <a:r>
              <a:rPr lang="es-ES" sz="1500" dirty="0">
                <a:solidFill>
                  <a:schemeClr val="tx1"/>
                </a:solidFill>
              </a:rPr>
              <a:t>sp en base al volumen escalado del fotobioreactor</a:t>
            </a:r>
            <a:r>
              <a:rPr lang="es-ES" sz="1500" dirty="0" smtClean="0">
                <a:solidFill>
                  <a:schemeClr val="tx1"/>
                </a:solidFill>
              </a:rPr>
              <a:t>.</a:t>
            </a:r>
            <a:endParaRPr lang="es-EC" sz="1500" dirty="0">
              <a:solidFill>
                <a:schemeClr val="tx1"/>
              </a:solidFill>
            </a:endParaRPr>
          </a:p>
          <a:p>
            <a:pPr lvl="0" algn="just"/>
            <a:r>
              <a:rPr lang="es-ES" sz="1500" dirty="0">
                <a:solidFill>
                  <a:schemeClr val="tx1"/>
                </a:solidFill>
              </a:rPr>
              <a:t>Medir la cantidad de biomasa producida en función de la densidad celular para determinar la eficiencia del fotobioreactor</a:t>
            </a:r>
            <a:r>
              <a:rPr lang="es-ES" sz="1500" dirty="0" smtClean="0">
                <a:solidFill>
                  <a:schemeClr val="tx1"/>
                </a:solidFill>
              </a:rPr>
              <a:t>.</a:t>
            </a:r>
            <a:endParaRPr lang="es-EC" sz="1500" dirty="0">
              <a:solidFill>
                <a:schemeClr val="tx1"/>
              </a:solidFill>
            </a:endParaRPr>
          </a:p>
          <a:p>
            <a:pPr lvl="0" algn="just"/>
            <a:r>
              <a:rPr lang="es-ES" sz="1500" dirty="0">
                <a:solidFill>
                  <a:schemeClr val="tx1"/>
                </a:solidFill>
              </a:rPr>
              <a:t>Cuantificar los lípidos totales provenientes de la biomasa cultivada en el fotobioreactor para evaluar el porcentaje lipídico producido por cada miligramo de microalga cosechado</a:t>
            </a:r>
            <a:r>
              <a:rPr lang="es-ES" sz="1500" dirty="0" smtClean="0">
                <a:solidFill>
                  <a:schemeClr val="tx1"/>
                </a:solidFill>
              </a:rPr>
              <a:t>.</a:t>
            </a:r>
            <a:endParaRPr lang="es-EC" sz="1500" dirty="0">
              <a:solidFill>
                <a:schemeClr val="tx1"/>
              </a:solidFill>
            </a:endParaRPr>
          </a:p>
          <a:p>
            <a:pPr lvl="0" algn="just"/>
            <a:r>
              <a:rPr lang="es-ES" sz="1500" dirty="0">
                <a:solidFill>
                  <a:schemeClr val="tx1"/>
                </a:solidFill>
              </a:rPr>
              <a:t>Evaluar la densidad celular promedio obtenida durante la operación del fotobioreactor.</a:t>
            </a:r>
            <a:endParaRPr lang="es-EC" sz="1500" dirty="0">
              <a:solidFill>
                <a:schemeClr val="tx1"/>
              </a:solidFill>
            </a:endParaRPr>
          </a:p>
          <a:p>
            <a:pPr algn="just"/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48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2386</Words>
  <Application>Microsoft Office PowerPoint</Application>
  <PresentationFormat>Presentación en pantalla (4:3)</PresentationFormat>
  <Paragraphs>535</Paragraphs>
  <Slides>32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Diseño predeterminado</vt:lpstr>
      <vt:lpstr>CorelDRAW</vt:lpstr>
      <vt:lpstr>Presentación de PowerPoint</vt:lpstr>
      <vt:lpstr>INTRODUCCIÓN</vt:lpstr>
      <vt:lpstr>INTRODUCCIÓN</vt:lpstr>
      <vt:lpstr>INTRODUCCIÒN</vt:lpstr>
      <vt:lpstr>INTRODUCCIÓN</vt:lpstr>
      <vt:lpstr> </vt:lpstr>
      <vt:lpstr>INTRODUCCIÓN</vt:lpstr>
      <vt:lpstr>INTRODUCCIÓN</vt:lpstr>
      <vt:lpstr>OBJETIVOS </vt:lpstr>
      <vt:lpstr>SISTEMA DE HIPÓTESIS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CONCLUSIONES</vt:lpstr>
      <vt:lpstr> RECOMENDACIONES</vt:lpstr>
      <vt:lpstr>BIBLIOGRAFÍA 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win</cp:lastModifiedBy>
  <cp:revision>145</cp:revision>
  <dcterms:created xsi:type="dcterms:W3CDTF">2008-02-13T16:07:44Z</dcterms:created>
  <dcterms:modified xsi:type="dcterms:W3CDTF">2013-02-01T04:23:11Z</dcterms:modified>
</cp:coreProperties>
</file>