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1" r:id="rId1"/>
  </p:sldMasterIdLst>
  <p:notesMasterIdLst>
    <p:notesMasterId r:id="rId58"/>
  </p:notesMasterIdLst>
  <p:sldIdLst>
    <p:sldId id="257" r:id="rId2"/>
    <p:sldId id="267" r:id="rId3"/>
    <p:sldId id="268" r:id="rId4"/>
    <p:sldId id="266" r:id="rId5"/>
    <p:sldId id="263" r:id="rId6"/>
    <p:sldId id="264" r:id="rId7"/>
    <p:sldId id="258" r:id="rId8"/>
    <p:sldId id="259" r:id="rId9"/>
    <p:sldId id="260" r:id="rId10"/>
    <p:sldId id="261" r:id="rId11"/>
    <p:sldId id="313" r:id="rId12"/>
    <p:sldId id="262"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99FF66"/>
    <a:srgbClr val="99FF99"/>
    <a:srgbClr val="F9DC95"/>
    <a:srgbClr val="FF6600"/>
    <a:srgbClr val="99FFCC"/>
    <a:srgbClr val="99CCFF"/>
    <a:srgbClr val="FF3300"/>
    <a:srgbClr val="6AC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66" d="100"/>
          <a:sy n="66" d="100"/>
        </p:scale>
        <p:origin x="-1248"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27.xml.rels><?xml version="1.0" encoding="UTF-8" standalone="yes"?>
<Relationships xmlns="http://schemas.openxmlformats.org/package/2006/relationships"><Relationship Id="rId1" Type="http://schemas.openxmlformats.org/officeDocument/2006/relationships/image" Target="../media/image6.png"/></Relationships>
</file>

<file path=ppt/diagrams/_rels/data29.xml.rels><?xml version="1.0" encoding="UTF-8" standalone="yes"?>
<Relationships xmlns="http://schemas.openxmlformats.org/package/2006/relationships"><Relationship Id="rId1" Type="http://schemas.openxmlformats.org/officeDocument/2006/relationships/image" Target="../media/image6.png"/></Relationships>
</file>

<file path=ppt/diagrams/_rels/data30.xml.rels><?xml version="1.0" encoding="UTF-8" standalone="yes"?>
<Relationships xmlns="http://schemas.openxmlformats.org/package/2006/relationships"><Relationship Id="rId1" Type="http://schemas.openxmlformats.org/officeDocument/2006/relationships/image" Target="../media/image6.png"/></Relationships>
</file>

<file path=ppt/diagrams/_rels/data31.xml.rels><?xml version="1.0" encoding="UTF-8" standalone="yes"?>
<Relationships xmlns="http://schemas.openxmlformats.org/package/2006/relationships"><Relationship Id="rId1" Type="http://schemas.openxmlformats.org/officeDocument/2006/relationships/image" Target="../media/image6.png"/></Relationships>
</file>

<file path=ppt/diagrams/_rels/data32.xml.rels><?xml version="1.0" encoding="UTF-8" standalone="yes"?>
<Relationships xmlns="http://schemas.openxmlformats.org/package/2006/relationships"><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A7DA8-E5E8-4CE6-BCFC-9BC337133D76}" type="doc">
      <dgm:prSet loTypeId="urn:microsoft.com/office/officeart/2005/8/layout/process1" loCatId="process" qsTypeId="urn:microsoft.com/office/officeart/2005/8/quickstyle/3d3" qsCatId="3D" csTypeId="urn:microsoft.com/office/officeart/2005/8/colors/accent1_2" csCatId="accent1" phldr="1"/>
      <dgm:spPr/>
    </dgm:pt>
    <dgm:pt modelId="{4A598A29-560C-48F0-AA63-B30A83FFC423}">
      <dgm:prSet phldrT="[Texto]" custT="1"/>
      <dgm:spPr/>
      <dgm:t>
        <a:bodyPr/>
        <a:lstStyle/>
        <a:p>
          <a:r>
            <a:rPr lang="es-EC" sz="2000" dirty="0" smtClean="0">
              <a:solidFill>
                <a:schemeClr val="tx1"/>
              </a:solidFill>
            </a:rPr>
            <a:t>Con la desaparición de la moneda, se liquidó la posibilidad de hacer cualquier tipo de política monetaria. Tampoco se reflexionó sobre el nuevo papel que le corresponde al Banco Central en una economía dolarizada. </a:t>
          </a:r>
          <a:endParaRPr lang="es-EC" sz="2000" dirty="0">
            <a:solidFill>
              <a:schemeClr val="tx1"/>
            </a:solidFill>
          </a:endParaRPr>
        </a:p>
      </dgm:t>
    </dgm:pt>
    <dgm:pt modelId="{006B56B3-03FE-4BF8-9932-9D21DDE83AEF}" type="parTrans" cxnId="{A350A3AF-2866-44F9-98CC-3E6C00751C2F}">
      <dgm:prSet/>
      <dgm:spPr/>
      <dgm:t>
        <a:bodyPr/>
        <a:lstStyle/>
        <a:p>
          <a:endParaRPr lang="es-EC" sz="2000">
            <a:solidFill>
              <a:schemeClr val="tx1"/>
            </a:solidFill>
          </a:endParaRPr>
        </a:p>
      </dgm:t>
    </dgm:pt>
    <dgm:pt modelId="{BDE53EDF-0E95-45EC-9EBC-0680DD541F3A}" type="sibTrans" cxnId="{A350A3AF-2866-44F9-98CC-3E6C00751C2F}">
      <dgm:prSet custT="1"/>
      <dgm:spPr/>
      <dgm:t>
        <a:bodyPr/>
        <a:lstStyle/>
        <a:p>
          <a:endParaRPr lang="es-EC" sz="1600" dirty="0">
            <a:solidFill>
              <a:schemeClr val="tx1"/>
            </a:solidFill>
          </a:endParaRPr>
        </a:p>
      </dgm:t>
    </dgm:pt>
    <dgm:pt modelId="{6AA90A7A-4013-42F0-B1E5-A4D15A209193}">
      <dgm:prSet phldrT="[Texto]" custT="1"/>
      <dgm:spPr/>
      <dgm:t>
        <a:bodyPr/>
        <a:lstStyle/>
        <a:p>
          <a:r>
            <a:rPr lang="es-EC" sz="2000" dirty="0" smtClean="0">
              <a:solidFill>
                <a:schemeClr val="tx1"/>
              </a:solidFill>
            </a:rPr>
            <a:t>En el presente el Banco Central ha pasado por una especie cambios, la constitución del 2008 y la nueva legislación financiera, restaron su poder e influencia al suprimir su autonomía. En la nueva estructura estatal, la institución dominante es el Ministerio Coordinador de la Política Económica. Bajo las condiciones de la dolarización, con la pérdida del manejo de la política monetaria y cambiaria, el Banco Central cumple un rol de financiamiento del crecimiento económico y de estabilidad del sistema financiero.</a:t>
          </a:r>
          <a:endParaRPr lang="es-EC" sz="2000" dirty="0">
            <a:solidFill>
              <a:schemeClr val="tx1"/>
            </a:solidFill>
          </a:endParaRPr>
        </a:p>
      </dgm:t>
    </dgm:pt>
    <dgm:pt modelId="{E6B2EDCF-8E2F-4A51-9D4E-1EBF028450DD}" type="parTrans" cxnId="{7E32BAE9-6592-4D40-967F-502060E4A92E}">
      <dgm:prSet/>
      <dgm:spPr/>
      <dgm:t>
        <a:bodyPr/>
        <a:lstStyle/>
        <a:p>
          <a:endParaRPr lang="es-EC" sz="2000">
            <a:solidFill>
              <a:schemeClr val="tx1"/>
            </a:solidFill>
          </a:endParaRPr>
        </a:p>
      </dgm:t>
    </dgm:pt>
    <dgm:pt modelId="{CD138E83-4C02-473E-8342-A916DC30535C}" type="sibTrans" cxnId="{7E32BAE9-6592-4D40-967F-502060E4A92E}">
      <dgm:prSet/>
      <dgm:spPr/>
      <dgm:t>
        <a:bodyPr/>
        <a:lstStyle/>
        <a:p>
          <a:endParaRPr lang="es-EC" sz="2000">
            <a:solidFill>
              <a:schemeClr val="tx1"/>
            </a:solidFill>
          </a:endParaRPr>
        </a:p>
      </dgm:t>
    </dgm:pt>
    <dgm:pt modelId="{71FB9D3B-FA56-4200-8F03-E3B7717C8325}" type="pres">
      <dgm:prSet presAssocID="{D59A7DA8-E5E8-4CE6-BCFC-9BC337133D76}" presName="Name0" presStyleCnt="0">
        <dgm:presLayoutVars>
          <dgm:dir/>
          <dgm:resizeHandles val="exact"/>
        </dgm:presLayoutVars>
      </dgm:prSet>
      <dgm:spPr/>
    </dgm:pt>
    <dgm:pt modelId="{4CF4968D-6E32-4CD7-9FDE-F90BDA00D964}" type="pres">
      <dgm:prSet presAssocID="{4A598A29-560C-48F0-AA63-B30A83FFC423}" presName="node" presStyleLbl="node1" presStyleIdx="0" presStyleCnt="2">
        <dgm:presLayoutVars>
          <dgm:bulletEnabled val="1"/>
        </dgm:presLayoutVars>
      </dgm:prSet>
      <dgm:spPr/>
      <dgm:t>
        <a:bodyPr/>
        <a:lstStyle/>
        <a:p>
          <a:endParaRPr lang="es-EC"/>
        </a:p>
      </dgm:t>
    </dgm:pt>
    <dgm:pt modelId="{4A894F19-BD20-4316-B672-820666F19AE4}" type="pres">
      <dgm:prSet presAssocID="{BDE53EDF-0E95-45EC-9EBC-0680DD541F3A}" presName="sibTrans" presStyleLbl="sibTrans2D1" presStyleIdx="0" presStyleCnt="1"/>
      <dgm:spPr/>
      <dgm:t>
        <a:bodyPr/>
        <a:lstStyle/>
        <a:p>
          <a:endParaRPr lang="es-EC"/>
        </a:p>
      </dgm:t>
    </dgm:pt>
    <dgm:pt modelId="{7D48FA06-51AB-4228-9111-8C01912FD42B}" type="pres">
      <dgm:prSet presAssocID="{BDE53EDF-0E95-45EC-9EBC-0680DD541F3A}" presName="connectorText" presStyleLbl="sibTrans2D1" presStyleIdx="0" presStyleCnt="1"/>
      <dgm:spPr/>
      <dgm:t>
        <a:bodyPr/>
        <a:lstStyle/>
        <a:p>
          <a:endParaRPr lang="es-EC"/>
        </a:p>
      </dgm:t>
    </dgm:pt>
    <dgm:pt modelId="{DBFC6B93-7798-464D-B5D2-9107B121C986}" type="pres">
      <dgm:prSet presAssocID="{6AA90A7A-4013-42F0-B1E5-A4D15A209193}" presName="node" presStyleLbl="node1" presStyleIdx="1" presStyleCnt="2" custScaleX="172031">
        <dgm:presLayoutVars>
          <dgm:bulletEnabled val="1"/>
        </dgm:presLayoutVars>
      </dgm:prSet>
      <dgm:spPr/>
      <dgm:t>
        <a:bodyPr/>
        <a:lstStyle/>
        <a:p>
          <a:endParaRPr lang="es-EC"/>
        </a:p>
      </dgm:t>
    </dgm:pt>
  </dgm:ptLst>
  <dgm:cxnLst>
    <dgm:cxn modelId="{AC88644A-E42B-4D76-AD9C-973536CB8E67}" type="presOf" srcId="{6AA90A7A-4013-42F0-B1E5-A4D15A209193}" destId="{DBFC6B93-7798-464D-B5D2-9107B121C986}" srcOrd="0" destOrd="0" presId="urn:microsoft.com/office/officeart/2005/8/layout/process1"/>
    <dgm:cxn modelId="{32D878BC-7B3C-4D10-AB39-618128471538}" type="presOf" srcId="{BDE53EDF-0E95-45EC-9EBC-0680DD541F3A}" destId="{7D48FA06-51AB-4228-9111-8C01912FD42B}" srcOrd="1" destOrd="0" presId="urn:microsoft.com/office/officeart/2005/8/layout/process1"/>
    <dgm:cxn modelId="{A350A3AF-2866-44F9-98CC-3E6C00751C2F}" srcId="{D59A7DA8-E5E8-4CE6-BCFC-9BC337133D76}" destId="{4A598A29-560C-48F0-AA63-B30A83FFC423}" srcOrd="0" destOrd="0" parTransId="{006B56B3-03FE-4BF8-9932-9D21DDE83AEF}" sibTransId="{BDE53EDF-0E95-45EC-9EBC-0680DD541F3A}"/>
    <dgm:cxn modelId="{5BA4341B-257A-4075-9E3E-C0CDF23DB340}" type="presOf" srcId="{BDE53EDF-0E95-45EC-9EBC-0680DD541F3A}" destId="{4A894F19-BD20-4316-B672-820666F19AE4}" srcOrd="0" destOrd="0" presId="urn:microsoft.com/office/officeart/2005/8/layout/process1"/>
    <dgm:cxn modelId="{B2AE3482-82C1-4F27-A59F-B8BE837C9A56}" type="presOf" srcId="{4A598A29-560C-48F0-AA63-B30A83FFC423}" destId="{4CF4968D-6E32-4CD7-9FDE-F90BDA00D964}" srcOrd="0" destOrd="0" presId="urn:microsoft.com/office/officeart/2005/8/layout/process1"/>
    <dgm:cxn modelId="{6C5DE7AE-B3AC-4D67-BABB-84B1AACB4992}" type="presOf" srcId="{D59A7DA8-E5E8-4CE6-BCFC-9BC337133D76}" destId="{71FB9D3B-FA56-4200-8F03-E3B7717C8325}" srcOrd="0" destOrd="0" presId="urn:microsoft.com/office/officeart/2005/8/layout/process1"/>
    <dgm:cxn modelId="{7E32BAE9-6592-4D40-967F-502060E4A92E}" srcId="{D59A7DA8-E5E8-4CE6-BCFC-9BC337133D76}" destId="{6AA90A7A-4013-42F0-B1E5-A4D15A209193}" srcOrd="1" destOrd="0" parTransId="{E6B2EDCF-8E2F-4A51-9D4E-1EBF028450DD}" sibTransId="{CD138E83-4C02-473E-8342-A916DC30535C}"/>
    <dgm:cxn modelId="{F443235D-9054-4A8C-B0F3-FDFCA7F317F3}" type="presParOf" srcId="{71FB9D3B-FA56-4200-8F03-E3B7717C8325}" destId="{4CF4968D-6E32-4CD7-9FDE-F90BDA00D964}" srcOrd="0" destOrd="0" presId="urn:microsoft.com/office/officeart/2005/8/layout/process1"/>
    <dgm:cxn modelId="{37175D3A-195E-4ABB-904E-0293C1C8249E}" type="presParOf" srcId="{71FB9D3B-FA56-4200-8F03-E3B7717C8325}" destId="{4A894F19-BD20-4316-B672-820666F19AE4}" srcOrd="1" destOrd="0" presId="urn:microsoft.com/office/officeart/2005/8/layout/process1"/>
    <dgm:cxn modelId="{9F0A9D50-8A99-4649-9B63-321BE6A20984}" type="presParOf" srcId="{4A894F19-BD20-4316-B672-820666F19AE4}" destId="{7D48FA06-51AB-4228-9111-8C01912FD42B}" srcOrd="0" destOrd="0" presId="urn:microsoft.com/office/officeart/2005/8/layout/process1"/>
    <dgm:cxn modelId="{FD952ECF-3F1E-4B79-9335-F23960B45818}" type="presParOf" srcId="{71FB9D3B-FA56-4200-8F03-E3B7717C8325}" destId="{DBFC6B93-7798-464D-B5D2-9107B121C98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FB56A4-69A7-41E3-AA17-8F4F104B0B3B}"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s-EC"/>
        </a:p>
      </dgm:t>
    </dgm:pt>
    <dgm:pt modelId="{CB2B1ABE-9635-4E23-A119-4CDB439E113B}">
      <dgm:prSet phldrT="[Texto]" custT="1"/>
      <dgm:spPr>
        <a:solidFill>
          <a:srgbClr val="99FF99"/>
        </a:solidFill>
      </dgm:spPr>
      <dgm:t>
        <a:bodyPr/>
        <a:lstStyle/>
        <a:p>
          <a:r>
            <a:rPr lang="es-EC" sz="1600" dirty="0" smtClean="0">
              <a:solidFill>
                <a:schemeClr val="tx1"/>
              </a:solidFill>
            </a:rPr>
            <a:t>Acuñación y emisión de fraccionario. </a:t>
          </a:r>
          <a:endParaRPr lang="es-EC" sz="1600" dirty="0">
            <a:solidFill>
              <a:schemeClr val="tx1"/>
            </a:solidFill>
          </a:endParaRPr>
        </a:p>
      </dgm:t>
    </dgm:pt>
    <dgm:pt modelId="{60DFD62B-ACFB-4097-9E57-1A08A92F42F8}" type="parTrans" cxnId="{B549EE87-BD68-4974-8211-0490505A7D64}">
      <dgm:prSet/>
      <dgm:spPr/>
      <dgm:t>
        <a:bodyPr/>
        <a:lstStyle/>
        <a:p>
          <a:endParaRPr lang="es-EC" sz="1600">
            <a:solidFill>
              <a:schemeClr val="tx1"/>
            </a:solidFill>
          </a:endParaRPr>
        </a:p>
      </dgm:t>
    </dgm:pt>
    <dgm:pt modelId="{4809CBF4-E0D6-440F-A131-5EA0960D7B3D}" type="sibTrans" cxnId="{B549EE87-BD68-4974-8211-0490505A7D64}">
      <dgm:prSet custT="1"/>
      <dgm:spPr/>
      <dgm:t>
        <a:bodyPr/>
        <a:lstStyle/>
        <a:p>
          <a:endParaRPr lang="es-EC" sz="1600" dirty="0">
            <a:solidFill>
              <a:schemeClr val="tx1"/>
            </a:solidFill>
          </a:endParaRPr>
        </a:p>
      </dgm:t>
    </dgm:pt>
    <dgm:pt modelId="{C5449D1F-E18F-4E16-9A69-E20D136BAC99}">
      <dgm:prSet phldrT="[Texto]" custT="1"/>
      <dgm:spPr>
        <a:solidFill>
          <a:srgbClr val="99FF99"/>
        </a:solidFill>
      </dgm:spPr>
      <dgm:t>
        <a:bodyPr/>
        <a:lstStyle/>
        <a:p>
          <a:r>
            <a:rPr lang="es-EC" sz="1600" dirty="0" smtClean="0">
              <a:solidFill>
                <a:schemeClr val="tx1"/>
              </a:solidFill>
            </a:rPr>
            <a:t>Dolarización de los balances del Banco Central</a:t>
          </a:r>
          <a:endParaRPr lang="es-EC" sz="1600" dirty="0">
            <a:solidFill>
              <a:schemeClr val="tx1"/>
            </a:solidFill>
          </a:endParaRPr>
        </a:p>
      </dgm:t>
    </dgm:pt>
    <dgm:pt modelId="{98421CE5-6930-4446-B664-1BEB4BDC1952}" type="parTrans" cxnId="{DE435983-C59E-4B54-849B-88903FB4634A}">
      <dgm:prSet/>
      <dgm:spPr/>
      <dgm:t>
        <a:bodyPr/>
        <a:lstStyle/>
        <a:p>
          <a:endParaRPr lang="es-EC" sz="1600">
            <a:solidFill>
              <a:schemeClr val="tx1"/>
            </a:solidFill>
          </a:endParaRPr>
        </a:p>
      </dgm:t>
    </dgm:pt>
    <dgm:pt modelId="{3A155322-7EB8-45D5-9ABD-C8A1D74B1907}" type="sibTrans" cxnId="{DE435983-C59E-4B54-849B-88903FB4634A}">
      <dgm:prSet custT="1"/>
      <dgm:spPr/>
      <dgm:t>
        <a:bodyPr/>
        <a:lstStyle/>
        <a:p>
          <a:endParaRPr lang="es-EC" sz="1600" dirty="0">
            <a:solidFill>
              <a:schemeClr val="tx1"/>
            </a:solidFill>
          </a:endParaRPr>
        </a:p>
      </dgm:t>
    </dgm:pt>
    <dgm:pt modelId="{01FF1B43-60C8-42C2-95C8-EE6C54400689}">
      <dgm:prSet phldrT="[Texto]" custT="1"/>
      <dgm:spPr>
        <a:solidFill>
          <a:srgbClr val="99FF99"/>
        </a:solidFill>
      </dgm:spPr>
      <dgm:t>
        <a:bodyPr/>
        <a:lstStyle/>
        <a:p>
          <a:r>
            <a:rPr lang="es-EC" sz="1600" dirty="0" smtClean="0">
              <a:solidFill>
                <a:schemeClr val="tx1"/>
              </a:solidFill>
            </a:rPr>
            <a:t>Canje de dólares por sucres que culminó en junio de 2001.</a:t>
          </a:r>
          <a:endParaRPr lang="es-EC" sz="1600" dirty="0">
            <a:solidFill>
              <a:schemeClr val="tx1"/>
            </a:solidFill>
          </a:endParaRPr>
        </a:p>
      </dgm:t>
    </dgm:pt>
    <dgm:pt modelId="{B5B97675-2CCA-496D-9E72-E1592616108D}" type="parTrans" cxnId="{025B8034-6C2D-4321-8261-CFA9A4B91139}">
      <dgm:prSet/>
      <dgm:spPr/>
      <dgm:t>
        <a:bodyPr/>
        <a:lstStyle/>
        <a:p>
          <a:endParaRPr lang="es-EC" sz="1600">
            <a:solidFill>
              <a:schemeClr val="tx1"/>
            </a:solidFill>
          </a:endParaRPr>
        </a:p>
      </dgm:t>
    </dgm:pt>
    <dgm:pt modelId="{76B5DDAA-0E0A-45F7-9181-9C90C098A776}" type="sibTrans" cxnId="{025B8034-6C2D-4321-8261-CFA9A4B91139}">
      <dgm:prSet/>
      <dgm:spPr/>
      <dgm:t>
        <a:bodyPr/>
        <a:lstStyle/>
        <a:p>
          <a:endParaRPr lang="es-EC" sz="1600">
            <a:solidFill>
              <a:schemeClr val="tx1"/>
            </a:solidFill>
          </a:endParaRPr>
        </a:p>
      </dgm:t>
    </dgm:pt>
    <dgm:pt modelId="{5C92D72C-29F6-4240-B69E-2A1F7916076A}" type="pres">
      <dgm:prSet presAssocID="{E0FB56A4-69A7-41E3-AA17-8F4F104B0B3B}" presName="diagram" presStyleCnt="0">
        <dgm:presLayoutVars>
          <dgm:dir/>
          <dgm:resizeHandles val="exact"/>
        </dgm:presLayoutVars>
      </dgm:prSet>
      <dgm:spPr/>
      <dgm:t>
        <a:bodyPr/>
        <a:lstStyle/>
        <a:p>
          <a:endParaRPr lang="es-EC"/>
        </a:p>
      </dgm:t>
    </dgm:pt>
    <dgm:pt modelId="{039F7F82-3385-4181-B889-29AE387FA4D3}" type="pres">
      <dgm:prSet presAssocID="{CB2B1ABE-9635-4E23-A119-4CDB439E113B}" presName="node" presStyleLbl="node1" presStyleIdx="0" presStyleCnt="3">
        <dgm:presLayoutVars>
          <dgm:bulletEnabled val="1"/>
        </dgm:presLayoutVars>
      </dgm:prSet>
      <dgm:spPr/>
      <dgm:t>
        <a:bodyPr/>
        <a:lstStyle/>
        <a:p>
          <a:endParaRPr lang="es-EC"/>
        </a:p>
      </dgm:t>
    </dgm:pt>
    <dgm:pt modelId="{122DF015-1897-417A-A280-EBC945169F29}" type="pres">
      <dgm:prSet presAssocID="{4809CBF4-E0D6-440F-A131-5EA0960D7B3D}" presName="sibTrans" presStyleLbl="sibTrans2D1" presStyleIdx="0" presStyleCnt="2"/>
      <dgm:spPr/>
      <dgm:t>
        <a:bodyPr/>
        <a:lstStyle/>
        <a:p>
          <a:endParaRPr lang="es-EC"/>
        </a:p>
      </dgm:t>
    </dgm:pt>
    <dgm:pt modelId="{C7D0FA59-27D5-4159-B4C7-6F91FEE98C47}" type="pres">
      <dgm:prSet presAssocID="{4809CBF4-E0D6-440F-A131-5EA0960D7B3D}" presName="connectorText" presStyleLbl="sibTrans2D1" presStyleIdx="0" presStyleCnt="2"/>
      <dgm:spPr/>
      <dgm:t>
        <a:bodyPr/>
        <a:lstStyle/>
        <a:p>
          <a:endParaRPr lang="es-EC"/>
        </a:p>
      </dgm:t>
    </dgm:pt>
    <dgm:pt modelId="{8BCA4708-9504-4CD3-BD04-C02C941FCE50}" type="pres">
      <dgm:prSet presAssocID="{C5449D1F-E18F-4E16-9A69-E20D136BAC99}" presName="node" presStyleLbl="node1" presStyleIdx="1" presStyleCnt="3">
        <dgm:presLayoutVars>
          <dgm:bulletEnabled val="1"/>
        </dgm:presLayoutVars>
      </dgm:prSet>
      <dgm:spPr/>
      <dgm:t>
        <a:bodyPr/>
        <a:lstStyle/>
        <a:p>
          <a:endParaRPr lang="es-EC"/>
        </a:p>
      </dgm:t>
    </dgm:pt>
    <dgm:pt modelId="{C7E7738F-DB64-4568-9D42-2998D1F3E5A9}" type="pres">
      <dgm:prSet presAssocID="{3A155322-7EB8-45D5-9ABD-C8A1D74B1907}" presName="sibTrans" presStyleLbl="sibTrans2D1" presStyleIdx="1" presStyleCnt="2"/>
      <dgm:spPr/>
      <dgm:t>
        <a:bodyPr/>
        <a:lstStyle/>
        <a:p>
          <a:endParaRPr lang="es-EC"/>
        </a:p>
      </dgm:t>
    </dgm:pt>
    <dgm:pt modelId="{DC277BBB-8C8C-45F2-AF25-31AC86A03B9E}" type="pres">
      <dgm:prSet presAssocID="{3A155322-7EB8-45D5-9ABD-C8A1D74B1907}" presName="connectorText" presStyleLbl="sibTrans2D1" presStyleIdx="1" presStyleCnt="2"/>
      <dgm:spPr/>
      <dgm:t>
        <a:bodyPr/>
        <a:lstStyle/>
        <a:p>
          <a:endParaRPr lang="es-EC"/>
        </a:p>
      </dgm:t>
    </dgm:pt>
    <dgm:pt modelId="{614B47B6-B65E-4B84-A2A2-0BCE3133B871}" type="pres">
      <dgm:prSet presAssocID="{01FF1B43-60C8-42C2-95C8-EE6C54400689}" presName="node" presStyleLbl="node1" presStyleIdx="2" presStyleCnt="3">
        <dgm:presLayoutVars>
          <dgm:bulletEnabled val="1"/>
        </dgm:presLayoutVars>
      </dgm:prSet>
      <dgm:spPr/>
      <dgm:t>
        <a:bodyPr/>
        <a:lstStyle/>
        <a:p>
          <a:endParaRPr lang="es-EC"/>
        </a:p>
      </dgm:t>
    </dgm:pt>
  </dgm:ptLst>
  <dgm:cxnLst>
    <dgm:cxn modelId="{DE435983-C59E-4B54-849B-88903FB4634A}" srcId="{E0FB56A4-69A7-41E3-AA17-8F4F104B0B3B}" destId="{C5449D1F-E18F-4E16-9A69-E20D136BAC99}" srcOrd="1" destOrd="0" parTransId="{98421CE5-6930-4446-B664-1BEB4BDC1952}" sibTransId="{3A155322-7EB8-45D5-9ABD-C8A1D74B1907}"/>
    <dgm:cxn modelId="{5AD35948-BF53-46BF-BB8B-9CD262756DAD}" type="presOf" srcId="{E0FB56A4-69A7-41E3-AA17-8F4F104B0B3B}" destId="{5C92D72C-29F6-4240-B69E-2A1F7916076A}" srcOrd="0" destOrd="0" presId="urn:microsoft.com/office/officeart/2005/8/layout/process5"/>
    <dgm:cxn modelId="{B549EE87-BD68-4974-8211-0490505A7D64}" srcId="{E0FB56A4-69A7-41E3-AA17-8F4F104B0B3B}" destId="{CB2B1ABE-9635-4E23-A119-4CDB439E113B}" srcOrd="0" destOrd="0" parTransId="{60DFD62B-ACFB-4097-9E57-1A08A92F42F8}" sibTransId="{4809CBF4-E0D6-440F-A131-5EA0960D7B3D}"/>
    <dgm:cxn modelId="{4B01A114-AF06-4184-9751-97D100AA6F72}" type="presOf" srcId="{CB2B1ABE-9635-4E23-A119-4CDB439E113B}" destId="{039F7F82-3385-4181-B889-29AE387FA4D3}" srcOrd="0" destOrd="0" presId="urn:microsoft.com/office/officeart/2005/8/layout/process5"/>
    <dgm:cxn modelId="{025B8034-6C2D-4321-8261-CFA9A4B91139}" srcId="{E0FB56A4-69A7-41E3-AA17-8F4F104B0B3B}" destId="{01FF1B43-60C8-42C2-95C8-EE6C54400689}" srcOrd="2" destOrd="0" parTransId="{B5B97675-2CCA-496D-9E72-E1592616108D}" sibTransId="{76B5DDAA-0E0A-45F7-9181-9C90C098A776}"/>
    <dgm:cxn modelId="{69A72B4D-3035-4F7A-AFD0-110687FAE07C}" type="presOf" srcId="{C5449D1F-E18F-4E16-9A69-E20D136BAC99}" destId="{8BCA4708-9504-4CD3-BD04-C02C941FCE50}" srcOrd="0" destOrd="0" presId="urn:microsoft.com/office/officeart/2005/8/layout/process5"/>
    <dgm:cxn modelId="{2333DFAE-4E37-44E0-B5A5-3F63F636466C}" type="presOf" srcId="{3A155322-7EB8-45D5-9ABD-C8A1D74B1907}" destId="{DC277BBB-8C8C-45F2-AF25-31AC86A03B9E}" srcOrd="1" destOrd="0" presId="urn:microsoft.com/office/officeart/2005/8/layout/process5"/>
    <dgm:cxn modelId="{219FEE55-A6ED-42E2-A824-5657ABC85041}" type="presOf" srcId="{3A155322-7EB8-45D5-9ABD-C8A1D74B1907}" destId="{C7E7738F-DB64-4568-9D42-2998D1F3E5A9}" srcOrd="0" destOrd="0" presId="urn:microsoft.com/office/officeart/2005/8/layout/process5"/>
    <dgm:cxn modelId="{CA31EFF5-DEB6-4935-BD87-DE12B6D313D1}" type="presOf" srcId="{4809CBF4-E0D6-440F-A131-5EA0960D7B3D}" destId="{122DF015-1897-417A-A280-EBC945169F29}" srcOrd="0" destOrd="0" presId="urn:microsoft.com/office/officeart/2005/8/layout/process5"/>
    <dgm:cxn modelId="{7C594D71-FDE3-44AA-8D0F-A5DC40EB3491}" type="presOf" srcId="{01FF1B43-60C8-42C2-95C8-EE6C54400689}" destId="{614B47B6-B65E-4B84-A2A2-0BCE3133B871}" srcOrd="0" destOrd="0" presId="urn:microsoft.com/office/officeart/2005/8/layout/process5"/>
    <dgm:cxn modelId="{C50F34EB-2734-41FA-96FA-19F075A72114}" type="presOf" srcId="{4809CBF4-E0D6-440F-A131-5EA0960D7B3D}" destId="{C7D0FA59-27D5-4159-B4C7-6F91FEE98C47}" srcOrd="1" destOrd="0" presId="urn:microsoft.com/office/officeart/2005/8/layout/process5"/>
    <dgm:cxn modelId="{4609A551-1EF7-456C-83C3-173A77D556ED}" type="presParOf" srcId="{5C92D72C-29F6-4240-B69E-2A1F7916076A}" destId="{039F7F82-3385-4181-B889-29AE387FA4D3}" srcOrd="0" destOrd="0" presId="urn:microsoft.com/office/officeart/2005/8/layout/process5"/>
    <dgm:cxn modelId="{36AB7406-1410-41E2-B788-045DFD0E2560}" type="presParOf" srcId="{5C92D72C-29F6-4240-B69E-2A1F7916076A}" destId="{122DF015-1897-417A-A280-EBC945169F29}" srcOrd="1" destOrd="0" presId="urn:microsoft.com/office/officeart/2005/8/layout/process5"/>
    <dgm:cxn modelId="{EF045C54-185A-45D8-9142-C69C182A5AE1}" type="presParOf" srcId="{122DF015-1897-417A-A280-EBC945169F29}" destId="{C7D0FA59-27D5-4159-B4C7-6F91FEE98C47}" srcOrd="0" destOrd="0" presId="urn:microsoft.com/office/officeart/2005/8/layout/process5"/>
    <dgm:cxn modelId="{93452A90-777E-477E-9DB6-80A2C5729ACB}" type="presParOf" srcId="{5C92D72C-29F6-4240-B69E-2A1F7916076A}" destId="{8BCA4708-9504-4CD3-BD04-C02C941FCE50}" srcOrd="2" destOrd="0" presId="urn:microsoft.com/office/officeart/2005/8/layout/process5"/>
    <dgm:cxn modelId="{75792C70-9C03-40AB-99D9-0191ED9F7BBD}" type="presParOf" srcId="{5C92D72C-29F6-4240-B69E-2A1F7916076A}" destId="{C7E7738F-DB64-4568-9D42-2998D1F3E5A9}" srcOrd="3" destOrd="0" presId="urn:microsoft.com/office/officeart/2005/8/layout/process5"/>
    <dgm:cxn modelId="{592A0467-5B4A-44B2-B98A-902674C945E4}" type="presParOf" srcId="{C7E7738F-DB64-4568-9D42-2998D1F3E5A9}" destId="{DC277BBB-8C8C-45F2-AF25-31AC86A03B9E}" srcOrd="0" destOrd="0" presId="urn:microsoft.com/office/officeart/2005/8/layout/process5"/>
    <dgm:cxn modelId="{F9754EDC-9442-43DD-A37E-49DD7F07AA3B}" type="presParOf" srcId="{5C92D72C-29F6-4240-B69E-2A1F7916076A}" destId="{614B47B6-B65E-4B84-A2A2-0BCE3133B871}"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0FB56A4-69A7-41E3-AA17-8F4F104B0B3B}"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s-EC"/>
        </a:p>
      </dgm:t>
    </dgm:pt>
    <dgm:pt modelId="{CB2B1ABE-9635-4E23-A119-4CDB439E113B}">
      <dgm:prSet phldrT="[Texto]" custT="1"/>
      <dgm:spPr>
        <a:solidFill>
          <a:srgbClr val="99CCFF"/>
        </a:solidFill>
      </dgm:spPr>
      <dgm:t>
        <a:bodyPr/>
        <a:lstStyle/>
        <a:p>
          <a:r>
            <a:rPr lang="es-EC" sz="1600" dirty="0" smtClean="0">
              <a:solidFill>
                <a:schemeClr val="tx1"/>
              </a:solidFill>
            </a:rPr>
            <a:t>Cambios en las estadísticas de síntesis macroeconómica</a:t>
          </a:r>
          <a:endParaRPr lang="es-EC" sz="1600" dirty="0">
            <a:solidFill>
              <a:schemeClr val="tx1"/>
            </a:solidFill>
          </a:endParaRPr>
        </a:p>
      </dgm:t>
    </dgm:pt>
    <dgm:pt modelId="{60DFD62B-ACFB-4097-9E57-1A08A92F42F8}" type="parTrans" cxnId="{B549EE87-BD68-4974-8211-0490505A7D64}">
      <dgm:prSet/>
      <dgm:spPr/>
      <dgm:t>
        <a:bodyPr/>
        <a:lstStyle/>
        <a:p>
          <a:endParaRPr lang="es-EC">
            <a:solidFill>
              <a:schemeClr val="tx1"/>
            </a:solidFill>
          </a:endParaRPr>
        </a:p>
      </dgm:t>
    </dgm:pt>
    <dgm:pt modelId="{4809CBF4-E0D6-440F-A131-5EA0960D7B3D}" type="sibTrans" cxnId="{B549EE87-BD68-4974-8211-0490505A7D64}">
      <dgm:prSet/>
      <dgm:spPr/>
      <dgm:t>
        <a:bodyPr/>
        <a:lstStyle/>
        <a:p>
          <a:endParaRPr lang="es-EC">
            <a:solidFill>
              <a:schemeClr val="tx1"/>
            </a:solidFill>
          </a:endParaRPr>
        </a:p>
      </dgm:t>
    </dgm:pt>
    <dgm:pt modelId="{5C92D72C-29F6-4240-B69E-2A1F7916076A}" type="pres">
      <dgm:prSet presAssocID="{E0FB56A4-69A7-41E3-AA17-8F4F104B0B3B}" presName="diagram" presStyleCnt="0">
        <dgm:presLayoutVars>
          <dgm:dir/>
          <dgm:resizeHandles val="exact"/>
        </dgm:presLayoutVars>
      </dgm:prSet>
      <dgm:spPr/>
      <dgm:t>
        <a:bodyPr/>
        <a:lstStyle/>
        <a:p>
          <a:endParaRPr lang="es-EC"/>
        </a:p>
      </dgm:t>
    </dgm:pt>
    <dgm:pt modelId="{039F7F82-3385-4181-B889-29AE387FA4D3}" type="pres">
      <dgm:prSet presAssocID="{CB2B1ABE-9635-4E23-A119-4CDB439E113B}" presName="node" presStyleLbl="node1" presStyleIdx="0" presStyleCnt="1" custLinFactNeighborX="799" custLinFactNeighborY="-22656">
        <dgm:presLayoutVars>
          <dgm:bulletEnabled val="1"/>
        </dgm:presLayoutVars>
      </dgm:prSet>
      <dgm:spPr/>
      <dgm:t>
        <a:bodyPr/>
        <a:lstStyle/>
        <a:p>
          <a:endParaRPr lang="es-EC"/>
        </a:p>
      </dgm:t>
    </dgm:pt>
  </dgm:ptLst>
  <dgm:cxnLst>
    <dgm:cxn modelId="{B549EE87-BD68-4974-8211-0490505A7D64}" srcId="{E0FB56A4-69A7-41E3-AA17-8F4F104B0B3B}" destId="{CB2B1ABE-9635-4E23-A119-4CDB439E113B}" srcOrd="0" destOrd="0" parTransId="{60DFD62B-ACFB-4097-9E57-1A08A92F42F8}" sibTransId="{4809CBF4-E0D6-440F-A131-5EA0960D7B3D}"/>
    <dgm:cxn modelId="{3BB81001-EE63-475E-AF0E-5F6585BE0C0B}" type="presOf" srcId="{E0FB56A4-69A7-41E3-AA17-8F4F104B0B3B}" destId="{5C92D72C-29F6-4240-B69E-2A1F7916076A}" srcOrd="0" destOrd="0" presId="urn:microsoft.com/office/officeart/2005/8/layout/process5"/>
    <dgm:cxn modelId="{12D071D2-D4C7-4C78-9381-49E528C7EC36}" type="presOf" srcId="{CB2B1ABE-9635-4E23-A119-4CDB439E113B}" destId="{039F7F82-3385-4181-B889-29AE387FA4D3}" srcOrd="0" destOrd="0" presId="urn:microsoft.com/office/officeart/2005/8/layout/process5"/>
    <dgm:cxn modelId="{FD6F2B19-BC0E-460E-88AE-5EC1B13419F9}" type="presParOf" srcId="{5C92D72C-29F6-4240-B69E-2A1F7916076A}" destId="{039F7F82-3385-4181-B889-29AE387FA4D3}" srcOrd="0" destOrd="0" presId="urn:microsoft.com/office/officeart/2005/8/layout/process5"/>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E16AA2F-9575-433A-B080-DE0D244C6334}" type="doc">
      <dgm:prSet loTypeId="urn:microsoft.com/office/officeart/2005/8/layout/hProcess4" loCatId="process" qsTypeId="urn:microsoft.com/office/officeart/2005/8/quickstyle/3d3" qsCatId="3D" csTypeId="urn:microsoft.com/office/officeart/2005/8/colors/accent1_3" csCatId="accent1" phldr="1"/>
      <dgm:spPr/>
      <dgm:t>
        <a:bodyPr/>
        <a:lstStyle/>
        <a:p>
          <a:endParaRPr lang="es-EC"/>
        </a:p>
      </dgm:t>
    </dgm:pt>
    <dgm:pt modelId="{6426331F-22D7-4287-A75E-6C0BDD3C1101}">
      <dgm:prSet phldrT="[Texto]"/>
      <dgm:spPr/>
      <dgm:t>
        <a:bodyPr/>
        <a:lstStyle/>
        <a:p>
          <a:r>
            <a:rPr lang="es-EC" b="1" dirty="0" smtClean="0">
              <a:solidFill>
                <a:schemeClr val="tx1"/>
              </a:solidFill>
            </a:rPr>
            <a:t>14 de abril de 1998</a:t>
          </a:r>
          <a:r>
            <a:rPr lang="es-EC" dirty="0" smtClean="0">
              <a:solidFill>
                <a:schemeClr val="tx1"/>
              </a:solidFill>
            </a:rPr>
            <a:t> </a:t>
          </a:r>
          <a:endParaRPr lang="es-EC" dirty="0">
            <a:solidFill>
              <a:schemeClr val="tx1"/>
            </a:solidFill>
          </a:endParaRPr>
        </a:p>
      </dgm:t>
    </dgm:pt>
    <dgm:pt modelId="{B4E39415-83E4-4058-B0B5-FEC751D6BF04}" type="parTrans" cxnId="{85E3061F-3B32-4101-9AFB-042C3B60FC08}">
      <dgm:prSet/>
      <dgm:spPr/>
      <dgm:t>
        <a:bodyPr/>
        <a:lstStyle/>
        <a:p>
          <a:endParaRPr lang="es-EC">
            <a:solidFill>
              <a:schemeClr val="tx1"/>
            </a:solidFill>
          </a:endParaRPr>
        </a:p>
      </dgm:t>
    </dgm:pt>
    <dgm:pt modelId="{0A3791E8-23A4-47E3-B168-7AF7F495EF3D}" type="sibTrans" cxnId="{85E3061F-3B32-4101-9AFB-042C3B60FC08}">
      <dgm:prSet/>
      <dgm:spPr/>
      <dgm:t>
        <a:bodyPr/>
        <a:lstStyle/>
        <a:p>
          <a:endParaRPr lang="es-EC">
            <a:solidFill>
              <a:schemeClr val="tx1"/>
            </a:solidFill>
          </a:endParaRPr>
        </a:p>
      </dgm:t>
    </dgm:pt>
    <dgm:pt modelId="{FFC9D356-FDC9-4325-836A-2A7D149FB579}">
      <dgm:prSet phldrT="[Texto]"/>
      <dgm:spPr/>
      <dgm:t>
        <a:bodyPr/>
        <a:lstStyle/>
        <a:p>
          <a:r>
            <a:rPr lang="es-EC" b="1" dirty="0" smtClean="0">
              <a:solidFill>
                <a:schemeClr val="tx1"/>
              </a:solidFill>
            </a:rPr>
            <a:t>9 de enero del 2000</a:t>
          </a:r>
          <a:r>
            <a:rPr lang="es-EC" dirty="0" smtClean="0">
              <a:solidFill>
                <a:schemeClr val="tx1"/>
              </a:solidFill>
            </a:rPr>
            <a:t> </a:t>
          </a:r>
          <a:endParaRPr lang="es-EC" dirty="0">
            <a:solidFill>
              <a:schemeClr val="tx1"/>
            </a:solidFill>
          </a:endParaRPr>
        </a:p>
      </dgm:t>
    </dgm:pt>
    <dgm:pt modelId="{7F17A1B3-195F-4646-9F29-954F2E119A7B}" type="parTrans" cxnId="{F05FBA7F-2D44-4D0F-A7D5-49727C5B23A3}">
      <dgm:prSet/>
      <dgm:spPr/>
      <dgm:t>
        <a:bodyPr/>
        <a:lstStyle/>
        <a:p>
          <a:endParaRPr lang="es-EC">
            <a:solidFill>
              <a:schemeClr val="tx1"/>
            </a:solidFill>
          </a:endParaRPr>
        </a:p>
      </dgm:t>
    </dgm:pt>
    <dgm:pt modelId="{2065B5FF-95D8-43E8-9F53-3ED6DFAB6CDB}" type="sibTrans" cxnId="{F05FBA7F-2D44-4D0F-A7D5-49727C5B23A3}">
      <dgm:prSet/>
      <dgm:spPr/>
      <dgm:t>
        <a:bodyPr/>
        <a:lstStyle/>
        <a:p>
          <a:endParaRPr lang="es-EC">
            <a:solidFill>
              <a:schemeClr val="tx1"/>
            </a:solidFill>
          </a:endParaRPr>
        </a:p>
      </dgm:t>
    </dgm:pt>
    <dgm:pt modelId="{AB8363FB-804A-4311-ABD8-FA6A2697A4D8}">
      <dgm:prSet/>
      <dgm:spPr/>
      <dgm:t>
        <a:bodyPr/>
        <a:lstStyle/>
        <a:p>
          <a:r>
            <a:rPr lang="es-EC" dirty="0" smtClean="0">
              <a:solidFill>
                <a:schemeClr val="tx1"/>
              </a:solidFill>
            </a:rPr>
            <a:t>Pierde facultad de emisor </a:t>
          </a:r>
          <a:endParaRPr lang="es-EC" dirty="0">
            <a:solidFill>
              <a:schemeClr val="tx1"/>
            </a:solidFill>
          </a:endParaRPr>
        </a:p>
      </dgm:t>
    </dgm:pt>
    <dgm:pt modelId="{9C402724-F9D5-46B3-BB24-E05C291981C4}" type="parTrans" cxnId="{D10279D2-8FCC-4238-B6EB-15EAB45654AA}">
      <dgm:prSet/>
      <dgm:spPr/>
      <dgm:t>
        <a:bodyPr/>
        <a:lstStyle/>
        <a:p>
          <a:endParaRPr lang="es-EC">
            <a:solidFill>
              <a:schemeClr val="tx1"/>
            </a:solidFill>
          </a:endParaRPr>
        </a:p>
      </dgm:t>
    </dgm:pt>
    <dgm:pt modelId="{46883F6B-380F-4306-9C3C-6DC625A49C8E}" type="sibTrans" cxnId="{D10279D2-8FCC-4238-B6EB-15EAB45654AA}">
      <dgm:prSet/>
      <dgm:spPr/>
      <dgm:t>
        <a:bodyPr/>
        <a:lstStyle/>
        <a:p>
          <a:endParaRPr lang="es-EC">
            <a:solidFill>
              <a:schemeClr val="tx1"/>
            </a:solidFill>
          </a:endParaRPr>
        </a:p>
      </dgm:t>
    </dgm:pt>
    <dgm:pt modelId="{2E77548A-D925-4C63-B503-4F88F5619803}">
      <dgm:prSet/>
      <dgm:spPr/>
      <dgm:t>
        <a:bodyPr/>
        <a:lstStyle/>
        <a:p>
          <a:endParaRPr lang="es-EC" dirty="0">
            <a:solidFill>
              <a:schemeClr val="tx1"/>
            </a:solidFill>
          </a:endParaRPr>
        </a:p>
      </dgm:t>
    </dgm:pt>
    <dgm:pt modelId="{83262E60-A9AF-4649-9096-A27C8699CB1D}" type="parTrans" cxnId="{6F4DE3E4-8F5D-4E79-9FBC-7288601A8E91}">
      <dgm:prSet/>
      <dgm:spPr/>
      <dgm:t>
        <a:bodyPr/>
        <a:lstStyle/>
        <a:p>
          <a:endParaRPr lang="es-EC">
            <a:solidFill>
              <a:schemeClr val="tx1"/>
            </a:solidFill>
          </a:endParaRPr>
        </a:p>
      </dgm:t>
    </dgm:pt>
    <dgm:pt modelId="{8DB401A3-3CE7-44DC-A14C-38E01E7D599C}" type="sibTrans" cxnId="{6F4DE3E4-8F5D-4E79-9FBC-7288601A8E91}">
      <dgm:prSet/>
      <dgm:spPr/>
      <dgm:t>
        <a:bodyPr/>
        <a:lstStyle/>
        <a:p>
          <a:endParaRPr lang="es-EC">
            <a:solidFill>
              <a:schemeClr val="tx1"/>
            </a:solidFill>
          </a:endParaRPr>
        </a:p>
      </dgm:t>
    </dgm:pt>
    <dgm:pt modelId="{5A4C58CC-162E-49FE-8EB1-E18017635BE6}">
      <dgm:prSet/>
      <dgm:spPr/>
      <dgm:t>
        <a:bodyPr/>
        <a:lstStyle/>
        <a:p>
          <a:r>
            <a:rPr lang="es-EC" b="1" dirty="0" smtClean="0">
              <a:solidFill>
                <a:schemeClr val="tx1"/>
              </a:solidFill>
            </a:rPr>
            <a:t>30 de marzo del 2000</a:t>
          </a:r>
          <a:r>
            <a:rPr lang="es-EC" dirty="0" smtClean="0">
              <a:solidFill>
                <a:schemeClr val="tx1"/>
              </a:solidFill>
            </a:rPr>
            <a:t> </a:t>
          </a:r>
          <a:endParaRPr lang="es-EC" dirty="0">
            <a:solidFill>
              <a:schemeClr val="tx1"/>
            </a:solidFill>
          </a:endParaRPr>
        </a:p>
      </dgm:t>
    </dgm:pt>
    <dgm:pt modelId="{DA7417EE-36DB-46F5-88BE-4C55DB2414BF}" type="parTrans" cxnId="{51493ECD-C310-407C-8F3E-464E48E88969}">
      <dgm:prSet/>
      <dgm:spPr/>
      <dgm:t>
        <a:bodyPr/>
        <a:lstStyle/>
        <a:p>
          <a:endParaRPr lang="es-EC">
            <a:solidFill>
              <a:schemeClr val="tx1"/>
            </a:solidFill>
          </a:endParaRPr>
        </a:p>
      </dgm:t>
    </dgm:pt>
    <dgm:pt modelId="{CF72342B-26D6-45BE-81E1-CBBF344F9D55}" type="sibTrans" cxnId="{51493ECD-C310-407C-8F3E-464E48E88969}">
      <dgm:prSet/>
      <dgm:spPr/>
      <dgm:t>
        <a:bodyPr/>
        <a:lstStyle/>
        <a:p>
          <a:endParaRPr lang="es-EC">
            <a:solidFill>
              <a:schemeClr val="tx1"/>
            </a:solidFill>
          </a:endParaRPr>
        </a:p>
      </dgm:t>
    </dgm:pt>
    <dgm:pt modelId="{1A053E4B-3074-4C8D-8E7B-109AB31D3ED5}">
      <dgm:prSet custT="1"/>
      <dgm:spPr/>
      <dgm:t>
        <a:bodyPr/>
        <a:lstStyle/>
        <a:p>
          <a:r>
            <a:rPr lang="es-EC" sz="1600" dirty="0" smtClean="0">
              <a:solidFill>
                <a:schemeClr val="tx1"/>
              </a:solidFill>
            </a:rPr>
            <a:t>Asamblea Nacional-autonomía técnica y administrativa</a:t>
          </a:r>
          <a:endParaRPr lang="es-EC" sz="1600" dirty="0">
            <a:solidFill>
              <a:schemeClr val="tx1"/>
            </a:solidFill>
          </a:endParaRPr>
        </a:p>
      </dgm:t>
    </dgm:pt>
    <dgm:pt modelId="{E0D2E492-A00D-415A-BA54-84B58B2D6E68}" type="parTrans" cxnId="{12CDA11A-0CF3-4207-8B1B-37696496D5E6}">
      <dgm:prSet/>
      <dgm:spPr/>
      <dgm:t>
        <a:bodyPr/>
        <a:lstStyle/>
        <a:p>
          <a:endParaRPr lang="es-EC">
            <a:solidFill>
              <a:schemeClr val="tx1"/>
            </a:solidFill>
          </a:endParaRPr>
        </a:p>
      </dgm:t>
    </dgm:pt>
    <dgm:pt modelId="{EC812697-6418-46C7-A6AC-7F996AEFD425}" type="sibTrans" cxnId="{12CDA11A-0CF3-4207-8B1B-37696496D5E6}">
      <dgm:prSet/>
      <dgm:spPr/>
      <dgm:t>
        <a:bodyPr/>
        <a:lstStyle/>
        <a:p>
          <a:endParaRPr lang="es-EC">
            <a:solidFill>
              <a:schemeClr val="tx1"/>
            </a:solidFill>
          </a:endParaRPr>
        </a:p>
      </dgm:t>
    </dgm:pt>
    <dgm:pt modelId="{97227936-F6B1-44C4-BDFB-8C5AEDE98F5D}">
      <dgm:prSet/>
      <dgm:spPr/>
      <dgm:t>
        <a:bodyPr/>
        <a:lstStyle/>
        <a:p>
          <a:r>
            <a:rPr lang="es-EC" dirty="0" smtClean="0">
              <a:solidFill>
                <a:schemeClr val="tx1"/>
              </a:solidFill>
            </a:rPr>
            <a:t>Cambia reserva</a:t>
          </a:r>
          <a:endParaRPr lang="es-EC" dirty="0">
            <a:solidFill>
              <a:schemeClr val="tx1"/>
            </a:solidFill>
          </a:endParaRPr>
        </a:p>
      </dgm:t>
    </dgm:pt>
    <dgm:pt modelId="{20738A2E-6501-426B-8B3A-394D37D74DD1}" type="parTrans" cxnId="{E5F54614-0D3B-43FD-B8F6-0B6D6FDFA641}">
      <dgm:prSet/>
      <dgm:spPr/>
      <dgm:t>
        <a:bodyPr/>
        <a:lstStyle/>
        <a:p>
          <a:endParaRPr lang="es-EC">
            <a:solidFill>
              <a:schemeClr val="tx1"/>
            </a:solidFill>
          </a:endParaRPr>
        </a:p>
      </dgm:t>
    </dgm:pt>
    <dgm:pt modelId="{512412EA-4495-4B8E-AC5D-22301676C7E0}" type="sibTrans" cxnId="{E5F54614-0D3B-43FD-B8F6-0B6D6FDFA641}">
      <dgm:prSet/>
      <dgm:spPr/>
      <dgm:t>
        <a:bodyPr/>
        <a:lstStyle/>
        <a:p>
          <a:endParaRPr lang="es-EC">
            <a:solidFill>
              <a:schemeClr val="tx1"/>
            </a:solidFill>
          </a:endParaRPr>
        </a:p>
      </dgm:t>
    </dgm:pt>
    <dgm:pt modelId="{91420D5A-74F7-408F-BA91-32878CE77DCB}" type="pres">
      <dgm:prSet presAssocID="{9E16AA2F-9575-433A-B080-DE0D244C6334}" presName="Name0" presStyleCnt="0">
        <dgm:presLayoutVars>
          <dgm:dir/>
          <dgm:animLvl val="lvl"/>
          <dgm:resizeHandles val="exact"/>
        </dgm:presLayoutVars>
      </dgm:prSet>
      <dgm:spPr/>
      <dgm:t>
        <a:bodyPr/>
        <a:lstStyle/>
        <a:p>
          <a:endParaRPr lang="es-EC"/>
        </a:p>
      </dgm:t>
    </dgm:pt>
    <dgm:pt modelId="{455EC4BA-89CE-425D-BEAD-7BA96879EC30}" type="pres">
      <dgm:prSet presAssocID="{9E16AA2F-9575-433A-B080-DE0D244C6334}" presName="tSp" presStyleCnt="0"/>
      <dgm:spPr/>
    </dgm:pt>
    <dgm:pt modelId="{4FBED688-092C-4521-975B-5CD1575DF2E0}" type="pres">
      <dgm:prSet presAssocID="{9E16AA2F-9575-433A-B080-DE0D244C6334}" presName="bSp" presStyleCnt="0"/>
      <dgm:spPr/>
    </dgm:pt>
    <dgm:pt modelId="{05A27CE0-3216-4DF9-8268-6B0A49E321D9}" type="pres">
      <dgm:prSet presAssocID="{9E16AA2F-9575-433A-B080-DE0D244C6334}" presName="process" presStyleCnt="0"/>
      <dgm:spPr/>
    </dgm:pt>
    <dgm:pt modelId="{D704A532-AB3A-421C-8328-8216E64BF259}" type="pres">
      <dgm:prSet presAssocID="{6426331F-22D7-4287-A75E-6C0BDD3C1101}" presName="composite1" presStyleCnt="0"/>
      <dgm:spPr/>
    </dgm:pt>
    <dgm:pt modelId="{2CCEAE25-5DA0-4671-8E83-DCF65A07D554}" type="pres">
      <dgm:prSet presAssocID="{6426331F-22D7-4287-A75E-6C0BDD3C1101}" presName="dummyNode1" presStyleLbl="node1" presStyleIdx="0" presStyleCnt="3"/>
      <dgm:spPr/>
    </dgm:pt>
    <dgm:pt modelId="{93A9CAD0-D80B-4C15-A586-E85B4C33E6FE}" type="pres">
      <dgm:prSet presAssocID="{6426331F-22D7-4287-A75E-6C0BDD3C1101}" presName="childNode1" presStyleLbl="bgAcc1" presStyleIdx="0" presStyleCnt="3">
        <dgm:presLayoutVars>
          <dgm:bulletEnabled val="1"/>
        </dgm:presLayoutVars>
      </dgm:prSet>
      <dgm:spPr/>
      <dgm:t>
        <a:bodyPr/>
        <a:lstStyle/>
        <a:p>
          <a:endParaRPr lang="es-EC"/>
        </a:p>
      </dgm:t>
    </dgm:pt>
    <dgm:pt modelId="{DB07A024-A1FE-4305-A2AB-DEAA508BCD33}" type="pres">
      <dgm:prSet presAssocID="{6426331F-22D7-4287-A75E-6C0BDD3C1101}" presName="childNode1tx" presStyleLbl="bgAcc1" presStyleIdx="0" presStyleCnt="3">
        <dgm:presLayoutVars>
          <dgm:bulletEnabled val="1"/>
        </dgm:presLayoutVars>
      </dgm:prSet>
      <dgm:spPr/>
      <dgm:t>
        <a:bodyPr/>
        <a:lstStyle/>
        <a:p>
          <a:endParaRPr lang="es-EC"/>
        </a:p>
      </dgm:t>
    </dgm:pt>
    <dgm:pt modelId="{C3C971AB-6193-4D5E-85B2-927C7965E5C1}" type="pres">
      <dgm:prSet presAssocID="{6426331F-22D7-4287-A75E-6C0BDD3C1101}" presName="parentNode1" presStyleLbl="node1" presStyleIdx="0" presStyleCnt="3">
        <dgm:presLayoutVars>
          <dgm:chMax val="1"/>
          <dgm:bulletEnabled val="1"/>
        </dgm:presLayoutVars>
      </dgm:prSet>
      <dgm:spPr/>
      <dgm:t>
        <a:bodyPr/>
        <a:lstStyle/>
        <a:p>
          <a:endParaRPr lang="es-EC"/>
        </a:p>
      </dgm:t>
    </dgm:pt>
    <dgm:pt modelId="{8F2A57AA-1313-4A32-99C9-EB36F659DEE1}" type="pres">
      <dgm:prSet presAssocID="{6426331F-22D7-4287-A75E-6C0BDD3C1101}" presName="connSite1" presStyleCnt="0"/>
      <dgm:spPr/>
    </dgm:pt>
    <dgm:pt modelId="{16537AA0-0816-4894-A49C-7B96022621CB}" type="pres">
      <dgm:prSet presAssocID="{0A3791E8-23A4-47E3-B168-7AF7F495EF3D}" presName="Name9" presStyleLbl="sibTrans2D1" presStyleIdx="0" presStyleCnt="2"/>
      <dgm:spPr/>
      <dgm:t>
        <a:bodyPr/>
        <a:lstStyle/>
        <a:p>
          <a:endParaRPr lang="es-EC"/>
        </a:p>
      </dgm:t>
    </dgm:pt>
    <dgm:pt modelId="{45C9ADA0-95C7-4485-9A1B-06C3B1A21E0D}" type="pres">
      <dgm:prSet presAssocID="{FFC9D356-FDC9-4325-836A-2A7D149FB579}" presName="composite2" presStyleCnt="0"/>
      <dgm:spPr/>
    </dgm:pt>
    <dgm:pt modelId="{CFD3FB65-7D77-4082-84AB-19B960A462CD}" type="pres">
      <dgm:prSet presAssocID="{FFC9D356-FDC9-4325-836A-2A7D149FB579}" presName="dummyNode2" presStyleLbl="node1" presStyleIdx="0" presStyleCnt="3"/>
      <dgm:spPr/>
    </dgm:pt>
    <dgm:pt modelId="{F0A7F9A6-3DF4-493A-B582-AE46AC43142B}" type="pres">
      <dgm:prSet presAssocID="{FFC9D356-FDC9-4325-836A-2A7D149FB579}" presName="childNode2" presStyleLbl="bgAcc1" presStyleIdx="1" presStyleCnt="3">
        <dgm:presLayoutVars>
          <dgm:bulletEnabled val="1"/>
        </dgm:presLayoutVars>
      </dgm:prSet>
      <dgm:spPr/>
      <dgm:t>
        <a:bodyPr/>
        <a:lstStyle/>
        <a:p>
          <a:endParaRPr lang="es-EC"/>
        </a:p>
      </dgm:t>
    </dgm:pt>
    <dgm:pt modelId="{522CBB85-9A61-4AC7-89AE-82043FAA6896}" type="pres">
      <dgm:prSet presAssocID="{FFC9D356-FDC9-4325-836A-2A7D149FB579}" presName="childNode2tx" presStyleLbl="bgAcc1" presStyleIdx="1" presStyleCnt="3">
        <dgm:presLayoutVars>
          <dgm:bulletEnabled val="1"/>
        </dgm:presLayoutVars>
      </dgm:prSet>
      <dgm:spPr/>
      <dgm:t>
        <a:bodyPr/>
        <a:lstStyle/>
        <a:p>
          <a:endParaRPr lang="es-EC"/>
        </a:p>
      </dgm:t>
    </dgm:pt>
    <dgm:pt modelId="{7042296E-8F12-4F2A-99E6-663EEB2ABFF3}" type="pres">
      <dgm:prSet presAssocID="{FFC9D356-FDC9-4325-836A-2A7D149FB579}" presName="parentNode2" presStyleLbl="node1" presStyleIdx="1" presStyleCnt="3">
        <dgm:presLayoutVars>
          <dgm:chMax val="0"/>
          <dgm:bulletEnabled val="1"/>
        </dgm:presLayoutVars>
      </dgm:prSet>
      <dgm:spPr/>
      <dgm:t>
        <a:bodyPr/>
        <a:lstStyle/>
        <a:p>
          <a:endParaRPr lang="es-EC"/>
        </a:p>
      </dgm:t>
    </dgm:pt>
    <dgm:pt modelId="{213E27EE-8E5E-4992-A017-124850CFF1C5}" type="pres">
      <dgm:prSet presAssocID="{FFC9D356-FDC9-4325-836A-2A7D149FB579}" presName="connSite2" presStyleCnt="0"/>
      <dgm:spPr/>
    </dgm:pt>
    <dgm:pt modelId="{3432F34D-DC96-4A43-A287-C0CBBD4D3FC1}" type="pres">
      <dgm:prSet presAssocID="{2065B5FF-95D8-43E8-9F53-3ED6DFAB6CDB}" presName="Name18" presStyleLbl="sibTrans2D1" presStyleIdx="1" presStyleCnt="2"/>
      <dgm:spPr/>
      <dgm:t>
        <a:bodyPr/>
        <a:lstStyle/>
        <a:p>
          <a:endParaRPr lang="es-EC"/>
        </a:p>
      </dgm:t>
    </dgm:pt>
    <dgm:pt modelId="{3B3AE36D-F2CD-4A52-AB20-18B360307ECC}" type="pres">
      <dgm:prSet presAssocID="{5A4C58CC-162E-49FE-8EB1-E18017635BE6}" presName="composite1" presStyleCnt="0"/>
      <dgm:spPr/>
    </dgm:pt>
    <dgm:pt modelId="{D3FD1152-0B6B-412F-8666-3B371D443BCC}" type="pres">
      <dgm:prSet presAssocID="{5A4C58CC-162E-49FE-8EB1-E18017635BE6}" presName="dummyNode1" presStyleLbl="node1" presStyleIdx="1" presStyleCnt="3"/>
      <dgm:spPr/>
    </dgm:pt>
    <dgm:pt modelId="{0FE0F0DE-EE06-499F-861B-23084A6A68AC}" type="pres">
      <dgm:prSet presAssocID="{5A4C58CC-162E-49FE-8EB1-E18017635BE6}" presName="childNode1" presStyleLbl="bgAcc1" presStyleIdx="2" presStyleCnt="3">
        <dgm:presLayoutVars>
          <dgm:bulletEnabled val="1"/>
        </dgm:presLayoutVars>
      </dgm:prSet>
      <dgm:spPr/>
      <dgm:t>
        <a:bodyPr/>
        <a:lstStyle/>
        <a:p>
          <a:endParaRPr lang="es-EC"/>
        </a:p>
      </dgm:t>
    </dgm:pt>
    <dgm:pt modelId="{03EE55B8-9E31-42E2-9F1D-FE0D41E44AF3}" type="pres">
      <dgm:prSet presAssocID="{5A4C58CC-162E-49FE-8EB1-E18017635BE6}" presName="childNode1tx" presStyleLbl="bgAcc1" presStyleIdx="2" presStyleCnt="3">
        <dgm:presLayoutVars>
          <dgm:bulletEnabled val="1"/>
        </dgm:presLayoutVars>
      </dgm:prSet>
      <dgm:spPr/>
      <dgm:t>
        <a:bodyPr/>
        <a:lstStyle/>
        <a:p>
          <a:endParaRPr lang="es-EC"/>
        </a:p>
      </dgm:t>
    </dgm:pt>
    <dgm:pt modelId="{E354ABC3-8E5E-4E24-815D-C5816C1E216C}" type="pres">
      <dgm:prSet presAssocID="{5A4C58CC-162E-49FE-8EB1-E18017635BE6}" presName="parentNode1" presStyleLbl="node1" presStyleIdx="2" presStyleCnt="3">
        <dgm:presLayoutVars>
          <dgm:chMax val="1"/>
          <dgm:bulletEnabled val="1"/>
        </dgm:presLayoutVars>
      </dgm:prSet>
      <dgm:spPr/>
      <dgm:t>
        <a:bodyPr/>
        <a:lstStyle/>
        <a:p>
          <a:endParaRPr lang="es-EC"/>
        </a:p>
      </dgm:t>
    </dgm:pt>
    <dgm:pt modelId="{D54E7C7E-D4E7-43E5-86FF-0CA6F8B96386}" type="pres">
      <dgm:prSet presAssocID="{5A4C58CC-162E-49FE-8EB1-E18017635BE6}" presName="connSite1" presStyleCnt="0"/>
      <dgm:spPr/>
    </dgm:pt>
  </dgm:ptLst>
  <dgm:cxnLst>
    <dgm:cxn modelId="{E5F54614-0D3B-43FD-B8F6-0B6D6FDFA641}" srcId="{5A4C58CC-162E-49FE-8EB1-E18017635BE6}" destId="{97227936-F6B1-44C4-BDFB-8C5AEDE98F5D}" srcOrd="0" destOrd="0" parTransId="{20738A2E-6501-426B-8B3A-394D37D74DD1}" sibTransId="{512412EA-4495-4B8E-AC5D-22301676C7E0}"/>
    <dgm:cxn modelId="{63241559-FE51-4DE6-A3F8-43AFBAB7C64C}" type="presOf" srcId="{97227936-F6B1-44C4-BDFB-8C5AEDE98F5D}" destId="{03EE55B8-9E31-42E2-9F1D-FE0D41E44AF3}" srcOrd="1" destOrd="0" presId="urn:microsoft.com/office/officeart/2005/8/layout/hProcess4"/>
    <dgm:cxn modelId="{ED52ACAF-CBC6-42B2-8F35-5D55D4463611}" type="presOf" srcId="{9E16AA2F-9575-433A-B080-DE0D244C6334}" destId="{91420D5A-74F7-408F-BA91-32878CE77DCB}" srcOrd="0" destOrd="0" presId="urn:microsoft.com/office/officeart/2005/8/layout/hProcess4"/>
    <dgm:cxn modelId="{5464041E-02F1-46D4-847B-A24A9934627B}" type="presOf" srcId="{1A053E4B-3074-4C8D-8E7B-109AB31D3ED5}" destId="{93A9CAD0-D80B-4C15-A586-E85B4C33E6FE}" srcOrd="0" destOrd="0" presId="urn:microsoft.com/office/officeart/2005/8/layout/hProcess4"/>
    <dgm:cxn modelId="{368AFDCA-F936-42C5-8A94-CE25E535F2FA}" type="presOf" srcId="{2065B5FF-95D8-43E8-9F53-3ED6DFAB6CDB}" destId="{3432F34D-DC96-4A43-A287-C0CBBD4D3FC1}" srcOrd="0" destOrd="0" presId="urn:microsoft.com/office/officeart/2005/8/layout/hProcess4"/>
    <dgm:cxn modelId="{BF8A1042-EB5B-45FA-95BA-687B56884B37}" type="presOf" srcId="{0A3791E8-23A4-47E3-B168-7AF7F495EF3D}" destId="{16537AA0-0816-4894-A49C-7B96022621CB}" srcOrd="0" destOrd="0" presId="urn:microsoft.com/office/officeart/2005/8/layout/hProcess4"/>
    <dgm:cxn modelId="{61ED3008-999C-43D3-B857-B2AF8845EA7F}" type="presOf" srcId="{AB8363FB-804A-4311-ABD8-FA6A2697A4D8}" destId="{F0A7F9A6-3DF4-493A-B582-AE46AC43142B}" srcOrd="0" destOrd="0" presId="urn:microsoft.com/office/officeart/2005/8/layout/hProcess4"/>
    <dgm:cxn modelId="{E1E240FD-A1B3-4E39-847E-CDC29CED2A3F}" type="presOf" srcId="{2E77548A-D925-4C63-B503-4F88F5619803}" destId="{F0A7F9A6-3DF4-493A-B582-AE46AC43142B}" srcOrd="0" destOrd="1" presId="urn:microsoft.com/office/officeart/2005/8/layout/hProcess4"/>
    <dgm:cxn modelId="{F025B170-69BB-4BE9-B407-B1AF640464C1}" type="presOf" srcId="{97227936-F6B1-44C4-BDFB-8C5AEDE98F5D}" destId="{0FE0F0DE-EE06-499F-861B-23084A6A68AC}" srcOrd="0" destOrd="0" presId="urn:microsoft.com/office/officeart/2005/8/layout/hProcess4"/>
    <dgm:cxn modelId="{85E3061F-3B32-4101-9AFB-042C3B60FC08}" srcId="{9E16AA2F-9575-433A-B080-DE0D244C6334}" destId="{6426331F-22D7-4287-A75E-6C0BDD3C1101}" srcOrd="0" destOrd="0" parTransId="{B4E39415-83E4-4058-B0B5-FEC751D6BF04}" sibTransId="{0A3791E8-23A4-47E3-B168-7AF7F495EF3D}"/>
    <dgm:cxn modelId="{7569A6CD-CD29-4103-846D-9ABEEC7DDB9D}" type="presOf" srcId="{5A4C58CC-162E-49FE-8EB1-E18017635BE6}" destId="{E354ABC3-8E5E-4E24-815D-C5816C1E216C}" srcOrd="0" destOrd="0" presId="urn:microsoft.com/office/officeart/2005/8/layout/hProcess4"/>
    <dgm:cxn modelId="{12CDA11A-0CF3-4207-8B1B-37696496D5E6}" srcId="{6426331F-22D7-4287-A75E-6C0BDD3C1101}" destId="{1A053E4B-3074-4C8D-8E7B-109AB31D3ED5}" srcOrd="0" destOrd="0" parTransId="{E0D2E492-A00D-415A-BA54-84B58B2D6E68}" sibTransId="{EC812697-6418-46C7-A6AC-7F996AEFD425}"/>
    <dgm:cxn modelId="{6F4DE3E4-8F5D-4E79-9FBC-7288601A8E91}" srcId="{FFC9D356-FDC9-4325-836A-2A7D149FB579}" destId="{2E77548A-D925-4C63-B503-4F88F5619803}" srcOrd="1" destOrd="0" parTransId="{83262E60-A9AF-4649-9096-A27C8699CB1D}" sibTransId="{8DB401A3-3CE7-44DC-A14C-38E01E7D599C}"/>
    <dgm:cxn modelId="{5F93B78F-5C18-4620-9FD0-E51340914ED0}" type="presOf" srcId="{FFC9D356-FDC9-4325-836A-2A7D149FB579}" destId="{7042296E-8F12-4F2A-99E6-663EEB2ABFF3}" srcOrd="0" destOrd="0" presId="urn:microsoft.com/office/officeart/2005/8/layout/hProcess4"/>
    <dgm:cxn modelId="{51493ECD-C310-407C-8F3E-464E48E88969}" srcId="{9E16AA2F-9575-433A-B080-DE0D244C6334}" destId="{5A4C58CC-162E-49FE-8EB1-E18017635BE6}" srcOrd="2" destOrd="0" parTransId="{DA7417EE-36DB-46F5-88BE-4C55DB2414BF}" sibTransId="{CF72342B-26D6-45BE-81E1-CBBF344F9D55}"/>
    <dgm:cxn modelId="{A4B42FA2-CB30-46DB-BAFE-7EE90ACBD6CE}" type="presOf" srcId="{1A053E4B-3074-4C8D-8E7B-109AB31D3ED5}" destId="{DB07A024-A1FE-4305-A2AB-DEAA508BCD33}" srcOrd="1" destOrd="0" presId="urn:microsoft.com/office/officeart/2005/8/layout/hProcess4"/>
    <dgm:cxn modelId="{D10279D2-8FCC-4238-B6EB-15EAB45654AA}" srcId="{FFC9D356-FDC9-4325-836A-2A7D149FB579}" destId="{AB8363FB-804A-4311-ABD8-FA6A2697A4D8}" srcOrd="0" destOrd="0" parTransId="{9C402724-F9D5-46B3-BB24-E05C291981C4}" sibTransId="{46883F6B-380F-4306-9C3C-6DC625A49C8E}"/>
    <dgm:cxn modelId="{E8078C68-4C9E-455D-8644-9E1E59983BFD}" type="presOf" srcId="{AB8363FB-804A-4311-ABD8-FA6A2697A4D8}" destId="{522CBB85-9A61-4AC7-89AE-82043FAA6896}" srcOrd="1" destOrd="0" presId="urn:microsoft.com/office/officeart/2005/8/layout/hProcess4"/>
    <dgm:cxn modelId="{2070AA97-4D22-4241-AA63-C47771575B06}" type="presOf" srcId="{6426331F-22D7-4287-A75E-6C0BDD3C1101}" destId="{C3C971AB-6193-4D5E-85B2-927C7965E5C1}" srcOrd="0" destOrd="0" presId="urn:microsoft.com/office/officeart/2005/8/layout/hProcess4"/>
    <dgm:cxn modelId="{F05FBA7F-2D44-4D0F-A7D5-49727C5B23A3}" srcId="{9E16AA2F-9575-433A-B080-DE0D244C6334}" destId="{FFC9D356-FDC9-4325-836A-2A7D149FB579}" srcOrd="1" destOrd="0" parTransId="{7F17A1B3-195F-4646-9F29-954F2E119A7B}" sibTransId="{2065B5FF-95D8-43E8-9F53-3ED6DFAB6CDB}"/>
    <dgm:cxn modelId="{AE318CFC-2547-4CE6-91E2-21124CFCFD76}" type="presOf" srcId="{2E77548A-D925-4C63-B503-4F88F5619803}" destId="{522CBB85-9A61-4AC7-89AE-82043FAA6896}" srcOrd="1" destOrd="1" presId="urn:microsoft.com/office/officeart/2005/8/layout/hProcess4"/>
    <dgm:cxn modelId="{747A6036-F524-47D3-8EE0-EAA22B64D24C}" type="presParOf" srcId="{91420D5A-74F7-408F-BA91-32878CE77DCB}" destId="{455EC4BA-89CE-425D-BEAD-7BA96879EC30}" srcOrd="0" destOrd="0" presId="urn:microsoft.com/office/officeart/2005/8/layout/hProcess4"/>
    <dgm:cxn modelId="{5690B855-A5C5-42E9-AC31-686615BF5E70}" type="presParOf" srcId="{91420D5A-74F7-408F-BA91-32878CE77DCB}" destId="{4FBED688-092C-4521-975B-5CD1575DF2E0}" srcOrd="1" destOrd="0" presId="urn:microsoft.com/office/officeart/2005/8/layout/hProcess4"/>
    <dgm:cxn modelId="{52C7F114-456C-4C90-B65D-B3D176D1BAA4}" type="presParOf" srcId="{91420D5A-74F7-408F-BA91-32878CE77DCB}" destId="{05A27CE0-3216-4DF9-8268-6B0A49E321D9}" srcOrd="2" destOrd="0" presId="urn:microsoft.com/office/officeart/2005/8/layout/hProcess4"/>
    <dgm:cxn modelId="{6416E716-7F7A-4D60-907D-D5C7D950ECFC}" type="presParOf" srcId="{05A27CE0-3216-4DF9-8268-6B0A49E321D9}" destId="{D704A532-AB3A-421C-8328-8216E64BF259}" srcOrd="0" destOrd="0" presId="urn:microsoft.com/office/officeart/2005/8/layout/hProcess4"/>
    <dgm:cxn modelId="{25E6751D-5DE7-4DEF-BA01-1ED1FAC4AE56}" type="presParOf" srcId="{D704A532-AB3A-421C-8328-8216E64BF259}" destId="{2CCEAE25-5DA0-4671-8E83-DCF65A07D554}" srcOrd="0" destOrd="0" presId="urn:microsoft.com/office/officeart/2005/8/layout/hProcess4"/>
    <dgm:cxn modelId="{7B0A7FE7-E66B-4137-BDC6-39811DD4E116}" type="presParOf" srcId="{D704A532-AB3A-421C-8328-8216E64BF259}" destId="{93A9CAD0-D80B-4C15-A586-E85B4C33E6FE}" srcOrd="1" destOrd="0" presId="urn:microsoft.com/office/officeart/2005/8/layout/hProcess4"/>
    <dgm:cxn modelId="{231EDC10-509A-4FDF-B69C-CA2AFE1A64A8}" type="presParOf" srcId="{D704A532-AB3A-421C-8328-8216E64BF259}" destId="{DB07A024-A1FE-4305-A2AB-DEAA508BCD33}" srcOrd="2" destOrd="0" presId="urn:microsoft.com/office/officeart/2005/8/layout/hProcess4"/>
    <dgm:cxn modelId="{66ADC34B-BFDD-48A0-8D0F-282C0B5ED881}" type="presParOf" srcId="{D704A532-AB3A-421C-8328-8216E64BF259}" destId="{C3C971AB-6193-4D5E-85B2-927C7965E5C1}" srcOrd="3" destOrd="0" presId="urn:microsoft.com/office/officeart/2005/8/layout/hProcess4"/>
    <dgm:cxn modelId="{6847BF64-7001-4EC2-8AE3-B1867B7D55B7}" type="presParOf" srcId="{D704A532-AB3A-421C-8328-8216E64BF259}" destId="{8F2A57AA-1313-4A32-99C9-EB36F659DEE1}" srcOrd="4" destOrd="0" presId="urn:microsoft.com/office/officeart/2005/8/layout/hProcess4"/>
    <dgm:cxn modelId="{C4A2D7D2-517F-4687-8B96-A93EB9C2E3E0}" type="presParOf" srcId="{05A27CE0-3216-4DF9-8268-6B0A49E321D9}" destId="{16537AA0-0816-4894-A49C-7B96022621CB}" srcOrd="1" destOrd="0" presId="urn:microsoft.com/office/officeart/2005/8/layout/hProcess4"/>
    <dgm:cxn modelId="{FE70B72E-D0EF-4449-A69D-9F4AB3FB47E9}" type="presParOf" srcId="{05A27CE0-3216-4DF9-8268-6B0A49E321D9}" destId="{45C9ADA0-95C7-4485-9A1B-06C3B1A21E0D}" srcOrd="2" destOrd="0" presId="urn:microsoft.com/office/officeart/2005/8/layout/hProcess4"/>
    <dgm:cxn modelId="{9E30DB64-2A51-4175-9A6A-0B564EA98E67}" type="presParOf" srcId="{45C9ADA0-95C7-4485-9A1B-06C3B1A21E0D}" destId="{CFD3FB65-7D77-4082-84AB-19B960A462CD}" srcOrd="0" destOrd="0" presId="urn:microsoft.com/office/officeart/2005/8/layout/hProcess4"/>
    <dgm:cxn modelId="{735D8A47-0953-4D68-BB52-248CD512747E}" type="presParOf" srcId="{45C9ADA0-95C7-4485-9A1B-06C3B1A21E0D}" destId="{F0A7F9A6-3DF4-493A-B582-AE46AC43142B}" srcOrd="1" destOrd="0" presId="urn:microsoft.com/office/officeart/2005/8/layout/hProcess4"/>
    <dgm:cxn modelId="{2E9492CF-9E5F-4883-B8B4-909283BCE2F8}" type="presParOf" srcId="{45C9ADA0-95C7-4485-9A1B-06C3B1A21E0D}" destId="{522CBB85-9A61-4AC7-89AE-82043FAA6896}" srcOrd="2" destOrd="0" presId="urn:microsoft.com/office/officeart/2005/8/layout/hProcess4"/>
    <dgm:cxn modelId="{7D0343B2-7ADA-4B14-A059-A6A64FA2F22F}" type="presParOf" srcId="{45C9ADA0-95C7-4485-9A1B-06C3B1A21E0D}" destId="{7042296E-8F12-4F2A-99E6-663EEB2ABFF3}" srcOrd="3" destOrd="0" presId="urn:microsoft.com/office/officeart/2005/8/layout/hProcess4"/>
    <dgm:cxn modelId="{5DEF0808-926C-4764-86CF-0241732318B0}" type="presParOf" srcId="{45C9ADA0-95C7-4485-9A1B-06C3B1A21E0D}" destId="{213E27EE-8E5E-4992-A017-124850CFF1C5}" srcOrd="4" destOrd="0" presId="urn:microsoft.com/office/officeart/2005/8/layout/hProcess4"/>
    <dgm:cxn modelId="{100818D6-EA22-440A-BBDE-93C144ACFC75}" type="presParOf" srcId="{05A27CE0-3216-4DF9-8268-6B0A49E321D9}" destId="{3432F34D-DC96-4A43-A287-C0CBBD4D3FC1}" srcOrd="3" destOrd="0" presId="urn:microsoft.com/office/officeart/2005/8/layout/hProcess4"/>
    <dgm:cxn modelId="{05224340-802C-4A89-AED8-C022ED67D7C4}" type="presParOf" srcId="{05A27CE0-3216-4DF9-8268-6B0A49E321D9}" destId="{3B3AE36D-F2CD-4A52-AB20-18B360307ECC}" srcOrd="4" destOrd="0" presId="urn:microsoft.com/office/officeart/2005/8/layout/hProcess4"/>
    <dgm:cxn modelId="{EEABCCB0-EB70-4FBA-9A54-B60F5E1EC09F}" type="presParOf" srcId="{3B3AE36D-F2CD-4A52-AB20-18B360307ECC}" destId="{D3FD1152-0B6B-412F-8666-3B371D443BCC}" srcOrd="0" destOrd="0" presId="urn:microsoft.com/office/officeart/2005/8/layout/hProcess4"/>
    <dgm:cxn modelId="{F2446CC8-5D5F-429A-8E35-5282833DFB61}" type="presParOf" srcId="{3B3AE36D-F2CD-4A52-AB20-18B360307ECC}" destId="{0FE0F0DE-EE06-499F-861B-23084A6A68AC}" srcOrd="1" destOrd="0" presId="urn:microsoft.com/office/officeart/2005/8/layout/hProcess4"/>
    <dgm:cxn modelId="{6ADE00ED-E741-44E2-9FA2-281FD6377252}" type="presParOf" srcId="{3B3AE36D-F2CD-4A52-AB20-18B360307ECC}" destId="{03EE55B8-9E31-42E2-9F1D-FE0D41E44AF3}" srcOrd="2" destOrd="0" presId="urn:microsoft.com/office/officeart/2005/8/layout/hProcess4"/>
    <dgm:cxn modelId="{88AA001A-CC77-46F6-91EC-5C8D37F7A628}" type="presParOf" srcId="{3B3AE36D-F2CD-4A52-AB20-18B360307ECC}" destId="{E354ABC3-8E5E-4E24-815D-C5816C1E216C}" srcOrd="3" destOrd="0" presId="urn:microsoft.com/office/officeart/2005/8/layout/hProcess4"/>
    <dgm:cxn modelId="{0846BC82-F05A-4358-9A8F-8F0EB66F6AC0}" type="presParOf" srcId="{3B3AE36D-F2CD-4A52-AB20-18B360307ECC}" destId="{D54E7C7E-D4E7-43E5-86FF-0CA6F8B9638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16AA2F-9575-433A-B080-DE0D244C6334}" type="doc">
      <dgm:prSet loTypeId="urn:microsoft.com/office/officeart/2005/8/layout/hProcess4" loCatId="process" qsTypeId="urn:microsoft.com/office/officeart/2005/8/quickstyle/3d3" qsCatId="3D" csTypeId="urn:microsoft.com/office/officeart/2005/8/colors/accent1_3" csCatId="accent1" phldr="1"/>
      <dgm:spPr/>
      <dgm:t>
        <a:bodyPr/>
        <a:lstStyle/>
        <a:p>
          <a:endParaRPr lang="es-EC"/>
        </a:p>
      </dgm:t>
    </dgm:pt>
    <dgm:pt modelId="{6426331F-22D7-4287-A75E-6C0BDD3C1101}">
      <dgm:prSet phldrT="[Texto]"/>
      <dgm:spPr/>
      <dgm:t>
        <a:bodyPr/>
        <a:lstStyle/>
        <a:p>
          <a:r>
            <a:rPr lang="es-EC" b="1" dirty="0" smtClean="0">
              <a:solidFill>
                <a:schemeClr val="tx1"/>
              </a:solidFill>
            </a:rPr>
            <a:t>20 de octubre del 2008</a:t>
          </a:r>
          <a:r>
            <a:rPr lang="es-EC" dirty="0" smtClean="0">
              <a:solidFill>
                <a:schemeClr val="tx1"/>
              </a:solidFill>
            </a:rPr>
            <a:t> </a:t>
          </a:r>
          <a:endParaRPr lang="es-EC" dirty="0">
            <a:solidFill>
              <a:schemeClr val="tx1"/>
            </a:solidFill>
          </a:endParaRPr>
        </a:p>
      </dgm:t>
    </dgm:pt>
    <dgm:pt modelId="{B4E39415-83E4-4058-B0B5-FEC751D6BF04}" type="parTrans" cxnId="{85E3061F-3B32-4101-9AFB-042C3B60FC08}">
      <dgm:prSet/>
      <dgm:spPr/>
      <dgm:t>
        <a:bodyPr/>
        <a:lstStyle/>
        <a:p>
          <a:endParaRPr lang="es-EC">
            <a:solidFill>
              <a:schemeClr val="tx1"/>
            </a:solidFill>
          </a:endParaRPr>
        </a:p>
      </dgm:t>
    </dgm:pt>
    <dgm:pt modelId="{0A3791E8-23A4-47E3-B168-7AF7F495EF3D}" type="sibTrans" cxnId="{85E3061F-3B32-4101-9AFB-042C3B60FC08}">
      <dgm:prSet/>
      <dgm:spPr/>
      <dgm:t>
        <a:bodyPr/>
        <a:lstStyle/>
        <a:p>
          <a:endParaRPr lang="es-EC">
            <a:solidFill>
              <a:schemeClr val="tx1"/>
            </a:solidFill>
          </a:endParaRPr>
        </a:p>
      </dgm:t>
    </dgm:pt>
    <dgm:pt modelId="{FFC9D356-FDC9-4325-836A-2A7D149FB579}">
      <dgm:prSet phldrT="[Texto]"/>
      <dgm:spPr/>
      <dgm:t>
        <a:bodyPr/>
        <a:lstStyle/>
        <a:p>
          <a:r>
            <a:rPr lang="es-EC" b="1" dirty="0" smtClean="0">
              <a:solidFill>
                <a:schemeClr val="tx1"/>
              </a:solidFill>
            </a:rPr>
            <a:t>30 de julio del 2009</a:t>
          </a:r>
          <a:r>
            <a:rPr lang="es-EC" dirty="0" smtClean="0">
              <a:solidFill>
                <a:schemeClr val="tx1"/>
              </a:solidFill>
            </a:rPr>
            <a:t> </a:t>
          </a:r>
          <a:endParaRPr lang="es-EC" dirty="0">
            <a:solidFill>
              <a:schemeClr val="tx1"/>
            </a:solidFill>
          </a:endParaRPr>
        </a:p>
      </dgm:t>
    </dgm:pt>
    <dgm:pt modelId="{7F17A1B3-195F-4646-9F29-954F2E119A7B}" type="parTrans" cxnId="{F05FBA7F-2D44-4D0F-A7D5-49727C5B23A3}">
      <dgm:prSet/>
      <dgm:spPr/>
      <dgm:t>
        <a:bodyPr/>
        <a:lstStyle/>
        <a:p>
          <a:endParaRPr lang="es-EC">
            <a:solidFill>
              <a:schemeClr val="tx1"/>
            </a:solidFill>
          </a:endParaRPr>
        </a:p>
      </dgm:t>
    </dgm:pt>
    <dgm:pt modelId="{2065B5FF-95D8-43E8-9F53-3ED6DFAB6CDB}" type="sibTrans" cxnId="{F05FBA7F-2D44-4D0F-A7D5-49727C5B23A3}">
      <dgm:prSet/>
      <dgm:spPr/>
      <dgm:t>
        <a:bodyPr/>
        <a:lstStyle/>
        <a:p>
          <a:endParaRPr lang="es-EC">
            <a:solidFill>
              <a:schemeClr val="tx1"/>
            </a:solidFill>
          </a:endParaRPr>
        </a:p>
      </dgm:t>
    </dgm:pt>
    <dgm:pt modelId="{AB8363FB-804A-4311-ABD8-FA6A2697A4D8}">
      <dgm:prSet custT="1"/>
      <dgm:spPr/>
      <dgm:t>
        <a:bodyPr/>
        <a:lstStyle/>
        <a:p>
          <a:pPr>
            <a:lnSpc>
              <a:spcPct val="100000"/>
            </a:lnSpc>
            <a:spcAft>
              <a:spcPts val="0"/>
            </a:spcAft>
          </a:pPr>
          <a:r>
            <a:rPr lang="es-EC" sz="1500" dirty="0" smtClean="0">
              <a:solidFill>
                <a:schemeClr val="tx1"/>
              </a:solidFill>
            </a:rPr>
            <a:t>Se establece una nueva estructura y atribuciones para su directorio</a:t>
          </a:r>
          <a:endParaRPr lang="es-EC" sz="1500" dirty="0">
            <a:solidFill>
              <a:schemeClr val="tx1"/>
            </a:solidFill>
          </a:endParaRPr>
        </a:p>
      </dgm:t>
    </dgm:pt>
    <dgm:pt modelId="{9C402724-F9D5-46B3-BB24-E05C291981C4}" type="parTrans" cxnId="{D10279D2-8FCC-4238-B6EB-15EAB45654AA}">
      <dgm:prSet/>
      <dgm:spPr/>
      <dgm:t>
        <a:bodyPr/>
        <a:lstStyle/>
        <a:p>
          <a:endParaRPr lang="es-EC">
            <a:solidFill>
              <a:schemeClr val="tx1"/>
            </a:solidFill>
          </a:endParaRPr>
        </a:p>
      </dgm:t>
    </dgm:pt>
    <dgm:pt modelId="{46883F6B-380F-4306-9C3C-6DC625A49C8E}" type="sibTrans" cxnId="{D10279D2-8FCC-4238-B6EB-15EAB45654AA}">
      <dgm:prSet/>
      <dgm:spPr/>
      <dgm:t>
        <a:bodyPr/>
        <a:lstStyle/>
        <a:p>
          <a:endParaRPr lang="es-EC">
            <a:solidFill>
              <a:schemeClr val="tx1"/>
            </a:solidFill>
          </a:endParaRPr>
        </a:p>
      </dgm:t>
    </dgm:pt>
    <dgm:pt modelId="{2E77548A-D925-4C63-B503-4F88F5619803}">
      <dgm:prSet custT="1"/>
      <dgm:spPr/>
      <dgm:t>
        <a:bodyPr/>
        <a:lstStyle/>
        <a:p>
          <a:pPr>
            <a:lnSpc>
              <a:spcPct val="100000"/>
            </a:lnSpc>
            <a:spcAft>
              <a:spcPts val="0"/>
            </a:spcAft>
          </a:pPr>
          <a:endParaRPr lang="es-EC" sz="1500" dirty="0">
            <a:solidFill>
              <a:schemeClr val="tx1"/>
            </a:solidFill>
          </a:endParaRPr>
        </a:p>
      </dgm:t>
    </dgm:pt>
    <dgm:pt modelId="{83262E60-A9AF-4649-9096-A27C8699CB1D}" type="parTrans" cxnId="{6F4DE3E4-8F5D-4E79-9FBC-7288601A8E91}">
      <dgm:prSet/>
      <dgm:spPr/>
      <dgm:t>
        <a:bodyPr/>
        <a:lstStyle/>
        <a:p>
          <a:endParaRPr lang="es-EC">
            <a:solidFill>
              <a:schemeClr val="tx1"/>
            </a:solidFill>
          </a:endParaRPr>
        </a:p>
      </dgm:t>
    </dgm:pt>
    <dgm:pt modelId="{8DB401A3-3CE7-44DC-A14C-38E01E7D599C}" type="sibTrans" cxnId="{6F4DE3E4-8F5D-4E79-9FBC-7288601A8E91}">
      <dgm:prSet/>
      <dgm:spPr/>
      <dgm:t>
        <a:bodyPr/>
        <a:lstStyle/>
        <a:p>
          <a:endParaRPr lang="es-EC">
            <a:solidFill>
              <a:schemeClr val="tx1"/>
            </a:solidFill>
          </a:endParaRPr>
        </a:p>
      </dgm:t>
    </dgm:pt>
    <dgm:pt modelId="{5A4C58CC-162E-49FE-8EB1-E18017635BE6}">
      <dgm:prSet/>
      <dgm:spPr/>
      <dgm:t>
        <a:bodyPr/>
        <a:lstStyle/>
        <a:p>
          <a:r>
            <a:rPr lang="es-EC" b="1" dirty="0" smtClean="0">
              <a:solidFill>
                <a:schemeClr val="tx1"/>
              </a:solidFill>
            </a:rPr>
            <a:t>7 de agosto del 2009</a:t>
          </a:r>
          <a:r>
            <a:rPr lang="es-EC" dirty="0" smtClean="0">
              <a:solidFill>
                <a:schemeClr val="tx1"/>
              </a:solidFill>
            </a:rPr>
            <a:t> </a:t>
          </a:r>
          <a:endParaRPr lang="es-EC" dirty="0">
            <a:solidFill>
              <a:schemeClr val="tx1"/>
            </a:solidFill>
          </a:endParaRPr>
        </a:p>
      </dgm:t>
    </dgm:pt>
    <dgm:pt modelId="{DA7417EE-36DB-46F5-88BE-4C55DB2414BF}" type="parTrans" cxnId="{51493ECD-C310-407C-8F3E-464E48E88969}">
      <dgm:prSet/>
      <dgm:spPr/>
      <dgm:t>
        <a:bodyPr/>
        <a:lstStyle/>
        <a:p>
          <a:endParaRPr lang="es-EC">
            <a:solidFill>
              <a:schemeClr val="tx1"/>
            </a:solidFill>
          </a:endParaRPr>
        </a:p>
      </dgm:t>
    </dgm:pt>
    <dgm:pt modelId="{CF72342B-26D6-45BE-81E1-CBBF344F9D55}" type="sibTrans" cxnId="{51493ECD-C310-407C-8F3E-464E48E88969}">
      <dgm:prSet/>
      <dgm:spPr/>
      <dgm:t>
        <a:bodyPr/>
        <a:lstStyle/>
        <a:p>
          <a:endParaRPr lang="es-EC">
            <a:solidFill>
              <a:schemeClr val="tx1"/>
            </a:solidFill>
          </a:endParaRPr>
        </a:p>
      </dgm:t>
    </dgm:pt>
    <dgm:pt modelId="{9343F9D7-3561-4F53-859E-4C3ABBD4E629}">
      <dgm:prSet/>
      <dgm:spPr/>
      <dgm:t>
        <a:bodyPr/>
        <a:lstStyle/>
        <a:p>
          <a:r>
            <a:rPr lang="es-EC" dirty="0" smtClean="0">
              <a:solidFill>
                <a:schemeClr val="tx1"/>
              </a:solidFill>
            </a:rPr>
            <a:t>Se elimina la autonomía del Central</a:t>
          </a:r>
          <a:endParaRPr lang="es-EC" dirty="0">
            <a:solidFill>
              <a:schemeClr val="tx1"/>
            </a:solidFill>
          </a:endParaRPr>
        </a:p>
      </dgm:t>
    </dgm:pt>
    <dgm:pt modelId="{CA549D13-2C50-4EE4-958F-09CA81A63C1D}" type="parTrans" cxnId="{77DD71FF-E4DF-4130-801D-23D1526F8508}">
      <dgm:prSet/>
      <dgm:spPr/>
      <dgm:t>
        <a:bodyPr/>
        <a:lstStyle/>
        <a:p>
          <a:endParaRPr lang="es-EC">
            <a:solidFill>
              <a:schemeClr val="tx1"/>
            </a:solidFill>
          </a:endParaRPr>
        </a:p>
      </dgm:t>
    </dgm:pt>
    <dgm:pt modelId="{C4166E7E-3308-4DD9-A2CE-B8C18D1EA9BD}" type="sibTrans" cxnId="{77DD71FF-E4DF-4130-801D-23D1526F8508}">
      <dgm:prSet/>
      <dgm:spPr/>
      <dgm:t>
        <a:bodyPr/>
        <a:lstStyle/>
        <a:p>
          <a:endParaRPr lang="es-EC">
            <a:solidFill>
              <a:schemeClr val="tx1"/>
            </a:solidFill>
          </a:endParaRPr>
        </a:p>
      </dgm:t>
    </dgm:pt>
    <dgm:pt modelId="{12304613-22E6-45EB-A47F-41C031FC7CDB}">
      <dgm:prSet custT="1"/>
      <dgm:spPr/>
      <dgm:t>
        <a:bodyPr/>
        <a:lstStyle/>
        <a:p>
          <a:r>
            <a:rPr lang="es-EC" sz="1600" dirty="0" smtClean="0"/>
            <a:t>Invertir la reserva en proyectos de la economía doméstica.</a:t>
          </a:r>
          <a:endParaRPr lang="es-EC" sz="1600" dirty="0">
            <a:solidFill>
              <a:schemeClr val="tx1"/>
            </a:solidFill>
          </a:endParaRPr>
        </a:p>
      </dgm:t>
    </dgm:pt>
    <dgm:pt modelId="{081583E0-8B14-498B-9F60-1332E753F532}" type="parTrans" cxnId="{9F40FDDA-3CED-45AA-8883-B352DA1D8645}">
      <dgm:prSet/>
      <dgm:spPr/>
      <dgm:t>
        <a:bodyPr/>
        <a:lstStyle/>
        <a:p>
          <a:endParaRPr lang="es-EC">
            <a:solidFill>
              <a:schemeClr val="tx1"/>
            </a:solidFill>
          </a:endParaRPr>
        </a:p>
      </dgm:t>
    </dgm:pt>
    <dgm:pt modelId="{2801EB5B-CA6F-4776-A4DA-FCE405FFC998}" type="sibTrans" cxnId="{9F40FDDA-3CED-45AA-8883-B352DA1D8645}">
      <dgm:prSet/>
      <dgm:spPr/>
      <dgm:t>
        <a:bodyPr/>
        <a:lstStyle/>
        <a:p>
          <a:endParaRPr lang="es-EC">
            <a:solidFill>
              <a:schemeClr val="tx1"/>
            </a:solidFill>
          </a:endParaRPr>
        </a:p>
      </dgm:t>
    </dgm:pt>
    <dgm:pt modelId="{91420D5A-74F7-408F-BA91-32878CE77DCB}" type="pres">
      <dgm:prSet presAssocID="{9E16AA2F-9575-433A-B080-DE0D244C6334}" presName="Name0" presStyleCnt="0">
        <dgm:presLayoutVars>
          <dgm:dir/>
          <dgm:animLvl val="lvl"/>
          <dgm:resizeHandles val="exact"/>
        </dgm:presLayoutVars>
      </dgm:prSet>
      <dgm:spPr/>
      <dgm:t>
        <a:bodyPr/>
        <a:lstStyle/>
        <a:p>
          <a:endParaRPr lang="es-EC"/>
        </a:p>
      </dgm:t>
    </dgm:pt>
    <dgm:pt modelId="{455EC4BA-89CE-425D-BEAD-7BA96879EC30}" type="pres">
      <dgm:prSet presAssocID="{9E16AA2F-9575-433A-B080-DE0D244C6334}" presName="tSp" presStyleCnt="0"/>
      <dgm:spPr/>
    </dgm:pt>
    <dgm:pt modelId="{4FBED688-092C-4521-975B-5CD1575DF2E0}" type="pres">
      <dgm:prSet presAssocID="{9E16AA2F-9575-433A-B080-DE0D244C6334}" presName="bSp" presStyleCnt="0"/>
      <dgm:spPr/>
    </dgm:pt>
    <dgm:pt modelId="{05A27CE0-3216-4DF9-8268-6B0A49E321D9}" type="pres">
      <dgm:prSet presAssocID="{9E16AA2F-9575-433A-B080-DE0D244C6334}" presName="process" presStyleCnt="0"/>
      <dgm:spPr/>
    </dgm:pt>
    <dgm:pt modelId="{D704A532-AB3A-421C-8328-8216E64BF259}" type="pres">
      <dgm:prSet presAssocID="{6426331F-22D7-4287-A75E-6C0BDD3C1101}" presName="composite1" presStyleCnt="0"/>
      <dgm:spPr/>
    </dgm:pt>
    <dgm:pt modelId="{2CCEAE25-5DA0-4671-8E83-DCF65A07D554}" type="pres">
      <dgm:prSet presAssocID="{6426331F-22D7-4287-A75E-6C0BDD3C1101}" presName="dummyNode1" presStyleLbl="node1" presStyleIdx="0" presStyleCnt="3"/>
      <dgm:spPr/>
    </dgm:pt>
    <dgm:pt modelId="{93A9CAD0-D80B-4C15-A586-E85B4C33E6FE}" type="pres">
      <dgm:prSet presAssocID="{6426331F-22D7-4287-A75E-6C0BDD3C1101}" presName="childNode1" presStyleLbl="bgAcc1" presStyleIdx="0" presStyleCnt="3">
        <dgm:presLayoutVars>
          <dgm:bulletEnabled val="1"/>
        </dgm:presLayoutVars>
      </dgm:prSet>
      <dgm:spPr/>
      <dgm:t>
        <a:bodyPr/>
        <a:lstStyle/>
        <a:p>
          <a:endParaRPr lang="es-EC"/>
        </a:p>
      </dgm:t>
    </dgm:pt>
    <dgm:pt modelId="{DB07A024-A1FE-4305-A2AB-DEAA508BCD33}" type="pres">
      <dgm:prSet presAssocID="{6426331F-22D7-4287-A75E-6C0BDD3C1101}" presName="childNode1tx" presStyleLbl="bgAcc1" presStyleIdx="0" presStyleCnt="3">
        <dgm:presLayoutVars>
          <dgm:bulletEnabled val="1"/>
        </dgm:presLayoutVars>
      </dgm:prSet>
      <dgm:spPr/>
      <dgm:t>
        <a:bodyPr/>
        <a:lstStyle/>
        <a:p>
          <a:endParaRPr lang="es-EC"/>
        </a:p>
      </dgm:t>
    </dgm:pt>
    <dgm:pt modelId="{C3C971AB-6193-4D5E-85B2-927C7965E5C1}" type="pres">
      <dgm:prSet presAssocID="{6426331F-22D7-4287-A75E-6C0BDD3C1101}" presName="parentNode1" presStyleLbl="node1" presStyleIdx="0" presStyleCnt="3">
        <dgm:presLayoutVars>
          <dgm:chMax val="1"/>
          <dgm:bulletEnabled val="1"/>
        </dgm:presLayoutVars>
      </dgm:prSet>
      <dgm:spPr/>
      <dgm:t>
        <a:bodyPr/>
        <a:lstStyle/>
        <a:p>
          <a:endParaRPr lang="es-EC"/>
        </a:p>
      </dgm:t>
    </dgm:pt>
    <dgm:pt modelId="{8F2A57AA-1313-4A32-99C9-EB36F659DEE1}" type="pres">
      <dgm:prSet presAssocID="{6426331F-22D7-4287-A75E-6C0BDD3C1101}" presName="connSite1" presStyleCnt="0"/>
      <dgm:spPr/>
    </dgm:pt>
    <dgm:pt modelId="{16537AA0-0816-4894-A49C-7B96022621CB}" type="pres">
      <dgm:prSet presAssocID="{0A3791E8-23A4-47E3-B168-7AF7F495EF3D}" presName="Name9" presStyleLbl="sibTrans2D1" presStyleIdx="0" presStyleCnt="2"/>
      <dgm:spPr/>
      <dgm:t>
        <a:bodyPr/>
        <a:lstStyle/>
        <a:p>
          <a:endParaRPr lang="es-EC"/>
        </a:p>
      </dgm:t>
    </dgm:pt>
    <dgm:pt modelId="{45C9ADA0-95C7-4485-9A1B-06C3B1A21E0D}" type="pres">
      <dgm:prSet presAssocID="{FFC9D356-FDC9-4325-836A-2A7D149FB579}" presName="composite2" presStyleCnt="0"/>
      <dgm:spPr/>
    </dgm:pt>
    <dgm:pt modelId="{CFD3FB65-7D77-4082-84AB-19B960A462CD}" type="pres">
      <dgm:prSet presAssocID="{FFC9D356-FDC9-4325-836A-2A7D149FB579}" presName="dummyNode2" presStyleLbl="node1" presStyleIdx="0" presStyleCnt="3"/>
      <dgm:spPr/>
    </dgm:pt>
    <dgm:pt modelId="{F0A7F9A6-3DF4-493A-B582-AE46AC43142B}" type="pres">
      <dgm:prSet presAssocID="{FFC9D356-FDC9-4325-836A-2A7D149FB579}" presName="childNode2" presStyleLbl="bgAcc1" presStyleIdx="1" presStyleCnt="3">
        <dgm:presLayoutVars>
          <dgm:bulletEnabled val="1"/>
        </dgm:presLayoutVars>
      </dgm:prSet>
      <dgm:spPr/>
      <dgm:t>
        <a:bodyPr/>
        <a:lstStyle/>
        <a:p>
          <a:endParaRPr lang="es-EC"/>
        </a:p>
      </dgm:t>
    </dgm:pt>
    <dgm:pt modelId="{522CBB85-9A61-4AC7-89AE-82043FAA6896}" type="pres">
      <dgm:prSet presAssocID="{FFC9D356-FDC9-4325-836A-2A7D149FB579}" presName="childNode2tx" presStyleLbl="bgAcc1" presStyleIdx="1" presStyleCnt="3">
        <dgm:presLayoutVars>
          <dgm:bulletEnabled val="1"/>
        </dgm:presLayoutVars>
      </dgm:prSet>
      <dgm:spPr/>
      <dgm:t>
        <a:bodyPr/>
        <a:lstStyle/>
        <a:p>
          <a:endParaRPr lang="es-EC"/>
        </a:p>
      </dgm:t>
    </dgm:pt>
    <dgm:pt modelId="{7042296E-8F12-4F2A-99E6-663EEB2ABFF3}" type="pres">
      <dgm:prSet presAssocID="{FFC9D356-FDC9-4325-836A-2A7D149FB579}" presName="parentNode2" presStyleLbl="node1" presStyleIdx="1" presStyleCnt="3">
        <dgm:presLayoutVars>
          <dgm:chMax val="0"/>
          <dgm:bulletEnabled val="1"/>
        </dgm:presLayoutVars>
      </dgm:prSet>
      <dgm:spPr/>
      <dgm:t>
        <a:bodyPr/>
        <a:lstStyle/>
        <a:p>
          <a:endParaRPr lang="es-EC"/>
        </a:p>
      </dgm:t>
    </dgm:pt>
    <dgm:pt modelId="{213E27EE-8E5E-4992-A017-124850CFF1C5}" type="pres">
      <dgm:prSet presAssocID="{FFC9D356-FDC9-4325-836A-2A7D149FB579}" presName="connSite2" presStyleCnt="0"/>
      <dgm:spPr/>
    </dgm:pt>
    <dgm:pt modelId="{3432F34D-DC96-4A43-A287-C0CBBD4D3FC1}" type="pres">
      <dgm:prSet presAssocID="{2065B5FF-95D8-43E8-9F53-3ED6DFAB6CDB}" presName="Name18" presStyleLbl="sibTrans2D1" presStyleIdx="1" presStyleCnt="2"/>
      <dgm:spPr/>
      <dgm:t>
        <a:bodyPr/>
        <a:lstStyle/>
        <a:p>
          <a:endParaRPr lang="es-EC"/>
        </a:p>
      </dgm:t>
    </dgm:pt>
    <dgm:pt modelId="{3B3AE36D-F2CD-4A52-AB20-18B360307ECC}" type="pres">
      <dgm:prSet presAssocID="{5A4C58CC-162E-49FE-8EB1-E18017635BE6}" presName="composite1" presStyleCnt="0"/>
      <dgm:spPr/>
    </dgm:pt>
    <dgm:pt modelId="{D3FD1152-0B6B-412F-8666-3B371D443BCC}" type="pres">
      <dgm:prSet presAssocID="{5A4C58CC-162E-49FE-8EB1-E18017635BE6}" presName="dummyNode1" presStyleLbl="node1" presStyleIdx="1" presStyleCnt="3"/>
      <dgm:spPr/>
    </dgm:pt>
    <dgm:pt modelId="{0FE0F0DE-EE06-499F-861B-23084A6A68AC}" type="pres">
      <dgm:prSet presAssocID="{5A4C58CC-162E-49FE-8EB1-E18017635BE6}" presName="childNode1" presStyleLbl="bgAcc1" presStyleIdx="2" presStyleCnt="3">
        <dgm:presLayoutVars>
          <dgm:bulletEnabled val="1"/>
        </dgm:presLayoutVars>
      </dgm:prSet>
      <dgm:spPr/>
      <dgm:t>
        <a:bodyPr/>
        <a:lstStyle/>
        <a:p>
          <a:endParaRPr lang="es-EC"/>
        </a:p>
      </dgm:t>
    </dgm:pt>
    <dgm:pt modelId="{03EE55B8-9E31-42E2-9F1D-FE0D41E44AF3}" type="pres">
      <dgm:prSet presAssocID="{5A4C58CC-162E-49FE-8EB1-E18017635BE6}" presName="childNode1tx" presStyleLbl="bgAcc1" presStyleIdx="2" presStyleCnt="3">
        <dgm:presLayoutVars>
          <dgm:bulletEnabled val="1"/>
        </dgm:presLayoutVars>
      </dgm:prSet>
      <dgm:spPr/>
      <dgm:t>
        <a:bodyPr/>
        <a:lstStyle/>
        <a:p>
          <a:endParaRPr lang="es-EC"/>
        </a:p>
      </dgm:t>
    </dgm:pt>
    <dgm:pt modelId="{E354ABC3-8E5E-4E24-815D-C5816C1E216C}" type="pres">
      <dgm:prSet presAssocID="{5A4C58CC-162E-49FE-8EB1-E18017635BE6}" presName="parentNode1" presStyleLbl="node1" presStyleIdx="2" presStyleCnt="3">
        <dgm:presLayoutVars>
          <dgm:chMax val="1"/>
          <dgm:bulletEnabled val="1"/>
        </dgm:presLayoutVars>
      </dgm:prSet>
      <dgm:spPr/>
      <dgm:t>
        <a:bodyPr/>
        <a:lstStyle/>
        <a:p>
          <a:endParaRPr lang="es-EC"/>
        </a:p>
      </dgm:t>
    </dgm:pt>
    <dgm:pt modelId="{D54E7C7E-D4E7-43E5-86FF-0CA6F8B96386}" type="pres">
      <dgm:prSet presAssocID="{5A4C58CC-162E-49FE-8EB1-E18017635BE6}" presName="connSite1" presStyleCnt="0"/>
      <dgm:spPr/>
    </dgm:pt>
  </dgm:ptLst>
  <dgm:cxnLst>
    <dgm:cxn modelId="{0E90B51D-F862-4376-B9D9-26F914F7BBDA}" type="presOf" srcId="{AB8363FB-804A-4311-ABD8-FA6A2697A4D8}" destId="{522CBB85-9A61-4AC7-89AE-82043FAA6896}" srcOrd="1" destOrd="0" presId="urn:microsoft.com/office/officeart/2005/8/layout/hProcess4"/>
    <dgm:cxn modelId="{77DD71FF-E4DF-4130-801D-23D1526F8508}" srcId="{6426331F-22D7-4287-A75E-6C0BDD3C1101}" destId="{9343F9D7-3561-4F53-859E-4C3ABBD4E629}" srcOrd="0" destOrd="0" parTransId="{CA549D13-2C50-4EE4-958F-09CA81A63C1D}" sibTransId="{C4166E7E-3308-4DD9-A2CE-B8C18D1EA9BD}"/>
    <dgm:cxn modelId="{BD0B58BE-E386-4549-AB9B-73B6962F44F3}" type="presOf" srcId="{5A4C58CC-162E-49FE-8EB1-E18017635BE6}" destId="{E354ABC3-8E5E-4E24-815D-C5816C1E216C}" srcOrd="0" destOrd="0" presId="urn:microsoft.com/office/officeart/2005/8/layout/hProcess4"/>
    <dgm:cxn modelId="{87FB2E31-FEE7-4785-9D47-F839DB9FBD3A}" type="presOf" srcId="{6426331F-22D7-4287-A75E-6C0BDD3C1101}" destId="{C3C971AB-6193-4D5E-85B2-927C7965E5C1}" srcOrd="0" destOrd="0" presId="urn:microsoft.com/office/officeart/2005/8/layout/hProcess4"/>
    <dgm:cxn modelId="{6F4DE3E4-8F5D-4E79-9FBC-7288601A8E91}" srcId="{FFC9D356-FDC9-4325-836A-2A7D149FB579}" destId="{2E77548A-D925-4C63-B503-4F88F5619803}" srcOrd="1" destOrd="0" parTransId="{83262E60-A9AF-4649-9096-A27C8699CB1D}" sibTransId="{8DB401A3-3CE7-44DC-A14C-38E01E7D599C}"/>
    <dgm:cxn modelId="{8CD15D8A-701C-48ED-BF2D-6658DF35C88B}" type="presOf" srcId="{2E77548A-D925-4C63-B503-4F88F5619803}" destId="{522CBB85-9A61-4AC7-89AE-82043FAA6896}" srcOrd="1" destOrd="1" presId="urn:microsoft.com/office/officeart/2005/8/layout/hProcess4"/>
    <dgm:cxn modelId="{39E5FDE7-E478-4F50-B525-F96777C5BC6F}" type="presOf" srcId="{12304613-22E6-45EB-A47F-41C031FC7CDB}" destId="{0FE0F0DE-EE06-499F-861B-23084A6A68AC}" srcOrd="0" destOrd="0" presId="urn:microsoft.com/office/officeart/2005/8/layout/hProcess4"/>
    <dgm:cxn modelId="{C18F4D16-16B1-4BB7-BA5B-31CF6B6E9CBD}" type="presOf" srcId="{2E77548A-D925-4C63-B503-4F88F5619803}" destId="{F0A7F9A6-3DF4-493A-B582-AE46AC43142B}" srcOrd="0" destOrd="1" presId="urn:microsoft.com/office/officeart/2005/8/layout/hProcess4"/>
    <dgm:cxn modelId="{F3B35682-4814-4AE6-A886-9E0ACEA212C7}" type="presOf" srcId="{2065B5FF-95D8-43E8-9F53-3ED6DFAB6CDB}" destId="{3432F34D-DC96-4A43-A287-C0CBBD4D3FC1}" srcOrd="0" destOrd="0" presId="urn:microsoft.com/office/officeart/2005/8/layout/hProcess4"/>
    <dgm:cxn modelId="{F05FBA7F-2D44-4D0F-A7D5-49727C5B23A3}" srcId="{9E16AA2F-9575-433A-B080-DE0D244C6334}" destId="{FFC9D356-FDC9-4325-836A-2A7D149FB579}" srcOrd="1" destOrd="0" parTransId="{7F17A1B3-195F-4646-9F29-954F2E119A7B}" sibTransId="{2065B5FF-95D8-43E8-9F53-3ED6DFAB6CDB}"/>
    <dgm:cxn modelId="{D10279D2-8FCC-4238-B6EB-15EAB45654AA}" srcId="{FFC9D356-FDC9-4325-836A-2A7D149FB579}" destId="{AB8363FB-804A-4311-ABD8-FA6A2697A4D8}" srcOrd="0" destOrd="0" parTransId="{9C402724-F9D5-46B3-BB24-E05C291981C4}" sibTransId="{46883F6B-380F-4306-9C3C-6DC625A49C8E}"/>
    <dgm:cxn modelId="{51493ECD-C310-407C-8F3E-464E48E88969}" srcId="{9E16AA2F-9575-433A-B080-DE0D244C6334}" destId="{5A4C58CC-162E-49FE-8EB1-E18017635BE6}" srcOrd="2" destOrd="0" parTransId="{DA7417EE-36DB-46F5-88BE-4C55DB2414BF}" sibTransId="{CF72342B-26D6-45BE-81E1-CBBF344F9D55}"/>
    <dgm:cxn modelId="{9F40FDDA-3CED-45AA-8883-B352DA1D8645}" srcId="{5A4C58CC-162E-49FE-8EB1-E18017635BE6}" destId="{12304613-22E6-45EB-A47F-41C031FC7CDB}" srcOrd="0" destOrd="0" parTransId="{081583E0-8B14-498B-9F60-1332E753F532}" sibTransId="{2801EB5B-CA6F-4776-A4DA-FCE405FFC998}"/>
    <dgm:cxn modelId="{D315C07D-C610-456B-AB62-0925A944B510}" type="presOf" srcId="{0A3791E8-23A4-47E3-B168-7AF7F495EF3D}" destId="{16537AA0-0816-4894-A49C-7B96022621CB}" srcOrd="0" destOrd="0" presId="urn:microsoft.com/office/officeart/2005/8/layout/hProcess4"/>
    <dgm:cxn modelId="{5FCFAF8C-5A7C-4C6B-8E57-AD980EC15D4B}" type="presOf" srcId="{9343F9D7-3561-4F53-859E-4C3ABBD4E629}" destId="{DB07A024-A1FE-4305-A2AB-DEAA508BCD33}" srcOrd="1" destOrd="0" presId="urn:microsoft.com/office/officeart/2005/8/layout/hProcess4"/>
    <dgm:cxn modelId="{85E3061F-3B32-4101-9AFB-042C3B60FC08}" srcId="{9E16AA2F-9575-433A-B080-DE0D244C6334}" destId="{6426331F-22D7-4287-A75E-6C0BDD3C1101}" srcOrd="0" destOrd="0" parTransId="{B4E39415-83E4-4058-B0B5-FEC751D6BF04}" sibTransId="{0A3791E8-23A4-47E3-B168-7AF7F495EF3D}"/>
    <dgm:cxn modelId="{889E8397-9CF0-4062-A40B-052FA2FEE034}" type="presOf" srcId="{12304613-22E6-45EB-A47F-41C031FC7CDB}" destId="{03EE55B8-9E31-42E2-9F1D-FE0D41E44AF3}" srcOrd="1" destOrd="0" presId="urn:microsoft.com/office/officeart/2005/8/layout/hProcess4"/>
    <dgm:cxn modelId="{55222C6E-FEC1-4EC5-80F2-3DDD74DA1313}" type="presOf" srcId="{AB8363FB-804A-4311-ABD8-FA6A2697A4D8}" destId="{F0A7F9A6-3DF4-493A-B582-AE46AC43142B}" srcOrd="0" destOrd="0" presId="urn:microsoft.com/office/officeart/2005/8/layout/hProcess4"/>
    <dgm:cxn modelId="{0650133F-F1EA-442E-804D-DACAF7B47988}" type="presOf" srcId="{9E16AA2F-9575-433A-B080-DE0D244C6334}" destId="{91420D5A-74F7-408F-BA91-32878CE77DCB}" srcOrd="0" destOrd="0" presId="urn:microsoft.com/office/officeart/2005/8/layout/hProcess4"/>
    <dgm:cxn modelId="{BC9F6CDE-F201-4CFA-A3FE-37D135AEDDE7}" type="presOf" srcId="{FFC9D356-FDC9-4325-836A-2A7D149FB579}" destId="{7042296E-8F12-4F2A-99E6-663EEB2ABFF3}" srcOrd="0" destOrd="0" presId="urn:microsoft.com/office/officeart/2005/8/layout/hProcess4"/>
    <dgm:cxn modelId="{52978D20-E6E7-4445-B458-75114BBA6BEB}" type="presOf" srcId="{9343F9D7-3561-4F53-859E-4C3ABBD4E629}" destId="{93A9CAD0-D80B-4C15-A586-E85B4C33E6FE}" srcOrd="0" destOrd="0" presId="urn:microsoft.com/office/officeart/2005/8/layout/hProcess4"/>
    <dgm:cxn modelId="{23611150-ED48-4065-8815-CBF80886928D}" type="presParOf" srcId="{91420D5A-74F7-408F-BA91-32878CE77DCB}" destId="{455EC4BA-89CE-425D-BEAD-7BA96879EC30}" srcOrd="0" destOrd="0" presId="urn:microsoft.com/office/officeart/2005/8/layout/hProcess4"/>
    <dgm:cxn modelId="{4DB830A6-8373-4E8E-BED2-2F108D59434A}" type="presParOf" srcId="{91420D5A-74F7-408F-BA91-32878CE77DCB}" destId="{4FBED688-092C-4521-975B-5CD1575DF2E0}" srcOrd="1" destOrd="0" presId="urn:microsoft.com/office/officeart/2005/8/layout/hProcess4"/>
    <dgm:cxn modelId="{A628DAA2-CA0C-402E-A18D-8A8107F3BE29}" type="presParOf" srcId="{91420D5A-74F7-408F-BA91-32878CE77DCB}" destId="{05A27CE0-3216-4DF9-8268-6B0A49E321D9}" srcOrd="2" destOrd="0" presId="urn:microsoft.com/office/officeart/2005/8/layout/hProcess4"/>
    <dgm:cxn modelId="{153A8B63-A605-4FF0-B1B6-B066C1D42A47}" type="presParOf" srcId="{05A27CE0-3216-4DF9-8268-6B0A49E321D9}" destId="{D704A532-AB3A-421C-8328-8216E64BF259}" srcOrd="0" destOrd="0" presId="urn:microsoft.com/office/officeart/2005/8/layout/hProcess4"/>
    <dgm:cxn modelId="{9055D0EA-BDE3-446A-B7BC-725FCE1B6EAB}" type="presParOf" srcId="{D704A532-AB3A-421C-8328-8216E64BF259}" destId="{2CCEAE25-5DA0-4671-8E83-DCF65A07D554}" srcOrd="0" destOrd="0" presId="urn:microsoft.com/office/officeart/2005/8/layout/hProcess4"/>
    <dgm:cxn modelId="{459E2D9D-53DF-4BD0-B7D5-811CCF7CD2CB}" type="presParOf" srcId="{D704A532-AB3A-421C-8328-8216E64BF259}" destId="{93A9CAD0-D80B-4C15-A586-E85B4C33E6FE}" srcOrd="1" destOrd="0" presId="urn:microsoft.com/office/officeart/2005/8/layout/hProcess4"/>
    <dgm:cxn modelId="{9E4BDE3C-6876-48F4-A28E-F9EA6836C3DE}" type="presParOf" srcId="{D704A532-AB3A-421C-8328-8216E64BF259}" destId="{DB07A024-A1FE-4305-A2AB-DEAA508BCD33}" srcOrd="2" destOrd="0" presId="urn:microsoft.com/office/officeart/2005/8/layout/hProcess4"/>
    <dgm:cxn modelId="{0FBE80F7-33D5-4190-A8A3-F487AFE65FA5}" type="presParOf" srcId="{D704A532-AB3A-421C-8328-8216E64BF259}" destId="{C3C971AB-6193-4D5E-85B2-927C7965E5C1}" srcOrd="3" destOrd="0" presId="urn:microsoft.com/office/officeart/2005/8/layout/hProcess4"/>
    <dgm:cxn modelId="{C97F949B-2007-4143-917A-51AF99A143D2}" type="presParOf" srcId="{D704A532-AB3A-421C-8328-8216E64BF259}" destId="{8F2A57AA-1313-4A32-99C9-EB36F659DEE1}" srcOrd="4" destOrd="0" presId="urn:microsoft.com/office/officeart/2005/8/layout/hProcess4"/>
    <dgm:cxn modelId="{846C9D9C-900F-4475-B208-9AB7A26D518A}" type="presParOf" srcId="{05A27CE0-3216-4DF9-8268-6B0A49E321D9}" destId="{16537AA0-0816-4894-A49C-7B96022621CB}" srcOrd="1" destOrd="0" presId="urn:microsoft.com/office/officeart/2005/8/layout/hProcess4"/>
    <dgm:cxn modelId="{89BC35BC-24F9-4BE6-849A-8C2555C9A596}" type="presParOf" srcId="{05A27CE0-3216-4DF9-8268-6B0A49E321D9}" destId="{45C9ADA0-95C7-4485-9A1B-06C3B1A21E0D}" srcOrd="2" destOrd="0" presId="urn:microsoft.com/office/officeart/2005/8/layout/hProcess4"/>
    <dgm:cxn modelId="{DE6AE37E-901D-4F37-B377-797574124DA3}" type="presParOf" srcId="{45C9ADA0-95C7-4485-9A1B-06C3B1A21E0D}" destId="{CFD3FB65-7D77-4082-84AB-19B960A462CD}" srcOrd="0" destOrd="0" presId="urn:microsoft.com/office/officeart/2005/8/layout/hProcess4"/>
    <dgm:cxn modelId="{1B8A2577-B8F2-4A41-B659-3A52D001278E}" type="presParOf" srcId="{45C9ADA0-95C7-4485-9A1B-06C3B1A21E0D}" destId="{F0A7F9A6-3DF4-493A-B582-AE46AC43142B}" srcOrd="1" destOrd="0" presId="urn:microsoft.com/office/officeart/2005/8/layout/hProcess4"/>
    <dgm:cxn modelId="{1C80C6B7-567F-41F6-8D9E-DA1B314B1C7A}" type="presParOf" srcId="{45C9ADA0-95C7-4485-9A1B-06C3B1A21E0D}" destId="{522CBB85-9A61-4AC7-89AE-82043FAA6896}" srcOrd="2" destOrd="0" presId="urn:microsoft.com/office/officeart/2005/8/layout/hProcess4"/>
    <dgm:cxn modelId="{5B898978-3282-4F34-85B4-0E262F02AFE0}" type="presParOf" srcId="{45C9ADA0-95C7-4485-9A1B-06C3B1A21E0D}" destId="{7042296E-8F12-4F2A-99E6-663EEB2ABFF3}" srcOrd="3" destOrd="0" presId="urn:microsoft.com/office/officeart/2005/8/layout/hProcess4"/>
    <dgm:cxn modelId="{CAE5B32D-DBCD-4669-8596-95C45BEA4D6E}" type="presParOf" srcId="{45C9ADA0-95C7-4485-9A1B-06C3B1A21E0D}" destId="{213E27EE-8E5E-4992-A017-124850CFF1C5}" srcOrd="4" destOrd="0" presId="urn:microsoft.com/office/officeart/2005/8/layout/hProcess4"/>
    <dgm:cxn modelId="{362A645A-3A17-4B89-AFAF-2015548900C9}" type="presParOf" srcId="{05A27CE0-3216-4DF9-8268-6B0A49E321D9}" destId="{3432F34D-DC96-4A43-A287-C0CBBD4D3FC1}" srcOrd="3" destOrd="0" presId="urn:microsoft.com/office/officeart/2005/8/layout/hProcess4"/>
    <dgm:cxn modelId="{6DBB15F5-1F34-46ED-B2B7-07ECBC92624F}" type="presParOf" srcId="{05A27CE0-3216-4DF9-8268-6B0A49E321D9}" destId="{3B3AE36D-F2CD-4A52-AB20-18B360307ECC}" srcOrd="4" destOrd="0" presId="urn:microsoft.com/office/officeart/2005/8/layout/hProcess4"/>
    <dgm:cxn modelId="{454821C0-58C2-4A71-A293-7AC640CFA145}" type="presParOf" srcId="{3B3AE36D-F2CD-4A52-AB20-18B360307ECC}" destId="{D3FD1152-0B6B-412F-8666-3B371D443BCC}" srcOrd="0" destOrd="0" presId="urn:microsoft.com/office/officeart/2005/8/layout/hProcess4"/>
    <dgm:cxn modelId="{9B7B5427-2581-40C1-8652-319E8EA090A1}" type="presParOf" srcId="{3B3AE36D-F2CD-4A52-AB20-18B360307ECC}" destId="{0FE0F0DE-EE06-499F-861B-23084A6A68AC}" srcOrd="1" destOrd="0" presId="urn:microsoft.com/office/officeart/2005/8/layout/hProcess4"/>
    <dgm:cxn modelId="{1C813176-3E72-455F-BF25-79D9AD8EC59B}" type="presParOf" srcId="{3B3AE36D-F2CD-4A52-AB20-18B360307ECC}" destId="{03EE55B8-9E31-42E2-9F1D-FE0D41E44AF3}" srcOrd="2" destOrd="0" presId="urn:microsoft.com/office/officeart/2005/8/layout/hProcess4"/>
    <dgm:cxn modelId="{765C2915-7F04-4A15-8A56-7417314A20D4}" type="presParOf" srcId="{3B3AE36D-F2CD-4A52-AB20-18B360307ECC}" destId="{E354ABC3-8E5E-4E24-815D-C5816C1E216C}" srcOrd="3" destOrd="0" presId="urn:microsoft.com/office/officeart/2005/8/layout/hProcess4"/>
    <dgm:cxn modelId="{1C54C1AC-5AE3-4292-8353-FC554B7DCF69}" type="presParOf" srcId="{3B3AE36D-F2CD-4A52-AB20-18B360307ECC}" destId="{D54E7C7E-D4E7-43E5-86FF-0CA6F8B96386}" srcOrd="4" destOrd="0" presId="urn:microsoft.com/office/officeart/2005/8/layout/hProcess4"/>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19C3DB-0894-44F2-A0F2-3A7DC0406DF3}" type="doc">
      <dgm:prSet loTypeId="urn:diagrams.loki3.com/BracketList+Icon" loCatId="list" qsTypeId="urn:microsoft.com/office/officeart/2005/8/quickstyle/3d3" qsCatId="3D" csTypeId="urn:microsoft.com/office/officeart/2005/8/colors/accent1_3" csCatId="accent1" phldr="1"/>
      <dgm:spPr/>
      <dgm:t>
        <a:bodyPr/>
        <a:lstStyle/>
        <a:p>
          <a:endParaRPr lang="es-EC"/>
        </a:p>
      </dgm:t>
    </dgm:pt>
    <dgm:pt modelId="{9FCB967A-B76C-4F31-AF6C-C41C46FF848A}">
      <dgm:prSet phldrT="[Texto]"/>
      <dgm:spPr/>
      <dgm:t>
        <a:bodyPr/>
        <a:lstStyle/>
        <a:p>
          <a:r>
            <a:rPr lang="es-EC" dirty="0" smtClean="0">
              <a:solidFill>
                <a:schemeClr val="tx1"/>
              </a:solidFill>
            </a:rPr>
            <a:t>1994</a:t>
          </a:r>
          <a:endParaRPr lang="es-EC" dirty="0">
            <a:solidFill>
              <a:schemeClr val="tx1"/>
            </a:solidFill>
          </a:endParaRPr>
        </a:p>
      </dgm:t>
    </dgm:pt>
    <dgm:pt modelId="{870AA5D3-3659-4B73-96A4-1584B1CEAB3A}" type="parTrans" cxnId="{D8326CB4-6BCE-4EB6-BE5F-CED52CCE5036}">
      <dgm:prSet/>
      <dgm:spPr/>
      <dgm:t>
        <a:bodyPr/>
        <a:lstStyle/>
        <a:p>
          <a:endParaRPr lang="es-EC">
            <a:solidFill>
              <a:schemeClr val="tx1"/>
            </a:solidFill>
          </a:endParaRPr>
        </a:p>
      </dgm:t>
    </dgm:pt>
    <dgm:pt modelId="{E51D5D85-C41A-468F-8732-D649AFBEC62C}" type="sibTrans" cxnId="{D8326CB4-6BCE-4EB6-BE5F-CED52CCE5036}">
      <dgm:prSet/>
      <dgm:spPr/>
      <dgm:t>
        <a:bodyPr/>
        <a:lstStyle/>
        <a:p>
          <a:endParaRPr lang="es-EC">
            <a:solidFill>
              <a:schemeClr val="tx1"/>
            </a:solidFill>
          </a:endParaRPr>
        </a:p>
      </dgm:t>
    </dgm:pt>
    <dgm:pt modelId="{727C0424-F92D-4E79-9762-AC40020618AB}">
      <dgm:prSet phldrT="[Texto]"/>
      <dgm:spPr>
        <a:solidFill>
          <a:srgbClr val="99FF66"/>
        </a:solidFill>
      </dgm:spPr>
      <dgm:t>
        <a:bodyPr/>
        <a:lstStyle/>
        <a:p>
          <a:r>
            <a:rPr lang="es-EC" dirty="0" smtClean="0"/>
            <a:t>En los últimos años antes de la dolarización, el país experimentó un agudizamiento de la crisis económica</a:t>
          </a:r>
          <a:endParaRPr lang="es-EC" dirty="0">
            <a:solidFill>
              <a:schemeClr val="tx1"/>
            </a:solidFill>
          </a:endParaRPr>
        </a:p>
      </dgm:t>
    </dgm:pt>
    <dgm:pt modelId="{EF153576-DFDF-472B-9A18-535A529DD310}" type="parTrans" cxnId="{09384373-C19B-46AA-BC16-4CCEFF07DA32}">
      <dgm:prSet/>
      <dgm:spPr/>
      <dgm:t>
        <a:bodyPr/>
        <a:lstStyle/>
        <a:p>
          <a:endParaRPr lang="es-EC">
            <a:solidFill>
              <a:schemeClr val="tx1"/>
            </a:solidFill>
          </a:endParaRPr>
        </a:p>
      </dgm:t>
    </dgm:pt>
    <dgm:pt modelId="{F904E92C-936B-456B-A17B-5BF8D27ED65B}" type="sibTrans" cxnId="{09384373-C19B-46AA-BC16-4CCEFF07DA32}">
      <dgm:prSet/>
      <dgm:spPr/>
      <dgm:t>
        <a:bodyPr/>
        <a:lstStyle/>
        <a:p>
          <a:endParaRPr lang="es-EC">
            <a:solidFill>
              <a:schemeClr val="tx1"/>
            </a:solidFill>
          </a:endParaRPr>
        </a:p>
      </dgm:t>
    </dgm:pt>
    <dgm:pt modelId="{66FC0AD9-464B-421F-B18A-B8944A142AA1}" type="pres">
      <dgm:prSet presAssocID="{4119C3DB-0894-44F2-A0F2-3A7DC0406DF3}" presName="Name0" presStyleCnt="0">
        <dgm:presLayoutVars>
          <dgm:dir/>
          <dgm:animLvl val="lvl"/>
          <dgm:resizeHandles val="exact"/>
        </dgm:presLayoutVars>
      </dgm:prSet>
      <dgm:spPr/>
      <dgm:t>
        <a:bodyPr/>
        <a:lstStyle/>
        <a:p>
          <a:endParaRPr lang="es-EC"/>
        </a:p>
      </dgm:t>
    </dgm:pt>
    <dgm:pt modelId="{BDB888A2-737A-48C2-899B-867D74F98C07}" type="pres">
      <dgm:prSet presAssocID="{9FCB967A-B76C-4F31-AF6C-C41C46FF848A}" presName="linNode" presStyleCnt="0"/>
      <dgm:spPr/>
    </dgm:pt>
    <dgm:pt modelId="{4163E584-BDD4-4080-96B0-464B97942D95}" type="pres">
      <dgm:prSet presAssocID="{9FCB967A-B76C-4F31-AF6C-C41C46FF848A}" presName="parTx" presStyleLbl="revTx" presStyleIdx="0" presStyleCnt="1">
        <dgm:presLayoutVars>
          <dgm:chMax val="1"/>
          <dgm:bulletEnabled val="1"/>
        </dgm:presLayoutVars>
      </dgm:prSet>
      <dgm:spPr/>
      <dgm:t>
        <a:bodyPr/>
        <a:lstStyle/>
        <a:p>
          <a:endParaRPr lang="es-EC"/>
        </a:p>
      </dgm:t>
    </dgm:pt>
    <dgm:pt modelId="{FAB32415-A13B-43D6-9B0D-ABF974A31BAC}" type="pres">
      <dgm:prSet presAssocID="{9FCB967A-B76C-4F31-AF6C-C41C46FF848A}" presName="bracket" presStyleLbl="parChTrans1D1" presStyleIdx="0" presStyleCnt="1"/>
      <dgm:spPr>
        <a:ln>
          <a:solidFill>
            <a:srgbClr val="0070C0"/>
          </a:solidFill>
        </a:ln>
      </dgm:spPr>
    </dgm:pt>
    <dgm:pt modelId="{E669DF04-DE41-49C8-9223-5FCB8E5EEB6E}" type="pres">
      <dgm:prSet presAssocID="{9FCB967A-B76C-4F31-AF6C-C41C46FF848A}" presName="spH" presStyleCnt="0"/>
      <dgm:spPr/>
    </dgm:pt>
    <dgm:pt modelId="{39567DE5-6020-4BB6-9745-2DD383B951EF}" type="pres">
      <dgm:prSet presAssocID="{9FCB967A-B76C-4F31-AF6C-C41C46FF848A}" presName="desTx" presStyleLbl="node1" presStyleIdx="0" presStyleCnt="1">
        <dgm:presLayoutVars>
          <dgm:bulletEnabled val="1"/>
        </dgm:presLayoutVars>
      </dgm:prSet>
      <dgm:spPr/>
      <dgm:t>
        <a:bodyPr/>
        <a:lstStyle/>
        <a:p>
          <a:endParaRPr lang="es-EC"/>
        </a:p>
      </dgm:t>
    </dgm:pt>
  </dgm:ptLst>
  <dgm:cxnLst>
    <dgm:cxn modelId="{09384373-C19B-46AA-BC16-4CCEFF07DA32}" srcId="{9FCB967A-B76C-4F31-AF6C-C41C46FF848A}" destId="{727C0424-F92D-4E79-9762-AC40020618AB}" srcOrd="0" destOrd="0" parTransId="{EF153576-DFDF-472B-9A18-535A529DD310}" sibTransId="{F904E92C-936B-456B-A17B-5BF8D27ED65B}"/>
    <dgm:cxn modelId="{3A2DFE7C-FC13-4BA2-98C4-6F462BA9C58A}" type="presOf" srcId="{727C0424-F92D-4E79-9762-AC40020618AB}" destId="{39567DE5-6020-4BB6-9745-2DD383B951EF}" srcOrd="0" destOrd="0" presId="urn:diagrams.loki3.com/BracketList+Icon"/>
    <dgm:cxn modelId="{45F16AE1-90C7-4CB9-AFEE-33B0E49870D7}" type="presOf" srcId="{9FCB967A-B76C-4F31-AF6C-C41C46FF848A}" destId="{4163E584-BDD4-4080-96B0-464B97942D95}" srcOrd="0" destOrd="0" presId="urn:diagrams.loki3.com/BracketList+Icon"/>
    <dgm:cxn modelId="{D8326CB4-6BCE-4EB6-BE5F-CED52CCE5036}" srcId="{4119C3DB-0894-44F2-A0F2-3A7DC0406DF3}" destId="{9FCB967A-B76C-4F31-AF6C-C41C46FF848A}" srcOrd="0" destOrd="0" parTransId="{870AA5D3-3659-4B73-96A4-1584B1CEAB3A}" sibTransId="{E51D5D85-C41A-468F-8732-D649AFBEC62C}"/>
    <dgm:cxn modelId="{EC7D4506-1370-4673-9AE9-FAC466FB9737}" type="presOf" srcId="{4119C3DB-0894-44F2-A0F2-3A7DC0406DF3}" destId="{66FC0AD9-464B-421F-B18A-B8944A142AA1}" srcOrd="0" destOrd="0" presId="urn:diagrams.loki3.com/BracketList+Icon"/>
    <dgm:cxn modelId="{5BE01F57-5551-47F1-86A1-E8E2C401D37D}" type="presParOf" srcId="{66FC0AD9-464B-421F-B18A-B8944A142AA1}" destId="{BDB888A2-737A-48C2-899B-867D74F98C07}" srcOrd="0" destOrd="0" presId="urn:diagrams.loki3.com/BracketList+Icon"/>
    <dgm:cxn modelId="{7664112C-3BB3-4458-A0A6-80AB24C8B3BD}" type="presParOf" srcId="{BDB888A2-737A-48C2-899B-867D74F98C07}" destId="{4163E584-BDD4-4080-96B0-464B97942D95}" srcOrd="0" destOrd="0" presId="urn:diagrams.loki3.com/BracketList+Icon"/>
    <dgm:cxn modelId="{74AC210C-783E-43A3-9962-9FF81E4A32A4}" type="presParOf" srcId="{BDB888A2-737A-48C2-899B-867D74F98C07}" destId="{FAB32415-A13B-43D6-9B0D-ABF974A31BAC}" srcOrd="1" destOrd="0" presId="urn:diagrams.loki3.com/BracketList+Icon"/>
    <dgm:cxn modelId="{AA79E29D-6EDD-499E-B449-E3DEB224242C}" type="presParOf" srcId="{BDB888A2-737A-48C2-899B-867D74F98C07}" destId="{E669DF04-DE41-49C8-9223-5FCB8E5EEB6E}" srcOrd="2" destOrd="0" presId="urn:diagrams.loki3.com/BracketList+Icon"/>
    <dgm:cxn modelId="{6B29107B-AE21-4387-9845-71E28479BDB3}" type="presParOf" srcId="{BDB888A2-737A-48C2-899B-867D74F98C07}" destId="{39567DE5-6020-4BB6-9745-2DD383B951E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CCCF10-8A9F-45BA-8EF8-58B286D69858}" type="doc">
      <dgm:prSet loTypeId="urn:microsoft.com/office/officeart/2005/8/layout/hProcess7" loCatId="list" qsTypeId="urn:microsoft.com/office/officeart/2005/8/quickstyle/3d3" qsCatId="3D" csTypeId="urn:microsoft.com/office/officeart/2005/8/colors/accent1_4" csCatId="accent1" phldr="1"/>
      <dgm:spPr/>
      <dgm:t>
        <a:bodyPr/>
        <a:lstStyle/>
        <a:p>
          <a:endParaRPr lang="es-EC"/>
        </a:p>
      </dgm:t>
    </dgm:pt>
    <dgm:pt modelId="{11B1A18D-C8FE-4D3C-B52A-0974D88E0D82}">
      <dgm:prSet phldrT="[Texto]"/>
      <dgm:spPr>
        <a:solidFill>
          <a:srgbClr val="F9DC95"/>
        </a:solidFill>
      </dgm:spPr>
      <dgm:t>
        <a:bodyPr/>
        <a:lstStyle/>
        <a:p>
          <a:r>
            <a:rPr lang="es-EC" dirty="0" smtClean="0">
              <a:solidFill>
                <a:schemeClr val="tx1"/>
              </a:solidFill>
            </a:rPr>
            <a:t>Se conforma el Directorio del Banco Central del Ecuador de la siguiente manera:</a:t>
          </a:r>
          <a:endParaRPr lang="es-EC" dirty="0">
            <a:solidFill>
              <a:schemeClr val="tx1"/>
            </a:solidFill>
          </a:endParaRPr>
        </a:p>
      </dgm:t>
    </dgm:pt>
    <dgm:pt modelId="{B29575A6-C9ED-466E-8F72-49B6E576664F}" type="parTrans" cxnId="{27BE832A-7DF5-40E0-8652-CD36D398E126}">
      <dgm:prSet/>
      <dgm:spPr/>
      <dgm:t>
        <a:bodyPr/>
        <a:lstStyle/>
        <a:p>
          <a:endParaRPr lang="es-EC">
            <a:solidFill>
              <a:schemeClr val="tx1"/>
            </a:solidFill>
          </a:endParaRPr>
        </a:p>
      </dgm:t>
    </dgm:pt>
    <dgm:pt modelId="{A3863F76-BE07-4EED-879B-1D5E2D80ECB2}" type="sibTrans" cxnId="{27BE832A-7DF5-40E0-8652-CD36D398E126}">
      <dgm:prSet/>
      <dgm:spPr/>
      <dgm:t>
        <a:bodyPr/>
        <a:lstStyle/>
        <a:p>
          <a:endParaRPr lang="es-EC">
            <a:solidFill>
              <a:schemeClr val="tx1"/>
            </a:solidFill>
          </a:endParaRPr>
        </a:p>
      </dgm:t>
    </dgm:pt>
    <dgm:pt modelId="{C6DD9C97-F4DC-4E99-904D-08AC97BBB004}">
      <dgm:prSet phldrT="[Texto]"/>
      <dgm:spPr>
        <a:solidFill>
          <a:srgbClr val="FFC000"/>
        </a:solidFill>
      </dgm:spPr>
      <dgm:t>
        <a:bodyPr/>
        <a:lstStyle/>
        <a:p>
          <a:r>
            <a:rPr lang="es-EC" dirty="0" smtClean="0">
              <a:solidFill>
                <a:schemeClr val="tx1"/>
              </a:solidFill>
            </a:rPr>
            <a:t>a) Un delegado del Presidente de la república</a:t>
          </a:r>
          <a:r>
            <a:rPr lang="es-EC" dirty="0" smtClean="0">
              <a:solidFill>
                <a:schemeClr val="tx1"/>
              </a:solidFill>
            </a:rPr>
            <a:t>, </a:t>
          </a:r>
          <a:endParaRPr lang="es-EC" dirty="0">
            <a:solidFill>
              <a:schemeClr val="tx1"/>
            </a:solidFill>
          </a:endParaRPr>
        </a:p>
      </dgm:t>
    </dgm:pt>
    <dgm:pt modelId="{05465FBC-305D-4901-8C6B-159645C7DD6E}" type="parTrans" cxnId="{CCF7C753-F590-4B48-8B14-BFF4B9388279}">
      <dgm:prSet/>
      <dgm:spPr/>
      <dgm:t>
        <a:bodyPr/>
        <a:lstStyle/>
        <a:p>
          <a:endParaRPr lang="es-EC">
            <a:solidFill>
              <a:schemeClr val="tx1"/>
            </a:solidFill>
          </a:endParaRPr>
        </a:p>
      </dgm:t>
    </dgm:pt>
    <dgm:pt modelId="{9ED3D1B1-FFB0-4692-A70C-DDED72E0E0DA}" type="sibTrans" cxnId="{CCF7C753-F590-4B48-8B14-BFF4B9388279}">
      <dgm:prSet/>
      <dgm:spPr/>
      <dgm:t>
        <a:bodyPr/>
        <a:lstStyle/>
        <a:p>
          <a:endParaRPr lang="es-EC">
            <a:solidFill>
              <a:schemeClr val="tx1"/>
            </a:solidFill>
          </a:endParaRPr>
        </a:p>
      </dgm:t>
    </dgm:pt>
    <dgm:pt modelId="{D3032D92-54B9-4BAA-BEAC-8BBA87C2DC52}">
      <dgm:prSet/>
      <dgm:spPr>
        <a:solidFill>
          <a:srgbClr val="FFC000"/>
        </a:solidFill>
      </dgm:spPr>
      <dgm:t>
        <a:bodyPr/>
        <a:lstStyle/>
        <a:p>
          <a:r>
            <a:rPr lang="es-EC" dirty="0" smtClean="0">
              <a:solidFill>
                <a:schemeClr val="tx1"/>
              </a:solidFill>
            </a:rPr>
            <a:t>b) El Ministro que coordine la Política Económica o su delegado; </a:t>
          </a:r>
          <a:endParaRPr lang="es-EC" dirty="0">
            <a:solidFill>
              <a:schemeClr val="tx1"/>
            </a:solidFill>
          </a:endParaRPr>
        </a:p>
      </dgm:t>
    </dgm:pt>
    <dgm:pt modelId="{57D5F88A-8816-4F09-B00A-72C58585D283}" type="parTrans" cxnId="{2652478D-5555-4E0E-912F-12268B867DB9}">
      <dgm:prSet/>
      <dgm:spPr/>
      <dgm:t>
        <a:bodyPr/>
        <a:lstStyle/>
        <a:p>
          <a:endParaRPr lang="es-EC">
            <a:solidFill>
              <a:schemeClr val="tx1"/>
            </a:solidFill>
          </a:endParaRPr>
        </a:p>
      </dgm:t>
    </dgm:pt>
    <dgm:pt modelId="{44ED2177-6BBD-4DEC-9A3C-3D7CF88ACFF9}" type="sibTrans" cxnId="{2652478D-5555-4E0E-912F-12268B867DB9}">
      <dgm:prSet/>
      <dgm:spPr/>
      <dgm:t>
        <a:bodyPr/>
        <a:lstStyle/>
        <a:p>
          <a:endParaRPr lang="es-EC">
            <a:solidFill>
              <a:schemeClr val="tx1"/>
            </a:solidFill>
          </a:endParaRPr>
        </a:p>
      </dgm:t>
    </dgm:pt>
    <dgm:pt modelId="{B99CCA91-0D35-4BB6-9A06-2950F348BA46}">
      <dgm:prSet/>
      <dgm:spPr>
        <a:solidFill>
          <a:srgbClr val="FFC000"/>
        </a:solidFill>
      </dgm:spPr>
      <dgm:t>
        <a:bodyPr/>
        <a:lstStyle/>
        <a:p>
          <a:r>
            <a:rPr lang="es-EC" dirty="0" smtClean="0">
              <a:solidFill>
                <a:schemeClr val="tx1"/>
              </a:solidFill>
            </a:rPr>
            <a:t>c) El Ministro que coordine la Producción o su delegado; </a:t>
          </a:r>
          <a:endParaRPr lang="es-EC" dirty="0">
            <a:solidFill>
              <a:schemeClr val="tx1"/>
            </a:solidFill>
          </a:endParaRPr>
        </a:p>
      </dgm:t>
    </dgm:pt>
    <dgm:pt modelId="{27207C51-D53A-432A-82DC-80B2955BA950}" type="parTrans" cxnId="{506C9758-D1CF-4A44-987A-58103921B623}">
      <dgm:prSet/>
      <dgm:spPr/>
      <dgm:t>
        <a:bodyPr/>
        <a:lstStyle/>
        <a:p>
          <a:endParaRPr lang="es-EC">
            <a:solidFill>
              <a:schemeClr val="tx1"/>
            </a:solidFill>
          </a:endParaRPr>
        </a:p>
      </dgm:t>
    </dgm:pt>
    <dgm:pt modelId="{1438D34A-5889-4574-8C45-B25B5BB75634}" type="sibTrans" cxnId="{506C9758-D1CF-4A44-987A-58103921B623}">
      <dgm:prSet/>
      <dgm:spPr/>
      <dgm:t>
        <a:bodyPr/>
        <a:lstStyle/>
        <a:p>
          <a:endParaRPr lang="es-EC">
            <a:solidFill>
              <a:schemeClr val="tx1"/>
            </a:solidFill>
          </a:endParaRPr>
        </a:p>
      </dgm:t>
    </dgm:pt>
    <dgm:pt modelId="{D18E9087-C4A4-4109-8DCB-4A56B745C227}">
      <dgm:prSet/>
      <dgm:spPr>
        <a:solidFill>
          <a:srgbClr val="FFC000"/>
        </a:solidFill>
      </dgm:spPr>
      <dgm:t>
        <a:bodyPr/>
        <a:lstStyle/>
        <a:p>
          <a:r>
            <a:rPr lang="es-EC" dirty="0" smtClean="0">
              <a:solidFill>
                <a:schemeClr val="tx1"/>
              </a:solidFill>
            </a:rPr>
            <a:t>d) El delegado de las instituciones financieras públicas de desarrollo; </a:t>
          </a:r>
          <a:endParaRPr lang="es-EC" dirty="0">
            <a:solidFill>
              <a:schemeClr val="tx1"/>
            </a:solidFill>
          </a:endParaRPr>
        </a:p>
      </dgm:t>
    </dgm:pt>
    <dgm:pt modelId="{D5EB90E0-D659-44CB-8291-E112715FF88B}" type="parTrans" cxnId="{066BA925-70FB-4FEC-8695-32595FEEAB07}">
      <dgm:prSet/>
      <dgm:spPr/>
      <dgm:t>
        <a:bodyPr/>
        <a:lstStyle/>
        <a:p>
          <a:endParaRPr lang="es-EC">
            <a:solidFill>
              <a:schemeClr val="tx1"/>
            </a:solidFill>
          </a:endParaRPr>
        </a:p>
      </dgm:t>
    </dgm:pt>
    <dgm:pt modelId="{A67AECD2-CF08-4EA7-88E3-8019F6A3BFF4}" type="sibTrans" cxnId="{066BA925-70FB-4FEC-8695-32595FEEAB07}">
      <dgm:prSet/>
      <dgm:spPr/>
      <dgm:t>
        <a:bodyPr/>
        <a:lstStyle/>
        <a:p>
          <a:endParaRPr lang="es-EC">
            <a:solidFill>
              <a:schemeClr val="tx1"/>
            </a:solidFill>
          </a:endParaRPr>
        </a:p>
      </dgm:t>
    </dgm:pt>
    <dgm:pt modelId="{277E73E2-6A50-4F3A-9DDE-F87313945319}">
      <dgm:prSet/>
      <dgm:spPr>
        <a:solidFill>
          <a:srgbClr val="FFC000"/>
        </a:solidFill>
      </dgm:spPr>
      <dgm:t>
        <a:bodyPr/>
        <a:lstStyle/>
        <a:p>
          <a:r>
            <a:rPr lang="es-EC" dirty="0" smtClean="0">
              <a:solidFill>
                <a:schemeClr val="tx1"/>
              </a:solidFill>
            </a:rPr>
            <a:t>e) El Secretario Nacional de Planificación o su delegado; y, </a:t>
          </a:r>
          <a:endParaRPr lang="es-EC" dirty="0">
            <a:solidFill>
              <a:schemeClr val="tx1"/>
            </a:solidFill>
          </a:endParaRPr>
        </a:p>
      </dgm:t>
    </dgm:pt>
    <dgm:pt modelId="{04D8CBB8-E0FD-4F12-BF79-3E32B0E1765F}" type="parTrans" cxnId="{BBA0F84F-C0FD-430B-8E22-3F9DFF6ED2AC}">
      <dgm:prSet/>
      <dgm:spPr/>
      <dgm:t>
        <a:bodyPr/>
        <a:lstStyle/>
        <a:p>
          <a:endParaRPr lang="es-EC">
            <a:solidFill>
              <a:schemeClr val="tx1"/>
            </a:solidFill>
          </a:endParaRPr>
        </a:p>
      </dgm:t>
    </dgm:pt>
    <dgm:pt modelId="{ED4EB51C-DE1C-4DA6-9B9A-6AEAA16B1554}" type="sibTrans" cxnId="{BBA0F84F-C0FD-430B-8E22-3F9DFF6ED2AC}">
      <dgm:prSet/>
      <dgm:spPr/>
      <dgm:t>
        <a:bodyPr/>
        <a:lstStyle/>
        <a:p>
          <a:endParaRPr lang="es-EC">
            <a:solidFill>
              <a:schemeClr val="tx1"/>
            </a:solidFill>
          </a:endParaRPr>
        </a:p>
      </dgm:t>
    </dgm:pt>
    <dgm:pt modelId="{C8282A9B-11A2-4DCA-9559-8371EF166BE8}">
      <dgm:prSet/>
      <dgm:spPr>
        <a:solidFill>
          <a:srgbClr val="FFC000"/>
        </a:solidFill>
      </dgm:spPr>
      <dgm:t>
        <a:bodyPr/>
        <a:lstStyle/>
        <a:p>
          <a:r>
            <a:rPr lang="es-EC" dirty="0" smtClean="0">
              <a:solidFill>
                <a:schemeClr val="tx1"/>
              </a:solidFill>
            </a:rPr>
            <a:t>f) El Ministro de Finanzas o su delegado</a:t>
          </a:r>
          <a:r>
            <a:rPr lang="es-EC" dirty="0" smtClean="0">
              <a:solidFill>
                <a:schemeClr val="tx1"/>
              </a:solidFill>
            </a:rPr>
            <a:t>.</a:t>
          </a:r>
        </a:p>
        <a:p>
          <a:r>
            <a:rPr lang="es-EC" dirty="0" smtClean="0">
              <a:solidFill>
                <a:schemeClr val="tx1"/>
              </a:solidFill>
            </a:rPr>
            <a:t> </a:t>
          </a:r>
          <a:r>
            <a:rPr lang="es-EC" dirty="0" smtClean="0">
              <a:solidFill>
                <a:schemeClr val="tx1"/>
              </a:solidFill>
            </a:rPr>
            <a:t>Asistirán a este Directorio con voz pero sin voto: El Superintendente de Bancos y Seguros y el Gerente General del Banco Central del Ecuador</a:t>
          </a:r>
          <a:endParaRPr lang="es-EC" dirty="0">
            <a:solidFill>
              <a:schemeClr val="tx1"/>
            </a:solidFill>
          </a:endParaRPr>
        </a:p>
      </dgm:t>
    </dgm:pt>
    <dgm:pt modelId="{76096B80-6A2D-4645-8281-5C154265A9F0}" type="parTrans" cxnId="{2AABE278-3F45-4D04-A747-339F08C1EF2F}">
      <dgm:prSet/>
      <dgm:spPr/>
      <dgm:t>
        <a:bodyPr/>
        <a:lstStyle/>
        <a:p>
          <a:endParaRPr lang="es-EC">
            <a:solidFill>
              <a:schemeClr val="tx1"/>
            </a:solidFill>
          </a:endParaRPr>
        </a:p>
      </dgm:t>
    </dgm:pt>
    <dgm:pt modelId="{F157EFF8-23DA-4A8C-916B-184CBB7292EA}" type="sibTrans" cxnId="{2AABE278-3F45-4D04-A747-339F08C1EF2F}">
      <dgm:prSet/>
      <dgm:spPr/>
      <dgm:t>
        <a:bodyPr/>
        <a:lstStyle/>
        <a:p>
          <a:endParaRPr lang="es-EC">
            <a:solidFill>
              <a:schemeClr val="tx1"/>
            </a:solidFill>
          </a:endParaRPr>
        </a:p>
      </dgm:t>
    </dgm:pt>
    <dgm:pt modelId="{B9B261B1-038E-42A7-BB81-3E38E3F73D82}" type="pres">
      <dgm:prSet presAssocID="{A4CCCF10-8A9F-45BA-8EF8-58B286D69858}" presName="Name0" presStyleCnt="0">
        <dgm:presLayoutVars>
          <dgm:dir/>
          <dgm:animLvl val="lvl"/>
          <dgm:resizeHandles val="exact"/>
        </dgm:presLayoutVars>
      </dgm:prSet>
      <dgm:spPr/>
      <dgm:t>
        <a:bodyPr/>
        <a:lstStyle/>
        <a:p>
          <a:endParaRPr lang="es-EC"/>
        </a:p>
      </dgm:t>
    </dgm:pt>
    <dgm:pt modelId="{9CFF573E-FED3-4755-9F01-641BF8CE5A7F}" type="pres">
      <dgm:prSet presAssocID="{11B1A18D-C8FE-4D3C-B52A-0974D88E0D82}" presName="compositeNode" presStyleCnt="0">
        <dgm:presLayoutVars>
          <dgm:bulletEnabled val="1"/>
        </dgm:presLayoutVars>
      </dgm:prSet>
      <dgm:spPr/>
    </dgm:pt>
    <dgm:pt modelId="{C37A33F4-C6E0-49E2-BDA3-7A17A7E76EC9}" type="pres">
      <dgm:prSet presAssocID="{11B1A18D-C8FE-4D3C-B52A-0974D88E0D82}" presName="bgRect" presStyleLbl="node1" presStyleIdx="0" presStyleCnt="1"/>
      <dgm:spPr/>
      <dgm:t>
        <a:bodyPr/>
        <a:lstStyle/>
        <a:p>
          <a:endParaRPr lang="es-EC"/>
        </a:p>
      </dgm:t>
    </dgm:pt>
    <dgm:pt modelId="{2F0C4211-73FF-43E7-8833-FCB71C46695A}" type="pres">
      <dgm:prSet presAssocID="{11B1A18D-C8FE-4D3C-B52A-0974D88E0D82}" presName="parentNode" presStyleLbl="node1" presStyleIdx="0" presStyleCnt="1">
        <dgm:presLayoutVars>
          <dgm:chMax val="0"/>
          <dgm:bulletEnabled val="1"/>
        </dgm:presLayoutVars>
      </dgm:prSet>
      <dgm:spPr/>
      <dgm:t>
        <a:bodyPr/>
        <a:lstStyle/>
        <a:p>
          <a:endParaRPr lang="es-EC"/>
        </a:p>
      </dgm:t>
    </dgm:pt>
    <dgm:pt modelId="{945E271B-83BE-41E0-B5EB-222CDF5E2BF8}" type="pres">
      <dgm:prSet presAssocID="{11B1A18D-C8FE-4D3C-B52A-0974D88E0D82}" presName="childNode" presStyleLbl="node1" presStyleIdx="0" presStyleCnt="1">
        <dgm:presLayoutVars>
          <dgm:bulletEnabled val="1"/>
        </dgm:presLayoutVars>
      </dgm:prSet>
      <dgm:spPr/>
      <dgm:t>
        <a:bodyPr/>
        <a:lstStyle/>
        <a:p>
          <a:endParaRPr lang="es-EC"/>
        </a:p>
      </dgm:t>
    </dgm:pt>
  </dgm:ptLst>
  <dgm:cxnLst>
    <dgm:cxn modelId="{882E15D1-A1A3-438B-B33C-29AF160C3A44}" type="presOf" srcId="{C8282A9B-11A2-4DCA-9559-8371EF166BE8}" destId="{945E271B-83BE-41E0-B5EB-222CDF5E2BF8}" srcOrd="0" destOrd="5" presId="urn:microsoft.com/office/officeart/2005/8/layout/hProcess7"/>
    <dgm:cxn modelId="{CCF7C753-F590-4B48-8B14-BFF4B9388279}" srcId="{11B1A18D-C8FE-4D3C-B52A-0974D88E0D82}" destId="{C6DD9C97-F4DC-4E99-904D-08AC97BBB004}" srcOrd="0" destOrd="0" parTransId="{05465FBC-305D-4901-8C6B-159645C7DD6E}" sibTransId="{9ED3D1B1-FFB0-4692-A70C-DDED72E0E0DA}"/>
    <dgm:cxn modelId="{506C9758-D1CF-4A44-987A-58103921B623}" srcId="{11B1A18D-C8FE-4D3C-B52A-0974D88E0D82}" destId="{B99CCA91-0D35-4BB6-9A06-2950F348BA46}" srcOrd="2" destOrd="0" parTransId="{27207C51-D53A-432A-82DC-80B2955BA950}" sibTransId="{1438D34A-5889-4574-8C45-B25B5BB75634}"/>
    <dgm:cxn modelId="{2536DC78-D5BA-4427-9972-3D5D49391188}" type="presOf" srcId="{D18E9087-C4A4-4109-8DCB-4A56B745C227}" destId="{945E271B-83BE-41E0-B5EB-222CDF5E2BF8}" srcOrd="0" destOrd="3" presId="urn:microsoft.com/office/officeart/2005/8/layout/hProcess7"/>
    <dgm:cxn modelId="{9EAD7374-2562-4ACE-8581-ED354A175CEB}" type="presOf" srcId="{D3032D92-54B9-4BAA-BEAC-8BBA87C2DC52}" destId="{945E271B-83BE-41E0-B5EB-222CDF5E2BF8}" srcOrd="0" destOrd="1" presId="urn:microsoft.com/office/officeart/2005/8/layout/hProcess7"/>
    <dgm:cxn modelId="{066BA925-70FB-4FEC-8695-32595FEEAB07}" srcId="{11B1A18D-C8FE-4D3C-B52A-0974D88E0D82}" destId="{D18E9087-C4A4-4109-8DCB-4A56B745C227}" srcOrd="3" destOrd="0" parTransId="{D5EB90E0-D659-44CB-8291-E112715FF88B}" sibTransId="{A67AECD2-CF08-4EA7-88E3-8019F6A3BFF4}"/>
    <dgm:cxn modelId="{A997E7A3-BAA1-4928-A0D6-EFC4C916D53D}" type="presOf" srcId="{11B1A18D-C8FE-4D3C-B52A-0974D88E0D82}" destId="{C37A33F4-C6E0-49E2-BDA3-7A17A7E76EC9}" srcOrd="0" destOrd="0" presId="urn:microsoft.com/office/officeart/2005/8/layout/hProcess7"/>
    <dgm:cxn modelId="{2652478D-5555-4E0E-912F-12268B867DB9}" srcId="{11B1A18D-C8FE-4D3C-B52A-0974D88E0D82}" destId="{D3032D92-54B9-4BAA-BEAC-8BBA87C2DC52}" srcOrd="1" destOrd="0" parTransId="{57D5F88A-8816-4F09-B00A-72C58585D283}" sibTransId="{44ED2177-6BBD-4DEC-9A3C-3D7CF88ACFF9}"/>
    <dgm:cxn modelId="{11160775-192B-4A5A-B094-EC24F3BB657F}" type="presOf" srcId="{A4CCCF10-8A9F-45BA-8EF8-58B286D69858}" destId="{B9B261B1-038E-42A7-BB81-3E38E3F73D82}" srcOrd="0" destOrd="0" presId="urn:microsoft.com/office/officeart/2005/8/layout/hProcess7"/>
    <dgm:cxn modelId="{27BE832A-7DF5-40E0-8652-CD36D398E126}" srcId="{A4CCCF10-8A9F-45BA-8EF8-58B286D69858}" destId="{11B1A18D-C8FE-4D3C-B52A-0974D88E0D82}" srcOrd="0" destOrd="0" parTransId="{B29575A6-C9ED-466E-8F72-49B6E576664F}" sibTransId="{A3863F76-BE07-4EED-879B-1D5E2D80ECB2}"/>
    <dgm:cxn modelId="{2AABE278-3F45-4D04-A747-339F08C1EF2F}" srcId="{11B1A18D-C8FE-4D3C-B52A-0974D88E0D82}" destId="{C8282A9B-11A2-4DCA-9559-8371EF166BE8}" srcOrd="5" destOrd="0" parTransId="{76096B80-6A2D-4645-8281-5C154265A9F0}" sibTransId="{F157EFF8-23DA-4A8C-916B-184CBB7292EA}"/>
    <dgm:cxn modelId="{36CF6CBF-96F9-4966-BBEA-0F38F605AB07}" type="presOf" srcId="{277E73E2-6A50-4F3A-9DDE-F87313945319}" destId="{945E271B-83BE-41E0-B5EB-222CDF5E2BF8}" srcOrd="0" destOrd="4" presId="urn:microsoft.com/office/officeart/2005/8/layout/hProcess7"/>
    <dgm:cxn modelId="{F6890073-FBD4-437C-BF50-303360086617}" type="presOf" srcId="{C6DD9C97-F4DC-4E99-904D-08AC97BBB004}" destId="{945E271B-83BE-41E0-B5EB-222CDF5E2BF8}" srcOrd="0" destOrd="0" presId="urn:microsoft.com/office/officeart/2005/8/layout/hProcess7"/>
    <dgm:cxn modelId="{BBA0F84F-C0FD-430B-8E22-3F9DFF6ED2AC}" srcId="{11B1A18D-C8FE-4D3C-B52A-0974D88E0D82}" destId="{277E73E2-6A50-4F3A-9DDE-F87313945319}" srcOrd="4" destOrd="0" parTransId="{04D8CBB8-E0FD-4F12-BF79-3E32B0E1765F}" sibTransId="{ED4EB51C-DE1C-4DA6-9B9A-6AEAA16B1554}"/>
    <dgm:cxn modelId="{0900CBE0-8F88-4D18-86A3-0CE36441F782}" type="presOf" srcId="{11B1A18D-C8FE-4D3C-B52A-0974D88E0D82}" destId="{2F0C4211-73FF-43E7-8833-FCB71C46695A}" srcOrd="1" destOrd="0" presId="urn:microsoft.com/office/officeart/2005/8/layout/hProcess7"/>
    <dgm:cxn modelId="{CDA8A149-3018-44D6-AF44-B2796442F4ED}" type="presOf" srcId="{B99CCA91-0D35-4BB6-9A06-2950F348BA46}" destId="{945E271B-83BE-41E0-B5EB-222CDF5E2BF8}" srcOrd="0" destOrd="2" presId="urn:microsoft.com/office/officeart/2005/8/layout/hProcess7"/>
    <dgm:cxn modelId="{52BEF24B-8DE0-4F3D-8B4B-E82B6CF04120}" type="presParOf" srcId="{B9B261B1-038E-42A7-BB81-3E38E3F73D82}" destId="{9CFF573E-FED3-4755-9F01-641BF8CE5A7F}" srcOrd="0" destOrd="0" presId="urn:microsoft.com/office/officeart/2005/8/layout/hProcess7"/>
    <dgm:cxn modelId="{FE8E1236-4D20-459E-87A7-AF75C72FB4B2}" type="presParOf" srcId="{9CFF573E-FED3-4755-9F01-641BF8CE5A7F}" destId="{C37A33F4-C6E0-49E2-BDA3-7A17A7E76EC9}" srcOrd="0" destOrd="0" presId="urn:microsoft.com/office/officeart/2005/8/layout/hProcess7"/>
    <dgm:cxn modelId="{1722A706-E9B6-4C17-9A36-6F28319AF7CB}" type="presParOf" srcId="{9CFF573E-FED3-4755-9F01-641BF8CE5A7F}" destId="{2F0C4211-73FF-43E7-8833-FCB71C46695A}" srcOrd="1" destOrd="0" presId="urn:microsoft.com/office/officeart/2005/8/layout/hProcess7"/>
    <dgm:cxn modelId="{88292081-DFE9-4F12-8E1A-884B035295BC}" type="presParOf" srcId="{9CFF573E-FED3-4755-9F01-641BF8CE5A7F}" destId="{945E271B-83BE-41E0-B5EB-222CDF5E2BF8}" srcOrd="2" destOrd="0" presId="urn:microsoft.com/office/officeart/2005/8/layout/hProcess7"/>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4AEBB4-6D8A-4A0D-AFE0-55B7FF970A8F}" type="doc">
      <dgm:prSet loTypeId="urn:microsoft.com/office/officeart/2005/8/layout/gear1" loCatId="process" qsTypeId="urn:microsoft.com/office/officeart/2005/8/quickstyle/3d3" qsCatId="3D" csTypeId="urn:microsoft.com/office/officeart/2005/8/colors/accent1_2" csCatId="accent1" phldr="1"/>
      <dgm:spPr/>
      <dgm:t>
        <a:bodyPr/>
        <a:lstStyle/>
        <a:p>
          <a:endParaRPr lang="es-EC"/>
        </a:p>
      </dgm:t>
    </dgm:pt>
    <dgm:pt modelId="{F1F958DF-6240-4020-B6C9-AF59BEBA82C9}">
      <dgm:prSet phldrT="[Texto]" custT="1"/>
      <dgm:spPr>
        <a:solidFill>
          <a:srgbClr val="99FF66"/>
        </a:solidFill>
      </dgm:spPr>
      <dgm:t>
        <a:bodyPr/>
        <a:lstStyle/>
        <a:p>
          <a:r>
            <a:rPr lang="es-EC" sz="1600" b="1" dirty="0" smtClean="0">
              <a:solidFill>
                <a:schemeClr val="tx1"/>
              </a:solidFill>
            </a:rPr>
            <a:t>Microsoft Excel</a:t>
          </a:r>
          <a:endParaRPr lang="es-EC" sz="1600" b="1" dirty="0">
            <a:solidFill>
              <a:schemeClr val="tx1"/>
            </a:solidFill>
          </a:endParaRPr>
        </a:p>
      </dgm:t>
    </dgm:pt>
    <dgm:pt modelId="{FA421BEB-0A5F-408D-A969-ED8D950F8568}" type="parTrans" cxnId="{F7D249AC-F7AA-4608-BE3C-A6297159FFD7}">
      <dgm:prSet/>
      <dgm:spPr/>
      <dgm:t>
        <a:bodyPr/>
        <a:lstStyle/>
        <a:p>
          <a:endParaRPr lang="es-EC" sz="2400" b="1">
            <a:solidFill>
              <a:schemeClr val="tx1"/>
            </a:solidFill>
          </a:endParaRPr>
        </a:p>
      </dgm:t>
    </dgm:pt>
    <dgm:pt modelId="{AEA773D5-1AC9-46CD-9988-F4AA8B764342}" type="sibTrans" cxnId="{F7D249AC-F7AA-4608-BE3C-A6297159FFD7}">
      <dgm:prSet/>
      <dgm:spPr/>
      <dgm:t>
        <a:bodyPr/>
        <a:lstStyle/>
        <a:p>
          <a:endParaRPr lang="es-EC" sz="2400" b="1">
            <a:solidFill>
              <a:schemeClr val="tx1"/>
            </a:solidFill>
          </a:endParaRPr>
        </a:p>
      </dgm:t>
    </dgm:pt>
    <dgm:pt modelId="{FD2F034A-E960-42E7-B65F-40821FC29556}">
      <dgm:prSet phldrT="[Texto]" custT="1"/>
      <dgm:spPr>
        <a:solidFill>
          <a:srgbClr val="99FF66"/>
        </a:solidFill>
      </dgm:spPr>
      <dgm:t>
        <a:bodyPr/>
        <a:lstStyle/>
        <a:p>
          <a:r>
            <a:rPr lang="es-EC" sz="1600" b="1" dirty="0" err="1" smtClean="0">
              <a:solidFill>
                <a:schemeClr val="tx1"/>
              </a:solidFill>
            </a:rPr>
            <a:t>Quipux</a:t>
          </a:r>
          <a:endParaRPr lang="es-EC" sz="1600" b="1" dirty="0">
            <a:solidFill>
              <a:schemeClr val="tx1"/>
            </a:solidFill>
          </a:endParaRPr>
        </a:p>
      </dgm:t>
    </dgm:pt>
    <dgm:pt modelId="{392FBC84-F6F7-4C1D-A824-A93D1DD02BB5}" type="parTrans" cxnId="{E5FA8E6C-5C24-4792-A822-019F9C42AD95}">
      <dgm:prSet/>
      <dgm:spPr/>
      <dgm:t>
        <a:bodyPr/>
        <a:lstStyle/>
        <a:p>
          <a:endParaRPr lang="es-EC" sz="2400" b="1">
            <a:solidFill>
              <a:schemeClr val="tx1"/>
            </a:solidFill>
          </a:endParaRPr>
        </a:p>
      </dgm:t>
    </dgm:pt>
    <dgm:pt modelId="{49C9572A-2B50-4897-B946-6441EA4A7865}" type="sibTrans" cxnId="{E5FA8E6C-5C24-4792-A822-019F9C42AD95}">
      <dgm:prSet/>
      <dgm:spPr/>
      <dgm:t>
        <a:bodyPr/>
        <a:lstStyle/>
        <a:p>
          <a:endParaRPr lang="es-EC" sz="2400" b="1">
            <a:solidFill>
              <a:schemeClr val="tx1"/>
            </a:solidFill>
          </a:endParaRPr>
        </a:p>
      </dgm:t>
    </dgm:pt>
    <dgm:pt modelId="{8A4C9CC7-EEF0-4FF8-8CBF-F08DE777D2FC}">
      <dgm:prSet phldrT="[Texto]" custT="1"/>
      <dgm:spPr>
        <a:solidFill>
          <a:srgbClr val="99FF66"/>
        </a:solidFill>
      </dgm:spPr>
      <dgm:t>
        <a:bodyPr/>
        <a:lstStyle/>
        <a:p>
          <a:r>
            <a:rPr lang="es-EC" sz="1600" b="1" dirty="0" smtClean="0">
              <a:solidFill>
                <a:schemeClr val="tx1"/>
              </a:solidFill>
            </a:rPr>
            <a:t>PKI</a:t>
          </a:r>
          <a:endParaRPr lang="es-EC" sz="1600" b="1" dirty="0">
            <a:solidFill>
              <a:schemeClr val="tx1"/>
            </a:solidFill>
          </a:endParaRPr>
        </a:p>
      </dgm:t>
    </dgm:pt>
    <dgm:pt modelId="{5D8E62AE-2338-4219-981A-BBEC39507895}" type="parTrans" cxnId="{BA5FB99E-1464-480D-B1D8-9C0EDA9E2480}">
      <dgm:prSet/>
      <dgm:spPr/>
      <dgm:t>
        <a:bodyPr/>
        <a:lstStyle/>
        <a:p>
          <a:endParaRPr lang="es-EC" sz="2400" b="1">
            <a:solidFill>
              <a:schemeClr val="tx1"/>
            </a:solidFill>
          </a:endParaRPr>
        </a:p>
      </dgm:t>
    </dgm:pt>
    <dgm:pt modelId="{B2811AE2-F326-4078-9667-18610FDE5BA5}" type="sibTrans" cxnId="{BA5FB99E-1464-480D-B1D8-9C0EDA9E2480}">
      <dgm:prSet/>
      <dgm:spPr/>
      <dgm:t>
        <a:bodyPr/>
        <a:lstStyle/>
        <a:p>
          <a:endParaRPr lang="es-EC" sz="2400" b="1">
            <a:solidFill>
              <a:schemeClr val="tx1"/>
            </a:solidFill>
          </a:endParaRPr>
        </a:p>
      </dgm:t>
    </dgm:pt>
    <dgm:pt modelId="{1A5F3803-3765-4D84-B915-FB979B7F67CD}">
      <dgm:prSet phldrT="[Texto]" phldr="1"/>
      <dgm:spPr/>
      <dgm:t>
        <a:bodyPr/>
        <a:lstStyle/>
        <a:p>
          <a:endParaRPr lang="es-EC" sz="2400" b="1">
            <a:solidFill>
              <a:schemeClr val="tx1"/>
            </a:solidFill>
          </a:endParaRPr>
        </a:p>
      </dgm:t>
    </dgm:pt>
    <dgm:pt modelId="{570B4721-3CE4-4914-AC39-379362E94FEB}" type="parTrans" cxnId="{FBF48835-8E4F-4772-8108-B607D69D3E94}">
      <dgm:prSet/>
      <dgm:spPr/>
      <dgm:t>
        <a:bodyPr/>
        <a:lstStyle/>
        <a:p>
          <a:endParaRPr lang="es-EC" sz="2400" b="1">
            <a:solidFill>
              <a:schemeClr val="tx1"/>
            </a:solidFill>
          </a:endParaRPr>
        </a:p>
      </dgm:t>
    </dgm:pt>
    <dgm:pt modelId="{C55F8061-2905-4CD2-B052-673D4B5B50A3}" type="sibTrans" cxnId="{FBF48835-8E4F-4772-8108-B607D69D3E94}">
      <dgm:prSet/>
      <dgm:spPr/>
      <dgm:t>
        <a:bodyPr/>
        <a:lstStyle/>
        <a:p>
          <a:endParaRPr lang="es-EC" sz="2400" b="1">
            <a:solidFill>
              <a:schemeClr val="tx1"/>
            </a:solidFill>
          </a:endParaRPr>
        </a:p>
      </dgm:t>
    </dgm:pt>
    <dgm:pt modelId="{43FB1F27-8329-4CB6-93B8-9799DC8462D8}">
      <dgm:prSet phldrT="[Texto]"/>
      <dgm:spPr/>
      <dgm:t>
        <a:bodyPr/>
        <a:lstStyle/>
        <a:p>
          <a:endParaRPr lang="es-EC" sz="2400" b="1"/>
        </a:p>
      </dgm:t>
    </dgm:pt>
    <dgm:pt modelId="{149A05CF-C516-4C31-A641-5852F970F73E}" type="parTrans" cxnId="{372BA30D-2807-450E-9BEE-7763F4C43BF8}">
      <dgm:prSet/>
      <dgm:spPr/>
      <dgm:t>
        <a:bodyPr/>
        <a:lstStyle/>
        <a:p>
          <a:endParaRPr lang="es-EC" sz="2400" b="1">
            <a:solidFill>
              <a:schemeClr val="tx1"/>
            </a:solidFill>
          </a:endParaRPr>
        </a:p>
      </dgm:t>
    </dgm:pt>
    <dgm:pt modelId="{EA76FC29-6E92-4832-B940-DFF1AAF6FD3E}" type="sibTrans" cxnId="{372BA30D-2807-450E-9BEE-7763F4C43BF8}">
      <dgm:prSet/>
      <dgm:spPr/>
      <dgm:t>
        <a:bodyPr/>
        <a:lstStyle/>
        <a:p>
          <a:endParaRPr lang="es-EC" sz="2400" b="1">
            <a:solidFill>
              <a:schemeClr val="tx1"/>
            </a:solidFill>
          </a:endParaRPr>
        </a:p>
      </dgm:t>
    </dgm:pt>
    <dgm:pt modelId="{335D28E3-741B-4F31-9718-21F842CEB45F}">
      <dgm:prSet phldrT="[Texto]" phldr="1"/>
      <dgm:spPr/>
      <dgm:t>
        <a:bodyPr/>
        <a:lstStyle/>
        <a:p>
          <a:endParaRPr lang="es-EC" sz="2400" b="1" dirty="0">
            <a:solidFill>
              <a:schemeClr val="tx1"/>
            </a:solidFill>
          </a:endParaRPr>
        </a:p>
      </dgm:t>
    </dgm:pt>
    <dgm:pt modelId="{B7F72129-E7D2-4F1D-8F51-B6A5C8EA6FC8}" type="parTrans" cxnId="{AC093D00-62E5-4F6E-82E1-62A28F3E549C}">
      <dgm:prSet/>
      <dgm:spPr/>
      <dgm:t>
        <a:bodyPr/>
        <a:lstStyle/>
        <a:p>
          <a:endParaRPr lang="es-EC" sz="2400" b="1">
            <a:solidFill>
              <a:schemeClr val="tx1"/>
            </a:solidFill>
          </a:endParaRPr>
        </a:p>
      </dgm:t>
    </dgm:pt>
    <dgm:pt modelId="{FE210C7F-7F5C-4A7A-938E-C01AB19EB563}" type="sibTrans" cxnId="{AC093D00-62E5-4F6E-82E1-62A28F3E549C}">
      <dgm:prSet/>
      <dgm:spPr/>
      <dgm:t>
        <a:bodyPr/>
        <a:lstStyle/>
        <a:p>
          <a:endParaRPr lang="es-EC" sz="2400" b="1">
            <a:solidFill>
              <a:schemeClr val="tx1"/>
            </a:solidFill>
          </a:endParaRPr>
        </a:p>
      </dgm:t>
    </dgm:pt>
    <dgm:pt modelId="{3789FC9A-8A43-4E6E-B4CD-348958C2EF5F}">
      <dgm:prSet phldrT="[Texto]" phldr="1"/>
      <dgm:spPr/>
      <dgm:t>
        <a:bodyPr/>
        <a:lstStyle/>
        <a:p>
          <a:endParaRPr lang="es-EC" sz="2400" b="1">
            <a:solidFill>
              <a:schemeClr val="tx1"/>
            </a:solidFill>
          </a:endParaRPr>
        </a:p>
      </dgm:t>
    </dgm:pt>
    <dgm:pt modelId="{D6F94078-CC9E-4B28-A6C6-9B142579C5E8}" type="parTrans" cxnId="{C0765C64-8AB2-4A11-8371-9001272AEA26}">
      <dgm:prSet/>
      <dgm:spPr/>
      <dgm:t>
        <a:bodyPr/>
        <a:lstStyle/>
        <a:p>
          <a:endParaRPr lang="es-EC" sz="2400" b="1">
            <a:solidFill>
              <a:schemeClr val="tx1"/>
            </a:solidFill>
          </a:endParaRPr>
        </a:p>
      </dgm:t>
    </dgm:pt>
    <dgm:pt modelId="{8FFFC2DE-B683-4C2E-A3F5-B00688DD8AEC}" type="sibTrans" cxnId="{C0765C64-8AB2-4A11-8371-9001272AEA26}">
      <dgm:prSet/>
      <dgm:spPr/>
      <dgm:t>
        <a:bodyPr/>
        <a:lstStyle/>
        <a:p>
          <a:endParaRPr lang="es-EC" sz="2400" b="1">
            <a:solidFill>
              <a:schemeClr val="tx1"/>
            </a:solidFill>
          </a:endParaRPr>
        </a:p>
      </dgm:t>
    </dgm:pt>
    <dgm:pt modelId="{755A882C-9E96-4063-8C56-8D94271FA76C}">
      <dgm:prSet phldrT="[Texto]" phldr="1"/>
      <dgm:spPr/>
      <dgm:t>
        <a:bodyPr/>
        <a:lstStyle/>
        <a:p>
          <a:endParaRPr lang="es-EC" sz="2400" b="1">
            <a:solidFill>
              <a:schemeClr val="tx1"/>
            </a:solidFill>
          </a:endParaRPr>
        </a:p>
      </dgm:t>
    </dgm:pt>
    <dgm:pt modelId="{F50B2785-93DC-4A17-89AD-7E5BE3DDA9B2}" type="parTrans" cxnId="{5DBF7E91-9DFE-436B-A360-54D124A6A56C}">
      <dgm:prSet/>
      <dgm:spPr/>
      <dgm:t>
        <a:bodyPr/>
        <a:lstStyle/>
        <a:p>
          <a:endParaRPr lang="es-EC" sz="2400" b="1">
            <a:solidFill>
              <a:schemeClr val="tx1"/>
            </a:solidFill>
          </a:endParaRPr>
        </a:p>
      </dgm:t>
    </dgm:pt>
    <dgm:pt modelId="{D8AC5BDC-A88A-4E56-9E90-E4DDD3C495A6}" type="sibTrans" cxnId="{5DBF7E91-9DFE-436B-A360-54D124A6A56C}">
      <dgm:prSet/>
      <dgm:spPr/>
      <dgm:t>
        <a:bodyPr/>
        <a:lstStyle/>
        <a:p>
          <a:endParaRPr lang="es-EC" sz="2400" b="1">
            <a:solidFill>
              <a:schemeClr val="tx1"/>
            </a:solidFill>
          </a:endParaRPr>
        </a:p>
      </dgm:t>
    </dgm:pt>
    <dgm:pt modelId="{345939B7-0196-4329-84B7-E9D802D31406}" type="pres">
      <dgm:prSet presAssocID="{584AEBB4-6D8A-4A0D-AFE0-55B7FF970A8F}" presName="composite" presStyleCnt="0">
        <dgm:presLayoutVars>
          <dgm:chMax val="3"/>
          <dgm:animLvl val="lvl"/>
          <dgm:resizeHandles val="exact"/>
        </dgm:presLayoutVars>
      </dgm:prSet>
      <dgm:spPr/>
      <dgm:t>
        <a:bodyPr/>
        <a:lstStyle/>
        <a:p>
          <a:endParaRPr lang="es-EC"/>
        </a:p>
      </dgm:t>
    </dgm:pt>
    <dgm:pt modelId="{73082400-C44E-4E28-B9F5-D2702EAC924B}" type="pres">
      <dgm:prSet presAssocID="{F1F958DF-6240-4020-B6C9-AF59BEBA82C9}" presName="gear1" presStyleLbl="node1" presStyleIdx="0" presStyleCnt="3">
        <dgm:presLayoutVars>
          <dgm:chMax val="1"/>
          <dgm:bulletEnabled val="1"/>
        </dgm:presLayoutVars>
      </dgm:prSet>
      <dgm:spPr/>
      <dgm:t>
        <a:bodyPr/>
        <a:lstStyle/>
        <a:p>
          <a:endParaRPr lang="es-EC"/>
        </a:p>
      </dgm:t>
    </dgm:pt>
    <dgm:pt modelId="{5AFA89C6-7C28-4500-8C16-434013991B38}" type="pres">
      <dgm:prSet presAssocID="{F1F958DF-6240-4020-B6C9-AF59BEBA82C9}" presName="gear1srcNode" presStyleLbl="node1" presStyleIdx="0" presStyleCnt="3"/>
      <dgm:spPr/>
      <dgm:t>
        <a:bodyPr/>
        <a:lstStyle/>
        <a:p>
          <a:endParaRPr lang="es-EC"/>
        </a:p>
      </dgm:t>
    </dgm:pt>
    <dgm:pt modelId="{899AA3AF-3208-4CAA-869C-BC5987A4E3A0}" type="pres">
      <dgm:prSet presAssocID="{F1F958DF-6240-4020-B6C9-AF59BEBA82C9}" presName="gear1dstNode" presStyleLbl="node1" presStyleIdx="0" presStyleCnt="3"/>
      <dgm:spPr/>
      <dgm:t>
        <a:bodyPr/>
        <a:lstStyle/>
        <a:p>
          <a:endParaRPr lang="es-EC"/>
        </a:p>
      </dgm:t>
    </dgm:pt>
    <dgm:pt modelId="{E92DA70C-1E37-4D36-B71C-B795385E9DC6}" type="pres">
      <dgm:prSet presAssocID="{FD2F034A-E960-42E7-B65F-40821FC29556}" presName="gear2" presStyleLbl="node1" presStyleIdx="1" presStyleCnt="3">
        <dgm:presLayoutVars>
          <dgm:chMax val="1"/>
          <dgm:bulletEnabled val="1"/>
        </dgm:presLayoutVars>
      </dgm:prSet>
      <dgm:spPr/>
      <dgm:t>
        <a:bodyPr/>
        <a:lstStyle/>
        <a:p>
          <a:endParaRPr lang="es-EC"/>
        </a:p>
      </dgm:t>
    </dgm:pt>
    <dgm:pt modelId="{4963FA0F-211A-489E-919F-07C2FCD56AC6}" type="pres">
      <dgm:prSet presAssocID="{FD2F034A-E960-42E7-B65F-40821FC29556}" presName="gear2srcNode" presStyleLbl="node1" presStyleIdx="1" presStyleCnt="3"/>
      <dgm:spPr/>
      <dgm:t>
        <a:bodyPr/>
        <a:lstStyle/>
        <a:p>
          <a:endParaRPr lang="es-EC"/>
        </a:p>
      </dgm:t>
    </dgm:pt>
    <dgm:pt modelId="{F83EADE0-A817-4910-B844-670A3DADA1F0}" type="pres">
      <dgm:prSet presAssocID="{FD2F034A-E960-42E7-B65F-40821FC29556}" presName="gear2dstNode" presStyleLbl="node1" presStyleIdx="1" presStyleCnt="3"/>
      <dgm:spPr/>
      <dgm:t>
        <a:bodyPr/>
        <a:lstStyle/>
        <a:p>
          <a:endParaRPr lang="es-EC"/>
        </a:p>
      </dgm:t>
    </dgm:pt>
    <dgm:pt modelId="{2DA908D2-55A6-45C0-B9A5-EDFFEFEA7913}" type="pres">
      <dgm:prSet presAssocID="{8A4C9CC7-EEF0-4FF8-8CBF-F08DE777D2FC}" presName="gear3" presStyleLbl="node1" presStyleIdx="2" presStyleCnt="3"/>
      <dgm:spPr/>
      <dgm:t>
        <a:bodyPr/>
        <a:lstStyle/>
        <a:p>
          <a:endParaRPr lang="es-EC"/>
        </a:p>
      </dgm:t>
    </dgm:pt>
    <dgm:pt modelId="{BAA77B9E-7F2A-4C40-BE9C-F208F96CC676}" type="pres">
      <dgm:prSet presAssocID="{8A4C9CC7-EEF0-4FF8-8CBF-F08DE777D2FC}" presName="gear3tx" presStyleLbl="node1" presStyleIdx="2" presStyleCnt="3">
        <dgm:presLayoutVars>
          <dgm:chMax val="1"/>
          <dgm:bulletEnabled val="1"/>
        </dgm:presLayoutVars>
      </dgm:prSet>
      <dgm:spPr/>
      <dgm:t>
        <a:bodyPr/>
        <a:lstStyle/>
        <a:p>
          <a:endParaRPr lang="es-EC"/>
        </a:p>
      </dgm:t>
    </dgm:pt>
    <dgm:pt modelId="{B2E393B2-092F-4759-B694-E1166A9720F8}" type="pres">
      <dgm:prSet presAssocID="{8A4C9CC7-EEF0-4FF8-8CBF-F08DE777D2FC}" presName="gear3srcNode" presStyleLbl="node1" presStyleIdx="2" presStyleCnt="3"/>
      <dgm:spPr/>
      <dgm:t>
        <a:bodyPr/>
        <a:lstStyle/>
        <a:p>
          <a:endParaRPr lang="es-EC"/>
        </a:p>
      </dgm:t>
    </dgm:pt>
    <dgm:pt modelId="{53D4F340-D62B-47CF-90B2-96975A1BB1F9}" type="pres">
      <dgm:prSet presAssocID="{8A4C9CC7-EEF0-4FF8-8CBF-F08DE777D2FC}" presName="gear3dstNode" presStyleLbl="node1" presStyleIdx="2" presStyleCnt="3"/>
      <dgm:spPr/>
      <dgm:t>
        <a:bodyPr/>
        <a:lstStyle/>
        <a:p>
          <a:endParaRPr lang="es-EC"/>
        </a:p>
      </dgm:t>
    </dgm:pt>
    <dgm:pt modelId="{BE2E690D-E715-43BA-9C41-2BE282A5938C}" type="pres">
      <dgm:prSet presAssocID="{AEA773D5-1AC9-46CD-9988-F4AA8B764342}" presName="connector1" presStyleLbl="sibTrans2D1" presStyleIdx="0" presStyleCnt="3"/>
      <dgm:spPr/>
      <dgm:t>
        <a:bodyPr/>
        <a:lstStyle/>
        <a:p>
          <a:endParaRPr lang="es-EC"/>
        </a:p>
      </dgm:t>
    </dgm:pt>
    <dgm:pt modelId="{1C5886B9-5EEC-43D5-8513-34DF17105F1D}" type="pres">
      <dgm:prSet presAssocID="{49C9572A-2B50-4897-B946-6441EA4A7865}" presName="connector2" presStyleLbl="sibTrans2D1" presStyleIdx="1" presStyleCnt="3"/>
      <dgm:spPr/>
      <dgm:t>
        <a:bodyPr/>
        <a:lstStyle/>
        <a:p>
          <a:endParaRPr lang="es-EC"/>
        </a:p>
      </dgm:t>
    </dgm:pt>
    <dgm:pt modelId="{779CFECB-EBA0-4E72-9281-98E75F3F67A5}" type="pres">
      <dgm:prSet presAssocID="{B2811AE2-F326-4078-9667-18610FDE5BA5}" presName="connector3" presStyleLbl="sibTrans2D1" presStyleIdx="2" presStyleCnt="3"/>
      <dgm:spPr/>
      <dgm:t>
        <a:bodyPr/>
        <a:lstStyle/>
        <a:p>
          <a:endParaRPr lang="es-EC"/>
        </a:p>
      </dgm:t>
    </dgm:pt>
  </dgm:ptLst>
  <dgm:cxnLst>
    <dgm:cxn modelId="{C0AC56BB-773C-4F90-8713-7F73568F8230}" type="presOf" srcId="{8A4C9CC7-EEF0-4FF8-8CBF-F08DE777D2FC}" destId="{53D4F340-D62B-47CF-90B2-96975A1BB1F9}" srcOrd="3" destOrd="0" presId="urn:microsoft.com/office/officeart/2005/8/layout/gear1"/>
    <dgm:cxn modelId="{9C9CEA7A-1762-4F34-B2CB-594F4AC10753}" type="presOf" srcId="{8A4C9CC7-EEF0-4FF8-8CBF-F08DE777D2FC}" destId="{BAA77B9E-7F2A-4C40-BE9C-F208F96CC676}" srcOrd="1" destOrd="0" presId="urn:microsoft.com/office/officeart/2005/8/layout/gear1"/>
    <dgm:cxn modelId="{72DCA5B1-7B82-49B3-9B75-B40D1EE9E9BC}" type="presOf" srcId="{AEA773D5-1AC9-46CD-9988-F4AA8B764342}" destId="{BE2E690D-E715-43BA-9C41-2BE282A5938C}" srcOrd="0" destOrd="0" presId="urn:microsoft.com/office/officeart/2005/8/layout/gear1"/>
    <dgm:cxn modelId="{372BA30D-2807-450E-9BEE-7763F4C43BF8}" srcId="{584AEBB4-6D8A-4A0D-AFE0-55B7FF970A8F}" destId="{43FB1F27-8329-4CB6-93B8-9799DC8462D8}" srcOrd="4" destOrd="0" parTransId="{149A05CF-C516-4C31-A641-5852F970F73E}" sibTransId="{EA76FC29-6E92-4832-B940-DFF1AAF6FD3E}"/>
    <dgm:cxn modelId="{6A3C7CED-418C-41C6-B973-BC384ECC70A7}" type="presOf" srcId="{584AEBB4-6D8A-4A0D-AFE0-55B7FF970A8F}" destId="{345939B7-0196-4329-84B7-E9D802D31406}" srcOrd="0" destOrd="0" presId="urn:microsoft.com/office/officeart/2005/8/layout/gear1"/>
    <dgm:cxn modelId="{F464F0DC-3A02-4A18-AE23-10D14DB50EFE}" type="presOf" srcId="{FD2F034A-E960-42E7-B65F-40821FC29556}" destId="{E92DA70C-1E37-4D36-B71C-B795385E9DC6}" srcOrd="0" destOrd="0" presId="urn:microsoft.com/office/officeart/2005/8/layout/gear1"/>
    <dgm:cxn modelId="{8FAC21D3-C639-4F35-AB53-D2B41A39B3A9}" type="presOf" srcId="{B2811AE2-F326-4078-9667-18610FDE5BA5}" destId="{779CFECB-EBA0-4E72-9281-98E75F3F67A5}" srcOrd="0" destOrd="0" presId="urn:microsoft.com/office/officeart/2005/8/layout/gear1"/>
    <dgm:cxn modelId="{B5E614C6-BC53-4236-BAC7-EEA336C38299}" type="presOf" srcId="{FD2F034A-E960-42E7-B65F-40821FC29556}" destId="{4963FA0F-211A-489E-919F-07C2FCD56AC6}" srcOrd="1" destOrd="0" presId="urn:microsoft.com/office/officeart/2005/8/layout/gear1"/>
    <dgm:cxn modelId="{5F7AD797-F270-4AE0-BC3E-E3972D9452F3}" type="presOf" srcId="{49C9572A-2B50-4897-B946-6441EA4A7865}" destId="{1C5886B9-5EEC-43D5-8513-34DF17105F1D}" srcOrd="0" destOrd="0" presId="urn:microsoft.com/office/officeart/2005/8/layout/gear1"/>
    <dgm:cxn modelId="{AC093D00-62E5-4F6E-82E1-62A28F3E549C}" srcId="{584AEBB4-6D8A-4A0D-AFE0-55B7FF970A8F}" destId="{335D28E3-741B-4F31-9718-21F842CEB45F}" srcOrd="5" destOrd="0" parTransId="{B7F72129-E7D2-4F1D-8F51-B6A5C8EA6FC8}" sibTransId="{FE210C7F-7F5C-4A7A-938E-C01AB19EB563}"/>
    <dgm:cxn modelId="{E5FA8E6C-5C24-4792-A822-019F9C42AD95}" srcId="{584AEBB4-6D8A-4A0D-AFE0-55B7FF970A8F}" destId="{FD2F034A-E960-42E7-B65F-40821FC29556}" srcOrd="1" destOrd="0" parTransId="{392FBC84-F6F7-4C1D-A824-A93D1DD02BB5}" sibTransId="{49C9572A-2B50-4897-B946-6441EA4A7865}"/>
    <dgm:cxn modelId="{91247AB3-4902-472A-AF84-54E1E2259028}" type="presOf" srcId="{FD2F034A-E960-42E7-B65F-40821FC29556}" destId="{F83EADE0-A817-4910-B844-670A3DADA1F0}" srcOrd="2" destOrd="0" presId="urn:microsoft.com/office/officeart/2005/8/layout/gear1"/>
    <dgm:cxn modelId="{7E7EAF95-6535-42E8-818E-B5936E1B4936}" type="presOf" srcId="{F1F958DF-6240-4020-B6C9-AF59BEBA82C9}" destId="{899AA3AF-3208-4CAA-869C-BC5987A4E3A0}" srcOrd="2" destOrd="0" presId="urn:microsoft.com/office/officeart/2005/8/layout/gear1"/>
    <dgm:cxn modelId="{D838C610-A1D1-43E4-ABC8-8B335D90CCE9}" type="presOf" srcId="{8A4C9CC7-EEF0-4FF8-8CBF-F08DE777D2FC}" destId="{2DA908D2-55A6-45C0-B9A5-EDFFEFEA7913}" srcOrd="0" destOrd="0" presId="urn:microsoft.com/office/officeart/2005/8/layout/gear1"/>
    <dgm:cxn modelId="{5DBF7E91-9DFE-436B-A360-54D124A6A56C}" srcId="{584AEBB4-6D8A-4A0D-AFE0-55B7FF970A8F}" destId="{755A882C-9E96-4063-8C56-8D94271FA76C}" srcOrd="7" destOrd="0" parTransId="{F50B2785-93DC-4A17-89AD-7E5BE3DDA9B2}" sibTransId="{D8AC5BDC-A88A-4E56-9E90-E4DDD3C495A6}"/>
    <dgm:cxn modelId="{8283E408-18F5-4C98-9949-903A15A5D0EC}" type="presOf" srcId="{F1F958DF-6240-4020-B6C9-AF59BEBA82C9}" destId="{5AFA89C6-7C28-4500-8C16-434013991B38}" srcOrd="1" destOrd="0" presId="urn:microsoft.com/office/officeart/2005/8/layout/gear1"/>
    <dgm:cxn modelId="{1B692530-4C4C-4AB6-8E1A-2F0527AD42D2}" type="presOf" srcId="{8A4C9CC7-EEF0-4FF8-8CBF-F08DE777D2FC}" destId="{B2E393B2-092F-4759-B694-E1166A9720F8}" srcOrd="2" destOrd="0" presId="urn:microsoft.com/office/officeart/2005/8/layout/gear1"/>
    <dgm:cxn modelId="{F7D249AC-F7AA-4608-BE3C-A6297159FFD7}" srcId="{584AEBB4-6D8A-4A0D-AFE0-55B7FF970A8F}" destId="{F1F958DF-6240-4020-B6C9-AF59BEBA82C9}" srcOrd="0" destOrd="0" parTransId="{FA421BEB-0A5F-408D-A969-ED8D950F8568}" sibTransId="{AEA773D5-1AC9-46CD-9988-F4AA8B764342}"/>
    <dgm:cxn modelId="{C0765C64-8AB2-4A11-8371-9001272AEA26}" srcId="{584AEBB4-6D8A-4A0D-AFE0-55B7FF970A8F}" destId="{3789FC9A-8A43-4E6E-B4CD-348958C2EF5F}" srcOrd="6" destOrd="0" parTransId="{D6F94078-CC9E-4B28-A6C6-9B142579C5E8}" sibTransId="{8FFFC2DE-B683-4C2E-A3F5-B00688DD8AEC}"/>
    <dgm:cxn modelId="{BA5FB99E-1464-480D-B1D8-9C0EDA9E2480}" srcId="{584AEBB4-6D8A-4A0D-AFE0-55B7FF970A8F}" destId="{8A4C9CC7-EEF0-4FF8-8CBF-F08DE777D2FC}" srcOrd="2" destOrd="0" parTransId="{5D8E62AE-2338-4219-981A-BBEC39507895}" sibTransId="{B2811AE2-F326-4078-9667-18610FDE5BA5}"/>
    <dgm:cxn modelId="{FBF48835-8E4F-4772-8108-B607D69D3E94}" srcId="{584AEBB4-6D8A-4A0D-AFE0-55B7FF970A8F}" destId="{1A5F3803-3765-4D84-B915-FB979B7F67CD}" srcOrd="3" destOrd="0" parTransId="{570B4721-3CE4-4914-AC39-379362E94FEB}" sibTransId="{C55F8061-2905-4CD2-B052-673D4B5B50A3}"/>
    <dgm:cxn modelId="{D44A57C3-FF12-44E7-9269-98EAC983DBA0}" type="presOf" srcId="{F1F958DF-6240-4020-B6C9-AF59BEBA82C9}" destId="{73082400-C44E-4E28-B9F5-D2702EAC924B}" srcOrd="0" destOrd="0" presId="urn:microsoft.com/office/officeart/2005/8/layout/gear1"/>
    <dgm:cxn modelId="{632A3A21-4823-4C59-9440-B472AF6F1F3E}" type="presParOf" srcId="{345939B7-0196-4329-84B7-E9D802D31406}" destId="{73082400-C44E-4E28-B9F5-D2702EAC924B}" srcOrd="0" destOrd="0" presId="urn:microsoft.com/office/officeart/2005/8/layout/gear1"/>
    <dgm:cxn modelId="{9C7D0D79-DA08-4934-8E4B-4BD6EF31387C}" type="presParOf" srcId="{345939B7-0196-4329-84B7-E9D802D31406}" destId="{5AFA89C6-7C28-4500-8C16-434013991B38}" srcOrd="1" destOrd="0" presId="urn:microsoft.com/office/officeart/2005/8/layout/gear1"/>
    <dgm:cxn modelId="{C033B1A7-B73B-412E-91A8-6AC6A5DF7F54}" type="presParOf" srcId="{345939B7-0196-4329-84B7-E9D802D31406}" destId="{899AA3AF-3208-4CAA-869C-BC5987A4E3A0}" srcOrd="2" destOrd="0" presId="urn:microsoft.com/office/officeart/2005/8/layout/gear1"/>
    <dgm:cxn modelId="{2B0819CB-7641-4FC8-A436-42C803D675CF}" type="presParOf" srcId="{345939B7-0196-4329-84B7-E9D802D31406}" destId="{E92DA70C-1E37-4D36-B71C-B795385E9DC6}" srcOrd="3" destOrd="0" presId="urn:microsoft.com/office/officeart/2005/8/layout/gear1"/>
    <dgm:cxn modelId="{F03D8F2A-B816-4BA5-88BD-16FA387D1B4B}" type="presParOf" srcId="{345939B7-0196-4329-84B7-E9D802D31406}" destId="{4963FA0F-211A-489E-919F-07C2FCD56AC6}" srcOrd="4" destOrd="0" presId="urn:microsoft.com/office/officeart/2005/8/layout/gear1"/>
    <dgm:cxn modelId="{2EDD2CB6-0BE3-4ADE-B716-9DBD39E7C299}" type="presParOf" srcId="{345939B7-0196-4329-84B7-E9D802D31406}" destId="{F83EADE0-A817-4910-B844-670A3DADA1F0}" srcOrd="5" destOrd="0" presId="urn:microsoft.com/office/officeart/2005/8/layout/gear1"/>
    <dgm:cxn modelId="{1CDEAFBE-1D8E-4D99-BDED-14EDFDB32058}" type="presParOf" srcId="{345939B7-0196-4329-84B7-E9D802D31406}" destId="{2DA908D2-55A6-45C0-B9A5-EDFFEFEA7913}" srcOrd="6" destOrd="0" presId="urn:microsoft.com/office/officeart/2005/8/layout/gear1"/>
    <dgm:cxn modelId="{6B8D39A2-EB2C-45BC-A199-4B682D70D943}" type="presParOf" srcId="{345939B7-0196-4329-84B7-E9D802D31406}" destId="{BAA77B9E-7F2A-4C40-BE9C-F208F96CC676}" srcOrd="7" destOrd="0" presId="urn:microsoft.com/office/officeart/2005/8/layout/gear1"/>
    <dgm:cxn modelId="{E73FC4AB-DCE3-4233-AC42-04C5E72AF53C}" type="presParOf" srcId="{345939B7-0196-4329-84B7-E9D802D31406}" destId="{B2E393B2-092F-4759-B694-E1166A9720F8}" srcOrd="8" destOrd="0" presId="urn:microsoft.com/office/officeart/2005/8/layout/gear1"/>
    <dgm:cxn modelId="{33A561CF-8B3F-4B84-8C5C-56295D88FCD4}" type="presParOf" srcId="{345939B7-0196-4329-84B7-E9D802D31406}" destId="{53D4F340-D62B-47CF-90B2-96975A1BB1F9}" srcOrd="9" destOrd="0" presId="urn:microsoft.com/office/officeart/2005/8/layout/gear1"/>
    <dgm:cxn modelId="{62F36484-9E46-4299-B029-0FCA20DD2384}" type="presParOf" srcId="{345939B7-0196-4329-84B7-E9D802D31406}" destId="{BE2E690D-E715-43BA-9C41-2BE282A5938C}" srcOrd="10" destOrd="0" presId="urn:microsoft.com/office/officeart/2005/8/layout/gear1"/>
    <dgm:cxn modelId="{CE891819-8330-40A2-9F87-A5292639C26A}" type="presParOf" srcId="{345939B7-0196-4329-84B7-E9D802D31406}" destId="{1C5886B9-5EEC-43D5-8513-34DF17105F1D}" srcOrd="11" destOrd="0" presId="urn:microsoft.com/office/officeart/2005/8/layout/gear1"/>
    <dgm:cxn modelId="{8D93C4E3-C50E-4E00-A8B2-E6C90458EC10}" type="presParOf" srcId="{345939B7-0196-4329-84B7-E9D802D31406}" destId="{779CFECB-EBA0-4E72-9281-98E75F3F67A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4AEBB4-6D8A-4A0D-AFE0-55B7FF970A8F}" type="doc">
      <dgm:prSet loTypeId="urn:microsoft.com/office/officeart/2005/8/layout/gear1" loCatId="process" qsTypeId="urn:microsoft.com/office/officeart/2005/8/quickstyle/3d3" qsCatId="3D" csTypeId="urn:microsoft.com/office/officeart/2005/8/colors/accent1_2" csCatId="accent1" phldr="1"/>
      <dgm:spPr/>
      <dgm:t>
        <a:bodyPr/>
        <a:lstStyle/>
        <a:p>
          <a:endParaRPr lang="es-EC"/>
        </a:p>
      </dgm:t>
    </dgm:pt>
    <dgm:pt modelId="{F1F958DF-6240-4020-B6C9-AF59BEBA82C9}">
      <dgm:prSet phldrT="[Texto]" custT="1"/>
      <dgm:spPr>
        <a:solidFill>
          <a:srgbClr val="99FF66"/>
        </a:solidFill>
      </dgm:spPr>
      <dgm:t>
        <a:bodyPr/>
        <a:lstStyle/>
        <a:p>
          <a:r>
            <a:rPr lang="es-EC" sz="2400" dirty="0" smtClean="0">
              <a:solidFill>
                <a:schemeClr val="tx1"/>
              </a:solidFill>
            </a:rPr>
            <a:t>OPE</a:t>
          </a:r>
          <a:endParaRPr lang="es-EC" sz="2400" dirty="0">
            <a:solidFill>
              <a:schemeClr val="tx1"/>
            </a:solidFill>
          </a:endParaRPr>
        </a:p>
      </dgm:t>
    </dgm:pt>
    <dgm:pt modelId="{FA421BEB-0A5F-408D-A969-ED8D950F8568}" type="parTrans" cxnId="{F7D249AC-F7AA-4608-BE3C-A6297159FFD7}">
      <dgm:prSet/>
      <dgm:spPr/>
      <dgm:t>
        <a:bodyPr/>
        <a:lstStyle/>
        <a:p>
          <a:endParaRPr lang="es-EC" sz="1400">
            <a:solidFill>
              <a:schemeClr val="tx1"/>
            </a:solidFill>
          </a:endParaRPr>
        </a:p>
      </dgm:t>
    </dgm:pt>
    <dgm:pt modelId="{AEA773D5-1AC9-46CD-9988-F4AA8B764342}" type="sibTrans" cxnId="{F7D249AC-F7AA-4608-BE3C-A6297159FFD7}">
      <dgm:prSet/>
      <dgm:spPr/>
      <dgm:t>
        <a:bodyPr/>
        <a:lstStyle/>
        <a:p>
          <a:endParaRPr lang="es-EC" sz="1400">
            <a:solidFill>
              <a:schemeClr val="tx1"/>
            </a:solidFill>
          </a:endParaRPr>
        </a:p>
      </dgm:t>
    </dgm:pt>
    <dgm:pt modelId="{FD2F034A-E960-42E7-B65F-40821FC29556}">
      <dgm:prSet phldrT="[Texto]" custT="1"/>
      <dgm:spPr>
        <a:solidFill>
          <a:srgbClr val="99FF66"/>
        </a:solidFill>
      </dgm:spPr>
      <dgm:t>
        <a:bodyPr/>
        <a:lstStyle/>
        <a:p>
          <a:r>
            <a:rPr lang="es-EC" sz="2400" dirty="0" smtClean="0">
              <a:solidFill>
                <a:schemeClr val="tx1"/>
              </a:solidFill>
            </a:rPr>
            <a:t>SCI</a:t>
          </a:r>
          <a:endParaRPr lang="es-EC" sz="2400" dirty="0">
            <a:solidFill>
              <a:schemeClr val="tx1"/>
            </a:solidFill>
          </a:endParaRPr>
        </a:p>
      </dgm:t>
    </dgm:pt>
    <dgm:pt modelId="{392FBC84-F6F7-4C1D-A824-A93D1DD02BB5}" type="parTrans" cxnId="{E5FA8E6C-5C24-4792-A822-019F9C42AD95}">
      <dgm:prSet/>
      <dgm:spPr/>
      <dgm:t>
        <a:bodyPr/>
        <a:lstStyle/>
        <a:p>
          <a:endParaRPr lang="es-EC" sz="1400">
            <a:solidFill>
              <a:schemeClr val="tx1"/>
            </a:solidFill>
          </a:endParaRPr>
        </a:p>
      </dgm:t>
    </dgm:pt>
    <dgm:pt modelId="{49C9572A-2B50-4897-B946-6441EA4A7865}" type="sibTrans" cxnId="{E5FA8E6C-5C24-4792-A822-019F9C42AD95}">
      <dgm:prSet/>
      <dgm:spPr/>
      <dgm:t>
        <a:bodyPr/>
        <a:lstStyle/>
        <a:p>
          <a:endParaRPr lang="es-EC" sz="1400">
            <a:solidFill>
              <a:schemeClr val="tx1"/>
            </a:solidFill>
          </a:endParaRPr>
        </a:p>
      </dgm:t>
    </dgm:pt>
    <dgm:pt modelId="{8A4C9CC7-EEF0-4FF8-8CBF-F08DE777D2FC}">
      <dgm:prSet phldrT="[Texto]" custT="1"/>
      <dgm:spPr>
        <a:solidFill>
          <a:srgbClr val="99FF66"/>
        </a:solidFill>
      </dgm:spPr>
      <dgm:t>
        <a:bodyPr/>
        <a:lstStyle/>
        <a:p>
          <a:r>
            <a:rPr lang="es-EC" sz="2400" dirty="0" smtClean="0">
              <a:solidFill>
                <a:schemeClr val="tx1"/>
              </a:solidFill>
            </a:rPr>
            <a:t>SPI</a:t>
          </a:r>
          <a:endParaRPr lang="es-EC" sz="2400" dirty="0">
            <a:solidFill>
              <a:schemeClr val="tx1"/>
            </a:solidFill>
          </a:endParaRPr>
        </a:p>
      </dgm:t>
    </dgm:pt>
    <dgm:pt modelId="{5D8E62AE-2338-4219-981A-BBEC39507895}" type="parTrans" cxnId="{BA5FB99E-1464-480D-B1D8-9C0EDA9E2480}">
      <dgm:prSet/>
      <dgm:spPr/>
      <dgm:t>
        <a:bodyPr/>
        <a:lstStyle/>
        <a:p>
          <a:endParaRPr lang="es-EC" sz="1400">
            <a:solidFill>
              <a:schemeClr val="tx1"/>
            </a:solidFill>
          </a:endParaRPr>
        </a:p>
      </dgm:t>
    </dgm:pt>
    <dgm:pt modelId="{B2811AE2-F326-4078-9667-18610FDE5BA5}" type="sibTrans" cxnId="{BA5FB99E-1464-480D-B1D8-9C0EDA9E2480}">
      <dgm:prSet/>
      <dgm:spPr/>
      <dgm:t>
        <a:bodyPr/>
        <a:lstStyle/>
        <a:p>
          <a:endParaRPr lang="es-EC" sz="1400">
            <a:solidFill>
              <a:schemeClr val="tx1"/>
            </a:solidFill>
          </a:endParaRPr>
        </a:p>
      </dgm:t>
    </dgm:pt>
    <dgm:pt modelId="{1A5F3803-3765-4D84-B915-FB979B7F67CD}">
      <dgm:prSet phldrT="[Texto]" phldr="1"/>
      <dgm:spPr/>
      <dgm:t>
        <a:bodyPr/>
        <a:lstStyle/>
        <a:p>
          <a:endParaRPr lang="es-EC" sz="1400">
            <a:solidFill>
              <a:schemeClr val="tx1"/>
            </a:solidFill>
          </a:endParaRPr>
        </a:p>
      </dgm:t>
    </dgm:pt>
    <dgm:pt modelId="{570B4721-3CE4-4914-AC39-379362E94FEB}" type="parTrans" cxnId="{FBF48835-8E4F-4772-8108-B607D69D3E94}">
      <dgm:prSet/>
      <dgm:spPr/>
      <dgm:t>
        <a:bodyPr/>
        <a:lstStyle/>
        <a:p>
          <a:endParaRPr lang="es-EC" sz="1400">
            <a:solidFill>
              <a:schemeClr val="tx1"/>
            </a:solidFill>
          </a:endParaRPr>
        </a:p>
      </dgm:t>
    </dgm:pt>
    <dgm:pt modelId="{C55F8061-2905-4CD2-B052-673D4B5B50A3}" type="sibTrans" cxnId="{FBF48835-8E4F-4772-8108-B607D69D3E94}">
      <dgm:prSet/>
      <dgm:spPr/>
      <dgm:t>
        <a:bodyPr/>
        <a:lstStyle/>
        <a:p>
          <a:endParaRPr lang="es-EC" sz="1400">
            <a:solidFill>
              <a:schemeClr val="tx1"/>
            </a:solidFill>
          </a:endParaRPr>
        </a:p>
      </dgm:t>
    </dgm:pt>
    <dgm:pt modelId="{43FB1F27-8329-4CB6-93B8-9799DC8462D8}">
      <dgm:prSet phldrT="[Texto]"/>
      <dgm:spPr/>
      <dgm:t>
        <a:bodyPr/>
        <a:lstStyle/>
        <a:p>
          <a:endParaRPr lang="es-EC" sz="1400"/>
        </a:p>
      </dgm:t>
    </dgm:pt>
    <dgm:pt modelId="{149A05CF-C516-4C31-A641-5852F970F73E}" type="parTrans" cxnId="{372BA30D-2807-450E-9BEE-7763F4C43BF8}">
      <dgm:prSet/>
      <dgm:spPr/>
      <dgm:t>
        <a:bodyPr/>
        <a:lstStyle/>
        <a:p>
          <a:endParaRPr lang="es-EC" sz="1400">
            <a:solidFill>
              <a:schemeClr val="tx1"/>
            </a:solidFill>
          </a:endParaRPr>
        </a:p>
      </dgm:t>
    </dgm:pt>
    <dgm:pt modelId="{EA76FC29-6E92-4832-B940-DFF1AAF6FD3E}" type="sibTrans" cxnId="{372BA30D-2807-450E-9BEE-7763F4C43BF8}">
      <dgm:prSet/>
      <dgm:spPr/>
      <dgm:t>
        <a:bodyPr/>
        <a:lstStyle/>
        <a:p>
          <a:endParaRPr lang="es-EC" sz="1400">
            <a:solidFill>
              <a:schemeClr val="tx1"/>
            </a:solidFill>
          </a:endParaRPr>
        </a:p>
      </dgm:t>
    </dgm:pt>
    <dgm:pt modelId="{335D28E3-741B-4F31-9718-21F842CEB45F}">
      <dgm:prSet phldrT="[Texto]" phldr="1"/>
      <dgm:spPr/>
      <dgm:t>
        <a:bodyPr/>
        <a:lstStyle/>
        <a:p>
          <a:endParaRPr lang="es-EC" sz="1400" dirty="0">
            <a:solidFill>
              <a:schemeClr val="tx1"/>
            </a:solidFill>
          </a:endParaRPr>
        </a:p>
      </dgm:t>
    </dgm:pt>
    <dgm:pt modelId="{B7F72129-E7D2-4F1D-8F51-B6A5C8EA6FC8}" type="parTrans" cxnId="{AC093D00-62E5-4F6E-82E1-62A28F3E549C}">
      <dgm:prSet/>
      <dgm:spPr/>
      <dgm:t>
        <a:bodyPr/>
        <a:lstStyle/>
        <a:p>
          <a:endParaRPr lang="es-EC" sz="1400">
            <a:solidFill>
              <a:schemeClr val="tx1"/>
            </a:solidFill>
          </a:endParaRPr>
        </a:p>
      </dgm:t>
    </dgm:pt>
    <dgm:pt modelId="{FE210C7F-7F5C-4A7A-938E-C01AB19EB563}" type="sibTrans" cxnId="{AC093D00-62E5-4F6E-82E1-62A28F3E549C}">
      <dgm:prSet/>
      <dgm:spPr/>
      <dgm:t>
        <a:bodyPr/>
        <a:lstStyle/>
        <a:p>
          <a:endParaRPr lang="es-EC" sz="1400">
            <a:solidFill>
              <a:schemeClr val="tx1"/>
            </a:solidFill>
          </a:endParaRPr>
        </a:p>
      </dgm:t>
    </dgm:pt>
    <dgm:pt modelId="{3789FC9A-8A43-4E6E-B4CD-348958C2EF5F}">
      <dgm:prSet phldrT="[Texto]" phldr="1"/>
      <dgm:spPr/>
      <dgm:t>
        <a:bodyPr/>
        <a:lstStyle/>
        <a:p>
          <a:endParaRPr lang="es-EC" sz="1400">
            <a:solidFill>
              <a:schemeClr val="tx1"/>
            </a:solidFill>
          </a:endParaRPr>
        </a:p>
      </dgm:t>
    </dgm:pt>
    <dgm:pt modelId="{D6F94078-CC9E-4B28-A6C6-9B142579C5E8}" type="parTrans" cxnId="{C0765C64-8AB2-4A11-8371-9001272AEA26}">
      <dgm:prSet/>
      <dgm:spPr/>
      <dgm:t>
        <a:bodyPr/>
        <a:lstStyle/>
        <a:p>
          <a:endParaRPr lang="es-EC" sz="1400">
            <a:solidFill>
              <a:schemeClr val="tx1"/>
            </a:solidFill>
          </a:endParaRPr>
        </a:p>
      </dgm:t>
    </dgm:pt>
    <dgm:pt modelId="{8FFFC2DE-B683-4C2E-A3F5-B00688DD8AEC}" type="sibTrans" cxnId="{C0765C64-8AB2-4A11-8371-9001272AEA26}">
      <dgm:prSet/>
      <dgm:spPr/>
      <dgm:t>
        <a:bodyPr/>
        <a:lstStyle/>
        <a:p>
          <a:endParaRPr lang="es-EC" sz="1400">
            <a:solidFill>
              <a:schemeClr val="tx1"/>
            </a:solidFill>
          </a:endParaRPr>
        </a:p>
      </dgm:t>
    </dgm:pt>
    <dgm:pt modelId="{755A882C-9E96-4063-8C56-8D94271FA76C}">
      <dgm:prSet phldrT="[Texto]" phldr="1"/>
      <dgm:spPr/>
      <dgm:t>
        <a:bodyPr/>
        <a:lstStyle/>
        <a:p>
          <a:endParaRPr lang="es-EC" sz="1400">
            <a:solidFill>
              <a:schemeClr val="tx1"/>
            </a:solidFill>
          </a:endParaRPr>
        </a:p>
      </dgm:t>
    </dgm:pt>
    <dgm:pt modelId="{F50B2785-93DC-4A17-89AD-7E5BE3DDA9B2}" type="parTrans" cxnId="{5DBF7E91-9DFE-436B-A360-54D124A6A56C}">
      <dgm:prSet/>
      <dgm:spPr/>
      <dgm:t>
        <a:bodyPr/>
        <a:lstStyle/>
        <a:p>
          <a:endParaRPr lang="es-EC" sz="1400">
            <a:solidFill>
              <a:schemeClr val="tx1"/>
            </a:solidFill>
          </a:endParaRPr>
        </a:p>
      </dgm:t>
    </dgm:pt>
    <dgm:pt modelId="{D8AC5BDC-A88A-4E56-9E90-E4DDD3C495A6}" type="sibTrans" cxnId="{5DBF7E91-9DFE-436B-A360-54D124A6A56C}">
      <dgm:prSet/>
      <dgm:spPr/>
      <dgm:t>
        <a:bodyPr/>
        <a:lstStyle/>
        <a:p>
          <a:endParaRPr lang="es-EC" sz="1400">
            <a:solidFill>
              <a:schemeClr val="tx1"/>
            </a:solidFill>
          </a:endParaRPr>
        </a:p>
      </dgm:t>
    </dgm:pt>
    <dgm:pt modelId="{345939B7-0196-4329-84B7-E9D802D31406}" type="pres">
      <dgm:prSet presAssocID="{584AEBB4-6D8A-4A0D-AFE0-55B7FF970A8F}" presName="composite" presStyleCnt="0">
        <dgm:presLayoutVars>
          <dgm:chMax val="3"/>
          <dgm:animLvl val="lvl"/>
          <dgm:resizeHandles val="exact"/>
        </dgm:presLayoutVars>
      </dgm:prSet>
      <dgm:spPr/>
      <dgm:t>
        <a:bodyPr/>
        <a:lstStyle/>
        <a:p>
          <a:endParaRPr lang="es-EC"/>
        </a:p>
      </dgm:t>
    </dgm:pt>
    <dgm:pt modelId="{73082400-C44E-4E28-B9F5-D2702EAC924B}" type="pres">
      <dgm:prSet presAssocID="{F1F958DF-6240-4020-B6C9-AF59BEBA82C9}" presName="gear1" presStyleLbl="node1" presStyleIdx="0" presStyleCnt="3">
        <dgm:presLayoutVars>
          <dgm:chMax val="1"/>
          <dgm:bulletEnabled val="1"/>
        </dgm:presLayoutVars>
      </dgm:prSet>
      <dgm:spPr/>
      <dgm:t>
        <a:bodyPr/>
        <a:lstStyle/>
        <a:p>
          <a:endParaRPr lang="es-EC"/>
        </a:p>
      </dgm:t>
    </dgm:pt>
    <dgm:pt modelId="{5AFA89C6-7C28-4500-8C16-434013991B38}" type="pres">
      <dgm:prSet presAssocID="{F1F958DF-6240-4020-B6C9-AF59BEBA82C9}" presName="gear1srcNode" presStyleLbl="node1" presStyleIdx="0" presStyleCnt="3"/>
      <dgm:spPr/>
      <dgm:t>
        <a:bodyPr/>
        <a:lstStyle/>
        <a:p>
          <a:endParaRPr lang="es-EC"/>
        </a:p>
      </dgm:t>
    </dgm:pt>
    <dgm:pt modelId="{899AA3AF-3208-4CAA-869C-BC5987A4E3A0}" type="pres">
      <dgm:prSet presAssocID="{F1F958DF-6240-4020-B6C9-AF59BEBA82C9}" presName="gear1dstNode" presStyleLbl="node1" presStyleIdx="0" presStyleCnt="3"/>
      <dgm:spPr/>
      <dgm:t>
        <a:bodyPr/>
        <a:lstStyle/>
        <a:p>
          <a:endParaRPr lang="es-EC"/>
        </a:p>
      </dgm:t>
    </dgm:pt>
    <dgm:pt modelId="{E92DA70C-1E37-4D36-B71C-B795385E9DC6}" type="pres">
      <dgm:prSet presAssocID="{FD2F034A-E960-42E7-B65F-40821FC29556}" presName="gear2" presStyleLbl="node1" presStyleIdx="1" presStyleCnt="3">
        <dgm:presLayoutVars>
          <dgm:chMax val="1"/>
          <dgm:bulletEnabled val="1"/>
        </dgm:presLayoutVars>
      </dgm:prSet>
      <dgm:spPr/>
      <dgm:t>
        <a:bodyPr/>
        <a:lstStyle/>
        <a:p>
          <a:endParaRPr lang="es-EC"/>
        </a:p>
      </dgm:t>
    </dgm:pt>
    <dgm:pt modelId="{4963FA0F-211A-489E-919F-07C2FCD56AC6}" type="pres">
      <dgm:prSet presAssocID="{FD2F034A-E960-42E7-B65F-40821FC29556}" presName="gear2srcNode" presStyleLbl="node1" presStyleIdx="1" presStyleCnt="3"/>
      <dgm:spPr/>
      <dgm:t>
        <a:bodyPr/>
        <a:lstStyle/>
        <a:p>
          <a:endParaRPr lang="es-EC"/>
        </a:p>
      </dgm:t>
    </dgm:pt>
    <dgm:pt modelId="{F83EADE0-A817-4910-B844-670A3DADA1F0}" type="pres">
      <dgm:prSet presAssocID="{FD2F034A-E960-42E7-B65F-40821FC29556}" presName="gear2dstNode" presStyleLbl="node1" presStyleIdx="1" presStyleCnt="3"/>
      <dgm:spPr/>
      <dgm:t>
        <a:bodyPr/>
        <a:lstStyle/>
        <a:p>
          <a:endParaRPr lang="es-EC"/>
        </a:p>
      </dgm:t>
    </dgm:pt>
    <dgm:pt modelId="{2DA908D2-55A6-45C0-B9A5-EDFFEFEA7913}" type="pres">
      <dgm:prSet presAssocID="{8A4C9CC7-EEF0-4FF8-8CBF-F08DE777D2FC}" presName="gear3" presStyleLbl="node1" presStyleIdx="2" presStyleCnt="3"/>
      <dgm:spPr/>
      <dgm:t>
        <a:bodyPr/>
        <a:lstStyle/>
        <a:p>
          <a:endParaRPr lang="es-EC"/>
        </a:p>
      </dgm:t>
    </dgm:pt>
    <dgm:pt modelId="{BAA77B9E-7F2A-4C40-BE9C-F208F96CC676}" type="pres">
      <dgm:prSet presAssocID="{8A4C9CC7-EEF0-4FF8-8CBF-F08DE777D2FC}" presName="gear3tx" presStyleLbl="node1" presStyleIdx="2" presStyleCnt="3">
        <dgm:presLayoutVars>
          <dgm:chMax val="1"/>
          <dgm:bulletEnabled val="1"/>
        </dgm:presLayoutVars>
      </dgm:prSet>
      <dgm:spPr/>
      <dgm:t>
        <a:bodyPr/>
        <a:lstStyle/>
        <a:p>
          <a:endParaRPr lang="es-EC"/>
        </a:p>
      </dgm:t>
    </dgm:pt>
    <dgm:pt modelId="{B2E393B2-092F-4759-B694-E1166A9720F8}" type="pres">
      <dgm:prSet presAssocID="{8A4C9CC7-EEF0-4FF8-8CBF-F08DE777D2FC}" presName="gear3srcNode" presStyleLbl="node1" presStyleIdx="2" presStyleCnt="3"/>
      <dgm:spPr/>
      <dgm:t>
        <a:bodyPr/>
        <a:lstStyle/>
        <a:p>
          <a:endParaRPr lang="es-EC"/>
        </a:p>
      </dgm:t>
    </dgm:pt>
    <dgm:pt modelId="{53D4F340-D62B-47CF-90B2-96975A1BB1F9}" type="pres">
      <dgm:prSet presAssocID="{8A4C9CC7-EEF0-4FF8-8CBF-F08DE777D2FC}" presName="gear3dstNode" presStyleLbl="node1" presStyleIdx="2" presStyleCnt="3"/>
      <dgm:spPr/>
      <dgm:t>
        <a:bodyPr/>
        <a:lstStyle/>
        <a:p>
          <a:endParaRPr lang="es-EC"/>
        </a:p>
      </dgm:t>
    </dgm:pt>
    <dgm:pt modelId="{BE2E690D-E715-43BA-9C41-2BE282A5938C}" type="pres">
      <dgm:prSet presAssocID="{AEA773D5-1AC9-46CD-9988-F4AA8B764342}" presName="connector1" presStyleLbl="sibTrans2D1" presStyleIdx="0" presStyleCnt="3"/>
      <dgm:spPr/>
      <dgm:t>
        <a:bodyPr/>
        <a:lstStyle/>
        <a:p>
          <a:endParaRPr lang="es-EC"/>
        </a:p>
      </dgm:t>
    </dgm:pt>
    <dgm:pt modelId="{1C5886B9-5EEC-43D5-8513-34DF17105F1D}" type="pres">
      <dgm:prSet presAssocID="{49C9572A-2B50-4897-B946-6441EA4A7865}" presName="connector2" presStyleLbl="sibTrans2D1" presStyleIdx="1" presStyleCnt="3"/>
      <dgm:spPr/>
      <dgm:t>
        <a:bodyPr/>
        <a:lstStyle/>
        <a:p>
          <a:endParaRPr lang="es-EC"/>
        </a:p>
      </dgm:t>
    </dgm:pt>
    <dgm:pt modelId="{779CFECB-EBA0-4E72-9281-98E75F3F67A5}" type="pres">
      <dgm:prSet presAssocID="{B2811AE2-F326-4078-9667-18610FDE5BA5}" presName="connector3" presStyleLbl="sibTrans2D1" presStyleIdx="2" presStyleCnt="3"/>
      <dgm:spPr/>
      <dgm:t>
        <a:bodyPr/>
        <a:lstStyle/>
        <a:p>
          <a:endParaRPr lang="es-EC"/>
        </a:p>
      </dgm:t>
    </dgm:pt>
  </dgm:ptLst>
  <dgm:cxnLst>
    <dgm:cxn modelId="{AC093D00-62E5-4F6E-82E1-62A28F3E549C}" srcId="{584AEBB4-6D8A-4A0D-AFE0-55B7FF970A8F}" destId="{335D28E3-741B-4F31-9718-21F842CEB45F}" srcOrd="5" destOrd="0" parTransId="{B7F72129-E7D2-4F1D-8F51-B6A5C8EA6FC8}" sibTransId="{FE210C7F-7F5C-4A7A-938E-C01AB19EB563}"/>
    <dgm:cxn modelId="{28A851F5-3267-4888-8E91-5A872D5EDCA2}" type="presOf" srcId="{FD2F034A-E960-42E7-B65F-40821FC29556}" destId="{F83EADE0-A817-4910-B844-670A3DADA1F0}" srcOrd="2" destOrd="0" presId="urn:microsoft.com/office/officeart/2005/8/layout/gear1"/>
    <dgm:cxn modelId="{6B4EE23A-4FA0-492B-AE27-0A3A0F031B14}" type="presOf" srcId="{AEA773D5-1AC9-46CD-9988-F4AA8B764342}" destId="{BE2E690D-E715-43BA-9C41-2BE282A5938C}" srcOrd="0" destOrd="0" presId="urn:microsoft.com/office/officeart/2005/8/layout/gear1"/>
    <dgm:cxn modelId="{D41717C4-FA39-4EA3-B424-FCC4BF7B4D22}" type="presOf" srcId="{F1F958DF-6240-4020-B6C9-AF59BEBA82C9}" destId="{899AA3AF-3208-4CAA-869C-BC5987A4E3A0}" srcOrd="2" destOrd="0" presId="urn:microsoft.com/office/officeart/2005/8/layout/gear1"/>
    <dgm:cxn modelId="{F7D249AC-F7AA-4608-BE3C-A6297159FFD7}" srcId="{584AEBB4-6D8A-4A0D-AFE0-55B7FF970A8F}" destId="{F1F958DF-6240-4020-B6C9-AF59BEBA82C9}" srcOrd="0" destOrd="0" parTransId="{FA421BEB-0A5F-408D-A969-ED8D950F8568}" sibTransId="{AEA773D5-1AC9-46CD-9988-F4AA8B764342}"/>
    <dgm:cxn modelId="{34417185-0FEA-440E-9506-06FE08BBDC0E}" type="presOf" srcId="{584AEBB4-6D8A-4A0D-AFE0-55B7FF970A8F}" destId="{345939B7-0196-4329-84B7-E9D802D31406}" srcOrd="0" destOrd="0" presId="urn:microsoft.com/office/officeart/2005/8/layout/gear1"/>
    <dgm:cxn modelId="{231146E9-D468-4AAD-9240-A6E497CB7C1B}" type="presOf" srcId="{8A4C9CC7-EEF0-4FF8-8CBF-F08DE777D2FC}" destId="{BAA77B9E-7F2A-4C40-BE9C-F208F96CC676}" srcOrd="1" destOrd="0" presId="urn:microsoft.com/office/officeart/2005/8/layout/gear1"/>
    <dgm:cxn modelId="{C0765C64-8AB2-4A11-8371-9001272AEA26}" srcId="{584AEBB4-6D8A-4A0D-AFE0-55B7FF970A8F}" destId="{3789FC9A-8A43-4E6E-B4CD-348958C2EF5F}" srcOrd="6" destOrd="0" parTransId="{D6F94078-CC9E-4B28-A6C6-9B142579C5E8}" sibTransId="{8FFFC2DE-B683-4C2E-A3F5-B00688DD8AEC}"/>
    <dgm:cxn modelId="{BA5FB99E-1464-480D-B1D8-9C0EDA9E2480}" srcId="{584AEBB4-6D8A-4A0D-AFE0-55B7FF970A8F}" destId="{8A4C9CC7-EEF0-4FF8-8CBF-F08DE777D2FC}" srcOrd="2" destOrd="0" parTransId="{5D8E62AE-2338-4219-981A-BBEC39507895}" sibTransId="{B2811AE2-F326-4078-9667-18610FDE5BA5}"/>
    <dgm:cxn modelId="{3BE6FF77-7725-4047-A768-8F346E44A0D6}" type="presOf" srcId="{F1F958DF-6240-4020-B6C9-AF59BEBA82C9}" destId="{5AFA89C6-7C28-4500-8C16-434013991B38}" srcOrd="1" destOrd="0" presId="urn:microsoft.com/office/officeart/2005/8/layout/gear1"/>
    <dgm:cxn modelId="{2F674B57-73DE-4494-AA59-E1A982B12DDA}" type="presOf" srcId="{B2811AE2-F326-4078-9667-18610FDE5BA5}" destId="{779CFECB-EBA0-4E72-9281-98E75F3F67A5}" srcOrd="0" destOrd="0" presId="urn:microsoft.com/office/officeart/2005/8/layout/gear1"/>
    <dgm:cxn modelId="{76762C3C-5FEA-49A3-9B38-2A659C01ABBA}" type="presOf" srcId="{8A4C9CC7-EEF0-4FF8-8CBF-F08DE777D2FC}" destId="{2DA908D2-55A6-45C0-B9A5-EDFFEFEA7913}" srcOrd="0" destOrd="0" presId="urn:microsoft.com/office/officeart/2005/8/layout/gear1"/>
    <dgm:cxn modelId="{46CB85A2-9448-4362-BD26-D893C724878D}" type="presOf" srcId="{8A4C9CC7-EEF0-4FF8-8CBF-F08DE777D2FC}" destId="{B2E393B2-092F-4759-B694-E1166A9720F8}" srcOrd="2" destOrd="0" presId="urn:microsoft.com/office/officeart/2005/8/layout/gear1"/>
    <dgm:cxn modelId="{2E99472E-5534-46D0-916B-20D1CD0CC1C6}" type="presOf" srcId="{49C9572A-2B50-4897-B946-6441EA4A7865}" destId="{1C5886B9-5EEC-43D5-8513-34DF17105F1D}" srcOrd="0" destOrd="0" presId="urn:microsoft.com/office/officeart/2005/8/layout/gear1"/>
    <dgm:cxn modelId="{56FB6727-71B4-4DC9-A83E-50089805E785}" type="presOf" srcId="{FD2F034A-E960-42E7-B65F-40821FC29556}" destId="{E92DA70C-1E37-4D36-B71C-B795385E9DC6}" srcOrd="0" destOrd="0" presId="urn:microsoft.com/office/officeart/2005/8/layout/gear1"/>
    <dgm:cxn modelId="{372BA30D-2807-450E-9BEE-7763F4C43BF8}" srcId="{584AEBB4-6D8A-4A0D-AFE0-55B7FF970A8F}" destId="{43FB1F27-8329-4CB6-93B8-9799DC8462D8}" srcOrd="4" destOrd="0" parTransId="{149A05CF-C516-4C31-A641-5852F970F73E}" sibTransId="{EA76FC29-6E92-4832-B940-DFF1AAF6FD3E}"/>
    <dgm:cxn modelId="{4FC7AA47-2AB8-4200-A287-2342FF1DDE7E}" type="presOf" srcId="{F1F958DF-6240-4020-B6C9-AF59BEBA82C9}" destId="{73082400-C44E-4E28-B9F5-D2702EAC924B}" srcOrd="0" destOrd="0" presId="urn:microsoft.com/office/officeart/2005/8/layout/gear1"/>
    <dgm:cxn modelId="{E5FA8E6C-5C24-4792-A822-019F9C42AD95}" srcId="{584AEBB4-6D8A-4A0D-AFE0-55B7FF970A8F}" destId="{FD2F034A-E960-42E7-B65F-40821FC29556}" srcOrd="1" destOrd="0" parTransId="{392FBC84-F6F7-4C1D-A824-A93D1DD02BB5}" sibTransId="{49C9572A-2B50-4897-B946-6441EA4A7865}"/>
    <dgm:cxn modelId="{5FA2B03C-8712-4C2F-B729-1F523A02611E}" type="presOf" srcId="{8A4C9CC7-EEF0-4FF8-8CBF-F08DE777D2FC}" destId="{53D4F340-D62B-47CF-90B2-96975A1BB1F9}" srcOrd="3" destOrd="0" presId="urn:microsoft.com/office/officeart/2005/8/layout/gear1"/>
    <dgm:cxn modelId="{4C77EDA6-4DC8-47E9-84EB-5391789FA6A1}" type="presOf" srcId="{FD2F034A-E960-42E7-B65F-40821FC29556}" destId="{4963FA0F-211A-489E-919F-07C2FCD56AC6}" srcOrd="1" destOrd="0" presId="urn:microsoft.com/office/officeart/2005/8/layout/gear1"/>
    <dgm:cxn modelId="{FBF48835-8E4F-4772-8108-B607D69D3E94}" srcId="{584AEBB4-6D8A-4A0D-AFE0-55B7FF970A8F}" destId="{1A5F3803-3765-4D84-B915-FB979B7F67CD}" srcOrd="3" destOrd="0" parTransId="{570B4721-3CE4-4914-AC39-379362E94FEB}" sibTransId="{C55F8061-2905-4CD2-B052-673D4B5B50A3}"/>
    <dgm:cxn modelId="{5DBF7E91-9DFE-436B-A360-54D124A6A56C}" srcId="{584AEBB4-6D8A-4A0D-AFE0-55B7FF970A8F}" destId="{755A882C-9E96-4063-8C56-8D94271FA76C}" srcOrd="7" destOrd="0" parTransId="{F50B2785-93DC-4A17-89AD-7E5BE3DDA9B2}" sibTransId="{D8AC5BDC-A88A-4E56-9E90-E4DDD3C495A6}"/>
    <dgm:cxn modelId="{49E170AD-4FB0-48D4-9D5D-2B74CC0A23E3}" type="presParOf" srcId="{345939B7-0196-4329-84B7-E9D802D31406}" destId="{73082400-C44E-4E28-B9F5-D2702EAC924B}" srcOrd="0" destOrd="0" presId="urn:microsoft.com/office/officeart/2005/8/layout/gear1"/>
    <dgm:cxn modelId="{5911CAB6-5F72-48D2-9489-D1D5DF460473}" type="presParOf" srcId="{345939B7-0196-4329-84B7-E9D802D31406}" destId="{5AFA89C6-7C28-4500-8C16-434013991B38}" srcOrd="1" destOrd="0" presId="urn:microsoft.com/office/officeart/2005/8/layout/gear1"/>
    <dgm:cxn modelId="{92FC68B0-2696-43A9-84C3-EDFF1F7DC115}" type="presParOf" srcId="{345939B7-0196-4329-84B7-E9D802D31406}" destId="{899AA3AF-3208-4CAA-869C-BC5987A4E3A0}" srcOrd="2" destOrd="0" presId="urn:microsoft.com/office/officeart/2005/8/layout/gear1"/>
    <dgm:cxn modelId="{10412C34-FB9F-4105-B338-4BCA35DF63F8}" type="presParOf" srcId="{345939B7-0196-4329-84B7-E9D802D31406}" destId="{E92DA70C-1E37-4D36-B71C-B795385E9DC6}" srcOrd="3" destOrd="0" presId="urn:microsoft.com/office/officeart/2005/8/layout/gear1"/>
    <dgm:cxn modelId="{CE013308-562A-4813-909E-F6948402B34A}" type="presParOf" srcId="{345939B7-0196-4329-84B7-E9D802D31406}" destId="{4963FA0F-211A-489E-919F-07C2FCD56AC6}" srcOrd="4" destOrd="0" presId="urn:microsoft.com/office/officeart/2005/8/layout/gear1"/>
    <dgm:cxn modelId="{46351A79-37CF-45F1-9F3E-EA731F2442F9}" type="presParOf" srcId="{345939B7-0196-4329-84B7-E9D802D31406}" destId="{F83EADE0-A817-4910-B844-670A3DADA1F0}" srcOrd="5" destOrd="0" presId="urn:microsoft.com/office/officeart/2005/8/layout/gear1"/>
    <dgm:cxn modelId="{9162EB50-9038-416D-8739-FDCDD07A05D8}" type="presParOf" srcId="{345939B7-0196-4329-84B7-E9D802D31406}" destId="{2DA908D2-55A6-45C0-B9A5-EDFFEFEA7913}" srcOrd="6" destOrd="0" presId="urn:microsoft.com/office/officeart/2005/8/layout/gear1"/>
    <dgm:cxn modelId="{FC56230A-77A1-4986-B413-06806F8B00AA}" type="presParOf" srcId="{345939B7-0196-4329-84B7-E9D802D31406}" destId="{BAA77B9E-7F2A-4C40-BE9C-F208F96CC676}" srcOrd="7" destOrd="0" presId="urn:microsoft.com/office/officeart/2005/8/layout/gear1"/>
    <dgm:cxn modelId="{D76C0067-AC98-4073-8B4C-CF2558D5F895}" type="presParOf" srcId="{345939B7-0196-4329-84B7-E9D802D31406}" destId="{B2E393B2-092F-4759-B694-E1166A9720F8}" srcOrd="8" destOrd="0" presId="urn:microsoft.com/office/officeart/2005/8/layout/gear1"/>
    <dgm:cxn modelId="{7B1CA0EE-FA63-4FDF-86D2-9D219C9F2627}" type="presParOf" srcId="{345939B7-0196-4329-84B7-E9D802D31406}" destId="{53D4F340-D62B-47CF-90B2-96975A1BB1F9}" srcOrd="9" destOrd="0" presId="urn:microsoft.com/office/officeart/2005/8/layout/gear1"/>
    <dgm:cxn modelId="{7D2B408E-DC28-46E8-9C47-7DBDD5B8804A}" type="presParOf" srcId="{345939B7-0196-4329-84B7-E9D802D31406}" destId="{BE2E690D-E715-43BA-9C41-2BE282A5938C}" srcOrd="10" destOrd="0" presId="urn:microsoft.com/office/officeart/2005/8/layout/gear1"/>
    <dgm:cxn modelId="{59F61789-3723-42BE-888B-89949F076CD9}" type="presParOf" srcId="{345939B7-0196-4329-84B7-E9D802D31406}" destId="{1C5886B9-5EEC-43D5-8513-34DF17105F1D}" srcOrd="11" destOrd="0" presId="urn:microsoft.com/office/officeart/2005/8/layout/gear1"/>
    <dgm:cxn modelId="{B13741CC-F3B3-4055-89DB-2F7697C9A2C8}" type="presParOf" srcId="{345939B7-0196-4329-84B7-E9D802D31406}" destId="{779CFECB-EBA0-4E72-9281-98E75F3F67A5}"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4AEBB4-6D8A-4A0D-AFE0-55B7FF970A8F}" type="doc">
      <dgm:prSet loTypeId="urn:microsoft.com/office/officeart/2005/8/layout/gear1" loCatId="process" qsTypeId="urn:microsoft.com/office/officeart/2005/8/quickstyle/3d3" qsCatId="3D" csTypeId="urn:microsoft.com/office/officeart/2005/8/colors/accent1_2" csCatId="accent1" phldr="1"/>
      <dgm:spPr/>
      <dgm:t>
        <a:bodyPr/>
        <a:lstStyle/>
        <a:p>
          <a:endParaRPr lang="es-EC"/>
        </a:p>
      </dgm:t>
    </dgm:pt>
    <dgm:pt modelId="{755A882C-9E96-4063-8C56-8D94271FA76C}">
      <dgm:prSet phldrT="[Texto]"/>
      <dgm:spPr>
        <a:solidFill>
          <a:srgbClr val="99FF66"/>
        </a:solidFill>
      </dgm:spPr>
      <dgm:t>
        <a:bodyPr/>
        <a:lstStyle/>
        <a:p>
          <a:r>
            <a:rPr lang="es-EC" b="1" dirty="0" smtClean="0">
              <a:solidFill>
                <a:schemeClr val="tx1"/>
              </a:solidFill>
            </a:rPr>
            <a:t>ACH</a:t>
          </a:r>
          <a:endParaRPr lang="es-EC" b="1" dirty="0">
            <a:solidFill>
              <a:schemeClr val="tx1"/>
            </a:solidFill>
          </a:endParaRPr>
        </a:p>
      </dgm:t>
    </dgm:pt>
    <dgm:pt modelId="{F50B2785-93DC-4A17-89AD-7E5BE3DDA9B2}" type="parTrans" cxnId="{5DBF7E91-9DFE-436B-A360-54D124A6A56C}">
      <dgm:prSet/>
      <dgm:spPr/>
      <dgm:t>
        <a:bodyPr/>
        <a:lstStyle/>
        <a:p>
          <a:endParaRPr lang="es-EC" b="1">
            <a:solidFill>
              <a:schemeClr val="tx1"/>
            </a:solidFill>
          </a:endParaRPr>
        </a:p>
      </dgm:t>
    </dgm:pt>
    <dgm:pt modelId="{D8AC5BDC-A88A-4E56-9E90-E4DDD3C495A6}" type="sibTrans" cxnId="{5DBF7E91-9DFE-436B-A360-54D124A6A56C}">
      <dgm:prSet/>
      <dgm:spPr/>
      <dgm:t>
        <a:bodyPr/>
        <a:lstStyle/>
        <a:p>
          <a:endParaRPr lang="es-EC" b="1">
            <a:solidFill>
              <a:schemeClr val="tx1"/>
            </a:solidFill>
          </a:endParaRPr>
        </a:p>
      </dgm:t>
    </dgm:pt>
    <dgm:pt modelId="{B1F5D841-79CF-4576-BD66-841D85FA8F8B}">
      <dgm:prSet phldrT="[Texto]"/>
      <dgm:spPr>
        <a:solidFill>
          <a:srgbClr val="99FF66"/>
        </a:solidFill>
      </dgm:spPr>
      <dgm:t>
        <a:bodyPr/>
        <a:lstStyle/>
        <a:p>
          <a:r>
            <a:rPr lang="es-EC" b="1" dirty="0" smtClean="0">
              <a:solidFill>
                <a:schemeClr val="tx1"/>
              </a:solidFill>
            </a:rPr>
            <a:t>SPL</a:t>
          </a:r>
          <a:endParaRPr lang="es-EC" b="1" dirty="0">
            <a:solidFill>
              <a:schemeClr val="tx1"/>
            </a:solidFill>
          </a:endParaRPr>
        </a:p>
      </dgm:t>
    </dgm:pt>
    <dgm:pt modelId="{3E110986-0A11-4BE7-BE71-DEFB7756FBB8}" type="parTrans" cxnId="{2ADEC6A9-F6A1-4CDB-8295-204AD8D02694}">
      <dgm:prSet/>
      <dgm:spPr/>
      <dgm:t>
        <a:bodyPr/>
        <a:lstStyle/>
        <a:p>
          <a:endParaRPr lang="es-EC" b="1"/>
        </a:p>
      </dgm:t>
    </dgm:pt>
    <dgm:pt modelId="{E44CBA85-7598-4E6E-A63D-B3C905597785}" type="sibTrans" cxnId="{2ADEC6A9-F6A1-4CDB-8295-204AD8D02694}">
      <dgm:prSet/>
      <dgm:spPr/>
      <dgm:t>
        <a:bodyPr/>
        <a:lstStyle/>
        <a:p>
          <a:endParaRPr lang="es-EC" b="1"/>
        </a:p>
      </dgm:t>
    </dgm:pt>
    <dgm:pt modelId="{345939B7-0196-4329-84B7-E9D802D31406}" type="pres">
      <dgm:prSet presAssocID="{584AEBB4-6D8A-4A0D-AFE0-55B7FF970A8F}" presName="composite" presStyleCnt="0">
        <dgm:presLayoutVars>
          <dgm:chMax val="3"/>
          <dgm:animLvl val="lvl"/>
          <dgm:resizeHandles val="exact"/>
        </dgm:presLayoutVars>
      </dgm:prSet>
      <dgm:spPr/>
      <dgm:t>
        <a:bodyPr/>
        <a:lstStyle/>
        <a:p>
          <a:endParaRPr lang="es-EC"/>
        </a:p>
      </dgm:t>
    </dgm:pt>
    <dgm:pt modelId="{F271F6D9-D399-4AB3-BA7E-86ED1E7F93EB}" type="pres">
      <dgm:prSet presAssocID="{B1F5D841-79CF-4576-BD66-841D85FA8F8B}" presName="gear1" presStyleLbl="node1" presStyleIdx="0" presStyleCnt="2">
        <dgm:presLayoutVars>
          <dgm:chMax val="1"/>
          <dgm:bulletEnabled val="1"/>
        </dgm:presLayoutVars>
      </dgm:prSet>
      <dgm:spPr/>
      <dgm:t>
        <a:bodyPr/>
        <a:lstStyle/>
        <a:p>
          <a:endParaRPr lang="es-EC"/>
        </a:p>
      </dgm:t>
    </dgm:pt>
    <dgm:pt modelId="{30282E65-8B71-45A7-9100-34219AD68469}" type="pres">
      <dgm:prSet presAssocID="{B1F5D841-79CF-4576-BD66-841D85FA8F8B}" presName="gear1srcNode" presStyleLbl="node1" presStyleIdx="0" presStyleCnt="2"/>
      <dgm:spPr/>
      <dgm:t>
        <a:bodyPr/>
        <a:lstStyle/>
        <a:p>
          <a:endParaRPr lang="es-EC"/>
        </a:p>
      </dgm:t>
    </dgm:pt>
    <dgm:pt modelId="{63A5B78D-A3EC-478F-9CC0-A539D8B7514B}" type="pres">
      <dgm:prSet presAssocID="{B1F5D841-79CF-4576-BD66-841D85FA8F8B}" presName="gear1dstNode" presStyleLbl="node1" presStyleIdx="0" presStyleCnt="2"/>
      <dgm:spPr/>
      <dgm:t>
        <a:bodyPr/>
        <a:lstStyle/>
        <a:p>
          <a:endParaRPr lang="es-EC"/>
        </a:p>
      </dgm:t>
    </dgm:pt>
    <dgm:pt modelId="{5EB88101-4C31-4A09-8027-447E33F2917E}" type="pres">
      <dgm:prSet presAssocID="{755A882C-9E96-4063-8C56-8D94271FA76C}" presName="gear2" presStyleLbl="node1" presStyleIdx="1" presStyleCnt="2">
        <dgm:presLayoutVars>
          <dgm:chMax val="1"/>
          <dgm:bulletEnabled val="1"/>
        </dgm:presLayoutVars>
      </dgm:prSet>
      <dgm:spPr/>
      <dgm:t>
        <a:bodyPr/>
        <a:lstStyle/>
        <a:p>
          <a:endParaRPr lang="es-EC"/>
        </a:p>
      </dgm:t>
    </dgm:pt>
    <dgm:pt modelId="{3D38908F-9263-4FF0-B24F-C244D5DE4A9B}" type="pres">
      <dgm:prSet presAssocID="{755A882C-9E96-4063-8C56-8D94271FA76C}" presName="gear2srcNode" presStyleLbl="node1" presStyleIdx="1" presStyleCnt="2"/>
      <dgm:spPr/>
      <dgm:t>
        <a:bodyPr/>
        <a:lstStyle/>
        <a:p>
          <a:endParaRPr lang="es-EC"/>
        </a:p>
      </dgm:t>
    </dgm:pt>
    <dgm:pt modelId="{E79F564F-966B-4C60-AE35-3606A1238EFA}" type="pres">
      <dgm:prSet presAssocID="{755A882C-9E96-4063-8C56-8D94271FA76C}" presName="gear2dstNode" presStyleLbl="node1" presStyleIdx="1" presStyleCnt="2"/>
      <dgm:spPr/>
      <dgm:t>
        <a:bodyPr/>
        <a:lstStyle/>
        <a:p>
          <a:endParaRPr lang="es-EC"/>
        </a:p>
      </dgm:t>
    </dgm:pt>
    <dgm:pt modelId="{0F968414-65B5-4812-9FD6-201A27ABD37F}" type="pres">
      <dgm:prSet presAssocID="{E44CBA85-7598-4E6E-A63D-B3C905597785}" presName="connector1" presStyleLbl="sibTrans2D1" presStyleIdx="0" presStyleCnt="2"/>
      <dgm:spPr/>
    </dgm:pt>
    <dgm:pt modelId="{B9EDA30B-77DE-4C29-AF65-CE031E735E0C}" type="pres">
      <dgm:prSet presAssocID="{D8AC5BDC-A88A-4E56-9E90-E4DDD3C495A6}" presName="connector2" presStyleLbl="sibTrans2D1" presStyleIdx="1" presStyleCnt="2"/>
      <dgm:spPr/>
      <dgm:t>
        <a:bodyPr/>
        <a:lstStyle/>
        <a:p>
          <a:endParaRPr lang="es-EC"/>
        </a:p>
      </dgm:t>
    </dgm:pt>
  </dgm:ptLst>
  <dgm:cxnLst>
    <dgm:cxn modelId="{A05520E0-6932-415C-9B37-0F9A7643A0C7}" type="presOf" srcId="{755A882C-9E96-4063-8C56-8D94271FA76C}" destId="{3D38908F-9263-4FF0-B24F-C244D5DE4A9B}" srcOrd="1" destOrd="0" presId="urn:microsoft.com/office/officeart/2005/8/layout/gear1"/>
    <dgm:cxn modelId="{2ADEC6A9-F6A1-4CDB-8295-204AD8D02694}" srcId="{584AEBB4-6D8A-4A0D-AFE0-55B7FF970A8F}" destId="{B1F5D841-79CF-4576-BD66-841D85FA8F8B}" srcOrd="0" destOrd="0" parTransId="{3E110986-0A11-4BE7-BE71-DEFB7756FBB8}" sibTransId="{E44CBA85-7598-4E6E-A63D-B3C905597785}"/>
    <dgm:cxn modelId="{3FBC02AF-8884-4EA6-84E3-04D12B499510}" type="presOf" srcId="{B1F5D841-79CF-4576-BD66-841D85FA8F8B}" destId="{63A5B78D-A3EC-478F-9CC0-A539D8B7514B}" srcOrd="2" destOrd="0" presId="urn:microsoft.com/office/officeart/2005/8/layout/gear1"/>
    <dgm:cxn modelId="{F43E4162-A1DE-4EB8-8D94-1234F7BAF9B7}" type="presOf" srcId="{E44CBA85-7598-4E6E-A63D-B3C905597785}" destId="{0F968414-65B5-4812-9FD6-201A27ABD37F}" srcOrd="0" destOrd="0" presId="urn:microsoft.com/office/officeart/2005/8/layout/gear1"/>
    <dgm:cxn modelId="{A2FC3DC9-30B2-4747-86B1-5A8A62C9950C}" type="presOf" srcId="{755A882C-9E96-4063-8C56-8D94271FA76C}" destId="{E79F564F-966B-4C60-AE35-3606A1238EFA}" srcOrd="2" destOrd="0" presId="urn:microsoft.com/office/officeart/2005/8/layout/gear1"/>
    <dgm:cxn modelId="{0DA7BE47-7D0D-416F-B187-0B801944ECAA}" type="presOf" srcId="{B1F5D841-79CF-4576-BD66-841D85FA8F8B}" destId="{30282E65-8B71-45A7-9100-34219AD68469}" srcOrd="1" destOrd="0" presId="urn:microsoft.com/office/officeart/2005/8/layout/gear1"/>
    <dgm:cxn modelId="{78D0B977-CA1F-4D21-AFFF-4A0F6E518F82}" type="presOf" srcId="{B1F5D841-79CF-4576-BD66-841D85FA8F8B}" destId="{F271F6D9-D399-4AB3-BA7E-86ED1E7F93EB}" srcOrd="0" destOrd="0" presId="urn:microsoft.com/office/officeart/2005/8/layout/gear1"/>
    <dgm:cxn modelId="{55C315E1-AE2B-4CB9-9E79-A55CAB9185CA}" type="presOf" srcId="{584AEBB4-6D8A-4A0D-AFE0-55B7FF970A8F}" destId="{345939B7-0196-4329-84B7-E9D802D31406}" srcOrd="0" destOrd="0" presId="urn:microsoft.com/office/officeart/2005/8/layout/gear1"/>
    <dgm:cxn modelId="{5DBF7E91-9DFE-436B-A360-54D124A6A56C}" srcId="{584AEBB4-6D8A-4A0D-AFE0-55B7FF970A8F}" destId="{755A882C-9E96-4063-8C56-8D94271FA76C}" srcOrd="1" destOrd="0" parTransId="{F50B2785-93DC-4A17-89AD-7E5BE3DDA9B2}" sibTransId="{D8AC5BDC-A88A-4E56-9E90-E4DDD3C495A6}"/>
    <dgm:cxn modelId="{DE29DF17-1417-48D6-B915-093473ECF119}" type="presOf" srcId="{D8AC5BDC-A88A-4E56-9E90-E4DDD3C495A6}" destId="{B9EDA30B-77DE-4C29-AF65-CE031E735E0C}" srcOrd="0" destOrd="0" presId="urn:microsoft.com/office/officeart/2005/8/layout/gear1"/>
    <dgm:cxn modelId="{74FB40A3-8E61-4A01-B1D7-B588631EDF20}" type="presOf" srcId="{755A882C-9E96-4063-8C56-8D94271FA76C}" destId="{5EB88101-4C31-4A09-8027-447E33F2917E}" srcOrd="0" destOrd="0" presId="urn:microsoft.com/office/officeart/2005/8/layout/gear1"/>
    <dgm:cxn modelId="{7A2BB9D9-E061-4FF9-8F4D-1A3068E8C45D}" type="presParOf" srcId="{345939B7-0196-4329-84B7-E9D802D31406}" destId="{F271F6D9-D399-4AB3-BA7E-86ED1E7F93EB}" srcOrd="0" destOrd="0" presId="urn:microsoft.com/office/officeart/2005/8/layout/gear1"/>
    <dgm:cxn modelId="{992394A8-3224-4264-83AC-C4F5293889D8}" type="presParOf" srcId="{345939B7-0196-4329-84B7-E9D802D31406}" destId="{30282E65-8B71-45A7-9100-34219AD68469}" srcOrd="1" destOrd="0" presId="urn:microsoft.com/office/officeart/2005/8/layout/gear1"/>
    <dgm:cxn modelId="{BD994B41-6799-4314-9EB2-7E669A57CE0B}" type="presParOf" srcId="{345939B7-0196-4329-84B7-E9D802D31406}" destId="{63A5B78D-A3EC-478F-9CC0-A539D8B7514B}" srcOrd="2" destOrd="0" presId="urn:microsoft.com/office/officeart/2005/8/layout/gear1"/>
    <dgm:cxn modelId="{5CE83F79-F809-4B96-A8D2-13DC813FD815}" type="presParOf" srcId="{345939B7-0196-4329-84B7-E9D802D31406}" destId="{5EB88101-4C31-4A09-8027-447E33F2917E}" srcOrd="3" destOrd="0" presId="urn:microsoft.com/office/officeart/2005/8/layout/gear1"/>
    <dgm:cxn modelId="{AA660662-2904-4D2D-9BD3-1B3200CF3C7A}" type="presParOf" srcId="{345939B7-0196-4329-84B7-E9D802D31406}" destId="{3D38908F-9263-4FF0-B24F-C244D5DE4A9B}" srcOrd="4" destOrd="0" presId="urn:microsoft.com/office/officeart/2005/8/layout/gear1"/>
    <dgm:cxn modelId="{1D041A89-1913-447C-A715-B67CA1B078C1}" type="presParOf" srcId="{345939B7-0196-4329-84B7-E9D802D31406}" destId="{E79F564F-966B-4C60-AE35-3606A1238EFA}" srcOrd="5" destOrd="0" presId="urn:microsoft.com/office/officeart/2005/8/layout/gear1"/>
    <dgm:cxn modelId="{6BB34762-E4BA-4E78-A9FF-28EB83E3D4E2}" type="presParOf" srcId="{345939B7-0196-4329-84B7-E9D802D31406}" destId="{0F968414-65B5-4812-9FD6-201A27ABD37F}" srcOrd="6" destOrd="0" presId="urn:microsoft.com/office/officeart/2005/8/layout/gear1"/>
    <dgm:cxn modelId="{52B0EC7E-FBD9-4134-869A-DC670F35857B}" type="presParOf" srcId="{345939B7-0196-4329-84B7-E9D802D31406}" destId="{B9EDA30B-77DE-4C29-AF65-CE031E735E0C}" srcOrd="7"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618767-5FA3-4F0F-B02A-6FEC461C4CE5}" type="doc">
      <dgm:prSet loTypeId="urn:diagrams.loki3.com/BracketList+Icon" loCatId="list" qsTypeId="urn:microsoft.com/office/officeart/2005/8/quickstyle/3d3" qsCatId="3D" csTypeId="urn:microsoft.com/office/officeart/2005/8/colors/accent1_3" csCatId="accent1" phldr="1"/>
      <dgm:spPr/>
      <dgm:t>
        <a:bodyPr/>
        <a:lstStyle/>
        <a:p>
          <a:endParaRPr lang="es-EC"/>
        </a:p>
      </dgm:t>
    </dgm:pt>
    <dgm:pt modelId="{6FFB4122-9BF8-40AA-9CBF-8D5209927318}">
      <dgm:prSet phldrT="[Texto]" custT="1"/>
      <dgm:spPr>
        <a:solidFill>
          <a:schemeClr val="bg1"/>
        </a:solidFill>
      </dgm:spPr>
      <dgm:t>
        <a:bodyPr vert="wordArtVert"/>
        <a:lstStyle/>
        <a:p>
          <a:pPr algn="ctr"/>
          <a:r>
            <a:rPr lang="es-EC" sz="2400" b="1" dirty="0" smtClean="0">
              <a:solidFill>
                <a:schemeClr val="tx1"/>
              </a:solidFill>
            </a:rPr>
            <a:t>ANTECEDENTES</a:t>
          </a:r>
          <a:endParaRPr lang="es-EC" sz="2400" b="1" dirty="0">
            <a:solidFill>
              <a:schemeClr val="tx1"/>
            </a:solidFill>
          </a:endParaRPr>
        </a:p>
      </dgm:t>
    </dgm:pt>
    <dgm:pt modelId="{D687C9CB-5EBA-43CE-B6F1-C5520AC14C42}" type="parTrans" cxnId="{EDE0A66E-4582-49EC-AA46-E041D375C977}">
      <dgm:prSet/>
      <dgm:spPr/>
      <dgm:t>
        <a:bodyPr/>
        <a:lstStyle/>
        <a:p>
          <a:endParaRPr lang="es-EC">
            <a:solidFill>
              <a:schemeClr val="tx1"/>
            </a:solidFill>
          </a:endParaRPr>
        </a:p>
      </dgm:t>
    </dgm:pt>
    <dgm:pt modelId="{5989F3B9-F92B-46FA-B828-0EDFE04AE5B0}" type="sibTrans" cxnId="{EDE0A66E-4582-49EC-AA46-E041D375C977}">
      <dgm:prSet/>
      <dgm:spPr/>
      <dgm:t>
        <a:bodyPr/>
        <a:lstStyle/>
        <a:p>
          <a:endParaRPr lang="es-EC">
            <a:solidFill>
              <a:schemeClr val="tx1"/>
            </a:solidFill>
          </a:endParaRPr>
        </a:p>
      </dgm:t>
    </dgm:pt>
    <dgm:pt modelId="{A1B57E98-2EA3-4DAF-88D5-28B2E85C2E21}">
      <dgm:prSet phldrT="[Texto]" custT="1"/>
      <dgm:spPr>
        <a:solidFill>
          <a:srgbClr val="CCFFCC"/>
        </a:solidFill>
      </dgm:spPr>
      <dgm:t>
        <a:bodyPr/>
        <a:lstStyle/>
        <a:p>
          <a:pPr algn="just">
            <a:lnSpc>
              <a:spcPct val="100000"/>
            </a:lnSpc>
            <a:spcAft>
              <a:spcPts val="0"/>
            </a:spcAft>
          </a:pPr>
          <a:r>
            <a:rPr lang="es-EC" sz="2000" dirty="0" smtClean="0">
              <a:solidFill>
                <a:schemeClr val="tx1"/>
              </a:solidFill>
            </a:rPr>
            <a:t>A partir de 1976 la economía mexicana comenzó un lento, pero continuo y creciente proceso de dolarización.</a:t>
          </a:r>
          <a:endParaRPr lang="es-EC" sz="2000" dirty="0">
            <a:solidFill>
              <a:schemeClr val="tx1"/>
            </a:solidFill>
          </a:endParaRPr>
        </a:p>
      </dgm:t>
    </dgm:pt>
    <dgm:pt modelId="{E1E19472-7C3A-4857-9D57-333E429F74F1}" type="parTrans" cxnId="{6C94F88A-3C80-413A-A85E-F972BC12128A}">
      <dgm:prSet/>
      <dgm:spPr/>
      <dgm:t>
        <a:bodyPr/>
        <a:lstStyle/>
        <a:p>
          <a:endParaRPr lang="es-EC">
            <a:solidFill>
              <a:schemeClr val="tx1"/>
            </a:solidFill>
          </a:endParaRPr>
        </a:p>
      </dgm:t>
    </dgm:pt>
    <dgm:pt modelId="{AF6F404C-BE0D-47E2-97DB-B563DC3A48C9}" type="sibTrans" cxnId="{6C94F88A-3C80-413A-A85E-F972BC12128A}">
      <dgm:prSet/>
      <dgm:spPr/>
      <dgm:t>
        <a:bodyPr/>
        <a:lstStyle/>
        <a:p>
          <a:endParaRPr lang="es-EC">
            <a:solidFill>
              <a:schemeClr val="tx1"/>
            </a:solidFill>
          </a:endParaRPr>
        </a:p>
      </dgm:t>
    </dgm:pt>
    <dgm:pt modelId="{64AC9600-FD0D-4EBE-86B6-7DF7CC7D76DD}">
      <dgm:prSet phldrT="[Texto]" custT="1"/>
      <dgm:spPr>
        <a:solidFill>
          <a:srgbClr val="CCFFCC"/>
        </a:solidFill>
      </dgm:spPr>
      <dgm:t>
        <a:bodyPr/>
        <a:lstStyle/>
        <a:p>
          <a:pPr algn="just">
            <a:lnSpc>
              <a:spcPct val="100000"/>
            </a:lnSpc>
            <a:spcAft>
              <a:spcPts val="0"/>
            </a:spcAft>
          </a:pPr>
          <a:r>
            <a:rPr lang="es-EC" sz="2000" dirty="0" smtClean="0">
              <a:solidFill>
                <a:schemeClr val="tx1"/>
              </a:solidFill>
            </a:rPr>
            <a:t>Desde 1982, tras la implantación del control de divisas, existían en México dos tipos de cambio.</a:t>
          </a:r>
          <a:endParaRPr lang="es-EC" sz="2000" dirty="0">
            <a:solidFill>
              <a:schemeClr val="tx1"/>
            </a:solidFill>
          </a:endParaRPr>
        </a:p>
      </dgm:t>
    </dgm:pt>
    <dgm:pt modelId="{020F8AFF-AC8B-438B-9702-5AD6A72F83CE}" type="parTrans" cxnId="{313ECA33-08AB-4EFA-98C6-F6CFE5F5E9D4}">
      <dgm:prSet/>
      <dgm:spPr/>
      <dgm:t>
        <a:bodyPr/>
        <a:lstStyle/>
        <a:p>
          <a:endParaRPr lang="es-EC"/>
        </a:p>
      </dgm:t>
    </dgm:pt>
    <dgm:pt modelId="{4438D7BC-DB09-48D2-A89C-16412213A45B}" type="sibTrans" cxnId="{313ECA33-08AB-4EFA-98C6-F6CFE5F5E9D4}">
      <dgm:prSet/>
      <dgm:spPr/>
      <dgm:t>
        <a:bodyPr/>
        <a:lstStyle/>
        <a:p>
          <a:endParaRPr lang="es-EC"/>
        </a:p>
      </dgm:t>
    </dgm:pt>
    <dgm:pt modelId="{02E14E3A-3111-41CF-B715-27F342503953}">
      <dgm:prSet phldrT="[Texto]" custT="1"/>
      <dgm:spPr>
        <a:solidFill>
          <a:srgbClr val="CCFFCC"/>
        </a:solidFill>
      </dgm:spPr>
      <dgm:t>
        <a:bodyPr/>
        <a:lstStyle/>
        <a:p>
          <a:pPr algn="just">
            <a:lnSpc>
              <a:spcPct val="100000"/>
            </a:lnSpc>
            <a:spcAft>
              <a:spcPts val="0"/>
            </a:spcAft>
          </a:pPr>
          <a:r>
            <a:rPr lang="es-EC" sz="2000" dirty="0" smtClean="0">
              <a:solidFill>
                <a:schemeClr val="tx1"/>
              </a:solidFill>
            </a:rPr>
            <a:t>Dieciocho años de amargas experiencias devaluatorias lograron que para diciembre de 1994 la economía mexicana estuviera totalmente preparada para los cambios de paridad, a tal grado que, momentos después de la devaluación, prácticamente todos los precios se habían incrementado.</a:t>
          </a:r>
          <a:endParaRPr lang="es-EC" sz="2000" dirty="0">
            <a:solidFill>
              <a:schemeClr val="tx1"/>
            </a:solidFill>
          </a:endParaRPr>
        </a:p>
      </dgm:t>
    </dgm:pt>
    <dgm:pt modelId="{6E6D16AF-0232-42EC-9943-E512363FCDB5}" type="parTrans" cxnId="{38D1ACBA-2E45-4A7B-80B4-9C5CC0A5B318}">
      <dgm:prSet/>
      <dgm:spPr/>
      <dgm:t>
        <a:bodyPr/>
        <a:lstStyle/>
        <a:p>
          <a:endParaRPr lang="es-EC"/>
        </a:p>
      </dgm:t>
    </dgm:pt>
    <dgm:pt modelId="{0285EBDD-164C-49C2-BC60-F3F7EAC9997E}" type="sibTrans" cxnId="{38D1ACBA-2E45-4A7B-80B4-9C5CC0A5B318}">
      <dgm:prSet/>
      <dgm:spPr/>
      <dgm:t>
        <a:bodyPr/>
        <a:lstStyle/>
        <a:p>
          <a:endParaRPr lang="es-EC"/>
        </a:p>
      </dgm:t>
    </dgm:pt>
    <dgm:pt modelId="{F9309320-E031-41BF-A677-42C5EF1A561B}">
      <dgm:prSet phldrT="[Texto]" custT="1"/>
      <dgm:spPr>
        <a:solidFill>
          <a:srgbClr val="CCFFCC"/>
        </a:solidFill>
      </dgm:spPr>
      <dgm:t>
        <a:bodyPr/>
        <a:lstStyle/>
        <a:p>
          <a:pPr algn="just">
            <a:lnSpc>
              <a:spcPct val="100000"/>
            </a:lnSpc>
            <a:spcAft>
              <a:spcPts val="0"/>
            </a:spcAft>
          </a:pPr>
          <a:r>
            <a:rPr lang="es-EC" sz="2000" dirty="0" smtClean="0">
              <a:solidFill>
                <a:schemeClr val="tx1"/>
              </a:solidFill>
            </a:rPr>
            <a:t>Sistema bimonetario.</a:t>
          </a:r>
          <a:endParaRPr lang="es-EC" sz="2000" dirty="0">
            <a:solidFill>
              <a:schemeClr val="tx1"/>
            </a:solidFill>
          </a:endParaRPr>
        </a:p>
      </dgm:t>
    </dgm:pt>
    <dgm:pt modelId="{1BEFC9E8-5F8F-48A6-8CC7-4554086DD911}" type="parTrans" cxnId="{C21374A5-5E00-4C5D-8404-1CF395E9E576}">
      <dgm:prSet/>
      <dgm:spPr/>
      <dgm:t>
        <a:bodyPr/>
        <a:lstStyle/>
        <a:p>
          <a:endParaRPr lang="es-EC"/>
        </a:p>
      </dgm:t>
    </dgm:pt>
    <dgm:pt modelId="{FD772248-7582-406E-A25E-70979B119DFE}" type="sibTrans" cxnId="{C21374A5-5E00-4C5D-8404-1CF395E9E576}">
      <dgm:prSet/>
      <dgm:spPr/>
      <dgm:t>
        <a:bodyPr/>
        <a:lstStyle/>
        <a:p>
          <a:endParaRPr lang="es-EC"/>
        </a:p>
      </dgm:t>
    </dgm:pt>
    <dgm:pt modelId="{B3D1D7FC-2393-4D80-AEE4-D284CFC90388}">
      <dgm:prSet phldrT="[Texto]" custT="1"/>
      <dgm:spPr>
        <a:solidFill>
          <a:srgbClr val="CCFFCC"/>
        </a:solidFill>
      </dgm:spPr>
      <dgm:t>
        <a:bodyPr/>
        <a:lstStyle/>
        <a:p>
          <a:pPr algn="just">
            <a:lnSpc>
              <a:spcPct val="100000"/>
            </a:lnSpc>
            <a:spcAft>
              <a:spcPts val="0"/>
            </a:spcAft>
          </a:pPr>
          <a:r>
            <a:rPr lang="es-EC" sz="2000" dirty="0" smtClean="0">
              <a:solidFill>
                <a:schemeClr val="tx1"/>
              </a:solidFill>
            </a:rPr>
            <a:t>¿Qué ganarían los Estados Unidos con la dolarización de México, además de evitar el retorno de dólares? </a:t>
          </a:r>
          <a:endParaRPr lang="es-EC" sz="2000" dirty="0">
            <a:solidFill>
              <a:schemeClr val="tx1"/>
            </a:solidFill>
          </a:endParaRPr>
        </a:p>
      </dgm:t>
    </dgm:pt>
    <dgm:pt modelId="{B2855CDA-E11D-43D0-812F-07B646A35CC8}" type="parTrans" cxnId="{42DE64ED-6F2D-4A48-AB89-260E4208A03F}">
      <dgm:prSet/>
      <dgm:spPr/>
      <dgm:t>
        <a:bodyPr/>
        <a:lstStyle/>
        <a:p>
          <a:endParaRPr lang="es-EC"/>
        </a:p>
      </dgm:t>
    </dgm:pt>
    <dgm:pt modelId="{28DBFE47-80D8-4A45-943E-36B8D5E70F63}" type="sibTrans" cxnId="{42DE64ED-6F2D-4A48-AB89-260E4208A03F}">
      <dgm:prSet/>
      <dgm:spPr/>
      <dgm:t>
        <a:bodyPr/>
        <a:lstStyle/>
        <a:p>
          <a:endParaRPr lang="es-EC"/>
        </a:p>
      </dgm:t>
    </dgm:pt>
    <dgm:pt modelId="{2112C4C0-352B-4A1E-B0B4-FDD99377564E}">
      <dgm:prSet phldrT="[Texto]" custT="1"/>
      <dgm:spPr>
        <a:solidFill>
          <a:srgbClr val="CCFFCC"/>
        </a:solidFill>
      </dgm:spPr>
      <dgm:t>
        <a:bodyPr/>
        <a:lstStyle/>
        <a:p>
          <a:pPr algn="just">
            <a:lnSpc>
              <a:spcPct val="100000"/>
            </a:lnSpc>
            <a:spcAft>
              <a:spcPts val="0"/>
            </a:spcAft>
          </a:pPr>
          <a:r>
            <a:rPr lang="es-EC" sz="2000" dirty="0" smtClean="0">
              <a:solidFill>
                <a:schemeClr val="tx1"/>
              </a:solidFill>
            </a:rPr>
            <a:t>En 1999 se pronosticó que los pasos que se veía venir serían: la aceleración de la extranjerización de la banca mexicana; la apertura de cuentas de ahorro en dólares y la emisión, dentro del sistema bancario, de cheques e inversiones en dólares. </a:t>
          </a:r>
          <a:endParaRPr lang="es-EC" sz="2000" dirty="0">
            <a:solidFill>
              <a:schemeClr val="tx1"/>
            </a:solidFill>
          </a:endParaRPr>
        </a:p>
      </dgm:t>
    </dgm:pt>
    <dgm:pt modelId="{3799F9C0-92A7-44A3-9F4D-64F85A7CB967}" type="parTrans" cxnId="{0EDCFBEA-5138-4747-9C68-D1B1A725F3D8}">
      <dgm:prSet/>
      <dgm:spPr/>
      <dgm:t>
        <a:bodyPr/>
        <a:lstStyle/>
        <a:p>
          <a:endParaRPr lang="es-EC"/>
        </a:p>
      </dgm:t>
    </dgm:pt>
    <dgm:pt modelId="{706B3D8C-71B8-476A-A9A8-0BD0884B2BB4}" type="sibTrans" cxnId="{0EDCFBEA-5138-4747-9C68-D1B1A725F3D8}">
      <dgm:prSet/>
      <dgm:spPr/>
      <dgm:t>
        <a:bodyPr/>
        <a:lstStyle/>
        <a:p>
          <a:endParaRPr lang="es-EC"/>
        </a:p>
      </dgm:t>
    </dgm:pt>
    <dgm:pt modelId="{C64B72F1-B60A-402C-A91B-6C387FD13181}" type="pres">
      <dgm:prSet presAssocID="{79618767-5FA3-4F0F-B02A-6FEC461C4CE5}" presName="Name0" presStyleCnt="0">
        <dgm:presLayoutVars>
          <dgm:dir/>
          <dgm:animLvl val="lvl"/>
          <dgm:resizeHandles val="exact"/>
        </dgm:presLayoutVars>
      </dgm:prSet>
      <dgm:spPr/>
      <dgm:t>
        <a:bodyPr/>
        <a:lstStyle/>
        <a:p>
          <a:endParaRPr lang="es-EC"/>
        </a:p>
      </dgm:t>
    </dgm:pt>
    <dgm:pt modelId="{385EB189-3F96-4541-9A4C-24E1FBD84685}" type="pres">
      <dgm:prSet presAssocID="{6FFB4122-9BF8-40AA-9CBF-8D5209927318}" presName="linNode" presStyleCnt="0"/>
      <dgm:spPr/>
    </dgm:pt>
    <dgm:pt modelId="{5C90F666-D860-45E3-A64F-9B4492A773A6}" type="pres">
      <dgm:prSet presAssocID="{6FFB4122-9BF8-40AA-9CBF-8D5209927318}" presName="parTx" presStyleLbl="revTx" presStyleIdx="0" presStyleCnt="1" custScaleX="17346" custScaleY="562595" custLinFactNeighborY="-6748">
        <dgm:presLayoutVars>
          <dgm:chMax val="1"/>
          <dgm:bulletEnabled val="1"/>
        </dgm:presLayoutVars>
      </dgm:prSet>
      <dgm:spPr/>
      <dgm:t>
        <a:bodyPr/>
        <a:lstStyle/>
        <a:p>
          <a:endParaRPr lang="es-EC"/>
        </a:p>
      </dgm:t>
    </dgm:pt>
    <dgm:pt modelId="{CD5DE6BE-D024-47FE-B7CF-39BBBB66D932}" type="pres">
      <dgm:prSet presAssocID="{6FFB4122-9BF8-40AA-9CBF-8D5209927318}" presName="bracket" presStyleLbl="parChTrans1D1" presStyleIdx="0" presStyleCnt="1" custScaleY="1050621"/>
      <dgm:spPr>
        <a:noFill/>
        <a:ln w="28575">
          <a:solidFill>
            <a:srgbClr val="00B050"/>
          </a:solidFill>
        </a:ln>
      </dgm:spPr>
    </dgm:pt>
    <dgm:pt modelId="{84F969AE-1B93-4220-998F-3888153F744A}" type="pres">
      <dgm:prSet presAssocID="{6FFB4122-9BF8-40AA-9CBF-8D5209927318}" presName="spH" presStyleCnt="0"/>
      <dgm:spPr/>
    </dgm:pt>
    <dgm:pt modelId="{B763AB88-ACDF-4E38-B40D-FD761984C634}" type="pres">
      <dgm:prSet presAssocID="{6FFB4122-9BF8-40AA-9CBF-8D5209927318}" presName="desTx" presStyleLbl="node1" presStyleIdx="0" presStyleCnt="1" custScaleX="140146" custScaleY="883280">
        <dgm:presLayoutVars>
          <dgm:bulletEnabled val="1"/>
        </dgm:presLayoutVars>
      </dgm:prSet>
      <dgm:spPr/>
      <dgm:t>
        <a:bodyPr/>
        <a:lstStyle/>
        <a:p>
          <a:endParaRPr lang="es-EC"/>
        </a:p>
      </dgm:t>
    </dgm:pt>
  </dgm:ptLst>
  <dgm:cxnLst>
    <dgm:cxn modelId="{6C94F88A-3C80-413A-A85E-F972BC12128A}" srcId="{6FFB4122-9BF8-40AA-9CBF-8D5209927318}" destId="{A1B57E98-2EA3-4DAF-88D5-28B2E85C2E21}" srcOrd="0" destOrd="0" parTransId="{E1E19472-7C3A-4857-9D57-333E429F74F1}" sibTransId="{AF6F404C-BE0D-47E2-97DB-B563DC3A48C9}"/>
    <dgm:cxn modelId="{0EDCFBEA-5138-4747-9C68-D1B1A725F3D8}" srcId="{6FFB4122-9BF8-40AA-9CBF-8D5209927318}" destId="{2112C4C0-352B-4A1E-B0B4-FDD99377564E}" srcOrd="5" destOrd="0" parTransId="{3799F9C0-92A7-44A3-9F4D-64F85A7CB967}" sibTransId="{706B3D8C-71B8-476A-A9A8-0BD0884B2BB4}"/>
    <dgm:cxn modelId="{9009B55F-68B6-44F9-8C13-0C8A279B1548}" type="presOf" srcId="{F9309320-E031-41BF-A677-42C5EF1A561B}" destId="{B763AB88-ACDF-4E38-B40D-FD761984C634}" srcOrd="0" destOrd="3" presId="urn:diagrams.loki3.com/BracketList+Icon"/>
    <dgm:cxn modelId="{94A9347E-0AA2-4BC5-BBEE-1A56FC37C4A5}" type="presOf" srcId="{2112C4C0-352B-4A1E-B0B4-FDD99377564E}" destId="{B763AB88-ACDF-4E38-B40D-FD761984C634}" srcOrd="0" destOrd="5" presId="urn:diagrams.loki3.com/BracketList+Icon"/>
    <dgm:cxn modelId="{CEBD9383-3205-467B-AE9E-BDBE531876A8}" type="presOf" srcId="{79618767-5FA3-4F0F-B02A-6FEC461C4CE5}" destId="{C64B72F1-B60A-402C-A91B-6C387FD13181}" srcOrd="0" destOrd="0" presId="urn:diagrams.loki3.com/BracketList+Icon"/>
    <dgm:cxn modelId="{313ECA33-08AB-4EFA-98C6-F6CFE5F5E9D4}" srcId="{6FFB4122-9BF8-40AA-9CBF-8D5209927318}" destId="{64AC9600-FD0D-4EBE-86B6-7DF7CC7D76DD}" srcOrd="1" destOrd="0" parTransId="{020F8AFF-AC8B-438B-9702-5AD6A72F83CE}" sibTransId="{4438D7BC-DB09-48D2-A89C-16412213A45B}"/>
    <dgm:cxn modelId="{1702A82D-75A7-4431-8ED6-82799CBB3621}" type="presOf" srcId="{64AC9600-FD0D-4EBE-86B6-7DF7CC7D76DD}" destId="{B763AB88-ACDF-4E38-B40D-FD761984C634}" srcOrd="0" destOrd="1" presId="urn:diagrams.loki3.com/BracketList+Icon"/>
    <dgm:cxn modelId="{5D776AC6-42DD-429F-B528-B977777D926A}" type="presOf" srcId="{6FFB4122-9BF8-40AA-9CBF-8D5209927318}" destId="{5C90F666-D860-45E3-A64F-9B4492A773A6}" srcOrd="0" destOrd="0" presId="urn:diagrams.loki3.com/BracketList+Icon"/>
    <dgm:cxn modelId="{38D1ACBA-2E45-4A7B-80B4-9C5CC0A5B318}" srcId="{6FFB4122-9BF8-40AA-9CBF-8D5209927318}" destId="{02E14E3A-3111-41CF-B715-27F342503953}" srcOrd="2" destOrd="0" parTransId="{6E6D16AF-0232-42EC-9943-E512363FCDB5}" sibTransId="{0285EBDD-164C-49C2-BC60-F3F7EAC9997E}"/>
    <dgm:cxn modelId="{974B0944-0A99-4D67-835F-4C4C78561A4A}" type="presOf" srcId="{02E14E3A-3111-41CF-B715-27F342503953}" destId="{B763AB88-ACDF-4E38-B40D-FD761984C634}" srcOrd="0" destOrd="2" presId="urn:diagrams.loki3.com/BracketList+Icon"/>
    <dgm:cxn modelId="{EDE0A66E-4582-49EC-AA46-E041D375C977}" srcId="{79618767-5FA3-4F0F-B02A-6FEC461C4CE5}" destId="{6FFB4122-9BF8-40AA-9CBF-8D5209927318}" srcOrd="0" destOrd="0" parTransId="{D687C9CB-5EBA-43CE-B6F1-C5520AC14C42}" sibTransId="{5989F3B9-F92B-46FA-B828-0EDFE04AE5B0}"/>
    <dgm:cxn modelId="{EAB29A67-6412-47DF-B355-404833657437}" type="presOf" srcId="{A1B57E98-2EA3-4DAF-88D5-28B2E85C2E21}" destId="{B763AB88-ACDF-4E38-B40D-FD761984C634}" srcOrd="0" destOrd="0" presId="urn:diagrams.loki3.com/BracketList+Icon"/>
    <dgm:cxn modelId="{42DE64ED-6F2D-4A48-AB89-260E4208A03F}" srcId="{6FFB4122-9BF8-40AA-9CBF-8D5209927318}" destId="{B3D1D7FC-2393-4D80-AEE4-D284CFC90388}" srcOrd="4" destOrd="0" parTransId="{B2855CDA-E11D-43D0-812F-07B646A35CC8}" sibTransId="{28DBFE47-80D8-4A45-943E-36B8D5E70F63}"/>
    <dgm:cxn modelId="{C21374A5-5E00-4C5D-8404-1CF395E9E576}" srcId="{6FFB4122-9BF8-40AA-9CBF-8D5209927318}" destId="{F9309320-E031-41BF-A677-42C5EF1A561B}" srcOrd="3" destOrd="0" parTransId="{1BEFC9E8-5F8F-48A6-8CC7-4554086DD911}" sibTransId="{FD772248-7582-406E-A25E-70979B119DFE}"/>
    <dgm:cxn modelId="{153C102B-3B0C-499C-8442-9CB1052E9EE9}" type="presOf" srcId="{B3D1D7FC-2393-4D80-AEE4-D284CFC90388}" destId="{B763AB88-ACDF-4E38-B40D-FD761984C634}" srcOrd="0" destOrd="4" presId="urn:diagrams.loki3.com/BracketList+Icon"/>
    <dgm:cxn modelId="{CA5A99E9-9D47-437E-9AB5-0B903F7CCB06}" type="presParOf" srcId="{C64B72F1-B60A-402C-A91B-6C387FD13181}" destId="{385EB189-3F96-4541-9A4C-24E1FBD84685}" srcOrd="0" destOrd="0" presId="urn:diagrams.loki3.com/BracketList+Icon"/>
    <dgm:cxn modelId="{CA143D96-0C50-4AFB-ACBC-05CD80337A13}" type="presParOf" srcId="{385EB189-3F96-4541-9A4C-24E1FBD84685}" destId="{5C90F666-D860-45E3-A64F-9B4492A773A6}" srcOrd="0" destOrd="0" presId="urn:diagrams.loki3.com/BracketList+Icon"/>
    <dgm:cxn modelId="{7DE0B1D1-F56E-4DA2-B9F7-588A16518D21}" type="presParOf" srcId="{385EB189-3F96-4541-9A4C-24E1FBD84685}" destId="{CD5DE6BE-D024-47FE-B7CF-39BBBB66D932}" srcOrd="1" destOrd="0" presId="urn:diagrams.loki3.com/BracketList+Icon"/>
    <dgm:cxn modelId="{E5838609-71CA-4448-AFC7-3D6F932A7AC2}" type="presParOf" srcId="{385EB189-3F96-4541-9A4C-24E1FBD84685}" destId="{84F969AE-1B93-4220-998F-3888153F744A}" srcOrd="2" destOrd="0" presId="urn:diagrams.loki3.com/BracketList+Icon"/>
    <dgm:cxn modelId="{4E59E908-03C5-43FB-ABE2-B0155FBD32C7}" type="presParOf" srcId="{385EB189-3F96-4541-9A4C-24E1FBD84685}" destId="{B763AB88-ACDF-4E38-B40D-FD761984C634}"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C38E9-C853-454B-99EE-239BAA9CA83F}"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EC"/>
        </a:p>
      </dgm:t>
    </dgm:pt>
    <dgm:pt modelId="{688D40E2-DA5B-47ED-89B1-EE40A4B377A6}">
      <dgm:prSet phldrT="[Texto]"/>
      <dgm:spPr/>
      <dgm:t>
        <a:bodyPr/>
        <a:lstStyle/>
        <a:p>
          <a:r>
            <a:rPr lang="es-EC" dirty="0" smtClean="0"/>
            <a:t>OBJETIVO GENERAL</a:t>
          </a:r>
          <a:endParaRPr lang="es-EC" dirty="0"/>
        </a:p>
      </dgm:t>
    </dgm:pt>
    <dgm:pt modelId="{4A51958A-0C64-4CF3-A0C2-E333DF9027D0}" type="parTrans" cxnId="{45BAB604-38A7-4047-A626-37CF00C630F4}">
      <dgm:prSet/>
      <dgm:spPr/>
      <dgm:t>
        <a:bodyPr/>
        <a:lstStyle/>
        <a:p>
          <a:endParaRPr lang="es-EC"/>
        </a:p>
      </dgm:t>
    </dgm:pt>
    <dgm:pt modelId="{ACDE2DCB-D028-480B-85B6-3D8C9B6B5AE2}" type="sibTrans" cxnId="{45BAB604-38A7-4047-A626-37CF00C630F4}">
      <dgm:prSet/>
      <dgm:spPr/>
      <dgm:t>
        <a:bodyPr/>
        <a:lstStyle/>
        <a:p>
          <a:endParaRPr lang="es-EC"/>
        </a:p>
      </dgm:t>
    </dgm:pt>
    <dgm:pt modelId="{3C53BACC-5C74-47C7-A0FA-77BDD8CC8FC2}">
      <dgm:prSet phldrT="[Texto]"/>
      <dgm:spPr/>
      <dgm:t>
        <a:bodyPr/>
        <a:lstStyle/>
        <a:p>
          <a:r>
            <a:rPr lang="es-EC" dirty="0" smtClean="0">
              <a:solidFill>
                <a:schemeClr val="tx1"/>
              </a:solidFill>
            </a:rPr>
            <a:t>Análisis de  las funciones del Banco Central del Ecuador en una economía dolarizada dentro del nuevo contexto nacional, con la finalidad que contribuya al desarrollo de la sociedad.</a:t>
          </a:r>
          <a:endParaRPr lang="es-EC" dirty="0">
            <a:solidFill>
              <a:schemeClr val="tx1"/>
            </a:solidFill>
          </a:endParaRPr>
        </a:p>
      </dgm:t>
    </dgm:pt>
    <dgm:pt modelId="{1F7E4D25-29B6-4546-8DDF-966E2DBA8835}" type="parTrans" cxnId="{25C09B09-EBE5-42FF-BE66-14C1DB5AD8DC}">
      <dgm:prSet/>
      <dgm:spPr/>
      <dgm:t>
        <a:bodyPr/>
        <a:lstStyle/>
        <a:p>
          <a:endParaRPr lang="es-EC"/>
        </a:p>
      </dgm:t>
    </dgm:pt>
    <dgm:pt modelId="{C7735051-3534-4776-9D90-2687187BC762}" type="sibTrans" cxnId="{25C09B09-EBE5-42FF-BE66-14C1DB5AD8DC}">
      <dgm:prSet/>
      <dgm:spPr/>
      <dgm:t>
        <a:bodyPr/>
        <a:lstStyle/>
        <a:p>
          <a:endParaRPr lang="es-EC"/>
        </a:p>
      </dgm:t>
    </dgm:pt>
    <dgm:pt modelId="{5A0BD562-FA0D-4354-A554-D43D0B4629DA}" type="pres">
      <dgm:prSet presAssocID="{376C38E9-C853-454B-99EE-239BAA9CA83F}" presName="Name0" presStyleCnt="0">
        <dgm:presLayoutVars>
          <dgm:dir/>
          <dgm:animLvl val="lvl"/>
          <dgm:resizeHandles val="exact"/>
        </dgm:presLayoutVars>
      </dgm:prSet>
      <dgm:spPr/>
      <dgm:t>
        <a:bodyPr/>
        <a:lstStyle/>
        <a:p>
          <a:endParaRPr lang="es-EC"/>
        </a:p>
      </dgm:t>
    </dgm:pt>
    <dgm:pt modelId="{0CBCEE80-D0FD-4336-BB5E-0FC869E6979C}" type="pres">
      <dgm:prSet presAssocID="{688D40E2-DA5B-47ED-89B1-EE40A4B377A6}" presName="linNode" presStyleCnt="0"/>
      <dgm:spPr/>
    </dgm:pt>
    <dgm:pt modelId="{2CAA5E31-6032-46B6-97B7-B09028D97ADB}" type="pres">
      <dgm:prSet presAssocID="{688D40E2-DA5B-47ED-89B1-EE40A4B377A6}" presName="parTx" presStyleLbl="revTx" presStyleIdx="0" presStyleCnt="1">
        <dgm:presLayoutVars>
          <dgm:chMax val="1"/>
          <dgm:bulletEnabled val="1"/>
        </dgm:presLayoutVars>
      </dgm:prSet>
      <dgm:spPr/>
      <dgm:t>
        <a:bodyPr/>
        <a:lstStyle/>
        <a:p>
          <a:endParaRPr lang="es-EC"/>
        </a:p>
      </dgm:t>
    </dgm:pt>
    <dgm:pt modelId="{7DF6C0E7-13ED-4C13-B3BC-7B0707F28416}" type="pres">
      <dgm:prSet presAssocID="{688D40E2-DA5B-47ED-89B1-EE40A4B377A6}" presName="bracket" presStyleLbl="parChTrans1D1" presStyleIdx="0" presStyleCnt="1"/>
      <dgm:spPr/>
    </dgm:pt>
    <dgm:pt modelId="{231A4CC6-F109-4C17-B696-DC2C08E356BD}" type="pres">
      <dgm:prSet presAssocID="{688D40E2-DA5B-47ED-89B1-EE40A4B377A6}" presName="spH" presStyleCnt="0"/>
      <dgm:spPr/>
    </dgm:pt>
    <dgm:pt modelId="{C3CABD22-6ECD-4354-848E-FEA9B612D42D}" type="pres">
      <dgm:prSet presAssocID="{688D40E2-DA5B-47ED-89B1-EE40A4B377A6}" presName="desTx" presStyleLbl="node1" presStyleIdx="0" presStyleCnt="1">
        <dgm:presLayoutVars>
          <dgm:bulletEnabled val="1"/>
        </dgm:presLayoutVars>
      </dgm:prSet>
      <dgm:spPr/>
      <dgm:t>
        <a:bodyPr/>
        <a:lstStyle/>
        <a:p>
          <a:endParaRPr lang="es-EC"/>
        </a:p>
      </dgm:t>
    </dgm:pt>
  </dgm:ptLst>
  <dgm:cxnLst>
    <dgm:cxn modelId="{A9F561CE-7AF9-4E8C-B3BD-99EA5010D862}" type="presOf" srcId="{688D40E2-DA5B-47ED-89B1-EE40A4B377A6}" destId="{2CAA5E31-6032-46B6-97B7-B09028D97ADB}" srcOrd="0" destOrd="0" presId="urn:diagrams.loki3.com/BracketList+Icon"/>
    <dgm:cxn modelId="{25C09B09-EBE5-42FF-BE66-14C1DB5AD8DC}" srcId="{688D40E2-DA5B-47ED-89B1-EE40A4B377A6}" destId="{3C53BACC-5C74-47C7-A0FA-77BDD8CC8FC2}" srcOrd="0" destOrd="0" parTransId="{1F7E4D25-29B6-4546-8DDF-966E2DBA8835}" sibTransId="{C7735051-3534-4776-9D90-2687187BC762}"/>
    <dgm:cxn modelId="{D27BA7C0-2DE2-43FF-ABF2-A145186B19A3}" type="presOf" srcId="{376C38E9-C853-454B-99EE-239BAA9CA83F}" destId="{5A0BD562-FA0D-4354-A554-D43D0B4629DA}" srcOrd="0" destOrd="0" presId="urn:diagrams.loki3.com/BracketList+Icon"/>
    <dgm:cxn modelId="{45BAB604-38A7-4047-A626-37CF00C630F4}" srcId="{376C38E9-C853-454B-99EE-239BAA9CA83F}" destId="{688D40E2-DA5B-47ED-89B1-EE40A4B377A6}" srcOrd="0" destOrd="0" parTransId="{4A51958A-0C64-4CF3-A0C2-E333DF9027D0}" sibTransId="{ACDE2DCB-D028-480B-85B6-3D8C9B6B5AE2}"/>
    <dgm:cxn modelId="{B1F039C1-685F-4090-A13B-011CF3637DC2}" type="presOf" srcId="{3C53BACC-5C74-47C7-A0FA-77BDD8CC8FC2}" destId="{C3CABD22-6ECD-4354-848E-FEA9B612D42D}" srcOrd="0" destOrd="0" presId="urn:diagrams.loki3.com/BracketList+Icon"/>
    <dgm:cxn modelId="{097E00C5-D721-4673-B9A0-61D1D9777219}" type="presParOf" srcId="{5A0BD562-FA0D-4354-A554-D43D0B4629DA}" destId="{0CBCEE80-D0FD-4336-BB5E-0FC869E6979C}" srcOrd="0" destOrd="0" presId="urn:diagrams.loki3.com/BracketList+Icon"/>
    <dgm:cxn modelId="{7CBDBB2D-224A-4F6D-B052-B048E3A7F687}" type="presParOf" srcId="{0CBCEE80-D0FD-4336-BB5E-0FC869E6979C}" destId="{2CAA5E31-6032-46B6-97B7-B09028D97ADB}" srcOrd="0" destOrd="0" presId="urn:diagrams.loki3.com/BracketList+Icon"/>
    <dgm:cxn modelId="{52E43AA8-434A-4DED-AA55-8D5AA203CAB5}" type="presParOf" srcId="{0CBCEE80-D0FD-4336-BB5E-0FC869E6979C}" destId="{7DF6C0E7-13ED-4C13-B3BC-7B0707F28416}" srcOrd="1" destOrd="0" presId="urn:diagrams.loki3.com/BracketList+Icon"/>
    <dgm:cxn modelId="{BC4C00CF-4F38-4940-AA11-C68F3C4C9C0F}" type="presParOf" srcId="{0CBCEE80-D0FD-4336-BB5E-0FC869E6979C}" destId="{231A4CC6-F109-4C17-B696-DC2C08E356BD}" srcOrd="2" destOrd="0" presId="urn:diagrams.loki3.com/BracketList+Icon"/>
    <dgm:cxn modelId="{6D928262-DB65-450C-90AD-B5F0007E637B}" type="presParOf" srcId="{0CBCEE80-D0FD-4336-BB5E-0FC869E6979C}" destId="{C3CABD22-6ECD-4354-848E-FEA9B612D42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6AC9310-8784-43B8-8E54-35A2D37388FF}"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s-EC"/>
        </a:p>
      </dgm:t>
    </dgm:pt>
    <dgm:pt modelId="{D30A26F9-E86C-4E92-984C-DD7FB6884D7E}">
      <dgm:prSet phldrT="[Texto]" custT="1"/>
      <dgm:spPr>
        <a:solidFill>
          <a:srgbClr val="FFFF99"/>
        </a:solidFill>
      </dgm:spPr>
      <dgm:t>
        <a:bodyPr/>
        <a:lstStyle/>
        <a:p>
          <a:r>
            <a:rPr lang="es-EC" sz="1800" dirty="0" smtClean="0">
              <a:solidFill>
                <a:schemeClr val="tx1"/>
              </a:solidFill>
            </a:rPr>
            <a:t>El Banco de Guatemala, elaboró un proyecto de ley encaminado a la liberalización de divisas, presentado al Congreso en 1994, 1996  pero en 2000 ya fue aprobado por el congreso</a:t>
          </a:r>
          <a:r>
            <a:rPr lang="es-EC" sz="1800" dirty="0" smtClean="0">
              <a:solidFill>
                <a:schemeClr val="tx1"/>
              </a:solidFill>
            </a:rPr>
            <a:t>, y </a:t>
          </a:r>
          <a:r>
            <a:rPr lang="es-EC" sz="1800" dirty="0" smtClean="0">
              <a:solidFill>
                <a:schemeClr val="tx1"/>
              </a:solidFill>
            </a:rPr>
            <a:t>entró en vigencia  a partir del 1 de mayo de 2001.</a:t>
          </a:r>
          <a:endParaRPr lang="es-EC" sz="1800" dirty="0">
            <a:solidFill>
              <a:schemeClr val="tx1"/>
            </a:solidFill>
          </a:endParaRPr>
        </a:p>
      </dgm:t>
    </dgm:pt>
    <dgm:pt modelId="{ECC5D5DF-E75B-4263-A32F-EF3D56254774}" type="parTrans" cxnId="{A20D5972-F3BC-4980-B9BB-FBFB5A8C7605}">
      <dgm:prSet/>
      <dgm:spPr/>
      <dgm:t>
        <a:bodyPr/>
        <a:lstStyle/>
        <a:p>
          <a:endParaRPr lang="es-EC" sz="2800">
            <a:solidFill>
              <a:schemeClr val="tx1"/>
            </a:solidFill>
          </a:endParaRPr>
        </a:p>
      </dgm:t>
    </dgm:pt>
    <dgm:pt modelId="{545D9836-F5AE-48B1-AB22-A3E451B4A858}" type="sibTrans" cxnId="{A20D5972-F3BC-4980-B9BB-FBFB5A8C7605}">
      <dgm:prSet custT="1"/>
      <dgm:spPr/>
      <dgm:t>
        <a:bodyPr/>
        <a:lstStyle/>
        <a:p>
          <a:endParaRPr lang="es-EC" sz="6000">
            <a:solidFill>
              <a:schemeClr val="tx1"/>
            </a:solidFill>
          </a:endParaRPr>
        </a:p>
      </dgm:t>
    </dgm:pt>
    <dgm:pt modelId="{5FD0D4A4-6620-4C34-BCF7-4365B9A36A60}">
      <dgm:prSet phldrT="[Texto]" custT="1"/>
      <dgm:spPr>
        <a:solidFill>
          <a:srgbClr val="F9DC95"/>
        </a:solidFill>
      </dgm:spPr>
      <dgm:t>
        <a:bodyPr/>
        <a:lstStyle/>
        <a:p>
          <a:r>
            <a:rPr lang="es-EC" sz="1800" dirty="0" smtClean="0">
              <a:solidFill>
                <a:schemeClr val="tx1"/>
              </a:solidFill>
            </a:rPr>
            <a:t>La Ley de Libre Negociación de Divisas, determina la libre disposición, tenencia, contratación, remesa, transferencia, compra, venta, cobro y pago en divisas, así como la libre tenencia y manejo de depósitos, cuentas en moneda extranjera y operaciones de intermediación financiera, tanto en bancos nacionales como extranjeros. </a:t>
          </a:r>
          <a:endParaRPr lang="es-EC" sz="1800" dirty="0">
            <a:solidFill>
              <a:schemeClr val="tx1"/>
            </a:solidFill>
          </a:endParaRPr>
        </a:p>
      </dgm:t>
    </dgm:pt>
    <dgm:pt modelId="{330223BB-40F6-40C7-8D2D-B9EA47187A01}" type="parTrans" cxnId="{FFD6223B-ED3F-4750-AB01-222B6597AE4F}">
      <dgm:prSet/>
      <dgm:spPr/>
      <dgm:t>
        <a:bodyPr/>
        <a:lstStyle/>
        <a:p>
          <a:endParaRPr lang="es-EC" sz="2800">
            <a:solidFill>
              <a:schemeClr val="tx1"/>
            </a:solidFill>
          </a:endParaRPr>
        </a:p>
      </dgm:t>
    </dgm:pt>
    <dgm:pt modelId="{BB9A094A-363A-4ACE-8D27-CB44B271AAB2}" type="sibTrans" cxnId="{FFD6223B-ED3F-4750-AB01-222B6597AE4F}">
      <dgm:prSet/>
      <dgm:spPr/>
      <dgm:t>
        <a:bodyPr/>
        <a:lstStyle/>
        <a:p>
          <a:endParaRPr lang="es-EC" sz="2800">
            <a:solidFill>
              <a:schemeClr val="tx1"/>
            </a:solidFill>
          </a:endParaRPr>
        </a:p>
      </dgm:t>
    </dgm:pt>
    <dgm:pt modelId="{5F87B7D5-6EF1-4E35-8DC7-047CA665A60B}" type="pres">
      <dgm:prSet presAssocID="{36AC9310-8784-43B8-8E54-35A2D37388FF}" presName="CompostProcess" presStyleCnt="0">
        <dgm:presLayoutVars>
          <dgm:dir/>
          <dgm:resizeHandles val="exact"/>
        </dgm:presLayoutVars>
      </dgm:prSet>
      <dgm:spPr/>
      <dgm:t>
        <a:bodyPr/>
        <a:lstStyle/>
        <a:p>
          <a:endParaRPr lang="es-EC"/>
        </a:p>
      </dgm:t>
    </dgm:pt>
    <dgm:pt modelId="{54ADD559-6F97-4C61-8B6B-3FF1FC99C1E0}" type="pres">
      <dgm:prSet presAssocID="{36AC9310-8784-43B8-8E54-35A2D37388FF}" presName="arrow" presStyleLbl="bgShp" presStyleIdx="0" presStyleCnt="1"/>
      <dgm:spPr/>
    </dgm:pt>
    <dgm:pt modelId="{00113AD2-5378-4553-8E50-8197A8382AB1}" type="pres">
      <dgm:prSet presAssocID="{36AC9310-8784-43B8-8E54-35A2D37388FF}" presName="linearProcess" presStyleCnt="0"/>
      <dgm:spPr/>
    </dgm:pt>
    <dgm:pt modelId="{CFF8AA59-A663-4451-B8EB-53FE024F0ADF}" type="pres">
      <dgm:prSet presAssocID="{D30A26F9-E86C-4E92-984C-DD7FB6884D7E}" presName="textNode" presStyleLbl="node1" presStyleIdx="0" presStyleCnt="2">
        <dgm:presLayoutVars>
          <dgm:bulletEnabled val="1"/>
        </dgm:presLayoutVars>
      </dgm:prSet>
      <dgm:spPr/>
      <dgm:t>
        <a:bodyPr/>
        <a:lstStyle/>
        <a:p>
          <a:endParaRPr lang="es-EC"/>
        </a:p>
      </dgm:t>
    </dgm:pt>
    <dgm:pt modelId="{8BC14094-7F8F-4118-AD2C-39A0CB51A18D}" type="pres">
      <dgm:prSet presAssocID="{545D9836-F5AE-48B1-AB22-A3E451B4A858}" presName="sibTrans" presStyleCnt="0"/>
      <dgm:spPr/>
    </dgm:pt>
    <dgm:pt modelId="{04D6E3B1-A472-46E5-AF05-42ABF40E8151}" type="pres">
      <dgm:prSet presAssocID="{5FD0D4A4-6620-4C34-BCF7-4365B9A36A60}" presName="textNode" presStyleLbl="node1" presStyleIdx="1" presStyleCnt="2">
        <dgm:presLayoutVars>
          <dgm:bulletEnabled val="1"/>
        </dgm:presLayoutVars>
      </dgm:prSet>
      <dgm:spPr/>
      <dgm:t>
        <a:bodyPr/>
        <a:lstStyle/>
        <a:p>
          <a:endParaRPr lang="es-EC"/>
        </a:p>
      </dgm:t>
    </dgm:pt>
  </dgm:ptLst>
  <dgm:cxnLst>
    <dgm:cxn modelId="{A20D5972-F3BC-4980-B9BB-FBFB5A8C7605}" srcId="{36AC9310-8784-43B8-8E54-35A2D37388FF}" destId="{D30A26F9-E86C-4E92-984C-DD7FB6884D7E}" srcOrd="0" destOrd="0" parTransId="{ECC5D5DF-E75B-4263-A32F-EF3D56254774}" sibTransId="{545D9836-F5AE-48B1-AB22-A3E451B4A858}"/>
    <dgm:cxn modelId="{88AA8ACC-E956-4283-A0C9-8BC17B0392DA}" type="presOf" srcId="{36AC9310-8784-43B8-8E54-35A2D37388FF}" destId="{5F87B7D5-6EF1-4E35-8DC7-047CA665A60B}" srcOrd="0" destOrd="0" presId="urn:microsoft.com/office/officeart/2005/8/layout/hProcess9"/>
    <dgm:cxn modelId="{E39A706F-ACE4-41BE-A55B-6F37F1E749F5}" type="presOf" srcId="{D30A26F9-E86C-4E92-984C-DD7FB6884D7E}" destId="{CFF8AA59-A663-4451-B8EB-53FE024F0ADF}" srcOrd="0" destOrd="0" presId="urn:microsoft.com/office/officeart/2005/8/layout/hProcess9"/>
    <dgm:cxn modelId="{6FB0679C-AD32-42B8-BE02-E8AB3AAAEB35}" type="presOf" srcId="{5FD0D4A4-6620-4C34-BCF7-4365B9A36A60}" destId="{04D6E3B1-A472-46E5-AF05-42ABF40E8151}" srcOrd="0" destOrd="0" presId="urn:microsoft.com/office/officeart/2005/8/layout/hProcess9"/>
    <dgm:cxn modelId="{FFD6223B-ED3F-4750-AB01-222B6597AE4F}" srcId="{36AC9310-8784-43B8-8E54-35A2D37388FF}" destId="{5FD0D4A4-6620-4C34-BCF7-4365B9A36A60}" srcOrd="1" destOrd="0" parTransId="{330223BB-40F6-40C7-8D2D-B9EA47187A01}" sibTransId="{BB9A094A-363A-4ACE-8D27-CB44B271AAB2}"/>
    <dgm:cxn modelId="{21A8DC52-561A-440A-98A8-D944B7B9A429}" type="presParOf" srcId="{5F87B7D5-6EF1-4E35-8DC7-047CA665A60B}" destId="{54ADD559-6F97-4C61-8B6B-3FF1FC99C1E0}" srcOrd="0" destOrd="0" presId="urn:microsoft.com/office/officeart/2005/8/layout/hProcess9"/>
    <dgm:cxn modelId="{85D6D981-4F45-4CC9-B9D6-3FDD89AD93C2}" type="presParOf" srcId="{5F87B7D5-6EF1-4E35-8DC7-047CA665A60B}" destId="{00113AD2-5378-4553-8E50-8197A8382AB1}" srcOrd="1" destOrd="0" presId="urn:microsoft.com/office/officeart/2005/8/layout/hProcess9"/>
    <dgm:cxn modelId="{7BCFCD6F-BDA7-4CD7-A41C-70D62843DDCB}" type="presParOf" srcId="{00113AD2-5378-4553-8E50-8197A8382AB1}" destId="{CFF8AA59-A663-4451-B8EB-53FE024F0ADF}" srcOrd="0" destOrd="0" presId="urn:microsoft.com/office/officeart/2005/8/layout/hProcess9"/>
    <dgm:cxn modelId="{9D31A57F-8D11-4715-BE79-862E2A888909}" type="presParOf" srcId="{00113AD2-5378-4553-8E50-8197A8382AB1}" destId="{8BC14094-7F8F-4118-AD2C-39A0CB51A18D}" srcOrd="1" destOrd="0" presId="urn:microsoft.com/office/officeart/2005/8/layout/hProcess9"/>
    <dgm:cxn modelId="{3EBD8E00-9EBD-484C-A3EA-C228AEC83D13}" type="presParOf" srcId="{00113AD2-5378-4553-8E50-8197A8382AB1}" destId="{04D6E3B1-A472-46E5-AF05-42ABF40E815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6E4BB3-12B3-40C0-88F2-5792CB5D36A0}" type="doc">
      <dgm:prSet loTypeId="urn:microsoft.com/office/officeart/2005/8/layout/chevronAccent+Icon" loCatId="process" qsTypeId="urn:microsoft.com/office/officeart/2005/8/quickstyle/3d3" qsCatId="3D" csTypeId="urn:microsoft.com/office/officeart/2005/8/colors/colorful5" csCatId="colorful" phldr="1"/>
      <dgm:spPr/>
    </dgm:pt>
    <dgm:pt modelId="{FDF75BA6-BD2C-403A-9C35-A302A00F0F54}">
      <dgm:prSet phldrT="[Texto]" custT="1"/>
      <dgm:spPr/>
      <dgm:t>
        <a:bodyPr/>
        <a:lstStyle/>
        <a:p>
          <a:r>
            <a:rPr lang="es-EC" sz="1400" dirty="0" smtClean="0"/>
            <a:t>Persistente déficit fiscal</a:t>
          </a:r>
          <a:endParaRPr lang="es-EC" sz="1400" dirty="0"/>
        </a:p>
      </dgm:t>
    </dgm:pt>
    <dgm:pt modelId="{E0EB6600-95CA-4F10-A70E-F4A5F5DD98C8}" type="parTrans" cxnId="{19B932B6-F235-4737-9F6C-3DD86529A712}">
      <dgm:prSet/>
      <dgm:spPr/>
      <dgm:t>
        <a:bodyPr/>
        <a:lstStyle/>
        <a:p>
          <a:endParaRPr lang="es-EC" sz="3200"/>
        </a:p>
      </dgm:t>
    </dgm:pt>
    <dgm:pt modelId="{A1FD17AC-EDDA-466F-8A76-FA5E4CB64112}" type="sibTrans" cxnId="{19B932B6-F235-4737-9F6C-3DD86529A712}">
      <dgm:prSet/>
      <dgm:spPr/>
      <dgm:t>
        <a:bodyPr/>
        <a:lstStyle/>
        <a:p>
          <a:endParaRPr lang="es-EC" sz="3200"/>
        </a:p>
      </dgm:t>
    </dgm:pt>
    <dgm:pt modelId="{E898C9A9-FF60-4CDF-BC60-0E93E22D5CB8}">
      <dgm:prSet phldrT="[Texto]" custT="1"/>
      <dgm:spPr/>
      <dgm:t>
        <a:bodyPr/>
        <a:lstStyle/>
        <a:p>
          <a:r>
            <a:rPr lang="es-EC" sz="1400" dirty="0" smtClean="0"/>
            <a:t>Pérdida de la función de prestamista de última del banco central.</a:t>
          </a:r>
          <a:endParaRPr lang="es-EC" sz="1400" dirty="0"/>
        </a:p>
      </dgm:t>
    </dgm:pt>
    <dgm:pt modelId="{6130CF58-6BB6-42FE-BF67-26501BC35A08}" type="parTrans" cxnId="{9290532F-8E50-4457-B7E9-3AE70B7437C5}">
      <dgm:prSet/>
      <dgm:spPr/>
      <dgm:t>
        <a:bodyPr/>
        <a:lstStyle/>
        <a:p>
          <a:endParaRPr lang="es-EC" sz="3200"/>
        </a:p>
      </dgm:t>
    </dgm:pt>
    <dgm:pt modelId="{7F78B417-11F2-42F4-9B7B-902CF0FE4826}" type="sibTrans" cxnId="{9290532F-8E50-4457-B7E9-3AE70B7437C5}">
      <dgm:prSet/>
      <dgm:spPr/>
      <dgm:t>
        <a:bodyPr/>
        <a:lstStyle/>
        <a:p>
          <a:endParaRPr lang="es-EC" sz="3200"/>
        </a:p>
      </dgm:t>
    </dgm:pt>
    <dgm:pt modelId="{BE2B0A4A-844E-4707-95A2-FA49E6720975}">
      <dgm:prSet phldrT="[Texto]" custT="1"/>
      <dgm:spPr/>
      <dgm:t>
        <a:bodyPr/>
        <a:lstStyle/>
        <a:p>
          <a:r>
            <a:rPr lang="es-EC" sz="1400" dirty="0" smtClean="0"/>
            <a:t>Debilidad del sistema financiero.</a:t>
          </a:r>
          <a:endParaRPr lang="es-EC" sz="1400" dirty="0"/>
        </a:p>
      </dgm:t>
    </dgm:pt>
    <dgm:pt modelId="{3BF0F2B1-4761-424D-9579-2D6464AE76A2}" type="parTrans" cxnId="{BBA76E19-8DB6-4F74-835F-98780F1019D7}">
      <dgm:prSet/>
      <dgm:spPr/>
      <dgm:t>
        <a:bodyPr/>
        <a:lstStyle/>
        <a:p>
          <a:endParaRPr lang="es-EC" sz="3200"/>
        </a:p>
      </dgm:t>
    </dgm:pt>
    <dgm:pt modelId="{BA24D788-EAA2-4161-9EC5-099DD5338918}" type="sibTrans" cxnId="{BBA76E19-8DB6-4F74-835F-98780F1019D7}">
      <dgm:prSet/>
      <dgm:spPr/>
      <dgm:t>
        <a:bodyPr/>
        <a:lstStyle/>
        <a:p>
          <a:endParaRPr lang="es-EC" sz="3200"/>
        </a:p>
      </dgm:t>
    </dgm:pt>
    <dgm:pt modelId="{D9B7E580-8D06-4640-8432-C392BE94AC5D}">
      <dgm:prSet custT="1"/>
      <dgm:spPr/>
      <dgm:t>
        <a:bodyPr/>
        <a:lstStyle/>
        <a:p>
          <a:r>
            <a:rPr lang="es-EC" sz="1400" dirty="0" smtClean="0"/>
            <a:t>Tipo de Cambio</a:t>
          </a:r>
          <a:endParaRPr lang="es-EC" sz="1400" dirty="0"/>
        </a:p>
      </dgm:t>
    </dgm:pt>
    <dgm:pt modelId="{488D8639-E78F-44B2-86E4-C02AA4C0395E}" type="parTrans" cxnId="{96840362-5885-4A17-9F3E-FE3126F81A8E}">
      <dgm:prSet/>
      <dgm:spPr/>
      <dgm:t>
        <a:bodyPr/>
        <a:lstStyle/>
        <a:p>
          <a:endParaRPr lang="es-EC" sz="3200"/>
        </a:p>
      </dgm:t>
    </dgm:pt>
    <dgm:pt modelId="{A6ECB045-FF9E-4C51-9F59-C0845621A606}" type="sibTrans" cxnId="{96840362-5885-4A17-9F3E-FE3126F81A8E}">
      <dgm:prSet/>
      <dgm:spPr/>
      <dgm:t>
        <a:bodyPr/>
        <a:lstStyle/>
        <a:p>
          <a:endParaRPr lang="es-EC" sz="3200"/>
        </a:p>
      </dgm:t>
    </dgm:pt>
    <dgm:pt modelId="{18F9E807-B1A8-4907-B16C-221452850AAB}" type="pres">
      <dgm:prSet presAssocID="{266E4BB3-12B3-40C0-88F2-5792CB5D36A0}" presName="Name0" presStyleCnt="0">
        <dgm:presLayoutVars>
          <dgm:dir/>
          <dgm:resizeHandles val="exact"/>
        </dgm:presLayoutVars>
      </dgm:prSet>
      <dgm:spPr/>
    </dgm:pt>
    <dgm:pt modelId="{A394E8E7-8F5E-42DB-88AB-E8EB48C35293}" type="pres">
      <dgm:prSet presAssocID="{FDF75BA6-BD2C-403A-9C35-A302A00F0F54}" presName="composite" presStyleCnt="0"/>
      <dgm:spPr/>
    </dgm:pt>
    <dgm:pt modelId="{BB5A10D6-DD6C-4400-8141-8A87F5703E3D}" type="pres">
      <dgm:prSet presAssocID="{FDF75BA6-BD2C-403A-9C35-A302A00F0F54}" presName="bgChev" presStyleLbl="node1" presStyleIdx="0" presStyleCnt="4" custScaleY="155299"/>
      <dgm:spPr/>
    </dgm:pt>
    <dgm:pt modelId="{A8BA23B5-5DA0-477C-8ADA-D544C06875A5}" type="pres">
      <dgm:prSet presAssocID="{FDF75BA6-BD2C-403A-9C35-A302A00F0F54}" presName="txNode" presStyleLbl="fgAcc1" presStyleIdx="0" presStyleCnt="4" custScaleY="155299">
        <dgm:presLayoutVars>
          <dgm:bulletEnabled val="1"/>
        </dgm:presLayoutVars>
      </dgm:prSet>
      <dgm:spPr/>
      <dgm:t>
        <a:bodyPr/>
        <a:lstStyle/>
        <a:p>
          <a:endParaRPr lang="es-EC"/>
        </a:p>
      </dgm:t>
    </dgm:pt>
    <dgm:pt modelId="{299D647C-2366-4F4F-ABE7-F53A85698791}" type="pres">
      <dgm:prSet presAssocID="{A1FD17AC-EDDA-466F-8A76-FA5E4CB64112}" presName="compositeSpace" presStyleCnt="0"/>
      <dgm:spPr/>
    </dgm:pt>
    <dgm:pt modelId="{1A2F54A1-BD04-42DA-8790-22FC9D8C4865}" type="pres">
      <dgm:prSet presAssocID="{E898C9A9-FF60-4CDF-BC60-0E93E22D5CB8}" presName="composite" presStyleCnt="0"/>
      <dgm:spPr/>
    </dgm:pt>
    <dgm:pt modelId="{386B088E-93E3-4F91-BC20-E7B688506457}" type="pres">
      <dgm:prSet presAssocID="{E898C9A9-FF60-4CDF-BC60-0E93E22D5CB8}" presName="bgChev" presStyleLbl="node1" presStyleIdx="1" presStyleCnt="4" custScaleY="155299"/>
      <dgm:spPr/>
    </dgm:pt>
    <dgm:pt modelId="{F51DDFDE-BB0D-49A8-B0FE-AF3CC23E7526}" type="pres">
      <dgm:prSet presAssocID="{E898C9A9-FF60-4CDF-BC60-0E93E22D5CB8}" presName="txNode" presStyleLbl="fgAcc1" presStyleIdx="1" presStyleCnt="4" custScaleY="155299">
        <dgm:presLayoutVars>
          <dgm:bulletEnabled val="1"/>
        </dgm:presLayoutVars>
      </dgm:prSet>
      <dgm:spPr/>
      <dgm:t>
        <a:bodyPr/>
        <a:lstStyle/>
        <a:p>
          <a:endParaRPr lang="es-EC"/>
        </a:p>
      </dgm:t>
    </dgm:pt>
    <dgm:pt modelId="{8C5C76FB-14FC-4B3A-B9A0-062E22DBBD93}" type="pres">
      <dgm:prSet presAssocID="{7F78B417-11F2-42F4-9B7B-902CF0FE4826}" presName="compositeSpace" presStyleCnt="0"/>
      <dgm:spPr/>
    </dgm:pt>
    <dgm:pt modelId="{FA201155-4772-4C6D-8911-49D606C4DB57}" type="pres">
      <dgm:prSet presAssocID="{BE2B0A4A-844E-4707-95A2-FA49E6720975}" presName="composite" presStyleCnt="0"/>
      <dgm:spPr/>
    </dgm:pt>
    <dgm:pt modelId="{E62ADC44-2B43-43A3-A8D0-9B042FB512D0}" type="pres">
      <dgm:prSet presAssocID="{BE2B0A4A-844E-4707-95A2-FA49E6720975}" presName="bgChev" presStyleLbl="node1" presStyleIdx="2" presStyleCnt="4" custScaleY="155299"/>
      <dgm:spPr/>
    </dgm:pt>
    <dgm:pt modelId="{5467DC0F-F247-4D4E-9506-645F8B14593F}" type="pres">
      <dgm:prSet presAssocID="{BE2B0A4A-844E-4707-95A2-FA49E6720975}" presName="txNode" presStyleLbl="fgAcc1" presStyleIdx="2" presStyleCnt="4" custScaleY="155299">
        <dgm:presLayoutVars>
          <dgm:bulletEnabled val="1"/>
        </dgm:presLayoutVars>
      </dgm:prSet>
      <dgm:spPr/>
      <dgm:t>
        <a:bodyPr/>
        <a:lstStyle/>
        <a:p>
          <a:endParaRPr lang="es-EC"/>
        </a:p>
      </dgm:t>
    </dgm:pt>
    <dgm:pt modelId="{A4825B6B-352F-488A-844D-E26451CD0918}" type="pres">
      <dgm:prSet presAssocID="{BA24D788-EAA2-4161-9EC5-099DD5338918}" presName="compositeSpace" presStyleCnt="0"/>
      <dgm:spPr/>
    </dgm:pt>
    <dgm:pt modelId="{E9FB8C9A-E854-4E44-941A-EFB6E8F5DE92}" type="pres">
      <dgm:prSet presAssocID="{D9B7E580-8D06-4640-8432-C392BE94AC5D}" presName="composite" presStyleCnt="0"/>
      <dgm:spPr/>
    </dgm:pt>
    <dgm:pt modelId="{5AD13A04-2660-4923-BEFE-0CF4C89CB1E0}" type="pres">
      <dgm:prSet presAssocID="{D9B7E580-8D06-4640-8432-C392BE94AC5D}" presName="bgChev" presStyleLbl="node1" presStyleIdx="3" presStyleCnt="4" custScaleY="155299"/>
      <dgm:spPr/>
    </dgm:pt>
    <dgm:pt modelId="{3384FA69-E69D-4B4E-801D-A89319D6B0AC}" type="pres">
      <dgm:prSet presAssocID="{D9B7E580-8D06-4640-8432-C392BE94AC5D}" presName="txNode" presStyleLbl="fgAcc1" presStyleIdx="3" presStyleCnt="4" custScaleY="155299">
        <dgm:presLayoutVars>
          <dgm:bulletEnabled val="1"/>
        </dgm:presLayoutVars>
      </dgm:prSet>
      <dgm:spPr/>
      <dgm:t>
        <a:bodyPr/>
        <a:lstStyle/>
        <a:p>
          <a:endParaRPr lang="es-EC"/>
        </a:p>
      </dgm:t>
    </dgm:pt>
  </dgm:ptLst>
  <dgm:cxnLst>
    <dgm:cxn modelId="{BBA76E19-8DB6-4F74-835F-98780F1019D7}" srcId="{266E4BB3-12B3-40C0-88F2-5792CB5D36A0}" destId="{BE2B0A4A-844E-4707-95A2-FA49E6720975}" srcOrd="2" destOrd="0" parTransId="{3BF0F2B1-4761-424D-9579-2D6464AE76A2}" sibTransId="{BA24D788-EAA2-4161-9EC5-099DD5338918}"/>
    <dgm:cxn modelId="{85B3382A-620C-4181-8C14-58A59062725D}" type="presOf" srcId="{D9B7E580-8D06-4640-8432-C392BE94AC5D}" destId="{3384FA69-E69D-4B4E-801D-A89319D6B0AC}" srcOrd="0" destOrd="0" presId="urn:microsoft.com/office/officeart/2005/8/layout/chevronAccent+Icon"/>
    <dgm:cxn modelId="{2AF63980-D33A-44A4-BC13-6CEF1304EBE8}" type="presOf" srcId="{FDF75BA6-BD2C-403A-9C35-A302A00F0F54}" destId="{A8BA23B5-5DA0-477C-8ADA-D544C06875A5}" srcOrd="0" destOrd="0" presId="urn:microsoft.com/office/officeart/2005/8/layout/chevronAccent+Icon"/>
    <dgm:cxn modelId="{9290532F-8E50-4457-B7E9-3AE70B7437C5}" srcId="{266E4BB3-12B3-40C0-88F2-5792CB5D36A0}" destId="{E898C9A9-FF60-4CDF-BC60-0E93E22D5CB8}" srcOrd="1" destOrd="0" parTransId="{6130CF58-6BB6-42FE-BF67-26501BC35A08}" sibTransId="{7F78B417-11F2-42F4-9B7B-902CF0FE4826}"/>
    <dgm:cxn modelId="{19B932B6-F235-4737-9F6C-3DD86529A712}" srcId="{266E4BB3-12B3-40C0-88F2-5792CB5D36A0}" destId="{FDF75BA6-BD2C-403A-9C35-A302A00F0F54}" srcOrd="0" destOrd="0" parTransId="{E0EB6600-95CA-4F10-A70E-F4A5F5DD98C8}" sibTransId="{A1FD17AC-EDDA-466F-8A76-FA5E4CB64112}"/>
    <dgm:cxn modelId="{96840362-5885-4A17-9F3E-FE3126F81A8E}" srcId="{266E4BB3-12B3-40C0-88F2-5792CB5D36A0}" destId="{D9B7E580-8D06-4640-8432-C392BE94AC5D}" srcOrd="3" destOrd="0" parTransId="{488D8639-E78F-44B2-86E4-C02AA4C0395E}" sibTransId="{A6ECB045-FF9E-4C51-9F59-C0845621A606}"/>
    <dgm:cxn modelId="{A662B096-BFA9-4FC2-AEE8-3052FFF07B5B}" type="presOf" srcId="{E898C9A9-FF60-4CDF-BC60-0E93E22D5CB8}" destId="{F51DDFDE-BB0D-49A8-B0FE-AF3CC23E7526}" srcOrd="0" destOrd="0" presId="urn:microsoft.com/office/officeart/2005/8/layout/chevronAccent+Icon"/>
    <dgm:cxn modelId="{216C89B2-EC9A-4956-8E13-2840E232617D}" type="presOf" srcId="{266E4BB3-12B3-40C0-88F2-5792CB5D36A0}" destId="{18F9E807-B1A8-4907-B16C-221452850AAB}" srcOrd="0" destOrd="0" presId="urn:microsoft.com/office/officeart/2005/8/layout/chevronAccent+Icon"/>
    <dgm:cxn modelId="{DFEAA942-D04D-482C-9DE1-2E176EDFCE42}" type="presOf" srcId="{BE2B0A4A-844E-4707-95A2-FA49E6720975}" destId="{5467DC0F-F247-4D4E-9506-645F8B14593F}" srcOrd="0" destOrd="0" presId="urn:microsoft.com/office/officeart/2005/8/layout/chevronAccent+Icon"/>
    <dgm:cxn modelId="{7109421C-1288-42A1-A0BF-96D129BF20B3}" type="presParOf" srcId="{18F9E807-B1A8-4907-B16C-221452850AAB}" destId="{A394E8E7-8F5E-42DB-88AB-E8EB48C35293}" srcOrd="0" destOrd="0" presId="urn:microsoft.com/office/officeart/2005/8/layout/chevronAccent+Icon"/>
    <dgm:cxn modelId="{94B1F201-EB32-43AD-81EF-B62D4989A603}" type="presParOf" srcId="{A394E8E7-8F5E-42DB-88AB-E8EB48C35293}" destId="{BB5A10D6-DD6C-4400-8141-8A87F5703E3D}" srcOrd="0" destOrd="0" presId="urn:microsoft.com/office/officeart/2005/8/layout/chevronAccent+Icon"/>
    <dgm:cxn modelId="{4138CA0D-6C69-4DBF-9559-885FC57071F9}" type="presParOf" srcId="{A394E8E7-8F5E-42DB-88AB-E8EB48C35293}" destId="{A8BA23B5-5DA0-477C-8ADA-D544C06875A5}" srcOrd="1" destOrd="0" presId="urn:microsoft.com/office/officeart/2005/8/layout/chevronAccent+Icon"/>
    <dgm:cxn modelId="{C52C1FB9-9180-4C57-9D51-808A59BF0EE0}" type="presParOf" srcId="{18F9E807-B1A8-4907-B16C-221452850AAB}" destId="{299D647C-2366-4F4F-ABE7-F53A85698791}" srcOrd="1" destOrd="0" presId="urn:microsoft.com/office/officeart/2005/8/layout/chevronAccent+Icon"/>
    <dgm:cxn modelId="{5BDF2007-3CE6-4D06-8503-3345DF80B0B7}" type="presParOf" srcId="{18F9E807-B1A8-4907-B16C-221452850AAB}" destId="{1A2F54A1-BD04-42DA-8790-22FC9D8C4865}" srcOrd="2" destOrd="0" presId="urn:microsoft.com/office/officeart/2005/8/layout/chevronAccent+Icon"/>
    <dgm:cxn modelId="{EE338958-9D52-4369-BE2F-D83948F606C3}" type="presParOf" srcId="{1A2F54A1-BD04-42DA-8790-22FC9D8C4865}" destId="{386B088E-93E3-4F91-BC20-E7B688506457}" srcOrd="0" destOrd="0" presId="urn:microsoft.com/office/officeart/2005/8/layout/chevronAccent+Icon"/>
    <dgm:cxn modelId="{EF62046C-9E68-4773-800A-44C78118C639}" type="presParOf" srcId="{1A2F54A1-BD04-42DA-8790-22FC9D8C4865}" destId="{F51DDFDE-BB0D-49A8-B0FE-AF3CC23E7526}" srcOrd="1" destOrd="0" presId="urn:microsoft.com/office/officeart/2005/8/layout/chevronAccent+Icon"/>
    <dgm:cxn modelId="{BFD7D667-DD76-472F-A66D-D0D296523CD5}" type="presParOf" srcId="{18F9E807-B1A8-4907-B16C-221452850AAB}" destId="{8C5C76FB-14FC-4B3A-B9A0-062E22DBBD93}" srcOrd="3" destOrd="0" presId="urn:microsoft.com/office/officeart/2005/8/layout/chevronAccent+Icon"/>
    <dgm:cxn modelId="{3EFBA994-4AC6-4C5F-A0FB-0651417B0B7A}" type="presParOf" srcId="{18F9E807-B1A8-4907-B16C-221452850AAB}" destId="{FA201155-4772-4C6D-8911-49D606C4DB57}" srcOrd="4" destOrd="0" presId="urn:microsoft.com/office/officeart/2005/8/layout/chevronAccent+Icon"/>
    <dgm:cxn modelId="{1FCD5878-EEF6-4B46-AE6E-1EFCB1A474E8}" type="presParOf" srcId="{FA201155-4772-4C6D-8911-49D606C4DB57}" destId="{E62ADC44-2B43-43A3-A8D0-9B042FB512D0}" srcOrd="0" destOrd="0" presId="urn:microsoft.com/office/officeart/2005/8/layout/chevronAccent+Icon"/>
    <dgm:cxn modelId="{44D7A604-5AB1-4307-828F-DB3E6DE43EC8}" type="presParOf" srcId="{FA201155-4772-4C6D-8911-49D606C4DB57}" destId="{5467DC0F-F247-4D4E-9506-645F8B14593F}" srcOrd="1" destOrd="0" presId="urn:microsoft.com/office/officeart/2005/8/layout/chevronAccent+Icon"/>
    <dgm:cxn modelId="{0392825E-217A-4983-ADD5-6C340F9F1899}" type="presParOf" srcId="{18F9E807-B1A8-4907-B16C-221452850AAB}" destId="{A4825B6B-352F-488A-844D-E26451CD0918}" srcOrd="5" destOrd="0" presId="urn:microsoft.com/office/officeart/2005/8/layout/chevronAccent+Icon"/>
    <dgm:cxn modelId="{84F95E27-B8D7-48B6-B9E8-6B3960CBFD90}" type="presParOf" srcId="{18F9E807-B1A8-4907-B16C-221452850AAB}" destId="{E9FB8C9A-E854-4E44-941A-EFB6E8F5DE92}" srcOrd="6" destOrd="0" presId="urn:microsoft.com/office/officeart/2005/8/layout/chevronAccent+Icon"/>
    <dgm:cxn modelId="{A4115292-1045-411C-8904-E380C6DB56AD}" type="presParOf" srcId="{E9FB8C9A-E854-4E44-941A-EFB6E8F5DE92}" destId="{5AD13A04-2660-4923-BEFE-0CF4C89CB1E0}" srcOrd="0" destOrd="0" presId="urn:microsoft.com/office/officeart/2005/8/layout/chevronAccent+Icon"/>
    <dgm:cxn modelId="{A2BE81AB-D096-47A7-B5E5-904C3EED2779}" type="presParOf" srcId="{E9FB8C9A-E854-4E44-941A-EFB6E8F5DE92}" destId="{3384FA69-E69D-4B4E-801D-A89319D6B0AC}"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6E4BB3-12B3-40C0-88F2-5792CB5D36A0}" type="doc">
      <dgm:prSet loTypeId="urn:microsoft.com/office/officeart/2005/8/layout/chevronAccent+Icon" loCatId="process" qsTypeId="urn:microsoft.com/office/officeart/2005/8/quickstyle/3d3" qsCatId="3D" csTypeId="urn:microsoft.com/office/officeart/2005/8/colors/colorful5" csCatId="colorful" phldr="1"/>
      <dgm:spPr/>
    </dgm:pt>
    <dgm:pt modelId="{FDF75BA6-BD2C-403A-9C35-A302A00F0F54}">
      <dgm:prSet phldrT="[Texto]" custT="1"/>
      <dgm:spPr/>
      <dgm:t>
        <a:bodyPr/>
        <a:lstStyle/>
        <a:p>
          <a:r>
            <a:rPr lang="es-EC" sz="1400" dirty="0" smtClean="0"/>
            <a:t>Se evitarán crisis monetarias y de balanza de pagos</a:t>
          </a:r>
          <a:endParaRPr lang="es-EC" sz="1400" dirty="0"/>
        </a:p>
      </dgm:t>
    </dgm:pt>
    <dgm:pt modelId="{E0EB6600-95CA-4F10-A70E-F4A5F5DD98C8}" type="parTrans" cxnId="{19B932B6-F235-4737-9F6C-3DD86529A712}">
      <dgm:prSet/>
      <dgm:spPr/>
      <dgm:t>
        <a:bodyPr/>
        <a:lstStyle/>
        <a:p>
          <a:endParaRPr lang="es-EC" sz="3200"/>
        </a:p>
      </dgm:t>
    </dgm:pt>
    <dgm:pt modelId="{A1FD17AC-EDDA-466F-8A76-FA5E4CB64112}" type="sibTrans" cxnId="{19B932B6-F235-4737-9F6C-3DD86529A712}">
      <dgm:prSet/>
      <dgm:spPr/>
      <dgm:t>
        <a:bodyPr/>
        <a:lstStyle/>
        <a:p>
          <a:endParaRPr lang="es-EC" sz="3200"/>
        </a:p>
      </dgm:t>
    </dgm:pt>
    <dgm:pt modelId="{E898C9A9-FF60-4CDF-BC60-0E93E22D5CB8}">
      <dgm:prSet phldrT="[Texto]" custT="1"/>
      <dgm:spPr/>
      <dgm:t>
        <a:bodyPr/>
        <a:lstStyle/>
        <a:p>
          <a:r>
            <a:rPr lang="es-EC" sz="1400" dirty="0" smtClean="0"/>
            <a:t>Se reducirían las primas de riesgo </a:t>
          </a:r>
          <a:endParaRPr lang="es-EC" sz="1400" dirty="0"/>
        </a:p>
      </dgm:t>
    </dgm:pt>
    <dgm:pt modelId="{6130CF58-6BB6-42FE-BF67-26501BC35A08}" type="parTrans" cxnId="{9290532F-8E50-4457-B7E9-3AE70B7437C5}">
      <dgm:prSet/>
      <dgm:spPr/>
      <dgm:t>
        <a:bodyPr/>
        <a:lstStyle/>
        <a:p>
          <a:endParaRPr lang="es-EC" sz="3200"/>
        </a:p>
      </dgm:t>
    </dgm:pt>
    <dgm:pt modelId="{7F78B417-11F2-42F4-9B7B-902CF0FE4826}" type="sibTrans" cxnId="{9290532F-8E50-4457-B7E9-3AE70B7437C5}">
      <dgm:prSet/>
      <dgm:spPr/>
      <dgm:t>
        <a:bodyPr/>
        <a:lstStyle/>
        <a:p>
          <a:endParaRPr lang="es-EC" sz="3200"/>
        </a:p>
      </dgm:t>
    </dgm:pt>
    <dgm:pt modelId="{BE2B0A4A-844E-4707-95A2-FA49E6720975}">
      <dgm:prSet phldrT="[Texto]" custT="1"/>
      <dgm:spPr/>
      <dgm:t>
        <a:bodyPr/>
        <a:lstStyle/>
        <a:p>
          <a:r>
            <a:rPr lang="es-EC" sz="1400" dirty="0" smtClean="0"/>
            <a:t>Integración más estrecha con la moneda estadounidense.</a:t>
          </a:r>
          <a:endParaRPr lang="es-EC" sz="1400" dirty="0"/>
        </a:p>
      </dgm:t>
    </dgm:pt>
    <dgm:pt modelId="{3BF0F2B1-4761-424D-9579-2D6464AE76A2}" type="parTrans" cxnId="{BBA76E19-8DB6-4F74-835F-98780F1019D7}">
      <dgm:prSet/>
      <dgm:spPr/>
      <dgm:t>
        <a:bodyPr/>
        <a:lstStyle/>
        <a:p>
          <a:endParaRPr lang="es-EC" sz="3200"/>
        </a:p>
      </dgm:t>
    </dgm:pt>
    <dgm:pt modelId="{BA24D788-EAA2-4161-9EC5-099DD5338918}" type="sibTrans" cxnId="{BBA76E19-8DB6-4F74-835F-98780F1019D7}">
      <dgm:prSet/>
      <dgm:spPr/>
      <dgm:t>
        <a:bodyPr/>
        <a:lstStyle/>
        <a:p>
          <a:endParaRPr lang="es-EC" sz="3200"/>
        </a:p>
      </dgm:t>
    </dgm:pt>
    <dgm:pt modelId="{18F9E807-B1A8-4907-B16C-221452850AAB}" type="pres">
      <dgm:prSet presAssocID="{266E4BB3-12B3-40C0-88F2-5792CB5D36A0}" presName="Name0" presStyleCnt="0">
        <dgm:presLayoutVars>
          <dgm:dir/>
          <dgm:resizeHandles val="exact"/>
        </dgm:presLayoutVars>
      </dgm:prSet>
      <dgm:spPr/>
    </dgm:pt>
    <dgm:pt modelId="{A394E8E7-8F5E-42DB-88AB-E8EB48C35293}" type="pres">
      <dgm:prSet presAssocID="{FDF75BA6-BD2C-403A-9C35-A302A00F0F54}" presName="composite" presStyleCnt="0"/>
      <dgm:spPr/>
    </dgm:pt>
    <dgm:pt modelId="{BB5A10D6-DD6C-4400-8141-8A87F5703E3D}" type="pres">
      <dgm:prSet presAssocID="{FDF75BA6-BD2C-403A-9C35-A302A00F0F54}" presName="bgChev" presStyleLbl="node1" presStyleIdx="0" presStyleCnt="3" custScaleY="155299"/>
      <dgm:spPr/>
    </dgm:pt>
    <dgm:pt modelId="{A8BA23B5-5DA0-477C-8ADA-D544C06875A5}" type="pres">
      <dgm:prSet presAssocID="{FDF75BA6-BD2C-403A-9C35-A302A00F0F54}" presName="txNode" presStyleLbl="fgAcc1" presStyleIdx="0" presStyleCnt="3" custScaleY="155299">
        <dgm:presLayoutVars>
          <dgm:bulletEnabled val="1"/>
        </dgm:presLayoutVars>
      </dgm:prSet>
      <dgm:spPr/>
      <dgm:t>
        <a:bodyPr/>
        <a:lstStyle/>
        <a:p>
          <a:endParaRPr lang="es-EC"/>
        </a:p>
      </dgm:t>
    </dgm:pt>
    <dgm:pt modelId="{299D647C-2366-4F4F-ABE7-F53A85698791}" type="pres">
      <dgm:prSet presAssocID="{A1FD17AC-EDDA-466F-8A76-FA5E4CB64112}" presName="compositeSpace" presStyleCnt="0"/>
      <dgm:spPr/>
    </dgm:pt>
    <dgm:pt modelId="{1A2F54A1-BD04-42DA-8790-22FC9D8C4865}" type="pres">
      <dgm:prSet presAssocID="{E898C9A9-FF60-4CDF-BC60-0E93E22D5CB8}" presName="composite" presStyleCnt="0"/>
      <dgm:spPr/>
    </dgm:pt>
    <dgm:pt modelId="{386B088E-93E3-4F91-BC20-E7B688506457}" type="pres">
      <dgm:prSet presAssocID="{E898C9A9-FF60-4CDF-BC60-0E93E22D5CB8}" presName="bgChev" presStyleLbl="node1" presStyleIdx="1" presStyleCnt="3" custScaleY="155299"/>
      <dgm:spPr/>
    </dgm:pt>
    <dgm:pt modelId="{F51DDFDE-BB0D-49A8-B0FE-AF3CC23E7526}" type="pres">
      <dgm:prSet presAssocID="{E898C9A9-FF60-4CDF-BC60-0E93E22D5CB8}" presName="txNode" presStyleLbl="fgAcc1" presStyleIdx="1" presStyleCnt="3" custScaleY="155299">
        <dgm:presLayoutVars>
          <dgm:bulletEnabled val="1"/>
        </dgm:presLayoutVars>
      </dgm:prSet>
      <dgm:spPr/>
      <dgm:t>
        <a:bodyPr/>
        <a:lstStyle/>
        <a:p>
          <a:endParaRPr lang="es-EC"/>
        </a:p>
      </dgm:t>
    </dgm:pt>
    <dgm:pt modelId="{8C5C76FB-14FC-4B3A-B9A0-062E22DBBD93}" type="pres">
      <dgm:prSet presAssocID="{7F78B417-11F2-42F4-9B7B-902CF0FE4826}" presName="compositeSpace" presStyleCnt="0"/>
      <dgm:spPr/>
    </dgm:pt>
    <dgm:pt modelId="{FA201155-4772-4C6D-8911-49D606C4DB57}" type="pres">
      <dgm:prSet presAssocID="{BE2B0A4A-844E-4707-95A2-FA49E6720975}" presName="composite" presStyleCnt="0"/>
      <dgm:spPr/>
    </dgm:pt>
    <dgm:pt modelId="{E62ADC44-2B43-43A3-A8D0-9B042FB512D0}" type="pres">
      <dgm:prSet presAssocID="{BE2B0A4A-844E-4707-95A2-FA49E6720975}" presName="bgChev" presStyleLbl="node1" presStyleIdx="2" presStyleCnt="3" custScaleY="155299"/>
      <dgm:spPr/>
    </dgm:pt>
    <dgm:pt modelId="{5467DC0F-F247-4D4E-9506-645F8B14593F}" type="pres">
      <dgm:prSet presAssocID="{BE2B0A4A-844E-4707-95A2-FA49E6720975}" presName="txNode" presStyleLbl="fgAcc1" presStyleIdx="2" presStyleCnt="3" custScaleY="155299">
        <dgm:presLayoutVars>
          <dgm:bulletEnabled val="1"/>
        </dgm:presLayoutVars>
      </dgm:prSet>
      <dgm:spPr/>
      <dgm:t>
        <a:bodyPr/>
        <a:lstStyle/>
        <a:p>
          <a:endParaRPr lang="es-EC"/>
        </a:p>
      </dgm:t>
    </dgm:pt>
  </dgm:ptLst>
  <dgm:cxnLst>
    <dgm:cxn modelId="{0C626BC2-E8BD-4ACA-A722-BB2BF488CBF0}" type="presOf" srcId="{BE2B0A4A-844E-4707-95A2-FA49E6720975}" destId="{5467DC0F-F247-4D4E-9506-645F8B14593F}" srcOrd="0" destOrd="0" presId="urn:microsoft.com/office/officeart/2005/8/layout/chevronAccent+Icon"/>
    <dgm:cxn modelId="{9290532F-8E50-4457-B7E9-3AE70B7437C5}" srcId="{266E4BB3-12B3-40C0-88F2-5792CB5D36A0}" destId="{E898C9A9-FF60-4CDF-BC60-0E93E22D5CB8}" srcOrd="1" destOrd="0" parTransId="{6130CF58-6BB6-42FE-BF67-26501BC35A08}" sibTransId="{7F78B417-11F2-42F4-9B7B-902CF0FE4826}"/>
    <dgm:cxn modelId="{19B932B6-F235-4737-9F6C-3DD86529A712}" srcId="{266E4BB3-12B3-40C0-88F2-5792CB5D36A0}" destId="{FDF75BA6-BD2C-403A-9C35-A302A00F0F54}" srcOrd="0" destOrd="0" parTransId="{E0EB6600-95CA-4F10-A70E-F4A5F5DD98C8}" sibTransId="{A1FD17AC-EDDA-466F-8A76-FA5E4CB64112}"/>
    <dgm:cxn modelId="{31A7FA51-7FB0-42FB-BF5E-0237E9B3D947}" type="presOf" srcId="{266E4BB3-12B3-40C0-88F2-5792CB5D36A0}" destId="{18F9E807-B1A8-4907-B16C-221452850AAB}" srcOrd="0" destOrd="0" presId="urn:microsoft.com/office/officeart/2005/8/layout/chevronAccent+Icon"/>
    <dgm:cxn modelId="{FE7354A7-2380-40DE-A0E4-A5C7E294A581}" type="presOf" srcId="{FDF75BA6-BD2C-403A-9C35-A302A00F0F54}" destId="{A8BA23B5-5DA0-477C-8ADA-D544C06875A5}" srcOrd="0" destOrd="0" presId="urn:microsoft.com/office/officeart/2005/8/layout/chevronAccent+Icon"/>
    <dgm:cxn modelId="{BBA76E19-8DB6-4F74-835F-98780F1019D7}" srcId="{266E4BB3-12B3-40C0-88F2-5792CB5D36A0}" destId="{BE2B0A4A-844E-4707-95A2-FA49E6720975}" srcOrd="2" destOrd="0" parTransId="{3BF0F2B1-4761-424D-9579-2D6464AE76A2}" sibTransId="{BA24D788-EAA2-4161-9EC5-099DD5338918}"/>
    <dgm:cxn modelId="{B7CB3554-1FFD-4D3A-AEB4-4B8387131B1B}" type="presOf" srcId="{E898C9A9-FF60-4CDF-BC60-0E93E22D5CB8}" destId="{F51DDFDE-BB0D-49A8-B0FE-AF3CC23E7526}" srcOrd="0" destOrd="0" presId="urn:microsoft.com/office/officeart/2005/8/layout/chevronAccent+Icon"/>
    <dgm:cxn modelId="{6D832C91-AA3D-4387-BC2F-B1413169AB5B}" type="presParOf" srcId="{18F9E807-B1A8-4907-B16C-221452850AAB}" destId="{A394E8E7-8F5E-42DB-88AB-E8EB48C35293}" srcOrd="0" destOrd="0" presId="urn:microsoft.com/office/officeart/2005/8/layout/chevronAccent+Icon"/>
    <dgm:cxn modelId="{1F58422A-16DA-4AB0-855C-7A5B71D7EE80}" type="presParOf" srcId="{A394E8E7-8F5E-42DB-88AB-E8EB48C35293}" destId="{BB5A10D6-DD6C-4400-8141-8A87F5703E3D}" srcOrd="0" destOrd="0" presId="urn:microsoft.com/office/officeart/2005/8/layout/chevronAccent+Icon"/>
    <dgm:cxn modelId="{DB15605A-8780-4DC8-9D0E-34A9C66E221F}" type="presParOf" srcId="{A394E8E7-8F5E-42DB-88AB-E8EB48C35293}" destId="{A8BA23B5-5DA0-477C-8ADA-D544C06875A5}" srcOrd="1" destOrd="0" presId="urn:microsoft.com/office/officeart/2005/8/layout/chevronAccent+Icon"/>
    <dgm:cxn modelId="{9786B643-8872-4257-A087-222C61E6DD29}" type="presParOf" srcId="{18F9E807-B1A8-4907-B16C-221452850AAB}" destId="{299D647C-2366-4F4F-ABE7-F53A85698791}" srcOrd="1" destOrd="0" presId="urn:microsoft.com/office/officeart/2005/8/layout/chevronAccent+Icon"/>
    <dgm:cxn modelId="{24C005A7-5AB3-4205-8D1C-98E0F24DBA6C}" type="presParOf" srcId="{18F9E807-B1A8-4907-B16C-221452850AAB}" destId="{1A2F54A1-BD04-42DA-8790-22FC9D8C4865}" srcOrd="2" destOrd="0" presId="urn:microsoft.com/office/officeart/2005/8/layout/chevronAccent+Icon"/>
    <dgm:cxn modelId="{44122FB4-7FB4-442D-BB31-459C2CFCF9FD}" type="presParOf" srcId="{1A2F54A1-BD04-42DA-8790-22FC9D8C4865}" destId="{386B088E-93E3-4F91-BC20-E7B688506457}" srcOrd="0" destOrd="0" presId="urn:microsoft.com/office/officeart/2005/8/layout/chevronAccent+Icon"/>
    <dgm:cxn modelId="{96F8776F-AA54-4891-A865-BDBA5A60C2A0}" type="presParOf" srcId="{1A2F54A1-BD04-42DA-8790-22FC9D8C4865}" destId="{F51DDFDE-BB0D-49A8-B0FE-AF3CC23E7526}" srcOrd="1" destOrd="0" presId="urn:microsoft.com/office/officeart/2005/8/layout/chevronAccent+Icon"/>
    <dgm:cxn modelId="{DBF9C248-1BA5-4AA2-BCE2-61770B87F9D5}" type="presParOf" srcId="{18F9E807-B1A8-4907-B16C-221452850AAB}" destId="{8C5C76FB-14FC-4B3A-B9A0-062E22DBBD93}" srcOrd="3" destOrd="0" presId="urn:microsoft.com/office/officeart/2005/8/layout/chevronAccent+Icon"/>
    <dgm:cxn modelId="{4C78FA4C-F4D9-4B6C-B42C-C89326184211}" type="presParOf" srcId="{18F9E807-B1A8-4907-B16C-221452850AAB}" destId="{FA201155-4772-4C6D-8911-49D606C4DB57}" srcOrd="4" destOrd="0" presId="urn:microsoft.com/office/officeart/2005/8/layout/chevronAccent+Icon"/>
    <dgm:cxn modelId="{490DF089-BEE1-45F8-A6D9-3B598C5A51BB}" type="presParOf" srcId="{FA201155-4772-4C6D-8911-49D606C4DB57}" destId="{E62ADC44-2B43-43A3-A8D0-9B042FB512D0}" srcOrd="0" destOrd="0" presId="urn:microsoft.com/office/officeart/2005/8/layout/chevronAccent+Icon"/>
    <dgm:cxn modelId="{C40557F9-3674-43CC-AC43-BB01E5EE5DAD}" type="presParOf" srcId="{FA201155-4772-4C6D-8911-49D606C4DB57}" destId="{5467DC0F-F247-4D4E-9506-645F8B14593F}"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80AEDA-A9EB-4A0B-995D-0AB6CD6B0BC2}" type="doc">
      <dgm:prSet loTypeId="urn:microsoft.com/office/officeart/2009/3/layout/PieProcess" loCatId="list" qsTypeId="urn:microsoft.com/office/officeart/2005/8/quickstyle/3d3" qsCatId="3D" csTypeId="urn:microsoft.com/office/officeart/2005/8/colors/accent2_5" csCatId="accent2" phldr="1"/>
      <dgm:spPr/>
      <dgm:t>
        <a:bodyPr/>
        <a:lstStyle/>
        <a:p>
          <a:endParaRPr lang="es-EC"/>
        </a:p>
      </dgm:t>
    </dgm:pt>
    <dgm:pt modelId="{2570E48D-FB0D-4A1A-85EF-252978AA2007}">
      <dgm:prSet phldrT="[Texto]" custT="1"/>
      <dgm:spPr/>
      <dgm:t>
        <a:bodyPr/>
        <a:lstStyle/>
        <a:p>
          <a:pPr algn="l"/>
          <a:r>
            <a:rPr lang="es-EC" sz="2800" dirty="0" smtClean="0"/>
            <a:t>Utiliza el dólar estadounidense como moneda genuina </a:t>
          </a:r>
          <a:endParaRPr lang="es-EC" sz="2800" dirty="0"/>
        </a:p>
      </dgm:t>
    </dgm:pt>
    <dgm:pt modelId="{51ED678F-FA18-478B-BFC6-B930159F12BE}" type="parTrans" cxnId="{C20D94F6-5A96-4077-A12C-D9141C0319D6}">
      <dgm:prSet/>
      <dgm:spPr/>
      <dgm:t>
        <a:bodyPr/>
        <a:lstStyle/>
        <a:p>
          <a:pPr algn="l"/>
          <a:endParaRPr lang="es-EC"/>
        </a:p>
      </dgm:t>
    </dgm:pt>
    <dgm:pt modelId="{F3C67E6A-503A-42B4-90D0-581DA768553F}" type="sibTrans" cxnId="{C20D94F6-5A96-4077-A12C-D9141C0319D6}">
      <dgm:prSet/>
      <dgm:spPr/>
      <dgm:t>
        <a:bodyPr/>
        <a:lstStyle/>
        <a:p>
          <a:pPr algn="l"/>
          <a:endParaRPr lang="es-EC"/>
        </a:p>
      </dgm:t>
    </dgm:pt>
    <dgm:pt modelId="{6F334D9B-40FC-4AA1-A0CB-1A182B1A1E1B}">
      <dgm:prSet phldrT="[Texto]" phldr="1"/>
      <dgm:spPr/>
      <dgm:t>
        <a:bodyPr/>
        <a:lstStyle/>
        <a:p>
          <a:pPr algn="l"/>
          <a:endParaRPr lang="es-EC" dirty="0"/>
        </a:p>
      </dgm:t>
    </dgm:pt>
    <dgm:pt modelId="{261A2A88-4A44-4C3A-9F94-A0CB0AFCDFDB}" type="parTrans" cxnId="{41347218-D3F0-4E11-9F6F-278FA72CFBA9}">
      <dgm:prSet/>
      <dgm:spPr/>
      <dgm:t>
        <a:bodyPr/>
        <a:lstStyle/>
        <a:p>
          <a:pPr algn="l"/>
          <a:endParaRPr lang="es-EC"/>
        </a:p>
      </dgm:t>
    </dgm:pt>
    <dgm:pt modelId="{A444511D-5501-4894-AB54-5D16463893F9}" type="sibTrans" cxnId="{41347218-D3F0-4E11-9F6F-278FA72CFBA9}">
      <dgm:prSet/>
      <dgm:spPr/>
      <dgm:t>
        <a:bodyPr/>
        <a:lstStyle/>
        <a:p>
          <a:pPr algn="l"/>
          <a:endParaRPr lang="es-EC"/>
        </a:p>
      </dgm:t>
    </dgm:pt>
    <dgm:pt modelId="{492B4E0F-B791-4C3C-A161-1CDBCEAF0E5C}">
      <dgm:prSet phldrT="[Texto]" custT="1"/>
      <dgm:spPr/>
      <dgm:t>
        <a:bodyPr/>
        <a:lstStyle/>
        <a:p>
          <a:pPr algn="l"/>
          <a:r>
            <a:rPr lang="es-EC" sz="2800" dirty="0" smtClean="0"/>
            <a:t>Los mercados de capitales son libres, sin restricciones y casi sin intervención estatal </a:t>
          </a:r>
          <a:endParaRPr lang="es-EC" sz="2800" dirty="0"/>
        </a:p>
      </dgm:t>
    </dgm:pt>
    <dgm:pt modelId="{D2460B11-5208-4635-8B68-90D4C7EDDE22}" type="parTrans" cxnId="{3249306A-FEBE-4BCB-A514-4A8E13F78595}">
      <dgm:prSet/>
      <dgm:spPr/>
      <dgm:t>
        <a:bodyPr/>
        <a:lstStyle/>
        <a:p>
          <a:pPr algn="l"/>
          <a:endParaRPr lang="es-EC"/>
        </a:p>
      </dgm:t>
    </dgm:pt>
    <dgm:pt modelId="{06A64A50-6CCD-4AB7-81D0-A7BFCF05582E}" type="sibTrans" cxnId="{3249306A-FEBE-4BCB-A514-4A8E13F78595}">
      <dgm:prSet/>
      <dgm:spPr/>
      <dgm:t>
        <a:bodyPr/>
        <a:lstStyle/>
        <a:p>
          <a:pPr algn="l"/>
          <a:endParaRPr lang="es-EC"/>
        </a:p>
      </dgm:t>
    </dgm:pt>
    <dgm:pt modelId="{0D5923EF-5C31-4477-9921-6E839BEEFA5E}">
      <dgm:prSet phldrT="[Texto]" phldr="1"/>
      <dgm:spPr/>
      <dgm:t>
        <a:bodyPr/>
        <a:lstStyle/>
        <a:p>
          <a:pPr algn="l"/>
          <a:endParaRPr lang="es-EC" dirty="0"/>
        </a:p>
      </dgm:t>
    </dgm:pt>
    <dgm:pt modelId="{6F4ACC36-F5DF-4B03-A66D-0FBF81CA8E61}" type="parTrans" cxnId="{42A4DC50-7D21-45AC-BF2F-63557772B62E}">
      <dgm:prSet/>
      <dgm:spPr/>
      <dgm:t>
        <a:bodyPr/>
        <a:lstStyle/>
        <a:p>
          <a:pPr algn="l"/>
          <a:endParaRPr lang="es-EC"/>
        </a:p>
      </dgm:t>
    </dgm:pt>
    <dgm:pt modelId="{F4816E02-4E47-4118-988C-4C48A75A0DDE}" type="sibTrans" cxnId="{42A4DC50-7D21-45AC-BF2F-63557772B62E}">
      <dgm:prSet/>
      <dgm:spPr/>
      <dgm:t>
        <a:bodyPr/>
        <a:lstStyle/>
        <a:p>
          <a:pPr algn="l"/>
          <a:endParaRPr lang="es-EC"/>
        </a:p>
      </dgm:t>
    </dgm:pt>
    <dgm:pt modelId="{2B0CB43B-932E-4318-AB76-3BDC5EA9AE98}">
      <dgm:prSet phldrT="[Texto]" custT="1"/>
      <dgm:spPr/>
      <dgm:t>
        <a:bodyPr/>
        <a:lstStyle/>
        <a:p>
          <a:pPr algn="l"/>
          <a:r>
            <a:rPr lang="es-EC" sz="2800" dirty="0" smtClean="0"/>
            <a:t>No existe banco emisor </a:t>
          </a:r>
          <a:endParaRPr lang="es-EC" sz="2800" dirty="0"/>
        </a:p>
      </dgm:t>
    </dgm:pt>
    <dgm:pt modelId="{8137D7D7-0F23-4D39-AEE2-35BF56DA7DAD}" type="parTrans" cxnId="{BFF764FB-0CE1-4B93-BC31-4AB6475E9FFD}">
      <dgm:prSet/>
      <dgm:spPr/>
      <dgm:t>
        <a:bodyPr/>
        <a:lstStyle/>
        <a:p>
          <a:pPr algn="l"/>
          <a:endParaRPr lang="es-EC"/>
        </a:p>
      </dgm:t>
    </dgm:pt>
    <dgm:pt modelId="{CFF8F2C4-54B6-4917-B0DA-093E510689EF}" type="sibTrans" cxnId="{BFF764FB-0CE1-4B93-BC31-4AB6475E9FFD}">
      <dgm:prSet/>
      <dgm:spPr/>
      <dgm:t>
        <a:bodyPr/>
        <a:lstStyle/>
        <a:p>
          <a:pPr algn="l"/>
          <a:endParaRPr lang="es-EC"/>
        </a:p>
      </dgm:t>
    </dgm:pt>
    <dgm:pt modelId="{BA474D09-3C4E-4583-A8D2-FA689B810262}">
      <dgm:prSet phldrT="[Texto]" phldr="1"/>
      <dgm:spPr/>
      <dgm:t>
        <a:bodyPr/>
        <a:lstStyle/>
        <a:p>
          <a:pPr algn="l"/>
          <a:endParaRPr lang="es-EC" dirty="0"/>
        </a:p>
      </dgm:t>
    </dgm:pt>
    <dgm:pt modelId="{89D3FB5A-7BDC-4D7E-94D0-03A0BAFA79F3}" type="sibTrans" cxnId="{60024536-D9DE-45F4-97C2-18B10E22CCFD}">
      <dgm:prSet/>
      <dgm:spPr/>
      <dgm:t>
        <a:bodyPr/>
        <a:lstStyle/>
        <a:p>
          <a:pPr algn="l"/>
          <a:endParaRPr lang="es-EC"/>
        </a:p>
      </dgm:t>
    </dgm:pt>
    <dgm:pt modelId="{610A687F-82F6-4B5E-BE3A-886F64FA288E}" type="parTrans" cxnId="{60024536-D9DE-45F4-97C2-18B10E22CCFD}">
      <dgm:prSet/>
      <dgm:spPr/>
      <dgm:t>
        <a:bodyPr/>
        <a:lstStyle/>
        <a:p>
          <a:pPr algn="l"/>
          <a:endParaRPr lang="es-EC"/>
        </a:p>
      </dgm:t>
    </dgm:pt>
    <dgm:pt modelId="{5552FE4D-CA55-4AAC-9DF9-0B4C439899A1}" type="pres">
      <dgm:prSet presAssocID="{0B80AEDA-A9EB-4A0B-995D-0AB6CD6B0BC2}" presName="Name0" presStyleCnt="0">
        <dgm:presLayoutVars>
          <dgm:chMax val="7"/>
          <dgm:chPref val="7"/>
          <dgm:dir/>
          <dgm:animOne val="branch"/>
          <dgm:animLvl val="lvl"/>
        </dgm:presLayoutVars>
      </dgm:prSet>
      <dgm:spPr/>
      <dgm:t>
        <a:bodyPr/>
        <a:lstStyle/>
        <a:p>
          <a:endParaRPr lang="es-EC"/>
        </a:p>
      </dgm:t>
    </dgm:pt>
    <dgm:pt modelId="{65C04468-FD1B-407B-8B35-D96503F83A09}" type="pres">
      <dgm:prSet presAssocID="{BA474D09-3C4E-4583-A8D2-FA689B810262}" presName="ParentComposite" presStyleCnt="0"/>
      <dgm:spPr/>
    </dgm:pt>
    <dgm:pt modelId="{194436E4-7E20-4B36-91E8-025F1FBF1C8B}" type="pres">
      <dgm:prSet presAssocID="{BA474D09-3C4E-4583-A8D2-FA689B810262}" presName="Chord" presStyleLbl="bgShp" presStyleIdx="0" presStyleCnt="3"/>
      <dgm:spPr/>
    </dgm:pt>
    <dgm:pt modelId="{EE00C698-AB04-41CB-AEE1-1A4876842178}" type="pres">
      <dgm:prSet presAssocID="{BA474D09-3C4E-4583-A8D2-FA689B810262}" presName="Pie" presStyleLbl="alignNode1" presStyleIdx="0" presStyleCnt="3"/>
      <dgm:spPr/>
    </dgm:pt>
    <dgm:pt modelId="{2AA17794-CA7A-4309-A8E7-892EB26FF879}" type="pres">
      <dgm:prSet presAssocID="{BA474D09-3C4E-4583-A8D2-FA689B810262}" presName="Parent" presStyleLbl="revTx" presStyleIdx="0" presStyleCnt="6">
        <dgm:presLayoutVars>
          <dgm:chMax val="1"/>
          <dgm:chPref val="1"/>
          <dgm:bulletEnabled val="1"/>
        </dgm:presLayoutVars>
      </dgm:prSet>
      <dgm:spPr/>
      <dgm:t>
        <a:bodyPr/>
        <a:lstStyle/>
        <a:p>
          <a:endParaRPr lang="es-EC"/>
        </a:p>
      </dgm:t>
    </dgm:pt>
    <dgm:pt modelId="{39C52F73-8963-4725-B7BA-05726899B052}" type="pres">
      <dgm:prSet presAssocID="{F3C67E6A-503A-42B4-90D0-581DA768553F}" presName="negSibTrans" presStyleCnt="0"/>
      <dgm:spPr/>
    </dgm:pt>
    <dgm:pt modelId="{1C807787-2E78-47E9-BFD0-7B059EC0075B}" type="pres">
      <dgm:prSet presAssocID="{BA474D09-3C4E-4583-A8D2-FA689B810262}" presName="composite" presStyleCnt="0"/>
      <dgm:spPr/>
    </dgm:pt>
    <dgm:pt modelId="{823EC40C-913B-4277-A4E9-F21AB0D844AB}" type="pres">
      <dgm:prSet presAssocID="{BA474D09-3C4E-4583-A8D2-FA689B810262}" presName="Child" presStyleLbl="revTx" presStyleIdx="1" presStyleCnt="6" custScaleX="163935">
        <dgm:presLayoutVars>
          <dgm:chMax val="0"/>
          <dgm:chPref val="0"/>
          <dgm:bulletEnabled val="1"/>
        </dgm:presLayoutVars>
      </dgm:prSet>
      <dgm:spPr/>
      <dgm:t>
        <a:bodyPr/>
        <a:lstStyle/>
        <a:p>
          <a:endParaRPr lang="es-EC"/>
        </a:p>
      </dgm:t>
    </dgm:pt>
    <dgm:pt modelId="{3689A1CF-263F-46FF-9796-9718A7DB37E5}" type="pres">
      <dgm:prSet presAssocID="{89D3FB5A-7BDC-4D7E-94D0-03A0BAFA79F3}" presName="sibTrans" presStyleCnt="0"/>
      <dgm:spPr/>
    </dgm:pt>
    <dgm:pt modelId="{FD8BD590-D6A9-4007-866C-9198F50FE506}" type="pres">
      <dgm:prSet presAssocID="{6F334D9B-40FC-4AA1-A0CB-1A182B1A1E1B}" presName="ParentComposite" presStyleCnt="0"/>
      <dgm:spPr/>
    </dgm:pt>
    <dgm:pt modelId="{2AF7672B-6DAF-4600-AA81-5C013E78EE80}" type="pres">
      <dgm:prSet presAssocID="{6F334D9B-40FC-4AA1-A0CB-1A182B1A1E1B}" presName="Chord" presStyleLbl="bgShp" presStyleIdx="1" presStyleCnt="3"/>
      <dgm:spPr/>
    </dgm:pt>
    <dgm:pt modelId="{5850D449-6B68-4618-BDCF-B3EF4578F0E1}" type="pres">
      <dgm:prSet presAssocID="{6F334D9B-40FC-4AA1-A0CB-1A182B1A1E1B}" presName="Pie" presStyleLbl="alignNode1" presStyleIdx="1" presStyleCnt="3"/>
      <dgm:spPr/>
    </dgm:pt>
    <dgm:pt modelId="{6D510CA6-0B70-437B-9C28-D2742A8679FA}" type="pres">
      <dgm:prSet presAssocID="{6F334D9B-40FC-4AA1-A0CB-1A182B1A1E1B}" presName="Parent" presStyleLbl="revTx" presStyleIdx="2" presStyleCnt="6">
        <dgm:presLayoutVars>
          <dgm:chMax val="1"/>
          <dgm:chPref val="1"/>
          <dgm:bulletEnabled val="1"/>
        </dgm:presLayoutVars>
      </dgm:prSet>
      <dgm:spPr/>
      <dgm:t>
        <a:bodyPr/>
        <a:lstStyle/>
        <a:p>
          <a:endParaRPr lang="es-EC"/>
        </a:p>
      </dgm:t>
    </dgm:pt>
    <dgm:pt modelId="{29142B52-7478-4A79-84EC-1B7D6EA6E797}" type="pres">
      <dgm:prSet presAssocID="{06A64A50-6CCD-4AB7-81D0-A7BFCF05582E}" presName="negSibTrans" presStyleCnt="0"/>
      <dgm:spPr/>
    </dgm:pt>
    <dgm:pt modelId="{2C297AA4-8A43-4B7E-B2C0-49BD50D773BD}" type="pres">
      <dgm:prSet presAssocID="{6F334D9B-40FC-4AA1-A0CB-1A182B1A1E1B}" presName="composite" presStyleCnt="0"/>
      <dgm:spPr/>
    </dgm:pt>
    <dgm:pt modelId="{7AAB0D94-8E14-421E-A51A-D82F001E71AA}" type="pres">
      <dgm:prSet presAssocID="{6F334D9B-40FC-4AA1-A0CB-1A182B1A1E1B}" presName="Child" presStyleLbl="revTx" presStyleIdx="3" presStyleCnt="6" custScaleX="134599">
        <dgm:presLayoutVars>
          <dgm:chMax val="0"/>
          <dgm:chPref val="0"/>
          <dgm:bulletEnabled val="1"/>
        </dgm:presLayoutVars>
      </dgm:prSet>
      <dgm:spPr/>
      <dgm:t>
        <a:bodyPr/>
        <a:lstStyle/>
        <a:p>
          <a:endParaRPr lang="es-EC"/>
        </a:p>
      </dgm:t>
    </dgm:pt>
    <dgm:pt modelId="{FF056AFF-7BB8-4848-8B12-AD042F4BD6EC}" type="pres">
      <dgm:prSet presAssocID="{A444511D-5501-4894-AB54-5D16463893F9}" presName="sibTrans" presStyleCnt="0"/>
      <dgm:spPr/>
    </dgm:pt>
    <dgm:pt modelId="{1D504E5A-AE78-4B4B-A158-F8FAAB773856}" type="pres">
      <dgm:prSet presAssocID="{0D5923EF-5C31-4477-9921-6E839BEEFA5E}" presName="ParentComposite" presStyleCnt="0"/>
      <dgm:spPr/>
    </dgm:pt>
    <dgm:pt modelId="{EEEF0B7F-E7B2-4E64-97FB-1DAC59CF88DE}" type="pres">
      <dgm:prSet presAssocID="{0D5923EF-5C31-4477-9921-6E839BEEFA5E}" presName="Chord" presStyleLbl="bgShp" presStyleIdx="2" presStyleCnt="3"/>
      <dgm:spPr/>
    </dgm:pt>
    <dgm:pt modelId="{1035DFF1-8159-45A0-AA40-B8B108A08CBE}" type="pres">
      <dgm:prSet presAssocID="{0D5923EF-5C31-4477-9921-6E839BEEFA5E}" presName="Pie" presStyleLbl="alignNode1" presStyleIdx="2" presStyleCnt="3"/>
      <dgm:spPr/>
    </dgm:pt>
    <dgm:pt modelId="{EAC278CB-B2F8-498E-9E29-883D619C73AA}" type="pres">
      <dgm:prSet presAssocID="{0D5923EF-5C31-4477-9921-6E839BEEFA5E}" presName="Parent" presStyleLbl="revTx" presStyleIdx="4" presStyleCnt="6">
        <dgm:presLayoutVars>
          <dgm:chMax val="1"/>
          <dgm:chPref val="1"/>
          <dgm:bulletEnabled val="1"/>
        </dgm:presLayoutVars>
      </dgm:prSet>
      <dgm:spPr/>
      <dgm:t>
        <a:bodyPr/>
        <a:lstStyle/>
        <a:p>
          <a:endParaRPr lang="es-EC"/>
        </a:p>
      </dgm:t>
    </dgm:pt>
    <dgm:pt modelId="{B4456558-4308-4532-9D7E-1AE44F2874CB}" type="pres">
      <dgm:prSet presAssocID="{CFF8F2C4-54B6-4917-B0DA-093E510689EF}" presName="negSibTrans" presStyleCnt="0"/>
      <dgm:spPr/>
    </dgm:pt>
    <dgm:pt modelId="{B35ED9D0-4062-47C8-A100-6A995DCAB73A}" type="pres">
      <dgm:prSet presAssocID="{0D5923EF-5C31-4477-9921-6E839BEEFA5E}" presName="composite" presStyleCnt="0"/>
      <dgm:spPr/>
    </dgm:pt>
    <dgm:pt modelId="{21B8D784-55C2-4C12-9346-50D82972EAD4}" type="pres">
      <dgm:prSet presAssocID="{0D5923EF-5C31-4477-9921-6E839BEEFA5E}" presName="Child" presStyleLbl="revTx" presStyleIdx="5" presStyleCnt="6">
        <dgm:presLayoutVars>
          <dgm:chMax val="0"/>
          <dgm:chPref val="0"/>
          <dgm:bulletEnabled val="1"/>
        </dgm:presLayoutVars>
      </dgm:prSet>
      <dgm:spPr/>
      <dgm:t>
        <a:bodyPr/>
        <a:lstStyle/>
        <a:p>
          <a:endParaRPr lang="es-EC"/>
        </a:p>
      </dgm:t>
    </dgm:pt>
  </dgm:ptLst>
  <dgm:cxnLst>
    <dgm:cxn modelId="{41347218-D3F0-4E11-9F6F-278FA72CFBA9}" srcId="{0B80AEDA-A9EB-4A0B-995D-0AB6CD6B0BC2}" destId="{6F334D9B-40FC-4AA1-A0CB-1A182B1A1E1B}" srcOrd="1" destOrd="0" parTransId="{261A2A88-4A44-4C3A-9F94-A0CB0AFCDFDB}" sibTransId="{A444511D-5501-4894-AB54-5D16463893F9}"/>
    <dgm:cxn modelId="{EDE4114A-815C-4379-92CB-A36BBD99EE47}" type="presOf" srcId="{0D5923EF-5C31-4477-9921-6E839BEEFA5E}" destId="{EAC278CB-B2F8-498E-9E29-883D619C73AA}" srcOrd="0" destOrd="0" presId="urn:microsoft.com/office/officeart/2009/3/layout/PieProcess"/>
    <dgm:cxn modelId="{BD51691B-BBC5-4BC7-80AF-84DD77097860}" type="presOf" srcId="{0B80AEDA-A9EB-4A0B-995D-0AB6CD6B0BC2}" destId="{5552FE4D-CA55-4AAC-9DF9-0B4C439899A1}" srcOrd="0" destOrd="0" presId="urn:microsoft.com/office/officeart/2009/3/layout/PieProcess"/>
    <dgm:cxn modelId="{DF7C4D9F-4A93-4AB4-BC23-5E58E9BC707A}" type="presOf" srcId="{BA474D09-3C4E-4583-A8D2-FA689B810262}" destId="{2AA17794-CA7A-4309-A8E7-892EB26FF879}" srcOrd="0" destOrd="0" presId="urn:microsoft.com/office/officeart/2009/3/layout/PieProcess"/>
    <dgm:cxn modelId="{CC93CB59-3934-41AA-940C-7936F80EA942}" type="presOf" srcId="{6F334D9B-40FC-4AA1-A0CB-1A182B1A1E1B}" destId="{6D510CA6-0B70-437B-9C28-D2742A8679FA}" srcOrd="0" destOrd="0" presId="urn:microsoft.com/office/officeart/2009/3/layout/PieProcess"/>
    <dgm:cxn modelId="{60024536-D9DE-45F4-97C2-18B10E22CCFD}" srcId="{0B80AEDA-A9EB-4A0B-995D-0AB6CD6B0BC2}" destId="{BA474D09-3C4E-4583-A8D2-FA689B810262}" srcOrd="0" destOrd="0" parTransId="{610A687F-82F6-4B5E-BE3A-886F64FA288E}" sibTransId="{89D3FB5A-7BDC-4D7E-94D0-03A0BAFA79F3}"/>
    <dgm:cxn modelId="{D3E8C66B-9A89-4A17-85FD-93C19E23ECC5}" type="presOf" srcId="{2570E48D-FB0D-4A1A-85EF-252978AA2007}" destId="{823EC40C-913B-4277-A4E9-F21AB0D844AB}" srcOrd="0" destOrd="0" presId="urn:microsoft.com/office/officeart/2009/3/layout/PieProcess"/>
    <dgm:cxn modelId="{42A4DC50-7D21-45AC-BF2F-63557772B62E}" srcId="{0B80AEDA-A9EB-4A0B-995D-0AB6CD6B0BC2}" destId="{0D5923EF-5C31-4477-9921-6E839BEEFA5E}" srcOrd="2" destOrd="0" parTransId="{6F4ACC36-F5DF-4B03-A66D-0FBF81CA8E61}" sibTransId="{F4816E02-4E47-4118-988C-4C48A75A0DDE}"/>
    <dgm:cxn modelId="{BFF764FB-0CE1-4B93-BC31-4AB6475E9FFD}" srcId="{0D5923EF-5C31-4477-9921-6E839BEEFA5E}" destId="{2B0CB43B-932E-4318-AB76-3BDC5EA9AE98}" srcOrd="0" destOrd="0" parTransId="{8137D7D7-0F23-4D39-AEE2-35BF56DA7DAD}" sibTransId="{CFF8F2C4-54B6-4917-B0DA-093E510689EF}"/>
    <dgm:cxn modelId="{3249306A-FEBE-4BCB-A514-4A8E13F78595}" srcId="{6F334D9B-40FC-4AA1-A0CB-1A182B1A1E1B}" destId="{492B4E0F-B791-4C3C-A161-1CDBCEAF0E5C}" srcOrd="0" destOrd="0" parTransId="{D2460B11-5208-4635-8B68-90D4C7EDDE22}" sibTransId="{06A64A50-6CCD-4AB7-81D0-A7BFCF05582E}"/>
    <dgm:cxn modelId="{C5A8669B-ABE8-4781-9126-9CF7F352431E}" type="presOf" srcId="{2B0CB43B-932E-4318-AB76-3BDC5EA9AE98}" destId="{21B8D784-55C2-4C12-9346-50D82972EAD4}" srcOrd="0" destOrd="0" presId="urn:microsoft.com/office/officeart/2009/3/layout/PieProcess"/>
    <dgm:cxn modelId="{FA77B51E-236C-4C87-BA2D-891C13078E96}" type="presOf" srcId="{492B4E0F-B791-4C3C-A161-1CDBCEAF0E5C}" destId="{7AAB0D94-8E14-421E-A51A-D82F001E71AA}" srcOrd="0" destOrd="0" presId="urn:microsoft.com/office/officeart/2009/3/layout/PieProcess"/>
    <dgm:cxn modelId="{C20D94F6-5A96-4077-A12C-D9141C0319D6}" srcId="{BA474D09-3C4E-4583-A8D2-FA689B810262}" destId="{2570E48D-FB0D-4A1A-85EF-252978AA2007}" srcOrd="0" destOrd="0" parTransId="{51ED678F-FA18-478B-BFC6-B930159F12BE}" sibTransId="{F3C67E6A-503A-42B4-90D0-581DA768553F}"/>
    <dgm:cxn modelId="{6703ED04-B748-48A9-A3B0-6F9AB9F4A52F}" type="presParOf" srcId="{5552FE4D-CA55-4AAC-9DF9-0B4C439899A1}" destId="{65C04468-FD1B-407B-8B35-D96503F83A09}" srcOrd="0" destOrd="0" presId="urn:microsoft.com/office/officeart/2009/3/layout/PieProcess"/>
    <dgm:cxn modelId="{CA0CBD55-7BC5-4828-98F8-A7E1FBD1313C}" type="presParOf" srcId="{65C04468-FD1B-407B-8B35-D96503F83A09}" destId="{194436E4-7E20-4B36-91E8-025F1FBF1C8B}" srcOrd="0" destOrd="0" presId="urn:microsoft.com/office/officeart/2009/3/layout/PieProcess"/>
    <dgm:cxn modelId="{EE4FDA24-EF2C-4CCD-A7D3-0ECCE6FF595D}" type="presParOf" srcId="{65C04468-FD1B-407B-8B35-D96503F83A09}" destId="{EE00C698-AB04-41CB-AEE1-1A4876842178}" srcOrd="1" destOrd="0" presId="urn:microsoft.com/office/officeart/2009/3/layout/PieProcess"/>
    <dgm:cxn modelId="{E24A768C-5512-4CA9-AEEA-14D627F6CA77}" type="presParOf" srcId="{65C04468-FD1B-407B-8B35-D96503F83A09}" destId="{2AA17794-CA7A-4309-A8E7-892EB26FF879}" srcOrd="2" destOrd="0" presId="urn:microsoft.com/office/officeart/2009/3/layout/PieProcess"/>
    <dgm:cxn modelId="{7A3B4B66-FF01-43F9-9762-2327E3E2FB9D}" type="presParOf" srcId="{5552FE4D-CA55-4AAC-9DF9-0B4C439899A1}" destId="{39C52F73-8963-4725-B7BA-05726899B052}" srcOrd="1" destOrd="0" presId="urn:microsoft.com/office/officeart/2009/3/layout/PieProcess"/>
    <dgm:cxn modelId="{091961B4-D60C-433D-8CEF-47F540C3A346}" type="presParOf" srcId="{5552FE4D-CA55-4AAC-9DF9-0B4C439899A1}" destId="{1C807787-2E78-47E9-BFD0-7B059EC0075B}" srcOrd="2" destOrd="0" presId="urn:microsoft.com/office/officeart/2009/3/layout/PieProcess"/>
    <dgm:cxn modelId="{A64EB193-4778-45B2-8432-1FB7174AF244}" type="presParOf" srcId="{1C807787-2E78-47E9-BFD0-7B059EC0075B}" destId="{823EC40C-913B-4277-A4E9-F21AB0D844AB}" srcOrd="0" destOrd="0" presId="urn:microsoft.com/office/officeart/2009/3/layout/PieProcess"/>
    <dgm:cxn modelId="{5B4EE2C1-A55E-4232-873C-A62F907064CE}" type="presParOf" srcId="{5552FE4D-CA55-4AAC-9DF9-0B4C439899A1}" destId="{3689A1CF-263F-46FF-9796-9718A7DB37E5}" srcOrd="3" destOrd="0" presId="urn:microsoft.com/office/officeart/2009/3/layout/PieProcess"/>
    <dgm:cxn modelId="{67DF4ED5-F44C-4EFB-9219-EC66D90A952D}" type="presParOf" srcId="{5552FE4D-CA55-4AAC-9DF9-0B4C439899A1}" destId="{FD8BD590-D6A9-4007-866C-9198F50FE506}" srcOrd="4" destOrd="0" presId="urn:microsoft.com/office/officeart/2009/3/layout/PieProcess"/>
    <dgm:cxn modelId="{320B82D2-1662-4829-B460-FD8381ED4897}" type="presParOf" srcId="{FD8BD590-D6A9-4007-866C-9198F50FE506}" destId="{2AF7672B-6DAF-4600-AA81-5C013E78EE80}" srcOrd="0" destOrd="0" presId="urn:microsoft.com/office/officeart/2009/3/layout/PieProcess"/>
    <dgm:cxn modelId="{6C09EC7C-0C6F-43DF-8660-4996C8189181}" type="presParOf" srcId="{FD8BD590-D6A9-4007-866C-9198F50FE506}" destId="{5850D449-6B68-4618-BDCF-B3EF4578F0E1}" srcOrd="1" destOrd="0" presId="urn:microsoft.com/office/officeart/2009/3/layout/PieProcess"/>
    <dgm:cxn modelId="{18D24D10-35EA-4DB6-9DC3-18DE1398857D}" type="presParOf" srcId="{FD8BD590-D6A9-4007-866C-9198F50FE506}" destId="{6D510CA6-0B70-437B-9C28-D2742A8679FA}" srcOrd="2" destOrd="0" presId="urn:microsoft.com/office/officeart/2009/3/layout/PieProcess"/>
    <dgm:cxn modelId="{9B140902-E082-455B-B1F9-BB8A3E91CFC9}" type="presParOf" srcId="{5552FE4D-CA55-4AAC-9DF9-0B4C439899A1}" destId="{29142B52-7478-4A79-84EC-1B7D6EA6E797}" srcOrd="5" destOrd="0" presId="urn:microsoft.com/office/officeart/2009/3/layout/PieProcess"/>
    <dgm:cxn modelId="{7B28EDD0-8DF0-4CEB-BF2D-A065D1F46F96}" type="presParOf" srcId="{5552FE4D-CA55-4AAC-9DF9-0B4C439899A1}" destId="{2C297AA4-8A43-4B7E-B2C0-49BD50D773BD}" srcOrd="6" destOrd="0" presId="urn:microsoft.com/office/officeart/2009/3/layout/PieProcess"/>
    <dgm:cxn modelId="{7597F7E7-0620-4FA5-B932-0FAF028A2793}" type="presParOf" srcId="{2C297AA4-8A43-4B7E-B2C0-49BD50D773BD}" destId="{7AAB0D94-8E14-421E-A51A-D82F001E71AA}" srcOrd="0" destOrd="0" presId="urn:microsoft.com/office/officeart/2009/3/layout/PieProcess"/>
    <dgm:cxn modelId="{7EDFE299-8711-4270-A90E-ACFDD521EEFB}" type="presParOf" srcId="{5552FE4D-CA55-4AAC-9DF9-0B4C439899A1}" destId="{FF056AFF-7BB8-4848-8B12-AD042F4BD6EC}" srcOrd="7" destOrd="0" presId="urn:microsoft.com/office/officeart/2009/3/layout/PieProcess"/>
    <dgm:cxn modelId="{05E873D5-EBB9-4328-BAAC-53254D90A546}" type="presParOf" srcId="{5552FE4D-CA55-4AAC-9DF9-0B4C439899A1}" destId="{1D504E5A-AE78-4B4B-A158-F8FAAB773856}" srcOrd="8" destOrd="0" presId="urn:microsoft.com/office/officeart/2009/3/layout/PieProcess"/>
    <dgm:cxn modelId="{2AE780A4-0526-422C-AD20-C9945D1F9591}" type="presParOf" srcId="{1D504E5A-AE78-4B4B-A158-F8FAAB773856}" destId="{EEEF0B7F-E7B2-4E64-97FB-1DAC59CF88DE}" srcOrd="0" destOrd="0" presId="urn:microsoft.com/office/officeart/2009/3/layout/PieProcess"/>
    <dgm:cxn modelId="{B389A494-CD69-4B40-B2E8-86093344ABA8}" type="presParOf" srcId="{1D504E5A-AE78-4B4B-A158-F8FAAB773856}" destId="{1035DFF1-8159-45A0-AA40-B8B108A08CBE}" srcOrd="1" destOrd="0" presId="urn:microsoft.com/office/officeart/2009/3/layout/PieProcess"/>
    <dgm:cxn modelId="{99A1F5BA-6C57-45F0-A42D-3723D283AAA1}" type="presParOf" srcId="{1D504E5A-AE78-4B4B-A158-F8FAAB773856}" destId="{EAC278CB-B2F8-498E-9E29-883D619C73AA}" srcOrd="2" destOrd="0" presId="urn:microsoft.com/office/officeart/2009/3/layout/PieProcess"/>
    <dgm:cxn modelId="{7B65B8CE-8FA5-455E-9D78-0FC12DB93AF7}" type="presParOf" srcId="{5552FE4D-CA55-4AAC-9DF9-0B4C439899A1}" destId="{B4456558-4308-4532-9D7E-1AE44F2874CB}" srcOrd="9" destOrd="0" presId="urn:microsoft.com/office/officeart/2009/3/layout/PieProcess"/>
    <dgm:cxn modelId="{A332ED3B-6ECF-40E9-BC15-308F3CB9A8E8}" type="presParOf" srcId="{5552FE4D-CA55-4AAC-9DF9-0B4C439899A1}" destId="{B35ED9D0-4062-47C8-A100-6A995DCAB73A}" srcOrd="10" destOrd="0" presId="urn:microsoft.com/office/officeart/2009/3/layout/PieProcess"/>
    <dgm:cxn modelId="{5A7DC043-D475-441D-B294-F67F225C0E08}" type="presParOf" srcId="{B35ED9D0-4062-47C8-A100-6A995DCAB73A}" destId="{21B8D784-55C2-4C12-9346-50D82972EAD4}" srcOrd="0" destOrd="0" presId="urn:microsoft.com/office/officeart/2009/3/layout/PieProcess"/>
  </dgm:cxnLst>
  <dgm:bg>
    <a:solidFill>
      <a:srgbClr val="99FF9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B7D1ABD-C680-45CA-A83D-7228F2A47DA1}" type="doc">
      <dgm:prSet loTypeId="urn:microsoft.com/office/officeart/2005/8/layout/vProcess5" loCatId="process" qsTypeId="urn:microsoft.com/office/officeart/2005/8/quickstyle/3d3" qsCatId="3D" csTypeId="urn:microsoft.com/office/officeart/2005/8/colors/accent2_1" csCatId="accent2" phldr="1"/>
      <dgm:spPr/>
    </dgm:pt>
    <dgm:pt modelId="{00A97F55-AD33-4636-AED4-28AE079EED55}">
      <dgm:prSet phldrT="[Texto]"/>
      <dgm:spPr>
        <a:solidFill>
          <a:srgbClr val="99FF66"/>
        </a:solidFill>
      </dgm:spPr>
      <dgm:t>
        <a:bodyPr/>
        <a:lstStyle/>
        <a:p>
          <a:r>
            <a:rPr lang="es-ES" dirty="0" smtClean="0"/>
            <a:t>La República de Panamá nunca ha tenido banca central; esto le ha permitido disfrutar de una de las macroeconomías más estables y sólidas del mundo. </a:t>
          </a:r>
          <a:endParaRPr lang="es-EC" dirty="0"/>
        </a:p>
      </dgm:t>
    </dgm:pt>
    <dgm:pt modelId="{D12F6152-0E6C-4B1B-B792-48602FACC810}" type="parTrans" cxnId="{3CF7CAD8-2134-4F55-BF4A-A0774F672D63}">
      <dgm:prSet/>
      <dgm:spPr/>
      <dgm:t>
        <a:bodyPr/>
        <a:lstStyle/>
        <a:p>
          <a:endParaRPr lang="es-EC">
            <a:solidFill>
              <a:schemeClr val="tx1"/>
            </a:solidFill>
          </a:endParaRPr>
        </a:p>
      </dgm:t>
    </dgm:pt>
    <dgm:pt modelId="{DDDFCED0-6E9E-4EB4-9436-4B62DC2DE0E7}" type="sibTrans" cxnId="{3CF7CAD8-2134-4F55-BF4A-A0774F672D63}">
      <dgm:prSet/>
      <dgm:spPr/>
      <dgm:t>
        <a:bodyPr/>
        <a:lstStyle/>
        <a:p>
          <a:endParaRPr lang="es-EC" dirty="0">
            <a:solidFill>
              <a:schemeClr val="tx1"/>
            </a:solidFill>
          </a:endParaRPr>
        </a:p>
      </dgm:t>
    </dgm:pt>
    <dgm:pt modelId="{C6420323-BF28-4B43-A873-D3A0C56FFDD5}">
      <dgm:prSet phldrT="[Texto]"/>
      <dgm:spPr>
        <a:solidFill>
          <a:srgbClr val="99FF66"/>
        </a:solidFill>
      </dgm:spPr>
      <dgm:t>
        <a:bodyPr/>
        <a:lstStyle/>
        <a:p>
          <a:r>
            <a:rPr lang="es-ES" dirty="0" smtClean="0"/>
            <a:t>Su inflación promedio en los últimos 20 años ha sido del 1%, manteniéndose consistentemente 1 o 2 puntos porcentuales por debajo de la inflación en Estados Unidos.</a:t>
          </a:r>
          <a:endParaRPr lang="es-EC" dirty="0"/>
        </a:p>
      </dgm:t>
    </dgm:pt>
    <dgm:pt modelId="{272E47D2-AA27-4B24-972F-9FBC093940FE}" type="parTrans" cxnId="{AA9C95BB-0926-4998-98F3-4332C4D5245A}">
      <dgm:prSet/>
      <dgm:spPr/>
      <dgm:t>
        <a:bodyPr/>
        <a:lstStyle/>
        <a:p>
          <a:endParaRPr lang="es-EC">
            <a:solidFill>
              <a:schemeClr val="tx1"/>
            </a:solidFill>
          </a:endParaRPr>
        </a:p>
      </dgm:t>
    </dgm:pt>
    <dgm:pt modelId="{332CC6B2-01D0-4486-92E7-28588AE592E2}" type="sibTrans" cxnId="{AA9C95BB-0926-4998-98F3-4332C4D5245A}">
      <dgm:prSet/>
      <dgm:spPr/>
      <dgm:t>
        <a:bodyPr/>
        <a:lstStyle/>
        <a:p>
          <a:endParaRPr lang="es-EC" dirty="0">
            <a:solidFill>
              <a:schemeClr val="tx1"/>
            </a:solidFill>
          </a:endParaRPr>
        </a:p>
      </dgm:t>
    </dgm:pt>
    <dgm:pt modelId="{E1AC186A-A7C8-4674-8EF7-03725BA40E2E}">
      <dgm:prSet phldrT="[Texto]"/>
      <dgm:spPr>
        <a:solidFill>
          <a:srgbClr val="99FF66"/>
        </a:solidFill>
      </dgm:spPr>
      <dgm:t>
        <a:bodyPr/>
        <a:lstStyle/>
        <a:p>
          <a:r>
            <a:rPr lang="es-ES" dirty="0" smtClean="0"/>
            <a:t>Panamá no impone controles de capital y la entrada o salida de capitales no ocasionan los enormes males, desequilibrios, ni inflación que generan en otros países de la región. Esto se debe a que Panamá desde 1971 decretó la apertura del sector bancario</a:t>
          </a:r>
          <a:endParaRPr lang="es-EC" dirty="0"/>
        </a:p>
      </dgm:t>
    </dgm:pt>
    <dgm:pt modelId="{33C0DE20-0B2F-498D-B609-EAFCC5072F3D}" type="parTrans" cxnId="{9EF4694C-19FF-4D9D-A1F7-640088BC590B}">
      <dgm:prSet/>
      <dgm:spPr/>
      <dgm:t>
        <a:bodyPr/>
        <a:lstStyle/>
        <a:p>
          <a:endParaRPr lang="es-EC">
            <a:solidFill>
              <a:schemeClr val="tx1"/>
            </a:solidFill>
          </a:endParaRPr>
        </a:p>
      </dgm:t>
    </dgm:pt>
    <dgm:pt modelId="{9B8FABF8-DA2A-43C3-9593-D36CEECFA346}" type="sibTrans" cxnId="{9EF4694C-19FF-4D9D-A1F7-640088BC590B}">
      <dgm:prSet/>
      <dgm:spPr/>
      <dgm:t>
        <a:bodyPr/>
        <a:lstStyle/>
        <a:p>
          <a:endParaRPr lang="es-EC">
            <a:solidFill>
              <a:schemeClr val="tx1"/>
            </a:solidFill>
          </a:endParaRPr>
        </a:p>
      </dgm:t>
    </dgm:pt>
    <dgm:pt modelId="{42DA9711-87E5-4FD2-8E3D-3D1CB2328C11}" type="pres">
      <dgm:prSet presAssocID="{4B7D1ABD-C680-45CA-A83D-7228F2A47DA1}" presName="outerComposite" presStyleCnt="0">
        <dgm:presLayoutVars>
          <dgm:chMax val="5"/>
          <dgm:dir/>
          <dgm:resizeHandles val="exact"/>
        </dgm:presLayoutVars>
      </dgm:prSet>
      <dgm:spPr/>
    </dgm:pt>
    <dgm:pt modelId="{C8D65C36-9060-4CA8-9DF7-E40E4C5E86F8}" type="pres">
      <dgm:prSet presAssocID="{4B7D1ABD-C680-45CA-A83D-7228F2A47DA1}" presName="dummyMaxCanvas" presStyleCnt="0">
        <dgm:presLayoutVars/>
      </dgm:prSet>
      <dgm:spPr/>
    </dgm:pt>
    <dgm:pt modelId="{6933872E-AF2E-4464-BF12-190665B642B1}" type="pres">
      <dgm:prSet presAssocID="{4B7D1ABD-C680-45CA-A83D-7228F2A47DA1}" presName="ThreeNodes_1" presStyleLbl="node1" presStyleIdx="0" presStyleCnt="3">
        <dgm:presLayoutVars>
          <dgm:bulletEnabled val="1"/>
        </dgm:presLayoutVars>
      </dgm:prSet>
      <dgm:spPr/>
      <dgm:t>
        <a:bodyPr/>
        <a:lstStyle/>
        <a:p>
          <a:endParaRPr lang="es-EC"/>
        </a:p>
      </dgm:t>
    </dgm:pt>
    <dgm:pt modelId="{1261F39C-C0EF-430F-B610-44D42C74ADF0}" type="pres">
      <dgm:prSet presAssocID="{4B7D1ABD-C680-45CA-A83D-7228F2A47DA1}" presName="ThreeNodes_2" presStyleLbl="node1" presStyleIdx="1" presStyleCnt="3">
        <dgm:presLayoutVars>
          <dgm:bulletEnabled val="1"/>
        </dgm:presLayoutVars>
      </dgm:prSet>
      <dgm:spPr/>
      <dgm:t>
        <a:bodyPr/>
        <a:lstStyle/>
        <a:p>
          <a:endParaRPr lang="es-EC"/>
        </a:p>
      </dgm:t>
    </dgm:pt>
    <dgm:pt modelId="{C35E7081-7E4C-4EFE-89E3-879D8CEB875B}" type="pres">
      <dgm:prSet presAssocID="{4B7D1ABD-C680-45CA-A83D-7228F2A47DA1}" presName="ThreeNodes_3" presStyleLbl="node1" presStyleIdx="2" presStyleCnt="3">
        <dgm:presLayoutVars>
          <dgm:bulletEnabled val="1"/>
        </dgm:presLayoutVars>
      </dgm:prSet>
      <dgm:spPr/>
      <dgm:t>
        <a:bodyPr/>
        <a:lstStyle/>
        <a:p>
          <a:endParaRPr lang="es-EC"/>
        </a:p>
      </dgm:t>
    </dgm:pt>
    <dgm:pt modelId="{8A22A442-2222-4981-9374-B903A512F1AC}" type="pres">
      <dgm:prSet presAssocID="{4B7D1ABD-C680-45CA-A83D-7228F2A47DA1}" presName="ThreeConn_1-2" presStyleLbl="fgAccFollowNode1" presStyleIdx="0" presStyleCnt="2">
        <dgm:presLayoutVars>
          <dgm:bulletEnabled val="1"/>
        </dgm:presLayoutVars>
      </dgm:prSet>
      <dgm:spPr/>
      <dgm:t>
        <a:bodyPr/>
        <a:lstStyle/>
        <a:p>
          <a:endParaRPr lang="es-EC"/>
        </a:p>
      </dgm:t>
    </dgm:pt>
    <dgm:pt modelId="{3EC5C64E-5B4C-4B9E-8EC6-434E8B8875C9}" type="pres">
      <dgm:prSet presAssocID="{4B7D1ABD-C680-45CA-A83D-7228F2A47DA1}" presName="ThreeConn_2-3" presStyleLbl="fgAccFollowNode1" presStyleIdx="1" presStyleCnt="2">
        <dgm:presLayoutVars>
          <dgm:bulletEnabled val="1"/>
        </dgm:presLayoutVars>
      </dgm:prSet>
      <dgm:spPr/>
      <dgm:t>
        <a:bodyPr/>
        <a:lstStyle/>
        <a:p>
          <a:endParaRPr lang="es-EC"/>
        </a:p>
      </dgm:t>
    </dgm:pt>
    <dgm:pt modelId="{C655376E-68E4-4F99-9030-4D4836226A61}" type="pres">
      <dgm:prSet presAssocID="{4B7D1ABD-C680-45CA-A83D-7228F2A47DA1}" presName="ThreeNodes_1_text" presStyleLbl="node1" presStyleIdx="2" presStyleCnt="3">
        <dgm:presLayoutVars>
          <dgm:bulletEnabled val="1"/>
        </dgm:presLayoutVars>
      </dgm:prSet>
      <dgm:spPr/>
      <dgm:t>
        <a:bodyPr/>
        <a:lstStyle/>
        <a:p>
          <a:endParaRPr lang="es-EC"/>
        </a:p>
      </dgm:t>
    </dgm:pt>
    <dgm:pt modelId="{48F21606-502D-4A49-8692-0E4A88430425}" type="pres">
      <dgm:prSet presAssocID="{4B7D1ABD-C680-45CA-A83D-7228F2A47DA1}" presName="ThreeNodes_2_text" presStyleLbl="node1" presStyleIdx="2" presStyleCnt="3">
        <dgm:presLayoutVars>
          <dgm:bulletEnabled val="1"/>
        </dgm:presLayoutVars>
      </dgm:prSet>
      <dgm:spPr/>
      <dgm:t>
        <a:bodyPr/>
        <a:lstStyle/>
        <a:p>
          <a:endParaRPr lang="es-EC"/>
        </a:p>
      </dgm:t>
    </dgm:pt>
    <dgm:pt modelId="{9A24062E-2B65-4249-A572-3B118587EE2A}" type="pres">
      <dgm:prSet presAssocID="{4B7D1ABD-C680-45CA-A83D-7228F2A47DA1}" presName="ThreeNodes_3_text" presStyleLbl="node1" presStyleIdx="2" presStyleCnt="3">
        <dgm:presLayoutVars>
          <dgm:bulletEnabled val="1"/>
        </dgm:presLayoutVars>
      </dgm:prSet>
      <dgm:spPr/>
      <dgm:t>
        <a:bodyPr/>
        <a:lstStyle/>
        <a:p>
          <a:endParaRPr lang="es-EC"/>
        </a:p>
      </dgm:t>
    </dgm:pt>
  </dgm:ptLst>
  <dgm:cxnLst>
    <dgm:cxn modelId="{C810C701-BCFC-4C99-A363-F3CE101706E0}" type="presOf" srcId="{00A97F55-AD33-4636-AED4-28AE079EED55}" destId="{6933872E-AF2E-4464-BF12-190665B642B1}" srcOrd="0" destOrd="0" presId="urn:microsoft.com/office/officeart/2005/8/layout/vProcess5"/>
    <dgm:cxn modelId="{65C3951D-4D83-4969-AFB0-1817EF78F8E2}" type="presOf" srcId="{E1AC186A-A7C8-4674-8EF7-03725BA40E2E}" destId="{C35E7081-7E4C-4EFE-89E3-879D8CEB875B}" srcOrd="0" destOrd="0" presId="urn:microsoft.com/office/officeart/2005/8/layout/vProcess5"/>
    <dgm:cxn modelId="{9EF4694C-19FF-4D9D-A1F7-640088BC590B}" srcId="{4B7D1ABD-C680-45CA-A83D-7228F2A47DA1}" destId="{E1AC186A-A7C8-4674-8EF7-03725BA40E2E}" srcOrd="2" destOrd="0" parTransId="{33C0DE20-0B2F-498D-B609-EAFCC5072F3D}" sibTransId="{9B8FABF8-DA2A-43C3-9593-D36CEECFA346}"/>
    <dgm:cxn modelId="{AA9C95BB-0926-4998-98F3-4332C4D5245A}" srcId="{4B7D1ABD-C680-45CA-A83D-7228F2A47DA1}" destId="{C6420323-BF28-4B43-A873-D3A0C56FFDD5}" srcOrd="1" destOrd="0" parTransId="{272E47D2-AA27-4B24-972F-9FBC093940FE}" sibTransId="{332CC6B2-01D0-4486-92E7-28588AE592E2}"/>
    <dgm:cxn modelId="{3885F19A-5B20-4B04-A8B9-39677F637B6F}" type="presOf" srcId="{00A97F55-AD33-4636-AED4-28AE079EED55}" destId="{C655376E-68E4-4F99-9030-4D4836226A61}" srcOrd="1" destOrd="0" presId="urn:microsoft.com/office/officeart/2005/8/layout/vProcess5"/>
    <dgm:cxn modelId="{C9E8CA17-18D4-4A91-9413-7BA249647049}" type="presOf" srcId="{4B7D1ABD-C680-45CA-A83D-7228F2A47DA1}" destId="{42DA9711-87E5-4FD2-8E3D-3D1CB2328C11}" srcOrd="0" destOrd="0" presId="urn:microsoft.com/office/officeart/2005/8/layout/vProcess5"/>
    <dgm:cxn modelId="{71B0E16A-43FB-4D9F-B3A7-0566DE07180F}" type="presOf" srcId="{DDDFCED0-6E9E-4EB4-9436-4B62DC2DE0E7}" destId="{8A22A442-2222-4981-9374-B903A512F1AC}" srcOrd="0" destOrd="0" presId="urn:microsoft.com/office/officeart/2005/8/layout/vProcess5"/>
    <dgm:cxn modelId="{3CF7CAD8-2134-4F55-BF4A-A0774F672D63}" srcId="{4B7D1ABD-C680-45CA-A83D-7228F2A47DA1}" destId="{00A97F55-AD33-4636-AED4-28AE079EED55}" srcOrd="0" destOrd="0" parTransId="{D12F6152-0E6C-4B1B-B792-48602FACC810}" sibTransId="{DDDFCED0-6E9E-4EB4-9436-4B62DC2DE0E7}"/>
    <dgm:cxn modelId="{8B0935DE-1961-4E2A-B215-5661D336C7F1}" type="presOf" srcId="{C6420323-BF28-4B43-A873-D3A0C56FFDD5}" destId="{1261F39C-C0EF-430F-B610-44D42C74ADF0}" srcOrd="0" destOrd="0" presId="urn:microsoft.com/office/officeart/2005/8/layout/vProcess5"/>
    <dgm:cxn modelId="{86B11488-90EB-40AD-88FB-A9A6ED926DC2}" type="presOf" srcId="{C6420323-BF28-4B43-A873-D3A0C56FFDD5}" destId="{48F21606-502D-4A49-8692-0E4A88430425}" srcOrd="1" destOrd="0" presId="urn:microsoft.com/office/officeart/2005/8/layout/vProcess5"/>
    <dgm:cxn modelId="{8F42BBAE-BFF6-4B03-8F28-E334F91CD1FC}" type="presOf" srcId="{332CC6B2-01D0-4486-92E7-28588AE592E2}" destId="{3EC5C64E-5B4C-4B9E-8EC6-434E8B8875C9}" srcOrd="0" destOrd="0" presId="urn:microsoft.com/office/officeart/2005/8/layout/vProcess5"/>
    <dgm:cxn modelId="{F25DE702-2110-43DE-8C9F-97982764CA38}" type="presOf" srcId="{E1AC186A-A7C8-4674-8EF7-03725BA40E2E}" destId="{9A24062E-2B65-4249-A572-3B118587EE2A}" srcOrd="1" destOrd="0" presId="urn:microsoft.com/office/officeart/2005/8/layout/vProcess5"/>
    <dgm:cxn modelId="{83A0A272-4B6B-41E3-A632-AD9172648F42}" type="presParOf" srcId="{42DA9711-87E5-4FD2-8E3D-3D1CB2328C11}" destId="{C8D65C36-9060-4CA8-9DF7-E40E4C5E86F8}" srcOrd="0" destOrd="0" presId="urn:microsoft.com/office/officeart/2005/8/layout/vProcess5"/>
    <dgm:cxn modelId="{74456CCF-0F2B-4B44-A7EB-0AEC1039C679}" type="presParOf" srcId="{42DA9711-87E5-4FD2-8E3D-3D1CB2328C11}" destId="{6933872E-AF2E-4464-BF12-190665B642B1}" srcOrd="1" destOrd="0" presId="urn:microsoft.com/office/officeart/2005/8/layout/vProcess5"/>
    <dgm:cxn modelId="{B3818BAD-E2BE-46EA-BBB1-5403DD9B8119}" type="presParOf" srcId="{42DA9711-87E5-4FD2-8E3D-3D1CB2328C11}" destId="{1261F39C-C0EF-430F-B610-44D42C74ADF0}" srcOrd="2" destOrd="0" presId="urn:microsoft.com/office/officeart/2005/8/layout/vProcess5"/>
    <dgm:cxn modelId="{F0194A7A-57E2-431A-8F80-3C4C12B3EA3F}" type="presParOf" srcId="{42DA9711-87E5-4FD2-8E3D-3D1CB2328C11}" destId="{C35E7081-7E4C-4EFE-89E3-879D8CEB875B}" srcOrd="3" destOrd="0" presId="urn:microsoft.com/office/officeart/2005/8/layout/vProcess5"/>
    <dgm:cxn modelId="{55FF257B-DF21-45B4-9F5A-D0CEEBE96330}" type="presParOf" srcId="{42DA9711-87E5-4FD2-8E3D-3D1CB2328C11}" destId="{8A22A442-2222-4981-9374-B903A512F1AC}" srcOrd="4" destOrd="0" presId="urn:microsoft.com/office/officeart/2005/8/layout/vProcess5"/>
    <dgm:cxn modelId="{6DD52BAF-E129-4D5E-A2AE-41F98F94CE1C}" type="presParOf" srcId="{42DA9711-87E5-4FD2-8E3D-3D1CB2328C11}" destId="{3EC5C64E-5B4C-4B9E-8EC6-434E8B8875C9}" srcOrd="5" destOrd="0" presId="urn:microsoft.com/office/officeart/2005/8/layout/vProcess5"/>
    <dgm:cxn modelId="{D95564C9-28E8-43E1-A84E-E6C3EB00E162}" type="presParOf" srcId="{42DA9711-87E5-4FD2-8E3D-3D1CB2328C11}" destId="{C655376E-68E4-4F99-9030-4D4836226A61}" srcOrd="6" destOrd="0" presId="urn:microsoft.com/office/officeart/2005/8/layout/vProcess5"/>
    <dgm:cxn modelId="{EE3AD761-3D92-43D1-8D6E-6C932ADFED27}" type="presParOf" srcId="{42DA9711-87E5-4FD2-8E3D-3D1CB2328C11}" destId="{48F21606-502D-4A49-8692-0E4A88430425}" srcOrd="7" destOrd="0" presId="urn:microsoft.com/office/officeart/2005/8/layout/vProcess5"/>
    <dgm:cxn modelId="{9AE76DAE-A430-4A73-9A99-2C9CF858F551}" type="presParOf" srcId="{42DA9711-87E5-4FD2-8E3D-3D1CB2328C11}" destId="{9A24062E-2B65-4249-A572-3B118587EE2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C36021B-8B31-47DB-8C50-6368B49BB093}" type="doc">
      <dgm:prSet loTypeId="urn:microsoft.com/office/officeart/2008/layout/VerticalCurvedList" loCatId="list" qsTypeId="urn:microsoft.com/office/officeart/2005/8/quickstyle/3d3" qsCatId="3D" csTypeId="urn:microsoft.com/office/officeart/2005/8/colors/accent1_3" csCatId="accent1" phldr="1"/>
      <dgm:spPr/>
      <dgm:t>
        <a:bodyPr/>
        <a:lstStyle/>
        <a:p>
          <a:endParaRPr lang="es-EC"/>
        </a:p>
      </dgm:t>
    </dgm:pt>
    <dgm:pt modelId="{D964AFD0-A180-44DC-A848-D01AA2F53ED6}">
      <dgm:prSet phldrT="[Texto]" custT="1"/>
      <dgm:spPr>
        <a:solidFill>
          <a:srgbClr val="FFFF99"/>
        </a:solidFill>
      </dgm:spPr>
      <dgm:t>
        <a:bodyPr/>
        <a:lstStyle/>
        <a:p>
          <a:r>
            <a:rPr lang="es-ES" sz="1600" dirty="0" smtClean="0">
              <a:solidFill>
                <a:schemeClr val="tx1"/>
              </a:solidFill>
            </a:rPr>
            <a:t>El Salvador está oficialmente dolarizado desde el 1 de enero de 2001. </a:t>
          </a:r>
          <a:endParaRPr lang="es-EC" sz="1600" dirty="0">
            <a:solidFill>
              <a:schemeClr val="tx1"/>
            </a:solidFill>
          </a:endParaRPr>
        </a:p>
      </dgm:t>
    </dgm:pt>
    <dgm:pt modelId="{621ADA59-DA9D-4CB1-AD95-B11C46609395}" type="parTrans" cxnId="{89886BE5-9FD6-42B8-8D2E-67B534891335}">
      <dgm:prSet/>
      <dgm:spPr/>
      <dgm:t>
        <a:bodyPr/>
        <a:lstStyle/>
        <a:p>
          <a:endParaRPr lang="es-EC" sz="4000">
            <a:solidFill>
              <a:schemeClr val="tx1"/>
            </a:solidFill>
          </a:endParaRPr>
        </a:p>
      </dgm:t>
    </dgm:pt>
    <dgm:pt modelId="{9E3182AF-044C-4BAE-9265-FEF3F43DEC28}" type="sibTrans" cxnId="{89886BE5-9FD6-42B8-8D2E-67B534891335}">
      <dgm:prSet/>
      <dgm:spPr/>
      <dgm:t>
        <a:bodyPr/>
        <a:lstStyle/>
        <a:p>
          <a:endParaRPr lang="es-EC" sz="4000">
            <a:solidFill>
              <a:schemeClr val="tx1"/>
            </a:solidFill>
          </a:endParaRPr>
        </a:p>
      </dgm:t>
    </dgm:pt>
    <dgm:pt modelId="{7924839D-9B8B-4B5D-A313-3AC605DE64EB}">
      <dgm:prSet phldrT="[Texto]" custT="1"/>
      <dgm:spPr>
        <a:solidFill>
          <a:srgbClr val="FFFF99"/>
        </a:solidFill>
      </dgm:spPr>
      <dgm:t>
        <a:bodyPr/>
        <a:lstStyle/>
        <a:p>
          <a:r>
            <a:rPr lang="es-ES" sz="1600" dirty="0" smtClean="0">
              <a:solidFill>
                <a:schemeClr val="tx1"/>
              </a:solidFill>
            </a:rPr>
            <a:t>Para el año 2000, el gran flujo de las remesas repercutía en la estabilidad macroeconómica. Las operaciones de mercado abierto trataban de mantener la inflación baja como se había mantenido durante los 90's</a:t>
          </a:r>
          <a:endParaRPr lang="es-EC" sz="1600" dirty="0">
            <a:solidFill>
              <a:schemeClr val="tx1"/>
            </a:solidFill>
          </a:endParaRPr>
        </a:p>
      </dgm:t>
    </dgm:pt>
    <dgm:pt modelId="{A03CDCD6-C32A-452B-92E3-5EA96FD39120}" type="parTrans" cxnId="{C3CEC0BD-DC41-4F46-A7FF-5A7E93038909}">
      <dgm:prSet/>
      <dgm:spPr/>
      <dgm:t>
        <a:bodyPr/>
        <a:lstStyle/>
        <a:p>
          <a:endParaRPr lang="es-EC" sz="4000">
            <a:solidFill>
              <a:schemeClr val="tx1"/>
            </a:solidFill>
          </a:endParaRPr>
        </a:p>
      </dgm:t>
    </dgm:pt>
    <dgm:pt modelId="{C0C066BC-02D4-4304-AEFF-E3ACB24EF61E}" type="sibTrans" cxnId="{C3CEC0BD-DC41-4F46-A7FF-5A7E93038909}">
      <dgm:prSet/>
      <dgm:spPr/>
      <dgm:t>
        <a:bodyPr/>
        <a:lstStyle/>
        <a:p>
          <a:endParaRPr lang="es-EC" sz="4000">
            <a:solidFill>
              <a:schemeClr val="tx1"/>
            </a:solidFill>
          </a:endParaRPr>
        </a:p>
      </dgm:t>
    </dgm:pt>
    <dgm:pt modelId="{130FD402-87D2-471F-999B-049AE2DB1003}">
      <dgm:prSet phldrT="[Texto]" custT="1"/>
      <dgm:spPr>
        <a:solidFill>
          <a:srgbClr val="FFFF99"/>
        </a:solidFill>
      </dgm:spPr>
      <dgm:t>
        <a:bodyPr/>
        <a:lstStyle/>
        <a:p>
          <a:r>
            <a:rPr lang="es-ES" sz="1600" dirty="0" smtClean="0">
              <a:solidFill>
                <a:schemeClr val="tx1"/>
              </a:solidFill>
            </a:rPr>
            <a:t>A partir del 1 de enero del 2001 entraría en vigencia la Ley de Integración Monetaria, la cual planteaba, entre otras cosas, la libre circulación bimonetaria del Colón salvadoreño y el Dólar estadounidense. </a:t>
          </a:r>
          <a:endParaRPr lang="es-EC" sz="1600" dirty="0">
            <a:solidFill>
              <a:schemeClr val="tx1"/>
            </a:solidFill>
          </a:endParaRPr>
        </a:p>
      </dgm:t>
    </dgm:pt>
    <dgm:pt modelId="{D3A0392D-1FC3-46D3-9F37-6D360C31C371}" type="parTrans" cxnId="{BA32614E-5440-4348-9037-8FA19246EC61}">
      <dgm:prSet/>
      <dgm:spPr/>
      <dgm:t>
        <a:bodyPr/>
        <a:lstStyle/>
        <a:p>
          <a:endParaRPr lang="es-EC" sz="4000">
            <a:solidFill>
              <a:schemeClr val="tx1"/>
            </a:solidFill>
          </a:endParaRPr>
        </a:p>
      </dgm:t>
    </dgm:pt>
    <dgm:pt modelId="{54ED0A01-9332-4AB7-B86F-A5898C3D20CA}" type="sibTrans" cxnId="{BA32614E-5440-4348-9037-8FA19246EC61}">
      <dgm:prSet/>
      <dgm:spPr/>
      <dgm:t>
        <a:bodyPr/>
        <a:lstStyle/>
        <a:p>
          <a:endParaRPr lang="es-EC" sz="4000">
            <a:solidFill>
              <a:schemeClr val="tx1"/>
            </a:solidFill>
          </a:endParaRPr>
        </a:p>
      </dgm:t>
    </dgm:pt>
    <dgm:pt modelId="{EF133A86-42F1-4878-8BC4-E3B6CF29F242}">
      <dgm:prSet custT="1"/>
      <dgm:spPr>
        <a:solidFill>
          <a:srgbClr val="FFFF99"/>
        </a:solidFill>
      </dgm:spPr>
      <dgm:t>
        <a:bodyPr/>
        <a:lstStyle/>
        <a:p>
          <a:r>
            <a:rPr lang="es-EC" sz="1600" dirty="0" smtClean="0">
              <a:solidFill>
                <a:schemeClr val="tx1"/>
              </a:solidFill>
            </a:rPr>
            <a:t>Fijar el precio de </a:t>
          </a:r>
          <a:r>
            <a:rPr lang="es-EC" sz="1600" b="1" dirty="0" smtClean="0">
              <a:solidFill>
                <a:schemeClr val="tx1"/>
              </a:solidFill>
            </a:rPr>
            <a:t>$</a:t>
          </a:r>
          <a:r>
            <a:rPr lang="es-EC" sz="1600" dirty="0" smtClean="0">
              <a:solidFill>
                <a:schemeClr val="tx1"/>
              </a:solidFill>
            </a:rPr>
            <a:t>1.00 = a </a:t>
          </a:r>
          <a:r>
            <a:rPr lang="es-EC" sz="1600" b="1" dirty="0" smtClean="0">
              <a:solidFill>
                <a:schemeClr val="tx1"/>
              </a:solidFill>
            </a:rPr>
            <a:t>¢</a:t>
          </a:r>
          <a:r>
            <a:rPr lang="es-EC" sz="1600" dirty="0" smtClean="0">
              <a:solidFill>
                <a:schemeClr val="tx1"/>
              </a:solidFill>
            </a:rPr>
            <a:t>8.75</a:t>
          </a:r>
        </a:p>
        <a:p>
          <a:r>
            <a:rPr lang="es-EC" sz="1600" dirty="0" smtClean="0">
              <a:solidFill>
                <a:schemeClr val="tx1"/>
              </a:solidFill>
            </a:rPr>
            <a:t>Declarar el dólar estadounidense como moneda oficial junto al colón.</a:t>
          </a:r>
        </a:p>
        <a:p>
          <a:r>
            <a:rPr lang="es-EC" sz="1600" dirty="0" smtClean="0">
              <a:solidFill>
                <a:schemeClr val="tx1"/>
              </a:solidFill>
            </a:rPr>
            <a:t>Los bancos comprarán y venderán dólares cuanto sea necesario.</a:t>
          </a:r>
        </a:p>
        <a:p>
          <a:r>
            <a:rPr lang="es-EC" sz="1600" dirty="0" smtClean="0">
              <a:solidFill>
                <a:schemeClr val="tx1"/>
              </a:solidFill>
            </a:rPr>
            <a:t>Las transacciones comerciales, las cuentas de los bancos y los precios de los productos pueden expresarse tanto en dólares como en colones.</a:t>
          </a:r>
          <a:endParaRPr lang="es-EC" sz="1600" dirty="0">
            <a:solidFill>
              <a:schemeClr val="tx1"/>
            </a:solidFill>
          </a:endParaRPr>
        </a:p>
      </dgm:t>
    </dgm:pt>
    <dgm:pt modelId="{FCAE81D8-E89A-4398-894C-071603F2BF11}" type="parTrans" cxnId="{D382BBE1-1354-46E2-B2F1-A6CE9216D1C2}">
      <dgm:prSet/>
      <dgm:spPr/>
      <dgm:t>
        <a:bodyPr/>
        <a:lstStyle/>
        <a:p>
          <a:endParaRPr lang="es-EC" sz="4000">
            <a:solidFill>
              <a:schemeClr val="tx1"/>
            </a:solidFill>
          </a:endParaRPr>
        </a:p>
      </dgm:t>
    </dgm:pt>
    <dgm:pt modelId="{EECCE8D4-B01C-4A3B-ACAF-BF62F8B7AEE0}" type="sibTrans" cxnId="{D382BBE1-1354-46E2-B2F1-A6CE9216D1C2}">
      <dgm:prSet/>
      <dgm:spPr/>
      <dgm:t>
        <a:bodyPr/>
        <a:lstStyle/>
        <a:p>
          <a:endParaRPr lang="es-EC" sz="4000">
            <a:solidFill>
              <a:schemeClr val="tx1"/>
            </a:solidFill>
          </a:endParaRPr>
        </a:p>
      </dgm:t>
    </dgm:pt>
    <dgm:pt modelId="{6BD0AE3E-C03D-4648-9C92-E4FC9D6A3E72}" type="pres">
      <dgm:prSet presAssocID="{6C36021B-8B31-47DB-8C50-6368B49BB093}" presName="Name0" presStyleCnt="0">
        <dgm:presLayoutVars>
          <dgm:chMax val="7"/>
          <dgm:chPref val="7"/>
          <dgm:dir/>
        </dgm:presLayoutVars>
      </dgm:prSet>
      <dgm:spPr/>
      <dgm:t>
        <a:bodyPr/>
        <a:lstStyle/>
        <a:p>
          <a:endParaRPr lang="es-EC"/>
        </a:p>
      </dgm:t>
    </dgm:pt>
    <dgm:pt modelId="{167DB7FC-D670-41D0-8CB3-CAA12CEFCD8A}" type="pres">
      <dgm:prSet presAssocID="{6C36021B-8B31-47DB-8C50-6368B49BB093}" presName="Name1" presStyleCnt="0"/>
      <dgm:spPr/>
    </dgm:pt>
    <dgm:pt modelId="{46107936-F042-455D-B213-17C9E78B0811}" type="pres">
      <dgm:prSet presAssocID="{6C36021B-8B31-47DB-8C50-6368B49BB093}" presName="cycle" presStyleCnt="0"/>
      <dgm:spPr/>
    </dgm:pt>
    <dgm:pt modelId="{7CE91A1E-8FFE-450C-BA0B-7D0F868E7B8B}" type="pres">
      <dgm:prSet presAssocID="{6C36021B-8B31-47DB-8C50-6368B49BB093}" presName="srcNode" presStyleLbl="node1" presStyleIdx="0" presStyleCnt="4"/>
      <dgm:spPr/>
    </dgm:pt>
    <dgm:pt modelId="{1DBC07A9-F78F-4916-AD4B-14B6D25FF87E}" type="pres">
      <dgm:prSet presAssocID="{6C36021B-8B31-47DB-8C50-6368B49BB093}" presName="conn" presStyleLbl="parChTrans1D2" presStyleIdx="0" presStyleCnt="1"/>
      <dgm:spPr/>
      <dgm:t>
        <a:bodyPr/>
        <a:lstStyle/>
        <a:p>
          <a:endParaRPr lang="es-EC"/>
        </a:p>
      </dgm:t>
    </dgm:pt>
    <dgm:pt modelId="{9485E539-B4B8-4F68-BED6-D8A3BE7F33D7}" type="pres">
      <dgm:prSet presAssocID="{6C36021B-8B31-47DB-8C50-6368B49BB093}" presName="extraNode" presStyleLbl="node1" presStyleIdx="0" presStyleCnt="4"/>
      <dgm:spPr/>
    </dgm:pt>
    <dgm:pt modelId="{A24B1B42-9F9B-4E80-88C6-275A516798A3}" type="pres">
      <dgm:prSet presAssocID="{6C36021B-8B31-47DB-8C50-6368B49BB093}" presName="dstNode" presStyleLbl="node1" presStyleIdx="0" presStyleCnt="4"/>
      <dgm:spPr/>
    </dgm:pt>
    <dgm:pt modelId="{6A8A09CD-CF7D-4D2B-A365-8CEE573A7E0D}" type="pres">
      <dgm:prSet presAssocID="{D964AFD0-A180-44DC-A848-D01AA2F53ED6}" presName="text_1" presStyleLbl="node1" presStyleIdx="0" presStyleCnt="4">
        <dgm:presLayoutVars>
          <dgm:bulletEnabled val="1"/>
        </dgm:presLayoutVars>
      </dgm:prSet>
      <dgm:spPr/>
      <dgm:t>
        <a:bodyPr/>
        <a:lstStyle/>
        <a:p>
          <a:endParaRPr lang="es-EC"/>
        </a:p>
      </dgm:t>
    </dgm:pt>
    <dgm:pt modelId="{6BD976D6-6EDB-433F-9282-4D9EEE109D41}" type="pres">
      <dgm:prSet presAssocID="{D964AFD0-A180-44DC-A848-D01AA2F53ED6}" presName="accent_1" presStyleCnt="0"/>
      <dgm:spPr/>
    </dgm:pt>
    <dgm:pt modelId="{3433817D-2846-46AD-B8AE-217512C0A434}" type="pres">
      <dgm:prSet presAssocID="{D964AFD0-A180-44DC-A848-D01AA2F53ED6}" presName="accentRepeatNode" presStyleLbl="solidFgAcc1" presStyleIdx="0" presStyleCnt="4"/>
      <dgm:spPr/>
    </dgm:pt>
    <dgm:pt modelId="{E6AA1E8E-3291-402D-BA61-FC7E0A70310F}" type="pres">
      <dgm:prSet presAssocID="{7924839D-9B8B-4B5D-A313-3AC605DE64EB}" presName="text_2" presStyleLbl="node1" presStyleIdx="1" presStyleCnt="4">
        <dgm:presLayoutVars>
          <dgm:bulletEnabled val="1"/>
        </dgm:presLayoutVars>
      </dgm:prSet>
      <dgm:spPr/>
      <dgm:t>
        <a:bodyPr/>
        <a:lstStyle/>
        <a:p>
          <a:endParaRPr lang="es-EC"/>
        </a:p>
      </dgm:t>
    </dgm:pt>
    <dgm:pt modelId="{6AA83F76-4329-4042-969C-55AD3E1767D4}" type="pres">
      <dgm:prSet presAssocID="{7924839D-9B8B-4B5D-A313-3AC605DE64EB}" presName="accent_2" presStyleCnt="0"/>
      <dgm:spPr/>
    </dgm:pt>
    <dgm:pt modelId="{4EE3F969-A47C-41AA-9A01-9C3D2A5BBA97}" type="pres">
      <dgm:prSet presAssocID="{7924839D-9B8B-4B5D-A313-3AC605DE64EB}" presName="accentRepeatNode" presStyleLbl="solidFgAcc1" presStyleIdx="1" presStyleCnt="4"/>
      <dgm:spPr/>
    </dgm:pt>
    <dgm:pt modelId="{FC3CE304-44A3-4F0C-AE4C-007394784884}" type="pres">
      <dgm:prSet presAssocID="{130FD402-87D2-471F-999B-049AE2DB1003}" presName="text_3" presStyleLbl="node1" presStyleIdx="2" presStyleCnt="4">
        <dgm:presLayoutVars>
          <dgm:bulletEnabled val="1"/>
        </dgm:presLayoutVars>
      </dgm:prSet>
      <dgm:spPr/>
      <dgm:t>
        <a:bodyPr/>
        <a:lstStyle/>
        <a:p>
          <a:endParaRPr lang="es-EC"/>
        </a:p>
      </dgm:t>
    </dgm:pt>
    <dgm:pt modelId="{6B3BD3FC-CD9F-436D-AC86-1668B6016B5F}" type="pres">
      <dgm:prSet presAssocID="{130FD402-87D2-471F-999B-049AE2DB1003}" presName="accent_3" presStyleCnt="0"/>
      <dgm:spPr/>
    </dgm:pt>
    <dgm:pt modelId="{8AC87C1C-3E6E-4196-BC40-CDB4B8D19F9A}" type="pres">
      <dgm:prSet presAssocID="{130FD402-87D2-471F-999B-049AE2DB1003}" presName="accentRepeatNode" presStyleLbl="solidFgAcc1" presStyleIdx="2" presStyleCnt="4"/>
      <dgm:spPr/>
    </dgm:pt>
    <dgm:pt modelId="{D5054A93-C5FE-413B-B3FF-4D4AD4AF3807}" type="pres">
      <dgm:prSet presAssocID="{EF133A86-42F1-4878-8BC4-E3B6CF29F242}" presName="text_4" presStyleLbl="node1" presStyleIdx="3" presStyleCnt="4" custScaleY="160307" custLinFactNeighborY="11989">
        <dgm:presLayoutVars>
          <dgm:bulletEnabled val="1"/>
        </dgm:presLayoutVars>
      </dgm:prSet>
      <dgm:spPr/>
      <dgm:t>
        <a:bodyPr/>
        <a:lstStyle/>
        <a:p>
          <a:endParaRPr lang="es-EC"/>
        </a:p>
      </dgm:t>
    </dgm:pt>
    <dgm:pt modelId="{3A3E083C-19E6-42BB-B33F-9A9B020AD36F}" type="pres">
      <dgm:prSet presAssocID="{EF133A86-42F1-4878-8BC4-E3B6CF29F242}" presName="accent_4" presStyleCnt="0"/>
      <dgm:spPr/>
    </dgm:pt>
    <dgm:pt modelId="{3073E2C5-D993-4AB7-BB05-80B3961FBDD9}" type="pres">
      <dgm:prSet presAssocID="{EF133A86-42F1-4878-8BC4-E3B6CF29F242}" presName="accentRepeatNode" presStyleLbl="solidFgAcc1" presStyleIdx="3" presStyleCnt="4"/>
      <dgm:spPr/>
    </dgm:pt>
  </dgm:ptLst>
  <dgm:cxnLst>
    <dgm:cxn modelId="{6978612B-C051-4153-9782-38A969A3AF4E}" type="presOf" srcId="{6C36021B-8B31-47DB-8C50-6368B49BB093}" destId="{6BD0AE3E-C03D-4648-9C92-E4FC9D6A3E72}" srcOrd="0" destOrd="0" presId="urn:microsoft.com/office/officeart/2008/layout/VerticalCurvedList"/>
    <dgm:cxn modelId="{0BD38DE1-E3AB-4EDD-9179-0D7312C40522}" type="presOf" srcId="{EF133A86-42F1-4878-8BC4-E3B6CF29F242}" destId="{D5054A93-C5FE-413B-B3FF-4D4AD4AF3807}" srcOrd="0" destOrd="0" presId="urn:microsoft.com/office/officeart/2008/layout/VerticalCurvedList"/>
    <dgm:cxn modelId="{BA32614E-5440-4348-9037-8FA19246EC61}" srcId="{6C36021B-8B31-47DB-8C50-6368B49BB093}" destId="{130FD402-87D2-471F-999B-049AE2DB1003}" srcOrd="2" destOrd="0" parTransId="{D3A0392D-1FC3-46D3-9F37-6D360C31C371}" sibTransId="{54ED0A01-9332-4AB7-B86F-A5898C3D20CA}"/>
    <dgm:cxn modelId="{C3CEC0BD-DC41-4F46-A7FF-5A7E93038909}" srcId="{6C36021B-8B31-47DB-8C50-6368B49BB093}" destId="{7924839D-9B8B-4B5D-A313-3AC605DE64EB}" srcOrd="1" destOrd="0" parTransId="{A03CDCD6-C32A-452B-92E3-5EA96FD39120}" sibTransId="{C0C066BC-02D4-4304-AEFF-E3ACB24EF61E}"/>
    <dgm:cxn modelId="{D382BBE1-1354-46E2-B2F1-A6CE9216D1C2}" srcId="{6C36021B-8B31-47DB-8C50-6368B49BB093}" destId="{EF133A86-42F1-4878-8BC4-E3B6CF29F242}" srcOrd="3" destOrd="0" parTransId="{FCAE81D8-E89A-4398-894C-071603F2BF11}" sibTransId="{EECCE8D4-B01C-4A3B-ACAF-BF62F8B7AEE0}"/>
    <dgm:cxn modelId="{89886BE5-9FD6-42B8-8D2E-67B534891335}" srcId="{6C36021B-8B31-47DB-8C50-6368B49BB093}" destId="{D964AFD0-A180-44DC-A848-D01AA2F53ED6}" srcOrd="0" destOrd="0" parTransId="{621ADA59-DA9D-4CB1-AD95-B11C46609395}" sibTransId="{9E3182AF-044C-4BAE-9265-FEF3F43DEC28}"/>
    <dgm:cxn modelId="{6C5A37FA-70EB-45D7-8425-3DBF9B72BA6A}" type="presOf" srcId="{7924839D-9B8B-4B5D-A313-3AC605DE64EB}" destId="{E6AA1E8E-3291-402D-BA61-FC7E0A70310F}" srcOrd="0" destOrd="0" presId="urn:microsoft.com/office/officeart/2008/layout/VerticalCurvedList"/>
    <dgm:cxn modelId="{06F24BA1-BDD3-4D1B-998A-F2B83313C195}" type="presOf" srcId="{D964AFD0-A180-44DC-A848-D01AA2F53ED6}" destId="{6A8A09CD-CF7D-4D2B-A365-8CEE573A7E0D}" srcOrd="0" destOrd="0" presId="urn:microsoft.com/office/officeart/2008/layout/VerticalCurvedList"/>
    <dgm:cxn modelId="{A62182C8-49BC-4213-AA02-612BA6ACBD97}" type="presOf" srcId="{9E3182AF-044C-4BAE-9265-FEF3F43DEC28}" destId="{1DBC07A9-F78F-4916-AD4B-14B6D25FF87E}" srcOrd="0" destOrd="0" presId="urn:microsoft.com/office/officeart/2008/layout/VerticalCurvedList"/>
    <dgm:cxn modelId="{2627716F-4617-4F23-8E67-B0116D651063}" type="presOf" srcId="{130FD402-87D2-471F-999B-049AE2DB1003}" destId="{FC3CE304-44A3-4F0C-AE4C-007394784884}" srcOrd="0" destOrd="0" presId="urn:microsoft.com/office/officeart/2008/layout/VerticalCurvedList"/>
    <dgm:cxn modelId="{9B59D14F-87AC-4FBD-9B52-AFDEB5347687}" type="presParOf" srcId="{6BD0AE3E-C03D-4648-9C92-E4FC9D6A3E72}" destId="{167DB7FC-D670-41D0-8CB3-CAA12CEFCD8A}" srcOrd="0" destOrd="0" presId="urn:microsoft.com/office/officeart/2008/layout/VerticalCurvedList"/>
    <dgm:cxn modelId="{0A0CF73D-AB25-49F8-A81B-E3C8A4CFCE0D}" type="presParOf" srcId="{167DB7FC-D670-41D0-8CB3-CAA12CEFCD8A}" destId="{46107936-F042-455D-B213-17C9E78B0811}" srcOrd="0" destOrd="0" presId="urn:microsoft.com/office/officeart/2008/layout/VerticalCurvedList"/>
    <dgm:cxn modelId="{D24E3B98-E50C-40B4-8FA3-0B21A9AD1A1F}" type="presParOf" srcId="{46107936-F042-455D-B213-17C9E78B0811}" destId="{7CE91A1E-8FFE-450C-BA0B-7D0F868E7B8B}" srcOrd="0" destOrd="0" presId="urn:microsoft.com/office/officeart/2008/layout/VerticalCurvedList"/>
    <dgm:cxn modelId="{BFF2BF59-FFDC-4FDA-B032-62E5FBC32639}" type="presParOf" srcId="{46107936-F042-455D-B213-17C9E78B0811}" destId="{1DBC07A9-F78F-4916-AD4B-14B6D25FF87E}" srcOrd="1" destOrd="0" presId="urn:microsoft.com/office/officeart/2008/layout/VerticalCurvedList"/>
    <dgm:cxn modelId="{E2200DF6-37ED-490B-B8B6-F5B02714F8BC}" type="presParOf" srcId="{46107936-F042-455D-B213-17C9E78B0811}" destId="{9485E539-B4B8-4F68-BED6-D8A3BE7F33D7}" srcOrd="2" destOrd="0" presId="urn:microsoft.com/office/officeart/2008/layout/VerticalCurvedList"/>
    <dgm:cxn modelId="{0F999C36-4714-4B67-90E8-FAAF1A7DD492}" type="presParOf" srcId="{46107936-F042-455D-B213-17C9E78B0811}" destId="{A24B1B42-9F9B-4E80-88C6-275A516798A3}" srcOrd="3" destOrd="0" presId="urn:microsoft.com/office/officeart/2008/layout/VerticalCurvedList"/>
    <dgm:cxn modelId="{D6B71B1F-0FE7-4A1E-BBAA-458DF8ADDE48}" type="presParOf" srcId="{167DB7FC-D670-41D0-8CB3-CAA12CEFCD8A}" destId="{6A8A09CD-CF7D-4D2B-A365-8CEE573A7E0D}" srcOrd="1" destOrd="0" presId="urn:microsoft.com/office/officeart/2008/layout/VerticalCurvedList"/>
    <dgm:cxn modelId="{0A9C9194-ADF5-48BA-8937-D9B9A79BECFC}" type="presParOf" srcId="{167DB7FC-D670-41D0-8CB3-CAA12CEFCD8A}" destId="{6BD976D6-6EDB-433F-9282-4D9EEE109D41}" srcOrd="2" destOrd="0" presId="urn:microsoft.com/office/officeart/2008/layout/VerticalCurvedList"/>
    <dgm:cxn modelId="{0D078323-6902-4D39-B1D0-2577735BF879}" type="presParOf" srcId="{6BD976D6-6EDB-433F-9282-4D9EEE109D41}" destId="{3433817D-2846-46AD-B8AE-217512C0A434}" srcOrd="0" destOrd="0" presId="urn:microsoft.com/office/officeart/2008/layout/VerticalCurvedList"/>
    <dgm:cxn modelId="{9F0FEE8A-680A-46EC-9D66-32685B7BC57A}" type="presParOf" srcId="{167DB7FC-D670-41D0-8CB3-CAA12CEFCD8A}" destId="{E6AA1E8E-3291-402D-BA61-FC7E0A70310F}" srcOrd="3" destOrd="0" presId="urn:microsoft.com/office/officeart/2008/layout/VerticalCurvedList"/>
    <dgm:cxn modelId="{F5FCA74A-46E6-4DDB-A9E2-BA41AC8A3488}" type="presParOf" srcId="{167DB7FC-D670-41D0-8CB3-CAA12CEFCD8A}" destId="{6AA83F76-4329-4042-969C-55AD3E1767D4}" srcOrd="4" destOrd="0" presId="urn:microsoft.com/office/officeart/2008/layout/VerticalCurvedList"/>
    <dgm:cxn modelId="{AEDEBC9D-B0DA-458B-B9A8-97940BA3CB64}" type="presParOf" srcId="{6AA83F76-4329-4042-969C-55AD3E1767D4}" destId="{4EE3F969-A47C-41AA-9A01-9C3D2A5BBA97}" srcOrd="0" destOrd="0" presId="urn:microsoft.com/office/officeart/2008/layout/VerticalCurvedList"/>
    <dgm:cxn modelId="{9B3AA8E2-2125-4AB1-BF73-8793697A7536}" type="presParOf" srcId="{167DB7FC-D670-41D0-8CB3-CAA12CEFCD8A}" destId="{FC3CE304-44A3-4F0C-AE4C-007394784884}" srcOrd="5" destOrd="0" presId="urn:microsoft.com/office/officeart/2008/layout/VerticalCurvedList"/>
    <dgm:cxn modelId="{3A7A3785-05E2-496F-B941-22620E5370FF}" type="presParOf" srcId="{167DB7FC-D670-41D0-8CB3-CAA12CEFCD8A}" destId="{6B3BD3FC-CD9F-436D-AC86-1668B6016B5F}" srcOrd="6" destOrd="0" presId="urn:microsoft.com/office/officeart/2008/layout/VerticalCurvedList"/>
    <dgm:cxn modelId="{A49DCC5D-E607-43E6-84F4-4EF5351E3064}" type="presParOf" srcId="{6B3BD3FC-CD9F-436D-AC86-1668B6016B5F}" destId="{8AC87C1C-3E6E-4196-BC40-CDB4B8D19F9A}" srcOrd="0" destOrd="0" presId="urn:microsoft.com/office/officeart/2008/layout/VerticalCurvedList"/>
    <dgm:cxn modelId="{88E27BBA-5451-479C-A8D2-4EF13239C4DE}" type="presParOf" srcId="{167DB7FC-D670-41D0-8CB3-CAA12CEFCD8A}" destId="{D5054A93-C5FE-413B-B3FF-4D4AD4AF3807}" srcOrd="7" destOrd="0" presId="urn:microsoft.com/office/officeart/2008/layout/VerticalCurvedList"/>
    <dgm:cxn modelId="{CF639D08-9798-4BB2-844E-572E5BE2624F}" type="presParOf" srcId="{167DB7FC-D670-41D0-8CB3-CAA12CEFCD8A}" destId="{3A3E083C-19E6-42BB-B33F-9A9B020AD36F}" srcOrd="8" destOrd="0" presId="urn:microsoft.com/office/officeart/2008/layout/VerticalCurvedList"/>
    <dgm:cxn modelId="{E56AB442-B5CB-4CAA-B026-371F7AAFBF8C}" type="presParOf" srcId="{3A3E083C-19E6-42BB-B33F-9A9B020AD36F}" destId="{3073E2C5-D993-4AB7-BB05-80B3961FBD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50138F8-68EB-4BAE-B778-21D5D01BDBC8}" type="doc">
      <dgm:prSet loTypeId="urn:microsoft.com/office/officeart/2008/layout/VerticalAccentList" loCatId="list" qsTypeId="urn:microsoft.com/office/officeart/2005/8/quickstyle/3d3" qsCatId="3D" csTypeId="urn:microsoft.com/office/officeart/2005/8/colors/colorful5" csCatId="colorful" phldr="1"/>
      <dgm:spPr/>
      <dgm:t>
        <a:bodyPr/>
        <a:lstStyle/>
        <a:p>
          <a:endParaRPr lang="es-EC"/>
        </a:p>
      </dgm:t>
    </dgm:pt>
    <dgm:pt modelId="{2DBA8E9F-9E57-4CBB-81A1-9FB4507E875B}">
      <dgm:prSet phldrT="[Texto]"/>
      <dgm:spPr/>
      <dgm:t>
        <a:bodyPr/>
        <a:lstStyle/>
        <a:p>
          <a:r>
            <a:rPr lang="es-ES" dirty="0" smtClean="0"/>
            <a:t>las tasas de interés cayeron inmediatamente, aliviando la carga financiera de las empresas, los compradores de vivienda y los consumidores. </a:t>
          </a:r>
          <a:endParaRPr lang="es-EC" dirty="0"/>
        </a:p>
      </dgm:t>
    </dgm:pt>
    <dgm:pt modelId="{5CB9873A-0889-48AF-97DF-8D644A77BE7B}" type="parTrans" cxnId="{D7BC241F-70F2-4179-A494-A9695ED8229E}">
      <dgm:prSet/>
      <dgm:spPr/>
      <dgm:t>
        <a:bodyPr/>
        <a:lstStyle/>
        <a:p>
          <a:endParaRPr lang="es-EC"/>
        </a:p>
      </dgm:t>
    </dgm:pt>
    <dgm:pt modelId="{44A8B4AD-DC3E-4DCD-A1A1-1D405C7D523F}" type="sibTrans" cxnId="{D7BC241F-70F2-4179-A494-A9695ED8229E}">
      <dgm:prSet/>
      <dgm:spPr/>
      <dgm:t>
        <a:bodyPr/>
        <a:lstStyle/>
        <a:p>
          <a:endParaRPr lang="es-EC"/>
        </a:p>
      </dgm:t>
    </dgm:pt>
    <dgm:pt modelId="{600338FF-55EE-4AED-A690-BDF589ECD601}">
      <dgm:prSet phldrT="[Texto]"/>
      <dgm:spPr/>
      <dgm:t>
        <a:bodyPr/>
        <a:lstStyle/>
        <a:p>
          <a:r>
            <a:rPr lang="es-ES" dirty="0" smtClean="0"/>
            <a:t>la dolarización permitió que los bancos prestaran a largo plazo </a:t>
          </a:r>
          <a:endParaRPr lang="es-EC" dirty="0"/>
        </a:p>
      </dgm:t>
    </dgm:pt>
    <dgm:pt modelId="{51CA13CD-D8C5-448D-8A5F-E0A3FEB6F715}" type="parTrans" cxnId="{91C8127E-8994-473F-A51C-D3BEF250A1E8}">
      <dgm:prSet/>
      <dgm:spPr/>
      <dgm:t>
        <a:bodyPr/>
        <a:lstStyle/>
        <a:p>
          <a:endParaRPr lang="es-EC"/>
        </a:p>
      </dgm:t>
    </dgm:pt>
    <dgm:pt modelId="{13440DF6-1AEF-43F3-A7E1-342FE4E87802}" type="sibTrans" cxnId="{91C8127E-8994-473F-A51C-D3BEF250A1E8}">
      <dgm:prSet/>
      <dgm:spPr/>
      <dgm:t>
        <a:bodyPr/>
        <a:lstStyle/>
        <a:p>
          <a:endParaRPr lang="es-EC"/>
        </a:p>
      </dgm:t>
    </dgm:pt>
    <dgm:pt modelId="{38F841A4-F5A1-4DD9-A081-2A67348D594B}">
      <dgm:prSet phldrT="[Texto]"/>
      <dgm:spPr/>
      <dgm:t>
        <a:bodyPr/>
        <a:lstStyle/>
        <a:p>
          <a:r>
            <a:rPr lang="es-ES" dirty="0" smtClean="0"/>
            <a:t>desapareció la segmentación del mercado </a:t>
          </a:r>
          <a:endParaRPr lang="es-EC" dirty="0"/>
        </a:p>
      </dgm:t>
    </dgm:pt>
    <dgm:pt modelId="{4B1E6CAE-F6D4-4D84-A28A-E5CF05627929}" type="parTrans" cxnId="{B000A701-81CD-4A93-81E5-7852759A45E1}">
      <dgm:prSet/>
      <dgm:spPr/>
      <dgm:t>
        <a:bodyPr/>
        <a:lstStyle/>
        <a:p>
          <a:endParaRPr lang="es-EC"/>
        </a:p>
      </dgm:t>
    </dgm:pt>
    <dgm:pt modelId="{7A925A0D-BD78-4CFC-8B09-688EEF54FD00}" type="sibTrans" cxnId="{B000A701-81CD-4A93-81E5-7852759A45E1}">
      <dgm:prSet/>
      <dgm:spPr/>
      <dgm:t>
        <a:bodyPr/>
        <a:lstStyle/>
        <a:p>
          <a:endParaRPr lang="es-EC"/>
        </a:p>
      </dgm:t>
    </dgm:pt>
    <dgm:pt modelId="{3C24CB11-D7F5-4A5D-B5F1-9EAB620A7329}">
      <dgm:prSet/>
      <dgm:spPr/>
      <dgm:t>
        <a:bodyPr/>
        <a:lstStyle/>
        <a:p>
          <a:r>
            <a:rPr lang="es-ES" dirty="0" smtClean="0"/>
            <a:t>la dolarización les quitó a los políticos el poder de inflar la economía a través de imprimir dinero</a:t>
          </a:r>
          <a:endParaRPr lang="es-EC" dirty="0"/>
        </a:p>
      </dgm:t>
    </dgm:pt>
    <dgm:pt modelId="{F959485F-89B8-41AC-8EFD-4CFB4E791AFC}" type="parTrans" cxnId="{7C256F30-0993-4C91-87EF-E5A4988D9F5D}">
      <dgm:prSet/>
      <dgm:spPr/>
      <dgm:t>
        <a:bodyPr/>
        <a:lstStyle/>
        <a:p>
          <a:endParaRPr lang="es-EC"/>
        </a:p>
      </dgm:t>
    </dgm:pt>
    <dgm:pt modelId="{5B7DCB7D-6E80-4C98-B601-9E09EC21C6B5}" type="sibTrans" cxnId="{7C256F30-0993-4C91-87EF-E5A4988D9F5D}">
      <dgm:prSet/>
      <dgm:spPr/>
      <dgm:t>
        <a:bodyPr/>
        <a:lstStyle/>
        <a:p>
          <a:endParaRPr lang="es-EC"/>
        </a:p>
      </dgm:t>
    </dgm:pt>
    <dgm:pt modelId="{AC057563-AB7C-4766-88DC-B4D461EF0415}" type="pres">
      <dgm:prSet presAssocID="{F50138F8-68EB-4BAE-B778-21D5D01BDBC8}" presName="Name0" presStyleCnt="0">
        <dgm:presLayoutVars>
          <dgm:chMax/>
          <dgm:chPref/>
          <dgm:dir/>
        </dgm:presLayoutVars>
      </dgm:prSet>
      <dgm:spPr/>
      <dgm:t>
        <a:bodyPr/>
        <a:lstStyle/>
        <a:p>
          <a:endParaRPr lang="es-EC"/>
        </a:p>
      </dgm:t>
    </dgm:pt>
    <dgm:pt modelId="{E76D6028-AE7D-4588-A009-D79B15A9AFEA}" type="pres">
      <dgm:prSet presAssocID="{2DBA8E9F-9E57-4CBB-81A1-9FB4507E875B}" presName="parenttextcomposite" presStyleCnt="0"/>
      <dgm:spPr/>
    </dgm:pt>
    <dgm:pt modelId="{B83AE52E-A0AD-439F-967A-2167984B6253}" type="pres">
      <dgm:prSet presAssocID="{2DBA8E9F-9E57-4CBB-81A1-9FB4507E875B}" presName="parenttext" presStyleLbl="revTx" presStyleIdx="0" presStyleCnt="4">
        <dgm:presLayoutVars>
          <dgm:chMax/>
          <dgm:chPref val="2"/>
          <dgm:bulletEnabled val="1"/>
        </dgm:presLayoutVars>
      </dgm:prSet>
      <dgm:spPr/>
      <dgm:t>
        <a:bodyPr/>
        <a:lstStyle/>
        <a:p>
          <a:endParaRPr lang="es-EC"/>
        </a:p>
      </dgm:t>
    </dgm:pt>
    <dgm:pt modelId="{AD37ACE5-B509-42D8-878A-B5ADDEC507FE}" type="pres">
      <dgm:prSet presAssocID="{2DBA8E9F-9E57-4CBB-81A1-9FB4507E875B}" presName="parallelogramComposite" presStyleCnt="0"/>
      <dgm:spPr/>
    </dgm:pt>
    <dgm:pt modelId="{8C2BCD64-8829-444E-9023-91ACFE0844DB}" type="pres">
      <dgm:prSet presAssocID="{2DBA8E9F-9E57-4CBB-81A1-9FB4507E875B}" presName="parallelogram1" presStyleLbl="alignNode1" presStyleIdx="0" presStyleCnt="28"/>
      <dgm:spPr/>
    </dgm:pt>
    <dgm:pt modelId="{41E8FBC8-641E-4B9D-8CDB-3231B68AF353}" type="pres">
      <dgm:prSet presAssocID="{2DBA8E9F-9E57-4CBB-81A1-9FB4507E875B}" presName="parallelogram2" presStyleLbl="alignNode1" presStyleIdx="1" presStyleCnt="28"/>
      <dgm:spPr/>
    </dgm:pt>
    <dgm:pt modelId="{08C2D9D8-8B43-4599-A1AA-17B34CF65541}" type="pres">
      <dgm:prSet presAssocID="{2DBA8E9F-9E57-4CBB-81A1-9FB4507E875B}" presName="parallelogram3" presStyleLbl="alignNode1" presStyleIdx="2" presStyleCnt="28"/>
      <dgm:spPr/>
    </dgm:pt>
    <dgm:pt modelId="{6CE46627-640E-4428-99F7-C09C4617E360}" type="pres">
      <dgm:prSet presAssocID="{2DBA8E9F-9E57-4CBB-81A1-9FB4507E875B}" presName="parallelogram4" presStyleLbl="alignNode1" presStyleIdx="3" presStyleCnt="28"/>
      <dgm:spPr/>
    </dgm:pt>
    <dgm:pt modelId="{009586B5-2B2D-4D7B-9307-F205FB821790}" type="pres">
      <dgm:prSet presAssocID="{2DBA8E9F-9E57-4CBB-81A1-9FB4507E875B}" presName="parallelogram5" presStyleLbl="alignNode1" presStyleIdx="4" presStyleCnt="28"/>
      <dgm:spPr/>
    </dgm:pt>
    <dgm:pt modelId="{53DFC777-EDC5-4F26-BA39-35C60E77EC6C}" type="pres">
      <dgm:prSet presAssocID="{2DBA8E9F-9E57-4CBB-81A1-9FB4507E875B}" presName="parallelogram6" presStyleLbl="alignNode1" presStyleIdx="5" presStyleCnt="28"/>
      <dgm:spPr/>
    </dgm:pt>
    <dgm:pt modelId="{4B808EA3-94D9-4610-9DD8-7305030F5D2A}" type="pres">
      <dgm:prSet presAssocID="{2DBA8E9F-9E57-4CBB-81A1-9FB4507E875B}" presName="parallelogram7" presStyleLbl="alignNode1" presStyleIdx="6" presStyleCnt="28"/>
      <dgm:spPr/>
    </dgm:pt>
    <dgm:pt modelId="{7EEDEE69-5B81-4694-90A6-B39007CD53ED}" type="pres">
      <dgm:prSet presAssocID="{44A8B4AD-DC3E-4DCD-A1A1-1D405C7D523F}" presName="sibTrans" presStyleCnt="0"/>
      <dgm:spPr/>
    </dgm:pt>
    <dgm:pt modelId="{91BE412F-F499-464B-BB88-51213DC24CA3}" type="pres">
      <dgm:prSet presAssocID="{600338FF-55EE-4AED-A690-BDF589ECD601}" presName="parenttextcomposite" presStyleCnt="0"/>
      <dgm:spPr/>
    </dgm:pt>
    <dgm:pt modelId="{78A7B406-160D-4C1B-B78F-15752E5EBBC0}" type="pres">
      <dgm:prSet presAssocID="{600338FF-55EE-4AED-A690-BDF589ECD601}" presName="parenttext" presStyleLbl="revTx" presStyleIdx="1" presStyleCnt="4">
        <dgm:presLayoutVars>
          <dgm:chMax/>
          <dgm:chPref val="2"/>
          <dgm:bulletEnabled val="1"/>
        </dgm:presLayoutVars>
      </dgm:prSet>
      <dgm:spPr/>
      <dgm:t>
        <a:bodyPr/>
        <a:lstStyle/>
        <a:p>
          <a:endParaRPr lang="es-EC"/>
        </a:p>
      </dgm:t>
    </dgm:pt>
    <dgm:pt modelId="{B50235CD-2BC4-4995-AAE9-87781CB894F7}" type="pres">
      <dgm:prSet presAssocID="{600338FF-55EE-4AED-A690-BDF589ECD601}" presName="parallelogramComposite" presStyleCnt="0"/>
      <dgm:spPr/>
    </dgm:pt>
    <dgm:pt modelId="{9377FAF8-A190-4254-BFB4-6BB904CD4BCB}" type="pres">
      <dgm:prSet presAssocID="{600338FF-55EE-4AED-A690-BDF589ECD601}" presName="parallelogram1" presStyleLbl="alignNode1" presStyleIdx="7" presStyleCnt="28"/>
      <dgm:spPr/>
    </dgm:pt>
    <dgm:pt modelId="{9837B73D-FF71-4681-A40C-8DED2E6FF49A}" type="pres">
      <dgm:prSet presAssocID="{600338FF-55EE-4AED-A690-BDF589ECD601}" presName="parallelogram2" presStyleLbl="alignNode1" presStyleIdx="8" presStyleCnt="28"/>
      <dgm:spPr/>
    </dgm:pt>
    <dgm:pt modelId="{FDC2E15F-EEB1-47B2-9D82-4348C8D0E110}" type="pres">
      <dgm:prSet presAssocID="{600338FF-55EE-4AED-A690-BDF589ECD601}" presName="parallelogram3" presStyleLbl="alignNode1" presStyleIdx="9" presStyleCnt="28"/>
      <dgm:spPr/>
    </dgm:pt>
    <dgm:pt modelId="{84911236-9F52-4758-A8D0-2FB1E558A826}" type="pres">
      <dgm:prSet presAssocID="{600338FF-55EE-4AED-A690-BDF589ECD601}" presName="parallelogram4" presStyleLbl="alignNode1" presStyleIdx="10" presStyleCnt="28"/>
      <dgm:spPr/>
    </dgm:pt>
    <dgm:pt modelId="{64879A7B-5E28-42C2-A04A-1D723EED3DE5}" type="pres">
      <dgm:prSet presAssocID="{600338FF-55EE-4AED-A690-BDF589ECD601}" presName="parallelogram5" presStyleLbl="alignNode1" presStyleIdx="11" presStyleCnt="28"/>
      <dgm:spPr/>
    </dgm:pt>
    <dgm:pt modelId="{7A2F0FC2-471E-442C-9F98-FE2401B014A6}" type="pres">
      <dgm:prSet presAssocID="{600338FF-55EE-4AED-A690-BDF589ECD601}" presName="parallelogram6" presStyleLbl="alignNode1" presStyleIdx="12" presStyleCnt="28"/>
      <dgm:spPr/>
    </dgm:pt>
    <dgm:pt modelId="{7C526B5A-C042-4B7D-A5F4-24EF3C6FDFEF}" type="pres">
      <dgm:prSet presAssocID="{600338FF-55EE-4AED-A690-BDF589ECD601}" presName="parallelogram7" presStyleLbl="alignNode1" presStyleIdx="13" presStyleCnt="28"/>
      <dgm:spPr/>
    </dgm:pt>
    <dgm:pt modelId="{50687585-A107-4046-A661-E91E3EDAD55E}" type="pres">
      <dgm:prSet presAssocID="{13440DF6-1AEF-43F3-A7E1-342FE4E87802}" presName="sibTrans" presStyleCnt="0"/>
      <dgm:spPr/>
    </dgm:pt>
    <dgm:pt modelId="{05D321F5-9FA0-429B-87BF-271307879D63}" type="pres">
      <dgm:prSet presAssocID="{38F841A4-F5A1-4DD9-A081-2A67348D594B}" presName="parenttextcomposite" presStyleCnt="0"/>
      <dgm:spPr/>
    </dgm:pt>
    <dgm:pt modelId="{DC1C3BBA-C6FE-4A12-A682-32AF13D5D52E}" type="pres">
      <dgm:prSet presAssocID="{38F841A4-F5A1-4DD9-A081-2A67348D594B}" presName="parenttext" presStyleLbl="revTx" presStyleIdx="2" presStyleCnt="4">
        <dgm:presLayoutVars>
          <dgm:chMax/>
          <dgm:chPref val="2"/>
          <dgm:bulletEnabled val="1"/>
        </dgm:presLayoutVars>
      </dgm:prSet>
      <dgm:spPr/>
      <dgm:t>
        <a:bodyPr/>
        <a:lstStyle/>
        <a:p>
          <a:endParaRPr lang="es-EC"/>
        </a:p>
      </dgm:t>
    </dgm:pt>
    <dgm:pt modelId="{B15058FE-0543-4EA9-B604-DDE4E2E29ED8}" type="pres">
      <dgm:prSet presAssocID="{38F841A4-F5A1-4DD9-A081-2A67348D594B}" presName="parallelogramComposite" presStyleCnt="0"/>
      <dgm:spPr/>
    </dgm:pt>
    <dgm:pt modelId="{E25103CC-60CD-4C4C-9FBF-DD0DE9035C00}" type="pres">
      <dgm:prSet presAssocID="{38F841A4-F5A1-4DD9-A081-2A67348D594B}" presName="parallelogram1" presStyleLbl="alignNode1" presStyleIdx="14" presStyleCnt="28"/>
      <dgm:spPr/>
    </dgm:pt>
    <dgm:pt modelId="{F2AC895A-0D53-4158-AA05-CBD489E7EC4C}" type="pres">
      <dgm:prSet presAssocID="{38F841A4-F5A1-4DD9-A081-2A67348D594B}" presName="parallelogram2" presStyleLbl="alignNode1" presStyleIdx="15" presStyleCnt="28"/>
      <dgm:spPr/>
    </dgm:pt>
    <dgm:pt modelId="{9C74F719-6CF5-4377-A7F5-86C77B4D2C6D}" type="pres">
      <dgm:prSet presAssocID="{38F841A4-F5A1-4DD9-A081-2A67348D594B}" presName="parallelogram3" presStyleLbl="alignNode1" presStyleIdx="16" presStyleCnt="28"/>
      <dgm:spPr/>
    </dgm:pt>
    <dgm:pt modelId="{4CD7118B-0B85-4870-9DF9-EEFDC3B4A9F8}" type="pres">
      <dgm:prSet presAssocID="{38F841A4-F5A1-4DD9-A081-2A67348D594B}" presName="parallelogram4" presStyleLbl="alignNode1" presStyleIdx="17" presStyleCnt="28"/>
      <dgm:spPr/>
    </dgm:pt>
    <dgm:pt modelId="{7B3FBE20-ED4C-4743-84C3-F11AEFA4BDD6}" type="pres">
      <dgm:prSet presAssocID="{38F841A4-F5A1-4DD9-A081-2A67348D594B}" presName="parallelogram5" presStyleLbl="alignNode1" presStyleIdx="18" presStyleCnt="28"/>
      <dgm:spPr/>
    </dgm:pt>
    <dgm:pt modelId="{00D90841-F16C-4E41-B4DD-A7E0B79B1EEB}" type="pres">
      <dgm:prSet presAssocID="{38F841A4-F5A1-4DD9-A081-2A67348D594B}" presName="parallelogram6" presStyleLbl="alignNode1" presStyleIdx="19" presStyleCnt="28"/>
      <dgm:spPr/>
    </dgm:pt>
    <dgm:pt modelId="{662E92C9-A2A3-4AFC-918F-0AA7C7AA95CA}" type="pres">
      <dgm:prSet presAssocID="{38F841A4-F5A1-4DD9-A081-2A67348D594B}" presName="parallelogram7" presStyleLbl="alignNode1" presStyleIdx="20" presStyleCnt="28"/>
      <dgm:spPr/>
    </dgm:pt>
    <dgm:pt modelId="{A4F25FA2-6C0A-4F18-A1FF-CE16824F5C0C}" type="pres">
      <dgm:prSet presAssocID="{7A925A0D-BD78-4CFC-8B09-688EEF54FD00}" presName="sibTrans" presStyleCnt="0"/>
      <dgm:spPr/>
    </dgm:pt>
    <dgm:pt modelId="{60F934F7-F816-4240-A964-BBDD8F0F20DE}" type="pres">
      <dgm:prSet presAssocID="{3C24CB11-D7F5-4A5D-B5F1-9EAB620A7329}" presName="parenttextcomposite" presStyleCnt="0"/>
      <dgm:spPr/>
    </dgm:pt>
    <dgm:pt modelId="{6CE28A79-DEFE-4B6C-814F-61370437E0CF}" type="pres">
      <dgm:prSet presAssocID="{3C24CB11-D7F5-4A5D-B5F1-9EAB620A7329}" presName="parenttext" presStyleLbl="revTx" presStyleIdx="3" presStyleCnt="4">
        <dgm:presLayoutVars>
          <dgm:chMax/>
          <dgm:chPref val="2"/>
          <dgm:bulletEnabled val="1"/>
        </dgm:presLayoutVars>
      </dgm:prSet>
      <dgm:spPr/>
      <dgm:t>
        <a:bodyPr/>
        <a:lstStyle/>
        <a:p>
          <a:endParaRPr lang="es-EC"/>
        </a:p>
      </dgm:t>
    </dgm:pt>
    <dgm:pt modelId="{90056953-DBC8-436B-A97F-D012937DE6C6}" type="pres">
      <dgm:prSet presAssocID="{3C24CB11-D7F5-4A5D-B5F1-9EAB620A7329}" presName="parallelogramComposite" presStyleCnt="0"/>
      <dgm:spPr/>
    </dgm:pt>
    <dgm:pt modelId="{C3563714-BFAA-43C2-AD8E-B60DCFE65161}" type="pres">
      <dgm:prSet presAssocID="{3C24CB11-D7F5-4A5D-B5F1-9EAB620A7329}" presName="parallelogram1" presStyleLbl="alignNode1" presStyleIdx="21" presStyleCnt="28"/>
      <dgm:spPr/>
    </dgm:pt>
    <dgm:pt modelId="{12A1ED9E-C5FC-490C-94A7-E6469CD34FC4}" type="pres">
      <dgm:prSet presAssocID="{3C24CB11-D7F5-4A5D-B5F1-9EAB620A7329}" presName="parallelogram2" presStyleLbl="alignNode1" presStyleIdx="22" presStyleCnt="28"/>
      <dgm:spPr/>
    </dgm:pt>
    <dgm:pt modelId="{9F15EBC3-D696-4513-88CC-DDA535CA70DB}" type="pres">
      <dgm:prSet presAssocID="{3C24CB11-D7F5-4A5D-B5F1-9EAB620A7329}" presName="parallelogram3" presStyleLbl="alignNode1" presStyleIdx="23" presStyleCnt="28"/>
      <dgm:spPr/>
    </dgm:pt>
    <dgm:pt modelId="{E00B9CD8-47D0-42FC-A699-E0D8F6BF1827}" type="pres">
      <dgm:prSet presAssocID="{3C24CB11-D7F5-4A5D-B5F1-9EAB620A7329}" presName="parallelogram4" presStyleLbl="alignNode1" presStyleIdx="24" presStyleCnt="28"/>
      <dgm:spPr/>
    </dgm:pt>
    <dgm:pt modelId="{82716CC9-2CD8-43EF-BD3F-3C994127F5F7}" type="pres">
      <dgm:prSet presAssocID="{3C24CB11-D7F5-4A5D-B5F1-9EAB620A7329}" presName="parallelogram5" presStyleLbl="alignNode1" presStyleIdx="25" presStyleCnt="28"/>
      <dgm:spPr/>
    </dgm:pt>
    <dgm:pt modelId="{D699D8AD-82BC-4809-BA01-EEFA82FDE8CA}" type="pres">
      <dgm:prSet presAssocID="{3C24CB11-D7F5-4A5D-B5F1-9EAB620A7329}" presName="parallelogram6" presStyleLbl="alignNode1" presStyleIdx="26" presStyleCnt="28"/>
      <dgm:spPr/>
    </dgm:pt>
    <dgm:pt modelId="{2B900449-8C90-4E39-9BE3-B8D20629497C}" type="pres">
      <dgm:prSet presAssocID="{3C24CB11-D7F5-4A5D-B5F1-9EAB620A7329}" presName="parallelogram7" presStyleLbl="alignNode1" presStyleIdx="27" presStyleCnt="28"/>
      <dgm:spPr/>
    </dgm:pt>
  </dgm:ptLst>
  <dgm:cxnLst>
    <dgm:cxn modelId="{BF2A542D-9D82-4FD0-A1E3-4952AC557942}" type="presOf" srcId="{2DBA8E9F-9E57-4CBB-81A1-9FB4507E875B}" destId="{B83AE52E-A0AD-439F-967A-2167984B6253}" srcOrd="0" destOrd="0" presId="urn:microsoft.com/office/officeart/2008/layout/VerticalAccentList"/>
    <dgm:cxn modelId="{EFE630EB-F42C-4F5F-993B-C72C83E849FC}" type="presOf" srcId="{F50138F8-68EB-4BAE-B778-21D5D01BDBC8}" destId="{AC057563-AB7C-4766-88DC-B4D461EF0415}" srcOrd="0" destOrd="0" presId="urn:microsoft.com/office/officeart/2008/layout/VerticalAccentList"/>
    <dgm:cxn modelId="{91C8127E-8994-473F-A51C-D3BEF250A1E8}" srcId="{F50138F8-68EB-4BAE-B778-21D5D01BDBC8}" destId="{600338FF-55EE-4AED-A690-BDF589ECD601}" srcOrd="1" destOrd="0" parTransId="{51CA13CD-D8C5-448D-8A5F-E0A3FEB6F715}" sibTransId="{13440DF6-1AEF-43F3-A7E1-342FE4E87802}"/>
    <dgm:cxn modelId="{3E2C4211-BBE1-4A53-A54E-298E499F57A1}" type="presOf" srcId="{600338FF-55EE-4AED-A690-BDF589ECD601}" destId="{78A7B406-160D-4C1B-B78F-15752E5EBBC0}" srcOrd="0" destOrd="0" presId="urn:microsoft.com/office/officeart/2008/layout/VerticalAccentList"/>
    <dgm:cxn modelId="{7C256F30-0993-4C91-87EF-E5A4988D9F5D}" srcId="{F50138F8-68EB-4BAE-B778-21D5D01BDBC8}" destId="{3C24CB11-D7F5-4A5D-B5F1-9EAB620A7329}" srcOrd="3" destOrd="0" parTransId="{F959485F-89B8-41AC-8EFD-4CFB4E791AFC}" sibTransId="{5B7DCB7D-6E80-4C98-B601-9E09EC21C6B5}"/>
    <dgm:cxn modelId="{66CF47BF-D7AB-4039-BFB3-48A4913D0949}" type="presOf" srcId="{3C24CB11-D7F5-4A5D-B5F1-9EAB620A7329}" destId="{6CE28A79-DEFE-4B6C-814F-61370437E0CF}" srcOrd="0" destOrd="0" presId="urn:microsoft.com/office/officeart/2008/layout/VerticalAccentList"/>
    <dgm:cxn modelId="{D7BC241F-70F2-4179-A494-A9695ED8229E}" srcId="{F50138F8-68EB-4BAE-B778-21D5D01BDBC8}" destId="{2DBA8E9F-9E57-4CBB-81A1-9FB4507E875B}" srcOrd="0" destOrd="0" parTransId="{5CB9873A-0889-48AF-97DF-8D644A77BE7B}" sibTransId="{44A8B4AD-DC3E-4DCD-A1A1-1D405C7D523F}"/>
    <dgm:cxn modelId="{B000A701-81CD-4A93-81E5-7852759A45E1}" srcId="{F50138F8-68EB-4BAE-B778-21D5D01BDBC8}" destId="{38F841A4-F5A1-4DD9-A081-2A67348D594B}" srcOrd="2" destOrd="0" parTransId="{4B1E6CAE-F6D4-4D84-A28A-E5CF05627929}" sibTransId="{7A925A0D-BD78-4CFC-8B09-688EEF54FD00}"/>
    <dgm:cxn modelId="{4A3BC95D-7013-4AA1-8B46-1416D66AE0E5}" type="presOf" srcId="{38F841A4-F5A1-4DD9-A081-2A67348D594B}" destId="{DC1C3BBA-C6FE-4A12-A682-32AF13D5D52E}" srcOrd="0" destOrd="0" presId="urn:microsoft.com/office/officeart/2008/layout/VerticalAccentList"/>
    <dgm:cxn modelId="{6713CDBB-CE55-4685-870F-E6183332D7A4}" type="presParOf" srcId="{AC057563-AB7C-4766-88DC-B4D461EF0415}" destId="{E76D6028-AE7D-4588-A009-D79B15A9AFEA}" srcOrd="0" destOrd="0" presId="urn:microsoft.com/office/officeart/2008/layout/VerticalAccentList"/>
    <dgm:cxn modelId="{714A00DC-7F92-4CDD-B350-5C368690671E}" type="presParOf" srcId="{E76D6028-AE7D-4588-A009-D79B15A9AFEA}" destId="{B83AE52E-A0AD-439F-967A-2167984B6253}" srcOrd="0" destOrd="0" presId="urn:microsoft.com/office/officeart/2008/layout/VerticalAccentList"/>
    <dgm:cxn modelId="{B35BA04A-95AC-457D-BA82-96E0BA9871C7}" type="presParOf" srcId="{AC057563-AB7C-4766-88DC-B4D461EF0415}" destId="{AD37ACE5-B509-42D8-878A-B5ADDEC507FE}" srcOrd="1" destOrd="0" presId="urn:microsoft.com/office/officeart/2008/layout/VerticalAccentList"/>
    <dgm:cxn modelId="{B1A27273-143D-4A07-9693-F1969DA1F2E8}" type="presParOf" srcId="{AD37ACE5-B509-42D8-878A-B5ADDEC507FE}" destId="{8C2BCD64-8829-444E-9023-91ACFE0844DB}" srcOrd="0" destOrd="0" presId="urn:microsoft.com/office/officeart/2008/layout/VerticalAccentList"/>
    <dgm:cxn modelId="{45276539-95BD-45D6-A923-4CF70F6E98A1}" type="presParOf" srcId="{AD37ACE5-B509-42D8-878A-B5ADDEC507FE}" destId="{41E8FBC8-641E-4B9D-8CDB-3231B68AF353}" srcOrd="1" destOrd="0" presId="urn:microsoft.com/office/officeart/2008/layout/VerticalAccentList"/>
    <dgm:cxn modelId="{C6B9CDA8-27F9-4DCA-92C3-75CC9655281B}" type="presParOf" srcId="{AD37ACE5-B509-42D8-878A-B5ADDEC507FE}" destId="{08C2D9D8-8B43-4599-A1AA-17B34CF65541}" srcOrd="2" destOrd="0" presId="urn:microsoft.com/office/officeart/2008/layout/VerticalAccentList"/>
    <dgm:cxn modelId="{E2F2262F-E251-4C2C-B174-D472A3D8D058}" type="presParOf" srcId="{AD37ACE5-B509-42D8-878A-B5ADDEC507FE}" destId="{6CE46627-640E-4428-99F7-C09C4617E360}" srcOrd="3" destOrd="0" presId="urn:microsoft.com/office/officeart/2008/layout/VerticalAccentList"/>
    <dgm:cxn modelId="{9A6656A6-88FE-4302-816F-B81B321CECF3}" type="presParOf" srcId="{AD37ACE5-B509-42D8-878A-B5ADDEC507FE}" destId="{009586B5-2B2D-4D7B-9307-F205FB821790}" srcOrd="4" destOrd="0" presId="urn:microsoft.com/office/officeart/2008/layout/VerticalAccentList"/>
    <dgm:cxn modelId="{A41C744A-4FB9-4C21-9985-029FBF911F6C}" type="presParOf" srcId="{AD37ACE5-B509-42D8-878A-B5ADDEC507FE}" destId="{53DFC777-EDC5-4F26-BA39-35C60E77EC6C}" srcOrd="5" destOrd="0" presId="urn:microsoft.com/office/officeart/2008/layout/VerticalAccentList"/>
    <dgm:cxn modelId="{0D6CB056-EFB2-4516-BDEF-ACAEFC907D8D}" type="presParOf" srcId="{AD37ACE5-B509-42D8-878A-B5ADDEC507FE}" destId="{4B808EA3-94D9-4610-9DD8-7305030F5D2A}" srcOrd="6" destOrd="0" presId="urn:microsoft.com/office/officeart/2008/layout/VerticalAccentList"/>
    <dgm:cxn modelId="{D0B0E82B-61CB-42D1-9013-FAA0D2D099D1}" type="presParOf" srcId="{AC057563-AB7C-4766-88DC-B4D461EF0415}" destId="{7EEDEE69-5B81-4694-90A6-B39007CD53ED}" srcOrd="2" destOrd="0" presId="urn:microsoft.com/office/officeart/2008/layout/VerticalAccentList"/>
    <dgm:cxn modelId="{09AB70C1-8C97-4FDA-9713-82A3D2D22A03}" type="presParOf" srcId="{AC057563-AB7C-4766-88DC-B4D461EF0415}" destId="{91BE412F-F499-464B-BB88-51213DC24CA3}" srcOrd="3" destOrd="0" presId="urn:microsoft.com/office/officeart/2008/layout/VerticalAccentList"/>
    <dgm:cxn modelId="{741FF3C7-D4C2-43CF-B766-7B0AAB77CFB3}" type="presParOf" srcId="{91BE412F-F499-464B-BB88-51213DC24CA3}" destId="{78A7B406-160D-4C1B-B78F-15752E5EBBC0}" srcOrd="0" destOrd="0" presId="urn:microsoft.com/office/officeart/2008/layout/VerticalAccentList"/>
    <dgm:cxn modelId="{DE5C2A73-2EF3-4314-BFC7-D48D4080571F}" type="presParOf" srcId="{AC057563-AB7C-4766-88DC-B4D461EF0415}" destId="{B50235CD-2BC4-4995-AAE9-87781CB894F7}" srcOrd="4" destOrd="0" presId="urn:microsoft.com/office/officeart/2008/layout/VerticalAccentList"/>
    <dgm:cxn modelId="{7875D0BF-0046-4207-88D2-0E5EFD5AA2E1}" type="presParOf" srcId="{B50235CD-2BC4-4995-AAE9-87781CB894F7}" destId="{9377FAF8-A190-4254-BFB4-6BB904CD4BCB}" srcOrd="0" destOrd="0" presId="urn:microsoft.com/office/officeart/2008/layout/VerticalAccentList"/>
    <dgm:cxn modelId="{1520588F-2C76-4508-B3A8-ED4D2C9F6F49}" type="presParOf" srcId="{B50235CD-2BC4-4995-AAE9-87781CB894F7}" destId="{9837B73D-FF71-4681-A40C-8DED2E6FF49A}" srcOrd="1" destOrd="0" presId="urn:microsoft.com/office/officeart/2008/layout/VerticalAccentList"/>
    <dgm:cxn modelId="{3DCC1652-A479-4526-A8E8-410A75DA3EC8}" type="presParOf" srcId="{B50235CD-2BC4-4995-AAE9-87781CB894F7}" destId="{FDC2E15F-EEB1-47B2-9D82-4348C8D0E110}" srcOrd="2" destOrd="0" presId="urn:microsoft.com/office/officeart/2008/layout/VerticalAccentList"/>
    <dgm:cxn modelId="{251C4471-DB36-46BB-A8F8-65A0F166326E}" type="presParOf" srcId="{B50235CD-2BC4-4995-AAE9-87781CB894F7}" destId="{84911236-9F52-4758-A8D0-2FB1E558A826}" srcOrd="3" destOrd="0" presId="urn:microsoft.com/office/officeart/2008/layout/VerticalAccentList"/>
    <dgm:cxn modelId="{85EE4DA0-82CA-4F8B-8A3F-3CCD4D7C41F6}" type="presParOf" srcId="{B50235CD-2BC4-4995-AAE9-87781CB894F7}" destId="{64879A7B-5E28-42C2-A04A-1D723EED3DE5}" srcOrd="4" destOrd="0" presId="urn:microsoft.com/office/officeart/2008/layout/VerticalAccentList"/>
    <dgm:cxn modelId="{9188E2B9-CA0E-4298-B546-EA76C81B37B4}" type="presParOf" srcId="{B50235CD-2BC4-4995-AAE9-87781CB894F7}" destId="{7A2F0FC2-471E-442C-9F98-FE2401B014A6}" srcOrd="5" destOrd="0" presId="urn:microsoft.com/office/officeart/2008/layout/VerticalAccentList"/>
    <dgm:cxn modelId="{B00B02DC-27B3-4F9A-B654-7F7FB086C3A8}" type="presParOf" srcId="{B50235CD-2BC4-4995-AAE9-87781CB894F7}" destId="{7C526B5A-C042-4B7D-A5F4-24EF3C6FDFEF}" srcOrd="6" destOrd="0" presId="urn:microsoft.com/office/officeart/2008/layout/VerticalAccentList"/>
    <dgm:cxn modelId="{76692FF8-7EBE-4AC6-8E6A-AA4C18F9F5F9}" type="presParOf" srcId="{AC057563-AB7C-4766-88DC-B4D461EF0415}" destId="{50687585-A107-4046-A661-E91E3EDAD55E}" srcOrd="5" destOrd="0" presId="urn:microsoft.com/office/officeart/2008/layout/VerticalAccentList"/>
    <dgm:cxn modelId="{2BB9E34F-53A7-4C27-AA26-1D363B7F8F2F}" type="presParOf" srcId="{AC057563-AB7C-4766-88DC-B4D461EF0415}" destId="{05D321F5-9FA0-429B-87BF-271307879D63}" srcOrd="6" destOrd="0" presId="urn:microsoft.com/office/officeart/2008/layout/VerticalAccentList"/>
    <dgm:cxn modelId="{CABA2EA3-0C42-4997-8972-D081E0A486E0}" type="presParOf" srcId="{05D321F5-9FA0-429B-87BF-271307879D63}" destId="{DC1C3BBA-C6FE-4A12-A682-32AF13D5D52E}" srcOrd="0" destOrd="0" presId="urn:microsoft.com/office/officeart/2008/layout/VerticalAccentList"/>
    <dgm:cxn modelId="{06DF7281-8A50-4FE9-8EBB-E9B30B6EC6F4}" type="presParOf" srcId="{AC057563-AB7C-4766-88DC-B4D461EF0415}" destId="{B15058FE-0543-4EA9-B604-DDE4E2E29ED8}" srcOrd="7" destOrd="0" presId="urn:microsoft.com/office/officeart/2008/layout/VerticalAccentList"/>
    <dgm:cxn modelId="{A1B0EC0E-22A9-4E07-85F1-0D52B5CCFC76}" type="presParOf" srcId="{B15058FE-0543-4EA9-B604-DDE4E2E29ED8}" destId="{E25103CC-60CD-4C4C-9FBF-DD0DE9035C00}" srcOrd="0" destOrd="0" presId="urn:microsoft.com/office/officeart/2008/layout/VerticalAccentList"/>
    <dgm:cxn modelId="{6D4F5263-0AEF-4B55-BF71-A0EF5613A166}" type="presParOf" srcId="{B15058FE-0543-4EA9-B604-DDE4E2E29ED8}" destId="{F2AC895A-0D53-4158-AA05-CBD489E7EC4C}" srcOrd="1" destOrd="0" presId="urn:microsoft.com/office/officeart/2008/layout/VerticalAccentList"/>
    <dgm:cxn modelId="{E8903C89-8869-4A86-95C0-DC606E8FFEED}" type="presParOf" srcId="{B15058FE-0543-4EA9-B604-DDE4E2E29ED8}" destId="{9C74F719-6CF5-4377-A7F5-86C77B4D2C6D}" srcOrd="2" destOrd="0" presId="urn:microsoft.com/office/officeart/2008/layout/VerticalAccentList"/>
    <dgm:cxn modelId="{4F8247FC-E129-4D67-A2A3-1C9D04CB98FF}" type="presParOf" srcId="{B15058FE-0543-4EA9-B604-DDE4E2E29ED8}" destId="{4CD7118B-0B85-4870-9DF9-EEFDC3B4A9F8}" srcOrd="3" destOrd="0" presId="urn:microsoft.com/office/officeart/2008/layout/VerticalAccentList"/>
    <dgm:cxn modelId="{B58676E1-FBA0-431B-8B59-558E6A2CCF14}" type="presParOf" srcId="{B15058FE-0543-4EA9-B604-DDE4E2E29ED8}" destId="{7B3FBE20-ED4C-4743-84C3-F11AEFA4BDD6}" srcOrd="4" destOrd="0" presId="urn:microsoft.com/office/officeart/2008/layout/VerticalAccentList"/>
    <dgm:cxn modelId="{EF132DD9-D349-48BE-92D2-74D0CDC0116E}" type="presParOf" srcId="{B15058FE-0543-4EA9-B604-DDE4E2E29ED8}" destId="{00D90841-F16C-4E41-B4DD-A7E0B79B1EEB}" srcOrd="5" destOrd="0" presId="urn:microsoft.com/office/officeart/2008/layout/VerticalAccentList"/>
    <dgm:cxn modelId="{D4D06862-D8D2-4743-B23A-5BE0FDCA466A}" type="presParOf" srcId="{B15058FE-0543-4EA9-B604-DDE4E2E29ED8}" destId="{662E92C9-A2A3-4AFC-918F-0AA7C7AA95CA}" srcOrd="6" destOrd="0" presId="urn:microsoft.com/office/officeart/2008/layout/VerticalAccentList"/>
    <dgm:cxn modelId="{4BBBAD95-3961-4E12-AF82-F7F09325A9B3}" type="presParOf" srcId="{AC057563-AB7C-4766-88DC-B4D461EF0415}" destId="{A4F25FA2-6C0A-4F18-A1FF-CE16824F5C0C}" srcOrd="8" destOrd="0" presId="urn:microsoft.com/office/officeart/2008/layout/VerticalAccentList"/>
    <dgm:cxn modelId="{2676647E-60DC-4377-8FD7-9766FC93E9BE}" type="presParOf" srcId="{AC057563-AB7C-4766-88DC-B4D461EF0415}" destId="{60F934F7-F816-4240-A964-BBDD8F0F20DE}" srcOrd="9" destOrd="0" presId="urn:microsoft.com/office/officeart/2008/layout/VerticalAccentList"/>
    <dgm:cxn modelId="{49C9D0FB-C335-4B5D-B958-099B9C8EA5AF}" type="presParOf" srcId="{60F934F7-F816-4240-A964-BBDD8F0F20DE}" destId="{6CE28A79-DEFE-4B6C-814F-61370437E0CF}" srcOrd="0" destOrd="0" presId="urn:microsoft.com/office/officeart/2008/layout/VerticalAccentList"/>
    <dgm:cxn modelId="{F05639A1-B8D7-434D-9B46-25F7EAB5D2E1}" type="presParOf" srcId="{AC057563-AB7C-4766-88DC-B4D461EF0415}" destId="{90056953-DBC8-436B-A97F-D012937DE6C6}" srcOrd="10" destOrd="0" presId="urn:microsoft.com/office/officeart/2008/layout/VerticalAccentList"/>
    <dgm:cxn modelId="{9B5CA34C-9308-47B0-A26A-CC25BAF9CAEB}" type="presParOf" srcId="{90056953-DBC8-436B-A97F-D012937DE6C6}" destId="{C3563714-BFAA-43C2-AD8E-B60DCFE65161}" srcOrd="0" destOrd="0" presId="urn:microsoft.com/office/officeart/2008/layout/VerticalAccentList"/>
    <dgm:cxn modelId="{7661F704-F3C0-4163-871F-8CDF6B4D148C}" type="presParOf" srcId="{90056953-DBC8-436B-A97F-D012937DE6C6}" destId="{12A1ED9E-C5FC-490C-94A7-E6469CD34FC4}" srcOrd="1" destOrd="0" presId="urn:microsoft.com/office/officeart/2008/layout/VerticalAccentList"/>
    <dgm:cxn modelId="{523EB6C3-496A-4ED7-AD06-1E31CD13C348}" type="presParOf" srcId="{90056953-DBC8-436B-A97F-D012937DE6C6}" destId="{9F15EBC3-D696-4513-88CC-DDA535CA70DB}" srcOrd="2" destOrd="0" presId="urn:microsoft.com/office/officeart/2008/layout/VerticalAccentList"/>
    <dgm:cxn modelId="{7BB2090A-A40A-4F91-AA21-521640C5F12A}" type="presParOf" srcId="{90056953-DBC8-436B-A97F-D012937DE6C6}" destId="{E00B9CD8-47D0-42FC-A699-E0D8F6BF1827}" srcOrd="3" destOrd="0" presId="urn:microsoft.com/office/officeart/2008/layout/VerticalAccentList"/>
    <dgm:cxn modelId="{185D5F96-0196-4EC0-8F94-F4698005363C}" type="presParOf" srcId="{90056953-DBC8-436B-A97F-D012937DE6C6}" destId="{82716CC9-2CD8-43EF-BD3F-3C994127F5F7}" srcOrd="4" destOrd="0" presId="urn:microsoft.com/office/officeart/2008/layout/VerticalAccentList"/>
    <dgm:cxn modelId="{7E02A77B-B1D7-4AC4-9B71-B50C7F37F939}" type="presParOf" srcId="{90056953-DBC8-436B-A97F-D012937DE6C6}" destId="{D699D8AD-82BC-4809-BA01-EEFA82FDE8CA}" srcOrd="5" destOrd="0" presId="urn:microsoft.com/office/officeart/2008/layout/VerticalAccentList"/>
    <dgm:cxn modelId="{E8BFF00F-BBBC-4BA2-997B-1F7D97127F8B}" type="presParOf" srcId="{90056953-DBC8-436B-A97F-D012937DE6C6}" destId="{2B900449-8C90-4E39-9BE3-B8D20629497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F9CB3B3-ABD3-49F1-BC24-E773F3BA9F05}" type="doc">
      <dgm:prSet loTypeId="urn:microsoft.com/office/officeart/2005/8/layout/hList9" loCatId="list" qsTypeId="urn:microsoft.com/office/officeart/2005/8/quickstyle/3d3" qsCatId="3D" csTypeId="urn:microsoft.com/office/officeart/2005/8/colors/accent1_5" csCatId="accent1" phldr="1"/>
      <dgm:spPr/>
      <dgm:t>
        <a:bodyPr/>
        <a:lstStyle/>
        <a:p>
          <a:endParaRPr lang="es-EC"/>
        </a:p>
      </dgm:t>
    </dgm:pt>
    <dgm:pt modelId="{86D60D01-3105-4701-953C-5FBFFDCEBD41}">
      <dgm:prSet phldrT="[Texto]" phldr="1"/>
      <dgm:spPr>
        <a:blipFill rotWithShape="0">
          <a:blip xmlns:r="http://schemas.openxmlformats.org/officeDocument/2006/relationships" r:embed="rId1"/>
          <a:stretch>
            <a:fillRect/>
          </a:stretch>
        </a:blipFill>
      </dgm:spPr>
      <dgm:t>
        <a:bodyPr/>
        <a:lstStyle/>
        <a:p>
          <a:endParaRPr lang="es-EC" dirty="0"/>
        </a:p>
      </dgm:t>
    </dgm:pt>
    <dgm:pt modelId="{93351F5E-46A0-4D86-8713-A5874307779C}" type="parTrans" cxnId="{B9E3ECCD-AFC1-48F1-9325-88C56C36E9C5}">
      <dgm:prSet/>
      <dgm:spPr/>
      <dgm:t>
        <a:bodyPr/>
        <a:lstStyle/>
        <a:p>
          <a:endParaRPr lang="es-EC"/>
        </a:p>
      </dgm:t>
    </dgm:pt>
    <dgm:pt modelId="{BBD08B75-B779-416D-8C65-F665EFECB69F}" type="sibTrans" cxnId="{B9E3ECCD-AFC1-48F1-9325-88C56C36E9C5}">
      <dgm:prSet/>
      <dgm:spPr/>
      <dgm:t>
        <a:bodyPr/>
        <a:lstStyle/>
        <a:p>
          <a:endParaRPr lang="es-EC"/>
        </a:p>
      </dgm:t>
    </dgm:pt>
    <dgm:pt modelId="{160970EF-865D-45D2-BB1F-514F3896DC65}">
      <dgm:prSet phldrT="[Texto]"/>
      <dgm:spPr/>
      <dgm:t>
        <a:bodyPr/>
        <a:lstStyle/>
        <a:p>
          <a:r>
            <a:rPr lang="es-EC" dirty="0" smtClean="0"/>
            <a:t>Emisión y conversión de todos los billetes.</a:t>
          </a:r>
          <a:endParaRPr lang="es-EC" dirty="0"/>
        </a:p>
      </dgm:t>
    </dgm:pt>
    <dgm:pt modelId="{C92ACBDC-C9F2-4712-AC30-D94049322E4E}" type="parTrans" cxnId="{91DCFAEB-B622-441E-A3D5-7B4AB7A9B945}">
      <dgm:prSet/>
      <dgm:spPr/>
      <dgm:t>
        <a:bodyPr/>
        <a:lstStyle/>
        <a:p>
          <a:endParaRPr lang="es-EC"/>
        </a:p>
      </dgm:t>
    </dgm:pt>
    <dgm:pt modelId="{E2203D5A-9212-4857-A46C-BBB57D64CF36}" type="sibTrans" cxnId="{91DCFAEB-B622-441E-A3D5-7B4AB7A9B945}">
      <dgm:prSet/>
      <dgm:spPr/>
      <dgm:t>
        <a:bodyPr/>
        <a:lstStyle/>
        <a:p>
          <a:endParaRPr lang="es-EC"/>
        </a:p>
      </dgm:t>
    </dgm:pt>
    <dgm:pt modelId="{3466F3EE-DE05-42A4-869E-A9F9532D5D98}">
      <dgm:prSet phldrT="[Texto]" phldr="1"/>
      <dgm:spPr>
        <a:blipFill rotWithShape="0">
          <a:blip xmlns:r="http://schemas.openxmlformats.org/officeDocument/2006/relationships" r:embed="rId1"/>
          <a:stretch>
            <a:fillRect/>
          </a:stretch>
        </a:blipFill>
      </dgm:spPr>
      <dgm:t>
        <a:bodyPr/>
        <a:lstStyle/>
        <a:p>
          <a:endParaRPr lang="es-EC" dirty="0"/>
        </a:p>
      </dgm:t>
    </dgm:pt>
    <dgm:pt modelId="{ECDABA86-34B8-447F-8C30-E3E58AC18F62}" type="parTrans" cxnId="{FE2C6F1D-905B-4544-A835-6510984448BD}">
      <dgm:prSet/>
      <dgm:spPr/>
      <dgm:t>
        <a:bodyPr/>
        <a:lstStyle/>
        <a:p>
          <a:endParaRPr lang="es-EC"/>
        </a:p>
      </dgm:t>
    </dgm:pt>
    <dgm:pt modelId="{71B37B3B-06B0-4D1B-A90C-BB227BDD5182}" type="sibTrans" cxnId="{FE2C6F1D-905B-4544-A835-6510984448BD}">
      <dgm:prSet/>
      <dgm:spPr/>
      <dgm:t>
        <a:bodyPr/>
        <a:lstStyle/>
        <a:p>
          <a:endParaRPr lang="es-EC"/>
        </a:p>
      </dgm:t>
    </dgm:pt>
    <dgm:pt modelId="{6A763F86-14D0-42B9-81FC-8EB8946F94D3}">
      <dgm:prSet phldrT="[Texto]"/>
      <dgm:spPr/>
      <dgm:t>
        <a:bodyPr/>
        <a:lstStyle/>
        <a:p>
          <a:r>
            <a:rPr lang="es-EC" dirty="0" smtClean="0"/>
            <a:t>Estabilización del cambio internacional.</a:t>
          </a:r>
          <a:endParaRPr lang="es-EC" dirty="0"/>
        </a:p>
      </dgm:t>
    </dgm:pt>
    <dgm:pt modelId="{5B2CFF7B-E885-4653-B5F3-688DE32778EA}" type="parTrans" cxnId="{ECF8EBC8-9422-4455-A843-F01384FD62FF}">
      <dgm:prSet/>
      <dgm:spPr/>
      <dgm:t>
        <a:bodyPr/>
        <a:lstStyle/>
        <a:p>
          <a:endParaRPr lang="es-EC"/>
        </a:p>
      </dgm:t>
    </dgm:pt>
    <dgm:pt modelId="{C00B3412-A549-4528-8EEB-4DB65570B72A}" type="sibTrans" cxnId="{ECF8EBC8-9422-4455-A843-F01384FD62FF}">
      <dgm:prSet/>
      <dgm:spPr/>
      <dgm:t>
        <a:bodyPr/>
        <a:lstStyle/>
        <a:p>
          <a:endParaRPr lang="es-EC"/>
        </a:p>
      </dgm:t>
    </dgm:pt>
    <dgm:pt modelId="{FDD21B6E-20B2-4227-B3AE-AD68180BEAD9}">
      <dgm:prSet/>
      <dgm:spPr>
        <a:blipFill rotWithShape="0">
          <a:blip xmlns:r="http://schemas.openxmlformats.org/officeDocument/2006/relationships" r:embed="rId1"/>
          <a:stretch>
            <a:fillRect/>
          </a:stretch>
        </a:blipFill>
      </dgm:spPr>
      <dgm:t>
        <a:bodyPr/>
        <a:lstStyle/>
        <a:p>
          <a:endParaRPr lang="es-EC" dirty="0"/>
        </a:p>
      </dgm:t>
    </dgm:pt>
    <dgm:pt modelId="{2CD3B9EC-B5DA-4A97-B39C-9A4A66659834}" type="parTrans" cxnId="{CC71A6FC-7A68-4FAA-931C-681CE184AF51}">
      <dgm:prSet/>
      <dgm:spPr/>
      <dgm:t>
        <a:bodyPr/>
        <a:lstStyle/>
        <a:p>
          <a:endParaRPr lang="es-EC"/>
        </a:p>
      </dgm:t>
    </dgm:pt>
    <dgm:pt modelId="{3855A356-517A-4ACD-A4C5-0335308B7A7B}" type="sibTrans" cxnId="{CC71A6FC-7A68-4FAA-931C-681CE184AF51}">
      <dgm:prSet/>
      <dgm:spPr/>
      <dgm:t>
        <a:bodyPr/>
        <a:lstStyle/>
        <a:p>
          <a:endParaRPr lang="es-EC"/>
        </a:p>
      </dgm:t>
    </dgm:pt>
    <dgm:pt modelId="{0A9CE281-6C75-4572-B838-32384DF74918}">
      <dgm:prSet/>
      <dgm:spPr>
        <a:blipFill rotWithShape="0">
          <a:blip xmlns:r="http://schemas.openxmlformats.org/officeDocument/2006/relationships" r:embed="rId1"/>
          <a:stretch>
            <a:fillRect/>
          </a:stretch>
        </a:blipFill>
      </dgm:spPr>
      <dgm:t>
        <a:bodyPr/>
        <a:lstStyle/>
        <a:p>
          <a:endParaRPr lang="es-EC" dirty="0"/>
        </a:p>
      </dgm:t>
    </dgm:pt>
    <dgm:pt modelId="{E7D94792-7884-4C57-8B40-B8DE7FB54292}" type="parTrans" cxnId="{A40BE37A-1CCC-449A-9B66-622CEC701DCB}">
      <dgm:prSet/>
      <dgm:spPr/>
      <dgm:t>
        <a:bodyPr/>
        <a:lstStyle/>
        <a:p>
          <a:endParaRPr lang="es-EC"/>
        </a:p>
      </dgm:t>
    </dgm:pt>
    <dgm:pt modelId="{CBFAEDC3-E89D-467B-B02D-32DFCF4DE156}" type="sibTrans" cxnId="{A40BE37A-1CCC-449A-9B66-622CEC701DCB}">
      <dgm:prSet/>
      <dgm:spPr/>
      <dgm:t>
        <a:bodyPr/>
        <a:lstStyle/>
        <a:p>
          <a:endParaRPr lang="es-EC"/>
        </a:p>
      </dgm:t>
    </dgm:pt>
    <dgm:pt modelId="{0D31E8EA-77E9-4B5E-B8A4-FD822E84D35B}">
      <dgm:prSet/>
      <dgm:spPr/>
      <dgm:t>
        <a:bodyPr/>
        <a:lstStyle/>
        <a:p>
          <a:r>
            <a:rPr lang="es-EC" dirty="0" smtClean="0"/>
            <a:t>Regulación de los tipos de descuento.</a:t>
          </a:r>
          <a:endParaRPr lang="es-EC" dirty="0"/>
        </a:p>
      </dgm:t>
    </dgm:pt>
    <dgm:pt modelId="{57937A5F-8ECF-42A4-BDDC-D920B19AC432}" type="parTrans" cxnId="{FD406367-B847-4D3F-8D4A-4E8707447E25}">
      <dgm:prSet/>
      <dgm:spPr/>
      <dgm:t>
        <a:bodyPr/>
        <a:lstStyle/>
        <a:p>
          <a:endParaRPr lang="es-EC"/>
        </a:p>
      </dgm:t>
    </dgm:pt>
    <dgm:pt modelId="{E85610D6-8F9F-4B5B-B2EC-2ABF22D770A7}" type="sibTrans" cxnId="{FD406367-B847-4D3F-8D4A-4E8707447E25}">
      <dgm:prSet/>
      <dgm:spPr/>
      <dgm:t>
        <a:bodyPr/>
        <a:lstStyle/>
        <a:p>
          <a:endParaRPr lang="es-EC"/>
        </a:p>
      </dgm:t>
    </dgm:pt>
    <dgm:pt modelId="{B211699C-C5C7-4D2A-AD7D-30318B8221EE}">
      <dgm:prSet/>
      <dgm:spPr/>
      <dgm:t>
        <a:bodyPr/>
        <a:lstStyle/>
        <a:p>
          <a:r>
            <a:rPr lang="es-EC" dirty="0" smtClean="0"/>
            <a:t>Ayuda a los bancos en épocas de emergencia.</a:t>
          </a:r>
          <a:endParaRPr lang="es-EC" dirty="0"/>
        </a:p>
      </dgm:t>
    </dgm:pt>
    <dgm:pt modelId="{F4F270F1-D17C-43B6-A09E-3AC521F1383D}" type="parTrans" cxnId="{793798B4-4FF7-4D41-B402-8841365D4DE4}">
      <dgm:prSet/>
      <dgm:spPr/>
      <dgm:t>
        <a:bodyPr/>
        <a:lstStyle/>
        <a:p>
          <a:endParaRPr lang="es-EC"/>
        </a:p>
      </dgm:t>
    </dgm:pt>
    <dgm:pt modelId="{5599BC20-A3CF-470B-A220-D6CAE9374A9E}" type="sibTrans" cxnId="{793798B4-4FF7-4D41-B402-8841365D4DE4}">
      <dgm:prSet/>
      <dgm:spPr/>
      <dgm:t>
        <a:bodyPr/>
        <a:lstStyle/>
        <a:p>
          <a:endParaRPr lang="es-EC"/>
        </a:p>
      </dgm:t>
    </dgm:pt>
    <dgm:pt modelId="{8A376DF9-C5C5-420E-9A4D-69A4623D45AA}" type="pres">
      <dgm:prSet presAssocID="{1F9CB3B3-ABD3-49F1-BC24-E773F3BA9F05}" presName="list" presStyleCnt="0">
        <dgm:presLayoutVars>
          <dgm:dir/>
          <dgm:animLvl val="lvl"/>
        </dgm:presLayoutVars>
      </dgm:prSet>
      <dgm:spPr/>
      <dgm:t>
        <a:bodyPr/>
        <a:lstStyle/>
        <a:p>
          <a:endParaRPr lang="es-EC"/>
        </a:p>
      </dgm:t>
    </dgm:pt>
    <dgm:pt modelId="{36251FBB-444B-4399-8B37-6043A11857CA}" type="pres">
      <dgm:prSet presAssocID="{86D60D01-3105-4701-953C-5FBFFDCEBD41}" presName="posSpace" presStyleCnt="0"/>
      <dgm:spPr/>
    </dgm:pt>
    <dgm:pt modelId="{6D3E50D6-B81A-4E56-8634-3E8DB0E378F1}" type="pres">
      <dgm:prSet presAssocID="{86D60D01-3105-4701-953C-5FBFFDCEBD41}" presName="vertFlow" presStyleCnt="0"/>
      <dgm:spPr/>
    </dgm:pt>
    <dgm:pt modelId="{82B6DA72-9B3E-4E19-99D6-D50207BDF099}" type="pres">
      <dgm:prSet presAssocID="{86D60D01-3105-4701-953C-5FBFFDCEBD41}" presName="topSpace" presStyleCnt="0"/>
      <dgm:spPr/>
    </dgm:pt>
    <dgm:pt modelId="{DF753270-45C0-47C0-8AC6-7D47F4587DD2}" type="pres">
      <dgm:prSet presAssocID="{86D60D01-3105-4701-953C-5FBFFDCEBD41}" presName="firstComp" presStyleCnt="0"/>
      <dgm:spPr/>
    </dgm:pt>
    <dgm:pt modelId="{095F230F-1098-40CC-89EB-DA278048300C}" type="pres">
      <dgm:prSet presAssocID="{86D60D01-3105-4701-953C-5FBFFDCEBD41}" presName="firstChild" presStyleLbl="bgAccFollowNode1" presStyleIdx="0" presStyleCnt="4"/>
      <dgm:spPr/>
      <dgm:t>
        <a:bodyPr/>
        <a:lstStyle/>
        <a:p>
          <a:endParaRPr lang="es-EC"/>
        </a:p>
      </dgm:t>
    </dgm:pt>
    <dgm:pt modelId="{6E096F93-D8F6-4B78-A5E8-CDFA4644695F}" type="pres">
      <dgm:prSet presAssocID="{86D60D01-3105-4701-953C-5FBFFDCEBD41}" presName="firstChildTx" presStyleLbl="bgAccFollowNode1" presStyleIdx="0" presStyleCnt="4">
        <dgm:presLayoutVars>
          <dgm:bulletEnabled val="1"/>
        </dgm:presLayoutVars>
      </dgm:prSet>
      <dgm:spPr/>
      <dgm:t>
        <a:bodyPr/>
        <a:lstStyle/>
        <a:p>
          <a:endParaRPr lang="es-EC"/>
        </a:p>
      </dgm:t>
    </dgm:pt>
    <dgm:pt modelId="{B1736650-1E64-427A-A63B-335E642B6823}" type="pres">
      <dgm:prSet presAssocID="{86D60D01-3105-4701-953C-5FBFFDCEBD41}" presName="negSpace" presStyleCnt="0"/>
      <dgm:spPr/>
    </dgm:pt>
    <dgm:pt modelId="{484C7813-F45B-45A3-A436-0732BF281C9C}" type="pres">
      <dgm:prSet presAssocID="{86D60D01-3105-4701-953C-5FBFFDCEBD41}" presName="circle" presStyleLbl="node1" presStyleIdx="0" presStyleCnt="4"/>
      <dgm:spPr/>
      <dgm:t>
        <a:bodyPr/>
        <a:lstStyle/>
        <a:p>
          <a:endParaRPr lang="es-EC"/>
        </a:p>
      </dgm:t>
    </dgm:pt>
    <dgm:pt modelId="{7521D511-3EC4-41B1-A628-05C6AFACA5C0}" type="pres">
      <dgm:prSet presAssocID="{BBD08B75-B779-416D-8C65-F665EFECB69F}" presName="transSpace" presStyleCnt="0"/>
      <dgm:spPr/>
    </dgm:pt>
    <dgm:pt modelId="{0B7D1EB9-5ED1-4257-943F-0743894E1326}" type="pres">
      <dgm:prSet presAssocID="{3466F3EE-DE05-42A4-869E-A9F9532D5D98}" presName="posSpace" presStyleCnt="0"/>
      <dgm:spPr/>
    </dgm:pt>
    <dgm:pt modelId="{87C0EA02-4309-49D0-82E3-BBB0B8024045}" type="pres">
      <dgm:prSet presAssocID="{3466F3EE-DE05-42A4-869E-A9F9532D5D98}" presName="vertFlow" presStyleCnt="0"/>
      <dgm:spPr/>
    </dgm:pt>
    <dgm:pt modelId="{FE74D86F-38B4-4799-8541-F786A94A5400}" type="pres">
      <dgm:prSet presAssocID="{3466F3EE-DE05-42A4-869E-A9F9532D5D98}" presName="topSpace" presStyleCnt="0"/>
      <dgm:spPr/>
    </dgm:pt>
    <dgm:pt modelId="{687CBCD9-61B5-4D9E-B6CE-7EA0C36E6C40}" type="pres">
      <dgm:prSet presAssocID="{3466F3EE-DE05-42A4-869E-A9F9532D5D98}" presName="firstComp" presStyleCnt="0"/>
      <dgm:spPr/>
    </dgm:pt>
    <dgm:pt modelId="{09465496-C35D-4004-9335-6DEE174326D6}" type="pres">
      <dgm:prSet presAssocID="{3466F3EE-DE05-42A4-869E-A9F9532D5D98}" presName="firstChild" presStyleLbl="bgAccFollowNode1" presStyleIdx="1" presStyleCnt="4"/>
      <dgm:spPr/>
      <dgm:t>
        <a:bodyPr/>
        <a:lstStyle/>
        <a:p>
          <a:endParaRPr lang="es-EC"/>
        </a:p>
      </dgm:t>
    </dgm:pt>
    <dgm:pt modelId="{31A43DA1-2729-4AB1-BAA1-6B589E6F34C2}" type="pres">
      <dgm:prSet presAssocID="{3466F3EE-DE05-42A4-869E-A9F9532D5D98}" presName="firstChildTx" presStyleLbl="bgAccFollowNode1" presStyleIdx="1" presStyleCnt="4">
        <dgm:presLayoutVars>
          <dgm:bulletEnabled val="1"/>
        </dgm:presLayoutVars>
      </dgm:prSet>
      <dgm:spPr/>
      <dgm:t>
        <a:bodyPr/>
        <a:lstStyle/>
        <a:p>
          <a:endParaRPr lang="es-EC"/>
        </a:p>
      </dgm:t>
    </dgm:pt>
    <dgm:pt modelId="{668A30F3-A644-46C2-84F5-4A39C10E7AB5}" type="pres">
      <dgm:prSet presAssocID="{3466F3EE-DE05-42A4-869E-A9F9532D5D98}" presName="negSpace" presStyleCnt="0"/>
      <dgm:spPr/>
    </dgm:pt>
    <dgm:pt modelId="{1CF2A163-F3EC-44E7-AA43-056FB905AAF4}" type="pres">
      <dgm:prSet presAssocID="{3466F3EE-DE05-42A4-869E-A9F9532D5D98}" presName="circle" presStyleLbl="node1" presStyleIdx="1" presStyleCnt="4"/>
      <dgm:spPr/>
      <dgm:t>
        <a:bodyPr/>
        <a:lstStyle/>
        <a:p>
          <a:endParaRPr lang="es-EC"/>
        </a:p>
      </dgm:t>
    </dgm:pt>
    <dgm:pt modelId="{BC928E15-DB01-44A0-AF8C-8215D9BB71B9}" type="pres">
      <dgm:prSet presAssocID="{71B37B3B-06B0-4D1B-A90C-BB227BDD5182}" presName="transSpace" presStyleCnt="0"/>
      <dgm:spPr/>
    </dgm:pt>
    <dgm:pt modelId="{92268591-2327-4876-9197-920BBF6E1E9E}" type="pres">
      <dgm:prSet presAssocID="{FDD21B6E-20B2-4227-B3AE-AD68180BEAD9}" presName="posSpace" presStyleCnt="0"/>
      <dgm:spPr/>
    </dgm:pt>
    <dgm:pt modelId="{90B76286-8637-4C51-9042-9590B769806D}" type="pres">
      <dgm:prSet presAssocID="{FDD21B6E-20B2-4227-B3AE-AD68180BEAD9}" presName="vertFlow" presStyleCnt="0"/>
      <dgm:spPr/>
    </dgm:pt>
    <dgm:pt modelId="{BEEA3425-89DA-41C8-8527-2CB91DBAF556}" type="pres">
      <dgm:prSet presAssocID="{FDD21B6E-20B2-4227-B3AE-AD68180BEAD9}" presName="topSpace" presStyleCnt="0"/>
      <dgm:spPr/>
    </dgm:pt>
    <dgm:pt modelId="{EB8FE711-3D4C-4350-A717-D2DB2E801D0A}" type="pres">
      <dgm:prSet presAssocID="{FDD21B6E-20B2-4227-B3AE-AD68180BEAD9}" presName="firstComp" presStyleCnt="0"/>
      <dgm:spPr/>
    </dgm:pt>
    <dgm:pt modelId="{3F0DD73D-B8A4-421F-B9A7-9DE7B64B2404}" type="pres">
      <dgm:prSet presAssocID="{FDD21B6E-20B2-4227-B3AE-AD68180BEAD9}" presName="firstChild" presStyleLbl="bgAccFollowNode1" presStyleIdx="2" presStyleCnt="4"/>
      <dgm:spPr/>
      <dgm:t>
        <a:bodyPr/>
        <a:lstStyle/>
        <a:p>
          <a:endParaRPr lang="es-EC"/>
        </a:p>
      </dgm:t>
    </dgm:pt>
    <dgm:pt modelId="{547CC2D8-EA48-4919-863F-7B6643B849BA}" type="pres">
      <dgm:prSet presAssocID="{FDD21B6E-20B2-4227-B3AE-AD68180BEAD9}" presName="firstChildTx" presStyleLbl="bgAccFollowNode1" presStyleIdx="2" presStyleCnt="4">
        <dgm:presLayoutVars>
          <dgm:bulletEnabled val="1"/>
        </dgm:presLayoutVars>
      </dgm:prSet>
      <dgm:spPr/>
      <dgm:t>
        <a:bodyPr/>
        <a:lstStyle/>
        <a:p>
          <a:endParaRPr lang="es-EC"/>
        </a:p>
      </dgm:t>
    </dgm:pt>
    <dgm:pt modelId="{C7C146D7-5779-4760-9EDB-F014FF1A40DA}" type="pres">
      <dgm:prSet presAssocID="{FDD21B6E-20B2-4227-B3AE-AD68180BEAD9}" presName="negSpace" presStyleCnt="0"/>
      <dgm:spPr/>
    </dgm:pt>
    <dgm:pt modelId="{1CEB9A27-B623-44FF-B896-EA61A7BEE66C}" type="pres">
      <dgm:prSet presAssocID="{FDD21B6E-20B2-4227-B3AE-AD68180BEAD9}" presName="circle" presStyleLbl="node1" presStyleIdx="2" presStyleCnt="4"/>
      <dgm:spPr/>
      <dgm:t>
        <a:bodyPr/>
        <a:lstStyle/>
        <a:p>
          <a:endParaRPr lang="es-EC"/>
        </a:p>
      </dgm:t>
    </dgm:pt>
    <dgm:pt modelId="{0FEF558F-8493-4DDB-9784-B24172A3B06E}" type="pres">
      <dgm:prSet presAssocID="{3855A356-517A-4ACD-A4C5-0335308B7A7B}" presName="transSpace" presStyleCnt="0"/>
      <dgm:spPr/>
    </dgm:pt>
    <dgm:pt modelId="{F1D3C2C5-1F8E-4505-BAB1-D861D0D18FE5}" type="pres">
      <dgm:prSet presAssocID="{0A9CE281-6C75-4572-B838-32384DF74918}" presName="posSpace" presStyleCnt="0"/>
      <dgm:spPr/>
    </dgm:pt>
    <dgm:pt modelId="{8FACBAAA-2B3C-4EC6-9421-A8C1DB77802F}" type="pres">
      <dgm:prSet presAssocID="{0A9CE281-6C75-4572-B838-32384DF74918}" presName="vertFlow" presStyleCnt="0"/>
      <dgm:spPr/>
    </dgm:pt>
    <dgm:pt modelId="{A1AAB796-66BB-451C-A680-06975FDA325C}" type="pres">
      <dgm:prSet presAssocID="{0A9CE281-6C75-4572-B838-32384DF74918}" presName="topSpace" presStyleCnt="0"/>
      <dgm:spPr/>
    </dgm:pt>
    <dgm:pt modelId="{69BADA7B-0977-4538-BFD2-AF6E268CE948}" type="pres">
      <dgm:prSet presAssocID="{0A9CE281-6C75-4572-B838-32384DF74918}" presName="firstComp" presStyleCnt="0"/>
      <dgm:spPr/>
    </dgm:pt>
    <dgm:pt modelId="{8199A4D2-BF7E-4440-8B29-11ED6383A3B9}" type="pres">
      <dgm:prSet presAssocID="{0A9CE281-6C75-4572-B838-32384DF74918}" presName="firstChild" presStyleLbl="bgAccFollowNode1" presStyleIdx="3" presStyleCnt="4"/>
      <dgm:spPr/>
      <dgm:t>
        <a:bodyPr/>
        <a:lstStyle/>
        <a:p>
          <a:endParaRPr lang="es-EC"/>
        </a:p>
      </dgm:t>
    </dgm:pt>
    <dgm:pt modelId="{A0EF2065-5779-4C57-B3A2-12B991B90973}" type="pres">
      <dgm:prSet presAssocID="{0A9CE281-6C75-4572-B838-32384DF74918}" presName="firstChildTx" presStyleLbl="bgAccFollowNode1" presStyleIdx="3" presStyleCnt="4">
        <dgm:presLayoutVars>
          <dgm:bulletEnabled val="1"/>
        </dgm:presLayoutVars>
      </dgm:prSet>
      <dgm:spPr/>
      <dgm:t>
        <a:bodyPr/>
        <a:lstStyle/>
        <a:p>
          <a:endParaRPr lang="es-EC"/>
        </a:p>
      </dgm:t>
    </dgm:pt>
    <dgm:pt modelId="{02CFBC4F-3534-4B52-AAF5-A53D93B84A31}" type="pres">
      <dgm:prSet presAssocID="{0A9CE281-6C75-4572-B838-32384DF74918}" presName="negSpace" presStyleCnt="0"/>
      <dgm:spPr/>
    </dgm:pt>
    <dgm:pt modelId="{11152205-60DE-4C4F-BC8B-E20AE94A1857}" type="pres">
      <dgm:prSet presAssocID="{0A9CE281-6C75-4572-B838-32384DF74918}" presName="circle" presStyleLbl="node1" presStyleIdx="3" presStyleCnt="4"/>
      <dgm:spPr/>
      <dgm:t>
        <a:bodyPr/>
        <a:lstStyle/>
        <a:p>
          <a:endParaRPr lang="es-EC"/>
        </a:p>
      </dgm:t>
    </dgm:pt>
  </dgm:ptLst>
  <dgm:cxnLst>
    <dgm:cxn modelId="{5828235B-9AAF-42CD-B9A8-32B89F97D820}" type="presOf" srcId="{0A9CE281-6C75-4572-B838-32384DF74918}" destId="{11152205-60DE-4C4F-BC8B-E20AE94A1857}" srcOrd="0" destOrd="0" presId="urn:microsoft.com/office/officeart/2005/8/layout/hList9"/>
    <dgm:cxn modelId="{31C4CE4F-5B79-4BAE-AC67-A57E0DC59430}" type="presOf" srcId="{6A763F86-14D0-42B9-81FC-8EB8946F94D3}" destId="{31A43DA1-2729-4AB1-BAA1-6B589E6F34C2}" srcOrd="1" destOrd="0" presId="urn:microsoft.com/office/officeart/2005/8/layout/hList9"/>
    <dgm:cxn modelId="{103C3640-5135-4D7D-86A1-619D6B003D86}" type="presOf" srcId="{1F9CB3B3-ABD3-49F1-BC24-E773F3BA9F05}" destId="{8A376DF9-C5C5-420E-9A4D-69A4623D45AA}" srcOrd="0" destOrd="0" presId="urn:microsoft.com/office/officeart/2005/8/layout/hList9"/>
    <dgm:cxn modelId="{2380B2B0-9A2D-43BB-A89F-14B5AA582440}" type="presOf" srcId="{FDD21B6E-20B2-4227-B3AE-AD68180BEAD9}" destId="{1CEB9A27-B623-44FF-B896-EA61A7BEE66C}" srcOrd="0" destOrd="0" presId="urn:microsoft.com/office/officeart/2005/8/layout/hList9"/>
    <dgm:cxn modelId="{469B056D-E1CF-4EAB-A78C-3ECD848E97D1}" type="presOf" srcId="{6A763F86-14D0-42B9-81FC-8EB8946F94D3}" destId="{09465496-C35D-4004-9335-6DEE174326D6}" srcOrd="0" destOrd="0" presId="urn:microsoft.com/office/officeart/2005/8/layout/hList9"/>
    <dgm:cxn modelId="{ECF8EBC8-9422-4455-A843-F01384FD62FF}" srcId="{3466F3EE-DE05-42A4-869E-A9F9532D5D98}" destId="{6A763F86-14D0-42B9-81FC-8EB8946F94D3}" srcOrd="0" destOrd="0" parTransId="{5B2CFF7B-E885-4653-B5F3-688DE32778EA}" sibTransId="{C00B3412-A549-4528-8EEB-4DB65570B72A}"/>
    <dgm:cxn modelId="{91DCFAEB-B622-441E-A3D5-7B4AB7A9B945}" srcId="{86D60D01-3105-4701-953C-5FBFFDCEBD41}" destId="{160970EF-865D-45D2-BB1F-514F3896DC65}" srcOrd="0" destOrd="0" parTransId="{C92ACBDC-C9F2-4712-AC30-D94049322E4E}" sibTransId="{E2203D5A-9212-4857-A46C-BBB57D64CF36}"/>
    <dgm:cxn modelId="{6D2E2622-E833-4C3B-AAFB-2277E991B5BE}" type="presOf" srcId="{86D60D01-3105-4701-953C-5FBFFDCEBD41}" destId="{484C7813-F45B-45A3-A436-0732BF281C9C}" srcOrd="0" destOrd="0" presId="urn:microsoft.com/office/officeart/2005/8/layout/hList9"/>
    <dgm:cxn modelId="{1A7E8371-C941-496C-94EC-3FB05E5454DC}" type="presOf" srcId="{B211699C-C5C7-4D2A-AD7D-30318B8221EE}" destId="{8199A4D2-BF7E-4440-8B29-11ED6383A3B9}" srcOrd="0" destOrd="0" presId="urn:microsoft.com/office/officeart/2005/8/layout/hList9"/>
    <dgm:cxn modelId="{CC71A6FC-7A68-4FAA-931C-681CE184AF51}" srcId="{1F9CB3B3-ABD3-49F1-BC24-E773F3BA9F05}" destId="{FDD21B6E-20B2-4227-B3AE-AD68180BEAD9}" srcOrd="2" destOrd="0" parTransId="{2CD3B9EC-B5DA-4A97-B39C-9A4A66659834}" sibTransId="{3855A356-517A-4ACD-A4C5-0335308B7A7B}"/>
    <dgm:cxn modelId="{5773ACF4-7BED-4B6A-A680-2F57DAEFDA0A}" type="presOf" srcId="{B211699C-C5C7-4D2A-AD7D-30318B8221EE}" destId="{A0EF2065-5779-4C57-B3A2-12B991B90973}" srcOrd="1" destOrd="0" presId="urn:microsoft.com/office/officeart/2005/8/layout/hList9"/>
    <dgm:cxn modelId="{B9E3ECCD-AFC1-48F1-9325-88C56C36E9C5}" srcId="{1F9CB3B3-ABD3-49F1-BC24-E773F3BA9F05}" destId="{86D60D01-3105-4701-953C-5FBFFDCEBD41}" srcOrd="0" destOrd="0" parTransId="{93351F5E-46A0-4D86-8713-A5874307779C}" sibTransId="{BBD08B75-B779-416D-8C65-F665EFECB69F}"/>
    <dgm:cxn modelId="{0F6AEC40-76DB-49D7-A604-AC263DF8DF6F}" type="presOf" srcId="{0D31E8EA-77E9-4B5E-B8A4-FD822E84D35B}" destId="{547CC2D8-EA48-4919-863F-7B6643B849BA}" srcOrd="1" destOrd="0" presId="urn:microsoft.com/office/officeart/2005/8/layout/hList9"/>
    <dgm:cxn modelId="{34E62C7E-AED5-4F86-BDF8-955A2BB22F69}" type="presOf" srcId="{160970EF-865D-45D2-BB1F-514F3896DC65}" destId="{6E096F93-D8F6-4B78-A5E8-CDFA4644695F}" srcOrd="1" destOrd="0" presId="urn:microsoft.com/office/officeart/2005/8/layout/hList9"/>
    <dgm:cxn modelId="{A40BE37A-1CCC-449A-9B66-622CEC701DCB}" srcId="{1F9CB3B3-ABD3-49F1-BC24-E773F3BA9F05}" destId="{0A9CE281-6C75-4572-B838-32384DF74918}" srcOrd="3" destOrd="0" parTransId="{E7D94792-7884-4C57-8B40-B8DE7FB54292}" sibTransId="{CBFAEDC3-E89D-467B-B02D-32DFCF4DE156}"/>
    <dgm:cxn modelId="{937F1641-91AD-419F-B033-E31CA975C8FE}" type="presOf" srcId="{3466F3EE-DE05-42A4-869E-A9F9532D5D98}" destId="{1CF2A163-F3EC-44E7-AA43-056FB905AAF4}" srcOrd="0" destOrd="0" presId="urn:microsoft.com/office/officeart/2005/8/layout/hList9"/>
    <dgm:cxn modelId="{793798B4-4FF7-4D41-B402-8841365D4DE4}" srcId="{0A9CE281-6C75-4572-B838-32384DF74918}" destId="{B211699C-C5C7-4D2A-AD7D-30318B8221EE}" srcOrd="0" destOrd="0" parTransId="{F4F270F1-D17C-43B6-A09E-3AC521F1383D}" sibTransId="{5599BC20-A3CF-470B-A220-D6CAE9374A9E}"/>
    <dgm:cxn modelId="{FD406367-B847-4D3F-8D4A-4E8707447E25}" srcId="{FDD21B6E-20B2-4227-B3AE-AD68180BEAD9}" destId="{0D31E8EA-77E9-4B5E-B8A4-FD822E84D35B}" srcOrd="0" destOrd="0" parTransId="{57937A5F-8ECF-42A4-BDDC-D920B19AC432}" sibTransId="{E85610D6-8F9F-4B5B-B2EC-2ABF22D770A7}"/>
    <dgm:cxn modelId="{B7ECBABF-8408-45CC-BE80-560EFF750764}" type="presOf" srcId="{160970EF-865D-45D2-BB1F-514F3896DC65}" destId="{095F230F-1098-40CC-89EB-DA278048300C}" srcOrd="0" destOrd="0" presId="urn:microsoft.com/office/officeart/2005/8/layout/hList9"/>
    <dgm:cxn modelId="{A2A8355D-A387-4A23-A212-1B8B1FC0AD72}" type="presOf" srcId="{0D31E8EA-77E9-4B5E-B8A4-FD822E84D35B}" destId="{3F0DD73D-B8A4-421F-B9A7-9DE7B64B2404}" srcOrd="0" destOrd="0" presId="urn:microsoft.com/office/officeart/2005/8/layout/hList9"/>
    <dgm:cxn modelId="{FE2C6F1D-905B-4544-A835-6510984448BD}" srcId="{1F9CB3B3-ABD3-49F1-BC24-E773F3BA9F05}" destId="{3466F3EE-DE05-42A4-869E-A9F9532D5D98}" srcOrd="1" destOrd="0" parTransId="{ECDABA86-34B8-447F-8C30-E3E58AC18F62}" sibTransId="{71B37B3B-06B0-4D1B-A90C-BB227BDD5182}"/>
    <dgm:cxn modelId="{3723941A-C899-43CF-9D44-06777E03FD07}" type="presParOf" srcId="{8A376DF9-C5C5-420E-9A4D-69A4623D45AA}" destId="{36251FBB-444B-4399-8B37-6043A11857CA}" srcOrd="0" destOrd="0" presId="urn:microsoft.com/office/officeart/2005/8/layout/hList9"/>
    <dgm:cxn modelId="{7D5485EF-CB7D-4AD9-8A9A-4730E0B82A93}" type="presParOf" srcId="{8A376DF9-C5C5-420E-9A4D-69A4623D45AA}" destId="{6D3E50D6-B81A-4E56-8634-3E8DB0E378F1}" srcOrd="1" destOrd="0" presId="urn:microsoft.com/office/officeart/2005/8/layout/hList9"/>
    <dgm:cxn modelId="{2522009D-3A44-47CC-A197-10E763300246}" type="presParOf" srcId="{6D3E50D6-B81A-4E56-8634-3E8DB0E378F1}" destId="{82B6DA72-9B3E-4E19-99D6-D50207BDF099}" srcOrd="0" destOrd="0" presId="urn:microsoft.com/office/officeart/2005/8/layout/hList9"/>
    <dgm:cxn modelId="{4ED6C95E-E740-428B-89F9-9E03944CB6BD}" type="presParOf" srcId="{6D3E50D6-B81A-4E56-8634-3E8DB0E378F1}" destId="{DF753270-45C0-47C0-8AC6-7D47F4587DD2}" srcOrd="1" destOrd="0" presId="urn:microsoft.com/office/officeart/2005/8/layout/hList9"/>
    <dgm:cxn modelId="{AC73DD01-25FC-46FD-9E6C-F7035F1C8404}" type="presParOf" srcId="{DF753270-45C0-47C0-8AC6-7D47F4587DD2}" destId="{095F230F-1098-40CC-89EB-DA278048300C}" srcOrd="0" destOrd="0" presId="urn:microsoft.com/office/officeart/2005/8/layout/hList9"/>
    <dgm:cxn modelId="{255946E8-005B-46EA-9EF2-C83937176D50}" type="presParOf" srcId="{DF753270-45C0-47C0-8AC6-7D47F4587DD2}" destId="{6E096F93-D8F6-4B78-A5E8-CDFA4644695F}" srcOrd="1" destOrd="0" presId="urn:microsoft.com/office/officeart/2005/8/layout/hList9"/>
    <dgm:cxn modelId="{DA846E76-3B60-4D99-8112-7FE65EBA9DF2}" type="presParOf" srcId="{8A376DF9-C5C5-420E-9A4D-69A4623D45AA}" destId="{B1736650-1E64-427A-A63B-335E642B6823}" srcOrd="2" destOrd="0" presId="urn:microsoft.com/office/officeart/2005/8/layout/hList9"/>
    <dgm:cxn modelId="{E359A743-21D9-4522-B586-28D8ED2EDD6F}" type="presParOf" srcId="{8A376DF9-C5C5-420E-9A4D-69A4623D45AA}" destId="{484C7813-F45B-45A3-A436-0732BF281C9C}" srcOrd="3" destOrd="0" presId="urn:microsoft.com/office/officeart/2005/8/layout/hList9"/>
    <dgm:cxn modelId="{B27C8F73-D27A-41C9-9014-C2C7840D8AF5}" type="presParOf" srcId="{8A376DF9-C5C5-420E-9A4D-69A4623D45AA}" destId="{7521D511-3EC4-41B1-A628-05C6AFACA5C0}" srcOrd="4" destOrd="0" presId="urn:microsoft.com/office/officeart/2005/8/layout/hList9"/>
    <dgm:cxn modelId="{59E47309-33C8-4EB7-82AB-B3FB6DD220FC}" type="presParOf" srcId="{8A376DF9-C5C5-420E-9A4D-69A4623D45AA}" destId="{0B7D1EB9-5ED1-4257-943F-0743894E1326}" srcOrd="5" destOrd="0" presId="urn:microsoft.com/office/officeart/2005/8/layout/hList9"/>
    <dgm:cxn modelId="{BEBB1BF9-6F39-48FC-8529-E536D5679852}" type="presParOf" srcId="{8A376DF9-C5C5-420E-9A4D-69A4623D45AA}" destId="{87C0EA02-4309-49D0-82E3-BBB0B8024045}" srcOrd="6" destOrd="0" presId="urn:microsoft.com/office/officeart/2005/8/layout/hList9"/>
    <dgm:cxn modelId="{82537854-338B-4CC5-9780-4F28CE9ED5A1}" type="presParOf" srcId="{87C0EA02-4309-49D0-82E3-BBB0B8024045}" destId="{FE74D86F-38B4-4799-8541-F786A94A5400}" srcOrd="0" destOrd="0" presId="urn:microsoft.com/office/officeart/2005/8/layout/hList9"/>
    <dgm:cxn modelId="{EF7835E1-72A3-4F04-99F5-5CBE05EB63DE}" type="presParOf" srcId="{87C0EA02-4309-49D0-82E3-BBB0B8024045}" destId="{687CBCD9-61B5-4D9E-B6CE-7EA0C36E6C40}" srcOrd="1" destOrd="0" presId="urn:microsoft.com/office/officeart/2005/8/layout/hList9"/>
    <dgm:cxn modelId="{FD64CC86-9D4E-4532-8B0B-E6D6220BEDB8}" type="presParOf" srcId="{687CBCD9-61B5-4D9E-B6CE-7EA0C36E6C40}" destId="{09465496-C35D-4004-9335-6DEE174326D6}" srcOrd="0" destOrd="0" presId="urn:microsoft.com/office/officeart/2005/8/layout/hList9"/>
    <dgm:cxn modelId="{4D9892A8-0CF1-4533-ADC7-FCF20D5FCBE9}" type="presParOf" srcId="{687CBCD9-61B5-4D9E-B6CE-7EA0C36E6C40}" destId="{31A43DA1-2729-4AB1-BAA1-6B589E6F34C2}" srcOrd="1" destOrd="0" presId="urn:microsoft.com/office/officeart/2005/8/layout/hList9"/>
    <dgm:cxn modelId="{99E11A4F-771A-4FE2-8A68-B3D7081AF8D2}" type="presParOf" srcId="{8A376DF9-C5C5-420E-9A4D-69A4623D45AA}" destId="{668A30F3-A644-46C2-84F5-4A39C10E7AB5}" srcOrd="7" destOrd="0" presId="urn:microsoft.com/office/officeart/2005/8/layout/hList9"/>
    <dgm:cxn modelId="{F0974700-2073-4806-BA81-2C0534469090}" type="presParOf" srcId="{8A376DF9-C5C5-420E-9A4D-69A4623D45AA}" destId="{1CF2A163-F3EC-44E7-AA43-056FB905AAF4}" srcOrd="8" destOrd="0" presId="urn:microsoft.com/office/officeart/2005/8/layout/hList9"/>
    <dgm:cxn modelId="{2AF57081-C338-478A-863C-58DFE2363555}" type="presParOf" srcId="{8A376DF9-C5C5-420E-9A4D-69A4623D45AA}" destId="{BC928E15-DB01-44A0-AF8C-8215D9BB71B9}" srcOrd="9" destOrd="0" presId="urn:microsoft.com/office/officeart/2005/8/layout/hList9"/>
    <dgm:cxn modelId="{AB3063BC-E5EF-4289-91F4-7136D84319CD}" type="presParOf" srcId="{8A376DF9-C5C5-420E-9A4D-69A4623D45AA}" destId="{92268591-2327-4876-9197-920BBF6E1E9E}" srcOrd="10" destOrd="0" presId="urn:microsoft.com/office/officeart/2005/8/layout/hList9"/>
    <dgm:cxn modelId="{E2BE1B89-C526-438B-A529-089FA373E0CA}" type="presParOf" srcId="{8A376DF9-C5C5-420E-9A4D-69A4623D45AA}" destId="{90B76286-8637-4C51-9042-9590B769806D}" srcOrd="11" destOrd="0" presId="urn:microsoft.com/office/officeart/2005/8/layout/hList9"/>
    <dgm:cxn modelId="{95D550A5-BCFC-4525-A127-975DDE526C7F}" type="presParOf" srcId="{90B76286-8637-4C51-9042-9590B769806D}" destId="{BEEA3425-89DA-41C8-8527-2CB91DBAF556}" srcOrd="0" destOrd="0" presId="urn:microsoft.com/office/officeart/2005/8/layout/hList9"/>
    <dgm:cxn modelId="{F1BCCBE3-C781-4575-8A5B-019B0DA59495}" type="presParOf" srcId="{90B76286-8637-4C51-9042-9590B769806D}" destId="{EB8FE711-3D4C-4350-A717-D2DB2E801D0A}" srcOrd="1" destOrd="0" presId="urn:microsoft.com/office/officeart/2005/8/layout/hList9"/>
    <dgm:cxn modelId="{A8FA7C30-961E-427D-AE21-3887A5AE9826}" type="presParOf" srcId="{EB8FE711-3D4C-4350-A717-D2DB2E801D0A}" destId="{3F0DD73D-B8A4-421F-B9A7-9DE7B64B2404}" srcOrd="0" destOrd="0" presId="urn:microsoft.com/office/officeart/2005/8/layout/hList9"/>
    <dgm:cxn modelId="{6E3B01BC-23D5-418B-90A8-AB9FECC41FAF}" type="presParOf" srcId="{EB8FE711-3D4C-4350-A717-D2DB2E801D0A}" destId="{547CC2D8-EA48-4919-863F-7B6643B849BA}" srcOrd="1" destOrd="0" presId="urn:microsoft.com/office/officeart/2005/8/layout/hList9"/>
    <dgm:cxn modelId="{6CA61409-C7E5-419C-9D8E-EB50B579EB70}" type="presParOf" srcId="{8A376DF9-C5C5-420E-9A4D-69A4623D45AA}" destId="{C7C146D7-5779-4760-9EDB-F014FF1A40DA}" srcOrd="12" destOrd="0" presId="urn:microsoft.com/office/officeart/2005/8/layout/hList9"/>
    <dgm:cxn modelId="{0C7CD7B6-4AA8-487E-8990-84D8ED9C1C76}" type="presParOf" srcId="{8A376DF9-C5C5-420E-9A4D-69A4623D45AA}" destId="{1CEB9A27-B623-44FF-B896-EA61A7BEE66C}" srcOrd="13" destOrd="0" presId="urn:microsoft.com/office/officeart/2005/8/layout/hList9"/>
    <dgm:cxn modelId="{A67CD9DC-FAE9-4509-A879-1E33413178E7}" type="presParOf" srcId="{8A376DF9-C5C5-420E-9A4D-69A4623D45AA}" destId="{0FEF558F-8493-4DDB-9784-B24172A3B06E}" srcOrd="14" destOrd="0" presId="urn:microsoft.com/office/officeart/2005/8/layout/hList9"/>
    <dgm:cxn modelId="{369C9C0F-3907-458A-86D0-4D1D0D75ACEE}" type="presParOf" srcId="{8A376DF9-C5C5-420E-9A4D-69A4623D45AA}" destId="{F1D3C2C5-1F8E-4505-BAB1-D861D0D18FE5}" srcOrd="15" destOrd="0" presId="urn:microsoft.com/office/officeart/2005/8/layout/hList9"/>
    <dgm:cxn modelId="{B698B372-93B9-44FB-87B5-5048999FA825}" type="presParOf" srcId="{8A376DF9-C5C5-420E-9A4D-69A4623D45AA}" destId="{8FACBAAA-2B3C-4EC6-9421-A8C1DB77802F}" srcOrd="16" destOrd="0" presId="urn:microsoft.com/office/officeart/2005/8/layout/hList9"/>
    <dgm:cxn modelId="{2E915B6F-4E70-44CD-8D79-F2C3FE344E98}" type="presParOf" srcId="{8FACBAAA-2B3C-4EC6-9421-A8C1DB77802F}" destId="{A1AAB796-66BB-451C-A680-06975FDA325C}" srcOrd="0" destOrd="0" presId="urn:microsoft.com/office/officeart/2005/8/layout/hList9"/>
    <dgm:cxn modelId="{28D56E64-8E46-4C95-A0A8-A04360741D34}" type="presParOf" srcId="{8FACBAAA-2B3C-4EC6-9421-A8C1DB77802F}" destId="{69BADA7B-0977-4538-BFD2-AF6E268CE948}" srcOrd="1" destOrd="0" presId="urn:microsoft.com/office/officeart/2005/8/layout/hList9"/>
    <dgm:cxn modelId="{4E443B26-B8AE-49AE-BF2A-98947D6CD2CD}" type="presParOf" srcId="{69BADA7B-0977-4538-BFD2-AF6E268CE948}" destId="{8199A4D2-BF7E-4440-8B29-11ED6383A3B9}" srcOrd="0" destOrd="0" presId="urn:microsoft.com/office/officeart/2005/8/layout/hList9"/>
    <dgm:cxn modelId="{E9CB77E4-F7B3-40CB-879A-108A4F409944}" type="presParOf" srcId="{69BADA7B-0977-4538-BFD2-AF6E268CE948}" destId="{A0EF2065-5779-4C57-B3A2-12B991B90973}" srcOrd="1" destOrd="0" presId="urn:microsoft.com/office/officeart/2005/8/layout/hList9"/>
    <dgm:cxn modelId="{BEA9FF6F-D787-4CF0-B902-CECFBA17A631}" type="presParOf" srcId="{8A376DF9-C5C5-420E-9A4D-69A4623D45AA}" destId="{02CFBC4F-3534-4B52-AAF5-A53D93B84A31}" srcOrd="17" destOrd="0" presId="urn:microsoft.com/office/officeart/2005/8/layout/hList9"/>
    <dgm:cxn modelId="{5A5217C0-AC20-4866-BA07-62393C521858}" type="presParOf" srcId="{8A376DF9-C5C5-420E-9A4D-69A4623D45AA}" destId="{11152205-60DE-4C4F-BC8B-E20AE94A1857}"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8978A5D-CDB3-4A2C-B28E-28EB858292C1}" type="doc">
      <dgm:prSet loTypeId="urn:microsoft.com/office/officeart/2009/layout/CircleArrowProcess" loCatId="cycle" qsTypeId="urn:microsoft.com/office/officeart/2005/8/quickstyle/3d3" qsCatId="3D" csTypeId="urn:microsoft.com/office/officeart/2005/8/colors/colorful5" csCatId="colorful" phldr="1"/>
      <dgm:spPr/>
      <dgm:t>
        <a:bodyPr/>
        <a:lstStyle/>
        <a:p>
          <a:endParaRPr lang="es-EC"/>
        </a:p>
      </dgm:t>
    </dgm:pt>
    <dgm:pt modelId="{BCA4AF04-7C28-4D1D-9024-695C98661E79}">
      <dgm:prSet phldrT="[Texto]"/>
      <dgm:spPr/>
      <dgm:t>
        <a:bodyPr/>
        <a:lstStyle/>
        <a:p>
          <a:r>
            <a:rPr lang="es-EC" dirty="0" smtClean="0"/>
            <a:t>Art. 302</a:t>
          </a:r>
          <a:endParaRPr lang="es-EC" dirty="0"/>
        </a:p>
      </dgm:t>
    </dgm:pt>
    <dgm:pt modelId="{ECCDBAB1-3D70-46C7-B908-A7C4F9040A64}" type="parTrans" cxnId="{64ADE00C-AB3A-4F10-B0FF-146F00D48555}">
      <dgm:prSet/>
      <dgm:spPr/>
      <dgm:t>
        <a:bodyPr/>
        <a:lstStyle/>
        <a:p>
          <a:endParaRPr lang="es-EC"/>
        </a:p>
      </dgm:t>
    </dgm:pt>
    <dgm:pt modelId="{95A081C4-E0E9-4B8B-9A39-95B76B4760E1}" type="sibTrans" cxnId="{64ADE00C-AB3A-4F10-B0FF-146F00D48555}">
      <dgm:prSet/>
      <dgm:spPr/>
      <dgm:t>
        <a:bodyPr/>
        <a:lstStyle/>
        <a:p>
          <a:endParaRPr lang="es-EC"/>
        </a:p>
      </dgm:t>
    </dgm:pt>
    <dgm:pt modelId="{24E6E24E-C633-4DD7-BB8D-F34278567D2C}">
      <dgm:prSet phldrT="[Texto]"/>
      <dgm:spPr/>
      <dgm:t>
        <a:bodyPr/>
        <a:lstStyle/>
        <a:p>
          <a:r>
            <a:rPr lang="es-EC" dirty="0" smtClean="0"/>
            <a:t>Art. 303</a:t>
          </a:r>
          <a:endParaRPr lang="es-EC" dirty="0"/>
        </a:p>
      </dgm:t>
    </dgm:pt>
    <dgm:pt modelId="{217DD3DA-AFB1-4DC2-A483-5AC7BAA31B5D}" type="parTrans" cxnId="{4222B9AD-0371-4946-8CCA-4B0076A9A618}">
      <dgm:prSet/>
      <dgm:spPr/>
      <dgm:t>
        <a:bodyPr/>
        <a:lstStyle/>
        <a:p>
          <a:endParaRPr lang="es-EC"/>
        </a:p>
      </dgm:t>
    </dgm:pt>
    <dgm:pt modelId="{1517348D-760F-45D5-8025-8F94E4FDC211}" type="sibTrans" cxnId="{4222B9AD-0371-4946-8CCA-4B0076A9A618}">
      <dgm:prSet/>
      <dgm:spPr/>
      <dgm:t>
        <a:bodyPr/>
        <a:lstStyle/>
        <a:p>
          <a:endParaRPr lang="es-EC"/>
        </a:p>
      </dgm:t>
    </dgm:pt>
    <dgm:pt modelId="{E0A61792-2854-49AA-8BA0-858CE1D880A7}">
      <dgm:prSet phldrT="[Texto]"/>
      <dgm:spPr/>
      <dgm:t>
        <a:bodyPr/>
        <a:lstStyle/>
        <a:p>
          <a:r>
            <a:rPr lang="es-EC" dirty="0" smtClean="0"/>
            <a:t>Art. </a:t>
          </a:r>
          <a:r>
            <a:rPr lang="es-EC" dirty="0" smtClean="0"/>
            <a:t>299</a:t>
          </a:r>
          <a:endParaRPr lang="es-EC" dirty="0"/>
        </a:p>
      </dgm:t>
    </dgm:pt>
    <dgm:pt modelId="{1B0B6AF8-5CCD-46F1-A3A3-AEBAFF85A67F}" type="parTrans" cxnId="{97C6254F-11AF-491C-9FCD-B46800FFB54D}">
      <dgm:prSet/>
      <dgm:spPr/>
      <dgm:t>
        <a:bodyPr/>
        <a:lstStyle/>
        <a:p>
          <a:endParaRPr lang="es-EC"/>
        </a:p>
      </dgm:t>
    </dgm:pt>
    <dgm:pt modelId="{989A972C-FCF0-4AA9-86DC-BAEA6A479F79}" type="sibTrans" cxnId="{97C6254F-11AF-491C-9FCD-B46800FFB54D}">
      <dgm:prSet/>
      <dgm:spPr/>
      <dgm:t>
        <a:bodyPr/>
        <a:lstStyle/>
        <a:p>
          <a:endParaRPr lang="es-EC"/>
        </a:p>
      </dgm:t>
    </dgm:pt>
    <dgm:pt modelId="{4612CEF9-D18E-45F2-ADFA-82B7A7C73AB6}" type="pres">
      <dgm:prSet presAssocID="{B8978A5D-CDB3-4A2C-B28E-28EB858292C1}" presName="Name0" presStyleCnt="0">
        <dgm:presLayoutVars>
          <dgm:chMax val="7"/>
          <dgm:chPref val="7"/>
          <dgm:dir/>
          <dgm:animLvl val="lvl"/>
        </dgm:presLayoutVars>
      </dgm:prSet>
      <dgm:spPr/>
      <dgm:t>
        <a:bodyPr/>
        <a:lstStyle/>
        <a:p>
          <a:endParaRPr lang="es-EC"/>
        </a:p>
      </dgm:t>
    </dgm:pt>
    <dgm:pt modelId="{5342B7FB-29AB-4E59-B3A7-31B26A11369F}" type="pres">
      <dgm:prSet presAssocID="{BCA4AF04-7C28-4D1D-9024-695C98661E79}" presName="Accent1" presStyleCnt="0"/>
      <dgm:spPr/>
    </dgm:pt>
    <dgm:pt modelId="{2569A26E-24AC-4FA3-ADC0-AC0185729DB1}" type="pres">
      <dgm:prSet presAssocID="{BCA4AF04-7C28-4D1D-9024-695C98661E79}" presName="Accent" presStyleLbl="node1" presStyleIdx="0" presStyleCnt="3"/>
      <dgm:spPr>
        <a:solidFill>
          <a:srgbClr val="99FF99"/>
        </a:solidFill>
      </dgm:spPr>
    </dgm:pt>
    <dgm:pt modelId="{C5A43F06-FEBC-490E-825E-23DE5A1F6AE3}" type="pres">
      <dgm:prSet presAssocID="{BCA4AF04-7C28-4D1D-9024-695C98661E79}" presName="Parent1" presStyleLbl="revTx" presStyleIdx="0" presStyleCnt="3">
        <dgm:presLayoutVars>
          <dgm:chMax val="1"/>
          <dgm:chPref val="1"/>
          <dgm:bulletEnabled val="1"/>
        </dgm:presLayoutVars>
      </dgm:prSet>
      <dgm:spPr/>
      <dgm:t>
        <a:bodyPr/>
        <a:lstStyle/>
        <a:p>
          <a:endParaRPr lang="es-EC"/>
        </a:p>
      </dgm:t>
    </dgm:pt>
    <dgm:pt modelId="{59727FAA-D9D2-4B65-B286-17E46333EE2D}" type="pres">
      <dgm:prSet presAssocID="{24E6E24E-C633-4DD7-BB8D-F34278567D2C}" presName="Accent2" presStyleCnt="0"/>
      <dgm:spPr/>
    </dgm:pt>
    <dgm:pt modelId="{3B92513B-07F4-4529-B391-7CAB9E4203BB}" type="pres">
      <dgm:prSet presAssocID="{24E6E24E-C633-4DD7-BB8D-F34278567D2C}" presName="Accent" presStyleLbl="node1" presStyleIdx="1" presStyleCnt="3"/>
      <dgm:spPr/>
    </dgm:pt>
    <dgm:pt modelId="{9E0BBA9B-C277-4892-B8FC-37A5795378E2}" type="pres">
      <dgm:prSet presAssocID="{24E6E24E-C633-4DD7-BB8D-F34278567D2C}" presName="Parent2" presStyleLbl="revTx" presStyleIdx="1" presStyleCnt="3">
        <dgm:presLayoutVars>
          <dgm:chMax val="1"/>
          <dgm:chPref val="1"/>
          <dgm:bulletEnabled val="1"/>
        </dgm:presLayoutVars>
      </dgm:prSet>
      <dgm:spPr/>
      <dgm:t>
        <a:bodyPr/>
        <a:lstStyle/>
        <a:p>
          <a:endParaRPr lang="es-EC"/>
        </a:p>
      </dgm:t>
    </dgm:pt>
    <dgm:pt modelId="{F4E3F4D0-DD69-4AA5-BD8D-8B4169C5698D}" type="pres">
      <dgm:prSet presAssocID="{E0A61792-2854-49AA-8BA0-858CE1D880A7}" presName="Accent3" presStyleCnt="0"/>
      <dgm:spPr/>
    </dgm:pt>
    <dgm:pt modelId="{AC3813FF-4DFF-4534-A2EF-64C7AB2CAE82}" type="pres">
      <dgm:prSet presAssocID="{E0A61792-2854-49AA-8BA0-858CE1D880A7}" presName="Accent" presStyleLbl="node1" presStyleIdx="2" presStyleCnt="3"/>
      <dgm:spPr>
        <a:solidFill>
          <a:srgbClr val="FFFF99"/>
        </a:solidFill>
      </dgm:spPr>
    </dgm:pt>
    <dgm:pt modelId="{BAB96C39-AE89-406E-8DE6-E48930AB6903}" type="pres">
      <dgm:prSet presAssocID="{E0A61792-2854-49AA-8BA0-858CE1D880A7}" presName="Parent3" presStyleLbl="revTx" presStyleIdx="2" presStyleCnt="3">
        <dgm:presLayoutVars>
          <dgm:chMax val="1"/>
          <dgm:chPref val="1"/>
          <dgm:bulletEnabled val="1"/>
        </dgm:presLayoutVars>
      </dgm:prSet>
      <dgm:spPr/>
      <dgm:t>
        <a:bodyPr/>
        <a:lstStyle/>
        <a:p>
          <a:endParaRPr lang="es-EC"/>
        </a:p>
      </dgm:t>
    </dgm:pt>
  </dgm:ptLst>
  <dgm:cxnLst>
    <dgm:cxn modelId="{97C6254F-11AF-491C-9FCD-B46800FFB54D}" srcId="{B8978A5D-CDB3-4A2C-B28E-28EB858292C1}" destId="{E0A61792-2854-49AA-8BA0-858CE1D880A7}" srcOrd="2" destOrd="0" parTransId="{1B0B6AF8-5CCD-46F1-A3A3-AEBAFF85A67F}" sibTransId="{989A972C-FCF0-4AA9-86DC-BAEA6A479F79}"/>
    <dgm:cxn modelId="{5A030369-0199-4E8E-A4B6-459569F9729C}" type="presOf" srcId="{E0A61792-2854-49AA-8BA0-858CE1D880A7}" destId="{BAB96C39-AE89-406E-8DE6-E48930AB6903}" srcOrd="0" destOrd="0" presId="urn:microsoft.com/office/officeart/2009/layout/CircleArrowProcess"/>
    <dgm:cxn modelId="{DB37D2A0-A974-4740-A587-7A3A24A9C853}" type="presOf" srcId="{BCA4AF04-7C28-4D1D-9024-695C98661E79}" destId="{C5A43F06-FEBC-490E-825E-23DE5A1F6AE3}" srcOrd="0" destOrd="0" presId="urn:microsoft.com/office/officeart/2009/layout/CircleArrowProcess"/>
    <dgm:cxn modelId="{64ADE00C-AB3A-4F10-B0FF-146F00D48555}" srcId="{B8978A5D-CDB3-4A2C-B28E-28EB858292C1}" destId="{BCA4AF04-7C28-4D1D-9024-695C98661E79}" srcOrd="0" destOrd="0" parTransId="{ECCDBAB1-3D70-46C7-B908-A7C4F9040A64}" sibTransId="{95A081C4-E0E9-4B8B-9A39-95B76B4760E1}"/>
    <dgm:cxn modelId="{4222B9AD-0371-4946-8CCA-4B0076A9A618}" srcId="{B8978A5D-CDB3-4A2C-B28E-28EB858292C1}" destId="{24E6E24E-C633-4DD7-BB8D-F34278567D2C}" srcOrd="1" destOrd="0" parTransId="{217DD3DA-AFB1-4DC2-A483-5AC7BAA31B5D}" sibTransId="{1517348D-760F-45D5-8025-8F94E4FDC211}"/>
    <dgm:cxn modelId="{A7741236-00DF-4B88-AD73-3AE67234D6AB}" type="presOf" srcId="{B8978A5D-CDB3-4A2C-B28E-28EB858292C1}" destId="{4612CEF9-D18E-45F2-ADFA-82B7A7C73AB6}" srcOrd="0" destOrd="0" presId="urn:microsoft.com/office/officeart/2009/layout/CircleArrowProcess"/>
    <dgm:cxn modelId="{CD94FF56-C6FA-457C-B796-F071A5CC14D9}" type="presOf" srcId="{24E6E24E-C633-4DD7-BB8D-F34278567D2C}" destId="{9E0BBA9B-C277-4892-B8FC-37A5795378E2}" srcOrd="0" destOrd="0" presId="urn:microsoft.com/office/officeart/2009/layout/CircleArrowProcess"/>
    <dgm:cxn modelId="{43CB4247-339F-45C7-B0E6-DCA40F61EF8A}" type="presParOf" srcId="{4612CEF9-D18E-45F2-ADFA-82B7A7C73AB6}" destId="{5342B7FB-29AB-4E59-B3A7-31B26A11369F}" srcOrd="0" destOrd="0" presId="urn:microsoft.com/office/officeart/2009/layout/CircleArrowProcess"/>
    <dgm:cxn modelId="{0A4C5E31-E24D-4CBF-A116-1F3A92BF4605}" type="presParOf" srcId="{5342B7FB-29AB-4E59-B3A7-31B26A11369F}" destId="{2569A26E-24AC-4FA3-ADC0-AC0185729DB1}" srcOrd="0" destOrd="0" presId="urn:microsoft.com/office/officeart/2009/layout/CircleArrowProcess"/>
    <dgm:cxn modelId="{3FFC88A6-4000-4351-89E3-542D3CED2DA9}" type="presParOf" srcId="{4612CEF9-D18E-45F2-ADFA-82B7A7C73AB6}" destId="{C5A43F06-FEBC-490E-825E-23DE5A1F6AE3}" srcOrd="1" destOrd="0" presId="urn:microsoft.com/office/officeart/2009/layout/CircleArrowProcess"/>
    <dgm:cxn modelId="{8CACEFD6-EFD4-466D-8B85-461BA43BE396}" type="presParOf" srcId="{4612CEF9-D18E-45F2-ADFA-82B7A7C73AB6}" destId="{59727FAA-D9D2-4B65-B286-17E46333EE2D}" srcOrd="2" destOrd="0" presId="urn:microsoft.com/office/officeart/2009/layout/CircleArrowProcess"/>
    <dgm:cxn modelId="{AB2D29FB-5ABA-4543-8D6F-4783329366AD}" type="presParOf" srcId="{59727FAA-D9D2-4B65-B286-17E46333EE2D}" destId="{3B92513B-07F4-4529-B391-7CAB9E4203BB}" srcOrd="0" destOrd="0" presId="urn:microsoft.com/office/officeart/2009/layout/CircleArrowProcess"/>
    <dgm:cxn modelId="{662BF498-0C92-45E1-8134-2896773FB574}" type="presParOf" srcId="{4612CEF9-D18E-45F2-ADFA-82B7A7C73AB6}" destId="{9E0BBA9B-C277-4892-B8FC-37A5795378E2}" srcOrd="3" destOrd="0" presId="urn:microsoft.com/office/officeart/2009/layout/CircleArrowProcess"/>
    <dgm:cxn modelId="{DD383912-5E26-417E-BCBF-96DB0636ED8B}" type="presParOf" srcId="{4612CEF9-D18E-45F2-ADFA-82B7A7C73AB6}" destId="{F4E3F4D0-DD69-4AA5-BD8D-8B4169C5698D}" srcOrd="4" destOrd="0" presId="urn:microsoft.com/office/officeart/2009/layout/CircleArrowProcess"/>
    <dgm:cxn modelId="{A2B42F54-37BF-4A5B-8494-1B8E787B3CAA}" type="presParOf" srcId="{F4E3F4D0-DD69-4AA5-BD8D-8B4169C5698D}" destId="{AC3813FF-4DFF-4534-A2EF-64C7AB2CAE82}" srcOrd="0" destOrd="0" presId="urn:microsoft.com/office/officeart/2009/layout/CircleArrowProcess"/>
    <dgm:cxn modelId="{6D88676B-8AA4-4D03-8C3D-A9C69F9D1521}" type="presParOf" srcId="{4612CEF9-D18E-45F2-ADFA-82B7A7C73AB6}" destId="{BAB96C39-AE89-406E-8DE6-E48930AB690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3C7404F-2507-4658-9F06-35F2AAF2D437}" type="doc">
      <dgm:prSet loTypeId="urn:microsoft.com/office/officeart/2005/8/layout/bList2" loCatId="list" qsTypeId="urn:microsoft.com/office/officeart/2005/8/quickstyle/3d3" qsCatId="3D" csTypeId="urn:microsoft.com/office/officeart/2005/8/colors/colorful1" csCatId="colorful" phldr="1"/>
      <dgm:spPr/>
      <dgm:t>
        <a:bodyPr/>
        <a:lstStyle/>
        <a:p>
          <a:endParaRPr lang="es-EC"/>
        </a:p>
      </dgm:t>
    </dgm:pt>
    <dgm:pt modelId="{2072DAD8-FB3F-4EC0-98B5-4D88147B6BB2}">
      <dgm:prSet phldrT="[Texto]"/>
      <dgm:spPr/>
      <dgm:t>
        <a:bodyPr/>
        <a:lstStyle/>
        <a:p>
          <a:pPr>
            <a:lnSpc>
              <a:spcPct val="100000"/>
            </a:lnSpc>
            <a:spcAft>
              <a:spcPts val="0"/>
            </a:spcAft>
          </a:pPr>
          <a:r>
            <a:rPr lang="es-EC" dirty="0" smtClean="0"/>
            <a:t>BANCO ESTATAL</a:t>
          </a:r>
          <a:endParaRPr lang="es-EC" dirty="0"/>
        </a:p>
      </dgm:t>
    </dgm:pt>
    <dgm:pt modelId="{6CA2B9F0-8DF0-4376-A7BF-A1AA52AE07E3}" type="parTrans" cxnId="{1D9FB2F7-D272-4ABA-BDE2-E4FE6ABADA76}">
      <dgm:prSet/>
      <dgm:spPr/>
      <dgm:t>
        <a:bodyPr/>
        <a:lstStyle/>
        <a:p>
          <a:endParaRPr lang="es-EC"/>
        </a:p>
      </dgm:t>
    </dgm:pt>
    <dgm:pt modelId="{5E5C156F-B00E-4D0C-8D84-46572BEE6BA3}" type="sibTrans" cxnId="{1D9FB2F7-D272-4ABA-BDE2-E4FE6ABADA76}">
      <dgm:prSet/>
      <dgm:spPr/>
      <dgm:t>
        <a:bodyPr/>
        <a:lstStyle/>
        <a:p>
          <a:endParaRPr lang="es-EC"/>
        </a:p>
      </dgm:t>
    </dgm:pt>
    <dgm:pt modelId="{AFD65552-B5C4-4956-AF97-48CF836F92F1}">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Gestión de la liquidez de la economía, solidez y seguridad del sistema </a:t>
          </a:r>
          <a:r>
            <a:rPr lang="es-EC" dirty="0" smtClean="0"/>
            <a:t>financiero.</a:t>
          </a:r>
          <a:endParaRPr lang="es-EC" dirty="0"/>
        </a:p>
      </dgm:t>
    </dgm:pt>
    <dgm:pt modelId="{06BE3AA4-0729-4C13-B309-18ED85C2B467}" type="parTrans" cxnId="{A9FA6743-BB4F-4946-BC23-4B06C0E56B19}">
      <dgm:prSet/>
      <dgm:spPr/>
      <dgm:t>
        <a:bodyPr/>
        <a:lstStyle/>
        <a:p>
          <a:endParaRPr lang="es-EC"/>
        </a:p>
      </dgm:t>
    </dgm:pt>
    <dgm:pt modelId="{B6D5D6E1-D512-4895-96D8-268279974031}" type="sibTrans" cxnId="{A9FA6743-BB4F-4946-BC23-4B06C0E56B19}">
      <dgm:prSet/>
      <dgm:spPr/>
      <dgm:t>
        <a:bodyPr/>
        <a:lstStyle/>
        <a:p>
          <a:endParaRPr lang="es-EC"/>
        </a:p>
      </dgm:t>
    </dgm:pt>
    <dgm:pt modelId="{14849A0B-9F50-4061-8514-47E0180C5FBC}">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Elaboración y publicación de las estadísticas macroeconómicas</a:t>
          </a:r>
          <a:endParaRPr lang="es-EC" dirty="0"/>
        </a:p>
      </dgm:t>
    </dgm:pt>
    <dgm:pt modelId="{FF287213-CDBC-4310-9317-6FC5E6995572}" type="parTrans" cxnId="{178744D2-0BC1-4B48-8D11-8F31340239C8}">
      <dgm:prSet/>
      <dgm:spPr/>
      <dgm:t>
        <a:bodyPr/>
        <a:lstStyle/>
        <a:p>
          <a:endParaRPr lang="es-EC"/>
        </a:p>
      </dgm:t>
    </dgm:pt>
    <dgm:pt modelId="{9DE2EE5E-B398-4478-A6E2-1A4D28C95BF6}" type="sibTrans" cxnId="{178744D2-0BC1-4B48-8D11-8F31340239C8}">
      <dgm:prSet/>
      <dgm:spPr/>
      <dgm:t>
        <a:bodyPr/>
        <a:lstStyle/>
        <a:p>
          <a:endParaRPr lang="es-EC"/>
        </a:p>
      </dgm:t>
    </dgm:pt>
    <dgm:pt modelId="{9DB80835-58A9-480A-823E-ED2A56C578BF}">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Agente financiero y bancario del Estado</a:t>
          </a:r>
          <a:endParaRPr lang="es-EC" dirty="0"/>
        </a:p>
      </dgm:t>
    </dgm:pt>
    <dgm:pt modelId="{F5DE5623-D212-451B-AF09-E69CA6042075}" type="parTrans" cxnId="{AAF66D66-F8A6-42BA-9A49-98B41ECA16D2}">
      <dgm:prSet/>
      <dgm:spPr/>
      <dgm:t>
        <a:bodyPr/>
        <a:lstStyle/>
        <a:p>
          <a:endParaRPr lang="es-EC"/>
        </a:p>
      </dgm:t>
    </dgm:pt>
    <dgm:pt modelId="{5287C337-02E2-4A7A-87DF-F3429E16388E}" type="sibTrans" cxnId="{AAF66D66-F8A6-42BA-9A49-98B41ECA16D2}">
      <dgm:prSet/>
      <dgm:spPr/>
      <dgm:t>
        <a:bodyPr/>
        <a:lstStyle/>
        <a:p>
          <a:endParaRPr lang="es-EC"/>
        </a:p>
      </dgm:t>
    </dgm:pt>
    <dgm:pt modelId="{18F33CDE-4718-46D7-8F55-E27C4F0EFB32}">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Suministrar los medios de pago necesarios para que el sistema económico opere con eficiencia. </a:t>
          </a:r>
          <a:endParaRPr lang="es-EC" dirty="0"/>
        </a:p>
      </dgm:t>
    </dgm:pt>
    <dgm:pt modelId="{3392F778-69F8-4E99-B292-76828888AA20}" type="parTrans" cxnId="{5A95468B-2D63-4B20-A66F-3A8A50719E8E}">
      <dgm:prSet/>
      <dgm:spPr/>
      <dgm:t>
        <a:bodyPr/>
        <a:lstStyle/>
        <a:p>
          <a:endParaRPr lang="es-EC"/>
        </a:p>
      </dgm:t>
    </dgm:pt>
    <dgm:pt modelId="{A43940BF-2E1E-4FF4-BE67-C8D3F83C57A3}" type="sibTrans" cxnId="{5A95468B-2D63-4B20-A66F-3A8A50719E8E}">
      <dgm:prSet/>
      <dgm:spPr/>
      <dgm:t>
        <a:bodyPr/>
        <a:lstStyle/>
        <a:p>
          <a:endParaRPr lang="es-EC"/>
        </a:p>
      </dgm:t>
    </dgm:pt>
    <dgm:pt modelId="{56345672-C5BD-4B13-B101-2A95F7A8F64B}">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Promover niveles y relaciones entre las tasas de interés, pasivas y activas.</a:t>
          </a:r>
          <a:endParaRPr lang="es-EC" dirty="0"/>
        </a:p>
      </dgm:t>
    </dgm:pt>
    <dgm:pt modelId="{C73762EC-C629-43A2-8473-A849C2902D5C}" type="parTrans" cxnId="{48C7FFB2-E215-463F-BA9F-9FE37CFE3174}">
      <dgm:prSet/>
      <dgm:spPr/>
      <dgm:t>
        <a:bodyPr/>
        <a:lstStyle/>
        <a:p>
          <a:endParaRPr lang="es-EC"/>
        </a:p>
      </dgm:t>
    </dgm:pt>
    <dgm:pt modelId="{B92384D4-A5EF-4410-AA53-0615053BADE1}" type="sibTrans" cxnId="{48C7FFB2-E215-463F-BA9F-9FE37CFE3174}">
      <dgm:prSet/>
      <dgm:spPr/>
      <dgm:t>
        <a:bodyPr/>
        <a:lstStyle/>
        <a:p>
          <a:endParaRPr lang="es-EC"/>
        </a:p>
      </dgm:t>
    </dgm:pt>
    <dgm:pt modelId="{CEA95112-8114-4986-8407-427402FEEFC2}">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El Presupuesto General del Estado se gestionará a través de una Cuenta Única del Tesoro Nacional abierta en el Banco </a:t>
          </a:r>
          <a:r>
            <a:rPr lang="es-EC" dirty="0" smtClean="0"/>
            <a:t>Nacional del Ecuador; </a:t>
          </a:r>
          <a:r>
            <a:rPr lang="es-EC" dirty="0" smtClean="0"/>
            <a:t>es decir los recursos públicos se manejarán en la banca pública.</a:t>
          </a:r>
          <a:endParaRPr lang="es-EC" dirty="0"/>
        </a:p>
      </dgm:t>
    </dgm:pt>
    <dgm:pt modelId="{647FE755-8F86-46A1-9F2B-35D488DC93AE}" type="parTrans" cxnId="{BC9E759A-1B7F-4CC3-BC92-6C361DA21253}">
      <dgm:prSet/>
      <dgm:spPr/>
      <dgm:t>
        <a:bodyPr/>
        <a:lstStyle/>
        <a:p>
          <a:endParaRPr lang="es-EC"/>
        </a:p>
      </dgm:t>
    </dgm:pt>
    <dgm:pt modelId="{0A4004CD-1994-4FC1-BD5E-760CA276878F}" type="sibTrans" cxnId="{BC9E759A-1B7F-4CC3-BC92-6C361DA21253}">
      <dgm:prSet/>
      <dgm:spPr/>
      <dgm:t>
        <a:bodyPr/>
        <a:lstStyle/>
        <a:p>
          <a:endParaRPr lang="es-EC"/>
        </a:p>
      </dgm:t>
    </dgm:pt>
    <dgm:pt modelId="{C1A823C6-1C86-44F3-89F1-19023942D137}">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Administración e innovación de sistemas de pagos. </a:t>
          </a:r>
          <a:endParaRPr lang="es-EC" dirty="0"/>
        </a:p>
      </dgm:t>
    </dgm:pt>
    <dgm:pt modelId="{23EDC74C-7641-4297-AA94-118D7AF6A8F1}" type="parTrans" cxnId="{366FD7AF-A7AB-42C4-BF27-7EFBB82AEA44}">
      <dgm:prSet/>
      <dgm:spPr/>
      <dgm:t>
        <a:bodyPr/>
        <a:lstStyle/>
        <a:p>
          <a:endParaRPr lang="es-EC"/>
        </a:p>
      </dgm:t>
    </dgm:pt>
    <dgm:pt modelId="{3275368C-1954-4D31-9A40-A01568D4059A}" type="sibTrans" cxnId="{366FD7AF-A7AB-42C4-BF27-7EFBB82AEA44}">
      <dgm:prSet/>
      <dgm:spPr/>
      <dgm:t>
        <a:bodyPr/>
        <a:lstStyle/>
        <a:p>
          <a:endParaRPr lang="es-EC"/>
        </a:p>
      </dgm:t>
    </dgm:pt>
    <dgm:pt modelId="{A97CE088-B799-4FFF-AFA0-10AD2EBEAAB3}">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Un Banco Central que se involucre activamente en la regulación y la supervisión del sistema bancario y del sistema de pagos, efectúe análisis de las variables macroeconómicas y genere los mecanismos  para financiar el desarrollo.</a:t>
          </a:r>
          <a:endParaRPr lang="es-EC" dirty="0"/>
        </a:p>
      </dgm:t>
    </dgm:pt>
    <dgm:pt modelId="{A0651904-F627-49FF-A78E-C58CAA88B226}" type="parTrans" cxnId="{1DC9F8EE-B6D5-494B-B040-128FAC2BE9C2}">
      <dgm:prSet/>
      <dgm:spPr/>
      <dgm:t>
        <a:bodyPr/>
        <a:lstStyle/>
        <a:p>
          <a:endParaRPr lang="es-EC"/>
        </a:p>
      </dgm:t>
    </dgm:pt>
    <dgm:pt modelId="{73F5D90A-AC3F-4CB6-BEAB-D137FF687A98}" type="sibTrans" cxnId="{1DC9F8EE-B6D5-494B-B040-128FAC2BE9C2}">
      <dgm:prSet/>
      <dgm:spPr/>
      <dgm:t>
        <a:bodyPr/>
        <a:lstStyle/>
        <a:p>
          <a:endParaRPr lang="es-EC"/>
        </a:p>
      </dgm:t>
    </dgm:pt>
    <dgm:pt modelId="{BAA17C26-CE41-4C3C-9D60-60C28C812984}">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Administración del Sistema Unitario de Compensación Regional de Pagos SUCRE.</a:t>
          </a:r>
          <a:endParaRPr lang="es-EC" dirty="0"/>
        </a:p>
      </dgm:t>
    </dgm:pt>
    <dgm:pt modelId="{73494752-A52C-4684-A97E-80CD809CD8EF}" type="parTrans" cxnId="{55F0F067-29A8-460C-A204-A86426CFD866}">
      <dgm:prSet/>
      <dgm:spPr/>
      <dgm:t>
        <a:bodyPr/>
        <a:lstStyle/>
        <a:p>
          <a:endParaRPr lang="es-EC"/>
        </a:p>
      </dgm:t>
    </dgm:pt>
    <dgm:pt modelId="{A5B55763-4F77-41AB-9525-E9278FCFB114}" type="sibTrans" cxnId="{55F0F067-29A8-460C-A204-A86426CFD866}">
      <dgm:prSet/>
      <dgm:spPr/>
      <dgm:t>
        <a:bodyPr/>
        <a:lstStyle/>
        <a:p>
          <a:endParaRPr lang="es-EC"/>
        </a:p>
      </dgm:t>
    </dgm:pt>
    <dgm:pt modelId="{F5A9BCD8-C1FE-4CD9-B119-26358B578C2E}" type="pres">
      <dgm:prSet presAssocID="{33C7404F-2507-4658-9F06-35F2AAF2D437}" presName="diagram" presStyleCnt="0">
        <dgm:presLayoutVars>
          <dgm:dir/>
          <dgm:animLvl val="lvl"/>
          <dgm:resizeHandles val="exact"/>
        </dgm:presLayoutVars>
      </dgm:prSet>
      <dgm:spPr/>
      <dgm:t>
        <a:bodyPr/>
        <a:lstStyle/>
        <a:p>
          <a:endParaRPr lang="es-EC"/>
        </a:p>
      </dgm:t>
    </dgm:pt>
    <dgm:pt modelId="{955AF7EE-6F3D-4983-BCC6-66A18E701DD4}" type="pres">
      <dgm:prSet presAssocID="{2072DAD8-FB3F-4EC0-98B5-4D88147B6BB2}" presName="compNode" presStyleCnt="0"/>
      <dgm:spPr/>
    </dgm:pt>
    <dgm:pt modelId="{458547A7-B6EB-4BFA-BC64-4F13507B5282}" type="pres">
      <dgm:prSet presAssocID="{2072DAD8-FB3F-4EC0-98B5-4D88147B6BB2}" presName="childRect" presStyleLbl="bgAcc1" presStyleIdx="0" presStyleCnt="1" custScaleX="182309" custScaleY="119703" custLinFactNeighborX="-120" custLinFactNeighborY="-4875">
        <dgm:presLayoutVars>
          <dgm:bulletEnabled val="1"/>
        </dgm:presLayoutVars>
      </dgm:prSet>
      <dgm:spPr/>
      <dgm:t>
        <a:bodyPr/>
        <a:lstStyle/>
        <a:p>
          <a:endParaRPr lang="es-EC"/>
        </a:p>
      </dgm:t>
    </dgm:pt>
    <dgm:pt modelId="{38FFFD51-E7C4-4666-9FD8-E565D3CC2EAB}" type="pres">
      <dgm:prSet presAssocID="{2072DAD8-FB3F-4EC0-98B5-4D88147B6BB2}" presName="parentText" presStyleLbl="node1" presStyleIdx="0" presStyleCnt="0">
        <dgm:presLayoutVars>
          <dgm:chMax val="0"/>
          <dgm:bulletEnabled val="1"/>
        </dgm:presLayoutVars>
      </dgm:prSet>
      <dgm:spPr/>
      <dgm:t>
        <a:bodyPr/>
        <a:lstStyle/>
        <a:p>
          <a:endParaRPr lang="es-EC"/>
        </a:p>
      </dgm:t>
    </dgm:pt>
    <dgm:pt modelId="{38E85626-EA5C-41AD-BECE-EF1D86F56970}" type="pres">
      <dgm:prSet presAssocID="{2072DAD8-FB3F-4EC0-98B5-4D88147B6BB2}" presName="parentRect" presStyleLbl="alignNode1" presStyleIdx="0" presStyleCnt="1" custScaleX="182309"/>
      <dgm:spPr/>
      <dgm:t>
        <a:bodyPr/>
        <a:lstStyle/>
        <a:p>
          <a:endParaRPr lang="es-EC"/>
        </a:p>
      </dgm:t>
    </dgm:pt>
    <dgm:pt modelId="{5B9C03F2-A254-4DB4-B95D-6D1B5D15E200}" type="pres">
      <dgm:prSet presAssocID="{2072DAD8-FB3F-4EC0-98B5-4D88147B6BB2}" presName="adorn" presStyleLbl="fgAccFollowNode1" presStyleIdx="0" presStyleCnt="1" custLinFactNeighborX="94350" custLinFactNeighborY="-20797"/>
      <dgm:spPr>
        <a:blipFill rotWithShape="1">
          <a:blip xmlns:r="http://schemas.openxmlformats.org/officeDocument/2006/relationships" r:embed="rId1"/>
          <a:stretch>
            <a:fillRect/>
          </a:stretch>
        </a:blipFill>
      </dgm:spPr>
      <dgm:t>
        <a:bodyPr/>
        <a:lstStyle/>
        <a:p>
          <a:endParaRPr lang="es-EC"/>
        </a:p>
      </dgm:t>
    </dgm:pt>
  </dgm:ptLst>
  <dgm:cxnLst>
    <dgm:cxn modelId="{178744D2-0BC1-4B48-8D11-8F31340239C8}" srcId="{2072DAD8-FB3F-4EC0-98B5-4D88147B6BB2}" destId="{14849A0B-9F50-4061-8514-47E0180C5FBC}" srcOrd="1" destOrd="0" parTransId="{FF287213-CDBC-4310-9317-6FC5E6995572}" sibTransId="{9DE2EE5E-B398-4478-A6E2-1A4D28C95BF6}"/>
    <dgm:cxn modelId="{413FC4E9-D324-40A2-B4A8-BCCA30318249}" type="presOf" srcId="{C1A823C6-1C86-44F3-89F1-19023942D137}" destId="{458547A7-B6EB-4BFA-BC64-4F13507B5282}" srcOrd="0" destOrd="6" presId="urn:microsoft.com/office/officeart/2005/8/layout/bList2"/>
    <dgm:cxn modelId="{5A95468B-2D63-4B20-A66F-3A8A50719E8E}" srcId="{2072DAD8-FB3F-4EC0-98B5-4D88147B6BB2}" destId="{18F33CDE-4718-46D7-8F55-E27C4F0EFB32}" srcOrd="3" destOrd="0" parTransId="{3392F778-69F8-4E99-B292-76828888AA20}" sibTransId="{A43940BF-2E1E-4FF4-BE67-C8D3F83C57A3}"/>
    <dgm:cxn modelId="{DCBCF0A1-EC36-423E-9A97-5E766BACCFC1}" type="presOf" srcId="{18F33CDE-4718-46D7-8F55-E27C4F0EFB32}" destId="{458547A7-B6EB-4BFA-BC64-4F13507B5282}" srcOrd="0" destOrd="3" presId="urn:microsoft.com/office/officeart/2005/8/layout/bList2"/>
    <dgm:cxn modelId="{62FD8838-7CF5-459C-B034-FDA126504B65}" type="presOf" srcId="{BAA17C26-CE41-4C3C-9D60-60C28C812984}" destId="{458547A7-B6EB-4BFA-BC64-4F13507B5282}" srcOrd="0" destOrd="8" presId="urn:microsoft.com/office/officeart/2005/8/layout/bList2"/>
    <dgm:cxn modelId="{D188A762-1CD0-4F97-ABAE-7BC73AA425F0}" type="presOf" srcId="{33C7404F-2507-4658-9F06-35F2AAF2D437}" destId="{F5A9BCD8-C1FE-4CD9-B119-26358B578C2E}" srcOrd="0" destOrd="0" presId="urn:microsoft.com/office/officeart/2005/8/layout/bList2"/>
    <dgm:cxn modelId="{924BCF04-EFC7-438D-97FA-53A911B36B1C}" type="presOf" srcId="{56345672-C5BD-4B13-B101-2A95F7A8F64B}" destId="{458547A7-B6EB-4BFA-BC64-4F13507B5282}" srcOrd="0" destOrd="4" presId="urn:microsoft.com/office/officeart/2005/8/layout/bList2"/>
    <dgm:cxn modelId="{1DC9F8EE-B6D5-494B-B040-128FAC2BE9C2}" srcId="{2072DAD8-FB3F-4EC0-98B5-4D88147B6BB2}" destId="{A97CE088-B799-4FFF-AFA0-10AD2EBEAAB3}" srcOrd="7" destOrd="0" parTransId="{A0651904-F627-49FF-A78E-C58CAA88B226}" sibTransId="{73F5D90A-AC3F-4CB6-BEAB-D137FF687A98}"/>
    <dgm:cxn modelId="{366FD7AF-A7AB-42C4-BF27-7EFBB82AEA44}" srcId="{2072DAD8-FB3F-4EC0-98B5-4D88147B6BB2}" destId="{C1A823C6-1C86-44F3-89F1-19023942D137}" srcOrd="6" destOrd="0" parTransId="{23EDC74C-7641-4297-AA94-118D7AF6A8F1}" sibTransId="{3275368C-1954-4D31-9A40-A01568D4059A}"/>
    <dgm:cxn modelId="{48C7FFB2-E215-463F-BA9F-9FE37CFE3174}" srcId="{2072DAD8-FB3F-4EC0-98B5-4D88147B6BB2}" destId="{56345672-C5BD-4B13-B101-2A95F7A8F64B}" srcOrd="4" destOrd="0" parTransId="{C73762EC-C629-43A2-8473-A849C2902D5C}" sibTransId="{B92384D4-A5EF-4410-AA53-0615053BADE1}"/>
    <dgm:cxn modelId="{BD01B683-B418-4FAE-A775-81E49D001D02}" type="presOf" srcId="{14849A0B-9F50-4061-8514-47E0180C5FBC}" destId="{458547A7-B6EB-4BFA-BC64-4F13507B5282}" srcOrd="0" destOrd="1" presId="urn:microsoft.com/office/officeart/2005/8/layout/bList2"/>
    <dgm:cxn modelId="{AAF66D66-F8A6-42BA-9A49-98B41ECA16D2}" srcId="{2072DAD8-FB3F-4EC0-98B5-4D88147B6BB2}" destId="{9DB80835-58A9-480A-823E-ED2A56C578BF}" srcOrd="2" destOrd="0" parTransId="{F5DE5623-D212-451B-AF09-E69CA6042075}" sibTransId="{5287C337-02E2-4A7A-87DF-F3429E16388E}"/>
    <dgm:cxn modelId="{A9FA6743-BB4F-4946-BC23-4B06C0E56B19}" srcId="{2072DAD8-FB3F-4EC0-98B5-4D88147B6BB2}" destId="{AFD65552-B5C4-4956-AF97-48CF836F92F1}" srcOrd="0" destOrd="0" parTransId="{06BE3AA4-0729-4C13-B309-18ED85C2B467}" sibTransId="{B6D5D6E1-D512-4895-96D8-268279974031}"/>
    <dgm:cxn modelId="{F13BFE77-316B-4034-8179-3E7A73E2ABAD}" type="presOf" srcId="{9DB80835-58A9-480A-823E-ED2A56C578BF}" destId="{458547A7-B6EB-4BFA-BC64-4F13507B5282}" srcOrd="0" destOrd="2" presId="urn:microsoft.com/office/officeart/2005/8/layout/bList2"/>
    <dgm:cxn modelId="{55F0F067-29A8-460C-A204-A86426CFD866}" srcId="{2072DAD8-FB3F-4EC0-98B5-4D88147B6BB2}" destId="{BAA17C26-CE41-4C3C-9D60-60C28C812984}" srcOrd="8" destOrd="0" parTransId="{73494752-A52C-4684-A97E-80CD809CD8EF}" sibTransId="{A5B55763-4F77-41AB-9525-E9278FCFB114}"/>
    <dgm:cxn modelId="{10D6C023-BA6B-4FB6-AF65-D3EDC1D41A2F}" type="presOf" srcId="{A97CE088-B799-4FFF-AFA0-10AD2EBEAAB3}" destId="{458547A7-B6EB-4BFA-BC64-4F13507B5282}" srcOrd="0" destOrd="7" presId="urn:microsoft.com/office/officeart/2005/8/layout/bList2"/>
    <dgm:cxn modelId="{BC9E759A-1B7F-4CC3-BC92-6C361DA21253}" srcId="{2072DAD8-FB3F-4EC0-98B5-4D88147B6BB2}" destId="{CEA95112-8114-4986-8407-427402FEEFC2}" srcOrd="5" destOrd="0" parTransId="{647FE755-8F86-46A1-9F2B-35D488DC93AE}" sibTransId="{0A4004CD-1994-4FC1-BD5E-760CA276878F}"/>
    <dgm:cxn modelId="{1C30AD9D-0DB5-45B1-87B2-B351C87D258B}" type="presOf" srcId="{AFD65552-B5C4-4956-AF97-48CF836F92F1}" destId="{458547A7-B6EB-4BFA-BC64-4F13507B5282}" srcOrd="0" destOrd="0" presId="urn:microsoft.com/office/officeart/2005/8/layout/bList2"/>
    <dgm:cxn modelId="{1D9FB2F7-D272-4ABA-BDE2-E4FE6ABADA76}" srcId="{33C7404F-2507-4658-9F06-35F2AAF2D437}" destId="{2072DAD8-FB3F-4EC0-98B5-4D88147B6BB2}" srcOrd="0" destOrd="0" parTransId="{6CA2B9F0-8DF0-4376-A7BF-A1AA52AE07E3}" sibTransId="{5E5C156F-B00E-4D0C-8D84-46572BEE6BA3}"/>
    <dgm:cxn modelId="{FBDA8F29-AC52-4904-B27A-6F994AC9C830}" type="presOf" srcId="{2072DAD8-FB3F-4EC0-98B5-4D88147B6BB2}" destId="{38FFFD51-E7C4-4666-9FD8-E565D3CC2EAB}" srcOrd="0" destOrd="0" presId="urn:microsoft.com/office/officeart/2005/8/layout/bList2"/>
    <dgm:cxn modelId="{CC6CF259-8F09-497B-9D9B-D3B0A8F769B1}" type="presOf" srcId="{CEA95112-8114-4986-8407-427402FEEFC2}" destId="{458547A7-B6EB-4BFA-BC64-4F13507B5282}" srcOrd="0" destOrd="5" presId="urn:microsoft.com/office/officeart/2005/8/layout/bList2"/>
    <dgm:cxn modelId="{D1137FD5-AA66-4D89-B802-5D1F133237FF}" type="presOf" srcId="{2072DAD8-FB3F-4EC0-98B5-4D88147B6BB2}" destId="{38E85626-EA5C-41AD-BECE-EF1D86F56970}" srcOrd="1" destOrd="0" presId="urn:microsoft.com/office/officeart/2005/8/layout/bList2"/>
    <dgm:cxn modelId="{DAD19AE2-81D4-4229-9E8D-0969926C5AB5}" type="presParOf" srcId="{F5A9BCD8-C1FE-4CD9-B119-26358B578C2E}" destId="{955AF7EE-6F3D-4983-BCC6-66A18E701DD4}" srcOrd="0" destOrd="0" presId="urn:microsoft.com/office/officeart/2005/8/layout/bList2"/>
    <dgm:cxn modelId="{BEE993CA-E5E2-42A1-87CB-5E708113BE0A}" type="presParOf" srcId="{955AF7EE-6F3D-4983-BCC6-66A18E701DD4}" destId="{458547A7-B6EB-4BFA-BC64-4F13507B5282}" srcOrd="0" destOrd="0" presId="urn:microsoft.com/office/officeart/2005/8/layout/bList2"/>
    <dgm:cxn modelId="{F2C44344-7D96-4AF3-B681-67C83A9B15C3}" type="presParOf" srcId="{955AF7EE-6F3D-4983-BCC6-66A18E701DD4}" destId="{38FFFD51-E7C4-4666-9FD8-E565D3CC2EAB}" srcOrd="1" destOrd="0" presId="urn:microsoft.com/office/officeart/2005/8/layout/bList2"/>
    <dgm:cxn modelId="{694B3694-1546-4A75-8D4E-73B42799786E}" type="presParOf" srcId="{955AF7EE-6F3D-4983-BCC6-66A18E701DD4}" destId="{38E85626-EA5C-41AD-BECE-EF1D86F56970}" srcOrd="2" destOrd="0" presId="urn:microsoft.com/office/officeart/2005/8/layout/bList2"/>
    <dgm:cxn modelId="{795A8E2D-B65E-4005-8626-E7B5D3840D34}" type="presParOf" srcId="{955AF7EE-6F3D-4983-BCC6-66A18E701DD4}" destId="{5B9C03F2-A254-4DB4-B95D-6D1B5D15E2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E0206-EDF5-41A9-B641-3029CA2357EC}"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03D7F63A-2730-4049-A918-574C5B248122}">
      <dgm:prSet phldrT="[Texto]"/>
      <dgm:spPr/>
      <dgm:t>
        <a:bodyPr/>
        <a:lstStyle/>
        <a:p>
          <a:r>
            <a:rPr lang="es-EC" dirty="0" smtClean="0"/>
            <a:t>Sus orígenes se remontan al año 3400 A.C. en la antigua Mesopotamia o en el código babilónico del año 1800 A.C.</a:t>
          </a:r>
          <a:endParaRPr lang="es-EC" dirty="0"/>
        </a:p>
      </dgm:t>
    </dgm:pt>
    <dgm:pt modelId="{51085246-2B51-4482-AE3C-2E863103942E}" type="parTrans" cxnId="{0CC41E85-EFB6-4F5C-B728-C3253D0D016B}">
      <dgm:prSet/>
      <dgm:spPr/>
      <dgm:t>
        <a:bodyPr/>
        <a:lstStyle/>
        <a:p>
          <a:endParaRPr lang="es-EC"/>
        </a:p>
      </dgm:t>
    </dgm:pt>
    <dgm:pt modelId="{7FFA26C9-092E-4712-BB25-06621B41C6F6}" type="sibTrans" cxnId="{0CC41E85-EFB6-4F5C-B728-C3253D0D016B}">
      <dgm:prSet/>
      <dgm:spPr/>
      <dgm:t>
        <a:bodyPr/>
        <a:lstStyle/>
        <a:p>
          <a:endParaRPr lang="es-EC"/>
        </a:p>
      </dgm:t>
    </dgm:pt>
    <dgm:pt modelId="{5B0665B6-D7E6-4FAC-A342-CD5860535255}">
      <dgm:prSet phldrT="[Texto]"/>
      <dgm:spPr/>
      <dgm:t>
        <a:bodyPr/>
        <a:lstStyle/>
        <a:p>
          <a:r>
            <a:rPr lang="es-EC" dirty="0" smtClean="0"/>
            <a:t>Europa del siglo XVII. El primer banco central moderno surgió en Inglaterra en el año 1694, aunque sólo en 1844 adquiriría la forma que tiene actualmente.</a:t>
          </a:r>
          <a:endParaRPr lang="es-EC" dirty="0"/>
        </a:p>
      </dgm:t>
    </dgm:pt>
    <dgm:pt modelId="{49D69280-32E0-4E69-A955-0D9B8606342C}" type="parTrans" cxnId="{8C9292EB-FA6B-4F63-93C3-15C6C375EE26}">
      <dgm:prSet/>
      <dgm:spPr/>
      <dgm:t>
        <a:bodyPr/>
        <a:lstStyle/>
        <a:p>
          <a:endParaRPr lang="es-EC"/>
        </a:p>
      </dgm:t>
    </dgm:pt>
    <dgm:pt modelId="{336B54B7-93B1-4159-9C5B-AD14960A21E4}" type="sibTrans" cxnId="{8C9292EB-FA6B-4F63-93C3-15C6C375EE26}">
      <dgm:prSet/>
      <dgm:spPr/>
      <dgm:t>
        <a:bodyPr/>
        <a:lstStyle/>
        <a:p>
          <a:endParaRPr lang="es-EC"/>
        </a:p>
      </dgm:t>
    </dgm:pt>
    <dgm:pt modelId="{9B200F78-00A8-418D-B2A5-B588C1A23067}">
      <dgm:prSet phldrT="[Texto]"/>
      <dgm:spPr/>
      <dgm:t>
        <a:bodyPr/>
        <a:lstStyle/>
        <a:p>
          <a:r>
            <a:rPr lang="es-EC" dirty="0" smtClean="0"/>
            <a:t>Para el caso de América, el país pionero en la construcción de una banca central fue Estados Unidos. </a:t>
          </a:r>
          <a:endParaRPr lang="es-EC" dirty="0"/>
        </a:p>
      </dgm:t>
    </dgm:pt>
    <dgm:pt modelId="{CD132CF6-2344-4528-8658-711066177301}" type="parTrans" cxnId="{81E931A7-E6C0-4841-A904-55FF23D440D8}">
      <dgm:prSet/>
      <dgm:spPr/>
      <dgm:t>
        <a:bodyPr/>
        <a:lstStyle/>
        <a:p>
          <a:endParaRPr lang="es-EC"/>
        </a:p>
      </dgm:t>
    </dgm:pt>
    <dgm:pt modelId="{0C1DF350-1AA3-4E50-8708-796DE07A1803}" type="sibTrans" cxnId="{81E931A7-E6C0-4841-A904-55FF23D440D8}">
      <dgm:prSet/>
      <dgm:spPr/>
      <dgm:t>
        <a:bodyPr/>
        <a:lstStyle/>
        <a:p>
          <a:endParaRPr lang="es-EC"/>
        </a:p>
      </dgm:t>
    </dgm:pt>
    <dgm:pt modelId="{7720A9A3-99E2-4EB7-BC1C-155CA118AE19}" type="pres">
      <dgm:prSet presAssocID="{223E0206-EDF5-41A9-B641-3029CA2357EC}" presName="Name0" presStyleCnt="0">
        <dgm:presLayoutVars>
          <dgm:chMax val="7"/>
          <dgm:chPref val="7"/>
          <dgm:dir/>
        </dgm:presLayoutVars>
      </dgm:prSet>
      <dgm:spPr/>
      <dgm:t>
        <a:bodyPr/>
        <a:lstStyle/>
        <a:p>
          <a:endParaRPr lang="es-EC"/>
        </a:p>
      </dgm:t>
    </dgm:pt>
    <dgm:pt modelId="{95CA1449-A42B-46CA-B484-5F558AB36A90}" type="pres">
      <dgm:prSet presAssocID="{223E0206-EDF5-41A9-B641-3029CA2357EC}" presName="Name1" presStyleCnt="0"/>
      <dgm:spPr/>
    </dgm:pt>
    <dgm:pt modelId="{4A21BFC1-9EF9-4A11-883C-3F9DD96D89C9}" type="pres">
      <dgm:prSet presAssocID="{223E0206-EDF5-41A9-B641-3029CA2357EC}" presName="cycle" presStyleCnt="0"/>
      <dgm:spPr/>
    </dgm:pt>
    <dgm:pt modelId="{E4A8584E-BFEA-4B4E-BC86-956A8C8D083D}" type="pres">
      <dgm:prSet presAssocID="{223E0206-EDF5-41A9-B641-3029CA2357EC}" presName="srcNode" presStyleLbl="node1" presStyleIdx="0" presStyleCnt="3"/>
      <dgm:spPr/>
    </dgm:pt>
    <dgm:pt modelId="{74C84741-955A-4BF6-B37B-D7FD966E556A}" type="pres">
      <dgm:prSet presAssocID="{223E0206-EDF5-41A9-B641-3029CA2357EC}" presName="conn" presStyleLbl="parChTrans1D2" presStyleIdx="0" presStyleCnt="1"/>
      <dgm:spPr/>
      <dgm:t>
        <a:bodyPr/>
        <a:lstStyle/>
        <a:p>
          <a:endParaRPr lang="es-EC"/>
        </a:p>
      </dgm:t>
    </dgm:pt>
    <dgm:pt modelId="{9E35A6A5-BFEE-4855-BE5B-EB5228AB1FF2}" type="pres">
      <dgm:prSet presAssocID="{223E0206-EDF5-41A9-B641-3029CA2357EC}" presName="extraNode" presStyleLbl="node1" presStyleIdx="0" presStyleCnt="3"/>
      <dgm:spPr/>
    </dgm:pt>
    <dgm:pt modelId="{59397329-0A1A-4A2D-A66A-EC22C2E7CEDF}" type="pres">
      <dgm:prSet presAssocID="{223E0206-EDF5-41A9-B641-3029CA2357EC}" presName="dstNode" presStyleLbl="node1" presStyleIdx="0" presStyleCnt="3"/>
      <dgm:spPr/>
    </dgm:pt>
    <dgm:pt modelId="{45420E54-7E21-4DAA-903F-59457A2A4DD0}" type="pres">
      <dgm:prSet presAssocID="{03D7F63A-2730-4049-A918-574C5B248122}" presName="text_1" presStyleLbl="node1" presStyleIdx="0" presStyleCnt="3">
        <dgm:presLayoutVars>
          <dgm:bulletEnabled val="1"/>
        </dgm:presLayoutVars>
      </dgm:prSet>
      <dgm:spPr/>
      <dgm:t>
        <a:bodyPr/>
        <a:lstStyle/>
        <a:p>
          <a:endParaRPr lang="es-EC"/>
        </a:p>
      </dgm:t>
    </dgm:pt>
    <dgm:pt modelId="{AF71FC64-8A2C-4CFD-85F1-F19FBCB420C8}" type="pres">
      <dgm:prSet presAssocID="{03D7F63A-2730-4049-A918-574C5B248122}" presName="accent_1" presStyleCnt="0"/>
      <dgm:spPr/>
    </dgm:pt>
    <dgm:pt modelId="{3A85AAAF-0517-4294-B144-D48D73544274}" type="pres">
      <dgm:prSet presAssocID="{03D7F63A-2730-4049-A918-574C5B248122}" presName="accentRepeatNode" presStyleLbl="solidFgAcc1" presStyleIdx="0" presStyleCnt="3"/>
      <dgm:spPr/>
    </dgm:pt>
    <dgm:pt modelId="{9EE9E015-BF84-4B81-8C43-B3BCC75F0A3C}" type="pres">
      <dgm:prSet presAssocID="{5B0665B6-D7E6-4FAC-A342-CD5860535255}" presName="text_2" presStyleLbl="node1" presStyleIdx="1" presStyleCnt="3">
        <dgm:presLayoutVars>
          <dgm:bulletEnabled val="1"/>
        </dgm:presLayoutVars>
      </dgm:prSet>
      <dgm:spPr/>
      <dgm:t>
        <a:bodyPr/>
        <a:lstStyle/>
        <a:p>
          <a:endParaRPr lang="es-EC"/>
        </a:p>
      </dgm:t>
    </dgm:pt>
    <dgm:pt modelId="{A4FFED50-6E68-404B-A2A7-7D96E1892723}" type="pres">
      <dgm:prSet presAssocID="{5B0665B6-D7E6-4FAC-A342-CD5860535255}" presName="accent_2" presStyleCnt="0"/>
      <dgm:spPr/>
    </dgm:pt>
    <dgm:pt modelId="{50FB123E-4995-46D1-85FC-A297A3DB8D52}" type="pres">
      <dgm:prSet presAssocID="{5B0665B6-D7E6-4FAC-A342-CD5860535255}" presName="accentRepeatNode" presStyleLbl="solidFgAcc1" presStyleIdx="1" presStyleCnt="3"/>
      <dgm:spPr/>
    </dgm:pt>
    <dgm:pt modelId="{FA5A5ACD-C86F-4060-8A44-938C569AA5B2}" type="pres">
      <dgm:prSet presAssocID="{9B200F78-00A8-418D-B2A5-B588C1A23067}" presName="text_3" presStyleLbl="node1" presStyleIdx="2" presStyleCnt="3">
        <dgm:presLayoutVars>
          <dgm:bulletEnabled val="1"/>
        </dgm:presLayoutVars>
      </dgm:prSet>
      <dgm:spPr/>
      <dgm:t>
        <a:bodyPr/>
        <a:lstStyle/>
        <a:p>
          <a:endParaRPr lang="es-EC"/>
        </a:p>
      </dgm:t>
    </dgm:pt>
    <dgm:pt modelId="{1971E786-BCCA-4A68-92A2-805D3A156242}" type="pres">
      <dgm:prSet presAssocID="{9B200F78-00A8-418D-B2A5-B588C1A23067}" presName="accent_3" presStyleCnt="0"/>
      <dgm:spPr/>
    </dgm:pt>
    <dgm:pt modelId="{385C0926-ADE7-41F7-BC14-164D0155D8F6}" type="pres">
      <dgm:prSet presAssocID="{9B200F78-00A8-418D-B2A5-B588C1A23067}" presName="accentRepeatNode" presStyleLbl="solidFgAcc1" presStyleIdx="2" presStyleCnt="3"/>
      <dgm:spPr/>
    </dgm:pt>
  </dgm:ptLst>
  <dgm:cxnLst>
    <dgm:cxn modelId="{F2E51D86-7D0E-4A2A-942D-6D9D47806ADE}" type="presOf" srcId="{9B200F78-00A8-418D-B2A5-B588C1A23067}" destId="{FA5A5ACD-C86F-4060-8A44-938C569AA5B2}" srcOrd="0" destOrd="0" presId="urn:microsoft.com/office/officeart/2008/layout/VerticalCurvedList"/>
    <dgm:cxn modelId="{8C9292EB-FA6B-4F63-93C3-15C6C375EE26}" srcId="{223E0206-EDF5-41A9-B641-3029CA2357EC}" destId="{5B0665B6-D7E6-4FAC-A342-CD5860535255}" srcOrd="1" destOrd="0" parTransId="{49D69280-32E0-4E69-A955-0D9B8606342C}" sibTransId="{336B54B7-93B1-4159-9C5B-AD14960A21E4}"/>
    <dgm:cxn modelId="{81E931A7-E6C0-4841-A904-55FF23D440D8}" srcId="{223E0206-EDF5-41A9-B641-3029CA2357EC}" destId="{9B200F78-00A8-418D-B2A5-B588C1A23067}" srcOrd="2" destOrd="0" parTransId="{CD132CF6-2344-4528-8658-711066177301}" sibTransId="{0C1DF350-1AA3-4E50-8708-796DE07A1803}"/>
    <dgm:cxn modelId="{BC1472FD-357B-4C52-B144-2864CAF097B7}" type="presOf" srcId="{223E0206-EDF5-41A9-B641-3029CA2357EC}" destId="{7720A9A3-99E2-4EB7-BC1C-155CA118AE19}" srcOrd="0" destOrd="0" presId="urn:microsoft.com/office/officeart/2008/layout/VerticalCurvedList"/>
    <dgm:cxn modelId="{F3F851C4-34C4-4E84-8B25-C16DE389303C}" type="presOf" srcId="{5B0665B6-D7E6-4FAC-A342-CD5860535255}" destId="{9EE9E015-BF84-4B81-8C43-B3BCC75F0A3C}" srcOrd="0" destOrd="0" presId="urn:microsoft.com/office/officeart/2008/layout/VerticalCurvedList"/>
    <dgm:cxn modelId="{7A11B865-F77D-40D0-9DFA-60EAC8C72010}" type="presOf" srcId="{7FFA26C9-092E-4712-BB25-06621B41C6F6}" destId="{74C84741-955A-4BF6-B37B-D7FD966E556A}" srcOrd="0" destOrd="0" presId="urn:microsoft.com/office/officeart/2008/layout/VerticalCurvedList"/>
    <dgm:cxn modelId="{0CC41E85-EFB6-4F5C-B728-C3253D0D016B}" srcId="{223E0206-EDF5-41A9-B641-3029CA2357EC}" destId="{03D7F63A-2730-4049-A918-574C5B248122}" srcOrd="0" destOrd="0" parTransId="{51085246-2B51-4482-AE3C-2E863103942E}" sibTransId="{7FFA26C9-092E-4712-BB25-06621B41C6F6}"/>
    <dgm:cxn modelId="{B21FE9A4-E4B6-4394-801E-61574044FADD}" type="presOf" srcId="{03D7F63A-2730-4049-A918-574C5B248122}" destId="{45420E54-7E21-4DAA-903F-59457A2A4DD0}" srcOrd="0" destOrd="0" presId="urn:microsoft.com/office/officeart/2008/layout/VerticalCurvedList"/>
    <dgm:cxn modelId="{4747EC45-1B0C-47DA-A379-F51F962A8CE7}" type="presParOf" srcId="{7720A9A3-99E2-4EB7-BC1C-155CA118AE19}" destId="{95CA1449-A42B-46CA-B484-5F558AB36A90}" srcOrd="0" destOrd="0" presId="urn:microsoft.com/office/officeart/2008/layout/VerticalCurvedList"/>
    <dgm:cxn modelId="{8A9275D6-C3B7-4132-86BF-4DB80E5F7DF9}" type="presParOf" srcId="{95CA1449-A42B-46CA-B484-5F558AB36A90}" destId="{4A21BFC1-9EF9-4A11-883C-3F9DD96D89C9}" srcOrd="0" destOrd="0" presId="urn:microsoft.com/office/officeart/2008/layout/VerticalCurvedList"/>
    <dgm:cxn modelId="{76F4B820-B0C3-4A62-81D6-D517A4BBE492}" type="presParOf" srcId="{4A21BFC1-9EF9-4A11-883C-3F9DD96D89C9}" destId="{E4A8584E-BFEA-4B4E-BC86-956A8C8D083D}" srcOrd="0" destOrd="0" presId="urn:microsoft.com/office/officeart/2008/layout/VerticalCurvedList"/>
    <dgm:cxn modelId="{3C294DEC-D1A7-4B0C-A97F-63C06FC9B842}" type="presParOf" srcId="{4A21BFC1-9EF9-4A11-883C-3F9DD96D89C9}" destId="{74C84741-955A-4BF6-B37B-D7FD966E556A}" srcOrd="1" destOrd="0" presId="urn:microsoft.com/office/officeart/2008/layout/VerticalCurvedList"/>
    <dgm:cxn modelId="{3DC09E84-6AAD-4BDB-AA9C-6536C390F4FA}" type="presParOf" srcId="{4A21BFC1-9EF9-4A11-883C-3F9DD96D89C9}" destId="{9E35A6A5-BFEE-4855-BE5B-EB5228AB1FF2}" srcOrd="2" destOrd="0" presId="urn:microsoft.com/office/officeart/2008/layout/VerticalCurvedList"/>
    <dgm:cxn modelId="{46599239-B885-479F-ADCF-1CE487A2CDCD}" type="presParOf" srcId="{4A21BFC1-9EF9-4A11-883C-3F9DD96D89C9}" destId="{59397329-0A1A-4A2D-A66A-EC22C2E7CEDF}" srcOrd="3" destOrd="0" presId="urn:microsoft.com/office/officeart/2008/layout/VerticalCurvedList"/>
    <dgm:cxn modelId="{1C6523F4-90BB-4EF5-9BF9-97403B5366E1}" type="presParOf" srcId="{95CA1449-A42B-46CA-B484-5F558AB36A90}" destId="{45420E54-7E21-4DAA-903F-59457A2A4DD0}" srcOrd="1" destOrd="0" presId="urn:microsoft.com/office/officeart/2008/layout/VerticalCurvedList"/>
    <dgm:cxn modelId="{DF03BB46-98AA-48FD-85E9-024755BE62D0}" type="presParOf" srcId="{95CA1449-A42B-46CA-B484-5F558AB36A90}" destId="{AF71FC64-8A2C-4CFD-85F1-F19FBCB420C8}" srcOrd="2" destOrd="0" presId="urn:microsoft.com/office/officeart/2008/layout/VerticalCurvedList"/>
    <dgm:cxn modelId="{109C4930-3F93-4898-B7BF-EC1AC1ED816F}" type="presParOf" srcId="{AF71FC64-8A2C-4CFD-85F1-F19FBCB420C8}" destId="{3A85AAAF-0517-4294-B144-D48D73544274}" srcOrd="0" destOrd="0" presId="urn:microsoft.com/office/officeart/2008/layout/VerticalCurvedList"/>
    <dgm:cxn modelId="{35CE00DC-4001-4DA9-9AAE-46E13DBE697F}" type="presParOf" srcId="{95CA1449-A42B-46CA-B484-5F558AB36A90}" destId="{9EE9E015-BF84-4B81-8C43-B3BCC75F0A3C}" srcOrd="3" destOrd="0" presId="urn:microsoft.com/office/officeart/2008/layout/VerticalCurvedList"/>
    <dgm:cxn modelId="{6A104CC8-B0A4-4427-B369-E367479BF7D2}" type="presParOf" srcId="{95CA1449-A42B-46CA-B484-5F558AB36A90}" destId="{A4FFED50-6E68-404B-A2A7-7D96E1892723}" srcOrd="4" destOrd="0" presId="urn:microsoft.com/office/officeart/2008/layout/VerticalCurvedList"/>
    <dgm:cxn modelId="{0E301217-8E47-49E1-9C69-B5608AEF854D}" type="presParOf" srcId="{A4FFED50-6E68-404B-A2A7-7D96E1892723}" destId="{50FB123E-4995-46D1-85FC-A297A3DB8D52}" srcOrd="0" destOrd="0" presId="urn:microsoft.com/office/officeart/2008/layout/VerticalCurvedList"/>
    <dgm:cxn modelId="{067CE557-52FF-4929-9FA8-CFF12A1B473D}" type="presParOf" srcId="{95CA1449-A42B-46CA-B484-5F558AB36A90}" destId="{FA5A5ACD-C86F-4060-8A44-938C569AA5B2}" srcOrd="5" destOrd="0" presId="urn:microsoft.com/office/officeart/2008/layout/VerticalCurvedList"/>
    <dgm:cxn modelId="{F67F7F01-8E26-49C5-AF0D-CE0AFB6E64E4}" type="presParOf" srcId="{95CA1449-A42B-46CA-B484-5F558AB36A90}" destId="{1971E786-BCCA-4A68-92A2-805D3A156242}" srcOrd="6" destOrd="0" presId="urn:microsoft.com/office/officeart/2008/layout/VerticalCurvedList"/>
    <dgm:cxn modelId="{E6A773D1-50BD-4EAB-9AFA-9EF2E9F806E9}" type="presParOf" srcId="{1971E786-BCCA-4A68-92A2-805D3A156242}" destId="{385C0926-ADE7-41F7-BC14-164D0155D8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C7404F-2507-4658-9F06-35F2AAF2D437}" type="doc">
      <dgm:prSet loTypeId="urn:microsoft.com/office/officeart/2005/8/layout/bList2" loCatId="list" qsTypeId="urn:microsoft.com/office/officeart/2005/8/quickstyle/3d3" qsCatId="3D" csTypeId="urn:microsoft.com/office/officeart/2005/8/colors/colorful1" csCatId="colorful" phldr="1"/>
      <dgm:spPr/>
      <dgm:t>
        <a:bodyPr/>
        <a:lstStyle/>
        <a:p>
          <a:endParaRPr lang="es-EC"/>
        </a:p>
      </dgm:t>
    </dgm:pt>
    <dgm:pt modelId="{2072DAD8-FB3F-4EC0-98B5-4D88147B6BB2}">
      <dgm:prSet phldrT="[Texto]"/>
      <dgm:spPr/>
      <dgm:t>
        <a:bodyPr/>
        <a:lstStyle/>
        <a:p>
          <a:pPr>
            <a:lnSpc>
              <a:spcPct val="100000"/>
            </a:lnSpc>
            <a:spcAft>
              <a:spcPts val="0"/>
            </a:spcAft>
          </a:pPr>
          <a:r>
            <a:rPr lang="es-EC" dirty="0" smtClean="0"/>
            <a:t>BANCO ESTATAL</a:t>
          </a:r>
          <a:endParaRPr lang="es-EC" dirty="0"/>
        </a:p>
      </dgm:t>
    </dgm:pt>
    <dgm:pt modelId="{6CA2B9F0-8DF0-4376-A7BF-A1AA52AE07E3}" type="parTrans" cxnId="{1D9FB2F7-D272-4ABA-BDE2-E4FE6ABADA76}">
      <dgm:prSet/>
      <dgm:spPr/>
      <dgm:t>
        <a:bodyPr/>
        <a:lstStyle/>
        <a:p>
          <a:endParaRPr lang="es-EC"/>
        </a:p>
      </dgm:t>
    </dgm:pt>
    <dgm:pt modelId="{5E5C156F-B00E-4D0C-8D84-46572BEE6BA3}" type="sibTrans" cxnId="{1D9FB2F7-D272-4ABA-BDE2-E4FE6ABADA76}">
      <dgm:prSet/>
      <dgm:spPr/>
      <dgm:t>
        <a:bodyPr/>
        <a:lstStyle/>
        <a:p>
          <a:endParaRPr lang="es-EC"/>
        </a:p>
      </dgm:t>
    </dgm:pt>
    <dgm:pt modelId="{AFD65552-B5C4-4956-AF97-48CF836F92F1}">
      <dgm:prSet phldrT="[Texto]">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spcAft>
              <a:spcPts val="0"/>
            </a:spcAft>
          </a:pPr>
          <a:r>
            <a:rPr lang="es-EC" dirty="0" smtClean="0"/>
            <a:t>Instrumentar la política de inclusión financiera del Gobierno Nacional.</a:t>
          </a:r>
          <a:endParaRPr lang="es-EC" dirty="0"/>
        </a:p>
      </dgm:t>
    </dgm:pt>
    <dgm:pt modelId="{06BE3AA4-0729-4C13-B309-18ED85C2B467}" type="parTrans" cxnId="{A9FA6743-BB4F-4946-BC23-4B06C0E56B19}">
      <dgm:prSet/>
      <dgm:spPr/>
      <dgm:t>
        <a:bodyPr/>
        <a:lstStyle/>
        <a:p>
          <a:endParaRPr lang="es-EC"/>
        </a:p>
      </dgm:t>
    </dgm:pt>
    <dgm:pt modelId="{B6D5D6E1-D512-4895-96D8-268279974031}" type="sibTrans" cxnId="{A9FA6743-BB4F-4946-BC23-4B06C0E56B19}">
      <dgm:prSet/>
      <dgm:spPr/>
      <dgm:t>
        <a:bodyPr/>
        <a:lstStyle/>
        <a:p>
          <a:endParaRPr lang="es-EC"/>
        </a:p>
      </dgm:t>
    </dgm:pt>
    <dgm:pt modelId="{35C60346-17E2-4B69-8C47-A00310656FEB}">
      <dgm:prSet/>
      <dgm:spPr/>
      <dgm:t>
        <a:bodyPr/>
        <a:lstStyle/>
        <a:p>
          <a:pPr>
            <a:lnSpc>
              <a:spcPct val="100000"/>
            </a:lnSpc>
            <a:spcAft>
              <a:spcPts val="0"/>
            </a:spcAft>
          </a:pPr>
          <a:r>
            <a:rPr lang="es-EC" dirty="0" smtClean="0"/>
            <a:t>Potenciar el Sistema Nacional de Pagos ya que es preponderante lograr que las entidades que no participan todavía del Sistema Nacional de Pagos lo hagan, hasta consolidar las operaciones financieras en un solo sistema.</a:t>
          </a:r>
          <a:endParaRPr lang="es-EC" dirty="0"/>
        </a:p>
      </dgm:t>
    </dgm:pt>
    <dgm:pt modelId="{B3EDC1F3-CBEE-40EE-9063-319F81BEFE19}" type="parTrans" cxnId="{ADA23FA5-F910-48D0-8A4C-4F203C9E7394}">
      <dgm:prSet/>
      <dgm:spPr/>
      <dgm:t>
        <a:bodyPr/>
        <a:lstStyle/>
        <a:p>
          <a:endParaRPr lang="es-EC"/>
        </a:p>
      </dgm:t>
    </dgm:pt>
    <dgm:pt modelId="{3CD277C9-08F7-4E7A-B732-7189AF1814A5}" type="sibTrans" cxnId="{ADA23FA5-F910-48D0-8A4C-4F203C9E7394}">
      <dgm:prSet/>
      <dgm:spPr/>
      <dgm:t>
        <a:bodyPr/>
        <a:lstStyle/>
        <a:p>
          <a:endParaRPr lang="es-EC"/>
        </a:p>
      </dgm:t>
    </dgm:pt>
    <dgm:pt modelId="{77A0DDBC-4607-4936-83CF-FF88864847D1}">
      <dgm:prSet/>
      <dgm:spPr/>
      <dgm:t>
        <a:bodyPr/>
        <a:lstStyle/>
        <a:p>
          <a:pPr>
            <a:lnSpc>
              <a:spcPct val="100000"/>
            </a:lnSpc>
            <a:spcAft>
              <a:spcPts val="0"/>
            </a:spcAft>
          </a:pPr>
          <a:r>
            <a:rPr lang="es-EC" dirty="0" smtClean="0"/>
            <a:t>Realizar de manera continua una campaña para el buen uso de los billetes, ya que el mismo representa un gasto para el Gobierno.</a:t>
          </a:r>
          <a:endParaRPr lang="es-EC" dirty="0"/>
        </a:p>
      </dgm:t>
    </dgm:pt>
    <dgm:pt modelId="{806B6E21-13BE-470E-B338-CDD8CCB61027}" type="parTrans" cxnId="{ED8E6A29-525E-4CE9-806C-43A81643DAA8}">
      <dgm:prSet/>
      <dgm:spPr/>
      <dgm:t>
        <a:bodyPr/>
        <a:lstStyle/>
        <a:p>
          <a:endParaRPr lang="es-EC"/>
        </a:p>
      </dgm:t>
    </dgm:pt>
    <dgm:pt modelId="{37EDD597-71AF-4B35-B0BA-87D87652048B}" type="sibTrans" cxnId="{ED8E6A29-525E-4CE9-806C-43A81643DAA8}">
      <dgm:prSet/>
      <dgm:spPr/>
      <dgm:t>
        <a:bodyPr/>
        <a:lstStyle/>
        <a:p>
          <a:endParaRPr lang="es-EC"/>
        </a:p>
      </dgm:t>
    </dgm:pt>
    <dgm:pt modelId="{CB20F2F8-883B-402D-8B90-BDC2D1D40A85}">
      <dgm:prSet/>
      <dgm:spPr/>
      <dgm:t>
        <a:bodyPr/>
        <a:lstStyle/>
        <a:p>
          <a:pPr>
            <a:lnSpc>
              <a:spcPct val="100000"/>
            </a:lnSpc>
            <a:spcAft>
              <a:spcPts val="0"/>
            </a:spcAft>
          </a:pPr>
          <a:r>
            <a:rPr lang="es-EC" dirty="0" smtClean="0"/>
            <a:t>Contribuir a la formación económica de niños y jóvenes de manera complementaria con la formación que reciben en la escuela, a fin de brindarles las herramientas necesarias para acceder a una mayor y mejor información en el futuro, que les permita tomar adecuadamente sus decisiones de consumo, crédito, ahorro e inversión. </a:t>
          </a:r>
          <a:endParaRPr lang="es-EC" dirty="0"/>
        </a:p>
      </dgm:t>
    </dgm:pt>
    <dgm:pt modelId="{665AB88C-B65D-4AEB-A493-76E7D94A7A5D}" type="parTrans" cxnId="{63916B8F-3B96-4A51-8DC4-EB19EDDA73B5}">
      <dgm:prSet/>
      <dgm:spPr/>
      <dgm:t>
        <a:bodyPr/>
        <a:lstStyle/>
        <a:p>
          <a:endParaRPr lang="es-EC"/>
        </a:p>
      </dgm:t>
    </dgm:pt>
    <dgm:pt modelId="{3DFD678B-7B88-4BA5-BC73-CED105F3D729}" type="sibTrans" cxnId="{63916B8F-3B96-4A51-8DC4-EB19EDDA73B5}">
      <dgm:prSet/>
      <dgm:spPr/>
      <dgm:t>
        <a:bodyPr/>
        <a:lstStyle/>
        <a:p>
          <a:endParaRPr lang="es-EC"/>
        </a:p>
      </dgm:t>
    </dgm:pt>
    <dgm:pt modelId="{DF49F9FE-E946-447D-B7BF-FE16E9EB7BC7}">
      <dgm:prSet/>
      <dgm:spPr/>
      <dgm:t>
        <a:bodyPr/>
        <a:lstStyle/>
        <a:p>
          <a:pPr>
            <a:lnSpc>
              <a:spcPct val="100000"/>
            </a:lnSpc>
            <a:spcAft>
              <a:spcPts val="0"/>
            </a:spcAft>
          </a:pPr>
          <a:r>
            <a:rPr lang="es-EC" dirty="0" smtClean="0"/>
            <a:t>Ser apoyo y garantía para el BIESS en los desembolsos y cumplimientos de pagos según las tablas de amortización fijadas entre la banca de primer piso y segundo piso.  </a:t>
          </a:r>
          <a:endParaRPr lang="es-EC" dirty="0"/>
        </a:p>
      </dgm:t>
    </dgm:pt>
    <dgm:pt modelId="{6DEE6C65-BE73-4BC6-A86B-446EF9852174}" type="parTrans" cxnId="{D7F4ABC1-33B3-4429-8228-B7551328DF0A}">
      <dgm:prSet/>
      <dgm:spPr/>
      <dgm:t>
        <a:bodyPr/>
        <a:lstStyle/>
        <a:p>
          <a:endParaRPr lang="es-EC"/>
        </a:p>
      </dgm:t>
    </dgm:pt>
    <dgm:pt modelId="{72CDC7C4-4D32-46BE-A5B8-C01A27F7BC50}" type="sibTrans" cxnId="{D7F4ABC1-33B3-4429-8228-B7551328DF0A}">
      <dgm:prSet/>
      <dgm:spPr/>
      <dgm:t>
        <a:bodyPr/>
        <a:lstStyle/>
        <a:p>
          <a:endParaRPr lang="es-EC"/>
        </a:p>
      </dgm:t>
    </dgm:pt>
    <dgm:pt modelId="{F5A9BCD8-C1FE-4CD9-B119-26358B578C2E}" type="pres">
      <dgm:prSet presAssocID="{33C7404F-2507-4658-9F06-35F2AAF2D437}" presName="diagram" presStyleCnt="0">
        <dgm:presLayoutVars>
          <dgm:dir/>
          <dgm:animLvl val="lvl"/>
          <dgm:resizeHandles val="exact"/>
        </dgm:presLayoutVars>
      </dgm:prSet>
      <dgm:spPr/>
      <dgm:t>
        <a:bodyPr/>
        <a:lstStyle/>
        <a:p>
          <a:endParaRPr lang="es-EC"/>
        </a:p>
      </dgm:t>
    </dgm:pt>
    <dgm:pt modelId="{955AF7EE-6F3D-4983-BCC6-66A18E701DD4}" type="pres">
      <dgm:prSet presAssocID="{2072DAD8-FB3F-4EC0-98B5-4D88147B6BB2}" presName="compNode" presStyleCnt="0"/>
      <dgm:spPr/>
    </dgm:pt>
    <dgm:pt modelId="{458547A7-B6EB-4BFA-BC64-4F13507B5282}" type="pres">
      <dgm:prSet presAssocID="{2072DAD8-FB3F-4EC0-98B5-4D88147B6BB2}" presName="childRect" presStyleLbl="bgAcc1" presStyleIdx="0" presStyleCnt="1" custScaleX="182309" custScaleY="119703" custLinFactNeighborY="-8727">
        <dgm:presLayoutVars>
          <dgm:bulletEnabled val="1"/>
        </dgm:presLayoutVars>
      </dgm:prSet>
      <dgm:spPr/>
      <dgm:t>
        <a:bodyPr/>
        <a:lstStyle/>
        <a:p>
          <a:endParaRPr lang="es-EC"/>
        </a:p>
      </dgm:t>
    </dgm:pt>
    <dgm:pt modelId="{38FFFD51-E7C4-4666-9FD8-E565D3CC2EAB}" type="pres">
      <dgm:prSet presAssocID="{2072DAD8-FB3F-4EC0-98B5-4D88147B6BB2}" presName="parentText" presStyleLbl="node1" presStyleIdx="0" presStyleCnt="0">
        <dgm:presLayoutVars>
          <dgm:chMax val="0"/>
          <dgm:bulletEnabled val="1"/>
        </dgm:presLayoutVars>
      </dgm:prSet>
      <dgm:spPr/>
      <dgm:t>
        <a:bodyPr/>
        <a:lstStyle/>
        <a:p>
          <a:endParaRPr lang="es-EC"/>
        </a:p>
      </dgm:t>
    </dgm:pt>
    <dgm:pt modelId="{38E85626-EA5C-41AD-BECE-EF1D86F56970}" type="pres">
      <dgm:prSet presAssocID="{2072DAD8-FB3F-4EC0-98B5-4D88147B6BB2}" presName="parentRect" presStyleLbl="alignNode1" presStyleIdx="0" presStyleCnt="1" custScaleX="182309"/>
      <dgm:spPr/>
      <dgm:t>
        <a:bodyPr/>
        <a:lstStyle/>
        <a:p>
          <a:endParaRPr lang="es-EC"/>
        </a:p>
      </dgm:t>
    </dgm:pt>
    <dgm:pt modelId="{5B9C03F2-A254-4DB4-B95D-6D1B5D15E200}" type="pres">
      <dgm:prSet presAssocID="{2072DAD8-FB3F-4EC0-98B5-4D88147B6BB2}" presName="adorn" presStyleLbl="fgAccFollowNode1" presStyleIdx="0" presStyleCnt="1" custLinFactNeighborX="94350" custLinFactNeighborY="-20797"/>
      <dgm:spPr>
        <a:blipFill rotWithShape="1">
          <a:blip xmlns:r="http://schemas.openxmlformats.org/officeDocument/2006/relationships" r:embed="rId1"/>
          <a:stretch>
            <a:fillRect/>
          </a:stretch>
        </a:blipFill>
      </dgm:spPr>
      <dgm:t>
        <a:bodyPr/>
        <a:lstStyle/>
        <a:p>
          <a:endParaRPr lang="es-EC"/>
        </a:p>
      </dgm:t>
    </dgm:pt>
  </dgm:ptLst>
  <dgm:cxnLst>
    <dgm:cxn modelId="{C1F7C7E0-7689-4472-A934-A5DD09A42541}" type="presOf" srcId="{33C7404F-2507-4658-9F06-35F2AAF2D437}" destId="{F5A9BCD8-C1FE-4CD9-B119-26358B578C2E}" srcOrd="0" destOrd="0" presId="urn:microsoft.com/office/officeart/2005/8/layout/bList2"/>
    <dgm:cxn modelId="{ED8E6A29-525E-4CE9-806C-43A81643DAA8}" srcId="{2072DAD8-FB3F-4EC0-98B5-4D88147B6BB2}" destId="{77A0DDBC-4607-4936-83CF-FF88864847D1}" srcOrd="2" destOrd="0" parTransId="{806B6E21-13BE-470E-B338-CDD8CCB61027}" sibTransId="{37EDD597-71AF-4B35-B0BA-87D87652048B}"/>
    <dgm:cxn modelId="{D7F4ABC1-33B3-4429-8228-B7551328DF0A}" srcId="{2072DAD8-FB3F-4EC0-98B5-4D88147B6BB2}" destId="{DF49F9FE-E946-447D-B7BF-FE16E9EB7BC7}" srcOrd="4" destOrd="0" parTransId="{6DEE6C65-BE73-4BC6-A86B-446EF9852174}" sibTransId="{72CDC7C4-4D32-46BE-A5B8-C01A27F7BC50}"/>
    <dgm:cxn modelId="{6F78CDB9-7123-4E97-A6DC-BD89870C8164}" type="presOf" srcId="{AFD65552-B5C4-4956-AF97-48CF836F92F1}" destId="{458547A7-B6EB-4BFA-BC64-4F13507B5282}" srcOrd="0" destOrd="0" presId="urn:microsoft.com/office/officeart/2005/8/layout/bList2"/>
    <dgm:cxn modelId="{71D1684C-0230-4B23-8D51-CD6DF2B31C28}" type="presOf" srcId="{DF49F9FE-E946-447D-B7BF-FE16E9EB7BC7}" destId="{458547A7-B6EB-4BFA-BC64-4F13507B5282}" srcOrd="0" destOrd="4" presId="urn:microsoft.com/office/officeart/2005/8/layout/bList2"/>
    <dgm:cxn modelId="{D11F5FF9-98FB-45D9-8150-60722DC07877}" type="presOf" srcId="{77A0DDBC-4607-4936-83CF-FF88864847D1}" destId="{458547A7-B6EB-4BFA-BC64-4F13507B5282}" srcOrd="0" destOrd="2" presId="urn:microsoft.com/office/officeart/2005/8/layout/bList2"/>
    <dgm:cxn modelId="{47060232-73CD-405F-AFD1-990FB2B46DD8}" type="presOf" srcId="{2072DAD8-FB3F-4EC0-98B5-4D88147B6BB2}" destId="{38E85626-EA5C-41AD-BECE-EF1D86F56970}" srcOrd="1" destOrd="0" presId="urn:microsoft.com/office/officeart/2005/8/layout/bList2"/>
    <dgm:cxn modelId="{63916B8F-3B96-4A51-8DC4-EB19EDDA73B5}" srcId="{2072DAD8-FB3F-4EC0-98B5-4D88147B6BB2}" destId="{CB20F2F8-883B-402D-8B90-BDC2D1D40A85}" srcOrd="3" destOrd="0" parTransId="{665AB88C-B65D-4AEB-A493-76E7D94A7A5D}" sibTransId="{3DFD678B-7B88-4BA5-BC73-CED105F3D729}"/>
    <dgm:cxn modelId="{F40913A9-4D22-44CE-A71B-2FC229BFB5DE}" type="presOf" srcId="{35C60346-17E2-4B69-8C47-A00310656FEB}" destId="{458547A7-B6EB-4BFA-BC64-4F13507B5282}" srcOrd="0" destOrd="1" presId="urn:microsoft.com/office/officeart/2005/8/layout/bList2"/>
    <dgm:cxn modelId="{E4739DED-6930-40F5-B14A-D96CE8BD51CA}" type="presOf" srcId="{CB20F2F8-883B-402D-8B90-BDC2D1D40A85}" destId="{458547A7-B6EB-4BFA-BC64-4F13507B5282}" srcOrd="0" destOrd="3" presId="urn:microsoft.com/office/officeart/2005/8/layout/bList2"/>
    <dgm:cxn modelId="{A9FA6743-BB4F-4946-BC23-4B06C0E56B19}" srcId="{2072DAD8-FB3F-4EC0-98B5-4D88147B6BB2}" destId="{AFD65552-B5C4-4956-AF97-48CF836F92F1}" srcOrd="0" destOrd="0" parTransId="{06BE3AA4-0729-4C13-B309-18ED85C2B467}" sibTransId="{B6D5D6E1-D512-4895-96D8-268279974031}"/>
    <dgm:cxn modelId="{ADA23FA5-F910-48D0-8A4C-4F203C9E7394}" srcId="{2072DAD8-FB3F-4EC0-98B5-4D88147B6BB2}" destId="{35C60346-17E2-4B69-8C47-A00310656FEB}" srcOrd="1" destOrd="0" parTransId="{B3EDC1F3-CBEE-40EE-9063-319F81BEFE19}" sibTransId="{3CD277C9-08F7-4E7A-B732-7189AF1814A5}"/>
    <dgm:cxn modelId="{1D9FB2F7-D272-4ABA-BDE2-E4FE6ABADA76}" srcId="{33C7404F-2507-4658-9F06-35F2AAF2D437}" destId="{2072DAD8-FB3F-4EC0-98B5-4D88147B6BB2}" srcOrd="0" destOrd="0" parTransId="{6CA2B9F0-8DF0-4376-A7BF-A1AA52AE07E3}" sibTransId="{5E5C156F-B00E-4D0C-8D84-46572BEE6BA3}"/>
    <dgm:cxn modelId="{E329E659-EAAC-4E5C-989F-9B6A6F104EA8}" type="presOf" srcId="{2072DAD8-FB3F-4EC0-98B5-4D88147B6BB2}" destId="{38FFFD51-E7C4-4666-9FD8-E565D3CC2EAB}" srcOrd="0" destOrd="0" presId="urn:microsoft.com/office/officeart/2005/8/layout/bList2"/>
    <dgm:cxn modelId="{DB8F4B2D-065F-45DE-93B8-54E96191E175}" type="presParOf" srcId="{F5A9BCD8-C1FE-4CD9-B119-26358B578C2E}" destId="{955AF7EE-6F3D-4983-BCC6-66A18E701DD4}" srcOrd="0" destOrd="0" presId="urn:microsoft.com/office/officeart/2005/8/layout/bList2"/>
    <dgm:cxn modelId="{14A2FB75-650C-4DAD-BA9F-4F138014E2B5}" type="presParOf" srcId="{955AF7EE-6F3D-4983-BCC6-66A18E701DD4}" destId="{458547A7-B6EB-4BFA-BC64-4F13507B5282}" srcOrd="0" destOrd="0" presId="urn:microsoft.com/office/officeart/2005/8/layout/bList2"/>
    <dgm:cxn modelId="{4213D01D-9AD5-48CE-A9EF-0985B76CAC00}" type="presParOf" srcId="{955AF7EE-6F3D-4983-BCC6-66A18E701DD4}" destId="{38FFFD51-E7C4-4666-9FD8-E565D3CC2EAB}" srcOrd="1" destOrd="0" presId="urn:microsoft.com/office/officeart/2005/8/layout/bList2"/>
    <dgm:cxn modelId="{1386CBDF-77C2-406F-AD81-A7176B0F2047}" type="presParOf" srcId="{955AF7EE-6F3D-4983-BCC6-66A18E701DD4}" destId="{38E85626-EA5C-41AD-BECE-EF1D86F56970}" srcOrd="2" destOrd="0" presId="urn:microsoft.com/office/officeart/2005/8/layout/bList2"/>
    <dgm:cxn modelId="{C1908029-02F4-498D-8BF3-FD8632CF8AFD}" type="presParOf" srcId="{955AF7EE-6F3D-4983-BCC6-66A18E701DD4}" destId="{5B9C03F2-A254-4DB4-B95D-6D1B5D15E2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29DE505-564A-4CCC-A26A-C23BD319A272}" type="doc">
      <dgm:prSet loTypeId="urn:microsoft.com/office/officeart/2005/8/layout/bList2" loCatId="list" qsTypeId="urn:microsoft.com/office/officeart/2005/8/quickstyle/simple1" qsCatId="simple" csTypeId="urn:microsoft.com/office/officeart/2005/8/colors/accent1_2" csCatId="accent1" phldr="1"/>
      <dgm:spPr/>
    </dgm:pt>
    <dgm:pt modelId="{B0CCC5BF-6A3F-4B6D-AA4D-600121E93088}">
      <dgm:prSet phldrT="[Texto]"/>
      <dgm:spPr>
        <a:solidFill>
          <a:srgbClr val="FFFF99"/>
        </a:solidFill>
      </dgm:spPr>
      <dgm:t>
        <a:bodyPr/>
        <a:lstStyle/>
        <a:p>
          <a:r>
            <a:rPr lang="es-EC" dirty="0" smtClean="0">
              <a:solidFill>
                <a:schemeClr val="tx1"/>
              </a:solidFill>
            </a:rPr>
            <a:t>BANCO REGULADOR</a:t>
          </a:r>
          <a:endParaRPr lang="es-EC" dirty="0">
            <a:solidFill>
              <a:schemeClr val="tx1"/>
            </a:solidFill>
          </a:endParaRPr>
        </a:p>
      </dgm:t>
    </dgm:pt>
    <dgm:pt modelId="{F57F3EA0-B07D-4B8E-B935-AE6F292E5CE9}" type="parTrans" cxnId="{2A52EEA0-4DB2-4137-BFB6-2807E8494157}">
      <dgm:prSet/>
      <dgm:spPr/>
      <dgm:t>
        <a:bodyPr/>
        <a:lstStyle/>
        <a:p>
          <a:endParaRPr lang="es-EC">
            <a:solidFill>
              <a:schemeClr val="tx1"/>
            </a:solidFill>
          </a:endParaRPr>
        </a:p>
      </dgm:t>
    </dgm:pt>
    <dgm:pt modelId="{A4D0703B-FE38-4CEF-8E5F-2E9BF985F910}" type="sibTrans" cxnId="{2A52EEA0-4DB2-4137-BFB6-2807E8494157}">
      <dgm:prSet/>
      <dgm:spPr/>
      <dgm:t>
        <a:bodyPr/>
        <a:lstStyle/>
        <a:p>
          <a:endParaRPr lang="es-EC">
            <a:solidFill>
              <a:schemeClr val="tx1"/>
            </a:solidFill>
          </a:endParaRPr>
        </a:p>
      </dgm:t>
    </dgm:pt>
    <dgm:pt modelId="{4114D935-1C23-4F44-8A5D-D8DB1376EB94}">
      <dgm:prSet/>
      <dgm:spPr/>
      <dgm:t>
        <a:bodyPr/>
        <a:lstStyle/>
        <a:p>
          <a:r>
            <a:rPr lang="es-EC" dirty="0" smtClean="0">
              <a:solidFill>
                <a:schemeClr val="tx1"/>
              </a:solidFill>
            </a:rPr>
            <a:t>En el manejo de la Cámara de compensación del Sistema Bancario Nacional al dotar al sistema de un mecanismo que regula el flujo de documentos interbancarios. </a:t>
          </a:r>
          <a:endParaRPr lang="es-EC" dirty="0">
            <a:solidFill>
              <a:schemeClr val="tx1"/>
            </a:solidFill>
          </a:endParaRPr>
        </a:p>
      </dgm:t>
    </dgm:pt>
    <dgm:pt modelId="{05E743AA-2A04-4349-82E4-1589B55535A2}" type="parTrans" cxnId="{BDC6572E-63E8-4FA5-A5DD-98868A41D164}">
      <dgm:prSet/>
      <dgm:spPr/>
      <dgm:t>
        <a:bodyPr/>
        <a:lstStyle/>
        <a:p>
          <a:endParaRPr lang="es-EC">
            <a:solidFill>
              <a:schemeClr val="tx1"/>
            </a:solidFill>
          </a:endParaRPr>
        </a:p>
      </dgm:t>
    </dgm:pt>
    <dgm:pt modelId="{8AF6279D-C8E3-4836-AFB7-FC83B7201B96}" type="sibTrans" cxnId="{BDC6572E-63E8-4FA5-A5DD-98868A41D164}">
      <dgm:prSet/>
      <dgm:spPr/>
      <dgm:t>
        <a:bodyPr/>
        <a:lstStyle/>
        <a:p>
          <a:endParaRPr lang="es-EC">
            <a:solidFill>
              <a:schemeClr val="tx1"/>
            </a:solidFill>
          </a:endParaRPr>
        </a:p>
      </dgm:t>
    </dgm:pt>
    <dgm:pt modelId="{54044FD5-8B56-4AA5-B439-FF1721C3EC5C}" type="pres">
      <dgm:prSet presAssocID="{A29DE505-564A-4CCC-A26A-C23BD319A272}" presName="diagram" presStyleCnt="0">
        <dgm:presLayoutVars>
          <dgm:dir/>
          <dgm:animLvl val="lvl"/>
          <dgm:resizeHandles val="exact"/>
        </dgm:presLayoutVars>
      </dgm:prSet>
      <dgm:spPr/>
    </dgm:pt>
    <dgm:pt modelId="{9CDCED22-C199-4B3B-9584-45344243AC3E}" type="pres">
      <dgm:prSet presAssocID="{B0CCC5BF-6A3F-4B6D-AA4D-600121E93088}" presName="compNode" presStyleCnt="0"/>
      <dgm:spPr/>
    </dgm:pt>
    <dgm:pt modelId="{96E0A4AD-7FAA-4015-ADE0-4D8A6DBBED3A}" type="pres">
      <dgm:prSet presAssocID="{B0CCC5BF-6A3F-4B6D-AA4D-600121E93088}" presName="childRect" presStyleLbl="bgAcc1" presStyleIdx="0" presStyleCnt="1">
        <dgm:presLayoutVars>
          <dgm:bulletEnabled val="1"/>
        </dgm:presLayoutVars>
      </dgm:prSet>
      <dgm:spPr/>
      <dgm:t>
        <a:bodyPr/>
        <a:lstStyle/>
        <a:p>
          <a:endParaRPr lang="es-EC"/>
        </a:p>
      </dgm:t>
    </dgm:pt>
    <dgm:pt modelId="{1C23B72A-A901-44B6-9CAD-0FEBF03516F8}" type="pres">
      <dgm:prSet presAssocID="{B0CCC5BF-6A3F-4B6D-AA4D-600121E93088}" presName="parentText" presStyleLbl="node1" presStyleIdx="0" presStyleCnt="0">
        <dgm:presLayoutVars>
          <dgm:chMax val="0"/>
          <dgm:bulletEnabled val="1"/>
        </dgm:presLayoutVars>
      </dgm:prSet>
      <dgm:spPr/>
      <dgm:t>
        <a:bodyPr/>
        <a:lstStyle/>
        <a:p>
          <a:endParaRPr lang="es-EC"/>
        </a:p>
      </dgm:t>
    </dgm:pt>
    <dgm:pt modelId="{484E4518-2C0E-4371-B46D-92BF1D0C1384}" type="pres">
      <dgm:prSet presAssocID="{B0CCC5BF-6A3F-4B6D-AA4D-600121E93088}" presName="parentRect" presStyleLbl="alignNode1" presStyleIdx="0" presStyleCnt="1"/>
      <dgm:spPr/>
      <dgm:t>
        <a:bodyPr/>
        <a:lstStyle/>
        <a:p>
          <a:endParaRPr lang="es-EC"/>
        </a:p>
      </dgm:t>
    </dgm:pt>
    <dgm:pt modelId="{CEB45272-01CD-4146-A77A-CA31DAC25EB0}" type="pres">
      <dgm:prSet presAssocID="{B0CCC5BF-6A3F-4B6D-AA4D-600121E93088}" presName="adorn" presStyleLbl="fgAccFollowNode1" presStyleIdx="0" presStyleCnt="1"/>
      <dgm:spPr>
        <a:blipFill rotWithShape="1">
          <a:blip xmlns:r="http://schemas.openxmlformats.org/officeDocument/2006/relationships" r:embed="rId1"/>
          <a:stretch>
            <a:fillRect/>
          </a:stretch>
        </a:blipFill>
      </dgm:spPr>
    </dgm:pt>
  </dgm:ptLst>
  <dgm:cxnLst>
    <dgm:cxn modelId="{2A52EEA0-4DB2-4137-BFB6-2807E8494157}" srcId="{A29DE505-564A-4CCC-A26A-C23BD319A272}" destId="{B0CCC5BF-6A3F-4B6D-AA4D-600121E93088}" srcOrd="0" destOrd="0" parTransId="{F57F3EA0-B07D-4B8E-B935-AE6F292E5CE9}" sibTransId="{A4D0703B-FE38-4CEF-8E5F-2E9BF985F910}"/>
    <dgm:cxn modelId="{6B4EE32A-7F67-4F71-B725-92D23D34F75C}" type="presOf" srcId="{B0CCC5BF-6A3F-4B6D-AA4D-600121E93088}" destId="{1C23B72A-A901-44B6-9CAD-0FEBF03516F8}" srcOrd="0" destOrd="0" presId="urn:microsoft.com/office/officeart/2005/8/layout/bList2"/>
    <dgm:cxn modelId="{BDC6572E-63E8-4FA5-A5DD-98868A41D164}" srcId="{B0CCC5BF-6A3F-4B6D-AA4D-600121E93088}" destId="{4114D935-1C23-4F44-8A5D-D8DB1376EB94}" srcOrd="0" destOrd="0" parTransId="{05E743AA-2A04-4349-82E4-1589B55535A2}" sibTransId="{8AF6279D-C8E3-4836-AFB7-FC83B7201B96}"/>
    <dgm:cxn modelId="{C517168B-D5B8-47A2-9F3B-517D08A55261}" type="presOf" srcId="{A29DE505-564A-4CCC-A26A-C23BD319A272}" destId="{54044FD5-8B56-4AA5-B439-FF1721C3EC5C}" srcOrd="0" destOrd="0" presId="urn:microsoft.com/office/officeart/2005/8/layout/bList2"/>
    <dgm:cxn modelId="{D9A0FA29-9058-4D61-80E9-0C43C4B264FC}" type="presOf" srcId="{4114D935-1C23-4F44-8A5D-D8DB1376EB94}" destId="{96E0A4AD-7FAA-4015-ADE0-4D8A6DBBED3A}" srcOrd="0" destOrd="0" presId="urn:microsoft.com/office/officeart/2005/8/layout/bList2"/>
    <dgm:cxn modelId="{41B537BF-150B-4912-98B0-C7DB3DAE298C}" type="presOf" srcId="{B0CCC5BF-6A3F-4B6D-AA4D-600121E93088}" destId="{484E4518-2C0E-4371-B46D-92BF1D0C1384}" srcOrd="1" destOrd="0" presId="urn:microsoft.com/office/officeart/2005/8/layout/bList2"/>
    <dgm:cxn modelId="{6801EE1A-7A5D-4F18-B65C-A3A467B0759B}" type="presParOf" srcId="{54044FD5-8B56-4AA5-B439-FF1721C3EC5C}" destId="{9CDCED22-C199-4B3B-9584-45344243AC3E}" srcOrd="0" destOrd="0" presId="urn:microsoft.com/office/officeart/2005/8/layout/bList2"/>
    <dgm:cxn modelId="{E4B56492-F641-45B3-9EE4-DC15BE670C85}" type="presParOf" srcId="{9CDCED22-C199-4B3B-9584-45344243AC3E}" destId="{96E0A4AD-7FAA-4015-ADE0-4D8A6DBBED3A}" srcOrd="0" destOrd="0" presId="urn:microsoft.com/office/officeart/2005/8/layout/bList2"/>
    <dgm:cxn modelId="{1F3DAABF-79EB-4A0B-9616-CC1ED0F78197}" type="presParOf" srcId="{9CDCED22-C199-4B3B-9584-45344243AC3E}" destId="{1C23B72A-A901-44B6-9CAD-0FEBF03516F8}" srcOrd="1" destOrd="0" presId="urn:microsoft.com/office/officeart/2005/8/layout/bList2"/>
    <dgm:cxn modelId="{6803C324-6EE4-4296-9C0E-0C4610EF15D8}" type="presParOf" srcId="{9CDCED22-C199-4B3B-9584-45344243AC3E}" destId="{484E4518-2C0E-4371-B46D-92BF1D0C1384}" srcOrd="2" destOrd="0" presId="urn:microsoft.com/office/officeart/2005/8/layout/bList2"/>
    <dgm:cxn modelId="{36FE37C8-4AA9-4D12-A870-5F1D96CA6C93}" type="presParOf" srcId="{9CDCED22-C199-4B3B-9584-45344243AC3E}" destId="{CEB45272-01CD-4146-A77A-CA31DAC25EB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644E4A4-3343-4E30-ADC7-C9CD70D34DD0}" type="doc">
      <dgm:prSet loTypeId="urn:microsoft.com/office/officeart/2005/8/layout/bList2" loCatId="list" qsTypeId="urn:microsoft.com/office/officeart/2005/8/quickstyle/simple1" qsCatId="simple" csTypeId="urn:microsoft.com/office/officeart/2005/8/colors/accent1_2" csCatId="accent1" phldr="1"/>
      <dgm:spPr/>
    </dgm:pt>
    <dgm:pt modelId="{E69BD858-8E40-4044-8BA3-792496BB9CA7}">
      <dgm:prSet phldrT="[Texto]" custT="1"/>
      <dgm:spPr>
        <a:solidFill>
          <a:srgbClr val="99FF99"/>
        </a:solidFill>
      </dgm:spPr>
      <dgm:t>
        <a:bodyPr/>
        <a:lstStyle/>
        <a:p>
          <a:r>
            <a:rPr lang="es-EC" sz="2900" dirty="0" smtClean="0">
              <a:solidFill>
                <a:schemeClr val="tx1"/>
              </a:solidFill>
            </a:rPr>
            <a:t>BANCO PRIVADO</a:t>
          </a:r>
          <a:endParaRPr lang="es-EC" sz="2900" dirty="0">
            <a:solidFill>
              <a:schemeClr val="tx1"/>
            </a:solidFill>
          </a:endParaRPr>
        </a:p>
      </dgm:t>
    </dgm:pt>
    <dgm:pt modelId="{EAFE5D4D-96C2-405A-B418-10E8CD577C2F}" type="parTrans" cxnId="{8663EB97-1D9D-4106-939C-245CCBB3F9D9}">
      <dgm:prSet/>
      <dgm:spPr/>
      <dgm:t>
        <a:bodyPr/>
        <a:lstStyle/>
        <a:p>
          <a:endParaRPr lang="es-EC">
            <a:solidFill>
              <a:schemeClr val="tx1"/>
            </a:solidFill>
          </a:endParaRPr>
        </a:p>
      </dgm:t>
    </dgm:pt>
    <dgm:pt modelId="{0E5215FB-D55C-4E07-94C1-0FF047D846C3}" type="sibTrans" cxnId="{8663EB97-1D9D-4106-939C-245CCBB3F9D9}">
      <dgm:prSet/>
      <dgm:spPr/>
      <dgm:t>
        <a:bodyPr/>
        <a:lstStyle/>
        <a:p>
          <a:endParaRPr lang="es-EC">
            <a:solidFill>
              <a:schemeClr val="tx1"/>
            </a:solidFill>
          </a:endParaRPr>
        </a:p>
      </dgm:t>
    </dgm:pt>
    <dgm:pt modelId="{5060F18D-CC18-49E9-A2AC-A0A866E1B917}">
      <dgm:prSet/>
      <dgm:spPr/>
      <dgm:t>
        <a:bodyPr/>
        <a:lstStyle/>
        <a:p>
          <a:r>
            <a:rPr lang="es-EC" dirty="0" smtClean="0">
              <a:solidFill>
                <a:schemeClr val="tx1"/>
              </a:solidFill>
            </a:rPr>
            <a:t>Realizar cualquier operación permitida a la Banca Privada sujeta a las leyes que rijan a la misma. </a:t>
          </a:r>
          <a:endParaRPr lang="es-EC" dirty="0">
            <a:solidFill>
              <a:schemeClr val="tx1"/>
            </a:solidFill>
          </a:endParaRPr>
        </a:p>
      </dgm:t>
    </dgm:pt>
    <dgm:pt modelId="{07565474-8F27-4B50-861F-CABFBFD1663D}" type="parTrans" cxnId="{6016FC82-B03F-4C74-AD15-E9BB9807E4C4}">
      <dgm:prSet/>
      <dgm:spPr/>
      <dgm:t>
        <a:bodyPr/>
        <a:lstStyle/>
        <a:p>
          <a:endParaRPr lang="es-EC">
            <a:solidFill>
              <a:schemeClr val="tx1"/>
            </a:solidFill>
          </a:endParaRPr>
        </a:p>
      </dgm:t>
    </dgm:pt>
    <dgm:pt modelId="{BBC1C18E-B0F9-4C57-8B68-3C201061617F}" type="sibTrans" cxnId="{6016FC82-B03F-4C74-AD15-E9BB9807E4C4}">
      <dgm:prSet/>
      <dgm:spPr/>
      <dgm:t>
        <a:bodyPr/>
        <a:lstStyle/>
        <a:p>
          <a:endParaRPr lang="es-EC">
            <a:solidFill>
              <a:schemeClr val="tx1"/>
            </a:solidFill>
          </a:endParaRPr>
        </a:p>
      </dgm:t>
    </dgm:pt>
    <dgm:pt modelId="{D7301EBA-ED36-44CE-BD30-5BA852273205}" type="pres">
      <dgm:prSet presAssocID="{9644E4A4-3343-4E30-ADC7-C9CD70D34DD0}" presName="diagram" presStyleCnt="0">
        <dgm:presLayoutVars>
          <dgm:dir/>
          <dgm:animLvl val="lvl"/>
          <dgm:resizeHandles val="exact"/>
        </dgm:presLayoutVars>
      </dgm:prSet>
      <dgm:spPr/>
    </dgm:pt>
    <dgm:pt modelId="{2CF4007F-CE8F-478F-9A12-75385DD1E37E}" type="pres">
      <dgm:prSet presAssocID="{E69BD858-8E40-4044-8BA3-792496BB9CA7}" presName="compNode" presStyleCnt="0"/>
      <dgm:spPr/>
    </dgm:pt>
    <dgm:pt modelId="{53BBB3EA-B7A7-42F2-BC89-F0B5F2CB908E}" type="pres">
      <dgm:prSet presAssocID="{E69BD858-8E40-4044-8BA3-792496BB9CA7}" presName="childRect" presStyleLbl="bgAcc1" presStyleIdx="0" presStyleCnt="1">
        <dgm:presLayoutVars>
          <dgm:bulletEnabled val="1"/>
        </dgm:presLayoutVars>
      </dgm:prSet>
      <dgm:spPr/>
      <dgm:t>
        <a:bodyPr/>
        <a:lstStyle/>
        <a:p>
          <a:endParaRPr lang="es-EC"/>
        </a:p>
      </dgm:t>
    </dgm:pt>
    <dgm:pt modelId="{38D1C268-6806-42F8-86DC-E751AB8C8423}" type="pres">
      <dgm:prSet presAssocID="{E69BD858-8E40-4044-8BA3-792496BB9CA7}" presName="parentText" presStyleLbl="node1" presStyleIdx="0" presStyleCnt="0">
        <dgm:presLayoutVars>
          <dgm:chMax val="0"/>
          <dgm:bulletEnabled val="1"/>
        </dgm:presLayoutVars>
      </dgm:prSet>
      <dgm:spPr/>
      <dgm:t>
        <a:bodyPr/>
        <a:lstStyle/>
        <a:p>
          <a:endParaRPr lang="es-EC"/>
        </a:p>
      </dgm:t>
    </dgm:pt>
    <dgm:pt modelId="{672AB6D1-8D97-4A3B-ACAD-AB020794BA2E}" type="pres">
      <dgm:prSet presAssocID="{E69BD858-8E40-4044-8BA3-792496BB9CA7}" presName="parentRect" presStyleLbl="alignNode1" presStyleIdx="0" presStyleCnt="1"/>
      <dgm:spPr/>
      <dgm:t>
        <a:bodyPr/>
        <a:lstStyle/>
        <a:p>
          <a:endParaRPr lang="es-EC"/>
        </a:p>
      </dgm:t>
    </dgm:pt>
    <dgm:pt modelId="{1E1990CA-A2EB-446C-BD12-D45E3280284A}" type="pres">
      <dgm:prSet presAssocID="{E69BD858-8E40-4044-8BA3-792496BB9CA7}" presName="adorn" presStyleLbl="fgAccFollowNode1" presStyleIdx="0" presStyleCnt="1"/>
      <dgm:spPr>
        <a:blipFill rotWithShape="1">
          <a:blip xmlns:r="http://schemas.openxmlformats.org/officeDocument/2006/relationships" r:embed="rId1"/>
          <a:stretch>
            <a:fillRect/>
          </a:stretch>
        </a:blipFill>
      </dgm:spPr>
    </dgm:pt>
  </dgm:ptLst>
  <dgm:cxnLst>
    <dgm:cxn modelId="{8663EB97-1D9D-4106-939C-245CCBB3F9D9}" srcId="{9644E4A4-3343-4E30-ADC7-C9CD70D34DD0}" destId="{E69BD858-8E40-4044-8BA3-792496BB9CA7}" srcOrd="0" destOrd="0" parTransId="{EAFE5D4D-96C2-405A-B418-10E8CD577C2F}" sibTransId="{0E5215FB-D55C-4E07-94C1-0FF047D846C3}"/>
    <dgm:cxn modelId="{51A6D9B2-1BA0-40CB-9581-0387F5B21A42}" type="presOf" srcId="{9644E4A4-3343-4E30-ADC7-C9CD70D34DD0}" destId="{D7301EBA-ED36-44CE-BD30-5BA852273205}" srcOrd="0" destOrd="0" presId="urn:microsoft.com/office/officeart/2005/8/layout/bList2"/>
    <dgm:cxn modelId="{6016FC82-B03F-4C74-AD15-E9BB9807E4C4}" srcId="{E69BD858-8E40-4044-8BA3-792496BB9CA7}" destId="{5060F18D-CC18-49E9-A2AC-A0A866E1B917}" srcOrd="0" destOrd="0" parTransId="{07565474-8F27-4B50-861F-CABFBFD1663D}" sibTransId="{BBC1C18E-B0F9-4C57-8B68-3C201061617F}"/>
    <dgm:cxn modelId="{DDCFA527-BD61-4202-939C-93E3409D70F6}" type="presOf" srcId="{E69BD858-8E40-4044-8BA3-792496BB9CA7}" destId="{672AB6D1-8D97-4A3B-ACAD-AB020794BA2E}" srcOrd="1" destOrd="0" presId="urn:microsoft.com/office/officeart/2005/8/layout/bList2"/>
    <dgm:cxn modelId="{619BDC28-D4BD-442A-B544-43B3B115BB2A}" type="presOf" srcId="{5060F18D-CC18-49E9-A2AC-A0A866E1B917}" destId="{53BBB3EA-B7A7-42F2-BC89-F0B5F2CB908E}" srcOrd="0" destOrd="0" presId="urn:microsoft.com/office/officeart/2005/8/layout/bList2"/>
    <dgm:cxn modelId="{C168EFCB-61C7-4750-9421-8382BD1A5FA3}" type="presOf" srcId="{E69BD858-8E40-4044-8BA3-792496BB9CA7}" destId="{38D1C268-6806-42F8-86DC-E751AB8C8423}" srcOrd="0" destOrd="0" presId="urn:microsoft.com/office/officeart/2005/8/layout/bList2"/>
    <dgm:cxn modelId="{0192C383-77AA-4C09-9386-FA568426BBF2}" type="presParOf" srcId="{D7301EBA-ED36-44CE-BD30-5BA852273205}" destId="{2CF4007F-CE8F-478F-9A12-75385DD1E37E}" srcOrd="0" destOrd="0" presId="urn:microsoft.com/office/officeart/2005/8/layout/bList2"/>
    <dgm:cxn modelId="{C7B88EF5-DDB5-46E0-84BB-3F1BB07D0748}" type="presParOf" srcId="{2CF4007F-CE8F-478F-9A12-75385DD1E37E}" destId="{53BBB3EA-B7A7-42F2-BC89-F0B5F2CB908E}" srcOrd="0" destOrd="0" presId="urn:microsoft.com/office/officeart/2005/8/layout/bList2"/>
    <dgm:cxn modelId="{6602D92E-5417-4D60-B9F4-0FB0E0C93E9A}" type="presParOf" srcId="{2CF4007F-CE8F-478F-9A12-75385DD1E37E}" destId="{38D1C268-6806-42F8-86DC-E751AB8C8423}" srcOrd="1" destOrd="0" presId="urn:microsoft.com/office/officeart/2005/8/layout/bList2"/>
    <dgm:cxn modelId="{9ED6206F-62DB-4709-8228-09A3ACA0D4FB}" type="presParOf" srcId="{2CF4007F-CE8F-478F-9A12-75385DD1E37E}" destId="{672AB6D1-8D97-4A3B-ACAD-AB020794BA2E}" srcOrd="2" destOrd="0" presId="urn:microsoft.com/office/officeart/2005/8/layout/bList2"/>
    <dgm:cxn modelId="{1BF8A525-3F6C-4334-9870-25CC695B3932}" type="presParOf" srcId="{2CF4007F-CE8F-478F-9A12-75385DD1E37E}" destId="{1E1990CA-A2EB-446C-BD12-D45E3280284A}"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B11E1F-65D6-4C84-9EBA-731E69622191}" type="doc">
      <dgm:prSet loTypeId="urn:microsoft.com/office/officeart/2005/8/layout/cycle3" loCatId="cycle" qsTypeId="urn:microsoft.com/office/officeart/2005/8/quickstyle/3d3" qsCatId="3D" csTypeId="urn:microsoft.com/office/officeart/2005/8/colors/accent1_4" csCatId="accent1" phldr="1"/>
      <dgm:spPr/>
      <dgm:t>
        <a:bodyPr/>
        <a:lstStyle/>
        <a:p>
          <a:endParaRPr lang="es-EC"/>
        </a:p>
      </dgm:t>
    </dgm:pt>
    <dgm:pt modelId="{D0E11485-A9D8-4C70-8858-DE2F23CCFC8C}">
      <dgm:prSet phldrT="[Texto]"/>
      <dgm:spPr>
        <a:solidFill>
          <a:srgbClr val="6AC69A"/>
        </a:solidFill>
      </dgm:spPr>
      <dgm:t>
        <a:bodyPr/>
        <a:lstStyle/>
        <a:p>
          <a:r>
            <a:rPr lang="es-EC" dirty="0" smtClean="0">
              <a:solidFill>
                <a:schemeClr val="tx1"/>
              </a:solidFill>
            </a:rPr>
            <a:t>Política Monetaria</a:t>
          </a:r>
          <a:endParaRPr lang="es-EC" dirty="0">
            <a:solidFill>
              <a:schemeClr val="tx1"/>
            </a:solidFill>
          </a:endParaRPr>
        </a:p>
      </dgm:t>
    </dgm:pt>
    <dgm:pt modelId="{2A8CD494-BE6A-4C8E-B963-96279F9C1FBA}" type="parTrans" cxnId="{AA1553AE-F380-4953-A79E-67F7B618FBFF}">
      <dgm:prSet/>
      <dgm:spPr/>
      <dgm:t>
        <a:bodyPr/>
        <a:lstStyle/>
        <a:p>
          <a:endParaRPr lang="es-EC">
            <a:solidFill>
              <a:schemeClr val="tx1"/>
            </a:solidFill>
          </a:endParaRPr>
        </a:p>
      </dgm:t>
    </dgm:pt>
    <dgm:pt modelId="{B6134562-5A34-4A99-95ED-E60E9D8BBD06}" type="sibTrans" cxnId="{AA1553AE-F380-4953-A79E-67F7B618FBFF}">
      <dgm:prSet/>
      <dgm:spPr/>
      <dgm:t>
        <a:bodyPr/>
        <a:lstStyle/>
        <a:p>
          <a:endParaRPr lang="es-EC">
            <a:solidFill>
              <a:schemeClr val="tx1"/>
            </a:solidFill>
          </a:endParaRPr>
        </a:p>
      </dgm:t>
    </dgm:pt>
    <dgm:pt modelId="{83504912-B2A6-4D2F-92D1-8E7909598A04}">
      <dgm:prSet phldrT="[Texto]"/>
      <dgm:spPr/>
      <dgm:t>
        <a:bodyPr/>
        <a:lstStyle/>
        <a:p>
          <a:r>
            <a:rPr lang="es-EC" dirty="0" smtClean="0">
              <a:solidFill>
                <a:schemeClr val="tx1"/>
              </a:solidFill>
            </a:rPr>
            <a:t>Estabilidad del sistema financiero</a:t>
          </a:r>
          <a:endParaRPr lang="es-EC" dirty="0">
            <a:solidFill>
              <a:schemeClr val="tx1"/>
            </a:solidFill>
          </a:endParaRPr>
        </a:p>
      </dgm:t>
    </dgm:pt>
    <dgm:pt modelId="{2D2E7204-150B-429C-A83B-25DA1AADE813}" type="parTrans" cxnId="{11B6D823-018F-45CD-BFD6-2600FE5421C5}">
      <dgm:prSet/>
      <dgm:spPr/>
      <dgm:t>
        <a:bodyPr/>
        <a:lstStyle/>
        <a:p>
          <a:endParaRPr lang="es-EC">
            <a:solidFill>
              <a:schemeClr val="tx1"/>
            </a:solidFill>
          </a:endParaRPr>
        </a:p>
      </dgm:t>
    </dgm:pt>
    <dgm:pt modelId="{D3ABB7E1-E26E-403D-BFD4-A4FD967B9BAF}" type="sibTrans" cxnId="{11B6D823-018F-45CD-BFD6-2600FE5421C5}">
      <dgm:prSet/>
      <dgm:spPr/>
      <dgm:t>
        <a:bodyPr/>
        <a:lstStyle/>
        <a:p>
          <a:endParaRPr lang="es-EC">
            <a:solidFill>
              <a:schemeClr val="tx1"/>
            </a:solidFill>
          </a:endParaRPr>
        </a:p>
      </dgm:t>
    </dgm:pt>
    <dgm:pt modelId="{CB924FC8-5153-4592-BEA1-7FE1427F22D2}">
      <dgm:prSet phldrT="[Texto]"/>
      <dgm:spPr/>
      <dgm:t>
        <a:bodyPr/>
        <a:lstStyle/>
        <a:p>
          <a:pPr>
            <a:lnSpc>
              <a:spcPct val="100000"/>
            </a:lnSpc>
            <a:spcAft>
              <a:spcPts val="0"/>
            </a:spcAft>
          </a:pPr>
          <a:r>
            <a:rPr lang="es-EC" dirty="0" smtClean="0">
              <a:solidFill>
                <a:schemeClr val="tx1"/>
              </a:solidFill>
            </a:rPr>
            <a:t>Proporcionar servicios financieros al gobierno, al</a:t>
          </a:r>
        </a:p>
        <a:p>
          <a:pPr>
            <a:lnSpc>
              <a:spcPct val="100000"/>
            </a:lnSpc>
            <a:spcAft>
              <a:spcPts val="0"/>
            </a:spcAft>
          </a:pPr>
          <a:r>
            <a:rPr lang="es-EC" dirty="0" smtClean="0">
              <a:solidFill>
                <a:schemeClr val="tx1"/>
              </a:solidFill>
            </a:rPr>
            <a:t>público y a ciertas instituciones financieras</a:t>
          </a:r>
          <a:endParaRPr lang="es-EC" dirty="0">
            <a:solidFill>
              <a:schemeClr val="tx1"/>
            </a:solidFill>
          </a:endParaRPr>
        </a:p>
      </dgm:t>
    </dgm:pt>
    <dgm:pt modelId="{9DD80056-D608-4E39-939D-18094A2FE5D4}" type="parTrans" cxnId="{AB119FAC-D7EB-4C6B-A7DE-9C0894536A1E}">
      <dgm:prSet/>
      <dgm:spPr/>
      <dgm:t>
        <a:bodyPr/>
        <a:lstStyle/>
        <a:p>
          <a:endParaRPr lang="es-EC">
            <a:solidFill>
              <a:schemeClr val="tx1"/>
            </a:solidFill>
          </a:endParaRPr>
        </a:p>
      </dgm:t>
    </dgm:pt>
    <dgm:pt modelId="{F4066719-80A6-48CD-9BE1-C7E409EBE729}" type="sibTrans" cxnId="{AB119FAC-D7EB-4C6B-A7DE-9C0894536A1E}">
      <dgm:prSet/>
      <dgm:spPr/>
      <dgm:t>
        <a:bodyPr/>
        <a:lstStyle/>
        <a:p>
          <a:endParaRPr lang="es-EC">
            <a:solidFill>
              <a:schemeClr val="tx1"/>
            </a:solidFill>
          </a:endParaRPr>
        </a:p>
      </dgm:t>
    </dgm:pt>
    <dgm:pt modelId="{EF1DBEF3-0983-4733-9291-C0C1AAF60490}">
      <dgm:prSet phldrT="[Texto]"/>
      <dgm:spPr/>
      <dgm:t>
        <a:bodyPr/>
        <a:lstStyle/>
        <a:p>
          <a:r>
            <a:rPr lang="es-EC" dirty="0" smtClean="0">
              <a:solidFill>
                <a:schemeClr val="tx1"/>
              </a:solidFill>
            </a:rPr>
            <a:t>Estadísticas sistema financiero</a:t>
          </a:r>
          <a:endParaRPr lang="es-EC" dirty="0">
            <a:solidFill>
              <a:schemeClr val="tx1"/>
            </a:solidFill>
          </a:endParaRPr>
        </a:p>
      </dgm:t>
    </dgm:pt>
    <dgm:pt modelId="{C93A13BC-6CA2-4FF4-A716-A06302B961B6}" type="parTrans" cxnId="{AD254CF2-D516-451E-BCF9-6BE337B239D9}">
      <dgm:prSet/>
      <dgm:spPr/>
      <dgm:t>
        <a:bodyPr/>
        <a:lstStyle/>
        <a:p>
          <a:endParaRPr lang="es-EC">
            <a:solidFill>
              <a:schemeClr val="tx1"/>
            </a:solidFill>
          </a:endParaRPr>
        </a:p>
      </dgm:t>
    </dgm:pt>
    <dgm:pt modelId="{EAA1C44E-77B6-4AC3-9359-4C7761081A73}" type="sibTrans" cxnId="{AD254CF2-D516-451E-BCF9-6BE337B239D9}">
      <dgm:prSet/>
      <dgm:spPr/>
      <dgm:t>
        <a:bodyPr/>
        <a:lstStyle/>
        <a:p>
          <a:endParaRPr lang="es-EC">
            <a:solidFill>
              <a:schemeClr val="tx1"/>
            </a:solidFill>
          </a:endParaRPr>
        </a:p>
      </dgm:t>
    </dgm:pt>
    <dgm:pt modelId="{01B27CBB-A8BF-4DD8-801F-B1104C826064}" type="pres">
      <dgm:prSet presAssocID="{F2B11E1F-65D6-4C84-9EBA-731E69622191}" presName="Name0" presStyleCnt="0">
        <dgm:presLayoutVars>
          <dgm:dir/>
          <dgm:resizeHandles val="exact"/>
        </dgm:presLayoutVars>
      </dgm:prSet>
      <dgm:spPr/>
      <dgm:t>
        <a:bodyPr/>
        <a:lstStyle/>
        <a:p>
          <a:endParaRPr lang="es-EC"/>
        </a:p>
      </dgm:t>
    </dgm:pt>
    <dgm:pt modelId="{10D4F21F-F724-451D-B4B8-83A47CCD9A5B}" type="pres">
      <dgm:prSet presAssocID="{F2B11E1F-65D6-4C84-9EBA-731E69622191}" presName="cycle" presStyleCnt="0"/>
      <dgm:spPr/>
    </dgm:pt>
    <dgm:pt modelId="{16B2E17B-80A1-4FB2-837A-4113B7810BB7}" type="pres">
      <dgm:prSet presAssocID="{D0E11485-A9D8-4C70-8858-DE2F23CCFC8C}" presName="nodeFirstNode" presStyleLbl="node1" presStyleIdx="0" presStyleCnt="4">
        <dgm:presLayoutVars>
          <dgm:bulletEnabled val="1"/>
        </dgm:presLayoutVars>
      </dgm:prSet>
      <dgm:spPr/>
      <dgm:t>
        <a:bodyPr/>
        <a:lstStyle/>
        <a:p>
          <a:endParaRPr lang="es-EC"/>
        </a:p>
      </dgm:t>
    </dgm:pt>
    <dgm:pt modelId="{1AC86B76-3EB6-419C-9020-86A3B92B4862}" type="pres">
      <dgm:prSet presAssocID="{B6134562-5A34-4A99-95ED-E60E9D8BBD06}" presName="sibTransFirstNode" presStyleLbl="bgShp" presStyleIdx="0" presStyleCnt="1"/>
      <dgm:spPr/>
      <dgm:t>
        <a:bodyPr/>
        <a:lstStyle/>
        <a:p>
          <a:endParaRPr lang="es-EC"/>
        </a:p>
      </dgm:t>
    </dgm:pt>
    <dgm:pt modelId="{6009AE91-F7C2-4F55-8293-5DA49D7B97D2}" type="pres">
      <dgm:prSet presAssocID="{83504912-B2A6-4D2F-92D1-8E7909598A04}" presName="nodeFollowingNodes" presStyleLbl="node1" presStyleIdx="1" presStyleCnt="4">
        <dgm:presLayoutVars>
          <dgm:bulletEnabled val="1"/>
        </dgm:presLayoutVars>
      </dgm:prSet>
      <dgm:spPr/>
      <dgm:t>
        <a:bodyPr/>
        <a:lstStyle/>
        <a:p>
          <a:endParaRPr lang="es-EC"/>
        </a:p>
      </dgm:t>
    </dgm:pt>
    <dgm:pt modelId="{BAAE6680-2710-40A8-A560-FE4D4C1B9C71}" type="pres">
      <dgm:prSet presAssocID="{CB924FC8-5153-4592-BEA1-7FE1427F22D2}" presName="nodeFollowingNodes" presStyleLbl="node1" presStyleIdx="2" presStyleCnt="4">
        <dgm:presLayoutVars>
          <dgm:bulletEnabled val="1"/>
        </dgm:presLayoutVars>
      </dgm:prSet>
      <dgm:spPr/>
      <dgm:t>
        <a:bodyPr/>
        <a:lstStyle/>
        <a:p>
          <a:endParaRPr lang="es-EC"/>
        </a:p>
      </dgm:t>
    </dgm:pt>
    <dgm:pt modelId="{A8C0B88F-498D-4EEE-BD9A-46287AC150C1}" type="pres">
      <dgm:prSet presAssocID="{EF1DBEF3-0983-4733-9291-C0C1AAF60490}" presName="nodeFollowingNodes" presStyleLbl="node1" presStyleIdx="3" presStyleCnt="4">
        <dgm:presLayoutVars>
          <dgm:bulletEnabled val="1"/>
        </dgm:presLayoutVars>
      </dgm:prSet>
      <dgm:spPr/>
      <dgm:t>
        <a:bodyPr/>
        <a:lstStyle/>
        <a:p>
          <a:endParaRPr lang="es-EC"/>
        </a:p>
      </dgm:t>
    </dgm:pt>
  </dgm:ptLst>
  <dgm:cxnLst>
    <dgm:cxn modelId="{77AB622F-ED25-4485-A526-2E822C88148D}" type="presOf" srcId="{83504912-B2A6-4D2F-92D1-8E7909598A04}" destId="{6009AE91-F7C2-4F55-8293-5DA49D7B97D2}" srcOrd="0" destOrd="0" presId="urn:microsoft.com/office/officeart/2005/8/layout/cycle3"/>
    <dgm:cxn modelId="{C69AD621-FD80-4343-8590-7C614243FB24}" type="presOf" srcId="{EF1DBEF3-0983-4733-9291-C0C1AAF60490}" destId="{A8C0B88F-498D-4EEE-BD9A-46287AC150C1}" srcOrd="0" destOrd="0" presId="urn:microsoft.com/office/officeart/2005/8/layout/cycle3"/>
    <dgm:cxn modelId="{AD254CF2-D516-451E-BCF9-6BE337B239D9}" srcId="{F2B11E1F-65D6-4C84-9EBA-731E69622191}" destId="{EF1DBEF3-0983-4733-9291-C0C1AAF60490}" srcOrd="3" destOrd="0" parTransId="{C93A13BC-6CA2-4FF4-A716-A06302B961B6}" sibTransId="{EAA1C44E-77B6-4AC3-9359-4C7761081A73}"/>
    <dgm:cxn modelId="{AB119FAC-D7EB-4C6B-A7DE-9C0894536A1E}" srcId="{F2B11E1F-65D6-4C84-9EBA-731E69622191}" destId="{CB924FC8-5153-4592-BEA1-7FE1427F22D2}" srcOrd="2" destOrd="0" parTransId="{9DD80056-D608-4E39-939D-18094A2FE5D4}" sibTransId="{F4066719-80A6-48CD-9BE1-C7E409EBE729}"/>
    <dgm:cxn modelId="{376E5DCD-3218-4A20-8A81-D21F24C83B95}" type="presOf" srcId="{F2B11E1F-65D6-4C84-9EBA-731E69622191}" destId="{01B27CBB-A8BF-4DD8-801F-B1104C826064}" srcOrd="0" destOrd="0" presId="urn:microsoft.com/office/officeart/2005/8/layout/cycle3"/>
    <dgm:cxn modelId="{85E604D8-EF8D-4D75-851A-D2CB6C1A6427}" type="presOf" srcId="{CB924FC8-5153-4592-BEA1-7FE1427F22D2}" destId="{BAAE6680-2710-40A8-A560-FE4D4C1B9C71}" srcOrd="0" destOrd="0" presId="urn:microsoft.com/office/officeart/2005/8/layout/cycle3"/>
    <dgm:cxn modelId="{AA1553AE-F380-4953-A79E-67F7B618FBFF}" srcId="{F2B11E1F-65D6-4C84-9EBA-731E69622191}" destId="{D0E11485-A9D8-4C70-8858-DE2F23CCFC8C}" srcOrd="0" destOrd="0" parTransId="{2A8CD494-BE6A-4C8E-B963-96279F9C1FBA}" sibTransId="{B6134562-5A34-4A99-95ED-E60E9D8BBD06}"/>
    <dgm:cxn modelId="{11B6D823-018F-45CD-BFD6-2600FE5421C5}" srcId="{F2B11E1F-65D6-4C84-9EBA-731E69622191}" destId="{83504912-B2A6-4D2F-92D1-8E7909598A04}" srcOrd="1" destOrd="0" parTransId="{2D2E7204-150B-429C-A83B-25DA1AADE813}" sibTransId="{D3ABB7E1-E26E-403D-BFD4-A4FD967B9BAF}"/>
    <dgm:cxn modelId="{51824653-8881-49B2-B223-196325F02123}" type="presOf" srcId="{B6134562-5A34-4A99-95ED-E60E9D8BBD06}" destId="{1AC86B76-3EB6-419C-9020-86A3B92B4862}" srcOrd="0" destOrd="0" presId="urn:microsoft.com/office/officeart/2005/8/layout/cycle3"/>
    <dgm:cxn modelId="{2191F4FC-821C-4436-985F-2C4D9ABA3AED}" type="presOf" srcId="{D0E11485-A9D8-4C70-8858-DE2F23CCFC8C}" destId="{16B2E17B-80A1-4FB2-837A-4113B7810BB7}" srcOrd="0" destOrd="0" presId="urn:microsoft.com/office/officeart/2005/8/layout/cycle3"/>
    <dgm:cxn modelId="{704CA28D-2CC9-4953-B695-C2630C6CA8C8}" type="presParOf" srcId="{01B27CBB-A8BF-4DD8-801F-B1104C826064}" destId="{10D4F21F-F724-451D-B4B8-83A47CCD9A5B}" srcOrd="0" destOrd="0" presId="urn:microsoft.com/office/officeart/2005/8/layout/cycle3"/>
    <dgm:cxn modelId="{A54297E6-3465-4515-9574-F5663B6FEDD8}" type="presParOf" srcId="{10D4F21F-F724-451D-B4B8-83A47CCD9A5B}" destId="{16B2E17B-80A1-4FB2-837A-4113B7810BB7}" srcOrd="0" destOrd="0" presId="urn:microsoft.com/office/officeart/2005/8/layout/cycle3"/>
    <dgm:cxn modelId="{E69B10DB-010A-4ED3-88DF-01A06435747B}" type="presParOf" srcId="{10D4F21F-F724-451D-B4B8-83A47CCD9A5B}" destId="{1AC86B76-3EB6-419C-9020-86A3B92B4862}" srcOrd="1" destOrd="0" presId="urn:microsoft.com/office/officeart/2005/8/layout/cycle3"/>
    <dgm:cxn modelId="{B49E22A6-5C64-4021-A283-9D0184626651}" type="presParOf" srcId="{10D4F21F-F724-451D-B4B8-83A47CCD9A5B}" destId="{6009AE91-F7C2-4F55-8293-5DA49D7B97D2}" srcOrd="2" destOrd="0" presId="urn:microsoft.com/office/officeart/2005/8/layout/cycle3"/>
    <dgm:cxn modelId="{37F3B51D-A3D2-429D-B01A-17B3BE68ED9C}" type="presParOf" srcId="{10D4F21F-F724-451D-B4B8-83A47CCD9A5B}" destId="{BAAE6680-2710-40A8-A560-FE4D4C1B9C71}" srcOrd="3" destOrd="0" presId="urn:microsoft.com/office/officeart/2005/8/layout/cycle3"/>
    <dgm:cxn modelId="{EAF1CA49-9DD1-4F8C-B59A-9060614DB7F8}" type="presParOf" srcId="{10D4F21F-F724-451D-B4B8-83A47CCD9A5B}" destId="{A8C0B88F-498D-4EEE-BD9A-46287AC150C1}"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30B86E-03D1-4D86-9037-81FA622173B6}" type="doc">
      <dgm:prSet loTypeId="urn:microsoft.com/office/officeart/2005/8/layout/hList2" loCatId="list" qsTypeId="urn:microsoft.com/office/officeart/2005/8/quickstyle/3d3" qsCatId="3D" csTypeId="urn:microsoft.com/office/officeart/2005/8/colors/colorful2" csCatId="colorful" phldr="1"/>
      <dgm:spPr/>
      <dgm:t>
        <a:bodyPr/>
        <a:lstStyle/>
        <a:p>
          <a:endParaRPr lang="es-EC"/>
        </a:p>
      </dgm:t>
    </dgm:pt>
    <dgm:pt modelId="{DDBE4813-1036-41DB-9249-2AD87640E476}">
      <dgm:prSet phldrT="[Texto]" custT="1"/>
      <dgm:spPr>
        <a:solidFill>
          <a:srgbClr val="92D050"/>
        </a:solidFill>
      </dgm:spPr>
      <dgm:t>
        <a:bodyPr/>
        <a:lstStyle/>
        <a:p>
          <a:pPr>
            <a:lnSpc>
              <a:spcPct val="100000"/>
            </a:lnSpc>
            <a:spcBef>
              <a:spcPts val="0"/>
            </a:spcBef>
            <a:spcAft>
              <a:spcPts val="0"/>
            </a:spcAft>
          </a:pPr>
          <a:r>
            <a:rPr lang="es-EC" sz="1200" b="1" dirty="0" smtClean="0">
              <a:solidFill>
                <a:schemeClr val="tx1"/>
              </a:solidFill>
            </a:rPr>
            <a:t>El Banco Central del Ecuador (BCE) nació legalmente el 10 de agosto de 1927</a:t>
          </a:r>
          <a:endParaRPr lang="es-EC" sz="1200" b="1" dirty="0">
            <a:solidFill>
              <a:schemeClr val="tx1"/>
            </a:solidFill>
          </a:endParaRPr>
        </a:p>
      </dgm:t>
    </dgm:pt>
    <dgm:pt modelId="{DAA94B88-8FC8-494E-8E37-FC91E67998E5}" type="parTrans" cxnId="{70C41352-ABE0-45C3-8A8A-D0738FD5CD95}">
      <dgm:prSet/>
      <dgm:spPr/>
      <dgm:t>
        <a:bodyPr/>
        <a:lstStyle/>
        <a:p>
          <a:pPr>
            <a:lnSpc>
              <a:spcPct val="100000"/>
            </a:lnSpc>
            <a:spcBef>
              <a:spcPts val="0"/>
            </a:spcBef>
            <a:spcAft>
              <a:spcPts val="0"/>
            </a:spcAft>
          </a:pPr>
          <a:endParaRPr lang="es-EC">
            <a:solidFill>
              <a:schemeClr val="tx1"/>
            </a:solidFill>
          </a:endParaRPr>
        </a:p>
      </dgm:t>
    </dgm:pt>
    <dgm:pt modelId="{67B1D534-B637-426A-8B0C-32887C28A260}" type="sibTrans" cxnId="{70C41352-ABE0-45C3-8A8A-D0738FD5CD95}">
      <dgm:prSet/>
      <dgm:spPr/>
      <dgm:t>
        <a:bodyPr/>
        <a:lstStyle/>
        <a:p>
          <a:pPr>
            <a:lnSpc>
              <a:spcPct val="100000"/>
            </a:lnSpc>
            <a:spcBef>
              <a:spcPts val="0"/>
            </a:spcBef>
            <a:spcAft>
              <a:spcPts val="0"/>
            </a:spcAft>
          </a:pPr>
          <a:endParaRPr lang="es-EC">
            <a:solidFill>
              <a:schemeClr val="tx1"/>
            </a:solidFill>
          </a:endParaRPr>
        </a:p>
      </dgm:t>
    </dgm:pt>
    <dgm:pt modelId="{DA463F64-A997-462E-A16C-0E05828DE2AF}">
      <dgm:prSet phldrT="[Texto]"/>
      <dgm:spPr>
        <a:solidFill>
          <a:srgbClr val="ACEECB"/>
        </a:solidFill>
      </dgm:spPr>
      <dgm:t>
        <a:bodyPr/>
        <a:lstStyle/>
        <a:p>
          <a:pPr algn="just">
            <a:lnSpc>
              <a:spcPct val="100000"/>
            </a:lnSpc>
            <a:spcBef>
              <a:spcPts val="0"/>
            </a:spcBef>
            <a:spcAft>
              <a:spcPts val="0"/>
            </a:spcAft>
          </a:pPr>
          <a:r>
            <a:rPr lang="es-EC" b="1" dirty="0" smtClean="0">
              <a:solidFill>
                <a:schemeClr val="tx1"/>
              </a:solidFill>
            </a:rPr>
            <a:t>En 1998 el Ecuador adoptó una Constitución que elevó a rango constitucional la plena autonomía del Banco Central y su independencia de gestión.</a:t>
          </a:r>
          <a:endParaRPr lang="es-EC" b="1" dirty="0">
            <a:solidFill>
              <a:schemeClr val="tx1"/>
            </a:solidFill>
          </a:endParaRPr>
        </a:p>
      </dgm:t>
    </dgm:pt>
    <dgm:pt modelId="{65F75169-29FD-4672-82D7-0AA152EE7364}" type="parTrans" cxnId="{285F2CEB-6F5B-4965-A139-FD67E341BD4D}">
      <dgm:prSet/>
      <dgm:spPr/>
      <dgm:t>
        <a:bodyPr/>
        <a:lstStyle/>
        <a:p>
          <a:pPr>
            <a:lnSpc>
              <a:spcPct val="100000"/>
            </a:lnSpc>
            <a:spcBef>
              <a:spcPts val="0"/>
            </a:spcBef>
            <a:spcAft>
              <a:spcPts val="0"/>
            </a:spcAft>
          </a:pPr>
          <a:endParaRPr lang="es-EC">
            <a:solidFill>
              <a:schemeClr val="tx1"/>
            </a:solidFill>
          </a:endParaRPr>
        </a:p>
      </dgm:t>
    </dgm:pt>
    <dgm:pt modelId="{6A42B45C-B637-46EE-B015-46BF821A5FB2}" type="sibTrans" cxnId="{285F2CEB-6F5B-4965-A139-FD67E341BD4D}">
      <dgm:prSet/>
      <dgm:spPr/>
      <dgm:t>
        <a:bodyPr/>
        <a:lstStyle/>
        <a:p>
          <a:pPr>
            <a:lnSpc>
              <a:spcPct val="100000"/>
            </a:lnSpc>
            <a:spcBef>
              <a:spcPts val="0"/>
            </a:spcBef>
            <a:spcAft>
              <a:spcPts val="0"/>
            </a:spcAft>
          </a:pPr>
          <a:endParaRPr lang="es-EC">
            <a:solidFill>
              <a:schemeClr val="tx1"/>
            </a:solidFill>
          </a:endParaRPr>
        </a:p>
      </dgm:t>
    </dgm:pt>
    <dgm:pt modelId="{C18335C6-4872-4B51-AA6B-13EAE80E32BD}">
      <dgm:prSet phldrT="[Texto]" custT="1"/>
      <dgm:spPr/>
      <dgm:t>
        <a:bodyPr/>
        <a:lstStyle/>
        <a:p>
          <a:pPr>
            <a:lnSpc>
              <a:spcPct val="100000"/>
            </a:lnSpc>
            <a:spcBef>
              <a:spcPts val="0"/>
            </a:spcBef>
            <a:spcAft>
              <a:spcPts val="0"/>
            </a:spcAft>
          </a:pPr>
          <a:r>
            <a:rPr lang="es-EC" sz="1200" b="1" dirty="0" smtClean="0">
              <a:solidFill>
                <a:schemeClr val="tx1"/>
              </a:solidFill>
            </a:rPr>
            <a:t>En las etapas más recientes, la Ley de Régimen Monetario  y Banco del Estado</a:t>
          </a:r>
        </a:p>
        <a:p>
          <a:pPr>
            <a:lnSpc>
              <a:spcPct val="100000"/>
            </a:lnSpc>
            <a:spcBef>
              <a:spcPts val="0"/>
            </a:spcBef>
            <a:spcAft>
              <a:spcPts val="0"/>
            </a:spcAft>
          </a:pPr>
          <a:r>
            <a:rPr lang="es-EC" sz="1200" b="1" dirty="0" smtClean="0">
              <a:solidFill>
                <a:schemeClr val="tx1"/>
              </a:solidFill>
            </a:rPr>
            <a:t>Banco del Estado (1992)</a:t>
          </a:r>
          <a:endParaRPr lang="es-EC" sz="1200" b="1" dirty="0">
            <a:solidFill>
              <a:schemeClr val="tx1"/>
            </a:solidFill>
          </a:endParaRPr>
        </a:p>
      </dgm:t>
    </dgm:pt>
    <dgm:pt modelId="{EF35D181-2CA4-4160-92EF-CD681F051321}" type="parTrans" cxnId="{533CA5DC-E3CC-4369-9005-0DFBF01A1546}">
      <dgm:prSet/>
      <dgm:spPr/>
      <dgm:t>
        <a:bodyPr/>
        <a:lstStyle/>
        <a:p>
          <a:pPr>
            <a:lnSpc>
              <a:spcPct val="100000"/>
            </a:lnSpc>
            <a:spcBef>
              <a:spcPts val="0"/>
            </a:spcBef>
            <a:spcAft>
              <a:spcPts val="0"/>
            </a:spcAft>
          </a:pPr>
          <a:endParaRPr lang="es-EC">
            <a:solidFill>
              <a:schemeClr val="tx1"/>
            </a:solidFill>
          </a:endParaRPr>
        </a:p>
      </dgm:t>
    </dgm:pt>
    <dgm:pt modelId="{3BB7BE96-5D1A-4FF2-8C71-2CB788C43A7C}" type="sibTrans" cxnId="{533CA5DC-E3CC-4369-9005-0DFBF01A1546}">
      <dgm:prSet/>
      <dgm:spPr/>
      <dgm:t>
        <a:bodyPr/>
        <a:lstStyle/>
        <a:p>
          <a:pPr>
            <a:lnSpc>
              <a:spcPct val="100000"/>
            </a:lnSpc>
            <a:spcBef>
              <a:spcPts val="0"/>
            </a:spcBef>
            <a:spcAft>
              <a:spcPts val="0"/>
            </a:spcAft>
          </a:pPr>
          <a:endParaRPr lang="es-EC">
            <a:solidFill>
              <a:schemeClr val="tx1"/>
            </a:solidFill>
          </a:endParaRPr>
        </a:p>
      </dgm:t>
    </dgm:pt>
    <dgm:pt modelId="{3CE86F69-06D7-412E-A9DA-081CBC22788B}">
      <dgm:prSet/>
      <dgm:spPr>
        <a:solidFill>
          <a:srgbClr val="99FF66"/>
        </a:solidFill>
      </dgm:spPr>
      <dgm:t>
        <a:bodyPr/>
        <a:lstStyle/>
        <a:p>
          <a:pPr>
            <a:lnSpc>
              <a:spcPct val="100000"/>
            </a:lnSpc>
            <a:spcBef>
              <a:spcPts val="0"/>
            </a:spcBef>
            <a:spcAft>
              <a:spcPts val="0"/>
            </a:spcAft>
          </a:pPr>
          <a:r>
            <a:rPr lang="es-EC" b="1" dirty="0" smtClean="0">
              <a:solidFill>
                <a:schemeClr val="tx1"/>
              </a:solidFill>
            </a:rPr>
            <a:t>Por su parte, la nueva Constitución de 2008</a:t>
          </a:r>
          <a:endParaRPr lang="es-EC" b="1" dirty="0">
            <a:solidFill>
              <a:schemeClr val="tx1"/>
            </a:solidFill>
          </a:endParaRPr>
        </a:p>
      </dgm:t>
    </dgm:pt>
    <dgm:pt modelId="{14B6134E-A8DF-4C70-9202-A9C543CFBE7C}" type="parTrans" cxnId="{2F9EB5F6-E377-48E0-BB39-D8BA5200A98E}">
      <dgm:prSet/>
      <dgm:spPr/>
      <dgm:t>
        <a:bodyPr/>
        <a:lstStyle/>
        <a:p>
          <a:pPr>
            <a:lnSpc>
              <a:spcPct val="100000"/>
            </a:lnSpc>
            <a:spcBef>
              <a:spcPts val="0"/>
            </a:spcBef>
            <a:spcAft>
              <a:spcPts val="0"/>
            </a:spcAft>
          </a:pPr>
          <a:endParaRPr lang="es-EC">
            <a:solidFill>
              <a:schemeClr val="tx1"/>
            </a:solidFill>
          </a:endParaRPr>
        </a:p>
      </dgm:t>
    </dgm:pt>
    <dgm:pt modelId="{5C70FAAD-C99A-4717-96C7-A7CE8BAF7C02}" type="sibTrans" cxnId="{2F9EB5F6-E377-48E0-BB39-D8BA5200A98E}">
      <dgm:prSet/>
      <dgm:spPr/>
      <dgm:t>
        <a:bodyPr/>
        <a:lstStyle/>
        <a:p>
          <a:pPr>
            <a:lnSpc>
              <a:spcPct val="100000"/>
            </a:lnSpc>
            <a:spcBef>
              <a:spcPts val="0"/>
            </a:spcBef>
            <a:spcAft>
              <a:spcPts val="0"/>
            </a:spcAft>
          </a:pPr>
          <a:endParaRPr lang="es-EC">
            <a:solidFill>
              <a:schemeClr val="tx1"/>
            </a:solidFill>
          </a:endParaRPr>
        </a:p>
      </dgm:t>
    </dgm:pt>
    <dgm:pt modelId="{D25B68C5-5481-47DF-B6AE-AD62178A032C}">
      <dgm:prSet custT="1"/>
      <dgm:spPr>
        <a:solidFill>
          <a:srgbClr val="99FFCC"/>
        </a:solidFill>
      </dgm:spPr>
      <dgm:t>
        <a:bodyPr/>
        <a:lstStyle/>
        <a:p>
          <a:pPr algn="just">
            <a:lnSpc>
              <a:spcPct val="100000"/>
            </a:lnSpc>
            <a:spcBef>
              <a:spcPts val="0"/>
            </a:spcBef>
            <a:spcAft>
              <a:spcPts val="0"/>
            </a:spcAft>
          </a:pPr>
          <a:r>
            <a:rPr lang="es-EC" sz="1200" dirty="0" smtClean="0">
              <a:solidFill>
                <a:schemeClr val="tx1"/>
              </a:solidFill>
            </a:rPr>
            <a:t>como compañía anónima de derecho privado, autorizado a emitir dinero con respaldo en oro, ser el depositario del Gobierno y de los bancos asociados, administrador del mercado de cambios y además fungir de agente fiscal.</a:t>
          </a:r>
          <a:endParaRPr lang="es-EC" sz="1200" dirty="0">
            <a:solidFill>
              <a:schemeClr val="tx1"/>
            </a:solidFill>
          </a:endParaRPr>
        </a:p>
      </dgm:t>
    </dgm:pt>
    <dgm:pt modelId="{F1E78004-62BE-4B9B-B4BA-25C66B474390}" type="parTrans" cxnId="{9AF63BED-90AF-4EEC-9E1D-25E303B94F4C}">
      <dgm:prSet/>
      <dgm:spPr/>
      <dgm:t>
        <a:bodyPr/>
        <a:lstStyle/>
        <a:p>
          <a:pPr>
            <a:lnSpc>
              <a:spcPct val="100000"/>
            </a:lnSpc>
            <a:spcBef>
              <a:spcPts val="0"/>
            </a:spcBef>
            <a:spcAft>
              <a:spcPts val="0"/>
            </a:spcAft>
          </a:pPr>
          <a:endParaRPr lang="es-EC">
            <a:solidFill>
              <a:schemeClr val="tx1"/>
            </a:solidFill>
          </a:endParaRPr>
        </a:p>
      </dgm:t>
    </dgm:pt>
    <dgm:pt modelId="{093AE3D6-459F-47FD-959E-417FE47B97BE}" type="sibTrans" cxnId="{9AF63BED-90AF-4EEC-9E1D-25E303B94F4C}">
      <dgm:prSet/>
      <dgm:spPr/>
      <dgm:t>
        <a:bodyPr/>
        <a:lstStyle/>
        <a:p>
          <a:pPr>
            <a:lnSpc>
              <a:spcPct val="100000"/>
            </a:lnSpc>
            <a:spcBef>
              <a:spcPts val="0"/>
            </a:spcBef>
            <a:spcAft>
              <a:spcPts val="0"/>
            </a:spcAft>
          </a:pPr>
          <a:endParaRPr lang="es-EC">
            <a:solidFill>
              <a:schemeClr val="tx1"/>
            </a:solidFill>
          </a:endParaRPr>
        </a:p>
      </dgm:t>
    </dgm:pt>
    <dgm:pt modelId="{820AB8B8-CAAD-4269-A77D-A57F1F6BFB5B}">
      <dgm:prSet custT="1"/>
      <dgm:spPr/>
      <dgm:t>
        <a:bodyPr/>
        <a:lstStyle/>
        <a:p>
          <a:pPr algn="just">
            <a:lnSpc>
              <a:spcPct val="100000"/>
            </a:lnSpc>
            <a:spcBef>
              <a:spcPts val="0"/>
            </a:spcBef>
            <a:spcAft>
              <a:spcPts val="0"/>
            </a:spcAft>
          </a:pPr>
          <a:r>
            <a:rPr lang="es-EC" sz="1200" dirty="0" smtClean="0">
              <a:solidFill>
                <a:schemeClr val="tx1"/>
              </a:solidFill>
            </a:rPr>
            <a:t>constituyó una nueva reforma del BCE y otra redefinición de sus funciones, ratificó su autonomía y le otorgó la capacidad de intervenir en el sistema financiero , así como actuar como prestamista de última instancia, aunque de otra parte, eliminó su atribución para otorgar crédito al Fisco.</a:t>
          </a:r>
          <a:endParaRPr lang="es-EC" sz="1200" dirty="0">
            <a:solidFill>
              <a:schemeClr val="tx1"/>
            </a:solidFill>
          </a:endParaRPr>
        </a:p>
      </dgm:t>
    </dgm:pt>
    <dgm:pt modelId="{67F63668-6B70-43D3-A200-A7871C6B12F2}" type="parTrans" cxnId="{1CB4EF29-574F-43BE-9F15-1D5980C8F24E}">
      <dgm:prSet/>
      <dgm:spPr/>
      <dgm:t>
        <a:bodyPr/>
        <a:lstStyle/>
        <a:p>
          <a:pPr>
            <a:lnSpc>
              <a:spcPct val="100000"/>
            </a:lnSpc>
            <a:spcBef>
              <a:spcPts val="0"/>
            </a:spcBef>
            <a:spcAft>
              <a:spcPts val="0"/>
            </a:spcAft>
          </a:pPr>
          <a:endParaRPr lang="es-EC">
            <a:solidFill>
              <a:schemeClr val="tx1"/>
            </a:solidFill>
          </a:endParaRPr>
        </a:p>
      </dgm:t>
    </dgm:pt>
    <dgm:pt modelId="{17830E7D-FB6D-4453-B602-E75CC8827918}" type="sibTrans" cxnId="{1CB4EF29-574F-43BE-9F15-1D5980C8F24E}">
      <dgm:prSet/>
      <dgm:spPr/>
      <dgm:t>
        <a:bodyPr/>
        <a:lstStyle/>
        <a:p>
          <a:pPr>
            <a:lnSpc>
              <a:spcPct val="100000"/>
            </a:lnSpc>
            <a:spcBef>
              <a:spcPts val="0"/>
            </a:spcBef>
            <a:spcAft>
              <a:spcPts val="0"/>
            </a:spcAft>
          </a:pPr>
          <a:endParaRPr lang="es-EC">
            <a:solidFill>
              <a:schemeClr val="tx1"/>
            </a:solidFill>
          </a:endParaRPr>
        </a:p>
      </dgm:t>
    </dgm:pt>
    <dgm:pt modelId="{9A032439-7660-4F8A-8BB3-0BACAA45DA1A}">
      <dgm:prSet custT="1"/>
      <dgm:spPr/>
      <dgm:t>
        <a:bodyPr/>
        <a:lstStyle/>
        <a:p>
          <a:pPr algn="just">
            <a:lnSpc>
              <a:spcPct val="100000"/>
            </a:lnSpc>
            <a:spcBef>
              <a:spcPts val="0"/>
            </a:spcBef>
            <a:spcAft>
              <a:spcPts val="0"/>
            </a:spcAft>
          </a:pPr>
          <a:r>
            <a:rPr lang="es-EC" sz="1200" dirty="0" smtClean="0">
              <a:solidFill>
                <a:schemeClr val="tx1"/>
              </a:solidFill>
            </a:rPr>
            <a:t>Se eliminó la Junta Monetaria y se la reemplazó por un Directorio de 5 miembros. En este escenario, el 9 de enero del año 2000, se dolarizó el Ecuador. El BCE debió contribuir a la  consolidación del nuevo esquema monetario, para detener el deterioro del valor de la moneda.</a:t>
          </a:r>
          <a:endParaRPr lang="es-EC" sz="1200" dirty="0">
            <a:solidFill>
              <a:schemeClr val="tx1"/>
            </a:solidFill>
          </a:endParaRPr>
        </a:p>
      </dgm:t>
    </dgm:pt>
    <dgm:pt modelId="{440F745B-BB17-49AE-A23D-F5EE8CE209FE}" type="parTrans" cxnId="{8704AEC2-5335-489B-98EE-3C7435D0DB66}">
      <dgm:prSet/>
      <dgm:spPr/>
      <dgm:t>
        <a:bodyPr/>
        <a:lstStyle/>
        <a:p>
          <a:pPr>
            <a:lnSpc>
              <a:spcPct val="100000"/>
            </a:lnSpc>
            <a:spcBef>
              <a:spcPts val="0"/>
            </a:spcBef>
            <a:spcAft>
              <a:spcPts val="0"/>
            </a:spcAft>
          </a:pPr>
          <a:endParaRPr lang="es-EC">
            <a:solidFill>
              <a:schemeClr val="tx1"/>
            </a:solidFill>
          </a:endParaRPr>
        </a:p>
      </dgm:t>
    </dgm:pt>
    <dgm:pt modelId="{515CD91A-2D0D-47C3-85FC-01D3C0A2E9ED}" type="sibTrans" cxnId="{8704AEC2-5335-489B-98EE-3C7435D0DB66}">
      <dgm:prSet/>
      <dgm:spPr/>
      <dgm:t>
        <a:bodyPr/>
        <a:lstStyle/>
        <a:p>
          <a:pPr>
            <a:lnSpc>
              <a:spcPct val="100000"/>
            </a:lnSpc>
            <a:spcBef>
              <a:spcPts val="0"/>
            </a:spcBef>
            <a:spcAft>
              <a:spcPts val="0"/>
            </a:spcAft>
          </a:pPr>
          <a:endParaRPr lang="es-EC">
            <a:solidFill>
              <a:schemeClr val="tx1"/>
            </a:solidFill>
          </a:endParaRPr>
        </a:p>
      </dgm:t>
    </dgm:pt>
    <dgm:pt modelId="{9CB705E6-14D6-414D-9E6E-6DDE65AC54CD}">
      <dgm:prSet custT="1"/>
      <dgm:spPr/>
      <dgm:t>
        <a:bodyPr/>
        <a:lstStyle/>
        <a:p>
          <a:pPr algn="just">
            <a:lnSpc>
              <a:spcPct val="100000"/>
            </a:lnSpc>
            <a:spcBef>
              <a:spcPts val="0"/>
            </a:spcBef>
            <a:spcAft>
              <a:spcPts val="0"/>
            </a:spcAft>
          </a:pPr>
          <a:r>
            <a:rPr lang="es-EC" sz="1200" dirty="0" smtClean="0">
              <a:solidFill>
                <a:schemeClr val="tx1"/>
              </a:solidFill>
            </a:rPr>
            <a:t>eliminó la autonomía del Banco Central y trasladó al Ejecutivo la formulación de las políticas monetaria, crediticia, cambiaria y financiera, que ahora se instrumentan a través del BCE y se trasladó las funciones sociales y culturales, a los correspondientes Ministerios de Estado.</a:t>
          </a:r>
          <a:endParaRPr lang="es-EC" sz="1200" dirty="0">
            <a:solidFill>
              <a:schemeClr val="tx1"/>
            </a:solidFill>
          </a:endParaRPr>
        </a:p>
      </dgm:t>
    </dgm:pt>
    <dgm:pt modelId="{7DDCD535-1379-41E6-B8A3-7D56DEDE81B5}" type="parTrans" cxnId="{4AC22C5B-3636-4F9C-A2C1-B36D84545E39}">
      <dgm:prSet/>
      <dgm:spPr/>
      <dgm:t>
        <a:bodyPr/>
        <a:lstStyle/>
        <a:p>
          <a:pPr>
            <a:lnSpc>
              <a:spcPct val="100000"/>
            </a:lnSpc>
            <a:spcBef>
              <a:spcPts val="0"/>
            </a:spcBef>
            <a:spcAft>
              <a:spcPts val="0"/>
            </a:spcAft>
          </a:pPr>
          <a:endParaRPr lang="es-EC">
            <a:solidFill>
              <a:schemeClr val="tx1"/>
            </a:solidFill>
          </a:endParaRPr>
        </a:p>
      </dgm:t>
    </dgm:pt>
    <dgm:pt modelId="{8705454F-4D93-4658-8709-F8596BADAD4F}" type="sibTrans" cxnId="{4AC22C5B-3636-4F9C-A2C1-B36D84545E39}">
      <dgm:prSet/>
      <dgm:spPr/>
      <dgm:t>
        <a:bodyPr/>
        <a:lstStyle/>
        <a:p>
          <a:pPr>
            <a:lnSpc>
              <a:spcPct val="100000"/>
            </a:lnSpc>
            <a:spcBef>
              <a:spcPts val="0"/>
            </a:spcBef>
            <a:spcAft>
              <a:spcPts val="0"/>
            </a:spcAft>
          </a:pPr>
          <a:endParaRPr lang="es-EC">
            <a:solidFill>
              <a:schemeClr val="tx1"/>
            </a:solidFill>
          </a:endParaRPr>
        </a:p>
      </dgm:t>
    </dgm:pt>
    <dgm:pt modelId="{932DB401-9A1C-47E2-8054-1BB6F19378B7}" type="pres">
      <dgm:prSet presAssocID="{5930B86E-03D1-4D86-9037-81FA622173B6}" presName="linearFlow" presStyleCnt="0">
        <dgm:presLayoutVars>
          <dgm:dir/>
          <dgm:animLvl val="lvl"/>
          <dgm:resizeHandles/>
        </dgm:presLayoutVars>
      </dgm:prSet>
      <dgm:spPr/>
      <dgm:t>
        <a:bodyPr/>
        <a:lstStyle/>
        <a:p>
          <a:endParaRPr lang="es-EC"/>
        </a:p>
      </dgm:t>
    </dgm:pt>
    <dgm:pt modelId="{1CE3530C-C5EC-4477-A460-F988C5940D7D}" type="pres">
      <dgm:prSet presAssocID="{DDBE4813-1036-41DB-9249-2AD87640E476}" presName="compositeNode" presStyleCnt="0">
        <dgm:presLayoutVars>
          <dgm:bulletEnabled val="1"/>
        </dgm:presLayoutVars>
      </dgm:prSet>
      <dgm:spPr/>
    </dgm:pt>
    <dgm:pt modelId="{FEBA8B87-75D9-4A8D-9288-ED79A05C14B5}" type="pres">
      <dgm:prSet presAssocID="{DDBE4813-1036-41DB-9249-2AD87640E476}" presName="image" presStyleLbl="fgImgPlace1" presStyleIdx="0" presStyleCnt="4" custLinFactNeighborX="-28258"/>
      <dgm:spPr>
        <a:blipFill rotWithShape="1">
          <a:blip xmlns:r="http://schemas.openxmlformats.org/officeDocument/2006/relationships" r:embed="rId1"/>
          <a:stretch>
            <a:fillRect/>
          </a:stretch>
        </a:blipFill>
      </dgm:spPr>
    </dgm:pt>
    <dgm:pt modelId="{8CEB27AE-F71E-4D50-AC40-66D778525BFA}" type="pres">
      <dgm:prSet presAssocID="{DDBE4813-1036-41DB-9249-2AD87640E476}" presName="childNode" presStyleLbl="node1" presStyleIdx="0" presStyleCnt="4" custLinFactNeighborX="4247">
        <dgm:presLayoutVars>
          <dgm:bulletEnabled val="1"/>
        </dgm:presLayoutVars>
      </dgm:prSet>
      <dgm:spPr/>
      <dgm:t>
        <a:bodyPr/>
        <a:lstStyle/>
        <a:p>
          <a:endParaRPr lang="es-EC"/>
        </a:p>
      </dgm:t>
    </dgm:pt>
    <dgm:pt modelId="{951B62E4-57E2-4F64-8BA6-A82C2D29138A}" type="pres">
      <dgm:prSet presAssocID="{DDBE4813-1036-41DB-9249-2AD87640E476}" presName="parentNode" presStyleLbl="revTx" presStyleIdx="0" presStyleCnt="4" custScaleX="162281">
        <dgm:presLayoutVars>
          <dgm:chMax val="0"/>
          <dgm:bulletEnabled val="1"/>
        </dgm:presLayoutVars>
      </dgm:prSet>
      <dgm:spPr/>
      <dgm:t>
        <a:bodyPr/>
        <a:lstStyle/>
        <a:p>
          <a:endParaRPr lang="es-EC"/>
        </a:p>
      </dgm:t>
    </dgm:pt>
    <dgm:pt modelId="{B2521041-CF98-4ED4-A55A-7EF1FF60DF76}" type="pres">
      <dgm:prSet presAssocID="{67B1D534-B637-426A-8B0C-32887C28A260}" presName="sibTrans" presStyleCnt="0"/>
      <dgm:spPr/>
    </dgm:pt>
    <dgm:pt modelId="{481CF266-D711-409D-B9AB-A9182376EA57}" type="pres">
      <dgm:prSet presAssocID="{C18335C6-4872-4B51-AA6B-13EAE80E32BD}" presName="compositeNode" presStyleCnt="0">
        <dgm:presLayoutVars>
          <dgm:bulletEnabled val="1"/>
        </dgm:presLayoutVars>
      </dgm:prSet>
      <dgm:spPr/>
    </dgm:pt>
    <dgm:pt modelId="{BDB4F25E-F135-4B4E-849E-1652A02CD46E}" type="pres">
      <dgm:prSet presAssocID="{C18335C6-4872-4B51-AA6B-13EAE80E32BD}" presName="image" presStyleLbl="fgImgPlace1" presStyleIdx="1" presStyleCnt="4" custLinFactNeighborX="-18803"/>
      <dgm:spPr>
        <a:blipFill rotWithShape="1">
          <a:blip xmlns:r="http://schemas.openxmlformats.org/officeDocument/2006/relationships" r:embed="rId1"/>
          <a:stretch>
            <a:fillRect/>
          </a:stretch>
        </a:blipFill>
      </dgm:spPr>
    </dgm:pt>
    <dgm:pt modelId="{1751AE51-1146-4EF2-A4AB-B62CC79B51F1}" type="pres">
      <dgm:prSet presAssocID="{C18335C6-4872-4B51-AA6B-13EAE80E32BD}" presName="childNode" presStyleLbl="node1" presStyleIdx="1" presStyleCnt="4">
        <dgm:presLayoutVars>
          <dgm:bulletEnabled val="1"/>
        </dgm:presLayoutVars>
      </dgm:prSet>
      <dgm:spPr/>
      <dgm:t>
        <a:bodyPr/>
        <a:lstStyle/>
        <a:p>
          <a:endParaRPr lang="es-EC"/>
        </a:p>
      </dgm:t>
    </dgm:pt>
    <dgm:pt modelId="{34E3D14E-735D-4BEA-8B39-78A10264B8C9}" type="pres">
      <dgm:prSet presAssocID="{C18335C6-4872-4B51-AA6B-13EAE80E32BD}" presName="parentNode" presStyleLbl="revTx" presStyleIdx="1" presStyleCnt="4" custLinFactNeighborX="-14362">
        <dgm:presLayoutVars>
          <dgm:chMax val="0"/>
          <dgm:bulletEnabled val="1"/>
        </dgm:presLayoutVars>
      </dgm:prSet>
      <dgm:spPr/>
      <dgm:t>
        <a:bodyPr/>
        <a:lstStyle/>
        <a:p>
          <a:endParaRPr lang="es-EC"/>
        </a:p>
      </dgm:t>
    </dgm:pt>
    <dgm:pt modelId="{F486E999-42D4-4682-8D83-6CE7A341D180}" type="pres">
      <dgm:prSet presAssocID="{3BB7BE96-5D1A-4FF2-8C71-2CB788C43A7C}" presName="sibTrans" presStyleCnt="0"/>
      <dgm:spPr/>
    </dgm:pt>
    <dgm:pt modelId="{4A6BB671-9BB9-4A7A-A857-6AE21E972C79}" type="pres">
      <dgm:prSet presAssocID="{DA463F64-A997-462E-A16C-0E05828DE2AF}" presName="compositeNode" presStyleCnt="0">
        <dgm:presLayoutVars>
          <dgm:bulletEnabled val="1"/>
        </dgm:presLayoutVars>
      </dgm:prSet>
      <dgm:spPr/>
    </dgm:pt>
    <dgm:pt modelId="{65DFD762-CFDD-4A53-98F2-F5BCCA671814}" type="pres">
      <dgm:prSet presAssocID="{DA463F64-A997-462E-A16C-0E05828DE2AF}" presName="image" presStyleLbl="fgImgPlace1" presStyleIdx="2" presStyleCnt="4" custLinFactNeighborX="-42424"/>
      <dgm:spPr>
        <a:blipFill rotWithShape="1">
          <a:blip xmlns:r="http://schemas.openxmlformats.org/officeDocument/2006/relationships" r:embed="rId1"/>
          <a:stretch>
            <a:fillRect/>
          </a:stretch>
        </a:blipFill>
      </dgm:spPr>
    </dgm:pt>
    <dgm:pt modelId="{31450EBD-DBFC-49B4-A441-63BB1A45EA01}" type="pres">
      <dgm:prSet presAssocID="{DA463F64-A997-462E-A16C-0E05828DE2AF}" presName="childNode" presStyleLbl="node1" presStyleIdx="2" presStyleCnt="4">
        <dgm:presLayoutVars>
          <dgm:bulletEnabled val="1"/>
        </dgm:presLayoutVars>
      </dgm:prSet>
      <dgm:spPr/>
      <dgm:t>
        <a:bodyPr/>
        <a:lstStyle/>
        <a:p>
          <a:endParaRPr lang="es-EC"/>
        </a:p>
      </dgm:t>
    </dgm:pt>
    <dgm:pt modelId="{4A14FAAB-7533-4C18-A61F-B8B3CC54A11D}" type="pres">
      <dgm:prSet presAssocID="{DA463F64-A997-462E-A16C-0E05828DE2AF}" presName="parentNode" presStyleLbl="revTx" presStyleIdx="2" presStyleCnt="4" custScaleX="182403" custLinFactNeighborX="-40098">
        <dgm:presLayoutVars>
          <dgm:chMax val="0"/>
          <dgm:bulletEnabled val="1"/>
        </dgm:presLayoutVars>
      </dgm:prSet>
      <dgm:spPr/>
      <dgm:t>
        <a:bodyPr/>
        <a:lstStyle/>
        <a:p>
          <a:endParaRPr lang="es-EC"/>
        </a:p>
      </dgm:t>
    </dgm:pt>
    <dgm:pt modelId="{FF6EEC06-C676-4DF8-A27D-6FDA14CF1F57}" type="pres">
      <dgm:prSet presAssocID="{6A42B45C-B637-46EE-B015-46BF821A5FB2}" presName="sibTrans" presStyleCnt="0"/>
      <dgm:spPr/>
    </dgm:pt>
    <dgm:pt modelId="{7A0FEB82-B861-4E7B-88FA-A897A1EAABAB}" type="pres">
      <dgm:prSet presAssocID="{3CE86F69-06D7-412E-A9DA-081CBC22788B}" presName="compositeNode" presStyleCnt="0">
        <dgm:presLayoutVars>
          <dgm:bulletEnabled val="1"/>
        </dgm:presLayoutVars>
      </dgm:prSet>
      <dgm:spPr/>
    </dgm:pt>
    <dgm:pt modelId="{1FF1C5C4-D4CF-4807-95C6-5A160122AD6F}" type="pres">
      <dgm:prSet presAssocID="{3CE86F69-06D7-412E-A9DA-081CBC22788B}" presName="image" presStyleLbl="fgImgPlace1" presStyleIdx="3" presStyleCnt="4"/>
      <dgm:spPr>
        <a:blipFill rotWithShape="1">
          <a:blip xmlns:r="http://schemas.openxmlformats.org/officeDocument/2006/relationships" r:embed="rId1"/>
          <a:stretch>
            <a:fillRect/>
          </a:stretch>
        </a:blipFill>
      </dgm:spPr>
    </dgm:pt>
    <dgm:pt modelId="{3826D7C3-E3A5-46A1-BC63-20B9C79FF24C}" type="pres">
      <dgm:prSet presAssocID="{3CE86F69-06D7-412E-A9DA-081CBC22788B}" presName="childNode" presStyleLbl="node1" presStyleIdx="3" presStyleCnt="4">
        <dgm:presLayoutVars>
          <dgm:bulletEnabled val="1"/>
        </dgm:presLayoutVars>
      </dgm:prSet>
      <dgm:spPr/>
      <dgm:t>
        <a:bodyPr/>
        <a:lstStyle/>
        <a:p>
          <a:endParaRPr lang="es-EC"/>
        </a:p>
      </dgm:t>
    </dgm:pt>
    <dgm:pt modelId="{9521B516-25D6-4D4A-B1D6-FB698E88F060}" type="pres">
      <dgm:prSet presAssocID="{3CE86F69-06D7-412E-A9DA-081CBC22788B}" presName="parentNode" presStyleLbl="revTx" presStyleIdx="3" presStyleCnt="4">
        <dgm:presLayoutVars>
          <dgm:chMax val="0"/>
          <dgm:bulletEnabled val="1"/>
        </dgm:presLayoutVars>
      </dgm:prSet>
      <dgm:spPr/>
      <dgm:t>
        <a:bodyPr/>
        <a:lstStyle/>
        <a:p>
          <a:endParaRPr lang="es-EC"/>
        </a:p>
      </dgm:t>
    </dgm:pt>
  </dgm:ptLst>
  <dgm:cxnLst>
    <dgm:cxn modelId="{9AF63BED-90AF-4EEC-9E1D-25E303B94F4C}" srcId="{DDBE4813-1036-41DB-9249-2AD87640E476}" destId="{D25B68C5-5481-47DF-B6AE-AD62178A032C}" srcOrd="0" destOrd="0" parTransId="{F1E78004-62BE-4B9B-B4BA-25C66B474390}" sibTransId="{093AE3D6-459F-47FD-959E-417FE47B97BE}"/>
    <dgm:cxn modelId="{8C813DD5-8C85-4D8A-B7A8-A265D3ECBCC5}" type="presOf" srcId="{D25B68C5-5481-47DF-B6AE-AD62178A032C}" destId="{8CEB27AE-F71E-4D50-AC40-66D778525BFA}" srcOrd="0" destOrd="0" presId="urn:microsoft.com/office/officeart/2005/8/layout/hList2"/>
    <dgm:cxn modelId="{F79E44EC-F441-40F0-AABA-BB94749AEB11}" type="presOf" srcId="{820AB8B8-CAAD-4269-A77D-A57F1F6BFB5B}" destId="{1751AE51-1146-4EF2-A4AB-B62CC79B51F1}" srcOrd="0" destOrd="0" presId="urn:microsoft.com/office/officeart/2005/8/layout/hList2"/>
    <dgm:cxn modelId="{7351EFDA-7AB3-4799-9FF2-2DB5EEDB2CD7}" type="presOf" srcId="{DA463F64-A997-462E-A16C-0E05828DE2AF}" destId="{4A14FAAB-7533-4C18-A61F-B8B3CC54A11D}" srcOrd="0" destOrd="0" presId="urn:microsoft.com/office/officeart/2005/8/layout/hList2"/>
    <dgm:cxn modelId="{5649D02E-9597-41D2-930E-2D11F2F79FB1}" type="presOf" srcId="{9CB705E6-14D6-414D-9E6E-6DDE65AC54CD}" destId="{3826D7C3-E3A5-46A1-BC63-20B9C79FF24C}" srcOrd="0" destOrd="0" presId="urn:microsoft.com/office/officeart/2005/8/layout/hList2"/>
    <dgm:cxn modelId="{2F9EB5F6-E377-48E0-BB39-D8BA5200A98E}" srcId="{5930B86E-03D1-4D86-9037-81FA622173B6}" destId="{3CE86F69-06D7-412E-A9DA-081CBC22788B}" srcOrd="3" destOrd="0" parTransId="{14B6134E-A8DF-4C70-9202-A9C543CFBE7C}" sibTransId="{5C70FAAD-C99A-4717-96C7-A7CE8BAF7C02}"/>
    <dgm:cxn modelId="{4AC22C5B-3636-4F9C-A2C1-B36D84545E39}" srcId="{3CE86F69-06D7-412E-A9DA-081CBC22788B}" destId="{9CB705E6-14D6-414D-9E6E-6DDE65AC54CD}" srcOrd="0" destOrd="0" parTransId="{7DDCD535-1379-41E6-B8A3-7D56DEDE81B5}" sibTransId="{8705454F-4D93-4658-8709-F8596BADAD4F}"/>
    <dgm:cxn modelId="{26AA7B3A-AC98-4015-967A-67E150FF4833}" type="presOf" srcId="{3CE86F69-06D7-412E-A9DA-081CBC22788B}" destId="{9521B516-25D6-4D4A-B1D6-FB698E88F060}" srcOrd="0" destOrd="0" presId="urn:microsoft.com/office/officeart/2005/8/layout/hList2"/>
    <dgm:cxn modelId="{1CB4EF29-574F-43BE-9F15-1D5980C8F24E}" srcId="{C18335C6-4872-4B51-AA6B-13EAE80E32BD}" destId="{820AB8B8-CAAD-4269-A77D-A57F1F6BFB5B}" srcOrd="0" destOrd="0" parTransId="{67F63668-6B70-43D3-A200-A7871C6B12F2}" sibTransId="{17830E7D-FB6D-4453-B602-E75CC8827918}"/>
    <dgm:cxn modelId="{70C41352-ABE0-45C3-8A8A-D0738FD5CD95}" srcId="{5930B86E-03D1-4D86-9037-81FA622173B6}" destId="{DDBE4813-1036-41DB-9249-2AD87640E476}" srcOrd="0" destOrd="0" parTransId="{DAA94B88-8FC8-494E-8E37-FC91E67998E5}" sibTransId="{67B1D534-B637-426A-8B0C-32887C28A260}"/>
    <dgm:cxn modelId="{25B9FE80-E169-4191-9FF2-E5E04E79D721}" type="presOf" srcId="{9A032439-7660-4F8A-8BB3-0BACAA45DA1A}" destId="{31450EBD-DBFC-49B4-A441-63BB1A45EA01}" srcOrd="0" destOrd="0" presId="urn:microsoft.com/office/officeart/2005/8/layout/hList2"/>
    <dgm:cxn modelId="{CE19B020-E7C7-4E5D-8531-CA34C60EF067}" type="presOf" srcId="{5930B86E-03D1-4D86-9037-81FA622173B6}" destId="{932DB401-9A1C-47E2-8054-1BB6F19378B7}" srcOrd="0" destOrd="0" presId="urn:microsoft.com/office/officeart/2005/8/layout/hList2"/>
    <dgm:cxn modelId="{533CA5DC-E3CC-4369-9005-0DFBF01A1546}" srcId="{5930B86E-03D1-4D86-9037-81FA622173B6}" destId="{C18335C6-4872-4B51-AA6B-13EAE80E32BD}" srcOrd="1" destOrd="0" parTransId="{EF35D181-2CA4-4160-92EF-CD681F051321}" sibTransId="{3BB7BE96-5D1A-4FF2-8C71-2CB788C43A7C}"/>
    <dgm:cxn modelId="{8704AEC2-5335-489B-98EE-3C7435D0DB66}" srcId="{DA463F64-A997-462E-A16C-0E05828DE2AF}" destId="{9A032439-7660-4F8A-8BB3-0BACAA45DA1A}" srcOrd="0" destOrd="0" parTransId="{440F745B-BB17-49AE-A23D-F5EE8CE209FE}" sibTransId="{515CD91A-2D0D-47C3-85FC-01D3C0A2E9ED}"/>
    <dgm:cxn modelId="{701A3C56-F90A-4785-89F1-12A4FBCF26C6}" type="presOf" srcId="{C18335C6-4872-4B51-AA6B-13EAE80E32BD}" destId="{34E3D14E-735D-4BEA-8B39-78A10264B8C9}" srcOrd="0" destOrd="0" presId="urn:microsoft.com/office/officeart/2005/8/layout/hList2"/>
    <dgm:cxn modelId="{6EBD821F-9D82-42C8-A659-ECDB8763DB54}" type="presOf" srcId="{DDBE4813-1036-41DB-9249-2AD87640E476}" destId="{951B62E4-57E2-4F64-8BA6-A82C2D29138A}" srcOrd="0" destOrd="0" presId="urn:microsoft.com/office/officeart/2005/8/layout/hList2"/>
    <dgm:cxn modelId="{285F2CEB-6F5B-4965-A139-FD67E341BD4D}" srcId="{5930B86E-03D1-4D86-9037-81FA622173B6}" destId="{DA463F64-A997-462E-A16C-0E05828DE2AF}" srcOrd="2" destOrd="0" parTransId="{65F75169-29FD-4672-82D7-0AA152EE7364}" sibTransId="{6A42B45C-B637-46EE-B015-46BF821A5FB2}"/>
    <dgm:cxn modelId="{13F1666E-9310-4B6C-998C-B85DD23EE388}" type="presParOf" srcId="{932DB401-9A1C-47E2-8054-1BB6F19378B7}" destId="{1CE3530C-C5EC-4477-A460-F988C5940D7D}" srcOrd="0" destOrd="0" presId="urn:microsoft.com/office/officeart/2005/8/layout/hList2"/>
    <dgm:cxn modelId="{4AABACFE-8CA4-49C7-9289-0C0099788269}" type="presParOf" srcId="{1CE3530C-C5EC-4477-A460-F988C5940D7D}" destId="{FEBA8B87-75D9-4A8D-9288-ED79A05C14B5}" srcOrd="0" destOrd="0" presId="urn:microsoft.com/office/officeart/2005/8/layout/hList2"/>
    <dgm:cxn modelId="{54379759-1337-44A9-AA7E-9E9F396CE598}" type="presParOf" srcId="{1CE3530C-C5EC-4477-A460-F988C5940D7D}" destId="{8CEB27AE-F71E-4D50-AC40-66D778525BFA}" srcOrd="1" destOrd="0" presId="urn:microsoft.com/office/officeart/2005/8/layout/hList2"/>
    <dgm:cxn modelId="{F2950993-429B-4640-B8B4-B029997B8AA8}" type="presParOf" srcId="{1CE3530C-C5EC-4477-A460-F988C5940D7D}" destId="{951B62E4-57E2-4F64-8BA6-A82C2D29138A}" srcOrd="2" destOrd="0" presId="urn:microsoft.com/office/officeart/2005/8/layout/hList2"/>
    <dgm:cxn modelId="{8DA8CF3D-DE1F-4CED-8D1A-E645606A0F80}" type="presParOf" srcId="{932DB401-9A1C-47E2-8054-1BB6F19378B7}" destId="{B2521041-CF98-4ED4-A55A-7EF1FF60DF76}" srcOrd="1" destOrd="0" presId="urn:microsoft.com/office/officeart/2005/8/layout/hList2"/>
    <dgm:cxn modelId="{F58B50E8-8EB7-4234-85C2-FE20FDE85761}" type="presParOf" srcId="{932DB401-9A1C-47E2-8054-1BB6F19378B7}" destId="{481CF266-D711-409D-B9AB-A9182376EA57}" srcOrd="2" destOrd="0" presId="urn:microsoft.com/office/officeart/2005/8/layout/hList2"/>
    <dgm:cxn modelId="{3F42792D-AA92-4A17-B2BB-392FE7B263BF}" type="presParOf" srcId="{481CF266-D711-409D-B9AB-A9182376EA57}" destId="{BDB4F25E-F135-4B4E-849E-1652A02CD46E}" srcOrd="0" destOrd="0" presId="urn:microsoft.com/office/officeart/2005/8/layout/hList2"/>
    <dgm:cxn modelId="{D6813C31-C70F-416F-91CF-224527BEFFC3}" type="presParOf" srcId="{481CF266-D711-409D-B9AB-A9182376EA57}" destId="{1751AE51-1146-4EF2-A4AB-B62CC79B51F1}" srcOrd="1" destOrd="0" presId="urn:microsoft.com/office/officeart/2005/8/layout/hList2"/>
    <dgm:cxn modelId="{8D29806A-FFD4-451E-92EE-14E6FC4B4BB4}" type="presParOf" srcId="{481CF266-D711-409D-B9AB-A9182376EA57}" destId="{34E3D14E-735D-4BEA-8B39-78A10264B8C9}" srcOrd="2" destOrd="0" presId="urn:microsoft.com/office/officeart/2005/8/layout/hList2"/>
    <dgm:cxn modelId="{D9F8A7E2-98EE-4B24-BF09-C3F65B1DDFFC}" type="presParOf" srcId="{932DB401-9A1C-47E2-8054-1BB6F19378B7}" destId="{F486E999-42D4-4682-8D83-6CE7A341D180}" srcOrd="3" destOrd="0" presId="urn:microsoft.com/office/officeart/2005/8/layout/hList2"/>
    <dgm:cxn modelId="{E48C1369-AF18-4593-A5AF-8927092D6F34}" type="presParOf" srcId="{932DB401-9A1C-47E2-8054-1BB6F19378B7}" destId="{4A6BB671-9BB9-4A7A-A857-6AE21E972C79}" srcOrd="4" destOrd="0" presId="urn:microsoft.com/office/officeart/2005/8/layout/hList2"/>
    <dgm:cxn modelId="{E1FE039C-7B23-4AF8-AC1A-BDF62BF5C2BC}" type="presParOf" srcId="{4A6BB671-9BB9-4A7A-A857-6AE21E972C79}" destId="{65DFD762-CFDD-4A53-98F2-F5BCCA671814}" srcOrd="0" destOrd="0" presId="urn:microsoft.com/office/officeart/2005/8/layout/hList2"/>
    <dgm:cxn modelId="{2F461D34-7104-40A6-805B-F2F01E8D559E}" type="presParOf" srcId="{4A6BB671-9BB9-4A7A-A857-6AE21E972C79}" destId="{31450EBD-DBFC-49B4-A441-63BB1A45EA01}" srcOrd="1" destOrd="0" presId="urn:microsoft.com/office/officeart/2005/8/layout/hList2"/>
    <dgm:cxn modelId="{9226EA36-86CA-449B-AD43-B6A00513292D}" type="presParOf" srcId="{4A6BB671-9BB9-4A7A-A857-6AE21E972C79}" destId="{4A14FAAB-7533-4C18-A61F-B8B3CC54A11D}" srcOrd="2" destOrd="0" presId="urn:microsoft.com/office/officeart/2005/8/layout/hList2"/>
    <dgm:cxn modelId="{1DD80276-AD7C-496C-9D97-79173A3DEAB0}" type="presParOf" srcId="{932DB401-9A1C-47E2-8054-1BB6F19378B7}" destId="{FF6EEC06-C676-4DF8-A27D-6FDA14CF1F57}" srcOrd="5" destOrd="0" presId="urn:microsoft.com/office/officeart/2005/8/layout/hList2"/>
    <dgm:cxn modelId="{49CAF4E4-5869-4311-B1F9-045AC347627F}" type="presParOf" srcId="{932DB401-9A1C-47E2-8054-1BB6F19378B7}" destId="{7A0FEB82-B861-4E7B-88FA-A897A1EAABAB}" srcOrd="6" destOrd="0" presId="urn:microsoft.com/office/officeart/2005/8/layout/hList2"/>
    <dgm:cxn modelId="{9B314138-9D85-49DC-BAAC-B0893F939B0B}" type="presParOf" srcId="{7A0FEB82-B861-4E7B-88FA-A897A1EAABAB}" destId="{1FF1C5C4-D4CF-4807-95C6-5A160122AD6F}" srcOrd="0" destOrd="0" presId="urn:microsoft.com/office/officeart/2005/8/layout/hList2"/>
    <dgm:cxn modelId="{BF6B33C6-67C9-44C7-83FA-C7CD96080C0A}" type="presParOf" srcId="{7A0FEB82-B861-4E7B-88FA-A897A1EAABAB}" destId="{3826D7C3-E3A5-46A1-BC63-20B9C79FF24C}" srcOrd="1" destOrd="0" presId="urn:microsoft.com/office/officeart/2005/8/layout/hList2"/>
    <dgm:cxn modelId="{317B33E0-700A-47A1-9C7E-4917A4BAFF1A}" type="presParOf" srcId="{7A0FEB82-B861-4E7B-88FA-A897A1EAABAB}" destId="{9521B516-25D6-4D4A-B1D6-FB698E88F06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A51FCE-651A-4DFC-B3AE-9C65E737C251}"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42316FB9-CAA2-4EDA-A1B4-393C49C7692E}">
      <dgm:prSet phldrT="[Texto]"/>
      <dgm:spPr/>
      <dgm:t>
        <a:bodyPr/>
        <a:lstStyle/>
        <a:p>
          <a:r>
            <a:rPr lang="es-EC" spc="50" dirty="0" smtClean="0">
              <a:ln w="11430"/>
              <a:solidFill>
                <a:srgbClr val="FF6600"/>
              </a:solidFill>
              <a:effectLst>
                <a:outerShdw blurRad="76200" dist="50800" dir="5400000" algn="tl" rotWithShape="0">
                  <a:srgbClr val="000000">
                    <a:alpha val="65000"/>
                  </a:srgbClr>
                </a:outerShdw>
              </a:effectLst>
            </a:rPr>
            <a:t>Misión</a:t>
          </a:r>
          <a:endParaRPr lang="es-EC" dirty="0"/>
        </a:p>
      </dgm:t>
    </dgm:pt>
    <dgm:pt modelId="{945CDDD2-6610-44E4-B4D9-865E2F99958C}" type="parTrans" cxnId="{8BE38D35-147D-458D-8499-4FBE319C5167}">
      <dgm:prSet/>
      <dgm:spPr/>
      <dgm:t>
        <a:bodyPr/>
        <a:lstStyle/>
        <a:p>
          <a:endParaRPr lang="es-EC"/>
        </a:p>
      </dgm:t>
    </dgm:pt>
    <dgm:pt modelId="{E268074D-9BBB-4387-8C88-C3D4225D30CA}" type="sibTrans" cxnId="{8BE38D35-147D-458D-8499-4FBE319C5167}">
      <dgm:prSet/>
      <dgm:spPr/>
    </dgm:pt>
    <dgm:pt modelId="{49F85380-1960-48CC-848D-FC81C448FF6D}">
      <dgm:prSet custT="1"/>
      <dgm:spPr/>
      <dgm:t>
        <a:bodyPr/>
        <a:lstStyle/>
        <a:p>
          <a:r>
            <a:rPr lang="es-EC" sz="1500" dirty="0" smtClean="0"/>
            <a:t>proveer información y estadística de síntesis macroeconómica.</a:t>
          </a:r>
          <a:endParaRPr lang="es-EC" sz="1500" dirty="0"/>
        </a:p>
      </dgm:t>
    </dgm:pt>
    <dgm:pt modelId="{E2831FFF-53E2-4030-8740-78E36BDF7568}" type="parTrans" cxnId="{2099A94E-D525-4BB0-A9B0-0F06C38E9160}">
      <dgm:prSet/>
      <dgm:spPr/>
      <dgm:t>
        <a:bodyPr/>
        <a:lstStyle/>
        <a:p>
          <a:endParaRPr lang="es-EC" dirty="0"/>
        </a:p>
      </dgm:t>
    </dgm:pt>
    <dgm:pt modelId="{5A1F13B6-5B5F-4D94-9E3C-3EF572D1C98F}" type="sibTrans" cxnId="{2099A94E-D525-4BB0-A9B0-0F06C38E9160}">
      <dgm:prSet/>
      <dgm:spPr/>
      <dgm:t>
        <a:bodyPr/>
        <a:lstStyle/>
        <a:p>
          <a:endParaRPr lang="es-EC"/>
        </a:p>
      </dgm:t>
    </dgm:pt>
    <dgm:pt modelId="{9DB59144-5513-4C7C-81F1-F8CFA93A9F2A}">
      <dgm:prSet custT="1"/>
      <dgm:spPr/>
      <dgm:t>
        <a:bodyPr/>
        <a:lstStyle/>
        <a:p>
          <a:r>
            <a:rPr lang="es-EC" sz="1500" dirty="0" smtClean="0"/>
            <a:t>administrar las reservas</a:t>
          </a:r>
          <a:endParaRPr lang="es-EC" sz="1500" dirty="0"/>
        </a:p>
      </dgm:t>
    </dgm:pt>
    <dgm:pt modelId="{E328087B-6788-4082-81C4-68853EF7936F}" type="parTrans" cxnId="{E5A69C8F-4982-4FEB-988E-BEA5E34EAFE4}">
      <dgm:prSet/>
      <dgm:spPr/>
      <dgm:t>
        <a:bodyPr/>
        <a:lstStyle/>
        <a:p>
          <a:endParaRPr lang="es-EC" dirty="0"/>
        </a:p>
      </dgm:t>
    </dgm:pt>
    <dgm:pt modelId="{59DAE9E3-4581-4F0E-A046-8E2F2EC9AC14}" type="sibTrans" cxnId="{E5A69C8F-4982-4FEB-988E-BEA5E34EAFE4}">
      <dgm:prSet/>
      <dgm:spPr/>
      <dgm:t>
        <a:bodyPr/>
        <a:lstStyle/>
        <a:p>
          <a:endParaRPr lang="es-EC"/>
        </a:p>
      </dgm:t>
    </dgm:pt>
    <dgm:pt modelId="{91BF3D63-EA8E-4145-BEFE-C937DE1A2D3E}">
      <dgm:prSet custT="1"/>
      <dgm:spPr/>
      <dgm:t>
        <a:bodyPr/>
        <a:lstStyle/>
        <a:p>
          <a:r>
            <a:rPr lang="es-EC" sz="1500" dirty="0" smtClean="0"/>
            <a:t>administrar el Sistema de Pagos actuar como depositario  de los fondos públicos y como agente fiscal y financiero del Estado</a:t>
          </a:r>
          <a:endParaRPr lang="es-EC" sz="1500" dirty="0"/>
        </a:p>
      </dgm:t>
    </dgm:pt>
    <dgm:pt modelId="{C1105243-5904-4A7E-AF40-3006B859EA36}" type="parTrans" cxnId="{03C07D8D-1ECE-434B-9438-93CD6421A4D9}">
      <dgm:prSet/>
      <dgm:spPr/>
      <dgm:t>
        <a:bodyPr/>
        <a:lstStyle/>
        <a:p>
          <a:endParaRPr lang="es-EC" dirty="0"/>
        </a:p>
      </dgm:t>
    </dgm:pt>
    <dgm:pt modelId="{459590E0-E73C-4697-8C39-FA1359DC9F19}" type="sibTrans" cxnId="{03C07D8D-1ECE-434B-9438-93CD6421A4D9}">
      <dgm:prSet/>
      <dgm:spPr/>
      <dgm:t>
        <a:bodyPr/>
        <a:lstStyle/>
        <a:p>
          <a:endParaRPr lang="es-EC"/>
        </a:p>
      </dgm:t>
    </dgm:pt>
    <dgm:pt modelId="{A9AF6487-5C28-4ABF-BEDE-9D1EA7F15421}">
      <dgm:prSet phldrT="[Texto]" custT="1"/>
      <dgm:spPr/>
      <dgm:t>
        <a:bodyPr/>
        <a:lstStyle/>
        <a:p>
          <a:r>
            <a:rPr lang="es-EC" sz="1500" dirty="0" smtClean="0"/>
            <a:t>Instrumentar las políticas monetaria, financiera, crediticia y cambiaría del Estado</a:t>
          </a:r>
          <a:endParaRPr lang="es-EC" sz="1500" dirty="0"/>
        </a:p>
      </dgm:t>
    </dgm:pt>
    <dgm:pt modelId="{2ABF937C-777B-4849-8394-23A92EE175CF}" type="parTrans" cxnId="{2CDA3545-4395-4C76-9F6F-5226BC20E4B1}">
      <dgm:prSet/>
      <dgm:spPr/>
      <dgm:t>
        <a:bodyPr/>
        <a:lstStyle/>
        <a:p>
          <a:endParaRPr lang="es-EC" dirty="0"/>
        </a:p>
      </dgm:t>
    </dgm:pt>
    <dgm:pt modelId="{0C4BC9F9-09F8-4708-B251-BFF2A57E425E}" type="sibTrans" cxnId="{2CDA3545-4395-4C76-9F6F-5226BC20E4B1}">
      <dgm:prSet/>
      <dgm:spPr/>
      <dgm:t>
        <a:bodyPr/>
        <a:lstStyle/>
        <a:p>
          <a:endParaRPr lang="es-EC"/>
        </a:p>
      </dgm:t>
    </dgm:pt>
    <dgm:pt modelId="{7C09F578-243E-45D9-90D5-E8F562B09DCF}" type="pres">
      <dgm:prSet presAssocID="{DDA51FCE-651A-4DFC-B3AE-9C65E737C251}" presName="Name0" presStyleCnt="0">
        <dgm:presLayoutVars>
          <dgm:chPref val="1"/>
          <dgm:dir/>
          <dgm:animOne val="branch"/>
          <dgm:animLvl val="lvl"/>
          <dgm:resizeHandles val="exact"/>
        </dgm:presLayoutVars>
      </dgm:prSet>
      <dgm:spPr/>
      <dgm:t>
        <a:bodyPr/>
        <a:lstStyle/>
        <a:p>
          <a:endParaRPr lang="es-EC"/>
        </a:p>
      </dgm:t>
    </dgm:pt>
    <dgm:pt modelId="{624F4CBD-961A-4CCB-A81A-D7C2CA94B91A}" type="pres">
      <dgm:prSet presAssocID="{42316FB9-CAA2-4EDA-A1B4-393C49C7692E}" presName="root1" presStyleCnt="0"/>
      <dgm:spPr/>
    </dgm:pt>
    <dgm:pt modelId="{3D5BD942-128A-4C13-BF2C-2E5DC604D594}" type="pres">
      <dgm:prSet presAssocID="{42316FB9-CAA2-4EDA-A1B4-393C49C7692E}" presName="LevelOneTextNode" presStyleLbl="node0" presStyleIdx="0" presStyleCnt="1" custScaleX="88566">
        <dgm:presLayoutVars>
          <dgm:chPref val="3"/>
        </dgm:presLayoutVars>
      </dgm:prSet>
      <dgm:spPr/>
      <dgm:t>
        <a:bodyPr/>
        <a:lstStyle/>
        <a:p>
          <a:endParaRPr lang="es-EC"/>
        </a:p>
      </dgm:t>
    </dgm:pt>
    <dgm:pt modelId="{365E59A6-9B07-4670-AC1C-2BCEDD25B437}" type="pres">
      <dgm:prSet presAssocID="{42316FB9-CAA2-4EDA-A1B4-393C49C7692E}" presName="level2hierChild" presStyleCnt="0"/>
      <dgm:spPr/>
    </dgm:pt>
    <dgm:pt modelId="{2B3A36C2-28FC-4989-AE6B-E77EE54DCEC6}" type="pres">
      <dgm:prSet presAssocID="{2ABF937C-777B-4849-8394-23A92EE175CF}" presName="conn2-1" presStyleLbl="parChTrans1D2" presStyleIdx="0" presStyleCnt="4"/>
      <dgm:spPr/>
      <dgm:t>
        <a:bodyPr/>
        <a:lstStyle/>
        <a:p>
          <a:endParaRPr lang="es-EC"/>
        </a:p>
      </dgm:t>
    </dgm:pt>
    <dgm:pt modelId="{800731C0-4645-4659-BBEE-47A84A437A8A}" type="pres">
      <dgm:prSet presAssocID="{2ABF937C-777B-4849-8394-23A92EE175CF}" presName="connTx" presStyleLbl="parChTrans1D2" presStyleIdx="0" presStyleCnt="4"/>
      <dgm:spPr/>
      <dgm:t>
        <a:bodyPr/>
        <a:lstStyle/>
        <a:p>
          <a:endParaRPr lang="es-EC"/>
        </a:p>
      </dgm:t>
    </dgm:pt>
    <dgm:pt modelId="{1C7E7778-AB80-439F-81A6-F17E24A8AE75}" type="pres">
      <dgm:prSet presAssocID="{A9AF6487-5C28-4ABF-BEDE-9D1EA7F15421}" presName="root2" presStyleCnt="0"/>
      <dgm:spPr/>
    </dgm:pt>
    <dgm:pt modelId="{8DD294ED-CE9B-4848-A48A-A008F558EE44}" type="pres">
      <dgm:prSet presAssocID="{A9AF6487-5C28-4ABF-BEDE-9D1EA7F15421}" presName="LevelTwoTextNode" presStyleLbl="node2" presStyleIdx="0" presStyleCnt="4">
        <dgm:presLayoutVars>
          <dgm:chPref val="3"/>
        </dgm:presLayoutVars>
      </dgm:prSet>
      <dgm:spPr/>
      <dgm:t>
        <a:bodyPr/>
        <a:lstStyle/>
        <a:p>
          <a:endParaRPr lang="es-EC"/>
        </a:p>
      </dgm:t>
    </dgm:pt>
    <dgm:pt modelId="{75CF4D9D-B464-4A97-BA2B-3C163AE3E89C}" type="pres">
      <dgm:prSet presAssocID="{A9AF6487-5C28-4ABF-BEDE-9D1EA7F15421}" presName="level3hierChild" presStyleCnt="0"/>
      <dgm:spPr/>
    </dgm:pt>
    <dgm:pt modelId="{96CB148E-013F-4F8F-8196-71F418E86655}" type="pres">
      <dgm:prSet presAssocID="{C1105243-5904-4A7E-AF40-3006B859EA36}" presName="conn2-1" presStyleLbl="parChTrans1D2" presStyleIdx="1" presStyleCnt="4"/>
      <dgm:spPr/>
      <dgm:t>
        <a:bodyPr/>
        <a:lstStyle/>
        <a:p>
          <a:endParaRPr lang="es-EC"/>
        </a:p>
      </dgm:t>
    </dgm:pt>
    <dgm:pt modelId="{5D1F8396-6017-47BC-B86D-100EC27ADDF7}" type="pres">
      <dgm:prSet presAssocID="{C1105243-5904-4A7E-AF40-3006B859EA36}" presName="connTx" presStyleLbl="parChTrans1D2" presStyleIdx="1" presStyleCnt="4"/>
      <dgm:spPr/>
      <dgm:t>
        <a:bodyPr/>
        <a:lstStyle/>
        <a:p>
          <a:endParaRPr lang="es-EC"/>
        </a:p>
      </dgm:t>
    </dgm:pt>
    <dgm:pt modelId="{09AF16D8-7C9D-4E61-B62E-648995596C66}" type="pres">
      <dgm:prSet presAssocID="{91BF3D63-EA8E-4145-BEFE-C937DE1A2D3E}" presName="root2" presStyleCnt="0"/>
      <dgm:spPr/>
    </dgm:pt>
    <dgm:pt modelId="{AA60825E-289F-4C3D-9D36-54B8112CBCE9}" type="pres">
      <dgm:prSet presAssocID="{91BF3D63-EA8E-4145-BEFE-C937DE1A2D3E}" presName="LevelTwoTextNode" presStyleLbl="node2" presStyleIdx="1" presStyleCnt="4">
        <dgm:presLayoutVars>
          <dgm:chPref val="3"/>
        </dgm:presLayoutVars>
      </dgm:prSet>
      <dgm:spPr/>
      <dgm:t>
        <a:bodyPr/>
        <a:lstStyle/>
        <a:p>
          <a:endParaRPr lang="es-EC"/>
        </a:p>
      </dgm:t>
    </dgm:pt>
    <dgm:pt modelId="{22E45E7B-6628-4E6D-B732-D576304D702B}" type="pres">
      <dgm:prSet presAssocID="{91BF3D63-EA8E-4145-BEFE-C937DE1A2D3E}" presName="level3hierChild" presStyleCnt="0"/>
      <dgm:spPr/>
    </dgm:pt>
    <dgm:pt modelId="{1A48D8F3-0BD4-4D6E-A0E5-4091CE6010A5}" type="pres">
      <dgm:prSet presAssocID="{E328087B-6788-4082-81C4-68853EF7936F}" presName="conn2-1" presStyleLbl="parChTrans1D2" presStyleIdx="2" presStyleCnt="4"/>
      <dgm:spPr/>
      <dgm:t>
        <a:bodyPr/>
        <a:lstStyle/>
        <a:p>
          <a:endParaRPr lang="es-EC"/>
        </a:p>
      </dgm:t>
    </dgm:pt>
    <dgm:pt modelId="{3664891C-66EE-4266-91C7-EA7296138DBC}" type="pres">
      <dgm:prSet presAssocID="{E328087B-6788-4082-81C4-68853EF7936F}" presName="connTx" presStyleLbl="parChTrans1D2" presStyleIdx="2" presStyleCnt="4"/>
      <dgm:spPr/>
      <dgm:t>
        <a:bodyPr/>
        <a:lstStyle/>
        <a:p>
          <a:endParaRPr lang="es-EC"/>
        </a:p>
      </dgm:t>
    </dgm:pt>
    <dgm:pt modelId="{FFCD6F78-9A82-4038-AAD8-9049EC59E684}" type="pres">
      <dgm:prSet presAssocID="{9DB59144-5513-4C7C-81F1-F8CFA93A9F2A}" presName="root2" presStyleCnt="0"/>
      <dgm:spPr/>
    </dgm:pt>
    <dgm:pt modelId="{C1DD49A4-671B-4006-9781-027A29B68E64}" type="pres">
      <dgm:prSet presAssocID="{9DB59144-5513-4C7C-81F1-F8CFA93A9F2A}" presName="LevelTwoTextNode" presStyleLbl="node2" presStyleIdx="2" presStyleCnt="4">
        <dgm:presLayoutVars>
          <dgm:chPref val="3"/>
        </dgm:presLayoutVars>
      </dgm:prSet>
      <dgm:spPr/>
      <dgm:t>
        <a:bodyPr/>
        <a:lstStyle/>
        <a:p>
          <a:endParaRPr lang="es-EC"/>
        </a:p>
      </dgm:t>
    </dgm:pt>
    <dgm:pt modelId="{84F481EA-78CE-4A43-930D-4658C6682AF2}" type="pres">
      <dgm:prSet presAssocID="{9DB59144-5513-4C7C-81F1-F8CFA93A9F2A}" presName="level3hierChild" presStyleCnt="0"/>
      <dgm:spPr/>
    </dgm:pt>
    <dgm:pt modelId="{3FEEBCB6-BEC0-4B1E-9079-81ABD337EA87}" type="pres">
      <dgm:prSet presAssocID="{E2831FFF-53E2-4030-8740-78E36BDF7568}" presName="conn2-1" presStyleLbl="parChTrans1D2" presStyleIdx="3" presStyleCnt="4"/>
      <dgm:spPr/>
      <dgm:t>
        <a:bodyPr/>
        <a:lstStyle/>
        <a:p>
          <a:endParaRPr lang="es-EC"/>
        </a:p>
      </dgm:t>
    </dgm:pt>
    <dgm:pt modelId="{907E03AC-0A68-47EB-84DD-5DAD282F2A4E}" type="pres">
      <dgm:prSet presAssocID="{E2831FFF-53E2-4030-8740-78E36BDF7568}" presName="connTx" presStyleLbl="parChTrans1D2" presStyleIdx="3" presStyleCnt="4"/>
      <dgm:spPr/>
      <dgm:t>
        <a:bodyPr/>
        <a:lstStyle/>
        <a:p>
          <a:endParaRPr lang="es-EC"/>
        </a:p>
      </dgm:t>
    </dgm:pt>
    <dgm:pt modelId="{67DE54F0-F108-42BD-B5A7-21FA68BBE11D}" type="pres">
      <dgm:prSet presAssocID="{49F85380-1960-48CC-848D-FC81C448FF6D}" presName="root2" presStyleCnt="0"/>
      <dgm:spPr/>
    </dgm:pt>
    <dgm:pt modelId="{BC1002B8-439A-47CE-A3D9-28B3E637EA63}" type="pres">
      <dgm:prSet presAssocID="{49F85380-1960-48CC-848D-FC81C448FF6D}" presName="LevelTwoTextNode" presStyleLbl="node2" presStyleIdx="3" presStyleCnt="4">
        <dgm:presLayoutVars>
          <dgm:chPref val="3"/>
        </dgm:presLayoutVars>
      </dgm:prSet>
      <dgm:spPr/>
      <dgm:t>
        <a:bodyPr/>
        <a:lstStyle/>
        <a:p>
          <a:endParaRPr lang="es-EC"/>
        </a:p>
      </dgm:t>
    </dgm:pt>
    <dgm:pt modelId="{ACADCF60-6B5F-4E52-A25F-40C7BA798263}" type="pres">
      <dgm:prSet presAssocID="{49F85380-1960-48CC-848D-FC81C448FF6D}" presName="level3hierChild" presStyleCnt="0"/>
      <dgm:spPr/>
    </dgm:pt>
  </dgm:ptLst>
  <dgm:cxnLst>
    <dgm:cxn modelId="{59B4358D-C701-4857-BEA5-B5E88FE08364}" type="presOf" srcId="{49F85380-1960-48CC-848D-FC81C448FF6D}" destId="{BC1002B8-439A-47CE-A3D9-28B3E637EA63}" srcOrd="0" destOrd="0" presId="urn:microsoft.com/office/officeart/2008/layout/HorizontalMultiLevelHierarchy"/>
    <dgm:cxn modelId="{A52A1880-EDFD-4804-A78B-BBA33E6F5695}" type="presOf" srcId="{DDA51FCE-651A-4DFC-B3AE-9C65E737C251}" destId="{7C09F578-243E-45D9-90D5-E8F562B09DCF}" srcOrd="0" destOrd="0" presId="urn:microsoft.com/office/officeart/2008/layout/HorizontalMultiLevelHierarchy"/>
    <dgm:cxn modelId="{FD2F8B8F-5C07-4185-83F1-0DA9D1F9AF17}" type="presOf" srcId="{91BF3D63-EA8E-4145-BEFE-C937DE1A2D3E}" destId="{AA60825E-289F-4C3D-9D36-54B8112CBCE9}" srcOrd="0" destOrd="0" presId="urn:microsoft.com/office/officeart/2008/layout/HorizontalMultiLevelHierarchy"/>
    <dgm:cxn modelId="{2099A94E-D525-4BB0-A9B0-0F06C38E9160}" srcId="{42316FB9-CAA2-4EDA-A1B4-393C49C7692E}" destId="{49F85380-1960-48CC-848D-FC81C448FF6D}" srcOrd="3" destOrd="0" parTransId="{E2831FFF-53E2-4030-8740-78E36BDF7568}" sibTransId="{5A1F13B6-5B5F-4D94-9E3C-3EF572D1C98F}"/>
    <dgm:cxn modelId="{2CDA3545-4395-4C76-9F6F-5226BC20E4B1}" srcId="{42316FB9-CAA2-4EDA-A1B4-393C49C7692E}" destId="{A9AF6487-5C28-4ABF-BEDE-9D1EA7F15421}" srcOrd="0" destOrd="0" parTransId="{2ABF937C-777B-4849-8394-23A92EE175CF}" sibTransId="{0C4BC9F9-09F8-4708-B251-BFF2A57E425E}"/>
    <dgm:cxn modelId="{4CB7678A-63FB-426F-8CF4-8D0BA7266C63}" type="presOf" srcId="{A9AF6487-5C28-4ABF-BEDE-9D1EA7F15421}" destId="{8DD294ED-CE9B-4848-A48A-A008F558EE44}" srcOrd="0" destOrd="0" presId="urn:microsoft.com/office/officeart/2008/layout/HorizontalMultiLevelHierarchy"/>
    <dgm:cxn modelId="{7D9ED5A4-F9D3-4F15-B243-DE4B8A6A70B2}" type="presOf" srcId="{E328087B-6788-4082-81C4-68853EF7936F}" destId="{3664891C-66EE-4266-91C7-EA7296138DBC}" srcOrd="1" destOrd="0" presId="urn:microsoft.com/office/officeart/2008/layout/HorizontalMultiLevelHierarchy"/>
    <dgm:cxn modelId="{A42C5F34-14C4-4C7D-85B0-0E5204B653E2}" type="presOf" srcId="{E328087B-6788-4082-81C4-68853EF7936F}" destId="{1A48D8F3-0BD4-4D6E-A0E5-4091CE6010A5}" srcOrd="0" destOrd="0" presId="urn:microsoft.com/office/officeart/2008/layout/HorizontalMultiLevelHierarchy"/>
    <dgm:cxn modelId="{84B582B3-6527-45B1-8E9B-3D8D04335B5A}" type="presOf" srcId="{9DB59144-5513-4C7C-81F1-F8CFA93A9F2A}" destId="{C1DD49A4-671B-4006-9781-027A29B68E64}" srcOrd="0" destOrd="0" presId="urn:microsoft.com/office/officeart/2008/layout/HorizontalMultiLevelHierarchy"/>
    <dgm:cxn modelId="{AA2DFD4B-9BCC-4906-9E11-E7E9283DE3B4}" type="presOf" srcId="{C1105243-5904-4A7E-AF40-3006B859EA36}" destId="{5D1F8396-6017-47BC-B86D-100EC27ADDF7}" srcOrd="1" destOrd="0" presId="urn:microsoft.com/office/officeart/2008/layout/HorizontalMultiLevelHierarchy"/>
    <dgm:cxn modelId="{647DD5BE-782E-4BC7-8226-A23F4E08747D}" type="presOf" srcId="{E2831FFF-53E2-4030-8740-78E36BDF7568}" destId="{3FEEBCB6-BEC0-4B1E-9079-81ABD337EA87}" srcOrd="0" destOrd="0" presId="urn:microsoft.com/office/officeart/2008/layout/HorizontalMultiLevelHierarchy"/>
    <dgm:cxn modelId="{399892FA-1C34-4713-A061-CA8D93819F23}" type="presOf" srcId="{42316FB9-CAA2-4EDA-A1B4-393C49C7692E}" destId="{3D5BD942-128A-4C13-BF2C-2E5DC604D594}" srcOrd="0" destOrd="0" presId="urn:microsoft.com/office/officeart/2008/layout/HorizontalMultiLevelHierarchy"/>
    <dgm:cxn modelId="{8201DD81-3C29-44B8-8770-A8D775E24BD5}" type="presOf" srcId="{E2831FFF-53E2-4030-8740-78E36BDF7568}" destId="{907E03AC-0A68-47EB-84DD-5DAD282F2A4E}" srcOrd="1" destOrd="0" presId="urn:microsoft.com/office/officeart/2008/layout/HorizontalMultiLevelHierarchy"/>
    <dgm:cxn modelId="{FA7371FB-43AA-414A-AEFD-5985EDE27AC7}" type="presOf" srcId="{2ABF937C-777B-4849-8394-23A92EE175CF}" destId="{2B3A36C2-28FC-4989-AE6B-E77EE54DCEC6}" srcOrd="0" destOrd="0" presId="urn:microsoft.com/office/officeart/2008/layout/HorizontalMultiLevelHierarchy"/>
    <dgm:cxn modelId="{D5A2C8C7-4D48-4717-9141-BA6DBC55F7A3}" type="presOf" srcId="{C1105243-5904-4A7E-AF40-3006B859EA36}" destId="{96CB148E-013F-4F8F-8196-71F418E86655}" srcOrd="0" destOrd="0" presId="urn:microsoft.com/office/officeart/2008/layout/HorizontalMultiLevelHierarchy"/>
    <dgm:cxn modelId="{03C07D8D-1ECE-434B-9438-93CD6421A4D9}" srcId="{42316FB9-CAA2-4EDA-A1B4-393C49C7692E}" destId="{91BF3D63-EA8E-4145-BEFE-C937DE1A2D3E}" srcOrd="1" destOrd="0" parTransId="{C1105243-5904-4A7E-AF40-3006B859EA36}" sibTransId="{459590E0-E73C-4697-8C39-FA1359DC9F19}"/>
    <dgm:cxn modelId="{E5A69C8F-4982-4FEB-988E-BEA5E34EAFE4}" srcId="{42316FB9-CAA2-4EDA-A1B4-393C49C7692E}" destId="{9DB59144-5513-4C7C-81F1-F8CFA93A9F2A}" srcOrd="2" destOrd="0" parTransId="{E328087B-6788-4082-81C4-68853EF7936F}" sibTransId="{59DAE9E3-4581-4F0E-A046-8E2F2EC9AC14}"/>
    <dgm:cxn modelId="{8BE38D35-147D-458D-8499-4FBE319C5167}" srcId="{DDA51FCE-651A-4DFC-B3AE-9C65E737C251}" destId="{42316FB9-CAA2-4EDA-A1B4-393C49C7692E}" srcOrd="0" destOrd="0" parTransId="{945CDDD2-6610-44E4-B4D9-865E2F99958C}" sibTransId="{E268074D-9BBB-4387-8C88-C3D4225D30CA}"/>
    <dgm:cxn modelId="{EF5E5DAB-11ED-4050-9158-80BF8C0D3189}" type="presOf" srcId="{2ABF937C-777B-4849-8394-23A92EE175CF}" destId="{800731C0-4645-4659-BBEE-47A84A437A8A}" srcOrd="1" destOrd="0" presId="urn:microsoft.com/office/officeart/2008/layout/HorizontalMultiLevelHierarchy"/>
    <dgm:cxn modelId="{8D27B0AC-CC9E-46E2-8E3F-7370E249EF52}" type="presParOf" srcId="{7C09F578-243E-45D9-90D5-E8F562B09DCF}" destId="{624F4CBD-961A-4CCB-A81A-D7C2CA94B91A}" srcOrd="0" destOrd="0" presId="urn:microsoft.com/office/officeart/2008/layout/HorizontalMultiLevelHierarchy"/>
    <dgm:cxn modelId="{08A546B8-1410-4592-A888-2B7E7475A5CD}" type="presParOf" srcId="{624F4CBD-961A-4CCB-A81A-D7C2CA94B91A}" destId="{3D5BD942-128A-4C13-BF2C-2E5DC604D594}" srcOrd="0" destOrd="0" presId="urn:microsoft.com/office/officeart/2008/layout/HorizontalMultiLevelHierarchy"/>
    <dgm:cxn modelId="{CD7DF852-4432-4C57-B537-1D87539FD6F5}" type="presParOf" srcId="{624F4CBD-961A-4CCB-A81A-D7C2CA94B91A}" destId="{365E59A6-9B07-4670-AC1C-2BCEDD25B437}" srcOrd="1" destOrd="0" presId="urn:microsoft.com/office/officeart/2008/layout/HorizontalMultiLevelHierarchy"/>
    <dgm:cxn modelId="{9EB302D7-4CDD-4551-AADB-484A7F2D6E9A}" type="presParOf" srcId="{365E59A6-9B07-4670-AC1C-2BCEDD25B437}" destId="{2B3A36C2-28FC-4989-AE6B-E77EE54DCEC6}" srcOrd="0" destOrd="0" presId="urn:microsoft.com/office/officeart/2008/layout/HorizontalMultiLevelHierarchy"/>
    <dgm:cxn modelId="{48727663-EFA6-4633-B821-E66CAA5C3C89}" type="presParOf" srcId="{2B3A36C2-28FC-4989-AE6B-E77EE54DCEC6}" destId="{800731C0-4645-4659-BBEE-47A84A437A8A}" srcOrd="0" destOrd="0" presId="urn:microsoft.com/office/officeart/2008/layout/HorizontalMultiLevelHierarchy"/>
    <dgm:cxn modelId="{3FD3645F-A05A-4962-AFBB-E7DBC827A872}" type="presParOf" srcId="{365E59A6-9B07-4670-AC1C-2BCEDD25B437}" destId="{1C7E7778-AB80-439F-81A6-F17E24A8AE75}" srcOrd="1" destOrd="0" presId="urn:microsoft.com/office/officeart/2008/layout/HorizontalMultiLevelHierarchy"/>
    <dgm:cxn modelId="{DF5493ED-B94F-4392-A3B2-9C6DE0A97024}" type="presParOf" srcId="{1C7E7778-AB80-439F-81A6-F17E24A8AE75}" destId="{8DD294ED-CE9B-4848-A48A-A008F558EE44}" srcOrd="0" destOrd="0" presId="urn:microsoft.com/office/officeart/2008/layout/HorizontalMultiLevelHierarchy"/>
    <dgm:cxn modelId="{61990959-68FD-4DBE-9BD0-E63DD4C5EE81}" type="presParOf" srcId="{1C7E7778-AB80-439F-81A6-F17E24A8AE75}" destId="{75CF4D9D-B464-4A97-BA2B-3C163AE3E89C}" srcOrd="1" destOrd="0" presId="urn:microsoft.com/office/officeart/2008/layout/HorizontalMultiLevelHierarchy"/>
    <dgm:cxn modelId="{428C18DC-15B5-49AE-9FD7-500BEB48D9E3}" type="presParOf" srcId="{365E59A6-9B07-4670-AC1C-2BCEDD25B437}" destId="{96CB148E-013F-4F8F-8196-71F418E86655}" srcOrd="2" destOrd="0" presId="urn:microsoft.com/office/officeart/2008/layout/HorizontalMultiLevelHierarchy"/>
    <dgm:cxn modelId="{E4762884-BA72-406E-A291-D58F4784BBCE}" type="presParOf" srcId="{96CB148E-013F-4F8F-8196-71F418E86655}" destId="{5D1F8396-6017-47BC-B86D-100EC27ADDF7}" srcOrd="0" destOrd="0" presId="urn:microsoft.com/office/officeart/2008/layout/HorizontalMultiLevelHierarchy"/>
    <dgm:cxn modelId="{7291C2E9-6E98-48B4-82B3-267AF490D1D7}" type="presParOf" srcId="{365E59A6-9B07-4670-AC1C-2BCEDD25B437}" destId="{09AF16D8-7C9D-4E61-B62E-648995596C66}" srcOrd="3" destOrd="0" presId="urn:microsoft.com/office/officeart/2008/layout/HorizontalMultiLevelHierarchy"/>
    <dgm:cxn modelId="{37128A5C-F70D-44C6-92D8-062D5F66E2EB}" type="presParOf" srcId="{09AF16D8-7C9D-4E61-B62E-648995596C66}" destId="{AA60825E-289F-4C3D-9D36-54B8112CBCE9}" srcOrd="0" destOrd="0" presId="urn:microsoft.com/office/officeart/2008/layout/HorizontalMultiLevelHierarchy"/>
    <dgm:cxn modelId="{90FEDB76-513E-43DD-91F8-DAE412F0F556}" type="presParOf" srcId="{09AF16D8-7C9D-4E61-B62E-648995596C66}" destId="{22E45E7B-6628-4E6D-B732-D576304D702B}" srcOrd="1" destOrd="0" presId="urn:microsoft.com/office/officeart/2008/layout/HorizontalMultiLevelHierarchy"/>
    <dgm:cxn modelId="{1899C60A-38A3-4D8D-80EE-12DC6036F2D7}" type="presParOf" srcId="{365E59A6-9B07-4670-AC1C-2BCEDD25B437}" destId="{1A48D8F3-0BD4-4D6E-A0E5-4091CE6010A5}" srcOrd="4" destOrd="0" presId="urn:microsoft.com/office/officeart/2008/layout/HorizontalMultiLevelHierarchy"/>
    <dgm:cxn modelId="{5C747274-A441-4682-815B-1A535566DD88}" type="presParOf" srcId="{1A48D8F3-0BD4-4D6E-A0E5-4091CE6010A5}" destId="{3664891C-66EE-4266-91C7-EA7296138DBC}" srcOrd="0" destOrd="0" presId="urn:microsoft.com/office/officeart/2008/layout/HorizontalMultiLevelHierarchy"/>
    <dgm:cxn modelId="{6D841739-A954-4447-94A7-A773370B9397}" type="presParOf" srcId="{365E59A6-9B07-4670-AC1C-2BCEDD25B437}" destId="{FFCD6F78-9A82-4038-AAD8-9049EC59E684}" srcOrd="5" destOrd="0" presId="urn:microsoft.com/office/officeart/2008/layout/HorizontalMultiLevelHierarchy"/>
    <dgm:cxn modelId="{18B7FAF7-E43C-40E4-B515-87FC3C2B8F6C}" type="presParOf" srcId="{FFCD6F78-9A82-4038-AAD8-9049EC59E684}" destId="{C1DD49A4-671B-4006-9781-027A29B68E64}" srcOrd="0" destOrd="0" presId="urn:microsoft.com/office/officeart/2008/layout/HorizontalMultiLevelHierarchy"/>
    <dgm:cxn modelId="{C5411AA3-62C2-4B38-B17B-C4961DB4CC9C}" type="presParOf" srcId="{FFCD6F78-9A82-4038-AAD8-9049EC59E684}" destId="{84F481EA-78CE-4A43-930D-4658C6682AF2}" srcOrd="1" destOrd="0" presId="urn:microsoft.com/office/officeart/2008/layout/HorizontalMultiLevelHierarchy"/>
    <dgm:cxn modelId="{2B4328A4-D53A-49EA-ABDF-B3BEB589AECF}" type="presParOf" srcId="{365E59A6-9B07-4670-AC1C-2BCEDD25B437}" destId="{3FEEBCB6-BEC0-4B1E-9079-81ABD337EA87}" srcOrd="6" destOrd="0" presId="urn:microsoft.com/office/officeart/2008/layout/HorizontalMultiLevelHierarchy"/>
    <dgm:cxn modelId="{011CA645-F213-4F09-A11B-7D27974EE282}" type="presParOf" srcId="{3FEEBCB6-BEC0-4B1E-9079-81ABD337EA87}" destId="{907E03AC-0A68-47EB-84DD-5DAD282F2A4E}" srcOrd="0" destOrd="0" presId="urn:microsoft.com/office/officeart/2008/layout/HorizontalMultiLevelHierarchy"/>
    <dgm:cxn modelId="{0BED5EE8-5F1E-4678-9FF6-4FB42BFC518C}" type="presParOf" srcId="{365E59A6-9B07-4670-AC1C-2BCEDD25B437}" destId="{67DE54F0-F108-42BD-B5A7-21FA68BBE11D}" srcOrd="7" destOrd="0" presId="urn:microsoft.com/office/officeart/2008/layout/HorizontalMultiLevelHierarchy"/>
    <dgm:cxn modelId="{171B78BC-D490-4FBA-99FD-4B1C0F88EA56}" type="presParOf" srcId="{67DE54F0-F108-42BD-B5A7-21FA68BBE11D}" destId="{BC1002B8-439A-47CE-A3D9-28B3E637EA63}" srcOrd="0" destOrd="0" presId="urn:microsoft.com/office/officeart/2008/layout/HorizontalMultiLevelHierarchy"/>
    <dgm:cxn modelId="{2DC683F7-B7AE-40C5-B2CF-19484720B334}" type="presParOf" srcId="{67DE54F0-F108-42BD-B5A7-21FA68BBE11D}" destId="{ACADCF60-6B5F-4E52-A25F-40C7BA7982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B4A69-0CAD-420B-AD3D-9A45F7F9BF23}" type="doc">
      <dgm:prSet loTypeId="urn:microsoft.com/office/officeart/2008/layout/HorizontalMultiLevelHierarchy" loCatId="hierarchy" qsTypeId="urn:microsoft.com/office/officeart/2005/8/quickstyle/simple3" qsCatId="simple" csTypeId="urn:microsoft.com/office/officeart/2005/8/colors/accent1_3" csCatId="accent1" phldr="1"/>
      <dgm:spPr/>
      <dgm:t>
        <a:bodyPr/>
        <a:lstStyle/>
        <a:p>
          <a:endParaRPr lang="es-EC"/>
        </a:p>
      </dgm:t>
    </dgm:pt>
    <dgm:pt modelId="{2DC3E510-A42D-4979-BB46-FF4F2BD965B5}">
      <dgm:prSet phldrT="[Texto]" custT="1"/>
      <dgm:spPr/>
      <dgm:t>
        <a:bodyPr/>
        <a:lstStyle/>
        <a:p>
          <a:r>
            <a:rPr lang="es-EC" sz="6000" b="0" i="1" spc="50" dirty="0" smtClean="0">
              <a:ln w="11430"/>
              <a:solidFill>
                <a:srgbClr val="FF6600"/>
              </a:solidFill>
              <a:effectLst>
                <a:outerShdw blurRad="76200" dist="50800" dir="5400000" algn="tl" rotWithShape="0">
                  <a:srgbClr val="000000">
                    <a:alpha val="65000"/>
                  </a:srgbClr>
                </a:outerShdw>
              </a:effectLst>
              <a:latin typeface="+mj-lt"/>
              <a:ea typeface="+mj-ea"/>
              <a:cs typeface="+mj-cs"/>
            </a:rPr>
            <a:t>Visión</a:t>
          </a:r>
          <a:endParaRPr lang="es-EC" sz="6000" b="0" i="1" spc="50" dirty="0">
            <a:ln w="11430"/>
            <a:solidFill>
              <a:srgbClr val="FF6600"/>
            </a:solidFill>
            <a:effectLst>
              <a:outerShdw blurRad="76200" dist="50800" dir="5400000" algn="tl" rotWithShape="0">
                <a:srgbClr val="000000">
                  <a:alpha val="65000"/>
                </a:srgbClr>
              </a:outerShdw>
            </a:effectLst>
            <a:latin typeface="+mj-lt"/>
            <a:ea typeface="+mj-ea"/>
            <a:cs typeface="+mj-cs"/>
          </a:endParaRPr>
        </a:p>
      </dgm:t>
    </dgm:pt>
    <dgm:pt modelId="{1578CBB1-4204-40CD-A969-7FB37B492655}" type="parTrans" cxnId="{AEAE9C84-B4CD-4C4E-A423-CD7462979D43}">
      <dgm:prSet/>
      <dgm:spPr/>
      <dgm:t>
        <a:bodyPr/>
        <a:lstStyle/>
        <a:p>
          <a:endParaRPr lang="es-EC"/>
        </a:p>
      </dgm:t>
    </dgm:pt>
    <dgm:pt modelId="{8E102AC8-A232-4199-AD70-A6F6B3CEB3AB}" type="sibTrans" cxnId="{AEAE9C84-B4CD-4C4E-A423-CD7462979D43}">
      <dgm:prSet/>
      <dgm:spPr/>
      <dgm:t>
        <a:bodyPr/>
        <a:lstStyle/>
        <a:p>
          <a:endParaRPr lang="es-EC"/>
        </a:p>
      </dgm:t>
    </dgm:pt>
    <dgm:pt modelId="{E3DB1EF1-29A3-465A-A986-77FF0EA1E2CA}">
      <dgm:prSet phldrT="[Texto]" custT="1"/>
      <dgm:spPr/>
      <dgm:t>
        <a:bodyPr/>
        <a:lstStyle/>
        <a:p>
          <a:pPr>
            <a:lnSpc>
              <a:spcPct val="100000"/>
            </a:lnSpc>
            <a:spcAft>
              <a:spcPts val="0"/>
            </a:spcAft>
          </a:pPr>
          <a:r>
            <a:rPr lang="es-EC" sz="1500" dirty="0" smtClean="0"/>
            <a:t>Contribuir a la estabilidad e inclusión financiera</a:t>
          </a:r>
          <a:endParaRPr lang="es-EC" sz="1500" dirty="0"/>
        </a:p>
      </dgm:t>
    </dgm:pt>
    <dgm:pt modelId="{4CF85F65-FA59-43DB-9C0F-EB062B4518DF}" type="parTrans" cxnId="{747FB68E-317F-4D57-B190-156E9C1A867D}">
      <dgm:prSet/>
      <dgm:spPr/>
      <dgm:t>
        <a:bodyPr/>
        <a:lstStyle/>
        <a:p>
          <a:endParaRPr lang="es-EC" dirty="0"/>
        </a:p>
      </dgm:t>
    </dgm:pt>
    <dgm:pt modelId="{BAD6D704-909F-4734-9F3E-46A722BDBD77}" type="sibTrans" cxnId="{747FB68E-317F-4D57-B190-156E9C1A867D}">
      <dgm:prSet/>
      <dgm:spPr/>
      <dgm:t>
        <a:bodyPr/>
        <a:lstStyle/>
        <a:p>
          <a:endParaRPr lang="es-EC"/>
        </a:p>
      </dgm:t>
    </dgm:pt>
    <dgm:pt modelId="{A24DE984-01BA-43C3-A065-41EED7E3B5A7}">
      <dgm:prSet phldrT="[Texto]" custT="1"/>
      <dgm:spPr/>
      <dgm:t>
        <a:bodyPr/>
        <a:lstStyle/>
        <a:p>
          <a:pPr>
            <a:lnSpc>
              <a:spcPct val="100000"/>
            </a:lnSpc>
            <a:spcAft>
              <a:spcPts val="0"/>
            </a:spcAft>
          </a:pPr>
          <a:r>
            <a:rPr lang="es-EC" sz="1500" dirty="0" smtClean="0"/>
            <a:t>Apoyar al fortalecimiento de los sectores público, privado, popular y solidario</a:t>
          </a:r>
          <a:endParaRPr lang="es-EC" sz="1500" dirty="0"/>
        </a:p>
      </dgm:t>
    </dgm:pt>
    <dgm:pt modelId="{4AE1BB45-164B-4048-90EE-6B27A1DF6E7D}" type="parTrans" cxnId="{2C3355BF-6981-41F5-B0E6-57AFB9214178}">
      <dgm:prSet/>
      <dgm:spPr/>
      <dgm:t>
        <a:bodyPr/>
        <a:lstStyle/>
        <a:p>
          <a:endParaRPr lang="es-EC" dirty="0"/>
        </a:p>
      </dgm:t>
    </dgm:pt>
    <dgm:pt modelId="{D46C52D8-B114-477C-B5B4-57EA751F0EEF}" type="sibTrans" cxnId="{2C3355BF-6981-41F5-B0E6-57AFB9214178}">
      <dgm:prSet/>
      <dgm:spPr/>
      <dgm:t>
        <a:bodyPr/>
        <a:lstStyle/>
        <a:p>
          <a:endParaRPr lang="es-EC"/>
        </a:p>
      </dgm:t>
    </dgm:pt>
    <dgm:pt modelId="{8C2999BE-578B-4A1F-80AE-950AB7CAF56E}">
      <dgm:prSet phldrT="[Texto]" custT="1"/>
      <dgm:spPr/>
      <dgm:t>
        <a:bodyPr/>
        <a:lstStyle/>
        <a:p>
          <a:pPr>
            <a:lnSpc>
              <a:spcPct val="100000"/>
            </a:lnSpc>
            <a:spcAft>
              <a:spcPts val="0"/>
            </a:spcAft>
          </a:pPr>
          <a:r>
            <a:rPr lang="es-EC" sz="1500" dirty="0" smtClean="0"/>
            <a:t>Ser un referente de banca central a nivel internacional.</a:t>
          </a:r>
          <a:endParaRPr lang="es-EC" sz="1500" dirty="0"/>
        </a:p>
      </dgm:t>
    </dgm:pt>
    <dgm:pt modelId="{95EF15A6-EF41-4596-8336-100EA76E2888}" type="parTrans" cxnId="{EE1473E0-D0A8-40CB-9EC2-5AD7413DAE15}">
      <dgm:prSet/>
      <dgm:spPr/>
      <dgm:t>
        <a:bodyPr/>
        <a:lstStyle/>
        <a:p>
          <a:endParaRPr lang="es-EC" dirty="0"/>
        </a:p>
      </dgm:t>
    </dgm:pt>
    <dgm:pt modelId="{49B3B745-3C6D-45CE-8D81-21B5D400C2F2}" type="sibTrans" cxnId="{EE1473E0-D0A8-40CB-9EC2-5AD7413DAE15}">
      <dgm:prSet/>
      <dgm:spPr/>
      <dgm:t>
        <a:bodyPr/>
        <a:lstStyle/>
        <a:p>
          <a:endParaRPr lang="es-EC"/>
        </a:p>
      </dgm:t>
    </dgm:pt>
    <dgm:pt modelId="{1CE519EA-01DD-474D-A238-C836E5A7E3C0}" type="pres">
      <dgm:prSet presAssocID="{7E4B4A69-0CAD-420B-AD3D-9A45F7F9BF23}" presName="Name0" presStyleCnt="0">
        <dgm:presLayoutVars>
          <dgm:chPref val="1"/>
          <dgm:dir/>
          <dgm:animOne val="branch"/>
          <dgm:animLvl val="lvl"/>
          <dgm:resizeHandles val="exact"/>
        </dgm:presLayoutVars>
      </dgm:prSet>
      <dgm:spPr/>
      <dgm:t>
        <a:bodyPr/>
        <a:lstStyle/>
        <a:p>
          <a:endParaRPr lang="es-EC"/>
        </a:p>
      </dgm:t>
    </dgm:pt>
    <dgm:pt modelId="{089C4326-C103-4D54-9521-DAEE709FA4DC}" type="pres">
      <dgm:prSet presAssocID="{2DC3E510-A42D-4979-BB46-FF4F2BD965B5}" presName="root1" presStyleCnt="0"/>
      <dgm:spPr/>
    </dgm:pt>
    <dgm:pt modelId="{1739D18E-B17E-495D-AA42-9A53B2BFDD53}" type="pres">
      <dgm:prSet presAssocID="{2DC3E510-A42D-4979-BB46-FF4F2BD965B5}" presName="LevelOneTextNode" presStyleLbl="node0" presStyleIdx="0" presStyleCnt="1" custScaleX="141264" custScaleY="167177">
        <dgm:presLayoutVars>
          <dgm:chPref val="3"/>
        </dgm:presLayoutVars>
      </dgm:prSet>
      <dgm:spPr/>
      <dgm:t>
        <a:bodyPr/>
        <a:lstStyle/>
        <a:p>
          <a:endParaRPr lang="es-EC"/>
        </a:p>
      </dgm:t>
    </dgm:pt>
    <dgm:pt modelId="{30AAAF2D-1A68-4853-A58A-118D00B71305}" type="pres">
      <dgm:prSet presAssocID="{2DC3E510-A42D-4979-BB46-FF4F2BD965B5}" presName="level2hierChild" presStyleCnt="0"/>
      <dgm:spPr/>
    </dgm:pt>
    <dgm:pt modelId="{68E1A474-3356-427C-B1F9-8D206FCF0FE3}" type="pres">
      <dgm:prSet presAssocID="{4CF85F65-FA59-43DB-9C0F-EB062B4518DF}" presName="conn2-1" presStyleLbl="parChTrans1D2" presStyleIdx="0" presStyleCnt="3"/>
      <dgm:spPr/>
      <dgm:t>
        <a:bodyPr/>
        <a:lstStyle/>
        <a:p>
          <a:endParaRPr lang="es-EC"/>
        </a:p>
      </dgm:t>
    </dgm:pt>
    <dgm:pt modelId="{4F666AA7-5909-4CA5-B0B1-A9F2E030A5AE}" type="pres">
      <dgm:prSet presAssocID="{4CF85F65-FA59-43DB-9C0F-EB062B4518DF}" presName="connTx" presStyleLbl="parChTrans1D2" presStyleIdx="0" presStyleCnt="3"/>
      <dgm:spPr/>
      <dgm:t>
        <a:bodyPr/>
        <a:lstStyle/>
        <a:p>
          <a:endParaRPr lang="es-EC"/>
        </a:p>
      </dgm:t>
    </dgm:pt>
    <dgm:pt modelId="{69E8ADDE-6B20-4E87-A7BB-BEB48C1C8CCE}" type="pres">
      <dgm:prSet presAssocID="{E3DB1EF1-29A3-465A-A986-77FF0EA1E2CA}" presName="root2" presStyleCnt="0"/>
      <dgm:spPr/>
    </dgm:pt>
    <dgm:pt modelId="{A7085827-D562-4A38-8895-9556048A4FFE}" type="pres">
      <dgm:prSet presAssocID="{E3DB1EF1-29A3-465A-A986-77FF0EA1E2CA}" presName="LevelTwoTextNode" presStyleLbl="node2" presStyleIdx="0" presStyleCnt="3" custScaleX="196377" custScaleY="208012">
        <dgm:presLayoutVars>
          <dgm:chPref val="3"/>
        </dgm:presLayoutVars>
      </dgm:prSet>
      <dgm:spPr/>
      <dgm:t>
        <a:bodyPr/>
        <a:lstStyle/>
        <a:p>
          <a:endParaRPr lang="es-EC"/>
        </a:p>
      </dgm:t>
    </dgm:pt>
    <dgm:pt modelId="{0FA8E633-4856-4860-9A6A-9671BA24ADD2}" type="pres">
      <dgm:prSet presAssocID="{E3DB1EF1-29A3-465A-A986-77FF0EA1E2CA}" presName="level3hierChild" presStyleCnt="0"/>
      <dgm:spPr/>
    </dgm:pt>
    <dgm:pt modelId="{C1C99CD1-AF8A-4E2C-A291-DBCD223EC8CD}" type="pres">
      <dgm:prSet presAssocID="{4AE1BB45-164B-4048-90EE-6B27A1DF6E7D}" presName="conn2-1" presStyleLbl="parChTrans1D2" presStyleIdx="1" presStyleCnt="3"/>
      <dgm:spPr/>
      <dgm:t>
        <a:bodyPr/>
        <a:lstStyle/>
        <a:p>
          <a:endParaRPr lang="es-EC"/>
        </a:p>
      </dgm:t>
    </dgm:pt>
    <dgm:pt modelId="{CB4E1E26-778A-46F8-A641-9C09900A7A94}" type="pres">
      <dgm:prSet presAssocID="{4AE1BB45-164B-4048-90EE-6B27A1DF6E7D}" presName="connTx" presStyleLbl="parChTrans1D2" presStyleIdx="1" presStyleCnt="3"/>
      <dgm:spPr/>
      <dgm:t>
        <a:bodyPr/>
        <a:lstStyle/>
        <a:p>
          <a:endParaRPr lang="es-EC"/>
        </a:p>
      </dgm:t>
    </dgm:pt>
    <dgm:pt modelId="{25FBF6DF-961C-4F29-9ABE-97606CE3AB04}" type="pres">
      <dgm:prSet presAssocID="{A24DE984-01BA-43C3-A065-41EED7E3B5A7}" presName="root2" presStyleCnt="0"/>
      <dgm:spPr/>
    </dgm:pt>
    <dgm:pt modelId="{D90E15F0-5ED0-45B6-B9FC-EC5B485B8F24}" type="pres">
      <dgm:prSet presAssocID="{A24DE984-01BA-43C3-A065-41EED7E3B5A7}" presName="LevelTwoTextNode" presStyleLbl="node2" presStyleIdx="1" presStyleCnt="3" custScaleX="196377" custScaleY="233975">
        <dgm:presLayoutVars>
          <dgm:chPref val="3"/>
        </dgm:presLayoutVars>
      </dgm:prSet>
      <dgm:spPr/>
      <dgm:t>
        <a:bodyPr/>
        <a:lstStyle/>
        <a:p>
          <a:endParaRPr lang="es-EC"/>
        </a:p>
      </dgm:t>
    </dgm:pt>
    <dgm:pt modelId="{51832DFA-2448-4F9B-8CF1-D08C64B769B5}" type="pres">
      <dgm:prSet presAssocID="{A24DE984-01BA-43C3-A065-41EED7E3B5A7}" presName="level3hierChild" presStyleCnt="0"/>
      <dgm:spPr/>
    </dgm:pt>
    <dgm:pt modelId="{BD5E1E32-E43A-4761-B857-71E014194C09}" type="pres">
      <dgm:prSet presAssocID="{95EF15A6-EF41-4596-8336-100EA76E2888}" presName="conn2-1" presStyleLbl="parChTrans1D2" presStyleIdx="2" presStyleCnt="3"/>
      <dgm:spPr/>
      <dgm:t>
        <a:bodyPr/>
        <a:lstStyle/>
        <a:p>
          <a:endParaRPr lang="es-EC"/>
        </a:p>
      </dgm:t>
    </dgm:pt>
    <dgm:pt modelId="{35E0BE62-8B74-4D17-9DFD-677070976E7D}" type="pres">
      <dgm:prSet presAssocID="{95EF15A6-EF41-4596-8336-100EA76E2888}" presName="connTx" presStyleLbl="parChTrans1D2" presStyleIdx="2" presStyleCnt="3"/>
      <dgm:spPr/>
      <dgm:t>
        <a:bodyPr/>
        <a:lstStyle/>
        <a:p>
          <a:endParaRPr lang="es-EC"/>
        </a:p>
      </dgm:t>
    </dgm:pt>
    <dgm:pt modelId="{D182CBBA-5CA0-4788-81F8-F588CC7A9A92}" type="pres">
      <dgm:prSet presAssocID="{8C2999BE-578B-4A1F-80AE-950AB7CAF56E}" presName="root2" presStyleCnt="0"/>
      <dgm:spPr/>
    </dgm:pt>
    <dgm:pt modelId="{453EFC63-DEC7-4AE6-9649-86A4AB678196}" type="pres">
      <dgm:prSet presAssocID="{8C2999BE-578B-4A1F-80AE-950AB7CAF56E}" presName="LevelTwoTextNode" presStyleLbl="node2" presStyleIdx="2" presStyleCnt="3" custScaleX="196377" custScaleY="221807">
        <dgm:presLayoutVars>
          <dgm:chPref val="3"/>
        </dgm:presLayoutVars>
      </dgm:prSet>
      <dgm:spPr/>
      <dgm:t>
        <a:bodyPr/>
        <a:lstStyle/>
        <a:p>
          <a:endParaRPr lang="es-EC"/>
        </a:p>
      </dgm:t>
    </dgm:pt>
    <dgm:pt modelId="{961F5678-61EE-4D0A-B8A5-49E4384C0F16}" type="pres">
      <dgm:prSet presAssocID="{8C2999BE-578B-4A1F-80AE-950AB7CAF56E}" presName="level3hierChild" presStyleCnt="0"/>
      <dgm:spPr/>
    </dgm:pt>
  </dgm:ptLst>
  <dgm:cxnLst>
    <dgm:cxn modelId="{D53205E1-9DEC-48EC-A678-CADC7DD65566}" type="presOf" srcId="{4AE1BB45-164B-4048-90EE-6B27A1DF6E7D}" destId="{C1C99CD1-AF8A-4E2C-A291-DBCD223EC8CD}" srcOrd="0" destOrd="0" presId="urn:microsoft.com/office/officeart/2008/layout/HorizontalMultiLevelHierarchy"/>
    <dgm:cxn modelId="{2C3355BF-6981-41F5-B0E6-57AFB9214178}" srcId="{2DC3E510-A42D-4979-BB46-FF4F2BD965B5}" destId="{A24DE984-01BA-43C3-A065-41EED7E3B5A7}" srcOrd="1" destOrd="0" parTransId="{4AE1BB45-164B-4048-90EE-6B27A1DF6E7D}" sibTransId="{D46C52D8-B114-477C-B5B4-57EA751F0EEF}"/>
    <dgm:cxn modelId="{18E8B917-422F-4793-85B8-C8A75CD06112}" type="presOf" srcId="{4AE1BB45-164B-4048-90EE-6B27A1DF6E7D}" destId="{CB4E1E26-778A-46F8-A641-9C09900A7A94}" srcOrd="1" destOrd="0" presId="urn:microsoft.com/office/officeart/2008/layout/HorizontalMultiLevelHierarchy"/>
    <dgm:cxn modelId="{747FB68E-317F-4D57-B190-156E9C1A867D}" srcId="{2DC3E510-A42D-4979-BB46-FF4F2BD965B5}" destId="{E3DB1EF1-29A3-465A-A986-77FF0EA1E2CA}" srcOrd="0" destOrd="0" parTransId="{4CF85F65-FA59-43DB-9C0F-EB062B4518DF}" sibTransId="{BAD6D704-909F-4734-9F3E-46A722BDBD77}"/>
    <dgm:cxn modelId="{56E2D079-E318-4ABF-85EA-60E1B3DCB4AB}" type="presOf" srcId="{95EF15A6-EF41-4596-8336-100EA76E2888}" destId="{BD5E1E32-E43A-4761-B857-71E014194C09}" srcOrd="0" destOrd="0" presId="urn:microsoft.com/office/officeart/2008/layout/HorizontalMultiLevelHierarchy"/>
    <dgm:cxn modelId="{A154D998-B800-42C3-8CD0-02BCBE425A86}" type="presOf" srcId="{A24DE984-01BA-43C3-A065-41EED7E3B5A7}" destId="{D90E15F0-5ED0-45B6-B9FC-EC5B485B8F24}" srcOrd="0" destOrd="0" presId="urn:microsoft.com/office/officeart/2008/layout/HorizontalMultiLevelHierarchy"/>
    <dgm:cxn modelId="{CB977645-F757-4A7B-91FB-F6C2C276D6C1}" type="presOf" srcId="{2DC3E510-A42D-4979-BB46-FF4F2BD965B5}" destId="{1739D18E-B17E-495D-AA42-9A53B2BFDD53}" srcOrd="0" destOrd="0" presId="urn:microsoft.com/office/officeart/2008/layout/HorizontalMultiLevelHierarchy"/>
    <dgm:cxn modelId="{B6282536-A32F-4E77-881A-882B447491A9}" type="presOf" srcId="{95EF15A6-EF41-4596-8336-100EA76E2888}" destId="{35E0BE62-8B74-4D17-9DFD-677070976E7D}" srcOrd="1" destOrd="0" presId="urn:microsoft.com/office/officeart/2008/layout/HorizontalMultiLevelHierarchy"/>
    <dgm:cxn modelId="{EE1473E0-D0A8-40CB-9EC2-5AD7413DAE15}" srcId="{2DC3E510-A42D-4979-BB46-FF4F2BD965B5}" destId="{8C2999BE-578B-4A1F-80AE-950AB7CAF56E}" srcOrd="2" destOrd="0" parTransId="{95EF15A6-EF41-4596-8336-100EA76E2888}" sibTransId="{49B3B745-3C6D-45CE-8D81-21B5D400C2F2}"/>
    <dgm:cxn modelId="{9F6E5475-D7F4-4559-802C-50C66ED0D911}" type="presOf" srcId="{4CF85F65-FA59-43DB-9C0F-EB062B4518DF}" destId="{68E1A474-3356-427C-B1F9-8D206FCF0FE3}" srcOrd="0" destOrd="0" presId="urn:microsoft.com/office/officeart/2008/layout/HorizontalMultiLevelHierarchy"/>
    <dgm:cxn modelId="{30C91BAA-B7F4-422F-9321-BF7CE7FFA241}" type="presOf" srcId="{4CF85F65-FA59-43DB-9C0F-EB062B4518DF}" destId="{4F666AA7-5909-4CA5-B0B1-A9F2E030A5AE}" srcOrd="1" destOrd="0" presId="urn:microsoft.com/office/officeart/2008/layout/HorizontalMultiLevelHierarchy"/>
    <dgm:cxn modelId="{4AAD2E92-9DDA-4EA0-8D69-D8FA0B3EA38F}" type="presOf" srcId="{E3DB1EF1-29A3-465A-A986-77FF0EA1E2CA}" destId="{A7085827-D562-4A38-8895-9556048A4FFE}" srcOrd="0" destOrd="0" presId="urn:microsoft.com/office/officeart/2008/layout/HorizontalMultiLevelHierarchy"/>
    <dgm:cxn modelId="{AEAE9C84-B4CD-4C4E-A423-CD7462979D43}" srcId="{7E4B4A69-0CAD-420B-AD3D-9A45F7F9BF23}" destId="{2DC3E510-A42D-4979-BB46-FF4F2BD965B5}" srcOrd="0" destOrd="0" parTransId="{1578CBB1-4204-40CD-A969-7FB37B492655}" sibTransId="{8E102AC8-A232-4199-AD70-A6F6B3CEB3AB}"/>
    <dgm:cxn modelId="{4E8E7FD1-0FA6-4601-B248-631EB31F7A0A}" type="presOf" srcId="{8C2999BE-578B-4A1F-80AE-950AB7CAF56E}" destId="{453EFC63-DEC7-4AE6-9649-86A4AB678196}" srcOrd="0" destOrd="0" presId="urn:microsoft.com/office/officeart/2008/layout/HorizontalMultiLevelHierarchy"/>
    <dgm:cxn modelId="{784B9FED-EF8C-4879-98D2-1AF791B6E812}" type="presOf" srcId="{7E4B4A69-0CAD-420B-AD3D-9A45F7F9BF23}" destId="{1CE519EA-01DD-474D-A238-C836E5A7E3C0}" srcOrd="0" destOrd="0" presId="urn:microsoft.com/office/officeart/2008/layout/HorizontalMultiLevelHierarchy"/>
    <dgm:cxn modelId="{2A677F15-F363-46FD-845B-C2838DA9D3BE}" type="presParOf" srcId="{1CE519EA-01DD-474D-A238-C836E5A7E3C0}" destId="{089C4326-C103-4D54-9521-DAEE709FA4DC}" srcOrd="0" destOrd="0" presId="urn:microsoft.com/office/officeart/2008/layout/HorizontalMultiLevelHierarchy"/>
    <dgm:cxn modelId="{D8A9C753-984F-47D7-8373-3C891F12353B}" type="presParOf" srcId="{089C4326-C103-4D54-9521-DAEE709FA4DC}" destId="{1739D18E-B17E-495D-AA42-9A53B2BFDD53}" srcOrd="0" destOrd="0" presId="urn:microsoft.com/office/officeart/2008/layout/HorizontalMultiLevelHierarchy"/>
    <dgm:cxn modelId="{83739BC1-257F-4F9B-AFA5-8EFC8F4B4E15}" type="presParOf" srcId="{089C4326-C103-4D54-9521-DAEE709FA4DC}" destId="{30AAAF2D-1A68-4853-A58A-118D00B71305}" srcOrd="1" destOrd="0" presId="urn:microsoft.com/office/officeart/2008/layout/HorizontalMultiLevelHierarchy"/>
    <dgm:cxn modelId="{337C9B23-7B6D-4267-AC78-8A21F65DB6D6}" type="presParOf" srcId="{30AAAF2D-1A68-4853-A58A-118D00B71305}" destId="{68E1A474-3356-427C-B1F9-8D206FCF0FE3}" srcOrd="0" destOrd="0" presId="urn:microsoft.com/office/officeart/2008/layout/HorizontalMultiLevelHierarchy"/>
    <dgm:cxn modelId="{1208744C-AC29-4496-8269-E1F2F087415B}" type="presParOf" srcId="{68E1A474-3356-427C-B1F9-8D206FCF0FE3}" destId="{4F666AA7-5909-4CA5-B0B1-A9F2E030A5AE}" srcOrd="0" destOrd="0" presId="urn:microsoft.com/office/officeart/2008/layout/HorizontalMultiLevelHierarchy"/>
    <dgm:cxn modelId="{B4116138-5148-4DB0-90FD-0F65ABBA8772}" type="presParOf" srcId="{30AAAF2D-1A68-4853-A58A-118D00B71305}" destId="{69E8ADDE-6B20-4E87-A7BB-BEB48C1C8CCE}" srcOrd="1" destOrd="0" presId="urn:microsoft.com/office/officeart/2008/layout/HorizontalMultiLevelHierarchy"/>
    <dgm:cxn modelId="{9E77587D-9403-4353-877E-8E31AAB3AA0A}" type="presParOf" srcId="{69E8ADDE-6B20-4E87-A7BB-BEB48C1C8CCE}" destId="{A7085827-D562-4A38-8895-9556048A4FFE}" srcOrd="0" destOrd="0" presId="urn:microsoft.com/office/officeart/2008/layout/HorizontalMultiLevelHierarchy"/>
    <dgm:cxn modelId="{A18AD3DE-39D5-4DA2-BC86-B0A905EF5955}" type="presParOf" srcId="{69E8ADDE-6B20-4E87-A7BB-BEB48C1C8CCE}" destId="{0FA8E633-4856-4860-9A6A-9671BA24ADD2}" srcOrd="1" destOrd="0" presId="urn:microsoft.com/office/officeart/2008/layout/HorizontalMultiLevelHierarchy"/>
    <dgm:cxn modelId="{37D2E290-4A76-4296-AD59-7B3BD4BF5A38}" type="presParOf" srcId="{30AAAF2D-1A68-4853-A58A-118D00B71305}" destId="{C1C99CD1-AF8A-4E2C-A291-DBCD223EC8CD}" srcOrd="2" destOrd="0" presId="urn:microsoft.com/office/officeart/2008/layout/HorizontalMultiLevelHierarchy"/>
    <dgm:cxn modelId="{5145ABE4-21CF-4020-9BAD-C39C17E3CE79}" type="presParOf" srcId="{C1C99CD1-AF8A-4E2C-A291-DBCD223EC8CD}" destId="{CB4E1E26-778A-46F8-A641-9C09900A7A94}" srcOrd="0" destOrd="0" presId="urn:microsoft.com/office/officeart/2008/layout/HorizontalMultiLevelHierarchy"/>
    <dgm:cxn modelId="{5281A59B-C6D6-4D23-99AA-4D462E9E9ED0}" type="presParOf" srcId="{30AAAF2D-1A68-4853-A58A-118D00B71305}" destId="{25FBF6DF-961C-4F29-9ABE-97606CE3AB04}" srcOrd="3" destOrd="0" presId="urn:microsoft.com/office/officeart/2008/layout/HorizontalMultiLevelHierarchy"/>
    <dgm:cxn modelId="{9B1AA960-A26C-4024-B2D1-3ED6D5AC5AD0}" type="presParOf" srcId="{25FBF6DF-961C-4F29-9ABE-97606CE3AB04}" destId="{D90E15F0-5ED0-45B6-B9FC-EC5B485B8F24}" srcOrd="0" destOrd="0" presId="urn:microsoft.com/office/officeart/2008/layout/HorizontalMultiLevelHierarchy"/>
    <dgm:cxn modelId="{94CDE7BA-3866-41FE-B08E-CB8FB79E7189}" type="presParOf" srcId="{25FBF6DF-961C-4F29-9ABE-97606CE3AB04}" destId="{51832DFA-2448-4F9B-8CF1-D08C64B769B5}" srcOrd="1" destOrd="0" presId="urn:microsoft.com/office/officeart/2008/layout/HorizontalMultiLevelHierarchy"/>
    <dgm:cxn modelId="{2CE71435-C092-4F57-BD9E-97FCE28B7F09}" type="presParOf" srcId="{30AAAF2D-1A68-4853-A58A-118D00B71305}" destId="{BD5E1E32-E43A-4761-B857-71E014194C09}" srcOrd="4" destOrd="0" presId="urn:microsoft.com/office/officeart/2008/layout/HorizontalMultiLevelHierarchy"/>
    <dgm:cxn modelId="{98343AA1-68D1-46A0-85E3-D368DE33D9A6}" type="presParOf" srcId="{BD5E1E32-E43A-4761-B857-71E014194C09}" destId="{35E0BE62-8B74-4D17-9DFD-677070976E7D}" srcOrd="0" destOrd="0" presId="urn:microsoft.com/office/officeart/2008/layout/HorizontalMultiLevelHierarchy"/>
    <dgm:cxn modelId="{F75CD99C-BEEA-40CD-9D2A-770ED47963F7}" type="presParOf" srcId="{30AAAF2D-1A68-4853-A58A-118D00B71305}" destId="{D182CBBA-5CA0-4788-81F8-F588CC7A9A92}" srcOrd="5" destOrd="0" presId="urn:microsoft.com/office/officeart/2008/layout/HorizontalMultiLevelHierarchy"/>
    <dgm:cxn modelId="{24111C83-16DD-4B33-A448-6376AB06173F}" type="presParOf" srcId="{D182CBBA-5CA0-4788-81F8-F588CC7A9A92}" destId="{453EFC63-DEC7-4AE6-9649-86A4AB678196}" srcOrd="0" destOrd="0" presId="urn:microsoft.com/office/officeart/2008/layout/HorizontalMultiLevelHierarchy"/>
    <dgm:cxn modelId="{A944BACC-EF8C-41A9-B50F-066DD8A34F33}" type="presParOf" srcId="{D182CBBA-5CA0-4788-81F8-F588CC7A9A92}" destId="{961F5678-61EE-4D0A-B8A5-49E4384C0F16}" srcOrd="1" destOrd="0" presId="urn:microsoft.com/office/officeart/2008/layout/HorizontalMultiLevelHierarchy"/>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D70BE2-C7BE-4641-BF92-4476578FEF85}" type="doc">
      <dgm:prSet loTypeId="urn:microsoft.com/office/officeart/2005/8/layout/arrow2" loCatId="process" qsTypeId="urn:microsoft.com/office/officeart/2005/8/quickstyle/3d3" qsCatId="3D" csTypeId="urn:microsoft.com/office/officeart/2005/8/colors/accent2_1" csCatId="accent2" phldr="1"/>
      <dgm:spPr/>
    </dgm:pt>
    <dgm:pt modelId="{277B6ACB-2E18-4D1E-B6C6-10262FCE431F}">
      <dgm:prSet phldrT="[Texto]"/>
      <dgm:spPr/>
      <dgm:t>
        <a:bodyPr/>
        <a:lstStyle/>
        <a:p>
          <a:r>
            <a:rPr lang="es-EC" b="1" dirty="0" smtClean="0"/>
            <a:t>Respeto</a:t>
          </a:r>
          <a:endParaRPr lang="es-EC" b="1" dirty="0"/>
        </a:p>
      </dgm:t>
    </dgm:pt>
    <dgm:pt modelId="{EDE880EE-2C42-4360-971B-8F823031CA96}" type="parTrans" cxnId="{BA2E9D83-4075-4E7D-A0D7-FCC5266C8985}">
      <dgm:prSet/>
      <dgm:spPr/>
      <dgm:t>
        <a:bodyPr/>
        <a:lstStyle/>
        <a:p>
          <a:endParaRPr lang="es-EC" b="1"/>
        </a:p>
      </dgm:t>
    </dgm:pt>
    <dgm:pt modelId="{7DD55072-B033-445D-B559-7BACA9340E63}" type="sibTrans" cxnId="{BA2E9D83-4075-4E7D-A0D7-FCC5266C8985}">
      <dgm:prSet/>
      <dgm:spPr/>
      <dgm:t>
        <a:bodyPr/>
        <a:lstStyle/>
        <a:p>
          <a:endParaRPr lang="es-EC" b="1"/>
        </a:p>
      </dgm:t>
    </dgm:pt>
    <dgm:pt modelId="{CCFBF379-9C2E-4E7D-9C3A-44B0E5ECF21A}">
      <dgm:prSet phldrT="[Texto]"/>
      <dgm:spPr/>
      <dgm:t>
        <a:bodyPr/>
        <a:lstStyle/>
        <a:p>
          <a:r>
            <a:rPr lang="es-EC" b="1" dirty="0" smtClean="0"/>
            <a:t>Transparencia</a:t>
          </a:r>
          <a:endParaRPr lang="es-EC" b="1" dirty="0"/>
        </a:p>
      </dgm:t>
    </dgm:pt>
    <dgm:pt modelId="{1D7152C4-037D-4632-A2D1-99EAB6224DCE}" type="parTrans" cxnId="{6FD405F8-7F4D-49E8-8D22-B18C1992A3A9}">
      <dgm:prSet/>
      <dgm:spPr/>
      <dgm:t>
        <a:bodyPr/>
        <a:lstStyle/>
        <a:p>
          <a:endParaRPr lang="es-EC" b="1"/>
        </a:p>
      </dgm:t>
    </dgm:pt>
    <dgm:pt modelId="{705736F6-E07C-4548-B1E0-C4481E5D751F}" type="sibTrans" cxnId="{6FD405F8-7F4D-49E8-8D22-B18C1992A3A9}">
      <dgm:prSet/>
      <dgm:spPr/>
      <dgm:t>
        <a:bodyPr/>
        <a:lstStyle/>
        <a:p>
          <a:endParaRPr lang="es-EC" b="1"/>
        </a:p>
      </dgm:t>
    </dgm:pt>
    <dgm:pt modelId="{553F3928-C68B-4C2D-B534-3E5DDBA23279}">
      <dgm:prSet phldrT="[Texto]"/>
      <dgm:spPr/>
      <dgm:t>
        <a:bodyPr/>
        <a:lstStyle/>
        <a:p>
          <a:r>
            <a:rPr lang="es-EC" b="1" dirty="0" smtClean="0"/>
            <a:t>Integridad (ética, lealtad, honestidad)</a:t>
          </a:r>
          <a:endParaRPr lang="es-EC" b="1" dirty="0"/>
        </a:p>
      </dgm:t>
    </dgm:pt>
    <dgm:pt modelId="{8221B0B1-0F1A-44B1-BA44-9B448B152CCC}" type="parTrans" cxnId="{16F67D55-700C-4550-BA95-1F438E883494}">
      <dgm:prSet/>
      <dgm:spPr/>
      <dgm:t>
        <a:bodyPr/>
        <a:lstStyle/>
        <a:p>
          <a:endParaRPr lang="es-EC" b="1"/>
        </a:p>
      </dgm:t>
    </dgm:pt>
    <dgm:pt modelId="{E9D4D311-EE87-414E-A3C7-ABAC027DA9FC}" type="sibTrans" cxnId="{16F67D55-700C-4550-BA95-1F438E883494}">
      <dgm:prSet/>
      <dgm:spPr/>
      <dgm:t>
        <a:bodyPr/>
        <a:lstStyle/>
        <a:p>
          <a:endParaRPr lang="es-EC" b="1"/>
        </a:p>
      </dgm:t>
    </dgm:pt>
    <dgm:pt modelId="{FDA1FC82-ADF5-437D-8DC7-49BF9C9EFFBB}">
      <dgm:prSet/>
      <dgm:spPr/>
      <dgm:t>
        <a:bodyPr/>
        <a:lstStyle/>
        <a:p>
          <a:r>
            <a:rPr lang="es-EC" b="1" dirty="0" smtClean="0"/>
            <a:t>Profesionalismo y actitud de servicio</a:t>
          </a:r>
          <a:endParaRPr lang="es-EC" b="1" dirty="0"/>
        </a:p>
      </dgm:t>
    </dgm:pt>
    <dgm:pt modelId="{573E42D8-3434-40BF-8C01-38A7A853B25F}" type="parTrans" cxnId="{D5339F52-DA0E-41DF-A42F-2A26C84EAF87}">
      <dgm:prSet/>
      <dgm:spPr/>
      <dgm:t>
        <a:bodyPr/>
        <a:lstStyle/>
        <a:p>
          <a:endParaRPr lang="es-EC" b="1"/>
        </a:p>
      </dgm:t>
    </dgm:pt>
    <dgm:pt modelId="{407D8DAB-7CCC-4CA0-AA92-DCDCB1B2E570}" type="sibTrans" cxnId="{D5339F52-DA0E-41DF-A42F-2A26C84EAF87}">
      <dgm:prSet/>
      <dgm:spPr/>
      <dgm:t>
        <a:bodyPr/>
        <a:lstStyle/>
        <a:p>
          <a:endParaRPr lang="es-EC" b="1"/>
        </a:p>
      </dgm:t>
    </dgm:pt>
    <dgm:pt modelId="{B64FD569-C5CE-4ECE-8AD5-46EE85F24E4D}" type="pres">
      <dgm:prSet presAssocID="{B4D70BE2-C7BE-4641-BF92-4476578FEF85}" presName="arrowDiagram" presStyleCnt="0">
        <dgm:presLayoutVars>
          <dgm:chMax val="5"/>
          <dgm:dir/>
          <dgm:resizeHandles val="exact"/>
        </dgm:presLayoutVars>
      </dgm:prSet>
      <dgm:spPr/>
    </dgm:pt>
    <dgm:pt modelId="{147278C3-66FA-4D77-AF2D-802F9817FE77}" type="pres">
      <dgm:prSet presAssocID="{B4D70BE2-C7BE-4641-BF92-4476578FEF85}" presName="arrow" presStyleLbl="bgShp" presStyleIdx="0" presStyleCnt="1"/>
      <dgm:spPr>
        <a:solidFill>
          <a:srgbClr val="CCFF66"/>
        </a:solidFill>
      </dgm:spPr>
    </dgm:pt>
    <dgm:pt modelId="{EEC4AC1A-6959-4BFE-94BF-3CF9C513954D}" type="pres">
      <dgm:prSet presAssocID="{B4D70BE2-C7BE-4641-BF92-4476578FEF85}" presName="arrowDiagram4" presStyleCnt="0"/>
      <dgm:spPr/>
    </dgm:pt>
    <dgm:pt modelId="{EC1BAA25-1693-4379-B5CA-AD22EF065666}" type="pres">
      <dgm:prSet presAssocID="{277B6ACB-2E18-4D1E-B6C6-10262FCE431F}" presName="bullet4a" presStyleLbl="node1" presStyleIdx="0" presStyleCnt="4"/>
      <dgm:spPr/>
    </dgm:pt>
    <dgm:pt modelId="{CC7B364E-6BD5-4784-B720-FD9A05397F0B}" type="pres">
      <dgm:prSet presAssocID="{277B6ACB-2E18-4D1E-B6C6-10262FCE431F}" presName="textBox4a" presStyleLbl="revTx" presStyleIdx="0" presStyleCnt="4">
        <dgm:presLayoutVars>
          <dgm:bulletEnabled val="1"/>
        </dgm:presLayoutVars>
      </dgm:prSet>
      <dgm:spPr/>
      <dgm:t>
        <a:bodyPr/>
        <a:lstStyle/>
        <a:p>
          <a:endParaRPr lang="es-EC"/>
        </a:p>
      </dgm:t>
    </dgm:pt>
    <dgm:pt modelId="{C1489D07-28B9-46FB-8AE7-DDD529DEAA79}" type="pres">
      <dgm:prSet presAssocID="{CCFBF379-9C2E-4E7D-9C3A-44B0E5ECF21A}" presName="bullet4b" presStyleLbl="node1" presStyleIdx="1" presStyleCnt="4"/>
      <dgm:spPr/>
    </dgm:pt>
    <dgm:pt modelId="{2FF364E3-3335-47D9-ABD2-038123AF012E}" type="pres">
      <dgm:prSet presAssocID="{CCFBF379-9C2E-4E7D-9C3A-44B0E5ECF21A}" presName="textBox4b" presStyleLbl="revTx" presStyleIdx="1" presStyleCnt="4">
        <dgm:presLayoutVars>
          <dgm:bulletEnabled val="1"/>
        </dgm:presLayoutVars>
      </dgm:prSet>
      <dgm:spPr/>
      <dgm:t>
        <a:bodyPr/>
        <a:lstStyle/>
        <a:p>
          <a:endParaRPr lang="es-EC"/>
        </a:p>
      </dgm:t>
    </dgm:pt>
    <dgm:pt modelId="{DED14E2F-AC75-47B3-A778-4D3C6C0A1F51}" type="pres">
      <dgm:prSet presAssocID="{553F3928-C68B-4C2D-B534-3E5DDBA23279}" presName="bullet4c" presStyleLbl="node1" presStyleIdx="2" presStyleCnt="4"/>
      <dgm:spPr/>
    </dgm:pt>
    <dgm:pt modelId="{327DCEFA-70F1-49F4-95BA-B3ACECC7E764}" type="pres">
      <dgm:prSet presAssocID="{553F3928-C68B-4C2D-B534-3E5DDBA23279}" presName="textBox4c" presStyleLbl="revTx" presStyleIdx="2" presStyleCnt="4">
        <dgm:presLayoutVars>
          <dgm:bulletEnabled val="1"/>
        </dgm:presLayoutVars>
      </dgm:prSet>
      <dgm:spPr/>
      <dgm:t>
        <a:bodyPr/>
        <a:lstStyle/>
        <a:p>
          <a:endParaRPr lang="es-EC"/>
        </a:p>
      </dgm:t>
    </dgm:pt>
    <dgm:pt modelId="{EF008A89-F11B-4C14-B5BA-D527C981E02D}" type="pres">
      <dgm:prSet presAssocID="{FDA1FC82-ADF5-437D-8DC7-49BF9C9EFFBB}" presName="bullet4d" presStyleLbl="node1" presStyleIdx="3" presStyleCnt="4"/>
      <dgm:spPr/>
    </dgm:pt>
    <dgm:pt modelId="{39EEB026-CC1E-4F30-BE25-E0A2628316E2}" type="pres">
      <dgm:prSet presAssocID="{FDA1FC82-ADF5-437D-8DC7-49BF9C9EFFBB}" presName="textBox4d" presStyleLbl="revTx" presStyleIdx="3" presStyleCnt="4">
        <dgm:presLayoutVars>
          <dgm:bulletEnabled val="1"/>
        </dgm:presLayoutVars>
      </dgm:prSet>
      <dgm:spPr/>
      <dgm:t>
        <a:bodyPr/>
        <a:lstStyle/>
        <a:p>
          <a:endParaRPr lang="es-EC"/>
        </a:p>
      </dgm:t>
    </dgm:pt>
  </dgm:ptLst>
  <dgm:cxnLst>
    <dgm:cxn modelId="{5648AD98-76DF-4B8B-8784-8801F12850DD}" type="presOf" srcId="{277B6ACB-2E18-4D1E-B6C6-10262FCE431F}" destId="{CC7B364E-6BD5-4784-B720-FD9A05397F0B}" srcOrd="0" destOrd="0" presId="urn:microsoft.com/office/officeart/2005/8/layout/arrow2"/>
    <dgm:cxn modelId="{BA2E9D83-4075-4E7D-A0D7-FCC5266C8985}" srcId="{B4D70BE2-C7BE-4641-BF92-4476578FEF85}" destId="{277B6ACB-2E18-4D1E-B6C6-10262FCE431F}" srcOrd="0" destOrd="0" parTransId="{EDE880EE-2C42-4360-971B-8F823031CA96}" sibTransId="{7DD55072-B033-445D-B559-7BACA9340E63}"/>
    <dgm:cxn modelId="{0D4D61E1-33F7-4B36-9447-D3FE9638C98D}" type="presOf" srcId="{B4D70BE2-C7BE-4641-BF92-4476578FEF85}" destId="{B64FD569-C5CE-4ECE-8AD5-46EE85F24E4D}" srcOrd="0" destOrd="0" presId="urn:microsoft.com/office/officeart/2005/8/layout/arrow2"/>
    <dgm:cxn modelId="{6FD405F8-7F4D-49E8-8D22-B18C1992A3A9}" srcId="{B4D70BE2-C7BE-4641-BF92-4476578FEF85}" destId="{CCFBF379-9C2E-4E7D-9C3A-44B0E5ECF21A}" srcOrd="1" destOrd="0" parTransId="{1D7152C4-037D-4632-A2D1-99EAB6224DCE}" sibTransId="{705736F6-E07C-4548-B1E0-C4481E5D751F}"/>
    <dgm:cxn modelId="{617E5D8C-3564-42C2-9427-2D75441DA5A3}" type="presOf" srcId="{553F3928-C68B-4C2D-B534-3E5DDBA23279}" destId="{327DCEFA-70F1-49F4-95BA-B3ACECC7E764}" srcOrd="0" destOrd="0" presId="urn:microsoft.com/office/officeart/2005/8/layout/arrow2"/>
    <dgm:cxn modelId="{D5339F52-DA0E-41DF-A42F-2A26C84EAF87}" srcId="{B4D70BE2-C7BE-4641-BF92-4476578FEF85}" destId="{FDA1FC82-ADF5-437D-8DC7-49BF9C9EFFBB}" srcOrd="3" destOrd="0" parTransId="{573E42D8-3434-40BF-8C01-38A7A853B25F}" sibTransId="{407D8DAB-7CCC-4CA0-AA92-DCDCB1B2E570}"/>
    <dgm:cxn modelId="{5F2BA6AE-BB27-44E0-BC03-E9A72E1C1979}" type="presOf" srcId="{CCFBF379-9C2E-4E7D-9C3A-44B0E5ECF21A}" destId="{2FF364E3-3335-47D9-ABD2-038123AF012E}" srcOrd="0" destOrd="0" presId="urn:microsoft.com/office/officeart/2005/8/layout/arrow2"/>
    <dgm:cxn modelId="{61FD1F27-A754-48A3-B153-C596E9B5CB94}" type="presOf" srcId="{FDA1FC82-ADF5-437D-8DC7-49BF9C9EFFBB}" destId="{39EEB026-CC1E-4F30-BE25-E0A2628316E2}" srcOrd="0" destOrd="0" presId="urn:microsoft.com/office/officeart/2005/8/layout/arrow2"/>
    <dgm:cxn modelId="{16F67D55-700C-4550-BA95-1F438E883494}" srcId="{B4D70BE2-C7BE-4641-BF92-4476578FEF85}" destId="{553F3928-C68B-4C2D-B534-3E5DDBA23279}" srcOrd="2" destOrd="0" parTransId="{8221B0B1-0F1A-44B1-BA44-9B448B152CCC}" sibTransId="{E9D4D311-EE87-414E-A3C7-ABAC027DA9FC}"/>
    <dgm:cxn modelId="{81C61407-309F-42C8-A98E-E7A95FFD69DF}" type="presParOf" srcId="{B64FD569-C5CE-4ECE-8AD5-46EE85F24E4D}" destId="{147278C3-66FA-4D77-AF2D-802F9817FE77}" srcOrd="0" destOrd="0" presId="urn:microsoft.com/office/officeart/2005/8/layout/arrow2"/>
    <dgm:cxn modelId="{56AC0230-DE5A-4645-8F65-6C4975941EA3}" type="presParOf" srcId="{B64FD569-C5CE-4ECE-8AD5-46EE85F24E4D}" destId="{EEC4AC1A-6959-4BFE-94BF-3CF9C513954D}" srcOrd="1" destOrd="0" presId="urn:microsoft.com/office/officeart/2005/8/layout/arrow2"/>
    <dgm:cxn modelId="{EF567029-B063-415B-999A-366AF94867F7}" type="presParOf" srcId="{EEC4AC1A-6959-4BFE-94BF-3CF9C513954D}" destId="{EC1BAA25-1693-4379-B5CA-AD22EF065666}" srcOrd="0" destOrd="0" presId="urn:microsoft.com/office/officeart/2005/8/layout/arrow2"/>
    <dgm:cxn modelId="{A337AC2F-2F3D-4CE9-9908-E5379879DAB5}" type="presParOf" srcId="{EEC4AC1A-6959-4BFE-94BF-3CF9C513954D}" destId="{CC7B364E-6BD5-4784-B720-FD9A05397F0B}" srcOrd="1" destOrd="0" presId="urn:microsoft.com/office/officeart/2005/8/layout/arrow2"/>
    <dgm:cxn modelId="{28809578-8DF5-4A1F-8745-2BE7C0B7449B}" type="presParOf" srcId="{EEC4AC1A-6959-4BFE-94BF-3CF9C513954D}" destId="{C1489D07-28B9-46FB-8AE7-DDD529DEAA79}" srcOrd="2" destOrd="0" presId="urn:microsoft.com/office/officeart/2005/8/layout/arrow2"/>
    <dgm:cxn modelId="{B75C4590-33C7-4D7A-88D9-EAD46FE881BD}" type="presParOf" srcId="{EEC4AC1A-6959-4BFE-94BF-3CF9C513954D}" destId="{2FF364E3-3335-47D9-ABD2-038123AF012E}" srcOrd="3" destOrd="0" presId="urn:microsoft.com/office/officeart/2005/8/layout/arrow2"/>
    <dgm:cxn modelId="{C7D18C20-5E11-4B60-916C-6F3B0C719F97}" type="presParOf" srcId="{EEC4AC1A-6959-4BFE-94BF-3CF9C513954D}" destId="{DED14E2F-AC75-47B3-A778-4D3C6C0A1F51}" srcOrd="4" destOrd="0" presId="urn:microsoft.com/office/officeart/2005/8/layout/arrow2"/>
    <dgm:cxn modelId="{B94482A6-DCBA-4D4E-B3A1-163516703631}" type="presParOf" srcId="{EEC4AC1A-6959-4BFE-94BF-3CF9C513954D}" destId="{327DCEFA-70F1-49F4-95BA-B3ACECC7E764}" srcOrd="5" destOrd="0" presId="urn:microsoft.com/office/officeart/2005/8/layout/arrow2"/>
    <dgm:cxn modelId="{B153BCB7-8E84-4714-9C13-17F90CB0EB96}" type="presParOf" srcId="{EEC4AC1A-6959-4BFE-94BF-3CF9C513954D}" destId="{EF008A89-F11B-4C14-B5BA-D527C981E02D}" srcOrd="6" destOrd="0" presId="urn:microsoft.com/office/officeart/2005/8/layout/arrow2"/>
    <dgm:cxn modelId="{879DEEF6-BAD2-4E5C-8D5A-506A53557EA2}" type="presParOf" srcId="{EEC4AC1A-6959-4BFE-94BF-3CF9C513954D}" destId="{39EEB026-CC1E-4F30-BE25-E0A2628316E2}" srcOrd="7" destOrd="0" presId="urn:microsoft.com/office/officeart/2005/8/layout/arrow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FB56A4-69A7-41E3-AA17-8F4F104B0B3B}"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s-EC"/>
        </a:p>
      </dgm:t>
    </dgm:pt>
    <dgm:pt modelId="{CB2B1ABE-9635-4E23-A119-4CDB439E113B}">
      <dgm:prSet phldrT="[Texto]" custT="1"/>
      <dgm:spPr>
        <a:solidFill>
          <a:srgbClr val="99FFCC"/>
        </a:solidFill>
      </dgm:spPr>
      <dgm:t>
        <a:bodyPr/>
        <a:lstStyle/>
        <a:p>
          <a:r>
            <a:rPr lang="es-EC" sz="1600" dirty="0" smtClean="0">
              <a:solidFill>
                <a:schemeClr val="tx1"/>
              </a:solidFill>
            </a:rPr>
            <a:t>Determinación del tipo de cambio, lo que provocó un </a:t>
          </a:r>
          <a:r>
            <a:rPr lang="es-EC" sz="1600" i="1" dirty="0" smtClean="0">
              <a:solidFill>
                <a:schemeClr val="tx1"/>
              </a:solidFill>
            </a:rPr>
            <a:t>overshooting </a:t>
          </a:r>
          <a:r>
            <a:rPr lang="es-EC" sz="1600" dirty="0" smtClean="0">
              <a:solidFill>
                <a:schemeClr val="tx1"/>
              </a:solidFill>
            </a:rPr>
            <a:t>cambiario.</a:t>
          </a:r>
          <a:endParaRPr lang="es-EC" sz="1600" dirty="0">
            <a:solidFill>
              <a:schemeClr val="tx1"/>
            </a:solidFill>
          </a:endParaRPr>
        </a:p>
      </dgm:t>
    </dgm:pt>
    <dgm:pt modelId="{60DFD62B-ACFB-4097-9E57-1A08A92F42F8}" type="parTrans" cxnId="{B549EE87-BD68-4974-8211-0490505A7D64}">
      <dgm:prSet/>
      <dgm:spPr/>
      <dgm:t>
        <a:bodyPr/>
        <a:lstStyle/>
        <a:p>
          <a:endParaRPr lang="es-EC" sz="2000">
            <a:solidFill>
              <a:schemeClr val="tx1"/>
            </a:solidFill>
          </a:endParaRPr>
        </a:p>
      </dgm:t>
    </dgm:pt>
    <dgm:pt modelId="{4809CBF4-E0D6-440F-A131-5EA0960D7B3D}" type="sibTrans" cxnId="{B549EE87-BD68-4974-8211-0490505A7D64}">
      <dgm:prSet custT="1"/>
      <dgm:spPr/>
      <dgm:t>
        <a:bodyPr/>
        <a:lstStyle/>
        <a:p>
          <a:endParaRPr lang="es-EC" sz="1200" dirty="0">
            <a:solidFill>
              <a:schemeClr val="tx1"/>
            </a:solidFill>
          </a:endParaRPr>
        </a:p>
      </dgm:t>
    </dgm:pt>
    <dgm:pt modelId="{C5449D1F-E18F-4E16-9A69-E20D136BAC99}">
      <dgm:prSet phldrT="[Texto]" custT="1"/>
      <dgm:spPr>
        <a:solidFill>
          <a:srgbClr val="99FFCC"/>
        </a:solidFill>
      </dgm:spPr>
      <dgm:t>
        <a:bodyPr/>
        <a:lstStyle/>
        <a:p>
          <a:r>
            <a:rPr lang="es-EC" sz="1600" dirty="0" smtClean="0">
              <a:solidFill>
                <a:schemeClr val="tx1"/>
              </a:solidFill>
            </a:rPr>
            <a:t>Unificación del encaje bancario</a:t>
          </a:r>
          <a:endParaRPr lang="es-EC" sz="1600" dirty="0">
            <a:solidFill>
              <a:schemeClr val="tx1"/>
            </a:solidFill>
          </a:endParaRPr>
        </a:p>
      </dgm:t>
    </dgm:pt>
    <dgm:pt modelId="{98421CE5-6930-4446-B664-1BEB4BDC1952}" type="parTrans" cxnId="{DE435983-C59E-4B54-849B-88903FB4634A}">
      <dgm:prSet/>
      <dgm:spPr/>
      <dgm:t>
        <a:bodyPr/>
        <a:lstStyle/>
        <a:p>
          <a:endParaRPr lang="es-EC" sz="2000">
            <a:solidFill>
              <a:schemeClr val="tx1"/>
            </a:solidFill>
          </a:endParaRPr>
        </a:p>
      </dgm:t>
    </dgm:pt>
    <dgm:pt modelId="{3A155322-7EB8-45D5-9ABD-C8A1D74B1907}" type="sibTrans" cxnId="{DE435983-C59E-4B54-849B-88903FB4634A}">
      <dgm:prSet custT="1"/>
      <dgm:spPr/>
      <dgm:t>
        <a:bodyPr/>
        <a:lstStyle/>
        <a:p>
          <a:endParaRPr lang="es-EC" sz="1200" dirty="0">
            <a:solidFill>
              <a:schemeClr val="tx1"/>
            </a:solidFill>
          </a:endParaRPr>
        </a:p>
      </dgm:t>
    </dgm:pt>
    <dgm:pt modelId="{01FF1B43-60C8-42C2-95C8-EE6C54400689}">
      <dgm:prSet phldrT="[Texto]" custT="1"/>
      <dgm:spPr>
        <a:solidFill>
          <a:srgbClr val="99FFCC"/>
        </a:solidFill>
      </dgm:spPr>
      <dgm:t>
        <a:bodyPr/>
        <a:lstStyle/>
        <a:p>
          <a:pPr>
            <a:lnSpc>
              <a:spcPct val="100000"/>
            </a:lnSpc>
            <a:spcAft>
              <a:spcPts val="0"/>
            </a:spcAft>
          </a:pPr>
          <a:r>
            <a:rPr lang="es-EC" sz="1600" dirty="0" smtClean="0">
              <a:solidFill>
                <a:schemeClr val="tx1"/>
              </a:solidFill>
            </a:rPr>
            <a:t>Expedición de la Ley para la Transformación Económica del Ecuador, en la que se establecieron las bases para la dolarización.</a:t>
          </a:r>
          <a:endParaRPr lang="es-EC" sz="1600" dirty="0">
            <a:solidFill>
              <a:schemeClr val="tx1"/>
            </a:solidFill>
          </a:endParaRPr>
        </a:p>
      </dgm:t>
    </dgm:pt>
    <dgm:pt modelId="{B5B97675-2CCA-496D-9E72-E1592616108D}" type="parTrans" cxnId="{025B8034-6C2D-4321-8261-CFA9A4B91139}">
      <dgm:prSet/>
      <dgm:spPr/>
      <dgm:t>
        <a:bodyPr/>
        <a:lstStyle/>
        <a:p>
          <a:endParaRPr lang="es-EC" sz="2000">
            <a:solidFill>
              <a:schemeClr val="tx1"/>
            </a:solidFill>
          </a:endParaRPr>
        </a:p>
      </dgm:t>
    </dgm:pt>
    <dgm:pt modelId="{76B5DDAA-0E0A-45F7-9181-9C90C098A776}" type="sibTrans" cxnId="{025B8034-6C2D-4321-8261-CFA9A4B91139}">
      <dgm:prSet/>
      <dgm:spPr/>
      <dgm:t>
        <a:bodyPr/>
        <a:lstStyle/>
        <a:p>
          <a:endParaRPr lang="es-EC" sz="2000">
            <a:solidFill>
              <a:schemeClr val="tx1"/>
            </a:solidFill>
          </a:endParaRPr>
        </a:p>
      </dgm:t>
    </dgm:pt>
    <dgm:pt modelId="{5C92D72C-29F6-4240-B69E-2A1F7916076A}" type="pres">
      <dgm:prSet presAssocID="{E0FB56A4-69A7-41E3-AA17-8F4F104B0B3B}" presName="diagram" presStyleCnt="0">
        <dgm:presLayoutVars>
          <dgm:dir/>
          <dgm:resizeHandles val="exact"/>
        </dgm:presLayoutVars>
      </dgm:prSet>
      <dgm:spPr/>
      <dgm:t>
        <a:bodyPr/>
        <a:lstStyle/>
        <a:p>
          <a:endParaRPr lang="es-EC"/>
        </a:p>
      </dgm:t>
    </dgm:pt>
    <dgm:pt modelId="{039F7F82-3385-4181-B889-29AE387FA4D3}" type="pres">
      <dgm:prSet presAssocID="{CB2B1ABE-9635-4E23-A119-4CDB439E113B}" presName="node" presStyleLbl="node1" presStyleIdx="0" presStyleCnt="3">
        <dgm:presLayoutVars>
          <dgm:bulletEnabled val="1"/>
        </dgm:presLayoutVars>
      </dgm:prSet>
      <dgm:spPr/>
      <dgm:t>
        <a:bodyPr/>
        <a:lstStyle/>
        <a:p>
          <a:endParaRPr lang="es-EC"/>
        </a:p>
      </dgm:t>
    </dgm:pt>
    <dgm:pt modelId="{122DF015-1897-417A-A280-EBC945169F29}" type="pres">
      <dgm:prSet presAssocID="{4809CBF4-E0D6-440F-A131-5EA0960D7B3D}" presName="sibTrans" presStyleLbl="sibTrans2D1" presStyleIdx="0" presStyleCnt="2"/>
      <dgm:spPr/>
      <dgm:t>
        <a:bodyPr/>
        <a:lstStyle/>
        <a:p>
          <a:endParaRPr lang="es-EC"/>
        </a:p>
      </dgm:t>
    </dgm:pt>
    <dgm:pt modelId="{C7D0FA59-27D5-4159-B4C7-6F91FEE98C47}" type="pres">
      <dgm:prSet presAssocID="{4809CBF4-E0D6-440F-A131-5EA0960D7B3D}" presName="connectorText" presStyleLbl="sibTrans2D1" presStyleIdx="0" presStyleCnt="2"/>
      <dgm:spPr/>
      <dgm:t>
        <a:bodyPr/>
        <a:lstStyle/>
        <a:p>
          <a:endParaRPr lang="es-EC"/>
        </a:p>
      </dgm:t>
    </dgm:pt>
    <dgm:pt modelId="{8BCA4708-9504-4CD3-BD04-C02C941FCE50}" type="pres">
      <dgm:prSet presAssocID="{C5449D1F-E18F-4E16-9A69-E20D136BAC99}" presName="node" presStyleLbl="node1" presStyleIdx="1" presStyleCnt="3">
        <dgm:presLayoutVars>
          <dgm:bulletEnabled val="1"/>
        </dgm:presLayoutVars>
      </dgm:prSet>
      <dgm:spPr/>
      <dgm:t>
        <a:bodyPr/>
        <a:lstStyle/>
        <a:p>
          <a:endParaRPr lang="es-EC"/>
        </a:p>
      </dgm:t>
    </dgm:pt>
    <dgm:pt modelId="{C7E7738F-DB64-4568-9D42-2998D1F3E5A9}" type="pres">
      <dgm:prSet presAssocID="{3A155322-7EB8-45D5-9ABD-C8A1D74B1907}" presName="sibTrans" presStyleLbl="sibTrans2D1" presStyleIdx="1" presStyleCnt="2"/>
      <dgm:spPr/>
      <dgm:t>
        <a:bodyPr/>
        <a:lstStyle/>
        <a:p>
          <a:endParaRPr lang="es-EC"/>
        </a:p>
      </dgm:t>
    </dgm:pt>
    <dgm:pt modelId="{DC277BBB-8C8C-45F2-AF25-31AC86A03B9E}" type="pres">
      <dgm:prSet presAssocID="{3A155322-7EB8-45D5-9ABD-C8A1D74B1907}" presName="connectorText" presStyleLbl="sibTrans2D1" presStyleIdx="1" presStyleCnt="2"/>
      <dgm:spPr/>
      <dgm:t>
        <a:bodyPr/>
        <a:lstStyle/>
        <a:p>
          <a:endParaRPr lang="es-EC"/>
        </a:p>
      </dgm:t>
    </dgm:pt>
    <dgm:pt modelId="{614B47B6-B65E-4B84-A2A2-0BCE3133B871}" type="pres">
      <dgm:prSet presAssocID="{01FF1B43-60C8-42C2-95C8-EE6C54400689}" presName="node" presStyleLbl="node1" presStyleIdx="2" presStyleCnt="3">
        <dgm:presLayoutVars>
          <dgm:bulletEnabled val="1"/>
        </dgm:presLayoutVars>
      </dgm:prSet>
      <dgm:spPr/>
      <dgm:t>
        <a:bodyPr/>
        <a:lstStyle/>
        <a:p>
          <a:endParaRPr lang="es-EC"/>
        </a:p>
      </dgm:t>
    </dgm:pt>
  </dgm:ptLst>
  <dgm:cxnLst>
    <dgm:cxn modelId="{9A70B7A2-B1D8-4584-97FE-90FD92DADE42}" type="presOf" srcId="{C5449D1F-E18F-4E16-9A69-E20D136BAC99}" destId="{8BCA4708-9504-4CD3-BD04-C02C941FCE50}" srcOrd="0" destOrd="0" presId="urn:microsoft.com/office/officeart/2005/8/layout/process5"/>
    <dgm:cxn modelId="{12027D57-0BEF-41C8-B0B0-AEA17C7F45AD}" type="presOf" srcId="{4809CBF4-E0D6-440F-A131-5EA0960D7B3D}" destId="{122DF015-1897-417A-A280-EBC945169F29}" srcOrd="0" destOrd="0" presId="urn:microsoft.com/office/officeart/2005/8/layout/process5"/>
    <dgm:cxn modelId="{B549EE87-BD68-4974-8211-0490505A7D64}" srcId="{E0FB56A4-69A7-41E3-AA17-8F4F104B0B3B}" destId="{CB2B1ABE-9635-4E23-A119-4CDB439E113B}" srcOrd="0" destOrd="0" parTransId="{60DFD62B-ACFB-4097-9E57-1A08A92F42F8}" sibTransId="{4809CBF4-E0D6-440F-A131-5EA0960D7B3D}"/>
    <dgm:cxn modelId="{AF13934E-BBE5-4F72-B2AD-ED974483C2F9}" type="presOf" srcId="{CB2B1ABE-9635-4E23-A119-4CDB439E113B}" destId="{039F7F82-3385-4181-B889-29AE387FA4D3}" srcOrd="0" destOrd="0" presId="urn:microsoft.com/office/officeart/2005/8/layout/process5"/>
    <dgm:cxn modelId="{2857C244-6E88-405C-89BB-1C7ECA58CCAA}" type="presOf" srcId="{3A155322-7EB8-45D5-9ABD-C8A1D74B1907}" destId="{DC277BBB-8C8C-45F2-AF25-31AC86A03B9E}" srcOrd="1" destOrd="0" presId="urn:microsoft.com/office/officeart/2005/8/layout/process5"/>
    <dgm:cxn modelId="{71581DEA-1576-420B-A81A-C7ABE7E2264E}" type="presOf" srcId="{01FF1B43-60C8-42C2-95C8-EE6C54400689}" destId="{614B47B6-B65E-4B84-A2A2-0BCE3133B871}" srcOrd="0" destOrd="0" presId="urn:microsoft.com/office/officeart/2005/8/layout/process5"/>
    <dgm:cxn modelId="{025B8034-6C2D-4321-8261-CFA9A4B91139}" srcId="{E0FB56A4-69A7-41E3-AA17-8F4F104B0B3B}" destId="{01FF1B43-60C8-42C2-95C8-EE6C54400689}" srcOrd="2" destOrd="0" parTransId="{B5B97675-2CCA-496D-9E72-E1592616108D}" sibTransId="{76B5DDAA-0E0A-45F7-9181-9C90C098A776}"/>
    <dgm:cxn modelId="{1C549BD8-5D0C-4C03-A88E-948C3307874B}" type="presOf" srcId="{4809CBF4-E0D6-440F-A131-5EA0960D7B3D}" destId="{C7D0FA59-27D5-4159-B4C7-6F91FEE98C47}" srcOrd="1" destOrd="0" presId="urn:microsoft.com/office/officeart/2005/8/layout/process5"/>
    <dgm:cxn modelId="{E12F0234-F384-4930-A6B1-9D09299AA431}" type="presOf" srcId="{E0FB56A4-69A7-41E3-AA17-8F4F104B0B3B}" destId="{5C92D72C-29F6-4240-B69E-2A1F7916076A}" srcOrd="0" destOrd="0" presId="urn:microsoft.com/office/officeart/2005/8/layout/process5"/>
    <dgm:cxn modelId="{DEE16E87-1CD6-4AE3-917E-7BF3B598DF57}" type="presOf" srcId="{3A155322-7EB8-45D5-9ABD-C8A1D74B1907}" destId="{C7E7738F-DB64-4568-9D42-2998D1F3E5A9}" srcOrd="0" destOrd="0" presId="urn:microsoft.com/office/officeart/2005/8/layout/process5"/>
    <dgm:cxn modelId="{DE435983-C59E-4B54-849B-88903FB4634A}" srcId="{E0FB56A4-69A7-41E3-AA17-8F4F104B0B3B}" destId="{C5449D1F-E18F-4E16-9A69-E20D136BAC99}" srcOrd="1" destOrd="0" parTransId="{98421CE5-6930-4446-B664-1BEB4BDC1952}" sibTransId="{3A155322-7EB8-45D5-9ABD-C8A1D74B1907}"/>
    <dgm:cxn modelId="{EBD32173-3FE5-4E21-B8EF-096D3C849DDF}" type="presParOf" srcId="{5C92D72C-29F6-4240-B69E-2A1F7916076A}" destId="{039F7F82-3385-4181-B889-29AE387FA4D3}" srcOrd="0" destOrd="0" presId="urn:microsoft.com/office/officeart/2005/8/layout/process5"/>
    <dgm:cxn modelId="{B50F6100-91CC-4806-9553-21A735CE1B8C}" type="presParOf" srcId="{5C92D72C-29F6-4240-B69E-2A1F7916076A}" destId="{122DF015-1897-417A-A280-EBC945169F29}" srcOrd="1" destOrd="0" presId="urn:microsoft.com/office/officeart/2005/8/layout/process5"/>
    <dgm:cxn modelId="{1A75FE16-1881-489F-BD52-CE398A19161C}" type="presParOf" srcId="{122DF015-1897-417A-A280-EBC945169F29}" destId="{C7D0FA59-27D5-4159-B4C7-6F91FEE98C47}" srcOrd="0" destOrd="0" presId="urn:microsoft.com/office/officeart/2005/8/layout/process5"/>
    <dgm:cxn modelId="{D689F3A1-5D75-4E30-8B8C-1A0B3EBA7009}" type="presParOf" srcId="{5C92D72C-29F6-4240-B69E-2A1F7916076A}" destId="{8BCA4708-9504-4CD3-BD04-C02C941FCE50}" srcOrd="2" destOrd="0" presId="urn:microsoft.com/office/officeart/2005/8/layout/process5"/>
    <dgm:cxn modelId="{0AB96016-6547-4AE3-B0F3-8677D405B483}" type="presParOf" srcId="{5C92D72C-29F6-4240-B69E-2A1F7916076A}" destId="{C7E7738F-DB64-4568-9D42-2998D1F3E5A9}" srcOrd="3" destOrd="0" presId="urn:microsoft.com/office/officeart/2005/8/layout/process5"/>
    <dgm:cxn modelId="{4DC927B5-3936-44EE-A720-370FDFA65551}" type="presParOf" srcId="{C7E7738F-DB64-4568-9D42-2998D1F3E5A9}" destId="{DC277BBB-8C8C-45F2-AF25-31AC86A03B9E}" srcOrd="0" destOrd="0" presId="urn:microsoft.com/office/officeart/2005/8/layout/process5"/>
    <dgm:cxn modelId="{D3F4C7E5-3F72-476C-AD17-5FAC9DC218B1}" type="presParOf" srcId="{5C92D72C-29F6-4240-B69E-2A1F7916076A}" destId="{614B47B6-B65E-4B84-A2A2-0BCE3133B871}"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968D-6E32-4CD7-9FDE-F90BDA00D964}">
      <dsp:nvSpPr>
        <dsp:cNvPr id="0" name=""/>
        <dsp:cNvSpPr/>
      </dsp:nvSpPr>
      <dsp:spPr>
        <a:xfrm>
          <a:off x="6866" y="0"/>
          <a:ext cx="2926077" cy="511256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Con la desaparición de la moneda, se liquidó la posibilidad de hacer cualquier tipo de política monetaria. Tampoco se reflexionó sobre el nuevo papel que le corresponde al Banco Central en una economía dolarizada. </a:t>
          </a:r>
          <a:endParaRPr lang="es-EC" sz="2000" kern="1200" dirty="0">
            <a:solidFill>
              <a:schemeClr val="tx1"/>
            </a:solidFill>
          </a:endParaRPr>
        </a:p>
      </dsp:txBody>
      <dsp:txXfrm>
        <a:off x="92568" y="85702"/>
        <a:ext cx="2754673" cy="4941164"/>
      </dsp:txXfrm>
    </dsp:sp>
    <dsp:sp modelId="{4A894F19-BD20-4316-B672-820666F19AE4}">
      <dsp:nvSpPr>
        <dsp:cNvPr id="0" name=""/>
        <dsp:cNvSpPr/>
      </dsp:nvSpPr>
      <dsp:spPr>
        <a:xfrm>
          <a:off x="3225550" y="2193450"/>
          <a:ext cx="620328" cy="7256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3225550" y="2338583"/>
        <a:ext cx="434230" cy="435401"/>
      </dsp:txXfrm>
    </dsp:sp>
    <dsp:sp modelId="{DBFC6B93-7798-464D-B5D2-9107B121C986}">
      <dsp:nvSpPr>
        <dsp:cNvPr id="0" name=""/>
        <dsp:cNvSpPr/>
      </dsp:nvSpPr>
      <dsp:spPr>
        <a:xfrm>
          <a:off x="4103374" y="0"/>
          <a:ext cx="5033759" cy="5112568"/>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En el presente el Banco Central ha pasado por una especie cambios, la constitución del 2008 y la nueva legislación financiera, restaron su poder e influencia al suprimir su autonomía. En la nueva estructura estatal, la institución dominante es el Ministerio Coordinador de la Política Económica. Bajo las condiciones de la dolarización, con la pérdida del manejo de la política monetaria y cambiaria, el Banco Central cumple un rol de financiamiento del crecimiento económico y de estabilidad del sistema financiero.</a:t>
          </a:r>
          <a:endParaRPr lang="es-EC" sz="2000" kern="1200" dirty="0">
            <a:solidFill>
              <a:schemeClr val="tx1"/>
            </a:solidFill>
          </a:endParaRPr>
        </a:p>
      </dsp:txBody>
      <dsp:txXfrm>
        <a:off x="4250808" y="147434"/>
        <a:ext cx="4738891" cy="48177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7F82-3385-4181-B889-29AE387FA4D3}">
      <dsp:nvSpPr>
        <dsp:cNvPr id="0" name=""/>
        <dsp:cNvSpPr/>
      </dsp:nvSpPr>
      <dsp:spPr>
        <a:xfrm>
          <a:off x="8009" y="397974"/>
          <a:ext cx="2393832" cy="1436299"/>
        </a:xfrm>
        <a:prstGeom prst="roundRect">
          <a:avLst>
            <a:gd name="adj" fmla="val 10000"/>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Acuñación y emisión de fraccionario. </a:t>
          </a:r>
          <a:endParaRPr lang="es-EC" sz="1600" kern="1200" dirty="0">
            <a:solidFill>
              <a:schemeClr val="tx1"/>
            </a:solidFill>
          </a:endParaRPr>
        </a:p>
      </dsp:txBody>
      <dsp:txXfrm>
        <a:off x="50077" y="440042"/>
        <a:ext cx="2309696" cy="1352163"/>
      </dsp:txXfrm>
    </dsp:sp>
    <dsp:sp modelId="{122DF015-1897-417A-A280-EBC945169F29}">
      <dsp:nvSpPr>
        <dsp:cNvPr id="0" name=""/>
        <dsp:cNvSpPr/>
      </dsp:nvSpPr>
      <dsp:spPr>
        <a:xfrm>
          <a:off x="2612499" y="819288"/>
          <a:ext cx="507492" cy="59367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2612499" y="938022"/>
        <a:ext cx="355244" cy="356202"/>
      </dsp:txXfrm>
    </dsp:sp>
    <dsp:sp modelId="{8BCA4708-9504-4CD3-BD04-C02C941FCE50}">
      <dsp:nvSpPr>
        <dsp:cNvPr id="0" name=""/>
        <dsp:cNvSpPr/>
      </dsp:nvSpPr>
      <dsp:spPr>
        <a:xfrm>
          <a:off x="3359375" y="397974"/>
          <a:ext cx="2393832" cy="1436299"/>
        </a:xfrm>
        <a:prstGeom prst="roundRect">
          <a:avLst>
            <a:gd name="adj" fmla="val 10000"/>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Dolarización de los balances del Banco Central</a:t>
          </a:r>
          <a:endParaRPr lang="es-EC" sz="1600" kern="1200" dirty="0">
            <a:solidFill>
              <a:schemeClr val="tx1"/>
            </a:solidFill>
          </a:endParaRPr>
        </a:p>
      </dsp:txBody>
      <dsp:txXfrm>
        <a:off x="3401443" y="440042"/>
        <a:ext cx="2309696" cy="1352163"/>
      </dsp:txXfrm>
    </dsp:sp>
    <dsp:sp modelId="{C7E7738F-DB64-4568-9D42-2998D1F3E5A9}">
      <dsp:nvSpPr>
        <dsp:cNvPr id="0" name=""/>
        <dsp:cNvSpPr/>
      </dsp:nvSpPr>
      <dsp:spPr>
        <a:xfrm>
          <a:off x="5963865" y="819288"/>
          <a:ext cx="507492" cy="59367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5963865" y="938022"/>
        <a:ext cx="355244" cy="356202"/>
      </dsp:txXfrm>
    </dsp:sp>
    <dsp:sp modelId="{614B47B6-B65E-4B84-A2A2-0BCE3133B871}">
      <dsp:nvSpPr>
        <dsp:cNvPr id="0" name=""/>
        <dsp:cNvSpPr/>
      </dsp:nvSpPr>
      <dsp:spPr>
        <a:xfrm>
          <a:off x="6710741" y="397974"/>
          <a:ext cx="2393832" cy="1436299"/>
        </a:xfrm>
        <a:prstGeom prst="roundRect">
          <a:avLst>
            <a:gd name="adj" fmla="val 10000"/>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Canje de dólares por sucres que culminó en junio de 2001.</a:t>
          </a:r>
          <a:endParaRPr lang="es-EC" sz="1600" kern="1200" dirty="0">
            <a:solidFill>
              <a:schemeClr val="tx1"/>
            </a:solidFill>
          </a:endParaRPr>
        </a:p>
      </dsp:txBody>
      <dsp:txXfrm>
        <a:off x="6752809" y="440042"/>
        <a:ext cx="2309696" cy="13521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7F82-3385-4181-B889-29AE387FA4D3}">
      <dsp:nvSpPr>
        <dsp:cNvPr id="0" name=""/>
        <dsp:cNvSpPr/>
      </dsp:nvSpPr>
      <dsp:spPr>
        <a:xfrm>
          <a:off x="0" y="0"/>
          <a:ext cx="2380343" cy="1428205"/>
        </a:xfrm>
        <a:prstGeom prst="roundRect">
          <a:avLst>
            <a:gd name="adj" fmla="val 10000"/>
          </a:avLst>
        </a:prstGeom>
        <a:solidFill>
          <a:srgbClr val="99CC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Cambios en las estadísticas de síntesis macroeconómica</a:t>
          </a:r>
          <a:endParaRPr lang="es-EC" sz="1600" kern="1200" dirty="0">
            <a:solidFill>
              <a:schemeClr val="tx1"/>
            </a:solidFill>
          </a:endParaRPr>
        </a:p>
      </dsp:txBody>
      <dsp:txXfrm>
        <a:off x="41831" y="41831"/>
        <a:ext cx="2296681" cy="13445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CAD0-D80B-4C15-A586-E85B4C33E6FE}">
      <dsp:nvSpPr>
        <dsp:cNvPr id="0" name=""/>
        <dsp:cNvSpPr/>
      </dsp:nvSpPr>
      <dsp:spPr>
        <a:xfrm>
          <a:off x="1072686" y="775228"/>
          <a:ext cx="1806100" cy="14896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solidFill>
                <a:schemeClr val="tx1"/>
              </a:solidFill>
            </a:rPr>
            <a:t>Asamblea Nacional-autonomía técnica y administrativa</a:t>
          </a:r>
          <a:endParaRPr lang="es-EC" sz="1600" kern="1200" dirty="0">
            <a:solidFill>
              <a:schemeClr val="tx1"/>
            </a:solidFill>
          </a:endParaRPr>
        </a:p>
      </dsp:txBody>
      <dsp:txXfrm>
        <a:off x="1106967" y="809509"/>
        <a:ext cx="1737538" cy="1101881"/>
      </dsp:txXfrm>
    </dsp:sp>
    <dsp:sp modelId="{16537AA0-0816-4894-A49C-7B96022621CB}">
      <dsp:nvSpPr>
        <dsp:cNvPr id="0" name=""/>
        <dsp:cNvSpPr/>
      </dsp:nvSpPr>
      <dsp:spPr>
        <a:xfrm>
          <a:off x="2040941" y="962196"/>
          <a:ext cx="2239714" cy="2239714"/>
        </a:xfrm>
        <a:prstGeom prst="leftCircularArrow">
          <a:avLst>
            <a:gd name="adj1" fmla="val 4254"/>
            <a:gd name="adj2" fmla="val 537444"/>
            <a:gd name="adj3" fmla="val 2312955"/>
            <a:gd name="adj4" fmla="val 9024489"/>
            <a:gd name="adj5" fmla="val 496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3C971AB-6193-4D5E-85B2-927C7965E5C1}">
      <dsp:nvSpPr>
        <dsp:cNvPr id="0" name=""/>
        <dsp:cNvSpPr/>
      </dsp:nvSpPr>
      <dsp:spPr>
        <a:xfrm>
          <a:off x="1474042" y="1945671"/>
          <a:ext cx="1605422" cy="638423"/>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14 de abril de 1998</a:t>
          </a:r>
          <a:r>
            <a:rPr lang="es-EC" sz="2000" kern="1200" dirty="0" smtClean="0">
              <a:solidFill>
                <a:schemeClr val="tx1"/>
              </a:solidFill>
            </a:rPr>
            <a:t> </a:t>
          </a:r>
          <a:endParaRPr lang="es-EC" sz="2000" kern="1200" dirty="0">
            <a:solidFill>
              <a:schemeClr val="tx1"/>
            </a:solidFill>
          </a:endParaRPr>
        </a:p>
      </dsp:txBody>
      <dsp:txXfrm>
        <a:off x="1492741" y="1964370"/>
        <a:ext cx="1568024" cy="601025"/>
      </dsp:txXfrm>
    </dsp:sp>
    <dsp:sp modelId="{F0A7F9A6-3DF4-493A-B582-AE46AC43142B}">
      <dsp:nvSpPr>
        <dsp:cNvPr id="0" name=""/>
        <dsp:cNvSpPr/>
      </dsp:nvSpPr>
      <dsp:spPr>
        <a:xfrm>
          <a:off x="3533115" y="775228"/>
          <a:ext cx="1806100" cy="14896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Pierde facultad de emisor </a:t>
          </a:r>
          <a:endParaRPr lang="es-EC" sz="1800" kern="1200" dirty="0">
            <a:solidFill>
              <a:schemeClr val="tx1"/>
            </a:solidFill>
          </a:endParaRPr>
        </a:p>
        <a:p>
          <a:pPr marL="171450" lvl="1" indent="-171450" algn="l" defTabSz="800100">
            <a:lnSpc>
              <a:spcPct val="90000"/>
            </a:lnSpc>
            <a:spcBef>
              <a:spcPct val="0"/>
            </a:spcBef>
            <a:spcAft>
              <a:spcPct val="15000"/>
            </a:spcAft>
            <a:buChar char="••"/>
          </a:pPr>
          <a:endParaRPr lang="es-EC" sz="1800" kern="1200" dirty="0">
            <a:solidFill>
              <a:schemeClr val="tx1"/>
            </a:solidFill>
          </a:endParaRPr>
        </a:p>
      </dsp:txBody>
      <dsp:txXfrm>
        <a:off x="3567396" y="1128721"/>
        <a:ext cx="1737538" cy="1101881"/>
      </dsp:txXfrm>
    </dsp:sp>
    <dsp:sp modelId="{3432F34D-DC96-4A43-A287-C0CBBD4D3FC1}">
      <dsp:nvSpPr>
        <dsp:cNvPr id="0" name=""/>
        <dsp:cNvSpPr/>
      </dsp:nvSpPr>
      <dsp:spPr>
        <a:xfrm>
          <a:off x="4486318" y="-220207"/>
          <a:ext cx="2470493" cy="2470493"/>
        </a:xfrm>
        <a:prstGeom prst="circularArrow">
          <a:avLst>
            <a:gd name="adj1" fmla="val 3856"/>
            <a:gd name="adj2" fmla="val 482567"/>
            <a:gd name="adj3" fmla="val 19341922"/>
            <a:gd name="adj4" fmla="val 12575511"/>
            <a:gd name="adj5" fmla="val 4499"/>
          </a:avLst>
        </a:prstGeom>
        <a:solidFill>
          <a:schemeClr val="accent1">
            <a:shade val="90000"/>
            <a:hueOff val="12308"/>
            <a:satOff val="6577"/>
            <a:lumOff val="1006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042296E-8F12-4F2A-99E6-663EEB2ABFF3}">
      <dsp:nvSpPr>
        <dsp:cNvPr id="0" name=""/>
        <dsp:cNvSpPr/>
      </dsp:nvSpPr>
      <dsp:spPr>
        <a:xfrm>
          <a:off x="3934470" y="456016"/>
          <a:ext cx="1605422" cy="638423"/>
        </a:xfrm>
        <a:prstGeom prst="roundRect">
          <a:avLst>
            <a:gd name="adj" fmla="val 10000"/>
          </a:avLst>
        </a:prstGeom>
        <a:solidFill>
          <a:schemeClr val="accent1">
            <a:shade val="80000"/>
            <a:hueOff val="6129"/>
            <a:satOff val="6459"/>
            <a:lumOff val="70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9 de enero del 2000</a:t>
          </a:r>
          <a:r>
            <a:rPr lang="es-EC" sz="2000" kern="1200" dirty="0" smtClean="0">
              <a:solidFill>
                <a:schemeClr val="tx1"/>
              </a:solidFill>
            </a:rPr>
            <a:t> </a:t>
          </a:r>
          <a:endParaRPr lang="es-EC" sz="2000" kern="1200" dirty="0">
            <a:solidFill>
              <a:schemeClr val="tx1"/>
            </a:solidFill>
          </a:endParaRPr>
        </a:p>
      </dsp:txBody>
      <dsp:txXfrm>
        <a:off x="3953169" y="474715"/>
        <a:ext cx="1568024" cy="601025"/>
      </dsp:txXfrm>
    </dsp:sp>
    <dsp:sp modelId="{0FE0F0DE-EE06-499F-861B-23084A6A68AC}">
      <dsp:nvSpPr>
        <dsp:cNvPr id="0" name=""/>
        <dsp:cNvSpPr/>
      </dsp:nvSpPr>
      <dsp:spPr>
        <a:xfrm>
          <a:off x="5993543" y="775228"/>
          <a:ext cx="1806100" cy="14896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Cambia reserva</a:t>
          </a:r>
          <a:endParaRPr lang="es-EC" sz="1800" kern="1200" dirty="0">
            <a:solidFill>
              <a:schemeClr val="tx1"/>
            </a:solidFill>
          </a:endParaRPr>
        </a:p>
      </dsp:txBody>
      <dsp:txXfrm>
        <a:off x="6027824" y="809509"/>
        <a:ext cx="1737538" cy="1101881"/>
      </dsp:txXfrm>
    </dsp:sp>
    <dsp:sp modelId="{E354ABC3-8E5E-4E24-815D-C5816C1E216C}">
      <dsp:nvSpPr>
        <dsp:cNvPr id="0" name=""/>
        <dsp:cNvSpPr/>
      </dsp:nvSpPr>
      <dsp:spPr>
        <a:xfrm>
          <a:off x="6394898" y="1945671"/>
          <a:ext cx="1605422" cy="638423"/>
        </a:xfrm>
        <a:prstGeom prst="roundRect">
          <a:avLst>
            <a:gd name="adj" fmla="val 10000"/>
          </a:avLst>
        </a:prstGeom>
        <a:solidFill>
          <a:schemeClr val="accent1">
            <a:shade val="80000"/>
            <a:hueOff val="12259"/>
            <a:satOff val="12919"/>
            <a:lumOff val="140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30 de marzo del 2000</a:t>
          </a:r>
          <a:r>
            <a:rPr lang="es-EC" sz="2000" kern="1200" dirty="0" smtClean="0">
              <a:solidFill>
                <a:schemeClr val="tx1"/>
              </a:solidFill>
            </a:rPr>
            <a:t> </a:t>
          </a:r>
          <a:endParaRPr lang="es-EC" sz="2000" kern="1200" dirty="0">
            <a:solidFill>
              <a:schemeClr val="tx1"/>
            </a:solidFill>
          </a:endParaRPr>
        </a:p>
      </dsp:txBody>
      <dsp:txXfrm>
        <a:off x="6413597" y="1964370"/>
        <a:ext cx="1568024" cy="6010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CAD0-D80B-4C15-A586-E85B4C33E6FE}">
      <dsp:nvSpPr>
        <dsp:cNvPr id="0" name=""/>
        <dsp:cNvSpPr/>
      </dsp:nvSpPr>
      <dsp:spPr>
        <a:xfrm>
          <a:off x="1011383" y="782584"/>
          <a:ext cx="1823238" cy="15037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solidFill>
                <a:schemeClr val="tx1"/>
              </a:solidFill>
            </a:rPr>
            <a:t>Se elimina la autonomía del Central</a:t>
          </a:r>
          <a:endParaRPr lang="es-EC" sz="1900" kern="1200" dirty="0">
            <a:solidFill>
              <a:schemeClr val="tx1"/>
            </a:solidFill>
          </a:endParaRPr>
        </a:p>
      </dsp:txBody>
      <dsp:txXfrm>
        <a:off x="1045989" y="817190"/>
        <a:ext cx="1754026" cy="1112337"/>
      </dsp:txXfrm>
    </dsp:sp>
    <dsp:sp modelId="{16537AA0-0816-4894-A49C-7B96022621CB}">
      <dsp:nvSpPr>
        <dsp:cNvPr id="0" name=""/>
        <dsp:cNvSpPr/>
      </dsp:nvSpPr>
      <dsp:spPr>
        <a:xfrm>
          <a:off x="1991228" y="979956"/>
          <a:ext cx="2248219" cy="2248219"/>
        </a:xfrm>
        <a:prstGeom prst="leftCircularArrow">
          <a:avLst>
            <a:gd name="adj1" fmla="val 4203"/>
            <a:gd name="adj2" fmla="val 530470"/>
            <a:gd name="adj3" fmla="val 2305981"/>
            <a:gd name="adj4" fmla="val 9024489"/>
            <a:gd name="adj5" fmla="val 4904"/>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3C971AB-6193-4D5E-85B2-927C7965E5C1}">
      <dsp:nvSpPr>
        <dsp:cNvPr id="0" name=""/>
        <dsp:cNvSpPr/>
      </dsp:nvSpPr>
      <dsp:spPr>
        <a:xfrm>
          <a:off x="1416547" y="1964134"/>
          <a:ext cx="1620656" cy="644481"/>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20 de octubre del 2008</a:t>
          </a:r>
          <a:r>
            <a:rPr lang="es-EC" sz="1800" kern="1200" dirty="0" smtClean="0">
              <a:solidFill>
                <a:schemeClr val="tx1"/>
              </a:solidFill>
            </a:rPr>
            <a:t> </a:t>
          </a:r>
          <a:endParaRPr lang="es-EC" sz="1800" kern="1200" dirty="0">
            <a:solidFill>
              <a:schemeClr val="tx1"/>
            </a:solidFill>
          </a:endParaRPr>
        </a:p>
      </dsp:txBody>
      <dsp:txXfrm>
        <a:off x="1435423" y="1983010"/>
        <a:ext cx="1582904" cy="606729"/>
      </dsp:txXfrm>
    </dsp:sp>
    <dsp:sp modelId="{F0A7F9A6-3DF4-493A-B582-AE46AC43142B}">
      <dsp:nvSpPr>
        <dsp:cNvPr id="0" name=""/>
        <dsp:cNvSpPr/>
      </dsp:nvSpPr>
      <dsp:spPr>
        <a:xfrm>
          <a:off x="3487216" y="782584"/>
          <a:ext cx="1823238" cy="15037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100000"/>
            </a:lnSpc>
            <a:spcBef>
              <a:spcPct val="0"/>
            </a:spcBef>
            <a:spcAft>
              <a:spcPts val="0"/>
            </a:spcAft>
            <a:buChar char="••"/>
          </a:pPr>
          <a:r>
            <a:rPr lang="es-EC" sz="1500" kern="1200" dirty="0" smtClean="0">
              <a:solidFill>
                <a:schemeClr val="tx1"/>
              </a:solidFill>
            </a:rPr>
            <a:t>Se establece una nueva estructura y atribuciones para su directorio</a:t>
          </a:r>
          <a:endParaRPr lang="es-EC" sz="1500" kern="1200" dirty="0">
            <a:solidFill>
              <a:schemeClr val="tx1"/>
            </a:solidFill>
          </a:endParaRPr>
        </a:p>
        <a:p>
          <a:pPr marL="114300" lvl="1" indent="-114300" algn="l" defTabSz="666750">
            <a:lnSpc>
              <a:spcPct val="100000"/>
            </a:lnSpc>
            <a:spcBef>
              <a:spcPct val="0"/>
            </a:spcBef>
            <a:spcAft>
              <a:spcPts val="0"/>
            </a:spcAft>
            <a:buChar char="••"/>
          </a:pPr>
          <a:endParaRPr lang="es-EC" sz="1500" kern="1200" dirty="0">
            <a:solidFill>
              <a:schemeClr val="tx1"/>
            </a:solidFill>
          </a:endParaRPr>
        </a:p>
      </dsp:txBody>
      <dsp:txXfrm>
        <a:off x="3521822" y="1139431"/>
        <a:ext cx="1754026" cy="1112337"/>
      </dsp:txXfrm>
    </dsp:sp>
    <dsp:sp modelId="{3432F34D-DC96-4A43-A287-C0CBBD4D3FC1}">
      <dsp:nvSpPr>
        <dsp:cNvPr id="0" name=""/>
        <dsp:cNvSpPr/>
      </dsp:nvSpPr>
      <dsp:spPr>
        <a:xfrm>
          <a:off x="4451868" y="-218178"/>
          <a:ext cx="2481189" cy="2481189"/>
        </a:xfrm>
        <a:prstGeom prst="circularArrow">
          <a:avLst>
            <a:gd name="adj1" fmla="val 3809"/>
            <a:gd name="adj2" fmla="val 476090"/>
            <a:gd name="adj3" fmla="val 19348399"/>
            <a:gd name="adj4" fmla="val 12575511"/>
            <a:gd name="adj5" fmla="val 4444"/>
          </a:avLst>
        </a:prstGeom>
        <a:solidFill>
          <a:schemeClr val="accent1">
            <a:shade val="90000"/>
            <a:hueOff val="12308"/>
            <a:satOff val="6577"/>
            <a:lumOff val="1006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042296E-8F12-4F2A-99E6-663EEB2ABFF3}">
      <dsp:nvSpPr>
        <dsp:cNvPr id="0" name=""/>
        <dsp:cNvSpPr/>
      </dsp:nvSpPr>
      <dsp:spPr>
        <a:xfrm>
          <a:off x="3892380" y="460343"/>
          <a:ext cx="1620656" cy="644481"/>
        </a:xfrm>
        <a:prstGeom prst="roundRect">
          <a:avLst>
            <a:gd name="adj" fmla="val 10000"/>
          </a:avLst>
        </a:prstGeom>
        <a:solidFill>
          <a:schemeClr val="accent1">
            <a:shade val="80000"/>
            <a:hueOff val="6129"/>
            <a:satOff val="6459"/>
            <a:lumOff val="70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30 de julio del 2009</a:t>
          </a:r>
          <a:r>
            <a:rPr lang="es-EC" sz="1800" kern="1200" dirty="0" smtClean="0">
              <a:solidFill>
                <a:schemeClr val="tx1"/>
              </a:solidFill>
            </a:rPr>
            <a:t> </a:t>
          </a:r>
          <a:endParaRPr lang="es-EC" sz="1800" kern="1200" dirty="0">
            <a:solidFill>
              <a:schemeClr val="tx1"/>
            </a:solidFill>
          </a:endParaRPr>
        </a:p>
      </dsp:txBody>
      <dsp:txXfrm>
        <a:off x="3911256" y="479219"/>
        <a:ext cx="1582904" cy="606729"/>
      </dsp:txXfrm>
    </dsp:sp>
    <dsp:sp modelId="{0FE0F0DE-EE06-499F-861B-23084A6A68AC}">
      <dsp:nvSpPr>
        <dsp:cNvPr id="0" name=""/>
        <dsp:cNvSpPr/>
      </dsp:nvSpPr>
      <dsp:spPr>
        <a:xfrm>
          <a:off x="5963049" y="782584"/>
          <a:ext cx="1823238" cy="15037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Invertir la reserva en proyectos de la economía doméstica.</a:t>
          </a:r>
          <a:endParaRPr lang="es-EC" sz="1600" kern="1200" dirty="0">
            <a:solidFill>
              <a:schemeClr val="tx1"/>
            </a:solidFill>
          </a:endParaRPr>
        </a:p>
      </dsp:txBody>
      <dsp:txXfrm>
        <a:off x="5997655" y="817190"/>
        <a:ext cx="1754026" cy="1112337"/>
      </dsp:txXfrm>
    </dsp:sp>
    <dsp:sp modelId="{E354ABC3-8E5E-4E24-815D-C5816C1E216C}">
      <dsp:nvSpPr>
        <dsp:cNvPr id="0" name=""/>
        <dsp:cNvSpPr/>
      </dsp:nvSpPr>
      <dsp:spPr>
        <a:xfrm>
          <a:off x="6368214" y="1964134"/>
          <a:ext cx="1620656" cy="644481"/>
        </a:xfrm>
        <a:prstGeom prst="roundRect">
          <a:avLst>
            <a:gd name="adj" fmla="val 10000"/>
          </a:avLst>
        </a:prstGeom>
        <a:solidFill>
          <a:schemeClr val="accent1">
            <a:shade val="80000"/>
            <a:hueOff val="12259"/>
            <a:satOff val="12919"/>
            <a:lumOff val="140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7 de agosto del 2009</a:t>
          </a:r>
          <a:r>
            <a:rPr lang="es-EC" sz="1800" kern="1200" dirty="0" smtClean="0">
              <a:solidFill>
                <a:schemeClr val="tx1"/>
              </a:solidFill>
            </a:rPr>
            <a:t> </a:t>
          </a:r>
          <a:endParaRPr lang="es-EC" sz="1800" kern="1200" dirty="0">
            <a:solidFill>
              <a:schemeClr val="tx1"/>
            </a:solidFill>
          </a:endParaRPr>
        </a:p>
      </dsp:txBody>
      <dsp:txXfrm>
        <a:off x="6387090" y="1983010"/>
        <a:ext cx="1582904" cy="6067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3E584-BDD4-4080-96B0-464B97942D95}">
      <dsp:nvSpPr>
        <dsp:cNvPr id="0" name=""/>
        <dsp:cNvSpPr/>
      </dsp:nvSpPr>
      <dsp:spPr>
        <a:xfrm>
          <a:off x="2021" y="738573"/>
          <a:ext cx="1033977" cy="415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C" sz="2100" kern="1200" dirty="0" smtClean="0">
              <a:solidFill>
                <a:schemeClr val="tx1"/>
              </a:solidFill>
            </a:rPr>
            <a:t>1994</a:t>
          </a:r>
          <a:endParaRPr lang="es-EC" sz="2100" kern="1200" dirty="0">
            <a:solidFill>
              <a:schemeClr val="tx1"/>
            </a:solidFill>
          </a:endParaRPr>
        </a:p>
      </dsp:txBody>
      <dsp:txXfrm>
        <a:off x="2021" y="738573"/>
        <a:ext cx="1033977" cy="415800"/>
      </dsp:txXfrm>
    </dsp:sp>
    <dsp:sp modelId="{FAB32415-A13B-43D6-9B0D-ABF974A31BAC}">
      <dsp:nvSpPr>
        <dsp:cNvPr id="0" name=""/>
        <dsp:cNvSpPr/>
      </dsp:nvSpPr>
      <dsp:spPr>
        <a:xfrm>
          <a:off x="1035998" y="36910"/>
          <a:ext cx="206795" cy="1819125"/>
        </a:xfrm>
        <a:prstGeom prst="leftBrace">
          <a:avLst>
            <a:gd name="adj1" fmla="val 35000"/>
            <a:gd name="adj2" fmla="val 50000"/>
          </a:avLst>
        </a:prstGeom>
        <a:noFill/>
        <a:ln w="25400" cap="flat" cmpd="sng" algn="ctr">
          <a:solidFill>
            <a:srgbClr val="0070C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567DE5-6020-4BB6-9745-2DD383B951EF}">
      <dsp:nvSpPr>
        <dsp:cNvPr id="0" name=""/>
        <dsp:cNvSpPr/>
      </dsp:nvSpPr>
      <dsp:spPr>
        <a:xfrm>
          <a:off x="1325512" y="36910"/>
          <a:ext cx="2812418" cy="1819125"/>
        </a:xfrm>
        <a:prstGeom prst="rect">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En los últimos años antes de la dolarización, el país experimentó un agudizamiento de la crisis económica</a:t>
          </a:r>
          <a:endParaRPr lang="es-EC" sz="2100" kern="1200" dirty="0">
            <a:solidFill>
              <a:schemeClr val="tx1"/>
            </a:solidFill>
          </a:endParaRPr>
        </a:p>
      </dsp:txBody>
      <dsp:txXfrm>
        <a:off x="1325512" y="36910"/>
        <a:ext cx="2812418" cy="18191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33F4-C6E0-49E2-BDA3-7A17A7E76EC9}">
      <dsp:nvSpPr>
        <dsp:cNvPr id="0" name=""/>
        <dsp:cNvSpPr/>
      </dsp:nvSpPr>
      <dsp:spPr>
        <a:xfrm>
          <a:off x="0" y="0"/>
          <a:ext cx="8640960" cy="4680520"/>
        </a:xfrm>
        <a:prstGeom prst="roundRect">
          <a:avLst>
            <a:gd name="adj" fmla="val 5000"/>
          </a:avLst>
        </a:prstGeom>
        <a:solidFill>
          <a:srgbClr val="F9DC9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C" sz="2800" kern="1200" dirty="0" smtClean="0">
              <a:solidFill>
                <a:schemeClr val="tx1"/>
              </a:solidFill>
            </a:rPr>
            <a:t>Se conforma el Directorio del Banco Central del Ecuador de la siguiente manera:</a:t>
          </a:r>
          <a:endParaRPr lang="es-EC" sz="2800" kern="1200" dirty="0">
            <a:solidFill>
              <a:schemeClr val="tx1"/>
            </a:solidFill>
          </a:endParaRPr>
        </a:p>
      </dsp:txBody>
      <dsp:txXfrm rot="16200000">
        <a:off x="-1054917" y="1054917"/>
        <a:ext cx="3838026" cy="1728192"/>
      </dsp:txXfrm>
    </dsp:sp>
    <dsp:sp modelId="{945E271B-83BE-41E0-B5EB-222CDF5E2BF8}">
      <dsp:nvSpPr>
        <dsp:cNvPr id="0" name=""/>
        <dsp:cNvSpPr/>
      </dsp:nvSpPr>
      <dsp:spPr>
        <a:xfrm>
          <a:off x="1728192" y="0"/>
          <a:ext cx="6437515" cy="468052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s-EC" sz="2200" kern="1200" dirty="0" smtClean="0">
              <a:solidFill>
                <a:schemeClr val="tx1"/>
              </a:solidFill>
            </a:rPr>
            <a:t>a) Un delegado del Presidente de la república</a:t>
          </a:r>
          <a:r>
            <a:rPr lang="es-EC" sz="2200" kern="1200" dirty="0" smtClean="0">
              <a:solidFill>
                <a:schemeClr val="tx1"/>
              </a:solidFill>
            </a:rPr>
            <a:t>, </a:t>
          </a:r>
          <a:endParaRPr lang="es-EC" sz="2200" kern="1200" dirty="0">
            <a:solidFill>
              <a:schemeClr val="tx1"/>
            </a:solidFill>
          </a:endParaRPr>
        </a:p>
        <a:p>
          <a:pPr lvl="0" algn="l" defTabSz="977900">
            <a:lnSpc>
              <a:spcPct val="90000"/>
            </a:lnSpc>
            <a:spcBef>
              <a:spcPct val="0"/>
            </a:spcBef>
            <a:spcAft>
              <a:spcPct val="35000"/>
            </a:spcAft>
          </a:pPr>
          <a:r>
            <a:rPr lang="es-EC" sz="2200" kern="1200" dirty="0" smtClean="0">
              <a:solidFill>
                <a:schemeClr val="tx1"/>
              </a:solidFill>
            </a:rPr>
            <a:t>b) El Ministro que coordine la Política Económica o su delegado; </a:t>
          </a:r>
          <a:endParaRPr lang="es-EC" sz="2200" kern="1200" dirty="0">
            <a:solidFill>
              <a:schemeClr val="tx1"/>
            </a:solidFill>
          </a:endParaRPr>
        </a:p>
        <a:p>
          <a:pPr lvl="0" algn="l" defTabSz="977900">
            <a:lnSpc>
              <a:spcPct val="90000"/>
            </a:lnSpc>
            <a:spcBef>
              <a:spcPct val="0"/>
            </a:spcBef>
            <a:spcAft>
              <a:spcPct val="35000"/>
            </a:spcAft>
          </a:pPr>
          <a:r>
            <a:rPr lang="es-EC" sz="2200" kern="1200" dirty="0" smtClean="0">
              <a:solidFill>
                <a:schemeClr val="tx1"/>
              </a:solidFill>
            </a:rPr>
            <a:t>c) El Ministro que coordine la Producción o su delegado; </a:t>
          </a:r>
          <a:endParaRPr lang="es-EC" sz="2200" kern="1200" dirty="0">
            <a:solidFill>
              <a:schemeClr val="tx1"/>
            </a:solidFill>
          </a:endParaRPr>
        </a:p>
        <a:p>
          <a:pPr lvl="0" algn="l" defTabSz="977900">
            <a:lnSpc>
              <a:spcPct val="90000"/>
            </a:lnSpc>
            <a:spcBef>
              <a:spcPct val="0"/>
            </a:spcBef>
            <a:spcAft>
              <a:spcPct val="35000"/>
            </a:spcAft>
          </a:pPr>
          <a:r>
            <a:rPr lang="es-EC" sz="2200" kern="1200" dirty="0" smtClean="0">
              <a:solidFill>
                <a:schemeClr val="tx1"/>
              </a:solidFill>
            </a:rPr>
            <a:t>d) El delegado de las instituciones financieras públicas de desarrollo; </a:t>
          </a:r>
          <a:endParaRPr lang="es-EC" sz="2200" kern="1200" dirty="0">
            <a:solidFill>
              <a:schemeClr val="tx1"/>
            </a:solidFill>
          </a:endParaRPr>
        </a:p>
        <a:p>
          <a:pPr lvl="0" algn="l" defTabSz="977900">
            <a:lnSpc>
              <a:spcPct val="90000"/>
            </a:lnSpc>
            <a:spcBef>
              <a:spcPct val="0"/>
            </a:spcBef>
            <a:spcAft>
              <a:spcPct val="35000"/>
            </a:spcAft>
          </a:pPr>
          <a:r>
            <a:rPr lang="es-EC" sz="2200" kern="1200" dirty="0" smtClean="0">
              <a:solidFill>
                <a:schemeClr val="tx1"/>
              </a:solidFill>
            </a:rPr>
            <a:t>e) El Secretario Nacional de Planificación o su delegado; y, </a:t>
          </a:r>
          <a:endParaRPr lang="es-EC" sz="2200" kern="1200" dirty="0">
            <a:solidFill>
              <a:schemeClr val="tx1"/>
            </a:solidFill>
          </a:endParaRPr>
        </a:p>
        <a:p>
          <a:pPr lvl="0" algn="l" defTabSz="977900">
            <a:lnSpc>
              <a:spcPct val="90000"/>
            </a:lnSpc>
            <a:spcBef>
              <a:spcPct val="0"/>
            </a:spcBef>
            <a:spcAft>
              <a:spcPct val="35000"/>
            </a:spcAft>
          </a:pPr>
          <a:r>
            <a:rPr lang="es-EC" sz="2200" kern="1200" dirty="0" smtClean="0">
              <a:solidFill>
                <a:schemeClr val="tx1"/>
              </a:solidFill>
            </a:rPr>
            <a:t>f) El Ministro de Finanzas o su delegado</a:t>
          </a:r>
          <a:r>
            <a:rPr lang="es-EC" sz="2200" kern="1200" dirty="0" smtClean="0">
              <a:solidFill>
                <a:schemeClr val="tx1"/>
              </a:solidFill>
            </a:rPr>
            <a:t>.</a:t>
          </a:r>
        </a:p>
        <a:p>
          <a:pPr lvl="0" algn="l" defTabSz="977900">
            <a:lnSpc>
              <a:spcPct val="90000"/>
            </a:lnSpc>
            <a:spcBef>
              <a:spcPct val="0"/>
            </a:spcBef>
            <a:spcAft>
              <a:spcPct val="35000"/>
            </a:spcAft>
          </a:pPr>
          <a:r>
            <a:rPr lang="es-EC" sz="2200" kern="1200" dirty="0" smtClean="0">
              <a:solidFill>
                <a:schemeClr val="tx1"/>
              </a:solidFill>
            </a:rPr>
            <a:t> </a:t>
          </a:r>
          <a:r>
            <a:rPr lang="es-EC" sz="2200" kern="1200" dirty="0" smtClean="0">
              <a:solidFill>
                <a:schemeClr val="tx1"/>
              </a:solidFill>
            </a:rPr>
            <a:t>Asistirán a este Directorio con voz pero sin voto: El Superintendente de Bancos y Seguros y el Gerente General del Banco Central del Ecuador</a:t>
          </a:r>
          <a:endParaRPr lang="es-EC" sz="2200" kern="1200" dirty="0">
            <a:solidFill>
              <a:schemeClr val="tx1"/>
            </a:solidFill>
          </a:endParaRPr>
        </a:p>
      </dsp:txBody>
      <dsp:txXfrm>
        <a:off x="1728192" y="0"/>
        <a:ext cx="6437515" cy="46805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82400-C44E-4E28-B9F5-D2702EAC924B}">
      <dsp:nvSpPr>
        <dsp:cNvPr id="0" name=""/>
        <dsp:cNvSpPr/>
      </dsp:nvSpPr>
      <dsp:spPr>
        <a:xfrm>
          <a:off x="1847005" y="2567085"/>
          <a:ext cx="2257450" cy="2257450"/>
        </a:xfrm>
        <a:prstGeom prst="gear9">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Microsoft Excel</a:t>
          </a:r>
          <a:endParaRPr lang="es-EC" sz="1600" b="1" kern="1200" dirty="0">
            <a:solidFill>
              <a:schemeClr val="tx1"/>
            </a:solidFill>
          </a:endParaRPr>
        </a:p>
      </dsp:txBody>
      <dsp:txXfrm>
        <a:off x="2300853" y="3095882"/>
        <a:ext cx="1349754" cy="1160376"/>
      </dsp:txXfrm>
    </dsp:sp>
    <dsp:sp modelId="{E92DA70C-1E37-4D36-B71C-B795385E9DC6}">
      <dsp:nvSpPr>
        <dsp:cNvPr id="0" name=""/>
        <dsp:cNvSpPr/>
      </dsp:nvSpPr>
      <dsp:spPr>
        <a:xfrm>
          <a:off x="533579" y="2033505"/>
          <a:ext cx="1641782" cy="1641782"/>
        </a:xfrm>
        <a:prstGeom prst="gear6">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rPr>
            <a:t>Quipux</a:t>
          </a:r>
          <a:endParaRPr lang="es-EC" sz="1600" b="1" kern="1200" dirty="0">
            <a:solidFill>
              <a:schemeClr val="tx1"/>
            </a:solidFill>
          </a:endParaRPr>
        </a:p>
      </dsp:txBody>
      <dsp:txXfrm>
        <a:off x="946903" y="2449327"/>
        <a:ext cx="815134" cy="810138"/>
      </dsp:txXfrm>
    </dsp:sp>
    <dsp:sp modelId="{2DA908D2-55A6-45C0-B9A5-EDFFEFEA7913}">
      <dsp:nvSpPr>
        <dsp:cNvPr id="0" name=""/>
        <dsp:cNvSpPr/>
      </dsp:nvSpPr>
      <dsp:spPr>
        <a:xfrm rot="20700000">
          <a:off x="1453144" y="900843"/>
          <a:ext cx="1608611" cy="1608611"/>
        </a:xfrm>
        <a:prstGeom prst="gear6">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PKI</a:t>
          </a:r>
          <a:endParaRPr lang="es-EC" sz="1600" b="1" kern="1200" dirty="0">
            <a:solidFill>
              <a:schemeClr val="tx1"/>
            </a:solidFill>
          </a:endParaRPr>
        </a:p>
      </dsp:txBody>
      <dsp:txXfrm rot="-20700000">
        <a:off x="1805960" y="1253659"/>
        <a:ext cx="902980" cy="902980"/>
      </dsp:txXfrm>
    </dsp:sp>
    <dsp:sp modelId="{BE2E690D-E715-43BA-9C41-2BE282A5938C}">
      <dsp:nvSpPr>
        <dsp:cNvPr id="0" name=""/>
        <dsp:cNvSpPr/>
      </dsp:nvSpPr>
      <dsp:spPr>
        <a:xfrm>
          <a:off x="1672440" y="2226998"/>
          <a:ext cx="2889537" cy="2889537"/>
        </a:xfrm>
        <a:prstGeom prst="circularArrow">
          <a:avLst>
            <a:gd name="adj1" fmla="val 4687"/>
            <a:gd name="adj2" fmla="val 299029"/>
            <a:gd name="adj3" fmla="val 2514084"/>
            <a:gd name="adj4" fmla="val 15865769"/>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5886B9-5EEC-43D5-8513-34DF17105F1D}">
      <dsp:nvSpPr>
        <dsp:cNvPr id="0" name=""/>
        <dsp:cNvSpPr/>
      </dsp:nvSpPr>
      <dsp:spPr>
        <a:xfrm>
          <a:off x="242822" y="1670627"/>
          <a:ext cx="2099429" cy="209942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79CFECB-EBA0-4E72-9281-98E75F3F67A5}">
      <dsp:nvSpPr>
        <dsp:cNvPr id="0" name=""/>
        <dsp:cNvSpPr/>
      </dsp:nvSpPr>
      <dsp:spPr>
        <a:xfrm>
          <a:off x="1081056" y="548882"/>
          <a:ext cx="2263607" cy="226360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82400-C44E-4E28-B9F5-D2702EAC924B}">
      <dsp:nvSpPr>
        <dsp:cNvPr id="0" name=""/>
        <dsp:cNvSpPr/>
      </dsp:nvSpPr>
      <dsp:spPr>
        <a:xfrm>
          <a:off x="1652583" y="1976619"/>
          <a:ext cx="2019824" cy="2019824"/>
        </a:xfrm>
        <a:prstGeom prst="gear9">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OPE</a:t>
          </a:r>
          <a:endParaRPr lang="es-EC" sz="2400" kern="1200" dirty="0">
            <a:solidFill>
              <a:schemeClr val="tx1"/>
            </a:solidFill>
          </a:endParaRPr>
        </a:p>
      </dsp:txBody>
      <dsp:txXfrm>
        <a:off x="2058657" y="2449753"/>
        <a:ext cx="1207676" cy="1038231"/>
      </dsp:txXfrm>
    </dsp:sp>
    <dsp:sp modelId="{E92DA70C-1E37-4D36-B71C-B795385E9DC6}">
      <dsp:nvSpPr>
        <dsp:cNvPr id="0" name=""/>
        <dsp:cNvSpPr/>
      </dsp:nvSpPr>
      <dsp:spPr>
        <a:xfrm>
          <a:off x="477413" y="1499206"/>
          <a:ext cx="1468963" cy="1468963"/>
        </a:xfrm>
        <a:prstGeom prst="gear6">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SCI</a:t>
          </a:r>
          <a:endParaRPr lang="es-EC" sz="2400" kern="1200" dirty="0">
            <a:solidFill>
              <a:schemeClr val="tx1"/>
            </a:solidFill>
          </a:endParaRPr>
        </a:p>
      </dsp:txBody>
      <dsp:txXfrm>
        <a:off x="847229" y="1871257"/>
        <a:ext cx="729331" cy="724861"/>
      </dsp:txXfrm>
    </dsp:sp>
    <dsp:sp modelId="{2DA908D2-55A6-45C0-B9A5-EDFFEFEA7913}">
      <dsp:nvSpPr>
        <dsp:cNvPr id="0" name=""/>
        <dsp:cNvSpPr/>
      </dsp:nvSpPr>
      <dsp:spPr>
        <a:xfrm rot="20700000">
          <a:off x="1300182" y="485771"/>
          <a:ext cx="1439284" cy="1439284"/>
        </a:xfrm>
        <a:prstGeom prst="gear6">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SPI</a:t>
          </a:r>
          <a:endParaRPr lang="es-EC" sz="2400" kern="1200" dirty="0">
            <a:solidFill>
              <a:schemeClr val="tx1"/>
            </a:solidFill>
          </a:endParaRPr>
        </a:p>
      </dsp:txBody>
      <dsp:txXfrm rot="-20700000">
        <a:off x="1615859" y="801449"/>
        <a:ext cx="807929" cy="807929"/>
      </dsp:txXfrm>
    </dsp:sp>
    <dsp:sp modelId="{BE2E690D-E715-43BA-9C41-2BE282A5938C}">
      <dsp:nvSpPr>
        <dsp:cNvPr id="0" name=""/>
        <dsp:cNvSpPr/>
      </dsp:nvSpPr>
      <dsp:spPr>
        <a:xfrm>
          <a:off x="1491628" y="1675028"/>
          <a:ext cx="2585375" cy="2585375"/>
        </a:xfrm>
        <a:prstGeom prst="circularArrow">
          <a:avLst>
            <a:gd name="adj1" fmla="val 4687"/>
            <a:gd name="adj2" fmla="val 299029"/>
            <a:gd name="adj3" fmla="val 2502423"/>
            <a:gd name="adj4" fmla="val 15891204"/>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5886B9-5EEC-43D5-8513-34DF17105F1D}">
      <dsp:nvSpPr>
        <dsp:cNvPr id="0" name=""/>
        <dsp:cNvSpPr/>
      </dsp:nvSpPr>
      <dsp:spPr>
        <a:xfrm>
          <a:off x="217262" y="1176420"/>
          <a:ext cx="1878436" cy="18784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79CFECB-EBA0-4E72-9281-98E75F3F67A5}">
      <dsp:nvSpPr>
        <dsp:cNvPr id="0" name=""/>
        <dsp:cNvSpPr/>
      </dsp:nvSpPr>
      <dsp:spPr>
        <a:xfrm>
          <a:off x="967261" y="172754"/>
          <a:ext cx="2025333" cy="20253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1F6D9-D399-4AB3-BA7E-86ED1E7F93EB}">
      <dsp:nvSpPr>
        <dsp:cNvPr id="0" name=""/>
        <dsp:cNvSpPr/>
      </dsp:nvSpPr>
      <dsp:spPr>
        <a:xfrm>
          <a:off x="1706589" y="907300"/>
          <a:ext cx="1425758" cy="1425758"/>
        </a:xfrm>
        <a:prstGeom prst="gear9">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rPr>
            <a:t>SPL</a:t>
          </a:r>
          <a:endParaRPr lang="es-EC" sz="1700" b="1" kern="1200" dirty="0">
            <a:solidFill>
              <a:schemeClr val="tx1"/>
            </a:solidFill>
          </a:endParaRPr>
        </a:p>
      </dsp:txBody>
      <dsp:txXfrm>
        <a:off x="1993230" y="1241277"/>
        <a:ext cx="852476" cy="732869"/>
      </dsp:txXfrm>
    </dsp:sp>
    <dsp:sp modelId="{5EB88101-4C31-4A09-8027-447E33F2917E}">
      <dsp:nvSpPr>
        <dsp:cNvPr id="0" name=""/>
        <dsp:cNvSpPr/>
      </dsp:nvSpPr>
      <dsp:spPr>
        <a:xfrm>
          <a:off x="877057" y="570303"/>
          <a:ext cx="1036915" cy="1036915"/>
        </a:xfrm>
        <a:prstGeom prst="gear6">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solidFill>
                <a:schemeClr val="tx1"/>
              </a:solidFill>
            </a:rPr>
            <a:t>ACH</a:t>
          </a:r>
          <a:endParaRPr lang="es-EC" sz="1700" b="1" kern="1200" dirty="0">
            <a:solidFill>
              <a:schemeClr val="tx1"/>
            </a:solidFill>
          </a:endParaRPr>
        </a:p>
      </dsp:txBody>
      <dsp:txXfrm>
        <a:off x="1138103" y="832927"/>
        <a:ext cx="514823" cy="511667"/>
      </dsp:txXfrm>
    </dsp:sp>
    <dsp:sp modelId="{0F968414-65B5-4812-9FD6-201A27ABD37F}">
      <dsp:nvSpPr>
        <dsp:cNvPr id="0" name=""/>
        <dsp:cNvSpPr/>
      </dsp:nvSpPr>
      <dsp:spPr>
        <a:xfrm>
          <a:off x="1735747" y="684345"/>
          <a:ext cx="1753682" cy="1753682"/>
        </a:xfrm>
        <a:prstGeom prst="circularArrow">
          <a:avLst>
            <a:gd name="adj1" fmla="val 4878"/>
            <a:gd name="adj2" fmla="val 312630"/>
            <a:gd name="adj3" fmla="val 2986653"/>
            <a:gd name="adj4" fmla="val 15448400"/>
            <a:gd name="adj5" fmla="val 569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9EDA30B-77DE-4C29-AF65-CE031E735E0C}">
      <dsp:nvSpPr>
        <dsp:cNvPr id="0" name=""/>
        <dsp:cNvSpPr/>
      </dsp:nvSpPr>
      <dsp:spPr>
        <a:xfrm>
          <a:off x="693421" y="347748"/>
          <a:ext cx="1325955" cy="132595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0F666-D860-45E3-A64F-9B4492A773A6}">
      <dsp:nvSpPr>
        <dsp:cNvPr id="0" name=""/>
        <dsp:cNvSpPr/>
      </dsp:nvSpPr>
      <dsp:spPr>
        <a:xfrm>
          <a:off x="1308" y="0"/>
          <a:ext cx="367375" cy="5251450"/>
        </a:xfrm>
        <a:prstGeom prst="rect">
          <a:avLst/>
        </a:prstGeom>
        <a:solidFill>
          <a:schemeClr val="bg1"/>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wordArtVert" wrap="square" lIns="170688" tIns="60960" rIns="170688" bIns="6096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ANTECEDENTES</a:t>
          </a:r>
          <a:endParaRPr lang="es-EC" sz="2400" b="1" kern="1200" dirty="0">
            <a:solidFill>
              <a:schemeClr val="tx1"/>
            </a:solidFill>
          </a:endParaRPr>
        </a:p>
      </dsp:txBody>
      <dsp:txXfrm>
        <a:off x="1308" y="0"/>
        <a:ext cx="367375" cy="5251450"/>
      </dsp:txXfrm>
    </dsp:sp>
    <dsp:sp modelId="{CD5DE6BE-D024-47FE-B7CF-39BBBB66D932}">
      <dsp:nvSpPr>
        <dsp:cNvPr id="0" name=""/>
        <dsp:cNvSpPr/>
      </dsp:nvSpPr>
      <dsp:spPr>
        <a:xfrm>
          <a:off x="368684" y="2566"/>
          <a:ext cx="423585" cy="5251450"/>
        </a:xfrm>
        <a:prstGeom prst="leftBrace">
          <a:avLst>
            <a:gd name="adj1" fmla="val 35000"/>
            <a:gd name="adj2" fmla="val 50000"/>
          </a:avLst>
        </a:prstGeom>
        <a:noFill/>
        <a:ln w="28575" cap="flat" cmpd="sng" algn="ctr">
          <a:solidFill>
            <a:srgbClr val="00B05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63AB88-ACDF-4E38-B40D-FD761984C634}">
      <dsp:nvSpPr>
        <dsp:cNvPr id="0" name=""/>
        <dsp:cNvSpPr/>
      </dsp:nvSpPr>
      <dsp:spPr>
        <a:xfrm>
          <a:off x="961704" y="2566"/>
          <a:ext cx="8073483" cy="5251450"/>
        </a:xfrm>
        <a:prstGeom prst="rect">
          <a:avLst/>
        </a:prstGeom>
        <a:solidFill>
          <a:srgbClr val="CC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just" defTabSz="889000">
            <a:lnSpc>
              <a:spcPct val="100000"/>
            </a:lnSpc>
            <a:spcBef>
              <a:spcPct val="0"/>
            </a:spcBef>
            <a:spcAft>
              <a:spcPts val="0"/>
            </a:spcAft>
            <a:buChar char="••"/>
          </a:pPr>
          <a:r>
            <a:rPr lang="es-EC" sz="2000" kern="1200" dirty="0" smtClean="0">
              <a:solidFill>
                <a:schemeClr val="tx1"/>
              </a:solidFill>
            </a:rPr>
            <a:t>A partir de 1976 la economía mexicana comenzó un lento, pero continuo y creciente proceso de dolarización.</a:t>
          </a:r>
          <a:endParaRPr lang="es-EC" sz="2000" kern="1200" dirty="0">
            <a:solidFill>
              <a:schemeClr val="tx1"/>
            </a:solidFill>
          </a:endParaRPr>
        </a:p>
        <a:p>
          <a:pPr marL="228600" lvl="1" indent="-228600" algn="just" defTabSz="889000">
            <a:lnSpc>
              <a:spcPct val="100000"/>
            </a:lnSpc>
            <a:spcBef>
              <a:spcPct val="0"/>
            </a:spcBef>
            <a:spcAft>
              <a:spcPts val="0"/>
            </a:spcAft>
            <a:buChar char="••"/>
          </a:pPr>
          <a:r>
            <a:rPr lang="es-EC" sz="2000" kern="1200" dirty="0" smtClean="0">
              <a:solidFill>
                <a:schemeClr val="tx1"/>
              </a:solidFill>
            </a:rPr>
            <a:t>Desde 1982, tras la implantación del control de divisas, existían en México dos tipos de cambio.</a:t>
          </a:r>
          <a:endParaRPr lang="es-EC" sz="2000" kern="1200" dirty="0">
            <a:solidFill>
              <a:schemeClr val="tx1"/>
            </a:solidFill>
          </a:endParaRPr>
        </a:p>
        <a:p>
          <a:pPr marL="228600" lvl="1" indent="-228600" algn="just" defTabSz="889000">
            <a:lnSpc>
              <a:spcPct val="100000"/>
            </a:lnSpc>
            <a:spcBef>
              <a:spcPct val="0"/>
            </a:spcBef>
            <a:spcAft>
              <a:spcPts val="0"/>
            </a:spcAft>
            <a:buChar char="••"/>
          </a:pPr>
          <a:r>
            <a:rPr lang="es-EC" sz="2000" kern="1200" dirty="0" smtClean="0">
              <a:solidFill>
                <a:schemeClr val="tx1"/>
              </a:solidFill>
            </a:rPr>
            <a:t>Dieciocho años de amargas experiencias devaluatorias lograron que para diciembre de 1994 la economía mexicana estuviera totalmente preparada para los cambios de paridad, a tal grado que, momentos después de la devaluación, prácticamente todos los precios se habían incrementado.</a:t>
          </a:r>
          <a:endParaRPr lang="es-EC" sz="2000" kern="1200" dirty="0">
            <a:solidFill>
              <a:schemeClr val="tx1"/>
            </a:solidFill>
          </a:endParaRPr>
        </a:p>
        <a:p>
          <a:pPr marL="228600" lvl="1" indent="-228600" algn="just" defTabSz="889000">
            <a:lnSpc>
              <a:spcPct val="100000"/>
            </a:lnSpc>
            <a:spcBef>
              <a:spcPct val="0"/>
            </a:spcBef>
            <a:spcAft>
              <a:spcPts val="0"/>
            </a:spcAft>
            <a:buChar char="••"/>
          </a:pPr>
          <a:r>
            <a:rPr lang="es-EC" sz="2000" kern="1200" dirty="0" smtClean="0">
              <a:solidFill>
                <a:schemeClr val="tx1"/>
              </a:solidFill>
            </a:rPr>
            <a:t>Sistema bimonetario.</a:t>
          </a:r>
          <a:endParaRPr lang="es-EC" sz="2000" kern="1200" dirty="0">
            <a:solidFill>
              <a:schemeClr val="tx1"/>
            </a:solidFill>
          </a:endParaRPr>
        </a:p>
        <a:p>
          <a:pPr marL="228600" lvl="1" indent="-228600" algn="just" defTabSz="889000">
            <a:lnSpc>
              <a:spcPct val="100000"/>
            </a:lnSpc>
            <a:spcBef>
              <a:spcPct val="0"/>
            </a:spcBef>
            <a:spcAft>
              <a:spcPts val="0"/>
            </a:spcAft>
            <a:buChar char="••"/>
          </a:pPr>
          <a:r>
            <a:rPr lang="es-EC" sz="2000" kern="1200" dirty="0" smtClean="0">
              <a:solidFill>
                <a:schemeClr val="tx1"/>
              </a:solidFill>
            </a:rPr>
            <a:t>¿Qué ganarían los Estados Unidos con la dolarización de México, además de evitar el retorno de dólares? </a:t>
          </a:r>
          <a:endParaRPr lang="es-EC" sz="2000" kern="1200" dirty="0">
            <a:solidFill>
              <a:schemeClr val="tx1"/>
            </a:solidFill>
          </a:endParaRPr>
        </a:p>
        <a:p>
          <a:pPr marL="228600" lvl="1" indent="-228600" algn="just" defTabSz="889000">
            <a:lnSpc>
              <a:spcPct val="100000"/>
            </a:lnSpc>
            <a:spcBef>
              <a:spcPct val="0"/>
            </a:spcBef>
            <a:spcAft>
              <a:spcPts val="0"/>
            </a:spcAft>
            <a:buChar char="••"/>
          </a:pPr>
          <a:r>
            <a:rPr lang="es-EC" sz="2000" kern="1200" dirty="0" smtClean="0">
              <a:solidFill>
                <a:schemeClr val="tx1"/>
              </a:solidFill>
            </a:rPr>
            <a:t>En 1999 se pronosticó que los pasos que se veía venir serían: la aceleración de la extranjerización de la banca mexicana; la apertura de cuentas de ahorro en dólares y la emisión, dentro del sistema bancario, de cheques e inversiones en dólares. </a:t>
          </a:r>
          <a:endParaRPr lang="es-EC" sz="2000" kern="1200" dirty="0">
            <a:solidFill>
              <a:schemeClr val="tx1"/>
            </a:solidFill>
          </a:endParaRPr>
        </a:p>
      </dsp:txBody>
      <dsp:txXfrm>
        <a:off x="961704" y="2566"/>
        <a:ext cx="8073483" cy="525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A5E31-6032-46B6-97B7-B09028D97ADB}">
      <dsp:nvSpPr>
        <dsp:cNvPr id="0" name=""/>
        <dsp:cNvSpPr/>
      </dsp:nvSpPr>
      <dsp:spPr>
        <a:xfrm>
          <a:off x="4289" y="1590212"/>
          <a:ext cx="2194099"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s-EC" sz="2800" kern="1200" dirty="0" smtClean="0"/>
            <a:t>OBJETIVO GENERAL</a:t>
          </a:r>
          <a:endParaRPr lang="es-EC" sz="2800" kern="1200" dirty="0"/>
        </a:p>
      </dsp:txBody>
      <dsp:txXfrm>
        <a:off x="4289" y="1590212"/>
        <a:ext cx="2194099" cy="883575"/>
      </dsp:txXfrm>
    </dsp:sp>
    <dsp:sp modelId="{7DF6C0E7-13ED-4C13-B3BC-7B0707F28416}">
      <dsp:nvSpPr>
        <dsp:cNvPr id="0" name=""/>
        <dsp:cNvSpPr/>
      </dsp:nvSpPr>
      <dsp:spPr>
        <a:xfrm>
          <a:off x="2198388" y="817084"/>
          <a:ext cx="438819" cy="242983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CABD22-6ECD-4354-848E-FEA9B612D42D}">
      <dsp:nvSpPr>
        <dsp:cNvPr id="0" name=""/>
        <dsp:cNvSpPr/>
      </dsp:nvSpPr>
      <dsp:spPr>
        <a:xfrm>
          <a:off x="2812736" y="817084"/>
          <a:ext cx="5967949" cy="24298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solidFill>
                <a:schemeClr val="tx1"/>
              </a:solidFill>
            </a:rPr>
            <a:t>Análisis de  las funciones del Banco Central del Ecuador en una economía dolarizada dentro del nuevo contexto nacional, con la finalidad que contribuya al desarrollo de la sociedad.</a:t>
          </a:r>
          <a:endParaRPr lang="es-EC" sz="2800" kern="1200" dirty="0">
            <a:solidFill>
              <a:schemeClr val="tx1"/>
            </a:solidFill>
          </a:endParaRPr>
        </a:p>
      </dsp:txBody>
      <dsp:txXfrm>
        <a:off x="2812736" y="817084"/>
        <a:ext cx="5967949" cy="24298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D559-6F97-4C61-8B6B-3FF1FC99C1E0}">
      <dsp:nvSpPr>
        <dsp:cNvPr id="0" name=""/>
        <dsp:cNvSpPr/>
      </dsp:nvSpPr>
      <dsp:spPr>
        <a:xfrm>
          <a:off x="658873" y="0"/>
          <a:ext cx="7467229" cy="5976664"/>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FF8AA59-A663-4451-B8EB-53FE024F0ADF}">
      <dsp:nvSpPr>
        <dsp:cNvPr id="0" name=""/>
        <dsp:cNvSpPr/>
      </dsp:nvSpPr>
      <dsp:spPr>
        <a:xfrm>
          <a:off x="3294" y="1792999"/>
          <a:ext cx="4206459" cy="2390665"/>
        </a:xfrm>
        <a:prstGeom prst="round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El Banco de Guatemala, elaboró un proyecto de ley encaminado a la liberalización de divisas, presentado al Congreso en 1994, 1996  pero en 2000 ya fue aprobado por el congreso</a:t>
          </a:r>
          <a:r>
            <a:rPr lang="es-EC" sz="1800" kern="1200" dirty="0" smtClean="0">
              <a:solidFill>
                <a:schemeClr val="tx1"/>
              </a:solidFill>
            </a:rPr>
            <a:t>, y </a:t>
          </a:r>
          <a:r>
            <a:rPr lang="es-EC" sz="1800" kern="1200" dirty="0" smtClean="0">
              <a:solidFill>
                <a:schemeClr val="tx1"/>
              </a:solidFill>
            </a:rPr>
            <a:t>entró en vigencia  a partir del 1 de mayo de 2001.</a:t>
          </a:r>
          <a:endParaRPr lang="es-EC" sz="1800" kern="1200" dirty="0">
            <a:solidFill>
              <a:schemeClr val="tx1"/>
            </a:solidFill>
          </a:endParaRPr>
        </a:p>
      </dsp:txBody>
      <dsp:txXfrm>
        <a:off x="119997" y="1909702"/>
        <a:ext cx="3973053" cy="2157259"/>
      </dsp:txXfrm>
    </dsp:sp>
    <dsp:sp modelId="{04D6E3B1-A472-46E5-AF05-42ABF40E8151}">
      <dsp:nvSpPr>
        <dsp:cNvPr id="0" name=""/>
        <dsp:cNvSpPr/>
      </dsp:nvSpPr>
      <dsp:spPr>
        <a:xfrm>
          <a:off x="4575222" y="1792999"/>
          <a:ext cx="4206459" cy="2390665"/>
        </a:xfrm>
        <a:prstGeom prst="roundRect">
          <a:avLst/>
        </a:prstGeom>
        <a:solidFill>
          <a:srgbClr val="F9DC9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La Ley de Libre Negociación de Divisas, determina la libre disposición, tenencia, contratación, remesa, transferencia, compra, venta, cobro y pago en divisas, así como la libre tenencia y manejo de depósitos, cuentas en moneda extranjera y operaciones de intermediación financiera, tanto en bancos nacionales como extranjeros. </a:t>
          </a:r>
          <a:endParaRPr lang="es-EC" sz="1800" kern="1200" dirty="0">
            <a:solidFill>
              <a:schemeClr val="tx1"/>
            </a:solidFill>
          </a:endParaRPr>
        </a:p>
      </dsp:txBody>
      <dsp:txXfrm>
        <a:off x="4691925" y="1909702"/>
        <a:ext cx="3973053" cy="21572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10D6-DD6C-4400-8141-8A87F5703E3D}">
      <dsp:nvSpPr>
        <dsp:cNvPr id="0" name=""/>
        <dsp:cNvSpPr/>
      </dsp:nvSpPr>
      <dsp:spPr>
        <a:xfrm>
          <a:off x="4176" y="432049"/>
          <a:ext cx="1965860" cy="1178443"/>
        </a:xfrm>
        <a:prstGeom prst="chevron">
          <a:avLst>
            <a:gd name="adj" fmla="val 4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BA23B5-5DA0-477C-8ADA-D544C06875A5}">
      <dsp:nvSpPr>
        <dsp:cNvPr id="0" name=""/>
        <dsp:cNvSpPr/>
      </dsp:nvSpPr>
      <dsp:spPr>
        <a:xfrm>
          <a:off x="528406" y="621755"/>
          <a:ext cx="1660060" cy="117844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Persistente déficit fiscal</a:t>
          </a:r>
          <a:endParaRPr lang="es-EC" sz="1400" kern="1200" dirty="0"/>
        </a:p>
      </dsp:txBody>
      <dsp:txXfrm>
        <a:off x="562921" y="656270"/>
        <a:ext cx="1591030" cy="1109413"/>
      </dsp:txXfrm>
    </dsp:sp>
    <dsp:sp modelId="{386B088E-93E3-4F91-BC20-E7B688506457}">
      <dsp:nvSpPr>
        <dsp:cNvPr id="0" name=""/>
        <dsp:cNvSpPr/>
      </dsp:nvSpPr>
      <dsp:spPr>
        <a:xfrm>
          <a:off x="2249626" y="432049"/>
          <a:ext cx="1965860" cy="1178443"/>
        </a:xfrm>
        <a:prstGeom prst="chevron">
          <a:avLst>
            <a:gd name="adj" fmla="val 40000"/>
          </a:avLst>
        </a:prstGeom>
        <a:solidFill>
          <a:schemeClr val="accent5">
            <a:hueOff val="1085675"/>
            <a:satOff val="3732"/>
            <a:lumOff val="-179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51DDFDE-BB0D-49A8-B0FE-AF3CC23E7526}">
      <dsp:nvSpPr>
        <dsp:cNvPr id="0" name=""/>
        <dsp:cNvSpPr/>
      </dsp:nvSpPr>
      <dsp:spPr>
        <a:xfrm>
          <a:off x="2773855" y="621755"/>
          <a:ext cx="1660060" cy="117844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Pérdida de la función de prestamista de última del banco central.</a:t>
          </a:r>
          <a:endParaRPr lang="es-EC" sz="1400" kern="1200" dirty="0"/>
        </a:p>
      </dsp:txBody>
      <dsp:txXfrm>
        <a:off x="2808370" y="656270"/>
        <a:ext cx="1591030" cy="1109413"/>
      </dsp:txXfrm>
    </dsp:sp>
    <dsp:sp modelId="{E62ADC44-2B43-43A3-A8D0-9B042FB512D0}">
      <dsp:nvSpPr>
        <dsp:cNvPr id="0" name=""/>
        <dsp:cNvSpPr/>
      </dsp:nvSpPr>
      <dsp:spPr>
        <a:xfrm>
          <a:off x="4495076" y="432049"/>
          <a:ext cx="1965860" cy="1178443"/>
        </a:xfrm>
        <a:prstGeom prst="chevron">
          <a:avLst>
            <a:gd name="adj" fmla="val 40000"/>
          </a:avLst>
        </a:prstGeom>
        <a:solidFill>
          <a:schemeClr val="accent5">
            <a:hueOff val="2171350"/>
            <a:satOff val="7464"/>
            <a:lumOff val="-358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67DC0F-F247-4D4E-9506-645F8B14593F}">
      <dsp:nvSpPr>
        <dsp:cNvPr id="0" name=""/>
        <dsp:cNvSpPr/>
      </dsp:nvSpPr>
      <dsp:spPr>
        <a:xfrm>
          <a:off x="5019305" y="621755"/>
          <a:ext cx="1660060" cy="117844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Debilidad del sistema financiero.</a:t>
          </a:r>
          <a:endParaRPr lang="es-EC" sz="1400" kern="1200" dirty="0"/>
        </a:p>
      </dsp:txBody>
      <dsp:txXfrm>
        <a:off x="5053820" y="656270"/>
        <a:ext cx="1591030" cy="1109413"/>
      </dsp:txXfrm>
    </dsp:sp>
    <dsp:sp modelId="{5AD13A04-2660-4923-BEFE-0CF4C89CB1E0}">
      <dsp:nvSpPr>
        <dsp:cNvPr id="0" name=""/>
        <dsp:cNvSpPr/>
      </dsp:nvSpPr>
      <dsp:spPr>
        <a:xfrm>
          <a:off x="6740525" y="432049"/>
          <a:ext cx="1965860" cy="1178443"/>
        </a:xfrm>
        <a:prstGeom prst="chevron">
          <a:avLst>
            <a:gd name="adj" fmla="val 40000"/>
          </a:avLst>
        </a:prstGeom>
        <a:solidFill>
          <a:schemeClr val="accent5">
            <a:hueOff val="3257024"/>
            <a:satOff val="11196"/>
            <a:lumOff val="-53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84FA69-E69D-4B4E-801D-A89319D6B0AC}">
      <dsp:nvSpPr>
        <dsp:cNvPr id="0" name=""/>
        <dsp:cNvSpPr/>
      </dsp:nvSpPr>
      <dsp:spPr>
        <a:xfrm>
          <a:off x="7264755" y="621755"/>
          <a:ext cx="1660060" cy="117844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Tipo de Cambio</a:t>
          </a:r>
          <a:endParaRPr lang="es-EC" sz="1400" kern="1200" dirty="0"/>
        </a:p>
      </dsp:txBody>
      <dsp:txXfrm>
        <a:off x="7299270" y="656270"/>
        <a:ext cx="1591030" cy="110941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10D6-DD6C-4400-8141-8A87F5703E3D}">
      <dsp:nvSpPr>
        <dsp:cNvPr id="0" name=""/>
        <dsp:cNvSpPr/>
      </dsp:nvSpPr>
      <dsp:spPr>
        <a:xfrm>
          <a:off x="1046" y="-68863"/>
          <a:ext cx="2628995" cy="1575962"/>
        </a:xfrm>
        <a:prstGeom prst="chevron">
          <a:avLst>
            <a:gd name="adj" fmla="val 4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BA23B5-5DA0-477C-8ADA-D544C06875A5}">
      <dsp:nvSpPr>
        <dsp:cNvPr id="0" name=""/>
        <dsp:cNvSpPr/>
      </dsp:nvSpPr>
      <dsp:spPr>
        <a:xfrm>
          <a:off x="702111" y="184834"/>
          <a:ext cx="2220040" cy="15759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Se evitarán crisis monetarias y de balanza de pagos</a:t>
          </a:r>
          <a:endParaRPr lang="es-EC" sz="1400" kern="1200" dirty="0"/>
        </a:p>
      </dsp:txBody>
      <dsp:txXfrm>
        <a:off x="748269" y="230992"/>
        <a:ext cx="2127724" cy="1483646"/>
      </dsp:txXfrm>
    </dsp:sp>
    <dsp:sp modelId="{386B088E-93E3-4F91-BC20-E7B688506457}">
      <dsp:nvSpPr>
        <dsp:cNvPr id="0" name=""/>
        <dsp:cNvSpPr/>
      </dsp:nvSpPr>
      <dsp:spPr>
        <a:xfrm>
          <a:off x="3003943" y="-68863"/>
          <a:ext cx="2628995" cy="1575962"/>
        </a:xfrm>
        <a:prstGeom prst="chevron">
          <a:avLst>
            <a:gd name="adj" fmla="val 40000"/>
          </a:avLst>
        </a:prstGeom>
        <a:solidFill>
          <a:schemeClr val="accent5">
            <a:hueOff val="1628512"/>
            <a:satOff val="5598"/>
            <a:lumOff val="-268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51DDFDE-BB0D-49A8-B0FE-AF3CC23E7526}">
      <dsp:nvSpPr>
        <dsp:cNvPr id="0" name=""/>
        <dsp:cNvSpPr/>
      </dsp:nvSpPr>
      <dsp:spPr>
        <a:xfrm>
          <a:off x="3705008" y="184834"/>
          <a:ext cx="2220040" cy="15759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Se reducirían las primas de riesgo </a:t>
          </a:r>
          <a:endParaRPr lang="es-EC" sz="1400" kern="1200" dirty="0"/>
        </a:p>
      </dsp:txBody>
      <dsp:txXfrm>
        <a:off x="3751166" y="230992"/>
        <a:ext cx="2127724" cy="1483646"/>
      </dsp:txXfrm>
    </dsp:sp>
    <dsp:sp modelId="{E62ADC44-2B43-43A3-A8D0-9B042FB512D0}">
      <dsp:nvSpPr>
        <dsp:cNvPr id="0" name=""/>
        <dsp:cNvSpPr/>
      </dsp:nvSpPr>
      <dsp:spPr>
        <a:xfrm>
          <a:off x="6006839" y="-68863"/>
          <a:ext cx="2628995" cy="1575962"/>
        </a:xfrm>
        <a:prstGeom prst="chevron">
          <a:avLst>
            <a:gd name="adj" fmla="val 40000"/>
          </a:avLst>
        </a:prstGeom>
        <a:solidFill>
          <a:schemeClr val="accent5">
            <a:hueOff val="3257024"/>
            <a:satOff val="11196"/>
            <a:lumOff val="-53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67DC0F-F247-4D4E-9506-645F8B14593F}">
      <dsp:nvSpPr>
        <dsp:cNvPr id="0" name=""/>
        <dsp:cNvSpPr/>
      </dsp:nvSpPr>
      <dsp:spPr>
        <a:xfrm>
          <a:off x="6707905" y="184834"/>
          <a:ext cx="2220040" cy="15759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Integración más estrecha con la moneda estadounidense.</a:t>
          </a:r>
          <a:endParaRPr lang="es-EC" sz="1400" kern="1200" dirty="0"/>
        </a:p>
      </dsp:txBody>
      <dsp:txXfrm>
        <a:off x="6754063" y="230992"/>
        <a:ext cx="2127724" cy="14836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36E4-7E20-4B36-91E8-025F1FBF1C8B}">
      <dsp:nvSpPr>
        <dsp:cNvPr id="0" name=""/>
        <dsp:cNvSpPr/>
      </dsp:nvSpPr>
      <dsp:spPr>
        <a:xfrm>
          <a:off x="92564" y="1511"/>
          <a:ext cx="773330" cy="773330"/>
        </a:xfrm>
        <a:prstGeom prst="chord">
          <a:avLst>
            <a:gd name="adj1" fmla="val 4800000"/>
            <a:gd name="adj2" fmla="val 1680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E00C698-AB04-41CB-AEE1-1A4876842178}">
      <dsp:nvSpPr>
        <dsp:cNvPr id="0" name=""/>
        <dsp:cNvSpPr/>
      </dsp:nvSpPr>
      <dsp:spPr>
        <a:xfrm>
          <a:off x="169897" y="78844"/>
          <a:ext cx="618664" cy="618664"/>
        </a:xfrm>
        <a:prstGeom prst="pie">
          <a:avLst>
            <a:gd name="adj1" fmla="val 12600000"/>
            <a:gd name="adj2" fmla="val 16200000"/>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A17794-CA7A-4309-A8E7-892EB26FF879}">
      <dsp:nvSpPr>
        <dsp:cNvPr id="0" name=""/>
        <dsp:cNvSpPr/>
      </dsp:nvSpPr>
      <dsp:spPr>
        <a:xfrm rot="16200000">
          <a:off x="-796764" y="1741504"/>
          <a:ext cx="2242657" cy="4639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endParaRPr lang="es-EC" sz="3500" kern="1200" dirty="0"/>
        </a:p>
      </dsp:txBody>
      <dsp:txXfrm>
        <a:off x="-796764" y="1741504"/>
        <a:ext cx="2242657" cy="463998"/>
      </dsp:txXfrm>
    </dsp:sp>
    <dsp:sp modelId="{823EC40C-913B-4277-A4E9-F21AB0D844AB}">
      <dsp:nvSpPr>
        <dsp:cNvPr id="0" name=""/>
        <dsp:cNvSpPr/>
      </dsp:nvSpPr>
      <dsp:spPr>
        <a:xfrm>
          <a:off x="633895" y="1511"/>
          <a:ext cx="2535517" cy="30933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EC" sz="2800" kern="1200" dirty="0" smtClean="0"/>
            <a:t>Utiliza el dólar estadounidense como moneda genuina </a:t>
          </a:r>
          <a:endParaRPr lang="es-EC" sz="2800" kern="1200" dirty="0"/>
        </a:p>
      </dsp:txBody>
      <dsp:txXfrm>
        <a:off x="633895" y="1511"/>
        <a:ext cx="2535517" cy="3093320"/>
      </dsp:txXfrm>
    </dsp:sp>
    <dsp:sp modelId="{2AF7672B-6DAF-4600-AA81-5C013E78EE80}">
      <dsp:nvSpPr>
        <dsp:cNvPr id="0" name=""/>
        <dsp:cNvSpPr/>
      </dsp:nvSpPr>
      <dsp:spPr>
        <a:xfrm>
          <a:off x="3539352" y="1511"/>
          <a:ext cx="773330" cy="773330"/>
        </a:xfrm>
        <a:prstGeom prst="chord">
          <a:avLst>
            <a:gd name="adj1" fmla="val 4800000"/>
            <a:gd name="adj2" fmla="val 1680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850D449-6B68-4618-BDCF-B3EF4578F0E1}">
      <dsp:nvSpPr>
        <dsp:cNvPr id="0" name=""/>
        <dsp:cNvSpPr/>
      </dsp:nvSpPr>
      <dsp:spPr>
        <a:xfrm>
          <a:off x="3616685" y="78844"/>
          <a:ext cx="618664" cy="618664"/>
        </a:xfrm>
        <a:prstGeom prst="pie">
          <a:avLst>
            <a:gd name="adj1" fmla="val 9000000"/>
            <a:gd name="adj2" fmla="val 16200000"/>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D510CA6-0B70-437B-9C28-D2742A8679FA}">
      <dsp:nvSpPr>
        <dsp:cNvPr id="0" name=""/>
        <dsp:cNvSpPr/>
      </dsp:nvSpPr>
      <dsp:spPr>
        <a:xfrm rot="16200000">
          <a:off x="2650022" y="1741504"/>
          <a:ext cx="2242657" cy="4639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endParaRPr lang="es-EC" sz="3500" kern="1200" dirty="0"/>
        </a:p>
      </dsp:txBody>
      <dsp:txXfrm>
        <a:off x="2650022" y="1741504"/>
        <a:ext cx="2242657" cy="463998"/>
      </dsp:txXfrm>
    </dsp:sp>
    <dsp:sp modelId="{7AAB0D94-8E14-421E-A51A-D82F001E71AA}">
      <dsp:nvSpPr>
        <dsp:cNvPr id="0" name=""/>
        <dsp:cNvSpPr/>
      </dsp:nvSpPr>
      <dsp:spPr>
        <a:xfrm>
          <a:off x="4080683" y="1511"/>
          <a:ext cx="2081789" cy="30933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EC" sz="2800" kern="1200" dirty="0" smtClean="0"/>
            <a:t>Los mercados de capitales son libres, sin restricciones y casi sin intervención estatal </a:t>
          </a:r>
          <a:endParaRPr lang="es-EC" sz="2800" kern="1200" dirty="0"/>
        </a:p>
      </dsp:txBody>
      <dsp:txXfrm>
        <a:off x="4080683" y="1511"/>
        <a:ext cx="2081789" cy="3093320"/>
      </dsp:txXfrm>
    </dsp:sp>
    <dsp:sp modelId="{EEEF0B7F-E7B2-4E64-97FB-1DAC59CF88DE}">
      <dsp:nvSpPr>
        <dsp:cNvPr id="0" name=""/>
        <dsp:cNvSpPr/>
      </dsp:nvSpPr>
      <dsp:spPr>
        <a:xfrm>
          <a:off x="6532412" y="1511"/>
          <a:ext cx="773330" cy="773330"/>
        </a:xfrm>
        <a:prstGeom prst="chord">
          <a:avLst>
            <a:gd name="adj1" fmla="val 4800000"/>
            <a:gd name="adj2" fmla="val 1680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035DFF1-8159-45A0-AA40-B8B108A08CBE}">
      <dsp:nvSpPr>
        <dsp:cNvPr id="0" name=""/>
        <dsp:cNvSpPr/>
      </dsp:nvSpPr>
      <dsp:spPr>
        <a:xfrm>
          <a:off x="6609745" y="78844"/>
          <a:ext cx="618664" cy="618664"/>
        </a:xfrm>
        <a:prstGeom prst="pie">
          <a:avLst>
            <a:gd name="adj1" fmla="val 5400000"/>
            <a:gd name="adj2" fmla="val 16200000"/>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C278CB-B2F8-498E-9E29-883D619C73AA}">
      <dsp:nvSpPr>
        <dsp:cNvPr id="0" name=""/>
        <dsp:cNvSpPr/>
      </dsp:nvSpPr>
      <dsp:spPr>
        <a:xfrm rot="16200000">
          <a:off x="5643082" y="1741504"/>
          <a:ext cx="2242657" cy="4639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555750">
            <a:lnSpc>
              <a:spcPct val="90000"/>
            </a:lnSpc>
            <a:spcBef>
              <a:spcPct val="0"/>
            </a:spcBef>
            <a:spcAft>
              <a:spcPct val="35000"/>
            </a:spcAft>
          </a:pPr>
          <a:endParaRPr lang="es-EC" sz="3500" kern="1200" dirty="0"/>
        </a:p>
      </dsp:txBody>
      <dsp:txXfrm>
        <a:off x="5643082" y="1741504"/>
        <a:ext cx="2242657" cy="463998"/>
      </dsp:txXfrm>
    </dsp:sp>
    <dsp:sp modelId="{21B8D784-55C2-4C12-9346-50D82972EAD4}">
      <dsp:nvSpPr>
        <dsp:cNvPr id="0" name=""/>
        <dsp:cNvSpPr/>
      </dsp:nvSpPr>
      <dsp:spPr>
        <a:xfrm>
          <a:off x="7073743" y="1511"/>
          <a:ext cx="1546660" cy="30933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EC" sz="2800" kern="1200" dirty="0" smtClean="0"/>
            <a:t>No existe banco emisor </a:t>
          </a:r>
          <a:endParaRPr lang="es-EC" sz="2800" kern="1200" dirty="0"/>
        </a:p>
      </dsp:txBody>
      <dsp:txXfrm>
        <a:off x="7073743" y="1511"/>
        <a:ext cx="1546660" cy="30933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872E-AF2E-4464-BF12-190665B642B1}">
      <dsp:nvSpPr>
        <dsp:cNvPr id="0" name=""/>
        <dsp:cNvSpPr/>
      </dsp:nvSpPr>
      <dsp:spPr>
        <a:xfrm>
          <a:off x="0" y="0"/>
          <a:ext cx="7528436" cy="1512168"/>
        </a:xfrm>
        <a:prstGeom prst="roundRect">
          <a:avLst>
            <a:gd name="adj" fmla="val 10000"/>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La República de Panamá nunca ha tenido banca central; esto le ha permitido disfrutar de una de las macroeconomías más estables y sólidas del mundo. </a:t>
          </a:r>
          <a:endParaRPr lang="es-EC" sz="1800" kern="1200" dirty="0"/>
        </a:p>
      </dsp:txBody>
      <dsp:txXfrm>
        <a:off x="44290" y="44290"/>
        <a:ext cx="5896688" cy="1423588"/>
      </dsp:txXfrm>
    </dsp:sp>
    <dsp:sp modelId="{1261F39C-C0EF-430F-B610-44D42C74ADF0}">
      <dsp:nvSpPr>
        <dsp:cNvPr id="0" name=""/>
        <dsp:cNvSpPr/>
      </dsp:nvSpPr>
      <dsp:spPr>
        <a:xfrm>
          <a:off x="664273" y="1764195"/>
          <a:ext cx="7528436" cy="1512168"/>
        </a:xfrm>
        <a:prstGeom prst="roundRect">
          <a:avLst>
            <a:gd name="adj" fmla="val 10000"/>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Su inflación promedio en los últimos 20 años ha sido del 1%, manteniéndose consistentemente 1 o 2 puntos porcentuales por debajo de la inflación en Estados Unidos.</a:t>
          </a:r>
          <a:endParaRPr lang="es-EC" sz="1800" kern="1200" dirty="0"/>
        </a:p>
      </dsp:txBody>
      <dsp:txXfrm>
        <a:off x="708563" y="1808485"/>
        <a:ext cx="5792673" cy="1423588"/>
      </dsp:txXfrm>
    </dsp:sp>
    <dsp:sp modelId="{C35E7081-7E4C-4EFE-89E3-879D8CEB875B}">
      <dsp:nvSpPr>
        <dsp:cNvPr id="0" name=""/>
        <dsp:cNvSpPr/>
      </dsp:nvSpPr>
      <dsp:spPr>
        <a:xfrm>
          <a:off x="1328547" y="3528391"/>
          <a:ext cx="7528436" cy="1512168"/>
        </a:xfrm>
        <a:prstGeom prst="roundRect">
          <a:avLst>
            <a:gd name="adj" fmla="val 10000"/>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Panamá no impone controles de capital y la entrada o salida de capitales no ocasionan los enormes males, desequilibrios, ni inflación que generan en otros países de la región. Esto se debe a que Panamá desde 1971 decretó la apertura del sector bancario</a:t>
          </a:r>
          <a:endParaRPr lang="es-EC" sz="1800" kern="1200" dirty="0"/>
        </a:p>
      </dsp:txBody>
      <dsp:txXfrm>
        <a:off x="1372837" y="3572681"/>
        <a:ext cx="5792673" cy="1423588"/>
      </dsp:txXfrm>
    </dsp:sp>
    <dsp:sp modelId="{8A22A442-2222-4981-9374-B903A512F1AC}">
      <dsp:nvSpPr>
        <dsp:cNvPr id="0" name=""/>
        <dsp:cNvSpPr/>
      </dsp:nvSpPr>
      <dsp:spPr>
        <a:xfrm>
          <a:off x="6545527" y="1146727"/>
          <a:ext cx="982909" cy="982909"/>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6766682" y="1146727"/>
        <a:ext cx="540599" cy="739639"/>
      </dsp:txXfrm>
    </dsp:sp>
    <dsp:sp modelId="{3EC5C64E-5B4C-4B9E-8EC6-434E8B8875C9}">
      <dsp:nvSpPr>
        <dsp:cNvPr id="0" name=""/>
        <dsp:cNvSpPr/>
      </dsp:nvSpPr>
      <dsp:spPr>
        <a:xfrm>
          <a:off x="7209801" y="2900842"/>
          <a:ext cx="982909" cy="982909"/>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solidFill>
              <a:schemeClr val="tx1"/>
            </a:solidFill>
          </a:endParaRPr>
        </a:p>
      </dsp:txBody>
      <dsp:txXfrm>
        <a:off x="7430956" y="2900842"/>
        <a:ext cx="540599" cy="7396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07A9-F78F-4916-AD4B-14B6D25FF87E}">
      <dsp:nvSpPr>
        <dsp:cNvPr id="0" name=""/>
        <dsp:cNvSpPr/>
      </dsp:nvSpPr>
      <dsp:spPr>
        <a:xfrm>
          <a:off x="-6758288" y="-1033386"/>
          <a:ext cx="8043436" cy="8043436"/>
        </a:xfrm>
        <a:prstGeom prst="blockArc">
          <a:avLst>
            <a:gd name="adj1" fmla="val 18900000"/>
            <a:gd name="adj2" fmla="val 2700000"/>
            <a:gd name="adj3" fmla="val 269"/>
          </a:avLst>
        </a:prstGeom>
        <a:noFill/>
        <a:ln w="25400" cap="flat" cmpd="sng" algn="ctr">
          <a:solidFill>
            <a:schemeClr val="accent1">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8A09CD-CF7D-4D2B-A365-8CEE573A7E0D}">
      <dsp:nvSpPr>
        <dsp:cNvPr id="0" name=""/>
        <dsp:cNvSpPr/>
      </dsp:nvSpPr>
      <dsp:spPr>
        <a:xfrm>
          <a:off x="672445" y="459485"/>
          <a:ext cx="8171151" cy="91944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81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El Salvador está oficialmente dolarizado desde el 1 de enero de 2001. </a:t>
          </a:r>
          <a:endParaRPr lang="es-EC" sz="1600" kern="1200" dirty="0">
            <a:solidFill>
              <a:schemeClr val="tx1"/>
            </a:solidFill>
          </a:endParaRPr>
        </a:p>
      </dsp:txBody>
      <dsp:txXfrm>
        <a:off x="672445" y="459485"/>
        <a:ext cx="8171151" cy="919449"/>
      </dsp:txXfrm>
    </dsp:sp>
    <dsp:sp modelId="{3433817D-2846-46AD-B8AE-217512C0A434}">
      <dsp:nvSpPr>
        <dsp:cNvPr id="0" name=""/>
        <dsp:cNvSpPr/>
      </dsp:nvSpPr>
      <dsp:spPr>
        <a:xfrm>
          <a:off x="97789" y="344554"/>
          <a:ext cx="1149312" cy="11493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6AA1E8E-3291-402D-BA61-FC7E0A70310F}">
      <dsp:nvSpPr>
        <dsp:cNvPr id="0" name=""/>
        <dsp:cNvSpPr/>
      </dsp:nvSpPr>
      <dsp:spPr>
        <a:xfrm>
          <a:off x="1199587" y="1838899"/>
          <a:ext cx="7644009" cy="91944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81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Para el año 2000, el gran flujo de las remesas repercutía en la estabilidad macroeconómica. Las operaciones de mercado abierto trataban de mantener la inflación baja como se había mantenido durante los 90's</a:t>
          </a:r>
          <a:endParaRPr lang="es-EC" sz="1600" kern="1200" dirty="0">
            <a:solidFill>
              <a:schemeClr val="tx1"/>
            </a:solidFill>
          </a:endParaRPr>
        </a:p>
      </dsp:txBody>
      <dsp:txXfrm>
        <a:off x="1199587" y="1838899"/>
        <a:ext cx="7644009" cy="919449"/>
      </dsp:txXfrm>
    </dsp:sp>
    <dsp:sp modelId="{4EE3F969-A47C-41AA-9A01-9C3D2A5BBA97}">
      <dsp:nvSpPr>
        <dsp:cNvPr id="0" name=""/>
        <dsp:cNvSpPr/>
      </dsp:nvSpPr>
      <dsp:spPr>
        <a:xfrm>
          <a:off x="624931" y="1723968"/>
          <a:ext cx="1149312" cy="11493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C3CE304-44A3-4F0C-AE4C-007394784884}">
      <dsp:nvSpPr>
        <dsp:cNvPr id="0" name=""/>
        <dsp:cNvSpPr/>
      </dsp:nvSpPr>
      <dsp:spPr>
        <a:xfrm>
          <a:off x="1199587" y="3218314"/>
          <a:ext cx="7644009" cy="919449"/>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81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A partir del 1 de enero del 2001 entraría en vigencia la Ley de Integración Monetaria, la cual planteaba, entre otras cosas, la libre circulación bimonetaria del Colón salvadoreño y el Dólar estadounidense. </a:t>
          </a:r>
          <a:endParaRPr lang="es-EC" sz="1600" kern="1200" dirty="0">
            <a:solidFill>
              <a:schemeClr val="tx1"/>
            </a:solidFill>
          </a:endParaRPr>
        </a:p>
      </dsp:txBody>
      <dsp:txXfrm>
        <a:off x="1199587" y="3218314"/>
        <a:ext cx="7644009" cy="919449"/>
      </dsp:txXfrm>
    </dsp:sp>
    <dsp:sp modelId="{8AC87C1C-3E6E-4196-BC40-CDB4B8D19F9A}">
      <dsp:nvSpPr>
        <dsp:cNvPr id="0" name=""/>
        <dsp:cNvSpPr/>
      </dsp:nvSpPr>
      <dsp:spPr>
        <a:xfrm>
          <a:off x="624931" y="3103382"/>
          <a:ext cx="1149312" cy="11493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5054A93-C5FE-413B-B3FF-4D4AD4AF3807}">
      <dsp:nvSpPr>
        <dsp:cNvPr id="0" name=""/>
        <dsp:cNvSpPr/>
      </dsp:nvSpPr>
      <dsp:spPr>
        <a:xfrm>
          <a:off x="672445" y="4430714"/>
          <a:ext cx="8171151" cy="1473942"/>
        </a:xfrm>
        <a:prstGeom prst="rect">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813"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Fijar el precio de </a:t>
          </a:r>
          <a:r>
            <a:rPr lang="es-EC" sz="1600" b="1" kern="1200" dirty="0" smtClean="0">
              <a:solidFill>
                <a:schemeClr val="tx1"/>
              </a:solidFill>
            </a:rPr>
            <a:t>$</a:t>
          </a:r>
          <a:r>
            <a:rPr lang="es-EC" sz="1600" kern="1200" dirty="0" smtClean="0">
              <a:solidFill>
                <a:schemeClr val="tx1"/>
              </a:solidFill>
            </a:rPr>
            <a:t>1.00 = a </a:t>
          </a:r>
          <a:r>
            <a:rPr lang="es-EC" sz="1600" b="1" kern="1200" dirty="0" smtClean="0">
              <a:solidFill>
                <a:schemeClr val="tx1"/>
              </a:solidFill>
            </a:rPr>
            <a:t>¢</a:t>
          </a:r>
          <a:r>
            <a:rPr lang="es-EC" sz="1600" kern="1200" dirty="0" smtClean="0">
              <a:solidFill>
                <a:schemeClr val="tx1"/>
              </a:solidFill>
            </a:rPr>
            <a:t>8.75</a:t>
          </a:r>
        </a:p>
        <a:p>
          <a:pPr lvl="0" algn="l" defTabSz="711200">
            <a:lnSpc>
              <a:spcPct val="90000"/>
            </a:lnSpc>
            <a:spcBef>
              <a:spcPct val="0"/>
            </a:spcBef>
            <a:spcAft>
              <a:spcPct val="35000"/>
            </a:spcAft>
          </a:pPr>
          <a:r>
            <a:rPr lang="es-EC" sz="1600" kern="1200" dirty="0" smtClean="0">
              <a:solidFill>
                <a:schemeClr val="tx1"/>
              </a:solidFill>
            </a:rPr>
            <a:t>Declarar el dólar estadounidense como moneda oficial junto al colón.</a:t>
          </a:r>
        </a:p>
        <a:p>
          <a:pPr lvl="0" algn="l" defTabSz="711200">
            <a:lnSpc>
              <a:spcPct val="90000"/>
            </a:lnSpc>
            <a:spcBef>
              <a:spcPct val="0"/>
            </a:spcBef>
            <a:spcAft>
              <a:spcPct val="35000"/>
            </a:spcAft>
          </a:pPr>
          <a:r>
            <a:rPr lang="es-EC" sz="1600" kern="1200" dirty="0" smtClean="0">
              <a:solidFill>
                <a:schemeClr val="tx1"/>
              </a:solidFill>
            </a:rPr>
            <a:t>Los bancos comprarán y venderán dólares cuanto sea necesario.</a:t>
          </a:r>
        </a:p>
        <a:p>
          <a:pPr lvl="0" algn="l" defTabSz="711200">
            <a:lnSpc>
              <a:spcPct val="90000"/>
            </a:lnSpc>
            <a:spcBef>
              <a:spcPct val="0"/>
            </a:spcBef>
            <a:spcAft>
              <a:spcPct val="35000"/>
            </a:spcAft>
          </a:pPr>
          <a:r>
            <a:rPr lang="es-EC" sz="1600" kern="1200" dirty="0" smtClean="0">
              <a:solidFill>
                <a:schemeClr val="tx1"/>
              </a:solidFill>
            </a:rPr>
            <a:t>Las transacciones comerciales, las cuentas de los bancos y los precios de los productos pueden expresarse tanto en dólares como en colones.</a:t>
          </a:r>
          <a:endParaRPr lang="es-EC" sz="1600" kern="1200" dirty="0">
            <a:solidFill>
              <a:schemeClr val="tx1"/>
            </a:solidFill>
          </a:endParaRPr>
        </a:p>
      </dsp:txBody>
      <dsp:txXfrm>
        <a:off x="672445" y="4430714"/>
        <a:ext cx="8171151" cy="1473942"/>
      </dsp:txXfrm>
    </dsp:sp>
    <dsp:sp modelId="{3073E2C5-D993-4AB7-BB05-80B3961FBDD9}">
      <dsp:nvSpPr>
        <dsp:cNvPr id="0" name=""/>
        <dsp:cNvSpPr/>
      </dsp:nvSpPr>
      <dsp:spPr>
        <a:xfrm>
          <a:off x="97789" y="4482796"/>
          <a:ext cx="1149312" cy="114931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E52E-A0AD-439F-967A-2167984B6253}">
      <dsp:nvSpPr>
        <dsp:cNvPr id="0" name=""/>
        <dsp:cNvSpPr/>
      </dsp:nvSpPr>
      <dsp:spPr>
        <a:xfrm>
          <a:off x="451824" y="495060"/>
          <a:ext cx="8132846" cy="7393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s-ES" sz="1900" kern="1200" dirty="0" smtClean="0"/>
            <a:t>las tasas de interés cayeron inmediatamente, aliviando la carga financiera de las empresas, los compradores de vivienda y los consumidores. </a:t>
          </a:r>
          <a:endParaRPr lang="es-EC" sz="1900" kern="1200" dirty="0"/>
        </a:p>
      </dsp:txBody>
      <dsp:txXfrm>
        <a:off x="451824" y="495060"/>
        <a:ext cx="8132846" cy="739349"/>
      </dsp:txXfrm>
    </dsp:sp>
    <dsp:sp modelId="{8C2BCD64-8829-444E-9023-91ACFE0844DB}">
      <dsp:nvSpPr>
        <dsp:cNvPr id="0" name=""/>
        <dsp:cNvSpPr/>
      </dsp:nvSpPr>
      <dsp:spPr>
        <a:xfrm>
          <a:off x="451824" y="1234409"/>
          <a:ext cx="1084379" cy="180729"/>
        </a:xfrm>
        <a:prstGeom prst="parallelogram">
          <a:avLst>
            <a:gd name="adj" fmla="val 14084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E8FBC8-641E-4B9D-8CDB-3231B68AF353}">
      <dsp:nvSpPr>
        <dsp:cNvPr id="0" name=""/>
        <dsp:cNvSpPr/>
      </dsp:nvSpPr>
      <dsp:spPr>
        <a:xfrm>
          <a:off x="1599459" y="1234409"/>
          <a:ext cx="1084379" cy="180729"/>
        </a:xfrm>
        <a:prstGeom prst="parallelogram">
          <a:avLst>
            <a:gd name="adj" fmla="val 140840"/>
          </a:avLst>
        </a:prstGeom>
        <a:solidFill>
          <a:schemeClr val="accent5">
            <a:hueOff val="120631"/>
            <a:satOff val="415"/>
            <a:lumOff val="-19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C2D9D8-8B43-4599-A1AA-17B34CF65541}">
      <dsp:nvSpPr>
        <dsp:cNvPr id="0" name=""/>
        <dsp:cNvSpPr/>
      </dsp:nvSpPr>
      <dsp:spPr>
        <a:xfrm>
          <a:off x="2747094" y="1234409"/>
          <a:ext cx="1084379" cy="180729"/>
        </a:xfrm>
        <a:prstGeom prst="parallelogram">
          <a:avLst>
            <a:gd name="adj" fmla="val 140840"/>
          </a:avLst>
        </a:prstGeom>
        <a:solidFill>
          <a:schemeClr val="accent5">
            <a:hueOff val="241261"/>
            <a:satOff val="829"/>
            <a:lumOff val="-398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E46627-640E-4428-99F7-C09C4617E360}">
      <dsp:nvSpPr>
        <dsp:cNvPr id="0" name=""/>
        <dsp:cNvSpPr/>
      </dsp:nvSpPr>
      <dsp:spPr>
        <a:xfrm>
          <a:off x="3894729" y="1234409"/>
          <a:ext cx="1084379" cy="180729"/>
        </a:xfrm>
        <a:prstGeom prst="parallelogram">
          <a:avLst>
            <a:gd name="adj" fmla="val 140840"/>
          </a:avLst>
        </a:prstGeom>
        <a:solidFill>
          <a:schemeClr val="accent5">
            <a:hueOff val="361892"/>
            <a:satOff val="1244"/>
            <a:lumOff val="-59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9586B5-2B2D-4D7B-9307-F205FB821790}">
      <dsp:nvSpPr>
        <dsp:cNvPr id="0" name=""/>
        <dsp:cNvSpPr/>
      </dsp:nvSpPr>
      <dsp:spPr>
        <a:xfrm>
          <a:off x="5042364" y="1234409"/>
          <a:ext cx="1084379" cy="180729"/>
        </a:xfrm>
        <a:prstGeom prst="parallelogram">
          <a:avLst>
            <a:gd name="adj" fmla="val 140840"/>
          </a:avLst>
        </a:prstGeom>
        <a:solidFill>
          <a:schemeClr val="accent5">
            <a:hueOff val="482522"/>
            <a:satOff val="1659"/>
            <a:lumOff val="-79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DFC777-EDC5-4F26-BA39-35C60E77EC6C}">
      <dsp:nvSpPr>
        <dsp:cNvPr id="0" name=""/>
        <dsp:cNvSpPr/>
      </dsp:nvSpPr>
      <dsp:spPr>
        <a:xfrm>
          <a:off x="6189999" y="1234409"/>
          <a:ext cx="1084379" cy="180729"/>
        </a:xfrm>
        <a:prstGeom prst="parallelogram">
          <a:avLst>
            <a:gd name="adj" fmla="val 140840"/>
          </a:avLst>
        </a:prstGeom>
        <a:solidFill>
          <a:schemeClr val="accent5">
            <a:hueOff val="603153"/>
            <a:satOff val="2073"/>
            <a:lumOff val="-99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808EA3-94D9-4610-9DD8-7305030F5D2A}">
      <dsp:nvSpPr>
        <dsp:cNvPr id="0" name=""/>
        <dsp:cNvSpPr/>
      </dsp:nvSpPr>
      <dsp:spPr>
        <a:xfrm>
          <a:off x="7337634" y="1234409"/>
          <a:ext cx="1084379" cy="180729"/>
        </a:xfrm>
        <a:prstGeom prst="parallelogram">
          <a:avLst>
            <a:gd name="adj" fmla="val 140840"/>
          </a:avLst>
        </a:prstGeom>
        <a:solidFill>
          <a:schemeClr val="accent5">
            <a:hueOff val="723783"/>
            <a:satOff val="2488"/>
            <a:lumOff val="-119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A7B406-160D-4C1B-B78F-15752E5EBBC0}">
      <dsp:nvSpPr>
        <dsp:cNvPr id="0" name=""/>
        <dsp:cNvSpPr/>
      </dsp:nvSpPr>
      <dsp:spPr>
        <a:xfrm>
          <a:off x="451824" y="1514510"/>
          <a:ext cx="8132846" cy="7393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s-ES" sz="1900" kern="1200" dirty="0" smtClean="0"/>
            <a:t>la dolarización permitió que los bancos prestaran a largo plazo </a:t>
          </a:r>
          <a:endParaRPr lang="es-EC" sz="1900" kern="1200" dirty="0"/>
        </a:p>
      </dsp:txBody>
      <dsp:txXfrm>
        <a:off x="451824" y="1514510"/>
        <a:ext cx="8132846" cy="739349"/>
      </dsp:txXfrm>
    </dsp:sp>
    <dsp:sp modelId="{9377FAF8-A190-4254-BFB4-6BB904CD4BCB}">
      <dsp:nvSpPr>
        <dsp:cNvPr id="0" name=""/>
        <dsp:cNvSpPr/>
      </dsp:nvSpPr>
      <dsp:spPr>
        <a:xfrm>
          <a:off x="451824" y="2253860"/>
          <a:ext cx="1084379" cy="180729"/>
        </a:xfrm>
        <a:prstGeom prst="parallelogram">
          <a:avLst>
            <a:gd name="adj" fmla="val 140840"/>
          </a:avLst>
        </a:prstGeom>
        <a:solidFill>
          <a:schemeClr val="accent5">
            <a:hueOff val="844414"/>
            <a:satOff val="2903"/>
            <a:lumOff val="-139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837B73D-FF71-4681-A40C-8DED2E6FF49A}">
      <dsp:nvSpPr>
        <dsp:cNvPr id="0" name=""/>
        <dsp:cNvSpPr/>
      </dsp:nvSpPr>
      <dsp:spPr>
        <a:xfrm>
          <a:off x="1599459" y="2253860"/>
          <a:ext cx="1084379" cy="180729"/>
        </a:xfrm>
        <a:prstGeom prst="parallelogram">
          <a:avLst>
            <a:gd name="adj" fmla="val 140840"/>
          </a:avLst>
        </a:prstGeom>
        <a:solidFill>
          <a:schemeClr val="accent5">
            <a:hueOff val="965044"/>
            <a:satOff val="3317"/>
            <a:lumOff val="-159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C2E15F-EEB1-47B2-9D82-4348C8D0E110}">
      <dsp:nvSpPr>
        <dsp:cNvPr id="0" name=""/>
        <dsp:cNvSpPr/>
      </dsp:nvSpPr>
      <dsp:spPr>
        <a:xfrm>
          <a:off x="2747094" y="2253860"/>
          <a:ext cx="1084379" cy="180729"/>
        </a:xfrm>
        <a:prstGeom prst="parallelogram">
          <a:avLst>
            <a:gd name="adj" fmla="val 140840"/>
          </a:avLst>
        </a:prstGeom>
        <a:solidFill>
          <a:schemeClr val="accent5">
            <a:hueOff val="1085675"/>
            <a:satOff val="3732"/>
            <a:lumOff val="-179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911236-9F52-4758-A8D0-2FB1E558A826}">
      <dsp:nvSpPr>
        <dsp:cNvPr id="0" name=""/>
        <dsp:cNvSpPr/>
      </dsp:nvSpPr>
      <dsp:spPr>
        <a:xfrm>
          <a:off x="3894729" y="2253860"/>
          <a:ext cx="1084379" cy="180729"/>
        </a:xfrm>
        <a:prstGeom prst="parallelogram">
          <a:avLst>
            <a:gd name="adj" fmla="val 140840"/>
          </a:avLst>
        </a:prstGeom>
        <a:solidFill>
          <a:schemeClr val="accent5">
            <a:hueOff val="1206305"/>
            <a:satOff val="4147"/>
            <a:lumOff val="-198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879A7B-5E28-42C2-A04A-1D723EED3DE5}">
      <dsp:nvSpPr>
        <dsp:cNvPr id="0" name=""/>
        <dsp:cNvSpPr/>
      </dsp:nvSpPr>
      <dsp:spPr>
        <a:xfrm>
          <a:off x="5042364" y="2253860"/>
          <a:ext cx="1084379" cy="180729"/>
        </a:xfrm>
        <a:prstGeom prst="parallelogram">
          <a:avLst>
            <a:gd name="adj" fmla="val 140840"/>
          </a:avLst>
        </a:prstGeom>
        <a:solidFill>
          <a:schemeClr val="accent5">
            <a:hueOff val="1326936"/>
            <a:satOff val="4561"/>
            <a:lumOff val="-218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F0FC2-471E-442C-9F98-FE2401B014A6}">
      <dsp:nvSpPr>
        <dsp:cNvPr id="0" name=""/>
        <dsp:cNvSpPr/>
      </dsp:nvSpPr>
      <dsp:spPr>
        <a:xfrm>
          <a:off x="6189999" y="2253860"/>
          <a:ext cx="1084379" cy="180729"/>
        </a:xfrm>
        <a:prstGeom prst="parallelogram">
          <a:avLst>
            <a:gd name="adj" fmla="val 140840"/>
          </a:avLst>
        </a:prstGeom>
        <a:solidFill>
          <a:schemeClr val="accent5">
            <a:hueOff val="1447566"/>
            <a:satOff val="4976"/>
            <a:lumOff val="-238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C526B5A-C042-4B7D-A5F4-24EF3C6FDFEF}">
      <dsp:nvSpPr>
        <dsp:cNvPr id="0" name=""/>
        <dsp:cNvSpPr/>
      </dsp:nvSpPr>
      <dsp:spPr>
        <a:xfrm>
          <a:off x="7337634" y="2253860"/>
          <a:ext cx="1084379" cy="180729"/>
        </a:xfrm>
        <a:prstGeom prst="parallelogram">
          <a:avLst>
            <a:gd name="adj" fmla="val 140840"/>
          </a:avLst>
        </a:prstGeom>
        <a:solidFill>
          <a:schemeClr val="accent5">
            <a:hueOff val="1568197"/>
            <a:satOff val="5391"/>
            <a:lumOff val="-2586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1C3BBA-C6FE-4A12-A682-32AF13D5D52E}">
      <dsp:nvSpPr>
        <dsp:cNvPr id="0" name=""/>
        <dsp:cNvSpPr/>
      </dsp:nvSpPr>
      <dsp:spPr>
        <a:xfrm>
          <a:off x="451824" y="2533961"/>
          <a:ext cx="8132846" cy="7393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s-ES" sz="1900" kern="1200" dirty="0" smtClean="0"/>
            <a:t>desapareció la segmentación del mercado </a:t>
          </a:r>
          <a:endParaRPr lang="es-EC" sz="1900" kern="1200" dirty="0"/>
        </a:p>
      </dsp:txBody>
      <dsp:txXfrm>
        <a:off x="451824" y="2533961"/>
        <a:ext cx="8132846" cy="739349"/>
      </dsp:txXfrm>
    </dsp:sp>
    <dsp:sp modelId="{E25103CC-60CD-4C4C-9FBF-DD0DE9035C00}">
      <dsp:nvSpPr>
        <dsp:cNvPr id="0" name=""/>
        <dsp:cNvSpPr/>
      </dsp:nvSpPr>
      <dsp:spPr>
        <a:xfrm>
          <a:off x="451824" y="3273311"/>
          <a:ext cx="1084379" cy="180729"/>
        </a:xfrm>
        <a:prstGeom prst="parallelogram">
          <a:avLst>
            <a:gd name="adj" fmla="val 140840"/>
          </a:avLst>
        </a:prstGeom>
        <a:solidFill>
          <a:schemeClr val="accent5">
            <a:hueOff val="1688827"/>
            <a:satOff val="5805"/>
            <a:lumOff val="-278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AC895A-0D53-4158-AA05-CBD489E7EC4C}">
      <dsp:nvSpPr>
        <dsp:cNvPr id="0" name=""/>
        <dsp:cNvSpPr/>
      </dsp:nvSpPr>
      <dsp:spPr>
        <a:xfrm>
          <a:off x="1599459" y="3273311"/>
          <a:ext cx="1084379" cy="180729"/>
        </a:xfrm>
        <a:prstGeom prst="parallelogram">
          <a:avLst>
            <a:gd name="adj" fmla="val 140840"/>
          </a:avLst>
        </a:prstGeom>
        <a:solidFill>
          <a:schemeClr val="accent5">
            <a:hueOff val="1809458"/>
            <a:satOff val="6220"/>
            <a:lumOff val="-298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74F719-6CF5-4377-A7F5-86C77B4D2C6D}">
      <dsp:nvSpPr>
        <dsp:cNvPr id="0" name=""/>
        <dsp:cNvSpPr/>
      </dsp:nvSpPr>
      <dsp:spPr>
        <a:xfrm>
          <a:off x="2747094" y="3273311"/>
          <a:ext cx="1084379" cy="180729"/>
        </a:xfrm>
        <a:prstGeom prst="parallelogram">
          <a:avLst>
            <a:gd name="adj" fmla="val 140840"/>
          </a:avLst>
        </a:prstGeom>
        <a:solidFill>
          <a:schemeClr val="accent5">
            <a:hueOff val="1930088"/>
            <a:satOff val="6635"/>
            <a:lumOff val="-318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D7118B-0B85-4870-9DF9-EEFDC3B4A9F8}">
      <dsp:nvSpPr>
        <dsp:cNvPr id="0" name=""/>
        <dsp:cNvSpPr/>
      </dsp:nvSpPr>
      <dsp:spPr>
        <a:xfrm>
          <a:off x="3894729" y="3273311"/>
          <a:ext cx="1084379" cy="180729"/>
        </a:xfrm>
        <a:prstGeom prst="parallelogram">
          <a:avLst>
            <a:gd name="adj" fmla="val 140840"/>
          </a:avLst>
        </a:prstGeom>
        <a:solidFill>
          <a:schemeClr val="accent5">
            <a:hueOff val="2050719"/>
            <a:satOff val="7049"/>
            <a:lumOff val="-3382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3FBE20-ED4C-4743-84C3-F11AEFA4BDD6}">
      <dsp:nvSpPr>
        <dsp:cNvPr id="0" name=""/>
        <dsp:cNvSpPr/>
      </dsp:nvSpPr>
      <dsp:spPr>
        <a:xfrm>
          <a:off x="5042364" y="3273311"/>
          <a:ext cx="1084379" cy="180729"/>
        </a:xfrm>
        <a:prstGeom prst="parallelogram">
          <a:avLst>
            <a:gd name="adj" fmla="val 140840"/>
          </a:avLst>
        </a:prstGeom>
        <a:solidFill>
          <a:schemeClr val="accent5">
            <a:hueOff val="2171350"/>
            <a:satOff val="7464"/>
            <a:lumOff val="-358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D90841-F16C-4E41-B4DD-A7E0B79B1EEB}">
      <dsp:nvSpPr>
        <dsp:cNvPr id="0" name=""/>
        <dsp:cNvSpPr/>
      </dsp:nvSpPr>
      <dsp:spPr>
        <a:xfrm>
          <a:off x="6189999" y="3273311"/>
          <a:ext cx="1084379" cy="180729"/>
        </a:xfrm>
        <a:prstGeom prst="parallelogram">
          <a:avLst>
            <a:gd name="adj" fmla="val 140840"/>
          </a:avLst>
        </a:prstGeom>
        <a:solidFill>
          <a:schemeClr val="accent5">
            <a:hueOff val="2291980"/>
            <a:satOff val="7879"/>
            <a:lumOff val="-378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62E92C9-A2A3-4AFC-918F-0AA7C7AA95CA}">
      <dsp:nvSpPr>
        <dsp:cNvPr id="0" name=""/>
        <dsp:cNvSpPr/>
      </dsp:nvSpPr>
      <dsp:spPr>
        <a:xfrm>
          <a:off x="7337634" y="3273311"/>
          <a:ext cx="1084379" cy="180729"/>
        </a:xfrm>
        <a:prstGeom prst="parallelogram">
          <a:avLst>
            <a:gd name="adj" fmla="val 140840"/>
          </a:avLst>
        </a:prstGeom>
        <a:solidFill>
          <a:schemeClr val="accent5">
            <a:hueOff val="2412610"/>
            <a:satOff val="8293"/>
            <a:lumOff val="-3979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E28A79-DEFE-4B6C-814F-61370437E0CF}">
      <dsp:nvSpPr>
        <dsp:cNvPr id="0" name=""/>
        <dsp:cNvSpPr/>
      </dsp:nvSpPr>
      <dsp:spPr>
        <a:xfrm>
          <a:off x="451824" y="3553412"/>
          <a:ext cx="8132846" cy="7393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s-ES" sz="1900" kern="1200" dirty="0" smtClean="0"/>
            <a:t>la dolarización les quitó a los políticos el poder de inflar la economía a través de imprimir dinero</a:t>
          </a:r>
          <a:endParaRPr lang="es-EC" sz="1900" kern="1200" dirty="0"/>
        </a:p>
      </dsp:txBody>
      <dsp:txXfrm>
        <a:off x="451824" y="3553412"/>
        <a:ext cx="8132846" cy="739349"/>
      </dsp:txXfrm>
    </dsp:sp>
    <dsp:sp modelId="{C3563714-BFAA-43C2-AD8E-B60DCFE65161}">
      <dsp:nvSpPr>
        <dsp:cNvPr id="0" name=""/>
        <dsp:cNvSpPr/>
      </dsp:nvSpPr>
      <dsp:spPr>
        <a:xfrm>
          <a:off x="451824" y="4292761"/>
          <a:ext cx="1084379" cy="180729"/>
        </a:xfrm>
        <a:prstGeom prst="parallelogram">
          <a:avLst>
            <a:gd name="adj" fmla="val 140840"/>
          </a:avLst>
        </a:prstGeom>
        <a:solidFill>
          <a:schemeClr val="accent5">
            <a:hueOff val="2533241"/>
            <a:satOff val="8708"/>
            <a:lumOff val="-4178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A1ED9E-C5FC-490C-94A7-E6469CD34FC4}">
      <dsp:nvSpPr>
        <dsp:cNvPr id="0" name=""/>
        <dsp:cNvSpPr/>
      </dsp:nvSpPr>
      <dsp:spPr>
        <a:xfrm>
          <a:off x="1599459" y="4292761"/>
          <a:ext cx="1084379" cy="180729"/>
        </a:xfrm>
        <a:prstGeom prst="parallelogram">
          <a:avLst>
            <a:gd name="adj" fmla="val 140840"/>
          </a:avLst>
        </a:prstGeom>
        <a:solidFill>
          <a:schemeClr val="accent5">
            <a:hueOff val="2653872"/>
            <a:satOff val="9123"/>
            <a:lumOff val="-437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F15EBC3-D696-4513-88CC-DDA535CA70DB}">
      <dsp:nvSpPr>
        <dsp:cNvPr id="0" name=""/>
        <dsp:cNvSpPr/>
      </dsp:nvSpPr>
      <dsp:spPr>
        <a:xfrm>
          <a:off x="2747094" y="4292761"/>
          <a:ext cx="1084379" cy="180729"/>
        </a:xfrm>
        <a:prstGeom prst="parallelogram">
          <a:avLst>
            <a:gd name="adj" fmla="val 140840"/>
          </a:avLst>
        </a:prstGeom>
        <a:solidFill>
          <a:schemeClr val="accent5">
            <a:hueOff val="2774502"/>
            <a:satOff val="9537"/>
            <a:lumOff val="-457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0B9CD8-47D0-42FC-A699-E0D8F6BF1827}">
      <dsp:nvSpPr>
        <dsp:cNvPr id="0" name=""/>
        <dsp:cNvSpPr/>
      </dsp:nvSpPr>
      <dsp:spPr>
        <a:xfrm>
          <a:off x="3894729" y="4292761"/>
          <a:ext cx="1084379" cy="180729"/>
        </a:xfrm>
        <a:prstGeom prst="parallelogram">
          <a:avLst>
            <a:gd name="adj" fmla="val 140840"/>
          </a:avLst>
        </a:prstGeom>
        <a:solidFill>
          <a:schemeClr val="accent5">
            <a:hueOff val="2895133"/>
            <a:satOff val="9952"/>
            <a:lumOff val="-477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716CC9-2CD8-43EF-BD3F-3C994127F5F7}">
      <dsp:nvSpPr>
        <dsp:cNvPr id="0" name=""/>
        <dsp:cNvSpPr/>
      </dsp:nvSpPr>
      <dsp:spPr>
        <a:xfrm>
          <a:off x="5042364" y="4292761"/>
          <a:ext cx="1084379" cy="180729"/>
        </a:xfrm>
        <a:prstGeom prst="parallelogram">
          <a:avLst>
            <a:gd name="adj" fmla="val 140840"/>
          </a:avLst>
        </a:prstGeom>
        <a:solidFill>
          <a:schemeClr val="accent5">
            <a:hueOff val="3015763"/>
            <a:satOff val="10367"/>
            <a:lumOff val="-497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99D8AD-82BC-4809-BA01-EEFA82FDE8CA}">
      <dsp:nvSpPr>
        <dsp:cNvPr id="0" name=""/>
        <dsp:cNvSpPr/>
      </dsp:nvSpPr>
      <dsp:spPr>
        <a:xfrm>
          <a:off x="6189999" y="4292761"/>
          <a:ext cx="1084379" cy="180729"/>
        </a:xfrm>
        <a:prstGeom prst="parallelogram">
          <a:avLst>
            <a:gd name="adj" fmla="val 140840"/>
          </a:avLst>
        </a:prstGeom>
        <a:solidFill>
          <a:schemeClr val="accent5">
            <a:hueOff val="3136394"/>
            <a:satOff val="10781"/>
            <a:lumOff val="-5173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900449-8C90-4E39-9BE3-B8D20629497C}">
      <dsp:nvSpPr>
        <dsp:cNvPr id="0" name=""/>
        <dsp:cNvSpPr/>
      </dsp:nvSpPr>
      <dsp:spPr>
        <a:xfrm>
          <a:off x="7337634" y="4292761"/>
          <a:ext cx="1084379" cy="180729"/>
        </a:xfrm>
        <a:prstGeom prst="parallelogram">
          <a:avLst>
            <a:gd name="adj" fmla="val 140840"/>
          </a:avLst>
        </a:prstGeom>
        <a:solidFill>
          <a:schemeClr val="accent5">
            <a:hueOff val="3257024"/>
            <a:satOff val="11196"/>
            <a:lumOff val="-53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F230F-1098-40CC-89EB-DA278048300C}">
      <dsp:nvSpPr>
        <dsp:cNvPr id="0" name=""/>
        <dsp:cNvSpPr/>
      </dsp:nvSpPr>
      <dsp:spPr>
        <a:xfrm>
          <a:off x="741826" y="1451638"/>
          <a:ext cx="1381617" cy="9215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EC" sz="1300" kern="1200" dirty="0" smtClean="0"/>
            <a:t>Emisión y conversión de todos los billetes.</a:t>
          </a:r>
          <a:endParaRPr lang="es-EC" sz="1300" kern="1200" dirty="0"/>
        </a:p>
      </dsp:txBody>
      <dsp:txXfrm>
        <a:off x="962885" y="1451638"/>
        <a:ext cx="1160558" cy="921538"/>
      </dsp:txXfrm>
    </dsp:sp>
    <dsp:sp modelId="{484C7813-F45B-45A3-A436-0732BF281C9C}">
      <dsp:nvSpPr>
        <dsp:cNvPr id="0" name=""/>
        <dsp:cNvSpPr/>
      </dsp:nvSpPr>
      <dsp:spPr>
        <a:xfrm>
          <a:off x="4963" y="1083206"/>
          <a:ext cx="921078" cy="9210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dirty="0"/>
        </a:p>
      </dsp:txBody>
      <dsp:txXfrm>
        <a:off x="139852" y="1218095"/>
        <a:ext cx="651300" cy="651300"/>
      </dsp:txXfrm>
    </dsp:sp>
    <dsp:sp modelId="{09465496-C35D-4004-9335-6DEE174326D6}">
      <dsp:nvSpPr>
        <dsp:cNvPr id="0" name=""/>
        <dsp:cNvSpPr/>
      </dsp:nvSpPr>
      <dsp:spPr>
        <a:xfrm>
          <a:off x="3044522" y="1451638"/>
          <a:ext cx="1381617" cy="9215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EC" sz="1300" kern="1200" dirty="0" smtClean="0"/>
            <a:t>Estabilización del cambio internacional.</a:t>
          </a:r>
          <a:endParaRPr lang="es-EC" sz="1300" kern="1200" dirty="0"/>
        </a:p>
      </dsp:txBody>
      <dsp:txXfrm>
        <a:off x="3265581" y="1451638"/>
        <a:ext cx="1160558" cy="921538"/>
      </dsp:txXfrm>
    </dsp:sp>
    <dsp:sp modelId="{1CF2A163-F3EC-44E7-AA43-056FB905AAF4}">
      <dsp:nvSpPr>
        <dsp:cNvPr id="0" name=""/>
        <dsp:cNvSpPr/>
      </dsp:nvSpPr>
      <dsp:spPr>
        <a:xfrm>
          <a:off x="2307659" y="1083206"/>
          <a:ext cx="921078" cy="9210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dirty="0"/>
        </a:p>
      </dsp:txBody>
      <dsp:txXfrm>
        <a:off x="2442548" y="1218095"/>
        <a:ext cx="651300" cy="651300"/>
      </dsp:txXfrm>
    </dsp:sp>
    <dsp:sp modelId="{3F0DD73D-B8A4-421F-B9A7-9DE7B64B2404}">
      <dsp:nvSpPr>
        <dsp:cNvPr id="0" name=""/>
        <dsp:cNvSpPr/>
      </dsp:nvSpPr>
      <dsp:spPr>
        <a:xfrm>
          <a:off x="5347218" y="1451638"/>
          <a:ext cx="1381617" cy="9215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EC" sz="1300" kern="1200" dirty="0" smtClean="0"/>
            <a:t>Regulación de los tipos de descuento.</a:t>
          </a:r>
          <a:endParaRPr lang="es-EC" sz="1300" kern="1200" dirty="0"/>
        </a:p>
      </dsp:txBody>
      <dsp:txXfrm>
        <a:off x="5568277" y="1451638"/>
        <a:ext cx="1160558" cy="921538"/>
      </dsp:txXfrm>
    </dsp:sp>
    <dsp:sp modelId="{1CEB9A27-B623-44FF-B896-EA61A7BEE66C}">
      <dsp:nvSpPr>
        <dsp:cNvPr id="0" name=""/>
        <dsp:cNvSpPr/>
      </dsp:nvSpPr>
      <dsp:spPr>
        <a:xfrm>
          <a:off x="4610355" y="1083206"/>
          <a:ext cx="921078" cy="9210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78050">
            <a:lnSpc>
              <a:spcPct val="90000"/>
            </a:lnSpc>
            <a:spcBef>
              <a:spcPct val="0"/>
            </a:spcBef>
            <a:spcAft>
              <a:spcPct val="35000"/>
            </a:spcAft>
          </a:pPr>
          <a:endParaRPr lang="es-EC" sz="4900" kern="1200" dirty="0"/>
        </a:p>
      </dsp:txBody>
      <dsp:txXfrm>
        <a:off x="4745244" y="1218095"/>
        <a:ext cx="651300" cy="651300"/>
      </dsp:txXfrm>
    </dsp:sp>
    <dsp:sp modelId="{8199A4D2-BF7E-4440-8B29-11ED6383A3B9}">
      <dsp:nvSpPr>
        <dsp:cNvPr id="0" name=""/>
        <dsp:cNvSpPr/>
      </dsp:nvSpPr>
      <dsp:spPr>
        <a:xfrm>
          <a:off x="7649914" y="1451638"/>
          <a:ext cx="1381617" cy="9215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EC" sz="1300" kern="1200" dirty="0" smtClean="0"/>
            <a:t>Ayuda a los bancos en épocas de emergencia.</a:t>
          </a:r>
          <a:endParaRPr lang="es-EC" sz="1300" kern="1200" dirty="0"/>
        </a:p>
      </dsp:txBody>
      <dsp:txXfrm>
        <a:off x="7870973" y="1451638"/>
        <a:ext cx="1160558" cy="921538"/>
      </dsp:txXfrm>
    </dsp:sp>
    <dsp:sp modelId="{11152205-60DE-4C4F-BC8B-E20AE94A1857}">
      <dsp:nvSpPr>
        <dsp:cNvPr id="0" name=""/>
        <dsp:cNvSpPr/>
      </dsp:nvSpPr>
      <dsp:spPr>
        <a:xfrm>
          <a:off x="6913051" y="1083206"/>
          <a:ext cx="921078" cy="9210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78050">
            <a:lnSpc>
              <a:spcPct val="90000"/>
            </a:lnSpc>
            <a:spcBef>
              <a:spcPct val="0"/>
            </a:spcBef>
            <a:spcAft>
              <a:spcPct val="35000"/>
            </a:spcAft>
          </a:pPr>
          <a:endParaRPr lang="es-EC" sz="4900" kern="1200" dirty="0"/>
        </a:p>
      </dsp:txBody>
      <dsp:txXfrm>
        <a:off x="7047940" y="1218095"/>
        <a:ext cx="651300" cy="6513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A26E-24AC-4FA3-ADC0-AC0185729DB1}">
      <dsp:nvSpPr>
        <dsp:cNvPr id="0" name=""/>
        <dsp:cNvSpPr/>
      </dsp:nvSpPr>
      <dsp:spPr>
        <a:xfrm>
          <a:off x="1214681" y="1032534"/>
          <a:ext cx="2102105" cy="2102425"/>
        </a:xfrm>
        <a:prstGeom prst="circularArrow">
          <a:avLst>
            <a:gd name="adj1" fmla="val 10980"/>
            <a:gd name="adj2" fmla="val 1142322"/>
            <a:gd name="adj3" fmla="val 4500000"/>
            <a:gd name="adj4" fmla="val 10800000"/>
            <a:gd name="adj5" fmla="val 12500"/>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A43F06-FEBC-490E-825E-23DE5A1F6AE3}">
      <dsp:nvSpPr>
        <dsp:cNvPr id="0" name=""/>
        <dsp:cNvSpPr/>
      </dsp:nvSpPr>
      <dsp:spPr>
        <a:xfrm>
          <a:off x="1679315" y="1791573"/>
          <a:ext cx="1168099" cy="5839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Art. 302</a:t>
          </a:r>
          <a:endParaRPr lang="es-EC" sz="2500" kern="1200" dirty="0"/>
        </a:p>
      </dsp:txBody>
      <dsp:txXfrm>
        <a:off x="1679315" y="1791573"/>
        <a:ext cx="1168099" cy="583910"/>
      </dsp:txXfrm>
    </dsp:sp>
    <dsp:sp modelId="{3B92513B-07F4-4529-B391-7CAB9E4203BB}">
      <dsp:nvSpPr>
        <dsp:cNvPr id="0" name=""/>
        <dsp:cNvSpPr/>
      </dsp:nvSpPr>
      <dsp:spPr>
        <a:xfrm>
          <a:off x="630829" y="2240533"/>
          <a:ext cx="2102105" cy="2102425"/>
        </a:xfrm>
        <a:prstGeom prst="leftCircularArrow">
          <a:avLst>
            <a:gd name="adj1" fmla="val 10980"/>
            <a:gd name="adj2" fmla="val 1142322"/>
            <a:gd name="adj3" fmla="val 6300000"/>
            <a:gd name="adj4" fmla="val 18900000"/>
            <a:gd name="adj5" fmla="val 12500"/>
          </a:avLst>
        </a:prstGeom>
        <a:solidFill>
          <a:schemeClr val="accent5">
            <a:hueOff val="1628512"/>
            <a:satOff val="5598"/>
            <a:lumOff val="-268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0BBA9B-C277-4892-B8FC-37A5795378E2}">
      <dsp:nvSpPr>
        <dsp:cNvPr id="0" name=""/>
        <dsp:cNvSpPr/>
      </dsp:nvSpPr>
      <dsp:spPr>
        <a:xfrm>
          <a:off x="1097832" y="3006560"/>
          <a:ext cx="1168099" cy="5839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Art. 303</a:t>
          </a:r>
          <a:endParaRPr lang="es-EC" sz="2500" kern="1200" dirty="0"/>
        </a:p>
      </dsp:txBody>
      <dsp:txXfrm>
        <a:off x="1097832" y="3006560"/>
        <a:ext cx="1168099" cy="583910"/>
      </dsp:txXfrm>
    </dsp:sp>
    <dsp:sp modelId="{AC3813FF-4DFF-4534-A2EF-64C7AB2CAE82}">
      <dsp:nvSpPr>
        <dsp:cNvPr id="0" name=""/>
        <dsp:cNvSpPr/>
      </dsp:nvSpPr>
      <dsp:spPr>
        <a:xfrm>
          <a:off x="1364296" y="3593090"/>
          <a:ext cx="1806034" cy="1806758"/>
        </a:xfrm>
        <a:prstGeom prst="blockArc">
          <a:avLst>
            <a:gd name="adj1" fmla="val 13500000"/>
            <a:gd name="adj2" fmla="val 10800000"/>
            <a:gd name="adj3" fmla="val 12740"/>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B96C39-AE89-406E-8DE6-E48930AB6903}">
      <dsp:nvSpPr>
        <dsp:cNvPr id="0" name=""/>
        <dsp:cNvSpPr/>
      </dsp:nvSpPr>
      <dsp:spPr>
        <a:xfrm>
          <a:off x="1682079" y="4223294"/>
          <a:ext cx="1168099" cy="5839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Art. </a:t>
          </a:r>
          <a:r>
            <a:rPr lang="es-EC" sz="2500" kern="1200" dirty="0" smtClean="0"/>
            <a:t>299</a:t>
          </a:r>
          <a:endParaRPr lang="es-EC" sz="2500" kern="1200" dirty="0"/>
        </a:p>
      </dsp:txBody>
      <dsp:txXfrm>
        <a:off x="1682079" y="4223294"/>
        <a:ext cx="1168099" cy="5839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547A7-B6EB-4BFA-BC64-4F13507B5282}">
      <dsp:nvSpPr>
        <dsp:cNvPr id="0" name=""/>
        <dsp:cNvSpPr/>
      </dsp:nvSpPr>
      <dsp:spPr>
        <a:xfrm>
          <a:off x="0" y="216037"/>
          <a:ext cx="9132027" cy="4475913"/>
        </a:xfrm>
        <a:prstGeom prst="round2SameRect">
          <a:avLst>
            <a:gd name="adj1" fmla="val 8000"/>
            <a:gd name="adj2" fmla="val 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Gestión de la liquidez de la economía, solidez y seguridad del sistema </a:t>
          </a:r>
          <a:r>
            <a:rPr lang="es-EC" sz="1900" kern="1200" dirty="0" smtClean="0"/>
            <a:t>financiero.</a:t>
          </a:r>
          <a:endParaRPr lang="es-EC" sz="1900" kern="1200" dirty="0"/>
        </a:p>
        <a:p>
          <a:pPr marL="171450" lvl="1" indent="-171450" algn="l" defTabSz="844550">
            <a:lnSpc>
              <a:spcPct val="90000"/>
            </a:lnSpc>
            <a:spcBef>
              <a:spcPct val="0"/>
            </a:spcBef>
            <a:spcAft>
              <a:spcPct val="15000"/>
            </a:spcAft>
            <a:buChar char="••"/>
          </a:pPr>
          <a:r>
            <a:rPr lang="es-EC" sz="1900" kern="1200" dirty="0" smtClean="0"/>
            <a:t>Elaboración y publicación de las estadísticas macroeconómicas</a:t>
          </a:r>
          <a:endParaRPr lang="es-EC" sz="1900" kern="1200" dirty="0"/>
        </a:p>
        <a:p>
          <a:pPr marL="171450" lvl="1" indent="-171450" algn="l" defTabSz="844550">
            <a:lnSpc>
              <a:spcPct val="90000"/>
            </a:lnSpc>
            <a:spcBef>
              <a:spcPct val="0"/>
            </a:spcBef>
            <a:spcAft>
              <a:spcPct val="15000"/>
            </a:spcAft>
            <a:buChar char="••"/>
          </a:pPr>
          <a:r>
            <a:rPr lang="es-EC" sz="1900" kern="1200" dirty="0" smtClean="0"/>
            <a:t>Agente financiero y bancario del Estado</a:t>
          </a:r>
          <a:endParaRPr lang="es-EC" sz="1900" kern="1200" dirty="0"/>
        </a:p>
        <a:p>
          <a:pPr marL="171450" lvl="1" indent="-171450" algn="l" defTabSz="844550">
            <a:lnSpc>
              <a:spcPct val="90000"/>
            </a:lnSpc>
            <a:spcBef>
              <a:spcPct val="0"/>
            </a:spcBef>
            <a:spcAft>
              <a:spcPct val="15000"/>
            </a:spcAft>
            <a:buChar char="••"/>
          </a:pPr>
          <a:r>
            <a:rPr lang="es-EC" sz="1900" kern="1200" dirty="0" smtClean="0"/>
            <a:t>Suministrar los medios de pago necesarios para que el sistema económico opere con eficiencia. </a:t>
          </a:r>
          <a:endParaRPr lang="es-EC" sz="1900" kern="1200" dirty="0"/>
        </a:p>
        <a:p>
          <a:pPr marL="171450" lvl="1" indent="-171450" algn="l" defTabSz="844550">
            <a:lnSpc>
              <a:spcPct val="90000"/>
            </a:lnSpc>
            <a:spcBef>
              <a:spcPct val="0"/>
            </a:spcBef>
            <a:spcAft>
              <a:spcPct val="15000"/>
            </a:spcAft>
            <a:buChar char="••"/>
          </a:pPr>
          <a:r>
            <a:rPr lang="es-EC" sz="1900" kern="1200" dirty="0" smtClean="0"/>
            <a:t>Promover niveles y relaciones entre las tasas de interés, pasivas y activas.</a:t>
          </a:r>
          <a:endParaRPr lang="es-EC" sz="1900" kern="1200" dirty="0"/>
        </a:p>
        <a:p>
          <a:pPr marL="171450" lvl="1" indent="-171450" algn="l" defTabSz="844550">
            <a:lnSpc>
              <a:spcPct val="90000"/>
            </a:lnSpc>
            <a:spcBef>
              <a:spcPct val="0"/>
            </a:spcBef>
            <a:spcAft>
              <a:spcPct val="15000"/>
            </a:spcAft>
            <a:buChar char="••"/>
          </a:pPr>
          <a:r>
            <a:rPr lang="es-EC" sz="1900" kern="1200" dirty="0" smtClean="0"/>
            <a:t>El Presupuesto General del Estado se gestionará a través de una Cuenta Única del Tesoro Nacional abierta en el Banco </a:t>
          </a:r>
          <a:r>
            <a:rPr lang="es-EC" sz="1900" kern="1200" dirty="0" smtClean="0"/>
            <a:t>Nacional del Ecuador; </a:t>
          </a:r>
          <a:r>
            <a:rPr lang="es-EC" sz="1900" kern="1200" dirty="0" smtClean="0"/>
            <a:t>es decir los recursos públicos se manejarán en la banca pública.</a:t>
          </a:r>
          <a:endParaRPr lang="es-EC" sz="1900" kern="1200" dirty="0"/>
        </a:p>
        <a:p>
          <a:pPr marL="171450" lvl="1" indent="-171450" algn="l" defTabSz="844550">
            <a:lnSpc>
              <a:spcPct val="90000"/>
            </a:lnSpc>
            <a:spcBef>
              <a:spcPct val="0"/>
            </a:spcBef>
            <a:spcAft>
              <a:spcPct val="15000"/>
            </a:spcAft>
            <a:buChar char="••"/>
          </a:pPr>
          <a:r>
            <a:rPr lang="es-EC" sz="1900" kern="1200" dirty="0" smtClean="0"/>
            <a:t>Administración e innovación de sistemas de pagos. </a:t>
          </a:r>
          <a:endParaRPr lang="es-EC" sz="1900" kern="1200" dirty="0"/>
        </a:p>
        <a:p>
          <a:pPr marL="171450" lvl="1" indent="-171450" algn="l" defTabSz="844550">
            <a:lnSpc>
              <a:spcPct val="90000"/>
            </a:lnSpc>
            <a:spcBef>
              <a:spcPct val="0"/>
            </a:spcBef>
            <a:spcAft>
              <a:spcPct val="15000"/>
            </a:spcAft>
            <a:buChar char="••"/>
          </a:pPr>
          <a:r>
            <a:rPr lang="es-EC" sz="1900" kern="1200" dirty="0" smtClean="0"/>
            <a:t>Un Banco Central que se involucre activamente en la regulación y la supervisión del sistema bancario y del sistema de pagos, efectúe análisis de las variables macroeconómicas y genere los mecanismos  para financiar el desarrollo.</a:t>
          </a:r>
          <a:endParaRPr lang="es-EC" sz="1900" kern="1200" dirty="0"/>
        </a:p>
        <a:p>
          <a:pPr marL="171450" lvl="1" indent="-171450" algn="l" defTabSz="844550">
            <a:lnSpc>
              <a:spcPct val="90000"/>
            </a:lnSpc>
            <a:spcBef>
              <a:spcPct val="0"/>
            </a:spcBef>
            <a:spcAft>
              <a:spcPct val="15000"/>
            </a:spcAft>
            <a:buChar char="••"/>
          </a:pPr>
          <a:r>
            <a:rPr lang="es-EC" sz="1900" kern="1200" dirty="0" smtClean="0"/>
            <a:t>Administración del Sistema Unitario de Compensación Regional de Pagos SUCRE.</a:t>
          </a:r>
          <a:endParaRPr lang="es-EC" sz="1900" kern="1200" dirty="0"/>
        </a:p>
      </dsp:txBody>
      <dsp:txXfrm>
        <a:off x="104876" y="320913"/>
        <a:ext cx="8922275" cy="4371037"/>
      </dsp:txXfrm>
    </dsp:sp>
    <dsp:sp modelId="{38E85626-EA5C-41AD-BECE-EF1D86F56970}">
      <dsp:nvSpPr>
        <dsp:cNvPr id="0" name=""/>
        <dsp:cNvSpPr/>
      </dsp:nvSpPr>
      <dsp:spPr>
        <a:xfrm>
          <a:off x="5986" y="4505870"/>
          <a:ext cx="9132027" cy="1607848"/>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0" rIns="74930" bIns="0" numCol="1" spcCol="1270" anchor="ctr" anchorCtr="0">
          <a:noAutofit/>
        </a:bodyPr>
        <a:lstStyle/>
        <a:p>
          <a:pPr lvl="0" algn="l" defTabSz="2622550">
            <a:lnSpc>
              <a:spcPct val="100000"/>
            </a:lnSpc>
            <a:spcBef>
              <a:spcPct val="0"/>
            </a:spcBef>
            <a:spcAft>
              <a:spcPts val="0"/>
            </a:spcAft>
          </a:pPr>
          <a:r>
            <a:rPr lang="es-EC" sz="5900" kern="1200" dirty="0" smtClean="0"/>
            <a:t>BANCO ESTATAL</a:t>
          </a:r>
          <a:endParaRPr lang="es-EC" sz="5900" kern="1200" dirty="0"/>
        </a:p>
      </dsp:txBody>
      <dsp:txXfrm>
        <a:off x="5986" y="4505870"/>
        <a:ext cx="6431005" cy="1607848"/>
      </dsp:txXfrm>
    </dsp:sp>
    <dsp:sp modelId="{5B9C03F2-A254-4DB4-B95D-6D1B5D15E200}">
      <dsp:nvSpPr>
        <dsp:cNvPr id="0" name=""/>
        <dsp:cNvSpPr/>
      </dsp:nvSpPr>
      <dsp:spPr>
        <a:xfrm>
          <a:off x="7390810" y="4396653"/>
          <a:ext cx="1753182" cy="1753182"/>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84741-955A-4BF6-B37B-D7FD966E556A}">
      <dsp:nvSpPr>
        <dsp:cNvPr id="0" name=""/>
        <dsp:cNvSpPr/>
      </dsp:nvSpPr>
      <dsp:spPr>
        <a:xfrm>
          <a:off x="-5616822" y="-859990"/>
          <a:ext cx="6688533" cy="6688533"/>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20E54-7E21-4DAA-903F-59457A2A4DD0}">
      <dsp:nvSpPr>
        <dsp:cNvPr id="0" name=""/>
        <dsp:cNvSpPr/>
      </dsp:nvSpPr>
      <dsp:spPr>
        <a:xfrm>
          <a:off x="689635" y="496855"/>
          <a:ext cx="8098782" cy="99371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8758"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Sus orígenes se remontan al año 3400 A.C. en la antigua Mesopotamia o en el código babilónico del año 1800 A.C.</a:t>
          </a:r>
          <a:endParaRPr lang="es-EC" sz="2200" kern="1200" dirty="0"/>
        </a:p>
      </dsp:txBody>
      <dsp:txXfrm>
        <a:off x="689635" y="496855"/>
        <a:ext cx="8098782" cy="993710"/>
      </dsp:txXfrm>
    </dsp:sp>
    <dsp:sp modelId="{3A85AAAF-0517-4294-B144-D48D73544274}">
      <dsp:nvSpPr>
        <dsp:cNvPr id="0" name=""/>
        <dsp:cNvSpPr/>
      </dsp:nvSpPr>
      <dsp:spPr>
        <a:xfrm>
          <a:off x="68566" y="372641"/>
          <a:ext cx="1242138" cy="12421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E9E015-BF84-4B81-8C43-B3BCC75F0A3C}">
      <dsp:nvSpPr>
        <dsp:cNvPr id="0" name=""/>
        <dsp:cNvSpPr/>
      </dsp:nvSpPr>
      <dsp:spPr>
        <a:xfrm>
          <a:off x="1050848" y="1987420"/>
          <a:ext cx="7737569" cy="99371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8758"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Europa del siglo XVII. El primer banco central moderno surgió en Inglaterra en el año 1694, aunque sólo en 1844 adquiriría la forma que tiene actualmente.</a:t>
          </a:r>
          <a:endParaRPr lang="es-EC" sz="2200" kern="1200" dirty="0"/>
        </a:p>
      </dsp:txBody>
      <dsp:txXfrm>
        <a:off x="1050848" y="1987420"/>
        <a:ext cx="7737569" cy="993710"/>
      </dsp:txXfrm>
    </dsp:sp>
    <dsp:sp modelId="{50FB123E-4995-46D1-85FC-A297A3DB8D52}">
      <dsp:nvSpPr>
        <dsp:cNvPr id="0" name=""/>
        <dsp:cNvSpPr/>
      </dsp:nvSpPr>
      <dsp:spPr>
        <a:xfrm>
          <a:off x="429779" y="1863207"/>
          <a:ext cx="1242138" cy="12421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A5A5ACD-C86F-4060-8A44-938C569AA5B2}">
      <dsp:nvSpPr>
        <dsp:cNvPr id="0" name=""/>
        <dsp:cNvSpPr/>
      </dsp:nvSpPr>
      <dsp:spPr>
        <a:xfrm>
          <a:off x="689635" y="3477986"/>
          <a:ext cx="8098782" cy="99371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8758"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Para el caso de América, el país pionero en la construcción de una banca central fue Estados Unidos. </a:t>
          </a:r>
          <a:endParaRPr lang="es-EC" sz="2200" kern="1200" dirty="0"/>
        </a:p>
      </dsp:txBody>
      <dsp:txXfrm>
        <a:off x="689635" y="3477986"/>
        <a:ext cx="8098782" cy="993710"/>
      </dsp:txXfrm>
    </dsp:sp>
    <dsp:sp modelId="{385C0926-ADE7-41F7-BC14-164D0155D8F6}">
      <dsp:nvSpPr>
        <dsp:cNvPr id="0" name=""/>
        <dsp:cNvSpPr/>
      </dsp:nvSpPr>
      <dsp:spPr>
        <a:xfrm>
          <a:off x="68566" y="3353772"/>
          <a:ext cx="1242138" cy="12421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547A7-B6EB-4BFA-BC64-4F13507B5282}">
      <dsp:nvSpPr>
        <dsp:cNvPr id="0" name=""/>
        <dsp:cNvSpPr/>
      </dsp:nvSpPr>
      <dsp:spPr>
        <a:xfrm>
          <a:off x="5986" y="72004"/>
          <a:ext cx="9132027" cy="4475913"/>
        </a:xfrm>
        <a:prstGeom prst="round2SameRect">
          <a:avLst>
            <a:gd name="adj1" fmla="val 8000"/>
            <a:gd name="adj2" fmla="val 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25400" tIns="76200" rIns="25400" bIns="25400" numCol="1" spcCol="1270" anchor="t" anchorCtr="0">
          <a:noAutofit/>
        </a:bodyPr>
        <a:lstStyle/>
        <a:p>
          <a:pPr marL="228600" lvl="1" indent="-228600" algn="l" defTabSz="889000">
            <a:lnSpc>
              <a:spcPct val="100000"/>
            </a:lnSpc>
            <a:spcBef>
              <a:spcPct val="0"/>
            </a:spcBef>
            <a:spcAft>
              <a:spcPts val="0"/>
            </a:spcAft>
            <a:buChar char="••"/>
          </a:pPr>
          <a:r>
            <a:rPr lang="es-EC" sz="2000" kern="1200" dirty="0" smtClean="0"/>
            <a:t>Instrumentar la política de inclusión financiera del Gobierno Nacional.</a:t>
          </a:r>
          <a:endParaRPr lang="es-EC" sz="2000" kern="1200" dirty="0"/>
        </a:p>
        <a:p>
          <a:pPr marL="228600" lvl="1" indent="-228600" algn="l" defTabSz="889000">
            <a:lnSpc>
              <a:spcPct val="100000"/>
            </a:lnSpc>
            <a:spcBef>
              <a:spcPct val="0"/>
            </a:spcBef>
            <a:spcAft>
              <a:spcPts val="0"/>
            </a:spcAft>
            <a:buChar char="••"/>
          </a:pPr>
          <a:r>
            <a:rPr lang="es-EC" sz="2000" kern="1200" dirty="0" smtClean="0"/>
            <a:t>Potenciar el Sistema Nacional de Pagos ya que es preponderante lograr que las entidades que no participan todavía del Sistema Nacional de Pagos lo hagan, hasta consolidar las operaciones financieras en un solo sistema.</a:t>
          </a:r>
          <a:endParaRPr lang="es-EC" sz="2000" kern="1200" dirty="0"/>
        </a:p>
        <a:p>
          <a:pPr marL="228600" lvl="1" indent="-228600" algn="l" defTabSz="889000">
            <a:lnSpc>
              <a:spcPct val="100000"/>
            </a:lnSpc>
            <a:spcBef>
              <a:spcPct val="0"/>
            </a:spcBef>
            <a:spcAft>
              <a:spcPts val="0"/>
            </a:spcAft>
            <a:buChar char="••"/>
          </a:pPr>
          <a:r>
            <a:rPr lang="es-EC" sz="2000" kern="1200" dirty="0" smtClean="0"/>
            <a:t>Realizar de manera continua una campaña para el buen uso de los billetes, ya que el mismo representa un gasto para el Gobierno.</a:t>
          </a:r>
          <a:endParaRPr lang="es-EC" sz="2000" kern="1200" dirty="0"/>
        </a:p>
        <a:p>
          <a:pPr marL="228600" lvl="1" indent="-228600" algn="l" defTabSz="889000">
            <a:lnSpc>
              <a:spcPct val="100000"/>
            </a:lnSpc>
            <a:spcBef>
              <a:spcPct val="0"/>
            </a:spcBef>
            <a:spcAft>
              <a:spcPts val="0"/>
            </a:spcAft>
            <a:buChar char="••"/>
          </a:pPr>
          <a:r>
            <a:rPr lang="es-EC" sz="2000" kern="1200" dirty="0" smtClean="0"/>
            <a:t>Contribuir a la formación económica de niños y jóvenes de manera complementaria con la formación que reciben en la escuela, a fin de brindarles las herramientas necesarias para acceder a una mayor y mejor información en el futuro, que les permita tomar adecuadamente sus decisiones de consumo, crédito, ahorro e inversión. </a:t>
          </a:r>
          <a:endParaRPr lang="es-EC" sz="2000" kern="1200" dirty="0"/>
        </a:p>
        <a:p>
          <a:pPr marL="228600" lvl="1" indent="-228600" algn="l" defTabSz="889000">
            <a:lnSpc>
              <a:spcPct val="100000"/>
            </a:lnSpc>
            <a:spcBef>
              <a:spcPct val="0"/>
            </a:spcBef>
            <a:spcAft>
              <a:spcPts val="0"/>
            </a:spcAft>
            <a:buChar char="••"/>
          </a:pPr>
          <a:r>
            <a:rPr lang="es-EC" sz="2000" kern="1200" dirty="0" smtClean="0"/>
            <a:t>Ser apoyo y garantía para el BIESS en los desembolsos y cumplimientos de pagos según las tablas de amortización fijadas entre la banca de primer piso y segundo piso.  </a:t>
          </a:r>
          <a:endParaRPr lang="es-EC" sz="2000" kern="1200" dirty="0"/>
        </a:p>
      </dsp:txBody>
      <dsp:txXfrm>
        <a:off x="110862" y="176880"/>
        <a:ext cx="8922275" cy="4371037"/>
      </dsp:txXfrm>
    </dsp:sp>
    <dsp:sp modelId="{38E85626-EA5C-41AD-BECE-EF1D86F56970}">
      <dsp:nvSpPr>
        <dsp:cNvPr id="0" name=""/>
        <dsp:cNvSpPr/>
      </dsp:nvSpPr>
      <dsp:spPr>
        <a:xfrm>
          <a:off x="5986" y="4505870"/>
          <a:ext cx="9132027" cy="1607848"/>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0" rIns="74930" bIns="0" numCol="1" spcCol="1270" anchor="ctr" anchorCtr="0">
          <a:noAutofit/>
        </a:bodyPr>
        <a:lstStyle/>
        <a:p>
          <a:pPr lvl="0" algn="l" defTabSz="2622550">
            <a:lnSpc>
              <a:spcPct val="100000"/>
            </a:lnSpc>
            <a:spcBef>
              <a:spcPct val="0"/>
            </a:spcBef>
            <a:spcAft>
              <a:spcPts val="0"/>
            </a:spcAft>
          </a:pPr>
          <a:r>
            <a:rPr lang="es-EC" sz="5900" kern="1200" dirty="0" smtClean="0"/>
            <a:t>BANCO ESTATAL</a:t>
          </a:r>
          <a:endParaRPr lang="es-EC" sz="5900" kern="1200" dirty="0"/>
        </a:p>
      </dsp:txBody>
      <dsp:txXfrm>
        <a:off x="5986" y="4505870"/>
        <a:ext cx="6431005" cy="1607848"/>
      </dsp:txXfrm>
    </dsp:sp>
    <dsp:sp modelId="{5B9C03F2-A254-4DB4-B95D-6D1B5D15E200}">
      <dsp:nvSpPr>
        <dsp:cNvPr id="0" name=""/>
        <dsp:cNvSpPr/>
      </dsp:nvSpPr>
      <dsp:spPr>
        <a:xfrm>
          <a:off x="7390810" y="4396653"/>
          <a:ext cx="1753182" cy="1753182"/>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0A4AD-7FAA-4015-ADE0-4D8A6DBBED3A}">
      <dsp:nvSpPr>
        <dsp:cNvPr id="0" name=""/>
        <dsp:cNvSpPr/>
      </dsp:nvSpPr>
      <dsp:spPr>
        <a:xfrm>
          <a:off x="149559" y="2629"/>
          <a:ext cx="3537139" cy="264039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solidFill>
                <a:schemeClr val="tx1"/>
              </a:solidFill>
            </a:rPr>
            <a:t>En el manejo de la Cámara de compensación del Sistema Bancario Nacional al dotar al sistema de un mecanismo que regula el flujo de documentos interbancarios. </a:t>
          </a:r>
          <a:endParaRPr lang="es-EC" sz="2100" kern="1200" dirty="0">
            <a:solidFill>
              <a:schemeClr val="tx1"/>
            </a:solidFill>
          </a:endParaRPr>
        </a:p>
      </dsp:txBody>
      <dsp:txXfrm>
        <a:off x="211427" y="64497"/>
        <a:ext cx="3413403" cy="2578531"/>
      </dsp:txXfrm>
    </dsp:sp>
    <dsp:sp modelId="{484E4518-2C0E-4371-B46D-92BF1D0C1384}">
      <dsp:nvSpPr>
        <dsp:cNvPr id="0" name=""/>
        <dsp:cNvSpPr/>
      </dsp:nvSpPr>
      <dsp:spPr>
        <a:xfrm>
          <a:off x="149559" y="2643028"/>
          <a:ext cx="3537139" cy="1135371"/>
        </a:xfrm>
        <a:prstGeom prst="rect">
          <a:avLst/>
        </a:prstGeom>
        <a:solidFill>
          <a:srgbClr val="FF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EC" sz="2900" kern="1200" dirty="0" smtClean="0">
              <a:solidFill>
                <a:schemeClr val="tx1"/>
              </a:solidFill>
            </a:rPr>
            <a:t>BANCO REGULADOR</a:t>
          </a:r>
          <a:endParaRPr lang="es-EC" sz="2900" kern="1200" dirty="0">
            <a:solidFill>
              <a:schemeClr val="tx1"/>
            </a:solidFill>
          </a:endParaRPr>
        </a:p>
      </dsp:txBody>
      <dsp:txXfrm>
        <a:off x="149559" y="2643028"/>
        <a:ext cx="2490942" cy="1135371"/>
      </dsp:txXfrm>
    </dsp:sp>
    <dsp:sp modelId="{CEB45272-01CD-4146-A77A-CA31DAC25EB0}">
      <dsp:nvSpPr>
        <dsp:cNvPr id="0" name=""/>
        <dsp:cNvSpPr/>
      </dsp:nvSpPr>
      <dsp:spPr>
        <a:xfrm>
          <a:off x="2740562" y="2823372"/>
          <a:ext cx="1237998" cy="1237998"/>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BB3EA-B7A7-42F2-BC89-F0B5F2CB908E}">
      <dsp:nvSpPr>
        <dsp:cNvPr id="0" name=""/>
        <dsp:cNvSpPr/>
      </dsp:nvSpPr>
      <dsp:spPr>
        <a:xfrm>
          <a:off x="49735" y="3753"/>
          <a:ext cx="3633190" cy="271210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s-EC" sz="2800" kern="1200" dirty="0" smtClean="0">
              <a:solidFill>
                <a:schemeClr val="tx1"/>
              </a:solidFill>
            </a:rPr>
            <a:t>Realizar cualquier operación permitida a la Banca Privada sujeta a las leyes que rijan a la misma. </a:t>
          </a:r>
          <a:endParaRPr lang="es-EC" sz="2800" kern="1200" dirty="0">
            <a:solidFill>
              <a:schemeClr val="tx1"/>
            </a:solidFill>
          </a:endParaRPr>
        </a:p>
      </dsp:txBody>
      <dsp:txXfrm>
        <a:off x="113283" y="67301"/>
        <a:ext cx="3506094" cy="2648552"/>
      </dsp:txXfrm>
    </dsp:sp>
    <dsp:sp modelId="{672AB6D1-8D97-4A3B-ACAD-AB020794BA2E}">
      <dsp:nvSpPr>
        <dsp:cNvPr id="0" name=""/>
        <dsp:cNvSpPr/>
      </dsp:nvSpPr>
      <dsp:spPr>
        <a:xfrm>
          <a:off x="49735" y="2715853"/>
          <a:ext cx="3633190" cy="1166203"/>
        </a:xfrm>
        <a:prstGeom prst="rect">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EC" sz="2900" kern="1200" dirty="0" smtClean="0">
              <a:solidFill>
                <a:schemeClr val="tx1"/>
              </a:solidFill>
            </a:rPr>
            <a:t>BANCO PRIVADO</a:t>
          </a:r>
          <a:endParaRPr lang="es-EC" sz="2900" kern="1200" dirty="0">
            <a:solidFill>
              <a:schemeClr val="tx1"/>
            </a:solidFill>
          </a:endParaRPr>
        </a:p>
      </dsp:txBody>
      <dsp:txXfrm>
        <a:off x="49735" y="2715853"/>
        <a:ext cx="2558584" cy="1166203"/>
      </dsp:txXfrm>
    </dsp:sp>
    <dsp:sp modelId="{1E1990CA-A2EB-446C-BD12-D45E3280284A}">
      <dsp:nvSpPr>
        <dsp:cNvPr id="0" name=""/>
        <dsp:cNvSpPr/>
      </dsp:nvSpPr>
      <dsp:spPr>
        <a:xfrm>
          <a:off x="2711097" y="2901094"/>
          <a:ext cx="1271616" cy="1271616"/>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86B76-3EB6-419C-9020-86A3B92B4862}">
      <dsp:nvSpPr>
        <dsp:cNvPr id="0" name=""/>
        <dsp:cNvSpPr/>
      </dsp:nvSpPr>
      <dsp:spPr>
        <a:xfrm>
          <a:off x="995588" y="-95065"/>
          <a:ext cx="4585214" cy="4585214"/>
        </a:xfrm>
        <a:prstGeom prst="circularArrow">
          <a:avLst>
            <a:gd name="adj1" fmla="val 4668"/>
            <a:gd name="adj2" fmla="val 272909"/>
            <a:gd name="adj3" fmla="val 12966292"/>
            <a:gd name="adj4" fmla="val 17939537"/>
            <a:gd name="adj5" fmla="val 4847"/>
          </a:avLst>
        </a:prstGeom>
        <a:solidFill>
          <a:schemeClr val="accent1">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6B2E17B-80A1-4FB2-837A-4113B7810BB7}">
      <dsp:nvSpPr>
        <dsp:cNvPr id="0" name=""/>
        <dsp:cNvSpPr/>
      </dsp:nvSpPr>
      <dsp:spPr>
        <a:xfrm>
          <a:off x="1814287" y="801"/>
          <a:ext cx="2947816" cy="1473908"/>
        </a:xfrm>
        <a:prstGeom prst="roundRect">
          <a:avLst/>
        </a:prstGeom>
        <a:solidFill>
          <a:srgbClr val="6AC69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Política Monetaria</a:t>
          </a:r>
          <a:endParaRPr lang="es-EC" sz="1800" kern="1200" dirty="0">
            <a:solidFill>
              <a:schemeClr val="tx1"/>
            </a:solidFill>
          </a:endParaRPr>
        </a:p>
      </dsp:txBody>
      <dsp:txXfrm>
        <a:off x="1886237" y="72751"/>
        <a:ext cx="2803916" cy="1330008"/>
      </dsp:txXfrm>
    </dsp:sp>
    <dsp:sp modelId="{6009AE91-F7C2-4F55-8293-5DA49D7B97D2}">
      <dsp:nvSpPr>
        <dsp:cNvPr id="0" name=""/>
        <dsp:cNvSpPr/>
      </dsp:nvSpPr>
      <dsp:spPr>
        <a:xfrm>
          <a:off x="3460684" y="1647197"/>
          <a:ext cx="2947816" cy="1473908"/>
        </a:xfrm>
        <a:prstGeom prst="roundRect">
          <a:avLst/>
        </a:prstGeom>
        <a:solidFill>
          <a:schemeClr val="accent1">
            <a:shade val="50000"/>
            <a:hueOff val="8728"/>
            <a:satOff val="12317"/>
            <a:lumOff val="1549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Estabilidad del sistema financiero</a:t>
          </a:r>
          <a:endParaRPr lang="es-EC" sz="1800" kern="1200" dirty="0">
            <a:solidFill>
              <a:schemeClr val="tx1"/>
            </a:solidFill>
          </a:endParaRPr>
        </a:p>
      </dsp:txBody>
      <dsp:txXfrm>
        <a:off x="3532634" y="1719147"/>
        <a:ext cx="2803916" cy="1330008"/>
      </dsp:txXfrm>
    </dsp:sp>
    <dsp:sp modelId="{BAAE6680-2710-40A8-A560-FE4D4C1B9C71}">
      <dsp:nvSpPr>
        <dsp:cNvPr id="0" name=""/>
        <dsp:cNvSpPr/>
      </dsp:nvSpPr>
      <dsp:spPr>
        <a:xfrm>
          <a:off x="1814287" y="3293594"/>
          <a:ext cx="2947816" cy="1473908"/>
        </a:xfrm>
        <a:prstGeom prst="roundRect">
          <a:avLst/>
        </a:prstGeom>
        <a:solidFill>
          <a:schemeClr val="accent1">
            <a:shade val="50000"/>
            <a:hueOff val="17455"/>
            <a:satOff val="24633"/>
            <a:lumOff val="309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es-EC" sz="1800" kern="1200" dirty="0" smtClean="0">
              <a:solidFill>
                <a:schemeClr val="tx1"/>
              </a:solidFill>
            </a:rPr>
            <a:t>Proporcionar servicios financieros al gobierno, al</a:t>
          </a:r>
        </a:p>
        <a:p>
          <a:pPr lvl="0" algn="ctr" defTabSz="800100">
            <a:lnSpc>
              <a:spcPct val="100000"/>
            </a:lnSpc>
            <a:spcBef>
              <a:spcPct val="0"/>
            </a:spcBef>
            <a:spcAft>
              <a:spcPts val="0"/>
            </a:spcAft>
          </a:pPr>
          <a:r>
            <a:rPr lang="es-EC" sz="1800" kern="1200" dirty="0" smtClean="0">
              <a:solidFill>
                <a:schemeClr val="tx1"/>
              </a:solidFill>
            </a:rPr>
            <a:t>público y a ciertas instituciones financieras</a:t>
          </a:r>
          <a:endParaRPr lang="es-EC" sz="1800" kern="1200" dirty="0">
            <a:solidFill>
              <a:schemeClr val="tx1"/>
            </a:solidFill>
          </a:endParaRPr>
        </a:p>
      </dsp:txBody>
      <dsp:txXfrm>
        <a:off x="1886237" y="3365544"/>
        <a:ext cx="2803916" cy="1330008"/>
      </dsp:txXfrm>
    </dsp:sp>
    <dsp:sp modelId="{A8C0B88F-498D-4EEE-BD9A-46287AC150C1}">
      <dsp:nvSpPr>
        <dsp:cNvPr id="0" name=""/>
        <dsp:cNvSpPr/>
      </dsp:nvSpPr>
      <dsp:spPr>
        <a:xfrm>
          <a:off x="167891" y="1647197"/>
          <a:ext cx="2947816" cy="1473908"/>
        </a:xfrm>
        <a:prstGeom prst="roundRect">
          <a:avLst/>
        </a:prstGeom>
        <a:solidFill>
          <a:schemeClr val="accent1">
            <a:shade val="50000"/>
            <a:hueOff val="8728"/>
            <a:satOff val="12317"/>
            <a:lumOff val="1549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Estadísticas sistema financiero</a:t>
          </a:r>
          <a:endParaRPr lang="es-EC" sz="1800" kern="1200" dirty="0">
            <a:solidFill>
              <a:schemeClr val="tx1"/>
            </a:solidFill>
          </a:endParaRPr>
        </a:p>
      </dsp:txBody>
      <dsp:txXfrm>
        <a:off x="239841" y="1719147"/>
        <a:ext cx="2803916" cy="1330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62E4-57E2-4F64-8BA6-A82C2D29138A}">
      <dsp:nvSpPr>
        <dsp:cNvPr id="0" name=""/>
        <dsp:cNvSpPr/>
      </dsp:nvSpPr>
      <dsp:spPr>
        <a:xfrm rot="16200000">
          <a:off x="-1681899" y="2437675"/>
          <a:ext cx="3875470" cy="499484"/>
        </a:xfrm>
        <a:prstGeom prst="rect">
          <a:avLst/>
        </a:prstGeom>
        <a:solidFill>
          <a:srgbClr val="92D050"/>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1454" bIns="0" numCol="1" spcCol="1270" anchor="t" anchorCtr="0">
          <a:noAutofit/>
        </a:bodyPr>
        <a:lstStyle/>
        <a:p>
          <a:pPr lvl="0" algn="r" defTabSz="533400">
            <a:lnSpc>
              <a:spcPct val="100000"/>
            </a:lnSpc>
            <a:spcBef>
              <a:spcPct val="0"/>
            </a:spcBef>
            <a:spcAft>
              <a:spcPts val="0"/>
            </a:spcAft>
          </a:pPr>
          <a:r>
            <a:rPr lang="es-EC" sz="1200" b="1" kern="1200" dirty="0" smtClean="0">
              <a:solidFill>
                <a:schemeClr val="tx1"/>
              </a:solidFill>
            </a:rPr>
            <a:t>El Banco Central del Ecuador (BCE) nació legalmente el 10 de agosto de 1927</a:t>
          </a:r>
          <a:endParaRPr lang="es-EC" sz="1200" b="1" kern="1200" dirty="0">
            <a:solidFill>
              <a:schemeClr val="tx1"/>
            </a:solidFill>
          </a:endParaRPr>
        </a:p>
      </dsp:txBody>
      <dsp:txXfrm>
        <a:off x="-1681899" y="2437675"/>
        <a:ext cx="3875470" cy="499484"/>
      </dsp:txXfrm>
    </dsp:sp>
    <dsp:sp modelId="{8CEB27AE-F71E-4D50-AC40-66D778525BFA}">
      <dsp:nvSpPr>
        <dsp:cNvPr id="0" name=""/>
        <dsp:cNvSpPr/>
      </dsp:nvSpPr>
      <dsp:spPr>
        <a:xfrm>
          <a:off x="474842" y="749682"/>
          <a:ext cx="1533120" cy="3875470"/>
        </a:xfrm>
        <a:prstGeom prst="rect">
          <a:avLst/>
        </a:prstGeom>
        <a:solidFill>
          <a:srgbClr val="99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271454" rIns="85344" bIns="85344" numCol="1" spcCol="1270" anchor="t" anchorCtr="0">
          <a:noAutofit/>
        </a:bodyPr>
        <a:lstStyle/>
        <a:p>
          <a:pPr marL="114300" lvl="1" indent="-114300" algn="just" defTabSz="533400">
            <a:lnSpc>
              <a:spcPct val="100000"/>
            </a:lnSpc>
            <a:spcBef>
              <a:spcPct val="0"/>
            </a:spcBef>
            <a:spcAft>
              <a:spcPts val="0"/>
            </a:spcAft>
            <a:buChar char="••"/>
          </a:pPr>
          <a:r>
            <a:rPr lang="es-EC" sz="1200" kern="1200" dirty="0" smtClean="0">
              <a:solidFill>
                <a:schemeClr val="tx1"/>
              </a:solidFill>
            </a:rPr>
            <a:t>como compañía anónima de derecho privado, autorizado a emitir dinero con respaldo en oro, ser el depositario del Gobierno y de los bancos asociados, administrador del mercado de cambios y además fungir de agente fiscal.</a:t>
          </a:r>
          <a:endParaRPr lang="es-EC" sz="1200" kern="1200" dirty="0">
            <a:solidFill>
              <a:schemeClr val="tx1"/>
            </a:solidFill>
          </a:endParaRPr>
        </a:p>
      </dsp:txBody>
      <dsp:txXfrm>
        <a:off x="474842" y="749682"/>
        <a:ext cx="1533120" cy="3875470"/>
      </dsp:txXfrm>
    </dsp:sp>
    <dsp:sp modelId="{FEBA8B87-75D9-4A8D-9288-ED79A05C14B5}">
      <dsp:nvSpPr>
        <dsp:cNvPr id="0" name=""/>
        <dsp:cNvSpPr/>
      </dsp:nvSpPr>
      <dsp:spPr>
        <a:xfrm>
          <a:off x="0" y="343399"/>
          <a:ext cx="615579" cy="615579"/>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4E3D14E-735D-4BEA-8B39-78A10264B8C9}">
      <dsp:nvSpPr>
        <dsp:cNvPr id="0" name=""/>
        <dsp:cNvSpPr/>
      </dsp:nvSpPr>
      <dsp:spPr>
        <a:xfrm rot="16200000">
          <a:off x="510301" y="2533522"/>
          <a:ext cx="3875470" cy="3077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1454" bIns="0" numCol="1" spcCol="1270" anchor="t" anchorCtr="0">
          <a:noAutofit/>
        </a:bodyPr>
        <a:lstStyle/>
        <a:p>
          <a:pPr lvl="0" algn="r" defTabSz="533400">
            <a:lnSpc>
              <a:spcPct val="100000"/>
            </a:lnSpc>
            <a:spcBef>
              <a:spcPct val="0"/>
            </a:spcBef>
            <a:spcAft>
              <a:spcPts val="0"/>
            </a:spcAft>
          </a:pPr>
          <a:r>
            <a:rPr lang="es-EC" sz="1200" b="1" kern="1200" dirty="0" smtClean="0">
              <a:solidFill>
                <a:schemeClr val="tx1"/>
              </a:solidFill>
            </a:rPr>
            <a:t>En las etapas más recientes, la Ley de Régimen Monetario  y Banco del Estado</a:t>
          </a:r>
        </a:p>
        <a:p>
          <a:pPr lvl="0" algn="r" defTabSz="533400">
            <a:lnSpc>
              <a:spcPct val="100000"/>
            </a:lnSpc>
            <a:spcBef>
              <a:spcPct val="0"/>
            </a:spcBef>
            <a:spcAft>
              <a:spcPts val="0"/>
            </a:spcAft>
          </a:pPr>
          <a:r>
            <a:rPr lang="es-EC" sz="1200" b="1" kern="1200" dirty="0" smtClean="0">
              <a:solidFill>
                <a:schemeClr val="tx1"/>
              </a:solidFill>
            </a:rPr>
            <a:t>Banco del Estado (1992)</a:t>
          </a:r>
          <a:endParaRPr lang="es-EC" sz="1200" b="1" kern="1200" dirty="0">
            <a:solidFill>
              <a:schemeClr val="tx1"/>
            </a:solidFill>
          </a:endParaRPr>
        </a:p>
      </dsp:txBody>
      <dsp:txXfrm>
        <a:off x="510301" y="2533522"/>
        <a:ext cx="3875470" cy="307789"/>
      </dsp:txXfrm>
    </dsp:sp>
    <dsp:sp modelId="{1751AE51-1146-4EF2-A4AB-B62CC79B51F1}">
      <dsp:nvSpPr>
        <dsp:cNvPr id="0" name=""/>
        <dsp:cNvSpPr/>
      </dsp:nvSpPr>
      <dsp:spPr>
        <a:xfrm>
          <a:off x="2646136" y="749682"/>
          <a:ext cx="1533120" cy="3875470"/>
        </a:xfrm>
        <a:prstGeom prst="rect">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271454" rIns="85344" bIns="85344" numCol="1" spcCol="1270" anchor="t" anchorCtr="0">
          <a:noAutofit/>
        </a:bodyPr>
        <a:lstStyle/>
        <a:p>
          <a:pPr marL="114300" lvl="1" indent="-114300" algn="just" defTabSz="533400">
            <a:lnSpc>
              <a:spcPct val="100000"/>
            </a:lnSpc>
            <a:spcBef>
              <a:spcPct val="0"/>
            </a:spcBef>
            <a:spcAft>
              <a:spcPts val="0"/>
            </a:spcAft>
            <a:buChar char="••"/>
          </a:pPr>
          <a:r>
            <a:rPr lang="es-EC" sz="1200" kern="1200" dirty="0" smtClean="0">
              <a:solidFill>
                <a:schemeClr val="tx1"/>
              </a:solidFill>
            </a:rPr>
            <a:t>constituyó una nueva reforma del BCE y otra redefinición de sus funciones, ratificó su autonomía y le otorgó la capacidad de intervenir en el sistema financiero , así como actuar como prestamista de última instancia, aunque de otra parte, eliminó su atribución para otorgar crédito al Fisco.</a:t>
          </a:r>
          <a:endParaRPr lang="es-EC" sz="1200" kern="1200" dirty="0">
            <a:solidFill>
              <a:schemeClr val="tx1"/>
            </a:solidFill>
          </a:endParaRPr>
        </a:p>
      </dsp:txBody>
      <dsp:txXfrm>
        <a:off x="2646136" y="749682"/>
        <a:ext cx="1533120" cy="3875470"/>
      </dsp:txXfrm>
    </dsp:sp>
    <dsp:sp modelId="{BDB4F25E-F135-4B4E-849E-1652A02CD46E}">
      <dsp:nvSpPr>
        <dsp:cNvPr id="0" name=""/>
        <dsp:cNvSpPr/>
      </dsp:nvSpPr>
      <dsp:spPr>
        <a:xfrm>
          <a:off x="2222599" y="343399"/>
          <a:ext cx="615579" cy="615579"/>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A14FAAB-7533-4C18-A61F-B8B3CC54A11D}">
      <dsp:nvSpPr>
        <dsp:cNvPr id="0" name=""/>
        <dsp:cNvSpPr/>
      </dsp:nvSpPr>
      <dsp:spPr>
        <a:xfrm rot="16200000">
          <a:off x="2794308" y="2406708"/>
          <a:ext cx="3875470" cy="561418"/>
        </a:xfrm>
        <a:prstGeom prst="rect">
          <a:avLst/>
        </a:prstGeom>
        <a:solidFill>
          <a:srgbClr val="ACEECB"/>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1454" bIns="0" numCol="1" spcCol="1270" anchor="t" anchorCtr="0">
          <a:noAutofit/>
        </a:bodyPr>
        <a:lstStyle/>
        <a:p>
          <a:pPr lvl="0" algn="just" defTabSz="533400">
            <a:lnSpc>
              <a:spcPct val="100000"/>
            </a:lnSpc>
            <a:spcBef>
              <a:spcPct val="0"/>
            </a:spcBef>
            <a:spcAft>
              <a:spcPts val="0"/>
            </a:spcAft>
          </a:pPr>
          <a:r>
            <a:rPr lang="es-EC" sz="1200" b="1" kern="1200" dirty="0" smtClean="0">
              <a:solidFill>
                <a:schemeClr val="tx1"/>
              </a:solidFill>
            </a:rPr>
            <a:t>En 1998 el Ecuador adoptó una Constitución que elevó a rango constitucional la plena autonomía del Banco Central y su independencia de gestión.</a:t>
          </a:r>
          <a:endParaRPr lang="es-EC" sz="1200" b="1" kern="1200" dirty="0">
            <a:solidFill>
              <a:schemeClr val="tx1"/>
            </a:solidFill>
          </a:endParaRPr>
        </a:p>
      </dsp:txBody>
      <dsp:txXfrm>
        <a:off x="2794308" y="2406708"/>
        <a:ext cx="3875470" cy="561418"/>
      </dsp:txXfrm>
    </dsp:sp>
    <dsp:sp modelId="{31450EBD-DBFC-49B4-A441-63BB1A45EA01}">
      <dsp:nvSpPr>
        <dsp:cNvPr id="0" name=""/>
        <dsp:cNvSpPr/>
      </dsp:nvSpPr>
      <dsp:spPr>
        <a:xfrm>
          <a:off x="5009356" y="749682"/>
          <a:ext cx="1533120" cy="3875470"/>
        </a:xfrm>
        <a:prstGeom prst="rect">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271454" rIns="85344" bIns="85344" numCol="1" spcCol="1270" anchor="t" anchorCtr="0">
          <a:noAutofit/>
        </a:bodyPr>
        <a:lstStyle/>
        <a:p>
          <a:pPr marL="114300" lvl="1" indent="-114300" algn="just" defTabSz="533400">
            <a:lnSpc>
              <a:spcPct val="100000"/>
            </a:lnSpc>
            <a:spcBef>
              <a:spcPct val="0"/>
            </a:spcBef>
            <a:spcAft>
              <a:spcPts val="0"/>
            </a:spcAft>
            <a:buChar char="••"/>
          </a:pPr>
          <a:r>
            <a:rPr lang="es-EC" sz="1200" kern="1200" dirty="0" smtClean="0">
              <a:solidFill>
                <a:schemeClr val="tx1"/>
              </a:solidFill>
            </a:rPr>
            <a:t>Se eliminó la Junta Monetaria y se la reemplazó por un Directorio de 5 miembros. En este escenario, el 9 de enero del año 2000, se dolarizó el Ecuador. El BCE debió contribuir a la  consolidación del nuevo esquema monetario, para detener el deterioro del valor de la moneda.</a:t>
          </a:r>
          <a:endParaRPr lang="es-EC" sz="1200" kern="1200" dirty="0">
            <a:solidFill>
              <a:schemeClr val="tx1"/>
            </a:solidFill>
          </a:endParaRPr>
        </a:p>
      </dsp:txBody>
      <dsp:txXfrm>
        <a:off x="5009356" y="749682"/>
        <a:ext cx="1533120" cy="3875470"/>
      </dsp:txXfrm>
    </dsp:sp>
    <dsp:sp modelId="{65DFD762-CFDD-4A53-98F2-F5BCCA671814}">
      <dsp:nvSpPr>
        <dsp:cNvPr id="0" name=""/>
        <dsp:cNvSpPr/>
      </dsp:nvSpPr>
      <dsp:spPr>
        <a:xfrm>
          <a:off x="4440412" y="343399"/>
          <a:ext cx="615579" cy="615579"/>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521B516-25D6-4D4A-B1D6-FB698E88F060}">
      <dsp:nvSpPr>
        <dsp:cNvPr id="0" name=""/>
        <dsp:cNvSpPr/>
      </dsp:nvSpPr>
      <dsp:spPr>
        <a:xfrm rot="16200000">
          <a:off x="5154131" y="2533522"/>
          <a:ext cx="3875470" cy="307789"/>
        </a:xfrm>
        <a:prstGeom prst="rect">
          <a:avLst/>
        </a:prstGeom>
        <a:solidFill>
          <a:srgbClr val="99FF66"/>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71454" bIns="0" numCol="1" spcCol="1270" anchor="t" anchorCtr="0">
          <a:noAutofit/>
        </a:bodyPr>
        <a:lstStyle/>
        <a:p>
          <a:pPr lvl="0" algn="r" defTabSz="533400">
            <a:lnSpc>
              <a:spcPct val="100000"/>
            </a:lnSpc>
            <a:spcBef>
              <a:spcPct val="0"/>
            </a:spcBef>
            <a:spcAft>
              <a:spcPts val="0"/>
            </a:spcAft>
          </a:pPr>
          <a:r>
            <a:rPr lang="es-EC" sz="1200" b="1" kern="1200" dirty="0" smtClean="0">
              <a:solidFill>
                <a:schemeClr val="tx1"/>
              </a:solidFill>
            </a:rPr>
            <a:t>Por su parte, la nueva Constitución de 2008</a:t>
          </a:r>
          <a:endParaRPr lang="es-EC" sz="1200" b="1" kern="1200" dirty="0">
            <a:solidFill>
              <a:schemeClr val="tx1"/>
            </a:solidFill>
          </a:endParaRPr>
        </a:p>
      </dsp:txBody>
      <dsp:txXfrm>
        <a:off x="5154131" y="2533522"/>
        <a:ext cx="3875470" cy="307789"/>
      </dsp:txXfrm>
    </dsp:sp>
    <dsp:sp modelId="{3826D7C3-E3A5-46A1-BC63-20B9C79FF24C}">
      <dsp:nvSpPr>
        <dsp:cNvPr id="0" name=""/>
        <dsp:cNvSpPr/>
      </dsp:nvSpPr>
      <dsp:spPr>
        <a:xfrm>
          <a:off x="7245762" y="749682"/>
          <a:ext cx="1533120" cy="3875470"/>
        </a:xfrm>
        <a:prstGeom prst="rect">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271454" rIns="85344" bIns="85344" numCol="1" spcCol="1270" anchor="t" anchorCtr="0">
          <a:noAutofit/>
        </a:bodyPr>
        <a:lstStyle/>
        <a:p>
          <a:pPr marL="114300" lvl="1" indent="-114300" algn="just" defTabSz="533400">
            <a:lnSpc>
              <a:spcPct val="100000"/>
            </a:lnSpc>
            <a:spcBef>
              <a:spcPct val="0"/>
            </a:spcBef>
            <a:spcAft>
              <a:spcPts val="0"/>
            </a:spcAft>
            <a:buChar char="••"/>
          </a:pPr>
          <a:r>
            <a:rPr lang="es-EC" sz="1200" kern="1200" dirty="0" smtClean="0">
              <a:solidFill>
                <a:schemeClr val="tx1"/>
              </a:solidFill>
            </a:rPr>
            <a:t>eliminó la autonomía del Banco Central y trasladó al Ejecutivo la formulación de las políticas monetaria, crediticia, cambiaria y financiera, que ahora se instrumentan a través del BCE y se trasladó las funciones sociales y culturales, a los correspondientes Ministerios de Estado.</a:t>
          </a:r>
          <a:endParaRPr lang="es-EC" sz="1200" kern="1200" dirty="0">
            <a:solidFill>
              <a:schemeClr val="tx1"/>
            </a:solidFill>
          </a:endParaRPr>
        </a:p>
      </dsp:txBody>
      <dsp:txXfrm>
        <a:off x="7245762" y="749682"/>
        <a:ext cx="1533120" cy="3875470"/>
      </dsp:txXfrm>
    </dsp:sp>
    <dsp:sp modelId="{1FF1C5C4-D4CF-4807-95C6-5A160122AD6F}">
      <dsp:nvSpPr>
        <dsp:cNvPr id="0" name=""/>
        <dsp:cNvSpPr/>
      </dsp:nvSpPr>
      <dsp:spPr>
        <a:xfrm>
          <a:off x="6937972" y="343399"/>
          <a:ext cx="615579" cy="615579"/>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EBCB6-BEC0-4B1E-9079-81ABD337EA87}">
      <dsp:nvSpPr>
        <dsp:cNvPr id="0" name=""/>
        <dsp:cNvSpPr/>
      </dsp:nvSpPr>
      <dsp:spPr>
        <a:xfrm>
          <a:off x="788118" y="2844316"/>
          <a:ext cx="582319" cy="1664404"/>
        </a:xfrm>
        <a:custGeom>
          <a:avLst/>
          <a:gdLst/>
          <a:ahLst/>
          <a:cxnLst/>
          <a:rect l="0" t="0" r="0" b="0"/>
          <a:pathLst>
            <a:path>
              <a:moveTo>
                <a:pt x="0" y="0"/>
              </a:moveTo>
              <a:lnTo>
                <a:pt x="291159" y="0"/>
              </a:lnTo>
              <a:lnTo>
                <a:pt x="291159" y="1664404"/>
              </a:lnTo>
              <a:lnTo>
                <a:pt x="582319" y="16644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p>
      </dsp:txBody>
      <dsp:txXfrm>
        <a:off x="1035194" y="3632434"/>
        <a:ext cx="88166" cy="88166"/>
      </dsp:txXfrm>
    </dsp:sp>
    <dsp:sp modelId="{1A48D8F3-0BD4-4D6E-A0E5-4091CE6010A5}">
      <dsp:nvSpPr>
        <dsp:cNvPr id="0" name=""/>
        <dsp:cNvSpPr/>
      </dsp:nvSpPr>
      <dsp:spPr>
        <a:xfrm>
          <a:off x="788118" y="2844316"/>
          <a:ext cx="582319" cy="554801"/>
        </a:xfrm>
        <a:custGeom>
          <a:avLst/>
          <a:gdLst/>
          <a:ahLst/>
          <a:cxnLst/>
          <a:rect l="0" t="0" r="0" b="0"/>
          <a:pathLst>
            <a:path>
              <a:moveTo>
                <a:pt x="0" y="0"/>
              </a:moveTo>
              <a:lnTo>
                <a:pt x="291159" y="0"/>
              </a:lnTo>
              <a:lnTo>
                <a:pt x="291159" y="554801"/>
              </a:lnTo>
              <a:lnTo>
                <a:pt x="582319" y="554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1059170" y="3101609"/>
        <a:ext cx="40215" cy="40215"/>
      </dsp:txXfrm>
    </dsp:sp>
    <dsp:sp modelId="{96CB148E-013F-4F8F-8196-71F418E86655}">
      <dsp:nvSpPr>
        <dsp:cNvPr id="0" name=""/>
        <dsp:cNvSpPr/>
      </dsp:nvSpPr>
      <dsp:spPr>
        <a:xfrm>
          <a:off x="788118" y="2289514"/>
          <a:ext cx="582319" cy="554801"/>
        </a:xfrm>
        <a:custGeom>
          <a:avLst/>
          <a:gdLst/>
          <a:ahLst/>
          <a:cxnLst/>
          <a:rect l="0" t="0" r="0" b="0"/>
          <a:pathLst>
            <a:path>
              <a:moveTo>
                <a:pt x="0" y="554801"/>
              </a:moveTo>
              <a:lnTo>
                <a:pt x="291159" y="554801"/>
              </a:lnTo>
              <a:lnTo>
                <a:pt x="291159" y="0"/>
              </a:lnTo>
              <a:lnTo>
                <a:pt x="5823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1059170" y="2546807"/>
        <a:ext cx="40215" cy="40215"/>
      </dsp:txXfrm>
    </dsp:sp>
    <dsp:sp modelId="{2B3A36C2-28FC-4989-AE6B-E77EE54DCEC6}">
      <dsp:nvSpPr>
        <dsp:cNvPr id="0" name=""/>
        <dsp:cNvSpPr/>
      </dsp:nvSpPr>
      <dsp:spPr>
        <a:xfrm>
          <a:off x="788118" y="1179911"/>
          <a:ext cx="582319" cy="1664404"/>
        </a:xfrm>
        <a:custGeom>
          <a:avLst/>
          <a:gdLst/>
          <a:ahLst/>
          <a:cxnLst/>
          <a:rect l="0" t="0" r="0" b="0"/>
          <a:pathLst>
            <a:path>
              <a:moveTo>
                <a:pt x="0" y="1664404"/>
              </a:moveTo>
              <a:lnTo>
                <a:pt x="291159" y="1664404"/>
              </a:lnTo>
              <a:lnTo>
                <a:pt x="291159" y="0"/>
              </a:lnTo>
              <a:lnTo>
                <a:pt x="5823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dirty="0"/>
        </a:p>
      </dsp:txBody>
      <dsp:txXfrm>
        <a:off x="1035194" y="1968030"/>
        <a:ext cx="88166" cy="88166"/>
      </dsp:txXfrm>
    </dsp:sp>
    <dsp:sp modelId="{3D5BD942-128A-4C13-BF2C-2E5DC604D594}">
      <dsp:nvSpPr>
        <dsp:cNvPr id="0" name=""/>
        <dsp:cNvSpPr/>
      </dsp:nvSpPr>
      <dsp:spPr>
        <a:xfrm rot="16200000">
          <a:off x="-1940979" y="2451223"/>
          <a:ext cx="4672011" cy="7861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s-EC" sz="5400" kern="1200" spc="50" dirty="0" smtClean="0">
              <a:ln w="11430"/>
              <a:solidFill>
                <a:srgbClr val="FF6600"/>
              </a:solidFill>
              <a:effectLst>
                <a:outerShdw blurRad="76200" dist="50800" dir="5400000" algn="tl" rotWithShape="0">
                  <a:srgbClr val="000000">
                    <a:alpha val="65000"/>
                  </a:srgbClr>
                </a:outerShdw>
              </a:effectLst>
            </a:rPr>
            <a:t>Misión</a:t>
          </a:r>
          <a:endParaRPr lang="es-EC" sz="5400" kern="1200" dirty="0"/>
        </a:p>
      </dsp:txBody>
      <dsp:txXfrm>
        <a:off x="-1940979" y="2451223"/>
        <a:ext cx="4672011" cy="786184"/>
      </dsp:txXfrm>
    </dsp:sp>
    <dsp:sp modelId="{8DD294ED-CE9B-4848-A48A-A008F558EE44}">
      <dsp:nvSpPr>
        <dsp:cNvPr id="0" name=""/>
        <dsp:cNvSpPr/>
      </dsp:nvSpPr>
      <dsp:spPr>
        <a:xfrm>
          <a:off x="1370437" y="736070"/>
          <a:ext cx="2911597" cy="88768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Instrumentar las políticas monetaria, financiera, crediticia y cambiaría del Estado</a:t>
          </a:r>
          <a:endParaRPr lang="es-EC" sz="1500" kern="1200" dirty="0"/>
        </a:p>
      </dsp:txBody>
      <dsp:txXfrm>
        <a:off x="1370437" y="736070"/>
        <a:ext cx="2911597" cy="887682"/>
      </dsp:txXfrm>
    </dsp:sp>
    <dsp:sp modelId="{AA60825E-289F-4C3D-9D36-54B8112CBCE9}">
      <dsp:nvSpPr>
        <dsp:cNvPr id="0" name=""/>
        <dsp:cNvSpPr/>
      </dsp:nvSpPr>
      <dsp:spPr>
        <a:xfrm>
          <a:off x="1370437" y="1845673"/>
          <a:ext cx="2911597" cy="88768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administrar el Sistema de Pagos actuar como depositario  de los fondos públicos y como agente fiscal y financiero del Estado</a:t>
          </a:r>
          <a:endParaRPr lang="es-EC" sz="1500" kern="1200" dirty="0"/>
        </a:p>
      </dsp:txBody>
      <dsp:txXfrm>
        <a:off x="1370437" y="1845673"/>
        <a:ext cx="2911597" cy="887682"/>
      </dsp:txXfrm>
    </dsp:sp>
    <dsp:sp modelId="{C1DD49A4-671B-4006-9781-027A29B68E64}">
      <dsp:nvSpPr>
        <dsp:cNvPr id="0" name=""/>
        <dsp:cNvSpPr/>
      </dsp:nvSpPr>
      <dsp:spPr>
        <a:xfrm>
          <a:off x="1370437" y="2955276"/>
          <a:ext cx="2911597" cy="88768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administrar las reservas</a:t>
          </a:r>
          <a:endParaRPr lang="es-EC" sz="1500" kern="1200" dirty="0"/>
        </a:p>
      </dsp:txBody>
      <dsp:txXfrm>
        <a:off x="1370437" y="2955276"/>
        <a:ext cx="2911597" cy="887682"/>
      </dsp:txXfrm>
    </dsp:sp>
    <dsp:sp modelId="{BC1002B8-439A-47CE-A3D9-28B3E637EA63}">
      <dsp:nvSpPr>
        <dsp:cNvPr id="0" name=""/>
        <dsp:cNvSpPr/>
      </dsp:nvSpPr>
      <dsp:spPr>
        <a:xfrm>
          <a:off x="1370437" y="4064878"/>
          <a:ext cx="2911597" cy="88768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proveer información y estadística de síntesis macroeconómica.</a:t>
          </a:r>
          <a:endParaRPr lang="es-EC" sz="1500" kern="1200" dirty="0"/>
        </a:p>
      </dsp:txBody>
      <dsp:txXfrm>
        <a:off x="1370437" y="4064878"/>
        <a:ext cx="2911597" cy="8876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E1E32-E43A-4761-B857-71E014194C09}">
      <dsp:nvSpPr>
        <dsp:cNvPr id="0" name=""/>
        <dsp:cNvSpPr/>
      </dsp:nvSpPr>
      <dsp:spPr>
        <a:xfrm>
          <a:off x="743561" y="2592288"/>
          <a:ext cx="343591" cy="1288435"/>
        </a:xfrm>
        <a:custGeom>
          <a:avLst/>
          <a:gdLst/>
          <a:ahLst/>
          <a:cxnLst/>
          <a:rect l="0" t="0" r="0" b="0"/>
          <a:pathLst>
            <a:path>
              <a:moveTo>
                <a:pt x="0" y="0"/>
              </a:moveTo>
              <a:lnTo>
                <a:pt x="171795" y="0"/>
              </a:lnTo>
              <a:lnTo>
                <a:pt x="171795" y="1288435"/>
              </a:lnTo>
              <a:lnTo>
                <a:pt x="343591" y="1288435"/>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882020" y="3203169"/>
        <a:ext cx="66673" cy="66673"/>
      </dsp:txXfrm>
    </dsp:sp>
    <dsp:sp modelId="{C1C99CD1-AF8A-4E2C-A291-DBCD223EC8CD}">
      <dsp:nvSpPr>
        <dsp:cNvPr id="0" name=""/>
        <dsp:cNvSpPr/>
      </dsp:nvSpPr>
      <dsp:spPr>
        <a:xfrm>
          <a:off x="743561" y="2510441"/>
          <a:ext cx="343591" cy="91440"/>
        </a:xfrm>
        <a:custGeom>
          <a:avLst/>
          <a:gdLst/>
          <a:ahLst/>
          <a:cxnLst/>
          <a:rect l="0" t="0" r="0" b="0"/>
          <a:pathLst>
            <a:path>
              <a:moveTo>
                <a:pt x="0" y="81846"/>
              </a:moveTo>
              <a:lnTo>
                <a:pt x="171795" y="81846"/>
              </a:lnTo>
              <a:lnTo>
                <a:pt x="171795" y="45720"/>
              </a:lnTo>
              <a:lnTo>
                <a:pt x="343591" y="4572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906720" y="2547523"/>
        <a:ext cx="17274" cy="17274"/>
      </dsp:txXfrm>
    </dsp:sp>
    <dsp:sp modelId="{68E1A474-3356-427C-B1F9-8D206FCF0FE3}">
      <dsp:nvSpPr>
        <dsp:cNvPr id="0" name=""/>
        <dsp:cNvSpPr/>
      </dsp:nvSpPr>
      <dsp:spPr>
        <a:xfrm>
          <a:off x="743561" y="1267725"/>
          <a:ext cx="343591" cy="1324562"/>
        </a:xfrm>
        <a:custGeom>
          <a:avLst/>
          <a:gdLst/>
          <a:ahLst/>
          <a:cxnLst/>
          <a:rect l="0" t="0" r="0" b="0"/>
          <a:pathLst>
            <a:path>
              <a:moveTo>
                <a:pt x="0" y="1324562"/>
              </a:moveTo>
              <a:lnTo>
                <a:pt x="171795" y="1324562"/>
              </a:lnTo>
              <a:lnTo>
                <a:pt x="171795" y="0"/>
              </a:lnTo>
              <a:lnTo>
                <a:pt x="343591"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881147" y="1895796"/>
        <a:ext cx="68420" cy="68420"/>
      </dsp:txXfrm>
    </dsp:sp>
    <dsp:sp modelId="{1739D18E-B17E-495D-AA42-9A53B2BFDD53}">
      <dsp:nvSpPr>
        <dsp:cNvPr id="0" name=""/>
        <dsp:cNvSpPr/>
      </dsp:nvSpPr>
      <dsp:spPr>
        <a:xfrm rot="16200000">
          <a:off x="-1930649" y="2222340"/>
          <a:ext cx="4608525" cy="739895"/>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s-EC" sz="6000" b="0" i="1" kern="1200" spc="50" dirty="0" smtClean="0">
              <a:ln w="11430"/>
              <a:solidFill>
                <a:srgbClr val="FF6600"/>
              </a:solidFill>
              <a:effectLst>
                <a:outerShdw blurRad="76200" dist="50800" dir="5400000" algn="tl" rotWithShape="0">
                  <a:srgbClr val="000000">
                    <a:alpha val="65000"/>
                  </a:srgbClr>
                </a:outerShdw>
              </a:effectLst>
              <a:latin typeface="+mj-lt"/>
              <a:ea typeface="+mj-ea"/>
              <a:cs typeface="+mj-cs"/>
            </a:rPr>
            <a:t>Visión</a:t>
          </a:r>
          <a:endParaRPr lang="es-EC" sz="6000" b="0" i="1" kern="1200" spc="50" dirty="0">
            <a:ln w="11430"/>
            <a:solidFill>
              <a:srgbClr val="FF6600"/>
            </a:solidFill>
            <a:effectLst>
              <a:outerShdw blurRad="76200" dist="50800" dir="5400000" algn="tl" rotWithShape="0">
                <a:srgbClr val="000000">
                  <a:alpha val="65000"/>
                </a:srgbClr>
              </a:outerShdw>
            </a:effectLst>
            <a:latin typeface="+mj-lt"/>
            <a:ea typeface="+mj-ea"/>
            <a:cs typeface="+mj-cs"/>
          </a:endParaRPr>
        </a:p>
      </dsp:txBody>
      <dsp:txXfrm>
        <a:off x="-1930649" y="2222340"/>
        <a:ext cx="4608525" cy="739895"/>
      </dsp:txXfrm>
    </dsp:sp>
    <dsp:sp modelId="{A7085827-D562-4A38-8895-9556048A4FFE}">
      <dsp:nvSpPr>
        <dsp:cNvPr id="0" name=""/>
        <dsp:cNvSpPr/>
      </dsp:nvSpPr>
      <dsp:spPr>
        <a:xfrm>
          <a:off x="1087153" y="722975"/>
          <a:ext cx="3373677" cy="1089500"/>
        </a:xfrm>
        <a:prstGeom prst="rect">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es-EC" sz="1500" kern="1200" dirty="0" smtClean="0"/>
            <a:t>Contribuir a la estabilidad e inclusión financiera</a:t>
          </a:r>
          <a:endParaRPr lang="es-EC" sz="1500" kern="1200" dirty="0"/>
        </a:p>
      </dsp:txBody>
      <dsp:txXfrm>
        <a:off x="1087153" y="722975"/>
        <a:ext cx="3373677" cy="1089500"/>
      </dsp:txXfrm>
    </dsp:sp>
    <dsp:sp modelId="{D90E15F0-5ED0-45B6-B9FC-EC5B485B8F24}">
      <dsp:nvSpPr>
        <dsp:cNvPr id="0" name=""/>
        <dsp:cNvSpPr/>
      </dsp:nvSpPr>
      <dsp:spPr>
        <a:xfrm>
          <a:off x="1087153" y="1943417"/>
          <a:ext cx="3373677" cy="1225486"/>
        </a:xfrm>
        <a:prstGeom prst="rect">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es-EC" sz="1500" kern="1200" dirty="0" smtClean="0"/>
            <a:t>Apoyar al fortalecimiento de los sectores público, privado, popular y solidario</a:t>
          </a:r>
          <a:endParaRPr lang="es-EC" sz="1500" kern="1200" dirty="0"/>
        </a:p>
      </dsp:txBody>
      <dsp:txXfrm>
        <a:off x="1087153" y="1943417"/>
        <a:ext cx="3373677" cy="1225486"/>
      </dsp:txXfrm>
    </dsp:sp>
    <dsp:sp modelId="{453EFC63-DEC7-4AE6-9649-86A4AB678196}">
      <dsp:nvSpPr>
        <dsp:cNvPr id="0" name=""/>
        <dsp:cNvSpPr/>
      </dsp:nvSpPr>
      <dsp:spPr>
        <a:xfrm>
          <a:off x="1087153" y="3299846"/>
          <a:ext cx="3373677" cy="1161754"/>
        </a:xfrm>
        <a:prstGeom prst="rect">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es-EC" sz="1500" kern="1200" dirty="0" smtClean="0"/>
            <a:t>Ser un referente de banca central a nivel internacional.</a:t>
          </a:r>
          <a:endParaRPr lang="es-EC" sz="1500" kern="1200" dirty="0"/>
        </a:p>
      </dsp:txBody>
      <dsp:txXfrm>
        <a:off x="1087153" y="3299846"/>
        <a:ext cx="3373677" cy="1161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278C3-66FA-4D77-AF2D-802F9817FE77}">
      <dsp:nvSpPr>
        <dsp:cNvPr id="0" name=""/>
        <dsp:cNvSpPr/>
      </dsp:nvSpPr>
      <dsp:spPr>
        <a:xfrm>
          <a:off x="366732" y="0"/>
          <a:ext cx="8410534" cy="5256583"/>
        </a:xfrm>
        <a:prstGeom prst="swooshArrow">
          <a:avLst>
            <a:gd name="adj1" fmla="val 25000"/>
            <a:gd name="adj2" fmla="val 25000"/>
          </a:avLst>
        </a:prstGeom>
        <a:solidFill>
          <a:srgbClr val="CCFF66"/>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C1BAA25-1693-4379-B5CA-AD22EF065666}">
      <dsp:nvSpPr>
        <dsp:cNvPr id="0" name=""/>
        <dsp:cNvSpPr/>
      </dsp:nvSpPr>
      <dsp:spPr>
        <a:xfrm>
          <a:off x="1195170" y="3908795"/>
          <a:ext cx="193442" cy="19344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7B364E-6BD5-4784-B720-FD9A05397F0B}">
      <dsp:nvSpPr>
        <dsp:cNvPr id="0" name=""/>
        <dsp:cNvSpPr/>
      </dsp:nvSpPr>
      <dsp:spPr>
        <a:xfrm>
          <a:off x="1291891" y="4005517"/>
          <a:ext cx="1438201" cy="12510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501" tIns="0" rIns="0" bIns="0" numCol="1" spcCol="1270" anchor="t" anchorCtr="0">
          <a:noAutofit/>
        </a:bodyPr>
        <a:lstStyle/>
        <a:p>
          <a:pPr lvl="0" algn="l" defTabSz="622300">
            <a:lnSpc>
              <a:spcPct val="90000"/>
            </a:lnSpc>
            <a:spcBef>
              <a:spcPct val="0"/>
            </a:spcBef>
            <a:spcAft>
              <a:spcPct val="35000"/>
            </a:spcAft>
          </a:pPr>
          <a:r>
            <a:rPr lang="es-EC" sz="1400" b="1" kern="1200" dirty="0" smtClean="0"/>
            <a:t>Respeto</a:t>
          </a:r>
          <a:endParaRPr lang="es-EC" sz="1400" b="1" kern="1200" dirty="0"/>
        </a:p>
      </dsp:txBody>
      <dsp:txXfrm>
        <a:off x="1291891" y="4005517"/>
        <a:ext cx="1438201" cy="1251066"/>
      </dsp:txXfrm>
    </dsp:sp>
    <dsp:sp modelId="{C1489D07-28B9-46FB-8AE7-DDD529DEAA79}">
      <dsp:nvSpPr>
        <dsp:cNvPr id="0" name=""/>
        <dsp:cNvSpPr/>
      </dsp:nvSpPr>
      <dsp:spPr>
        <a:xfrm>
          <a:off x="2561882" y="2686114"/>
          <a:ext cx="336421" cy="33642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F364E3-3335-47D9-ABD2-038123AF012E}">
      <dsp:nvSpPr>
        <dsp:cNvPr id="0" name=""/>
        <dsp:cNvSpPr/>
      </dsp:nvSpPr>
      <dsp:spPr>
        <a:xfrm>
          <a:off x="2730092" y="2854325"/>
          <a:ext cx="1766212" cy="240225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8263" tIns="0" rIns="0" bIns="0" numCol="1" spcCol="1270" anchor="t" anchorCtr="0">
          <a:noAutofit/>
        </a:bodyPr>
        <a:lstStyle/>
        <a:p>
          <a:pPr lvl="0" algn="l" defTabSz="622300">
            <a:lnSpc>
              <a:spcPct val="90000"/>
            </a:lnSpc>
            <a:spcBef>
              <a:spcPct val="0"/>
            </a:spcBef>
            <a:spcAft>
              <a:spcPct val="35000"/>
            </a:spcAft>
          </a:pPr>
          <a:r>
            <a:rPr lang="es-EC" sz="1400" b="1" kern="1200" dirty="0" smtClean="0"/>
            <a:t>Transparencia</a:t>
          </a:r>
          <a:endParaRPr lang="es-EC" sz="1400" b="1" kern="1200" dirty="0"/>
        </a:p>
      </dsp:txBody>
      <dsp:txXfrm>
        <a:off x="2730092" y="2854325"/>
        <a:ext cx="1766212" cy="2402258"/>
      </dsp:txXfrm>
    </dsp:sp>
    <dsp:sp modelId="{DED14E2F-AC75-47B3-A778-4D3C6C0A1F51}">
      <dsp:nvSpPr>
        <dsp:cNvPr id="0" name=""/>
        <dsp:cNvSpPr/>
      </dsp:nvSpPr>
      <dsp:spPr>
        <a:xfrm>
          <a:off x="4307068" y="1785135"/>
          <a:ext cx="445758" cy="44575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7DCEFA-70F1-49F4-95BA-B3ACECC7E764}">
      <dsp:nvSpPr>
        <dsp:cNvPr id="0" name=""/>
        <dsp:cNvSpPr/>
      </dsp:nvSpPr>
      <dsp:spPr>
        <a:xfrm>
          <a:off x="4529947" y="2008015"/>
          <a:ext cx="1766212" cy="32485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6198" tIns="0" rIns="0" bIns="0" numCol="1" spcCol="1270" anchor="t" anchorCtr="0">
          <a:noAutofit/>
        </a:bodyPr>
        <a:lstStyle/>
        <a:p>
          <a:pPr lvl="0" algn="l" defTabSz="622300">
            <a:lnSpc>
              <a:spcPct val="90000"/>
            </a:lnSpc>
            <a:spcBef>
              <a:spcPct val="0"/>
            </a:spcBef>
            <a:spcAft>
              <a:spcPct val="35000"/>
            </a:spcAft>
          </a:pPr>
          <a:r>
            <a:rPr lang="es-EC" sz="1400" b="1" kern="1200" dirty="0" smtClean="0"/>
            <a:t>Integridad (ética, lealtad, honestidad)</a:t>
          </a:r>
          <a:endParaRPr lang="es-EC" sz="1400" b="1" kern="1200" dirty="0"/>
        </a:p>
      </dsp:txBody>
      <dsp:txXfrm>
        <a:off x="4529947" y="2008015"/>
        <a:ext cx="1766212" cy="3248568"/>
      </dsp:txXfrm>
    </dsp:sp>
    <dsp:sp modelId="{EF008A89-F11B-4C14-B5BA-D527C981E02D}">
      <dsp:nvSpPr>
        <dsp:cNvPr id="0" name=""/>
        <dsp:cNvSpPr/>
      </dsp:nvSpPr>
      <dsp:spPr>
        <a:xfrm>
          <a:off x="6207848" y="1189039"/>
          <a:ext cx="597147" cy="597147"/>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EEB026-CC1E-4F30-BE25-E0A2628316E2}">
      <dsp:nvSpPr>
        <dsp:cNvPr id="0" name=""/>
        <dsp:cNvSpPr/>
      </dsp:nvSpPr>
      <dsp:spPr>
        <a:xfrm>
          <a:off x="6506422" y="1487613"/>
          <a:ext cx="1766212" cy="37689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416" tIns="0" rIns="0" bIns="0" numCol="1" spcCol="1270" anchor="t" anchorCtr="0">
          <a:noAutofit/>
        </a:bodyPr>
        <a:lstStyle/>
        <a:p>
          <a:pPr lvl="0" algn="l" defTabSz="622300">
            <a:lnSpc>
              <a:spcPct val="90000"/>
            </a:lnSpc>
            <a:spcBef>
              <a:spcPct val="0"/>
            </a:spcBef>
            <a:spcAft>
              <a:spcPct val="35000"/>
            </a:spcAft>
          </a:pPr>
          <a:r>
            <a:rPr lang="es-EC" sz="1400" b="1" kern="1200" dirty="0" smtClean="0"/>
            <a:t>Profesionalismo y actitud de servicio</a:t>
          </a:r>
          <a:endParaRPr lang="es-EC" sz="1400" b="1" kern="1200" dirty="0"/>
        </a:p>
      </dsp:txBody>
      <dsp:txXfrm>
        <a:off x="6506422" y="1487613"/>
        <a:ext cx="1766212" cy="3768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7F82-3385-4181-B889-29AE387FA4D3}">
      <dsp:nvSpPr>
        <dsp:cNvPr id="0" name=""/>
        <dsp:cNvSpPr/>
      </dsp:nvSpPr>
      <dsp:spPr>
        <a:xfrm>
          <a:off x="8009" y="397974"/>
          <a:ext cx="2393832" cy="1436299"/>
        </a:xfrm>
        <a:prstGeom prst="roundRect">
          <a:avLst>
            <a:gd name="adj" fmla="val 10000"/>
          </a:avLst>
        </a:prstGeom>
        <a:solidFill>
          <a:srgbClr val="99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Determinación del tipo de cambio, lo que provocó un </a:t>
          </a:r>
          <a:r>
            <a:rPr lang="es-EC" sz="1600" i="1" kern="1200" dirty="0" smtClean="0">
              <a:solidFill>
                <a:schemeClr val="tx1"/>
              </a:solidFill>
            </a:rPr>
            <a:t>overshooting </a:t>
          </a:r>
          <a:r>
            <a:rPr lang="es-EC" sz="1600" kern="1200" dirty="0" smtClean="0">
              <a:solidFill>
                <a:schemeClr val="tx1"/>
              </a:solidFill>
            </a:rPr>
            <a:t>cambiario.</a:t>
          </a:r>
          <a:endParaRPr lang="es-EC" sz="1600" kern="1200" dirty="0">
            <a:solidFill>
              <a:schemeClr val="tx1"/>
            </a:solidFill>
          </a:endParaRPr>
        </a:p>
      </dsp:txBody>
      <dsp:txXfrm>
        <a:off x="50077" y="440042"/>
        <a:ext cx="2309696" cy="1352163"/>
      </dsp:txXfrm>
    </dsp:sp>
    <dsp:sp modelId="{122DF015-1897-417A-A280-EBC945169F29}">
      <dsp:nvSpPr>
        <dsp:cNvPr id="0" name=""/>
        <dsp:cNvSpPr/>
      </dsp:nvSpPr>
      <dsp:spPr>
        <a:xfrm>
          <a:off x="2612499" y="819288"/>
          <a:ext cx="507492" cy="59367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solidFill>
              <a:schemeClr val="tx1"/>
            </a:solidFill>
          </a:endParaRPr>
        </a:p>
      </dsp:txBody>
      <dsp:txXfrm>
        <a:off x="2612499" y="938022"/>
        <a:ext cx="355244" cy="356202"/>
      </dsp:txXfrm>
    </dsp:sp>
    <dsp:sp modelId="{8BCA4708-9504-4CD3-BD04-C02C941FCE50}">
      <dsp:nvSpPr>
        <dsp:cNvPr id="0" name=""/>
        <dsp:cNvSpPr/>
      </dsp:nvSpPr>
      <dsp:spPr>
        <a:xfrm>
          <a:off x="3359375" y="397974"/>
          <a:ext cx="2393832" cy="1436299"/>
        </a:xfrm>
        <a:prstGeom prst="roundRect">
          <a:avLst>
            <a:gd name="adj" fmla="val 10000"/>
          </a:avLst>
        </a:prstGeom>
        <a:solidFill>
          <a:srgbClr val="99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Unificación del encaje bancario</a:t>
          </a:r>
          <a:endParaRPr lang="es-EC" sz="1600" kern="1200" dirty="0">
            <a:solidFill>
              <a:schemeClr val="tx1"/>
            </a:solidFill>
          </a:endParaRPr>
        </a:p>
      </dsp:txBody>
      <dsp:txXfrm>
        <a:off x="3401443" y="440042"/>
        <a:ext cx="2309696" cy="1352163"/>
      </dsp:txXfrm>
    </dsp:sp>
    <dsp:sp modelId="{C7E7738F-DB64-4568-9D42-2998D1F3E5A9}">
      <dsp:nvSpPr>
        <dsp:cNvPr id="0" name=""/>
        <dsp:cNvSpPr/>
      </dsp:nvSpPr>
      <dsp:spPr>
        <a:xfrm>
          <a:off x="5963865" y="819288"/>
          <a:ext cx="507492" cy="59367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solidFill>
              <a:schemeClr val="tx1"/>
            </a:solidFill>
          </a:endParaRPr>
        </a:p>
      </dsp:txBody>
      <dsp:txXfrm>
        <a:off x="5963865" y="938022"/>
        <a:ext cx="355244" cy="356202"/>
      </dsp:txXfrm>
    </dsp:sp>
    <dsp:sp modelId="{614B47B6-B65E-4B84-A2A2-0BCE3133B871}">
      <dsp:nvSpPr>
        <dsp:cNvPr id="0" name=""/>
        <dsp:cNvSpPr/>
      </dsp:nvSpPr>
      <dsp:spPr>
        <a:xfrm>
          <a:off x="6710741" y="397974"/>
          <a:ext cx="2393832" cy="1436299"/>
        </a:xfrm>
        <a:prstGeom prst="roundRect">
          <a:avLst>
            <a:gd name="adj" fmla="val 10000"/>
          </a:avLst>
        </a:prstGeom>
        <a:solidFill>
          <a:srgbClr val="99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s-EC" sz="1600" kern="1200" dirty="0" smtClean="0">
              <a:solidFill>
                <a:schemeClr val="tx1"/>
              </a:solidFill>
            </a:rPr>
            <a:t>Expedición de la Ley para la Transformación Económica del Ecuador, en la que se establecieron las bases para la dolarización.</a:t>
          </a:r>
          <a:endParaRPr lang="es-EC" sz="1600" kern="1200" dirty="0">
            <a:solidFill>
              <a:schemeClr val="tx1"/>
            </a:solidFill>
          </a:endParaRPr>
        </a:p>
      </dsp:txBody>
      <dsp:txXfrm>
        <a:off x="6752809" y="440042"/>
        <a:ext cx="2309696" cy="13521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D29D-5327-4543-BD25-0901A22B923F}" type="datetimeFigureOut">
              <a:rPr lang="es-EC" smtClean="0"/>
              <a:t>13/05/2013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FDF2B-3B90-4DB4-BFD2-C00BB04353AD}" type="slidenum">
              <a:rPr lang="es-EC" smtClean="0"/>
              <a:t>‹Nº›</a:t>
            </a:fld>
            <a:endParaRPr lang="es-EC" dirty="0"/>
          </a:p>
        </p:txBody>
      </p:sp>
    </p:spTree>
    <p:extLst>
      <p:ext uri="{BB962C8B-B14F-4D97-AF65-F5344CB8AC3E}">
        <p14:creationId xmlns:p14="http://schemas.microsoft.com/office/powerpoint/2010/main" val="86783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co-finanzas.com/diccionario/I/INTERES.htm"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eco-finanzas.com/diccionario/P/POLITICA_MONETARIA.htm" TargetMode="External"/><Relationship Id="rId5" Type="http://schemas.openxmlformats.org/officeDocument/2006/relationships/hyperlink" Target="http://www.eco-finanzas.com/diccionario/A/AHORRO.htm" TargetMode="External"/><Relationship Id="rId4" Type="http://schemas.openxmlformats.org/officeDocument/2006/relationships/hyperlink" Target="http://www.eco-finanzas.com/diccionario/B/BANCO_CENTRAL.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4FDF2B-3B90-4DB4-BFD2-C00BB04353AD}" type="slidenum">
              <a:rPr lang="es-EC" smtClean="0"/>
              <a:t>30</a:t>
            </a:fld>
            <a:endParaRPr lang="es-EC" dirty="0"/>
          </a:p>
        </p:txBody>
      </p:sp>
    </p:spTree>
    <p:extLst>
      <p:ext uri="{BB962C8B-B14F-4D97-AF65-F5344CB8AC3E}">
        <p14:creationId xmlns:p14="http://schemas.microsoft.com/office/powerpoint/2010/main" val="380108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EC" sz="1200" kern="1200" dirty="0" smtClean="0">
                <a:solidFill>
                  <a:schemeClr val="tx1"/>
                </a:solidFill>
                <a:effectLst/>
                <a:latin typeface="+mn-lt"/>
                <a:ea typeface="+mn-ea"/>
                <a:cs typeface="+mn-cs"/>
              </a:rPr>
              <a:t>Si se establece mal el tipo de cambio inicial, el país puede sufrir un proceso costoso.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Porque</a:t>
            </a:r>
            <a:r>
              <a:rPr lang="es-EC" sz="1200" kern="1200" baseline="0" dirty="0" smtClean="0">
                <a:solidFill>
                  <a:schemeClr val="tx1"/>
                </a:solidFill>
                <a:effectLst/>
                <a:latin typeface="+mn-lt"/>
                <a:ea typeface="+mn-ea"/>
                <a:cs typeface="+mn-cs"/>
              </a:rPr>
              <a:t> al no existir una moneda nacional, no existe la posibilidad de una depreciación.</a:t>
            </a:r>
            <a:endParaRPr lang="es-EC" sz="1200" kern="1200" dirty="0" smtClean="0">
              <a:solidFill>
                <a:schemeClr val="tx1"/>
              </a:solidFill>
              <a:effectLst/>
              <a:latin typeface="+mn-lt"/>
              <a:ea typeface="+mn-ea"/>
              <a:cs typeface="+mn-cs"/>
            </a:endParaRPr>
          </a:p>
          <a:p>
            <a:pPr rtl="0"/>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ED4FDF2B-3B90-4DB4-BFD2-C00BB04353AD}" type="slidenum">
              <a:rPr lang="es-EC" smtClean="0"/>
              <a:t>32</a:t>
            </a:fld>
            <a:endParaRPr lang="es-EC" dirty="0"/>
          </a:p>
        </p:txBody>
      </p:sp>
    </p:spTree>
    <p:extLst>
      <p:ext uri="{BB962C8B-B14F-4D97-AF65-F5344CB8AC3E}">
        <p14:creationId xmlns:p14="http://schemas.microsoft.com/office/powerpoint/2010/main" val="284303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Moneda de curso forzoso:</a:t>
            </a:r>
            <a:r>
              <a:rPr lang="es-EC" baseline="0" dirty="0" smtClean="0"/>
              <a:t> se puede interpretar como que las autoridades no pueden emitir moneda sin ésta posea un respaldo, no necesariamente metálico.</a:t>
            </a:r>
            <a:endParaRPr lang="es-EC" dirty="0"/>
          </a:p>
        </p:txBody>
      </p:sp>
      <p:sp>
        <p:nvSpPr>
          <p:cNvPr id="4" name="3 Marcador de número de diapositiva"/>
          <p:cNvSpPr>
            <a:spLocks noGrp="1"/>
          </p:cNvSpPr>
          <p:nvPr>
            <p:ph type="sldNum" sz="quarter" idx="10"/>
          </p:nvPr>
        </p:nvSpPr>
        <p:spPr/>
        <p:txBody>
          <a:bodyPr/>
          <a:lstStyle/>
          <a:p>
            <a:fld id="{ED4FDF2B-3B90-4DB4-BFD2-C00BB04353AD}" type="slidenum">
              <a:rPr lang="es-EC" smtClean="0"/>
              <a:t>33</a:t>
            </a:fld>
            <a:endParaRPr lang="es-EC" dirty="0"/>
          </a:p>
        </p:txBody>
      </p:sp>
    </p:spTree>
    <p:extLst>
      <p:ext uri="{BB962C8B-B14F-4D97-AF65-F5344CB8AC3E}">
        <p14:creationId xmlns:p14="http://schemas.microsoft.com/office/powerpoint/2010/main" val="58165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Sus tasas de interés presentan valores similares a los de mercados internacionales, con un equilibrio sostenido a nivel macroeconómico. </a:t>
            </a:r>
            <a:endParaRPr lang="es-EC" dirty="0"/>
          </a:p>
        </p:txBody>
      </p:sp>
      <p:sp>
        <p:nvSpPr>
          <p:cNvPr id="4" name="3 Marcador de número de diapositiva"/>
          <p:cNvSpPr>
            <a:spLocks noGrp="1"/>
          </p:cNvSpPr>
          <p:nvPr>
            <p:ph type="sldNum" sz="quarter" idx="10"/>
          </p:nvPr>
        </p:nvSpPr>
        <p:spPr/>
        <p:txBody>
          <a:bodyPr/>
          <a:lstStyle/>
          <a:p>
            <a:fld id="{ED4FDF2B-3B90-4DB4-BFD2-C00BB04353AD}" type="slidenum">
              <a:rPr lang="es-EC" smtClean="0"/>
              <a:t>37</a:t>
            </a:fld>
            <a:endParaRPr lang="es-EC" dirty="0"/>
          </a:p>
        </p:txBody>
      </p:sp>
    </p:spTree>
    <p:extLst>
      <p:ext uri="{BB962C8B-B14F-4D97-AF65-F5344CB8AC3E}">
        <p14:creationId xmlns:p14="http://schemas.microsoft.com/office/powerpoint/2010/main" val="287493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u="none" dirty="0" smtClean="0">
                <a:solidFill>
                  <a:schemeClr val="tx1"/>
                </a:solidFill>
              </a:rPr>
              <a:t>tipo de </a:t>
            </a:r>
            <a:r>
              <a:rPr lang="es-EC" u="none" dirty="0" smtClean="0">
                <a:solidFill>
                  <a:schemeClr val="tx1"/>
                </a:solidFill>
                <a:hlinkClick r:id="rId3"/>
              </a:rPr>
              <a:t>Interés</a:t>
            </a:r>
            <a:r>
              <a:rPr lang="es-EC" u="none" dirty="0" smtClean="0">
                <a:solidFill>
                  <a:schemeClr val="tx1"/>
                </a:solidFill>
              </a:rPr>
              <a:t> de los préstamos que concede el </a:t>
            </a:r>
            <a:r>
              <a:rPr lang="es-EC" u="none" dirty="0" smtClean="0">
                <a:solidFill>
                  <a:schemeClr val="tx1"/>
                </a:solidFill>
                <a:hlinkClick r:id="rId4"/>
              </a:rPr>
              <a:t>Banco Central</a:t>
            </a:r>
            <a:r>
              <a:rPr lang="es-EC" u="none" dirty="0" smtClean="0">
                <a:solidFill>
                  <a:schemeClr val="tx1"/>
                </a:solidFill>
              </a:rPr>
              <a:t> a los bancos y cajas de </a:t>
            </a:r>
            <a:r>
              <a:rPr lang="es-EC" u="none" dirty="0" smtClean="0">
                <a:solidFill>
                  <a:schemeClr val="tx1"/>
                </a:solidFill>
                <a:hlinkClick r:id="rId5"/>
              </a:rPr>
              <a:t>Ahorro</a:t>
            </a:r>
            <a:r>
              <a:rPr lang="es-EC" u="none" dirty="0" smtClean="0">
                <a:solidFill>
                  <a:schemeClr val="tx1"/>
                </a:solidFill>
              </a:rPr>
              <a:t>. También se llama tipo de intervención del </a:t>
            </a:r>
            <a:r>
              <a:rPr lang="es-EC" u="none" dirty="0" smtClean="0">
                <a:solidFill>
                  <a:schemeClr val="tx1"/>
                </a:solidFill>
                <a:hlinkClick r:id="rId4"/>
              </a:rPr>
              <a:t>Banco Central</a:t>
            </a:r>
            <a:r>
              <a:rPr lang="es-EC" u="none" dirty="0" smtClean="0">
                <a:solidFill>
                  <a:schemeClr val="tx1"/>
                </a:solidFill>
              </a:rPr>
              <a:t> o tipo de regulación monetaria. El BCE lo denomina «tipo de interés oficial» y lo define como tipo de </a:t>
            </a:r>
            <a:r>
              <a:rPr lang="es-EC" u="none" dirty="0" smtClean="0">
                <a:solidFill>
                  <a:schemeClr val="tx1"/>
                </a:solidFill>
                <a:hlinkClick r:id="rId3"/>
              </a:rPr>
              <a:t>Interés</a:t>
            </a:r>
            <a:r>
              <a:rPr lang="es-EC" u="none" dirty="0" smtClean="0">
                <a:solidFill>
                  <a:schemeClr val="tx1"/>
                </a:solidFill>
              </a:rPr>
              <a:t> que fija el BCE y que reflejan la orientación de la </a:t>
            </a:r>
            <a:r>
              <a:rPr lang="es-EC" b="0" u="none" dirty="0" smtClean="0">
                <a:solidFill>
                  <a:schemeClr val="tx1"/>
                </a:solidFill>
                <a:hlinkClick r:id="rId6"/>
              </a:rPr>
              <a:t>Política Monetaria</a:t>
            </a:r>
            <a:r>
              <a:rPr lang="es-EC" u="none" dirty="0" smtClean="0">
                <a:solidFill>
                  <a:schemeClr val="tx1"/>
                </a:solidFill>
              </a:rPr>
              <a:t>.</a:t>
            </a:r>
            <a:endParaRPr lang="es-EC" u="none" dirty="0">
              <a:solidFill>
                <a:schemeClr val="tx1"/>
              </a:solidFill>
            </a:endParaRPr>
          </a:p>
        </p:txBody>
      </p:sp>
      <p:sp>
        <p:nvSpPr>
          <p:cNvPr id="4" name="3 Marcador de número de diapositiva"/>
          <p:cNvSpPr>
            <a:spLocks noGrp="1"/>
          </p:cNvSpPr>
          <p:nvPr>
            <p:ph type="sldNum" sz="quarter" idx="10"/>
          </p:nvPr>
        </p:nvSpPr>
        <p:spPr/>
        <p:txBody>
          <a:bodyPr/>
          <a:lstStyle/>
          <a:p>
            <a:fld id="{ED4FDF2B-3B90-4DB4-BFD2-C00BB04353AD}" type="slidenum">
              <a:rPr lang="es-EC" smtClean="0"/>
              <a:t>47</a:t>
            </a:fld>
            <a:endParaRPr lang="es-EC" dirty="0"/>
          </a:p>
        </p:txBody>
      </p:sp>
    </p:spTree>
    <p:extLst>
      <p:ext uri="{BB962C8B-B14F-4D97-AF65-F5344CB8AC3E}">
        <p14:creationId xmlns:p14="http://schemas.microsoft.com/office/powerpoint/2010/main" val="175847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Personas jurídicas de derecho público:</a:t>
            </a:r>
            <a:r>
              <a:rPr lang="es-EC" dirty="0" smtClean="0"/>
              <a:t> Aquéllas que representan a la autoridad en sus funciones administrativas</a:t>
            </a:r>
            <a:endParaRPr lang="es-EC" dirty="0"/>
          </a:p>
        </p:txBody>
      </p:sp>
      <p:sp>
        <p:nvSpPr>
          <p:cNvPr id="4" name="3 Marcador de número de diapositiva"/>
          <p:cNvSpPr>
            <a:spLocks noGrp="1"/>
          </p:cNvSpPr>
          <p:nvPr>
            <p:ph type="sldNum" sz="quarter" idx="10"/>
          </p:nvPr>
        </p:nvSpPr>
        <p:spPr/>
        <p:txBody>
          <a:bodyPr/>
          <a:lstStyle/>
          <a:p>
            <a:fld id="{ED4FDF2B-3B90-4DB4-BFD2-C00BB04353AD}" type="slidenum">
              <a:rPr lang="es-EC" smtClean="0"/>
              <a:t>49</a:t>
            </a:fld>
            <a:endParaRPr lang="es-EC" dirty="0"/>
          </a:p>
        </p:txBody>
      </p:sp>
    </p:spTree>
    <p:extLst>
      <p:ext uri="{BB962C8B-B14F-4D97-AF65-F5344CB8AC3E}">
        <p14:creationId xmlns:p14="http://schemas.microsoft.com/office/powerpoint/2010/main" val="4068686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101"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dirty="0"/>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45703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28274689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21416956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4022739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06243788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20609512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8894032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141307295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7658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6375586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C"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7229171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dirty="0"/>
          </a:p>
        </p:txBody>
      </p:sp>
      <p:pic>
        <p:nvPicPr>
          <p:cNvPr id="1127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diagramData" Target="../diagrams/data18.xml"/><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50" y="857250"/>
            <a:ext cx="6786563" cy="4935967"/>
          </a:xfrm>
          <a:prstGeom prst="rect">
            <a:avLst/>
          </a:prstGeom>
        </p:spPr>
        <p:txBody>
          <a:bodyPr>
            <a:spAutoFit/>
          </a:bodyPr>
          <a:lstStyle/>
          <a:p>
            <a:pPr algn="ctr" fontAlgn="auto">
              <a:lnSpc>
                <a:spcPct val="150000"/>
              </a:lnSpc>
              <a:spcBef>
                <a:spcPts val="0"/>
              </a:spcBef>
              <a:spcAft>
                <a:spcPts val="0"/>
              </a:spcAft>
              <a:defRPr/>
            </a:pPr>
            <a:r>
              <a:rPr lang="es-ES" sz="1600" b="1" dirty="0">
                <a:latin typeface="Arial" pitchFamily="34" charset="0"/>
                <a:cs typeface="Arial" pitchFamily="34" charset="0"/>
              </a:rPr>
              <a:t>DEPARTAMENTO DE CIENCIAS ECONÓMICAS</a:t>
            </a:r>
          </a:p>
          <a:p>
            <a:pPr algn="ctr" fontAlgn="auto">
              <a:lnSpc>
                <a:spcPct val="150000"/>
              </a:lnSpc>
              <a:spcBef>
                <a:spcPts val="0"/>
              </a:spcBef>
              <a:spcAft>
                <a:spcPts val="0"/>
              </a:spcAft>
              <a:defRPr/>
            </a:pPr>
            <a:r>
              <a:rPr lang="es-ES" sz="1600" b="1" dirty="0">
                <a:latin typeface="Arial" pitchFamily="34" charset="0"/>
                <a:cs typeface="Arial" pitchFamily="34" charset="0"/>
              </a:rPr>
              <a:t> ADMINISTRATIVAS Y DE COMERCIO</a:t>
            </a:r>
            <a:endParaRPr lang="es-ES" sz="1100" b="1" dirty="0">
              <a:latin typeface="Arial" pitchFamily="34" charset="0"/>
              <a:cs typeface="Arial" pitchFamily="34" charset="0"/>
            </a:endParaRPr>
          </a:p>
          <a:p>
            <a:pPr algn="ctr" fontAlgn="auto">
              <a:lnSpc>
                <a:spcPct val="150000"/>
              </a:lnSpc>
              <a:spcBef>
                <a:spcPts val="0"/>
              </a:spcBef>
              <a:spcAft>
                <a:spcPts val="0"/>
              </a:spcAft>
              <a:defRPr/>
            </a:pPr>
            <a:endParaRPr lang="es-ES" sz="1050" b="1" u="sng" dirty="0">
              <a:latin typeface="Arial" pitchFamily="34" charset="0"/>
              <a:cs typeface="Arial" pitchFamily="34" charset="0"/>
            </a:endParaRPr>
          </a:p>
          <a:p>
            <a:pPr algn="ctr" fontAlgn="auto">
              <a:lnSpc>
                <a:spcPct val="150000"/>
              </a:lnSpc>
              <a:spcBef>
                <a:spcPts val="0"/>
              </a:spcBef>
              <a:spcAft>
                <a:spcPts val="0"/>
              </a:spcAft>
              <a:defRPr/>
            </a:pPr>
            <a:r>
              <a:rPr lang="es-ES_tradnl" sz="1100" b="1" u="sng" dirty="0">
                <a:latin typeface="Arial" pitchFamily="34" charset="0"/>
                <a:cs typeface="Arial" pitchFamily="34" charset="0"/>
              </a:rPr>
              <a:t>“PROPUESTA DE REVISIÓN DE COMPETENCIAS DE LAS INSTITUCIONES EMISORAS DE VALORES EN PAÍSES QUE NO TIENEN MONEDA NACIONAL - CASO BANCO CENTRAL DEL ECUADOR”</a:t>
            </a:r>
            <a:endParaRPr lang="es-ES" sz="1000" b="1" u="sng" dirty="0">
              <a:latin typeface="Arial" pitchFamily="34" charset="0"/>
              <a:cs typeface="Arial" pitchFamily="34" charset="0"/>
            </a:endParaRPr>
          </a:p>
          <a:p>
            <a:pPr algn="ctr" fontAlgn="auto">
              <a:spcBef>
                <a:spcPts val="0"/>
              </a:spcBef>
              <a:spcAft>
                <a:spcPts val="0"/>
              </a:spcAft>
              <a:defRPr/>
            </a:pPr>
            <a:endParaRPr lang="es-ES" sz="1000" b="1" dirty="0">
              <a:latin typeface="Arial" pitchFamily="34" charset="0"/>
              <a:cs typeface="Arial" pitchFamily="34" charset="0"/>
            </a:endParaRPr>
          </a:p>
          <a:p>
            <a:pPr algn="ctr" fontAlgn="auto">
              <a:lnSpc>
                <a:spcPct val="150000"/>
              </a:lnSpc>
              <a:spcBef>
                <a:spcPts val="0"/>
              </a:spcBef>
              <a:spcAft>
                <a:spcPts val="0"/>
              </a:spcAft>
              <a:defRPr/>
            </a:pPr>
            <a:r>
              <a:rPr lang="es-ES" sz="1050" b="1" dirty="0">
                <a:latin typeface="Arial" pitchFamily="34" charset="0"/>
                <a:cs typeface="Arial" pitchFamily="34" charset="0"/>
              </a:rPr>
              <a:t>PREVIA A LA OBTENCIÓN DEL TÍTULO DE INGENIERA EN FINANZAS , CONTADORA PÚBLICA - AUDITORA</a:t>
            </a:r>
          </a:p>
          <a:p>
            <a:pPr algn="ctr" fontAlgn="auto">
              <a:spcBef>
                <a:spcPts val="0"/>
              </a:spcBef>
              <a:spcAft>
                <a:spcPts val="0"/>
              </a:spcAft>
              <a:defRPr/>
            </a:pPr>
            <a:endParaRPr lang="es-ES" sz="1000" b="1" dirty="0">
              <a:latin typeface="Arial" pitchFamily="34" charset="0"/>
              <a:cs typeface="Arial" pitchFamily="34" charset="0"/>
            </a:endParaRPr>
          </a:p>
          <a:p>
            <a:pPr algn="ctr" fontAlgn="auto">
              <a:lnSpc>
                <a:spcPct val="150000"/>
              </a:lnSpc>
              <a:spcBef>
                <a:spcPts val="0"/>
              </a:spcBef>
              <a:spcAft>
                <a:spcPts val="0"/>
              </a:spcAft>
              <a:defRPr/>
            </a:pPr>
            <a:r>
              <a:rPr lang="es-ES" sz="1000" b="1" dirty="0">
                <a:latin typeface="Arial" pitchFamily="34" charset="0"/>
                <a:cs typeface="Arial" pitchFamily="34" charset="0"/>
              </a:rPr>
              <a:t>AUTORA:  </a:t>
            </a:r>
          </a:p>
          <a:p>
            <a:pPr algn="ctr" fontAlgn="auto">
              <a:lnSpc>
                <a:spcPct val="150000"/>
              </a:lnSpc>
              <a:spcBef>
                <a:spcPts val="0"/>
              </a:spcBef>
              <a:spcAft>
                <a:spcPts val="0"/>
              </a:spcAft>
              <a:defRPr/>
            </a:pPr>
            <a:r>
              <a:rPr lang="es-ES" sz="1000" b="1" dirty="0">
                <a:latin typeface="Arial" pitchFamily="34" charset="0"/>
                <a:cs typeface="Arial" pitchFamily="34" charset="0"/>
              </a:rPr>
              <a:t>         </a:t>
            </a:r>
            <a:r>
              <a:rPr lang="es-ES" sz="1000" b="1" dirty="0" smtClean="0">
                <a:latin typeface="Arial" pitchFamily="34" charset="0"/>
                <a:cs typeface="Arial" pitchFamily="34" charset="0"/>
              </a:rPr>
              <a:t>        SUASTE HERRERA CARLA FERNANDA</a:t>
            </a:r>
            <a:r>
              <a:rPr lang="es-ES" sz="1000" b="1" dirty="0">
                <a:latin typeface="Arial" pitchFamily="34" charset="0"/>
                <a:cs typeface="Arial" pitchFamily="34" charset="0"/>
              </a:rPr>
              <a:t>	</a:t>
            </a:r>
          </a:p>
          <a:p>
            <a:pPr algn="ctr" fontAlgn="auto">
              <a:lnSpc>
                <a:spcPct val="150000"/>
              </a:lnSpc>
              <a:spcBef>
                <a:spcPts val="0"/>
              </a:spcBef>
              <a:spcAft>
                <a:spcPts val="0"/>
              </a:spcAft>
              <a:defRPr/>
            </a:pPr>
            <a:endParaRPr lang="es-ES" sz="1000" b="1" dirty="0">
              <a:latin typeface="Arial" pitchFamily="34" charset="0"/>
              <a:cs typeface="Arial" pitchFamily="34" charset="0"/>
            </a:endParaRPr>
          </a:p>
          <a:p>
            <a:pPr algn="ctr" fontAlgn="auto">
              <a:lnSpc>
                <a:spcPct val="150000"/>
              </a:lnSpc>
              <a:spcBef>
                <a:spcPts val="0"/>
              </a:spcBef>
              <a:spcAft>
                <a:spcPts val="0"/>
              </a:spcAft>
              <a:defRPr/>
            </a:pPr>
            <a:r>
              <a:rPr lang="es-ES" sz="1000" b="1" dirty="0">
                <a:latin typeface="Arial" pitchFamily="34" charset="0"/>
                <a:cs typeface="Arial" pitchFamily="34" charset="0"/>
              </a:rPr>
              <a:t>DIRECTOR DE TESIS:</a:t>
            </a:r>
          </a:p>
          <a:p>
            <a:pPr algn="ctr" fontAlgn="auto">
              <a:lnSpc>
                <a:spcPct val="150000"/>
              </a:lnSpc>
              <a:spcBef>
                <a:spcPts val="0"/>
              </a:spcBef>
              <a:spcAft>
                <a:spcPts val="0"/>
              </a:spcAft>
              <a:defRPr/>
            </a:pPr>
            <a:r>
              <a:rPr lang="es-ES" sz="1000" b="1" dirty="0" smtClean="0">
                <a:latin typeface="Arial" pitchFamily="34" charset="0"/>
                <a:cs typeface="Arial" pitchFamily="34" charset="0"/>
              </a:rPr>
              <a:t>ING. PEDRO RIVADENEIRA</a:t>
            </a:r>
            <a:endParaRPr lang="es-ES" sz="1000" b="1" dirty="0">
              <a:latin typeface="Arial" pitchFamily="34" charset="0"/>
              <a:cs typeface="Arial" pitchFamily="34" charset="0"/>
            </a:endParaRPr>
          </a:p>
          <a:p>
            <a:pPr algn="ctr" fontAlgn="auto">
              <a:lnSpc>
                <a:spcPct val="150000"/>
              </a:lnSpc>
              <a:spcBef>
                <a:spcPts val="0"/>
              </a:spcBef>
              <a:spcAft>
                <a:spcPts val="0"/>
              </a:spcAft>
              <a:defRPr/>
            </a:pPr>
            <a:endParaRPr lang="es-ES" sz="1000" b="1" dirty="0">
              <a:latin typeface="Arial" pitchFamily="34" charset="0"/>
              <a:cs typeface="Arial" pitchFamily="34" charset="0"/>
            </a:endParaRPr>
          </a:p>
          <a:p>
            <a:pPr algn="ctr" fontAlgn="auto">
              <a:lnSpc>
                <a:spcPct val="150000"/>
              </a:lnSpc>
              <a:spcBef>
                <a:spcPts val="0"/>
              </a:spcBef>
              <a:spcAft>
                <a:spcPts val="0"/>
              </a:spcAft>
              <a:defRPr/>
            </a:pPr>
            <a:r>
              <a:rPr lang="es-ES" sz="1000" b="1" dirty="0">
                <a:latin typeface="Arial" pitchFamily="34" charset="0"/>
                <a:cs typeface="Arial" pitchFamily="34" charset="0"/>
              </a:rPr>
              <a:t>CODIRECTOR DE TESIS:</a:t>
            </a:r>
          </a:p>
          <a:p>
            <a:pPr algn="ctr" fontAlgn="auto">
              <a:lnSpc>
                <a:spcPct val="150000"/>
              </a:lnSpc>
              <a:spcBef>
                <a:spcPts val="0"/>
              </a:spcBef>
              <a:spcAft>
                <a:spcPts val="0"/>
              </a:spcAft>
              <a:defRPr/>
            </a:pPr>
            <a:r>
              <a:rPr lang="es-ES" sz="1000" b="1" dirty="0" smtClean="0">
                <a:latin typeface="Arial" pitchFamily="34" charset="0"/>
                <a:cs typeface="Arial" pitchFamily="34" charset="0"/>
              </a:rPr>
              <a:t>ECO. JUAN LARA</a:t>
            </a:r>
            <a:endParaRPr lang="es-ES" sz="1000" b="1" dirty="0">
              <a:latin typeface="Arial" pitchFamily="34" charset="0"/>
              <a:cs typeface="Arial" pitchFamily="34" charset="0"/>
            </a:endParaRPr>
          </a:p>
          <a:p>
            <a:pPr algn="ctr" fontAlgn="auto">
              <a:lnSpc>
                <a:spcPct val="150000"/>
              </a:lnSpc>
              <a:spcBef>
                <a:spcPts val="0"/>
              </a:spcBef>
              <a:spcAft>
                <a:spcPts val="0"/>
              </a:spcAft>
              <a:defRPr/>
            </a:pPr>
            <a:endParaRPr lang="es-ES" sz="1000" b="1" dirty="0">
              <a:latin typeface="Arial" pitchFamily="34" charset="0"/>
              <a:cs typeface="Arial" pitchFamily="34" charset="0"/>
            </a:endParaRPr>
          </a:p>
          <a:p>
            <a:pPr algn="ctr" fontAlgn="auto">
              <a:lnSpc>
                <a:spcPct val="150000"/>
              </a:lnSpc>
              <a:spcBef>
                <a:spcPts val="0"/>
              </a:spcBef>
              <a:spcAft>
                <a:spcPts val="0"/>
              </a:spcAft>
              <a:defRPr/>
            </a:pPr>
            <a:r>
              <a:rPr lang="es-ES" sz="1000" b="1" dirty="0">
                <a:latin typeface="Arial" pitchFamily="34" charset="0"/>
                <a:cs typeface="Arial" pitchFamily="34" charset="0"/>
              </a:rPr>
              <a:t>SANGOLQUÍ, </a:t>
            </a:r>
            <a:r>
              <a:rPr lang="es-ES" sz="1000" b="1" dirty="0" smtClean="0">
                <a:latin typeface="Arial" pitchFamily="34" charset="0"/>
                <a:cs typeface="Arial" pitchFamily="34" charset="0"/>
              </a:rPr>
              <a:t>MAYO</a:t>
            </a:r>
            <a:r>
              <a:rPr lang="es-ES" sz="1000" b="1" dirty="0" smtClean="0">
                <a:latin typeface="Arial" pitchFamily="34" charset="0"/>
                <a:cs typeface="Arial" pitchFamily="34" charset="0"/>
              </a:rPr>
              <a:t> </a:t>
            </a:r>
            <a:r>
              <a:rPr lang="es-ES" sz="1000" b="1" dirty="0">
                <a:latin typeface="Arial" pitchFamily="34" charset="0"/>
                <a:cs typeface="Arial" pitchFamily="34" charset="0"/>
              </a:rPr>
              <a:t>DE </a:t>
            </a:r>
            <a:r>
              <a:rPr lang="es-ES" sz="1000" b="1" dirty="0" smtClean="0">
                <a:latin typeface="Arial" pitchFamily="34" charset="0"/>
                <a:cs typeface="Arial" pitchFamily="34" charset="0"/>
              </a:rPr>
              <a:t>2013</a:t>
            </a:r>
            <a:endParaRPr lang="es-ES" sz="1000" b="1" dirty="0">
              <a:latin typeface="Arial" pitchFamily="34" charset="0"/>
              <a:cs typeface="Arial" pitchFamily="34" charset="0"/>
            </a:endParaRPr>
          </a:p>
        </p:txBody>
      </p:sp>
    </p:spTree>
    <p:extLst>
      <p:ext uri="{BB962C8B-B14F-4D97-AF65-F5344CB8AC3E}">
        <p14:creationId xmlns:p14="http://schemas.microsoft.com/office/powerpoint/2010/main" val="1184158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0"/>
            <a:ext cx="8229600" cy="106613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Valores Institucionales</a:t>
            </a:r>
            <a:endParaRPr lang="es-EC" sz="4000" spc="50" dirty="0">
              <a:ln w="11430"/>
              <a:solidFill>
                <a:srgbClr val="FF6600"/>
              </a:solidFill>
              <a:effectLst>
                <a:outerShdw blurRad="76200" dist="50800" dir="5400000" algn="tl" rotWithShape="0">
                  <a:srgbClr val="000000">
                    <a:alpha val="65000"/>
                  </a:srgbClr>
                </a:outerShdw>
              </a:effectLst>
            </a:endParaRPr>
          </a:p>
        </p:txBody>
      </p:sp>
      <p:graphicFrame>
        <p:nvGraphicFramePr>
          <p:cNvPr id="6" name="5 Diagrama"/>
          <p:cNvGraphicFramePr/>
          <p:nvPr>
            <p:extLst>
              <p:ext uri="{D42A27DB-BD31-4B8C-83A1-F6EECF244321}">
                <p14:modId xmlns:p14="http://schemas.microsoft.com/office/powerpoint/2010/main" val="163813964"/>
              </p:ext>
            </p:extLst>
          </p:nvPr>
        </p:nvGraphicFramePr>
        <p:xfrm>
          <a:off x="0" y="692696"/>
          <a:ext cx="91440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6003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Organigrama</a:t>
            </a:r>
            <a:endParaRPr lang="es-EC" sz="4000" spc="50" dirty="0">
              <a:ln w="11430"/>
              <a:solidFill>
                <a:srgbClr val="FF6600"/>
              </a:solidFill>
              <a:effectLst>
                <a:outerShdw blurRad="76200" dist="50800" dir="5400000" algn="tl" rotWithShape="0">
                  <a:srgbClr val="000000">
                    <a:alpha val="65000"/>
                  </a:srgbClr>
                </a:outerShdw>
              </a:effectLst>
            </a:endParaRPr>
          </a:p>
        </p:txBody>
      </p:sp>
      <p:pic>
        <p:nvPicPr>
          <p:cNvPr id="3" name="Imagen 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23528" y="608820"/>
            <a:ext cx="8568952" cy="624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884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Organigrama</a:t>
            </a:r>
            <a:endParaRPr lang="es-EC" sz="4000" spc="50" dirty="0">
              <a:ln w="11430"/>
              <a:solidFill>
                <a:srgbClr val="FF6600"/>
              </a:solidFill>
              <a:effectLst>
                <a:outerShdw blurRad="76200" dist="50800" dir="5400000" algn="tl" rotWithShape="0">
                  <a:srgbClr val="000000">
                    <a:alpha val="65000"/>
                  </a:srgbClr>
                </a:outerShdw>
              </a:effectLst>
            </a:endParaRPr>
          </a:p>
        </p:txBody>
      </p:sp>
      <p:pic>
        <p:nvPicPr>
          <p:cNvPr id="5122" name="Imagen 11" descr="http://www.bce.fin.ec/imagenes/organic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761688"/>
            <a:ext cx="6469562" cy="543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07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916832"/>
            <a:ext cx="612068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solidFill>
                  <a:srgbClr val="FFC000"/>
                </a:solidFill>
                <a:effectLst>
                  <a:outerShdw blurRad="50800" dist="39000" dir="5460000" algn="tl">
                    <a:srgbClr val="000000">
                      <a:alpha val="38000"/>
                    </a:srgbClr>
                  </a:outerShdw>
                </a:effectLst>
              </a:rPr>
              <a:t>CAPÍTULO N°2</a:t>
            </a:r>
            <a:endParaRPr lang="es-ES" sz="8800" b="1" cap="none" spc="0"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01373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3671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Análisis del Entorno</a:t>
            </a:r>
            <a:endParaRPr lang="es-EC" sz="4000" spc="50" dirty="0">
              <a:ln w="11430"/>
              <a:solidFill>
                <a:srgbClr val="FF6600"/>
              </a:solidFill>
              <a:effectLst>
                <a:outerShdw blurRad="76200" dist="50800" dir="5400000" algn="tl" rotWithShape="0">
                  <a:srgbClr val="000000">
                    <a:alpha val="65000"/>
                  </a:srgbClr>
                </a:outerShdw>
              </a:effectLst>
            </a:endParaRPr>
          </a:p>
        </p:txBody>
      </p:sp>
      <p:sp>
        <p:nvSpPr>
          <p:cNvPr id="4" name="3 CuadroTexto"/>
          <p:cNvSpPr txBox="1"/>
          <p:nvPr/>
        </p:nvSpPr>
        <p:spPr>
          <a:xfrm>
            <a:off x="179512" y="666623"/>
            <a:ext cx="7920880" cy="400110"/>
          </a:xfrm>
          <a:prstGeom prst="rect">
            <a:avLst/>
          </a:prstGeom>
          <a:noFill/>
        </p:spPr>
        <p:txBody>
          <a:bodyPr wrap="square" rtlCol="0">
            <a:spAutoFit/>
          </a:bodyPr>
          <a:lstStyle/>
          <a:p>
            <a:r>
              <a:rPr lang="es-EC" sz="2000" b="1" i="1" dirty="0" smtClean="0"/>
              <a:t>A) Razones </a:t>
            </a:r>
            <a:r>
              <a:rPr lang="es-EC" sz="2000" b="1" i="1" dirty="0"/>
              <a:t>por las cuales se dolarizó la economía ecuatoriana</a:t>
            </a:r>
            <a:endParaRPr lang="es-EC" sz="20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95" t="20572" r="12500" b="10000"/>
          <a:stretch/>
        </p:blipFill>
        <p:spPr bwMode="auto">
          <a:xfrm>
            <a:off x="70181" y="1221071"/>
            <a:ext cx="9071430" cy="529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89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469"/>
            <a:ext cx="8229600" cy="400110"/>
          </a:xfrm>
          <a:noFill/>
        </p:spPr>
        <p:txBody>
          <a:bodyPr wrap="square" rtlCol="0">
            <a:spAutoFit/>
          </a:bodyPr>
          <a:lstStyle/>
          <a:p>
            <a:pPr algn="l"/>
            <a:r>
              <a:rPr lang="es-EC" sz="2000" kern="1200" dirty="0" smtClean="0">
                <a:solidFill>
                  <a:schemeClr val="tx1"/>
                </a:solidFill>
                <a:latin typeface="+mn-lt"/>
                <a:ea typeface="+mn-ea"/>
                <a:cs typeface="+mn-cs"/>
              </a:rPr>
              <a:t>B) Dolarización </a:t>
            </a:r>
            <a:r>
              <a:rPr lang="es-EC" sz="2000" kern="1200" dirty="0">
                <a:solidFill>
                  <a:schemeClr val="tx1"/>
                </a:solidFill>
                <a:latin typeface="+mn-lt"/>
                <a:ea typeface="+mn-ea"/>
                <a:cs typeface="+mn-cs"/>
              </a:rPr>
              <a:t>oficial en </a:t>
            </a:r>
            <a:r>
              <a:rPr lang="es-EC" sz="2000" kern="1200" dirty="0" smtClean="0">
                <a:solidFill>
                  <a:schemeClr val="tx1"/>
                </a:solidFill>
                <a:latin typeface="+mn-lt"/>
                <a:ea typeface="+mn-ea"/>
                <a:cs typeface="+mn-cs"/>
              </a:rPr>
              <a:t>Ecuador</a:t>
            </a:r>
            <a:r>
              <a:rPr lang="es-EC" sz="2000" kern="1200" dirty="0">
                <a:solidFill>
                  <a:schemeClr val="tx1"/>
                </a:solidFill>
                <a:latin typeface="+mn-lt"/>
                <a:ea typeface="+mn-ea"/>
                <a:cs typeface="+mn-cs"/>
              </a:rPr>
              <a:t>: proceso de implementación</a:t>
            </a:r>
          </a:p>
        </p:txBody>
      </p:sp>
      <p:graphicFrame>
        <p:nvGraphicFramePr>
          <p:cNvPr id="4" name="3 Diagrama"/>
          <p:cNvGraphicFramePr/>
          <p:nvPr>
            <p:extLst>
              <p:ext uri="{D42A27DB-BD31-4B8C-83A1-F6EECF244321}">
                <p14:modId xmlns:p14="http://schemas.microsoft.com/office/powerpoint/2010/main" val="4062444607"/>
              </p:ext>
            </p:extLst>
          </p:nvPr>
        </p:nvGraphicFramePr>
        <p:xfrm>
          <a:off x="31416" y="332656"/>
          <a:ext cx="9112583"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4291877081"/>
              </p:ext>
            </p:extLst>
          </p:nvPr>
        </p:nvGraphicFramePr>
        <p:xfrm>
          <a:off x="43114" y="2453558"/>
          <a:ext cx="9112583"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ext uri="{D42A27DB-BD31-4B8C-83A1-F6EECF244321}">
                <p14:modId xmlns:p14="http://schemas.microsoft.com/office/powerpoint/2010/main" val="34698272"/>
              </p:ext>
            </p:extLst>
          </p:nvPr>
        </p:nvGraphicFramePr>
        <p:xfrm>
          <a:off x="0" y="4880779"/>
          <a:ext cx="2380343" cy="1512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8" name="7 Grupo"/>
          <p:cNvGrpSpPr/>
          <p:nvPr/>
        </p:nvGrpSpPr>
        <p:grpSpPr>
          <a:xfrm rot="5400000">
            <a:off x="924256" y="2263953"/>
            <a:ext cx="507492" cy="593670"/>
            <a:chOff x="2612499" y="819288"/>
            <a:chExt cx="507492" cy="593670"/>
          </a:xfrm>
          <a:scene3d>
            <a:camera prst="orthographicFront">
              <a:rot lat="0" lon="0" rev="0"/>
            </a:camera>
            <a:lightRig rig="contrasting" dir="t">
              <a:rot lat="0" lon="0" rev="1200000"/>
            </a:lightRig>
          </a:scene3d>
        </p:grpSpPr>
        <p:sp>
          <p:nvSpPr>
            <p:cNvPr id="9" name="8 Flecha derecha"/>
            <p:cNvSpPr/>
            <p:nvPr/>
          </p:nvSpPr>
          <p:spPr>
            <a:xfrm>
              <a:off x="2612499" y="819288"/>
              <a:ext cx="507492" cy="593670"/>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lecha derecha 4"/>
            <p:cNvSpPr/>
            <p:nvPr/>
          </p:nvSpPr>
          <p:spPr>
            <a:xfrm>
              <a:off x="2612499" y="938022"/>
              <a:ext cx="355244" cy="356202"/>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dirty="0">
                <a:solidFill>
                  <a:schemeClr val="tx1"/>
                </a:solidFill>
              </a:endParaRPr>
            </a:p>
          </p:txBody>
        </p:sp>
      </p:grpSp>
      <p:grpSp>
        <p:nvGrpSpPr>
          <p:cNvPr id="11" name="10 Grupo"/>
          <p:cNvGrpSpPr/>
          <p:nvPr/>
        </p:nvGrpSpPr>
        <p:grpSpPr>
          <a:xfrm rot="5400000">
            <a:off x="870673" y="4325014"/>
            <a:ext cx="507492" cy="593670"/>
            <a:chOff x="2612499" y="819288"/>
            <a:chExt cx="507492" cy="593670"/>
          </a:xfrm>
          <a:scene3d>
            <a:camera prst="orthographicFront">
              <a:rot lat="0" lon="0" rev="0"/>
            </a:camera>
            <a:lightRig rig="contrasting" dir="t">
              <a:rot lat="0" lon="0" rev="1200000"/>
            </a:lightRig>
          </a:scene3d>
        </p:grpSpPr>
        <p:sp>
          <p:nvSpPr>
            <p:cNvPr id="12" name="11 Flecha derecha"/>
            <p:cNvSpPr/>
            <p:nvPr/>
          </p:nvSpPr>
          <p:spPr>
            <a:xfrm>
              <a:off x="2612499" y="819288"/>
              <a:ext cx="507492" cy="593670"/>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lecha derecha 4"/>
            <p:cNvSpPr/>
            <p:nvPr/>
          </p:nvSpPr>
          <p:spPr>
            <a:xfrm>
              <a:off x="2612499" y="938022"/>
              <a:ext cx="355244" cy="356202"/>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dirty="0">
                <a:solidFill>
                  <a:schemeClr val="tx1"/>
                </a:solidFill>
              </a:endParaRPr>
            </a:p>
          </p:txBody>
        </p:sp>
      </p:grpSp>
      <p:cxnSp>
        <p:nvCxnSpPr>
          <p:cNvPr id="5" name="4 Conector recto"/>
          <p:cNvCxnSpPr/>
          <p:nvPr/>
        </p:nvCxnSpPr>
        <p:spPr>
          <a:xfrm>
            <a:off x="1428111" y="2484664"/>
            <a:ext cx="667228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18 Conector recto de flecha"/>
          <p:cNvCxnSpPr/>
          <p:nvPr/>
        </p:nvCxnSpPr>
        <p:spPr>
          <a:xfrm>
            <a:off x="8100392" y="2204864"/>
            <a:ext cx="0" cy="279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29574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Análisis Situacional</a:t>
            </a:r>
            <a:endParaRPr lang="es-EC" sz="4000" spc="50" dirty="0">
              <a:ln w="11430"/>
              <a:solidFill>
                <a:srgbClr val="FF6600"/>
              </a:solidFill>
              <a:effectLst>
                <a:outerShdw blurRad="76200" dist="50800" dir="5400000" algn="tl" rotWithShape="0">
                  <a:srgbClr val="000000">
                    <a:alpha val="65000"/>
                  </a:srgbClr>
                </a:outerShdw>
              </a:effectLst>
            </a:endParaRPr>
          </a:p>
        </p:txBody>
      </p:sp>
      <p:sp>
        <p:nvSpPr>
          <p:cNvPr id="3" name="2 CuadroTexto"/>
          <p:cNvSpPr txBox="1"/>
          <p:nvPr/>
        </p:nvSpPr>
        <p:spPr>
          <a:xfrm>
            <a:off x="2915816" y="844125"/>
            <a:ext cx="3240360" cy="461665"/>
          </a:xfrm>
          <a:prstGeom prst="rect">
            <a:avLst/>
          </a:prstGeom>
          <a:noFill/>
        </p:spPr>
        <p:txBody>
          <a:bodyPr wrap="square" rtlCol="0">
            <a:spAutoFit/>
          </a:bodyPr>
          <a:lstStyle/>
          <a:p>
            <a:r>
              <a:rPr lang="es-EC" sz="2400" b="1" dirty="0" smtClean="0"/>
              <a:t>MACROAMBIENTE</a:t>
            </a:r>
            <a:endParaRPr lang="es-EC" sz="2400" b="1" dirty="0"/>
          </a:p>
        </p:txBody>
      </p:sp>
      <p:sp>
        <p:nvSpPr>
          <p:cNvPr id="4" name="3 Rectángulo redondeado"/>
          <p:cNvSpPr/>
          <p:nvPr/>
        </p:nvSpPr>
        <p:spPr>
          <a:xfrm>
            <a:off x="42391" y="1990689"/>
            <a:ext cx="2513385" cy="4680520"/>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El Banco Central ha pasado de ser un organismo autónomo que vigilaba la estabilidad macroeconómica del país, independientemente de los gobiernos de turno, a ser un ente totalmente dependiente de las decisiones del Ejecutivo.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626" y="2116811"/>
            <a:ext cx="2028844" cy="142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415" y="4080409"/>
            <a:ext cx="17621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678" y="1306647"/>
            <a:ext cx="4366617" cy="50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2339752" y="2826906"/>
            <a:ext cx="576064" cy="5201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Flecha derecha"/>
          <p:cNvSpPr/>
          <p:nvPr/>
        </p:nvSpPr>
        <p:spPr>
          <a:xfrm>
            <a:off x="2339752" y="5115758"/>
            <a:ext cx="576064" cy="5201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683568" y="1412776"/>
            <a:ext cx="3079909" cy="461665"/>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400" b="1" dirty="0" smtClean="0">
                <a:ln w="11430"/>
                <a:solidFill>
                  <a:srgbClr val="FF3300"/>
                </a:solidFill>
                <a:effectLst>
                  <a:outerShdw blurRad="50800" dist="39000" dir="5460000" algn="tl">
                    <a:srgbClr val="000000">
                      <a:alpha val="38000"/>
                    </a:srgbClr>
                  </a:outerShdw>
                </a:effectLst>
              </a:rPr>
              <a:t>Factores Políticos</a:t>
            </a:r>
            <a:endParaRPr lang="es-EC" sz="2400" b="1" dirty="0">
              <a:ln w="11430"/>
              <a:solidFill>
                <a:srgbClr val="FF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61662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25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01" y="-30201"/>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s-EC" sz="3600" spc="50" dirty="0" smtClean="0">
                <a:ln w="11430"/>
                <a:solidFill>
                  <a:srgbClr val="FF6600"/>
                </a:solidFill>
                <a:effectLst>
                  <a:outerShdw blurRad="76200" dist="50800" dir="5400000" algn="tl" rotWithShape="0">
                    <a:srgbClr val="000000">
                      <a:alpha val="65000"/>
                    </a:srgbClr>
                  </a:outerShdw>
                </a:effectLst>
              </a:rPr>
              <a:t>Cambios realizados en el Banco Central del Ecuador</a:t>
            </a:r>
            <a:endParaRPr lang="es-EC" sz="3600" spc="50" dirty="0">
              <a:ln w="11430"/>
              <a:solidFill>
                <a:srgbClr val="FF6600"/>
              </a:soli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3193169408"/>
              </p:ext>
            </p:extLst>
          </p:nvPr>
        </p:nvGraphicFramePr>
        <p:xfrm>
          <a:off x="0" y="692696"/>
          <a:ext cx="9073008"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873688396"/>
              </p:ext>
            </p:extLst>
          </p:nvPr>
        </p:nvGraphicFramePr>
        <p:xfrm>
          <a:off x="0" y="3789040"/>
          <a:ext cx="9000254" cy="3068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3821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174"/>
            <a:ext cx="9144000" cy="584775"/>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3200" b="1" dirty="0" smtClean="0">
                <a:ln w="11430"/>
                <a:solidFill>
                  <a:srgbClr val="FF3300"/>
                </a:solidFill>
                <a:effectLst>
                  <a:outerShdw blurRad="50800" dist="39000" dir="5460000" algn="tl">
                    <a:srgbClr val="000000">
                      <a:alpha val="38000"/>
                    </a:srgbClr>
                  </a:outerShdw>
                </a:effectLst>
              </a:rPr>
              <a:t>Factores Económicos y Sociales</a:t>
            </a:r>
            <a:endParaRPr lang="es-EC" sz="3200" b="1" dirty="0">
              <a:ln w="11430"/>
              <a:solidFill>
                <a:srgbClr val="FF3300"/>
              </a:solidFill>
              <a:effectLst>
                <a:outerShdw blurRad="50800" dist="39000" dir="5460000" algn="tl">
                  <a:srgbClr val="000000">
                    <a:alpha val="38000"/>
                  </a:srgbClr>
                </a:outerShdw>
              </a:effectLst>
            </a:endParaRPr>
          </a:p>
        </p:txBody>
      </p:sp>
      <p:pic>
        <p:nvPicPr>
          <p:cNvPr id="5" name="4 Imagen"/>
          <p:cNvPicPr/>
          <p:nvPr/>
        </p:nvPicPr>
        <p:blipFill rotWithShape="1">
          <a:blip r:embed="rId2"/>
          <a:srcRect l="50353" t="21469" r="3181" b="22844"/>
          <a:stretch/>
        </p:blipFill>
        <p:spPr bwMode="auto">
          <a:xfrm>
            <a:off x="539552" y="836712"/>
            <a:ext cx="8208912" cy="4752527"/>
          </a:xfrm>
          <a:prstGeom prst="rect">
            <a:avLst/>
          </a:prstGeom>
          <a:ln w="3175">
            <a:solidFill>
              <a:schemeClr val="tx1"/>
            </a:solidFill>
          </a:ln>
          <a:extLst>
            <a:ext uri="{53640926-AAD7-44D8-BBD7-CCE9431645EC}">
              <a14:shadowObscured xmlns:a14="http://schemas.microsoft.com/office/drawing/2010/main"/>
            </a:ext>
          </a:extLst>
        </p:spPr>
      </p:pic>
      <p:pic>
        <p:nvPicPr>
          <p:cNvPr id="7" name="6 Imagen"/>
          <p:cNvPicPr/>
          <p:nvPr/>
        </p:nvPicPr>
        <p:blipFill rotWithShape="1">
          <a:blip r:embed="rId3"/>
          <a:srcRect l="50177" t="15254" r="3180" b="29907"/>
          <a:stretch/>
        </p:blipFill>
        <p:spPr bwMode="auto">
          <a:xfrm>
            <a:off x="539552" y="836712"/>
            <a:ext cx="8208912" cy="4752527"/>
          </a:xfrm>
          <a:prstGeom prst="rect">
            <a:avLst/>
          </a:prstGeom>
          <a:ln w="3175">
            <a:solidFill>
              <a:schemeClr val="tx1"/>
            </a:solidFill>
          </a:ln>
          <a:extLst>
            <a:ext uri="{53640926-AAD7-44D8-BBD7-CCE9431645EC}">
              <a14:shadowObscured xmlns:a14="http://schemas.microsoft.com/office/drawing/2010/main"/>
            </a:ext>
          </a:extLst>
        </p:spPr>
      </p:pic>
      <p:pic>
        <p:nvPicPr>
          <p:cNvPr id="8" name="7 Imagen"/>
          <p:cNvPicPr/>
          <p:nvPr/>
        </p:nvPicPr>
        <p:blipFill rotWithShape="1">
          <a:blip r:embed="rId4"/>
          <a:srcRect l="28975" t="19209" r="2650" b="15776"/>
          <a:stretch/>
        </p:blipFill>
        <p:spPr bwMode="auto">
          <a:xfrm>
            <a:off x="521724" y="844848"/>
            <a:ext cx="8244567" cy="4752527"/>
          </a:xfrm>
          <a:prstGeom prst="rect">
            <a:avLst/>
          </a:prstGeom>
          <a:ln w="3175">
            <a:solidFill>
              <a:schemeClr val="tx1"/>
            </a:solidFill>
          </a:ln>
          <a:extLst>
            <a:ext uri="{53640926-AAD7-44D8-BBD7-CCE9431645EC}">
              <a14:shadowObscured xmlns:a14="http://schemas.microsoft.com/office/drawing/2010/main"/>
            </a:ext>
          </a:extLst>
        </p:spPr>
      </p:pic>
      <p:pic>
        <p:nvPicPr>
          <p:cNvPr id="14" name="13 Imagen"/>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8975" t="26836" r="2650" b="14085"/>
          <a:stretch/>
        </p:blipFill>
        <p:spPr bwMode="auto">
          <a:xfrm>
            <a:off x="498893" y="844848"/>
            <a:ext cx="8267398" cy="4744391"/>
          </a:xfrm>
          <a:prstGeom prst="rect">
            <a:avLst/>
          </a:prstGeom>
          <a:ln w="3175">
            <a:solidFill>
              <a:schemeClr val="tx1"/>
            </a:solidFill>
          </a:ln>
          <a:extLst>
            <a:ext uri="{53640926-AAD7-44D8-BBD7-CCE9431645EC}">
              <a14:shadowObscured xmlns:a14="http://schemas.microsoft.com/office/drawing/2010/main"/>
            </a:ext>
          </a:extLst>
        </p:spPr>
      </p:pic>
      <p:pic>
        <p:nvPicPr>
          <p:cNvPr id="15" name="14 Imagen"/>
          <p:cNvPicPr/>
          <p:nvPr/>
        </p:nvPicPr>
        <p:blipFill rotWithShape="1">
          <a:blip r:embed="rId7"/>
          <a:srcRect l="28975" t="17797" r="23851" b="27082"/>
          <a:stretch/>
        </p:blipFill>
        <p:spPr bwMode="auto">
          <a:xfrm>
            <a:off x="498893" y="836397"/>
            <a:ext cx="8267398" cy="4760978"/>
          </a:xfrm>
          <a:prstGeom prst="rect">
            <a:avLst/>
          </a:prstGeom>
          <a:ln>
            <a:noFill/>
          </a:ln>
          <a:extLst>
            <a:ext uri="{53640926-AAD7-44D8-BBD7-CCE9431645EC}">
              <a14:shadowObscured xmlns:a14="http://schemas.microsoft.com/office/drawing/2010/main"/>
            </a:ext>
          </a:extLst>
        </p:spPr>
      </p:pic>
      <p:pic>
        <p:nvPicPr>
          <p:cNvPr id="16" name="15 Imagen"/>
          <p:cNvPicPr/>
          <p:nvPr/>
        </p:nvPicPr>
        <p:blipFill rotWithShape="1">
          <a:blip r:embed="rId8"/>
          <a:srcRect l="49471" t="20339" r="3003" b="12667"/>
          <a:stretch/>
        </p:blipFill>
        <p:spPr bwMode="auto">
          <a:xfrm>
            <a:off x="498892" y="844847"/>
            <a:ext cx="8249571" cy="4744391"/>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9539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0" y="15174"/>
            <a:ext cx="9144000" cy="584775"/>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3200" b="1" dirty="0" smtClean="0">
                <a:ln w="11430"/>
                <a:solidFill>
                  <a:srgbClr val="FF3300"/>
                </a:solidFill>
                <a:effectLst>
                  <a:outerShdw blurRad="50800" dist="39000" dir="5460000" algn="tl">
                    <a:srgbClr val="000000">
                      <a:alpha val="38000"/>
                    </a:srgbClr>
                  </a:outerShdw>
                </a:effectLst>
              </a:rPr>
              <a:t>Sector monetario y financiero</a:t>
            </a:r>
            <a:endParaRPr lang="es-EC" sz="3200" b="1" dirty="0">
              <a:ln w="11430"/>
              <a:solidFill>
                <a:srgbClr val="FF3300"/>
              </a:solidFill>
              <a:effectLst>
                <a:outerShdw blurRad="50800" dist="39000" dir="5460000" algn="tl">
                  <a:srgbClr val="000000">
                    <a:alpha val="38000"/>
                  </a:srgbClr>
                </a:outerShdw>
              </a:effectLst>
            </a:endParaRPr>
          </a:p>
        </p:txBody>
      </p:sp>
      <p:graphicFrame>
        <p:nvGraphicFramePr>
          <p:cNvPr id="2" name="1 Diagrama"/>
          <p:cNvGraphicFramePr/>
          <p:nvPr>
            <p:extLst>
              <p:ext uri="{D42A27DB-BD31-4B8C-83A1-F6EECF244321}">
                <p14:modId xmlns:p14="http://schemas.microsoft.com/office/powerpoint/2010/main" val="2246075212"/>
              </p:ext>
            </p:extLst>
          </p:nvPr>
        </p:nvGraphicFramePr>
        <p:xfrm>
          <a:off x="0" y="749149"/>
          <a:ext cx="4139952" cy="1892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Llamada de flecha a la izquierda"/>
          <p:cNvSpPr/>
          <p:nvPr/>
        </p:nvSpPr>
        <p:spPr>
          <a:xfrm>
            <a:off x="4283968" y="599949"/>
            <a:ext cx="4860032" cy="298401"/>
          </a:xfrm>
          <a:prstGeom prst="leftArrowCallout">
            <a:avLst>
              <a:gd name="adj1" fmla="val 25000"/>
              <a:gd name="adj2" fmla="val 25000"/>
              <a:gd name="adj3" fmla="val 25000"/>
              <a:gd name="adj4" fmla="val 94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acelerado crecimiento de los precios</a:t>
            </a:r>
          </a:p>
        </p:txBody>
      </p:sp>
      <p:sp>
        <p:nvSpPr>
          <p:cNvPr id="5" name="4 Llamada de flecha a la izquierda"/>
          <p:cNvSpPr/>
          <p:nvPr/>
        </p:nvSpPr>
        <p:spPr>
          <a:xfrm>
            <a:off x="4283968" y="1031997"/>
            <a:ext cx="4860032" cy="668811"/>
          </a:xfrm>
          <a:prstGeom prst="leftArrowCallout">
            <a:avLst>
              <a:gd name="adj1" fmla="val 25000"/>
              <a:gd name="adj2" fmla="val 25000"/>
              <a:gd name="adj3" fmla="val 25000"/>
              <a:gd name="adj4" fmla="val 94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un importante proceso de depreciación monetaria</a:t>
            </a:r>
          </a:p>
        </p:txBody>
      </p:sp>
      <p:sp>
        <p:nvSpPr>
          <p:cNvPr id="6" name="5 Llamada de flecha a la izquierda"/>
          <p:cNvSpPr/>
          <p:nvPr/>
        </p:nvSpPr>
        <p:spPr>
          <a:xfrm>
            <a:off x="4283968" y="1834455"/>
            <a:ext cx="4860032" cy="298401"/>
          </a:xfrm>
          <a:prstGeom prst="leftArrowCallout">
            <a:avLst>
              <a:gd name="adj1" fmla="val 25000"/>
              <a:gd name="adj2" fmla="val 25000"/>
              <a:gd name="adj3" fmla="val 25000"/>
              <a:gd name="adj4" fmla="val 94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un incremento de tasas de interés </a:t>
            </a:r>
          </a:p>
        </p:txBody>
      </p:sp>
      <p:sp>
        <p:nvSpPr>
          <p:cNvPr id="7" name="6 Llamada de flecha a la izquierda"/>
          <p:cNvSpPr/>
          <p:nvPr/>
        </p:nvSpPr>
        <p:spPr>
          <a:xfrm>
            <a:off x="4283968" y="2264879"/>
            <a:ext cx="4860032" cy="596193"/>
          </a:xfrm>
          <a:prstGeom prst="leftArrowCallout">
            <a:avLst>
              <a:gd name="adj1" fmla="val 25000"/>
              <a:gd name="adj2" fmla="val 25000"/>
              <a:gd name="adj3" fmla="val 25000"/>
              <a:gd name="adj4" fmla="val 94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pérdida general de la confianza en el sistema monetario</a:t>
            </a:r>
          </a:p>
        </p:txBody>
      </p:sp>
      <p:sp>
        <p:nvSpPr>
          <p:cNvPr id="8" name="7 Marco"/>
          <p:cNvSpPr/>
          <p:nvPr/>
        </p:nvSpPr>
        <p:spPr>
          <a:xfrm>
            <a:off x="190646" y="2780928"/>
            <a:ext cx="4093322" cy="11521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la economía se encontraba inmersa en un proceso progresivo de dolarización informal</a:t>
            </a:r>
          </a:p>
        </p:txBody>
      </p:sp>
      <p:sp>
        <p:nvSpPr>
          <p:cNvPr id="9" name="8 Marco"/>
          <p:cNvSpPr/>
          <p:nvPr/>
        </p:nvSpPr>
        <p:spPr>
          <a:xfrm>
            <a:off x="190646" y="4077072"/>
            <a:ext cx="4093322" cy="17281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Las altas tasas de interés y las devaluaciones constantes provocaron elevaciones permanentes en la cartera vencida de los bancos y además limitaron el ahorro </a:t>
            </a:r>
          </a:p>
        </p:txBody>
      </p:sp>
      <p:sp>
        <p:nvSpPr>
          <p:cNvPr id="10" name="9 Esquina doblada"/>
          <p:cNvSpPr/>
          <p:nvPr/>
        </p:nvSpPr>
        <p:spPr>
          <a:xfrm>
            <a:off x="208271" y="6021288"/>
            <a:ext cx="8856984" cy="648072"/>
          </a:xfrm>
          <a:prstGeom prst="foldedCorner">
            <a:avLst/>
          </a:prstGeom>
          <a:solidFill>
            <a:schemeClr val="accent1"/>
          </a:solidFill>
          <a:scene3d>
            <a:camera prst="orthographicFront"/>
            <a:lightRig rig="threePt" dir="t"/>
          </a:scene3d>
          <a:sp3d extrusionH="762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Esto sumado a un manejo poco riguroso e incluso algunas veces corrupto (créditos vinculados) de la colocación de cartera condujo al sistema a la iliquidez e insolvencia</a:t>
            </a:r>
          </a:p>
        </p:txBody>
      </p:sp>
      <p:sp>
        <p:nvSpPr>
          <p:cNvPr id="12" name="11 Llamada de flecha a la izquierda"/>
          <p:cNvSpPr/>
          <p:nvPr/>
        </p:nvSpPr>
        <p:spPr>
          <a:xfrm>
            <a:off x="4571999" y="2996951"/>
            <a:ext cx="4493255" cy="2539881"/>
          </a:xfrm>
          <a:prstGeom prst="leftArrowCallout">
            <a:avLst>
              <a:gd name="adj1" fmla="val 25000"/>
              <a:gd name="adj2" fmla="val 25000"/>
              <a:gd name="adj3" fmla="val 25000"/>
              <a:gd name="adj4" fmla="val 82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lnSpc>
                <a:spcPts val="1800"/>
              </a:lnSpc>
            </a:pPr>
            <a:r>
              <a:rPr lang="es-EC" sz="1500" dirty="0" smtClean="0">
                <a:solidFill>
                  <a:schemeClr val="tx1"/>
                </a:solidFill>
              </a:rPr>
              <a:t>Endurecimiento </a:t>
            </a:r>
            <a:r>
              <a:rPr lang="es-EC" sz="1500" dirty="0">
                <a:solidFill>
                  <a:schemeClr val="tx1"/>
                </a:solidFill>
              </a:rPr>
              <a:t>de normativa de la supervisión bancaria, </a:t>
            </a:r>
            <a:r>
              <a:rPr lang="es-EC" sz="1500" dirty="0" smtClean="0">
                <a:solidFill>
                  <a:schemeClr val="tx1"/>
                </a:solidFill>
              </a:rPr>
              <a:t>normativa de control </a:t>
            </a:r>
            <a:r>
              <a:rPr lang="es-EC" sz="1500" dirty="0">
                <a:solidFill>
                  <a:schemeClr val="tx1"/>
                </a:solidFill>
              </a:rPr>
              <a:t>de riesgos de liquidez y mercado, se endurecieron las normas relativas a operaciones de crédito de </a:t>
            </a:r>
            <a:r>
              <a:rPr lang="es-EC" sz="1500" dirty="0" smtClean="0">
                <a:solidFill>
                  <a:schemeClr val="tx1"/>
                </a:solidFill>
              </a:rPr>
              <a:t>consumo, </a:t>
            </a:r>
            <a:r>
              <a:rPr lang="es-EC" sz="1500" dirty="0">
                <a:solidFill>
                  <a:schemeClr val="tx1"/>
                </a:solidFill>
              </a:rPr>
              <a:t>dispuso que las entidades financieras deban obtener y publicar una calificación de riesgo trimestral</a:t>
            </a:r>
            <a:r>
              <a:rPr lang="es-EC" sz="1500" dirty="0" smtClean="0">
                <a:solidFill>
                  <a:schemeClr val="tx1"/>
                </a:solidFill>
              </a:rPr>
              <a:t>, se </a:t>
            </a:r>
            <a:r>
              <a:rPr lang="es-EC" sz="1500" dirty="0">
                <a:solidFill>
                  <a:schemeClr val="tx1"/>
                </a:solidFill>
              </a:rPr>
              <a:t>dio paso al establecimiento de los buró de información </a:t>
            </a:r>
            <a:r>
              <a:rPr lang="es-EC" sz="1500" dirty="0" smtClean="0">
                <a:solidFill>
                  <a:schemeClr val="tx1"/>
                </a:solidFill>
              </a:rPr>
              <a:t>crediticia.</a:t>
            </a:r>
            <a:endParaRPr lang="es-EC" sz="1500" dirty="0">
              <a:solidFill>
                <a:schemeClr val="tx1"/>
              </a:solidFill>
            </a:endParaRPr>
          </a:p>
          <a:p>
            <a:pPr algn="ctr">
              <a:lnSpc>
                <a:spcPts val="1800"/>
              </a:lnSpc>
            </a:pPr>
            <a:endParaRPr lang="es-EC" sz="1500" dirty="0">
              <a:solidFill>
                <a:schemeClr val="tx1"/>
              </a:solidFill>
            </a:endParaRPr>
          </a:p>
        </p:txBody>
      </p:sp>
      <p:sp>
        <p:nvSpPr>
          <p:cNvPr id="13" name="12 Flecha abajo"/>
          <p:cNvSpPr/>
          <p:nvPr/>
        </p:nvSpPr>
        <p:spPr>
          <a:xfrm>
            <a:off x="6588224" y="5445224"/>
            <a:ext cx="129614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97050377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72008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JUSTIFICACIÓN</a:t>
            </a:r>
            <a:endParaRPr lang="es-EC" sz="4000" spc="50" dirty="0">
              <a:ln w="11430"/>
              <a:solidFill>
                <a:srgbClr val="FF6600"/>
              </a:solidFill>
              <a:effectLst>
                <a:outerShdw blurRad="76200" dist="50800" dir="5400000" algn="tl" rotWithShape="0">
                  <a:srgbClr val="000000">
                    <a:alpha val="65000"/>
                  </a:srgbClr>
                </a:outerShdw>
              </a:effectLst>
            </a:endParaRPr>
          </a:p>
        </p:txBody>
      </p:sp>
      <p:graphicFrame>
        <p:nvGraphicFramePr>
          <p:cNvPr id="6" name="5 Diagrama"/>
          <p:cNvGraphicFramePr/>
          <p:nvPr>
            <p:extLst>
              <p:ext uri="{D42A27DB-BD31-4B8C-83A1-F6EECF244321}">
                <p14:modId xmlns:p14="http://schemas.microsoft.com/office/powerpoint/2010/main" val="973387897"/>
              </p:ext>
            </p:extLst>
          </p:nvPr>
        </p:nvGraphicFramePr>
        <p:xfrm>
          <a:off x="0" y="836712"/>
          <a:ext cx="9144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868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188640"/>
            <a:ext cx="3240360" cy="461665"/>
          </a:xfrm>
          <a:prstGeom prst="rect">
            <a:avLst/>
          </a:prstGeom>
          <a:noFill/>
        </p:spPr>
        <p:txBody>
          <a:bodyPr wrap="square" rtlCol="0">
            <a:spAutoFit/>
          </a:bodyPr>
          <a:lstStyle/>
          <a:p>
            <a:r>
              <a:rPr lang="es-EC" sz="2400" b="1" dirty="0" smtClean="0"/>
              <a:t>MICROAMBIENTE</a:t>
            </a:r>
            <a:endParaRPr lang="es-EC" sz="2400" b="1" dirty="0"/>
          </a:p>
        </p:txBody>
      </p:sp>
      <p:graphicFrame>
        <p:nvGraphicFramePr>
          <p:cNvPr id="6" name="5 Tabla"/>
          <p:cNvGraphicFramePr>
            <a:graphicFrameLocks noGrp="1"/>
          </p:cNvGraphicFramePr>
          <p:nvPr>
            <p:extLst>
              <p:ext uri="{D42A27DB-BD31-4B8C-83A1-F6EECF244321}">
                <p14:modId xmlns:p14="http://schemas.microsoft.com/office/powerpoint/2010/main" val="878017453"/>
              </p:ext>
            </p:extLst>
          </p:nvPr>
        </p:nvGraphicFramePr>
        <p:xfrm>
          <a:off x="179509" y="830264"/>
          <a:ext cx="8784978" cy="5767088"/>
        </p:xfrm>
        <a:graphic>
          <a:graphicData uri="http://schemas.openxmlformats.org/drawingml/2006/table">
            <a:tbl>
              <a:tblPr firstRow="1" bandRow="1">
                <a:tableStyleId>{8A107856-5554-42FB-B03E-39F5DBC370BA}</a:tableStyleId>
              </a:tblPr>
              <a:tblGrid>
                <a:gridCol w="4392489"/>
                <a:gridCol w="4392489"/>
              </a:tblGrid>
              <a:tr h="811683">
                <a:tc>
                  <a:txBody>
                    <a:bodyPr/>
                    <a:lstStyle/>
                    <a:p>
                      <a:endParaRPr lang="es-EC" dirty="0"/>
                    </a:p>
                  </a:txBody>
                  <a:tcPr/>
                </a:tc>
                <a:tc>
                  <a:txBody>
                    <a:bodyPr/>
                    <a:lstStyle/>
                    <a:p>
                      <a:endParaRPr lang="es-EC" dirty="0"/>
                    </a:p>
                  </a:txBody>
                  <a:tcPr/>
                </a:tc>
              </a:tr>
              <a:tr h="4955405">
                <a:tc>
                  <a:txBody>
                    <a:bodyPr/>
                    <a:lstStyle/>
                    <a:p>
                      <a:pPr marL="285750" lvl="0" indent="-285750">
                        <a:buFont typeface="Arial" pitchFamily="34" charset="0"/>
                        <a:buChar char="•"/>
                      </a:pPr>
                      <a:r>
                        <a:rPr lang="es-EC" sz="1800" kern="1200" dirty="0" smtClean="0">
                          <a:solidFill>
                            <a:schemeClr val="dk1"/>
                          </a:solidFill>
                          <a:effectLst/>
                          <a:latin typeface="+mn-lt"/>
                          <a:ea typeface="+mn-ea"/>
                          <a:cs typeface="+mn-cs"/>
                        </a:rPr>
                        <a:t>Directorio </a:t>
                      </a:r>
                    </a:p>
                    <a:p>
                      <a:pPr marL="285750" lvl="0" indent="-285750">
                        <a:buFont typeface="Arial" pitchFamily="34" charset="0"/>
                        <a:buChar char="•"/>
                      </a:pPr>
                      <a:r>
                        <a:rPr lang="es-EC" sz="1800" kern="1200" dirty="0" smtClean="0">
                          <a:solidFill>
                            <a:schemeClr val="dk1"/>
                          </a:solidFill>
                          <a:effectLst/>
                          <a:latin typeface="+mn-lt"/>
                          <a:ea typeface="+mn-ea"/>
                          <a:cs typeface="+mn-cs"/>
                        </a:rPr>
                        <a:t>Junta Bancaria CNV,  y otros directorios </a:t>
                      </a:r>
                    </a:p>
                    <a:p>
                      <a:pPr marL="285750" lvl="0" indent="-285750">
                        <a:buFont typeface="Arial" pitchFamily="34" charset="0"/>
                        <a:buChar char="•"/>
                      </a:pPr>
                      <a:r>
                        <a:rPr lang="es-EC" sz="1800" kern="1200" dirty="0" smtClean="0">
                          <a:solidFill>
                            <a:schemeClr val="dk1"/>
                          </a:solidFill>
                          <a:effectLst/>
                          <a:latin typeface="+mn-lt"/>
                          <a:ea typeface="+mn-ea"/>
                          <a:cs typeface="+mn-cs"/>
                        </a:rPr>
                        <a:t>Sistema Financiero Nacional </a:t>
                      </a:r>
                    </a:p>
                    <a:p>
                      <a:pPr marL="285750" lvl="0" indent="-285750">
                        <a:buFont typeface="Arial" pitchFamily="34" charset="0"/>
                        <a:buChar char="•"/>
                      </a:pPr>
                      <a:r>
                        <a:rPr lang="es-EC" sz="1800" kern="1200" dirty="0" smtClean="0">
                          <a:solidFill>
                            <a:schemeClr val="dk1"/>
                          </a:solidFill>
                          <a:effectLst/>
                          <a:latin typeface="+mn-lt"/>
                          <a:ea typeface="+mn-ea"/>
                          <a:cs typeface="+mn-cs"/>
                        </a:rPr>
                        <a:t>Ministerio de Economía y Finanzas </a:t>
                      </a:r>
                    </a:p>
                    <a:p>
                      <a:pPr marL="285750" lvl="0" indent="-285750">
                        <a:buFont typeface="Arial" pitchFamily="34" charset="0"/>
                        <a:buChar char="•"/>
                      </a:pPr>
                      <a:r>
                        <a:rPr lang="es-EC" sz="1800" kern="1200" dirty="0" smtClean="0">
                          <a:solidFill>
                            <a:schemeClr val="dk1"/>
                          </a:solidFill>
                          <a:effectLst/>
                          <a:latin typeface="+mn-lt"/>
                          <a:ea typeface="+mn-ea"/>
                          <a:cs typeface="+mn-cs"/>
                        </a:rPr>
                        <a:t>Superintendencia de Bancos </a:t>
                      </a:r>
                    </a:p>
                    <a:p>
                      <a:pPr marL="285750" lvl="0" indent="-285750">
                        <a:buFont typeface="Arial" pitchFamily="34" charset="0"/>
                        <a:buChar char="•"/>
                      </a:pPr>
                      <a:r>
                        <a:rPr lang="es-EC" sz="1800" kern="1200" dirty="0" smtClean="0">
                          <a:solidFill>
                            <a:schemeClr val="dk1"/>
                          </a:solidFill>
                          <a:effectLst/>
                          <a:latin typeface="+mn-lt"/>
                          <a:ea typeface="+mn-ea"/>
                          <a:cs typeface="+mn-cs"/>
                        </a:rPr>
                        <a:t>Superintendencia de Compañías </a:t>
                      </a:r>
                    </a:p>
                    <a:p>
                      <a:pPr marL="285750" lvl="0" indent="-285750">
                        <a:buFont typeface="Arial" pitchFamily="34" charset="0"/>
                        <a:buChar char="•"/>
                      </a:pPr>
                      <a:r>
                        <a:rPr lang="es-EC" sz="1800" kern="1200" dirty="0" smtClean="0">
                          <a:solidFill>
                            <a:schemeClr val="dk1"/>
                          </a:solidFill>
                          <a:effectLst/>
                          <a:latin typeface="+mn-lt"/>
                          <a:ea typeface="+mn-ea"/>
                          <a:cs typeface="+mn-cs"/>
                        </a:rPr>
                        <a:t>Sector Público no Financiero </a:t>
                      </a:r>
                    </a:p>
                    <a:p>
                      <a:pPr marL="285750" lvl="0" indent="-285750">
                        <a:buFont typeface="Arial" pitchFamily="34" charset="0"/>
                        <a:buChar char="•"/>
                      </a:pPr>
                      <a:r>
                        <a:rPr lang="es-EC" sz="1800" kern="1200" dirty="0" smtClean="0">
                          <a:solidFill>
                            <a:schemeClr val="dk1"/>
                          </a:solidFill>
                          <a:effectLst/>
                          <a:latin typeface="+mn-lt"/>
                          <a:ea typeface="+mn-ea"/>
                          <a:cs typeface="+mn-cs"/>
                        </a:rPr>
                        <a:t>Organismos Internacionales </a:t>
                      </a:r>
                    </a:p>
                    <a:p>
                      <a:pPr marL="285750" lvl="0" indent="-285750">
                        <a:buFont typeface="Arial" pitchFamily="34" charset="0"/>
                        <a:buChar char="•"/>
                      </a:pPr>
                      <a:r>
                        <a:rPr lang="es-EC" sz="1800" kern="1200" dirty="0" smtClean="0">
                          <a:solidFill>
                            <a:schemeClr val="dk1"/>
                          </a:solidFill>
                          <a:effectLst/>
                          <a:latin typeface="+mn-lt"/>
                          <a:ea typeface="+mn-ea"/>
                          <a:cs typeface="+mn-cs"/>
                        </a:rPr>
                        <a:t>Sistema Financiero Internacional </a:t>
                      </a:r>
                    </a:p>
                    <a:p>
                      <a:pPr marL="285750" lvl="0" indent="-285750">
                        <a:buFont typeface="Arial" pitchFamily="34" charset="0"/>
                        <a:buChar char="•"/>
                      </a:pPr>
                      <a:r>
                        <a:rPr lang="es-EC" sz="1800" kern="1200" dirty="0" smtClean="0">
                          <a:solidFill>
                            <a:schemeClr val="dk1"/>
                          </a:solidFill>
                          <a:effectLst/>
                          <a:latin typeface="+mn-lt"/>
                          <a:ea typeface="+mn-ea"/>
                          <a:cs typeface="+mn-cs"/>
                        </a:rPr>
                        <a:t>Gobiernos y Agencias Internacionales </a:t>
                      </a:r>
                    </a:p>
                    <a:p>
                      <a:pPr marL="285750" lvl="0" indent="-285750">
                        <a:buFont typeface="Arial" pitchFamily="34" charset="0"/>
                        <a:buChar char="•"/>
                      </a:pPr>
                      <a:r>
                        <a:rPr lang="es-EC" sz="1800" kern="1200" dirty="0" smtClean="0">
                          <a:solidFill>
                            <a:schemeClr val="dk1"/>
                          </a:solidFill>
                          <a:effectLst/>
                          <a:latin typeface="+mn-lt"/>
                          <a:ea typeface="+mn-ea"/>
                          <a:cs typeface="+mn-cs"/>
                        </a:rPr>
                        <a:t>Agentes Económicos Privados </a:t>
                      </a:r>
                    </a:p>
                    <a:p>
                      <a:pPr marL="285750" lvl="0" indent="-285750">
                        <a:buFont typeface="Arial" pitchFamily="34" charset="0"/>
                        <a:buChar char="•"/>
                      </a:pPr>
                      <a:r>
                        <a:rPr lang="es-EC" sz="1800" kern="1200" dirty="0" smtClean="0">
                          <a:solidFill>
                            <a:schemeClr val="dk1"/>
                          </a:solidFill>
                          <a:effectLst/>
                          <a:latin typeface="+mn-lt"/>
                          <a:ea typeface="+mn-ea"/>
                          <a:cs typeface="+mn-cs"/>
                        </a:rPr>
                        <a:t>Bolsa de Valores </a:t>
                      </a:r>
                    </a:p>
                    <a:p>
                      <a:pPr marL="285750" lvl="0" indent="-285750">
                        <a:buFont typeface="Arial" pitchFamily="34" charset="0"/>
                        <a:buChar char="•"/>
                      </a:pPr>
                      <a:r>
                        <a:rPr lang="es-EC" sz="1800" kern="1200" dirty="0" smtClean="0">
                          <a:solidFill>
                            <a:schemeClr val="dk1"/>
                          </a:solidFill>
                          <a:effectLst/>
                          <a:latin typeface="+mn-lt"/>
                          <a:ea typeface="+mn-ea"/>
                          <a:cs typeface="+mn-cs"/>
                        </a:rPr>
                        <a:t>Proveedores de monedas y billetes </a:t>
                      </a:r>
                    </a:p>
                  </a:txBody>
                  <a:tcPr/>
                </a:tc>
                <a:tc>
                  <a:txBody>
                    <a:bodyPr/>
                    <a:lstStyle/>
                    <a:p>
                      <a:pPr marL="285750" lvl="0" indent="-285750">
                        <a:buFont typeface="Arial" pitchFamily="34" charset="0"/>
                        <a:buChar char="•"/>
                      </a:pPr>
                      <a:r>
                        <a:rPr lang="es-EC" sz="1800" kern="1200" dirty="0" smtClean="0">
                          <a:solidFill>
                            <a:schemeClr val="dk1"/>
                          </a:solidFill>
                          <a:effectLst/>
                          <a:latin typeface="+mn-lt"/>
                          <a:ea typeface="+mn-ea"/>
                          <a:cs typeface="+mn-cs"/>
                        </a:rPr>
                        <a:t>Instituciones públicas</a:t>
                      </a:r>
                    </a:p>
                    <a:p>
                      <a:pPr marL="285750" lvl="0" indent="-285750">
                        <a:buFont typeface="Arial" pitchFamily="34" charset="0"/>
                        <a:buChar char="•"/>
                      </a:pPr>
                      <a:r>
                        <a:rPr lang="es-EC" sz="1800" kern="1200" dirty="0" smtClean="0">
                          <a:solidFill>
                            <a:schemeClr val="dk1"/>
                          </a:solidFill>
                          <a:effectLst/>
                          <a:latin typeface="+mn-lt"/>
                          <a:ea typeface="+mn-ea"/>
                          <a:cs typeface="+mn-cs"/>
                        </a:rPr>
                        <a:t>Personas naturales y jurídicas</a:t>
                      </a:r>
                    </a:p>
                    <a:p>
                      <a:pPr marL="285750" lvl="0" indent="-285750">
                        <a:buFont typeface="Arial" pitchFamily="34" charset="0"/>
                        <a:buChar char="•"/>
                      </a:pPr>
                      <a:r>
                        <a:rPr lang="es-EC" sz="1800" kern="1200" dirty="0" smtClean="0">
                          <a:solidFill>
                            <a:schemeClr val="dk1"/>
                          </a:solidFill>
                          <a:effectLst/>
                          <a:latin typeface="+mn-lt"/>
                          <a:ea typeface="+mn-ea"/>
                          <a:cs typeface="+mn-cs"/>
                        </a:rPr>
                        <a:t>Ministerio de Finanzas</a:t>
                      </a:r>
                    </a:p>
                    <a:p>
                      <a:pPr marL="285750" lvl="0" indent="-285750">
                        <a:buFont typeface="Arial" pitchFamily="34" charset="0"/>
                        <a:buChar char="•"/>
                      </a:pPr>
                      <a:r>
                        <a:rPr lang="es-EC" sz="1800" kern="1200" dirty="0" smtClean="0">
                          <a:solidFill>
                            <a:schemeClr val="dk1"/>
                          </a:solidFill>
                          <a:effectLst/>
                          <a:latin typeface="+mn-lt"/>
                          <a:ea typeface="+mn-ea"/>
                          <a:cs typeface="+mn-cs"/>
                        </a:rPr>
                        <a:t>Cooperativas de ahorro y crédito reguladas por el MIES</a:t>
                      </a:r>
                    </a:p>
                    <a:p>
                      <a:pPr marL="285750" lvl="0" indent="-285750">
                        <a:buFont typeface="Arial" pitchFamily="34" charset="0"/>
                        <a:buChar char="•"/>
                      </a:pPr>
                      <a:r>
                        <a:rPr lang="es-EC" sz="1800" kern="1200" dirty="0" smtClean="0">
                          <a:solidFill>
                            <a:schemeClr val="dk1"/>
                          </a:solidFill>
                          <a:effectLst/>
                          <a:latin typeface="+mn-lt"/>
                          <a:ea typeface="+mn-ea"/>
                          <a:cs typeface="+mn-cs"/>
                        </a:rPr>
                        <a:t>Estructuras financieras locales </a:t>
                      </a:r>
                    </a:p>
                    <a:p>
                      <a:pPr marL="285750" lvl="0" indent="-285750">
                        <a:buFont typeface="Arial" pitchFamily="34" charset="0"/>
                        <a:buChar char="•"/>
                      </a:pPr>
                      <a:r>
                        <a:rPr lang="es-EC" sz="1800" kern="1200" dirty="0" smtClean="0">
                          <a:solidFill>
                            <a:schemeClr val="dk1"/>
                          </a:solidFill>
                          <a:effectLst/>
                          <a:latin typeface="+mn-lt"/>
                          <a:ea typeface="+mn-ea"/>
                          <a:cs typeface="+mn-cs"/>
                        </a:rPr>
                        <a:t>Casas de Valores</a:t>
                      </a:r>
                    </a:p>
                    <a:p>
                      <a:endParaRPr lang="es-EC" dirty="0"/>
                    </a:p>
                  </a:txBody>
                  <a:tcPr/>
                </a:tc>
              </a:tr>
            </a:tbl>
          </a:graphicData>
        </a:graphic>
      </p:graphicFrame>
      <p:sp>
        <p:nvSpPr>
          <p:cNvPr id="7" name="6 CuadroTexto"/>
          <p:cNvSpPr txBox="1"/>
          <p:nvPr/>
        </p:nvSpPr>
        <p:spPr>
          <a:xfrm>
            <a:off x="971600" y="962347"/>
            <a:ext cx="2699792" cy="584775"/>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3200" b="1" dirty="0" smtClean="0">
                <a:ln w="11430"/>
                <a:solidFill>
                  <a:srgbClr val="FF3300"/>
                </a:solidFill>
                <a:effectLst>
                  <a:outerShdw blurRad="50800" dist="39000" dir="5460000" algn="tl">
                    <a:srgbClr val="000000">
                      <a:alpha val="38000"/>
                    </a:srgbClr>
                  </a:outerShdw>
                </a:effectLst>
              </a:rPr>
              <a:t>Proveedores</a:t>
            </a:r>
            <a:endParaRPr lang="es-EC" sz="3200" b="1" dirty="0">
              <a:ln w="11430"/>
              <a:solidFill>
                <a:srgbClr val="FF3300"/>
              </a:solidFill>
              <a:effectLst>
                <a:outerShdw blurRad="50800" dist="39000" dir="5460000" algn="tl">
                  <a:srgbClr val="000000">
                    <a:alpha val="38000"/>
                  </a:srgbClr>
                </a:outerShdw>
              </a:effectLst>
            </a:endParaRPr>
          </a:p>
        </p:txBody>
      </p:sp>
      <p:sp>
        <p:nvSpPr>
          <p:cNvPr id="8" name="7 CuadroTexto"/>
          <p:cNvSpPr txBox="1"/>
          <p:nvPr/>
        </p:nvSpPr>
        <p:spPr>
          <a:xfrm>
            <a:off x="4860032" y="962345"/>
            <a:ext cx="3780420" cy="584775"/>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3200" b="1" dirty="0" smtClean="0">
                <a:ln w="11430"/>
                <a:solidFill>
                  <a:srgbClr val="FF3300"/>
                </a:solidFill>
                <a:effectLst>
                  <a:outerShdw blurRad="50800" dist="39000" dir="5460000" algn="tl">
                    <a:srgbClr val="000000">
                      <a:alpha val="38000"/>
                    </a:srgbClr>
                  </a:outerShdw>
                </a:effectLst>
              </a:rPr>
              <a:t>Clientes externos</a:t>
            </a:r>
            <a:endParaRPr lang="es-EC" sz="3200" b="1" dirty="0">
              <a:ln w="11430"/>
              <a:solidFill>
                <a:srgbClr val="FF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43187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46512264"/>
              </p:ext>
            </p:extLst>
          </p:nvPr>
        </p:nvGraphicFramePr>
        <p:xfrm>
          <a:off x="215010" y="650305"/>
          <a:ext cx="8928990" cy="5344685"/>
        </p:xfrm>
        <a:graphic>
          <a:graphicData uri="http://schemas.openxmlformats.org/drawingml/2006/table">
            <a:tbl>
              <a:tblPr firstRow="1" bandRow="1">
                <a:tableStyleId>{8A107856-5554-42FB-B03E-39F5DBC370BA}</a:tableStyleId>
              </a:tblPr>
              <a:tblGrid>
                <a:gridCol w="2976330"/>
                <a:gridCol w="2976330"/>
                <a:gridCol w="2976330"/>
              </a:tblGrid>
              <a:tr h="1122511">
                <a:tc>
                  <a:txBody>
                    <a:bodyPr/>
                    <a:lstStyle/>
                    <a:p>
                      <a:endParaRPr lang="es-EC" dirty="0"/>
                    </a:p>
                  </a:txBody>
                  <a:tcPr/>
                </a:tc>
                <a:tc>
                  <a:txBody>
                    <a:bodyPr/>
                    <a:lstStyle/>
                    <a:p>
                      <a:endParaRPr lang="es-EC" dirty="0"/>
                    </a:p>
                  </a:txBody>
                  <a:tcPr/>
                </a:tc>
                <a:tc>
                  <a:txBody>
                    <a:bodyPr/>
                    <a:lstStyle/>
                    <a:p>
                      <a:endParaRPr lang="es-EC" dirty="0"/>
                    </a:p>
                  </a:txBody>
                  <a:tcPr/>
                </a:tc>
              </a:tr>
              <a:tr h="4222174">
                <a:tc>
                  <a:txBody>
                    <a:bodyPr/>
                    <a:lstStyle/>
                    <a:p>
                      <a:pPr marL="285750" indent="-285750">
                        <a:buFont typeface="Arial" pitchFamily="34" charset="0"/>
                        <a:buChar char="•"/>
                      </a:pPr>
                      <a:r>
                        <a:rPr lang="es-EC" sz="1800" kern="1200" dirty="0" smtClean="0">
                          <a:solidFill>
                            <a:schemeClr val="dk1"/>
                          </a:solidFill>
                          <a:effectLst/>
                          <a:latin typeface="+mn-lt"/>
                          <a:ea typeface="+mn-ea"/>
                          <a:cs typeface="+mn-cs"/>
                        </a:rPr>
                        <a:t>El Banco Central tiene la función de generar informes comportamiento del mercado, estadísticas macroeconómicas, los que facilitan y asesoran en la toma de decisiones, estos informes son para uso de los clientes o inversionistas que confían el manejo de su dinero</a:t>
                      </a:r>
                    </a:p>
                    <a:p>
                      <a:pPr marL="285750" indent="-285750">
                        <a:buFont typeface="Arial" pitchFamily="34" charset="0"/>
                        <a:buChar char="•"/>
                      </a:pPr>
                      <a:r>
                        <a:rPr lang="es-EC" sz="1800" kern="1200" dirty="0" smtClean="0">
                          <a:solidFill>
                            <a:schemeClr val="dk1"/>
                          </a:solidFill>
                          <a:effectLst/>
                          <a:latin typeface="+mn-lt"/>
                          <a:ea typeface="+mn-ea"/>
                          <a:cs typeface="+mn-cs"/>
                        </a:rPr>
                        <a:t>Funcionarios del BCE</a:t>
                      </a:r>
                      <a:endParaRPr lang="es-EC" dirty="0"/>
                    </a:p>
                  </a:txBody>
                  <a:tcPr/>
                </a:tc>
                <a:tc>
                  <a:txBody>
                    <a:bodyPr/>
                    <a:lstStyle/>
                    <a:p>
                      <a:pPr marL="285750" lvl="0" indent="-285750">
                        <a:buFont typeface="Arial" pitchFamily="34" charset="0"/>
                        <a:buChar char="•"/>
                      </a:pPr>
                      <a:r>
                        <a:rPr lang="es-EC" sz="1800" kern="1200" dirty="0" smtClean="0">
                          <a:solidFill>
                            <a:schemeClr val="dk1"/>
                          </a:solidFill>
                          <a:effectLst/>
                          <a:latin typeface="+mn-lt"/>
                          <a:ea typeface="+mn-ea"/>
                          <a:cs typeface="+mn-cs"/>
                        </a:rPr>
                        <a:t>INEC</a:t>
                      </a:r>
                      <a:endParaRPr lang="es-EC" sz="1800" kern="1200" dirty="0" smtClean="0">
                        <a:solidFill>
                          <a:schemeClr val="dk1"/>
                        </a:solidFill>
                        <a:effectLst/>
                        <a:latin typeface="+mn-lt"/>
                        <a:ea typeface="+mn-ea"/>
                        <a:cs typeface="+mn-cs"/>
                      </a:endParaRPr>
                    </a:p>
                    <a:p>
                      <a:pPr marL="285750" indent="-285750">
                        <a:buFont typeface="Arial" pitchFamily="34" charset="0"/>
                        <a:buChar char="•"/>
                      </a:pPr>
                      <a:r>
                        <a:rPr lang="es-EC" dirty="0" smtClean="0"/>
                        <a:t>Ministerio de Coordinación de Política económica.</a:t>
                      </a:r>
                      <a:endParaRPr lang="es-EC" dirty="0"/>
                    </a:p>
                  </a:txBody>
                  <a:tcPr/>
                </a:tc>
                <a:tc>
                  <a:txBody>
                    <a:bodyPr/>
                    <a:lstStyle/>
                    <a:p>
                      <a:pPr marL="285750" indent="-285750">
                        <a:buFont typeface="Arial" pitchFamily="34" charset="0"/>
                        <a:buChar char="•"/>
                      </a:pPr>
                      <a:r>
                        <a:rPr lang="es-EC" sz="1800" kern="1200" dirty="0" smtClean="0">
                          <a:solidFill>
                            <a:schemeClr val="dk1"/>
                          </a:solidFill>
                          <a:effectLst/>
                          <a:latin typeface="+mn-lt"/>
                          <a:ea typeface="+mn-ea"/>
                          <a:cs typeface="+mn-cs"/>
                        </a:rPr>
                        <a:t>Superintendencia de Bancos y Seguros.</a:t>
                      </a:r>
                    </a:p>
                    <a:p>
                      <a:pPr marL="285750" indent="-285750">
                        <a:buFont typeface="Arial" pitchFamily="34" charset="0"/>
                        <a:buChar char="•"/>
                      </a:pPr>
                      <a:r>
                        <a:rPr lang="es-EC" sz="1800" kern="1200" dirty="0" smtClean="0">
                          <a:solidFill>
                            <a:schemeClr val="dk1"/>
                          </a:solidFill>
                          <a:effectLst/>
                          <a:latin typeface="+mn-lt"/>
                          <a:ea typeface="+mn-ea"/>
                          <a:cs typeface="+mn-cs"/>
                        </a:rPr>
                        <a:t>También tiene relación con entidades como el Servicio de Rentas Internas</a:t>
                      </a:r>
                      <a:endParaRPr lang="es-EC" dirty="0"/>
                    </a:p>
                  </a:txBody>
                  <a:tcPr/>
                </a:tc>
              </a:tr>
            </a:tbl>
          </a:graphicData>
        </a:graphic>
      </p:graphicFrame>
      <p:sp>
        <p:nvSpPr>
          <p:cNvPr id="5" name="4 CuadroTexto"/>
          <p:cNvSpPr txBox="1"/>
          <p:nvPr/>
        </p:nvSpPr>
        <p:spPr>
          <a:xfrm>
            <a:off x="3059832" y="188640"/>
            <a:ext cx="3240360" cy="461665"/>
          </a:xfrm>
          <a:prstGeom prst="rect">
            <a:avLst/>
          </a:prstGeom>
          <a:noFill/>
        </p:spPr>
        <p:txBody>
          <a:bodyPr wrap="square" rtlCol="0">
            <a:spAutoFit/>
          </a:bodyPr>
          <a:lstStyle/>
          <a:p>
            <a:r>
              <a:rPr lang="es-EC" sz="2400" b="1" dirty="0" smtClean="0"/>
              <a:t>MICROAMBIENTE</a:t>
            </a:r>
            <a:endParaRPr lang="es-EC" sz="2400" b="1" dirty="0"/>
          </a:p>
        </p:txBody>
      </p:sp>
      <p:sp>
        <p:nvSpPr>
          <p:cNvPr id="6" name="5 CuadroTexto"/>
          <p:cNvSpPr txBox="1"/>
          <p:nvPr/>
        </p:nvSpPr>
        <p:spPr>
          <a:xfrm>
            <a:off x="251520" y="746701"/>
            <a:ext cx="2699792" cy="954107"/>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Clientes internos</a:t>
            </a:r>
            <a:endParaRPr lang="es-EC" sz="2800" b="1" dirty="0">
              <a:ln w="11430"/>
              <a:solidFill>
                <a:srgbClr val="FF3300"/>
              </a:solidFill>
              <a:effectLst>
                <a:outerShdw blurRad="50800" dist="39000" dir="5460000" algn="tl">
                  <a:srgbClr val="000000">
                    <a:alpha val="38000"/>
                  </a:srgbClr>
                </a:outerShdw>
              </a:effectLst>
            </a:endParaRPr>
          </a:p>
        </p:txBody>
      </p:sp>
      <p:sp>
        <p:nvSpPr>
          <p:cNvPr id="7" name="6 CuadroTexto"/>
          <p:cNvSpPr txBox="1"/>
          <p:nvPr/>
        </p:nvSpPr>
        <p:spPr>
          <a:xfrm>
            <a:off x="3203848" y="962144"/>
            <a:ext cx="2699792" cy="523220"/>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Competencia</a:t>
            </a:r>
            <a:endParaRPr lang="es-EC" sz="2800" b="1" dirty="0">
              <a:ln w="11430"/>
              <a:solidFill>
                <a:srgbClr val="FF3300"/>
              </a:solidFill>
              <a:effectLst>
                <a:outerShdw blurRad="50800" dist="39000" dir="5460000" algn="tl">
                  <a:srgbClr val="000000">
                    <a:alpha val="38000"/>
                  </a:srgbClr>
                </a:outerShdw>
              </a:effectLst>
            </a:endParaRPr>
          </a:p>
        </p:txBody>
      </p:sp>
      <p:sp>
        <p:nvSpPr>
          <p:cNvPr id="8" name="7 CuadroTexto"/>
          <p:cNvSpPr txBox="1"/>
          <p:nvPr/>
        </p:nvSpPr>
        <p:spPr>
          <a:xfrm>
            <a:off x="6192688" y="764704"/>
            <a:ext cx="2699792" cy="954107"/>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Organismos de control</a:t>
            </a:r>
            <a:endParaRPr lang="es-EC" sz="2800" b="1" dirty="0">
              <a:ln w="11430"/>
              <a:solidFill>
                <a:srgbClr val="FF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93268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Análisis Interno</a:t>
            </a:r>
            <a:endParaRPr lang="es-EC" sz="4000" spc="50" dirty="0">
              <a:ln w="11430"/>
              <a:solidFill>
                <a:srgbClr val="FF33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2886251875"/>
              </p:ext>
            </p:extLst>
          </p:nvPr>
        </p:nvGraphicFramePr>
        <p:xfrm>
          <a:off x="251520" y="1328351"/>
          <a:ext cx="86409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771800" y="692696"/>
            <a:ext cx="3312368" cy="523220"/>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Administrativo</a:t>
            </a:r>
            <a:endParaRPr lang="es-EC" sz="2800" b="1" dirty="0">
              <a:ln w="11430"/>
              <a:solidFill>
                <a:srgbClr val="FF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782384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Imagen 1"/>
          <p:cNvPicPr>
            <a:picLocks noChangeAspect="1" noChangeArrowheads="1"/>
          </p:cNvPicPr>
          <p:nvPr/>
        </p:nvPicPr>
        <p:blipFill>
          <a:blip r:embed="rId2">
            <a:extLst>
              <a:ext uri="{28A0092B-C50C-407E-A947-70E740481C1C}">
                <a14:useLocalDpi xmlns:a14="http://schemas.microsoft.com/office/drawing/2010/main" val="0"/>
              </a:ext>
            </a:extLst>
          </a:blip>
          <a:srcRect l="49915" t="17119" r="13458" b="9239"/>
          <a:stretch>
            <a:fillRect/>
          </a:stretch>
        </p:blipFill>
        <p:spPr bwMode="auto">
          <a:xfrm>
            <a:off x="706689" y="0"/>
            <a:ext cx="5449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6228184" y="97468"/>
            <a:ext cx="2851561" cy="523220"/>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Financiero</a:t>
            </a:r>
            <a:endParaRPr lang="es-EC" sz="2800" b="1" dirty="0">
              <a:ln w="11430"/>
              <a:solidFill>
                <a:srgbClr val="FF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9943737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41"/>
          <a:stretch/>
        </p:blipFill>
        <p:spPr bwMode="auto">
          <a:xfrm>
            <a:off x="936104" y="3200"/>
            <a:ext cx="4716016" cy="6854800"/>
          </a:xfrm>
          <a:prstGeom prst="rect">
            <a:avLst/>
          </a:prstGeom>
          <a:solidFill>
            <a:schemeClr val="bg1"/>
          </a:solidFill>
          <a:ln>
            <a:noFill/>
          </a:ln>
        </p:spPr>
      </p:pic>
      <p:sp>
        <p:nvSpPr>
          <p:cNvPr id="5" name="4 CuadroTexto"/>
          <p:cNvSpPr txBox="1"/>
          <p:nvPr/>
        </p:nvSpPr>
        <p:spPr>
          <a:xfrm>
            <a:off x="6207337" y="43317"/>
            <a:ext cx="2851561" cy="523220"/>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Financiero</a:t>
            </a:r>
            <a:endParaRPr lang="es-EC" sz="2800" b="1" dirty="0">
              <a:ln w="11430"/>
              <a:solidFill>
                <a:srgbClr val="FF33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1653636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58311"/>
            <a:ext cx="2851561" cy="523220"/>
          </a:xfrm>
          <a:prstGeom prst="rect">
            <a:avLst/>
          </a:prstGeom>
          <a:solidFill>
            <a:srgbClr val="FFFF99"/>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dirty="0" smtClean="0">
                <a:ln w="11430"/>
                <a:solidFill>
                  <a:srgbClr val="FF3300"/>
                </a:solidFill>
                <a:effectLst>
                  <a:outerShdw blurRad="50800" dist="39000" dir="5460000" algn="tl">
                    <a:srgbClr val="000000">
                      <a:alpha val="38000"/>
                    </a:srgbClr>
                  </a:outerShdw>
                </a:effectLst>
              </a:rPr>
              <a:t>Tecnología</a:t>
            </a:r>
            <a:endParaRPr lang="es-EC" sz="2800" b="1" dirty="0">
              <a:ln w="11430"/>
              <a:solidFill>
                <a:srgbClr val="FF3300"/>
              </a:solidFill>
              <a:effectLst>
                <a:outerShdw blurRad="50800" dist="39000" dir="5460000" algn="tl">
                  <a:srgbClr val="000000">
                    <a:alpha val="38000"/>
                  </a:srgbClr>
                </a:outerShdw>
              </a:effectLst>
            </a:endParaRPr>
          </a:p>
        </p:txBody>
      </p:sp>
      <p:graphicFrame>
        <p:nvGraphicFramePr>
          <p:cNvPr id="5" name="4 Diagrama"/>
          <p:cNvGraphicFramePr/>
          <p:nvPr>
            <p:extLst>
              <p:ext uri="{D42A27DB-BD31-4B8C-83A1-F6EECF244321}">
                <p14:modId xmlns:p14="http://schemas.microsoft.com/office/powerpoint/2010/main" val="36406479"/>
              </p:ext>
            </p:extLst>
          </p:nvPr>
        </p:nvGraphicFramePr>
        <p:xfrm>
          <a:off x="0" y="476672"/>
          <a:ext cx="41044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921327860"/>
              </p:ext>
            </p:extLst>
          </p:nvPr>
        </p:nvGraphicFramePr>
        <p:xfrm>
          <a:off x="5148064" y="305407"/>
          <a:ext cx="3672408" cy="4320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ext uri="{D42A27DB-BD31-4B8C-83A1-F6EECF244321}">
                <p14:modId xmlns:p14="http://schemas.microsoft.com/office/powerpoint/2010/main" val="309689700"/>
              </p:ext>
            </p:extLst>
          </p:nvPr>
        </p:nvGraphicFramePr>
        <p:xfrm>
          <a:off x="4431634" y="3573016"/>
          <a:ext cx="3672408" cy="25922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682578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9392"/>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pc="50" dirty="0" smtClean="0">
                <a:ln w="11430"/>
                <a:solidFill>
                  <a:srgbClr val="FF3300"/>
                </a:solidFill>
                <a:effectLst>
                  <a:outerShdw blurRad="76200" dist="50800" dir="5400000" algn="tl" rotWithShape="0">
                    <a:srgbClr val="000000">
                      <a:alpha val="65000"/>
                    </a:srgbClr>
                  </a:outerShdw>
                </a:effectLst>
              </a:rPr>
              <a:t>Matriz FODA</a:t>
            </a:r>
            <a:endParaRPr lang="es-EC" spc="50" dirty="0">
              <a:ln w="11430"/>
              <a:solidFill>
                <a:srgbClr val="FF3300"/>
              </a:solidFill>
              <a:effectLst>
                <a:outerShdw blurRad="76200" dist="50800" dir="5400000" algn="tl" rotWithShape="0">
                  <a:srgbClr val="000000">
                    <a:alpha val="65000"/>
                  </a:srgbClr>
                </a:out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2746327283"/>
              </p:ext>
            </p:extLst>
          </p:nvPr>
        </p:nvGraphicFramePr>
        <p:xfrm>
          <a:off x="0" y="440843"/>
          <a:ext cx="9144000" cy="6372533"/>
        </p:xfrm>
        <a:graphic>
          <a:graphicData uri="http://schemas.openxmlformats.org/drawingml/2006/table">
            <a:tbl>
              <a:tblPr firstRow="1" firstCol="1" bandRow="1">
                <a:tableStyleId>{C4B1156A-380E-4F78-BDF5-A606A8083BF9}</a:tableStyleId>
              </a:tblPr>
              <a:tblGrid>
                <a:gridCol w="4653644"/>
                <a:gridCol w="4490356"/>
              </a:tblGrid>
              <a:tr h="199338">
                <a:tc gridSpan="2">
                  <a:txBody>
                    <a:bodyPr/>
                    <a:lstStyle/>
                    <a:p>
                      <a:pPr algn="ctr">
                        <a:lnSpc>
                          <a:spcPct val="115000"/>
                        </a:lnSpc>
                        <a:spcAft>
                          <a:spcPts val="0"/>
                        </a:spcAft>
                      </a:pPr>
                      <a:r>
                        <a:rPr lang="es-EC" sz="1200" dirty="0">
                          <a:effectLst/>
                        </a:rPr>
                        <a:t>ANÁLISIS EXTERNO</a:t>
                      </a:r>
                      <a:endParaRPr lang="es-EC" sz="1200" dirty="0">
                        <a:effectLst/>
                        <a:latin typeface="Calibri"/>
                        <a:ea typeface="Calibri"/>
                        <a:cs typeface="Times New Roman"/>
                      </a:endParaRPr>
                    </a:p>
                  </a:txBody>
                  <a:tcPr marL="41283" marR="41283" marT="0" marB="0" anchor="ctr">
                    <a:solidFill>
                      <a:srgbClr val="FFFF00"/>
                    </a:solidFill>
                  </a:tcPr>
                </a:tc>
                <a:tc hMerge="1">
                  <a:txBody>
                    <a:bodyPr/>
                    <a:lstStyle/>
                    <a:p>
                      <a:endParaRPr lang="es-EC"/>
                    </a:p>
                  </a:txBody>
                  <a:tcPr/>
                </a:tc>
              </a:tr>
              <a:tr h="199338">
                <a:tc>
                  <a:txBody>
                    <a:bodyPr/>
                    <a:lstStyle/>
                    <a:p>
                      <a:pPr algn="ctr">
                        <a:lnSpc>
                          <a:spcPct val="115000"/>
                        </a:lnSpc>
                        <a:spcAft>
                          <a:spcPts val="0"/>
                        </a:spcAft>
                      </a:pPr>
                      <a:r>
                        <a:rPr lang="es-EC" sz="1200" dirty="0">
                          <a:effectLst/>
                        </a:rPr>
                        <a:t>OPORTUNIDADES</a:t>
                      </a:r>
                      <a:endParaRPr lang="es-EC" sz="1200" dirty="0">
                        <a:effectLst/>
                        <a:latin typeface="Calibri"/>
                        <a:ea typeface="Calibri"/>
                        <a:cs typeface="Times New Roman"/>
                      </a:endParaRPr>
                    </a:p>
                  </a:txBody>
                  <a:tcPr marL="41283" marR="41283" marT="0" marB="0" anchor="ctr">
                    <a:solidFill>
                      <a:srgbClr val="FFFF00"/>
                    </a:solidFill>
                  </a:tcPr>
                </a:tc>
                <a:tc>
                  <a:txBody>
                    <a:bodyPr/>
                    <a:lstStyle/>
                    <a:p>
                      <a:pPr algn="ctr">
                        <a:lnSpc>
                          <a:spcPct val="115000"/>
                        </a:lnSpc>
                        <a:spcAft>
                          <a:spcPts val="0"/>
                        </a:spcAft>
                      </a:pPr>
                      <a:r>
                        <a:rPr lang="es-EC" sz="1200" b="1" dirty="0">
                          <a:effectLst/>
                        </a:rPr>
                        <a:t>AMENAZAS</a:t>
                      </a:r>
                      <a:endParaRPr lang="es-EC" sz="1200" b="1" dirty="0">
                        <a:effectLst/>
                        <a:latin typeface="Calibri"/>
                        <a:ea typeface="Calibri"/>
                        <a:cs typeface="Times New Roman"/>
                      </a:endParaRPr>
                    </a:p>
                  </a:txBody>
                  <a:tcPr marL="41283" marR="41283" marT="0" marB="0" anchor="ctr">
                    <a:solidFill>
                      <a:srgbClr val="FFFF00"/>
                    </a:solidFill>
                  </a:tcPr>
                </a:tc>
              </a:tr>
              <a:tr h="1955981">
                <a:tc>
                  <a:txBody>
                    <a:bodyPr/>
                    <a:lstStyle/>
                    <a:p>
                      <a:pPr>
                        <a:lnSpc>
                          <a:spcPct val="115000"/>
                        </a:lnSpc>
                        <a:spcAft>
                          <a:spcPts val="0"/>
                        </a:spcAft>
                      </a:pPr>
                      <a:r>
                        <a:rPr lang="es-EC" sz="1200" b="0" dirty="0">
                          <a:effectLst/>
                        </a:rPr>
                        <a:t>O.1 El Banco Central del Ecuador tiene actividades únicas, establecidas en la Ley.</a:t>
                      </a:r>
                    </a:p>
                    <a:p>
                      <a:pPr>
                        <a:lnSpc>
                          <a:spcPct val="115000"/>
                        </a:lnSpc>
                        <a:spcAft>
                          <a:spcPts val="0"/>
                        </a:spcAft>
                      </a:pPr>
                      <a:r>
                        <a:rPr lang="es-EC" sz="1200" b="0" dirty="0">
                          <a:effectLst/>
                        </a:rPr>
                        <a:t>O.2 Entidad controlada por la Superintendencia de Bancos.</a:t>
                      </a:r>
                    </a:p>
                    <a:p>
                      <a:pPr>
                        <a:lnSpc>
                          <a:spcPct val="115000"/>
                        </a:lnSpc>
                        <a:spcAft>
                          <a:spcPts val="0"/>
                        </a:spcAft>
                      </a:pPr>
                      <a:r>
                        <a:rPr lang="es-EC" sz="1200" b="0" dirty="0">
                          <a:effectLst/>
                        </a:rPr>
                        <a:t>O.3 Recuperación de confianza en el Sistema Financiero.</a:t>
                      </a:r>
                    </a:p>
                    <a:p>
                      <a:pPr>
                        <a:lnSpc>
                          <a:spcPct val="115000"/>
                        </a:lnSpc>
                        <a:spcAft>
                          <a:spcPts val="0"/>
                        </a:spcAft>
                      </a:pPr>
                      <a:r>
                        <a:rPr lang="es-EC" sz="1200" b="0" dirty="0">
                          <a:effectLst/>
                        </a:rPr>
                        <a:t>O.4 Intercambio de tecnología internacional y nacional.</a:t>
                      </a:r>
                    </a:p>
                    <a:p>
                      <a:pPr>
                        <a:lnSpc>
                          <a:spcPct val="115000"/>
                        </a:lnSpc>
                        <a:spcAft>
                          <a:spcPts val="0"/>
                        </a:spcAft>
                      </a:pPr>
                      <a:r>
                        <a:rPr lang="es-EC" sz="1200" b="0" dirty="0">
                          <a:effectLst/>
                        </a:rPr>
                        <a:t>O.5 Desarrollo de nuevas investigaciones.</a:t>
                      </a:r>
                    </a:p>
                    <a:p>
                      <a:pPr>
                        <a:lnSpc>
                          <a:spcPct val="115000"/>
                        </a:lnSpc>
                        <a:spcAft>
                          <a:spcPts val="0"/>
                        </a:spcAft>
                      </a:pPr>
                      <a:r>
                        <a:rPr lang="es-EC" sz="1200" b="0" dirty="0">
                          <a:effectLst/>
                        </a:rPr>
                        <a:t>O.6 Tercero Confiable.</a:t>
                      </a:r>
                    </a:p>
                    <a:p>
                      <a:pPr>
                        <a:lnSpc>
                          <a:spcPct val="115000"/>
                        </a:lnSpc>
                        <a:spcAft>
                          <a:spcPts val="0"/>
                        </a:spcAft>
                      </a:pPr>
                      <a:r>
                        <a:rPr lang="es-EC" sz="1200" b="0" dirty="0">
                          <a:effectLst/>
                        </a:rPr>
                        <a:t>O.7 Reconocimiento institucional internacionalmente.</a:t>
                      </a:r>
                    </a:p>
                    <a:p>
                      <a:pPr>
                        <a:lnSpc>
                          <a:spcPct val="115000"/>
                        </a:lnSpc>
                        <a:spcAft>
                          <a:spcPts val="0"/>
                        </a:spcAft>
                      </a:pPr>
                      <a:r>
                        <a:rPr lang="es-EC" sz="1200" b="0" dirty="0">
                          <a:effectLst/>
                        </a:rPr>
                        <a:t>O.8 Liquidez por los diferentes productos que ofrece.</a:t>
                      </a:r>
                      <a:endParaRPr lang="es-EC" sz="1200" b="0" dirty="0">
                        <a:effectLst/>
                        <a:latin typeface="Calibri"/>
                        <a:ea typeface="Calibri"/>
                        <a:cs typeface="Times New Roman"/>
                      </a:endParaRPr>
                    </a:p>
                  </a:txBody>
                  <a:tcPr marL="41283" marR="41283" marT="0" marB="0">
                    <a:solidFill>
                      <a:schemeClr val="bg1"/>
                    </a:solidFill>
                  </a:tcPr>
                </a:tc>
                <a:tc>
                  <a:txBody>
                    <a:bodyPr/>
                    <a:lstStyle/>
                    <a:p>
                      <a:pPr>
                        <a:lnSpc>
                          <a:spcPct val="115000"/>
                        </a:lnSpc>
                        <a:spcAft>
                          <a:spcPts val="0"/>
                        </a:spcAft>
                      </a:pPr>
                      <a:r>
                        <a:rPr lang="es-EC" sz="1200" dirty="0">
                          <a:effectLst/>
                        </a:rPr>
                        <a:t>A.1 El desgobierno del sistema legal que es base del BCE.</a:t>
                      </a:r>
                    </a:p>
                    <a:p>
                      <a:pPr>
                        <a:lnSpc>
                          <a:spcPct val="115000"/>
                        </a:lnSpc>
                        <a:spcAft>
                          <a:spcPts val="0"/>
                        </a:spcAft>
                      </a:pPr>
                      <a:r>
                        <a:rPr lang="es-EC" sz="1200" dirty="0">
                          <a:effectLst/>
                        </a:rPr>
                        <a:t>A.2 Inestabilidad política.</a:t>
                      </a:r>
                    </a:p>
                    <a:p>
                      <a:pPr>
                        <a:lnSpc>
                          <a:spcPct val="115000"/>
                        </a:lnSpc>
                        <a:spcAft>
                          <a:spcPts val="0"/>
                        </a:spcAft>
                      </a:pPr>
                      <a:r>
                        <a:rPr lang="es-EC" sz="1200" dirty="0">
                          <a:effectLst/>
                        </a:rPr>
                        <a:t>A.3 Inadecuada política monetaria.</a:t>
                      </a:r>
                    </a:p>
                    <a:p>
                      <a:pPr>
                        <a:lnSpc>
                          <a:spcPct val="115000"/>
                        </a:lnSpc>
                        <a:spcAft>
                          <a:spcPts val="0"/>
                        </a:spcAft>
                      </a:pPr>
                      <a:r>
                        <a:rPr lang="es-EC" sz="1200" dirty="0">
                          <a:effectLst/>
                        </a:rPr>
                        <a:t>A.4 Casos similares de economía dolarizada, sin existencia de Banco Central.</a:t>
                      </a:r>
                    </a:p>
                    <a:p>
                      <a:pPr>
                        <a:lnSpc>
                          <a:spcPct val="115000"/>
                        </a:lnSpc>
                        <a:spcAft>
                          <a:spcPts val="0"/>
                        </a:spcAft>
                      </a:pPr>
                      <a:r>
                        <a:rPr lang="es-EC" sz="1200" dirty="0">
                          <a:effectLst/>
                        </a:rPr>
                        <a:t>A.5 Mala comunicación externa para difundir sus actividades, manteniendo un perfil bajo una percepción equivocada.</a:t>
                      </a:r>
                    </a:p>
                    <a:p>
                      <a:pPr>
                        <a:lnSpc>
                          <a:spcPct val="115000"/>
                        </a:lnSpc>
                        <a:spcAft>
                          <a:spcPts val="0"/>
                        </a:spcAft>
                      </a:pPr>
                      <a:r>
                        <a:rPr lang="es-EC" sz="1200" dirty="0">
                          <a:effectLst/>
                        </a:rPr>
                        <a:t>A.6 Malos gobernantes.</a:t>
                      </a:r>
                      <a:endParaRPr lang="es-EC" sz="1200" dirty="0">
                        <a:effectLst/>
                        <a:latin typeface="Calibri"/>
                        <a:ea typeface="Calibri"/>
                        <a:cs typeface="Times New Roman"/>
                      </a:endParaRPr>
                    </a:p>
                  </a:txBody>
                  <a:tcPr marL="41283" marR="41283" marT="0" marB="0">
                    <a:solidFill>
                      <a:schemeClr val="bg1"/>
                    </a:solidFill>
                  </a:tcPr>
                </a:tc>
              </a:tr>
              <a:tr h="199338">
                <a:tc gridSpan="2">
                  <a:txBody>
                    <a:bodyPr/>
                    <a:lstStyle/>
                    <a:p>
                      <a:pPr algn="ctr">
                        <a:lnSpc>
                          <a:spcPct val="115000"/>
                        </a:lnSpc>
                        <a:spcAft>
                          <a:spcPts val="0"/>
                        </a:spcAft>
                      </a:pPr>
                      <a:r>
                        <a:rPr lang="es-EC" sz="1200" dirty="0">
                          <a:effectLst/>
                        </a:rPr>
                        <a:t>ANÁLISIS INTERNO</a:t>
                      </a:r>
                      <a:endParaRPr lang="es-EC" sz="1200" dirty="0">
                        <a:effectLst/>
                        <a:latin typeface="Calibri"/>
                        <a:ea typeface="Calibri"/>
                        <a:cs typeface="Times New Roman"/>
                      </a:endParaRPr>
                    </a:p>
                  </a:txBody>
                  <a:tcPr marL="41283" marR="41283" marT="0" marB="0" anchor="ctr">
                    <a:solidFill>
                      <a:srgbClr val="FFFF00"/>
                    </a:solidFill>
                  </a:tcPr>
                </a:tc>
                <a:tc hMerge="1">
                  <a:txBody>
                    <a:bodyPr/>
                    <a:lstStyle/>
                    <a:p>
                      <a:endParaRPr lang="es-EC"/>
                    </a:p>
                  </a:txBody>
                  <a:tcPr/>
                </a:tc>
              </a:tr>
              <a:tr h="199338">
                <a:tc>
                  <a:txBody>
                    <a:bodyPr/>
                    <a:lstStyle/>
                    <a:p>
                      <a:pPr algn="ctr">
                        <a:lnSpc>
                          <a:spcPct val="115000"/>
                        </a:lnSpc>
                        <a:spcAft>
                          <a:spcPts val="0"/>
                        </a:spcAft>
                      </a:pPr>
                      <a:r>
                        <a:rPr lang="es-EC" sz="1200" dirty="0">
                          <a:effectLst/>
                        </a:rPr>
                        <a:t>FORTALEZAS</a:t>
                      </a:r>
                      <a:endParaRPr lang="es-EC" sz="1200" dirty="0">
                        <a:effectLst/>
                        <a:latin typeface="Calibri"/>
                        <a:ea typeface="Calibri"/>
                        <a:cs typeface="Times New Roman"/>
                      </a:endParaRPr>
                    </a:p>
                  </a:txBody>
                  <a:tcPr marL="41283" marR="41283" marT="0" marB="0" anchor="ctr">
                    <a:solidFill>
                      <a:srgbClr val="FFFF00"/>
                    </a:solidFill>
                  </a:tcPr>
                </a:tc>
                <a:tc>
                  <a:txBody>
                    <a:bodyPr/>
                    <a:lstStyle/>
                    <a:p>
                      <a:pPr algn="ctr">
                        <a:lnSpc>
                          <a:spcPct val="115000"/>
                        </a:lnSpc>
                        <a:spcAft>
                          <a:spcPts val="0"/>
                        </a:spcAft>
                      </a:pPr>
                      <a:r>
                        <a:rPr lang="es-EC" sz="1200" b="1" dirty="0">
                          <a:effectLst/>
                        </a:rPr>
                        <a:t>DEBILIDADES</a:t>
                      </a:r>
                      <a:endParaRPr lang="es-EC" sz="1200" b="1" dirty="0">
                        <a:effectLst/>
                        <a:latin typeface="Calibri"/>
                        <a:ea typeface="Calibri"/>
                        <a:cs typeface="Times New Roman"/>
                      </a:endParaRPr>
                    </a:p>
                  </a:txBody>
                  <a:tcPr marL="41283" marR="41283" marT="0" marB="0" anchor="ctr">
                    <a:solidFill>
                      <a:srgbClr val="FFFF00"/>
                    </a:solidFill>
                  </a:tcPr>
                </a:tc>
              </a:tr>
              <a:tr h="3151323">
                <a:tc>
                  <a:txBody>
                    <a:bodyPr/>
                    <a:lstStyle/>
                    <a:p>
                      <a:pPr>
                        <a:lnSpc>
                          <a:spcPct val="115000"/>
                        </a:lnSpc>
                        <a:spcAft>
                          <a:spcPts val="0"/>
                        </a:spcAft>
                      </a:pPr>
                      <a:r>
                        <a:rPr lang="es-EC" sz="1200" b="0" dirty="0">
                          <a:effectLst/>
                        </a:rPr>
                        <a:t>F.1 Personal profesional, capacitado y con experiencia.</a:t>
                      </a:r>
                    </a:p>
                    <a:p>
                      <a:pPr>
                        <a:lnSpc>
                          <a:spcPct val="115000"/>
                        </a:lnSpc>
                        <a:spcAft>
                          <a:spcPts val="0"/>
                        </a:spcAft>
                      </a:pPr>
                      <a:r>
                        <a:rPr lang="es-EC" sz="1200" b="0" dirty="0">
                          <a:effectLst/>
                        </a:rPr>
                        <a:t>F.2 Identificación y compromiso del personal con el bienestar y desarrollo de la empresa.</a:t>
                      </a:r>
                    </a:p>
                    <a:p>
                      <a:pPr>
                        <a:lnSpc>
                          <a:spcPct val="115000"/>
                        </a:lnSpc>
                        <a:spcAft>
                          <a:spcPts val="0"/>
                        </a:spcAft>
                      </a:pPr>
                      <a:r>
                        <a:rPr lang="es-EC" sz="1200" b="0" dirty="0">
                          <a:effectLst/>
                        </a:rPr>
                        <a:t>F.3 Administración financiera eficiente.</a:t>
                      </a:r>
                    </a:p>
                    <a:p>
                      <a:pPr>
                        <a:lnSpc>
                          <a:spcPct val="115000"/>
                        </a:lnSpc>
                        <a:spcAft>
                          <a:spcPts val="0"/>
                        </a:spcAft>
                      </a:pPr>
                      <a:r>
                        <a:rPr lang="es-EC" sz="1200" b="0" dirty="0">
                          <a:effectLst/>
                        </a:rPr>
                        <a:t>F.4 Depositario de los más importantes bienes culturales del país.</a:t>
                      </a:r>
                    </a:p>
                    <a:p>
                      <a:pPr>
                        <a:lnSpc>
                          <a:spcPct val="115000"/>
                        </a:lnSpc>
                        <a:spcAft>
                          <a:spcPts val="0"/>
                        </a:spcAft>
                      </a:pPr>
                      <a:r>
                        <a:rPr lang="es-EC" sz="1200" b="0" dirty="0">
                          <a:effectLst/>
                        </a:rPr>
                        <a:t>F.5 Disponibilidad de sistemas informáticos eficientes y actualizados.</a:t>
                      </a:r>
                    </a:p>
                    <a:p>
                      <a:pPr>
                        <a:lnSpc>
                          <a:spcPct val="115000"/>
                        </a:lnSpc>
                        <a:spcAft>
                          <a:spcPts val="0"/>
                        </a:spcAft>
                      </a:pPr>
                      <a:r>
                        <a:rPr lang="es-EC" sz="1200" b="0" dirty="0">
                          <a:effectLst/>
                        </a:rPr>
                        <a:t>F.6 Incorporación continua de tecnología.</a:t>
                      </a:r>
                    </a:p>
                    <a:p>
                      <a:pPr>
                        <a:lnSpc>
                          <a:spcPct val="115000"/>
                        </a:lnSpc>
                        <a:spcAft>
                          <a:spcPts val="0"/>
                        </a:spcAft>
                      </a:pPr>
                      <a:r>
                        <a:rPr lang="es-EC" sz="1200" b="0" dirty="0">
                          <a:effectLst/>
                        </a:rPr>
                        <a:t>F.7 Mantiene programas de mejoramiento continuo y sobre la base de ellos analiza los requerimientos de recursos humanos de los distintos procesos que conforman la institución.</a:t>
                      </a:r>
                    </a:p>
                    <a:p>
                      <a:pPr>
                        <a:lnSpc>
                          <a:spcPct val="115000"/>
                        </a:lnSpc>
                        <a:spcAft>
                          <a:spcPts val="0"/>
                        </a:spcAft>
                      </a:pPr>
                      <a:r>
                        <a:rPr lang="es-EC" sz="1200" b="0" dirty="0">
                          <a:effectLst/>
                        </a:rPr>
                        <a:t>F.8 Vela por el poder adquisitivo del dinero</a:t>
                      </a:r>
                    </a:p>
                    <a:p>
                      <a:pPr>
                        <a:lnSpc>
                          <a:spcPct val="115000"/>
                        </a:lnSpc>
                        <a:spcAft>
                          <a:spcPts val="0"/>
                        </a:spcAft>
                      </a:pPr>
                      <a:r>
                        <a:rPr lang="es-EC" sz="1200" b="0" dirty="0">
                          <a:effectLst/>
                        </a:rPr>
                        <a:t>F.9 El Banco Central del Ecuador no recibe ninguna asignación de recursos del Presupuesto General del Estado. Sus actividades se financian por autogestión.</a:t>
                      </a:r>
                    </a:p>
                    <a:p>
                      <a:pPr>
                        <a:lnSpc>
                          <a:spcPct val="115000"/>
                        </a:lnSpc>
                        <a:spcAft>
                          <a:spcPts val="0"/>
                        </a:spcAft>
                      </a:pPr>
                      <a:r>
                        <a:rPr lang="es-EC" sz="1200" b="0" dirty="0">
                          <a:effectLst/>
                        </a:rPr>
                        <a:t>F.10 Impulso de la  competitividad de las exportaciones ecuatorianas.</a:t>
                      </a:r>
                      <a:endParaRPr lang="es-EC" sz="1200" b="0" dirty="0">
                        <a:effectLst/>
                        <a:latin typeface="Calibri"/>
                        <a:ea typeface="Calibri"/>
                        <a:cs typeface="Times New Roman"/>
                      </a:endParaRPr>
                    </a:p>
                  </a:txBody>
                  <a:tcPr marL="41283" marR="41283" marT="0" marB="0">
                    <a:solidFill>
                      <a:schemeClr val="bg1"/>
                    </a:solidFill>
                  </a:tcPr>
                </a:tc>
                <a:tc>
                  <a:txBody>
                    <a:bodyPr/>
                    <a:lstStyle/>
                    <a:p>
                      <a:pPr>
                        <a:lnSpc>
                          <a:spcPct val="115000"/>
                        </a:lnSpc>
                        <a:spcAft>
                          <a:spcPts val="0"/>
                        </a:spcAft>
                      </a:pPr>
                      <a:r>
                        <a:rPr lang="es-EC" sz="1200" dirty="0">
                          <a:effectLst/>
                        </a:rPr>
                        <a:t>D.1 Pérdida de autonomía</a:t>
                      </a:r>
                    </a:p>
                    <a:p>
                      <a:pPr>
                        <a:lnSpc>
                          <a:spcPct val="115000"/>
                        </a:lnSpc>
                        <a:spcAft>
                          <a:spcPts val="0"/>
                        </a:spcAft>
                      </a:pPr>
                      <a:r>
                        <a:rPr lang="es-EC" sz="1200" dirty="0">
                          <a:effectLst/>
                        </a:rPr>
                        <a:t>D.2 Pérdida de su función principal (emisión).</a:t>
                      </a:r>
                    </a:p>
                    <a:p>
                      <a:pPr>
                        <a:lnSpc>
                          <a:spcPct val="115000"/>
                        </a:lnSpc>
                        <a:spcAft>
                          <a:spcPts val="0"/>
                        </a:spcAft>
                      </a:pPr>
                      <a:r>
                        <a:rPr lang="es-EC" sz="1200" dirty="0">
                          <a:effectLst/>
                        </a:rPr>
                        <a:t>D.3 Mala comunicación interna en cuanto a las políticas, normas y procedimientos.</a:t>
                      </a:r>
                    </a:p>
                    <a:p>
                      <a:pPr>
                        <a:lnSpc>
                          <a:spcPct val="115000"/>
                        </a:lnSpc>
                        <a:spcAft>
                          <a:spcPts val="0"/>
                        </a:spcAft>
                      </a:pPr>
                      <a:r>
                        <a:rPr lang="es-EC" sz="1200" dirty="0">
                          <a:effectLst/>
                        </a:rPr>
                        <a:t>D.4 Insuficiente involucramiento del personal del BCE para la toma de decisiones.</a:t>
                      </a:r>
                    </a:p>
                    <a:p>
                      <a:pPr>
                        <a:lnSpc>
                          <a:spcPct val="115000"/>
                        </a:lnSpc>
                        <a:spcAft>
                          <a:spcPts val="0"/>
                        </a:spcAft>
                      </a:pPr>
                      <a:r>
                        <a:rPr lang="es-EC" sz="1200" dirty="0">
                          <a:effectLst/>
                        </a:rPr>
                        <a:t>D.5 Insuficiente nivel de delegación para la toma de decisiones.</a:t>
                      </a:r>
                      <a:endParaRPr lang="es-EC" sz="1200" dirty="0">
                        <a:effectLst/>
                        <a:latin typeface="Calibri"/>
                        <a:ea typeface="Calibri"/>
                        <a:cs typeface="Times New Roman"/>
                      </a:endParaRPr>
                    </a:p>
                  </a:txBody>
                  <a:tcPr marL="41283" marR="41283" marT="0" marB="0">
                    <a:solidFill>
                      <a:schemeClr val="bg1"/>
                    </a:solidFill>
                  </a:tcPr>
                </a:tc>
              </a:tr>
            </a:tbl>
          </a:graphicData>
        </a:graphic>
      </p:graphicFrame>
      <p:sp>
        <p:nvSpPr>
          <p:cNvPr id="5" name="Rectangle 1"/>
          <p:cNvSpPr>
            <a:spLocks noChangeArrowheads="1"/>
          </p:cNvSpPr>
          <p:nvPr/>
        </p:nvSpPr>
        <p:spPr bwMode="auto">
          <a:xfrm>
            <a:off x="2940050" y="140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pitchFamily="34" charset="0"/>
                <a:cs typeface="Arial" pitchFamily="34" charset="0"/>
              </a:rPr>
              <a:t/>
            </a:r>
            <a:br>
              <a:rPr kumimoji="0" lang="es-EC" sz="1800" b="0" i="0" u="none" strike="noStrike" cap="none" normalizeH="0" baseline="0" dirty="0" smtClean="0">
                <a:ln>
                  <a:noFill/>
                </a:ln>
                <a:solidFill>
                  <a:schemeClr val="tx1"/>
                </a:solidFill>
                <a:effectLst/>
                <a:latin typeface="Arial" pitchFamily="34" charset="0"/>
                <a:cs typeface="Arial" pitchFamily="34" charset="0"/>
              </a:rPr>
            </a:b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38043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916832"/>
            <a:ext cx="612068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solidFill>
                  <a:srgbClr val="FFC000"/>
                </a:solidFill>
                <a:effectLst>
                  <a:outerShdw blurRad="50800" dist="39000" dir="5460000" algn="tl">
                    <a:srgbClr val="000000">
                      <a:alpha val="38000"/>
                    </a:srgbClr>
                  </a:outerShdw>
                </a:effectLst>
              </a:rPr>
              <a:t>CAPÍTULO N°3</a:t>
            </a:r>
            <a:endParaRPr lang="es-ES" sz="8800" b="1" cap="none" spc="0"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949299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5040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Caso Mexicano</a:t>
            </a:r>
            <a:endParaRPr lang="es-EC" sz="4000" spc="50" dirty="0">
              <a:ln w="11430"/>
              <a:solidFill>
                <a:srgbClr val="FF33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2270753160"/>
              </p:ext>
            </p:extLst>
          </p:nvPr>
        </p:nvGraphicFramePr>
        <p:xfrm>
          <a:off x="99187" y="620688"/>
          <a:ext cx="903649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806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pc="50" dirty="0" smtClean="0">
                <a:ln w="11430"/>
                <a:solidFill>
                  <a:srgbClr val="FF3300"/>
                </a:solidFill>
                <a:effectLst>
                  <a:outerShdw blurRad="76200" dist="50800" dir="5400000" algn="tl" rotWithShape="0">
                    <a:srgbClr val="000000">
                      <a:alpha val="65000"/>
                    </a:srgbClr>
                  </a:outerShdw>
                </a:effectLst>
              </a:rPr>
              <a:t>Análisis del Caso</a:t>
            </a:r>
            <a:endParaRPr lang="es-EC" spc="50" dirty="0">
              <a:ln w="11430"/>
              <a:solidFill>
                <a:srgbClr val="FF3300"/>
              </a:solidFill>
              <a:effectLst>
                <a:outerShdw blurRad="76200" dist="50800" dir="5400000" algn="tl" rotWithShape="0">
                  <a:srgbClr val="000000">
                    <a:alpha val="65000"/>
                  </a:srgbClr>
                </a:outerShdw>
              </a:effectLst>
            </a:endParaRPr>
          </a:p>
        </p:txBody>
      </p:sp>
      <p:sp>
        <p:nvSpPr>
          <p:cNvPr id="4" name="3 Recortar rectángulo de esquina diagonal"/>
          <p:cNvSpPr/>
          <p:nvPr/>
        </p:nvSpPr>
        <p:spPr>
          <a:xfrm>
            <a:off x="467544" y="836712"/>
            <a:ext cx="8208912" cy="23042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Existe un argumento importante en contra y éste es la pérdida de soberanía que ocurriría en México al ser implementado este mecanismo. Aunque se intenta demostrar que la pérdida de soberanía puede ser benéfica para el país pues generaría disciplina fiscal, se puede decir que este argumento no es realmente fuerte si se considera que su política monetaria sería regida por la Reserva Federal de Estados Unidos y esto significa que estarían más vulnerables a las altas y bajas del sistema económico </a:t>
            </a:r>
            <a:r>
              <a:rPr lang="es-EC" dirty="0" smtClean="0">
                <a:solidFill>
                  <a:schemeClr val="tx1"/>
                </a:solidFill>
              </a:rPr>
              <a:t>estadounidense</a:t>
            </a:r>
            <a:endParaRPr lang="es-EC" dirty="0">
              <a:solidFill>
                <a:schemeClr val="tx1"/>
              </a:solidFill>
            </a:endParaRPr>
          </a:p>
        </p:txBody>
      </p:sp>
      <p:sp>
        <p:nvSpPr>
          <p:cNvPr id="5" name="4 Redondear rectángulo de esquina diagonal"/>
          <p:cNvSpPr/>
          <p:nvPr/>
        </p:nvSpPr>
        <p:spPr>
          <a:xfrm>
            <a:off x="467544" y="3356992"/>
            <a:ext cx="8208912" cy="10801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No se debe olvidar que al dejar las políticas monetarias del país en manos de la Reserva Federal de Estados Unidos, lo que también se está haciendo es quitarle las atribuciones al Banco de México. </a:t>
            </a:r>
          </a:p>
        </p:txBody>
      </p:sp>
      <p:sp>
        <p:nvSpPr>
          <p:cNvPr id="6" name="5 Recortar rectángulo de esquina diagonal"/>
          <p:cNvSpPr/>
          <p:nvPr/>
        </p:nvSpPr>
        <p:spPr>
          <a:xfrm>
            <a:off x="467544" y="4653136"/>
            <a:ext cx="8208912" cy="129614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Por otro lado, se podría argumentar </a:t>
            </a:r>
            <a:r>
              <a:rPr lang="es-EC" dirty="0" smtClean="0">
                <a:solidFill>
                  <a:schemeClr val="tx1"/>
                </a:solidFill>
              </a:rPr>
              <a:t>que México </a:t>
            </a:r>
            <a:r>
              <a:rPr lang="es-EC" dirty="0">
                <a:solidFill>
                  <a:schemeClr val="tx1"/>
                </a:solidFill>
              </a:rPr>
              <a:t>tiene </a:t>
            </a:r>
            <a:r>
              <a:rPr lang="es-EC" dirty="0" smtClean="0">
                <a:solidFill>
                  <a:schemeClr val="tx1"/>
                </a:solidFill>
              </a:rPr>
              <a:t>un </a:t>
            </a:r>
            <a:r>
              <a:rPr lang="es-EC" dirty="0">
                <a:solidFill>
                  <a:schemeClr val="tx1"/>
                </a:solidFill>
              </a:rPr>
              <a:t>considerable volumen de comercio con Estados Unidos, a diferencia de otros países de América Latina, lo cual se podría ver como otro incentivo para la dolarización. </a:t>
            </a:r>
          </a:p>
        </p:txBody>
      </p:sp>
    </p:spTree>
    <p:extLst>
      <p:ext uri="{BB962C8B-B14F-4D97-AF65-F5344CB8AC3E}">
        <p14:creationId xmlns:p14="http://schemas.microsoft.com/office/powerpoint/2010/main" val="363818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OBJETIVOS</a:t>
            </a:r>
            <a:endParaRPr lang="es-EC" sz="4000" spc="50" dirty="0">
              <a:ln w="11430"/>
              <a:solidFill>
                <a:srgbClr val="FF66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3359896041"/>
              </p:ext>
            </p:extLst>
          </p:nvPr>
        </p:nvGraphicFramePr>
        <p:xfrm>
          <a:off x="107504" y="1397000"/>
          <a:ext cx="8784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781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Caso de Guatemala</a:t>
            </a:r>
            <a:endParaRPr lang="es-EC" sz="4000" spc="50" dirty="0">
              <a:ln w="11430"/>
              <a:solidFill>
                <a:srgbClr val="FF3300"/>
              </a:soli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802888227"/>
              </p:ext>
            </p:extLst>
          </p:nvPr>
        </p:nvGraphicFramePr>
        <p:xfrm>
          <a:off x="251520" y="692696"/>
          <a:ext cx="878497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856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9269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Datos económicos</a:t>
            </a:r>
            <a:endParaRPr lang="es-EC" sz="4000" spc="50" dirty="0">
              <a:ln w="11430"/>
              <a:solidFill>
                <a:srgbClr val="FF3300"/>
              </a:solidFill>
              <a:effectLst>
                <a:outerShdw blurRad="76200" dist="50800" dir="5400000" algn="tl" rotWithShape="0">
                  <a:srgbClr val="000000">
                    <a:alpha val="65000"/>
                  </a:srgbClr>
                </a:outerShdw>
              </a:effectLst>
            </a:endParaRPr>
          </a:p>
        </p:txBody>
      </p:sp>
      <p:pic>
        <p:nvPicPr>
          <p:cNvPr id="3074" name="Imagen 15"/>
          <p:cNvPicPr>
            <a:picLocks noChangeAspect="1" noChangeArrowheads="1"/>
          </p:cNvPicPr>
          <p:nvPr/>
        </p:nvPicPr>
        <p:blipFill rotWithShape="1">
          <a:blip r:embed="rId2">
            <a:extLst>
              <a:ext uri="{28A0092B-C50C-407E-A947-70E740481C1C}">
                <a14:useLocalDpi xmlns:a14="http://schemas.microsoft.com/office/drawing/2010/main" val="0"/>
              </a:ext>
            </a:extLst>
          </a:blip>
          <a:srcRect l="22758" t="36893" r="40215" b="14445"/>
          <a:stretch/>
        </p:blipFill>
        <p:spPr bwMode="auto">
          <a:xfrm>
            <a:off x="179512" y="764704"/>
            <a:ext cx="4295775" cy="35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16"/>
          <p:cNvPicPr>
            <a:picLocks noChangeAspect="1" noChangeArrowheads="1"/>
          </p:cNvPicPr>
          <p:nvPr/>
        </p:nvPicPr>
        <p:blipFill rotWithShape="1">
          <a:blip r:embed="rId3">
            <a:extLst>
              <a:ext uri="{28A0092B-C50C-407E-A947-70E740481C1C}">
                <a14:useLocalDpi xmlns:a14="http://schemas.microsoft.com/office/drawing/2010/main" val="0"/>
              </a:ext>
            </a:extLst>
          </a:blip>
          <a:srcRect l="23099" t="36583" r="39365" b="15991"/>
          <a:stretch/>
        </p:blipFill>
        <p:spPr bwMode="auto">
          <a:xfrm>
            <a:off x="4716016" y="753390"/>
            <a:ext cx="4022867" cy="317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n 17"/>
          <p:cNvPicPr>
            <a:picLocks noChangeAspect="1" noChangeArrowheads="1"/>
          </p:cNvPicPr>
          <p:nvPr/>
        </p:nvPicPr>
        <p:blipFill>
          <a:blip r:embed="rId4">
            <a:extLst>
              <a:ext uri="{28A0092B-C50C-407E-A947-70E740481C1C}">
                <a14:useLocalDpi xmlns:a14="http://schemas.microsoft.com/office/drawing/2010/main" val="0"/>
              </a:ext>
            </a:extLst>
          </a:blip>
          <a:srcRect l="23608" t="36414" r="44630" b="13043"/>
          <a:stretch>
            <a:fillRect/>
          </a:stretch>
        </p:blipFill>
        <p:spPr bwMode="auto">
          <a:xfrm>
            <a:off x="3203849" y="4166930"/>
            <a:ext cx="2729780" cy="271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225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0059432"/>
              </p:ext>
            </p:extLst>
          </p:nvPr>
        </p:nvGraphicFramePr>
        <p:xfrm>
          <a:off x="107504" y="1412776"/>
          <a:ext cx="892899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395536" y="908720"/>
            <a:ext cx="8424936" cy="369332"/>
          </a:xfrm>
          <a:prstGeom prst="rect">
            <a:avLst/>
          </a:prstGeom>
        </p:spPr>
        <p:txBody>
          <a:bodyPr wrap="square">
            <a:spAutoFit/>
          </a:bodyPr>
          <a:lstStyle/>
          <a:p>
            <a:r>
              <a:rPr lang="es-EC" b="1" dirty="0"/>
              <a:t>PORQUÉ LA DOLARIZACIÓN NO </a:t>
            </a:r>
            <a:r>
              <a:rPr lang="es-EC" b="1" dirty="0" smtClean="0"/>
              <a:t>ES CONVENIENTE </a:t>
            </a:r>
            <a:r>
              <a:rPr lang="es-EC" b="1" dirty="0"/>
              <a:t>PARA </a:t>
            </a:r>
            <a:r>
              <a:rPr lang="es-EC" b="1" dirty="0" smtClean="0"/>
              <a:t>GUATEMALA:</a:t>
            </a:r>
            <a:endParaRPr lang="es-EC" b="1" dirty="0"/>
          </a:p>
        </p:txBody>
      </p:sp>
      <p:sp>
        <p:nvSpPr>
          <p:cNvPr id="6" name="1 Título"/>
          <p:cNvSpPr>
            <a:spLocks noGrp="1"/>
          </p:cNvSpPr>
          <p:nvPr>
            <p:ph type="title"/>
          </p:nvPr>
        </p:nvSpPr>
        <p:spPr>
          <a:xfrm>
            <a:off x="385192" y="0"/>
            <a:ext cx="8229600"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pc="50" dirty="0" smtClean="0">
                <a:ln w="11430"/>
                <a:solidFill>
                  <a:srgbClr val="FF3300"/>
                </a:solidFill>
                <a:effectLst>
                  <a:outerShdw blurRad="76200" dist="50800" dir="5400000" algn="tl" rotWithShape="0">
                    <a:srgbClr val="000000">
                      <a:alpha val="65000"/>
                    </a:srgbClr>
                  </a:outerShdw>
                </a:effectLst>
              </a:rPr>
              <a:t>Análisis del Caso</a:t>
            </a:r>
            <a:endParaRPr lang="es-EC" spc="50" dirty="0">
              <a:ln w="11430"/>
              <a:solidFill>
                <a:srgbClr val="FF3300"/>
              </a:solidFill>
              <a:effectLst>
                <a:outerShdw blurRad="76200" dist="50800" dir="5400000" algn="tl" rotWithShape="0">
                  <a:srgbClr val="000000">
                    <a:alpha val="65000"/>
                  </a:srgbClr>
                </a:outerShdw>
              </a:effectLst>
            </a:endParaRPr>
          </a:p>
        </p:txBody>
      </p:sp>
      <p:sp>
        <p:nvSpPr>
          <p:cNvPr id="10" name="9 CuadroTexto"/>
          <p:cNvSpPr txBox="1"/>
          <p:nvPr/>
        </p:nvSpPr>
        <p:spPr>
          <a:xfrm>
            <a:off x="392290" y="3501008"/>
            <a:ext cx="8208912" cy="369332"/>
          </a:xfrm>
          <a:prstGeom prst="rect">
            <a:avLst/>
          </a:prstGeom>
          <a:noFill/>
        </p:spPr>
        <p:txBody>
          <a:bodyPr wrap="square" rtlCol="0">
            <a:spAutoFit/>
          </a:bodyPr>
          <a:lstStyle/>
          <a:p>
            <a:r>
              <a:rPr lang="es-EC" b="1" dirty="0"/>
              <a:t>VENTAJAS DE DOLARIZACIÓN EN </a:t>
            </a:r>
            <a:r>
              <a:rPr lang="es-EC" b="1" dirty="0" smtClean="0"/>
              <a:t>GUATEMALA:</a:t>
            </a:r>
          </a:p>
        </p:txBody>
      </p:sp>
      <p:graphicFrame>
        <p:nvGraphicFramePr>
          <p:cNvPr id="11" name="10 Diagrama"/>
          <p:cNvGraphicFramePr/>
          <p:nvPr>
            <p:extLst>
              <p:ext uri="{D42A27DB-BD31-4B8C-83A1-F6EECF244321}">
                <p14:modId xmlns:p14="http://schemas.microsoft.com/office/powerpoint/2010/main" val="416371652"/>
              </p:ext>
            </p:extLst>
          </p:nvPr>
        </p:nvGraphicFramePr>
        <p:xfrm>
          <a:off x="32250" y="4005064"/>
          <a:ext cx="8928992" cy="16919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36981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9269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Caso de Panamá</a:t>
            </a:r>
            <a:endParaRPr lang="es-EC" sz="4000" spc="50" dirty="0">
              <a:ln w="11430"/>
              <a:solidFill>
                <a:srgbClr val="FF3300"/>
              </a:solidFill>
              <a:effectLst>
                <a:outerShdw blurRad="76200" dist="50800" dir="5400000" algn="tl" rotWithShape="0">
                  <a:srgbClr val="000000">
                    <a:alpha val="65000"/>
                  </a:srgbClr>
                </a:outerShdw>
              </a:effectLst>
            </a:endParaRPr>
          </a:p>
        </p:txBody>
      </p:sp>
      <p:sp>
        <p:nvSpPr>
          <p:cNvPr id="5" name="4 Rectángulo redondeado"/>
          <p:cNvSpPr/>
          <p:nvPr/>
        </p:nvSpPr>
        <p:spPr>
          <a:xfrm>
            <a:off x="899592" y="908720"/>
            <a:ext cx="504056"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A</a:t>
            </a:r>
          </a:p>
          <a:p>
            <a:pPr algn="ctr"/>
            <a:r>
              <a:rPr lang="es-EC" b="1" dirty="0" smtClean="0">
                <a:solidFill>
                  <a:schemeClr val="tx1"/>
                </a:solidFill>
              </a:rPr>
              <a:t>N</a:t>
            </a:r>
          </a:p>
          <a:p>
            <a:pPr algn="ctr"/>
            <a:r>
              <a:rPr lang="es-EC" b="1" dirty="0" smtClean="0">
                <a:solidFill>
                  <a:schemeClr val="tx1"/>
                </a:solidFill>
              </a:rPr>
              <a:t>T</a:t>
            </a:r>
          </a:p>
          <a:p>
            <a:pPr algn="ctr"/>
            <a:r>
              <a:rPr lang="es-EC" b="1" dirty="0" smtClean="0">
                <a:solidFill>
                  <a:schemeClr val="tx1"/>
                </a:solidFill>
              </a:rPr>
              <a:t>E</a:t>
            </a:r>
          </a:p>
          <a:p>
            <a:pPr algn="ctr"/>
            <a:r>
              <a:rPr lang="es-EC" b="1" dirty="0" smtClean="0">
                <a:solidFill>
                  <a:schemeClr val="tx1"/>
                </a:solidFill>
              </a:rPr>
              <a:t>C</a:t>
            </a:r>
          </a:p>
          <a:p>
            <a:pPr algn="ctr"/>
            <a:r>
              <a:rPr lang="es-EC" b="1" dirty="0" smtClean="0">
                <a:solidFill>
                  <a:schemeClr val="tx1"/>
                </a:solidFill>
              </a:rPr>
              <a:t>E</a:t>
            </a:r>
          </a:p>
          <a:p>
            <a:pPr algn="ctr"/>
            <a:r>
              <a:rPr lang="es-EC" b="1" dirty="0" smtClean="0">
                <a:solidFill>
                  <a:schemeClr val="tx1"/>
                </a:solidFill>
              </a:rPr>
              <a:t>D</a:t>
            </a:r>
          </a:p>
          <a:p>
            <a:pPr algn="ctr"/>
            <a:r>
              <a:rPr lang="es-EC" b="1" dirty="0" smtClean="0">
                <a:solidFill>
                  <a:schemeClr val="tx1"/>
                </a:solidFill>
              </a:rPr>
              <a:t>E</a:t>
            </a:r>
          </a:p>
          <a:p>
            <a:pPr algn="ctr"/>
            <a:r>
              <a:rPr lang="es-EC" b="1" dirty="0" smtClean="0">
                <a:solidFill>
                  <a:schemeClr val="tx1"/>
                </a:solidFill>
              </a:rPr>
              <a:t>N</a:t>
            </a:r>
          </a:p>
          <a:p>
            <a:pPr algn="ctr"/>
            <a:r>
              <a:rPr lang="es-EC" b="1" dirty="0" smtClean="0">
                <a:solidFill>
                  <a:schemeClr val="tx1"/>
                </a:solidFill>
              </a:rPr>
              <a:t>T</a:t>
            </a:r>
          </a:p>
          <a:p>
            <a:pPr algn="ctr"/>
            <a:r>
              <a:rPr lang="es-EC" b="1" dirty="0" smtClean="0">
                <a:solidFill>
                  <a:schemeClr val="tx1"/>
                </a:solidFill>
              </a:rPr>
              <a:t>E</a:t>
            </a:r>
          </a:p>
          <a:p>
            <a:pPr algn="ctr"/>
            <a:r>
              <a:rPr lang="es-EC" b="1" dirty="0">
                <a:solidFill>
                  <a:schemeClr val="tx1"/>
                </a:solidFill>
              </a:rPr>
              <a:t>S</a:t>
            </a:r>
          </a:p>
        </p:txBody>
      </p:sp>
      <p:sp>
        <p:nvSpPr>
          <p:cNvPr id="6" name="5 Llamada de flecha a la izquierda"/>
          <p:cNvSpPr/>
          <p:nvPr/>
        </p:nvSpPr>
        <p:spPr>
          <a:xfrm>
            <a:off x="1441659" y="908720"/>
            <a:ext cx="6840760" cy="936104"/>
          </a:xfrm>
          <a:prstGeom prst="leftArrowCallout">
            <a:avLst>
              <a:gd name="adj1" fmla="val 25000"/>
              <a:gd name="adj2" fmla="val 25000"/>
              <a:gd name="adj3" fmla="val 25000"/>
              <a:gd name="adj4" fmla="val 93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dirty="0" smtClean="0">
              <a:solidFill>
                <a:schemeClr val="tx1"/>
              </a:solidFill>
            </a:endParaRPr>
          </a:p>
          <a:p>
            <a:r>
              <a:rPr lang="es-MX" dirty="0" smtClean="0">
                <a:solidFill>
                  <a:schemeClr val="tx1"/>
                </a:solidFill>
              </a:rPr>
              <a:t>Desde </a:t>
            </a:r>
            <a:r>
              <a:rPr lang="es-MX" dirty="0">
                <a:solidFill>
                  <a:schemeClr val="tx1"/>
                </a:solidFill>
              </a:rPr>
              <a:t>mediados del siglo XIX circuló en Panamá el dólar, especialmente como resultado del descubrimiento de oro en California (1849-1904 fue el periodo del “dólar optativo”)</a:t>
            </a:r>
          </a:p>
          <a:p>
            <a:endParaRPr lang="es-EC" dirty="0"/>
          </a:p>
        </p:txBody>
      </p:sp>
      <p:sp>
        <p:nvSpPr>
          <p:cNvPr id="7" name="6 Llamada de flecha a la izquierda"/>
          <p:cNvSpPr/>
          <p:nvPr/>
        </p:nvSpPr>
        <p:spPr>
          <a:xfrm>
            <a:off x="1441659" y="2132856"/>
            <a:ext cx="6840760" cy="792088"/>
          </a:xfrm>
          <a:prstGeom prst="leftArrowCallout">
            <a:avLst>
              <a:gd name="adj1" fmla="val 25000"/>
              <a:gd name="adj2" fmla="val 25000"/>
              <a:gd name="adj3" fmla="val 25000"/>
              <a:gd name="adj4" fmla="val 93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El dólar es moneda de curso legal desde 1904 cuando se firmó el acuerdo monetario con los Estados </a:t>
            </a:r>
            <a:r>
              <a:rPr lang="es-MX" dirty="0" smtClean="0">
                <a:solidFill>
                  <a:schemeClr val="tx1"/>
                </a:solidFill>
              </a:rPr>
              <a:t>Unidos</a:t>
            </a:r>
            <a:endParaRPr lang="es-MX" dirty="0">
              <a:solidFill>
                <a:schemeClr val="tx1"/>
              </a:solidFill>
            </a:endParaRPr>
          </a:p>
        </p:txBody>
      </p:sp>
      <p:sp>
        <p:nvSpPr>
          <p:cNvPr id="8" name="7 Llamada de flecha a la izquierda"/>
          <p:cNvSpPr/>
          <p:nvPr/>
        </p:nvSpPr>
        <p:spPr>
          <a:xfrm>
            <a:off x="1441659" y="3212976"/>
            <a:ext cx="6840760" cy="864096"/>
          </a:xfrm>
          <a:prstGeom prst="leftArrowCallout">
            <a:avLst>
              <a:gd name="adj1" fmla="val 25000"/>
              <a:gd name="adj2" fmla="val 25000"/>
              <a:gd name="adj3" fmla="val 25000"/>
              <a:gd name="adj4" fmla="val 93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Las diferentes Constituciones políticas (incluyendo la vigente) establecieron que no podía emitirse moneda de curso </a:t>
            </a:r>
            <a:r>
              <a:rPr lang="es-MX" dirty="0" smtClean="0">
                <a:solidFill>
                  <a:schemeClr val="tx1"/>
                </a:solidFill>
              </a:rPr>
              <a:t>forzoso</a:t>
            </a:r>
            <a:endParaRPr lang="es-MX" dirty="0">
              <a:solidFill>
                <a:schemeClr val="tx1"/>
              </a:solidFill>
            </a:endParaRPr>
          </a:p>
        </p:txBody>
      </p:sp>
      <p:sp>
        <p:nvSpPr>
          <p:cNvPr id="9" name="8 Llamada de flecha a la izquierda"/>
          <p:cNvSpPr/>
          <p:nvPr/>
        </p:nvSpPr>
        <p:spPr>
          <a:xfrm>
            <a:off x="1441659" y="4365104"/>
            <a:ext cx="6840760" cy="648072"/>
          </a:xfrm>
          <a:prstGeom prst="leftArrowCallout">
            <a:avLst>
              <a:gd name="adj1" fmla="val 25000"/>
              <a:gd name="adj2" fmla="val 25000"/>
              <a:gd name="adj3" fmla="val 25000"/>
              <a:gd name="adj4" fmla="val 95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Hubo dos intentos </a:t>
            </a:r>
            <a:r>
              <a:rPr lang="es-MX" dirty="0" smtClean="0">
                <a:solidFill>
                  <a:schemeClr val="tx1"/>
                </a:solidFill>
              </a:rPr>
              <a:t>formales </a:t>
            </a:r>
            <a:r>
              <a:rPr lang="es-MX" dirty="0">
                <a:solidFill>
                  <a:schemeClr val="tx1"/>
                </a:solidFill>
              </a:rPr>
              <a:t>de sustituir el dólar: en 1941 y en 1973</a:t>
            </a:r>
            <a:r>
              <a:rPr lang="es-MX" dirty="0" smtClean="0">
                <a:solidFill>
                  <a:schemeClr val="tx1"/>
                </a:solidFill>
              </a:rPr>
              <a:t>.</a:t>
            </a:r>
            <a:endParaRPr lang="es-MX" dirty="0">
              <a:solidFill>
                <a:schemeClr val="tx1"/>
              </a:solidFill>
            </a:endParaRPr>
          </a:p>
        </p:txBody>
      </p:sp>
      <p:sp>
        <p:nvSpPr>
          <p:cNvPr id="10" name="9 Llamada de flecha a la izquierda"/>
          <p:cNvSpPr/>
          <p:nvPr/>
        </p:nvSpPr>
        <p:spPr>
          <a:xfrm>
            <a:off x="1441659" y="5301208"/>
            <a:ext cx="6840760" cy="576064"/>
          </a:xfrm>
          <a:prstGeom prst="leftArrowCallout">
            <a:avLst>
              <a:gd name="adj1" fmla="val 25000"/>
              <a:gd name="adj2" fmla="val 25000"/>
              <a:gd name="adj3" fmla="val 25000"/>
              <a:gd name="adj4" fmla="val 95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En 1988-1989 el sistema bancario cerró y el país se quedó sin </a:t>
            </a:r>
            <a:r>
              <a:rPr lang="es-MX" dirty="0" smtClean="0">
                <a:solidFill>
                  <a:schemeClr val="tx1"/>
                </a:solidFill>
              </a:rPr>
              <a:t>dinero</a:t>
            </a:r>
            <a:endParaRPr lang="es-MX" dirty="0">
              <a:solidFill>
                <a:schemeClr val="tx1"/>
              </a:solidFill>
            </a:endParaRPr>
          </a:p>
        </p:txBody>
      </p:sp>
    </p:spTree>
    <p:extLst>
      <p:ext uri="{BB962C8B-B14F-4D97-AF65-F5344CB8AC3E}">
        <p14:creationId xmlns:p14="http://schemas.microsoft.com/office/powerpoint/2010/main" val="4181546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99592" y="692696"/>
            <a:ext cx="504056"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A</a:t>
            </a:r>
          </a:p>
          <a:p>
            <a:pPr algn="ctr"/>
            <a:r>
              <a:rPr lang="es-EC" b="1" dirty="0" smtClean="0">
                <a:solidFill>
                  <a:schemeClr val="tx1"/>
                </a:solidFill>
              </a:rPr>
              <a:t>N</a:t>
            </a:r>
          </a:p>
          <a:p>
            <a:pPr algn="ctr"/>
            <a:r>
              <a:rPr lang="es-EC" b="1" dirty="0" smtClean="0">
                <a:solidFill>
                  <a:schemeClr val="tx1"/>
                </a:solidFill>
              </a:rPr>
              <a:t>T</a:t>
            </a:r>
          </a:p>
          <a:p>
            <a:pPr algn="ctr"/>
            <a:r>
              <a:rPr lang="es-EC" b="1" dirty="0" smtClean="0">
                <a:solidFill>
                  <a:schemeClr val="tx1"/>
                </a:solidFill>
              </a:rPr>
              <a:t>E</a:t>
            </a:r>
          </a:p>
          <a:p>
            <a:pPr algn="ctr"/>
            <a:r>
              <a:rPr lang="es-EC" b="1" dirty="0" smtClean="0">
                <a:solidFill>
                  <a:schemeClr val="tx1"/>
                </a:solidFill>
              </a:rPr>
              <a:t>C</a:t>
            </a:r>
          </a:p>
          <a:p>
            <a:pPr algn="ctr"/>
            <a:r>
              <a:rPr lang="es-EC" b="1" dirty="0" smtClean="0">
                <a:solidFill>
                  <a:schemeClr val="tx1"/>
                </a:solidFill>
              </a:rPr>
              <a:t>E</a:t>
            </a:r>
          </a:p>
          <a:p>
            <a:pPr algn="ctr"/>
            <a:r>
              <a:rPr lang="es-EC" b="1" dirty="0" smtClean="0">
                <a:solidFill>
                  <a:schemeClr val="tx1"/>
                </a:solidFill>
              </a:rPr>
              <a:t>D</a:t>
            </a:r>
          </a:p>
          <a:p>
            <a:pPr algn="ctr"/>
            <a:r>
              <a:rPr lang="es-EC" b="1" dirty="0" smtClean="0">
                <a:solidFill>
                  <a:schemeClr val="tx1"/>
                </a:solidFill>
              </a:rPr>
              <a:t>E</a:t>
            </a:r>
          </a:p>
          <a:p>
            <a:pPr algn="ctr"/>
            <a:r>
              <a:rPr lang="es-EC" b="1" dirty="0" smtClean="0">
                <a:solidFill>
                  <a:schemeClr val="tx1"/>
                </a:solidFill>
              </a:rPr>
              <a:t>N</a:t>
            </a:r>
          </a:p>
          <a:p>
            <a:pPr algn="ctr"/>
            <a:r>
              <a:rPr lang="es-EC" b="1" dirty="0" smtClean="0">
                <a:solidFill>
                  <a:schemeClr val="tx1"/>
                </a:solidFill>
              </a:rPr>
              <a:t>T</a:t>
            </a:r>
          </a:p>
          <a:p>
            <a:pPr algn="ctr"/>
            <a:r>
              <a:rPr lang="es-EC" b="1" dirty="0" smtClean="0">
                <a:solidFill>
                  <a:schemeClr val="tx1"/>
                </a:solidFill>
              </a:rPr>
              <a:t>E</a:t>
            </a:r>
          </a:p>
          <a:p>
            <a:pPr algn="ctr"/>
            <a:r>
              <a:rPr lang="es-EC" b="1" dirty="0">
                <a:solidFill>
                  <a:schemeClr val="tx1"/>
                </a:solidFill>
              </a:rPr>
              <a:t>S</a:t>
            </a:r>
          </a:p>
        </p:txBody>
      </p:sp>
      <p:sp>
        <p:nvSpPr>
          <p:cNvPr id="5" name="4 Llamada de flecha a la izquierda"/>
          <p:cNvSpPr/>
          <p:nvPr/>
        </p:nvSpPr>
        <p:spPr>
          <a:xfrm>
            <a:off x="1441659" y="908720"/>
            <a:ext cx="6840760" cy="936104"/>
          </a:xfrm>
          <a:prstGeom prst="leftArrowCallout">
            <a:avLst>
              <a:gd name="adj1" fmla="val 25000"/>
              <a:gd name="adj2" fmla="val 25000"/>
              <a:gd name="adj3" fmla="val 25000"/>
              <a:gd name="adj4" fmla="val 93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dirty="0" smtClean="0">
              <a:solidFill>
                <a:schemeClr val="tx1"/>
              </a:solidFill>
            </a:endParaRPr>
          </a:p>
          <a:p>
            <a:r>
              <a:rPr lang="es-MX" dirty="0">
                <a:solidFill>
                  <a:schemeClr val="tx1"/>
                </a:solidFill>
              </a:rPr>
              <a:t>Papel del Banco Nacional de Panamá</a:t>
            </a:r>
          </a:p>
          <a:p>
            <a:endParaRPr lang="es-EC" dirty="0">
              <a:solidFill>
                <a:schemeClr val="tx1"/>
              </a:solidFill>
            </a:endParaRPr>
          </a:p>
        </p:txBody>
      </p:sp>
      <p:sp>
        <p:nvSpPr>
          <p:cNvPr id="6" name="5 Llamada de flecha a la izquierda"/>
          <p:cNvSpPr/>
          <p:nvPr/>
        </p:nvSpPr>
        <p:spPr>
          <a:xfrm>
            <a:off x="1441659" y="2132856"/>
            <a:ext cx="6840760" cy="792088"/>
          </a:xfrm>
          <a:prstGeom prst="leftArrowCallout">
            <a:avLst>
              <a:gd name="adj1" fmla="val 25000"/>
              <a:gd name="adj2" fmla="val 25000"/>
              <a:gd name="adj3" fmla="val 25000"/>
              <a:gd name="adj4" fmla="val 93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No existe encaje legal desde 1998</a:t>
            </a:r>
          </a:p>
        </p:txBody>
      </p:sp>
      <p:sp>
        <p:nvSpPr>
          <p:cNvPr id="7" name="6 Llamada de flecha a la izquierda"/>
          <p:cNvSpPr/>
          <p:nvPr/>
        </p:nvSpPr>
        <p:spPr>
          <a:xfrm>
            <a:off x="1441659" y="3212976"/>
            <a:ext cx="6840760" cy="864096"/>
          </a:xfrm>
          <a:prstGeom prst="leftArrowCallout">
            <a:avLst>
              <a:gd name="adj1" fmla="val 25000"/>
              <a:gd name="adj2" fmla="val 25000"/>
              <a:gd name="adj3" fmla="val 25000"/>
              <a:gd name="adj4" fmla="val 93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No existe seguro de depósitos desde 1998</a:t>
            </a:r>
          </a:p>
        </p:txBody>
      </p:sp>
      <p:sp>
        <p:nvSpPr>
          <p:cNvPr id="8" name="7 Llamada de flecha a la izquierda"/>
          <p:cNvSpPr/>
          <p:nvPr/>
        </p:nvSpPr>
        <p:spPr>
          <a:xfrm>
            <a:off x="1441659" y="4365104"/>
            <a:ext cx="6840760" cy="1080120"/>
          </a:xfrm>
          <a:prstGeom prst="leftArrowCallout">
            <a:avLst>
              <a:gd name="adj1" fmla="val 25000"/>
              <a:gd name="adj2" fmla="val 25000"/>
              <a:gd name="adj3" fmla="val 25000"/>
              <a:gd name="adj4" fmla="val 95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No han existido salvamentos bancarios con fondos públicos en la historia del país: la SBP es la encargada del proceso de liquidación</a:t>
            </a:r>
          </a:p>
        </p:txBody>
      </p:sp>
    </p:spTree>
    <p:extLst>
      <p:ext uri="{BB962C8B-B14F-4D97-AF65-F5344CB8AC3E}">
        <p14:creationId xmlns:p14="http://schemas.microsoft.com/office/powerpoint/2010/main" val="21259056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720080"/>
          </a:xfrm>
        </p:spPr>
        <p:txBody>
          <a:bodyPr/>
          <a:lstStyle/>
          <a:p>
            <a:pPr algn="ctr"/>
            <a:r>
              <a:rPr lang="es-EC" sz="2400" dirty="0">
                <a:solidFill>
                  <a:schemeClr val="tx1"/>
                </a:solidFill>
                <a:effectLst/>
              </a:rPr>
              <a:t>CARACTERÍSTICAS FUNDAMENTALES DE LA ECONOMÍA PANAMEÑA </a:t>
            </a:r>
            <a:endParaRPr lang="es-EC" sz="2400" dirty="0">
              <a:solidFill>
                <a:schemeClr val="tx1"/>
              </a:solidFill>
            </a:endParaRPr>
          </a:p>
        </p:txBody>
      </p:sp>
      <p:graphicFrame>
        <p:nvGraphicFramePr>
          <p:cNvPr id="4" name="3 Diagrama"/>
          <p:cNvGraphicFramePr/>
          <p:nvPr>
            <p:extLst>
              <p:ext uri="{D42A27DB-BD31-4B8C-83A1-F6EECF244321}">
                <p14:modId xmlns:p14="http://schemas.microsoft.com/office/powerpoint/2010/main" val="44190742"/>
              </p:ext>
            </p:extLst>
          </p:nvPr>
        </p:nvGraphicFramePr>
        <p:xfrm>
          <a:off x="246584" y="1052736"/>
          <a:ext cx="8712968"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488268" y="4442859"/>
            <a:ext cx="8229600" cy="59283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kern="0" dirty="0" smtClean="0">
                <a:solidFill>
                  <a:schemeClr val="tx1"/>
                </a:solidFill>
                <a:effectLst/>
              </a:rPr>
              <a:t>EL SISTEMA MONETARIO-FINANCIERO EN PANAMÁ</a:t>
            </a:r>
            <a:br>
              <a:rPr lang="es-EC" sz="2400" kern="0" dirty="0" smtClean="0">
                <a:solidFill>
                  <a:schemeClr val="tx1"/>
                </a:solidFill>
                <a:effectLst/>
              </a:rPr>
            </a:br>
            <a:endParaRPr lang="es-EC" sz="2400" kern="0" dirty="0">
              <a:solidFill>
                <a:schemeClr val="tx1"/>
              </a:solidFill>
            </a:endParaRPr>
          </a:p>
        </p:txBody>
      </p:sp>
      <p:sp>
        <p:nvSpPr>
          <p:cNvPr id="6" name="5 Llamada de flecha hacia arriba"/>
          <p:cNvSpPr/>
          <p:nvPr/>
        </p:nvSpPr>
        <p:spPr>
          <a:xfrm>
            <a:off x="2647933" y="5013176"/>
            <a:ext cx="3910271" cy="1800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 Constitución prohíbe la emisión de papel moneda por el estado o las instituciones bancarias</a:t>
            </a:r>
          </a:p>
        </p:txBody>
      </p:sp>
    </p:spTree>
    <p:extLst>
      <p:ext uri="{BB962C8B-B14F-4D97-AF65-F5344CB8AC3E}">
        <p14:creationId xmlns:p14="http://schemas.microsoft.com/office/powerpoint/2010/main" val="14476953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904" y="0"/>
            <a:ext cx="936104" cy="6768753"/>
          </a:xfrm>
        </p:spPr>
        <p:txBody>
          <a:bodyPr vert="wordArtVer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pc="50" dirty="0" smtClean="0">
                <a:ln w="11430"/>
                <a:solidFill>
                  <a:srgbClr val="FF3300"/>
                </a:solidFill>
                <a:effectLst>
                  <a:outerShdw blurRad="76200" dist="50800" dir="5400000" algn="tl" rotWithShape="0">
                    <a:srgbClr val="000000">
                      <a:alpha val="65000"/>
                    </a:srgbClr>
                  </a:outerShdw>
                </a:effectLst>
              </a:rPr>
              <a:t>Datos económicos</a:t>
            </a:r>
            <a:endParaRPr lang="es-EC" spc="50" dirty="0">
              <a:ln w="11430"/>
              <a:solidFill>
                <a:srgbClr val="FF3300"/>
              </a:solidFill>
              <a:effectLst>
                <a:outerShdw blurRad="76200" dist="50800" dir="5400000" algn="tl" rotWithShape="0">
                  <a:srgbClr val="000000">
                    <a:alpha val="65000"/>
                  </a:srgbClr>
                </a:outerShdw>
              </a:effectLst>
            </a:endParaRPr>
          </a:p>
        </p:txBody>
      </p:sp>
      <p:graphicFrame>
        <p:nvGraphicFramePr>
          <p:cNvPr id="7" name="6 Tabla"/>
          <p:cNvGraphicFramePr>
            <a:graphicFrameLocks noGrp="1"/>
          </p:cNvGraphicFramePr>
          <p:nvPr>
            <p:extLst>
              <p:ext uri="{D42A27DB-BD31-4B8C-83A1-F6EECF244321}">
                <p14:modId xmlns:p14="http://schemas.microsoft.com/office/powerpoint/2010/main" val="2664499923"/>
              </p:ext>
            </p:extLst>
          </p:nvPr>
        </p:nvGraphicFramePr>
        <p:xfrm>
          <a:off x="1403648" y="39553"/>
          <a:ext cx="6875436" cy="541020"/>
        </p:xfrm>
        <a:graphic>
          <a:graphicData uri="http://schemas.openxmlformats.org/drawingml/2006/table">
            <a:tbl>
              <a:tblPr>
                <a:tableStyleId>{08FB837D-C827-4EFA-A057-4D05807E0F7C}</a:tableStyleId>
              </a:tblPr>
              <a:tblGrid>
                <a:gridCol w="868325"/>
                <a:gridCol w="519626"/>
                <a:gridCol w="500063"/>
                <a:gridCol w="500063"/>
                <a:gridCol w="500063"/>
                <a:gridCol w="500063"/>
                <a:gridCol w="500063"/>
                <a:gridCol w="500063"/>
                <a:gridCol w="500063"/>
                <a:gridCol w="500063"/>
                <a:gridCol w="500063"/>
                <a:gridCol w="500063"/>
                <a:gridCol w="486855"/>
              </a:tblGrid>
              <a:tr h="0">
                <a:tc>
                  <a:txBody>
                    <a:bodyPr/>
                    <a:lstStyle/>
                    <a:p>
                      <a:endParaRPr lang="es-EC" sz="1400" dirty="0"/>
                    </a:p>
                  </a:txBody>
                  <a:tcPr marL="28575" marR="28575" marT="28575" marB="28575" anchor="ctr"/>
                </a:tc>
                <a:tc>
                  <a:txBody>
                    <a:bodyPr/>
                    <a:lstStyle/>
                    <a:p>
                      <a:r>
                        <a:rPr lang="es-EC" sz="1400" dirty="0"/>
                        <a:t>1999</a:t>
                      </a:r>
                    </a:p>
                  </a:txBody>
                  <a:tcPr marL="28575" marR="28575" marT="28575" marB="28575" anchor="ctr"/>
                </a:tc>
                <a:tc>
                  <a:txBody>
                    <a:bodyPr/>
                    <a:lstStyle/>
                    <a:p>
                      <a:r>
                        <a:rPr lang="es-EC" sz="1400" dirty="0"/>
                        <a:t>2000</a:t>
                      </a:r>
                    </a:p>
                  </a:txBody>
                  <a:tcPr marL="28575" marR="28575" marT="28575" marB="28575" anchor="ctr"/>
                </a:tc>
                <a:tc>
                  <a:txBody>
                    <a:bodyPr/>
                    <a:lstStyle/>
                    <a:p>
                      <a:r>
                        <a:rPr lang="es-EC" sz="1400" dirty="0"/>
                        <a:t>2001</a:t>
                      </a:r>
                    </a:p>
                  </a:txBody>
                  <a:tcPr marL="28575" marR="28575" marT="28575" marB="28575" anchor="ctr"/>
                </a:tc>
                <a:tc>
                  <a:txBody>
                    <a:bodyPr/>
                    <a:lstStyle/>
                    <a:p>
                      <a:r>
                        <a:rPr lang="es-EC" sz="1400" dirty="0"/>
                        <a:t>2003</a:t>
                      </a:r>
                    </a:p>
                  </a:txBody>
                  <a:tcPr marL="28575" marR="28575" marT="28575" marB="28575" anchor="ctr"/>
                </a:tc>
                <a:tc>
                  <a:txBody>
                    <a:bodyPr/>
                    <a:lstStyle/>
                    <a:p>
                      <a:r>
                        <a:rPr lang="es-EC" sz="1400" dirty="0"/>
                        <a:t>2004</a:t>
                      </a:r>
                    </a:p>
                  </a:txBody>
                  <a:tcPr marL="28575" marR="28575" marT="28575" marB="28575" anchor="ctr"/>
                </a:tc>
                <a:tc>
                  <a:txBody>
                    <a:bodyPr/>
                    <a:lstStyle/>
                    <a:p>
                      <a:r>
                        <a:rPr lang="es-EC" sz="1400" dirty="0"/>
                        <a:t>2005</a:t>
                      </a:r>
                    </a:p>
                  </a:txBody>
                  <a:tcPr marL="28575" marR="28575" marT="28575" marB="28575" anchor="ctr"/>
                </a:tc>
                <a:tc>
                  <a:txBody>
                    <a:bodyPr/>
                    <a:lstStyle/>
                    <a:p>
                      <a:r>
                        <a:rPr lang="es-EC" sz="1400" dirty="0"/>
                        <a:t>2006</a:t>
                      </a:r>
                    </a:p>
                  </a:txBody>
                  <a:tcPr marL="28575" marR="28575" marT="28575" marB="28575" anchor="ctr"/>
                </a:tc>
                <a:tc>
                  <a:txBody>
                    <a:bodyPr/>
                    <a:lstStyle/>
                    <a:p>
                      <a:r>
                        <a:rPr lang="es-EC" sz="1400" dirty="0"/>
                        <a:t>2007</a:t>
                      </a:r>
                    </a:p>
                  </a:txBody>
                  <a:tcPr marL="28575" marR="28575" marT="28575" marB="28575" anchor="ctr"/>
                </a:tc>
                <a:tc>
                  <a:txBody>
                    <a:bodyPr/>
                    <a:lstStyle/>
                    <a:p>
                      <a:r>
                        <a:rPr lang="es-EC" sz="1400" dirty="0"/>
                        <a:t>2008</a:t>
                      </a:r>
                    </a:p>
                  </a:txBody>
                  <a:tcPr marL="28575" marR="28575" marT="28575" marB="28575" anchor="ctr"/>
                </a:tc>
                <a:tc>
                  <a:txBody>
                    <a:bodyPr/>
                    <a:lstStyle/>
                    <a:p>
                      <a:r>
                        <a:rPr lang="es-EC" sz="1400" dirty="0"/>
                        <a:t>2009</a:t>
                      </a:r>
                    </a:p>
                  </a:txBody>
                  <a:tcPr marL="28575" marR="28575" marT="28575" marB="28575" anchor="ctr"/>
                </a:tc>
                <a:tc>
                  <a:txBody>
                    <a:bodyPr/>
                    <a:lstStyle/>
                    <a:p>
                      <a:r>
                        <a:rPr lang="es-EC" sz="1400" dirty="0"/>
                        <a:t>2010</a:t>
                      </a:r>
                    </a:p>
                  </a:txBody>
                  <a:tcPr marL="28575" marR="28575" marT="28575" marB="28575" anchor="ctr"/>
                </a:tc>
                <a:tc>
                  <a:txBody>
                    <a:bodyPr/>
                    <a:lstStyle/>
                    <a:p>
                      <a:r>
                        <a:rPr lang="es-EC" sz="1400" dirty="0"/>
                        <a:t>2011</a:t>
                      </a:r>
                    </a:p>
                  </a:txBody>
                  <a:tcPr marL="28575" marR="28575" marT="28575" marB="28575" anchor="ctr"/>
                </a:tc>
              </a:tr>
              <a:tr h="0">
                <a:tc>
                  <a:txBody>
                    <a:bodyPr/>
                    <a:lstStyle/>
                    <a:p>
                      <a:r>
                        <a:rPr lang="es-EC" sz="1400" b="1" dirty="0">
                          <a:solidFill>
                            <a:schemeClr val="tx1"/>
                          </a:solidFill>
                        </a:rPr>
                        <a:t>Panamá</a:t>
                      </a:r>
                    </a:p>
                  </a:txBody>
                  <a:tcPr marL="28575" marR="28575" marT="28575" marB="28575" anchor="ctr"/>
                </a:tc>
                <a:tc>
                  <a:txBody>
                    <a:bodyPr/>
                    <a:lstStyle/>
                    <a:p>
                      <a:pPr algn="r"/>
                      <a:r>
                        <a:rPr lang="es-EC" sz="1400" dirty="0">
                          <a:effectLst/>
                        </a:rPr>
                        <a:t>1,5</a:t>
                      </a:r>
                    </a:p>
                  </a:txBody>
                  <a:tcPr marL="28575" marR="28575" marT="28575" marB="28575" anchor="ctr"/>
                </a:tc>
                <a:tc>
                  <a:txBody>
                    <a:bodyPr/>
                    <a:lstStyle/>
                    <a:p>
                      <a:pPr algn="r"/>
                      <a:r>
                        <a:rPr lang="es-EC" sz="1400" dirty="0">
                          <a:effectLst/>
                        </a:rPr>
                        <a:t>1</a:t>
                      </a:r>
                    </a:p>
                  </a:txBody>
                  <a:tcPr marL="28575" marR="28575" marT="28575" marB="28575" anchor="ctr"/>
                </a:tc>
                <a:tc>
                  <a:txBody>
                    <a:bodyPr/>
                    <a:lstStyle/>
                    <a:p>
                      <a:pPr algn="r"/>
                      <a:r>
                        <a:rPr lang="es-EC" sz="1400" dirty="0">
                          <a:effectLst/>
                        </a:rPr>
                        <a:t>1,1</a:t>
                      </a:r>
                    </a:p>
                  </a:txBody>
                  <a:tcPr marL="28575" marR="28575" marT="28575" marB="28575" anchor="ctr"/>
                </a:tc>
                <a:tc>
                  <a:txBody>
                    <a:bodyPr/>
                    <a:lstStyle/>
                    <a:p>
                      <a:pPr algn="r"/>
                      <a:r>
                        <a:rPr lang="es-EC" sz="1400" dirty="0">
                          <a:effectLst/>
                        </a:rPr>
                        <a:t>1,4</a:t>
                      </a:r>
                    </a:p>
                  </a:txBody>
                  <a:tcPr marL="28575" marR="28575" marT="28575" marB="28575" anchor="ctr"/>
                </a:tc>
                <a:tc>
                  <a:txBody>
                    <a:bodyPr/>
                    <a:lstStyle/>
                    <a:p>
                      <a:pPr algn="r"/>
                      <a:r>
                        <a:rPr lang="es-EC" sz="1400" dirty="0">
                          <a:effectLst/>
                        </a:rPr>
                        <a:t>2</a:t>
                      </a:r>
                    </a:p>
                  </a:txBody>
                  <a:tcPr marL="28575" marR="28575" marT="28575" marB="28575" anchor="ctr"/>
                </a:tc>
                <a:tc>
                  <a:txBody>
                    <a:bodyPr/>
                    <a:lstStyle/>
                    <a:p>
                      <a:pPr algn="r"/>
                      <a:r>
                        <a:rPr lang="es-EC" sz="1400" dirty="0">
                          <a:effectLst/>
                        </a:rPr>
                        <a:t>2,9</a:t>
                      </a:r>
                    </a:p>
                  </a:txBody>
                  <a:tcPr marL="28575" marR="28575" marT="28575" marB="28575" anchor="ctr"/>
                </a:tc>
                <a:tc>
                  <a:txBody>
                    <a:bodyPr/>
                    <a:lstStyle/>
                    <a:p>
                      <a:pPr algn="r"/>
                      <a:r>
                        <a:rPr lang="es-EC" sz="1400" dirty="0">
                          <a:effectLst/>
                        </a:rPr>
                        <a:t>2,6</a:t>
                      </a:r>
                    </a:p>
                  </a:txBody>
                  <a:tcPr marL="28575" marR="28575" marT="28575" marB="28575" anchor="ctr"/>
                </a:tc>
                <a:tc>
                  <a:txBody>
                    <a:bodyPr/>
                    <a:lstStyle/>
                    <a:p>
                      <a:pPr algn="r"/>
                      <a:r>
                        <a:rPr lang="es-EC" sz="1400" dirty="0">
                          <a:effectLst/>
                        </a:rPr>
                        <a:t>4,2</a:t>
                      </a:r>
                    </a:p>
                  </a:txBody>
                  <a:tcPr marL="28575" marR="28575" marT="28575" marB="28575" anchor="ctr"/>
                </a:tc>
                <a:tc>
                  <a:txBody>
                    <a:bodyPr/>
                    <a:lstStyle/>
                    <a:p>
                      <a:pPr algn="r"/>
                      <a:r>
                        <a:rPr lang="es-EC" sz="1400" dirty="0">
                          <a:effectLst/>
                        </a:rPr>
                        <a:t>8,8</a:t>
                      </a:r>
                    </a:p>
                  </a:txBody>
                  <a:tcPr marL="28575" marR="28575" marT="28575" marB="28575" anchor="ctr"/>
                </a:tc>
                <a:tc>
                  <a:txBody>
                    <a:bodyPr/>
                    <a:lstStyle/>
                    <a:p>
                      <a:pPr algn="r"/>
                      <a:r>
                        <a:rPr lang="es-EC" sz="1400" dirty="0">
                          <a:effectLst/>
                        </a:rPr>
                        <a:t>2,4</a:t>
                      </a:r>
                    </a:p>
                  </a:txBody>
                  <a:tcPr marL="28575" marR="28575" marT="28575" marB="28575" anchor="ctr"/>
                </a:tc>
                <a:tc>
                  <a:txBody>
                    <a:bodyPr/>
                    <a:lstStyle/>
                    <a:p>
                      <a:pPr algn="r"/>
                      <a:r>
                        <a:rPr lang="es-EC" sz="1400" dirty="0">
                          <a:effectLst/>
                        </a:rPr>
                        <a:t>3,5</a:t>
                      </a:r>
                    </a:p>
                  </a:txBody>
                  <a:tcPr marL="28575" marR="28575" marT="28575" marB="28575" anchor="ctr"/>
                </a:tc>
                <a:tc>
                  <a:txBody>
                    <a:bodyPr/>
                    <a:lstStyle/>
                    <a:p>
                      <a:pPr algn="r"/>
                      <a:r>
                        <a:rPr lang="es-EC" sz="1400" dirty="0">
                          <a:effectLst/>
                        </a:rPr>
                        <a:t>5,9</a:t>
                      </a:r>
                    </a:p>
                  </a:txBody>
                  <a:tcPr marL="28575" marR="28575" marT="28575" marB="28575" anchor="ctr"/>
                </a:tc>
              </a:tr>
            </a:tbl>
          </a:graphicData>
        </a:graphic>
      </p:graphicFrame>
      <p:pic>
        <p:nvPicPr>
          <p:cNvPr id="409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2143" t="57952" r="35596" b="6429"/>
          <a:stretch/>
        </p:blipFill>
        <p:spPr bwMode="auto">
          <a:xfrm>
            <a:off x="2227739" y="692696"/>
            <a:ext cx="5152573" cy="27141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9" name="8 Tabla"/>
          <p:cNvGraphicFramePr>
            <a:graphicFrameLocks noGrp="1"/>
          </p:cNvGraphicFramePr>
          <p:nvPr>
            <p:extLst>
              <p:ext uri="{D42A27DB-BD31-4B8C-83A1-F6EECF244321}">
                <p14:modId xmlns:p14="http://schemas.microsoft.com/office/powerpoint/2010/main" val="4252606144"/>
              </p:ext>
            </p:extLst>
          </p:nvPr>
        </p:nvGraphicFramePr>
        <p:xfrm>
          <a:off x="1244107" y="3460938"/>
          <a:ext cx="7888490" cy="648072"/>
        </p:xfrm>
        <a:graphic>
          <a:graphicData uri="http://schemas.openxmlformats.org/drawingml/2006/table">
            <a:tbl>
              <a:tblPr>
                <a:tableStyleId>{08FB837D-C827-4EFA-A057-4D05807E0F7C}</a:tableStyleId>
              </a:tblPr>
              <a:tblGrid>
                <a:gridCol w="848271"/>
                <a:gridCol w="518989"/>
                <a:gridCol w="518989"/>
                <a:gridCol w="518989"/>
                <a:gridCol w="518989"/>
                <a:gridCol w="549275"/>
                <a:gridCol w="549275"/>
                <a:gridCol w="549275"/>
                <a:gridCol w="549275"/>
                <a:gridCol w="549275"/>
                <a:gridCol w="549275"/>
                <a:gridCol w="549275"/>
                <a:gridCol w="549275"/>
                <a:gridCol w="570063"/>
              </a:tblGrid>
              <a:tr h="324036">
                <a:tc>
                  <a:txBody>
                    <a:bodyPr/>
                    <a:lstStyle/>
                    <a:p>
                      <a:endParaRPr lang="es-EC" sz="1400" dirty="0"/>
                    </a:p>
                  </a:txBody>
                  <a:tcPr marL="28575" marR="28575" marT="28575" marB="28575" anchor="ctr"/>
                </a:tc>
                <a:tc>
                  <a:txBody>
                    <a:bodyPr/>
                    <a:lstStyle/>
                    <a:p>
                      <a:pPr algn="ctr"/>
                      <a:r>
                        <a:rPr lang="es-EC" sz="1400" dirty="0"/>
                        <a:t>1999</a:t>
                      </a:r>
                    </a:p>
                  </a:txBody>
                  <a:tcPr marL="28575" marR="28575" marT="28575" marB="28575" anchor="ctr"/>
                </a:tc>
                <a:tc>
                  <a:txBody>
                    <a:bodyPr/>
                    <a:lstStyle/>
                    <a:p>
                      <a:pPr algn="ctr"/>
                      <a:r>
                        <a:rPr lang="es-EC" sz="1400" dirty="0"/>
                        <a:t>2000</a:t>
                      </a:r>
                    </a:p>
                  </a:txBody>
                  <a:tcPr marL="28575" marR="28575" marT="28575" marB="28575" anchor="ctr"/>
                </a:tc>
                <a:tc>
                  <a:txBody>
                    <a:bodyPr/>
                    <a:lstStyle/>
                    <a:p>
                      <a:pPr algn="ctr"/>
                      <a:r>
                        <a:rPr lang="es-EC" sz="1400" dirty="0"/>
                        <a:t>2001</a:t>
                      </a:r>
                    </a:p>
                  </a:txBody>
                  <a:tcPr marL="28575" marR="28575" marT="28575" marB="28575" anchor="ctr"/>
                </a:tc>
                <a:tc>
                  <a:txBody>
                    <a:bodyPr/>
                    <a:lstStyle/>
                    <a:p>
                      <a:pPr algn="ctr"/>
                      <a:r>
                        <a:rPr lang="es-EC" sz="1400" dirty="0"/>
                        <a:t>2002</a:t>
                      </a:r>
                    </a:p>
                  </a:txBody>
                  <a:tcPr marL="28575" marR="28575" marT="28575" marB="28575" anchor="ctr"/>
                </a:tc>
                <a:tc>
                  <a:txBody>
                    <a:bodyPr/>
                    <a:lstStyle/>
                    <a:p>
                      <a:pPr algn="ctr"/>
                      <a:r>
                        <a:rPr lang="es-EC" sz="1400" dirty="0"/>
                        <a:t>2003</a:t>
                      </a:r>
                    </a:p>
                  </a:txBody>
                  <a:tcPr marL="28575" marR="28575" marT="28575" marB="28575" anchor="ctr"/>
                </a:tc>
                <a:tc>
                  <a:txBody>
                    <a:bodyPr/>
                    <a:lstStyle/>
                    <a:p>
                      <a:pPr algn="ctr"/>
                      <a:r>
                        <a:rPr lang="es-EC" sz="1400" dirty="0"/>
                        <a:t>2004</a:t>
                      </a:r>
                    </a:p>
                  </a:txBody>
                  <a:tcPr marL="28575" marR="28575" marT="28575" marB="28575" anchor="ctr"/>
                </a:tc>
                <a:tc>
                  <a:txBody>
                    <a:bodyPr/>
                    <a:lstStyle/>
                    <a:p>
                      <a:pPr algn="ctr"/>
                      <a:r>
                        <a:rPr lang="es-EC" sz="1400" dirty="0"/>
                        <a:t>2005</a:t>
                      </a:r>
                    </a:p>
                  </a:txBody>
                  <a:tcPr marL="28575" marR="28575" marT="28575" marB="28575" anchor="ctr"/>
                </a:tc>
                <a:tc>
                  <a:txBody>
                    <a:bodyPr/>
                    <a:lstStyle/>
                    <a:p>
                      <a:pPr algn="ctr"/>
                      <a:r>
                        <a:rPr lang="es-EC" sz="1400" dirty="0"/>
                        <a:t>2006</a:t>
                      </a:r>
                    </a:p>
                  </a:txBody>
                  <a:tcPr marL="28575" marR="28575" marT="28575" marB="28575" anchor="ctr"/>
                </a:tc>
                <a:tc>
                  <a:txBody>
                    <a:bodyPr/>
                    <a:lstStyle/>
                    <a:p>
                      <a:pPr algn="ctr"/>
                      <a:r>
                        <a:rPr lang="es-EC" sz="1400" dirty="0"/>
                        <a:t>2007</a:t>
                      </a:r>
                    </a:p>
                  </a:txBody>
                  <a:tcPr marL="28575" marR="28575" marT="28575" marB="28575" anchor="ctr"/>
                </a:tc>
                <a:tc>
                  <a:txBody>
                    <a:bodyPr/>
                    <a:lstStyle/>
                    <a:p>
                      <a:pPr algn="ctr"/>
                      <a:r>
                        <a:rPr lang="es-EC" sz="1400" dirty="0"/>
                        <a:t>2008</a:t>
                      </a:r>
                    </a:p>
                  </a:txBody>
                  <a:tcPr marL="28575" marR="28575" marT="28575" marB="28575" anchor="ctr"/>
                </a:tc>
                <a:tc>
                  <a:txBody>
                    <a:bodyPr/>
                    <a:lstStyle/>
                    <a:p>
                      <a:pPr algn="ctr"/>
                      <a:r>
                        <a:rPr lang="es-EC" sz="1400" dirty="0"/>
                        <a:t>2009</a:t>
                      </a:r>
                    </a:p>
                  </a:txBody>
                  <a:tcPr marL="28575" marR="28575" marT="28575" marB="28575" anchor="ctr"/>
                </a:tc>
                <a:tc>
                  <a:txBody>
                    <a:bodyPr/>
                    <a:lstStyle/>
                    <a:p>
                      <a:pPr algn="ctr"/>
                      <a:r>
                        <a:rPr lang="es-EC" sz="1400" dirty="0"/>
                        <a:t>2010</a:t>
                      </a:r>
                    </a:p>
                  </a:txBody>
                  <a:tcPr marL="28575" marR="28575" marT="28575" marB="28575" anchor="ctr"/>
                </a:tc>
                <a:tc>
                  <a:txBody>
                    <a:bodyPr/>
                    <a:lstStyle/>
                    <a:p>
                      <a:pPr algn="ctr"/>
                      <a:r>
                        <a:rPr lang="es-EC" sz="1400" dirty="0"/>
                        <a:t>2011</a:t>
                      </a:r>
                    </a:p>
                  </a:txBody>
                  <a:tcPr marL="28575" marR="28575" marT="28575" marB="28575" anchor="ctr"/>
                </a:tc>
              </a:tr>
              <a:tr h="324036">
                <a:tc>
                  <a:txBody>
                    <a:bodyPr/>
                    <a:lstStyle/>
                    <a:p>
                      <a:r>
                        <a:rPr lang="es-EC" sz="1600" b="1" dirty="0"/>
                        <a:t>Panamá</a:t>
                      </a:r>
                    </a:p>
                  </a:txBody>
                  <a:tcPr marL="28575" marR="28575" marT="28575" marB="28575" anchor="ctr"/>
                </a:tc>
                <a:tc>
                  <a:txBody>
                    <a:bodyPr/>
                    <a:lstStyle/>
                    <a:p>
                      <a:pPr algn="ctr"/>
                      <a:r>
                        <a:rPr lang="es-EC" sz="1400" dirty="0">
                          <a:effectLst/>
                        </a:rPr>
                        <a:t>21</a:t>
                      </a:r>
                    </a:p>
                  </a:txBody>
                  <a:tcPr marL="28575" marR="28575" marT="28575" marB="28575" anchor="ctr"/>
                </a:tc>
                <a:tc>
                  <a:txBody>
                    <a:bodyPr/>
                    <a:lstStyle/>
                    <a:p>
                      <a:pPr algn="ctr"/>
                      <a:r>
                        <a:rPr lang="es-EC" sz="1400" dirty="0">
                          <a:effectLst/>
                        </a:rPr>
                        <a:t>16,6</a:t>
                      </a:r>
                    </a:p>
                  </a:txBody>
                  <a:tcPr marL="28575" marR="28575" marT="28575" marB="28575" anchor="ctr"/>
                </a:tc>
                <a:tc>
                  <a:txBody>
                    <a:bodyPr/>
                    <a:lstStyle/>
                    <a:p>
                      <a:pPr algn="ctr"/>
                      <a:r>
                        <a:rPr lang="es-EC" sz="1400" dirty="0">
                          <a:effectLst/>
                        </a:rPr>
                        <a:t>16,9</a:t>
                      </a:r>
                    </a:p>
                  </a:txBody>
                  <a:tcPr marL="28575" marR="28575" marT="28575" marB="28575" anchor="ctr"/>
                </a:tc>
                <a:tc>
                  <a:txBody>
                    <a:bodyPr/>
                    <a:lstStyle/>
                    <a:p>
                      <a:pPr algn="ctr"/>
                      <a:r>
                        <a:rPr lang="es-EC" sz="1400" dirty="0">
                          <a:effectLst/>
                        </a:rPr>
                        <a:t>17,3</a:t>
                      </a:r>
                    </a:p>
                  </a:txBody>
                  <a:tcPr marL="28575" marR="28575" marT="28575" marB="28575" anchor="ctr"/>
                </a:tc>
                <a:tc>
                  <a:txBody>
                    <a:bodyPr/>
                    <a:lstStyle/>
                    <a:p>
                      <a:pPr algn="ctr"/>
                      <a:r>
                        <a:rPr lang="es-EC" sz="1400" dirty="0">
                          <a:effectLst/>
                        </a:rPr>
                        <a:t>18,78</a:t>
                      </a:r>
                    </a:p>
                  </a:txBody>
                  <a:tcPr marL="28575" marR="28575" marT="28575" marB="28575" anchor="ctr"/>
                </a:tc>
                <a:tc>
                  <a:txBody>
                    <a:bodyPr/>
                    <a:lstStyle/>
                    <a:p>
                      <a:pPr algn="ctr"/>
                      <a:r>
                        <a:rPr lang="es-EC" sz="1400" dirty="0">
                          <a:effectLst/>
                        </a:rPr>
                        <a:t>20,57</a:t>
                      </a:r>
                    </a:p>
                  </a:txBody>
                  <a:tcPr marL="28575" marR="28575" marT="28575" marB="28575" anchor="ctr"/>
                </a:tc>
                <a:tc>
                  <a:txBody>
                    <a:bodyPr/>
                    <a:lstStyle/>
                    <a:p>
                      <a:pPr algn="ctr"/>
                      <a:r>
                        <a:rPr lang="es-EC" sz="1400" dirty="0">
                          <a:effectLst/>
                        </a:rPr>
                        <a:t>23,33</a:t>
                      </a:r>
                    </a:p>
                  </a:txBody>
                  <a:tcPr marL="28575" marR="28575" marT="28575" marB="28575" anchor="ctr"/>
                </a:tc>
                <a:tc>
                  <a:txBody>
                    <a:bodyPr/>
                    <a:lstStyle/>
                    <a:p>
                      <a:pPr algn="ctr"/>
                      <a:r>
                        <a:rPr lang="es-EC" sz="1400" dirty="0">
                          <a:effectLst/>
                        </a:rPr>
                        <a:t>26,04</a:t>
                      </a:r>
                    </a:p>
                  </a:txBody>
                  <a:tcPr marL="28575" marR="28575" marT="28575" marB="28575" anchor="ctr"/>
                </a:tc>
                <a:tc>
                  <a:txBody>
                    <a:bodyPr/>
                    <a:lstStyle/>
                    <a:p>
                      <a:pPr algn="ctr"/>
                      <a:r>
                        <a:rPr lang="es-EC" sz="1400" dirty="0">
                          <a:effectLst/>
                        </a:rPr>
                        <a:t>34,81</a:t>
                      </a:r>
                    </a:p>
                  </a:txBody>
                  <a:tcPr marL="28575" marR="28575" marT="28575" marB="28575" anchor="ctr"/>
                </a:tc>
                <a:tc>
                  <a:txBody>
                    <a:bodyPr/>
                    <a:lstStyle/>
                    <a:p>
                      <a:pPr algn="ctr"/>
                      <a:r>
                        <a:rPr lang="es-EC" sz="1400" dirty="0">
                          <a:effectLst/>
                        </a:rPr>
                        <a:t>38,83</a:t>
                      </a:r>
                    </a:p>
                  </a:txBody>
                  <a:tcPr marL="28575" marR="28575" marT="28575" marB="28575" anchor="ctr"/>
                </a:tc>
                <a:tc>
                  <a:txBody>
                    <a:bodyPr/>
                    <a:lstStyle/>
                    <a:p>
                      <a:pPr algn="ctr"/>
                      <a:r>
                        <a:rPr lang="es-EC" sz="1400" dirty="0">
                          <a:effectLst/>
                        </a:rPr>
                        <a:t>40,76</a:t>
                      </a:r>
                    </a:p>
                  </a:txBody>
                  <a:tcPr marL="28575" marR="28575" marT="28575" marB="28575" anchor="ctr"/>
                </a:tc>
                <a:tc>
                  <a:txBody>
                    <a:bodyPr/>
                    <a:lstStyle/>
                    <a:p>
                      <a:pPr algn="ctr"/>
                      <a:r>
                        <a:rPr lang="es-EC" sz="1400" dirty="0">
                          <a:effectLst/>
                        </a:rPr>
                        <a:t>44,36</a:t>
                      </a:r>
                    </a:p>
                  </a:txBody>
                  <a:tcPr marL="28575" marR="28575" marT="28575" marB="28575" anchor="ctr"/>
                </a:tc>
                <a:tc>
                  <a:txBody>
                    <a:bodyPr/>
                    <a:lstStyle/>
                    <a:p>
                      <a:pPr algn="ctr"/>
                      <a:r>
                        <a:rPr lang="es-EC" sz="1400" dirty="0">
                          <a:effectLst/>
                        </a:rPr>
                        <a:t>51,26</a:t>
                      </a:r>
                    </a:p>
                  </a:txBody>
                  <a:tcPr marL="28575" marR="28575" marT="28575" marB="28575" anchor="ctr"/>
                </a:tc>
              </a:tr>
            </a:tbl>
          </a:graphicData>
        </a:graphic>
      </p:graphicFrame>
      <p:pic>
        <p:nvPicPr>
          <p:cNvPr id="307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1667" t="40952" r="36310" b="24572"/>
          <a:stretch/>
        </p:blipFill>
        <p:spPr bwMode="auto">
          <a:xfrm>
            <a:off x="2195736" y="4230912"/>
            <a:ext cx="5123543" cy="262708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13176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402008" y="1196752"/>
            <a:ext cx="8058424" cy="476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201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905"/>
            <a:ext cx="8229600" cy="60678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Análisis del caso</a:t>
            </a:r>
            <a:endParaRPr lang="es-EC" sz="4000" spc="50" dirty="0">
              <a:ln w="11430"/>
              <a:solidFill>
                <a:srgbClr val="FF33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2414243611"/>
              </p:ext>
            </p:extLst>
          </p:nvPr>
        </p:nvGraphicFramePr>
        <p:xfrm>
          <a:off x="179512" y="836712"/>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995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69269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3300"/>
                </a:solidFill>
                <a:effectLst>
                  <a:outerShdw blurRad="76200" dist="50800" dir="5400000" algn="tl" rotWithShape="0">
                    <a:srgbClr val="000000">
                      <a:alpha val="65000"/>
                    </a:srgbClr>
                  </a:outerShdw>
                </a:effectLst>
              </a:rPr>
              <a:t>Caso El Salvador</a:t>
            </a:r>
            <a:endParaRPr lang="es-EC" sz="4000" spc="50" dirty="0">
              <a:ln w="11430"/>
              <a:solidFill>
                <a:srgbClr val="FF33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637024486"/>
              </p:ext>
            </p:extLst>
          </p:nvPr>
        </p:nvGraphicFramePr>
        <p:xfrm>
          <a:off x="251520" y="764704"/>
          <a:ext cx="892899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80528" y="260648"/>
            <a:ext cx="652679" cy="6192688"/>
          </a:xfrm>
          <a:prstGeom prst="rect">
            <a:avLst/>
          </a:prstGeom>
          <a:noFill/>
        </p:spPr>
        <p:txBody>
          <a:bodyPr vert="wordArtVert" wrap="square" rtlCol="0">
            <a:spAutoFit/>
          </a:bodyPr>
          <a:lstStyle/>
          <a:p>
            <a:pPr algn="ctr"/>
            <a:r>
              <a:rPr lang="es-EC" sz="2800" b="1" dirty="0" smtClean="0"/>
              <a:t>Antecedentes</a:t>
            </a:r>
            <a:endParaRPr lang="es-EC" sz="2800" b="1" dirty="0"/>
          </a:p>
        </p:txBody>
      </p:sp>
    </p:spTree>
    <p:extLst>
      <p:ext uri="{BB962C8B-B14F-4D97-AF65-F5344CB8AC3E}">
        <p14:creationId xmlns:p14="http://schemas.microsoft.com/office/powerpoint/2010/main" val="2831861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916832"/>
            <a:ext cx="612068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solidFill>
                  <a:srgbClr val="FFC000"/>
                </a:solidFill>
                <a:effectLst>
                  <a:outerShdw blurRad="50800" dist="39000" dir="5460000" algn="tl">
                    <a:srgbClr val="000000">
                      <a:alpha val="38000"/>
                    </a:srgbClr>
                  </a:outerShdw>
                </a:effectLst>
              </a:rPr>
              <a:t>CAPÍTULO N°1</a:t>
            </a:r>
            <a:endParaRPr lang="es-ES" sz="8800" b="1" cap="none" spc="0"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66774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469" y="9961"/>
            <a:ext cx="8229600" cy="56380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pc="50" dirty="0" smtClean="0">
                <a:ln w="11430"/>
                <a:solidFill>
                  <a:srgbClr val="FF3300"/>
                </a:solidFill>
                <a:effectLst>
                  <a:outerShdw blurRad="76200" dist="50800" dir="5400000" algn="tl" rotWithShape="0">
                    <a:srgbClr val="000000">
                      <a:alpha val="65000"/>
                    </a:srgbClr>
                  </a:outerShdw>
                </a:effectLst>
              </a:rPr>
              <a:t>Datos económicos</a:t>
            </a:r>
            <a:endParaRPr lang="es-EC" spc="50" dirty="0">
              <a:ln w="11430"/>
              <a:solidFill>
                <a:srgbClr val="FF3300"/>
              </a:soli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2411760" y="625624"/>
            <a:ext cx="383550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C" sz="10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N° </a:t>
            </a:r>
            <a:r>
              <a:rPr kumimoji="0" lang="es-EC" sz="1000" b="1" i="0" u="none" strike="noStrike" cap="none" normalizeH="0" baseline="0" dirty="0" smtClean="0" bmk="_Toc354064238">
                <a:ln>
                  <a:noFill/>
                </a:ln>
                <a:solidFill>
                  <a:schemeClr val="tx1"/>
                </a:solidFill>
                <a:effectLst/>
                <a:latin typeface="Arial" pitchFamily="34" charset="0"/>
                <a:ea typeface="Calibri" pitchFamily="34" charset="0"/>
                <a:cs typeface="Arial" pitchFamily="34" charset="0"/>
              </a:rPr>
              <a:t>3.9 - </a:t>
            </a:r>
            <a:r>
              <a:rPr kumimoji="0" lang="es-EC" sz="1000" b="0" i="0" u="none" strike="noStrike" cap="none" normalizeH="0" baseline="0" dirty="0" smtClean="0" bmk="_Toc354064238">
                <a:ln>
                  <a:noFill/>
                </a:ln>
                <a:solidFill>
                  <a:schemeClr val="tx1"/>
                </a:solidFill>
                <a:effectLst/>
                <a:latin typeface="Arial" pitchFamily="34" charset="0"/>
                <a:ea typeface="Calibri" pitchFamily="34" charset="0"/>
                <a:cs typeface="Arial" pitchFamily="34" charset="0"/>
              </a:rPr>
              <a:t>Tasas de interés del Salvador (1996 – 2008).</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Imagen 13"/>
          <p:cNvPicPr>
            <a:picLocks noChangeAspect="1" noChangeArrowheads="1"/>
          </p:cNvPicPr>
          <p:nvPr/>
        </p:nvPicPr>
        <p:blipFill>
          <a:blip r:embed="rId2">
            <a:extLst>
              <a:ext uri="{28A0092B-C50C-407E-A947-70E740481C1C}">
                <a14:useLocalDpi xmlns:a14="http://schemas.microsoft.com/office/drawing/2010/main" val="0"/>
              </a:ext>
            </a:extLst>
          </a:blip>
          <a:srcRect l="16815" t="29890" r="12869" b="20651"/>
          <a:stretch>
            <a:fillRect/>
          </a:stretch>
        </p:blipFill>
        <p:spPr bwMode="auto">
          <a:xfrm>
            <a:off x="1342045" y="871845"/>
            <a:ext cx="6333262" cy="27798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651712"/>
            <a:ext cx="7294828" cy="324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231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905"/>
            <a:ext cx="8229600" cy="60678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Análisis del caso</a:t>
            </a:r>
            <a:endParaRPr lang="es-EC" sz="4000" spc="50" dirty="0">
              <a:ln w="11430"/>
              <a:solidFill>
                <a:srgbClr val="FF66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571278256"/>
              </p:ext>
            </p:extLst>
          </p:nvPr>
        </p:nvGraphicFramePr>
        <p:xfrm>
          <a:off x="29592" y="836712"/>
          <a:ext cx="90364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780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916832"/>
            <a:ext cx="612068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solidFill>
                  <a:srgbClr val="FFC000"/>
                </a:solidFill>
                <a:effectLst>
                  <a:outerShdw blurRad="50800" dist="39000" dir="5460000" algn="tl">
                    <a:srgbClr val="000000">
                      <a:alpha val="38000"/>
                    </a:srgbClr>
                  </a:outerShdw>
                </a:effectLst>
              </a:rPr>
              <a:t>CAPÍTULO N°4</a:t>
            </a:r>
            <a:endParaRPr lang="es-ES" sz="8800" b="1" cap="none" spc="0"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43445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905"/>
            <a:ext cx="8229600" cy="46276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Entrevistas a expertos</a:t>
            </a:r>
            <a:endParaRPr lang="es-EC" sz="4000" spc="50" dirty="0">
              <a:ln w="11430"/>
              <a:solidFill>
                <a:srgbClr val="FF6600"/>
              </a:solidFill>
              <a:effectLst>
                <a:outerShdw blurRad="76200" dist="50800" dir="5400000" algn="tl" rotWithShape="0">
                  <a:srgbClr val="000000">
                    <a:alpha val="65000"/>
                  </a:srgbClr>
                </a:outerShdw>
              </a:effectLst>
            </a:endParaRPr>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05"/>
          <a:stretch/>
        </p:blipFill>
        <p:spPr bwMode="auto">
          <a:xfrm>
            <a:off x="0" y="627064"/>
            <a:ext cx="8964487" cy="6230936"/>
          </a:xfrm>
          <a:prstGeom prst="rect">
            <a:avLst/>
          </a:prstGeom>
          <a:solidFill>
            <a:schemeClr val="accent3"/>
          </a:solidFill>
          <a:ln>
            <a:noFill/>
          </a:ln>
          <a:effectLst/>
        </p:spPr>
      </p:pic>
    </p:spTree>
    <p:extLst>
      <p:ext uri="{BB962C8B-B14F-4D97-AF65-F5344CB8AC3E}">
        <p14:creationId xmlns:p14="http://schemas.microsoft.com/office/powerpoint/2010/main" val="3869838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0" r="1445" b="5061"/>
          <a:stretch/>
        </p:blipFill>
        <p:spPr bwMode="auto">
          <a:xfrm>
            <a:off x="23125" y="116632"/>
            <a:ext cx="9120875" cy="6552728"/>
          </a:xfrm>
          <a:prstGeom prst="rect">
            <a:avLst/>
          </a:prstGeom>
          <a:solidFill>
            <a:schemeClr val="accent3"/>
          </a:solidFill>
          <a:ln>
            <a:noFill/>
          </a:ln>
          <a:effectLst/>
        </p:spPr>
      </p:pic>
    </p:spTree>
    <p:extLst>
      <p:ext uri="{BB962C8B-B14F-4D97-AF65-F5344CB8AC3E}">
        <p14:creationId xmlns:p14="http://schemas.microsoft.com/office/powerpoint/2010/main" val="26820274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3" r="1512" b="4535"/>
          <a:stretch/>
        </p:blipFill>
        <p:spPr bwMode="auto">
          <a:xfrm>
            <a:off x="0" y="108002"/>
            <a:ext cx="9144000" cy="6749998"/>
          </a:xfrm>
          <a:prstGeom prst="rect">
            <a:avLst/>
          </a:prstGeom>
          <a:solidFill>
            <a:schemeClr val="accent3"/>
          </a:solidFill>
          <a:ln>
            <a:noFill/>
          </a:ln>
          <a:effectLst/>
        </p:spPr>
      </p:pic>
    </p:spTree>
    <p:extLst>
      <p:ext uri="{BB962C8B-B14F-4D97-AF65-F5344CB8AC3E}">
        <p14:creationId xmlns:p14="http://schemas.microsoft.com/office/powerpoint/2010/main" val="3714812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82"/>
          <a:stretch/>
        </p:blipFill>
        <p:spPr bwMode="auto">
          <a:xfrm>
            <a:off x="467544" y="1487550"/>
            <a:ext cx="8329749" cy="3525625"/>
          </a:xfrm>
          <a:prstGeom prst="rect">
            <a:avLst/>
          </a:prstGeom>
          <a:solidFill>
            <a:schemeClr val="accent3"/>
          </a:solidFill>
          <a:ln>
            <a:noFill/>
          </a:ln>
          <a:effectLst/>
        </p:spPr>
      </p:pic>
    </p:spTree>
    <p:extLst>
      <p:ext uri="{BB962C8B-B14F-4D97-AF65-F5344CB8AC3E}">
        <p14:creationId xmlns:p14="http://schemas.microsoft.com/office/powerpoint/2010/main" val="18952043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11591" cy="6206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s-EC" spc="50" dirty="0">
                <a:ln w="11430"/>
                <a:solidFill>
                  <a:srgbClr val="FF6600"/>
                </a:solidFill>
                <a:effectLst>
                  <a:outerShdw blurRad="76200" dist="50800" dir="5400000" algn="tl" rotWithShape="0">
                    <a:srgbClr val="000000">
                      <a:alpha val="65000"/>
                    </a:srgbClr>
                  </a:outerShdw>
                </a:effectLst>
              </a:rPr>
              <a:t>Funciones con la que se formó la institución </a:t>
            </a:r>
          </a:p>
        </p:txBody>
      </p:sp>
      <p:graphicFrame>
        <p:nvGraphicFramePr>
          <p:cNvPr id="5" name="4 Diagrama"/>
          <p:cNvGraphicFramePr/>
          <p:nvPr>
            <p:extLst>
              <p:ext uri="{D42A27DB-BD31-4B8C-83A1-F6EECF244321}">
                <p14:modId xmlns:p14="http://schemas.microsoft.com/office/powerpoint/2010/main" val="1993736591"/>
              </p:ext>
            </p:extLst>
          </p:nvPr>
        </p:nvGraphicFramePr>
        <p:xfrm>
          <a:off x="0" y="620688"/>
          <a:ext cx="903649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o"/>
          <p:cNvSpPr/>
          <p:nvPr/>
        </p:nvSpPr>
        <p:spPr>
          <a:xfrm>
            <a:off x="234189" y="4581128"/>
            <a:ext cx="8712968" cy="9361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Uno de las funciones principales del BCE en el período 1980-1999 fue la administración de la “Reserva Monetaria Internacional”</a:t>
            </a:r>
          </a:p>
        </p:txBody>
      </p:sp>
    </p:spTree>
    <p:extLst>
      <p:ext uri="{BB962C8B-B14F-4D97-AF65-F5344CB8AC3E}">
        <p14:creationId xmlns:p14="http://schemas.microsoft.com/office/powerpoint/2010/main" val="25660839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71" y="0"/>
            <a:ext cx="8579296" cy="1143000"/>
          </a:xfrm>
        </p:spPr>
        <p:txBody>
          <a:bodyPr/>
          <a:lstStyle/>
          <a:p>
            <a:pPr algn="ctr"/>
            <a:r>
              <a:rPr lang="es-EC" sz="36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Funciones del Banco Central</a:t>
            </a:r>
            <a:r>
              <a:rPr lang="es-ES" sz="36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de acuerdo a la </a:t>
            </a:r>
            <a:r>
              <a:rPr lang="es-ES" sz="3600"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Constitución Vigente</a:t>
            </a:r>
            <a:endParaRPr lang="es-EC" sz="36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endParaRPr>
          </a:p>
        </p:txBody>
      </p:sp>
      <p:graphicFrame>
        <p:nvGraphicFramePr>
          <p:cNvPr id="7" name="6 Diagrama"/>
          <p:cNvGraphicFramePr/>
          <p:nvPr>
            <p:extLst>
              <p:ext uri="{D42A27DB-BD31-4B8C-83A1-F6EECF244321}">
                <p14:modId xmlns:p14="http://schemas.microsoft.com/office/powerpoint/2010/main" val="1376495914"/>
              </p:ext>
            </p:extLst>
          </p:nvPr>
        </p:nvGraphicFramePr>
        <p:xfrm>
          <a:off x="2339752" y="260648"/>
          <a:ext cx="3947616" cy="6432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6300192" y="1243403"/>
            <a:ext cx="2736304" cy="4524315"/>
          </a:xfrm>
          <a:prstGeom prst="rect">
            <a:avLst/>
          </a:prstGeom>
          <a:solidFill>
            <a:srgbClr val="99FFCC"/>
          </a:solidFill>
        </p:spPr>
        <p:txBody>
          <a:bodyPr wrap="square" rtlCol="0">
            <a:spAutoFit/>
          </a:bodyPr>
          <a:lstStyle/>
          <a:p>
            <a:pPr marL="342900" lvl="0" indent="-342900" algn="just">
              <a:buFont typeface="+mj-lt"/>
              <a:buAutoNum type="arabicPeriod"/>
            </a:pPr>
            <a:r>
              <a:rPr lang="es-ES" sz="1600" dirty="0"/>
              <a:t>Suministrar los medios de pago necesarios para que el sistema económico opere con eficiencia.</a:t>
            </a:r>
            <a:endParaRPr lang="es-EC" sz="1600" dirty="0"/>
          </a:p>
          <a:p>
            <a:pPr marL="342900" lvl="0" indent="-342900" algn="just">
              <a:buFont typeface="+mj-lt"/>
              <a:buAutoNum type="arabicPeriod"/>
            </a:pPr>
            <a:r>
              <a:rPr lang="es-ES" sz="1600" dirty="0"/>
              <a:t>Establecer niveles de liquidez global que garanticen adecuados márgenes de seguridad financiera.</a:t>
            </a:r>
            <a:endParaRPr lang="es-EC" sz="1600" dirty="0"/>
          </a:p>
          <a:p>
            <a:pPr marL="342900" lvl="0" indent="-342900" algn="just">
              <a:buFont typeface="+mj-lt"/>
              <a:buAutoNum type="arabicPeriod"/>
            </a:pPr>
            <a:r>
              <a:rPr lang="es-ES" sz="1600" dirty="0"/>
              <a:t>Orientar los excedentes de liquidez hacia la inversión requerida para el desarrollo del país.</a:t>
            </a:r>
            <a:endParaRPr lang="es-EC" sz="1600" dirty="0"/>
          </a:p>
          <a:p>
            <a:pPr marL="342900" indent="-342900" algn="just">
              <a:buFont typeface="+mj-lt"/>
              <a:buAutoNum type="arabicPeriod"/>
            </a:pPr>
            <a:r>
              <a:rPr lang="es-ES" sz="1600" dirty="0"/>
              <a:t>Promover niveles y relaciones entre las tasas de interés, pasivas y activas </a:t>
            </a:r>
            <a:endParaRPr lang="es-EC" sz="1600" dirty="0"/>
          </a:p>
        </p:txBody>
      </p:sp>
      <p:sp>
        <p:nvSpPr>
          <p:cNvPr id="9" name="8 CuadroTexto"/>
          <p:cNvSpPr txBox="1"/>
          <p:nvPr/>
        </p:nvSpPr>
        <p:spPr>
          <a:xfrm>
            <a:off x="19720" y="1340768"/>
            <a:ext cx="2339752" cy="2862322"/>
          </a:xfrm>
          <a:prstGeom prst="rect">
            <a:avLst/>
          </a:prstGeom>
          <a:solidFill>
            <a:srgbClr val="99CCFF"/>
          </a:solidFill>
          <a:ln>
            <a:solidFill>
              <a:srgbClr val="0070C0"/>
            </a:solidFill>
          </a:ln>
        </p:spPr>
        <p:txBody>
          <a:bodyPr wrap="square" rtlCol="0">
            <a:spAutoFit/>
          </a:bodyPr>
          <a:lstStyle/>
          <a:p>
            <a:r>
              <a:rPr lang="es-ES" dirty="0"/>
              <a:t>La formulación de las políticas monetaria, crediticia, cambiaria y financiera es facultad exclusiva de la Función Ejecutiva y se </a:t>
            </a:r>
            <a:r>
              <a:rPr lang="es-ES" dirty="0" smtClean="0"/>
              <a:t>instrumentará </a:t>
            </a:r>
            <a:r>
              <a:rPr lang="es-ES" dirty="0"/>
              <a:t>a través del Banco Central</a:t>
            </a:r>
            <a:endParaRPr lang="es-EC" dirty="0"/>
          </a:p>
        </p:txBody>
      </p:sp>
      <p:sp>
        <p:nvSpPr>
          <p:cNvPr id="10" name="9 CuadroTexto"/>
          <p:cNvSpPr txBox="1"/>
          <p:nvPr/>
        </p:nvSpPr>
        <p:spPr>
          <a:xfrm>
            <a:off x="0" y="4797152"/>
            <a:ext cx="2359472" cy="646331"/>
          </a:xfrm>
          <a:prstGeom prst="rect">
            <a:avLst/>
          </a:prstGeom>
          <a:solidFill>
            <a:srgbClr val="FFFF99"/>
          </a:solidFill>
        </p:spPr>
        <p:txBody>
          <a:bodyPr wrap="square" rtlCol="0">
            <a:spAutoFit/>
          </a:bodyPr>
          <a:lstStyle/>
          <a:p>
            <a:r>
              <a:rPr lang="es-ES" dirty="0"/>
              <a:t>Presupuesto General del Estado </a:t>
            </a:r>
            <a:endParaRPr lang="es-EC" dirty="0"/>
          </a:p>
        </p:txBody>
      </p:sp>
      <p:sp>
        <p:nvSpPr>
          <p:cNvPr id="11" name="10 Flecha derecha"/>
          <p:cNvSpPr/>
          <p:nvPr/>
        </p:nvSpPr>
        <p:spPr>
          <a:xfrm>
            <a:off x="2359472" y="3392032"/>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Flecha derecha"/>
          <p:cNvSpPr/>
          <p:nvPr/>
        </p:nvSpPr>
        <p:spPr>
          <a:xfrm>
            <a:off x="2359472" y="4894020"/>
            <a:ext cx="720080" cy="540931"/>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Flecha izquierda"/>
          <p:cNvSpPr/>
          <p:nvPr/>
        </p:nvSpPr>
        <p:spPr>
          <a:xfrm>
            <a:off x="5580112" y="1988840"/>
            <a:ext cx="576064" cy="504056"/>
          </a:xfrm>
          <a:prstGeom prst="leftArrow">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650115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lvl="3" algn="ctr"/>
            <a:r>
              <a:rPr lang="es-EC"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Cambios del </a:t>
            </a:r>
            <a:r>
              <a:rPr lang="es-EC"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Banco </a:t>
            </a:r>
            <a:r>
              <a:rPr lang="es-EC"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C</a:t>
            </a:r>
            <a:r>
              <a:rPr lang="es-EC"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entral </a:t>
            </a:r>
            <a:r>
              <a:rPr lang="es-EC"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en el actual gobierno</a:t>
            </a:r>
            <a:r>
              <a:rPr lang="es-ES" sz="36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t>
            </a:r>
            <a:r>
              <a:rPr lang="es-EC" sz="2800" dirty="0">
                <a:effectLst/>
              </a:rPr>
              <a:t/>
            </a:r>
            <a:br>
              <a:rPr lang="es-EC" sz="2800" dirty="0">
                <a:effectLst/>
              </a:rPr>
            </a:br>
            <a:endParaRPr lang="es-EC" dirty="0"/>
          </a:p>
        </p:txBody>
      </p:sp>
      <p:pic>
        <p:nvPicPr>
          <p:cNvPr id="8194" name="Diagrama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86106"/>
            <a:ext cx="619268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Diagrama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338" y="3861048"/>
            <a:ext cx="61926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0965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77809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Cómo surgen los Bancos Centrales</a:t>
            </a:r>
            <a:endParaRPr lang="es-EC" sz="4000" spc="50" dirty="0">
              <a:ln w="11430"/>
              <a:solidFill>
                <a:srgbClr val="FF66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2037259237"/>
              </p:ext>
            </p:extLst>
          </p:nvPr>
        </p:nvGraphicFramePr>
        <p:xfrm>
          <a:off x="107504" y="908720"/>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458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lstStyle/>
          <a:p>
            <a:pPr algn="ctr"/>
            <a:r>
              <a:rPr lang="es-EC"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PRODUCTOS DEL BANCO CENTRAL</a:t>
            </a:r>
            <a:endParaRPr lang="es-EC"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endParaRPr>
          </a:p>
        </p:txBody>
      </p:sp>
      <p:sp>
        <p:nvSpPr>
          <p:cNvPr id="4" name="Rectangle 1027"/>
          <p:cNvSpPr txBox="1">
            <a:spLocks noChangeArrowheads="1"/>
          </p:cNvSpPr>
          <p:nvPr/>
        </p:nvSpPr>
        <p:spPr>
          <a:xfrm>
            <a:off x="35496" y="792088"/>
            <a:ext cx="4392488" cy="5733256"/>
          </a:xfrm>
          <a:prstGeom prst="rect">
            <a:avLst/>
          </a:prstGeom>
          <a:solidFill>
            <a:srgbClr val="CCFFCC">
              <a:alpha val="83137"/>
            </a:srgbClr>
          </a:solidFill>
        </p:spPr>
        <p:style>
          <a:lnRef idx="2">
            <a:schemeClr val="accent2"/>
          </a:lnRef>
          <a:fillRef idx="1">
            <a:schemeClr val="lt1"/>
          </a:fillRef>
          <a:effectRef idx="0">
            <a:schemeClr val="accent2"/>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spcBef>
                <a:spcPct val="0"/>
              </a:spcBef>
              <a:buClr>
                <a:srgbClr val="996633"/>
              </a:buClr>
              <a:buFont typeface="Wingdings" pitchFamily="2" charset="2"/>
              <a:buChar char="§"/>
            </a:pPr>
            <a:r>
              <a:rPr lang="es-EC" sz="1800" kern="0" dirty="0" smtClean="0">
                <a:solidFill>
                  <a:srgbClr val="000000"/>
                </a:solidFill>
              </a:rPr>
              <a:t>Estadísticas de Síntesis y del sector real</a:t>
            </a:r>
          </a:p>
          <a:p>
            <a:pPr>
              <a:spcBef>
                <a:spcPct val="0"/>
              </a:spcBef>
              <a:buClr>
                <a:srgbClr val="996633"/>
              </a:buClr>
              <a:buFont typeface="Wingdings" pitchFamily="2" charset="2"/>
              <a:buChar char="§"/>
            </a:pPr>
            <a:r>
              <a:rPr lang="es-EC" sz="1800" kern="0" dirty="0" smtClean="0">
                <a:solidFill>
                  <a:srgbClr val="000000"/>
                </a:solidFill>
              </a:rPr>
              <a:t>Estadísticas monetarias y financieras</a:t>
            </a:r>
          </a:p>
          <a:p>
            <a:pPr>
              <a:spcBef>
                <a:spcPct val="0"/>
              </a:spcBef>
              <a:buClr>
                <a:srgbClr val="996633"/>
              </a:buClr>
              <a:buFont typeface="Wingdings" pitchFamily="2" charset="2"/>
              <a:buChar char="§"/>
            </a:pPr>
            <a:r>
              <a:rPr lang="es-EC" sz="1800" kern="0" dirty="0" smtClean="0">
                <a:solidFill>
                  <a:srgbClr val="000000"/>
                </a:solidFill>
              </a:rPr>
              <a:t>Estadísticas de comercio exterior</a:t>
            </a:r>
          </a:p>
          <a:p>
            <a:pPr>
              <a:spcBef>
                <a:spcPct val="0"/>
              </a:spcBef>
              <a:buClr>
                <a:srgbClr val="996633"/>
              </a:buClr>
              <a:buFont typeface="Wingdings" pitchFamily="2" charset="2"/>
              <a:buChar char="§"/>
            </a:pPr>
            <a:r>
              <a:rPr lang="es-EC" sz="1800" kern="0" dirty="0" smtClean="0">
                <a:solidFill>
                  <a:srgbClr val="000000"/>
                </a:solidFill>
              </a:rPr>
              <a:t>Encuestas de coyuntura</a:t>
            </a:r>
          </a:p>
          <a:p>
            <a:pPr>
              <a:spcBef>
                <a:spcPct val="0"/>
              </a:spcBef>
              <a:buClr>
                <a:srgbClr val="996633"/>
              </a:buClr>
              <a:buFont typeface="Wingdings" pitchFamily="2" charset="2"/>
              <a:buChar char="§"/>
            </a:pPr>
            <a:r>
              <a:rPr lang="es-EC" sz="1800" kern="0" dirty="0" smtClean="0">
                <a:solidFill>
                  <a:srgbClr val="000000"/>
                </a:solidFill>
              </a:rPr>
              <a:t>Estudios sectoriales</a:t>
            </a:r>
          </a:p>
          <a:p>
            <a:pPr>
              <a:spcBef>
                <a:spcPct val="0"/>
              </a:spcBef>
              <a:buClr>
                <a:srgbClr val="996633"/>
              </a:buClr>
              <a:buFont typeface="Wingdings" pitchFamily="2" charset="2"/>
              <a:buChar char="§"/>
            </a:pPr>
            <a:r>
              <a:rPr lang="es-EC" sz="1800" kern="0" dirty="0" smtClean="0">
                <a:solidFill>
                  <a:srgbClr val="000000"/>
                </a:solidFill>
              </a:rPr>
              <a:t>Balanza de pagos</a:t>
            </a:r>
          </a:p>
          <a:p>
            <a:pPr>
              <a:spcBef>
                <a:spcPct val="0"/>
              </a:spcBef>
              <a:buClr>
                <a:srgbClr val="996633"/>
              </a:buClr>
              <a:buFont typeface="Wingdings" pitchFamily="2" charset="2"/>
              <a:buChar char="§"/>
            </a:pPr>
            <a:r>
              <a:rPr lang="es-EC" sz="1800" kern="0" dirty="0" smtClean="0">
                <a:solidFill>
                  <a:srgbClr val="000000"/>
                </a:solidFill>
              </a:rPr>
              <a:t>Seguimiento del programa macroeconómico</a:t>
            </a:r>
          </a:p>
          <a:p>
            <a:pPr>
              <a:spcBef>
                <a:spcPct val="0"/>
              </a:spcBef>
              <a:buClr>
                <a:srgbClr val="996633"/>
              </a:buClr>
              <a:buFont typeface="Wingdings" pitchFamily="2" charset="2"/>
              <a:buChar char="§"/>
            </a:pPr>
            <a:r>
              <a:rPr lang="es-EC" sz="1800" kern="0" dirty="0" smtClean="0">
                <a:solidFill>
                  <a:srgbClr val="000000"/>
                </a:solidFill>
              </a:rPr>
              <a:t>Aprobación y evaluación de presupuestos de instituciones financieras públicas </a:t>
            </a:r>
          </a:p>
          <a:p>
            <a:pPr>
              <a:lnSpc>
                <a:spcPct val="90000"/>
              </a:lnSpc>
              <a:spcBef>
                <a:spcPct val="0"/>
              </a:spcBef>
              <a:buClr>
                <a:srgbClr val="996633"/>
              </a:buClr>
              <a:buFont typeface="Wingdings" pitchFamily="2" charset="2"/>
              <a:buChar char="§"/>
            </a:pPr>
            <a:r>
              <a:rPr lang="es-EC" sz="1800" kern="0" dirty="0" smtClean="0">
                <a:solidFill>
                  <a:srgbClr val="000000"/>
                </a:solidFill>
              </a:rPr>
              <a:t>Inversión de la Reserva</a:t>
            </a:r>
          </a:p>
          <a:p>
            <a:pPr>
              <a:lnSpc>
                <a:spcPct val="90000"/>
              </a:lnSpc>
              <a:spcBef>
                <a:spcPct val="0"/>
              </a:spcBef>
              <a:buClr>
                <a:srgbClr val="996633"/>
              </a:buClr>
              <a:buFont typeface="Wingdings" pitchFamily="2" charset="2"/>
              <a:buChar char="§"/>
            </a:pPr>
            <a:r>
              <a:rPr lang="es-EC" sz="1800" kern="0" dirty="0" smtClean="0">
                <a:solidFill>
                  <a:srgbClr val="000000"/>
                </a:solidFill>
              </a:rPr>
              <a:t>Custodia de valores</a:t>
            </a:r>
          </a:p>
          <a:p>
            <a:pPr>
              <a:spcBef>
                <a:spcPct val="0"/>
              </a:spcBef>
              <a:buClr>
                <a:srgbClr val="996633"/>
              </a:buClr>
              <a:buFont typeface="Wingdings" pitchFamily="2" charset="2"/>
              <a:buChar char="§"/>
            </a:pPr>
            <a:r>
              <a:rPr lang="es-EC" sz="1800" kern="0" dirty="0" smtClean="0">
                <a:solidFill>
                  <a:srgbClr val="000000"/>
                </a:solidFill>
              </a:rPr>
              <a:t>Emisión y servicio de la deuda interna</a:t>
            </a:r>
          </a:p>
          <a:p>
            <a:pPr>
              <a:spcBef>
                <a:spcPct val="0"/>
              </a:spcBef>
              <a:buClr>
                <a:srgbClr val="996633"/>
              </a:buClr>
              <a:buFont typeface="Wingdings" pitchFamily="2" charset="2"/>
              <a:buChar char="§"/>
            </a:pPr>
            <a:r>
              <a:rPr lang="es-EC" sz="1800" kern="0" dirty="0" smtClean="0">
                <a:solidFill>
                  <a:srgbClr val="000000"/>
                </a:solidFill>
              </a:rPr>
              <a:t>Fideicomisos</a:t>
            </a:r>
          </a:p>
          <a:p>
            <a:pPr>
              <a:spcBef>
                <a:spcPct val="0"/>
              </a:spcBef>
              <a:buClr>
                <a:srgbClr val="996633"/>
              </a:buClr>
              <a:buFont typeface="Wingdings" pitchFamily="2" charset="2"/>
              <a:buChar char="§"/>
            </a:pPr>
            <a:r>
              <a:rPr lang="es-EC" sz="1800" kern="0" dirty="0" smtClean="0">
                <a:solidFill>
                  <a:srgbClr val="000000"/>
                </a:solidFill>
              </a:rPr>
              <a:t>Operaciones de reciclaje de liquidez</a:t>
            </a:r>
          </a:p>
          <a:p>
            <a:pPr>
              <a:spcBef>
                <a:spcPct val="0"/>
              </a:spcBef>
              <a:buClr>
                <a:srgbClr val="996633"/>
              </a:buClr>
              <a:buFont typeface="Wingdings" pitchFamily="2" charset="2"/>
              <a:buChar char="§"/>
            </a:pPr>
            <a:r>
              <a:rPr lang="es-EC" sz="1800" kern="0" dirty="0" smtClean="0">
                <a:solidFill>
                  <a:srgbClr val="000000"/>
                </a:solidFill>
              </a:rPr>
              <a:t>Registro de importadores e importadores (Vistos buenos y licencias de importación)</a:t>
            </a:r>
            <a:endParaRPr lang="es-EC" sz="1800" kern="0" dirty="0">
              <a:solidFill>
                <a:srgbClr val="000000"/>
              </a:solidFill>
            </a:endParaRPr>
          </a:p>
        </p:txBody>
      </p:sp>
      <p:sp>
        <p:nvSpPr>
          <p:cNvPr id="5" name="Rectangle 1028"/>
          <p:cNvSpPr>
            <a:spLocks noChangeArrowheads="1"/>
          </p:cNvSpPr>
          <p:nvPr/>
        </p:nvSpPr>
        <p:spPr bwMode="auto">
          <a:xfrm>
            <a:off x="4716016" y="792088"/>
            <a:ext cx="4392488" cy="5733256"/>
          </a:xfrm>
          <a:prstGeom prst="rect">
            <a:avLst/>
          </a:prstGeom>
          <a:solidFill>
            <a:srgbClr val="CCFFCC"/>
          </a:solidFill>
          <a:ln/>
        </p:spPr>
        <p:style>
          <a:lnRef idx="2">
            <a:schemeClr val="accent6"/>
          </a:lnRef>
          <a:fillRef idx="1">
            <a:schemeClr val="lt1"/>
          </a:fillRef>
          <a:effectRef idx="0">
            <a:schemeClr val="accent6"/>
          </a:effectRef>
          <a:fontRef idx="minor">
            <a:schemeClr val="dk1"/>
          </a:fontRef>
        </p:style>
        <p:txBody>
          <a:bodyPr lIns="91439" rIns="91439"/>
          <a:lstStyle/>
          <a:p>
            <a:pPr marL="344488" indent="-344488">
              <a:buClr>
                <a:srgbClr val="996633"/>
              </a:buClr>
              <a:buFont typeface="Wingdings" pitchFamily="2" charset="2"/>
              <a:buChar char="§"/>
            </a:pPr>
            <a:r>
              <a:rPr lang="es-EC" sz="1800" dirty="0">
                <a:solidFill>
                  <a:srgbClr val="000000"/>
                </a:solidFill>
              </a:rPr>
              <a:t>Cartas de crédito</a:t>
            </a:r>
          </a:p>
          <a:p>
            <a:pPr marL="344488" indent="-344488">
              <a:buClr>
                <a:srgbClr val="996633"/>
              </a:buClr>
              <a:buFont typeface="Wingdings" pitchFamily="2" charset="2"/>
              <a:buChar char="§"/>
            </a:pPr>
            <a:r>
              <a:rPr lang="es-EC" sz="1800" dirty="0">
                <a:solidFill>
                  <a:srgbClr val="000000"/>
                </a:solidFill>
              </a:rPr>
              <a:t>Convenio de pagos y créditos recíprocos</a:t>
            </a:r>
          </a:p>
          <a:p>
            <a:pPr marL="344488" indent="-344488">
              <a:buClr>
                <a:srgbClr val="996633"/>
              </a:buClr>
              <a:buFont typeface="Wingdings" pitchFamily="2" charset="2"/>
              <a:buChar char="§"/>
            </a:pPr>
            <a:r>
              <a:rPr lang="es-EC" sz="1800" dirty="0">
                <a:solidFill>
                  <a:srgbClr val="000000"/>
                </a:solidFill>
              </a:rPr>
              <a:t>Registro de la deuda externa privada e inversión extranjera directa</a:t>
            </a:r>
          </a:p>
          <a:p>
            <a:pPr marL="344488" indent="-344488">
              <a:buClr>
                <a:srgbClr val="996633"/>
              </a:buClr>
              <a:buFont typeface="Wingdings" pitchFamily="2" charset="2"/>
              <a:buChar char="§"/>
            </a:pPr>
            <a:r>
              <a:rPr lang="es-EC" sz="1800" dirty="0">
                <a:solidFill>
                  <a:srgbClr val="000000"/>
                </a:solidFill>
              </a:rPr>
              <a:t>Fondo de liquidez</a:t>
            </a:r>
          </a:p>
          <a:p>
            <a:pPr marL="344488" indent="-344488">
              <a:lnSpc>
                <a:spcPct val="90000"/>
              </a:lnSpc>
              <a:buClr>
                <a:srgbClr val="996633"/>
              </a:buClr>
              <a:buFont typeface="Wingdings" pitchFamily="2" charset="2"/>
              <a:buChar char="§"/>
            </a:pPr>
            <a:r>
              <a:rPr lang="es-EC" sz="1800" dirty="0">
                <a:solidFill>
                  <a:srgbClr val="000000"/>
                </a:solidFill>
              </a:rPr>
              <a:t>Sistema de pagos</a:t>
            </a:r>
          </a:p>
          <a:p>
            <a:pPr marL="744538" lvl="1" indent="-288925">
              <a:lnSpc>
                <a:spcPct val="90000"/>
              </a:lnSpc>
              <a:buClr>
                <a:srgbClr val="996633"/>
              </a:buClr>
              <a:buFont typeface="Wingdings" pitchFamily="2" charset="2"/>
              <a:buChar char="§"/>
            </a:pPr>
            <a:r>
              <a:rPr lang="es-EC" sz="1800" dirty="0">
                <a:solidFill>
                  <a:srgbClr val="000000"/>
                </a:solidFill>
              </a:rPr>
              <a:t>Transferencias electrónicas nacionales e internacionales</a:t>
            </a:r>
          </a:p>
          <a:p>
            <a:pPr marL="744538" lvl="1" indent="-288925">
              <a:lnSpc>
                <a:spcPct val="90000"/>
              </a:lnSpc>
              <a:buClr>
                <a:srgbClr val="996633"/>
              </a:buClr>
              <a:buFont typeface="Wingdings" pitchFamily="2" charset="2"/>
              <a:buChar char="§"/>
            </a:pPr>
            <a:r>
              <a:rPr lang="es-EC" sz="1800" dirty="0">
                <a:solidFill>
                  <a:srgbClr val="000000"/>
                </a:solidFill>
              </a:rPr>
              <a:t>Cuentas corrientes</a:t>
            </a:r>
          </a:p>
          <a:p>
            <a:pPr marL="744538" lvl="1" indent="-288925">
              <a:lnSpc>
                <a:spcPct val="90000"/>
              </a:lnSpc>
              <a:buClr>
                <a:srgbClr val="996633"/>
              </a:buClr>
              <a:buFont typeface="Wingdings" pitchFamily="2" charset="2"/>
              <a:buChar char="§"/>
            </a:pPr>
            <a:r>
              <a:rPr lang="es-EC" sz="1800" dirty="0">
                <a:solidFill>
                  <a:srgbClr val="000000"/>
                </a:solidFill>
              </a:rPr>
              <a:t>Distribución de especies monetarias</a:t>
            </a:r>
          </a:p>
          <a:p>
            <a:pPr marL="744538" lvl="1" indent="-288925">
              <a:lnSpc>
                <a:spcPct val="90000"/>
              </a:lnSpc>
              <a:buClr>
                <a:srgbClr val="996633"/>
              </a:buClr>
              <a:buFont typeface="Wingdings" pitchFamily="2" charset="2"/>
              <a:buChar char="§"/>
            </a:pPr>
            <a:r>
              <a:rPr lang="es-EC" sz="1800" dirty="0">
                <a:solidFill>
                  <a:srgbClr val="000000"/>
                </a:solidFill>
              </a:rPr>
              <a:t>Cámaras de compensación</a:t>
            </a:r>
          </a:p>
          <a:p>
            <a:pPr marL="344488" indent="-344488">
              <a:buClr>
                <a:srgbClr val="996633"/>
              </a:buClr>
              <a:buFont typeface="Wingdings" pitchFamily="2" charset="2"/>
              <a:buChar char="§"/>
            </a:pPr>
            <a:r>
              <a:rPr lang="es-EC" sz="1800" dirty="0">
                <a:solidFill>
                  <a:srgbClr val="000000"/>
                </a:solidFill>
              </a:rPr>
              <a:t>Análisis de riesgos</a:t>
            </a:r>
          </a:p>
          <a:p>
            <a:pPr marL="344488" indent="-344488">
              <a:buClr>
                <a:srgbClr val="996633"/>
              </a:buClr>
              <a:buFont typeface="Wingdings" pitchFamily="2" charset="2"/>
              <a:buChar char="§"/>
            </a:pPr>
            <a:r>
              <a:rPr lang="es-EC" sz="1800" dirty="0">
                <a:solidFill>
                  <a:srgbClr val="000000"/>
                </a:solidFill>
              </a:rPr>
              <a:t>Asesoría tecnológica</a:t>
            </a:r>
          </a:p>
          <a:p>
            <a:pPr marL="344488" indent="-344488">
              <a:buClr>
                <a:srgbClr val="996633"/>
              </a:buClr>
              <a:buFont typeface="Wingdings" pitchFamily="2" charset="2"/>
              <a:buChar char="§"/>
            </a:pPr>
            <a:r>
              <a:rPr lang="es-EC" sz="1800" dirty="0">
                <a:solidFill>
                  <a:srgbClr val="000000"/>
                </a:solidFill>
              </a:rPr>
              <a:t>Publicaciones económicas y culturales</a:t>
            </a:r>
          </a:p>
          <a:p>
            <a:pPr marL="344488" indent="-344488">
              <a:buClr>
                <a:srgbClr val="996633"/>
              </a:buClr>
              <a:buFont typeface="Wingdings" pitchFamily="2" charset="2"/>
              <a:buChar char="§"/>
            </a:pPr>
            <a:r>
              <a:rPr lang="es-EC" sz="1800" dirty="0">
                <a:solidFill>
                  <a:srgbClr val="000000"/>
                </a:solidFill>
              </a:rPr>
              <a:t>Biblioteca económica </a:t>
            </a:r>
            <a:endParaRPr lang="es-ES" sz="1800" dirty="0">
              <a:solidFill>
                <a:srgbClr val="000000"/>
              </a:solidFill>
            </a:endParaRPr>
          </a:p>
          <a:p>
            <a:pPr marL="344488" indent="-344488">
              <a:lnSpc>
                <a:spcPct val="90000"/>
              </a:lnSpc>
              <a:buClr>
                <a:srgbClr val="996633"/>
              </a:buClr>
              <a:buFont typeface="Wingdings" pitchFamily="2" charset="2"/>
              <a:buChar char="§"/>
            </a:pPr>
            <a:r>
              <a:rPr lang="es-EC" sz="1800" dirty="0">
                <a:solidFill>
                  <a:srgbClr val="000000"/>
                </a:solidFill>
              </a:rPr>
              <a:t>Archivo histórico</a:t>
            </a:r>
          </a:p>
          <a:p>
            <a:pPr marL="344488" indent="-344488">
              <a:lnSpc>
                <a:spcPct val="90000"/>
              </a:lnSpc>
              <a:buClr>
                <a:srgbClr val="996633"/>
              </a:buClr>
              <a:buFont typeface="Wingdings" pitchFamily="2" charset="2"/>
              <a:buChar char="§"/>
            </a:pPr>
            <a:r>
              <a:rPr lang="es-EC" sz="1800" dirty="0" smtClean="0">
                <a:solidFill>
                  <a:srgbClr val="000000"/>
                </a:solidFill>
              </a:rPr>
              <a:t>Museo Numismático</a:t>
            </a:r>
            <a:endParaRPr lang="es-ES" sz="1800" dirty="0">
              <a:solidFill>
                <a:srgbClr val="000000"/>
              </a:solidFill>
            </a:endParaRPr>
          </a:p>
          <a:p>
            <a:pPr marL="344488" indent="-344488">
              <a:lnSpc>
                <a:spcPct val="90000"/>
              </a:lnSpc>
              <a:buClr>
                <a:srgbClr val="996633"/>
              </a:buClr>
              <a:buFont typeface="Wingdings" pitchFamily="2" charset="2"/>
              <a:buNone/>
            </a:pPr>
            <a:endParaRPr lang="es-EC" sz="1800" dirty="0">
              <a:solidFill>
                <a:srgbClr val="000000"/>
              </a:solidFill>
            </a:endParaRPr>
          </a:p>
        </p:txBody>
      </p:sp>
    </p:spTree>
    <p:extLst>
      <p:ext uri="{BB962C8B-B14F-4D97-AF65-F5344CB8AC3E}">
        <p14:creationId xmlns:p14="http://schemas.microsoft.com/office/powerpoint/2010/main" val="14071683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620688"/>
          </a:xfrm>
        </p:spPr>
        <p:txBody>
          <a:bodyPr/>
          <a:lstStyle/>
          <a:p>
            <a:pPr algn="ctr"/>
            <a:r>
              <a:rPr lang="es-EC" sz="4400"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FUNCIONES PROPUESTAS</a:t>
            </a:r>
            <a:endParaRPr lang="es-EC" sz="44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endParaRPr>
          </a:p>
        </p:txBody>
      </p:sp>
      <p:graphicFrame>
        <p:nvGraphicFramePr>
          <p:cNvPr id="4" name="3 Diagrama"/>
          <p:cNvGraphicFramePr/>
          <p:nvPr>
            <p:extLst>
              <p:ext uri="{D42A27DB-BD31-4B8C-83A1-F6EECF244321}">
                <p14:modId xmlns:p14="http://schemas.microsoft.com/office/powerpoint/2010/main" val="1439196725"/>
              </p:ext>
            </p:extLst>
          </p:nvPr>
        </p:nvGraphicFramePr>
        <p:xfrm>
          <a:off x="0" y="620688"/>
          <a:ext cx="9144000" cy="691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060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229600" cy="620688"/>
          </a:xfrm>
        </p:spPr>
        <p:txBody>
          <a:bodyPr/>
          <a:lstStyle/>
          <a:p>
            <a:r>
              <a:rPr lang="es-EC" sz="44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FUNCIONES PROPUESTAS</a:t>
            </a:r>
            <a:endParaRPr lang="es-EC" sz="4400" dirty="0"/>
          </a:p>
        </p:txBody>
      </p:sp>
      <p:graphicFrame>
        <p:nvGraphicFramePr>
          <p:cNvPr id="4" name="3 Diagrama"/>
          <p:cNvGraphicFramePr/>
          <p:nvPr>
            <p:extLst>
              <p:ext uri="{D42A27DB-BD31-4B8C-83A1-F6EECF244321}">
                <p14:modId xmlns:p14="http://schemas.microsoft.com/office/powerpoint/2010/main" val="1226936171"/>
              </p:ext>
            </p:extLst>
          </p:nvPr>
        </p:nvGraphicFramePr>
        <p:xfrm>
          <a:off x="0" y="620688"/>
          <a:ext cx="9144000" cy="691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2971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0"/>
            <a:ext cx="8229600" cy="620688"/>
          </a:xfrm>
        </p:spPr>
        <p:txBody>
          <a:bodyPr/>
          <a:lstStyle/>
          <a:p>
            <a:pPr algn="ctr"/>
            <a:r>
              <a:rPr lang="es-EC" sz="4400"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FUNCIONES PROPUESTAS</a:t>
            </a:r>
            <a:endParaRPr lang="es-EC" sz="4400"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endParaRPr>
          </a:p>
        </p:txBody>
      </p:sp>
      <p:graphicFrame>
        <p:nvGraphicFramePr>
          <p:cNvPr id="5" name="4 Diagrama"/>
          <p:cNvGraphicFramePr/>
          <p:nvPr>
            <p:extLst>
              <p:ext uri="{D42A27DB-BD31-4B8C-83A1-F6EECF244321}">
                <p14:modId xmlns:p14="http://schemas.microsoft.com/office/powerpoint/2010/main" val="1483042129"/>
              </p:ext>
            </p:extLst>
          </p:nvPr>
        </p:nvGraphicFramePr>
        <p:xfrm>
          <a:off x="251520" y="1124744"/>
          <a:ext cx="41281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2938326291"/>
              </p:ext>
            </p:extLst>
          </p:nvPr>
        </p:nvGraphicFramePr>
        <p:xfrm>
          <a:off x="5004047" y="1052736"/>
          <a:ext cx="4032449"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32696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3.gstatic.com/images?q=tbn:ANd9GcQWTlrPtaeIPfD0fAEobt5JtEYfahsvHMs84TQHRMdDijA5OVuU"/>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20485" y="620688"/>
            <a:ext cx="8388424" cy="5441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639900">
            <a:off x="3996418" y="1480471"/>
            <a:ext cx="2706795" cy="232309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156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HBhQRExIWFhMVGBoXFBQXFxYXGBcXGiMWIBUcFRcZHSgiGBslHBsWLTEhJiktLi4uHh81ODMtNyouLisBCgoKDg0OGxAQGjQlICQ3LC4xLzc0LC02NzIsLCwwNzU0NCwsLCwwMi03NCwsNzMuLiw3KzAsNzg3LCwxLywwLP/AABEIAOEA4QMBIgACEQEDEQH/xAAcAAEBAQACAwEAAAAAAAAAAAAABwYEBQEDCAL/xABYEAABAwEDBgMSBwwJBQEAAAABAAIDBAUGEQcSITFBUQgTYRQXIjJCUlVicYGRkpOUocHR0hVTVLGywtMWIyQzQ0Vyc6Kk4fA1RGNkgoOjs+MlNjdldBj/xAAaAQEAAgMBAAAAAAAAAAAAAAAABQYBAgQD/8QALhEBAAICAQIDBgUFAAAAAAAAAAECAwQRMUESIYEFE1FxkdEjQ2Gx8AYUMqHh/9oADAMBAAIRAxEAPwC4oiICm+WDKDNcrmdlPHG582eXOkDiGtZm4ANaRpJdrx2cuikKA8I13NF5aOEa+KP7b8B9FAGVO3SP6Pb5rU++vPPRt7se3zWp99X0DAIggXPQt7scPNKn3l5551v9jh5pU+8r4iCCc8y3+x37pU+8nPKvB2N/dKn3le0QQXnk3g7GnzOp95OePeHsafM6n3lekQQXnjXh7GnzOp9q8c8W8PY53mdR7Ve0QQPniXi7Hu8zqPavHPDvF2Pf5nOr6iCBc8K8XyB/mU68c8C8fyB/mUyvyIPnaryt2zY9QzmmnawHSGS08kWe0dNgSQe+FYrj34pr50OfC7NlaPvkDiM9nL2zdzh38DoUp4ShxtijH9m/0ub7F4vpk1nuzXC0LJc8BnRGJpJki3mP4xmGOLTicOuBOGeBfkUzyZ5V4rz5tNU5sVXqB1RzHtMelf2p72OoUxYBERAREQEREBERAREQFAstjc/KvQDfHTj/AFplfVBMs/8A5cs/9Cn/AN6VBe0REBERAREQEREBERAREQEREEC4RPR3pom/2fzvVuUP4QsojvnRF2psQJ7nGOx+ZbTnv2X8e/yMnsW9JHWZSMljLbDqqiAjqumcwdCyY7eRknLqJ168V1+TjKo+zqkWdapcx7DmNnkxDmkaA2ox+me/1y0XPfsv49/kZPYsVlHt6xb4Ume2d0dWwfe5eJkwcBqZLgNLdx1t5RiCtEdh9AA4heVBchuUGRlayy6gl0bsRTPJ0xkDHizvYQDhuOjURm3paAiIgIiICIiAiIgKAZcXcVlSoXbooD4Jplf1AuEg3ibfo5R03FuGP6LgR9JBfUXhpzm4rygIiICIiAiIgIiICIiAiIg6C89zaK9TmGrgEhjxDHZz2EA6xixwJHIV0fOfsj5IfLVH2i3aIMJzn7I+SHy1R9ovXPklsengc91IQ1oLieOn1DSfyi366C/8phuNXOGvmaYDvscPWgi3B+sZlp3unqywBlO3GNml2Y+UuzMCdeDGvGJ34r6IUg4NsAbduqkw0unDSeRrGkfSKr6AimF+MslNd+pdBTs5pmacHkOzYmHaC7Tnkbho5cdCyNPl0raecOnoozETqbxkZw5HOLgfAhwvqLK3Nv8A0d724QSFswGLoJOhkA2kDU8crSeXBapAREQEREBQ3hMQ6aB+Hx7SfIkfWVyUh4SUOddmmf1s+b4zHn6qCp2TNzTZULxqdGxw74BXLXQ3Cn5puTRO2mnix7oa0H5l3yAiIgIiICIiAiIgIiICIiAiIgLP5QmcZcSuH92mPgY4+paBcK26QV9izwkYiSKRhG8OaR60Ev4Nz8brVLd1Rj4WM9i4eV/KoKZktn0TjxuOZNUA6GDq2RkdXsLtmkDTpE0ujfmW6t3ayCHES1BjDH/FACQSuHbkFgG7SdmmjZM7hMsmzOaauMOnmb0McjQREw6Ri1w/GHRjjpGrRpx4d/fx6ePx385npHxb0pN54hNbl2vRWRJnzxPdLjofg1zWDkaTr5cMd3LUaSvprxUTgx7JWEYOaRpGPXMcMR4FzrbuzRVrCHUsQx2saGO8ZmBUsvLYclyrQjqqZ7uLLsBjpLTrzH4dM0gHwd9Z9mf1DizTGOa8c/zr90thy5NenExE17/H/r8V1MLtX8pnU+LXCSN4aCdeeQQO1cBhhynYvq9fM9wqJ9+8prKjiyIYXNlftDWs0xtJ2lzwNG7O3L6YUhkmJtPHRF5prOSZr0ERFo8hERAU2y/0/HZPnOw/FzRu7mOLfrKkrF5Y6bmrJvVjc1j/ABXsPzAoPOR2p5qyb0Z3NezxHvb6ls1NuD/U8fk+Dcfxc0jDyY5rvrqkoCIiAiIgIiICIiAiIgIiICIiAugvzeVt07sy1TgC5oAjYThnyO0NHc2nDYCu9lkEMRc4gNaCXEnAADWSdgXzRfi8EuU2+LYIMeZYyWxDUMOrlcN52A6hhq0rFrRWOZZrWbTxDFXdtZtj202pfA2bMOc2NxzW5/UnQNmwdxVmz8r9PaGAnjfA46z+MZ4QA4eKu6jsaCxLCzAwdC3NB3uOrDvrGWjd2ntAHOjDXHqmdCce9oPfVd3v7XYvE56Tz2mJ6enT90pi07xHNLfWG5grWWmwPie17Dqc0gjwjasVlatdkVnsoWjOleWvdtzGjpcO2cfR3QsnHNPcK22vjdnxO6k6GyNGtrxscMdB/iFuMjF133nvC+16sZzGPxjBGh82wjHqY9GHLh1pTS9kxXPGWLc0jzj5/r8v53eexs28Pu5jie6mZJ7rG6t0I43tDZ5Pvk+8Od0rSe1bgN2OO9bJEVjRwiIgIiIC6G/0PNFyK5o1mmmwHKGOI9IXfL0V8PNNDIzrmObh3QQgk/BtqM67dVHj0s4dh+m1o+p6FX1CeDPLhUV7d7YD4DMPrK7ICIiAiIgIiICIiAiIgIiICIsXlTvu25tgEtINTLi2Bh2HqnuHWt9JwG/AMNl1vyXO+CaYkudhzS5vL0sQw2nQXd4bSF7cn91hd2y854HHyDF53DY0dxZnJddl1VObRqMXOcSY87SXOOOdI7HXicVt7ftHi2mJp0npzuG7ulRe7sRHl2j/AHKS1Neevef2dfbdfzXPmtPQN1cp2ldVLKIYi5xwa0YknYBrX7WOvVXSWtaLKCmBe9zg1zW63PPStB3Db/BQ+HFbZy8fX5JXNlrr4ufo9t2rDkymXvzAXMpoxi946iPYBjo4x59Z0hq+mbHsyOxrMjp4W5sUTQ1jeTeTtJOJJ2kldNk/uky513WU7cDIeimk6+Q68O1GoDcN5K0qtVKVpWK16QrV7ze02t1kREWzUREQEREBERBAsgg5hygV1ONQjeAP1cjAPQSr6oFkswgy217eWqaO9K0+pX1AREQEREBERAREQEREBERBwLcteKwrJkqZ3ZscbcXHadwaNricABvIXzdRsmyoX1fVTgiFpGIGpkYxzImnadeJ5SdGK7PKjet9/rzMs+jOdTxuwBHSySaQ6QnrGjHDvnaMNnZlDFdKwmxM0kaztkedZPJ8wXJtZ4x145dWthm9uXLtKsbZdIGMABwwY0amgbVlnHOdidZ1lfueY1Exc44k/wA6FxayqbRUrpHnBrRif4cpVby5Jy24j0WDHSMdfP1dXem2fgig6H8a/EMG7e49z51r8gVzRDRfCs2DpJc5sGnHMZiQ9x7dxBHIMeuUlfZ1Reekq7QwwhpmtxOzonANY3eQCSf4hXzIPPxuTiEdY+Vv7Rd9ZWPS1YwY+J6z1V/b2JzX5jpHRQkRF2OUREQEREBERAREQQW6DeJ4QlSBtfUekFyvSglgniuEbKN75vTG4q9oCIiAiIgIiICIiAiIgKS5cr+fBFCbOp3fhEzfvrm644jsx2Of4Q3ugra5QL3R3Nu86odg6Q9DBH18h1Y9qNZO7lIUNuBYr7dtSS1a12cA4vBf1cm12HWt2DfgBqXnkyRjr4pb48c3txDQ5PrttuxZBqZxhPINI2sadTB2x0Y/wXtrqt1bOXO7w2Abl7bUtA18+Opo6Ues8q4SrGzsTlt+ix6+CMdRYy1nS3tvDHZ9KM7F2Hal3VOcR1DRjp7uvQuwvlbfwdR8Uw/fZBs1tbtPdOod/cqfkTuL9zlj81zNwqqhoIBGmKI4FreRx0E94bCpD2ZqfnW9Pu4faOz+VX1+zm3juxFdzJBU0kI6FkDnOdte8YOe93KSO8MBsXWcHSbjLkSt62peB32RH1rbX8j425Nc3fTTfQcp7wbX43bqm7pwfCxvsU2h1fREQEREBERAREQEREEDsbTwjpP1kv8AtOV8UFu+M/hGTcj5v9shXpAREQEREBERAREQF6K6sZZ9G+aVwZHG0ue46g0ayveoFlpvk+8NriyKTomNeBKW/lJgdDP0WHX2w7XFJngiOWftSumyrX4Ljiyli6UHVHCDrOzjH/ziGrZV1S0QtghGbDGA1oG3DUVwLNoGXesgUsZxcdM8g6t+0DtRq/nT5Vb39v3tvDXpCwaWr7uvit1FxLUr22ZQulfqGobSdgC5epY1lNLlAvbHRwfiwTi/WGsH4yR3JsG/EDavDT1pz5OO0dXrt7EYac956NDkfui6994XWjVNxgieC0HpZJRgWtA2sYMCd/QjTpX0UuDYdkxWFZMdNC3NjjbmtHzk73E4knaSVzlaoiIjiFbmZmeZdTe4Z106wf3eb6DlMuDWf+iVf61n0VTr1/8Aa9X/APPN9Byl3Bq/oms/WR/RcssLMiIgIiICIiAiIgIiIIHcZ3NOX6rd1r6r0EtV8UDyTnmnLRXvGr8Kd4ZW+1XxAREQEREBERARF017bxxXVsKSqmOhuhrRre89KxvKfQMTsQZLLLfz7lbI5nhd+FzjocNcUekOk7usN5cT1OBl1yLG+CKPmh4/CJW9DjrijO3ke4eAd1dXZTZb33iktCr6IZ2OHUlw6VjR1jRho7g04lbNxznYnWob2lucfhU9Ut7P1efxbejwiLr7ctRtkWeZDpOpjeuds729QlKTe0Vr1lL2tFYm09IdLfW2DFGKWLEySaHYaSGnU0YbXfN3VaMkdyBdC7+dIPwqcB0x0YsHUxg9rt3knZgsBkNuY617QNrVQzmtceZw7q5Qeikw3NOgcu7NV6Vs1deMGOKx17qzs55zX8U+giIuh4Onvi/i7o1h3U830HKacGtv/Qqs/wBq36P8VQsoj8y4lcf7tKPC1wWF4N0eF06h2+oI8DI/agraIiAiIgIiICIiAiLh2zUCjsiaQnAMje4ncGtJ9SCH8HnGtvdW1B2x6e7I8O+qr4obwZ4NNfJho+8NB8sXfV8KuSAiIgIiICIiAvmXKlblTfe+r6SBjnx073xxRMBOJacJJHd0jXqAw3kn6Ntu0BZNjTVDtUMb5Dy5oJw9CguQiiNTaVVVv0uADA47XPJc/v6G+FYmeGaxzLoae7dt0lKGsge1jRgGgQfNrK433R1djVQZWQu77Mx3dbqa7+dKv9VXiI4N0n0D2roLds+O36R0c7Q5ruQAtOxzTsI3rkyYMN/8qw7KXzV84tLF0tfHVUXHNeOLwJLtWGGvO3YLN2FZMmUq+LYW5zaePS94HSRDWdOjPcdA72wFZqSGWltCSghfxgklEYDCCJHY4MzcNpJGjvL6gybXOZc27rYtBnfg+oeOqfuB61uod87SvPU0K4Lzfnn4fJna3bZqxXp8WkoaNln0bIYmhkcbQ1jRqDRoAXvRFIOEREQZHK1NxGTmtO+MN8ZzR610HB6g4q4Rd188jvAGN+quZl2m4rJvMOvfE39trvqr3ZEIOIya02I6Yyu8Mj8PQAg3aIiAiIgIiICIiAs3lJn5muDXO308jfHBaPnWkWCy4VPM+TeoGOl5jYOXF7CfQCg6Pg4U+ZdGeTrqgjvNZH63FVlT/IVT8Rk4gPXvlf8AtuaPQ0KgICIiAiIgIiIJ9l0tT4OyfStBwdO9kQ7hOc79ljvCs1ktp/gu40eGh87nSn9HpW+ENC4+V5sl77+QWTHI1kcURmle7pY3EOc50h3CMMw/SWAsy/dRd0vpw+OpijGZC/og0ZuhpaS0OLOQjvjbraJmPJvjmInzVu17WhsakMs0gY3ZjrcdzRrce4ptVW1XZQ680lDE5sR6fA4dCeqnk1Nb2o16uiXY3Tyc1t/awVle98VOdLcdEj27BEwjCNnbEcoBxxV5sGw4LvWeIKaJscY2DW473u1udylYrThtfLM+UMdk8yV090s2aTCerH5QjoIydkTTt7Y6e5jgqEiLd5CIiAiIgk/COqOLufBH19QD3Q1knrLVs8mtPzNcChbvgY7xxnfWUw4S9TjLQxY6hM8ju8UG/M5WmyaUUNlxRAYCONjAN2aAPUg5aIiAiIgIiICIiApLwj6virqU8QPTz4nlDGv9bmqtKCcJWsD7To4MdLI5JCOR5aAT5N3pQVnJ1ScxXFomYYHiI3EcrgHH0krRLGUWUWyaekZGK6LBjQ0aHjQAAOpXJGUiyz/X4fCfYg1SLMDKHZh/r8Hjhfr7v7M+X0/lGoNKizYv9Zp/OFN5VvtX6F+7NP5wpvLM9qDRIs+L8WafzhS+Xj9q/QvrZx/OFJ5xF7yD5zvJas9qX1tGKGN7qiqmNOA0HO4qN2BZo06eLjx2YB2OtVDJpkfZYpZVVwbJUDomQ6HRxHYXbJHjwA6scAVtIrw2TDWumbV0AleMHyCanD3Aag5wdiVyvuzs7sjR+cw+8g7xF0rb30D9VfSHuVEPvL2NvNRO1VtMf8+L3kHbIutbb9K7VVQeVj9q9jbYp3aqiHyjPag5yLifCkHx8Xjt9q8i0oT+Wj8dvtQcpFxxXxH8qzx2+1foVcZ/KN8YIIRlbHwvlhoqbWBzPGR+nI4ux/wuCvqgNmn4e4RL3g5zYpH7cR95jzBh/jAV+QEREBERAREQEREBZO+WT2jvjVMlqGvEjG5gfG7NJbiSAcQQQCT4StYiCXuyFWaerqR/mM9ca9ZyDWcT+Oq/KQ/YqqIglXOFs74+s8pD9ivByC2f8fV+PD9iqsiCTnIJQfKKrxofs1+DkDovlNT4YvcVbRBIjkCo/lVT/pe4vHOCpPlVR4I/dVeRBIDkBpPlc/gj9i/ByAU2ysm8VisSII0eD/BsrZfJs9q9Z4P0Wyvf5Fvvq0ogiTuD6zZaDvID7Res8HvdaX7t/wAyuKIIb/8Anv8A9l+7f8y8Hg+HsiPNv+ZXNEEKPB8d2RHm5+1X5PB9f2Qb5A/aK7ogm2TXJZ9xdsPqX1PHOdGY2tEeYACWlxOLjiehHp71JREBERAREQE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8" y="1077136"/>
            <a:ext cx="5191745" cy="519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639900">
            <a:off x="875153" y="1787196"/>
            <a:ext cx="2706795" cy="232309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rot="19298385">
            <a:off x="5582106" y="-607222"/>
            <a:ext cx="652679" cy="7427249"/>
          </a:xfrm>
          <a:prstGeom prst="rect">
            <a:avLst/>
          </a:prstGeom>
          <a:noFill/>
        </p:spPr>
        <p:txBody>
          <a:bodyPr vert="wordArtVert"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819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64088" y="476672"/>
            <a:ext cx="3168352" cy="1754326"/>
          </a:xfrm>
          <a:prstGeom prst="rect">
            <a:avLst/>
          </a:prstGeom>
          <a:noFill/>
        </p:spPr>
        <p:txBody>
          <a:bodyPr wrap="square" rtlCol="0">
            <a:spAutoFit/>
          </a:bodyPr>
          <a:lstStyle/>
          <a:p>
            <a:r>
              <a:rPr lang="es-EC" dirty="0">
                <a:solidFill>
                  <a:schemeClr val="bg1"/>
                </a:solidFill>
              </a:rPr>
              <a:t>"El objeto de la educación es formar seres aptos para gobernarse a sí mismos, y no para se gobernados por los demás</a:t>
            </a:r>
            <a:r>
              <a:rPr lang="es-EC" dirty="0" smtClean="0">
                <a:solidFill>
                  <a:schemeClr val="bg1"/>
                </a:solidFill>
              </a:rPr>
              <a:t>.“</a:t>
            </a:r>
          </a:p>
          <a:p>
            <a:pPr algn="r"/>
            <a:r>
              <a:rPr lang="es-EC" b="1" i="1" dirty="0">
                <a:solidFill>
                  <a:schemeClr val="bg1"/>
                </a:solidFill>
              </a:rPr>
              <a:t>Spencer, </a:t>
            </a:r>
            <a:r>
              <a:rPr lang="es-EC" b="1" i="1" dirty="0" smtClean="0">
                <a:solidFill>
                  <a:schemeClr val="bg1"/>
                </a:solidFill>
              </a:rPr>
              <a:t>Herbert</a:t>
            </a:r>
            <a:endParaRPr lang="es-EC" b="1" i="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6" y="116632"/>
            <a:ext cx="4972050" cy="67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3268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pPr algn="l"/>
            <a:r>
              <a:rPr lang="es-EC" b="0" i="0" dirty="0">
                <a:solidFill>
                  <a:srgbClr val="FF6600"/>
                </a:solidFill>
              </a:rPr>
              <a:t>Generalmente un banco central tiene las siguientes funciones:</a:t>
            </a:r>
            <a:endParaRPr lang="es-EC" dirty="0">
              <a:solidFill>
                <a:srgbClr val="FF6600"/>
              </a:solidFill>
            </a:endParaRPr>
          </a:p>
        </p:txBody>
      </p:sp>
      <p:graphicFrame>
        <p:nvGraphicFramePr>
          <p:cNvPr id="4" name="3 Diagrama"/>
          <p:cNvGraphicFramePr/>
          <p:nvPr>
            <p:extLst>
              <p:ext uri="{D42A27DB-BD31-4B8C-83A1-F6EECF244321}">
                <p14:modId xmlns:p14="http://schemas.microsoft.com/office/powerpoint/2010/main" val="3039061554"/>
              </p:ext>
            </p:extLst>
          </p:nvPr>
        </p:nvGraphicFramePr>
        <p:xfrm>
          <a:off x="1043608" y="1397000"/>
          <a:ext cx="657639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4565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1143000"/>
          </a:xfrm>
        </p:spPr>
        <p:txBody>
          <a:bodyPr/>
          <a:lstStyle/>
          <a:p>
            <a:pPr algn="ctr"/>
            <a:r>
              <a:rPr lang="es-EC" dirty="0" smtClean="0">
                <a:ln w="24500" cmpd="dbl">
                  <a:solidFill>
                    <a:srgbClr val="FF6600"/>
                  </a:solidFill>
                  <a:prstDash val="solid"/>
                  <a:miter lim="800000"/>
                </a:ln>
                <a:solidFill>
                  <a:srgbClr val="FFCC00"/>
                </a:solidFill>
                <a:effectLst>
                  <a:outerShdw blurRad="38100" dist="38100" dir="7020000" algn="tl">
                    <a:srgbClr val="000000">
                      <a:alpha val="35000"/>
                    </a:srgbClr>
                  </a:outerShdw>
                </a:effectLst>
              </a:rPr>
              <a:t/>
            </a:r>
            <a:br>
              <a:rPr lang="es-EC" dirty="0" smtClean="0">
                <a:ln w="24500" cmpd="dbl">
                  <a:solidFill>
                    <a:srgbClr val="FF6600"/>
                  </a:solidFill>
                  <a:prstDash val="solid"/>
                  <a:miter lim="800000"/>
                </a:ln>
                <a:solidFill>
                  <a:srgbClr val="FFCC00"/>
                </a:solidFill>
                <a:effectLst>
                  <a:outerShdw blurRad="38100" dist="38100" dir="7020000" algn="tl">
                    <a:srgbClr val="000000">
                      <a:alpha val="35000"/>
                    </a:srgbClr>
                  </a:outerShdw>
                </a:effectLst>
              </a:rPr>
            </a:br>
            <a:r>
              <a:rPr lang="es-EC" sz="4000" dirty="0">
                <a:ln w="24500" cmpd="dbl">
                  <a:solidFill>
                    <a:srgbClr val="FF6600"/>
                  </a:solidFill>
                  <a:prstDash val="solid"/>
                  <a:miter lim="800000"/>
                </a:ln>
                <a:solidFill>
                  <a:srgbClr val="FFCC00"/>
                </a:solidFill>
                <a:effectLst>
                  <a:outerShdw blurRad="38100" dist="38100" dir="7020000" algn="tl">
                    <a:srgbClr val="000000">
                      <a:alpha val="35000"/>
                    </a:srgbClr>
                  </a:outerShdw>
                </a:effectLst>
              </a:rPr>
              <a:t>BANCO CENTRAL DEL ECUADOR</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514756"/>
            <a:ext cx="5040559" cy="432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762873"/>
            <a:ext cx="7452320" cy="461665"/>
          </a:xfrm>
          <a:prstGeom prst="rect">
            <a:avLst/>
          </a:prstGeom>
        </p:spPr>
        <p:txBody>
          <a:bodyPr wrap="square">
            <a:spAutoFit/>
          </a:bodyPr>
          <a:lstStyle/>
          <a:p>
            <a:r>
              <a:rPr lang="es-EC" sz="1200" dirty="0"/>
              <a:t>Dios Sol.</a:t>
            </a:r>
          </a:p>
          <a:p>
            <a:r>
              <a:rPr lang="es-EC" sz="1200" dirty="0"/>
              <a:t>Símbolo oficial del Banco Central del Ecuador, desde Febrero de 1976.</a:t>
            </a:r>
          </a:p>
        </p:txBody>
      </p:sp>
    </p:spTree>
    <p:extLst>
      <p:ext uri="{BB962C8B-B14F-4D97-AF65-F5344CB8AC3E}">
        <p14:creationId xmlns:p14="http://schemas.microsoft.com/office/powerpoint/2010/main" val="32745224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8229600" cy="6340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spc="50" dirty="0" smtClean="0">
                <a:ln w="11430"/>
                <a:solidFill>
                  <a:srgbClr val="FF6600"/>
                </a:solidFill>
                <a:effectLst>
                  <a:outerShdw blurRad="76200" dist="50800" dir="5400000" algn="tl" rotWithShape="0">
                    <a:srgbClr val="000000">
                      <a:alpha val="65000"/>
                    </a:srgbClr>
                  </a:outerShdw>
                </a:effectLst>
              </a:rPr>
              <a:t>Historia</a:t>
            </a:r>
            <a:endParaRPr lang="es-EC" sz="4000" spc="50" dirty="0">
              <a:ln w="11430"/>
              <a:solidFill>
                <a:srgbClr val="FF6600"/>
              </a:soli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43887990"/>
              </p:ext>
            </p:extLst>
          </p:nvPr>
        </p:nvGraphicFramePr>
        <p:xfrm>
          <a:off x="251520" y="836712"/>
          <a:ext cx="878497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084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1024919"/>
              </p:ext>
            </p:extLst>
          </p:nvPr>
        </p:nvGraphicFramePr>
        <p:xfrm>
          <a:off x="-1" y="548680"/>
          <a:ext cx="4283969"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040469801"/>
              </p:ext>
            </p:extLst>
          </p:nvPr>
        </p:nvGraphicFramePr>
        <p:xfrm>
          <a:off x="4499992" y="692696"/>
          <a:ext cx="4464496"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8889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17253</TotalTime>
  <Words>3627</Words>
  <Application>Microsoft Office PowerPoint</Application>
  <PresentationFormat>Presentación en pantalla (4:3)</PresentationFormat>
  <Paragraphs>422</Paragraphs>
  <Slides>56</Slides>
  <Notes>6</Notes>
  <HiddenSlides>4</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Tema1</vt:lpstr>
      <vt:lpstr>CorelDRAW</vt:lpstr>
      <vt:lpstr>Presentación de PowerPoint</vt:lpstr>
      <vt:lpstr>JUSTIFICACIÓN</vt:lpstr>
      <vt:lpstr>OBJETIVOS</vt:lpstr>
      <vt:lpstr>Presentación de PowerPoint</vt:lpstr>
      <vt:lpstr>Cómo surgen los Bancos Centrales</vt:lpstr>
      <vt:lpstr>Generalmente un banco central tiene las siguientes funciones:</vt:lpstr>
      <vt:lpstr> BANCO CENTRAL DEL ECUADOR</vt:lpstr>
      <vt:lpstr>Historia</vt:lpstr>
      <vt:lpstr>Presentación de PowerPoint</vt:lpstr>
      <vt:lpstr>Valores Institucionales</vt:lpstr>
      <vt:lpstr>Organigrama</vt:lpstr>
      <vt:lpstr>Organigrama</vt:lpstr>
      <vt:lpstr>Presentación de PowerPoint</vt:lpstr>
      <vt:lpstr>Análisis del Entorno</vt:lpstr>
      <vt:lpstr>B) Dolarización oficial en Ecuador: proceso de implementación</vt:lpstr>
      <vt:lpstr>Análisis Situacional</vt:lpstr>
      <vt:lpstr>Cambios realizados en el Banco Central del Ecuador</vt:lpstr>
      <vt:lpstr>Presentación de PowerPoint</vt:lpstr>
      <vt:lpstr>Presentación de PowerPoint</vt:lpstr>
      <vt:lpstr>Presentación de PowerPoint</vt:lpstr>
      <vt:lpstr>Presentación de PowerPoint</vt:lpstr>
      <vt:lpstr>Análisis Interno</vt:lpstr>
      <vt:lpstr>Presentación de PowerPoint</vt:lpstr>
      <vt:lpstr>Presentación de PowerPoint</vt:lpstr>
      <vt:lpstr>Presentación de PowerPoint</vt:lpstr>
      <vt:lpstr>Matriz FODA</vt:lpstr>
      <vt:lpstr>Presentación de PowerPoint</vt:lpstr>
      <vt:lpstr>Caso Mexicano</vt:lpstr>
      <vt:lpstr>Análisis del Caso</vt:lpstr>
      <vt:lpstr>Caso de Guatemala</vt:lpstr>
      <vt:lpstr>Datos económicos</vt:lpstr>
      <vt:lpstr>Análisis del Caso</vt:lpstr>
      <vt:lpstr>Caso de Panamá</vt:lpstr>
      <vt:lpstr>Presentación de PowerPoint</vt:lpstr>
      <vt:lpstr>CARACTERÍSTICAS FUNDAMENTALES DE LA ECONOMÍA PANAMEÑA </vt:lpstr>
      <vt:lpstr>Datos económicos</vt:lpstr>
      <vt:lpstr>Presentación de PowerPoint</vt:lpstr>
      <vt:lpstr>Análisis del caso</vt:lpstr>
      <vt:lpstr>Caso El Salvador</vt:lpstr>
      <vt:lpstr>Datos económicos</vt:lpstr>
      <vt:lpstr>Análisis del caso</vt:lpstr>
      <vt:lpstr>Presentación de PowerPoint</vt:lpstr>
      <vt:lpstr>Entrevistas a expertos</vt:lpstr>
      <vt:lpstr>Presentación de PowerPoint</vt:lpstr>
      <vt:lpstr>Presentación de PowerPoint</vt:lpstr>
      <vt:lpstr>Presentación de PowerPoint</vt:lpstr>
      <vt:lpstr>Funciones con la que se formó la institución </vt:lpstr>
      <vt:lpstr>Funciones del Banco Central de acuerdo a la Constitución Vigente</vt:lpstr>
      <vt:lpstr>Cambios del Banco Central en el actual gobierno                </vt:lpstr>
      <vt:lpstr>PRODUCTOS DEL BANCO CENTRAL</vt:lpstr>
      <vt:lpstr>FUNCIONES PROPUESTAS</vt:lpstr>
      <vt:lpstr>FUNCIONES PROPUESTAS</vt:lpstr>
      <vt:lpstr>FUNCIONES PROPUESTAS</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dc:creator>
  <cp:lastModifiedBy>Carla</cp:lastModifiedBy>
  <cp:revision>170</cp:revision>
  <dcterms:created xsi:type="dcterms:W3CDTF">2013-04-20T15:55:32Z</dcterms:created>
  <dcterms:modified xsi:type="dcterms:W3CDTF">2013-05-17T00:16:50Z</dcterms:modified>
</cp:coreProperties>
</file>