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6"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0" r:id="rId87"/>
    <p:sldId id="351" r:id="rId88"/>
    <p:sldId id="352" r:id="rId89"/>
    <p:sldId id="353" r:id="rId90"/>
    <p:sldId id="354" r:id="rId91"/>
    <p:sldId id="355" r:id="rId92"/>
    <p:sldId id="356" r:id="rId93"/>
    <p:sldId id="257" r:id="rId94"/>
    <p:sldId id="258" r:id="rId95"/>
    <p:sldId id="259" r:id="rId96"/>
    <p:sldId id="261" r:id="rId97"/>
    <p:sldId id="260" r:id="rId98"/>
    <p:sldId id="262" r:id="rId99"/>
    <p:sldId id="263" r:id="rId100"/>
    <p:sldId id="357" r:id="rId10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66"/>
    <a:srgbClr val="003300"/>
    <a:srgbClr val="98BA8C"/>
    <a:srgbClr val="96B989"/>
    <a:srgbClr val="9DB78F"/>
    <a:srgbClr val="94BB8B"/>
    <a:srgbClr val="8CBA8D"/>
    <a:srgbClr val="A4C29A"/>
    <a:srgbClr val="9FCC9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981075"/>
          <a:ext cx="9144000" cy="5616575"/>
        </p:xfrm>
        <a:graphic>
          <a:graphicData uri="http://schemas.openxmlformats.org/presentationml/2006/ole">
            <p:oleObj spid="_x0000_s1026" name="CorelDRAW" r:id="rId3" imgW="9151920" imgH="5621400" progId="">
              <p:embed/>
            </p:oleObj>
          </a:graphicData>
        </a:graphic>
      </p:graphicFrame>
      <p:sp>
        <p:nvSpPr>
          <p:cNvPr id="3" name="Rectangle 24"/>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defRPr/>
            </a:pPr>
            <a:endParaRPr lang="es-ES" sz="1400" dirty="0">
              <a:cs typeface="+mn-cs"/>
            </a:endParaRPr>
          </a:p>
        </p:txBody>
      </p:sp>
      <p:sp>
        <p:nvSpPr>
          <p:cNvPr id="4" name="Rectangle 25"/>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dirty="0">
              <a:cs typeface="+mn-cs"/>
            </a:endParaRPr>
          </a:p>
        </p:txBody>
      </p:sp>
      <p:sp>
        <p:nvSpPr>
          <p:cNvPr id="5" name="Rectangle 26"/>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defRPr/>
            </a:pPr>
            <a:endParaRPr lang="es-ES" sz="1400" dirty="0">
              <a:cs typeface="+mn-cs"/>
            </a:endParaRPr>
          </a:p>
        </p:txBody>
      </p:sp>
      <p:sp>
        <p:nvSpPr>
          <p:cNvPr id="6" name="Rectangle 27"/>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dirty="0">
              <a:cs typeface="+mn-cs"/>
            </a:endParaRPr>
          </a:p>
        </p:txBody>
      </p:sp>
      <p:pic>
        <p:nvPicPr>
          <p:cNvPr id="7" name="Picture 48" descr="bannner 2"/>
          <p:cNvPicPr>
            <a:picLocks noChangeAspect="1" noChangeArrowheads="1"/>
          </p:cNvPicPr>
          <p:nvPr/>
        </p:nvPicPr>
        <p:blipFill>
          <a:blip r:embed="rId4" cstate="print"/>
          <a:srcRect/>
          <a:stretch>
            <a:fillRect/>
          </a:stretch>
        </p:blipFill>
        <p:spPr bwMode="auto">
          <a:xfrm>
            <a:off x="0" y="5722938"/>
            <a:ext cx="9144000" cy="1135062"/>
          </a:xfrm>
          <a:prstGeom prst="rect">
            <a:avLst/>
          </a:prstGeom>
          <a:noFill/>
          <a:ln w="9525">
            <a:noFill/>
            <a:miter lim="800000"/>
            <a:headEnd/>
            <a:tailEnd/>
          </a:ln>
        </p:spPr>
      </p:pic>
      <p:sp>
        <p:nvSpPr>
          <p:cNvPr id="8" name="Oval 50"/>
          <p:cNvSpPr>
            <a:spLocks noChangeArrowheads="1"/>
          </p:cNvSpPr>
          <p:nvPr/>
        </p:nvSpPr>
        <p:spPr bwMode="auto">
          <a:xfrm>
            <a:off x="217488" y="260350"/>
            <a:ext cx="792162" cy="792163"/>
          </a:xfrm>
          <a:prstGeom prst="ellipse">
            <a:avLst/>
          </a:prstGeom>
          <a:solidFill>
            <a:schemeClr val="bg1"/>
          </a:solidFill>
          <a:ln w="9525">
            <a:noFill/>
            <a:round/>
            <a:headEnd/>
            <a:tailEnd/>
          </a:ln>
          <a:effectLst/>
        </p:spPr>
        <p:txBody>
          <a:bodyPr wrap="none" anchor="ctr"/>
          <a:lstStyle/>
          <a:p>
            <a:pPr>
              <a:defRPr/>
            </a:pPr>
            <a:endParaRPr lang="es-ES" dirty="0">
              <a:cs typeface="+mn-cs"/>
            </a:endParaRPr>
          </a:p>
        </p:txBody>
      </p:sp>
      <p:pic>
        <p:nvPicPr>
          <p:cNvPr id="9" name="Picture 49" descr="LOGO ESPE ORIGINAL copia"/>
          <p:cNvPicPr>
            <a:picLocks noChangeAspect="1" noChangeArrowheads="1"/>
          </p:cNvPicPr>
          <p:nvPr/>
        </p:nvPicPr>
        <p:blipFill>
          <a:blip r:embed="rId5" cstate="print"/>
          <a:srcRect/>
          <a:stretch>
            <a:fillRect/>
          </a:stretch>
        </p:blipFill>
        <p:spPr bwMode="auto">
          <a:xfrm>
            <a:off x="107950" y="115888"/>
            <a:ext cx="3313113" cy="887412"/>
          </a:xfrm>
          <a:prstGeom prst="rect">
            <a:avLst/>
          </a:prstGeom>
          <a:noFill/>
          <a:ln w="9525">
            <a:noFill/>
            <a:miter lim="800000"/>
            <a:headEnd/>
            <a:tailEnd/>
          </a:ln>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CF322BDB-8A26-4676-A4E9-8C3F9985805C}" type="datetimeFigureOut">
              <a:rPr lang="es-ES" smtClean="0"/>
              <a:pPr/>
              <a:t>12/05/2013</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A74761F3-0E7D-4302-906B-24A6566F6632}"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S" noProof="0" dirty="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dirty="0">
              <a:cs typeface="+mn-cs"/>
            </a:endParaRPr>
          </a:p>
        </p:txBody>
      </p:sp>
      <p:sp>
        <p:nvSpPr>
          <p:cNvPr id="1045" name="Rectangle 21"/>
          <p:cNvSpPr>
            <a:spLocks noChangeArrowheads="1"/>
          </p:cNvSpPr>
          <p:nvPr/>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dirty="0">
              <a:cs typeface="+mn-cs"/>
            </a:endParaRPr>
          </a:p>
        </p:txBody>
      </p:sp>
      <p:sp>
        <p:nvSpPr>
          <p:cNvPr id="1047" name="Line 23"/>
          <p:cNvSpPr>
            <a:spLocks noChangeShapeType="1"/>
          </p:cNvSpPr>
          <p:nvPr/>
        </p:nvSpPr>
        <p:spPr bwMode="auto">
          <a:xfrm rot="10800000" flipH="1">
            <a:off x="25400" y="6296025"/>
            <a:ext cx="6659563" cy="0"/>
          </a:xfrm>
          <a:prstGeom prst="line">
            <a:avLst/>
          </a:prstGeom>
          <a:noFill/>
          <a:ln w="38100">
            <a:solidFill>
              <a:srgbClr val="FF0000"/>
            </a:solidFill>
            <a:round/>
            <a:headEnd/>
            <a:tailEnd/>
          </a:ln>
          <a:effectLst/>
        </p:spPr>
        <p:txBody>
          <a:bodyPr/>
          <a:lstStyle/>
          <a:p>
            <a:pPr>
              <a:defRPr/>
            </a:pPr>
            <a:endParaRPr lang="es-ES" dirty="0">
              <a:cs typeface="+mn-cs"/>
            </a:endParaRPr>
          </a:p>
        </p:txBody>
      </p:sp>
      <p:sp>
        <p:nvSpPr>
          <p:cNvPr id="1048" name="Line 24"/>
          <p:cNvSpPr>
            <a:spLocks noChangeShapeType="1"/>
          </p:cNvSpPr>
          <p:nvPr/>
        </p:nvSpPr>
        <p:spPr bwMode="auto">
          <a:xfrm rot="10800000" flipH="1">
            <a:off x="25400" y="6245225"/>
            <a:ext cx="6659563" cy="0"/>
          </a:xfrm>
          <a:prstGeom prst="line">
            <a:avLst/>
          </a:prstGeom>
          <a:noFill/>
          <a:ln w="38100">
            <a:solidFill>
              <a:srgbClr val="006600"/>
            </a:solidFill>
            <a:round/>
            <a:headEnd/>
            <a:tailEnd/>
          </a:ln>
          <a:effectLst/>
        </p:spPr>
        <p:txBody>
          <a:bodyPr/>
          <a:lstStyle/>
          <a:p>
            <a:pPr>
              <a:defRPr/>
            </a:pPr>
            <a:endParaRPr lang="es-ES" dirty="0">
              <a:cs typeface="+mn-cs"/>
            </a:endParaRPr>
          </a:p>
        </p:txBody>
      </p:sp>
      <p:pic>
        <p:nvPicPr>
          <p:cNvPr id="1030" name="Picture 26" descr="LOGO ESPE ORIGINAL copia"/>
          <p:cNvPicPr>
            <a:picLocks noChangeAspect="1" noChangeArrowheads="1"/>
          </p:cNvPicPr>
          <p:nvPr/>
        </p:nvPicPr>
        <p:blipFill>
          <a:blip r:embed="rId14" cstate="print"/>
          <a:srcRect/>
          <a:stretch>
            <a:fillRect/>
          </a:stretch>
        </p:blipFill>
        <p:spPr bwMode="auto">
          <a:xfrm>
            <a:off x="6732588" y="5949950"/>
            <a:ext cx="2305050" cy="636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Verdana" pitchFamily="34"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Verdana" pitchFamily="34"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Verdana" pitchFamily="34"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Verdana"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101.gif"/></Relationships>
</file>

<file path=ppt/slides/_rels/slide9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5661248"/>
            <a:ext cx="9144000" cy="1196752"/>
          </a:xfrm>
          <a:prstGeom prst="rect">
            <a:avLst/>
          </a:prstGeom>
          <a:solidFill>
            <a:srgbClr val="96B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CuadroTexto"/>
          <p:cNvSpPr txBox="1"/>
          <p:nvPr/>
        </p:nvSpPr>
        <p:spPr>
          <a:xfrm>
            <a:off x="1475656" y="1484784"/>
            <a:ext cx="6840760" cy="369332"/>
          </a:xfrm>
          <a:prstGeom prst="rect">
            <a:avLst/>
          </a:prstGeom>
          <a:noFill/>
        </p:spPr>
        <p:txBody>
          <a:bodyPr wrap="square" rtlCol="0">
            <a:spAutoFit/>
          </a:bodyPr>
          <a:lstStyle/>
          <a:p>
            <a:r>
              <a:rPr lang="es-ES" b="1" dirty="0" smtClean="0">
                <a:latin typeface="Arial Black" pitchFamily="34" charset="0"/>
              </a:rPr>
              <a:t>DEPARTAMENTO DE CIENCIAS DE LA COMPUTACIÓN</a:t>
            </a:r>
            <a:endParaRPr lang="es-ES" b="1" dirty="0">
              <a:latin typeface="Arial Black" pitchFamily="34" charset="0"/>
            </a:endParaRPr>
          </a:p>
        </p:txBody>
      </p:sp>
      <p:sp>
        <p:nvSpPr>
          <p:cNvPr id="6" name="5 CuadroTexto"/>
          <p:cNvSpPr txBox="1"/>
          <p:nvPr/>
        </p:nvSpPr>
        <p:spPr>
          <a:xfrm>
            <a:off x="2915816" y="1988840"/>
            <a:ext cx="3528392" cy="338554"/>
          </a:xfrm>
          <a:prstGeom prst="rect">
            <a:avLst/>
          </a:prstGeom>
          <a:noFill/>
        </p:spPr>
        <p:txBody>
          <a:bodyPr wrap="square" rtlCol="0">
            <a:spAutoFit/>
          </a:bodyPr>
          <a:lstStyle/>
          <a:p>
            <a:r>
              <a:rPr lang="es-ES" sz="1600" b="1" dirty="0" smtClean="0">
                <a:latin typeface="Arial" pitchFamily="34" charset="0"/>
                <a:cs typeface="Arial" pitchFamily="34" charset="0"/>
              </a:rPr>
              <a:t>Carrera de Ingeniería en Sistemas</a:t>
            </a:r>
            <a:endParaRPr lang="es-ES" sz="1600" b="1" dirty="0">
              <a:latin typeface="Arial" pitchFamily="34" charset="0"/>
              <a:cs typeface="Arial" pitchFamily="34" charset="0"/>
            </a:endParaRPr>
          </a:p>
        </p:txBody>
      </p:sp>
      <p:sp>
        <p:nvSpPr>
          <p:cNvPr id="7" name="6 CuadroTexto"/>
          <p:cNvSpPr txBox="1"/>
          <p:nvPr/>
        </p:nvSpPr>
        <p:spPr>
          <a:xfrm>
            <a:off x="3415295" y="2473151"/>
            <a:ext cx="2632195" cy="307777"/>
          </a:xfrm>
          <a:prstGeom prst="rect">
            <a:avLst/>
          </a:prstGeom>
          <a:noFill/>
        </p:spPr>
        <p:txBody>
          <a:bodyPr wrap="none" rtlCol="0">
            <a:spAutoFit/>
          </a:bodyPr>
          <a:lstStyle/>
          <a:p>
            <a:r>
              <a:rPr lang="es-ES" sz="1400" b="1" dirty="0" smtClean="0">
                <a:latin typeface="Arial" pitchFamily="34" charset="0"/>
                <a:cs typeface="Arial" pitchFamily="34" charset="0"/>
              </a:rPr>
              <a:t>TEMA DE TESIS DE GRADO:</a:t>
            </a:r>
            <a:endParaRPr lang="es-ES" sz="1400" b="1" dirty="0">
              <a:latin typeface="Arial" pitchFamily="34" charset="0"/>
              <a:cs typeface="Arial" pitchFamily="34" charset="0"/>
            </a:endParaRPr>
          </a:p>
        </p:txBody>
      </p:sp>
      <p:sp>
        <p:nvSpPr>
          <p:cNvPr id="8" name="7 CuadroTexto"/>
          <p:cNvSpPr txBox="1"/>
          <p:nvPr/>
        </p:nvSpPr>
        <p:spPr>
          <a:xfrm>
            <a:off x="1547664" y="2852936"/>
            <a:ext cx="6840760" cy="954107"/>
          </a:xfrm>
          <a:prstGeom prst="rect">
            <a:avLst/>
          </a:prstGeom>
          <a:noFill/>
        </p:spPr>
        <p:txBody>
          <a:bodyPr wrap="square" rtlCol="0">
            <a:spAutoFit/>
          </a:bodyPr>
          <a:lstStyle/>
          <a:p>
            <a:pPr algn="just"/>
            <a:r>
              <a:rPr lang="es-ES" sz="1400" b="1" dirty="0"/>
              <a:t>SISTEMA DE SEGURIDAD INTELIGENTE BASADO </a:t>
            </a:r>
            <a:r>
              <a:rPr lang="es-ES" sz="1400" b="1" dirty="0" smtClean="0"/>
              <a:t>EN RECONOCIMIENTO </a:t>
            </a:r>
            <a:r>
              <a:rPr lang="es-ES" sz="1400" b="1" dirty="0"/>
              <a:t>DE PATRONES </a:t>
            </a:r>
            <a:r>
              <a:rPr lang="es-ES" sz="1400" b="1" dirty="0" smtClean="0"/>
              <a:t>MEDIANTE TECNOLOGÍA </a:t>
            </a:r>
            <a:r>
              <a:rPr lang="es-ES" sz="1400" b="1" dirty="0"/>
              <a:t>KINECT PARA RESTRINGIR EL </a:t>
            </a:r>
            <a:r>
              <a:rPr lang="es-ES" sz="1400" b="1" dirty="0" smtClean="0"/>
              <a:t>ACCESO NO </a:t>
            </a:r>
            <a:r>
              <a:rPr lang="es-ES" sz="1400" b="1" dirty="0"/>
              <a:t>AUTORIZADO A CONSOLAS DE ADMINISTRACIÓN </a:t>
            </a:r>
            <a:r>
              <a:rPr lang="es-ES" sz="1400" b="1" dirty="0" smtClean="0"/>
              <a:t>Y MONITOREO</a:t>
            </a:r>
            <a:r>
              <a:rPr lang="es-ES" sz="1400" b="1" dirty="0"/>
              <a:t>.</a:t>
            </a:r>
          </a:p>
        </p:txBody>
      </p:sp>
      <p:sp>
        <p:nvSpPr>
          <p:cNvPr id="9" name="8 Rectángulo"/>
          <p:cNvSpPr/>
          <p:nvPr/>
        </p:nvSpPr>
        <p:spPr>
          <a:xfrm>
            <a:off x="2555776" y="3985900"/>
            <a:ext cx="4248472" cy="523220"/>
          </a:xfrm>
          <a:prstGeom prst="rect">
            <a:avLst/>
          </a:prstGeom>
        </p:spPr>
        <p:txBody>
          <a:bodyPr wrap="square">
            <a:spAutoFit/>
          </a:bodyPr>
          <a:lstStyle/>
          <a:p>
            <a:pPr algn="ctr" eaLnBrk="0" hangingPunct="0">
              <a:defRPr/>
            </a:pPr>
            <a:r>
              <a:rPr lang="es-ES" sz="1400" b="1" dirty="0">
                <a:solidFill>
                  <a:schemeClr val="bg2">
                    <a:lumMod val="10000"/>
                  </a:schemeClr>
                </a:solidFill>
                <a:latin typeface="Arial" pitchFamily="34" charset="0"/>
                <a:ea typeface="Calibri" pitchFamily="34" charset="0"/>
                <a:cs typeface="Arial" pitchFamily="34" charset="0"/>
              </a:rPr>
              <a:t>Previa la obtención del Título de:</a:t>
            </a:r>
            <a:r>
              <a:rPr lang="es-ES" sz="1400" dirty="0">
                <a:solidFill>
                  <a:schemeClr val="bg2">
                    <a:lumMod val="10000"/>
                  </a:schemeClr>
                </a:solidFill>
                <a:latin typeface="Arial" pitchFamily="34" charset="0"/>
                <a:ea typeface="Calibri" pitchFamily="34" charset="0"/>
                <a:cs typeface="Arial" pitchFamily="34" charset="0"/>
              </a:rPr>
              <a:t> </a:t>
            </a:r>
            <a:endParaRPr lang="es-ES" sz="1400" dirty="0">
              <a:solidFill>
                <a:schemeClr val="bg2">
                  <a:lumMod val="10000"/>
                </a:schemeClr>
              </a:solidFill>
              <a:latin typeface="Arial" pitchFamily="34" charset="0"/>
              <a:cs typeface="Arial" pitchFamily="34" charset="0"/>
            </a:endParaRPr>
          </a:p>
          <a:p>
            <a:pPr algn="ctr" eaLnBrk="0" hangingPunct="0">
              <a:defRPr/>
            </a:pPr>
            <a:r>
              <a:rPr lang="es-ES" sz="1400" b="1" dirty="0">
                <a:solidFill>
                  <a:schemeClr val="bg2">
                    <a:lumMod val="10000"/>
                  </a:schemeClr>
                </a:solidFill>
                <a:latin typeface="Arial" pitchFamily="34" charset="0"/>
                <a:ea typeface="Calibri" pitchFamily="34" charset="0"/>
                <a:cs typeface="Arial" pitchFamily="34" charset="0"/>
              </a:rPr>
              <a:t>INGENIERO </a:t>
            </a:r>
            <a:r>
              <a:rPr lang="es-ES" sz="1400" b="1" dirty="0" smtClean="0">
                <a:solidFill>
                  <a:schemeClr val="bg2">
                    <a:lumMod val="10000"/>
                  </a:schemeClr>
                </a:solidFill>
                <a:latin typeface="Arial" pitchFamily="34" charset="0"/>
                <a:ea typeface="Calibri" pitchFamily="34" charset="0"/>
                <a:cs typeface="Arial" pitchFamily="34" charset="0"/>
              </a:rPr>
              <a:t>EN SISTEMAS E INFORMÁTICA</a:t>
            </a:r>
            <a:endParaRPr lang="es-ES" sz="1400" b="1" dirty="0">
              <a:solidFill>
                <a:schemeClr val="bg2">
                  <a:lumMod val="10000"/>
                </a:schemeClr>
              </a:solidFill>
              <a:latin typeface="Arial" pitchFamily="34" charset="0"/>
              <a:ea typeface="Calibri" pitchFamily="34" charset="0"/>
              <a:cs typeface="Arial" pitchFamily="34" charset="0"/>
            </a:endParaRPr>
          </a:p>
        </p:txBody>
      </p:sp>
      <p:sp>
        <p:nvSpPr>
          <p:cNvPr id="10" name="9 Rectángulo"/>
          <p:cNvSpPr/>
          <p:nvPr/>
        </p:nvSpPr>
        <p:spPr>
          <a:xfrm>
            <a:off x="2411760" y="4841865"/>
            <a:ext cx="4572000" cy="1600438"/>
          </a:xfrm>
          <a:prstGeom prst="rect">
            <a:avLst/>
          </a:prstGeom>
        </p:spPr>
        <p:txBody>
          <a:bodyPr>
            <a:spAutoFit/>
          </a:bodyPr>
          <a:lstStyle/>
          <a:p>
            <a:pPr algn="ctr" eaLnBrk="0" hangingPunct="0">
              <a:defRPr/>
            </a:pPr>
            <a:r>
              <a:rPr lang="es-ES" sz="1400" b="1" dirty="0">
                <a:solidFill>
                  <a:schemeClr val="bg2">
                    <a:lumMod val="10000"/>
                  </a:schemeClr>
                </a:solidFill>
                <a:latin typeface="Arial" pitchFamily="34" charset="0"/>
                <a:ea typeface="Calibri" pitchFamily="34" charset="0"/>
                <a:cs typeface="Arial" pitchFamily="34" charset="0"/>
              </a:rPr>
              <a:t>Presentada por:</a:t>
            </a:r>
            <a:endParaRPr lang="es-ES" sz="1400" dirty="0">
              <a:solidFill>
                <a:schemeClr val="bg2">
                  <a:lumMod val="10000"/>
                </a:schemeClr>
              </a:solidFill>
              <a:latin typeface="Arial" pitchFamily="34" charset="0"/>
              <a:cs typeface="Arial" pitchFamily="34" charset="0"/>
            </a:endParaRPr>
          </a:p>
          <a:p>
            <a:pPr algn="ctr" eaLnBrk="0" hangingPunct="0">
              <a:defRPr/>
            </a:pPr>
            <a:r>
              <a:rPr lang="es-ES" sz="1400" b="1" dirty="0" smtClean="0">
                <a:solidFill>
                  <a:schemeClr val="bg2">
                    <a:lumMod val="10000"/>
                  </a:schemeClr>
                </a:solidFill>
                <a:latin typeface="Arial" pitchFamily="34" charset="0"/>
                <a:cs typeface="Arial" pitchFamily="34" charset="0"/>
              </a:rPr>
              <a:t>CÉSAR ANDRÉS AYALA CAJAS</a:t>
            </a:r>
          </a:p>
          <a:p>
            <a:pPr algn="ctr" eaLnBrk="0" hangingPunct="0">
              <a:defRPr/>
            </a:pPr>
            <a:r>
              <a:rPr lang="es-ES" sz="1400" b="1" dirty="0" smtClean="0">
                <a:solidFill>
                  <a:schemeClr val="bg2">
                    <a:lumMod val="10000"/>
                  </a:schemeClr>
                </a:solidFill>
                <a:latin typeface="Arial" pitchFamily="34" charset="0"/>
                <a:cs typeface="Arial" pitchFamily="34" charset="0"/>
              </a:rPr>
              <a:t>ROSA GRACIELA GUERRERO IDROVO</a:t>
            </a:r>
          </a:p>
          <a:p>
            <a:pPr algn="ctr" eaLnBrk="0" hangingPunct="0">
              <a:defRPr/>
            </a:pPr>
            <a:endParaRPr lang="es-ES" sz="1400" b="1" dirty="0">
              <a:solidFill>
                <a:schemeClr val="bg2">
                  <a:lumMod val="10000"/>
                </a:schemeClr>
              </a:solidFill>
              <a:latin typeface="Arial" pitchFamily="34" charset="0"/>
              <a:cs typeface="Arial" pitchFamily="34" charset="0"/>
            </a:endParaRPr>
          </a:p>
          <a:p>
            <a:pPr algn="ctr" eaLnBrk="0" hangingPunct="0">
              <a:defRPr/>
            </a:pPr>
            <a:endParaRPr lang="es-ES" sz="1400" dirty="0">
              <a:solidFill>
                <a:schemeClr val="bg2">
                  <a:lumMod val="10000"/>
                </a:schemeClr>
              </a:solidFill>
              <a:latin typeface="Arial" pitchFamily="34" charset="0"/>
              <a:cs typeface="Arial" pitchFamily="34" charset="0"/>
            </a:endParaRPr>
          </a:p>
          <a:p>
            <a:pPr algn="ctr" eaLnBrk="0" hangingPunct="0">
              <a:defRPr/>
            </a:pPr>
            <a:r>
              <a:rPr lang="es-ES" sz="1400" b="1" dirty="0">
                <a:solidFill>
                  <a:schemeClr val="bg2">
                    <a:lumMod val="10000"/>
                  </a:schemeClr>
                </a:solidFill>
                <a:latin typeface="Arial" pitchFamily="34" charset="0"/>
                <a:ea typeface="Calibri" pitchFamily="34" charset="0"/>
                <a:cs typeface="Arial" pitchFamily="34" charset="0"/>
              </a:rPr>
              <a:t>SANGOLQUI – ECUADOR </a:t>
            </a:r>
            <a:endParaRPr lang="es-ES" sz="1400" dirty="0">
              <a:solidFill>
                <a:schemeClr val="bg2">
                  <a:lumMod val="10000"/>
                </a:schemeClr>
              </a:solidFill>
              <a:latin typeface="Arial" pitchFamily="34" charset="0"/>
              <a:cs typeface="Arial" pitchFamily="34" charset="0"/>
            </a:endParaRPr>
          </a:p>
          <a:p>
            <a:pPr algn="ctr" eaLnBrk="0" hangingPunct="0">
              <a:defRPr/>
            </a:pPr>
            <a:r>
              <a:rPr lang="es-ES" sz="1400" b="1" dirty="0">
                <a:solidFill>
                  <a:schemeClr val="bg2">
                    <a:lumMod val="10000"/>
                  </a:schemeClr>
                </a:solidFill>
                <a:latin typeface="Arial" pitchFamily="34" charset="0"/>
                <a:ea typeface="Calibri" pitchFamily="34" charset="0"/>
                <a:cs typeface="Arial" pitchFamily="34" charset="0"/>
              </a:rPr>
              <a:t>AÑO</a:t>
            </a:r>
            <a:r>
              <a:rPr lang="es-ES" sz="1400" dirty="0">
                <a:solidFill>
                  <a:schemeClr val="bg2">
                    <a:lumMod val="10000"/>
                  </a:schemeClr>
                </a:solidFill>
                <a:latin typeface="Arial" pitchFamily="34" charset="0"/>
                <a:cs typeface="Arial" pitchFamily="34" charset="0"/>
              </a:rPr>
              <a:t> </a:t>
            </a:r>
            <a:r>
              <a:rPr lang="es-ES" sz="1400" b="1" dirty="0" smtClean="0">
                <a:solidFill>
                  <a:schemeClr val="bg2">
                    <a:lumMod val="10000"/>
                  </a:schemeClr>
                </a:solidFill>
                <a:latin typeface="Arial" pitchFamily="34" charset="0"/>
                <a:ea typeface="Calibri" pitchFamily="34" charset="0"/>
                <a:cs typeface="Arial" pitchFamily="34" charset="0"/>
              </a:rPr>
              <a:t>2013</a:t>
            </a:r>
            <a:endParaRPr lang="es-ES" sz="1400" dirty="0">
              <a:solidFill>
                <a:schemeClr val="bg2">
                  <a:lumMod val="1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41984"/>
            <a:ext cx="8229600" cy="1143000"/>
          </a:xfrm>
        </p:spPr>
        <p:txBody>
          <a:bodyPr/>
          <a:lstStyle/>
          <a:p>
            <a:pPr algn="ctr"/>
            <a:r>
              <a:rPr lang="es-ES" sz="6600" dirty="0" smtClean="0">
                <a:solidFill>
                  <a:srgbClr val="00B050"/>
                </a:solidFill>
              </a:rPr>
              <a:t>GRACIAS</a:t>
            </a:r>
            <a:endParaRPr lang="es-ES" sz="6600" dirty="0">
              <a:solidFill>
                <a:srgbClr val="00B050"/>
              </a:solidFill>
            </a:endParaRPr>
          </a:p>
        </p:txBody>
      </p:sp>
      <p:sp>
        <p:nvSpPr>
          <p:cNvPr id="3" name="2 Marcador de contenido"/>
          <p:cNvSpPr>
            <a:spLocks noGrp="1"/>
          </p:cNvSpPr>
          <p:nvPr>
            <p:ph idx="1"/>
          </p:nvPr>
        </p:nvSpPr>
        <p:spPr/>
        <p:txBody>
          <a:bodyPr/>
          <a:lstStyle/>
          <a:p>
            <a:pPr>
              <a:buNone/>
            </a:pPr>
            <a:endParaRPr lang="es-ES"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preferRelativeResize="0">
            <a:picLocks noChangeAspect="1" noChangeArrowheads="1"/>
          </p:cNvPicPr>
          <p:nvPr/>
        </p:nvPicPr>
        <p:blipFill>
          <a:blip r:embed="rId2" cstate="print"/>
          <a:srcRect/>
          <a:stretch>
            <a:fillRect/>
          </a:stretch>
        </p:blipFill>
        <p:spPr bwMode="auto">
          <a:xfrm>
            <a:off x="67734" y="1752600"/>
            <a:ext cx="9076266"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2150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22530"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23554"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24578"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25602"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2662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27650"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28674"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29698"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30722" name="Picture 2"/>
          <p:cNvPicPr>
            <a:picLocks noChangeAspect="1" noChangeArrowheads="1"/>
          </p:cNvPicPr>
          <p:nvPr/>
        </p:nvPicPr>
        <p:blipFill>
          <a:blip r:embed="rId2" cstate="print"/>
          <a:srcRect/>
          <a:stretch>
            <a:fillRect/>
          </a:stretch>
        </p:blipFill>
        <p:spPr bwMode="auto">
          <a:xfrm>
            <a:off x="1" y="0"/>
            <a:ext cx="9144000" cy="514350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3174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32770"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33794"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34818"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35842"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3686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37890"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38914"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0" y="0"/>
            <a:ext cx="9076267"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39938"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40962"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4198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43010"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44034"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45058"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46082"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4710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48130"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49154"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50178"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51202"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5222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53250"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54274"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55298"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56322"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5734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58370"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59394"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60418"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61442"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6246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63490"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64514"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65538"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66562"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6758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68610"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69634"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70658"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71682"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7270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73730"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74754"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75778"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76802"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7782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78850"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79874"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80898"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81922" name="Picture 2"/>
          <p:cNvPicPr>
            <a:picLocks noChangeAspect="1" noChangeArrowheads="1"/>
          </p:cNvPicPr>
          <p:nvPr/>
        </p:nvPicPr>
        <p:blipFill>
          <a:blip r:embed="rId2" cstate="print"/>
          <a:srcRect/>
          <a:stretch>
            <a:fillRect/>
          </a:stretch>
        </p:blipFill>
        <p:spPr bwMode="auto">
          <a:xfrm>
            <a:off x="0" y="1"/>
            <a:ext cx="9144000" cy="5143500"/>
          </a:xfrm>
          <a:prstGeom prst="rect">
            <a:avLst/>
          </a:prstGeom>
          <a:noFill/>
          <a:ln w="9525">
            <a:noFill/>
            <a:miter lim="800000"/>
            <a:headEnd/>
            <a:tailEnd/>
          </a:ln>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8294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83970"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84994"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86018"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87042"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8806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89090"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90114"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91138"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92162"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93186" name="Picture 2"/>
          <p:cNvPicPr>
            <a:picLocks noChangeAspect="1" noChangeArrowheads="1"/>
          </p:cNvPicPr>
          <p:nvPr/>
        </p:nvPicPr>
        <p:blipFill>
          <a:blip r:embed="rId2" cstate="print"/>
          <a:srcRect/>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txBody>
          <a:bodyPr/>
          <a:lstStyle/>
          <a:p>
            <a:pPr algn="l"/>
            <a:r>
              <a:rPr lang="es-ES" sz="2400" dirty="0" smtClean="0">
                <a:solidFill>
                  <a:srgbClr val="003300"/>
                </a:solidFill>
              </a:rPr>
              <a:t>Conclusiones</a:t>
            </a:r>
            <a:endParaRPr lang="es-ES" sz="2400" dirty="0">
              <a:solidFill>
                <a:srgbClr val="003300"/>
              </a:solidFill>
            </a:endParaRPr>
          </a:p>
        </p:txBody>
      </p:sp>
      <p:sp>
        <p:nvSpPr>
          <p:cNvPr id="3" name="2 Marcador de contenido"/>
          <p:cNvSpPr>
            <a:spLocks noGrp="1"/>
          </p:cNvSpPr>
          <p:nvPr>
            <p:ph idx="1"/>
          </p:nvPr>
        </p:nvSpPr>
        <p:spPr>
          <a:xfrm>
            <a:off x="3131840" y="764705"/>
            <a:ext cx="5554960" cy="1296143"/>
          </a:xfrm>
        </p:spPr>
        <p:txBody>
          <a:bodyPr/>
          <a:lstStyle/>
          <a:p>
            <a:pPr algn="just"/>
            <a:r>
              <a:rPr lang="es-ES" sz="1800" i="1" dirty="0" smtClean="0">
                <a:solidFill>
                  <a:srgbClr val="000066"/>
                </a:solidFill>
              </a:rPr>
              <a:t> </a:t>
            </a:r>
            <a:r>
              <a:rPr lang="es-EC" sz="1800" i="1" kern="1200" dirty="0" smtClean="0">
                <a:solidFill>
                  <a:srgbClr val="000066"/>
                </a:solidFill>
              </a:rPr>
              <a:t>Se determinó la identificación de los atributos más relevantes de una persona que desea acceder a la consola de administración del Data Center; y luego de un proceso de aprendizaje se llegó a un nivel de confiabilidad en el orden del 92% tras realizar 240 iteraciones, equivalentes a 8 segundos de aprendizaje ininterrumpido. La curva de aprendizaje del agente es del tipo logarítmica por lo cual, al llegar a iteraciones mayores a 240, el incremento de confiabilidad aumenta en proporciones menores.</a:t>
            </a:r>
            <a:endParaRPr lang="en-US" sz="1800" i="1" kern="1200" dirty="0" smtClean="0">
              <a:solidFill>
                <a:srgbClr val="000066"/>
              </a:solidFill>
            </a:endParaRPr>
          </a:p>
          <a:p>
            <a:pPr algn="just">
              <a:buNone/>
            </a:pPr>
            <a:endParaRPr lang="es-ES" sz="1800" i="1" kern="1200" dirty="0">
              <a:solidFill>
                <a:srgbClr val="000066"/>
              </a:solidFill>
            </a:endParaRPr>
          </a:p>
        </p:txBody>
      </p:sp>
      <p:sp>
        <p:nvSpPr>
          <p:cNvPr id="2050" name="AutoShape 2" descr="data:image/jpeg;base64,/9j/4AAQSkZJRgABAQAAAQABAAD/2wCEAAkGBxQSEBQUEg8UFBQXGBQUFBcVGRQWFhQUGRcYFxQWFBUYHiggGB4nHBQWITEhJSkrLi4uFx8zODMsNyotLisBCgoKDg0OGxAQGzEfHSQsLCwsLCw0NzgsLCwsLCwsLCwsLDc3LCwsLCwsLCwsLCwsLCwsLCwsLCwsLCwrNysrK//AABEIAOcA2gMBIgACEQEDEQH/xAAcAAEAAgMBAQEAAAAAAAAAAAAABgcBBQgEAwL/xABSEAABAwICAwgLCwgJBQAAAAABAAIDBBESIQUGMQcTNUFUcpGyFBYiMlFhcYGh0tMXGCM2U1V0kpOisTNCUnODwdHjCBViZGWks8LhNEOCw/D/xAAZAQEAAwEBAAAAAAAAAAAAAAAAAgMEAQX/xAAoEQACAQMDAwMFAQAAAAAAAAAAAQIDETIEEzESIVEiYXEUQUJi0ZH/2gAMAwEAAhEDEQA/ALxREQBERAEREAREQBERAEREAXLFdoLs/WSopTLve+1VUMeHFhwmR/e3F+9tt411OucdXfjk76XWdWZASD3vrfnR32A9qnvfG/OjvsB7VXatHVaw4HubvDzhJF/D49i45JckZSS5Ku974350d9gPap73xvzo77Ae1Vmds/8Adn//AHmX4n1tDGlz4XNaNpcQAPKSLKO5Ejux8lbe98b86O+wHtUP9H1vzo77Ae1UzfuiYxaloZqgkZPHcQDwXlcMxs7wO/C/kNVU1AIrZJAw5bzR44GFptk+Y/Cu4x3JYDxjOw65JHXOK5IHX7jlNE/ezpdz5dgiipjLLxWuxkhLRmO6dYC+ZWxh3AA5oJ0k9pIza6Blx4jhmI6CVYuj9LRQMwQ0RjbmbNyuTmXONruJNyScySSV6u2f+7P6f+Fzcic3YeSs/e+N+dHfYD2qe98b86O+wHtVZnbP/dn9P/Cds/8Adn9P/CbkRuw8lZ+98b86O+wHtU974350d9gPaq2NF6a36TBvLmZE3OzK2WzxrbKSafBNSTV0cybmdB2NrPHBix7zNWQ4rWxb3FOzFa5tfDey6aXOOp3xxf8AS9I9WoXRy6dMoiIAiIgPhXVscMbpJZGxxtF3OcQGtHhJKozWXd4l34ihp496aXDHOHudJnk5rWubgHiNznxLcf0i9NPjpqenZI5omc90gFrPYzDZrjt2uBtsPmXP6A7X0VOZIInutd8bHm2y7mgm3izXrVH7lO6y1rG0mkJMOHKKod3uHMhkx/NtsDtlrA2tc3ex1wCDcHMW2eZAZREQBEXi0lpWGnbinnjiGZu9zW3A761zna42ID2rnDV745O+l1nVmVgae3bqCHE2BslS9psMI3uNxt8o7O18rhp8VxmqKn1olGkpK+n+AldLLKzvZN7MmK47ptnZOIuWoDsK6hetmuZoHHf3wxtJO9h3dSPA4wxrsR8trbFD9T9K6V01RhrK+KlZH8FNMxjn1Mjw0EZdy1oIIza4HLzHe6K3NhSzumjtNLfEJqhwlluNju6aQ13jGfjUZEJ8fw/dNrJparaHUmj444nXwzVN2lwBtdsAfi4si63EvnHqpUyPEla11c8bG1Bj7HYbkkx07XBmdx32I2aM1J+x6/5Zn3PUWex6/wCWZ9z1FBtvyVtv3MCqrhkKeMDzeus9l1/J4/R66dj1/wAsz7nqJ2PX/LM+56i5/pHv+w7Lr+Tx+j107Lr+Tx+j107Hr/lmfc9ROx6/5Zn3PUTv7jv+w7Lr+Tx+j107Lr+Tx+j107Hr/lmfc9ROx6/5Zn3PUTv7ne/uevRc9U6S00TWsscxa+LKw74+NbdajRcVUJPh5GuZY5DDfFlbY0eNbdWR4LYcf05w1O+OL/pekerULo5c46nfHF/0vSPVqF0cpEzKIiAIiICtt3nQbqjRe+MaXOp5BMbAk71hc2XIbALtcTxBhXMxXb08Ye0tIuCCCPCCLELkPXzVxtBWyQMmZKwWexzDchjicLZAO9cBtHgseNAaOhnMcjHjaxzXjytNx+C7O0RXMlpoZYwBG+KORnEAxzQ5uWVgAQuKwt3X6010kEcElVNvDI2sZGDgYYgA1ocG2xizbAuugOnNM7o2jaXGJK2MvYcLmR/CPxcbbNvnfI+Djsq407u9gsIo6IhxvZ85Fm5ix3tnfZXyxC2W1UfdLICYad3TtJVYs+rdGz9CD4Iect7o7OM2USllLyXOJLiSXOJuXE5kknMlfeg0ZNO7DDBJK7IWja5xFzYXsMrq4NUtwtzhHJXzYNjnQRi7rZENdLewJzBAB8RQFR6J0NPVSCOngkmfkcMbS6wuBdxGTRcgXNgFIdStWWyaaioqxlxvksUzGuIzYx5IxN/tN4l1FoTQdPSRiOmp44W5XDGgFxAAu921zrAZkklUFq78cnfS6zqzIDoLR+jYqeMRwRMijFyGRtDGgnabBa6q0A573O7Je25JsL5X4tq3qLjinyRlFS5I72tu5XJ0H1k7W3crk6D6ykSKO3EjtRI72tu5XJ0H1k7W3crk6D6ykSJtxG1Ejva27lcnQfWTtbdyuToPrKRIm3EbUSO9rbuVydB9ZO1t3K5Og+spEibcRtRNTovQ5hkxGdz8iLHZnbPafAtsiKSSXBOMUlZHOGp3xxf9L0j1ahdHLnHU744v+l6R6tQujl06ZRFi6AEqLa5a/wBHo2zZ3kyuGJsUYxSFuzEdjWi97FxF7G17G0F3R92MQudT6OIdICWyTkBzGEW/IjMPN75kWy2O4qGq6l8j3Pke573Euc5xu5zjtJPGgLB133XKusdhgLqSCxGFjvhH57XyAAjIbG2tc5lfjcl1Dh0t2Tv00ke87zh3vBnj3y98QPyY6VXaur+jTUgS1seeJzIHjwWY6Rpv4/hG+lAe/wBwFglB/rJxjxA4DCMZZfNu+CQC5GV8PmWd3rVECjp6mniAbTNbTva382n/AO34yGuy/aE+EqZbstJLJoeo3qbe8AbJIMvhI2uBcy+1vEctuGxyJWu1Ul/rLVl0YlE8rqeeBxeS4icNdgDybm4vGeM7CgOa6OldK9rG4cTiGjE5rG3Oy73kNb5SQFeWqe4W1rg+vqMdrHeYbhp8IfIcyL+ADyqiZGkGxBB2EHKx4wV1PuOadNXomEvdeSLFBIeZ+Tv48BYgJVonQ0FK0sp4I4Wk3IjaG3PhNtu1e9flzwMyQB41436YgBsZmeY39IXLpHG0uT2rnLV345O+l1nVmV9y6egH/dB8gcfwCoHViQO1wLmm4NVVkeQtlsiafAUk+DpFERdOhERAEREAREQBERAEREBzhqd8cX/S9I9WoXRy5x1O+OL/AKXpHq1C6OQAlVHu5a99jxdg07/hpW3mcDnHEb9yCDk91uP83nBW3IbAnwZrjXWzTbq2tnqXC2+vLgMhhYO5jabcYaGjzIDVFy9GjtHyVErIoY3SSPNmtaLknb5hYXJOQAJK8zQuoNyXVCOj0dHK6JvZM0ZkkeR3Ya/NkYJzADcNwMib7UBy+Qp3uM6d7F0tBidaOa8ElzYd1+TO0Dvw3bfImwvZQQr0aOq3QzRysALo3skaDexc1wcL24rhAdPbtekN50LUWcWukMcIyvfE8F7T4Lsa/NVn/R91iMNa+kc74OdpcwWvadgBFjfIFgffL81vjX23btZm1lFot8bxgmbLO9gwkteAxguRssTM3yg+BVVomvMFRFMMV45GSdyS09y4GwcNmxAY0r+Xl/WSdYqwNxnT74JZoGyFola14GWbo73tfYcL+IbG+JV3WzB8j3gWxOc6221yTb0r06E0k6nqI5WnNjgT427HN84uFySurEZK6aOh5p3P757nc4k/ivmsMdcAjYQCPIc1lYGeY7/cKttSfjW36RU9SVWSqi0fpxlDrA6pla9zI56guDLFxuHsFrkDa4cavocs06XlnVgWVUw3eqDktX9WH2iz7vdByWr+rD7RaTYWwiqf3e6DktX9WH2ie73Qclq/qw+0QFsIqn93ug5LV/Vh9onu90HJav6sPtEBbCKp/d7oOS1f1YfaJ7vdByWr+rD7RAWwiqf3e6DktX9WH2ie73Qclq/qw+0QFsIqn93ug5LV/Vh9onu90HJav6sPtEBCNTvji/6XpHq1C6OXM+5xpBtRrSydgIbLPWytDrYg18c7wHWyvZy6YQGJBcEeHJcT6SozDNJE7vo3vjdkRm1xacjmNi7ZcFzbu6ap9iVvZTAN6qi5xF82z7ZB5HXxDxl2zJAVi3jXZGtEgdo2qc0gtdTTkEbCDE4ghcbNXQOjdaGy6oyudMGyxwvpX2LgQ++CIXOZLmFhNsszszAA5+usIiA+0tU9zGMc4lrMWAcTcRu63lOa+KIgC/TV+UQF56h1u+6PhOV2N3o2tkWdyL+DKx86kCrrcfrrsnhJFwWygZbDZjiBt4mXPjHhVirFUVpHnVY2mwoFpbc33+eWXswt3x7n4d6vbESbXxi6nqKMZOPBGM3Hgrf3Khy4/Y/zE9yocuP2P8xWQilvT8k9+fkrf3Khy4/Y/wAxanWjUPsOmM3ZW+Wc1uHe8PfG174z+Ct5RTdO4Ofz4+spwqyckidOtNySbKYKwiLUbQiIgLa1S3F+zqKGp/rHe99aXYN4x4bOLbYt9F9ngW3973/i3+W/nKT7kOmg3R1NFIQG4Dgd4CXu7k+LxqygVxSTIqSfBR3ve/8AFv8ALfzk973/AIt/lv5yvJF0kVTqVuOf1fXQ1f8AWG+73vncbzgxY43s77fTa2O+w7FaqyiAKP666qw6SpnQzDMXdE8d9HJbJwPg8I4x5lIFgoDi3TuiJKOokp5mgSRuwuANxsuCDxgggjxFfOm0k+OGaFtsE2DGCONjsTCDxHaPISugN1TQMOkXgCzJYrtEwFy4XzjeMsTQb24wSSOMGgNK6Nkp5XRytwub0EHYWnjB8KipJ9iEZxk7I8SIikTCIiAIiICVbm1bvVfHc2EgdEbkDN1i3y901ot4SFdK560HUCOpgkOxksTzxZNeCc+LYuhQs1dd0zHqV3TCIizmUIiIAopuncHP58fWUrUU3TuDn8+PrKdPJFlLNfJS6Ii3HpBERAXtqLwdTcw9dysTVrTOyKR3gDCeqT+HR4FXeovB1NzD1nLeg+BY3Lpm2ef1uE2y0EWr0BpDfohc923uX+XiPnGa2i1p3VzfF3V0ERF06FqdYtIbzEbHundy3xeF3m/gtqSoDp+t32dxBOFvct820jyn9yrqy6YlVafTE1yrbdjP/S/t/wD1KyVV+7BKd9p28QY9w8N3OAPUCz0czLp8yvERFsN4REQBERAZC6D0BUb5SQPuXF0UZJN7l2EYr+dc+BXhuf1Bfo6Am2QczLwNeQL+OwB86or4mfUr0pkiREWUwhERAFFN07g5/Pj6ylaim6dwc/nx9ZTp5IspZr5KXREW49IIiIC9tReDqbmHrOW9Wi1F4OpuYes5b1YZ5M8yeTPdoauMMrXX7k5P5v8AxtU/Y64BBuDmPIqyUx1TrccRYdrMhzTs6Mx0K2jP8S/Tz/Fm/REWk2Hg01V71A9w22s3ynIKvlJtc6jOOPyvP4D9/oUZWStK8rGHUSvKwVNbqFQHaQcAD3DI2HxnDjuPM8dCuVUdugyh2kqgjiLG+dsbWn0tK7QXqO6ZepkdREWo2hERAEREBlW3uSzXo5G2Hcynz4mtKqQKydx3bVfsP/aq6q9LKq69DLJREWI84IiIAopuncHP58fWUrUU3TuDn8+PrKdPJFlLNfJS6Ii3HpBERAXtqLwdTcw9Zy3q0WovB1NzD1nLerDPJnmTyYWy1eqt7qG32O7g+c5ekBa1AVFOzuci7O5aCLy6On3yJj/0mgny8fpXpXoLueou5BNZpL1T/FhA8mEH8SVq16tJvxTSEfpu/FeVYJd5M8ybvJhURrrwhU/rHK91RGuvCFT+scrqHLL9NyzRoiyAtJsNtqxoJ1bPvTHBtml7nHOzRYZDjNyMl+NP6EkpJTHKM9rXC+F7eJzT4PwU+3ItH4Yppj+e4Rty/NaLuIPHcuA/8T4Vu9f9BCqpXFo+FiDpI7bTl3bPOB0gKl1bTt9ih1rVOn7FJIskLCuLzKsTcfmtJUsttbG6/NLhb7/oVdKc7ks9qyRtu+iOfgwuadihUxZXVwZbSIiwnmhERAFFN07g5/Pj6ylaim6dwc/nx9ZTp5IspZr5KXREW49IIiIC9tReDqbmHrOW9Wi1F4OpuYes5b1YZ5M8yeTCIigQJrqlITT2/Rc4DyZH/ct0o1qW/uZG8d2npv8AwUlW6m/Sj0qTvBFZSPxEk7SST5Sbr8r9SMwuIO0EjoJH7l+ViPOCojXXhCp/WOV7qiNdeEKn9Y5X0OWadNyzRrLVhZAutJsL01Ept70dTi4JLS/L+25zxfx2cB5lvl8qSDe42M/Ra1uWQyFrgL6rBJ3bZ5cneTZSWv8AoXsasdhHwcl5GeK57pvmN/MQoyrf3U9F77StmG2E3I8LHlrT48jhPSqgK2U5dUT0KUuqKYUs3MKjDpFgtfG2Rnk7kvv4+8t51E1v9QpsGkqc2vdxb9Zrm3+9ddkrxZKavFl6IiLAeWEREAUU3TuDn8+PrKVqKbp3Bz+fH1lOnkiylmvkpdERbj0giIgL21F4OpuYes5b1aLUXg6m5h6zlvVhnkzzJ5MIiKBAkupXfS+Rn+5SlRbUrvpfIz8XKUrbSwR6FHBFc6QZaaQHbjd+JXnW01lhw1L8snWcPOAD6QVq1kkrSZimrSaCojXXhCp/WOV7qjNfYsOkagE7XB31mtcOsrqHLL9NyyPrd6nUe/V1Oz+2HG1r2Zd56q0ine5JRYqqSUj8mywOWTnmw8exrs/L4VfN2i2aZu0Wy2ERFgPMPPpGlEsMkZ2PY5nGNoI2jyrnmpp3Rvcx7cLmktcDxEZELo5U1um0O9173cUrWSDK2dsLs+PNt/8AyWig/satNLu4kSWz1XnwVtO4C9pY8vK4D961i+1FUb3KyQC5Y5rwDx4SDb0LSa2dGIhReceWEREOBRTdO4Ofz4+spWopuncHP58fWU6eSLKWa+Sl0RFuPSCIiAvbUXg6m5h6zlvVotReDqbmHrOW9WGeTPMnkwiIoECT6lM/Ku4u4HRc/vUoWk1RitT3/Sc49Hc/7T0rdrdTVoo9GkvQiL65w/k32y7ppPlsW/g5RhT/AE7S75TvFrkDEPK3PL8POoAs9aNpXM2ojad/IVJbo/Cc/wCy/wBGNXaqR3R+E5/2X+jGu0OTumyZGlbe5JTYaSR+XdyHy2a0Db5SVUoCvfUmk3rR9O3PNmM323eS/o7pWVn6S7UO0LG7REWQwBQjdYoMdIyUA3if48mPsHcf6QZ4eJTda/T9AJ6WaIi+JjsOzvgLszOzugFODtJMspy6ZJnPpQLLxYrC3HpHRtJLjjY47XNa428JAP719V5tG/kIv1cfVC9K898nlPkIiLhwKKbp3Bz+fH1lK1FN07g5/Pj6ynTyRZSzXyUuiItx6QREQF7ai8HU3MPWct6tFqLwdTcw9Zy3qwzyZ5k8mEARe/QdOZKiMDiIeea0gn+HnUUruxyKu7E30bTb3ExngaAfLx+lelZReglY9RKx+Sq+0xRmGZzeK+JvNJNv4eZQjds1uraTSYjpqySKMwxuwtItiLngn0BVxU69aQktjr5nW2XI/h4lXUh1Iqq0+tF4qkt0bhOf9l/oxry9t9byyXpC1VbWPmkMkry97rXcdpsAB6AFGnTcXcjSouDvc/Wj6ffJWRi/duYzLM904DIeddERxhoDQAAAAAMgAMgAFznTzuje17HYXNIc0jaHA3BHnW37b63lkvSF2pByO1abnazL3RUR231vLJekJ231vLJekKvYfko+ml5L3RUR231vLJekJ231vLJOkJsPyd+ml5PzrlRGGunaW4QXue3bbA44m2v4itMF6tJaSlqHh80jpHAYQXbQ25Nulx6V5QVoXBrXHcv3VT/oab9TH1QtqqEp9aKuNjWMqpGtaA1oByAGwBfTtvreWS9IVDotu9zLLTtu9y90VEdt9byyXpCdt9byyXpC5sPyc+ml5L3UU3TuDn8+PrKs+2+t5ZL0heev1hqZmYJah72EglrjlcbF2NFp3JQ07jJO5rCsLJWFoNQREQF7ai8HU3MPWct6qDpNZquJjWR1MjWNya0HIDbl0r69t9byyXpCzyotu9zJLTttu5e6luqNEWsdIR39g3mjj85PoXLfbfW8sl6QvazdF0mAANIzADIC4yHQpQpdLuydKh0u7OukXI3uj6U+cp+kfwT3R9KfOU/SP4K40Ek/pC8Lt+jxdaRViiIAiIgCIiAIiIAiIgCIiAIiIAiIgCIiAIiIAiIgCIiAIiIAiI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data:image/jpeg;base64,/9j/4AAQSkZJRgABAQAAAQABAAD/2wCEAAkGBxQSEBQUEg8UFBQXGBQUFBcVGRQWFhQUGRcYFxQWFBUYHiggGB4nHBQWITEhJSkrLi4uFx8zODMsNyotLisBCgoKDg0OGxAQGzEfHSQsLCwsLCw0NzgsLCwsLCwsLCwsLDc3LCwsLCwsLCwsLCwsLCwsLCwsLCwsLCwrNysrK//AABEIAOcA2gMBIgACEQEDEQH/xAAcAAEAAgMBAQEAAAAAAAAAAAAABgcBBQgEAwL/xABSEAABAwICAwgLCwgJBQAAAAABAAIDBBESIQUGMQcTNUFUcpGyFBYiMlFhcYGh0tMXGCM2U1V0kpOisTNCUnODwdHjCBViZGWks8LhNEOCw/D/xAAZAQEAAwEBAAAAAAAAAAAAAAAAAgMEAQX/xAAoEQACAQMDAwMFAQAAAAAAAAAAAQIDETIEEzESIVEiYXEUQUJi0ZH/2gAMAwEAAhEDEQA/ALxREQBERAEREAREQBERAEREAXLFdoLs/WSopTLve+1VUMeHFhwmR/e3F+9tt411OucdXfjk76XWdWZASD3vrfnR32A9qnvfG/OjvsB7VXatHVaw4HubvDzhJF/D49i45JckZSS5Ku974350d9gPap73xvzo77Ae1Vmds/8Adn//AHmX4n1tDGlz4XNaNpcQAPKSLKO5Ejux8lbe98b86O+wHtUP9H1vzo77Ae1UzfuiYxaloZqgkZPHcQDwXlcMxs7wO/C/kNVU1AIrZJAw5bzR44GFptk+Y/Cu4x3JYDxjOw65JHXOK5IHX7jlNE/ezpdz5dgiipjLLxWuxkhLRmO6dYC+ZWxh3AA5oJ0k9pIza6Blx4jhmI6CVYuj9LRQMwQ0RjbmbNyuTmXONruJNyScySSV6u2f+7P6f+Fzcic3YeSs/e+N+dHfYD2qe98b86O+wHtVZnbP/dn9P/Cds/8Adn9P/CbkRuw8lZ+98b86O+wHtU974350d9gPaq2NF6a36TBvLmZE3OzK2WzxrbKSafBNSTV0cybmdB2NrPHBix7zNWQ4rWxb3FOzFa5tfDey6aXOOp3xxf8AS9I9WoXRy6dMoiIAiIgPhXVscMbpJZGxxtF3OcQGtHhJKozWXd4l34ihp496aXDHOHudJnk5rWubgHiNznxLcf0i9NPjpqenZI5omc90gFrPYzDZrjt2uBtsPmXP6A7X0VOZIInutd8bHm2y7mgm3izXrVH7lO6y1rG0mkJMOHKKod3uHMhkx/NtsDtlrA2tc3ex1wCDcHMW2eZAZREQBEXi0lpWGnbinnjiGZu9zW3A761zna42ID2rnDV745O+l1nVmVgae3bqCHE2BslS9psMI3uNxt8o7O18rhp8VxmqKn1olGkpK+n+AldLLKzvZN7MmK47ptnZOIuWoDsK6hetmuZoHHf3wxtJO9h3dSPA4wxrsR8trbFD9T9K6V01RhrK+KlZH8FNMxjn1Mjw0EZdy1oIIza4HLzHe6K3NhSzumjtNLfEJqhwlluNju6aQ13jGfjUZEJ8fw/dNrJparaHUmj444nXwzVN2lwBtdsAfi4si63EvnHqpUyPEla11c8bG1Bj7HYbkkx07XBmdx32I2aM1J+x6/5Zn3PUWex6/wCWZ9z1FBtvyVtv3MCqrhkKeMDzeus9l1/J4/R66dj1/wAsz7nqJ2PX/LM+56i5/pHv+w7Lr+Tx+j107Lr+Tx+j107Hr/lmfc9ROx6/5Zn3PUTv7jv+w7Lr+Tx+j107Lr+Tx+j107Hr/lmfc9ROx6/5Zn3PUTv7ne/uevRc9U6S00TWsscxa+LKw74+NbdajRcVUJPh5GuZY5DDfFlbY0eNbdWR4LYcf05w1O+OL/pekerULo5c46nfHF/0vSPVqF0cpEzKIiAIiICtt3nQbqjRe+MaXOp5BMbAk71hc2XIbALtcTxBhXMxXb08Ye0tIuCCCPCCLELkPXzVxtBWyQMmZKwWexzDchjicLZAO9cBtHgseNAaOhnMcjHjaxzXjytNx+C7O0RXMlpoZYwBG+KORnEAxzQ5uWVgAQuKwt3X6010kEcElVNvDI2sZGDgYYgA1ocG2xizbAuugOnNM7o2jaXGJK2MvYcLmR/CPxcbbNvnfI+Djsq407u9gsIo6IhxvZ85Fm5ix3tnfZXyxC2W1UfdLICYad3TtJVYs+rdGz9CD4Iect7o7OM2USllLyXOJLiSXOJuXE5kknMlfeg0ZNO7DDBJK7IWja5xFzYXsMrq4NUtwtzhHJXzYNjnQRi7rZENdLewJzBAB8RQFR6J0NPVSCOngkmfkcMbS6wuBdxGTRcgXNgFIdStWWyaaioqxlxvksUzGuIzYx5IxN/tN4l1FoTQdPSRiOmp44W5XDGgFxAAu921zrAZkklUFq78cnfS6zqzIDoLR+jYqeMRwRMijFyGRtDGgnabBa6q0A573O7Je25JsL5X4tq3qLjinyRlFS5I72tu5XJ0H1k7W3crk6D6ykSKO3EjtRI72tu5XJ0H1k7W3crk6D6ykSJtxG1Ejva27lcnQfWTtbdyuToPrKRIm3EbUSO9rbuVydB9ZO1t3K5Og+spEibcRtRNTovQ5hkxGdz8iLHZnbPafAtsiKSSXBOMUlZHOGp3xxf9L0j1ahdHLnHU744v+l6R6tQujl06ZRFi6AEqLa5a/wBHo2zZ3kyuGJsUYxSFuzEdjWi97FxF7G17G0F3R92MQudT6OIdICWyTkBzGEW/IjMPN75kWy2O4qGq6l8j3Pke573Euc5xu5zjtJPGgLB133XKusdhgLqSCxGFjvhH57XyAAjIbG2tc5lfjcl1Dh0t2Tv00ke87zh3vBnj3y98QPyY6VXaur+jTUgS1seeJzIHjwWY6Rpv4/hG+lAe/wBwFglB/rJxjxA4DCMZZfNu+CQC5GV8PmWd3rVECjp6mniAbTNbTva382n/AO34yGuy/aE+EqZbstJLJoeo3qbe8AbJIMvhI2uBcy+1vEctuGxyJWu1Ul/rLVl0YlE8rqeeBxeS4icNdgDybm4vGeM7CgOa6OldK9rG4cTiGjE5rG3Oy73kNb5SQFeWqe4W1rg+vqMdrHeYbhp8IfIcyL+ADyqiZGkGxBB2EHKx4wV1PuOadNXomEvdeSLFBIeZ+Tv48BYgJVonQ0FK0sp4I4Wk3IjaG3PhNtu1e9flzwMyQB41436YgBsZmeY39IXLpHG0uT2rnLV345O+l1nVmV9y6egH/dB8gcfwCoHViQO1wLmm4NVVkeQtlsiafAUk+DpFERdOhERAEREAREQBERAEREBzhqd8cX/S9I9WoXRy5x1O+OL/AKXpHq1C6OQAlVHu5a99jxdg07/hpW3mcDnHEb9yCDk91uP83nBW3IbAnwZrjXWzTbq2tnqXC2+vLgMhhYO5jabcYaGjzIDVFy9GjtHyVErIoY3SSPNmtaLknb5hYXJOQAJK8zQuoNyXVCOj0dHK6JvZM0ZkkeR3Ya/NkYJzADcNwMib7UBy+Qp3uM6d7F0tBidaOa8ElzYd1+TO0Dvw3bfImwvZQQr0aOq3QzRysALo3skaDexc1wcL24rhAdPbtekN50LUWcWukMcIyvfE8F7T4Lsa/NVn/R91iMNa+kc74OdpcwWvadgBFjfIFgffL81vjX23btZm1lFot8bxgmbLO9gwkteAxguRssTM3yg+BVVomvMFRFMMV45GSdyS09y4GwcNmxAY0r+Xl/WSdYqwNxnT74JZoGyFola14GWbo73tfYcL+IbG+JV3WzB8j3gWxOc6221yTb0r06E0k6nqI5WnNjgT427HN84uFySurEZK6aOh5p3P757nc4k/ivmsMdcAjYQCPIc1lYGeY7/cKttSfjW36RU9SVWSqi0fpxlDrA6pla9zI56guDLFxuHsFrkDa4cavocs06XlnVgWVUw3eqDktX9WH2iz7vdByWr+rD7RaTYWwiqf3e6DktX9WH2ie73Qclq/qw+0QFsIqn93ug5LV/Vh9onu90HJav6sPtEBbCKp/d7oOS1f1YfaJ7vdByWr+rD7RAWwiqf3e6DktX9WH2ie73Qclq/qw+0QFsIqn93ug5LV/Vh9onu90HJav6sPtEBCNTvji/6XpHq1C6OXM+5xpBtRrSydgIbLPWytDrYg18c7wHWyvZy6YQGJBcEeHJcT6SozDNJE7vo3vjdkRm1xacjmNi7ZcFzbu6ap9iVvZTAN6qi5xF82z7ZB5HXxDxl2zJAVi3jXZGtEgdo2qc0gtdTTkEbCDE4ghcbNXQOjdaGy6oyudMGyxwvpX2LgQ++CIXOZLmFhNsszszAA5+usIiA+0tU9zGMc4lrMWAcTcRu63lOa+KIgC/TV+UQF56h1u+6PhOV2N3o2tkWdyL+DKx86kCrrcfrrsnhJFwWygZbDZjiBt4mXPjHhVirFUVpHnVY2mwoFpbc33+eWXswt3x7n4d6vbESbXxi6nqKMZOPBGM3Hgrf3Khy4/Y/zE9yocuP2P8xWQilvT8k9+fkrf3Khy4/Y/wAxanWjUPsOmM3ZW+Wc1uHe8PfG174z+Ct5RTdO4Ofz4+spwqyckidOtNySbKYKwiLUbQiIgLa1S3F+zqKGp/rHe99aXYN4x4bOLbYt9F9ngW3973/i3+W/nKT7kOmg3R1NFIQG4Dgd4CXu7k+LxqygVxSTIqSfBR3ve/8AFv8ALfzk973/AIt/lv5yvJF0kVTqVuOf1fXQ1f8AWG+73vncbzgxY43s77fTa2O+w7FaqyiAKP666qw6SpnQzDMXdE8d9HJbJwPg8I4x5lIFgoDi3TuiJKOokp5mgSRuwuANxsuCDxgggjxFfOm0k+OGaFtsE2DGCONjsTCDxHaPISugN1TQMOkXgCzJYrtEwFy4XzjeMsTQb24wSSOMGgNK6Nkp5XRytwub0EHYWnjB8KipJ9iEZxk7I8SIikTCIiAIiICVbm1bvVfHc2EgdEbkDN1i3y901ot4SFdK560HUCOpgkOxksTzxZNeCc+LYuhQs1dd0zHqV3TCIizmUIiIAopuncHP58fWUrUU3TuDn8+PrKdPJFlLNfJS6Ii3HpBERAXtqLwdTcw9dysTVrTOyKR3gDCeqT+HR4FXeovB1NzD1nLeg+BY3Lpm2ef1uE2y0EWr0BpDfohc923uX+XiPnGa2i1p3VzfF3V0ERF06FqdYtIbzEbHundy3xeF3m/gtqSoDp+t32dxBOFvct820jyn9yrqy6YlVafTE1yrbdjP/S/t/wD1KyVV+7BKd9p28QY9w8N3OAPUCz0czLp8yvERFsN4REQBERAZC6D0BUb5SQPuXF0UZJN7l2EYr+dc+BXhuf1Bfo6Am2QczLwNeQL+OwB86or4mfUr0pkiREWUwhERAFFN07g5/Pj6ylaim6dwc/nx9ZTp5IspZr5KXREW49IIiIC9tReDqbmHrOW9Wi1F4OpuYes5b1YZ5M8yeTPdoauMMrXX7k5P5v8AxtU/Y64BBuDmPIqyUx1TrccRYdrMhzTs6Mx0K2jP8S/Tz/Fm/REWk2Hg01V71A9w22s3ynIKvlJtc6jOOPyvP4D9/oUZWStK8rGHUSvKwVNbqFQHaQcAD3DI2HxnDjuPM8dCuVUdugyh2kqgjiLG+dsbWn0tK7QXqO6ZepkdREWo2hERAEREBlW3uSzXo5G2Hcynz4mtKqQKydx3bVfsP/aq6q9LKq69DLJREWI84IiIAopuncHP58fWUrUU3TuDn8+PrKdPJFlLNfJS6Ii3HpBERAXtqLwdTcw9Zy3q0WovB1NzD1nLerDPJnmTyYWy1eqt7qG32O7g+c5ekBa1AVFOzuci7O5aCLy6On3yJj/0mgny8fpXpXoLueou5BNZpL1T/FhA8mEH8SVq16tJvxTSEfpu/FeVYJd5M8ybvJhURrrwhU/rHK91RGuvCFT+scrqHLL9NyzRoiyAtJsNtqxoJ1bPvTHBtml7nHOzRYZDjNyMl+NP6EkpJTHKM9rXC+F7eJzT4PwU+3ItH4Yppj+e4Rty/NaLuIPHcuA/8T4Vu9f9BCqpXFo+FiDpI7bTl3bPOB0gKl1bTt9ih1rVOn7FJIskLCuLzKsTcfmtJUsttbG6/NLhb7/oVdKc7ks9qyRtu+iOfgwuadihUxZXVwZbSIiwnmhERAFFN07g5/Pj6ylaim6dwc/nx9ZTp5IspZr5KXREW49IIiIC9tReDqbmHrOW9Wi1F4OpuYes5b1YZ5M8yeTCIigQJrqlITT2/Rc4DyZH/ct0o1qW/uZG8d2npv8AwUlW6m/Sj0qTvBFZSPxEk7SST5Sbr8r9SMwuIO0EjoJH7l+ViPOCojXXhCp/WOV7qiNdeEKn9Y5X0OWadNyzRrLVhZAutJsL01Ept70dTi4JLS/L+25zxfx2cB5lvl8qSDe42M/Ra1uWQyFrgL6rBJ3bZ5cneTZSWv8AoXsasdhHwcl5GeK57pvmN/MQoyrf3U9F77StmG2E3I8LHlrT48jhPSqgK2U5dUT0KUuqKYUs3MKjDpFgtfG2Rnk7kvv4+8t51E1v9QpsGkqc2vdxb9Zrm3+9ddkrxZKavFl6IiLAeWEREAUU3TuDn8+PrKVqKbp3Bz+fH1lOnkiylmvkpdERbj0giIgL21F4OpuYes5b1aLUXg6m5h6zlvVhnkzzJ5MIiKBAkupXfS+Rn+5SlRbUrvpfIz8XKUrbSwR6FHBFc6QZaaQHbjd+JXnW01lhw1L8snWcPOAD6QVq1kkrSZimrSaCojXXhCp/WOV7qjNfYsOkagE7XB31mtcOsrqHLL9NyyPrd6nUe/V1Oz+2HG1r2Zd56q0ine5JRYqqSUj8mywOWTnmw8exrs/L4VfN2i2aZu0Wy2ERFgPMPPpGlEsMkZ2PY5nGNoI2jyrnmpp3Rvcx7cLmktcDxEZELo5U1um0O9173cUrWSDK2dsLs+PNt/8AyWig/satNLu4kSWz1XnwVtO4C9pY8vK4D961i+1FUb3KyQC5Y5rwDx4SDb0LSa2dGIhReceWEREOBRTdO4Ofz4+spWopuncHP58fWU6eSLKWa+Sl0RFuPSCIiAvbUXg6m5h6zlvVotReDqbmHrOW9WGeTPMnkwiIoECT6lM/Ku4u4HRc/vUoWk1RitT3/Sc49Hc/7T0rdrdTVoo9GkvQiL65w/k32y7ppPlsW/g5RhT/AE7S75TvFrkDEPK3PL8POoAs9aNpXM2ojad/IVJbo/Cc/wCy/wBGNXaqR3R+E5/2X+jGu0OTumyZGlbe5JTYaSR+XdyHy2a0Db5SVUoCvfUmk3rR9O3PNmM323eS/o7pWVn6S7UO0LG7REWQwBQjdYoMdIyUA3if48mPsHcf6QZ4eJTda/T9AJ6WaIi+JjsOzvgLszOzugFODtJMspy6ZJnPpQLLxYrC3HpHRtJLjjY47XNa428JAP719V5tG/kIv1cfVC9K898nlPkIiLhwKKbp3Bz+fH1lK1FN07g5/Pj6ynTyRZSzXyUuiItx6QREQF7ai8HU3MPWct6tFqLwdTcw9Zy3qwzyZ5k8mEARe/QdOZKiMDiIeea0gn+HnUUruxyKu7E30bTb3ExngaAfLx+lelZReglY9RKx+Sq+0xRmGZzeK+JvNJNv4eZQjds1uraTSYjpqySKMwxuwtItiLngn0BVxU69aQktjr5nW2XI/h4lXUh1Iqq0+tF4qkt0bhOf9l/oxry9t9byyXpC1VbWPmkMkry97rXcdpsAB6AFGnTcXcjSouDvc/Wj6ffJWRi/duYzLM904DIeddERxhoDQAAAAAMgAMgAFznTzuje17HYXNIc0jaHA3BHnW37b63lkvSF2pByO1abnazL3RUR231vLJekJ231vLJekKvYfko+ml5L3RUR231vLJekJ231vLJOkJsPyd+ml5PzrlRGGunaW4QXue3bbA44m2v4itMF6tJaSlqHh80jpHAYQXbQ25Nulx6V5QVoXBrXHcv3VT/oab9TH1QtqqEp9aKuNjWMqpGtaA1oByAGwBfTtvreWS9IVDotu9zLLTtu9y90VEdt9byyXpCdt9byyXpC5sPyc+ml5L3UU3TuDn8+PrKs+2+t5ZL0heev1hqZmYJah72EglrjlcbF2NFp3JQ07jJO5rCsLJWFoNQREQF7ai8HU3MPWct6qDpNZquJjWR1MjWNya0HIDbl0r69t9byyXpCzyotu9zJLTttu5e6luqNEWsdIR39g3mjj85PoXLfbfW8sl6QvazdF0mAANIzADIC4yHQpQpdLuydKh0u7OukXI3uj6U+cp+kfwT3R9KfOU/SP4K40Ek/pC8Lt+jxdaRViiIAiIgCIiAIiIAiIgCIiAIiIAiIgCIiAIiIAiIgCIiAIiIAiI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data:image/jpeg;base64,/9j/4AAQSkZJRgABAQAAAQABAAD/2wCEAAkGBxQSEBQUEg8UFBQXGBQUFBcVGRQWFhQUGRcYFxQWFBUYHiggGB4nHBQWITEhJSkrLi4uFx8zODMsNyotLisBCgoKDg0OGxAQGzEfHSQsLCwsLCw0NzgsLCwsLCwsLCwsLDc3LCwsLCwsLCwsLCwsLCwsLCwsLCwsLCwrNysrK//AABEIAOcA2gMBIgACEQEDEQH/xAAcAAEAAgMBAQEAAAAAAAAAAAAABgcBBQgEAwL/xABSEAABAwICAwgLCwgJBQAAAAABAAIDBBESIQUGMQcTNUFUcpGyFBYiMlFhcYGh0tMXGCM2U1V0kpOisTNCUnODwdHjCBViZGWks8LhNEOCw/D/xAAZAQEAAwEBAAAAAAAAAAAAAAAAAgMEAQX/xAAoEQACAQMDAwMFAQAAAAAAAAAAAQIDETIEEzESIVEiYXEUQUJi0ZH/2gAMAwEAAhEDEQA/ALxREQBERAEREAREQBERAEREAXLFdoLs/WSopTLve+1VUMeHFhwmR/e3F+9tt411OucdXfjk76XWdWZASD3vrfnR32A9qnvfG/OjvsB7VXatHVaw4HubvDzhJF/D49i45JckZSS5Ku974350d9gPap73xvzo77Ae1Vmds/8Adn//AHmX4n1tDGlz4XNaNpcQAPKSLKO5Ejux8lbe98b86O+wHtUP9H1vzo77Ae1UzfuiYxaloZqgkZPHcQDwXlcMxs7wO/C/kNVU1AIrZJAw5bzR44GFptk+Y/Cu4x3JYDxjOw65JHXOK5IHX7jlNE/ezpdz5dgiipjLLxWuxkhLRmO6dYC+ZWxh3AA5oJ0k9pIza6Blx4jhmI6CVYuj9LRQMwQ0RjbmbNyuTmXONruJNyScySSV6u2f+7P6f+Fzcic3YeSs/e+N+dHfYD2qe98b86O+wHtVZnbP/dn9P/Cds/8Adn9P/CbkRuw8lZ+98b86O+wHtU974350d9gPaq2NF6a36TBvLmZE3OzK2WzxrbKSafBNSTV0cybmdB2NrPHBix7zNWQ4rWxb3FOzFa5tfDey6aXOOp3xxf8AS9I9WoXRy6dMoiIAiIgPhXVscMbpJZGxxtF3OcQGtHhJKozWXd4l34ihp496aXDHOHudJnk5rWubgHiNznxLcf0i9NPjpqenZI5omc90gFrPYzDZrjt2uBtsPmXP6A7X0VOZIInutd8bHm2y7mgm3izXrVH7lO6y1rG0mkJMOHKKod3uHMhkx/NtsDtlrA2tc3ex1wCDcHMW2eZAZREQBEXi0lpWGnbinnjiGZu9zW3A761zna42ID2rnDV745O+l1nVmVgae3bqCHE2BslS9psMI3uNxt8o7O18rhp8VxmqKn1olGkpK+n+AldLLKzvZN7MmK47ptnZOIuWoDsK6hetmuZoHHf3wxtJO9h3dSPA4wxrsR8trbFD9T9K6V01RhrK+KlZH8FNMxjn1Mjw0EZdy1oIIza4HLzHe6K3NhSzumjtNLfEJqhwlluNju6aQ13jGfjUZEJ8fw/dNrJparaHUmj444nXwzVN2lwBtdsAfi4si63EvnHqpUyPEla11c8bG1Bj7HYbkkx07XBmdx32I2aM1J+x6/5Zn3PUWex6/wCWZ9z1FBtvyVtv3MCqrhkKeMDzeus9l1/J4/R66dj1/wAsz7nqJ2PX/LM+56i5/pHv+w7Lr+Tx+j107Lr+Tx+j107Hr/lmfc9ROx6/5Zn3PUTv7jv+w7Lr+Tx+j107Lr+Tx+j107Hr/lmfc9ROx6/5Zn3PUTv7ne/uevRc9U6S00TWsscxa+LKw74+NbdajRcVUJPh5GuZY5DDfFlbY0eNbdWR4LYcf05w1O+OL/pekerULo5c46nfHF/0vSPVqF0cpEzKIiAIiICtt3nQbqjRe+MaXOp5BMbAk71hc2XIbALtcTxBhXMxXb08Ye0tIuCCCPCCLELkPXzVxtBWyQMmZKwWexzDchjicLZAO9cBtHgseNAaOhnMcjHjaxzXjytNx+C7O0RXMlpoZYwBG+KORnEAxzQ5uWVgAQuKwt3X6010kEcElVNvDI2sZGDgYYgA1ocG2xizbAuugOnNM7o2jaXGJK2MvYcLmR/CPxcbbNvnfI+Djsq407u9gsIo6IhxvZ85Fm5ix3tnfZXyxC2W1UfdLICYad3TtJVYs+rdGz9CD4Iect7o7OM2USllLyXOJLiSXOJuXE5kknMlfeg0ZNO7DDBJK7IWja5xFzYXsMrq4NUtwtzhHJXzYNjnQRi7rZENdLewJzBAB8RQFR6J0NPVSCOngkmfkcMbS6wuBdxGTRcgXNgFIdStWWyaaioqxlxvksUzGuIzYx5IxN/tN4l1FoTQdPSRiOmp44W5XDGgFxAAu921zrAZkklUFq78cnfS6zqzIDoLR+jYqeMRwRMijFyGRtDGgnabBa6q0A573O7Je25JsL5X4tq3qLjinyRlFS5I72tu5XJ0H1k7W3crk6D6ykSKO3EjtRI72tu5XJ0H1k7W3crk6D6ykSJtxG1Ejva27lcnQfWTtbdyuToPrKRIm3EbUSO9rbuVydB9ZO1t3K5Og+spEibcRtRNTovQ5hkxGdz8iLHZnbPafAtsiKSSXBOMUlZHOGp3xxf9L0j1ahdHLnHU744v+l6R6tQujl06ZRFi6AEqLa5a/wBHo2zZ3kyuGJsUYxSFuzEdjWi97FxF7G17G0F3R92MQudT6OIdICWyTkBzGEW/IjMPN75kWy2O4qGq6l8j3Pke573Euc5xu5zjtJPGgLB133XKusdhgLqSCxGFjvhH57XyAAjIbG2tc5lfjcl1Dh0t2Tv00ke87zh3vBnj3y98QPyY6VXaur+jTUgS1seeJzIHjwWY6Rpv4/hG+lAe/wBwFglB/rJxjxA4DCMZZfNu+CQC5GV8PmWd3rVECjp6mniAbTNbTva382n/AO34yGuy/aE+EqZbstJLJoeo3qbe8AbJIMvhI2uBcy+1vEctuGxyJWu1Ul/rLVl0YlE8rqeeBxeS4icNdgDybm4vGeM7CgOa6OldK9rG4cTiGjE5rG3Oy73kNb5SQFeWqe4W1rg+vqMdrHeYbhp8IfIcyL+ADyqiZGkGxBB2EHKx4wV1PuOadNXomEvdeSLFBIeZ+Tv48BYgJVonQ0FK0sp4I4Wk3IjaG3PhNtu1e9flzwMyQB41436YgBsZmeY39IXLpHG0uT2rnLV345O+l1nVmV9y6egH/dB8gcfwCoHViQO1wLmm4NVVkeQtlsiafAUk+DpFERdOhERAEREAREQBERAEREBzhqd8cX/S9I9WoXRy5x1O+OL/AKXpHq1C6OQAlVHu5a99jxdg07/hpW3mcDnHEb9yCDk91uP83nBW3IbAnwZrjXWzTbq2tnqXC2+vLgMhhYO5jabcYaGjzIDVFy9GjtHyVErIoY3SSPNmtaLknb5hYXJOQAJK8zQuoNyXVCOj0dHK6JvZM0ZkkeR3Ya/NkYJzADcNwMib7UBy+Qp3uM6d7F0tBidaOa8ElzYd1+TO0Dvw3bfImwvZQQr0aOq3QzRysALo3skaDexc1wcL24rhAdPbtekN50LUWcWukMcIyvfE8F7T4Lsa/NVn/R91iMNa+kc74OdpcwWvadgBFjfIFgffL81vjX23btZm1lFot8bxgmbLO9gwkteAxguRssTM3yg+BVVomvMFRFMMV45GSdyS09y4GwcNmxAY0r+Xl/WSdYqwNxnT74JZoGyFola14GWbo73tfYcL+IbG+JV3WzB8j3gWxOc6221yTb0r06E0k6nqI5WnNjgT427HN84uFySurEZK6aOh5p3P757nc4k/ivmsMdcAjYQCPIc1lYGeY7/cKttSfjW36RU9SVWSqi0fpxlDrA6pla9zI56guDLFxuHsFrkDa4cavocs06XlnVgWVUw3eqDktX9WH2iz7vdByWr+rD7RaTYWwiqf3e6DktX9WH2ie73Qclq/qw+0QFsIqn93ug5LV/Vh9onu90HJav6sPtEBbCKp/d7oOS1f1YfaJ7vdByWr+rD7RAWwiqf3e6DktX9WH2ie73Qclq/qw+0QFsIqn93ug5LV/Vh9onu90HJav6sPtEBCNTvji/6XpHq1C6OXM+5xpBtRrSydgIbLPWytDrYg18c7wHWyvZy6YQGJBcEeHJcT6SozDNJE7vo3vjdkRm1xacjmNi7ZcFzbu6ap9iVvZTAN6qi5xF82z7ZB5HXxDxl2zJAVi3jXZGtEgdo2qc0gtdTTkEbCDE4ghcbNXQOjdaGy6oyudMGyxwvpX2LgQ++CIXOZLmFhNsszszAA5+usIiA+0tU9zGMc4lrMWAcTcRu63lOa+KIgC/TV+UQF56h1u+6PhOV2N3o2tkWdyL+DKx86kCrrcfrrsnhJFwWygZbDZjiBt4mXPjHhVirFUVpHnVY2mwoFpbc33+eWXswt3x7n4d6vbESbXxi6nqKMZOPBGM3Hgrf3Khy4/Y/zE9yocuP2P8xWQilvT8k9+fkrf3Khy4/Y/wAxanWjUPsOmM3ZW+Wc1uHe8PfG174z+Ct5RTdO4Ofz4+spwqyckidOtNySbKYKwiLUbQiIgLa1S3F+zqKGp/rHe99aXYN4x4bOLbYt9F9ngW3973/i3+W/nKT7kOmg3R1NFIQG4Dgd4CXu7k+LxqygVxSTIqSfBR3ve/8AFv8ALfzk973/AIt/lv5yvJF0kVTqVuOf1fXQ1f8AWG+73vncbzgxY43s77fTa2O+w7FaqyiAKP666qw6SpnQzDMXdE8d9HJbJwPg8I4x5lIFgoDi3TuiJKOokp5mgSRuwuANxsuCDxgggjxFfOm0k+OGaFtsE2DGCONjsTCDxHaPISugN1TQMOkXgCzJYrtEwFy4XzjeMsTQb24wSSOMGgNK6Nkp5XRytwub0EHYWnjB8KipJ9iEZxk7I8SIikTCIiAIiICVbm1bvVfHc2EgdEbkDN1i3y901ot4SFdK560HUCOpgkOxksTzxZNeCc+LYuhQs1dd0zHqV3TCIizmUIiIAopuncHP58fWUrUU3TuDn8+PrKdPJFlLNfJS6Ii3HpBERAXtqLwdTcw9dysTVrTOyKR3gDCeqT+HR4FXeovB1NzD1nLeg+BY3Lpm2ef1uE2y0EWr0BpDfohc923uX+XiPnGa2i1p3VzfF3V0ERF06FqdYtIbzEbHundy3xeF3m/gtqSoDp+t32dxBOFvct820jyn9yrqy6YlVafTE1yrbdjP/S/t/wD1KyVV+7BKd9p28QY9w8N3OAPUCz0czLp8yvERFsN4REQBERAZC6D0BUb5SQPuXF0UZJN7l2EYr+dc+BXhuf1Bfo6Am2QczLwNeQL+OwB86or4mfUr0pkiREWUwhERAFFN07g5/Pj6ylaim6dwc/nx9ZTp5IspZr5KXREW49IIiIC9tReDqbmHrOW9Wi1F4OpuYes5b1YZ5M8yeTPdoauMMrXX7k5P5v8AxtU/Y64BBuDmPIqyUx1TrccRYdrMhzTs6Mx0K2jP8S/Tz/Fm/REWk2Hg01V71A9w22s3ynIKvlJtc6jOOPyvP4D9/oUZWStK8rGHUSvKwVNbqFQHaQcAD3DI2HxnDjuPM8dCuVUdugyh2kqgjiLG+dsbWn0tK7QXqO6ZepkdREWo2hERAEREBlW3uSzXo5G2Hcynz4mtKqQKydx3bVfsP/aq6q9LKq69DLJREWI84IiIAopuncHP58fWUrUU3TuDn8+PrKdPJFlLNfJS6Ii3HpBERAXtqLwdTcw9Zy3q0WovB1NzD1nLerDPJnmTyYWy1eqt7qG32O7g+c5ekBa1AVFOzuci7O5aCLy6On3yJj/0mgny8fpXpXoLueou5BNZpL1T/FhA8mEH8SVq16tJvxTSEfpu/FeVYJd5M8ybvJhURrrwhU/rHK91RGuvCFT+scrqHLL9NyzRoiyAtJsNtqxoJ1bPvTHBtml7nHOzRYZDjNyMl+NP6EkpJTHKM9rXC+F7eJzT4PwU+3ItH4Yppj+e4Rty/NaLuIPHcuA/8T4Vu9f9BCqpXFo+FiDpI7bTl3bPOB0gKl1bTt9ih1rVOn7FJIskLCuLzKsTcfmtJUsttbG6/NLhb7/oVdKc7ks9qyRtu+iOfgwuadihUxZXVwZbSIiwnmhERAFFN07g5/Pj6ylaim6dwc/nx9ZTp5IspZr5KXREW49IIiIC9tReDqbmHrOW9Wi1F4OpuYes5b1YZ5M8yeTCIigQJrqlITT2/Rc4DyZH/ct0o1qW/uZG8d2npv8AwUlW6m/Sj0qTvBFZSPxEk7SST5Sbr8r9SMwuIO0EjoJH7l+ViPOCojXXhCp/WOV7qiNdeEKn9Y5X0OWadNyzRrLVhZAutJsL01Ept70dTi4JLS/L+25zxfx2cB5lvl8qSDe42M/Ra1uWQyFrgL6rBJ3bZ5cneTZSWv8AoXsasdhHwcl5GeK57pvmN/MQoyrf3U9F77StmG2E3I8LHlrT48jhPSqgK2U5dUT0KUuqKYUs3MKjDpFgtfG2Rnk7kvv4+8t51E1v9QpsGkqc2vdxb9Zrm3+9ddkrxZKavFl6IiLAeWEREAUU3TuDn8+PrKVqKbp3Bz+fH1lOnkiylmvkpdERbj0giIgL21F4OpuYes5b1aLUXg6m5h6zlvVhnkzzJ5MIiKBAkupXfS+Rn+5SlRbUrvpfIz8XKUrbSwR6FHBFc6QZaaQHbjd+JXnW01lhw1L8snWcPOAD6QVq1kkrSZimrSaCojXXhCp/WOV7qjNfYsOkagE7XB31mtcOsrqHLL9NyyPrd6nUe/V1Oz+2HG1r2Zd56q0ine5JRYqqSUj8mywOWTnmw8exrs/L4VfN2i2aZu0Wy2ERFgPMPPpGlEsMkZ2PY5nGNoI2jyrnmpp3Rvcx7cLmktcDxEZELo5U1um0O9173cUrWSDK2dsLs+PNt/8AyWig/satNLu4kSWz1XnwVtO4C9pY8vK4D961i+1FUb3KyQC5Y5rwDx4SDb0LSa2dGIhReceWEREOBRTdO4Ofz4+spWopuncHP58fWU6eSLKWa+Sl0RFuPSCIiAvbUXg6m5h6zlvVotReDqbmHrOW9WGeTPMnkwiIoECT6lM/Ku4u4HRc/vUoWk1RitT3/Sc49Hc/7T0rdrdTVoo9GkvQiL65w/k32y7ppPlsW/g5RhT/AE7S75TvFrkDEPK3PL8POoAs9aNpXM2ojad/IVJbo/Cc/wCy/wBGNXaqR3R+E5/2X+jGu0OTumyZGlbe5JTYaSR+XdyHy2a0Db5SVUoCvfUmk3rR9O3PNmM323eS/o7pWVn6S7UO0LG7REWQwBQjdYoMdIyUA3if48mPsHcf6QZ4eJTda/T9AJ6WaIi+JjsOzvgLszOzugFODtJMspy6ZJnPpQLLxYrC3HpHRtJLjjY47XNa428JAP719V5tG/kIv1cfVC9K898nlPkIiLhwKKbp3Bz+fH1lK1FN07g5/Pj6ynTyRZSzXyUuiItx6QREQF7ai8HU3MPWct6tFqLwdTcw9Zy3qwzyZ5k8mEARe/QdOZKiMDiIeea0gn+HnUUruxyKu7E30bTb3ExngaAfLx+lelZReglY9RKx+Sq+0xRmGZzeK+JvNJNv4eZQjds1uraTSYjpqySKMwxuwtItiLngn0BVxU69aQktjr5nW2XI/h4lXUh1Iqq0+tF4qkt0bhOf9l/oxry9t9byyXpC1VbWPmkMkry97rXcdpsAB6AFGnTcXcjSouDvc/Wj6ffJWRi/duYzLM904DIeddERxhoDQAAAAAMgAMgAFznTzuje17HYXNIc0jaHA3BHnW37b63lkvSF2pByO1abnazL3RUR231vLJekJ231vLJekKvYfko+ml5L3RUR231vLJekJ231vLJOkJsPyd+ml5PzrlRGGunaW4QXue3bbA44m2v4itMF6tJaSlqHh80jpHAYQXbQ25Nulx6V5QVoXBrXHcv3VT/oab9TH1QtqqEp9aKuNjWMqpGtaA1oByAGwBfTtvreWS9IVDotu9zLLTtu9y90VEdt9byyXpCdt9byyXpC5sPyc+ml5L3UU3TuDn8+PrKs+2+t5ZL0heev1hqZmYJah72EglrjlcbF2NFp3JQ07jJO5rCsLJWFoNQREQF7ai8HU3MPWct6qDpNZquJjWR1MjWNya0HIDbl0r69t9byyXpCzyotu9zJLTttu5e6luqNEWsdIR39g3mjj85PoXLfbfW8sl6QvazdF0mAANIzADIC4yHQpQpdLuydKh0u7OukXI3uj6U+cp+kfwT3R9KfOU/SP4K40Ek/pC8Lt+jxdaRViiIAiIgCIiAIiIAiIgCIiAIiIAiIgCIiAIiIAiIgCIiAIiIAiI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056" name="Picture 8" descr="http://deconceptos.com/wp-content/uploads/2008/11/introduccion.jpg"/>
          <p:cNvPicPr>
            <a:picLocks noChangeAspect="1" noChangeArrowheads="1"/>
          </p:cNvPicPr>
          <p:nvPr/>
        </p:nvPicPr>
        <p:blipFill>
          <a:blip r:embed="rId2" cstate="print"/>
          <a:srcRect/>
          <a:stretch>
            <a:fillRect/>
          </a:stretch>
        </p:blipFill>
        <p:spPr bwMode="auto">
          <a:xfrm>
            <a:off x="467544" y="764704"/>
            <a:ext cx="2589854" cy="2736304"/>
          </a:xfrm>
          <a:prstGeom prst="rect">
            <a:avLst/>
          </a:prstGeom>
          <a:noFill/>
        </p:spPr>
      </p:pic>
      <p:pic>
        <p:nvPicPr>
          <p:cNvPr id="3074" name="Picture 2" descr="C:\Dropbox\Dropbox\Tesis\Exposicion\Prezi\Imagenes\expo.jpg"/>
          <p:cNvPicPr>
            <a:picLocks noChangeAspect="1" noChangeArrowheads="1"/>
          </p:cNvPicPr>
          <p:nvPr/>
        </p:nvPicPr>
        <p:blipFill>
          <a:blip r:embed="rId3" cstate="print"/>
          <a:srcRect/>
          <a:stretch>
            <a:fillRect/>
          </a:stretch>
        </p:blipFill>
        <p:spPr bwMode="auto">
          <a:xfrm>
            <a:off x="3500430" y="4429132"/>
            <a:ext cx="2857520" cy="1691623"/>
          </a:xfrm>
          <a:prstGeom prst="rect">
            <a:avLst/>
          </a:prstGeom>
          <a:noFill/>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txBody>
          <a:bodyPr/>
          <a:lstStyle/>
          <a:p>
            <a:pPr algn="l"/>
            <a:r>
              <a:rPr lang="es-ES" sz="2400" dirty="0" smtClean="0">
                <a:solidFill>
                  <a:srgbClr val="003300"/>
                </a:solidFill>
              </a:rPr>
              <a:t>Conclusiones</a:t>
            </a:r>
            <a:endParaRPr lang="es-ES" sz="2400" dirty="0">
              <a:solidFill>
                <a:srgbClr val="003300"/>
              </a:solidFill>
            </a:endParaRPr>
          </a:p>
        </p:txBody>
      </p:sp>
      <p:sp>
        <p:nvSpPr>
          <p:cNvPr id="3" name="2 Marcador de contenido"/>
          <p:cNvSpPr>
            <a:spLocks noGrp="1"/>
          </p:cNvSpPr>
          <p:nvPr>
            <p:ph idx="1"/>
          </p:nvPr>
        </p:nvSpPr>
        <p:spPr>
          <a:xfrm>
            <a:off x="3131840" y="764705"/>
            <a:ext cx="5554960" cy="2307105"/>
          </a:xfrm>
        </p:spPr>
        <p:txBody>
          <a:bodyPr/>
          <a:lstStyle/>
          <a:p>
            <a:pPr lvl="0" algn="just"/>
            <a:r>
              <a:rPr lang="es-ES" sz="1800" i="1" kern="1200" dirty="0" smtClean="0">
                <a:solidFill>
                  <a:srgbClr val="000066"/>
                </a:solidFill>
              </a:rPr>
              <a:t> </a:t>
            </a:r>
            <a:r>
              <a:rPr lang="es-EC" sz="1800" i="1" kern="1200" dirty="0" smtClean="0">
                <a:solidFill>
                  <a:srgbClr val="000066"/>
                </a:solidFill>
              </a:rPr>
              <a:t>Se integró de manera satisfactoria conocimientos provenientes de diversas áreas del conocimiento, principalmente de las ciencias exactas como Geometría Analítica, Estadística, Probabilidad y Matemáticas Discretas utilizadas para el cálculo de ubicaciones espaciales y atenuación de ruido. </a:t>
            </a:r>
            <a:endParaRPr lang="en-US" sz="1800" i="1" kern="1200" dirty="0" smtClean="0">
              <a:solidFill>
                <a:srgbClr val="000066"/>
              </a:solidFill>
            </a:endParaRPr>
          </a:p>
          <a:p>
            <a:pPr algn="just"/>
            <a:endParaRPr lang="en-US" sz="1800" i="1" kern="1200" dirty="0" smtClean="0">
              <a:solidFill>
                <a:srgbClr val="000066"/>
              </a:solidFill>
            </a:endParaRPr>
          </a:p>
          <a:p>
            <a:pPr algn="just">
              <a:buNone/>
            </a:pPr>
            <a:endParaRPr lang="es-ES" sz="1800" i="1" kern="1200" dirty="0">
              <a:solidFill>
                <a:srgbClr val="000066"/>
              </a:solidFill>
            </a:endParaRPr>
          </a:p>
        </p:txBody>
      </p:sp>
      <p:sp>
        <p:nvSpPr>
          <p:cNvPr id="2050" name="AutoShape 2" descr="data:image/jpeg;base64,/9j/4AAQSkZJRgABAQAAAQABAAD/2wCEAAkGBxQSEBQUEg8UFBQXGBQUFBcVGRQWFhQUGRcYFxQWFBUYHiggGB4nHBQWITEhJSkrLi4uFx8zODMsNyotLisBCgoKDg0OGxAQGzEfHSQsLCwsLCw0NzgsLCwsLCwsLCwsLDc3LCwsLCwsLCwsLCwsLCwsLCwsLCwsLCwrNysrK//AABEIAOcA2gMBIgACEQEDEQH/xAAcAAEAAgMBAQEAAAAAAAAAAAAABgcBBQgEAwL/xABSEAABAwICAwgLCwgJBQAAAAABAAIDBBESIQUGMQcTNUFUcpGyFBYiMlFhcYGh0tMXGCM2U1V0kpOisTNCUnODwdHjCBViZGWks8LhNEOCw/D/xAAZAQEAAwEBAAAAAAAAAAAAAAAAAgMEAQX/xAAoEQACAQMDAwMFAQAAAAAAAAAAAQIDETIEEzESIVEiYXEUQUJi0ZH/2gAMAwEAAhEDEQA/ALxREQBERAEREAREQBERAEREAXLFdoLs/WSopTLve+1VUMeHFhwmR/e3F+9tt411OucdXfjk76XWdWZASD3vrfnR32A9qnvfG/OjvsB7VXatHVaw4HubvDzhJF/D49i45JckZSS5Ku974350d9gPap73xvzo77Ae1Vmds/8Adn//AHmX4n1tDGlz4XNaNpcQAPKSLKO5Ejux8lbe98b86O+wHtUP9H1vzo77Ae1UzfuiYxaloZqgkZPHcQDwXlcMxs7wO/C/kNVU1AIrZJAw5bzR44GFptk+Y/Cu4x3JYDxjOw65JHXOK5IHX7jlNE/ezpdz5dgiipjLLxWuxkhLRmO6dYC+ZWxh3AA5oJ0k9pIza6Blx4jhmI6CVYuj9LRQMwQ0RjbmbNyuTmXONruJNyScySSV6u2f+7P6f+Fzcic3YeSs/e+N+dHfYD2qe98b86O+wHtVZnbP/dn9P/Cds/8Adn9P/CbkRuw8lZ+98b86O+wHtU974350d9gPaq2NF6a36TBvLmZE3OzK2WzxrbKSafBNSTV0cybmdB2NrPHBix7zNWQ4rWxb3FOzFa5tfDey6aXOOp3xxf8AS9I9WoXRy6dMoiIAiIgPhXVscMbpJZGxxtF3OcQGtHhJKozWXd4l34ihp496aXDHOHudJnk5rWubgHiNznxLcf0i9NPjpqenZI5omc90gFrPYzDZrjt2uBtsPmXP6A7X0VOZIInutd8bHm2y7mgm3izXrVH7lO6y1rG0mkJMOHKKod3uHMhkx/NtsDtlrA2tc3ex1wCDcHMW2eZAZREQBEXi0lpWGnbinnjiGZu9zW3A761zna42ID2rnDV745O+l1nVmVgae3bqCHE2BslS9psMI3uNxt8o7O18rhp8VxmqKn1olGkpK+n+AldLLKzvZN7MmK47ptnZOIuWoDsK6hetmuZoHHf3wxtJO9h3dSPA4wxrsR8trbFD9T9K6V01RhrK+KlZH8FNMxjn1Mjw0EZdy1oIIza4HLzHe6K3NhSzumjtNLfEJqhwlluNju6aQ13jGfjUZEJ8fw/dNrJparaHUmj444nXwzVN2lwBtdsAfi4si63EvnHqpUyPEla11c8bG1Bj7HYbkkx07XBmdx32I2aM1J+x6/5Zn3PUWex6/wCWZ9z1FBtvyVtv3MCqrhkKeMDzeus9l1/J4/R66dj1/wAsz7nqJ2PX/LM+56i5/pHv+w7Lr+Tx+j107Lr+Tx+j107Hr/lmfc9ROx6/5Zn3PUTv7jv+w7Lr+Tx+j107Lr+Tx+j107Hr/lmfc9ROx6/5Zn3PUTv7ne/uevRc9U6S00TWsscxa+LKw74+NbdajRcVUJPh5GuZY5DDfFlbY0eNbdWR4LYcf05w1O+OL/pekerULo5c46nfHF/0vSPVqF0cpEzKIiAIiICtt3nQbqjRe+MaXOp5BMbAk71hc2XIbALtcTxBhXMxXb08Ye0tIuCCCPCCLELkPXzVxtBWyQMmZKwWexzDchjicLZAO9cBtHgseNAaOhnMcjHjaxzXjytNx+C7O0RXMlpoZYwBG+KORnEAxzQ5uWVgAQuKwt3X6010kEcElVNvDI2sZGDgYYgA1ocG2xizbAuugOnNM7o2jaXGJK2MvYcLmR/CPxcbbNvnfI+Djsq407u9gsIo6IhxvZ85Fm5ix3tnfZXyxC2W1UfdLICYad3TtJVYs+rdGz9CD4Iect7o7OM2USllLyXOJLiSXOJuXE5kknMlfeg0ZNO7DDBJK7IWja5xFzYXsMrq4NUtwtzhHJXzYNjnQRi7rZENdLewJzBAB8RQFR6J0NPVSCOngkmfkcMbS6wuBdxGTRcgXNgFIdStWWyaaioqxlxvksUzGuIzYx5IxN/tN4l1FoTQdPSRiOmp44W5XDGgFxAAu921zrAZkklUFq78cnfS6zqzIDoLR+jYqeMRwRMijFyGRtDGgnabBa6q0A573O7Je25JsL5X4tq3qLjinyRlFS5I72tu5XJ0H1k7W3crk6D6ykSKO3EjtRI72tu5XJ0H1k7W3crk6D6ykSJtxG1Ejva27lcnQfWTtbdyuToPrKRIm3EbUSO9rbuVydB9ZO1t3K5Og+spEibcRtRNTovQ5hkxGdz8iLHZnbPafAtsiKSSXBOMUlZHOGp3xxf9L0j1ahdHLnHU744v+l6R6tQujl06ZRFi6AEqLa5a/wBHo2zZ3kyuGJsUYxSFuzEdjWi97FxF7G17G0F3R92MQudT6OIdICWyTkBzGEW/IjMPN75kWy2O4qGq6l8j3Pke573Euc5xu5zjtJPGgLB133XKusdhgLqSCxGFjvhH57XyAAjIbG2tc5lfjcl1Dh0t2Tv00ke87zh3vBnj3y98QPyY6VXaur+jTUgS1seeJzIHjwWY6Rpv4/hG+lAe/wBwFglB/rJxjxA4DCMZZfNu+CQC5GV8PmWd3rVECjp6mniAbTNbTva382n/AO34yGuy/aE+EqZbstJLJoeo3qbe8AbJIMvhI2uBcy+1vEctuGxyJWu1Ul/rLVl0YlE8rqeeBxeS4icNdgDybm4vGeM7CgOa6OldK9rG4cTiGjE5rG3Oy73kNb5SQFeWqe4W1rg+vqMdrHeYbhp8IfIcyL+ADyqiZGkGxBB2EHKx4wV1PuOadNXomEvdeSLFBIeZ+Tv48BYgJVonQ0FK0sp4I4Wk3IjaG3PhNtu1e9flzwMyQB41436YgBsZmeY39IXLpHG0uT2rnLV345O+l1nVmV9y6egH/dB8gcfwCoHViQO1wLmm4NVVkeQtlsiafAUk+DpFERdOhERAEREAREQBERAEREBzhqd8cX/S9I9WoXRy5x1O+OL/AKXpHq1C6OQAlVHu5a99jxdg07/hpW3mcDnHEb9yCDk91uP83nBW3IbAnwZrjXWzTbq2tnqXC2+vLgMhhYO5jabcYaGjzIDVFy9GjtHyVErIoY3SSPNmtaLknb5hYXJOQAJK8zQuoNyXVCOj0dHK6JvZM0ZkkeR3Ya/NkYJzADcNwMib7UBy+Qp3uM6d7F0tBidaOa8ElzYd1+TO0Dvw3bfImwvZQQr0aOq3QzRysALo3skaDexc1wcL24rhAdPbtekN50LUWcWukMcIyvfE8F7T4Lsa/NVn/R91iMNa+kc74OdpcwWvadgBFjfIFgffL81vjX23btZm1lFot8bxgmbLO9gwkteAxguRssTM3yg+BVVomvMFRFMMV45GSdyS09y4GwcNmxAY0r+Xl/WSdYqwNxnT74JZoGyFola14GWbo73tfYcL+IbG+JV3WzB8j3gWxOc6221yTb0r06E0k6nqI5WnNjgT427HN84uFySurEZK6aOh5p3P757nc4k/ivmsMdcAjYQCPIc1lYGeY7/cKttSfjW36RU9SVWSqi0fpxlDrA6pla9zI56guDLFxuHsFrkDa4cavocs06XlnVgWVUw3eqDktX9WH2iz7vdByWr+rD7RaTYWwiqf3e6DktX9WH2ie73Qclq/qw+0QFsIqn93ug5LV/Vh9onu90HJav6sPtEBbCKp/d7oOS1f1YfaJ7vdByWr+rD7RAWwiqf3e6DktX9WH2ie73Qclq/qw+0QFsIqn93ug5LV/Vh9onu90HJav6sPtEBCNTvji/6XpHq1C6OXM+5xpBtRrSydgIbLPWytDrYg18c7wHWyvZy6YQGJBcEeHJcT6SozDNJE7vo3vjdkRm1xacjmNi7ZcFzbu6ap9iVvZTAN6qi5xF82z7ZB5HXxDxl2zJAVi3jXZGtEgdo2qc0gtdTTkEbCDE4ghcbNXQOjdaGy6oyudMGyxwvpX2LgQ++CIXOZLmFhNsszszAA5+usIiA+0tU9zGMc4lrMWAcTcRu63lOa+KIgC/TV+UQF56h1u+6PhOV2N3o2tkWdyL+DKx86kCrrcfrrsnhJFwWygZbDZjiBt4mXPjHhVirFUVpHnVY2mwoFpbc33+eWXswt3x7n4d6vbESbXxi6nqKMZOPBGM3Hgrf3Khy4/Y/zE9yocuP2P8xWQilvT8k9+fkrf3Khy4/Y/wAxanWjUPsOmM3ZW+Wc1uHe8PfG174z+Ct5RTdO4Ofz4+spwqyckidOtNySbKYKwiLUbQiIgLa1S3F+zqKGp/rHe99aXYN4x4bOLbYt9F9ngW3973/i3+W/nKT7kOmg3R1NFIQG4Dgd4CXu7k+LxqygVxSTIqSfBR3ve/8AFv8ALfzk973/AIt/lv5yvJF0kVTqVuOf1fXQ1f8AWG+73vncbzgxY43s77fTa2O+w7FaqyiAKP666qw6SpnQzDMXdE8d9HJbJwPg8I4x5lIFgoDi3TuiJKOokp5mgSRuwuANxsuCDxgggjxFfOm0k+OGaFtsE2DGCONjsTCDxHaPISugN1TQMOkXgCzJYrtEwFy4XzjeMsTQb24wSSOMGgNK6Nkp5XRytwub0EHYWnjB8KipJ9iEZxk7I8SIikTCIiAIiICVbm1bvVfHc2EgdEbkDN1i3y901ot4SFdK560HUCOpgkOxksTzxZNeCc+LYuhQs1dd0zHqV3TCIizmUIiIAopuncHP58fWUrUU3TuDn8+PrKdPJFlLNfJS6Ii3HpBERAXtqLwdTcw9dysTVrTOyKR3gDCeqT+HR4FXeovB1NzD1nLeg+BY3Lpm2ef1uE2y0EWr0BpDfohc923uX+XiPnGa2i1p3VzfF3V0ERF06FqdYtIbzEbHundy3xeF3m/gtqSoDp+t32dxBOFvct820jyn9yrqy6YlVafTE1yrbdjP/S/t/wD1KyVV+7BKd9p28QY9w8N3OAPUCz0czLp8yvERFsN4REQBERAZC6D0BUb5SQPuXF0UZJN7l2EYr+dc+BXhuf1Bfo6Am2QczLwNeQL+OwB86or4mfUr0pkiREWUwhERAFFN07g5/Pj6ylaim6dwc/nx9ZTp5IspZr5KXREW49IIiIC9tReDqbmHrOW9Wi1F4OpuYes5b1YZ5M8yeTPdoauMMrXX7k5P5v8AxtU/Y64BBuDmPIqyUx1TrccRYdrMhzTs6Mx0K2jP8S/Tz/Fm/REWk2Hg01V71A9w22s3ynIKvlJtc6jOOPyvP4D9/oUZWStK8rGHUSvKwVNbqFQHaQcAD3DI2HxnDjuPM8dCuVUdugyh2kqgjiLG+dsbWn0tK7QXqO6ZepkdREWo2hERAEREBlW3uSzXo5G2Hcynz4mtKqQKydx3bVfsP/aq6q9LKq69DLJREWI84IiIAopuncHP58fWUrUU3TuDn8+PrKdPJFlLNfJS6Ii3HpBERAXtqLwdTcw9Zy3q0WovB1NzD1nLerDPJnmTyYWy1eqt7qG32O7g+c5ekBa1AVFOzuci7O5aCLy6On3yJj/0mgny8fpXpXoLueou5BNZpL1T/FhA8mEH8SVq16tJvxTSEfpu/FeVYJd5M8ybvJhURrrwhU/rHK91RGuvCFT+scrqHLL9NyzRoiyAtJsNtqxoJ1bPvTHBtml7nHOzRYZDjNyMl+NP6EkpJTHKM9rXC+F7eJzT4PwU+3ItH4Yppj+e4Rty/NaLuIPHcuA/8T4Vu9f9BCqpXFo+FiDpI7bTl3bPOB0gKl1bTt9ih1rVOn7FJIskLCuLzKsTcfmtJUsttbG6/NLhb7/oVdKc7ks9qyRtu+iOfgwuadihUxZXVwZbSIiwnmhERAFFN07g5/Pj6ylaim6dwc/nx9ZTp5IspZr5KXREW49IIiIC9tReDqbmHrOW9Wi1F4OpuYes5b1YZ5M8yeTCIigQJrqlITT2/Rc4DyZH/ct0o1qW/uZG8d2npv8AwUlW6m/Sj0qTvBFZSPxEk7SST5Sbr8r9SMwuIO0EjoJH7l+ViPOCojXXhCp/WOV7qiNdeEKn9Y5X0OWadNyzRrLVhZAutJsL01Ept70dTi4JLS/L+25zxfx2cB5lvl8qSDe42M/Ra1uWQyFrgL6rBJ3bZ5cneTZSWv8AoXsasdhHwcl5GeK57pvmN/MQoyrf3U9F77StmG2E3I8LHlrT48jhPSqgK2U5dUT0KUuqKYUs3MKjDpFgtfG2Rnk7kvv4+8t51E1v9QpsGkqc2vdxb9Zrm3+9ddkrxZKavFl6IiLAeWEREAUU3TuDn8+PrKVqKbp3Bz+fH1lOnkiylmvkpdERbj0giIgL21F4OpuYes5b1aLUXg6m5h6zlvVhnkzzJ5MIiKBAkupXfS+Rn+5SlRbUrvpfIz8XKUrbSwR6FHBFc6QZaaQHbjd+JXnW01lhw1L8snWcPOAD6QVq1kkrSZimrSaCojXXhCp/WOV7qjNfYsOkagE7XB31mtcOsrqHLL9NyyPrd6nUe/V1Oz+2HG1r2Zd56q0ine5JRYqqSUj8mywOWTnmw8exrs/L4VfN2i2aZu0Wy2ERFgPMPPpGlEsMkZ2PY5nGNoI2jyrnmpp3Rvcx7cLmktcDxEZELo5U1um0O9173cUrWSDK2dsLs+PNt/8AyWig/satNLu4kSWz1XnwVtO4C9pY8vK4D961i+1FUb3KyQC5Y5rwDx4SDb0LSa2dGIhReceWEREOBRTdO4Ofz4+spWopuncHP58fWU6eSLKWa+Sl0RFuPSCIiAvbUXg6m5h6zlvVotReDqbmHrOW9WGeTPMnkwiIoECT6lM/Ku4u4HRc/vUoWk1RitT3/Sc49Hc/7T0rdrdTVoo9GkvQiL65w/k32y7ppPlsW/g5RhT/AE7S75TvFrkDEPK3PL8POoAs9aNpXM2ojad/IVJbo/Cc/wCy/wBGNXaqR3R+E5/2X+jGu0OTumyZGlbe5JTYaSR+XdyHy2a0Db5SVUoCvfUmk3rR9O3PNmM323eS/o7pWVn6S7UO0LG7REWQwBQjdYoMdIyUA3if48mPsHcf6QZ4eJTda/T9AJ6WaIi+JjsOzvgLszOzugFODtJMspy6ZJnPpQLLxYrC3HpHRtJLjjY47XNa428JAP719V5tG/kIv1cfVC9K898nlPkIiLhwKKbp3Bz+fH1lK1FN07g5/Pj6ynTyRZSzXyUuiItx6QREQF7ai8HU3MPWct6tFqLwdTcw9Zy3qwzyZ5k8mEARe/QdOZKiMDiIeea0gn+HnUUruxyKu7E30bTb3ExngaAfLx+lelZReglY9RKx+Sq+0xRmGZzeK+JvNJNv4eZQjds1uraTSYjpqySKMwxuwtItiLngn0BVxU69aQktjr5nW2XI/h4lXUh1Iqq0+tF4qkt0bhOf9l/oxry9t9byyXpC1VbWPmkMkry97rXcdpsAB6AFGnTcXcjSouDvc/Wj6ffJWRi/duYzLM904DIeddERxhoDQAAAAAMgAMgAFznTzuje17HYXNIc0jaHA3BHnW37b63lkvSF2pByO1abnazL3RUR231vLJekJ231vLJekKvYfko+ml5L3RUR231vLJekJ231vLJOkJsPyd+ml5PzrlRGGunaW4QXue3bbA44m2v4itMF6tJaSlqHh80jpHAYQXbQ25Nulx6V5QVoXBrXHcv3VT/oab9TH1QtqqEp9aKuNjWMqpGtaA1oByAGwBfTtvreWS9IVDotu9zLLTtu9y90VEdt9byyXpCdt9byyXpC5sPyc+ml5L3UU3TuDn8+PrKs+2+t5ZL0heev1hqZmYJah72EglrjlcbF2NFp3JQ07jJO5rCsLJWFoNQREQF7ai8HU3MPWct6qDpNZquJjWR1MjWNya0HIDbl0r69t9byyXpCzyotu9zJLTttu5e6luqNEWsdIR39g3mjj85PoXLfbfW8sl6QvazdF0mAANIzADIC4yHQpQpdLuydKh0u7OukXI3uj6U+cp+kfwT3R9KfOU/SP4K40Ek/pC8Lt+jxdaRViiIAiIgCIiAIiIAiIgCIiAIiIAiIgCIiAIiIAiIgCIiAIiIAiI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data:image/jpeg;base64,/9j/4AAQSkZJRgABAQAAAQABAAD/2wCEAAkGBxQSEBQUEg8UFBQXGBQUFBcVGRQWFhQUGRcYFxQWFBUYHiggGB4nHBQWITEhJSkrLi4uFx8zODMsNyotLisBCgoKDg0OGxAQGzEfHSQsLCwsLCw0NzgsLCwsLCwsLCwsLDc3LCwsLCwsLCwsLCwsLCwsLCwsLCwsLCwrNysrK//AABEIAOcA2gMBIgACEQEDEQH/xAAcAAEAAgMBAQEAAAAAAAAAAAAABgcBBQgEAwL/xABSEAABAwICAwgLCwgJBQAAAAABAAIDBBESIQUGMQcTNUFUcpGyFBYiMlFhcYGh0tMXGCM2U1V0kpOisTNCUnODwdHjCBViZGWks8LhNEOCw/D/xAAZAQEAAwEBAAAAAAAAAAAAAAAAAgMEAQX/xAAoEQACAQMDAwMFAQAAAAAAAAAAAQIDETIEEzESIVEiYXEUQUJi0ZH/2gAMAwEAAhEDEQA/ALxREQBERAEREAREQBERAEREAXLFdoLs/WSopTLve+1VUMeHFhwmR/e3F+9tt411OucdXfjk76XWdWZASD3vrfnR32A9qnvfG/OjvsB7VXatHVaw4HubvDzhJF/D49i45JckZSS5Ku974350d9gPap73xvzo77Ae1Vmds/8Adn//AHmX4n1tDGlz4XNaNpcQAPKSLKO5Ejux8lbe98b86O+wHtUP9H1vzo77Ae1UzfuiYxaloZqgkZPHcQDwXlcMxs7wO/C/kNVU1AIrZJAw5bzR44GFptk+Y/Cu4x3JYDxjOw65JHXOK5IHX7jlNE/ezpdz5dgiipjLLxWuxkhLRmO6dYC+ZWxh3AA5oJ0k9pIza6Blx4jhmI6CVYuj9LRQMwQ0RjbmbNyuTmXONruJNyScySSV6u2f+7P6f+Fzcic3YeSs/e+N+dHfYD2qe98b86O+wHtVZnbP/dn9P/Cds/8Adn9P/CbkRuw8lZ+98b86O+wHtU974350d9gPaq2NF6a36TBvLmZE3OzK2WzxrbKSafBNSTV0cybmdB2NrPHBix7zNWQ4rWxb3FOzFa5tfDey6aXOOp3xxf8AS9I9WoXRy6dMoiIAiIgPhXVscMbpJZGxxtF3OcQGtHhJKozWXd4l34ihp496aXDHOHudJnk5rWubgHiNznxLcf0i9NPjpqenZI5omc90gFrPYzDZrjt2uBtsPmXP6A7X0VOZIInutd8bHm2y7mgm3izXrVH7lO6y1rG0mkJMOHKKod3uHMhkx/NtsDtlrA2tc3ex1wCDcHMW2eZAZREQBEXi0lpWGnbinnjiGZu9zW3A761zna42ID2rnDV745O+l1nVmVgae3bqCHE2BslS9psMI3uNxt8o7O18rhp8VxmqKn1olGkpK+n+AldLLKzvZN7MmK47ptnZOIuWoDsK6hetmuZoHHf3wxtJO9h3dSPA4wxrsR8trbFD9T9K6V01RhrK+KlZH8FNMxjn1Mjw0EZdy1oIIza4HLzHe6K3NhSzumjtNLfEJqhwlluNju6aQ13jGfjUZEJ8fw/dNrJparaHUmj444nXwzVN2lwBtdsAfi4si63EvnHqpUyPEla11c8bG1Bj7HYbkkx07XBmdx32I2aM1J+x6/5Zn3PUWex6/wCWZ9z1FBtvyVtv3MCqrhkKeMDzeus9l1/J4/R66dj1/wAsz7nqJ2PX/LM+56i5/pHv+w7Lr+Tx+j107Lr+Tx+j107Hr/lmfc9ROx6/5Zn3PUTv7jv+w7Lr+Tx+j107Lr+Tx+j107Hr/lmfc9ROx6/5Zn3PUTv7ne/uevRc9U6S00TWsscxa+LKw74+NbdajRcVUJPh5GuZY5DDfFlbY0eNbdWR4LYcf05w1O+OL/pekerULo5c46nfHF/0vSPVqF0cpEzKIiAIiICtt3nQbqjRe+MaXOp5BMbAk71hc2XIbALtcTxBhXMxXb08Ye0tIuCCCPCCLELkPXzVxtBWyQMmZKwWexzDchjicLZAO9cBtHgseNAaOhnMcjHjaxzXjytNx+C7O0RXMlpoZYwBG+KORnEAxzQ5uWVgAQuKwt3X6010kEcElVNvDI2sZGDgYYgA1ocG2xizbAuugOnNM7o2jaXGJK2MvYcLmR/CPxcbbNvnfI+Djsq407u9gsIo6IhxvZ85Fm5ix3tnfZXyxC2W1UfdLICYad3TtJVYs+rdGz9CD4Iect7o7OM2USllLyXOJLiSXOJuXE5kknMlfeg0ZNO7DDBJK7IWja5xFzYXsMrq4NUtwtzhHJXzYNjnQRi7rZENdLewJzBAB8RQFR6J0NPVSCOngkmfkcMbS6wuBdxGTRcgXNgFIdStWWyaaioqxlxvksUzGuIzYx5IxN/tN4l1FoTQdPSRiOmp44W5XDGgFxAAu921zrAZkklUFq78cnfS6zqzIDoLR+jYqeMRwRMijFyGRtDGgnabBa6q0A573O7Je25JsL5X4tq3qLjinyRlFS5I72tu5XJ0H1k7W3crk6D6ykSKO3EjtRI72tu5XJ0H1k7W3crk6D6ykSJtxG1Ejva27lcnQfWTtbdyuToPrKRIm3EbUSO9rbuVydB9ZO1t3K5Og+spEibcRtRNTovQ5hkxGdz8iLHZnbPafAtsiKSSXBOMUlZHOGp3xxf9L0j1ahdHLnHU744v+l6R6tQujl06ZRFi6AEqLa5a/wBHo2zZ3kyuGJsUYxSFuzEdjWi97FxF7G17G0F3R92MQudT6OIdICWyTkBzGEW/IjMPN75kWy2O4qGq6l8j3Pke573Euc5xu5zjtJPGgLB133XKusdhgLqSCxGFjvhH57XyAAjIbG2tc5lfjcl1Dh0t2Tv00ke87zh3vBnj3y98QPyY6VXaur+jTUgS1seeJzIHjwWY6Rpv4/hG+lAe/wBwFglB/rJxjxA4DCMZZfNu+CQC5GV8PmWd3rVECjp6mniAbTNbTva382n/AO34yGuy/aE+EqZbstJLJoeo3qbe8AbJIMvhI2uBcy+1vEctuGxyJWu1Ul/rLVl0YlE8rqeeBxeS4icNdgDybm4vGeM7CgOa6OldK9rG4cTiGjE5rG3Oy73kNb5SQFeWqe4W1rg+vqMdrHeYbhp8IfIcyL+ADyqiZGkGxBB2EHKx4wV1PuOadNXomEvdeSLFBIeZ+Tv48BYgJVonQ0FK0sp4I4Wk3IjaG3PhNtu1e9flzwMyQB41436YgBsZmeY39IXLpHG0uT2rnLV345O+l1nVmV9y6egH/dB8gcfwCoHViQO1wLmm4NVVkeQtlsiafAUk+DpFERdOhERAEREAREQBERAEREBzhqd8cX/S9I9WoXRy5x1O+OL/AKXpHq1C6OQAlVHu5a99jxdg07/hpW3mcDnHEb9yCDk91uP83nBW3IbAnwZrjXWzTbq2tnqXC2+vLgMhhYO5jabcYaGjzIDVFy9GjtHyVErIoY3SSPNmtaLknb5hYXJOQAJK8zQuoNyXVCOj0dHK6JvZM0ZkkeR3Ya/NkYJzADcNwMib7UBy+Qp3uM6d7F0tBidaOa8ElzYd1+TO0Dvw3bfImwvZQQr0aOq3QzRysALo3skaDexc1wcL24rhAdPbtekN50LUWcWukMcIyvfE8F7T4Lsa/NVn/R91iMNa+kc74OdpcwWvadgBFjfIFgffL81vjX23btZm1lFot8bxgmbLO9gwkteAxguRssTM3yg+BVVomvMFRFMMV45GSdyS09y4GwcNmxAY0r+Xl/WSdYqwNxnT74JZoGyFola14GWbo73tfYcL+IbG+JV3WzB8j3gWxOc6221yTb0r06E0k6nqI5WnNjgT427HN84uFySurEZK6aOh5p3P757nc4k/ivmsMdcAjYQCPIc1lYGeY7/cKttSfjW36RU9SVWSqi0fpxlDrA6pla9zI56guDLFxuHsFrkDa4cavocs06XlnVgWVUw3eqDktX9WH2iz7vdByWr+rD7RaTYWwiqf3e6DktX9WH2ie73Qclq/qw+0QFsIqn93ug5LV/Vh9onu90HJav6sPtEBbCKp/d7oOS1f1YfaJ7vdByWr+rD7RAWwiqf3e6DktX9WH2ie73Qclq/qw+0QFsIqn93ug5LV/Vh9onu90HJav6sPtEBCNTvji/6XpHq1C6OXM+5xpBtRrSydgIbLPWytDrYg18c7wHWyvZy6YQGJBcEeHJcT6SozDNJE7vo3vjdkRm1xacjmNi7ZcFzbu6ap9iVvZTAN6qi5xF82z7ZB5HXxDxl2zJAVi3jXZGtEgdo2qc0gtdTTkEbCDE4ghcbNXQOjdaGy6oyudMGyxwvpX2LgQ++CIXOZLmFhNsszszAA5+usIiA+0tU9zGMc4lrMWAcTcRu63lOa+KIgC/TV+UQF56h1u+6PhOV2N3o2tkWdyL+DKx86kCrrcfrrsnhJFwWygZbDZjiBt4mXPjHhVirFUVpHnVY2mwoFpbc33+eWXswt3x7n4d6vbESbXxi6nqKMZOPBGM3Hgrf3Khy4/Y/zE9yocuP2P8xWQilvT8k9+fkrf3Khy4/Y/wAxanWjUPsOmM3ZW+Wc1uHe8PfG174z+Ct5RTdO4Ofz4+spwqyckidOtNySbKYKwiLUbQiIgLa1S3F+zqKGp/rHe99aXYN4x4bOLbYt9F9ngW3973/i3+W/nKT7kOmg3R1NFIQG4Dgd4CXu7k+LxqygVxSTIqSfBR3ve/8AFv8ALfzk973/AIt/lv5yvJF0kVTqVuOf1fXQ1f8AWG+73vncbzgxY43s77fTa2O+w7FaqyiAKP666qw6SpnQzDMXdE8d9HJbJwPg8I4x5lIFgoDi3TuiJKOokp5mgSRuwuANxsuCDxgggjxFfOm0k+OGaFtsE2DGCONjsTCDxHaPISugN1TQMOkXgCzJYrtEwFy4XzjeMsTQb24wSSOMGgNK6Nkp5XRytwub0EHYWnjB8KipJ9iEZxk7I8SIikTCIiAIiICVbm1bvVfHc2EgdEbkDN1i3y901ot4SFdK560HUCOpgkOxksTzxZNeCc+LYuhQs1dd0zHqV3TCIizmUIiIAopuncHP58fWUrUU3TuDn8+PrKdPJFlLNfJS6Ii3HpBERAXtqLwdTcw9dysTVrTOyKR3gDCeqT+HR4FXeovB1NzD1nLeg+BY3Lpm2ef1uE2y0EWr0BpDfohc923uX+XiPnGa2i1p3VzfF3V0ERF06FqdYtIbzEbHundy3xeF3m/gtqSoDp+t32dxBOFvct820jyn9yrqy6YlVafTE1yrbdjP/S/t/wD1KyVV+7BKd9p28QY9w8N3OAPUCz0czLp8yvERFsN4REQBERAZC6D0BUb5SQPuXF0UZJN7l2EYr+dc+BXhuf1Bfo6Am2QczLwNeQL+OwB86or4mfUr0pkiREWUwhERAFFN07g5/Pj6ylaim6dwc/nx9ZTp5IspZr5KXREW49IIiIC9tReDqbmHrOW9Wi1F4OpuYes5b1YZ5M8yeTPdoauMMrXX7k5P5v8AxtU/Y64BBuDmPIqyUx1TrccRYdrMhzTs6Mx0K2jP8S/Tz/Fm/REWk2Hg01V71A9w22s3ynIKvlJtc6jOOPyvP4D9/oUZWStK8rGHUSvKwVNbqFQHaQcAD3DI2HxnDjuPM8dCuVUdugyh2kqgjiLG+dsbWn0tK7QXqO6ZepkdREWo2hERAEREBlW3uSzXo5G2Hcynz4mtKqQKydx3bVfsP/aq6q9LKq69DLJREWI84IiIAopuncHP58fWUrUU3TuDn8+PrKdPJFlLNfJS6Ii3HpBERAXtqLwdTcw9Zy3q0WovB1NzD1nLerDPJnmTyYWy1eqt7qG32O7g+c5ekBa1AVFOzuci7O5aCLy6On3yJj/0mgny8fpXpXoLueou5BNZpL1T/FhA8mEH8SVq16tJvxTSEfpu/FeVYJd5M8ybvJhURrrwhU/rHK91RGuvCFT+scrqHLL9NyzRoiyAtJsNtqxoJ1bPvTHBtml7nHOzRYZDjNyMl+NP6EkpJTHKM9rXC+F7eJzT4PwU+3ItH4Yppj+e4Rty/NaLuIPHcuA/8T4Vu9f9BCqpXFo+FiDpI7bTl3bPOB0gKl1bTt9ih1rVOn7FJIskLCuLzKsTcfmtJUsttbG6/NLhb7/oVdKc7ks9qyRtu+iOfgwuadihUxZXVwZbSIiwnmhERAFFN07g5/Pj6ylaim6dwc/nx9ZTp5IspZr5KXREW49IIiIC9tReDqbmHrOW9Wi1F4OpuYes5b1YZ5M8yeTCIigQJrqlITT2/Rc4DyZH/ct0o1qW/uZG8d2npv8AwUlW6m/Sj0qTvBFZSPxEk7SST5Sbr8r9SMwuIO0EjoJH7l+ViPOCojXXhCp/WOV7qiNdeEKn9Y5X0OWadNyzRrLVhZAutJsL01Ept70dTi4JLS/L+25zxfx2cB5lvl8qSDe42M/Ra1uWQyFrgL6rBJ3bZ5cneTZSWv8AoXsasdhHwcl5GeK57pvmN/MQoyrf3U9F77StmG2E3I8LHlrT48jhPSqgK2U5dUT0KUuqKYUs3MKjDpFgtfG2Rnk7kvv4+8t51E1v9QpsGkqc2vdxb9Zrm3+9ddkrxZKavFl6IiLAeWEREAUU3TuDn8+PrKVqKbp3Bz+fH1lOnkiylmvkpdERbj0giIgL21F4OpuYes5b1aLUXg6m5h6zlvVhnkzzJ5MIiKBAkupXfS+Rn+5SlRbUrvpfIz8XKUrbSwR6FHBFc6QZaaQHbjd+JXnW01lhw1L8snWcPOAD6QVq1kkrSZimrSaCojXXhCp/WOV7qjNfYsOkagE7XB31mtcOsrqHLL9NyyPrd6nUe/V1Oz+2HG1r2Zd56q0ine5JRYqqSUj8mywOWTnmw8exrs/L4VfN2i2aZu0Wy2ERFgPMPPpGlEsMkZ2PY5nGNoI2jyrnmpp3Rvcx7cLmktcDxEZELo5U1um0O9173cUrWSDK2dsLs+PNt/8AyWig/satNLu4kSWz1XnwVtO4C9pY8vK4D961i+1FUb3KyQC5Y5rwDx4SDb0LSa2dGIhReceWEREOBRTdO4Ofz4+spWopuncHP58fWU6eSLKWa+Sl0RFuPSCIiAvbUXg6m5h6zlvVotReDqbmHrOW9WGeTPMnkwiIoECT6lM/Ku4u4HRc/vUoWk1RitT3/Sc49Hc/7T0rdrdTVoo9GkvQiL65w/k32y7ppPlsW/g5RhT/AE7S75TvFrkDEPK3PL8POoAs9aNpXM2ojad/IVJbo/Cc/wCy/wBGNXaqR3R+E5/2X+jGu0OTumyZGlbe5JTYaSR+XdyHy2a0Db5SVUoCvfUmk3rR9O3PNmM323eS/o7pWVn6S7UO0LG7REWQwBQjdYoMdIyUA3if48mPsHcf6QZ4eJTda/T9AJ6WaIi+JjsOzvgLszOzugFODtJMspy6ZJnPpQLLxYrC3HpHRtJLjjY47XNa428JAP719V5tG/kIv1cfVC9K898nlPkIiLhwKKbp3Bz+fH1lK1FN07g5/Pj6ynTyRZSzXyUuiItx6QREQF7ai8HU3MPWct6tFqLwdTcw9Zy3qwzyZ5k8mEARe/QdOZKiMDiIeea0gn+HnUUruxyKu7E30bTb3ExngaAfLx+lelZReglY9RKx+Sq+0xRmGZzeK+JvNJNv4eZQjds1uraTSYjpqySKMwxuwtItiLngn0BVxU69aQktjr5nW2XI/h4lXUh1Iqq0+tF4qkt0bhOf9l/oxry9t9byyXpC1VbWPmkMkry97rXcdpsAB6AFGnTcXcjSouDvc/Wj6ffJWRi/duYzLM904DIeddERxhoDQAAAAAMgAMgAFznTzuje17HYXNIc0jaHA3BHnW37b63lkvSF2pByO1abnazL3RUR231vLJekJ231vLJekKvYfko+ml5L3RUR231vLJekJ231vLJOkJsPyd+ml5PzrlRGGunaW4QXue3bbA44m2v4itMF6tJaSlqHh80jpHAYQXbQ25Nulx6V5QVoXBrXHcv3VT/oab9TH1QtqqEp9aKuNjWMqpGtaA1oByAGwBfTtvreWS9IVDotu9zLLTtu9y90VEdt9byyXpCdt9byyXpC5sPyc+ml5L3UU3TuDn8+PrKs+2+t5ZL0heev1hqZmYJah72EglrjlcbF2NFp3JQ07jJO5rCsLJWFoNQREQF7ai8HU3MPWct6qDpNZquJjWR1MjWNya0HIDbl0r69t9byyXpCzyotu9zJLTttu5e6luqNEWsdIR39g3mjj85PoXLfbfW8sl6QvazdF0mAANIzADIC4yHQpQpdLuydKh0u7OukXI3uj6U+cp+kfwT3R9KfOU/SP4K40Ek/pC8Lt+jxdaRViiIAiIgCIiAIiIAiIgCIiAIiIAiIgCIiAIiIAiIgCIiAIiIAiI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data:image/jpeg;base64,/9j/4AAQSkZJRgABAQAAAQABAAD/2wCEAAkGBxQSEBQUEg8UFBQXGBQUFBcVGRQWFhQUGRcYFxQWFBUYHiggGB4nHBQWITEhJSkrLi4uFx8zODMsNyotLisBCgoKDg0OGxAQGzEfHSQsLCwsLCw0NzgsLCwsLCwsLCwsLDc3LCwsLCwsLCwsLCwsLCwsLCwsLCwsLCwrNysrK//AABEIAOcA2gMBIgACEQEDEQH/xAAcAAEAAgMBAQEAAAAAAAAAAAAABgcBBQgEAwL/xABSEAABAwICAwgLCwgJBQAAAAABAAIDBBESIQUGMQcTNUFUcpGyFBYiMlFhcYGh0tMXGCM2U1V0kpOisTNCUnODwdHjCBViZGWks8LhNEOCw/D/xAAZAQEAAwEBAAAAAAAAAAAAAAAAAgMEAQX/xAAoEQACAQMDAwMFAQAAAAAAAAAAAQIDETIEEzESIVEiYXEUQUJi0ZH/2gAMAwEAAhEDEQA/ALxREQBERAEREAREQBERAEREAXLFdoLs/WSopTLve+1VUMeHFhwmR/e3F+9tt411OucdXfjk76XWdWZASD3vrfnR32A9qnvfG/OjvsB7VXatHVaw4HubvDzhJF/D49i45JckZSS5Ku974350d9gPap73xvzo77Ae1Vmds/8Adn//AHmX4n1tDGlz4XNaNpcQAPKSLKO5Ejux8lbe98b86O+wHtUP9H1vzo77Ae1UzfuiYxaloZqgkZPHcQDwXlcMxs7wO/C/kNVU1AIrZJAw5bzR44GFptk+Y/Cu4x3JYDxjOw65JHXOK5IHX7jlNE/ezpdz5dgiipjLLxWuxkhLRmO6dYC+ZWxh3AA5oJ0k9pIza6Blx4jhmI6CVYuj9LRQMwQ0RjbmbNyuTmXONruJNyScySSV6u2f+7P6f+Fzcic3YeSs/e+N+dHfYD2qe98b86O+wHtVZnbP/dn9P/Cds/8Adn9P/CbkRuw8lZ+98b86O+wHtU974350d9gPaq2NF6a36TBvLmZE3OzK2WzxrbKSafBNSTV0cybmdB2NrPHBix7zNWQ4rWxb3FOzFa5tfDey6aXOOp3xxf8AS9I9WoXRy6dMoiIAiIgPhXVscMbpJZGxxtF3OcQGtHhJKozWXd4l34ihp496aXDHOHudJnk5rWubgHiNznxLcf0i9NPjpqenZI5omc90gFrPYzDZrjt2uBtsPmXP6A7X0VOZIInutd8bHm2y7mgm3izXrVH7lO6y1rG0mkJMOHKKod3uHMhkx/NtsDtlrA2tc3ex1wCDcHMW2eZAZREQBEXi0lpWGnbinnjiGZu9zW3A761zna42ID2rnDV745O+l1nVmVgae3bqCHE2BslS9psMI3uNxt8o7O18rhp8VxmqKn1olGkpK+n+AldLLKzvZN7MmK47ptnZOIuWoDsK6hetmuZoHHf3wxtJO9h3dSPA4wxrsR8trbFD9T9K6V01RhrK+KlZH8FNMxjn1Mjw0EZdy1oIIza4HLzHe6K3NhSzumjtNLfEJqhwlluNju6aQ13jGfjUZEJ8fw/dNrJparaHUmj444nXwzVN2lwBtdsAfi4si63EvnHqpUyPEla11c8bG1Bj7HYbkkx07XBmdx32I2aM1J+x6/5Zn3PUWex6/wCWZ9z1FBtvyVtv3MCqrhkKeMDzeus9l1/J4/R66dj1/wAsz7nqJ2PX/LM+56i5/pHv+w7Lr+Tx+j107Lr+Tx+j107Hr/lmfc9ROx6/5Zn3PUTv7jv+w7Lr+Tx+j107Lr+Tx+j107Hr/lmfc9ROx6/5Zn3PUTv7ne/uevRc9U6S00TWsscxa+LKw74+NbdajRcVUJPh5GuZY5DDfFlbY0eNbdWR4LYcf05w1O+OL/pekerULo5c46nfHF/0vSPVqF0cpEzKIiAIiICtt3nQbqjRe+MaXOp5BMbAk71hc2XIbALtcTxBhXMxXb08Ye0tIuCCCPCCLELkPXzVxtBWyQMmZKwWexzDchjicLZAO9cBtHgseNAaOhnMcjHjaxzXjytNx+C7O0RXMlpoZYwBG+KORnEAxzQ5uWVgAQuKwt3X6010kEcElVNvDI2sZGDgYYgA1ocG2xizbAuugOnNM7o2jaXGJK2MvYcLmR/CPxcbbNvnfI+Djsq407u9gsIo6IhxvZ85Fm5ix3tnfZXyxC2W1UfdLICYad3TtJVYs+rdGz9CD4Iect7o7OM2USllLyXOJLiSXOJuXE5kknMlfeg0ZNO7DDBJK7IWja5xFzYXsMrq4NUtwtzhHJXzYNjnQRi7rZENdLewJzBAB8RQFR6J0NPVSCOngkmfkcMbS6wuBdxGTRcgXNgFIdStWWyaaioqxlxvksUzGuIzYx5IxN/tN4l1FoTQdPSRiOmp44W5XDGgFxAAu921zrAZkklUFq78cnfS6zqzIDoLR+jYqeMRwRMijFyGRtDGgnabBa6q0A573O7Je25JsL5X4tq3qLjinyRlFS5I72tu5XJ0H1k7W3crk6D6ykSKO3EjtRI72tu5XJ0H1k7W3crk6D6ykSJtxG1Ejva27lcnQfWTtbdyuToPrKRIm3EbUSO9rbuVydB9ZO1t3K5Og+spEibcRtRNTovQ5hkxGdz8iLHZnbPafAtsiKSSXBOMUlZHOGp3xxf9L0j1ahdHLnHU744v+l6R6tQujl06ZRFi6AEqLa5a/wBHo2zZ3kyuGJsUYxSFuzEdjWi97FxF7G17G0F3R92MQudT6OIdICWyTkBzGEW/IjMPN75kWy2O4qGq6l8j3Pke573Euc5xu5zjtJPGgLB133XKusdhgLqSCxGFjvhH57XyAAjIbG2tc5lfjcl1Dh0t2Tv00ke87zh3vBnj3y98QPyY6VXaur+jTUgS1seeJzIHjwWY6Rpv4/hG+lAe/wBwFglB/rJxjxA4DCMZZfNu+CQC5GV8PmWd3rVECjp6mniAbTNbTva382n/AO34yGuy/aE+EqZbstJLJoeo3qbe8AbJIMvhI2uBcy+1vEctuGxyJWu1Ul/rLVl0YlE8rqeeBxeS4icNdgDybm4vGeM7CgOa6OldK9rG4cTiGjE5rG3Oy73kNb5SQFeWqe4W1rg+vqMdrHeYbhp8IfIcyL+ADyqiZGkGxBB2EHKx4wV1PuOadNXomEvdeSLFBIeZ+Tv48BYgJVonQ0FK0sp4I4Wk3IjaG3PhNtu1e9flzwMyQB41436YgBsZmeY39IXLpHG0uT2rnLV345O+l1nVmV9y6egH/dB8gcfwCoHViQO1wLmm4NVVkeQtlsiafAUk+DpFERdOhERAEREAREQBERAEREBzhqd8cX/S9I9WoXRy5x1O+OL/AKXpHq1C6OQAlVHu5a99jxdg07/hpW3mcDnHEb9yCDk91uP83nBW3IbAnwZrjXWzTbq2tnqXC2+vLgMhhYO5jabcYaGjzIDVFy9GjtHyVErIoY3SSPNmtaLknb5hYXJOQAJK8zQuoNyXVCOj0dHK6JvZM0ZkkeR3Ya/NkYJzADcNwMib7UBy+Qp3uM6d7F0tBidaOa8ElzYd1+TO0Dvw3bfImwvZQQr0aOq3QzRysALo3skaDexc1wcL24rhAdPbtekN50LUWcWukMcIyvfE8F7T4Lsa/NVn/R91iMNa+kc74OdpcwWvadgBFjfIFgffL81vjX23btZm1lFot8bxgmbLO9gwkteAxguRssTM3yg+BVVomvMFRFMMV45GSdyS09y4GwcNmxAY0r+Xl/WSdYqwNxnT74JZoGyFola14GWbo73tfYcL+IbG+JV3WzB8j3gWxOc6221yTb0r06E0k6nqI5WnNjgT427HN84uFySurEZK6aOh5p3P757nc4k/ivmsMdcAjYQCPIc1lYGeY7/cKttSfjW36RU9SVWSqi0fpxlDrA6pla9zI56guDLFxuHsFrkDa4cavocs06XlnVgWVUw3eqDktX9WH2iz7vdByWr+rD7RaTYWwiqf3e6DktX9WH2ie73Qclq/qw+0QFsIqn93ug5LV/Vh9onu90HJav6sPtEBbCKp/d7oOS1f1YfaJ7vdByWr+rD7RAWwiqf3e6DktX9WH2ie73Qclq/qw+0QFsIqn93ug5LV/Vh9onu90HJav6sPtEBCNTvji/6XpHq1C6OXM+5xpBtRrSydgIbLPWytDrYg18c7wHWyvZy6YQGJBcEeHJcT6SozDNJE7vo3vjdkRm1xacjmNi7ZcFzbu6ap9iVvZTAN6qi5xF82z7ZB5HXxDxl2zJAVi3jXZGtEgdo2qc0gtdTTkEbCDE4ghcbNXQOjdaGy6oyudMGyxwvpX2LgQ++CIXOZLmFhNsszszAA5+usIiA+0tU9zGMc4lrMWAcTcRu63lOa+KIgC/TV+UQF56h1u+6PhOV2N3o2tkWdyL+DKx86kCrrcfrrsnhJFwWygZbDZjiBt4mXPjHhVirFUVpHnVY2mwoFpbc33+eWXswt3x7n4d6vbESbXxi6nqKMZOPBGM3Hgrf3Khy4/Y/zE9yocuP2P8xWQilvT8k9+fkrf3Khy4/Y/wAxanWjUPsOmM3ZW+Wc1uHe8PfG174z+Ct5RTdO4Ofz4+spwqyckidOtNySbKYKwiLUbQiIgLa1S3F+zqKGp/rHe99aXYN4x4bOLbYt9F9ngW3973/i3+W/nKT7kOmg3R1NFIQG4Dgd4CXu7k+LxqygVxSTIqSfBR3ve/8AFv8ALfzk973/AIt/lv5yvJF0kVTqVuOf1fXQ1f8AWG+73vncbzgxY43s77fTa2O+w7FaqyiAKP666qw6SpnQzDMXdE8d9HJbJwPg8I4x5lIFgoDi3TuiJKOokp5mgSRuwuANxsuCDxgggjxFfOm0k+OGaFtsE2DGCONjsTCDxHaPISugN1TQMOkXgCzJYrtEwFy4XzjeMsTQb24wSSOMGgNK6Nkp5XRytwub0EHYWnjB8KipJ9iEZxk7I8SIikTCIiAIiICVbm1bvVfHc2EgdEbkDN1i3y901ot4SFdK560HUCOpgkOxksTzxZNeCc+LYuhQs1dd0zHqV3TCIizmUIiIAopuncHP58fWUrUU3TuDn8+PrKdPJFlLNfJS6Ii3HpBERAXtqLwdTcw9dysTVrTOyKR3gDCeqT+HR4FXeovB1NzD1nLeg+BY3Lpm2ef1uE2y0EWr0BpDfohc923uX+XiPnGa2i1p3VzfF3V0ERF06FqdYtIbzEbHundy3xeF3m/gtqSoDp+t32dxBOFvct820jyn9yrqy6YlVafTE1yrbdjP/S/t/wD1KyVV+7BKd9p28QY9w8N3OAPUCz0czLp8yvERFsN4REQBERAZC6D0BUb5SQPuXF0UZJN7l2EYr+dc+BXhuf1Bfo6Am2QczLwNeQL+OwB86or4mfUr0pkiREWUwhERAFFN07g5/Pj6ylaim6dwc/nx9ZTp5IspZr5KXREW49IIiIC9tReDqbmHrOW9Wi1F4OpuYes5b1YZ5M8yeTPdoauMMrXX7k5P5v8AxtU/Y64BBuDmPIqyUx1TrccRYdrMhzTs6Mx0K2jP8S/Tz/Fm/REWk2Hg01V71A9w22s3ynIKvlJtc6jOOPyvP4D9/oUZWStK8rGHUSvKwVNbqFQHaQcAD3DI2HxnDjuPM8dCuVUdugyh2kqgjiLG+dsbWn0tK7QXqO6ZepkdREWo2hERAEREBlW3uSzXo5G2Hcynz4mtKqQKydx3bVfsP/aq6q9LKq69DLJREWI84IiIAopuncHP58fWUrUU3TuDn8+PrKdPJFlLNfJS6Ii3HpBERAXtqLwdTcw9Zy3q0WovB1NzD1nLerDPJnmTyYWy1eqt7qG32O7g+c5ekBa1AVFOzuci7O5aCLy6On3yJj/0mgny8fpXpXoLueou5BNZpL1T/FhA8mEH8SVq16tJvxTSEfpu/FeVYJd5M8ybvJhURrrwhU/rHK91RGuvCFT+scrqHLL9NyzRoiyAtJsNtqxoJ1bPvTHBtml7nHOzRYZDjNyMl+NP6EkpJTHKM9rXC+F7eJzT4PwU+3ItH4Yppj+e4Rty/NaLuIPHcuA/8T4Vu9f9BCqpXFo+FiDpI7bTl3bPOB0gKl1bTt9ih1rVOn7FJIskLCuLzKsTcfmtJUsttbG6/NLhb7/oVdKc7ks9qyRtu+iOfgwuadihUxZXVwZbSIiwnmhERAFFN07g5/Pj6ylaim6dwc/nx9ZTp5IspZr5KXREW49IIiIC9tReDqbmHrOW9Wi1F4OpuYes5b1YZ5M8yeTCIigQJrqlITT2/Rc4DyZH/ct0o1qW/uZG8d2npv8AwUlW6m/Sj0qTvBFZSPxEk7SST5Sbr8r9SMwuIO0EjoJH7l+ViPOCojXXhCp/WOV7qiNdeEKn9Y5X0OWadNyzRrLVhZAutJsL01Ept70dTi4JLS/L+25zxfx2cB5lvl8qSDe42M/Ra1uWQyFrgL6rBJ3bZ5cneTZSWv8AoXsasdhHwcl5GeK57pvmN/MQoyrf3U9F77StmG2E3I8LHlrT48jhPSqgK2U5dUT0KUuqKYUs3MKjDpFgtfG2Rnk7kvv4+8t51E1v9QpsGkqc2vdxb9Zrm3+9ddkrxZKavFl6IiLAeWEREAUU3TuDn8+PrKVqKbp3Bz+fH1lOnkiylmvkpdERbj0giIgL21F4OpuYes5b1aLUXg6m5h6zlvVhnkzzJ5MIiKBAkupXfS+Rn+5SlRbUrvpfIz8XKUrbSwR6FHBFc6QZaaQHbjd+JXnW01lhw1L8snWcPOAD6QVq1kkrSZimrSaCojXXhCp/WOV7qjNfYsOkagE7XB31mtcOsrqHLL9NyyPrd6nUe/V1Oz+2HG1r2Zd56q0ine5JRYqqSUj8mywOWTnmw8exrs/L4VfN2i2aZu0Wy2ERFgPMPPpGlEsMkZ2PY5nGNoI2jyrnmpp3Rvcx7cLmktcDxEZELo5U1um0O9173cUrWSDK2dsLs+PNt/8AyWig/satNLu4kSWz1XnwVtO4C9pY8vK4D961i+1FUb3KyQC5Y5rwDx4SDb0LSa2dGIhReceWEREOBRTdO4Ofz4+spWopuncHP58fWU6eSLKWa+Sl0RFuPSCIiAvbUXg6m5h6zlvVotReDqbmHrOW9WGeTPMnkwiIoECT6lM/Ku4u4HRc/vUoWk1RitT3/Sc49Hc/7T0rdrdTVoo9GkvQiL65w/k32y7ppPlsW/g5RhT/AE7S75TvFrkDEPK3PL8POoAs9aNpXM2ojad/IVJbo/Cc/wCy/wBGNXaqR3R+E5/2X+jGu0OTumyZGlbe5JTYaSR+XdyHy2a0Db5SVUoCvfUmk3rR9O3PNmM323eS/o7pWVn6S7UO0LG7REWQwBQjdYoMdIyUA3if48mPsHcf6QZ4eJTda/T9AJ6WaIi+JjsOzvgLszOzugFODtJMspy6ZJnPpQLLxYrC3HpHRtJLjjY47XNa428JAP719V5tG/kIv1cfVC9K898nlPkIiLhwKKbp3Bz+fH1lK1FN07g5/Pj6ynTyRZSzXyUuiItx6QREQF7ai8HU3MPWct6tFqLwdTcw9Zy3qwzyZ5k8mEARe/QdOZKiMDiIeea0gn+HnUUruxyKu7E30bTb3ExngaAfLx+lelZReglY9RKx+Sq+0xRmGZzeK+JvNJNv4eZQjds1uraTSYjpqySKMwxuwtItiLngn0BVxU69aQktjr5nW2XI/h4lXUh1Iqq0+tF4qkt0bhOf9l/oxry9t9byyXpC1VbWPmkMkry97rXcdpsAB6AFGnTcXcjSouDvc/Wj6ffJWRi/duYzLM904DIeddERxhoDQAAAAAMgAMgAFznTzuje17HYXNIc0jaHA3BHnW37b63lkvSF2pByO1abnazL3RUR231vLJekJ231vLJekKvYfko+ml5L3RUR231vLJekJ231vLJOkJsPyd+ml5PzrlRGGunaW4QXue3bbA44m2v4itMF6tJaSlqHh80jpHAYQXbQ25Nulx6V5QVoXBrXHcv3VT/oab9TH1QtqqEp9aKuNjWMqpGtaA1oByAGwBfTtvreWS9IVDotu9zLLTtu9y90VEdt9byyXpCdt9byyXpC5sPyc+ml5L3UU3TuDn8+PrKs+2+t5ZL0heev1hqZmYJah72EglrjlcbF2NFp3JQ07jJO5rCsLJWFoNQREQF7ai8HU3MPWct6qDpNZquJjWR1MjWNya0HIDbl0r69t9byyXpCzyotu9zJLTttu5e6luqNEWsdIR39g3mjj85PoXLfbfW8sl6QvazdF0mAANIzADIC4yHQpQpdLuydKh0u7OukXI3uj6U+cp+kfwT3R9KfOU/SP4K40Ek/pC8Lt+jxdaRViiIAiIgCIiAIiIAiIgCIiAIiIAiIgCIiAIiIAiIgCIiAIiIAiI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056" name="Picture 8" descr="http://deconceptos.com/wp-content/uploads/2008/11/introduccion.jpg"/>
          <p:cNvPicPr>
            <a:picLocks noChangeAspect="1" noChangeArrowheads="1"/>
          </p:cNvPicPr>
          <p:nvPr/>
        </p:nvPicPr>
        <p:blipFill>
          <a:blip r:embed="rId2" cstate="print"/>
          <a:srcRect/>
          <a:stretch>
            <a:fillRect/>
          </a:stretch>
        </p:blipFill>
        <p:spPr bwMode="auto">
          <a:xfrm>
            <a:off x="467544" y="764704"/>
            <a:ext cx="2589854" cy="2736304"/>
          </a:xfrm>
          <a:prstGeom prst="rect">
            <a:avLst/>
          </a:prstGeom>
          <a:noFill/>
        </p:spPr>
      </p:pic>
      <p:pic>
        <p:nvPicPr>
          <p:cNvPr id="3074" name="Picture 2" descr="http://t3.gstatic.com/images?q=tbn:ANd9GcSPW-Sv2u1jlW2I64VWQwm-gI7UG0wWBwNHVZGBT0680olCIyPg"/>
          <p:cNvPicPr>
            <a:picLocks noChangeAspect="1" noChangeArrowheads="1"/>
          </p:cNvPicPr>
          <p:nvPr/>
        </p:nvPicPr>
        <p:blipFill>
          <a:blip r:embed="rId3" cstate="print"/>
          <a:srcRect/>
          <a:stretch>
            <a:fillRect/>
          </a:stretch>
        </p:blipFill>
        <p:spPr bwMode="auto">
          <a:xfrm>
            <a:off x="3779912" y="3140968"/>
            <a:ext cx="3414732" cy="2820266"/>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txBody>
          <a:bodyPr/>
          <a:lstStyle/>
          <a:p>
            <a:pPr algn="l"/>
            <a:r>
              <a:rPr lang="es-ES" sz="2400" dirty="0" smtClean="0">
                <a:solidFill>
                  <a:srgbClr val="003300"/>
                </a:solidFill>
              </a:rPr>
              <a:t>Conclusiones</a:t>
            </a:r>
            <a:endParaRPr lang="es-ES" sz="2400" dirty="0">
              <a:solidFill>
                <a:srgbClr val="003300"/>
              </a:solidFill>
            </a:endParaRPr>
          </a:p>
        </p:txBody>
      </p:sp>
      <p:sp>
        <p:nvSpPr>
          <p:cNvPr id="3" name="2 Marcador de contenido"/>
          <p:cNvSpPr>
            <a:spLocks noGrp="1"/>
          </p:cNvSpPr>
          <p:nvPr>
            <p:ph idx="1"/>
          </p:nvPr>
        </p:nvSpPr>
        <p:spPr>
          <a:xfrm>
            <a:off x="3131840" y="764705"/>
            <a:ext cx="5554960" cy="1944215"/>
          </a:xfrm>
        </p:spPr>
        <p:txBody>
          <a:bodyPr/>
          <a:lstStyle/>
          <a:p>
            <a:pPr lvl="0" algn="just"/>
            <a:r>
              <a:rPr lang="es-ES" sz="1800" i="1" kern="1200" dirty="0" smtClean="0">
                <a:solidFill>
                  <a:srgbClr val="000066"/>
                </a:solidFill>
              </a:rPr>
              <a:t> </a:t>
            </a:r>
            <a:r>
              <a:rPr lang="es-EC" sz="1800" i="1" kern="1200" dirty="0" smtClean="0">
                <a:solidFill>
                  <a:srgbClr val="000066"/>
                </a:solidFill>
              </a:rPr>
              <a:t>Gracias a la encuesta se pudo obtener un  diagnóstico de los riesgos de seguridad existentes en la empresa, de los cuales éste prototipo logró mitigar la pérdida de información que constituye el riesgo de mayor impacto de la empresa.</a:t>
            </a:r>
            <a:endParaRPr lang="en-US" sz="1800" i="1" kern="1200" dirty="0" smtClean="0">
              <a:solidFill>
                <a:srgbClr val="000066"/>
              </a:solidFill>
            </a:endParaRPr>
          </a:p>
          <a:p>
            <a:pPr algn="just">
              <a:buNone/>
            </a:pPr>
            <a:endParaRPr lang="es-ES" sz="1800" i="1" kern="1200" dirty="0">
              <a:solidFill>
                <a:srgbClr val="000066"/>
              </a:solidFill>
            </a:endParaRPr>
          </a:p>
        </p:txBody>
      </p:sp>
      <p:sp>
        <p:nvSpPr>
          <p:cNvPr id="2050" name="AutoShape 2" descr="data:image/jpeg;base64,/9j/4AAQSkZJRgABAQAAAQABAAD/2wCEAAkGBxQSEBQUEg8UFBQXGBQUFBcVGRQWFhQUGRcYFxQWFBUYHiggGB4nHBQWITEhJSkrLi4uFx8zODMsNyotLisBCgoKDg0OGxAQGzEfHSQsLCwsLCw0NzgsLCwsLCwsLCwsLDc3LCwsLCwsLCwsLCwsLCwsLCwsLCwsLCwrNysrK//AABEIAOcA2gMBIgACEQEDEQH/xAAcAAEAAgMBAQEAAAAAAAAAAAAABgcBBQgEAwL/xABSEAABAwICAwgLCwgJBQAAAAABAAIDBBESIQUGMQcTNUFUcpGyFBYiMlFhcYGh0tMXGCM2U1V0kpOisTNCUnODwdHjCBViZGWks8LhNEOCw/D/xAAZAQEAAwEBAAAAAAAAAAAAAAAAAgMEAQX/xAAoEQACAQMDAwMFAQAAAAAAAAAAAQIDETIEEzESIVEiYXEUQUJi0ZH/2gAMAwEAAhEDEQA/ALxREQBERAEREAREQBERAEREAXLFdoLs/WSopTLve+1VUMeHFhwmR/e3F+9tt411OucdXfjk76XWdWZASD3vrfnR32A9qnvfG/OjvsB7VXatHVaw4HubvDzhJF/D49i45JckZSS5Ku974350d9gPap73xvzo77Ae1Vmds/8Adn//AHmX4n1tDGlz4XNaNpcQAPKSLKO5Ejux8lbe98b86O+wHtUP9H1vzo77Ae1UzfuiYxaloZqgkZPHcQDwXlcMxs7wO/C/kNVU1AIrZJAw5bzR44GFptk+Y/Cu4x3JYDxjOw65JHXOK5IHX7jlNE/ezpdz5dgiipjLLxWuxkhLRmO6dYC+ZWxh3AA5oJ0k9pIza6Blx4jhmI6CVYuj9LRQMwQ0RjbmbNyuTmXONruJNyScySSV6u2f+7P6f+Fzcic3YeSs/e+N+dHfYD2qe98b86O+wHtVZnbP/dn9P/Cds/8Adn9P/CbkRuw8lZ+98b86O+wHtU974350d9gPaq2NF6a36TBvLmZE3OzK2WzxrbKSafBNSTV0cybmdB2NrPHBix7zNWQ4rWxb3FOzFa5tfDey6aXOOp3xxf8AS9I9WoXRy6dMoiIAiIgPhXVscMbpJZGxxtF3OcQGtHhJKozWXd4l34ihp496aXDHOHudJnk5rWubgHiNznxLcf0i9NPjpqenZI5omc90gFrPYzDZrjt2uBtsPmXP6A7X0VOZIInutd8bHm2y7mgm3izXrVH7lO6y1rG0mkJMOHKKod3uHMhkx/NtsDtlrA2tc3ex1wCDcHMW2eZAZREQBEXi0lpWGnbinnjiGZu9zW3A761zna42ID2rnDV745O+l1nVmVgae3bqCHE2BslS9psMI3uNxt8o7O18rhp8VxmqKn1olGkpK+n+AldLLKzvZN7MmK47ptnZOIuWoDsK6hetmuZoHHf3wxtJO9h3dSPA4wxrsR8trbFD9T9K6V01RhrK+KlZH8FNMxjn1Mjw0EZdy1oIIza4HLzHe6K3NhSzumjtNLfEJqhwlluNju6aQ13jGfjUZEJ8fw/dNrJparaHUmj444nXwzVN2lwBtdsAfi4si63EvnHqpUyPEla11c8bG1Bj7HYbkkx07XBmdx32I2aM1J+x6/5Zn3PUWex6/wCWZ9z1FBtvyVtv3MCqrhkKeMDzeus9l1/J4/R66dj1/wAsz7nqJ2PX/LM+56i5/pHv+w7Lr+Tx+j107Lr+Tx+j107Hr/lmfc9ROx6/5Zn3PUTv7jv+w7Lr+Tx+j107Lr+Tx+j107Hr/lmfc9ROx6/5Zn3PUTv7ne/uevRc9U6S00TWsscxa+LKw74+NbdajRcVUJPh5GuZY5DDfFlbY0eNbdWR4LYcf05w1O+OL/pekerULo5c46nfHF/0vSPVqF0cpEzKIiAIiICtt3nQbqjRe+MaXOp5BMbAk71hc2XIbALtcTxBhXMxXb08Ye0tIuCCCPCCLELkPXzVxtBWyQMmZKwWexzDchjicLZAO9cBtHgseNAaOhnMcjHjaxzXjytNx+C7O0RXMlpoZYwBG+KORnEAxzQ5uWVgAQuKwt3X6010kEcElVNvDI2sZGDgYYgA1ocG2xizbAuugOnNM7o2jaXGJK2MvYcLmR/CPxcbbNvnfI+Djsq407u9gsIo6IhxvZ85Fm5ix3tnfZXyxC2W1UfdLICYad3TtJVYs+rdGz9CD4Iect7o7OM2USllLyXOJLiSXOJuXE5kknMlfeg0ZNO7DDBJK7IWja5xFzYXsMrq4NUtwtzhHJXzYNjnQRi7rZENdLewJzBAB8RQFR6J0NPVSCOngkmfkcMbS6wuBdxGTRcgXNgFIdStWWyaaioqxlxvksUzGuIzYx5IxN/tN4l1FoTQdPSRiOmp44W5XDGgFxAAu921zrAZkklUFq78cnfS6zqzIDoLR+jYqeMRwRMijFyGRtDGgnabBa6q0A573O7Je25JsL5X4tq3qLjinyRlFS5I72tu5XJ0H1k7W3crk6D6ykSKO3EjtRI72tu5XJ0H1k7W3crk6D6ykSJtxG1Ejva27lcnQfWTtbdyuToPrKRIm3EbUSO9rbuVydB9ZO1t3K5Og+spEibcRtRNTovQ5hkxGdz8iLHZnbPafAtsiKSSXBOMUlZHOGp3xxf9L0j1ahdHLnHU744v+l6R6tQujl06ZRFi6AEqLa5a/wBHo2zZ3kyuGJsUYxSFuzEdjWi97FxF7G17G0F3R92MQudT6OIdICWyTkBzGEW/IjMPN75kWy2O4qGq6l8j3Pke573Euc5xu5zjtJPGgLB133XKusdhgLqSCxGFjvhH57XyAAjIbG2tc5lfjcl1Dh0t2Tv00ke87zh3vBnj3y98QPyY6VXaur+jTUgS1seeJzIHjwWY6Rpv4/hG+lAe/wBwFglB/rJxjxA4DCMZZfNu+CQC5GV8PmWd3rVECjp6mniAbTNbTva382n/AO34yGuy/aE+EqZbstJLJoeo3qbe8AbJIMvhI2uBcy+1vEctuGxyJWu1Ul/rLVl0YlE8rqeeBxeS4icNdgDybm4vGeM7CgOa6OldK9rG4cTiGjE5rG3Oy73kNb5SQFeWqe4W1rg+vqMdrHeYbhp8IfIcyL+ADyqiZGkGxBB2EHKx4wV1PuOadNXomEvdeSLFBIeZ+Tv48BYgJVonQ0FK0sp4I4Wk3IjaG3PhNtu1e9flzwMyQB41436YgBsZmeY39IXLpHG0uT2rnLV345O+l1nVmV9y6egH/dB8gcfwCoHViQO1wLmm4NVVkeQtlsiafAUk+DpFERdOhERAEREAREQBERAEREBzhqd8cX/S9I9WoXRy5x1O+OL/AKXpHq1C6OQAlVHu5a99jxdg07/hpW3mcDnHEb9yCDk91uP83nBW3IbAnwZrjXWzTbq2tnqXC2+vLgMhhYO5jabcYaGjzIDVFy9GjtHyVErIoY3SSPNmtaLknb5hYXJOQAJK8zQuoNyXVCOj0dHK6JvZM0ZkkeR3Ya/NkYJzADcNwMib7UBy+Qp3uM6d7F0tBidaOa8ElzYd1+TO0Dvw3bfImwvZQQr0aOq3QzRysALo3skaDexc1wcL24rhAdPbtekN50LUWcWukMcIyvfE8F7T4Lsa/NVn/R91iMNa+kc74OdpcwWvadgBFjfIFgffL81vjX23btZm1lFot8bxgmbLO9gwkteAxguRssTM3yg+BVVomvMFRFMMV45GSdyS09y4GwcNmxAY0r+Xl/WSdYqwNxnT74JZoGyFola14GWbo73tfYcL+IbG+JV3WzB8j3gWxOc6221yTb0r06E0k6nqI5WnNjgT427HN84uFySurEZK6aOh5p3P757nc4k/ivmsMdcAjYQCPIc1lYGeY7/cKttSfjW36RU9SVWSqi0fpxlDrA6pla9zI56guDLFxuHsFrkDa4cavocs06XlnVgWVUw3eqDktX9WH2iz7vdByWr+rD7RaTYWwiqf3e6DktX9WH2ie73Qclq/qw+0QFsIqn93ug5LV/Vh9onu90HJav6sPtEBbCKp/d7oOS1f1YfaJ7vdByWr+rD7RAWwiqf3e6DktX9WH2ie73Qclq/qw+0QFsIqn93ug5LV/Vh9onu90HJav6sPtEBCNTvji/6XpHq1C6OXM+5xpBtRrSydgIbLPWytDrYg18c7wHWyvZy6YQGJBcEeHJcT6SozDNJE7vo3vjdkRm1xacjmNi7ZcFzbu6ap9iVvZTAN6qi5xF82z7ZB5HXxDxl2zJAVi3jXZGtEgdo2qc0gtdTTkEbCDE4ghcbNXQOjdaGy6oyudMGyxwvpX2LgQ++CIXOZLmFhNsszszAA5+usIiA+0tU9zGMc4lrMWAcTcRu63lOa+KIgC/TV+UQF56h1u+6PhOV2N3o2tkWdyL+DKx86kCrrcfrrsnhJFwWygZbDZjiBt4mXPjHhVirFUVpHnVY2mwoFpbc33+eWXswt3x7n4d6vbESbXxi6nqKMZOPBGM3Hgrf3Khy4/Y/zE9yocuP2P8xWQilvT8k9+fkrf3Khy4/Y/wAxanWjUPsOmM3ZW+Wc1uHe8PfG174z+Ct5RTdO4Ofz4+spwqyckidOtNySbKYKwiLUbQiIgLa1S3F+zqKGp/rHe99aXYN4x4bOLbYt9F9ngW3973/i3+W/nKT7kOmg3R1NFIQG4Dgd4CXu7k+LxqygVxSTIqSfBR3ve/8AFv8ALfzk973/AIt/lv5yvJF0kVTqVuOf1fXQ1f8AWG+73vncbzgxY43s77fTa2O+w7FaqyiAKP666qw6SpnQzDMXdE8d9HJbJwPg8I4x5lIFgoDi3TuiJKOokp5mgSRuwuANxsuCDxgggjxFfOm0k+OGaFtsE2DGCONjsTCDxHaPISugN1TQMOkXgCzJYrtEwFy4XzjeMsTQb24wSSOMGgNK6Nkp5XRytwub0EHYWnjB8KipJ9iEZxk7I8SIikTCIiAIiICVbm1bvVfHc2EgdEbkDN1i3y901ot4SFdK560HUCOpgkOxksTzxZNeCc+LYuhQs1dd0zHqV3TCIizmUIiIAopuncHP58fWUrUU3TuDn8+PrKdPJFlLNfJS6Ii3HpBERAXtqLwdTcw9dysTVrTOyKR3gDCeqT+HR4FXeovB1NzD1nLeg+BY3Lpm2ef1uE2y0EWr0BpDfohc923uX+XiPnGa2i1p3VzfF3V0ERF06FqdYtIbzEbHundy3xeF3m/gtqSoDp+t32dxBOFvct820jyn9yrqy6YlVafTE1yrbdjP/S/t/wD1KyVV+7BKd9p28QY9w8N3OAPUCz0czLp8yvERFsN4REQBERAZC6D0BUb5SQPuXF0UZJN7l2EYr+dc+BXhuf1Bfo6Am2QczLwNeQL+OwB86or4mfUr0pkiREWUwhERAFFN07g5/Pj6ylaim6dwc/nx9ZTp5IspZr5KXREW49IIiIC9tReDqbmHrOW9Wi1F4OpuYes5b1YZ5M8yeTPdoauMMrXX7k5P5v8AxtU/Y64BBuDmPIqyUx1TrccRYdrMhzTs6Mx0K2jP8S/Tz/Fm/REWk2Hg01V71A9w22s3ynIKvlJtc6jOOPyvP4D9/oUZWStK8rGHUSvKwVNbqFQHaQcAD3DI2HxnDjuPM8dCuVUdugyh2kqgjiLG+dsbWn0tK7QXqO6ZepkdREWo2hERAEREBlW3uSzXo5G2Hcynz4mtKqQKydx3bVfsP/aq6q9LKq69DLJREWI84IiIAopuncHP58fWUrUU3TuDn8+PrKdPJFlLNfJS6Ii3HpBERAXtqLwdTcw9Zy3q0WovB1NzD1nLerDPJnmTyYWy1eqt7qG32O7g+c5ekBa1AVFOzuci7O5aCLy6On3yJj/0mgny8fpXpXoLueou5BNZpL1T/FhA8mEH8SVq16tJvxTSEfpu/FeVYJd5M8ybvJhURrrwhU/rHK91RGuvCFT+scrqHLL9NyzRoiyAtJsNtqxoJ1bPvTHBtml7nHOzRYZDjNyMl+NP6EkpJTHKM9rXC+F7eJzT4PwU+3ItH4Yppj+e4Rty/NaLuIPHcuA/8T4Vu9f9BCqpXFo+FiDpI7bTl3bPOB0gKl1bTt9ih1rVOn7FJIskLCuLzKsTcfmtJUsttbG6/NLhb7/oVdKc7ks9qyRtu+iOfgwuadihUxZXVwZbSIiwnmhERAFFN07g5/Pj6ylaim6dwc/nx9ZTp5IspZr5KXREW49IIiIC9tReDqbmHrOW9Wi1F4OpuYes5b1YZ5M8yeTCIigQJrqlITT2/Rc4DyZH/ct0o1qW/uZG8d2npv8AwUlW6m/Sj0qTvBFZSPxEk7SST5Sbr8r9SMwuIO0EjoJH7l+ViPOCojXXhCp/WOV7qiNdeEKn9Y5X0OWadNyzRrLVhZAutJsL01Ept70dTi4JLS/L+25zxfx2cB5lvl8qSDe42M/Ra1uWQyFrgL6rBJ3bZ5cneTZSWv8AoXsasdhHwcl5GeK57pvmN/MQoyrf3U9F77StmG2E3I8LHlrT48jhPSqgK2U5dUT0KUuqKYUs3MKjDpFgtfG2Rnk7kvv4+8t51E1v9QpsGkqc2vdxb9Zrm3+9ddkrxZKavFl6IiLAeWEREAUU3TuDn8+PrKVqKbp3Bz+fH1lOnkiylmvkpdERbj0giIgL21F4OpuYes5b1aLUXg6m5h6zlvVhnkzzJ5MIiKBAkupXfS+Rn+5SlRbUrvpfIz8XKUrbSwR6FHBFc6QZaaQHbjd+JXnW01lhw1L8snWcPOAD6QVq1kkrSZimrSaCojXXhCp/WOV7qjNfYsOkagE7XB31mtcOsrqHLL9NyyPrd6nUe/V1Oz+2HG1r2Zd56q0ine5JRYqqSUj8mywOWTnmw8exrs/L4VfN2i2aZu0Wy2ERFgPMPPpGlEsMkZ2PY5nGNoI2jyrnmpp3Rvcx7cLmktcDxEZELo5U1um0O9173cUrWSDK2dsLs+PNt/8AyWig/satNLu4kSWz1XnwVtO4C9pY8vK4D961i+1FUb3KyQC5Y5rwDx4SDb0LSa2dGIhReceWEREOBRTdO4Ofz4+spWopuncHP58fWU6eSLKWa+Sl0RFuPSCIiAvbUXg6m5h6zlvVotReDqbmHrOW9WGeTPMnkwiIoECT6lM/Ku4u4HRc/vUoWk1RitT3/Sc49Hc/7T0rdrdTVoo9GkvQiL65w/k32y7ppPlsW/g5RhT/AE7S75TvFrkDEPK3PL8POoAs9aNpXM2ojad/IVJbo/Cc/wCy/wBGNXaqR3R+E5/2X+jGu0OTumyZGlbe5JTYaSR+XdyHy2a0Db5SVUoCvfUmk3rR9O3PNmM323eS/o7pWVn6S7UO0LG7REWQwBQjdYoMdIyUA3if48mPsHcf6QZ4eJTda/T9AJ6WaIi+JjsOzvgLszOzugFODtJMspy6ZJnPpQLLxYrC3HpHRtJLjjY47XNa428JAP719V5tG/kIv1cfVC9K898nlPkIiLhwKKbp3Bz+fH1lK1FN07g5/Pj6ynTyRZSzXyUuiItx6QREQF7ai8HU3MPWct6tFqLwdTcw9Zy3qwzyZ5k8mEARe/QdOZKiMDiIeea0gn+HnUUruxyKu7E30bTb3ExngaAfLx+lelZReglY9RKx+Sq+0xRmGZzeK+JvNJNv4eZQjds1uraTSYjpqySKMwxuwtItiLngn0BVxU69aQktjr5nW2XI/h4lXUh1Iqq0+tF4qkt0bhOf9l/oxry9t9byyXpC1VbWPmkMkry97rXcdpsAB6AFGnTcXcjSouDvc/Wj6ffJWRi/duYzLM904DIeddERxhoDQAAAAAMgAMgAFznTzuje17HYXNIc0jaHA3BHnW37b63lkvSF2pByO1abnazL3RUR231vLJekJ231vLJekKvYfko+ml5L3RUR231vLJekJ231vLJOkJsPyd+ml5PzrlRGGunaW4QXue3bbA44m2v4itMF6tJaSlqHh80jpHAYQXbQ25Nulx6V5QVoXBrXHcv3VT/oab9TH1QtqqEp9aKuNjWMqpGtaA1oByAGwBfTtvreWS9IVDotu9zLLTtu9y90VEdt9byyXpCdt9byyXpC5sPyc+ml5L3UU3TuDn8+PrKs+2+t5ZL0heev1hqZmYJah72EglrjlcbF2NFp3JQ07jJO5rCsLJWFoNQREQF7ai8HU3MPWct6qDpNZquJjWR1MjWNya0HIDbl0r69t9byyXpCzyotu9zJLTttu5e6luqNEWsdIR39g3mjj85PoXLfbfW8sl6QvazdF0mAANIzADIC4yHQpQpdLuydKh0u7OukXI3uj6U+cp+kfwT3R9KfOU/SP4K40Ek/pC8Lt+jxdaRViiIAiIgCIiAIiIAiIgCIiAIiIAiIgCIiAIiIAiIgCIiAIiIAiI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data:image/jpeg;base64,/9j/4AAQSkZJRgABAQAAAQABAAD/2wCEAAkGBxQSEBQUEg8UFBQXGBQUFBcVGRQWFhQUGRcYFxQWFBUYHiggGB4nHBQWITEhJSkrLi4uFx8zODMsNyotLisBCgoKDg0OGxAQGzEfHSQsLCwsLCw0NzgsLCwsLCwsLCwsLDc3LCwsLCwsLCwsLCwsLCwsLCwsLCwsLCwrNysrK//AABEIAOcA2gMBIgACEQEDEQH/xAAcAAEAAgMBAQEAAAAAAAAAAAAABgcBBQgEAwL/xABSEAABAwICAwgLCwgJBQAAAAABAAIDBBESIQUGMQcTNUFUcpGyFBYiMlFhcYGh0tMXGCM2U1V0kpOisTNCUnODwdHjCBViZGWks8LhNEOCw/D/xAAZAQEAAwEBAAAAAAAAAAAAAAAAAgMEAQX/xAAoEQACAQMDAwMFAQAAAAAAAAAAAQIDETIEEzESIVEiYXEUQUJi0ZH/2gAMAwEAAhEDEQA/ALxREQBERAEREAREQBERAEREAXLFdoLs/WSopTLve+1VUMeHFhwmR/e3F+9tt411OucdXfjk76XWdWZASD3vrfnR32A9qnvfG/OjvsB7VXatHVaw4HubvDzhJF/D49i45JckZSS5Ku974350d9gPap73xvzo77Ae1Vmds/8Adn//AHmX4n1tDGlz4XNaNpcQAPKSLKO5Ejux8lbe98b86O+wHtUP9H1vzo77Ae1UzfuiYxaloZqgkZPHcQDwXlcMxs7wO/C/kNVU1AIrZJAw5bzR44GFptk+Y/Cu4x3JYDxjOw65JHXOK5IHX7jlNE/ezpdz5dgiipjLLxWuxkhLRmO6dYC+ZWxh3AA5oJ0k9pIza6Blx4jhmI6CVYuj9LRQMwQ0RjbmbNyuTmXONruJNyScySSV6u2f+7P6f+Fzcic3YeSs/e+N+dHfYD2qe98b86O+wHtVZnbP/dn9P/Cds/8Adn9P/CbkRuw8lZ+98b86O+wHtU974350d9gPaq2NF6a36TBvLmZE3OzK2WzxrbKSafBNSTV0cybmdB2NrPHBix7zNWQ4rWxb3FOzFa5tfDey6aXOOp3xxf8AS9I9WoXRy6dMoiIAiIgPhXVscMbpJZGxxtF3OcQGtHhJKozWXd4l34ihp496aXDHOHudJnk5rWubgHiNznxLcf0i9NPjpqenZI5omc90gFrPYzDZrjt2uBtsPmXP6A7X0VOZIInutd8bHm2y7mgm3izXrVH7lO6y1rG0mkJMOHKKod3uHMhkx/NtsDtlrA2tc3ex1wCDcHMW2eZAZREQBEXi0lpWGnbinnjiGZu9zW3A761zna42ID2rnDV745O+l1nVmVgae3bqCHE2BslS9psMI3uNxt8o7O18rhp8VxmqKn1olGkpK+n+AldLLKzvZN7MmK47ptnZOIuWoDsK6hetmuZoHHf3wxtJO9h3dSPA4wxrsR8trbFD9T9K6V01RhrK+KlZH8FNMxjn1Mjw0EZdy1oIIza4HLzHe6K3NhSzumjtNLfEJqhwlluNju6aQ13jGfjUZEJ8fw/dNrJparaHUmj444nXwzVN2lwBtdsAfi4si63EvnHqpUyPEla11c8bG1Bj7HYbkkx07XBmdx32I2aM1J+x6/5Zn3PUWex6/wCWZ9z1FBtvyVtv3MCqrhkKeMDzeus9l1/J4/R66dj1/wAsz7nqJ2PX/LM+56i5/pHv+w7Lr+Tx+j107Lr+Tx+j107Hr/lmfc9ROx6/5Zn3PUTv7jv+w7Lr+Tx+j107Lr+Tx+j107Hr/lmfc9ROx6/5Zn3PUTv7ne/uevRc9U6S00TWsscxa+LKw74+NbdajRcVUJPh5GuZY5DDfFlbY0eNbdWR4LYcf05w1O+OL/pekerULo5c46nfHF/0vSPVqF0cpEzKIiAIiICtt3nQbqjRe+MaXOp5BMbAk71hc2XIbALtcTxBhXMxXb08Ye0tIuCCCPCCLELkPXzVxtBWyQMmZKwWexzDchjicLZAO9cBtHgseNAaOhnMcjHjaxzXjytNx+C7O0RXMlpoZYwBG+KORnEAxzQ5uWVgAQuKwt3X6010kEcElVNvDI2sZGDgYYgA1ocG2xizbAuugOnNM7o2jaXGJK2MvYcLmR/CPxcbbNvnfI+Djsq407u9gsIo6IhxvZ85Fm5ix3tnfZXyxC2W1UfdLICYad3TtJVYs+rdGz9CD4Iect7o7OM2USllLyXOJLiSXOJuXE5kknMlfeg0ZNO7DDBJK7IWja5xFzYXsMrq4NUtwtzhHJXzYNjnQRi7rZENdLewJzBAB8RQFR6J0NPVSCOngkmfkcMbS6wuBdxGTRcgXNgFIdStWWyaaioqxlxvksUzGuIzYx5IxN/tN4l1FoTQdPSRiOmp44W5XDGgFxAAu921zrAZkklUFq78cnfS6zqzIDoLR+jYqeMRwRMijFyGRtDGgnabBa6q0A573O7Je25JsL5X4tq3qLjinyRlFS5I72tu5XJ0H1k7W3crk6D6ykSKO3EjtRI72tu5XJ0H1k7W3crk6D6ykSJtxG1Ejva27lcnQfWTtbdyuToPrKRIm3EbUSO9rbuVydB9ZO1t3K5Og+spEibcRtRNTovQ5hkxGdz8iLHZnbPafAtsiKSSXBOMUlZHOGp3xxf9L0j1ahdHLnHU744v+l6R6tQujl06ZRFi6AEqLa5a/wBHo2zZ3kyuGJsUYxSFuzEdjWi97FxF7G17G0F3R92MQudT6OIdICWyTkBzGEW/IjMPN75kWy2O4qGq6l8j3Pke573Euc5xu5zjtJPGgLB133XKusdhgLqSCxGFjvhH57XyAAjIbG2tc5lfjcl1Dh0t2Tv00ke87zh3vBnj3y98QPyY6VXaur+jTUgS1seeJzIHjwWY6Rpv4/hG+lAe/wBwFglB/rJxjxA4DCMZZfNu+CQC5GV8PmWd3rVECjp6mniAbTNbTva382n/AO34yGuy/aE+EqZbstJLJoeo3qbe8AbJIMvhI2uBcy+1vEctuGxyJWu1Ul/rLVl0YlE8rqeeBxeS4icNdgDybm4vGeM7CgOa6OldK9rG4cTiGjE5rG3Oy73kNb5SQFeWqe4W1rg+vqMdrHeYbhp8IfIcyL+ADyqiZGkGxBB2EHKx4wV1PuOadNXomEvdeSLFBIeZ+Tv48BYgJVonQ0FK0sp4I4Wk3IjaG3PhNtu1e9flzwMyQB41436YgBsZmeY39IXLpHG0uT2rnLV345O+l1nVmV9y6egH/dB8gcfwCoHViQO1wLmm4NVVkeQtlsiafAUk+DpFERdOhERAEREAREQBERAEREBzhqd8cX/S9I9WoXRy5x1O+OL/AKXpHq1C6OQAlVHu5a99jxdg07/hpW3mcDnHEb9yCDk91uP83nBW3IbAnwZrjXWzTbq2tnqXC2+vLgMhhYO5jabcYaGjzIDVFy9GjtHyVErIoY3SSPNmtaLknb5hYXJOQAJK8zQuoNyXVCOj0dHK6JvZM0ZkkeR3Ya/NkYJzADcNwMib7UBy+Qp3uM6d7F0tBidaOa8ElzYd1+TO0Dvw3bfImwvZQQr0aOq3QzRysALo3skaDexc1wcL24rhAdPbtekN50LUWcWukMcIyvfE8F7T4Lsa/NVn/R91iMNa+kc74OdpcwWvadgBFjfIFgffL81vjX23btZm1lFot8bxgmbLO9gwkteAxguRssTM3yg+BVVomvMFRFMMV45GSdyS09y4GwcNmxAY0r+Xl/WSdYqwNxnT74JZoGyFola14GWbo73tfYcL+IbG+JV3WzB8j3gWxOc6221yTb0r06E0k6nqI5WnNjgT427HN84uFySurEZK6aOh5p3P757nc4k/ivmsMdcAjYQCPIc1lYGeY7/cKttSfjW36RU9SVWSqi0fpxlDrA6pla9zI56guDLFxuHsFrkDa4cavocs06XlnVgWVUw3eqDktX9WH2iz7vdByWr+rD7RaTYWwiqf3e6DktX9WH2ie73Qclq/qw+0QFsIqn93ug5LV/Vh9onu90HJav6sPtEBbCKp/d7oOS1f1YfaJ7vdByWr+rD7RAWwiqf3e6DktX9WH2ie73Qclq/qw+0QFsIqn93ug5LV/Vh9onu90HJav6sPtEBCNTvji/6XpHq1C6OXM+5xpBtRrSydgIbLPWytDrYg18c7wHWyvZy6YQGJBcEeHJcT6SozDNJE7vo3vjdkRm1xacjmNi7ZcFzbu6ap9iVvZTAN6qi5xF82z7ZB5HXxDxl2zJAVi3jXZGtEgdo2qc0gtdTTkEbCDE4ghcbNXQOjdaGy6oyudMGyxwvpX2LgQ++CIXOZLmFhNsszszAA5+usIiA+0tU9zGMc4lrMWAcTcRu63lOa+KIgC/TV+UQF56h1u+6PhOV2N3o2tkWdyL+DKx86kCrrcfrrsnhJFwWygZbDZjiBt4mXPjHhVirFUVpHnVY2mwoFpbc33+eWXswt3x7n4d6vbESbXxi6nqKMZOPBGM3Hgrf3Khy4/Y/zE9yocuP2P8xWQilvT8k9+fkrf3Khy4/Y/wAxanWjUPsOmM3ZW+Wc1uHe8PfG174z+Ct5RTdO4Ofz4+spwqyckidOtNySbKYKwiLUbQiIgLa1S3F+zqKGp/rHe99aXYN4x4bOLbYt9F9ngW3973/i3+W/nKT7kOmg3R1NFIQG4Dgd4CXu7k+LxqygVxSTIqSfBR3ve/8AFv8ALfzk973/AIt/lv5yvJF0kVTqVuOf1fXQ1f8AWG+73vncbzgxY43s77fTa2O+w7FaqyiAKP666qw6SpnQzDMXdE8d9HJbJwPg8I4x5lIFgoDi3TuiJKOokp5mgSRuwuANxsuCDxgggjxFfOm0k+OGaFtsE2DGCONjsTCDxHaPISugN1TQMOkXgCzJYrtEwFy4XzjeMsTQb24wSSOMGgNK6Nkp5XRytwub0EHYWnjB8KipJ9iEZxk7I8SIikTCIiAIiICVbm1bvVfHc2EgdEbkDN1i3y901ot4SFdK560HUCOpgkOxksTzxZNeCc+LYuhQs1dd0zHqV3TCIizmUIiIAopuncHP58fWUrUU3TuDn8+PrKdPJFlLNfJS6Ii3HpBERAXtqLwdTcw9dysTVrTOyKR3gDCeqT+HR4FXeovB1NzD1nLeg+BY3Lpm2ef1uE2y0EWr0BpDfohc923uX+XiPnGa2i1p3VzfF3V0ERF06FqdYtIbzEbHundy3xeF3m/gtqSoDp+t32dxBOFvct820jyn9yrqy6YlVafTE1yrbdjP/S/t/wD1KyVV+7BKd9p28QY9w8N3OAPUCz0czLp8yvERFsN4REQBERAZC6D0BUb5SQPuXF0UZJN7l2EYr+dc+BXhuf1Bfo6Am2QczLwNeQL+OwB86or4mfUr0pkiREWUwhERAFFN07g5/Pj6ylaim6dwc/nx9ZTp5IspZr5KXREW49IIiIC9tReDqbmHrOW9Wi1F4OpuYes5b1YZ5M8yeTPdoauMMrXX7k5P5v8AxtU/Y64BBuDmPIqyUx1TrccRYdrMhzTs6Mx0K2jP8S/Tz/Fm/REWk2Hg01V71A9w22s3ynIKvlJtc6jOOPyvP4D9/oUZWStK8rGHUSvKwVNbqFQHaQcAD3DI2HxnDjuPM8dCuVUdugyh2kqgjiLG+dsbWn0tK7QXqO6ZepkdREWo2hERAEREBlW3uSzXo5G2Hcynz4mtKqQKydx3bVfsP/aq6q9LKq69DLJREWI84IiIAopuncHP58fWUrUU3TuDn8+PrKdPJFlLNfJS6Ii3HpBERAXtqLwdTcw9Zy3q0WovB1NzD1nLerDPJnmTyYWy1eqt7qG32O7g+c5ekBa1AVFOzuci7O5aCLy6On3yJj/0mgny8fpXpXoLueou5BNZpL1T/FhA8mEH8SVq16tJvxTSEfpu/FeVYJd5M8ybvJhURrrwhU/rHK91RGuvCFT+scrqHLL9NyzRoiyAtJsNtqxoJ1bPvTHBtml7nHOzRYZDjNyMl+NP6EkpJTHKM9rXC+F7eJzT4PwU+3ItH4Yppj+e4Rty/NaLuIPHcuA/8T4Vu9f9BCqpXFo+FiDpI7bTl3bPOB0gKl1bTt9ih1rVOn7FJIskLCuLzKsTcfmtJUsttbG6/NLhb7/oVdKc7ks9qyRtu+iOfgwuadihUxZXVwZbSIiwnmhERAFFN07g5/Pj6ylaim6dwc/nx9ZTp5IspZr5KXREW49IIiIC9tReDqbmHrOW9Wi1F4OpuYes5b1YZ5M8yeTCIigQJrqlITT2/Rc4DyZH/ct0o1qW/uZG8d2npv8AwUlW6m/Sj0qTvBFZSPxEk7SST5Sbr8r9SMwuIO0EjoJH7l+ViPOCojXXhCp/WOV7qiNdeEKn9Y5X0OWadNyzRrLVhZAutJsL01Ept70dTi4JLS/L+25zxfx2cB5lvl8qSDe42M/Ra1uWQyFrgL6rBJ3bZ5cneTZSWv8AoXsasdhHwcl5GeK57pvmN/MQoyrf3U9F77StmG2E3I8LHlrT48jhPSqgK2U5dUT0KUuqKYUs3MKjDpFgtfG2Rnk7kvv4+8t51E1v9QpsGkqc2vdxb9Zrm3+9ddkrxZKavFl6IiLAeWEREAUU3TuDn8+PrKVqKbp3Bz+fH1lOnkiylmvkpdERbj0giIgL21F4OpuYes5b1aLUXg6m5h6zlvVhnkzzJ5MIiKBAkupXfS+Rn+5SlRbUrvpfIz8XKUrbSwR6FHBFc6QZaaQHbjd+JXnW01lhw1L8snWcPOAD6QVq1kkrSZimrSaCojXXhCp/WOV7qjNfYsOkagE7XB31mtcOsrqHLL9NyyPrd6nUe/V1Oz+2HG1r2Zd56q0ine5JRYqqSUj8mywOWTnmw8exrs/L4VfN2i2aZu0Wy2ERFgPMPPpGlEsMkZ2PY5nGNoI2jyrnmpp3Rvcx7cLmktcDxEZELo5U1um0O9173cUrWSDK2dsLs+PNt/8AyWig/satNLu4kSWz1XnwVtO4C9pY8vK4D961i+1FUb3KyQC5Y5rwDx4SDb0LSa2dGIhReceWEREOBRTdO4Ofz4+spWopuncHP58fWU6eSLKWa+Sl0RFuPSCIiAvbUXg6m5h6zlvVotReDqbmHrOW9WGeTPMnkwiIoECT6lM/Ku4u4HRc/vUoWk1RitT3/Sc49Hc/7T0rdrdTVoo9GkvQiL65w/k32y7ppPlsW/g5RhT/AE7S75TvFrkDEPK3PL8POoAs9aNpXM2ojad/IVJbo/Cc/wCy/wBGNXaqR3R+E5/2X+jGu0OTumyZGlbe5JTYaSR+XdyHy2a0Db5SVUoCvfUmk3rR9O3PNmM323eS/o7pWVn6S7UO0LG7REWQwBQjdYoMdIyUA3if48mPsHcf6QZ4eJTda/T9AJ6WaIi+JjsOzvgLszOzugFODtJMspy6ZJnPpQLLxYrC3HpHRtJLjjY47XNa428JAP719V5tG/kIv1cfVC9K898nlPkIiLhwKKbp3Bz+fH1lK1FN07g5/Pj6ynTyRZSzXyUuiItx6QREQF7ai8HU3MPWct6tFqLwdTcw9Zy3qwzyZ5k8mEARe/QdOZKiMDiIeea0gn+HnUUruxyKu7E30bTb3ExngaAfLx+lelZReglY9RKx+Sq+0xRmGZzeK+JvNJNv4eZQjds1uraTSYjpqySKMwxuwtItiLngn0BVxU69aQktjr5nW2XI/h4lXUh1Iqq0+tF4qkt0bhOf9l/oxry9t9byyXpC1VbWPmkMkry97rXcdpsAB6AFGnTcXcjSouDvc/Wj6ffJWRi/duYzLM904DIeddERxhoDQAAAAAMgAMgAFznTzuje17HYXNIc0jaHA3BHnW37b63lkvSF2pByO1abnazL3RUR231vLJekJ231vLJekKvYfko+ml5L3RUR231vLJekJ231vLJOkJsPyd+ml5PzrlRGGunaW4QXue3bbA44m2v4itMF6tJaSlqHh80jpHAYQXbQ25Nulx6V5QVoXBrXHcv3VT/oab9TH1QtqqEp9aKuNjWMqpGtaA1oByAGwBfTtvreWS9IVDotu9zLLTtu9y90VEdt9byyXpCdt9byyXpC5sPyc+ml5L3UU3TuDn8+PrKs+2+t5ZL0heev1hqZmYJah72EglrjlcbF2NFp3JQ07jJO5rCsLJWFoNQREQF7ai8HU3MPWct6qDpNZquJjWR1MjWNya0HIDbl0r69t9byyXpCzyotu9zJLTttu5e6luqNEWsdIR39g3mjj85PoXLfbfW8sl6QvazdF0mAANIzADIC4yHQpQpdLuydKh0u7OukXI3uj6U+cp+kfwT3R9KfOU/SP4K40Ek/pC8Lt+jxdaRViiIAiIgCIiAIiIAiIgCIiAIiIAiIgCIiAIiIAiIgCIiAIiIAiI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data:image/jpeg;base64,/9j/4AAQSkZJRgABAQAAAQABAAD/2wCEAAkGBxQSEBQUEg8UFBQXGBQUFBcVGRQWFhQUGRcYFxQWFBUYHiggGB4nHBQWITEhJSkrLi4uFx8zODMsNyotLisBCgoKDg0OGxAQGzEfHSQsLCwsLCw0NzgsLCwsLCwsLCwsLDc3LCwsLCwsLCwsLCwsLCwsLCwsLCwsLCwrNysrK//AABEIAOcA2gMBIgACEQEDEQH/xAAcAAEAAgMBAQEAAAAAAAAAAAAABgcBBQgEAwL/xABSEAABAwICAwgLCwgJBQAAAAABAAIDBBESIQUGMQcTNUFUcpGyFBYiMlFhcYGh0tMXGCM2U1V0kpOisTNCUnODwdHjCBViZGWks8LhNEOCw/D/xAAZAQEAAwEBAAAAAAAAAAAAAAAAAgMEAQX/xAAoEQACAQMDAwMFAQAAAAAAAAAAAQIDETIEEzESIVEiYXEUQUJi0ZH/2gAMAwEAAhEDEQA/ALxREQBERAEREAREQBERAEREAXLFdoLs/WSopTLve+1VUMeHFhwmR/e3F+9tt411OucdXfjk76XWdWZASD3vrfnR32A9qnvfG/OjvsB7VXatHVaw4HubvDzhJF/D49i45JckZSS5Ku974350d9gPap73xvzo77Ae1Vmds/8Adn//AHmX4n1tDGlz4XNaNpcQAPKSLKO5Ejux8lbe98b86O+wHtUP9H1vzo77Ae1UzfuiYxaloZqgkZPHcQDwXlcMxs7wO/C/kNVU1AIrZJAw5bzR44GFptk+Y/Cu4x3JYDxjOw65JHXOK5IHX7jlNE/ezpdz5dgiipjLLxWuxkhLRmO6dYC+ZWxh3AA5oJ0k9pIza6Blx4jhmI6CVYuj9LRQMwQ0RjbmbNyuTmXONruJNyScySSV6u2f+7P6f+Fzcic3YeSs/e+N+dHfYD2qe98b86O+wHtVZnbP/dn9P/Cds/8Adn9P/CbkRuw8lZ+98b86O+wHtU974350d9gPaq2NF6a36TBvLmZE3OzK2WzxrbKSafBNSTV0cybmdB2NrPHBix7zNWQ4rWxb3FOzFa5tfDey6aXOOp3xxf8AS9I9WoXRy6dMoiIAiIgPhXVscMbpJZGxxtF3OcQGtHhJKozWXd4l34ihp496aXDHOHudJnk5rWubgHiNznxLcf0i9NPjpqenZI5omc90gFrPYzDZrjt2uBtsPmXP6A7X0VOZIInutd8bHm2y7mgm3izXrVH7lO6y1rG0mkJMOHKKod3uHMhkx/NtsDtlrA2tc3ex1wCDcHMW2eZAZREQBEXi0lpWGnbinnjiGZu9zW3A761zna42ID2rnDV745O+l1nVmVgae3bqCHE2BslS9psMI3uNxt8o7O18rhp8VxmqKn1olGkpK+n+AldLLKzvZN7MmK47ptnZOIuWoDsK6hetmuZoHHf3wxtJO9h3dSPA4wxrsR8trbFD9T9K6V01RhrK+KlZH8FNMxjn1Mjw0EZdy1oIIza4HLzHe6K3NhSzumjtNLfEJqhwlluNju6aQ13jGfjUZEJ8fw/dNrJparaHUmj444nXwzVN2lwBtdsAfi4si63EvnHqpUyPEla11c8bG1Bj7HYbkkx07XBmdx32I2aM1J+x6/5Zn3PUWex6/wCWZ9z1FBtvyVtv3MCqrhkKeMDzeus9l1/J4/R66dj1/wAsz7nqJ2PX/LM+56i5/pHv+w7Lr+Tx+j107Lr+Tx+j107Hr/lmfc9ROx6/5Zn3PUTv7jv+w7Lr+Tx+j107Lr+Tx+j107Hr/lmfc9ROx6/5Zn3PUTv7ne/uevRc9U6S00TWsscxa+LKw74+NbdajRcVUJPh5GuZY5DDfFlbY0eNbdWR4LYcf05w1O+OL/pekerULo5c46nfHF/0vSPVqF0cpEzKIiAIiICtt3nQbqjRe+MaXOp5BMbAk71hc2XIbALtcTxBhXMxXb08Ye0tIuCCCPCCLELkPXzVxtBWyQMmZKwWexzDchjicLZAO9cBtHgseNAaOhnMcjHjaxzXjytNx+C7O0RXMlpoZYwBG+KORnEAxzQ5uWVgAQuKwt3X6010kEcElVNvDI2sZGDgYYgA1ocG2xizbAuugOnNM7o2jaXGJK2MvYcLmR/CPxcbbNvnfI+Djsq407u9gsIo6IhxvZ85Fm5ix3tnfZXyxC2W1UfdLICYad3TtJVYs+rdGz9CD4Iect7o7OM2USllLyXOJLiSXOJuXE5kknMlfeg0ZNO7DDBJK7IWja5xFzYXsMrq4NUtwtzhHJXzYNjnQRi7rZENdLewJzBAB8RQFR6J0NPVSCOngkmfkcMbS6wuBdxGTRcgXNgFIdStWWyaaioqxlxvksUzGuIzYx5IxN/tN4l1FoTQdPSRiOmp44W5XDGgFxAAu921zrAZkklUFq78cnfS6zqzIDoLR+jYqeMRwRMijFyGRtDGgnabBa6q0A573O7Je25JsL5X4tq3qLjinyRlFS5I72tu5XJ0H1k7W3crk6D6ykSKO3EjtRI72tu5XJ0H1k7W3crk6D6ykSJtxG1Ejva27lcnQfWTtbdyuToPrKRIm3EbUSO9rbuVydB9ZO1t3K5Og+spEibcRtRNTovQ5hkxGdz8iLHZnbPafAtsiKSSXBOMUlZHOGp3xxf9L0j1ahdHLnHU744v+l6R6tQujl06ZRFi6AEqLa5a/wBHo2zZ3kyuGJsUYxSFuzEdjWi97FxF7G17G0F3R92MQudT6OIdICWyTkBzGEW/IjMPN75kWy2O4qGq6l8j3Pke573Euc5xu5zjtJPGgLB133XKusdhgLqSCxGFjvhH57XyAAjIbG2tc5lfjcl1Dh0t2Tv00ke87zh3vBnj3y98QPyY6VXaur+jTUgS1seeJzIHjwWY6Rpv4/hG+lAe/wBwFglB/rJxjxA4DCMZZfNu+CQC5GV8PmWd3rVECjp6mniAbTNbTva382n/AO34yGuy/aE+EqZbstJLJoeo3qbe8AbJIMvhI2uBcy+1vEctuGxyJWu1Ul/rLVl0YlE8rqeeBxeS4icNdgDybm4vGeM7CgOa6OldK9rG4cTiGjE5rG3Oy73kNb5SQFeWqe4W1rg+vqMdrHeYbhp8IfIcyL+ADyqiZGkGxBB2EHKx4wV1PuOadNXomEvdeSLFBIeZ+Tv48BYgJVonQ0FK0sp4I4Wk3IjaG3PhNtu1e9flzwMyQB41436YgBsZmeY39IXLpHG0uT2rnLV345O+l1nVmV9y6egH/dB8gcfwCoHViQO1wLmm4NVVkeQtlsiafAUk+DpFERdOhERAEREAREQBERAEREBzhqd8cX/S9I9WoXRy5x1O+OL/AKXpHq1C6OQAlVHu5a99jxdg07/hpW3mcDnHEb9yCDk91uP83nBW3IbAnwZrjXWzTbq2tnqXC2+vLgMhhYO5jabcYaGjzIDVFy9GjtHyVErIoY3SSPNmtaLknb5hYXJOQAJK8zQuoNyXVCOj0dHK6JvZM0ZkkeR3Ya/NkYJzADcNwMib7UBy+Qp3uM6d7F0tBidaOa8ElzYd1+TO0Dvw3bfImwvZQQr0aOq3QzRysALo3skaDexc1wcL24rhAdPbtekN50LUWcWukMcIyvfE8F7T4Lsa/NVn/R91iMNa+kc74OdpcwWvadgBFjfIFgffL81vjX23btZm1lFot8bxgmbLO9gwkteAxguRssTM3yg+BVVomvMFRFMMV45GSdyS09y4GwcNmxAY0r+Xl/WSdYqwNxnT74JZoGyFola14GWbo73tfYcL+IbG+JV3WzB8j3gWxOc6221yTb0r06E0k6nqI5WnNjgT427HN84uFySurEZK6aOh5p3P757nc4k/ivmsMdcAjYQCPIc1lYGeY7/cKttSfjW36RU9SVWSqi0fpxlDrA6pla9zI56guDLFxuHsFrkDa4cavocs06XlnVgWVUw3eqDktX9WH2iz7vdByWr+rD7RaTYWwiqf3e6DktX9WH2ie73Qclq/qw+0QFsIqn93ug5LV/Vh9onu90HJav6sPtEBbCKp/d7oOS1f1YfaJ7vdByWr+rD7RAWwiqf3e6DktX9WH2ie73Qclq/qw+0QFsIqn93ug5LV/Vh9onu90HJav6sPtEBCNTvji/6XpHq1C6OXM+5xpBtRrSydgIbLPWytDrYg18c7wHWyvZy6YQGJBcEeHJcT6SozDNJE7vo3vjdkRm1xacjmNi7ZcFzbu6ap9iVvZTAN6qi5xF82z7ZB5HXxDxl2zJAVi3jXZGtEgdo2qc0gtdTTkEbCDE4ghcbNXQOjdaGy6oyudMGyxwvpX2LgQ++CIXOZLmFhNsszszAA5+usIiA+0tU9zGMc4lrMWAcTcRu63lOa+KIgC/TV+UQF56h1u+6PhOV2N3o2tkWdyL+DKx86kCrrcfrrsnhJFwWygZbDZjiBt4mXPjHhVirFUVpHnVY2mwoFpbc33+eWXswt3x7n4d6vbESbXxi6nqKMZOPBGM3Hgrf3Khy4/Y/zE9yocuP2P8xWQilvT8k9+fkrf3Khy4/Y/wAxanWjUPsOmM3ZW+Wc1uHe8PfG174z+Ct5RTdO4Ofz4+spwqyckidOtNySbKYKwiLUbQiIgLa1S3F+zqKGp/rHe99aXYN4x4bOLbYt9F9ngW3973/i3+W/nKT7kOmg3R1NFIQG4Dgd4CXu7k+LxqygVxSTIqSfBR3ve/8AFv8ALfzk973/AIt/lv5yvJF0kVTqVuOf1fXQ1f8AWG+73vncbzgxY43s77fTa2O+w7FaqyiAKP666qw6SpnQzDMXdE8d9HJbJwPg8I4x5lIFgoDi3TuiJKOokp5mgSRuwuANxsuCDxgggjxFfOm0k+OGaFtsE2DGCONjsTCDxHaPISugN1TQMOkXgCzJYrtEwFy4XzjeMsTQb24wSSOMGgNK6Nkp5XRytwub0EHYWnjB8KipJ9iEZxk7I8SIikTCIiAIiICVbm1bvVfHc2EgdEbkDN1i3y901ot4SFdK560HUCOpgkOxksTzxZNeCc+LYuhQs1dd0zHqV3TCIizmUIiIAopuncHP58fWUrUU3TuDn8+PrKdPJFlLNfJS6Ii3HpBERAXtqLwdTcw9dysTVrTOyKR3gDCeqT+HR4FXeovB1NzD1nLeg+BY3Lpm2ef1uE2y0EWr0BpDfohc923uX+XiPnGa2i1p3VzfF3V0ERF06FqdYtIbzEbHundy3xeF3m/gtqSoDp+t32dxBOFvct820jyn9yrqy6YlVafTE1yrbdjP/S/t/wD1KyVV+7BKd9p28QY9w8N3OAPUCz0czLp8yvERFsN4REQBERAZC6D0BUb5SQPuXF0UZJN7l2EYr+dc+BXhuf1Bfo6Am2QczLwNeQL+OwB86or4mfUr0pkiREWUwhERAFFN07g5/Pj6ylaim6dwc/nx9ZTp5IspZr5KXREW49IIiIC9tReDqbmHrOW9Wi1F4OpuYes5b1YZ5M8yeTPdoauMMrXX7k5P5v8AxtU/Y64BBuDmPIqyUx1TrccRYdrMhzTs6Mx0K2jP8S/Tz/Fm/REWk2Hg01V71A9w22s3ynIKvlJtc6jOOPyvP4D9/oUZWStK8rGHUSvKwVNbqFQHaQcAD3DI2HxnDjuPM8dCuVUdugyh2kqgjiLG+dsbWn0tK7QXqO6ZepkdREWo2hERAEREBlW3uSzXo5G2Hcynz4mtKqQKydx3bVfsP/aq6q9LKq69DLJREWI84IiIAopuncHP58fWUrUU3TuDn8+PrKdPJFlLNfJS6Ii3HpBERAXtqLwdTcw9Zy3q0WovB1NzD1nLerDPJnmTyYWy1eqt7qG32O7g+c5ekBa1AVFOzuci7O5aCLy6On3yJj/0mgny8fpXpXoLueou5BNZpL1T/FhA8mEH8SVq16tJvxTSEfpu/FeVYJd5M8ybvJhURrrwhU/rHK91RGuvCFT+scrqHLL9NyzRoiyAtJsNtqxoJ1bPvTHBtml7nHOzRYZDjNyMl+NP6EkpJTHKM9rXC+F7eJzT4PwU+3ItH4Yppj+e4Rty/NaLuIPHcuA/8T4Vu9f9BCqpXFo+FiDpI7bTl3bPOB0gKl1bTt9ih1rVOn7FJIskLCuLzKsTcfmtJUsttbG6/NLhb7/oVdKc7ks9qyRtu+iOfgwuadihUxZXVwZbSIiwnmhERAFFN07g5/Pj6ylaim6dwc/nx9ZTp5IspZr5KXREW49IIiIC9tReDqbmHrOW9Wi1F4OpuYes5b1YZ5M8yeTCIigQJrqlITT2/Rc4DyZH/ct0o1qW/uZG8d2npv8AwUlW6m/Sj0qTvBFZSPxEk7SST5Sbr8r9SMwuIO0EjoJH7l+ViPOCojXXhCp/WOV7qiNdeEKn9Y5X0OWadNyzRrLVhZAutJsL01Ept70dTi4JLS/L+25zxfx2cB5lvl8qSDe42M/Ra1uWQyFrgL6rBJ3bZ5cneTZSWv8AoXsasdhHwcl5GeK57pvmN/MQoyrf3U9F77StmG2E3I8LHlrT48jhPSqgK2U5dUT0KUuqKYUs3MKjDpFgtfG2Rnk7kvv4+8t51E1v9QpsGkqc2vdxb9Zrm3+9ddkrxZKavFl6IiLAeWEREAUU3TuDn8+PrKVqKbp3Bz+fH1lOnkiylmvkpdERbj0giIgL21F4OpuYes5b1aLUXg6m5h6zlvVhnkzzJ5MIiKBAkupXfS+Rn+5SlRbUrvpfIz8XKUrbSwR6FHBFc6QZaaQHbjd+JXnW01lhw1L8snWcPOAD6QVq1kkrSZimrSaCojXXhCp/WOV7qjNfYsOkagE7XB31mtcOsrqHLL9NyyPrd6nUe/V1Oz+2HG1r2Zd56q0ine5JRYqqSUj8mywOWTnmw8exrs/L4VfN2i2aZu0Wy2ERFgPMPPpGlEsMkZ2PY5nGNoI2jyrnmpp3Rvcx7cLmktcDxEZELo5U1um0O9173cUrWSDK2dsLs+PNt/8AyWig/satNLu4kSWz1XnwVtO4C9pY8vK4D961i+1FUb3KyQC5Y5rwDx4SDb0LSa2dGIhReceWEREOBRTdO4Ofz4+spWopuncHP58fWU6eSLKWa+Sl0RFuPSCIiAvbUXg6m5h6zlvVotReDqbmHrOW9WGeTPMnkwiIoECT6lM/Ku4u4HRc/vUoWk1RitT3/Sc49Hc/7T0rdrdTVoo9GkvQiL65w/k32y7ppPlsW/g5RhT/AE7S75TvFrkDEPK3PL8POoAs9aNpXM2ojad/IVJbo/Cc/wCy/wBGNXaqR3R+E5/2X+jGu0OTumyZGlbe5JTYaSR+XdyHy2a0Db5SVUoCvfUmk3rR9O3PNmM323eS/o7pWVn6S7UO0LG7REWQwBQjdYoMdIyUA3if48mPsHcf6QZ4eJTda/T9AJ6WaIi+JjsOzvgLszOzugFODtJMspy6ZJnPpQLLxYrC3HpHRtJLjjY47XNa428JAP719V5tG/kIv1cfVC9K898nlPkIiLhwKKbp3Bz+fH1lK1FN07g5/Pj6ynTyRZSzXyUuiItx6QREQF7ai8HU3MPWct6tFqLwdTcw9Zy3qwzyZ5k8mEARe/QdOZKiMDiIeea0gn+HnUUruxyKu7E30bTb3ExngaAfLx+lelZReglY9RKx+Sq+0xRmGZzeK+JvNJNv4eZQjds1uraTSYjpqySKMwxuwtItiLngn0BVxU69aQktjr5nW2XI/h4lXUh1Iqq0+tF4qkt0bhOf9l/oxry9t9byyXpC1VbWPmkMkry97rXcdpsAB6AFGnTcXcjSouDvc/Wj6ffJWRi/duYzLM904DIeddERxhoDQAAAAAMgAMgAFznTzuje17HYXNIc0jaHA3BHnW37b63lkvSF2pByO1abnazL3RUR231vLJekJ231vLJekKvYfko+ml5L3RUR231vLJekJ231vLJOkJsPyd+ml5PzrlRGGunaW4QXue3bbA44m2v4itMF6tJaSlqHh80jpHAYQXbQ25Nulx6V5QVoXBrXHcv3VT/oab9TH1QtqqEp9aKuNjWMqpGtaA1oByAGwBfTtvreWS9IVDotu9zLLTtu9y90VEdt9byyXpCdt9byyXpC5sPyc+ml5L3UU3TuDn8+PrKs+2+t5ZL0heev1hqZmYJah72EglrjlcbF2NFp3JQ07jJO5rCsLJWFoNQREQF7ai8HU3MPWct6qDpNZquJjWR1MjWNya0HIDbl0r69t9byyXpCzyotu9zJLTttu5e6luqNEWsdIR39g3mjj85PoXLfbfW8sl6QvazdF0mAANIzADIC4yHQpQpdLuydKh0u7OukXI3uj6U+cp+kfwT3R9KfOU/SP4K40Ek/pC8Lt+jxdaRViiIAiIgCIiAIiIAiIgCIiAIiIAiIgCIiAIiIAiIgCIiAIiIAiI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056" name="Picture 8" descr="http://deconceptos.com/wp-content/uploads/2008/11/introduccion.jpg"/>
          <p:cNvPicPr>
            <a:picLocks noChangeAspect="1" noChangeArrowheads="1"/>
          </p:cNvPicPr>
          <p:nvPr/>
        </p:nvPicPr>
        <p:blipFill>
          <a:blip r:embed="rId2" cstate="print"/>
          <a:srcRect/>
          <a:stretch>
            <a:fillRect/>
          </a:stretch>
        </p:blipFill>
        <p:spPr bwMode="auto">
          <a:xfrm>
            <a:off x="467544" y="764704"/>
            <a:ext cx="2589854" cy="2736304"/>
          </a:xfrm>
          <a:prstGeom prst="rect">
            <a:avLst/>
          </a:prstGeom>
          <a:noFill/>
        </p:spPr>
      </p:pic>
      <p:sp>
        <p:nvSpPr>
          <p:cNvPr id="17410" name="AutoShape 2" descr="data:image/jpeg;base64,/9j/4AAQSkZJRgABAQAAAQABAAD/2wCEAAkGBhAQEBAPEBAPDw8PDxIPDw8PDw8PDw8QFBAVFBQQFBQXGyceFxkjGRQUHy8gIycpLC0sFR4xNTwqNSYrLCkBCQoKDgwOFw8PFS4YFBgqLSkpKTUqKSkpKSkuKTUqKSkpLCkrMCwpKSk1LSkpKSkpLTUpKSk2KSkpNSkpKSkpKf/AABEIAOcA2gMBIgACEQEDEQH/xAAcAAABBQEBAQAAAAAAAAAAAAAAAgMEBQYBBwj/xABJEAABAwEDBQsJBgQEBwAAAAABAAIDEQQSIQUGEzFxFDJBUVJzgbGywdEiIzNTYXKRk6EHQmKCo+FUkqLwNHSzwiRDY2SDw/H/xAAaAQEBAAMBAQAAAAAAAAAAAAAAAQIEBQYD/8QAKxEBAAEDAgQEBgMAAAAAAAAAAAECAxEEBTEyQYESNHGxExRRodHwIVJh/9oADAMBAAIRAxEAPwD22Z9GkqJFE59TXpKk2reHo60ixb0+93BVOrm4zyvp+6NyHln4HxUpChhF3IeWfgfFG5Dyz8D4qUhMmEXch5Z+B8UbkPLPwPipSEMIu5Dy/ofFG5Dy/ofFSkIYRdxnln4HxRuM8v6HxUkuomzMEyYNbjPL+h8UbjPL+h8U7p0CYIYNbjPK+h8UbjPK+h8VJBquoYRdxnlfQ+KNxnlfQ+KkrqZMQibjPK+n7ru4zyvp+6krqZMIu4zyvp+6NxHlfT91JXUMIm4jyvp+6NxHlf0/upaEyYRNxHlf0/ujcR5X9P7qWhMmIVZcWOunBwF4U1EaqhSQ6uPHiomUv8RDzMvbjUlmobFUP2reno60mxaj73cEu0709HWkWPUfe7gnReqQhCFFCEIQCEIQCS9wAqeBKVdlS00o3pPcg7JaalNmVQDOk6dBP0y6JlXboXROgtI7TRT2PBFQs6LQrLJdpqS32VCCyQhCAQhCAQhCDi6hCDi6hCCpyiP+Ih5mbtRKSzUNiYyj6eHmp+1CpDdQ2LKGMn7TvT0daRY9R97uCXad6ejrSbHqO3uCi9T6EKPb5SyJ7mgktaThifaopNotl3AYnqUC3ZVewNLRec40pUAcZNSqi0Zbja28XA1FRQ61lsrZwOlIuEihqCg38ecjHMa4A1OsHChGsKwsGUGygkYEax3rygW6UxUDiHmSoIFPJpitn9n0chZLJISauaxtfYKnrCDXLN5cnpMR+FvUtIsrnawtex/A9t07W/sUEM2lJ3Qq3dCBaEFnuhdE6rBOlidBZCdT8jz1mYOOvZKz4nV3muwvlLuBjfq7AfSqDVIQhBxdQhAIQhBxdQhAIQhBWZQ9PDzU3ahT7dQ2JjKHp4eam7UKfbqGxVjJ+0b09HWk2TUdvcEq0709HWk2TUdvcFFPoKEiWQNaXHU0EnYBUorBZ85IsrCDGC2d5LnRtPm7p++Rqbjxa8dqz8Fg0UZkeC66MGNGJOoAe2vCrOaYyymR2+kcXn2CmDegUCk2qyh7CzUCMPZTUVjllhQ5NnEkl4ho1MutxAPDQnXifotnkXKBhcGk+acfKB+6TheCoMn5HEdK08niFFYvNAUG8UHLWTd0Quj1O3zDxPGro4OlV2S8v4BsmI1B3CNvGr2OVrhVpBB4QarJi8nne5jixwLXNJDgcCCOBN7pW/zlzWbahfYQycDB33Xgfdd4rzm22KWF5jkYWPbwHhHGDwj2oJItSWLSq5oKk2WzSSODGNc5zjQNGsoJscxcQ0AkkgADEkngC9EyFk3QRBp37vKf7x4OgYKvzbzWbZ6SSEPnI/LH7G8Z9q0KAQhCAQhCAQhCAQhCAQhCCsyh6eHmpu1CpDdQ2KPb/Tw81N2oVIbqGxVjJ60b09HWk2XUdvcEqfeno60my6jt7govU+mLfGXRSNGt0bwNpaU+qvOHKeghJAJc+rGngBI1lFYG/dunipXZRWcbwQCMQeFVswFCTwCpU7J2aNrJEhfuaPB7g4h73N13dHqBpwk4LFkfVXlq2llxg+95Tj7AdXx6lY6TV7U5Hm822OLXX23G4TNIo0k4NLTvq0OymtCVZZLeKa1aWTKjmGrHEHh4QdoVDlbN602I1cL8VcJWVLfzD7p2puz29ZMWvGcM5wvNGxgUC1sfM69I4vNKCtKAcQAVfHbO5WlnfUII7cnt4h8FJggLDeYSxw1FuBUhoTl1A5FlOca5Kj8TW+CtbBlcP8l1AeAjUfBZvKM92Nx4gkWS01AKDcpL3gAkmgHCqWzZwMa27IReGo1xIS3ZXbIHPbiyOlPxSHUNgGPwQSY7U6VxoSyNus/ed4BVNuyuQTRwaAcCK1PtqUT5Q0dnOO/cQOtxP98KyGXskZRfA60xRgxgXtGHHTuZSt8MpiKcFa+xY8VbLJucwJuvcHDlcI28a0TXVxGIOK+fckZfdeGNCvX8zMs6aPRk+UwVGzhH98ao0iEIVQIQhBW2708PNTdqFSG6hsUe3+nh5qbtQqQ3UNiqSdn3p6OtJsuo7e4JU+9PR1rll1Hb3BA8sZndlDSTNs7T5EPnJPbIR5LegY9IWoyrlBsEMkztTG1A5TtTWjaaLDZIsL55QHUL5HGWYkmhFQXDuCxllB3JeSnzvYQ0mIStEjqigDfLI9uoD8y3r2VBHGCPiuRRNaA1oDWjANaAABxABLRGMynkZ1noQS9lR5ZpW9wggauGinZsyUke3lMr/K791OzmYDBjWocLtNQJwqeiqpchTUnjPKq09LfGii9GvewEEEAgihBFQRxELE5w5h65bJhwugJoP/GTq2FbhCyR5FZY3g0cCCDQggggg6iFe2N+CkZy2UNtLzqvhr+kih+oUSHBBYsel6RRGvXXSIGcqG9G9vG0jpoqfJlscwmN4LXNN1zXYEEcCn2yXAq0ylkDdVlgtUI/4hsLLwH/ADg1tC0/iFDQ9GwINos0covOrUDfNJBA1peT5rsAFTQGo4SXO6yq2O0EQPJqCRdocCKmlF2C33XQt43k/BmCkrDRtyc+SSBsjSIWAF9S3E4uIIrwuIGwLWBZIWsuxqtDkiYviFeAlvw/+qo8nzyzK0NptMsODPJnEYGAbISHU2OBw4ipuY+UDHPHXCpuOr7cO9a7PWM1hLaecEsTvaLoeB/S74rDQyjTX24AkOp7dSkq9jQkRPq0HjAPxCWqgQhCCtt3p4eam7UKkN1DYo9u9PDzU3ahUhuobFUOz709HWk2bUdvcF20b09HWuWXUdvcFBk88MoaSZtnB8iGkkvEZCPJb0DHpCss1MmXW6Z7QHPHmySbwYfZwVwPwUQZtSbrc67eidLpnPe4eUCa3eM0OFKagtWoydQhCqImU7MZInsBoSODhpjd6VjrK+49p1FjxX2UdiFuysm/IUzp3NIo17nPMwAuAHiB4a8CkrDWhC4wUAHEKLqqMlnYPPN5odpyp2FW2cj6zO/CGt+le9U4cgevpD5E06RNOlQNWt+BW3zMlvWOMchz2fB5I61hpcVrcxJfNys5Lw4fmbT/AGoKrPPJDonGVg81M8F34JCakH2HXtqsdbZ3NLXtxLDUDj4KL0/Pb/CHnY+2vOHx1qP71qKs8k5ebI0f30H2r0DN4eYa7llzhsrQdSw+a2Y+maJjMWRmQ1ja3yjSmp1cK7F6RDEGtDWijWgNA4gBQBVGU+0e0GOCF7d8LRh0wyArAZKGpbr7UP8ADQ/5j/1PWIyZwKK9jsXoo+bb2Qn0zY/Rx+43shPKoEIQgrbd6eHmpu1CpDdQ2KPbvTw81N2oVIbqGxVJO2jeno60myajt7glWjeno60my6jt7goH0IQihCEIBCEIBJe6gJOoCp6EpQcrzXYncbvJHTr+lUGTt0hc5zz94k/EqqmkoridUdvQMSWlNboTVnsc0zi2FjpHNaXOpgGtHCSUzZWF2KCwbJVaPM62sZJLfe1jTGDV7g0VDuM7VnNGGhY3PJ/nIvZGe2sLlXhpy2dLY+Pdi3nGfw9gzty1ZpIRFHaIJJDKw6NkrHPoDUm6DVYpn9/FeaMmcMQ4jYSE5u6X1j/5iVrfM/47M7J9Ln2e1ZIz7sFihEFomLJQS8sEUrzR2INQKfVOyfbFk0ajaH+7CR1kLwh8pJqSSeMmqfitHGB1L51amvpDbs7Lp8R8SqcvS87vtGsttjjjjZOwskLyZGChFxzaC6TjiqSwZbgbS88j8j/BZQTjiK6bQOIr5/NXPo2p2PR/3mP30e3WX7VMmhrWl8wutANYH8ApwLX2O1tljZKw1ZIxr2GhFWuFQaHVgV8vyTEg8GBX0lmuKWKxj/tYf9Nq2rF2quZ8Ti7roLGlppm1Mzmeq0QhC2nCVtvPn4eam7UKfa7AbFGyj6eHmp+1Cn26hsWUMZSLRvT0daTZdR29wSp96ejrSbLqO3uCin0IQooQuLqAQhCAVHl+byms4hU7T+wV2stlCa897vbhsGA6kFdanqgt0utW9tkULJFg3RaYozvb1+T3G4kdOA6UGyzQyRoLM0uFJJvOScYqPJb0CnSSsFZYaEjic4fAr1peWxtxd7zj/UUCLVgFhM7DWVnNntFbm2nBYXOf0rOb/wBxXxv8kujtfmae/spKIol3Vwhc17MwU5Em3JcaSsHEVXEKLl15wOwr6azdFLHZf8tF/phfMjzgdh6l9PZCFLLZv8vF/phbel4y4G98lHrKchCFvPMKvKPp4eam7UKkN1DYmMoenh5qbtQp9uobFYYyfn3p6OtJs2o7e4Lto3p6OtJsuo7e4KKfQk1RVFdXapNUVQdQuXly8gbtk1yN7uJp+PAsfLOr/OWe7BThc4DoGPcsRNaCEC7bKr7MKx4TTnW4iJuwYu+pHwWOtFpJ1Y9/sXpmQrDuezxRHfBtX++7ynfU06EFi44HYV5lDSlePFej2h3kO9x3ZK8wifQDYEHLccFh84/St9z/AHFa22zLJ5eYb7DwOZh0OcO5fC/yS6W1+Zp7+yoISSE7RJcMDsXOeyQ3FLYU2SltVkguqKpK6ooecDsPUvqHI4pZ4BxQx9gL5dfqOwr6kybhDCP+kzsBbel4y8/vfLR6ylVQuVRVbrzSut/p4eam7UKkN1DYo9v9PDzU3ahUhuobFUPWjeno603BqO3uCXPvT0dabiOH5u4IdTl5cvJN5cvqKXeReTRekl6B6+i+o5kSTMgqM6psI2+87qA71kLU9arLFnv41x/vBZm0WM1ONED+aWTxNaQ92LIKSEcb6+QPjj0L0K+sNmiwsmfxaPytpcLvetXp0EuR+B2HqXmbdS3lptoa1zjqAJ+mpYjc7kFVbCqnPCzXDY28JsTHna+WV3UQtBaslSEE4DaVUZ+2lkloiub1llijpjgWl2C+F/kl09q8zT39mVokSDA7Cny1NyjyTsK5z2KsKW1NpbVUgtCSCuqLkOX1JYj5qMf9NnZC+WuHp719Q2eSjWj8LR9Fuabq89vfCjul3l2qZD10PW484iWz08PNTdqFSW6hsUS0nz8XNTdqFTG6hsVQ5PvT0daaYcPzdycm1fBMjV+buQdJSS5cSSorpcmy5BTbkHJJFU5TyncLcaDEdKs3hV9tyYyUUc2qCtlylUa1UW23DjVo7NSLgLx7A9yGZtxNNQ2p4yST9UEbJWULjaBuLjVx4+L4KzblNIGTQOBcNiQM5QylVjgATUcHsNVEsNta7VrGsHAgqY+xKFaMjBxriHcbTQoFW+0i6sFl19Za/hHetdNkF5/5j/ospl6x6KW6a71pq7BfDUcjqbV5iPSVVdTU48l2w9SkUTVoHkO90rnPXqZKCSurJCl1T8nZu2qemihe4H75Fxn8zqBavJf2Yk0Nolp+CEV6C93gs6bdVXCGre1lm1zVfyxVksz5JGRxtL3ucAGgVJx6l9FwW0EDYFnckZuwWYUhjayut2+e7a44lW8ca3bVvwcXmdfrY1Mx4YxELZloTomVYwFPsK+zmnJXVni5qbtRKe3UNiq2nz8fNy9qJWjdQ2KoVIcE0NXT3JyTUkN1Hb3IEFcITlFyiimi1Jup4hcuoGCxILFJuJNxBFMSSYVMuLlxBCMCSYFOuLmjQV5syQbKrIxrmiQVZsaZkyWHChAI4iKhXOiRokGYmzPsz99CyvG1tw/00Vdafs1szwQHTR1w8lwd2gVt9Eu6JYTRTPGH3o1N2jlrmO7B2f7KbC3faaT35CB8GgK5sWaFlhxjgiaeVcBd/MalaQxoEasUUxwgr1F2vmrme6tFhTjbIp+jXbiyfBCFnSxApYYuhiCMI0tsafuroYghgefj5qbtRKzbqGxQJB5+Lmpu1Ep7dQ2Ko7JqSGcO3uSn6l2BoNdvcg5RC4ClUUUmiKJSKIEXVyicoiiBuiKJaEDZai6nKLlEDd1F1O0XLqBu6uXU7RF1A1dRdTt1FEDV1dupy6i6gbuoupyi7RA3dQGpyiKIEUXaJVF2iCDP6eLm5u1EprdQ2KHaD5+IcIilJHCAXR0+N0/BTW6hsVSQG1wTEkZrg4sdTWKHD2g4FCEJMaGX1/6UaNFN6/8ASjQhEGim9eflRo0U3rz8qNCEBopvXn5UfguaGb+IPyo/BdQg5oZv4g/Kj8EaGb+IPyo/BCEBoJv4g/Kj8EaCb+IPyo/BCEBoJv4g/Kj8EaGb+IPyo/BCEBoZv4g/KjRoZvXn5Ua6hMDmhm9eflRruhm9eflRoQqDRTevPyo0aKb1/wClGhCgNFN6/wDSjRopvX/pRrqEHNFN6/8ASjRopvX/AKUa6hAaKb1/6UaBHN679KNdQg7ZbDdLnVc9798958o01ewAcQVgIkIR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7412" name="AutoShape 4" descr="data:image/jpeg;base64,/9j/4AAQSkZJRgABAQAAAQABAAD/2wCEAAkGBhAQEBAPEBAPDw8PDxIPDw8PDw8PDw8QFBAVFBQQFBQXGyceFxkjGRQUHy8gIycpLC0sFR4xNTwqNSYrLCkBCQoKDgwOFw8PFS4YFBgqLSkpKTUqKSkpKSkuKTUqKSkpLCkrMCwpKSk1LSkpKSkpLTUpKSk2KSkpNSkpKSkpKf/AABEIAOcA2gMBIgACEQEDEQH/xAAcAAABBQEBAQAAAAAAAAAAAAAAAgMEBQYBBwj/xABJEAABAwEDBQsJBgQEBwAAAAABAAIDEQQSIQUGEzFxFDJBUVJzgbGywdEiIzNTYXKRk6EHQmKCo+FUkqLwNHSzwiRDY2SDw/H/xAAaAQEBAAMBAQAAAAAAAAAAAAAAAQIEBQYD/8QAKxEBAAEDAgQEBgMAAAAAAAAAAAECAxEEBTEyQYESNHGxExRRodHwIVJh/9oADAMBAAIRAxEAPwD22Z9GkqJFE59TXpKk2reHo60ixb0+93BVOrm4zyvp+6NyHln4HxUpChhF3IeWfgfFG5Dyz8D4qUhMmEXch5Z+B8UbkPLPwPipSEMIu5Dy/ofFG5Dy/ofFSkIYRdxnln4HxRuM8v6HxUkuomzMEyYNbjPL+h8UbjPL+h8U7p0CYIYNbjPK+h8UbjPK+h8VJBquoYRdxnlfQ+KNxnlfQ+KkrqZMQibjPK+n7ru4zyvp+6krqZMIu4zyvp+6NxHlfT91JXUMIm4jyvp+6NxHlf0/upaEyYRNxHlf0/ujcR5X9P7qWhMmIVZcWOunBwF4U1EaqhSQ6uPHiomUv8RDzMvbjUlmobFUP2reno60mxaj73cEu0709HWkWPUfe7gnReqQhCFFCEIQCEIQCS9wAqeBKVdlS00o3pPcg7JaalNmVQDOk6dBP0y6JlXboXROgtI7TRT2PBFQs6LQrLJdpqS32VCCyQhCAQhCAQhCDi6hCDi6hCCpyiP+Ih5mbtRKSzUNiYyj6eHmp+1CpDdQ2LKGMn7TvT0daRY9R97uCXad6ejrSbHqO3uCi9T6EKPb5SyJ7mgktaThifaopNotl3AYnqUC3ZVewNLRec40pUAcZNSqi0Zbja28XA1FRQ61lsrZwOlIuEihqCg38ecjHMa4A1OsHChGsKwsGUGygkYEax3rygW6UxUDiHmSoIFPJpitn9n0chZLJISauaxtfYKnrCDXLN5cnpMR+FvUtIsrnawtex/A9t07W/sUEM2lJ3Qq3dCBaEFnuhdE6rBOlidBZCdT8jz1mYOOvZKz4nV3muwvlLuBjfq7AfSqDVIQhBxdQhAIQhBxdQhAIQhBWZQ9PDzU3ahT7dQ2JjKHp4eam7UKfbqGxVjJ+0b09HWk2TUdvcEq0709HWk2TUdvcFFPoKEiWQNaXHU0EnYBUorBZ85IsrCDGC2d5LnRtPm7p++Rqbjxa8dqz8Fg0UZkeC66MGNGJOoAe2vCrOaYyymR2+kcXn2CmDegUCk2qyh7CzUCMPZTUVjllhQ5NnEkl4ho1MutxAPDQnXifotnkXKBhcGk+acfKB+6TheCoMn5HEdK08niFFYvNAUG8UHLWTd0Quj1O3zDxPGro4OlV2S8v4BsmI1B3CNvGr2OVrhVpBB4QarJi8nne5jixwLXNJDgcCCOBN7pW/zlzWbahfYQycDB33Xgfdd4rzm22KWF5jkYWPbwHhHGDwj2oJItSWLSq5oKk2WzSSODGNc5zjQNGsoJscxcQ0AkkgADEkngC9EyFk3QRBp37vKf7x4OgYKvzbzWbZ6SSEPnI/LH7G8Z9q0KAQhCAQhCAQhCAQhCAQhCCsyh6eHmpu1CpDdQ2KPb/Tw81N2oVIbqGxVjJ60b09HWk2XUdvcEqfeno60my6jt7govU+mLfGXRSNGt0bwNpaU+qvOHKeghJAJc+rGngBI1lFYG/dunipXZRWcbwQCMQeFVswFCTwCpU7J2aNrJEhfuaPB7g4h73N13dHqBpwk4LFkfVXlq2llxg+95Tj7AdXx6lY6TV7U5Hm822OLXX23G4TNIo0k4NLTvq0OymtCVZZLeKa1aWTKjmGrHEHh4QdoVDlbN602I1cL8VcJWVLfzD7p2puz29ZMWvGcM5wvNGxgUC1sfM69I4vNKCtKAcQAVfHbO5WlnfUII7cnt4h8FJggLDeYSxw1FuBUhoTl1A5FlOca5Kj8TW+CtbBlcP8l1AeAjUfBZvKM92Nx4gkWS01AKDcpL3gAkmgHCqWzZwMa27IReGo1xIS3ZXbIHPbiyOlPxSHUNgGPwQSY7U6VxoSyNus/ed4BVNuyuQTRwaAcCK1PtqUT5Q0dnOO/cQOtxP98KyGXskZRfA60xRgxgXtGHHTuZSt8MpiKcFa+xY8VbLJucwJuvcHDlcI28a0TXVxGIOK+fckZfdeGNCvX8zMs6aPRk+UwVGzhH98ao0iEIVQIQhBW2708PNTdqFSG6hsUe3+nh5qbtQqQ3UNiqSdn3p6OtJsuo7e4JU+9PR1rll1Hb3BA8sZndlDSTNs7T5EPnJPbIR5LegY9IWoyrlBsEMkztTG1A5TtTWjaaLDZIsL55QHUL5HGWYkmhFQXDuCxllB3JeSnzvYQ0mIStEjqigDfLI9uoD8y3r2VBHGCPiuRRNaA1oDWjANaAABxABLRGMynkZ1noQS9lR5ZpW9wggauGinZsyUke3lMr/K791OzmYDBjWocLtNQJwqeiqpchTUnjPKq09LfGii9GvewEEEAgihBFQRxELE5w5h65bJhwugJoP/GTq2FbhCyR5FZY3g0cCCDQggggg6iFe2N+CkZy2UNtLzqvhr+kih+oUSHBBYsel6RRGvXXSIGcqG9G9vG0jpoqfJlscwmN4LXNN1zXYEEcCn2yXAq0ylkDdVlgtUI/4hsLLwH/ADg1tC0/iFDQ9GwINos0covOrUDfNJBA1peT5rsAFTQGo4SXO6yq2O0EQPJqCRdocCKmlF2C33XQt43k/BmCkrDRtyc+SSBsjSIWAF9S3E4uIIrwuIGwLWBZIWsuxqtDkiYviFeAlvw/+qo8nzyzK0NptMsODPJnEYGAbISHU2OBw4ipuY+UDHPHXCpuOr7cO9a7PWM1hLaecEsTvaLoeB/S74rDQyjTX24AkOp7dSkq9jQkRPq0HjAPxCWqgQhCCtt3p4eam7UKkN1DYo9u9PDzU3ahUhuobFUOz709HWk2bUdvcF20b09HWuWXUdvcFBk88MoaSZtnB8iGkkvEZCPJb0DHpCss1MmXW6Z7QHPHmySbwYfZwVwPwUQZtSbrc67eidLpnPe4eUCa3eM0OFKagtWoydQhCqImU7MZInsBoSODhpjd6VjrK+49p1FjxX2UdiFuysm/IUzp3NIo17nPMwAuAHiB4a8CkrDWhC4wUAHEKLqqMlnYPPN5odpyp2FW2cj6zO/CGt+le9U4cgevpD5E06RNOlQNWt+BW3zMlvWOMchz2fB5I61hpcVrcxJfNys5Lw4fmbT/AGoKrPPJDonGVg81M8F34JCakH2HXtqsdbZ3NLXtxLDUDj4KL0/Pb/CHnY+2vOHx1qP71qKs8k5ebI0f30H2r0DN4eYa7llzhsrQdSw+a2Y+maJjMWRmQ1ja3yjSmp1cK7F6RDEGtDWijWgNA4gBQBVGU+0e0GOCF7d8LRh0wyArAZKGpbr7UP8ADQ/5j/1PWIyZwKK9jsXoo+bb2Qn0zY/Rx+43shPKoEIQgrbd6eHmpu1CpDdQ2KPbvTw81N2oVIbqGxVJO2jeno60myajt7glWjeno60my6jt7goH0IQihCEIBCEIBJe6gJOoCp6EpQcrzXYncbvJHTr+lUGTt0hc5zz94k/EqqmkoridUdvQMSWlNboTVnsc0zi2FjpHNaXOpgGtHCSUzZWF2KCwbJVaPM62sZJLfe1jTGDV7g0VDuM7VnNGGhY3PJ/nIvZGe2sLlXhpy2dLY+Pdi3nGfw9gzty1ZpIRFHaIJJDKw6NkrHPoDUm6DVYpn9/FeaMmcMQ4jYSE5u6X1j/5iVrfM/47M7J9Ln2e1ZIz7sFihEFomLJQS8sEUrzR2INQKfVOyfbFk0ajaH+7CR1kLwh8pJqSSeMmqfitHGB1L51amvpDbs7Lp8R8SqcvS87vtGsttjjjjZOwskLyZGChFxzaC6TjiqSwZbgbS88j8j/BZQTjiK6bQOIr5/NXPo2p2PR/3mP30e3WX7VMmhrWl8wutANYH8ApwLX2O1tljZKw1ZIxr2GhFWuFQaHVgV8vyTEg8GBX0lmuKWKxj/tYf9Nq2rF2quZ8Ti7roLGlppm1Mzmeq0QhC2nCVtvPn4eam7UKfa7AbFGyj6eHmp+1Cn26hsWUMZSLRvT0daTZdR29wSp96ejrSbLqO3uCin0IQooQuLqAQhCAVHl+byms4hU7T+wV2stlCa897vbhsGA6kFdanqgt0utW9tkULJFg3RaYozvb1+T3G4kdOA6UGyzQyRoLM0uFJJvOScYqPJb0CnSSsFZYaEjic4fAr1peWxtxd7zj/UUCLVgFhM7DWVnNntFbm2nBYXOf0rOb/wBxXxv8kujtfmae/spKIol3Vwhc17MwU5Em3JcaSsHEVXEKLl15wOwr6azdFLHZf8tF/phfMjzgdh6l9PZCFLLZv8vF/phbel4y4G98lHrKchCFvPMKvKPp4eam7UKkN1DYmMoenh5qbtQp9uobFYYyfn3p6OtJs2o7e4Lto3p6OtJsuo7e4KKfQk1RVFdXapNUVQdQuXly8gbtk1yN7uJp+PAsfLOr/OWe7BThc4DoGPcsRNaCEC7bKr7MKx4TTnW4iJuwYu+pHwWOtFpJ1Y9/sXpmQrDuezxRHfBtX++7ynfU06EFi44HYV5lDSlePFej2h3kO9x3ZK8wifQDYEHLccFh84/St9z/AHFa22zLJ5eYb7DwOZh0OcO5fC/yS6W1+Zp7+yoISSE7RJcMDsXOeyQ3FLYU2SltVkguqKpK6ooecDsPUvqHI4pZ4BxQx9gL5dfqOwr6kybhDCP+kzsBbel4y8/vfLR6ylVQuVRVbrzSut/p4eam7UKkN1DYo9v9PDzU3ahUhuobFUPWjeno603BqO3uCXPvT0dabiOH5u4IdTl5cvJN5cvqKXeReTRekl6B6+i+o5kSTMgqM6psI2+87qA71kLU9arLFnv41x/vBZm0WM1ONED+aWTxNaQ92LIKSEcb6+QPjj0L0K+sNmiwsmfxaPytpcLvetXp0EuR+B2HqXmbdS3lptoa1zjqAJ+mpYjc7kFVbCqnPCzXDY28JsTHna+WV3UQtBaslSEE4DaVUZ+2lkloiub1llijpjgWl2C+F/kl09q8zT39mVokSDA7Cny1NyjyTsK5z2KsKW1NpbVUgtCSCuqLkOX1JYj5qMf9NnZC+WuHp719Q2eSjWj8LR9Fuabq89vfCjul3l2qZD10PW484iWz08PNTdqFSW6hsUS0nz8XNTdqFTG6hsVQ5PvT0daaYcPzdycm1fBMjV+buQdJSS5cSSorpcmy5BTbkHJJFU5TyncLcaDEdKs3hV9tyYyUUc2qCtlylUa1UW23DjVo7NSLgLx7A9yGZtxNNQ2p4yST9UEbJWULjaBuLjVx4+L4KzblNIGTQOBcNiQM5QylVjgATUcHsNVEsNta7VrGsHAgqY+xKFaMjBxriHcbTQoFW+0i6sFl19Za/hHetdNkF5/5j/ospl6x6KW6a71pq7BfDUcjqbV5iPSVVdTU48l2w9SkUTVoHkO90rnPXqZKCSurJCl1T8nZu2qemihe4H75Fxn8zqBavJf2Yk0Nolp+CEV6C93gs6bdVXCGre1lm1zVfyxVksz5JGRxtL3ucAGgVJx6l9FwW0EDYFnckZuwWYUhjayut2+e7a44lW8ca3bVvwcXmdfrY1Mx4YxELZloTomVYwFPsK+zmnJXVni5qbtRKe3UNiq2nz8fNy9qJWjdQ2KoVIcE0NXT3JyTUkN1Hb3IEFcITlFyiimi1Jup4hcuoGCxILFJuJNxBFMSSYVMuLlxBCMCSYFOuLmjQV5syQbKrIxrmiQVZsaZkyWHChAI4iKhXOiRokGYmzPsz99CyvG1tw/00Vdafs1szwQHTR1w8lwd2gVt9Eu6JYTRTPGH3o1N2jlrmO7B2f7KbC3faaT35CB8GgK5sWaFlhxjgiaeVcBd/MalaQxoEasUUxwgr1F2vmrme6tFhTjbIp+jXbiyfBCFnSxApYYuhiCMI0tsafuroYghgefj5qbtRKzbqGxQJB5+Lmpu1Ep7dQ2Ko7JqSGcO3uSn6l2BoNdvcg5RC4ClUUUmiKJSKIEXVyicoiiBuiKJaEDZai6nKLlEDd1F1O0XLqBu6uXU7RF1A1dRdTt1FEDV1dupy6i6gbuoupyi7RA3dQGpyiKIEUXaJVF2iCDP6eLm5u1EprdQ2KHaD5+IcIilJHCAXR0+N0/BTW6hsVSQG1wTEkZrg4sdTWKHD2g4FCEJMaGX1/6UaNFN6/8ASjQhEGim9eflRo0U3rz8qNCEBopvXn5UfguaGb+IPyo/BdQg5oZv4g/Kj8EaGb+IPyo/BCEBoJv4g/Kj8EaCb+IPyo/BCEBoJv4g/Kj8EaGb+IPyo/BCEBoZv4g/KjRoZvXn5Ua6hMDmhm9eflRruhm9eflRoQqDRTevPyo0aKb1/wClGhCgNFN6/wDSjRopvX/pRrqEHNFN6/8ASjRopvX/AKUa6hAaKb1/6UaBHN679KNdQg7ZbDdLnVc9798958o01ewAcQVgIkIR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7414" name="Picture 6" descr="http://www.publiweb.es/website/images/bkonline.jpg"/>
          <p:cNvPicPr>
            <a:picLocks noChangeAspect="1" noChangeArrowheads="1"/>
          </p:cNvPicPr>
          <p:nvPr/>
        </p:nvPicPr>
        <p:blipFill>
          <a:blip r:embed="rId3" cstate="print"/>
          <a:srcRect/>
          <a:stretch>
            <a:fillRect/>
          </a:stretch>
        </p:blipFill>
        <p:spPr bwMode="auto">
          <a:xfrm>
            <a:off x="4572000" y="2780928"/>
            <a:ext cx="2781300" cy="2943225"/>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txBody>
          <a:bodyPr/>
          <a:lstStyle/>
          <a:p>
            <a:pPr algn="l"/>
            <a:r>
              <a:rPr lang="es-ES" sz="2400" dirty="0" smtClean="0">
                <a:solidFill>
                  <a:srgbClr val="003300"/>
                </a:solidFill>
              </a:rPr>
              <a:t>Conclusiones</a:t>
            </a:r>
            <a:endParaRPr lang="es-ES" sz="2400" dirty="0">
              <a:solidFill>
                <a:srgbClr val="003300"/>
              </a:solidFill>
            </a:endParaRPr>
          </a:p>
        </p:txBody>
      </p:sp>
      <p:sp>
        <p:nvSpPr>
          <p:cNvPr id="3" name="2 Marcador de contenido"/>
          <p:cNvSpPr>
            <a:spLocks noGrp="1"/>
          </p:cNvSpPr>
          <p:nvPr>
            <p:ph idx="1"/>
          </p:nvPr>
        </p:nvSpPr>
        <p:spPr>
          <a:xfrm>
            <a:off x="3131840" y="764705"/>
            <a:ext cx="5554960" cy="1224135"/>
          </a:xfrm>
        </p:spPr>
        <p:txBody>
          <a:bodyPr/>
          <a:lstStyle/>
          <a:p>
            <a:pPr algn="just"/>
            <a:r>
              <a:rPr lang="es-ES" sz="1800" i="1" kern="1200" dirty="0" smtClean="0">
                <a:solidFill>
                  <a:srgbClr val="000066"/>
                </a:solidFill>
              </a:rPr>
              <a:t> </a:t>
            </a:r>
            <a:r>
              <a:rPr lang="es-EC" sz="1800" i="1" kern="1200" dirty="0" smtClean="0">
                <a:solidFill>
                  <a:srgbClr val="000066"/>
                </a:solidFill>
              </a:rPr>
              <a:t>El empleo de la metodología de desarrollo de prototipo fue la más adecuada ya que permite la entrega de versiones del agente inteligente refinadas de manera ágil.</a:t>
            </a:r>
            <a:endParaRPr lang="es-ES" sz="1800" i="1" kern="1200" dirty="0" smtClean="0">
              <a:solidFill>
                <a:srgbClr val="000066"/>
              </a:solidFill>
            </a:endParaRPr>
          </a:p>
          <a:p>
            <a:pPr lvl="0" algn="just"/>
            <a:endParaRPr lang="en-US" sz="1800" i="1" kern="1200" dirty="0" smtClean="0">
              <a:solidFill>
                <a:srgbClr val="000066"/>
              </a:solidFill>
            </a:endParaRPr>
          </a:p>
          <a:p>
            <a:pPr algn="just">
              <a:buNone/>
            </a:pPr>
            <a:endParaRPr lang="es-ES" sz="1800" i="1" kern="1200" dirty="0">
              <a:solidFill>
                <a:srgbClr val="000066"/>
              </a:solidFill>
            </a:endParaRPr>
          </a:p>
        </p:txBody>
      </p:sp>
      <p:sp>
        <p:nvSpPr>
          <p:cNvPr id="2050" name="AutoShape 2" descr="data:image/jpeg;base64,/9j/4AAQSkZJRgABAQAAAQABAAD/2wCEAAkGBxQSEBQUEg8UFBQXGBQUFBcVGRQWFhQUGRcYFxQWFBUYHiggGB4nHBQWITEhJSkrLi4uFx8zODMsNyotLisBCgoKDg0OGxAQGzEfHSQsLCwsLCw0NzgsLCwsLCwsLCwsLDc3LCwsLCwsLCwsLCwsLCwsLCwsLCwsLCwrNysrK//AABEIAOcA2gMBIgACEQEDEQH/xAAcAAEAAgMBAQEAAAAAAAAAAAAABgcBBQgEAwL/xABSEAABAwICAwgLCwgJBQAAAAABAAIDBBESIQUGMQcTNUFUcpGyFBYiMlFhcYGh0tMXGCM2U1V0kpOisTNCUnODwdHjCBViZGWks8LhNEOCw/D/xAAZAQEAAwEBAAAAAAAAAAAAAAAAAgMEAQX/xAAoEQACAQMDAwMFAQAAAAAAAAAAAQIDETIEEzESIVEiYXEUQUJi0ZH/2gAMAwEAAhEDEQA/ALxREQBERAEREAREQBERAEREAXLFdoLs/WSopTLve+1VUMeHFhwmR/e3F+9tt411OucdXfjk76XWdWZASD3vrfnR32A9qnvfG/OjvsB7VXatHVaw4HubvDzhJF/D49i45JckZSS5Ku974350d9gPap73xvzo77Ae1Vmds/8Adn//AHmX4n1tDGlz4XNaNpcQAPKSLKO5Ejux8lbe98b86O+wHtUP9H1vzo77Ae1UzfuiYxaloZqgkZPHcQDwXlcMxs7wO/C/kNVU1AIrZJAw5bzR44GFptk+Y/Cu4x3JYDxjOw65JHXOK5IHX7jlNE/ezpdz5dgiipjLLxWuxkhLRmO6dYC+ZWxh3AA5oJ0k9pIza6Blx4jhmI6CVYuj9LRQMwQ0RjbmbNyuTmXONruJNyScySSV6u2f+7P6f+Fzcic3YeSs/e+N+dHfYD2qe98b86O+wHtVZnbP/dn9P/Cds/8Adn9P/CbkRuw8lZ+98b86O+wHtU974350d9gPaq2NF6a36TBvLmZE3OzK2WzxrbKSafBNSTV0cybmdB2NrPHBix7zNWQ4rWxb3FOzFa5tfDey6aXOOp3xxf8AS9I9WoXRy6dMoiIAiIgPhXVscMbpJZGxxtF3OcQGtHhJKozWXd4l34ihp496aXDHOHudJnk5rWubgHiNznxLcf0i9NPjpqenZI5omc90gFrPYzDZrjt2uBtsPmXP6A7X0VOZIInutd8bHm2y7mgm3izXrVH7lO6y1rG0mkJMOHKKod3uHMhkx/NtsDtlrA2tc3ex1wCDcHMW2eZAZREQBEXi0lpWGnbinnjiGZu9zW3A761zna42ID2rnDV745O+l1nVmVgae3bqCHE2BslS9psMI3uNxt8o7O18rhp8VxmqKn1olGkpK+n+AldLLKzvZN7MmK47ptnZOIuWoDsK6hetmuZoHHf3wxtJO9h3dSPA4wxrsR8trbFD9T9K6V01RhrK+KlZH8FNMxjn1Mjw0EZdy1oIIza4HLzHe6K3NhSzumjtNLfEJqhwlluNju6aQ13jGfjUZEJ8fw/dNrJparaHUmj444nXwzVN2lwBtdsAfi4si63EvnHqpUyPEla11c8bG1Bj7HYbkkx07XBmdx32I2aM1J+x6/5Zn3PUWex6/wCWZ9z1FBtvyVtv3MCqrhkKeMDzeus9l1/J4/R66dj1/wAsz7nqJ2PX/LM+56i5/pHv+w7Lr+Tx+j107Lr+Tx+j107Hr/lmfc9ROx6/5Zn3PUTv7jv+w7Lr+Tx+j107Lr+Tx+j107Hr/lmfc9ROx6/5Zn3PUTv7ne/uevRc9U6S00TWsscxa+LKw74+NbdajRcVUJPh5GuZY5DDfFlbY0eNbdWR4LYcf05w1O+OL/pekerULo5c46nfHF/0vSPVqF0cpEzKIiAIiICtt3nQbqjRe+MaXOp5BMbAk71hc2XIbALtcTxBhXMxXb08Ye0tIuCCCPCCLELkPXzVxtBWyQMmZKwWexzDchjicLZAO9cBtHgseNAaOhnMcjHjaxzXjytNx+C7O0RXMlpoZYwBG+KORnEAxzQ5uWVgAQuKwt3X6010kEcElVNvDI2sZGDgYYgA1ocG2xizbAuugOnNM7o2jaXGJK2MvYcLmR/CPxcbbNvnfI+Djsq407u9gsIo6IhxvZ85Fm5ix3tnfZXyxC2W1UfdLICYad3TtJVYs+rdGz9CD4Iect7o7OM2USllLyXOJLiSXOJuXE5kknMlfeg0ZNO7DDBJK7IWja5xFzYXsMrq4NUtwtzhHJXzYNjnQRi7rZENdLewJzBAB8RQFR6J0NPVSCOngkmfkcMbS6wuBdxGTRcgXNgFIdStWWyaaioqxlxvksUzGuIzYx5IxN/tN4l1FoTQdPSRiOmp44W5XDGgFxAAu921zrAZkklUFq78cnfS6zqzIDoLR+jYqeMRwRMijFyGRtDGgnabBa6q0A573O7Je25JsL5X4tq3qLjinyRlFS5I72tu5XJ0H1k7W3crk6D6ykSKO3EjtRI72tu5XJ0H1k7W3crk6D6ykSJtxG1Ejva27lcnQfWTtbdyuToPrKRIm3EbUSO9rbuVydB9ZO1t3K5Og+spEibcRtRNTovQ5hkxGdz8iLHZnbPafAtsiKSSXBOMUlZHOGp3xxf9L0j1ahdHLnHU744v+l6R6tQujl06ZRFi6AEqLa5a/wBHo2zZ3kyuGJsUYxSFuzEdjWi97FxF7G17G0F3R92MQudT6OIdICWyTkBzGEW/IjMPN75kWy2O4qGq6l8j3Pke573Euc5xu5zjtJPGgLB133XKusdhgLqSCxGFjvhH57XyAAjIbG2tc5lfjcl1Dh0t2Tv00ke87zh3vBnj3y98QPyY6VXaur+jTUgS1seeJzIHjwWY6Rpv4/hG+lAe/wBwFglB/rJxjxA4DCMZZfNu+CQC5GV8PmWd3rVECjp6mniAbTNbTva382n/AO34yGuy/aE+EqZbstJLJoeo3qbe8AbJIMvhI2uBcy+1vEctuGxyJWu1Ul/rLVl0YlE8rqeeBxeS4icNdgDybm4vGeM7CgOa6OldK9rG4cTiGjE5rG3Oy73kNb5SQFeWqe4W1rg+vqMdrHeYbhp8IfIcyL+ADyqiZGkGxBB2EHKx4wV1PuOadNXomEvdeSLFBIeZ+Tv48BYgJVonQ0FK0sp4I4Wk3IjaG3PhNtu1e9flzwMyQB41436YgBsZmeY39IXLpHG0uT2rnLV345O+l1nVmV9y6egH/dB8gcfwCoHViQO1wLmm4NVVkeQtlsiafAUk+DpFERdOhERAEREAREQBERAEREBzhqd8cX/S9I9WoXRy5x1O+OL/AKXpHq1C6OQAlVHu5a99jxdg07/hpW3mcDnHEb9yCDk91uP83nBW3IbAnwZrjXWzTbq2tnqXC2+vLgMhhYO5jabcYaGjzIDVFy9GjtHyVErIoY3SSPNmtaLknb5hYXJOQAJK8zQuoNyXVCOj0dHK6JvZM0ZkkeR3Ya/NkYJzADcNwMib7UBy+Qp3uM6d7F0tBidaOa8ElzYd1+TO0Dvw3bfImwvZQQr0aOq3QzRysALo3skaDexc1wcL24rhAdPbtekN50LUWcWukMcIyvfE8F7T4Lsa/NVn/R91iMNa+kc74OdpcwWvadgBFjfIFgffL81vjX23btZm1lFot8bxgmbLO9gwkteAxguRssTM3yg+BVVomvMFRFMMV45GSdyS09y4GwcNmxAY0r+Xl/WSdYqwNxnT74JZoGyFola14GWbo73tfYcL+IbG+JV3WzB8j3gWxOc6221yTb0r06E0k6nqI5WnNjgT427HN84uFySurEZK6aOh5p3P757nc4k/ivmsMdcAjYQCPIc1lYGeY7/cKttSfjW36RU9SVWSqi0fpxlDrA6pla9zI56guDLFxuHsFrkDa4cavocs06XlnVgWVUw3eqDktX9WH2iz7vdByWr+rD7RaTYWwiqf3e6DktX9WH2ie73Qclq/qw+0QFsIqn93ug5LV/Vh9onu90HJav6sPtEBbCKp/d7oOS1f1YfaJ7vdByWr+rD7RAWwiqf3e6DktX9WH2ie73Qclq/qw+0QFsIqn93ug5LV/Vh9onu90HJav6sPtEBCNTvji/6XpHq1C6OXM+5xpBtRrSydgIbLPWytDrYg18c7wHWyvZy6YQGJBcEeHJcT6SozDNJE7vo3vjdkRm1xacjmNi7ZcFzbu6ap9iVvZTAN6qi5xF82z7ZB5HXxDxl2zJAVi3jXZGtEgdo2qc0gtdTTkEbCDE4ghcbNXQOjdaGy6oyudMGyxwvpX2LgQ++CIXOZLmFhNsszszAA5+usIiA+0tU9zGMc4lrMWAcTcRu63lOa+KIgC/TV+UQF56h1u+6PhOV2N3o2tkWdyL+DKx86kCrrcfrrsnhJFwWygZbDZjiBt4mXPjHhVirFUVpHnVY2mwoFpbc33+eWXswt3x7n4d6vbESbXxi6nqKMZOPBGM3Hgrf3Khy4/Y/zE9yocuP2P8xWQilvT8k9+fkrf3Khy4/Y/wAxanWjUPsOmM3ZW+Wc1uHe8PfG174z+Ct5RTdO4Ofz4+spwqyckidOtNySbKYKwiLUbQiIgLa1S3F+zqKGp/rHe99aXYN4x4bOLbYt9F9ngW3973/i3+W/nKT7kOmg3R1NFIQG4Dgd4CXu7k+LxqygVxSTIqSfBR3ve/8AFv8ALfzk973/AIt/lv5yvJF0kVTqVuOf1fXQ1f8AWG+73vncbzgxY43s77fTa2O+w7FaqyiAKP666qw6SpnQzDMXdE8d9HJbJwPg8I4x5lIFgoDi3TuiJKOokp5mgSRuwuANxsuCDxgggjxFfOm0k+OGaFtsE2DGCONjsTCDxHaPISugN1TQMOkXgCzJYrtEwFy4XzjeMsTQb24wSSOMGgNK6Nkp5XRytwub0EHYWnjB8KipJ9iEZxk7I8SIikTCIiAIiICVbm1bvVfHc2EgdEbkDN1i3y901ot4SFdK560HUCOpgkOxksTzxZNeCc+LYuhQs1dd0zHqV3TCIizmUIiIAopuncHP58fWUrUU3TuDn8+PrKdPJFlLNfJS6Ii3HpBERAXtqLwdTcw9dysTVrTOyKR3gDCeqT+HR4FXeovB1NzD1nLeg+BY3Lpm2ef1uE2y0EWr0BpDfohc923uX+XiPnGa2i1p3VzfF3V0ERF06FqdYtIbzEbHundy3xeF3m/gtqSoDp+t32dxBOFvct820jyn9yrqy6YlVafTE1yrbdjP/S/t/wD1KyVV+7BKd9p28QY9w8N3OAPUCz0czLp8yvERFsN4REQBERAZC6D0BUb5SQPuXF0UZJN7l2EYr+dc+BXhuf1Bfo6Am2QczLwNeQL+OwB86or4mfUr0pkiREWUwhERAFFN07g5/Pj6ylaim6dwc/nx9ZTp5IspZr5KXREW49IIiIC9tReDqbmHrOW9Wi1F4OpuYes5b1YZ5M8yeTPdoauMMrXX7k5P5v8AxtU/Y64BBuDmPIqyUx1TrccRYdrMhzTs6Mx0K2jP8S/Tz/Fm/REWk2Hg01V71A9w22s3ynIKvlJtc6jOOPyvP4D9/oUZWStK8rGHUSvKwVNbqFQHaQcAD3DI2HxnDjuPM8dCuVUdugyh2kqgjiLG+dsbWn0tK7QXqO6ZepkdREWo2hERAEREBlW3uSzXo5G2Hcynz4mtKqQKydx3bVfsP/aq6q9LKq69DLJREWI84IiIAopuncHP58fWUrUU3TuDn8+PrKdPJFlLNfJS6Ii3HpBERAXtqLwdTcw9Zy3q0WovB1NzD1nLerDPJnmTyYWy1eqt7qG32O7g+c5ekBa1AVFOzuci7O5aCLy6On3yJj/0mgny8fpXpXoLueou5BNZpL1T/FhA8mEH8SVq16tJvxTSEfpu/FeVYJd5M8ybvJhURrrwhU/rHK91RGuvCFT+scrqHLL9NyzRoiyAtJsNtqxoJ1bPvTHBtml7nHOzRYZDjNyMl+NP6EkpJTHKM9rXC+F7eJzT4PwU+3ItH4Yppj+e4Rty/NaLuIPHcuA/8T4Vu9f9BCqpXFo+FiDpI7bTl3bPOB0gKl1bTt9ih1rVOn7FJIskLCuLzKsTcfmtJUsttbG6/NLhb7/oVdKc7ks9qyRtu+iOfgwuadihUxZXVwZbSIiwnmhERAFFN07g5/Pj6ylaim6dwc/nx9ZTp5IspZr5KXREW49IIiIC9tReDqbmHrOW9Wi1F4OpuYes5b1YZ5M8yeTCIigQJrqlITT2/Rc4DyZH/ct0o1qW/uZG8d2npv8AwUlW6m/Sj0qTvBFZSPxEk7SST5Sbr8r9SMwuIO0EjoJH7l+ViPOCojXXhCp/WOV7qiNdeEKn9Y5X0OWadNyzRrLVhZAutJsL01Ept70dTi4JLS/L+25zxfx2cB5lvl8qSDe42M/Ra1uWQyFrgL6rBJ3bZ5cneTZSWv8AoXsasdhHwcl5GeK57pvmN/MQoyrf3U9F77StmG2E3I8LHlrT48jhPSqgK2U5dUT0KUuqKYUs3MKjDpFgtfG2Rnk7kvv4+8t51E1v9QpsGkqc2vdxb9Zrm3+9ddkrxZKavFl6IiLAeWEREAUU3TuDn8+PrKVqKbp3Bz+fH1lOnkiylmvkpdERbj0giIgL21F4OpuYes5b1aLUXg6m5h6zlvVhnkzzJ5MIiKBAkupXfS+Rn+5SlRbUrvpfIz8XKUrbSwR6FHBFc6QZaaQHbjd+JXnW01lhw1L8snWcPOAD6QVq1kkrSZimrSaCojXXhCp/WOV7qjNfYsOkagE7XB31mtcOsrqHLL9NyyPrd6nUe/V1Oz+2HG1r2Zd56q0ine5JRYqqSUj8mywOWTnmw8exrs/L4VfN2i2aZu0Wy2ERFgPMPPpGlEsMkZ2PY5nGNoI2jyrnmpp3Rvcx7cLmktcDxEZELo5U1um0O9173cUrWSDK2dsLs+PNt/8AyWig/satNLu4kSWz1XnwVtO4C9pY8vK4D961i+1FUb3KyQC5Y5rwDx4SDb0LSa2dGIhReceWEREOBRTdO4Ofz4+spWopuncHP58fWU6eSLKWa+Sl0RFuPSCIiAvbUXg6m5h6zlvVotReDqbmHrOW9WGeTPMnkwiIoECT6lM/Ku4u4HRc/vUoWk1RitT3/Sc49Hc/7T0rdrdTVoo9GkvQiL65w/k32y7ppPlsW/g5RhT/AE7S75TvFrkDEPK3PL8POoAs9aNpXM2ojad/IVJbo/Cc/wCy/wBGNXaqR3R+E5/2X+jGu0OTumyZGlbe5JTYaSR+XdyHy2a0Db5SVUoCvfUmk3rR9O3PNmM323eS/o7pWVn6S7UO0LG7REWQwBQjdYoMdIyUA3if48mPsHcf6QZ4eJTda/T9AJ6WaIi+JjsOzvgLszOzugFODtJMspy6ZJnPpQLLxYrC3HpHRtJLjjY47XNa428JAP719V5tG/kIv1cfVC9K898nlPkIiLhwKKbp3Bz+fH1lK1FN07g5/Pj6ynTyRZSzXyUuiItx6QREQF7ai8HU3MPWct6tFqLwdTcw9Zy3qwzyZ5k8mEARe/QdOZKiMDiIeea0gn+HnUUruxyKu7E30bTb3ExngaAfLx+lelZReglY9RKx+Sq+0xRmGZzeK+JvNJNv4eZQjds1uraTSYjpqySKMwxuwtItiLngn0BVxU69aQktjr5nW2XI/h4lXUh1Iqq0+tF4qkt0bhOf9l/oxry9t9byyXpC1VbWPmkMkry97rXcdpsAB6AFGnTcXcjSouDvc/Wj6ffJWRi/duYzLM904DIeddERxhoDQAAAAAMgAMgAFznTzuje17HYXNIc0jaHA3BHnW37b63lkvSF2pByO1abnazL3RUR231vLJekJ231vLJekKvYfko+ml5L3RUR231vLJekJ231vLJOkJsPyd+ml5PzrlRGGunaW4QXue3bbA44m2v4itMF6tJaSlqHh80jpHAYQXbQ25Nulx6V5QVoXBrXHcv3VT/oab9TH1QtqqEp9aKuNjWMqpGtaA1oByAGwBfTtvreWS9IVDotu9zLLTtu9y90VEdt9byyXpCdt9byyXpC5sPyc+ml5L3UU3TuDn8+PrKs+2+t5ZL0heev1hqZmYJah72EglrjlcbF2NFp3JQ07jJO5rCsLJWFoNQREQF7ai8HU3MPWct6qDpNZquJjWR1MjWNya0HIDbl0r69t9byyXpCzyotu9zJLTttu5e6luqNEWsdIR39g3mjj85PoXLfbfW8sl6QvazdF0mAANIzADIC4yHQpQpdLuydKh0u7OukXI3uj6U+cp+kfwT3R9KfOU/SP4K40Ek/pC8Lt+jxdaRViiIAiIgCIiAIiIAiIgCIiAIiIAiIgCIiAIiIAiIgCIiAIiIAiI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2" name="AutoShape 4" descr="data:image/jpeg;base64,/9j/4AAQSkZJRgABAQAAAQABAAD/2wCEAAkGBxQSEBQUEg8UFBQXGBQUFBcVGRQWFhQUGRcYFxQWFBUYHiggGB4nHBQWITEhJSkrLi4uFx8zODMsNyotLisBCgoKDg0OGxAQGzEfHSQsLCwsLCw0NzgsLCwsLCwsLCwsLDc3LCwsLCwsLCwsLCwsLCwsLCwsLCwsLCwrNysrK//AABEIAOcA2gMBIgACEQEDEQH/xAAcAAEAAgMBAQEAAAAAAAAAAAAABgcBBQgEAwL/xABSEAABAwICAwgLCwgJBQAAAAABAAIDBBESIQUGMQcTNUFUcpGyFBYiMlFhcYGh0tMXGCM2U1V0kpOisTNCUnODwdHjCBViZGWks8LhNEOCw/D/xAAZAQEAAwEBAAAAAAAAAAAAAAAAAgMEAQX/xAAoEQACAQMDAwMFAQAAAAAAAAAAAQIDETIEEzESIVEiYXEUQUJi0ZH/2gAMAwEAAhEDEQA/ALxREQBERAEREAREQBERAEREAXLFdoLs/WSopTLve+1VUMeHFhwmR/e3F+9tt411OucdXfjk76XWdWZASD3vrfnR32A9qnvfG/OjvsB7VXatHVaw4HubvDzhJF/D49i45JckZSS5Ku974350d9gPap73xvzo77Ae1Vmds/8Adn//AHmX4n1tDGlz4XNaNpcQAPKSLKO5Ejux8lbe98b86O+wHtUP9H1vzo77Ae1UzfuiYxaloZqgkZPHcQDwXlcMxs7wO/C/kNVU1AIrZJAw5bzR44GFptk+Y/Cu4x3JYDxjOw65JHXOK5IHX7jlNE/ezpdz5dgiipjLLxWuxkhLRmO6dYC+ZWxh3AA5oJ0k9pIza6Blx4jhmI6CVYuj9LRQMwQ0RjbmbNyuTmXONruJNyScySSV6u2f+7P6f+Fzcic3YeSs/e+N+dHfYD2qe98b86O+wHtVZnbP/dn9P/Cds/8Adn9P/CbkRuw8lZ+98b86O+wHtU974350d9gPaq2NF6a36TBvLmZE3OzK2WzxrbKSafBNSTV0cybmdB2NrPHBix7zNWQ4rWxb3FOzFa5tfDey6aXOOp3xxf8AS9I9WoXRy6dMoiIAiIgPhXVscMbpJZGxxtF3OcQGtHhJKozWXd4l34ihp496aXDHOHudJnk5rWubgHiNznxLcf0i9NPjpqenZI5omc90gFrPYzDZrjt2uBtsPmXP6A7X0VOZIInutd8bHm2y7mgm3izXrVH7lO6y1rG0mkJMOHKKod3uHMhkx/NtsDtlrA2tc3ex1wCDcHMW2eZAZREQBEXi0lpWGnbinnjiGZu9zW3A761zna42ID2rnDV745O+l1nVmVgae3bqCHE2BslS9psMI3uNxt8o7O18rhp8VxmqKn1olGkpK+n+AldLLKzvZN7MmK47ptnZOIuWoDsK6hetmuZoHHf3wxtJO9h3dSPA4wxrsR8trbFD9T9K6V01RhrK+KlZH8FNMxjn1Mjw0EZdy1oIIza4HLzHe6K3NhSzumjtNLfEJqhwlluNju6aQ13jGfjUZEJ8fw/dNrJparaHUmj444nXwzVN2lwBtdsAfi4si63EvnHqpUyPEla11c8bG1Bj7HYbkkx07XBmdx32I2aM1J+x6/5Zn3PUWex6/wCWZ9z1FBtvyVtv3MCqrhkKeMDzeus9l1/J4/R66dj1/wAsz7nqJ2PX/LM+56i5/pHv+w7Lr+Tx+j107Lr+Tx+j107Hr/lmfc9ROx6/5Zn3PUTv7jv+w7Lr+Tx+j107Lr+Tx+j107Hr/lmfc9ROx6/5Zn3PUTv7ne/uevRc9U6S00TWsscxa+LKw74+NbdajRcVUJPh5GuZY5DDfFlbY0eNbdWR4LYcf05w1O+OL/pekerULo5c46nfHF/0vSPVqF0cpEzKIiAIiICtt3nQbqjRe+MaXOp5BMbAk71hc2XIbALtcTxBhXMxXb08Ye0tIuCCCPCCLELkPXzVxtBWyQMmZKwWexzDchjicLZAO9cBtHgseNAaOhnMcjHjaxzXjytNx+C7O0RXMlpoZYwBG+KORnEAxzQ5uWVgAQuKwt3X6010kEcElVNvDI2sZGDgYYgA1ocG2xizbAuugOnNM7o2jaXGJK2MvYcLmR/CPxcbbNvnfI+Djsq407u9gsIo6IhxvZ85Fm5ix3tnfZXyxC2W1UfdLICYad3TtJVYs+rdGz9CD4Iect7o7OM2USllLyXOJLiSXOJuXE5kknMlfeg0ZNO7DDBJK7IWja5xFzYXsMrq4NUtwtzhHJXzYNjnQRi7rZENdLewJzBAB8RQFR6J0NPVSCOngkmfkcMbS6wuBdxGTRcgXNgFIdStWWyaaioqxlxvksUzGuIzYx5IxN/tN4l1FoTQdPSRiOmp44W5XDGgFxAAu921zrAZkklUFq78cnfS6zqzIDoLR+jYqeMRwRMijFyGRtDGgnabBa6q0A573O7Je25JsL5X4tq3qLjinyRlFS5I72tu5XJ0H1k7W3crk6D6ykSKO3EjtRI72tu5XJ0H1k7W3crk6D6ykSJtxG1Ejva27lcnQfWTtbdyuToPrKRIm3EbUSO9rbuVydB9ZO1t3K5Og+spEibcRtRNTovQ5hkxGdz8iLHZnbPafAtsiKSSXBOMUlZHOGp3xxf9L0j1ahdHLnHU744v+l6R6tQujl06ZRFi6AEqLa5a/wBHo2zZ3kyuGJsUYxSFuzEdjWi97FxF7G17G0F3R92MQudT6OIdICWyTkBzGEW/IjMPN75kWy2O4qGq6l8j3Pke573Euc5xu5zjtJPGgLB133XKusdhgLqSCxGFjvhH57XyAAjIbG2tc5lfjcl1Dh0t2Tv00ke87zh3vBnj3y98QPyY6VXaur+jTUgS1seeJzIHjwWY6Rpv4/hG+lAe/wBwFglB/rJxjxA4DCMZZfNu+CQC5GV8PmWd3rVECjp6mniAbTNbTva382n/AO34yGuy/aE+EqZbstJLJoeo3qbe8AbJIMvhI2uBcy+1vEctuGxyJWu1Ul/rLVl0YlE8rqeeBxeS4icNdgDybm4vGeM7CgOa6OldK9rG4cTiGjE5rG3Oy73kNb5SQFeWqe4W1rg+vqMdrHeYbhp8IfIcyL+ADyqiZGkGxBB2EHKx4wV1PuOadNXomEvdeSLFBIeZ+Tv48BYgJVonQ0FK0sp4I4Wk3IjaG3PhNtu1e9flzwMyQB41436YgBsZmeY39IXLpHG0uT2rnLV345O+l1nVmV9y6egH/dB8gcfwCoHViQO1wLmm4NVVkeQtlsiafAUk+DpFERdOhERAEREAREQBERAEREBzhqd8cX/S9I9WoXRy5x1O+OL/AKXpHq1C6OQAlVHu5a99jxdg07/hpW3mcDnHEb9yCDk91uP83nBW3IbAnwZrjXWzTbq2tnqXC2+vLgMhhYO5jabcYaGjzIDVFy9GjtHyVErIoY3SSPNmtaLknb5hYXJOQAJK8zQuoNyXVCOj0dHK6JvZM0ZkkeR3Ya/NkYJzADcNwMib7UBy+Qp3uM6d7F0tBidaOa8ElzYd1+TO0Dvw3bfImwvZQQr0aOq3QzRysALo3skaDexc1wcL24rhAdPbtekN50LUWcWukMcIyvfE8F7T4Lsa/NVn/R91iMNa+kc74OdpcwWvadgBFjfIFgffL81vjX23btZm1lFot8bxgmbLO9gwkteAxguRssTM3yg+BVVomvMFRFMMV45GSdyS09y4GwcNmxAY0r+Xl/WSdYqwNxnT74JZoGyFola14GWbo73tfYcL+IbG+JV3WzB8j3gWxOc6221yTb0r06E0k6nqI5WnNjgT427HN84uFySurEZK6aOh5p3P757nc4k/ivmsMdcAjYQCPIc1lYGeY7/cKttSfjW36RU9SVWSqi0fpxlDrA6pla9zI56guDLFxuHsFrkDa4cavocs06XlnVgWVUw3eqDktX9WH2iz7vdByWr+rD7RaTYWwiqf3e6DktX9WH2ie73Qclq/qw+0QFsIqn93ug5LV/Vh9onu90HJav6sPtEBbCKp/d7oOS1f1YfaJ7vdByWr+rD7RAWwiqf3e6DktX9WH2ie73Qclq/qw+0QFsIqn93ug5LV/Vh9onu90HJav6sPtEBCNTvji/6XpHq1C6OXM+5xpBtRrSydgIbLPWytDrYg18c7wHWyvZy6YQGJBcEeHJcT6SozDNJE7vo3vjdkRm1xacjmNi7ZcFzbu6ap9iVvZTAN6qi5xF82z7ZB5HXxDxl2zJAVi3jXZGtEgdo2qc0gtdTTkEbCDE4ghcbNXQOjdaGy6oyudMGyxwvpX2LgQ++CIXOZLmFhNsszszAA5+usIiA+0tU9zGMc4lrMWAcTcRu63lOa+KIgC/TV+UQF56h1u+6PhOV2N3o2tkWdyL+DKx86kCrrcfrrsnhJFwWygZbDZjiBt4mXPjHhVirFUVpHnVY2mwoFpbc33+eWXswt3x7n4d6vbESbXxi6nqKMZOPBGM3Hgrf3Khy4/Y/zE9yocuP2P8xWQilvT8k9+fkrf3Khy4/Y/wAxanWjUPsOmM3ZW+Wc1uHe8PfG174z+Ct5RTdO4Ofz4+spwqyckidOtNySbKYKwiLUbQiIgLa1S3F+zqKGp/rHe99aXYN4x4bOLbYt9F9ngW3973/i3+W/nKT7kOmg3R1NFIQG4Dgd4CXu7k+LxqygVxSTIqSfBR3ve/8AFv8ALfzk973/AIt/lv5yvJF0kVTqVuOf1fXQ1f8AWG+73vncbzgxY43s77fTa2O+w7FaqyiAKP666qw6SpnQzDMXdE8d9HJbJwPg8I4x5lIFgoDi3TuiJKOokp5mgSRuwuANxsuCDxgggjxFfOm0k+OGaFtsE2DGCONjsTCDxHaPISugN1TQMOkXgCzJYrtEwFy4XzjeMsTQb24wSSOMGgNK6Nkp5XRytwub0EHYWnjB8KipJ9iEZxk7I8SIikTCIiAIiICVbm1bvVfHc2EgdEbkDN1i3y901ot4SFdK560HUCOpgkOxksTzxZNeCc+LYuhQs1dd0zHqV3TCIizmUIiIAopuncHP58fWUrUU3TuDn8+PrKdPJFlLNfJS6Ii3HpBERAXtqLwdTcw9dysTVrTOyKR3gDCeqT+HR4FXeovB1NzD1nLeg+BY3Lpm2ef1uE2y0EWr0BpDfohc923uX+XiPnGa2i1p3VzfF3V0ERF06FqdYtIbzEbHundy3xeF3m/gtqSoDp+t32dxBOFvct820jyn9yrqy6YlVafTE1yrbdjP/S/t/wD1KyVV+7BKd9p28QY9w8N3OAPUCz0czLp8yvERFsN4REQBERAZC6D0BUb5SQPuXF0UZJN7l2EYr+dc+BXhuf1Bfo6Am2QczLwNeQL+OwB86or4mfUr0pkiREWUwhERAFFN07g5/Pj6ylaim6dwc/nx9ZTp5IspZr5KXREW49IIiIC9tReDqbmHrOW9Wi1F4OpuYes5b1YZ5M8yeTPdoauMMrXX7k5P5v8AxtU/Y64BBuDmPIqyUx1TrccRYdrMhzTs6Mx0K2jP8S/Tz/Fm/REWk2Hg01V71A9w22s3ynIKvlJtc6jOOPyvP4D9/oUZWStK8rGHUSvKwVNbqFQHaQcAD3DI2HxnDjuPM8dCuVUdugyh2kqgjiLG+dsbWn0tK7QXqO6ZepkdREWo2hERAEREBlW3uSzXo5G2Hcynz4mtKqQKydx3bVfsP/aq6q9LKq69DLJREWI84IiIAopuncHP58fWUrUU3TuDn8+PrKdPJFlLNfJS6Ii3HpBERAXtqLwdTcw9Zy3q0WovB1NzD1nLerDPJnmTyYWy1eqt7qG32O7g+c5ekBa1AVFOzuci7O5aCLy6On3yJj/0mgny8fpXpXoLueou5BNZpL1T/FhA8mEH8SVq16tJvxTSEfpu/FeVYJd5M8ybvJhURrrwhU/rHK91RGuvCFT+scrqHLL9NyzRoiyAtJsNtqxoJ1bPvTHBtml7nHOzRYZDjNyMl+NP6EkpJTHKM9rXC+F7eJzT4PwU+3ItH4Yppj+e4Rty/NaLuIPHcuA/8T4Vu9f9BCqpXFo+FiDpI7bTl3bPOB0gKl1bTt9ih1rVOn7FJIskLCuLzKsTcfmtJUsttbG6/NLhb7/oVdKc7ks9qyRtu+iOfgwuadihUxZXVwZbSIiwnmhERAFFN07g5/Pj6ylaim6dwc/nx9ZTp5IspZr5KXREW49IIiIC9tReDqbmHrOW9Wi1F4OpuYes5b1YZ5M8yeTCIigQJrqlITT2/Rc4DyZH/ct0o1qW/uZG8d2npv8AwUlW6m/Sj0qTvBFZSPxEk7SST5Sbr8r9SMwuIO0EjoJH7l+ViPOCojXXhCp/WOV7qiNdeEKn9Y5X0OWadNyzRrLVhZAutJsL01Ept70dTi4JLS/L+25zxfx2cB5lvl8qSDe42M/Ra1uWQyFrgL6rBJ3bZ5cneTZSWv8AoXsasdhHwcl5GeK57pvmN/MQoyrf3U9F77StmG2E3I8LHlrT48jhPSqgK2U5dUT0KUuqKYUs3MKjDpFgtfG2Rnk7kvv4+8t51E1v9QpsGkqc2vdxb9Zrm3+9ddkrxZKavFl6IiLAeWEREAUU3TuDn8+PrKVqKbp3Bz+fH1lOnkiylmvkpdERbj0giIgL21F4OpuYes5b1aLUXg6m5h6zlvVhnkzzJ5MIiKBAkupXfS+Rn+5SlRbUrvpfIz8XKUrbSwR6FHBFc6QZaaQHbjd+JXnW01lhw1L8snWcPOAD6QVq1kkrSZimrSaCojXXhCp/WOV7qjNfYsOkagE7XB31mtcOsrqHLL9NyyPrd6nUe/V1Oz+2HG1r2Zd56q0ine5JRYqqSUj8mywOWTnmw8exrs/L4VfN2i2aZu0Wy2ERFgPMPPpGlEsMkZ2PY5nGNoI2jyrnmpp3Rvcx7cLmktcDxEZELo5U1um0O9173cUrWSDK2dsLs+PNt/8AyWig/satNLu4kSWz1XnwVtO4C9pY8vK4D961i+1FUb3KyQC5Y5rwDx4SDb0LSa2dGIhReceWEREOBRTdO4Ofz4+spWopuncHP58fWU6eSLKWa+Sl0RFuPSCIiAvbUXg6m5h6zlvVotReDqbmHrOW9WGeTPMnkwiIoECT6lM/Ku4u4HRc/vUoWk1RitT3/Sc49Hc/7T0rdrdTVoo9GkvQiL65w/k32y7ppPlsW/g5RhT/AE7S75TvFrkDEPK3PL8POoAs9aNpXM2ojad/IVJbo/Cc/wCy/wBGNXaqR3R+E5/2X+jGu0OTumyZGlbe5JTYaSR+XdyHy2a0Db5SVUoCvfUmk3rR9O3PNmM323eS/o7pWVn6S7UO0LG7REWQwBQjdYoMdIyUA3if48mPsHcf6QZ4eJTda/T9AJ6WaIi+JjsOzvgLszOzugFODtJMspy6ZJnPpQLLxYrC3HpHRtJLjjY47XNa428JAP719V5tG/kIv1cfVC9K898nlPkIiLhwKKbp3Bz+fH1lK1FN07g5/Pj6ynTyRZSzXyUuiItx6QREQF7ai8HU3MPWct6tFqLwdTcw9Zy3qwzyZ5k8mEARe/QdOZKiMDiIeea0gn+HnUUruxyKu7E30bTb3ExngaAfLx+lelZReglY9RKx+Sq+0xRmGZzeK+JvNJNv4eZQjds1uraTSYjpqySKMwxuwtItiLngn0BVxU69aQktjr5nW2XI/h4lXUh1Iqq0+tF4qkt0bhOf9l/oxry9t9byyXpC1VbWPmkMkry97rXcdpsAB6AFGnTcXcjSouDvc/Wj6ffJWRi/duYzLM904DIeddERxhoDQAAAAAMgAMgAFznTzuje17HYXNIc0jaHA3BHnW37b63lkvSF2pByO1abnazL3RUR231vLJekJ231vLJekKvYfko+ml5L3RUR231vLJekJ231vLJOkJsPyd+ml5PzrlRGGunaW4QXue3bbA44m2v4itMF6tJaSlqHh80jpHAYQXbQ25Nulx6V5QVoXBrXHcv3VT/oab9TH1QtqqEp9aKuNjWMqpGtaA1oByAGwBfTtvreWS9IVDotu9zLLTtu9y90VEdt9byyXpCdt9byyXpC5sPyc+ml5L3UU3TuDn8+PrKs+2+t5ZL0heev1hqZmYJah72EglrjlcbF2NFp3JQ07jJO5rCsLJWFoNQREQF7ai8HU3MPWct6qDpNZquJjWR1MjWNya0HIDbl0r69t9byyXpCzyotu9zJLTttu5e6luqNEWsdIR39g3mjj85PoXLfbfW8sl6QvazdF0mAANIzADIC4yHQpQpdLuydKh0u7OukXI3uj6U+cp+kfwT3R9KfOU/SP4K40Ek/pC8Lt+jxdaRViiIAiIgCIiAIiIAiIgCIiAIiIAiIgCIiAIiIAiIgCIiAIiIAiI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054" name="AutoShape 6" descr="data:image/jpeg;base64,/9j/4AAQSkZJRgABAQAAAQABAAD/2wCEAAkGBxQSEBQUEg8UFBQXGBQUFBcVGRQWFhQUGRcYFxQWFBUYHiggGB4nHBQWITEhJSkrLi4uFx8zODMsNyotLisBCgoKDg0OGxAQGzEfHSQsLCwsLCw0NzgsLCwsLCwsLCwsLDc3LCwsLCwsLCwsLCwsLCwsLCwsLCwsLCwrNysrK//AABEIAOcA2gMBIgACEQEDEQH/xAAcAAEAAgMBAQEAAAAAAAAAAAAABgcBBQgEAwL/xABSEAABAwICAwgLCwgJBQAAAAABAAIDBBESIQUGMQcTNUFUcpGyFBYiMlFhcYGh0tMXGCM2U1V0kpOisTNCUnODwdHjCBViZGWks8LhNEOCw/D/xAAZAQEAAwEBAAAAAAAAAAAAAAAAAgMEAQX/xAAoEQACAQMDAwMFAQAAAAAAAAAAAQIDETIEEzESIVEiYXEUQUJi0ZH/2gAMAwEAAhEDEQA/ALxREQBERAEREAREQBERAEREAXLFdoLs/WSopTLve+1VUMeHFhwmR/e3F+9tt411OucdXfjk76XWdWZASD3vrfnR32A9qnvfG/OjvsB7VXatHVaw4HubvDzhJF/D49i45JckZSS5Ku974350d9gPap73xvzo77Ae1Vmds/8Adn//AHmX4n1tDGlz4XNaNpcQAPKSLKO5Ejux8lbe98b86O+wHtUP9H1vzo77Ae1UzfuiYxaloZqgkZPHcQDwXlcMxs7wO/C/kNVU1AIrZJAw5bzR44GFptk+Y/Cu4x3JYDxjOw65JHXOK5IHX7jlNE/ezpdz5dgiipjLLxWuxkhLRmO6dYC+ZWxh3AA5oJ0k9pIza6Blx4jhmI6CVYuj9LRQMwQ0RjbmbNyuTmXONruJNyScySSV6u2f+7P6f+Fzcic3YeSs/e+N+dHfYD2qe98b86O+wHtVZnbP/dn9P/Cds/8Adn9P/CbkRuw8lZ+98b86O+wHtU974350d9gPaq2NF6a36TBvLmZE3OzK2WzxrbKSafBNSTV0cybmdB2NrPHBix7zNWQ4rWxb3FOzFa5tfDey6aXOOp3xxf8AS9I9WoXRy6dMoiIAiIgPhXVscMbpJZGxxtF3OcQGtHhJKozWXd4l34ihp496aXDHOHudJnk5rWubgHiNznxLcf0i9NPjpqenZI5omc90gFrPYzDZrjt2uBtsPmXP6A7X0VOZIInutd8bHm2y7mgm3izXrVH7lO6y1rG0mkJMOHKKod3uHMhkx/NtsDtlrA2tc3ex1wCDcHMW2eZAZREQBEXi0lpWGnbinnjiGZu9zW3A761zna42ID2rnDV745O+l1nVmVgae3bqCHE2BslS9psMI3uNxt8o7O18rhp8VxmqKn1olGkpK+n+AldLLKzvZN7MmK47ptnZOIuWoDsK6hetmuZoHHf3wxtJO9h3dSPA4wxrsR8trbFD9T9K6V01RhrK+KlZH8FNMxjn1Mjw0EZdy1oIIza4HLzHe6K3NhSzumjtNLfEJqhwlluNju6aQ13jGfjUZEJ8fw/dNrJparaHUmj444nXwzVN2lwBtdsAfi4si63EvnHqpUyPEla11c8bG1Bj7HYbkkx07XBmdx32I2aM1J+x6/5Zn3PUWex6/wCWZ9z1FBtvyVtv3MCqrhkKeMDzeus9l1/J4/R66dj1/wAsz7nqJ2PX/LM+56i5/pHv+w7Lr+Tx+j107Lr+Tx+j107Hr/lmfc9ROx6/5Zn3PUTv7jv+w7Lr+Tx+j107Lr+Tx+j107Hr/lmfc9ROx6/5Zn3PUTv7ne/uevRc9U6S00TWsscxa+LKw74+NbdajRcVUJPh5GuZY5DDfFlbY0eNbdWR4LYcf05w1O+OL/pekerULo5c46nfHF/0vSPVqF0cpEzKIiAIiICtt3nQbqjRe+MaXOp5BMbAk71hc2XIbALtcTxBhXMxXb08Ye0tIuCCCPCCLELkPXzVxtBWyQMmZKwWexzDchjicLZAO9cBtHgseNAaOhnMcjHjaxzXjytNx+C7O0RXMlpoZYwBG+KORnEAxzQ5uWVgAQuKwt3X6010kEcElVNvDI2sZGDgYYgA1ocG2xizbAuugOnNM7o2jaXGJK2MvYcLmR/CPxcbbNvnfI+Djsq407u9gsIo6IhxvZ85Fm5ix3tnfZXyxC2W1UfdLICYad3TtJVYs+rdGz9CD4Iect7o7OM2USllLyXOJLiSXOJuXE5kknMlfeg0ZNO7DDBJK7IWja5xFzYXsMrq4NUtwtzhHJXzYNjnQRi7rZENdLewJzBAB8RQFR6J0NPVSCOngkmfkcMbS6wuBdxGTRcgXNgFIdStWWyaaioqxlxvksUzGuIzYx5IxN/tN4l1FoTQdPSRiOmp44W5XDGgFxAAu921zrAZkklUFq78cnfS6zqzIDoLR+jYqeMRwRMijFyGRtDGgnabBa6q0A573O7Je25JsL5X4tq3qLjinyRlFS5I72tu5XJ0H1k7W3crk6D6ykSKO3EjtRI72tu5XJ0H1k7W3crk6D6ykSJtxG1Ejva27lcnQfWTtbdyuToPrKRIm3EbUSO9rbuVydB9ZO1t3K5Og+spEibcRtRNTovQ5hkxGdz8iLHZnbPafAtsiKSSXBOMUlZHOGp3xxf9L0j1ahdHLnHU744v+l6R6tQujl06ZRFi6AEqLa5a/wBHo2zZ3kyuGJsUYxSFuzEdjWi97FxF7G17G0F3R92MQudT6OIdICWyTkBzGEW/IjMPN75kWy2O4qGq6l8j3Pke573Euc5xu5zjtJPGgLB133XKusdhgLqSCxGFjvhH57XyAAjIbG2tc5lfjcl1Dh0t2Tv00ke87zh3vBnj3y98QPyY6VXaur+jTUgS1seeJzIHjwWY6Rpv4/hG+lAe/wBwFglB/rJxjxA4DCMZZfNu+CQC5GV8PmWd3rVECjp6mniAbTNbTva382n/AO34yGuy/aE+EqZbstJLJoeo3qbe8AbJIMvhI2uBcy+1vEctuGxyJWu1Ul/rLVl0YlE8rqeeBxeS4icNdgDybm4vGeM7CgOa6OldK9rG4cTiGjE5rG3Oy73kNb5SQFeWqe4W1rg+vqMdrHeYbhp8IfIcyL+ADyqiZGkGxBB2EHKx4wV1PuOadNXomEvdeSLFBIeZ+Tv48BYgJVonQ0FK0sp4I4Wk3IjaG3PhNtu1e9flzwMyQB41436YgBsZmeY39IXLpHG0uT2rnLV345O+l1nVmV9y6egH/dB8gcfwCoHViQO1wLmm4NVVkeQtlsiafAUk+DpFERdOhERAEREAREQBERAEREBzhqd8cX/S9I9WoXRy5x1O+OL/AKXpHq1C6OQAlVHu5a99jxdg07/hpW3mcDnHEb9yCDk91uP83nBW3IbAnwZrjXWzTbq2tnqXC2+vLgMhhYO5jabcYaGjzIDVFy9GjtHyVErIoY3SSPNmtaLknb5hYXJOQAJK8zQuoNyXVCOj0dHK6JvZM0ZkkeR3Ya/NkYJzADcNwMib7UBy+Qp3uM6d7F0tBidaOa8ElzYd1+TO0Dvw3bfImwvZQQr0aOq3QzRysALo3skaDexc1wcL24rhAdPbtekN50LUWcWukMcIyvfE8F7T4Lsa/NVn/R91iMNa+kc74OdpcwWvadgBFjfIFgffL81vjX23btZm1lFot8bxgmbLO9gwkteAxguRssTM3yg+BVVomvMFRFMMV45GSdyS09y4GwcNmxAY0r+Xl/WSdYqwNxnT74JZoGyFola14GWbo73tfYcL+IbG+JV3WzB8j3gWxOc6221yTb0r06E0k6nqI5WnNjgT427HN84uFySurEZK6aOh5p3P757nc4k/ivmsMdcAjYQCPIc1lYGeY7/cKttSfjW36RU9SVWSqi0fpxlDrA6pla9zI56guDLFxuHsFrkDa4cavocs06XlnVgWVUw3eqDktX9WH2iz7vdByWr+rD7RaTYWwiqf3e6DktX9WH2ie73Qclq/qw+0QFsIqn93ug5LV/Vh9onu90HJav6sPtEBbCKp/d7oOS1f1YfaJ7vdByWr+rD7RAWwiqf3e6DktX9WH2ie73Qclq/qw+0QFsIqn93ug5LV/Vh9onu90HJav6sPtEBCNTvji/6XpHq1C6OXM+5xpBtRrSydgIbLPWytDrYg18c7wHWyvZy6YQGJBcEeHJcT6SozDNJE7vo3vjdkRm1xacjmNi7ZcFzbu6ap9iVvZTAN6qi5xF82z7ZB5HXxDxl2zJAVi3jXZGtEgdo2qc0gtdTTkEbCDE4ghcbNXQOjdaGy6oyudMGyxwvpX2LgQ++CIXOZLmFhNsszszAA5+usIiA+0tU9zGMc4lrMWAcTcRu63lOa+KIgC/TV+UQF56h1u+6PhOV2N3o2tkWdyL+DKx86kCrrcfrrsnhJFwWygZbDZjiBt4mXPjHhVirFUVpHnVY2mwoFpbc33+eWXswt3x7n4d6vbESbXxi6nqKMZOPBGM3Hgrf3Khy4/Y/zE9yocuP2P8xWQilvT8k9+fkrf3Khy4/Y/wAxanWjUPsOmM3ZW+Wc1uHe8PfG174z+Ct5RTdO4Ofz4+spwqyckidOtNySbKYKwiLUbQiIgLa1S3F+zqKGp/rHe99aXYN4x4bOLbYt9F9ngW3973/i3+W/nKT7kOmg3R1NFIQG4Dgd4CXu7k+LxqygVxSTIqSfBR3ve/8AFv8ALfzk973/AIt/lv5yvJF0kVTqVuOf1fXQ1f8AWG+73vncbzgxY43s77fTa2O+w7FaqyiAKP666qw6SpnQzDMXdE8d9HJbJwPg8I4x5lIFgoDi3TuiJKOokp5mgSRuwuANxsuCDxgggjxFfOm0k+OGaFtsE2DGCONjsTCDxHaPISugN1TQMOkXgCzJYrtEwFy4XzjeMsTQb24wSSOMGgNK6Nkp5XRytwub0EHYWnjB8KipJ9iEZxk7I8SIikTCIiAIiICVbm1bvVfHc2EgdEbkDN1i3y901ot4SFdK560HUCOpgkOxksTzxZNeCc+LYuhQs1dd0zHqV3TCIizmUIiIAopuncHP58fWUrUU3TuDn8+PrKdPJFlLNfJS6Ii3HpBERAXtqLwdTcw9dysTVrTOyKR3gDCeqT+HR4FXeovB1NzD1nLeg+BY3Lpm2ef1uE2y0EWr0BpDfohc923uX+XiPnGa2i1p3VzfF3V0ERF06FqdYtIbzEbHundy3xeF3m/gtqSoDp+t32dxBOFvct820jyn9yrqy6YlVafTE1yrbdjP/S/t/wD1KyVV+7BKd9p28QY9w8N3OAPUCz0czLp8yvERFsN4REQBERAZC6D0BUb5SQPuXF0UZJN7l2EYr+dc+BXhuf1Bfo6Am2QczLwNeQL+OwB86or4mfUr0pkiREWUwhERAFFN07g5/Pj6ylaim6dwc/nx9ZTp5IspZr5KXREW49IIiIC9tReDqbmHrOW9Wi1F4OpuYes5b1YZ5M8yeTPdoauMMrXX7k5P5v8AxtU/Y64BBuDmPIqyUx1TrccRYdrMhzTs6Mx0K2jP8S/Tz/Fm/REWk2Hg01V71A9w22s3ynIKvlJtc6jOOPyvP4D9/oUZWStK8rGHUSvKwVNbqFQHaQcAD3DI2HxnDjuPM8dCuVUdugyh2kqgjiLG+dsbWn0tK7QXqO6ZepkdREWo2hERAEREBlW3uSzXo5G2Hcynz4mtKqQKydx3bVfsP/aq6q9LKq69DLJREWI84IiIAopuncHP58fWUrUU3TuDn8+PrKdPJFlLNfJS6Ii3HpBERAXtqLwdTcw9Zy3q0WovB1NzD1nLerDPJnmTyYWy1eqt7qG32O7g+c5ekBa1AVFOzuci7O5aCLy6On3yJj/0mgny8fpXpXoLueou5BNZpL1T/FhA8mEH8SVq16tJvxTSEfpu/FeVYJd5M8ybvJhURrrwhU/rHK91RGuvCFT+scrqHLL9NyzRoiyAtJsNtqxoJ1bPvTHBtml7nHOzRYZDjNyMl+NP6EkpJTHKM9rXC+F7eJzT4PwU+3ItH4Yppj+e4Rty/NaLuIPHcuA/8T4Vu9f9BCqpXFo+FiDpI7bTl3bPOB0gKl1bTt9ih1rVOn7FJIskLCuLzKsTcfmtJUsttbG6/NLhb7/oVdKc7ks9qyRtu+iOfgwuadihUxZXVwZbSIiwnmhERAFFN07g5/Pj6ylaim6dwc/nx9ZTp5IspZr5KXREW49IIiIC9tReDqbmHrOW9Wi1F4OpuYes5b1YZ5M8yeTCIigQJrqlITT2/Rc4DyZH/ct0o1qW/uZG8d2npv8AwUlW6m/Sj0qTvBFZSPxEk7SST5Sbr8r9SMwuIO0EjoJH7l+ViPOCojXXhCp/WOV7qiNdeEKn9Y5X0OWadNyzRrLVhZAutJsL01Ept70dTi4JLS/L+25zxfx2cB5lvl8qSDe42M/Ra1uWQyFrgL6rBJ3bZ5cneTZSWv8AoXsasdhHwcl5GeK57pvmN/MQoyrf3U9F77StmG2E3I8LHlrT48jhPSqgK2U5dUT0KUuqKYUs3MKjDpFgtfG2Rnk7kvv4+8t51E1v9QpsGkqc2vdxb9Zrm3+9ddkrxZKavFl6IiLAeWEREAUU3TuDn8+PrKVqKbp3Bz+fH1lOnkiylmvkpdERbj0giIgL21F4OpuYes5b1aLUXg6m5h6zlvVhnkzzJ5MIiKBAkupXfS+Rn+5SlRbUrvpfIz8XKUrbSwR6FHBFc6QZaaQHbjd+JXnW01lhw1L8snWcPOAD6QVq1kkrSZimrSaCojXXhCp/WOV7qjNfYsOkagE7XB31mtcOsrqHLL9NyyPrd6nUe/V1Oz+2HG1r2Zd56q0ine5JRYqqSUj8mywOWTnmw8exrs/L4VfN2i2aZu0Wy2ERFgPMPPpGlEsMkZ2PY5nGNoI2jyrnmpp3Rvcx7cLmktcDxEZELo5U1um0O9173cUrWSDK2dsLs+PNt/8AyWig/satNLu4kSWz1XnwVtO4C9pY8vK4D961i+1FUb3KyQC5Y5rwDx4SDb0LSa2dGIhReceWEREOBRTdO4Ofz4+spWopuncHP58fWU6eSLKWa+Sl0RFuPSCIiAvbUXg6m5h6zlvVotReDqbmHrOW9WGeTPMnkwiIoECT6lM/Ku4u4HRc/vUoWk1RitT3/Sc49Hc/7T0rdrdTVoo9GkvQiL65w/k32y7ppPlsW/g5RhT/AE7S75TvFrkDEPK3PL8POoAs9aNpXM2ojad/IVJbo/Cc/wCy/wBGNXaqR3R+E5/2X+jGu0OTumyZGlbe5JTYaSR+XdyHy2a0Db5SVUoCvfUmk3rR9O3PNmM323eS/o7pWVn6S7UO0LG7REWQwBQjdYoMdIyUA3if48mPsHcf6QZ4eJTda/T9AJ6WaIi+JjsOzvgLszOzugFODtJMspy6ZJnPpQLLxYrC3HpHRtJLjjY47XNa428JAP719V5tG/kIv1cfVC9K898nlPkIiLhwKKbp3Bz+fH1lK1FN07g5/Pj6ynTyRZSzXyUuiItx6QREQF7ai8HU3MPWct6tFqLwdTcw9Zy3qwzyZ5k8mEARe/QdOZKiMDiIeea0gn+HnUUruxyKu7E30bTb3ExngaAfLx+lelZReglY9RKx+Sq+0xRmGZzeK+JvNJNv4eZQjds1uraTSYjpqySKMwxuwtItiLngn0BVxU69aQktjr5nW2XI/h4lXUh1Iqq0+tF4qkt0bhOf9l/oxry9t9byyXpC1VbWPmkMkry97rXcdpsAB6AFGnTcXcjSouDvc/Wj6ffJWRi/duYzLM904DIeddERxhoDQAAAAAMgAMgAFznTzuje17HYXNIc0jaHA3BHnW37b63lkvSF2pByO1abnazL3RUR231vLJekJ231vLJekKvYfko+ml5L3RUR231vLJekJ231vLJOkJsPyd+ml5PzrlRGGunaW4QXue3bbA44m2v4itMF6tJaSlqHh80jpHAYQXbQ25Nulx6V5QVoXBrXHcv3VT/oab9TH1QtqqEp9aKuNjWMqpGtaA1oByAGwBfTtvreWS9IVDotu9zLLTtu9y90VEdt9byyXpCdt9byyXpC5sPyc+ml5L3UU3TuDn8+PrKs+2+t5ZL0heev1hqZmYJah72EglrjlcbF2NFp3JQ07jJO5rCsLJWFoNQREQF7ai8HU3MPWct6qDpNZquJjWR1MjWNya0HIDbl0r69t9byyXpCzyotu9zJLTttu5e6luqNEWsdIR39g3mjj85PoXLfbfW8sl6QvazdF0mAANIzADIC4yHQpQpdLuydKh0u7OukXI3uj6U+cp+kfwT3R9KfOU/SP4K40Ek/pC8Lt+jxdaRViiIAiIgCIiAIiIAiIgCIiAIiIAiIgCIiAIiIAiIgCIiAIiIAiI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056" name="Picture 8" descr="http://deconceptos.com/wp-content/uploads/2008/11/introduccion.jpg"/>
          <p:cNvPicPr>
            <a:picLocks noChangeAspect="1" noChangeArrowheads="1"/>
          </p:cNvPicPr>
          <p:nvPr/>
        </p:nvPicPr>
        <p:blipFill>
          <a:blip r:embed="rId2" cstate="print"/>
          <a:srcRect/>
          <a:stretch>
            <a:fillRect/>
          </a:stretch>
        </p:blipFill>
        <p:spPr bwMode="auto">
          <a:xfrm>
            <a:off x="467544" y="764704"/>
            <a:ext cx="2589854" cy="2736304"/>
          </a:xfrm>
          <a:prstGeom prst="rect">
            <a:avLst/>
          </a:prstGeom>
          <a:noFill/>
        </p:spPr>
      </p:pic>
      <p:sp>
        <p:nvSpPr>
          <p:cNvPr id="17410" name="AutoShape 2" descr="data:image/jpeg;base64,/9j/4AAQSkZJRgABAQAAAQABAAD/2wCEAAkGBhAQEBAPEBAPDw8PDxIPDw8PDw8PDw8QFBAVFBQQFBQXGyceFxkjGRQUHy8gIycpLC0sFR4xNTwqNSYrLCkBCQoKDgwOFw8PFS4YFBgqLSkpKTUqKSkpKSkuKTUqKSkpLCkrMCwpKSk1LSkpKSkpLTUpKSk2KSkpNSkpKSkpKf/AABEIAOcA2gMBIgACEQEDEQH/xAAcAAABBQEBAQAAAAAAAAAAAAAAAgMEBQYBBwj/xABJEAABAwEDBQsJBgQEBwAAAAABAAIDEQQSIQUGEzFxFDJBUVJzgbGywdEiIzNTYXKRk6EHQmKCo+FUkqLwNHSzwiRDY2SDw/H/xAAaAQEBAAMBAQAAAAAAAAAAAAAAAQIEBQYD/8QAKxEBAAEDAgQEBgMAAAAAAAAAAAECAxEEBTEyQYESNHGxExRRodHwIVJh/9oADAMBAAIRAxEAPwD22Z9GkqJFE59TXpKk2reHo60ixb0+93BVOrm4zyvp+6NyHln4HxUpChhF3IeWfgfFG5Dyz8D4qUhMmEXch5Z+B8UbkPLPwPipSEMIu5Dy/ofFG5Dy/ofFSkIYRdxnln4HxRuM8v6HxUkuomzMEyYNbjPL+h8UbjPL+h8U7p0CYIYNbjPK+h8UbjPK+h8VJBquoYRdxnlfQ+KNxnlfQ+KkrqZMQibjPK+n7ru4zyvp+6krqZMIu4zyvp+6NxHlfT91JXUMIm4jyvp+6NxHlf0/upaEyYRNxHlf0/ujcR5X9P7qWhMmIVZcWOunBwF4U1EaqhSQ6uPHiomUv8RDzMvbjUlmobFUP2reno60mxaj73cEu0709HWkWPUfe7gnReqQhCFFCEIQCEIQCS9wAqeBKVdlS00o3pPcg7JaalNmVQDOk6dBP0y6JlXboXROgtI7TRT2PBFQs6LQrLJdpqS32VCCyQhCAQhCAQhCDi6hCDi6hCCpyiP+Ih5mbtRKSzUNiYyj6eHmp+1CpDdQ2LKGMn7TvT0daRY9R97uCXad6ejrSbHqO3uCi9T6EKPb5SyJ7mgktaThifaopNotl3AYnqUC3ZVewNLRec40pUAcZNSqi0Zbja28XA1FRQ61lsrZwOlIuEihqCg38ecjHMa4A1OsHChGsKwsGUGygkYEax3rygW6UxUDiHmSoIFPJpitn9n0chZLJISauaxtfYKnrCDXLN5cnpMR+FvUtIsrnawtex/A9t07W/sUEM2lJ3Qq3dCBaEFnuhdE6rBOlidBZCdT8jz1mYOOvZKz4nV3muwvlLuBjfq7AfSqDVIQhBxdQhAIQhBxdQhAIQhBWZQ9PDzU3ahT7dQ2JjKHp4eam7UKfbqGxVjJ+0b09HWk2TUdvcEq0709HWk2TUdvcFFPoKEiWQNaXHU0EnYBUorBZ85IsrCDGC2d5LnRtPm7p++Rqbjxa8dqz8Fg0UZkeC66MGNGJOoAe2vCrOaYyymR2+kcXn2CmDegUCk2qyh7CzUCMPZTUVjllhQ5NnEkl4ho1MutxAPDQnXifotnkXKBhcGk+acfKB+6TheCoMn5HEdK08niFFYvNAUG8UHLWTd0Quj1O3zDxPGro4OlV2S8v4BsmI1B3CNvGr2OVrhVpBB4QarJi8nne5jixwLXNJDgcCCOBN7pW/zlzWbahfYQycDB33Xgfdd4rzm22KWF5jkYWPbwHhHGDwj2oJItSWLSq5oKk2WzSSODGNc5zjQNGsoJscxcQ0AkkgADEkngC9EyFk3QRBp37vKf7x4OgYKvzbzWbZ6SSEPnI/LH7G8Z9q0KAQhCAQhCAQhCAQhCAQhCCsyh6eHmpu1CpDdQ2KPb/Tw81N2oVIbqGxVjJ60b09HWk2XUdvcEqfeno60my6jt7govU+mLfGXRSNGt0bwNpaU+qvOHKeghJAJc+rGngBI1lFYG/dunipXZRWcbwQCMQeFVswFCTwCpU7J2aNrJEhfuaPB7g4h73N13dHqBpwk4LFkfVXlq2llxg+95Tj7AdXx6lY6TV7U5Hm822OLXX23G4TNIo0k4NLTvq0OymtCVZZLeKa1aWTKjmGrHEHh4QdoVDlbN602I1cL8VcJWVLfzD7p2puz29ZMWvGcM5wvNGxgUC1sfM69I4vNKCtKAcQAVfHbO5WlnfUII7cnt4h8FJggLDeYSxw1FuBUhoTl1A5FlOca5Kj8TW+CtbBlcP8l1AeAjUfBZvKM92Nx4gkWS01AKDcpL3gAkmgHCqWzZwMa27IReGo1xIS3ZXbIHPbiyOlPxSHUNgGPwQSY7U6VxoSyNus/ed4BVNuyuQTRwaAcCK1PtqUT5Q0dnOO/cQOtxP98KyGXskZRfA60xRgxgXtGHHTuZSt8MpiKcFa+xY8VbLJucwJuvcHDlcI28a0TXVxGIOK+fckZfdeGNCvX8zMs6aPRk+UwVGzhH98ao0iEIVQIQhBW2708PNTdqFSG6hsUe3+nh5qbtQqQ3UNiqSdn3p6OtJsuo7e4JU+9PR1rll1Hb3BA8sZndlDSTNs7T5EPnJPbIR5LegY9IWoyrlBsEMkztTG1A5TtTWjaaLDZIsL55QHUL5HGWYkmhFQXDuCxllB3JeSnzvYQ0mIStEjqigDfLI9uoD8y3r2VBHGCPiuRRNaA1oDWjANaAABxABLRGMynkZ1noQS9lR5ZpW9wggauGinZsyUke3lMr/K791OzmYDBjWocLtNQJwqeiqpchTUnjPKq09LfGii9GvewEEEAgihBFQRxELE5w5h65bJhwugJoP/GTq2FbhCyR5FZY3g0cCCDQggggg6iFe2N+CkZy2UNtLzqvhr+kih+oUSHBBYsel6RRGvXXSIGcqG9G9vG0jpoqfJlscwmN4LXNN1zXYEEcCn2yXAq0ylkDdVlgtUI/4hsLLwH/ADg1tC0/iFDQ9GwINos0covOrUDfNJBA1peT5rsAFTQGo4SXO6yq2O0EQPJqCRdocCKmlF2C33XQt43k/BmCkrDRtyc+SSBsjSIWAF9S3E4uIIrwuIGwLWBZIWsuxqtDkiYviFeAlvw/+qo8nzyzK0NptMsODPJnEYGAbISHU2OBw4ipuY+UDHPHXCpuOr7cO9a7PWM1hLaecEsTvaLoeB/S74rDQyjTX24AkOp7dSkq9jQkRPq0HjAPxCWqgQhCCtt3p4eam7UKkN1DYo9u9PDzU3ahUhuobFUOz709HWk2bUdvcF20b09HWuWXUdvcFBk88MoaSZtnB8iGkkvEZCPJb0DHpCss1MmXW6Z7QHPHmySbwYfZwVwPwUQZtSbrc67eidLpnPe4eUCa3eM0OFKagtWoydQhCqImU7MZInsBoSODhpjd6VjrK+49p1FjxX2UdiFuysm/IUzp3NIo17nPMwAuAHiB4a8CkrDWhC4wUAHEKLqqMlnYPPN5odpyp2FW2cj6zO/CGt+le9U4cgevpD5E06RNOlQNWt+BW3zMlvWOMchz2fB5I61hpcVrcxJfNys5Lw4fmbT/AGoKrPPJDonGVg81M8F34JCakH2HXtqsdbZ3NLXtxLDUDj4KL0/Pb/CHnY+2vOHx1qP71qKs8k5ebI0f30H2r0DN4eYa7llzhsrQdSw+a2Y+maJjMWRmQ1ja3yjSmp1cK7F6RDEGtDWijWgNA4gBQBVGU+0e0GOCF7d8LRh0wyArAZKGpbr7UP8ADQ/5j/1PWIyZwKK9jsXoo+bb2Qn0zY/Rx+43shPKoEIQgrbd6eHmpu1CpDdQ2KPbvTw81N2oVIbqGxVJO2jeno60myajt7glWjeno60my6jt7goH0IQihCEIBCEIBJe6gJOoCp6EpQcrzXYncbvJHTr+lUGTt0hc5zz94k/EqqmkoridUdvQMSWlNboTVnsc0zi2FjpHNaXOpgGtHCSUzZWF2KCwbJVaPM62sZJLfe1jTGDV7g0VDuM7VnNGGhY3PJ/nIvZGe2sLlXhpy2dLY+Pdi3nGfw9gzty1ZpIRFHaIJJDKw6NkrHPoDUm6DVYpn9/FeaMmcMQ4jYSE5u6X1j/5iVrfM/47M7J9Ln2e1ZIz7sFihEFomLJQS8sEUrzR2INQKfVOyfbFk0ajaH+7CR1kLwh8pJqSSeMmqfitHGB1L51amvpDbs7Lp8R8SqcvS87vtGsttjjjjZOwskLyZGChFxzaC6TjiqSwZbgbS88j8j/BZQTjiK6bQOIr5/NXPo2p2PR/3mP30e3WX7VMmhrWl8wutANYH8ApwLX2O1tljZKw1ZIxr2GhFWuFQaHVgV8vyTEg8GBX0lmuKWKxj/tYf9Nq2rF2quZ8Ti7roLGlppm1Mzmeq0QhC2nCVtvPn4eam7UKfa7AbFGyj6eHmp+1Cn26hsWUMZSLRvT0daTZdR29wSp96ejrSbLqO3uCin0IQooQuLqAQhCAVHl+byms4hU7T+wV2stlCa897vbhsGA6kFdanqgt0utW9tkULJFg3RaYozvb1+T3G4kdOA6UGyzQyRoLM0uFJJvOScYqPJb0CnSSsFZYaEjic4fAr1peWxtxd7zj/UUCLVgFhM7DWVnNntFbm2nBYXOf0rOb/wBxXxv8kujtfmae/spKIol3Vwhc17MwU5Em3JcaSsHEVXEKLl15wOwr6azdFLHZf8tF/phfMjzgdh6l9PZCFLLZv8vF/phbel4y4G98lHrKchCFvPMKvKPp4eam7UKkN1DYmMoenh5qbtQp9uobFYYyfn3p6OtJs2o7e4Lto3p6OtJsuo7e4KKfQk1RVFdXapNUVQdQuXly8gbtk1yN7uJp+PAsfLOr/OWe7BThc4DoGPcsRNaCEC7bKr7MKx4TTnW4iJuwYu+pHwWOtFpJ1Y9/sXpmQrDuezxRHfBtX++7ynfU06EFi44HYV5lDSlePFej2h3kO9x3ZK8wifQDYEHLccFh84/St9z/AHFa22zLJ5eYb7DwOZh0OcO5fC/yS6W1+Zp7+yoISSE7RJcMDsXOeyQ3FLYU2SltVkguqKpK6ooecDsPUvqHI4pZ4BxQx9gL5dfqOwr6kybhDCP+kzsBbel4y8/vfLR6ylVQuVRVbrzSut/p4eam7UKkN1DYo9v9PDzU3ahUhuobFUPWjeno603BqO3uCXPvT0dabiOH5u4IdTl5cvJN5cvqKXeReTRekl6B6+i+o5kSTMgqM6psI2+87qA71kLU9arLFnv41x/vBZm0WM1ONED+aWTxNaQ92LIKSEcb6+QPjj0L0K+sNmiwsmfxaPytpcLvetXp0EuR+B2HqXmbdS3lptoa1zjqAJ+mpYjc7kFVbCqnPCzXDY28JsTHna+WV3UQtBaslSEE4DaVUZ+2lkloiub1llijpjgWl2C+F/kl09q8zT39mVokSDA7Cny1NyjyTsK5z2KsKW1NpbVUgtCSCuqLkOX1JYj5qMf9NnZC+WuHp719Q2eSjWj8LR9Fuabq89vfCjul3l2qZD10PW484iWz08PNTdqFSW6hsUS0nz8XNTdqFTG6hsVQ5PvT0daaYcPzdycm1fBMjV+buQdJSS5cSSorpcmy5BTbkHJJFU5TyncLcaDEdKs3hV9tyYyUUc2qCtlylUa1UW23DjVo7NSLgLx7A9yGZtxNNQ2p4yST9UEbJWULjaBuLjVx4+L4KzblNIGTQOBcNiQM5QylVjgATUcHsNVEsNta7VrGsHAgqY+xKFaMjBxriHcbTQoFW+0i6sFl19Za/hHetdNkF5/5j/ospl6x6KW6a71pq7BfDUcjqbV5iPSVVdTU48l2w9SkUTVoHkO90rnPXqZKCSurJCl1T8nZu2qemihe4H75Fxn8zqBavJf2Yk0Nolp+CEV6C93gs6bdVXCGre1lm1zVfyxVksz5JGRxtL3ucAGgVJx6l9FwW0EDYFnckZuwWYUhjayut2+e7a44lW8ca3bVvwcXmdfrY1Mx4YxELZloTomVYwFPsK+zmnJXVni5qbtRKe3UNiq2nz8fNy9qJWjdQ2KoVIcE0NXT3JyTUkN1Hb3IEFcITlFyiimi1Jup4hcuoGCxILFJuJNxBFMSSYVMuLlxBCMCSYFOuLmjQV5syQbKrIxrmiQVZsaZkyWHChAI4iKhXOiRokGYmzPsz99CyvG1tw/00Vdafs1szwQHTR1w8lwd2gVt9Eu6JYTRTPGH3o1N2jlrmO7B2f7KbC3faaT35CB8GgK5sWaFlhxjgiaeVcBd/MalaQxoEasUUxwgr1F2vmrme6tFhTjbIp+jXbiyfBCFnSxApYYuhiCMI0tsafuroYghgefj5qbtRKzbqGxQJB5+Lmpu1Ep7dQ2Ko7JqSGcO3uSn6l2BoNdvcg5RC4ClUUUmiKJSKIEXVyicoiiBuiKJaEDZai6nKLlEDd1F1O0XLqBu6uXU7RF1A1dRdTt1FEDV1dupy6i6gbuoupyi7RA3dQGpyiKIEUXaJVF2iCDP6eLm5u1EprdQ2KHaD5+IcIilJHCAXR0+N0/BTW6hsVSQG1wTEkZrg4sdTWKHD2g4FCEJMaGX1/6UaNFN6/8ASjQhEGim9eflRo0U3rz8qNCEBopvXn5UfguaGb+IPyo/BdQg5oZv4g/Kj8EaGb+IPyo/BCEBoJv4g/Kj8EaCb+IPyo/BCEBoJv4g/Kj8EaGb+IPyo/BCEBoZv4g/KjRoZvXn5Ua6hMDmhm9eflRruhm9eflRoQqDRTevPyo0aKb1/wClGhCgNFN6/wDSjRopvX/pRrqEHNFN6/8ASjRopvX/AKUa6hAaKb1/6UaBHN679KNdQg7ZbDdLnVc9798958o01ewAcQVgIkIR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7412" name="AutoShape 4" descr="data:image/jpeg;base64,/9j/4AAQSkZJRgABAQAAAQABAAD/2wCEAAkGBhAQEBAPEBAPDw8PDxIPDw8PDw8PDw8QFBAVFBQQFBQXGyceFxkjGRQUHy8gIycpLC0sFR4xNTwqNSYrLCkBCQoKDgwOFw8PFS4YFBgqLSkpKTUqKSkpKSkuKTUqKSkpLCkrMCwpKSk1LSkpKSkpLTUpKSk2KSkpNSkpKSkpKf/AABEIAOcA2gMBIgACEQEDEQH/xAAcAAABBQEBAQAAAAAAAAAAAAAAAgMEBQYBBwj/xABJEAABAwEDBQsJBgQEBwAAAAABAAIDEQQSIQUGEzFxFDJBUVJzgbGywdEiIzNTYXKRk6EHQmKCo+FUkqLwNHSzwiRDY2SDw/H/xAAaAQEBAAMBAQAAAAAAAAAAAAAAAQIEBQYD/8QAKxEBAAEDAgQEBgMAAAAAAAAAAAECAxEEBTEyQYESNHGxExRRodHwIVJh/9oADAMBAAIRAxEAPwD22Z9GkqJFE59TXpKk2reHo60ixb0+93BVOrm4zyvp+6NyHln4HxUpChhF3IeWfgfFG5Dyz8D4qUhMmEXch5Z+B8UbkPLPwPipSEMIu5Dy/ofFG5Dy/ofFSkIYRdxnln4HxRuM8v6HxUkuomzMEyYNbjPL+h8UbjPL+h8U7p0CYIYNbjPK+h8UbjPK+h8VJBquoYRdxnlfQ+KNxnlfQ+KkrqZMQibjPK+n7ru4zyvp+6krqZMIu4zyvp+6NxHlfT91JXUMIm4jyvp+6NxHlf0/upaEyYRNxHlf0/ujcR5X9P7qWhMmIVZcWOunBwF4U1EaqhSQ6uPHiomUv8RDzMvbjUlmobFUP2reno60mxaj73cEu0709HWkWPUfe7gnReqQhCFFCEIQCEIQCS9wAqeBKVdlS00o3pPcg7JaalNmVQDOk6dBP0y6JlXboXROgtI7TRT2PBFQs6LQrLJdpqS32VCCyQhCAQhCAQhCDi6hCDi6hCCpyiP+Ih5mbtRKSzUNiYyj6eHmp+1CpDdQ2LKGMn7TvT0daRY9R97uCXad6ejrSbHqO3uCi9T6EKPb5SyJ7mgktaThifaopNotl3AYnqUC3ZVewNLRec40pUAcZNSqi0Zbja28XA1FRQ61lsrZwOlIuEihqCg38ecjHMa4A1OsHChGsKwsGUGygkYEax3rygW6UxUDiHmSoIFPJpitn9n0chZLJISauaxtfYKnrCDXLN5cnpMR+FvUtIsrnawtex/A9t07W/sUEM2lJ3Qq3dCBaEFnuhdE6rBOlidBZCdT8jz1mYOOvZKz4nV3muwvlLuBjfq7AfSqDVIQhBxdQhAIQhBxdQhAIQhBWZQ9PDzU3ahT7dQ2JjKHp4eam7UKfbqGxVjJ+0b09HWk2TUdvcEq0709HWk2TUdvcFFPoKEiWQNaXHU0EnYBUorBZ85IsrCDGC2d5LnRtPm7p++Rqbjxa8dqz8Fg0UZkeC66MGNGJOoAe2vCrOaYyymR2+kcXn2CmDegUCk2qyh7CzUCMPZTUVjllhQ5NnEkl4ho1MutxAPDQnXifotnkXKBhcGk+acfKB+6TheCoMn5HEdK08niFFYvNAUG8UHLWTd0Quj1O3zDxPGro4OlV2S8v4BsmI1B3CNvGr2OVrhVpBB4QarJi8nne5jixwLXNJDgcCCOBN7pW/zlzWbahfYQycDB33Xgfdd4rzm22KWF5jkYWPbwHhHGDwj2oJItSWLSq5oKk2WzSSODGNc5zjQNGsoJscxcQ0AkkgADEkngC9EyFk3QRBp37vKf7x4OgYKvzbzWbZ6SSEPnI/LH7G8Z9q0KAQhCAQhCAQhCAQhCAQhCCsyh6eHmpu1CpDdQ2KPb/Tw81N2oVIbqGxVjJ60b09HWk2XUdvcEqfeno60my6jt7govU+mLfGXRSNGt0bwNpaU+qvOHKeghJAJc+rGngBI1lFYG/dunipXZRWcbwQCMQeFVswFCTwCpU7J2aNrJEhfuaPB7g4h73N13dHqBpwk4LFkfVXlq2llxg+95Tj7AdXx6lY6TV7U5Hm822OLXX23G4TNIo0k4NLTvq0OymtCVZZLeKa1aWTKjmGrHEHh4QdoVDlbN602I1cL8VcJWVLfzD7p2puz29ZMWvGcM5wvNGxgUC1sfM69I4vNKCtKAcQAVfHbO5WlnfUII7cnt4h8FJggLDeYSxw1FuBUhoTl1A5FlOca5Kj8TW+CtbBlcP8l1AeAjUfBZvKM92Nx4gkWS01AKDcpL3gAkmgHCqWzZwMa27IReGo1xIS3ZXbIHPbiyOlPxSHUNgGPwQSY7U6VxoSyNus/ed4BVNuyuQTRwaAcCK1PtqUT5Q0dnOO/cQOtxP98KyGXskZRfA60xRgxgXtGHHTuZSt8MpiKcFa+xY8VbLJucwJuvcHDlcI28a0TXVxGIOK+fckZfdeGNCvX8zMs6aPRk+UwVGzhH98ao0iEIVQIQhBW2708PNTdqFSG6hsUe3+nh5qbtQqQ3UNiqSdn3p6OtJsuo7e4JU+9PR1rll1Hb3BA8sZndlDSTNs7T5EPnJPbIR5LegY9IWoyrlBsEMkztTG1A5TtTWjaaLDZIsL55QHUL5HGWYkmhFQXDuCxllB3JeSnzvYQ0mIStEjqigDfLI9uoD8y3r2VBHGCPiuRRNaA1oDWjANaAABxABLRGMynkZ1noQS9lR5ZpW9wggauGinZsyUke3lMr/K791OzmYDBjWocLtNQJwqeiqpchTUnjPKq09LfGii9GvewEEEAgihBFQRxELE5w5h65bJhwugJoP/GTq2FbhCyR5FZY3g0cCCDQggggg6iFe2N+CkZy2UNtLzqvhr+kih+oUSHBBYsel6RRGvXXSIGcqG9G9vG0jpoqfJlscwmN4LXNN1zXYEEcCn2yXAq0ylkDdVlgtUI/4hsLLwH/ADg1tC0/iFDQ9GwINos0covOrUDfNJBA1peT5rsAFTQGo4SXO6yq2O0EQPJqCRdocCKmlF2C33XQt43k/BmCkrDRtyc+SSBsjSIWAF9S3E4uIIrwuIGwLWBZIWsuxqtDkiYviFeAlvw/+qo8nzyzK0NptMsODPJnEYGAbISHU2OBw4ipuY+UDHPHXCpuOr7cO9a7PWM1hLaecEsTvaLoeB/S74rDQyjTX24AkOp7dSkq9jQkRPq0HjAPxCWqgQhCCtt3p4eam7UKkN1DYo9u9PDzU3ahUhuobFUOz709HWk2bUdvcF20b09HWuWXUdvcFBk88MoaSZtnB8iGkkvEZCPJb0DHpCss1MmXW6Z7QHPHmySbwYfZwVwPwUQZtSbrc67eidLpnPe4eUCa3eM0OFKagtWoydQhCqImU7MZInsBoSODhpjd6VjrK+49p1FjxX2UdiFuysm/IUzp3NIo17nPMwAuAHiB4a8CkrDWhC4wUAHEKLqqMlnYPPN5odpyp2FW2cj6zO/CGt+le9U4cgevpD5E06RNOlQNWt+BW3zMlvWOMchz2fB5I61hpcVrcxJfNys5Lw4fmbT/AGoKrPPJDonGVg81M8F34JCakH2HXtqsdbZ3NLXtxLDUDj4KL0/Pb/CHnY+2vOHx1qP71qKs8k5ebI0f30H2r0DN4eYa7llzhsrQdSw+a2Y+maJjMWRmQ1ja3yjSmp1cK7F6RDEGtDWijWgNA4gBQBVGU+0e0GOCF7d8LRh0wyArAZKGpbr7UP8ADQ/5j/1PWIyZwKK9jsXoo+bb2Qn0zY/Rx+43shPKoEIQgrbd6eHmpu1CpDdQ2KPbvTw81N2oVIbqGxVJO2jeno60myajt7glWjeno60my6jt7goH0IQihCEIBCEIBJe6gJOoCp6EpQcrzXYncbvJHTr+lUGTt0hc5zz94k/EqqmkoridUdvQMSWlNboTVnsc0zi2FjpHNaXOpgGtHCSUzZWF2KCwbJVaPM62sZJLfe1jTGDV7g0VDuM7VnNGGhY3PJ/nIvZGe2sLlXhpy2dLY+Pdi3nGfw9gzty1ZpIRFHaIJJDKw6NkrHPoDUm6DVYpn9/FeaMmcMQ4jYSE5u6X1j/5iVrfM/47M7J9Ln2e1ZIz7sFihEFomLJQS8sEUrzR2INQKfVOyfbFk0ajaH+7CR1kLwh8pJqSSeMmqfitHGB1L51amvpDbs7Lp8R8SqcvS87vtGsttjjjjZOwskLyZGChFxzaC6TjiqSwZbgbS88j8j/BZQTjiK6bQOIr5/NXPo2p2PR/3mP30e3WX7VMmhrWl8wutANYH8ApwLX2O1tljZKw1ZIxr2GhFWuFQaHVgV8vyTEg8GBX0lmuKWKxj/tYf9Nq2rF2quZ8Ti7roLGlppm1Mzmeq0QhC2nCVtvPn4eam7UKfa7AbFGyj6eHmp+1Cn26hsWUMZSLRvT0daTZdR29wSp96ejrSbLqO3uCin0IQooQuLqAQhCAVHl+byms4hU7T+wV2stlCa897vbhsGA6kFdanqgt0utW9tkULJFg3RaYozvb1+T3G4kdOA6UGyzQyRoLM0uFJJvOScYqPJb0CnSSsFZYaEjic4fAr1peWxtxd7zj/UUCLVgFhM7DWVnNntFbm2nBYXOf0rOb/wBxXxv8kujtfmae/spKIol3Vwhc17MwU5Em3JcaSsHEVXEKLl15wOwr6azdFLHZf8tF/phfMjzgdh6l9PZCFLLZv8vF/phbel4y4G98lHrKchCFvPMKvKPp4eam7UKkN1DYmMoenh5qbtQp9uobFYYyfn3p6OtJs2o7e4Lto3p6OtJsuo7e4KKfQk1RVFdXapNUVQdQuXly8gbtk1yN7uJp+PAsfLOr/OWe7BThc4DoGPcsRNaCEC7bKr7MKx4TTnW4iJuwYu+pHwWOtFpJ1Y9/sXpmQrDuezxRHfBtX++7ynfU06EFi44HYV5lDSlePFej2h3kO9x3ZK8wifQDYEHLccFh84/St9z/AHFa22zLJ5eYb7DwOZh0OcO5fC/yS6W1+Zp7+yoISSE7RJcMDsXOeyQ3FLYU2SltVkguqKpK6ooecDsPUvqHI4pZ4BxQx9gL5dfqOwr6kybhDCP+kzsBbel4y8/vfLR6ylVQuVRVbrzSut/p4eam7UKkN1DYo9v9PDzU3ahUhuobFUPWjeno603BqO3uCXPvT0dabiOH5u4IdTl5cvJN5cvqKXeReTRekl6B6+i+o5kSTMgqM6psI2+87qA71kLU9arLFnv41x/vBZm0WM1ONED+aWTxNaQ92LIKSEcb6+QPjj0L0K+sNmiwsmfxaPytpcLvetXp0EuR+B2HqXmbdS3lptoa1zjqAJ+mpYjc7kFVbCqnPCzXDY28JsTHna+WV3UQtBaslSEE4DaVUZ+2lkloiub1llijpjgWl2C+F/kl09q8zT39mVokSDA7Cny1NyjyTsK5z2KsKW1NpbVUgtCSCuqLkOX1JYj5qMf9NnZC+WuHp719Q2eSjWj8LR9Fuabq89vfCjul3l2qZD10PW484iWz08PNTdqFSW6hsUS0nz8XNTdqFTG6hsVQ5PvT0daaYcPzdycm1fBMjV+buQdJSS5cSSorpcmy5BTbkHJJFU5TyncLcaDEdKs3hV9tyYyUUc2qCtlylUa1UW23DjVo7NSLgLx7A9yGZtxNNQ2p4yST9UEbJWULjaBuLjVx4+L4KzblNIGTQOBcNiQM5QylVjgATUcHsNVEsNta7VrGsHAgqY+xKFaMjBxriHcbTQoFW+0i6sFl19Za/hHetdNkF5/5j/ospl6x6KW6a71pq7BfDUcjqbV5iPSVVdTU48l2w9SkUTVoHkO90rnPXqZKCSurJCl1T8nZu2qemihe4H75Fxn8zqBavJf2Yk0Nolp+CEV6C93gs6bdVXCGre1lm1zVfyxVksz5JGRxtL3ucAGgVJx6l9FwW0EDYFnckZuwWYUhjayut2+e7a44lW8ca3bVvwcXmdfrY1Mx4YxELZloTomVYwFPsK+zmnJXVni5qbtRKe3UNiq2nz8fNy9qJWjdQ2KoVIcE0NXT3JyTUkN1Hb3IEFcITlFyiimi1Jup4hcuoGCxILFJuJNxBFMSSYVMuLlxBCMCSYFOuLmjQV5syQbKrIxrmiQVZsaZkyWHChAI4iKhXOiRokGYmzPsz99CyvG1tw/00Vdafs1szwQHTR1w8lwd2gVt9Eu6JYTRTPGH3o1N2jlrmO7B2f7KbC3faaT35CB8GgK5sWaFlhxjgiaeVcBd/MalaQxoEasUUxwgr1F2vmrme6tFhTjbIp+jXbiyfBCFnSxApYYuhiCMI0tsafuroYghgefj5qbtRKzbqGxQJB5+Lmpu1Ep7dQ2Ko7JqSGcO3uSn6l2BoNdvcg5RC4ClUUUmiKJSKIEXVyicoiiBuiKJaEDZai6nKLlEDd1F1O0XLqBu6uXU7RF1A1dRdTt1FEDV1dupy6i6gbuoupyi7RA3dQGpyiKIEUXaJVF2iCDP6eLm5u1EprdQ2KHaD5+IcIilJHCAXR0+N0/BTW6hsVSQG1wTEkZrg4sdTWKHD2g4FCEJMaGX1/6UaNFN6/8ASjQhEGim9eflRo0U3rz8qNCEBopvXn5UfguaGb+IPyo/BdQg5oZv4g/Kj8EaGb+IPyo/BCEBoJv4g/Kj8EaCb+IPyo/BCEBoJv4g/Kj8EaGb+IPyo/BCEBoZv4g/KjRoZvXn5Ua6hMDmhm9eflRruhm9eflRoQqDRTevPyo0aKb1/wClGhCgNFN6/wDSjRopvX/pRrqEHNFN6/8ASjRopvX/AKUa6hAaKb1/6UaBHN679KNdQg7ZbDdLnVc9798958o01ewAcQVgIkIRX//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1" name="2 Marcador de contenido"/>
          <p:cNvSpPr txBox="1">
            <a:spLocks/>
          </p:cNvSpPr>
          <p:nvPr/>
        </p:nvSpPr>
        <p:spPr>
          <a:xfrm>
            <a:off x="395536" y="3717033"/>
            <a:ext cx="8208912" cy="936104"/>
          </a:xfrm>
          <a:prstGeom prst="rect">
            <a:avLst/>
          </a:prstGeom>
        </p:spPr>
        <p:txBody>
          <a:bodyPr/>
          <a:lstStyle/>
          <a:p>
            <a:pPr lvl="0" algn="just">
              <a:buFont typeface="Arial" pitchFamily="34" charset="0"/>
              <a:buChar char="•"/>
            </a:pPr>
            <a:r>
              <a:rPr lang="es-EC" i="1" dirty="0" smtClean="0">
                <a:solidFill>
                  <a:srgbClr val="000066"/>
                </a:solidFill>
              </a:rPr>
              <a:t> El análisis de las diferentes herramientas, de acuerdo al escenario del problema, determinó a </a:t>
            </a:r>
            <a:r>
              <a:rPr lang="es-EC" i="1" dirty="0" err="1" smtClean="0">
                <a:solidFill>
                  <a:srgbClr val="000066"/>
                </a:solidFill>
              </a:rPr>
              <a:t>Kinect</a:t>
            </a:r>
            <a:r>
              <a:rPr lang="es-EC" i="1" dirty="0" smtClean="0">
                <a:solidFill>
                  <a:srgbClr val="000066"/>
                </a:solidFill>
              </a:rPr>
              <a:t> como el sensor más adecuado para el propósito del presente proyecto.</a:t>
            </a:r>
            <a:endParaRPr lang="es-ES" i="1" dirty="0" smtClean="0">
              <a:solidFill>
                <a:srgbClr val="000066"/>
              </a:solidFill>
            </a:endParaRPr>
          </a:p>
          <a:p>
            <a:pPr marL="342900" marR="0" lvl="0" indent="-342900" algn="just" defTabSz="914400" rtl="0" eaLnBrk="1" fontAlgn="base" latinLnBrk="0" hangingPunct="1">
              <a:lnSpc>
                <a:spcPct val="100000"/>
              </a:lnSpc>
              <a:spcBef>
                <a:spcPct val="20000"/>
              </a:spcBef>
              <a:spcAft>
                <a:spcPct val="0"/>
              </a:spcAft>
              <a:buClrTx/>
              <a:buSzTx/>
              <a:buFontTx/>
              <a:buChar char="•"/>
              <a:tabLst/>
              <a:defRPr/>
            </a:pPr>
            <a:endParaRPr kumimoji="0" lang="en-US" sz="1800" b="0" i="1" u="none" strike="noStrike" kern="1200" cap="none" spc="0" normalizeH="0" baseline="0" noProof="0" dirty="0" smtClean="0">
              <a:ln>
                <a:noFill/>
              </a:ln>
              <a:solidFill>
                <a:srgbClr val="000066"/>
              </a:solidFill>
              <a:effectLst/>
              <a:uLnTx/>
              <a:uFillTx/>
              <a:latin typeface="+mn-lt"/>
              <a:ea typeface="+mn-ea"/>
              <a:cs typeface="+mn-cs"/>
            </a:endParaRPr>
          </a:p>
          <a:p>
            <a:pPr marL="342900" marR="0" lvl="0" indent="-342900" algn="just" defTabSz="914400" rtl="0" eaLnBrk="1" fontAlgn="base" latinLnBrk="0" hangingPunct="1">
              <a:lnSpc>
                <a:spcPct val="100000"/>
              </a:lnSpc>
              <a:spcBef>
                <a:spcPct val="20000"/>
              </a:spcBef>
              <a:spcAft>
                <a:spcPct val="0"/>
              </a:spcAft>
              <a:buClrTx/>
              <a:buSzTx/>
              <a:buFontTx/>
              <a:buNone/>
              <a:tabLst/>
              <a:defRPr/>
            </a:pPr>
            <a:endParaRPr kumimoji="0" lang="es-ES" sz="1800" b="0" i="1" u="none" strike="noStrike" kern="1200" cap="none" spc="0" normalizeH="0" baseline="0" noProof="0" dirty="0">
              <a:ln>
                <a:noFill/>
              </a:ln>
              <a:solidFill>
                <a:srgbClr val="000066"/>
              </a:solidFill>
              <a:effectLst/>
              <a:uLnTx/>
              <a:uFillTx/>
              <a:latin typeface="+mn-lt"/>
              <a:ea typeface="+mn-ea"/>
              <a:cs typeface="+mn-cs"/>
            </a:endParaRPr>
          </a:p>
        </p:txBody>
      </p:sp>
      <p:pic>
        <p:nvPicPr>
          <p:cNvPr id="18434" name="Picture 2" descr="http://t2.gstatic.com/images?q=tbn:ANd9GcTkTKwthpr5T_dCJgz_hY5imVzx9OdYTgdC43NLjXqaTh3HDndK"/>
          <p:cNvPicPr>
            <a:picLocks noChangeAspect="1" noChangeArrowheads="1"/>
          </p:cNvPicPr>
          <p:nvPr/>
        </p:nvPicPr>
        <p:blipFill>
          <a:blip r:embed="rId3" cstate="print"/>
          <a:srcRect/>
          <a:stretch>
            <a:fillRect/>
          </a:stretch>
        </p:blipFill>
        <p:spPr bwMode="auto">
          <a:xfrm>
            <a:off x="4499992" y="4365104"/>
            <a:ext cx="2145513" cy="1827660"/>
          </a:xfrm>
          <a:prstGeom prst="rect">
            <a:avLst/>
          </a:prstGeom>
          <a:ln>
            <a:noFill/>
          </a:ln>
          <a:effectLst>
            <a:softEdge rad="112500"/>
          </a:effectLst>
        </p:spPr>
      </p:pic>
      <p:sp>
        <p:nvSpPr>
          <p:cNvPr id="18436" name="AutoShape 4" descr="data:image/jpeg;base64,/9j/4AAQSkZJRgABAQAAAQABAAD/2wCEAAkGBhEQERAQEhIWFBQQFxYXERMXEhYUFRcSFBcVFhcSFhIXHCYeFyUjGRYSHzAgIycpLC8sFx4xNTAqNSYrLSkBCQoKDgwOGg8PGiwkHSQsKiwpLCksLCwsKSwsLDQtLC0sLCwsLCkpKSwpLCkpKSwsLCksLCwsLCksLCksLCw0LP/AABEIAOEA4QMBIgACEQEDEQH/xAAcAAEAAgMBAQEAAAAAAAAAAAAABgcDBAUIAgH/xAA5EAACAgEDAgUCBAUDBAIDAAABAgADEQQSIQUxBgcTIkFRYTJCcYEUI1KRsTNyoWKSwfDR41WU4f/EABkBAQADAQEAAAAAAAAAAAAAAAABAgMEBf/EACIRAQEAAgICAwEBAQEAAAAAAAABAhEDMRIhE0FRBDJhIv/aAAwDAQACEQMRAD8AvGIiAiIgIiICIiAiIgIiICIiAiIgIiICIiAiIgIiICIiAiIgIiICIiAiIgIiICIiAiIgIiICIiAiIgIiICImLUalKxudlRfqzBR/cwMsTR6h1zT6fi25EOMhSw3ngn2oPc3APAHMjmu8ztMpZaUe4j54rTPt4Jb3difynt8S0xuXURcpO0xiV5T5qkWYtoAQnuthLKpPcgrg4HwJOun9Rq1Fa21OHRuzD7cEEHkEHIIPIk5YZY9oxymXTZiIlFiIiAiIgIiICIiAiIgIiICIiAiIgIiICIlddb8wGtZ0of0Kq2w2o9rO+GABQHKqpIYZIJIIIx82xxuXSuWUx7WDdeqKXdgqqCWZiAAAMkkngYAM41vjHTF/SpcXWfRc7ABjJa0AqO4+pP0kU0Vuj1Dml0bUWgBnFlqm4A5w/p2WBk/FxgLgMMYzI54ZuCauytM7drBMnJ2+occ5Ofbt+THDnw8uVxxzls1vX/VMs8p9aWGdTc59955x7EArHfP4hl/t+LGPj6wDxBr1NlnxVWOfcSWVPaGssOS3x3JwJMa1Pcntz/aVzVTvBY4IcOpB5BU5BB/UT0MccZ1HNbb3Uh6R4kq09tOmCpXbqACC4ck7iQu8op27jkAM2ZpeL7mOrYMqB1RA5rLYJ9zAncM5ww+vxNVt7sjilXurAVLcbnAGSO3GQSSCRkZOMT9fSOm5rSqs3LPZYqD+2dxx9As8r+XH+35vPnusdX1693fc171r9u22fx61j24vU9SCwxx7Vz+oGCZMPKLr22+zSE+25S69/wDVQAHsMcoO5x/pgc5EhN6aYtj+L9RgPclGnssxz9Tt/wASW9E8LanAOk0LI3I/idY5ocNg+5UA3pyO6r8jk9538mUsstRhLFyRMdCEKoY7iAAWOMkgcngDv+kyTjdJERAREQEREBERAREQEREBERAREQEREDleK7HXQ61kzvWi4ptGW3CtsYA7nMpGmlbawA3yjrzxurYMv6jjGPoZf2qXKOCpYFTlQcFhg+0H4z2lEdM8HassK69DeSDtZ7yaKlI7nuCwH1Uvn4zmbcdmrMuqy5MbbNMttapfZqKlKXXAh2DFjyArFKxyCQBk/wBsZmEm2qyu4BahWMfzXCe3A/J+L4z2k76T5YWkD+K1O0Ec06ZRUnzwbSNz/HOFPE7vT/LrptJDDTK7Db77S1zZX8w9QkKfrtAz+wmXDx8X8+Pjxz8799dd/U+k3HLL3lVaW+MfV3VI9tzEcrpqizY7E7sEgcjnb8iR/X9bbTWLpV0JrsJUKuoLFiXO1TtfCcnjOMf2MvfVeIdBo12NfRVsBIqDKGxk5K0r7j7s9h3zKp84btJ1NdJdpr1sdBajIpOVQ7TudTynuGORznjhTNfkypOPGJFR5Y9QtyNR1Ba05Ar09WBtxx7jtC8/G08fP07fTvKbptWC9bahx3a6xnzyD/pjCfH9Pb65kIs869btrCUUgqAHZy772wMsFUoE53HHu7jtjnSr81Or22bUekb29q+iMKCe2SScD6mR4508sYu7R9PqpUJVWlajOFRFRRkknhQB3JP7zYlVUeZWr0rmvUmrUEH3FFNWO2QrDIOPd3HJPcSxOhddp1tQupJIzhgeGVxglGAJwcEHv2II4Mrlhlj2tjnMunRiIlFiIiAiIgIiICIiAiIgIiICIiAiIgImj1frdGkT1LnCjsBgszHGdqoMljx8SK3+adQbCaexl59zFE7HAIXJOCOecHnkCWxwyy6ityk7TiJBq/NJNwDaawL8kOhI4+F4zzj5nX6b480d2AXNTMcBbRs5JOBvBKc4/q+QO5xJvHlO4iZ437bPizxLX0/TPqHG4/hqTOC9pBKpn44DEn4Ck/Eo7xB4612uJFlxSs5/k1EomCMYbBy/H9RI+w4xaHnDo/U6cHGf5Ntb4C7sghqjk/lAFu7P2++ZStYmnFjLNq529M/TtPtLnHcE/vkcz96JUD/Et8jAH9jNvSjv/tP+RMXQV9up/wBw/wAS97UnTmqJ2+lacKjt8gD/AD2nK0teTn6TsNZsoc/LED9hyZtj+s7+OTrLiWPMs/yPfK637NT/AIslM6u61nVawTnngZ+fmXf5IaHGl1F5BBtt2g59pSpBggf73tH7TDky3GuE1VkRETmbkREBERAREQEREBERAREQEREBOL4s8SLoaPUwGsc7aaycbnPck/AUZY/YYHJE5Pj3xudAaaawvq3hjucEqqLgZAGNxJI4z8H7StPGXXdReE1dtwApVlSsVjaWOGK98jdhef8ApE2w47l7vTPPPXr7ZdXrLb3Ntzl3P5j8DOdqj8oz+Ucf5n4qzk6Pq62becbsYz953NLaqOosXcPsZ6GNmvTjy39vqnSM3YZmxqekFELPx9vrJn0pkZAa6gv3M0Ot9IZ8liTn4A7Sd/Srj+GNV/E6XXdMsbahpstpdiQtZUjO5sjCh2rbGQPx/Hatam/97/8AMlfV+ikqy4IJBAPPz/kfaY+s+X7/AMBRqunO15RQusrxutFucsyoM4xuA2AfhCsN2STy5z47v6rpxvnNfcRx+tV1cfiY5G0Htx8n4/Sauk661QcKgO9txyTx9uJwa68ONxxzyTyM/Pab19RQ4JB7YIOQQfkGY3KtJI3NF1tRjeuPuOf+Jt9Y62rKqIQVX5+pPeRUk9vpPqilnZURSzucKqgszE/CqOT+0n5LrSPCbdCi6xmCV5LWEKqjuzMQFUAd8kgfvPUnhDoI0Oj0+mAG5EHqkfmtbmx/3Yn9sfSVr5V+UdlNia7XIAyjNOnYZZXzxbZzgEAZC84zk4IGLimWWW2kmiIiUWIiICIiAiIgIiICIiAiIgc3rfX6NGge5sbshEAy7sATtVf/ACcAZGSJXnU/Ges1ftU+gv8ATUx3n/ddwf8At2/vMPm36lGto1DAmm2oVj5xYjOzD6AkOp++0/Tivtb4tx7UJyeAB3J+g+s6uLHCTyyc/JcrdRIPFpcqnqWi+zHpor2BmrDMME2HtzgnJJ4kQ6oby1VVoyHC4XPfPtGT8c4n5bq7EO+zi1Wx6TA+zju6/X/pPbnPIxNl7r+oNSFRd1IA3KCAfcWy3fn9Je2XpGM125uhptUmrYxZc8YOQB3yPjmSTpnWi22uzgpwMjB/Qz66vprw9lzOquQcooI+5GSf+JH31Cvhu5PznH/Mn/CP9LO0HiIVABrEU/AdwufsFJyf2nE8ReM9UGSxDYV3Aeyt1GDwCoKjPOP7z68Q+GaOk6irJc2PQr2O7bkawsVdaxt9oXbnlicOvbudDq3iDVatA9WnygwibQE3FuAFHc5zL/J5Y7U8PG6bFPW9bqCn8SLatKd23cpR7QrKGO44Ygbh9iT84OMg8RinV1nQq+RZWoC4929guxzjb7s45BxnPxLE8ReAm6lpNILLzXqtPWAbAN6ksqb1ZN5zkqPduJ4+c4kA0XTBo2t0fqJb6NgHrhSp9RcMSMnghsqeT+GZ4Z/JPH7aZY+H/pbnW/BGg1pDajTVuw/Ngq3Oe7oQT3J5ld+Yfld0/Q9N1OpoSwWVCvYWvscDdbWhyrHB4YzH1H+LSvPr3mptuSL7OQpyBu3ZH/uczB1eg6quvTHVWppyhttVrGt37MMMlj3DNnHY4HHtGMsuDLFfHllbvlZ4Z6Xq+ki3U6atm9R1uutwDuVxsCW5yg2msYBGTu4OebJ6J4d0WlVTpdPTWCBh60UFlxwTYOX4+STmeduldIu961qpAPPIGeeM/ftO3T12/TOrUs1RG3KhjtJXAIZezDvwc8GROG2b2fJ7eg4nM8NdTOq0mm1DDDW1qzDGPcRyQMnAzk9505g2IiICIiAiIgIiICIiAiIgIiIGDW6Gq9DXbWtiN+JHUMp/VTxNPQeGNHpyWo0tFTHBLJSiHIzg5A+5/vOnBgeXvE2oNLa+kkPY99wutwAXYXHJwPw+5c4mHpHWW0qEV2EZHuOcHJzkA/Q8T88W2W2avXPeo3i+0PtJK5VmG0N8gYAH2AnEqVmrY59oIyPv/wC4nTMrGFkbus68zZxz95PvKPyzr1tY1upL+mthFVWAEs2YyzE5LLv3KQMZ2kE9xIL4Y6Ct+q0tdwIquuqrYBtrlbGC5Bwcckff6Y7z1XodFXRWlVSBK6wFRFGAFHYATPPK/bTGT6cbxn4e0Wr07trK9yUKz7l3CxVUZbay88gduxwPoJUnSLFFXpAn03/ITuGwE7EYn8W0Hbk98S+bKwwKkZDAgj6g9xKH6p0o9N1T6Oz/AEn92ms4/wBMnjP6fhPbkZwARNP58pL7Z80tjs6O9+mX1XoCK3x6qoo/mVDuuOxIzlfnPGQCZqeNulNorv46rNui159RmHKpZad34gezliyt2yxX6THr/EKLpjRceUPsM4rdc1HUq9H0rTgMu5tnBxyzH1bcDhK1YjGDyNxydoGvL6syinH7njXZ6V4lUI9ZO6pxyD3U/wDicnp/U0tssRMkKj8/HO04z+wM3PEvk/rNMB6JfU04XcawBbnsQavkZ7EZ4PPYk81eqabSrQiqayqutqMrLYLGCZLqw3ZIweftI+Xyh8eq6fQV5s/X/wCJH+qdQVbSWGQDkj6jMwdQ8SWUqQoKraNyMVK7lPAZSe4+4mv4Z8F6/qtgFSMKyffewxUozgnJ/GR/SuT+nJFcuSa1FscLva6fAPiegAVb9lVmwaZDgqLW9RnQOANu44wrfovPEsCVj4s8vatHpzqNJgLUgGppdvZaihVLjOFV+ASBgMSTw2DOt4U8YOBXRqPdl1rSzfusy2Aq2JjLckD1B3yCRwWPNZNbjoTiIiVCIiAiIgIiICIiAiIgIiICIiBRvmB4A6lqOoahqKC1eoZStgdQgDKqHfk5XBU5wDxjGZEereFtVob30graywEKnp1OfUDDIdQAe4z+hBHcGeoIl5nYr4xVXll5WW0WJrtdj1F5ooBz6ZIxvtPYsMnCjIHfJONtqxErbtMmicjxJ4W0/UK/TvTO3JrcHDoxGNyt/wCDkHAyDideJCVGeJfJk6am3VPqzcKdpFXpFNykopBfedvJbtngCbvkx0S2zVW65V9KitXo2Z/FZlDt2/RcA5Pzxzzia+Z2qA09NRx/NuQkE4OyrNrMB88qgP8Aum55daQ19O02QQbd9xBIPN7tbwR8HfnH355l77m6iJLNfVdPqtx6laWbfw70V8Z743Dj4mxEolgbQ1lBUa0NYwAm0bMAggbMY4IH9pniIGr1Pp1eoqsosBKWqVYAkHB+hHaVT4G6Qt+so9RmJoF1owfxGi6uutW+wzu4xyB8ZEt9jgZ+kqzyyuV9YrKcq+n1TqeRlW1NBU4PPbBl8Z6qFqRESiSIiAiIgIiICIiAiIgIiICIiAiIgIiICIiBV/mxqy1yVKSDXQxHOV9TUOKlO0c5Xa37PxLJ0OlWqqupQAtaqigDAAUBQAPgYEqjxV11tLq9YNRQC9hzUQpOaRlaWXbzn2/927jtLS6Mto09AuObQi+p/vwM5Pyc/Pz34lrfUg3IiJUIiIGDXahK63d2VFAOWZgqjPHJPA5xKo8plK6rTIQQV0NuVPBBF+nHIPaS3zNS1dNXemDXprPUvUnBKBSAw45wSD/8zheAOs263W7lUomnqIuYIArbuEqJ+TnL55/0znvzaXUos6IiVCIiAiIgIiICIiAiIgIiICIiAiIgIiICIiBT3nZSK9Tprwcs1L+0/h/kOHXtzybSD+glu6azciMe7AE/qRmVd54aQE6KzPcX14x8MK2LZ+23/mWL4e1hu0mluK7TbTU5UHIBdFbAPzjMteoOhERKhERA5viXRtdo9VUqhmsptVFOMFyjBQd3A92OTK28kdZm3VV5GHrqsA/McFgSOeQAy5443D6y2mGRKV8ss6fqzUent41NJXP4FRwwAPOcekq9/mXx6ouuIiUCIiAiIgIiICIiAiIgIiICIiAiIgIiICImt1DqVWnQ23WLWg/MxwM/AH1J+g5MCBedWkB0+ltycpcUA4wfUrckn9PTH9zJN4A1Rt6bomIAIqVcDtiv+WD/AGUGQfx54u0vUK66EW7FVyv6m1FUqqWKdqs24/jxyF+vOMNveF/HOn0uzTHeunVMIzLuatxjKnbklTljnkg/rxr4ZePSvlj+rKifFVquqspDKwBVgQQQeQQR3n3MliIiAlJWqum8Q/hbH8WpGe5OqUAsCcZUPc37LjkiXF1DqtGnAa62uoMcKXdUBP0G48ylOt2vrdW2vS6pDurNdfqMjhaiNhDEckgZ7DGexxL4ItXtE0uldYp1SCymxXGBuCsCVJGdrAfhP2PM3ZRJERAREQEREBERAREQEREBERAREQERPl2wCfoIEe8X+M6+nqox6lz/AIKt2PbnBsdsHaO/xyeB8kVF1Pql+rs9XUOXbnaOyID+VE7L/k4GSZgo6i2rss1Dklr2LnJyQG5Vf0VcKB2wJ29L0qsoXa1EA+O7H9p38XFJNuTk5LbpxVSfRn1qblBOJpPqptbplE38vPFbU3ppLG/k3EhM/kuPIAPwGORj+orjGTm2J5qXVEPWVYqwZSrA4IYMCGB+CDgz0oJw80ky3HXxX1p+yI+NvHi6HFVQWzUNg7SfaiH87455+F7nv2nb8SdYGj0uo1JG70ULBc4y3ZRn7kj/APsoTTbrS1jsWewlnYnJLHkkkyOLj877TyZ+MZtTqrb7Ddc5ssbu7d8f0gDhR9hgT6UTao6czdgT+gzPm2nbwe875jpx27fOm1L1MLKnat1xh1ODwc4Pww/6TkH5Blx+EPEq66gOcC2vC3qBgB8A7lBJO09xz9R3BlKWXCSPyx6oydQWscrejq4zgZQF1ftzjaw+Pxn6Cc/PjLN/bbiysulyxETidRERAREQEREBERAREQEREBERAT8YZ4n7EDz6el39P1Fq2UOiVlyGCM1QpydrCwDGAoHJPGOZoHrNbttRwzMcKq+5iT8BRyf0E9IxidE57JpjeKWvN38JqLG2JptQzHOANPb8fcridDQ+AeqXgFdIyA5wbXSrscYKElx/24noGJW82VWnHFTdC8mLS6Way9QqkE1UhiWxg4NzY285B2rn6MJbMRMrlb2vJJ0ifmnpfU6VqhnGz07O2c+naj7f3xjP3lNeHmBYKx4novWaNLkeqxA6WAq6MMgqe4IkJ1Hk7oi4eqy+gf0q6uOwHe1Wb4Pz8zXi5Jj2pnh5IRV162kOlbYB78DOP1nG1esJz95Oz5NXf/kB/wDqf/dNuryWo9nqau9iMbwoqRWPyANhZQefzEj6ze8+LGcNVQ95kp8qKLLeo12IjNXUtnqWAexSyEAFu2SWX29+c4xzLE6d5UdMqzuoNxOebnawYOONhOz477c8nmSvTaVKlCVoqKvZVUKoycnCjgckmY5cu5qNcePTLERMGpERAREQEREBERAREQEREBERAREQEREBERAREQEREBERAREQEREBER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8438" name="Picture 6" descr="http://img81.imageshack.us/img81/1070/droidwithbrokenarmhgclrnx0.gif"/>
          <p:cNvPicPr>
            <a:picLocks noChangeAspect="1" noChangeArrowheads="1" noCrop="1"/>
          </p:cNvPicPr>
          <p:nvPr/>
        </p:nvPicPr>
        <p:blipFill>
          <a:blip r:embed="rId4" cstate="print"/>
          <a:srcRect/>
          <a:stretch>
            <a:fillRect/>
          </a:stretch>
        </p:blipFill>
        <p:spPr bwMode="auto">
          <a:xfrm>
            <a:off x="4427984" y="1700808"/>
            <a:ext cx="2109614" cy="2109614"/>
          </a:xfrm>
          <a:prstGeom prst="rect">
            <a:avLst/>
          </a:prstGeom>
          <a:noFill/>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txBody>
          <a:bodyPr/>
          <a:lstStyle/>
          <a:p>
            <a:pPr algn="l"/>
            <a:r>
              <a:rPr lang="es-ES" sz="2400" dirty="0" smtClean="0">
                <a:solidFill>
                  <a:srgbClr val="003300"/>
                </a:solidFill>
              </a:rPr>
              <a:t>RECOMENDACIONES</a:t>
            </a:r>
          </a:p>
        </p:txBody>
      </p:sp>
      <p:pic>
        <p:nvPicPr>
          <p:cNvPr id="19458" name="Picture 2" descr="http://1.bp.blogspot.com/-b1AHUbYcYlk/UIAa0Y1ESCI/AAAAAAAACX4/u0Nfm6Gxr6g/s320/recomendaciones.jpg"/>
          <p:cNvPicPr>
            <a:picLocks noChangeAspect="1" noChangeArrowheads="1"/>
          </p:cNvPicPr>
          <p:nvPr/>
        </p:nvPicPr>
        <p:blipFill>
          <a:blip r:embed="rId2" cstate="print"/>
          <a:srcRect/>
          <a:stretch>
            <a:fillRect/>
          </a:stretch>
        </p:blipFill>
        <p:spPr bwMode="auto">
          <a:xfrm>
            <a:off x="0" y="836712"/>
            <a:ext cx="3048000" cy="2228850"/>
          </a:xfrm>
          <a:prstGeom prst="rect">
            <a:avLst/>
          </a:prstGeom>
          <a:ln>
            <a:noFill/>
          </a:ln>
          <a:effectLst>
            <a:softEdge rad="112500"/>
          </a:effectLst>
        </p:spPr>
      </p:pic>
      <p:sp>
        <p:nvSpPr>
          <p:cNvPr id="5" name="4 CuadroTexto"/>
          <p:cNvSpPr txBox="1"/>
          <p:nvPr/>
        </p:nvSpPr>
        <p:spPr>
          <a:xfrm>
            <a:off x="3275856" y="980728"/>
            <a:ext cx="5544616" cy="1477328"/>
          </a:xfrm>
          <a:prstGeom prst="rect">
            <a:avLst/>
          </a:prstGeom>
          <a:noFill/>
        </p:spPr>
        <p:txBody>
          <a:bodyPr wrap="square" rtlCol="0">
            <a:spAutoFit/>
          </a:bodyPr>
          <a:lstStyle/>
          <a:p>
            <a:pPr lvl="0" algn="just">
              <a:buFont typeface="Arial" pitchFamily="34" charset="0"/>
              <a:buChar char="•"/>
            </a:pPr>
            <a:r>
              <a:rPr lang="es-EC" i="1" dirty="0" smtClean="0">
                <a:solidFill>
                  <a:srgbClr val="000066"/>
                </a:solidFill>
              </a:rPr>
              <a:t> Para el  desarrollo de sistemas inteligentes se puede utilizar la metodología de prototipo, debido a que la naturaleza de los agentes requieren de un afinamiento continuo, por lo cual resulta ser la más adecuada.</a:t>
            </a:r>
            <a:endParaRPr lang="es-ES" i="1" dirty="0" smtClean="0">
              <a:solidFill>
                <a:srgbClr val="000066"/>
              </a:solidFill>
            </a:endParaRPr>
          </a:p>
        </p:txBody>
      </p:sp>
      <p:sp>
        <p:nvSpPr>
          <p:cNvPr id="6" name="5 CuadroTexto"/>
          <p:cNvSpPr txBox="1"/>
          <p:nvPr/>
        </p:nvSpPr>
        <p:spPr>
          <a:xfrm>
            <a:off x="395537" y="3645024"/>
            <a:ext cx="8496943" cy="1477328"/>
          </a:xfrm>
          <a:prstGeom prst="rect">
            <a:avLst/>
          </a:prstGeom>
          <a:noFill/>
        </p:spPr>
        <p:txBody>
          <a:bodyPr wrap="square" rtlCol="0">
            <a:spAutoFit/>
          </a:bodyPr>
          <a:lstStyle/>
          <a:p>
            <a:pPr lvl="0" algn="just">
              <a:buFont typeface="Arial" pitchFamily="34" charset="0"/>
              <a:buChar char="•"/>
            </a:pPr>
            <a:r>
              <a:rPr lang="es-EC" i="1" dirty="0" smtClean="0">
                <a:solidFill>
                  <a:srgbClr val="000066"/>
                </a:solidFill>
              </a:rPr>
              <a:t> Es importante fomentar la cultura de seguridad de la información en todo tipo de organización e implantar un organismo de control de políticas internas con evaluaciones periódicas al personal encargado del manejo de un Data Center.</a:t>
            </a:r>
            <a:endParaRPr lang="es-ES" i="1" dirty="0" smtClean="0">
              <a:solidFill>
                <a:srgbClr val="000066"/>
              </a:solidFill>
            </a:endParaRPr>
          </a:p>
          <a:p>
            <a:pPr algn="just"/>
            <a:endParaRPr lang="es-ES" dirty="0"/>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txBody>
          <a:bodyPr/>
          <a:lstStyle/>
          <a:p>
            <a:pPr algn="l"/>
            <a:r>
              <a:rPr lang="es-ES" sz="2400" dirty="0" smtClean="0">
                <a:solidFill>
                  <a:srgbClr val="003300"/>
                </a:solidFill>
              </a:rPr>
              <a:t>RECOMENDACIONES</a:t>
            </a:r>
          </a:p>
        </p:txBody>
      </p:sp>
      <p:pic>
        <p:nvPicPr>
          <p:cNvPr id="19458" name="Picture 2" descr="http://1.bp.blogspot.com/-b1AHUbYcYlk/UIAa0Y1ESCI/AAAAAAAACX4/u0Nfm6Gxr6g/s320/recomendaciones.jpg"/>
          <p:cNvPicPr>
            <a:picLocks noChangeAspect="1" noChangeArrowheads="1"/>
          </p:cNvPicPr>
          <p:nvPr/>
        </p:nvPicPr>
        <p:blipFill>
          <a:blip r:embed="rId2" cstate="print"/>
          <a:srcRect/>
          <a:stretch>
            <a:fillRect/>
          </a:stretch>
        </p:blipFill>
        <p:spPr bwMode="auto">
          <a:xfrm>
            <a:off x="0" y="836712"/>
            <a:ext cx="3048000" cy="2228850"/>
          </a:xfrm>
          <a:prstGeom prst="rect">
            <a:avLst/>
          </a:prstGeom>
          <a:ln>
            <a:noFill/>
          </a:ln>
          <a:effectLst>
            <a:softEdge rad="112500"/>
          </a:effectLst>
        </p:spPr>
      </p:pic>
      <p:sp>
        <p:nvSpPr>
          <p:cNvPr id="5" name="4 CuadroTexto"/>
          <p:cNvSpPr txBox="1"/>
          <p:nvPr/>
        </p:nvSpPr>
        <p:spPr>
          <a:xfrm>
            <a:off x="3275856" y="980728"/>
            <a:ext cx="5544616" cy="2308324"/>
          </a:xfrm>
          <a:prstGeom prst="rect">
            <a:avLst/>
          </a:prstGeom>
          <a:noFill/>
        </p:spPr>
        <p:txBody>
          <a:bodyPr wrap="square" rtlCol="0">
            <a:spAutoFit/>
          </a:bodyPr>
          <a:lstStyle/>
          <a:p>
            <a:pPr lvl="0" algn="just">
              <a:buFont typeface="Arial" pitchFamily="34" charset="0"/>
              <a:buChar char="•"/>
            </a:pPr>
            <a:r>
              <a:rPr lang="es-EC" i="1" dirty="0" smtClean="0">
                <a:solidFill>
                  <a:srgbClr val="000066"/>
                </a:solidFill>
              </a:rPr>
              <a:t> Cuando un producto de software requiere la convergencia de diversas </a:t>
            </a:r>
            <a:r>
              <a:rPr lang="es-EC" i="1" dirty="0" err="1" smtClean="0">
                <a:solidFill>
                  <a:srgbClr val="000066"/>
                </a:solidFill>
              </a:rPr>
              <a:t>areas</a:t>
            </a:r>
            <a:r>
              <a:rPr lang="es-EC" i="1" dirty="0" smtClean="0">
                <a:solidFill>
                  <a:srgbClr val="000066"/>
                </a:solidFill>
              </a:rPr>
              <a:t> de estudio, sugerimos el apoyo de personas especializadas en cada tema, así como también investigar la manera de integrar este conocimiento, para ello es importante potenciar los proyectos integradores de la Escuela Politécnica del Ejército.</a:t>
            </a:r>
          </a:p>
        </p:txBody>
      </p:sp>
      <p:sp>
        <p:nvSpPr>
          <p:cNvPr id="6" name="5 CuadroTexto"/>
          <p:cNvSpPr txBox="1"/>
          <p:nvPr/>
        </p:nvSpPr>
        <p:spPr>
          <a:xfrm>
            <a:off x="251520" y="4365104"/>
            <a:ext cx="8496943" cy="1200329"/>
          </a:xfrm>
          <a:prstGeom prst="rect">
            <a:avLst/>
          </a:prstGeom>
          <a:noFill/>
        </p:spPr>
        <p:txBody>
          <a:bodyPr wrap="square" rtlCol="0">
            <a:spAutoFit/>
          </a:bodyPr>
          <a:lstStyle/>
          <a:p>
            <a:pPr lvl="0" algn="just"/>
            <a:r>
              <a:rPr lang="es-EC" i="1" dirty="0" smtClean="0">
                <a:solidFill>
                  <a:srgbClr val="000066"/>
                </a:solidFill>
              </a:rPr>
              <a:t>Se aconseja utilizar el presente sistema desarrollado como un modulo adicional de un sistema integrado de control de seguridad del data center de la empresa.</a:t>
            </a:r>
            <a:endParaRPr lang="es-ES" i="1" dirty="0" smtClean="0">
              <a:solidFill>
                <a:srgbClr val="000066"/>
              </a:solidFill>
            </a:endParaRPr>
          </a:p>
          <a:p>
            <a:pPr algn="just"/>
            <a:endParaRPr lang="es-ES" dirty="0"/>
          </a:p>
        </p:txBody>
      </p:sp>
      <p:pic>
        <p:nvPicPr>
          <p:cNvPr id="20482" name="Picture 2" descr="http://t1.gstatic.com/images?q=tbn:ANd9GcSSQiRTFo_Y3wnznOCr4RFoFq-htyESUDvDbxpggkjH_jxOIMKP"/>
          <p:cNvPicPr>
            <a:picLocks noChangeAspect="1" noChangeArrowheads="1"/>
          </p:cNvPicPr>
          <p:nvPr/>
        </p:nvPicPr>
        <p:blipFill>
          <a:blip r:embed="rId3" cstate="print"/>
          <a:srcRect/>
          <a:stretch>
            <a:fillRect/>
          </a:stretch>
        </p:blipFill>
        <p:spPr bwMode="auto">
          <a:xfrm>
            <a:off x="5364088" y="3212976"/>
            <a:ext cx="1219200" cy="1219201"/>
          </a:xfrm>
          <a:prstGeom prst="rect">
            <a:avLst/>
          </a:prstGeom>
          <a:noFill/>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txBody>
          <a:bodyPr/>
          <a:lstStyle/>
          <a:p>
            <a:pPr algn="l"/>
            <a:r>
              <a:rPr lang="es-ES" sz="2400" dirty="0" smtClean="0">
                <a:solidFill>
                  <a:srgbClr val="003300"/>
                </a:solidFill>
              </a:rPr>
              <a:t>RECOMENDACIONES</a:t>
            </a:r>
          </a:p>
        </p:txBody>
      </p:sp>
      <p:pic>
        <p:nvPicPr>
          <p:cNvPr id="19458" name="Picture 2" descr="http://1.bp.blogspot.com/-b1AHUbYcYlk/UIAa0Y1ESCI/AAAAAAAACX4/u0Nfm6Gxr6g/s320/recomendaciones.jpg"/>
          <p:cNvPicPr>
            <a:picLocks noChangeAspect="1" noChangeArrowheads="1"/>
          </p:cNvPicPr>
          <p:nvPr/>
        </p:nvPicPr>
        <p:blipFill>
          <a:blip r:embed="rId2" cstate="print"/>
          <a:srcRect/>
          <a:stretch>
            <a:fillRect/>
          </a:stretch>
        </p:blipFill>
        <p:spPr bwMode="auto">
          <a:xfrm>
            <a:off x="0" y="836712"/>
            <a:ext cx="3048000" cy="2228850"/>
          </a:xfrm>
          <a:prstGeom prst="rect">
            <a:avLst/>
          </a:prstGeom>
          <a:ln>
            <a:noFill/>
          </a:ln>
          <a:effectLst>
            <a:softEdge rad="112500"/>
          </a:effectLst>
        </p:spPr>
      </p:pic>
      <p:sp>
        <p:nvSpPr>
          <p:cNvPr id="5" name="4 CuadroTexto"/>
          <p:cNvSpPr txBox="1"/>
          <p:nvPr/>
        </p:nvSpPr>
        <p:spPr>
          <a:xfrm>
            <a:off x="3275856" y="980728"/>
            <a:ext cx="5544616" cy="923330"/>
          </a:xfrm>
          <a:prstGeom prst="rect">
            <a:avLst/>
          </a:prstGeom>
          <a:noFill/>
        </p:spPr>
        <p:txBody>
          <a:bodyPr wrap="square" rtlCol="0">
            <a:spAutoFit/>
          </a:bodyPr>
          <a:lstStyle/>
          <a:p>
            <a:pPr lvl="0" algn="just">
              <a:buFont typeface="Arial" pitchFamily="34" charset="0"/>
              <a:buChar char="•"/>
            </a:pPr>
            <a:r>
              <a:rPr lang="es-EC" i="1" dirty="0" smtClean="0">
                <a:solidFill>
                  <a:srgbClr val="000066"/>
                </a:solidFill>
              </a:rPr>
              <a:t> Para  el análisis de las herramientas, sugerimos evaluar la viabilidad de costos conjuntamente con el cliente. </a:t>
            </a:r>
            <a:endParaRPr lang="es-ES" i="1" dirty="0" smtClean="0">
              <a:solidFill>
                <a:srgbClr val="000066"/>
              </a:solidFill>
            </a:endParaRPr>
          </a:p>
        </p:txBody>
      </p:sp>
      <p:sp>
        <p:nvSpPr>
          <p:cNvPr id="6" name="5 CuadroTexto"/>
          <p:cNvSpPr txBox="1"/>
          <p:nvPr/>
        </p:nvSpPr>
        <p:spPr>
          <a:xfrm>
            <a:off x="251520" y="4077072"/>
            <a:ext cx="8496943" cy="1200329"/>
          </a:xfrm>
          <a:prstGeom prst="rect">
            <a:avLst/>
          </a:prstGeom>
          <a:noFill/>
        </p:spPr>
        <p:txBody>
          <a:bodyPr wrap="square" rtlCol="0">
            <a:spAutoFit/>
          </a:bodyPr>
          <a:lstStyle/>
          <a:p>
            <a:pPr lvl="0" algn="just"/>
            <a:r>
              <a:rPr lang="es-EC" i="1" dirty="0" smtClean="0">
                <a:solidFill>
                  <a:srgbClr val="000066"/>
                </a:solidFill>
              </a:rPr>
              <a:t>Para obtener un mayor grado de confiabilidad en menor tiempo se debe aumentar el número de puntos de referencia, para ello es necesario considerar un hardware con mayores capacidades de procesamiento.</a:t>
            </a:r>
            <a:endParaRPr lang="es-ES" i="1" dirty="0" smtClean="0">
              <a:solidFill>
                <a:srgbClr val="000066"/>
              </a:solidFill>
            </a:endParaRPr>
          </a:p>
          <a:p>
            <a:pPr algn="just"/>
            <a:endParaRPr lang="es-ES" dirty="0"/>
          </a:p>
        </p:txBody>
      </p:sp>
      <p:pic>
        <p:nvPicPr>
          <p:cNvPr id="21506" name="Picture 2" descr="http://t2.gstatic.com/images?q=tbn:ANd9GcSLnS5zDxYMRX6hy3F0M1jeZ9ZxrKnUXzWd1w8bZ2RJVS9Si_3BCA"/>
          <p:cNvPicPr>
            <a:picLocks noChangeAspect="1" noChangeArrowheads="1"/>
          </p:cNvPicPr>
          <p:nvPr/>
        </p:nvPicPr>
        <p:blipFill>
          <a:blip r:embed="rId3" cstate="print"/>
          <a:srcRect/>
          <a:stretch>
            <a:fillRect/>
          </a:stretch>
        </p:blipFill>
        <p:spPr bwMode="auto">
          <a:xfrm>
            <a:off x="4644008" y="1916832"/>
            <a:ext cx="2276475" cy="2009776"/>
          </a:xfrm>
          <a:prstGeom prst="rect">
            <a:avLst/>
          </a:prstGeom>
          <a:ln>
            <a:noFill/>
          </a:ln>
          <a:effectLst>
            <a:softEdge rad="112500"/>
          </a:effectLst>
        </p:spPr>
      </p:pic>
      <p:sp>
        <p:nvSpPr>
          <p:cNvPr id="21508" name="AutoShape 4" descr="data:image/jpeg;base64,/9j/4AAQSkZJRgABAQAAAQABAAD/2wCEAAkGBhQSERUSEhIVFRUQFhgUFBYVFxUVFRYYFRcYGBUWGBcXHCYeGBkjGhUWHy8gIycqLCwtGB8xNTAqNScrLCkBCQoKDgwOGg8PGi0kHyQsLCwsLCwsLCwsLDQqLCksLCwsKSwtLCwsLCwsKSwsLCwsLCksLCksLCwsLCwsKSwpLP/AABEIAOEA4QMBIgACEQEDEQH/xAAcAAEAAQUBAQAAAAAAAAAAAAAABwIDBAUGCAH/xABQEAABBAADAwYHCgoJBAMBAAABAAIDEQQSIQUxQQYHEyJRYTJxgZOhsdEUFyNCUlNUc5GSFSQzYnKzwdLh8BY1Q0RjdIOy8TSCouKjwsMl/8QAGAEBAQEBAQAAAAAAAAAAAAAAAAIBAwT/xAAnEQEBAAIBAwQBBQEBAAAAAAAAAQIRMQMSIRMyQVGxFCJCgZFhBP/aAAwDAQACEQMRAD8AnFERAREQEREBERARF8tB9RfLS0H1EtLQEREBERAREQEREBERAREQEREBERAREQEREBERAREQFAvLDGtbi8Y0mbpOmHRFr6jaL6+Zu8k8K/5npefOWEd7RxX1jvT/AMJrbl1LJ5rUtnloHpH0T8t3271g8oMbKyMFs0gtwGj3A7j2FZuEk0rs0VGJwrZBleLAN7yK4cD3qteHn7tZeXLfhqf6RN5yT2p+Gp/pE3nZPat87YkNjqbz8p3Z40dsWC6ycL8J3tTVdvUw+mh/DWI+kTedk9qqi21PmH4xNvH9pJ2+NbsbFh+b/wDJ3tX0bFhFEM3a+E72ppnq4fTPkxc3CV/33dqomxk19WSTd8t3tVOa/F61WFunDekp8y2LfJFPnJJY5jQTvqnHU8T1jqeFdikhRpzJ/k8VfzjfUVJah6+n7RERHQREQEREBERAREQEREBERAREQEREBeeOW0hG0MTXGV1+Reh1515cf9fifrXI5Z8xq45OP29/8VckfpYBPcAST5FhNNcf2rYbPxBqUg6iNxGnZZ8uoC3fhy9PeTTzPlfua4DuBCx3YSTfTvSsI7cmOpkJJ7h7FXBtHEPNMzPI4NZmPoCny9Mxk4Xwx4+WPvLJw+LcDT7IP2rBxOKxMddI17L3F8ZaD4iRqrcG0Hud1jenYB2dieWXGXl0lqk4hvasIYk5a3Ki1fc806f2mfmVfceJI+Wz/aVJSjHmN/IYj9NnqKk5ZXfpzWIiIsdBERAREQEREBERAREQEREBERAREQF515cx/j2Id2yuXopeeeXH/V4j653b2la49S6sc2s7ZvgzfUvWEQsvAvps18YXese1ZWzlyez8KHl13UcT5CBvORu77SL7gV1U+zMIS5nuo5AH5GiRgibb5QxzW3rlbG1xDiS7pALsi+RweLfE9skbi1zNQRw0o79CCCQQdCCQVsxyiG84PBF3yuhcPLla8M/8aR1baWHDYdr2xzteyp2ytL2udJcUYgY1rDlcRK5zw+gW5Sd7deXwg6wWRtLbUs4a15aGR3kjYxkUbbqyGMAFmhqddN6sYLw2+NBvuh7wvoh7wrVojj5TLzHtqHEDsez/AGlSao05kvyWJ/TZ/tKktbVdP2iIix0EREBERAREQEREBERAREQEREBERAXnrlqPxvEH/Fd6yvQq8+crmg4ucf4rvQStjz9a6saCKLiVU5l32HQ997wqpH60Ne4cB7VVuHiVSONyvLX/AIGj7F8fseIcPUs4G9Tx3Kp7dPGmor1K134Hj7PUkey2Agga8FsCwI5vpTTL1atSRAiisOWEg9vYsqVxHH+PsKTN6ptLDHLSS+aLbmHw8U/TzxRZ3ty9I9rM2VutZiLqx9qkJvLHAndjcMfFNF+8vM+PhBhjvg+TXdWjFZ2S0WBdC9/Z37lzyunpw8YvUQ5UYQ7sXh9d3w0f7yq/pJhd3uqDTT8rH7VG+L5G4QQF4aWFjA9s2cFrtBW8kGyG6VXWOmq47A4dss7GyODWyPaHucQKDiMxs6DxkcVx9X/i7LE9t5RYYkAYmAk7gJY7PpVY23B8/F5xntUYco+SOGghfNG0xPiIyEuDmvJNtADrzce/Qa6Ld8j9mwTxP6Z3WYGgNzlmVmRtP0OtnNqdOr41N6uW5MYvHHnuru8PjGSXke19b8rg6r3XXiV5clyBla4TZHh7Q4AOFagOeGk+MAHyrrV16WdzxmVhlNXUERF0SIiICIiAiIgIiICIiAvPHLK24yYkEZpHObY3jMRYveLBHkK9DrmdqcgsPiABK6Rwa5zmi2DKXkucAQzNRJ3WjnnjuxATWirPHh5P4rXbZncGAtJFurSxYoqfPefwP+L9/wDgrU/Mts94pwloG/ylfsWomN3vTzh7uk+cf94p7vk+cf8AeK9Ee8Rs35M3nT7E94jZvyZvOn2LHT+vw87+75PnH/eKrjx8mYfCP3j4x7V6F94jZvZN5w+xBzE7N7JvOH2If1+EMz4gEgA8fJvX3ESg6dvk8i6vnQ2Hh9mSxMhiDxKxz3dI512HBtDKRwJXCnlA36ND9sv763bh6d+lzaX5GPWutJob7I1c2Fhg5+XpGN3auJr1WtdtTa5nDAY2MEQIGQEXmIJLiSSToNfYFVslnWGjNx8OwOHEcexRlNu+M1PLuYIgHvhOLhYxovM572xOJyE11dTbG8PijsVqOGIyOiOJgblYKlDy1khLi/Q9HZNPy7uA1K0eLyvjFgHrVZAvQePdZPDt17ML3O35I+wLnMNxkjq8FM14fG7ER1Ho3NLTHakgsBYbAJkPA/CrIxOILy2F82HAfHbHu0blOgp+Xf1avuXGDDN+SPsCzNm4YF7QGA27wR1bGR+YWDY0HAHcsy6Mvmtm5xU3c2OEfH07XiOyIXAx+A5pa/K4dtgb13S4PmtL8svSOzHo8OG7rDQx+UGgNaXeLphJMZIqW5eaIiK2iIiAiIgjTnn2hJG3DBkj2BxkLg1xbZbky3W/eftUW/hOc2emlptXcrwNd28+hSVz3/3X/V7vm1FOPPgt4BrTXeRqfGo1uuNm8qy3bSmP9vJ513Z49FS7HzH+2f513qv1rWIt7Y3sjNnxkxFCZ/nXeu/5vu1+jGzUPhn+dcf+VgonbDsjLfi5tPhn1eo6V3tVDsdKDZlfQ7JX3urcCsdE7YdkdHyS2nMMfhqlkFzxtPXdqHODXA8CCCQvSC8w8jXfjuFv6TEP/kC9PLMTp+NxBfKXnex8GMxEMbockM0kbLis5WuIFnNqaC1vv3bR+VB5r/3XN8tj/wD0cZ/mZv1jlZwuxnSDM0Gu21anV+/dtHtg80f31OnJzHOmwmHmfWeaGOR1ChmewONDgLK8oTMo0F6n5F/1dg/8tB+qaiojTn12YZJoXjwY4nZvLK0ftUPv2cR9gPbvF8F6E5zYn21zcmRrWZ81k6TNLaA1rNRNVuUSTwRAgFjtzQS1+l0RYBYSAaaavt7RXPu1lpNy1y5ZuBK22xtl9JIGULOUC/i3LE2wKsnrV4rWyfhIgfBfR1HXH7naD/BXG4hkJa6PLmFOBdI57mkuY4aBrA002ibN67tKXKWeDujBxMRa0C717KINUd+8aDjW/RYq2rsXG9gEgLi3QFrgzQAjUFps3Wvj8lL44AQN4d2SkUd4aS+EAmtNNLBN0QFsskNtaFfwbAXi3FovU766rgDXjoeVZbYYiNGPPD8oN/H4m6yPF5bF/DMjBzN6jmEPHSSPy2N2sTLBsk61Vb+KXKWMmUtS3zX56m6QgnJhqr5PRuyg6CzVWV3a4bmxdIWydLlvosNly/I6N2W/zq3ruVuPDcOBERUsREQEREEWc+H91/1f/wA1FGNGrf0G+pSrz6HTCXxMvf8ANqKcZvZ9W31KZzXL+VY6Is/DbLcRmLHOstAYzNnd0gcW1TXACmE0dSCCARqqUwEW56GdrXubhmxiJzGuBizSAyXkJ6UOdRqr0FkdqugyhsjsRFHURja9ksIik+Fz5S10bGvb4B1viNDqjWhRZu2ME2KUtYSWOayRmbwssjA9odXxgHUfEsJGNjyPH47hf8zF+tC9RLy5yQdWNw2/XExDj84OwL1Gpx+WYc15U5Z/1jjP8zN+scsFm0SBlF12Xp3r0DtDmdwE0skz2y55nukdUrgMzyXGhwFlY/vH7O+TN55ypWnn6R9m16o5Gf1dg/8ALQfqmrmPeP2d8mbzzl3GzsC2GKOFl5IWNjbZs5WANFniaCNkcLzoOeD1QMvRtz3vHwwy15VF80YeC4inE3Yc2tc5IyDUDQb93lCkjndkeGnKBkMbOkPEfC9UDXifUuIxHJpwcSJ4mWBoIGtvfr1XVm13+JefOebUzHuumjAFEl2W2ki7rNwG7jqtfNh2hzuqPCO8A+lbNxDM4c4ZeszMQC2wSBbT25dKNgkEHSjj4Z7RNbjQtwsiw00Q1xA3gGia17OxX004TUY7dmg7xG292YxtJ8hNq3icAGnK5gF5Tw1BI1Dm6Ed4K6luOZrmGDAOt5i43R62RsZcTqd4B1Ou4jQ7SxvSPutAabv1BkLyTZuy57jXC64LqtkvnLnEuBBIb8UgGgxooka6Ablm7JwzXR4nP0f5EhmcEnOQay9+70LExHxTlIoA6mM33jLr9uq2OxM7HW3wq/PBrLV9XX+C81unGeMtpP5sxIBKJQAWx4YNriwMflJ7yu4XE83E739MZGhpEeHDa4tDH5Sdd54rtl3w9sdcOBERUsREQEREEUc+76GE7zKBqBwj7f51UV4z4n1bfUpW59d2E8ct/ZH3KKcYbyfVt/apnLl/KscrrJ9pHDSukMZfFPMzERSNNNLGskaGA1QIEgFbxkIpcms7Z2254LEUrmA6luhae8tcC30KltpgeVjWNib0Zc6EQFvXHWdB0gNiiaLZTVaggb1l4vEPMLnyYWT3M3oQOkMcJOR8hyNDGNsF0vAaAHXXTXHlpi+Eob3tjiaftDVqsZj5JXZpZHvPa9xd9l7vIg+4/HOmkdI+redwFAAABrWjg0AAAdyx0RGKtmYt0UjZWVmhf0gvdbDmbY4iwPtXbYTntx7t7YD/ANhH/wBlwMTtHD9L1OVOAZRBo0onyifKVBzwY2rMcP3Xe1PfixfyIfuu9q5aTa8ssDIHuBji8AUARpWp46LGdHpQ7QbO6qWp7nae+/i/kQ/dd7U99/F/Ih+672rk58FI2gY3jOKaC1wLjpQaCOtvG7uWLNA5hyvY5h304Fp13aOCKl26DbnLiXFtLZo4yCGjq5m+C7M3ce0rWxY5gjcMmXJE4sIc6hkaSLs7qC1xVV9ST6mXfu/JuWabx5jA2fM6wxl0SGtokaEmmk94aPtVwQl1mwOJs1V61qsDZOMyu8Bj+Na6b9y2Z2t+U/Fojn8DV3wfC29by8dQs8y+FXfwp9wn5TfvBUyYNwo206iqN8bG7xKv8JHJk6Flg30mZ2Y91fwVUu2SXMrDxtDKvrO69Vv1JA04Um8vpP7mwk2cbLmthbGW6BsuabrAhpcKrM00TQA0VbIg28tgEk0TeUW6gDvOhaLPYreB29mmP4pHlLSQzPJlpoBJ0cXX5aWfhsfH0rjLCGN6wyNEklEWBWV1kZm5buhdrhlMmZT6SdzbzPd0xewMIZhwAOLQxwDt+8712y4XmxxvS+6HZQ2uhaALOjWOrVxviu6Xow9sXhx/v5ERFaxERAREQRTz7NsYQX8aX1R96ivG72/oN/aph549lTT+5GQQvkdnkByjqtvJRc7c0d5PAqOOWnJpuB6JhmEspjuVrdMh4V+ab0vU0TQBFc+6TLTnq7tc4isnEjsPo9q++6O4+j2rptu11FZGJ7j28P54hffdHcfR7VmxdRWun/NPoVLsTwA1793jTZtSw6kH86tD2O8m9Xdlh8hawWa3DTTgrTHabxdHiOw/x9CwJZXNjJa4tNjUEg+hZGY+dpDw/JfEEWGD7wV08lMT82PvBRYNtTjdPL5x/tX38OYj6RL5x/tW6b6eKVdsSYxoY+fPUBHRu6pDDba1b3tbvXwbRldh5cTiGCYYhvudkjjHmje0OIIbV6a6ivGuO5DbTldLM18j3tMDwQ5znDWuBK6Qys/B7R0snSdNZit3RBtO69Zcue/zr1U1utNYXepVb2S/Uy/q3K2Tu8SqB6sn1Mv6pyIvDm8HFRJrdW/Qiyde/sW2ZuWow3ada33XGgN/cT/NLpdiwZ3EAZn5CY28XOttho4uyZ6HaBWtKourUeEsAuexgO7M7U/9rQXehXDs4lpcx7JMgLnBpcHADe7K9rSQOJF1vNBb520cPneDhn2/MCOi65Dnlzg6zdmmgHeN/jbVnELWuEEkV9N0TXNEYcZYo43PdGTmAADjVUSR3rRzWGrNqXWGvIygkghpomvijj41lYjaNOeGBxbubmcby5iQDTtdAO3VYmFNPBz5DleBxu2Hq7uJAbfC1kYjDOc9xa0kCroXvvf3rnfcn5SrzIz5o8Uar4RoA36U+vQpNUZ8yGGcyHE5mkXI3f2tzA/YVJiucNw4/wB/IiItWIiICIiDHxmGL2kNdlNGnUHUTuNHQ12KPMTzIxSOL34zEOe5xc5zgwuc47ye/eFJaKeyb2yzfKLzzEQfS5+PxY+O/gg5iIPpc/dpHp4tFKCLe2M7Ii9vMPBp+NTnLu0j7u5ffeHw9V7qn3Vuj7+7vUnomodsQHzk8gI9mYeOaOWSQySdHT8oABY519Ub7ao6G0Dd5fJZ7b/aVO/PxBmwEX5s7T9rHj9qgj3GVmontxUvx5IIqu+yfX/OgWPio/gXHvasyLBptSKsO79JqLkk4Wtlcmnvbnprj1aa52RvXy5LI1JOdlAV4QshbR3J17A4vhw7mNa4gMD878o3DrB41Dm3rRbuNi9ThNuxlrWzNmDmANz4eURlwZWTO1zXAuaGgBwrRo3kWrmI5RxhhbEycn4r58Q9+TQNzMZGGNDgAACc27cqa2XJvBthxuJiaSQxj2i6JFEaEjQkbjXELqYGvdszL0kPRsmziO3dOXEhmjd2Xr3u4LieQZ+Gk+qd+xdXhcJB7jMpbN07XDK7ITh6Dm1mfl31Yq99KKysLE4ZzHZXNexwy9V4LTru0NHj2KubCFjX3XWhmqtd0TvaF92ptV+IkdLKWl7soOUZR1aA08QVp2Jc8PzOJ+Cm398TvYEc7xXOYUGiO3v/APbXd2FbOPctbgmjMN51B13aHu1XcbR5EyQQwzy5WsxIttEuLA6iL7w03xS5SNuTVN2/iQMoxM9dnSyfvLCe8kkkkk7yTZPjJ3rLOBGUfCNvTQZzelu3gV/A+X5NhmAW1xOnFtUdL+N4/R26b3RnfGG1vXYewk0RYqtb7tPSt3HjHMjOWwXG3EuJvLQoA6bxfcDWqxoI2MIIcSSMjh0bdA+w6nF5NltaVV+JXsN1nFjS4lzgGigSdSN2vboueWXzEWze9pX5n5i7DzOcbJlsntJsk/aV365Dm+2IcMJgWSNDiwt6QU4003u7PYuvV4XeO3bGamhERWoREQEREBERAREQEREHFc68LHYSMSl4Z0zcxYAXgZXbg40oV2Ftc4WXpWta4hrm04kCnVr1Tv0U087Q/Em/Wt9TlBJZpfb7FNjjv91W93lVnHwOkgcxgzOLmmh2Bb/Ecl5GMw7y+KsYWtZTiS0vAIzjL1R1h2q/ByMlGKOGbJEJGsEmbOclEgUDl39YaUs26zaPv6O4j5p3o9qf0dxHzTvR7VIOH2XO6GaYTMy4dzmuBd1yW5byjLRHWHEKnZuz5p45ZGzNaMOMzg5xa53Vc7qgN1NNPYt7jbmeS2AlgkkfJGWjoyLNVZqh411bMURs0tGJ8ObK7D/B7vC6X5fhNb3K6eSEznQNdPEfdLHPYXSPpoa1riHdXqmnAaXuKxMbOyOB2EMTTLFOSZ25TYbbSwGs2W9d/kWcsrU2s3ZODdNKIoxb5WvYwWBbnxuDRZ0Gp4rCW+5Cf1jhfrW/tRF4Z+zOaXHtPXgaP9SI8QeDu5Slt7k/JLhoImsDjE0BwJbQpgHE1vC6pFGXRmUsvy9EzssqMf6Cz/Mt+2P82uP5pQchZ/mR96Ptce385Sci4fo8Puuv6jL6iMRyFns/AjXvj7G9/aCsrZ/IyVk0bzCBkka4kFm4OcTuPeFIiLZ/48J81N61s1qCIi9jiIiICIiAiIgIiICIiAiIg4nnadWCbdflW7/E5Qlh5NCSRQ4AL0byi2KMTG1hax7Q4lzZLyuBY5u9uoILgQRuIUcy8yEhJrFNAvQFjiQOAJsX46WOGWG7UdjEs7P5+xVNxDTpXq9ikAcxsn0tnm3e1VN5jpB/e2ebPtTynsiNsU8OIIA0HBWaUnjmOf8AS2+bPtVQ5j3/AEtvmz7VmlzxNIvLR2L7SlD3j3/S2+bPtT3j3fS2+bPtTTUXrf8AIX+sMN9a1dl7yDvpY82f3lsuT3NMcNOyYzh/Rua4DKW0QQSdDrpY17b4JoSMiIqdRERAREQEREBERAREQEREBERAREQEREBERAREQEREBERAREQEREBERAREQEREBERAREQEREBERAREQEREBERAREQEREBERAREQEREBERAREQEREBERARE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ransition/>
</p:sld>
</file>

<file path=ppt/theme/theme1.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Tema1</Template>
  <TotalTime>138</TotalTime>
  <Words>514</Words>
  <Application>Microsoft Office PowerPoint</Application>
  <PresentationFormat>Presentación en pantalla (4:3)</PresentationFormat>
  <Paragraphs>32</Paragraphs>
  <Slides>100</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100</vt:i4>
      </vt:variant>
    </vt:vector>
  </HeadingPairs>
  <TitlesOfParts>
    <vt:vector size="102" baseType="lpstr">
      <vt:lpstr>Tema1</vt:lpstr>
      <vt:lpstr>CorelDRAW</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Conclusiones</vt:lpstr>
      <vt:lpstr>Conclusiones</vt:lpstr>
      <vt:lpstr>Conclusiones</vt:lpstr>
      <vt:lpstr>Conclusiones</vt:lpstr>
      <vt:lpstr>RECOMENDACIONES</vt:lpstr>
      <vt:lpstr>RECOMENDACIONES</vt:lpstr>
      <vt:lpstr>RECOMENDACIONES</vt:lpstr>
      <vt:lpstr>GRACIAS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Graciela</dc:creator>
  <cp:lastModifiedBy>Graciela</cp:lastModifiedBy>
  <cp:revision>27</cp:revision>
  <dcterms:created xsi:type="dcterms:W3CDTF">2013-04-21T18:19:19Z</dcterms:created>
  <dcterms:modified xsi:type="dcterms:W3CDTF">2013-05-13T04:41:06Z</dcterms:modified>
</cp:coreProperties>
</file>