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55" r:id="rId2"/>
    <p:sldId id="259" r:id="rId3"/>
    <p:sldId id="263" r:id="rId4"/>
    <p:sldId id="264" r:id="rId5"/>
    <p:sldId id="265" r:id="rId6"/>
    <p:sldId id="266" r:id="rId7"/>
    <p:sldId id="269" r:id="rId8"/>
    <p:sldId id="272" r:id="rId9"/>
    <p:sldId id="274" r:id="rId10"/>
    <p:sldId id="275" r:id="rId11"/>
    <p:sldId id="276" r:id="rId12"/>
    <p:sldId id="279" r:id="rId13"/>
    <p:sldId id="281" r:id="rId14"/>
    <p:sldId id="282" r:id="rId15"/>
    <p:sldId id="286" r:id="rId16"/>
    <p:sldId id="287" r:id="rId17"/>
    <p:sldId id="288" r:id="rId18"/>
    <p:sldId id="293" r:id="rId19"/>
    <p:sldId id="297" r:id="rId20"/>
    <p:sldId id="296" r:id="rId21"/>
    <p:sldId id="356" r:id="rId22"/>
    <p:sldId id="358" r:id="rId23"/>
    <p:sldId id="301" r:id="rId24"/>
    <p:sldId id="314" r:id="rId25"/>
    <p:sldId id="315" r:id="rId26"/>
    <p:sldId id="316" r:id="rId27"/>
    <p:sldId id="317" r:id="rId28"/>
    <p:sldId id="318" r:id="rId29"/>
    <p:sldId id="322" r:id="rId30"/>
    <p:sldId id="327" r:id="rId31"/>
    <p:sldId id="328" r:id="rId32"/>
    <p:sldId id="329" r:id="rId33"/>
    <p:sldId id="330" r:id="rId34"/>
    <p:sldId id="333" r:id="rId35"/>
    <p:sldId id="334" r:id="rId36"/>
    <p:sldId id="337" r:id="rId37"/>
    <p:sldId id="359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25" r:id="rId47"/>
    <p:sldId id="346" r:id="rId48"/>
    <p:sldId id="348" r:id="rId49"/>
    <p:sldId id="349" r:id="rId50"/>
    <p:sldId id="324" r:id="rId51"/>
    <p:sldId id="354" r:id="rId52"/>
    <p:sldId id="326" r:id="rId53"/>
    <p:sldId id="313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FF"/>
    <a:srgbClr val="CC6600"/>
    <a:srgbClr val="006600"/>
    <a:srgbClr val="00FF00"/>
    <a:srgbClr val="0099CC"/>
    <a:srgbClr val="00CC66"/>
    <a:srgbClr val="9966FF"/>
    <a:srgbClr val="FF99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3590" autoAdjust="0"/>
  </p:normalViewPr>
  <p:slideViewPr>
    <p:cSldViewPr>
      <p:cViewPr>
        <p:scale>
          <a:sx n="60" d="100"/>
          <a:sy n="60" d="100"/>
        </p:scale>
        <p:origin x="-92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A0C6-5929-4293-AAC6-B2843AF000F3}" type="datetimeFigureOut">
              <a:rPr lang="es-EC" smtClean="0"/>
              <a:pPr/>
              <a:t>03/05/2013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DDBE-5278-4C7B-8A8A-90124EE15C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16</a:t>
            </a:fld>
            <a:endParaRPr lang="es-EC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17</a:t>
            </a:fld>
            <a:endParaRPr lang="es-EC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18</a:t>
            </a:fld>
            <a:endParaRPr lang="es-EC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19</a:t>
            </a:fld>
            <a:endParaRPr lang="es-EC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20</a:t>
            </a:fld>
            <a:endParaRPr lang="es-EC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23</a:t>
            </a:fld>
            <a:endParaRPr lang="es-EC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24</a:t>
            </a:fld>
            <a:endParaRPr lang="es-EC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25</a:t>
            </a:fld>
            <a:endParaRPr lang="es-EC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26</a:t>
            </a:fld>
            <a:endParaRPr lang="es-EC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27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28</a:t>
            </a:fld>
            <a:endParaRPr lang="es-EC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29</a:t>
            </a:fld>
            <a:endParaRPr lang="es-EC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30</a:t>
            </a:fld>
            <a:endParaRPr lang="es-EC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31</a:t>
            </a:fld>
            <a:endParaRPr lang="es-EC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32</a:t>
            </a:fld>
            <a:endParaRPr lang="es-EC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33</a:t>
            </a:fld>
            <a:endParaRPr lang="es-EC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34</a:t>
            </a:fld>
            <a:endParaRPr lang="es-EC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35</a:t>
            </a:fld>
            <a:endParaRPr lang="es-EC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36</a:t>
            </a:fld>
            <a:endParaRPr lang="es-EC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38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39</a:t>
            </a:fld>
            <a:endParaRPr lang="es-EC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40</a:t>
            </a:fld>
            <a:endParaRPr lang="es-EC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41</a:t>
            </a:fld>
            <a:endParaRPr lang="es-EC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42</a:t>
            </a:fld>
            <a:endParaRPr lang="es-EC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43</a:t>
            </a:fld>
            <a:endParaRPr lang="es-EC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44</a:t>
            </a:fld>
            <a:endParaRPr lang="es-EC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45</a:t>
            </a:fld>
            <a:endParaRPr lang="es-EC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50</a:t>
            </a:fld>
            <a:endParaRPr lang="es-EC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51</a:t>
            </a:fld>
            <a:endParaRPr lang="es-EC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52</a:t>
            </a:fld>
            <a:endParaRPr lang="es-EC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13</a:t>
            </a:fld>
            <a:endParaRPr lang="es-EC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14</a:t>
            </a:fld>
            <a:endParaRPr lang="es-EC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0DDBE-5278-4C7B-8A8A-90124EE15C67}" type="slidenum">
              <a:rPr lang="es-EC" smtClean="0"/>
              <a:pPr/>
              <a:t>15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21506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gif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7" Type="http://schemas.openxmlformats.org/officeDocument/2006/relationships/image" Target="../media/image8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7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gif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4" Type="http://schemas.openxmlformats.org/officeDocument/2006/relationships/image" Target="../media/image87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2708920"/>
            <a:ext cx="727280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/>
              <a:t>TEMA: </a:t>
            </a:r>
            <a:r>
              <a:rPr lang="es-EC" b="1" dirty="0"/>
              <a:t>MODELO DE GESTIÓN FINANCIERA PARA </a:t>
            </a:r>
            <a:r>
              <a:rPr lang="es-EC" b="1" dirty="0" smtClean="0"/>
              <a:t>MAXIMIZACIÓN DE UTILIDADES </a:t>
            </a:r>
            <a:r>
              <a:rPr lang="es-EC" b="1" dirty="0"/>
              <a:t>DE LA EMPRESA </a:t>
            </a:r>
            <a:r>
              <a:rPr lang="es-EC" b="1" dirty="0" smtClean="0"/>
              <a:t>“A&amp;G EXCLUSIVIDADES”</a:t>
            </a:r>
            <a:endParaRPr lang="es-ES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1268413" y="1003300"/>
            <a:ext cx="7272337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  <a:endParaRPr lang="es-EC" sz="2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331913" y="2092325"/>
            <a:ext cx="70564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CARRERA: INGENIERÍA EN FINANZAS Y AUDITORÍA</a:t>
            </a:r>
            <a:endParaRPr lang="es-EC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763713" y="3676650"/>
            <a:ext cx="62642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tabLst>
                <a:tab pos="-457200" algn="l"/>
              </a:tabLst>
              <a:defRPr/>
            </a:pPr>
            <a:r>
              <a:rPr lang="es-ES" sz="2000" b="1" dirty="0">
                <a:latin typeface="+mj-lt"/>
                <a:ea typeface="Calibri" pitchFamily="34" charset="0"/>
                <a:cs typeface="Arial" charset="0"/>
              </a:rPr>
              <a:t>Autor: </a:t>
            </a:r>
            <a:r>
              <a:rPr lang="es-ES" sz="2000" dirty="0" smtClean="0">
                <a:latin typeface="+mj-lt"/>
                <a:ea typeface="Calibri" pitchFamily="34" charset="0"/>
                <a:cs typeface="Arial" charset="0"/>
              </a:rPr>
              <a:t>María Isabel Andrade Ojeda</a:t>
            </a:r>
            <a:endParaRPr lang="es-ES" sz="2000" dirty="0"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1547813" y="4356100"/>
            <a:ext cx="6696075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600" b="1" dirty="0"/>
              <a:t>Econ. </a:t>
            </a:r>
            <a:r>
              <a:rPr lang="es-EC" sz="1600" b="1" dirty="0" smtClean="0"/>
              <a:t>Galo Soria</a:t>
            </a:r>
            <a:r>
              <a:rPr lang="es-EC" sz="1600" b="1" dirty="0"/>
              <a:t>	  	</a:t>
            </a:r>
            <a:r>
              <a:rPr lang="es-EC" sz="1600" b="1" dirty="0" smtClean="0"/>
              <a:t>	Econ</a:t>
            </a:r>
            <a:r>
              <a:rPr lang="es-EC" sz="1600" b="1" dirty="0"/>
              <a:t>. </a:t>
            </a:r>
            <a:r>
              <a:rPr lang="es-EC" sz="1600" b="1" dirty="0" smtClean="0"/>
              <a:t>Juan Lara</a:t>
            </a:r>
            <a:endParaRPr lang="es-EC" sz="1600" b="1" dirty="0"/>
          </a:p>
          <a:p>
            <a:pPr algn="ctr">
              <a:defRPr/>
            </a:pPr>
            <a:r>
              <a:rPr lang="es-EC" sz="1600" b="1" dirty="0"/>
              <a:t>DIRECTOR			CODIRECTOR</a:t>
            </a:r>
            <a:endParaRPr lang="es-ES" sz="1600" dirty="0">
              <a:latin typeface="+mj-lt"/>
              <a:ea typeface="Calibri" pitchFamily="34" charset="0"/>
              <a:cs typeface="Arial" charset="0"/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4319588" y="5035550"/>
            <a:ext cx="136842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tabLst>
                <a:tab pos="-457200" algn="l"/>
              </a:tabLst>
              <a:defRPr/>
            </a:pPr>
            <a:r>
              <a:rPr lang="es-ES" b="1" dirty="0">
                <a:latin typeface="+mj-lt"/>
                <a:ea typeface="Calibri" pitchFamily="34" charset="0"/>
                <a:cs typeface="Arial" charset="0"/>
              </a:rPr>
              <a:t>AÑO 2012</a:t>
            </a:r>
            <a:endParaRPr lang="es-ES" dirty="0">
              <a:latin typeface="+mj-lt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36866" name="Picture 2" descr="C:\Users\Maria Isabel\Pictures\tesis\aumento sala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466975" cy="1847850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179512" y="14127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2.-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36867" name="Picture 3" descr="C:\Users\Maria Isabel\Pictures\tesis\au. ssa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12776"/>
            <a:ext cx="768085" cy="792088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1403648" y="314096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Aumento Salaria</a:t>
            </a:r>
            <a:endParaRPr lang="es-EC" sz="900" dirty="0"/>
          </a:p>
        </p:txBody>
      </p:sp>
      <p:sp>
        <p:nvSpPr>
          <p:cNvPr id="27" name="26 Flecha arriba"/>
          <p:cNvSpPr/>
          <p:nvPr/>
        </p:nvSpPr>
        <p:spPr>
          <a:xfrm>
            <a:off x="2987824" y="1412776"/>
            <a:ext cx="360040" cy="1800200"/>
          </a:xfrm>
          <a:prstGeom prst="upArrow">
            <a:avLst/>
          </a:prstGeom>
          <a:solidFill>
            <a:srgbClr val="FF66CC"/>
          </a:solidFill>
          <a:ln w="285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6868" name="Picture 4" descr="C:\Users\Maria Isabel\Pictures\tesis\desconfian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556792"/>
            <a:ext cx="2304256" cy="1757331"/>
          </a:xfrm>
          <a:prstGeom prst="rect">
            <a:avLst/>
          </a:prstGeom>
          <a:noFill/>
        </p:spPr>
      </p:pic>
      <p:cxnSp>
        <p:nvCxnSpPr>
          <p:cNvPr id="30" name="29 Conector curvado"/>
          <p:cNvCxnSpPr/>
          <p:nvPr/>
        </p:nvCxnSpPr>
        <p:spPr>
          <a:xfrm>
            <a:off x="3419872" y="2204864"/>
            <a:ext cx="1584176" cy="792088"/>
          </a:xfrm>
          <a:prstGeom prst="curvedConnector3">
            <a:avLst>
              <a:gd name="adj1" fmla="val 50000"/>
            </a:avLst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5" descr="C:\Users\Maria Isabel\Pictures\tesis\despid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5" y="3717032"/>
            <a:ext cx="2016224" cy="1512168"/>
          </a:xfrm>
          <a:prstGeom prst="rect">
            <a:avLst/>
          </a:prstGeom>
          <a:noFill/>
        </p:spPr>
      </p:pic>
      <p:cxnSp>
        <p:nvCxnSpPr>
          <p:cNvPr id="34" name="33 Conector recto de flecha"/>
          <p:cNvCxnSpPr/>
          <p:nvPr/>
        </p:nvCxnSpPr>
        <p:spPr>
          <a:xfrm>
            <a:off x="8100392" y="2420888"/>
            <a:ext cx="0" cy="1224000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36868" idx="3"/>
          </p:cNvCxnSpPr>
          <p:nvPr/>
        </p:nvCxnSpPr>
        <p:spPr>
          <a:xfrm flipV="1">
            <a:off x="7380312" y="2420888"/>
            <a:ext cx="720080" cy="0"/>
          </a:xfrm>
          <a:prstGeom prst="line">
            <a:avLst/>
          </a:prstGeom>
          <a:ln w="25400">
            <a:solidFill>
              <a:srgbClr val="80008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436096" y="1268760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Desconfianza Empresarial</a:t>
            </a:r>
            <a:endParaRPr lang="es-EC" sz="9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876256" y="3501008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Despidos</a:t>
            </a:r>
            <a:endParaRPr lang="es-EC" sz="900" dirty="0"/>
          </a:p>
        </p:txBody>
      </p:sp>
      <p:pic>
        <p:nvPicPr>
          <p:cNvPr id="36870" name="Picture 6" descr="C:\Users\Maria Isabel\Pictures\tesis\tiempo parci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89040"/>
            <a:ext cx="1714500" cy="1905000"/>
          </a:xfrm>
          <a:prstGeom prst="rect">
            <a:avLst/>
          </a:prstGeom>
          <a:noFill/>
        </p:spPr>
      </p:pic>
      <p:sp>
        <p:nvSpPr>
          <p:cNvPr id="40" name="39 Flecha izquierda"/>
          <p:cNvSpPr/>
          <p:nvPr/>
        </p:nvSpPr>
        <p:spPr>
          <a:xfrm>
            <a:off x="5508104" y="4509120"/>
            <a:ext cx="1152128" cy="432048"/>
          </a:xfrm>
          <a:prstGeom prst="leftArrow">
            <a:avLst/>
          </a:prstGeom>
          <a:solidFill>
            <a:srgbClr val="FF66CC"/>
          </a:solidFill>
          <a:ln w="285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CuadroTexto"/>
          <p:cNvSpPr txBox="1"/>
          <p:nvPr/>
        </p:nvSpPr>
        <p:spPr>
          <a:xfrm>
            <a:off x="3995936" y="5574432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Tiempo parcial</a:t>
            </a:r>
            <a:endParaRPr lang="es-EC" sz="900" dirty="0"/>
          </a:p>
        </p:txBody>
      </p:sp>
      <p:sp>
        <p:nvSpPr>
          <p:cNvPr id="42" name="41 Abrir llave"/>
          <p:cNvSpPr/>
          <p:nvPr/>
        </p:nvSpPr>
        <p:spPr>
          <a:xfrm>
            <a:off x="3059832" y="3501008"/>
            <a:ext cx="504056" cy="2520280"/>
          </a:xfrm>
          <a:prstGeom prst="leftBrace">
            <a:avLst/>
          </a:prstGeom>
          <a:ln w="25400">
            <a:solidFill>
              <a:srgbClr val="80008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CuadroTexto"/>
          <p:cNvSpPr txBox="1"/>
          <p:nvPr/>
        </p:nvSpPr>
        <p:spPr>
          <a:xfrm>
            <a:off x="827584" y="38610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Reducción en:</a:t>
            </a:r>
          </a:p>
          <a:p>
            <a:endParaRPr lang="es-EC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95536" y="4305870"/>
            <a:ext cx="259228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C" dirty="0" smtClean="0"/>
              <a:t> Salarios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Beneficios Sociales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 No pago de IESS</a:t>
            </a:r>
            <a:endParaRPr lang="es-EC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Macroambiente</a:t>
            </a:r>
            <a:endParaRPr lang="es-EC" b="1" u="sng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4403" y="1196752"/>
            <a:ext cx="409759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Factor Socio-Cultural</a:t>
            </a:r>
            <a:endParaRPr lang="es-ES" sz="3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6447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115616" y="1772816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Sector Textil</a:t>
            </a:r>
            <a:endParaRPr lang="es-EC" sz="900" dirty="0"/>
          </a:p>
        </p:txBody>
      </p:sp>
      <p:pic>
        <p:nvPicPr>
          <p:cNvPr id="37895" name="Picture 7" descr="C:\Users\Maria Isabel\Pictures\tesis\personas.png"/>
          <p:cNvPicPr>
            <a:picLocks noChangeAspect="1" noChangeArrowheads="1"/>
          </p:cNvPicPr>
          <p:nvPr/>
        </p:nvPicPr>
        <p:blipFill>
          <a:blip r:embed="rId4" cstate="print"/>
          <a:srcRect l="5652" t="7143" r="7686" b="21429"/>
          <a:stretch>
            <a:fillRect/>
          </a:stretch>
        </p:blipFill>
        <p:spPr bwMode="auto">
          <a:xfrm>
            <a:off x="5580112" y="1988840"/>
            <a:ext cx="3312368" cy="144016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508104" y="3484165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Emplea directamente cerca de 122 mil personas, de las cuales los subempleados representan el 60,5%, mientras que los ocupados plenos un 39,2% y los ocupados no clasificados un 0,4%.</a:t>
            </a:r>
            <a:endParaRPr lang="es-EC" sz="1400" dirty="0"/>
          </a:p>
        </p:txBody>
      </p:sp>
      <p:cxnSp>
        <p:nvCxnSpPr>
          <p:cNvPr id="20" name="19 Conector curvado"/>
          <p:cNvCxnSpPr/>
          <p:nvPr/>
        </p:nvCxnSpPr>
        <p:spPr>
          <a:xfrm>
            <a:off x="4139952" y="3140968"/>
            <a:ext cx="1296144" cy="1224136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48072" y="5013176"/>
            <a:ext cx="7596336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Entre diciembre de 2010 y diciembre de 2011 se registró un aumento de 4,10% del total de ocupados del sector; en ocupados plenos el incremento fue del 5,25% y en subempleados el 4,97%, dentro del mismo período</a:t>
            </a:r>
            <a:endParaRPr lang="es-EC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Macroambiente</a:t>
            </a:r>
            <a:endParaRPr lang="es-EC" b="1" u="sng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089879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A&amp;G EXCLUSIVIDADES, debido a la trayectoria que tiene en el mercado, ha mantenido buenas relaciones comerciales con proveedores con los que ha venido trabajando bajo términos de calidad y financiamiento directo, cualidades favorables para el desempeño diario de las funciones de la empresa</a:t>
            </a:r>
            <a:r>
              <a:rPr lang="es-MX" dirty="0" smtClean="0"/>
              <a:t>.</a:t>
            </a:r>
            <a:endParaRPr lang="es-EC" dirty="0"/>
          </a:p>
        </p:txBody>
      </p:sp>
      <p:pic>
        <p:nvPicPr>
          <p:cNvPr id="38914" name="Picture 2" descr="C:\Users\Maria Isabel\Pictures\tesis\cortyv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3798473" cy="737989"/>
          </a:xfrm>
          <a:prstGeom prst="rect">
            <a:avLst/>
          </a:prstGeom>
          <a:noFill/>
        </p:spPr>
      </p:pic>
      <p:pic>
        <p:nvPicPr>
          <p:cNvPr id="38915" name="Picture 3" descr="C:\Users\Maria Isabel\Pictures\tesis\sintofil.jpg"/>
          <p:cNvPicPr>
            <a:picLocks noChangeAspect="1" noChangeArrowheads="1"/>
          </p:cNvPicPr>
          <p:nvPr/>
        </p:nvPicPr>
        <p:blipFill>
          <a:blip r:embed="rId4" cstate="print"/>
          <a:srcRect t="10800" b="24401"/>
          <a:stretch>
            <a:fillRect/>
          </a:stretch>
        </p:blipFill>
        <p:spPr bwMode="auto">
          <a:xfrm>
            <a:off x="5364088" y="1484784"/>
            <a:ext cx="3419475" cy="864096"/>
          </a:xfrm>
          <a:prstGeom prst="rect">
            <a:avLst/>
          </a:prstGeom>
          <a:noFill/>
        </p:spPr>
      </p:pic>
      <p:pic>
        <p:nvPicPr>
          <p:cNvPr id="38917" name="Picture 5" descr="C:\Users\Maria Isabel\Pictures\tesis\textil ecuad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21088"/>
            <a:ext cx="2097833" cy="1368152"/>
          </a:xfrm>
          <a:prstGeom prst="rect">
            <a:avLst/>
          </a:prstGeom>
          <a:noFill/>
        </p:spPr>
      </p:pic>
      <p:pic>
        <p:nvPicPr>
          <p:cNvPr id="9" name="Picture 4" descr="C:\Users\Maria Isabel\Pictures\tesis\enkad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3365956" cy="7200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6084168" y="4797152"/>
            <a:ext cx="265649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DASSUM CIDSA</a:t>
            </a:r>
            <a:endParaRPr lang="es-ES" sz="2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17195" y="2375882"/>
            <a:ext cx="455926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ALMACENES JOSÉ PUEBLA</a:t>
            </a:r>
            <a:endParaRPr lang="es-ES" sz="2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1299" y="1268760"/>
            <a:ext cx="29065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Proveedores</a:t>
            </a:r>
            <a:endParaRPr lang="es-ES" sz="3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Microambiente</a:t>
            </a:r>
            <a:endParaRPr lang="es-EC" b="1" u="sng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424970"/>
            <a:ext cx="218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Clientes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2636913"/>
            <a:ext cx="6840760" cy="2808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Alfa </a:t>
            </a:r>
            <a:r>
              <a:rPr lang="es-MX" sz="2000" dirty="0"/>
              <a:t>Seguridad 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Bodyguard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Carsepri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Comseg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Davseg </a:t>
            </a:r>
            <a:r>
              <a:rPr lang="es-MX" sz="2000" dirty="0"/>
              <a:t>Seguridad 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Emseom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Gruvipro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Jara </a:t>
            </a:r>
            <a:r>
              <a:rPr lang="es-MX" sz="2000" dirty="0"/>
              <a:t>Seguridad 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Moreseg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Panampro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Seapri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Seawolf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Segdefensa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Tecnoaces </a:t>
            </a:r>
            <a:r>
              <a:rPr lang="es-MX" sz="2000" dirty="0"/>
              <a:t>Cía. Ltda.</a:t>
            </a:r>
            <a:endParaRPr lang="es-EC" sz="2000" dirty="0"/>
          </a:p>
          <a:p>
            <a:pPr lvl="0">
              <a:buFont typeface="Wingdings" pitchFamily="2" charset="2"/>
              <a:buChar char="§"/>
            </a:pPr>
            <a:r>
              <a:rPr lang="es-MX" sz="2000" dirty="0" smtClean="0"/>
              <a:t> Zipol </a:t>
            </a:r>
            <a:r>
              <a:rPr lang="es-MX" sz="2000" dirty="0"/>
              <a:t>Cía. Ltda.</a:t>
            </a:r>
            <a:endParaRPr lang="es-EC" sz="2000" dirty="0"/>
          </a:p>
          <a:p>
            <a:endParaRPr lang="es-EC" dirty="0"/>
          </a:p>
        </p:txBody>
      </p:sp>
      <p:sp>
        <p:nvSpPr>
          <p:cNvPr id="7" name="6 Abrir llave"/>
          <p:cNvSpPr/>
          <p:nvPr/>
        </p:nvSpPr>
        <p:spPr>
          <a:xfrm>
            <a:off x="1691680" y="2204864"/>
            <a:ext cx="864096" cy="3312368"/>
          </a:xfrm>
          <a:prstGeom prst="leftBrace">
            <a:avLst/>
          </a:prstGeom>
          <a:ln w="254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Microambiente</a:t>
            </a:r>
            <a:endParaRPr lang="es-EC" b="1" u="sng" dirty="0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40305" t="27185" r="40084" b="52742"/>
          <a:stretch>
            <a:fillRect/>
          </a:stretch>
        </p:blipFill>
        <p:spPr bwMode="auto">
          <a:xfrm>
            <a:off x="107504" y="3356992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Maria Isabel\Pictures\tesis\AN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08720"/>
            <a:ext cx="1560065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268760"/>
            <a:ext cx="3153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Competencia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198884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En la ciudad de Quito, existen dos grandes empresas que abastecen a la policía, fuerzas armadas y empresas de seguridad de uniformes, </a:t>
            </a:r>
            <a:r>
              <a:rPr lang="es-MX" dirty="0" err="1" smtClean="0"/>
              <a:t>Tecnistamp</a:t>
            </a:r>
            <a:r>
              <a:rPr lang="es-MX" dirty="0" smtClean="0"/>
              <a:t> -</a:t>
            </a:r>
            <a:r>
              <a:rPr lang="es-MX" dirty="0" err="1" smtClean="0"/>
              <a:t>Gasespol</a:t>
            </a:r>
            <a:r>
              <a:rPr lang="es-MX" dirty="0" smtClean="0"/>
              <a:t> </a:t>
            </a:r>
            <a:r>
              <a:rPr lang="es-MX" dirty="0"/>
              <a:t>y Complejo Fabril </a:t>
            </a:r>
            <a:r>
              <a:rPr lang="es-MX" dirty="0" err="1"/>
              <a:t>Fame</a:t>
            </a:r>
            <a:r>
              <a:rPr lang="es-MX" dirty="0"/>
              <a:t> </a:t>
            </a:r>
            <a:r>
              <a:rPr lang="es-MX" dirty="0" smtClean="0"/>
              <a:t>S.A.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4008" y="390692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Abastecen </a:t>
            </a:r>
            <a:r>
              <a:rPr lang="es-MX" dirty="0"/>
              <a:t>al mayor porcentaje de participación en el mercado, poniendo barreras para que empresas pequeñas como A&amp;G EXCLUSIVIDADES no tengan acceso al nicho al que se enfocan.</a:t>
            </a:r>
            <a:endParaRPr lang="es-EC" dirty="0"/>
          </a:p>
        </p:txBody>
      </p:sp>
      <p:pic>
        <p:nvPicPr>
          <p:cNvPr id="44035" name="Picture 3" descr="C:\Users\Maria Isabel\Pictures\tesis\TecniStamp Gasesp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8048"/>
            <a:ext cx="2664296" cy="1868984"/>
          </a:xfrm>
          <a:prstGeom prst="rect">
            <a:avLst/>
          </a:prstGeom>
          <a:noFill/>
        </p:spPr>
      </p:pic>
      <p:pic>
        <p:nvPicPr>
          <p:cNvPr id="44036" name="Picture 4" descr="C:\Users\Maria Isabel\Pictures\tesis\fa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3096344" cy="1262273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Microambiente</a:t>
            </a:r>
            <a:endParaRPr lang="es-EC" b="1" u="sng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Interno – Capacidad Administrativa</a:t>
            </a:r>
            <a:endParaRPr lang="es-EC" b="1" u="sng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916832"/>
            <a:ext cx="60116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CuadroTexto"/>
          <p:cNvSpPr txBox="1"/>
          <p:nvPr/>
        </p:nvSpPr>
        <p:spPr>
          <a:xfrm>
            <a:off x="6300192" y="1485939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Debilidades:</a:t>
            </a:r>
          </a:p>
          <a:p>
            <a:endParaRPr lang="es-EC" b="1" dirty="0" smtClean="0"/>
          </a:p>
          <a:p>
            <a:pPr>
              <a:buFont typeface="Wingdings" pitchFamily="2" charset="2"/>
              <a:buChar char="Ø"/>
            </a:pPr>
            <a:r>
              <a:rPr lang="es-EC" dirty="0"/>
              <a:t> </a:t>
            </a:r>
            <a:r>
              <a:rPr lang="es-EC" dirty="0" smtClean="0"/>
              <a:t>No se encuentran segregadas las funciones.</a:t>
            </a:r>
          </a:p>
          <a:p>
            <a:endParaRPr lang="es-EC" dirty="0" smtClean="0"/>
          </a:p>
          <a:p>
            <a:pPr>
              <a:buFont typeface="Wingdings" pitchFamily="2" charset="2"/>
              <a:buChar char="Ø"/>
            </a:pPr>
            <a:r>
              <a:rPr lang="es-EC" dirty="0"/>
              <a:t> </a:t>
            </a:r>
            <a:r>
              <a:rPr lang="es-EC" dirty="0" smtClean="0"/>
              <a:t>No existe normas y políticas internas que regulen las actividades propias del negocio.</a:t>
            </a:r>
          </a:p>
          <a:p>
            <a:endParaRPr lang="es-EC" dirty="0" smtClean="0"/>
          </a:p>
          <a:p>
            <a:pPr>
              <a:buFont typeface="Wingdings" pitchFamily="2" charset="2"/>
              <a:buChar char="Ø"/>
            </a:pPr>
            <a:r>
              <a:rPr lang="es-EC" dirty="0"/>
              <a:t> </a:t>
            </a:r>
            <a:r>
              <a:rPr lang="es-EC" dirty="0" smtClean="0"/>
              <a:t>Falta de sistemas de información o herramientas administrativas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Interno – Capacidad Tecnológica</a:t>
            </a:r>
            <a:endParaRPr lang="es-EC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48478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</a:t>
            </a:r>
            <a:r>
              <a:rPr lang="es-MX" dirty="0"/>
              <a:t>capacidad tecnológica de una empresa es el conjunto de conocimientos y habilidades, es el eslabón de enlace entre </a:t>
            </a:r>
            <a:r>
              <a:rPr lang="es-MX" dirty="0" smtClean="0"/>
              <a:t>capital y </a:t>
            </a:r>
            <a:r>
              <a:rPr lang="es-MX" dirty="0"/>
              <a:t>fuerza de </a:t>
            </a:r>
            <a:r>
              <a:rPr lang="es-MX" dirty="0" smtClean="0"/>
              <a:t>trabajo.</a:t>
            </a:r>
            <a:endParaRPr lang="es-EC" dirty="0"/>
          </a:p>
        </p:txBody>
      </p:sp>
      <p:pic>
        <p:nvPicPr>
          <p:cNvPr id="66562" name="Picture 2" descr="C:\Users\Maria Isabel\Pictures\tesis\remachad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01008"/>
            <a:ext cx="1296144" cy="2160240"/>
          </a:xfrm>
          <a:prstGeom prst="rect">
            <a:avLst/>
          </a:prstGeom>
          <a:noFill/>
        </p:spPr>
      </p:pic>
      <p:pic>
        <p:nvPicPr>
          <p:cNvPr id="66563" name="Picture 3" descr="C:\Users\Maria Isabel\Pictures\tesis\recta1.jpg"/>
          <p:cNvPicPr>
            <a:picLocks noChangeAspect="1" noChangeArrowheads="1"/>
          </p:cNvPicPr>
          <p:nvPr/>
        </p:nvPicPr>
        <p:blipFill>
          <a:blip r:embed="rId4" cstate="print"/>
          <a:srcRect l="13500" t="4200" r="10901"/>
          <a:stretch>
            <a:fillRect/>
          </a:stretch>
        </p:blipFill>
        <p:spPr bwMode="auto">
          <a:xfrm>
            <a:off x="3923928" y="1628800"/>
            <a:ext cx="2016224" cy="1642492"/>
          </a:xfrm>
          <a:prstGeom prst="rect">
            <a:avLst/>
          </a:prstGeom>
          <a:noFill/>
        </p:spPr>
      </p:pic>
      <p:pic>
        <p:nvPicPr>
          <p:cNvPr id="66564" name="Picture 4" descr="C:\Users\Maria Isabel\Pictures\tesis\overlock1.png"/>
          <p:cNvPicPr>
            <a:picLocks noChangeAspect="1" noChangeArrowheads="1"/>
          </p:cNvPicPr>
          <p:nvPr/>
        </p:nvPicPr>
        <p:blipFill>
          <a:blip r:embed="rId5" cstate="print"/>
          <a:srcRect l="8247" t="4131" r="12030" b="854"/>
          <a:stretch>
            <a:fillRect/>
          </a:stretch>
        </p:blipFill>
        <p:spPr bwMode="auto">
          <a:xfrm>
            <a:off x="6156176" y="1772816"/>
            <a:ext cx="2088232" cy="1656184"/>
          </a:xfrm>
          <a:prstGeom prst="rect">
            <a:avLst/>
          </a:prstGeom>
          <a:noFill/>
        </p:spPr>
      </p:pic>
      <p:pic>
        <p:nvPicPr>
          <p:cNvPr id="66565" name="Picture 5" descr="C:\Users\Maria Isabel\Pictures\tesis\bordadora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88461"/>
            <a:ext cx="2160240" cy="1611871"/>
          </a:xfrm>
          <a:prstGeom prst="rect">
            <a:avLst/>
          </a:prstGeom>
          <a:noFill/>
        </p:spPr>
      </p:pic>
      <p:pic>
        <p:nvPicPr>
          <p:cNvPr id="66566" name="Picture 6" descr="C:\Users\Maria Isabel\Pictures\tesis\cerradora de cod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789040"/>
            <a:ext cx="2232248" cy="188252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572000" y="227687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Recta</a:t>
            </a:r>
            <a:endParaRPr lang="es-EC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28184" y="314096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err="1" smtClean="0"/>
              <a:t>Overlock</a:t>
            </a:r>
            <a:endParaRPr lang="es-EC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15816" y="5286400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Cerradora de codo</a:t>
            </a:r>
            <a:endParaRPr lang="es-EC" sz="9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528640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Bordadora</a:t>
            </a:r>
            <a:endParaRPr lang="es-EC" sz="9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12360" y="5445224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Remachadora</a:t>
            </a:r>
            <a:endParaRPr lang="es-EC" sz="900" dirty="0"/>
          </a:p>
        </p:txBody>
      </p:sp>
      <p:pic>
        <p:nvPicPr>
          <p:cNvPr id="66567" name="Picture 7" descr="C:\Users\Maria Isabel\Pictures\tesis\botoner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17032"/>
            <a:ext cx="2276475" cy="2009775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5292080" y="5438800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Botonera</a:t>
            </a:r>
            <a:endParaRPr lang="es-EC" sz="9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Interno – Capacidad Financiera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b="67344"/>
          <a:stretch>
            <a:fillRect/>
          </a:stretch>
        </p:blipFill>
        <p:spPr bwMode="auto">
          <a:xfrm>
            <a:off x="2771800" y="1268760"/>
            <a:ext cx="4724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06055"/>
            <a:ext cx="4724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93096"/>
            <a:ext cx="472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30" y="5301208"/>
            <a:ext cx="4781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Interno – Capacidad Financiera</a:t>
            </a:r>
            <a:endParaRPr lang="es-EC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1069698" y="1812880"/>
            <a:ext cx="504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</a:t>
            </a:r>
          </a:p>
          <a:p>
            <a:pPr algn="ctr"/>
            <a:r>
              <a:rPr lang="es-EC" b="1" dirty="0" smtClean="0"/>
              <a:t>N</a:t>
            </a:r>
          </a:p>
          <a:p>
            <a:pPr algn="ctr"/>
            <a:r>
              <a:rPr lang="es-EC" b="1" dirty="0" smtClean="0"/>
              <a:t>G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r>
              <a:rPr lang="es-EC" b="1" dirty="0" smtClean="0"/>
              <a:t>S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P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17770" y="1340768"/>
            <a:ext cx="504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L</a:t>
            </a:r>
          </a:p>
          <a:p>
            <a:pPr algn="ctr"/>
            <a:r>
              <a:rPr lang="es-EC" b="1" dirty="0" smtClean="0"/>
              <a:t>I</a:t>
            </a:r>
          </a:p>
          <a:p>
            <a:pPr algn="ctr"/>
            <a:r>
              <a:rPr lang="es-EC" b="1" dirty="0" smtClean="0"/>
              <a:t>N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r>
              <a:rPr lang="es-EC" b="1" dirty="0" smtClean="0"/>
              <a:t>A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D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P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D</a:t>
            </a:r>
          </a:p>
          <a:p>
            <a:pPr algn="ctr"/>
            <a:r>
              <a:rPr lang="es-EC" b="1" dirty="0" smtClean="0"/>
              <a:t>U</a:t>
            </a:r>
          </a:p>
          <a:p>
            <a:pPr algn="ctr"/>
            <a:r>
              <a:rPr lang="es-EC" b="1" dirty="0" smtClean="0"/>
              <a:t>C</a:t>
            </a:r>
          </a:p>
          <a:p>
            <a:pPr algn="ctr"/>
            <a:r>
              <a:rPr lang="es-EC" b="1" dirty="0" smtClean="0"/>
              <a:t>T</a:t>
            </a:r>
          </a:p>
          <a:p>
            <a:pPr algn="ctr"/>
            <a:r>
              <a:rPr lang="es-EC" b="1" dirty="0"/>
              <a:t>O</a:t>
            </a:r>
            <a:endParaRPr lang="es-EC" b="1" dirty="0" smtClean="0"/>
          </a:p>
          <a:p>
            <a:pPr algn="ctr"/>
            <a:endParaRPr lang="es-EC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b="7057"/>
          <a:stretch>
            <a:fillRect/>
          </a:stretch>
        </p:blipFill>
        <p:spPr bwMode="auto">
          <a:xfrm>
            <a:off x="2267743" y="1063469"/>
            <a:ext cx="4680521" cy="50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5393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Interno – Capacidad Financiera</a:t>
            </a:r>
            <a:endParaRPr lang="es-EC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1069698" y="2294870"/>
            <a:ext cx="504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S</a:t>
            </a:r>
          </a:p>
          <a:p>
            <a:pPr algn="ctr"/>
            <a:r>
              <a:rPr lang="es-EC" b="1" dirty="0" smtClean="0"/>
              <a:t>T</a:t>
            </a:r>
          </a:p>
          <a:p>
            <a:pPr algn="ctr"/>
            <a:r>
              <a:rPr lang="es-EC" b="1" dirty="0"/>
              <a:t>O</a:t>
            </a:r>
            <a:endParaRPr lang="es-EC" b="1" dirty="0" smtClean="0"/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P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17770" y="1340768"/>
            <a:ext cx="504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L</a:t>
            </a:r>
          </a:p>
          <a:p>
            <a:pPr algn="ctr"/>
            <a:r>
              <a:rPr lang="es-EC" b="1" dirty="0" smtClean="0"/>
              <a:t>I</a:t>
            </a:r>
          </a:p>
          <a:p>
            <a:pPr algn="ctr"/>
            <a:r>
              <a:rPr lang="es-EC" b="1" dirty="0" smtClean="0"/>
              <a:t>N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r>
              <a:rPr lang="es-EC" b="1" dirty="0" smtClean="0"/>
              <a:t>A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D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P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D</a:t>
            </a:r>
          </a:p>
          <a:p>
            <a:pPr algn="ctr"/>
            <a:r>
              <a:rPr lang="es-EC" b="1" dirty="0" smtClean="0"/>
              <a:t>U</a:t>
            </a:r>
          </a:p>
          <a:p>
            <a:pPr algn="ctr"/>
            <a:r>
              <a:rPr lang="es-EC" b="1" dirty="0" smtClean="0"/>
              <a:t>C</a:t>
            </a:r>
          </a:p>
          <a:p>
            <a:pPr algn="ctr"/>
            <a:r>
              <a:rPr lang="es-EC" b="1" dirty="0" smtClean="0"/>
              <a:t>T</a:t>
            </a:r>
          </a:p>
          <a:p>
            <a:pPr algn="ctr"/>
            <a:r>
              <a:rPr lang="es-EC" b="1" dirty="0"/>
              <a:t>O</a:t>
            </a:r>
            <a:endParaRPr lang="es-EC" b="1" dirty="0" smtClean="0"/>
          </a:p>
          <a:p>
            <a:pPr algn="ctr"/>
            <a:endParaRPr lang="es-EC" b="1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56" y="974179"/>
            <a:ext cx="45339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771155" y="2636912"/>
            <a:ext cx="720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000" dirty="0"/>
              <a:t>1988</a:t>
            </a:r>
            <a:endParaRPr lang="en-US" sz="1000" dirty="0"/>
          </a:p>
        </p:txBody>
      </p:sp>
      <p:sp>
        <p:nvSpPr>
          <p:cNvPr id="8" name="Curved Up Arrow 7"/>
          <p:cNvSpPr/>
          <p:nvPr/>
        </p:nvSpPr>
        <p:spPr>
          <a:xfrm rot="20720300">
            <a:off x="1787720" y="2406572"/>
            <a:ext cx="2447925" cy="504825"/>
          </a:xfrm>
          <a:prstGeom prst="curvedUpArrow">
            <a:avLst/>
          </a:prstGeom>
          <a:solidFill>
            <a:srgbClr val="CC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625992">
            <a:off x="5063747" y="778262"/>
            <a:ext cx="2302680" cy="574786"/>
          </a:xfrm>
          <a:prstGeom prst="curvedDownArrow">
            <a:avLst/>
          </a:prstGeom>
          <a:solidFill>
            <a:srgbClr val="CC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110" name="AutoShape 14" descr="data:image/jpeg;base64,/9j/4AAQSkZJRgABAQAAAQABAAD/2wCEAAkGBhQSERUUExQWFRUWGBoYGBgXGBYcGBceHRcXGBgXFhgcHSYeHBwjGxUYHy8gIycpLCwsHB4xNTAqNSYrLCkBCQoKDgwOGg8PGi0kHyQsLCwqKSwsLCwsKSwsKSwsLCwvLCwsLCwsLC4tLCwsKSwsLCwsKSwsLCwqLSwsLCwsLP/AABEIAMIBAwMBIgACEQEDEQH/xAAcAAACAgMBAQAAAAAAAAAAAAAEBQMGAAIHAQj/xABMEAACAQIEAwQGBgYHBgUFAAABAhEAAwQSITEFQVEGImGREzJxgaGxFEJSwdHwByMkYpLhM3KCosLS8UNTY3OjshUWJZOzRFR0w+P/xAAaAQACAwEBAAAAAAAAAAAAAAACAwABBAUG/8QANhEAAgIBAgQDBwIEBwEAAAAAAAECEQMhMQQSQVETInEyYYGRscHwBaEj0eHxFFJicoKywjP/2gAMAwEAAhEDEQA/AOOJhydtfYQa3GEMxGvTn5VvhrhQgj4j+dFW8cS5c6tljkJ20jWkNux9AT2MphoB6GsCr1X4/hU2IfO2ZpnwgfdWq2F6H+IfhV2VTPAE6r5H8KkUp+75N+FbpYT7B/j/AJVPatoNrfh/SNr8KFtBJSMwb2gSWXMAOSEx4mi//EML6Nxl7xHdOTbXryrMJhLbnKbYA8GY0xt8As+juN6OSokSzjn4GlycetlpSszs5xHhiz9Ls3rhnQ23yiNNCkDWZ1ze7TW2LxHs9lUth8TBmO8x0B8LnU1RRhLf+4X/ANy7RPoLZtr+oBgtA9Jc0kKd/dUcl0f0L5Gy14nGdn219FiwTrIbX26uehoDiF/DYskYRrq5VEG7GY790ldxtB3mfGqti0UyqWgGA071xjBmcuu/gQedC4VL9oyA6zvKsKlWt/p9gHo6H3EuyWJt2fpF21FqFOdsp0JAUmJbcjcUjF9Bs6j+y3+Wrr9NN+0bDkyVByB4W4NGg6aGR+RMV44HDgkGywI3HpG/CpzR94cYzemgoe8h3ZD/AGW/yVGfR9U8m/y03bh+H/3T/wDuH8KiucPw32Lgn98R8qnPHuw+Sa6IVnJyyfL7q0KL+5/EKarwuySM4eIjukT4bipG4Rhet7+K3+FRZI9y3jn2QqXhzESEBETIOkdZnwqSyl2yc6jJymV2PLUxyp99Kt2rQUNdCgFe8LezTIJBn6x1oXit2yto25uwWnKBbGo11PLyqvEvRFODW5Hh+KMyguWZl1GUqYnQmBvKiKkcvcGSZAOmgGXSIBGsx5Uv4a5tMIBLOIiSMqmNWgjU6QDpVqwHDbpe2BZLPfDuma4iqQs5sxWSACu2nKqkkmVB2gfhvZC28D6SqH7JtXm19qhppha/R8bj+jtYmxcf7KriSR/Wiycvviup8E/RtayK1+41wMAfRoPRW9RMMAS7f2nI8KuOC4fbsoEtIltRsqKFHkKdHHLeQqUodD5/xH6NsVhpe41jLaZc5F1RlJIyg5gu+YedJu0jK+KuspDKzsQREEHXSK7B+kF/2PGx/v7K+S4c1xS8O8fYflSppJ2aMLsuuBsheCYjT1r1hfK2h++urXWyhx0zn+HDWwfnXMUs/wDo2Xm+Ntr5WUFdQvj+k03XEfO2lNwbL0+7A4jf4v7BNsRcA/4wHlhqBMmwZ/8Asx5uD/lo1375PR7jfw2gv30Pl7hX/gYdfNnFaTOgbEJN7Hc5GHTzB0/v/GjOJju4w/8ADC/9Nv8APQ1vW5ij1xOHXyFifmaIxuqYj967bTzWwv8AiNCg+vy+w8FZQOJx+ViOn4V7RqDFcrPkXDOWi3KgFgRmMAE6STyHU1cbH6LbrjMMZw/3YlT8liqQCOQj31uLtZfQfV7jvjvZhsIyi5dsMGB1s3VuwR1Ve8OQ1HypGr67V4CeZ+H86ksrVFpEypUqrWimpVpbGpBnD072nQ09w6fqr39T76S8LMv7jViw6fqr/wDyzSpvQleYrqJ4UQkZSByIPzH3ih9BU9pwPYdD+fj7qpjaPbTajXn1rMRisUwy28RkQxvccP7ARMCehFahYbWND41uoqk6dlShzaA2Dw9xCzXLwZhqpBZmJkbsRO0nXpTdz9IWV/pVGo+2OoHX/TpQRAqfCYe5OZFcwdwpI9hI02qufuEsVLR6i25c012rQXlUguwU51BBkkCdWygGQN436VeuBcIJxK3Cgy/XD5e650Eq28nw3mkuNwFj0rOrB7bK8IbNsujR3ZcrLJJ9vQ6CiTinqDKUpeyLMk66a6ggQCDzAgCPZXgt0VfxDFVDerbXIughVkkKB0lj50MuIUmJPkfwpW+xr2XmF+P4dduH1kCToJI8+799GLhla2S8vdUgknUQZ/c9mrMOgB5FDDk76D87D8j20SnDmCFgrZDuwBgweZ9tG8tKhPg3Lmv5iBrMNMbS3vjfzirj2LxLtiLAYlgli8VmNJt3Cdd9SBVYxKgBteX3irP2MaMQP/xbv/wXTRJ3TByRUbrs/od+w6QijooHwqQ1grDXTOSc7/SM37Hf/exdseVm3/lrjN494+w/I12H9Io/ZH19bG/K04/w1yC6O8fL7qxZX+fE6HDnQkT/ANPwafbx4+ELXR3eZA/4o/ixQX/DXP8ADWh6DhK/axjt5XhV/wAPrr42z/FinPyFNwbL0X3FZ/a+L+pviG7rn9zFHydVre/o1wdHwyf31J/7qivtKP8A8u//AH7v8qnua3HHXE2x/DZtv9xrSZwHASWu/vY4+SKPvt0Rd1Rv3sWn927bH+CoOCmVtn7WLxDeXpx9wqe2ZWz+9irh8nvt/hoVt8/uMe4h7TcTKYm4sxGX/sU1lKO1lovjLpHUDyUL91ZT1nitDVCK5UcEdhyke0g/cK1W5WOK1VaxCQtrTKYYFT0Ig1uor28ZYnqSfPWvIpdjEjcVKjVGtbihYYx4S36wew1ZcOw9Hf8A+U3yqrcKH6we/wCVWjCJCXvG0/yNZ8j1oLl6lYzeFez0/PvqEGtw1FQYXn2/POtrd2DPnrUDGQp6d0/GPh8jXitQ0WkgsrB6/hy0p3YyWsHngO127kYBnVgEXMAcsbkg79OlIQZAidNPZrz863U0DCStHQeCopuC4+W5mn0bAEDMhtrm7wEmGiSBqJ8arON4YysvdbK4VgYOzDlPsMa69TvVnwpyYbh07H0++39KrfcarRxBN20OQQKB0kNIHvNFl2TE4E03RFxThFn0Dn0tzMpAI9CuUEmQM/pdAQCZy+6kGIsgFSswTHqwJ0nWTJ1HIb01x+IBEO5toXJYquYjVfqgrPskbmteIYuytmwFu+kVrj95rIHqlVlQSxGp25wDprNw9nREnKpahapRlzi8Yc2so596TOrTtHuoRr0mfCPbHOg8Tc3/AJ1mjd6G6UU1qK+IPoas/Y0/tQHTC3f/AILg++qhjbtWTs1jxZxGcqxX0JtyoBgsgEkTManatkVSRkyu7+J9G1jGkFjt5gm/26r/AFw6/wDcBR9njli4P1d6239V1P31v549zlcrW6Of/pEufsaeOMuny9OPwrkrN3/ePmK6b+kDGBsJYAYE/SMSSAQYi5cGo/tVzKyO+P66/OseRm/h0dPwQluCJH+0vvy/3hP3Ve8EZ9H4rh//ANr1RuEH9q4MOli7c81uN91Xfh5j0RPI2x5YV2++tGLb4L6CM+/z+rNS829t0w//AFL7CiLbzdU9cU/93DuvzWhrTd1R+7gl/wCpm++tlvRB6PjH/hd1++niSHsu82sH+8L9zzf/APpU+BeUwP7zPc87V06/x1B2eOSzhP3cEzH3+hP+E0RwxO9gV6YZm8lsL/jNBH2UHLd/H7gVnhYvF3I3u3h/DedfurKcdl9cMrfaa638V52++srPLG3JsjyNOj5VxmBYnu2rkCZbK0ac+YjSZ8aEw7EGRuDImI+OldQ4TjDetMq8lIDCTMd2YNUJ+z8k6XP4D+FKx5lK0+holBrYJ4Tw4YpiC628oA0Uaz7xP+lCYvB5HdAwYKxEyBMGNiaL4Q9u0wYuCo1hRJnQTrttUeMW1iLzlcxa4wyqxEkkgAAxvPiKu/N7guWVWwIwNCRPgQflXorW4ozbQw0YHqDBj87zW2c9aJkjqHcKuAXQSQBqST7OdOLfaWzLgFiCjLIGkkQPGKpuLv8ALlQ6tHhU8BS1YMstOkM8TxAJoBJ+Fe4fHh/A0Nf4gbiqjAQsxA67nqZ5zRuF4AxT0h1EEgLy9vz0BqSUYrzaBR55y8mqC8NdEx10/D4xR2DOFCzevEN9hZAA8SUOtKrLwR4EVDi8LF4KxiIk+EnYSJ86CMU2HNutC+4HjXCgACiiD6xa4W95BBg8x8KYYXHcLXORlYBg6tlPjKHMR3RBMHQjqRVKwvCrbsqrfSWMCUI1O094/fTH/wAIthGy4mywzKrFe8A0FhsSYhWA0E+PIW1dC1H/AFHReI47CNhLAtlc/wDSWVXNGQ3l9KVGwE6a+7Sub31d8Wig5PRyWXXv5XeY8csGDVgthCmGy3bbZMJd0GfMwzk50BWMsiDJnwoK9w+8+MbKCqwXBfPk1J7ywDqQeWsCrckk7AinejM7K3rNm8fpxtejZWUm6oe2MyqytliJOUa+O9EPxLDBbgt2MPcQ3rmR1w+bIsqC1qbndEiYObWT4Uu44bdp2i4rAELMkahACG2IIjUV6eHXLiWGtTDEglT1I1JPXvbnlVeJp2C5LZa+B/8AhdtIxGJslzBYXluIyyoIyjNljWcwHPegO1Fnhdy3+y4rCpcDCP11zKywZBBmDMEEew9aCwnYixdtm4cUuYnu/q3OWDBV5AaRBG3Lxqn9peFLhX9Et1bpOuZVKga6Azz8KkeV6UMXN7XMwXHLDEaHxUgj3EaGiximVzlJGi7ewUt4fxVkOpmdwZIPuprhHtXS9x0uIAe9kZWgbZipUHLyJBJ26zVyTWjGqnUkz0cUedTPKneHwQKBrtwKTqVy7D95idD7AaXcSwti0gu23zidvSK0nplCAjxBpfc7Qabb+Mjy5VXK3sLk4hXpALhC+qAfuGsae/2UGXhj7ZFa4K6C5IO4294rS4+p9tFRIjrhvaO/au2rqsC1pCiZgSqqQwgAnT1ztVqw36VLiiHsqdzKsR/9OLI68xm98Vz221T23mpzOOxHj5tzqWC/SfZLLmtuo9JZO6wFS3Dbx9fUdR5VO3byw1hgCwc4fGaZSe/cuqUWRIkjMelcsz9Yrw3ddtKJZpLqD4K7HYsP2twps3ct5Zt4BVAaVOYC4CoDASdF26irFh8db+lIFdSLeEJ0YHRnTXytVwC3iwdAx+MVKuIOsEaiDGXUHkecVcczWn50AliR9D9kxGBw3jaQ+agn4msrgmH49iEUKly4qqIAFy6APAAPFZVrO+37inht3Yr/APNNxSQvc7pJA2AiZGUb0kfi924CHclecafAR8a2t4cG7pJkMN9dVIA9lTWuFX2AlTGmmg8DpP3UKUIdg7lI04uuW8EX1VUAAdIk/jQi3IZSDqpB8jNNcfZJxVzTZPb9QD76XJaG2lXjdxXoOnKlRLjP6W5H2yfMk1DcJiivQyZI10+6m/Z7s4cVcyxlQCXaCQo5Dfc9KlpC1IprmaJ4dg/SOF5c/Z7f5VZ+M9izZbvIVTkysWVvedj4GKO7J9iLrl3tZWAAGpCnXUnX2Hn99SfEJR03Lhht29gG52aGXLbCiY7zEzvzMHxrfiPA8Tatd60VCxm1GizEjqCfrCnXFeGX8O8XkKjkwgo3hI0kHSDr5irSt5b+DVS4ZghVkzKrkcihOmcQIB0bYkaEc/xpWrN7jGMbj10OUi3XrWVuvLHvIonX1lEQdemx8IPWrBfwyAsGt95TGaCoMgGY5aHatrfZ/My3AuSNQ+WDGxK/VO8QZp0eIXUXPC60LFhMAb2HRXvW7eYQVWAYIjJ6515RFUQq+CxLhGzG2Smo0dZ+svQ7+Bp56Bkac22mWZAM6AD8x8aB4vgMRdvFrdjOPWDW1ncz3wNSwM+MRyosbp6vRmZqy0YUXHRHORrYstna3mCqXN0A5WGYDYa9G5Cgnxl5MUhyrlZc2ZmctkOsKJAAkt1pv2Tt5sJcDBgSltSI1/pMRoQRPPn0pXxDA3HRby3BbRLQQlwxUkiQCQIUd4DM0CSNauWzsCKXNQl/8zXnRnQW1Z1EtkkLBylgCTG7HWdhVm7NxcRHJJIGjHVjlaC0kEgk/DSoOA4QWsBctX7WbMRolwByFAzBSsz3gRodfZUXDOKpZRYBQBMwtsSzAMxADPkH1vCaXPzJqK6hR0YyvNiLHpWsPh1touaLxuqxIDMwTJlWT0A6VXe0jm+ltr30bPcQXVeznkKRLLekkZgSm3jvNNXyYrPbKKUulXzSrkG2CAxCvGmeII2NE3rKWUgEXACylQoUygGYoJIiDMkgDx2oPFpUlqaIQSlcmclu2MrkTNEcJ4i1p8y6HY9CNjInWenOnfaLgBdfpGHl7ZEsBGZOpZRy6kSBVVzxXQg1lh9RM/4U7RLeukkz19gr1zpTnguFW8pLKpy6NyPhqBMxNatwH9Y+sW1ggnczyEVSyxT5X0Blgk6a1sV4a7lINPV4G7rmt95fAgx4HXQ+FVxiQYgz0jWj7F4qQyko3VSQfMVeRPdAYn0Yc/DLyb2291apcjfT2gijsN2qvLo4W6PEBW8wIPvFGDimGvaFjaY8rigD+IArHiSKytz6r5GpOKFYbTf76ixONRB49Bv76zjtn0LAK24zSCIg7RHs3pULubkI3psMdq3sBPLTpBDcSdtFAHxPmaKs3iB3yvkJ+FLvpGX1dK0gnU03w7E+JWo1+njll9+YfI1lLQ617VeEi/GYfgMRFxzHqqWn3bCpn46w7yklSNARMHmD1iDUy4dFz5ddlYHSPAkjw8aUY3ERKKRBjNG3WlKMcktiW4xJMXxu7dTIzd2eQifbS1BJg8/yKkVl/CtH36VrjBRVIzOTk7ZLhLhB0JB/O4rsv6PuJ2bmEyKAtxP6QaSSdnHVTt4QR4ni1rVvbT/gPFGw19LgO24+0v1lP53igyJBx1VHclsqRBA18JB9orzhPDEtXSUQJIg5ZjfTTbfpQyYkFAwMqQCD4Gg7nGJzd6Mo6qAx0kKfmOvwwTjY2Mq0LBjuIJazi4QVgZgYIOmxB6+NUviOMU34w9lcpRT3EAE6zy05e+ahxOMbEXhpBMDedBz/AD5mrJgMB6FCA06kyYrN4bmtTVGSx69RRY4DdbV7dpR4oCSTTUcBTLEKAZJ7oDEnSQVPTqDy6VTu2nGz9IVVAPoxEnUSYJEbcgPOhOzXEyb9s5hbJOXkFMxKEDTUbdCPJq4VpcyYqXEObpl+u8GsXy1kKEuKitbuAROrAq0biQPHXTbWrYceiuFbinuyGEgEMNonTlz0NXzCYpB3c0Ny8fYedFvw8XGDE5eohTm8xIoIvSino7KBwJri3SSH9EUPKELC47a5e4GAnzpBiMNedJtaMqgBpiJS3oDvqPzrXScVhgLDkRpeuwI/4jqINCdnOGL9DzFQXcaEGDAVVEH+yTT+Z8ti1XMb9gcCHwSenRXbM+bOqtrJB3HWaS/pC7Lvde/dtgBbdi13VBDHK7scgCwdIFW7s9dt2rWUuBDXJzbSXYkTsSDI35Us7V8SvIt1sNcQnIMqFQZIPej6zEjQQBBG/Rjkkk0Al5mc77Cp37xiCEUeIlv5VdcXePo3BzZcrTLCIg+O1VjgvGsZfN3041CQk2wozFoHeIkifGKe3L63Q9uDtBMGNdDqNuY1jYxtQy9ptjEc14Dx1sNeFu4SPstrz2Mnr1p5xnsrhsQpuIwsXNyQP1bf1l+qfFfI0o7Q9iTbsNdS6r5NcsMDH1gCSR+9EDnSLD9oXFo2mMg6Az3h4eOn55g/D8R+JhdPqN8RRXJlXoEcJwy2mYvcXT1cusnaaKvccUba9B16TSTI0+G4PIidxUjH21oliUnchUMzgqiT/SWZ85EezTyozG4MejW6gGUmCAZyt49J+4+FLBco3A4uCQdVYQw6/wA6ko9gIy11Is1auZirPwzsSbolryqp2KqWJ9oJUD40Px/sbcwwFxSLtkaF1EFSdhcWTlk7GSOUg6VnWSDdJ6ml3RW71jTu+VZhwUYZ1iR5ii8OFLrmICzqTtVofCWr+4BEafypjy8ujKWHmdoq2K4SVGdQWXmOY/EULbwbXNtJ6/hvV4+hgKFGy6A8yPGocTYTKJWYBgR7BvUWZkfDqyiXbBUwdxWV7jLhNxvb+RWVqSZjdWW3G2QEJJmPjANVO+2hPWrhxId1pgALz8SfuFU9+QO0yfZpWThdmOzg9o86PtsrzIOgkkR+eYo/AYRGYpaIYHUT7pBmjhgreVgbSgnRgHIOkHSZHKnvJ7hax9bEgKKJEk+OlDjFGauN/gNpQsW80gaksfZoGXzmq52mwgtXEUBQcskKAAJJ0PU6b60Mcik6DljcVZe+zXa4HBLaMl0OT+zupk+GnPah7mKUFiBBYknnvVL4BefPlTdhHKr5w7ArZXO8O/IDYGY0J3Ou9InjlzNJ6DIyglzNaj7szYGUvux0npoDA8xTrF2Ve1ct3CArqynwkET7RM1VsB2iyZRdC20aQGBaJEaGUEe6fhTO5iQt63bgO1xGfOzHlsAsbdII59KGXljoL9qVsq3FuHpbuZFzMAo1JEqfszvtH49Q7diNANB5034zYKXYMbA+yZ0k0Abq8mB9n3daZCfkXMw1w85yfIrrsXTsxxyUIb1kEkyASOuuhqwW+N6/WjqRp51zHD4lrVxWWDGpG8iBoY8D7tKvOH7QWGA76qejGDznePzPux5ajLyj1gyuNuL+TC/pIuYZwNWN25A563GI+dR9l7xOFt+Cx7P561Bw/FCBooJcMYM7kHQwJEzUnZW1+qI5pcZfIx91OirtMyN0CYngt3E4dDYui3dFy4/ez5HVrjEhsuokQZAPTSZqldpsbi8NcIuHMLg0ZTKypKNCmCozg6aA6bmuvcGtD0Frb+jTX+yKW4vs9YxViL1tXOa5lJkMP1rnRlIYeyYq/Ls1oFGbTs4JiOP3bbSjENM5ploIEDp5Ux4X+knEWpzLbuzuWUhtyZDKRrLHeaTdp+GGxir1vLlCuQBJMLuup19Uig8Fhi5jkNyeX56VteODjqhbyS5i5cO7TPiHCwwJP2zlkkAiInntzE66Vb+G9hcGcxCnKd1BjmD6wGfcAxmgRppvTuyeHH0q0q7LmaPEKdT4zFdEsYkJeYDYHKQOg0Hv086w5YeHpj0HLI5+1qVbtJ2ItwFw1sg5XdibjEd0DSHmCQdCCNoPUUDG4NrZEiAQCCdjoCY867aeHY02WBNn0pZvWPdyGYEKB3vaK5/2r7JYjDIM6s1iMvpASVBA7uYT3ZOUiY10E07DKS0kDJRexSq2Q60OHPgK3FzxrXQiy+dk+IllyTt1naP5GrlhEDI6tqLim3HXMCNa5z2HsF3uNqAAFHtaZP8ACD510fFkIqR1HyJrkZoVk0NsJXFHHXGsGrRwcA21OxGm5jTw2pJxyxkxV1eQdo9hMj4GtsBZjvEmOQkifb4VtWOWWlEjyxxJykWe5eB2rU8NunvsB6KBDZhqSSMsfakE+ygMNc72U7gwRGx3jxMb9KZg7DmTAAkknoBuT4CkSXJJxY1S54qSFFzs1bYkzvWVZ14E0d+7h7bc0uXIdemYBSAY13r2py5veL8TD7igY1HuksTr+dB0pVfskmI23mrA1wKPV16/negMUsnN5+FNxZGtAZ4r1NcDhvRMIPjVoOJDCIAbx3PsNJLY0V4zAHUfMezcTymm9ywEAaM1siUPMQJIPQjmPYRoQaqUubVjYQpUg67jRbTfZRPhprPSqRxUNdvFgNwKsvFQyLaYABGYyuuuilSTzBBbynXQ0pxQytH1dwfA6j5x7jQwuMrGThzrlZt2ew6Wrga4wGnQn5CrhbDXnS3aE58rekPqqFdSSefu8RS/s12KbED0t1jbt6ZYAzPqZ32GsTV+w9rDYdPqItshJYagsMwBPU6HWmc76mHKoJ1E3w/AraoEuKLgX7QU69YM0aMEilXyjMohSVWQOoMSKlsKGGfdeX73SPCosXeJ23J8tB+MVmmyoKzm/am+Ri7qszEaRA1WRmG3t5+NCW7rBSGDEZdGUkwvVh7DHSie3EnGBkGaEUMOuraH3CN6T2sRp3dO9J07u+5HPUbfDer5eaKPR8NNKKXp+aDM2VbUaESDqRG5GVRqANZmefKojbK7NMD1TrOmoMBTM8oJGmte4O8znIAFhW9YaRmDCCFnpvPumRPZxJdQNSkkRyzFDpuOk9D81uMom2OSErV6+owxtt3ud0MSiKZWTzOYNGq6fWOlG8CxuIsgm1D5Xh7frFjOpH1pGuoBq29i7Cv9IVlDd5QZG/dO486O7FYK3+1tkXTFXVUwJAB2B6a1rWJu2up5XLxj8sKVR763f56i3s1xYNbAzQVJGT6wXMchIjaIE7aEUbw3GA217wmWPm7EfA1R+2NwpxC/lJVi6kGY1yIYEHUNJ9YHWOtT4LtKLuUXGFq4AAGmEuAbESMo189I6UtS1pmjNwbUFlhs+nVfzKL+kzEZuI3Y10Qadcg+NJcMuXfc8un86mxbAubkks25J+XuocTW+OqOZPR0WvsNri1/qn5qPvq9YOx+0lSOh9oJL/yrnnY4xiUIOs/eK6kxAxFnUSyusdYUNPuk+dIyLzEi9ApL9sCAw68z6xnn1JqLtjba7wm6E5IXzQdBbBvT4TkC/wBqjiaq/G8HjLl66q31XDXLT2imZj61tlLFMsTmMyGmBQzaVNsuKtnFSQda1LCtsXhWtXGRwVdSQw6EfOvLFvOwWNyBWv3gHSOxOGy2rYHTM3iW1+UD3VZ+KvNsH7LD8PvpT2dTKnTYfn404xSSlwD7JPwn7q4+TWdm2OxzjtbY/bWPIqje3ugfMVFg7sOhbYMCR4A9PZR/adg98EbrbVSfNv8AEKW+yvScFirCm92cnislzrsWIcMwSS/024QSWKhAXJOp7xXeZ3WoX4+lsEYVDbkQbznNeI6KdkB6L5Ckap1ohNOWvs+Q5e+nw4PHB3VsTPiZyVWZIP1SfExJ8TOteVMMQ32fjWVrozWKvTKw2PnoKjBGs7UPbOsV6r15Xko9VGQZgb2Ulfzrt+fGn+AvzauI3eWBpziLjZgYmRqo/rcwIpDguFPc7w0AEa7tOwUc9efhTi1cWwxViNdDHuJEedBKkxkPfsbdpL0raCxkKlhpqTz+DAczOaSx1qTsrwtMTicMl0FkOcMBzyKXAnoZIqLjLo4UqwYl7hMHmzNqRuNEU++oOAcWuYS+bgAJ9GwtbQrNALMJ1hQ2nMgeNFGNySK4iVRk0dlx17C4dR6S4LY2UEwT4KscojQUkGFwF97gfE3SbjK2W6xRVgQoWFQe4kmuX4ziD3GL3HZmJOrEkn8B4ARW+Ex0NmMt11Ibz9nXTwNa/DOMn3O2PZCxbX1EAAjYCNPMUsxLBZ6mduvd1j2KaD4D2ltXc1tSYWMmeMwGoSfAgkeB06Uq7S9ovQ4gpkJCoDMwJYxEQeTfMVz5QblSNsXoVzE3PT3c+VMuY6gqXIEKJMaTlJEzE0NieEjMSCBrPIAxHUgzPL21twm6ouFWgh2lSRIkzmHQaiY8abfQ1NslNCCQRJiQQD1/DbShyeTY7HC521FSSr6CPD4Ur6Q6kC2/ejquk6npp7KFw94A+B2ELrrOxG0Ej2x00cEDvyROQ8j/AGo7oAHv58+Tzsz2RR4bE23CgSqnTODOpgzlg67EyPeSbkqHznDBOUm9NPxFv7Dd25ip2FxfLLTPsCn7F6Q73bty55mP8NLBcFvCYplADZWExr3gESTuYzAVauz+EFvB2EHJFPvIzH4k1uhseVm7d+hyjt2gPELqj1ibZEyZHo0ECOUiTP8ArX8bw10y57cEDQ5D3uZOY6EwdhPOa7HxHC21vO+QZ2gEj1mgQAaEvKjoyXFVlP1dIMHqdoI33FYuS26Z28f6jyRjHl0Xv91HHyojUCDJiQY33G5+AmdKacN7F+ntZ8/oemVFJbX66mPCAI9tXLD9nsNbcOiNOwlswH8Wp8zsPe9t4YGDuedFjjKLsDjOMhmXLFfF/n3KFgezDrdXIisQRqqgR7env+NNrl5XxaQ4PoM2igklj3HnTZVPLck/Zp7xnOmHuDDwtyO7oOomB1yzHjFcqUFCGUwZIJYfW0BAyjSOkzzopuUQeC4SGdNylXavudGwnFfSXGULKDIVZSDIZWJZgYIAKwImZ8DG2IRpOhOp/OlUvhnaNrROUruJ17mnKAJK7kER7tat2A7S2boUMSjtMDKWDQd10mNNjqKzTyc/taDcv6dPDrHzL3fyKf227OLd/Xhe+ghx9pRsxHVfl7KqnBezjPdDkqttZbWZPQAdJ+Rrsd0W7i91ladtfkD8tqqHZdxavEupyrpAGoOoED8OcU1ZpLHyr5mWGDmk218A3g1uEykEEbzpI5ETrFT8Q4iLVtrh1y8uusR5mpu0uPIw7PbaSgBBOoIkfMSP9KonGO0rXrYQoFOYEkHQwDy/O1FHh3OcV0Yp5Ki3W3Q14rgI/XW29JZc6MN1O+Rx9Vh8dK84ZgEuSC0GVHLQEjM7DcgCdAPKoeG8ReyZtwZEMrAFXHRlO/zo7GXLT5WSyLTa5lDyk8iqnbnpNd3CssH4fT8/K+hizvDOPidf39Gv/S+VgLWAGMHNBgHTz51qzHkB8TW1xup+VQNcPU109jk7mxzdTWVHmrKGyCc3By1jn0p32b4cjj0lzkdF/lS5MDMcpIAEcz8tjrT/AAii0ABuNZryspKtD00dxxkjWIJ9UdP5+NV/jmEM5uW0/f8AGnq4tWGh720dKT8d4kqpkGrtH9lQd/eaXFdhsmV7N3vzrR5vS/56R89Kjw2DJtsYzM0BR4511HxHn1qz4zDgYcqEtu1tSNfWUAEuQQQZGrdJ3rTDR2Zc78tFZuaR+eZrez1n26eIgDrzqW5igQBuPIz4jaeUiNKgN0fZn2mfvPzFaqMQbgeIGzfVwAYWCPAk7eNW57djEML1wuy5crZdyACApA1Gp1M8h7ao6HmdzRvC+KGy8jVT6w6+zxpGTHfmW46E60Z0KxwHDejhbKoYBUt3mU8tYJn30BiGw+FcC8cwYM5VVY9NSQQd1JmnXZvELiFkGQIObrPL26VacNgrIbMEXNtmIBb+LesftPVGhZnjVJiNcMbtoDD2QIa2xhQDocwLazsOdS4jHd6HzZlJHKQRoYirhgRuev5++g8XaEmQCJ5ifGmuGhm8Rt6nPeLX3OGfuggOoLaz6yiAQYOoE/6U+4jxS5ZQKGmFJIL3oAA5xck8/KpuPcLW5hrltMqf7TbSVYXD7JynWkPGbpaxecnU2niOXcaAPOhfYJJPci4Hxu/iMOlx3C5p7ttVVYzMBrBbYczTIXojTbwX8KUdk7MYOxv6nP2k00uLQPR6DCLE8VI0/kPhXjdpfR5WacsEMBJJ2yuo6iGBHPMDyrW5hg1G4fsz6Qg3PUHLmf5U2FA3TKlju2F64PSKHVDmAGSQY2OeN9OsaxyMiYR3Ntrz3A2ZxKzM5oB2U9Dt4dKs3bHiaWlNhAZKwWA7tsEaADSWI102EHnVTVz3STkbIGzOoBEA+qBowI9p+VZ82r5Xqeh4FPk51Hl7e9fL+v7BGJ4ctyWUgFYgsYEGDJTNIgxqsbTSqxiWt3Mrjczqe63QkEHWCdT18KZYi2MizmDEGBMToZMkaAKRuOYNLeIyWlgzKACG0kDWBBJBJ7snqDvWfH5vKzqySg7W3r+35Q7bBrvbJAYE5J7o13kk666SRvr0rLXEgph4VgekMIMd6B3SNOmhEVDwnGzaU3JcWzAGZpAy6ZRI5gHToaVcUtXCTcAQCIAGYzC9RoTqTr1pcY26bBnBPVq/zvv66FmvPKNbOisCNuR5rmHWkl7sojDR2HuU/hS/BY9hMBp2OXVQNtwev3dIL84vKJM7AkMpU684JmNtYpylkxtJS9Dm5uCg48y1vfv+wHhey6oDLlj1gAD3a/OgeIcPa2ddR1pxcx5jfSlHFeMqBG7dPx6V0eF4ziI5NXzX0OLxPBYXD/LXUXZKiK1Hh8cCYfSdun58amvEDU7fnavTKVqzzbi06I8tZQT4kkzMedZVWFysYYYZ0ZDpzVujA6GoxxkZSLsqy6EDWfEeFR3cQFPT8/Gg8S+c/nX2D8++vLxSe56GV3oFDiWYEiF+LfhPuNLi8vLEkncnepfo8CQek0/7MdmfSH0twdwHuj7RB39gj3n30cavQCbpWx7wHBgKHMglQF6qIOo6GD7qj9F9HJN1S9sqyAqYAzqyd4E6GGPh40+TDgVrjODfSU9DmyyV72WY1HKRJ350zYySm5M5uBW+Wi+M8O+j37lmS2QgBiMpYFQwYrykHahRTkAYBW2WtgtbqlQsZ9neNXMM+a2dToVPquPskHTNvB03InUEdM4f2mS4gfK4B5rDDxBBIZSDyMmuQ26c8G4y9l8wlgfXX7Y6j98fEab758mO9UMjLozq1vtdatCTcbKobQ2nMcydI6da8udobbqLgLvmJAXKAevqk5gNeY586SLiFv2Zt99XGh/PMdKKs2ioEjXaedZ25bMNJbgfGuIXL2FukKttcpJCkksAZgmBoQNQAJnnQfGbn7CxPNFHmVH30ZhbWfDMPtI48wQKWYrDXMRgES0Jd8oA5nKc5A8cqHSiotPUb9nEH0Wxp/s1/H76mvbmouDyuHtDpbUf3RNTXBrVUVep5YIDKSJE6ij+KcbAXubjnyHifLal40pJ2kvEhbYBJduQ0hYPeHMSVkdJo01FWw8eN5ZqK6iS9fW/cuXJQsRcYhg0aQAqsBqQux02ob0bXHyl1MKNWeVOmgGwlQxgcpNa4W5BLN6tyZVe6OoMTESJjTlROHJAlcraZQGYCJAGuaM0A/VIjQyJrC2z2UUoR022T7e79v6sz6fmuK1xiRlyiCslQIytuQSZ3120otcIujXUJMkgGVY5tc6yN+uZvcNKECmTPMltYUkesYJaQTAPOCfGvbhJgkkJBOUvqQNAM3iZ0IncwRNKpsa1Ho/dV/TamYCAFGXJak94jUiYXMU1MRG3Mx4lJi80g5s2b1IEBjIDd4b76Rz3ry9cPctszoqCWBW4ANZUnUNB06a7AVEpzW82U5TIuP6x9oWRGp/1qtOhKuPm01+G+m/V9lb2omsYcwSmW3kXY5e9IhxruNCdRpB1EVDdxBIALk93IM0DLI0UmCGGhA+JqS7iE7kots6eklZBzGVISZJ/qkHlyiocLjIPdUs2WGzrmCAMYKHcjwInxqKLRE+ZNvXsnXpvrvuvX30VziTuoBRv1Z6CCpjVZ3iZE/ylYBVovIof1c6NJdZjPuZWRIABmYGke2kvFeFPYYBhowlTpBHSRzG3+tei/TM0X5K179/7Hk/1rhHBrJF6Pp2fuXb6fsL3Ws9MYAOoFbE1oRXaaPOGd2srWK9qEIUbwE9TvW4vKo2qNNPz8am4Xwx8TdFtNzqTyUc2PgPwFeaqzuN0rGPZvhJxVzYi2urn5KvifgNeldItWAoAAgAQANgOQFa8L4Wli2ttBovmTzY9SfztRgt0xKjDObkxZd4pZRsrXVUnbMYB9jHunzpjh7mXVSCCQZ0I6SDy2G1Q3OCWWbO1pC/2sozecUHc7JJmzWyynwZl/vKZqAiDi7JiMZ6V1b0ZWGghWJVWCxqdDCVPh8BgiQGW+g+1nUgadMhO9Wjg/DrqAi8wfXSSWO53JA5RprtvTP6IvNV8qq2J5cn+ZfL+pyJLbTBVp9h19lTrgrh0CNJ/dI/OldXXDqOXlWwsr0ouZjU31OQwRup8jW9q6DXWbmBtv61tWjYsoMeya9scKsqcy20B2kAVOYNMoXCeJAd0lgpMsEbKW3kgj62p9tdDsWgFUCYAESST7ydZqQYZfsr5CpCp5CTyHM+FJaV2M5nQv4Mv6lPP41Su0bZcH6KSCuJZQQYIyrcIIPLar/w/ClLSqVYafWBB8dCAYma5324lbl1RtnD+MslsafxNVIKO5euH2stm0OltB5IBUlwVLZtwqjoAPgKx7dCV1BiaU4+0WGhKsNVYaEH8PCnRtUJewvSmRoik000Uy7cKGIhpIiCRlIA7k7ydCJ10iBUVjGgoQ4B0yqJMCB3joCQxhRJ00J5CLXdwtCYjhYff4eG08j75pb4fszq4/wBSW0o/FPX8+Ijw9yHLdzKIYhSQBqF0ImDrGu/iamw2FVwwa4qTkAtoCM+QQToCeZMnc5jBjSe9waNo2gAjbfYiOvOaWsjFX/c0MgiBsF8NpiOZOwNZp4pQ1O1g4rHxOkXW2tbdtwl71sqSGaGaCDm1j61ttMw20Y0RhMMbmdVPdUklGzjX7Q1JzQfVJPvpd6QKZVhoF5nKAdCPVDbzzkePPezauZMockue6QFII5hSbecRA0Bpapbs2TjJRqK+O9f2XxGWHsgm0IVbjksLmeWkgiGB5yQAOfKo7ln9YzFnBTR2GQ6EbjmZkGeWkHQEBpgXYd0oxAzDS2D9nviNdYHI8+Yoh7BCoFOh7r5z6MEjUqw6gzDnxE6CASfcpxSl66bbbvrtpstr+JDisEui5gcsyXzAGROk7E7wfDeKHxPDVurkzan1WJkAfVkgaEbGPGpsKBK/1+pY5QNisjMAOYInWKnvXVF6bZTIRELLA6mJQiY05AkbgVcXKLtMmaKf8NpvRlIxnD7lpmV0MqYMaj2gjlQuerviL8KrGQQABzzEHvDXUGCND41no1bdQdJ1APzrv8Px7yR8y1PFcd+n/wCHnSej2KTnrKtjYO1P9GvkKytP+LXY5/hMprbVe/0bIPQ3TAnOBPOMsxPTWvKyuZE35fZLotTCsrKIyG671ItZWVQRvzrGrKyrBPK3Fe1lWCeipFrKyqLRKKYcOGg/rfca8rKWN6DHHqCP7J+6uK/pEP7T7l/7KysqPdhR6HSDtXl3esrKEo0NamsrKhCK+ojagDWVlNhsVIkwqg3FBH1h86TdpzGNu2xome13Pq62yT3dtSAaysoc3s/nY6v6Uv4z9PuhdhNLZbmGAB5gd7QHkPCoOIf0S/17n/ah+ZJ99ZWVkfsHoMP/AN5f7vsDi+3o1fMc/pGOaTmmEJM77k+dE4Jj6QCftH35t6ysrFPY6LXkl/y+4zxuHUHGAKoACwIGmjbdKA4/aCXrRQBZyTlEc06VlZT5pcz+P1ORGTcY2+i/6wAeIMS5kzNzn/y63fZvd8qysrbg3l6nG/U94ehrb2FZWVlOOWf/2Q=="/>
          <p:cNvSpPr>
            <a:spLocks noChangeAspect="1" noChangeArrowheads="1"/>
          </p:cNvSpPr>
          <p:nvPr/>
        </p:nvSpPr>
        <p:spPr bwMode="auto">
          <a:xfrm>
            <a:off x="63500" y="-90170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4111" name="Picture 15" descr="C:\Users\Maria Isabel\Pictures\tesi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1656184" cy="1240539"/>
          </a:xfrm>
          <a:prstGeom prst="rect">
            <a:avLst/>
          </a:prstGeom>
          <a:noFill/>
        </p:spPr>
      </p:pic>
      <p:pic>
        <p:nvPicPr>
          <p:cNvPr id="4112" name="Picture 16" descr="C:\Users\Maria Isabel\Pictures\tesis\untitle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08920"/>
            <a:ext cx="1008112" cy="840093"/>
          </a:xfrm>
          <a:prstGeom prst="rect">
            <a:avLst/>
          </a:prstGeom>
          <a:noFill/>
        </p:spPr>
      </p:pic>
      <p:pic>
        <p:nvPicPr>
          <p:cNvPr id="4113" name="Picture 17" descr="C:\Users\Maria Isabel\Pictures\tesis\untitle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1135013" cy="1135013"/>
          </a:xfrm>
          <a:prstGeom prst="rect">
            <a:avLst/>
          </a:prstGeom>
          <a:noFill/>
        </p:spPr>
      </p:pic>
      <p:pic>
        <p:nvPicPr>
          <p:cNvPr id="4114" name="Picture 18" descr="C:\Users\Maria Isabel\Pictures\tesis\untitle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412776"/>
            <a:ext cx="1257300" cy="1333500"/>
          </a:xfrm>
          <a:prstGeom prst="rect">
            <a:avLst/>
          </a:prstGeom>
          <a:noFill/>
        </p:spPr>
      </p:pic>
      <p:pic>
        <p:nvPicPr>
          <p:cNvPr id="4115" name="Picture 19" descr="C:\Users\Maria Isabel\Pictures\tesis\crecimien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72618"/>
            <a:ext cx="1761332" cy="1410469"/>
          </a:xfrm>
          <a:prstGeom prst="rect">
            <a:avLst/>
          </a:prstGeom>
          <a:noFill/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51520" y="3588642"/>
            <a:ext cx="720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000" dirty="0" smtClean="0"/>
              <a:t>Ventas </a:t>
            </a:r>
            <a:endParaRPr lang="en-US" sz="1000" dirty="0"/>
          </a:p>
        </p:txBody>
      </p:sp>
      <p:sp>
        <p:nvSpPr>
          <p:cNvPr id="21" name="20 Flecha a la derecha con muesca"/>
          <p:cNvSpPr/>
          <p:nvPr/>
        </p:nvSpPr>
        <p:spPr>
          <a:xfrm rot="2417142">
            <a:off x="900273" y="4733889"/>
            <a:ext cx="648072" cy="360040"/>
          </a:xfrm>
          <a:prstGeom prst="notchedRightArrow">
            <a:avLst/>
          </a:prstGeom>
          <a:solidFill>
            <a:srgbClr val="CC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116" name="Picture 20" descr="C:\Users\Maria Isabel\Pictures\tesis\client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9921" y="4669110"/>
            <a:ext cx="1463051" cy="1280170"/>
          </a:xfrm>
          <a:prstGeom prst="rect">
            <a:avLst/>
          </a:prstGeom>
          <a:noFill/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989961" y="4567063"/>
            <a:ext cx="720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000" dirty="0" smtClean="0"/>
              <a:t>Clientes </a:t>
            </a:r>
            <a:endParaRPr lang="en-US" sz="1000" dirty="0"/>
          </a:p>
        </p:txBody>
      </p:sp>
      <p:pic>
        <p:nvPicPr>
          <p:cNvPr id="4119" name="Picture 23" descr="C:\Users\Maria Isabel\Pictures\tesis\administrac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295" y="3429000"/>
            <a:ext cx="1720785" cy="1609527"/>
          </a:xfrm>
          <a:prstGeom prst="rect">
            <a:avLst/>
          </a:prstGeom>
          <a:noFill/>
        </p:spPr>
      </p:pic>
      <p:pic>
        <p:nvPicPr>
          <p:cNvPr id="4120" name="Picture 24" descr="C:\Users\Maria Isabel\Pictures\tesis\administracio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509120"/>
            <a:ext cx="1224136" cy="1218695"/>
          </a:xfrm>
          <a:prstGeom prst="rect">
            <a:avLst/>
          </a:prstGeom>
          <a:noFill/>
        </p:spPr>
      </p:pic>
      <p:pic>
        <p:nvPicPr>
          <p:cNvPr id="4121" name="Picture 25" descr="C:\Users\Maria Isabel\Pictures\tesis\rentabilida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7658" y="4823618"/>
            <a:ext cx="1356830" cy="981646"/>
          </a:xfrm>
          <a:prstGeom prst="rect">
            <a:avLst/>
          </a:prstGeom>
          <a:noFill/>
        </p:spPr>
      </p:pic>
      <p:sp>
        <p:nvSpPr>
          <p:cNvPr id="29" name="28 Cerrar llave"/>
          <p:cNvSpPr/>
          <p:nvPr/>
        </p:nvSpPr>
        <p:spPr>
          <a:xfrm>
            <a:off x="2699792" y="3356992"/>
            <a:ext cx="864096" cy="2664296"/>
          </a:xfrm>
          <a:prstGeom prst="rightBrace">
            <a:avLst/>
          </a:prstGeom>
          <a:noFill/>
          <a:ln w="254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Flecha doblada hacia arriba"/>
          <p:cNvSpPr/>
          <p:nvPr/>
        </p:nvSpPr>
        <p:spPr>
          <a:xfrm rot="5400000">
            <a:off x="4644008" y="4941168"/>
            <a:ext cx="1008112" cy="1008112"/>
          </a:xfrm>
          <a:prstGeom prst="bentUpArrow">
            <a:avLst>
              <a:gd name="adj1" fmla="val 15552"/>
              <a:gd name="adj2" fmla="val 19331"/>
              <a:gd name="adj3" fmla="val 26890"/>
            </a:avLst>
          </a:prstGeom>
          <a:solidFill>
            <a:srgbClr val="CC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5868144" y="5661248"/>
            <a:ext cx="936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000" dirty="0" smtClean="0"/>
              <a:t>Estrategias</a:t>
            </a:r>
            <a:endParaRPr lang="en-US" sz="1000" dirty="0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3787319" y="3789040"/>
            <a:ext cx="0" cy="864096"/>
          </a:xfrm>
          <a:prstGeom prst="straightConnector1">
            <a:avLst/>
          </a:prstGeom>
          <a:ln w="412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a la derecha con bandas"/>
          <p:cNvSpPr/>
          <p:nvPr/>
        </p:nvSpPr>
        <p:spPr>
          <a:xfrm>
            <a:off x="6948264" y="5157192"/>
            <a:ext cx="504056" cy="288032"/>
          </a:xfrm>
          <a:prstGeom prst="stripedRightArrow">
            <a:avLst/>
          </a:prstGeom>
          <a:solidFill>
            <a:srgbClr val="CC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7740352" y="4649405"/>
            <a:ext cx="936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000" dirty="0" smtClean="0"/>
              <a:t>Rentabilidad</a:t>
            </a:r>
            <a:endParaRPr lang="en-US" sz="1000" dirty="0"/>
          </a:p>
        </p:txBody>
      </p:sp>
      <p:pic>
        <p:nvPicPr>
          <p:cNvPr id="27" name="26 Imagen"/>
          <p:cNvPicPr/>
          <p:nvPr/>
        </p:nvPicPr>
        <p:blipFill>
          <a:blip r:embed="rId11" cstate="print"/>
          <a:srcRect l="40305" t="27185" r="40084" b="52742"/>
          <a:stretch>
            <a:fillRect/>
          </a:stretch>
        </p:blipFill>
        <p:spPr bwMode="auto">
          <a:xfrm>
            <a:off x="251520" y="1340768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Interno – Capacidad Financiera</a:t>
            </a:r>
            <a:endParaRPr lang="es-EC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1069698" y="2294870"/>
            <a:ext cx="504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G</a:t>
            </a:r>
          </a:p>
          <a:p>
            <a:pPr algn="ctr"/>
            <a:r>
              <a:rPr lang="es-EC" b="1" dirty="0" smtClean="0"/>
              <a:t>A</a:t>
            </a:r>
          </a:p>
          <a:p>
            <a:pPr algn="ctr"/>
            <a:r>
              <a:rPr lang="es-EC" b="1" dirty="0" smtClean="0"/>
              <a:t>S</a:t>
            </a:r>
          </a:p>
          <a:p>
            <a:pPr algn="ctr"/>
            <a:r>
              <a:rPr lang="es-EC" b="1" dirty="0"/>
              <a:t>T</a:t>
            </a:r>
            <a:endParaRPr lang="es-EC" b="1" dirty="0" smtClean="0"/>
          </a:p>
          <a:p>
            <a:pPr algn="ctr"/>
            <a:r>
              <a:rPr lang="es-EC" b="1" dirty="0" smtClean="0"/>
              <a:t>O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P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17770" y="1340768"/>
            <a:ext cx="504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L</a:t>
            </a:r>
          </a:p>
          <a:p>
            <a:pPr algn="ctr"/>
            <a:r>
              <a:rPr lang="es-EC" b="1" dirty="0" smtClean="0"/>
              <a:t>I</a:t>
            </a:r>
          </a:p>
          <a:p>
            <a:pPr algn="ctr"/>
            <a:r>
              <a:rPr lang="es-EC" b="1" dirty="0" smtClean="0"/>
              <a:t>N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r>
              <a:rPr lang="es-EC" b="1" dirty="0" smtClean="0"/>
              <a:t>A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D</a:t>
            </a:r>
          </a:p>
          <a:p>
            <a:pPr algn="ctr"/>
            <a:r>
              <a:rPr lang="es-EC" b="1" dirty="0" smtClean="0"/>
              <a:t>E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P</a:t>
            </a:r>
          </a:p>
          <a:p>
            <a:pPr algn="ctr"/>
            <a:r>
              <a:rPr lang="es-EC" b="1" dirty="0" smtClean="0"/>
              <a:t>R</a:t>
            </a:r>
          </a:p>
          <a:p>
            <a:pPr algn="ctr"/>
            <a:r>
              <a:rPr lang="es-EC" b="1" dirty="0" smtClean="0"/>
              <a:t>O</a:t>
            </a:r>
          </a:p>
          <a:p>
            <a:pPr algn="ctr"/>
            <a:r>
              <a:rPr lang="es-EC" b="1" dirty="0" smtClean="0"/>
              <a:t>D</a:t>
            </a:r>
          </a:p>
          <a:p>
            <a:pPr algn="ctr"/>
            <a:r>
              <a:rPr lang="es-EC" b="1" dirty="0" smtClean="0"/>
              <a:t>U</a:t>
            </a:r>
          </a:p>
          <a:p>
            <a:pPr algn="ctr"/>
            <a:r>
              <a:rPr lang="es-EC" b="1" dirty="0" smtClean="0"/>
              <a:t>C</a:t>
            </a:r>
          </a:p>
          <a:p>
            <a:pPr algn="ctr"/>
            <a:r>
              <a:rPr lang="es-EC" b="1" dirty="0" smtClean="0"/>
              <a:t>T</a:t>
            </a:r>
          </a:p>
          <a:p>
            <a:pPr algn="ctr"/>
            <a:r>
              <a:rPr lang="es-EC" b="1" dirty="0"/>
              <a:t>O</a:t>
            </a:r>
            <a:endParaRPr lang="es-EC" b="1" dirty="0" smtClean="0"/>
          </a:p>
          <a:p>
            <a:pPr algn="ctr"/>
            <a:endParaRPr lang="es-EC" b="1" dirty="0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 b="6213"/>
          <a:stretch>
            <a:fillRect/>
          </a:stretch>
        </p:blipFill>
        <p:spPr bwMode="auto">
          <a:xfrm>
            <a:off x="2411760" y="1241477"/>
            <a:ext cx="4618488" cy="47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1.gstatic.com/images?q=tbn:ANd9GcRkwGoH7JqEAseK7fLbzcrcARX4i0Aov6GGjiMQBCvpuWnSYu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325" y="3035300"/>
            <a:ext cx="1601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88" y="827088"/>
            <a:ext cx="16605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23850" y="1200150"/>
            <a:ext cx="1439863" cy="5032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Finanzas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82552" y="1124744"/>
            <a:ext cx="46151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Estudian la asignación de los recursos a través de tiempo, realizando transacciones entre personas, instituciones, etc.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380288" y="2328863"/>
            <a:ext cx="1439862" cy="5048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Gestión Financiera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74638" y="3505200"/>
            <a:ext cx="1439862" cy="6683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Planeación financiera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8" y="2185409"/>
            <a:ext cx="69847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Proceso en el cual se realizan análisis, toma de decisiones y acciones relacionadas con la información financiera, con el fin de que se realice el logro, utilización y control de recursos económicos</a:t>
            </a:r>
          </a:p>
        </p:txBody>
      </p:sp>
      <p:sp>
        <p:nvSpPr>
          <p:cNvPr id="11" name="15 CuadroTexto"/>
          <p:cNvSpPr txBox="1">
            <a:spLocks noChangeArrowheads="1"/>
          </p:cNvSpPr>
          <p:nvPr/>
        </p:nvSpPr>
        <p:spPr bwMode="auto">
          <a:xfrm>
            <a:off x="7831138" y="969963"/>
            <a:ext cx="120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Índices Financieros</a:t>
            </a:r>
          </a:p>
        </p:txBody>
      </p:sp>
      <p:sp>
        <p:nvSpPr>
          <p:cNvPr id="12" name="16 CuadroTexto"/>
          <p:cNvSpPr txBox="1">
            <a:spLocks noChangeArrowheads="1"/>
          </p:cNvSpPr>
          <p:nvPr/>
        </p:nvSpPr>
        <p:spPr bwMode="auto">
          <a:xfrm>
            <a:off x="6599238" y="1289050"/>
            <a:ext cx="108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/>
              <a:t>Análisis</a:t>
            </a:r>
          </a:p>
          <a:p>
            <a:pPr algn="ctr"/>
            <a:r>
              <a:rPr lang="es-EC" sz="1200"/>
              <a:t>Financiero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807195" y="3287886"/>
            <a:ext cx="547569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Proceso en el que se reúne métodos, instrumentos y objetivos, elaborando planes, pronósticos, y, metas económicas y financieras, para implementarlas y supervisarlas por medio de los resultados obtenidos.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392988" y="4940300"/>
            <a:ext cx="1647825" cy="5032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Presupuesto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32392" y="4653136"/>
            <a:ext cx="692065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Herramienta financiera utilizada para efectuar planes de acción, realizando cálculos proyectados.</a:t>
            </a:r>
          </a:p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Ayudan a planificar y usar adecuadamente el dinero en un futuro, para cumplir los objetivos fijados por la empresa.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1520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Marco Teórico</a:t>
            </a:r>
            <a:endParaRPr lang="es-EC" b="1" u="sn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Flecha doblada hacia arriba"/>
          <p:cNvSpPr/>
          <p:nvPr/>
        </p:nvSpPr>
        <p:spPr>
          <a:xfrm rot="5400000">
            <a:off x="384969" y="2134394"/>
            <a:ext cx="1147763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10243" name="Picture 2" descr="https://encrypted-tbn2.gstatic.com/images?q=tbn:ANd9GcT8P6fm_rkFq5vRA_O_ASw5BX-IFevUR0_HCNMiJvsh1QL_P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620713"/>
            <a:ext cx="18684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oblada hacia arriba"/>
          <p:cNvSpPr/>
          <p:nvPr/>
        </p:nvSpPr>
        <p:spPr>
          <a:xfrm rot="5400000">
            <a:off x="254000" y="1195388"/>
            <a:ext cx="1147763" cy="719137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692150"/>
            <a:ext cx="2808287" cy="6492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Decisiones Financieras a Corto Plazo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75856" y="755993"/>
            <a:ext cx="395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Administración del Capital de Trabajo, lo que incluye activos y pasivos corrientes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1661899"/>
            <a:ext cx="18859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Capital de Trabajo</a:t>
            </a:r>
          </a:p>
        </p:txBody>
      </p:sp>
      <p:sp>
        <p:nvSpPr>
          <p:cNvPr id="9227" name="15 Rectángulo"/>
          <p:cNvSpPr>
            <a:spLocks noChangeArrowheads="1"/>
          </p:cNvSpPr>
          <p:nvPr/>
        </p:nvSpPr>
        <p:spPr bwMode="auto">
          <a:xfrm>
            <a:off x="3144838" y="1563688"/>
            <a:ext cx="4572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AC - PC = + ; prevenir el riesgo financiero</a:t>
            </a:r>
          </a:p>
          <a:p>
            <a:pPr algn="just"/>
            <a:r>
              <a:rPr lang="es-EC" sz="1500"/>
              <a:t>( - ), la empresa no tendrá la liquidez suficiente</a:t>
            </a:r>
          </a:p>
          <a:p>
            <a:pPr algn="just"/>
            <a:r>
              <a:rPr lang="es-EC" sz="1500"/>
              <a:t>Insolvencia para cumplir sus obligaciones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403648" y="2518178"/>
            <a:ext cx="17281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del Efectivo</a:t>
            </a:r>
          </a:p>
        </p:txBody>
      </p:sp>
      <p:sp>
        <p:nvSpPr>
          <p:cNvPr id="9231" name="18 Rectángulo"/>
          <p:cNvSpPr>
            <a:spLocks noChangeArrowheads="1"/>
          </p:cNvSpPr>
          <p:nvPr/>
        </p:nvSpPr>
        <p:spPr bwMode="auto">
          <a:xfrm>
            <a:off x="3306763" y="2432050"/>
            <a:ext cx="5226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Cubre necesidades mínimas o déficit presupuestado.</a:t>
            </a:r>
          </a:p>
          <a:p>
            <a:pPr algn="just"/>
            <a:r>
              <a:rPr lang="es-EC" sz="1500"/>
              <a:t>Ciclo Caja = PPI + PPC – PPP</a:t>
            </a:r>
          </a:p>
          <a:p>
            <a:pPr algn="just"/>
            <a:r>
              <a:rPr lang="es-EC" sz="1500"/>
              <a:t>EMO = Desembolsos anuales t. / Rotación del efectivo</a:t>
            </a:r>
          </a:p>
        </p:txBody>
      </p:sp>
      <p:sp>
        <p:nvSpPr>
          <p:cNvPr id="20" name="19 Flecha doblada hacia arriba"/>
          <p:cNvSpPr/>
          <p:nvPr/>
        </p:nvSpPr>
        <p:spPr>
          <a:xfrm rot="5400000">
            <a:off x="384969" y="3032919"/>
            <a:ext cx="1147763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1397346" y="3454282"/>
            <a:ext cx="19088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</a:t>
            </a:r>
            <a:r>
              <a:rPr lang="es-EC" sz="1600" dirty="0" err="1">
                <a:solidFill>
                  <a:schemeClr val="tx1"/>
                </a:solidFill>
              </a:rPr>
              <a:t>Ctas</a:t>
            </a:r>
            <a:r>
              <a:rPr lang="es-EC" sz="1600" dirty="0">
                <a:solidFill>
                  <a:schemeClr val="tx1"/>
                </a:solidFill>
              </a:rPr>
              <a:t>. Por Cobrar</a:t>
            </a:r>
          </a:p>
        </p:txBody>
      </p:sp>
      <p:sp>
        <p:nvSpPr>
          <p:cNvPr id="9236" name="21 Rectángulo"/>
          <p:cNvSpPr>
            <a:spLocks noChangeArrowheads="1"/>
          </p:cNvSpPr>
          <p:nvPr/>
        </p:nvSpPr>
        <p:spPr bwMode="auto">
          <a:xfrm>
            <a:off x="3378200" y="3432175"/>
            <a:ext cx="4146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Se generan por las ventas a crédito de B/S.</a:t>
            </a:r>
          </a:p>
          <a:p>
            <a:pPr algn="just"/>
            <a:r>
              <a:rPr lang="es-EC" sz="1500"/>
              <a:t>Analiza las 5 C de crédito</a:t>
            </a:r>
          </a:p>
        </p:txBody>
      </p:sp>
      <p:sp>
        <p:nvSpPr>
          <p:cNvPr id="23" name="22 Flecha doblada hacia arriba"/>
          <p:cNvSpPr/>
          <p:nvPr/>
        </p:nvSpPr>
        <p:spPr>
          <a:xfrm rot="5400000">
            <a:off x="384970" y="3901281"/>
            <a:ext cx="1147762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1397346" y="4322422"/>
            <a:ext cx="19088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Inventarios</a:t>
            </a:r>
          </a:p>
        </p:txBody>
      </p:sp>
      <p:sp>
        <p:nvSpPr>
          <p:cNvPr id="9241" name="24 Rectángulo"/>
          <p:cNvSpPr>
            <a:spLocks noChangeArrowheads="1"/>
          </p:cNvSpPr>
          <p:nvPr/>
        </p:nvSpPr>
        <p:spPr bwMode="auto">
          <a:xfrm>
            <a:off x="3378200" y="4187825"/>
            <a:ext cx="53705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Manejo adecuado de registro, rotación y evaluación.</a:t>
            </a:r>
          </a:p>
          <a:p>
            <a:pPr algn="just"/>
            <a:r>
              <a:rPr lang="es-EC" sz="1500"/>
              <a:t>CTI = Costo de mantener el inventario + costo de pedido</a:t>
            </a:r>
          </a:p>
          <a:p>
            <a:pPr algn="just"/>
            <a:r>
              <a:rPr lang="es-EC" sz="1500"/>
              <a:t>PR=Días que demora en llegar 1 pedido*consumo diario</a:t>
            </a:r>
          </a:p>
        </p:txBody>
      </p:sp>
      <p:sp>
        <p:nvSpPr>
          <p:cNvPr id="26" name="25 Flecha doblada hacia arriba"/>
          <p:cNvSpPr/>
          <p:nvPr/>
        </p:nvSpPr>
        <p:spPr>
          <a:xfrm rot="5400000">
            <a:off x="384970" y="4764881"/>
            <a:ext cx="1147762" cy="720725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7" name="26 CuadroTexto"/>
          <p:cNvSpPr txBox="1"/>
          <p:nvPr/>
        </p:nvSpPr>
        <p:spPr>
          <a:xfrm>
            <a:off x="1397346" y="5186518"/>
            <a:ext cx="19088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Administración de </a:t>
            </a:r>
            <a:r>
              <a:rPr lang="es-EC" sz="1600" dirty="0" err="1">
                <a:solidFill>
                  <a:schemeClr val="tx1"/>
                </a:solidFill>
              </a:rPr>
              <a:t>Ctas</a:t>
            </a:r>
            <a:r>
              <a:rPr lang="es-EC" sz="1600" dirty="0">
                <a:solidFill>
                  <a:schemeClr val="tx1"/>
                </a:solidFill>
              </a:rPr>
              <a:t>. Por Pagar</a:t>
            </a:r>
          </a:p>
        </p:txBody>
      </p:sp>
      <p:sp>
        <p:nvSpPr>
          <p:cNvPr id="9246" name="27 Rectángulo"/>
          <p:cNvSpPr>
            <a:spLocks noChangeArrowheads="1"/>
          </p:cNvSpPr>
          <p:nvPr/>
        </p:nvSpPr>
        <p:spPr bwMode="auto">
          <a:xfrm>
            <a:off x="3378200" y="5164138"/>
            <a:ext cx="51546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1500"/>
              <a:t>Obtener productos e ir pagando después de comprarlos, manteniendo un saldo por pagar con sus proveedores.</a:t>
            </a:r>
          </a:p>
          <a:p>
            <a:pPr algn="just"/>
            <a:r>
              <a:rPr lang="es-EC" sz="1500"/>
              <a:t>Sin afectar capacidad crediticia.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III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del Liquidez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971600" y="1268760"/>
            <a:ext cx="37962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Cuentas por Cobrar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190" y="3789040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3152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3040" y="3789040"/>
            <a:ext cx="3429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06084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del Liquidez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539552" y="1268760"/>
            <a:ext cx="37962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Cuentas por Cobrar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5731088" cy="393521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230425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del Liquidez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539552" y="1268760"/>
            <a:ext cx="37962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Cuentas por Cobrar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5832648" cy="3816424"/>
          </a:xfrm>
          <a:prstGeom prst="rect">
            <a:avLst/>
          </a:prstGeom>
          <a:noFill/>
        </p:spPr>
      </p:pic>
      <p:pic>
        <p:nvPicPr>
          <p:cNvPr id="8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24214"/>
            <a:ext cx="2543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88032" y="4437112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Estratificación de clientes por días de morosidad</a:t>
            </a:r>
            <a:endParaRPr lang="es-EC" sz="14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230425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del Liquidez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539552" y="1268760"/>
            <a:ext cx="37962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Cuentas por Cobrar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81561" y="2060848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Estratificación de clientes por días de morosidad</a:t>
            </a:r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796630" y="3769876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Saldo Actual - % participación </a:t>
            </a:r>
            <a:r>
              <a:rPr lang="es-EC" sz="1400" b="1" dirty="0" err="1" smtClean="0"/>
              <a:t>CxC</a:t>
            </a:r>
            <a:endParaRPr lang="es-EC" sz="14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808312" cy="13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9742" y="2948533"/>
            <a:ext cx="1390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9065" y="2667000"/>
            <a:ext cx="2543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293096"/>
            <a:ext cx="3905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del Liquidez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971600" y="1268760"/>
            <a:ext cx="37962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Cuentas por Cobrar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698" y="2204864"/>
            <a:ext cx="19621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476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Flecha arriba"/>
          <p:cNvSpPr/>
          <p:nvPr/>
        </p:nvSpPr>
        <p:spPr>
          <a:xfrm>
            <a:off x="1979712" y="3356992"/>
            <a:ext cx="504056" cy="936104"/>
          </a:xfrm>
          <a:prstGeom prst="upArrow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abajo"/>
          <p:cNvSpPr/>
          <p:nvPr/>
        </p:nvSpPr>
        <p:spPr>
          <a:xfrm>
            <a:off x="6372200" y="3140968"/>
            <a:ext cx="576064" cy="1080120"/>
          </a:xfrm>
          <a:prstGeom prst="downArrow">
            <a:avLst/>
          </a:prstGeom>
          <a:solidFill>
            <a:srgbClr val="FF99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44824"/>
            <a:ext cx="3429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37112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293096"/>
            <a:ext cx="2114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del Liquidez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971600" y="1268760"/>
            <a:ext cx="37962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Cuentas por Cobrar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79512" y="2132856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1.</a:t>
            </a:r>
            <a:endParaRPr lang="es-EC" sz="2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2708920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2.</a:t>
            </a:r>
            <a:endParaRPr lang="es-EC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2204864"/>
            <a:ext cx="7416824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 smtClean="0">
                <a:latin typeface="Arial" pitchFamily="34" charset="0"/>
                <a:cs typeface="Arial" pitchFamily="34" charset="0"/>
              </a:rPr>
              <a:t>Evaluación del plazo de cancelación de las obligaciones del cliente – Límite de cupo</a:t>
            </a:r>
            <a:endParaRPr lang="es-EC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2708920"/>
            <a:ext cx="2808312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 smtClean="0"/>
              <a:t>Tiempo de crédito 6 meses</a:t>
            </a:r>
            <a:endParaRPr lang="es-EC" sz="15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568" y="3212976"/>
            <a:ext cx="828092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Transcurridos los días del plazo inicial se otorgaran máximo 8 días más de plazo para que proceda a la cancelación de la deuda. </a:t>
            </a:r>
            <a:endParaRPr lang="es-EC" sz="15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3284984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3.</a:t>
            </a:r>
            <a:endParaRPr lang="es-EC" sz="2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79512" y="3933056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4.</a:t>
            </a:r>
            <a:endParaRPr lang="es-EC" sz="2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3568" y="3933057"/>
            <a:ext cx="6696744" cy="323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 smtClean="0"/>
              <a:t>Reestructuración: Tasa Máxima Vigente  para PYMES publicada por el BCE</a:t>
            </a:r>
            <a:endParaRPr lang="es-EC" sz="15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79512" y="4437112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5.</a:t>
            </a:r>
            <a:endParaRPr lang="es-EC" sz="2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532440" y="6279703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6.</a:t>
            </a:r>
            <a:endParaRPr lang="es-EC" sz="2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83568" y="4365104"/>
            <a:ext cx="8280920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Los descuentos del 4% sobre el valor neto se concederá a clientes antiguos cuyas compras superen los US $ 50.000; y del 2% para clientes nuevos cuyas compras estén entre US $ 35.000 y US $ 50.000.</a:t>
            </a:r>
            <a:endParaRPr lang="es-EC" sz="15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79512" y="5271591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6.</a:t>
            </a:r>
            <a:endParaRPr lang="es-EC" sz="2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83568" y="5301208"/>
            <a:ext cx="828092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Se realizará descuentos por pronto pago a la cartera vencida considerando el tiempo de morosidad y según la estratificación de los </a:t>
            </a:r>
            <a:r>
              <a:rPr lang="es-MX" sz="1500" dirty="0" smtClean="0"/>
              <a:t>clientes: A: 10%, B: 7% y C:5%</a:t>
            </a:r>
            <a:endParaRPr lang="es-EC" sz="15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 Recursos Operacionales</a:t>
            </a:r>
            <a:endParaRPr lang="es-EC" b="1" u="sng" dirty="0"/>
          </a:p>
        </p:txBody>
      </p:sp>
      <p:sp>
        <p:nvSpPr>
          <p:cNvPr id="18" name="17 Rectángulo"/>
          <p:cNvSpPr/>
          <p:nvPr/>
        </p:nvSpPr>
        <p:spPr>
          <a:xfrm>
            <a:off x="1120070" y="1362834"/>
            <a:ext cx="34992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 de Trabajo</a:t>
            </a:r>
            <a:endParaRPr lang="es-E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49685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 flipH="1">
            <a:off x="1907704" y="2883421"/>
            <a:ext cx="2607370" cy="761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515074" y="2883421"/>
            <a:ext cx="2505198" cy="761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403648" y="3789040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0.36%</a:t>
            </a:r>
            <a:endParaRPr lang="es-EC" dirty="0"/>
          </a:p>
        </p:txBody>
      </p:sp>
      <p:sp>
        <p:nvSpPr>
          <p:cNvPr id="16" name="15 Flecha arriba"/>
          <p:cNvSpPr/>
          <p:nvPr/>
        </p:nvSpPr>
        <p:spPr>
          <a:xfrm>
            <a:off x="2411760" y="3789040"/>
            <a:ext cx="216024" cy="36004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9" name="18 Conector recto de flecha"/>
          <p:cNvCxnSpPr>
            <a:stCxn id="14" idx="2"/>
            <a:endCxn id="20" idx="0"/>
          </p:cNvCxnSpPr>
          <p:nvPr/>
        </p:nvCxnSpPr>
        <p:spPr>
          <a:xfrm flipH="1">
            <a:off x="1835696" y="4158372"/>
            <a:ext cx="0" cy="566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259632" y="4725144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1.5 – 2.5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732240" y="3789041"/>
            <a:ext cx="50405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000" dirty="0" smtClean="0"/>
              <a:t>+</a:t>
            </a:r>
            <a:endParaRPr lang="es-EC" sz="3000" dirty="0"/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6948264" y="4365104"/>
            <a:ext cx="0" cy="566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372200" y="4941168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Liquidez</a:t>
            </a:r>
            <a:endParaRPr lang="es-EC" dirty="0"/>
          </a:p>
        </p:txBody>
      </p:sp>
      <p:sp>
        <p:nvSpPr>
          <p:cNvPr id="27" name="26 Flecha arriba"/>
          <p:cNvSpPr/>
          <p:nvPr/>
        </p:nvSpPr>
        <p:spPr>
          <a:xfrm>
            <a:off x="7596336" y="4950460"/>
            <a:ext cx="216024" cy="36004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95536" y="4139788"/>
            <a:ext cx="3168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dirty="0" smtClean="0"/>
              <a:t>Al 31 de diciembre de 2011:</a:t>
            </a:r>
            <a:endParaRPr lang="en-US" dirty="0"/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I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5133" name="Picture 13" descr="C:\Users\Maria Isabel\Pictures\tesis\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86186"/>
            <a:ext cx="1296144" cy="1296144"/>
          </a:xfrm>
          <a:prstGeom prst="rect">
            <a:avLst/>
          </a:prstGeom>
          <a:noFill/>
        </p:spPr>
      </p:pic>
      <p:pic>
        <p:nvPicPr>
          <p:cNvPr id="5134" name="Picture 14" descr="C:\Users\Maria Isabel\Pictures\tesis\bordad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18035"/>
            <a:ext cx="1296144" cy="1512168"/>
          </a:xfrm>
          <a:prstGeom prst="rect">
            <a:avLst/>
          </a:prstGeom>
          <a:noFill/>
        </p:spPr>
      </p:pic>
      <p:pic>
        <p:nvPicPr>
          <p:cNvPr id="5135" name="Picture 15" descr="C:\Users\Maria Isabel\Pictures\tesis\overl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34058"/>
            <a:ext cx="1152128" cy="1152128"/>
          </a:xfrm>
          <a:prstGeom prst="rect">
            <a:avLst/>
          </a:prstGeom>
          <a:noFill/>
        </p:spPr>
      </p:pic>
      <p:pic>
        <p:nvPicPr>
          <p:cNvPr id="5136" name="Picture 16" descr="C:\Users\Maria Isabel\Pictures\tesis\cali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810122"/>
            <a:ext cx="1224136" cy="905204"/>
          </a:xfrm>
          <a:prstGeom prst="rect">
            <a:avLst/>
          </a:prstGeom>
          <a:noFill/>
        </p:spPr>
      </p:pic>
      <p:pic>
        <p:nvPicPr>
          <p:cNvPr id="5137" name="Picture 17" descr="C:\Users\Maria Isabel\Pictures\tesis\uniform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522090"/>
            <a:ext cx="2895600" cy="1581150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179512" y="1102523"/>
            <a:ext cx="3235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M</a:t>
            </a:r>
          </a:p>
          <a:p>
            <a:endParaRPr lang="es-EC" sz="900" dirty="0" smtClean="0"/>
          </a:p>
          <a:p>
            <a:r>
              <a:rPr lang="es-EC" sz="900" dirty="0" smtClean="0"/>
              <a:t>A</a:t>
            </a:r>
          </a:p>
          <a:p>
            <a:endParaRPr lang="es-EC" sz="900" dirty="0" smtClean="0"/>
          </a:p>
          <a:p>
            <a:r>
              <a:rPr lang="es-EC" sz="900" dirty="0" smtClean="0"/>
              <a:t>Q</a:t>
            </a:r>
          </a:p>
          <a:p>
            <a:endParaRPr lang="es-EC" sz="900" dirty="0" smtClean="0"/>
          </a:p>
          <a:p>
            <a:r>
              <a:rPr lang="es-EC" sz="900" dirty="0" smtClean="0"/>
              <a:t>U</a:t>
            </a:r>
          </a:p>
          <a:p>
            <a:endParaRPr lang="es-EC" sz="900" dirty="0" smtClean="0"/>
          </a:p>
          <a:p>
            <a:r>
              <a:rPr lang="es-EC" sz="900" dirty="0" smtClean="0"/>
              <a:t>I</a:t>
            </a:r>
          </a:p>
          <a:p>
            <a:endParaRPr lang="es-EC" sz="900" dirty="0" smtClean="0"/>
          </a:p>
          <a:p>
            <a:r>
              <a:rPr lang="es-EC" sz="900" dirty="0" smtClean="0"/>
              <a:t>N</a:t>
            </a:r>
          </a:p>
          <a:p>
            <a:endParaRPr lang="es-EC" sz="900" dirty="0" smtClean="0"/>
          </a:p>
          <a:p>
            <a:r>
              <a:rPr lang="es-EC" sz="900" dirty="0" smtClean="0"/>
              <a:t>A</a:t>
            </a:r>
          </a:p>
          <a:p>
            <a:endParaRPr lang="es-EC" sz="900" dirty="0" smtClean="0"/>
          </a:p>
          <a:p>
            <a:r>
              <a:rPr lang="es-EC" sz="900" dirty="0" smtClean="0"/>
              <a:t>R</a:t>
            </a:r>
          </a:p>
          <a:p>
            <a:endParaRPr lang="es-EC" sz="900" dirty="0" smtClean="0"/>
          </a:p>
          <a:p>
            <a:r>
              <a:rPr lang="es-EC" sz="900" dirty="0" smtClean="0"/>
              <a:t>I</a:t>
            </a:r>
          </a:p>
          <a:p>
            <a:endParaRPr lang="es-EC" sz="900" dirty="0" smtClean="0"/>
          </a:p>
          <a:p>
            <a:r>
              <a:rPr lang="es-EC" sz="900" dirty="0" smtClean="0"/>
              <a:t>A</a:t>
            </a:r>
            <a:endParaRPr lang="es-EC" sz="9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572000" y="1623422"/>
            <a:ext cx="3235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U</a:t>
            </a:r>
          </a:p>
          <a:p>
            <a:r>
              <a:rPr lang="es-EC" sz="900" dirty="0" smtClean="0"/>
              <a:t>N</a:t>
            </a:r>
          </a:p>
          <a:p>
            <a:r>
              <a:rPr lang="es-EC" sz="900" dirty="0" smtClean="0"/>
              <a:t>I</a:t>
            </a:r>
          </a:p>
          <a:p>
            <a:r>
              <a:rPr lang="es-EC" sz="900" dirty="0" smtClean="0"/>
              <a:t>F</a:t>
            </a:r>
          </a:p>
          <a:p>
            <a:r>
              <a:rPr lang="es-EC" sz="900" dirty="0" smtClean="0"/>
              <a:t>O</a:t>
            </a:r>
          </a:p>
          <a:p>
            <a:r>
              <a:rPr lang="es-EC" sz="900" dirty="0" smtClean="0"/>
              <a:t>R</a:t>
            </a:r>
          </a:p>
          <a:p>
            <a:r>
              <a:rPr lang="es-EC" sz="900" dirty="0" smtClean="0"/>
              <a:t>M</a:t>
            </a:r>
          </a:p>
          <a:p>
            <a:r>
              <a:rPr lang="es-EC" sz="900" dirty="0" smtClean="0"/>
              <a:t>E</a:t>
            </a:r>
          </a:p>
          <a:p>
            <a:r>
              <a:rPr lang="es-EC" sz="900" dirty="0"/>
              <a:t>S</a:t>
            </a:r>
          </a:p>
        </p:txBody>
      </p:sp>
      <p:pic>
        <p:nvPicPr>
          <p:cNvPr id="5138" name="Picture 18" descr="C:\Users\Maria Isabel\Pictures\tesis\c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394298"/>
            <a:ext cx="928893" cy="1042814"/>
          </a:xfrm>
          <a:prstGeom prst="rect">
            <a:avLst/>
          </a:prstGeom>
          <a:noFill/>
        </p:spPr>
      </p:pic>
      <p:sp>
        <p:nvSpPr>
          <p:cNvPr id="23" name="22 Flecha abajo"/>
          <p:cNvSpPr/>
          <p:nvPr/>
        </p:nvSpPr>
        <p:spPr>
          <a:xfrm>
            <a:off x="8100392" y="2746226"/>
            <a:ext cx="360040" cy="648072"/>
          </a:xfrm>
          <a:prstGeom prst="downArrow">
            <a:avLst/>
          </a:prstGeom>
          <a:solidFill>
            <a:srgbClr val="0099FF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5" name="Picture 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581128"/>
            <a:ext cx="2232248" cy="122413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6" name="25 Igual que"/>
          <p:cNvSpPr/>
          <p:nvPr/>
        </p:nvSpPr>
        <p:spPr>
          <a:xfrm>
            <a:off x="3419872" y="2060848"/>
            <a:ext cx="1152128" cy="648072"/>
          </a:xfrm>
          <a:prstGeom prst="mathEqual">
            <a:avLst/>
          </a:prstGeom>
          <a:solidFill>
            <a:srgbClr val="0099FF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380312" y="4437112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00" dirty="0" smtClean="0"/>
              <a:t>Requerimientos del Cliente</a:t>
            </a:r>
            <a:endParaRPr lang="es-EC" sz="9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Modelo de Costos y Gastos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155679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modelo de costos</a:t>
            </a:r>
            <a:r>
              <a:rPr lang="es-MX" i="1" dirty="0" smtClean="0"/>
              <a:t> </a:t>
            </a:r>
            <a:r>
              <a:rPr lang="es-MX" dirty="0" smtClean="0"/>
              <a:t>es la representación teórica de un sistema de información contable integrado con métodos y procedimientos referidos al devengo de costos, la cual tiene como propósito no solo expresar el costo del objeto de la inversión sino, además, suministrar herramientas que coadyuven a la gestión de la empresa</a:t>
            </a:r>
            <a:endParaRPr lang="es-EC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02682"/>
            <a:ext cx="4152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15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26632"/>
            <a:ext cx="4171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33106"/>
            <a:ext cx="4181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Flecha abajo"/>
          <p:cNvSpPr/>
          <p:nvPr/>
        </p:nvSpPr>
        <p:spPr>
          <a:xfrm>
            <a:off x="2195736" y="3717032"/>
            <a:ext cx="576064" cy="7200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abajo"/>
          <p:cNvSpPr/>
          <p:nvPr/>
        </p:nvSpPr>
        <p:spPr>
          <a:xfrm>
            <a:off x="6300192" y="3717032"/>
            <a:ext cx="576064" cy="7200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Estrategias de Rotación de Activos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5274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rotación de activos es uno de los indicadores financieros que revelan que tan eficiente es la administración y gestión de activos en la empresa</a:t>
            </a:r>
            <a:endParaRPr lang="es-EC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63552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55640"/>
            <a:ext cx="4352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19736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911824"/>
            <a:ext cx="558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4427984" y="25355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Marketing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156176" y="3327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Recuperación de </a:t>
            </a:r>
            <a:r>
              <a:rPr lang="es-EC" dirty="0" err="1" smtClean="0"/>
              <a:t>CxC</a:t>
            </a:r>
            <a:endParaRPr lang="es-EC" dirty="0"/>
          </a:p>
        </p:txBody>
      </p:sp>
      <p:sp>
        <p:nvSpPr>
          <p:cNvPr id="21" name="20 Flecha derecha"/>
          <p:cNvSpPr/>
          <p:nvPr/>
        </p:nvSpPr>
        <p:spPr>
          <a:xfrm>
            <a:off x="3563888" y="2607568"/>
            <a:ext cx="792088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lecha derecha"/>
          <p:cNvSpPr/>
          <p:nvPr/>
        </p:nvSpPr>
        <p:spPr>
          <a:xfrm>
            <a:off x="5292080" y="3327648"/>
            <a:ext cx="792088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5580112" y="418245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50% Financiable directamente</a:t>
            </a:r>
            <a:endParaRPr lang="es-EC" dirty="0"/>
          </a:p>
        </p:txBody>
      </p:sp>
      <p:sp>
        <p:nvSpPr>
          <p:cNvPr id="25" name="24 Flecha derecha"/>
          <p:cNvSpPr/>
          <p:nvPr/>
        </p:nvSpPr>
        <p:spPr>
          <a:xfrm>
            <a:off x="6300192" y="5055840"/>
            <a:ext cx="792088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Flecha derecha"/>
          <p:cNvSpPr/>
          <p:nvPr/>
        </p:nvSpPr>
        <p:spPr>
          <a:xfrm>
            <a:off x="4716016" y="4263752"/>
            <a:ext cx="792088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CuadroTexto"/>
          <p:cNvSpPr txBox="1"/>
          <p:nvPr/>
        </p:nvSpPr>
        <p:spPr>
          <a:xfrm>
            <a:off x="7236296" y="49838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2%</a:t>
            </a:r>
            <a:endParaRPr lang="es-EC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Desarrollo del Modelo – Estrategias de Financiamiento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772816"/>
            <a:ext cx="7920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Las empresas se apalancan financieramente y utilizan los gastos (intereses) con el fin de lograr un máximo incremento en las utilidades.</a:t>
            </a:r>
            <a:endParaRPr lang="es-EC" dirty="0" smtClean="0"/>
          </a:p>
        </p:txBody>
      </p:sp>
      <p:sp>
        <p:nvSpPr>
          <p:cNvPr id="8" name="7 Flecha curvada hacia la izquierda"/>
          <p:cNvSpPr/>
          <p:nvPr/>
        </p:nvSpPr>
        <p:spPr>
          <a:xfrm>
            <a:off x="8280920" y="2060848"/>
            <a:ext cx="755576" cy="201622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3356992"/>
            <a:ext cx="77768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La empresa debe considerar que un alto nivel de endeudamiento representa un problema que se genera como consecuencia de la escasez de recursos para realizar las actividades propias del </a:t>
            </a:r>
            <a:r>
              <a:rPr lang="es-MX" sz="1600" dirty="0" smtClean="0"/>
              <a:t>negocio.</a:t>
            </a:r>
            <a:endParaRPr lang="es-EC" sz="1600" dirty="0" smtClean="0"/>
          </a:p>
        </p:txBody>
      </p:sp>
      <p:sp>
        <p:nvSpPr>
          <p:cNvPr id="10" name="9 Flecha abajo"/>
          <p:cNvSpPr/>
          <p:nvPr/>
        </p:nvSpPr>
        <p:spPr>
          <a:xfrm>
            <a:off x="4283968" y="4437112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2411760" y="5122059"/>
            <a:ext cx="43924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Seguir manteniendo el nivel de endeudamiento.</a:t>
            </a:r>
            <a:endParaRPr lang="es-EC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Liquidez</a:t>
            </a:r>
            <a:endParaRPr lang="es-EC" b="1" u="sng" dirty="0"/>
          </a:p>
        </p:txBody>
      </p:sp>
      <p:sp>
        <p:nvSpPr>
          <p:cNvPr id="8" name="7 Rectángulo"/>
          <p:cNvSpPr/>
          <p:nvPr/>
        </p:nvSpPr>
        <p:spPr>
          <a:xfrm>
            <a:off x="176250" y="1268760"/>
            <a:ext cx="543604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Descuento por Pronto Pago</a:t>
            </a:r>
            <a:endParaRPr lang="es-E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49685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51125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50760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Liquidez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4604935"/>
            <a:ext cx="799288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 la aplicación de la estrategia de descuento por pronto pago a los clientes que mantienen cartera vencida, se proyecta tener una recuperación del 57.75% del total de la cartera, porcentaje que representa una recuperación real de $14,206.50 con un costo del $ 1,171.58.</a:t>
            </a:r>
            <a:endParaRPr lang="es-EC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88621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176250" y="1268760"/>
            <a:ext cx="543604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Descuento por Pronto Pago</a:t>
            </a:r>
            <a:endParaRPr lang="es-E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Flecha a la derecha con muesca"/>
          <p:cNvSpPr/>
          <p:nvPr/>
        </p:nvSpPr>
        <p:spPr>
          <a:xfrm rot="5400000">
            <a:off x="4175956" y="3753036"/>
            <a:ext cx="864096" cy="64807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Liquidez</a:t>
            </a:r>
            <a:endParaRPr lang="es-EC" b="1" u="sng" dirty="0"/>
          </a:p>
        </p:txBody>
      </p:sp>
      <p:sp>
        <p:nvSpPr>
          <p:cNvPr id="8" name="7 Rectángulo"/>
          <p:cNvSpPr/>
          <p:nvPr/>
        </p:nvSpPr>
        <p:spPr>
          <a:xfrm>
            <a:off x="437153" y="1367770"/>
            <a:ext cx="435087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Reestructuración de Deuda</a:t>
            </a: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5117554" cy="13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51125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8"/>
            <a:ext cx="51125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Liquidez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4738499"/>
            <a:ext cx="8208912" cy="1138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 smtClean="0"/>
              <a:t>Con la aplicación de la reestructuración de la deuda de los clientes que se encuentran en vencimiento, se proyecta tener una recuperación del 33.25% del total de la cartera, lo que representa en cifras una recuperación de $ 8,179.50 y un ingreso de $ 967.63 por la aplicación del 11.83% de recargo sobre la deuda total.</a:t>
            </a:r>
            <a:endParaRPr lang="es-EC" sz="1700" dirty="0"/>
          </a:p>
        </p:txBody>
      </p:sp>
      <p:sp>
        <p:nvSpPr>
          <p:cNvPr id="8" name="7 Rectángulo"/>
          <p:cNvSpPr/>
          <p:nvPr/>
        </p:nvSpPr>
        <p:spPr>
          <a:xfrm>
            <a:off x="718840" y="1367770"/>
            <a:ext cx="435087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Reestructuración de Deuda</a:t>
            </a: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637074" cy="1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Flecha a la derecha con muesca"/>
          <p:cNvSpPr/>
          <p:nvPr/>
        </p:nvSpPr>
        <p:spPr>
          <a:xfrm rot="5400000">
            <a:off x="4175956" y="3897052"/>
            <a:ext cx="864096" cy="64807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1605"/>
            <a:ext cx="8568952" cy="151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8637074" cy="16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Liquidez</a:t>
            </a:r>
            <a:endParaRPr lang="es-EC" b="1" u="sng" dirty="0"/>
          </a:p>
        </p:txBody>
      </p:sp>
      <p:sp>
        <p:nvSpPr>
          <p:cNvPr id="8" name="7 Rectángulo"/>
          <p:cNvSpPr/>
          <p:nvPr/>
        </p:nvSpPr>
        <p:spPr>
          <a:xfrm>
            <a:off x="410671" y="1367770"/>
            <a:ext cx="848180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Descuento por Pronto Pago y Reestructuración Deuda</a:t>
            </a: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6444208" y="314096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8028384" y="494116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11 Conector recto de flecha"/>
          <p:cNvCxnSpPr>
            <a:stCxn id="9" idx="3"/>
            <a:endCxn id="15" idx="7"/>
          </p:cNvCxnSpPr>
          <p:nvPr/>
        </p:nvCxnSpPr>
        <p:spPr>
          <a:xfrm flipH="1">
            <a:off x="5133900" y="3509744"/>
            <a:ext cx="1436852" cy="201984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0" idx="3"/>
            <a:endCxn id="15" idx="6"/>
          </p:cNvCxnSpPr>
          <p:nvPr/>
        </p:nvCxnSpPr>
        <p:spPr>
          <a:xfrm flipH="1">
            <a:off x="5292080" y="5309944"/>
            <a:ext cx="2862848" cy="4233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4211960" y="5445224"/>
            <a:ext cx="1080120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+mj-lt"/>
              </a:rPr>
              <a:t>91%</a:t>
            </a:r>
            <a:endParaRPr lang="es-EC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Capital de Trabajo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487206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Luego de evaluar la estructura financiera de A&amp;G se evidencia una estrategia conservadora debido a que los activos corrientes de la empresa son financiados con los pasivos corrientes y patrimonio, manteniendo el capital de trabajo adecuado que le permite cubrir sus necesidades a corto plazo.</a:t>
            </a:r>
            <a:endParaRPr lang="es-EC" sz="1600" dirty="0" smtClean="0"/>
          </a:p>
        </p:txBody>
      </p:sp>
      <p:pic>
        <p:nvPicPr>
          <p:cNvPr id="9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155" y="1412776"/>
            <a:ext cx="5493229" cy="335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23528" y="2420888"/>
            <a:ext cx="201622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Estructuras Financieras del 2009 al 2011</a:t>
            </a:r>
            <a:endParaRPr lang="es-ES" sz="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Costos y Gastos</a:t>
            </a:r>
            <a:endParaRPr lang="es-EC" b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2699792" y="140406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Evaluación por Línea de Producto</a:t>
            </a:r>
          </a:p>
          <a:p>
            <a:pPr algn="ctr"/>
            <a:r>
              <a:rPr lang="es-MX" sz="1600" b="1" dirty="0" smtClean="0"/>
              <a:t>Valores Actuales A&amp;G</a:t>
            </a:r>
            <a:endParaRPr lang="es-EC" sz="1600" b="1" dirty="0" smtClean="0"/>
          </a:p>
        </p:txBody>
      </p:sp>
      <p:pic>
        <p:nvPicPr>
          <p:cNvPr id="8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36" y="2132856"/>
            <a:ext cx="8639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848" y="255009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00" dirty="0" smtClean="0"/>
              <a:t>Calificación Artesanal N° 1906</a:t>
            </a:r>
            <a:endParaRPr lang="es-EC" sz="9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012160" y="1229851"/>
            <a:ext cx="28083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Da derecho a </a:t>
            </a:r>
            <a:r>
              <a:rPr lang="es-MX" sz="1200" dirty="0"/>
              <a:t>los beneficios contemplados en el Art.2, Arts. 16, 17, 18 y 19 de la Ley de Defensa del Artesano</a:t>
            </a:r>
            <a:endParaRPr lang="es-EC" sz="1200" dirty="0"/>
          </a:p>
        </p:txBody>
      </p:sp>
      <p:sp>
        <p:nvSpPr>
          <p:cNvPr id="7" name="6 Cerrar llave"/>
          <p:cNvSpPr/>
          <p:nvPr/>
        </p:nvSpPr>
        <p:spPr>
          <a:xfrm>
            <a:off x="5148064" y="836712"/>
            <a:ext cx="720080" cy="2016224"/>
          </a:xfrm>
          <a:prstGeom prst="rightBrac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9" name="8 Conector recto de flecha"/>
          <p:cNvCxnSpPr>
            <a:endCxn id="5" idx="1"/>
          </p:cNvCxnSpPr>
          <p:nvPr/>
        </p:nvCxnSpPr>
        <p:spPr>
          <a:xfrm flipV="1">
            <a:off x="2411537" y="2665512"/>
            <a:ext cx="792311" cy="72846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203848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00" dirty="0" smtClean="0"/>
              <a:t>Registro Único de Contribuyente – Persona Natural</a:t>
            </a:r>
            <a:endParaRPr lang="es-EC" sz="900" dirty="0"/>
          </a:p>
        </p:txBody>
      </p:sp>
      <p:cxnSp>
        <p:nvCxnSpPr>
          <p:cNvPr id="12" name="11 Conector recto de flecha"/>
          <p:cNvCxnSpPr>
            <a:endCxn id="10" idx="1"/>
          </p:cNvCxnSpPr>
          <p:nvPr/>
        </p:nvCxnSpPr>
        <p:spPr>
          <a:xfrm>
            <a:off x="2411537" y="3393976"/>
            <a:ext cx="792311" cy="65173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51520" y="7806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Base Legal</a:t>
            </a:r>
            <a:endParaRPr lang="es-EC" b="1" u="sng" dirty="0"/>
          </a:p>
        </p:txBody>
      </p:sp>
      <p:pic>
        <p:nvPicPr>
          <p:cNvPr id="16" name="15 Imagen"/>
          <p:cNvPicPr/>
          <p:nvPr/>
        </p:nvPicPr>
        <p:blipFill>
          <a:blip r:embed="rId2" cstate="print"/>
          <a:srcRect l="40305" t="27185" r="40084" b="52742"/>
          <a:stretch>
            <a:fillRect/>
          </a:stretch>
        </p:blipFill>
        <p:spPr bwMode="auto">
          <a:xfrm>
            <a:off x="179512" y="2780928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G:\Documents and Settings\Usuario\Mis documentos\Mis escaneos\2009-06 (Jun)\escanear0013.jpg"/>
          <p:cNvPicPr/>
          <p:nvPr/>
        </p:nvPicPr>
        <p:blipFill>
          <a:blip r:embed="rId3" cstate="print"/>
          <a:srcRect l="3012" t="3505" r="12199" b="6353"/>
          <a:stretch>
            <a:fillRect/>
          </a:stretch>
        </p:blipFill>
        <p:spPr bwMode="auto">
          <a:xfrm>
            <a:off x="2771800" y="4365104"/>
            <a:ext cx="1512168" cy="16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4" cstate="print"/>
          <a:srcRect l="6061" t="30420" r="22899" b="19230"/>
          <a:stretch>
            <a:fillRect/>
          </a:stretch>
        </p:blipFill>
        <p:spPr bwMode="auto">
          <a:xfrm>
            <a:off x="5076056" y="4509120"/>
            <a:ext cx="3672408" cy="120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2771800" y="4581128"/>
            <a:ext cx="1152128" cy="14401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2" name="21 Conector recto de flecha"/>
          <p:cNvCxnSpPr>
            <a:stCxn id="19" idx="3"/>
            <a:endCxn id="18" idx="1"/>
          </p:cNvCxnSpPr>
          <p:nvPr/>
        </p:nvCxnSpPr>
        <p:spPr>
          <a:xfrm>
            <a:off x="3923928" y="4653136"/>
            <a:ext cx="1152128" cy="4597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G:\escanear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94816" y="1128437"/>
            <a:ext cx="1594128" cy="1152128"/>
          </a:xfrm>
          <a:prstGeom prst="rect">
            <a:avLst/>
          </a:prstGeom>
          <a:noFill/>
        </p:spPr>
      </p:pic>
      <p:pic>
        <p:nvPicPr>
          <p:cNvPr id="23" name="22 Imagen"/>
          <p:cNvPicPr/>
          <p:nvPr/>
        </p:nvPicPr>
        <p:blipFill>
          <a:blip r:embed="rId6" cstate="print"/>
          <a:srcRect l="34969" t="14561" r="33371" b="1729"/>
          <a:stretch>
            <a:fillRect/>
          </a:stretch>
        </p:blipFill>
        <p:spPr bwMode="auto">
          <a:xfrm>
            <a:off x="4139952" y="908720"/>
            <a:ext cx="12241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Costos y Gastos</a:t>
            </a:r>
            <a:endParaRPr lang="es-EC" b="1" u="sng" dirty="0"/>
          </a:p>
        </p:txBody>
      </p:sp>
      <p:sp>
        <p:nvSpPr>
          <p:cNvPr id="6" name="5 Rectángulo"/>
          <p:cNvSpPr/>
          <p:nvPr/>
        </p:nvSpPr>
        <p:spPr>
          <a:xfrm>
            <a:off x="381330" y="1367770"/>
            <a:ext cx="606287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Disminución de los Costos de Compra</a:t>
            </a: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32110" t="47338" r="56078" b="24712"/>
          <a:stretch>
            <a:fillRect/>
          </a:stretch>
        </p:blipFill>
        <p:spPr bwMode="auto">
          <a:xfrm>
            <a:off x="6660232" y="1340768"/>
            <a:ext cx="720080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6694497" cy="245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60040" y="5066600"/>
            <a:ext cx="8388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Al comparar la base de la evaluación por línea de producto y la aplicación de la estrategia se evidencia un crecimiento leve en cuanto al ingreso que se obtendría principalmente en la confección de: chompa piloto con un 42.64%, chompa ¾ con un 47.42% y corbatas con un 41.44%</a:t>
            </a:r>
            <a:endParaRPr lang="es-EC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Costos y Gastos</a:t>
            </a:r>
            <a:endParaRPr lang="es-EC" b="1" u="sng" dirty="0"/>
          </a:p>
        </p:txBody>
      </p:sp>
      <p:sp>
        <p:nvSpPr>
          <p:cNvPr id="6" name="5 Rectángulo"/>
          <p:cNvSpPr/>
          <p:nvPr/>
        </p:nvSpPr>
        <p:spPr>
          <a:xfrm>
            <a:off x="380530" y="1367770"/>
            <a:ext cx="606448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Disminución de los Costos Operativos</a:t>
            </a:r>
            <a:endParaRPr lang="es-ES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040" y="5066600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Al comparar la base de la evaluación por línea de producto y la aplicación de la estrategia se evidencia un crecimiento leve en cuanto al ingreso que se obtendría al contratar el servicio de maquila principalmente en los productos: camisa militar m/c con un 38.29%, chompa piloto con un 42.49%, chompa ¾ con un 47.02% y corbata con un 40.26%.</a:t>
            </a:r>
            <a:endParaRPr lang="es-EC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844824"/>
            <a:ext cx="838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Disminución del 10% en el valor de la confección</a:t>
            </a:r>
            <a:endParaRPr lang="es-EC" sz="1400" dirty="0"/>
          </a:p>
        </p:txBody>
      </p:sp>
      <p:pic>
        <p:nvPicPr>
          <p:cNvPr id="9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77048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Costos y Gastos</a:t>
            </a:r>
            <a:endParaRPr lang="es-EC" b="1" u="sng" dirty="0"/>
          </a:p>
        </p:txBody>
      </p:sp>
      <p:sp>
        <p:nvSpPr>
          <p:cNvPr id="6" name="5 Rectángulo"/>
          <p:cNvSpPr/>
          <p:nvPr/>
        </p:nvSpPr>
        <p:spPr>
          <a:xfrm>
            <a:off x="134700" y="1340768"/>
            <a:ext cx="89017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Disminución de los Costos de Compra y Costos Operativos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040" y="479715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Al realizar la comparación de la base de la evaluación por línea de producto y la aplicación de la estrategia se evidencia un crecimiento leve en cuanto al ingreso que se obtendría principalmente en la confección de: camisa militar m/c con un 40.22%, chompa piloto con un 43.75%, chompa ¾ con un 48.42% y corbata con un 41.84%.</a:t>
            </a:r>
            <a:endParaRPr lang="es-EC" sz="1400" dirty="0"/>
          </a:p>
        </p:txBody>
      </p:sp>
      <p:pic>
        <p:nvPicPr>
          <p:cNvPr id="10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87" y="1844824"/>
            <a:ext cx="82421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8274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Modelo de Costos y Gastos</a:t>
            </a:r>
            <a:endParaRPr lang="es-EC" b="1" u="sng" dirty="0"/>
          </a:p>
        </p:txBody>
      </p:sp>
      <p:sp>
        <p:nvSpPr>
          <p:cNvPr id="6" name="5 Rectángulo"/>
          <p:cNvSpPr/>
          <p:nvPr/>
        </p:nvSpPr>
        <p:spPr>
          <a:xfrm>
            <a:off x="1216737" y="1455167"/>
            <a:ext cx="6737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Comparación Base – Estrategias Propuestas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040" y="4797152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 la aplicación de las estrategias y su evaluación de forma conjunta se evidencia un incremento en el porcentaje de ingreso en todos los productos que confecciona la empresa</a:t>
            </a:r>
            <a:endParaRPr lang="es-EC" dirty="0"/>
          </a:p>
        </p:txBody>
      </p:sp>
      <p:pic>
        <p:nvPicPr>
          <p:cNvPr id="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8705216" cy="214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7504" y="8274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Estrategias de Rotación de Activos</a:t>
            </a:r>
            <a:endParaRPr lang="es-EC" b="1" u="sng" dirty="0"/>
          </a:p>
        </p:txBody>
      </p:sp>
      <p:sp>
        <p:nvSpPr>
          <p:cNvPr id="6" name="5 Rectángulo"/>
          <p:cNvSpPr/>
          <p:nvPr/>
        </p:nvSpPr>
        <p:spPr>
          <a:xfrm>
            <a:off x="611560" y="1455167"/>
            <a:ext cx="3143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Pago a Proveedores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2060848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 el fin de generar y mantener una buena imagen de A&amp;G y considerando el incremento del nivel de liquidez de la empresa se planteó el pago a proveedores del 50% del total de la deuda</a:t>
            </a:r>
            <a:endParaRPr lang="es-EC" dirty="0"/>
          </a:p>
        </p:txBody>
      </p:sp>
      <p:pic>
        <p:nvPicPr>
          <p:cNvPr id="8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74168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7504" y="8274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Evaluación de las Estrategias Propuestas – Estrategias de Rotación de Activos</a:t>
            </a:r>
            <a:endParaRPr lang="es-EC" b="1" u="sng" dirty="0"/>
          </a:p>
        </p:txBody>
      </p:sp>
      <p:sp>
        <p:nvSpPr>
          <p:cNvPr id="6" name="5 Rectángulo"/>
          <p:cNvSpPr/>
          <p:nvPr/>
        </p:nvSpPr>
        <p:spPr>
          <a:xfrm>
            <a:off x="345429" y="1455167"/>
            <a:ext cx="64588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Descuento por Pronto Pago a Proveedores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040" y="4437112"/>
            <a:ext cx="83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 la aplicación del convenio se concluye que el descuento por pronto pago a proveedores es la estrategia más adecuada debido a que con el pago de las cuentas por pagar a proveedores, la rotación de los activos aumenta, se obtiene un ahorro de $102.00 y se mantiene una buena imagen frente a los proveedores generando confianza para futuros créditos</a:t>
            </a:r>
            <a:endParaRPr lang="es-EC" dirty="0"/>
          </a:p>
        </p:txBody>
      </p:sp>
      <p:pic>
        <p:nvPicPr>
          <p:cNvPr id="7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10074"/>
            <a:ext cx="7632847" cy="21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105" y="866277"/>
            <a:ext cx="5431790" cy="512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4048" y="11663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Estados Financieros Proyectados</a:t>
            </a:r>
            <a:endParaRPr lang="es-EC" b="1" u="sng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677" y="801806"/>
            <a:ext cx="5494646" cy="52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4048" y="11663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Estados Financieros Proyectados</a:t>
            </a:r>
            <a:endParaRPr lang="es-EC" b="1" u="sng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4048" y="11663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Estados Financieros Proyectados</a:t>
            </a:r>
            <a:endParaRPr lang="es-EC" b="1" u="sng" dirty="0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105" y="663117"/>
            <a:ext cx="5431790" cy="55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043444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Razones Financieras Proyectadas</a:t>
            </a:r>
            <a:endParaRPr lang="es-EC" b="1" u="sng" dirty="0"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rcRect b="75264"/>
          <a:stretch>
            <a:fillRect/>
          </a:stretch>
        </p:blipFill>
        <p:spPr bwMode="auto">
          <a:xfrm>
            <a:off x="330964" y="2132856"/>
            <a:ext cx="4097020" cy="4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/>
          <p:nvPr/>
        </p:nvPicPr>
        <p:blipFill>
          <a:blip r:embed="rId3" cstate="print"/>
          <a:srcRect b="69167"/>
          <a:stretch>
            <a:fillRect/>
          </a:stretch>
        </p:blipFill>
        <p:spPr bwMode="auto">
          <a:xfrm>
            <a:off x="4716016" y="1988840"/>
            <a:ext cx="40970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19277"/>
            <a:ext cx="4104456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41044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/>
          <p:nvPr/>
        </p:nvPicPr>
        <p:blipFill>
          <a:blip r:embed="rId2" cstate="print"/>
          <a:srcRect t="29269"/>
          <a:stretch>
            <a:fillRect/>
          </a:stretch>
        </p:blipFill>
        <p:spPr bwMode="auto">
          <a:xfrm>
            <a:off x="323528" y="2642984"/>
            <a:ext cx="4097020" cy="12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/>
          <a:srcRect t="68519"/>
          <a:stretch>
            <a:fillRect/>
          </a:stretch>
        </p:blipFill>
        <p:spPr bwMode="auto">
          <a:xfrm>
            <a:off x="4716016" y="3284984"/>
            <a:ext cx="4097020" cy="66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/>
          <p:nvPr/>
        </p:nvPicPr>
        <p:blipFill>
          <a:blip r:embed="rId3" cstate="print"/>
          <a:srcRect t="34259" b="34907"/>
          <a:stretch>
            <a:fillRect/>
          </a:stretch>
        </p:blipFill>
        <p:spPr bwMode="auto">
          <a:xfrm>
            <a:off x="4716016" y="2636912"/>
            <a:ext cx="40970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8067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Direccionamiento Estratégico</a:t>
            </a:r>
            <a:endParaRPr lang="es-EC" b="1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3568" y="1196752"/>
            <a:ext cx="7704856" cy="892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300" b="1" dirty="0" smtClean="0"/>
              <a:t>Misión:</a:t>
            </a:r>
          </a:p>
          <a:p>
            <a:pPr algn="just"/>
            <a:r>
              <a:rPr lang="es-EC" sz="1300" b="1" dirty="0"/>
              <a:t>	</a:t>
            </a:r>
            <a:r>
              <a:rPr lang="es-MX" sz="1300" dirty="0"/>
              <a:t> A&amp;G EXCLUSIVIDADES está comprometida en la búsqueda de excelencia, para ofrecer  a sus clientes un servicio de </a:t>
            </a:r>
            <a:r>
              <a:rPr lang="es-MX" sz="1300" dirty="0" smtClean="0"/>
              <a:t>calidad,  siendo innovadores </a:t>
            </a:r>
            <a:r>
              <a:rPr lang="es-MX" sz="1300" dirty="0"/>
              <a:t>y a la mejor relación de </a:t>
            </a:r>
            <a:r>
              <a:rPr lang="es-MX" sz="1300" dirty="0" smtClean="0"/>
              <a:t>costo beneficio.</a:t>
            </a:r>
            <a:endParaRPr lang="es-EC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83568" y="2220834"/>
            <a:ext cx="7704856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300" b="1" dirty="0"/>
              <a:t>V</a:t>
            </a:r>
            <a:r>
              <a:rPr lang="es-EC" sz="1300" b="1" dirty="0" smtClean="0"/>
              <a:t>isión:</a:t>
            </a:r>
          </a:p>
          <a:p>
            <a:pPr algn="just"/>
            <a:r>
              <a:rPr lang="es-EC" sz="1300" b="1" dirty="0"/>
              <a:t>	</a:t>
            </a:r>
            <a:r>
              <a:rPr lang="es-MX" sz="1300" dirty="0"/>
              <a:t> Basado sobre los principios de Respeto, Disciplina, Integridad, Responsabilidad, Conocimiento, Técnica y Pasión; se generará un ambiente de trabajo, dentro y fuera de la compañía que permite un crecimiento constante, de nuestra empresa, nuestros accionistas, nuestros clientes y nuestro personal a largo plazo.</a:t>
            </a:r>
            <a:endParaRPr lang="es-EC" sz="13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83568" y="3512329"/>
            <a:ext cx="7704856" cy="22929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300" b="1" dirty="0" smtClean="0"/>
              <a:t>Objetivo General:</a:t>
            </a:r>
          </a:p>
          <a:p>
            <a:pPr algn="just"/>
            <a:r>
              <a:rPr lang="es-EC" sz="1300" b="1" dirty="0"/>
              <a:t>	</a:t>
            </a:r>
            <a:r>
              <a:rPr lang="es-EC" sz="1300" dirty="0"/>
              <a:t>Brindar a la cartera de clientes un servicio de calidad que sea el distintivo de la </a:t>
            </a:r>
            <a:r>
              <a:rPr lang="es-EC" sz="1300" dirty="0" smtClean="0"/>
              <a:t>empresa.</a:t>
            </a:r>
          </a:p>
          <a:p>
            <a:pPr algn="just"/>
            <a:endParaRPr lang="es-EC" sz="1300" b="1" dirty="0" smtClean="0"/>
          </a:p>
          <a:p>
            <a:pPr algn="just"/>
            <a:r>
              <a:rPr lang="es-EC" sz="1300" b="1" dirty="0" smtClean="0"/>
              <a:t>Objetivos Específicos:</a:t>
            </a:r>
          </a:p>
          <a:p>
            <a:pPr lvl="2" algn="just">
              <a:buFont typeface="Wingdings" pitchFamily="2" charset="2"/>
              <a:buChar char="v"/>
            </a:pPr>
            <a:r>
              <a:rPr lang="es-EC" sz="1300" dirty="0" smtClean="0"/>
              <a:t> </a:t>
            </a:r>
            <a:r>
              <a:rPr lang="es-ES" sz="1300" dirty="0" smtClean="0"/>
              <a:t>Obtener </a:t>
            </a:r>
            <a:r>
              <a:rPr lang="es-ES" sz="1300" dirty="0"/>
              <a:t>un seleccionado grupo de proveedores de materia prima que ofrezcan </a:t>
            </a:r>
            <a:r>
              <a:rPr lang="es-ES" sz="1300" dirty="0" smtClean="0"/>
              <a:t>estándares </a:t>
            </a:r>
            <a:r>
              <a:rPr lang="es-ES" sz="1300" dirty="0"/>
              <a:t>de calidad en cada uno de los materiales que ofertan.</a:t>
            </a:r>
            <a:endParaRPr lang="es-EC" sz="1300" dirty="0"/>
          </a:p>
          <a:p>
            <a:pPr lvl="2" algn="just">
              <a:buFont typeface="Wingdings" pitchFamily="2" charset="2"/>
              <a:buChar char="v"/>
            </a:pPr>
            <a:r>
              <a:rPr lang="es-ES" sz="1300" dirty="0" smtClean="0"/>
              <a:t> Capacitar </a:t>
            </a:r>
            <a:r>
              <a:rPr lang="es-ES" sz="1300" dirty="0"/>
              <a:t>al personal operario para que realicen un control de </a:t>
            </a:r>
            <a:r>
              <a:rPr lang="es-ES" sz="1300" dirty="0" smtClean="0"/>
              <a:t>calidad, </a:t>
            </a:r>
            <a:r>
              <a:rPr lang="es-ES" sz="1300" dirty="0"/>
              <a:t>durante todo el </a:t>
            </a:r>
            <a:r>
              <a:rPr lang="es-ES" sz="1300" dirty="0" smtClean="0"/>
              <a:t>proceso </a:t>
            </a:r>
            <a:r>
              <a:rPr lang="es-ES" sz="1300" dirty="0"/>
              <a:t>de producción de las </a:t>
            </a:r>
            <a:r>
              <a:rPr lang="es-ES" sz="1300" dirty="0" smtClean="0"/>
              <a:t>prendas, </a:t>
            </a:r>
            <a:r>
              <a:rPr lang="es-ES" sz="1300" dirty="0"/>
              <a:t>hasta </a:t>
            </a:r>
            <a:r>
              <a:rPr lang="es-ES" sz="1300" dirty="0" smtClean="0"/>
              <a:t>que éstas se encuentran listas para </a:t>
            </a:r>
            <a:r>
              <a:rPr lang="es-ES" sz="1300" dirty="0"/>
              <a:t>ser entregadas a los </a:t>
            </a:r>
            <a:r>
              <a:rPr lang="es-ES" sz="1300" dirty="0" smtClean="0"/>
              <a:t>clientes</a:t>
            </a:r>
            <a:r>
              <a:rPr lang="es-ES" sz="1300" dirty="0"/>
              <a:t>.</a:t>
            </a:r>
            <a:endParaRPr lang="es-EC" sz="1300" dirty="0"/>
          </a:p>
          <a:p>
            <a:pPr lvl="2" algn="just">
              <a:buFont typeface="Wingdings" pitchFamily="2" charset="2"/>
              <a:buChar char="v"/>
            </a:pPr>
            <a:r>
              <a:rPr lang="es-ES" sz="1300" dirty="0" smtClean="0"/>
              <a:t> Promover </a:t>
            </a:r>
            <a:r>
              <a:rPr lang="es-ES" sz="1300" dirty="0"/>
              <a:t>un crecimiento empresarial para tener reconocimiento en el mercado nacional </a:t>
            </a:r>
            <a:r>
              <a:rPr lang="es-ES" sz="1300" dirty="0" smtClean="0"/>
              <a:t>e </a:t>
            </a:r>
            <a:r>
              <a:rPr lang="es-ES" sz="1300" dirty="0"/>
              <a:t>innovar en nuevos nichos de </a:t>
            </a:r>
            <a:r>
              <a:rPr lang="es-ES" sz="1300" dirty="0" smtClean="0"/>
              <a:t>mercado.</a:t>
            </a:r>
            <a:endParaRPr lang="es-EC" sz="13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Conclusiones</a:t>
            </a:r>
            <a:endParaRPr lang="es-EC" b="1" u="sng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1402898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MX" dirty="0" smtClean="0"/>
              <a:t>  A&amp;G es una empresa que se ha dedicado a la confección y comercialización de ropa de trabajo y seguridad industrial, prestando sus servicios, principalmente a empresas de seguridad física en la Ciudad de Quito, desde 1988.</a:t>
            </a:r>
            <a:endParaRPr lang="es-EC" dirty="0" smtClean="0"/>
          </a:p>
          <a:p>
            <a:pPr lvl="0" algn="just">
              <a:buFont typeface="Wingdings" pitchFamily="2" charset="2"/>
              <a:buChar char="Ø"/>
            </a:pPr>
            <a:endParaRPr lang="es-MX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MX" dirty="0" smtClean="0"/>
              <a:t>  Por el débil desarrollo organizacional que la empresa ha presentado en los últimos años, se determinó la necesidad de desarrollar un modelo de gestión financiera y diseñar estrategias que le permitan una mejor toma de decisiones.</a:t>
            </a:r>
          </a:p>
          <a:p>
            <a:pPr lvl="0" algn="just"/>
            <a:endParaRPr lang="es-EC" dirty="0" smtClean="0"/>
          </a:p>
          <a:p>
            <a:pPr algn="just">
              <a:buFont typeface="Wingdings" pitchFamily="2" charset="2"/>
              <a:buChar char="Ø"/>
            </a:pPr>
            <a:r>
              <a:rPr lang="es-EC" dirty="0" smtClean="0"/>
              <a:t>  Con el análisis de los factores externos e internos se determinó las posibilidades de crecimiento de la empresa y los aspectos débiles en los que se debe enfatizar controles para que A&amp;G desarrolle sus actividades de una manera adecuada, enfocándose siempre al crecimiento.</a:t>
            </a:r>
            <a:endParaRPr lang="es-EC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053891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MX" dirty="0" smtClean="0"/>
              <a:t>  Al aplicar las estrategias financieras planteadas, A&amp;G EXCLUSIVIDADES para el 2012 generaría una utilidad de $8.984,98. </a:t>
            </a:r>
          </a:p>
          <a:p>
            <a:pPr lvl="0" algn="just"/>
            <a:endParaRPr lang="es-EC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C" dirty="0" smtClean="0"/>
              <a:t>  Los resultados financieros con las aplicaciones de las estrategias propuestas se resumen en: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C" b="1" dirty="0" smtClean="0"/>
              <a:t>Rentabilidad sobre ventas.- </a:t>
            </a:r>
            <a:r>
              <a:rPr lang="es-EC" dirty="0" smtClean="0"/>
              <a:t>las ventas para el 2012 generarán una rentabilidad para A&amp;G EXCLUSIVIDADES de 16%, 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C" b="1" dirty="0" smtClean="0"/>
              <a:t>Rentabilidad sobre activos.- </a:t>
            </a:r>
            <a:r>
              <a:rPr lang="es-EC" dirty="0" smtClean="0"/>
              <a:t>los activos generarán una rentabilidad de 10%.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C" b="1" dirty="0" smtClean="0"/>
              <a:t>Rentabilidad sobre el patrimonio.- </a:t>
            </a:r>
            <a:r>
              <a:rPr lang="es-EC" dirty="0" smtClean="0"/>
              <a:t> por cada cien dólares invertidos en el patrimonio se generará una rentabilidad del 13%.</a:t>
            </a:r>
          </a:p>
          <a:p>
            <a:pPr lvl="1" algn="just">
              <a:buFont typeface="Wingdings" pitchFamily="2" charset="2"/>
              <a:buChar char="§"/>
            </a:pPr>
            <a:endParaRPr lang="es-EC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C" dirty="0" smtClean="0"/>
              <a:t>  </a:t>
            </a:r>
            <a:r>
              <a:rPr lang="es-MX" dirty="0" smtClean="0"/>
              <a:t>Al aplicar las estrategias financieras planteadas los índices y razones financieras han mejorado notablemente, generando una mayor utilidad para el año 2012.</a:t>
            </a:r>
            <a:endParaRPr lang="es-EC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232496" cy="3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V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Recomendaciones</a:t>
            </a:r>
            <a:endParaRPr lang="es-EC" b="1" u="sng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2687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MX" dirty="0" smtClean="0"/>
              <a:t>  Diseñar e implementar políticas y procedimientos organizaciones de manera que éstas le permitan a la empresa tener una base sobre la cual desarrollar sus actividades y de esta manera poder evaluarlas periódicamente.</a:t>
            </a:r>
          </a:p>
          <a:p>
            <a:pPr lvl="0" algn="just">
              <a:buFont typeface="Wingdings" pitchFamily="2" charset="2"/>
              <a:buChar char="v"/>
            </a:pPr>
            <a:endParaRPr lang="es-EC" dirty="0" smtClean="0"/>
          </a:p>
          <a:p>
            <a:pPr lvl="0" algn="just">
              <a:buFont typeface="Wingdings" pitchFamily="2" charset="2"/>
              <a:buChar char="v"/>
            </a:pPr>
            <a:r>
              <a:rPr lang="es-MX" dirty="0" smtClean="0"/>
              <a:t>  Hacer énfasis en publicidad de manera que la empresa pueda captar más clientes y que su cartera actual se identifique con la marca creando fidelidad y manteniendo los estándares de calidad que han caracterizado a A&amp;G desde su inicio.</a:t>
            </a:r>
          </a:p>
          <a:p>
            <a:pPr lvl="0" algn="just">
              <a:buFont typeface="Wingdings" pitchFamily="2" charset="2"/>
              <a:buChar char="v"/>
            </a:pPr>
            <a:endParaRPr lang="es-EC" dirty="0" smtClean="0"/>
          </a:p>
          <a:p>
            <a:pPr lvl="0" algn="just">
              <a:buFont typeface="Wingdings" pitchFamily="2" charset="2"/>
              <a:buChar char="v"/>
            </a:pPr>
            <a:r>
              <a:rPr lang="es-MX" dirty="0" smtClean="0"/>
              <a:t>  Aplicar los modelos y las estrategias financieras planteadas en el presente trabajo, ya que éstas aseguran que la empresa obtenga una mayor rentabilidad al incrementar el nivel de ingresos, disminución de deuda y una recuperación de la cartera que A&amp;G mantiene; como efecto de esto la liquidez aumenta solventando así las necesidades de efectivo para cubrir las obligaciones en el corto plazo. </a:t>
            </a:r>
            <a:endParaRPr lang="es-EC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a Isabel\Pictures\Tu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265586" cy="419042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257430" y="4725144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¡¡¡GRACIAS!!!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8067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Organigrama</a:t>
            </a:r>
            <a:endParaRPr lang="es-EC" b="1" u="sng" dirty="0"/>
          </a:p>
        </p:txBody>
      </p:sp>
      <p:sp>
        <p:nvSpPr>
          <p:cNvPr id="16" name="3 CuadroTexto"/>
          <p:cNvSpPr txBox="1"/>
          <p:nvPr/>
        </p:nvSpPr>
        <p:spPr>
          <a:xfrm>
            <a:off x="3500430" y="1429735"/>
            <a:ext cx="22145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GERENCIA GENERAL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1428728" y="2072677"/>
            <a:ext cx="22145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Asistencia Administrativa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928662" y="3644313"/>
            <a:ext cx="22145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Administración Financiera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3500430" y="3644313"/>
            <a:ext cx="22145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Producción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6000760" y="3644313"/>
            <a:ext cx="22145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Comercial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8 CuadroTexto"/>
          <p:cNvSpPr txBox="1"/>
          <p:nvPr/>
        </p:nvSpPr>
        <p:spPr>
          <a:xfrm>
            <a:off x="928662" y="4501569"/>
            <a:ext cx="221457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Contabilidad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Recursos Humanos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Tesorería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Presupuestos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Compras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9 CuadroTexto"/>
          <p:cNvSpPr txBox="1"/>
          <p:nvPr/>
        </p:nvSpPr>
        <p:spPr>
          <a:xfrm>
            <a:off x="3500430" y="4501569"/>
            <a:ext cx="22145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Corte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Confección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Bordado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Acabados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0 CuadroTexto"/>
          <p:cNvSpPr txBox="1"/>
          <p:nvPr/>
        </p:nvSpPr>
        <p:spPr>
          <a:xfrm>
            <a:off x="6000760" y="4501569"/>
            <a:ext cx="22145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Bodega de Materia Prima</a:t>
            </a:r>
          </a:p>
          <a:p>
            <a:pPr algn="ctr"/>
            <a:r>
              <a:rPr lang="es-EC" sz="1200" dirty="0" smtClean="0">
                <a:latin typeface="Arial" pitchFamily="34" charset="0"/>
                <a:cs typeface="Arial" pitchFamily="34" charset="0"/>
              </a:rPr>
              <a:t>Ventas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14 Conector recto"/>
          <p:cNvCxnSpPr/>
          <p:nvPr/>
        </p:nvCxnSpPr>
        <p:spPr>
          <a:xfrm>
            <a:off x="2000232" y="2858495"/>
            <a:ext cx="50720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18 Conector recto de flecha"/>
          <p:cNvCxnSpPr>
            <a:endCxn id="20" idx="0"/>
          </p:cNvCxnSpPr>
          <p:nvPr/>
        </p:nvCxnSpPr>
        <p:spPr>
          <a:xfrm rot="16200000" flipH="1">
            <a:off x="6679424" y="3251404"/>
            <a:ext cx="785816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3 Conector recto de flecha"/>
          <p:cNvCxnSpPr>
            <a:stCxn id="16" idx="2"/>
            <a:endCxn id="19" idx="0"/>
          </p:cNvCxnSpPr>
          <p:nvPr/>
        </p:nvCxnSpPr>
        <p:spPr>
          <a:xfrm rot="5400000">
            <a:off x="3638930" y="2675523"/>
            <a:ext cx="1937579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5 Conector recto de flecha"/>
          <p:cNvCxnSpPr>
            <a:stCxn id="18" idx="2"/>
            <a:endCxn id="21" idx="0"/>
          </p:cNvCxnSpPr>
          <p:nvPr/>
        </p:nvCxnSpPr>
        <p:spPr>
          <a:xfrm rot="5400000">
            <a:off x="1745823" y="4211440"/>
            <a:ext cx="580257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9" idx="2"/>
            <a:endCxn id="22" idx="0"/>
          </p:cNvCxnSpPr>
          <p:nvPr/>
        </p:nvCxnSpPr>
        <p:spPr>
          <a:xfrm rot="5400000">
            <a:off x="4317591" y="4211440"/>
            <a:ext cx="580257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30 Conector recto de flecha"/>
          <p:cNvCxnSpPr>
            <a:stCxn id="20" idx="2"/>
            <a:endCxn id="23" idx="0"/>
          </p:cNvCxnSpPr>
          <p:nvPr/>
        </p:nvCxnSpPr>
        <p:spPr>
          <a:xfrm rot="5400000">
            <a:off x="6817921" y="4211440"/>
            <a:ext cx="580257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36 Conector recto de flecha"/>
          <p:cNvCxnSpPr>
            <a:endCxn id="18" idx="0"/>
          </p:cNvCxnSpPr>
          <p:nvPr/>
        </p:nvCxnSpPr>
        <p:spPr>
          <a:xfrm rot="16200000" flipH="1">
            <a:off x="1609018" y="3253098"/>
            <a:ext cx="782428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40 Conector recto de flecha"/>
          <p:cNvCxnSpPr>
            <a:endCxn id="17" idx="3"/>
          </p:cNvCxnSpPr>
          <p:nvPr/>
        </p:nvCxnSpPr>
        <p:spPr>
          <a:xfrm rot="10800000">
            <a:off x="3643306" y="2215553"/>
            <a:ext cx="1000132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Macroambiente</a:t>
            </a:r>
            <a:endParaRPr lang="es-EC" b="1" u="sng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228184" y="24869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2011</a:t>
            </a:r>
            <a:endParaRPr lang="es-EC" b="1" dirty="0">
              <a:latin typeface="Arial Black" pitchFamily="34" charset="0"/>
            </a:endParaRPr>
          </a:p>
        </p:txBody>
      </p:sp>
      <p:pic>
        <p:nvPicPr>
          <p:cNvPr id="33794" name="Picture 2" descr="C:\Users\Maria Isabel\Pictures\tesis\P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1635"/>
            <a:ext cx="1944215" cy="1301461"/>
          </a:xfrm>
          <a:prstGeom prst="rect">
            <a:avLst/>
          </a:prstGeom>
          <a:noFill/>
        </p:spPr>
      </p:pic>
      <p:sp>
        <p:nvSpPr>
          <p:cNvPr id="33" name="32 Abrir llave"/>
          <p:cNvSpPr/>
          <p:nvPr/>
        </p:nvSpPr>
        <p:spPr>
          <a:xfrm>
            <a:off x="2411760" y="1268760"/>
            <a:ext cx="360040" cy="4752528"/>
          </a:xfrm>
          <a:prstGeom prst="leftBrace">
            <a:avLst/>
          </a:prstGeom>
          <a:ln w="254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4" name="33 Flecha derecha"/>
          <p:cNvSpPr/>
          <p:nvPr/>
        </p:nvSpPr>
        <p:spPr>
          <a:xfrm>
            <a:off x="5724128" y="2496198"/>
            <a:ext cx="504056" cy="288032"/>
          </a:xfrm>
          <a:prstGeom prst="rightArrow">
            <a:avLst/>
          </a:prstGeom>
          <a:solidFill>
            <a:srgbClr val="FF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452320" y="20548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2,4%</a:t>
            </a:r>
            <a:endParaRPr lang="es-EC" b="1" dirty="0">
              <a:latin typeface="Arial Black" pitchFamily="34" charset="0"/>
            </a:endParaRPr>
          </a:p>
        </p:txBody>
      </p:sp>
      <p:sp>
        <p:nvSpPr>
          <p:cNvPr id="38" name="37 Flecha derecha"/>
          <p:cNvSpPr/>
          <p:nvPr/>
        </p:nvSpPr>
        <p:spPr>
          <a:xfrm rot="16200000">
            <a:off x="8100392" y="2136159"/>
            <a:ext cx="360040" cy="72008"/>
          </a:xfrm>
          <a:prstGeom prst="rightArrow">
            <a:avLst/>
          </a:prstGeom>
          <a:solidFill>
            <a:srgbClr val="FF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347864" y="137001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Industria Manufacturera</a:t>
            </a:r>
            <a:endParaRPr lang="es-EC" sz="12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452320" y="29282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0,34%</a:t>
            </a:r>
            <a:endParaRPr lang="es-EC" b="1" dirty="0">
              <a:latin typeface="Arial Black" pitchFamily="34" charset="0"/>
            </a:endParaRPr>
          </a:p>
        </p:txBody>
      </p:sp>
      <p:cxnSp>
        <p:nvCxnSpPr>
          <p:cNvPr id="42" name="41 Conector recto de flecha"/>
          <p:cNvCxnSpPr>
            <a:stCxn id="32" idx="3"/>
            <a:endCxn id="37" idx="1"/>
          </p:cNvCxnSpPr>
          <p:nvPr/>
        </p:nvCxnSpPr>
        <p:spPr>
          <a:xfrm flipV="1">
            <a:off x="7092280" y="2239525"/>
            <a:ext cx="360040" cy="432047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32" idx="3"/>
            <a:endCxn id="40" idx="1"/>
          </p:cNvCxnSpPr>
          <p:nvPr/>
        </p:nvCxnSpPr>
        <p:spPr>
          <a:xfrm>
            <a:off x="7092280" y="2671572"/>
            <a:ext cx="360040" cy="441340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04111"/>
            <a:ext cx="2808312" cy="19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CuadroTexto"/>
          <p:cNvSpPr txBox="1"/>
          <p:nvPr/>
        </p:nvSpPr>
        <p:spPr>
          <a:xfrm>
            <a:off x="3707904" y="560027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Sector Textil</a:t>
            </a:r>
            <a:endParaRPr lang="es-EC" sz="12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228184" y="45718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2011</a:t>
            </a:r>
            <a:endParaRPr lang="es-EC" b="1" dirty="0">
              <a:latin typeface="Arial Black" pitchFamily="34" charset="0"/>
            </a:endParaRPr>
          </a:p>
        </p:txBody>
      </p:sp>
      <p:sp>
        <p:nvSpPr>
          <p:cNvPr id="51" name="50 Flecha derecha"/>
          <p:cNvSpPr/>
          <p:nvPr/>
        </p:nvSpPr>
        <p:spPr>
          <a:xfrm>
            <a:off x="5724128" y="4581128"/>
            <a:ext cx="504056" cy="288032"/>
          </a:xfrm>
          <a:prstGeom prst="rightArrow">
            <a:avLst/>
          </a:prstGeom>
          <a:solidFill>
            <a:srgbClr val="FF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0" name="59 CuadroTexto"/>
          <p:cNvSpPr txBox="1"/>
          <p:nvPr/>
        </p:nvSpPr>
        <p:spPr>
          <a:xfrm>
            <a:off x="7452320" y="39237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7,2%</a:t>
            </a:r>
            <a:endParaRPr lang="es-EC" b="1" dirty="0">
              <a:latin typeface="Arial Black" pitchFamily="34" charset="0"/>
            </a:endParaRPr>
          </a:p>
        </p:txBody>
      </p:sp>
      <p:sp>
        <p:nvSpPr>
          <p:cNvPr id="61" name="60 Flecha derecha"/>
          <p:cNvSpPr/>
          <p:nvPr/>
        </p:nvSpPr>
        <p:spPr>
          <a:xfrm rot="16200000">
            <a:off x="8100392" y="4005064"/>
            <a:ext cx="360040" cy="72008"/>
          </a:xfrm>
          <a:prstGeom prst="rightArrow">
            <a:avLst/>
          </a:prstGeom>
          <a:solidFill>
            <a:srgbClr val="FF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2" name="61 CuadroTexto"/>
          <p:cNvSpPr txBox="1"/>
          <p:nvPr/>
        </p:nvSpPr>
        <p:spPr>
          <a:xfrm>
            <a:off x="7380312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1.1%</a:t>
            </a:r>
            <a:endParaRPr lang="es-EC" b="1" dirty="0">
              <a:latin typeface="Arial Black" pitchFamily="34" charset="0"/>
            </a:endParaRPr>
          </a:p>
        </p:txBody>
      </p:sp>
      <p:cxnSp>
        <p:nvCxnSpPr>
          <p:cNvPr id="63" name="62 Conector recto de flecha"/>
          <p:cNvCxnSpPr>
            <a:stCxn id="50" idx="3"/>
            <a:endCxn id="60" idx="1"/>
          </p:cNvCxnSpPr>
          <p:nvPr/>
        </p:nvCxnSpPr>
        <p:spPr>
          <a:xfrm flipV="1">
            <a:off x="7092280" y="4108430"/>
            <a:ext cx="360040" cy="648072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50" idx="3"/>
            <a:endCxn id="62" idx="1"/>
          </p:cNvCxnSpPr>
          <p:nvPr/>
        </p:nvCxnSpPr>
        <p:spPr>
          <a:xfrm>
            <a:off x="7092280" y="4756502"/>
            <a:ext cx="288032" cy="0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>
            <a:stCxn id="50" idx="3"/>
            <a:endCxn id="73" idx="1"/>
          </p:cNvCxnSpPr>
          <p:nvPr/>
        </p:nvCxnSpPr>
        <p:spPr>
          <a:xfrm>
            <a:off x="7092280" y="4756502"/>
            <a:ext cx="360040" cy="621070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7452320" y="508518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Arial Black" pitchFamily="34" charset="0"/>
              </a:rPr>
              <a:t>30% - Precio</a:t>
            </a:r>
            <a:endParaRPr lang="es-EC" sz="1600" b="1" dirty="0">
              <a:latin typeface="Arial Black" pitchFamily="34" charset="0"/>
            </a:endParaRPr>
          </a:p>
        </p:txBody>
      </p:sp>
      <p:sp>
        <p:nvSpPr>
          <p:cNvPr id="75" name="74 Flecha derecha"/>
          <p:cNvSpPr/>
          <p:nvPr/>
        </p:nvSpPr>
        <p:spPr>
          <a:xfrm rot="16200000">
            <a:off x="8316416" y="5301208"/>
            <a:ext cx="360040" cy="72008"/>
          </a:xfrm>
          <a:prstGeom prst="rightArrow">
            <a:avLst/>
          </a:prstGeom>
          <a:solidFill>
            <a:srgbClr val="FF66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34818" name="Picture 2" descr="C:\Users\Maria Isabel\Pictures\tesis\infl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032448" cy="270792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1584649"/>
            <a:ext cx="22402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b="1" dirty="0" smtClean="0">
                <a:latin typeface="Arial Black" pitchFamily="34" charset="0"/>
              </a:rPr>
              <a:t>INFLACIÓN</a:t>
            </a:r>
            <a:endParaRPr lang="es-EC" sz="1900" b="1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3968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Febrero 2012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516216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IPC: 5.53%</a:t>
            </a:r>
            <a:endParaRPr lang="es-EC" dirty="0"/>
          </a:p>
        </p:txBody>
      </p:sp>
      <p:cxnSp>
        <p:nvCxnSpPr>
          <p:cNvPr id="11" name="10 Conector recto de flecha"/>
          <p:cNvCxnSpPr>
            <a:stCxn id="8" idx="3"/>
            <a:endCxn id="9" idx="1"/>
          </p:cNvCxnSpPr>
          <p:nvPr/>
        </p:nvCxnSpPr>
        <p:spPr>
          <a:xfrm>
            <a:off x="5868144" y="1741458"/>
            <a:ext cx="648072" cy="0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251520" y="446091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Los artículos con mayor incidencia en la inflación son las prendas de vestir con un 20,29%, seguida por restaurantes con un 20,03%.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Macroambiente</a:t>
            </a:r>
            <a:endParaRPr lang="es-EC" b="1" u="sng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395288" y="149225"/>
            <a:ext cx="201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Arial Black" pitchFamily="34" charset="0"/>
              </a:rPr>
              <a:t>CAPITULO </a:t>
            </a:r>
            <a:r>
              <a:rPr lang="es-EC" sz="2000" dirty="0" smtClean="0">
                <a:latin typeface="Arial Black" pitchFamily="34" charset="0"/>
              </a:rPr>
              <a:t>II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96752"/>
            <a:ext cx="285847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Factor Político</a:t>
            </a:r>
            <a:endParaRPr lang="es-ES" sz="3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5842" name="Picture 2" descr="C:\Users\Maria Isabel\Pictures\tesis\politi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2466975" cy="1847850"/>
          </a:xfrm>
          <a:prstGeom prst="rect">
            <a:avLst/>
          </a:prstGeom>
          <a:noFill/>
        </p:spPr>
      </p:pic>
      <p:pic>
        <p:nvPicPr>
          <p:cNvPr id="35843" name="Picture 3" descr="C:\Users\Maria Isabel\Pictures\tesis\importa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946" y="1844824"/>
            <a:ext cx="2419350" cy="188595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907704" y="1772816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Políticas comerciales</a:t>
            </a:r>
            <a:endParaRPr lang="es-EC" sz="900" dirty="0"/>
          </a:p>
        </p:txBody>
      </p:sp>
      <p:sp>
        <p:nvSpPr>
          <p:cNvPr id="8" name="7 Flecha derecha"/>
          <p:cNvSpPr/>
          <p:nvPr/>
        </p:nvSpPr>
        <p:spPr>
          <a:xfrm>
            <a:off x="3995936" y="2780928"/>
            <a:ext cx="720080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5537026" y="364502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Importaciones</a:t>
            </a:r>
            <a:endParaRPr lang="es-EC" sz="900" dirty="0"/>
          </a:p>
        </p:txBody>
      </p:sp>
      <p:sp>
        <p:nvSpPr>
          <p:cNvPr id="10" name="9 Flecha abajo"/>
          <p:cNvSpPr/>
          <p:nvPr/>
        </p:nvSpPr>
        <p:spPr>
          <a:xfrm>
            <a:off x="7164288" y="1844824"/>
            <a:ext cx="504056" cy="1944216"/>
          </a:xfrm>
          <a:prstGeom prst="downArrow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Textil</a:t>
            </a:r>
            <a:endParaRPr lang="es-EC" dirty="0"/>
          </a:p>
        </p:txBody>
      </p:sp>
      <p:sp>
        <p:nvSpPr>
          <p:cNvPr id="12" name="11 Abrir llave"/>
          <p:cNvSpPr/>
          <p:nvPr/>
        </p:nvSpPr>
        <p:spPr>
          <a:xfrm>
            <a:off x="899592" y="4077072"/>
            <a:ext cx="648072" cy="2016224"/>
          </a:xfrm>
          <a:prstGeom prst="leftBrace">
            <a:avLst/>
          </a:pr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403648" y="4307612"/>
            <a:ext cx="201622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255 productos  con recargo arancelario, adicional arancel vigente por salvaguardia de la balanza de pagos</a:t>
            </a:r>
            <a:endParaRPr lang="es-EC" sz="1600" dirty="0"/>
          </a:p>
        </p:txBody>
      </p:sp>
      <p:pic>
        <p:nvPicPr>
          <p:cNvPr id="35844" name="Picture 4" descr="C:\Users\Maria Isabel\Pictures\tesis\algod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1046608" cy="891555"/>
          </a:xfrm>
          <a:prstGeom prst="rect">
            <a:avLst/>
          </a:prstGeom>
          <a:noFill/>
        </p:spPr>
      </p:pic>
      <p:pic>
        <p:nvPicPr>
          <p:cNvPr id="35845" name="Picture 5" descr="C:\Users\Maria Isabel\Pictures\tesis\algodon teji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245946"/>
            <a:ext cx="1008112" cy="559318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4788024" y="508518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Algodón</a:t>
            </a:r>
            <a:endParaRPr lang="es-EC" sz="900" dirty="0"/>
          </a:p>
        </p:txBody>
      </p:sp>
      <p:pic>
        <p:nvPicPr>
          <p:cNvPr id="35846" name="Picture 6" descr="C:\Users\Maria Isabel\Pictures\tesis\la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9412" y="4625440"/>
            <a:ext cx="1472908" cy="963055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444208" y="5589240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Lana</a:t>
            </a:r>
            <a:endParaRPr lang="es-EC" sz="900" dirty="0"/>
          </a:p>
        </p:txBody>
      </p:sp>
      <p:pic>
        <p:nvPicPr>
          <p:cNvPr id="35847" name="Picture 7" descr="C:\Users\Maria Isabel\Pictures\tesis\fibra sintétic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509120"/>
            <a:ext cx="1152128" cy="1152128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7812360" y="429309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Fibra Sintética</a:t>
            </a:r>
            <a:endParaRPr lang="es-EC" sz="900" dirty="0"/>
          </a:p>
        </p:txBody>
      </p:sp>
      <p:sp>
        <p:nvSpPr>
          <p:cNvPr id="23" name="22 Cheurón"/>
          <p:cNvSpPr/>
          <p:nvPr/>
        </p:nvSpPr>
        <p:spPr>
          <a:xfrm>
            <a:off x="3563888" y="4653136"/>
            <a:ext cx="864096" cy="864096"/>
          </a:xfrm>
          <a:prstGeom prst="chevron">
            <a:avLst>
              <a:gd name="adj" fmla="val 664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3528" y="18448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1</a:t>
            </a:r>
            <a:r>
              <a:rPr lang="es-EC" sz="2800" b="1" dirty="0" smtClean="0">
                <a:solidFill>
                  <a:srgbClr val="FF0000"/>
                </a:solidFill>
              </a:rPr>
              <a:t>.-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1520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Análisis Situacional Externo - Macroambiente</a:t>
            </a:r>
            <a:endParaRPr lang="es-EC" b="1" u="sng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2682</Words>
  <Application>Microsoft Office PowerPoint</Application>
  <PresentationFormat>Presentación en pantalla (4:3)</PresentationFormat>
  <Paragraphs>473</Paragraphs>
  <Slides>53</Slides>
  <Notes>39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5" baseType="lpstr"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Maria Isabel</cp:lastModifiedBy>
  <cp:revision>237</cp:revision>
  <dcterms:created xsi:type="dcterms:W3CDTF">2008-02-13T16:07:44Z</dcterms:created>
  <dcterms:modified xsi:type="dcterms:W3CDTF">2013-05-03T17:03:25Z</dcterms:modified>
</cp:coreProperties>
</file>