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92" r:id="rId1"/>
    <p:sldMasterId id="2147483804" r:id="rId2"/>
    <p:sldMasterId id="2147483840" r:id="rId3"/>
    <p:sldMasterId id="2147483852" r:id="rId4"/>
  </p:sldMasterIdLst>
  <p:notesMasterIdLst>
    <p:notesMasterId r:id="rId69"/>
  </p:notesMasterIdLst>
  <p:sldIdLst>
    <p:sldId id="256" r:id="rId5"/>
    <p:sldId id="365" r:id="rId6"/>
    <p:sldId id="259" r:id="rId7"/>
    <p:sldId id="376" r:id="rId8"/>
    <p:sldId id="379" r:id="rId9"/>
    <p:sldId id="378" r:id="rId10"/>
    <p:sldId id="268" r:id="rId11"/>
    <p:sldId id="269" r:id="rId12"/>
    <p:sldId id="270" r:id="rId13"/>
    <p:sldId id="271" r:id="rId14"/>
    <p:sldId id="272" r:id="rId15"/>
    <p:sldId id="274" r:id="rId16"/>
    <p:sldId id="370" r:id="rId17"/>
    <p:sldId id="280" r:id="rId18"/>
    <p:sldId id="282" r:id="rId19"/>
    <p:sldId id="375" r:id="rId20"/>
    <p:sldId id="283" r:id="rId21"/>
    <p:sldId id="286" r:id="rId22"/>
    <p:sldId id="288" r:id="rId23"/>
    <p:sldId id="289" r:id="rId24"/>
    <p:sldId id="291" r:id="rId25"/>
    <p:sldId id="302" r:id="rId26"/>
    <p:sldId id="300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5" r:id="rId39"/>
    <p:sldId id="314" r:id="rId40"/>
    <p:sldId id="317" r:id="rId41"/>
    <p:sldId id="319" r:id="rId42"/>
    <p:sldId id="320" r:id="rId43"/>
    <p:sldId id="322" r:id="rId44"/>
    <p:sldId id="324" r:id="rId45"/>
    <p:sldId id="325" r:id="rId46"/>
    <p:sldId id="326" r:id="rId47"/>
    <p:sldId id="327" r:id="rId48"/>
    <p:sldId id="335" r:id="rId49"/>
    <p:sldId id="337" r:id="rId50"/>
    <p:sldId id="339" r:id="rId51"/>
    <p:sldId id="340" r:id="rId52"/>
    <p:sldId id="342" r:id="rId53"/>
    <p:sldId id="343" r:id="rId54"/>
    <p:sldId id="354" r:id="rId55"/>
    <p:sldId id="355" r:id="rId56"/>
    <p:sldId id="356" r:id="rId57"/>
    <p:sldId id="344" r:id="rId58"/>
    <p:sldId id="346" r:id="rId59"/>
    <p:sldId id="347" r:id="rId60"/>
    <p:sldId id="345" r:id="rId61"/>
    <p:sldId id="348" r:id="rId62"/>
    <p:sldId id="357" r:id="rId63"/>
    <p:sldId id="373" r:id="rId64"/>
    <p:sldId id="353" r:id="rId65"/>
    <p:sldId id="358" r:id="rId66"/>
    <p:sldId id="359" r:id="rId67"/>
    <p:sldId id="37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94660"/>
  </p:normalViewPr>
  <p:slideViewPr>
    <p:cSldViewPr>
      <p:cViewPr varScale="1">
        <p:scale>
          <a:sx n="69" d="100"/>
          <a:sy n="69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do%20de%20MIRIAN\TESIS%20ESTUDIO%20DE%20FACTIBILIDAD\tesis%20truchas%20actual\tabulacion%20de%20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a. Sexo de los encuestados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418917849892421"/>
          <c:y val="0.15247996634097791"/>
          <c:w val="0.49271855680864812"/>
          <c:h val="0.74432048197456835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Hoja2!$B$4:$C$4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Hoja2!$B$5:$C$5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spPr>
    <a:noFill/>
    <a:ln cmpd="dbl">
      <a:solidFill>
        <a:schemeClr val="accent2">
          <a:lumMod val="60000"/>
          <a:lumOff val="40000"/>
        </a:schemeClr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17490675015425E-3"/>
          <c:y val="7.5186921797666534E-2"/>
          <c:w val="0.72894073782142965"/>
          <c:h val="0.89641061578932857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Hoja2!$AZ$4:$BC$4</c:f>
              <c:strCache>
                <c:ptCount val="4"/>
                <c:pt idx="0">
                  <c:v>MUY SATISFACTORIO</c:v>
                </c:pt>
                <c:pt idx="1">
                  <c:v>SATISFACTORIO</c:v>
                </c:pt>
                <c:pt idx="2">
                  <c:v>INSATISFACTORIO</c:v>
                </c:pt>
                <c:pt idx="3">
                  <c:v>NO HA CONSUMIDO</c:v>
                </c:pt>
              </c:strCache>
            </c:strRef>
          </c:cat>
          <c:val>
            <c:numRef>
              <c:f>Hoja2!$AZ$5:$BC$5</c:f>
              <c:numCache>
                <c:formatCode>General</c:formatCode>
                <c:ptCount val="4"/>
                <c:pt idx="0">
                  <c:v>0.10666666666666816</c:v>
                </c:pt>
                <c:pt idx="1">
                  <c:v>0.35333333333333333</c:v>
                </c:pt>
                <c:pt idx="2">
                  <c:v>3.333333333333334E-2</c:v>
                </c:pt>
                <c:pt idx="3">
                  <c:v>0.50666666666666649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569728562052593"/>
          <c:y val="0.34479212854137609"/>
          <c:w val="0.27279948699485512"/>
          <c:h val="0.35901234834278056"/>
        </c:manualLayout>
      </c:layout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zero"/>
    <c:showDLblsOverMax val="0"/>
  </c:chart>
  <c:spPr>
    <a:solidFill>
      <a:schemeClr val="tx1">
        <a:lumMod val="75000"/>
        <a:lumOff val="2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graficos!$B$35:$B$41</c:f>
              <c:strCache>
                <c:ptCount val="7"/>
                <c:pt idx="0">
                  <c:v>OTROS </c:v>
                </c:pt>
                <c:pt idx="1">
                  <c:v>COCCION SIMPLE</c:v>
                </c:pt>
                <c:pt idx="2">
                  <c:v>EN SALSA</c:v>
                </c:pt>
                <c:pt idx="3">
                  <c:v>REBOZADO</c:v>
                </c:pt>
                <c:pt idx="4">
                  <c:v>AHUMADO</c:v>
                </c:pt>
                <c:pt idx="5">
                  <c:v>ASADO</c:v>
                </c:pt>
                <c:pt idx="6">
                  <c:v>FRITO</c:v>
                </c:pt>
              </c:strCache>
            </c:strRef>
          </c:cat>
          <c:val>
            <c:numRef>
              <c:f>graficos!$C$35:$C$41</c:f>
              <c:numCache>
                <c:formatCode>0%</c:formatCode>
                <c:ptCount val="7"/>
                <c:pt idx="0">
                  <c:v>5.6497175141242938E-3</c:v>
                </c:pt>
                <c:pt idx="1">
                  <c:v>0.12994350282485875</c:v>
                </c:pt>
                <c:pt idx="2">
                  <c:v>7.3446327683615822E-2</c:v>
                </c:pt>
                <c:pt idx="3">
                  <c:v>1.1299435028248589E-2</c:v>
                </c:pt>
                <c:pt idx="4">
                  <c:v>0.12994350282485875</c:v>
                </c:pt>
                <c:pt idx="5">
                  <c:v>0.2768361581920904</c:v>
                </c:pt>
                <c:pt idx="6">
                  <c:v>0.37288135593221211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5082752"/>
        <c:axId val="240456768"/>
      </c:barChart>
      <c:valAx>
        <c:axId val="2404567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35082752"/>
        <c:crosses val="autoZero"/>
        <c:crossBetween val="between"/>
      </c:valAx>
      <c:catAx>
        <c:axId val="235082752"/>
        <c:scaling>
          <c:orientation val="minMax"/>
        </c:scaling>
        <c:delete val="0"/>
        <c:axPos val="l"/>
        <c:majorTickMark val="out"/>
        <c:minorTickMark val="none"/>
        <c:tickLblPos val="nextTo"/>
        <c:crossAx val="2404567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rgbClr val="1F497D">
          <a:lumMod val="60000"/>
          <a:lumOff val="40000"/>
        </a:srgb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Hoja2!$BO$4:$BP$4</c:f>
              <c:strCache>
                <c:ptCount val="2"/>
                <c:pt idx="0">
                  <c:v>MENORES 18</c:v>
                </c:pt>
                <c:pt idx="1">
                  <c:v>MAYORES 18</c:v>
                </c:pt>
              </c:strCache>
            </c:strRef>
          </c:cat>
          <c:val>
            <c:numRef>
              <c:f>Hoja2!$BO$5:$BP$5</c:f>
              <c:numCache>
                <c:formatCode>0</c:formatCode>
                <c:ptCount val="2"/>
                <c:pt idx="0">
                  <c:v>1.6466666666666667</c:v>
                </c:pt>
                <c:pt idx="1">
                  <c:v>2.6933333333333342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35081728"/>
        <c:axId val="240458496"/>
        <c:axId val="0"/>
      </c:bar3DChart>
      <c:catAx>
        <c:axId val="235081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458496"/>
        <c:crosses val="autoZero"/>
        <c:auto val="1"/>
        <c:lblAlgn val="ctr"/>
        <c:lblOffset val="100"/>
        <c:noMultiLvlLbl val="0"/>
      </c:catAx>
      <c:valAx>
        <c:axId val="2404584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2350817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4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b. Edades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440944881889765E-2"/>
          <c:y val="0.2200117376632269"/>
          <c:w val="0.86900169831713381"/>
          <c:h val="0.679955983762900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Hoja2!$D$4:$H$4</c:f>
              <c:strCache>
                <c:ptCount val="5"/>
                <c:pt idx="0">
                  <c:v>18-24 AÑOS </c:v>
                </c:pt>
                <c:pt idx="1">
                  <c:v>25-30 AÑOS</c:v>
                </c:pt>
                <c:pt idx="2">
                  <c:v>31-36 AÑOS</c:v>
                </c:pt>
                <c:pt idx="3">
                  <c:v>37-42 AÑOS </c:v>
                </c:pt>
                <c:pt idx="4">
                  <c:v>MÁS DE 43 AÑOS </c:v>
                </c:pt>
              </c:strCache>
            </c:strRef>
          </c:cat>
          <c:val>
            <c:numRef>
              <c:f>Hoja2!$D$5:$H$5</c:f>
              <c:numCache>
                <c:formatCode>0%</c:formatCode>
                <c:ptCount val="5"/>
                <c:pt idx="0">
                  <c:v>0.20666666666666669</c:v>
                </c:pt>
                <c:pt idx="1">
                  <c:v>0.32666666666667427</c:v>
                </c:pt>
                <c:pt idx="2">
                  <c:v>0.26666666666666738</c:v>
                </c:pt>
                <c:pt idx="3">
                  <c:v>0.14000000000000001</c:v>
                </c:pt>
                <c:pt idx="4">
                  <c:v>5.333333333333444E-2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201600"/>
        <c:axId val="208976640"/>
      </c:barChart>
      <c:catAx>
        <c:axId val="23420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976640"/>
        <c:crosses val="autoZero"/>
        <c:auto val="1"/>
        <c:lblAlgn val="ctr"/>
        <c:lblOffset val="100"/>
        <c:noMultiLvlLbl val="0"/>
      </c:catAx>
      <c:valAx>
        <c:axId val="208976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42016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c.</a:t>
            </a:r>
            <a:r>
              <a:rPr lang="es-EC" baseline="0"/>
              <a:t> </a:t>
            </a:r>
            <a:r>
              <a:rPr lang="es-EC"/>
              <a:t>Estado Civil</a:t>
            </a:r>
          </a:p>
        </c:rich>
      </c:tx>
      <c:overlay val="0"/>
    </c:title>
    <c:autoTitleDeleted val="0"/>
    <c:view3D>
      <c:rotX val="15"/>
      <c:hPercent val="120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78003150383794E-4"/>
          <c:y val="1.2681126523313303E-2"/>
          <c:w val="0.82733583129942989"/>
          <c:h val="0.98179238378182088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Hoja2!$I$4:$M$4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UNION LIBRE </c:v>
                </c:pt>
              </c:strCache>
            </c:strRef>
          </c:cat>
          <c:val>
            <c:numRef>
              <c:f>Hoja2!$I$5:$M$5</c:f>
              <c:numCache>
                <c:formatCode>General</c:formatCode>
                <c:ptCount val="5"/>
                <c:pt idx="0">
                  <c:v>0.29333333333333333</c:v>
                </c:pt>
                <c:pt idx="1">
                  <c:v>0.41333333333333333</c:v>
                </c:pt>
                <c:pt idx="2">
                  <c:v>8.6666666666667766E-2</c:v>
                </c:pt>
                <c:pt idx="3">
                  <c:v>4.0000000000000022E-2</c:v>
                </c:pt>
                <c:pt idx="4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84037746566145"/>
          <c:y val="0.47722744714990795"/>
          <c:w val="0.19864603772935391"/>
          <c:h val="0.4336025605345864"/>
        </c:manualLayout>
      </c:layout>
      <c:overlay val="0"/>
    </c:legend>
    <c:plotVisOnly val="1"/>
    <c:dispBlanksAs val="zero"/>
    <c:showDLblsOverMax val="0"/>
  </c:chart>
  <c:spPr>
    <a:ln>
      <a:solidFill>
        <a:srgbClr val="00B05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d. Ocupación de los encuestados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03472644199E-6"/>
          <c:y val="9.452854777699124E-2"/>
          <c:w val="0.74111228825856623"/>
          <c:h val="0.90547145222301906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Hoja2!$N$4:$S$4</c:f>
              <c:strCache>
                <c:ptCount val="6"/>
                <c:pt idx="0">
                  <c:v>EMPLEADO PUBLICO</c:v>
                </c:pt>
                <c:pt idx="1">
                  <c:v>EMPLEADO PRIVADO</c:v>
                </c:pt>
                <c:pt idx="2">
                  <c:v>INDEPENDIENTE</c:v>
                </c:pt>
                <c:pt idx="3">
                  <c:v>AMA DE CASA</c:v>
                </c:pt>
                <c:pt idx="4">
                  <c:v>ESTUDIANTE</c:v>
                </c:pt>
                <c:pt idx="5">
                  <c:v>JUBILADO</c:v>
                </c:pt>
              </c:strCache>
            </c:strRef>
          </c:cat>
          <c:val>
            <c:numRef>
              <c:f>Hoja2!$N$5:$S$5</c:f>
              <c:numCache>
                <c:formatCode>General</c:formatCode>
                <c:ptCount val="6"/>
                <c:pt idx="0">
                  <c:v>0.20666666666666669</c:v>
                </c:pt>
                <c:pt idx="1">
                  <c:v>0.23333333333333556</c:v>
                </c:pt>
                <c:pt idx="2">
                  <c:v>0.28666666666667145</c:v>
                </c:pt>
                <c:pt idx="3">
                  <c:v>0.16666666666666666</c:v>
                </c:pt>
                <c:pt idx="4">
                  <c:v>0.1</c:v>
                </c:pt>
                <c:pt idx="5">
                  <c:v>6.6666666666666714E-3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755466681479064"/>
          <c:y val="0.24678770958886681"/>
          <c:w val="0.25877573645132695"/>
          <c:h val="0.45214492862050826"/>
        </c:manualLayout>
      </c:layout>
      <c:overlay val="0"/>
    </c:legend>
    <c:plotVisOnly val="1"/>
    <c:dispBlanksAs val="zero"/>
    <c:showDLblsOverMax val="0"/>
  </c:chart>
  <c:spPr>
    <a:ln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Hoja2!$Z$4:$AA$4</c:f>
              <c:strCache>
                <c:ptCount val="2"/>
                <c:pt idx="0">
                  <c:v>CARNE BLANCA</c:v>
                </c:pt>
                <c:pt idx="1">
                  <c:v>CARNE ROJA</c:v>
                </c:pt>
              </c:strCache>
            </c:strRef>
          </c:cat>
          <c:val>
            <c:numRef>
              <c:f>Hoja2!$Z$5:$AA$5</c:f>
              <c:numCache>
                <c:formatCode>General</c:formatCode>
                <c:ptCount val="2"/>
                <c:pt idx="0">
                  <c:v>0.65333333333333365</c:v>
                </c:pt>
                <c:pt idx="1">
                  <c:v>0.34666666666667145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spPr>
    <a:ln>
      <a:solidFill>
        <a:schemeClr val="tx2">
          <a:lumMod val="75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graficos!$AC$4:$AF$4</c:f>
              <c:strCache>
                <c:ptCount val="4"/>
                <c:pt idx="0">
                  <c:v>1-2 VECES</c:v>
                </c:pt>
                <c:pt idx="1">
                  <c:v>3-4 VECES</c:v>
                </c:pt>
                <c:pt idx="2">
                  <c:v>MÁS DE 4 VECES</c:v>
                </c:pt>
                <c:pt idx="3">
                  <c:v>NO CONSUME</c:v>
                </c:pt>
              </c:strCache>
            </c:strRef>
          </c:cat>
          <c:val>
            <c:numRef>
              <c:f>graficos!$AC$5:$AF$5</c:f>
              <c:numCache>
                <c:formatCode>0%</c:formatCode>
                <c:ptCount val="4"/>
                <c:pt idx="0">
                  <c:v>0.5</c:v>
                </c:pt>
                <c:pt idx="1">
                  <c:v>0.36666666666667064</c:v>
                </c:pt>
                <c:pt idx="2">
                  <c:v>0.12000000000000002</c:v>
                </c:pt>
                <c:pt idx="3">
                  <c:v>1.3333333333333341E-2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4778624"/>
        <c:axId val="228324416"/>
      </c:barChart>
      <c:catAx>
        <c:axId val="23477862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8324416"/>
        <c:crosses val="autoZero"/>
        <c:auto val="1"/>
        <c:lblAlgn val="ctr"/>
        <c:lblOffset val="100"/>
        <c:noMultiLvlLbl val="0"/>
      </c:catAx>
      <c:valAx>
        <c:axId val="228324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3477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graficos!$AG$4:$AJ$4</c:f>
              <c:strCache>
                <c:ptCount val="4"/>
                <c:pt idx="0">
                  <c:v>1-2 LBR</c:v>
                </c:pt>
                <c:pt idx="1">
                  <c:v>3-6 LBR</c:v>
                </c:pt>
                <c:pt idx="2">
                  <c:v>7-10 LBR</c:v>
                </c:pt>
                <c:pt idx="3">
                  <c:v>MAS DE 10 LBR</c:v>
                </c:pt>
              </c:strCache>
            </c:strRef>
          </c:cat>
          <c:val>
            <c:numRef>
              <c:f>graficos!$AG$5:$AJ$5</c:f>
              <c:numCache>
                <c:formatCode>0%</c:formatCode>
                <c:ptCount val="4"/>
                <c:pt idx="0">
                  <c:v>0.38666666666667165</c:v>
                </c:pt>
                <c:pt idx="1">
                  <c:v>0.40666666666666984</c:v>
                </c:pt>
                <c:pt idx="2">
                  <c:v>0.1866666666666667</c:v>
                </c:pt>
                <c:pt idx="3">
                  <c:v>2.6666666666666672E-2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4204672"/>
        <c:axId val="228326144"/>
      </c:barChart>
      <c:catAx>
        <c:axId val="23420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28326144"/>
        <c:crosses val="autoZero"/>
        <c:auto val="1"/>
        <c:lblAlgn val="ctr"/>
        <c:lblOffset val="100"/>
        <c:noMultiLvlLbl val="0"/>
      </c:catAx>
      <c:valAx>
        <c:axId val="228326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420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40613539595529E-3"/>
          <c:y val="0.12280500020800712"/>
          <c:w val="0.77742533569466965"/>
          <c:h val="0.7179253915241543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Hoja2!$AK$4:$AM$4</c:f>
              <c:strCache>
                <c:ptCount val="3"/>
                <c:pt idx="0">
                  <c:v>TILAPIA</c:v>
                </c:pt>
                <c:pt idx="1">
                  <c:v>TRUCHA</c:v>
                </c:pt>
                <c:pt idx="2">
                  <c:v>OTROS</c:v>
                </c:pt>
              </c:strCache>
            </c:strRef>
          </c:cat>
          <c:val>
            <c:numRef>
              <c:f>Hoja2!$AK$5:$AM$5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0.61333333333333362</c:v>
                </c:pt>
                <c:pt idx="2">
                  <c:v>5.3333333333334461E-2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065836869004564"/>
          <c:y val="0.22344860661013571"/>
          <c:w val="0.1655929140347302"/>
          <c:h val="0.4683270767630026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Hoja2!$AV$4:$AY$4</c:f>
              <c:strCache>
                <c:ptCount val="4"/>
                <c:pt idx="0">
                  <c:v>0 A $ 10</c:v>
                </c:pt>
                <c:pt idx="1">
                  <c:v>$11 A $15</c:v>
                </c:pt>
                <c:pt idx="2">
                  <c:v>$16 A $20</c:v>
                </c:pt>
                <c:pt idx="3">
                  <c:v>MAS DE $20</c:v>
                </c:pt>
              </c:strCache>
            </c:strRef>
          </c:cat>
          <c:val>
            <c:numRef>
              <c:f>Hoja2!$AV$5:$AY$5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0.1866666666666667</c:v>
                </c:pt>
                <c:pt idx="2">
                  <c:v>0.62666666666666671</c:v>
                </c:pt>
                <c:pt idx="3">
                  <c:v>0.12666666666666668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782208"/>
        <c:axId val="240453888"/>
      </c:barChart>
      <c:catAx>
        <c:axId val="234782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453888"/>
        <c:crosses val="autoZero"/>
        <c:auto val="1"/>
        <c:lblAlgn val="ctr"/>
        <c:lblOffset val="100"/>
        <c:noMultiLvlLbl val="0"/>
      </c:catAx>
      <c:valAx>
        <c:axId val="2404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34782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A3F3B-4B2C-4EFA-91B1-3E322B5E0AC3}" type="doc">
      <dgm:prSet loTypeId="urn:microsoft.com/office/officeart/2005/8/layout/vList3#3" loCatId="list" qsTypeId="urn:microsoft.com/office/officeart/2005/8/quickstyle/simple3" qsCatId="simple" csTypeId="urn:microsoft.com/office/officeart/2005/8/colors/colorful3" csCatId="colorful" phldr="1"/>
      <dgm:spPr/>
    </dgm:pt>
    <dgm:pt modelId="{2F22AB31-5F03-4408-946A-15D862A650C0}">
      <dgm:prSet phldrT="[Texto]"/>
      <dgm:spPr/>
      <dgm:t>
        <a:bodyPr/>
        <a:lstStyle/>
        <a:p>
          <a:r>
            <a:rPr lang="es-EC" dirty="0" smtClean="0"/>
            <a:t>Ecuador agropecuario</a:t>
          </a:r>
          <a:endParaRPr lang="es-EC" dirty="0"/>
        </a:p>
      </dgm:t>
    </dgm:pt>
    <dgm:pt modelId="{0CD19F06-4C41-4DC7-9541-CE328E57E953}" type="parTrans" cxnId="{82AA1EC6-5D0D-462D-A347-70FB13EDF73C}">
      <dgm:prSet/>
      <dgm:spPr/>
      <dgm:t>
        <a:bodyPr/>
        <a:lstStyle/>
        <a:p>
          <a:endParaRPr lang="es-EC"/>
        </a:p>
      </dgm:t>
    </dgm:pt>
    <dgm:pt modelId="{6EF53D2B-2DB3-4106-8E5C-50E3DD6ED8C3}" type="sibTrans" cxnId="{82AA1EC6-5D0D-462D-A347-70FB13EDF73C}">
      <dgm:prSet/>
      <dgm:spPr/>
      <dgm:t>
        <a:bodyPr/>
        <a:lstStyle/>
        <a:p>
          <a:endParaRPr lang="es-EC"/>
        </a:p>
      </dgm:t>
    </dgm:pt>
    <dgm:pt modelId="{48078E34-2DD6-4031-852E-2FFED8EDD225}">
      <dgm:prSet phldrT="[Texto]"/>
      <dgm:spPr/>
      <dgm:t>
        <a:bodyPr/>
        <a:lstStyle/>
        <a:p>
          <a:r>
            <a:rPr lang="es-EC" dirty="0" smtClean="0"/>
            <a:t>Replantear las actividades en el campo. </a:t>
          </a:r>
          <a:endParaRPr lang="es-EC" dirty="0"/>
        </a:p>
      </dgm:t>
    </dgm:pt>
    <dgm:pt modelId="{5BE1BEB8-EEA6-4894-8781-BF13D195C63A}" type="parTrans" cxnId="{A3E46409-C80F-4004-8737-DD598E7C5AE3}">
      <dgm:prSet/>
      <dgm:spPr/>
      <dgm:t>
        <a:bodyPr/>
        <a:lstStyle/>
        <a:p>
          <a:endParaRPr lang="es-EC"/>
        </a:p>
      </dgm:t>
    </dgm:pt>
    <dgm:pt modelId="{4AF46E78-AB6B-4222-8556-CDCD08423ACC}" type="sibTrans" cxnId="{A3E46409-C80F-4004-8737-DD598E7C5AE3}">
      <dgm:prSet/>
      <dgm:spPr/>
      <dgm:t>
        <a:bodyPr/>
        <a:lstStyle/>
        <a:p>
          <a:endParaRPr lang="es-EC"/>
        </a:p>
      </dgm:t>
    </dgm:pt>
    <dgm:pt modelId="{95848F43-91AF-4341-9219-492B89B6E103}">
      <dgm:prSet phldrT="[Texto]"/>
      <dgm:spPr/>
      <dgm:t>
        <a:bodyPr/>
        <a:lstStyle/>
        <a:p>
          <a:r>
            <a:rPr lang="es-EC" dirty="0" smtClean="0"/>
            <a:t>Diversidad geográfica e hidrográfica  del Cantón Mejía, Provincia de Pichincha.</a:t>
          </a:r>
          <a:endParaRPr lang="es-EC" dirty="0"/>
        </a:p>
      </dgm:t>
    </dgm:pt>
    <dgm:pt modelId="{2460CBD8-91A0-4D08-BC53-204719391C50}" type="parTrans" cxnId="{72617D19-5AA8-4616-AA64-53AD71227683}">
      <dgm:prSet/>
      <dgm:spPr/>
      <dgm:t>
        <a:bodyPr/>
        <a:lstStyle/>
        <a:p>
          <a:endParaRPr lang="es-EC"/>
        </a:p>
      </dgm:t>
    </dgm:pt>
    <dgm:pt modelId="{3F464F4B-8FC1-4ED0-BF64-DF97FE1B08AF}" type="sibTrans" cxnId="{72617D19-5AA8-4616-AA64-53AD71227683}">
      <dgm:prSet/>
      <dgm:spPr/>
      <dgm:t>
        <a:bodyPr/>
        <a:lstStyle/>
        <a:p>
          <a:endParaRPr lang="es-EC"/>
        </a:p>
      </dgm:t>
    </dgm:pt>
    <dgm:pt modelId="{434C45BE-F0D7-4A5B-B2C1-E2EB99228E22}" type="pres">
      <dgm:prSet presAssocID="{CFDA3F3B-4B2C-4EFA-91B1-3E322B5E0AC3}" presName="linearFlow" presStyleCnt="0">
        <dgm:presLayoutVars>
          <dgm:dir/>
          <dgm:resizeHandles val="exact"/>
        </dgm:presLayoutVars>
      </dgm:prSet>
      <dgm:spPr/>
    </dgm:pt>
    <dgm:pt modelId="{13BE96A0-5759-4363-90FC-04DB62F830C3}" type="pres">
      <dgm:prSet presAssocID="{2F22AB31-5F03-4408-946A-15D862A650C0}" presName="composite" presStyleCnt="0"/>
      <dgm:spPr/>
    </dgm:pt>
    <dgm:pt modelId="{E5E33BE5-9E63-421A-8080-AA982AA980F1}" type="pres">
      <dgm:prSet presAssocID="{2F22AB31-5F03-4408-946A-15D862A650C0}" presName="imgShp" presStyleLbl="fgImgPlace1" presStyleIdx="0" presStyleCnt="3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7D1B67-8FF3-4E08-B3CE-20D4AB5FD899}" type="pres">
      <dgm:prSet presAssocID="{2F22AB31-5F03-4408-946A-15D862A650C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7E9E34-A45E-4ECB-AEAC-5E33E393DAEA}" type="pres">
      <dgm:prSet presAssocID="{6EF53D2B-2DB3-4106-8E5C-50E3DD6ED8C3}" presName="spacing" presStyleCnt="0"/>
      <dgm:spPr/>
    </dgm:pt>
    <dgm:pt modelId="{E25B468D-1471-49D8-94B8-0ACA428B9739}" type="pres">
      <dgm:prSet presAssocID="{48078E34-2DD6-4031-852E-2FFED8EDD225}" presName="composite" presStyleCnt="0"/>
      <dgm:spPr/>
    </dgm:pt>
    <dgm:pt modelId="{6FE8FE9C-25A6-43AA-8218-2AFD332F2CA7}" type="pres">
      <dgm:prSet presAssocID="{48078E34-2DD6-4031-852E-2FFED8EDD225}" presName="imgShp" presStyleLbl="fgImgPlace1" presStyleIdx="1" presStyleCnt="3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44BE2E-7889-4AB7-90C5-202D2A2A3D54}" type="pres">
      <dgm:prSet presAssocID="{48078E34-2DD6-4031-852E-2FFED8EDD22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6031B1-0633-4977-9A9B-F75DD4E2C4FB}" type="pres">
      <dgm:prSet presAssocID="{4AF46E78-AB6B-4222-8556-CDCD08423ACC}" presName="spacing" presStyleCnt="0"/>
      <dgm:spPr/>
    </dgm:pt>
    <dgm:pt modelId="{B7DF5F64-5865-4342-B96F-289849DB5CA0}" type="pres">
      <dgm:prSet presAssocID="{95848F43-91AF-4341-9219-492B89B6E103}" presName="composite" presStyleCnt="0"/>
      <dgm:spPr/>
    </dgm:pt>
    <dgm:pt modelId="{5D145A5F-0C8C-4473-B24E-EE3A8CBE7839}" type="pres">
      <dgm:prSet presAssocID="{95848F43-91AF-4341-9219-492B89B6E103}" presName="imgShp" presStyleLbl="fgImgPlace1" presStyleIdx="2" presStyleCnt="3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349942D-77A6-4281-9047-9D218A30A35F}" type="pres">
      <dgm:prSet presAssocID="{95848F43-91AF-4341-9219-492B89B6E10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69F347-99E0-40A8-B207-5731A3C32B81}" type="presOf" srcId="{48078E34-2DD6-4031-852E-2FFED8EDD225}" destId="{5644BE2E-7889-4AB7-90C5-202D2A2A3D54}" srcOrd="0" destOrd="0" presId="urn:microsoft.com/office/officeart/2005/8/layout/vList3#3"/>
    <dgm:cxn modelId="{A3E46409-C80F-4004-8737-DD598E7C5AE3}" srcId="{CFDA3F3B-4B2C-4EFA-91B1-3E322B5E0AC3}" destId="{48078E34-2DD6-4031-852E-2FFED8EDD225}" srcOrd="1" destOrd="0" parTransId="{5BE1BEB8-EEA6-4894-8781-BF13D195C63A}" sibTransId="{4AF46E78-AB6B-4222-8556-CDCD08423ACC}"/>
    <dgm:cxn modelId="{65D54E42-57EB-41F4-A88F-AAB64910A624}" type="presOf" srcId="{95848F43-91AF-4341-9219-492B89B6E103}" destId="{E349942D-77A6-4281-9047-9D218A30A35F}" srcOrd="0" destOrd="0" presId="urn:microsoft.com/office/officeart/2005/8/layout/vList3#3"/>
    <dgm:cxn modelId="{72617D19-5AA8-4616-AA64-53AD71227683}" srcId="{CFDA3F3B-4B2C-4EFA-91B1-3E322B5E0AC3}" destId="{95848F43-91AF-4341-9219-492B89B6E103}" srcOrd="2" destOrd="0" parTransId="{2460CBD8-91A0-4D08-BC53-204719391C50}" sibTransId="{3F464F4B-8FC1-4ED0-BF64-DF97FE1B08AF}"/>
    <dgm:cxn modelId="{0629BEE9-F1A1-4960-BE4A-D09C3F5ACB9A}" type="presOf" srcId="{CFDA3F3B-4B2C-4EFA-91B1-3E322B5E0AC3}" destId="{434C45BE-F0D7-4A5B-B2C1-E2EB99228E22}" srcOrd="0" destOrd="0" presId="urn:microsoft.com/office/officeart/2005/8/layout/vList3#3"/>
    <dgm:cxn modelId="{82AA1EC6-5D0D-462D-A347-70FB13EDF73C}" srcId="{CFDA3F3B-4B2C-4EFA-91B1-3E322B5E0AC3}" destId="{2F22AB31-5F03-4408-946A-15D862A650C0}" srcOrd="0" destOrd="0" parTransId="{0CD19F06-4C41-4DC7-9541-CE328E57E953}" sibTransId="{6EF53D2B-2DB3-4106-8E5C-50E3DD6ED8C3}"/>
    <dgm:cxn modelId="{9872222F-CF3E-43BA-8B78-A780B93D8B03}" type="presOf" srcId="{2F22AB31-5F03-4408-946A-15D862A650C0}" destId="{127D1B67-8FF3-4E08-B3CE-20D4AB5FD899}" srcOrd="0" destOrd="0" presId="urn:microsoft.com/office/officeart/2005/8/layout/vList3#3"/>
    <dgm:cxn modelId="{A3058210-EC49-42B5-A72A-954B7D9DC077}" type="presParOf" srcId="{434C45BE-F0D7-4A5B-B2C1-E2EB99228E22}" destId="{13BE96A0-5759-4363-90FC-04DB62F830C3}" srcOrd="0" destOrd="0" presId="urn:microsoft.com/office/officeart/2005/8/layout/vList3#3"/>
    <dgm:cxn modelId="{1C217FD4-852A-403C-B296-FAFA2126F36F}" type="presParOf" srcId="{13BE96A0-5759-4363-90FC-04DB62F830C3}" destId="{E5E33BE5-9E63-421A-8080-AA982AA980F1}" srcOrd="0" destOrd="0" presId="urn:microsoft.com/office/officeart/2005/8/layout/vList3#3"/>
    <dgm:cxn modelId="{1B2CD326-E589-4499-927D-ED553F1B193B}" type="presParOf" srcId="{13BE96A0-5759-4363-90FC-04DB62F830C3}" destId="{127D1B67-8FF3-4E08-B3CE-20D4AB5FD899}" srcOrd="1" destOrd="0" presId="urn:microsoft.com/office/officeart/2005/8/layout/vList3#3"/>
    <dgm:cxn modelId="{65CF0294-63FB-4B6D-8AF0-7C457EAA1585}" type="presParOf" srcId="{434C45BE-F0D7-4A5B-B2C1-E2EB99228E22}" destId="{CE7E9E34-A45E-4ECB-AEAC-5E33E393DAEA}" srcOrd="1" destOrd="0" presId="urn:microsoft.com/office/officeart/2005/8/layout/vList3#3"/>
    <dgm:cxn modelId="{62E912AE-0B96-4F8E-8AF8-ADB54BB8A72A}" type="presParOf" srcId="{434C45BE-F0D7-4A5B-B2C1-E2EB99228E22}" destId="{E25B468D-1471-49D8-94B8-0ACA428B9739}" srcOrd="2" destOrd="0" presId="urn:microsoft.com/office/officeart/2005/8/layout/vList3#3"/>
    <dgm:cxn modelId="{BA3F9EB8-50DE-4CE3-BCB4-02DBDD304F2D}" type="presParOf" srcId="{E25B468D-1471-49D8-94B8-0ACA428B9739}" destId="{6FE8FE9C-25A6-43AA-8218-2AFD332F2CA7}" srcOrd="0" destOrd="0" presId="urn:microsoft.com/office/officeart/2005/8/layout/vList3#3"/>
    <dgm:cxn modelId="{EDD3F18A-BFC0-4F16-A375-555BA228A633}" type="presParOf" srcId="{E25B468D-1471-49D8-94B8-0ACA428B9739}" destId="{5644BE2E-7889-4AB7-90C5-202D2A2A3D54}" srcOrd="1" destOrd="0" presId="urn:microsoft.com/office/officeart/2005/8/layout/vList3#3"/>
    <dgm:cxn modelId="{E860B2FE-B3CA-46FC-9CB4-BF75A81FF932}" type="presParOf" srcId="{434C45BE-F0D7-4A5B-B2C1-E2EB99228E22}" destId="{F76031B1-0633-4977-9A9B-F75DD4E2C4FB}" srcOrd="3" destOrd="0" presId="urn:microsoft.com/office/officeart/2005/8/layout/vList3#3"/>
    <dgm:cxn modelId="{3C6CA0EA-7114-4681-9608-C22A3185766C}" type="presParOf" srcId="{434C45BE-F0D7-4A5B-B2C1-E2EB99228E22}" destId="{B7DF5F64-5865-4342-B96F-289849DB5CA0}" srcOrd="4" destOrd="0" presId="urn:microsoft.com/office/officeart/2005/8/layout/vList3#3"/>
    <dgm:cxn modelId="{8B79D976-CE5E-4741-A2EC-F13BFE73E64B}" type="presParOf" srcId="{B7DF5F64-5865-4342-B96F-289849DB5CA0}" destId="{5D145A5F-0C8C-4473-B24E-EE3A8CBE7839}" srcOrd="0" destOrd="0" presId="urn:microsoft.com/office/officeart/2005/8/layout/vList3#3"/>
    <dgm:cxn modelId="{33EE65E1-B7FF-4C94-ACB2-F9BDEFD8A531}" type="presParOf" srcId="{B7DF5F64-5865-4342-B96F-289849DB5CA0}" destId="{E349942D-77A6-4281-9047-9D218A30A35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EB0191-C2A0-4C9A-8A58-F59B6BEF9D85}" type="doc">
      <dgm:prSet loTypeId="urn:microsoft.com/office/officeart/2005/8/layout/default#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492D06E9-D12B-49A7-872B-D89D4F608AD9}">
      <dgm:prSet phldrT="[Texto]" custT="1"/>
      <dgm:spPr/>
      <dgm:t>
        <a:bodyPr/>
        <a:lstStyle/>
        <a:p>
          <a:pPr algn="l"/>
          <a:r>
            <a:rPr lang="es-EC" sz="2000" dirty="0" err="1" smtClean="0"/>
            <a:t>TMAR</a:t>
          </a:r>
          <a:r>
            <a:rPr lang="es-EC" sz="2000" dirty="0" smtClean="0"/>
            <a:t> = </a:t>
          </a:r>
          <a:r>
            <a:rPr lang="es-EC" sz="1600" dirty="0" smtClean="0"/>
            <a:t>Costo de capital (tasa pasiva)+ riesgo país+ premio al riesgo (inflación)</a:t>
          </a:r>
          <a:endParaRPr lang="es-EC" sz="2000" dirty="0" smtClean="0"/>
        </a:p>
        <a:p>
          <a:pPr algn="l"/>
          <a:r>
            <a:rPr lang="es-EC" sz="2000" dirty="0" err="1" smtClean="0"/>
            <a:t>TMAR</a:t>
          </a:r>
          <a:r>
            <a:rPr lang="es-EC" sz="2000" dirty="0" smtClean="0"/>
            <a:t> =  4.53+7.04% +6.48%</a:t>
          </a:r>
        </a:p>
        <a:p>
          <a:pPr algn="l"/>
          <a:r>
            <a:rPr lang="es-EC" sz="2000" dirty="0" err="1" smtClean="0"/>
            <a:t>TMAR</a:t>
          </a:r>
          <a:r>
            <a:rPr lang="es-EC" sz="2000" dirty="0" smtClean="0"/>
            <a:t> = 18.05%</a:t>
          </a:r>
          <a:endParaRPr lang="es-EC" sz="2000" dirty="0"/>
        </a:p>
      </dgm:t>
    </dgm:pt>
    <dgm:pt modelId="{C7169C75-D647-46D8-B885-B118A9269257}" type="parTrans" cxnId="{DBB4035C-35A7-4D77-8877-8869BBA2C604}">
      <dgm:prSet/>
      <dgm:spPr/>
      <dgm:t>
        <a:bodyPr/>
        <a:lstStyle/>
        <a:p>
          <a:endParaRPr lang="es-EC" sz="1200"/>
        </a:p>
      </dgm:t>
    </dgm:pt>
    <dgm:pt modelId="{91340E2B-15E4-414E-A542-C3C6F6B7EA2F}" type="sibTrans" cxnId="{DBB4035C-35A7-4D77-8877-8869BBA2C604}">
      <dgm:prSet/>
      <dgm:spPr/>
      <dgm:t>
        <a:bodyPr/>
        <a:lstStyle/>
        <a:p>
          <a:endParaRPr lang="es-EC" sz="1200"/>
        </a:p>
      </dgm:t>
    </dgm:pt>
    <dgm:pt modelId="{D3FD93A2-A902-4C12-B36E-9672C7F80A26}" type="pres">
      <dgm:prSet presAssocID="{02EB0191-C2A0-4C9A-8A58-F59B6BEF9D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F65472-918C-4D30-B2D0-00E6DD5F97A5}" type="pres">
      <dgm:prSet presAssocID="{492D06E9-D12B-49A7-872B-D89D4F608AD9}" presName="node" presStyleLbl="node1" presStyleIdx="0" presStyleCnt="1" custScaleX="334216" custLinFactNeighborX="-184" custLinFactNeighborY="5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3D30B6-11C2-4C4B-8E75-CAE0ACA0FBA8}" type="presOf" srcId="{02EB0191-C2A0-4C9A-8A58-F59B6BEF9D85}" destId="{D3FD93A2-A902-4C12-B36E-9672C7F80A26}" srcOrd="0" destOrd="0" presId="urn:microsoft.com/office/officeart/2005/8/layout/default#2"/>
    <dgm:cxn modelId="{DBB4035C-35A7-4D77-8877-8869BBA2C604}" srcId="{02EB0191-C2A0-4C9A-8A58-F59B6BEF9D85}" destId="{492D06E9-D12B-49A7-872B-D89D4F608AD9}" srcOrd="0" destOrd="0" parTransId="{C7169C75-D647-46D8-B885-B118A9269257}" sibTransId="{91340E2B-15E4-414E-A542-C3C6F6B7EA2F}"/>
    <dgm:cxn modelId="{D443C79D-7D28-4BEA-87D2-D32F2F1A7163}" type="presOf" srcId="{492D06E9-D12B-49A7-872B-D89D4F608AD9}" destId="{76F65472-918C-4D30-B2D0-00E6DD5F97A5}" srcOrd="0" destOrd="0" presId="urn:microsoft.com/office/officeart/2005/8/layout/default#2"/>
    <dgm:cxn modelId="{DF292959-35D8-4E7B-BD4E-1D37E6507024}" type="presParOf" srcId="{D3FD93A2-A902-4C12-B36E-9672C7F80A26}" destId="{76F65472-918C-4D30-B2D0-00E6DD5F97A5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3B5E2-B311-4347-9C62-63906A86DD24}" type="doc">
      <dgm:prSet loTypeId="urn:microsoft.com/office/officeart/2005/8/layout/hList7#2" loCatId="list" qsTypeId="urn:microsoft.com/office/officeart/2005/8/quickstyle/simple3" qsCatId="simple" csTypeId="urn:microsoft.com/office/officeart/2005/8/colors/colorful1#4" csCatId="colorful" phldr="1"/>
      <dgm:spPr/>
    </dgm:pt>
    <dgm:pt modelId="{6E7D923D-9F5C-45B4-8920-5A27E33FF805}">
      <dgm:prSet phldrT="[Texto]"/>
      <dgm:spPr/>
      <dgm:t>
        <a:bodyPr/>
        <a:lstStyle/>
        <a:p>
          <a:r>
            <a:rPr lang="es-EC" dirty="0" smtClean="0"/>
            <a:t>El producto a ser utilizado es </a:t>
          </a:r>
          <a:r>
            <a:rPr lang="es-EC" smtClean="0"/>
            <a:t>la trucha. </a:t>
          </a:r>
          <a:endParaRPr lang="es-EC" dirty="0"/>
        </a:p>
      </dgm:t>
    </dgm:pt>
    <dgm:pt modelId="{742EDA60-7B44-4CC9-BCF6-A5DCDA5304EB}" type="parTrans" cxnId="{DEA04839-43DE-406C-86D3-FE90E772C4A5}">
      <dgm:prSet/>
      <dgm:spPr/>
      <dgm:t>
        <a:bodyPr/>
        <a:lstStyle/>
        <a:p>
          <a:endParaRPr lang="es-EC"/>
        </a:p>
      </dgm:t>
    </dgm:pt>
    <dgm:pt modelId="{0EC1A740-4EE8-46E6-8E85-92FBAB926AB4}" type="sibTrans" cxnId="{DEA04839-43DE-406C-86D3-FE90E772C4A5}">
      <dgm:prSet/>
      <dgm:spPr/>
      <dgm:t>
        <a:bodyPr/>
        <a:lstStyle/>
        <a:p>
          <a:endParaRPr lang="es-EC"/>
        </a:p>
      </dgm:t>
    </dgm:pt>
    <dgm:pt modelId="{6C829612-548C-4C5F-9B1A-A2F54022AB94}" type="pres">
      <dgm:prSet presAssocID="{7A33B5E2-B311-4347-9C62-63906A86DD24}" presName="Name0" presStyleCnt="0">
        <dgm:presLayoutVars>
          <dgm:dir/>
          <dgm:resizeHandles val="exact"/>
        </dgm:presLayoutVars>
      </dgm:prSet>
      <dgm:spPr/>
    </dgm:pt>
    <dgm:pt modelId="{30741FE3-130B-4FFD-B7D5-F693826DED54}" type="pres">
      <dgm:prSet presAssocID="{7A33B5E2-B311-4347-9C62-63906A86DD24}" presName="fgShape" presStyleLbl="fgShp" presStyleIdx="0" presStyleCnt="1"/>
      <dgm:spPr/>
    </dgm:pt>
    <dgm:pt modelId="{D06D0E41-9EF6-4C63-B150-CA9C54AC3730}" type="pres">
      <dgm:prSet presAssocID="{7A33B5E2-B311-4347-9C62-63906A86DD24}" presName="linComp" presStyleCnt="0"/>
      <dgm:spPr/>
    </dgm:pt>
    <dgm:pt modelId="{88FC6B6D-F5E0-4063-95A9-CFFA1F00A979}" type="pres">
      <dgm:prSet presAssocID="{6E7D923D-9F5C-45B4-8920-5A27E33FF805}" presName="compNode" presStyleCnt="0"/>
      <dgm:spPr/>
    </dgm:pt>
    <dgm:pt modelId="{F0A4A4F9-20BB-4740-B15B-1A72D64A2707}" type="pres">
      <dgm:prSet presAssocID="{6E7D923D-9F5C-45B4-8920-5A27E33FF805}" presName="bkgdShape" presStyleLbl="node1" presStyleIdx="0" presStyleCnt="1" custLinFactNeighborX="-3175" custLinFactNeighborY="-17241"/>
      <dgm:spPr/>
      <dgm:t>
        <a:bodyPr/>
        <a:lstStyle/>
        <a:p>
          <a:endParaRPr lang="es-EC"/>
        </a:p>
      </dgm:t>
    </dgm:pt>
    <dgm:pt modelId="{AE34BFE5-425F-4564-9BDF-7D9FCF4B34CC}" type="pres">
      <dgm:prSet presAssocID="{6E7D923D-9F5C-45B4-8920-5A27E33FF80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892013-B051-4B36-A004-5B57AD08E60E}" type="pres">
      <dgm:prSet presAssocID="{6E7D923D-9F5C-45B4-8920-5A27E33FF805}" presName="invisiNode" presStyleLbl="node1" presStyleIdx="0" presStyleCnt="1"/>
      <dgm:spPr/>
    </dgm:pt>
    <dgm:pt modelId="{751824B7-4023-4DF6-AE59-B591430881C0}" type="pres">
      <dgm:prSet presAssocID="{6E7D923D-9F5C-45B4-8920-5A27E33FF805}" presName="imagNode" presStyleLbl="fgImgPlace1" presStyleIdx="0" presStyleCnt="1" custScaleX="183141" custLinFactNeighborX="-2316" custLinFactNeighborY="-8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975685F-1200-4AC6-A00F-5AA21804633E}" type="presOf" srcId="{6E7D923D-9F5C-45B4-8920-5A27E33FF805}" destId="{AE34BFE5-425F-4564-9BDF-7D9FCF4B34CC}" srcOrd="1" destOrd="0" presId="urn:microsoft.com/office/officeart/2005/8/layout/hList7#2"/>
    <dgm:cxn modelId="{618D318F-856A-4ABE-AE51-92361236EB99}" type="presOf" srcId="{7A33B5E2-B311-4347-9C62-63906A86DD24}" destId="{6C829612-548C-4C5F-9B1A-A2F54022AB94}" srcOrd="0" destOrd="0" presId="urn:microsoft.com/office/officeart/2005/8/layout/hList7#2"/>
    <dgm:cxn modelId="{DEA04839-43DE-406C-86D3-FE90E772C4A5}" srcId="{7A33B5E2-B311-4347-9C62-63906A86DD24}" destId="{6E7D923D-9F5C-45B4-8920-5A27E33FF805}" srcOrd="0" destOrd="0" parTransId="{742EDA60-7B44-4CC9-BCF6-A5DCDA5304EB}" sibTransId="{0EC1A740-4EE8-46E6-8E85-92FBAB926AB4}"/>
    <dgm:cxn modelId="{5223FA64-9042-46AA-80D5-39E81FFC81F9}" type="presOf" srcId="{6E7D923D-9F5C-45B4-8920-5A27E33FF805}" destId="{F0A4A4F9-20BB-4740-B15B-1A72D64A2707}" srcOrd="0" destOrd="0" presId="urn:microsoft.com/office/officeart/2005/8/layout/hList7#2"/>
    <dgm:cxn modelId="{E62D19AA-4E1A-43AA-8A74-BB02C94F05C3}" type="presParOf" srcId="{6C829612-548C-4C5F-9B1A-A2F54022AB94}" destId="{30741FE3-130B-4FFD-B7D5-F693826DED54}" srcOrd="0" destOrd="0" presId="urn:microsoft.com/office/officeart/2005/8/layout/hList7#2"/>
    <dgm:cxn modelId="{8F80DA09-9A03-4540-979C-A2AC2B5E9A06}" type="presParOf" srcId="{6C829612-548C-4C5F-9B1A-A2F54022AB94}" destId="{D06D0E41-9EF6-4C63-B150-CA9C54AC3730}" srcOrd="1" destOrd="0" presId="urn:microsoft.com/office/officeart/2005/8/layout/hList7#2"/>
    <dgm:cxn modelId="{330E9121-7080-4E2E-B01A-5D15C4C38103}" type="presParOf" srcId="{D06D0E41-9EF6-4C63-B150-CA9C54AC3730}" destId="{88FC6B6D-F5E0-4063-95A9-CFFA1F00A979}" srcOrd="0" destOrd="0" presId="urn:microsoft.com/office/officeart/2005/8/layout/hList7#2"/>
    <dgm:cxn modelId="{716EE684-305F-4D23-8E96-FD15F6F3AB7C}" type="presParOf" srcId="{88FC6B6D-F5E0-4063-95A9-CFFA1F00A979}" destId="{F0A4A4F9-20BB-4740-B15B-1A72D64A2707}" srcOrd="0" destOrd="0" presId="urn:microsoft.com/office/officeart/2005/8/layout/hList7#2"/>
    <dgm:cxn modelId="{0D997050-CCCA-41A3-AF63-7711310E3551}" type="presParOf" srcId="{88FC6B6D-F5E0-4063-95A9-CFFA1F00A979}" destId="{AE34BFE5-425F-4564-9BDF-7D9FCF4B34CC}" srcOrd="1" destOrd="0" presId="urn:microsoft.com/office/officeart/2005/8/layout/hList7#2"/>
    <dgm:cxn modelId="{5922DFD6-21FC-4DF3-9820-291D5B1225A9}" type="presParOf" srcId="{88FC6B6D-F5E0-4063-95A9-CFFA1F00A979}" destId="{6B892013-B051-4B36-A004-5B57AD08E60E}" srcOrd="2" destOrd="0" presId="urn:microsoft.com/office/officeart/2005/8/layout/hList7#2"/>
    <dgm:cxn modelId="{B6819D88-FF79-4660-8044-8742DFD1BA48}" type="presParOf" srcId="{88FC6B6D-F5E0-4063-95A9-CFFA1F00A979}" destId="{751824B7-4023-4DF6-AE59-B591430881C0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DDC35-5812-4A22-A4D4-BEA5F75BE45E}" type="doc">
      <dgm:prSet loTypeId="urn:microsoft.com/office/officeart/2005/8/layout/cycle3" loCatId="cycle" qsTypeId="urn:microsoft.com/office/officeart/2005/8/quickstyle/simple3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2F2573A-757E-4787-BB70-1C10FF4A5489}">
      <dgm:prSet phldrT="[Texto]"/>
      <dgm:spPr/>
      <dgm:t>
        <a:bodyPr/>
        <a:lstStyle/>
        <a:p>
          <a:r>
            <a:rPr lang="es-EC" dirty="0" smtClean="0"/>
            <a:t>Técnica culinaria que consiste en someter alimentos a humo</a:t>
          </a:r>
          <a:endParaRPr lang="es-EC" dirty="0"/>
        </a:p>
      </dgm:t>
    </dgm:pt>
    <dgm:pt modelId="{082EEF56-4048-4347-AF9F-3B1473803AF0}" type="parTrans" cxnId="{F7A4F794-AFD6-4774-8A47-4A141D633C0C}">
      <dgm:prSet/>
      <dgm:spPr/>
      <dgm:t>
        <a:bodyPr/>
        <a:lstStyle/>
        <a:p>
          <a:endParaRPr lang="es-EC"/>
        </a:p>
      </dgm:t>
    </dgm:pt>
    <dgm:pt modelId="{74E8B671-3478-4D26-98BB-DDA4194A4539}" type="sibTrans" cxnId="{F7A4F794-AFD6-4774-8A47-4A141D633C0C}">
      <dgm:prSet/>
      <dgm:spPr/>
      <dgm:t>
        <a:bodyPr/>
        <a:lstStyle/>
        <a:p>
          <a:endParaRPr lang="es-EC"/>
        </a:p>
      </dgm:t>
    </dgm:pt>
    <dgm:pt modelId="{4553371A-E804-4A3F-97E6-10B0A663354E}">
      <dgm:prSet phldrT="[Texto]"/>
      <dgm:spPr/>
      <dgm:t>
        <a:bodyPr/>
        <a:lstStyle/>
        <a:p>
          <a:r>
            <a:rPr lang="es-EC" dirty="0" smtClean="0"/>
            <a:t>Peso aproximado 300 gramos</a:t>
          </a:r>
          <a:endParaRPr lang="es-EC" dirty="0"/>
        </a:p>
      </dgm:t>
    </dgm:pt>
    <dgm:pt modelId="{9792EEA8-DACE-4352-A7F0-570E926D21B3}" type="parTrans" cxnId="{438BC6C9-8F53-4047-BD1C-A591DDE15514}">
      <dgm:prSet/>
      <dgm:spPr/>
      <dgm:t>
        <a:bodyPr/>
        <a:lstStyle/>
        <a:p>
          <a:endParaRPr lang="es-EC"/>
        </a:p>
      </dgm:t>
    </dgm:pt>
    <dgm:pt modelId="{C3695BB6-DF74-4F97-9F02-B972431627B7}" type="sibTrans" cxnId="{438BC6C9-8F53-4047-BD1C-A591DDE15514}">
      <dgm:prSet/>
      <dgm:spPr/>
      <dgm:t>
        <a:bodyPr/>
        <a:lstStyle/>
        <a:p>
          <a:endParaRPr lang="es-EC"/>
        </a:p>
      </dgm:t>
    </dgm:pt>
    <dgm:pt modelId="{34E67037-CC8B-4F2C-8103-D9CBB9054E01}">
      <dgm:prSet phldrT="[Texto]"/>
      <dgm:spPr/>
      <dgm:t>
        <a:bodyPr/>
        <a:lstStyle/>
        <a:p>
          <a:r>
            <a:rPr lang="es-EC" dirty="0" smtClean="0"/>
            <a:t>Tiempo de producción trucha 8 meses</a:t>
          </a:r>
          <a:endParaRPr lang="es-EC" dirty="0"/>
        </a:p>
      </dgm:t>
    </dgm:pt>
    <dgm:pt modelId="{3EDC6C80-8773-4252-A6B3-D7C2BDD170BE}" type="parTrans" cxnId="{9B1FEB25-7E1E-48B2-A2CC-0965D06CB679}">
      <dgm:prSet/>
      <dgm:spPr/>
      <dgm:t>
        <a:bodyPr/>
        <a:lstStyle/>
        <a:p>
          <a:endParaRPr lang="es-EC"/>
        </a:p>
      </dgm:t>
    </dgm:pt>
    <dgm:pt modelId="{747F419C-2085-427C-B632-244ECD69651D}" type="sibTrans" cxnId="{9B1FEB25-7E1E-48B2-A2CC-0965D06CB679}">
      <dgm:prSet/>
      <dgm:spPr/>
      <dgm:t>
        <a:bodyPr/>
        <a:lstStyle/>
        <a:p>
          <a:endParaRPr lang="es-EC"/>
        </a:p>
      </dgm:t>
    </dgm:pt>
    <dgm:pt modelId="{82734F16-69D8-4E50-B778-CE18245E5720}">
      <dgm:prSet phldrT="[Texto]"/>
      <dgm:spPr/>
      <dgm:t>
        <a:bodyPr/>
        <a:lstStyle/>
        <a:p>
          <a:r>
            <a:rPr lang="es-EC" dirty="0" smtClean="0"/>
            <a:t>Trucha tiene un gran valor nutricional</a:t>
          </a:r>
          <a:endParaRPr lang="es-EC" dirty="0"/>
        </a:p>
      </dgm:t>
    </dgm:pt>
    <dgm:pt modelId="{295D38A0-5B28-497C-AE42-6488D6BFF858}" type="parTrans" cxnId="{618AC074-623F-4B4A-ACC5-C8754E52A6BE}">
      <dgm:prSet/>
      <dgm:spPr/>
      <dgm:t>
        <a:bodyPr/>
        <a:lstStyle/>
        <a:p>
          <a:endParaRPr lang="es-EC"/>
        </a:p>
      </dgm:t>
    </dgm:pt>
    <dgm:pt modelId="{ADECA81B-AA22-4082-A53B-259E0847E5F3}" type="sibTrans" cxnId="{618AC074-623F-4B4A-ACC5-C8754E52A6BE}">
      <dgm:prSet/>
      <dgm:spPr/>
      <dgm:t>
        <a:bodyPr/>
        <a:lstStyle/>
        <a:p>
          <a:endParaRPr lang="es-EC"/>
        </a:p>
      </dgm:t>
    </dgm:pt>
    <dgm:pt modelId="{B493871C-3E5B-4CF9-BA34-BEAFA036626D}">
      <dgm:prSet phldrT="[Texto]"/>
      <dgm:spPr/>
      <dgm:t>
        <a:bodyPr/>
        <a:lstStyle/>
        <a:p>
          <a:r>
            <a:rPr lang="es-EC" dirty="0" smtClean="0"/>
            <a:t>Ayuda a eliminar el exceso de colesterol en la sangre</a:t>
          </a:r>
          <a:endParaRPr lang="es-EC" dirty="0"/>
        </a:p>
      </dgm:t>
    </dgm:pt>
    <dgm:pt modelId="{4FC083A7-B914-4B42-8C6C-04EA35F3630E}" type="parTrans" cxnId="{1A628E8E-F830-48FC-B271-025F6BF3B0BF}">
      <dgm:prSet/>
      <dgm:spPr/>
      <dgm:t>
        <a:bodyPr/>
        <a:lstStyle/>
        <a:p>
          <a:endParaRPr lang="es-EC"/>
        </a:p>
      </dgm:t>
    </dgm:pt>
    <dgm:pt modelId="{F9B5348E-4C9F-4185-B31C-43604C0CCD6F}" type="sibTrans" cxnId="{1A628E8E-F830-48FC-B271-025F6BF3B0BF}">
      <dgm:prSet/>
      <dgm:spPr/>
      <dgm:t>
        <a:bodyPr/>
        <a:lstStyle/>
        <a:p>
          <a:endParaRPr lang="es-EC"/>
        </a:p>
      </dgm:t>
    </dgm:pt>
    <dgm:pt modelId="{60CBF06E-780D-4207-A715-ACB935ACC492}">
      <dgm:prSet phldrT="[Texto]"/>
      <dgm:spPr/>
      <dgm:t>
        <a:bodyPr/>
        <a:lstStyle/>
        <a:p>
          <a:r>
            <a:rPr lang="es-EC" dirty="0" smtClean="0"/>
            <a:t>Ahumados: en frío y en caliente</a:t>
          </a:r>
          <a:endParaRPr lang="es-EC" dirty="0"/>
        </a:p>
      </dgm:t>
    </dgm:pt>
    <dgm:pt modelId="{3E3A37A1-8DC2-4C3A-9FAA-447D6186C677}" type="parTrans" cxnId="{81A526AD-B01D-4FC1-9E7A-C292363FB253}">
      <dgm:prSet/>
      <dgm:spPr/>
      <dgm:t>
        <a:bodyPr/>
        <a:lstStyle/>
        <a:p>
          <a:endParaRPr lang="es-EC"/>
        </a:p>
      </dgm:t>
    </dgm:pt>
    <dgm:pt modelId="{8D34FE14-83DF-4F8B-9D3F-BD45CC90F10E}" type="sibTrans" cxnId="{81A526AD-B01D-4FC1-9E7A-C292363FB253}">
      <dgm:prSet/>
      <dgm:spPr/>
      <dgm:t>
        <a:bodyPr/>
        <a:lstStyle/>
        <a:p>
          <a:endParaRPr lang="es-EC"/>
        </a:p>
      </dgm:t>
    </dgm:pt>
    <dgm:pt modelId="{A9A3DE81-F933-4D16-BF66-9F9FB594E94D}" type="pres">
      <dgm:prSet presAssocID="{703DDC35-5812-4A22-A4D4-BEA5F75BE4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BCE872-CD19-4587-9F39-3A3A648EC993}" type="pres">
      <dgm:prSet presAssocID="{703DDC35-5812-4A22-A4D4-BEA5F75BE45E}" presName="cycle" presStyleCnt="0"/>
      <dgm:spPr/>
    </dgm:pt>
    <dgm:pt modelId="{F021C2B9-CDAA-4E1D-BE89-60E6612B0E4B}" type="pres">
      <dgm:prSet presAssocID="{F2F2573A-757E-4787-BB70-1C10FF4A548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7B37AC-C374-4355-8DF5-AE50150FB4ED}" type="pres">
      <dgm:prSet presAssocID="{74E8B671-3478-4D26-98BB-DDA4194A4539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63B5D68B-08A0-46FA-9A06-7973F9A52A39}" type="pres">
      <dgm:prSet presAssocID="{60CBF06E-780D-4207-A715-ACB935ACC49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24161C-6F2F-4A73-A331-80CF06DB498A}" type="pres">
      <dgm:prSet presAssocID="{4553371A-E804-4A3F-97E6-10B0A663354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68EDC6-0C3A-4889-97C1-3010352FE28E}" type="pres">
      <dgm:prSet presAssocID="{34E67037-CC8B-4F2C-8103-D9CBB9054E01}" presName="nodeFollowingNodes" presStyleLbl="node1" presStyleIdx="3" presStyleCnt="6" custRadScaleRad="100019" custRadScaleInc="-8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C2F6F0-962E-4F0C-A85F-5EE13F1DC0E3}" type="pres">
      <dgm:prSet presAssocID="{82734F16-69D8-4E50-B778-CE18245E5720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511CEC-9F13-4F64-AEF5-B13957C463AC}" type="pres">
      <dgm:prSet presAssocID="{B493871C-3E5B-4CF9-BA34-BEAFA036626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16107C-A58D-404C-938F-A87DC09B3478}" type="presOf" srcId="{74E8B671-3478-4D26-98BB-DDA4194A4539}" destId="{6F7B37AC-C374-4355-8DF5-AE50150FB4ED}" srcOrd="0" destOrd="0" presId="urn:microsoft.com/office/officeart/2005/8/layout/cycle3"/>
    <dgm:cxn modelId="{D72BBD52-3140-48B1-AC56-70E03EDAD3B5}" type="presOf" srcId="{34E67037-CC8B-4F2C-8103-D9CBB9054E01}" destId="{E468EDC6-0C3A-4889-97C1-3010352FE28E}" srcOrd="0" destOrd="0" presId="urn:microsoft.com/office/officeart/2005/8/layout/cycle3"/>
    <dgm:cxn modelId="{4F297FFE-B072-4A89-91AD-967DD9DE2EC0}" type="presOf" srcId="{60CBF06E-780D-4207-A715-ACB935ACC492}" destId="{63B5D68B-08A0-46FA-9A06-7973F9A52A39}" srcOrd="0" destOrd="0" presId="urn:microsoft.com/office/officeart/2005/8/layout/cycle3"/>
    <dgm:cxn modelId="{F7A4F794-AFD6-4774-8A47-4A141D633C0C}" srcId="{703DDC35-5812-4A22-A4D4-BEA5F75BE45E}" destId="{F2F2573A-757E-4787-BB70-1C10FF4A5489}" srcOrd="0" destOrd="0" parTransId="{082EEF56-4048-4347-AF9F-3B1473803AF0}" sibTransId="{74E8B671-3478-4D26-98BB-DDA4194A4539}"/>
    <dgm:cxn modelId="{35E44E42-0F7A-4C89-BACC-D4399BAA7B8D}" type="presOf" srcId="{82734F16-69D8-4E50-B778-CE18245E5720}" destId="{66C2F6F0-962E-4F0C-A85F-5EE13F1DC0E3}" srcOrd="0" destOrd="0" presId="urn:microsoft.com/office/officeart/2005/8/layout/cycle3"/>
    <dgm:cxn modelId="{618AC074-623F-4B4A-ACC5-C8754E52A6BE}" srcId="{703DDC35-5812-4A22-A4D4-BEA5F75BE45E}" destId="{82734F16-69D8-4E50-B778-CE18245E5720}" srcOrd="4" destOrd="0" parTransId="{295D38A0-5B28-497C-AE42-6488D6BFF858}" sibTransId="{ADECA81B-AA22-4082-A53B-259E0847E5F3}"/>
    <dgm:cxn modelId="{D18C7A87-AC06-41D5-A85B-81D154B77D1B}" type="presOf" srcId="{4553371A-E804-4A3F-97E6-10B0A663354E}" destId="{BF24161C-6F2F-4A73-A331-80CF06DB498A}" srcOrd="0" destOrd="0" presId="urn:microsoft.com/office/officeart/2005/8/layout/cycle3"/>
    <dgm:cxn modelId="{81A526AD-B01D-4FC1-9E7A-C292363FB253}" srcId="{703DDC35-5812-4A22-A4D4-BEA5F75BE45E}" destId="{60CBF06E-780D-4207-A715-ACB935ACC492}" srcOrd="1" destOrd="0" parTransId="{3E3A37A1-8DC2-4C3A-9FAA-447D6186C677}" sibTransId="{8D34FE14-83DF-4F8B-9D3F-BD45CC90F10E}"/>
    <dgm:cxn modelId="{648137D0-6CDD-4FF9-BB94-9591CCF5A798}" type="presOf" srcId="{F2F2573A-757E-4787-BB70-1C10FF4A5489}" destId="{F021C2B9-CDAA-4E1D-BE89-60E6612B0E4B}" srcOrd="0" destOrd="0" presId="urn:microsoft.com/office/officeart/2005/8/layout/cycle3"/>
    <dgm:cxn modelId="{4A6225DC-A761-438B-A57F-E7D05B383EB1}" type="presOf" srcId="{B493871C-3E5B-4CF9-BA34-BEAFA036626D}" destId="{8D511CEC-9F13-4F64-AEF5-B13957C463AC}" srcOrd="0" destOrd="0" presId="urn:microsoft.com/office/officeart/2005/8/layout/cycle3"/>
    <dgm:cxn modelId="{6C5D1765-A338-485E-986F-E8611992CD64}" type="presOf" srcId="{703DDC35-5812-4A22-A4D4-BEA5F75BE45E}" destId="{A9A3DE81-F933-4D16-BF66-9F9FB594E94D}" srcOrd="0" destOrd="0" presId="urn:microsoft.com/office/officeart/2005/8/layout/cycle3"/>
    <dgm:cxn modelId="{438BC6C9-8F53-4047-BD1C-A591DDE15514}" srcId="{703DDC35-5812-4A22-A4D4-BEA5F75BE45E}" destId="{4553371A-E804-4A3F-97E6-10B0A663354E}" srcOrd="2" destOrd="0" parTransId="{9792EEA8-DACE-4352-A7F0-570E926D21B3}" sibTransId="{C3695BB6-DF74-4F97-9F02-B972431627B7}"/>
    <dgm:cxn modelId="{9B1FEB25-7E1E-48B2-A2CC-0965D06CB679}" srcId="{703DDC35-5812-4A22-A4D4-BEA5F75BE45E}" destId="{34E67037-CC8B-4F2C-8103-D9CBB9054E01}" srcOrd="3" destOrd="0" parTransId="{3EDC6C80-8773-4252-A6B3-D7C2BDD170BE}" sibTransId="{747F419C-2085-427C-B632-244ECD69651D}"/>
    <dgm:cxn modelId="{1A628E8E-F830-48FC-B271-025F6BF3B0BF}" srcId="{703DDC35-5812-4A22-A4D4-BEA5F75BE45E}" destId="{B493871C-3E5B-4CF9-BA34-BEAFA036626D}" srcOrd="5" destOrd="0" parTransId="{4FC083A7-B914-4B42-8C6C-04EA35F3630E}" sibTransId="{F9B5348E-4C9F-4185-B31C-43604C0CCD6F}"/>
    <dgm:cxn modelId="{A6A29725-12A5-415C-976C-62A909207C12}" type="presParOf" srcId="{A9A3DE81-F933-4D16-BF66-9F9FB594E94D}" destId="{47BCE872-CD19-4587-9F39-3A3A648EC993}" srcOrd="0" destOrd="0" presId="urn:microsoft.com/office/officeart/2005/8/layout/cycle3"/>
    <dgm:cxn modelId="{0EDC7A2B-78EC-4284-BFA5-CC769BACF521}" type="presParOf" srcId="{47BCE872-CD19-4587-9F39-3A3A648EC993}" destId="{F021C2B9-CDAA-4E1D-BE89-60E6612B0E4B}" srcOrd="0" destOrd="0" presId="urn:microsoft.com/office/officeart/2005/8/layout/cycle3"/>
    <dgm:cxn modelId="{21216C3B-77DE-48F2-A5DC-B99B09D24C92}" type="presParOf" srcId="{47BCE872-CD19-4587-9F39-3A3A648EC993}" destId="{6F7B37AC-C374-4355-8DF5-AE50150FB4ED}" srcOrd="1" destOrd="0" presId="urn:microsoft.com/office/officeart/2005/8/layout/cycle3"/>
    <dgm:cxn modelId="{88A58488-7C2F-48A9-8705-00A2DD866809}" type="presParOf" srcId="{47BCE872-CD19-4587-9F39-3A3A648EC993}" destId="{63B5D68B-08A0-46FA-9A06-7973F9A52A39}" srcOrd="2" destOrd="0" presId="urn:microsoft.com/office/officeart/2005/8/layout/cycle3"/>
    <dgm:cxn modelId="{955EAA88-3F78-46CC-8A54-203502D6B916}" type="presParOf" srcId="{47BCE872-CD19-4587-9F39-3A3A648EC993}" destId="{BF24161C-6F2F-4A73-A331-80CF06DB498A}" srcOrd="3" destOrd="0" presId="urn:microsoft.com/office/officeart/2005/8/layout/cycle3"/>
    <dgm:cxn modelId="{C55BBB93-B0FD-4C83-8279-EC62FB7FAB22}" type="presParOf" srcId="{47BCE872-CD19-4587-9F39-3A3A648EC993}" destId="{E468EDC6-0C3A-4889-97C1-3010352FE28E}" srcOrd="4" destOrd="0" presId="urn:microsoft.com/office/officeart/2005/8/layout/cycle3"/>
    <dgm:cxn modelId="{A07D7E37-27D9-4545-8496-D666B2E52AB6}" type="presParOf" srcId="{47BCE872-CD19-4587-9F39-3A3A648EC993}" destId="{66C2F6F0-962E-4F0C-A85F-5EE13F1DC0E3}" srcOrd="5" destOrd="0" presId="urn:microsoft.com/office/officeart/2005/8/layout/cycle3"/>
    <dgm:cxn modelId="{C73B5399-E7BA-4E2D-BCE7-7173B3FA78DB}" type="presParOf" srcId="{47BCE872-CD19-4587-9F39-3A3A648EC993}" destId="{8D511CEC-9F13-4F64-AEF5-B13957C463A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C950E-4C69-4343-8B66-A1D330869A67}" type="doc">
      <dgm:prSet loTypeId="urn:microsoft.com/office/officeart/2005/8/layout/process5" loCatId="process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F66A1E1E-3BB9-42FB-B5AA-333B1C9B0A1A}">
      <dgm:prSet phldrT="[Texto]" custT="1"/>
      <dgm:spPr/>
      <dgm:t>
        <a:bodyPr/>
        <a:lstStyle/>
        <a:p>
          <a:r>
            <a:rPr lang="es-EC" sz="2000" dirty="0" smtClean="0"/>
            <a:t>Personas</a:t>
          </a:r>
          <a:endParaRPr lang="es-EC" sz="2000" dirty="0"/>
        </a:p>
      </dgm:t>
    </dgm:pt>
    <dgm:pt modelId="{9AD331E3-B0E4-4A5D-9DC3-0F45BCE65D6F}" type="parTrans" cxnId="{7D0B66ED-D632-49CA-B091-851693617581}">
      <dgm:prSet/>
      <dgm:spPr/>
      <dgm:t>
        <a:bodyPr/>
        <a:lstStyle/>
        <a:p>
          <a:endParaRPr lang="es-EC" sz="2400"/>
        </a:p>
      </dgm:t>
    </dgm:pt>
    <dgm:pt modelId="{9F37DFB4-43C7-45EE-8B08-80CBBD492EE8}" type="sibTrans" cxnId="{7D0B66ED-D632-49CA-B091-851693617581}">
      <dgm:prSet custT="1"/>
      <dgm:spPr/>
      <dgm:t>
        <a:bodyPr/>
        <a:lstStyle/>
        <a:p>
          <a:endParaRPr lang="es-EC" sz="1800"/>
        </a:p>
      </dgm:t>
    </dgm:pt>
    <dgm:pt modelId="{A8B190DF-C17C-4316-80C1-71E9F0DD828E}">
      <dgm:prSet custT="1"/>
      <dgm:spPr/>
      <dgm:t>
        <a:bodyPr/>
        <a:lstStyle/>
        <a:p>
          <a:r>
            <a:rPr lang="es-EC" sz="2000" dirty="0" smtClean="0"/>
            <a:t>Organizaciones: Escuelas, colegios, empresa. </a:t>
          </a:r>
          <a:endParaRPr lang="es-EC" sz="2000" dirty="0"/>
        </a:p>
      </dgm:t>
    </dgm:pt>
    <dgm:pt modelId="{C9FC5CF6-09EE-477B-8345-35D892B4DB5E}" type="parTrans" cxnId="{FAD5435A-5874-4CD7-B8FD-22D9DA9498F1}">
      <dgm:prSet/>
      <dgm:spPr/>
      <dgm:t>
        <a:bodyPr/>
        <a:lstStyle/>
        <a:p>
          <a:endParaRPr lang="es-EC" sz="2400"/>
        </a:p>
      </dgm:t>
    </dgm:pt>
    <dgm:pt modelId="{AD178B1A-0854-43F8-AA7F-77950753E130}" type="sibTrans" cxnId="{FAD5435A-5874-4CD7-B8FD-22D9DA9498F1}">
      <dgm:prSet custT="1"/>
      <dgm:spPr/>
      <dgm:t>
        <a:bodyPr/>
        <a:lstStyle/>
        <a:p>
          <a:endParaRPr lang="es-EC" sz="1800"/>
        </a:p>
      </dgm:t>
    </dgm:pt>
    <dgm:pt modelId="{18F9A7AE-94F2-4123-8D71-8D4DDAB21F29}">
      <dgm:prSet custT="1"/>
      <dgm:spPr/>
      <dgm:t>
        <a:bodyPr/>
        <a:lstStyle/>
        <a:p>
          <a:r>
            <a:rPr lang="es-EC" sz="2000" dirty="0" smtClean="0"/>
            <a:t>Intermediarios. (cadenas de supermercado y tiendas especializadas)</a:t>
          </a:r>
          <a:endParaRPr lang="es-EC" sz="2000" dirty="0"/>
        </a:p>
      </dgm:t>
    </dgm:pt>
    <dgm:pt modelId="{324FCE18-A328-4354-B281-8175DA62D441}" type="parTrans" cxnId="{D8934506-9B39-45C1-9360-4D88303B7674}">
      <dgm:prSet/>
      <dgm:spPr/>
      <dgm:t>
        <a:bodyPr/>
        <a:lstStyle/>
        <a:p>
          <a:endParaRPr lang="es-EC" sz="2400"/>
        </a:p>
      </dgm:t>
    </dgm:pt>
    <dgm:pt modelId="{0E0A3E15-B021-45D2-BBFF-903DF1D8E818}" type="sibTrans" cxnId="{D8934506-9B39-45C1-9360-4D88303B7674}">
      <dgm:prSet custT="1"/>
      <dgm:spPr/>
      <dgm:t>
        <a:bodyPr/>
        <a:lstStyle/>
        <a:p>
          <a:endParaRPr lang="es-EC" sz="1800"/>
        </a:p>
      </dgm:t>
    </dgm:pt>
    <dgm:pt modelId="{65AE9078-97E8-4FBC-A1FC-ACC79BF3ED75}">
      <dgm:prSet custT="1"/>
      <dgm:spPr/>
      <dgm:t>
        <a:bodyPr/>
        <a:lstStyle/>
        <a:p>
          <a:r>
            <a:rPr lang="es-EC" sz="2000" smtClean="0"/>
            <a:t>Restaurantes, catering, marisquería</a:t>
          </a:r>
          <a:endParaRPr lang="es-EC" sz="2000"/>
        </a:p>
      </dgm:t>
    </dgm:pt>
    <dgm:pt modelId="{502671BA-7248-4C50-AEE5-22E36929D958}" type="parTrans" cxnId="{DA16DCD8-EDBA-4347-A01A-A040AF0D5903}">
      <dgm:prSet/>
      <dgm:spPr/>
      <dgm:t>
        <a:bodyPr/>
        <a:lstStyle/>
        <a:p>
          <a:endParaRPr lang="es-EC" sz="2400"/>
        </a:p>
      </dgm:t>
    </dgm:pt>
    <dgm:pt modelId="{EE05F6C5-5D99-4B72-A401-D6D092D09675}" type="sibTrans" cxnId="{DA16DCD8-EDBA-4347-A01A-A040AF0D5903}">
      <dgm:prSet custT="1"/>
      <dgm:spPr/>
      <dgm:t>
        <a:bodyPr/>
        <a:lstStyle/>
        <a:p>
          <a:endParaRPr lang="es-EC" sz="1800"/>
        </a:p>
      </dgm:t>
    </dgm:pt>
    <dgm:pt modelId="{FC62BE9A-D499-4CE2-859F-4734FD0C49CA}">
      <dgm:prSet custT="1"/>
      <dgm:spPr/>
      <dgm:t>
        <a:bodyPr/>
        <a:lstStyle/>
        <a:p>
          <a:r>
            <a:rPr lang="es-EC" sz="2000" smtClean="0"/>
            <a:t>Establecimientos de comida rápida</a:t>
          </a:r>
          <a:endParaRPr lang="es-EC" sz="2000"/>
        </a:p>
      </dgm:t>
    </dgm:pt>
    <dgm:pt modelId="{9958063F-DB5D-4DF7-805D-E96317704BA8}" type="parTrans" cxnId="{2B853C6A-0058-49DD-BA59-CBD70D157B0F}">
      <dgm:prSet/>
      <dgm:spPr/>
      <dgm:t>
        <a:bodyPr/>
        <a:lstStyle/>
        <a:p>
          <a:endParaRPr lang="es-EC" sz="2400"/>
        </a:p>
      </dgm:t>
    </dgm:pt>
    <dgm:pt modelId="{9BF72E0B-AE2D-4394-B002-2DF1EB36D4BB}" type="sibTrans" cxnId="{2B853C6A-0058-49DD-BA59-CBD70D157B0F}">
      <dgm:prSet/>
      <dgm:spPr/>
      <dgm:t>
        <a:bodyPr/>
        <a:lstStyle/>
        <a:p>
          <a:endParaRPr lang="es-EC" sz="2400"/>
        </a:p>
      </dgm:t>
    </dgm:pt>
    <dgm:pt modelId="{D87282D1-8893-460B-8920-C010311C1243}" type="pres">
      <dgm:prSet presAssocID="{6B4C950E-4C69-4343-8B66-A1D330869A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D0BC03-A7E4-401D-AF81-833F18351149}" type="pres">
      <dgm:prSet presAssocID="{F66A1E1E-3BB9-42FB-B5AA-333B1C9B0A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401A7F-93B1-4EC4-B9C6-36BE917ECE2B}" type="pres">
      <dgm:prSet presAssocID="{9F37DFB4-43C7-45EE-8B08-80CBBD492EE8}" presName="sibTrans" presStyleLbl="sibTrans2D1" presStyleIdx="0" presStyleCnt="4"/>
      <dgm:spPr/>
      <dgm:t>
        <a:bodyPr/>
        <a:lstStyle/>
        <a:p>
          <a:endParaRPr lang="es-EC"/>
        </a:p>
      </dgm:t>
    </dgm:pt>
    <dgm:pt modelId="{575F5252-484C-49CF-AFA9-2A9841DCCE5D}" type="pres">
      <dgm:prSet presAssocID="{9F37DFB4-43C7-45EE-8B08-80CBBD492EE8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553D712E-BFBA-420C-8DED-5D953776A07E}" type="pres">
      <dgm:prSet presAssocID="{A8B190DF-C17C-4316-80C1-71E9F0DD82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72F316-1605-4D94-BB24-6646CD023F93}" type="pres">
      <dgm:prSet presAssocID="{AD178B1A-0854-43F8-AA7F-77950753E13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9CCBA463-C287-4D22-9509-B7D21CE4232D}" type="pres">
      <dgm:prSet presAssocID="{AD178B1A-0854-43F8-AA7F-77950753E130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1E85B3CD-885A-4AB9-B329-D3C573E993F4}" type="pres">
      <dgm:prSet presAssocID="{18F9A7AE-94F2-4123-8D71-8D4DDAB21F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7D4636-D33C-4491-8FA9-27700C497440}" type="pres">
      <dgm:prSet presAssocID="{0E0A3E15-B021-45D2-BBFF-903DF1D8E818}" presName="sibTrans" presStyleLbl="sibTrans2D1" presStyleIdx="2" presStyleCnt="4"/>
      <dgm:spPr/>
      <dgm:t>
        <a:bodyPr/>
        <a:lstStyle/>
        <a:p>
          <a:endParaRPr lang="es-EC"/>
        </a:p>
      </dgm:t>
    </dgm:pt>
    <dgm:pt modelId="{6062AC4F-5C9B-492A-A57A-1739367209F1}" type="pres">
      <dgm:prSet presAssocID="{0E0A3E15-B021-45D2-BBFF-903DF1D8E818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749AA618-DDEB-44BD-A5A2-08C0690D2389}" type="pres">
      <dgm:prSet presAssocID="{65AE9078-97E8-4FBC-A1FC-ACC79BF3ED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434C7-B960-4A86-B8C4-6522F7A26C6F}" type="pres">
      <dgm:prSet presAssocID="{EE05F6C5-5D99-4B72-A401-D6D092D09675}" presName="sibTrans" presStyleLbl="sibTrans2D1" presStyleIdx="3" presStyleCnt="4"/>
      <dgm:spPr/>
      <dgm:t>
        <a:bodyPr/>
        <a:lstStyle/>
        <a:p>
          <a:endParaRPr lang="es-EC"/>
        </a:p>
      </dgm:t>
    </dgm:pt>
    <dgm:pt modelId="{B51B09B9-E01E-4B80-B282-ABCF308953DA}" type="pres">
      <dgm:prSet presAssocID="{EE05F6C5-5D99-4B72-A401-D6D092D09675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91B99974-1CC7-4412-B3BE-334E6BE6ADBB}" type="pres">
      <dgm:prSet presAssocID="{FC62BE9A-D499-4CE2-859F-4734FD0C49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0666B8-9DB7-4E3D-9CED-A7BA258C34DC}" type="presOf" srcId="{6B4C950E-4C69-4343-8B66-A1D330869A67}" destId="{D87282D1-8893-460B-8920-C010311C1243}" srcOrd="0" destOrd="0" presId="urn:microsoft.com/office/officeart/2005/8/layout/process5"/>
    <dgm:cxn modelId="{2B853C6A-0058-49DD-BA59-CBD70D157B0F}" srcId="{6B4C950E-4C69-4343-8B66-A1D330869A67}" destId="{FC62BE9A-D499-4CE2-859F-4734FD0C49CA}" srcOrd="4" destOrd="0" parTransId="{9958063F-DB5D-4DF7-805D-E96317704BA8}" sibTransId="{9BF72E0B-AE2D-4394-B002-2DF1EB36D4BB}"/>
    <dgm:cxn modelId="{19F66415-70BC-43C3-B47D-AF792A17794A}" type="presOf" srcId="{FC62BE9A-D499-4CE2-859F-4734FD0C49CA}" destId="{91B99974-1CC7-4412-B3BE-334E6BE6ADBB}" srcOrd="0" destOrd="0" presId="urn:microsoft.com/office/officeart/2005/8/layout/process5"/>
    <dgm:cxn modelId="{33BB6F3A-5A07-4D19-AA2B-68210BF5B58C}" type="presOf" srcId="{F66A1E1E-3BB9-42FB-B5AA-333B1C9B0A1A}" destId="{35D0BC03-A7E4-401D-AF81-833F18351149}" srcOrd="0" destOrd="0" presId="urn:microsoft.com/office/officeart/2005/8/layout/process5"/>
    <dgm:cxn modelId="{62430942-2C44-44D2-9FB5-1DD6AA16225F}" type="presOf" srcId="{EE05F6C5-5D99-4B72-A401-D6D092D09675}" destId="{B51B09B9-E01E-4B80-B282-ABCF308953DA}" srcOrd="1" destOrd="0" presId="urn:microsoft.com/office/officeart/2005/8/layout/process5"/>
    <dgm:cxn modelId="{A232EFA5-5EE4-4266-A1AA-EDB114BCD48B}" type="presOf" srcId="{A8B190DF-C17C-4316-80C1-71E9F0DD828E}" destId="{553D712E-BFBA-420C-8DED-5D953776A07E}" srcOrd="0" destOrd="0" presId="urn:microsoft.com/office/officeart/2005/8/layout/process5"/>
    <dgm:cxn modelId="{A8C1E12B-AECC-44EC-85F5-4E1FB8941C5B}" type="presOf" srcId="{AD178B1A-0854-43F8-AA7F-77950753E130}" destId="{9CCBA463-C287-4D22-9509-B7D21CE4232D}" srcOrd="1" destOrd="0" presId="urn:microsoft.com/office/officeart/2005/8/layout/process5"/>
    <dgm:cxn modelId="{FAD5435A-5874-4CD7-B8FD-22D9DA9498F1}" srcId="{6B4C950E-4C69-4343-8B66-A1D330869A67}" destId="{A8B190DF-C17C-4316-80C1-71E9F0DD828E}" srcOrd="1" destOrd="0" parTransId="{C9FC5CF6-09EE-477B-8345-35D892B4DB5E}" sibTransId="{AD178B1A-0854-43F8-AA7F-77950753E130}"/>
    <dgm:cxn modelId="{DA16DCD8-EDBA-4347-A01A-A040AF0D5903}" srcId="{6B4C950E-4C69-4343-8B66-A1D330869A67}" destId="{65AE9078-97E8-4FBC-A1FC-ACC79BF3ED75}" srcOrd="3" destOrd="0" parTransId="{502671BA-7248-4C50-AEE5-22E36929D958}" sibTransId="{EE05F6C5-5D99-4B72-A401-D6D092D09675}"/>
    <dgm:cxn modelId="{210D3926-1751-4DEC-88FF-B8F82A1BC69E}" type="presOf" srcId="{0E0A3E15-B021-45D2-BBFF-903DF1D8E818}" destId="{EF7D4636-D33C-4491-8FA9-27700C497440}" srcOrd="0" destOrd="0" presId="urn:microsoft.com/office/officeart/2005/8/layout/process5"/>
    <dgm:cxn modelId="{29DE255A-8F82-41E2-AC29-5A3C75E53C19}" type="presOf" srcId="{9F37DFB4-43C7-45EE-8B08-80CBBD492EE8}" destId="{575F5252-484C-49CF-AFA9-2A9841DCCE5D}" srcOrd="1" destOrd="0" presId="urn:microsoft.com/office/officeart/2005/8/layout/process5"/>
    <dgm:cxn modelId="{D8934506-9B39-45C1-9360-4D88303B7674}" srcId="{6B4C950E-4C69-4343-8B66-A1D330869A67}" destId="{18F9A7AE-94F2-4123-8D71-8D4DDAB21F29}" srcOrd="2" destOrd="0" parTransId="{324FCE18-A328-4354-B281-8175DA62D441}" sibTransId="{0E0A3E15-B021-45D2-BBFF-903DF1D8E818}"/>
    <dgm:cxn modelId="{A4DADBA5-6CB3-40A6-8C8C-4405F728A657}" type="presOf" srcId="{18F9A7AE-94F2-4123-8D71-8D4DDAB21F29}" destId="{1E85B3CD-885A-4AB9-B329-D3C573E993F4}" srcOrd="0" destOrd="0" presId="urn:microsoft.com/office/officeart/2005/8/layout/process5"/>
    <dgm:cxn modelId="{B64A7C34-45F2-410A-ABD8-ADEC2E04C951}" type="presOf" srcId="{9F37DFB4-43C7-45EE-8B08-80CBBD492EE8}" destId="{DF401A7F-93B1-4EC4-B9C6-36BE917ECE2B}" srcOrd="0" destOrd="0" presId="urn:microsoft.com/office/officeart/2005/8/layout/process5"/>
    <dgm:cxn modelId="{7D0B66ED-D632-49CA-B091-851693617581}" srcId="{6B4C950E-4C69-4343-8B66-A1D330869A67}" destId="{F66A1E1E-3BB9-42FB-B5AA-333B1C9B0A1A}" srcOrd="0" destOrd="0" parTransId="{9AD331E3-B0E4-4A5D-9DC3-0F45BCE65D6F}" sibTransId="{9F37DFB4-43C7-45EE-8B08-80CBBD492EE8}"/>
    <dgm:cxn modelId="{99EC39A4-D255-4700-99CE-EDDCDB6A01E6}" type="presOf" srcId="{EE05F6C5-5D99-4B72-A401-D6D092D09675}" destId="{9EE434C7-B960-4A86-B8C4-6522F7A26C6F}" srcOrd="0" destOrd="0" presId="urn:microsoft.com/office/officeart/2005/8/layout/process5"/>
    <dgm:cxn modelId="{0CC503A1-0E96-4712-BAD2-5B3B67088C9C}" type="presOf" srcId="{AD178B1A-0854-43F8-AA7F-77950753E130}" destId="{1C72F316-1605-4D94-BB24-6646CD023F93}" srcOrd="0" destOrd="0" presId="urn:microsoft.com/office/officeart/2005/8/layout/process5"/>
    <dgm:cxn modelId="{7F66C42F-177E-46F2-BCA9-EE3C0ABB968D}" type="presOf" srcId="{0E0A3E15-B021-45D2-BBFF-903DF1D8E818}" destId="{6062AC4F-5C9B-492A-A57A-1739367209F1}" srcOrd="1" destOrd="0" presId="urn:microsoft.com/office/officeart/2005/8/layout/process5"/>
    <dgm:cxn modelId="{F368E98B-3358-4B80-A8AB-BD43352BA22A}" type="presOf" srcId="{65AE9078-97E8-4FBC-A1FC-ACC79BF3ED75}" destId="{749AA618-DDEB-44BD-A5A2-08C0690D2389}" srcOrd="0" destOrd="0" presId="urn:microsoft.com/office/officeart/2005/8/layout/process5"/>
    <dgm:cxn modelId="{3BBCA729-11F0-42FF-8476-A65C09E0B26E}" type="presParOf" srcId="{D87282D1-8893-460B-8920-C010311C1243}" destId="{35D0BC03-A7E4-401D-AF81-833F18351149}" srcOrd="0" destOrd="0" presId="urn:microsoft.com/office/officeart/2005/8/layout/process5"/>
    <dgm:cxn modelId="{090C8BC5-8C36-4BEB-BD73-10395AEED849}" type="presParOf" srcId="{D87282D1-8893-460B-8920-C010311C1243}" destId="{DF401A7F-93B1-4EC4-B9C6-36BE917ECE2B}" srcOrd="1" destOrd="0" presId="urn:microsoft.com/office/officeart/2005/8/layout/process5"/>
    <dgm:cxn modelId="{381726B0-3AD8-47AA-816A-41AED97566E7}" type="presParOf" srcId="{DF401A7F-93B1-4EC4-B9C6-36BE917ECE2B}" destId="{575F5252-484C-49CF-AFA9-2A9841DCCE5D}" srcOrd="0" destOrd="0" presId="urn:microsoft.com/office/officeart/2005/8/layout/process5"/>
    <dgm:cxn modelId="{E1764D1E-5F3C-4FFF-A36F-CE3A3B8EBA91}" type="presParOf" srcId="{D87282D1-8893-460B-8920-C010311C1243}" destId="{553D712E-BFBA-420C-8DED-5D953776A07E}" srcOrd="2" destOrd="0" presId="urn:microsoft.com/office/officeart/2005/8/layout/process5"/>
    <dgm:cxn modelId="{3C64E432-3978-4F58-957C-00F24CB67066}" type="presParOf" srcId="{D87282D1-8893-460B-8920-C010311C1243}" destId="{1C72F316-1605-4D94-BB24-6646CD023F93}" srcOrd="3" destOrd="0" presId="urn:microsoft.com/office/officeart/2005/8/layout/process5"/>
    <dgm:cxn modelId="{584F1BB2-D7C7-4C6B-AF18-17A626626DB4}" type="presParOf" srcId="{1C72F316-1605-4D94-BB24-6646CD023F93}" destId="{9CCBA463-C287-4D22-9509-B7D21CE4232D}" srcOrd="0" destOrd="0" presId="urn:microsoft.com/office/officeart/2005/8/layout/process5"/>
    <dgm:cxn modelId="{212CAB9F-8C44-4FE5-8D15-69CCA7C581AC}" type="presParOf" srcId="{D87282D1-8893-460B-8920-C010311C1243}" destId="{1E85B3CD-885A-4AB9-B329-D3C573E993F4}" srcOrd="4" destOrd="0" presId="urn:microsoft.com/office/officeart/2005/8/layout/process5"/>
    <dgm:cxn modelId="{20AB5808-DEC8-4833-953E-532FFFC3DA98}" type="presParOf" srcId="{D87282D1-8893-460B-8920-C010311C1243}" destId="{EF7D4636-D33C-4491-8FA9-27700C497440}" srcOrd="5" destOrd="0" presId="urn:microsoft.com/office/officeart/2005/8/layout/process5"/>
    <dgm:cxn modelId="{E5694F21-AD9A-4CA2-98FA-3C3787525BEF}" type="presParOf" srcId="{EF7D4636-D33C-4491-8FA9-27700C497440}" destId="{6062AC4F-5C9B-492A-A57A-1739367209F1}" srcOrd="0" destOrd="0" presId="urn:microsoft.com/office/officeart/2005/8/layout/process5"/>
    <dgm:cxn modelId="{1562B47C-4238-4693-8657-315B3BE91BC0}" type="presParOf" srcId="{D87282D1-8893-460B-8920-C010311C1243}" destId="{749AA618-DDEB-44BD-A5A2-08C0690D2389}" srcOrd="6" destOrd="0" presId="urn:microsoft.com/office/officeart/2005/8/layout/process5"/>
    <dgm:cxn modelId="{81209EA3-23B7-44C3-BAFC-A6B3421F5EBB}" type="presParOf" srcId="{D87282D1-8893-460B-8920-C010311C1243}" destId="{9EE434C7-B960-4A86-B8C4-6522F7A26C6F}" srcOrd="7" destOrd="0" presId="urn:microsoft.com/office/officeart/2005/8/layout/process5"/>
    <dgm:cxn modelId="{B071D581-A20E-4EC4-A7D2-D10FDE72C69E}" type="presParOf" srcId="{9EE434C7-B960-4A86-B8C4-6522F7A26C6F}" destId="{B51B09B9-E01E-4B80-B282-ABCF308953DA}" srcOrd="0" destOrd="0" presId="urn:microsoft.com/office/officeart/2005/8/layout/process5"/>
    <dgm:cxn modelId="{C0E33C78-10CE-4D8E-91DB-B3511B4ECBB0}" type="presParOf" srcId="{D87282D1-8893-460B-8920-C010311C1243}" destId="{91B99974-1CC7-4412-B3BE-334E6BE6ADB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8EC5DA-C5B5-46C6-90CA-46CFF36EE34A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93837BD-B631-40C9-B8E9-B133425B0ED3}">
      <dgm:prSet phldrT="[Texto]" custT="1"/>
      <dgm:spPr/>
      <dgm:t>
        <a:bodyPr/>
        <a:lstStyle/>
        <a:p>
          <a:r>
            <a:rPr lang="es-EC" sz="2000" dirty="0" smtClean="0"/>
            <a:t>Tipo de muestreo</a:t>
          </a:r>
          <a:endParaRPr lang="es-EC" sz="2000" dirty="0"/>
        </a:p>
      </dgm:t>
    </dgm:pt>
    <dgm:pt modelId="{0D859F72-C310-403A-98B5-1E262C883C8B}" type="parTrans" cxnId="{29CA9879-FAA8-4213-A46A-737C1171DDE2}">
      <dgm:prSet/>
      <dgm:spPr/>
      <dgm:t>
        <a:bodyPr/>
        <a:lstStyle/>
        <a:p>
          <a:endParaRPr lang="es-EC"/>
        </a:p>
      </dgm:t>
    </dgm:pt>
    <dgm:pt modelId="{40D4DD03-F5D7-42F1-A597-4EA74598DE29}" type="sibTrans" cxnId="{29CA9879-FAA8-4213-A46A-737C1171DDE2}">
      <dgm:prSet/>
      <dgm:spPr/>
      <dgm:t>
        <a:bodyPr/>
        <a:lstStyle/>
        <a:p>
          <a:endParaRPr lang="es-EC"/>
        </a:p>
      </dgm:t>
    </dgm:pt>
    <dgm:pt modelId="{9AEE64F8-B1EC-4600-A6AD-0150B9BF70EA}">
      <dgm:prSet phldrT="[Texto]"/>
      <dgm:spPr/>
      <dgm:t>
        <a:bodyPr/>
        <a:lstStyle/>
        <a:p>
          <a:r>
            <a:rPr lang="es-EC" dirty="0" smtClean="0"/>
            <a:t>MUESTREO POR CONVENIENCIA</a:t>
          </a:r>
          <a:endParaRPr lang="es-EC" dirty="0"/>
        </a:p>
      </dgm:t>
    </dgm:pt>
    <dgm:pt modelId="{CB7045D4-2C4F-40B0-969D-A4FC24F20D80}" type="parTrans" cxnId="{74EDF814-BB69-4CC0-BE8B-7B850699B40A}">
      <dgm:prSet/>
      <dgm:spPr/>
      <dgm:t>
        <a:bodyPr/>
        <a:lstStyle/>
        <a:p>
          <a:endParaRPr lang="es-EC"/>
        </a:p>
      </dgm:t>
    </dgm:pt>
    <dgm:pt modelId="{9BCB8167-D9D3-4A2C-9C6C-613802CD89DF}" type="sibTrans" cxnId="{74EDF814-BB69-4CC0-BE8B-7B850699B40A}">
      <dgm:prSet/>
      <dgm:spPr/>
      <dgm:t>
        <a:bodyPr/>
        <a:lstStyle/>
        <a:p>
          <a:endParaRPr lang="es-EC"/>
        </a:p>
      </dgm:t>
    </dgm:pt>
    <dgm:pt modelId="{DCE8C3A4-6341-47C9-90B8-485487CADC7B}">
      <dgm:prSet phldrT="[Texto]" custT="1"/>
      <dgm:spPr/>
      <dgm:t>
        <a:bodyPr/>
        <a:lstStyle/>
        <a:p>
          <a:r>
            <a:rPr lang="es-EC" sz="2000" dirty="0" smtClean="0"/>
            <a:t>Técnicas de investigación</a:t>
          </a:r>
          <a:endParaRPr lang="es-EC" sz="2000" dirty="0"/>
        </a:p>
      </dgm:t>
    </dgm:pt>
    <dgm:pt modelId="{3DD4B939-D797-49AF-8CB5-7346D5D6232F}" type="parTrans" cxnId="{E4F376C2-E09B-46AD-BDF1-751924AE1D99}">
      <dgm:prSet/>
      <dgm:spPr/>
      <dgm:t>
        <a:bodyPr/>
        <a:lstStyle/>
        <a:p>
          <a:endParaRPr lang="es-EC"/>
        </a:p>
      </dgm:t>
    </dgm:pt>
    <dgm:pt modelId="{4CFF5EB2-0F46-4318-B0BB-725F95EB5D5F}" type="sibTrans" cxnId="{E4F376C2-E09B-46AD-BDF1-751924AE1D99}">
      <dgm:prSet/>
      <dgm:spPr/>
      <dgm:t>
        <a:bodyPr/>
        <a:lstStyle/>
        <a:p>
          <a:endParaRPr lang="es-EC"/>
        </a:p>
      </dgm:t>
    </dgm:pt>
    <dgm:pt modelId="{F94CCEF8-992F-4C60-B36F-5585CA7A4122}">
      <dgm:prSet phldrT="[Texto]" custT="1"/>
      <dgm:spPr/>
      <dgm:t>
        <a:bodyPr/>
        <a:lstStyle/>
        <a:p>
          <a:r>
            <a:rPr lang="es-EC" sz="1800" dirty="0" smtClean="0"/>
            <a:t>ENCUESTA</a:t>
          </a:r>
          <a:endParaRPr lang="es-EC" sz="1800" dirty="0"/>
        </a:p>
      </dgm:t>
    </dgm:pt>
    <dgm:pt modelId="{6BAD95F4-D1E1-4B76-889D-3001E16FB6DB}" type="parTrans" cxnId="{28DF9BEA-E032-4A6A-8CF9-DC937FBEE868}">
      <dgm:prSet/>
      <dgm:spPr/>
      <dgm:t>
        <a:bodyPr/>
        <a:lstStyle/>
        <a:p>
          <a:endParaRPr lang="es-EC"/>
        </a:p>
      </dgm:t>
    </dgm:pt>
    <dgm:pt modelId="{C4D84606-1FC1-4511-BBE0-6BD59F256CD2}" type="sibTrans" cxnId="{28DF9BEA-E032-4A6A-8CF9-DC937FBEE868}">
      <dgm:prSet/>
      <dgm:spPr/>
      <dgm:t>
        <a:bodyPr/>
        <a:lstStyle/>
        <a:p>
          <a:endParaRPr lang="es-EC"/>
        </a:p>
      </dgm:t>
    </dgm:pt>
    <dgm:pt modelId="{EFF1D678-20E3-4A8A-9CFC-0ADF19252C2D}" type="pres">
      <dgm:prSet presAssocID="{348EC5DA-C5B5-46C6-90CA-46CFF36EE3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8E1B2D-5B5B-40FA-B4AA-160C7E90B777}" type="pres">
      <dgm:prSet presAssocID="{B93837BD-B631-40C9-B8E9-B133425B0ED3}" presName="composite" presStyleCnt="0"/>
      <dgm:spPr/>
      <dgm:t>
        <a:bodyPr/>
        <a:lstStyle/>
        <a:p>
          <a:endParaRPr lang="es-EC"/>
        </a:p>
      </dgm:t>
    </dgm:pt>
    <dgm:pt modelId="{68E092A4-A04C-4E14-8725-D50E6445F225}" type="pres">
      <dgm:prSet presAssocID="{B93837BD-B631-40C9-B8E9-B133425B0ED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18973-1CDA-443E-99DD-790C40286197}" type="pres">
      <dgm:prSet presAssocID="{B93837BD-B631-40C9-B8E9-B133425B0ED3}" presName="parSh" presStyleLbl="node1" presStyleIdx="0" presStyleCnt="2"/>
      <dgm:spPr/>
      <dgm:t>
        <a:bodyPr/>
        <a:lstStyle/>
        <a:p>
          <a:endParaRPr lang="es-EC"/>
        </a:p>
      </dgm:t>
    </dgm:pt>
    <dgm:pt modelId="{DB1D413E-14FF-4244-82A7-0ACAC00E11EB}" type="pres">
      <dgm:prSet presAssocID="{B93837BD-B631-40C9-B8E9-B133425B0ED3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917BC-4258-4198-A9E4-3FA9BF47C44F}" type="pres">
      <dgm:prSet presAssocID="{40D4DD03-F5D7-42F1-A597-4EA74598DE29}" presName="sibTrans" presStyleLbl="sibTrans2D1" presStyleIdx="0" presStyleCnt="1"/>
      <dgm:spPr/>
      <dgm:t>
        <a:bodyPr/>
        <a:lstStyle/>
        <a:p>
          <a:endParaRPr lang="es-EC"/>
        </a:p>
      </dgm:t>
    </dgm:pt>
    <dgm:pt modelId="{B32DB040-5272-4AB6-BADB-5DD4D0D3CDF9}" type="pres">
      <dgm:prSet presAssocID="{40D4DD03-F5D7-42F1-A597-4EA74598DE29}" presName="connTx" presStyleLbl="sibTrans2D1" presStyleIdx="0" presStyleCnt="1"/>
      <dgm:spPr/>
      <dgm:t>
        <a:bodyPr/>
        <a:lstStyle/>
        <a:p>
          <a:endParaRPr lang="es-EC"/>
        </a:p>
      </dgm:t>
    </dgm:pt>
    <dgm:pt modelId="{320B4FCC-0D0E-4E3D-905F-6F02223E275E}" type="pres">
      <dgm:prSet presAssocID="{DCE8C3A4-6341-47C9-90B8-485487CADC7B}" presName="composite" presStyleCnt="0"/>
      <dgm:spPr/>
      <dgm:t>
        <a:bodyPr/>
        <a:lstStyle/>
        <a:p>
          <a:endParaRPr lang="es-EC"/>
        </a:p>
      </dgm:t>
    </dgm:pt>
    <dgm:pt modelId="{2DFA4AE3-EEA4-4835-927C-B876EBB4E105}" type="pres">
      <dgm:prSet presAssocID="{DCE8C3A4-6341-47C9-90B8-485487CADC7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80ACAE-E062-4BD5-B8AA-6A0867417D00}" type="pres">
      <dgm:prSet presAssocID="{DCE8C3A4-6341-47C9-90B8-485487CADC7B}" presName="parSh" presStyleLbl="node1" presStyleIdx="1" presStyleCnt="2" custLinFactNeighborY="-52102"/>
      <dgm:spPr/>
      <dgm:t>
        <a:bodyPr/>
        <a:lstStyle/>
        <a:p>
          <a:endParaRPr lang="es-EC"/>
        </a:p>
      </dgm:t>
    </dgm:pt>
    <dgm:pt modelId="{B5A73538-2154-451E-AE2B-FCA9BC81183F}" type="pres">
      <dgm:prSet presAssocID="{DCE8C3A4-6341-47C9-90B8-485487CADC7B}" presName="desTx" presStyleLbl="fgAcc1" presStyleIdx="1" presStyleCnt="2" custScaleY="36176" custLinFactNeighborX="-9029" custLinFactNeighborY="-436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C6E413-8CA1-46CE-B7B8-A37157E2911A}" type="presOf" srcId="{B93837BD-B631-40C9-B8E9-B133425B0ED3}" destId="{68E092A4-A04C-4E14-8725-D50E6445F225}" srcOrd="0" destOrd="0" presId="urn:microsoft.com/office/officeart/2005/8/layout/process3"/>
    <dgm:cxn modelId="{4BDF3299-B0F9-443E-A8F7-83330AA66DD9}" type="presOf" srcId="{40D4DD03-F5D7-42F1-A597-4EA74598DE29}" destId="{761917BC-4258-4198-A9E4-3FA9BF47C44F}" srcOrd="0" destOrd="0" presId="urn:microsoft.com/office/officeart/2005/8/layout/process3"/>
    <dgm:cxn modelId="{A4E4153D-E14E-4445-9B83-0BDD95D49B91}" type="presOf" srcId="{9AEE64F8-B1EC-4600-A6AD-0150B9BF70EA}" destId="{DB1D413E-14FF-4244-82A7-0ACAC00E11EB}" srcOrd="0" destOrd="0" presId="urn:microsoft.com/office/officeart/2005/8/layout/process3"/>
    <dgm:cxn modelId="{E4F376C2-E09B-46AD-BDF1-751924AE1D99}" srcId="{348EC5DA-C5B5-46C6-90CA-46CFF36EE34A}" destId="{DCE8C3A4-6341-47C9-90B8-485487CADC7B}" srcOrd="1" destOrd="0" parTransId="{3DD4B939-D797-49AF-8CB5-7346D5D6232F}" sibTransId="{4CFF5EB2-0F46-4318-B0BB-725F95EB5D5F}"/>
    <dgm:cxn modelId="{301626D1-BD85-4825-81AF-1A1A15AD19C3}" type="presOf" srcId="{348EC5DA-C5B5-46C6-90CA-46CFF36EE34A}" destId="{EFF1D678-20E3-4A8A-9CFC-0ADF19252C2D}" srcOrd="0" destOrd="0" presId="urn:microsoft.com/office/officeart/2005/8/layout/process3"/>
    <dgm:cxn modelId="{92612FC5-2734-4F9C-BD73-D2A0F2728A10}" type="presOf" srcId="{40D4DD03-F5D7-42F1-A597-4EA74598DE29}" destId="{B32DB040-5272-4AB6-BADB-5DD4D0D3CDF9}" srcOrd="1" destOrd="0" presId="urn:microsoft.com/office/officeart/2005/8/layout/process3"/>
    <dgm:cxn modelId="{3148949E-F4D6-4FF5-8F6D-FA92B4A22D3D}" type="presOf" srcId="{DCE8C3A4-6341-47C9-90B8-485487CADC7B}" destId="{5180ACAE-E062-4BD5-B8AA-6A0867417D00}" srcOrd="1" destOrd="0" presId="urn:microsoft.com/office/officeart/2005/8/layout/process3"/>
    <dgm:cxn modelId="{74EDF814-BB69-4CC0-BE8B-7B850699B40A}" srcId="{B93837BD-B631-40C9-B8E9-B133425B0ED3}" destId="{9AEE64F8-B1EC-4600-A6AD-0150B9BF70EA}" srcOrd="0" destOrd="0" parTransId="{CB7045D4-2C4F-40B0-969D-A4FC24F20D80}" sibTransId="{9BCB8167-D9D3-4A2C-9C6C-613802CD89DF}"/>
    <dgm:cxn modelId="{92228E2E-8523-4070-859D-78B3361B0D85}" type="presOf" srcId="{DCE8C3A4-6341-47C9-90B8-485487CADC7B}" destId="{2DFA4AE3-EEA4-4835-927C-B876EBB4E105}" srcOrd="0" destOrd="0" presId="urn:microsoft.com/office/officeart/2005/8/layout/process3"/>
    <dgm:cxn modelId="{28DF9BEA-E032-4A6A-8CF9-DC937FBEE868}" srcId="{DCE8C3A4-6341-47C9-90B8-485487CADC7B}" destId="{F94CCEF8-992F-4C60-B36F-5585CA7A4122}" srcOrd="0" destOrd="0" parTransId="{6BAD95F4-D1E1-4B76-889D-3001E16FB6DB}" sibTransId="{C4D84606-1FC1-4511-BBE0-6BD59F256CD2}"/>
    <dgm:cxn modelId="{7D9145C7-67F8-469E-B1C3-CF6B423801B8}" type="presOf" srcId="{F94CCEF8-992F-4C60-B36F-5585CA7A4122}" destId="{B5A73538-2154-451E-AE2B-FCA9BC81183F}" srcOrd="0" destOrd="0" presId="urn:microsoft.com/office/officeart/2005/8/layout/process3"/>
    <dgm:cxn modelId="{29CA9879-FAA8-4213-A46A-737C1171DDE2}" srcId="{348EC5DA-C5B5-46C6-90CA-46CFF36EE34A}" destId="{B93837BD-B631-40C9-B8E9-B133425B0ED3}" srcOrd="0" destOrd="0" parTransId="{0D859F72-C310-403A-98B5-1E262C883C8B}" sibTransId="{40D4DD03-F5D7-42F1-A597-4EA74598DE29}"/>
    <dgm:cxn modelId="{807C384F-8EC0-4048-A80B-4C1B82345B8A}" type="presOf" srcId="{B93837BD-B631-40C9-B8E9-B133425B0ED3}" destId="{08218973-1CDA-443E-99DD-790C40286197}" srcOrd="1" destOrd="0" presId="urn:microsoft.com/office/officeart/2005/8/layout/process3"/>
    <dgm:cxn modelId="{50D8AD8B-06D1-4B6F-9CBD-62B7996F8E86}" type="presParOf" srcId="{EFF1D678-20E3-4A8A-9CFC-0ADF19252C2D}" destId="{448E1B2D-5B5B-40FA-B4AA-160C7E90B777}" srcOrd="0" destOrd="0" presId="urn:microsoft.com/office/officeart/2005/8/layout/process3"/>
    <dgm:cxn modelId="{750266EC-A793-4041-BDB6-DBDFA0CA8C22}" type="presParOf" srcId="{448E1B2D-5B5B-40FA-B4AA-160C7E90B777}" destId="{68E092A4-A04C-4E14-8725-D50E6445F225}" srcOrd="0" destOrd="0" presId="urn:microsoft.com/office/officeart/2005/8/layout/process3"/>
    <dgm:cxn modelId="{78E59C6A-680C-46AC-A51B-753CBF2FBF05}" type="presParOf" srcId="{448E1B2D-5B5B-40FA-B4AA-160C7E90B777}" destId="{08218973-1CDA-443E-99DD-790C40286197}" srcOrd="1" destOrd="0" presId="urn:microsoft.com/office/officeart/2005/8/layout/process3"/>
    <dgm:cxn modelId="{047BB7AD-6C2A-438A-9F78-0486314A29D8}" type="presParOf" srcId="{448E1B2D-5B5B-40FA-B4AA-160C7E90B777}" destId="{DB1D413E-14FF-4244-82A7-0ACAC00E11EB}" srcOrd="2" destOrd="0" presId="urn:microsoft.com/office/officeart/2005/8/layout/process3"/>
    <dgm:cxn modelId="{C8806DEF-7914-499B-9821-4B113889245A}" type="presParOf" srcId="{EFF1D678-20E3-4A8A-9CFC-0ADF19252C2D}" destId="{761917BC-4258-4198-A9E4-3FA9BF47C44F}" srcOrd="1" destOrd="0" presId="urn:microsoft.com/office/officeart/2005/8/layout/process3"/>
    <dgm:cxn modelId="{988B5B01-F9DF-400D-8011-D76515339AC0}" type="presParOf" srcId="{761917BC-4258-4198-A9E4-3FA9BF47C44F}" destId="{B32DB040-5272-4AB6-BADB-5DD4D0D3CDF9}" srcOrd="0" destOrd="0" presId="urn:microsoft.com/office/officeart/2005/8/layout/process3"/>
    <dgm:cxn modelId="{B20DDCA2-8211-42A9-9437-739DDA80703F}" type="presParOf" srcId="{EFF1D678-20E3-4A8A-9CFC-0ADF19252C2D}" destId="{320B4FCC-0D0E-4E3D-905F-6F02223E275E}" srcOrd="2" destOrd="0" presId="urn:microsoft.com/office/officeart/2005/8/layout/process3"/>
    <dgm:cxn modelId="{0A1ABD78-2025-44CC-BFFB-57478226D55F}" type="presParOf" srcId="{320B4FCC-0D0E-4E3D-905F-6F02223E275E}" destId="{2DFA4AE3-EEA4-4835-927C-B876EBB4E105}" srcOrd="0" destOrd="0" presId="urn:microsoft.com/office/officeart/2005/8/layout/process3"/>
    <dgm:cxn modelId="{468C8696-5CE4-490A-B3ED-3B7BAF1DF68E}" type="presParOf" srcId="{320B4FCC-0D0E-4E3D-905F-6F02223E275E}" destId="{5180ACAE-E062-4BD5-B8AA-6A0867417D00}" srcOrd="1" destOrd="0" presId="urn:microsoft.com/office/officeart/2005/8/layout/process3"/>
    <dgm:cxn modelId="{9670733C-6920-4938-A7B9-077C6F0742ED}" type="presParOf" srcId="{320B4FCC-0D0E-4E3D-905F-6F02223E275E}" destId="{B5A73538-2154-451E-AE2B-FCA9BC81183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2EB7F-43E6-4F97-9A51-E23BD0F8CFD2}" type="doc">
      <dgm:prSet loTypeId="urn:microsoft.com/office/officeart/2005/8/layout/bList2#5" loCatId="list" qsTypeId="urn:microsoft.com/office/officeart/2005/8/quickstyle/simple3" qsCatId="simple" csTypeId="urn:microsoft.com/office/officeart/2005/8/colors/colorful1#6" csCatId="colorful" phldr="1"/>
      <dgm:spPr/>
    </dgm:pt>
    <dgm:pt modelId="{22E740F9-9338-4AA7-9D89-67D6456130DF}">
      <dgm:prSet phldrT="[Texto]"/>
      <dgm:spPr/>
      <dgm:t>
        <a:bodyPr/>
        <a:lstStyle/>
        <a:p>
          <a:r>
            <a:rPr lang="es-EC" dirty="0" smtClean="0"/>
            <a:t>Empresa</a:t>
          </a:r>
          <a:endParaRPr lang="es-EC" dirty="0"/>
        </a:p>
      </dgm:t>
    </dgm:pt>
    <dgm:pt modelId="{C5459D83-B78B-4D88-AE0C-3DE815BCDDB2}" type="parTrans" cxnId="{A9A9916E-AE08-44BC-A81F-B63E7A0062E2}">
      <dgm:prSet/>
      <dgm:spPr/>
      <dgm:t>
        <a:bodyPr/>
        <a:lstStyle/>
        <a:p>
          <a:endParaRPr lang="es-EC"/>
        </a:p>
      </dgm:t>
    </dgm:pt>
    <dgm:pt modelId="{103D4ADA-808A-40BA-AEC8-EFD5B84C913C}" type="sibTrans" cxnId="{A9A9916E-AE08-44BC-A81F-B63E7A0062E2}">
      <dgm:prSet/>
      <dgm:spPr/>
      <dgm:t>
        <a:bodyPr/>
        <a:lstStyle/>
        <a:p>
          <a:endParaRPr lang="es-EC"/>
        </a:p>
      </dgm:t>
    </dgm:pt>
    <dgm:pt modelId="{41ED320F-E1A3-4DD0-93C9-5E2C5DB13EA9}">
      <dgm:prSet phldrT="[Texto]"/>
      <dgm:spPr/>
      <dgm:t>
        <a:bodyPr/>
        <a:lstStyle/>
        <a:p>
          <a:r>
            <a:rPr lang="es-EC" dirty="0" smtClean="0"/>
            <a:t>Nombre o razón social</a:t>
          </a:r>
          <a:endParaRPr lang="es-EC" dirty="0"/>
        </a:p>
      </dgm:t>
    </dgm:pt>
    <dgm:pt modelId="{60AAD6C5-E25A-409C-A1F3-3218CCAE4C71}" type="parTrans" cxnId="{E4A586A0-7FCE-4340-8340-E8CBFDCE9BE5}">
      <dgm:prSet/>
      <dgm:spPr/>
      <dgm:t>
        <a:bodyPr/>
        <a:lstStyle/>
        <a:p>
          <a:endParaRPr lang="es-EC"/>
        </a:p>
      </dgm:t>
    </dgm:pt>
    <dgm:pt modelId="{4807EDFA-7CD3-46A7-B9DA-3B8BE3BDCA02}" type="sibTrans" cxnId="{E4A586A0-7FCE-4340-8340-E8CBFDCE9BE5}">
      <dgm:prSet/>
      <dgm:spPr/>
      <dgm:t>
        <a:bodyPr/>
        <a:lstStyle/>
        <a:p>
          <a:endParaRPr lang="es-EC"/>
        </a:p>
      </dgm:t>
    </dgm:pt>
    <dgm:pt modelId="{88508343-7C70-4A07-81BC-08248C60609F}">
      <dgm:prSet phldrT="[Texto]"/>
      <dgm:spPr/>
      <dgm:t>
        <a:bodyPr/>
        <a:lstStyle/>
        <a:p>
          <a:r>
            <a:rPr lang="es-EC" b="1" dirty="0" smtClean="0"/>
            <a:t>Logotipo</a:t>
          </a:r>
          <a:endParaRPr lang="es-EC" dirty="0"/>
        </a:p>
      </dgm:t>
    </dgm:pt>
    <dgm:pt modelId="{46E49C55-48F7-40AE-A35D-6B3682FC695C}" type="parTrans" cxnId="{CF9EB5CA-03BE-4E8C-9A1A-AB2047174BFB}">
      <dgm:prSet/>
      <dgm:spPr/>
      <dgm:t>
        <a:bodyPr/>
        <a:lstStyle/>
        <a:p>
          <a:endParaRPr lang="es-EC"/>
        </a:p>
      </dgm:t>
    </dgm:pt>
    <dgm:pt modelId="{C8E75FF8-1255-417D-9C3B-8D1B09C8252E}" type="sibTrans" cxnId="{CF9EB5CA-03BE-4E8C-9A1A-AB2047174BFB}">
      <dgm:prSet/>
      <dgm:spPr/>
      <dgm:t>
        <a:bodyPr/>
        <a:lstStyle/>
        <a:p>
          <a:endParaRPr lang="es-EC"/>
        </a:p>
      </dgm:t>
    </dgm:pt>
    <dgm:pt modelId="{36863548-0898-474D-A102-C52607A9F21D}">
      <dgm:prSet/>
      <dgm:spPr/>
      <dgm:t>
        <a:bodyPr/>
        <a:lstStyle/>
        <a:p>
          <a:r>
            <a:rPr lang="es-EC" dirty="0" smtClean="0"/>
            <a:t>Sociedad anónima. El número mínimo de socios: 5. Aportación = $ 5.000 USD.</a:t>
          </a:r>
          <a:endParaRPr lang="es-EC" dirty="0"/>
        </a:p>
      </dgm:t>
    </dgm:pt>
    <dgm:pt modelId="{7F00BC67-D7BC-431B-870E-55AC3C274D26}" type="parTrans" cxnId="{7A8EAEC7-1986-43EC-889C-BD51AD8C18E3}">
      <dgm:prSet/>
      <dgm:spPr/>
      <dgm:t>
        <a:bodyPr/>
        <a:lstStyle/>
        <a:p>
          <a:endParaRPr lang="es-EC"/>
        </a:p>
      </dgm:t>
    </dgm:pt>
    <dgm:pt modelId="{736B5E5E-CF5C-493A-8F12-6EACD66A1165}" type="sibTrans" cxnId="{7A8EAEC7-1986-43EC-889C-BD51AD8C18E3}">
      <dgm:prSet/>
      <dgm:spPr/>
      <dgm:t>
        <a:bodyPr/>
        <a:lstStyle/>
        <a:p>
          <a:endParaRPr lang="es-EC"/>
        </a:p>
      </dgm:t>
    </dgm:pt>
    <dgm:pt modelId="{FC2D514B-6FB8-478A-85EC-B5D682D00F04}">
      <dgm:prSet/>
      <dgm:spPr/>
      <dgm:t>
        <a:bodyPr/>
        <a:lstStyle/>
        <a:p>
          <a:r>
            <a:rPr lang="es-EC" smtClean="0"/>
            <a:t>FRESH TROUT S.A.</a:t>
          </a:r>
          <a:endParaRPr lang="es-EC"/>
        </a:p>
      </dgm:t>
    </dgm:pt>
    <dgm:pt modelId="{85AFD9D9-68D6-4C4F-9E86-EE0AF4985220}" type="parTrans" cxnId="{DDD67B20-42D7-41DF-9081-FEF543DC8483}">
      <dgm:prSet/>
      <dgm:spPr/>
      <dgm:t>
        <a:bodyPr/>
        <a:lstStyle/>
        <a:p>
          <a:endParaRPr lang="es-EC"/>
        </a:p>
      </dgm:t>
    </dgm:pt>
    <dgm:pt modelId="{02102B13-353F-495B-B5BE-93A3547009EC}" type="sibTrans" cxnId="{DDD67B20-42D7-41DF-9081-FEF543DC8483}">
      <dgm:prSet/>
      <dgm:spPr/>
      <dgm:t>
        <a:bodyPr/>
        <a:lstStyle/>
        <a:p>
          <a:endParaRPr lang="es-EC"/>
        </a:p>
      </dgm:t>
    </dgm:pt>
    <dgm:pt modelId="{7DC7D023-A5DE-4314-AB28-4C05D1CD52B1}" type="pres">
      <dgm:prSet presAssocID="{5C52EB7F-43E6-4F97-9A51-E23BD0F8CFD2}" presName="diagram" presStyleCnt="0">
        <dgm:presLayoutVars>
          <dgm:dir/>
          <dgm:animLvl val="lvl"/>
          <dgm:resizeHandles val="exact"/>
        </dgm:presLayoutVars>
      </dgm:prSet>
      <dgm:spPr/>
    </dgm:pt>
    <dgm:pt modelId="{8768939C-EAAC-4E87-B01D-0700E0F52736}" type="pres">
      <dgm:prSet presAssocID="{22E740F9-9338-4AA7-9D89-67D6456130DF}" presName="compNode" presStyleCnt="0"/>
      <dgm:spPr/>
    </dgm:pt>
    <dgm:pt modelId="{40F3184A-350C-438A-B89C-2315FD0B930C}" type="pres">
      <dgm:prSet presAssocID="{22E740F9-9338-4AA7-9D89-67D6456130D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E5796-10F8-4C0C-89EB-65EFFF6563DC}" type="pres">
      <dgm:prSet presAssocID="{22E740F9-9338-4AA7-9D89-67D6456130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7AD81B-48F7-4817-BEA9-B2939BCE9947}" type="pres">
      <dgm:prSet presAssocID="{22E740F9-9338-4AA7-9D89-67D6456130DF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A2B8BBEB-9AFC-4BD0-B108-9CBC2802C0BE}" type="pres">
      <dgm:prSet presAssocID="{22E740F9-9338-4AA7-9D89-67D6456130DF}" presName="adorn" presStyleLbl="fgAccFollowNode1" presStyleIdx="0" presStyleCnt="3"/>
      <dgm:spPr/>
    </dgm:pt>
    <dgm:pt modelId="{A5C22F15-14D4-472B-A3FE-00D58185EF31}" type="pres">
      <dgm:prSet presAssocID="{103D4ADA-808A-40BA-AEC8-EFD5B84C913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A7BB716-7006-4FFA-8140-352FABE9B225}" type="pres">
      <dgm:prSet presAssocID="{41ED320F-E1A3-4DD0-93C9-5E2C5DB13EA9}" presName="compNode" presStyleCnt="0"/>
      <dgm:spPr/>
    </dgm:pt>
    <dgm:pt modelId="{2F6A2A2A-5699-4F3F-80F7-642EA49ED4C8}" type="pres">
      <dgm:prSet presAssocID="{41ED320F-E1A3-4DD0-93C9-5E2C5DB13EA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C00267-291D-421C-870D-C29330843843}" type="pres">
      <dgm:prSet presAssocID="{41ED320F-E1A3-4DD0-93C9-5E2C5DB13E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BEAEE-C84C-4BE7-AD85-8E18B74045B4}" type="pres">
      <dgm:prSet presAssocID="{41ED320F-E1A3-4DD0-93C9-5E2C5DB13EA9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DED82BC5-BC15-4F8D-985F-BF07DBDA4BB2}" type="pres">
      <dgm:prSet presAssocID="{41ED320F-E1A3-4DD0-93C9-5E2C5DB13EA9}" presName="adorn" presStyleLbl="fgAccFollowNode1" presStyleIdx="1" presStyleCnt="3"/>
      <dgm:spPr/>
    </dgm:pt>
    <dgm:pt modelId="{F21CA27D-B0E3-47EA-8E54-F4AFE532A28E}" type="pres">
      <dgm:prSet presAssocID="{4807EDFA-7CD3-46A7-B9DA-3B8BE3BDCA0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03DB1E6-80EB-4330-A62E-35C6E67D1171}" type="pres">
      <dgm:prSet presAssocID="{88508343-7C70-4A07-81BC-08248C60609F}" presName="compNode" presStyleCnt="0"/>
      <dgm:spPr/>
    </dgm:pt>
    <dgm:pt modelId="{DBD65583-8272-4221-8659-10337283AF5E}" type="pres">
      <dgm:prSet presAssocID="{88508343-7C70-4A07-81BC-08248C60609F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DE66F9-22B2-4C32-B3E8-4FC59263F1BC}" type="pres">
      <dgm:prSet presAssocID="{88508343-7C70-4A07-81BC-08248C6060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64B7C-2132-4FA7-9789-5F34E1E199CD}" type="pres">
      <dgm:prSet presAssocID="{88508343-7C70-4A07-81BC-08248C60609F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3C495C37-5CF2-46A9-A797-7F4A0257E329}" type="pres">
      <dgm:prSet presAssocID="{88508343-7C70-4A07-81BC-08248C60609F}" presName="adorn" presStyleLbl="fgAccFollowNode1" presStyleIdx="2" presStyleCnt="3"/>
      <dgm:spPr/>
    </dgm:pt>
  </dgm:ptLst>
  <dgm:cxnLst>
    <dgm:cxn modelId="{7A8EAEC7-1986-43EC-889C-BD51AD8C18E3}" srcId="{22E740F9-9338-4AA7-9D89-67D6456130DF}" destId="{36863548-0898-474D-A102-C52607A9F21D}" srcOrd="0" destOrd="0" parTransId="{7F00BC67-D7BC-431B-870E-55AC3C274D26}" sibTransId="{736B5E5E-CF5C-493A-8F12-6EACD66A1165}"/>
    <dgm:cxn modelId="{A9A9916E-AE08-44BC-A81F-B63E7A0062E2}" srcId="{5C52EB7F-43E6-4F97-9A51-E23BD0F8CFD2}" destId="{22E740F9-9338-4AA7-9D89-67D6456130DF}" srcOrd="0" destOrd="0" parTransId="{C5459D83-B78B-4D88-AE0C-3DE815BCDDB2}" sibTransId="{103D4ADA-808A-40BA-AEC8-EFD5B84C913C}"/>
    <dgm:cxn modelId="{42F630E1-7AF5-43BB-B74D-3A52C0F79CB3}" type="presOf" srcId="{41ED320F-E1A3-4DD0-93C9-5E2C5DB13EA9}" destId="{E5C00267-291D-421C-870D-C29330843843}" srcOrd="0" destOrd="0" presId="urn:microsoft.com/office/officeart/2005/8/layout/bList2#5"/>
    <dgm:cxn modelId="{CF9EB5CA-03BE-4E8C-9A1A-AB2047174BFB}" srcId="{5C52EB7F-43E6-4F97-9A51-E23BD0F8CFD2}" destId="{88508343-7C70-4A07-81BC-08248C60609F}" srcOrd="2" destOrd="0" parTransId="{46E49C55-48F7-40AE-A35D-6B3682FC695C}" sibTransId="{C8E75FF8-1255-417D-9C3B-8D1B09C8252E}"/>
    <dgm:cxn modelId="{E4A586A0-7FCE-4340-8340-E8CBFDCE9BE5}" srcId="{5C52EB7F-43E6-4F97-9A51-E23BD0F8CFD2}" destId="{41ED320F-E1A3-4DD0-93C9-5E2C5DB13EA9}" srcOrd="1" destOrd="0" parTransId="{60AAD6C5-E25A-409C-A1F3-3218CCAE4C71}" sibTransId="{4807EDFA-7CD3-46A7-B9DA-3B8BE3BDCA02}"/>
    <dgm:cxn modelId="{55EBF59F-4043-466D-9B72-404E54A44D50}" type="presOf" srcId="{22E740F9-9338-4AA7-9D89-67D6456130DF}" destId="{938E5796-10F8-4C0C-89EB-65EFFF6563DC}" srcOrd="0" destOrd="0" presId="urn:microsoft.com/office/officeart/2005/8/layout/bList2#5"/>
    <dgm:cxn modelId="{0B938100-D456-493D-BBF3-B3DE5327B1C2}" type="presOf" srcId="{88508343-7C70-4A07-81BC-08248C60609F}" destId="{82DE66F9-22B2-4C32-B3E8-4FC59263F1BC}" srcOrd="0" destOrd="0" presId="urn:microsoft.com/office/officeart/2005/8/layout/bList2#5"/>
    <dgm:cxn modelId="{5AB332AF-8467-476A-88E7-DD07B514C8F4}" type="presOf" srcId="{4807EDFA-7CD3-46A7-B9DA-3B8BE3BDCA02}" destId="{F21CA27D-B0E3-47EA-8E54-F4AFE532A28E}" srcOrd="0" destOrd="0" presId="urn:microsoft.com/office/officeart/2005/8/layout/bList2#5"/>
    <dgm:cxn modelId="{801108F2-6873-44D6-B959-5890AB4BAD57}" type="presOf" srcId="{22E740F9-9338-4AA7-9D89-67D6456130DF}" destId="{EC7AD81B-48F7-4817-BEA9-B2939BCE9947}" srcOrd="1" destOrd="0" presId="urn:microsoft.com/office/officeart/2005/8/layout/bList2#5"/>
    <dgm:cxn modelId="{70F6A398-6B95-41D3-8E1B-74127FA0206A}" type="presOf" srcId="{88508343-7C70-4A07-81BC-08248C60609F}" destId="{68764B7C-2132-4FA7-9789-5F34E1E199CD}" srcOrd="1" destOrd="0" presId="urn:microsoft.com/office/officeart/2005/8/layout/bList2#5"/>
    <dgm:cxn modelId="{97E109E5-784B-4C6E-8DBA-DC35F757A6D3}" type="presOf" srcId="{5C52EB7F-43E6-4F97-9A51-E23BD0F8CFD2}" destId="{7DC7D023-A5DE-4314-AB28-4C05D1CD52B1}" srcOrd="0" destOrd="0" presId="urn:microsoft.com/office/officeart/2005/8/layout/bList2#5"/>
    <dgm:cxn modelId="{7CCDFB8C-8853-48E8-A668-AE06F4E559EE}" type="presOf" srcId="{103D4ADA-808A-40BA-AEC8-EFD5B84C913C}" destId="{A5C22F15-14D4-472B-A3FE-00D58185EF31}" srcOrd="0" destOrd="0" presId="urn:microsoft.com/office/officeart/2005/8/layout/bList2#5"/>
    <dgm:cxn modelId="{7739A05C-0417-48F2-A7F4-515570F56094}" type="presOf" srcId="{41ED320F-E1A3-4DD0-93C9-5E2C5DB13EA9}" destId="{265BEAEE-C84C-4BE7-AD85-8E18B74045B4}" srcOrd="1" destOrd="0" presId="urn:microsoft.com/office/officeart/2005/8/layout/bList2#5"/>
    <dgm:cxn modelId="{C0F8BA14-DD57-459C-B568-8B6E1D222832}" type="presOf" srcId="{36863548-0898-474D-A102-C52607A9F21D}" destId="{40F3184A-350C-438A-B89C-2315FD0B930C}" srcOrd="0" destOrd="0" presId="urn:microsoft.com/office/officeart/2005/8/layout/bList2#5"/>
    <dgm:cxn modelId="{4337EF01-19B9-4B6A-A11A-BF841BCE93EA}" type="presOf" srcId="{FC2D514B-6FB8-478A-85EC-B5D682D00F04}" destId="{2F6A2A2A-5699-4F3F-80F7-642EA49ED4C8}" srcOrd="0" destOrd="0" presId="urn:microsoft.com/office/officeart/2005/8/layout/bList2#5"/>
    <dgm:cxn modelId="{DDD67B20-42D7-41DF-9081-FEF543DC8483}" srcId="{41ED320F-E1A3-4DD0-93C9-5E2C5DB13EA9}" destId="{FC2D514B-6FB8-478A-85EC-B5D682D00F04}" srcOrd="0" destOrd="0" parTransId="{85AFD9D9-68D6-4C4F-9E86-EE0AF4985220}" sibTransId="{02102B13-353F-495B-B5BE-93A3547009EC}"/>
    <dgm:cxn modelId="{72ADC77C-2766-4BF1-AA4F-AA1C89C6E3F1}" type="presParOf" srcId="{7DC7D023-A5DE-4314-AB28-4C05D1CD52B1}" destId="{8768939C-EAAC-4E87-B01D-0700E0F52736}" srcOrd="0" destOrd="0" presId="urn:microsoft.com/office/officeart/2005/8/layout/bList2#5"/>
    <dgm:cxn modelId="{01E57FBB-3BAC-49CA-BE29-A02E232E95E7}" type="presParOf" srcId="{8768939C-EAAC-4E87-B01D-0700E0F52736}" destId="{40F3184A-350C-438A-B89C-2315FD0B930C}" srcOrd="0" destOrd="0" presId="urn:microsoft.com/office/officeart/2005/8/layout/bList2#5"/>
    <dgm:cxn modelId="{C313CE42-FE65-41A3-9E68-17ECA33AB805}" type="presParOf" srcId="{8768939C-EAAC-4E87-B01D-0700E0F52736}" destId="{938E5796-10F8-4C0C-89EB-65EFFF6563DC}" srcOrd="1" destOrd="0" presId="urn:microsoft.com/office/officeart/2005/8/layout/bList2#5"/>
    <dgm:cxn modelId="{19624095-7D00-48C8-859E-3B73B88726E3}" type="presParOf" srcId="{8768939C-EAAC-4E87-B01D-0700E0F52736}" destId="{EC7AD81B-48F7-4817-BEA9-B2939BCE9947}" srcOrd="2" destOrd="0" presId="urn:microsoft.com/office/officeart/2005/8/layout/bList2#5"/>
    <dgm:cxn modelId="{97163C65-6DAE-4E6A-9FDE-94CED9898EF7}" type="presParOf" srcId="{8768939C-EAAC-4E87-B01D-0700E0F52736}" destId="{A2B8BBEB-9AFC-4BD0-B108-9CBC2802C0BE}" srcOrd="3" destOrd="0" presId="urn:microsoft.com/office/officeart/2005/8/layout/bList2#5"/>
    <dgm:cxn modelId="{BF1F1F56-111B-453F-B199-12A44FB02119}" type="presParOf" srcId="{7DC7D023-A5DE-4314-AB28-4C05D1CD52B1}" destId="{A5C22F15-14D4-472B-A3FE-00D58185EF31}" srcOrd="1" destOrd="0" presId="urn:microsoft.com/office/officeart/2005/8/layout/bList2#5"/>
    <dgm:cxn modelId="{33858796-CBB3-46B8-BCD9-CA1861B6D71E}" type="presParOf" srcId="{7DC7D023-A5DE-4314-AB28-4C05D1CD52B1}" destId="{CA7BB716-7006-4FFA-8140-352FABE9B225}" srcOrd="2" destOrd="0" presId="urn:microsoft.com/office/officeart/2005/8/layout/bList2#5"/>
    <dgm:cxn modelId="{D5B8D559-AEA5-4B7A-ADAA-FD8A6F7F94D8}" type="presParOf" srcId="{CA7BB716-7006-4FFA-8140-352FABE9B225}" destId="{2F6A2A2A-5699-4F3F-80F7-642EA49ED4C8}" srcOrd="0" destOrd="0" presId="urn:microsoft.com/office/officeart/2005/8/layout/bList2#5"/>
    <dgm:cxn modelId="{C39AA1E8-9A32-4C2C-B4F8-8337A68F1C8F}" type="presParOf" srcId="{CA7BB716-7006-4FFA-8140-352FABE9B225}" destId="{E5C00267-291D-421C-870D-C29330843843}" srcOrd="1" destOrd="0" presId="urn:microsoft.com/office/officeart/2005/8/layout/bList2#5"/>
    <dgm:cxn modelId="{AB828E25-8350-4266-A297-A6EE6F9AD6E0}" type="presParOf" srcId="{CA7BB716-7006-4FFA-8140-352FABE9B225}" destId="{265BEAEE-C84C-4BE7-AD85-8E18B74045B4}" srcOrd="2" destOrd="0" presId="urn:microsoft.com/office/officeart/2005/8/layout/bList2#5"/>
    <dgm:cxn modelId="{DA3A65A0-309B-4F4B-A7BB-1C2CA9C8240F}" type="presParOf" srcId="{CA7BB716-7006-4FFA-8140-352FABE9B225}" destId="{DED82BC5-BC15-4F8D-985F-BF07DBDA4BB2}" srcOrd="3" destOrd="0" presId="urn:microsoft.com/office/officeart/2005/8/layout/bList2#5"/>
    <dgm:cxn modelId="{0921C885-6340-4462-8B0E-D171FCDE2A6C}" type="presParOf" srcId="{7DC7D023-A5DE-4314-AB28-4C05D1CD52B1}" destId="{F21CA27D-B0E3-47EA-8E54-F4AFE532A28E}" srcOrd="3" destOrd="0" presId="urn:microsoft.com/office/officeart/2005/8/layout/bList2#5"/>
    <dgm:cxn modelId="{BC0E7AE1-2B28-4D3A-8AD0-A06D09670856}" type="presParOf" srcId="{7DC7D023-A5DE-4314-AB28-4C05D1CD52B1}" destId="{503DB1E6-80EB-4330-A62E-35C6E67D1171}" srcOrd="4" destOrd="0" presId="urn:microsoft.com/office/officeart/2005/8/layout/bList2#5"/>
    <dgm:cxn modelId="{53EB9702-0960-41CA-AFB6-F4B1A4C05D6D}" type="presParOf" srcId="{503DB1E6-80EB-4330-A62E-35C6E67D1171}" destId="{DBD65583-8272-4221-8659-10337283AF5E}" srcOrd="0" destOrd="0" presId="urn:microsoft.com/office/officeart/2005/8/layout/bList2#5"/>
    <dgm:cxn modelId="{379BC695-757E-4070-917D-1CE56E6B268C}" type="presParOf" srcId="{503DB1E6-80EB-4330-A62E-35C6E67D1171}" destId="{82DE66F9-22B2-4C32-B3E8-4FC59263F1BC}" srcOrd="1" destOrd="0" presId="urn:microsoft.com/office/officeart/2005/8/layout/bList2#5"/>
    <dgm:cxn modelId="{CED07DDB-E74E-4D39-B906-BA69F6D8AC1B}" type="presParOf" srcId="{503DB1E6-80EB-4330-A62E-35C6E67D1171}" destId="{68764B7C-2132-4FA7-9789-5F34E1E199CD}" srcOrd="2" destOrd="0" presId="urn:microsoft.com/office/officeart/2005/8/layout/bList2#5"/>
    <dgm:cxn modelId="{7185656B-C806-4EC6-9A1B-ADF8802568A1}" type="presParOf" srcId="{503DB1E6-80EB-4330-A62E-35C6E67D1171}" destId="{3C495C37-5CF2-46A9-A797-7F4A0257E329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3EAB6A-3906-4E90-8E1B-EF04DB18411E}" type="doc">
      <dgm:prSet loTypeId="urn:microsoft.com/office/officeart/2005/8/layout/hList6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E32D256D-9FD7-4EE8-8B6B-79FA88B2BEDF}">
      <dgm:prSet phldrT="[Texto]"/>
      <dgm:spPr/>
      <dgm:t>
        <a:bodyPr/>
        <a:lstStyle/>
        <a:p>
          <a:r>
            <a:rPr lang="es-EC" dirty="0" smtClean="0"/>
            <a:t>La misión de “</a:t>
          </a:r>
          <a:r>
            <a:rPr lang="es-EC" dirty="0" err="1" smtClean="0"/>
            <a:t>FRESH</a:t>
          </a:r>
          <a:r>
            <a:rPr lang="es-EC" dirty="0" smtClean="0"/>
            <a:t> </a:t>
          </a:r>
          <a:r>
            <a:rPr lang="es-EC" dirty="0" err="1" smtClean="0"/>
            <a:t>TROUT</a:t>
          </a:r>
          <a:r>
            <a:rPr lang="es-EC" dirty="0" smtClean="0"/>
            <a:t> S.A.”,  es ofrecer al cliente  trucha ahumada nutritiva lista para ser consumida,  de la más alta calidad, fresca y saludable, con el fin de satisfacer completamente las exigencias de los clientes, cumpliendo estrictamente estándares de producción y logística de calidad.</a:t>
          </a:r>
          <a:endParaRPr lang="es-EC" dirty="0"/>
        </a:p>
      </dgm:t>
    </dgm:pt>
    <dgm:pt modelId="{6B1FBF78-DDE2-4EC5-B6FE-06DCD4F6683A}" type="parTrans" cxnId="{EC3D9C87-8D8C-43AC-85F8-73FB73EC71F7}">
      <dgm:prSet/>
      <dgm:spPr/>
      <dgm:t>
        <a:bodyPr/>
        <a:lstStyle/>
        <a:p>
          <a:endParaRPr lang="es-EC"/>
        </a:p>
      </dgm:t>
    </dgm:pt>
    <dgm:pt modelId="{C1E78167-F653-4495-8E05-716E2B2D57AB}" type="sibTrans" cxnId="{EC3D9C87-8D8C-43AC-85F8-73FB73EC71F7}">
      <dgm:prSet/>
      <dgm:spPr/>
      <dgm:t>
        <a:bodyPr/>
        <a:lstStyle/>
        <a:p>
          <a:endParaRPr lang="es-EC"/>
        </a:p>
      </dgm:t>
    </dgm:pt>
    <dgm:pt modelId="{3F565A95-8AB8-4461-8926-6E85135B306E}" type="pres">
      <dgm:prSet presAssocID="{5E3EAB6A-3906-4E90-8E1B-EF04DB1841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1858A8-BF26-43C1-90C9-D0BE06D7184A}" type="pres">
      <dgm:prSet presAssocID="{E32D256D-9FD7-4EE8-8B6B-79FA88B2BED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EEC74D-0861-47D9-BCF7-37B61943DD72}" type="presOf" srcId="{5E3EAB6A-3906-4E90-8E1B-EF04DB18411E}" destId="{3F565A95-8AB8-4461-8926-6E85135B306E}" srcOrd="0" destOrd="0" presId="urn:microsoft.com/office/officeart/2005/8/layout/hList6"/>
    <dgm:cxn modelId="{EC3D9C87-8D8C-43AC-85F8-73FB73EC71F7}" srcId="{5E3EAB6A-3906-4E90-8E1B-EF04DB18411E}" destId="{E32D256D-9FD7-4EE8-8B6B-79FA88B2BEDF}" srcOrd="0" destOrd="0" parTransId="{6B1FBF78-DDE2-4EC5-B6FE-06DCD4F6683A}" sibTransId="{C1E78167-F653-4495-8E05-716E2B2D57AB}"/>
    <dgm:cxn modelId="{A06D433B-CCE6-4F5B-8407-39F9AB821BE5}" type="presOf" srcId="{E32D256D-9FD7-4EE8-8B6B-79FA88B2BEDF}" destId="{691858A8-BF26-43C1-90C9-D0BE06D7184A}" srcOrd="0" destOrd="0" presId="urn:microsoft.com/office/officeart/2005/8/layout/hList6"/>
    <dgm:cxn modelId="{BF6EB28A-073C-4929-BB50-9B06D40E3A45}" type="presParOf" srcId="{3F565A95-8AB8-4461-8926-6E85135B306E}" destId="{691858A8-BF26-43C1-90C9-D0BE06D7184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7044DE-9B04-4136-8AE0-16217E139310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7DB3C14-6A1A-48F7-8B4E-040E8A7BE55E}">
      <dgm:prSet phldrT="[Texto]"/>
      <dgm:spPr/>
      <dgm:t>
        <a:bodyPr/>
        <a:lstStyle/>
        <a:p>
          <a:r>
            <a:rPr lang="es-EC" dirty="0" smtClean="0"/>
            <a:t>Posicionar hasta el año 2016 a “</a:t>
          </a:r>
          <a:r>
            <a:rPr lang="es-EC" dirty="0" err="1" smtClean="0"/>
            <a:t>FRESH</a:t>
          </a:r>
          <a:r>
            <a:rPr lang="es-EC" dirty="0" smtClean="0"/>
            <a:t> </a:t>
          </a:r>
          <a:r>
            <a:rPr lang="es-EC" dirty="0" err="1" smtClean="0"/>
            <a:t>TROUT</a:t>
          </a:r>
          <a:r>
            <a:rPr lang="es-EC" dirty="0" smtClean="0"/>
            <a:t> S.A.”, entre las principales industrias productoras y comercializadoras de trucha ahumada, a nivel nacional,  satisfaciendo los gustos más exigentes de los clientes, de calidad y alto valor nutritivo</a:t>
          </a:r>
          <a:endParaRPr lang="es-EC" dirty="0"/>
        </a:p>
      </dgm:t>
    </dgm:pt>
    <dgm:pt modelId="{63A006DF-CFB9-4787-B86E-01AD340EEA83}" type="parTrans" cxnId="{369FA578-FCC3-4117-B16F-F843E43458CD}">
      <dgm:prSet/>
      <dgm:spPr/>
      <dgm:t>
        <a:bodyPr/>
        <a:lstStyle/>
        <a:p>
          <a:endParaRPr lang="es-EC"/>
        </a:p>
      </dgm:t>
    </dgm:pt>
    <dgm:pt modelId="{269A2008-F5D1-4B55-8512-24906E0D20EF}" type="sibTrans" cxnId="{369FA578-FCC3-4117-B16F-F843E43458CD}">
      <dgm:prSet/>
      <dgm:spPr/>
      <dgm:t>
        <a:bodyPr/>
        <a:lstStyle/>
        <a:p>
          <a:endParaRPr lang="es-EC"/>
        </a:p>
      </dgm:t>
    </dgm:pt>
    <dgm:pt modelId="{1FC74C10-7B7C-4543-977E-26FE1E3E29B3}" type="pres">
      <dgm:prSet presAssocID="{A27044DE-9B04-4136-8AE0-16217E139310}" presName="CompostProcess" presStyleCnt="0">
        <dgm:presLayoutVars>
          <dgm:dir/>
          <dgm:resizeHandles val="exact"/>
        </dgm:presLayoutVars>
      </dgm:prSet>
      <dgm:spPr/>
    </dgm:pt>
    <dgm:pt modelId="{E075C5F2-5839-4C4C-B104-7652C68B4208}" type="pres">
      <dgm:prSet presAssocID="{A27044DE-9B04-4136-8AE0-16217E139310}" presName="arrow" presStyleLbl="bgShp" presStyleIdx="0" presStyleCnt="1"/>
      <dgm:spPr/>
    </dgm:pt>
    <dgm:pt modelId="{056ECF8B-EDD6-46D8-8CD3-CC9FA1BAEB0B}" type="pres">
      <dgm:prSet presAssocID="{A27044DE-9B04-4136-8AE0-16217E139310}" presName="linearProcess" presStyleCnt="0"/>
      <dgm:spPr/>
    </dgm:pt>
    <dgm:pt modelId="{A9C1D38E-8546-4940-9C22-F088D06D53E0}" type="pres">
      <dgm:prSet presAssocID="{47DB3C14-6A1A-48F7-8B4E-040E8A7BE55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AE0F19-BAFE-49BC-B2DC-30B875F665BD}" type="presOf" srcId="{47DB3C14-6A1A-48F7-8B4E-040E8A7BE55E}" destId="{A9C1D38E-8546-4940-9C22-F088D06D53E0}" srcOrd="0" destOrd="0" presId="urn:microsoft.com/office/officeart/2005/8/layout/hProcess9"/>
    <dgm:cxn modelId="{160DBD18-59FB-485E-B01C-2C811A9ECE26}" type="presOf" srcId="{A27044DE-9B04-4136-8AE0-16217E139310}" destId="{1FC74C10-7B7C-4543-977E-26FE1E3E29B3}" srcOrd="0" destOrd="0" presId="urn:microsoft.com/office/officeart/2005/8/layout/hProcess9"/>
    <dgm:cxn modelId="{369FA578-FCC3-4117-B16F-F843E43458CD}" srcId="{A27044DE-9B04-4136-8AE0-16217E139310}" destId="{47DB3C14-6A1A-48F7-8B4E-040E8A7BE55E}" srcOrd="0" destOrd="0" parTransId="{63A006DF-CFB9-4787-B86E-01AD340EEA83}" sibTransId="{269A2008-F5D1-4B55-8512-24906E0D20EF}"/>
    <dgm:cxn modelId="{343A7715-4E77-4053-AD09-01071AD63BAF}" type="presParOf" srcId="{1FC74C10-7B7C-4543-977E-26FE1E3E29B3}" destId="{E075C5F2-5839-4C4C-B104-7652C68B4208}" srcOrd="0" destOrd="0" presId="urn:microsoft.com/office/officeart/2005/8/layout/hProcess9"/>
    <dgm:cxn modelId="{CC401650-3E0E-4FFB-B8FB-1C1286666F2B}" type="presParOf" srcId="{1FC74C10-7B7C-4543-977E-26FE1E3E29B3}" destId="{056ECF8B-EDD6-46D8-8CD3-CC9FA1BAEB0B}" srcOrd="1" destOrd="0" presId="urn:microsoft.com/office/officeart/2005/8/layout/hProcess9"/>
    <dgm:cxn modelId="{8FCA4718-8929-41EE-BC2A-9E86F0232454}" type="presParOf" srcId="{056ECF8B-EDD6-46D8-8CD3-CC9FA1BAEB0B}" destId="{A9C1D38E-8546-4940-9C22-F088D06D53E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F39E45-914C-4EE4-A466-8FEFB2925C05}" type="doc">
      <dgm:prSet loTypeId="urn:microsoft.com/office/officeart/2005/8/layout/vList3#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CEF8C30-1230-4B66-B98D-75CAFA3C8102}">
      <dgm:prSet phldrT="[Texto]" custT="1"/>
      <dgm:spPr/>
      <dgm:t>
        <a:bodyPr/>
        <a:lstStyle/>
        <a:p>
          <a:r>
            <a:rPr lang="es-EC" sz="1400" b="1" smtClean="0">
              <a:solidFill>
                <a:schemeClr val="tx1">
                  <a:lumMod val="95000"/>
                  <a:lumOff val="5000"/>
                </a:schemeClr>
              </a:solidFill>
            </a:rPr>
            <a:t>Responsabilidad:</a:t>
          </a:r>
          <a:r>
            <a:rPr lang="es-EC" sz="1400" smtClean="0">
              <a:solidFill>
                <a:schemeClr val="tx1">
                  <a:lumMod val="95000"/>
                  <a:lumOff val="5000"/>
                </a:schemeClr>
              </a:solidFill>
            </a:rPr>
            <a:t> Cumplir con procesos de calidad a fin de entregar al cliente productos de consumo seguro y confiable  </a:t>
          </a:r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C91EAD-D61C-4DA2-9CB9-F3E4AD156342}" type="parTrans" cxnId="{117596B2-A771-421C-A21E-F50359795513}">
      <dgm:prSet/>
      <dgm:spPr/>
      <dgm:t>
        <a:bodyPr/>
        <a:lstStyle/>
        <a:p>
          <a:endParaRPr lang="es-EC" sz="5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899906-8223-4041-B5D9-AA6146375502}" type="sibTrans" cxnId="{117596B2-A771-421C-A21E-F50359795513}">
      <dgm:prSet/>
      <dgm:spPr/>
      <dgm:t>
        <a:bodyPr/>
        <a:lstStyle/>
        <a:p>
          <a:endParaRPr lang="es-EC" sz="5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759619-4E91-40B1-A9D3-49C9F46EA591}">
      <dgm:prSet custT="1"/>
      <dgm:spPr/>
      <dgm:t>
        <a:bodyPr/>
        <a:lstStyle/>
        <a:p>
          <a:r>
            <a:rPr lang="es-EC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Reconocimiento</a:t>
          </a:r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: Valorar el esfuerzo y dedicación de los empleados.</a:t>
          </a:r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F4B04C-34E7-4868-B262-B24C3947F835}" type="parTrans" cxnId="{D93915B8-02C1-4CE5-9DE1-B99D0D1C8AAB}">
      <dgm:prSet/>
      <dgm:spPr/>
      <dgm:t>
        <a:bodyPr/>
        <a:lstStyle/>
        <a:p>
          <a:endParaRPr lang="es-EC" sz="5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646198-5733-4ECC-B885-D90C11A44EDF}" type="sibTrans" cxnId="{D93915B8-02C1-4CE5-9DE1-B99D0D1C8AAB}">
      <dgm:prSet/>
      <dgm:spPr/>
      <dgm:t>
        <a:bodyPr/>
        <a:lstStyle/>
        <a:p>
          <a:endParaRPr lang="es-EC" sz="5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6E64D5-DFC4-4F85-9F69-CF14A88FE195}">
      <dgm:prSet custT="1"/>
      <dgm:spPr/>
      <dgm:t>
        <a:bodyPr/>
        <a:lstStyle/>
        <a:p>
          <a:r>
            <a:rPr lang="es-EC" sz="1400" b="1" smtClean="0">
              <a:solidFill>
                <a:schemeClr val="tx1">
                  <a:lumMod val="95000"/>
                  <a:lumOff val="5000"/>
                </a:schemeClr>
              </a:solidFill>
            </a:rPr>
            <a:t>Espíritu de Servicio:</a:t>
          </a:r>
          <a:r>
            <a:rPr lang="es-EC" sz="1400" smtClean="0">
              <a:solidFill>
                <a:schemeClr val="tx1">
                  <a:lumMod val="95000"/>
                  <a:lumOff val="5000"/>
                </a:schemeClr>
              </a:solidFill>
            </a:rPr>
            <a:t> Disposición para ofrecer a los clientes un trato amable,  calidad, eficiencia y respuesta oportuna.</a:t>
          </a:r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1AB422A-E541-4D6E-AB44-2FE63853D10C}" type="parTrans" cxnId="{0604EC92-516A-4C6A-8E44-76CAC0E585C2}">
      <dgm:prSet/>
      <dgm:spPr/>
      <dgm:t>
        <a:bodyPr/>
        <a:lstStyle/>
        <a:p>
          <a:endParaRPr lang="es-EC" sz="5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CD7940-4DE9-43E9-A255-764497310BBD}" type="sibTrans" cxnId="{0604EC92-516A-4C6A-8E44-76CAC0E585C2}">
      <dgm:prSet/>
      <dgm:spPr/>
      <dgm:t>
        <a:bodyPr/>
        <a:lstStyle/>
        <a:p>
          <a:endParaRPr lang="es-EC" sz="5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4E6E16-6EE0-4F37-A534-EA641B0AA5B2}" type="pres">
      <dgm:prSet presAssocID="{51F39E45-914C-4EE4-A466-8FEFB2925C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B4D497-CDB8-495E-A25C-A215D1E8B8D0}" type="pres">
      <dgm:prSet presAssocID="{BCEF8C30-1230-4B66-B98D-75CAFA3C8102}" presName="composite" presStyleCnt="0"/>
      <dgm:spPr/>
      <dgm:t>
        <a:bodyPr/>
        <a:lstStyle/>
        <a:p>
          <a:endParaRPr lang="es-EC"/>
        </a:p>
      </dgm:t>
    </dgm:pt>
    <dgm:pt modelId="{8866425F-0C5E-4FE5-89C2-7DA5C09B5399}" type="pres">
      <dgm:prSet presAssocID="{BCEF8C30-1230-4B66-B98D-75CAFA3C810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FCF3168-79F1-471E-BFFE-86F1BFC131DC}" type="pres">
      <dgm:prSet presAssocID="{BCEF8C30-1230-4B66-B98D-75CAFA3C810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AD5A68-5121-4399-8861-CFA5E3CA6917}" type="pres">
      <dgm:prSet presAssocID="{27899906-8223-4041-B5D9-AA6146375502}" presName="spacing" presStyleCnt="0"/>
      <dgm:spPr/>
      <dgm:t>
        <a:bodyPr/>
        <a:lstStyle/>
        <a:p>
          <a:endParaRPr lang="es-EC"/>
        </a:p>
      </dgm:t>
    </dgm:pt>
    <dgm:pt modelId="{3FB7D96C-B426-4EE2-810F-F4D6538C7608}" type="pres">
      <dgm:prSet presAssocID="{1E759619-4E91-40B1-A9D3-49C9F46EA591}" presName="composite" presStyleCnt="0"/>
      <dgm:spPr/>
      <dgm:t>
        <a:bodyPr/>
        <a:lstStyle/>
        <a:p>
          <a:endParaRPr lang="es-EC"/>
        </a:p>
      </dgm:t>
    </dgm:pt>
    <dgm:pt modelId="{E0C05606-69AC-417C-9E6D-842070DECE50}" type="pres">
      <dgm:prSet presAssocID="{1E759619-4E91-40B1-A9D3-49C9F46EA59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58B5AAC-31DB-48EE-839E-1E69BFF49EFF}" type="pres">
      <dgm:prSet presAssocID="{1E759619-4E91-40B1-A9D3-49C9F46EA59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42B464-D670-41EF-990E-28779A430668}" type="pres">
      <dgm:prSet presAssocID="{84646198-5733-4ECC-B885-D90C11A44EDF}" presName="spacing" presStyleCnt="0"/>
      <dgm:spPr/>
      <dgm:t>
        <a:bodyPr/>
        <a:lstStyle/>
        <a:p>
          <a:endParaRPr lang="es-EC"/>
        </a:p>
      </dgm:t>
    </dgm:pt>
    <dgm:pt modelId="{643FDD8B-0593-472A-A942-EA28C3E5D570}" type="pres">
      <dgm:prSet presAssocID="{8D6E64D5-DFC4-4F85-9F69-CF14A88FE195}" presName="composite" presStyleCnt="0"/>
      <dgm:spPr/>
      <dgm:t>
        <a:bodyPr/>
        <a:lstStyle/>
        <a:p>
          <a:endParaRPr lang="es-EC"/>
        </a:p>
      </dgm:t>
    </dgm:pt>
    <dgm:pt modelId="{64E43E84-A0ED-4C27-BDF0-36669C9D39A1}" type="pres">
      <dgm:prSet presAssocID="{8D6E64D5-DFC4-4F85-9F69-CF14A88FE19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3E769D8-B993-4E32-8A14-AB7B4D884A52}" type="pres">
      <dgm:prSet presAssocID="{8D6E64D5-DFC4-4F85-9F69-CF14A88FE19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2F3C6A-D7B9-4A5E-804C-B4A681EA1A63}" type="presOf" srcId="{8D6E64D5-DFC4-4F85-9F69-CF14A88FE195}" destId="{E3E769D8-B993-4E32-8A14-AB7B4D884A52}" srcOrd="0" destOrd="0" presId="urn:microsoft.com/office/officeart/2005/8/layout/vList3#4"/>
    <dgm:cxn modelId="{B44C928E-2CE1-4FFE-93AD-28F30F1CC258}" type="presOf" srcId="{51F39E45-914C-4EE4-A466-8FEFB2925C05}" destId="{AA4E6E16-6EE0-4F37-A534-EA641B0AA5B2}" srcOrd="0" destOrd="0" presId="urn:microsoft.com/office/officeart/2005/8/layout/vList3#4"/>
    <dgm:cxn modelId="{344B783C-BFC4-4D82-9990-5433A051DB59}" type="presOf" srcId="{BCEF8C30-1230-4B66-B98D-75CAFA3C8102}" destId="{4FCF3168-79F1-471E-BFFE-86F1BFC131DC}" srcOrd="0" destOrd="0" presId="urn:microsoft.com/office/officeart/2005/8/layout/vList3#4"/>
    <dgm:cxn modelId="{D93915B8-02C1-4CE5-9DE1-B99D0D1C8AAB}" srcId="{51F39E45-914C-4EE4-A466-8FEFB2925C05}" destId="{1E759619-4E91-40B1-A9D3-49C9F46EA591}" srcOrd="1" destOrd="0" parTransId="{A1F4B04C-34E7-4868-B262-B24C3947F835}" sibTransId="{84646198-5733-4ECC-B885-D90C11A44EDF}"/>
    <dgm:cxn modelId="{0604EC92-516A-4C6A-8E44-76CAC0E585C2}" srcId="{51F39E45-914C-4EE4-A466-8FEFB2925C05}" destId="{8D6E64D5-DFC4-4F85-9F69-CF14A88FE195}" srcOrd="2" destOrd="0" parTransId="{51AB422A-E541-4D6E-AB44-2FE63853D10C}" sibTransId="{E6CD7940-4DE9-43E9-A255-764497310BBD}"/>
    <dgm:cxn modelId="{B0C717AE-A16E-4183-81FC-719E2C8A7065}" type="presOf" srcId="{1E759619-4E91-40B1-A9D3-49C9F46EA591}" destId="{358B5AAC-31DB-48EE-839E-1E69BFF49EFF}" srcOrd="0" destOrd="0" presId="urn:microsoft.com/office/officeart/2005/8/layout/vList3#4"/>
    <dgm:cxn modelId="{117596B2-A771-421C-A21E-F50359795513}" srcId="{51F39E45-914C-4EE4-A466-8FEFB2925C05}" destId="{BCEF8C30-1230-4B66-B98D-75CAFA3C8102}" srcOrd="0" destOrd="0" parTransId="{20C91EAD-D61C-4DA2-9CB9-F3E4AD156342}" sibTransId="{27899906-8223-4041-B5D9-AA6146375502}"/>
    <dgm:cxn modelId="{4C208422-AE7D-404F-8440-2B2515D54E9C}" type="presParOf" srcId="{AA4E6E16-6EE0-4F37-A534-EA641B0AA5B2}" destId="{FCB4D497-CDB8-495E-A25C-A215D1E8B8D0}" srcOrd="0" destOrd="0" presId="urn:microsoft.com/office/officeart/2005/8/layout/vList3#4"/>
    <dgm:cxn modelId="{2389E6E6-EFD9-4C05-8211-C1C501F03AAA}" type="presParOf" srcId="{FCB4D497-CDB8-495E-A25C-A215D1E8B8D0}" destId="{8866425F-0C5E-4FE5-89C2-7DA5C09B5399}" srcOrd="0" destOrd="0" presId="urn:microsoft.com/office/officeart/2005/8/layout/vList3#4"/>
    <dgm:cxn modelId="{BD826B60-BDB4-4E7A-AFFF-286D42437DA1}" type="presParOf" srcId="{FCB4D497-CDB8-495E-A25C-A215D1E8B8D0}" destId="{4FCF3168-79F1-471E-BFFE-86F1BFC131DC}" srcOrd="1" destOrd="0" presId="urn:microsoft.com/office/officeart/2005/8/layout/vList3#4"/>
    <dgm:cxn modelId="{E4E032F5-BAAC-41CE-8FD7-A6F12BB9F583}" type="presParOf" srcId="{AA4E6E16-6EE0-4F37-A534-EA641B0AA5B2}" destId="{26AD5A68-5121-4399-8861-CFA5E3CA6917}" srcOrd="1" destOrd="0" presId="urn:microsoft.com/office/officeart/2005/8/layout/vList3#4"/>
    <dgm:cxn modelId="{25F4264B-8C9F-4AF0-87FF-91F10901B067}" type="presParOf" srcId="{AA4E6E16-6EE0-4F37-A534-EA641B0AA5B2}" destId="{3FB7D96C-B426-4EE2-810F-F4D6538C7608}" srcOrd="2" destOrd="0" presId="urn:microsoft.com/office/officeart/2005/8/layout/vList3#4"/>
    <dgm:cxn modelId="{9494CF34-4EB9-4E8D-A672-52E696484667}" type="presParOf" srcId="{3FB7D96C-B426-4EE2-810F-F4D6538C7608}" destId="{E0C05606-69AC-417C-9E6D-842070DECE50}" srcOrd="0" destOrd="0" presId="urn:microsoft.com/office/officeart/2005/8/layout/vList3#4"/>
    <dgm:cxn modelId="{2BFA2BF4-EEDC-4FDF-93A7-EB330BF802AE}" type="presParOf" srcId="{3FB7D96C-B426-4EE2-810F-F4D6538C7608}" destId="{358B5AAC-31DB-48EE-839E-1E69BFF49EFF}" srcOrd="1" destOrd="0" presId="urn:microsoft.com/office/officeart/2005/8/layout/vList3#4"/>
    <dgm:cxn modelId="{B6496637-4518-4A5A-B259-B43DF1799F07}" type="presParOf" srcId="{AA4E6E16-6EE0-4F37-A534-EA641B0AA5B2}" destId="{4E42B464-D670-41EF-990E-28779A430668}" srcOrd="3" destOrd="0" presId="urn:microsoft.com/office/officeart/2005/8/layout/vList3#4"/>
    <dgm:cxn modelId="{37B948DD-6991-4DA6-BF93-19CE774DBD6D}" type="presParOf" srcId="{AA4E6E16-6EE0-4F37-A534-EA641B0AA5B2}" destId="{643FDD8B-0593-472A-A942-EA28C3E5D570}" srcOrd="4" destOrd="0" presId="urn:microsoft.com/office/officeart/2005/8/layout/vList3#4"/>
    <dgm:cxn modelId="{F087A5CE-D5D6-4D1A-A201-19B8B7AAB0BF}" type="presParOf" srcId="{643FDD8B-0593-472A-A942-EA28C3E5D570}" destId="{64E43E84-A0ED-4C27-BDF0-36669C9D39A1}" srcOrd="0" destOrd="0" presId="urn:microsoft.com/office/officeart/2005/8/layout/vList3#4"/>
    <dgm:cxn modelId="{95933004-9107-4B9B-A078-982B9D83DE8A}" type="presParOf" srcId="{643FDD8B-0593-472A-A942-EA28C3E5D570}" destId="{E3E769D8-B993-4E32-8A14-AB7B4D884A52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D1B67-8FF3-4E08-B3CE-20D4AB5FD89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3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Ecuador agropecuario</a:t>
          </a:r>
          <a:endParaRPr lang="es-EC" sz="2700" kern="1200" dirty="0"/>
        </a:p>
      </dsp:txBody>
      <dsp:txXfrm rot="10800000">
        <a:off x="2007110" y="1710"/>
        <a:ext cx="5158358" cy="1257304"/>
      </dsp:txXfrm>
    </dsp:sp>
    <dsp:sp modelId="{E5E33BE5-9E63-421A-8080-AA982AA980F1}">
      <dsp:nvSpPr>
        <dsp:cNvPr id="0" name=""/>
        <dsp:cNvSpPr/>
      </dsp:nvSpPr>
      <dsp:spPr>
        <a:xfrm>
          <a:off x="1064131" y="1710"/>
          <a:ext cx="1257304" cy="12573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">
            <a:schemeClr val="accent3">
              <a:tint val="50000"/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44BE2E-7889-4AB7-90C5-202D2A2A3D54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gradFill rotWithShape="0">
          <a:gsLst>
            <a:gs pos="0">
              <a:schemeClr val="accent3">
                <a:hueOff val="4484426"/>
                <a:satOff val="-30667"/>
                <a:lumOff val="-2451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3">
                <a:hueOff val="4484426"/>
                <a:satOff val="-30667"/>
                <a:lumOff val="-2451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4484426"/>
                <a:satOff val="-30667"/>
                <a:lumOff val="-2451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3">
              <a:hueOff val="4484426"/>
              <a:satOff val="-30667"/>
              <a:lumOff val="-2451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Replantear las actividades en el campo. </a:t>
          </a:r>
          <a:endParaRPr lang="es-EC" sz="2700" kern="1200" dirty="0"/>
        </a:p>
      </dsp:txBody>
      <dsp:txXfrm rot="10800000">
        <a:off x="2007110" y="1634329"/>
        <a:ext cx="5158358" cy="1257304"/>
      </dsp:txXfrm>
    </dsp:sp>
    <dsp:sp modelId="{6FE8FE9C-25A6-43AA-8218-2AFD332F2CA7}">
      <dsp:nvSpPr>
        <dsp:cNvPr id="0" name=""/>
        <dsp:cNvSpPr/>
      </dsp:nvSpPr>
      <dsp:spPr>
        <a:xfrm>
          <a:off x="1064131" y="1634329"/>
          <a:ext cx="1257304" cy="125730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">
            <a:schemeClr val="accent3">
              <a:tint val="50000"/>
              <a:hueOff val="4756662"/>
              <a:satOff val="-29334"/>
              <a:lumOff val="-229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49942D-77A6-4281-9047-9D218A30A35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gradFill rotWithShape="0">
          <a:gsLst>
            <a:gs pos="0">
              <a:schemeClr val="accent3">
                <a:hueOff val="8968852"/>
                <a:satOff val="-61333"/>
                <a:lumOff val="-4902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3">
                <a:hueOff val="8968852"/>
                <a:satOff val="-61333"/>
                <a:lumOff val="-4902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8968852"/>
                <a:satOff val="-61333"/>
                <a:lumOff val="-4902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3">
              <a:hueOff val="8968852"/>
              <a:satOff val="-61333"/>
              <a:lumOff val="-4902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Diversidad geográfica e hidrográfica  del Cantón Mejía, Provincia de Pichincha.</a:t>
          </a:r>
          <a:endParaRPr lang="es-EC" sz="2700" kern="1200" dirty="0"/>
        </a:p>
      </dsp:txBody>
      <dsp:txXfrm rot="10800000">
        <a:off x="2007110" y="3266948"/>
        <a:ext cx="5158358" cy="1257304"/>
      </dsp:txXfrm>
    </dsp:sp>
    <dsp:sp modelId="{5D145A5F-0C8C-4473-B24E-EE3A8CBE7839}">
      <dsp:nvSpPr>
        <dsp:cNvPr id="0" name=""/>
        <dsp:cNvSpPr/>
      </dsp:nvSpPr>
      <dsp:spPr>
        <a:xfrm>
          <a:off x="1064131" y="3266948"/>
          <a:ext cx="1257304" cy="125730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">
            <a:schemeClr val="accent3">
              <a:tint val="50000"/>
              <a:hueOff val="9513323"/>
              <a:satOff val="-58668"/>
              <a:lumOff val="-4581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65472-918C-4D30-B2D0-00E6DD5F97A5}">
      <dsp:nvSpPr>
        <dsp:cNvPr id="0" name=""/>
        <dsp:cNvSpPr/>
      </dsp:nvSpPr>
      <dsp:spPr>
        <a:xfrm>
          <a:off x="303312" y="611"/>
          <a:ext cx="7617563" cy="136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lt1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TMAR</a:t>
          </a:r>
          <a:r>
            <a:rPr lang="es-EC" sz="2000" kern="1200" dirty="0" smtClean="0"/>
            <a:t> = </a:t>
          </a:r>
          <a:r>
            <a:rPr lang="es-EC" sz="1600" kern="1200" dirty="0" smtClean="0"/>
            <a:t>Costo de capital (tasa pasiva)+ riesgo país+ premio al riesgo (inflación)</a:t>
          </a: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TMAR</a:t>
          </a:r>
          <a:r>
            <a:rPr lang="es-EC" sz="2000" kern="1200" dirty="0" smtClean="0"/>
            <a:t> =  4.53+7.04% +6.48%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TMAR</a:t>
          </a:r>
          <a:r>
            <a:rPr lang="es-EC" sz="2000" kern="1200" dirty="0" smtClean="0"/>
            <a:t> = 18.05%</a:t>
          </a:r>
          <a:endParaRPr lang="es-EC" sz="2000" kern="1200" dirty="0"/>
        </a:p>
      </dsp:txBody>
      <dsp:txXfrm>
        <a:off x="303312" y="611"/>
        <a:ext cx="7617563" cy="1367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4A4F9-20BB-4740-B15B-1A72D64A2707}">
      <dsp:nvSpPr>
        <dsp:cNvPr id="0" name=""/>
        <dsp:cNvSpPr/>
      </dsp:nvSpPr>
      <dsp:spPr>
        <a:xfrm>
          <a:off x="0" y="0"/>
          <a:ext cx="4320480" cy="417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2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El producto a ser utilizado es </a:t>
          </a:r>
          <a:r>
            <a:rPr lang="es-EC" sz="3300" kern="1200" smtClean="0"/>
            <a:t>la trucha. </a:t>
          </a:r>
          <a:endParaRPr lang="es-EC" sz="3300" kern="1200" dirty="0"/>
        </a:p>
      </dsp:txBody>
      <dsp:txXfrm>
        <a:off x="0" y="1670585"/>
        <a:ext cx="4320480" cy="1670585"/>
      </dsp:txXfrm>
    </dsp:sp>
    <dsp:sp modelId="{751824B7-4023-4DF6-AE59-B591430881C0}">
      <dsp:nvSpPr>
        <dsp:cNvPr id="0" name=""/>
        <dsp:cNvSpPr/>
      </dsp:nvSpPr>
      <dsp:spPr>
        <a:xfrm>
          <a:off x="854501" y="238655"/>
          <a:ext cx="2547056" cy="1390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">
            <a:schemeClr val="accent2">
              <a:tint val="50000"/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741FE3-130B-4FFD-B7D5-F693826DED54}">
      <dsp:nvSpPr>
        <dsp:cNvPr id="0" name=""/>
        <dsp:cNvSpPr/>
      </dsp:nvSpPr>
      <dsp:spPr>
        <a:xfrm>
          <a:off x="172819" y="3341171"/>
          <a:ext cx="3974841" cy="626469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">
            <a:schemeClr val="accent2">
              <a:tint val="40000"/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37AC-C374-4355-8DF5-AE50150FB4ED}">
      <dsp:nvSpPr>
        <dsp:cNvPr id="0" name=""/>
        <dsp:cNvSpPr/>
      </dsp:nvSpPr>
      <dsp:spPr>
        <a:xfrm>
          <a:off x="1130468" y="-6939"/>
          <a:ext cx="5968663" cy="5968663"/>
        </a:xfrm>
        <a:prstGeom prst="circularArrow">
          <a:avLst>
            <a:gd name="adj1" fmla="val 5274"/>
            <a:gd name="adj2" fmla="val 312630"/>
            <a:gd name="adj3" fmla="val 14230376"/>
            <a:gd name="adj4" fmla="val 17125705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2700">
            <a:schemeClr val="accent2">
              <a:tint val="40000"/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21C2B9-CDAA-4E1D-BE89-60E6612B0E4B}">
      <dsp:nvSpPr>
        <dsp:cNvPr id="0" name=""/>
        <dsp:cNvSpPr/>
      </dsp:nvSpPr>
      <dsp:spPr>
        <a:xfrm>
          <a:off x="2981622" y="378"/>
          <a:ext cx="2266354" cy="11331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2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Técnica culinaria que consiste en someter alimentos a humo</a:t>
          </a:r>
          <a:endParaRPr lang="es-EC" sz="1700" kern="1200" dirty="0"/>
        </a:p>
      </dsp:txBody>
      <dsp:txXfrm>
        <a:off x="3036939" y="55695"/>
        <a:ext cx="2155720" cy="1022543"/>
      </dsp:txXfrm>
    </dsp:sp>
    <dsp:sp modelId="{63B5D68B-08A0-46FA-9A06-7973F9A52A39}">
      <dsp:nvSpPr>
        <dsp:cNvPr id="0" name=""/>
        <dsp:cNvSpPr/>
      </dsp:nvSpPr>
      <dsp:spPr>
        <a:xfrm>
          <a:off x="5078585" y="1211061"/>
          <a:ext cx="2266354" cy="11331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3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Ahumados: en frío y en caliente</a:t>
          </a:r>
          <a:endParaRPr lang="es-EC" sz="1700" kern="1200" dirty="0"/>
        </a:p>
      </dsp:txBody>
      <dsp:txXfrm>
        <a:off x="5133902" y="1266378"/>
        <a:ext cx="2155720" cy="1022543"/>
      </dsp:txXfrm>
    </dsp:sp>
    <dsp:sp modelId="{BF24161C-6F2F-4A73-A331-80CF06DB498A}">
      <dsp:nvSpPr>
        <dsp:cNvPr id="0" name=""/>
        <dsp:cNvSpPr/>
      </dsp:nvSpPr>
      <dsp:spPr>
        <a:xfrm>
          <a:off x="5078585" y="3632425"/>
          <a:ext cx="2266354" cy="11331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4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Peso aproximado 300 gramos</a:t>
          </a:r>
          <a:endParaRPr lang="es-EC" sz="1700" kern="1200" dirty="0"/>
        </a:p>
      </dsp:txBody>
      <dsp:txXfrm>
        <a:off x="5133902" y="3687742"/>
        <a:ext cx="2155720" cy="1022543"/>
      </dsp:txXfrm>
    </dsp:sp>
    <dsp:sp modelId="{E468EDC6-0C3A-4889-97C1-3010352FE28E}">
      <dsp:nvSpPr>
        <dsp:cNvPr id="0" name=""/>
        <dsp:cNvSpPr/>
      </dsp:nvSpPr>
      <dsp:spPr>
        <a:xfrm>
          <a:off x="3000578" y="4843486"/>
          <a:ext cx="2266354" cy="11331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5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Tiempo de producción trucha 8 meses</a:t>
          </a:r>
          <a:endParaRPr lang="es-EC" sz="1700" kern="1200" dirty="0"/>
        </a:p>
      </dsp:txBody>
      <dsp:txXfrm>
        <a:off x="3055895" y="4898803"/>
        <a:ext cx="2155720" cy="1022543"/>
      </dsp:txXfrm>
    </dsp:sp>
    <dsp:sp modelId="{66C2F6F0-962E-4F0C-A85F-5EE13F1DC0E3}">
      <dsp:nvSpPr>
        <dsp:cNvPr id="0" name=""/>
        <dsp:cNvSpPr/>
      </dsp:nvSpPr>
      <dsp:spPr>
        <a:xfrm>
          <a:off x="884659" y="3632425"/>
          <a:ext cx="2266354" cy="11331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6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Trucha tiene un gran valor nutricional</a:t>
          </a:r>
          <a:endParaRPr lang="es-EC" sz="1700" kern="1200" dirty="0"/>
        </a:p>
      </dsp:txBody>
      <dsp:txXfrm>
        <a:off x="939976" y="3687742"/>
        <a:ext cx="2155720" cy="1022543"/>
      </dsp:txXfrm>
    </dsp:sp>
    <dsp:sp modelId="{8D511CEC-9F13-4F64-AEF5-B13957C463AC}">
      <dsp:nvSpPr>
        <dsp:cNvPr id="0" name=""/>
        <dsp:cNvSpPr/>
      </dsp:nvSpPr>
      <dsp:spPr>
        <a:xfrm>
          <a:off x="884659" y="1211061"/>
          <a:ext cx="2266354" cy="11331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2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Ayuda a eliminar el exceso de colesterol en la sangre</a:t>
          </a:r>
          <a:endParaRPr lang="es-EC" sz="1700" kern="1200" dirty="0"/>
        </a:p>
      </dsp:txBody>
      <dsp:txXfrm>
        <a:off x="939976" y="1266378"/>
        <a:ext cx="2155720" cy="1022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0BC03-A7E4-401D-AF81-833F18351149}">
      <dsp:nvSpPr>
        <dsp:cNvPr id="0" name=""/>
        <dsp:cNvSpPr/>
      </dsp:nvSpPr>
      <dsp:spPr>
        <a:xfrm>
          <a:off x="7657" y="365159"/>
          <a:ext cx="2288855" cy="137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Personas</a:t>
          </a:r>
          <a:endParaRPr lang="es-EC" sz="2000" kern="1200" dirty="0"/>
        </a:p>
      </dsp:txBody>
      <dsp:txXfrm>
        <a:off x="47880" y="405382"/>
        <a:ext cx="2208409" cy="1292867"/>
      </dsp:txXfrm>
    </dsp:sp>
    <dsp:sp modelId="{DF401A7F-93B1-4EC4-B9C6-36BE917ECE2B}">
      <dsp:nvSpPr>
        <dsp:cNvPr id="0" name=""/>
        <dsp:cNvSpPr/>
      </dsp:nvSpPr>
      <dsp:spPr>
        <a:xfrm>
          <a:off x="2497933" y="767997"/>
          <a:ext cx="485237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497933" y="881524"/>
        <a:ext cx="339666" cy="340582"/>
      </dsp:txXfrm>
    </dsp:sp>
    <dsp:sp modelId="{553D712E-BFBA-420C-8DED-5D953776A07E}">
      <dsp:nvSpPr>
        <dsp:cNvPr id="0" name=""/>
        <dsp:cNvSpPr/>
      </dsp:nvSpPr>
      <dsp:spPr>
        <a:xfrm>
          <a:off x="3212056" y="365159"/>
          <a:ext cx="2288855" cy="137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Organizaciones: Escuelas, colegios, empresa. </a:t>
          </a:r>
          <a:endParaRPr lang="es-EC" sz="2000" kern="1200" dirty="0"/>
        </a:p>
      </dsp:txBody>
      <dsp:txXfrm>
        <a:off x="3252279" y="405382"/>
        <a:ext cx="2208409" cy="1292867"/>
      </dsp:txXfrm>
    </dsp:sp>
    <dsp:sp modelId="{1C72F316-1605-4D94-BB24-6646CD023F93}">
      <dsp:nvSpPr>
        <dsp:cNvPr id="0" name=""/>
        <dsp:cNvSpPr/>
      </dsp:nvSpPr>
      <dsp:spPr>
        <a:xfrm>
          <a:off x="5702331" y="767997"/>
          <a:ext cx="485237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5702331" y="881524"/>
        <a:ext cx="339666" cy="340582"/>
      </dsp:txXfrm>
    </dsp:sp>
    <dsp:sp modelId="{1E85B3CD-885A-4AB9-B329-D3C573E993F4}">
      <dsp:nvSpPr>
        <dsp:cNvPr id="0" name=""/>
        <dsp:cNvSpPr/>
      </dsp:nvSpPr>
      <dsp:spPr>
        <a:xfrm>
          <a:off x="6416454" y="365159"/>
          <a:ext cx="2288855" cy="137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Intermediarios. (cadenas de supermercado y tiendas especializadas)</a:t>
          </a:r>
          <a:endParaRPr lang="es-EC" sz="2000" kern="1200" dirty="0"/>
        </a:p>
      </dsp:txBody>
      <dsp:txXfrm>
        <a:off x="6456677" y="405382"/>
        <a:ext cx="2208409" cy="1292867"/>
      </dsp:txXfrm>
    </dsp:sp>
    <dsp:sp modelId="{EF7D4636-D33C-4491-8FA9-27700C497440}">
      <dsp:nvSpPr>
        <dsp:cNvPr id="0" name=""/>
        <dsp:cNvSpPr/>
      </dsp:nvSpPr>
      <dsp:spPr>
        <a:xfrm rot="5400000">
          <a:off x="7318263" y="1898692"/>
          <a:ext cx="485237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-5400000">
        <a:off x="7390591" y="1939892"/>
        <a:ext cx="340582" cy="339666"/>
      </dsp:txXfrm>
    </dsp:sp>
    <dsp:sp modelId="{749AA618-DDEB-44BD-A5A2-08C0690D2389}">
      <dsp:nvSpPr>
        <dsp:cNvPr id="0" name=""/>
        <dsp:cNvSpPr/>
      </dsp:nvSpPr>
      <dsp:spPr>
        <a:xfrm>
          <a:off x="6416454" y="2654015"/>
          <a:ext cx="2288855" cy="137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Restaurantes, catering, marisquería</a:t>
          </a:r>
          <a:endParaRPr lang="es-EC" sz="2000" kern="1200"/>
        </a:p>
      </dsp:txBody>
      <dsp:txXfrm>
        <a:off x="6456677" y="2694238"/>
        <a:ext cx="2208409" cy="1292867"/>
      </dsp:txXfrm>
    </dsp:sp>
    <dsp:sp modelId="{9EE434C7-B960-4A86-B8C4-6522F7A26C6F}">
      <dsp:nvSpPr>
        <dsp:cNvPr id="0" name=""/>
        <dsp:cNvSpPr/>
      </dsp:nvSpPr>
      <dsp:spPr>
        <a:xfrm rot="10800000">
          <a:off x="5729797" y="3056853"/>
          <a:ext cx="485237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10800000">
        <a:off x="5875368" y="3170380"/>
        <a:ext cx="339666" cy="340582"/>
      </dsp:txXfrm>
    </dsp:sp>
    <dsp:sp modelId="{91B99974-1CC7-4412-B3BE-334E6BE6ADBB}">
      <dsp:nvSpPr>
        <dsp:cNvPr id="0" name=""/>
        <dsp:cNvSpPr/>
      </dsp:nvSpPr>
      <dsp:spPr>
        <a:xfrm>
          <a:off x="3212056" y="2654015"/>
          <a:ext cx="2288855" cy="137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Establecimientos de comida rápida</a:t>
          </a:r>
          <a:endParaRPr lang="es-EC" sz="2000" kern="1200"/>
        </a:p>
      </dsp:txBody>
      <dsp:txXfrm>
        <a:off x="3252279" y="2694238"/>
        <a:ext cx="2208409" cy="1292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8973-1CDA-443E-99DD-790C40286197}">
      <dsp:nvSpPr>
        <dsp:cNvPr id="0" name=""/>
        <dsp:cNvSpPr/>
      </dsp:nvSpPr>
      <dsp:spPr>
        <a:xfrm>
          <a:off x="3622" y="158552"/>
          <a:ext cx="3109421" cy="120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4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Tipo de muestreo</a:t>
          </a:r>
          <a:endParaRPr lang="es-EC" sz="2000" kern="1200" dirty="0"/>
        </a:p>
      </dsp:txBody>
      <dsp:txXfrm>
        <a:off x="3622" y="158552"/>
        <a:ext cx="3109421" cy="806400"/>
      </dsp:txXfrm>
    </dsp:sp>
    <dsp:sp modelId="{DB1D413E-14FF-4244-82A7-0ACAC00E11EB}">
      <dsp:nvSpPr>
        <dsp:cNvPr id="0" name=""/>
        <dsp:cNvSpPr/>
      </dsp:nvSpPr>
      <dsp:spPr>
        <a:xfrm>
          <a:off x="640491" y="964952"/>
          <a:ext cx="3109421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MUESTREO POR CONVENIENCIA</a:t>
          </a:r>
          <a:endParaRPr lang="es-EC" sz="2800" kern="1200" dirty="0"/>
        </a:p>
      </dsp:txBody>
      <dsp:txXfrm>
        <a:off x="687728" y="1012189"/>
        <a:ext cx="3014947" cy="1518326"/>
      </dsp:txXfrm>
    </dsp:sp>
    <dsp:sp modelId="{761917BC-4258-4198-A9E4-3FA9BF47C44F}">
      <dsp:nvSpPr>
        <dsp:cNvPr id="0" name=""/>
        <dsp:cNvSpPr/>
      </dsp:nvSpPr>
      <dsp:spPr>
        <a:xfrm rot="21490914">
          <a:off x="3584168" y="94500"/>
          <a:ext cx="999822" cy="7741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4">
              <a:hueOff val="0"/>
              <a:satOff val="0"/>
              <a:lumOff val="0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3584226" y="253015"/>
        <a:ext cx="767576" cy="464493"/>
      </dsp:txXfrm>
    </dsp:sp>
    <dsp:sp modelId="{5180ACAE-E062-4BD5-B8AA-6A0867417D00}">
      <dsp:nvSpPr>
        <dsp:cNvPr id="0" name=""/>
        <dsp:cNvSpPr/>
      </dsp:nvSpPr>
      <dsp:spPr>
        <a:xfrm>
          <a:off x="4998551" y="0"/>
          <a:ext cx="3109421" cy="120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224302"/>
                <a:satOff val="9059"/>
                <a:lumOff val="-5098"/>
                <a:alphaOff val="0"/>
                <a:tint val="100000"/>
                <a:shade val="50000"/>
                <a:hueMod val="100000"/>
                <a:satMod val="90000"/>
              </a:schemeClr>
            </a:gs>
            <a:gs pos="50000">
              <a:schemeClr val="accent4">
                <a:hueOff val="5224302"/>
                <a:satOff val="9059"/>
                <a:lumOff val="-5098"/>
                <a:alphaOff val="0"/>
                <a:tint val="50000"/>
                <a:shade val="100000"/>
                <a:hueMod val="100000"/>
                <a:satMod val="100000"/>
              </a:schemeClr>
            </a:gs>
            <a:gs pos="100000">
              <a:schemeClr val="accent4">
                <a:hueOff val="5224302"/>
                <a:satOff val="9059"/>
                <a:lumOff val="-5098"/>
                <a:alphaOff val="0"/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ln>
          <a:noFill/>
        </a:ln>
        <a:effectLst>
          <a:glow rad="12700">
            <a:schemeClr val="accent4">
              <a:hueOff val="5224302"/>
              <a:satOff val="9059"/>
              <a:lumOff val="-5098"/>
              <a:alphaOff val="0"/>
              <a:tint val="100000"/>
              <a:shade val="100000"/>
              <a:alpha val="50196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Técnicas de investigación</a:t>
          </a:r>
          <a:endParaRPr lang="es-EC" sz="2000" kern="1200" dirty="0"/>
        </a:p>
      </dsp:txBody>
      <dsp:txXfrm>
        <a:off x="4998551" y="0"/>
        <a:ext cx="3109421" cy="806400"/>
      </dsp:txXfrm>
    </dsp:sp>
    <dsp:sp modelId="{B5A73538-2154-451E-AE2B-FCA9BC81183F}">
      <dsp:nvSpPr>
        <dsp:cNvPr id="0" name=""/>
        <dsp:cNvSpPr/>
      </dsp:nvSpPr>
      <dsp:spPr>
        <a:xfrm>
          <a:off x="5354671" y="1033512"/>
          <a:ext cx="3109421" cy="583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4">
              <a:hueOff val="5224302"/>
              <a:satOff val="9059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ENCUESTA</a:t>
          </a:r>
          <a:endParaRPr lang="es-EC" sz="1800" kern="1200" dirty="0"/>
        </a:p>
      </dsp:txBody>
      <dsp:txXfrm>
        <a:off x="5371760" y="1050601"/>
        <a:ext cx="3075243" cy="549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66179-4D3F-4314-8970-C2BA9875F297}" type="datetimeFigureOut">
              <a:rPr lang="es-EC" smtClean="0"/>
              <a:pPr/>
              <a:t>10/05/2013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93E4-0A46-4D2A-936D-E5B5B420188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626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718D-0D94-49DD-B67A-601E7CEA57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F920-B854-49C6-B80C-A7B77F40AF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9.wmf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emf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slide" Target="slide2.x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49.wmf"/><Relationship Id="rId5" Type="http://schemas.openxmlformats.org/officeDocument/2006/relationships/diagramQuickStyle" Target="../diagrams/quickStyle10.xml"/><Relationship Id="rId10" Type="http://schemas.openxmlformats.org/officeDocument/2006/relationships/oleObject" Target="../embeddings/oleObject14.bin"/><Relationship Id="rId4" Type="http://schemas.openxmlformats.org/officeDocument/2006/relationships/diagramLayout" Target="../diagrams/layout10.xml"/><Relationship Id="rId9" Type="http://schemas.openxmlformats.org/officeDocument/2006/relationships/image" Target="../media/image48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80312" cy="1143000"/>
          </a:xfrm>
        </p:spPr>
        <p:txBody>
          <a:bodyPr>
            <a:normAutofit/>
          </a:bodyPr>
          <a:lstStyle/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ESCUELA POLITÉCNICA DEL EJÉRCITO </a:t>
            </a: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395536" y="3684165"/>
            <a:ext cx="8229600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“ESTUDIO DE FACTIBILIDAD PARA LA CREACIÓN DE UNA EMPRESA PRODUCTORA Y COMERCIALIZADORA DE TRUCHA AHUMADA, UBICADA EN EL CANTÓN MEJIA, PROVINCIA DE PICHINCHA”.</a:t>
            </a:r>
          </a:p>
          <a:p>
            <a:pPr algn="ctr"/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fld id="{364B5003-B4D0-429F-8FD1-5E1868E08807}" type="slidenum">
              <a:rPr lang="es-E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39552" y="5373216"/>
            <a:ext cx="6400800" cy="110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C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MIRIAN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ELENA CAIZA COLA</a:t>
            </a:r>
            <a:endParaRPr kumimoji="0" lang="es-EC" sz="2400" i="0" u="none" strike="noStrike" kern="1200" normalizeH="0" baseline="0" noProof="0" dirty="0" smtClean="0"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827584" y="2132856"/>
            <a:ext cx="7200800" cy="9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DEPARTAMENTO DE CIENCIAS ECONÓMICAS ADMINISTRATIVAS Y DE COMERCIO</a:t>
            </a:r>
            <a:endParaRPr lang="es-EC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  <p:bldP spid="6" grpId="1"/>
      <p:bldP spid="4" grpId="1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  <a:effectLst/>
              </a:rPr>
              <a:t>Competencia</a:t>
            </a:r>
            <a:endParaRPr lang="es-EC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964704"/>
          </a:xfrm>
        </p:spPr>
        <p:txBody>
          <a:bodyPr/>
          <a:lstStyle/>
          <a:p>
            <a:r>
              <a:rPr lang="es-EC" b="1" dirty="0"/>
              <a:t>La competencia indirecta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2276872"/>
          <a:ext cx="7488833" cy="410445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7614"/>
                <a:gridCol w="3077614"/>
                <a:gridCol w="1333605"/>
              </a:tblGrid>
              <a:tr h="28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/>
                        <a:t>Competencia indirecta</a:t>
                      </a:r>
                      <a:endParaRPr lang="es-EC" sz="16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/>
                        <a:t>Ventajas /  Desventajas</a:t>
                      </a:r>
                      <a:endParaRPr lang="es-EC" sz="16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/>
                        <a:t>Variable</a:t>
                      </a:r>
                      <a:endParaRPr lang="es-EC" sz="16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0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Quito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4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Piscícola </a:t>
                      </a:r>
                      <a:r>
                        <a:rPr lang="es-EC" sz="1600" dirty="0" err="1"/>
                        <a:t>Firstog</a:t>
                      </a:r>
                      <a:r>
                        <a:rPr lang="es-EC" sz="1600" dirty="0"/>
                        <a:t> </a:t>
                      </a:r>
                      <a:r>
                        <a:rPr lang="es-EC" sz="1600" dirty="0" err="1"/>
                        <a:t>Cia</a:t>
                      </a:r>
                      <a:r>
                        <a:rPr lang="es-EC" sz="1600" dirty="0"/>
                        <a:t>. Ltda.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Producto de exportación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Oportunidad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113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Piscícola </a:t>
                      </a:r>
                      <a:r>
                        <a:rPr lang="es-EC" sz="1600" dirty="0" err="1"/>
                        <a:t>Pisierra</a:t>
                      </a:r>
                      <a:r>
                        <a:rPr lang="es-EC" sz="1600" dirty="0"/>
                        <a:t> </a:t>
                      </a:r>
                      <a:r>
                        <a:rPr lang="es-EC" sz="1600" dirty="0" err="1"/>
                        <a:t>Cia</a:t>
                      </a:r>
                      <a:r>
                        <a:rPr lang="es-EC" sz="1600" dirty="0"/>
                        <a:t>. Ltda.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Producción en gran escala y marca muy reconocida en el mercado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Amenaza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Larga trayectoria en el mercado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Amenaza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9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/>
                        <a:t>Truunion</a:t>
                      </a:r>
                      <a:r>
                        <a:rPr lang="es-EC" sz="1600" dirty="0"/>
                        <a:t> S.A.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Marca reconocida en mercado internacional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Oportunidad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1130">
                <a:tc>
                  <a:txBody>
                    <a:bodyPr/>
                    <a:lstStyle/>
                    <a:p>
                      <a:pPr marL="0"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San benjamín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Hacienda </a:t>
                      </a:r>
                      <a:r>
                        <a:rPr lang="es-EC" sz="1600" dirty="0" err="1"/>
                        <a:t>Yuracyacu</a:t>
                      </a:r>
                      <a:r>
                        <a:rPr lang="es-EC" sz="1600" dirty="0"/>
                        <a:t> (Mitad del Mundo)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Producción en Baja cantidad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Oportunidad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7992888" cy="489654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20633"/>
                <a:gridCol w="3504103"/>
                <a:gridCol w="1368152"/>
              </a:tblGrid>
              <a:tr h="436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/>
                        <a:t>Competencia indirecta</a:t>
                      </a:r>
                      <a:endParaRPr lang="es-EC" sz="14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/>
                        <a:t>Ventajas /  Desventajas</a:t>
                      </a:r>
                      <a:endParaRPr lang="es-EC" sz="1400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/>
                        <a:t>Variable</a:t>
                      </a:r>
                      <a:endParaRPr lang="es-EC" sz="14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1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Rumiñahui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49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/>
                        <a:t>Piscícola de los Andes </a:t>
                      </a:r>
                      <a:r>
                        <a:rPr lang="es-EC" sz="1600" kern="1200" dirty="0" err="1"/>
                        <a:t>Pisciandes</a:t>
                      </a:r>
                      <a:r>
                        <a:rPr lang="es-EC" sz="1600" kern="1200" dirty="0"/>
                        <a:t> S.A.  (</a:t>
                      </a:r>
                      <a:r>
                        <a:rPr lang="es-EC" sz="1600" kern="1200" dirty="0" err="1"/>
                        <a:t>Pifo</a:t>
                      </a:r>
                      <a:r>
                        <a:rPr lang="es-EC" sz="1600" kern="1200" dirty="0"/>
                        <a:t>)</a:t>
                      </a:r>
                      <a:endParaRPr lang="es-EC" sz="16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Marca reconocida en el mercado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Amenaza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7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Truchas de la Montana </a:t>
                      </a:r>
                      <a:r>
                        <a:rPr lang="es-EC" sz="1600" dirty="0" err="1"/>
                        <a:t>Trudemo</a:t>
                      </a:r>
                      <a:r>
                        <a:rPr lang="es-EC" sz="1600" dirty="0"/>
                        <a:t> </a:t>
                      </a:r>
                      <a:r>
                        <a:rPr lang="es-EC" sz="1600" dirty="0" err="1"/>
                        <a:t>Cia</a:t>
                      </a:r>
                      <a:r>
                        <a:rPr lang="es-EC" sz="1600" dirty="0"/>
                        <a:t>. Ltd. (</a:t>
                      </a:r>
                      <a:r>
                        <a:rPr lang="es-EC" sz="1600" dirty="0" err="1"/>
                        <a:t>Pifo</a:t>
                      </a:r>
                      <a:r>
                        <a:rPr lang="es-EC" sz="1600" dirty="0"/>
                        <a:t>)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Marca poco reconocida en el mercado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Amenaza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12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Mejía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896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/>
                        <a:t>Propespa</a:t>
                      </a:r>
                      <a:r>
                        <a:rPr lang="es-EC" sz="1600" dirty="0"/>
                        <a:t> (</a:t>
                      </a:r>
                      <a:r>
                        <a:rPr lang="es-EC" sz="1600" dirty="0" err="1"/>
                        <a:t>Tandapí</a:t>
                      </a:r>
                      <a:r>
                        <a:rPr lang="es-EC" sz="1600" dirty="0"/>
                        <a:t>)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Marca muy reconocida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Amenaza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94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Larga trayectoria en el mercado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Amenaza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Agropecuaria </a:t>
                      </a:r>
                      <a:r>
                        <a:rPr lang="es-EC" sz="1600" dirty="0" err="1"/>
                        <a:t>Pusuachi</a:t>
                      </a:r>
                      <a:r>
                        <a:rPr lang="es-EC" sz="1600" dirty="0"/>
                        <a:t> </a:t>
                      </a:r>
                      <a:r>
                        <a:rPr lang="es-EC" sz="1600" dirty="0" err="1"/>
                        <a:t>Cia</a:t>
                      </a:r>
                      <a:r>
                        <a:rPr lang="es-EC" sz="1600" dirty="0"/>
                        <a:t>. Ltda.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Producción en baja cantidad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Oportunidad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38734"/>
            <a:ext cx="8229600" cy="562074"/>
          </a:xfrm>
        </p:spPr>
        <p:txBody>
          <a:bodyPr vert="horz" rtlCol="0" anchor="ctr">
            <a:normAutofit fontScale="90000"/>
          </a:bodyPr>
          <a:lstStyle/>
          <a:p>
            <a:pPr algn="l"/>
            <a:r>
              <a:rPr lang="es-EC" sz="36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Investigación de mercados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46856" y="2392289"/>
            <a:ext cx="8229600" cy="2620887"/>
          </a:xfrm>
        </p:spPr>
        <p:txBody>
          <a:bodyPr/>
          <a:lstStyle/>
          <a:p>
            <a:pPr lvl="0"/>
            <a:r>
              <a:rPr lang="es-EC" dirty="0" smtClean="0">
                <a:solidFill>
                  <a:schemeClr val="tx1">
                    <a:lumMod val="50000"/>
                  </a:schemeClr>
                </a:solidFill>
              </a:rPr>
              <a:t>Conocer los gustos y preferencias</a:t>
            </a:r>
          </a:p>
          <a:p>
            <a:pPr lvl="0"/>
            <a:r>
              <a:rPr lang="es-EC" dirty="0" smtClean="0">
                <a:solidFill>
                  <a:schemeClr val="tx1">
                    <a:lumMod val="50000"/>
                  </a:schemeClr>
                </a:solidFill>
              </a:rPr>
              <a:t>Segmentar el mercado</a:t>
            </a:r>
          </a:p>
          <a:p>
            <a:pPr lvl="0"/>
            <a:r>
              <a:rPr lang="es-EC" dirty="0" smtClean="0">
                <a:solidFill>
                  <a:schemeClr val="tx1">
                    <a:lumMod val="50000"/>
                  </a:schemeClr>
                </a:solidFill>
              </a:rPr>
              <a:t>Determinar la demanda insatisfecha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 vert="horz" rtlCol="0" anchor="ctr">
            <a:normAutofit fontScale="90000"/>
          </a:bodyPr>
          <a:lstStyle/>
          <a:p>
            <a:pPr lvl="0" algn="l"/>
            <a:r>
              <a:rPr lang="es-EC" sz="3600" cap="all" dirty="0" smtClean="0">
                <a:solidFill>
                  <a:schemeClr val="dk1"/>
                </a:solidFill>
              </a:rPr>
              <a:t>Tamaño del mercado</a:t>
            </a: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s-EC" sz="36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67544" y="1700808"/>
            <a:ext cx="640848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1907704" y="1988840"/>
          <a:ext cx="4392488" cy="2088231"/>
        </p:xfrm>
        <a:graphic>
          <a:graphicData uri="http://schemas.openxmlformats.org/drawingml/2006/table">
            <a:tbl>
              <a:tblPr/>
              <a:tblGrid>
                <a:gridCol w="2165311"/>
                <a:gridCol w="2227177"/>
              </a:tblGrid>
              <a:tr h="50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MERCADO GLOBAL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CANTÓN QUITO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2.239.191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CANTÓN MEJIA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81.335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CANTÓN RUMIÑAHUI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85.852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2.406.378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Mercado de referencia.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1" y="908720"/>
          <a:ext cx="7632848" cy="367240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39700"/>
                <a:gridCol w="1350299"/>
                <a:gridCol w="1150712"/>
                <a:gridCol w="1025308"/>
                <a:gridCol w="1113619"/>
                <a:gridCol w="1653210"/>
              </a:tblGrid>
              <a:tr h="1055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MERCADO DE REFERENCIA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POBLACIÓN ENTRE LAS EDADES DE 24 A 40 AÑOS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POBLACIÓN PEA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NUMERO DE FAMILIAS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% CONSUMO DE PESCADO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CONSUMIDORES DE PESCADO (0,708%)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CANTÓN QUITO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508.807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223.875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37.313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0.708%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227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CANTÓN MEJIA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17.557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7.725,1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1.545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0.708%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CANTÓN RUMIÑAHUI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19.404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8.537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1.708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0.708%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TOTAL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545.768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240.137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40.564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250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4581128"/>
            <a:ext cx="139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Fuente: </a:t>
            </a:r>
            <a:r>
              <a:rPr lang="es-EC" dirty="0" err="1" smtClean="0"/>
              <a:t>INEC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0058" y="5517232"/>
            <a:ext cx="7876358" cy="936104"/>
          </a:xfrm>
          <a:prstGeom prst="rect">
            <a:avLst/>
          </a:prstGeom>
        </p:spPr>
        <p:txBody>
          <a:bodyPr vert="horz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Índice de precios al </a:t>
            </a: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onsumidor (IPC)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División: </a:t>
            </a: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ALIMENTOS Y BEBIDAS NO ALCOHÓLICAS</a:t>
            </a: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Alimentos: Grupo cuenta con 48 productos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6156176" y="5661248"/>
          <a:ext cx="288032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661248"/>
                        <a:ext cx="288032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Tamaño de la muestra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132013" y="1257300"/>
          <a:ext cx="456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3009600" imgH="444240" progId="Equation.3">
                  <p:embed/>
                </p:oleObj>
              </mc:Choice>
              <mc:Fallback>
                <p:oleObj name="Equation" r:id="rId3" imgW="300960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257300"/>
                        <a:ext cx="45624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39552" y="2060848"/>
            <a:ext cx="46805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s-EC" sz="4400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5536" y="2708920"/>
          <a:ext cx="874846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2" grpId="0"/>
      <p:bldP spid="6" grpId="0"/>
      <p:bldGraphic spid="8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26345" t="21813" r="23953" b="9679"/>
          <a:stretch>
            <a:fillRect/>
          </a:stretch>
        </p:blipFill>
        <p:spPr bwMode="auto">
          <a:xfrm>
            <a:off x="1259632" y="0"/>
            <a:ext cx="648072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l="26279" t="32177" r="25044" b="11562"/>
          <a:stretch>
            <a:fillRect/>
          </a:stretch>
        </p:blipFill>
        <p:spPr bwMode="auto">
          <a:xfrm>
            <a:off x="1259632" y="3798582"/>
            <a:ext cx="6480720" cy="305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4900" dirty="0">
                <a:solidFill>
                  <a:schemeClr val="tx1"/>
                </a:solidFill>
                <a:effectLst/>
              </a:rPr>
              <a:t>LEVANTAMIENTO</a:t>
            </a:r>
            <a:r>
              <a:rPr lang="es-EC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s-EC" sz="4900" dirty="0">
                <a:solidFill>
                  <a:schemeClr val="tx1"/>
                </a:solidFill>
                <a:effectLst/>
              </a:rPr>
              <a:t>DE LA INFORMACIÓN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 smtClean="0">
                <a:solidFill>
                  <a:schemeClr val="tx1"/>
                </a:solidFill>
                <a:effectLst/>
              </a:rPr>
              <a:t>Cuadro </a:t>
            </a:r>
            <a:r>
              <a:rPr lang="es-EC" sz="3200" dirty="0">
                <a:solidFill>
                  <a:schemeClr val="tx1"/>
                </a:solidFill>
                <a:effectLst/>
              </a:rPr>
              <a:t>general de resultados en gráficos</a:t>
            </a:r>
            <a:r>
              <a:rPr lang="es-EC" sz="3200" dirty="0" smtClean="0">
                <a:solidFill>
                  <a:schemeClr val="tx1"/>
                </a:solidFill>
                <a:effectLst/>
              </a:rPr>
              <a:t>.</a:t>
            </a:r>
            <a:endParaRPr lang="es-EC" sz="3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57200" y="1700808"/>
          <a:ext cx="4040188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700808"/>
          <a:ext cx="4041775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11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251520" y="1412776"/>
          <a:ext cx="4245868" cy="4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12776"/>
          <a:ext cx="4175447" cy="4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ANTECEDENTES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718D-0D94-49DD-B67A-601E7CEA5707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>
            <a:hlinkClick r:id="rId7" action="ppaction://hlinksldjump"/>
          </p:cNvPr>
          <p:cNvSpPr/>
          <p:nvPr/>
        </p:nvSpPr>
        <p:spPr>
          <a:xfrm>
            <a:off x="7956376" y="594928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Graphic spid="7" grpId="0">
        <p:bldAsOne/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Tipo </a:t>
            </a:r>
            <a:r>
              <a:rPr lang="es-EC" dirty="0"/>
              <a:t>de </a:t>
            </a:r>
            <a:r>
              <a:rPr lang="es-EC" dirty="0" smtClean="0"/>
              <a:t>alimento de preferencia 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23528" y="836712"/>
          <a:ext cx="4040188" cy="23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1525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Frecuencia de consumo de </a:t>
            </a:r>
            <a:r>
              <a:rPr lang="es-EC" dirty="0"/>
              <a:t>pescado </a:t>
            </a:r>
            <a:r>
              <a:rPr lang="es-EC" dirty="0" smtClean="0"/>
              <a:t>mensual</a:t>
            </a:r>
            <a:endParaRPr lang="es-EC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499992" y="836712"/>
          <a:ext cx="4644008" cy="251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153168"/>
            <a:ext cx="642910" cy="571480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57200" y="3581326"/>
            <a:ext cx="4040188" cy="639762"/>
          </a:xfrm>
          <a:prstGeom prst="rect">
            <a:avLst/>
          </a:prstGeom>
        </p:spPr>
        <p:txBody>
          <a:bodyPr vert="horz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Cantidad  de consumo de pescado mensual (libras)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6 Marcador de contenido"/>
          <p:cNvGraphicFramePr>
            <a:graphicFrameLocks/>
          </p:cNvGraphicFramePr>
          <p:nvPr/>
        </p:nvGraphicFramePr>
        <p:xfrm>
          <a:off x="395536" y="4077072"/>
          <a:ext cx="4040188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4 Marcador de texto"/>
          <p:cNvSpPr txBox="1">
            <a:spLocks/>
          </p:cNvSpPr>
          <p:nvPr/>
        </p:nvSpPr>
        <p:spPr>
          <a:xfrm>
            <a:off x="4645025" y="3437310"/>
            <a:ext cx="4041775" cy="639762"/>
          </a:xfrm>
          <a:prstGeom prst="rect">
            <a:avLst/>
          </a:prstGeom>
        </p:spPr>
        <p:txBody>
          <a:bodyPr vert="horz" rtlCol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Preferencia de consumo de pescado ( agua dulce )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7 Marcador de contenido"/>
          <p:cNvGraphicFramePr>
            <a:graphicFrameLocks/>
          </p:cNvGraphicFramePr>
          <p:nvPr/>
        </p:nvGraphicFramePr>
        <p:xfrm>
          <a:off x="4644008" y="3933056"/>
          <a:ext cx="4041775" cy="33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P spid="5" grpId="0" build="p"/>
      <p:bldGraphic spid="9" grpId="0">
        <p:bldAsOne/>
      </p:bldGraphic>
      <p:bldP spid="2" grpId="0"/>
      <p:bldP spid="7" grpId="0"/>
      <p:bldGraphic spid="10" grpId="0">
        <p:bldAsOne/>
      </p:bldGraphic>
      <p:bldP spid="11" grpId="0"/>
      <p:bldGraphic spid="1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-99392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Monto </a:t>
            </a:r>
            <a:r>
              <a:rPr lang="es-EC" dirty="0"/>
              <a:t>de presupuesto </a:t>
            </a:r>
            <a:r>
              <a:rPr lang="es-EC" dirty="0" smtClean="0"/>
              <a:t>asignado  </a:t>
            </a:r>
            <a:r>
              <a:rPr lang="es-EC" dirty="0"/>
              <a:t>para la compra de pescado </a:t>
            </a:r>
            <a:r>
              <a:rPr lang="es-EC" dirty="0" smtClean="0"/>
              <a:t>(mensual).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79512" y="620688"/>
          <a:ext cx="4040188" cy="294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499992" y="548680"/>
          <a:ext cx="46440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179512" y="3645024"/>
            <a:ext cx="4608512" cy="639762"/>
          </a:xfrm>
          <a:prstGeom prst="rect">
            <a:avLst/>
          </a:prstGeom>
        </p:spPr>
        <p:txBody>
          <a:bodyPr vert="horz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Modalidad de consumo del pescado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6 Marcador de contenido"/>
          <p:cNvGraphicFramePr>
            <a:graphicFrameLocks/>
          </p:cNvGraphicFramePr>
          <p:nvPr/>
        </p:nvGraphicFramePr>
        <p:xfrm>
          <a:off x="179512" y="4365104"/>
          <a:ext cx="4497388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4 Marcador de texto"/>
          <p:cNvSpPr txBox="1">
            <a:spLocks/>
          </p:cNvSpPr>
          <p:nvPr/>
        </p:nvSpPr>
        <p:spPr>
          <a:xfrm>
            <a:off x="5102225" y="3717032"/>
            <a:ext cx="4041775" cy="423738"/>
          </a:xfrm>
          <a:prstGeom prst="rect">
            <a:avLst/>
          </a:prstGeom>
        </p:spPr>
        <p:txBody>
          <a:bodyPr vert="horz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Número de miembros de familia:    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7 Marcador de contenido"/>
          <p:cNvGraphicFramePr>
            <a:graphicFrameLocks/>
          </p:cNvGraphicFramePr>
          <p:nvPr/>
        </p:nvGraphicFramePr>
        <p:xfrm>
          <a:off x="5292080" y="4221088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Flecha derecha">
            <a:hlinkClick r:id="rId6" action="ppaction://hlinksldjump"/>
          </p:cNvPr>
          <p:cNvSpPr/>
          <p:nvPr/>
        </p:nvSpPr>
        <p:spPr>
          <a:xfrm>
            <a:off x="8423920" y="6381328"/>
            <a:ext cx="720080" cy="2880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Graphic spid="8" grpId="0">
        <p:bldAsOne/>
      </p:bldGraphic>
      <p:bldP spid="2" grpId="0"/>
      <p:bldP spid="9" grpId="0"/>
      <p:bldGraphic spid="10" grpId="0">
        <p:bldAsOne/>
      </p:bldGraphic>
      <p:bldP spid="11" grpId="0"/>
      <p:bldGraphic spid="12" grpId="0">
        <p:bldAsOne/>
      </p:bldGraphic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s-EC" sz="3600" dirty="0">
                <a:solidFill>
                  <a:schemeClr val="tx1"/>
                </a:solidFill>
                <a:effectLst/>
              </a:rPr>
              <a:t>Identificación de mercados meta.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625" y="724889"/>
          <a:ext cx="5616624" cy="1868349"/>
        </p:xfrm>
        <a:graphic>
          <a:graphicData uri="http://schemas.openxmlformats.org/drawingml/2006/table">
            <a:tbl>
              <a:tblPr/>
              <a:tblGrid>
                <a:gridCol w="1813756"/>
                <a:gridCol w="936104"/>
                <a:gridCol w="946573"/>
                <a:gridCol w="691827"/>
                <a:gridCol w="1228364"/>
              </a:tblGrid>
              <a:tr h="532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Segmento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Tamaño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#  FAMILIAS </a:t>
                      </a:r>
                      <a:r>
                        <a:rPr lang="es-EC" sz="1050" b="1">
                          <a:latin typeface="Arial"/>
                          <a:ea typeface="Times New Roman"/>
                          <a:cs typeface="Times New Roman"/>
                        </a:rPr>
                        <a:t>(Mercado de Referencia)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Tamaño universo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58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 Quito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37.313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69%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25.746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 Rumiñahui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1.545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19%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294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 Mejía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1.708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12%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205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0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40.564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26.245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611560" y="3573015"/>
          <a:ext cx="7560840" cy="2880321"/>
        </p:xfrm>
        <a:graphic>
          <a:graphicData uri="http://schemas.openxmlformats.org/drawingml/2006/table">
            <a:tbl>
              <a:tblPr/>
              <a:tblGrid>
                <a:gridCol w="1555437"/>
                <a:gridCol w="698266"/>
                <a:gridCol w="515494"/>
                <a:gridCol w="661713"/>
                <a:gridCol w="515494"/>
                <a:gridCol w="441640"/>
                <a:gridCol w="511765"/>
                <a:gridCol w="476703"/>
                <a:gridCol w="476703"/>
                <a:gridCol w="476703"/>
                <a:gridCol w="606510"/>
                <a:gridCol w="624412"/>
              </a:tblGrid>
              <a:tr h="1616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Segmento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Tamaño universo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Calificación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Crecimiento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Calificación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Nivel competitividad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Poder de negociación Cliente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Poder de negociación Proveedor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Productos sustitutos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Barreras de entrada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Prelación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30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 Quito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25.746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1,42%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 Rumiñahui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1,35%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17,80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II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 Mejía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1,32%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4,65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17,68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III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SUMATORIA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26.245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79512" y="299695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Matriz de tamaño, crecimiento y atractivo estructural de los segmentos de mercado.</a:t>
            </a:r>
            <a:endParaRPr kumimoji="0" lang="es-EC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484784"/>
            <a:ext cx="8229600" cy="998984"/>
          </a:xfrm>
        </p:spPr>
        <p:txBody>
          <a:bodyPr>
            <a:noAutofit/>
          </a:bodyPr>
          <a:lstStyle/>
          <a:p>
            <a:r>
              <a:rPr lang="es-EC" sz="1600" dirty="0" smtClean="0">
                <a:solidFill>
                  <a:schemeClr val="tx1"/>
                </a:solidFill>
                <a:effectLst/>
              </a:rPr>
              <a:t>Población del cantón Quito, Rumiñahui y Mejia, hombres y mujeres entre rango de edades de 25 a 36 años</a:t>
            </a:r>
            <a:r>
              <a:rPr lang="es-EC" sz="1600" i="1" dirty="0" smtClean="0">
                <a:solidFill>
                  <a:schemeClr val="tx1"/>
                </a:solidFill>
                <a:effectLst/>
              </a:rPr>
              <a:t>. </a:t>
            </a:r>
            <a:endParaRPr lang="es-EC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75655" y="2420888"/>
          <a:ext cx="5832649" cy="38164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86241"/>
                <a:gridCol w="970393"/>
                <a:gridCol w="1233966"/>
                <a:gridCol w="902324"/>
                <a:gridCol w="1120780"/>
                <a:gridCol w="918945"/>
              </a:tblGrid>
              <a:tr h="87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CANTÓN QUITO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CANTÓN RUMIÑAHUI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CANTÓN MEJÍA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POBLACIÓN TOTAL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NUMERO DE FAMILIAS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171.477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5.993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5.372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182.842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43.534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173.243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6.055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5.428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184.725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43.982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175.391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6.130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5.495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187.016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44.528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178.022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6.222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5.577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189.821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45.195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180.781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6.318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5.664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192.763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45.896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182.481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6.377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5.717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194.575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46.327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185.218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6.473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5.803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197.494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47.022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2010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187.940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6.568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5.888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200.397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47.714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190.647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6.663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5.973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203.283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48.401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2012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193.354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6.757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6.058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206.169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49.088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90872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Demanda Histórica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269776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LA DEMANDA</a:t>
            </a:r>
            <a:r>
              <a:rPr kumimoji="0" lang="es-EC" sz="3600" b="1" i="0" u="none" strike="noStrike" kern="1200" cap="none" spc="0" normalizeH="0" baseline="0" noProof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0" u="none" strike="noStrike" kern="1200" cap="none" spc="0" normalizeH="0" baseline="0" noProof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12% de las familias consumen trucha ahumada.</a:t>
            </a:r>
            <a:r>
              <a:rPr kumimoji="0" 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33266" y="1340767"/>
          <a:ext cx="6923110" cy="468052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82961"/>
                <a:gridCol w="901140"/>
                <a:gridCol w="997398"/>
                <a:gridCol w="1081735"/>
                <a:gridCol w="1045067"/>
                <a:gridCol w="1045067"/>
                <a:gridCol w="1169742"/>
              </a:tblGrid>
              <a:tr h="1329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NUMERO DE FAMILIAS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12% CONSUMO TRUCHA AHUMADA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CONSUMO PROMEDIO EN LIBRAS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CONSUMO MENSUAL (EN LIBRAS)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CONSUMO ANUAL (EN LIBRAS)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DEMANDA POR CONSUMO ANUAL EN TONELADAS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43.534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4.789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19.873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392.750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108,17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43.982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4.838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4.15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20.078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396.796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109,29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44.528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4.898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20.327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401.716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110,64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45.195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4.972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20.632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407.742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112,3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45.896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5.049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20.952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414.062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114,04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46.327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5.096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21.148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417.954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115,11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2009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47.022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5.172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21.466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424.223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116,84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2010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47.714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5.248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21.781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430.459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118,56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2011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48.401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5.324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22.095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436.658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120,26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2012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49.088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5.400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4.15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22.409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442.858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121,97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dirty="0">
                <a:solidFill>
                  <a:schemeClr val="tx1"/>
                </a:solidFill>
                <a:effectLst/>
              </a:rPr>
              <a:t>PROYECCIÓN DE LA DEMANDA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2273408"/>
          <a:ext cx="3960440" cy="3387840"/>
        </p:xfrm>
        <a:graphic>
          <a:graphicData uri="http://schemas.openxmlformats.org/drawingml/2006/table">
            <a:tbl>
              <a:tblPr/>
              <a:tblGrid>
                <a:gridCol w="927393"/>
                <a:gridCol w="3033047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PROYECTADA  ANUAL (TM)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123,23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124,78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126,32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127,87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129,42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130,97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132,51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134,06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475655" y="1484784"/>
          <a:ext cx="226310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3" imgW="1256755" imgH="203112" progId="Equation.3">
                  <p:embed/>
                </p:oleObj>
              </mc:Choice>
              <mc:Fallback>
                <p:oleObj name="Equation" r:id="rId3" imgW="1256755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5" y="1484784"/>
                        <a:ext cx="2263109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/>
          <p:cNvPicPr/>
          <p:nvPr/>
        </p:nvPicPr>
        <p:blipFill>
          <a:blip r:embed="rId5" cstate="print"/>
          <a:srcRect l="25908" t="33450" r="29962" b="13108"/>
          <a:stretch>
            <a:fillRect/>
          </a:stretch>
        </p:blipFill>
        <p:spPr bwMode="auto">
          <a:xfrm>
            <a:off x="4716016" y="2276872"/>
            <a:ext cx="4355976" cy="33843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ANÁLISIS DE LA OFERTA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43808" y="1916832"/>
          <a:ext cx="3024336" cy="4556760"/>
        </p:xfrm>
        <a:graphic>
          <a:graphicData uri="http://schemas.openxmlformats.org/drawingml/2006/table">
            <a:tbl>
              <a:tblPr/>
              <a:tblGrid>
                <a:gridCol w="808882"/>
                <a:gridCol w="2215454"/>
              </a:tblGrid>
              <a:tr h="935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Arial"/>
                          <a:ea typeface="Calibri"/>
                          <a:cs typeface="Times New Roman"/>
                        </a:rPr>
                        <a:t>Año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Arial"/>
                          <a:ea typeface="Calibri"/>
                          <a:cs typeface="Times New Roman"/>
                        </a:rPr>
                        <a:t>Producción de trucha en Pichincha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2003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83,90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2004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83,73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2005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83,64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2006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83,47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83,47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2008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83,47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2009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84,15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85,09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     84,92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Calibri"/>
                          <a:cs typeface="Times New Roman"/>
                        </a:rPr>
                        <a:t>     85,77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1166936" y="1196752"/>
            <a:ext cx="74375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Oferta histórica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sz="4000" dirty="0">
                <a:solidFill>
                  <a:schemeClr val="tx1"/>
                </a:solidFill>
                <a:effectLst/>
              </a:rPr>
              <a:t>PROYECCIÓN  DE LA </a:t>
            </a:r>
            <a:r>
              <a:rPr lang="es-EC" sz="4000" dirty="0" smtClean="0">
                <a:solidFill>
                  <a:schemeClr val="tx1"/>
                </a:solidFill>
                <a:effectLst/>
              </a:rPr>
              <a:t>OFERTA</a:t>
            </a:r>
            <a:endParaRPr lang="es-EC" sz="4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265079" y="2132856"/>
          <a:ext cx="2946881" cy="3294888"/>
        </p:xfrm>
        <a:graphic>
          <a:graphicData uri="http://schemas.openxmlformats.org/drawingml/2006/table">
            <a:tbl>
              <a:tblPr/>
              <a:tblGrid>
                <a:gridCol w="817438"/>
                <a:gridCol w="2129443"/>
              </a:tblGrid>
              <a:tr h="47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Año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Proyección oferta  Anual (t)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85,31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85,51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85,72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85,93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86,14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86,35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2019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86,56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Calibri"/>
                          <a:cs typeface="Times New Roman"/>
                        </a:rPr>
                        <a:t>2020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Calibri"/>
                          <a:cs typeface="Times New Roman"/>
                        </a:rPr>
                        <a:t>86,77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331639" y="1468778"/>
          <a:ext cx="2736305" cy="30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3" imgW="1155700" imgH="203200" progId="Equation.3">
                  <p:embed/>
                </p:oleObj>
              </mc:Choice>
              <mc:Fallback>
                <p:oleObj name="Equation" r:id="rId3" imgW="1155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1468778"/>
                        <a:ext cx="2736305" cy="30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7 Imagen"/>
          <p:cNvPicPr/>
          <p:nvPr/>
        </p:nvPicPr>
        <p:blipFill>
          <a:blip r:embed="rId5" cstate="print"/>
          <a:srcRect l="25553" t="30244" r="15793" b="10606"/>
          <a:stretch>
            <a:fillRect/>
          </a:stretch>
        </p:blipFill>
        <p:spPr bwMode="auto">
          <a:xfrm>
            <a:off x="4644008" y="2204864"/>
            <a:ext cx="3778550" cy="32403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51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>
                <a:solidFill>
                  <a:schemeClr val="tx1"/>
                </a:solidFill>
                <a:effectLst/>
              </a:rPr>
              <a:t>Estimación de la demanda insatisfecha</a:t>
            </a:r>
            <a:r>
              <a:rPr lang="es-EC" sz="3600" dirty="0" smtClean="0">
                <a:solidFill>
                  <a:schemeClr val="tx1"/>
                </a:solidFill>
                <a:effectLst/>
              </a:rPr>
              <a:t>. </a:t>
            </a:r>
            <a:br>
              <a:rPr lang="es-EC" sz="3600" dirty="0" smtClean="0">
                <a:solidFill>
                  <a:schemeClr val="tx1"/>
                </a:solidFill>
                <a:effectLst/>
              </a:rPr>
            </a:br>
            <a:r>
              <a:rPr lang="es-EC" sz="3600" i="1" dirty="0">
                <a:solidFill>
                  <a:schemeClr val="tx1"/>
                </a:solidFill>
                <a:effectLst/>
              </a:rPr>
              <a:t> </a:t>
            </a:r>
            <a:r>
              <a:rPr lang="es-EC" sz="2400" i="1" dirty="0">
                <a:solidFill>
                  <a:schemeClr val="tx1"/>
                </a:solidFill>
                <a:effectLst/>
              </a:rPr>
              <a:t>(En toneladas anuales)</a:t>
            </a:r>
            <a:endParaRPr lang="es-EC" sz="3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1547664" y="2204864"/>
          <a:ext cx="4896544" cy="3744417"/>
        </p:xfrm>
        <a:graphic>
          <a:graphicData uri="http://schemas.openxmlformats.org/drawingml/2006/table">
            <a:tbl>
              <a:tblPr/>
              <a:tblGrid>
                <a:gridCol w="730473"/>
                <a:gridCol w="1314307"/>
                <a:gridCol w="1095711"/>
                <a:gridCol w="1756053"/>
              </a:tblGrid>
              <a:tr h="65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AÑO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DEMANDA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OFERTA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DEMANDA INSATISFECHA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123,23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85,31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37,92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124,78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85,51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39,26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126,32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85,72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40,60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127,87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85,93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41,94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129,42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86,14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43,28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130,97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86,35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44,62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132,51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86,56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45,96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2020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134,06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86,77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47,30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7164288" y="558924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ESTUDIO TÉCNICO.</a:t>
            </a:r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797771"/>
          </a:xfrm>
        </p:spPr>
        <p:txBody>
          <a:bodyPr>
            <a:normAutofit/>
          </a:bodyPr>
          <a:lstStyle/>
          <a:p>
            <a:pPr algn="just"/>
            <a:r>
              <a:rPr lang="es-EC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objetivo del estudio técnico es determinar si el proyecto de inversión es o no técnicamente factible, analizar y determinar el tamaño óptimo, la localización </a:t>
            </a:r>
            <a:r>
              <a:rPr lang="es-EC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óptima. </a:t>
            </a:r>
            <a:endParaRPr lang="es-EC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s-EC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29</a:t>
            </a:fld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400" dirty="0">
                <a:solidFill>
                  <a:schemeClr val="tx1"/>
                </a:solidFill>
                <a:effectLst/>
              </a:rPr>
              <a:t>CARACTERIZACIÓN </a:t>
            </a:r>
            <a:r>
              <a:rPr lang="es-EC" sz="2400" dirty="0" smtClean="0">
                <a:solidFill>
                  <a:schemeClr val="tx1"/>
                </a:solidFill>
                <a:effectLst/>
              </a:rPr>
              <a:t>DEL PRODUCTO</a:t>
            </a:r>
            <a:endParaRPr lang="es-EC" sz="24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339752" y="1628800"/>
          <a:ext cx="4320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>
                <a:solidFill>
                  <a:schemeClr val="tx1"/>
                </a:solidFill>
                <a:effectLst/>
              </a:rPr>
              <a:t>LOCALIZACIÓN DEL PROYECTO.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676672"/>
          </a:xfrm>
        </p:spPr>
        <p:txBody>
          <a:bodyPr/>
          <a:lstStyle/>
          <a:p>
            <a:r>
              <a:rPr lang="es-EC" dirty="0"/>
              <a:t>Macro localización.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r="1233"/>
          <a:stretch>
            <a:fillRect/>
          </a:stretch>
        </p:blipFill>
        <p:spPr bwMode="auto">
          <a:xfrm>
            <a:off x="1835696" y="2348880"/>
            <a:ext cx="6696744" cy="394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Microlocalización.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03648" y="2060848"/>
          <a:ext cx="6912768" cy="2736304"/>
        </p:xfrm>
        <a:graphic>
          <a:graphicData uri="http://schemas.openxmlformats.org/drawingml/2006/table">
            <a:tbl>
              <a:tblPr/>
              <a:tblGrid>
                <a:gridCol w="1454032"/>
                <a:gridCol w="1503805"/>
                <a:gridCol w="1502989"/>
                <a:gridCol w="2451942"/>
              </a:tblGrid>
              <a:tr h="44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LOCALIZACIÓN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CANTIDAD DE  TERRENO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TEMPERATURA PROMEDIO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14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Sector  Puichig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HECTÁREAS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15°C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16°C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Disponibilidad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agua con su respectivo trámite de adjudicación.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Sector El  Chaupi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HECTÁREA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12°C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13°C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Disponibilidad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agua, pero requiere proceso de adjudicación.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144016"/>
            <a:ext cx="642910" cy="571480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11560" y="634607"/>
            <a:ext cx="7207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Matriz de localizaci</a:t>
            </a:r>
            <a:r>
              <a:rPr kumimoji="0" lang="es-EC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n sectores de Machachi</a:t>
            </a:r>
            <a:endParaRPr kumimoji="0" lang="es-EC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 l="29660" t="29089" r="29412" b="13751"/>
          <a:stretch>
            <a:fillRect/>
          </a:stretch>
        </p:blipFill>
        <p:spPr bwMode="auto">
          <a:xfrm>
            <a:off x="1259632" y="1844824"/>
            <a:ext cx="6984776" cy="38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dirty="0">
                <a:solidFill>
                  <a:schemeClr val="tx1"/>
                </a:solidFill>
                <a:effectLst/>
              </a:rPr>
              <a:t>Plano de implementación. Sector Puichig, en la ciudad de Machachi</a:t>
            </a:r>
            <a:r>
              <a:rPr lang="es-EC" sz="2800" dirty="0" smtClean="0">
                <a:solidFill>
                  <a:schemeClr val="tx1"/>
                </a:solidFill>
                <a:effectLst/>
              </a:rPr>
              <a:t>.</a:t>
            </a:r>
            <a:endParaRPr lang="es-EC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8354" t="12598" r="14797" b="11811"/>
          <a:stretch>
            <a:fillRect/>
          </a:stretch>
        </p:blipFill>
        <p:spPr bwMode="auto">
          <a:xfrm rot="5400000">
            <a:off x="2447764" y="584684"/>
            <a:ext cx="4248472" cy="63367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dirty="0">
                <a:solidFill>
                  <a:schemeClr val="tx1"/>
                </a:solidFill>
                <a:effectLst/>
              </a:rPr>
              <a:t>Plano de implementación del lote No. 40 en la Cooperativa Agropecuaria Puichig, en la ciudad de </a:t>
            </a:r>
            <a:r>
              <a:rPr lang="es-EC" sz="2800" dirty="0" smtClean="0">
                <a:solidFill>
                  <a:schemeClr val="tx1"/>
                </a:solidFill>
                <a:effectLst/>
              </a:rPr>
              <a:t>Machachi</a:t>
            </a:r>
            <a:endParaRPr lang="es-EC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0698" t="11286" r="14512" b="5763"/>
          <a:stretch>
            <a:fillRect/>
          </a:stretch>
        </p:blipFill>
        <p:spPr bwMode="auto">
          <a:xfrm>
            <a:off x="683568" y="1700808"/>
            <a:ext cx="5423438" cy="3921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0658" name="AutoShape 2"/>
          <p:cNvCxnSpPr>
            <a:cxnSpLocks noChangeShapeType="1"/>
          </p:cNvCxnSpPr>
          <p:nvPr/>
        </p:nvCxnSpPr>
        <p:spPr bwMode="auto">
          <a:xfrm>
            <a:off x="3779912" y="2924944"/>
            <a:ext cx="2782788" cy="13444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6372200" y="4293096"/>
            <a:ext cx="244827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Ubicación del proyecto. Cooperativa Agropecuaria Puichig.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Lote No. 40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853952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INGENIERÍA DEL PROYECTO.</a:t>
            </a:r>
            <a:endParaRPr lang="es-EC" sz="4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4624"/>
            <a:ext cx="8229600" cy="1108720"/>
          </a:xfrm>
        </p:spPr>
        <p:txBody>
          <a:bodyPr/>
          <a:lstStyle/>
          <a:p>
            <a:r>
              <a:rPr lang="es-EC" dirty="0"/>
              <a:t>Diagrama de proceso de producción de la trucha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979712" y="908720"/>
          <a:ext cx="6480720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Visio" r:id="rId3" imgW="7187041" imgH="8159012" progId="Visio.Drawing.11">
                  <p:embed/>
                </p:oleObj>
              </mc:Choice>
              <mc:Fallback>
                <p:oleObj name="Visio" r:id="rId3" imgW="7187041" imgH="815901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908720"/>
                        <a:ext cx="6480720" cy="5949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36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s-EC" sz="2400" dirty="0">
                <a:solidFill>
                  <a:schemeClr val="tx1"/>
                </a:solidFill>
                <a:effectLst/>
              </a:rPr>
              <a:t>Grafico No.04.04 Proceso faenamiento y </a:t>
            </a:r>
            <a:r>
              <a:rPr lang="es-EC" sz="2400" dirty="0" smtClean="0">
                <a:solidFill>
                  <a:schemeClr val="tx1"/>
                </a:solidFill>
                <a:effectLst/>
              </a:rPr>
              <a:t>ahumado</a:t>
            </a:r>
            <a:endParaRPr lang="es-EC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2699792" y="692696"/>
          <a:ext cx="5832648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Visio" r:id="rId3" imgW="6719078" imgH="9995101" progId="Visio.Drawing.11">
                  <p:embed/>
                </p:oleObj>
              </mc:Choice>
              <mc:Fallback>
                <p:oleObj name="Visio" r:id="rId3" imgW="6719078" imgH="999510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692696"/>
                        <a:ext cx="5832648" cy="6165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37</a:t>
            </a:fld>
            <a:endParaRPr kumimoji="0" lang="en-US"/>
          </a:p>
        </p:txBody>
      </p:sp>
      <p:pic>
        <p:nvPicPr>
          <p:cNvPr id="6" name="11 Marcador de contenido" descr="https://encrypted-tbn3.gstatic.com/images?q=tbn:ANd9GcRdeJbvBxn3JDFScB3QwJFpbRpWjGL7H2lef8x2TMIIvReWs557"/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1440160" cy="11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2 Marcador de contenido" descr="https://encrypted-tbn2.gstatic.com/images?q=tbn:ANd9GcRLgUddxYOU6a8yb3vIxxp_o9FFGI5RL1vyGWv2lhV5BOhxqwgHRQ"/>
          <p:cNvPicPr>
            <a:picLocks noGrp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924944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s://encrypted-tbn3.gstatic.com/images?q=tbn:ANd9GcT1kW-4tx3j52NAORwmpRio9G4vLI-nZCEABUjHhhwdh6aXfHL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059" y="4509120"/>
            <a:ext cx="776541" cy="13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s://encrypted-tbn2.gstatic.com/images?q=tbn:ANd9GcRjHWick02KgfYUb798mWIRYEo2_KipUU6_WXGQFDTSQWwvGlFOu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7649" y="4509120"/>
            <a:ext cx="754031" cy="131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s://encrypted-tbn1.gstatic.com/images?q=tbn:ANd9GcT8zTJLQA8ue7LujAgwVV5HZpTAehP5DLtO8xB5z1CgzLzukt4u"/>
          <p:cNvPicPr/>
          <p:nvPr/>
        </p:nvPicPr>
        <p:blipFill>
          <a:blip r:embed="rId9" cstate="print"/>
          <a:srcRect b="15847"/>
          <a:stretch>
            <a:fillRect/>
          </a:stretch>
        </p:blipFill>
        <p:spPr bwMode="auto">
          <a:xfrm>
            <a:off x="1691680" y="4509120"/>
            <a:ext cx="792088" cy="131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>
                <a:solidFill>
                  <a:schemeClr val="tx1"/>
                </a:solidFill>
                <a:effectLst/>
              </a:rPr>
              <a:t>Distribución de las instalaciones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1835696" y="1700808"/>
          <a:ext cx="504825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Visio" r:id="rId3" imgW="11701780" imgH="19384200" progId="Visio.Drawing.11">
                  <p:embed/>
                </p:oleObj>
              </mc:Choice>
              <mc:Fallback>
                <p:oleObj name="Visio" r:id="rId3" imgW="11701780" imgH="1938420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00808"/>
                        <a:ext cx="5048250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38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089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400" dirty="0">
                <a:solidFill>
                  <a:schemeClr val="tx1"/>
                </a:solidFill>
                <a:effectLst/>
              </a:rPr>
              <a:t>Distribución área administrativa, planta de procesamiento, almacenamiento y cuarto frío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107504" y="1412776"/>
          <a:ext cx="8877300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Visio" r:id="rId3" imgW="10870565" imgH="6114266" progId="Visio.Drawing.11">
                  <p:embed/>
                </p:oleObj>
              </mc:Choice>
              <mc:Fallback>
                <p:oleObj name="Visio" r:id="rId3" imgW="10870565" imgH="6114266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12776"/>
                        <a:ext cx="8877300" cy="5112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987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913881"/>
            <a:ext cx="2286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>
            <a:hlinkClick r:id="rId8" action="ppaction://hlinksldjump"/>
          </p:cNvPr>
          <p:cNvSpPr/>
          <p:nvPr/>
        </p:nvSpPr>
        <p:spPr>
          <a:xfrm>
            <a:off x="7884368" y="580526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tx1"/>
                </a:solidFill>
                <a:effectLst/>
              </a:rPr>
              <a:t>Distribución piscinas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87188" y="980728"/>
          <a:ext cx="8877300" cy="460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Visio" r:id="rId3" imgW="27971734" imgH="13131999" progId="Visio.Drawing.11">
                  <p:embed/>
                </p:oleObj>
              </mc:Choice>
              <mc:Fallback>
                <p:oleObj name="Visio" r:id="rId3" imgW="27971734" imgH="13131999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8" y="980728"/>
                        <a:ext cx="8877300" cy="4603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683568" y="6165304"/>
            <a:ext cx="8229600" cy="316632"/>
          </a:xfrm>
        </p:spPr>
        <p:txBody>
          <a:bodyPr>
            <a:normAutofit fontScale="55000" lnSpcReduction="20000"/>
          </a:bodyPr>
          <a:lstStyle/>
          <a:p>
            <a:r>
              <a:rPr lang="es-EC" i="1" dirty="0"/>
              <a:t>Capacidad de </a:t>
            </a:r>
            <a:r>
              <a:rPr lang="es-EC" i="1" dirty="0" smtClean="0"/>
              <a:t>producción= 54.000</a:t>
            </a:r>
            <a:endParaRPr lang="es-EC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22" grpId="0"/>
      <p:bldP spid="81923" grpId="0"/>
      <p:bldP spid="81925" grpId="0"/>
      <p:bldP spid="81928" grpId="0"/>
      <p:bldP spid="81931" grpId="0"/>
      <p:bldP spid="3" grpId="0"/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Demanda a satisfacer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07704" y="1772818"/>
          <a:ext cx="5616623" cy="3129147"/>
        </p:xfrm>
        <a:graphic>
          <a:graphicData uri="http://schemas.openxmlformats.org/drawingml/2006/table">
            <a:tbl>
              <a:tblPr/>
              <a:tblGrid>
                <a:gridCol w="753425"/>
                <a:gridCol w="1621066"/>
                <a:gridCol w="1621066"/>
                <a:gridCol w="1621066"/>
              </a:tblGrid>
              <a:tr h="316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MERCADO A CAPTAR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68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TONELADAS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37,92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7,58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39,26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8,24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40,60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8,93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41,94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9,65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43,28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10,39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44,62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11,16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45,96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26%</a:t>
                      </a:r>
                      <a:endParaRPr lang="es-EC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11,95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PLAN DE VENTAS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75656" y="1412776"/>
          <a:ext cx="6624736" cy="48245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86930"/>
                <a:gridCol w="1026901"/>
                <a:gridCol w="1014627"/>
                <a:gridCol w="1014627"/>
                <a:gridCol w="1015649"/>
                <a:gridCol w="1166002"/>
              </a:tblGrid>
              <a:tr h="47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VENTAS AÑO </a:t>
                      </a:r>
                      <a:r>
                        <a:rPr lang="es-EC" sz="1100" dirty="0" smtClean="0"/>
                        <a:t>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VENTAS AÑO </a:t>
                      </a:r>
                      <a:r>
                        <a:rPr lang="es-EC" sz="1100" dirty="0" smtClean="0"/>
                        <a:t>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VENTAS AÑO </a:t>
                      </a:r>
                      <a:r>
                        <a:rPr lang="es-EC" sz="1100" dirty="0" smtClean="0"/>
                        <a:t>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VENTAS AÑO </a:t>
                      </a:r>
                      <a:r>
                        <a:rPr lang="es-EC" sz="1100" dirty="0" smtClean="0"/>
                        <a:t>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VENTAS AÑO </a:t>
                      </a:r>
                      <a:r>
                        <a:rPr lang="es-EC" sz="1100" dirty="0" smtClean="0"/>
                        <a:t>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Enero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379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392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406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419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649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Febrero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379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588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Marzo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569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1.014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1.258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1.082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Abril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948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1.177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1.217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1.468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1.731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Mayo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569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839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Junio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569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588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649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Julio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839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Agosto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839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Septiembre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379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392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649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Octubre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392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406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419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649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Noviembre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839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649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Diciembre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839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VENTAS TOTALES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7.583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8.236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8.926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9.646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10.388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42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>
                <a:solidFill>
                  <a:schemeClr val="tx1"/>
                </a:solidFill>
                <a:effectLst/>
              </a:rPr>
              <a:t>PLAN DE PRODUCCIÓN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1" y="1340768"/>
          <a:ext cx="7704855" cy="49685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32474"/>
                <a:gridCol w="1002126"/>
                <a:gridCol w="982933"/>
                <a:gridCol w="1044555"/>
                <a:gridCol w="1151637"/>
                <a:gridCol w="1151637"/>
                <a:gridCol w="939493"/>
              </a:tblGrid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 </a:t>
                      </a:r>
                      <a:r>
                        <a:rPr lang="es-EC" sz="1200" dirty="0" smtClean="0"/>
                        <a:t>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 </a:t>
                      </a:r>
                      <a:r>
                        <a:rPr lang="es-EC" sz="1200" dirty="0" smtClean="0"/>
                        <a:t>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 </a:t>
                      </a:r>
                      <a:r>
                        <a:rPr lang="es-EC" sz="1200" dirty="0" smtClean="0"/>
                        <a:t>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 </a:t>
                      </a:r>
                      <a:r>
                        <a:rPr lang="es-EC" sz="1200" dirty="0" smtClean="0"/>
                        <a:t>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 </a:t>
                      </a:r>
                      <a:r>
                        <a:rPr lang="es-EC" sz="1200" dirty="0" smtClean="0"/>
                        <a:t>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AÑO </a:t>
                      </a:r>
                      <a:r>
                        <a:rPr lang="es-EC" sz="1200" dirty="0" smtClean="0"/>
                        <a:t>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Enero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1.652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1.709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3.535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2.741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2.829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Febrero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3.304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1.709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1.768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1.827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2.829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Marzo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3.304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3.418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2.652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3.655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2.829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Abril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3.304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3.418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3.535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3.655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3.772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Mayo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1.652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1.709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1.768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1.827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2.829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2.916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Junio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1.652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2.564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2.652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2.741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3.772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3.888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Julio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2.478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3.418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4.419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5.482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4.715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5.832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Agosto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4.130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5.127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5.303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6.396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7.543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7.776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Septiembre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2.478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3.418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3.535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3.655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3.772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4.860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Octubre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2.478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2.564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2.652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2.741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2.829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2.916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Noviembre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3.304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3.418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3.535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3.655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3.772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3.888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Diciembre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3.304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3.418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3.535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3.655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3.772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3.888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TOTAL ANUAL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21.476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37.200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37.654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41.642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44.880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48.222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43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>
                <a:solidFill>
                  <a:schemeClr val="tx1"/>
                </a:solidFill>
                <a:effectLst/>
              </a:rPr>
              <a:t>ESTIMACIÓN DE TRUCHAS ENTERAS A SER COSECHADAS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" y="1700808"/>
          <a:ext cx="9143994" cy="40248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2192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u="none" strike="noStrike" dirty="0"/>
                        <a:t> 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 1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 2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3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4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/>
                        <a:t>AÑO  5</a:t>
                      </a:r>
                      <a:r>
                        <a:rPr lang="es-EC" sz="700" u="none" strike="noStrike"/>
                        <a:t> </a:t>
                      </a:r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/>
                        <a:t>AÑO 6</a:t>
                      </a:r>
                      <a:r>
                        <a:rPr lang="es-EC" sz="700" u="none" strike="noStrike"/>
                        <a:t> </a:t>
                      </a:r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8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MES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10% MORTALIDAD DE 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TRUCHA ENTERA COSECHADA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10% MORTALIDAD DE 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TRUCHA ENTERA COSECHADA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10% MORTALIDAD DE 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TRUCHA ENTERA COSECHADA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10% MORTALIDAD DE 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TRUCHA ENTERA COSECHADA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10% MORTALIDAD DE ALEVINES SEMBRADOS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600" u="none" strike="noStrike" dirty="0"/>
                        <a:t>TRUCHA ENTERA COSECHADA 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Enero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 dirty="0"/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1.652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165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1.487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1.709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171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1.538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3.535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177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1.591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2.741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1.645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2.829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2.546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Febrero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3.304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165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1.487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1.709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256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2.307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1.768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265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2.386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2.741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2.467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1.886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377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3.395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Marzo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3.304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248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2.230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3.418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342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3.076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2.652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3.977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2.741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548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4.934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3.772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566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4.243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Abril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3.304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413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3.717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3.418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513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4.614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3.535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530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4.773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3.655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640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5.756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3.772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6.789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Mayo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1.652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1.709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248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2.230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1.768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3.076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1.827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354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3.182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2.829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366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3.289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2.916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3.395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Junio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1.652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2.564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248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2.230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2.652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256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2.307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2.741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265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2.387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3.772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274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2.467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3.888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2.546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Julio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2.478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3.418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2.974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4.419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3.076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5.482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3.182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5.658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366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3.289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6.804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377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3.395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Agosto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4.130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5.127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2.974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5.303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3.076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6.396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3.182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7.543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366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3.289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7.776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377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3.395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Septiembre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2.478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3.418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165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1.487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3.535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171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1.538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3.655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3.182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4.715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274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2.467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5.832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2.546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Octubre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2.478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2.564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2.974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2.652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171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1.538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2.741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177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1.591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2.829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274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1.645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2.916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2.546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Noviembre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3.304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3.418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2.974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3.535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3.076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3.655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265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2.386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3.772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3.289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3.888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377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2.546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21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Diciembre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3.304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3.418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2.974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3.535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3.076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3.655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3.182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3.772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366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3.289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3.888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377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3.395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  <a:tr h="38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TOTAL ANUAL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29.736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32.301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 dirty="0"/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 dirty="0"/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35.001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37.827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/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40.734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51" marR="6051" marT="6051" marB="0"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44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072000" cy="46085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  <a:gridCol w="567000"/>
              </a:tblGrid>
              <a:tr h="2996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u="none" strike="noStrike" dirty="0"/>
                        <a:t> 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2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3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4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5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AÑO 6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MES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PESO TOTAL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15% PÉRDIDA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TRUCHA PROCESADA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PESO TOTAL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15% PÉRDIDA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TRUCHA PROCESADA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PESO TOTAL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15% PERDIDA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TRUCHA PROCESADA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PESO TOTAL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15% PERDIDA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TRUCHA PROCESADA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PESO TOTAL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15% PERDIDA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TRUCHA PROCESADA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Enero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446,1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66,92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379,19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461,4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69,21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392,19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477,3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71,6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405,71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493,5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74,03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419,48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763,8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114,57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649,23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Febrero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446,1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66,92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379,19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692,1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103,82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588,29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716,1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107,42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608,69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740,1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111,02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629,09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1.018,50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152,78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865,73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Marzo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669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100,35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568,65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922,8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138,42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784,38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1.193,10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178,97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1.014,14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1.480,20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222,03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1.258,17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1.272,90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190,94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1.081,97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Abril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1.115,10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167,27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947,84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1.384,20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207,63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1.176,57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1.431,90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214,79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1.217,12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1.726,80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259,02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1.467,78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2.036,70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305,51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1.731,20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/>
                        <a:t>Mayo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669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100,35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568,65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922,8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138,42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784,38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954,6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143,19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811,41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986,7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148,01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838,7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1.018,50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152,78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865,73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Junio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669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100,35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568,65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692,1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103,82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588,29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716,1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107,42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608,69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740,1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111,02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629,09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763,8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114,57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649,23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/>
                        <a:t>Julio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892,2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133,83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758,37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922,8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138,42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784,38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954,6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143,19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811,41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986,7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148,01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838,7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1.018,50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152,78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865,73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Agosto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892,2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133,83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758,37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922,8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138,42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784,38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954,6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143,19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811,41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986,7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148,01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838,7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1.018,50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152,78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865,73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Septiembre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446,1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66,92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379,19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461,4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69,21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392,19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954,6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143,19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811,41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740,1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111,02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629,09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763,8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114,57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649,23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Octubre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892,2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133,83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758,37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461,4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69,21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392,19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477,3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71,6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405,71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493,5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74,03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419,48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763,8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114,57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649,23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Noviembre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892,2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133,83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758,37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922,8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138,42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784,38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716,1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107,42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608,69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986,7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148,01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838,7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763,8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114,57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649,23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29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Diciembre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892,2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133,83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758,37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922,8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138,42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784,38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954,6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143,19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811,41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986,7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148,01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838,7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1.018,50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152,78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865,73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  <a:tr h="35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/>
                        <a:t>TOTAL ANUAL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7.583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8.236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8.926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/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/>
                        <a:t>9.646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C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/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u="none" strike="noStrike" dirty="0"/>
                        <a:t>10.388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29" marR="6429" marT="6429" marB="0" anchor="ctr"/>
                </a:tc>
              </a:tr>
            </a:tbl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>
          <a:xfrm>
            <a:off x="395536" y="260648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Producción total de trucha procesada (ahumada).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C" sz="2400" i="1" dirty="0" smtClean="0"/>
              <a:t>		(En Kilogramos) </a:t>
            </a:r>
            <a:r>
              <a:rPr kumimoji="0" lang="es-EC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380312" y="61653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45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4352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EMPRESA Y SU ORGANIZACIÓN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VISIÓN 2016</a:t>
            </a:r>
            <a:br>
              <a:rPr lang="es-EC" dirty="0" smtClean="0">
                <a:solidFill>
                  <a:schemeClr val="tx1"/>
                </a:solidFill>
                <a:effectLst/>
              </a:rPr>
            </a:br>
            <a:endParaRPr lang="es-EC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12474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MISIÓN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971600" y="1844824"/>
          <a:ext cx="734481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467544" y="4221088"/>
          <a:ext cx="83529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0" y="44624"/>
            <a:ext cx="8892480" cy="1080119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filosófica de la empresa </a:t>
            </a:r>
            <a:b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Fresh</a:t>
            </a: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Trout</a:t>
            </a: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s.a.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Graphic spid="7" grpId="0">
        <p:bldAsOne/>
      </p:bldGraphic>
      <p:bldGraphic spid="8" grpId="0">
        <p:bldAsOne/>
      </p:bldGraphic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VALORES</a:t>
            </a:r>
            <a:endParaRPr lang="es-EC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05272" y="1124744"/>
          <a:ext cx="803872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48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dirty="0">
                <a:solidFill>
                  <a:schemeClr val="tx1"/>
                </a:solidFill>
                <a:effectLst/>
              </a:rPr>
              <a:t>ORGANIGRAMA ESTRUCTURAL DE LA EMPRESA </a:t>
            </a:r>
            <a:r>
              <a:rPr lang="es-EC" sz="3200" dirty="0" err="1">
                <a:solidFill>
                  <a:schemeClr val="tx1"/>
                </a:solidFill>
                <a:effectLst/>
              </a:rPr>
              <a:t>FRESH</a:t>
            </a:r>
            <a:r>
              <a:rPr lang="es-EC" sz="3200" dirty="0">
                <a:solidFill>
                  <a:schemeClr val="tx1"/>
                </a:solidFill>
                <a:effectLst/>
              </a:rPr>
              <a:t> </a:t>
            </a:r>
            <a:r>
              <a:rPr lang="es-EC" sz="3200" dirty="0" err="1">
                <a:solidFill>
                  <a:schemeClr val="tx1"/>
                </a:solidFill>
                <a:effectLst/>
              </a:rPr>
              <a:t>THOUT</a:t>
            </a:r>
            <a:r>
              <a:rPr lang="es-EC" sz="3200" dirty="0">
                <a:solidFill>
                  <a:schemeClr val="tx1"/>
                </a:solidFill>
                <a:effectLst/>
              </a:rPr>
              <a:t> S.A</a:t>
            </a:r>
            <a:r>
              <a:rPr lang="es-EC" sz="3200" dirty="0" smtClean="0">
                <a:solidFill>
                  <a:schemeClr val="tx1"/>
                </a:solidFill>
                <a:effectLst/>
              </a:rPr>
              <a:t>.</a:t>
            </a:r>
            <a:endParaRPr lang="es-EC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773005" y="2348880"/>
          <a:ext cx="7471403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Visio" r:id="rId3" imgW="5173774" imgH="1489493" progId="Visio.Drawing.11">
                  <p:embed/>
                </p:oleObj>
              </mc:Choice>
              <mc:Fallback>
                <p:oleObj name="Visio" r:id="rId3" imgW="5173774" imgH="148949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05" y="2348880"/>
                        <a:ext cx="7471403" cy="216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Elipse">
            <a:hlinkClick r:id="rId5" action="ppaction://hlinksldjump"/>
          </p:cNvPr>
          <p:cNvSpPr/>
          <p:nvPr/>
        </p:nvSpPr>
        <p:spPr>
          <a:xfrm>
            <a:off x="7164288" y="558924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49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427" grpId="0"/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 vert="horz" rtlCol="0" anchor="ctr">
            <a:normAutofit/>
          </a:bodyPr>
          <a:lstStyle/>
          <a:p>
            <a:r>
              <a:rPr lang="es-EC" sz="3600" cap="all" dirty="0" smtClean="0">
                <a:solidFill>
                  <a:schemeClr val="dk1"/>
                </a:solidFill>
              </a:rPr>
              <a:t>ESTUDIO DE MERCADO</a:t>
            </a:r>
            <a:endParaRPr lang="es-EC" sz="36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95536" y="2924944"/>
            <a:ext cx="8229600" cy="998984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SITUACIONAL</a:t>
            </a: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/>
              <a:pPr/>
              <a:t>50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539552" y="2276872"/>
            <a:ext cx="7988424" cy="1470025"/>
          </a:xfrm>
        </p:spPr>
        <p:txBody>
          <a:bodyPr/>
          <a:lstStyle/>
          <a:p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ESTUDIO FINANCIERO</a:t>
            </a:r>
          </a:p>
        </p:txBody>
      </p:sp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51" y="3645024"/>
            <a:ext cx="2215133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107" y="364502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effectLst/>
              </a:rPr>
              <a:t>PRESUPUESTO DE INVERSIÓN</a:t>
            </a:r>
            <a:endParaRPr lang="es-EC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720080"/>
          </a:xfrm>
        </p:spPr>
        <p:txBody>
          <a:bodyPr>
            <a:normAutofit/>
          </a:bodyPr>
          <a:lstStyle/>
          <a:p>
            <a:r>
              <a:rPr lang="es-EC" sz="2400" i="1" dirty="0" smtClean="0"/>
              <a:t>Gastos incurridos por constitución de la empresa.</a:t>
            </a:r>
            <a:endParaRPr lang="es-EC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75656" y="1844824"/>
          <a:ext cx="5842908" cy="4307362"/>
        </p:xfrm>
        <a:graphic>
          <a:graphicData uri="http://schemas.openxmlformats.org/drawingml/2006/table">
            <a:tbl>
              <a:tblPr/>
              <a:tblGrid>
                <a:gridCol w="4015975"/>
                <a:gridCol w="999360"/>
                <a:gridCol w="827573"/>
              </a:tblGrid>
              <a:tr h="759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Requisitos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Tiempo de tramitación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Costos por trámite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Aprobación de constitución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semana laborable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Aprobación de denominación en la Superintendencia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día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Aporte en número: apertura de Cuenta de Integración Capital en Banco (Capital mínimo US$800, 25% al inicio)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Escritura Pública de Constitución de Compañía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día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Publicación extracto (Valor mínimo)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día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Registro mercantil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horas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64,8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Obtención de patente municipal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día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SRI. Obtención RUC (Provisional)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hora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Inscripción Historia Laboral IESS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día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1.315,80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51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Activos requeridos.</a:t>
            </a:r>
            <a:endParaRPr lang="es-EC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91680" y="1700808"/>
          <a:ext cx="6408712" cy="38884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56847"/>
                <a:gridCol w="1657565"/>
                <a:gridCol w="1294300"/>
              </a:tblGrid>
              <a:tr h="3534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ACTIVOS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4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ACTIVOS FIJOS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86.128,25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Edificios y Construcciones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44.070,00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Maquinaria y Equipo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15.862,50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Vehículo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22.000,00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Muebles y Enseres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1.435,75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Equipos de computación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2.760,00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ACTIVOS INTANGIBLES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1.765,80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Investigación y estudio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450,00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Gastos de Constitución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1.315,80</a:t>
                      </a:r>
                      <a:endParaRPr lang="es-EC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34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INVERSIÓN TOTAL ACTIVOS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87.894,05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52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effectLst/>
              </a:rPr>
              <a:t>CAPITAL DE TRABAJO</a:t>
            </a:r>
            <a:endParaRPr lang="es-EC" sz="4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7" y="1412776"/>
          <a:ext cx="4032447" cy="4634981"/>
        </p:xfrm>
        <a:graphic>
          <a:graphicData uri="http://schemas.openxmlformats.org/drawingml/2006/table">
            <a:tbl>
              <a:tblPr/>
              <a:tblGrid>
                <a:gridCol w="2895844"/>
                <a:gridCol w="1136603"/>
              </a:tblGrid>
              <a:tr h="1383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OPERATIVOS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ALEVINES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4.753,60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BALANCEADO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12.489,96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MEDICAMENTOS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156,12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151,66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MADERA E INSUMOS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265,41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EMPAQUE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379,16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PERSONAL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32.288,22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PERSONAL ADMINISTRATIVO Y VENTAS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30.792,79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GASTOS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2" marR="1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81.276,93</a:t>
                      </a:r>
                      <a:endParaRPr lang="es-EC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s-EC" sz="1400" dirty="0"/>
                    </a:p>
                  </a:txBody>
                  <a:tcPr marL="16402" marR="1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788024" y="2708920"/>
          <a:ext cx="4176464" cy="1656184"/>
        </p:xfrm>
        <a:graphic>
          <a:graphicData uri="http://schemas.openxmlformats.org/drawingml/2006/table">
            <a:tbl>
              <a:tblPr/>
              <a:tblGrid>
                <a:gridCol w="2390491"/>
                <a:gridCol w="1065893"/>
                <a:gridCol w="293269"/>
                <a:gridCol w="426811"/>
              </a:tblGrid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 =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 =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kumimoji="0" lang="es-EC" sz="14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$13.565,10 </a:t>
                      </a:r>
                      <a:endParaRPr kumimoji="0" lang="es-EC" sz="14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4392488" y="234888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CAPITAL DE TRABAJO = (COSTO ANUAL/360) * N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mero de d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de desfase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53</a:t>
            </a:fld>
            <a:endParaRPr kumimoji="0" lang="en-US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6948264" y="2996952"/>
          <a:ext cx="136815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3" name="Equation" r:id="rId3" imgW="926698" imgH="393529" progId="Equation.3">
                  <p:embed/>
                </p:oleObj>
              </mc:Choice>
              <mc:Fallback>
                <p:oleObj name="Equation" r:id="rId3" imgW="926698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996952"/>
                        <a:ext cx="1368152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4016"/>
            <a:ext cx="7344816" cy="908720"/>
          </a:xfrm>
        </p:spPr>
        <p:txBody>
          <a:bodyPr>
            <a:normAutofit/>
          </a:bodyPr>
          <a:lstStyle/>
          <a:p>
            <a:r>
              <a:rPr lang="es-EC" sz="3200" dirty="0">
                <a:solidFill>
                  <a:schemeClr val="tx1"/>
                </a:solidFill>
                <a:effectLst/>
              </a:rPr>
              <a:t>ESTRUCTURA DE FINANCIAMIENTO</a:t>
            </a: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4294967295"/>
          </p:nvPr>
        </p:nvGraphicFramePr>
        <p:xfrm>
          <a:off x="251520" y="1412779"/>
          <a:ext cx="4968552" cy="4609348"/>
        </p:xfrm>
        <a:graphic>
          <a:graphicData uri="http://schemas.openxmlformats.org/drawingml/2006/table">
            <a:tbl>
              <a:tblPr/>
              <a:tblGrid>
                <a:gridCol w="2313455"/>
                <a:gridCol w="958038"/>
                <a:gridCol w="862300"/>
                <a:gridCol w="834759"/>
              </a:tblGrid>
              <a:tr h="4197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INVERSIÓN INICIAL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FUENTES DE FINANCIAMIENTO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1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PROPIO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BANCO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Edificios y Construcciones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44.070,00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44.070,00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Maquinaria y Equipo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15.862,50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15.862,50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Vehículo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22.000,00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22.000,00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1.435,75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1.435,75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Equipos de computación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2.760,00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2.760,00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 INTANGIBLES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Investigación y estudio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1.315,800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1.315,800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de Constitución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450,00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INVERSIONES FIJAS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87.894,05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24.265,80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63.628,55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16.608,87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13.565,10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13.565,10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Improvistos 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3.043,77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3.043,77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INVERSIÓN INICIAL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104.502,92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24.265,80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80.237,12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364088" y="1628800"/>
          <a:ext cx="3600400" cy="138109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23557"/>
                <a:gridCol w="1119168"/>
                <a:gridCol w="1057675"/>
              </a:tblGrid>
              <a:tr h="35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RECURSOS </a:t>
                      </a:r>
                      <a:endParaRPr lang="es-EC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MONTO </a:t>
                      </a:r>
                      <a:endParaRPr lang="es-EC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endParaRPr lang="es-EC" sz="16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PROPIOS</a:t>
                      </a:r>
                      <a:endParaRPr lang="es-EC" sz="16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24.265,80</a:t>
                      </a:r>
                      <a:endParaRPr lang="es-EC" sz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0,23</a:t>
                      </a:r>
                      <a:endParaRPr lang="es-EC" sz="12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DE TERCEROS</a:t>
                      </a:r>
                      <a:endParaRPr lang="es-EC" sz="16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80.237,80</a:t>
                      </a:r>
                      <a:endParaRPr lang="es-EC" sz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0,77</a:t>
                      </a:r>
                      <a:endParaRPr lang="es-EC" sz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450">
                <a:tc>
                  <a:txBody>
                    <a:bodyPr/>
                    <a:lstStyle/>
                    <a:p>
                      <a:endParaRPr lang="es-EC" sz="16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104.502,92</a:t>
                      </a:r>
                      <a:endParaRPr lang="es-EC" sz="12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C" sz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148064" y="3088559"/>
            <a:ext cx="3995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Entidad Financiera: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Banco del Pichincha 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Tipo de Cr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dito: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Comercial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Productivo 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Monto: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USD $</a:t>
            </a:r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80.237,80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Tasa de inter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s: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11.2%(fijo) 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Plazo: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a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209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0"/>
            <a:ext cx="620163" cy="571480"/>
          </a:xfrm>
        </p:spPr>
        <p:txBody>
          <a:bodyPr/>
          <a:lstStyle/>
          <a:p>
            <a:fld id="{364B5003-B4D0-429F-8FD1-5E1868E08807}" type="slidenum">
              <a:rPr lang="es-ES" smtClean="0"/>
              <a:pPr/>
              <a:t>55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179512" y="1916832"/>
            <a:ext cx="8820472" cy="1470025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ESTADO DE RESULTADOS PROYECTADO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611559" y="188640"/>
          <a:ext cx="7992888" cy="6489110"/>
        </p:xfrm>
        <a:graphic>
          <a:graphicData uri="http://schemas.openxmlformats.org/drawingml/2006/table">
            <a:tbl>
              <a:tblPr/>
              <a:tblGrid>
                <a:gridCol w="3456385"/>
                <a:gridCol w="787663"/>
                <a:gridCol w="701519"/>
                <a:gridCol w="738091"/>
                <a:gridCol w="701519"/>
                <a:gridCol w="738091"/>
                <a:gridCol w="869620"/>
              </a:tblGrid>
              <a:tr h="7200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DESCRIPCIÓN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1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116.019,90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126.010,80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136.567,80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147.583,80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158.936,40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 DE PRODUCCIÓN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98.579,00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107.068,00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116.038,00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125.398,00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135.044,00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 ALEVINES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26.620,45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51.097,56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50.760,28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51.328,47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52.513,77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53.999,68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 BALANCEADO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1.718,08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3.035,52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3.133,93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3.535,27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4.049,85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4.431,07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MEDICAMENTOS E INSUMOS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12.489,96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13836,4632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15.299,81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16862,8308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18.576,07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DE LA MANO DE OBRA DIRECTA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156,12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124,02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136,51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150,93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164,98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COSTOS DE FABRICACIÓN :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SERVICIOS BÁSICOS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151,66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168,01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185,66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204,49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224,38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MADERA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265,41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294,02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325,02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358,26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393,55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EMPAQUE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379,16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420,04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448,07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511,22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560,95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DE INFRAESTRUCTURA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8.814,00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7.051,20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5.640,96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4.512,77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3.610,21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2.888,17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DE MUEBLES Y ENSERES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143,58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129,22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116,3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104,67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94,2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84,78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DE  EQUIPOS Y   MAQUINARIA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1.586,25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1.427,63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1.284,86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1.156,38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1.040,74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936,66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DE VEHÍCULO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4.400,00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3.520,00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2.816,00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2.252,80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1.802,24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1.441,79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AMORTIZACIÓN DE GASTOS INVESTIGACIÓN        Y ESTUDIO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57,6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46,08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36,86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29,49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72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BRUTA EN VENTAS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-26.620,45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64.922,34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75.250,52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85.239,33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95.070,03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104.936,72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ADMINISTRACIÓN Y VENTAS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1.183,16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29.723,32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28.942,76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28.424,26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28.107,50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27.947,28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SUELDOS DE ADMINISTRACIÓN Y VENTAS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24.399,46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24.765,45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25.136,93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25.513,99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25.896,70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DE EQUIPO DE COMPUTO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613,33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408,89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272,59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181,73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121,15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DEPRECIACIÓN LOCAL COMERCIAL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4.500,00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3.600,00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2.880,00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2.304,00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1.843,20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6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AMORTIZACIÓN DE GASTOS DE CONSTITUCIÓN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263,16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210,53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168,42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134,74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107,79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86,23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IMPUESTOS Y PART.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(27.803,61)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35.199,02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46.307,76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56.815,07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66.962,53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76.989,44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FINANCIEROS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8.986,56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6.302,84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3.318,54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PARTICIPACIÓN LABORAL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(36.790,17)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28.896,19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42.989,22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56.815,07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66.962,53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76.989,44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15 % DE PARTICIPACIÓN LABORAL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(5.518,53)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4.334,43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6.448,38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8.522,26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10.044,38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11.548,42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IMPUESTO A LA RENTA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(31.271,64)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24.561,76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36.540,84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48.292,81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56.918,15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65.441,02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25 % DE IMPUESTO A LA RENTA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(7.817,91)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6.140,44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9.135,21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12.073,20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14.229,54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16.360,26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UTILIDAD NETA</a:t>
                      </a:r>
                    </a:p>
                  </a:txBody>
                  <a:tcPr marL="3172" marR="3172" marT="31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(23.453,73)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18.421,32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27.405,63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36.219,61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42.688,61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49.080,77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56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FLUJO DE CAJA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820471" cy="3193884"/>
        </p:xfrm>
        <a:graphic>
          <a:graphicData uri="http://schemas.openxmlformats.org/drawingml/2006/table">
            <a:tbl>
              <a:tblPr/>
              <a:tblGrid>
                <a:gridCol w="3078384"/>
                <a:gridCol w="820299"/>
                <a:gridCol w="862115"/>
                <a:gridCol w="862115"/>
                <a:gridCol w="862115"/>
                <a:gridCol w="778481"/>
                <a:gridCol w="778481"/>
                <a:gridCol w="778481"/>
              </a:tblGrid>
              <a:tr h="216024">
                <a:tc>
                  <a:txBody>
                    <a:bodyPr/>
                    <a:lstStyle/>
                    <a:p>
                      <a:endParaRPr lang="es-EC" sz="1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 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UTILIDAD EN OPERACIÓN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(27.803,61)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35.199,02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46.307,76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56.815,07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66.962,53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76.989,44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(-) INTERESES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8.986,56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6.302,84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3.318,54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UTILIDAD ANTES DE PARTICIPACIÓN LABORAL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(36.790,17)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28.896,19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42.989,22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56.815,07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66.962,53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76.989,44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15 % DE PARTICIPACIÓN LABORAL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(5.518,53)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4.334,43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6.448,38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8.522,26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10.044,38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11.548,42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UTILIDAD ANTES DE IMPUESTO A LA RENTA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(31.271,64)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24.561,76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36.540,84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48.292,81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56.918,15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65.441,02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25 % DE IMPUESTO A LA RENTA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(7.817,91)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6.140,44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9.135,21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12.073,20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14.229,54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16.360,26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UTILIDAD NETA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(23.453,73)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18.421,32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27.405,63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36.219,61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42.688,61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49.080,77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(+) DEPRECIACIONES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15.863,83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17.241,38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13.867,01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11.179,20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9.033,12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7.315,76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(+) AMORTIZACIONES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353,16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282,53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226,02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180,82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144,65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115,72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INVERSIÓN INICIAL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-104.502,92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PRÉSTAMO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80.237,12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(-) AMORTIZACIÓN DE LA DEUDA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(23.961,79)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(26.645,51)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(29.629,81)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(=) FLUJOS NETOS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(24.265,80)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(31.198,54)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9.299,71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11.868,85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47.579,63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51.866,39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56.512,25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57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tx1"/>
                </a:solidFill>
                <a:effectLst/>
              </a:rPr>
              <a:t>EVALUACIÓN FINANCIERA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368152"/>
          </a:xfrm>
        </p:spPr>
        <p:txBody>
          <a:bodyPr>
            <a:normAutofit/>
          </a:bodyPr>
          <a:lstStyle/>
          <a:p>
            <a:r>
              <a:rPr lang="es-EC" sz="2800" b="1" dirty="0"/>
              <a:t>Rendimiento Mínimo del Proyecto.</a:t>
            </a:r>
            <a:endParaRPr lang="es-EC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556792"/>
          <a:ext cx="82325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58</a:t>
            </a:fld>
            <a:endParaRPr kumimoji="0" lang="en-U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29969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Tasa Interna de Retorno. (</a:t>
            </a:r>
            <a:r>
              <a:rPr kumimoji="0" lang="es-EC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TIR</a:t>
            </a: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1763688" y="4149080"/>
          <a:ext cx="2088232" cy="29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8" name="Equation" r:id="rId8" imgW="888840" imgH="177480" progId="Equation.3">
                  <p:embed/>
                </p:oleObj>
              </mc:Choice>
              <mc:Fallback>
                <p:oleObj name="Equation" r:id="rId8" imgW="8888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149080"/>
                        <a:ext cx="2088232" cy="292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/>
        </p:nvSpPr>
        <p:spPr>
          <a:xfrm>
            <a:off x="4572000" y="4005064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Se acepta el proyecto </a:t>
            </a:r>
            <a:endParaRPr lang="es-EC" b="1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923928" y="429309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Título"/>
          <p:cNvSpPr txBox="1">
            <a:spLocks/>
          </p:cNvSpPr>
          <p:nvPr/>
        </p:nvSpPr>
        <p:spPr>
          <a:xfrm>
            <a:off x="323528" y="495029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 presente neto. (</a:t>
            </a:r>
            <a:r>
              <a:rPr kumimoji="0" lang="es-EC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VPN</a:t>
            </a: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1470025" y="6021288"/>
          <a:ext cx="18462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9" name="Equation" r:id="rId10" imgW="1079280" imgH="203040" progId="Equation.3">
                  <p:embed/>
                </p:oleObj>
              </mc:Choice>
              <mc:Fallback>
                <p:oleObj name="Equation" r:id="rId10" imgW="1079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6021288"/>
                        <a:ext cx="18462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19 Conector recto de flecha"/>
          <p:cNvCxnSpPr/>
          <p:nvPr/>
        </p:nvCxnSpPr>
        <p:spPr>
          <a:xfrm>
            <a:off x="3491880" y="6165304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4716016" y="6021288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FACTIBLE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  <p:bldP spid="5" grpId="0"/>
      <p:bldP spid="18" grpId="0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s-EC" b="1" dirty="0" smtClean="0"/>
              <a:t>Periodo de Recuperación de la inversión.</a:t>
            </a: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5102225" y="764704"/>
            <a:ext cx="4041775" cy="639762"/>
          </a:xfrm>
        </p:spPr>
        <p:txBody>
          <a:bodyPr/>
          <a:lstStyle/>
          <a:p>
            <a:r>
              <a:rPr lang="es-EC" b="1" dirty="0" smtClean="0"/>
              <a:t>Relación Beneficio / Costo.</a:t>
            </a:r>
            <a:endParaRPr lang="es-EC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5410961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Quinto a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y aproximadamente  5 meses, se recupera la inversión.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794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40152" y="1772816"/>
          <a:ext cx="1651124" cy="49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4" name="Equation" r:id="rId3" imgW="1435100" imgH="431800" progId="Equation.3">
                  <p:embed/>
                </p:oleObj>
              </mc:Choice>
              <mc:Fallback>
                <p:oleObj name="Equation" r:id="rId3" imgW="1435100" imgH="431800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772816"/>
                        <a:ext cx="1651124" cy="496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59</a:t>
            </a:fld>
            <a:endParaRPr kumimoji="0" lang="en-US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683568" y="1340768"/>
          <a:ext cx="4248473" cy="3023217"/>
        </p:xfrm>
        <a:graphic>
          <a:graphicData uri="http://schemas.openxmlformats.org/drawingml/2006/table">
            <a:tbl>
              <a:tblPr/>
              <a:tblGrid>
                <a:gridCol w="580879"/>
                <a:gridCol w="1138862"/>
                <a:gridCol w="1202462"/>
                <a:gridCol w="1326270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FLUJOS NETOS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VALOR PRESENTE NETO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FLUJOS ACUMULADOS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9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24.265,80</a:t>
                      </a:r>
                      <a:endParaRPr lang="es-EC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(31.198,54)</a:t>
                      </a:r>
                      <a:endParaRPr lang="es-EC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(26.439,44)</a:t>
                      </a:r>
                      <a:endParaRPr lang="es-EC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(26.439,44)</a:t>
                      </a:r>
                      <a:endParaRPr lang="es-EC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9.299,71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6.678,91</a:t>
                      </a:r>
                      <a:endParaRPr lang="es-EC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(19.760,54)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11.868,85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7.223,75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(12.536,79)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47.579,63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24.541,04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12.004,25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51.866,39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22.671,28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34.675,53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56.512,25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20.933,92</a:t>
                      </a:r>
                      <a:endParaRPr lang="es-EC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55.609,45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7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7958" name="Object 22"/>
          <p:cNvGraphicFramePr>
            <a:graphicFrameLocks noChangeAspect="1"/>
          </p:cNvGraphicFramePr>
          <p:nvPr/>
        </p:nvGraphicFramePr>
        <p:xfrm>
          <a:off x="899592" y="4437112"/>
          <a:ext cx="274939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5" name="Equation" r:id="rId5" imgW="2273300" imgH="419100" progId="Equation.3">
                  <p:embed/>
                </p:oleObj>
              </mc:Choice>
              <mc:Fallback>
                <p:oleObj name="Equation" r:id="rId5" imgW="2273300" imgH="4191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274939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7960" name="Object 24"/>
          <p:cNvGraphicFramePr>
            <a:graphicFrameLocks noChangeAspect="1"/>
          </p:cNvGraphicFramePr>
          <p:nvPr/>
        </p:nvGraphicFramePr>
        <p:xfrm>
          <a:off x="1259632" y="4941168"/>
          <a:ext cx="1008112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6" name="Equation" r:id="rId7" imgW="660113" imgH="177723" progId="Equation.3">
                  <p:embed/>
                </p:oleObj>
              </mc:Choice>
              <mc:Fallback>
                <p:oleObj name="Equation" r:id="rId7" imgW="660113" imgH="177723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941168"/>
                        <a:ext cx="1008112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2" name="Rectangle 26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79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7963" name="Object 27"/>
          <p:cNvGraphicFramePr>
            <a:graphicFrameLocks noChangeAspect="1"/>
          </p:cNvGraphicFramePr>
          <p:nvPr/>
        </p:nvGraphicFramePr>
        <p:xfrm>
          <a:off x="6156176" y="2780928"/>
          <a:ext cx="202931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7" name="Equation" r:id="rId9" imgW="1485900" imgH="419100" progId="Equation.3">
                  <p:embed/>
                </p:oleObj>
              </mc:Choice>
              <mc:Fallback>
                <p:oleObj name="Equation" r:id="rId9" imgW="1485900" imgH="4191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780928"/>
                        <a:ext cx="2029316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7" grpId="0" build="p" autoUpdateAnimBg="0" advAuto="0"/>
      <p:bldP spid="12" grpId="0" autoUpdateAnimBg="0"/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980728"/>
          <a:ext cx="7128792" cy="5185039"/>
        </p:xfrm>
        <a:graphic>
          <a:graphicData uri="http://schemas.openxmlformats.org/drawingml/2006/table">
            <a:tbl>
              <a:tblPr/>
              <a:tblGrid>
                <a:gridCol w="470990"/>
                <a:gridCol w="5821919"/>
                <a:gridCol w="835883"/>
              </a:tblGrid>
              <a:tr h="21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Ord.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Variable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Impacto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AMENAZAS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Aumento de la inflación e inestabilidad de los precios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Medio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Ingresos de migrantes han disminuido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Medio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Ligero incremento en la deuda externa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Bajo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OPORTUNIDADES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Aumento del PIB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Bajo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Tasa de interés se han mantenido, lo prestamos no se han encarecido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Alto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Balanza Comercial positiva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Bajo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Presupuesto del Estado ha aumentado</a:t>
                      </a: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significando mayor inversión del gobierno en infraestructura vial, salud, educación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Medio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Incremento en los ingresos provenientes de impuestos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Bajo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Incremento del índice de empleo por ende población tiene ingresos económicos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Alto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La educación a futuro promete avances significativos en la calidad de enseñanza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Medio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Alta conciencia de</a:t>
                      </a:r>
                      <a:r>
                        <a:rPr lang="es-EC" sz="1200" baseline="0" dirty="0" smtClean="0">
                          <a:latin typeface="Arial"/>
                          <a:ea typeface="Calibri"/>
                          <a:cs typeface="Times New Roman"/>
                        </a:rPr>
                        <a:t> las personas para nutrirse bien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Alto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4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Aprovechamiento de tecnologías de comunicación e Internet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Medio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Aprovechamiento de tecnologías </a:t>
                      </a: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especializadas para la producción  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Alto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 vert="horz" rtlCol="0" anchor="ctr">
            <a:normAutofit/>
          </a:bodyPr>
          <a:lstStyle/>
          <a:p>
            <a:r>
              <a:rPr lang="es-EC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ANÁLISIS MACROAMBIENTE</a:t>
            </a:r>
            <a:endParaRPr lang="es-EC" sz="36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Punto de equilibrio.</a:t>
            </a:r>
            <a:endParaRPr lang="es-EC" dirty="0">
              <a:solidFill>
                <a:schemeClr val="tx1"/>
              </a:solidFill>
              <a:effectLst/>
            </a:endParaRP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1711325" y="1412776"/>
          <a:ext cx="19065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Equation" r:id="rId3" imgW="1371600" imgH="609600" progId="Equation.3">
                  <p:embed/>
                </p:oleObj>
              </mc:Choice>
              <mc:Fallback>
                <p:oleObj name="Equation" r:id="rId3" imgW="1371600" imgH="609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1412776"/>
                        <a:ext cx="1906588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1835695" y="2420888"/>
          <a:ext cx="205737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7" name="Equation" r:id="rId5" imgW="1143000" imgH="203200" progId="Equation.3">
                  <p:embed/>
                </p:oleObj>
              </mc:Choice>
              <mc:Fallback>
                <p:oleObj name="Equation" r:id="rId5" imgW="1143000" imgH="203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5" y="2420888"/>
                        <a:ext cx="205737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4572000" y="1412776"/>
          <a:ext cx="1800200" cy="565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8" name="Equation" r:id="rId7" imgW="1333500" imgH="419100" progId="Equation.3">
                  <p:embed/>
                </p:oleObj>
              </mc:Choice>
              <mc:Fallback>
                <p:oleObj name="Equation" r:id="rId7" imgW="1333500" imgH="4191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776"/>
                        <a:ext cx="1800200" cy="565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4716016" y="2420888"/>
          <a:ext cx="152588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9" name="Equation" r:id="rId9" imgW="850531" imgH="203112" progId="Equation.3">
                  <p:embed/>
                </p:oleObj>
              </mc:Choice>
              <mc:Fallback>
                <p:oleObj name="Equation" r:id="rId9" imgW="850531" imgH="203112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420888"/>
                        <a:ext cx="1525884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14 Imagen"/>
          <p:cNvPicPr/>
          <p:nvPr/>
        </p:nvPicPr>
        <p:blipFill>
          <a:blip r:embed="rId11" cstate="print"/>
          <a:srcRect t="6478" b="9312"/>
          <a:stretch>
            <a:fillRect/>
          </a:stretch>
        </p:blipFill>
        <p:spPr bwMode="auto">
          <a:xfrm>
            <a:off x="2123728" y="2996952"/>
            <a:ext cx="51125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60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2274" grpId="0"/>
      <p:bldP spid="182276" grpId="0"/>
      <p:bldP spid="182278" grpId="0"/>
      <p:bldP spid="182280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Análisis de sensibilidad.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3844808"/>
          <a:ext cx="5876051" cy="2464512"/>
        </p:xfrm>
        <a:graphic>
          <a:graphicData uri="http://schemas.openxmlformats.org/drawingml/2006/table">
            <a:tbl>
              <a:tblPr/>
              <a:tblGrid>
                <a:gridCol w="1605293"/>
                <a:gridCol w="1429497"/>
                <a:gridCol w="1420245"/>
                <a:gridCol w="1421016"/>
              </a:tblGrid>
              <a:tr h="61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ESCENARIO PESIMISTA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ESCENARIO ESPERADO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ESCENARIO OPTIMISTA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VAN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8.786,14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31.343,65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49.980,18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TIR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22.50%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33.33%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41.55%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PERIODO RECUPERACIÓN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6 años y 8 meses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5 años y  5 meses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 años y 3 meses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COSTO / BENEFICIO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$ 0.37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$ 1.30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$2,06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7164288" y="558924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61</a:t>
            </a:fld>
            <a:endParaRPr kumimoji="0"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51720" y="1124744"/>
          <a:ext cx="3456384" cy="2285985"/>
        </p:xfrm>
        <a:graphic>
          <a:graphicData uri="http://schemas.openxmlformats.org/drawingml/2006/table">
            <a:tbl>
              <a:tblPr/>
              <a:tblGrid>
                <a:gridCol w="572135"/>
                <a:gridCol w="1372081"/>
                <a:gridCol w="1512168"/>
              </a:tblGrid>
              <a:tr h="2468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latin typeface="Calibri"/>
                          <a:ea typeface="Calibri"/>
                          <a:cs typeface="Times New Roman"/>
                        </a:rPr>
                        <a:t>DEMANDA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AÑO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OBJETIVO PESIMISTA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OBJETIVO OPTIMISTA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6.825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8.341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7.412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9.060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8.033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9.819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8.681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10.611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9.349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11.427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5003-B4D0-429F-8FD1-5E1868E08807}" type="slidenum">
              <a:rPr lang="es-ES" smtClean="0"/>
              <a:pPr/>
              <a:t>62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467544" y="1988840"/>
            <a:ext cx="7772400" cy="1470025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CONCLUSIONES Y RECOMENDACIONES.</a:t>
            </a:r>
            <a:endParaRPr lang="es-EC" sz="4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effectLst/>
              </a:rPr>
              <a:t>CONCLUSIONES</a:t>
            </a:r>
            <a:r>
              <a:rPr lang="es-EC" sz="4000" dirty="0" smtClean="0"/>
              <a:t> 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lvl="0"/>
            <a:r>
              <a:rPr lang="es-EC" sz="2800" dirty="0" smtClean="0"/>
              <a:t>Existe una demanda insatisfecha de trucha ahumada para los cantones Quito, Rumiñahui y Mejía.</a:t>
            </a:r>
          </a:p>
          <a:p>
            <a:pPr lvl="0"/>
            <a:r>
              <a:rPr lang="es-EC" sz="2800" dirty="0" smtClean="0"/>
              <a:t>El mínimo de socios para el proyecto deben ser de 5 personas con una aportación de $ 5.000 cada socio.</a:t>
            </a:r>
          </a:p>
          <a:p>
            <a:pPr lvl="0"/>
            <a:r>
              <a:rPr lang="es-EC" sz="2800" dirty="0" smtClean="0"/>
              <a:t>El proyecto es factible. Debido a que la </a:t>
            </a:r>
            <a:r>
              <a:rPr lang="es-EC" sz="2800" dirty="0" err="1" smtClean="0"/>
              <a:t>TIR</a:t>
            </a:r>
            <a:r>
              <a:rPr lang="es-EC" sz="2800" dirty="0" smtClean="0"/>
              <a:t> es mayor al rendimiento mínimo esperado. Calculado el VAN se recupera la inversión. </a:t>
            </a:r>
          </a:p>
          <a:p>
            <a:pPr>
              <a:buNone/>
            </a:pPr>
            <a:endParaRPr lang="es-EC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63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RECOMENDACIONES.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 smtClean="0"/>
              <a:t>Aprovechar la capacidad productiva para satisfacer la demanda insatisfecha existente.</a:t>
            </a:r>
          </a:p>
          <a:p>
            <a:pPr lvl="0"/>
            <a:r>
              <a:rPr lang="es-EC" dirty="0" smtClean="0"/>
              <a:t>Buscar inversionista para poner en marcha el proyecto.</a:t>
            </a:r>
          </a:p>
          <a:p>
            <a:pPr lvl="0"/>
            <a:r>
              <a:rPr lang="es-EC" dirty="0" smtClean="0"/>
              <a:t>Poner en marcha en el futuro inmediato el proyecto.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64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1.gstatic.com/images?q=tbn:ANd9GcSfGs7r-0qb-G_wlI4sdCIWoNl3itwgpozyaOG-aAB8HT3dpOQ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8439"/>
            <a:ext cx="6264696" cy="416887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883250"/>
          </a:xfrm>
        </p:spPr>
        <p:txBody>
          <a:bodyPr>
            <a:normAutofit/>
          </a:bodyPr>
          <a:lstStyle/>
          <a:p>
            <a:r>
              <a:rPr lang="es-EC" sz="4400" dirty="0" smtClean="0"/>
              <a:t>Clientes: </a:t>
            </a:r>
            <a:endParaRPr lang="es-EC" sz="4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79512" y="1700808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6515100" cy="986368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</a:rPr>
              <a:t>Proveedores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1052734"/>
          <a:ext cx="7632849" cy="547260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20280"/>
                <a:gridCol w="3789256"/>
                <a:gridCol w="1323313"/>
              </a:tblGrid>
              <a:tr h="316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Alevines</a:t>
                      </a:r>
                      <a:endParaRPr lang="es-EC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Proveedor</a:t>
                      </a:r>
                      <a:endParaRPr lang="es-EC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Desempeño en el mercado</a:t>
                      </a:r>
                      <a:endParaRPr lang="es-EC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Variable</a:t>
                      </a:r>
                      <a:endParaRPr lang="es-EC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4183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Piscícola Franklin </a:t>
                      </a:r>
                      <a:r>
                        <a:rPr lang="es-EC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Arcos </a:t>
                      </a: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 </a:t>
                      </a:r>
                      <a:r>
                        <a:rPr lang="es-EC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Asociados </a:t>
                      </a: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C.A.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Buen producto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6714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Variedad de productos y marcas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616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Piscícola San Benjamín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Tiempo de entrega no es inmediata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Amenaza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38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ACUIMAGG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Facilidad de crédito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3703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MAGAP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Buen producto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316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Precios accesibles y convenientes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 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316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Balanceado</a:t>
                      </a:r>
                      <a:endParaRPr lang="es-EC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AGRIPAC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Variedad de marcas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316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EXPALSA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Buenos productos y variedad.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6336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Agroquival</a:t>
                      </a: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S.A.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Variedad de productos y precios convenientes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  <a:tr h="316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Cercanía de mercado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Oportunidad</a:t>
                      </a:r>
                      <a:endParaRPr lang="es-EC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8" marR="66208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  <a:effectLst/>
              </a:rPr>
              <a:t>Competencia</a:t>
            </a:r>
            <a:endParaRPr lang="es-EC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es-EC" b="1" dirty="0"/>
              <a:t>La competencia directa.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99592" y="2492896"/>
          <a:ext cx="7632847" cy="26642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96344"/>
                <a:gridCol w="2736304"/>
                <a:gridCol w="1800199"/>
              </a:tblGrid>
              <a:tr h="82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/>
                        <a:t>Competencia directa</a:t>
                      </a:r>
                      <a:endParaRPr lang="es-EC" sz="1400" b="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/>
                        <a:t>Ventajas /  Desventajas </a:t>
                      </a:r>
                      <a:endParaRPr lang="es-EC" sz="1400" b="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/>
                        <a:t>Variable</a:t>
                      </a:r>
                      <a:endParaRPr lang="es-EC" sz="1400" b="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40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/>
                        <a:t>EXCOMPISCIS</a:t>
                      </a:r>
                      <a:r>
                        <a:rPr lang="es-EC" sz="1800" dirty="0"/>
                        <a:t> </a:t>
                      </a:r>
                      <a:r>
                        <a:rPr lang="es-EC" sz="1800" dirty="0" err="1"/>
                        <a:t>MALFI</a:t>
                      </a:r>
                      <a:r>
                        <a:rPr lang="es-EC" sz="1800" dirty="0"/>
                        <a:t> Cía. </a:t>
                      </a:r>
                      <a:r>
                        <a:rPr lang="es-EC" sz="1800" dirty="0" err="1" smtClean="0"/>
                        <a:t>Ltda</a:t>
                      </a:r>
                      <a:endParaRPr lang="es-EC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/>
                        <a:t> </a:t>
                      </a:r>
                      <a:r>
                        <a:rPr lang="es-EC" sz="1800" dirty="0"/>
                        <a:t>“</a:t>
                      </a:r>
                      <a:r>
                        <a:rPr lang="es-EC" sz="1800" dirty="0" err="1" smtClean="0"/>
                        <a:t>Ecuatrucha</a:t>
                      </a:r>
                      <a:r>
                        <a:rPr lang="es-EC" sz="1800" dirty="0" smtClean="0"/>
                        <a:t>”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Marca reconocida en el mercado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Amenaza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27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Producto de calidad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Amenaza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8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2_Tema8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1954</TotalTime>
  <Words>3522</Words>
  <Application>Microsoft Office PowerPoint</Application>
  <PresentationFormat>Presentación en pantalla (4:3)</PresentationFormat>
  <Paragraphs>1887</Paragraphs>
  <Slides>64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64</vt:i4>
      </vt:variant>
    </vt:vector>
  </HeadingPairs>
  <TitlesOfParts>
    <vt:vector size="71" baseType="lpstr">
      <vt:lpstr>Tema2</vt:lpstr>
      <vt:lpstr>Tema8</vt:lpstr>
      <vt:lpstr>2_Tema8</vt:lpstr>
      <vt:lpstr>Tema1</vt:lpstr>
      <vt:lpstr>CorelDRAW</vt:lpstr>
      <vt:lpstr>Equation</vt:lpstr>
      <vt:lpstr>Visio</vt:lpstr>
      <vt:lpstr>ESCUELA POLITÉCNICA DEL EJÉRCITO  </vt:lpstr>
      <vt:lpstr>ANTECEDENTES</vt:lpstr>
      <vt:lpstr>CARACTERIZACIÓN DEL PRODUCTO</vt:lpstr>
      <vt:lpstr>Presentación de PowerPoint</vt:lpstr>
      <vt:lpstr>ESTUDIO DE MERCADO</vt:lpstr>
      <vt:lpstr>ANÁLISIS MACROAMBIENTE</vt:lpstr>
      <vt:lpstr>Clientes: </vt:lpstr>
      <vt:lpstr>Proveedores</vt:lpstr>
      <vt:lpstr>Competencia</vt:lpstr>
      <vt:lpstr>Competencia</vt:lpstr>
      <vt:lpstr>Presentación de PowerPoint</vt:lpstr>
      <vt:lpstr>Investigación de mercados</vt:lpstr>
      <vt:lpstr>Tamaño del mercado </vt:lpstr>
      <vt:lpstr>Mercado de referencia.</vt:lpstr>
      <vt:lpstr>Tamaño de la muestra </vt:lpstr>
      <vt:lpstr>Presentación de PowerPoint</vt:lpstr>
      <vt:lpstr>LEVANTAMIENTO DE LA INFORMACIÓN</vt:lpstr>
      <vt:lpstr>Cuadro general de resultados en gráficos.</vt:lpstr>
      <vt:lpstr>Presentación de PowerPoint</vt:lpstr>
      <vt:lpstr>Presentación de PowerPoint</vt:lpstr>
      <vt:lpstr>Presentación de PowerPoint</vt:lpstr>
      <vt:lpstr>Identificación de mercados meta.</vt:lpstr>
      <vt:lpstr>Población del cantón Quito, Rumiñahui y Mejia, hombres y mujeres entre rango de edades de 25 a 36 años. </vt:lpstr>
      <vt:lpstr>12% de las familias consumen trucha ahumada. </vt:lpstr>
      <vt:lpstr>PROYECCIÓN DE LA DEMANDA</vt:lpstr>
      <vt:lpstr>ANÁLISIS DE LA OFERTA</vt:lpstr>
      <vt:lpstr>PROYECCIÓN  DE LA OFERTA</vt:lpstr>
      <vt:lpstr>Estimación de la demanda insatisfecha.   (En toneladas anuales)</vt:lpstr>
      <vt:lpstr>ESTUDIO TÉCNICO.</vt:lpstr>
      <vt:lpstr>LOCALIZACIÓN DEL PROYECTO.</vt:lpstr>
      <vt:lpstr>Microlocalización.</vt:lpstr>
      <vt:lpstr>Presentación de PowerPoint</vt:lpstr>
      <vt:lpstr>Plano de implementación. Sector Puichig, en la ciudad de Machachi.</vt:lpstr>
      <vt:lpstr>Plano de implementación del lote No. 40 en la Cooperativa Agropecuaria Puichig, en la ciudad de Machachi</vt:lpstr>
      <vt:lpstr>INGENIERÍA DEL PROYECTO.</vt:lpstr>
      <vt:lpstr>Presentación de PowerPoint</vt:lpstr>
      <vt:lpstr>Grafico No.04.04 Proceso faenamiento y ahumado</vt:lpstr>
      <vt:lpstr>Distribución de las instalaciones</vt:lpstr>
      <vt:lpstr>Distribución área administrativa, planta de procesamiento, almacenamiento y cuarto frío</vt:lpstr>
      <vt:lpstr>Distribución piscinas</vt:lpstr>
      <vt:lpstr>Demanda a satisfacer</vt:lpstr>
      <vt:lpstr>PLAN DE VENTAS</vt:lpstr>
      <vt:lpstr>PLAN DE PRODUCCIÓN </vt:lpstr>
      <vt:lpstr>ESTIMACIÓN DE TRUCHAS ENTERAS A SER COSECHADAS</vt:lpstr>
      <vt:lpstr>Presentación de PowerPoint</vt:lpstr>
      <vt:lpstr>Presentación de PowerPoint</vt:lpstr>
      <vt:lpstr>VISIÓN 2016 </vt:lpstr>
      <vt:lpstr>VALORES</vt:lpstr>
      <vt:lpstr>ORGANIGRAMA ESTRUCTURAL DE LA EMPRESA FRESH THOUT S.A.</vt:lpstr>
      <vt:lpstr>ESTUDIO FINANCIERO</vt:lpstr>
      <vt:lpstr>PRESUPUESTO DE INVERSIÓN</vt:lpstr>
      <vt:lpstr>Activos requeridos.</vt:lpstr>
      <vt:lpstr>CAPITAL DE TRABAJO</vt:lpstr>
      <vt:lpstr>ESTRUCTURA DE FINANCIAMIENTO</vt:lpstr>
      <vt:lpstr>ESTADO DE RESULTADOS PROYECTADO </vt:lpstr>
      <vt:lpstr>Presentación de PowerPoint</vt:lpstr>
      <vt:lpstr>FLUJO DE CAJA</vt:lpstr>
      <vt:lpstr>EVALUACIÓN FINANCIERA</vt:lpstr>
      <vt:lpstr>Presentación de PowerPoint</vt:lpstr>
      <vt:lpstr>Punto de equilibrio.</vt:lpstr>
      <vt:lpstr>Análisis de sensibilidad.</vt:lpstr>
      <vt:lpstr>CONCLUSIONES Y RECOMENDACIONES.</vt:lpstr>
      <vt:lpstr>CONCLUSIONES </vt:lpstr>
      <vt:lpstr>RECOMENDACIONES.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Edwin</dc:creator>
  <cp:lastModifiedBy>Edwin</cp:lastModifiedBy>
  <cp:revision>453</cp:revision>
  <dcterms:created xsi:type="dcterms:W3CDTF">2013-04-04T02:01:34Z</dcterms:created>
  <dcterms:modified xsi:type="dcterms:W3CDTF">2013-05-10T22:15:19Z</dcterms:modified>
</cp:coreProperties>
</file>