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895" r:id="rId1"/>
  </p:sldMasterIdLst>
  <p:handoutMasterIdLst>
    <p:handoutMasterId r:id="rId38"/>
  </p:handoutMasterIdLst>
  <p:sldIdLst>
    <p:sldId id="258" r:id="rId2"/>
    <p:sldId id="266" r:id="rId3"/>
    <p:sldId id="259" r:id="rId4"/>
    <p:sldId id="269" r:id="rId5"/>
    <p:sldId id="260" r:id="rId6"/>
    <p:sldId id="261" r:id="rId7"/>
    <p:sldId id="265" r:id="rId8"/>
    <p:sldId id="328" r:id="rId9"/>
    <p:sldId id="329" r:id="rId10"/>
    <p:sldId id="264" r:id="rId11"/>
    <p:sldId id="270" r:id="rId12"/>
    <p:sldId id="272" r:id="rId13"/>
    <p:sldId id="274" r:id="rId14"/>
    <p:sldId id="279" r:id="rId15"/>
    <p:sldId id="276" r:id="rId16"/>
    <p:sldId id="277" r:id="rId17"/>
    <p:sldId id="322" r:id="rId18"/>
    <p:sldId id="285" r:id="rId19"/>
    <p:sldId id="289" r:id="rId20"/>
    <p:sldId id="290" r:id="rId21"/>
    <p:sldId id="291" r:id="rId22"/>
    <p:sldId id="292" r:id="rId23"/>
    <p:sldId id="336" r:id="rId24"/>
    <p:sldId id="294" r:id="rId25"/>
    <p:sldId id="295" r:id="rId26"/>
    <p:sldId id="341" r:id="rId27"/>
    <p:sldId id="340" r:id="rId28"/>
    <p:sldId id="342" r:id="rId29"/>
    <p:sldId id="343" r:id="rId30"/>
    <p:sldId id="302" r:id="rId31"/>
    <p:sldId id="345" r:id="rId32"/>
    <p:sldId id="346" r:id="rId33"/>
    <p:sldId id="347" r:id="rId34"/>
    <p:sldId id="348" r:id="rId35"/>
    <p:sldId id="349" r:id="rId36"/>
    <p:sldId id="350" r:id="rId37"/>
  </p:sldIdLst>
  <p:sldSz cx="9144000" cy="6858000" type="screen4x3"/>
  <p:notesSz cx="6870700" cy="965358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D4F892"/>
    <a:srgbClr val="FF66FF"/>
    <a:srgbClr val="6699FF"/>
    <a:srgbClr val="BFF55D"/>
    <a:srgbClr val="8E84BA"/>
    <a:srgbClr val="333399"/>
    <a:srgbClr val="E7710F"/>
    <a:srgbClr val="537303"/>
    <a:srgbClr val="096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9" autoAdjust="0"/>
    <p:restoredTop sz="94595" autoAdjust="0"/>
  </p:normalViewPr>
  <p:slideViewPr>
    <p:cSldViewPr>
      <p:cViewPr>
        <p:scale>
          <a:sx n="75" d="100"/>
          <a:sy n="75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arol\Desktop\TESIS%20CON%20OMAR%20SAMANIEGO\ENCUESTA\ENCUESTA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arol\Desktop\TESIS%20CON%20OMAR%20SAMANIEGO\ENCUESTA\ENCUESTA2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'Cliente interno Tabul.'!$C$48</c:f>
              <c:strCache>
                <c:ptCount val="1"/>
                <c:pt idx="0">
                  <c:v>Años</c:v>
                </c:pt>
              </c:strCache>
            </c:strRef>
          </c:tx>
          <c:spPr>
            <a:solidFill>
              <a:srgbClr val="0965A3"/>
            </a:solidFill>
          </c:spPr>
          <c:invertIfNegative val="0"/>
          <c:cat>
            <c:strRef>
              <c:f>'Cliente interno Tabul.'!$B$49:$B$53</c:f>
              <c:strCache>
                <c:ptCount val="5"/>
                <c:pt idx="0">
                  <c:v>Siempre</c:v>
                </c:pt>
                <c:pt idx="1">
                  <c:v>Casi Siempre</c:v>
                </c:pt>
                <c:pt idx="2">
                  <c:v>Poco</c:v>
                </c:pt>
                <c:pt idx="3">
                  <c:v>Casi Nunca</c:v>
                </c:pt>
                <c:pt idx="4">
                  <c:v>Nunca</c:v>
                </c:pt>
              </c:strCache>
            </c:strRef>
          </c:cat>
          <c:val>
            <c:numRef>
              <c:f>'Cliente interno Tabul.'!$D$49:$D$53</c:f>
              <c:numCache>
                <c:formatCode>0%</c:formatCode>
                <c:ptCount val="5"/>
                <c:pt idx="0">
                  <c:v>0.25</c:v>
                </c:pt>
                <c:pt idx="1">
                  <c:v>0.125</c:v>
                </c:pt>
                <c:pt idx="2">
                  <c:v>0.62500000000001465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9139072"/>
        <c:axId val="30830976"/>
      </c:barChart>
      <c:catAx>
        <c:axId val="691390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s-EC"/>
            </a:pPr>
            <a:endParaRPr lang="es-MX"/>
          </a:p>
        </c:txPr>
        <c:crossAx val="30830976"/>
        <c:crosses val="autoZero"/>
        <c:auto val="1"/>
        <c:lblAlgn val="ctr"/>
        <c:lblOffset val="100"/>
        <c:noMultiLvlLbl val="0"/>
      </c:catAx>
      <c:valAx>
        <c:axId val="308309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691390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'Cliente interno Tabul.'!$C$48</c:f>
              <c:strCache>
                <c:ptCount val="1"/>
                <c:pt idx="0">
                  <c:v>Años</c:v>
                </c:pt>
              </c:strCache>
            </c:strRef>
          </c:tx>
          <c:spPr>
            <a:solidFill>
              <a:srgbClr val="537303"/>
            </a:solidFill>
          </c:spPr>
          <c:invertIfNegative val="0"/>
          <c:cat>
            <c:strRef>
              <c:f>'Cliente interno Tabul.'!$B$60:$B$64</c:f>
              <c:strCache>
                <c:ptCount val="5"/>
                <c:pt idx="0">
                  <c:v>Siempre</c:v>
                </c:pt>
                <c:pt idx="1">
                  <c:v>Casi Siempre</c:v>
                </c:pt>
                <c:pt idx="2">
                  <c:v>Poco</c:v>
                </c:pt>
                <c:pt idx="3">
                  <c:v>Casi Nunca</c:v>
                </c:pt>
                <c:pt idx="4">
                  <c:v>Nunca</c:v>
                </c:pt>
              </c:strCache>
            </c:strRef>
          </c:cat>
          <c:val>
            <c:numRef>
              <c:f>'Cliente interno Tabul.'!$D$60:$D$64</c:f>
              <c:numCache>
                <c:formatCode>0%</c:formatCode>
                <c:ptCount val="5"/>
                <c:pt idx="0">
                  <c:v>0.125</c:v>
                </c:pt>
                <c:pt idx="1">
                  <c:v>0</c:v>
                </c:pt>
                <c:pt idx="2">
                  <c:v>0.37500000000000488</c:v>
                </c:pt>
                <c:pt idx="3">
                  <c:v>0.37500000000000488</c:v>
                </c:pt>
                <c:pt idx="4">
                  <c:v>0.125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945280"/>
        <c:axId val="30946816"/>
      </c:barChart>
      <c:catAx>
        <c:axId val="309452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30946816"/>
        <c:crosses val="autoZero"/>
        <c:auto val="1"/>
        <c:lblAlgn val="ctr"/>
        <c:lblOffset val="100"/>
        <c:noMultiLvlLbl val="0"/>
      </c:catAx>
      <c:valAx>
        <c:axId val="309468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309452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F0EB4E-6917-46CA-99B0-F18D67382A5C}" type="doc">
      <dgm:prSet loTypeId="urn:microsoft.com/office/officeart/2005/8/layout/pList2#1" loCatId="list" qsTypeId="urn:microsoft.com/office/officeart/2005/8/quickstyle/simple2" qsCatId="simple" csTypeId="urn:microsoft.com/office/officeart/2005/8/colors/accent0_1" csCatId="mainScheme" phldr="1"/>
      <dgm:spPr/>
    </dgm:pt>
    <dgm:pt modelId="{1C03A371-D2DE-4F29-A0C7-F5D27DFA605F}">
      <dgm:prSet phldrT="[Texto]"/>
      <dgm:spPr>
        <a:solidFill>
          <a:srgbClr val="333399"/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Apoyo al socio</a:t>
          </a:r>
          <a:endParaRPr lang="es-MX" dirty="0">
            <a:solidFill>
              <a:schemeClr val="bg1"/>
            </a:solidFill>
          </a:endParaRPr>
        </a:p>
      </dgm:t>
    </dgm:pt>
    <dgm:pt modelId="{2CDE06CB-36FE-472F-B06D-2289292250AA}" type="parTrans" cxnId="{6D568B2D-78BC-4ED4-B3F1-C1B1E6F9C9DB}">
      <dgm:prSet/>
      <dgm:spPr/>
      <dgm:t>
        <a:bodyPr/>
        <a:lstStyle/>
        <a:p>
          <a:endParaRPr lang="es-MX"/>
        </a:p>
      </dgm:t>
    </dgm:pt>
    <dgm:pt modelId="{0522E8AD-5ECF-4670-A059-3D87148AF087}" type="sibTrans" cxnId="{6D568B2D-78BC-4ED4-B3F1-C1B1E6F9C9DB}">
      <dgm:prSet/>
      <dgm:spPr/>
      <dgm:t>
        <a:bodyPr/>
        <a:lstStyle/>
        <a:p>
          <a:endParaRPr lang="es-MX"/>
        </a:p>
      </dgm:t>
    </dgm:pt>
    <dgm:pt modelId="{1A93E23F-564C-4BC3-88D8-2BA1D4C5F450}">
      <dgm:prSet phldrT="[Texto]"/>
      <dgm:spPr>
        <a:solidFill>
          <a:srgbClr val="333399"/>
        </a:solidFill>
      </dgm:spPr>
      <dgm:t>
        <a:bodyPr/>
        <a:lstStyle/>
        <a:p>
          <a:r>
            <a:rPr lang="es-MX" b="1" dirty="0" smtClean="0">
              <a:solidFill>
                <a:schemeClr val="bg1"/>
              </a:solidFill>
            </a:rPr>
            <a:t>Apoyo Logístico</a:t>
          </a:r>
          <a:endParaRPr lang="es-MX" b="1" dirty="0">
            <a:solidFill>
              <a:schemeClr val="bg1"/>
            </a:solidFill>
          </a:endParaRPr>
        </a:p>
      </dgm:t>
    </dgm:pt>
    <dgm:pt modelId="{F6ABEA2F-4F2A-4E1C-A357-EDD573D899BF}" type="parTrans" cxnId="{31E88CAF-57AA-4C17-AE3A-40B1C93999C9}">
      <dgm:prSet/>
      <dgm:spPr/>
      <dgm:t>
        <a:bodyPr/>
        <a:lstStyle/>
        <a:p>
          <a:endParaRPr lang="es-MX"/>
        </a:p>
      </dgm:t>
    </dgm:pt>
    <dgm:pt modelId="{AA63C5A4-1928-4F8B-AB5B-3959289B4230}" type="sibTrans" cxnId="{31E88CAF-57AA-4C17-AE3A-40B1C93999C9}">
      <dgm:prSet/>
      <dgm:spPr/>
      <dgm:t>
        <a:bodyPr/>
        <a:lstStyle/>
        <a:p>
          <a:endParaRPr lang="es-MX"/>
        </a:p>
      </dgm:t>
    </dgm:pt>
    <dgm:pt modelId="{0EE5FDE2-25E4-45F7-8ADF-4D5AD4229947}">
      <dgm:prSet phldrT="[Texto]" custT="1"/>
      <dgm:spPr>
        <a:solidFill>
          <a:srgbClr val="333399"/>
        </a:solidFill>
      </dgm:spPr>
      <dgm:t>
        <a:bodyPr/>
        <a:lstStyle/>
        <a:p>
          <a:r>
            <a:rPr lang="es-ES" sz="1100" dirty="0" smtClean="0">
              <a:solidFill>
                <a:schemeClr val="bg1"/>
              </a:solidFill>
            </a:rPr>
            <a:t>Ofrecen capacitación constante  para socios </a:t>
          </a:r>
          <a:endParaRPr lang="es-MX" sz="1100" dirty="0">
            <a:solidFill>
              <a:schemeClr val="bg1"/>
            </a:solidFill>
          </a:endParaRPr>
        </a:p>
      </dgm:t>
    </dgm:pt>
    <dgm:pt modelId="{A9CBD6D9-F498-4C57-99FE-EF842829DCD8}" type="parTrans" cxnId="{557E9D28-DBED-459F-8C24-1F1909F82E62}">
      <dgm:prSet/>
      <dgm:spPr/>
      <dgm:t>
        <a:bodyPr/>
        <a:lstStyle/>
        <a:p>
          <a:endParaRPr lang="es-MX"/>
        </a:p>
      </dgm:t>
    </dgm:pt>
    <dgm:pt modelId="{26169F94-66B5-4537-8986-9EF10F432E67}" type="sibTrans" cxnId="{557E9D28-DBED-459F-8C24-1F1909F82E62}">
      <dgm:prSet/>
      <dgm:spPr/>
      <dgm:t>
        <a:bodyPr/>
        <a:lstStyle/>
        <a:p>
          <a:endParaRPr lang="es-MX"/>
        </a:p>
      </dgm:t>
    </dgm:pt>
    <dgm:pt modelId="{6814B398-3F49-4C2A-BD5F-E8EA41D50C88}">
      <dgm:prSet phldrT="[Texto]"/>
      <dgm:spPr>
        <a:solidFill>
          <a:srgbClr val="333399"/>
        </a:solidFill>
      </dgm:spPr>
      <dgm:t>
        <a:bodyPr/>
        <a:lstStyle/>
        <a:p>
          <a:r>
            <a:rPr lang="es-MX" dirty="0" smtClean="0">
              <a:solidFill>
                <a:schemeClr val="bg1"/>
              </a:solidFill>
            </a:rPr>
            <a:t>Referencia a los beneficios que tienen los socios como: mausoleos, publicidad  en la web, asesorías gratuitas, cálculo de la patente.</a:t>
          </a:r>
          <a:endParaRPr lang="es-MX" dirty="0">
            <a:solidFill>
              <a:schemeClr val="bg1"/>
            </a:solidFill>
          </a:endParaRPr>
        </a:p>
      </dgm:t>
    </dgm:pt>
    <dgm:pt modelId="{6B38D4C7-67E2-49D2-8CD4-37FA80A18930}" type="sibTrans" cxnId="{A9582A4A-5E0F-41B4-ABA6-9028CF3923AC}">
      <dgm:prSet/>
      <dgm:spPr/>
      <dgm:t>
        <a:bodyPr/>
        <a:lstStyle/>
        <a:p>
          <a:endParaRPr lang="es-MX"/>
        </a:p>
      </dgm:t>
    </dgm:pt>
    <dgm:pt modelId="{A230A916-A28F-45AC-9B58-8A552ECD6540}" type="parTrans" cxnId="{A9582A4A-5E0F-41B4-ABA6-9028CF3923AC}">
      <dgm:prSet/>
      <dgm:spPr/>
      <dgm:t>
        <a:bodyPr/>
        <a:lstStyle/>
        <a:p>
          <a:endParaRPr lang="es-MX"/>
        </a:p>
      </dgm:t>
    </dgm:pt>
    <dgm:pt modelId="{E3B6B742-5331-4B86-B864-D2B5B03874E8}">
      <dgm:prSet phldrT="[Texto]"/>
      <dgm:spPr>
        <a:solidFill>
          <a:srgbClr val="333399"/>
        </a:solidFill>
      </dgm:spPr>
      <dgm:t>
        <a:bodyPr/>
        <a:lstStyle/>
        <a:p>
          <a:r>
            <a:rPr lang="es-ES_tradnl" dirty="0" smtClean="0">
              <a:solidFill>
                <a:schemeClr val="bg1"/>
              </a:solidFill>
            </a:rPr>
            <a:t>Direccionados al alquiler se salones como catering en coffee, breaks, cocteles, entre otros.</a:t>
          </a:r>
          <a:endParaRPr lang="es-MX" dirty="0">
            <a:solidFill>
              <a:schemeClr val="bg1"/>
            </a:solidFill>
          </a:endParaRPr>
        </a:p>
      </dgm:t>
    </dgm:pt>
    <dgm:pt modelId="{31670891-1CF7-4232-B50E-BC91B9B49678}" type="sibTrans" cxnId="{D0E47B1E-204D-4244-B56B-BE406BA848F8}">
      <dgm:prSet/>
      <dgm:spPr/>
      <dgm:t>
        <a:bodyPr/>
        <a:lstStyle/>
        <a:p>
          <a:endParaRPr lang="es-MX"/>
        </a:p>
      </dgm:t>
    </dgm:pt>
    <dgm:pt modelId="{EDCAB0FF-628A-4BB5-AF33-EA2AD665652A}" type="parTrans" cxnId="{D0E47B1E-204D-4244-B56B-BE406BA848F8}">
      <dgm:prSet/>
      <dgm:spPr/>
      <dgm:t>
        <a:bodyPr/>
        <a:lstStyle/>
        <a:p>
          <a:endParaRPr lang="es-MX"/>
        </a:p>
      </dgm:t>
    </dgm:pt>
    <dgm:pt modelId="{E949623F-8828-4EA8-9CB8-A3AF83B9BA0A}">
      <dgm:prSet phldrT="[Texto]"/>
      <dgm:spPr>
        <a:solidFill>
          <a:srgbClr val="333399"/>
        </a:solidFill>
      </dgm:spPr>
      <dgm:t>
        <a:bodyPr/>
        <a:lstStyle/>
        <a:p>
          <a:r>
            <a:rPr lang="es-ES" sz="1300" b="1" dirty="0" smtClean="0">
              <a:solidFill>
                <a:schemeClr val="bg1"/>
              </a:solidFill>
            </a:rPr>
            <a:t>Centro de Capacitación</a:t>
          </a:r>
          <a:endParaRPr lang="es-MX" sz="1300" dirty="0">
            <a:solidFill>
              <a:schemeClr val="bg1"/>
            </a:solidFill>
          </a:endParaRPr>
        </a:p>
      </dgm:t>
    </dgm:pt>
    <dgm:pt modelId="{C85B4473-DC71-403E-AB93-4AB35C75D81E}" type="sibTrans" cxnId="{F048A15A-0CA2-4715-97BA-0D64E8C24C07}">
      <dgm:prSet/>
      <dgm:spPr/>
      <dgm:t>
        <a:bodyPr/>
        <a:lstStyle/>
        <a:p>
          <a:endParaRPr lang="es-MX"/>
        </a:p>
      </dgm:t>
    </dgm:pt>
    <dgm:pt modelId="{9F26514E-400C-4F97-88F2-91D482F18031}" type="parTrans" cxnId="{F048A15A-0CA2-4715-97BA-0D64E8C24C07}">
      <dgm:prSet/>
      <dgm:spPr/>
      <dgm:t>
        <a:bodyPr/>
        <a:lstStyle/>
        <a:p>
          <a:endParaRPr lang="es-MX"/>
        </a:p>
      </dgm:t>
    </dgm:pt>
    <dgm:pt modelId="{7D946689-A01E-4161-8030-EA515B1A0D27}" type="pres">
      <dgm:prSet presAssocID="{BFF0EB4E-6917-46CA-99B0-F18D67382A5C}" presName="Name0" presStyleCnt="0">
        <dgm:presLayoutVars>
          <dgm:dir/>
          <dgm:resizeHandles val="exact"/>
        </dgm:presLayoutVars>
      </dgm:prSet>
      <dgm:spPr/>
    </dgm:pt>
    <dgm:pt modelId="{3FCE7F9E-C0B3-4289-BEFE-58FA2568B624}" type="pres">
      <dgm:prSet presAssocID="{BFF0EB4E-6917-46CA-99B0-F18D67382A5C}" presName="bkgdShp" presStyleLbl="alignAccFollowNode1" presStyleIdx="0" presStyleCnt="1" custLinFactNeighborY="-3704"/>
      <dgm:spPr/>
    </dgm:pt>
    <dgm:pt modelId="{0E1B1D36-0E26-4D0F-B2C3-C640CF7A45A1}" type="pres">
      <dgm:prSet presAssocID="{BFF0EB4E-6917-46CA-99B0-F18D67382A5C}" presName="linComp" presStyleCnt="0"/>
      <dgm:spPr/>
    </dgm:pt>
    <dgm:pt modelId="{83267287-676A-4E15-8AB0-E12657731C68}" type="pres">
      <dgm:prSet presAssocID="{1C03A371-D2DE-4F29-A0C7-F5D27DFA605F}" presName="compNode" presStyleCnt="0"/>
      <dgm:spPr/>
    </dgm:pt>
    <dgm:pt modelId="{D7C95438-80B4-43FA-A0AB-93809E62405F}" type="pres">
      <dgm:prSet presAssocID="{1C03A371-D2DE-4F29-A0C7-F5D27DFA605F}" presName="node" presStyleLbl="node1" presStyleIdx="0" presStyleCnt="3" custScaleX="121131" custLinFactNeighborX="50" custLinFactNeighborY="43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5ADAAD6-5D91-4BC7-B267-03205898366C}" type="pres">
      <dgm:prSet presAssocID="{1C03A371-D2DE-4F29-A0C7-F5D27DFA605F}" presName="invisiNode" presStyleLbl="node1" presStyleIdx="0" presStyleCnt="3"/>
      <dgm:spPr/>
    </dgm:pt>
    <dgm:pt modelId="{7E0D4B50-2A88-4D69-878C-8CEEEFA74706}" type="pres">
      <dgm:prSet presAssocID="{1C03A371-D2DE-4F29-A0C7-F5D27DFA605F}" presName="imagNode" presStyleLbl="fgImgPlace1" presStyleIdx="0" presStyleCnt="3" custScaleX="131445" custScaleY="14274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7CAE212-DDF2-4A3F-9167-601CAA4A8DDD}" type="pres">
      <dgm:prSet presAssocID="{0522E8AD-5ECF-4670-A059-3D87148AF087}" presName="sibTrans" presStyleLbl="sibTrans2D1" presStyleIdx="0" presStyleCnt="0"/>
      <dgm:spPr/>
      <dgm:t>
        <a:bodyPr/>
        <a:lstStyle/>
        <a:p>
          <a:endParaRPr lang="es-MX"/>
        </a:p>
      </dgm:t>
    </dgm:pt>
    <dgm:pt modelId="{344A3B20-5336-45A3-916D-C0F16EE62DDC}" type="pres">
      <dgm:prSet presAssocID="{1A93E23F-564C-4BC3-88D8-2BA1D4C5F450}" presName="compNode" presStyleCnt="0"/>
      <dgm:spPr/>
    </dgm:pt>
    <dgm:pt modelId="{FCC67A9D-4466-4292-B28A-95B7EB8AA693}" type="pres">
      <dgm:prSet presAssocID="{1A93E23F-564C-4BC3-88D8-2BA1D4C5F450}" presName="node" presStyleLbl="node1" presStyleIdx="1" presStyleCnt="3" custScaleX="12295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087909-C863-4398-9B59-43F9589811EB}" type="pres">
      <dgm:prSet presAssocID="{1A93E23F-564C-4BC3-88D8-2BA1D4C5F450}" presName="invisiNode" presStyleLbl="node1" presStyleIdx="1" presStyleCnt="3"/>
      <dgm:spPr/>
    </dgm:pt>
    <dgm:pt modelId="{E7C70FD8-48A6-44BB-9816-E39CA53E2DB8}" type="pres">
      <dgm:prSet presAssocID="{1A93E23F-564C-4BC3-88D8-2BA1D4C5F450}" presName="imagNode" presStyleLbl="fgImgPlace1" presStyleIdx="1" presStyleCnt="3" custScaleX="137329" custScaleY="13771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BB96A01-9BE8-497C-B5F8-2CA35CC1DA1D}" type="pres">
      <dgm:prSet presAssocID="{AA63C5A4-1928-4F8B-AB5B-3959289B4230}" presName="sibTrans" presStyleLbl="sibTrans2D1" presStyleIdx="0" presStyleCnt="0"/>
      <dgm:spPr/>
      <dgm:t>
        <a:bodyPr/>
        <a:lstStyle/>
        <a:p>
          <a:endParaRPr lang="es-MX"/>
        </a:p>
      </dgm:t>
    </dgm:pt>
    <dgm:pt modelId="{6EC652FA-962E-4501-A525-9C6D6EE601B9}" type="pres">
      <dgm:prSet presAssocID="{E949623F-8828-4EA8-9CB8-A3AF83B9BA0A}" presName="compNode" presStyleCnt="0"/>
      <dgm:spPr/>
    </dgm:pt>
    <dgm:pt modelId="{2DCD74CF-6393-4A3D-AD84-006283621ECB}" type="pres">
      <dgm:prSet presAssocID="{E949623F-8828-4EA8-9CB8-A3AF83B9BA0A}" presName="node" presStyleLbl="node1" presStyleIdx="2" presStyleCnt="3" custScaleX="12684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08A4126-491C-486C-A317-9F3D326FDBD4}" type="pres">
      <dgm:prSet presAssocID="{E949623F-8828-4EA8-9CB8-A3AF83B9BA0A}" presName="invisiNode" presStyleLbl="node1" presStyleIdx="2" presStyleCnt="3"/>
      <dgm:spPr/>
    </dgm:pt>
    <dgm:pt modelId="{353B57A0-5314-4E61-8056-7122DE3EE61B}" type="pres">
      <dgm:prSet presAssocID="{E949623F-8828-4EA8-9CB8-A3AF83B9BA0A}" presName="imagNode" presStyleLbl="fgImgPlace1" presStyleIdx="2" presStyleCnt="3" custScaleX="146486" custScaleY="142250" custLinFactNeighborX="309" custLinFactNeighborY="294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5444F0C-F38E-4D34-87D9-BDCC54CF0D44}" type="presOf" srcId="{1C03A371-D2DE-4F29-A0C7-F5D27DFA605F}" destId="{D7C95438-80B4-43FA-A0AB-93809E62405F}" srcOrd="0" destOrd="0" presId="urn:microsoft.com/office/officeart/2005/8/layout/pList2#1"/>
    <dgm:cxn modelId="{31E88CAF-57AA-4C17-AE3A-40B1C93999C9}" srcId="{BFF0EB4E-6917-46CA-99B0-F18D67382A5C}" destId="{1A93E23F-564C-4BC3-88D8-2BA1D4C5F450}" srcOrd="1" destOrd="0" parTransId="{F6ABEA2F-4F2A-4E1C-A357-EDD573D899BF}" sibTransId="{AA63C5A4-1928-4F8B-AB5B-3959289B4230}"/>
    <dgm:cxn modelId="{C4BAAD3D-94DD-4345-873F-4906CB728756}" type="presOf" srcId="{6814B398-3F49-4C2A-BD5F-E8EA41D50C88}" destId="{D7C95438-80B4-43FA-A0AB-93809E62405F}" srcOrd="0" destOrd="1" presId="urn:microsoft.com/office/officeart/2005/8/layout/pList2#1"/>
    <dgm:cxn modelId="{D0E47B1E-204D-4244-B56B-BE406BA848F8}" srcId="{1A93E23F-564C-4BC3-88D8-2BA1D4C5F450}" destId="{E3B6B742-5331-4B86-B864-D2B5B03874E8}" srcOrd="0" destOrd="0" parTransId="{EDCAB0FF-628A-4BB5-AF33-EA2AD665652A}" sibTransId="{31670891-1CF7-4232-B50E-BC91B9B49678}"/>
    <dgm:cxn modelId="{FA92A916-773E-4B68-8861-2FB027242C52}" type="presOf" srcId="{E949623F-8828-4EA8-9CB8-A3AF83B9BA0A}" destId="{2DCD74CF-6393-4A3D-AD84-006283621ECB}" srcOrd="0" destOrd="0" presId="urn:microsoft.com/office/officeart/2005/8/layout/pList2#1"/>
    <dgm:cxn modelId="{A9582A4A-5E0F-41B4-ABA6-9028CF3923AC}" srcId="{1C03A371-D2DE-4F29-A0C7-F5D27DFA605F}" destId="{6814B398-3F49-4C2A-BD5F-E8EA41D50C88}" srcOrd="0" destOrd="0" parTransId="{A230A916-A28F-45AC-9B58-8A552ECD6540}" sibTransId="{6B38D4C7-67E2-49D2-8CD4-37FA80A18930}"/>
    <dgm:cxn modelId="{63084371-6288-4577-B237-283B73BD361A}" type="presOf" srcId="{E3B6B742-5331-4B86-B864-D2B5B03874E8}" destId="{FCC67A9D-4466-4292-B28A-95B7EB8AA693}" srcOrd="0" destOrd="1" presId="urn:microsoft.com/office/officeart/2005/8/layout/pList2#1"/>
    <dgm:cxn modelId="{F048A15A-0CA2-4715-97BA-0D64E8C24C07}" srcId="{BFF0EB4E-6917-46CA-99B0-F18D67382A5C}" destId="{E949623F-8828-4EA8-9CB8-A3AF83B9BA0A}" srcOrd="2" destOrd="0" parTransId="{9F26514E-400C-4F97-88F2-91D482F18031}" sibTransId="{C85B4473-DC71-403E-AB93-4AB35C75D81E}"/>
    <dgm:cxn modelId="{6D568B2D-78BC-4ED4-B3F1-C1B1E6F9C9DB}" srcId="{BFF0EB4E-6917-46CA-99B0-F18D67382A5C}" destId="{1C03A371-D2DE-4F29-A0C7-F5D27DFA605F}" srcOrd="0" destOrd="0" parTransId="{2CDE06CB-36FE-472F-B06D-2289292250AA}" sibTransId="{0522E8AD-5ECF-4670-A059-3D87148AF087}"/>
    <dgm:cxn modelId="{D56F47F6-3B9C-4FCE-B94C-77E7EC1284F4}" type="presOf" srcId="{BFF0EB4E-6917-46CA-99B0-F18D67382A5C}" destId="{7D946689-A01E-4161-8030-EA515B1A0D27}" srcOrd="0" destOrd="0" presId="urn:microsoft.com/office/officeart/2005/8/layout/pList2#1"/>
    <dgm:cxn modelId="{721073F5-D37E-43E1-B738-FCAE62B071BB}" type="presOf" srcId="{1A93E23F-564C-4BC3-88D8-2BA1D4C5F450}" destId="{FCC67A9D-4466-4292-B28A-95B7EB8AA693}" srcOrd="0" destOrd="0" presId="urn:microsoft.com/office/officeart/2005/8/layout/pList2#1"/>
    <dgm:cxn modelId="{557E9D28-DBED-459F-8C24-1F1909F82E62}" srcId="{E949623F-8828-4EA8-9CB8-A3AF83B9BA0A}" destId="{0EE5FDE2-25E4-45F7-8ADF-4D5AD4229947}" srcOrd="0" destOrd="0" parTransId="{A9CBD6D9-F498-4C57-99FE-EF842829DCD8}" sibTransId="{26169F94-66B5-4537-8986-9EF10F432E67}"/>
    <dgm:cxn modelId="{019DD2A4-1042-455B-B04C-4C2B313B4A28}" type="presOf" srcId="{0EE5FDE2-25E4-45F7-8ADF-4D5AD4229947}" destId="{2DCD74CF-6393-4A3D-AD84-006283621ECB}" srcOrd="0" destOrd="1" presId="urn:microsoft.com/office/officeart/2005/8/layout/pList2#1"/>
    <dgm:cxn modelId="{008F035A-4479-4814-934E-0C81E6FB374C}" type="presOf" srcId="{AA63C5A4-1928-4F8B-AB5B-3959289B4230}" destId="{4BB96A01-9BE8-497C-B5F8-2CA35CC1DA1D}" srcOrd="0" destOrd="0" presId="urn:microsoft.com/office/officeart/2005/8/layout/pList2#1"/>
    <dgm:cxn modelId="{65C9FF71-9554-4EC2-9C64-77135FC20032}" type="presOf" srcId="{0522E8AD-5ECF-4670-A059-3D87148AF087}" destId="{D7CAE212-DDF2-4A3F-9167-601CAA4A8DDD}" srcOrd="0" destOrd="0" presId="urn:microsoft.com/office/officeart/2005/8/layout/pList2#1"/>
    <dgm:cxn modelId="{7E704A33-FE5A-4734-B014-98026EA9ECA3}" type="presParOf" srcId="{7D946689-A01E-4161-8030-EA515B1A0D27}" destId="{3FCE7F9E-C0B3-4289-BEFE-58FA2568B624}" srcOrd="0" destOrd="0" presId="urn:microsoft.com/office/officeart/2005/8/layout/pList2#1"/>
    <dgm:cxn modelId="{E37276B9-F689-4DCA-9B27-1F083C5AF739}" type="presParOf" srcId="{7D946689-A01E-4161-8030-EA515B1A0D27}" destId="{0E1B1D36-0E26-4D0F-B2C3-C640CF7A45A1}" srcOrd="1" destOrd="0" presId="urn:microsoft.com/office/officeart/2005/8/layout/pList2#1"/>
    <dgm:cxn modelId="{1FEB555E-0330-4278-86F7-E5BA967595FC}" type="presParOf" srcId="{0E1B1D36-0E26-4D0F-B2C3-C640CF7A45A1}" destId="{83267287-676A-4E15-8AB0-E12657731C68}" srcOrd="0" destOrd="0" presId="urn:microsoft.com/office/officeart/2005/8/layout/pList2#1"/>
    <dgm:cxn modelId="{F847D86F-0E6F-4196-988A-3EF22AE23D7C}" type="presParOf" srcId="{83267287-676A-4E15-8AB0-E12657731C68}" destId="{D7C95438-80B4-43FA-A0AB-93809E62405F}" srcOrd="0" destOrd="0" presId="urn:microsoft.com/office/officeart/2005/8/layout/pList2#1"/>
    <dgm:cxn modelId="{23639733-B987-48EB-B309-A0468023B1E5}" type="presParOf" srcId="{83267287-676A-4E15-8AB0-E12657731C68}" destId="{05ADAAD6-5D91-4BC7-B267-03205898366C}" srcOrd="1" destOrd="0" presId="urn:microsoft.com/office/officeart/2005/8/layout/pList2#1"/>
    <dgm:cxn modelId="{0263F5AD-6701-44D9-B90A-F942319A1EA9}" type="presParOf" srcId="{83267287-676A-4E15-8AB0-E12657731C68}" destId="{7E0D4B50-2A88-4D69-878C-8CEEEFA74706}" srcOrd="2" destOrd="0" presId="urn:microsoft.com/office/officeart/2005/8/layout/pList2#1"/>
    <dgm:cxn modelId="{C0550038-1B09-4682-A42D-39334897BD13}" type="presParOf" srcId="{0E1B1D36-0E26-4D0F-B2C3-C640CF7A45A1}" destId="{D7CAE212-DDF2-4A3F-9167-601CAA4A8DDD}" srcOrd="1" destOrd="0" presId="urn:microsoft.com/office/officeart/2005/8/layout/pList2#1"/>
    <dgm:cxn modelId="{B385B9AC-F82E-4F89-850E-A134541B4843}" type="presParOf" srcId="{0E1B1D36-0E26-4D0F-B2C3-C640CF7A45A1}" destId="{344A3B20-5336-45A3-916D-C0F16EE62DDC}" srcOrd="2" destOrd="0" presId="urn:microsoft.com/office/officeart/2005/8/layout/pList2#1"/>
    <dgm:cxn modelId="{EDBDC89F-7E49-40FE-A7DC-345FC1763419}" type="presParOf" srcId="{344A3B20-5336-45A3-916D-C0F16EE62DDC}" destId="{FCC67A9D-4466-4292-B28A-95B7EB8AA693}" srcOrd="0" destOrd="0" presId="urn:microsoft.com/office/officeart/2005/8/layout/pList2#1"/>
    <dgm:cxn modelId="{5D7B12D1-A4B7-4017-95DF-1126F10BF04A}" type="presParOf" srcId="{344A3B20-5336-45A3-916D-C0F16EE62DDC}" destId="{F6087909-C863-4398-9B59-43F9589811EB}" srcOrd="1" destOrd="0" presId="urn:microsoft.com/office/officeart/2005/8/layout/pList2#1"/>
    <dgm:cxn modelId="{D54E8F32-0948-40D5-83BA-FD698957D38A}" type="presParOf" srcId="{344A3B20-5336-45A3-916D-C0F16EE62DDC}" destId="{E7C70FD8-48A6-44BB-9816-E39CA53E2DB8}" srcOrd="2" destOrd="0" presId="urn:microsoft.com/office/officeart/2005/8/layout/pList2#1"/>
    <dgm:cxn modelId="{AB4907BF-F46C-440A-A447-9360795A882C}" type="presParOf" srcId="{0E1B1D36-0E26-4D0F-B2C3-C640CF7A45A1}" destId="{4BB96A01-9BE8-497C-B5F8-2CA35CC1DA1D}" srcOrd="3" destOrd="0" presId="urn:microsoft.com/office/officeart/2005/8/layout/pList2#1"/>
    <dgm:cxn modelId="{6FC4F465-2FCE-4554-BF40-249D5F2AB6B5}" type="presParOf" srcId="{0E1B1D36-0E26-4D0F-B2C3-C640CF7A45A1}" destId="{6EC652FA-962E-4501-A525-9C6D6EE601B9}" srcOrd="4" destOrd="0" presId="urn:microsoft.com/office/officeart/2005/8/layout/pList2#1"/>
    <dgm:cxn modelId="{317978B4-D789-4ED1-B9A9-E01D5A5D4DF2}" type="presParOf" srcId="{6EC652FA-962E-4501-A525-9C6D6EE601B9}" destId="{2DCD74CF-6393-4A3D-AD84-006283621ECB}" srcOrd="0" destOrd="0" presId="urn:microsoft.com/office/officeart/2005/8/layout/pList2#1"/>
    <dgm:cxn modelId="{4F186A6F-868F-48AC-8681-232FDE4C7B69}" type="presParOf" srcId="{6EC652FA-962E-4501-A525-9C6D6EE601B9}" destId="{308A4126-491C-486C-A317-9F3D326FDBD4}" srcOrd="1" destOrd="0" presId="urn:microsoft.com/office/officeart/2005/8/layout/pList2#1"/>
    <dgm:cxn modelId="{94444141-9613-4AC6-B72B-4B2F1BDDCC4D}" type="presParOf" srcId="{6EC652FA-962E-4501-A525-9C6D6EE601B9}" destId="{353B57A0-5314-4E61-8056-7122DE3EE61B}" srcOrd="2" destOrd="0" presId="urn:microsoft.com/office/officeart/2005/8/layout/pList2#1"/>
  </dgm:cxnLst>
  <dgm:bg/>
  <dgm:whole>
    <a:ln w="6350" cap="flat" cmpd="sng" algn="ctr">
      <a:solidFill>
        <a:schemeClr val="tx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EC7059-2B3F-4B7E-A03A-6CAE8B053A7D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es-EC"/>
        </a:p>
      </dgm:t>
    </dgm:pt>
    <dgm:pt modelId="{730E2893-A1DC-4DB6-8297-0E899AED0CBA}">
      <dgm:prSet phldrT="[Texto]" custT="1"/>
      <dgm:spPr/>
      <dgm:t>
        <a:bodyPr/>
        <a:lstStyle/>
        <a:p>
          <a:pPr algn="ctr"/>
          <a:r>
            <a:rPr lang="es-EC" sz="1200" b="1" dirty="0" smtClean="0"/>
            <a:t>Técnicas de investigación </a:t>
          </a:r>
          <a:endParaRPr lang="es-EC" sz="1200" dirty="0">
            <a:latin typeface="+mn-lt"/>
            <a:cs typeface="Times New Roman" pitchFamily="18" charset="0"/>
          </a:endParaRPr>
        </a:p>
      </dgm:t>
    </dgm:pt>
    <dgm:pt modelId="{94697790-62DF-4097-BAB3-9953032F2C18}" type="parTrans" cxnId="{A59BE7C4-39E2-4578-BA04-002496CA8564}">
      <dgm:prSet custT="1"/>
      <dgm:spPr/>
      <dgm:t>
        <a:bodyPr/>
        <a:lstStyle/>
        <a:p>
          <a:pPr algn="ctr"/>
          <a:endParaRPr lang="es-EC" sz="1200">
            <a:latin typeface="+mn-lt"/>
            <a:cs typeface="Times New Roman" pitchFamily="18" charset="0"/>
          </a:endParaRPr>
        </a:p>
      </dgm:t>
    </dgm:pt>
    <dgm:pt modelId="{8EF65DF0-B2CE-49F5-91AE-9F11FD762204}" type="sibTrans" cxnId="{A59BE7C4-39E2-4578-BA04-002496CA8564}">
      <dgm:prSet/>
      <dgm:spPr/>
      <dgm:t>
        <a:bodyPr/>
        <a:lstStyle/>
        <a:p>
          <a:pPr algn="ctr"/>
          <a:endParaRPr lang="es-EC" sz="1200">
            <a:latin typeface="+mn-lt"/>
            <a:cs typeface="Times New Roman" pitchFamily="18" charset="0"/>
          </a:endParaRPr>
        </a:p>
      </dgm:t>
    </dgm:pt>
    <dgm:pt modelId="{1F553E2A-98F8-4248-9E9F-71235A8FCD62}">
      <dgm:prSet phldrT="[Texto]" custT="1"/>
      <dgm:spPr/>
      <dgm:t>
        <a:bodyPr/>
        <a:lstStyle/>
        <a:p>
          <a:pPr algn="ctr"/>
          <a:r>
            <a:rPr lang="es-EC" sz="1200" b="1" dirty="0" smtClean="0"/>
            <a:t>Población Objetivo</a:t>
          </a:r>
          <a:endParaRPr lang="es-EC" sz="1200" dirty="0">
            <a:latin typeface="+mn-lt"/>
            <a:cs typeface="Times New Roman" pitchFamily="18" charset="0"/>
          </a:endParaRPr>
        </a:p>
      </dgm:t>
    </dgm:pt>
    <dgm:pt modelId="{E8B80504-6B56-46F8-8D1E-79F2F1E9659B}" type="parTrans" cxnId="{72D6CB1B-A200-4DC1-8130-6A6C359C7EAA}">
      <dgm:prSet custT="1"/>
      <dgm:spPr/>
      <dgm:t>
        <a:bodyPr/>
        <a:lstStyle/>
        <a:p>
          <a:pPr algn="ctr"/>
          <a:endParaRPr lang="es-EC" sz="1200">
            <a:latin typeface="+mn-lt"/>
            <a:cs typeface="Times New Roman" pitchFamily="18" charset="0"/>
          </a:endParaRPr>
        </a:p>
      </dgm:t>
    </dgm:pt>
    <dgm:pt modelId="{C8566338-5F4F-4079-BE2E-27AACF352EFE}" type="sibTrans" cxnId="{72D6CB1B-A200-4DC1-8130-6A6C359C7EAA}">
      <dgm:prSet/>
      <dgm:spPr/>
      <dgm:t>
        <a:bodyPr/>
        <a:lstStyle/>
        <a:p>
          <a:pPr algn="ctr"/>
          <a:endParaRPr lang="es-EC" sz="1200">
            <a:latin typeface="+mn-lt"/>
            <a:cs typeface="Times New Roman" pitchFamily="18" charset="0"/>
          </a:endParaRPr>
        </a:p>
      </dgm:t>
    </dgm:pt>
    <dgm:pt modelId="{1801B7BC-32B2-4DFA-9F68-FC527288422B}">
      <dgm:prSet phldrT="[Texto]" custT="1"/>
      <dgm:spPr/>
      <dgm:t>
        <a:bodyPr/>
        <a:lstStyle/>
        <a:p>
          <a:pPr algn="l"/>
          <a:r>
            <a:rPr lang="es-EC" sz="1200" dirty="0" smtClean="0">
              <a:latin typeface="+mn-lt"/>
              <a:cs typeface="Times New Roman" pitchFamily="18" charset="0"/>
            </a:rPr>
            <a:t>Presidente de la Cámara de Comercio </a:t>
          </a:r>
          <a:endParaRPr lang="es-EC" sz="1200" dirty="0">
            <a:latin typeface="+mn-lt"/>
            <a:cs typeface="Times New Roman" pitchFamily="18" charset="0"/>
          </a:endParaRPr>
        </a:p>
      </dgm:t>
    </dgm:pt>
    <dgm:pt modelId="{80D9000D-53BA-4938-8ED8-FA361FAA6C74}" type="parTrans" cxnId="{99601607-C0D9-453A-B5F6-02A8C3C2EAB4}">
      <dgm:prSet custT="1"/>
      <dgm:spPr/>
      <dgm:t>
        <a:bodyPr/>
        <a:lstStyle/>
        <a:p>
          <a:pPr algn="ctr"/>
          <a:endParaRPr lang="es-EC" sz="1200">
            <a:latin typeface="+mn-lt"/>
            <a:cs typeface="Times New Roman" pitchFamily="18" charset="0"/>
          </a:endParaRPr>
        </a:p>
      </dgm:t>
    </dgm:pt>
    <dgm:pt modelId="{A5E24669-6223-421A-B06F-A4EBBBE8CA57}" type="sibTrans" cxnId="{99601607-C0D9-453A-B5F6-02A8C3C2EAB4}">
      <dgm:prSet/>
      <dgm:spPr/>
      <dgm:t>
        <a:bodyPr/>
        <a:lstStyle/>
        <a:p>
          <a:pPr algn="ctr"/>
          <a:endParaRPr lang="es-EC" sz="1200">
            <a:latin typeface="+mn-lt"/>
            <a:cs typeface="Times New Roman" pitchFamily="18" charset="0"/>
          </a:endParaRPr>
        </a:p>
      </dgm:t>
    </dgm:pt>
    <dgm:pt modelId="{011FCCE2-8712-4D66-B379-0BB17F72B0CA}">
      <dgm:prSet phldrT="[Texto]" custT="1"/>
      <dgm:spPr/>
      <dgm:t>
        <a:bodyPr/>
        <a:lstStyle/>
        <a:p>
          <a:pPr algn="ctr"/>
          <a:r>
            <a:rPr lang="es-EC" sz="1200" dirty="0" smtClean="0">
              <a:latin typeface="Times New Roman"/>
              <a:ea typeface="Calibri"/>
              <a:cs typeface="Times New Roman"/>
            </a:rPr>
            <a:t>Clientes internos </a:t>
          </a:r>
          <a:endParaRPr lang="es-EC" sz="1200" dirty="0">
            <a:latin typeface="+mn-lt"/>
            <a:cs typeface="Times New Roman" pitchFamily="18" charset="0"/>
          </a:endParaRPr>
        </a:p>
      </dgm:t>
    </dgm:pt>
    <dgm:pt modelId="{9B08ABC9-75DC-46C0-8D00-A8B66EFC7D7A}" type="parTrans" cxnId="{78DA2DE2-3BD8-4015-B7EA-86C3CF8917FD}">
      <dgm:prSet custT="1"/>
      <dgm:spPr/>
      <dgm:t>
        <a:bodyPr/>
        <a:lstStyle/>
        <a:p>
          <a:pPr algn="ctr"/>
          <a:endParaRPr lang="es-EC" sz="1200">
            <a:latin typeface="+mn-lt"/>
            <a:cs typeface="Times New Roman" pitchFamily="18" charset="0"/>
          </a:endParaRPr>
        </a:p>
      </dgm:t>
    </dgm:pt>
    <dgm:pt modelId="{0C4065EC-425F-4DF8-BD2C-1CBC64D78A91}" type="sibTrans" cxnId="{78DA2DE2-3BD8-4015-B7EA-86C3CF8917FD}">
      <dgm:prSet/>
      <dgm:spPr/>
      <dgm:t>
        <a:bodyPr/>
        <a:lstStyle/>
        <a:p>
          <a:pPr algn="ctr"/>
          <a:endParaRPr lang="es-EC" sz="1200">
            <a:latin typeface="+mn-lt"/>
            <a:cs typeface="Times New Roman" pitchFamily="18" charset="0"/>
          </a:endParaRPr>
        </a:p>
      </dgm:t>
    </dgm:pt>
    <dgm:pt modelId="{7F558806-DF2D-45D4-89D3-2D73D51B41BB}">
      <dgm:prSet phldrT="[Texto]" custT="1"/>
      <dgm:spPr/>
      <dgm:t>
        <a:bodyPr/>
        <a:lstStyle/>
        <a:p>
          <a:pPr algn="ctr"/>
          <a:r>
            <a:rPr lang="es-EC" sz="1200" b="1" dirty="0" smtClean="0"/>
            <a:t>Entrevista.   </a:t>
          </a:r>
          <a:endParaRPr lang="es-EC" sz="1200" dirty="0">
            <a:latin typeface="+mn-lt"/>
            <a:cs typeface="Times New Roman" pitchFamily="18" charset="0"/>
          </a:endParaRPr>
        </a:p>
      </dgm:t>
    </dgm:pt>
    <dgm:pt modelId="{C5156C42-1630-4EB1-960D-90B1059F44D1}" type="parTrans" cxnId="{A414EEE8-2C24-4F72-87E1-64397E442A4E}">
      <dgm:prSet custT="1"/>
      <dgm:spPr/>
      <dgm:t>
        <a:bodyPr/>
        <a:lstStyle/>
        <a:p>
          <a:endParaRPr lang="es-EC" sz="1200">
            <a:latin typeface="+mn-lt"/>
          </a:endParaRPr>
        </a:p>
      </dgm:t>
    </dgm:pt>
    <dgm:pt modelId="{2FFB3A3A-E7F4-431A-A712-BE2A85C18718}" type="sibTrans" cxnId="{A414EEE8-2C24-4F72-87E1-64397E442A4E}">
      <dgm:prSet/>
      <dgm:spPr/>
      <dgm:t>
        <a:bodyPr/>
        <a:lstStyle/>
        <a:p>
          <a:endParaRPr lang="es-EC" sz="1200">
            <a:latin typeface="+mn-lt"/>
          </a:endParaRPr>
        </a:p>
      </dgm:t>
    </dgm:pt>
    <dgm:pt modelId="{2C4C92FE-1F0B-41C7-9B00-14BD5F4D9A88}">
      <dgm:prSet phldrT="[Texto]" custT="1"/>
      <dgm:spPr/>
      <dgm:t>
        <a:bodyPr/>
        <a:lstStyle/>
        <a:p>
          <a:pPr algn="ctr"/>
          <a:r>
            <a:rPr lang="es-EC" sz="1200" b="1" dirty="0" smtClean="0"/>
            <a:t>Encuesta</a:t>
          </a:r>
          <a:endParaRPr lang="es-EC" sz="1200" dirty="0">
            <a:latin typeface="+mn-lt"/>
            <a:cs typeface="Times New Roman" pitchFamily="18" charset="0"/>
          </a:endParaRPr>
        </a:p>
      </dgm:t>
    </dgm:pt>
    <dgm:pt modelId="{411695E8-3B59-4782-BF3F-49239CACA6B6}" type="parTrans" cxnId="{43C3F9F7-7FB8-4C99-A1CD-40CE08215672}">
      <dgm:prSet custT="1"/>
      <dgm:spPr/>
      <dgm:t>
        <a:bodyPr/>
        <a:lstStyle/>
        <a:p>
          <a:endParaRPr lang="es-EC" sz="1200">
            <a:latin typeface="+mn-lt"/>
          </a:endParaRPr>
        </a:p>
      </dgm:t>
    </dgm:pt>
    <dgm:pt modelId="{90E84DCE-1A7D-472C-9212-5DB4E9D51EBC}" type="sibTrans" cxnId="{43C3F9F7-7FB8-4C99-A1CD-40CE08215672}">
      <dgm:prSet/>
      <dgm:spPr/>
      <dgm:t>
        <a:bodyPr/>
        <a:lstStyle/>
        <a:p>
          <a:endParaRPr lang="es-EC" sz="1200">
            <a:latin typeface="+mn-lt"/>
          </a:endParaRPr>
        </a:p>
      </dgm:t>
    </dgm:pt>
    <dgm:pt modelId="{310B7944-CA4F-4492-9ED0-643C9D2CD810}">
      <dgm:prSet phldrT="[Texto]" custT="1"/>
      <dgm:spPr/>
      <dgm:t>
        <a:bodyPr/>
        <a:lstStyle/>
        <a:p>
          <a:pPr algn="l"/>
          <a:r>
            <a:rPr lang="es-EC" sz="1200" dirty="0" smtClean="0"/>
            <a:t>Enfocada al cliente interno. (empleados)</a:t>
          </a:r>
          <a:endParaRPr lang="es-MX" sz="1200" dirty="0" smtClean="0"/>
        </a:p>
        <a:p>
          <a:pPr algn="l"/>
          <a:r>
            <a:rPr lang="es-EC" sz="1200" dirty="0" smtClean="0"/>
            <a:t>Enfocada al cliente externo actual. (socios)</a:t>
          </a:r>
          <a:endParaRPr lang="es-MX" sz="1200" dirty="0" smtClean="0"/>
        </a:p>
        <a:p>
          <a:pPr algn="l"/>
          <a:r>
            <a:rPr lang="es-EC" sz="1200" dirty="0" smtClean="0"/>
            <a:t>Enfocada al cliente externo potencial. (socios potenciales)</a:t>
          </a:r>
          <a:endParaRPr lang="es-EC" sz="1200" dirty="0">
            <a:latin typeface="+mn-lt"/>
            <a:cs typeface="Times New Roman" pitchFamily="18" charset="0"/>
          </a:endParaRPr>
        </a:p>
      </dgm:t>
    </dgm:pt>
    <dgm:pt modelId="{022438E0-8602-43E5-9EF8-06DE27AC0C08}" type="parTrans" cxnId="{4051DFBF-FB47-43DC-B27D-A22B0CD7B331}">
      <dgm:prSet custT="1"/>
      <dgm:spPr/>
      <dgm:t>
        <a:bodyPr/>
        <a:lstStyle/>
        <a:p>
          <a:endParaRPr lang="es-EC" sz="1200">
            <a:latin typeface="+mn-lt"/>
          </a:endParaRPr>
        </a:p>
      </dgm:t>
    </dgm:pt>
    <dgm:pt modelId="{735229C6-B90D-4525-830C-212C23FD323B}" type="sibTrans" cxnId="{4051DFBF-FB47-43DC-B27D-A22B0CD7B331}">
      <dgm:prSet/>
      <dgm:spPr/>
      <dgm:t>
        <a:bodyPr/>
        <a:lstStyle/>
        <a:p>
          <a:endParaRPr lang="es-EC" sz="1200">
            <a:latin typeface="+mn-lt"/>
          </a:endParaRPr>
        </a:p>
      </dgm:t>
    </dgm:pt>
    <dgm:pt modelId="{D005B33F-DEDD-42D0-8F5C-E97A8E38ED2E}">
      <dgm:prSet phldrT="[Texto]" custT="1"/>
      <dgm:spPr/>
      <dgm:t>
        <a:bodyPr/>
        <a:lstStyle/>
        <a:p>
          <a:r>
            <a:rPr lang="es-EC" sz="1200" dirty="0" smtClean="0">
              <a:latin typeface="Times New Roman"/>
              <a:ea typeface="Calibri"/>
              <a:cs typeface="Times New Roman"/>
            </a:rPr>
            <a:t>Clientes externos actuales </a:t>
          </a:r>
          <a:endParaRPr lang="es-EC" sz="1200" dirty="0">
            <a:latin typeface="+mn-lt"/>
            <a:cs typeface="Times New Roman" pitchFamily="18" charset="0"/>
          </a:endParaRPr>
        </a:p>
      </dgm:t>
    </dgm:pt>
    <dgm:pt modelId="{1319F107-4F64-44C5-8C0F-E5014C9C6F60}" type="parTrans" cxnId="{E0CAC85E-EB30-49F1-B01D-86388DC957EB}">
      <dgm:prSet custT="1"/>
      <dgm:spPr/>
      <dgm:t>
        <a:bodyPr/>
        <a:lstStyle/>
        <a:p>
          <a:endParaRPr lang="es-EC" sz="1200">
            <a:latin typeface="+mn-lt"/>
          </a:endParaRPr>
        </a:p>
      </dgm:t>
    </dgm:pt>
    <dgm:pt modelId="{3E823D0D-965D-4C76-8B14-020A199E7E46}" type="sibTrans" cxnId="{E0CAC85E-EB30-49F1-B01D-86388DC957EB}">
      <dgm:prSet/>
      <dgm:spPr/>
      <dgm:t>
        <a:bodyPr/>
        <a:lstStyle/>
        <a:p>
          <a:endParaRPr lang="es-EC" sz="1200">
            <a:latin typeface="+mn-lt"/>
          </a:endParaRPr>
        </a:p>
      </dgm:t>
    </dgm:pt>
    <dgm:pt modelId="{8F90954F-27AA-4D18-AFD2-411D5B54784B}">
      <dgm:prSet phldrT="[Texto]" custT="1"/>
      <dgm:spPr/>
      <dgm:t>
        <a:bodyPr/>
        <a:lstStyle/>
        <a:p>
          <a:r>
            <a:rPr lang="es-EC" sz="1200" dirty="0" smtClean="0">
              <a:latin typeface="Times New Roman"/>
              <a:ea typeface="Calibri"/>
              <a:cs typeface="Times New Roman"/>
            </a:rPr>
            <a:t>Clientes externos potenciales </a:t>
          </a:r>
          <a:endParaRPr lang="es-EC" sz="1200" dirty="0">
            <a:latin typeface="+mn-lt"/>
            <a:cs typeface="Times New Roman" pitchFamily="18" charset="0"/>
          </a:endParaRPr>
        </a:p>
      </dgm:t>
    </dgm:pt>
    <dgm:pt modelId="{8BC3F52C-5F32-499F-98A5-7E72B7211C57}" type="parTrans" cxnId="{ACEDFA05-634B-4461-A299-A0FC88A412A5}">
      <dgm:prSet custT="1"/>
      <dgm:spPr/>
      <dgm:t>
        <a:bodyPr/>
        <a:lstStyle/>
        <a:p>
          <a:endParaRPr lang="es-EC" sz="1200">
            <a:latin typeface="+mn-lt"/>
          </a:endParaRPr>
        </a:p>
      </dgm:t>
    </dgm:pt>
    <dgm:pt modelId="{C6084FAA-641A-4069-AF61-07EFA4AA04B3}" type="sibTrans" cxnId="{ACEDFA05-634B-4461-A299-A0FC88A412A5}">
      <dgm:prSet/>
      <dgm:spPr/>
      <dgm:t>
        <a:bodyPr/>
        <a:lstStyle/>
        <a:p>
          <a:endParaRPr lang="es-EC" sz="1200">
            <a:latin typeface="+mn-lt"/>
          </a:endParaRPr>
        </a:p>
      </dgm:t>
    </dgm:pt>
    <dgm:pt modelId="{6BDA1C55-0E73-4799-BBED-B604453C2938}">
      <dgm:prSet phldrT="[Texto]" custT="1"/>
      <dgm:spPr/>
      <dgm:t>
        <a:bodyPr/>
        <a:lstStyle/>
        <a:p>
          <a:r>
            <a:rPr lang="es-EC" sz="1200" dirty="0" smtClean="0">
              <a:latin typeface="+mn-lt"/>
              <a:cs typeface="Times New Roman" pitchFamily="18" charset="0"/>
            </a:rPr>
            <a:t> </a:t>
          </a:r>
          <a:r>
            <a:rPr lang="es-EC" sz="1200" dirty="0" smtClean="0">
              <a:latin typeface="Times New Roman"/>
              <a:ea typeface="Calibri"/>
              <a:cs typeface="Times New Roman"/>
            </a:rPr>
            <a:t>7.187 comerciantes en el cantón</a:t>
          </a:r>
          <a:endParaRPr lang="es-EC" sz="1200" dirty="0">
            <a:latin typeface="+mn-lt"/>
            <a:cs typeface="Times New Roman" pitchFamily="18" charset="0"/>
          </a:endParaRPr>
        </a:p>
      </dgm:t>
    </dgm:pt>
    <dgm:pt modelId="{867AECBB-A110-4DC8-A4C9-936245053BC9}" type="parTrans" cxnId="{C099B629-5651-405D-97B9-C68ECFF5A5D6}">
      <dgm:prSet custT="1"/>
      <dgm:spPr/>
      <dgm:t>
        <a:bodyPr/>
        <a:lstStyle/>
        <a:p>
          <a:endParaRPr lang="es-EC" sz="1200">
            <a:latin typeface="+mn-lt"/>
          </a:endParaRPr>
        </a:p>
      </dgm:t>
    </dgm:pt>
    <dgm:pt modelId="{90F1B756-5EF3-4C11-9B9F-373BD589BD9D}" type="sibTrans" cxnId="{C099B629-5651-405D-97B9-C68ECFF5A5D6}">
      <dgm:prSet/>
      <dgm:spPr/>
      <dgm:t>
        <a:bodyPr/>
        <a:lstStyle/>
        <a:p>
          <a:endParaRPr lang="es-EC" sz="1200">
            <a:latin typeface="+mn-lt"/>
          </a:endParaRPr>
        </a:p>
      </dgm:t>
    </dgm:pt>
    <dgm:pt modelId="{29F048B3-F475-4DDB-B9EE-C74E35B7FA1B}">
      <dgm:prSet phldrT="[Texto]" custT="1"/>
      <dgm:spPr/>
      <dgm:t>
        <a:bodyPr/>
        <a:lstStyle/>
        <a:p>
          <a:pPr algn="ctr"/>
          <a:r>
            <a:rPr lang="es-EC" sz="1200" dirty="0" smtClean="0">
              <a:latin typeface="+mn-lt"/>
              <a:cs typeface="Times New Roman" pitchFamily="18" charset="0"/>
            </a:rPr>
            <a:t>8 colaboradores</a:t>
          </a:r>
          <a:endParaRPr lang="es-EC" sz="1200" dirty="0">
            <a:latin typeface="+mn-lt"/>
            <a:cs typeface="Times New Roman" pitchFamily="18" charset="0"/>
          </a:endParaRPr>
        </a:p>
      </dgm:t>
    </dgm:pt>
    <dgm:pt modelId="{8E5657F3-7CB2-46EA-B73A-DD538D6220B0}" type="parTrans" cxnId="{B7414A2F-154C-4C28-96EE-6C910E2E745A}">
      <dgm:prSet/>
      <dgm:spPr/>
      <dgm:t>
        <a:bodyPr/>
        <a:lstStyle/>
        <a:p>
          <a:endParaRPr lang="es-MX"/>
        </a:p>
      </dgm:t>
    </dgm:pt>
    <dgm:pt modelId="{E3220B2B-C978-4129-8B22-768679E66304}" type="sibTrans" cxnId="{B7414A2F-154C-4C28-96EE-6C910E2E745A}">
      <dgm:prSet/>
      <dgm:spPr/>
      <dgm:t>
        <a:bodyPr/>
        <a:lstStyle/>
        <a:p>
          <a:endParaRPr lang="es-MX"/>
        </a:p>
      </dgm:t>
    </dgm:pt>
    <dgm:pt modelId="{110D8374-9A3C-4067-9D67-E424175688F9}">
      <dgm:prSet phldrT="[Texto]" custT="1"/>
      <dgm:spPr/>
      <dgm:t>
        <a:bodyPr/>
        <a:lstStyle/>
        <a:p>
          <a:r>
            <a:rPr lang="es-EC" sz="1200" dirty="0" smtClean="0">
              <a:latin typeface="+mn-lt"/>
              <a:cs typeface="Times New Roman" pitchFamily="18" charset="0"/>
            </a:rPr>
            <a:t>752 afiliados </a:t>
          </a:r>
          <a:endParaRPr lang="es-EC" sz="1200" dirty="0">
            <a:latin typeface="+mn-lt"/>
            <a:cs typeface="Times New Roman" pitchFamily="18" charset="0"/>
          </a:endParaRPr>
        </a:p>
      </dgm:t>
    </dgm:pt>
    <dgm:pt modelId="{F9167F2B-A163-4613-9EAE-E628E061E94D}" type="parTrans" cxnId="{2D282EE4-3AFA-40B3-AF92-5D854187C82D}">
      <dgm:prSet/>
      <dgm:spPr/>
      <dgm:t>
        <a:bodyPr/>
        <a:lstStyle/>
        <a:p>
          <a:endParaRPr lang="es-MX"/>
        </a:p>
      </dgm:t>
    </dgm:pt>
    <dgm:pt modelId="{865E5754-96ED-4699-BBC6-314495366EED}" type="sibTrans" cxnId="{2D282EE4-3AFA-40B3-AF92-5D854187C82D}">
      <dgm:prSet/>
      <dgm:spPr/>
      <dgm:t>
        <a:bodyPr/>
        <a:lstStyle/>
        <a:p>
          <a:endParaRPr lang="es-MX"/>
        </a:p>
      </dgm:t>
    </dgm:pt>
    <dgm:pt modelId="{A3C77441-FB76-475E-A5ED-21AF08358D7A}">
      <dgm:prSet phldrT="[Texto]" custT="1"/>
      <dgm:spPr/>
      <dgm:t>
        <a:bodyPr/>
        <a:lstStyle/>
        <a:p>
          <a:pPr algn="ctr"/>
          <a:r>
            <a:rPr lang="es-EC" sz="1200" dirty="0" smtClean="0">
              <a:latin typeface="+mn-lt"/>
              <a:cs typeface="Times New Roman" pitchFamily="18" charset="0"/>
            </a:rPr>
            <a:t>Encuesto a los 8 colaboradores</a:t>
          </a:r>
          <a:endParaRPr lang="es-EC" sz="1200" dirty="0">
            <a:latin typeface="+mn-lt"/>
            <a:cs typeface="Times New Roman" pitchFamily="18" charset="0"/>
          </a:endParaRPr>
        </a:p>
      </dgm:t>
    </dgm:pt>
    <dgm:pt modelId="{F17E6BB6-EAE0-41F5-B689-478A9A5DC925}" type="parTrans" cxnId="{DB4F8A6B-0E3C-472A-9A44-423102B2ED07}">
      <dgm:prSet/>
      <dgm:spPr/>
      <dgm:t>
        <a:bodyPr/>
        <a:lstStyle/>
        <a:p>
          <a:endParaRPr lang="es-MX"/>
        </a:p>
      </dgm:t>
    </dgm:pt>
    <dgm:pt modelId="{F729E6D0-92C0-4B53-BAB9-78CD1ECBCD94}" type="sibTrans" cxnId="{DB4F8A6B-0E3C-472A-9A44-423102B2ED07}">
      <dgm:prSet/>
      <dgm:spPr/>
      <dgm:t>
        <a:bodyPr/>
        <a:lstStyle/>
        <a:p>
          <a:endParaRPr lang="es-MX"/>
        </a:p>
      </dgm:t>
    </dgm:pt>
    <dgm:pt modelId="{D3D88D36-8970-4940-8DC4-C93704DE1CB6}">
      <dgm:prSet phldrT="[Texto]" custT="1"/>
      <dgm:spPr/>
      <dgm:t>
        <a:bodyPr/>
        <a:lstStyle/>
        <a:p>
          <a:r>
            <a:rPr lang="es-EC" sz="1200" dirty="0" smtClean="0">
              <a:latin typeface="+mn-lt"/>
              <a:cs typeface="Times New Roman" pitchFamily="18" charset="0"/>
            </a:rPr>
            <a:t>Tamaño de la muestra 254 </a:t>
          </a:r>
          <a:endParaRPr lang="es-EC" sz="1200" dirty="0">
            <a:latin typeface="+mn-lt"/>
            <a:cs typeface="Times New Roman" pitchFamily="18" charset="0"/>
          </a:endParaRPr>
        </a:p>
      </dgm:t>
    </dgm:pt>
    <dgm:pt modelId="{9113C9E7-6A74-4E4C-BD7D-63D6A205A6F8}" type="parTrans" cxnId="{849D7C59-A921-4327-8F6F-89DE437A1792}">
      <dgm:prSet/>
      <dgm:spPr/>
      <dgm:t>
        <a:bodyPr/>
        <a:lstStyle/>
        <a:p>
          <a:endParaRPr lang="es-MX"/>
        </a:p>
      </dgm:t>
    </dgm:pt>
    <dgm:pt modelId="{69A55846-B94F-4842-B5BD-E0DC044E989E}" type="sibTrans" cxnId="{849D7C59-A921-4327-8F6F-89DE437A1792}">
      <dgm:prSet/>
      <dgm:spPr/>
      <dgm:t>
        <a:bodyPr/>
        <a:lstStyle/>
        <a:p>
          <a:endParaRPr lang="es-MX"/>
        </a:p>
      </dgm:t>
    </dgm:pt>
    <dgm:pt modelId="{D523B865-7A60-4F5D-948B-6E6E369F6994}">
      <dgm:prSet phldrT="[Texto]" custT="1"/>
      <dgm:spPr/>
      <dgm:t>
        <a:bodyPr/>
        <a:lstStyle/>
        <a:p>
          <a:r>
            <a:rPr lang="es-EC" sz="1200" dirty="0" smtClean="0">
              <a:latin typeface="+mn-lt"/>
              <a:cs typeface="Times New Roman" pitchFamily="18" charset="0"/>
            </a:rPr>
            <a:t>Tamaño de la muestra 375 </a:t>
          </a:r>
          <a:endParaRPr lang="es-EC" sz="1200" dirty="0">
            <a:latin typeface="+mn-lt"/>
            <a:cs typeface="Times New Roman" pitchFamily="18" charset="0"/>
          </a:endParaRPr>
        </a:p>
      </dgm:t>
    </dgm:pt>
    <dgm:pt modelId="{EAFCAF53-2D7D-4313-819D-21F43DFB6347}" type="parTrans" cxnId="{BF7A103B-180F-4D51-AF65-E80D63B33675}">
      <dgm:prSet/>
      <dgm:spPr/>
      <dgm:t>
        <a:bodyPr/>
        <a:lstStyle/>
        <a:p>
          <a:endParaRPr lang="es-MX"/>
        </a:p>
      </dgm:t>
    </dgm:pt>
    <dgm:pt modelId="{D64EB25D-4527-477E-A8C6-C3E9EF3E1793}" type="sibTrans" cxnId="{BF7A103B-180F-4D51-AF65-E80D63B33675}">
      <dgm:prSet/>
      <dgm:spPr/>
      <dgm:t>
        <a:bodyPr/>
        <a:lstStyle/>
        <a:p>
          <a:endParaRPr lang="es-MX"/>
        </a:p>
      </dgm:t>
    </dgm:pt>
    <dgm:pt modelId="{1BB13C4E-60E6-4D99-AC7E-D96197540184}">
      <dgm:prSet phldrT="[Texto]"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es-EC" sz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MUESTREO </a:t>
          </a:r>
          <a:endParaRPr lang="es-EC" sz="12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58C3BB3-0224-46A8-84DD-2B91FF23C7E2}" type="sibTrans" cxnId="{3733E0C7-421C-4797-BFC1-C43FCA3D89A2}">
      <dgm:prSet/>
      <dgm:spPr/>
      <dgm:t>
        <a:bodyPr/>
        <a:lstStyle/>
        <a:p>
          <a:pPr algn="ctr"/>
          <a:endParaRPr lang="es-EC" sz="1200">
            <a:latin typeface="+mn-lt"/>
            <a:cs typeface="Times New Roman" pitchFamily="18" charset="0"/>
          </a:endParaRPr>
        </a:p>
      </dgm:t>
    </dgm:pt>
    <dgm:pt modelId="{94050EC4-C407-43DD-9CA9-EA9C068E0E36}" type="parTrans" cxnId="{3733E0C7-421C-4797-BFC1-C43FCA3D89A2}">
      <dgm:prSet/>
      <dgm:spPr/>
      <dgm:t>
        <a:bodyPr/>
        <a:lstStyle/>
        <a:p>
          <a:pPr algn="ctr"/>
          <a:endParaRPr lang="es-EC" sz="1200">
            <a:latin typeface="+mn-lt"/>
            <a:cs typeface="Times New Roman" pitchFamily="18" charset="0"/>
          </a:endParaRPr>
        </a:p>
      </dgm:t>
    </dgm:pt>
    <dgm:pt modelId="{4DF03F96-5A77-4FD7-A32A-55B12C9B95CD}" type="pres">
      <dgm:prSet presAssocID="{72EC7059-2B3F-4B7E-A03A-6CAE8B053A7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F809673-FB86-46B1-B0C8-522A125F5F6E}" type="pres">
      <dgm:prSet presAssocID="{1BB13C4E-60E6-4D99-AC7E-D96197540184}" presName="root1" presStyleCnt="0"/>
      <dgm:spPr/>
      <dgm:t>
        <a:bodyPr/>
        <a:lstStyle/>
        <a:p>
          <a:endParaRPr lang="es-EC"/>
        </a:p>
      </dgm:t>
    </dgm:pt>
    <dgm:pt modelId="{679C388E-8DDD-4500-AEF5-2805D574FA6E}" type="pres">
      <dgm:prSet presAssocID="{1BB13C4E-60E6-4D99-AC7E-D9619754018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F550A28-73A2-46D9-8960-EC73FC51BBF7}" type="pres">
      <dgm:prSet presAssocID="{1BB13C4E-60E6-4D99-AC7E-D96197540184}" presName="level2hierChild" presStyleCnt="0"/>
      <dgm:spPr/>
      <dgm:t>
        <a:bodyPr/>
        <a:lstStyle/>
        <a:p>
          <a:endParaRPr lang="es-EC"/>
        </a:p>
      </dgm:t>
    </dgm:pt>
    <dgm:pt modelId="{0C74482A-C9F1-4571-80D0-1077FA2D4126}" type="pres">
      <dgm:prSet presAssocID="{94697790-62DF-4097-BAB3-9953032F2C18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A7F9BAB2-5A7D-46F5-85AB-3A50E447DF8E}" type="pres">
      <dgm:prSet presAssocID="{94697790-62DF-4097-BAB3-9953032F2C18}" presName="connTx" presStyleLbl="parChTrans1D2" presStyleIdx="0" presStyleCnt="2"/>
      <dgm:spPr/>
      <dgm:t>
        <a:bodyPr/>
        <a:lstStyle/>
        <a:p>
          <a:endParaRPr lang="es-EC"/>
        </a:p>
      </dgm:t>
    </dgm:pt>
    <dgm:pt modelId="{C2516F21-E1F9-4474-9206-9DDB56683ACF}" type="pres">
      <dgm:prSet presAssocID="{730E2893-A1DC-4DB6-8297-0E899AED0CBA}" presName="root2" presStyleCnt="0"/>
      <dgm:spPr/>
      <dgm:t>
        <a:bodyPr/>
        <a:lstStyle/>
        <a:p>
          <a:endParaRPr lang="es-EC"/>
        </a:p>
      </dgm:t>
    </dgm:pt>
    <dgm:pt modelId="{AFA9310D-4519-4AFA-9B9B-E0E53D106D42}" type="pres">
      <dgm:prSet presAssocID="{730E2893-A1DC-4DB6-8297-0E899AED0CBA}" presName="LevelTwoTextNode" presStyleLbl="node2" presStyleIdx="0" presStyleCnt="2" custScaleY="127231" custLinFactNeighborX="1027" custLinFactNeighborY="-7687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E60B420-8841-4E1B-8F0E-3F9590E61C91}" type="pres">
      <dgm:prSet presAssocID="{730E2893-A1DC-4DB6-8297-0E899AED0CBA}" presName="level3hierChild" presStyleCnt="0"/>
      <dgm:spPr/>
      <dgm:t>
        <a:bodyPr/>
        <a:lstStyle/>
        <a:p>
          <a:endParaRPr lang="es-EC"/>
        </a:p>
      </dgm:t>
    </dgm:pt>
    <dgm:pt modelId="{88763854-AB0C-4CE9-8306-479C9920A944}" type="pres">
      <dgm:prSet presAssocID="{C5156C42-1630-4EB1-960D-90B1059F44D1}" presName="conn2-1" presStyleLbl="parChTrans1D3" presStyleIdx="0" presStyleCnt="5"/>
      <dgm:spPr/>
      <dgm:t>
        <a:bodyPr/>
        <a:lstStyle/>
        <a:p>
          <a:endParaRPr lang="es-EC"/>
        </a:p>
      </dgm:t>
    </dgm:pt>
    <dgm:pt modelId="{5F38C10A-BBC9-4F8D-988A-8ECF53ABE916}" type="pres">
      <dgm:prSet presAssocID="{C5156C42-1630-4EB1-960D-90B1059F44D1}" presName="connTx" presStyleLbl="parChTrans1D3" presStyleIdx="0" presStyleCnt="5"/>
      <dgm:spPr/>
      <dgm:t>
        <a:bodyPr/>
        <a:lstStyle/>
        <a:p>
          <a:endParaRPr lang="es-EC"/>
        </a:p>
      </dgm:t>
    </dgm:pt>
    <dgm:pt modelId="{3D116E61-3339-478B-A485-5879CA2D6B38}" type="pres">
      <dgm:prSet presAssocID="{7F558806-DF2D-45D4-89D3-2D73D51B41BB}" presName="root2" presStyleCnt="0"/>
      <dgm:spPr/>
      <dgm:t>
        <a:bodyPr/>
        <a:lstStyle/>
        <a:p>
          <a:endParaRPr lang="es-EC"/>
        </a:p>
      </dgm:t>
    </dgm:pt>
    <dgm:pt modelId="{1A436382-666F-4688-99A5-6C952D0EA95C}" type="pres">
      <dgm:prSet presAssocID="{7F558806-DF2D-45D4-89D3-2D73D51B41BB}" presName="LevelTwoTextNode" presStyleLbl="node3" presStyleIdx="0" presStyleCnt="5" custScaleX="114503" custScaleY="127231" custLinFactY="-11030" custLinFactNeighborX="-3937" custLinFactNeighborY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2CC979E-A0F8-4E02-9405-C293DFB4F739}" type="pres">
      <dgm:prSet presAssocID="{7F558806-DF2D-45D4-89D3-2D73D51B41BB}" presName="level3hierChild" presStyleCnt="0"/>
      <dgm:spPr/>
      <dgm:t>
        <a:bodyPr/>
        <a:lstStyle/>
        <a:p>
          <a:endParaRPr lang="es-EC"/>
        </a:p>
      </dgm:t>
    </dgm:pt>
    <dgm:pt modelId="{1405D767-122A-464F-8011-6A513CE769D3}" type="pres">
      <dgm:prSet presAssocID="{80D9000D-53BA-4938-8ED8-FA361FAA6C74}" presName="conn2-1" presStyleLbl="parChTrans1D4" presStyleIdx="0" presStyleCnt="8"/>
      <dgm:spPr/>
      <dgm:t>
        <a:bodyPr/>
        <a:lstStyle/>
        <a:p>
          <a:endParaRPr lang="es-EC"/>
        </a:p>
      </dgm:t>
    </dgm:pt>
    <dgm:pt modelId="{1CF3A91F-5386-470E-8E51-C3E6BB01C50D}" type="pres">
      <dgm:prSet presAssocID="{80D9000D-53BA-4938-8ED8-FA361FAA6C74}" presName="connTx" presStyleLbl="parChTrans1D4" presStyleIdx="0" presStyleCnt="8"/>
      <dgm:spPr/>
      <dgm:t>
        <a:bodyPr/>
        <a:lstStyle/>
        <a:p>
          <a:endParaRPr lang="es-EC"/>
        </a:p>
      </dgm:t>
    </dgm:pt>
    <dgm:pt modelId="{B3585537-DD9F-49F8-8621-8AE2C4EF0754}" type="pres">
      <dgm:prSet presAssocID="{1801B7BC-32B2-4DFA-9F68-FC527288422B}" presName="root2" presStyleCnt="0"/>
      <dgm:spPr/>
      <dgm:t>
        <a:bodyPr/>
        <a:lstStyle/>
        <a:p>
          <a:endParaRPr lang="es-EC"/>
        </a:p>
      </dgm:t>
    </dgm:pt>
    <dgm:pt modelId="{FEC76A07-9FC7-4998-AD94-E02EC7AA99B9}" type="pres">
      <dgm:prSet presAssocID="{1801B7BC-32B2-4DFA-9F68-FC527288422B}" presName="LevelTwoTextNode" presStyleLbl="node4" presStyleIdx="0" presStyleCnt="8" custScaleX="307065" custScaleY="89044" custLinFactY="-9161" custLinFactNeighborX="8549" custLinFactNeighborY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8EA7126-5B1E-474B-B8E3-A6FC1048608E}" type="pres">
      <dgm:prSet presAssocID="{1801B7BC-32B2-4DFA-9F68-FC527288422B}" presName="level3hierChild" presStyleCnt="0"/>
      <dgm:spPr/>
      <dgm:t>
        <a:bodyPr/>
        <a:lstStyle/>
        <a:p>
          <a:endParaRPr lang="es-EC"/>
        </a:p>
      </dgm:t>
    </dgm:pt>
    <dgm:pt modelId="{1547B2DC-DCF4-498B-95AA-67432BED6C2D}" type="pres">
      <dgm:prSet presAssocID="{411695E8-3B59-4782-BF3F-49239CACA6B6}" presName="conn2-1" presStyleLbl="parChTrans1D3" presStyleIdx="1" presStyleCnt="5"/>
      <dgm:spPr/>
      <dgm:t>
        <a:bodyPr/>
        <a:lstStyle/>
        <a:p>
          <a:endParaRPr lang="es-EC"/>
        </a:p>
      </dgm:t>
    </dgm:pt>
    <dgm:pt modelId="{8CDEE6A3-3A1C-48E5-A4AF-B67DBE2029B3}" type="pres">
      <dgm:prSet presAssocID="{411695E8-3B59-4782-BF3F-49239CACA6B6}" presName="connTx" presStyleLbl="parChTrans1D3" presStyleIdx="1" presStyleCnt="5"/>
      <dgm:spPr/>
      <dgm:t>
        <a:bodyPr/>
        <a:lstStyle/>
        <a:p>
          <a:endParaRPr lang="es-EC"/>
        </a:p>
      </dgm:t>
    </dgm:pt>
    <dgm:pt modelId="{5652027C-9557-4F2F-8E6D-AB25F7020187}" type="pres">
      <dgm:prSet presAssocID="{2C4C92FE-1F0B-41C7-9B00-14BD5F4D9A88}" presName="root2" presStyleCnt="0"/>
      <dgm:spPr/>
      <dgm:t>
        <a:bodyPr/>
        <a:lstStyle/>
        <a:p>
          <a:endParaRPr lang="es-EC"/>
        </a:p>
      </dgm:t>
    </dgm:pt>
    <dgm:pt modelId="{1FA76028-15A8-4727-9143-5DE5F908A517}" type="pres">
      <dgm:prSet presAssocID="{2C4C92FE-1F0B-41C7-9B00-14BD5F4D9A88}" presName="LevelTwoTextNode" presStyleLbl="node3" presStyleIdx="1" presStyleCnt="5" custScaleX="114503" custScaleY="127231" custLinFactNeighborX="-3937" custLinFactNeighborY="-6368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BFE0D68-EECE-4916-84CF-FF1DB6A44694}" type="pres">
      <dgm:prSet presAssocID="{2C4C92FE-1F0B-41C7-9B00-14BD5F4D9A88}" presName="level3hierChild" presStyleCnt="0"/>
      <dgm:spPr/>
      <dgm:t>
        <a:bodyPr/>
        <a:lstStyle/>
        <a:p>
          <a:endParaRPr lang="es-EC"/>
        </a:p>
      </dgm:t>
    </dgm:pt>
    <dgm:pt modelId="{F8E2A39C-ADC3-4B9A-9B58-D64C1573523A}" type="pres">
      <dgm:prSet presAssocID="{022438E0-8602-43E5-9EF8-06DE27AC0C08}" presName="conn2-1" presStyleLbl="parChTrans1D4" presStyleIdx="1" presStyleCnt="8"/>
      <dgm:spPr/>
      <dgm:t>
        <a:bodyPr/>
        <a:lstStyle/>
        <a:p>
          <a:endParaRPr lang="es-EC"/>
        </a:p>
      </dgm:t>
    </dgm:pt>
    <dgm:pt modelId="{825B08A3-4BA4-440F-B868-FF636E39B534}" type="pres">
      <dgm:prSet presAssocID="{022438E0-8602-43E5-9EF8-06DE27AC0C08}" presName="connTx" presStyleLbl="parChTrans1D4" presStyleIdx="1" presStyleCnt="8"/>
      <dgm:spPr/>
      <dgm:t>
        <a:bodyPr/>
        <a:lstStyle/>
        <a:p>
          <a:endParaRPr lang="es-EC"/>
        </a:p>
      </dgm:t>
    </dgm:pt>
    <dgm:pt modelId="{003BC54B-38EF-493B-8F3B-A8E9BA7C4A41}" type="pres">
      <dgm:prSet presAssocID="{310B7944-CA4F-4492-9ED0-643C9D2CD810}" presName="root2" presStyleCnt="0"/>
      <dgm:spPr/>
      <dgm:t>
        <a:bodyPr/>
        <a:lstStyle/>
        <a:p>
          <a:endParaRPr lang="es-EC"/>
        </a:p>
      </dgm:t>
    </dgm:pt>
    <dgm:pt modelId="{198EE7BD-7948-4A0C-8489-D2C623A53983}" type="pres">
      <dgm:prSet presAssocID="{310B7944-CA4F-4492-9ED0-643C9D2CD810}" presName="LevelTwoTextNode" presStyleLbl="node4" presStyleIdx="1" presStyleCnt="8" custScaleX="424343" custScaleY="227427" custLinFactNeighborX="530" custLinFactNeighborY="-7647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7DE337E-2475-410C-905F-A5D138C7EE7A}" type="pres">
      <dgm:prSet presAssocID="{310B7944-CA4F-4492-9ED0-643C9D2CD810}" presName="level3hierChild" presStyleCnt="0"/>
      <dgm:spPr/>
      <dgm:t>
        <a:bodyPr/>
        <a:lstStyle/>
        <a:p>
          <a:endParaRPr lang="es-EC"/>
        </a:p>
      </dgm:t>
    </dgm:pt>
    <dgm:pt modelId="{9CEC7F9A-BBC3-48B0-94AD-57407DF49368}" type="pres">
      <dgm:prSet presAssocID="{E8B80504-6B56-46F8-8D1E-79F2F1E9659B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85AB5223-CCD6-4CF5-9A37-1B2EB1BFF7C9}" type="pres">
      <dgm:prSet presAssocID="{E8B80504-6B56-46F8-8D1E-79F2F1E9659B}" presName="connTx" presStyleLbl="parChTrans1D2" presStyleIdx="1" presStyleCnt="2"/>
      <dgm:spPr/>
      <dgm:t>
        <a:bodyPr/>
        <a:lstStyle/>
        <a:p>
          <a:endParaRPr lang="es-EC"/>
        </a:p>
      </dgm:t>
    </dgm:pt>
    <dgm:pt modelId="{3CFDAE3D-DEF1-4C5D-A8EC-D3A916087901}" type="pres">
      <dgm:prSet presAssocID="{1F553E2A-98F8-4248-9E9F-71235A8FCD62}" presName="root2" presStyleCnt="0"/>
      <dgm:spPr/>
      <dgm:t>
        <a:bodyPr/>
        <a:lstStyle/>
        <a:p>
          <a:endParaRPr lang="es-EC"/>
        </a:p>
      </dgm:t>
    </dgm:pt>
    <dgm:pt modelId="{4C1B29B3-8142-47B1-B6CA-4686DF0F0CFF}" type="pres">
      <dgm:prSet presAssocID="{1F553E2A-98F8-4248-9E9F-71235A8FCD62}" presName="LevelTwoTextNode" presStyleLbl="node2" presStyleIdx="1" presStyleCnt="2" custScaleY="12723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0293459-E066-4671-B25C-FE20981E31D3}" type="pres">
      <dgm:prSet presAssocID="{1F553E2A-98F8-4248-9E9F-71235A8FCD62}" presName="level3hierChild" presStyleCnt="0"/>
      <dgm:spPr/>
      <dgm:t>
        <a:bodyPr/>
        <a:lstStyle/>
        <a:p>
          <a:endParaRPr lang="es-EC"/>
        </a:p>
      </dgm:t>
    </dgm:pt>
    <dgm:pt modelId="{7B491FC5-93D5-428E-B269-F48F87793897}" type="pres">
      <dgm:prSet presAssocID="{9B08ABC9-75DC-46C0-8D00-A8B66EFC7D7A}" presName="conn2-1" presStyleLbl="parChTrans1D3" presStyleIdx="2" presStyleCnt="5"/>
      <dgm:spPr/>
      <dgm:t>
        <a:bodyPr/>
        <a:lstStyle/>
        <a:p>
          <a:endParaRPr lang="es-EC"/>
        </a:p>
      </dgm:t>
    </dgm:pt>
    <dgm:pt modelId="{DCBFE621-C0B8-4AAE-A08F-8E8C4D9256D3}" type="pres">
      <dgm:prSet presAssocID="{9B08ABC9-75DC-46C0-8D00-A8B66EFC7D7A}" presName="connTx" presStyleLbl="parChTrans1D3" presStyleIdx="2" presStyleCnt="5"/>
      <dgm:spPr/>
      <dgm:t>
        <a:bodyPr/>
        <a:lstStyle/>
        <a:p>
          <a:endParaRPr lang="es-EC"/>
        </a:p>
      </dgm:t>
    </dgm:pt>
    <dgm:pt modelId="{A2117594-6406-4CAB-A7BF-4B7A2A0990F6}" type="pres">
      <dgm:prSet presAssocID="{011FCCE2-8712-4D66-B379-0BB17F72B0CA}" presName="root2" presStyleCnt="0"/>
      <dgm:spPr/>
      <dgm:t>
        <a:bodyPr/>
        <a:lstStyle/>
        <a:p>
          <a:endParaRPr lang="es-EC"/>
        </a:p>
      </dgm:t>
    </dgm:pt>
    <dgm:pt modelId="{2FDD0925-27CF-4297-9A19-3AB7C1A6ED08}" type="pres">
      <dgm:prSet presAssocID="{011FCCE2-8712-4D66-B379-0BB17F72B0CA}" presName="LevelTwoTextNode" presStyleLbl="node3" presStyleIdx="2" presStyleCnt="5" custScaleX="130297" custScaleY="12723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B9E2DBB-7A41-4E7C-AAEA-5F9827FA5F36}" type="pres">
      <dgm:prSet presAssocID="{011FCCE2-8712-4D66-B379-0BB17F72B0CA}" presName="level3hierChild" presStyleCnt="0"/>
      <dgm:spPr/>
      <dgm:t>
        <a:bodyPr/>
        <a:lstStyle/>
        <a:p>
          <a:endParaRPr lang="es-EC"/>
        </a:p>
      </dgm:t>
    </dgm:pt>
    <dgm:pt modelId="{CED8E2C3-A1F0-4C6A-AE43-4357BAF4B476}" type="pres">
      <dgm:prSet presAssocID="{8E5657F3-7CB2-46EA-B73A-DD538D6220B0}" presName="conn2-1" presStyleLbl="parChTrans1D4" presStyleIdx="2" presStyleCnt="8"/>
      <dgm:spPr/>
      <dgm:t>
        <a:bodyPr/>
        <a:lstStyle/>
        <a:p>
          <a:endParaRPr lang="es-MX"/>
        </a:p>
      </dgm:t>
    </dgm:pt>
    <dgm:pt modelId="{AA814250-89D7-4765-8E2E-A27E480B6C31}" type="pres">
      <dgm:prSet presAssocID="{8E5657F3-7CB2-46EA-B73A-DD538D6220B0}" presName="connTx" presStyleLbl="parChTrans1D4" presStyleIdx="2" presStyleCnt="8"/>
      <dgm:spPr/>
      <dgm:t>
        <a:bodyPr/>
        <a:lstStyle/>
        <a:p>
          <a:endParaRPr lang="es-MX"/>
        </a:p>
      </dgm:t>
    </dgm:pt>
    <dgm:pt modelId="{4DE9DE59-3766-4ED5-966D-2C3F479A6942}" type="pres">
      <dgm:prSet presAssocID="{29F048B3-F475-4DDB-B9EE-C74E35B7FA1B}" presName="root2" presStyleCnt="0"/>
      <dgm:spPr/>
    </dgm:pt>
    <dgm:pt modelId="{97BF5346-1F58-4C44-B00E-F2B6D18B2B4C}" type="pres">
      <dgm:prSet presAssocID="{29F048B3-F475-4DDB-B9EE-C74E35B7FA1B}" presName="LevelTwoTextNode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1C7050E-1D2E-4A15-BE29-898FE5C4417B}" type="pres">
      <dgm:prSet presAssocID="{29F048B3-F475-4DDB-B9EE-C74E35B7FA1B}" presName="level3hierChild" presStyleCnt="0"/>
      <dgm:spPr/>
    </dgm:pt>
    <dgm:pt modelId="{47770C72-A4F2-4D7A-8996-91DD66FC98B7}" type="pres">
      <dgm:prSet presAssocID="{F17E6BB6-EAE0-41F5-B689-478A9A5DC925}" presName="conn2-1" presStyleLbl="parChTrans1D4" presStyleIdx="3" presStyleCnt="8"/>
      <dgm:spPr/>
      <dgm:t>
        <a:bodyPr/>
        <a:lstStyle/>
        <a:p>
          <a:endParaRPr lang="es-MX"/>
        </a:p>
      </dgm:t>
    </dgm:pt>
    <dgm:pt modelId="{1FB8DD09-83A5-4726-AC31-518140C3894E}" type="pres">
      <dgm:prSet presAssocID="{F17E6BB6-EAE0-41F5-B689-478A9A5DC925}" presName="connTx" presStyleLbl="parChTrans1D4" presStyleIdx="3" presStyleCnt="8"/>
      <dgm:spPr/>
      <dgm:t>
        <a:bodyPr/>
        <a:lstStyle/>
        <a:p>
          <a:endParaRPr lang="es-MX"/>
        </a:p>
      </dgm:t>
    </dgm:pt>
    <dgm:pt modelId="{8B53DE85-3AA1-42EF-B69A-15968F867A7E}" type="pres">
      <dgm:prSet presAssocID="{A3C77441-FB76-475E-A5ED-21AF08358D7A}" presName="root2" presStyleCnt="0"/>
      <dgm:spPr/>
    </dgm:pt>
    <dgm:pt modelId="{97DC349E-DF5F-40EF-BB67-C344CDE73617}" type="pres">
      <dgm:prSet presAssocID="{A3C77441-FB76-475E-A5ED-21AF08358D7A}" presName="LevelTwoTextNode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88EC978-1999-46DA-9E93-DA03B1010C6E}" type="pres">
      <dgm:prSet presAssocID="{A3C77441-FB76-475E-A5ED-21AF08358D7A}" presName="level3hierChild" presStyleCnt="0"/>
      <dgm:spPr/>
    </dgm:pt>
    <dgm:pt modelId="{1207FA5A-B855-4074-B1E4-11A57F32AD6D}" type="pres">
      <dgm:prSet presAssocID="{1319F107-4F64-44C5-8C0F-E5014C9C6F60}" presName="conn2-1" presStyleLbl="parChTrans1D3" presStyleIdx="3" presStyleCnt="5"/>
      <dgm:spPr/>
      <dgm:t>
        <a:bodyPr/>
        <a:lstStyle/>
        <a:p>
          <a:endParaRPr lang="es-EC"/>
        </a:p>
      </dgm:t>
    </dgm:pt>
    <dgm:pt modelId="{F18BC559-1D40-4597-BD63-1583FD175B1E}" type="pres">
      <dgm:prSet presAssocID="{1319F107-4F64-44C5-8C0F-E5014C9C6F60}" presName="connTx" presStyleLbl="parChTrans1D3" presStyleIdx="3" presStyleCnt="5"/>
      <dgm:spPr/>
      <dgm:t>
        <a:bodyPr/>
        <a:lstStyle/>
        <a:p>
          <a:endParaRPr lang="es-EC"/>
        </a:p>
      </dgm:t>
    </dgm:pt>
    <dgm:pt modelId="{499E7A04-220B-45DF-8B5B-1B6E3277C71F}" type="pres">
      <dgm:prSet presAssocID="{D005B33F-DEDD-42D0-8F5C-E97A8E38ED2E}" presName="root2" presStyleCnt="0"/>
      <dgm:spPr/>
      <dgm:t>
        <a:bodyPr/>
        <a:lstStyle/>
        <a:p>
          <a:endParaRPr lang="es-EC"/>
        </a:p>
      </dgm:t>
    </dgm:pt>
    <dgm:pt modelId="{E754C1C0-558E-4A39-B793-D9F79F9FB7B0}" type="pres">
      <dgm:prSet presAssocID="{D005B33F-DEDD-42D0-8F5C-E97A8E38ED2E}" presName="LevelTwoTextNode" presStyleLbl="node3" presStyleIdx="3" presStyleCnt="5" custScaleX="130297" custScaleY="12723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CECEE53-2D2A-4972-A2B6-9C3DC7324F40}" type="pres">
      <dgm:prSet presAssocID="{D005B33F-DEDD-42D0-8F5C-E97A8E38ED2E}" presName="level3hierChild" presStyleCnt="0"/>
      <dgm:spPr/>
      <dgm:t>
        <a:bodyPr/>
        <a:lstStyle/>
        <a:p>
          <a:endParaRPr lang="es-EC"/>
        </a:p>
      </dgm:t>
    </dgm:pt>
    <dgm:pt modelId="{5C0B3CB3-95A4-4844-A0AB-06CB08A0F74D}" type="pres">
      <dgm:prSet presAssocID="{F9167F2B-A163-4613-9EAE-E628E061E94D}" presName="conn2-1" presStyleLbl="parChTrans1D4" presStyleIdx="4" presStyleCnt="8"/>
      <dgm:spPr/>
      <dgm:t>
        <a:bodyPr/>
        <a:lstStyle/>
        <a:p>
          <a:endParaRPr lang="es-MX"/>
        </a:p>
      </dgm:t>
    </dgm:pt>
    <dgm:pt modelId="{143E96A1-07D1-4F64-B016-1955FB55949B}" type="pres">
      <dgm:prSet presAssocID="{F9167F2B-A163-4613-9EAE-E628E061E94D}" presName="connTx" presStyleLbl="parChTrans1D4" presStyleIdx="4" presStyleCnt="8"/>
      <dgm:spPr/>
      <dgm:t>
        <a:bodyPr/>
        <a:lstStyle/>
        <a:p>
          <a:endParaRPr lang="es-MX"/>
        </a:p>
      </dgm:t>
    </dgm:pt>
    <dgm:pt modelId="{BFFB392D-4847-4556-B892-3FC0EDE85D13}" type="pres">
      <dgm:prSet presAssocID="{110D8374-9A3C-4067-9D67-E424175688F9}" presName="root2" presStyleCnt="0"/>
      <dgm:spPr/>
    </dgm:pt>
    <dgm:pt modelId="{3BCB2981-C5EB-4444-B4C9-A84BD835BD6F}" type="pres">
      <dgm:prSet presAssocID="{110D8374-9A3C-4067-9D67-E424175688F9}" presName="LevelTwoTextNode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E1D1DC0-653D-457D-ADE2-7B952E774A04}" type="pres">
      <dgm:prSet presAssocID="{110D8374-9A3C-4067-9D67-E424175688F9}" presName="level3hierChild" presStyleCnt="0"/>
      <dgm:spPr/>
    </dgm:pt>
    <dgm:pt modelId="{DF2F21BC-88EF-4667-A186-3724B2E7F247}" type="pres">
      <dgm:prSet presAssocID="{9113C9E7-6A74-4E4C-BD7D-63D6A205A6F8}" presName="conn2-1" presStyleLbl="parChTrans1D4" presStyleIdx="5" presStyleCnt="8"/>
      <dgm:spPr/>
      <dgm:t>
        <a:bodyPr/>
        <a:lstStyle/>
        <a:p>
          <a:endParaRPr lang="es-MX"/>
        </a:p>
      </dgm:t>
    </dgm:pt>
    <dgm:pt modelId="{82735320-E8F5-4ADD-8CF0-5F2090878D8F}" type="pres">
      <dgm:prSet presAssocID="{9113C9E7-6A74-4E4C-BD7D-63D6A205A6F8}" presName="connTx" presStyleLbl="parChTrans1D4" presStyleIdx="5" presStyleCnt="8"/>
      <dgm:spPr/>
      <dgm:t>
        <a:bodyPr/>
        <a:lstStyle/>
        <a:p>
          <a:endParaRPr lang="es-MX"/>
        </a:p>
      </dgm:t>
    </dgm:pt>
    <dgm:pt modelId="{84867BB7-B1B5-422F-BD07-DCEC6BFC7F38}" type="pres">
      <dgm:prSet presAssocID="{D3D88D36-8970-4940-8DC4-C93704DE1CB6}" presName="root2" presStyleCnt="0"/>
      <dgm:spPr/>
    </dgm:pt>
    <dgm:pt modelId="{00E72D22-16E7-410E-9BE7-2373911A5B13}" type="pres">
      <dgm:prSet presAssocID="{D3D88D36-8970-4940-8DC4-C93704DE1CB6}" presName="LevelTwoTextNode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26A97E8-AF33-4603-B43D-F5B0FE247CA7}" type="pres">
      <dgm:prSet presAssocID="{D3D88D36-8970-4940-8DC4-C93704DE1CB6}" presName="level3hierChild" presStyleCnt="0"/>
      <dgm:spPr/>
    </dgm:pt>
    <dgm:pt modelId="{EC2BAE7A-908D-4D86-9D3E-11D7BBA79919}" type="pres">
      <dgm:prSet presAssocID="{8BC3F52C-5F32-499F-98A5-7E72B7211C57}" presName="conn2-1" presStyleLbl="parChTrans1D3" presStyleIdx="4" presStyleCnt="5"/>
      <dgm:spPr/>
      <dgm:t>
        <a:bodyPr/>
        <a:lstStyle/>
        <a:p>
          <a:endParaRPr lang="es-EC"/>
        </a:p>
      </dgm:t>
    </dgm:pt>
    <dgm:pt modelId="{5A5D8DA6-F6B1-4104-871F-EC24EEA6FE33}" type="pres">
      <dgm:prSet presAssocID="{8BC3F52C-5F32-499F-98A5-7E72B7211C57}" presName="connTx" presStyleLbl="parChTrans1D3" presStyleIdx="4" presStyleCnt="5"/>
      <dgm:spPr/>
      <dgm:t>
        <a:bodyPr/>
        <a:lstStyle/>
        <a:p>
          <a:endParaRPr lang="es-EC"/>
        </a:p>
      </dgm:t>
    </dgm:pt>
    <dgm:pt modelId="{98A1877E-22F2-4451-A040-D6B41A01F607}" type="pres">
      <dgm:prSet presAssocID="{8F90954F-27AA-4D18-AFD2-411D5B54784B}" presName="root2" presStyleCnt="0"/>
      <dgm:spPr/>
      <dgm:t>
        <a:bodyPr/>
        <a:lstStyle/>
        <a:p>
          <a:endParaRPr lang="es-EC"/>
        </a:p>
      </dgm:t>
    </dgm:pt>
    <dgm:pt modelId="{A1A0FEDD-5B15-44CA-9E69-7B4F13C7F257}" type="pres">
      <dgm:prSet presAssocID="{8F90954F-27AA-4D18-AFD2-411D5B54784B}" presName="LevelTwoTextNode" presStyleLbl="node3" presStyleIdx="4" presStyleCnt="5" custScaleX="130297" custScaleY="12723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70B9E77-D15B-4229-BCEC-D21CBF810789}" type="pres">
      <dgm:prSet presAssocID="{8F90954F-27AA-4D18-AFD2-411D5B54784B}" presName="level3hierChild" presStyleCnt="0"/>
      <dgm:spPr/>
      <dgm:t>
        <a:bodyPr/>
        <a:lstStyle/>
        <a:p>
          <a:endParaRPr lang="es-EC"/>
        </a:p>
      </dgm:t>
    </dgm:pt>
    <dgm:pt modelId="{B3B30A99-1F41-479D-8E21-D1D992657733}" type="pres">
      <dgm:prSet presAssocID="{867AECBB-A110-4DC8-A4C9-936245053BC9}" presName="conn2-1" presStyleLbl="parChTrans1D4" presStyleIdx="6" presStyleCnt="8"/>
      <dgm:spPr/>
      <dgm:t>
        <a:bodyPr/>
        <a:lstStyle/>
        <a:p>
          <a:endParaRPr lang="es-EC"/>
        </a:p>
      </dgm:t>
    </dgm:pt>
    <dgm:pt modelId="{0DC65270-8590-499E-A471-EE6CC252A163}" type="pres">
      <dgm:prSet presAssocID="{867AECBB-A110-4DC8-A4C9-936245053BC9}" presName="connTx" presStyleLbl="parChTrans1D4" presStyleIdx="6" presStyleCnt="8"/>
      <dgm:spPr/>
      <dgm:t>
        <a:bodyPr/>
        <a:lstStyle/>
        <a:p>
          <a:endParaRPr lang="es-EC"/>
        </a:p>
      </dgm:t>
    </dgm:pt>
    <dgm:pt modelId="{990D2D47-E213-408F-AB52-1F45222A1404}" type="pres">
      <dgm:prSet presAssocID="{6BDA1C55-0E73-4799-BBED-B604453C2938}" presName="root2" presStyleCnt="0"/>
      <dgm:spPr/>
      <dgm:t>
        <a:bodyPr/>
        <a:lstStyle/>
        <a:p>
          <a:endParaRPr lang="es-EC"/>
        </a:p>
      </dgm:t>
    </dgm:pt>
    <dgm:pt modelId="{D67559EE-CCFD-4100-B5B6-35FF6988172D}" type="pres">
      <dgm:prSet presAssocID="{6BDA1C55-0E73-4799-BBED-B604453C2938}" presName="LevelTwoTextNode" presStyleLbl="node4" presStyleIdx="6" presStyleCnt="8" custScaleX="16188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D91EAFC-EB07-4AB9-B0F9-8290530E28DC}" type="pres">
      <dgm:prSet presAssocID="{6BDA1C55-0E73-4799-BBED-B604453C2938}" presName="level3hierChild" presStyleCnt="0"/>
      <dgm:spPr/>
      <dgm:t>
        <a:bodyPr/>
        <a:lstStyle/>
        <a:p>
          <a:endParaRPr lang="es-EC"/>
        </a:p>
      </dgm:t>
    </dgm:pt>
    <dgm:pt modelId="{99191B78-7D72-409D-A67B-2A4DFEA7A443}" type="pres">
      <dgm:prSet presAssocID="{EAFCAF53-2D7D-4313-819D-21F43DFB6347}" presName="conn2-1" presStyleLbl="parChTrans1D4" presStyleIdx="7" presStyleCnt="8"/>
      <dgm:spPr/>
      <dgm:t>
        <a:bodyPr/>
        <a:lstStyle/>
        <a:p>
          <a:endParaRPr lang="es-MX"/>
        </a:p>
      </dgm:t>
    </dgm:pt>
    <dgm:pt modelId="{3EBF9636-255A-4B48-86C4-EC740AD64D82}" type="pres">
      <dgm:prSet presAssocID="{EAFCAF53-2D7D-4313-819D-21F43DFB6347}" presName="connTx" presStyleLbl="parChTrans1D4" presStyleIdx="7" presStyleCnt="8"/>
      <dgm:spPr/>
      <dgm:t>
        <a:bodyPr/>
        <a:lstStyle/>
        <a:p>
          <a:endParaRPr lang="es-MX"/>
        </a:p>
      </dgm:t>
    </dgm:pt>
    <dgm:pt modelId="{448F838F-F369-433F-B455-DE38415F2594}" type="pres">
      <dgm:prSet presAssocID="{D523B865-7A60-4F5D-948B-6E6E369F6994}" presName="root2" presStyleCnt="0"/>
      <dgm:spPr/>
    </dgm:pt>
    <dgm:pt modelId="{8AD0084E-D6AD-43EB-832F-0168C6431B80}" type="pres">
      <dgm:prSet presAssocID="{D523B865-7A60-4F5D-948B-6E6E369F6994}" presName="LevelTwoTextNode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B75CA3B-1699-4F44-9FB5-EE6EE2F1F1B0}" type="pres">
      <dgm:prSet presAssocID="{D523B865-7A60-4F5D-948B-6E6E369F6994}" presName="level3hierChild" presStyleCnt="0"/>
      <dgm:spPr/>
    </dgm:pt>
  </dgm:ptLst>
  <dgm:cxnLst>
    <dgm:cxn modelId="{FB70B42E-3190-42AF-A45A-B28EB05FA25D}" type="presOf" srcId="{9113C9E7-6A74-4E4C-BD7D-63D6A205A6F8}" destId="{DF2F21BC-88EF-4667-A186-3724B2E7F247}" srcOrd="0" destOrd="0" presId="urn:microsoft.com/office/officeart/2008/layout/HorizontalMultiLevelHierarchy"/>
    <dgm:cxn modelId="{B7414A2F-154C-4C28-96EE-6C910E2E745A}" srcId="{011FCCE2-8712-4D66-B379-0BB17F72B0CA}" destId="{29F048B3-F475-4DDB-B9EE-C74E35B7FA1B}" srcOrd="0" destOrd="0" parTransId="{8E5657F3-7CB2-46EA-B73A-DD538D6220B0}" sibTransId="{E3220B2B-C978-4129-8B22-768679E66304}"/>
    <dgm:cxn modelId="{E199A5DC-3479-47E2-8F98-358981E0B17A}" type="presOf" srcId="{9113C9E7-6A74-4E4C-BD7D-63D6A205A6F8}" destId="{82735320-E8F5-4ADD-8CF0-5F2090878D8F}" srcOrd="1" destOrd="0" presId="urn:microsoft.com/office/officeart/2008/layout/HorizontalMultiLevelHierarchy"/>
    <dgm:cxn modelId="{AB9E58A1-7675-4D88-BFC4-EF966FF1495A}" type="presOf" srcId="{D523B865-7A60-4F5D-948B-6E6E369F6994}" destId="{8AD0084E-D6AD-43EB-832F-0168C6431B80}" srcOrd="0" destOrd="0" presId="urn:microsoft.com/office/officeart/2008/layout/HorizontalMultiLevelHierarchy"/>
    <dgm:cxn modelId="{8831E644-3CB3-401E-8823-F9FC38162FDA}" type="presOf" srcId="{8F90954F-27AA-4D18-AFD2-411D5B54784B}" destId="{A1A0FEDD-5B15-44CA-9E69-7B4F13C7F257}" srcOrd="0" destOrd="0" presId="urn:microsoft.com/office/officeart/2008/layout/HorizontalMultiLevelHierarchy"/>
    <dgm:cxn modelId="{ACEDFA05-634B-4461-A299-A0FC88A412A5}" srcId="{1F553E2A-98F8-4248-9E9F-71235A8FCD62}" destId="{8F90954F-27AA-4D18-AFD2-411D5B54784B}" srcOrd="2" destOrd="0" parTransId="{8BC3F52C-5F32-499F-98A5-7E72B7211C57}" sibTransId="{C6084FAA-641A-4069-AF61-07EFA4AA04B3}"/>
    <dgm:cxn modelId="{3733E0C7-421C-4797-BFC1-C43FCA3D89A2}" srcId="{72EC7059-2B3F-4B7E-A03A-6CAE8B053A7D}" destId="{1BB13C4E-60E6-4D99-AC7E-D96197540184}" srcOrd="0" destOrd="0" parTransId="{94050EC4-C407-43DD-9CA9-EA9C068E0E36}" sibTransId="{D58C3BB3-0224-46A8-84DD-2B91FF23C7E2}"/>
    <dgm:cxn modelId="{B60795DC-3AC8-4ACC-98A0-95BE11E61A38}" type="presOf" srcId="{011FCCE2-8712-4D66-B379-0BB17F72B0CA}" destId="{2FDD0925-27CF-4297-9A19-3AB7C1A6ED08}" srcOrd="0" destOrd="0" presId="urn:microsoft.com/office/officeart/2008/layout/HorizontalMultiLevelHierarchy"/>
    <dgm:cxn modelId="{DB4F8A6B-0E3C-472A-9A44-423102B2ED07}" srcId="{29F048B3-F475-4DDB-B9EE-C74E35B7FA1B}" destId="{A3C77441-FB76-475E-A5ED-21AF08358D7A}" srcOrd="0" destOrd="0" parTransId="{F17E6BB6-EAE0-41F5-B689-478A9A5DC925}" sibTransId="{F729E6D0-92C0-4B53-BAB9-78CD1ECBCD94}"/>
    <dgm:cxn modelId="{0D1DB208-4299-4CD9-8FC8-9843EF0804EC}" type="presOf" srcId="{F17E6BB6-EAE0-41F5-B689-478A9A5DC925}" destId="{1FB8DD09-83A5-4726-AC31-518140C3894E}" srcOrd="1" destOrd="0" presId="urn:microsoft.com/office/officeart/2008/layout/HorizontalMultiLevelHierarchy"/>
    <dgm:cxn modelId="{B31E0A98-88F1-4996-9B61-16A3F0FAF96E}" type="presOf" srcId="{EAFCAF53-2D7D-4313-819D-21F43DFB6347}" destId="{3EBF9636-255A-4B48-86C4-EC740AD64D82}" srcOrd="1" destOrd="0" presId="urn:microsoft.com/office/officeart/2008/layout/HorizontalMultiLevelHierarchy"/>
    <dgm:cxn modelId="{6CB5D138-E332-4B81-960B-E99AEBD0E8EE}" type="presOf" srcId="{1F553E2A-98F8-4248-9E9F-71235A8FCD62}" destId="{4C1B29B3-8142-47B1-B6CA-4686DF0F0CFF}" srcOrd="0" destOrd="0" presId="urn:microsoft.com/office/officeart/2008/layout/HorizontalMultiLevelHierarchy"/>
    <dgm:cxn modelId="{17D14C6B-0A34-47B4-B5B6-537FF273499D}" type="presOf" srcId="{110D8374-9A3C-4067-9D67-E424175688F9}" destId="{3BCB2981-C5EB-4444-B4C9-A84BD835BD6F}" srcOrd="0" destOrd="0" presId="urn:microsoft.com/office/officeart/2008/layout/HorizontalMultiLevelHierarchy"/>
    <dgm:cxn modelId="{E05D508D-F1E9-47DE-A641-93DBD871D5DD}" type="presOf" srcId="{1319F107-4F64-44C5-8C0F-E5014C9C6F60}" destId="{F18BC559-1D40-4597-BD63-1583FD175B1E}" srcOrd="1" destOrd="0" presId="urn:microsoft.com/office/officeart/2008/layout/HorizontalMultiLevelHierarchy"/>
    <dgm:cxn modelId="{B10D825A-0BE8-462B-96C1-37BA86A809EE}" type="presOf" srcId="{A3C77441-FB76-475E-A5ED-21AF08358D7A}" destId="{97DC349E-DF5F-40EF-BB67-C344CDE73617}" srcOrd="0" destOrd="0" presId="urn:microsoft.com/office/officeart/2008/layout/HorizontalMultiLevelHierarchy"/>
    <dgm:cxn modelId="{A59EF53E-9E9C-41CD-A68D-AAA8871D3143}" type="presOf" srcId="{1319F107-4F64-44C5-8C0F-E5014C9C6F60}" destId="{1207FA5A-B855-4074-B1E4-11A57F32AD6D}" srcOrd="0" destOrd="0" presId="urn:microsoft.com/office/officeart/2008/layout/HorizontalMultiLevelHierarchy"/>
    <dgm:cxn modelId="{33FA520F-0DBF-40E0-9D67-8242B23A3984}" type="presOf" srcId="{022438E0-8602-43E5-9EF8-06DE27AC0C08}" destId="{F8E2A39C-ADC3-4B9A-9B58-D64C1573523A}" srcOrd="0" destOrd="0" presId="urn:microsoft.com/office/officeart/2008/layout/HorizontalMultiLevelHierarchy"/>
    <dgm:cxn modelId="{A414EEE8-2C24-4F72-87E1-64397E442A4E}" srcId="{730E2893-A1DC-4DB6-8297-0E899AED0CBA}" destId="{7F558806-DF2D-45D4-89D3-2D73D51B41BB}" srcOrd="0" destOrd="0" parTransId="{C5156C42-1630-4EB1-960D-90B1059F44D1}" sibTransId="{2FFB3A3A-E7F4-431A-A712-BE2A85C18718}"/>
    <dgm:cxn modelId="{B5935BDA-F62F-4CD3-AD8A-43E670D8221B}" type="presOf" srcId="{EAFCAF53-2D7D-4313-819D-21F43DFB6347}" destId="{99191B78-7D72-409D-A67B-2A4DFEA7A443}" srcOrd="0" destOrd="0" presId="urn:microsoft.com/office/officeart/2008/layout/HorizontalMultiLevelHierarchy"/>
    <dgm:cxn modelId="{99601607-C0D9-453A-B5F6-02A8C3C2EAB4}" srcId="{7F558806-DF2D-45D4-89D3-2D73D51B41BB}" destId="{1801B7BC-32B2-4DFA-9F68-FC527288422B}" srcOrd="0" destOrd="0" parTransId="{80D9000D-53BA-4938-8ED8-FA361FAA6C74}" sibTransId="{A5E24669-6223-421A-B06F-A4EBBBE8CA57}"/>
    <dgm:cxn modelId="{EEB1DCA4-F843-464A-A958-D90AC7DF7F34}" type="presOf" srcId="{2C4C92FE-1F0B-41C7-9B00-14BD5F4D9A88}" destId="{1FA76028-15A8-4727-9143-5DE5F908A517}" srcOrd="0" destOrd="0" presId="urn:microsoft.com/office/officeart/2008/layout/HorizontalMultiLevelHierarchy"/>
    <dgm:cxn modelId="{4051DFBF-FB47-43DC-B27D-A22B0CD7B331}" srcId="{2C4C92FE-1F0B-41C7-9B00-14BD5F4D9A88}" destId="{310B7944-CA4F-4492-9ED0-643C9D2CD810}" srcOrd="0" destOrd="0" parTransId="{022438E0-8602-43E5-9EF8-06DE27AC0C08}" sibTransId="{735229C6-B90D-4525-830C-212C23FD323B}"/>
    <dgm:cxn modelId="{C7BE3B11-B671-48F1-B4D4-AAC4D01AE9ED}" type="presOf" srcId="{411695E8-3B59-4782-BF3F-49239CACA6B6}" destId="{1547B2DC-DCF4-498B-95AA-67432BED6C2D}" srcOrd="0" destOrd="0" presId="urn:microsoft.com/office/officeart/2008/layout/HorizontalMultiLevelHierarchy"/>
    <dgm:cxn modelId="{F5113F64-2120-4DB1-BE75-1269FB956F7D}" type="presOf" srcId="{9B08ABC9-75DC-46C0-8D00-A8B66EFC7D7A}" destId="{DCBFE621-C0B8-4AAE-A08F-8E8C4D9256D3}" srcOrd="1" destOrd="0" presId="urn:microsoft.com/office/officeart/2008/layout/HorizontalMultiLevelHierarchy"/>
    <dgm:cxn modelId="{19EB4B3C-5E6A-4EB2-80C4-04D9DD52591A}" type="presOf" srcId="{8BC3F52C-5F32-499F-98A5-7E72B7211C57}" destId="{EC2BAE7A-908D-4D86-9D3E-11D7BBA79919}" srcOrd="0" destOrd="0" presId="urn:microsoft.com/office/officeart/2008/layout/HorizontalMultiLevelHierarchy"/>
    <dgm:cxn modelId="{A59BE7C4-39E2-4578-BA04-002496CA8564}" srcId="{1BB13C4E-60E6-4D99-AC7E-D96197540184}" destId="{730E2893-A1DC-4DB6-8297-0E899AED0CBA}" srcOrd="0" destOrd="0" parTransId="{94697790-62DF-4097-BAB3-9953032F2C18}" sibTransId="{8EF65DF0-B2CE-49F5-91AE-9F11FD762204}"/>
    <dgm:cxn modelId="{E4EEF4E9-5BD4-4CB6-8355-FA4E3FAEFB0E}" type="presOf" srcId="{1BB13C4E-60E6-4D99-AC7E-D96197540184}" destId="{679C388E-8DDD-4500-AEF5-2805D574FA6E}" srcOrd="0" destOrd="0" presId="urn:microsoft.com/office/officeart/2008/layout/HorizontalMultiLevelHierarchy"/>
    <dgm:cxn modelId="{849D7C59-A921-4327-8F6F-89DE437A1792}" srcId="{110D8374-9A3C-4067-9D67-E424175688F9}" destId="{D3D88D36-8970-4940-8DC4-C93704DE1CB6}" srcOrd="0" destOrd="0" parTransId="{9113C9E7-6A74-4E4C-BD7D-63D6A205A6F8}" sibTransId="{69A55846-B94F-4842-B5BD-E0DC044E989E}"/>
    <dgm:cxn modelId="{8FE907FB-FFA5-4D75-A854-C3D3DE9CCF8E}" type="presOf" srcId="{C5156C42-1630-4EB1-960D-90B1059F44D1}" destId="{5F38C10A-BBC9-4F8D-988A-8ECF53ABE916}" srcOrd="1" destOrd="0" presId="urn:microsoft.com/office/officeart/2008/layout/HorizontalMultiLevelHierarchy"/>
    <dgm:cxn modelId="{6FD5EE7B-7E72-4553-83F3-F14CEFA19D8B}" type="presOf" srcId="{C5156C42-1630-4EB1-960D-90B1059F44D1}" destId="{88763854-AB0C-4CE9-8306-479C9920A944}" srcOrd="0" destOrd="0" presId="urn:microsoft.com/office/officeart/2008/layout/HorizontalMultiLevelHierarchy"/>
    <dgm:cxn modelId="{BB713F16-2E18-4964-92B7-007C6B19B3F6}" type="presOf" srcId="{72EC7059-2B3F-4B7E-A03A-6CAE8B053A7D}" destId="{4DF03F96-5A77-4FD7-A32A-55B12C9B95CD}" srcOrd="0" destOrd="0" presId="urn:microsoft.com/office/officeart/2008/layout/HorizontalMultiLevelHierarchy"/>
    <dgm:cxn modelId="{0AF2D077-8DE7-41DB-B158-A344DA57DF84}" type="presOf" srcId="{D005B33F-DEDD-42D0-8F5C-E97A8E38ED2E}" destId="{E754C1C0-558E-4A39-B793-D9F79F9FB7B0}" srcOrd="0" destOrd="0" presId="urn:microsoft.com/office/officeart/2008/layout/HorizontalMultiLevelHierarchy"/>
    <dgm:cxn modelId="{43C3F9F7-7FB8-4C99-A1CD-40CE08215672}" srcId="{730E2893-A1DC-4DB6-8297-0E899AED0CBA}" destId="{2C4C92FE-1F0B-41C7-9B00-14BD5F4D9A88}" srcOrd="1" destOrd="0" parTransId="{411695E8-3B59-4782-BF3F-49239CACA6B6}" sibTransId="{90E84DCE-1A7D-472C-9212-5DB4E9D51EBC}"/>
    <dgm:cxn modelId="{CE317F10-FB3A-497E-99A8-861DB6DD9EE1}" type="presOf" srcId="{E8B80504-6B56-46F8-8D1E-79F2F1E9659B}" destId="{9CEC7F9A-BBC3-48B0-94AD-57407DF49368}" srcOrd="0" destOrd="0" presId="urn:microsoft.com/office/officeart/2008/layout/HorizontalMultiLevelHierarchy"/>
    <dgm:cxn modelId="{78DA2DE2-3BD8-4015-B7EA-86C3CF8917FD}" srcId="{1F553E2A-98F8-4248-9E9F-71235A8FCD62}" destId="{011FCCE2-8712-4D66-B379-0BB17F72B0CA}" srcOrd="0" destOrd="0" parTransId="{9B08ABC9-75DC-46C0-8D00-A8B66EFC7D7A}" sibTransId="{0C4065EC-425F-4DF8-BD2C-1CBC64D78A91}"/>
    <dgm:cxn modelId="{5AF80853-450C-4FB2-B42F-29DDDB9D20B0}" type="presOf" srcId="{730E2893-A1DC-4DB6-8297-0E899AED0CBA}" destId="{AFA9310D-4519-4AFA-9B9B-E0E53D106D42}" srcOrd="0" destOrd="0" presId="urn:microsoft.com/office/officeart/2008/layout/HorizontalMultiLevelHierarchy"/>
    <dgm:cxn modelId="{1579C577-5207-40FD-A427-F3E38F59512B}" type="presOf" srcId="{9B08ABC9-75DC-46C0-8D00-A8B66EFC7D7A}" destId="{7B491FC5-93D5-428E-B269-F48F87793897}" srcOrd="0" destOrd="0" presId="urn:microsoft.com/office/officeart/2008/layout/HorizontalMultiLevelHierarchy"/>
    <dgm:cxn modelId="{2D282EE4-3AFA-40B3-AF92-5D854187C82D}" srcId="{D005B33F-DEDD-42D0-8F5C-E97A8E38ED2E}" destId="{110D8374-9A3C-4067-9D67-E424175688F9}" srcOrd="0" destOrd="0" parTransId="{F9167F2B-A163-4613-9EAE-E628E061E94D}" sibTransId="{865E5754-96ED-4699-BBC6-314495366EED}"/>
    <dgm:cxn modelId="{ED15193C-76C4-4BBC-A788-295780DACF4B}" type="presOf" srcId="{80D9000D-53BA-4938-8ED8-FA361FAA6C74}" destId="{1CF3A91F-5386-470E-8E51-C3E6BB01C50D}" srcOrd="1" destOrd="0" presId="urn:microsoft.com/office/officeart/2008/layout/HorizontalMultiLevelHierarchy"/>
    <dgm:cxn modelId="{6FA235C4-B069-4AD2-B449-1BFD831C1836}" type="presOf" srcId="{F9167F2B-A163-4613-9EAE-E628E061E94D}" destId="{5C0B3CB3-95A4-4844-A0AB-06CB08A0F74D}" srcOrd="0" destOrd="0" presId="urn:microsoft.com/office/officeart/2008/layout/HorizontalMultiLevelHierarchy"/>
    <dgm:cxn modelId="{C2699EF8-19CC-4F2F-9238-6F1304271253}" type="presOf" srcId="{80D9000D-53BA-4938-8ED8-FA361FAA6C74}" destId="{1405D767-122A-464F-8011-6A513CE769D3}" srcOrd="0" destOrd="0" presId="urn:microsoft.com/office/officeart/2008/layout/HorizontalMultiLevelHierarchy"/>
    <dgm:cxn modelId="{00279137-154B-4802-BBFC-9A665A37297E}" type="presOf" srcId="{7F558806-DF2D-45D4-89D3-2D73D51B41BB}" destId="{1A436382-666F-4688-99A5-6C952D0EA95C}" srcOrd="0" destOrd="0" presId="urn:microsoft.com/office/officeart/2008/layout/HorizontalMultiLevelHierarchy"/>
    <dgm:cxn modelId="{72D6CB1B-A200-4DC1-8130-6A6C359C7EAA}" srcId="{1BB13C4E-60E6-4D99-AC7E-D96197540184}" destId="{1F553E2A-98F8-4248-9E9F-71235A8FCD62}" srcOrd="1" destOrd="0" parTransId="{E8B80504-6B56-46F8-8D1E-79F2F1E9659B}" sibTransId="{C8566338-5F4F-4079-BE2E-27AACF352EFE}"/>
    <dgm:cxn modelId="{3A76D799-E7CE-4F8F-B7FB-A72D38FE2D65}" type="presOf" srcId="{F17E6BB6-EAE0-41F5-B689-478A9A5DC925}" destId="{47770C72-A4F2-4D7A-8996-91DD66FC98B7}" srcOrd="0" destOrd="0" presId="urn:microsoft.com/office/officeart/2008/layout/HorizontalMultiLevelHierarchy"/>
    <dgm:cxn modelId="{9FBB17AD-4184-4E9C-B072-1DF460547096}" type="presOf" srcId="{8BC3F52C-5F32-499F-98A5-7E72B7211C57}" destId="{5A5D8DA6-F6B1-4104-871F-EC24EEA6FE33}" srcOrd="1" destOrd="0" presId="urn:microsoft.com/office/officeart/2008/layout/HorizontalMultiLevelHierarchy"/>
    <dgm:cxn modelId="{08F5BC61-57EC-404B-B55A-563D49A299C3}" type="presOf" srcId="{94697790-62DF-4097-BAB3-9953032F2C18}" destId="{0C74482A-C9F1-4571-80D0-1077FA2D4126}" srcOrd="0" destOrd="0" presId="urn:microsoft.com/office/officeart/2008/layout/HorizontalMultiLevelHierarchy"/>
    <dgm:cxn modelId="{6F46F801-7918-42C8-B8FB-9508A5604753}" type="presOf" srcId="{867AECBB-A110-4DC8-A4C9-936245053BC9}" destId="{B3B30A99-1F41-479D-8E21-D1D992657733}" srcOrd="0" destOrd="0" presId="urn:microsoft.com/office/officeart/2008/layout/HorizontalMultiLevelHierarchy"/>
    <dgm:cxn modelId="{BF7A103B-180F-4D51-AF65-E80D63B33675}" srcId="{6BDA1C55-0E73-4799-BBED-B604453C2938}" destId="{D523B865-7A60-4F5D-948B-6E6E369F6994}" srcOrd="0" destOrd="0" parTransId="{EAFCAF53-2D7D-4313-819D-21F43DFB6347}" sibTransId="{D64EB25D-4527-477E-A8C6-C3E9EF3E1793}"/>
    <dgm:cxn modelId="{F6CFFC6A-D28F-47E3-B882-E7B66D1D22C3}" type="presOf" srcId="{411695E8-3B59-4782-BF3F-49239CACA6B6}" destId="{8CDEE6A3-3A1C-48E5-A4AF-B67DBE2029B3}" srcOrd="1" destOrd="0" presId="urn:microsoft.com/office/officeart/2008/layout/HorizontalMultiLevelHierarchy"/>
    <dgm:cxn modelId="{37C5976A-9AD2-489E-8E20-54202581A2E4}" type="presOf" srcId="{022438E0-8602-43E5-9EF8-06DE27AC0C08}" destId="{825B08A3-4BA4-440F-B868-FF636E39B534}" srcOrd="1" destOrd="0" presId="urn:microsoft.com/office/officeart/2008/layout/HorizontalMultiLevelHierarchy"/>
    <dgm:cxn modelId="{E33EA391-B409-4B23-A812-8C6E03A194F4}" type="presOf" srcId="{867AECBB-A110-4DC8-A4C9-936245053BC9}" destId="{0DC65270-8590-499E-A471-EE6CC252A163}" srcOrd="1" destOrd="0" presId="urn:microsoft.com/office/officeart/2008/layout/HorizontalMultiLevelHierarchy"/>
    <dgm:cxn modelId="{1175752B-37FB-4F3A-B837-F8CB7EE5B0FA}" type="presOf" srcId="{E8B80504-6B56-46F8-8D1E-79F2F1E9659B}" destId="{85AB5223-CCD6-4CF5-9A37-1B2EB1BFF7C9}" srcOrd="1" destOrd="0" presId="urn:microsoft.com/office/officeart/2008/layout/HorizontalMultiLevelHierarchy"/>
    <dgm:cxn modelId="{A3843EC4-0FFF-4FED-8F54-33156338E7B7}" type="presOf" srcId="{1801B7BC-32B2-4DFA-9F68-FC527288422B}" destId="{FEC76A07-9FC7-4998-AD94-E02EC7AA99B9}" srcOrd="0" destOrd="0" presId="urn:microsoft.com/office/officeart/2008/layout/HorizontalMultiLevelHierarchy"/>
    <dgm:cxn modelId="{16EFD91E-D150-4A7F-99D8-9C8CC5FE14AF}" type="presOf" srcId="{F9167F2B-A163-4613-9EAE-E628E061E94D}" destId="{143E96A1-07D1-4F64-B016-1955FB55949B}" srcOrd="1" destOrd="0" presId="urn:microsoft.com/office/officeart/2008/layout/HorizontalMultiLevelHierarchy"/>
    <dgm:cxn modelId="{E870819B-ECCE-48F6-9360-4AA046F3C94F}" type="presOf" srcId="{29F048B3-F475-4DDB-B9EE-C74E35B7FA1B}" destId="{97BF5346-1F58-4C44-B00E-F2B6D18B2B4C}" srcOrd="0" destOrd="0" presId="urn:microsoft.com/office/officeart/2008/layout/HorizontalMultiLevelHierarchy"/>
    <dgm:cxn modelId="{55C5B51C-05CB-464C-A73D-11ED0D9D37F0}" type="presOf" srcId="{94697790-62DF-4097-BAB3-9953032F2C18}" destId="{A7F9BAB2-5A7D-46F5-85AB-3A50E447DF8E}" srcOrd="1" destOrd="0" presId="urn:microsoft.com/office/officeart/2008/layout/HorizontalMultiLevelHierarchy"/>
    <dgm:cxn modelId="{C099B629-5651-405D-97B9-C68ECFF5A5D6}" srcId="{8F90954F-27AA-4D18-AFD2-411D5B54784B}" destId="{6BDA1C55-0E73-4799-BBED-B604453C2938}" srcOrd="0" destOrd="0" parTransId="{867AECBB-A110-4DC8-A4C9-936245053BC9}" sibTransId="{90F1B756-5EF3-4C11-9B9F-373BD589BD9D}"/>
    <dgm:cxn modelId="{E0CAC85E-EB30-49F1-B01D-86388DC957EB}" srcId="{1F553E2A-98F8-4248-9E9F-71235A8FCD62}" destId="{D005B33F-DEDD-42D0-8F5C-E97A8E38ED2E}" srcOrd="1" destOrd="0" parTransId="{1319F107-4F64-44C5-8C0F-E5014C9C6F60}" sibTransId="{3E823D0D-965D-4C76-8B14-020A199E7E46}"/>
    <dgm:cxn modelId="{58CB5B53-D0D2-488D-9A38-1C2B02E20A36}" type="presOf" srcId="{8E5657F3-7CB2-46EA-B73A-DD538D6220B0}" destId="{CED8E2C3-A1F0-4C6A-AE43-4357BAF4B476}" srcOrd="0" destOrd="0" presId="urn:microsoft.com/office/officeart/2008/layout/HorizontalMultiLevelHierarchy"/>
    <dgm:cxn modelId="{A8857CC1-1068-4B68-8D50-CF62E5709870}" type="presOf" srcId="{6BDA1C55-0E73-4799-BBED-B604453C2938}" destId="{D67559EE-CCFD-4100-B5B6-35FF6988172D}" srcOrd="0" destOrd="0" presId="urn:microsoft.com/office/officeart/2008/layout/HorizontalMultiLevelHierarchy"/>
    <dgm:cxn modelId="{3B7F6042-C345-4E91-8751-772C3E1F175E}" type="presOf" srcId="{D3D88D36-8970-4940-8DC4-C93704DE1CB6}" destId="{00E72D22-16E7-410E-9BE7-2373911A5B13}" srcOrd="0" destOrd="0" presId="urn:microsoft.com/office/officeart/2008/layout/HorizontalMultiLevelHierarchy"/>
    <dgm:cxn modelId="{0C93DDF7-7B15-4758-9682-049DE6A677AC}" type="presOf" srcId="{310B7944-CA4F-4492-9ED0-643C9D2CD810}" destId="{198EE7BD-7948-4A0C-8489-D2C623A53983}" srcOrd="0" destOrd="0" presId="urn:microsoft.com/office/officeart/2008/layout/HorizontalMultiLevelHierarchy"/>
    <dgm:cxn modelId="{C3DE36C6-2CC6-4CAC-85A7-85C406976735}" type="presOf" srcId="{8E5657F3-7CB2-46EA-B73A-DD538D6220B0}" destId="{AA814250-89D7-4765-8E2E-A27E480B6C31}" srcOrd="1" destOrd="0" presId="urn:microsoft.com/office/officeart/2008/layout/HorizontalMultiLevelHierarchy"/>
    <dgm:cxn modelId="{27D4D18F-70E5-4D28-99EA-04DF5277D939}" type="presParOf" srcId="{4DF03F96-5A77-4FD7-A32A-55B12C9B95CD}" destId="{8F809673-FB86-46B1-B0C8-522A125F5F6E}" srcOrd="0" destOrd="0" presId="urn:microsoft.com/office/officeart/2008/layout/HorizontalMultiLevelHierarchy"/>
    <dgm:cxn modelId="{FABA137D-565E-4335-A8A8-42571AE2AF1A}" type="presParOf" srcId="{8F809673-FB86-46B1-B0C8-522A125F5F6E}" destId="{679C388E-8DDD-4500-AEF5-2805D574FA6E}" srcOrd="0" destOrd="0" presId="urn:microsoft.com/office/officeart/2008/layout/HorizontalMultiLevelHierarchy"/>
    <dgm:cxn modelId="{7D0BD5AC-EDF2-41DE-9048-81B037E7B5D3}" type="presParOf" srcId="{8F809673-FB86-46B1-B0C8-522A125F5F6E}" destId="{9F550A28-73A2-46D9-8960-EC73FC51BBF7}" srcOrd="1" destOrd="0" presId="urn:microsoft.com/office/officeart/2008/layout/HorizontalMultiLevelHierarchy"/>
    <dgm:cxn modelId="{623142F4-B8A9-4F5D-B68A-01715E7845B1}" type="presParOf" srcId="{9F550A28-73A2-46D9-8960-EC73FC51BBF7}" destId="{0C74482A-C9F1-4571-80D0-1077FA2D4126}" srcOrd="0" destOrd="0" presId="urn:microsoft.com/office/officeart/2008/layout/HorizontalMultiLevelHierarchy"/>
    <dgm:cxn modelId="{57E6FBF7-E07B-4366-B868-A356D253023C}" type="presParOf" srcId="{0C74482A-C9F1-4571-80D0-1077FA2D4126}" destId="{A7F9BAB2-5A7D-46F5-85AB-3A50E447DF8E}" srcOrd="0" destOrd="0" presId="urn:microsoft.com/office/officeart/2008/layout/HorizontalMultiLevelHierarchy"/>
    <dgm:cxn modelId="{44E508F5-B760-48BE-B6AA-CF5A2C8514A6}" type="presParOf" srcId="{9F550A28-73A2-46D9-8960-EC73FC51BBF7}" destId="{C2516F21-E1F9-4474-9206-9DDB56683ACF}" srcOrd="1" destOrd="0" presId="urn:microsoft.com/office/officeart/2008/layout/HorizontalMultiLevelHierarchy"/>
    <dgm:cxn modelId="{79AE27C8-B645-4720-B839-C0175AD06046}" type="presParOf" srcId="{C2516F21-E1F9-4474-9206-9DDB56683ACF}" destId="{AFA9310D-4519-4AFA-9B9B-E0E53D106D42}" srcOrd="0" destOrd="0" presId="urn:microsoft.com/office/officeart/2008/layout/HorizontalMultiLevelHierarchy"/>
    <dgm:cxn modelId="{2609C908-4568-4EDC-A796-88ECE64651A5}" type="presParOf" srcId="{C2516F21-E1F9-4474-9206-9DDB56683ACF}" destId="{7E60B420-8841-4E1B-8F0E-3F9590E61C91}" srcOrd="1" destOrd="0" presId="urn:microsoft.com/office/officeart/2008/layout/HorizontalMultiLevelHierarchy"/>
    <dgm:cxn modelId="{FFF1A071-7574-4455-B2E9-CB0DAA23905E}" type="presParOf" srcId="{7E60B420-8841-4E1B-8F0E-3F9590E61C91}" destId="{88763854-AB0C-4CE9-8306-479C9920A944}" srcOrd="0" destOrd="0" presId="urn:microsoft.com/office/officeart/2008/layout/HorizontalMultiLevelHierarchy"/>
    <dgm:cxn modelId="{49428766-DE45-447C-9992-A422F17420C9}" type="presParOf" srcId="{88763854-AB0C-4CE9-8306-479C9920A944}" destId="{5F38C10A-BBC9-4F8D-988A-8ECF53ABE916}" srcOrd="0" destOrd="0" presId="urn:microsoft.com/office/officeart/2008/layout/HorizontalMultiLevelHierarchy"/>
    <dgm:cxn modelId="{00C9A6B1-1B61-4192-BFE6-01F9AFA1D9A1}" type="presParOf" srcId="{7E60B420-8841-4E1B-8F0E-3F9590E61C91}" destId="{3D116E61-3339-478B-A485-5879CA2D6B38}" srcOrd="1" destOrd="0" presId="urn:microsoft.com/office/officeart/2008/layout/HorizontalMultiLevelHierarchy"/>
    <dgm:cxn modelId="{8AE8373D-4BE0-46EF-BC93-0D2429A1AD82}" type="presParOf" srcId="{3D116E61-3339-478B-A485-5879CA2D6B38}" destId="{1A436382-666F-4688-99A5-6C952D0EA95C}" srcOrd="0" destOrd="0" presId="urn:microsoft.com/office/officeart/2008/layout/HorizontalMultiLevelHierarchy"/>
    <dgm:cxn modelId="{05AE31FA-EB4A-4773-8C21-B4FD4C2EA76F}" type="presParOf" srcId="{3D116E61-3339-478B-A485-5879CA2D6B38}" destId="{82CC979E-A0F8-4E02-9405-C293DFB4F739}" srcOrd="1" destOrd="0" presId="urn:microsoft.com/office/officeart/2008/layout/HorizontalMultiLevelHierarchy"/>
    <dgm:cxn modelId="{5CEEF4A7-DB17-42D8-8214-DF27CEC25A12}" type="presParOf" srcId="{82CC979E-A0F8-4E02-9405-C293DFB4F739}" destId="{1405D767-122A-464F-8011-6A513CE769D3}" srcOrd="0" destOrd="0" presId="urn:microsoft.com/office/officeart/2008/layout/HorizontalMultiLevelHierarchy"/>
    <dgm:cxn modelId="{8DF1EB97-5CF0-4B18-A477-878724DF2186}" type="presParOf" srcId="{1405D767-122A-464F-8011-6A513CE769D3}" destId="{1CF3A91F-5386-470E-8E51-C3E6BB01C50D}" srcOrd="0" destOrd="0" presId="urn:microsoft.com/office/officeart/2008/layout/HorizontalMultiLevelHierarchy"/>
    <dgm:cxn modelId="{73B1F92E-A93F-4D76-884C-A0EE6CCA8D6C}" type="presParOf" srcId="{82CC979E-A0F8-4E02-9405-C293DFB4F739}" destId="{B3585537-DD9F-49F8-8621-8AE2C4EF0754}" srcOrd="1" destOrd="0" presId="urn:microsoft.com/office/officeart/2008/layout/HorizontalMultiLevelHierarchy"/>
    <dgm:cxn modelId="{BEAE23E2-9B65-40EA-974A-29C23E19B69F}" type="presParOf" srcId="{B3585537-DD9F-49F8-8621-8AE2C4EF0754}" destId="{FEC76A07-9FC7-4998-AD94-E02EC7AA99B9}" srcOrd="0" destOrd="0" presId="urn:microsoft.com/office/officeart/2008/layout/HorizontalMultiLevelHierarchy"/>
    <dgm:cxn modelId="{10C8F3AB-534D-44DA-8CC1-EDBF398C1D22}" type="presParOf" srcId="{B3585537-DD9F-49F8-8621-8AE2C4EF0754}" destId="{38EA7126-5B1E-474B-B8E3-A6FC1048608E}" srcOrd="1" destOrd="0" presId="urn:microsoft.com/office/officeart/2008/layout/HorizontalMultiLevelHierarchy"/>
    <dgm:cxn modelId="{ACA92A88-1BC0-4CE0-91A5-C629B9248112}" type="presParOf" srcId="{7E60B420-8841-4E1B-8F0E-3F9590E61C91}" destId="{1547B2DC-DCF4-498B-95AA-67432BED6C2D}" srcOrd="2" destOrd="0" presId="urn:microsoft.com/office/officeart/2008/layout/HorizontalMultiLevelHierarchy"/>
    <dgm:cxn modelId="{62B70EBA-8023-4AB4-B32A-C6CB6FD1E2D8}" type="presParOf" srcId="{1547B2DC-DCF4-498B-95AA-67432BED6C2D}" destId="{8CDEE6A3-3A1C-48E5-A4AF-B67DBE2029B3}" srcOrd="0" destOrd="0" presId="urn:microsoft.com/office/officeart/2008/layout/HorizontalMultiLevelHierarchy"/>
    <dgm:cxn modelId="{E92001A8-BF0D-482A-8331-1F4DD616D6C2}" type="presParOf" srcId="{7E60B420-8841-4E1B-8F0E-3F9590E61C91}" destId="{5652027C-9557-4F2F-8E6D-AB25F7020187}" srcOrd="3" destOrd="0" presId="urn:microsoft.com/office/officeart/2008/layout/HorizontalMultiLevelHierarchy"/>
    <dgm:cxn modelId="{BC1BD427-5A04-4B02-B961-4770FCD01A62}" type="presParOf" srcId="{5652027C-9557-4F2F-8E6D-AB25F7020187}" destId="{1FA76028-15A8-4727-9143-5DE5F908A517}" srcOrd="0" destOrd="0" presId="urn:microsoft.com/office/officeart/2008/layout/HorizontalMultiLevelHierarchy"/>
    <dgm:cxn modelId="{6B65FEF4-A210-41C8-B8DA-0ECC5DC57C1B}" type="presParOf" srcId="{5652027C-9557-4F2F-8E6D-AB25F7020187}" destId="{7BFE0D68-EECE-4916-84CF-FF1DB6A44694}" srcOrd="1" destOrd="0" presId="urn:microsoft.com/office/officeart/2008/layout/HorizontalMultiLevelHierarchy"/>
    <dgm:cxn modelId="{F69E1E1F-4CA9-4E8E-B29D-827D60639047}" type="presParOf" srcId="{7BFE0D68-EECE-4916-84CF-FF1DB6A44694}" destId="{F8E2A39C-ADC3-4B9A-9B58-D64C1573523A}" srcOrd="0" destOrd="0" presId="urn:microsoft.com/office/officeart/2008/layout/HorizontalMultiLevelHierarchy"/>
    <dgm:cxn modelId="{40D8E5F0-1B1E-4FD4-A380-E1B500F4CAA0}" type="presParOf" srcId="{F8E2A39C-ADC3-4B9A-9B58-D64C1573523A}" destId="{825B08A3-4BA4-440F-B868-FF636E39B534}" srcOrd="0" destOrd="0" presId="urn:microsoft.com/office/officeart/2008/layout/HorizontalMultiLevelHierarchy"/>
    <dgm:cxn modelId="{89997F5D-CB7B-45E7-95E8-BF12BB8E8EAF}" type="presParOf" srcId="{7BFE0D68-EECE-4916-84CF-FF1DB6A44694}" destId="{003BC54B-38EF-493B-8F3B-A8E9BA7C4A41}" srcOrd="1" destOrd="0" presId="urn:microsoft.com/office/officeart/2008/layout/HorizontalMultiLevelHierarchy"/>
    <dgm:cxn modelId="{F24F9DCD-CE64-46C2-BCAA-9E090DD620E1}" type="presParOf" srcId="{003BC54B-38EF-493B-8F3B-A8E9BA7C4A41}" destId="{198EE7BD-7948-4A0C-8489-D2C623A53983}" srcOrd="0" destOrd="0" presId="urn:microsoft.com/office/officeart/2008/layout/HorizontalMultiLevelHierarchy"/>
    <dgm:cxn modelId="{8FC79BDA-743F-422E-93B3-2BADA5ACEEBB}" type="presParOf" srcId="{003BC54B-38EF-493B-8F3B-A8E9BA7C4A41}" destId="{B7DE337E-2475-410C-905F-A5D138C7EE7A}" srcOrd="1" destOrd="0" presId="urn:microsoft.com/office/officeart/2008/layout/HorizontalMultiLevelHierarchy"/>
    <dgm:cxn modelId="{8360E648-BF35-4B3B-B4AE-81B3B296F5B9}" type="presParOf" srcId="{9F550A28-73A2-46D9-8960-EC73FC51BBF7}" destId="{9CEC7F9A-BBC3-48B0-94AD-57407DF49368}" srcOrd="2" destOrd="0" presId="urn:microsoft.com/office/officeart/2008/layout/HorizontalMultiLevelHierarchy"/>
    <dgm:cxn modelId="{CB0A8F74-8428-4EAA-8D07-C85958C0C32B}" type="presParOf" srcId="{9CEC7F9A-BBC3-48B0-94AD-57407DF49368}" destId="{85AB5223-CCD6-4CF5-9A37-1B2EB1BFF7C9}" srcOrd="0" destOrd="0" presId="urn:microsoft.com/office/officeart/2008/layout/HorizontalMultiLevelHierarchy"/>
    <dgm:cxn modelId="{97677583-2106-4EE4-9216-BB5464B99130}" type="presParOf" srcId="{9F550A28-73A2-46D9-8960-EC73FC51BBF7}" destId="{3CFDAE3D-DEF1-4C5D-A8EC-D3A916087901}" srcOrd="3" destOrd="0" presId="urn:microsoft.com/office/officeart/2008/layout/HorizontalMultiLevelHierarchy"/>
    <dgm:cxn modelId="{85F4626B-4E09-4310-A3E5-2056B05F5928}" type="presParOf" srcId="{3CFDAE3D-DEF1-4C5D-A8EC-D3A916087901}" destId="{4C1B29B3-8142-47B1-B6CA-4686DF0F0CFF}" srcOrd="0" destOrd="0" presId="urn:microsoft.com/office/officeart/2008/layout/HorizontalMultiLevelHierarchy"/>
    <dgm:cxn modelId="{00883A41-D8A3-4123-BAF3-98C104DDBD4E}" type="presParOf" srcId="{3CFDAE3D-DEF1-4C5D-A8EC-D3A916087901}" destId="{40293459-E066-4671-B25C-FE20981E31D3}" srcOrd="1" destOrd="0" presId="urn:microsoft.com/office/officeart/2008/layout/HorizontalMultiLevelHierarchy"/>
    <dgm:cxn modelId="{3879FC35-95FD-4F80-A7BE-89FAFCF7900C}" type="presParOf" srcId="{40293459-E066-4671-B25C-FE20981E31D3}" destId="{7B491FC5-93D5-428E-B269-F48F87793897}" srcOrd="0" destOrd="0" presId="urn:microsoft.com/office/officeart/2008/layout/HorizontalMultiLevelHierarchy"/>
    <dgm:cxn modelId="{29EB5B1C-968A-4441-B815-E0346077E125}" type="presParOf" srcId="{7B491FC5-93D5-428E-B269-F48F87793897}" destId="{DCBFE621-C0B8-4AAE-A08F-8E8C4D9256D3}" srcOrd="0" destOrd="0" presId="urn:microsoft.com/office/officeart/2008/layout/HorizontalMultiLevelHierarchy"/>
    <dgm:cxn modelId="{702F7538-3254-45BC-AAA8-7D0EB2DA9DD7}" type="presParOf" srcId="{40293459-E066-4671-B25C-FE20981E31D3}" destId="{A2117594-6406-4CAB-A7BF-4B7A2A0990F6}" srcOrd="1" destOrd="0" presId="urn:microsoft.com/office/officeart/2008/layout/HorizontalMultiLevelHierarchy"/>
    <dgm:cxn modelId="{0E848E4D-1BF4-43B7-B8A4-6DBBA468B62F}" type="presParOf" srcId="{A2117594-6406-4CAB-A7BF-4B7A2A0990F6}" destId="{2FDD0925-27CF-4297-9A19-3AB7C1A6ED08}" srcOrd="0" destOrd="0" presId="urn:microsoft.com/office/officeart/2008/layout/HorizontalMultiLevelHierarchy"/>
    <dgm:cxn modelId="{1E90469D-3697-4D6B-A60A-75056352DF06}" type="presParOf" srcId="{A2117594-6406-4CAB-A7BF-4B7A2A0990F6}" destId="{DB9E2DBB-7A41-4E7C-AAEA-5F9827FA5F36}" srcOrd="1" destOrd="0" presId="urn:microsoft.com/office/officeart/2008/layout/HorizontalMultiLevelHierarchy"/>
    <dgm:cxn modelId="{EEC895AB-6FF1-434D-B198-DC8EF9293A09}" type="presParOf" srcId="{DB9E2DBB-7A41-4E7C-AAEA-5F9827FA5F36}" destId="{CED8E2C3-A1F0-4C6A-AE43-4357BAF4B476}" srcOrd="0" destOrd="0" presId="urn:microsoft.com/office/officeart/2008/layout/HorizontalMultiLevelHierarchy"/>
    <dgm:cxn modelId="{688B1765-DD75-47C8-96A7-FBCD9B6FE85F}" type="presParOf" srcId="{CED8E2C3-A1F0-4C6A-AE43-4357BAF4B476}" destId="{AA814250-89D7-4765-8E2E-A27E480B6C31}" srcOrd="0" destOrd="0" presId="urn:microsoft.com/office/officeart/2008/layout/HorizontalMultiLevelHierarchy"/>
    <dgm:cxn modelId="{DE79EA9C-9101-4BEE-A301-FE4574822837}" type="presParOf" srcId="{DB9E2DBB-7A41-4E7C-AAEA-5F9827FA5F36}" destId="{4DE9DE59-3766-4ED5-966D-2C3F479A6942}" srcOrd="1" destOrd="0" presId="urn:microsoft.com/office/officeart/2008/layout/HorizontalMultiLevelHierarchy"/>
    <dgm:cxn modelId="{08766D67-D4A4-4FFA-8BD3-CDF40FC6C307}" type="presParOf" srcId="{4DE9DE59-3766-4ED5-966D-2C3F479A6942}" destId="{97BF5346-1F58-4C44-B00E-F2B6D18B2B4C}" srcOrd="0" destOrd="0" presId="urn:microsoft.com/office/officeart/2008/layout/HorizontalMultiLevelHierarchy"/>
    <dgm:cxn modelId="{BBD19CB8-E788-45FA-BC01-A66B97B7B500}" type="presParOf" srcId="{4DE9DE59-3766-4ED5-966D-2C3F479A6942}" destId="{E1C7050E-1D2E-4A15-BE29-898FE5C4417B}" srcOrd="1" destOrd="0" presId="urn:microsoft.com/office/officeart/2008/layout/HorizontalMultiLevelHierarchy"/>
    <dgm:cxn modelId="{2D880336-33DB-4D0F-82AA-87390DF3414C}" type="presParOf" srcId="{E1C7050E-1D2E-4A15-BE29-898FE5C4417B}" destId="{47770C72-A4F2-4D7A-8996-91DD66FC98B7}" srcOrd="0" destOrd="0" presId="urn:microsoft.com/office/officeart/2008/layout/HorizontalMultiLevelHierarchy"/>
    <dgm:cxn modelId="{A46832C6-F5EA-4908-9CFA-4CB4914B6D0D}" type="presParOf" srcId="{47770C72-A4F2-4D7A-8996-91DD66FC98B7}" destId="{1FB8DD09-83A5-4726-AC31-518140C3894E}" srcOrd="0" destOrd="0" presId="urn:microsoft.com/office/officeart/2008/layout/HorizontalMultiLevelHierarchy"/>
    <dgm:cxn modelId="{0BB67620-AFEE-4F5D-AB49-93F28F2D1195}" type="presParOf" srcId="{E1C7050E-1D2E-4A15-BE29-898FE5C4417B}" destId="{8B53DE85-3AA1-42EF-B69A-15968F867A7E}" srcOrd="1" destOrd="0" presId="urn:microsoft.com/office/officeart/2008/layout/HorizontalMultiLevelHierarchy"/>
    <dgm:cxn modelId="{7152100C-4959-4785-9744-910BB1D957D3}" type="presParOf" srcId="{8B53DE85-3AA1-42EF-B69A-15968F867A7E}" destId="{97DC349E-DF5F-40EF-BB67-C344CDE73617}" srcOrd="0" destOrd="0" presId="urn:microsoft.com/office/officeart/2008/layout/HorizontalMultiLevelHierarchy"/>
    <dgm:cxn modelId="{31972A76-0562-4C39-9F7B-7901203A044E}" type="presParOf" srcId="{8B53DE85-3AA1-42EF-B69A-15968F867A7E}" destId="{188EC978-1999-46DA-9E93-DA03B1010C6E}" srcOrd="1" destOrd="0" presId="urn:microsoft.com/office/officeart/2008/layout/HorizontalMultiLevelHierarchy"/>
    <dgm:cxn modelId="{7FCDFE80-7784-4B5F-A0E6-DF56DBD377F5}" type="presParOf" srcId="{40293459-E066-4671-B25C-FE20981E31D3}" destId="{1207FA5A-B855-4074-B1E4-11A57F32AD6D}" srcOrd="2" destOrd="0" presId="urn:microsoft.com/office/officeart/2008/layout/HorizontalMultiLevelHierarchy"/>
    <dgm:cxn modelId="{64BA7B4B-6E89-46BB-98F8-6447FEE0830F}" type="presParOf" srcId="{1207FA5A-B855-4074-B1E4-11A57F32AD6D}" destId="{F18BC559-1D40-4597-BD63-1583FD175B1E}" srcOrd="0" destOrd="0" presId="urn:microsoft.com/office/officeart/2008/layout/HorizontalMultiLevelHierarchy"/>
    <dgm:cxn modelId="{B5A8DA7F-741F-454B-BA23-456F6457A52E}" type="presParOf" srcId="{40293459-E066-4671-B25C-FE20981E31D3}" destId="{499E7A04-220B-45DF-8B5B-1B6E3277C71F}" srcOrd="3" destOrd="0" presId="urn:microsoft.com/office/officeart/2008/layout/HorizontalMultiLevelHierarchy"/>
    <dgm:cxn modelId="{1A0DD518-50DE-49EF-AF9D-36B6E1143489}" type="presParOf" srcId="{499E7A04-220B-45DF-8B5B-1B6E3277C71F}" destId="{E754C1C0-558E-4A39-B793-D9F79F9FB7B0}" srcOrd="0" destOrd="0" presId="urn:microsoft.com/office/officeart/2008/layout/HorizontalMultiLevelHierarchy"/>
    <dgm:cxn modelId="{2048C655-7442-4156-A70D-06C4F91398D5}" type="presParOf" srcId="{499E7A04-220B-45DF-8B5B-1B6E3277C71F}" destId="{9CECEE53-2D2A-4972-A2B6-9C3DC7324F40}" srcOrd="1" destOrd="0" presId="urn:microsoft.com/office/officeart/2008/layout/HorizontalMultiLevelHierarchy"/>
    <dgm:cxn modelId="{BA805DB7-4865-4EA2-8A90-76509A9A21CE}" type="presParOf" srcId="{9CECEE53-2D2A-4972-A2B6-9C3DC7324F40}" destId="{5C0B3CB3-95A4-4844-A0AB-06CB08A0F74D}" srcOrd="0" destOrd="0" presId="urn:microsoft.com/office/officeart/2008/layout/HorizontalMultiLevelHierarchy"/>
    <dgm:cxn modelId="{12771EB2-5941-45FE-90EB-A317D809A0E0}" type="presParOf" srcId="{5C0B3CB3-95A4-4844-A0AB-06CB08A0F74D}" destId="{143E96A1-07D1-4F64-B016-1955FB55949B}" srcOrd="0" destOrd="0" presId="urn:microsoft.com/office/officeart/2008/layout/HorizontalMultiLevelHierarchy"/>
    <dgm:cxn modelId="{11CDE6F7-57A5-4520-B494-1109812E011F}" type="presParOf" srcId="{9CECEE53-2D2A-4972-A2B6-9C3DC7324F40}" destId="{BFFB392D-4847-4556-B892-3FC0EDE85D13}" srcOrd="1" destOrd="0" presId="urn:microsoft.com/office/officeart/2008/layout/HorizontalMultiLevelHierarchy"/>
    <dgm:cxn modelId="{DEB9E508-29AB-46A6-AD54-26AC06EFB5B0}" type="presParOf" srcId="{BFFB392D-4847-4556-B892-3FC0EDE85D13}" destId="{3BCB2981-C5EB-4444-B4C9-A84BD835BD6F}" srcOrd="0" destOrd="0" presId="urn:microsoft.com/office/officeart/2008/layout/HorizontalMultiLevelHierarchy"/>
    <dgm:cxn modelId="{4FDF844E-F5F8-4F84-9A66-13BD26FEE883}" type="presParOf" srcId="{BFFB392D-4847-4556-B892-3FC0EDE85D13}" destId="{6E1D1DC0-653D-457D-ADE2-7B952E774A04}" srcOrd="1" destOrd="0" presId="urn:microsoft.com/office/officeart/2008/layout/HorizontalMultiLevelHierarchy"/>
    <dgm:cxn modelId="{76689B69-2548-4CC1-B74F-83395B598519}" type="presParOf" srcId="{6E1D1DC0-653D-457D-ADE2-7B952E774A04}" destId="{DF2F21BC-88EF-4667-A186-3724B2E7F247}" srcOrd="0" destOrd="0" presId="urn:microsoft.com/office/officeart/2008/layout/HorizontalMultiLevelHierarchy"/>
    <dgm:cxn modelId="{1A4C44F0-E171-4668-B5E7-632C2BF9ADB7}" type="presParOf" srcId="{DF2F21BC-88EF-4667-A186-3724B2E7F247}" destId="{82735320-E8F5-4ADD-8CF0-5F2090878D8F}" srcOrd="0" destOrd="0" presId="urn:microsoft.com/office/officeart/2008/layout/HorizontalMultiLevelHierarchy"/>
    <dgm:cxn modelId="{E99E141E-BB60-4007-8E80-A8B0124D59D0}" type="presParOf" srcId="{6E1D1DC0-653D-457D-ADE2-7B952E774A04}" destId="{84867BB7-B1B5-422F-BD07-DCEC6BFC7F38}" srcOrd="1" destOrd="0" presId="urn:microsoft.com/office/officeart/2008/layout/HorizontalMultiLevelHierarchy"/>
    <dgm:cxn modelId="{4363DAA0-20A4-44DC-81BC-44F50E31FAA0}" type="presParOf" srcId="{84867BB7-B1B5-422F-BD07-DCEC6BFC7F38}" destId="{00E72D22-16E7-410E-9BE7-2373911A5B13}" srcOrd="0" destOrd="0" presId="urn:microsoft.com/office/officeart/2008/layout/HorizontalMultiLevelHierarchy"/>
    <dgm:cxn modelId="{5B9971B2-57A3-494B-A76E-914D61A2E5F0}" type="presParOf" srcId="{84867BB7-B1B5-422F-BD07-DCEC6BFC7F38}" destId="{426A97E8-AF33-4603-B43D-F5B0FE247CA7}" srcOrd="1" destOrd="0" presId="urn:microsoft.com/office/officeart/2008/layout/HorizontalMultiLevelHierarchy"/>
    <dgm:cxn modelId="{996F776D-F74C-4BC7-9887-386A785F357E}" type="presParOf" srcId="{40293459-E066-4671-B25C-FE20981E31D3}" destId="{EC2BAE7A-908D-4D86-9D3E-11D7BBA79919}" srcOrd="4" destOrd="0" presId="urn:microsoft.com/office/officeart/2008/layout/HorizontalMultiLevelHierarchy"/>
    <dgm:cxn modelId="{9DFB3634-7A5F-424D-BE20-B39375A37477}" type="presParOf" srcId="{EC2BAE7A-908D-4D86-9D3E-11D7BBA79919}" destId="{5A5D8DA6-F6B1-4104-871F-EC24EEA6FE33}" srcOrd="0" destOrd="0" presId="urn:microsoft.com/office/officeart/2008/layout/HorizontalMultiLevelHierarchy"/>
    <dgm:cxn modelId="{C7D50DC7-8905-41E7-8B8F-DA0C08521151}" type="presParOf" srcId="{40293459-E066-4671-B25C-FE20981E31D3}" destId="{98A1877E-22F2-4451-A040-D6B41A01F607}" srcOrd="5" destOrd="0" presId="urn:microsoft.com/office/officeart/2008/layout/HorizontalMultiLevelHierarchy"/>
    <dgm:cxn modelId="{A51C6F9A-3B3C-4297-BE85-01469664DB89}" type="presParOf" srcId="{98A1877E-22F2-4451-A040-D6B41A01F607}" destId="{A1A0FEDD-5B15-44CA-9E69-7B4F13C7F257}" srcOrd="0" destOrd="0" presId="urn:microsoft.com/office/officeart/2008/layout/HorizontalMultiLevelHierarchy"/>
    <dgm:cxn modelId="{A4BFDE0B-B174-4067-877B-04F5CE9D03D3}" type="presParOf" srcId="{98A1877E-22F2-4451-A040-D6B41A01F607}" destId="{970B9E77-D15B-4229-BCEC-D21CBF810789}" srcOrd="1" destOrd="0" presId="urn:microsoft.com/office/officeart/2008/layout/HorizontalMultiLevelHierarchy"/>
    <dgm:cxn modelId="{A5C1A616-BCAA-49C7-8BAD-3FC5953181A7}" type="presParOf" srcId="{970B9E77-D15B-4229-BCEC-D21CBF810789}" destId="{B3B30A99-1F41-479D-8E21-D1D992657733}" srcOrd="0" destOrd="0" presId="urn:microsoft.com/office/officeart/2008/layout/HorizontalMultiLevelHierarchy"/>
    <dgm:cxn modelId="{BADFA01E-F5BB-402A-B84C-8F00F7415949}" type="presParOf" srcId="{B3B30A99-1F41-479D-8E21-D1D992657733}" destId="{0DC65270-8590-499E-A471-EE6CC252A163}" srcOrd="0" destOrd="0" presId="urn:microsoft.com/office/officeart/2008/layout/HorizontalMultiLevelHierarchy"/>
    <dgm:cxn modelId="{AC153227-F560-4F75-8587-DA0B186EBAE2}" type="presParOf" srcId="{970B9E77-D15B-4229-BCEC-D21CBF810789}" destId="{990D2D47-E213-408F-AB52-1F45222A1404}" srcOrd="1" destOrd="0" presId="urn:microsoft.com/office/officeart/2008/layout/HorizontalMultiLevelHierarchy"/>
    <dgm:cxn modelId="{DB6F72AA-D020-42CC-B1DC-F32269275E7B}" type="presParOf" srcId="{990D2D47-E213-408F-AB52-1F45222A1404}" destId="{D67559EE-CCFD-4100-B5B6-35FF6988172D}" srcOrd="0" destOrd="0" presId="urn:microsoft.com/office/officeart/2008/layout/HorizontalMultiLevelHierarchy"/>
    <dgm:cxn modelId="{427CE216-73E2-45C2-83C9-553D403D6350}" type="presParOf" srcId="{990D2D47-E213-408F-AB52-1F45222A1404}" destId="{ED91EAFC-EB07-4AB9-B0F9-8290530E28DC}" srcOrd="1" destOrd="0" presId="urn:microsoft.com/office/officeart/2008/layout/HorizontalMultiLevelHierarchy"/>
    <dgm:cxn modelId="{BA535A8A-A516-4670-8BE9-8D5B0851A35E}" type="presParOf" srcId="{ED91EAFC-EB07-4AB9-B0F9-8290530E28DC}" destId="{99191B78-7D72-409D-A67B-2A4DFEA7A443}" srcOrd="0" destOrd="0" presId="urn:microsoft.com/office/officeart/2008/layout/HorizontalMultiLevelHierarchy"/>
    <dgm:cxn modelId="{F9768F88-FB54-4E91-A139-A3751DC2432C}" type="presParOf" srcId="{99191B78-7D72-409D-A67B-2A4DFEA7A443}" destId="{3EBF9636-255A-4B48-86C4-EC740AD64D82}" srcOrd="0" destOrd="0" presId="urn:microsoft.com/office/officeart/2008/layout/HorizontalMultiLevelHierarchy"/>
    <dgm:cxn modelId="{F72AF1CF-3446-429B-8461-1393428D32B6}" type="presParOf" srcId="{ED91EAFC-EB07-4AB9-B0F9-8290530E28DC}" destId="{448F838F-F369-433F-B455-DE38415F2594}" srcOrd="1" destOrd="0" presId="urn:microsoft.com/office/officeart/2008/layout/HorizontalMultiLevelHierarchy"/>
    <dgm:cxn modelId="{29DBB997-A7EF-45E8-8DE7-C59AA34A25A0}" type="presParOf" srcId="{448F838F-F369-433F-B455-DE38415F2594}" destId="{8AD0084E-D6AD-43EB-832F-0168C6431B80}" srcOrd="0" destOrd="0" presId="urn:microsoft.com/office/officeart/2008/layout/HorizontalMultiLevelHierarchy"/>
    <dgm:cxn modelId="{1C946FA3-0B31-4E20-88FD-5EBD0DA774FC}" type="presParOf" srcId="{448F838F-F369-433F-B455-DE38415F2594}" destId="{FB75CA3B-1699-4F44-9FB5-EE6EE2F1F1B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E7F9E-C0B3-4289-BEFE-58FA2568B624}">
      <dsp:nvSpPr>
        <dsp:cNvPr id="0" name=""/>
        <dsp:cNvSpPr/>
      </dsp:nvSpPr>
      <dsp:spPr>
        <a:xfrm>
          <a:off x="0" y="0"/>
          <a:ext cx="6383062" cy="1719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D4B50-2A88-4D69-878C-8CEEEFA74706}">
      <dsp:nvSpPr>
        <dsp:cNvPr id="0" name=""/>
        <dsp:cNvSpPr/>
      </dsp:nvSpPr>
      <dsp:spPr>
        <a:xfrm>
          <a:off x="191640" y="-20125"/>
          <a:ext cx="1811885" cy="18002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7C95438-80B4-43FA-A0AB-93809E62405F}">
      <dsp:nvSpPr>
        <dsp:cNvPr id="0" name=""/>
        <dsp:cNvSpPr/>
      </dsp:nvSpPr>
      <dsp:spPr>
        <a:xfrm rot="10800000">
          <a:off x="263415" y="1739824"/>
          <a:ext cx="1669713" cy="2101854"/>
        </a:xfrm>
        <a:prstGeom prst="round2SameRect">
          <a:avLst>
            <a:gd name="adj1" fmla="val 10500"/>
            <a:gd name="adj2" fmla="val 0"/>
          </a:avLst>
        </a:prstGeom>
        <a:solidFill>
          <a:srgbClr val="333399"/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bg1"/>
              </a:solidFill>
            </a:rPr>
            <a:t>Apoyo al socio</a:t>
          </a:r>
          <a:endParaRPr lang="es-MX" sz="150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>
              <a:solidFill>
                <a:schemeClr val="bg1"/>
              </a:solidFill>
            </a:rPr>
            <a:t>Referencia a los beneficios que tienen los socios como: mausoleos, publicidad  en la web, asesorías gratuitas, cálculo de la patente.</a:t>
          </a:r>
          <a:endParaRPr lang="es-MX" sz="1200" kern="1200" dirty="0">
            <a:solidFill>
              <a:schemeClr val="bg1"/>
            </a:solidFill>
          </a:endParaRPr>
        </a:p>
      </dsp:txBody>
      <dsp:txXfrm rot="10800000">
        <a:off x="314764" y="1739824"/>
        <a:ext cx="1567015" cy="2050505"/>
      </dsp:txXfrm>
    </dsp:sp>
    <dsp:sp modelId="{E7C70FD8-48A6-44BB-9816-E39CA53E2DB8}">
      <dsp:nvSpPr>
        <dsp:cNvPr id="0" name=""/>
        <dsp:cNvSpPr/>
      </dsp:nvSpPr>
      <dsp:spPr>
        <a:xfrm>
          <a:off x="2141369" y="-4247"/>
          <a:ext cx="1892992" cy="17366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C67A9D-4466-4292-B28A-95B7EB8AA693}">
      <dsp:nvSpPr>
        <dsp:cNvPr id="0" name=""/>
        <dsp:cNvSpPr/>
      </dsp:nvSpPr>
      <dsp:spPr>
        <a:xfrm rot="10800000">
          <a:off x="2240423" y="1723947"/>
          <a:ext cx="1694883" cy="2101854"/>
        </a:xfrm>
        <a:prstGeom prst="round2SameRect">
          <a:avLst>
            <a:gd name="adj1" fmla="val 10500"/>
            <a:gd name="adj2" fmla="val 0"/>
          </a:avLst>
        </a:prstGeom>
        <a:solidFill>
          <a:srgbClr val="333399"/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bg1"/>
              </a:solidFill>
            </a:rPr>
            <a:t>Apoyo Logístico</a:t>
          </a:r>
          <a:endParaRPr lang="es-MX" sz="1500" b="1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200" kern="1200" dirty="0" smtClean="0">
              <a:solidFill>
                <a:schemeClr val="bg1"/>
              </a:solidFill>
            </a:rPr>
            <a:t>Direccionados al alquiler se salones como catering en coffee, breaks, cocteles, entre otros.</a:t>
          </a:r>
          <a:endParaRPr lang="es-MX" sz="1200" kern="1200" dirty="0">
            <a:solidFill>
              <a:schemeClr val="bg1"/>
            </a:solidFill>
          </a:endParaRPr>
        </a:p>
      </dsp:txBody>
      <dsp:txXfrm rot="10800000">
        <a:off x="2292546" y="1723947"/>
        <a:ext cx="1590637" cy="2049731"/>
      </dsp:txXfrm>
    </dsp:sp>
    <dsp:sp modelId="{353B57A0-5314-4E61-8056-7122DE3EE61B}">
      <dsp:nvSpPr>
        <dsp:cNvPr id="0" name=""/>
        <dsp:cNvSpPr/>
      </dsp:nvSpPr>
      <dsp:spPr>
        <a:xfrm>
          <a:off x="4176464" y="18556"/>
          <a:ext cx="2019215" cy="17939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CD74CF-6393-4A3D-AD84-006283621ECB}">
      <dsp:nvSpPr>
        <dsp:cNvPr id="0" name=""/>
        <dsp:cNvSpPr/>
      </dsp:nvSpPr>
      <dsp:spPr>
        <a:xfrm rot="10800000">
          <a:off x="4307567" y="1738257"/>
          <a:ext cx="1748490" cy="2101854"/>
        </a:xfrm>
        <a:prstGeom prst="round2SameRect">
          <a:avLst>
            <a:gd name="adj1" fmla="val 10500"/>
            <a:gd name="adj2" fmla="val 0"/>
          </a:avLst>
        </a:prstGeom>
        <a:solidFill>
          <a:srgbClr val="333399"/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chemeClr val="bg1"/>
              </a:solidFill>
            </a:rPr>
            <a:t>Centro de Capacitación</a:t>
          </a:r>
          <a:endParaRPr lang="es-MX" sz="1300" kern="1200" dirty="0">
            <a:solidFill>
              <a:schemeClr val="bg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>
              <a:solidFill>
                <a:schemeClr val="bg1"/>
              </a:solidFill>
            </a:rPr>
            <a:t>Ofrecen capacitación constante  para socios </a:t>
          </a:r>
          <a:endParaRPr lang="es-MX" sz="1100" kern="1200" dirty="0">
            <a:solidFill>
              <a:schemeClr val="bg1"/>
            </a:solidFill>
          </a:endParaRPr>
        </a:p>
      </dsp:txBody>
      <dsp:txXfrm rot="10800000">
        <a:off x="4361339" y="1738257"/>
        <a:ext cx="1640946" cy="2048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91B78-7D72-409D-A67B-2A4DFEA7A443}">
      <dsp:nvSpPr>
        <dsp:cNvPr id="0" name=""/>
        <dsp:cNvSpPr/>
      </dsp:nvSpPr>
      <dsp:spPr>
        <a:xfrm>
          <a:off x="5747382" y="3749212"/>
          <a:ext cx="2379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7959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5860413" y="3788983"/>
        <a:ext cx="11897" cy="11897"/>
      </dsp:txXfrm>
    </dsp:sp>
    <dsp:sp modelId="{B3B30A99-1F41-479D-8E21-D1D992657733}">
      <dsp:nvSpPr>
        <dsp:cNvPr id="0" name=""/>
        <dsp:cNvSpPr/>
      </dsp:nvSpPr>
      <dsp:spPr>
        <a:xfrm>
          <a:off x="3583332" y="3749212"/>
          <a:ext cx="2379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7959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n-lt"/>
          </a:endParaRPr>
        </a:p>
      </dsp:txBody>
      <dsp:txXfrm>
        <a:off x="3696363" y="3788983"/>
        <a:ext cx="11897" cy="11897"/>
      </dsp:txXfrm>
    </dsp:sp>
    <dsp:sp modelId="{EC2BAE7A-908D-4D86-9D3E-11D7BBA79919}">
      <dsp:nvSpPr>
        <dsp:cNvPr id="0" name=""/>
        <dsp:cNvSpPr/>
      </dsp:nvSpPr>
      <dsp:spPr>
        <a:xfrm>
          <a:off x="1795104" y="3242725"/>
          <a:ext cx="237959" cy="552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979" y="0"/>
              </a:lnTo>
              <a:lnTo>
                <a:pt x="118979" y="552207"/>
              </a:lnTo>
              <a:lnTo>
                <a:pt x="237959" y="552207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n-lt"/>
          </a:endParaRPr>
        </a:p>
      </dsp:txBody>
      <dsp:txXfrm>
        <a:off x="1899051" y="3503796"/>
        <a:ext cx="30064" cy="30064"/>
      </dsp:txXfrm>
    </dsp:sp>
    <dsp:sp modelId="{DF2F21BC-88EF-4667-A186-3724B2E7F247}">
      <dsp:nvSpPr>
        <dsp:cNvPr id="0" name=""/>
        <dsp:cNvSpPr/>
      </dsp:nvSpPr>
      <dsp:spPr>
        <a:xfrm>
          <a:off x="5011088" y="3197005"/>
          <a:ext cx="2379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7959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5124119" y="3236776"/>
        <a:ext cx="11897" cy="11897"/>
      </dsp:txXfrm>
    </dsp:sp>
    <dsp:sp modelId="{5C0B3CB3-95A4-4844-A0AB-06CB08A0F74D}">
      <dsp:nvSpPr>
        <dsp:cNvPr id="0" name=""/>
        <dsp:cNvSpPr/>
      </dsp:nvSpPr>
      <dsp:spPr>
        <a:xfrm>
          <a:off x="3583332" y="3197005"/>
          <a:ext cx="2379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7959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3696363" y="3236776"/>
        <a:ext cx="11897" cy="11897"/>
      </dsp:txXfrm>
    </dsp:sp>
    <dsp:sp modelId="{1207FA5A-B855-4074-B1E4-11A57F32AD6D}">
      <dsp:nvSpPr>
        <dsp:cNvPr id="0" name=""/>
        <dsp:cNvSpPr/>
      </dsp:nvSpPr>
      <dsp:spPr>
        <a:xfrm>
          <a:off x="1795104" y="3197005"/>
          <a:ext cx="2379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7959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n-lt"/>
          </a:endParaRPr>
        </a:p>
      </dsp:txBody>
      <dsp:txXfrm>
        <a:off x="1908134" y="3236776"/>
        <a:ext cx="11897" cy="11897"/>
      </dsp:txXfrm>
    </dsp:sp>
    <dsp:sp modelId="{47770C72-A4F2-4D7A-8996-91DD66FC98B7}">
      <dsp:nvSpPr>
        <dsp:cNvPr id="0" name=""/>
        <dsp:cNvSpPr/>
      </dsp:nvSpPr>
      <dsp:spPr>
        <a:xfrm>
          <a:off x="5011088" y="2644798"/>
          <a:ext cx="2379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7959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5124119" y="2684569"/>
        <a:ext cx="11897" cy="11897"/>
      </dsp:txXfrm>
    </dsp:sp>
    <dsp:sp modelId="{CED8E2C3-A1F0-4C6A-AE43-4357BAF4B476}">
      <dsp:nvSpPr>
        <dsp:cNvPr id="0" name=""/>
        <dsp:cNvSpPr/>
      </dsp:nvSpPr>
      <dsp:spPr>
        <a:xfrm>
          <a:off x="3583332" y="2644798"/>
          <a:ext cx="2379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7959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3696363" y="2684569"/>
        <a:ext cx="11897" cy="11897"/>
      </dsp:txXfrm>
    </dsp:sp>
    <dsp:sp modelId="{7B491FC5-93D5-428E-B269-F48F87793897}">
      <dsp:nvSpPr>
        <dsp:cNvPr id="0" name=""/>
        <dsp:cNvSpPr/>
      </dsp:nvSpPr>
      <dsp:spPr>
        <a:xfrm>
          <a:off x="1795104" y="2690518"/>
          <a:ext cx="237959" cy="552207"/>
        </a:xfrm>
        <a:custGeom>
          <a:avLst/>
          <a:gdLst/>
          <a:ahLst/>
          <a:cxnLst/>
          <a:rect l="0" t="0" r="0" b="0"/>
          <a:pathLst>
            <a:path>
              <a:moveTo>
                <a:pt x="0" y="552207"/>
              </a:moveTo>
              <a:lnTo>
                <a:pt x="118979" y="552207"/>
              </a:lnTo>
              <a:lnTo>
                <a:pt x="118979" y="0"/>
              </a:lnTo>
              <a:lnTo>
                <a:pt x="237959" y="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n-lt"/>
            <a:cs typeface="Times New Roman" pitchFamily="18" charset="0"/>
          </a:endParaRPr>
        </a:p>
      </dsp:txBody>
      <dsp:txXfrm>
        <a:off x="1899051" y="2951589"/>
        <a:ext cx="30064" cy="30064"/>
      </dsp:txXfrm>
    </dsp:sp>
    <dsp:sp modelId="{9CEC7F9A-BBC3-48B0-94AD-57407DF49368}">
      <dsp:nvSpPr>
        <dsp:cNvPr id="0" name=""/>
        <dsp:cNvSpPr/>
      </dsp:nvSpPr>
      <dsp:spPr>
        <a:xfrm>
          <a:off x="367348" y="2458180"/>
          <a:ext cx="237959" cy="784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979" y="0"/>
              </a:lnTo>
              <a:lnTo>
                <a:pt x="118979" y="784544"/>
              </a:lnTo>
              <a:lnTo>
                <a:pt x="237959" y="784544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n-lt"/>
            <a:cs typeface="Times New Roman" pitchFamily="18" charset="0"/>
          </a:endParaRPr>
        </a:p>
      </dsp:txBody>
      <dsp:txXfrm>
        <a:off x="465831" y="2829957"/>
        <a:ext cx="40991" cy="40991"/>
      </dsp:txXfrm>
    </dsp:sp>
    <dsp:sp modelId="{F8E2A39C-ADC3-4B9A-9B58-D64C1573523A}">
      <dsp:nvSpPr>
        <dsp:cNvPr id="0" name=""/>
        <dsp:cNvSpPr/>
      </dsp:nvSpPr>
      <dsp:spPr>
        <a:xfrm>
          <a:off x="3348574" y="1682860"/>
          <a:ext cx="2894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92107"/>
              </a:moveTo>
              <a:lnTo>
                <a:pt x="144703" y="92107"/>
              </a:lnTo>
              <a:lnTo>
                <a:pt x="144703" y="45720"/>
              </a:lnTo>
              <a:lnTo>
                <a:pt x="289406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n-lt"/>
          </a:endParaRPr>
        </a:p>
      </dsp:txBody>
      <dsp:txXfrm>
        <a:off x="3485949" y="1721252"/>
        <a:ext cx="14655" cy="14655"/>
      </dsp:txXfrm>
    </dsp:sp>
    <dsp:sp modelId="{1547B2DC-DCF4-498B-95AA-67432BED6C2D}">
      <dsp:nvSpPr>
        <dsp:cNvPr id="0" name=""/>
        <dsp:cNvSpPr/>
      </dsp:nvSpPr>
      <dsp:spPr>
        <a:xfrm>
          <a:off x="1807323" y="1394777"/>
          <a:ext cx="178897" cy="380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448" y="0"/>
              </a:lnTo>
              <a:lnTo>
                <a:pt x="89448" y="380189"/>
              </a:lnTo>
              <a:lnTo>
                <a:pt x="178897" y="380189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n-lt"/>
          </a:endParaRPr>
        </a:p>
      </dsp:txBody>
      <dsp:txXfrm>
        <a:off x="1886267" y="1574368"/>
        <a:ext cx="21008" cy="21008"/>
      </dsp:txXfrm>
    </dsp:sp>
    <dsp:sp modelId="{1405D767-122A-464F-8011-6A513CE769D3}">
      <dsp:nvSpPr>
        <dsp:cNvPr id="0" name=""/>
        <dsp:cNvSpPr/>
      </dsp:nvSpPr>
      <dsp:spPr>
        <a:xfrm>
          <a:off x="3348574" y="892826"/>
          <a:ext cx="3865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3258" y="45720"/>
              </a:lnTo>
              <a:lnTo>
                <a:pt x="193258" y="52499"/>
              </a:lnTo>
              <a:lnTo>
                <a:pt x="386517" y="52499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n-lt"/>
            <a:cs typeface="Times New Roman" pitchFamily="18" charset="0"/>
          </a:endParaRPr>
        </a:p>
      </dsp:txBody>
      <dsp:txXfrm>
        <a:off x="3532168" y="928881"/>
        <a:ext cx="19328" cy="19328"/>
      </dsp:txXfrm>
    </dsp:sp>
    <dsp:sp modelId="{88763854-AB0C-4CE9-8306-479C9920A944}">
      <dsp:nvSpPr>
        <dsp:cNvPr id="0" name=""/>
        <dsp:cNvSpPr/>
      </dsp:nvSpPr>
      <dsp:spPr>
        <a:xfrm>
          <a:off x="1807323" y="938546"/>
          <a:ext cx="178897" cy="456231"/>
        </a:xfrm>
        <a:custGeom>
          <a:avLst/>
          <a:gdLst/>
          <a:ahLst/>
          <a:cxnLst/>
          <a:rect l="0" t="0" r="0" b="0"/>
          <a:pathLst>
            <a:path>
              <a:moveTo>
                <a:pt x="0" y="456231"/>
              </a:moveTo>
              <a:lnTo>
                <a:pt x="89448" y="456231"/>
              </a:lnTo>
              <a:lnTo>
                <a:pt x="89448" y="0"/>
              </a:lnTo>
              <a:lnTo>
                <a:pt x="178897" y="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n-lt"/>
          </a:endParaRPr>
        </a:p>
      </dsp:txBody>
      <dsp:txXfrm>
        <a:off x="1884520" y="1154410"/>
        <a:ext cx="24502" cy="24502"/>
      </dsp:txXfrm>
    </dsp:sp>
    <dsp:sp modelId="{0C74482A-C9F1-4571-80D0-1077FA2D4126}">
      <dsp:nvSpPr>
        <dsp:cNvPr id="0" name=""/>
        <dsp:cNvSpPr/>
      </dsp:nvSpPr>
      <dsp:spPr>
        <a:xfrm>
          <a:off x="367348" y="1394777"/>
          <a:ext cx="250178" cy="1063403"/>
        </a:xfrm>
        <a:custGeom>
          <a:avLst/>
          <a:gdLst/>
          <a:ahLst/>
          <a:cxnLst/>
          <a:rect l="0" t="0" r="0" b="0"/>
          <a:pathLst>
            <a:path>
              <a:moveTo>
                <a:pt x="0" y="1063403"/>
              </a:moveTo>
              <a:lnTo>
                <a:pt x="125089" y="1063403"/>
              </a:lnTo>
              <a:lnTo>
                <a:pt x="125089" y="0"/>
              </a:lnTo>
              <a:lnTo>
                <a:pt x="250178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+mn-lt"/>
            <a:cs typeface="Times New Roman" pitchFamily="18" charset="0"/>
          </a:endParaRPr>
        </a:p>
      </dsp:txBody>
      <dsp:txXfrm>
        <a:off x="465126" y="1899168"/>
        <a:ext cx="54621" cy="54621"/>
      </dsp:txXfrm>
    </dsp:sp>
    <dsp:sp modelId="{679C388E-8DDD-4500-AEF5-2805D574FA6E}">
      <dsp:nvSpPr>
        <dsp:cNvPr id="0" name=""/>
        <dsp:cNvSpPr/>
      </dsp:nvSpPr>
      <dsp:spPr>
        <a:xfrm rot="16200000">
          <a:off x="-768610" y="2276809"/>
          <a:ext cx="1909173" cy="36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MUESTREO </a:t>
          </a:r>
          <a:endParaRPr lang="es-EC" sz="12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-768610" y="2276809"/>
        <a:ext cx="1909173" cy="362742"/>
      </dsp:txXfrm>
    </dsp:sp>
    <dsp:sp modelId="{AFA9310D-4519-4AFA-9B9B-E0E53D106D42}">
      <dsp:nvSpPr>
        <dsp:cNvPr id="0" name=""/>
        <dsp:cNvSpPr/>
      </dsp:nvSpPr>
      <dsp:spPr>
        <a:xfrm>
          <a:off x="617526" y="1164017"/>
          <a:ext cx="1189796" cy="461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Técnicas de investigación </a:t>
          </a:r>
          <a:endParaRPr lang="es-EC" sz="1200" kern="1200" dirty="0">
            <a:latin typeface="+mn-lt"/>
            <a:cs typeface="Times New Roman" pitchFamily="18" charset="0"/>
          </a:endParaRPr>
        </a:p>
      </dsp:txBody>
      <dsp:txXfrm>
        <a:off x="617526" y="1164017"/>
        <a:ext cx="1189796" cy="461521"/>
      </dsp:txXfrm>
    </dsp:sp>
    <dsp:sp modelId="{1A436382-666F-4688-99A5-6C952D0EA95C}">
      <dsp:nvSpPr>
        <dsp:cNvPr id="0" name=""/>
        <dsp:cNvSpPr/>
      </dsp:nvSpPr>
      <dsp:spPr>
        <a:xfrm>
          <a:off x="1986221" y="707785"/>
          <a:ext cx="1362352" cy="461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Entrevista.   </a:t>
          </a:r>
          <a:endParaRPr lang="es-EC" sz="1200" kern="1200" dirty="0">
            <a:latin typeface="+mn-lt"/>
            <a:cs typeface="Times New Roman" pitchFamily="18" charset="0"/>
          </a:endParaRPr>
        </a:p>
      </dsp:txBody>
      <dsp:txXfrm>
        <a:off x="1986221" y="707785"/>
        <a:ext cx="1362352" cy="461521"/>
      </dsp:txXfrm>
    </dsp:sp>
    <dsp:sp modelId="{FEC76A07-9FC7-4998-AD94-E02EC7AA99B9}">
      <dsp:nvSpPr>
        <dsp:cNvPr id="0" name=""/>
        <dsp:cNvSpPr/>
      </dsp:nvSpPr>
      <dsp:spPr>
        <a:xfrm>
          <a:off x="3735091" y="783825"/>
          <a:ext cx="3653449" cy="323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+mn-lt"/>
              <a:cs typeface="Times New Roman" pitchFamily="18" charset="0"/>
            </a:rPr>
            <a:t>Presidente de la Cámara de Comercio </a:t>
          </a:r>
          <a:endParaRPr lang="es-EC" sz="1200" kern="1200" dirty="0">
            <a:latin typeface="+mn-lt"/>
            <a:cs typeface="Times New Roman" pitchFamily="18" charset="0"/>
          </a:endParaRPr>
        </a:p>
      </dsp:txBody>
      <dsp:txXfrm>
        <a:off x="3735091" y="783825"/>
        <a:ext cx="3653449" cy="323000"/>
      </dsp:txXfrm>
    </dsp:sp>
    <dsp:sp modelId="{1FA76028-15A8-4727-9143-5DE5F908A517}">
      <dsp:nvSpPr>
        <dsp:cNvPr id="0" name=""/>
        <dsp:cNvSpPr/>
      </dsp:nvSpPr>
      <dsp:spPr>
        <a:xfrm>
          <a:off x="1986221" y="1544207"/>
          <a:ext cx="1362352" cy="461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Encuesta</a:t>
          </a:r>
          <a:endParaRPr lang="es-EC" sz="1200" kern="1200" dirty="0">
            <a:latin typeface="+mn-lt"/>
            <a:cs typeface="Times New Roman" pitchFamily="18" charset="0"/>
          </a:endParaRPr>
        </a:p>
      </dsp:txBody>
      <dsp:txXfrm>
        <a:off x="1986221" y="1544207"/>
        <a:ext cx="1362352" cy="461521"/>
      </dsp:txXfrm>
    </dsp:sp>
    <dsp:sp modelId="{198EE7BD-7948-4A0C-8489-D2C623A53983}">
      <dsp:nvSpPr>
        <dsp:cNvPr id="0" name=""/>
        <dsp:cNvSpPr/>
      </dsp:nvSpPr>
      <dsp:spPr>
        <a:xfrm>
          <a:off x="3637980" y="1316092"/>
          <a:ext cx="5048819" cy="8249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Enfocada al cliente interno. (empleados)</a:t>
          </a:r>
          <a:endParaRPr lang="es-MX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Enfocada al cliente externo actual. (socios)</a:t>
          </a:r>
          <a:endParaRPr lang="es-MX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Enfocada al cliente externo potencial. (socios potenciales)</a:t>
          </a:r>
          <a:endParaRPr lang="es-EC" sz="1200" kern="1200" dirty="0">
            <a:latin typeface="+mn-lt"/>
            <a:cs typeface="Times New Roman" pitchFamily="18" charset="0"/>
          </a:endParaRPr>
        </a:p>
      </dsp:txBody>
      <dsp:txXfrm>
        <a:off x="3637980" y="1316092"/>
        <a:ext cx="5048819" cy="824975"/>
      </dsp:txXfrm>
    </dsp:sp>
    <dsp:sp modelId="{4C1B29B3-8142-47B1-B6CA-4686DF0F0CFF}">
      <dsp:nvSpPr>
        <dsp:cNvPr id="0" name=""/>
        <dsp:cNvSpPr/>
      </dsp:nvSpPr>
      <dsp:spPr>
        <a:xfrm>
          <a:off x="605307" y="3011964"/>
          <a:ext cx="1189796" cy="461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Población Objetivo</a:t>
          </a:r>
          <a:endParaRPr lang="es-EC" sz="1200" kern="1200" dirty="0">
            <a:latin typeface="+mn-lt"/>
            <a:cs typeface="Times New Roman" pitchFamily="18" charset="0"/>
          </a:endParaRPr>
        </a:p>
      </dsp:txBody>
      <dsp:txXfrm>
        <a:off x="605307" y="3011964"/>
        <a:ext cx="1189796" cy="461521"/>
      </dsp:txXfrm>
    </dsp:sp>
    <dsp:sp modelId="{2FDD0925-27CF-4297-9A19-3AB7C1A6ED08}">
      <dsp:nvSpPr>
        <dsp:cNvPr id="0" name=""/>
        <dsp:cNvSpPr/>
      </dsp:nvSpPr>
      <dsp:spPr>
        <a:xfrm>
          <a:off x="2033063" y="2459757"/>
          <a:ext cx="1550269" cy="461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Times New Roman"/>
              <a:ea typeface="Calibri"/>
              <a:cs typeface="Times New Roman"/>
            </a:rPr>
            <a:t>Clientes internos </a:t>
          </a:r>
          <a:endParaRPr lang="es-EC" sz="1200" kern="1200" dirty="0">
            <a:latin typeface="+mn-lt"/>
            <a:cs typeface="Times New Roman" pitchFamily="18" charset="0"/>
          </a:endParaRPr>
        </a:p>
      </dsp:txBody>
      <dsp:txXfrm>
        <a:off x="2033063" y="2459757"/>
        <a:ext cx="1550269" cy="461521"/>
      </dsp:txXfrm>
    </dsp:sp>
    <dsp:sp modelId="{97BF5346-1F58-4C44-B00E-F2B6D18B2B4C}">
      <dsp:nvSpPr>
        <dsp:cNvPr id="0" name=""/>
        <dsp:cNvSpPr/>
      </dsp:nvSpPr>
      <dsp:spPr>
        <a:xfrm>
          <a:off x="3821292" y="2509146"/>
          <a:ext cx="1189796" cy="36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+mn-lt"/>
              <a:cs typeface="Times New Roman" pitchFamily="18" charset="0"/>
            </a:rPr>
            <a:t>8 colaboradores</a:t>
          </a:r>
          <a:endParaRPr lang="es-EC" sz="1200" kern="1200" dirty="0">
            <a:latin typeface="+mn-lt"/>
            <a:cs typeface="Times New Roman" pitchFamily="18" charset="0"/>
          </a:endParaRPr>
        </a:p>
      </dsp:txBody>
      <dsp:txXfrm>
        <a:off x="3821292" y="2509146"/>
        <a:ext cx="1189796" cy="362742"/>
      </dsp:txXfrm>
    </dsp:sp>
    <dsp:sp modelId="{97DC349E-DF5F-40EF-BB67-C344CDE73617}">
      <dsp:nvSpPr>
        <dsp:cNvPr id="0" name=""/>
        <dsp:cNvSpPr/>
      </dsp:nvSpPr>
      <dsp:spPr>
        <a:xfrm>
          <a:off x="5249048" y="2509146"/>
          <a:ext cx="1189796" cy="36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+mn-lt"/>
              <a:cs typeface="Times New Roman" pitchFamily="18" charset="0"/>
            </a:rPr>
            <a:t>Encuesto a los 8 colaboradores</a:t>
          </a:r>
          <a:endParaRPr lang="es-EC" sz="1200" kern="1200" dirty="0">
            <a:latin typeface="+mn-lt"/>
            <a:cs typeface="Times New Roman" pitchFamily="18" charset="0"/>
          </a:endParaRPr>
        </a:p>
      </dsp:txBody>
      <dsp:txXfrm>
        <a:off x="5249048" y="2509146"/>
        <a:ext cx="1189796" cy="362742"/>
      </dsp:txXfrm>
    </dsp:sp>
    <dsp:sp modelId="{E754C1C0-558E-4A39-B793-D9F79F9FB7B0}">
      <dsp:nvSpPr>
        <dsp:cNvPr id="0" name=""/>
        <dsp:cNvSpPr/>
      </dsp:nvSpPr>
      <dsp:spPr>
        <a:xfrm>
          <a:off x="2033063" y="3011964"/>
          <a:ext cx="1550269" cy="461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Times New Roman"/>
              <a:ea typeface="Calibri"/>
              <a:cs typeface="Times New Roman"/>
            </a:rPr>
            <a:t>Clientes externos actuales </a:t>
          </a:r>
          <a:endParaRPr lang="es-EC" sz="1200" kern="1200" dirty="0">
            <a:latin typeface="+mn-lt"/>
            <a:cs typeface="Times New Roman" pitchFamily="18" charset="0"/>
          </a:endParaRPr>
        </a:p>
      </dsp:txBody>
      <dsp:txXfrm>
        <a:off x="2033063" y="3011964"/>
        <a:ext cx="1550269" cy="461521"/>
      </dsp:txXfrm>
    </dsp:sp>
    <dsp:sp modelId="{3BCB2981-C5EB-4444-B4C9-A84BD835BD6F}">
      <dsp:nvSpPr>
        <dsp:cNvPr id="0" name=""/>
        <dsp:cNvSpPr/>
      </dsp:nvSpPr>
      <dsp:spPr>
        <a:xfrm>
          <a:off x="3821292" y="3061353"/>
          <a:ext cx="1189796" cy="36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+mn-lt"/>
              <a:cs typeface="Times New Roman" pitchFamily="18" charset="0"/>
            </a:rPr>
            <a:t>752 afiliados </a:t>
          </a:r>
          <a:endParaRPr lang="es-EC" sz="1200" kern="1200" dirty="0">
            <a:latin typeface="+mn-lt"/>
            <a:cs typeface="Times New Roman" pitchFamily="18" charset="0"/>
          </a:endParaRPr>
        </a:p>
      </dsp:txBody>
      <dsp:txXfrm>
        <a:off x="3821292" y="3061353"/>
        <a:ext cx="1189796" cy="362742"/>
      </dsp:txXfrm>
    </dsp:sp>
    <dsp:sp modelId="{00E72D22-16E7-410E-9BE7-2373911A5B13}">
      <dsp:nvSpPr>
        <dsp:cNvPr id="0" name=""/>
        <dsp:cNvSpPr/>
      </dsp:nvSpPr>
      <dsp:spPr>
        <a:xfrm>
          <a:off x="5249048" y="3061353"/>
          <a:ext cx="1189796" cy="36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+mn-lt"/>
              <a:cs typeface="Times New Roman" pitchFamily="18" charset="0"/>
            </a:rPr>
            <a:t>Tamaño de la muestra 254 </a:t>
          </a:r>
          <a:endParaRPr lang="es-EC" sz="1200" kern="1200" dirty="0">
            <a:latin typeface="+mn-lt"/>
            <a:cs typeface="Times New Roman" pitchFamily="18" charset="0"/>
          </a:endParaRPr>
        </a:p>
      </dsp:txBody>
      <dsp:txXfrm>
        <a:off x="5249048" y="3061353"/>
        <a:ext cx="1189796" cy="362742"/>
      </dsp:txXfrm>
    </dsp:sp>
    <dsp:sp modelId="{A1A0FEDD-5B15-44CA-9E69-7B4F13C7F257}">
      <dsp:nvSpPr>
        <dsp:cNvPr id="0" name=""/>
        <dsp:cNvSpPr/>
      </dsp:nvSpPr>
      <dsp:spPr>
        <a:xfrm>
          <a:off x="2033063" y="3564171"/>
          <a:ext cx="1550269" cy="461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Times New Roman"/>
              <a:ea typeface="Calibri"/>
              <a:cs typeface="Times New Roman"/>
            </a:rPr>
            <a:t>Clientes externos potenciales </a:t>
          </a:r>
          <a:endParaRPr lang="es-EC" sz="1200" kern="1200" dirty="0">
            <a:latin typeface="+mn-lt"/>
            <a:cs typeface="Times New Roman" pitchFamily="18" charset="0"/>
          </a:endParaRPr>
        </a:p>
      </dsp:txBody>
      <dsp:txXfrm>
        <a:off x="2033063" y="3564171"/>
        <a:ext cx="1550269" cy="461521"/>
      </dsp:txXfrm>
    </dsp:sp>
    <dsp:sp modelId="{D67559EE-CCFD-4100-B5B6-35FF6988172D}">
      <dsp:nvSpPr>
        <dsp:cNvPr id="0" name=""/>
        <dsp:cNvSpPr/>
      </dsp:nvSpPr>
      <dsp:spPr>
        <a:xfrm>
          <a:off x="3821292" y="3613561"/>
          <a:ext cx="1926090" cy="36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+mn-lt"/>
              <a:cs typeface="Times New Roman" pitchFamily="18" charset="0"/>
            </a:rPr>
            <a:t> </a:t>
          </a:r>
          <a:r>
            <a:rPr lang="es-EC" sz="1200" kern="1200" dirty="0" smtClean="0">
              <a:latin typeface="Times New Roman"/>
              <a:ea typeface="Calibri"/>
              <a:cs typeface="Times New Roman"/>
            </a:rPr>
            <a:t>7.187 comerciantes en el cantón</a:t>
          </a:r>
          <a:endParaRPr lang="es-EC" sz="1200" kern="1200" dirty="0">
            <a:latin typeface="+mn-lt"/>
            <a:cs typeface="Times New Roman" pitchFamily="18" charset="0"/>
          </a:endParaRPr>
        </a:p>
      </dsp:txBody>
      <dsp:txXfrm>
        <a:off x="3821292" y="3613561"/>
        <a:ext cx="1926090" cy="362742"/>
      </dsp:txXfrm>
    </dsp:sp>
    <dsp:sp modelId="{8AD0084E-D6AD-43EB-832F-0168C6431B80}">
      <dsp:nvSpPr>
        <dsp:cNvPr id="0" name=""/>
        <dsp:cNvSpPr/>
      </dsp:nvSpPr>
      <dsp:spPr>
        <a:xfrm>
          <a:off x="5985342" y="3613561"/>
          <a:ext cx="1189796" cy="36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+mn-lt"/>
              <a:cs typeface="Times New Roman" pitchFamily="18" charset="0"/>
            </a:rPr>
            <a:t>Tamaño de la muestra 375 </a:t>
          </a:r>
          <a:endParaRPr lang="es-EC" sz="1200" kern="1200" dirty="0">
            <a:latin typeface="+mn-lt"/>
            <a:cs typeface="Times New Roman" pitchFamily="18" charset="0"/>
          </a:endParaRPr>
        </a:p>
      </dsp:txBody>
      <dsp:txXfrm>
        <a:off x="5985342" y="3613561"/>
        <a:ext cx="1189796" cy="362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2550" y="0"/>
            <a:ext cx="297656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41DB7-19A0-4632-B41A-968C91B095DA}" type="datetimeFigureOut">
              <a:rPr lang="es-EC" smtClean="0"/>
              <a:t>10/01/2013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169400"/>
            <a:ext cx="2976563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2550" y="9169400"/>
            <a:ext cx="2976563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AFB94-7F68-46E5-93FA-EE5386F09F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2070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5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pic>
        <p:nvPicPr>
          <p:cNvPr id="1050" name="Picture 26" descr="LOGO ESPE ORIGINAL copia"/>
          <p:cNvPicPr>
            <a:picLocks noChangeAspect="1" noChangeArrowheads="1"/>
          </p:cNvPicPr>
          <p:nvPr/>
        </p:nvPicPr>
        <p:blipFill>
          <a:blip r:embed="rId13" cstate="print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</p:spPr>
      </p:pic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 dirty="0"/>
          </a:p>
        </p:txBody>
      </p:sp>
      <p:sp>
        <p:nvSpPr>
          <p:cNvPr id="8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 dirty="0"/>
          </a:p>
        </p:txBody>
      </p:sp>
      <p:sp>
        <p:nvSpPr>
          <p:cNvPr id="9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MX" dirty="0"/>
          </a:p>
        </p:txBody>
      </p:sp>
      <p:sp>
        <p:nvSpPr>
          <p:cNvPr id="10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MX" dirty="0"/>
          </a:p>
        </p:txBody>
      </p:sp>
      <p:pic>
        <p:nvPicPr>
          <p:cNvPr id="11" name="Picture 26" descr="LOGO ESPE ORIGINAL copia"/>
          <p:cNvPicPr>
            <a:picLocks noChangeAspect="1" noChangeArrowheads="1"/>
          </p:cNvPicPr>
          <p:nvPr userDrawn="1"/>
        </p:nvPicPr>
        <p:blipFill>
          <a:blip r:embed="rId13" cstate="print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youtube.com/watch?v=5Vuv6Q-Q_s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Rectángulo"/>
          <p:cNvSpPr>
            <a:spLocks noChangeArrowheads="1"/>
          </p:cNvSpPr>
          <p:nvPr/>
        </p:nvSpPr>
        <p:spPr bwMode="auto">
          <a:xfrm>
            <a:off x="1835696" y="1268760"/>
            <a:ext cx="61928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s-EC" sz="2800" dirty="0" smtClean="0"/>
              <a:t>PROPUESTA ESTRATÉGICA DE MARKETING PARA LA CÁMARA DE COMERCIO DE SANTO DOMINGO, PROVINCIA DE SANTO DOMINGO DE LOS TSÁCHILAS</a:t>
            </a:r>
            <a:r>
              <a:rPr lang="es-EC" sz="28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s-EC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1692275" y="2636838"/>
            <a:ext cx="66960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00" name="4 Rectángulo"/>
          <p:cNvSpPr>
            <a:spLocks noChangeArrowheads="1"/>
          </p:cNvSpPr>
          <p:nvPr/>
        </p:nvSpPr>
        <p:spPr bwMode="auto">
          <a:xfrm>
            <a:off x="1475656" y="3140968"/>
            <a:ext cx="691217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EC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C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C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CAROL VERÓNICA SÁNCHEZ GUERRERO </a:t>
            </a:r>
            <a:endParaRPr lang="es-MX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80528" y="548680"/>
            <a:ext cx="8686800" cy="6480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_tradnl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MATRIZ INTERNA - EXTERNA</a:t>
            </a:r>
            <a:endParaRPr lang="es-MX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0" name="3 Imagen"/>
          <p:cNvPicPr>
            <a:picLocks noChangeAspect="1" noChangeArrowheads="1"/>
          </p:cNvPicPr>
          <p:nvPr/>
        </p:nvPicPr>
        <p:blipFill>
          <a:blip r:embed="rId2" cstate="print"/>
          <a:srcRect l="17236" t="58087" r="9464" b="19444"/>
          <a:stretch>
            <a:fillRect/>
          </a:stretch>
        </p:blipFill>
        <p:spPr bwMode="auto">
          <a:xfrm>
            <a:off x="1331714" y="4581128"/>
            <a:ext cx="6336630" cy="13688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7 Forma libre"/>
          <p:cNvSpPr/>
          <p:nvPr/>
        </p:nvSpPr>
        <p:spPr>
          <a:xfrm>
            <a:off x="7236842" y="5157788"/>
            <a:ext cx="203200" cy="314325"/>
          </a:xfrm>
          <a:custGeom>
            <a:avLst/>
            <a:gdLst>
              <a:gd name="connsiteX0" fmla="*/ 0 w 412750"/>
              <a:gd name="connsiteY0" fmla="*/ 306917 h 427567"/>
              <a:gd name="connsiteX1" fmla="*/ 228600 w 412750"/>
              <a:gd name="connsiteY1" fmla="*/ 383117 h 427567"/>
              <a:gd name="connsiteX2" fmla="*/ 393700 w 412750"/>
              <a:gd name="connsiteY2" fmla="*/ 40217 h 427567"/>
              <a:gd name="connsiteX3" fmla="*/ 342900 w 412750"/>
              <a:gd name="connsiteY3" fmla="*/ 141817 h 42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750" h="427567">
                <a:moveTo>
                  <a:pt x="0" y="306917"/>
                </a:moveTo>
                <a:cubicBezTo>
                  <a:pt x="81491" y="367242"/>
                  <a:pt x="162983" y="427567"/>
                  <a:pt x="228600" y="383117"/>
                </a:cubicBezTo>
                <a:cubicBezTo>
                  <a:pt x="294217" y="338667"/>
                  <a:pt x="374650" y="80434"/>
                  <a:pt x="393700" y="40217"/>
                </a:cubicBezTo>
                <a:cubicBezTo>
                  <a:pt x="412750" y="0"/>
                  <a:pt x="377825" y="70908"/>
                  <a:pt x="342900" y="141817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pic>
        <p:nvPicPr>
          <p:cNvPr id="9222" name="4 Marcador de contenido"/>
          <p:cNvPicPr>
            <a:picLocks/>
          </p:cNvPicPr>
          <p:nvPr/>
        </p:nvPicPr>
        <p:blipFill>
          <a:blip r:embed="rId3" cstate="print"/>
          <a:srcRect l="29601" t="26070" r="20813" b="23254"/>
          <a:stretch>
            <a:fillRect/>
          </a:stretch>
        </p:blipFill>
        <p:spPr bwMode="auto">
          <a:xfrm>
            <a:off x="1259706" y="908720"/>
            <a:ext cx="6336630" cy="365318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C" sz="2800" dirty="0" smtClean="0">
                <a:solidFill>
                  <a:schemeClr val="tx1"/>
                </a:solidFill>
              </a:rPr>
              <a:t/>
            </a:r>
            <a:br>
              <a:rPr lang="es-EC" sz="2800" dirty="0" smtClean="0">
                <a:solidFill>
                  <a:schemeClr val="tx1"/>
                </a:solidFill>
              </a:rPr>
            </a:br>
            <a:r>
              <a:rPr lang="es-EC" sz="2800" dirty="0" smtClean="0">
                <a:solidFill>
                  <a:schemeClr val="tx1"/>
                </a:solidFill>
              </a:rPr>
              <a:t>INVESTIGACIÓN DE MERCADO</a:t>
            </a:r>
            <a:endParaRPr lang="es-MX" sz="3100" dirty="0">
              <a:solidFill>
                <a:schemeClr val="tx1"/>
              </a:solidFill>
            </a:endParaRP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graphicFrame>
        <p:nvGraphicFramePr>
          <p:cNvPr id="32" name="3 Marcador de contenido"/>
          <p:cNvGraphicFramePr>
            <a:graphicFrameLocks/>
          </p:cNvGraphicFramePr>
          <p:nvPr/>
        </p:nvGraphicFramePr>
        <p:xfrm>
          <a:off x="457200" y="1340768"/>
          <a:ext cx="8686800" cy="5136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719" y="539155"/>
            <a:ext cx="8229600" cy="490066"/>
          </a:xfrm>
        </p:spPr>
        <p:txBody>
          <a:bodyPr/>
          <a:lstStyle/>
          <a:p>
            <a:pPr>
              <a:defRPr/>
            </a:pPr>
            <a:r>
              <a:rPr lang="es-MX" sz="2800" dirty="0" smtClean="0">
                <a:solidFill>
                  <a:schemeClr val="tx1"/>
                </a:solidFill>
              </a:rPr>
              <a:t>CLIENTE INTERNO</a:t>
            </a:r>
            <a:endParaRPr lang="es-MX" sz="2800" dirty="0">
              <a:solidFill>
                <a:schemeClr val="tx1"/>
              </a:solidFill>
            </a:endParaRPr>
          </a:p>
        </p:txBody>
      </p:sp>
      <p:graphicFrame>
        <p:nvGraphicFramePr>
          <p:cNvPr id="7" name="6 Gráfico"/>
          <p:cNvGraphicFramePr/>
          <p:nvPr/>
        </p:nvGraphicFramePr>
        <p:xfrm>
          <a:off x="2987824" y="1340768"/>
          <a:ext cx="5616624" cy="174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4" name="7 CuadroTexto"/>
          <p:cNvSpPr txBox="1">
            <a:spLocks noChangeArrowheads="1"/>
          </p:cNvSpPr>
          <p:nvPr/>
        </p:nvSpPr>
        <p:spPr bwMode="auto">
          <a:xfrm>
            <a:off x="467544" y="1412776"/>
            <a:ext cx="2222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400" b="1" dirty="0" smtClean="0"/>
              <a:t>5. ¿Se </a:t>
            </a:r>
            <a:r>
              <a:rPr lang="es-ES_tradnl" sz="1400" b="1" dirty="0"/>
              <a:t>siente satisfecho de laborar en la CCSD?</a:t>
            </a:r>
            <a:endParaRPr lang="es-MX" sz="1400" dirty="0"/>
          </a:p>
        </p:txBody>
      </p:sp>
      <p:graphicFrame>
        <p:nvGraphicFramePr>
          <p:cNvPr id="10" name="9 Gráfico"/>
          <p:cNvGraphicFramePr/>
          <p:nvPr/>
        </p:nvGraphicFramePr>
        <p:xfrm>
          <a:off x="2915816" y="3873990"/>
          <a:ext cx="5770990" cy="158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539552" y="3933056"/>
            <a:ext cx="23034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C" sz="1400" b="1" dirty="0" smtClean="0">
                <a:latin typeface="+mn-lt"/>
                <a:ea typeface="Calibri" pitchFamily="34" charset="0"/>
                <a:cs typeface="Times New Roman" pitchFamily="18" charset="0"/>
              </a:rPr>
              <a:t>6. ¿Los </a:t>
            </a:r>
            <a:r>
              <a:rPr lang="es-EC" sz="1400" b="1" dirty="0">
                <a:latin typeface="+mn-lt"/>
                <a:ea typeface="Calibri" pitchFamily="34" charset="0"/>
                <a:cs typeface="Times New Roman" pitchFamily="18" charset="0"/>
              </a:rPr>
              <a:t>directivos reconocen su labor, por </a:t>
            </a:r>
            <a:r>
              <a:rPr lang="es-EC" sz="1400" b="1" dirty="0" smtClean="0">
                <a:latin typeface="+mn-lt"/>
                <a:ea typeface="Calibri" pitchFamily="34" charset="0"/>
                <a:cs typeface="Times New Roman" pitchFamily="18" charset="0"/>
              </a:rPr>
              <a:t>un </a:t>
            </a:r>
            <a:r>
              <a:rPr lang="es-EC" sz="1400" b="1" dirty="0">
                <a:latin typeface="+mn-lt"/>
                <a:ea typeface="Calibri" pitchFamily="34" charset="0"/>
                <a:cs typeface="Times New Roman" pitchFamily="18" charset="0"/>
              </a:rPr>
              <a:t>trabajo bien hecho</a:t>
            </a:r>
            <a:r>
              <a:rPr lang="es-EC" sz="1400" b="1" dirty="0" smtClean="0">
                <a:latin typeface="+mn-lt"/>
                <a:ea typeface="Calibri" pitchFamily="34" charset="0"/>
                <a:cs typeface="Times New Roman" pitchFamily="18" charset="0"/>
              </a:rPr>
              <a:t>?</a:t>
            </a:r>
            <a:endParaRPr lang="es-MX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8494" y="539155"/>
            <a:ext cx="8229600" cy="562074"/>
          </a:xfrm>
        </p:spPr>
        <p:txBody>
          <a:bodyPr/>
          <a:lstStyle/>
          <a:p>
            <a:pPr>
              <a:defRPr/>
            </a:pPr>
            <a:r>
              <a:rPr lang="es-MX" sz="2800" dirty="0" smtClean="0">
                <a:solidFill>
                  <a:schemeClr val="tx1"/>
                </a:solidFill>
              </a:rPr>
              <a:t>CLIENTE EXTERNO ACTUAL</a:t>
            </a:r>
            <a:endParaRPr lang="es-MX" sz="2800" dirty="0">
              <a:solidFill>
                <a:schemeClr val="tx1"/>
              </a:solidFill>
            </a:endParaRPr>
          </a:p>
        </p:txBody>
      </p:sp>
      <p:sp>
        <p:nvSpPr>
          <p:cNvPr id="16388" name="6 CuadroTexto"/>
          <p:cNvSpPr txBox="1">
            <a:spLocks noChangeArrowheads="1"/>
          </p:cNvSpPr>
          <p:nvPr/>
        </p:nvSpPr>
        <p:spPr bwMode="auto">
          <a:xfrm>
            <a:off x="539552" y="1052736"/>
            <a:ext cx="29527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400" b="1" dirty="0" smtClean="0"/>
              <a:t>2. ¿Cuál </a:t>
            </a:r>
            <a:r>
              <a:rPr lang="es-ES_tradnl" sz="1400" b="1" dirty="0"/>
              <a:t>fue </a:t>
            </a:r>
            <a:r>
              <a:rPr lang="es-ES_tradnl" sz="1400" b="1" dirty="0" smtClean="0"/>
              <a:t>la razón principal que </a:t>
            </a:r>
            <a:r>
              <a:rPr lang="es-ES_tradnl" sz="1400" b="1" dirty="0"/>
              <a:t>lo influyó a afiliarse a la CCSD.?</a:t>
            </a:r>
          </a:p>
          <a:p>
            <a:endParaRPr lang="es-ES_tradnl" sz="1400" b="1" dirty="0"/>
          </a:p>
          <a:p>
            <a:endParaRPr lang="es-ES_tradnl" sz="1400" b="1" dirty="0"/>
          </a:p>
        </p:txBody>
      </p:sp>
      <p:sp>
        <p:nvSpPr>
          <p:cNvPr id="16389" name="7 CuadroTexto"/>
          <p:cNvSpPr txBox="1">
            <a:spLocks noChangeArrowheads="1"/>
          </p:cNvSpPr>
          <p:nvPr/>
        </p:nvSpPr>
        <p:spPr bwMode="auto">
          <a:xfrm>
            <a:off x="539552" y="3429000"/>
            <a:ext cx="309634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1400" b="1" dirty="0" smtClean="0"/>
              <a:t>4. Aproximadamente ¿Cuándo </a:t>
            </a:r>
            <a:r>
              <a:rPr lang="es-EC" sz="1400" b="1" dirty="0"/>
              <a:t>fue la última vez que hizo uso de uno o de algunos de los servicios que le oferta la CCSD?</a:t>
            </a:r>
            <a:endParaRPr lang="es-MX" sz="1400" dirty="0"/>
          </a:p>
          <a:p>
            <a:endParaRPr lang="es-MX" sz="1400" dirty="0"/>
          </a:p>
        </p:txBody>
      </p:sp>
      <p:pic>
        <p:nvPicPr>
          <p:cNvPr id="2385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052736"/>
            <a:ext cx="5055172" cy="239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429000"/>
            <a:ext cx="506711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7069" y="543347"/>
            <a:ext cx="8229600" cy="634082"/>
          </a:xfrm>
        </p:spPr>
        <p:txBody>
          <a:bodyPr/>
          <a:lstStyle/>
          <a:p>
            <a:pPr>
              <a:defRPr/>
            </a:pPr>
            <a:r>
              <a:rPr lang="es-MX" sz="2800" dirty="0" smtClean="0">
                <a:solidFill>
                  <a:schemeClr val="tx1"/>
                </a:solidFill>
              </a:rPr>
              <a:t>CLIENTE EXTERNO ACTUAL</a:t>
            </a:r>
            <a:endParaRPr lang="es-MX" sz="2800" dirty="0"/>
          </a:p>
        </p:txBody>
      </p:sp>
      <p:sp>
        <p:nvSpPr>
          <p:cNvPr id="17412" name="3 CuadroTexto"/>
          <p:cNvSpPr txBox="1">
            <a:spLocks noChangeArrowheads="1"/>
          </p:cNvSpPr>
          <p:nvPr/>
        </p:nvSpPr>
        <p:spPr bwMode="auto">
          <a:xfrm>
            <a:off x="395536" y="1052736"/>
            <a:ext cx="374441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s-MX" sz="1600" b="1" dirty="0" smtClean="0"/>
              <a:t>5.  ¿Por qué medio le gustaría recibir información de la CCSD? </a:t>
            </a:r>
          </a:p>
          <a:p>
            <a:pPr marL="342900" indent="-342900">
              <a:buAutoNum type="arabicPeriod" startAt="5"/>
            </a:pPr>
            <a:endParaRPr lang="es-MX" sz="1600" b="1" dirty="0" smtClean="0"/>
          </a:p>
          <a:p>
            <a:pPr marL="342900" indent="-342900">
              <a:buAutoNum type="arabicPeriod" startAt="5"/>
            </a:pPr>
            <a:endParaRPr lang="es-MX" sz="1600" b="1" dirty="0" smtClean="0"/>
          </a:p>
          <a:p>
            <a:pPr marL="342900" indent="-342900">
              <a:buAutoNum type="arabicPeriod" startAt="5"/>
            </a:pPr>
            <a:endParaRPr lang="es-MX" sz="1600" dirty="0"/>
          </a:p>
          <a:p>
            <a:endParaRPr lang="es-ES_tradnl" sz="1600" b="1" dirty="0"/>
          </a:p>
          <a:p>
            <a:endParaRPr lang="es-ES_tradnl" sz="1600" b="1" dirty="0" smtClean="0"/>
          </a:p>
          <a:p>
            <a:endParaRPr lang="es-ES_tradnl" sz="1600" b="1" dirty="0" smtClean="0"/>
          </a:p>
          <a:p>
            <a:endParaRPr lang="es-ES_tradnl" sz="1600" b="1" dirty="0"/>
          </a:p>
          <a:p>
            <a:endParaRPr lang="es-MX" sz="1600" dirty="0"/>
          </a:p>
        </p:txBody>
      </p:sp>
      <p:pic>
        <p:nvPicPr>
          <p:cNvPr id="2375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052736"/>
            <a:ext cx="4273621" cy="234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7069" y="543347"/>
            <a:ext cx="8229600" cy="634082"/>
          </a:xfrm>
        </p:spPr>
        <p:txBody>
          <a:bodyPr/>
          <a:lstStyle/>
          <a:p>
            <a:pPr>
              <a:defRPr/>
            </a:pPr>
            <a:r>
              <a:rPr lang="es-MX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CLIENTE EXTERNO POTENCIAL</a:t>
            </a:r>
            <a:endParaRPr lang="es-MX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486" name="8 CuadroTexto"/>
          <p:cNvSpPr txBox="1">
            <a:spLocks noChangeArrowheads="1"/>
          </p:cNvSpPr>
          <p:nvPr/>
        </p:nvSpPr>
        <p:spPr bwMode="auto">
          <a:xfrm>
            <a:off x="323528" y="1340768"/>
            <a:ext cx="3599309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400" b="1" dirty="0" smtClean="0"/>
              <a:t>5. ¿Cuál </a:t>
            </a:r>
            <a:r>
              <a:rPr lang="es-ES_tradnl" sz="1400" b="1" dirty="0"/>
              <a:t>sería el principal factor que lo motivaría a ser socio de la CCSD</a:t>
            </a:r>
            <a:r>
              <a:rPr lang="es-ES_tradnl" sz="1400" b="1" dirty="0" smtClean="0"/>
              <a:t>?</a:t>
            </a:r>
          </a:p>
          <a:p>
            <a:endParaRPr lang="es-ES_tradnl" sz="1400" b="1" dirty="0" smtClean="0"/>
          </a:p>
          <a:p>
            <a:endParaRPr lang="es-ES_tradnl" sz="1400" b="1" dirty="0" smtClean="0"/>
          </a:p>
          <a:p>
            <a:endParaRPr lang="es-ES_tradnl" sz="1400" b="1" dirty="0" smtClean="0"/>
          </a:p>
          <a:p>
            <a:endParaRPr lang="es-ES_tradnl" sz="1400" b="1" dirty="0" smtClean="0"/>
          </a:p>
          <a:p>
            <a:endParaRPr lang="es-ES_tradnl" sz="1400" b="1" dirty="0" smtClean="0"/>
          </a:p>
          <a:p>
            <a:endParaRPr lang="es-ES_tradnl" sz="1400" b="1" dirty="0" smtClean="0"/>
          </a:p>
          <a:p>
            <a:endParaRPr lang="es-ES_tradnl" sz="1400" b="1" dirty="0" smtClean="0"/>
          </a:p>
          <a:p>
            <a:r>
              <a:rPr lang="es-ES_tradnl" sz="1400" b="1" dirty="0" smtClean="0"/>
              <a:t>8.  ¿De los siguientes medios de comunicación, ¿Cuáles usa con mayor frecuencia? </a:t>
            </a:r>
            <a:endParaRPr lang="es-MX" sz="1400" dirty="0" smtClean="0"/>
          </a:p>
          <a:p>
            <a:endParaRPr lang="es-MX" sz="1400" dirty="0"/>
          </a:p>
          <a:p>
            <a:endParaRPr lang="es-MX" sz="1400" dirty="0"/>
          </a:p>
          <a:p>
            <a:endParaRPr lang="es-MX" dirty="0"/>
          </a:p>
        </p:txBody>
      </p:sp>
      <p:pic>
        <p:nvPicPr>
          <p:cNvPr id="236547" name="Picture 3"/>
          <p:cNvPicPr>
            <a:picLocks noChangeAspect="1" noChangeArrowheads="1"/>
          </p:cNvPicPr>
          <p:nvPr/>
        </p:nvPicPr>
        <p:blipFill>
          <a:blip r:embed="rId2" cstate="print"/>
          <a:srcRect l="16796" t="2723" r="7065" b="15598"/>
          <a:stretch>
            <a:fillRect/>
          </a:stretch>
        </p:blipFill>
        <p:spPr bwMode="auto">
          <a:xfrm>
            <a:off x="3923928" y="1340768"/>
            <a:ext cx="4248472" cy="187432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36549" name="Picture 5"/>
          <p:cNvPicPr>
            <a:picLocks noChangeAspect="1" noChangeArrowheads="1"/>
          </p:cNvPicPr>
          <p:nvPr/>
        </p:nvPicPr>
        <p:blipFill>
          <a:blip r:embed="rId3" cstate="print"/>
          <a:srcRect l="9577" t="2596" r="8975" b="6529"/>
          <a:stretch>
            <a:fillRect/>
          </a:stretch>
        </p:blipFill>
        <p:spPr bwMode="auto">
          <a:xfrm>
            <a:off x="3923928" y="3258511"/>
            <a:ext cx="4248472" cy="21867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295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MX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CLIENTE EXTERNO POTENCIAL</a:t>
            </a:r>
            <a:br>
              <a:rPr lang="es-MX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MX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BIVARIADO</a:t>
            </a:r>
            <a:endParaRPr lang="es-MX" sz="2800" dirty="0"/>
          </a:p>
        </p:txBody>
      </p:sp>
      <p:pic>
        <p:nvPicPr>
          <p:cNvPr id="222209" name="Picture 1"/>
          <p:cNvPicPr>
            <a:picLocks noChangeAspect="1" noChangeArrowheads="1"/>
          </p:cNvPicPr>
          <p:nvPr/>
        </p:nvPicPr>
        <p:blipFill>
          <a:blip r:embed="rId2" cstate="print"/>
          <a:srcRect l="51675" t="48780" r="22929" b="25705"/>
          <a:stretch>
            <a:fillRect/>
          </a:stretch>
        </p:blipFill>
        <p:spPr bwMode="auto">
          <a:xfrm>
            <a:off x="2161066" y="2060848"/>
            <a:ext cx="4931214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295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MX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CLIENTE EXTERNO POTENCIAL</a:t>
            </a:r>
            <a:br>
              <a:rPr lang="es-MX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MX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BIVARIADO</a:t>
            </a:r>
            <a:endParaRPr lang="es-MX" sz="2800" dirty="0"/>
          </a:p>
        </p:txBody>
      </p:sp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1238" y="1870075"/>
            <a:ext cx="457993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58205"/>
            <a:ext cx="8229600" cy="6340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MX" sz="2800" dirty="0" smtClean="0">
                <a:solidFill>
                  <a:schemeClr val="tx1"/>
                </a:solidFill>
              </a:rPr>
              <a:t>DEMANDA INSATISFECHA</a:t>
            </a:r>
            <a:endParaRPr lang="es-MX" sz="2800" dirty="0">
              <a:solidFill>
                <a:schemeClr val="tx1"/>
              </a:solidFill>
            </a:endParaRPr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</p:nvPr>
        </p:nvGraphicFramePr>
        <p:xfrm>
          <a:off x="2071670" y="1785926"/>
          <a:ext cx="3975100" cy="2300928"/>
        </p:xfrm>
        <a:graphic>
          <a:graphicData uri="http://schemas.openxmlformats.org/drawingml/2006/table">
            <a:tbl>
              <a:tblPr/>
              <a:tblGrid>
                <a:gridCol w="1308100"/>
                <a:gridCol w="889000"/>
                <a:gridCol w="889000"/>
                <a:gridCol w="889000"/>
              </a:tblGrid>
              <a:tr h="62452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365F9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Años</a:t>
                      </a:r>
                      <a:endParaRPr lang="es-MX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365F9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Oferta</a:t>
                      </a:r>
                      <a:endParaRPr lang="es-MX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365F9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Demanda</a:t>
                      </a:r>
                      <a:endParaRPr lang="es-MX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365F9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Demanda Insatisfecha</a:t>
                      </a:r>
                      <a:endParaRPr lang="es-MX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8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365F9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2013</a:t>
                      </a:r>
                      <a:endParaRPr lang="es-MX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365F9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10800</a:t>
                      </a:r>
                      <a:endParaRPr lang="es-MX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365F9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18745</a:t>
                      </a:r>
                      <a:endParaRPr lang="es-MX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365F9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7945</a:t>
                      </a:r>
                      <a:endParaRPr lang="es-MX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1508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365F9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2014</a:t>
                      </a:r>
                      <a:endParaRPr lang="es-MX" sz="12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365F9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10800</a:t>
                      </a:r>
                      <a:endParaRPr lang="es-MX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365F9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24555</a:t>
                      </a:r>
                      <a:endParaRPr lang="es-MX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365F9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13755</a:t>
                      </a:r>
                      <a:endParaRPr lang="es-MX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8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365F9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2015</a:t>
                      </a:r>
                      <a:endParaRPr lang="es-MX" sz="12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365F9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10800</a:t>
                      </a:r>
                      <a:endParaRPr lang="es-MX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365F9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32168</a:t>
                      </a:r>
                      <a:endParaRPr lang="es-MX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365F9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21368</a:t>
                      </a:r>
                      <a:endParaRPr lang="es-MX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1508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365F9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2016</a:t>
                      </a:r>
                      <a:endParaRPr lang="es-MX" sz="12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365F9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10800</a:t>
                      </a:r>
                      <a:endParaRPr lang="es-MX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365F9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42140</a:t>
                      </a:r>
                      <a:endParaRPr lang="es-MX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365F9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31340</a:t>
                      </a:r>
                      <a:endParaRPr lang="es-MX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08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365F9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2017</a:t>
                      </a:r>
                      <a:endParaRPr lang="es-MX" sz="120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365F9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10800</a:t>
                      </a:r>
                      <a:endParaRPr lang="es-MX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365F9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55203</a:t>
                      </a:r>
                      <a:endParaRPr lang="es-MX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365F9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44403</a:t>
                      </a:r>
                      <a:endParaRPr lang="es-MX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8995" y="548680"/>
            <a:ext cx="8229600" cy="562074"/>
          </a:xfrm>
        </p:spPr>
        <p:txBody>
          <a:bodyPr/>
          <a:lstStyle/>
          <a:p>
            <a:pPr>
              <a:defRPr/>
            </a:pPr>
            <a:r>
              <a:rPr lang="es-MX" sz="2800" dirty="0" smtClean="0">
                <a:solidFill>
                  <a:schemeClr val="tx1"/>
                </a:solidFill>
              </a:rPr>
              <a:t>SEGMENTACIÓN</a:t>
            </a:r>
            <a:endParaRPr lang="es-MX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187624" y="1556792"/>
          <a:ext cx="6984775" cy="3562985"/>
        </p:xfrm>
        <a:graphic>
          <a:graphicData uri="http://schemas.openxmlformats.org/drawingml/2006/table">
            <a:tbl>
              <a:tblPr/>
              <a:tblGrid>
                <a:gridCol w="1503382"/>
                <a:gridCol w="1841098"/>
                <a:gridCol w="1815957"/>
                <a:gridCol w="1824338"/>
              </a:tblGrid>
              <a:tr h="43815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Segmentación </a:t>
                      </a:r>
                      <a:endParaRPr lang="es-MX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Variable</a:t>
                      </a:r>
                      <a:endParaRPr lang="es-MX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Densidad</a:t>
                      </a:r>
                      <a:endParaRPr lang="es-MX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7594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Times New Roman"/>
                          <a:ea typeface="Calibri"/>
                          <a:cs typeface="Times New Roman"/>
                        </a:rPr>
                        <a:t>Geográfica </a:t>
                      </a:r>
                      <a:endParaRPr lang="es-MX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Times New Roman"/>
                          <a:ea typeface="Calibri"/>
                          <a:cs typeface="Times New Roman"/>
                        </a:rPr>
                        <a:t>Área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92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Times New Roman"/>
                          <a:ea typeface="Calibri"/>
                          <a:cs typeface="Times New Roman"/>
                        </a:rPr>
                        <a:t>Urbana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92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Times New Roman"/>
                          <a:ea typeface="Calibri"/>
                          <a:cs typeface="Times New Roman"/>
                        </a:rPr>
                        <a:t>Rural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3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Times New Roman"/>
                          <a:ea typeface="Calibri"/>
                          <a:cs typeface="Times New Roman"/>
                        </a:rPr>
                        <a:t>Demográfica</a:t>
                      </a:r>
                      <a:endParaRPr lang="es-MX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Times New Roman"/>
                          <a:ea typeface="Calibri"/>
                          <a:cs typeface="Times New Roman"/>
                        </a:rPr>
                        <a:t>Ocupación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Times New Roman"/>
                          <a:ea typeface="Calibri"/>
                          <a:cs typeface="Times New Roman"/>
                        </a:rPr>
                        <a:t>Edad Promedio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Times New Roman"/>
                          <a:ea typeface="Calibri"/>
                          <a:cs typeface="Times New Roman"/>
                        </a:rPr>
                        <a:t>Genero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Times New Roman"/>
                          <a:ea typeface="Calibri"/>
                          <a:cs typeface="Times New Roman"/>
                        </a:rPr>
                        <a:t>Comerciantes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Times New Roman"/>
                          <a:ea typeface="Calibri"/>
                          <a:cs typeface="Times New Roman"/>
                        </a:rPr>
                        <a:t>25 – 60 años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latin typeface="Times New Roman"/>
                          <a:ea typeface="Calibri"/>
                          <a:cs typeface="Times New Roman"/>
                        </a:rPr>
                        <a:t>Indistinto</a:t>
                      </a:r>
                      <a:endParaRPr lang="es-MX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Times New Roman"/>
                          <a:ea typeface="Calibri"/>
                          <a:cs typeface="Times New Roman"/>
                        </a:rPr>
                        <a:t>Comerciantes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Times New Roman"/>
                          <a:ea typeface="Calibri"/>
                          <a:cs typeface="Times New Roman"/>
                        </a:rPr>
                        <a:t>25 – 60 años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latin typeface="Times New Roman"/>
                          <a:ea typeface="Calibri"/>
                          <a:cs typeface="Times New Roman"/>
                        </a:rPr>
                        <a:t>Indistinto</a:t>
                      </a:r>
                      <a:endParaRPr lang="es-MX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Times New Roman"/>
                          <a:ea typeface="Calibri"/>
                          <a:cs typeface="Times New Roman"/>
                        </a:rPr>
                        <a:t>Psicográfica </a:t>
                      </a:r>
                      <a:endParaRPr lang="es-MX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Times New Roman"/>
                          <a:ea typeface="Calibri"/>
                          <a:cs typeface="Times New Roman"/>
                        </a:rPr>
                        <a:t>Necesidad </a:t>
                      </a:r>
                      <a:endParaRPr lang="es-MX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latin typeface="Times New Roman"/>
                          <a:ea typeface="Calibri"/>
                          <a:cs typeface="Times New Roman"/>
                        </a:rPr>
                        <a:t>Gustos</a:t>
                      </a:r>
                      <a:r>
                        <a:rPr lang="es-MX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s-MX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Times New Roman"/>
                          <a:ea typeface="Calibri"/>
                          <a:cs typeface="Times New Roman"/>
                        </a:rPr>
                        <a:t>Buscan promocionar a su </a:t>
                      </a:r>
                      <a:r>
                        <a:rPr lang="es-MX" sz="1600" dirty="0" smtClean="0">
                          <a:latin typeface="Times New Roman"/>
                          <a:ea typeface="Calibri"/>
                          <a:cs typeface="Times New Roman"/>
                        </a:rPr>
                        <a:t>establecimiento 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latin typeface="Times New Roman"/>
                          <a:ea typeface="Calibri"/>
                          <a:cs typeface="Times New Roman"/>
                        </a:rPr>
                        <a:t>Correo Electrónico</a:t>
                      </a:r>
                      <a:r>
                        <a:rPr lang="es-MX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Redes sociales </a:t>
                      </a:r>
                      <a:endParaRPr lang="es-MX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latin typeface="Times New Roman"/>
                          <a:ea typeface="Calibri"/>
                          <a:cs typeface="Times New Roman"/>
                        </a:rPr>
                        <a:t>Buscan obtener variedad de servicios y </a:t>
                      </a:r>
                      <a:r>
                        <a:rPr lang="es-MX" sz="1600" dirty="0" smtClean="0">
                          <a:latin typeface="Times New Roman"/>
                          <a:ea typeface="Calibri"/>
                          <a:cs typeface="Times New Roman"/>
                        </a:rPr>
                        <a:t>beneficios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latin typeface="Times New Roman"/>
                          <a:ea typeface="Calibri"/>
                          <a:cs typeface="Times New Roman"/>
                        </a:rPr>
                        <a:t>Radio</a:t>
                      </a:r>
                      <a:r>
                        <a:rPr lang="es-MX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Revistas </a:t>
                      </a:r>
                      <a:endParaRPr lang="es-MX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49155" name="2 Marcador de contenido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pic>
        <p:nvPicPr>
          <p:cNvPr id="49156" name="Picture 2" descr="\\Servidor\e\DIRECCION EJECUTIVA Vanessa Gutierrez\FOTOS VICENTE CUENCA A SEP 2011\EDIFICIO.JPG"/>
          <p:cNvPicPr>
            <a:picLocks noChangeAspect="1" noChangeArrowheads="1"/>
          </p:cNvPicPr>
          <p:nvPr/>
        </p:nvPicPr>
        <p:blipFill>
          <a:blip r:embed="rId2" cstate="print"/>
          <a:srcRect r="3539" b="20599"/>
          <a:stretch>
            <a:fillRect/>
          </a:stretch>
        </p:blipFill>
        <p:spPr bwMode="auto">
          <a:xfrm>
            <a:off x="179512" y="260648"/>
            <a:ext cx="882015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56207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C" sz="2400" dirty="0" smtClean="0">
                <a:solidFill>
                  <a:schemeClr val="tx1"/>
                </a:solidFill>
              </a:rPr>
              <a:t>DIRECCIONAMIENTO ESTRATÉGICO DE MARKETING</a:t>
            </a:r>
            <a:r>
              <a:rPr lang="es-MX" sz="2400" dirty="0" smtClean="0">
                <a:solidFill>
                  <a:schemeClr val="tx1"/>
                </a:solidFill>
              </a:rPr>
              <a:t/>
            </a:r>
            <a:br>
              <a:rPr lang="es-MX" sz="2400" dirty="0" smtClean="0">
                <a:solidFill>
                  <a:schemeClr val="tx1"/>
                </a:solidFill>
              </a:rPr>
            </a:br>
            <a:endParaRPr lang="es-MX" sz="2400" dirty="0">
              <a:solidFill>
                <a:schemeClr val="tx1"/>
              </a:solidFill>
            </a:endParaRPr>
          </a:p>
        </p:txBody>
      </p:sp>
      <p:pic>
        <p:nvPicPr>
          <p:cNvPr id="29699" name="21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052736"/>
            <a:ext cx="6335712" cy="444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/>
          </a:p>
        </p:txBody>
      </p:sp>
      <p:sp>
        <p:nvSpPr>
          <p:cNvPr id="29701" name="AutoShape 18"/>
          <p:cNvSpPr>
            <a:spLocks noChangeArrowheads="1"/>
          </p:cNvSpPr>
          <p:nvPr/>
        </p:nvSpPr>
        <p:spPr bwMode="auto">
          <a:xfrm>
            <a:off x="69404" y="1251620"/>
            <a:ext cx="2260823" cy="1512167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635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tabLst>
                <a:tab pos="90488" algn="l"/>
                <a:tab pos="269875" algn="l"/>
              </a:tabLst>
            </a:pPr>
            <a:r>
              <a:rPr lang="es-ES_tradnl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Misi</a:t>
            </a:r>
            <a:r>
              <a:rPr lang="es-ES_tradnl" sz="1200" b="1" dirty="0">
                <a:ea typeface="Calibri" pitchFamily="34" charset="0"/>
                <a:cs typeface="Times New Roman" pitchFamily="18" charset="0"/>
              </a:rPr>
              <a:t>ó</a:t>
            </a:r>
            <a:r>
              <a:rPr lang="es-ES_tradnl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</a:t>
            </a:r>
            <a:endParaRPr lang="es-ES" sz="8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90488" algn="l"/>
                <a:tab pos="269875" algn="l"/>
              </a:tabLst>
            </a:pPr>
            <a:r>
              <a:rPr lang="es-ES_tradnl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Representar, promover y defender los intereses de los comerciantes del cant</a:t>
            </a:r>
            <a:r>
              <a:rPr lang="es-ES_tradnl" sz="1200" dirty="0">
                <a:ea typeface="Calibri" pitchFamily="34" charset="0"/>
                <a:cs typeface="Times New Roman" pitchFamily="18" charset="0"/>
              </a:rPr>
              <a:t>ó</a:t>
            </a:r>
            <a:r>
              <a:rPr lang="es-ES_tradnl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Santo Domingo brindando servicios y desarrollando proyectos que contribuyan al desarrollo comercial y empresarial.</a:t>
            </a:r>
            <a:endParaRPr lang="es-ES" sz="8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90488" algn="l"/>
                <a:tab pos="269875" algn="l"/>
              </a:tabLst>
            </a:pPr>
            <a:endParaRPr lang="es-E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70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/>
          </a:p>
        </p:txBody>
      </p:sp>
      <p:sp>
        <p:nvSpPr>
          <p:cNvPr id="105493" name="AutoShape 21"/>
          <p:cNvSpPr>
            <a:spLocks noChangeArrowheads="1"/>
          </p:cNvSpPr>
          <p:nvPr/>
        </p:nvSpPr>
        <p:spPr bwMode="auto">
          <a:xfrm>
            <a:off x="34925" y="2896369"/>
            <a:ext cx="2339975" cy="1296144"/>
          </a:xfrm>
          <a:prstGeom prst="foldedCorner">
            <a:avLst>
              <a:gd name="adj" fmla="val 14338"/>
            </a:avLst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s-ES_tradnl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</a:t>
            </a:r>
            <a:r>
              <a:rPr lang="es-ES_tradnl" sz="1200" b="1" dirty="0">
                <a:latin typeface="Arial"/>
                <a:ea typeface="Calibri" pitchFamily="34" charset="0"/>
                <a:cs typeface="Times New Roman" pitchFamily="18" charset="0"/>
              </a:rPr>
              <a:t>ó</a:t>
            </a:r>
            <a:r>
              <a:rPr lang="es-ES_tradnl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2015</a:t>
            </a:r>
            <a:endParaRPr lang="es-ES" sz="800" dirty="0"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es-ES_tradnl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Mantener el liderazgo absoluto en oferta de servicios empresariales s</a:t>
            </a:r>
            <a:r>
              <a:rPr lang="es-ES_tradnl" sz="1200" dirty="0">
                <a:latin typeface="Arial"/>
                <a:ea typeface="Calibri" pitchFamily="34" charset="0"/>
                <a:cs typeface="Times New Roman" pitchFamily="18" charset="0"/>
              </a:rPr>
              <a:t>ó</a:t>
            </a:r>
            <a:r>
              <a:rPr lang="es-ES_tradnl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lidos y transparentes, comprometida con el desarrollo de sus afiliados y de la comunidad del cant</a:t>
            </a:r>
            <a:r>
              <a:rPr lang="es-ES_tradnl" sz="1200" dirty="0">
                <a:latin typeface="Arial"/>
                <a:ea typeface="Calibri" pitchFamily="34" charset="0"/>
                <a:cs typeface="Times New Roman" pitchFamily="18" charset="0"/>
              </a:rPr>
              <a:t>ó</a:t>
            </a:r>
            <a:r>
              <a:rPr lang="es-ES_tradnl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n.</a:t>
            </a:r>
            <a:endParaRPr lang="es-ES_tradnl" dirty="0">
              <a:latin typeface="Arial" pitchFamily="34" charset="0"/>
            </a:endParaRPr>
          </a:p>
        </p:txBody>
      </p:sp>
      <p:graphicFrame>
        <p:nvGraphicFramePr>
          <p:cNvPr id="27" name="26 Tabla"/>
          <p:cNvGraphicFramePr>
            <a:graphicFrameLocks noGrp="1"/>
          </p:cNvGraphicFramePr>
          <p:nvPr/>
        </p:nvGraphicFramePr>
        <p:xfrm>
          <a:off x="404813" y="4305464"/>
          <a:ext cx="1872208" cy="112376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72208"/>
              </a:tblGrid>
              <a:tr h="144016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s-EC" sz="1100" dirty="0"/>
                        <a:t>Espíritu de Equipo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201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s-EC" sz="1100" dirty="0"/>
                        <a:t>Constancia en el propósito de mejorar servicios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201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s-EC" sz="1100" dirty="0"/>
                        <a:t>Instruir en la capacitación en el trabajo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9708" name="27 CuadroTexto"/>
          <p:cNvSpPr txBox="1">
            <a:spLocks noChangeArrowheads="1"/>
          </p:cNvSpPr>
          <p:nvPr/>
        </p:nvSpPr>
        <p:spPr bwMode="auto">
          <a:xfrm rot="16200000">
            <a:off x="-558800" y="4423320"/>
            <a:ext cx="14557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/>
              <a:t>Principios</a:t>
            </a:r>
          </a:p>
        </p:txBody>
      </p:sp>
      <p:sp>
        <p:nvSpPr>
          <p:cNvPr id="29709" name="28 CuadroTexto"/>
          <p:cNvSpPr txBox="1">
            <a:spLocks noChangeArrowheads="1"/>
          </p:cNvSpPr>
          <p:nvPr/>
        </p:nvSpPr>
        <p:spPr bwMode="auto">
          <a:xfrm rot="16200000">
            <a:off x="-558006" y="5341168"/>
            <a:ext cx="145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/>
              <a:t>Valores</a:t>
            </a:r>
          </a:p>
        </p:txBody>
      </p:sp>
      <p:graphicFrame>
        <p:nvGraphicFramePr>
          <p:cNvPr id="30" name="29 Tabla"/>
          <p:cNvGraphicFramePr>
            <a:graphicFrameLocks noGrp="1"/>
          </p:cNvGraphicFramePr>
          <p:nvPr/>
        </p:nvGraphicFramePr>
        <p:xfrm>
          <a:off x="395288" y="5414963"/>
          <a:ext cx="5610225" cy="786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10225"/>
              </a:tblGrid>
              <a:tr h="2374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s-ES_tradnl" sz="1200" dirty="0"/>
                        <a:t>Respeto y Reconocimiento </a:t>
                      </a:r>
                      <a:endParaRPr lang="es-MX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54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s-ES_tradnl" sz="1200" dirty="0"/>
                        <a:t>Conciencia y Responsabilidad social</a:t>
                      </a:r>
                      <a:endParaRPr lang="es-MX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11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s-ES_tradnl" sz="1200" dirty="0"/>
                        <a:t>Integridad </a:t>
                      </a:r>
                      <a:endParaRPr lang="es-MX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112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s-ES_tradnl" sz="1200" dirty="0"/>
                        <a:t>Transparencia</a:t>
                      </a:r>
                      <a:endParaRPr lang="es-MX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6250" y="553145"/>
            <a:ext cx="8229600" cy="634082"/>
          </a:xfrm>
        </p:spPr>
        <p:txBody>
          <a:bodyPr/>
          <a:lstStyle/>
          <a:p>
            <a:pPr>
              <a:defRPr/>
            </a:pPr>
            <a:r>
              <a:rPr lang="es-MX" sz="2800" dirty="0" smtClean="0">
                <a:solidFill>
                  <a:schemeClr val="tx1"/>
                </a:solidFill>
              </a:rPr>
              <a:t>ESTRATEGIA CORPORATIVA</a:t>
            </a:r>
            <a:endParaRPr lang="es-MX" sz="2800" dirty="0">
              <a:solidFill>
                <a:schemeClr val="tx1"/>
              </a:solidFill>
            </a:endParaRPr>
          </a:p>
        </p:txBody>
      </p:sp>
      <p:pic>
        <p:nvPicPr>
          <p:cNvPr id="31748" name="3 Imagen"/>
          <p:cNvPicPr>
            <a:picLocks noChangeAspect="1" noChangeArrowheads="1"/>
          </p:cNvPicPr>
          <p:nvPr/>
        </p:nvPicPr>
        <p:blipFill>
          <a:blip r:embed="rId2" cstate="print"/>
          <a:srcRect l="34476" t="22491" r="12662" b="17934"/>
          <a:stretch>
            <a:fillRect/>
          </a:stretch>
        </p:blipFill>
        <p:spPr bwMode="auto">
          <a:xfrm>
            <a:off x="2730599" y="1628775"/>
            <a:ext cx="3857625" cy="244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/>
          </a:p>
        </p:txBody>
      </p:sp>
      <p:sp>
        <p:nvSpPr>
          <p:cNvPr id="104449" name="AutoShape 1"/>
          <p:cNvSpPr>
            <a:spLocks noChangeArrowheads="1"/>
          </p:cNvSpPr>
          <p:nvPr/>
        </p:nvSpPr>
        <p:spPr bwMode="auto">
          <a:xfrm>
            <a:off x="1907306" y="4292600"/>
            <a:ext cx="5761038" cy="1512888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eaLnBrk="0" hangingPunct="0">
              <a:defRPr/>
            </a:pPr>
            <a:r>
              <a:rPr lang="es-ES_tradnl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Mantener la posición de líder </a:t>
            </a:r>
            <a:r>
              <a:rPr lang="es-ES_tradnl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 aprovechar su reconocimiento dentro del mercado de  Santo Domingo para influir en el comportamiento de </a:t>
            </a:r>
            <a:r>
              <a:rPr lang="es-ES_tradnl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asociación, brindándoles </a:t>
            </a:r>
            <a:r>
              <a:rPr lang="es-ES_tradnl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una amplia gama de servicios y beneficios de calidad e innovaci</a:t>
            </a:r>
            <a:r>
              <a:rPr lang="es-ES_tradnl" sz="16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ó</a:t>
            </a:r>
            <a:r>
              <a:rPr lang="es-ES_tradnl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n. </a:t>
            </a:r>
            <a:endParaRPr lang="es-ES_tradnl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350" y="552872"/>
            <a:ext cx="8229600" cy="8640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MX" sz="2800" dirty="0" smtClean="0">
                <a:solidFill>
                  <a:schemeClr val="tx1"/>
                </a:solidFill>
              </a:rPr>
              <a:t>MARKETING MIX</a:t>
            </a:r>
            <a:br>
              <a:rPr lang="es-MX" sz="2800" dirty="0" smtClean="0">
                <a:solidFill>
                  <a:schemeClr val="tx1"/>
                </a:solidFill>
              </a:rPr>
            </a:br>
            <a:r>
              <a:rPr lang="es-MX" sz="2800" dirty="0" smtClean="0">
                <a:solidFill>
                  <a:schemeClr val="tx1"/>
                </a:solidFill>
              </a:rPr>
              <a:t>PRODUCTO </a:t>
            </a:r>
            <a:endParaRPr lang="es-MX" sz="2800" dirty="0">
              <a:solidFill>
                <a:schemeClr val="tx1"/>
              </a:solidFill>
            </a:endParaRPr>
          </a:p>
        </p:txBody>
      </p:sp>
      <p:sp>
        <p:nvSpPr>
          <p:cNvPr id="6" name="5 Pentágono"/>
          <p:cNvSpPr/>
          <p:nvPr/>
        </p:nvSpPr>
        <p:spPr>
          <a:xfrm>
            <a:off x="467544" y="1772816"/>
            <a:ext cx="2664296" cy="1440160"/>
          </a:xfrm>
          <a:prstGeom prst="homePlate">
            <a:avLst>
              <a:gd name="adj" fmla="val 28561"/>
            </a:avLst>
          </a:prstGeom>
          <a:solidFill>
            <a:srgbClr val="D4F8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Servicios con valor agregado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7" name="6 Pentágono"/>
          <p:cNvSpPr/>
          <p:nvPr/>
        </p:nvSpPr>
        <p:spPr>
          <a:xfrm>
            <a:off x="3275856" y="1772816"/>
            <a:ext cx="3384376" cy="1440160"/>
          </a:xfrm>
          <a:prstGeom prst="homePlate">
            <a:avLst>
              <a:gd name="adj" fmla="val 28561"/>
            </a:avLst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Ingresar en el área urbana y rural para afiliar a nuevos socios, ofrecer los servicios de la Cámara en especial el de Asesoría Gratuita a domicilio  para PYMES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6732240" y="2132856"/>
            <a:ext cx="1872208" cy="770384"/>
          </a:xfrm>
          <a:prstGeom prst="ellipse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$8,840.00</a:t>
            </a:r>
            <a:endParaRPr lang="es-EC" sz="1400" dirty="0">
              <a:solidFill>
                <a:schemeClr val="tx1"/>
              </a:solidFill>
            </a:endParaRPr>
          </a:p>
        </p:txBody>
      </p:sp>
      <p:pic>
        <p:nvPicPr>
          <p:cNvPr id="9" name="8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17032"/>
            <a:ext cx="3959860" cy="20593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788024" y="3789040"/>
          <a:ext cx="3063875" cy="1005840"/>
        </p:xfrm>
        <a:graphic>
          <a:graphicData uri="http://schemas.openxmlformats.org/drawingml/2006/table">
            <a:tbl>
              <a:tblPr/>
              <a:tblGrid>
                <a:gridCol w="1530350"/>
                <a:gridCol w="723900"/>
                <a:gridCol w="809625"/>
              </a:tblGrid>
              <a:tr h="71755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Times New Roman"/>
                          <a:ea typeface="Calibri"/>
                        </a:rPr>
                        <a:t>Propuesta de Precio</a:t>
                      </a:r>
                      <a:endParaRPr lang="es-EC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63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 err="1">
                          <a:latin typeface="Times New Roman"/>
                          <a:ea typeface="Calibri"/>
                        </a:rPr>
                        <a:t>Area</a:t>
                      </a:r>
                      <a:r>
                        <a:rPr lang="es-EC" sz="1100" b="1" dirty="0">
                          <a:latin typeface="Times New Roman"/>
                          <a:ea typeface="Calibri"/>
                        </a:rPr>
                        <a:t> </a:t>
                      </a:r>
                      <a:endParaRPr lang="es-EC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Calibri"/>
                        </a:rPr>
                        <a:t>Urbana 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Calibri"/>
                        </a:rPr>
                        <a:t>Rural 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Calibri"/>
                        </a:rPr>
                        <a:t>Couta de Inscripción  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Calibri"/>
                        </a:rPr>
                        <a:t>$60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Calibri"/>
                        </a:rPr>
                        <a:t>$30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Calibri"/>
                        </a:rPr>
                        <a:t>Cuota Mensual 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Calibri"/>
                        </a:rPr>
                        <a:t>$10</a:t>
                      </a:r>
                      <a:endParaRPr lang="es-EC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Times New Roman"/>
                          <a:ea typeface="Calibri"/>
                        </a:rPr>
                        <a:t>$10</a:t>
                      </a:r>
                      <a:endParaRPr lang="es-EC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476250" y="500187"/>
            <a:ext cx="8229600" cy="6340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PRECIO</a:t>
            </a:r>
            <a:r>
              <a:rPr kumimoji="0" lang="es-MX" sz="32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MX" sz="32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s://encrypted-tbn1.gstatic.com/images?q=tbn:ANd9GcR41WOSeaTKr-7sAkQNOCyCpy5qQVUdTRNE5LgFq1FfFzYJHk0Z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4509120"/>
            <a:ext cx="1512887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s://encrypted-tbn1.gstatic.com/images?q=tbn:ANd9GcR41WOSeaTKr-7sAkQNOCyCpy5qQVUdTRNE5LgFq1FfFzYJHk0Z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509120"/>
            <a:ext cx="1366838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s://encrypted-tbn1.gstatic.com/images?q=tbn:ANd9GcR41WOSeaTKr-7sAkQNOCyCpy5qQVUdTRNE5LgFq1FfFzYJHk0Z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509120"/>
            <a:ext cx="1366838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Pentágono"/>
          <p:cNvSpPr/>
          <p:nvPr/>
        </p:nvSpPr>
        <p:spPr>
          <a:xfrm>
            <a:off x="467544" y="1772816"/>
            <a:ext cx="2664296" cy="1440160"/>
          </a:xfrm>
          <a:prstGeom prst="homePlate">
            <a:avLst>
              <a:gd name="adj" fmla="val 28561"/>
            </a:avLst>
          </a:prstGeom>
          <a:solidFill>
            <a:srgbClr val="D4F8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Diferenciación de precios por sectores.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0" name="9 Pentágono"/>
          <p:cNvSpPr/>
          <p:nvPr/>
        </p:nvSpPr>
        <p:spPr>
          <a:xfrm>
            <a:off x="3275856" y="1772816"/>
            <a:ext cx="3384376" cy="1440160"/>
          </a:xfrm>
          <a:prstGeom prst="homePlate">
            <a:avLst>
              <a:gd name="adj" fmla="val 28561"/>
            </a:avLst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Valor de inscripción: Cobrar $30 por inscripción al área rural y mantener los $60 para el área urbana.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6732240" y="2132856"/>
            <a:ext cx="1872208" cy="770384"/>
          </a:xfrm>
          <a:prstGeom prst="ellipse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$300.00</a:t>
            </a:r>
            <a:endParaRPr lang="es-EC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888" y="513581"/>
            <a:ext cx="8229600" cy="5486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MX" sz="3100" dirty="0" smtClean="0">
                <a:solidFill>
                  <a:schemeClr val="tx1"/>
                </a:solidFill>
              </a:rPr>
              <a:t>PLAZA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34875" name="Picture 2" descr="https://encrypted-tbn2.gstatic.com/images?q=tbn:ANd9GcTj2vVT_k0K9o-zO6dU0DWrpqj16QGkk_gIDisEIDkscHGl0X7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005744"/>
            <a:ext cx="3384376" cy="19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3240360" cy="1929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6 Pentágono"/>
          <p:cNvSpPr/>
          <p:nvPr/>
        </p:nvSpPr>
        <p:spPr>
          <a:xfrm>
            <a:off x="467544" y="1412776"/>
            <a:ext cx="2088232" cy="1800200"/>
          </a:xfrm>
          <a:prstGeom prst="homePlate">
            <a:avLst>
              <a:gd name="adj" fmla="val 28561"/>
            </a:avLst>
          </a:prstGeom>
          <a:solidFill>
            <a:srgbClr val="D4F8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Creación de comunidades virtuales por medio de redes sociales.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8" name="7 Pentágono"/>
          <p:cNvSpPr/>
          <p:nvPr/>
        </p:nvSpPr>
        <p:spPr>
          <a:xfrm>
            <a:off x="5796136" y="1412776"/>
            <a:ext cx="1872208" cy="1872208"/>
          </a:xfrm>
          <a:prstGeom prst="homePlate">
            <a:avLst>
              <a:gd name="adj" fmla="val 28561"/>
            </a:avLst>
          </a:prstGeom>
          <a:solidFill>
            <a:srgbClr val="D4F8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Contratar una empresa para generar comunidades virtuales y fortalecer el sitio  web de la CCSD, anuncios pagados.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7740352" y="2060848"/>
            <a:ext cx="1403648" cy="626368"/>
          </a:xfrm>
          <a:prstGeom prst="ellipse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</a:rPr>
              <a:t>$1,050.00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0" name="9 Pentágono"/>
          <p:cNvSpPr/>
          <p:nvPr/>
        </p:nvSpPr>
        <p:spPr>
          <a:xfrm>
            <a:off x="2627784" y="1268760"/>
            <a:ext cx="3096344" cy="2160240"/>
          </a:xfrm>
          <a:prstGeom prst="homePlate">
            <a:avLst>
              <a:gd name="adj" fmla="val 28561"/>
            </a:avLst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Generar comunidades virtuales por medio de la red social facebook, tomando  en cuenta que en  Santo Domingo hay</a:t>
            </a:r>
            <a:r>
              <a:rPr lang="es-MX" sz="1400" dirty="0" smtClean="0">
                <a:solidFill>
                  <a:srgbClr val="FF0000"/>
                </a:solidFill>
              </a:rPr>
              <a:t> </a:t>
            </a:r>
            <a:r>
              <a:rPr lang="es-MX" sz="1400" dirty="0" smtClean="0">
                <a:solidFill>
                  <a:schemeClr val="tx1"/>
                </a:solidFill>
              </a:rPr>
              <a:t>140.000 personas dentro de la red social de facebook. </a:t>
            </a:r>
          </a:p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Promocionar la marca CCSD por medio de anuncios pagados.</a:t>
            </a:r>
            <a:endParaRPr lang="es-EC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53145"/>
            <a:ext cx="8229600" cy="562074"/>
          </a:xfrm>
        </p:spPr>
        <p:txBody>
          <a:bodyPr/>
          <a:lstStyle/>
          <a:p>
            <a:pPr>
              <a:defRPr/>
            </a:pPr>
            <a:r>
              <a:rPr lang="es-MX" sz="2800" dirty="0" smtClean="0">
                <a:solidFill>
                  <a:schemeClr val="tx1"/>
                </a:solidFill>
              </a:rPr>
              <a:t>PROMOCIÓN</a:t>
            </a:r>
            <a:endParaRPr lang="es-MX" sz="2800" dirty="0">
              <a:solidFill>
                <a:schemeClr val="tx1"/>
              </a:solidFill>
            </a:endParaRPr>
          </a:p>
        </p:txBody>
      </p:sp>
      <p:sp>
        <p:nvSpPr>
          <p:cNvPr id="7" name="6 Pentágono"/>
          <p:cNvSpPr/>
          <p:nvPr/>
        </p:nvSpPr>
        <p:spPr>
          <a:xfrm>
            <a:off x="467544" y="1892828"/>
            <a:ext cx="2088232" cy="1320147"/>
          </a:xfrm>
          <a:prstGeom prst="homePlate">
            <a:avLst>
              <a:gd name="adj" fmla="val 28561"/>
            </a:avLst>
          </a:prstGeom>
          <a:solidFill>
            <a:srgbClr val="D4F8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s-MX" sz="1600" b="1" dirty="0" smtClean="0">
                <a:solidFill>
                  <a:schemeClr val="tx1"/>
                </a:solidFill>
              </a:rPr>
              <a:t>Aplicación de relaciones públicas y comunicación promocional.</a:t>
            </a:r>
            <a:endParaRPr lang="es-MX" sz="1600" b="1" dirty="0">
              <a:solidFill>
                <a:schemeClr val="tx1"/>
              </a:solidFill>
            </a:endParaRPr>
          </a:p>
        </p:txBody>
      </p:sp>
      <p:sp>
        <p:nvSpPr>
          <p:cNvPr id="8" name="7 Pentágono"/>
          <p:cNvSpPr/>
          <p:nvPr/>
        </p:nvSpPr>
        <p:spPr>
          <a:xfrm>
            <a:off x="5004048" y="1484784"/>
            <a:ext cx="2664296" cy="2232248"/>
          </a:xfrm>
          <a:prstGeom prst="homePlate">
            <a:avLst>
              <a:gd name="adj" fmla="val 20845"/>
            </a:avLst>
          </a:prstGeom>
          <a:solidFill>
            <a:srgbClr val="D4F8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s-MX" sz="1400" dirty="0" smtClean="0">
                <a:solidFill>
                  <a:schemeClr val="tx1"/>
                </a:solidFill>
              </a:rPr>
              <a:t>- Rediseño de revista.</a:t>
            </a:r>
          </a:p>
          <a:p>
            <a:pPr fontAlgn="ctr"/>
            <a:r>
              <a:rPr lang="es-MX" sz="1400" dirty="0" smtClean="0">
                <a:solidFill>
                  <a:schemeClr val="tx1"/>
                </a:solidFill>
              </a:rPr>
              <a:t>- Rediseño e impresión del catálogo de productos.</a:t>
            </a:r>
          </a:p>
          <a:p>
            <a:pPr fontAlgn="ctr"/>
            <a:r>
              <a:rPr lang="es-MX" sz="1400" dirty="0" smtClean="0">
                <a:solidFill>
                  <a:schemeClr val="tx1"/>
                </a:solidFill>
              </a:rPr>
              <a:t>- Publicidad en radio</a:t>
            </a:r>
          </a:p>
          <a:p>
            <a:pPr fontAlgn="ctr"/>
            <a:r>
              <a:rPr lang="es-MX" sz="1400" dirty="0" smtClean="0">
                <a:solidFill>
                  <a:schemeClr val="tx1"/>
                </a:solidFill>
              </a:rPr>
              <a:t>- Diseño y adquisición de un stand institucional y una gigantografía inflable.</a:t>
            </a:r>
          </a:p>
          <a:p>
            <a:pPr fontAlgn="ctr"/>
            <a:r>
              <a:rPr lang="es-MX" sz="1400" dirty="0" smtClean="0">
                <a:solidFill>
                  <a:schemeClr val="tx1"/>
                </a:solidFill>
              </a:rPr>
              <a:t>- Colocación de stand en ferias. 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7740352" y="2060848"/>
            <a:ext cx="1403648" cy="626368"/>
          </a:xfrm>
          <a:prstGeom prst="ellipse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</a:rPr>
              <a:t>$6,900.00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0" name="9 Pentágono"/>
          <p:cNvSpPr/>
          <p:nvPr/>
        </p:nvSpPr>
        <p:spPr>
          <a:xfrm>
            <a:off x="2627784" y="1844824"/>
            <a:ext cx="2160240" cy="1584176"/>
          </a:xfrm>
          <a:prstGeom prst="homePlate">
            <a:avLst>
              <a:gd name="adj" fmla="val 28561"/>
            </a:avLst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s-EC" sz="1400" dirty="0" smtClean="0">
                <a:ea typeface="Times New Roman"/>
              </a:rPr>
              <a:t>Promocionar los servicios y beneficios que oferta la CCS</a:t>
            </a:r>
            <a:endParaRPr lang="es-MX" sz="1400" dirty="0">
              <a:solidFill>
                <a:schemeClr val="tx1"/>
              </a:solidFill>
            </a:endParaRPr>
          </a:p>
        </p:txBody>
      </p:sp>
      <p:pic>
        <p:nvPicPr>
          <p:cNvPr id="12" name="1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7416824" cy="19216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entágono"/>
          <p:cNvSpPr/>
          <p:nvPr/>
        </p:nvSpPr>
        <p:spPr>
          <a:xfrm>
            <a:off x="611560" y="1412776"/>
            <a:ext cx="2088232" cy="1200133"/>
          </a:xfrm>
          <a:prstGeom prst="homePlate">
            <a:avLst>
              <a:gd name="adj" fmla="val 28561"/>
            </a:avLst>
          </a:prstGeom>
          <a:solidFill>
            <a:srgbClr val="D4F8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Capacitación gratuita para los socios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6732240" y="1628800"/>
            <a:ext cx="1403648" cy="626368"/>
          </a:xfrm>
          <a:prstGeom prst="ellipse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</a:rPr>
              <a:t>$1,050.00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7" name="6 Pentágono"/>
          <p:cNvSpPr/>
          <p:nvPr/>
        </p:nvSpPr>
        <p:spPr>
          <a:xfrm>
            <a:off x="2771800" y="1268760"/>
            <a:ext cx="3816424" cy="1440160"/>
          </a:xfrm>
          <a:prstGeom prst="homePlate">
            <a:avLst>
              <a:gd name="adj" fmla="val 28561"/>
            </a:avLst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Realizar dos conferencia gratuitas a  los socios nuevos y antiguos  de la Cámara de Comercio de 6 horas cada una.</a:t>
            </a:r>
            <a:endParaRPr lang="es-EC" sz="1400" dirty="0">
              <a:solidFill>
                <a:srgbClr val="FF0000"/>
              </a:solidFill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lvl="0">
              <a:defRPr/>
            </a:pPr>
            <a:r>
              <a:rPr lang="es-MX" sz="2800" dirty="0" smtClean="0">
                <a:solidFill>
                  <a:schemeClr val="tx1"/>
                </a:solidFill>
              </a:rPr>
              <a:t/>
            </a:r>
            <a:br>
              <a:rPr lang="es-MX" sz="2800" dirty="0" smtClean="0">
                <a:solidFill>
                  <a:schemeClr val="tx1"/>
                </a:solidFill>
              </a:rPr>
            </a:br>
            <a:r>
              <a:rPr lang="es-MX" sz="2800" dirty="0" smtClean="0">
                <a:solidFill>
                  <a:schemeClr val="tx1"/>
                </a:solidFill>
              </a:rPr>
              <a:t>PROMOCIÓN</a:t>
            </a:r>
            <a:br>
              <a:rPr lang="es-MX" sz="2800" dirty="0" smtClean="0">
                <a:solidFill>
                  <a:schemeClr val="tx1"/>
                </a:solidFill>
              </a:rPr>
            </a:br>
            <a:endParaRPr lang="es-MX" sz="2800" dirty="0">
              <a:solidFill>
                <a:schemeClr val="tx1"/>
              </a:solidFill>
            </a:endParaRPr>
          </a:p>
        </p:txBody>
      </p:sp>
      <p:pic>
        <p:nvPicPr>
          <p:cNvPr id="10" name="Picture 4" descr="http://www.cenicafe.org/es/images/seminario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717032"/>
            <a:ext cx="2736304" cy="2052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246005"/>
            <a:ext cx="8229600" cy="2880158"/>
          </a:xfrm>
        </p:spPr>
        <p:txBody>
          <a:bodyPr/>
          <a:lstStyle/>
          <a:p>
            <a:r>
              <a:rPr lang="es-ES_tradnl" b="1" i="1" dirty="0" smtClean="0"/>
              <a:t>Ilustración 5.4. Estrategias para el personal.</a:t>
            </a:r>
            <a:endParaRPr lang="es-EC" dirty="0" smtClean="0"/>
          </a:p>
          <a:p>
            <a:r>
              <a:rPr lang="es-EC" b="1" dirty="0" smtClean="0"/>
              <a:t>Fuente: </a:t>
            </a:r>
            <a:r>
              <a:rPr lang="es-EC" dirty="0" smtClean="0"/>
              <a:t>Investigación de Campo 2011</a:t>
            </a:r>
          </a:p>
          <a:p>
            <a:r>
              <a:rPr lang="es-EC" b="1" dirty="0" smtClean="0"/>
              <a:t>Elaborado por: </a:t>
            </a:r>
            <a:r>
              <a:rPr lang="es-EC" dirty="0" smtClean="0"/>
              <a:t>Carol Sánchez Guerrero</a:t>
            </a:r>
          </a:p>
          <a:p>
            <a:endParaRPr lang="es-EC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553145"/>
            <a:ext cx="8229600" cy="562074"/>
          </a:xfrm>
          <a:prstGeom prst="rect">
            <a:avLst/>
          </a:prstGeom>
        </p:spPr>
        <p:txBody>
          <a:bodyPr/>
          <a:lstStyle/>
          <a:p>
            <a:pPr lvl="0" algn="r">
              <a:defRPr/>
            </a:pPr>
            <a:r>
              <a:rPr lang="es-MX" sz="2800" dirty="0" smtClean="0"/>
              <a:t>PERSONAS</a:t>
            </a:r>
            <a:endParaRPr kumimoji="0" lang="es-MX" sz="28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Pentágono"/>
          <p:cNvSpPr/>
          <p:nvPr/>
        </p:nvSpPr>
        <p:spPr>
          <a:xfrm>
            <a:off x="467544" y="1340768"/>
            <a:ext cx="2736304" cy="984110"/>
          </a:xfrm>
          <a:prstGeom prst="homePlate">
            <a:avLst>
              <a:gd name="adj" fmla="val 28561"/>
            </a:avLst>
          </a:prstGeom>
          <a:solidFill>
            <a:srgbClr val="D4F8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s-MX" sz="1400" b="1" dirty="0" smtClean="0">
                <a:solidFill>
                  <a:schemeClr val="tx1"/>
                </a:solidFill>
              </a:rPr>
              <a:t>Capacitación al personal </a:t>
            </a:r>
            <a:endParaRPr lang="es-MX" sz="1400" b="1" dirty="0">
              <a:solidFill>
                <a:schemeClr val="tx1"/>
              </a:solidFill>
            </a:endParaRPr>
          </a:p>
        </p:txBody>
      </p:sp>
      <p:sp>
        <p:nvSpPr>
          <p:cNvPr id="6" name="5 Pentágono"/>
          <p:cNvSpPr/>
          <p:nvPr/>
        </p:nvSpPr>
        <p:spPr>
          <a:xfrm>
            <a:off x="3707904" y="1340768"/>
            <a:ext cx="2880320" cy="1080120"/>
          </a:xfrm>
          <a:prstGeom prst="homePlate">
            <a:avLst>
              <a:gd name="adj" fmla="val 20845"/>
            </a:avLst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MX" sz="1200" dirty="0" smtClean="0">
                <a:solidFill>
                  <a:schemeClr val="tx1"/>
                </a:solidFill>
                <a:ea typeface="Times New Roman"/>
              </a:rPr>
              <a:t>Brindar capacitaciones enfocadas en hacer conocer a los colaboradores los cambios del mundo moderno. </a:t>
            </a:r>
            <a:endParaRPr lang="es-EC" sz="1200" dirty="0">
              <a:solidFill>
                <a:schemeClr val="tx1"/>
              </a:solidFill>
              <a:latin typeface="Times New Roman"/>
              <a:ea typeface="Calibri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7020272" y="2276872"/>
            <a:ext cx="1403648" cy="398598"/>
          </a:xfrm>
          <a:prstGeom prst="ellipse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$820.00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263170" name="AutoShape 2" descr="data:image/jpeg;base64,/9j/4AAQSkZJRgABAQAAAQABAAD/2wCEAAkGBhQSEBQUExQWFRUVGBgVGBcWFxYXGBcVGBgXFxoUFxcXHCYgFxkkGhQUHy8gJCcpLC0sFx4xNTAqNSYrLCkBCQoKDgwOGg8PGiolHyQsLCwsLCwsLCwsLCwsLCwsLCwsLCwsLCwpLCwsLCwsLCwsLCksKSwsLCwsLCwsLCwpLP/AABEIALYBFQMBIgACEQEDEQH/xAAcAAABBQEBAQAAAAAAAAAAAAAEAAIDBQYBBwj/xABGEAACAQIEAwUEBggEBgEFAAABAhEAAwQSITEFQVEGE2FxkSKBobEHMlLB0fAUFSMkQmKS4RYzgvFDU3KissJzCDSTo8P/xAAaAQADAQEBAQAAAAAAAAAAAAABAgMABAUG/8QAKxEAAgICAQIFBAIDAQAAAAAAAAECERIhAzFBBBMiUWEycYGRFCNCUqEV/9oADAMBAAIRAxEAPwCC2T/vU6nrpXUt9RRNux0pbY2iJVqTu661geVSpiHVGQBSrQSYBIjod1rWzURBKcEpgumpFu+FCw0dCV3u6criisLYDsAWVR1aY+ANYwJ3dLu6Lu2IYiQ0cxMHykU3u6wbIMlc7uiO7p3d0KDYN3ddyVJdBGy5veBTLbsWANsgTEyNPGhTDZzJXclEi1ThZpWmGwUJTglFCxThYpdhsFCU4JVi+DUKCHljuuUiPedDUYsVjWgYW6cLVFLYqQYeiBsFGHMTyqdEGQgqJJBDSdB0jai0RsuWTlJmOU9Yrow1MhGwDuKXc1Y/o56Uv0c0wtld3FcNmrMYauXrRYkkkk8zRBZX28onMubSBrEHrtr5UMy1aDBgncDxM/dUV7BwYBkdYP30QWVbLTCpo98LQctMC3cjqQoHxNFI1kJU1GRRqWWO6EeZX7iaccEelGgWVN4bV2p8bZggeFdrBBrK0YLOlNwNiTVwcGuQ+tJYSnFvx9alWz4elR2cSjaq6sORBBB9KPsLJpkAhXAA+NNbh/StDc4ZFsMN+dArbrUmDJorLmDGkAjTWYMnqNNBXUwZq9GHAEkUMMaA2igx1rYo2TYCmDap/wBXPlzZTG08potcX4Cp0xQ6CmSQHJlaMGelI4SrQ4heg+NQ3MSPCjSBkwL9FpwwlSNi6Z+lUKQ1s7+iU8YWktyedPU+NHE2TEuFqYYDSeW3L5b01T41Ir0MUbJnVwVSLw6uLeNTpiDQxQHJnU4bptr91IoCxnOTzORzPvy61NbxbfkUVaxp/Io4oRzZFZ4cCJg+8EfA1MvCx0qdcWfyKlXE/mK2KBkDrw6DI0pDhgooX/zFdF6tia17gR4ZUbcKqy76o3xEVqMVx4X4VG3DauUeRTbi0QFKcCADoPwqBsIKtbooR1k0aMmV9ywKFuJVy+FEb1WYm3FAYzvFF9v3UqdxP69cpGURzBmKsS8qR1EVWWTR1tqkMea8Ot/sEPRR8B/au8P4pet3oW44GQGJkTmjY6cxVZhFho/nZf8AvIqx/Rib6xztv15MnXzow48bpjSndWarD/SBiEGVwjjxBU+qmPhU9jt4mcBrTCRm9kgjcDnHWs1g8IzYlVJ0y7aa6N961Lfwq/pCiNCjbR9q3+NR87GeHco+JSipHq2HxiX8Mr2/qkGJEHQkER5g1T2sPvsPMgfOp+yKxgQvRrg/7ifvqp4nYHfN45T6qtdMpUrOdLdFp3Xiv9S/jXMo6r/Uv41TGxU+Et+0J60i5PgLTLXEYYoAWAAOxJAB8qGMfbT+tfxq37XD92w58fmv9qzXA8J37srQIMCANsqHWfFjVlt0TelbCyg/5lv+tadZsBmCq9skmAA4MnpViOya/a+A/CpbHZZVYMHIIMggCQeu1V8p/BHz4+5Vo0CTttuB86nS8v20H+ofdVp/hxYjOSN9hXP8MIOfwFHB+6B50QNbif8AMT1/tTheT7a+tUF/2cQycldlHkAp166sanTb8+FQcqdHQlaLwXk+2vrUy3U+2vx/CqaNB7/kamz6e4fIUuYGi2GKQfxA+tWFu2ZgCfT76zQfStPhsegutJyxprp02POnUrEa2ELh26fL8alSyenypfrS1/zF9aX60tfbX1o2x8EONs9PlXch6VH+tbX2xXDxi19sfGtbDgiXuz0qFwSJAmpsNjUuTkbNG+/Pzp1n6vr86FgxQrC6Cu3RT1FU/aXij2LYZIkzuJ2E9RWM1SJ7wocCoOF45rtlXZdTOxgbkbe6n4lyNkPqfxp6IZpHbj1XYms3j8dd/XNu0Gbuypm1mbIf2V0yRMbqD7q1WHRoeba6ISNF3lQOXiaGIz5EjJ8UP7Q0qdxhibpkR4D+1KkaLx2rIrYo2zQiCirRqFlDyq3b/eGHS/cH/wC1qtsTcNu9bIE6XB6gH/1oNbf79eHTEXD/AN2b76tsZZm/Y5AuVnztXPwqsZbr4FatFpwbBK+e82629F6EyST7j8aBxLjv11H1Lo3n7B+6jeG3Qi3hPgPLL/tQGIsfvVs8jn/8Z+6ubjg3zTy+K/ReU1HiikekdkrQ/V8/zE+oX8aqeJp+381tn4LV72PX9ydRsHaPKFqq4wkXbZ6ovwgV0zj6aOVSt2AX0hvfROBty3vrvELUP765gX9r89ajVMe7RoO09mcJY8GT4qaznZBf2x/P8CVruOpOGtf9dv5Vl+zKRiCPH/8AmtdMPqJT+l/Y0mOuMGEGNOgMmRpr93WoEuXM25jOy6xGUEREDfcVYXsIjGWUExGvSnJhl0gCuqzgtJDgtIg1IErjClsFHnvED++P/wDK3ySpLJ9n1+S0zHp++3/C4P8AxFSonLxPyFcU3tnpw+lBNkyV8/upI+np8qWEX2h/1D5AVy0PZ/PjSWNRy6CVjrWobBZ1aORO/h+IrOWRqPdV5f4nka6omWZgI9CfhVItVsTHZXmmM9cZ6jalciuI8uaYWpTXCa2RqL7sof8AN/0/+1Xtn6orP9kzrd/0f+1aCz9UVRdBO4+s322/yl/1fIVpKzPbZxkUSJhtJ8hRM1aCuzyRhbXkf/I0XjGCoSdAAdfWh+Af/bWo+z95rvFldkISNtS07dBHOns5JKkYPE4pP8QWjmGXIQDOhPdYgR61rsdjTbFxs3siyzct86gEetYLH4bNxrLcISLbEwucaJe0iBprvAq043jbWFwl4XLwXPaKotw65s6Fltk6sI1jcUzehHdpfADdusyoX+sVBbz50qVzEd4qODIZQwI5hgDPxpVE7o9EPXELJAYEjcSJHmOVQ4ztLhrDBbt5EYiYJMx1gAwPOvKOxuKa1eDDKM8KZ5idRVn2j7MvicW9xGGUqskmSHAyhY8QAagpLJplXF1YThOKWXxuJurcUpmLqTIkELLQdYEGo+I9q09h0JbJcVoAI0CsJ1Gg9qs3cwjYdbitILLBIJgiQfTSm4G4o9rQD6rT9ltOQJI16UElk5/gZLVGq4j2o7qyj5STeBaJ+qF01IkEydqp8TxfEPbS7miJBylxl13jT+EnUE7eNC451TICc6lZQifqto2h2IZSNuQqDF5hbVlJyyQY68jHIxoRttVLk2hKirPZ/on7TiGw924AXUXLau3tM7DXJmMkECY8NKsu1vFkt9ySf+H6DMRPloa8XXjC95h0DXBZsj9mzxbZWJLkhkBITNBA1jlWg7S9smxFnD223RHHeCV70Ztva3PXQa+dOtrGxJxbeSPT+I4tSouA+ySNd+ccvGgcJigSY6Tt+NVnZG1du4O537XMsB0cpcdTEkwygiAdDruKvLPBbYOZcVYgjm4B3EaFuk0JwaYkHo2PEFnDWvO0fiKynDLgt4lidAMvxtgVp34jaNlEzzATVRIOWDpHIxWUvMvfXcpkDuxMRrl/2pm6Vhxt0ab9e2vtH+k/hXRx+11P9JrKk0gaXz2D+LA1v6+tfzelRtx+3/N6f3rM56E4txLubL3IByjn/uKPnMy8NFnb9zPib7DYvI/oWl+kKLgTMMxObLInLAEx0kGsNiu29xpNoZMxOaUDbqBoS2mgqtxvHHuPauFrme2uWQwUnXfMokTJHv8ACoyknuzrXh5rVf8AUesYD63+pfmorz3tb23TOMNbBzI4DPMLmiMggyYJ1J0099WnY3tqDfS3dVmzsArZhII9oAnKMwJUDrrzrzLjHAMRae611Yy3CrHMurH2sw1llOYHMBGooQUZLbBKE+OW0eydke0a3rpw5UpctKh3DBk9kZgfeNPGt9+ple+8sftaRz91eIfQ5wlmxJxBuaW5VreuZwy+yQ22UECRv7I617fhuIwzMRMyPQ1ZRVUQb3ZM/ZtPtMPT8KHw3Z9GBOY6FhpHIkfdVZ257YthcGbluA5ZUEiRrJJ9AazH0Ydur1681m6QwyMymIM5yzEnxLn4U2CYmbvR6B/hhPtN8PwprdmbYBJdoHl+FFnifgKzH0hdrXw+DJt6O7BARykE8/AVlFMLlSDew+LW5+klSDkum1pqCEnK0xzDTV9iuIpZthnJjbQST5CvNfod45cKvaYygZyNBpojbjeS53oz6Wu0ZsLYRf4+8PplH/sadRV0TuSj8mu4D2wsYxnW0WlNSGEaTExvXl/0zcYVMcqZmnugTH8JYsAN/f76qOwXaixhb2IvoHyrhSzIzKZui5bGVWAHsklYkSJPSqjt1xNsbdTFXStrMghQXMhQYKq1sMQSfrbeNacE0U4+SUZWjvDe32LwSWu4vMbc949t1VgzGM411jaII69a9zwPa7DYqzns3Bc+qrAaOhb7aNBG3+9fLN++YGsgCT4sYEfAelTcE7QXMNiEvIQGUjcSCOYIO4oLWjct8m+5u/pR42ycUd7TtbZGykrMkcwRtzOnOsQ6m/iJa8XFxmLOxOaACxmdSxG3jFQ4/irXWbvGDFmLE7CdpAgRoBQ1lSjBp0+Mc99OtKPGu6Pb7KBbVkDYW0A8gq0q4H9i3/0L/wCIpUGwGGOCs/XtkoSsiIiNyyHkRG2m/o3hnFYRddMxEk6k9TPM/dQnASTbFuRoA2v8MztG41OnjQnaHh5sqMrAK0tEMIaIYCZ89TXnRj6sL2dLk6DO0d3DEM/eDvlGiD2gxkaMNhpPwrLXLogeyFU+Z16GhS5q24day2i5RWJJWGOrCAYCnQ/PUV31giK9TI7VktbgwI1R+Qb/AJbNsA0SCdjGwJq+7GXMPdY2cUzJMZDmyLOxDGJBIMAzHWrHhvH8CcMbapdS7GjXAvdCBJUKjSc0RJ6zFU97iaswCgBQBoQDlJGw5fnnRjk99BZUvktMZwi3YvPbuu93Icq5mW4hU/VJKkFDHLWCDoYp3ajBKMIqMQGSGssYBuAkK1oxuwEEnQeyDVJi+IG0CGUNnUxyBn+IjlBg6c6CxPaW86C2zBkBBClFMEbaxPhvsT1oPjTptbQVN/hmm7NYm9csXWuNcbIuRFChjtvuMp21PjWs4a+La7KYO4T/APLaHIbn/SPSqLsiq2MJdv3wEUkuwySSNlCHNoCWgCmXPphe2/7vYthRH+YWYnSNlIA8taaMbdsL0jf4WzxHIB+gkASJN62dpH1RvQGLv8Qhv3NbRMHMrqxJGgHgIrZ/Rz2zPEsCbrKqXEc23VZjQAgidYII9DUvFrozEVRQTTJR5PUrR5s2Pxwn2F3/AI3K6e5TQuO7aXbAyXRFxhKm2Q6gbalgNZnSOlbXEXgOdeSdvseDimPIBVXQiQAJieWbNrXPK4qkdvGoydy6BvD+3N5Cc7lxGwAXXrM07jHGMRibDMI7noScwjeRJEfHUeNYlOIeA+NbHs/xSMM6oneuSfY0Eqy7kkiBuNJOu1J61pj3xVcFtGe4/wAPKdyZnvLYbbaSdKi4Fw1ruIsq0qrtGbTYyJHvqz7XYkI1kKpAVCoDbwGHnUPCOMTiMMmRfZuoc6s2uu0MB1im6RpEJO55Gi4jwL9DRb6MWZHRgDAEyZ2qDivCL1/iKLc7t3uoHgKVRgqvGYZtTC9elbbCW1vMtu5bJUGZbLlLA6bGTv05Vme2HHxg8davKoa4qNCkwgVhkWQNdIO0c65+Gnqy3NJtK0M7K9nL2G4qLauLZ7trjEgFQmhZQCTyjfYkV6v/AIXxNzVcX3QEzFlHBJgyC33V5L2b+ktW4javYtVVcrWSbYYKouZPbYMTIGRfcTX0Va8K7ktHE+p592g+jbEX7DIcabh0IV7NtFzDYkp7XM1X9j/oqv4cu1zE902wayqk5eYJuAiNBsOVeqV4p9O3bBldcFaJAAFy7EjMW+ohjcAe0R4jpTrYrtdDeWex5eY4jiWj7Jw+npboTjH0XC/bytjcSxmR3ndsoPXKFXqefOvnXh/Hr1hs1m49puttip8tD8K+kfor7YPxDA57v+babu3bYOYBDwNiQdfEGtWtBMJx7ha8DwpX9IuPevOWtC0TakAKG7wiTlGmx1JFefcR7YNiFP6R3juqnu2NxmCsSphlefZgHYjUjeK9A/8AqHssbuFb+EI49+YT91eScF4LdxeJt2LIl7jQOgG5ZjyUCST4VqNfuOxfHb12c9x2zbgn2TrMZRpuBy5Co+K457zd651aAfNQBp0G2nKajxuGyuykgFCVMEEHLpoRvtvUdu/CxOxn89NqRtjJIIwmGYhmYQuXnpOo/wB6jscMLGf4Z9RR/D7qtoSSeh1nyom5KmCdDsfxrmfJJSo7J8C8tTjtdyjx+DKHwO3nUyMGTLE6e+asMYoe2R7x51T4d4MH4jw8dqtCVo5GtntHfaKOgHyFKqXC42VB8KVQfJsOJg8bcyw9p1IAGqscwO2qnb3aVxeO3biZXIZf5gD8YkmhbTCdY95geImnm0QNtPDUR7q6FxxfVCuTBGw+vhRf6bMDpz/POAKha5URcU9dwWEW39vT39J291dvW9ZHQT6CfvqfDcJvOQVttrEEr7JHWfvp2NxwJyqiqBuVJOaPE6xUnO3Ud+/wUxpXIExWuXfRY9rTWToNdtRRB4UJUzI5nqd/dyofG4oO0hFQQAAsxp4nUnxNTcHe0XC32dVOgZI9k9WBGo8qMssbBCr2jUYu27cJeAWVWUzt7IYEkDoDpWHmvTu0HGLeGwgw9lwz5Qp0DDIdGzcgSCdPGvNjY12+NJwzuOx+ZLLR7p9AKEYHFsedxYHkm8+/4eNX/EMWS5FUH0O9scGmDOELdziJZj3hAW6SIHdtoNAAMp1051YcQu/td6s54ojCKchXknevIvpFwqW8QqpyQSskx0GuwjlXshevGPpO7v8ATmKNmJVc4BkK4ER4eyF05GaLW7Hy1RlCa9G7HcFjCG6d2Ongun4TXnVgjOub6sifKdfhNe4cHxVm5h2Fl0cD7JEjpI3G3Oo8qclSKcLSdmU4xwUXchadJ+MaVHwzs4iXEaNVZWBMbgz0rRXlE05CBXjSlyrV6PRUIPdByXisEbgj515b26xhuY+7P8JVB4Qo++fWvS34hbtjNcdUUc2IA+O/uryPj+JW5ir9xTKtcYqeqk6HWuvwMXk2c/imqSAVavp36G+0ZxfDUDGXsfsWJ3OUAof6Co9xr5hFe0//AE78XRTirBIDsUuKJ1YAFTA5xp616p557jXzN9NPE7d3it3u/wDhqlpj1dQZjykD3V9F8S4rbs22d2Cqu5Pp76+d/pQtLi8W+JsCAVUMDEuyiM8DaQFHP6ta0uoOp53mr3z6AMSyYHFNc9m13qlWI3bLDR12Qec14E6kaEEeda7sJ2nu2nFkktaOYhSxCo5GrAbGYAoOVJsNWexdu+IJxCwbAUquYHvPZJ0n6sgx4/OvNB2fHDbi4lLzZkMBjEjMCpEAEGQTVz+uNAo1P1QBrJ1A16QKzfHb3eYj/MFwCFKhiO7YSG9mNjod58a5/Mk2UUUBcV7HFwLmHKkMJKZvq9I1Oh8djWSIIMHQ7R0PStW2Lt4dpVkMghlVsxadNWEgddzWZ4hdVrrlZgknXzqkG31BJUTcOuZWJgEkQKNxmJBXK2s66coI386qLV0inm8eXlIGvrvQlx3LIvDxDjxvjCL2I0KjyO0a8hE0Ja1Pia6w005/7fjRWEYLBBMnTUD+XX5+lN0Wjm6m04Pc/ZiaVBYS6oQSQJ2mlXnu7LmPzSPGnLdP5kfKuFZO1cFemc45rmYmdzz/ADvrFMWyZ018iKR3H53rj/7fOPnWMWuHxzrZZfbBIiWJyBecaaE7e+qzPTRTSaWMEra7jOTfUTNRGCte1JGwkDfU7UIaPu4V7S2yf+ImcD3mAfGIPvov2AiV2neoy8VGt3+Ub9WH3084hY+qf6/xWlo1k+D4i9pw9tirLsR+fnXoXZHtY+LDC7HeJBkCMynmQNJB6dRXlbXDVj2d4qcPiFfzGsx7QI1jkCQfdQlG0NF0y87bdrL74i7aFxktIxQKpyzGhLEatJnfSsgaseLXWvXDebKDd9uPqifqmJPVTzoA2j+SKpYrGCuq5BkUsh6UinWsA33YnjRvI1q4SWtgFSdym0E84Me4+Faa6VtoztsoLHyAn7q8w7J4/usXbJ2Y5D5Np84PurcdtsTkwVwc3Kp6mT8FNedzcX9i+Tu4uT0P4PPuJcTa/dNxzqToOSjko6AUMWrmQcjHn/alk8V9RXoKkqRxXe2cFS2MSyMGVirKZBUkEHqCNQaaLP8AMvr+FcyAfxA+Aza++KNmPT+IfSE+MwGGR3HeLn747ZnTRGPLVST5k1n34gv8J35ch76y+FfVoEDpvFFWGIqc1b2FFrirQubrJ5bg/wB6bYdU1ysPeh9NZoF7kA6/nxoSw5CqJOp6kaak7VPHQ1l9Y4mwDZCZMgN0nQnzjT3ms4y/aMkkyPLmfOort07fMz41HmqsY0Buwl8q7fnb7w1CGuk02aZKhW7HpU1pJMCBudT0ocVccGuWFztfVrnsjKoOUTrMnl/DtQk6VhjshtYQBXY3FGVVgDUksJygSNp1PKmo8tGaQAI0InbSOtQ5YYzppy15Cp8JYBaQw2mNegMesil+4evQ0XCrIKS2p29w6UqL4an7MUq859S5j+7J/hb0qErB1FWVu47PDEnbRmPMfy+Nc4bw5WuFbr5NDBOxIIG52616eWzmorGiuO5G39qvMd2cZASHDAAnl8DVKE0EGmtAOpd2lVPqPkaiYVaW7WVAbltW1/nVyD5aAeJHrUQGHObN3yHMcoARgE0gGYJbfWitmK2KtMfxpryKrqsodHUQYiII2OwPuqvuZZ9mY6mJ9BtTrNtmgAE+A+NK66sJIF8vl86TWD0HuK/jTVbx9a61lj0PkV/GiAHfc+ddpXBBpoasYv8ACW0u4G6pIFywxup4owVXX1APnHWqGp8LiMoOk5lK+utQlx0HqaCCxtdJkfnxpE+FI0QHEYggjcbedeg9tbN25g7RyGQQ9wCTlOQz7gSazvZDDWHvgXZzCCg/gJHJuc/CvSmuACTsNSfAak1x+I5MZx10OnhhcXs8XHKuE1PjMRmuM0DUk+utQ5/AfH8a7DmOUhThe8F9J9ZpG4YjT3AD41jBOEQgTBg84MetEWHmjcXiQLSIo0CioFtA6r6bH+9Svux0iO99U0Mg0EDlHvNF4y0wQ6GgkxGworpozILm505kU071PcuTOkTr1pLkG9PYKICK6qDr8KsMRYANsiCGTNodRqRDTsQaFgQeWv30MjUSWcJChypjkYMaeO1cxTSxIUjbfUzEz75mpsNjiEy5mAg6aMOfI7e6i+GYfNmGhMKZ10kbaHltrU5TUbch4wctIrrJ1nKDrEGeYjkamtHKAwGwA9Jk0fgcAcxEfVlSfEGR47GrS3gK5uTxMYs6ePw7kthHDsWroMpHj1B6GlVFxLhqWyJfJmnSJ26dN67SqMZrJN/oVxlF06/ZXi3mbc+7wqXE29QNWJVtySdvhUimKbmBueS/M10ZNslSoiuYo6xCq4U6QJgRoBtNO4PctLdU3ZyAzoJg6wSOYmnXG1XTSCseB1+6gSup3iT8jVIdBJdTf3cTZb/iW38CVkeutZbHGyL1zMNDlK5ToNNdt9arsUCQoAA0/PhUZsmDrsJ+IEfGgorr0M2T3LtofVE+78adhHZhcIORUXMQNJ1Agep26ULaRSGnwipsHiIt3EVA2cbkTlidR0Ou9M46AnsJxHDTlzKCQGdDHLK2k+YI+NAtaHUjzH4GrrhHal7RZAisrEvB0MkCYPu51cXcZavKCqSSJIAHs/8AXOgOm29Lm49UFRy6GHurBpW7LN9UE+QJq7TANcvfs1WGRX9qAFU+7fyoTH4m7bY23lI+zsR1HUUfMt1E2NK2BCwymCupI0Pjpy150xiOh9fxFE4NgXUkk+0g25SAZ91WvGODd2pcRHQrBGsb86bJJ0xavaKMry69fKJ+Ncd9ZAiZ26Hl4Vxm+PwqOnFJ7F2GEaHlHXYV6ZjMeDgGuExmsn1ZYA8yTXlqtBBG41FabE8QnhaKdxcFvfpLzHkQK5+eGWP3K8Usb+xm4rg8prpOgpV0EjveD7I9W/GmkzyA8qNt4UmIPwH4U65hSrDNJ0J66fk1PNXQ2LIjfnzp6Go7NgtdVBoSQonTU6D41Newdy2SI2/OxrSaWhkmxuJuHLQgFXXF+HFFMPmVVtMwIghrkkLpvGWeVSYvg1yyM2UR9pdY8xuPjQvFGWykayQJiu3bO3iJ3FPxTkwZkffSk6eUe6mt9QUjtp9QGmIjSprOGUjS4J+ydPidKGZ9RXSKVpvvQyaXYOw/BWZFadCJ0Gvod6P4fgwjW5H10Mg/bWDz20J9Kj4LZuFRDALyG5j7hVx+gklSW+qcw26EdNta87m5mm4tnfw8SpSSJ1VbYLQANzA91BX+0Sj6qz4n+1WqrQ2I4LbuakQeo/CuCEuO/wCyzrmp16DMXGOIY3H22UDkBSq7/wAPldFZSPHSlXf/ACorUXSOPyJPclsphaHSmWhq2nOBpyFSA09BVsmRxsHvEwKEUe1+egq10oEWZZjsJiq8c9Oyc4bH4htqhurI33VvfEGPhRF2zqNai5jpqPgaeLXYWSfcDWz4Vf8ACXH1SBqIJHjpVf3ngKmwt6JPhSzuaphj6QP9HYLmChlBKkjcRpqRtV3wvFN+jjLliGEGQefMaE+6qiy7BCswGIY9dRqPlVhgWy2486PJ6lQIadj+E4oK9snQdxEnnlYGfCou0mNR0ELJnR9tNzHMjx21qKyomxImFYa9QJFC8YQl5mQeXQUFxpzyC5NQor0fflG3rVk/Erz2SrsSpUkTucrL/egVWBPiNaOu2sxyrP1DAJ/mGnl4VaVWicUVRrlTXLDDdSPdTO4PTwp7QlDBvVvgsErI/eeyIzK0xBE7DnOgoW9wtkXMfh+NWll1Fq4IkBTvzMaH1io8k9ekrCH+xQRTrVssQFBJPICT6Cn2LDXCqKJY6D4n0rWYbglqyQQ9wPEEqyjzj2dpp58ijruJGDkEdmez6mzN9CGzGJYiV0j2QdNZ3qrxOBQ8Qe1spBA8D3WYb/zVc2rCkx3t7/8AIR8oqk4gvc41WknVDLMWJBBUyTvtUIbk2ysuiRV2rQ/SFBMDMskaEaiYI2q6xqMrsAc4n+KA39Wx+HnVCntXp5Fp+M1a4vEEPO4o80HKqNxSUbOcVxA7i4CSHa5bOVtGCrbYDzHiOtXXEUfuiXunbZFCL5c2PrWf4riC9tR1PyBH31e8RxkpEaQKd5KAunIymLQRpvRFu6CBpOg5VK2EDQQeevlTcLZGUjmpK+n9qm5pxKKDTI7tnMDHuAga+NH4a0sD2R8/jUVvDdaOtezGmn3edc856pHRxw3bKDEmLjZdIMCNKms8Xups59+vzoe+0ux6sT8aZXfgmqkrODNptplzZ7VOPrKp8pFWVjtZbOhVl9CPhWTpVzz8HxS7fotHxXIu5tV47aO1xfeY+dKsVFKpf+fD3ZX+bL2LenClSoMY6K5kHQelKlQCOKA70NibMZfOKVKm428heRLGyJVqS6PY33getKlVr2iVaZM1gTRWHUDQClSrmbZfFA2KEMng3zqDGLrrXaVdEXpHO1tgjCSJ/On96Jwr+3PRY+M0qVWZNBGLukjWgr/1fLX0pUqCVUgt2WHFLxK5eRoJrv7ufEKPj/alSqfElivuPyPf4H9nbY76dZUEj5a1eYi/rrrSpUZ7mJDoNtXqr+PAlg/2VA84cH7zSpUb6BK20Pb06zRl9pNKlTMVEV462x4n5VZ4q7K+6u0q3YKKoOVNdw9ybjRzAPvGlKlU5JU2Ui3aQaG0re2Vy2QPsp8lpUq8bxn+J6HH3PJM1OpUq+kPFOUqVKsYRNKlSr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1" name="10 Pentágono"/>
          <p:cNvSpPr/>
          <p:nvPr/>
        </p:nvSpPr>
        <p:spPr>
          <a:xfrm>
            <a:off x="467544" y="2420888"/>
            <a:ext cx="2736304" cy="1008112"/>
          </a:xfrm>
          <a:prstGeom prst="homePlate">
            <a:avLst>
              <a:gd name="adj" fmla="val 28561"/>
            </a:avLst>
          </a:prstGeom>
          <a:solidFill>
            <a:srgbClr val="D4F8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s-MX" sz="1400" b="1" dirty="0" smtClean="0">
                <a:solidFill>
                  <a:schemeClr val="tx1"/>
                </a:solidFill>
              </a:rPr>
              <a:t>Desarrollo de eventos de integración entre colaboradores y directivos</a:t>
            </a:r>
            <a:endParaRPr lang="es-MX" sz="1400" b="1" dirty="0">
              <a:solidFill>
                <a:schemeClr val="tx1"/>
              </a:solidFill>
            </a:endParaRPr>
          </a:p>
        </p:txBody>
      </p:sp>
      <p:sp>
        <p:nvSpPr>
          <p:cNvPr id="12" name="11 Pentágono"/>
          <p:cNvSpPr/>
          <p:nvPr/>
        </p:nvSpPr>
        <p:spPr>
          <a:xfrm>
            <a:off x="3779912" y="2708920"/>
            <a:ext cx="2808312" cy="576064"/>
          </a:xfrm>
          <a:prstGeom prst="homePlate">
            <a:avLst>
              <a:gd name="adj" fmla="val 20845"/>
            </a:avLst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MX" sz="1200" dirty="0" smtClean="0">
                <a:solidFill>
                  <a:schemeClr val="tx1"/>
                </a:solidFill>
                <a:ea typeface="Times New Roman"/>
              </a:rPr>
              <a:t>Talleres de integración</a:t>
            </a:r>
            <a:endParaRPr lang="es-EC" sz="1200" dirty="0">
              <a:solidFill>
                <a:schemeClr val="tx1"/>
              </a:solidFill>
              <a:latin typeface="Times New Roman"/>
              <a:ea typeface="Calibri"/>
            </a:endParaRPr>
          </a:p>
        </p:txBody>
      </p:sp>
      <p:pic>
        <p:nvPicPr>
          <p:cNvPr id="263173" name="Imagen 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645024"/>
            <a:ext cx="3816424" cy="1696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548283"/>
            <a:ext cx="8229600" cy="504453"/>
          </a:xfrm>
        </p:spPr>
        <p:txBody>
          <a:bodyPr/>
          <a:lstStyle/>
          <a:p>
            <a:pPr>
              <a:defRPr/>
            </a:pPr>
            <a:r>
              <a:rPr lang="es-MX" sz="2800" dirty="0" smtClean="0">
                <a:solidFill>
                  <a:schemeClr val="tx1"/>
                </a:solidFill>
              </a:rPr>
              <a:t>PROCESOS</a:t>
            </a:r>
            <a:r>
              <a:rPr lang="es-MX" sz="2800" dirty="0" smtClean="0"/>
              <a:t> </a:t>
            </a:r>
            <a:endParaRPr lang="es-MX" sz="2800" dirty="0"/>
          </a:p>
        </p:txBody>
      </p:sp>
      <p:sp>
        <p:nvSpPr>
          <p:cNvPr id="37948" name="4 Rectángulo"/>
          <p:cNvSpPr>
            <a:spLocks noChangeArrowheads="1"/>
          </p:cNvSpPr>
          <p:nvPr/>
        </p:nvSpPr>
        <p:spPr bwMode="auto">
          <a:xfrm>
            <a:off x="611188" y="5084763"/>
            <a:ext cx="5473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dirty="0">
                <a:hlinkClick r:id="rId2"/>
              </a:rPr>
              <a:t>http://www.youtube.com/watch?v=5Vuv6Q-Q_sQ</a:t>
            </a:r>
            <a:endParaRPr lang="es-MX" dirty="0"/>
          </a:p>
        </p:txBody>
      </p:sp>
      <p:pic>
        <p:nvPicPr>
          <p:cNvPr id="6" name="5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4961614" cy="13019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6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0968"/>
            <a:ext cx="2636874" cy="26563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7 Elipse"/>
          <p:cNvSpPr/>
          <p:nvPr/>
        </p:nvSpPr>
        <p:spPr>
          <a:xfrm>
            <a:off x="7092280" y="1916832"/>
            <a:ext cx="1494206" cy="398598"/>
          </a:xfrm>
          <a:prstGeom prst="ellipse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$1.140,00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9" name="8 Pentágono"/>
          <p:cNvSpPr/>
          <p:nvPr/>
        </p:nvSpPr>
        <p:spPr>
          <a:xfrm>
            <a:off x="539552" y="2276872"/>
            <a:ext cx="2125470" cy="864096"/>
          </a:xfrm>
          <a:prstGeom prst="homePlate">
            <a:avLst>
              <a:gd name="adj" fmla="val 28561"/>
            </a:avLst>
          </a:prstGeom>
          <a:solidFill>
            <a:srgbClr val="D4F8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s-MX" sz="1400" b="1" dirty="0" smtClean="0">
                <a:solidFill>
                  <a:schemeClr val="tx1"/>
                </a:solidFill>
              </a:rPr>
              <a:t>Elaboración de una guía del proceso de atención al cliente.</a:t>
            </a:r>
            <a:endParaRPr lang="es-MX" sz="1400" b="1" dirty="0">
              <a:solidFill>
                <a:schemeClr val="tx1"/>
              </a:solidFill>
            </a:endParaRPr>
          </a:p>
        </p:txBody>
      </p:sp>
      <p:sp>
        <p:nvSpPr>
          <p:cNvPr id="10" name="9 Pentágono"/>
          <p:cNvSpPr/>
          <p:nvPr/>
        </p:nvSpPr>
        <p:spPr>
          <a:xfrm>
            <a:off x="2483768" y="908720"/>
            <a:ext cx="2376264" cy="1080120"/>
          </a:xfrm>
          <a:prstGeom prst="homePlate">
            <a:avLst>
              <a:gd name="adj" fmla="val 20845"/>
            </a:avLst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s-MX" sz="1200" dirty="0" smtClean="0">
                <a:solidFill>
                  <a:schemeClr val="tx1"/>
                </a:solidFill>
              </a:rPr>
              <a:t>Restaurar los procesos de afiliación con el asesoramiento de un profesional en conocimientos de la administración de clientes 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1" name="10 Pentágono"/>
          <p:cNvSpPr/>
          <p:nvPr/>
        </p:nvSpPr>
        <p:spPr>
          <a:xfrm>
            <a:off x="5004048" y="1052736"/>
            <a:ext cx="1916342" cy="864096"/>
          </a:xfrm>
          <a:prstGeom prst="homePlate">
            <a:avLst>
              <a:gd name="adj" fmla="val 28561"/>
            </a:avLst>
          </a:prstGeom>
          <a:solidFill>
            <a:srgbClr val="D4F8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s-MX" sz="1200" dirty="0" smtClean="0">
                <a:solidFill>
                  <a:schemeClr val="tx1"/>
                </a:solidFill>
              </a:rPr>
              <a:t>Asesoramiento y Contratación del programa SALES FORCE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2" name="11 Pentágono"/>
          <p:cNvSpPr/>
          <p:nvPr/>
        </p:nvSpPr>
        <p:spPr>
          <a:xfrm>
            <a:off x="467544" y="980728"/>
            <a:ext cx="1916342" cy="864096"/>
          </a:xfrm>
          <a:prstGeom prst="homePlate">
            <a:avLst>
              <a:gd name="adj" fmla="val 28561"/>
            </a:avLst>
          </a:prstGeom>
          <a:solidFill>
            <a:srgbClr val="D4F8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s-MX" sz="1400" b="1" dirty="0" smtClean="0">
                <a:solidFill>
                  <a:schemeClr val="tx1"/>
                </a:solidFill>
              </a:rPr>
              <a:t>Mejorar el proceso de administración de clientes</a:t>
            </a:r>
            <a:endParaRPr lang="es-MX" sz="1400" b="1" dirty="0">
              <a:solidFill>
                <a:schemeClr val="tx1"/>
              </a:solidFill>
            </a:endParaRPr>
          </a:p>
        </p:txBody>
      </p:sp>
      <p:sp>
        <p:nvSpPr>
          <p:cNvPr id="14" name="13 Pentágono"/>
          <p:cNvSpPr/>
          <p:nvPr/>
        </p:nvSpPr>
        <p:spPr>
          <a:xfrm>
            <a:off x="2771800" y="2132856"/>
            <a:ext cx="2376264" cy="1080120"/>
          </a:xfrm>
          <a:prstGeom prst="homePlate">
            <a:avLst>
              <a:gd name="adj" fmla="val 20845"/>
            </a:avLst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s-MX" sz="1200" dirty="0" smtClean="0">
                <a:solidFill>
                  <a:schemeClr val="tx1"/>
                </a:solidFill>
              </a:rPr>
              <a:t>Contar con una </a:t>
            </a:r>
            <a:r>
              <a:rPr lang="es-MX" sz="1200" dirty="0" smtClean="0"/>
              <a:t>guía para que los pasantes o personal que este en el área, brinde un servicio  de calidad. </a:t>
            </a:r>
            <a:endParaRPr lang="es-MX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6250" y="557808"/>
            <a:ext cx="8229600" cy="566936"/>
          </a:xfrm>
        </p:spPr>
        <p:txBody>
          <a:bodyPr/>
          <a:lstStyle/>
          <a:p>
            <a:pPr>
              <a:defRPr/>
            </a:pPr>
            <a:r>
              <a:rPr lang="es-MX" sz="2800" dirty="0" smtClean="0">
                <a:solidFill>
                  <a:schemeClr val="tx1"/>
                </a:solidFill>
              </a:rPr>
              <a:t>EVIDENCIA FÍSICA</a:t>
            </a:r>
            <a:endParaRPr lang="es-MX" sz="2800" dirty="0">
              <a:solidFill>
                <a:schemeClr val="tx1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7001722" y="1628800"/>
            <a:ext cx="1494206" cy="398598"/>
          </a:xfrm>
          <a:prstGeom prst="ellipse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$350,00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7" name="6 Pentágono"/>
          <p:cNvSpPr/>
          <p:nvPr/>
        </p:nvSpPr>
        <p:spPr>
          <a:xfrm>
            <a:off x="395536" y="1556792"/>
            <a:ext cx="1916342" cy="864096"/>
          </a:xfrm>
          <a:prstGeom prst="homePlate">
            <a:avLst>
              <a:gd name="adj" fmla="val 28561"/>
            </a:avLst>
          </a:prstGeom>
          <a:solidFill>
            <a:srgbClr val="D4F8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s-MX" sz="1400" b="1" dirty="0" smtClean="0">
                <a:solidFill>
                  <a:srgbClr val="FF0000"/>
                </a:solidFill>
              </a:rPr>
              <a:t>Mejorar la imagen institucional</a:t>
            </a:r>
            <a:endParaRPr lang="es-MX" sz="1400" b="1" dirty="0">
              <a:solidFill>
                <a:srgbClr val="FF0000"/>
              </a:solidFill>
            </a:endParaRPr>
          </a:p>
        </p:txBody>
      </p:sp>
      <p:sp>
        <p:nvSpPr>
          <p:cNvPr id="8" name="7 Pentágono"/>
          <p:cNvSpPr/>
          <p:nvPr/>
        </p:nvSpPr>
        <p:spPr>
          <a:xfrm>
            <a:off x="2699792" y="1412776"/>
            <a:ext cx="3240360" cy="1080120"/>
          </a:xfrm>
          <a:prstGeom prst="homePlate">
            <a:avLst>
              <a:gd name="adj" fmla="val 20845"/>
            </a:avLst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C" sz="1200" dirty="0" smtClean="0">
                <a:ea typeface="Times New Roman"/>
              </a:rPr>
              <a:t>Diseño de un nuevo uniforme administrativo y diseño y entrega de gorras y camisetas para el personal de ventas. </a:t>
            </a:r>
            <a:endParaRPr lang="es-EC" sz="1200" dirty="0">
              <a:latin typeface="Times New Roman"/>
              <a:ea typeface="Calibri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23528" y="2852936"/>
          <a:ext cx="3129280" cy="1603375"/>
        </p:xfrm>
        <a:graphic>
          <a:graphicData uri="http://schemas.openxmlformats.org/drawingml/2006/table">
            <a:tbl>
              <a:tblPr/>
              <a:tblGrid>
                <a:gridCol w="1564640"/>
                <a:gridCol w="1564640"/>
              </a:tblGrid>
              <a:tr h="28575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</a:rPr>
                        <a:t>Elementos de Evidencia Física</a:t>
                      </a:r>
                      <a:endParaRPr lang="es-EC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84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>
                          <a:solidFill>
                            <a:srgbClr val="365F91"/>
                          </a:solidFill>
                          <a:latin typeface="Times New Roman"/>
                          <a:ea typeface="Calibri"/>
                        </a:rPr>
                        <a:t>Ambiente</a:t>
                      </a:r>
                      <a:endParaRPr lang="es-EC" sz="12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>
                          <a:solidFill>
                            <a:srgbClr val="365F91"/>
                          </a:solidFill>
                          <a:latin typeface="Times New Roman"/>
                          <a:ea typeface="Calibri"/>
                        </a:rPr>
                        <a:t>Otros Tangibles</a:t>
                      </a:r>
                      <a:endParaRPr lang="es-EC" sz="12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</a:rPr>
                        <a:t>Diseño </a:t>
                      </a:r>
                      <a:endParaRPr lang="es-EC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</a:rPr>
                        <a:t>Señalización</a:t>
                      </a:r>
                      <a:endParaRPr lang="es-EC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</a:rPr>
                        <a:t>Entorno</a:t>
                      </a:r>
                      <a:endParaRPr lang="es-EC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</a:rPr>
                        <a:t>Uniformes </a:t>
                      </a:r>
                      <a:endParaRPr lang="es-EC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</a:rPr>
                        <a:t>Tarjetas de presentación </a:t>
                      </a:r>
                      <a:endParaRPr lang="es-EC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</a:rPr>
                        <a:t>Folletos</a:t>
                      </a:r>
                      <a:endParaRPr lang="es-EC" sz="12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10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7" t="10493" r="24859" b="10146"/>
          <a:stretch/>
        </p:blipFill>
        <p:spPr bwMode="auto">
          <a:xfrm>
            <a:off x="6516216" y="3068960"/>
            <a:ext cx="1512168" cy="1152128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11 Imagen"/>
          <p:cNvPicPr/>
          <p:nvPr/>
        </p:nvPicPr>
        <p:blipFill rotWithShape="1">
          <a:blip r:embed="rId3" cstate="print"/>
          <a:srcRect l="36392" t="40947" r="23840" b="17361"/>
          <a:stretch/>
        </p:blipFill>
        <p:spPr bwMode="auto">
          <a:xfrm>
            <a:off x="2771800" y="4509120"/>
            <a:ext cx="2592288" cy="1692879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12 Imagen"/>
          <p:cNvPicPr/>
          <p:nvPr/>
        </p:nvPicPr>
        <p:blipFill rotWithShape="1">
          <a:blip r:embed="rId4" cstate="print"/>
          <a:srcRect l="41796" t="27170" r="23154" b="22957"/>
          <a:stretch/>
        </p:blipFill>
        <p:spPr bwMode="auto">
          <a:xfrm>
            <a:off x="4283968" y="2852936"/>
            <a:ext cx="1872208" cy="154497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13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2160240" cy="16713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85720" y="3782801"/>
            <a:ext cx="260666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 dirty="0"/>
              <a:t>Registro Oficial del 14 de mayo de 2008</a:t>
            </a:r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3357554" y="3429000"/>
            <a:ext cx="2214578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dirty="0"/>
              <a:t>Se </a:t>
            </a:r>
            <a:r>
              <a:rPr lang="es-ES" sz="1600" b="1" dirty="0"/>
              <a:t>deroga</a:t>
            </a:r>
            <a:r>
              <a:rPr lang="es-ES" sz="1600" dirty="0"/>
              <a:t> </a:t>
            </a:r>
            <a:r>
              <a:rPr lang="es-ES" sz="1600" b="1" dirty="0"/>
              <a:t>la obligatoriedad</a:t>
            </a:r>
            <a:r>
              <a:rPr lang="es-ES" sz="1600" dirty="0"/>
              <a:t> de la afiliación a las Cámaras de la </a:t>
            </a:r>
            <a:r>
              <a:rPr lang="es-ES" sz="1600" dirty="0" smtClean="0"/>
              <a:t>producción o gremios</a:t>
            </a:r>
            <a:endParaRPr lang="es-MX" sz="1600" dirty="0"/>
          </a:p>
        </p:txBody>
      </p:sp>
      <p:sp>
        <p:nvSpPr>
          <p:cNvPr id="5128" name="10 Rectángulo"/>
          <p:cNvSpPr>
            <a:spLocks noChangeArrowheads="1"/>
          </p:cNvSpPr>
          <p:nvPr/>
        </p:nvSpPr>
        <p:spPr bwMode="auto">
          <a:xfrm>
            <a:off x="6829626" y="928670"/>
            <a:ext cx="18934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</a:t>
            </a:r>
            <a:endParaRPr lang="es-EC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20666" y="1792841"/>
            <a:ext cx="1539875" cy="7143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/>
              <a:t>1965 nace la Asociación de Comerciantes </a:t>
            </a:r>
            <a:endParaRPr lang="es-EC" sz="1400" dirty="0"/>
          </a:p>
        </p:txBody>
      </p:sp>
      <p:grpSp>
        <p:nvGrpSpPr>
          <p:cNvPr id="2" name="12 Grupo"/>
          <p:cNvGrpSpPr>
            <a:grpSpLocks/>
          </p:cNvGrpSpPr>
          <p:nvPr/>
        </p:nvGrpSpPr>
        <p:grpSpPr bwMode="auto">
          <a:xfrm>
            <a:off x="1428728" y="1792841"/>
            <a:ext cx="2271713" cy="1008062"/>
            <a:chOff x="1403648" y="1664872"/>
            <a:chExt cx="2124441" cy="864029"/>
          </a:xfrm>
        </p:grpSpPr>
        <p:sp>
          <p:nvSpPr>
            <p:cNvPr id="14" name="13 Rectángulo"/>
            <p:cNvSpPr/>
            <p:nvPr/>
          </p:nvSpPr>
          <p:spPr>
            <a:xfrm>
              <a:off x="2088042" y="1664872"/>
              <a:ext cx="1440047" cy="61230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400" dirty="0"/>
                <a:t>1967 </a:t>
              </a:r>
            </a:p>
            <a:p>
              <a:pPr algn="ctr">
                <a:defRPr/>
              </a:pPr>
              <a:r>
                <a:rPr lang="es-ES" sz="1400" dirty="0"/>
                <a:t>Cantonización Santo Domingo</a:t>
              </a:r>
              <a:endParaRPr lang="es-EC" sz="1400" dirty="0"/>
            </a:p>
          </p:txBody>
        </p:sp>
        <p:sp>
          <p:nvSpPr>
            <p:cNvPr id="15" name="14 Flecha curvada hacia arriba"/>
            <p:cNvSpPr/>
            <p:nvPr/>
          </p:nvSpPr>
          <p:spPr>
            <a:xfrm>
              <a:off x="1403648" y="2277176"/>
              <a:ext cx="1080778" cy="2517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15 Grupo"/>
          <p:cNvGrpSpPr>
            <a:grpSpLocks/>
          </p:cNvGrpSpPr>
          <p:nvPr/>
        </p:nvGrpSpPr>
        <p:grpSpPr bwMode="auto">
          <a:xfrm>
            <a:off x="3157516" y="1792841"/>
            <a:ext cx="2308225" cy="1008062"/>
            <a:chOff x="3131840" y="1664872"/>
            <a:chExt cx="2160080" cy="864029"/>
          </a:xfrm>
        </p:grpSpPr>
        <p:sp>
          <p:nvSpPr>
            <p:cNvPr id="17" name="16 Rectángulo"/>
            <p:cNvSpPr/>
            <p:nvPr/>
          </p:nvSpPr>
          <p:spPr>
            <a:xfrm>
              <a:off x="3852361" y="1664872"/>
              <a:ext cx="1439559" cy="61230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400" dirty="0"/>
                <a:t>1967   </a:t>
              </a:r>
              <a:endParaRPr lang="es-EC" sz="1400" dirty="0"/>
            </a:p>
            <a:p>
              <a:pPr algn="ctr">
                <a:defRPr/>
              </a:pPr>
              <a:r>
                <a:rPr lang="es-ES" sz="1400" dirty="0"/>
                <a:t>Cámara de Comercio </a:t>
              </a:r>
              <a:endParaRPr lang="es-EC" sz="1400" dirty="0"/>
            </a:p>
          </p:txBody>
        </p:sp>
        <p:sp>
          <p:nvSpPr>
            <p:cNvPr id="18" name="17 Flecha curvada hacia arriba"/>
            <p:cNvSpPr/>
            <p:nvPr/>
          </p:nvSpPr>
          <p:spPr>
            <a:xfrm>
              <a:off x="3131840" y="2277176"/>
              <a:ext cx="1080040" cy="2517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18 Grupo"/>
          <p:cNvGrpSpPr>
            <a:grpSpLocks/>
          </p:cNvGrpSpPr>
          <p:nvPr/>
        </p:nvGrpSpPr>
        <p:grpSpPr bwMode="auto">
          <a:xfrm>
            <a:off x="4957741" y="1792841"/>
            <a:ext cx="2232025" cy="1008062"/>
            <a:chOff x="4932040" y="1664872"/>
            <a:chExt cx="2088072" cy="864029"/>
          </a:xfrm>
        </p:grpSpPr>
        <p:sp>
          <p:nvSpPr>
            <p:cNvPr id="20" name="19 Rectángulo"/>
            <p:cNvSpPr/>
            <p:nvPr/>
          </p:nvSpPr>
          <p:spPr>
            <a:xfrm>
              <a:off x="5579550" y="1664872"/>
              <a:ext cx="1440562" cy="61230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400" dirty="0"/>
                <a:t>2007</a:t>
              </a:r>
            </a:p>
            <a:p>
              <a:pPr algn="ctr">
                <a:defRPr/>
              </a:pPr>
              <a:r>
                <a:rPr lang="es-EC" sz="1400" dirty="0"/>
                <a:t>Cuenta con 900 afiliados</a:t>
              </a:r>
            </a:p>
          </p:txBody>
        </p:sp>
        <p:sp>
          <p:nvSpPr>
            <p:cNvPr id="21" name="20 Flecha curvada hacia arriba"/>
            <p:cNvSpPr/>
            <p:nvPr/>
          </p:nvSpPr>
          <p:spPr>
            <a:xfrm>
              <a:off x="4932040" y="2277176"/>
              <a:ext cx="1079678" cy="2517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21 Grupo"/>
          <p:cNvGrpSpPr>
            <a:grpSpLocks/>
          </p:cNvGrpSpPr>
          <p:nvPr/>
        </p:nvGrpSpPr>
        <p:grpSpPr bwMode="auto">
          <a:xfrm>
            <a:off x="6684941" y="1792841"/>
            <a:ext cx="2233612" cy="1008062"/>
            <a:chOff x="6660232" y="1664872"/>
            <a:chExt cx="2088072" cy="864029"/>
          </a:xfrm>
        </p:grpSpPr>
        <p:sp>
          <p:nvSpPr>
            <p:cNvPr id="23" name="22 Rectángulo"/>
            <p:cNvSpPr/>
            <p:nvPr/>
          </p:nvSpPr>
          <p:spPr>
            <a:xfrm>
              <a:off x="7308766" y="1664872"/>
              <a:ext cx="1439538" cy="61230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sz="1400" dirty="0"/>
                <a:t>2012</a:t>
              </a:r>
            </a:p>
            <a:p>
              <a:pPr algn="ctr">
                <a:defRPr/>
              </a:pPr>
              <a:r>
                <a:rPr lang="es-EC" sz="1400" dirty="0"/>
                <a:t>Cuenta con 680 afiliados</a:t>
              </a:r>
            </a:p>
          </p:txBody>
        </p:sp>
        <p:sp>
          <p:nvSpPr>
            <p:cNvPr id="24" name="23 Flecha curvada hacia arriba"/>
            <p:cNvSpPr/>
            <p:nvPr/>
          </p:nvSpPr>
          <p:spPr>
            <a:xfrm>
              <a:off x="6660232" y="2277176"/>
              <a:ext cx="1080396" cy="2517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6" name="25 Conector recto de flecha"/>
          <p:cNvCxnSpPr>
            <a:stCxn id="9" idx="3"/>
            <a:endCxn id="10" idx="1"/>
          </p:cNvCxnSpPr>
          <p:nvPr/>
        </p:nvCxnSpPr>
        <p:spPr>
          <a:xfrm flipV="1">
            <a:off x="2892382" y="4090720"/>
            <a:ext cx="465172" cy="152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562074"/>
          </a:xfrm>
        </p:spPr>
        <p:txBody>
          <a:bodyPr/>
          <a:lstStyle/>
          <a:p>
            <a:pPr>
              <a:defRPr/>
            </a:pPr>
            <a:r>
              <a:rPr lang="es-EC" sz="2800" dirty="0" smtClean="0">
                <a:solidFill>
                  <a:schemeClr val="tx1"/>
                </a:solidFill>
              </a:rPr>
              <a:t>ESTUDIO FINANCIERO</a:t>
            </a:r>
            <a:r>
              <a:rPr lang="es-MX" dirty="0" smtClean="0">
                <a:solidFill>
                  <a:schemeClr val="tx1"/>
                </a:solidFill>
              </a:rPr>
              <a:t/>
            </a:r>
            <a:br>
              <a:rPr lang="es-MX" dirty="0" smtClean="0">
                <a:solidFill>
                  <a:schemeClr val="tx1"/>
                </a:solidFill>
              </a:rPr>
            </a:b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1987" name="2 Marcador de contenido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s-ES_tradnl" dirty="0" smtClean="0">
                <a:solidFill>
                  <a:schemeClr val="tx1"/>
                </a:solidFill>
              </a:rPr>
              <a:t>Objetivos:</a:t>
            </a:r>
          </a:p>
          <a:p>
            <a:pPr>
              <a:buNone/>
            </a:pPr>
            <a:endParaRPr lang="es-ES_tradnl" dirty="0" smtClean="0">
              <a:solidFill>
                <a:schemeClr val="tx1"/>
              </a:solidFill>
            </a:endParaRPr>
          </a:p>
          <a:p>
            <a:pPr lvl="0"/>
            <a:r>
              <a:rPr lang="es-ES_tradnl" dirty="0" smtClean="0">
                <a:solidFill>
                  <a:schemeClr val="tx1"/>
                </a:solidFill>
              </a:rPr>
              <a:t>Determinar las nuevas adquisiciones de la empresa.</a:t>
            </a:r>
            <a:endParaRPr lang="es-EC" dirty="0" smtClean="0">
              <a:solidFill>
                <a:schemeClr val="tx1"/>
              </a:solidFill>
            </a:endParaRPr>
          </a:p>
          <a:p>
            <a:pPr lvl="0"/>
            <a:r>
              <a:rPr lang="es-ES_tradnl" dirty="0" smtClean="0">
                <a:solidFill>
                  <a:schemeClr val="tx1"/>
                </a:solidFill>
              </a:rPr>
              <a:t>Determinar la forma de financiamiento de las nuevas inversiones.</a:t>
            </a:r>
            <a:endParaRPr lang="es-EC" dirty="0" smtClean="0">
              <a:solidFill>
                <a:schemeClr val="tx1"/>
              </a:solidFill>
            </a:endParaRPr>
          </a:p>
          <a:p>
            <a:pPr lvl="0"/>
            <a:r>
              <a:rPr lang="es-ES_tradnl" dirty="0" smtClean="0">
                <a:solidFill>
                  <a:schemeClr val="tx1"/>
                </a:solidFill>
              </a:rPr>
              <a:t>Comprobar la rentabilidad económica del marketing MIX a través de los indicadores financieros.</a:t>
            </a:r>
            <a:endParaRPr lang="es-EC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562074"/>
          </a:xfrm>
        </p:spPr>
        <p:txBody>
          <a:bodyPr/>
          <a:lstStyle/>
          <a:p>
            <a:pPr>
              <a:defRPr/>
            </a:pPr>
            <a:r>
              <a:rPr lang="es-EC" sz="2800" dirty="0" smtClean="0">
                <a:solidFill>
                  <a:schemeClr val="tx1"/>
                </a:solidFill>
              </a:rPr>
              <a:t>ESTUDIO FINANCIERO</a:t>
            </a:r>
            <a:r>
              <a:rPr lang="es-MX" dirty="0" smtClean="0">
                <a:solidFill>
                  <a:schemeClr val="tx1"/>
                </a:solidFill>
              </a:rPr>
              <a:t/>
            </a:r>
            <a:br>
              <a:rPr lang="es-MX" dirty="0" smtClean="0">
                <a:solidFill>
                  <a:schemeClr val="tx1"/>
                </a:solidFill>
              </a:rPr>
            </a:b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4186808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C" dirty="0" smtClean="0">
                <a:solidFill>
                  <a:schemeClr val="tx1"/>
                </a:solidFill>
                <a:latin typeface="Arial Unicode MS" pitchFamily="34" charset="-128"/>
              </a:rPr>
              <a:t>INVERSIÓN</a:t>
            </a:r>
          </a:p>
          <a:p>
            <a:pPr>
              <a:buNone/>
            </a:pPr>
            <a:r>
              <a:rPr lang="es-EC" dirty="0" smtClean="0">
                <a:solidFill>
                  <a:schemeClr val="tx1"/>
                </a:solidFill>
                <a:latin typeface="Arial Unicode MS" pitchFamily="34" charset="-128"/>
              </a:rPr>
              <a:t>	Se ha estimado una inversión total de </a:t>
            </a:r>
            <a:r>
              <a:rPr lang="es-ES" dirty="0" smtClean="0">
                <a:solidFill>
                  <a:schemeClr val="tx1"/>
                </a:solidFill>
                <a:latin typeface="Arial Unicode MS" pitchFamily="34" charset="-128"/>
              </a:rPr>
              <a:t>$ 24.205,00 la misma</a:t>
            </a:r>
            <a:r>
              <a:rPr lang="es-EC" dirty="0" smtClean="0">
                <a:solidFill>
                  <a:schemeClr val="tx1"/>
                </a:solidFill>
                <a:latin typeface="Arial Unicode MS" pitchFamily="34" charset="-128"/>
              </a:rPr>
              <a:t> que se requiere para la puesta en marcha del plan de marketing.</a:t>
            </a:r>
            <a:endParaRPr lang="es-MX" dirty="0" smtClean="0">
              <a:solidFill>
                <a:schemeClr val="tx1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572000" y="1772816"/>
          <a:ext cx="4104456" cy="2665129"/>
        </p:xfrm>
        <a:graphic>
          <a:graphicData uri="http://schemas.openxmlformats.org/drawingml/2006/table">
            <a:tbl>
              <a:tblPr/>
              <a:tblGrid>
                <a:gridCol w="2271240"/>
                <a:gridCol w="1833216"/>
              </a:tblGrid>
              <a:tr h="42180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Marketing Mix</a:t>
                      </a:r>
                      <a:endParaRPr lang="es-EC" sz="18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13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</a:rPr>
                        <a:t>Producto</a:t>
                      </a:r>
                      <a:endParaRPr lang="es-EC" sz="18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</a:rPr>
                        <a:t>$8.840,00</a:t>
                      </a:r>
                      <a:endParaRPr lang="es-EC" sz="18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13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</a:rPr>
                        <a:t>Precio</a:t>
                      </a:r>
                      <a:endParaRPr lang="es-EC" sz="18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</a:rPr>
                        <a:t>$300,00</a:t>
                      </a:r>
                      <a:endParaRPr lang="es-EC" sz="18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</a:rPr>
                        <a:t>Plaza</a:t>
                      </a:r>
                      <a:endParaRPr lang="es-EC" sz="18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</a:rPr>
                        <a:t>$1.050,00</a:t>
                      </a:r>
                      <a:endParaRPr lang="es-EC" sz="18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13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</a:rPr>
                        <a:t>Promoción</a:t>
                      </a:r>
                      <a:endParaRPr lang="es-EC" sz="18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</a:rPr>
                        <a:t>$6.900,00</a:t>
                      </a:r>
                      <a:endParaRPr lang="es-EC" sz="18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</a:rPr>
                        <a:t>Procesos </a:t>
                      </a:r>
                      <a:endParaRPr lang="es-EC" sz="18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</a:rPr>
                        <a:t>$5.985,00</a:t>
                      </a:r>
                      <a:endParaRPr lang="es-EC" sz="18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13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</a:rPr>
                        <a:t>Personas</a:t>
                      </a:r>
                      <a:endParaRPr lang="es-EC" sz="18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</a:rPr>
                        <a:t>$780,00</a:t>
                      </a:r>
                      <a:endParaRPr lang="es-EC" sz="18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</a:rPr>
                        <a:t>Evidencia Física</a:t>
                      </a:r>
                      <a:endParaRPr lang="es-EC" sz="18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</a:rPr>
                        <a:t>$350,00</a:t>
                      </a:r>
                      <a:endParaRPr lang="es-EC" sz="18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13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</a:rPr>
                        <a:t>TOTAL </a:t>
                      </a:r>
                      <a:endParaRPr lang="es-EC" sz="180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365F91"/>
                          </a:solidFill>
                          <a:latin typeface="Times New Roman"/>
                          <a:ea typeface="Times New Roman"/>
                        </a:rPr>
                        <a:t>$24.205,00</a:t>
                      </a:r>
                      <a:endParaRPr lang="es-EC" sz="1800" dirty="0">
                        <a:solidFill>
                          <a:srgbClr val="365F9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416051" y="2720181"/>
          <a:ext cx="6311898" cy="2286000"/>
        </p:xfrm>
        <a:graphic>
          <a:graphicData uri="http://schemas.openxmlformats.org/drawingml/2006/table">
            <a:tbl>
              <a:tblPr/>
              <a:tblGrid>
                <a:gridCol w="2939008"/>
                <a:gridCol w="674578"/>
                <a:gridCol w="674578"/>
                <a:gridCol w="674578"/>
                <a:gridCol w="674578"/>
                <a:gridCol w="674578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latin typeface="Times New Roman"/>
                        </a:rPr>
                        <a:t>CONCEPTO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latin typeface="Times New Roman"/>
                        </a:rPr>
                        <a:t>AÑOS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latin typeface="Times New Roman"/>
                        </a:rPr>
                        <a:t>Ingresos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30.300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33.330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36.663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40.329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44.362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latin typeface="Times New Roman"/>
                        </a:rPr>
                        <a:t> - Costo de venta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177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187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197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207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217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latin typeface="Times New Roman"/>
                        </a:rPr>
                        <a:t> = Utilidad bruta en ventas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30.123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33.143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36.466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40.123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44.145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latin typeface="Times New Roman"/>
                        </a:rPr>
                        <a:t>- Gastos de administración y ventas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4.755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5.495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5.825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6.175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6.545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latin typeface="Times New Roman"/>
                        </a:rPr>
                        <a:t>- Gastos financieros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latin typeface="Times New Roman"/>
                        </a:rPr>
                        <a:t> = Utilidad antes de participación e impuestos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25.368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27.647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30.641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33.948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37.600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latin typeface="Times New Roman"/>
                        </a:rPr>
                        <a:t> - Participación trabajadores 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3.805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4.147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4.596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5.092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5.640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latin typeface="Times New Roman"/>
                        </a:rPr>
                        <a:t> = Utilidad antes de impuestos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21.563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23.500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26.045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28.856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31.960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latin typeface="Times New Roman"/>
                        </a:rPr>
                        <a:t> - Impuesto a la renta 22%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4.744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5.170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5.730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6.348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7.031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latin typeface="Times New Roman"/>
                        </a:rPr>
                        <a:t>= Utilidad neta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16.819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18.330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20.315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22.508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 dirty="0">
                          <a:latin typeface="Times New Roman"/>
                        </a:rPr>
                        <a:t>24.929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Estado de Resultados del Proyecto</a:t>
            </a:r>
            <a:r>
              <a:rPr kumimoji="0" lang="es-EC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s-EC" sz="3200" b="1" i="1" u="none" strike="noStrike" kern="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Estado de Resultados del Inversionista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1475656" y="1556792"/>
          <a:ext cx="6311898" cy="2286000"/>
        </p:xfrm>
        <a:graphic>
          <a:graphicData uri="http://schemas.openxmlformats.org/drawingml/2006/table">
            <a:tbl>
              <a:tblPr/>
              <a:tblGrid>
                <a:gridCol w="2939008"/>
                <a:gridCol w="674578"/>
                <a:gridCol w="674578"/>
                <a:gridCol w="674578"/>
                <a:gridCol w="674578"/>
                <a:gridCol w="674578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latin typeface="Times New Roman"/>
                        </a:rPr>
                        <a:t>CONCEPTO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latin typeface="Times New Roman"/>
                        </a:rPr>
                        <a:t>AÑOS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latin typeface="Times New Roman"/>
                        </a:rPr>
                        <a:t>Ingresos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30.300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33.330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36.663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40.329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44.362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latin typeface="Times New Roman"/>
                        </a:rPr>
                        <a:t> - Costo de venta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177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187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197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207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217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latin typeface="Times New Roman"/>
                        </a:rPr>
                        <a:t> = Utilidad bruta en ventas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30.123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33.143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36.466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40.123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44.145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latin typeface="Times New Roman"/>
                        </a:rPr>
                        <a:t>- Gastos de administración y ventas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4.755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5.495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5.825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6.175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6.545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latin typeface="Times New Roman"/>
                        </a:rPr>
                        <a:t>- Gastos financieros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3.317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2.761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2.119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1.375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515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latin typeface="Times New Roman"/>
                        </a:rPr>
                        <a:t> = Utilidad antes de participación e impuestos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22.051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24.886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28.523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32.573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37.085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latin typeface="Times New Roman"/>
                        </a:rPr>
                        <a:t> - Participación trabajadores 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3.308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3.733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4.278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4.886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5.563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latin typeface="Times New Roman"/>
                        </a:rPr>
                        <a:t> = Utilidad antes de impuestos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18.743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21.153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24.244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27.687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31.523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latin typeface="Times New Roman"/>
                        </a:rPr>
                        <a:t> - Impuesto a la renta 22%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4.124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4.654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5.334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6.091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latin typeface="Times New Roman"/>
                        </a:rPr>
                        <a:t>6.935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latin typeface="Times New Roman"/>
                        </a:rPr>
                        <a:t>= Utilidad neta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14.620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16.499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18.911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latin typeface="Times New Roman"/>
                        </a:rPr>
                        <a:t>21.596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 dirty="0">
                          <a:latin typeface="Times New Roman"/>
                        </a:rPr>
                        <a:t>24.588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Punto de equilibrio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6" name="5 Imagen"/>
          <p:cNvPicPr/>
          <p:nvPr/>
        </p:nvPicPr>
        <p:blipFill rotWithShape="1">
          <a:blip r:embed="rId2"/>
          <a:srcRect l="1899" t="28041" r="54604" b="14189"/>
          <a:stretch/>
        </p:blipFill>
        <p:spPr bwMode="auto">
          <a:xfrm>
            <a:off x="2445702" y="1841182"/>
            <a:ext cx="4252595" cy="3175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400"/>
          <p:cNvSpPr txBox="1">
            <a:spLocks noChangeArrowheads="1"/>
          </p:cNvSpPr>
          <p:nvPr/>
        </p:nvSpPr>
        <p:spPr bwMode="auto">
          <a:xfrm>
            <a:off x="3635896" y="3105150"/>
            <a:ext cx="12287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C" sz="1000" b="1">
                <a:effectLst/>
                <a:latin typeface="Times New Roman"/>
                <a:ea typeface="Calibri"/>
              </a:rPr>
              <a:t>PE: 49, $5.880</a:t>
            </a:r>
            <a:endParaRPr lang="es-MX" sz="1200">
              <a:effectLst/>
              <a:latin typeface="Times New Roman"/>
              <a:ea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67544" y="836712"/>
            <a:ext cx="822960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INVERSIÓN TOTAL</a:t>
            </a:r>
            <a:endParaRPr kumimoji="0" lang="es-MX" sz="28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6" name="15 Marcador de contenido"/>
          <p:cNvGraphicFramePr>
            <a:graphicFrameLocks noGrp="1"/>
          </p:cNvGraphicFramePr>
          <p:nvPr>
            <p:ph idx="1"/>
          </p:nvPr>
        </p:nvGraphicFramePr>
        <p:xfrm>
          <a:off x="1475656" y="1484784"/>
          <a:ext cx="5904656" cy="177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9567"/>
                <a:gridCol w="1565089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EC" sz="1600" b="1" dirty="0" smtClean="0">
                          <a:solidFill>
                            <a:schemeClr val="tx1"/>
                          </a:solidFill>
                        </a:rPr>
                        <a:t>TASA DE ACEPTACIÓN DE RENDIMIENTO</a:t>
                      </a:r>
                      <a:endParaRPr lang="es-EC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1" dirty="0" smtClean="0">
                          <a:solidFill>
                            <a:schemeClr val="tx1"/>
                          </a:solidFill>
                        </a:rPr>
                        <a:t>TASA DE ACEPTACIÓN DE RENDIMIENTO DEL</a:t>
                      </a:r>
                      <a:r>
                        <a:rPr lang="es-EC" sz="1600" b="1" baseline="0" dirty="0" smtClean="0">
                          <a:solidFill>
                            <a:schemeClr val="tx1"/>
                          </a:solidFill>
                        </a:rPr>
                        <a:t> PROYECTO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1" dirty="0" smtClean="0">
                          <a:solidFill>
                            <a:schemeClr val="tx1"/>
                          </a:solidFill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24.76%</a:t>
                      </a:r>
                      <a:endParaRPr lang="es-EC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1" dirty="0" smtClean="0">
                          <a:solidFill>
                            <a:schemeClr val="tx1"/>
                          </a:solidFill>
                        </a:rPr>
                        <a:t>TASA DE ACEPTACIÓN DE RENDIMIENTO DEL</a:t>
                      </a:r>
                      <a:r>
                        <a:rPr lang="es-EC" sz="1600" b="1" baseline="0" dirty="0" smtClean="0">
                          <a:solidFill>
                            <a:schemeClr val="tx1"/>
                          </a:solidFill>
                        </a:rPr>
                        <a:t> IVERSIONISTA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18.86%</a:t>
                      </a:r>
                      <a:endParaRPr lang="es-EC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1475656" y="3356992"/>
          <a:ext cx="5904656" cy="2726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800200"/>
                <a:gridCol w="2232248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s-EC" sz="1600" b="1" dirty="0" smtClean="0">
                          <a:solidFill>
                            <a:schemeClr val="tx1"/>
                          </a:solidFill>
                        </a:rPr>
                        <a:t>EVALUACIÓN</a:t>
                      </a:r>
                      <a:r>
                        <a:rPr lang="es-EC" sz="1600" b="1" baseline="0" dirty="0" smtClean="0">
                          <a:solidFill>
                            <a:schemeClr val="tx1"/>
                          </a:solidFill>
                        </a:rPr>
                        <a:t> FINANCIERA </a:t>
                      </a:r>
                      <a:endParaRPr lang="es-EC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DEL PROYECTO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DEL</a:t>
                      </a:r>
                      <a:r>
                        <a:rPr lang="es-EC" sz="1600" baseline="0" dirty="0" smtClean="0"/>
                        <a:t> INVERSIONISTA</a:t>
                      </a:r>
                      <a:endParaRPr lang="es-EC" sz="1600" dirty="0"/>
                    </a:p>
                  </a:txBody>
                  <a:tcPr/>
                </a:tc>
              </a:tr>
              <a:tr h="5012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1" dirty="0" smtClean="0"/>
                        <a:t>VAN</a:t>
                      </a:r>
                      <a:endParaRPr lang="es-EC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smtClean="0"/>
                        <a:t>$5.135,85</a:t>
                      </a:r>
                      <a:endParaRPr lang="es-EC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$59.043,18	</a:t>
                      </a:r>
                      <a:endParaRPr lang="es-EC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600" b="1" dirty="0" smtClean="0"/>
                        <a:t>TIR</a:t>
                      </a:r>
                      <a:r>
                        <a:rPr lang="es-EC" sz="1600" b="1" baseline="0" dirty="0" smtClean="0"/>
                        <a:t> </a:t>
                      </a:r>
                      <a:endParaRPr lang="es-EC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28,25%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87,11%</a:t>
                      </a:r>
                      <a:endParaRPr lang="es-EC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600" b="1" dirty="0" smtClean="0"/>
                        <a:t>Costo</a:t>
                      </a:r>
                      <a:r>
                        <a:rPr lang="es-EC" sz="1600" b="1" baseline="0" dirty="0" smtClean="0"/>
                        <a:t> Beneficio </a:t>
                      </a:r>
                      <a:endParaRPr lang="es-EC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1,05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1,53.</a:t>
                      </a:r>
                      <a:endParaRPr lang="es-EC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600" b="1" dirty="0" smtClean="0"/>
                        <a:t>Recuperación</a:t>
                      </a:r>
                      <a:r>
                        <a:rPr lang="es-EC" sz="1600" b="1" baseline="0" dirty="0" smtClean="0"/>
                        <a:t> </a:t>
                      </a:r>
                      <a:endParaRPr lang="es-EC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3,42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1.29</a:t>
                      </a:r>
                      <a:endParaRPr lang="es-EC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/>
          <a:lstStyle/>
          <a:p>
            <a:pPr algn="just">
              <a:buNone/>
            </a:pPr>
            <a:r>
              <a:rPr lang="es-EC" sz="1600" dirty="0" smtClean="0">
                <a:solidFill>
                  <a:schemeClr val="tx1"/>
                </a:solidFill>
              </a:rPr>
              <a:t>	La Cámara posee un alto capital que puede ser usado para el fortalecimiento de sus servicios y promoción de los mismos, sus mayores debilidades. Existe una demanda insatisfecha de </a:t>
            </a:r>
            <a:r>
              <a:rPr lang="es-ES" sz="1600" dirty="0" smtClean="0">
                <a:solidFill>
                  <a:schemeClr val="tx1"/>
                </a:solidFill>
              </a:rPr>
              <a:t>7.945 negocios pertenecientes al área urbana y rural de Santo Domingo cada segmento diferenciado por sus necesidades y preferencias. En el urbano la necesidad de promocionarse, en  preferencias de comunicación esta el correo electrónico y redes sociales, mientras que el área rural la necesidad es obtener una variedad de servicios y beneficios, entre sus preferencias esta radio y revistas. 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67544" y="836712"/>
            <a:ext cx="822960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Conclusión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67544" y="3429000"/>
            <a:ext cx="822960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Recomendación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539552" y="3789040"/>
            <a:ext cx="8229600" cy="154076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C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3568" y="4077072"/>
            <a:ext cx="77048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dirty="0" smtClean="0"/>
              <a:t>Desarrollar estrategias de penetración y desarrollo de mercado, para lograr una mayor participación en el mercado actual y en el nuevo mercado con productos actuales, con un mayor esfuerzo en marketing e incrementando y fortaleciendo su fuerza de ventas. Se recomienda que el monto necesario para la inversión sea con financiamiento externo debido a que hay una mayor rentabilidad, con un costo beneficio de $1,53 por cada dólar invertido. </a:t>
            </a:r>
            <a:endParaRPr lang="es-EC" sz="1600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783555"/>
          </a:xfrm>
        </p:spPr>
        <p:txBody>
          <a:bodyPr/>
          <a:lstStyle/>
          <a:p>
            <a:pPr>
              <a:defRPr/>
            </a:pPr>
            <a:r>
              <a:rPr lang="es-MX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UNIDADES DE NEGOCIOS</a:t>
            </a:r>
            <a:endParaRPr lang="es-MX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1403648" y="1340768"/>
          <a:ext cx="6383062" cy="3821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sz="2000" i="0" dirty="0" smtClean="0">
                <a:solidFill>
                  <a:schemeClr val="tx1"/>
                </a:solidFill>
              </a:rPr>
              <a:t/>
            </a:r>
            <a:br>
              <a:rPr lang="es-ES_tradnl" sz="2000" i="0" dirty="0" smtClean="0">
                <a:solidFill>
                  <a:schemeClr val="tx1"/>
                </a:solidFill>
              </a:rPr>
            </a:br>
            <a:r>
              <a:rPr lang="es-ES_tradnl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A RESOLVER</a:t>
            </a:r>
            <a:endParaRPr lang="es-MX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 cstate="print"/>
          <a:srcRect l="31594" t="24210" r="13875" b="15705"/>
          <a:stretch>
            <a:fillRect/>
          </a:stretch>
        </p:blipFill>
        <p:spPr bwMode="auto">
          <a:xfrm>
            <a:off x="1331640" y="1124744"/>
            <a:ext cx="6648400" cy="457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C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es-MX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6" name="4 CuadroTexto"/>
          <p:cNvSpPr txBox="1">
            <a:spLocks noChangeArrowheads="1"/>
          </p:cNvSpPr>
          <p:nvPr/>
        </p:nvSpPr>
        <p:spPr bwMode="auto">
          <a:xfrm>
            <a:off x="214282" y="1714488"/>
            <a:ext cx="11520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C" sz="2000" b="1" dirty="0"/>
              <a:t>General</a:t>
            </a:r>
          </a:p>
        </p:txBody>
      </p:sp>
      <p:sp>
        <p:nvSpPr>
          <p:cNvPr id="8197" name="5 CuadroTexto"/>
          <p:cNvSpPr txBox="1">
            <a:spLocks noChangeArrowheads="1"/>
          </p:cNvSpPr>
          <p:nvPr/>
        </p:nvSpPr>
        <p:spPr bwMode="auto">
          <a:xfrm>
            <a:off x="0" y="4000504"/>
            <a:ext cx="16559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C" sz="2000" b="1" dirty="0"/>
              <a:t>Específicos</a:t>
            </a:r>
            <a:r>
              <a:rPr lang="es-EC" sz="1600" b="1" dirty="0"/>
              <a:t>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605804" y="1428736"/>
            <a:ext cx="728667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1600" dirty="0" smtClean="0">
                <a:solidFill>
                  <a:schemeClr val="tx1"/>
                </a:solidFill>
              </a:rPr>
              <a:t>Diseñar una Propuesta Estratégica de Marketing para la Cámara de Comercio de Santo Domingo, provincia de Santo Domingo de los Tsáchilas.</a:t>
            </a:r>
            <a:endParaRPr lang="es-ES" sz="1600" dirty="0"/>
          </a:p>
        </p:txBody>
      </p:sp>
      <p:sp>
        <p:nvSpPr>
          <p:cNvPr id="9" name="8 Rectángulo"/>
          <p:cNvSpPr/>
          <p:nvPr/>
        </p:nvSpPr>
        <p:spPr>
          <a:xfrm>
            <a:off x="1619672" y="2564904"/>
            <a:ext cx="7238608" cy="3363856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tx1"/>
                </a:solidFill>
              </a:rPr>
              <a:t>Analizar la </a:t>
            </a:r>
            <a:r>
              <a:rPr lang="es-ES_tradnl" sz="1600" dirty="0" smtClean="0">
                <a:solidFill>
                  <a:schemeClr val="tx1"/>
                </a:solidFill>
              </a:rPr>
              <a:t>situación </a:t>
            </a:r>
            <a:r>
              <a:rPr lang="es-EC" sz="1600" dirty="0" smtClean="0">
                <a:solidFill>
                  <a:schemeClr val="tx1"/>
                </a:solidFill>
              </a:rPr>
              <a:t>interna y externa de </a:t>
            </a:r>
            <a:r>
              <a:rPr lang="es-ES_tradnl" sz="1600" dirty="0" smtClean="0">
                <a:solidFill>
                  <a:schemeClr val="tx1"/>
                </a:solidFill>
              </a:rPr>
              <a:t>la Cámara de Comercio</a:t>
            </a:r>
            <a:r>
              <a:rPr lang="es-EC" sz="1600" dirty="0" smtClean="0">
                <a:solidFill>
                  <a:schemeClr val="tx1"/>
                </a:solidFill>
              </a:rPr>
              <a:t> a través de la matriz FODA para facilitar la evaluación de la institución.</a:t>
            </a:r>
          </a:p>
          <a:p>
            <a:pPr marL="0" lvl="3">
              <a:buFont typeface="Arial" pitchFamily="34" charset="0"/>
              <a:buChar char="•"/>
            </a:pPr>
            <a:r>
              <a:rPr lang="es-ES_tradnl" sz="1600" dirty="0" smtClean="0">
                <a:solidFill>
                  <a:schemeClr val="tx1"/>
                </a:solidFill>
              </a:rPr>
              <a:t>Realizar un análisis de mercado y segmentación para conocer el perfil de la demanda existente en los servicios que presta la Cámara de Comercio de Santo Domingo.</a:t>
            </a:r>
            <a:endParaRPr lang="es-EC" sz="1600" dirty="0" smtClean="0">
              <a:solidFill>
                <a:schemeClr val="tx1"/>
              </a:solidFill>
            </a:endParaRPr>
          </a:p>
          <a:p>
            <a:pPr marL="0" lvl="3"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tx1"/>
                </a:solidFill>
              </a:rPr>
              <a:t>Establecer una propuesta para mejorar el direccionamiento estratégico que responda a las necesidades del mercado y al grupo de interés. </a:t>
            </a:r>
          </a:p>
          <a:p>
            <a:pPr marL="0" lvl="3"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tx1"/>
                </a:solidFill>
              </a:rPr>
              <a:t>Diseñar un plan operativo de Marketing </a:t>
            </a:r>
            <a:r>
              <a:rPr lang="es-EC" sz="1600" dirty="0" err="1" smtClean="0">
                <a:solidFill>
                  <a:schemeClr val="tx1"/>
                </a:solidFill>
              </a:rPr>
              <a:t>Mix</a:t>
            </a:r>
            <a:r>
              <a:rPr lang="es-EC" sz="1600" dirty="0" smtClean="0">
                <a:solidFill>
                  <a:schemeClr val="tx1"/>
                </a:solidFill>
              </a:rPr>
              <a:t> que permitan ejecutar en forma óptima las estrategias para captar un mayor número de socios.</a:t>
            </a:r>
          </a:p>
          <a:p>
            <a:pPr marL="0" lvl="3">
              <a:buFont typeface="Arial" pitchFamily="34" charset="0"/>
              <a:buChar char="•"/>
            </a:pPr>
            <a:r>
              <a:rPr lang="es-ES_tradnl" sz="1600" dirty="0" smtClean="0">
                <a:solidFill>
                  <a:schemeClr val="tx1"/>
                </a:solidFill>
              </a:rPr>
              <a:t>Evaluar la propuesta estratégica de marketing a través de indicadores financieros para determinar su viabilidad económica </a:t>
            </a:r>
            <a:endParaRPr lang="es-EC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576064"/>
          </a:xfrm>
        </p:spPr>
        <p:txBody>
          <a:bodyPr/>
          <a:lstStyle/>
          <a:p>
            <a:pPr lvl="1">
              <a:defRPr/>
            </a:pPr>
            <a:r>
              <a:rPr lang="es-ES_tradnl" sz="2800" dirty="0" smtClean="0">
                <a:solidFill>
                  <a:schemeClr val="tx1"/>
                </a:solidFill>
              </a:rPr>
              <a:t>MATRIZ FODA </a:t>
            </a:r>
            <a:endParaRPr lang="es-MX" dirty="0">
              <a:solidFill>
                <a:schemeClr val="tx1"/>
              </a:solidFill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395536" y="1370530"/>
          <a:ext cx="8280919" cy="4722766"/>
        </p:xfrm>
        <a:graphic>
          <a:graphicData uri="http://schemas.openxmlformats.org/drawingml/2006/table">
            <a:tbl>
              <a:tblPr/>
              <a:tblGrid>
                <a:gridCol w="296408"/>
                <a:gridCol w="2511904"/>
                <a:gridCol w="288032"/>
                <a:gridCol w="2596788"/>
                <a:gridCol w="295747"/>
                <a:gridCol w="2292040"/>
              </a:tblGrid>
              <a:tr h="207013"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Factores </a:t>
                      </a:r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Externos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2A1C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OPORTUNIDADES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AMENAZAS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</a:tr>
              <a:tr h="414025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O1</a:t>
                      </a:r>
                    </a:p>
                    <a:p>
                      <a:pPr algn="l" fontAlgn="t"/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Crecimiento en el comercio de Santo Domingo.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Políticas de Gobierno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</a:tr>
              <a:tr h="414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Uso de las Tecnologías de Información y Comunicación.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Poca cultura de asociarse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</a:tr>
              <a:tr h="20701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Factores Internos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Amplio mercado potencial.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07013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FORTALEZAS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ESTRATEGIAS (FO)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ESTRATEGIAS (FA)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701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Buena administración.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t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F1-O2-04</a:t>
                      </a:r>
                      <a:b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Creación de comunicadas virtuales por medio de redes sociales.</a:t>
                      </a:r>
                      <a:b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F4-O1</a:t>
                      </a:r>
                      <a:b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Captación de clientes en nuevos mercados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F4-A3</a:t>
                      </a:r>
                      <a:b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Aplicación de relaciones públicas y comunicación promocional.</a:t>
                      </a:r>
                      <a:b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F1-A3</a:t>
                      </a:r>
                      <a:b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Participación </a:t>
                      </a:r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activa en ferias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701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Ubicación e infraestructura.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1429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Alto capital que puede ser usado para inversiones.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7013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DEBILIDADES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ESTRATEGIAS (DO)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ESTRATEGIAS (DA)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374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Deficiencia en servicios ofertados.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algn="ctr" fontAlgn="t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O2-D1</a:t>
                      </a:r>
                      <a:b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Desarrollo de mejoras en los procesos.</a:t>
                      </a:r>
                      <a:b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D2- O4- O2 </a:t>
                      </a:r>
                      <a:b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Creación de valor agregado en los </a:t>
                      </a:r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servicios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t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D3- A2</a:t>
                      </a:r>
                      <a:b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Desarrollo de eventos de integración entre colaboradores, socios y Directivos de la Cámara.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1402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Limitada comunicación promocional.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701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Incumplimiento de objetivos.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58544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Poco control en la gestión de atención al cliente.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2 Conector recto"/>
          <p:cNvCxnSpPr/>
          <p:nvPr/>
        </p:nvCxnSpPr>
        <p:spPr>
          <a:xfrm>
            <a:off x="395536" y="1340768"/>
            <a:ext cx="2808312" cy="1368152"/>
          </a:xfrm>
          <a:prstGeom prst="line">
            <a:avLst/>
          </a:prstGeom>
          <a:ln w="6350">
            <a:solidFill>
              <a:sysClr val="windowText" lastClr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80528" y="548680"/>
            <a:ext cx="8686800" cy="648072"/>
          </a:xfrm>
        </p:spPr>
        <p:txBody>
          <a:bodyPr>
            <a:noAutofit/>
          </a:bodyPr>
          <a:lstStyle/>
          <a:p>
            <a:pPr lvl="1"/>
            <a:r>
              <a:rPr lang="es-ES_tradnl" sz="1800" dirty="0" smtClean="0">
                <a:solidFill>
                  <a:schemeClr val="tx1"/>
                </a:solidFill>
              </a:rPr>
              <a:t>MATRIZ DE LA POSICIÓN ESTRATÉGICA Y EVALUACIÓN DE LA ACCIÓN (PEYEA)</a:t>
            </a:r>
            <a:endParaRPr lang="es-EC" sz="1800" dirty="0">
              <a:solidFill>
                <a:schemeClr val="tx1"/>
              </a:solidFill>
            </a:endParaRPr>
          </a:p>
        </p:txBody>
      </p:sp>
      <p:sp>
        <p:nvSpPr>
          <p:cNvPr id="259073" name="Rectangle 1"/>
          <p:cNvSpPr>
            <a:spLocks noChangeArrowheads="1"/>
          </p:cNvSpPr>
          <p:nvPr/>
        </p:nvSpPr>
        <p:spPr bwMode="auto">
          <a:xfrm>
            <a:off x="755576" y="1341926"/>
            <a:ext cx="2232248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Después del análisis de los factores interno</a:t>
            </a:r>
            <a:r>
              <a:rPr kumimoji="0" lang="es-ES_tradnl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 externos </a:t>
            </a:r>
            <a:r>
              <a:rPr lang="es-EC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 concluye que la Cámara de Comercio debe usar una estrategia agresiva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sacar total ventaja de sus oportunidades, aumentar su participación en el mercado y mejorar los servicios para </a:t>
            </a:r>
            <a:r>
              <a:rPr lang="es-ES_tradn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lograr una 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ventaja competitiva. </a:t>
            </a:r>
          </a:p>
          <a:p>
            <a:pPr marL="0" marR="0" lvl="0" indent="0" algn="just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0 Imagen"/>
          <p:cNvPicPr/>
          <p:nvPr/>
        </p:nvPicPr>
        <p:blipFill>
          <a:blip r:embed="rId2" cstate="print"/>
          <a:srcRect l="33267" t="22983" r="25226" b="15002"/>
          <a:stretch>
            <a:fillRect/>
          </a:stretch>
        </p:blipFill>
        <p:spPr bwMode="auto">
          <a:xfrm>
            <a:off x="3275856" y="1340768"/>
            <a:ext cx="5400600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MATRIZ DE BOSTON CONSULTING GROUP </a:t>
            </a:r>
            <a:endParaRPr lang="es-EC" sz="2800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148064" y="2060848"/>
            <a:ext cx="3744416" cy="366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es-MX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APOYO LOGÍSTICO: INTERROGANTES </a:t>
            </a:r>
          </a:p>
          <a:p>
            <a:pPr algn="just" eaLnBrk="0" hangingPunct="0">
              <a:buNone/>
            </a:pPr>
            <a:r>
              <a:rPr lang="es-ES_tradnl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Estrategias: Penetración en el mercado, desarrollo del mercado o desarrollo del producto.</a:t>
            </a:r>
            <a:endParaRPr lang="es-MX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None/>
            </a:pPr>
            <a:endParaRPr lang="es-EC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</a:pPr>
            <a:r>
              <a:rPr lang="es-MX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APOYO AL SOCIO: VACA</a:t>
            </a:r>
          </a:p>
          <a:p>
            <a:pPr algn="just" eaLnBrk="0" hangingPunct="0">
              <a:buNone/>
            </a:pPr>
            <a:r>
              <a:rPr lang="es-MX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_tradnl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Estrategias: Desarrollo del producto o la diversificación concéntrica (buscar añadir actividades nuevas) </a:t>
            </a:r>
            <a:endParaRPr lang="es-EC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</a:pPr>
            <a:endParaRPr lang="es-MX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</a:pPr>
            <a:r>
              <a:rPr lang="es-MX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CAPACITACIONES: PERROS</a:t>
            </a:r>
          </a:p>
          <a:p>
            <a:pPr algn="just" eaLnBrk="0" hangingPunct="0">
              <a:buNone/>
            </a:pPr>
            <a:r>
              <a:rPr lang="es-ES_tradnl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Estrategias: Liquidación, desinversión o reducción. También reposicionar el producto en un nicho particular. </a:t>
            </a:r>
            <a:endParaRPr lang="es-MX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</a:pPr>
            <a:endParaRPr lang="es-MX" sz="1400" dirty="0" smtClean="0">
              <a:solidFill>
                <a:schemeClr val="tx1"/>
              </a:solidFill>
            </a:endParaRPr>
          </a:p>
        </p:txBody>
      </p:sp>
      <p:pic>
        <p:nvPicPr>
          <p:cNvPr id="8" name="7 Imagen"/>
          <p:cNvPicPr/>
          <p:nvPr/>
        </p:nvPicPr>
        <p:blipFill>
          <a:blip r:embed="rId2" cstate="print"/>
          <a:srcRect l="34542" t="28049" r="21805" b="14871"/>
          <a:stretch>
            <a:fillRect/>
          </a:stretch>
        </p:blipFill>
        <p:spPr bwMode="auto">
          <a:xfrm>
            <a:off x="611560" y="1916832"/>
            <a:ext cx="4817828" cy="358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e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espe</Template>
  <TotalTime>2611</TotalTime>
  <Words>1700</Words>
  <Application>Microsoft Office PowerPoint</Application>
  <PresentationFormat>Presentación en pantalla (4:3)</PresentationFormat>
  <Paragraphs>469</Paragraphs>
  <Slides>36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8" baseType="lpstr">
      <vt:lpstr>espe</vt:lpstr>
      <vt:lpstr>CorelDRAW</vt:lpstr>
      <vt:lpstr>Presentación de PowerPoint</vt:lpstr>
      <vt:lpstr>Presentación de PowerPoint</vt:lpstr>
      <vt:lpstr>Presentación de PowerPoint</vt:lpstr>
      <vt:lpstr>UNIDADES DE NEGOCIOS</vt:lpstr>
      <vt:lpstr> PROBLEMA A RESOLVER</vt:lpstr>
      <vt:lpstr>OBJETIVOS</vt:lpstr>
      <vt:lpstr>MATRIZ FODA </vt:lpstr>
      <vt:lpstr>MATRIZ DE LA POSICIÓN ESTRATÉGICA Y EVALUACIÓN DE LA ACCIÓN (PEYEA)</vt:lpstr>
      <vt:lpstr> MATRIZ DE BOSTON CONSULTING GROUP </vt:lpstr>
      <vt:lpstr>MATRIZ INTERNA - EXTERNA</vt:lpstr>
      <vt:lpstr> INVESTIGACIÓN DE MERCADO</vt:lpstr>
      <vt:lpstr>CLIENTE INTERNO</vt:lpstr>
      <vt:lpstr>CLIENTE EXTERNO ACTUAL</vt:lpstr>
      <vt:lpstr>CLIENTE EXTERNO ACTUAL</vt:lpstr>
      <vt:lpstr>CLIENTE EXTERNO POTENCIAL</vt:lpstr>
      <vt:lpstr>CLIENTE EXTERNO POTENCIAL BIVARIADO</vt:lpstr>
      <vt:lpstr>CLIENTE EXTERNO POTENCIAL BIVARIADO</vt:lpstr>
      <vt:lpstr>DEMANDA INSATISFECHA</vt:lpstr>
      <vt:lpstr>SEGMENTACIÓN</vt:lpstr>
      <vt:lpstr>DIRECCIONAMIENTO ESTRATÉGICO DE MARKETING </vt:lpstr>
      <vt:lpstr>ESTRATEGIA CORPORATIVA</vt:lpstr>
      <vt:lpstr>MARKETING MIX PRODUCTO </vt:lpstr>
      <vt:lpstr>Presentación de PowerPoint</vt:lpstr>
      <vt:lpstr>PLAZA </vt:lpstr>
      <vt:lpstr>PROMOCIÓN</vt:lpstr>
      <vt:lpstr> PROMOCIÓN </vt:lpstr>
      <vt:lpstr>Presentación de PowerPoint</vt:lpstr>
      <vt:lpstr>PROCESOS </vt:lpstr>
      <vt:lpstr>EVIDENCIA FÍSICA</vt:lpstr>
      <vt:lpstr>ESTUDIO FINANCIERO </vt:lpstr>
      <vt:lpstr>ESTUDIO FINANCIERO </vt:lpstr>
      <vt:lpstr>Presentación de PowerPoint</vt:lpstr>
      <vt:lpstr>Estado de Resultados del Inversionista </vt:lpstr>
      <vt:lpstr>Punto de equilibrio</vt:lpstr>
      <vt:lpstr>Presentación de PowerPoint</vt:lpstr>
      <vt:lpstr>Presentación de PowerPoint</vt:lpstr>
    </vt:vector>
  </TitlesOfParts>
  <Company>ESPE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lcifuentes</dc:creator>
  <cp:lastModifiedBy>User</cp:lastModifiedBy>
  <cp:revision>282</cp:revision>
  <dcterms:created xsi:type="dcterms:W3CDTF">2008-02-13T16:07:44Z</dcterms:created>
  <dcterms:modified xsi:type="dcterms:W3CDTF">2013-01-10T20:36:34Z</dcterms:modified>
</cp:coreProperties>
</file>