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720" r:id="rId1"/>
  </p:sldMasterIdLst>
  <p:notesMasterIdLst>
    <p:notesMasterId r:id="rId44"/>
  </p:notesMasterIdLst>
  <p:sldIdLst>
    <p:sldId id="256" r:id="rId2"/>
    <p:sldId id="307" r:id="rId3"/>
    <p:sldId id="257" r:id="rId4"/>
    <p:sldId id="302" r:id="rId5"/>
    <p:sldId id="304" r:id="rId6"/>
    <p:sldId id="305" r:id="rId7"/>
    <p:sldId id="306" r:id="rId8"/>
    <p:sldId id="308" r:id="rId9"/>
    <p:sldId id="309" r:id="rId10"/>
    <p:sldId id="310" r:id="rId11"/>
    <p:sldId id="311" r:id="rId12"/>
    <p:sldId id="312" r:id="rId13"/>
    <p:sldId id="313" r:id="rId14"/>
    <p:sldId id="300" r:id="rId15"/>
    <p:sldId id="314" r:id="rId16"/>
    <p:sldId id="315" r:id="rId17"/>
    <p:sldId id="316" r:id="rId18"/>
    <p:sldId id="317" r:id="rId19"/>
    <p:sldId id="289" r:id="rId20"/>
    <p:sldId id="299" r:id="rId21"/>
    <p:sldId id="297" r:id="rId22"/>
    <p:sldId id="258" r:id="rId23"/>
    <p:sldId id="303" r:id="rId24"/>
    <p:sldId id="286" r:id="rId25"/>
    <p:sldId id="259" r:id="rId26"/>
    <p:sldId id="260" r:id="rId27"/>
    <p:sldId id="287" r:id="rId28"/>
    <p:sldId id="261" r:id="rId29"/>
    <p:sldId id="323" r:id="rId30"/>
    <p:sldId id="321" r:id="rId31"/>
    <p:sldId id="324" r:id="rId32"/>
    <p:sldId id="322" r:id="rId33"/>
    <p:sldId id="290" r:id="rId34"/>
    <p:sldId id="291" r:id="rId35"/>
    <p:sldId id="292" r:id="rId36"/>
    <p:sldId id="293" r:id="rId37"/>
    <p:sldId id="318" r:id="rId38"/>
    <p:sldId id="319" r:id="rId39"/>
    <p:sldId id="320" r:id="rId40"/>
    <p:sldId id="294" r:id="rId41"/>
    <p:sldId id="295" r:id="rId42"/>
    <p:sldId id="296" r:id="rId43"/>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93E0BE-8FFB-458C-8E21-B2F4D2E80048}" type="datetimeFigureOut">
              <a:rPr lang="es-EC" smtClean="0"/>
              <a:pPr/>
              <a:t>19/04/2013</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538EFF-54B8-46CE-9545-28C6CD238144}" type="slidenum">
              <a:rPr lang="es-EC" smtClean="0"/>
              <a:pPr/>
              <a:t>‹Nº›</a:t>
            </a:fld>
            <a:endParaRPr lang="es-EC"/>
          </a:p>
        </p:txBody>
      </p:sp>
    </p:spTree>
    <p:extLst>
      <p:ext uri="{BB962C8B-B14F-4D97-AF65-F5344CB8AC3E}">
        <p14:creationId xmlns:p14="http://schemas.microsoft.com/office/powerpoint/2010/main" val="2089922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1</a:t>
            </a:fld>
            <a:endParaRPr lang="es-EC"/>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10</a:t>
            </a:fld>
            <a:endParaRPr lang="es-EC"/>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11</a:t>
            </a:fld>
            <a:endParaRPr lang="es-EC"/>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12</a:t>
            </a:fld>
            <a:endParaRPr lang="es-EC"/>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13</a:t>
            </a:fld>
            <a:endParaRPr lang="es-EC"/>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14</a:t>
            </a:fld>
            <a:endParaRPr lang="es-EC"/>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15</a:t>
            </a:fld>
            <a:endParaRPr lang="es-EC"/>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16</a:t>
            </a:fld>
            <a:endParaRPr lang="es-EC"/>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17</a:t>
            </a:fld>
            <a:endParaRPr lang="es-EC"/>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18</a:t>
            </a:fld>
            <a:endParaRPr lang="es-EC"/>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19</a:t>
            </a:fld>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2</a:t>
            </a:fld>
            <a:endParaRPr lang="es-EC"/>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20</a:t>
            </a:fld>
            <a:endParaRPr lang="es-EC"/>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21</a:t>
            </a:fld>
            <a:endParaRPr lang="es-EC"/>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22</a:t>
            </a:fld>
            <a:endParaRPr lang="es-EC"/>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23</a:t>
            </a:fld>
            <a:endParaRPr lang="es-EC"/>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24</a:t>
            </a:fld>
            <a:endParaRPr lang="es-EC"/>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25</a:t>
            </a:fld>
            <a:endParaRPr lang="es-EC"/>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26</a:t>
            </a:fld>
            <a:endParaRPr lang="es-EC"/>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27</a:t>
            </a:fld>
            <a:endParaRPr lang="es-EC"/>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28</a:t>
            </a:fld>
            <a:endParaRPr lang="es-EC"/>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29</a:t>
            </a:fld>
            <a:endParaRPr lang="es-EC"/>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3</a:t>
            </a:fld>
            <a:endParaRPr lang="es-EC"/>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30</a:t>
            </a:fld>
            <a:endParaRPr lang="es-EC"/>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31</a:t>
            </a:fld>
            <a:endParaRPr lang="es-EC"/>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32</a:t>
            </a:fld>
            <a:endParaRPr lang="es-EC"/>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33</a:t>
            </a:fld>
            <a:endParaRPr lang="es-EC"/>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34</a:t>
            </a:fld>
            <a:endParaRPr lang="es-EC"/>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35</a:t>
            </a:fld>
            <a:endParaRPr lang="es-EC"/>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36</a:t>
            </a:fld>
            <a:endParaRPr lang="es-EC"/>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37</a:t>
            </a:fld>
            <a:endParaRPr lang="es-EC"/>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38</a:t>
            </a:fld>
            <a:endParaRPr lang="es-EC"/>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39</a:t>
            </a:fld>
            <a:endParaRPr lang="es-EC"/>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4</a:t>
            </a:fld>
            <a:endParaRPr lang="es-EC"/>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40</a:t>
            </a:fld>
            <a:endParaRPr lang="es-EC"/>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41</a:t>
            </a:fld>
            <a:endParaRPr lang="es-EC"/>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42</a:t>
            </a:fld>
            <a:endParaRPr lang="es-EC"/>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5</a:t>
            </a:fld>
            <a:endParaRPr lang="es-EC"/>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6</a:t>
            </a:fld>
            <a:endParaRPr lang="es-EC"/>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7</a:t>
            </a:fld>
            <a:endParaRPr lang="es-EC"/>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8</a:t>
            </a:fld>
            <a:endParaRPr lang="es-EC"/>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3A538EFF-54B8-46CE-9545-28C6CD238144}" type="slidenum">
              <a:rPr lang="es-EC" smtClean="0"/>
              <a:pPr/>
              <a:t>9</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77BD5391-BCFF-4A9E-ADB4-4F7DCA0C215B}" type="datetimeFigureOut">
              <a:rPr lang="es-EC" smtClean="0"/>
              <a:pPr/>
              <a:t>19/04/2013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80924DC7-C89E-461D-ABC8-6CDCE574C889}"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77BD5391-BCFF-4A9E-ADB4-4F7DCA0C215B}" type="datetimeFigureOut">
              <a:rPr lang="es-EC" smtClean="0"/>
              <a:pPr/>
              <a:t>19/04/2013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80924DC7-C89E-461D-ABC8-6CDCE574C889}"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77BD5391-BCFF-4A9E-ADB4-4F7DCA0C215B}" type="datetimeFigureOut">
              <a:rPr lang="es-EC" smtClean="0"/>
              <a:pPr/>
              <a:t>19/04/2013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80924DC7-C89E-461D-ABC8-6CDCE574C889}"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77BD5391-BCFF-4A9E-ADB4-4F7DCA0C215B}" type="datetimeFigureOut">
              <a:rPr lang="es-EC" smtClean="0"/>
              <a:pPr/>
              <a:t>19/04/2013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80924DC7-C89E-461D-ABC8-6CDCE574C889}"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7BD5391-BCFF-4A9E-ADB4-4F7DCA0C215B}" type="datetimeFigureOut">
              <a:rPr lang="es-EC" smtClean="0"/>
              <a:pPr/>
              <a:t>19/04/2013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80924DC7-C89E-461D-ABC8-6CDCE574C889}"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77BD5391-BCFF-4A9E-ADB4-4F7DCA0C215B}" type="datetimeFigureOut">
              <a:rPr lang="es-EC" smtClean="0"/>
              <a:pPr/>
              <a:t>19/04/2013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80924DC7-C89E-461D-ABC8-6CDCE574C889}"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77BD5391-BCFF-4A9E-ADB4-4F7DCA0C215B}" type="datetimeFigureOut">
              <a:rPr lang="es-EC" smtClean="0"/>
              <a:pPr/>
              <a:t>19/04/2013</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80924DC7-C89E-461D-ABC8-6CDCE574C889}"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77BD5391-BCFF-4A9E-ADB4-4F7DCA0C215B}" type="datetimeFigureOut">
              <a:rPr lang="es-EC" smtClean="0"/>
              <a:pPr/>
              <a:t>19/04/2013</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80924DC7-C89E-461D-ABC8-6CDCE574C889}"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7BD5391-BCFF-4A9E-ADB4-4F7DCA0C215B}" type="datetimeFigureOut">
              <a:rPr lang="es-EC" smtClean="0"/>
              <a:pPr/>
              <a:t>19/04/2013</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80924DC7-C89E-461D-ABC8-6CDCE574C889}"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7BD5391-BCFF-4A9E-ADB4-4F7DCA0C215B}" type="datetimeFigureOut">
              <a:rPr lang="es-EC" smtClean="0"/>
              <a:pPr/>
              <a:t>19/04/2013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80924DC7-C89E-461D-ABC8-6CDCE574C889}"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7BD5391-BCFF-4A9E-ADB4-4F7DCA0C215B}" type="datetimeFigureOut">
              <a:rPr lang="es-EC" smtClean="0"/>
              <a:pPr/>
              <a:t>19/04/2013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80924DC7-C89E-461D-ABC8-6CDCE574C889}"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BD5391-BCFF-4A9E-ADB4-4F7DCA0C215B}" type="datetimeFigureOut">
              <a:rPr lang="es-EC" smtClean="0"/>
              <a:pPr/>
              <a:t>19/04/2013</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24DC7-C89E-461D-ABC8-6CDCE574C889}"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26.xml"/><Relationship Id="rId3" Type="http://schemas.openxmlformats.org/officeDocument/2006/relationships/slide" Target="slide3.xml"/><Relationship Id="rId7" Type="http://schemas.openxmlformats.org/officeDocument/2006/relationships/slide" Target="slide10.xml"/><Relationship Id="rId12" Type="http://schemas.openxmlformats.org/officeDocument/2006/relationships/slide" Target="slide2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20.xml"/><Relationship Id="rId5" Type="http://schemas.openxmlformats.org/officeDocument/2006/relationships/slide" Target="slide6.xml"/><Relationship Id="rId10" Type="http://schemas.openxmlformats.org/officeDocument/2006/relationships/slide" Target="slide30.xml"/><Relationship Id="rId4" Type="http://schemas.openxmlformats.org/officeDocument/2006/relationships/slide" Target="slide5.xml"/><Relationship Id="rId9" Type="http://schemas.openxmlformats.org/officeDocument/2006/relationships/slide" Target="slide13.xml"/><Relationship Id="rId14" Type="http://schemas.openxmlformats.org/officeDocument/2006/relationships/slide" Target="slide27.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slide" Target="slide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36.png"/></Relationships>
</file>

<file path=ppt/slides/_rels/slide3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Escudo1"/>
          <p:cNvPicPr/>
          <p:nvPr/>
        </p:nvPicPr>
        <p:blipFill>
          <a:blip r:embed="rId3">
            <a:lum bright="70000" contrast="-70000"/>
          </a:blip>
          <a:srcRect/>
          <a:stretch>
            <a:fillRect/>
          </a:stretch>
        </p:blipFill>
        <p:spPr bwMode="auto">
          <a:xfrm>
            <a:off x="1142976" y="357166"/>
            <a:ext cx="6929486" cy="6143668"/>
          </a:xfrm>
          <a:prstGeom prst="rect">
            <a:avLst/>
          </a:prstGeom>
          <a:noFill/>
          <a:ln w="9525">
            <a:noFill/>
            <a:miter lim="800000"/>
            <a:headEnd/>
            <a:tailEnd/>
          </a:ln>
        </p:spPr>
      </p:pic>
      <p:sp>
        <p:nvSpPr>
          <p:cNvPr id="2" name="1 Título"/>
          <p:cNvSpPr>
            <a:spLocks noGrp="1"/>
          </p:cNvSpPr>
          <p:nvPr>
            <p:ph type="ctrTitle"/>
          </p:nvPr>
        </p:nvSpPr>
        <p:spPr>
          <a:xfrm>
            <a:off x="285720" y="0"/>
            <a:ext cx="8458200" cy="6643709"/>
          </a:xfrm>
        </p:spPr>
        <p:txBody>
          <a:bodyPr>
            <a:normAutofit fontScale="90000"/>
          </a:bodyPr>
          <a:lstStyle/>
          <a:p>
            <a:r>
              <a:rPr lang="es-ES" sz="2700" b="1" dirty="0" smtClean="0"/>
              <a:t/>
            </a:r>
            <a:br>
              <a:rPr lang="es-ES" sz="2700" b="1" dirty="0" smtClean="0"/>
            </a:br>
            <a:r>
              <a:rPr lang="es-ES" sz="2700" b="1" dirty="0" smtClean="0"/>
              <a:t>ESCUELA </a:t>
            </a:r>
            <a:r>
              <a:rPr lang="es-ES" sz="2700" b="1" dirty="0"/>
              <a:t>POLITÉCNICA DEL EJÉRCITO </a:t>
            </a:r>
            <a:r>
              <a:rPr lang="es-EC" sz="2700" dirty="0"/>
              <a:t/>
            </a:r>
            <a:br>
              <a:rPr lang="es-EC" sz="2700" dirty="0"/>
            </a:br>
            <a:r>
              <a:rPr lang="es-ES" sz="2700" b="1" dirty="0"/>
              <a:t> </a:t>
            </a:r>
            <a:r>
              <a:rPr lang="es-EC" sz="2700" dirty="0"/>
              <a:t/>
            </a:r>
            <a:br>
              <a:rPr lang="es-EC" sz="2700" dirty="0"/>
            </a:br>
            <a:r>
              <a:rPr lang="es-ES" sz="2700" b="1" dirty="0"/>
              <a:t>CARRERA DE INGENIERÍA EN ELECTRÓNICA Y TELECOMUNICACIONES</a:t>
            </a:r>
            <a:r>
              <a:rPr lang="es-EC" sz="2700" dirty="0"/>
              <a:t/>
            </a:r>
            <a:br>
              <a:rPr lang="es-EC" sz="2700" dirty="0"/>
            </a:br>
            <a:r>
              <a:rPr lang="es-ES" sz="2700" b="1" dirty="0"/>
              <a:t> </a:t>
            </a:r>
            <a:r>
              <a:rPr lang="es-EC" sz="2700" dirty="0"/>
              <a:t/>
            </a:r>
            <a:br>
              <a:rPr lang="es-EC" sz="2700" dirty="0"/>
            </a:br>
            <a:r>
              <a:rPr lang="es-ES" sz="2700" b="1" dirty="0"/>
              <a:t> </a:t>
            </a:r>
            <a:r>
              <a:rPr lang="es-EC" sz="2700" dirty="0"/>
              <a:t/>
            </a:r>
            <a:br>
              <a:rPr lang="es-EC" sz="2700" dirty="0"/>
            </a:br>
            <a:r>
              <a:rPr lang="es-ES" sz="2700" b="1" dirty="0"/>
              <a:t>ANÁLISIS DE FILTROS ADAPTATIVOS DE LA FAMILIA SM APLICADOS PARA EL DISEÑO DE UN CANCELADOR DE ECO ACÚSTICO</a:t>
            </a:r>
            <a:r>
              <a:rPr lang="es-EC" sz="2700" dirty="0"/>
              <a:t/>
            </a:r>
            <a:br>
              <a:rPr lang="es-EC" sz="2700" dirty="0"/>
            </a:br>
            <a:r>
              <a:rPr lang="es-ES" sz="2700" b="1" dirty="0"/>
              <a:t> </a:t>
            </a:r>
            <a:r>
              <a:rPr lang="es-EC" sz="2700" dirty="0"/>
              <a:t/>
            </a:r>
            <a:br>
              <a:rPr lang="es-EC" sz="2700" dirty="0"/>
            </a:br>
            <a:r>
              <a:rPr lang="es-ES" sz="2700" b="1" dirty="0"/>
              <a:t>LISSETH NATHALY REYES CEDEÑO</a:t>
            </a:r>
            <a:r>
              <a:rPr lang="es-EC" sz="2700" dirty="0"/>
              <a:t/>
            </a:r>
            <a:br>
              <a:rPr lang="es-EC" sz="2700" dirty="0"/>
            </a:br>
            <a:r>
              <a:rPr lang="es-ES" sz="2700" b="1" dirty="0"/>
              <a:t>SANGOLQUÍ – ECUADOR</a:t>
            </a:r>
            <a:r>
              <a:rPr lang="es-EC" sz="2700" dirty="0"/>
              <a:t/>
            </a:r>
            <a:br>
              <a:rPr lang="es-EC" sz="2700" dirty="0"/>
            </a:br>
            <a:r>
              <a:rPr lang="es-ES" sz="2700" b="1" dirty="0"/>
              <a:t> </a:t>
            </a:r>
            <a:r>
              <a:rPr lang="es-EC" sz="2700" dirty="0"/>
              <a:t/>
            </a:r>
            <a:br>
              <a:rPr lang="es-EC" sz="2700" dirty="0"/>
            </a:br>
            <a:r>
              <a:rPr lang="es-ES" sz="2700" b="1" dirty="0"/>
              <a:t> AÑO 2013</a:t>
            </a:r>
            <a:r>
              <a:rPr lang="es-EC" dirty="0"/>
              <a:t/>
            </a:r>
            <a:br>
              <a:rPr lang="es-EC" dirty="0"/>
            </a:br>
            <a:endParaRPr lang="es-EC"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C" dirty="0" smtClean="0"/>
              <a:t>Algoritmos </a:t>
            </a:r>
            <a:r>
              <a:rPr lang="es-EC" i="1" dirty="0" err="1" smtClean="0"/>
              <a:t>Affine</a:t>
            </a:r>
            <a:r>
              <a:rPr lang="es-EC" i="1" dirty="0" smtClean="0"/>
              <a:t> Projection</a:t>
            </a:r>
            <a:endParaRPr lang="es-EC" i="1" dirty="0"/>
          </a:p>
        </p:txBody>
      </p:sp>
      <p:sp>
        <p:nvSpPr>
          <p:cNvPr id="3" name="2 Marcador de contenido"/>
          <p:cNvSpPr>
            <a:spLocks noGrp="1"/>
          </p:cNvSpPr>
          <p:nvPr>
            <p:ph idx="1"/>
          </p:nvPr>
        </p:nvSpPr>
        <p:spPr/>
        <p:txBody>
          <a:bodyPr/>
          <a:lstStyle/>
          <a:p>
            <a:pPr algn="just"/>
            <a:r>
              <a:rPr lang="es-EC" dirty="0" smtClean="0"/>
              <a:t>Estos algoritmos reutilizan la señal de datos antigua con el fin de mejorar la convergencia, para lo cual los algoritmos </a:t>
            </a:r>
            <a:r>
              <a:rPr lang="es-EC" b="1" i="1" dirty="0" smtClean="0"/>
              <a:t>Data-</a:t>
            </a:r>
            <a:r>
              <a:rPr lang="es-EC" b="1" i="1" dirty="0" err="1" smtClean="0"/>
              <a:t>reusing</a:t>
            </a:r>
            <a:r>
              <a:rPr lang="es-EC" dirty="0" smtClean="0"/>
              <a:t> son una buena alternativa.</a:t>
            </a:r>
          </a:p>
          <a:p>
            <a:pPr algn="just"/>
            <a:r>
              <a:rPr lang="es-EC" dirty="0" smtClean="0"/>
              <a:t>Para lograr el equilibrio entre el desajuste final y la velocidad de convergencia se debe introducir un factor de convergencia.</a:t>
            </a:r>
            <a:endParaRPr lang="es-EC"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8229600" cy="5340369"/>
          </a:xfrm>
        </p:spPr>
        <p:txBody>
          <a:bodyPr/>
          <a:lstStyle/>
          <a:p>
            <a:r>
              <a:rPr lang="es-ES" dirty="0"/>
              <a:t>El objetivo del algoritmo AP es </a:t>
            </a:r>
            <a:r>
              <a:rPr lang="es-ES" dirty="0" smtClean="0"/>
              <a:t>minimizar:</a:t>
            </a:r>
            <a:endParaRPr lang="es-EC" dirty="0"/>
          </a:p>
          <a:p>
            <a:endParaRPr lang="es-EC" dirty="0" smtClean="0"/>
          </a:p>
          <a:p>
            <a:endParaRPr lang="es-EC" dirty="0"/>
          </a:p>
          <a:p>
            <a:endParaRPr lang="es-EC" dirty="0" smtClean="0"/>
          </a:p>
          <a:p>
            <a:pPr algn="just"/>
            <a:r>
              <a:rPr lang="es-ES" dirty="0" smtClean="0"/>
              <a:t>El </a:t>
            </a:r>
            <a:r>
              <a:rPr lang="es-ES" dirty="0"/>
              <a:t>algoritmo AP mantiene el siguiente coeficiente </a:t>
            </a:r>
            <a:r>
              <a:rPr lang="es-ES" dirty="0" smtClean="0"/>
              <a:t>del </a:t>
            </a:r>
            <a:r>
              <a:rPr lang="es-ES" dirty="0"/>
              <a:t>vector  </a:t>
            </a:r>
            <a:r>
              <a:rPr lang="es-ES" dirty="0" smtClean="0"/>
              <a:t>        lo </a:t>
            </a:r>
            <a:r>
              <a:rPr lang="es-ES" dirty="0"/>
              <a:t>más cerca posible al actual </a:t>
            </a:r>
            <a:r>
              <a:rPr lang="es-ES" dirty="0" smtClean="0"/>
              <a:t>   ,     ,mientras </a:t>
            </a:r>
            <a:r>
              <a:rPr lang="es-ES" dirty="0"/>
              <a:t>que se fuerza el error a posteriori a ser cero.</a:t>
            </a:r>
            <a:endParaRPr lang="es-EC" dirty="0"/>
          </a:p>
          <a:p>
            <a:endParaRPr lang="es-EC" dirty="0"/>
          </a:p>
        </p:txBody>
      </p:sp>
      <p:pic>
        <p:nvPicPr>
          <p:cNvPr id="197635" name="Picture 3"/>
          <p:cNvPicPr>
            <a:picLocks noChangeAspect="1" noChangeArrowheads="1"/>
          </p:cNvPicPr>
          <p:nvPr/>
        </p:nvPicPr>
        <p:blipFill>
          <a:blip r:embed="rId3"/>
          <a:srcRect/>
          <a:stretch>
            <a:fillRect/>
          </a:stretch>
        </p:blipFill>
        <p:spPr bwMode="auto">
          <a:xfrm>
            <a:off x="2714612" y="1571612"/>
            <a:ext cx="3982669" cy="1500198"/>
          </a:xfrm>
          <a:prstGeom prst="rect">
            <a:avLst/>
          </a:prstGeom>
          <a:noFill/>
          <a:ln w="9525">
            <a:noFill/>
            <a:miter lim="800000"/>
            <a:headEnd/>
            <a:tailEnd/>
          </a:ln>
          <a:effectLst/>
        </p:spPr>
      </p:pic>
      <p:pic>
        <p:nvPicPr>
          <p:cNvPr id="197636" name="Picture 4"/>
          <p:cNvPicPr>
            <a:picLocks noChangeAspect="1" noChangeArrowheads="1"/>
          </p:cNvPicPr>
          <p:nvPr/>
        </p:nvPicPr>
        <p:blipFill>
          <a:blip r:embed="rId4"/>
          <a:srcRect/>
          <a:stretch>
            <a:fillRect/>
          </a:stretch>
        </p:blipFill>
        <p:spPr bwMode="auto">
          <a:xfrm>
            <a:off x="4786314" y="3714751"/>
            <a:ext cx="1357322" cy="518976"/>
          </a:xfrm>
          <a:prstGeom prst="rect">
            <a:avLst/>
          </a:prstGeom>
          <a:noFill/>
          <a:ln w="9525">
            <a:noFill/>
            <a:miter lim="800000"/>
            <a:headEnd/>
            <a:tailEnd/>
          </a:ln>
          <a:effectLst/>
        </p:spPr>
      </p:pic>
      <p:pic>
        <p:nvPicPr>
          <p:cNvPr id="197638" name="Picture 6"/>
          <p:cNvPicPr>
            <a:picLocks noChangeAspect="1" noChangeArrowheads="1"/>
          </p:cNvPicPr>
          <p:nvPr/>
        </p:nvPicPr>
        <p:blipFill>
          <a:blip r:embed="rId5"/>
          <a:srcRect/>
          <a:stretch>
            <a:fillRect/>
          </a:stretch>
        </p:blipFill>
        <p:spPr bwMode="auto">
          <a:xfrm>
            <a:off x="3786182" y="4143380"/>
            <a:ext cx="785818" cy="6246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2"/>
          <p:cNvPicPr>
            <a:picLocks noChangeAspect="1" noChangeArrowheads="1"/>
          </p:cNvPicPr>
          <p:nvPr/>
        </p:nvPicPr>
        <p:blipFill>
          <a:blip r:embed="rId3"/>
          <a:srcRect/>
          <a:stretch>
            <a:fillRect/>
          </a:stretch>
        </p:blipFill>
        <p:spPr bwMode="auto">
          <a:xfrm>
            <a:off x="500034" y="1142984"/>
            <a:ext cx="8106527" cy="42148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COMPARACIÓN DE LOS ALGORITMOS RLS, LMS Y AP</a:t>
            </a:r>
            <a:endParaRPr lang="es-EC" dirty="0"/>
          </a:p>
        </p:txBody>
      </p:sp>
      <p:sp>
        <p:nvSpPr>
          <p:cNvPr id="3" name="2 Marcador de contenido"/>
          <p:cNvSpPr>
            <a:spLocks noGrp="1"/>
          </p:cNvSpPr>
          <p:nvPr>
            <p:ph idx="1"/>
          </p:nvPr>
        </p:nvSpPr>
        <p:spPr>
          <a:xfrm>
            <a:off x="428596" y="1571612"/>
            <a:ext cx="8229600" cy="1571635"/>
          </a:xfrm>
        </p:spPr>
        <p:txBody>
          <a:bodyPr>
            <a:normAutofit fontScale="70000" lnSpcReduction="20000"/>
          </a:bodyPr>
          <a:lstStyle/>
          <a:p>
            <a:pPr algn="just"/>
            <a:r>
              <a:rPr lang="es-ES" dirty="0" smtClean="0"/>
              <a:t>Se puede </a:t>
            </a:r>
            <a:r>
              <a:rPr lang="es-ES" dirty="0"/>
              <a:t>apreciar que el algoritmo AP tiene un mayor desajuste en comparación con los algoritmos RLS y LMS, es decir el error cuadrático es mayor, mientras que de los 3 algoritmos el LMS es el que converge más lentamente pero su error es mínimo a comparación de los otros algoritmos estudiados.</a:t>
            </a:r>
            <a:endParaRPr lang="es-EC" dirty="0"/>
          </a:p>
          <a:p>
            <a:endParaRPr lang="es-EC" dirty="0"/>
          </a:p>
        </p:txBody>
      </p:sp>
      <p:pic>
        <p:nvPicPr>
          <p:cNvPr id="4" name="5 Imagen" descr="normal.png"/>
          <p:cNvPicPr/>
          <p:nvPr/>
        </p:nvPicPr>
        <p:blipFill>
          <a:blip r:embed="rId3"/>
          <a:stretch>
            <a:fillRect/>
          </a:stretch>
        </p:blipFill>
        <p:spPr>
          <a:xfrm>
            <a:off x="142844" y="3214686"/>
            <a:ext cx="4429156" cy="3143272"/>
          </a:xfrm>
          <a:prstGeom prst="rect">
            <a:avLst/>
          </a:prstGeom>
        </p:spPr>
      </p:pic>
      <p:pic>
        <p:nvPicPr>
          <p:cNvPr id="5" name="0 Imagen" descr="agrandado.png"/>
          <p:cNvPicPr/>
          <p:nvPr/>
        </p:nvPicPr>
        <p:blipFill>
          <a:blip r:embed="rId4"/>
          <a:stretch>
            <a:fillRect/>
          </a:stretch>
        </p:blipFill>
        <p:spPr>
          <a:xfrm>
            <a:off x="4786346" y="3214686"/>
            <a:ext cx="4000496" cy="3143272"/>
          </a:xfrm>
          <a:prstGeom prst="rect">
            <a:avLst/>
          </a:prstGeom>
        </p:spPr>
      </p:pic>
      <p:sp>
        <p:nvSpPr>
          <p:cNvPr id="6" name="5 Flecha derecha">
            <a:hlinkClick r:id="rId5" action="ppaction://hlinksldjump"/>
          </p:cNvPr>
          <p:cNvSpPr/>
          <p:nvPr/>
        </p:nvSpPr>
        <p:spPr>
          <a:xfrm>
            <a:off x="8429652" y="6357958"/>
            <a:ext cx="57150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C" dirty="0" smtClean="0"/>
              <a:t>Filtros Set Membership</a:t>
            </a:r>
            <a:endParaRPr lang="es-EC" dirty="0"/>
          </a:p>
        </p:txBody>
      </p:sp>
      <p:sp>
        <p:nvSpPr>
          <p:cNvPr id="3" name="2 Marcador de contenido"/>
          <p:cNvSpPr>
            <a:spLocks noGrp="1"/>
          </p:cNvSpPr>
          <p:nvPr>
            <p:ph idx="1"/>
          </p:nvPr>
        </p:nvSpPr>
        <p:spPr>
          <a:xfrm>
            <a:off x="428596" y="2000240"/>
            <a:ext cx="8229600" cy="2900370"/>
          </a:xfrm>
        </p:spPr>
        <p:txBody>
          <a:bodyPr/>
          <a:lstStyle/>
          <a:p>
            <a:pPr algn="just"/>
            <a:r>
              <a:rPr lang="es-EC" dirty="0" smtClean="0"/>
              <a:t>Estos tipo de filtros emplean una función determinista relacionada con el error de restricción la cual limita la salida del filtro para que las actualizaciones pertenezcan a un conjunto de soluciones factibles.</a:t>
            </a:r>
            <a:endParaRPr lang="es-EC"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571480"/>
            <a:ext cx="8229600" cy="5929354"/>
          </a:xfrm>
        </p:spPr>
        <p:txBody>
          <a:bodyPr>
            <a:normAutofit/>
          </a:bodyPr>
          <a:lstStyle/>
          <a:p>
            <a:pPr algn="just"/>
            <a:r>
              <a:rPr lang="es-ES" sz="3600" dirty="0"/>
              <a:t>El objetivo del filtro SM es diseñar  </a:t>
            </a:r>
            <a:r>
              <a:rPr lang="es-ES" sz="3600" dirty="0" smtClean="0"/>
              <a:t>     de </a:t>
            </a:r>
            <a:r>
              <a:rPr lang="es-ES" sz="3600" dirty="0"/>
              <a:t>tal forma que la magnitud de error de estimación de la salida superior esté delimitada por una cantidad </a:t>
            </a:r>
            <a:r>
              <a:rPr lang="es-ES" sz="3600" dirty="0" smtClean="0"/>
              <a:t>prescrita </a:t>
            </a:r>
          </a:p>
          <a:p>
            <a:pPr algn="just"/>
            <a:endParaRPr lang="es-ES" sz="3600" dirty="0"/>
          </a:p>
          <a:p>
            <a:pPr algn="just"/>
            <a:r>
              <a:rPr lang="es-ES" sz="3600" dirty="0" smtClean="0"/>
              <a:t>El </a:t>
            </a:r>
            <a:r>
              <a:rPr lang="es-ES" sz="3600" dirty="0"/>
              <a:t>conjunto  </a:t>
            </a:r>
            <a:r>
              <a:rPr lang="es-ES" sz="3600" dirty="0" smtClean="0"/>
              <a:t>      representa </a:t>
            </a:r>
            <a:r>
              <a:rPr lang="es-ES" sz="3600" dirty="0"/>
              <a:t>un polígono de parámetros en el espacio cuya ubicación es uno de los principales objetivos del filtro </a:t>
            </a:r>
            <a:r>
              <a:rPr lang="es-ES" sz="3600" dirty="0" smtClean="0"/>
              <a:t>SM.</a:t>
            </a:r>
          </a:p>
        </p:txBody>
      </p:sp>
      <p:pic>
        <p:nvPicPr>
          <p:cNvPr id="200710" name="Picture 6"/>
          <p:cNvPicPr>
            <a:picLocks noChangeAspect="1" noChangeArrowheads="1"/>
          </p:cNvPicPr>
          <p:nvPr/>
        </p:nvPicPr>
        <p:blipFill>
          <a:blip r:embed="rId3"/>
          <a:srcRect/>
          <a:stretch>
            <a:fillRect/>
          </a:stretch>
        </p:blipFill>
        <p:spPr bwMode="auto">
          <a:xfrm>
            <a:off x="8001024" y="2428868"/>
            <a:ext cx="366714" cy="409857"/>
          </a:xfrm>
          <a:prstGeom prst="rect">
            <a:avLst/>
          </a:prstGeom>
          <a:noFill/>
          <a:ln w="9525">
            <a:noFill/>
            <a:miter lim="800000"/>
            <a:headEnd/>
            <a:tailEnd/>
          </a:ln>
          <a:effectLst/>
        </p:spPr>
      </p:pic>
      <p:pic>
        <p:nvPicPr>
          <p:cNvPr id="200712" name="Picture 8"/>
          <p:cNvPicPr>
            <a:picLocks noChangeAspect="1" noChangeArrowheads="1"/>
          </p:cNvPicPr>
          <p:nvPr/>
        </p:nvPicPr>
        <p:blipFill>
          <a:blip r:embed="rId4"/>
          <a:srcRect/>
          <a:stretch>
            <a:fillRect/>
          </a:stretch>
        </p:blipFill>
        <p:spPr bwMode="auto">
          <a:xfrm>
            <a:off x="3214678" y="3643314"/>
            <a:ext cx="685803" cy="476252"/>
          </a:xfrm>
          <a:prstGeom prst="rect">
            <a:avLst/>
          </a:prstGeom>
          <a:noFill/>
          <a:ln w="9525">
            <a:noFill/>
            <a:miter lim="800000"/>
            <a:headEnd/>
            <a:tailEnd/>
          </a:ln>
          <a:effectLst/>
        </p:spPr>
      </p:pic>
      <p:pic>
        <p:nvPicPr>
          <p:cNvPr id="200713" name="Picture 9"/>
          <p:cNvPicPr>
            <a:picLocks noChangeAspect="1" noChangeArrowheads="1"/>
          </p:cNvPicPr>
          <p:nvPr/>
        </p:nvPicPr>
        <p:blipFill>
          <a:blip r:embed="rId5"/>
          <a:srcRect/>
          <a:stretch>
            <a:fillRect/>
          </a:stretch>
        </p:blipFill>
        <p:spPr bwMode="auto">
          <a:xfrm>
            <a:off x="7286644" y="714356"/>
            <a:ext cx="785818" cy="440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2643206"/>
          </a:xfrm>
        </p:spPr>
        <p:txBody>
          <a:bodyPr>
            <a:normAutofit/>
          </a:bodyPr>
          <a:lstStyle/>
          <a:p>
            <a:pPr algn="just"/>
            <a:r>
              <a:rPr lang="es-ES" sz="2700" dirty="0" smtClean="0"/>
              <a:t>Si el conjunto se encuentra contenido en H(k) no es necesario actualizar los coeficientes de adaptación del filtro, porque el conjunto de miembros actual está totalmente dentro del conjunto de restricción.</a:t>
            </a:r>
            <a:r>
              <a:rPr lang="es-EC" dirty="0" smtClean="0"/>
              <a:t/>
            </a:r>
            <a:br>
              <a:rPr lang="es-EC" dirty="0" smtClean="0"/>
            </a:br>
            <a:endParaRPr lang="es-EC" dirty="0"/>
          </a:p>
        </p:txBody>
      </p:sp>
      <p:pic>
        <p:nvPicPr>
          <p:cNvPr id="210946" name="Picture 2"/>
          <p:cNvPicPr>
            <a:picLocks noGrp="1" noChangeAspect="1" noChangeArrowheads="1"/>
          </p:cNvPicPr>
          <p:nvPr>
            <p:ph idx="1"/>
          </p:nvPr>
        </p:nvPicPr>
        <p:blipFill>
          <a:blip r:embed="rId3"/>
          <a:srcRect l="34914" t="27780" r="30477" b="29603"/>
          <a:stretch>
            <a:fillRect/>
          </a:stretch>
        </p:blipFill>
        <p:spPr bwMode="auto">
          <a:xfrm>
            <a:off x="1500166" y="2214554"/>
            <a:ext cx="5778540" cy="4000528"/>
          </a:xfrm>
          <a:prstGeom prst="rect">
            <a:avLst/>
          </a:prstGeom>
          <a:noFill/>
          <a:ln w="9525">
            <a:noFill/>
            <a:miter lim="800000"/>
            <a:headEnd/>
            <a:tailEnd/>
          </a:ln>
          <a:effectLst/>
        </p:spPr>
      </p:pic>
      <p:sp>
        <p:nvSpPr>
          <p:cNvPr id="5" name="4 Flecha derecha">
            <a:hlinkClick r:id="rId4" action="ppaction://hlinksldjump"/>
          </p:cNvPr>
          <p:cNvSpPr/>
          <p:nvPr/>
        </p:nvSpPr>
        <p:spPr>
          <a:xfrm>
            <a:off x="8286776" y="6215082"/>
            <a:ext cx="57150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EC" dirty="0" smtClean="0"/>
              <a:t>Algoritmo Set Membership </a:t>
            </a:r>
            <a:r>
              <a:rPr lang="es-EC" dirty="0" err="1" smtClean="0"/>
              <a:t>Affine</a:t>
            </a:r>
            <a:r>
              <a:rPr lang="es-EC" dirty="0" smtClean="0"/>
              <a:t> Projection</a:t>
            </a:r>
            <a:endParaRPr lang="es-EC" dirty="0"/>
          </a:p>
        </p:txBody>
      </p:sp>
      <p:sp>
        <p:nvSpPr>
          <p:cNvPr id="3" name="2 Marcador de contenido"/>
          <p:cNvSpPr>
            <a:spLocks noGrp="1"/>
          </p:cNvSpPr>
          <p:nvPr>
            <p:ph idx="1"/>
          </p:nvPr>
        </p:nvSpPr>
        <p:spPr/>
        <p:txBody>
          <a:bodyPr/>
          <a:lstStyle/>
          <a:p>
            <a:pPr algn="just"/>
            <a:r>
              <a:rPr lang="es-ES" dirty="0"/>
              <a:t>La función objetivo que debe reducirse al mínimo en el algoritmo SMAP es </a:t>
            </a:r>
            <a:r>
              <a:rPr lang="es-ES" dirty="0" smtClean="0"/>
              <a:t>       , </a:t>
            </a:r>
            <a:r>
              <a:rPr lang="es-ES" dirty="0"/>
              <a:t>para lo cual se debe realizar una actualización de </a:t>
            </a:r>
            <a:r>
              <a:rPr lang="es-ES" dirty="0" smtClean="0"/>
              <a:t>coeficientes siempre </a:t>
            </a:r>
            <a:r>
              <a:rPr lang="es-ES" dirty="0"/>
              <a:t>que  </a:t>
            </a:r>
            <a:r>
              <a:rPr lang="es-ES" dirty="0" smtClean="0"/>
              <a:t>                de </a:t>
            </a:r>
            <a:r>
              <a:rPr lang="es-ES" dirty="0"/>
              <a:t>tal forma que</a:t>
            </a:r>
            <a:r>
              <a:rPr lang="es-ES" dirty="0" smtClean="0"/>
              <a:t>:</a:t>
            </a:r>
            <a:endParaRPr lang="es-EC" dirty="0"/>
          </a:p>
          <a:p>
            <a:endParaRPr lang="es-EC" dirty="0"/>
          </a:p>
        </p:txBody>
      </p:sp>
      <p:pic>
        <p:nvPicPr>
          <p:cNvPr id="211971" name="Picture 3"/>
          <p:cNvPicPr>
            <a:picLocks noChangeAspect="1" noChangeArrowheads="1"/>
          </p:cNvPicPr>
          <p:nvPr/>
        </p:nvPicPr>
        <p:blipFill>
          <a:blip r:embed="rId3"/>
          <a:srcRect/>
          <a:stretch>
            <a:fillRect/>
          </a:stretch>
        </p:blipFill>
        <p:spPr bwMode="auto">
          <a:xfrm>
            <a:off x="6572264" y="2143116"/>
            <a:ext cx="571504" cy="487459"/>
          </a:xfrm>
          <a:prstGeom prst="rect">
            <a:avLst/>
          </a:prstGeom>
          <a:noFill/>
          <a:ln w="9525">
            <a:noFill/>
            <a:miter lim="800000"/>
            <a:headEnd/>
            <a:tailEnd/>
          </a:ln>
          <a:effectLst/>
        </p:spPr>
      </p:pic>
      <p:pic>
        <p:nvPicPr>
          <p:cNvPr id="211972" name="Picture 4"/>
          <p:cNvPicPr>
            <a:picLocks noChangeAspect="1" noChangeArrowheads="1"/>
          </p:cNvPicPr>
          <p:nvPr/>
        </p:nvPicPr>
        <p:blipFill>
          <a:blip r:embed="rId4"/>
          <a:srcRect/>
          <a:stretch>
            <a:fillRect/>
          </a:stretch>
        </p:blipFill>
        <p:spPr bwMode="auto">
          <a:xfrm>
            <a:off x="5429256" y="3071810"/>
            <a:ext cx="1882473" cy="695328"/>
          </a:xfrm>
          <a:prstGeom prst="rect">
            <a:avLst/>
          </a:prstGeom>
          <a:noFill/>
          <a:ln w="9525">
            <a:noFill/>
            <a:miter lim="800000"/>
            <a:headEnd/>
            <a:tailEnd/>
          </a:ln>
          <a:effectLst/>
        </p:spPr>
      </p:pic>
      <p:pic>
        <p:nvPicPr>
          <p:cNvPr id="211973" name="Picture 5"/>
          <p:cNvPicPr>
            <a:picLocks noChangeAspect="1" noChangeArrowheads="1"/>
          </p:cNvPicPr>
          <p:nvPr/>
        </p:nvPicPr>
        <p:blipFill>
          <a:blip r:embed="rId5"/>
          <a:srcRect/>
          <a:stretch>
            <a:fillRect/>
          </a:stretch>
        </p:blipFill>
        <p:spPr bwMode="auto">
          <a:xfrm>
            <a:off x="785786" y="4208499"/>
            <a:ext cx="3929090" cy="2649501"/>
          </a:xfrm>
          <a:prstGeom prst="rect">
            <a:avLst/>
          </a:prstGeom>
          <a:noFill/>
          <a:ln w="9525">
            <a:noFill/>
            <a:miter lim="800000"/>
            <a:headEnd/>
            <a:tailEnd/>
          </a:ln>
          <a:effectLst/>
        </p:spPr>
      </p:pic>
      <p:sp>
        <p:nvSpPr>
          <p:cNvPr id="8" name="7 CuadroTexto"/>
          <p:cNvSpPr txBox="1"/>
          <p:nvPr/>
        </p:nvSpPr>
        <p:spPr>
          <a:xfrm>
            <a:off x="5286380" y="5000636"/>
            <a:ext cx="3214710" cy="646331"/>
          </a:xfrm>
          <a:prstGeom prst="rect">
            <a:avLst/>
          </a:prstGeom>
          <a:noFill/>
        </p:spPr>
        <p:txBody>
          <a:bodyPr wrap="square" rtlCol="0">
            <a:spAutoFit/>
          </a:bodyPr>
          <a:lstStyle/>
          <a:p>
            <a:pPr algn="just"/>
            <a:r>
              <a:rPr lang="es-ES" dirty="0" smtClean="0"/>
              <a:t>Representa </a:t>
            </a:r>
            <a:r>
              <a:rPr lang="es-ES" dirty="0"/>
              <a:t>la intersección del conjunto de la </a:t>
            </a:r>
            <a:r>
              <a:rPr lang="es-ES" dirty="0" smtClean="0"/>
              <a:t>última restricción </a:t>
            </a:r>
            <a:endParaRPr lang="es-EC" dirty="0"/>
          </a:p>
        </p:txBody>
      </p:sp>
      <p:pic>
        <p:nvPicPr>
          <p:cNvPr id="9" name="Picture 4"/>
          <p:cNvPicPr>
            <a:picLocks noChangeAspect="1" noChangeArrowheads="1"/>
          </p:cNvPicPr>
          <p:nvPr/>
        </p:nvPicPr>
        <p:blipFill>
          <a:blip r:embed="rId4"/>
          <a:srcRect l="45539"/>
          <a:stretch>
            <a:fillRect/>
          </a:stretch>
        </p:blipFill>
        <p:spPr bwMode="auto">
          <a:xfrm>
            <a:off x="6500826" y="4286256"/>
            <a:ext cx="1025217" cy="6953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2995" name="Picture 3"/>
          <p:cNvPicPr>
            <a:picLocks noChangeAspect="1" noChangeArrowheads="1"/>
          </p:cNvPicPr>
          <p:nvPr/>
        </p:nvPicPr>
        <p:blipFill>
          <a:blip r:embed="rId3"/>
          <a:srcRect/>
          <a:stretch>
            <a:fillRect/>
          </a:stretch>
        </p:blipFill>
        <p:spPr bwMode="auto">
          <a:xfrm>
            <a:off x="642910" y="928670"/>
            <a:ext cx="8008404" cy="4857784"/>
          </a:xfrm>
          <a:prstGeom prst="rect">
            <a:avLst/>
          </a:prstGeom>
          <a:noFill/>
          <a:ln w="9525">
            <a:noFill/>
            <a:miter lim="800000"/>
            <a:headEnd/>
            <a:tailEnd/>
          </a:ln>
          <a:effectLst/>
        </p:spPr>
      </p:pic>
      <p:sp>
        <p:nvSpPr>
          <p:cNvPr id="6" name="5 Flecha derecha">
            <a:hlinkClick r:id="rId4" action="ppaction://hlinksldjump"/>
          </p:cNvPr>
          <p:cNvSpPr/>
          <p:nvPr/>
        </p:nvSpPr>
        <p:spPr>
          <a:xfrm>
            <a:off x="8286776" y="6215082"/>
            <a:ext cx="57150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5804" y="2500314"/>
            <a:ext cx="8229600" cy="1143000"/>
          </a:xfrm>
        </p:spPr>
        <p:txBody>
          <a:bodyPr>
            <a:normAutofit fontScale="90000"/>
          </a:bodyPr>
          <a:lstStyle/>
          <a:p>
            <a:r>
              <a:rPr lang="es-EC" dirty="0" smtClean="0"/>
              <a:t>SIMPLIFIED SET MEMBERSHIP AFFINE PROJECTION</a:t>
            </a:r>
            <a:endParaRPr lang="es-EC"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C" dirty="0"/>
              <a:t>Í</a:t>
            </a:r>
            <a:r>
              <a:rPr lang="es-EC" dirty="0" smtClean="0"/>
              <a:t>NDICE</a:t>
            </a:r>
            <a:endParaRPr lang="es-EC" dirty="0"/>
          </a:p>
        </p:txBody>
      </p:sp>
      <p:sp>
        <p:nvSpPr>
          <p:cNvPr id="3" name="2 Marcador de contenido"/>
          <p:cNvSpPr>
            <a:spLocks noGrp="1"/>
          </p:cNvSpPr>
          <p:nvPr>
            <p:ph idx="1"/>
          </p:nvPr>
        </p:nvSpPr>
        <p:spPr/>
        <p:txBody>
          <a:bodyPr>
            <a:normAutofit fontScale="62500" lnSpcReduction="20000"/>
          </a:bodyPr>
          <a:lstStyle/>
          <a:p>
            <a:r>
              <a:rPr lang="es-EC" dirty="0" smtClean="0">
                <a:hlinkClick r:id="rId3" action="ppaction://hlinksldjump"/>
              </a:rPr>
              <a:t>Filtros Adaptativo</a:t>
            </a:r>
            <a:r>
              <a:rPr lang="es-EC" dirty="0" smtClean="0"/>
              <a:t>s</a:t>
            </a:r>
          </a:p>
          <a:p>
            <a:r>
              <a:rPr lang="es-EC" dirty="0" smtClean="0">
                <a:hlinkClick r:id="rId4" action="ppaction://hlinksldjump"/>
              </a:rPr>
              <a:t>Filtro de </a:t>
            </a:r>
            <a:r>
              <a:rPr lang="es-EC" i="1" dirty="0" err="1" smtClean="0">
                <a:hlinkClick r:id="rId4" action="ppaction://hlinksldjump"/>
              </a:rPr>
              <a:t>Wiener</a:t>
            </a:r>
            <a:endParaRPr lang="es-EC" i="1" dirty="0" smtClean="0"/>
          </a:p>
          <a:p>
            <a:r>
              <a:rPr lang="es-EC" dirty="0" smtClean="0">
                <a:hlinkClick r:id="rId5" action="ppaction://hlinksldjump"/>
              </a:rPr>
              <a:t>Algoritmo LMS</a:t>
            </a:r>
            <a:endParaRPr lang="es-EC" dirty="0" smtClean="0"/>
          </a:p>
          <a:p>
            <a:r>
              <a:rPr lang="es-EC" dirty="0" smtClean="0">
                <a:hlinkClick r:id="rId6" action="ppaction://hlinksldjump"/>
              </a:rPr>
              <a:t>Algoritmo RLS</a:t>
            </a:r>
            <a:endParaRPr lang="es-EC" dirty="0" smtClean="0"/>
          </a:p>
          <a:p>
            <a:r>
              <a:rPr lang="es-EC" dirty="0" smtClean="0">
                <a:hlinkClick r:id="rId7" action="ppaction://hlinksldjump"/>
              </a:rPr>
              <a:t>Algoritmos </a:t>
            </a:r>
            <a:r>
              <a:rPr lang="es-EC" i="1" dirty="0" err="1" smtClean="0">
                <a:hlinkClick r:id="rId7" action="ppaction://hlinksldjump"/>
              </a:rPr>
              <a:t>Affine</a:t>
            </a:r>
            <a:r>
              <a:rPr lang="es-EC" i="1" dirty="0" smtClean="0">
                <a:hlinkClick r:id="rId7" action="ppaction://hlinksldjump"/>
              </a:rPr>
              <a:t> Projection</a:t>
            </a:r>
            <a:endParaRPr lang="es-EC" i="1" dirty="0" smtClean="0"/>
          </a:p>
          <a:p>
            <a:r>
              <a:rPr lang="es-EC" dirty="0" smtClean="0">
                <a:hlinkClick r:id="rId6" action="ppaction://hlinksldjump"/>
              </a:rPr>
              <a:t>Filtro </a:t>
            </a:r>
            <a:r>
              <a:rPr lang="es-EC" i="1" dirty="0" smtClean="0">
                <a:hlinkClick r:id="rId6" action="ppaction://hlinksldjump"/>
              </a:rPr>
              <a:t>Set-Membership</a:t>
            </a:r>
            <a:endParaRPr lang="es-EC" i="1" dirty="0" smtClean="0"/>
          </a:p>
          <a:p>
            <a:r>
              <a:rPr lang="es-EC" dirty="0" smtClean="0">
                <a:hlinkClick r:id="rId8" action="ppaction://hlinksldjump"/>
              </a:rPr>
              <a:t>Algoritmo </a:t>
            </a:r>
            <a:r>
              <a:rPr lang="es-EC" i="1" dirty="0" smtClean="0">
                <a:hlinkClick r:id="rId8" action="ppaction://hlinksldjump"/>
              </a:rPr>
              <a:t>Set-Membership </a:t>
            </a:r>
            <a:r>
              <a:rPr lang="es-EC" i="1" dirty="0" err="1" smtClean="0">
                <a:hlinkClick r:id="rId8" action="ppaction://hlinksldjump"/>
              </a:rPr>
              <a:t>Affine</a:t>
            </a:r>
            <a:r>
              <a:rPr lang="es-EC" i="1" dirty="0" smtClean="0">
                <a:hlinkClick r:id="rId8" action="ppaction://hlinksldjump"/>
              </a:rPr>
              <a:t> Projection</a:t>
            </a:r>
            <a:endParaRPr lang="es-EC" i="1" dirty="0" smtClean="0"/>
          </a:p>
          <a:p>
            <a:r>
              <a:rPr lang="es-EC" i="1" dirty="0" err="1" smtClean="0">
                <a:hlinkClick r:id="rId7" action="ppaction://hlinksldjump"/>
              </a:rPr>
              <a:t>Simplified</a:t>
            </a:r>
            <a:r>
              <a:rPr lang="es-EC" i="1" dirty="0" smtClean="0">
                <a:hlinkClick r:id="rId7" action="ppaction://hlinksldjump"/>
              </a:rPr>
              <a:t> Set Membership </a:t>
            </a:r>
            <a:r>
              <a:rPr lang="es-EC" i="1" dirty="0" err="1" smtClean="0">
                <a:hlinkClick r:id="rId7" action="ppaction://hlinksldjump"/>
              </a:rPr>
              <a:t>Affine</a:t>
            </a:r>
            <a:r>
              <a:rPr lang="es-EC" i="1" dirty="0" smtClean="0">
                <a:hlinkClick r:id="rId7" action="ppaction://hlinksldjump"/>
              </a:rPr>
              <a:t> Projection</a:t>
            </a:r>
            <a:endParaRPr lang="es-EC" i="1" dirty="0" smtClean="0"/>
          </a:p>
          <a:p>
            <a:r>
              <a:rPr lang="es-EC" i="1" dirty="0" err="1" smtClean="0">
                <a:hlinkClick r:id="rId9" action="ppaction://hlinksldjump"/>
              </a:rPr>
              <a:t>Robust</a:t>
            </a:r>
            <a:r>
              <a:rPr lang="es-EC" i="1" dirty="0" smtClean="0">
                <a:hlinkClick r:id="rId9" action="ppaction://hlinksldjump"/>
              </a:rPr>
              <a:t> Set Membership </a:t>
            </a:r>
            <a:r>
              <a:rPr lang="es-EC" i="1" dirty="0" err="1" smtClean="0">
                <a:hlinkClick r:id="rId9" action="ppaction://hlinksldjump"/>
              </a:rPr>
              <a:t>Affine</a:t>
            </a:r>
            <a:r>
              <a:rPr lang="es-EC" i="1" dirty="0" smtClean="0">
                <a:hlinkClick r:id="rId9" action="ppaction://hlinksldjump"/>
              </a:rPr>
              <a:t> Projection</a:t>
            </a:r>
            <a:endParaRPr lang="es-EC" i="1" dirty="0" smtClean="0"/>
          </a:p>
          <a:p>
            <a:r>
              <a:rPr lang="es-EC" dirty="0" smtClean="0">
                <a:hlinkClick r:id="rId10" action="ppaction://hlinksldjump"/>
              </a:rPr>
              <a:t>Diseño del cancelador de eco acústico</a:t>
            </a:r>
            <a:endParaRPr lang="es-EC" dirty="0" smtClean="0"/>
          </a:p>
          <a:p>
            <a:r>
              <a:rPr lang="es-EC" dirty="0" smtClean="0">
                <a:hlinkClick r:id="rId11" action="ppaction://hlinksldjump"/>
              </a:rPr>
              <a:t>Análisis y Simulación del algoritmo RSMAP</a:t>
            </a:r>
            <a:endParaRPr lang="es-EC" dirty="0" smtClean="0"/>
          </a:p>
          <a:p>
            <a:r>
              <a:rPr lang="es-EC" dirty="0" smtClean="0">
                <a:hlinkClick r:id="rId12" action="ppaction://hlinksldjump"/>
              </a:rPr>
              <a:t>Estabilidad del algoritmo RSMAP</a:t>
            </a:r>
            <a:endParaRPr lang="es-EC" dirty="0" smtClean="0"/>
          </a:p>
          <a:p>
            <a:r>
              <a:rPr lang="es-EC" dirty="0" smtClean="0">
                <a:hlinkClick r:id="rId13" action="ppaction://hlinksldjump"/>
              </a:rPr>
              <a:t>Conclusiones</a:t>
            </a:r>
            <a:endParaRPr lang="es-EC" dirty="0" smtClean="0"/>
          </a:p>
          <a:p>
            <a:r>
              <a:rPr lang="es-EC" dirty="0" smtClean="0">
                <a:hlinkClick r:id="rId14" action="ppaction://hlinksldjump"/>
              </a:rPr>
              <a:t>Recomendaciones</a:t>
            </a:r>
            <a:endParaRPr lang="es-EC" dirty="0" smtClean="0"/>
          </a:p>
          <a:p>
            <a:endParaRPr lang="es-EC" dirty="0" smtClean="0"/>
          </a:p>
          <a:p>
            <a:endParaRPr lang="es-EC" dirty="0" smtClean="0"/>
          </a:p>
          <a:p>
            <a:pPr>
              <a:buNone/>
            </a:pPr>
            <a:endParaRPr lang="es-EC"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3"/>
            <a:ext cx="8229600" cy="1785950"/>
          </a:xfrm>
        </p:spPr>
        <p:txBody>
          <a:bodyPr>
            <a:normAutofit/>
          </a:bodyPr>
          <a:lstStyle/>
          <a:p>
            <a:pPr lvl="1" algn="just">
              <a:buNone/>
            </a:pPr>
            <a:r>
              <a:rPr lang="es-ES" dirty="0" smtClean="0"/>
              <a:t>	Con el fin de lograr un buen equilibrio entre la velocidad de convergencia y el esfuerzo computacional, el límite de error se elige como:</a:t>
            </a:r>
          </a:p>
          <a:p>
            <a:endParaRPr lang="es-ES" dirty="0"/>
          </a:p>
          <a:p>
            <a:endParaRPr lang="es-EC" dirty="0"/>
          </a:p>
        </p:txBody>
      </p:sp>
      <p:sp>
        <p:nvSpPr>
          <p:cNvPr id="5" name="2 Marcador de contenido"/>
          <p:cNvSpPr txBox="1">
            <a:spLocks/>
          </p:cNvSpPr>
          <p:nvPr/>
        </p:nvSpPr>
        <p:spPr>
          <a:xfrm>
            <a:off x="500034" y="3214686"/>
            <a:ext cx="8229600" cy="2857520"/>
          </a:xfrm>
          <a:prstGeom prst="rect">
            <a:avLst/>
          </a:prstGeom>
        </p:spPr>
        <p:txBody>
          <a:bodyPr vert="horz" lIns="91440" tIns="45720" rIns="91440" bIns="45720" rtlCol="0">
            <a:normAutofit/>
          </a:bodyPr>
          <a:lstStyle/>
          <a:p>
            <a:pPr marL="742950" lvl="1" indent="-285750" algn="just">
              <a:spcBef>
                <a:spcPct val="20000"/>
              </a:spcBef>
            </a:pPr>
            <a:r>
              <a:rPr lang="es-ES" sz="3600" dirty="0"/>
              <a:t>	</a:t>
            </a:r>
            <a:r>
              <a:rPr lang="es-ES" sz="2800" dirty="0" smtClean="0"/>
              <a:t>Además el </a:t>
            </a:r>
            <a:r>
              <a:rPr lang="es-ES" sz="2800" dirty="0"/>
              <a:t>rendimiento del algoritmo SSMAP se ve afectado por los valores extremos en las muestras de la señal de error que puede ser provocada por la interferencia de ruido impulsivo. </a:t>
            </a:r>
            <a:endParaRPr lang="es-EC" sz="2800" dirty="0"/>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C"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45409" name="Picture 1"/>
          <p:cNvPicPr>
            <a:picLocks noChangeAspect="1" noChangeArrowheads="1"/>
          </p:cNvPicPr>
          <p:nvPr/>
        </p:nvPicPr>
        <p:blipFill>
          <a:blip r:embed="rId3"/>
          <a:srcRect/>
          <a:stretch>
            <a:fillRect/>
          </a:stretch>
        </p:blipFill>
        <p:spPr bwMode="auto">
          <a:xfrm>
            <a:off x="1357290" y="2500306"/>
            <a:ext cx="714380" cy="604475"/>
          </a:xfrm>
          <a:prstGeom prst="rect">
            <a:avLst/>
          </a:prstGeom>
          <a:noFill/>
          <a:ln w="9525">
            <a:noFill/>
            <a:miter lim="800000"/>
            <a:headEnd/>
            <a:tailEnd/>
          </a:ln>
          <a:effectLst/>
        </p:spPr>
      </p:pic>
      <p:cxnSp>
        <p:nvCxnSpPr>
          <p:cNvPr id="8" name="7 Conector recto de flecha"/>
          <p:cNvCxnSpPr/>
          <p:nvPr/>
        </p:nvCxnSpPr>
        <p:spPr>
          <a:xfrm>
            <a:off x="2285984" y="2786058"/>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45410" name="Picture 2"/>
          <p:cNvPicPr>
            <a:picLocks noChangeAspect="1" noChangeArrowheads="1"/>
          </p:cNvPicPr>
          <p:nvPr/>
        </p:nvPicPr>
        <p:blipFill>
          <a:blip r:embed="rId4"/>
          <a:srcRect/>
          <a:stretch>
            <a:fillRect/>
          </a:stretch>
        </p:blipFill>
        <p:spPr bwMode="auto">
          <a:xfrm>
            <a:off x="4143372" y="2539001"/>
            <a:ext cx="500066" cy="604247"/>
          </a:xfrm>
          <a:prstGeom prst="rect">
            <a:avLst/>
          </a:prstGeom>
          <a:noFill/>
          <a:ln w="9525">
            <a:noFill/>
            <a:miter lim="800000"/>
            <a:headEnd/>
            <a:tailEnd/>
          </a:ln>
          <a:effectLst/>
        </p:spPr>
      </p:pic>
      <p:sp>
        <p:nvSpPr>
          <p:cNvPr id="10" name="2 Marcador de contenido"/>
          <p:cNvSpPr txBox="1">
            <a:spLocks/>
          </p:cNvSpPr>
          <p:nvPr/>
        </p:nvSpPr>
        <p:spPr>
          <a:xfrm>
            <a:off x="2428860" y="2652707"/>
            <a:ext cx="5357850" cy="633417"/>
          </a:xfrm>
          <a:prstGeom prst="rect">
            <a:avLst/>
          </a:prstGeom>
        </p:spPr>
        <p:txBody>
          <a:bodyPr vert="horz" lIns="91440" tIns="45720" rIns="91440" bIns="45720" rtlCol="0">
            <a:normAutofit fontScale="77500" lnSpcReduction="20000"/>
          </a:bodyPr>
          <a:lstStyle/>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2800" b="0" i="0" u="none" strike="noStrike" kern="1200" cap="none" spc="0" normalizeH="0" baseline="0" noProof="0" dirty="0" smtClean="0">
                <a:ln>
                  <a:noFill/>
                </a:ln>
                <a:solidFill>
                  <a:schemeClr val="tx1"/>
                </a:solidFill>
                <a:effectLst/>
                <a:uLnTx/>
                <a:uFillTx/>
                <a:latin typeface="+mn-lt"/>
                <a:ea typeface="+mn-ea"/>
                <a:cs typeface="+mn-cs"/>
              </a:rPr>
              <a:t>	Donde</a:t>
            </a:r>
            <a:r>
              <a:rPr kumimoji="0" lang="es-ES" sz="2800" b="0" i="0" u="none" strike="noStrike" kern="1200" cap="none" spc="0" normalizeH="0" noProof="0" dirty="0" smtClean="0">
                <a:ln>
                  <a:noFill/>
                </a:ln>
                <a:solidFill>
                  <a:schemeClr val="tx1"/>
                </a:solidFill>
                <a:effectLst/>
                <a:uLnTx/>
                <a:uFillTx/>
                <a:latin typeface="+mn-lt"/>
                <a:ea typeface="+mn-ea"/>
                <a:cs typeface="+mn-cs"/>
              </a:rPr>
              <a:t>           es la varianza del ruido.</a:t>
            </a:r>
            <a:endParaRPr kumimoji="0" lang="es-E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C"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p:cNvPicPr>
            <a:picLocks noGrp="1" noChangeAspect="1" noChangeArrowheads="1"/>
          </p:cNvPicPr>
          <p:nvPr>
            <p:ph idx="1"/>
          </p:nvPr>
        </p:nvPicPr>
        <p:blipFill>
          <a:blip r:embed="rId3"/>
          <a:srcRect/>
          <a:stretch>
            <a:fillRect/>
          </a:stretch>
        </p:blipFill>
        <p:spPr bwMode="auto">
          <a:xfrm>
            <a:off x="647505" y="1857364"/>
            <a:ext cx="8067899" cy="4857784"/>
          </a:xfrm>
          <a:prstGeom prst="rect">
            <a:avLst/>
          </a:prstGeom>
          <a:noFill/>
          <a:ln w="9525">
            <a:noFill/>
            <a:miter lim="800000"/>
            <a:headEnd/>
            <a:tailEnd/>
          </a:ln>
          <a:effectLst/>
        </p:spPr>
      </p:pic>
      <p:sp>
        <p:nvSpPr>
          <p:cNvPr id="5" name="4 Flecha derecha">
            <a:hlinkClick r:id="rId4" action="ppaction://hlinksldjump"/>
          </p:cNvPr>
          <p:cNvSpPr/>
          <p:nvPr/>
        </p:nvSpPr>
        <p:spPr>
          <a:xfrm>
            <a:off x="7929586" y="6215082"/>
            <a:ext cx="57150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2 Marcador de contenido"/>
          <p:cNvSpPr txBox="1">
            <a:spLocks/>
          </p:cNvSpPr>
          <p:nvPr/>
        </p:nvSpPr>
        <p:spPr>
          <a:xfrm>
            <a:off x="428596" y="142852"/>
            <a:ext cx="8229600" cy="1785950"/>
          </a:xfrm>
          <a:prstGeom prst="rect">
            <a:avLst/>
          </a:prstGeom>
        </p:spPr>
        <p:txBody>
          <a:bodyPr vert="horz" lIns="91440" tIns="45720" rIns="91440" bIns="45720" rtlCol="0">
            <a:normAutofit lnSpcReduction="10000"/>
          </a:bodyPr>
          <a:lstStyle/>
          <a:p>
            <a:pPr marL="742950" lvl="1" indent="-285750" algn="just">
              <a:spcBef>
                <a:spcPct val="20000"/>
              </a:spcBef>
            </a:pPr>
            <a:r>
              <a:rPr kumimoji="0" lang="es-ES" sz="2800" b="0" i="0" u="none" strike="noStrike" kern="1200" cap="none" spc="0" normalizeH="0" baseline="0" noProof="0" dirty="0" smtClean="0">
                <a:ln>
                  <a:noFill/>
                </a:ln>
                <a:solidFill>
                  <a:schemeClr val="tx1"/>
                </a:solidFill>
                <a:effectLst/>
                <a:uLnTx/>
                <a:uFillTx/>
                <a:latin typeface="+mn-lt"/>
                <a:ea typeface="+mn-ea"/>
                <a:cs typeface="+mn-cs"/>
              </a:rPr>
              <a:t>	</a:t>
            </a:r>
            <a:r>
              <a:rPr lang="es-EC" sz="2800" dirty="0"/>
              <a:t> </a:t>
            </a:r>
            <a:r>
              <a:rPr lang="es-EC" sz="2800" dirty="0" smtClean="0"/>
              <a:t>El algoritmo llevará </a:t>
            </a:r>
            <a:r>
              <a:rPr lang="es-EC" sz="2800" dirty="0"/>
              <a:t>a cabo una actualización si y sólo </a:t>
            </a:r>
            <a:r>
              <a:rPr lang="es-EC" sz="2800" dirty="0" smtClean="0"/>
              <a:t>si                   </a:t>
            </a:r>
            <a:r>
              <a:rPr lang="es-EC" sz="2800" dirty="0"/>
              <a:t>, o </a:t>
            </a:r>
            <a:r>
              <a:rPr lang="es-EC" sz="2800" dirty="0" smtClean="0"/>
              <a:t>             </a:t>
            </a:r>
            <a:r>
              <a:rPr lang="es-EC" sz="2800" b="1" dirty="0" smtClean="0"/>
              <a:t>. </a:t>
            </a:r>
            <a:r>
              <a:rPr lang="es-EC" sz="2800" dirty="0"/>
              <a:t>La descripción paso a paso del algoritmo </a:t>
            </a:r>
            <a:r>
              <a:rPr lang="es-EC" sz="2800" i="1" dirty="0" err="1"/>
              <a:t>Simplified</a:t>
            </a:r>
            <a:r>
              <a:rPr lang="es-EC" sz="2800" dirty="0"/>
              <a:t> SM-AP se presenta en </a:t>
            </a:r>
            <a:r>
              <a:rPr lang="es-EC" sz="2800" dirty="0" smtClean="0"/>
              <a:t>la siguiente tabla:</a:t>
            </a:r>
            <a:endParaRPr lang="es-EC" sz="2800" dirty="0"/>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C"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43363" name="Picture 3"/>
          <p:cNvPicPr>
            <a:picLocks noChangeAspect="1" noChangeArrowheads="1"/>
          </p:cNvPicPr>
          <p:nvPr/>
        </p:nvPicPr>
        <p:blipFill>
          <a:blip r:embed="rId5"/>
          <a:srcRect/>
          <a:stretch>
            <a:fillRect/>
          </a:stretch>
        </p:blipFill>
        <p:spPr bwMode="auto">
          <a:xfrm>
            <a:off x="2285984" y="571480"/>
            <a:ext cx="1500198" cy="398989"/>
          </a:xfrm>
          <a:prstGeom prst="rect">
            <a:avLst/>
          </a:prstGeom>
          <a:noFill/>
          <a:ln w="9525">
            <a:noFill/>
            <a:miter lim="800000"/>
            <a:headEnd/>
            <a:tailEnd/>
          </a:ln>
          <a:effectLst/>
        </p:spPr>
      </p:pic>
      <p:pic>
        <p:nvPicPr>
          <p:cNvPr id="143364" name="Picture 4"/>
          <p:cNvPicPr>
            <a:picLocks noChangeAspect="1" noChangeArrowheads="1"/>
          </p:cNvPicPr>
          <p:nvPr/>
        </p:nvPicPr>
        <p:blipFill>
          <a:blip r:embed="rId6"/>
          <a:srcRect/>
          <a:stretch>
            <a:fillRect/>
          </a:stretch>
        </p:blipFill>
        <p:spPr bwMode="auto">
          <a:xfrm>
            <a:off x="4214809" y="571480"/>
            <a:ext cx="1028707" cy="428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500306"/>
            <a:ext cx="8229600" cy="1143000"/>
          </a:xfrm>
        </p:spPr>
        <p:txBody>
          <a:bodyPr>
            <a:normAutofit fontScale="90000"/>
          </a:bodyPr>
          <a:lstStyle/>
          <a:p>
            <a:r>
              <a:rPr lang="es-EC" dirty="0" smtClean="0"/>
              <a:t>ROBUST SET MEMBERSHIP AFFINE PROJECTION</a:t>
            </a:r>
            <a:endParaRPr lang="es-EC"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a:bodyPr>
          <a:lstStyle/>
          <a:p>
            <a:pPr algn="just"/>
            <a:r>
              <a:rPr lang="es-EC" dirty="0" smtClean="0"/>
              <a:t>El algoritmo RSMAP reduce la complejidad computacional ya que los coeficientes se actualizan solo cuando el error de estimación de salida es mayor que el limite superior de error.</a:t>
            </a:r>
          </a:p>
          <a:p>
            <a:pPr algn="just"/>
            <a:r>
              <a:rPr lang="es-EC" dirty="0" smtClean="0"/>
              <a:t>El algoritmo RSMAP </a:t>
            </a:r>
            <a:r>
              <a:rPr lang="es-ES" dirty="0" smtClean="0"/>
              <a:t>es </a:t>
            </a:r>
            <a:r>
              <a:rPr lang="es-ES" dirty="0"/>
              <a:t>robusto a los valores atípicos en el sentido de que su rendimiento permanece en gran medida insensible a los valores extremos producidos por ruido impulsivo. </a:t>
            </a:r>
            <a:endParaRPr lang="es-EC" dirty="0"/>
          </a:p>
          <a:p>
            <a:endParaRPr lang="es-EC"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285728"/>
            <a:ext cx="8229600" cy="1428760"/>
          </a:xfrm>
        </p:spPr>
        <p:txBody>
          <a:bodyPr/>
          <a:lstStyle/>
          <a:p>
            <a:r>
              <a:rPr lang="es-ES" dirty="0"/>
              <a:t>En el algoritmo RSMAP propuesto, el vector de límite de error </a:t>
            </a:r>
            <a:r>
              <a:rPr lang="es-ES" dirty="0" smtClean="0"/>
              <a:t>es </a:t>
            </a:r>
            <a:r>
              <a:rPr lang="es-ES" dirty="0"/>
              <a:t>escogido como:</a:t>
            </a:r>
            <a:endParaRPr lang="es-EC" dirty="0"/>
          </a:p>
          <a:p>
            <a:endParaRPr lang="es-EC" dirty="0"/>
          </a:p>
        </p:txBody>
      </p:sp>
      <p:pic>
        <p:nvPicPr>
          <p:cNvPr id="77827" name="Picture 3"/>
          <p:cNvPicPr>
            <a:picLocks noChangeAspect="1" noChangeArrowheads="1"/>
          </p:cNvPicPr>
          <p:nvPr/>
        </p:nvPicPr>
        <p:blipFill>
          <a:blip r:embed="rId3"/>
          <a:srcRect/>
          <a:stretch>
            <a:fillRect/>
          </a:stretch>
        </p:blipFill>
        <p:spPr bwMode="auto">
          <a:xfrm>
            <a:off x="785786" y="1500174"/>
            <a:ext cx="3432784" cy="785818"/>
          </a:xfrm>
          <a:prstGeom prst="rect">
            <a:avLst/>
          </a:prstGeom>
          <a:noFill/>
          <a:ln w="9525">
            <a:noFill/>
            <a:miter lim="800000"/>
            <a:headEnd/>
            <a:tailEnd/>
          </a:ln>
          <a:effectLst/>
        </p:spPr>
      </p:pic>
      <p:sp>
        <p:nvSpPr>
          <p:cNvPr id="6" name="2 Marcador de contenido"/>
          <p:cNvSpPr txBox="1">
            <a:spLocks/>
          </p:cNvSpPr>
          <p:nvPr/>
        </p:nvSpPr>
        <p:spPr>
          <a:xfrm>
            <a:off x="500034" y="2428868"/>
            <a:ext cx="8229600" cy="114300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3200" b="0" i="0" u="none" strike="noStrike" kern="1200" cap="none" spc="0" normalizeH="0" baseline="0" noProof="0" dirty="0" smtClean="0">
                <a:ln>
                  <a:noFill/>
                </a:ln>
                <a:solidFill>
                  <a:schemeClr val="tx1"/>
                </a:solidFill>
                <a:effectLst/>
                <a:uLnTx/>
                <a:uFillTx/>
                <a:latin typeface="+mn-lt"/>
                <a:ea typeface="+mn-ea"/>
                <a:cs typeface="+mn-cs"/>
              </a:rPr>
              <a:t>La</a:t>
            </a:r>
            <a:r>
              <a:rPr lang="es-ES" sz="3200" dirty="0"/>
              <a:t> </a:t>
            </a:r>
            <a:r>
              <a:rPr lang="es-ES" sz="3200" dirty="0" smtClean="0"/>
              <a:t>formula de actualización de los coeficientes es</a:t>
            </a:r>
            <a:r>
              <a:rPr kumimoji="0" lang="es-ES"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es-EC"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C"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77828" name="Picture 4"/>
          <p:cNvPicPr>
            <a:picLocks noChangeAspect="1" noChangeArrowheads="1"/>
          </p:cNvPicPr>
          <p:nvPr/>
        </p:nvPicPr>
        <p:blipFill>
          <a:blip r:embed="rId4"/>
          <a:srcRect/>
          <a:stretch>
            <a:fillRect/>
          </a:stretch>
        </p:blipFill>
        <p:spPr bwMode="auto">
          <a:xfrm>
            <a:off x="928662" y="3643314"/>
            <a:ext cx="6600871" cy="571504"/>
          </a:xfrm>
          <a:prstGeom prst="rect">
            <a:avLst/>
          </a:prstGeom>
          <a:noFill/>
          <a:ln w="9525">
            <a:noFill/>
            <a:miter lim="800000"/>
            <a:headEnd/>
            <a:tailEnd/>
          </a:ln>
          <a:effectLst/>
        </p:spPr>
      </p:pic>
      <p:sp>
        <p:nvSpPr>
          <p:cNvPr id="8" name="2 Marcador de contenido"/>
          <p:cNvSpPr txBox="1">
            <a:spLocks/>
          </p:cNvSpPr>
          <p:nvPr/>
        </p:nvSpPr>
        <p:spPr>
          <a:xfrm>
            <a:off x="571472" y="4214818"/>
            <a:ext cx="8229600" cy="114300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C" sz="3200" b="0" i="0" u="none" strike="noStrike" kern="1200" cap="none" spc="0" normalizeH="0" baseline="0" noProof="0" dirty="0" smtClean="0">
                <a:ln>
                  <a:noFill/>
                </a:ln>
                <a:solidFill>
                  <a:schemeClr val="tx1"/>
                </a:solidFill>
                <a:effectLst/>
                <a:uLnTx/>
                <a:uFillTx/>
                <a:latin typeface="+mn-lt"/>
                <a:ea typeface="+mn-ea"/>
                <a:cs typeface="+mn-cs"/>
              </a:rPr>
              <a:t>Donde</a:t>
            </a:r>
            <a:r>
              <a:rPr kumimoji="0" lang="es-EC" sz="3200" b="0" i="0" u="none" strike="noStrike" kern="1200" cap="none" spc="0" normalizeH="0" noProof="0" dirty="0" smtClean="0">
                <a:ln>
                  <a:noFill/>
                </a:ln>
                <a:solidFill>
                  <a:schemeClr val="tx1"/>
                </a:solidFill>
                <a:effectLst/>
                <a:uLnTx/>
                <a:uFillTx/>
                <a:latin typeface="+mn-lt"/>
                <a:ea typeface="+mn-ea"/>
                <a:cs typeface="+mn-cs"/>
              </a:rPr>
              <a:t> </a:t>
            </a:r>
            <a:r>
              <a:rPr kumimoji="0" lang="el-GR" sz="3200" b="0" i="1" u="none" strike="noStrike" kern="1200" cap="none" spc="0" normalizeH="0" noProof="0" dirty="0" smtClean="0">
                <a:ln>
                  <a:noFill/>
                </a:ln>
                <a:solidFill>
                  <a:schemeClr val="tx1"/>
                </a:solidFill>
                <a:effectLst/>
                <a:uLnTx/>
                <a:uFillTx/>
                <a:latin typeface="+mn-lt"/>
                <a:ea typeface="+mn-ea"/>
                <a:cs typeface="+mn-cs"/>
              </a:rPr>
              <a:t>μ</a:t>
            </a:r>
            <a:r>
              <a:rPr kumimoji="0" lang="es-EC" sz="3200" b="0" i="1" u="none" strike="noStrike" kern="1200" cap="none" spc="0" normalizeH="0" noProof="0" dirty="0" smtClean="0">
                <a:ln>
                  <a:noFill/>
                </a:ln>
                <a:solidFill>
                  <a:schemeClr val="tx1"/>
                </a:solidFill>
                <a:effectLst/>
                <a:uLnTx/>
                <a:uFillTx/>
                <a:latin typeface="+mn-lt"/>
                <a:ea typeface="+mn-ea"/>
                <a:cs typeface="+mn-cs"/>
              </a:rPr>
              <a:t>(k) </a:t>
            </a:r>
            <a:r>
              <a:rPr kumimoji="0" lang="es-EC" sz="3200" b="0" i="0" u="none" strike="noStrike" kern="1200" cap="none" spc="0" normalizeH="0" noProof="0" dirty="0" smtClean="0">
                <a:ln>
                  <a:noFill/>
                </a:ln>
                <a:solidFill>
                  <a:schemeClr val="tx1"/>
                </a:solidFill>
                <a:effectLst/>
                <a:uLnTx/>
                <a:uFillTx/>
                <a:latin typeface="+mn-lt"/>
                <a:ea typeface="+mn-ea"/>
                <a:cs typeface="+mn-cs"/>
              </a:rPr>
              <a:t>se encuentra definida como:</a:t>
            </a:r>
            <a:endParaRPr kumimoji="0" lang="es-EC"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77829" name="Picture 5"/>
          <p:cNvPicPr>
            <a:picLocks noChangeAspect="1" noChangeArrowheads="1"/>
          </p:cNvPicPr>
          <p:nvPr/>
        </p:nvPicPr>
        <p:blipFill>
          <a:blip r:embed="rId5"/>
          <a:srcRect/>
          <a:stretch>
            <a:fillRect/>
          </a:stretch>
        </p:blipFill>
        <p:spPr bwMode="auto">
          <a:xfrm>
            <a:off x="928662" y="5143512"/>
            <a:ext cx="3947176" cy="10715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RSMAP CON UMBRAL FIJO</a:t>
            </a:r>
            <a:endParaRPr lang="es-EC" dirty="0"/>
          </a:p>
        </p:txBody>
      </p:sp>
      <p:pic>
        <p:nvPicPr>
          <p:cNvPr id="78871" name="Picture 23"/>
          <p:cNvPicPr>
            <a:picLocks noChangeAspect="1" noChangeArrowheads="1"/>
          </p:cNvPicPr>
          <p:nvPr/>
        </p:nvPicPr>
        <p:blipFill>
          <a:blip r:embed="rId3"/>
          <a:srcRect b="3774"/>
          <a:stretch>
            <a:fillRect/>
          </a:stretch>
        </p:blipFill>
        <p:spPr bwMode="auto">
          <a:xfrm>
            <a:off x="858481" y="1643050"/>
            <a:ext cx="7872656" cy="36433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21" name="Picture 1"/>
          <p:cNvPicPr>
            <a:picLocks noChangeAspect="1" noChangeArrowheads="1"/>
          </p:cNvPicPr>
          <p:nvPr/>
        </p:nvPicPr>
        <p:blipFill>
          <a:blip r:embed="rId3"/>
          <a:srcRect t="2941" b="1471"/>
          <a:stretch>
            <a:fillRect/>
          </a:stretch>
        </p:blipFill>
        <p:spPr bwMode="auto">
          <a:xfrm>
            <a:off x="500034" y="928670"/>
            <a:ext cx="8381012" cy="46434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RSMAP CON UMBRAL VARIABLE</a:t>
            </a:r>
            <a:endParaRPr lang="es-EC" dirty="0"/>
          </a:p>
        </p:txBody>
      </p:sp>
      <p:pic>
        <p:nvPicPr>
          <p:cNvPr id="139266" name="Picture 2"/>
          <p:cNvPicPr>
            <a:picLocks noChangeAspect="1" noChangeArrowheads="1"/>
          </p:cNvPicPr>
          <p:nvPr/>
        </p:nvPicPr>
        <p:blipFill>
          <a:blip r:embed="rId3"/>
          <a:srcRect b="3279"/>
          <a:stretch>
            <a:fillRect/>
          </a:stretch>
        </p:blipFill>
        <p:spPr bwMode="auto">
          <a:xfrm>
            <a:off x="1000100" y="1428736"/>
            <a:ext cx="7417733" cy="42148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3" name="Picture 1"/>
          <p:cNvPicPr>
            <a:picLocks noChangeAspect="1" noChangeArrowheads="1"/>
          </p:cNvPicPr>
          <p:nvPr/>
        </p:nvPicPr>
        <p:blipFill>
          <a:blip r:embed="rId3"/>
          <a:srcRect t="1248"/>
          <a:stretch>
            <a:fillRect/>
          </a:stretch>
        </p:blipFill>
        <p:spPr bwMode="auto">
          <a:xfrm>
            <a:off x="1142976" y="714356"/>
            <a:ext cx="7072362" cy="5653086"/>
          </a:xfrm>
          <a:prstGeom prst="rect">
            <a:avLst/>
          </a:prstGeom>
          <a:noFill/>
          <a:ln w="9525">
            <a:noFill/>
            <a:miter lim="800000"/>
            <a:headEnd/>
            <a:tailEnd/>
          </a:ln>
          <a:effectLst/>
        </p:spPr>
      </p:pic>
      <p:sp>
        <p:nvSpPr>
          <p:cNvPr id="5" name="4 Flecha derecha">
            <a:hlinkClick r:id="rId4" action="ppaction://hlinksldjump"/>
          </p:cNvPr>
          <p:cNvSpPr/>
          <p:nvPr/>
        </p:nvSpPr>
        <p:spPr>
          <a:xfrm>
            <a:off x="8358214" y="6072206"/>
            <a:ext cx="57150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5804" y="2571752"/>
            <a:ext cx="8229600" cy="1143000"/>
          </a:xfrm>
        </p:spPr>
        <p:txBody>
          <a:bodyPr>
            <a:normAutofit fontScale="90000"/>
          </a:bodyPr>
          <a:lstStyle/>
          <a:p>
            <a:r>
              <a:rPr lang="es-EC" dirty="0" smtClean="0"/>
              <a:t>ANÁLISIS Y SIMULACIÓN DEL ALGORITMO RSMAP</a:t>
            </a:r>
            <a:endParaRPr lang="es-EC"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C" dirty="0" smtClean="0"/>
              <a:t>Filtro Adaptativo</a:t>
            </a:r>
            <a:endParaRPr lang="es-EC" dirty="0"/>
          </a:p>
        </p:txBody>
      </p:sp>
      <p:sp>
        <p:nvSpPr>
          <p:cNvPr id="3" name="2 Marcador de contenido"/>
          <p:cNvSpPr>
            <a:spLocks noGrp="1"/>
          </p:cNvSpPr>
          <p:nvPr>
            <p:ph idx="1"/>
          </p:nvPr>
        </p:nvSpPr>
        <p:spPr>
          <a:xfrm>
            <a:off x="500034" y="1428736"/>
            <a:ext cx="8229600" cy="2257428"/>
          </a:xfrm>
        </p:spPr>
        <p:txBody>
          <a:bodyPr/>
          <a:lstStyle/>
          <a:p>
            <a:pPr algn="just"/>
            <a:r>
              <a:rPr lang="es-EC" dirty="0" smtClean="0"/>
              <a:t>Los filtros adaptativos son usados cuando se desconoce las características estadísticas de la señal a filtrar o cuando se conocen pero son cambiantes con el tiempo.</a:t>
            </a:r>
            <a:endParaRPr lang="es-EC" dirty="0"/>
          </a:p>
        </p:txBody>
      </p:sp>
      <p:pic>
        <p:nvPicPr>
          <p:cNvPr id="4" name="3 Imagen"/>
          <p:cNvPicPr/>
          <p:nvPr/>
        </p:nvPicPr>
        <p:blipFill>
          <a:blip r:embed="rId3"/>
          <a:stretch>
            <a:fillRect/>
          </a:stretch>
        </p:blipFill>
        <p:spPr bwMode="auto">
          <a:xfrm>
            <a:off x="2857488" y="3429000"/>
            <a:ext cx="4000528" cy="3286148"/>
          </a:xfrm>
          <a:prstGeom prst="rect">
            <a:avLst/>
          </a:prstGeom>
          <a:noFill/>
          <a:ln>
            <a:noFill/>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DISEÑO DEL CANCELADOR DE ECO</a:t>
            </a:r>
            <a:endParaRPr lang="es-EC" dirty="0"/>
          </a:p>
        </p:txBody>
      </p:sp>
      <p:sp>
        <p:nvSpPr>
          <p:cNvPr id="3" name="2 Marcador de contenido"/>
          <p:cNvSpPr>
            <a:spLocks noGrp="1"/>
          </p:cNvSpPr>
          <p:nvPr>
            <p:ph idx="1"/>
          </p:nvPr>
        </p:nvSpPr>
        <p:spPr>
          <a:xfrm>
            <a:off x="428596" y="1428736"/>
            <a:ext cx="8229600" cy="2500330"/>
          </a:xfrm>
        </p:spPr>
        <p:txBody>
          <a:bodyPr>
            <a:normAutofit fontScale="70000" lnSpcReduction="20000"/>
          </a:bodyPr>
          <a:lstStyle/>
          <a:p>
            <a:pPr algn="just"/>
            <a:r>
              <a:rPr lang="es-ES" dirty="0"/>
              <a:t>Una de las aplicaciones más importantes del filtraje adaptativo es sustraer el eco de una señal ruidosa, puesto que todas las conversaciones sufren de la presencia de este fenómeno e involucran un retardo. </a:t>
            </a:r>
            <a:endParaRPr lang="es-ES" dirty="0" smtClean="0"/>
          </a:p>
          <a:p>
            <a:pPr algn="just"/>
            <a:r>
              <a:rPr lang="es-ES" dirty="0" smtClean="0"/>
              <a:t>Si </a:t>
            </a:r>
            <a:r>
              <a:rPr lang="es-ES" dirty="0"/>
              <a:t>el retardo es corto, el eco es imperceptible pero si el retardo es grande torna difícil la comunicación, estadísticamente se puede suponer el umbral para el retardo de 25 mili segundos y el retardo supera dicho umbral el eco es perceptible por el oído humano.</a:t>
            </a:r>
            <a:endParaRPr lang="es-EC" dirty="0"/>
          </a:p>
          <a:p>
            <a:endParaRPr lang="es-EC" dirty="0"/>
          </a:p>
        </p:txBody>
      </p:sp>
      <p:pic>
        <p:nvPicPr>
          <p:cNvPr id="4" name="3 Imagen"/>
          <p:cNvPicPr/>
          <p:nvPr/>
        </p:nvPicPr>
        <p:blipFill>
          <a:blip r:embed="rId3"/>
          <a:srcRect l="32401" t="42246" r="32401" b="24210"/>
          <a:stretch>
            <a:fillRect/>
          </a:stretch>
        </p:blipFill>
        <p:spPr bwMode="auto">
          <a:xfrm>
            <a:off x="2428860" y="3857628"/>
            <a:ext cx="4286280" cy="26336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571612"/>
            <a:ext cx="8229600" cy="4054485"/>
          </a:xfrm>
        </p:spPr>
        <p:txBody>
          <a:bodyPr/>
          <a:lstStyle/>
          <a:p>
            <a:pPr algn="just"/>
            <a:r>
              <a:rPr lang="es-EC" dirty="0" smtClean="0"/>
              <a:t>Por propósitos de simulación se ha utilizado el modelo recomendado por la ITU-T G.168, en el cual se incluye el requisito de mecanismos de control y el número de pruebas de laboratorio para evaluar el rendimiento de un cancelador de eco.</a:t>
            </a:r>
            <a:endParaRPr lang="es-EC"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1"/>
            <a:ext cx="8229600" cy="3757626"/>
          </a:xfrm>
        </p:spPr>
        <p:txBody>
          <a:bodyPr/>
          <a:lstStyle/>
          <a:p>
            <a:pPr algn="just"/>
            <a:r>
              <a:rPr lang="es-ES" dirty="0" smtClean="0"/>
              <a:t>El diseño </a:t>
            </a:r>
            <a:r>
              <a:rPr lang="es-ES" dirty="0"/>
              <a:t>del cancelador propuesto consta de la generación de la señal de entrada y la señal deseada, la cual se obtiene realizando la adición del ruido con la señal de entrada filtrada mediante los diferentes modelos de la recomendación ITU G.168 </a:t>
            </a:r>
            <a:endParaRPr lang="es-EC"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C" dirty="0" smtClean="0"/>
              <a:t>ITU-T G.168</a:t>
            </a:r>
            <a:endParaRPr lang="es-EC" dirty="0"/>
          </a:p>
        </p:txBody>
      </p:sp>
      <p:sp>
        <p:nvSpPr>
          <p:cNvPr id="3" name="2 Marcador de contenido"/>
          <p:cNvSpPr>
            <a:spLocks noGrp="1"/>
          </p:cNvSpPr>
          <p:nvPr>
            <p:ph idx="1"/>
          </p:nvPr>
        </p:nvSpPr>
        <p:spPr/>
        <p:txBody>
          <a:bodyPr/>
          <a:lstStyle/>
          <a:p>
            <a:pPr>
              <a:buNone/>
            </a:pPr>
            <a:r>
              <a:rPr lang="es-EC" dirty="0" smtClean="0"/>
              <a:t>Esta recomendación contiene 4 modelos de trayecto de eco definidos como:</a:t>
            </a:r>
          </a:p>
          <a:p>
            <a:pPr>
              <a:buNone/>
            </a:pPr>
            <a:endParaRPr lang="es-EC" dirty="0" smtClean="0"/>
          </a:p>
          <a:p>
            <a:r>
              <a:rPr lang="es-EC" dirty="0" smtClean="0"/>
              <a:t>m1       Corta dispersión</a:t>
            </a:r>
          </a:p>
          <a:p>
            <a:r>
              <a:rPr lang="es-EC" dirty="0" smtClean="0"/>
              <a:t>m2       Corta-mediana dispersión</a:t>
            </a:r>
          </a:p>
          <a:p>
            <a:r>
              <a:rPr lang="es-EC" dirty="0"/>
              <a:t>m</a:t>
            </a:r>
            <a:r>
              <a:rPr lang="es-EC" dirty="0" smtClean="0"/>
              <a:t>3       </a:t>
            </a:r>
            <a:r>
              <a:rPr lang="es-EC" dirty="0"/>
              <a:t>M</a:t>
            </a:r>
            <a:r>
              <a:rPr lang="es-EC" dirty="0" smtClean="0"/>
              <a:t>ediana dispersión</a:t>
            </a:r>
          </a:p>
          <a:p>
            <a:r>
              <a:rPr lang="es-EC" dirty="0"/>
              <a:t>m</a:t>
            </a:r>
            <a:r>
              <a:rPr lang="es-EC" dirty="0" smtClean="0"/>
              <a:t>4       Larga dispersión</a:t>
            </a:r>
          </a:p>
          <a:p>
            <a:endParaRPr lang="es-EC" dirty="0" smtClean="0"/>
          </a:p>
        </p:txBody>
      </p:sp>
      <p:cxnSp>
        <p:nvCxnSpPr>
          <p:cNvPr id="5" name="4 Conector recto de flecha"/>
          <p:cNvCxnSpPr/>
          <p:nvPr/>
        </p:nvCxnSpPr>
        <p:spPr>
          <a:xfrm>
            <a:off x="1571604" y="528638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a:off x="1571604" y="3571876"/>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1571604" y="414338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a:off x="1571604" y="471488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C" dirty="0" smtClean="0"/>
              <a:t>ITU-T G.168</a:t>
            </a:r>
            <a:endParaRPr lang="es-EC" dirty="0"/>
          </a:p>
        </p:txBody>
      </p:sp>
      <p:sp>
        <p:nvSpPr>
          <p:cNvPr id="3" name="2 Marcador de contenido"/>
          <p:cNvSpPr>
            <a:spLocks noGrp="1"/>
          </p:cNvSpPr>
          <p:nvPr>
            <p:ph idx="1"/>
          </p:nvPr>
        </p:nvSpPr>
        <p:spPr>
          <a:xfrm>
            <a:off x="500034" y="1285860"/>
            <a:ext cx="8229600" cy="4525963"/>
          </a:xfrm>
        </p:spPr>
        <p:txBody>
          <a:bodyPr>
            <a:normAutofit/>
          </a:bodyPr>
          <a:lstStyle/>
          <a:p>
            <a:pPr algn="just"/>
            <a:r>
              <a:rPr lang="es-EC" sz="2800" dirty="0" smtClean="0"/>
              <a:t>Las pruebas recomendadas por la ITU-T G.168 utilizan señales CSS (</a:t>
            </a:r>
            <a:r>
              <a:rPr lang="es-EC" sz="2800" i="1" dirty="0" smtClean="0"/>
              <a:t>Set of </a:t>
            </a:r>
            <a:r>
              <a:rPr lang="es-EC" sz="2800" i="1" dirty="0" err="1" smtClean="0"/>
              <a:t>Composite</a:t>
            </a:r>
            <a:r>
              <a:rPr lang="es-EC" sz="2800" i="1" dirty="0" smtClean="0"/>
              <a:t> </a:t>
            </a:r>
            <a:r>
              <a:rPr lang="es-EC" sz="2800" i="1" dirty="0" err="1" smtClean="0"/>
              <a:t>Source</a:t>
            </a:r>
            <a:r>
              <a:rPr lang="es-EC" sz="2800" i="1" dirty="0" smtClean="0"/>
              <a:t> </a:t>
            </a:r>
            <a:r>
              <a:rPr lang="es-EC" sz="2800" i="1" dirty="0" err="1" smtClean="0"/>
              <a:t>Signals</a:t>
            </a:r>
            <a:r>
              <a:rPr lang="es-EC" sz="2800" dirty="0" smtClean="0"/>
              <a:t>) ya que permiten simular señales de una o varias personas hablando.</a:t>
            </a:r>
          </a:p>
          <a:p>
            <a:pPr lvl="0"/>
            <a:endParaRPr lang="es-EC" sz="1700" dirty="0" smtClean="0"/>
          </a:p>
          <a:p>
            <a:pPr lvl="0"/>
            <a:r>
              <a:rPr lang="es-EC" sz="1700" dirty="0" err="1" smtClean="0"/>
              <a:t>Tvst</a:t>
            </a:r>
            <a:r>
              <a:rPr lang="es-EC" sz="1700" dirty="0" smtClean="0"/>
              <a:t> </a:t>
            </a:r>
            <a:r>
              <a:rPr lang="es-EC" sz="1700" dirty="0"/>
              <a:t>(señal de voz): 48,62 ms.</a:t>
            </a:r>
          </a:p>
          <a:p>
            <a:pPr lvl="0"/>
            <a:r>
              <a:rPr lang="es-EC" sz="1700" dirty="0"/>
              <a:t>TPN (</a:t>
            </a:r>
            <a:r>
              <a:rPr lang="es-EC" sz="1700" dirty="0" err="1"/>
              <a:t>Pseudo</a:t>
            </a:r>
            <a:r>
              <a:rPr lang="es-EC" sz="1700" dirty="0"/>
              <a:t> ruido): 200,00 ms.</a:t>
            </a:r>
          </a:p>
          <a:p>
            <a:pPr lvl="0"/>
            <a:r>
              <a:rPr lang="es-EC" sz="1700" dirty="0"/>
              <a:t>TPST (Pausa): 101,38 ms.</a:t>
            </a:r>
          </a:p>
          <a:p>
            <a:pPr lvl="0"/>
            <a:r>
              <a:rPr lang="es-EC" sz="1700" dirty="0"/>
              <a:t>TST1 (punto medio): 350,00 ms.</a:t>
            </a:r>
          </a:p>
          <a:p>
            <a:pPr lvl="0"/>
            <a:r>
              <a:rPr lang="es-EC" sz="1700" dirty="0" err="1"/>
              <a:t>Tst</a:t>
            </a:r>
            <a:r>
              <a:rPr lang="es-EC" sz="1700" dirty="0"/>
              <a:t> (período completo): 700,00 ms.</a:t>
            </a:r>
          </a:p>
          <a:p>
            <a:endParaRPr lang="es-EC" dirty="0" smtClean="0"/>
          </a:p>
          <a:p>
            <a:endParaRPr lang="es-EC" dirty="0"/>
          </a:p>
        </p:txBody>
      </p:sp>
      <p:pic>
        <p:nvPicPr>
          <p:cNvPr id="4" name="3 Imagen"/>
          <p:cNvPicPr/>
          <p:nvPr/>
        </p:nvPicPr>
        <p:blipFill>
          <a:blip r:embed="rId3"/>
          <a:srcRect l="4276" t="33947" r="1974" b="24474"/>
          <a:stretch>
            <a:fillRect/>
          </a:stretch>
        </p:blipFill>
        <p:spPr bwMode="auto">
          <a:xfrm>
            <a:off x="1142976" y="5072074"/>
            <a:ext cx="7000924" cy="17859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600" dirty="0"/>
              <a:t>Comparación de los algoritmos SSMAP, RSMAP1 y RSMAP2 con los diferentes modelos dados por la ITU </a:t>
            </a:r>
            <a:r>
              <a:rPr lang="es-ES" sz="3600" dirty="0" smtClean="0"/>
              <a:t>G.168</a:t>
            </a:r>
            <a:endParaRPr lang="es-EC" dirty="0"/>
          </a:p>
        </p:txBody>
      </p:sp>
      <p:pic>
        <p:nvPicPr>
          <p:cNvPr id="140290" name="Picture 2"/>
          <p:cNvPicPr>
            <a:picLocks noChangeAspect="1" noChangeArrowheads="1"/>
          </p:cNvPicPr>
          <p:nvPr/>
        </p:nvPicPr>
        <p:blipFill>
          <a:blip r:embed="rId3"/>
          <a:srcRect/>
          <a:stretch>
            <a:fillRect/>
          </a:stretch>
        </p:blipFill>
        <p:spPr bwMode="auto">
          <a:xfrm>
            <a:off x="714348" y="2143116"/>
            <a:ext cx="8065154" cy="37862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4" name="Picture 2"/>
          <p:cNvPicPr>
            <a:picLocks noChangeAspect="1" noChangeArrowheads="1"/>
          </p:cNvPicPr>
          <p:nvPr/>
        </p:nvPicPr>
        <p:blipFill>
          <a:blip r:embed="rId3"/>
          <a:srcRect/>
          <a:stretch>
            <a:fillRect/>
          </a:stretch>
        </p:blipFill>
        <p:spPr bwMode="auto">
          <a:xfrm>
            <a:off x="571472" y="285728"/>
            <a:ext cx="8024990" cy="3871930"/>
          </a:xfrm>
          <a:prstGeom prst="rect">
            <a:avLst/>
          </a:prstGeom>
          <a:noFill/>
          <a:ln w="9525">
            <a:noFill/>
            <a:miter lim="800000"/>
            <a:headEnd/>
            <a:tailEnd/>
          </a:ln>
          <a:effectLst/>
        </p:spPr>
      </p:pic>
      <p:pic>
        <p:nvPicPr>
          <p:cNvPr id="141315" name="Picture 3"/>
          <p:cNvPicPr>
            <a:picLocks noChangeAspect="1" noChangeArrowheads="1"/>
          </p:cNvPicPr>
          <p:nvPr/>
        </p:nvPicPr>
        <p:blipFill>
          <a:blip r:embed="rId4"/>
          <a:srcRect/>
          <a:stretch>
            <a:fillRect/>
          </a:stretch>
        </p:blipFill>
        <p:spPr bwMode="auto">
          <a:xfrm>
            <a:off x="1115976" y="4857760"/>
            <a:ext cx="7099362" cy="1500198"/>
          </a:xfrm>
          <a:prstGeom prst="rect">
            <a:avLst/>
          </a:prstGeom>
          <a:noFill/>
          <a:ln w="9525">
            <a:noFill/>
            <a:miter lim="800000"/>
            <a:headEnd/>
            <a:tailEnd/>
          </a:ln>
          <a:effectLst/>
        </p:spPr>
      </p:pic>
      <p:sp>
        <p:nvSpPr>
          <p:cNvPr id="6" name="2 Marcador de contenido"/>
          <p:cNvSpPr>
            <a:spLocks noGrp="1"/>
          </p:cNvSpPr>
          <p:nvPr>
            <p:ph idx="1"/>
          </p:nvPr>
        </p:nvSpPr>
        <p:spPr>
          <a:xfrm>
            <a:off x="500034" y="4214818"/>
            <a:ext cx="8229600" cy="1257296"/>
          </a:xfrm>
        </p:spPr>
        <p:txBody>
          <a:bodyPr/>
          <a:lstStyle/>
          <a:p>
            <a:pPr>
              <a:buNone/>
            </a:pPr>
            <a:r>
              <a:rPr lang="es-EC" dirty="0" smtClean="0"/>
              <a:t>Comparación del MSE en dB:</a:t>
            </a:r>
          </a:p>
          <a:p>
            <a:endParaRPr lang="es-EC" dirty="0" smtClean="0"/>
          </a:p>
        </p:txBody>
      </p:sp>
      <p:sp>
        <p:nvSpPr>
          <p:cNvPr id="7" name="6 Flecha derecha">
            <a:hlinkClick r:id="rId5" action="ppaction://hlinksldjump"/>
          </p:cNvPr>
          <p:cNvSpPr/>
          <p:nvPr/>
        </p:nvSpPr>
        <p:spPr>
          <a:xfrm>
            <a:off x="8358214" y="6286520"/>
            <a:ext cx="57150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dirty="0" smtClean="0"/>
              <a:t>Comparación de los algoritmos SSMAP, RSMAP1 y RSMAP2 con diferentes valores de L aplicados a los modelados datos por la ITU G.168</a:t>
            </a:r>
            <a:endParaRPr lang="es-EC" sz="2800" dirty="0"/>
          </a:p>
        </p:txBody>
      </p:sp>
      <p:pic>
        <p:nvPicPr>
          <p:cNvPr id="214018" name="Picture 2"/>
          <p:cNvPicPr>
            <a:picLocks noChangeAspect="1" noChangeArrowheads="1"/>
          </p:cNvPicPr>
          <p:nvPr/>
        </p:nvPicPr>
        <p:blipFill>
          <a:blip r:embed="rId3"/>
          <a:srcRect/>
          <a:stretch>
            <a:fillRect/>
          </a:stretch>
        </p:blipFill>
        <p:spPr bwMode="auto">
          <a:xfrm>
            <a:off x="1857356" y="1576411"/>
            <a:ext cx="5572125" cy="5210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42" name="Picture 2"/>
          <p:cNvPicPr>
            <a:picLocks noChangeAspect="1" noChangeArrowheads="1"/>
          </p:cNvPicPr>
          <p:nvPr/>
        </p:nvPicPr>
        <p:blipFill>
          <a:blip r:embed="rId3"/>
          <a:srcRect/>
          <a:stretch>
            <a:fillRect/>
          </a:stretch>
        </p:blipFill>
        <p:spPr bwMode="auto">
          <a:xfrm>
            <a:off x="1285852" y="285728"/>
            <a:ext cx="6748489" cy="60591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428604"/>
            <a:ext cx="8229600" cy="1143000"/>
          </a:xfrm>
        </p:spPr>
        <p:txBody>
          <a:bodyPr>
            <a:normAutofit fontScale="90000"/>
          </a:bodyPr>
          <a:lstStyle/>
          <a:p>
            <a:r>
              <a:rPr lang="es-EC" dirty="0" smtClean="0"/>
              <a:t>Comparación del MSE en dB:</a:t>
            </a:r>
            <a:br>
              <a:rPr lang="es-EC" dirty="0" smtClean="0"/>
            </a:br>
            <a:endParaRPr lang="es-EC" dirty="0"/>
          </a:p>
        </p:txBody>
      </p:sp>
      <p:pic>
        <p:nvPicPr>
          <p:cNvPr id="216067" name="Picture 3"/>
          <p:cNvPicPr>
            <a:picLocks noChangeAspect="1" noChangeArrowheads="1"/>
          </p:cNvPicPr>
          <p:nvPr/>
        </p:nvPicPr>
        <p:blipFill>
          <a:blip r:embed="rId3"/>
          <a:srcRect/>
          <a:stretch>
            <a:fillRect/>
          </a:stretch>
        </p:blipFill>
        <p:spPr bwMode="auto">
          <a:xfrm>
            <a:off x="285720" y="1428736"/>
            <a:ext cx="8493936" cy="2428892"/>
          </a:xfrm>
          <a:prstGeom prst="rect">
            <a:avLst/>
          </a:prstGeom>
          <a:noFill/>
          <a:ln w="9525">
            <a:noFill/>
            <a:miter lim="800000"/>
            <a:headEnd/>
            <a:tailEnd/>
          </a:ln>
          <a:effectLst/>
        </p:spPr>
      </p:pic>
      <p:sp>
        <p:nvSpPr>
          <p:cNvPr id="6" name="1 Título"/>
          <p:cNvSpPr txBox="1">
            <a:spLocks/>
          </p:cNvSpPr>
          <p:nvPr/>
        </p:nvSpPr>
        <p:spPr>
          <a:xfrm>
            <a:off x="428596" y="4143380"/>
            <a:ext cx="8229600" cy="2000264"/>
          </a:xfrm>
          <a:prstGeom prst="rect">
            <a:avLst/>
          </a:prstGeom>
        </p:spPr>
        <p:txBody>
          <a:bodyPr vert="horz" lIns="91440" tIns="45720" rIns="91440" bIns="45720" rtlCol="0" anchor="ctr">
            <a:normAutofit fontScale="60000" lnSpcReduction="20000"/>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s-EC" sz="4400" b="0" i="0" u="none" strike="noStrike" kern="1200" cap="none" spc="0" normalizeH="0" baseline="0" noProof="0" dirty="0" smtClean="0">
                <a:ln>
                  <a:noFill/>
                </a:ln>
                <a:solidFill>
                  <a:schemeClr val="tx1"/>
                </a:solidFill>
                <a:effectLst/>
                <a:uLnTx/>
                <a:uFillTx/>
                <a:latin typeface="+mj-lt"/>
                <a:ea typeface="+mj-ea"/>
                <a:cs typeface="+mj-cs"/>
              </a:rPr>
              <a:t>En la tabla se puede evidenciar que para un modelo de mayor dispersión el error disminuye, adicionalmente se verifica</a:t>
            </a:r>
            <a:r>
              <a:rPr kumimoji="0" lang="es-EC" sz="4400" b="0" i="0" u="none" strike="noStrike" kern="1200" cap="none" spc="0" normalizeH="0" noProof="0" dirty="0" smtClean="0">
                <a:ln>
                  <a:noFill/>
                </a:ln>
                <a:solidFill>
                  <a:schemeClr val="tx1"/>
                </a:solidFill>
                <a:effectLst/>
                <a:uLnTx/>
                <a:uFillTx/>
                <a:latin typeface="+mj-lt"/>
                <a:ea typeface="+mj-ea"/>
                <a:cs typeface="+mj-cs"/>
              </a:rPr>
              <a:t> que el error obtenido aplicando el algoritmo RSMAP2 es menor que el error del algoritmo RSMAP1.</a:t>
            </a:r>
            <a:r>
              <a:rPr kumimoji="0" lang="es-EC" sz="4400" b="0" i="0" u="none" strike="noStrike" kern="1200" cap="none" spc="0" normalizeH="0" baseline="0" noProof="0" dirty="0" smtClean="0">
                <a:ln>
                  <a:noFill/>
                </a:ln>
                <a:solidFill>
                  <a:schemeClr val="tx1"/>
                </a:solidFill>
                <a:effectLst/>
                <a:uLnTx/>
                <a:uFillTx/>
                <a:latin typeface="+mj-lt"/>
                <a:ea typeface="+mj-ea"/>
                <a:cs typeface="+mj-cs"/>
              </a:rPr>
              <a:t/>
            </a:r>
            <a:br>
              <a:rPr kumimoji="0" lang="es-EC" sz="4400" b="0" i="0" u="none" strike="noStrike" kern="1200" cap="none" spc="0" normalizeH="0" baseline="0" noProof="0" dirty="0" smtClean="0">
                <a:ln>
                  <a:noFill/>
                </a:ln>
                <a:solidFill>
                  <a:schemeClr val="tx1"/>
                </a:solidFill>
                <a:effectLst/>
                <a:uLnTx/>
                <a:uFillTx/>
                <a:latin typeface="+mj-lt"/>
                <a:ea typeface="+mj-ea"/>
                <a:cs typeface="+mj-cs"/>
              </a:rPr>
            </a:br>
            <a:endParaRPr kumimoji="0" lang="es-EC"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785794"/>
            <a:ext cx="8229600" cy="5214974"/>
          </a:xfrm>
        </p:spPr>
        <p:txBody>
          <a:bodyPr/>
          <a:lstStyle/>
          <a:p>
            <a:pPr algn="just"/>
            <a:r>
              <a:rPr lang="es-EC" dirty="0" smtClean="0"/>
              <a:t>El algoritmo adaptativo es el que determina la actualización de los coeficientes, para lo cual se requiere información contenida en la </a:t>
            </a:r>
            <a:r>
              <a:rPr lang="es-EC" b="1" i="1" dirty="0" smtClean="0"/>
              <a:t>señal de referencia</a:t>
            </a:r>
            <a:r>
              <a:rPr lang="es-EC" dirty="0" smtClean="0"/>
              <a:t>, la misma que depende de la aplicación.</a:t>
            </a:r>
          </a:p>
          <a:p>
            <a:pPr algn="just"/>
            <a:r>
              <a:rPr lang="es-EC" dirty="0" smtClean="0"/>
              <a:t>La señal de referencia se usa para formar una función de rendimiento que es requerida por el algoritmo para determinar la actualización.</a:t>
            </a:r>
            <a:endParaRPr lang="es-EC" dirty="0"/>
          </a:p>
        </p:txBody>
      </p:sp>
      <p:sp>
        <p:nvSpPr>
          <p:cNvPr id="4" name="3 Flecha derecha">
            <a:hlinkClick r:id="rId3" action="ppaction://hlinksldjump"/>
          </p:cNvPr>
          <p:cNvSpPr/>
          <p:nvPr/>
        </p:nvSpPr>
        <p:spPr>
          <a:xfrm>
            <a:off x="7786710" y="5643578"/>
            <a:ext cx="57150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C" dirty="0" smtClean="0"/>
              <a:t>ESTABILIDAD DEL ALGORITMO</a:t>
            </a:r>
            <a:endParaRPr lang="es-EC" dirty="0"/>
          </a:p>
        </p:txBody>
      </p:sp>
      <p:pic>
        <p:nvPicPr>
          <p:cNvPr id="142340" name="Picture 4"/>
          <p:cNvPicPr>
            <a:picLocks noChangeAspect="1" noChangeArrowheads="1"/>
          </p:cNvPicPr>
          <p:nvPr/>
        </p:nvPicPr>
        <p:blipFill>
          <a:blip r:embed="rId3"/>
          <a:srcRect/>
          <a:stretch>
            <a:fillRect/>
          </a:stretch>
        </p:blipFill>
        <p:spPr bwMode="auto">
          <a:xfrm>
            <a:off x="357158" y="1714488"/>
            <a:ext cx="8274689" cy="4071965"/>
          </a:xfrm>
          <a:prstGeom prst="rect">
            <a:avLst/>
          </a:prstGeom>
          <a:noFill/>
          <a:ln w="9525">
            <a:noFill/>
            <a:miter lim="800000"/>
            <a:headEnd/>
            <a:tailEnd/>
          </a:ln>
          <a:effectLst/>
        </p:spPr>
      </p:pic>
      <p:sp>
        <p:nvSpPr>
          <p:cNvPr id="9" name="8 CuadroTexto"/>
          <p:cNvSpPr txBox="1"/>
          <p:nvPr/>
        </p:nvSpPr>
        <p:spPr>
          <a:xfrm>
            <a:off x="5786446" y="1571612"/>
            <a:ext cx="2357454" cy="369332"/>
          </a:xfrm>
          <a:prstGeom prst="rect">
            <a:avLst/>
          </a:prstGeom>
          <a:noFill/>
        </p:spPr>
        <p:txBody>
          <a:bodyPr wrap="square" rtlCol="0">
            <a:spAutoFit/>
          </a:bodyPr>
          <a:lstStyle/>
          <a:p>
            <a:r>
              <a:rPr lang="es-EC" dirty="0" smtClean="0"/>
              <a:t>Antes de la variación:</a:t>
            </a:r>
            <a:endParaRPr lang="es-EC" dirty="0"/>
          </a:p>
        </p:txBody>
      </p:sp>
      <p:sp>
        <p:nvSpPr>
          <p:cNvPr id="10" name="9 CuadroTexto"/>
          <p:cNvSpPr txBox="1"/>
          <p:nvPr/>
        </p:nvSpPr>
        <p:spPr>
          <a:xfrm>
            <a:off x="5715008" y="3571876"/>
            <a:ext cx="2571768" cy="369332"/>
          </a:xfrm>
          <a:prstGeom prst="rect">
            <a:avLst/>
          </a:prstGeom>
          <a:noFill/>
        </p:spPr>
        <p:txBody>
          <a:bodyPr wrap="square" rtlCol="0">
            <a:spAutoFit/>
          </a:bodyPr>
          <a:lstStyle/>
          <a:p>
            <a:r>
              <a:rPr lang="es-EC" dirty="0" smtClean="0"/>
              <a:t>Después de la variación:</a:t>
            </a:r>
            <a:endParaRPr lang="es-EC" dirty="0"/>
          </a:p>
        </p:txBody>
      </p:sp>
      <p:sp>
        <p:nvSpPr>
          <p:cNvPr id="11" name="10 Flecha derecha">
            <a:hlinkClick r:id="rId4" action="ppaction://hlinksldjump"/>
          </p:cNvPr>
          <p:cNvSpPr/>
          <p:nvPr/>
        </p:nvSpPr>
        <p:spPr>
          <a:xfrm>
            <a:off x="8215338" y="6072206"/>
            <a:ext cx="57150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C" dirty="0" smtClean="0"/>
              <a:t>CONCLUSIONES</a:t>
            </a:r>
            <a:endParaRPr lang="es-EC" dirty="0"/>
          </a:p>
        </p:txBody>
      </p:sp>
      <p:sp>
        <p:nvSpPr>
          <p:cNvPr id="3" name="2 Marcador de contenido"/>
          <p:cNvSpPr>
            <a:spLocks noGrp="1"/>
          </p:cNvSpPr>
          <p:nvPr>
            <p:ph idx="1"/>
          </p:nvPr>
        </p:nvSpPr>
        <p:spPr>
          <a:xfrm>
            <a:off x="457200" y="1357298"/>
            <a:ext cx="8229600" cy="4768865"/>
          </a:xfrm>
        </p:spPr>
        <p:txBody>
          <a:bodyPr>
            <a:normAutofit fontScale="25000" lnSpcReduction="20000"/>
          </a:bodyPr>
          <a:lstStyle/>
          <a:p>
            <a:pPr lvl="0" algn="just"/>
            <a:r>
              <a:rPr lang="es-EC" sz="8000" dirty="0" smtClean="0"/>
              <a:t>El </a:t>
            </a:r>
            <a:r>
              <a:rPr lang="es-EC" sz="8000" dirty="0"/>
              <a:t>algoritmo RSMAP1 produce un desajuste ligeramente más notable en comparación con el algoritmo RSMAP2 debido al hecho de que el último algoritmo comienza con un límite de error inferior que el primero.</a:t>
            </a:r>
          </a:p>
          <a:p>
            <a:pPr lvl="0" algn="just"/>
            <a:r>
              <a:rPr lang="es-EC" sz="8000" dirty="0"/>
              <a:t>Los resultados obtenidos de las simulaciones muestran que los algoritmos RSMAP1 y RSMAP2 tiene un </a:t>
            </a:r>
            <a:r>
              <a:rPr lang="es-EC" sz="8000" dirty="0" smtClean="0"/>
              <a:t>desempeño mejor </a:t>
            </a:r>
            <a:r>
              <a:rPr lang="es-EC" sz="8000" dirty="0"/>
              <a:t>que el algoritmo SSMAP en estado estacionario como son el desajuste y robustez con respecto al ruido blanco sin comprometer la velocidad de convergencia inicial y la capacidad de re-adaptación.</a:t>
            </a:r>
          </a:p>
          <a:p>
            <a:pPr lvl="0" algn="just"/>
            <a:r>
              <a:rPr lang="es-EC" sz="8000" dirty="0" smtClean="0"/>
              <a:t>Al </a:t>
            </a:r>
            <a:r>
              <a:rPr lang="es-EC" sz="8000" dirty="0"/>
              <a:t>aplicar el modelo 4 se verificó un mejor desempeño de los algoritmos, sin embargo esto representa un mayor costo computacional por que utiliza un mayor número de coeficientes.</a:t>
            </a:r>
          </a:p>
          <a:p>
            <a:pPr lvl="0" algn="just"/>
            <a:r>
              <a:rPr lang="es-EC" sz="8000" dirty="0"/>
              <a:t>El algoritmo RSMAP muestra un mejor desempeño en comparación con el algoritmo SSMAP tanto en sus características de velocidad de convergencia como en desajuste ya sea en estado estacionario </a:t>
            </a:r>
            <a:r>
              <a:rPr lang="es-EC" sz="8000" dirty="0" smtClean="0"/>
              <a:t>o no estacionario.</a:t>
            </a:r>
            <a:endParaRPr lang="es-EC" sz="8000" dirty="0"/>
          </a:p>
          <a:p>
            <a:pPr lvl="0" algn="just"/>
            <a:r>
              <a:rPr lang="es-EC" sz="8000" dirty="0" smtClean="0"/>
              <a:t>Se verifica </a:t>
            </a:r>
            <a:r>
              <a:rPr lang="es-EC" sz="8000" dirty="0"/>
              <a:t>que el MSE en el algoritmo RSMAP es la mitad del valor obtenido en el SSMAP, con lo cual se comprueba la versatilidad del algoritmo </a:t>
            </a:r>
            <a:r>
              <a:rPr lang="es-EC" sz="8000" dirty="0" smtClean="0"/>
              <a:t>diseñado y que cumple con la norma de la ITU-T G.168.</a:t>
            </a:r>
            <a:endParaRPr lang="es-EC" sz="8000" dirty="0"/>
          </a:p>
          <a:p>
            <a:pPr>
              <a:buNone/>
            </a:pPr>
            <a:endParaRPr lang="es-EC" dirty="0"/>
          </a:p>
        </p:txBody>
      </p:sp>
      <p:sp>
        <p:nvSpPr>
          <p:cNvPr id="4" name="3 Flecha derecha">
            <a:hlinkClick r:id="rId3" action="ppaction://hlinksldjump"/>
          </p:cNvPr>
          <p:cNvSpPr/>
          <p:nvPr/>
        </p:nvSpPr>
        <p:spPr>
          <a:xfrm>
            <a:off x="8072462" y="6072206"/>
            <a:ext cx="57150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C" dirty="0" smtClean="0"/>
              <a:t>RECOMENDACIONES</a:t>
            </a:r>
            <a:endParaRPr lang="es-EC" dirty="0"/>
          </a:p>
        </p:txBody>
      </p:sp>
      <p:sp>
        <p:nvSpPr>
          <p:cNvPr id="3" name="2 Marcador de contenido"/>
          <p:cNvSpPr>
            <a:spLocks noGrp="1"/>
          </p:cNvSpPr>
          <p:nvPr>
            <p:ph idx="1"/>
          </p:nvPr>
        </p:nvSpPr>
        <p:spPr/>
        <p:txBody>
          <a:bodyPr>
            <a:normAutofit fontScale="85000" lnSpcReduction="10000"/>
          </a:bodyPr>
          <a:lstStyle/>
          <a:p>
            <a:pPr lvl="0" algn="just"/>
            <a:r>
              <a:rPr lang="es-EC" dirty="0"/>
              <a:t>Para tener un mejor desempeño del algoritmo RSMAP se debe utilizar modelos cuya dispersión sea </a:t>
            </a:r>
            <a:r>
              <a:rPr lang="es-EC" dirty="0" smtClean="0"/>
              <a:t>elevada, </a:t>
            </a:r>
            <a:r>
              <a:rPr lang="es-EC" dirty="0"/>
              <a:t>ya que se comprobó que bajo estas condiciones el algoritmo muestra un mejor rendimiento.</a:t>
            </a:r>
          </a:p>
          <a:p>
            <a:pPr lvl="0" algn="just"/>
            <a:r>
              <a:rPr lang="es-EC" dirty="0"/>
              <a:t>Cuando los algoritmos RSMAP1 y RSMAP2 </a:t>
            </a:r>
            <a:r>
              <a:rPr lang="es-EC" dirty="0" smtClean="0"/>
              <a:t>están estables, el </a:t>
            </a:r>
            <a:r>
              <a:rPr lang="es-EC" dirty="0"/>
              <a:t>algoritmo RSMAP2 muestra mejor rendimiento a lo largo del tiempo ya que su MSE es ligeramente menor que el </a:t>
            </a:r>
            <a:r>
              <a:rPr lang="es-EC"/>
              <a:t>RSMAP1</a:t>
            </a:r>
            <a:r>
              <a:rPr lang="es-EC" smtClean="0"/>
              <a:t>,</a:t>
            </a:r>
          </a:p>
          <a:p>
            <a:pPr lvl="0" algn="just"/>
            <a:r>
              <a:rPr lang="es-EC" smtClean="0"/>
              <a:t> </a:t>
            </a:r>
            <a:r>
              <a:rPr lang="es-EC" dirty="0"/>
              <a:t>sin embargo el costo computacional es mayor,  por lo tanto no es recomendable su uso si no se cuenta con un hardware de buenas características.</a:t>
            </a:r>
          </a:p>
          <a:p>
            <a:pPr lvl="0" algn="just">
              <a:buNone/>
            </a:pPr>
            <a:endParaRPr lang="es-EC" dirty="0"/>
          </a:p>
          <a:p>
            <a:pPr>
              <a:buNone/>
            </a:pPr>
            <a:endParaRPr lang="es-EC" dirty="0"/>
          </a:p>
        </p:txBody>
      </p:sp>
      <p:sp>
        <p:nvSpPr>
          <p:cNvPr id="4" name="3 Flecha derecha">
            <a:hlinkClick r:id="rId3" action="ppaction://hlinksldjump"/>
          </p:cNvPr>
          <p:cNvSpPr/>
          <p:nvPr/>
        </p:nvSpPr>
        <p:spPr>
          <a:xfrm>
            <a:off x="7929586" y="5929330"/>
            <a:ext cx="57150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C" dirty="0" smtClean="0"/>
              <a:t>Filtro de </a:t>
            </a:r>
            <a:r>
              <a:rPr lang="es-EC" dirty="0" err="1" smtClean="0"/>
              <a:t>Wiener</a:t>
            </a:r>
            <a:endParaRPr lang="es-EC" dirty="0"/>
          </a:p>
        </p:txBody>
      </p:sp>
      <p:sp>
        <p:nvSpPr>
          <p:cNvPr id="3" name="2 Marcador de contenido"/>
          <p:cNvSpPr>
            <a:spLocks noGrp="1"/>
          </p:cNvSpPr>
          <p:nvPr>
            <p:ph idx="1"/>
          </p:nvPr>
        </p:nvSpPr>
        <p:spPr>
          <a:xfrm>
            <a:off x="457200" y="1600200"/>
            <a:ext cx="8229600" cy="4686320"/>
          </a:xfrm>
        </p:spPr>
        <p:txBody>
          <a:bodyPr>
            <a:normAutofit/>
          </a:bodyPr>
          <a:lstStyle/>
          <a:p>
            <a:pPr algn="just"/>
            <a:r>
              <a:rPr lang="es-ES" dirty="0" smtClean="0"/>
              <a:t>La solución de Wiener es el vector de coeficientes óptimo y esta dada por la ecuación:</a:t>
            </a:r>
          </a:p>
          <a:p>
            <a:pPr algn="just"/>
            <a:endParaRPr lang="es-ES" dirty="0"/>
          </a:p>
          <a:p>
            <a:pPr algn="just">
              <a:buNone/>
            </a:pPr>
            <a:endParaRPr lang="es-EC" dirty="0"/>
          </a:p>
          <a:p>
            <a:pPr algn="just"/>
            <a:r>
              <a:rPr lang="es-EC" dirty="0" smtClean="0"/>
              <a:t>Donde </a:t>
            </a:r>
            <a:r>
              <a:rPr lang="es-EC" b="1" i="1" dirty="0" smtClean="0"/>
              <a:t>p </a:t>
            </a:r>
            <a:r>
              <a:rPr lang="es-EC" dirty="0" smtClean="0"/>
              <a:t>es el vector de correlación cruzada entre las señales: deseada y la de entrada. Y </a:t>
            </a:r>
            <a:r>
              <a:rPr lang="es-EC" b="1" i="1" dirty="0" smtClean="0"/>
              <a:t>R</a:t>
            </a:r>
            <a:r>
              <a:rPr lang="es-EC" dirty="0" smtClean="0"/>
              <a:t> corresponde a la matriz </a:t>
            </a:r>
            <a:r>
              <a:rPr lang="es-EC" dirty="0" err="1" smtClean="0"/>
              <a:t>Hermitiana</a:t>
            </a:r>
            <a:r>
              <a:rPr lang="es-EC" dirty="0" smtClean="0"/>
              <a:t>.</a:t>
            </a:r>
            <a:endParaRPr lang="es-EC" i="1" dirty="0"/>
          </a:p>
        </p:txBody>
      </p:sp>
      <p:pic>
        <p:nvPicPr>
          <p:cNvPr id="188418" name="Picture 2"/>
          <p:cNvPicPr>
            <a:picLocks noChangeAspect="1" noChangeArrowheads="1"/>
          </p:cNvPicPr>
          <p:nvPr/>
        </p:nvPicPr>
        <p:blipFill>
          <a:blip r:embed="rId3"/>
          <a:srcRect/>
          <a:stretch>
            <a:fillRect/>
          </a:stretch>
        </p:blipFill>
        <p:spPr bwMode="auto">
          <a:xfrm>
            <a:off x="3357554" y="2928934"/>
            <a:ext cx="2357451" cy="785817"/>
          </a:xfrm>
          <a:prstGeom prst="rect">
            <a:avLst/>
          </a:prstGeom>
          <a:noFill/>
          <a:ln w="9525">
            <a:noFill/>
            <a:miter lim="800000"/>
            <a:headEnd/>
            <a:tailEnd/>
          </a:ln>
          <a:effectLst/>
        </p:spPr>
      </p:pic>
      <p:sp>
        <p:nvSpPr>
          <p:cNvPr id="5" name="4 Flecha derecha">
            <a:hlinkClick r:id="rId4" action="ppaction://hlinksldjump"/>
          </p:cNvPr>
          <p:cNvSpPr/>
          <p:nvPr/>
        </p:nvSpPr>
        <p:spPr>
          <a:xfrm>
            <a:off x="7929586" y="5929330"/>
            <a:ext cx="57150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C" dirty="0" smtClean="0"/>
              <a:t>Algoritmo LMS</a:t>
            </a:r>
            <a:endParaRPr lang="es-EC" dirty="0"/>
          </a:p>
        </p:txBody>
      </p:sp>
      <p:sp>
        <p:nvSpPr>
          <p:cNvPr id="3" name="2 Marcador de contenido"/>
          <p:cNvSpPr>
            <a:spLocks noGrp="1"/>
          </p:cNvSpPr>
          <p:nvPr>
            <p:ph idx="1"/>
          </p:nvPr>
        </p:nvSpPr>
        <p:spPr/>
        <p:txBody>
          <a:bodyPr>
            <a:normAutofit fontScale="85000" lnSpcReduction="10000"/>
          </a:bodyPr>
          <a:lstStyle/>
          <a:p>
            <a:pPr algn="just"/>
            <a:r>
              <a:rPr lang="es-ES" dirty="0"/>
              <a:t>El </a:t>
            </a:r>
            <a:r>
              <a:rPr lang="es-ES" i="1" dirty="0" err="1"/>
              <a:t>Least</a:t>
            </a:r>
            <a:r>
              <a:rPr lang="es-ES" i="1" dirty="0"/>
              <a:t>-Mean-</a:t>
            </a:r>
            <a:r>
              <a:rPr lang="es-ES" i="1" dirty="0" err="1"/>
              <a:t>Square</a:t>
            </a:r>
            <a:r>
              <a:rPr lang="es-ES" dirty="0"/>
              <a:t> (LMS) es un algoritmo de búsqueda en el que se realiza una simplificación del cálculo del vector </a:t>
            </a:r>
            <a:r>
              <a:rPr lang="es-ES" dirty="0" smtClean="0"/>
              <a:t>gradiente, modificando </a:t>
            </a:r>
            <a:r>
              <a:rPr lang="es-ES" dirty="0"/>
              <a:t>apropiadamente la función objetivo. </a:t>
            </a:r>
            <a:endParaRPr lang="es-ES" dirty="0" smtClean="0"/>
          </a:p>
          <a:p>
            <a:pPr algn="just"/>
            <a:r>
              <a:rPr lang="es-ES" dirty="0" smtClean="0"/>
              <a:t>El </a:t>
            </a:r>
            <a:r>
              <a:rPr lang="es-ES" dirty="0"/>
              <a:t>algoritmo LMS, así como otros relacionados con él, se usa ampliamente en diversas aplicaciones de filtrado adaptativo, debido a su </a:t>
            </a:r>
            <a:r>
              <a:rPr lang="es-ES" b="1" dirty="0"/>
              <a:t>simplicidad computacional. </a:t>
            </a:r>
            <a:endParaRPr lang="es-ES" b="1" dirty="0" smtClean="0"/>
          </a:p>
          <a:p>
            <a:pPr algn="just"/>
            <a:r>
              <a:rPr lang="es-ES" dirty="0" smtClean="0"/>
              <a:t>Las </a:t>
            </a:r>
            <a:r>
              <a:rPr lang="es-ES" dirty="0"/>
              <a:t>características de convergencia del algoritmo LMS se examinan con el fin de establecer un rango para el factor de convergencia que garantice la estabilidad. </a:t>
            </a:r>
            <a:endParaRPr lang="es-EC" dirty="0"/>
          </a:p>
          <a:p>
            <a:endParaRPr lang="es-EC"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9442" name="Picture 2"/>
          <p:cNvPicPr>
            <a:picLocks noChangeAspect="1" noChangeArrowheads="1"/>
          </p:cNvPicPr>
          <p:nvPr/>
        </p:nvPicPr>
        <p:blipFill>
          <a:blip r:embed="rId3"/>
          <a:srcRect/>
          <a:stretch>
            <a:fillRect/>
          </a:stretch>
        </p:blipFill>
        <p:spPr bwMode="auto">
          <a:xfrm>
            <a:off x="500034" y="3286124"/>
            <a:ext cx="8108047" cy="3000396"/>
          </a:xfrm>
          <a:prstGeom prst="rect">
            <a:avLst/>
          </a:prstGeom>
          <a:noFill/>
          <a:ln w="9525">
            <a:noFill/>
            <a:miter lim="800000"/>
            <a:headEnd/>
            <a:tailEnd/>
          </a:ln>
          <a:effectLst/>
        </p:spPr>
      </p:pic>
      <p:sp>
        <p:nvSpPr>
          <p:cNvPr id="5" name="4 Flecha derecha">
            <a:hlinkClick r:id="rId4" action="ppaction://hlinksldjump"/>
          </p:cNvPr>
          <p:cNvSpPr/>
          <p:nvPr/>
        </p:nvSpPr>
        <p:spPr>
          <a:xfrm>
            <a:off x="8286776" y="6215082"/>
            <a:ext cx="57150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2 Marcador de contenido"/>
          <p:cNvSpPr>
            <a:spLocks noGrp="1"/>
          </p:cNvSpPr>
          <p:nvPr>
            <p:ph idx="1"/>
          </p:nvPr>
        </p:nvSpPr>
        <p:spPr>
          <a:xfrm>
            <a:off x="457200" y="500042"/>
            <a:ext cx="8229600" cy="2928958"/>
          </a:xfrm>
        </p:spPr>
        <p:txBody>
          <a:bodyPr>
            <a:normAutofit fontScale="77500" lnSpcReduction="20000"/>
          </a:bodyPr>
          <a:lstStyle/>
          <a:p>
            <a:pPr algn="just"/>
            <a:r>
              <a:rPr lang="es-ES" dirty="0"/>
              <a:t>El algoritmo LMS es ampliamente utilizado en el filtraje adaptativo por varias </a:t>
            </a:r>
            <a:r>
              <a:rPr lang="es-ES" dirty="0" smtClean="0"/>
              <a:t>razones:</a:t>
            </a:r>
          </a:p>
          <a:p>
            <a:pPr algn="just">
              <a:buFont typeface="Wingdings" pitchFamily="2" charset="2"/>
              <a:buChar char="v"/>
            </a:pPr>
            <a:r>
              <a:rPr lang="es-ES" dirty="0" smtClean="0"/>
              <a:t> La </a:t>
            </a:r>
            <a:r>
              <a:rPr lang="es-ES" dirty="0"/>
              <a:t>principal es la baja complejidad </a:t>
            </a:r>
            <a:r>
              <a:rPr lang="es-ES" dirty="0" smtClean="0"/>
              <a:t>computacional.</a:t>
            </a:r>
          </a:p>
          <a:p>
            <a:pPr algn="just">
              <a:buFont typeface="Wingdings" pitchFamily="2" charset="2"/>
              <a:buChar char="v"/>
            </a:pPr>
            <a:r>
              <a:rPr lang="es-ES" dirty="0" smtClean="0"/>
              <a:t> La </a:t>
            </a:r>
            <a:r>
              <a:rPr lang="es-ES" dirty="0"/>
              <a:t>prueba de convergencia en entorno </a:t>
            </a:r>
            <a:r>
              <a:rPr lang="es-ES" dirty="0" smtClean="0"/>
              <a:t>estacionario.</a:t>
            </a:r>
          </a:p>
          <a:p>
            <a:pPr algn="just">
              <a:buFont typeface="Wingdings" pitchFamily="2" charset="2"/>
              <a:buChar char="v"/>
            </a:pPr>
            <a:r>
              <a:rPr lang="es-ES" dirty="0" smtClean="0"/>
              <a:t> La </a:t>
            </a:r>
            <a:r>
              <a:rPr lang="es-ES" dirty="0"/>
              <a:t>convergencia imparcial en la media para la solución de </a:t>
            </a:r>
            <a:r>
              <a:rPr lang="es-ES" dirty="0" smtClean="0"/>
              <a:t>Wiener.</a:t>
            </a:r>
          </a:p>
          <a:p>
            <a:pPr algn="just">
              <a:buFont typeface="Wingdings" pitchFamily="2" charset="2"/>
              <a:buChar char="v"/>
            </a:pPr>
            <a:r>
              <a:rPr lang="es-ES" dirty="0" smtClean="0"/>
              <a:t>El </a:t>
            </a:r>
            <a:r>
              <a:rPr lang="es-ES" dirty="0"/>
              <a:t>comportamiento estable cuando se implementa con la aritmética de precisión finita.</a:t>
            </a:r>
            <a:endParaRPr lang="es-EC" dirty="0"/>
          </a:p>
          <a:p>
            <a:pPr algn="just"/>
            <a:endParaRPr lang="es-EC"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C" dirty="0" smtClean="0"/>
              <a:t>Algoritmo RLS</a:t>
            </a:r>
            <a:endParaRPr lang="es-EC" dirty="0"/>
          </a:p>
        </p:txBody>
      </p:sp>
      <p:sp>
        <p:nvSpPr>
          <p:cNvPr id="3" name="2 Marcador de contenido"/>
          <p:cNvSpPr>
            <a:spLocks noGrp="1"/>
          </p:cNvSpPr>
          <p:nvPr>
            <p:ph idx="1"/>
          </p:nvPr>
        </p:nvSpPr>
        <p:spPr/>
        <p:txBody>
          <a:bodyPr>
            <a:normAutofit fontScale="92500" lnSpcReduction="10000"/>
          </a:bodyPr>
          <a:lstStyle/>
          <a:p>
            <a:pPr algn="just"/>
            <a:r>
              <a:rPr lang="es-ES" dirty="0"/>
              <a:t>Los algoritmos </a:t>
            </a:r>
            <a:r>
              <a:rPr lang="es-ES" i="1" dirty="0" err="1"/>
              <a:t>Recursive</a:t>
            </a:r>
            <a:r>
              <a:rPr lang="es-ES" i="1" dirty="0"/>
              <a:t> </a:t>
            </a:r>
            <a:r>
              <a:rPr lang="es-ES" i="1" dirty="0" err="1"/>
              <a:t>Least</a:t>
            </a:r>
            <a:r>
              <a:rPr lang="es-ES" i="1" dirty="0"/>
              <a:t> </a:t>
            </a:r>
            <a:r>
              <a:rPr lang="es-ES" i="1" dirty="0" err="1"/>
              <a:t>Squares</a:t>
            </a:r>
            <a:r>
              <a:rPr lang="es-ES" dirty="0"/>
              <a:t> (RLS) son conocidos por su </a:t>
            </a:r>
            <a:r>
              <a:rPr lang="es-ES" b="1" dirty="0"/>
              <a:t>rápida convergencia</a:t>
            </a:r>
            <a:r>
              <a:rPr lang="es-ES" dirty="0"/>
              <a:t>, incluso cuando la difusión de valores propios de la matriz de correlación de la señal de entrada es grande</a:t>
            </a:r>
            <a:r>
              <a:rPr lang="es-ES" dirty="0" smtClean="0"/>
              <a:t>.</a:t>
            </a:r>
          </a:p>
          <a:p>
            <a:pPr algn="just"/>
            <a:r>
              <a:rPr lang="es-ES" dirty="0" smtClean="0"/>
              <a:t> </a:t>
            </a:r>
            <a:r>
              <a:rPr lang="es-ES" dirty="0"/>
              <a:t>Estos algoritmos tienen un </a:t>
            </a:r>
            <a:r>
              <a:rPr lang="es-ES" b="1" dirty="0" smtClean="0"/>
              <a:t>buen</a:t>
            </a:r>
            <a:r>
              <a:rPr lang="es-ES" dirty="0" smtClean="0"/>
              <a:t> </a:t>
            </a:r>
            <a:r>
              <a:rPr lang="es-ES" b="1" dirty="0" smtClean="0"/>
              <a:t>rendimiento </a:t>
            </a:r>
            <a:r>
              <a:rPr lang="es-ES" dirty="0" smtClean="0"/>
              <a:t>cuando </a:t>
            </a:r>
            <a:r>
              <a:rPr lang="es-ES" dirty="0"/>
              <a:t>se trabaja en diferentes entornos de tiempo. Todas estas ventajas vienen con el coste de un </a:t>
            </a:r>
            <a:r>
              <a:rPr lang="es-ES" b="1" dirty="0"/>
              <a:t>aumento de la complejidad computacional </a:t>
            </a:r>
            <a:r>
              <a:rPr lang="es-ES" dirty="0"/>
              <a:t>y algunos </a:t>
            </a:r>
            <a:r>
              <a:rPr lang="es-ES" b="1" dirty="0"/>
              <a:t>problemas de estabilidad</a:t>
            </a:r>
            <a:r>
              <a:rPr lang="es-ES" dirty="0"/>
              <a:t>, que no son tan críticas en algoritmos </a:t>
            </a:r>
            <a:r>
              <a:rPr lang="es-ES" dirty="0" smtClean="0"/>
              <a:t>LMS.</a:t>
            </a:r>
            <a:endParaRPr lang="es-EC" dirty="0"/>
          </a:p>
          <a:p>
            <a:endParaRPr lang="es-EC"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6610" name="Picture 2"/>
          <p:cNvPicPr>
            <a:picLocks noChangeAspect="1" noChangeArrowheads="1"/>
          </p:cNvPicPr>
          <p:nvPr/>
        </p:nvPicPr>
        <p:blipFill>
          <a:blip r:embed="rId3"/>
          <a:srcRect/>
          <a:stretch>
            <a:fillRect/>
          </a:stretch>
        </p:blipFill>
        <p:spPr bwMode="auto">
          <a:xfrm>
            <a:off x="918881" y="714356"/>
            <a:ext cx="7306233" cy="5429287"/>
          </a:xfrm>
          <a:prstGeom prst="rect">
            <a:avLst/>
          </a:prstGeom>
          <a:noFill/>
          <a:ln w="9525">
            <a:noFill/>
            <a:miter lim="800000"/>
            <a:headEnd/>
            <a:tailEnd/>
          </a:ln>
          <a:effectLst/>
        </p:spPr>
      </p:pic>
      <p:sp>
        <p:nvSpPr>
          <p:cNvPr id="5" name="4 Flecha derecha">
            <a:hlinkClick r:id="rId4" action="ppaction://hlinksldjump"/>
          </p:cNvPr>
          <p:cNvSpPr/>
          <p:nvPr/>
        </p:nvSpPr>
        <p:spPr>
          <a:xfrm>
            <a:off x="8286776" y="6215082"/>
            <a:ext cx="57150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3161</TotalTime>
  <Words>1533</Words>
  <Application>Microsoft Office PowerPoint</Application>
  <PresentationFormat>Presentación en pantalla (4:3)</PresentationFormat>
  <Paragraphs>153</Paragraphs>
  <Slides>42</Slides>
  <Notes>42</Notes>
  <HiddenSlides>0</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Tema de Office</vt:lpstr>
      <vt:lpstr> ESCUELA POLITÉCNICA DEL EJÉRCITO    CARRERA DE INGENIERÍA EN ELECTRÓNICA Y TELECOMUNICACIONES     ANÁLISIS DE FILTROS ADAPTATIVOS DE LA FAMILIA SM APLICADOS PARA EL DISEÑO DE UN CANCELADOR DE ECO ACÚSTICO   LISSETH NATHALY REYES CEDEÑO SANGOLQUÍ – ECUADOR    AÑO 2013 </vt:lpstr>
      <vt:lpstr>ÍNDICE</vt:lpstr>
      <vt:lpstr>Filtro Adaptativo</vt:lpstr>
      <vt:lpstr>Presentación de PowerPoint</vt:lpstr>
      <vt:lpstr>Filtro de Wiener</vt:lpstr>
      <vt:lpstr>Algoritmo LMS</vt:lpstr>
      <vt:lpstr>Presentación de PowerPoint</vt:lpstr>
      <vt:lpstr>Algoritmo RLS</vt:lpstr>
      <vt:lpstr>Presentación de PowerPoint</vt:lpstr>
      <vt:lpstr>Algoritmos Affine Projection</vt:lpstr>
      <vt:lpstr>Presentación de PowerPoint</vt:lpstr>
      <vt:lpstr>Presentación de PowerPoint</vt:lpstr>
      <vt:lpstr>COMPARACIÓN DE LOS ALGORITMOS RLS, LMS Y AP</vt:lpstr>
      <vt:lpstr>Filtros Set Membership</vt:lpstr>
      <vt:lpstr>Presentación de PowerPoint</vt:lpstr>
      <vt:lpstr>Si el conjunto se encuentra contenido en H(k) no es necesario actualizar los coeficientes de adaptación del filtro, porque el conjunto de miembros actual está totalmente dentro del conjunto de restricción. </vt:lpstr>
      <vt:lpstr>Algoritmo Set Membership Affine Projection</vt:lpstr>
      <vt:lpstr>Presentación de PowerPoint</vt:lpstr>
      <vt:lpstr>SIMPLIFIED SET MEMBERSHIP AFFINE PROJECTION</vt:lpstr>
      <vt:lpstr>Presentación de PowerPoint</vt:lpstr>
      <vt:lpstr>Presentación de PowerPoint</vt:lpstr>
      <vt:lpstr>ROBUST SET MEMBERSHIP AFFINE PROJECTION</vt:lpstr>
      <vt:lpstr>Presentación de PowerPoint</vt:lpstr>
      <vt:lpstr>Presentación de PowerPoint</vt:lpstr>
      <vt:lpstr>RSMAP CON UMBRAL FIJO</vt:lpstr>
      <vt:lpstr>Presentación de PowerPoint</vt:lpstr>
      <vt:lpstr>RSMAP CON UMBRAL VARIABLE</vt:lpstr>
      <vt:lpstr>Presentación de PowerPoint</vt:lpstr>
      <vt:lpstr>ANÁLISIS Y SIMULACIÓN DEL ALGORITMO RSMAP</vt:lpstr>
      <vt:lpstr>DISEÑO DEL CANCELADOR DE ECO</vt:lpstr>
      <vt:lpstr>Presentación de PowerPoint</vt:lpstr>
      <vt:lpstr>Presentación de PowerPoint</vt:lpstr>
      <vt:lpstr>ITU-T G.168</vt:lpstr>
      <vt:lpstr>ITU-T G.168</vt:lpstr>
      <vt:lpstr>Comparación de los algoritmos SSMAP, RSMAP1 y RSMAP2 con los diferentes modelos dados por la ITU G.168</vt:lpstr>
      <vt:lpstr>Presentación de PowerPoint</vt:lpstr>
      <vt:lpstr>Comparación de los algoritmos SSMAP, RSMAP1 y RSMAP2 con diferentes valores de L aplicados a los modelados datos por la ITU G.168</vt:lpstr>
      <vt:lpstr>Presentación de PowerPoint</vt:lpstr>
      <vt:lpstr>Comparación del MSE en dB: </vt:lpstr>
      <vt:lpstr>ESTABILIDAD DEL ALGORITMO</vt:lpstr>
      <vt:lpstr>CONCLUSIONES</vt:lpstr>
      <vt:lpstr>RECOMENDACIONES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ESCUELA POLITÉCNICA DEL EJÉRCITO    CARRERA DE INGENIERÍA EN ELECTRÓNICA Y TELECOMUNICACIONES     ANÁLISIS DE FILTROS ADAPTATIVOS DE LA FAMILIA SM APLICADOS PARA EL DISEÑO DE UN CANCELADOR DE ECO ACÚSTICO   LISSETH NATHALY REYES CEDEÑO SANGOLQUÍ – ECUADOR    AÑO 2013 </dc:title>
  <dc:creator>Lisseth Reyes</dc:creator>
  <cp:lastModifiedBy>UMBRELLA-1</cp:lastModifiedBy>
  <cp:revision>109</cp:revision>
  <dcterms:created xsi:type="dcterms:W3CDTF">2013-03-19T13:16:47Z</dcterms:created>
  <dcterms:modified xsi:type="dcterms:W3CDTF">2013-04-19T13:26:53Z</dcterms:modified>
</cp:coreProperties>
</file>