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8" r:id="rId2"/>
    <p:sldId id="377" r:id="rId3"/>
    <p:sldId id="347" r:id="rId4"/>
    <p:sldId id="348" r:id="rId5"/>
    <p:sldId id="349" r:id="rId6"/>
    <p:sldId id="350" r:id="rId7"/>
    <p:sldId id="351" r:id="rId8"/>
    <p:sldId id="353" r:id="rId9"/>
    <p:sldId id="352" r:id="rId10"/>
    <p:sldId id="354" r:id="rId11"/>
    <p:sldId id="355" r:id="rId12"/>
    <p:sldId id="356" r:id="rId13"/>
    <p:sldId id="357" r:id="rId14"/>
    <p:sldId id="374" r:id="rId15"/>
    <p:sldId id="358" r:id="rId16"/>
    <p:sldId id="359" r:id="rId17"/>
    <p:sldId id="360" r:id="rId18"/>
    <p:sldId id="361" r:id="rId19"/>
    <p:sldId id="362" r:id="rId20"/>
    <p:sldId id="364" r:id="rId21"/>
    <p:sldId id="365" r:id="rId22"/>
    <p:sldId id="367" r:id="rId23"/>
    <p:sldId id="368" r:id="rId24"/>
    <p:sldId id="375" r:id="rId25"/>
    <p:sldId id="371" r:id="rId26"/>
    <p:sldId id="372" r:id="rId27"/>
    <p:sldId id="378" r:id="rId28"/>
    <p:sldId id="379" r:id="rId29"/>
  </p:sldIdLst>
  <p:sldSz cx="9144000" cy="6858000" type="screen4x3"/>
  <p:notesSz cx="7077075" cy="90773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CCFF"/>
    <a:srgbClr val="FF9966"/>
    <a:srgbClr val="FFFF66"/>
    <a:srgbClr val="FF3300"/>
    <a:srgbClr val="FF6600"/>
    <a:srgbClr val="66FF99"/>
    <a:srgbClr val="006600"/>
    <a:srgbClr val="CC00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D3F36-C427-4B00-BD9F-45620FF47972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A918A76-D61B-4AC2-A266-FBF11C559B6B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S_tradnl" sz="1800" dirty="0" smtClean="0"/>
            <a:t>Empresa importadora y comercializadora de alambres y cables. Concebida hace 8 años.</a:t>
          </a:r>
          <a:endParaRPr lang="es-EC" sz="1800" dirty="0"/>
        </a:p>
      </dgm:t>
    </dgm:pt>
    <dgm:pt modelId="{382B192F-C452-4FBB-883E-6C8DBF7CB0AF}" type="parTrans" cxnId="{DD602AF9-3D18-44E7-92EC-6138B3DD3F48}">
      <dgm:prSet/>
      <dgm:spPr/>
      <dgm:t>
        <a:bodyPr/>
        <a:lstStyle/>
        <a:p>
          <a:endParaRPr lang="es-EC" sz="1600"/>
        </a:p>
      </dgm:t>
    </dgm:pt>
    <dgm:pt modelId="{90488556-62DB-4208-9248-6902B25548BB}" type="sibTrans" cxnId="{DD602AF9-3D18-44E7-92EC-6138B3DD3F48}">
      <dgm:prSet custT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es-EC" sz="3200"/>
        </a:p>
      </dgm:t>
    </dgm:pt>
    <dgm:pt modelId="{C7A8531F-3928-473F-A162-CE4C2E78959A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800" dirty="0" smtClean="0"/>
            <a:t>No cuenta con un valor real de mercado que le permita transparentar balances y posibilite fuentes de financiamiento externa y/o accionaria.</a:t>
          </a:r>
          <a:endParaRPr lang="es-EC" sz="1800" dirty="0"/>
        </a:p>
      </dgm:t>
    </dgm:pt>
    <dgm:pt modelId="{8D3CC791-F929-49AF-979C-3DCD226D4328}" type="parTrans" cxnId="{88FE518F-0390-4DA6-B513-638DD9DE622D}">
      <dgm:prSet/>
      <dgm:spPr/>
      <dgm:t>
        <a:bodyPr/>
        <a:lstStyle/>
        <a:p>
          <a:endParaRPr lang="es-EC" sz="1600"/>
        </a:p>
      </dgm:t>
    </dgm:pt>
    <dgm:pt modelId="{56B5DC64-8079-4394-8833-F5897CA25A4C}" type="sibTrans" cxnId="{88FE518F-0390-4DA6-B513-638DD9DE622D}">
      <dgm:prSet/>
      <dgm:spPr/>
      <dgm:t>
        <a:bodyPr/>
        <a:lstStyle/>
        <a:p>
          <a:endParaRPr lang="es-EC" sz="1600"/>
        </a:p>
      </dgm:t>
    </dgm:pt>
    <dgm:pt modelId="{63B783E3-5499-4341-B133-FC3D703D1507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S_tradnl" sz="1800" dirty="0" smtClean="0"/>
            <a:t>Ubicada en la ciudad de Quito, </a:t>
          </a:r>
          <a:r>
            <a:rPr lang="es-EC" sz="1800" dirty="0" smtClean="0"/>
            <a:t>brinda sus productos a la comunidad.</a:t>
          </a:r>
          <a:endParaRPr lang="es-EC" sz="1800" dirty="0"/>
        </a:p>
      </dgm:t>
    </dgm:pt>
    <dgm:pt modelId="{6B8861CC-CE99-4378-87B3-DC60E2D4CF2E}" type="parTrans" cxnId="{93166B6B-9F75-4E30-9A15-8ED96C857D65}">
      <dgm:prSet/>
      <dgm:spPr/>
      <dgm:t>
        <a:bodyPr/>
        <a:lstStyle/>
        <a:p>
          <a:endParaRPr lang="es-EC" sz="1600"/>
        </a:p>
      </dgm:t>
    </dgm:pt>
    <dgm:pt modelId="{C78CFFCB-AECE-4C4A-BC21-0B3826AD46A4}" type="sibTrans" cxnId="{93166B6B-9F75-4E30-9A15-8ED96C857D65}">
      <dgm:prSet custT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es-EC" sz="3200"/>
        </a:p>
      </dgm:t>
    </dgm:pt>
    <dgm:pt modelId="{51466A64-C2C1-4023-B5DC-1328672C7046}" type="pres">
      <dgm:prSet presAssocID="{48DD3F36-C427-4B00-BD9F-45620FF479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18B49F-1A9B-457B-B74D-12E3F1F21434}" type="pres">
      <dgm:prSet presAssocID="{48DD3F36-C427-4B00-BD9F-45620FF47972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5D6A27F8-D1BA-443D-AD44-2639725E58A7}" type="pres">
      <dgm:prSet presAssocID="{48DD3F36-C427-4B00-BD9F-45620FF4797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2505DA-2C84-494C-84BF-0CEFCEFEB60F}" type="pres">
      <dgm:prSet presAssocID="{48DD3F36-C427-4B00-BD9F-45620FF4797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9510DD-CE6A-465C-AB7C-8952A80199CD}" type="pres">
      <dgm:prSet presAssocID="{48DD3F36-C427-4B00-BD9F-45620FF4797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BF3CA4-FA62-4A01-AC51-C8A323413FA3}" type="pres">
      <dgm:prSet presAssocID="{48DD3F36-C427-4B00-BD9F-45620FF47972}" presName="ThreeConn_1-2" presStyleLbl="fgAccFollowNode1" presStyleIdx="0" presStyleCnt="2" custScaleX="58423" custScaleY="787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0E00D-2216-4ACA-B34E-17BEAA256895}" type="pres">
      <dgm:prSet presAssocID="{48DD3F36-C427-4B00-BD9F-45620FF47972}" presName="ThreeConn_2-3" presStyleLbl="fgAccFollowNode1" presStyleIdx="1" presStyleCnt="2" custScaleX="53757" custScaleY="793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C93BFB-F117-4CFC-BA45-321E2737D648}" type="pres">
      <dgm:prSet presAssocID="{48DD3F36-C427-4B00-BD9F-45620FF4797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DFF883-D567-40C2-BAE0-93E08E2F80B6}" type="pres">
      <dgm:prSet presAssocID="{48DD3F36-C427-4B00-BD9F-45620FF4797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39B191-966F-4A7D-A8FF-D1E3A951D982}" type="pres">
      <dgm:prSet presAssocID="{48DD3F36-C427-4B00-BD9F-45620FF4797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EB9BAA-7F35-4FA5-8C1D-873CF20CFC39}" type="presOf" srcId="{CA918A76-D61B-4AC2-A266-FBF11C559B6B}" destId="{82C93BFB-F117-4CFC-BA45-321E2737D648}" srcOrd="1" destOrd="0" presId="urn:microsoft.com/office/officeart/2005/8/layout/vProcess5"/>
    <dgm:cxn modelId="{662D0405-A0E6-4EEA-BE07-D8A41728A3D1}" type="presOf" srcId="{CA918A76-D61B-4AC2-A266-FBF11C559B6B}" destId="{5D6A27F8-D1BA-443D-AD44-2639725E58A7}" srcOrd="0" destOrd="0" presId="urn:microsoft.com/office/officeart/2005/8/layout/vProcess5"/>
    <dgm:cxn modelId="{817007CE-7D81-499B-B375-378A2E99FFD8}" type="presOf" srcId="{90488556-62DB-4208-9248-6902B25548BB}" destId="{28BF3CA4-FA62-4A01-AC51-C8A323413FA3}" srcOrd="0" destOrd="0" presId="urn:microsoft.com/office/officeart/2005/8/layout/vProcess5"/>
    <dgm:cxn modelId="{CCD344BE-9A1E-4523-9BD6-4DB8B9C7DE19}" type="presOf" srcId="{48DD3F36-C427-4B00-BD9F-45620FF47972}" destId="{51466A64-C2C1-4023-B5DC-1328672C7046}" srcOrd="0" destOrd="0" presId="urn:microsoft.com/office/officeart/2005/8/layout/vProcess5"/>
    <dgm:cxn modelId="{8CAB5BD2-0C97-4F5C-A975-976EEC530C27}" type="presOf" srcId="{63B783E3-5499-4341-B133-FC3D703D1507}" destId="{012505DA-2C84-494C-84BF-0CEFCEFEB60F}" srcOrd="0" destOrd="0" presId="urn:microsoft.com/office/officeart/2005/8/layout/vProcess5"/>
    <dgm:cxn modelId="{DD602AF9-3D18-44E7-92EC-6138B3DD3F48}" srcId="{48DD3F36-C427-4B00-BD9F-45620FF47972}" destId="{CA918A76-D61B-4AC2-A266-FBF11C559B6B}" srcOrd="0" destOrd="0" parTransId="{382B192F-C452-4FBB-883E-6C8DBF7CB0AF}" sibTransId="{90488556-62DB-4208-9248-6902B25548BB}"/>
    <dgm:cxn modelId="{173F410B-AA5A-4E0F-A2AC-D0C7C2C1695E}" type="presOf" srcId="{C7A8531F-3928-473F-A162-CE4C2E78959A}" destId="{1A39B191-966F-4A7D-A8FF-D1E3A951D982}" srcOrd="1" destOrd="0" presId="urn:microsoft.com/office/officeart/2005/8/layout/vProcess5"/>
    <dgm:cxn modelId="{CBFADD3E-D08D-4B44-BAA7-20AD4E687282}" type="presOf" srcId="{63B783E3-5499-4341-B133-FC3D703D1507}" destId="{95DFF883-D567-40C2-BAE0-93E08E2F80B6}" srcOrd="1" destOrd="0" presId="urn:microsoft.com/office/officeart/2005/8/layout/vProcess5"/>
    <dgm:cxn modelId="{49D64FB8-5442-4EE3-A725-A3CAAAEA8D5B}" type="presOf" srcId="{C78CFFCB-AECE-4C4A-BC21-0B3826AD46A4}" destId="{B400E00D-2216-4ACA-B34E-17BEAA256895}" srcOrd="0" destOrd="0" presId="urn:microsoft.com/office/officeart/2005/8/layout/vProcess5"/>
    <dgm:cxn modelId="{93166B6B-9F75-4E30-9A15-8ED96C857D65}" srcId="{48DD3F36-C427-4B00-BD9F-45620FF47972}" destId="{63B783E3-5499-4341-B133-FC3D703D1507}" srcOrd="1" destOrd="0" parTransId="{6B8861CC-CE99-4378-87B3-DC60E2D4CF2E}" sibTransId="{C78CFFCB-AECE-4C4A-BC21-0B3826AD46A4}"/>
    <dgm:cxn modelId="{88FE518F-0390-4DA6-B513-638DD9DE622D}" srcId="{48DD3F36-C427-4B00-BD9F-45620FF47972}" destId="{C7A8531F-3928-473F-A162-CE4C2E78959A}" srcOrd="2" destOrd="0" parTransId="{8D3CC791-F929-49AF-979C-3DCD226D4328}" sibTransId="{56B5DC64-8079-4394-8833-F5897CA25A4C}"/>
    <dgm:cxn modelId="{30D24C4E-D949-46F0-AD4A-0CB45666E795}" type="presOf" srcId="{C7A8531F-3928-473F-A162-CE4C2E78959A}" destId="{AA9510DD-CE6A-465C-AB7C-8952A80199CD}" srcOrd="0" destOrd="0" presId="urn:microsoft.com/office/officeart/2005/8/layout/vProcess5"/>
    <dgm:cxn modelId="{7476FA59-61E5-46AC-B563-114EA6AF3034}" type="presParOf" srcId="{51466A64-C2C1-4023-B5DC-1328672C7046}" destId="{8418B49F-1A9B-457B-B74D-12E3F1F21434}" srcOrd="0" destOrd="0" presId="urn:microsoft.com/office/officeart/2005/8/layout/vProcess5"/>
    <dgm:cxn modelId="{A1AEB069-64EB-47F3-892F-B2BCAE5D056B}" type="presParOf" srcId="{51466A64-C2C1-4023-B5DC-1328672C7046}" destId="{5D6A27F8-D1BA-443D-AD44-2639725E58A7}" srcOrd="1" destOrd="0" presId="urn:microsoft.com/office/officeart/2005/8/layout/vProcess5"/>
    <dgm:cxn modelId="{595FAF35-0ECB-4069-A094-C4E230A0610E}" type="presParOf" srcId="{51466A64-C2C1-4023-B5DC-1328672C7046}" destId="{012505DA-2C84-494C-84BF-0CEFCEFEB60F}" srcOrd="2" destOrd="0" presId="urn:microsoft.com/office/officeart/2005/8/layout/vProcess5"/>
    <dgm:cxn modelId="{7B08E636-5C36-4AEC-8756-4824793AA366}" type="presParOf" srcId="{51466A64-C2C1-4023-B5DC-1328672C7046}" destId="{AA9510DD-CE6A-465C-AB7C-8952A80199CD}" srcOrd="3" destOrd="0" presId="urn:microsoft.com/office/officeart/2005/8/layout/vProcess5"/>
    <dgm:cxn modelId="{9C0355B4-D317-478B-A9C8-6F2B15C90685}" type="presParOf" srcId="{51466A64-C2C1-4023-B5DC-1328672C7046}" destId="{28BF3CA4-FA62-4A01-AC51-C8A323413FA3}" srcOrd="4" destOrd="0" presId="urn:microsoft.com/office/officeart/2005/8/layout/vProcess5"/>
    <dgm:cxn modelId="{DC982D31-ED5B-485D-B68C-D27BC4F4BA03}" type="presParOf" srcId="{51466A64-C2C1-4023-B5DC-1328672C7046}" destId="{B400E00D-2216-4ACA-B34E-17BEAA256895}" srcOrd="5" destOrd="0" presId="urn:microsoft.com/office/officeart/2005/8/layout/vProcess5"/>
    <dgm:cxn modelId="{477462F8-D458-4FEF-81B3-70665EBF1F09}" type="presParOf" srcId="{51466A64-C2C1-4023-B5DC-1328672C7046}" destId="{82C93BFB-F117-4CFC-BA45-321E2737D648}" srcOrd="6" destOrd="0" presId="urn:microsoft.com/office/officeart/2005/8/layout/vProcess5"/>
    <dgm:cxn modelId="{3D372166-09EA-4DB2-B0CD-3FF99D47B6DA}" type="presParOf" srcId="{51466A64-C2C1-4023-B5DC-1328672C7046}" destId="{95DFF883-D567-40C2-BAE0-93E08E2F80B6}" srcOrd="7" destOrd="0" presId="urn:microsoft.com/office/officeart/2005/8/layout/vProcess5"/>
    <dgm:cxn modelId="{9F2BD7B0-851D-431A-BE90-CE6D7D04B926}" type="presParOf" srcId="{51466A64-C2C1-4023-B5DC-1328672C7046}" destId="{1A39B191-966F-4A7D-A8FF-D1E3A951D9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C52A0-2A9D-409E-85BD-378BF291F757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5" csCatId="colorful" phldr="1"/>
      <dgm:spPr/>
    </dgm:pt>
    <dgm:pt modelId="{04C75CA0-302E-44EE-BAFD-BE0430D26026}">
      <dgm:prSet phldrT="[Texto]" custT="1"/>
      <dgm:spPr>
        <a:solidFill>
          <a:srgbClr val="FFFF66"/>
        </a:solidFill>
      </dgm:spPr>
      <dgm:t>
        <a:bodyPr/>
        <a:lstStyle/>
        <a:p>
          <a:r>
            <a:rPr lang="es-EC" sz="1200" b="1" dirty="0"/>
            <a:t>FLUJOS DE CAJA</a:t>
          </a:r>
        </a:p>
        <a:p>
          <a:r>
            <a:rPr lang="es-EC" sz="1200" b="1" dirty="0"/>
            <a:t>DESCONTADOS</a:t>
          </a:r>
        </a:p>
      </dgm:t>
    </dgm:pt>
    <dgm:pt modelId="{93D92D88-ACF8-4730-A908-DFA900413834}" type="parTrans" cxnId="{DE989ECB-2BA2-4650-A39E-A0E50F49EBDF}">
      <dgm:prSet/>
      <dgm:spPr/>
      <dgm:t>
        <a:bodyPr/>
        <a:lstStyle/>
        <a:p>
          <a:endParaRPr lang="es-EC" sz="1200" b="1"/>
        </a:p>
      </dgm:t>
    </dgm:pt>
    <dgm:pt modelId="{42DD6A71-38CE-471B-BB36-93D89AA6DD71}" type="sibTrans" cxnId="{DE989ECB-2BA2-4650-A39E-A0E50F49EBDF}">
      <dgm:prSet custT="1"/>
      <dgm:spPr>
        <a:solidFill>
          <a:srgbClr val="33CC33"/>
        </a:solidFill>
      </dgm:spPr>
      <dgm:t>
        <a:bodyPr/>
        <a:lstStyle/>
        <a:p>
          <a:endParaRPr lang="es-EC" sz="1200" b="1"/>
        </a:p>
      </dgm:t>
    </dgm:pt>
    <dgm:pt modelId="{C844BB77-0FD2-4CB7-BB7B-5D747EBDBC78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200" b="1" dirty="0"/>
            <a:t>VALOR PATRIMONIAL</a:t>
          </a:r>
        </a:p>
      </dgm:t>
    </dgm:pt>
    <dgm:pt modelId="{ACE040D7-1D13-4118-A572-C9E1B96B3B78}" type="parTrans" cxnId="{C6103945-799F-4AD9-9166-A98CE8AD92D1}">
      <dgm:prSet/>
      <dgm:spPr/>
      <dgm:t>
        <a:bodyPr/>
        <a:lstStyle/>
        <a:p>
          <a:endParaRPr lang="es-EC" sz="1200" b="1"/>
        </a:p>
      </dgm:t>
    </dgm:pt>
    <dgm:pt modelId="{D2AF23E0-A96B-4D33-8A03-F92DC1DDC39B}" type="sibTrans" cxnId="{C6103945-799F-4AD9-9166-A98CE8AD92D1}">
      <dgm:prSet custT="1"/>
      <dgm:spPr>
        <a:solidFill>
          <a:srgbClr val="CC00CC"/>
        </a:solidFill>
      </dgm:spPr>
      <dgm:t>
        <a:bodyPr/>
        <a:lstStyle/>
        <a:p>
          <a:endParaRPr lang="es-EC" sz="1200" b="1"/>
        </a:p>
      </dgm:t>
    </dgm:pt>
    <dgm:pt modelId="{ECBC676E-2B55-4C00-8B86-E89835AAC8F9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C" sz="1200" b="1" dirty="0"/>
            <a:t>VALOR DE  LA EMPRESA</a:t>
          </a:r>
        </a:p>
      </dgm:t>
    </dgm:pt>
    <dgm:pt modelId="{DC8CCEF1-4F7B-4209-A33B-DEB6C064BE49}" type="parTrans" cxnId="{DA1D9C42-0E64-42B1-906D-595964FAB789}">
      <dgm:prSet/>
      <dgm:spPr/>
      <dgm:t>
        <a:bodyPr/>
        <a:lstStyle/>
        <a:p>
          <a:endParaRPr lang="es-EC" sz="1200" b="1"/>
        </a:p>
      </dgm:t>
    </dgm:pt>
    <dgm:pt modelId="{0502F114-0E18-407D-94E8-E19A3817C7C2}" type="sibTrans" cxnId="{DA1D9C42-0E64-42B1-906D-595964FAB789}">
      <dgm:prSet/>
      <dgm:spPr/>
      <dgm:t>
        <a:bodyPr/>
        <a:lstStyle/>
        <a:p>
          <a:endParaRPr lang="es-EC" sz="1200" b="1"/>
        </a:p>
      </dgm:t>
    </dgm:pt>
    <dgm:pt modelId="{060F9293-FAA9-4AEE-AE28-27D375C8F5C5}" type="pres">
      <dgm:prSet presAssocID="{B29C52A0-2A9D-409E-85BD-378BF291F757}" presName="linearFlow" presStyleCnt="0">
        <dgm:presLayoutVars>
          <dgm:dir/>
          <dgm:resizeHandles val="exact"/>
        </dgm:presLayoutVars>
      </dgm:prSet>
      <dgm:spPr/>
    </dgm:pt>
    <dgm:pt modelId="{083FAD43-29DB-45F2-A981-94C3CE638192}" type="pres">
      <dgm:prSet presAssocID="{04C75CA0-302E-44EE-BAFD-BE0430D260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761BCD-5404-4C3E-A603-B69FB6BA2863}" type="pres">
      <dgm:prSet presAssocID="{42DD6A71-38CE-471B-BB36-93D89AA6DD71}" presName="spacerL" presStyleCnt="0"/>
      <dgm:spPr/>
    </dgm:pt>
    <dgm:pt modelId="{5154278B-35C6-4D02-8099-1DC06FB782F4}" type="pres">
      <dgm:prSet presAssocID="{42DD6A71-38CE-471B-BB36-93D89AA6DD7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143A176-E10B-47EA-BECC-1310B0FDBEE1}" type="pres">
      <dgm:prSet presAssocID="{42DD6A71-38CE-471B-BB36-93D89AA6DD71}" presName="spacerR" presStyleCnt="0"/>
      <dgm:spPr/>
    </dgm:pt>
    <dgm:pt modelId="{06CBF696-C1FC-494E-9346-37057AF7F8C2}" type="pres">
      <dgm:prSet presAssocID="{C844BB77-0FD2-4CB7-BB7B-5D747EBDBC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4EB9BB-8029-4913-8372-1EDEB93C7B86}" type="pres">
      <dgm:prSet presAssocID="{D2AF23E0-A96B-4D33-8A03-F92DC1DDC39B}" presName="spacerL" presStyleCnt="0"/>
      <dgm:spPr/>
    </dgm:pt>
    <dgm:pt modelId="{8D7516EF-D9B5-44B1-95B7-8E026BCF62C6}" type="pres">
      <dgm:prSet presAssocID="{D2AF23E0-A96B-4D33-8A03-F92DC1DDC39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727F640-707B-4DEC-B03D-B75DB802F399}" type="pres">
      <dgm:prSet presAssocID="{D2AF23E0-A96B-4D33-8A03-F92DC1DDC39B}" presName="spacerR" presStyleCnt="0"/>
      <dgm:spPr/>
    </dgm:pt>
    <dgm:pt modelId="{2363E8CF-F9A7-4960-B8C6-AB31937498DC}" type="pres">
      <dgm:prSet presAssocID="{ECBC676E-2B55-4C00-8B86-E89835AAC8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103945-799F-4AD9-9166-A98CE8AD92D1}" srcId="{B29C52A0-2A9D-409E-85BD-378BF291F757}" destId="{C844BB77-0FD2-4CB7-BB7B-5D747EBDBC78}" srcOrd="1" destOrd="0" parTransId="{ACE040D7-1D13-4118-A572-C9E1B96B3B78}" sibTransId="{D2AF23E0-A96B-4D33-8A03-F92DC1DDC39B}"/>
    <dgm:cxn modelId="{67D088D2-9314-4A98-8043-0E74BDBD1675}" type="presOf" srcId="{C844BB77-0FD2-4CB7-BB7B-5D747EBDBC78}" destId="{06CBF696-C1FC-494E-9346-37057AF7F8C2}" srcOrd="0" destOrd="0" presId="urn:microsoft.com/office/officeart/2005/8/layout/equation1"/>
    <dgm:cxn modelId="{AAC46A06-58C4-491E-9AD1-70D65DC779E1}" type="presOf" srcId="{04C75CA0-302E-44EE-BAFD-BE0430D26026}" destId="{083FAD43-29DB-45F2-A981-94C3CE638192}" srcOrd="0" destOrd="0" presId="urn:microsoft.com/office/officeart/2005/8/layout/equation1"/>
    <dgm:cxn modelId="{DA1D9C42-0E64-42B1-906D-595964FAB789}" srcId="{B29C52A0-2A9D-409E-85BD-378BF291F757}" destId="{ECBC676E-2B55-4C00-8B86-E89835AAC8F9}" srcOrd="2" destOrd="0" parTransId="{DC8CCEF1-4F7B-4209-A33B-DEB6C064BE49}" sibTransId="{0502F114-0E18-407D-94E8-E19A3817C7C2}"/>
    <dgm:cxn modelId="{DE989ECB-2BA2-4650-A39E-A0E50F49EBDF}" srcId="{B29C52A0-2A9D-409E-85BD-378BF291F757}" destId="{04C75CA0-302E-44EE-BAFD-BE0430D26026}" srcOrd="0" destOrd="0" parTransId="{93D92D88-ACF8-4730-A908-DFA900413834}" sibTransId="{42DD6A71-38CE-471B-BB36-93D89AA6DD71}"/>
    <dgm:cxn modelId="{BAB85ADA-673E-4A46-A28A-0EAFAA01CA38}" type="presOf" srcId="{42DD6A71-38CE-471B-BB36-93D89AA6DD71}" destId="{5154278B-35C6-4D02-8099-1DC06FB782F4}" srcOrd="0" destOrd="0" presId="urn:microsoft.com/office/officeart/2005/8/layout/equation1"/>
    <dgm:cxn modelId="{B4226A32-CA53-43ED-B454-C2FE45E9A7D8}" type="presOf" srcId="{D2AF23E0-A96B-4D33-8A03-F92DC1DDC39B}" destId="{8D7516EF-D9B5-44B1-95B7-8E026BCF62C6}" srcOrd="0" destOrd="0" presId="urn:microsoft.com/office/officeart/2005/8/layout/equation1"/>
    <dgm:cxn modelId="{08FDA21A-7079-4527-8B0A-FE303491BEF7}" type="presOf" srcId="{ECBC676E-2B55-4C00-8B86-E89835AAC8F9}" destId="{2363E8CF-F9A7-4960-B8C6-AB31937498DC}" srcOrd="0" destOrd="0" presId="urn:microsoft.com/office/officeart/2005/8/layout/equation1"/>
    <dgm:cxn modelId="{FBF38781-A47C-421B-95A1-0E01454F1BE8}" type="presOf" srcId="{B29C52A0-2A9D-409E-85BD-378BF291F757}" destId="{060F9293-FAA9-4AEE-AE28-27D375C8F5C5}" srcOrd="0" destOrd="0" presId="urn:microsoft.com/office/officeart/2005/8/layout/equation1"/>
    <dgm:cxn modelId="{BB7227E8-4F95-4627-93E7-EF15BC46EEA7}" type="presParOf" srcId="{060F9293-FAA9-4AEE-AE28-27D375C8F5C5}" destId="{083FAD43-29DB-45F2-A981-94C3CE638192}" srcOrd="0" destOrd="0" presId="urn:microsoft.com/office/officeart/2005/8/layout/equation1"/>
    <dgm:cxn modelId="{67E22DC0-EF59-475D-AAFB-29D83083E645}" type="presParOf" srcId="{060F9293-FAA9-4AEE-AE28-27D375C8F5C5}" destId="{83761BCD-5404-4C3E-A603-B69FB6BA2863}" srcOrd="1" destOrd="0" presId="urn:microsoft.com/office/officeart/2005/8/layout/equation1"/>
    <dgm:cxn modelId="{E5582323-1903-488F-9C31-31489032F5EB}" type="presParOf" srcId="{060F9293-FAA9-4AEE-AE28-27D375C8F5C5}" destId="{5154278B-35C6-4D02-8099-1DC06FB782F4}" srcOrd="2" destOrd="0" presId="urn:microsoft.com/office/officeart/2005/8/layout/equation1"/>
    <dgm:cxn modelId="{F78EEC07-C986-445F-8BB8-D51803300E71}" type="presParOf" srcId="{060F9293-FAA9-4AEE-AE28-27D375C8F5C5}" destId="{5143A176-E10B-47EA-BECC-1310B0FDBEE1}" srcOrd="3" destOrd="0" presId="urn:microsoft.com/office/officeart/2005/8/layout/equation1"/>
    <dgm:cxn modelId="{84ED67A3-BE5A-4F42-8C6B-3C6769D6969F}" type="presParOf" srcId="{060F9293-FAA9-4AEE-AE28-27D375C8F5C5}" destId="{06CBF696-C1FC-494E-9346-37057AF7F8C2}" srcOrd="4" destOrd="0" presId="urn:microsoft.com/office/officeart/2005/8/layout/equation1"/>
    <dgm:cxn modelId="{75E377E7-463B-4185-8BE5-E220D84DF743}" type="presParOf" srcId="{060F9293-FAA9-4AEE-AE28-27D375C8F5C5}" destId="{0C4EB9BB-8029-4913-8372-1EDEB93C7B86}" srcOrd="5" destOrd="0" presId="urn:microsoft.com/office/officeart/2005/8/layout/equation1"/>
    <dgm:cxn modelId="{CBD8E13C-2043-4970-A68F-9315CA633948}" type="presParOf" srcId="{060F9293-FAA9-4AEE-AE28-27D375C8F5C5}" destId="{8D7516EF-D9B5-44B1-95B7-8E026BCF62C6}" srcOrd="6" destOrd="0" presId="urn:microsoft.com/office/officeart/2005/8/layout/equation1"/>
    <dgm:cxn modelId="{21228ED3-3CBD-4ABC-8ECE-A0EAFC9D5E5F}" type="presParOf" srcId="{060F9293-FAA9-4AEE-AE28-27D375C8F5C5}" destId="{D727F640-707B-4DEC-B03D-B75DB802F399}" srcOrd="7" destOrd="0" presId="urn:microsoft.com/office/officeart/2005/8/layout/equation1"/>
    <dgm:cxn modelId="{55747D48-8EF1-4849-8E72-005A0F19F434}" type="presParOf" srcId="{060F9293-FAA9-4AEE-AE28-27D375C8F5C5}" destId="{2363E8CF-F9A7-4960-B8C6-AB31937498D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A27F8-D1BA-443D-AD44-2639725E58A7}">
      <dsp:nvSpPr>
        <dsp:cNvPr id="0" name=""/>
        <dsp:cNvSpPr/>
      </dsp:nvSpPr>
      <dsp:spPr>
        <a:xfrm>
          <a:off x="0" y="0"/>
          <a:ext cx="5937059" cy="1305609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Empresa importadora y comercializadora de alambres y cables. Concebida hace 8 años.</a:t>
          </a:r>
          <a:endParaRPr lang="es-EC" sz="1800" kern="1200" dirty="0"/>
        </a:p>
      </dsp:txBody>
      <dsp:txXfrm>
        <a:off x="0" y="0"/>
        <a:ext cx="4604685" cy="1305609"/>
      </dsp:txXfrm>
    </dsp:sp>
    <dsp:sp modelId="{012505DA-2C84-494C-84BF-0CEFCEFEB60F}">
      <dsp:nvSpPr>
        <dsp:cNvPr id="0" name=""/>
        <dsp:cNvSpPr/>
      </dsp:nvSpPr>
      <dsp:spPr>
        <a:xfrm>
          <a:off x="523858" y="1523211"/>
          <a:ext cx="5937059" cy="1305609"/>
        </a:xfrm>
        <a:prstGeom prst="roundRect">
          <a:avLst>
            <a:gd name="adj" fmla="val 10000"/>
          </a:avLst>
        </a:prstGeom>
        <a:solidFill>
          <a:srgbClr val="FF99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Ubicada en la ciudad de Quito, </a:t>
          </a:r>
          <a:r>
            <a:rPr lang="es-EC" sz="1800" kern="1200" dirty="0" smtClean="0"/>
            <a:t>brinda sus productos a la comunidad.</a:t>
          </a:r>
          <a:endParaRPr lang="es-EC" sz="1800" kern="1200" dirty="0"/>
        </a:p>
      </dsp:txBody>
      <dsp:txXfrm>
        <a:off x="523858" y="1523211"/>
        <a:ext cx="4564555" cy="1305609"/>
      </dsp:txXfrm>
    </dsp:sp>
    <dsp:sp modelId="{AA9510DD-CE6A-465C-AB7C-8952A80199CD}">
      <dsp:nvSpPr>
        <dsp:cNvPr id="0" name=""/>
        <dsp:cNvSpPr/>
      </dsp:nvSpPr>
      <dsp:spPr>
        <a:xfrm>
          <a:off x="1047716" y="3046422"/>
          <a:ext cx="5937059" cy="1305609"/>
        </a:xfrm>
        <a:prstGeom prst="roundRect">
          <a:avLst>
            <a:gd name="adj" fmla="val 10000"/>
          </a:avLst>
        </a:prstGeom>
        <a:solidFill>
          <a:srgbClr val="33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No cuenta con un valor real de mercado que le permita transparentar balances y posibilite fuentes de financiamiento externa y/o accionaria.</a:t>
          </a:r>
          <a:endParaRPr lang="es-EC" sz="1800" kern="1200" dirty="0"/>
        </a:p>
      </dsp:txBody>
      <dsp:txXfrm>
        <a:off x="1047716" y="3046422"/>
        <a:ext cx="4564555" cy="1305609"/>
      </dsp:txXfrm>
    </dsp:sp>
    <dsp:sp modelId="{28BF3CA4-FA62-4A01-AC51-C8A323413FA3}">
      <dsp:nvSpPr>
        <dsp:cNvPr id="0" name=""/>
        <dsp:cNvSpPr/>
      </dsp:nvSpPr>
      <dsp:spPr>
        <a:xfrm>
          <a:off x="5264834" y="1080120"/>
          <a:ext cx="495804" cy="668580"/>
        </a:xfrm>
        <a:prstGeom prst="downArrow">
          <a:avLst>
            <a:gd name="adj1" fmla="val 55000"/>
            <a:gd name="adj2" fmla="val 45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/>
        </a:p>
      </dsp:txBody>
      <dsp:txXfrm>
        <a:off x="5264834" y="1080120"/>
        <a:ext cx="495804" cy="668580"/>
      </dsp:txXfrm>
    </dsp:sp>
    <dsp:sp modelId="{B400E00D-2216-4ACA-B34E-17BEAA256895}">
      <dsp:nvSpPr>
        <dsp:cNvPr id="0" name=""/>
        <dsp:cNvSpPr/>
      </dsp:nvSpPr>
      <dsp:spPr>
        <a:xfrm>
          <a:off x="5808491" y="2592289"/>
          <a:ext cx="456206" cy="673256"/>
        </a:xfrm>
        <a:prstGeom prst="downArrow">
          <a:avLst>
            <a:gd name="adj1" fmla="val 55000"/>
            <a:gd name="adj2" fmla="val 45000"/>
          </a:avLst>
        </a:prstGeom>
        <a:solidFill>
          <a:srgbClr val="33CC33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/>
        </a:p>
      </dsp:txBody>
      <dsp:txXfrm>
        <a:off x="5808491" y="2592289"/>
        <a:ext cx="456206" cy="673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3FAD43-29DB-45F2-A981-94C3CE638192}">
      <dsp:nvSpPr>
        <dsp:cNvPr id="0" name=""/>
        <dsp:cNvSpPr/>
      </dsp:nvSpPr>
      <dsp:spPr>
        <a:xfrm>
          <a:off x="1362" y="933413"/>
          <a:ext cx="1805580" cy="1805580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FLUJOS DE CAJA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DESCONTADOS</a:t>
          </a:r>
        </a:p>
      </dsp:txBody>
      <dsp:txXfrm>
        <a:off x="1362" y="933413"/>
        <a:ext cx="1805580" cy="1805580"/>
      </dsp:txXfrm>
    </dsp:sp>
    <dsp:sp modelId="{5154278B-35C6-4D02-8099-1DC06FB782F4}">
      <dsp:nvSpPr>
        <dsp:cNvPr id="0" name=""/>
        <dsp:cNvSpPr/>
      </dsp:nvSpPr>
      <dsp:spPr>
        <a:xfrm>
          <a:off x="1953555" y="1312585"/>
          <a:ext cx="1047236" cy="1047236"/>
        </a:xfrm>
        <a:prstGeom prst="mathPlus">
          <a:avLst/>
        </a:prstGeom>
        <a:solidFill>
          <a:srgbClr val="33CC3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>
        <a:off x="1953555" y="1312585"/>
        <a:ext cx="1047236" cy="1047236"/>
      </dsp:txXfrm>
    </dsp:sp>
    <dsp:sp modelId="{06CBF696-C1FC-494E-9346-37057AF7F8C2}">
      <dsp:nvSpPr>
        <dsp:cNvPr id="0" name=""/>
        <dsp:cNvSpPr/>
      </dsp:nvSpPr>
      <dsp:spPr>
        <a:xfrm>
          <a:off x="3147405" y="933413"/>
          <a:ext cx="1805580" cy="1805580"/>
        </a:xfrm>
        <a:prstGeom prst="ellipse">
          <a:avLst/>
        </a:prstGeom>
        <a:solidFill>
          <a:srgbClr val="33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VALOR PATRIMONIAL</a:t>
          </a:r>
        </a:p>
      </dsp:txBody>
      <dsp:txXfrm>
        <a:off x="3147405" y="933413"/>
        <a:ext cx="1805580" cy="1805580"/>
      </dsp:txXfrm>
    </dsp:sp>
    <dsp:sp modelId="{8D7516EF-D9B5-44B1-95B7-8E026BCF62C6}">
      <dsp:nvSpPr>
        <dsp:cNvPr id="0" name=""/>
        <dsp:cNvSpPr/>
      </dsp:nvSpPr>
      <dsp:spPr>
        <a:xfrm>
          <a:off x="5099599" y="1312585"/>
          <a:ext cx="1047236" cy="1047236"/>
        </a:xfrm>
        <a:prstGeom prst="mathEqual">
          <a:avLst/>
        </a:prstGeom>
        <a:solidFill>
          <a:srgbClr val="CC00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/>
        </a:p>
      </dsp:txBody>
      <dsp:txXfrm>
        <a:off x="5099599" y="1312585"/>
        <a:ext cx="1047236" cy="1047236"/>
      </dsp:txXfrm>
    </dsp:sp>
    <dsp:sp modelId="{2363E8CF-F9A7-4960-B8C6-AB31937498DC}">
      <dsp:nvSpPr>
        <dsp:cNvPr id="0" name=""/>
        <dsp:cNvSpPr/>
      </dsp:nvSpPr>
      <dsp:spPr>
        <a:xfrm>
          <a:off x="6293449" y="933413"/>
          <a:ext cx="1805580" cy="180558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/>
            <a:t>VALOR DE  LA EMPRESA</a:t>
          </a:r>
        </a:p>
      </dsp:txBody>
      <dsp:txXfrm>
        <a:off x="6293449" y="933413"/>
        <a:ext cx="1805580" cy="1805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CFC2-29E1-43AB-AC2D-DE5BD5F04D66}" type="datetimeFigureOut">
              <a:rPr lang="es-MX" smtClean="0"/>
              <a:pPr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9014-B924-4AD0-80A9-EDA88ED2713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48130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A70C04F-6F3A-4C65-ADF6-73580A4810DD}" type="datetimeFigureOut">
              <a:rPr lang="es-EC"/>
              <a:pPr>
                <a:defRPr/>
              </a:pPr>
              <a:t>16/05/2013</a:t>
            </a:fld>
            <a:endParaRPr lang="es-EC" dirty="0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05442-D773-4DC5-9FE5-C805944E840C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>
    <p:newsflash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43608" y="1052736"/>
            <a:ext cx="2447925" cy="504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_tradnl" sz="28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TEMA</a:t>
            </a:r>
            <a:r>
              <a:rPr lang="es-ES_tradnl" sz="28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s-EC" sz="2800" b="1" kern="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115616" y="1556792"/>
            <a:ext cx="7851775" cy="2516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b="1" kern="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sz="2800" dirty="0" smtClean="0">
                <a:latin typeface="Times New Roman" pitchFamily="18" charset="0"/>
                <a:cs typeface="Times New Roman" pitchFamily="18" charset="0"/>
              </a:rPr>
              <a:t>ESTUDIO DE VALORACIÓN FINANCIERA EMPRESARIAL DE LA COMERCIALIZADORA INCOREACABLES CIA. LTDA.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_tradnl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1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2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AUTORA: </a:t>
            </a:r>
            <a:r>
              <a:rPr lang="es-ES" b="1" kern="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ANDREA ESTEFANÍA DOMÍNGUEZ NARANJO</a:t>
            </a:r>
            <a:endParaRPr lang="es-EC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es-EC" sz="4400" dirty="0" smtClean="0">
                <a:solidFill>
                  <a:srgbClr val="006600"/>
                </a:solidFill>
              </a:rPr>
              <a:t>COSTO DE VENTAS</a:t>
            </a:r>
            <a:endParaRPr lang="es-EC" sz="4400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8075240" cy="1944216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Este costo de venta representa el costo en que se incurre para comercializar los productos que ofrece INCORA CIA. LTDA. El 89% de aproximación con relación a las ventas es el valor en que se ha incurrido para  comprar un bien que se vende y partimos de estos valores para hacer una relación y proyectar hacia un futuro de 6 años.</a:t>
            </a:r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1516526"/>
          <a:ext cx="8136904" cy="920872"/>
        </p:xfrm>
        <a:graphic>
          <a:graphicData uri="http://schemas.openxmlformats.org/drawingml/2006/table">
            <a:tbl>
              <a:tblPr/>
              <a:tblGrid>
                <a:gridCol w="1356151"/>
                <a:gridCol w="1356151"/>
                <a:gridCol w="1199671"/>
                <a:gridCol w="1512630"/>
                <a:gridCol w="1512630"/>
                <a:gridCol w="1199671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Costo de Ventas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6.116.540,46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6.811.292,28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7.557.934,19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         8.397.704,66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6.172.155,00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65540" name="Picture 4" descr="http://2.bp.blogspot.com/_PSats15nPCA/TB4cT6kCJmI/AAAAAAAAGLQ/AJgXT3EQ4EI/s1600/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25144"/>
            <a:ext cx="1512168" cy="1289115"/>
          </a:xfrm>
          <a:prstGeom prst="rect">
            <a:avLst/>
          </a:prstGeom>
          <a:noFill/>
        </p:spPr>
      </p:pic>
      <p:pic>
        <p:nvPicPr>
          <p:cNvPr id="65542" name="Picture 6" descr="http://hechizosparaenamorar.co/wp-content/uploads/2012/05/Magia-Blanca-Para-El-Di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1463824" cy="13265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4400" dirty="0" smtClean="0">
                <a:solidFill>
                  <a:srgbClr val="006600"/>
                </a:solidFill>
              </a:rPr>
              <a:t>Gastos de Operación </a:t>
            </a:r>
            <a:endParaRPr lang="es-EC" sz="4400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2260848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En cuanto a los gastos de operación, hemos proyectado teniendo una relación cercana a la realidad entre las ventas del 2012 y los gastos del 2012 multiplicada por las ventas proyectadas  de ese periodo.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definicionabc.com/wp-content/uploads/gas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3168352" cy="23803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	</a:t>
            </a:r>
            <a:endParaRPr lang="es-EC" dirty="0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2541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00154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11560" y="1988840"/>
            <a:ext cx="7416444" cy="3118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905"/>
                <a:gradFill>
                  <a:gsLst>
                    <a:gs pos="0">
                      <a:schemeClr val="tx1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FLUJO DE </a:t>
            </a:r>
          </a:p>
          <a:p>
            <a:pPr algn="ctr"/>
            <a:r>
              <a:rPr lang="es-ES" sz="9600" b="1" cap="none" spc="0" dirty="0" smtClean="0">
                <a:ln w="1905"/>
                <a:gradFill>
                  <a:gsLst>
                    <a:gs pos="0">
                      <a:schemeClr val="tx1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EFECTIVO</a:t>
            </a:r>
            <a:endParaRPr lang="es-ES" sz="9600" b="1" cap="none" spc="0" dirty="0">
              <a:ln w="1905"/>
              <a:gradFill>
                <a:gsLst>
                  <a:gs pos="0">
                    <a:schemeClr val="tx1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blog.masterconsul.com/wp-content/uploads/2012/12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008"/>
            <a:ext cx="1584176" cy="15841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6984776" cy="35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23528" y="4703658"/>
            <a:ext cx="8100392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 gastos no monetarios son aquellos que a pesar de ser costos y gastos no representan salida de efectivo, las depreciaciones, amortizaciones y provisiones, obteniendo el Flujo de Efectivo. 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encrypted-tbn2.gstatic.com/images?q=tbn:ANd9GcSJ-_QN8K3nvfBt5YzfOHH7LjGlZTRYJP150DybIhJwxvwK3K7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1296144" cy="1089819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2627784" y="3789040"/>
            <a:ext cx="129614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Salida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Flecha izquierda"/>
          <p:cNvSpPr/>
          <p:nvPr/>
        </p:nvSpPr>
        <p:spPr>
          <a:xfrm>
            <a:off x="2123728" y="4221088"/>
            <a:ext cx="136815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Entrada</a:t>
            </a: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1143000"/>
          </a:xfrm>
        </p:spPr>
        <p:txBody>
          <a:bodyPr/>
          <a:lstStyle/>
          <a:p>
            <a:pPr algn="l"/>
            <a: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Calculo del </a:t>
            </a:r>
            <a:r>
              <a:rPr lang="es-EC" sz="4400" b="1" dirty="0" err="1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Return</a:t>
            </a:r>
            <a: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s-EC" sz="4400" b="1" dirty="0" err="1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On</a:t>
            </a:r>
            <a: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s-EC" sz="4400" b="1" dirty="0" err="1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Investment</a:t>
            </a:r>
            <a: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</a:br>
            <a:r>
              <a:rPr lang="es-EC" sz="4400" b="1" dirty="0" smtClean="0">
                <a:solidFill>
                  <a:srgbClr val="006600"/>
                </a:solidFill>
                <a:latin typeface="Narkisim" pitchFamily="34" charset="-79"/>
                <a:cs typeface="Narkisim" pitchFamily="34" charset="-79"/>
              </a:rPr>
              <a:t>Retorno de la Inversión</a:t>
            </a:r>
            <a:endParaRPr lang="es-EC" sz="4400" b="1" dirty="0">
              <a:solidFill>
                <a:srgbClr val="0066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496944" cy="3960440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Comic Sans MS" pitchFamily="66" charset="0"/>
              </a:rPr>
              <a:t>Es un indicador financiero que mide la rentabilidad de una inversión, es decir, </a:t>
            </a:r>
            <a:r>
              <a:rPr lang="es-EC" b="1" i="1" dirty="0" smtClean="0">
                <a:solidFill>
                  <a:schemeClr val="tx1"/>
                </a:solidFill>
                <a:latin typeface="Comic Sans MS" pitchFamily="66" charset="0"/>
              </a:rPr>
              <a:t>la relación que existe entre la utilidad neta, y la inversión</a:t>
            </a:r>
            <a:r>
              <a:rPr lang="es-EC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s-EC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/>
            <a:r>
              <a:rPr lang="es-EC" sz="2800" b="1" i="1" dirty="0" smtClean="0">
                <a:solidFill>
                  <a:schemeClr val="tx1"/>
                </a:solidFill>
                <a:latin typeface="Comic Sans MS" pitchFamily="66" charset="0"/>
              </a:rPr>
              <a:t>ROI =</a:t>
            </a:r>
            <a:r>
              <a:rPr lang="es-EC" sz="2800" i="1" dirty="0" smtClean="0">
                <a:solidFill>
                  <a:schemeClr val="tx1"/>
                </a:solidFill>
                <a:latin typeface="Comic Sans MS" pitchFamily="66" charset="0"/>
              </a:rPr>
              <a:t> (Utilidad neta o Ganancia / Inversión) x 100</a:t>
            </a:r>
            <a:endParaRPr lang="es-EC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/>
            <a:r>
              <a:rPr lang="es-EC" sz="2800" b="1" dirty="0" smtClean="0">
                <a:solidFill>
                  <a:schemeClr val="tx1"/>
                </a:solidFill>
                <a:latin typeface="Comic Sans MS" pitchFamily="66" charset="0"/>
              </a:rPr>
              <a:t>ROI= (</a:t>
            </a:r>
            <a:r>
              <a:rPr lang="es-EC" sz="2800" dirty="0" smtClean="0">
                <a:solidFill>
                  <a:schemeClr val="tx1"/>
                </a:solidFill>
                <a:latin typeface="Comic Sans MS" pitchFamily="66" charset="0"/>
              </a:rPr>
              <a:t>205.415 / 2.839.676,00) x 100</a:t>
            </a:r>
          </a:p>
          <a:p>
            <a:pPr lvl="1"/>
            <a:r>
              <a:rPr lang="es-EC" sz="2800" b="1" dirty="0" smtClean="0">
                <a:solidFill>
                  <a:schemeClr val="tx1"/>
                </a:solidFill>
                <a:latin typeface="Comic Sans MS" pitchFamily="66" charset="0"/>
              </a:rPr>
              <a:t>ROI= </a:t>
            </a:r>
            <a:r>
              <a:rPr lang="es-EC" sz="2800" dirty="0" smtClean="0">
                <a:solidFill>
                  <a:schemeClr val="tx1"/>
                </a:solidFill>
                <a:latin typeface="Comic Sans MS" pitchFamily="66" charset="0"/>
              </a:rPr>
              <a:t>7,23%</a:t>
            </a:r>
          </a:p>
          <a:p>
            <a:endParaRPr lang="es-EC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coyunturaeconomica.com/files/coyuntura/las-tasas-de-inte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9618"/>
            <a:ext cx="3059832" cy="22948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85800"/>
            <a:ext cx="8758808" cy="1143000"/>
          </a:xfrm>
        </p:spPr>
        <p:txBody>
          <a:bodyPr/>
          <a:lstStyle/>
          <a:p>
            <a:pPr algn="l"/>
            <a:r>
              <a:rPr lang="es-EC" sz="3600" b="1" dirty="0" smtClean="0">
                <a:solidFill>
                  <a:srgbClr val="006600"/>
                </a:solidFill>
                <a:latin typeface="Arial Black" pitchFamily="34" charset="0"/>
              </a:rPr>
              <a:t>TASA MINIMA DE DESCUENTO (TMAR)</a:t>
            </a:r>
            <a:endParaRPr lang="es-EC" sz="36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51309"/>
            <a:ext cx="8229600" cy="4525963"/>
          </a:xfrm>
        </p:spPr>
        <p:txBody>
          <a:bodyPr/>
          <a:lstStyle/>
          <a:p>
            <a:endParaRPr lang="es-EC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C" sz="2000" dirty="0" smtClean="0">
                <a:solidFill>
                  <a:schemeClr val="tx1"/>
                </a:solidFill>
                <a:latin typeface="Comic Sans MS" pitchFamily="66" charset="0"/>
              </a:rPr>
              <a:t>Conocida como tasa mínima aceptable de rendimiento o tasa de descuento, representa una medida de rentabilidad, tasa mínima que se le exigirá al proyecto de tal manera que refleje rentabilidad y permita cubrir:</a:t>
            </a:r>
          </a:p>
          <a:p>
            <a:pPr lvl="1"/>
            <a:r>
              <a:rPr lang="es-EC" sz="1600" dirty="0" smtClean="0">
                <a:solidFill>
                  <a:schemeClr val="tx1"/>
                </a:solidFill>
                <a:latin typeface="Comic Sans MS" pitchFamily="66" charset="0"/>
              </a:rPr>
              <a:t>Los egresos de operación</a:t>
            </a:r>
          </a:p>
          <a:p>
            <a:pPr lvl="1"/>
            <a:r>
              <a:rPr lang="es-EC" sz="1600" dirty="0" smtClean="0">
                <a:solidFill>
                  <a:schemeClr val="tx1"/>
                </a:solidFill>
                <a:latin typeface="Comic Sans MS" pitchFamily="66" charset="0"/>
              </a:rPr>
              <a:t>Los intereses en caso de que la inversión haya sido financiada con capital ajeno</a:t>
            </a:r>
          </a:p>
          <a:p>
            <a:pPr lvl="1"/>
            <a:r>
              <a:rPr lang="es-EC" sz="1600" dirty="0" smtClean="0">
                <a:solidFill>
                  <a:schemeClr val="tx1"/>
                </a:solidFill>
                <a:latin typeface="Comic Sans MS" pitchFamily="66" charset="0"/>
              </a:rPr>
              <a:t>La rentabilidad del capital invertido.</a:t>
            </a:r>
          </a:p>
          <a:p>
            <a:endParaRPr lang="es-EC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s-EC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71800" y="4149080"/>
          <a:ext cx="5641315" cy="981456"/>
        </p:xfrm>
        <a:graphic>
          <a:graphicData uri="http://schemas.openxmlformats.org/drawingml/2006/table">
            <a:tbl>
              <a:tblPr/>
              <a:tblGrid>
                <a:gridCol w="4980100"/>
                <a:gridCol w="661215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ROI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7,23%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RIESGO INDUSTRIA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LIBRE DE RIESGO </a:t>
                      </a: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ASOCIADA (</a:t>
                      </a:r>
                      <a:r>
                        <a:rPr lang="es-EC" sz="1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ROI+R.Indust</a:t>
                      </a:r>
                      <a:r>
                        <a:rPr lang="es-EC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)*USA</a:t>
                      </a:r>
                      <a:r>
                        <a:rPr lang="es-EC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5%)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MINIMA ACEPTABLE DE RENDIMIENTO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9,70%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  <p:sp>
        <p:nvSpPr>
          <p:cNvPr id="58372" name="AutoShape 4" descr="data:image/jpeg;base64,/9j/4AAQSkZJRgABAQAAAQABAAD/2wCEAAkGBxQTEhUUExQWFhUXGBoYFxcYGBgaGhoYGBgcGhoYHhgYHCggHBwlHBccITEiJSkrLi4uFx8zODMsNygtLiwBCgoKDg0OGxAQGiwlHB8vLCwsLCwsLCwsLCwsLCwsLCwsLCwsLCwsLCwsLCwsLCwsLCwsLCwsLDcrLCwsLDcsLP/AABEIANsA5gMBIgACEQEDEQH/xAAbAAABBQEBAAAAAAAAAAAAAAAFAQIDBAYAB//EAEwQAAIBAgMFBQMGCQoFBQEAAAECAwARBBIhBQYxQWETIlFxgTKR8BQjJEKhsQczUnKywdHh8RU0Q2JzdIKSorMlU2Nkk0RUg6PCFv/EABoBAAIDAQEAAAAAAAAAAAAAAAABAgMEBQb/xAApEQACAgEEAQQCAQUAAAAAAAAAAQIRAwQSITFBBRMiMlGBcRQVIzNh/9oADAMBAAIRAxEAPwAg0bERxyRiZiczOtggC6hvHQ8qLObW5/rqrFgQJC4L8LBb91R0FWFv/CurErOtzvb44UoB42pcnl8frprka3NhbU3qQDvX1pmLxCopZ2VV8WIFupoPNtwucuGAc8C7XCD1t3vSkGytc8zGZ7Xu3si/5KcAKpllS6A59tO+kEJYX0ke6KeqjiRVOTASzm+KkDL/AMuPuoOhPtNRhuAOa9h7vCmE34G/Ws8skmIgiULoLWGlhoLdKcW+OZp5TQ8v1U245/HWoWI5m04+X6waQi/L93SlY8x/Gq2IxaR2zOATy4n3DWm+gLAPx4Utj+0frFLhcFipheHCyNfgz2jX/XY29KvTbtSLY4vGw4YH6qd579GYjl4LUbQbWwW7qupI63pytcXBuDzHOnbQj2ZhkEhw2LxeZwgkkWTLcmwyh7D3DWqq4HZzt3JJsI5J7rF4wT4BXGT3UbkS2FhyFuW0HieA9apptAyHJh0Mp/L4Rr0znj6VENzJw5kEy4yP2hG7ZBf0JVvWi/8AKZisJsO8Ph3cyD/EmlSxRT7YqKn8glgTiZLi1+zTRFtrctxNBsRtxZF7HDXWIG3zQu76/VGuVf6x1rYwY5JV7jqwPXj5g12DwEUQPZIqXN+6oFz6Vr2J9MGZ3ZuwpSoU2w8XHKusrebHQHrxrQ7M2RDCLItifaY6sepY8avqp4/A6U7LU1jjHoqbZHl+B4UoA5++pLcrU21TE2zgOdOC2FI16XN/CgTYzL8daW1LanMaaYhVBrqctvGupCsoZv3nnXO1rnhbU66AVW2hMyRO8cZdwpKoOZtwrz6TbCSd7HPKtuEPZusa/naXY+ZqqWTaaka+beQElMMnbyDjlPza9WfhfpVePZcktmxsuYDXsE0j6XPFqs7JdOzUxhRGy3Fha4PO1W5JOWh8BWZ5JSfIjioVdBa2ir4CopCbgAnqD91QY7HrGAWBNyFAClmLH6qqNTV+LZGNkGcQrFH44hwh88oBPvIqpvkaKzpdr/wrpHRASzADjqbX661N/JOHzWxGNMrH+iwaMb9Cy5j9ooxs7d9FP0fZg437TFykkdQhzt6aUtw9pnFxfa93DRSzHxjQkf5z3betXTu1iyuaVsPhE8ZXzN10Wy39a2i7ExTi0uLyLb8Xh41jH+Y3b3Wp7bAwMPflCEjXPO+Y+d5Dao2NRRjMNsbBltZcVjm4ZYVtED5iwA82rR7M2XKn82wWGwt+LSHPIfRP1tVl998EvchLTHgFw8bSfaoyj30xtsbQl0gwSxA/XxMgH/1pc38zQ7HRdGwZH1nxcr/1Y7RJ/p7321Zw2ycLEwCxx5+WazOfVrsayG9MOJiiEuNx8oUsEEODjWMsW+rna7cBxuKz27WFwUzYTF4aKZJBjuxdpZWlc2QtxZuB0+2ojN/v/wDzeO//ALiH9OhG3cXDFGXxGUxggd5c2pNgLWNzrRff8fRk/t4f0xWc3uhzJCDwGJiP+r7RUkIpYbDYCbXDyLEx1+ak7Mg9Yzpf0q82BxcYHZzrIvhOup/xpb7q882htEyY+aGQQkDEKgRoxfKxAusq2N63/wD/ADJU3gxGIi5Bc2dendflQLgp4tcxvidn3Yf0sNmPv0cVUheK5EGNdH1tFiBp/rAb7TRrs9oR8Wgn9DEx+9ajxW00I+lYWQeJ7PtV9GQG1TUmuhUiJnxaKCYkmHNoW9/df9VRx7cjuQ5aI3AtIpU+86fbSw7Mwbm+HmMLHlHKV/0MbX6Wq2cBil0EsU6W9mWPKSOrLxPpVqzSRBwROJwy3FuhGo99OA0vfWgGK2eqG7YOaAD6+GkLLfxyA8PSoIcYRYR4tH/6eITs315ZhY/ZVy1EfJFwNQy6Ui60Lw+1mEkcc8LJ2jZFdGDx5jw1Gvvo/LhLc/OrozUuiuScSutvOlEdqkEYGlKwqRXuGZTyrqeU8DXUCMxjdsol44wZZQPYTXLfhmbgvrQqTZbTvnxZDAarCt+zXndvy289KvQYdI1yxoEA+qBoOtTGTh9vWsMsrkaxcndAUAeHKwro+7e4sfHxpBLrpXPJdvP7KqsZLu9u5Nj8uI7cQLFM4QRpd7oSt8xNtb+Fa2fd7BxDNi5ml4XOJluunCy3C/ZVLcOU/wAnSkfl4ix56MfdXm7pBg9nYPFywRz4icuzSYgs4Ugkiy3tfhb1qHZYuj1DD75bOi+bwvzh/Iw0JYX81AX3mp323j5dIMD2Y5PiJAvr2aEtT9wNoGXZ8EzqiM6ZmCqEUW6ctBQ3FbQOOVpHk7DZqXzSZsjYi2h7x9mLjqNW8qQwZi9pyvJ2c20HZxe8Oz4jfyMhzWPqKi7DDQ2eTZmPxLX9ucds2vOzsR6WoztveWDA7JOKwEcZjAQRgDKpBYKD4n1pm7W8uPOLhgxscAWeAzRtFm0ylbq2b84cKYE27/4QNmOeyR1wzg27KROyN/DgBW1U31rzbbWL2XtTETYHEp2eIjfIkjWVi1r9x+BOh7p42qpsPaU+yZfk2JJaAAW6Je3apf6o+snLjSA3+8270OOh7GfNkzK3cbKbrw1FZ+bdvD4FMJFh0KIcYjHUklijC5J1PAe6tojggEG4IuCOBB50C3r9rB/3qP8ARekBB+EH+bJ/bw/p0B3mGkOv/qIrf5q0G/4HyUX5TQn/AOwftoDvPYrDf/3EXuzcaaE2SYrYGGklEzwRtKpBEmXvXXhc86JEnlSXpCdaL5IkgJ4n0oNvniZI8DiHi9tUJW3EcLkdbXovm8KU6/vpjSPN9xMamMYrKVnHYhyrAZ0bNl1cAE+Naw7uhbdjPPEfAOWU+avei0WDjViyxqrHiQoBPu5U5nI6+VAmwQwxqH2oJx6xsfPitU8ZtSI93FYRhpcsyrIvvXWtJnGvG/315VtnAYsbTJ7OQo88ZSZL/i7jMptoBa4oCjSR7vYHE2bDSujRMGtG7DI/5jDQ0W3blmyzLNJ2rRzMgYgA2sCL24nWq277fTtoWAHej1H5mt+pq/sQgNibD+nbTwOVeNaMD+VFOdfEvk06uBuaUnpWwyGe2tvOInKQwSYhh7fZgWQ8gSeddWiiQC+gF9eHE11HJNThXRjeIvf91R8vjTrVXHbYihIBbM54IgzM3TKKSLAYuaxuMLH4aPLr437qj31iUG+jYWsTOI1LuQqgXudLdaFrtSadgMJCXB4yuCieYvqfSjGE3UhVg7l53XgZmzAdQvAUc9OY08vDpVqwPyIk/B2SNnuH9oSYgNbgTc3q3uJgo5Nm4USRI+VSVDANY525Go9xnvhJ7D+mxHrqb/HSrm4EltnQEiwCMdfz2rI1TaLV0M3kft5I8DH3Iyva4kg5csIP4u/LMRY9Aax2T+WpZGZuy2VhbrGoOUTOo9o8sgt8a1FvHtGQ4NjHpPtSfs4yTquHHdW1uAygn/HRbdjYoxUSRnu7OwxKIl7du8Z78kh/ID3052pDIsVsqXE7uLBh4w7kAKtwO6svInS9hRXYDYl9oYcz4SSAQ4R4wSyspYsgvdTp7NaHH7xYXDYQ4nMDAmg7MXHG1gBVHdb8IOEx0nYxdosuUtkkQqcoPEcRQBl9ysDh8VjNsRShXBxHA6MALgsvMEMLgjmKJYvAvMj4Cds2JhHa4WY8ZYxoQ3ibdxvO9Wt7dxUnc4rCN8nxy6rIhsGYcQ4HG/jQbC7wPjsKZinZ4/Z0maVRoGC/jADf2WW+niKAC/4K9uF42wsmjRC6A8ezJIKG/NGGXyIo/vZxwn97j+5qwk0y4XakeISwhmyyggcUnsrj0azetbzekfzX+9Rfc1AEe/q3wv8A8sX+4Kze8nsxXH9PHp4Et9taPf8Av8kJHESQ/wC6tZ3eWI5Y7cRPERf88ftoSIhMmx4fHjTgvX99OHHX4/dXA3/dRyAnvpW/X8Cu59K4rfyFNAcOVvdSFdad7vCkZtbUeQZGV6U6/h7q4CnN6UyJmtgAjG4/TTPFbr3ONW93172K1/8AUP8AorUexF+l464P4xPXuDXyqxsAAviT/wBw97c9Fq7B9ivO/gElFOK09acxNbDBYwXpaUHxrqLEZfZmyYoFtGgB5txZurMdb1eC6fd1obtveGHClFlJBf6oBayji5tyFVMFtCXETs2HeM4Vcq3IJLta7FfC3CkpRTo6HNWHlHxzqQr8fqrh5fxqQDTXj8aVMVnbjH6LiBe3z84HS9v21RwmIMewrg97snQHndpCl/8AVer+4v8AN8R/eJr/AGUFwmIP8kYZSb58SicOK/KuHurlT4kzRHooY3D59qKirmXAYDugaWkZSLgeNqvPEy7s5cJmYnD3Nr5iGYmXhre2b7asbltn2rtZj+XHH6BeHlxqbd3GLs2dsBiLrA7s2Emb2SHOYwkngQTp0qNjMvHYbrxa2GdM3/n4Vv5YwNr4XKBb5JLwsDbPHa9XN4N3IsXhXwluyjbX5sAWIbMCBwOutCthbrYqLGpiJsX28ccLQoCpVwGKm5N7E92mBidg/wAqK+0cVgn7XLipo/k763sxs63OjLppzrb/AIL91Dg8Ge31nxBLzk6m7X7voDr1JoLuFtmPB4nF4XFBoJZsVLLF2gskisxsFbhfp1r08PehiPG9uYcfJoY83ew82JwvpYyJ6WVa3m0MUZMNgJBqWlw7cfFTf9dZfeGEAYvgcuNhbQC69pHZj60Uw5ts7Z3O08I9zMPuoA0O/g+ht+fF/urWf3j/ABaH/rRcf7QcfCj2/jfQ2/Pi/wB1aA70n5pNbfPRa+PzgoXQBXiPX4FKPL1601Dx+PdSs3DpTEKOFKwpCD4fupRRYDGXw/jXSCnm/hXMo/fSQDSulr1wW3jSlq6/x40xIAbHH0vF/nR3/wAh+yp9gJrif7w5+wVHsc2xeM48YuP5nCrG76m+J/vD/cKvw/Yo1H1CfwadlrideFd5jhWowi11ItdQBnF2bF2jyZAXcWYtqSLcNeC9KnwODSFMkShU10AsNTc29asqb+vOq0m1IFJVpowRxBdbjpxpvbE3W2WDXW1FU22vB/zo+nfX9tP/AJZw4Gs0X+cfto3L8hTJ9yG+YxFr2+Uzcf8ADQLBSf8ACcKx0C4pD6DF2PrRncLFBoMQykMvymWxH1gQpzUKwcJfYbWGoMjgdUnLaf5a5s+WzRHom3IIXa21kN7l43HUMP31tdp4CKeMxTIHQ8QRwPiPA9awWEmMe20k07PG4RSpHAumoXzsBRzfLew4MxpDCZ53u3Zg8Iktnbhx8KiuiRmV3knwWyMQ0bhnw+KeCMuM1kEoUXvxsDWq2Bt3GLOmGxsUeeVGeOWI91gouQVPstY153tTECbd7EzZWBfFtJlP1SZVJH6q9DxMl9oYAjnBMR6oltaYBja+zMNjoXilCyAXBIIJRhzBGqsDWd3G2rNBiZNl4ps7xpnglPGSK+gPUfqrEbvY+WPeSZI2JSSaRZEHs5QpOa3DQjj1rU7xm238C4+rh5TIfBFzcaAINvSd7GE6CTGwrprbsowSDRlD/wAO2fcameE+9mNY3bWIPyeFjcNNJicU3jZjki9SDYV6FtjDdnhMGhPsTYYeosNaXQi5+EAXwMn50Z90qmgG9LWhQ/8AWh/3BWg36F8FL5ofdItZ/etvo/L8ZF9rimIM9p0/d0pb300pVuNOdcG6UwEpbnpXE132UgENyfj3Vy3vpTqbrQwGFNakVa6kFqOQAWynPyvGWtbNHr1Caipt3Brijy+UPb3CoNhC0+MFv6f/APA1FSbrG/yknQHEyaVfg+zM+o+ocuab5+6uLUh1rXRio4Gkpt7V1SEUVtfxP2caoblbKgfDu7QxsxmmuzKGP4y1rnpRQQ+niP2VT/B6oGFcXJtiZ7X/ALQ1zPU3WNM62mpyaCkexMMNfk8WnDuLp9lcdh4Y6/J4vH8WvH3UTVKRBb4+yuGpSNtL8Gd3NhRFxSqoRRi5AAosNVU6Dw1pu4MSnABDqM0ykecr8PfU26hJbGXHDFOB42yqbfbUH4P/AOZj+1m9PnW/dXZhzFGV9mX2lh5BhFZNcRsuY6Di0Q5DzjP+miGG2msOPGOma+FxcSLDNxWIgaox+rmJ+yiu31+TYhcXYmFx2WKXkF4LN1IJsehoLBGmznbDTgSbMxBvC57yRltTEzfkknRqlXAjZbW2PBi8O0Dj5qTjkIHO4YEc+BoNuzuOcJiFlGKllREaOOOSxyhrcx5UE2fto4PY+ImgswhnkWIMSwKdoqqL8bAHStDsDbuLedIcVDEmeEyq0bk6KV0IP5wpUBPsrdnD4PEYjGk/OSlmZmIARTqQOlYgY98ZiZcSgIOJPyLCaf0Q1lm8rA/ZU21s2LkxT47FZMFBMY1w8Ys0rLaym3eYm4sPuq5PIcNF2rIIsRMhiwsPLDQAXZ2PAEDvEnnYUwGCMYraEcUduyRlj05RYYXY+sll9K2u98vzUOtvpMH6f3UF/Bvsns4zO17yALECCCIlJ1N+bnve6im++kEX96g/3BQxFvfJvocg8Qv6a0A3p1w9vB49R0daOb4n6HL5D9MUG3jP0dvHNH+mtAguG9fvp3pTFFqeSPXnQA616aRbUUuX1pAot99ACZjz0HSlItwrj8GuIHpTA63jXMtIG/hVc45c7IQRlANyDlII4g87UIALu/iPpGNBGqzC3kVFSbsy3+UH/uJPIcKi3fy/K8bltYtGQfNb/rqDYu04I2xKSTRo3yl+6zqpF7cjV+GlIoz8xNORfnSM3x41UwuOjluYnR8vHIwa3nY1Zati5Mlc0zlYmupmvlXU6EPjNzqLdPCqW4b/AEV7cflE9/8AyGxqeLGR8pENv6wuPPWq24k+aCUqQVGImAtz73GuR6nXtpHR0nbNKDS3qMVwlrh1ydFmf3U0fGHUfTH/AEU0qPcDTCDl87N6fOtUu7otJi7cTiWPvVOXjQ/8H6rHh2JcktPMLE6BhIbKAeddvF9EY5dmsxCKwKsLqRYg6g38RzFY/EocEjQTRHEbOfpnaAHUhgdWjB1BGorTQSatmXKA3dJPtaDXoOnSrLsBxPx4VNdEDIT7rQTbLlwuAlTJI2ZWzZluWDEacBoKv7u7Hxa4hJsS0TdnB2CCPN4qSSTx0UVkd7Pk8WK7eFex+TnNO0OjTSn2IFUd0nmx5Coot+ZcX2uGxUHYxMFDTQuc0XaaIx6XIv5GgYY2rPs7Zk0szHtsVI5kWMsGyMeYHBB4tx8Kh3e2LPj5TiMXfsmA46Z1BuIkB1EXM/lVW/BxuhBFPiExEfaYuFwyu5zBo3vkcC/HTW9epZvQ0ASqALch4UA33BMEYHLEQE/+VaNX9TQbfJ7Ya4F7TQ/7q0qES79N9CmtpoP0hQfeZgMIW8DGf9S60W311wM/5o/SWgm94+ht5x/pLRQGgNLauVQb1wY8LaU0B1OIHu8KaZOVqikvplNj5e8UwJbjw+PGoGxHfChGsVzZuXG1qrTxzOJFzCOxDRMuuo5MDyv99PbG5cquLyG2YJx1+sAfq0gIcdiF7QRE5TIjBX4G45A8/Kh+155ezPZusi27OWwF1Y6ZrX4a94daq7QlMYIE3asfZDgWDDkrcpLE6Hjah8OOdmOiOzADXuidecb29ideXjTBFj8HiZZMYpQoVkUFSbgd29x/V10ovu/sqB/lEkkEbucRJ3nVWOh6jSg34PColxoUSZRIgtL7a932fStPuu+ZZ/7xJ9hrLrHWMsxq5AnCYNIdoziNVRWgiOVRbXOwJNtPCjjS/HWhc0n/ABGY/wDbR+vfbSrOGlZh3wFPgDf7a6ejd4UYs8f8jJs4YeOuvnXVFBIxdgVAQWym/E866tdFNF1t18E1rwRH0ojgsFHCmSJFRBwVRYCpMotenONOnOvGOc32dxJIiBFOFqai9dKeVv8AqpeBmb2BJefGa3Hb6eeRayu6Ld9s4FlnxAidjfNI8rWsnPLqCeVajd0/SMaLX+kD/bWvON3toOMbKiHvdtItz3suaQkleVzXbwp7EZJdno2PwoURmZ5JirBuzW47SVuBNuCDjbhwotFKWZldQLWtqDmFvAcADpr4UCfBOkjOpLIwzySXu7NwVF5LGvH1oguMdQHdUZRCXaRToSNcqDwsOJ8asInmm3cdHhp3eeMuq4ybtFXweO0Z16HjQPDYcyxO0bdnlGaZCDnKm/Z97nrYCtBvJsfE7UKTQQCGN1XM7yA5lB7rZeRAozsjcARSZ2xSzMFXs42sFLx3KFwDchW1AoAl3WcttaXLe8eDhSQ3uO0A4mt/hC4UCUqz/WIFgeorzXdbByJNi8NOy9uJO3fsyVOILDMqljqEU8v316HhkdoQJGAk0zlOAY/VF+XKkBcyd8G50FuhvQXfYn5Kf7WL3dqv20chQAW8PjSge/Nvkhv/AMyLyHzg186GIsb6L9BxPSP/APQ09eFDN5kHyJ/zY/fmXjRLfA/QcT/Z+/UfbQnegn5C9uSJx810PSpeRMP/AAfOmk+tJFwBNR4jE5Coylg5tdRoul9aK5BD1bML8CdLfwofniLxDte8pYLZvaIHeVvG3hVtWbtGuQVsCABqDzJ6VSxbJADOIrgsGkKgacjJbnYcbUNDJcRjGM6xpluurq1xmQjRkPA2IoLthmUqY7JMjnsye8HQ6tFfkTyueNJj8TJIpaRAyLxaM6tG2olia/EccvnVJmjYMZJVcsouQSFlS/cZvyHU8SKQCNMZVaR4Q6kFZDqBa+jFRqJFOh5jiKFCNcpGnIDMfHVVZuv1ZPQ1fxshLFkuA1ldM1szAcGP/M5q3BhpQfDsLm5sO8FJGg/KR14lb8RxF7imgDv4OVYy47OXv2q6ye0O7ax8QOR51pt1ZdMR4DESW66jWsv+DNR2mNXXSVTqwb6vAMOK+HStLubfLib6/Spdelx9lZNb/rLcP2Am8kSnaJLzmGM4ZM9iFL2c90Ny9KuHHmydhEZFk4uTlAHiQdaob12/lJGMCzMMPcFiAqd83e54UMxuLac5GZ5yD+KwwKRdA8rcbc7V0tE37CM+aPzC+0NtRAhS7s49oQqz2/Oyg2pKH7NlGFZu1dEDezFChbLrqWbiW5V1a1Iqo9S4aU30pTakFq8YdYaq04fbVTHbSigRpJnWNF4sxsP3npWF2t+F7CRXVI5ZTrYgBQfVtfsqccUpVSE5JBvd8WxOPsLfSFv/AONa8x2a5hxGILQTgtNIRkidrDMbKCBa7ePIUT3W3ynlkxDx4XO00gkLZssSAKFsSefdF7USxW+uNvaKCEhdWkzuUH9UeJ8q60ckIxUW+UZJPkbhtpySjs2hxXZsLzARONBosCgfVGl2HGiEO08YsLJ8jncGN7mwUKzXCqi/kgWp+C25tOZL9hh4TewZyx08cl9AetUpt4dps3Z4f5JK4NmEasQp5liWtbWhZscnUXYrKe38ARBhoJgQUwkrdmGI+cULqbHUi9Y7dLCCPbGHiXMSkgzEtxGXMa3+29l4hgJdoYjDxIsbJ80jFiZLXtc66gcKHJu6GnixGGjeB0se3lt84bWv2Q4aczanLLHGrbFaC+P3YxQ2q2MQI6EDLdyhHdy5TYcB9tE4NlY1QihMOMjFwTJJq54k2GtVZxj7/wA7jt4iFb/faleLGHjjntbWyIDb3caoeuxJ9i3BpTtLTXCrbjYSsQOl6a+zMXN3cTPEYbhssaFTdTcd4k8xWbw+FxDlg+NxYVTZdVW/jqBrTpN2w1y2IxbA8QZ3F/MCk9fiDcazfWUDAYi5GsZ4kC5uLVVxUS4rB9ksq5pI11uCb6HVQelZ07p4c/jEaT+0dnJ95pJN1MLwEfZnk0ZKsPIg1X/ccbfQrRoIIceihQ2GfqwcE+6pFxGLXXsIm8csrD01XjWbTd23DE4uw5ds1PgwGKiuIcY5HNZ1EgHUHQ3q1a/E2FhLGdq7B3wbhrFSUmTUHkRcXHPzoc74tksyYhCCVDBVcNGeCuvPzFWDNtEG6zwOPB4iPW6mo/5R2mx4YRQOH4xr9eOlTWsxPyPcgBiZ5MPdPk+JKBQAoikAKnUoMvAg6q/oaoY3aAUkhZFYC4JjYZr8iLaOOB5NrW0wm8eJvZ4oH1/o5SD7mp53kxIJvgWsOGWVCbeIBFT/AKnHxyFmATeFQCGuOVmB4H6hvxT7VNN2htuNFLK4IPEX76sBpcePUcRW6fecH2tnTkc+7Ef161WxW1tnv/ONnsD/AFsMG/RBqazQfkdoGfgexHaNi2ACgupso7t7a/f9tbLcY9zE8bHFS294099Ctn737PhXLGrRIONoHRR592m7h70YS86dsil8RI6X0DK1rWJ0qjVfPHwTxfYk302G8uLjmEDzIIshRDwYNcEjmNeFU5cPiZF7NsFiEQG4yFELC2t7HTW/CvRVccRYjx5UtZ8WuyY4qK8FssCk7PMn2fiy2VMJNFEAMoQpmb+szE3PE11emKeldU36pm/4JaeAL25vHh8KB2z6m+VFF3a3gg199ec7Y/CpO0giwkEeZjZQzZnHhdRoD0pNm7i5u0+UuZHJuHV2DEDkWPGtBsvAQA2jRS8XdDFALG35XM9aye5jhb7Iyyt9GGw2E2li5z8tVyF4M1gifmjhfXlrRXFbnYWEhm7SQG10AzM7efIe6tc0OaK01hbUlTltY8z4VIoZmVEVhmU2ky5lTwJ6URy5Msqgv0ih23yD5dnmRAjZYcOACYlABa2uVjwA++n4TFNJ3MJCJAumckJCLeB+sR0FJisBhEZY8TLLiZv+XdiOPExx6KvnRg4t1kVIlRIQvrfkFA0FWPDCHOZ/oe0SGM4aNpMU6sW/JXurfTKL6nXmahnZsrRQ2gQFSrIBci12BUjTWo8LhMjOxZnZzqWN+egAOgt0FW2UX469apnrKVYlSDwU5MDG0oldc0gFgzakdR4VNMRx+6kxEmQZuNuA5sfyReosNmcK0qZHH1Q17X5Gscrl8pMjRKXFd8dP41LkHOlK35VAW0g8qcT8ftrsgtr8dacF04/vpuxUyHE4hIxmdwo5FjbXwqWKRWXMpBHiNaqYlMzot0tqSrLckdL1bjUAWWwt4D7LVJpEqOBHKuzUuauA+PjlSoTiNzXv91da/r8WpyAW60gW/wAcaVJAogvHbHjZe5DFmvxa4HW5XWmYfHmBQksbIo0EgYug/OPFfWi7R6+nx61zLyIuPK4t1qxT4pjoHyYuJm7PPlJGmtr35qx0NNMU0fsv2y/kvYN/hYcT5jWqmN2WY79mokhb2oTy/MJ1HlRPAYpHXuXFtMpBDKfAg61PrlBQIj3mjLmOaNotfrgWt1HEfdVLeDdiKVM2GSMXuWC2yuLchwze69aTH4iKIq0hUEnKumYkkXsLAk+VUMJtLDAlVDR96xzRyKCfEFhbjU051ugmHK6POdlYvaGz5csMxCA+xJcJ+ayt7PpavS92PwlRy3TFxnDyr7R4przvyFT43ZMUpu6Bjpx6c6zcuCjil0isOIjcizjn2bcz/UNXvUxyLmPJZHI0erxTK6hlIKnUEEEe8UteXYTZcOpwks8F7lgjtoSdVKG4U38K6q3GF9st95GvMRsTbhy5UiJp4dB8cae0wBAvZtSB5c6UIdSRz069ax/kNhQ2q+VUzRdojOFkW1+4b3NufKim2u0GHZcMoL5bIL5fDQW4EC9qZfx93j7qo7uTsk82GvnRbSK/EjtCbxMfEWuOldT0+aVxohJUU92cLEsQMa2bVZCfb7QaMGPG9xrRNUsfjSqW1MIcNMJ4/wAVM6rMv5LtoJB4XsAfSiVvjwrHqsUoZHfkcVZHIPj9dZ/au3R2jYeEZpeGvBSeF/KtDPDmBFyLjkbH31Fh8EkQsigDpxPUniapW1cvslsA2ydgOj9piH7V9LMSxt0F9APIUcPL3U8Mf40pXiB6UN7+WGwaF1rmWlA5UhaltDYNdOdN7O/x91SSj4/VShfjwofRFwEVR4A+FKYh8fHGl7PTjby5Uo+P20nyPbZEE6eXXzrgv2/HuqRhbxPT9dIBz4+I8aKXQthEE9aeo5eFOTgfP3dKQLrQDgROrdoBZcljrfXN0FOy6+dSMNLfHhe9RQQBAFAsB4kn7TTpBsEyet6f2Yv1pJJVTVmVbm1ybU9QDqD68jTaDaUsZE4aGSJVaSF8yh/Z1GU6jXgarS7wYnaMUkTpBHGsuR2UsxOQhu7fTw1osq38qiwuDWPuoABct5k8SffWiGolCDig2kgT31BisGrgq6hlPFSLjzHWrJXwqHGB7fN5b/1r2+ys3mxbQDit1AT81MU6Em9vDMupHQ11WMZt7sNJ4G8AUIcH7rV1XpzHtDsUAULoWIGUM2repqHFY2KIXkkVfNhf3cagwMDYsM+crBmKqF9qXKbEluS34W42ophdg4ZNRFGCOZF2v5nX1rTi9Pc1c3RZKaXCAmESXGZmWRocODYZVtJKLasC3sqfLlR3ZOzI8OmSIWubsb3LHxJOpNXrcvd06UCxe1HaRocMFLIPnJG/Fxk8FFvafpyroLHjxRKlcmWd4MKZcPJHmVS4y3PAa8v62lNiWwAvqABc87cz1qnhdj98SzO0so1Bb2VPiqcFP21eZPjxrl6zNHLLjwaseOlyJx6UhNuvWpALUqjxrIulyW+2QSkLqxCgakk1HDiEcBkdWB1BUg6dLVU2Z8hL4gY4q7rMciNmJCZQdFHEXvTduYrAzQoMBD86skZR44mRRZxmu9gLZb6VsjpE8e5yKN3yqiSPACfGLHJK8SLEzHI4S5vYanjRXEbnKpeWHGyg5dQ5WRLAXvbS3nVbE4JJLdoqsOWYXy1l93tgQsmIDx8ZZFvqDkJ0t01qeHPjUakuhyxSvgObGneSCN3sWIvoLA6mxseGmtXC1xppXYfCiNFRBZVFgOgqR1FhbnWGbTbZL2xkfDXlwpVHhp8calI08TSFOvx4UqVj2DL6Ugp5W9cE9KKDYU5JyrWIOU2sQBbXkasKp9KmC/u61SxmIljF1jDIB3jmAI9/GpJW6QnAsA+74+ylcjzrsNMHAKkWPkfup4X9/wCyk488jUCtJAr6MqsPBgCPcaixsT5QsLLGR4rcW8LDhV62p0tTclj1p+eA9shjLZVzWzW1Ivb7amNMnwudSpvY+BsR1vSQ4bIgXMzW0uxuTQ6oXt8ihDm0bThbr41UbacRlMWazjQBhbN5X9qr+Xlxv9tMniUkFlBt7Nxz6Uv5H7Y0oDxW/Q11V8VjxGwzK5BHtKpYXHKy6iuof7I7DRRxBRZQAo0sLAW6AaCmYudEUvI4VRxZjb06nyqd+DeVYnZh7fG4jtu+IcvZBuCE3uQvC/WvR5p7ItmeMNzoISYyfE6RfMQcDIwPasOeQcF8zrV3A4NIkVEFgNfU8WJOpJNWLfdQzeKVlgOUkHQXBIPHxFcPLmlmlT6OhDAoKyTaeO7ECwDsxsAWVf8AESeVWMNGdSx1axtpYdAfCg+A2ZFaMmNSTe5YZifVrmjw5+dRkqVEkjinwKQJ765zakOtUvokkNCANewzeNheqexdlDDx9mGJGZmHL2mvaiAFLTUntoi4oYycNa5ohwGgrmp54etLwSoZ2elIwFONLbSjsW0qxBWckHMyix18ddR41aC6cKYg49eNPU07ticaFI/jXBP3CkalFMNqGlOnpUZgBvfUHlyNSIaeTR1yFID47CyRqWhdVUDWPsgwPllINds3a6OFWRgkut1IZeHhnGvvov8AtrM73zsoSx4swOgOnrVkfkuRbTRCxOnwKcyg9KDbs4pnDBjcLYAaaD0o5aoNUwSIso5UuQU4jUU40NDpEbkeGtMcX0qRqcRrUBqKGIBwvXUldU7D2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8374" name="Picture 6" descr="http://4.bp.blogspot.com/_YuBmy7Zx3-A/TNhNjA8K_wI/AAAAAAAAAA0/rcCweaisaoA/s1600/bbbbbbbbbbbbbbbb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201873"/>
            <a:ext cx="1008112" cy="9634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336" y="548680"/>
            <a:ext cx="8553128" cy="792088"/>
          </a:xfrm>
        </p:spPr>
        <p:txBody>
          <a:bodyPr/>
          <a:lstStyle/>
          <a:p>
            <a:pPr algn="l"/>
            <a:r>
              <a:rPr lang="es-EC" sz="4400" i="0" dirty="0" smtClean="0">
                <a:solidFill>
                  <a:srgbClr val="006600"/>
                </a:solidFill>
                <a:latin typeface="Broadway" pitchFamily="82" charset="0"/>
              </a:rPr>
              <a:t>VALOR ACTUAL NETO (VAN)</a:t>
            </a:r>
            <a:endParaRPr lang="es-EC" sz="4400" i="0" dirty="0">
              <a:solidFill>
                <a:srgbClr val="006600"/>
              </a:solidFill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715200" cy="2836912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El VAN un procedimiento que permite calcular el valor presente de un determinado número de flujos de caja futuros, originados por una inversión. </a:t>
            </a:r>
          </a:p>
          <a:p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1923009" cy="139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07185"/>
            <a:ext cx="7574445" cy="7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7"/>
            <a:ext cx="7058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es-EC" sz="4400" i="0" dirty="0" smtClean="0">
                <a:solidFill>
                  <a:srgbClr val="008000"/>
                </a:solidFill>
                <a:latin typeface="Cooper Black" pitchFamily="18" charset="0"/>
              </a:rPr>
              <a:t>Cálculo del VAN</a:t>
            </a:r>
            <a:endParaRPr lang="es-EC" sz="4400" i="0" dirty="0">
              <a:solidFill>
                <a:srgbClr val="008000"/>
              </a:solidFill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13184" y="4200472"/>
            <a:ext cx="8507288" cy="2108848"/>
          </a:xfrm>
        </p:spPr>
        <p:txBody>
          <a:bodyPr>
            <a:no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partir de las proyecciones del balance de resultados y flujo de efectivo, se procede a calcular los flujos de caja libres, que traídos a valor presente,  </a:t>
            </a:r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obtuvo el resultado $ 1.146.059,84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lo que quiere decir que ese es el valor de mercado, de acuerdo con las expectativas futuras del mismo.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7707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ncoreacables.com/cab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475274" cy="1584176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323528" y="1700808"/>
          <a:ext cx="698477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8066" name="Picture 2" descr="https://encrypted-tbn3.gstatic.com/images?q=tbn:ANd9GcQ-7pTZ2jvzaCjfo5B-W94LstuvpqpGpaScb4f10gst941o4xZ-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996952"/>
            <a:ext cx="1940766" cy="16447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es-EC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</a:rPr>
              <a:t>VALOR TOTAL</a:t>
            </a:r>
            <a:endParaRPr lang="es-EC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oudy Stout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899592" y="3374552"/>
          <a:ext cx="7344816" cy="1278584"/>
        </p:xfrm>
        <a:graphic>
          <a:graphicData uri="http://schemas.openxmlformats.org/drawingml/2006/table">
            <a:tbl>
              <a:tblPr/>
              <a:tblGrid>
                <a:gridCol w="2304256"/>
                <a:gridCol w="2736304"/>
                <a:gridCol w="2304256"/>
              </a:tblGrid>
              <a:tr h="94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DINÁMICA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ESTATICA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TOTAL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$ 1.146.059,84 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$ 804.870,65 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1.950.930,49 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755576" y="404664"/>
          <a:ext cx="810039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83568" y="5085184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v</a:t>
            </a: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alor es la estimaci</a:t>
            </a: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financiera, mientras que el precio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el hecho concreto que fija el vendedor.</a:t>
            </a:r>
            <a:endParaRPr kumimoji="0" lang="es-EC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http://www.actualicese.com/_ig/img/fotos/benefic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3055015" cy="166637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es-EC" sz="4800" dirty="0" smtClean="0">
                <a:ln w="1905">
                  <a:solidFill>
                    <a:srgbClr val="FF0000"/>
                  </a:solidFill>
                </a:ln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itchFamily="18" charset="0"/>
              </a:rPr>
              <a:t>SIMULACIÓN</a:t>
            </a:r>
            <a:endParaRPr lang="es-EC" sz="4800" dirty="0">
              <a:ln w="1905">
                <a:solidFill>
                  <a:srgbClr val="FF0000"/>
                </a:solidFill>
              </a:ln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Stou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96944" cy="1252736"/>
          </a:xfrm>
        </p:spPr>
        <p:txBody>
          <a:bodyPr/>
          <a:lstStyle/>
          <a:p>
            <a:r>
              <a:rPr lang="es-EC" sz="2000" dirty="0" smtClean="0">
                <a:solidFill>
                  <a:schemeClr val="tx1"/>
                </a:solidFill>
              </a:rPr>
              <a:t>La simulación financiera dentro de una valoración es de gran ayuda, para tener una visión clara de los posibles escenarios que podrían ocurrir durante el tiempo, a través la tasa de descuento.</a:t>
            </a:r>
          </a:p>
          <a:p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2576333"/>
          <a:ext cx="5137764" cy="2148811"/>
        </p:xfrm>
        <a:graphic>
          <a:graphicData uri="http://schemas.openxmlformats.org/drawingml/2006/table">
            <a:tbl>
              <a:tblPr/>
              <a:tblGrid>
                <a:gridCol w="722622"/>
                <a:gridCol w="1471714"/>
                <a:gridCol w="1471714"/>
                <a:gridCol w="1471714"/>
              </a:tblGrid>
              <a:tr h="76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TMAR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DINAMICA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ESTATICA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VALORACIÓN 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10,70%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$ 1.111.648,48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$ 1.916.519,13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28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11,70%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$ 1.078.820,32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$ 1.883.690,97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28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Times New Roman"/>
                          <a:cs typeface="Times New Roman"/>
                        </a:rPr>
                        <a:t>12,70%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$ 1.047.483,42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$ 1.852.354,07 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28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$ 1.182.153,13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$ 1.987.023,78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28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7,70%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$ 1.220.034,51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$ 2.024.905,16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285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6,70%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$ 1.259.818,20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804.870,65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$ 2.064.688,86 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6" name="5 Flecha abajo"/>
          <p:cNvSpPr/>
          <p:nvPr/>
        </p:nvSpPr>
        <p:spPr>
          <a:xfrm>
            <a:off x="6228184" y="2708920"/>
            <a:ext cx="1296144" cy="2808312"/>
          </a:xfrm>
          <a:prstGeom prst="downArrow">
            <a:avLst/>
          </a:prstGeom>
          <a:solidFill>
            <a:srgbClr val="66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s-EC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endParaRPr lang="es-EC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arriba"/>
          <p:cNvSpPr/>
          <p:nvPr/>
        </p:nvSpPr>
        <p:spPr>
          <a:xfrm>
            <a:off x="7668344" y="2636912"/>
            <a:ext cx="1224136" cy="2808312"/>
          </a:xfrm>
          <a:prstGeom prst="upArrow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AutoShape 3" descr="data:image/jpeg;base64,/9j/4AAQSkZJRgABAQAAAQABAAD/2wCEAAkGBxQREBIUEhEVFRUUEhQWEhcUFBQVFBUXFBQWFhUVFBQaHCggGBolHBQUIjciJykrLi4uFx8zODMsNygtLisBCgoKDg0OGxAQGywkHyUtNy0yMCwsLC0sMjQsLCwsNywsLzUsLCwsLCwsLSw1LDQsLCwwLDQ3LDQsLDQsLCwsLP/AABEIAKYBMAMBIgACEQEDEQH/xAAcAAEAAgMBAQEAAAAAAAAAAAAAAQYEBQcCAwj/xAA+EAACAQIDBAcEBwgDAQEAAAAAAQIDEQQSIQUGMUETIlFhcYGRMkJSoQcjcpKxwdEUM0Nic4Ky4SSiwpMV/8QAGwEBAAIDAQEAAAAAAAAAAAAAAAIEAQMFBgf/xAAuEQEAAgIABQIEBAcAAAAAAAAAAQIDEQQSITFBBVETYbHwIjKBoRRicZHB0eH/2gAMAwEAAhEDEQA/AO4gAAAABBJAAAAAAAAAAAAAAAAAAAAAAAAAAAAAAAAAAkgASAAAAAAAAAAAAAEEkAAAAAAAAxMftCFFdeWr4JayfgvzAywVivvHUf7umkv5rt/IxHvLWjxUPu/7AuQK7gN6YydqkcvfG7XpxN/SqqSTi00+DWqA9gAAAAAAYENmu2ltujQ0nLrfDHWXmuXma7ejbTpWpUn9ZJavnBPhb+Z/I1mzNhJrNPVvtOfxnH04eOvdux4eaNz2Zs99YJ6UZ273FfqZeC3soVHZ5qbfxpW+8m7eZg4zZMMrsio7RpdHJ2KGD1n4ltLH8LWa7rLrMXcko25u22n0UnePu393Xl3fqXk7eLLGSu4U70ms6kABsRAABIAAAAAAAAAAAAAQSQAAAAAAYO1scqNPNxk9Irtf6I0+zNmOs3Uqtu+rufLeCtnxKjygkvN6v8iyYBLo427APn/+dC1rFa29g1C5bqtRRV2UnePaCbeoFclVyyLHsDarg+bi/aX5rvKdWq3ZttlVNUB1GnNNJp3TV0ejTbs4vpKTVrZWtHZ2UkpLVdzT8zcmImJjcExoABkCJMk81FdNdqYHNFiulxMpy96bflfRelvQt9Cssq1sc8qt0596dn5OzMHYW3ZKVZOo3aWkXe9vja5dh431Ph8maZtE9nVpWtqxV0faGOSi7Mo21sVmk/E+WL2rKfM1+a7KPB8NOOdysarSuobjYU/rY+DOr4OeaEW/hRy3dqhmq37F+J1PCQtCK7j1fp0zuXO4rXR9gAdVTAABIAAAAAAAAAAAAAQSQAAAAAAUXb08uKm+9fgjLwm3Mq4k754N5o1EtJJJ+K4eq/AqLzN2XECw7S2+2uJVMdjXJnnFxnF2kmvEw3ECYs3myeKNNTp6mdiNoLDU1Jq8pPLTS+K13JvlGKTb8lxZiZ1G2YiZnULpuFScf2lNtrp55Xe/VioKNu7RryLcVzcbByp4WLmrSm81uxP2UWMhi/JCV/zSAA2IAYAFA3y2O4VXViupN3dvdnzT8ePmyh7E2bTpYlSzfVRvGp1XOTWWS6NPuck8z7Edyx9SnGnLpXHJa0s1rNdlnx8Di28ey7KdWg506Eqn1cOkeknrK976OKb52ehy+NxVjzrm6L3Cc2S0UiOr3XpLM8vs308O8+dBxlbLKLzO0bSTu+xGlWy6ksNGs9VUdSLV2m1GbhxVnrbkXD6NN2sPm6Sccsl7MLKMU3zbet/HU5+LDS08sT13pazc2PfMtu6OyMsbyXe/HsX4epcEeKcElZJJLgj2d7BhjFXUOVe83nYADcgAACQAAAAAAAAAAAAAgkgAAAAAA+GMwsasJQlwfy7Gig7S2bPD1E7cHeD5St+fcdFNLtnaVFxlTlBVvija8Y25yl7tu0Cq7Z23DEUYqdNKS4TTVn3Iq0pwTs5os2z9zlVnKrSvRjKTfUnKM03xeday05vXQ0e8u6MsO21OUr9t5X8dNQMani6Sv172TbUU5cFdlk2PuzLFVaVStHLTp6xhdPrds2tMy7FexUdg4DrfWQVk08rVs/Yn2K9jsewNowxFGMoNcNUrJdnBcNU/NMhOpnUpRMx1hsYRsklwWiPQBNEAAAw9pY+NGKbTcpPLCEfanK17R9G78kTtHHxoQc5+EUvalJ8IxXac9xs6+0azo0ZZXOP/ACK8b5aFJ69HRfbK3HjK1/ZRV4jPNNUp1tPb/c/Jtx4pt1ntDB2lvG8TipU1JTcE87WtOnfq9HSvxlfjPXg7WMjeDo5U8JhWr9LXhKWrTUV1XZrVN5mvC5XdhYSlHG42FBWp06tOjDW7apQalJvm5SzS8zIxeJz7Tp24Qq06cf7Paf3m/Q4XFRb4nfc1iZ389O/6Zgi9pt25Ymf7R0WzeCUadJU4JRjCKjFLRJLgkVrC0YSccmJlGaSc6U4rL4xa5Ptd/wAjO2/VbfEp+2oa4aeqy4iEZNXTyzdlqtVrY53p2O011zamfKvkiKxET1dM2FvPOlJUsRrHlLi1580XqnNSSa1TV0zmu2thSp0ukg3OkvavrKl3yfOHDrcve0vJbHcXbrUv2eo+P7tu97rjE9FwvE3paMeXz2lz8uKsxNqL2CESdZTAABIAAAAAAAAAAAAAQSQAAAAAAVzfTbkcLRd55LxblK9ssFxfi27IpeyMfKtByWaEZO2VpptJq2d9t83V5NcWfb6Ta0njcJTT/eV6Sf2KUZVZJeLsZmKoqnOMEksiinb4ms8/+05LyAu2xUlRijR7z13VlGnDVyeWKva7feTRxrjCxVdvYpyvcDEx2zK1Cr1pRST1y6t+DtobXYm1HRacVw92K4pvVWXHjc0K2k7Zaku5Sk9PCUvd8X1e1xIpV3GVnddqfIxPyHYMDjI1oKcHdNGScq2ftWthqrq0vrKc3erT95PnOC535+veXbZG9uGxC6tRKS9qLTzRfZKPFelu8hW++k9J++yU18x2b8x8bi40oSnN2jFXf5JLm2Y9XbFKK9u/gm/yKfvSquNcVC6hmShF2inm0u3e8u+ytlvrxI5s0Y678s46c06YeJr1tpV1lVoO6oxfsuK0nUnb+Gnx+N9VdX2rXiKEMBgpqnfM1bM/bnUnpnk+3n2JKy0RnbE2UqEHezqStnklZaK0YxXKEVol58yu7+43rQpL3Vml4y0j8r+pWpScdJy5PzT+3ybrW55ile0fe3Pd3pdBiNoylyk60e/TT/KJibJk3iqDerdVNvtbbu/UzttxUYwlwc24St8MbSv62Xma/ZOmJod1SJyb/ire/vH0jT2XpWLl4W9veJ/aJWXbUtSvbXp5sPU7YpTXjBqS/A3m1ZXka+EFJNPhJNPwas/xKHBTyxEuFm6y6zu5WVSkuDTin5NFE3n2c8Fik6ekdJ0u5J+z/a7LwlDvLD9HOJzYaim+tGHRz7pQ6rT7HeK9Uff6SMMnhoVOdOqlf+Wp1WvvdG/7TvWp8ThfnX/H/HOieXNr3WbZ+JVWlTqLhOEZfeSZkGm3TqxeEoRUouUaUcyUk3HS9muRuTp45maRM+ynaNTMAAJsJAAAAAAAAAAAAACCSAAAAAGt2jtqlQdpSvLjkjZz81yXiBQt/Y321s60XNKFaco005z0io2yrg2uF+xmRWq560pfFJy8MzbsajB72R6Z0ISj0tfEVHWlSSbmnJ5XOt3U4qKSu7RRs6L61wNnKXVK1tV6ssFWXVK7tHmBqvHVc1ya7zzHBzh7LcqfY05OHcnxS+R65m02bUs0BGzKFWWZ04Smou0sizW9NbceXI2i2e6jXSYRykuDlRlmXhK2b5nndXaMaOPqU07R6XI12dIlJL1kvvnTjVS3PE78Tr7/AEbclOSY15jbnOH3axspyUH0VJ2yurNZo2bvaEI5pJ6e1NPvLXsHdunhetmlVqtWlVqO833R+CPcvNs3gFcNIncR1PjZOXl30eW7LXhxZyrbGLdatOfxSuvDhFeiR0Heiu4YWo1zSj95pP5NnLcbiMkJz+GLa73wivVoqcdeeWKx5bOHr120e2sX0tVJXywvHzUnna8XY87Lf/Jo/wBRGDRjbyVvTi/UzNmv/kUvtr8Gc7LWIpNY9n0LBj+Hwkx/LP0b/aEtWYfSqCzTkoxVruTsvUyMY9Srb4U+pTf9SPqoNf4socHSLTFXkci0bibeprE4aNLSF3Gq76VKtTMnU11euXV8lyLZ9Km8cKVL9nXWm0qkra5VCUXTi1zlKVrLi1F9pxDdTGunUvzTuvFWa+Ze9lTWIrSqzbnKE3UbnFKTqSlJRlKWZp2SlZJK1l2I7++TeOPLnWjc83suf0a4KcZ5qutV0b1OHVcnHqKy7tXzdzoZUtxYfvpfYj/k3+KLaXcVdVVbzuQAGxFIAAAAAAAAAAAAAQSQAAAGk3txEqdBOLavUjGdnKLyyT4STutbH5/3n2vVqzqRnKyjKUFFXSyqTsm+LWt7cNXofoPe2nmwdXuyy9JI/Om9MVHFYhfz5vvJS/MD5bkU28fRS92Tk+5RhLW3mdbw/E579GWGzVMRW5RjGmn3z6z+S+Z0LDgZVaWhocezcVpaGkxjA15m4KVmYTMjDPUCNoQcMbTlF26elG39Sk8rfjaVD7p2DY2MVahSqL3oRfnbU5RtqP1EKi40KsJv7ErU6nopKX9hdfo9xmai4PlKTj3JyzW8s1vIrx+HNMeJj6N9rc2KseY6fpPVbwAWGhg7bwfTUKkFxavH7UXdfNHH9r0ZZctrNTTlFrXq3eXxzKL/ALTtOJ9kre29hQxHWTy1PitdS+2vz/Ep8VhnJqY7w34b8vdyGGDlOaVOLbfK1mnzbvwRu8HsNUrTnLNNcEvYj58ZP5G6nsCdFvpIVUvdqUfrYrxho0vQ1WLck2lUzrts4vzizgcTXPvl7R9+Xoaeq3thjFtjYh6mj3op3wzfwzi/W8f/AEjdODfE+GP2XPEUpUqavKeVaKUrK6fCPgOFx2reOije8ac62L++S738k/0Oi7pq0Kj7ZQXpFv8A9mFi9wHs/DftFWX1k6kYQilaycZyk5avW0eBu9y8A6qjTWmacnJ9kY5U38rLvZ2565Y/ooTP4Zl0ncalbDSk17dSTXeklG/hoyxHwwVJQpxjFWUYpJLklwPuX6xqNKsgAMsJAAAAAAAAAAAAACCSAAAAw9sUs+HrR7aU/wDF2OB7wbCdfFOUU3mhT5K3s24vTkj9DzV012qxSYboWq9esnTVvZTU3bk76R056+QFM3U2esPhbL+JVqTfek1Tj8qfzN5RGKo9G8i4R6q8FojzBgTXloajFM2VeWhq8SwMNn1o8T5M+lMDcUIKpCUJcJwlGXhJWf4lk3epRpVIZL2nUk5X7ZaNLsRV8FLgW3dym51l2R6z9P1sRmPLMLciSESSYeK0bpmHVpvijPPhF2unyZC8Mww4rvsfOtSjL2oxl9qKl+KM9qPceZYdGnc+U9tYsBSX8Gl/84fofdNRVlZLsWi9EfaVGxj4hIlBKu757HnjqMKdKcY5Kjn18yUuq42uk7e0+Rk7l7DeEw9qlullfPZ3SV3aKfPje/f3G/wVHR3XFr5HqK4IRWvPvyxNp1pnU1ovBHoA3oAAAkAAAAAAAAAAAAAIJIAAAAYePpXS8dTMPliVp5gU/b+z7/WQV7Lr/qV7pbcTo6jZaGqxOx4uWem+jle/BSg/GLApFWsnzMCvK5d8fslzTzYWk5fHRn0T84PQ0M92619KUvWL+dwK60fWnAsNHdWs+MVH7Uor5K7Nvgt1oxs6k790Fb/s/wBANFsnAzqSSjG7+S72+SL9snBqjFJO7ftvtfK3ciMLh401aEVFdi5+L5mTSTzLs5fmYkZiJIR8sRVt4mR9JTS4sxazvKNuf5Hjo2+3y/U8KDjKOul+fE1zbacRpkSR7pN+nDtPMj3SWgt2Zns8VGYzgpNaa/kfeoyMDG95dvDwXAjWGJfWat5J/h/s8YWHPs4Hutwff/o90F1USr3lGX0ABsYAABIAAAAAAAAAAAAAQAAAAA8V/ZZAAx8NG+a/C6t6akVaVgAPCy99+48NakAAEAB9ImRh46t9mi89WABkGBGOaeviAYkZyR4q01JW9O4ASPEuR6jwJBrt2T8MLGTtF9+nqeo4tRiklwAED3TTlq3rLh3Iy0gCVPdGUgAmwAACQ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l"/>
            <a:r>
              <a:rPr lang="es-EC" sz="6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6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859216" cy="43696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entorno macroeconómico y microeconómico que rodea a INCOREACABLES CIA. LTDA. se mantendrá estable por los próximos 5 años de acuerdo al análisis situacional realizado en el Capítulo II.</a:t>
            </a:r>
          </a:p>
          <a:p>
            <a:pPr>
              <a:buNone/>
            </a:pP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Análisis financiero de la empresa ratifica que la compañía es un negocio en marcha.</a:t>
            </a:r>
          </a:p>
          <a:p>
            <a:pPr lvl="0"/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realizaron la valoración Estática y Dinámica de la compañía estimando un valor para la misma de $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1.950.930,49,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como basa para su negociación.</a:t>
            </a:r>
          </a:p>
          <a:p>
            <a:pPr lvl="0"/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3250" name="Picture 2" descr="https://encrypted-tbn1.gstatic.com/images?q=tbn:ANd9GcSGsnJQHXYzhHgjBkjIE0QISg5IPslukTAR9DDTm5SR1-qne0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41168"/>
            <a:ext cx="1402964" cy="936104"/>
          </a:xfrm>
          <a:prstGeom prst="rect">
            <a:avLst/>
          </a:prstGeom>
          <a:noFill/>
        </p:spPr>
      </p:pic>
      <p:pic>
        <p:nvPicPr>
          <p:cNvPr id="53252" name="Picture 4" descr="https://encrypted-tbn1.gstatic.com/images?q=tbn:ANd9GcQcJVUdVLHTW-dT4KL815P25kiobW_CXjH3m3OoHxWyraef2Wcf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25144"/>
            <a:ext cx="1176933" cy="123481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l"/>
            <a:r>
              <a:rPr lang="es-EC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Negociar el precio final de la compañía en base a la estimación de valor presentada en este estudio.</a:t>
            </a:r>
          </a:p>
          <a:p>
            <a:pPr>
              <a:buNone/>
            </a:pP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Aceptar propuestas de valor referencial a la compra que sean técnicamente comparables con la definición presentada en el estudio.</a:t>
            </a:r>
          </a:p>
          <a:p>
            <a:pPr lvl="0"/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Actualizar periódicamente el valor accionario de la compañía basándose en el método propuesto en este estudio de tal forma que los usuarios conozcan el valor de mercado como información inmediata.</a:t>
            </a:r>
          </a:p>
          <a:p>
            <a:pPr lvl="0"/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67544" y="692696"/>
            <a:ext cx="8064896" cy="46805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s-EC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oper Black" pitchFamily="18" charset="0"/>
              </a:rPr>
              <a:t>GRACIAS</a:t>
            </a:r>
            <a:endParaRPr lang="es-EC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l"/>
            <a:r>
              <a:rPr lang="es-EC" sz="5400" dirty="0" smtClean="0">
                <a:solidFill>
                  <a:srgbClr val="006600"/>
                </a:solidFill>
                <a:latin typeface="Broadway" pitchFamily="82" charset="0"/>
              </a:rPr>
              <a:t>BALANCE GENERAL</a:t>
            </a:r>
            <a:endParaRPr lang="es-EC" sz="5400" dirty="0">
              <a:solidFill>
                <a:srgbClr val="006600"/>
              </a:solidFill>
              <a:latin typeface="Broadway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56176" y="1385481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Cuentas por Cobrar es de gran importancia ya que representa las ventas a crédito.</a:t>
            </a:r>
            <a:endParaRPr lang="es-EC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20680" y="2609617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Fondos Disponibles tiene un rango adecuado al nivel de pagos que la empresa debe realizar, dinero estático que no gana rentabilidad.</a:t>
            </a:r>
            <a:endParaRPr lang="es-EC" sz="1600" dirty="0"/>
          </a:p>
        </p:txBody>
      </p:sp>
      <p:sp>
        <p:nvSpPr>
          <p:cNvPr id="8" name="7 Rectángulo"/>
          <p:cNvSpPr/>
          <p:nvPr/>
        </p:nvSpPr>
        <p:spPr>
          <a:xfrm>
            <a:off x="6192688" y="4121785"/>
            <a:ext cx="2951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Los inventarios, junto con las cuentas por cobrar, constituyen la principal inversión dentro de los conceptos que dan origen al capital de trabajo.</a:t>
            </a:r>
            <a:endParaRPr lang="es-EC" sz="16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144088" cy="37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20680" y="1312892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La cuenta de proveedores demuestra que la empresa se maneja con el capital de los proveedores</a:t>
            </a:r>
            <a:endParaRPr lang="es-EC" sz="1600" dirty="0"/>
          </a:p>
        </p:txBody>
      </p:sp>
      <p:sp>
        <p:nvSpPr>
          <p:cNvPr id="6" name="5 Rectángulo"/>
          <p:cNvSpPr/>
          <p:nvPr/>
        </p:nvSpPr>
        <p:spPr>
          <a:xfrm>
            <a:off x="6131271" y="2598003"/>
            <a:ext cx="3121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Cuentas por pagar posee un rango ideal ya que no existen deudas muy fuertes</a:t>
            </a:r>
            <a:endParaRPr lang="es-EC" sz="1600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54" y="764048"/>
            <a:ext cx="5959014" cy="51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242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l"/>
            <a:r>
              <a:rPr lang="es-EC" sz="4800" dirty="0" smtClean="0">
                <a:solidFill>
                  <a:srgbClr val="006600"/>
                </a:solidFill>
                <a:latin typeface="Broadway" pitchFamily="82" charset="0"/>
              </a:rPr>
              <a:t>ESTADO DE RESULTADOS</a:t>
            </a:r>
            <a:endParaRPr lang="es-EC" sz="4800" dirty="0">
              <a:solidFill>
                <a:srgbClr val="0066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193263" cy="512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encrypted-tbn1.gstatic.com/images?q=tbn:ANd9GcSfgXwhSZcEZOvRfeQpAXHXSKpH5xRFm0DsvnhljkVMlX-J0zue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035077" cy="280722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8388424" cy="1224136"/>
          </a:xfrm>
        </p:spPr>
        <p:txBody>
          <a:bodyPr>
            <a:noAutofit/>
          </a:bodyPr>
          <a:lstStyle/>
          <a:p>
            <a:r>
              <a:rPr lang="es-EC" sz="4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VALORACIÓN ESTÁTICA</a:t>
            </a:r>
            <a:endParaRPr lang="es-EC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26876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Se aplica para empresas que no tiene fines de lucro o las que se tenga idea de por que alguna razón suspender sus operaciones.</a:t>
            </a:r>
          </a:p>
          <a:p>
            <a:endParaRPr lang="es-EC" sz="2000" dirty="0" smtClean="0"/>
          </a:p>
          <a:p>
            <a:r>
              <a:rPr lang="es-EC" sz="2000" dirty="0" smtClean="0"/>
              <a:t>También se puede aplicar en empresas en marcha en las cuales la determinación de los futuros beneficios no es posible dentro de un margen adecuado de objetividad y seguridad por el hecho de existir muchos elementos de incertidumbre.</a:t>
            </a:r>
          </a:p>
          <a:p>
            <a:endParaRPr lang="es-EC" sz="2000" dirty="0"/>
          </a:p>
        </p:txBody>
      </p:sp>
      <p:pic>
        <p:nvPicPr>
          <p:cNvPr id="55298" name="Picture 2" descr="https://encrypted-tbn3.gstatic.com/images?q=tbn:ANd9GcQRV1l7AXQg9YbjssfdCYA3PKMjRaaWXuywnXAsho6u7243u_yC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160240" cy="1637985"/>
          </a:xfrm>
          <a:prstGeom prst="rect">
            <a:avLst/>
          </a:prstGeom>
          <a:noFill/>
        </p:spPr>
      </p:pic>
      <p:pic>
        <p:nvPicPr>
          <p:cNvPr id="55300" name="Picture 4" descr="http://4.bp.blogspot.com/-2IbbEfWkKsQ/TeQ-r2Mo3CI/AAAAAAAAAEA/q9Ef_tB9xmw/s1600/pensami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45024"/>
            <a:ext cx="1900928" cy="17680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rgbClr val="006600"/>
                </a:solidFill>
                <a:latin typeface="Cooper Black" pitchFamily="18" charset="0"/>
              </a:rPr>
              <a:t>METODO DEL VALOR PATRIMONIAL NETO (VPN)</a:t>
            </a:r>
            <a:endParaRPr lang="es-EC" dirty="0">
              <a:solidFill>
                <a:srgbClr val="006600"/>
              </a:solidFill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424936" cy="4701136"/>
          </a:xfrm>
        </p:spPr>
        <p:txBody>
          <a:bodyPr>
            <a:normAutofit/>
          </a:bodyPr>
          <a:lstStyle/>
          <a:p>
            <a:r>
              <a:rPr lang="es-EC" sz="2300" dirty="0" smtClean="0">
                <a:solidFill>
                  <a:schemeClr val="tx1"/>
                </a:solidFill>
              </a:rPr>
              <a:t>El calculo del VPN implica </a:t>
            </a:r>
            <a:r>
              <a:rPr lang="es-EC" sz="2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 con estados financieros auditados</a:t>
            </a:r>
            <a:r>
              <a:rPr lang="es-EC" sz="2300" dirty="0" smtClean="0">
                <a:solidFill>
                  <a:schemeClr val="tx1"/>
                </a:solidFill>
              </a:rPr>
              <a:t> por profesionales con experiencia y debidamente calificados. En el caso de INCOREACABLES CIA. LTDA., cuenta con los estados financieros debidamente ajustados a valor de Mercado y presentados en NIFFS.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835696" y="3861048"/>
          <a:ext cx="4330700" cy="1367028"/>
        </p:xfrm>
        <a:graphic>
          <a:graphicData uri="http://schemas.openxmlformats.org/drawingml/2006/table">
            <a:tbl>
              <a:tblPr/>
              <a:tblGrid>
                <a:gridCol w="433070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EXPRESION PARA CALCULAR EL VPN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Saldo del patrimonio según Balance Auditado a la fecha de valoración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Ajustes Contables y técnicos que signifiquen incremento en el activo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Ajustes Contables y técnicos que signifiquen disminución en el pasivo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Ajustes Contables y técnicos que signifiquen disminución en el activo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Ajustes Contables y técnicos que signifiquen incremento en el Pasivo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Valor Estático del Patrimonio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http://us.123rf.com/400wm/400/400/spectral/spectral1205/spectral120500201/13747418-los-ajustes-incorrectos-en-la-configuracion-3d-rindio-la-ilustr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1344149" cy="1008112"/>
          </a:xfrm>
          <a:prstGeom prst="rect">
            <a:avLst/>
          </a:prstGeom>
          <a:noFill/>
        </p:spPr>
      </p:pic>
      <p:pic>
        <p:nvPicPr>
          <p:cNvPr id="106500" name="Picture 4" descr="https://encrypted-tbn3.gstatic.com/images?q=tbn:ANd9GcTShDpd3ht1Dvf0XOoW4yPj7tu9N_or0-ePlV-5UTFA8T9SXVL3Q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052736"/>
            <a:ext cx="731920" cy="749527"/>
          </a:xfrm>
          <a:prstGeom prst="rect">
            <a:avLst/>
          </a:prstGeom>
          <a:noFill/>
        </p:spPr>
      </p:pic>
      <p:pic>
        <p:nvPicPr>
          <p:cNvPr id="7" name="6 Imagen" descr="C:\Documents and Settings\usuario\Mis documentos\LOGOS\pharos1S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861048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899592" y="332656"/>
          <a:ext cx="7461452" cy="5565490"/>
        </p:xfrm>
        <a:graphic>
          <a:graphicData uri="http://schemas.openxmlformats.org/drawingml/2006/table">
            <a:tbl>
              <a:tblPr/>
              <a:tblGrid>
                <a:gridCol w="2111089"/>
                <a:gridCol w="809123"/>
                <a:gridCol w="779928"/>
                <a:gridCol w="1032953"/>
                <a:gridCol w="984990"/>
                <a:gridCol w="898099"/>
                <a:gridCol w="845270"/>
              </a:tblGrid>
              <a:tr h="23532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COMPAÑÍA INDUSTRIAL Y COMERCIAL RECALDE ANDRADE INCOREACABLES CIA. LTDA.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ESTADO DE EVOLUCION DEL PATRIMONIO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Al 31 de Diciembre del 2012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3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( expresado en dólares estadounidenses)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3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Capital Pagado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Reserva Legal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Resultados Acumulados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Resultados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90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Adopción NIIF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Times New Roman"/>
                          <a:cs typeface="Times New Roman"/>
                        </a:rPr>
                        <a:t>Ejercicio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Diciembre 31, 2011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82.400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529.445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612.245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Dividendos en efectivo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339.565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-339.565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Impuesto a la Renta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-36.147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-36.147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Retenciones Fuente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-74.316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-74.316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15% Participación Utilidades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-79.417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-79.417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Reserva Legal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8.240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-8.240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Resultados Adopción NIIF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177.091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177.091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Utilidad del ejercicio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313.850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313.850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15% Participación empleados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-47.078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-47.078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23% Impuesto a la Renta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-61.358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-61.358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Diciembre 31, 2011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8.240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413.725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177.091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205.415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  <a:cs typeface="Times New Roman"/>
                        </a:rPr>
                        <a:t>804.871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8580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es-EC" sz="5400" dirty="0" smtClean="0">
                <a:solidFill>
                  <a:srgbClr val="006600"/>
                </a:solidFill>
                <a:latin typeface="Cooper Black" pitchFamily="18" charset="0"/>
              </a:rPr>
              <a:t>Valoración Dinámica</a:t>
            </a:r>
            <a:endParaRPr lang="es-EC" sz="5400" dirty="0">
              <a:solidFill>
                <a:srgbClr val="006600"/>
              </a:solidFill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5"/>
            <a:ext cx="8229600" cy="2376264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Los métodos dinámicos buscan el valor de las empresas de acuerdo con las expectativas futuras. Este método de valoración se basa en:</a:t>
            </a:r>
          </a:p>
          <a:p>
            <a:pPr lvl="1"/>
            <a:r>
              <a:rPr lang="es-EC" sz="1700" dirty="0" smtClean="0">
                <a:solidFill>
                  <a:schemeClr val="tx1"/>
                </a:solidFill>
              </a:rPr>
              <a:t>Valor de los activos a precio del Mercado</a:t>
            </a:r>
          </a:p>
          <a:p>
            <a:pPr lvl="1"/>
            <a:r>
              <a:rPr lang="es-EC" sz="1700" dirty="0" smtClean="0">
                <a:solidFill>
                  <a:schemeClr val="tx1"/>
                </a:solidFill>
              </a:rPr>
              <a:t>La capacidad de estimación de la generación  de flujos futuros de rentabilidad</a:t>
            </a:r>
          </a:p>
          <a:p>
            <a:pPr lvl="1"/>
            <a:r>
              <a:rPr lang="es-EC" sz="1700" dirty="0" smtClean="0">
                <a:solidFill>
                  <a:schemeClr val="tx1"/>
                </a:solidFill>
              </a:rPr>
              <a:t>Tienen en cuenta el nivel de riesgo de la empresa</a:t>
            </a:r>
          </a:p>
          <a:p>
            <a:endParaRPr lang="es-EC" sz="2000" dirty="0" smtClean="0">
              <a:solidFill>
                <a:schemeClr val="tx1"/>
              </a:solidFill>
            </a:endParaRPr>
          </a:p>
          <a:p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3426" name="Picture 2" descr="http://3.bp.blogspot.com/-JwVy87yYMm0/Tj1oSi4NtJI/AAAAAAAAB7o/wxBG-qMI0lM/s400/Dinero-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l"/>
            <a:r>
              <a:rPr lang="es-EC" sz="4000" dirty="0" smtClean="0">
                <a:solidFill>
                  <a:srgbClr val="006600"/>
                </a:solidFill>
                <a:latin typeface="Gungsuh" pitchFamily="18" charset="-127"/>
                <a:ea typeface="Gungsuh" pitchFamily="18" charset="-127"/>
              </a:rPr>
              <a:t>PROYECCIONES FINANCIERAS</a:t>
            </a:r>
            <a:endParaRPr lang="es-EC" sz="4000" dirty="0">
              <a:solidFill>
                <a:srgbClr val="0066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12168"/>
            <a:ext cx="8075240" cy="2044824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La proyección financiera consiste en plasmar numéricamente, la evolución futura de la empresa, con el objetivo de conocer su viabilidad y permanencia en el tiempo. </a:t>
            </a:r>
          </a:p>
          <a:p>
            <a:endParaRPr lang="es-EC" sz="2000" dirty="0" smtClean="0">
              <a:solidFill>
                <a:schemeClr val="tx1"/>
              </a:solidFill>
            </a:endParaRPr>
          </a:p>
          <a:p>
            <a:r>
              <a:rPr lang="es-EC" sz="2000" dirty="0" smtClean="0">
                <a:solidFill>
                  <a:schemeClr val="tx1"/>
                </a:solidFill>
              </a:rPr>
              <a:t>Las Proyecciones Financieras anticipan el resultado económico que puede tener dentro del mercado a través del tiempo.</a:t>
            </a:r>
          </a:p>
          <a:p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104450" name="Picture 2" descr="http://2.bp.blogspot.com/-WUDqfeQVOjw/UT1TtBJdWNI/AAAAAAAABTM/l50OaXjKncw/s1600/Proyec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91308"/>
            <a:ext cx="3456384" cy="24299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2579" y="2204864"/>
            <a:ext cx="75956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ESTADO DE </a:t>
            </a:r>
          </a:p>
          <a:p>
            <a:pPr algn="ctr"/>
            <a:r>
              <a:rPr lang="es-ES" sz="8000" b="1" cap="none" spc="0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RESULTADOS</a:t>
            </a:r>
            <a:endParaRPr lang="es-ES" sz="8000" b="1" cap="none" spc="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rgbClr val="006600"/>
                </a:solidFill>
              </a:rPr>
              <a:t>Análisis de las Ventas Netas</a:t>
            </a:r>
            <a:endParaRPr lang="es-EC" dirty="0">
              <a:solidFill>
                <a:srgbClr val="00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573016"/>
            <a:ext cx="8219256" cy="290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000" dirty="0" smtClean="0">
                <a:solidFill>
                  <a:schemeClr val="tx1"/>
                </a:solidFill>
              </a:rPr>
              <a:t>	En el 2012 podemos visualizar que las ventas bajaron en un 25,13%, debido a la cancelación de un proyecto con MEGAPOSITIVA S.A., por lo que la empresa se encuentra realizando nuevos contratos y diversificando clientes, mediante promociones, publicidad, y ofertas telefónicas. Paro lo cual se provee que para el año 2013 las ventas suban en un 10% gracias a un proyecto nuevo del Estado.</a:t>
            </a:r>
          </a:p>
          <a:p>
            <a:endParaRPr lang="es-EC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1916832"/>
          <a:ext cx="7272806" cy="936104"/>
        </p:xfrm>
        <a:graphic>
          <a:graphicData uri="http://schemas.openxmlformats.org/drawingml/2006/table">
            <a:tbl>
              <a:tblPr/>
              <a:tblGrid>
                <a:gridCol w="1376256"/>
                <a:gridCol w="1179310"/>
                <a:gridCol w="1179310"/>
                <a:gridCol w="1179310"/>
                <a:gridCol w="1179310"/>
                <a:gridCol w="1179310"/>
              </a:tblGrid>
              <a:tr h="341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Times New Roman"/>
                          <a:ea typeface="Times New Roman"/>
                          <a:cs typeface="Times New Roman"/>
                        </a:rPr>
                        <a:t>Ventas Netas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943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6.811.292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7.740.105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8.413.157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9.347.953</a:t>
                      </a:r>
                      <a:endParaRPr lang="es-EC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6.905.413</a:t>
                      </a:r>
                      <a:endParaRPr lang="es-EC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1825</TotalTime>
  <Words>1318</Words>
  <Application>Microsoft Office PowerPoint</Application>
  <PresentationFormat>Presentación en pantalla (4:3)</PresentationFormat>
  <Paragraphs>239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Diseño predeterminado</vt:lpstr>
      <vt:lpstr>CorelDRAW</vt:lpstr>
      <vt:lpstr>Diapositiva 1</vt:lpstr>
      <vt:lpstr>Diapositiva 2</vt:lpstr>
      <vt:lpstr>VALORACIÓN ESTÁTICA</vt:lpstr>
      <vt:lpstr>METODO DEL VALOR PATRIMONIAL NETO (VPN)</vt:lpstr>
      <vt:lpstr>Diapositiva 5</vt:lpstr>
      <vt:lpstr>Valoración Dinámica</vt:lpstr>
      <vt:lpstr>PROYECCIONES FINANCIERAS</vt:lpstr>
      <vt:lpstr>Diapositiva 8</vt:lpstr>
      <vt:lpstr>Análisis de las Ventas Netas</vt:lpstr>
      <vt:lpstr>COSTO DE VENTAS</vt:lpstr>
      <vt:lpstr>Gastos de Operación </vt:lpstr>
      <vt:lpstr>Diapositiva 12</vt:lpstr>
      <vt:lpstr>Diapositiva 13</vt:lpstr>
      <vt:lpstr>Diapositiva 14</vt:lpstr>
      <vt:lpstr>Diapositiva 15</vt:lpstr>
      <vt:lpstr>Calculo del Return On Investment Retorno de la Inversión</vt:lpstr>
      <vt:lpstr>TASA MINIMA DE DESCUENTO (TMAR)</vt:lpstr>
      <vt:lpstr>VALOR ACTUAL NETO (VAN)</vt:lpstr>
      <vt:lpstr>Cálculo del VAN</vt:lpstr>
      <vt:lpstr>VALOR TOTAL</vt:lpstr>
      <vt:lpstr>SIMULACIÓN</vt:lpstr>
      <vt:lpstr>CONCLUSIONES</vt:lpstr>
      <vt:lpstr>RECOMENDACIONES</vt:lpstr>
      <vt:lpstr>Diapositiva 24</vt:lpstr>
      <vt:lpstr>BALANCE GENERAL</vt:lpstr>
      <vt:lpstr>Diapositiva 26</vt:lpstr>
      <vt:lpstr>ESTADO DE RESULTADOS</vt:lpstr>
      <vt:lpstr>Diapositiva 28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Morita</cp:lastModifiedBy>
  <cp:revision>152</cp:revision>
  <dcterms:created xsi:type="dcterms:W3CDTF">2008-02-13T16:07:44Z</dcterms:created>
  <dcterms:modified xsi:type="dcterms:W3CDTF">2013-05-16T22:27:11Z</dcterms:modified>
</cp:coreProperties>
</file>