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297" r:id="rId3"/>
    <p:sldId id="261" r:id="rId4"/>
    <p:sldId id="263" r:id="rId5"/>
    <p:sldId id="262" r:id="rId6"/>
    <p:sldId id="267" r:id="rId7"/>
    <p:sldId id="268" r:id="rId8"/>
    <p:sldId id="271" r:id="rId9"/>
    <p:sldId id="266" r:id="rId10"/>
    <p:sldId id="295"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91" r:id="rId25"/>
    <p:sldId id="289" r:id="rId26"/>
    <p:sldId id="290" r:id="rId27"/>
    <p:sldId id="292"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6B5"/>
    <a:srgbClr val="9EB786"/>
    <a:srgbClr val="FFFFCC"/>
    <a:srgbClr val="CC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11" autoAdjust="0"/>
    <p:restoredTop sz="94068" autoAdjust="0"/>
  </p:normalViewPr>
  <p:slideViewPr>
    <p:cSldViewPr>
      <p:cViewPr>
        <p:scale>
          <a:sx n="75" d="100"/>
          <a:sy n="75" d="100"/>
        </p:scale>
        <p:origin x="-228" y="11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iagrams/_rels/data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BF943-A332-41A4-ABBE-BC1AC2B9D131}" type="doc">
      <dgm:prSet loTypeId="urn:microsoft.com/office/officeart/2005/8/layout/hProcess10#1" loCatId="process" qsTypeId="urn:microsoft.com/office/officeart/2005/8/quickstyle/simple3" qsCatId="simple" csTypeId="urn:microsoft.com/office/officeart/2005/8/colors/colorful2" csCatId="colorful" phldr="1"/>
      <dgm:spPr/>
      <dgm:t>
        <a:bodyPr/>
        <a:lstStyle/>
        <a:p>
          <a:endParaRPr lang="es-AR"/>
        </a:p>
      </dgm:t>
    </dgm:pt>
    <dgm:pt modelId="{E095460E-FCAD-414E-B2CD-1E214F94A519}">
      <dgm:prSet custT="1"/>
      <dgm:spPr/>
      <dgm:t>
        <a:bodyPr/>
        <a:lstStyle/>
        <a:p>
          <a:pPr rtl="0"/>
          <a:r>
            <a:rPr lang="es-AR" sz="2000" b="1" dirty="0" smtClean="0">
              <a:effectLst/>
              <a:latin typeface="Baskerville Old Face" pitchFamily="18" charset="0"/>
            </a:rPr>
            <a:t>Constituida en 1998</a:t>
          </a:r>
          <a:endParaRPr lang="es-AR" sz="2000" b="1" dirty="0">
            <a:effectLst/>
            <a:latin typeface="Baskerville Old Face" pitchFamily="18" charset="0"/>
          </a:endParaRPr>
        </a:p>
      </dgm:t>
    </dgm:pt>
    <dgm:pt modelId="{6CE38202-F2EF-4C42-84B1-ED321D0E7904}" type="parTrans" cxnId="{8A7CE715-777C-4300-8EDB-E5A4BC14A503}">
      <dgm:prSet/>
      <dgm:spPr/>
      <dgm:t>
        <a:bodyPr/>
        <a:lstStyle/>
        <a:p>
          <a:endParaRPr lang="es-AR" sz="1400" b="1">
            <a:solidFill>
              <a:schemeClr val="tx1"/>
            </a:solidFill>
            <a:effectLst/>
            <a:latin typeface="Baskerville Old Face" pitchFamily="18" charset="0"/>
          </a:endParaRPr>
        </a:p>
      </dgm:t>
    </dgm:pt>
    <dgm:pt modelId="{C79663C1-7AFF-483E-87FF-CDA6ACF5D0AA}" type="sibTrans" cxnId="{8A7CE715-777C-4300-8EDB-E5A4BC14A503}">
      <dgm:prSet custT="1"/>
      <dgm:spPr/>
      <dgm:t>
        <a:bodyPr/>
        <a:lstStyle/>
        <a:p>
          <a:endParaRPr lang="es-AR" sz="1400" b="1" dirty="0">
            <a:solidFill>
              <a:schemeClr val="tx1"/>
            </a:solidFill>
            <a:effectLst/>
            <a:latin typeface="Baskerville Old Face" pitchFamily="18" charset="0"/>
          </a:endParaRPr>
        </a:p>
      </dgm:t>
    </dgm:pt>
    <dgm:pt modelId="{895E4756-68F0-4E8A-B925-6F4EE742F891}">
      <dgm:prSet custT="1"/>
      <dgm:spPr/>
      <dgm:t>
        <a:bodyPr/>
        <a:lstStyle/>
        <a:p>
          <a:pPr rtl="0"/>
          <a:r>
            <a:rPr lang="es-EC" sz="1800" b="1" dirty="0" smtClean="0">
              <a:latin typeface="Baskerville Old Face" pitchFamily="18" charset="0"/>
            </a:rPr>
            <a:t>Control M. de Inclusión del Económica y Social  y de la SEPS</a:t>
          </a:r>
          <a:endParaRPr lang="es-AR" sz="1800" b="1" dirty="0">
            <a:effectLst/>
            <a:latin typeface="Baskerville Old Face" pitchFamily="18" charset="0"/>
          </a:endParaRPr>
        </a:p>
      </dgm:t>
    </dgm:pt>
    <dgm:pt modelId="{F9436DAD-4C23-4817-8ED6-87179B4028CA}" type="parTrans" cxnId="{C695691E-B5E6-414A-B6FE-BE586600F0AC}">
      <dgm:prSet/>
      <dgm:spPr/>
      <dgm:t>
        <a:bodyPr/>
        <a:lstStyle/>
        <a:p>
          <a:endParaRPr lang="es-AR" sz="1400" b="1">
            <a:solidFill>
              <a:schemeClr val="tx1"/>
            </a:solidFill>
            <a:effectLst/>
            <a:latin typeface="Baskerville Old Face" pitchFamily="18" charset="0"/>
          </a:endParaRPr>
        </a:p>
      </dgm:t>
    </dgm:pt>
    <dgm:pt modelId="{3DC273AF-422B-4CC5-81F6-6230BF0AD05B}" type="sibTrans" cxnId="{C695691E-B5E6-414A-B6FE-BE586600F0AC}">
      <dgm:prSet custT="1"/>
      <dgm:spPr/>
      <dgm:t>
        <a:bodyPr/>
        <a:lstStyle/>
        <a:p>
          <a:endParaRPr lang="es-AR" sz="1400" b="1" dirty="0">
            <a:solidFill>
              <a:schemeClr val="tx1"/>
            </a:solidFill>
            <a:effectLst/>
            <a:latin typeface="Baskerville Old Face" pitchFamily="18" charset="0"/>
          </a:endParaRPr>
        </a:p>
      </dgm:t>
    </dgm:pt>
    <dgm:pt modelId="{48A02E8D-DE51-4023-827E-A2C75652718E}">
      <dgm:prSet custT="1"/>
      <dgm:spPr/>
      <dgm:t>
        <a:bodyPr/>
        <a:lstStyle/>
        <a:p>
          <a:pPr rtl="0"/>
          <a:r>
            <a:rPr lang="es-AR" sz="1800" b="1" dirty="0" smtClean="0">
              <a:effectLst/>
              <a:latin typeface="Baskerville Old Face" pitchFamily="18" charset="0"/>
            </a:rPr>
            <a:t>Su zona de influencia  esta en Cotopaxi</a:t>
          </a:r>
          <a:endParaRPr lang="es-AR" sz="1800" b="1" dirty="0">
            <a:effectLst/>
            <a:latin typeface="Baskerville Old Face" pitchFamily="18" charset="0"/>
          </a:endParaRPr>
        </a:p>
      </dgm:t>
    </dgm:pt>
    <dgm:pt modelId="{9C100A6C-D97A-4ACA-A384-843A627F8FF5}" type="parTrans" cxnId="{CB48202E-A0DA-4F79-B28C-B4228BCDA5B8}">
      <dgm:prSet/>
      <dgm:spPr/>
      <dgm:t>
        <a:bodyPr/>
        <a:lstStyle/>
        <a:p>
          <a:endParaRPr lang="es-AR" sz="1400" b="1">
            <a:solidFill>
              <a:schemeClr val="tx1"/>
            </a:solidFill>
            <a:effectLst/>
            <a:latin typeface="Baskerville Old Face" pitchFamily="18" charset="0"/>
          </a:endParaRPr>
        </a:p>
      </dgm:t>
    </dgm:pt>
    <dgm:pt modelId="{375ADA17-5FFD-4534-A527-C84747568CCD}" type="sibTrans" cxnId="{CB48202E-A0DA-4F79-B28C-B4228BCDA5B8}">
      <dgm:prSet custT="1"/>
      <dgm:spPr/>
      <dgm:t>
        <a:bodyPr/>
        <a:lstStyle/>
        <a:p>
          <a:endParaRPr lang="es-AR" sz="1400" b="1" dirty="0">
            <a:solidFill>
              <a:schemeClr val="tx1"/>
            </a:solidFill>
            <a:effectLst/>
            <a:latin typeface="Baskerville Old Face" pitchFamily="18" charset="0"/>
          </a:endParaRPr>
        </a:p>
      </dgm:t>
    </dgm:pt>
    <dgm:pt modelId="{1B056294-972D-41FB-AFAB-1BABC853A741}">
      <dgm:prSet custT="1"/>
      <dgm:spPr/>
      <dgm:t>
        <a:bodyPr/>
        <a:lstStyle/>
        <a:p>
          <a:pPr rtl="0"/>
          <a:r>
            <a:rPr lang="es-AR" sz="2000" b="1" dirty="0" smtClean="0">
              <a:effectLst/>
              <a:latin typeface="Baskerville Old Face" pitchFamily="18" charset="0"/>
            </a:rPr>
            <a:t>Ofrece 3 tipos de créditos </a:t>
          </a:r>
          <a:endParaRPr lang="es-AR" sz="2000" b="1" dirty="0">
            <a:effectLst/>
            <a:latin typeface="Baskerville Old Face" pitchFamily="18" charset="0"/>
          </a:endParaRPr>
        </a:p>
      </dgm:t>
    </dgm:pt>
    <dgm:pt modelId="{7AEDBD1F-6E5C-47B7-A9EF-7A745DF940F1}" type="parTrans" cxnId="{960404F8-96C4-4A31-AAE3-96AD0D3CCD5F}">
      <dgm:prSet/>
      <dgm:spPr/>
      <dgm:t>
        <a:bodyPr/>
        <a:lstStyle/>
        <a:p>
          <a:endParaRPr lang="es-AR" sz="1400" b="1">
            <a:solidFill>
              <a:schemeClr val="tx1"/>
            </a:solidFill>
            <a:effectLst/>
            <a:latin typeface="Baskerville Old Face" pitchFamily="18" charset="0"/>
          </a:endParaRPr>
        </a:p>
      </dgm:t>
    </dgm:pt>
    <dgm:pt modelId="{E43B9C62-3B4D-497B-B1AF-B58A4A733896}" type="sibTrans" cxnId="{960404F8-96C4-4A31-AAE3-96AD0D3CCD5F}">
      <dgm:prSet custT="1"/>
      <dgm:spPr/>
      <dgm:t>
        <a:bodyPr/>
        <a:lstStyle/>
        <a:p>
          <a:endParaRPr lang="es-AR" sz="1400" b="1" dirty="0">
            <a:solidFill>
              <a:schemeClr val="tx1"/>
            </a:solidFill>
            <a:effectLst/>
            <a:latin typeface="Baskerville Old Face" pitchFamily="18" charset="0"/>
          </a:endParaRPr>
        </a:p>
      </dgm:t>
    </dgm:pt>
    <dgm:pt modelId="{D8D0E912-D484-4C39-90E7-F0C026CDAD2E}" type="pres">
      <dgm:prSet presAssocID="{666BF943-A332-41A4-ABBE-BC1AC2B9D131}" presName="Name0" presStyleCnt="0">
        <dgm:presLayoutVars>
          <dgm:dir/>
          <dgm:resizeHandles val="exact"/>
        </dgm:presLayoutVars>
      </dgm:prSet>
      <dgm:spPr/>
      <dgm:t>
        <a:bodyPr/>
        <a:lstStyle/>
        <a:p>
          <a:endParaRPr lang="es-ES"/>
        </a:p>
      </dgm:t>
    </dgm:pt>
    <dgm:pt modelId="{A50D1082-64E4-4C85-8EB7-6758F3AD7082}" type="pres">
      <dgm:prSet presAssocID="{E095460E-FCAD-414E-B2CD-1E214F94A519}" presName="composite" presStyleCnt="0"/>
      <dgm:spPr/>
      <dgm:t>
        <a:bodyPr/>
        <a:lstStyle/>
        <a:p>
          <a:endParaRPr lang="es-ES"/>
        </a:p>
      </dgm:t>
    </dgm:pt>
    <dgm:pt modelId="{87FE424C-828E-4B26-AAE1-7730A818FF8E}" type="pres">
      <dgm:prSet presAssocID="{E095460E-FCAD-414E-B2CD-1E214F94A519}" presName="imagSh" presStyleLbl="bgImgPlace1" presStyleIdx="0" presStyleCnt="4"/>
      <dgm:spPr>
        <a:blipFill rotWithShape="1">
          <a:blip xmlns:r="http://schemas.openxmlformats.org/officeDocument/2006/relationships" r:embed="rId1"/>
          <a:stretch>
            <a:fillRect/>
          </a:stretch>
        </a:blipFill>
      </dgm:spPr>
      <dgm:t>
        <a:bodyPr/>
        <a:lstStyle/>
        <a:p>
          <a:endParaRPr lang="es-ES"/>
        </a:p>
      </dgm:t>
    </dgm:pt>
    <dgm:pt modelId="{7CF3D045-1A6B-4141-AD3C-88A4A0364F7D}" type="pres">
      <dgm:prSet presAssocID="{E095460E-FCAD-414E-B2CD-1E214F94A519}" presName="txNode" presStyleLbl="node1" presStyleIdx="0" presStyleCnt="4" custScaleX="119857">
        <dgm:presLayoutVars>
          <dgm:bulletEnabled val="1"/>
        </dgm:presLayoutVars>
      </dgm:prSet>
      <dgm:spPr/>
      <dgm:t>
        <a:bodyPr/>
        <a:lstStyle/>
        <a:p>
          <a:endParaRPr lang="es-ES"/>
        </a:p>
      </dgm:t>
    </dgm:pt>
    <dgm:pt modelId="{D34386F4-5F86-4078-A31B-5B4979336462}" type="pres">
      <dgm:prSet presAssocID="{C79663C1-7AFF-483E-87FF-CDA6ACF5D0AA}" presName="sibTrans" presStyleLbl="sibTrans2D1" presStyleIdx="0" presStyleCnt="3"/>
      <dgm:spPr/>
      <dgm:t>
        <a:bodyPr/>
        <a:lstStyle/>
        <a:p>
          <a:endParaRPr lang="es-ES"/>
        </a:p>
      </dgm:t>
    </dgm:pt>
    <dgm:pt modelId="{B175CFA3-C995-475F-A6CC-E5369D3E0B98}" type="pres">
      <dgm:prSet presAssocID="{C79663C1-7AFF-483E-87FF-CDA6ACF5D0AA}" presName="connTx" presStyleLbl="sibTrans2D1" presStyleIdx="0" presStyleCnt="3"/>
      <dgm:spPr/>
      <dgm:t>
        <a:bodyPr/>
        <a:lstStyle/>
        <a:p>
          <a:endParaRPr lang="es-ES"/>
        </a:p>
      </dgm:t>
    </dgm:pt>
    <dgm:pt modelId="{B13F3968-699B-4B30-9646-295A6555E26E}" type="pres">
      <dgm:prSet presAssocID="{895E4756-68F0-4E8A-B925-6F4EE742F891}" presName="composite" presStyleCnt="0"/>
      <dgm:spPr/>
      <dgm:t>
        <a:bodyPr/>
        <a:lstStyle/>
        <a:p>
          <a:endParaRPr lang="es-ES"/>
        </a:p>
      </dgm:t>
    </dgm:pt>
    <dgm:pt modelId="{F91A4646-8C08-4A74-B455-9D535073AA73}" type="pres">
      <dgm:prSet presAssocID="{895E4756-68F0-4E8A-B925-6F4EE742F891}" presName="imagSh" presStyleLbl="bgImgPlace1" presStyleIdx="1" presStyleCnt="4"/>
      <dgm:spPr>
        <a:blipFill rotWithShape="1">
          <a:blip xmlns:r="http://schemas.openxmlformats.org/officeDocument/2006/relationships" r:embed="rId2"/>
          <a:stretch>
            <a:fillRect/>
          </a:stretch>
        </a:blipFill>
      </dgm:spPr>
      <dgm:t>
        <a:bodyPr/>
        <a:lstStyle/>
        <a:p>
          <a:endParaRPr lang="es-ES"/>
        </a:p>
      </dgm:t>
    </dgm:pt>
    <dgm:pt modelId="{951BB8BE-37D4-4BCF-A07F-94920EC15CF3}" type="pres">
      <dgm:prSet presAssocID="{895E4756-68F0-4E8A-B925-6F4EE742F891}" presName="txNode" presStyleLbl="node1" presStyleIdx="1" presStyleCnt="4" custScaleX="115878">
        <dgm:presLayoutVars>
          <dgm:bulletEnabled val="1"/>
        </dgm:presLayoutVars>
      </dgm:prSet>
      <dgm:spPr/>
      <dgm:t>
        <a:bodyPr/>
        <a:lstStyle/>
        <a:p>
          <a:endParaRPr lang="es-ES"/>
        </a:p>
      </dgm:t>
    </dgm:pt>
    <dgm:pt modelId="{40ADB6C9-4ED9-4CF9-9518-D73D0D46D19F}" type="pres">
      <dgm:prSet presAssocID="{3DC273AF-422B-4CC5-81F6-6230BF0AD05B}" presName="sibTrans" presStyleLbl="sibTrans2D1" presStyleIdx="1" presStyleCnt="3"/>
      <dgm:spPr/>
      <dgm:t>
        <a:bodyPr/>
        <a:lstStyle/>
        <a:p>
          <a:endParaRPr lang="es-ES"/>
        </a:p>
      </dgm:t>
    </dgm:pt>
    <dgm:pt modelId="{F7C1FA8C-536B-4F24-BA26-0A3705AA54A9}" type="pres">
      <dgm:prSet presAssocID="{3DC273AF-422B-4CC5-81F6-6230BF0AD05B}" presName="connTx" presStyleLbl="sibTrans2D1" presStyleIdx="1" presStyleCnt="3"/>
      <dgm:spPr/>
      <dgm:t>
        <a:bodyPr/>
        <a:lstStyle/>
        <a:p>
          <a:endParaRPr lang="es-ES"/>
        </a:p>
      </dgm:t>
    </dgm:pt>
    <dgm:pt modelId="{0422E7AE-2C32-44DC-82A4-12F252491613}" type="pres">
      <dgm:prSet presAssocID="{48A02E8D-DE51-4023-827E-A2C75652718E}" presName="composite" presStyleCnt="0"/>
      <dgm:spPr/>
      <dgm:t>
        <a:bodyPr/>
        <a:lstStyle/>
        <a:p>
          <a:endParaRPr lang="es-ES"/>
        </a:p>
      </dgm:t>
    </dgm:pt>
    <dgm:pt modelId="{200332C5-E797-47E1-8C07-2155A72E0E74}" type="pres">
      <dgm:prSet presAssocID="{48A02E8D-DE51-4023-827E-A2C75652718E}" presName="imagSh" presStyleLbl="bgImgPlace1" presStyleIdx="2" presStyleCnt="4"/>
      <dgm:spPr>
        <a:blipFill rotWithShape="1">
          <a:blip xmlns:r="http://schemas.openxmlformats.org/officeDocument/2006/relationships" r:embed="rId3"/>
          <a:stretch>
            <a:fillRect/>
          </a:stretch>
        </a:blipFill>
      </dgm:spPr>
      <dgm:t>
        <a:bodyPr/>
        <a:lstStyle/>
        <a:p>
          <a:endParaRPr lang="es-ES"/>
        </a:p>
      </dgm:t>
    </dgm:pt>
    <dgm:pt modelId="{2F68C784-FA8F-4794-9EC4-32AFF52A1A70}" type="pres">
      <dgm:prSet presAssocID="{48A02E8D-DE51-4023-827E-A2C75652718E}" presName="txNode" presStyleLbl="node1" presStyleIdx="2" presStyleCnt="4" custScaleX="114414">
        <dgm:presLayoutVars>
          <dgm:bulletEnabled val="1"/>
        </dgm:presLayoutVars>
      </dgm:prSet>
      <dgm:spPr/>
      <dgm:t>
        <a:bodyPr/>
        <a:lstStyle/>
        <a:p>
          <a:endParaRPr lang="es-ES"/>
        </a:p>
      </dgm:t>
    </dgm:pt>
    <dgm:pt modelId="{BD1E39AE-9E04-4094-9493-3583FB96634B}" type="pres">
      <dgm:prSet presAssocID="{375ADA17-5FFD-4534-A527-C84747568CCD}" presName="sibTrans" presStyleLbl="sibTrans2D1" presStyleIdx="2" presStyleCnt="3"/>
      <dgm:spPr/>
      <dgm:t>
        <a:bodyPr/>
        <a:lstStyle/>
        <a:p>
          <a:endParaRPr lang="es-ES"/>
        </a:p>
      </dgm:t>
    </dgm:pt>
    <dgm:pt modelId="{52558C80-465C-4B75-80EB-9683705834C9}" type="pres">
      <dgm:prSet presAssocID="{375ADA17-5FFD-4534-A527-C84747568CCD}" presName="connTx" presStyleLbl="sibTrans2D1" presStyleIdx="2" presStyleCnt="3"/>
      <dgm:spPr/>
      <dgm:t>
        <a:bodyPr/>
        <a:lstStyle/>
        <a:p>
          <a:endParaRPr lang="es-ES"/>
        </a:p>
      </dgm:t>
    </dgm:pt>
    <dgm:pt modelId="{89EA28BF-4636-41A0-9F1B-4B4DE5D5B26D}" type="pres">
      <dgm:prSet presAssocID="{1B056294-972D-41FB-AFAB-1BABC853A741}" presName="composite" presStyleCnt="0"/>
      <dgm:spPr/>
      <dgm:t>
        <a:bodyPr/>
        <a:lstStyle/>
        <a:p>
          <a:endParaRPr lang="es-ES"/>
        </a:p>
      </dgm:t>
    </dgm:pt>
    <dgm:pt modelId="{54ECF299-E9DC-4021-A76C-29ACF6F08AFA}" type="pres">
      <dgm:prSet presAssocID="{1B056294-972D-41FB-AFAB-1BABC853A741}" presName="imagSh" presStyleLbl="bgImgPlace1" presStyleIdx="3" presStyleCnt="4"/>
      <dgm:spPr>
        <a:blipFill rotWithShape="1">
          <a:blip xmlns:r="http://schemas.openxmlformats.org/officeDocument/2006/relationships" r:embed="rId4"/>
          <a:stretch>
            <a:fillRect/>
          </a:stretch>
        </a:blipFill>
      </dgm:spPr>
      <dgm:t>
        <a:bodyPr/>
        <a:lstStyle/>
        <a:p>
          <a:endParaRPr lang="es-ES"/>
        </a:p>
      </dgm:t>
    </dgm:pt>
    <dgm:pt modelId="{607FB5C7-7E1E-4F30-AF0E-CDA41626A781}" type="pres">
      <dgm:prSet presAssocID="{1B056294-972D-41FB-AFAB-1BABC853A741}" presName="txNode" presStyleLbl="node1" presStyleIdx="3" presStyleCnt="4" custScaleX="115341">
        <dgm:presLayoutVars>
          <dgm:bulletEnabled val="1"/>
        </dgm:presLayoutVars>
      </dgm:prSet>
      <dgm:spPr/>
      <dgm:t>
        <a:bodyPr/>
        <a:lstStyle/>
        <a:p>
          <a:endParaRPr lang="es-ES"/>
        </a:p>
      </dgm:t>
    </dgm:pt>
  </dgm:ptLst>
  <dgm:cxnLst>
    <dgm:cxn modelId="{18D8FEB4-15CF-4848-A2C0-192B44A7415E}" type="presOf" srcId="{E095460E-FCAD-414E-B2CD-1E214F94A519}" destId="{7CF3D045-1A6B-4141-AD3C-88A4A0364F7D}" srcOrd="0" destOrd="0" presId="urn:microsoft.com/office/officeart/2005/8/layout/hProcess10#1"/>
    <dgm:cxn modelId="{960404F8-96C4-4A31-AAE3-96AD0D3CCD5F}" srcId="{666BF943-A332-41A4-ABBE-BC1AC2B9D131}" destId="{1B056294-972D-41FB-AFAB-1BABC853A741}" srcOrd="3" destOrd="0" parTransId="{7AEDBD1F-6E5C-47B7-A9EF-7A745DF940F1}" sibTransId="{E43B9C62-3B4D-497B-B1AF-B58A4A733896}"/>
    <dgm:cxn modelId="{E18FACF2-4535-4049-A63D-C9FCCB1009D8}" type="presOf" srcId="{375ADA17-5FFD-4534-A527-C84747568CCD}" destId="{BD1E39AE-9E04-4094-9493-3583FB96634B}" srcOrd="0" destOrd="0" presId="urn:microsoft.com/office/officeart/2005/8/layout/hProcess10#1"/>
    <dgm:cxn modelId="{409EC10B-118E-40DD-B6D2-6AEF9FC13143}" type="presOf" srcId="{48A02E8D-DE51-4023-827E-A2C75652718E}" destId="{2F68C784-FA8F-4794-9EC4-32AFF52A1A70}" srcOrd="0" destOrd="0" presId="urn:microsoft.com/office/officeart/2005/8/layout/hProcess10#1"/>
    <dgm:cxn modelId="{A9B4D8A8-8DC6-45F9-B1DB-9ED8D1CF2158}" type="presOf" srcId="{C79663C1-7AFF-483E-87FF-CDA6ACF5D0AA}" destId="{B175CFA3-C995-475F-A6CC-E5369D3E0B98}" srcOrd="1" destOrd="0" presId="urn:microsoft.com/office/officeart/2005/8/layout/hProcess10#1"/>
    <dgm:cxn modelId="{26AE9077-3AB3-456D-9AE3-B3E2C933E521}" type="presOf" srcId="{895E4756-68F0-4E8A-B925-6F4EE742F891}" destId="{951BB8BE-37D4-4BCF-A07F-94920EC15CF3}" srcOrd="0" destOrd="0" presId="urn:microsoft.com/office/officeart/2005/8/layout/hProcess10#1"/>
    <dgm:cxn modelId="{512ADAEE-CE9C-4A32-AD1E-CD8112E272D5}" type="presOf" srcId="{3DC273AF-422B-4CC5-81F6-6230BF0AD05B}" destId="{F7C1FA8C-536B-4F24-BA26-0A3705AA54A9}" srcOrd="1" destOrd="0" presId="urn:microsoft.com/office/officeart/2005/8/layout/hProcess10#1"/>
    <dgm:cxn modelId="{2CBC4E22-F3DD-4E2D-ADE0-BE6B49567F61}" type="presOf" srcId="{375ADA17-5FFD-4534-A527-C84747568CCD}" destId="{52558C80-465C-4B75-80EB-9683705834C9}" srcOrd="1" destOrd="0" presId="urn:microsoft.com/office/officeart/2005/8/layout/hProcess10#1"/>
    <dgm:cxn modelId="{CBCE9F6B-9ED2-4AF9-923E-1C3D636C0335}" type="presOf" srcId="{3DC273AF-422B-4CC5-81F6-6230BF0AD05B}" destId="{40ADB6C9-4ED9-4CF9-9518-D73D0D46D19F}" srcOrd="0" destOrd="0" presId="urn:microsoft.com/office/officeart/2005/8/layout/hProcess10#1"/>
    <dgm:cxn modelId="{CB48202E-A0DA-4F79-B28C-B4228BCDA5B8}" srcId="{666BF943-A332-41A4-ABBE-BC1AC2B9D131}" destId="{48A02E8D-DE51-4023-827E-A2C75652718E}" srcOrd="2" destOrd="0" parTransId="{9C100A6C-D97A-4ACA-A384-843A627F8FF5}" sibTransId="{375ADA17-5FFD-4534-A527-C84747568CCD}"/>
    <dgm:cxn modelId="{8A7CE715-777C-4300-8EDB-E5A4BC14A503}" srcId="{666BF943-A332-41A4-ABBE-BC1AC2B9D131}" destId="{E095460E-FCAD-414E-B2CD-1E214F94A519}" srcOrd="0" destOrd="0" parTransId="{6CE38202-F2EF-4C42-84B1-ED321D0E7904}" sibTransId="{C79663C1-7AFF-483E-87FF-CDA6ACF5D0AA}"/>
    <dgm:cxn modelId="{AF55DBF0-2951-4DF7-95E7-0B78A41594A0}" type="presOf" srcId="{666BF943-A332-41A4-ABBE-BC1AC2B9D131}" destId="{D8D0E912-D484-4C39-90E7-F0C026CDAD2E}" srcOrd="0" destOrd="0" presId="urn:microsoft.com/office/officeart/2005/8/layout/hProcess10#1"/>
    <dgm:cxn modelId="{C010A49D-FCEF-4B5B-A1C5-0659C983FBBC}" type="presOf" srcId="{1B056294-972D-41FB-AFAB-1BABC853A741}" destId="{607FB5C7-7E1E-4F30-AF0E-CDA41626A781}" srcOrd="0" destOrd="0" presId="urn:microsoft.com/office/officeart/2005/8/layout/hProcess10#1"/>
    <dgm:cxn modelId="{C695691E-B5E6-414A-B6FE-BE586600F0AC}" srcId="{666BF943-A332-41A4-ABBE-BC1AC2B9D131}" destId="{895E4756-68F0-4E8A-B925-6F4EE742F891}" srcOrd="1" destOrd="0" parTransId="{F9436DAD-4C23-4817-8ED6-87179B4028CA}" sibTransId="{3DC273AF-422B-4CC5-81F6-6230BF0AD05B}"/>
    <dgm:cxn modelId="{71F44CA5-0381-4F3D-B789-2DE09CE652E6}" type="presOf" srcId="{C79663C1-7AFF-483E-87FF-CDA6ACF5D0AA}" destId="{D34386F4-5F86-4078-A31B-5B4979336462}" srcOrd="0" destOrd="0" presId="urn:microsoft.com/office/officeart/2005/8/layout/hProcess10#1"/>
    <dgm:cxn modelId="{DD8D4E72-4204-411C-B284-7A2333F0F8AC}" type="presParOf" srcId="{D8D0E912-D484-4C39-90E7-F0C026CDAD2E}" destId="{A50D1082-64E4-4C85-8EB7-6758F3AD7082}" srcOrd="0" destOrd="0" presId="urn:microsoft.com/office/officeart/2005/8/layout/hProcess10#1"/>
    <dgm:cxn modelId="{A3DF0AAF-5EA5-48B5-8426-F2B44CA6B33C}" type="presParOf" srcId="{A50D1082-64E4-4C85-8EB7-6758F3AD7082}" destId="{87FE424C-828E-4B26-AAE1-7730A818FF8E}" srcOrd="0" destOrd="0" presId="urn:microsoft.com/office/officeart/2005/8/layout/hProcess10#1"/>
    <dgm:cxn modelId="{153B2EBF-D20E-47F3-8C62-43672B7528B8}" type="presParOf" srcId="{A50D1082-64E4-4C85-8EB7-6758F3AD7082}" destId="{7CF3D045-1A6B-4141-AD3C-88A4A0364F7D}" srcOrd="1" destOrd="0" presId="urn:microsoft.com/office/officeart/2005/8/layout/hProcess10#1"/>
    <dgm:cxn modelId="{A6BB8516-26D5-4852-B253-6AD324806E16}" type="presParOf" srcId="{D8D0E912-D484-4C39-90E7-F0C026CDAD2E}" destId="{D34386F4-5F86-4078-A31B-5B4979336462}" srcOrd="1" destOrd="0" presId="urn:microsoft.com/office/officeart/2005/8/layout/hProcess10#1"/>
    <dgm:cxn modelId="{5C1215BD-8337-439E-B2E1-3F5DD5BB7232}" type="presParOf" srcId="{D34386F4-5F86-4078-A31B-5B4979336462}" destId="{B175CFA3-C995-475F-A6CC-E5369D3E0B98}" srcOrd="0" destOrd="0" presId="urn:microsoft.com/office/officeart/2005/8/layout/hProcess10#1"/>
    <dgm:cxn modelId="{864D48C3-38DC-4514-A8CA-9334A148D74E}" type="presParOf" srcId="{D8D0E912-D484-4C39-90E7-F0C026CDAD2E}" destId="{B13F3968-699B-4B30-9646-295A6555E26E}" srcOrd="2" destOrd="0" presId="urn:microsoft.com/office/officeart/2005/8/layout/hProcess10#1"/>
    <dgm:cxn modelId="{99FF8622-136C-4AD0-9B4B-75D3CF3BC8D5}" type="presParOf" srcId="{B13F3968-699B-4B30-9646-295A6555E26E}" destId="{F91A4646-8C08-4A74-B455-9D535073AA73}" srcOrd="0" destOrd="0" presId="urn:microsoft.com/office/officeart/2005/8/layout/hProcess10#1"/>
    <dgm:cxn modelId="{7D34D0E4-7624-428F-8050-71A969431F16}" type="presParOf" srcId="{B13F3968-699B-4B30-9646-295A6555E26E}" destId="{951BB8BE-37D4-4BCF-A07F-94920EC15CF3}" srcOrd="1" destOrd="0" presId="urn:microsoft.com/office/officeart/2005/8/layout/hProcess10#1"/>
    <dgm:cxn modelId="{C2FC910F-D411-4A81-B712-64AF40427F5F}" type="presParOf" srcId="{D8D0E912-D484-4C39-90E7-F0C026CDAD2E}" destId="{40ADB6C9-4ED9-4CF9-9518-D73D0D46D19F}" srcOrd="3" destOrd="0" presId="urn:microsoft.com/office/officeart/2005/8/layout/hProcess10#1"/>
    <dgm:cxn modelId="{5E0D1BE0-3BD4-4F34-AAB3-38351F57A7B1}" type="presParOf" srcId="{40ADB6C9-4ED9-4CF9-9518-D73D0D46D19F}" destId="{F7C1FA8C-536B-4F24-BA26-0A3705AA54A9}" srcOrd="0" destOrd="0" presId="urn:microsoft.com/office/officeart/2005/8/layout/hProcess10#1"/>
    <dgm:cxn modelId="{3C0D6968-A872-48DF-879C-9BC1E3BE69ED}" type="presParOf" srcId="{D8D0E912-D484-4C39-90E7-F0C026CDAD2E}" destId="{0422E7AE-2C32-44DC-82A4-12F252491613}" srcOrd="4" destOrd="0" presId="urn:microsoft.com/office/officeart/2005/8/layout/hProcess10#1"/>
    <dgm:cxn modelId="{D71DD4B6-1D8B-40E2-8AC8-51C439C659EE}" type="presParOf" srcId="{0422E7AE-2C32-44DC-82A4-12F252491613}" destId="{200332C5-E797-47E1-8C07-2155A72E0E74}" srcOrd="0" destOrd="0" presId="urn:microsoft.com/office/officeart/2005/8/layout/hProcess10#1"/>
    <dgm:cxn modelId="{06DEDABD-525D-42EB-8312-F0FA181BD8D2}" type="presParOf" srcId="{0422E7AE-2C32-44DC-82A4-12F252491613}" destId="{2F68C784-FA8F-4794-9EC4-32AFF52A1A70}" srcOrd="1" destOrd="0" presId="urn:microsoft.com/office/officeart/2005/8/layout/hProcess10#1"/>
    <dgm:cxn modelId="{81E73A45-12F1-4CF2-88E4-AC232A7F1E93}" type="presParOf" srcId="{D8D0E912-D484-4C39-90E7-F0C026CDAD2E}" destId="{BD1E39AE-9E04-4094-9493-3583FB96634B}" srcOrd="5" destOrd="0" presId="urn:microsoft.com/office/officeart/2005/8/layout/hProcess10#1"/>
    <dgm:cxn modelId="{45CC5BEE-3FB1-4B84-AF69-0C2ABE3D837D}" type="presParOf" srcId="{BD1E39AE-9E04-4094-9493-3583FB96634B}" destId="{52558C80-465C-4B75-80EB-9683705834C9}" srcOrd="0" destOrd="0" presId="urn:microsoft.com/office/officeart/2005/8/layout/hProcess10#1"/>
    <dgm:cxn modelId="{1C01837A-2B62-4F9B-B397-09637BB40887}" type="presParOf" srcId="{D8D0E912-D484-4C39-90E7-F0C026CDAD2E}" destId="{89EA28BF-4636-41A0-9F1B-4B4DE5D5B26D}" srcOrd="6" destOrd="0" presId="urn:microsoft.com/office/officeart/2005/8/layout/hProcess10#1"/>
    <dgm:cxn modelId="{4FA7BBBC-8484-4D7E-AB6F-D3A08FC027FC}" type="presParOf" srcId="{89EA28BF-4636-41A0-9F1B-4B4DE5D5B26D}" destId="{54ECF299-E9DC-4021-A76C-29ACF6F08AFA}" srcOrd="0" destOrd="0" presId="urn:microsoft.com/office/officeart/2005/8/layout/hProcess10#1"/>
    <dgm:cxn modelId="{A88B1E77-8F2F-4940-A001-2579147F0F28}" type="presParOf" srcId="{89EA28BF-4636-41A0-9F1B-4B4DE5D5B26D}" destId="{607FB5C7-7E1E-4F30-AF0E-CDA41626A781}" srcOrd="1" destOrd="0" presId="urn:microsoft.com/office/officeart/2005/8/layout/hProcess10#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B2C92-B736-40A8-A629-D888D53A23A5}" type="doc">
      <dgm:prSet loTypeId="urn:microsoft.com/office/officeart/2005/8/layout/process2" loCatId="process" qsTypeId="urn:microsoft.com/office/officeart/2005/8/quickstyle/simple5" qsCatId="simple" csTypeId="urn:microsoft.com/office/officeart/2005/8/colors/accent1_2" csCatId="accent1" phldr="1"/>
      <dgm:spPr/>
    </dgm:pt>
    <dgm:pt modelId="{CD402434-7564-4886-A93A-99C34419D76C}">
      <dgm:prSet phldrT="[Texto]"/>
      <dgm:spPr/>
      <dgm:t>
        <a:bodyPr/>
        <a:lstStyle/>
        <a:p>
          <a:r>
            <a:rPr lang="es-ES" smtClean="0">
              <a:solidFill>
                <a:schemeClr val="tx1"/>
              </a:solidFill>
              <a:latin typeface="Century" pitchFamily="18" charset="0"/>
            </a:rPr>
            <a:t>No controlada por la SBS</a:t>
          </a:r>
          <a:endParaRPr lang="es-ES" dirty="0">
            <a:solidFill>
              <a:schemeClr val="tx1"/>
            </a:solidFill>
            <a:latin typeface="Century" pitchFamily="18" charset="0"/>
          </a:endParaRPr>
        </a:p>
      </dgm:t>
    </dgm:pt>
    <dgm:pt modelId="{23F457AB-E86E-41AE-AC73-8B4F51DF2CD4}" type="parTrans" cxnId="{9D42D14B-7805-4779-A903-062069D8F82B}">
      <dgm:prSet/>
      <dgm:spPr/>
      <dgm:t>
        <a:bodyPr/>
        <a:lstStyle/>
        <a:p>
          <a:endParaRPr lang="es-ES">
            <a:solidFill>
              <a:schemeClr val="tx1"/>
            </a:solidFill>
            <a:latin typeface="Century" pitchFamily="18" charset="0"/>
          </a:endParaRPr>
        </a:p>
      </dgm:t>
    </dgm:pt>
    <dgm:pt modelId="{D3F716B7-08FD-4417-9891-C297596757D0}" type="sibTrans" cxnId="{9D42D14B-7805-4779-A903-062069D8F82B}">
      <dgm:prSet/>
      <dgm:spPr/>
      <dgm:t>
        <a:bodyPr/>
        <a:lstStyle/>
        <a:p>
          <a:endParaRPr lang="es-ES">
            <a:solidFill>
              <a:schemeClr val="tx1"/>
            </a:solidFill>
            <a:latin typeface="Century" pitchFamily="18" charset="0"/>
          </a:endParaRPr>
        </a:p>
      </dgm:t>
    </dgm:pt>
    <dgm:pt modelId="{C7353950-729D-4223-9F38-3090148CB55A}">
      <dgm:prSet phldrT="[Texto]"/>
      <dgm:spPr/>
      <dgm:t>
        <a:bodyPr/>
        <a:lstStyle/>
        <a:p>
          <a:r>
            <a:rPr lang="es-ES" dirty="0" smtClean="0">
              <a:solidFill>
                <a:schemeClr val="tx1"/>
              </a:solidFill>
              <a:latin typeface="Century" pitchFamily="18" charset="0"/>
            </a:rPr>
            <a:t>Ausencia de Scoring de Crédito</a:t>
          </a:r>
          <a:endParaRPr lang="es-ES" dirty="0">
            <a:solidFill>
              <a:schemeClr val="tx1"/>
            </a:solidFill>
            <a:latin typeface="Century" pitchFamily="18" charset="0"/>
          </a:endParaRPr>
        </a:p>
      </dgm:t>
    </dgm:pt>
    <dgm:pt modelId="{FA08160B-DB66-4810-A447-F670390646A2}" type="parTrans" cxnId="{F3EB3B0C-CEB7-4399-9311-CAE2FD09495E}">
      <dgm:prSet/>
      <dgm:spPr/>
      <dgm:t>
        <a:bodyPr/>
        <a:lstStyle/>
        <a:p>
          <a:endParaRPr lang="es-ES">
            <a:solidFill>
              <a:schemeClr val="tx1"/>
            </a:solidFill>
            <a:latin typeface="Century" pitchFamily="18" charset="0"/>
          </a:endParaRPr>
        </a:p>
      </dgm:t>
    </dgm:pt>
    <dgm:pt modelId="{54EBEF63-57FC-4D28-997B-93E03EE1BEB6}" type="sibTrans" cxnId="{F3EB3B0C-CEB7-4399-9311-CAE2FD09495E}">
      <dgm:prSet/>
      <dgm:spPr/>
      <dgm:t>
        <a:bodyPr/>
        <a:lstStyle/>
        <a:p>
          <a:endParaRPr lang="es-ES">
            <a:solidFill>
              <a:schemeClr val="tx1"/>
            </a:solidFill>
            <a:latin typeface="Century" pitchFamily="18" charset="0"/>
          </a:endParaRPr>
        </a:p>
      </dgm:t>
    </dgm:pt>
    <dgm:pt modelId="{5A03B69C-BF9F-4C8E-A98B-5AE640D25B9D}">
      <dgm:prSet phldrT="[Texto]"/>
      <dgm:spPr/>
      <dgm:t>
        <a:bodyPr/>
        <a:lstStyle/>
        <a:p>
          <a:r>
            <a:rPr lang="es-ES" smtClean="0">
              <a:solidFill>
                <a:schemeClr val="tx1"/>
              </a:solidFill>
              <a:latin typeface="Century" pitchFamily="18" charset="0"/>
            </a:rPr>
            <a:t>No cuenta con un Plan estratégico</a:t>
          </a:r>
          <a:endParaRPr lang="es-ES" dirty="0">
            <a:solidFill>
              <a:schemeClr val="tx1"/>
            </a:solidFill>
            <a:latin typeface="Century" pitchFamily="18" charset="0"/>
          </a:endParaRPr>
        </a:p>
      </dgm:t>
    </dgm:pt>
    <dgm:pt modelId="{975C0D73-E594-466E-9CB0-8D0988A4FC80}" type="parTrans" cxnId="{27AF4C22-DDA2-41F6-A20F-5913EC32402C}">
      <dgm:prSet/>
      <dgm:spPr/>
      <dgm:t>
        <a:bodyPr/>
        <a:lstStyle/>
        <a:p>
          <a:endParaRPr lang="es-ES">
            <a:solidFill>
              <a:schemeClr val="tx1"/>
            </a:solidFill>
            <a:latin typeface="Century" pitchFamily="18" charset="0"/>
          </a:endParaRPr>
        </a:p>
      </dgm:t>
    </dgm:pt>
    <dgm:pt modelId="{B34D8E40-57AE-4938-8788-E21D24C7141E}" type="sibTrans" cxnId="{27AF4C22-DDA2-41F6-A20F-5913EC32402C}">
      <dgm:prSet/>
      <dgm:spPr/>
      <dgm:t>
        <a:bodyPr/>
        <a:lstStyle/>
        <a:p>
          <a:endParaRPr lang="es-ES">
            <a:solidFill>
              <a:schemeClr val="tx1"/>
            </a:solidFill>
            <a:latin typeface="Century" pitchFamily="18" charset="0"/>
          </a:endParaRPr>
        </a:p>
      </dgm:t>
    </dgm:pt>
    <dgm:pt modelId="{A1603D59-1098-4B2D-9B63-CDE677FF6974}" type="pres">
      <dgm:prSet presAssocID="{7F1B2C92-B736-40A8-A629-D888D53A23A5}" presName="linearFlow" presStyleCnt="0">
        <dgm:presLayoutVars>
          <dgm:resizeHandles val="exact"/>
        </dgm:presLayoutVars>
      </dgm:prSet>
      <dgm:spPr/>
    </dgm:pt>
    <dgm:pt modelId="{2B058FD2-C50D-4055-BB16-B10A6D108643}" type="pres">
      <dgm:prSet presAssocID="{CD402434-7564-4886-A93A-99C34419D76C}" presName="node" presStyleLbl="node1" presStyleIdx="0" presStyleCnt="3">
        <dgm:presLayoutVars>
          <dgm:bulletEnabled val="1"/>
        </dgm:presLayoutVars>
      </dgm:prSet>
      <dgm:spPr/>
      <dgm:t>
        <a:bodyPr/>
        <a:lstStyle/>
        <a:p>
          <a:endParaRPr lang="es-ES"/>
        </a:p>
      </dgm:t>
    </dgm:pt>
    <dgm:pt modelId="{CA7402A0-2FFF-4E94-95D2-E951BF1502D5}" type="pres">
      <dgm:prSet presAssocID="{D3F716B7-08FD-4417-9891-C297596757D0}" presName="sibTrans" presStyleLbl="sibTrans2D1" presStyleIdx="0" presStyleCnt="2"/>
      <dgm:spPr/>
      <dgm:t>
        <a:bodyPr/>
        <a:lstStyle/>
        <a:p>
          <a:endParaRPr lang="es-ES"/>
        </a:p>
      </dgm:t>
    </dgm:pt>
    <dgm:pt modelId="{034CDB60-885F-4151-ACFE-A536B8C7F6D2}" type="pres">
      <dgm:prSet presAssocID="{D3F716B7-08FD-4417-9891-C297596757D0}" presName="connectorText" presStyleLbl="sibTrans2D1" presStyleIdx="0" presStyleCnt="2"/>
      <dgm:spPr/>
      <dgm:t>
        <a:bodyPr/>
        <a:lstStyle/>
        <a:p>
          <a:endParaRPr lang="es-ES"/>
        </a:p>
      </dgm:t>
    </dgm:pt>
    <dgm:pt modelId="{C5B2C12F-6D82-4ACF-A012-22CED9D76950}" type="pres">
      <dgm:prSet presAssocID="{C7353950-729D-4223-9F38-3090148CB55A}" presName="node" presStyleLbl="node1" presStyleIdx="1" presStyleCnt="3">
        <dgm:presLayoutVars>
          <dgm:bulletEnabled val="1"/>
        </dgm:presLayoutVars>
      </dgm:prSet>
      <dgm:spPr/>
      <dgm:t>
        <a:bodyPr/>
        <a:lstStyle/>
        <a:p>
          <a:endParaRPr lang="es-ES"/>
        </a:p>
      </dgm:t>
    </dgm:pt>
    <dgm:pt modelId="{4A32C857-DFD0-4CD9-96DB-FB3ADC32D341}" type="pres">
      <dgm:prSet presAssocID="{54EBEF63-57FC-4D28-997B-93E03EE1BEB6}" presName="sibTrans" presStyleLbl="sibTrans2D1" presStyleIdx="1" presStyleCnt="2"/>
      <dgm:spPr/>
      <dgm:t>
        <a:bodyPr/>
        <a:lstStyle/>
        <a:p>
          <a:endParaRPr lang="es-ES"/>
        </a:p>
      </dgm:t>
    </dgm:pt>
    <dgm:pt modelId="{A5EB5FA9-F402-42F3-8C45-FEF4FD2F8DBB}" type="pres">
      <dgm:prSet presAssocID="{54EBEF63-57FC-4D28-997B-93E03EE1BEB6}" presName="connectorText" presStyleLbl="sibTrans2D1" presStyleIdx="1" presStyleCnt="2"/>
      <dgm:spPr/>
      <dgm:t>
        <a:bodyPr/>
        <a:lstStyle/>
        <a:p>
          <a:endParaRPr lang="es-ES"/>
        </a:p>
      </dgm:t>
    </dgm:pt>
    <dgm:pt modelId="{4B48E22A-1B67-4EFE-A9F5-F76D3D743B65}" type="pres">
      <dgm:prSet presAssocID="{5A03B69C-BF9F-4C8E-A98B-5AE640D25B9D}" presName="node" presStyleLbl="node1" presStyleIdx="2" presStyleCnt="3">
        <dgm:presLayoutVars>
          <dgm:bulletEnabled val="1"/>
        </dgm:presLayoutVars>
      </dgm:prSet>
      <dgm:spPr/>
      <dgm:t>
        <a:bodyPr/>
        <a:lstStyle/>
        <a:p>
          <a:endParaRPr lang="es-ES"/>
        </a:p>
      </dgm:t>
    </dgm:pt>
  </dgm:ptLst>
  <dgm:cxnLst>
    <dgm:cxn modelId="{DF8C823B-D225-41A8-9A53-7F72383FBFF1}" type="presOf" srcId="{C7353950-729D-4223-9F38-3090148CB55A}" destId="{C5B2C12F-6D82-4ACF-A012-22CED9D76950}" srcOrd="0" destOrd="0" presId="urn:microsoft.com/office/officeart/2005/8/layout/process2"/>
    <dgm:cxn modelId="{6CE1B3F7-C2E0-470E-BF97-20E39165D439}" type="presOf" srcId="{54EBEF63-57FC-4D28-997B-93E03EE1BEB6}" destId="{4A32C857-DFD0-4CD9-96DB-FB3ADC32D341}" srcOrd="0" destOrd="0" presId="urn:microsoft.com/office/officeart/2005/8/layout/process2"/>
    <dgm:cxn modelId="{49AFEA0E-933F-474F-A82C-15E31A100991}" type="presOf" srcId="{D3F716B7-08FD-4417-9891-C297596757D0}" destId="{CA7402A0-2FFF-4E94-95D2-E951BF1502D5}" srcOrd="0" destOrd="0" presId="urn:microsoft.com/office/officeart/2005/8/layout/process2"/>
    <dgm:cxn modelId="{BD8015B6-F540-4294-8DFF-477D4B0A6E23}" type="presOf" srcId="{54EBEF63-57FC-4D28-997B-93E03EE1BEB6}" destId="{A5EB5FA9-F402-42F3-8C45-FEF4FD2F8DBB}" srcOrd="1" destOrd="0" presId="urn:microsoft.com/office/officeart/2005/8/layout/process2"/>
    <dgm:cxn modelId="{F3EB3B0C-CEB7-4399-9311-CAE2FD09495E}" srcId="{7F1B2C92-B736-40A8-A629-D888D53A23A5}" destId="{C7353950-729D-4223-9F38-3090148CB55A}" srcOrd="1" destOrd="0" parTransId="{FA08160B-DB66-4810-A447-F670390646A2}" sibTransId="{54EBEF63-57FC-4D28-997B-93E03EE1BEB6}"/>
    <dgm:cxn modelId="{A91DEECA-1078-4606-9042-5DA3C556FAC4}" type="presOf" srcId="{CD402434-7564-4886-A93A-99C34419D76C}" destId="{2B058FD2-C50D-4055-BB16-B10A6D108643}" srcOrd="0" destOrd="0" presId="urn:microsoft.com/office/officeart/2005/8/layout/process2"/>
    <dgm:cxn modelId="{1D9301CC-AC42-4DFD-AAAA-C4F2A612078E}" type="presOf" srcId="{5A03B69C-BF9F-4C8E-A98B-5AE640D25B9D}" destId="{4B48E22A-1B67-4EFE-A9F5-F76D3D743B65}" srcOrd="0" destOrd="0" presId="urn:microsoft.com/office/officeart/2005/8/layout/process2"/>
    <dgm:cxn modelId="{9EC64264-CDAC-436D-8A3F-3836ECB53A46}" type="presOf" srcId="{D3F716B7-08FD-4417-9891-C297596757D0}" destId="{034CDB60-885F-4151-ACFE-A536B8C7F6D2}" srcOrd="1" destOrd="0" presId="urn:microsoft.com/office/officeart/2005/8/layout/process2"/>
    <dgm:cxn modelId="{9D42D14B-7805-4779-A903-062069D8F82B}" srcId="{7F1B2C92-B736-40A8-A629-D888D53A23A5}" destId="{CD402434-7564-4886-A93A-99C34419D76C}" srcOrd="0" destOrd="0" parTransId="{23F457AB-E86E-41AE-AC73-8B4F51DF2CD4}" sibTransId="{D3F716B7-08FD-4417-9891-C297596757D0}"/>
    <dgm:cxn modelId="{717CEE58-9AD8-4725-8CD2-D90A498C6A12}" type="presOf" srcId="{7F1B2C92-B736-40A8-A629-D888D53A23A5}" destId="{A1603D59-1098-4B2D-9B63-CDE677FF6974}" srcOrd="0" destOrd="0" presId="urn:microsoft.com/office/officeart/2005/8/layout/process2"/>
    <dgm:cxn modelId="{27AF4C22-DDA2-41F6-A20F-5913EC32402C}" srcId="{7F1B2C92-B736-40A8-A629-D888D53A23A5}" destId="{5A03B69C-BF9F-4C8E-A98B-5AE640D25B9D}" srcOrd="2" destOrd="0" parTransId="{975C0D73-E594-466E-9CB0-8D0988A4FC80}" sibTransId="{B34D8E40-57AE-4938-8788-E21D24C7141E}"/>
    <dgm:cxn modelId="{7802D9DF-51E1-43A0-8491-0D25F2D887A5}" type="presParOf" srcId="{A1603D59-1098-4B2D-9B63-CDE677FF6974}" destId="{2B058FD2-C50D-4055-BB16-B10A6D108643}" srcOrd="0" destOrd="0" presId="urn:microsoft.com/office/officeart/2005/8/layout/process2"/>
    <dgm:cxn modelId="{DF29AA35-EA31-411D-A3C9-A18D4371E628}" type="presParOf" srcId="{A1603D59-1098-4B2D-9B63-CDE677FF6974}" destId="{CA7402A0-2FFF-4E94-95D2-E951BF1502D5}" srcOrd="1" destOrd="0" presId="urn:microsoft.com/office/officeart/2005/8/layout/process2"/>
    <dgm:cxn modelId="{516C4BA4-EF8B-4EBA-A24A-CBA5C81E8F57}" type="presParOf" srcId="{CA7402A0-2FFF-4E94-95D2-E951BF1502D5}" destId="{034CDB60-885F-4151-ACFE-A536B8C7F6D2}" srcOrd="0" destOrd="0" presId="urn:microsoft.com/office/officeart/2005/8/layout/process2"/>
    <dgm:cxn modelId="{2E9C5BA6-822A-4744-A2A4-2E55EE6F7011}" type="presParOf" srcId="{A1603D59-1098-4B2D-9B63-CDE677FF6974}" destId="{C5B2C12F-6D82-4ACF-A012-22CED9D76950}" srcOrd="2" destOrd="0" presId="urn:microsoft.com/office/officeart/2005/8/layout/process2"/>
    <dgm:cxn modelId="{B2D107DE-F8A3-424C-84BB-B1AB9F235DEF}" type="presParOf" srcId="{A1603D59-1098-4B2D-9B63-CDE677FF6974}" destId="{4A32C857-DFD0-4CD9-96DB-FB3ADC32D341}" srcOrd="3" destOrd="0" presId="urn:microsoft.com/office/officeart/2005/8/layout/process2"/>
    <dgm:cxn modelId="{79EC6EAD-9133-47DD-8872-5940AA44D63F}" type="presParOf" srcId="{4A32C857-DFD0-4CD9-96DB-FB3ADC32D341}" destId="{A5EB5FA9-F402-42F3-8C45-FEF4FD2F8DBB}" srcOrd="0" destOrd="0" presId="urn:microsoft.com/office/officeart/2005/8/layout/process2"/>
    <dgm:cxn modelId="{2C5FCDA3-E036-4010-904E-E36C116FA007}" type="presParOf" srcId="{A1603D59-1098-4B2D-9B63-CDE677FF6974}" destId="{4B48E22A-1B67-4EFE-A9F5-F76D3D743B65}"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1C4FB9-0FF1-431B-8B65-9C55495F3EB2}" type="doc">
      <dgm:prSet loTypeId="urn:microsoft.com/office/officeart/2005/8/layout/arrow3" loCatId="relationship" qsTypeId="urn:microsoft.com/office/officeart/2005/8/quickstyle/simple4" qsCatId="simple" csTypeId="urn:microsoft.com/office/officeart/2005/8/colors/accent2_5" csCatId="accent2" phldr="1"/>
      <dgm:spPr/>
      <dgm:t>
        <a:bodyPr/>
        <a:lstStyle/>
        <a:p>
          <a:endParaRPr lang="es-ES"/>
        </a:p>
      </dgm:t>
    </dgm:pt>
    <dgm:pt modelId="{69ED0FF7-6C00-4469-892B-BD7E2F5C9A75}">
      <dgm:prSet phldrT="[Texto]"/>
      <dgm:spPr/>
      <dgm:t>
        <a:bodyPr/>
        <a:lstStyle/>
        <a:p>
          <a:r>
            <a:rPr lang="es-ES" b="1" dirty="0" smtClean="0">
              <a:effectLst>
                <a:outerShdw blurRad="38100" dist="38100" dir="2700000" algn="tl">
                  <a:srgbClr val="000000">
                    <a:alpha val="43137"/>
                  </a:srgbClr>
                </a:outerShdw>
              </a:effectLst>
              <a:latin typeface="Century" pitchFamily="18" charset="0"/>
            </a:rPr>
            <a:t>Análisis Interno</a:t>
          </a:r>
          <a:endParaRPr lang="es-ES" b="1" dirty="0">
            <a:effectLst>
              <a:outerShdw blurRad="38100" dist="38100" dir="2700000" algn="tl">
                <a:srgbClr val="000000">
                  <a:alpha val="43137"/>
                </a:srgbClr>
              </a:outerShdw>
            </a:effectLst>
            <a:latin typeface="Century" pitchFamily="18" charset="0"/>
          </a:endParaRPr>
        </a:p>
      </dgm:t>
    </dgm:pt>
    <dgm:pt modelId="{5B344467-4F93-4AA7-9476-D622E12971BB}" type="parTrans" cxnId="{AE570E72-D998-451F-83DC-592AF0345C32}">
      <dgm:prSet/>
      <dgm:spPr/>
      <dgm:t>
        <a:bodyPr/>
        <a:lstStyle/>
        <a:p>
          <a:endParaRPr lang="es-ES"/>
        </a:p>
      </dgm:t>
    </dgm:pt>
    <dgm:pt modelId="{DE97E4BA-8712-4B24-BB01-F548C4431014}" type="sibTrans" cxnId="{AE570E72-D998-451F-83DC-592AF0345C32}">
      <dgm:prSet/>
      <dgm:spPr/>
      <dgm:t>
        <a:bodyPr/>
        <a:lstStyle/>
        <a:p>
          <a:endParaRPr lang="es-ES"/>
        </a:p>
      </dgm:t>
    </dgm:pt>
    <dgm:pt modelId="{307B2DDE-464D-446A-9294-99AC7565E08F}">
      <dgm:prSet phldrT="[Texto]"/>
      <dgm:spPr/>
      <dgm:t>
        <a:bodyPr/>
        <a:lstStyle/>
        <a:p>
          <a:r>
            <a:rPr lang="es-ES" b="1" dirty="0" smtClean="0">
              <a:effectLst>
                <a:outerShdw blurRad="38100" dist="38100" dir="2700000" algn="tl">
                  <a:srgbClr val="000000">
                    <a:alpha val="43137"/>
                  </a:srgbClr>
                </a:outerShdw>
              </a:effectLst>
              <a:latin typeface="Century" pitchFamily="18" charset="0"/>
            </a:rPr>
            <a:t>Análisis Externo</a:t>
          </a:r>
          <a:endParaRPr lang="es-ES" b="1" dirty="0">
            <a:effectLst>
              <a:outerShdw blurRad="38100" dist="38100" dir="2700000" algn="tl">
                <a:srgbClr val="000000">
                  <a:alpha val="43137"/>
                </a:srgbClr>
              </a:outerShdw>
            </a:effectLst>
            <a:latin typeface="Century" pitchFamily="18" charset="0"/>
          </a:endParaRPr>
        </a:p>
      </dgm:t>
    </dgm:pt>
    <dgm:pt modelId="{64D8203C-563F-4075-AC2A-9C1CDAA2E7E2}" type="parTrans" cxnId="{EF55794E-9784-4638-BC2B-6FF177331019}">
      <dgm:prSet/>
      <dgm:spPr/>
      <dgm:t>
        <a:bodyPr/>
        <a:lstStyle/>
        <a:p>
          <a:endParaRPr lang="es-ES"/>
        </a:p>
      </dgm:t>
    </dgm:pt>
    <dgm:pt modelId="{52F1CD88-56B5-4566-9F6D-4F982282592B}" type="sibTrans" cxnId="{EF55794E-9784-4638-BC2B-6FF177331019}">
      <dgm:prSet/>
      <dgm:spPr/>
      <dgm:t>
        <a:bodyPr/>
        <a:lstStyle/>
        <a:p>
          <a:endParaRPr lang="es-ES"/>
        </a:p>
      </dgm:t>
    </dgm:pt>
    <dgm:pt modelId="{40C8139B-79BE-42DB-A5A9-72DA1AE546E7}" type="pres">
      <dgm:prSet presAssocID="{D01C4FB9-0FF1-431B-8B65-9C55495F3EB2}" presName="compositeShape" presStyleCnt="0">
        <dgm:presLayoutVars>
          <dgm:chMax val="2"/>
          <dgm:dir/>
          <dgm:resizeHandles val="exact"/>
        </dgm:presLayoutVars>
      </dgm:prSet>
      <dgm:spPr/>
      <dgm:t>
        <a:bodyPr/>
        <a:lstStyle/>
        <a:p>
          <a:endParaRPr lang="es-ES"/>
        </a:p>
      </dgm:t>
    </dgm:pt>
    <dgm:pt modelId="{A3424834-4523-4D1F-8D26-59FE04E53F0E}" type="pres">
      <dgm:prSet presAssocID="{D01C4FB9-0FF1-431B-8B65-9C55495F3EB2}" presName="divider" presStyleLbl="fgShp" presStyleIdx="0" presStyleCnt="1"/>
      <dgm:spPr/>
      <dgm:t>
        <a:bodyPr/>
        <a:lstStyle/>
        <a:p>
          <a:endParaRPr lang="es-ES"/>
        </a:p>
      </dgm:t>
    </dgm:pt>
    <dgm:pt modelId="{AB552895-EB92-4C6F-A945-025C4A301B6C}" type="pres">
      <dgm:prSet presAssocID="{69ED0FF7-6C00-4469-892B-BD7E2F5C9A75}" presName="downArrow" presStyleLbl="node1" presStyleIdx="0" presStyleCnt="2"/>
      <dgm:spPr>
        <a:solidFill>
          <a:srgbClr val="92D050"/>
        </a:solidFill>
      </dgm:spPr>
      <dgm:t>
        <a:bodyPr/>
        <a:lstStyle/>
        <a:p>
          <a:endParaRPr lang="es-ES"/>
        </a:p>
      </dgm:t>
    </dgm:pt>
    <dgm:pt modelId="{5B219524-934F-4788-BA82-CE6F3BD663DB}" type="pres">
      <dgm:prSet presAssocID="{69ED0FF7-6C00-4469-892B-BD7E2F5C9A75}" presName="downArrowText" presStyleLbl="revTx" presStyleIdx="0" presStyleCnt="2">
        <dgm:presLayoutVars>
          <dgm:bulletEnabled val="1"/>
        </dgm:presLayoutVars>
      </dgm:prSet>
      <dgm:spPr/>
      <dgm:t>
        <a:bodyPr/>
        <a:lstStyle/>
        <a:p>
          <a:endParaRPr lang="es-ES"/>
        </a:p>
      </dgm:t>
    </dgm:pt>
    <dgm:pt modelId="{4FF9F9A7-444D-4D06-B094-F032F659EDEF}" type="pres">
      <dgm:prSet presAssocID="{307B2DDE-464D-446A-9294-99AC7565E08F}" presName="upArrow" presStyleLbl="node1" presStyleIdx="1" presStyleCnt="2"/>
      <dgm:spPr/>
      <dgm:t>
        <a:bodyPr/>
        <a:lstStyle/>
        <a:p>
          <a:endParaRPr lang="es-ES"/>
        </a:p>
      </dgm:t>
    </dgm:pt>
    <dgm:pt modelId="{3BF809FA-FAC2-4471-B55D-226460301F16}" type="pres">
      <dgm:prSet presAssocID="{307B2DDE-464D-446A-9294-99AC7565E08F}" presName="upArrowText" presStyleLbl="revTx" presStyleIdx="1" presStyleCnt="2">
        <dgm:presLayoutVars>
          <dgm:bulletEnabled val="1"/>
        </dgm:presLayoutVars>
      </dgm:prSet>
      <dgm:spPr/>
      <dgm:t>
        <a:bodyPr/>
        <a:lstStyle/>
        <a:p>
          <a:endParaRPr lang="es-ES"/>
        </a:p>
      </dgm:t>
    </dgm:pt>
  </dgm:ptLst>
  <dgm:cxnLst>
    <dgm:cxn modelId="{AE570E72-D998-451F-83DC-592AF0345C32}" srcId="{D01C4FB9-0FF1-431B-8B65-9C55495F3EB2}" destId="{69ED0FF7-6C00-4469-892B-BD7E2F5C9A75}" srcOrd="0" destOrd="0" parTransId="{5B344467-4F93-4AA7-9476-D622E12971BB}" sibTransId="{DE97E4BA-8712-4B24-BB01-F548C4431014}"/>
    <dgm:cxn modelId="{F8576B0D-525B-4A76-A689-E95E63FB1FB1}" type="presOf" srcId="{307B2DDE-464D-446A-9294-99AC7565E08F}" destId="{3BF809FA-FAC2-4471-B55D-226460301F16}" srcOrd="0" destOrd="0" presId="urn:microsoft.com/office/officeart/2005/8/layout/arrow3"/>
    <dgm:cxn modelId="{0F1E5AF8-9D79-460E-A2DE-AD8A6722AFE8}" type="presOf" srcId="{69ED0FF7-6C00-4469-892B-BD7E2F5C9A75}" destId="{5B219524-934F-4788-BA82-CE6F3BD663DB}" srcOrd="0" destOrd="0" presId="urn:microsoft.com/office/officeart/2005/8/layout/arrow3"/>
    <dgm:cxn modelId="{EF55794E-9784-4638-BC2B-6FF177331019}" srcId="{D01C4FB9-0FF1-431B-8B65-9C55495F3EB2}" destId="{307B2DDE-464D-446A-9294-99AC7565E08F}" srcOrd="1" destOrd="0" parTransId="{64D8203C-563F-4075-AC2A-9C1CDAA2E7E2}" sibTransId="{52F1CD88-56B5-4566-9F6D-4F982282592B}"/>
    <dgm:cxn modelId="{5A0B94F6-CDED-46EA-971A-C26259521176}" type="presOf" srcId="{D01C4FB9-0FF1-431B-8B65-9C55495F3EB2}" destId="{40C8139B-79BE-42DB-A5A9-72DA1AE546E7}" srcOrd="0" destOrd="0" presId="urn:microsoft.com/office/officeart/2005/8/layout/arrow3"/>
    <dgm:cxn modelId="{C792E540-07E3-4343-AF1A-7258B9011FA4}" type="presParOf" srcId="{40C8139B-79BE-42DB-A5A9-72DA1AE546E7}" destId="{A3424834-4523-4D1F-8D26-59FE04E53F0E}" srcOrd="0" destOrd="0" presId="urn:microsoft.com/office/officeart/2005/8/layout/arrow3"/>
    <dgm:cxn modelId="{ABCCB17D-DFAD-4523-B178-A8A261FEED0B}" type="presParOf" srcId="{40C8139B-79BE-42DB-A5A9-72DA1AE546E7}" destId="{AB552895-EB92-4C6F-A945-025C4A301B6C}" srcOrd="1" destOrd="0" presId="urn:microsoft.com/office/officeart/2005/8/layout/arrow3"/>
    <dgm:cxn modelId="{B6A06BD3-B35E-4A9D-BB3A-41CF59E4B44B}" type="presParOf" srcId="{40C8139B-79BE-42DB-A5A9-72DA1AE546E7}" destId="{5B219524-934F-4788-BA82-CE6F3BD663DB}" srcOrd="2" destOrd="0" presId="urn:microsoft.com/office/officeart/2005/8/layout/arrow3"/>
    <dgm:cxn modelId="{2F9A72E2-ED2D-4826-9224-574AD33C746C}" type="presParOf" srcId="{40C8139B-79BE-42DB-A5A9-72DA1AE546E7}" destId="{4FF9F9A7-444D-4D06-B094-F032F659EDEF}" srcOrd="3" destOrd="0" presId="urn:microsoft.com/office/officeart/2005/8/layout/arrow3"/>
    <dgm:cxn modelId="{85363CEF-E814-4D80-8D29-B92C4DC32F3C}" type="presParOf" srcId="{40C8139B-79BE-42DB-A5A9-72DA1AE546E7}" destId="{3BF809FA-FAC2-4471-B55D-226460301F1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6BF943-A332-41A4-ABBE-BC1AC2B9D131}" type="doc">
      <dgm:prSet loTypeId="urn:microsoft.com/office/officeart/2005/8/layout/process5" loCatId="process" qsTypeId="urn:microsoft.com/office/officeart/2005/8/quickstyle/simple3" qsCatId="simple" csTypeId="urn:microsoft.com/office/officeart/2005/8/colors/colorful5" csCatId="colorful" phldr="1"/>
      <dgm:spPr/>
      <dgm:t>
        <a:bodyPr/>
        <a:lstStyle/>
        <a:p>
          <a:endParaRPr lang="es-AR"/>
        </a:p>
      </dgm:t>
    </dgm:pt>
    <dgm:pt modelId="{E095460E-FCAD-414E-B2CD-1E214F94A519}">
      <dgm:prSet custT="1"/>
      <dgm:spPr/>
      <dgm:t>
        <a:bodyPr/>
        <a:lstStyle/>
        <a:p>
          <a:pPr rtl="0"/>
          <a:r>
            <a:rPr lang="es-ES" sz="1800" smtClean="0"/>
            <a:t>Se comenzaron a aplicar a partir de 1.960 </a:t>
          </a:r>
          <a:endParaRPr lang="es-AR" sz="1800" dirty="0"/>
        </a:p>
      </dgm:t>
    </dgm:pt>
    <dgm:pt modelId="{6CE38202-F2EF-4C42-84B1-ED321D0E7904}" type="parTrans" cxnId="{8A7CE715-777C-4300-8EDB-E5A4BC14A503}">
      <dgm:prSet/>
      <dgm:spPr/>
      <dgm:t>
        <a:bodyPr/>
        <a:lstStyle/>
        <a:p>
          <a:endParaRPr lang="es-AR" sz="1350" b="1">
            <a:solidFill>
              <a:schemeClr val="tx1"/>
            </a:solidFill>
            <a:effectLst/>
            <a:latin typeface="Book Antiqua" pitchFamily="18" charset="0"/>
          </a:endParaRPr>
        </a:p>
      </dgm:t>
    </dgm:pt>
    <dgm:pt modelId="{C79663C1-7AFF-483E-87FF-CDA6ACF5D0AA}" type="sibTrans" cxnId="{8A7CE715-777C-4300-8EDB-E5A4BC14A503}">
      <dgm:prSet custT="1"/>
      <dgm:spPr/>
      <dgm:t>
        <a:bodyPr/>
        <a:lstStyle/>
        <a:p>
          <a:endParaRPr lang="es-AR" sz="1350" b="1" dirty="0">
            <a:solidFill>
              <a:schemeClr val="tx1"/>
            </a:solidFill>
            <a:effectLst/>
            <a:latin typeface="Book Antiqua" pitchFamily="18" charset="0"/>
          </a:endParaRPr>
        </a:p>
      </dgm:t>
    </dgm:pt>
    <dgm:pt modelId="{895E4756-68F0-4E8A-B925-6F4EE742F891}">
      <dgm:prSet custT="1"/>
      <dgm:spPr/>
      <dgm:t>
        <a:bodyPr/>
        <a:lstStyle/>
        <a:p>
          <a:pPr rtl="0"/>
          <a:r>
            <a:rPr lang="es-ES" sz="1800" smtClean="0"/>
            <a:t>para determinar si los individuos que solicitaban créditos </a:t>
          </a:r>
          <a:endParaRPr lang="es-AR" sz="1800" dirty="0"/>
        </a:p>
      </dgm:t>
    </dgm:pt>
    <dgm:pt modelId="{F9436DAD-4C23-4817-8ED6-87179B4028CA}" type="parTrans" cxnId="{C695691E-B5E6-414A-B6FE-BE586600F0AC}">
      <dgm:prSet/>
      <dgm:spPr/>
      <dgm:t>
        <a:bodyPr/>
        <a:lstStyle/>
        <a:p>
          <a:endParaRPr lang="es-AR" sz="1350" b="1">
            <a:solidFill>
              <a:schemeClr val="tx1"/>
            </a:solidFill>
            <a:effectLst/>
            <a:latin typeface="Book Antiqua" pitchFamily="18" charset="0"/>
          </a:endParaRPr>
        </a:p>
      </dgm:t>
    </dgm:pt>
    <dgm:pt modelId="{3DC273AF-422B-4CC5-81F6-6230BF0AD05B}" type="sibTrans" cxnId="{C695691E-B5E6-414A-B6FE-BE586600F0AC}">
      <dgm:prSet custT="1"/>
      <dgm:spPr/>
      <dgm:t>
        <a:bodyPr/>
        <a:lstStyle/>
        <a:p>
          <a:endParaRPr lang="es-AR" sz="1350" b="1" dirty="0">
            <a:solidFill>
              <a:schemeClr val="tx1"/>
            </a:solidFill>
            <a:effectLst/>
            <a:latin typeface="Book Antiqua" pitchFamily="18" charset="0"/>
          </a:endParaRPr>
        </a:p>
      </dgm:t>
    </dgm:pt>
    <dgm:pt modelId="{48A02E8D-DE51-4023-827E-A2C75652718E}">
      <dgm:prSet custT="1"/>
      <dgm:spPr/>
      <dgm:t>
        <a:bodyPr/>
        <a:lstStyle/>
        <a:p>
          <a:pPr rtl="0"/>
          <a:r>
            <a:rPr lang="es-ES" sz="1800" smtClean="0"/>
            <a:t>se comenzaron a usar debido al gran volumen de solicitudes de crédito</a:t>
          </a:r>
          <a:endParaRPr lang="es-AR" sz="1800" dirty="0"/>
        </a:p>
      </dgm:t>
    </dgm:pt>
    <dgm:pt modelId="{9C100A6C-D97A-4ACA-A384-843A627F8FF5}" type="parTrans" cxnId="{CB48202E-A0DA-4F79-B28C-B4228BCDA5B8}">
      <dgm:prSet/>
      <dgm:spPr/>
      <dgm:t>
        <a:bodyPr/>
        <a:lstStyle/>
        <a:p>
          <a:endParaRPr lang="es-AR" sz="1350" b="1">
            <a:solidFill>
              <a:schemeClr val="tx1"/>
            </a:solidFill>
            <a:effectLst/>
            <a:latin typeface="Book Antiqua" pitchFamily="18" charset="0"/>
          </a:endParaRPr>
        </a:p>
      </dgm:t>
    </dgm:pt>
    <dgm:pt modelId="{375ADA17-5FFD-4534-A527-C84747568CCD}" type="sibTrans" cxnId="{CB48202E-A0DA-4F79-B28C-B4228BCDA5B8}">
      <dgm:prSet custT="1"/>
      <dgm:spPr/>
      <dgm:t>
        <a:bodyPr/>
        <a:lstStyle/>
        <a:p>
          <a:endParaRPr lang="es-AR" sz="1350" b="1" dirty="0">
            <a:solidFill>
              <a:schemeClr val="tx1"/>
            </a:solidFill>
            <a:effectLst/>
            <a:latin typeface="Book Antiqua" pitchFamily="18" charset="0"/>
          </a:endParaRPr>
        </a:p>
      </dgm:t>
    </dgm:pt>
    <dgm:pt modelId="{1B056294-972D-41FB-AFAB-1BABC853A741}">
      <dgm:prSet custT="1"/>
      <dgm:spPr/>
      <dgm:t>
        <a:bodyPr/>
        <a:lstStyle/>
        <a:p>
          <a:pPr rtl="0"/>
          <a:r>
            <a:rPr lang="es-ES" sz="1800" smtClean="0"/>
            <a:t>técnicas tradicionales, basado en las 5 C’s</a:t>
          </a:r>
          <a:endParaRPr lang="es-AR" sz="1800" dirty="0"/>
        </a:p>
      </dgm:t>
    </dgm:pt>
    <dgm:pt modelId="{7AEDBD1F-6E5C-47B7-A9EF-7A745DF940F1}" type="parTrans" cxnId="{960404F8-96C4-4A31-AAE3-96AD0D3CCD5F}">
      <dgm:prSet/>
      <dgm:spPr/>
      <dgm:t>
        <a:bodyPr/>
        <a:lstStyle/>
        <a:p>
          <a:endParaRPr lang="es-AR" sz="1350" b="1">
            <a:solidFill>
              <a:schemeClr val="tx1"/>
            </a:solidFill>
            <a:effectLst/>
            <a:latin typeface="Book Antiqua" pitchFamily="18" charset="0"/>
          </a:endParaRPr>
        </a:p>
      </dgm:t>
    </dgm:pt>
    <dgm:pt modelId="{E43B9C62-3B4D-497B-B1AF-B58A4A733896}" type="sibTrans" cxnId="{960404F8-96C4-4A31-AAE3-96AD0D3CCD5F}">
      <dgm:prSet custT="1"/>
      <dgm:spPr/>
      <dgm:t>
        <a:bodyPr/>
        <a:lstStyle/>
        <a:p>
          <a:endParaRPr lang="es-AR" sz="1350" b="1" dirty="0">
            <a:solidFill>
              <a:schemeClr val="tx1"/>
            </a:solidFill>
            <a:effectLst/>
            <a:latin typeface="Book Antiqua" pitchFamily="18" charset="0"/>
          </a:endParaRPr>
        </a:p>
      </dgm:t>
    </dgm:pt>
    <dgm:pt modelId="{69CE59B3-A55B-48E5-B330-0C261D39D512}" type="pres">
      <dgm:prSet presAssocID="{666BF943-A332-41A4-ABBE-BC1AC2B9D131}" presName="diagram" presStyleCnt="0">
        <dgm:presLayoutVars>
          <dgm:dir/>
          <dgm:resizeHandles val="exact"/>
        </dgm:presLayoutVars>
      </dgm:prSet>
      <dgm:spPr/>
      <dgm:t>
        <a:bodyPr/>
        <a:lstStyle/>
        <a:p>
          <a:endParaRPr lang="es-AR"/>
        </a:p>
      </dgm:t>
    </dgm:pt>
    <dgm:pt modelId="{2A4CF69F-7341-458F-921D-4A387B58359A}" type="pres">
      <dgm:prSet presAssocID="{E095460E-FCAD-414E-B2CD-1E214F94A519}" presName="node" presStyleLbl="node1" presStyleIdx="0" presStyleCnt="4" custScaleY="76168">
        <dgm:presLayoutVars>
          <dgm:bulletEnabled val="1"/>
        </dgm:presLayoutVars>
      </dgm:prSet>
      <dgm:spPr/>
      <dgm:t>
        <a:bodyPr/>
        <a:lstStyle/>
        <a:p>
          <a:endParaRPr lang="es-AR"/>
        </a:p>
      </dgm:t>
    </dgm:pt>
    <dgm:pt modelId="{56101D40-9736-46DC-9BC9-0B181A05ADB5}" type="pres">
      <dgm:prSet presAssocID="{C79663C1-7AFF-483E-87FF-CDA6ACF5D0AA}" presName="sibTrans" presStyleLbl="sibTrans2D1" presStyleIdx="0" presStyleCnt="3"/>
      <dgm:spPr/>
      <dgm:t>
        <a:bodyPr/>
        <a:lstStyle/>
        <a:p>
          <a:endParaRPr lang="es-AR"/>
        </a:p>
      </dgm:t>
    </dgm:pt>
    <dgm:pt modelId="{ED809C26-5CFA-45D4-8DCD-FF0FEE2E7FC9}" type="pres">
      <dgm:prSet presAssocID="{C79663C1-7AFF-483E-87FF-CDA6ACF5D0AA}" presName="connectorText" presStyleLbl="sibTrans2D1" presStyleIdx="0" presStyleCnt="3"/>
      <dgm:spPr/>
      <dgm:t>
        <a:bodyPr/>
        <a:lstStyle/>
        <a:p>
          <a:endParaRPr lang="es-AR"/>
        </a:p>
      </dgm:t>
    </dgm:pt>
    <dgm:pt modelId="{6F0D604B-A265-407B-BC76-A93D3287AC72}" type="pres">
      <dgm:prSet presAssocID="{895E4756-68F0-4E8A-B925-6F4EE742F891}" presName="node" presStyleLbl="node1" presStyleIdx="1" presStyleCnt="4" custScaleY="74992">
        <dgm:presLayoutVars>
          <dgm:bulletEnabled val="1"/>
        </dgm:presLayoutVars>
      </dgm:prSet>
      <dgm:spPr/>
      <dgm:t>
        <a:bodyPr/>
        <a:lstStyle/>
        <a:p>
          <a:endParaRPr lang="es-AR"/>
        </a:p>
      </dgm:t>
    </dgm:pt>
    <dgm:pt modelId="{42325534-24BE-4157-BDF7-F5475D4BFDEB}" type="pres">
      <dgm:prSet presAssocID="{3DC273AF-422B-4CC5-81F6-6230BF0AD05B}" presName="sibTrans" presStyleLbl="sibTrans2D1" presStyleIdx="1" presStyleCnt="3"/>
      <dgm:spPr/>
      <dgm:t>
        <a:bodyPr/>
        <a:lstStyle/>
        <a:p>
          <a:endParaRPr lang="es-AR"/>
        </a:p>
      </dgm:t>
    </dgm:pt>
    <dgm:pt modelId="{F9232EB7-831B-4320-A8A9-664E2A3D450A}" type="pres">
      <dgm:prSet presAssocID="{3DC273AF-422B-4CC5-81F6-6230BF0AD05B}" presName="connectorText" presStyleLbl="sibTrans2D1" presStyleIdx="1" presStyleCnt="3"/>
      <dgm:spPr/>
      <dgm:t>
        <a:bodyPr/>
        <a:lstStyle/>
        <a:p>
          <a:endParaRPr lang="es-AR"/>
        </a:p>
      </dgm:t>
    </dgm:pt>
    <dgm:pt modelId="{E9E07231-4042-4C39-AD24-D3C30588ECA8}" type="pres">
      <dgm:prSet presAssocID="{48A02E8D-DE51-4023-827E-A2C75652718E}" presName="node" presStyleLbl="node1" presStyleIdx="2" presStyleCnt="4" custScaleY="73909">
        <dgm:presLayoutVars>
          <dgm:bulletEnabled val="1"/>
        </dgm:presLayoutVars>
      </dgm:prSet>
      <dgm:spPr/>
      <dgm:t>
        <a:bodyPr/>
        <a:lstStyle/>
        <a:p>
          <a:endParaRPr lang="es-AR"/>
        </a:p>
      </dgm:t>
    </dgm:pt>
    <dgm:pt modelId="{BCEE5056-06D0-454C-B9C2-124DDC531171}" type="pres">
      <dgm:prSet presAssocID="{375ADA17-5FFD-4534-A527-C84747568CCD}" presName="sibTrans" presStyleLbl="sibTrans2D1" presStyleIdx="2" presStyleCnt="3"/>
      <dgm:spPr/>
      <dgm:t>
        <a:bodyPr/>
        <a:lstStyle/>
        <a:p>
          <a:endParaRPr lang="es-AR"/>
        </a:p>
      </dgm:t>
    </dgm:pt>
    <dgm:pt modelId="{440989D8-E2CE-4C62-AF6B-0BFF76B78821}" type="pres">
      <dgm:prSet presAssocID="{375ADA17-5FFD-4534-A527-C84747568CCD}" presName="connectorText" presStyleLbl="sibTrans2D1" presStyleIdx="2" presStyleCnt="3"/>
      <dgm:spPr/>
      <dgm:t>
        <a:bodyPr/>
        <a:lstStyle/>
        <a:p>
          <a:endParaRPr lang="es-AR"/>
        </a:p>
      </dgm:t>
    </dgm:pt>
    <dgm:pt modelId="{D6E0A52C-2D49-46E2-8562-89C783A52832}" type="pres">
      <dgm:prSet presAssocID="{1B056294-972D-41FB-AFAB-1BABC853A741}" presName="node" presStyleLbl="node1" presStyleIdx="3" presStyleCnt="4" custScaleX="105430" custScaleY="74174" custLinFactNeighborX="-27802" custLinFactNeighborY="5522">
        <dgm:presLayoutVars>
          <dgm:bulletEnabled val="1"/>
        </dgm:presLayoutVars>
      </dgm:prSet>
      <dgm:spPr/>
      <dgm:t>
        <a:bodyPr/>
        <a:lstStyle/>
        <a:p>
          <a:endParaRPr lang="es-AR"/>
        </a:p>
      </dgm:t>
    </dgm:pt>
  </dgm:ptLst>
  <dgm:cxnLst>
    <dgm:cxn modelId="{41F2D847-D5D9-49F7-8654-33B7D3C5A1E5}" type="presOf" srcId="{C79663C1-7AFF-483E-87FF-CDA6ACF5D0AA}" destId="{56101D40-9736-46DC-9BC9-0B181A05ADB5}" srcOrd="0" destOrd="0" presId="urn:microsoft.com/office/officeart/2005/8/layout/process5"/>
    <dgm:cxn modelId="{960404F8-96C4-4A31-AAE3-96AD0D3CCD5F}" srcId="{666BF943-A332-41A4-ABBE-BC1AC2B9D131}" destId="{1B056294-972D-41FB-AFAB-1BABC853A741}" srcOrd="3" destOrd="0" parTransId="{7AEDBD1F-6E5C-47B7-A9EF-7A745DF940F1}" sibTransId="{E43B9C62-3B4D-497B-B1AF-B58A4A733896}"/>
    <dgm:cxn modelId="{55AA028C-5026-480A-91AE-DFE920FDC907}" type="presOf" srcId="{C79663C1-7AFF-483E-87FF-CDA6ACF5D0AA}" destId="{ED809C26-5CFA-45D4-8DCD-FF0FEE2E7FC9}" srcOrd="1" destOrd="0" presId="urn:microsoft.com/office/officeart/2005/8/layout/process5"/>
    <dgm:cxn modelId="{0B1682E1-1B2C-4E38-A9C2-273622F501A8}" type="presOf" srcId="{895E4756-68F0-4E8A-B925-6F4EE742F891}" destId="{6F0D604B-A265-407B-BC76-A93D3287AC72}" srcOrd="0" destOrd="0" presId="urn:microsoft.com/office/officeart/2005/8/layout/process5"/>
    <dgm:cxn modelId="{0DDBB5A0-94DA-46B1-BF64-D4D1FABCBCE9}" type="presOf" srcId="{3DC273AF-422B-4CC5-81F6-6230BF0AD05B}" destId="{F9232EB7-831B-4320-A8A9-664E2A3D450A}" srcOrd="1" destOrd="0" presId="urn:microsoft.com/office/officeart/2005/8/layout/process5"/>
    <dgm:cxn modelId="{6B4B3FB6-F18B-4F6C-99F1-AAB3A5D9707D}" type="presOf" srcId="{375ADA17-5FFD-4534-A527-C84747568CCD}" destId="{440989D8-E2CE-4C62-AF6B-0BFF76B78821}" srcOrd="1" destOrd="0" presId="urn:microsoft.com/office/officeart/2005/8/layout/process5"/>
    <dgm:cxn modelId="{9345B19A-C151-44AC-AD67-6F3616F5F502}" type="presOf" srcId="{E095460E-FCAD-414E-B2CD-1E214F94A519}" destId="{2A4CF69F-7341-458F-921D-4A387B58359A}" srcOrd="0" destOrd="0" presId="urn:microsoft.com/office/officeart/2005/8/layout/process5"/>
    <dgm:cxn modelId="{55421BBD-9260-4DCC-8054-C30DEB6FDD31}" type="presOf" srcId="{1B056294-972D-41FB-AFAB-1BABC853A741}" destId="{D6E0A52C-2D49-46E2-8562-89C783A52832}" srcOrd="0" destOrd="0" presId="urn:microsoft.com/office/officeart/2005/8/layout/process5"/>
    <dgm:cxn modelId="{CB48202E-A0DA-4F79-B28C-B4228BCDA5B8}" srcId="{666BF943-A332-41A4-ABBE-BC1AC2B9D131}" destId="{48A02E8D-DE51-4023-827E-A2C75652718E}" srcOrd="2" destOrd="0" parTransId="{9C100A6C-D97A-4ACA-A384-843A627F8FF5}" sibTransId="{375ADA17-5FFD-4534-A527-C84747568CCD}"/>
    <dgm:cxn modelId="{8A7CE715-777C-4300-8EDB-E5A4BC14A503}" srcId="{666BF943-A332-41A4-ABBE-BC1AC2B9D131}" destId="{E095460E-FCAD-414E-B2CD-1E214F94A519}" srcOrd="0" destOrd="0" parTransId="{6CE38202-F2EF-4C42-84B1-ED321D0E7904}" sibTransId="{C79663C1-7AFF-483E-87FF-CDA6ACF5D0AA}"/>
    <dgm:cxn modelId="{C695691E-B5E6-414A-B6FE-BE586600F0AC}" srcId="{666BF943-A332-41A4-ABBE-BC1AC2B9D131}" destId="{895E4756-68F0-4E8A-B925-6F4EE742F891}" srcOrd="1" destOrd="0" parTransId="{F9436DAD-4C23-4817-8ED6-87179B4028CA}" sibTransId="{3DC273AF-422B-4CC5-81F6-6230BF0AD05B}"/>
    <dgm:cxn modelId="{FDE9DBC2-6670-4D47-B5DE-7BBBC3F7E359}" type="presOf" srcId="{375ADA17-5FFD-4534-A527-C84747568CCD}" destId="{BCEE5056-06D0-454C-B9C2-124DDC531171}" srcOrd="0" destOrd="0" presId="urn:microsoft.com/office/officeart/2005/8/layout/process5"/>
    <dgm:cxn modelId="{E5646E92-4FAE-4EAA-A9B5-DA83CBCCB45F}" type="presOf" srcId="{666BF943-A332-41A4-ABBE-BC1AC2B9D131}" destId="{69CE59B3-A55B-48E5-B330-0C261D39D512}" srcOrd="0" destOrd="0" presId="urn:microsoft.com/office/officeart/2005/8/layout/process5"/>
    <dgm:cxn modelId="{6606DC9C-F11C-41E4-8F9E-56F60FB9A18E}" type="presOf" srcId="{48A02E8D-DE51-4023-827E-A2C75652718E}" destId="{E9E07231-4042-4C39-AD24-D3C30588ECA8}" srcOrd="0" destOrd="0" presId="urn:microsoft.com/office/officeart/2005/8/layout/process5"/>
    <dgm:cxn modelId="{2571456E-B5D6-4AEE-9B35-653C373B8ABD}" type="presOf" srcId="{3DC273AF-422B-4CC5-81F6-6230BF0AD05B}" destId="{42325534-24BE-4157-BDF7-F5475D4BFDEB}" srcOrd="0" destOrd="0" presId="urn:microsoft.com/office/officeart/2005/8/layout/process5"/>
    <dgm:cxn modelId="{CCAFC9B4-A9EF-43B9-A607-7A036020FB5B}" type="presParOf" srcId="{69CE59B3-A55B-48E5-B330-0C261D39D512}" destId="{2A4CF69F-7341-458F-921D-4A387B58359A}" srcOrd="0" destOrd="0" presId="urn:microsoft.com/office/officeart/2005/8/layout/process5"/>
    <dgm:cxn modelId="{510399C8-E467-4A48-8D7F-DE19BE8AF8A4}" type="presParOf" srcId="{69CE59B3-A55B-48E5-B330-0C261D39D512}" destId="{56101D40-9736-46DC-9BC9-0B181A05ADB5}" srcOrd="1" destOrd="0" presId="urn:microsoft.com/office/officeart/2005/8/layout/process5"/>
    <dgm:cxn modelId="{F4EBF02D-E47E-4C8A-BAE8-922537AE70CA}" type="presParOf" srcId="{56101D40-9736-46DC-9BC9-0B181A05ADB5}" destId="{ED809C26-5CFA-45D4-8DCD-FF0FEE2E7FC9}" srcOrd="0" destOrd="0" presId="urn:microsoft.com/office/officeart/2005/8/layout/process5"/>
    <dgm:cxn modelId="{7A097A25-4D50-4E46-AEF0-B73C6E15A945}" type="presParOf" srcId="{69CE59B3-A55B-48E5-B330-0C261D39D512}" destId="{6F0D604B-A265-407B-BC76-A93D3287AC72}" srcOrd="2" destOrd="0" presId="urn:microsoft.com/office/officeart/2005/8/layout/process5"/>
    <dgm:cxn modelId="{B57A4492-8A45-4ABB-B415-D3AE4D4B977C}" type="presParOf" srcId="{69CE59B3-A55B-48E5-B330-0C261D39D512}" destId="{42325534-24BE-4157-BDF7-F5475D4BFDEB}" srcOrd="3" destOrd="0" presId="urn:microsoft.com/office/officeart/2005/8/layout/process5"/>
    <dgm:cxn modelId="{A927B154-EE34-43D5-8D0B-EEA9D439AF22}" type="presParOf" srcId="{42325534-24BE-4157-BDF7-F5475D4BFDEB}" destId="{F9232EB7-831B-4320-A8A9-664E2A3D450A}" srcOrd="0" destOrd="0" presId="urn:microsoft.com/office/officeart/2005/8/layout/process5"/>
    <dgm:cxn modelId="{064755D6-E58D-4858-AFA4-736E877E4062}" type="presParOf" srcId="{69CE59B3-A55B-48E5-B330-0C261D39D512}" destId="{E9E07231-4042-4C39-AD24-D3C30588ECA8}" srcOrd="4" destOrd="0" presId="urn:microsoft.com/office/officeart/2005/8/layout/process5"/>
    <dgm:cxn modelId="{1CBAAC2F-31C0-49B8-8686-D16BBD762F85}" type="presParOf" srcId="{69CE59B3-A55B-48E5-B330-0C261D39D512}" destId="{BCEE5056-06D0-454C-B9C2-124DDC531171}" srcOrd="5" destOrd="0" presId="urn:microsoft.com/office/officeart/2005/8/layout/process5"/>
    <dgm:cxn modelId="{8A771B19-A83C-4F6F-AD85-7B40FE9A445D}" type="presParOf" srcId="{BCEE5056-06D0-454C-B9C2-124DDC531171}" destId="{440989D8-E2CE-4C62-AF6B-0BFF76B78821}" srcOrd="0" destOrd="0" presId="urn:microsoft.com/office/officeart/2005/8/layout/process5"/>
    <dgm:cxn modelId="{60D0CA50-7A8A-427A-A67F-6B72911BD951}" type="presParOf" srcId="{69CE59B3-A55B-48E5-B330-0C261D39D512}" destId="{D6E0A52C-2D49-46E2-8562-89C783A52832}"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A11A5-A080-432B-86A3-26247D74B057}" type="doc">
      <dgm:prSet loTypeId="urn:microsoft.com/office/officeart/2005/8/layout/bProcess2" loCatId="process" qsTypeId="urn:microsoft.com/office/officeart/2005/8/quickstyle/simple3" qsCatId="simple" csTypeId="urn:microsoft.com/office/officeart/2005/8/colors/colorful1#2" csCatId="colorful" phldr="1"/>
      <dgm:spPr/>
      <dgm:t>
        <a:bodyPr/>
        <a:lstStyle/>
        <a:p>
          <a:endParaRPr lang="es-ES"/>
        </a:p>
      </dgm:t>
    </dgm:pt>
    <dgm:pt modelId="{F689B8DA-5512-45B8-A769-24546F3C8A09}">
      <dgm:prSet phldrT="[Texto]"/>
      <dgm:spPr/>
      <dgm:t>
        <a:bodyPr/>
        <a:lstStyle/>
        <a:p>
          <a:r>
            <a:rPr lang="es-ES" b="1" dirty="0" smtClean="0">
              <a:latin typeface="Times New Roman" pitchFamily="18" charset="0"/>
              <a:cs typeface="Times New Roman" pitchFamily="18" charset="0"/>
            </a:rPr>
            <a:t>uso exclusivo </a:t>
          </a:r>
          <a:endParaRPr lang="es-ES" b="1" dirty="0">
            <a:latin typeface="Times New Roman" pitchFamily="18" charset="0"/>
            <a:cs typeface="Times New Roman" pitchFamily="18" charset="0"/>
          </a:endParaRPr>
        </a:p>
      </dgm:t>
    </dgm:pt>
    <dgm:pt modelId="{F8F79E99-2D60-4A82-A4A0-236365863DAC}" type="parTrans" cxnId="{DB85FAC2-C105-41F7-A994-8AD1C513134C}">
      <dgm:prSet/>
      <dgm:spPr/>
      <dgm:t>
        <a:bodyPr/>
        <a:lstStyle/>
        <a:p>
          <a:endParaRPr lang="es-ES" b="1">
            <a:latin typeface="Times New Roman" pitchFamily="18" charset="0"/>
            <a:cs typeface="Times New Roman" pitchFamily="18" charset="0"/>
          </a:endParaRPr>
        </a:p>
      </dgm:t>
    </dgm:pt>
    <dgm:pt modelId="{8644B046-D5A8-4C8A-8834-D3F0BAFE9916}" type="sibTrans" cxnId="{DB85FAC2-C105-41F7-A994-8AD1C513134C}">
      <dgm:prSet/>
      <dgm:spPr/>
      <dgm:t>
        <a:bodyPr/>
        <a:lstStyle/>
        <a:p>
          <a:endParaRPr lang="es-ES" b="1">
            <a:latin typeface="Times New Roman" pitchFamily="18" charset="0"/>
            <a:cs typeface="Times New Roman" pitchFamily="18" charset="0"/>
          </a:endParaRPr>
        </a:p>
      </dgm:t>
    </dgm:pt>
    <dgm:pt modelId="{18F20300-E6DD-4D6B-BEB5-18FDB368EA97}">
      <dgm:prSet phldrT="[Texto]" custT="1"/>
      <dgm:spPr/>
      <dgm:t>
        <a:bodyPr/>
        <a:lstStyle/>
        <a:p>
          <a:r>
            <a:rPr lang="es-ES" sz="1400" b="1" dirty="0" smtClean="0">
              <a:latin typeface="Times New Roman" pitchFamily="18" charset="0"/>
              <a:cs typeface="Times New Roman" pitchFamily="18" charset="0"/>
            </a:rPr>
            <a:t>uso a nivel del sistema  financiero </a:t>
          </a:r>
          <a:endParaRPr lang="es-ES" sz="1400" b="1" dirty="0">
            <a:latin typeface="Times New Roman" pitchFamily="18" charset="0"/>
            <a:cs typeface="Times New Roman" pitchFamily="18" charset="0"/>
          </a:endParaRPr>
        </a:p>
      </dgm:t>
    </dgm:pt>
    <dgm:pt modelId="{93E94DEA-9206-4C0E-B4FE-ADF7C0B66DDE}" type="parTrans" cxnId="{772FA552-FB95-4DFC-8E32-A3ECF805E612}">
      <dgm:prSet/>
      <dgm:spPr/>
      <dgm:t>
        <a:bodyPr/>
        <a:lstStyle/>
        <a:p>
          <a:endParaRPr lang="es-ES" b="1">
            <a:latin typeface="Times New Roman" pitchFamily="18" charset="0"/>
            <a:cs typeface="Times New Roman" pitchFamily="18" charset="0"/>
          </a:endParaRPr>
        </a:p>
      </dgm:t>
    </dgm:pt>
    <dgm:pt modelId="{0504EFF3-A482-4404-BA57-84F1C3C656AB}" type="sibTrans" cxnId="{772FA552-FB95-4DFC-8E32-A3ECF805E612}">
      <dgm:prSet/>
      <dgm:spPr/>
      <dgm:t>
        <a:bodyPr/>
        <a:lstStyle/>
        <a:p>
          <a:endParaRPr lang="es-ES" b="1">
            <a:latin typeface="Times New Roman" pitchFamily="18" charset="0"/>
            <a:cs typeface="Times New Roman" pitchFamily="18" charset="0"/>
          </a:endParaRPr>
        </a:p>
      </dgm:t>
    </dgm:pt>
    <dgm:pt modelId="{5C3A34BA-5ACF-4554-B04B-AC06CBC66490}">
      <dgm:prSet phldrT="[Texto]" custT="1"/>
      <dgm:spPr/>
      <dgm:t>
        <a:bodyPr/>
        <a:lstStyle/>
        <a:p>
          <a:r>
            <a:rPr lang="es-ES" sz="1400" b="1" dirty="0" smtClean="0">
              <a:latin typeface="Times New Roman" pitchFamily="18" charset="0"/>
              <a:cs typeface="Times New Roman" pitchFamily="18" charset="0"/>
            </a:rPr>
            <a:t>la normativa bancaria </a:t>
          </a:r>
          <a:endParaRPr lang="es-ES" sz="1400" b="1" dirty="0">
            <a:latin typeface="Times New Roman" pitchFamily="18" charset="0"/>
            <a:cs typeface="Times New Roman" pitchFamily="18" charset="0"/>
          </a:endParaRPr>
        </a:p>
      </dgm:t>
    </dgm:pt>
    <dgm:pt modelId="{2672AF24-FF63-442B-82C3-3A082A0FE360}" type="parTrans" cxnId="{F15C429A-F7A9-4513-BDFB-86BC833D9017}">
      <dgm:prSet/>
      <dgm:spPr/>
      <dgm:t>
        <a:bodyPr/>
        <a:lstStyle/>
        <a:p>
          <a:endParaRPr lang="es-ES" b="1">
            <a:latin typeface="Times New Roman" pitchFamily="18" charset="0"/>
            <a:cs typeface="Times New Roman" pitchFamily="18" charset="0"/>
          </a:endParaRPr>
        </a:p>
      </dgm:t>
    </dgm:pt>
    <dgm:pt modelId="{608C7098-E940-4656-85E1-9837D097199D}" type="sibTrans" cxnId="{F15C429A-F7A9-4513-BDFB-86BC833D9017}">
      <dgm:prSet/>
      <dgm:spPr/>
      <dgm:t>
        <a:bodyPr/>
        <a:lstStyle/>
        <a:p>
          <a:endParaRPr lang="es-ES" b="1">
            <a:latin typeface="Times New Roman" pitchFamily="18" charset="0"/>
            <a:cs typeface="Times New Roman" pitchFamily="18" charset="0"/>
          </a:endParaRPr>
        </a:p>
      </dgm:t>
    </dgm:pt>
    <dgm:pt modelId="{D3DA4B82-7834-467E-B8B0-DB13BB21F8CD}">
      <dgm:prSet phldrT="[Texto]" custT="1"/>
      <dgm:spPr/>
      <dgm:t>
        <a:bodyPr/>
        <a:lstStyle/>
        <a:p>
          <a:r>
            <a:rPr lang="es-ES" sz="1500" b="1" dirty="0" smtClean="0">
              <a:latin typeface="Times New Roman" pitchFamily="18" charset="0"/>
              <a:cs typeface="Times New Roman" pitchFamily="18" charset="0"/>
            </a:rPr>
            <a:t>incentiva el uso </a:t>
          </a:r>
        </a:p>
      </dgm:t>
    </dgm:pt>
    <dgm:pt modelId="{AF3C3931-9985-429D-AF37-1BD0233A0A38}" type="parTrans" cxnId="{C5E6692B-1557-45CB-A4F0-234ABABB511D}">
      <dgm:prSet/>
      <dgm:spPr/>
      <dgm:t>
        <a:bodyPr/>
        <a:lstStyle/>
        <a:p>
          <a:endParaRPr lang="es-ES" b="1">
            <a:latin typeface="Times New Roman" pitchFamily="18" charset="0"/>
            <a:cs typeface="Times New Roman" pitchFamily="18" charset="0"/>
          </a:endParaRPr>
        </a:p>
      </dgm:t>
    </dgm:pt>
    <dgm:pt modelId="{481960A4-D4E2-4976-A860-8A31FF0AF303}" type="sibTrans" cxnId="{C5E6692B-1557-45CB-A4F0-234ABABB511D}">
      <dgm:prSet/>
      <dgm:spPr/>
      <dgm:t>
        <a:bodyPr/>
        <a:lstStyle/>
        <a:p>
          <a:endParaRPr lang="es-ES" b="1">
            <a:latin typeface="Times New Roman" pitchFamily="18" charset="0"/>
            <a:cs typeface="Times New Roman" pitchFamily="18" charset="0"/>
          </a:endParaRPr>
        </a:p>
      </dgm:t>
    </dgm:pt>
    <dgm:pt modelId="{DBC49E1F-E573-4D9C-9A7D-5B9F1B280D01}">
      <dgm:prSet phldrT="[Texto]" custT="1"/>
      <dgm:spPr/>
      <dgm:t>
        <a:bodyPr/>
        <a:lstStyle/>
        <a:p>
          <a:r>
            <a:rPr lang="es-ES" sz="1500" b="1" dirty="0" smtClean="0">
              <a:latin typeface="Times New Roman" pitchFamily="18" charset="0"/>
              <a:cs typeface="Times New Roman" pitchFamily="18" charset="0"/>
            </a:rPr>
            <a:t>para disminuir </a:t>
          </a:r>
        </a:p>
      </dgm:t>
    </dgm:pt>
    <dgm:pt modelId="{81B453DF-A29A-4660-82EC-0E82EA56FD05}" type="parTrans" cxnId="{2EB50269-824B-4B14-89BE-56BEA617A4EC}">
      <dgm:prSet/>
      <dgm:spPr/>
      <dgm:t>
        <a:bodyPr/>
        <a:lstStyle/>
        <a:p>
          <a:endParaRPr lang="es-ES" b="1">
            <a:latin typeface="Times New Roman" pitchFamily="18" charset="0"/>
            <a:cs typeface="Times New Roman" pitchFamily="18" charset="0"/>
          </a:endParaRPr>
        </a:p>
      </dgm:t>
    </dgm:pt>
    <dgm:pt modelId="{C6240044-A6F9-4936-A883-A181A0656849}" type="sibTrans" cxnId="{2EB50269-824B-4B14-89BE-56BEA617A4EC}">
      <dgm:prSet/>
      <dgm:spPr/>
      <dgm:t>
        <a:bodyPr/>
        <a:lstStyle/>
        <a:p>
          <a:endParaRPr lang="es-ES" b="1">
            <a:latin typeface="Times New Roman" pitchFamily="18" charset="0"/>
            <a:cs typeface="Times New Roman" pitchFamily="18" charset="0"/>
          </a:endParaRPr>
        </a:p>
      </dgm:t>
    </dgm:pt>
    <dgm:pt modelId="{A2D048FA-D6E2-46D1-AD56-4E68D95460F2}">
      <dgm:prSet phldrT="[Texto]" custT="1"/>
      <dgm:spPr/>
      <dgm:t>
        <a:bodyPr/>
        <a:lstStyle/>
        <a:p>
          <a:r>
            <a:rPr lang="es-ES" sz="1500" b="1" dirty="0" smtClean="0">
              <a:latin typeface="Times New Roman" pitchFamily="18" charset="0"/>
              <a:cs typeface="Times New Roman" pitchFamily="18" charset="0"/>
            </a:rPr>
            <a:t>ha motivado </a:t>
          </a:r>
          <a:endParaRPr lang="es-ES" sz="1500" b="1" dirty="0">
            <a:latin typeface="Times New Roman" pitchFamily="18" charset="0"/>
            <a:cs typeface="Times New Roman" pitchFamily="18" charset="0"/>
          </a:endParaRPr>
        </a:p>
      </dgm:t>
    </dgm:pt>
    <dgm:pt modelId="{A3A150D3-1DA2-4085-B67D-E98E6B77BAF4}" type="parTrans" cxnId="{56FB0EC9-BF5F-4B71-A2BF-12A346552A89}">
      <dgm:prSet/>
      <dgm:spPr/>
      <dgm:t>
        <a:bodyPr/>
        <a:lstStyle/>
        <a:p>
          <a:endParaRPr lang="es-ES" b="1">
            <a:latin typeface="Times New Roman" pitchFamily="18" charset="0"/>
            <a:cs typeface="Times New Roman" pitchFamily="18" charset="0"/>
          </a:endParaRPr>
        </a:p>
      </dgm:t>
    </dgm:pt>
    <dgm:pt modelId="{D7C4F14F-B1AB-41CA-82A5-DFA392B87EFD}" type="sibTrans" cxnId="{56FB0EC9-BF5F-4B71-A2BF-12A346552A89}">
      <dgm:prSet/>
      <dgm:spPr/>
      <dgm:t>
        <a:bodyPr/>
        <a:lstStyle/>
        <a:p>
          <a:endParaRPr lang="es-ES" b="1">
            <a:latin typeface="Times New Roman" pitchFamily="18" charset="0"/>
            <a:cs typeface="Times New Roman" pitchFamily="18" charset="0"/>
          </a:endParaRPr>
        </a:p>
      </dgm:t>
    </dgm:pt>
    <dgm:pt modelId="{A63462DF-6804-4238-8EEB-004DC2BA7470}">
      <dgm:prSet phldrT="[Texto]" custT="1"/>
      <dgm:spPr/>
      <dgm:t>
        <a:bodyPr/>
        <a:lstStyle/>
        <a:p>
          <a:r>
            <a:rPr lang="es-ES" sz="1400" b="1" dirty="0" smtClean="0">
              <a:latin typeface="Times New Roman" pitchFamily="18" charset="0"/>
              <a:cs typeface="Times New Roman" pitchFamily="18" charset="0"/>
            </a:rPr>
            <a:t>especializado en</a:t>
          </a:r>
          <a:endParaRPr lang="es-ES" sz="1400" b="1" dirty="0">
            <a:latin typeface="Times New Roman" pitchFamily="18" charset="0"/>
            <a:cs typeface="Times New Roman" pitchFamily="18" charset="0"/>
          </a:endParaRPr>
        </a:p>
      </dgm:t>
    </dgm:pt>
    <dgm:pt modelId="{CE49655E-231E-491C-B6F1-A39F61090E11}" type="parTrans" cxnId="{61A407BA-4265-427B-8B21-32FF25473E91}">
      <dgm:prSet/>
      <dgm:spPr/>
      <dgm:t>
        <a:bodyPr/>
        <a:lstStyle/>
        <a:p>
          <a:endParaRPr lang="es-ES" b="1">
            <a:latin typeface="Times New Roman" pitchFamily="18" charset="0"/>
            <a:cs typeface="Times New Roman" pitchFamily="18" charset="0"/>
          </a:endParaRPr>
        </a:p>
      </dgm:t>
    </dgm:pt>
    <dgm:pt modelId="{F562CAA7-FAF4-4886-8E28-A9D4109119F7}" type="sibTrans" cxnId="{61A407BA-4265-427B-8B21-32FF25473E91}">
      <dgm:prSet/>
      <dgm:spPr/>
      <dgm:t>
        <a:bodyPr/>
        <a:lstStyle/>
        <a:p>
          <a:endParaRPr lang="es-ES" b="1">
            <a:latin typeface="Times New Roman" pitchFamily="18" charset="0"/>
            <a:cs typeface="Times New Roman" pitchFamily="18" charset="0"/>
          </a:endParaRPr>
        </a:p>
      </dgm:t>
    </dgm:pt>
    <dgm:pt modelId="{3C45030B-D7AB-4FA6-8266-59D88611CF76}">
      <dgm:prSet phldrT="[Texto]" custT="1"/>
      <dgm:spPr/>
      <dgm:t>
        <a:bodyPr/>
        <a:lstStyle/>
        <a:p>
          <a:r>
            <a:rPr lang="es-ES" sz="1400" b="1" dirty="0" smtClean="0">
              <a:latin typeface="Times New Roman" pitchFamily="18" charset="0"/>
              <a:cs typeface="Times New Roman" pitchFamily="18" charset="0"/>
            </a:rPr>
            <a:t>El uso del Scoring </a:t>
          </a:r>
          <a:endParaRPr lang="es-ES" sz="1400" b="1" dirty="0">
            <a:latin typeface="Times New Roman" pitchFamily="18" charset="0"/>
            <a:cs typeface="Times New Roman" pitchFamily="18" charset="0"/>
          </a:endParaRPr>
        </a:p>
      </dgm:t>
    </dgm:pt>
    <dgm:pt modelId="{08B3881F-8B14-4CC3-A27A-D3C91E9245BC}" type="parTrans" cxnId="{ABCBE86C-A698-44EA-A143-180B27E3EE76}">
      <dgm:prSet/>
      <dgm:spPr/>
      <dgm:t>
        <a:bodyPr/>
        <a:lstStyle/>
        <a:p>
          <a:endParaRPr lang="es-ES" b="1">
            <a:latin typeface="Times New Roman" pitchFamily="18" charset="0"/>
            <a:cs typeface="Times New Roman" pitchFamily="18" charset="0"/>
          </a:endParaRPr>
        </a:p>
      </dgm:t>
    </dgm:pt>
    <dgm:pt modelId="{862AE269-E667-4856-BB6B-8D2CA2CABB2F}" type="sibTrans" cxnId="{ABCBE86C-A698-44EA-A143-180B27E3EE76}">
      <dgm:prSet/>
      <dgm:spPr/>
      <dgm:t>
        <a:bodyPr/>
        <a:lstStyle/>
        <a:p>
          <a:endParaRPr lang="es-ES" b="1">
            <a:latin typeface="Times New Roman" pitchFamily="18" charset="0"/>
            <a:cs typeface="Times New Roman" pitchFamily="18" charset="0"/>
          </a:endParaRPr>
        </a:p>
      </dgm:t>
    </dgm:pt>
    <dgm:pt modelId="{C711649A-81B1-444D-AE40-017C3DB5FECA}">
      <dgm:prSet phldrT="[Texto]" custT="1"/>
      <dgm:spPr/>
      <dgm:t>
        <a:bodyPr/>
        <a:lstStyle/>
        <a:p>
          <a:r>
            <a:rPr lang="es-ES" sz="1600" b="1" dirty="0" smtClean="0">
              <a:latin typeface="Times New Roman" pitchFamily="18" charset="0"/>
              <a:cs typeface="Times New Roman" pitchFamily="18" charset="0"/>
            </a:rPr>
            <a:t>Actualmente se lo emplea</a:t>
          </a:r>
          <a:endParaRPr lang="es-ES" sz="1600" b="1" dirty="0">
            <a:latin typeface="Times New Roman" pitchFamily="18" charset="0"/>
            <a:cs typeface="Times New Roman" pitchFamily="18" charset="0"/>
          </a:endParaRPr>
        </a:p>
      </dgm:t>
    </dgm:pt>
    <dgm:pt modelId="{0018F28C-6648-4764-9F6E-A00BAD695149}" type="parTrans" cxnId="{F7AF0D65-54FC-4AC2-9B7C-0B6C96BA8A50}">
      <dgm:prSet/>
      <dgm:spPr/>
      <dgm:t>
        <a:bodyPr/>
        <a:lstStyle/>
        <a:p>
          <a:endParaRPr lang="es-ES" b="1">
            <a:latin typeface="Times New Roman" pitchFamily="18" charset="0"/>
            <a:cs typeface="Times New Roman" pitchFamily="18" charset="0"/>
          </a:endParaRPr>
        </a:p>
      </dgm:t>
    </dgm:pt>
    <dgm:pt modelId="{C53FEFB3-6FE1-4DF4-8BBE-D0839449FD08}" type="sibTrans" cxnId="{F7AF0D65-54FC-4AC2-9B7C-0B6C96BA8A50}">
      <dgm:prSet/>
      <dgm:spPr/>
      <dgm:t>
        <a:bodyPr/>
        <a:lstStyle/>
        <a:p>
          <a:endParaRPr lang="es-ES" b="1">
            <a:latin typeface="Times New Roman" pitchFamily="18" charset="0"/>
            <a:cs typeface="Times New Roman" pitchFamily="18" charset="0"/>
          </a:endParaRPr>
        </a:p>
      </dgm:t>
    </dgm:pt>
    <dgm:pt modelId="{6C59A95E-D1BC-4812-8675-70B63664699B}" type="pres">
      <dgm:prSet presAssocID="{0A0A11A5-A080-432B-86A3-26247D74B057}" presName="diagram" presStyleCnt="0">
        <dgm:presLayoutVars>
          <dgm:dir/>
          <dgm:resizeHandles/>
        </dgm:presLayoutVars>
      </dgm:prSet>
      <dgm:spPr/>
      <dgm:t>
        <a:bodyPr/>
        <a:lstStyle/>
        <a:p>
          <a:endParaRPr lang="es-EC"/>
        </a:p>
      </dgm:t>
    </dgm:pt>
    <dgm:pt modelId="{5AFFD833-CCD7-4AED-BB5E-2519D20861CF}" type="pres">
      <dgm:prSet presAssocID="{F689B8DA-5512-45B8-A769-24546F3C8A09}" presName="firstNode" presStyleLbl="node1" presStyleIdx="0" presStyleCnt="9">
        <dgm:presLayoutVars>
          <dgm:bulletEnabled val="1"/>
        </dgm:presLayoutVars>
      </dgm:prSet>
      <dgm:spPr/>
      <dgm:t>
        <a:bodyPr/>
        <a:lstStyle/>
        <a:p>
          <a:endParaRPr lang="es-ES"/>
        </a:p>
      </dgm:t>
    </dgm:pt>
    <dgm:pt modelId="{2BFEAE4D-15F3-439E-8077-51E7A661F460}" type="pres">
      <dgm:prSet presAssocID="{8644B046-D5A8-4C8A-8834-D3F0BAFE9916}" presName="sibTrans" presStyleLbl="sibTrans2D1" presStyleIdx="0" presStyleCnt="8"/>
      <dgm:spPr/>
      <dgm:t>
        <a:bodyPr/>
        <a:lstStyle/>
        <a:p>
          <a:endParaRPr lang="es-EC"/>
        </a:p>
      </dgm:t>
    </dgm:pt>
    <dgm:pt modelId="{07543744-9A56-4234-8941-13C45A8E7444}" type="pres">
      <dgm:prSet presAssocID="{18F20300-E6DD-4D6B-BEB5-18FDB368EA97}" presName="middleNode" presStyleCnt="0"/>
      <dgm:spPr/>
      <dgm:t>
        <a:bodyPr/>
        <a:lstStyle/>
        <a:p>
          <a:endParaRPr lang="es-ES"/>
        </a:p>
      </dgm:t>
    </dgm:pt>
    <dgm:pt modelId="{091B8046-B890-47C3-AAC2-104C5AE4BA47}" type="pres">
      <dgm:prSet presAssocID="{18F20300-E6DD-4D6B-BEB5-18FDB368EA97}" presName="padding" presStyleLbl="node1" presStyleIdx="0" presStyleCnt="9"/>
      <dgm:spPr/>
      <dgm:t>
        <a:bodyPr/>
        <a:lstStyle/>
        <a:p>
          <a:endParaRPr lang="es-ES"/>
        </a:p>
      </dgm:t>
    </dgm:pt>
    <dgm:pt modelId="{CDC4A231-897B-4C38-97B1-70388C96FDEB}" type="pres">
      <dgm:prSet presAssocID="{18F20300-E6DD-4D6B-BEB5-18FDB368EA97}" presName="shape" presStyleLbl="node1" presStyleIdx="1" presStyleCnt="9" custScaleX="139162" custScaleY="134614">
        <dgm:presLayoutVars>
          <dgm:bulletEnabled val="1"/>
        </dgm:presLayoutVars>
      </dgm:prSet>
      <dgm:spPr/>
      <dgm:t>
        <a:bodyPr/>
        <a:lstStyle/>
        <a:p>
          <a:endParaRPr lang="es-ES"/>
        </a:p>
      </dgm:t>
    </dgm:pt>
    <dgm:pt modelId="{4508E705-305D-44DF-82EB-8BF4401DA374}" type="pres">
      <dgm:prSet presAssocID="{0504EFF3-A482-4404-BA57-84F1C3C656AB}" presName="sibTrans" presStyleLbl="sibTrans2D1" presStyleIdx="1" presStyleCnt="8"/>
      <dgm:spPr/>
      <dgm:t>
        <a:bodyPr/>
        <a:lstStyle/>
        <a:p>
          <a:endParaRPr lang="es-EC"/>
        </a:p>
      </dgm:t>
    </dgm:pt>
    <dgm:pt modelId="{8482518B-789B-4292-AFD0-C3530DDBC6BA}" type="pres">
      <dgm:prSet presAssocID="{5C3A34BA-5ACF-4554-B04B-AC06CBC66490}" presName="middleNode" presStyleCnt="0"/>
      <dgm:spPr/>
      <dgm:t>
        <a:bodyPr/>
        <a:lstStyle/>
        <a:p>
          <a:endParaRPr lang="es-ES"/>
        </a:p>
      </dgm:t>
    </dgm:pt>
    <dgm:pt modelId="{31443FDF-9393-467F-A38D-4E02863CA41A}" type="pres">
      <dgm:prSet presAssocID="{5C3A34BA-5ACF-4554-B04B-AC06CBC66490}" presName="padding" presStyleLbl="node1" presStyleIdx="1" presStyleCnt="9"/>
      <dgm:spPr/>
      <dgm:t>
        <a:bodyPr/>
        <a:lstStyle/>
        <a:p>
          <a:endParaRPr lang="es-ES"/>
        </a:p>
      </dgm:t>
    </dgm:pt>
    <dgm:pt modelId="{2A588B8A-976A-4AB6-A473-3CCE08D782DB}" type="pres">
      <dgm:prSet presAssocID="{5C3A34BA-5ACF-4554-B04B-AC06CBC66490}" presName="shape" presStyleLbl="node1" presStyleIdx="2" presStyleCnt="9" custScaleX="130067" custScaleY="118742">
        <dgm:presLayoutVars>
          <dgm:bulletEnabled val="1"/>
        </dgm:presLayoutVars>
      </dgm:prSet>
      <dgm:spPr/>
      <dgm:t>
        <a:bodyPr/>
        <a:lstStyle/>
        <a:p>
          <a:endParaRPr lang="es-ES"/>
        </a:p>
      </dgm:t>
    </dgm:pt>
    <dgm:pt modelId="{37A5BAF8-FE96-4C89-BDA6-694EF8634F27}" type="pres">
      <dgm:prSet presAssocID="{608C7098-E940-4656-85E1-9837D097199D}" presName="sibTrans" presStyleLbl="sibTrans2D1" presStyleIdx="2" presStyleCnt="8"/>
      <dgm:spPr/>
      <dgm:t>
        <a:bodyPr/>
        <a:lstStyle/>
        <a:p>
          <a:endParaRPr lang="es-EC"/>
        </a:p>
      </dgm:t>
    </dgm:pt>
    <dgm:pt modelId="{13A5112E-C3D5-4187-BF93-52C46896F01E}" type="pres">
      <dgm:prSet presAssocID="{D3DA4B82-7834-467E-B8B0-DB13BB21F8CD}" presName="middleNode" presStyleCnt="0"/>
      <dgm:spPr/>
      <dgm:t>
        <a:bodyPr/>
        <a:lstStyle/>
        <a:p>
          <a:endParaRPr lang="es-ES"/>
        </a:p>
      </dgm:t>
    </dgm:pt>
    <dgm:pt modelId="{6CDAD23B-0D01-44CA-A304-0FBD89A8B097}" type="pres">
      <dgm:prSet presAssocID="{D3DA4B82-7834-467E-B8B0-DB13BB21F8CD}" presName="padding" presStyleLbl="node1" presStyleIdx="2" presStyleCnt="9"/>
      <dgm:spPr/>
      <dgm:t>
        <a:bodyPr/>
        <a:lstStyle/>
        <a:p>
          <a:endParaRPr lang="es-ES"/>
        </a:p>
      </dgm:t>
    </dgm:pt>
    <dgm:pt modelId="{DAC9D662-2114-4D69-A650-82EAC7A139FB}" type="pres">
      <dgm:prSet presAssocID="{D3DA4B82-7834-467E-B8B0-DB13BB21F8CD}" presName="shape" presStyleLbl="node1" presStyleIdx="3" presStyleCnt="9" custScaleX="134614" custScaleY="118742">
        <dgm:presLayoutVars>
          <dgm:bulletEnabled val="1"/>
        </dgm:presLayoutVars>
      </dgm:prSet>
      <dgm:spPr/>
      <dgm:t>
        <a:bodyPr/>
        <a:lstStyle/>
        <a:p>
          <a:endParaRPr lang="es-ES"/>
        </a:p>
      </dgm:t>
    </dgm:pt>
    <dgm:pt modelId="{D5FD5A8C-C83D-4CA1-BE60-346075686950}" type="pres">
      <dgm:prSet presAssocID="{481960A4-D4E2-4976-A860-8A31FF0AF303}" presName="sibTrans" presStyleLbl="sibTrans2D1" presStyleIdx="3" presStyleCnt="8"/>
      <dgm:spPr/>
      <dgm:t>
        <a:bodyPr/>
        <a:lstStyle/>
        <a:p>
          <a:endParaRPr lang="es-EC"/>
        </a:p>
      </dgm:t>
    </dgm:pt>
    <dgm:pt modelId="{2544C52C-2B85-4335-992F-16AAA5251594}" type="pres">
      <dgm:prSet presAssocID="{DBC49E1F-E573-4D9C-9A7D-5B9F1B280D01}" presName="middleNode" presStyleCnt="0"/>
      <dgm:spPr/>
      <dgm:t>
        <a:bodyPr/>
        <a:lstStyle/>
        <a:p>
          <a:endParaRPr lang="es-ES"/>
        </a:p>
      </dgm:t>
    </dgm:pt>
    <dgm:pt modelId="{DB0F5702-351A-4BCA-8E46-BF9F253789F5}" type="pres">
      <dgm:prSet presAssocID="{DBC49E1F-E573-4D9C-9A7D-5B9F1B280D01}" presName="padding" presStyleLbl="node1" presStyleIdx="3" presStyleCnt="9"/>
      <dgm:spPr/>
      <dgm:t>
        <a:bodyPr/>
        <a:lstStyle/>
        <a:p>
          <a:endParaRPr lang="es-ES"/>
        </a:p>
      </dgm:t>
    </dgm:pt>
    <dgm:pt modelId="{22EE1C2E-7F6E-402F-9573-CFD7C2B55EE0}" type="pres">
      <dgm:prSet presAssocID="{DBC49E1F-E573-4D9C-9A7D-5B9F1B280D01}" presName="shape" presStyleLbl="node1" presStyleIdx="4" presStyleCnt="9" custScaleX="134614" custScaleY="117787">
        <dgm:presLayoutVars>
          <dgm:bulletEnabled val="1"/>
        </dgm:presLayoutVars>
      </dgm:prSet>
      <dgm:spPr/>
      <dgm:t>
        <a:bodyPr/>
        <a:lstStyle/>
        <a:p>
          <a:endParaRPr lang="es-ES"/>
        </a:p>
      </dgm:t>
    </dgm:pt>
    <dgm:pt modelId="{748546CC-68EC-4008-AEC9-915780F20F8B}" type="pres">
      <dgm:prSet presAssocID="{C6240044-A6F9-4936-A883-A181A0656849}" presName="sibTrans" presStyleLbl="sibTrans2D1" presStyleIdx="4" presStyleCnt="8"/>
      <dgm:spPr/>
      <dgm:t>
        <a:bodyPr/>
        <a:lstStyle/>
        <a:p>
          <a:endParaRPr lang="es-EC"/>
        </a:p>
      </dgm:t>
    </dgm:pt>
    <dgm:pt modelId="{3C2049EE-E10F-4AA8-A448-F4BC789557BD}" type="pres">
      <dgm:prSet presAssocID="{A2D048FA-D6E2-46D1-AD56-4E68D95460F2}" presName="middleNode" presStyleCnt="0"/>
      <dgm:spPr/>
      <dgm:t>
        <a:bodyPr/>
        <a:lstStyle/>
        <a:p>
          <a:endParaRPr lang="es-ES"/>
        </a:p>
      </dgm:t>
    </dgm:pt>
    <dgm:pt modelId="{831620B1-A371-4CD0-BA16-67AC0EE7B9EA}" type="pres">
      <dgm:prSet presAssocID="{A2D048FA-D6E2-46D1-AD56-4E68D95460F2}" presName="padding" presStyleLbl="node1" presStyleIdx="4" presStyleCnt="9"/>
      <dgm:spPr/>
      <dgm:t>
        <a:bodyPr/>
        <a:lstStyle/>
        <a:p>
          <a:endParaRPr lang="es-ES"/>
        </a:p>
      </dgm:t>
    </dgm:pt>
    <dgm:pt modelId="{56D44B74-FE53-456D-8E3F-8A22499FA9D5}" type="pres">
      <dgm:prSet presAssocID="{A2D048FA-D6E2-46D1-AD56-4E68D95460F2}" presName="shape" presStyleLbl="node1" presStyleIdx="5" presStyleCnt="9" custScaleX="134614" custScaleY="133659">
        <dgm:presLayoutVars>
          <dgm:bulletEnabled val="1"/>
        </dgm:presLayoutVars>
      </dgm:prSet>
      <dgm:spPr/>
      <dgm:t>
        <a:bodyPr/>
        <a:lstStyle/>
        <a:p>
          <a:endParaRPr lang="es-ES"/>
        </a:p>
      </dgm:t>
    </dgm:pt>
    <dgm:pt modelId="{DC610EBE-214E-402E-B112-FE09EC7CAD93}" type="pres">
      <dgm:prSet presAssocID="{D7C4F14F-B1AB-41CA-82A5-DFA392B87EFD}" presName="sibTrans" presStyleLbl="sibTrans2D1" presStyleIdx="5" presStyleCnt="8"/>
      <dgm:spPr/>
      <dgm:t>
        <a:bodyPr/>
        <a:lstStyle/>
        <a:p>
          <a:endParaRPr lang="es-EC"/>
        </a:p>
      </dgm:t>
    </dgm:pt>
    <dgm:pt modelId="{DE5EC26D-E0F0-4B24-90B2-87EAE0A426D4}" type="pres">
      <dgm:prSet presAssocID="{A63462DF-6804-4238-8EEB-004DC2BA7470}" presName="middleNode" presStyleCnt="0"/>
      <dgm:spPr/>
      <dgm:t>
        <a:bodyPr/>
        <a:lstStyle/>
        <a:p>
          <a:endParaRPr lang="es-ES"/>
        </a:p>
      </dgm:t>
    </dgm:pt>
    <dgm:pt modelId="{5890E67C-1854-48FB-98A0-104F1AD5ED22}" type="pres">
      <dgm:prSet presAssocID="{A63462DF-6804-4238-8EEB-004DC2BA7470}" presName="padding" presStyleLbl="node1" presStyleIdx="5" presStyleCnt="9"/>
      <dgm:spPr/>
      <dgm:t>
        <a:bodyPr/>
        <a:lstStyle/>
        <a:p>
          <a:endParaRPr lang="es-ES"/>
        </a:p>
      </dgm:t>
    </dgm:pt>
    <dgm:pt modelId="{69DDD52E-7B50-445B-A04E-FD276A4E32E9}" type="pres">
      <dgm:prSet presAssocID="{A63462DF-6804-4238-8EEB-004DC2BA7470}" presName="shape" presStyleLbl="node1" presStyleIdx="6" presStyleCnt="9" custScaleX="139162" custScaleY="135570">
        <dgm:presLayoutVars>
          <dgm:bulletEnabled val="1"/>
        </dgm:presLayoutVars>
      </dgm:prSet>
      <dgm:spPr/>
      <dgm:t>
        <a:bodyPr/>
        <a:lstStyle/>
        <a:p>
          <a:endParaRPr lang="es-ES"/>
        </a:p>
      </dgm:t>
    </dgm:pt>
    <dgm:pt modelId="{65CF886D-9546-49B9-9134-B2C5D8CB3E5D}" type="pres">
      <dgm:prSet presAssocID="{F562CAA7-FAF4-4886-8E28-A9D4109119F7}" presName="sibTrans" presStyleLbl="sibTrans2D1" presStyleIdx="6" presStyleCnt="8"/>
      <dgm:spPr/>
      <dgm:t>
        <a:bodyPr/>
        <a:lstStyle/>
        <a:p>
          <a:endParaRPr lang="es-EC"/>
        </a:p>
      </dgm:t>
    </dgm:pt>
    <dgm:pt modelId="{9D48A942-69BB-4C45-B25C-32FF71F96731}" type="pres">
      <dgm:prSet presAssocID="{3C45030B-D7AB-4FA6-8266-59D88611CF76}" presName="middleNode" presStyleCnt="0"/>
      <dgm:spPr/>
      <dgm:t>
        <a:bodyPr/>
        <a:lstStyle/>
        <a:p>
          <a:endParaRPr lang="es-ES"/>
        </a:p>
      </dgm:t>
    </dgm:pt>
    <dgm:pt modelId="{DB582BC6-438C-4C70-87BC-C3BE41CD5C73}" type="pres">
      <dgm:prSet presAssocID="{3C45030B-D7AB-4FA6-8266-59D88611CF76}" presName="padding" presStyleLbl="node1" presStyleIdx="6" presStyleCnt="9"/>
      <dgm:spPr/>
      <dgm:t>
        <a:bodyPr/>
        <a:lstStyle/>
        <a:p>
          <a:endParaRPr lang="es-ES"/>
        </a:p>
      </dgm:t>
    </dgm:pt>
    <dgm:pt modelId="{0FAE67B1-1F06-4F4C-B073-862803771E02}" type="pres">
      <dgm:prSet presAssocID="{3C45030B-D7AB-4FA6-8266-59D88611CF76}" presName="shape" presStyleLbl="node1" presStyleIdx="7" presStyleCnt="9" custScaleX="122335" custScaleY="117788">
        <dgm:presLayoutVars>
          <dgm:bulletEnabled val="1"/>
        </dgm:presLayoutVars>
      </dgm:prSet>
      <dgm:spPr/>
      <dgm:t>
        <a:bodyPr/>
        <a:lstStyle/>
        <a:p>
          <a:endParaRPr lang="es-ES"/>
        </a:p>
      </dgm:t>
    </dgm:pt>
    <dgm:pt modelId="{FB1E472E-3091-4298-A7D4-1FAAE40F52E8}" type="pres">
      <dgm:prSet presAssocID="{862AE269-E667-4856-BB6B-8D2CA2CABB2F}" presName="sibTrans" presStyleLbl="sibTrans2D1" presStyleIdx="7" presStyleCnt="8"/>
      <dgm:spPr/>
      <dgm:t>
        <a:bodyPr/>
        <a:lstStyle/>
        <a:p>
          <a:endParaRPr lang="es-EC"/>
        </a:p>
      </dgm:t>
    </dgm:pt>
    <dgm:pt modelId="{18A11193-82C7-4C40-B504-16368ED54FBB}" type="pres">
      <dgm:prSet presAssocID="{C711649A-81B1-444D-AE40-017C3DB5FECA}" presName="lastNode" presStyleLbl="node1" presStyleIdx="8" presStyleCnt="9" custLinFactNeighborX="1011" custLinFactNeighborY="-824">
        <dgm:presLayoutVars>
          <dgm:bulletEnabled val="1"/>
        </dgm:presLayoutVars>
      </dgm:prSet>
      <dgm:spPr/>
      <dgm:t>
        <a:bodyPr/>
        <a:lstStyle/>
        <a:p>
          <a:endParaRPr lang="es-ES"/>
        </a:p>
      </dgm:t>
    </dgm:pt>
  </dgm:ptLst>
  <dgm:cxnLst>
    <dgm:cxn modelId="{61A407BA-4265-427B-8B21-32FF25473E91}" srcId="{0A0A11A5-A080-432B-86A3-26247D74B057}" destId="{A63462DF-6804-4238-8EEB-004DC2BA7470}" srcOrd="6" destOrd="0" parTransId="{CE49655E-231E-491C-B6F1-A39F61090E11}" sibTransId="{F562CAA7-FAF4-4886-8E28-A9D4109119F7}"/>
    <dgm:cxn modelId="{179F6798-EDE3-474B-BF1C-431234143D5B}" type="presOf" srcId="{862AE269-E667-4856-BB6B-8D2CA2CABB2F}" destId="{FB1E472E-3091-4298-A7D4-1FAAE40F52E8}" srcOrd="0" destOrd="0" presId="urn:microsoft.com/office/officeart/2005/8/layout/bProcess2"/>
    <dgm:cxn modelId="{C46D8919-7267-4212-BF27-1A31F0214ADE}" type="presOf" srcId="{C6240044-A6F9-4936-A883-A181A0656849}" destId="{748546CC-68EC-4008-AEC9-915780F20F8B}" srcOrd="0" destOrd="0" presId="urn:microsoft.com/office/officeart/2005/8/layout/bProcess2"/>
    <dgm:cxn modelId="{0DB93F6C-8189-490A-9690-CFE135493AEB}" type="presOf" srcId="{DBC49E1F-E573-4D9C-9A7D-5B9F1B280D01}" destId="{22EE1C2E-7F6E-402F-9573-CFD7C2B55EE0}" srcOrd="0" destOrd="0" presId="urn:microsoft.com/office/officeart/2005/8/layout/bProcess2"/>
    <dgm:cxn modelId="{56FB0EC9-BF5F-4B71-A2BF-12A346552A89}" srcId="{0A0A11A5-A080-432B-86A3-26247D74B057}" destId="{A2D048FA-D6E2-46D1-AD56-4E68D95460F2}" srcOrd="5" destOrd="0" parTransId="{A3A150D3-1DA2-4085-B67D-E98E6B77BAF4}" sibTransId="{D7C4F14F-B1AB-41CA-82A5-DFA392B87EFD}"/>
    <dgm:cxn modelId="{4CBD68DE-04AF-4951-B2A2-C8A7E93482D6}" type="presOf" srcId="{F562CAA7-FAF4-4886-8E28-A9D4109119F7}" destId="{65CF886D-9546-49B9-9134-B2C5D8CB3E5D}" srcOrd="0" destOrd="0" presId="urn:microsoft.com/office/officeart/2005/8/layout/bProcess2"/>
    <dgm:cxn modelId="{80FB85B1-31A0-4F26-92C8-ECD8CE0707B4}" type="presOf" srcId="{F689B8DA-5512-45B8-A769-24546F3C8A09}" destId="{5AFFD833-CCD7-4AED-BB5E-2519D20861CF}" srcOrd="0" destOrd="0" presId="urn:microsoft.com/office/officeart/2005/8/layout/bProcess2"/>
    <dgm:cxn modelId="{58B852CE-63BF-45DC-A172-E221F38BA63C}" type="presOf" srcId="{D7C4F14F-B1AB-41CA-82A5-DFA392B87EFD}" destId="{DC610EBE-214E-402E-B112-FE09EC7CAD93}" srcOrd="0" destOrd="0" presId="urn:microsoft.com/office/officeart/2005/8/layout/bProcess2"/>
    <dgm:cxn modelId="{772FA552-FB95-4DFC-8E32-A3ECF805E612}" srcId="{0A0A11A5-A080-432B-86A3-26247D74B057}" destId="{18F20300-E6DD-4D6B-BEB5-18FDB368EA97}" srcOrd="1" destOrd="0" parTransId="{93E94DEA-9206-4C0E-B4FE-ADF7C0B66DDE}" sibTransId="{0504EFF3-A482-4404-BA57-84F1C3C656AB}"/>
    <dgm:cxn modelId="{ABCBE86C-A698-44EA-A143-180B27E3EE76}" srcId="{0A0A11A5-A080-432B-86A3-26247D74B057}" destId="{3C45030B-D7AB-4FA6-8266-59D88611CF76}" srcOrd="7" destOrd="0" parTransId="{08B3881F-8B14-4CC3-A27A-D3C91E9245BC}" sibTransId="{862AE269-E667-4856-BB6B-8D2CA2CABB2F}"/>
    <dgm:cxn modelId="{2434D109-59B2-44C5-96C2-82E400D2D3F6}" type="presOf" srcId="{3C45030B-D7AB-4FA6-8266-59D88611CF76}" destId="{0FAE67B1-1F06-4F4C-B073-862803771E02}" srcOrd="0" destOrd="0" presId="urn:microsoft.com/office/officeart/2005/8/layout/bProcess2"/>
    <dgm:cxn modelId="{4F96A37F-1D65-46F4-A79B-01F81F601A0B}" type="presOf" srcId="{481960A4-D4E2-4976-A860-8A31FF0AF303}" destId="{D5FD5A8C-C83D-4CA1-BE60-346075686950}" srcOrd="0" destOrd="0" presId="urn:microsoft.com/office/officeart/2005/8/layout/bProcess2"/>
    <dgm:cxn modelId="{ED1CD68E-FD70-45AD-8D31-7729608CB2DC}" type="presOf" srcId="{5C3A34BA-5ACF-4554-B04B-AC06CBC66490}" destId="{2A588B8A-976A-4AB6-A473-3CCE08D782DB}" srcOrd="0" destOrd="0" presId="urn:microsoft.com/office/officeart/2005/8/layout/bProcess2"/>
    <dgm:cxn modelId="{BB7EEFBA-ED32-4432-9153-E6E59FA3B107}" type="presOf" srcId="{0A0A11A5-A080-432B-86A3-26247D74B057}" destId="{6C59A95E-D1BC-4812-8675-70B63664699B}" srcOrd="0" destOrd="0" presId="urn:microsoft.com/office/officeart/2005/8/layout/bProcess2"/>
    <dgm:cxn modelId="{F7AF0D65-54FC-4AC2-9B7C-0B6C96BA8A50}" srcId="{0A0A11A5-A080-432B-86A3-26247D74B057}" destId="{C711649A-81B1-444D-AE40-017C3DB5FECA}" srcOrd="8" destOrd="0" parTransId="{0018F28C-6648-4764-9F6E-A00BAD695149}" sibTransId="{C53FEFB3-6FE1-4DF4-8BBE-D0839449FD08}"/>
    <dgm:cxn modelId="{FDCFB49C-8821-4943-AE28-9548F5566A7F}" type="presOf" srcId="{8644B046-D5A8-4C8A-8834-D3F0BAFE9916}" destId="{2BFEAE4D-15F3-439E-8077-51E7A661F460}" srcOrd="0" destOrd="0" presId="urn:microsoft.com/office/officeart/2005/8/layout/bProcess2"/>
    <dgm:cxn modelId="{7C205CE9-F3D4-4D06-8773-D23094CAA763}" type="presOf" srcId="{18F20300-E6DD-4D6B-BEB5-18FDB368EA97}" destId="{CDC4A231-897B-4C38-97B1-70388C96FDEB}" srcOrd="0" destOrd="0" presId="urn:microsoft.com/office/officeart/2005/8/layout/bProcess2"/>
    <dgm:cxn modelId="{DB85FAC2-C105-41F7-A994-8AD1C513134C}" srcId="{0A0A11A5-A080-432B-86A3-26247D74B057}" destId="{F689B8DA-5512-45B8-A769-24546F3C8A09}" srcOrd="0" destOrd="0" parTransId="{F8F79E99-2D60-4A82-A4A0-236365863DAC}" sibTransId="{8644B046-D5A8-4C8A-8834-D3F0BAFE9916}"/>
    <dgm:cxn modelId="{300B21D7-1833-4E57-A83B-E5FA321D60A0}" type="presOf" srcId="{608C7098-E940-4656-85E1-9837D097199D}" destId="{37A5BAF8-FE96-4C89-BDA6-694EF8634F27}" srcOrd="0" destOrd="0" presId="urn:microsoft.com/office/officeart/2005/8/layout/bProcess2"/>
    <dgm:cxn modelId="{F69714A6-25A0-4BF2-8F79-65F59B437F3B}" type="presOf" srcId="{A63462DF-6804-4238-8EEB-004DC2BA7470}" destId="{69DDD52E-7B50-445B-A04E-FD276A4E32E9}" srcOrd="0" destOrd="0" presId="urn:microsoft.com/office/officeart/2005/8/layout/bProcess2"/>
    <dgm:cxn modelId="{F877470C-6988-4CE1-AE96-16BC4E3B8E78}" type="presOf" srcId="{D3DA4B82-7834-467E-B8B0-DB13BB21F8CD}" destId="{DAC9D662-2114-4D69-A650-82EAC7A139FB}" srcOrd="0" destOrd="0" presId="urn:microsoft.com/office/officeart/2005/8/layout/bProcess2"/>
    <dgm:cxn modelId="{C5E6692B-1557-45CB-A4F0-234ABABB511D}" srcId="{0A0A11A5-A080-432B-86A3-26247D74B057}" destId="{D3DA4B82-7834-467E-B8B0-DB13BB21F8CD}" srcOrd="3" destOrd="0" parTransId="{AF3C3931-9985-429D-AF37-1BD0233A0A38}" sibTransId="{481960A4-D4E2-4976-A860-8A31FF0AF303}"/>
    <dgm:cxn modelId="{98E653C2-2F1C-4197-B959-F710D68B3A35}" type="presOf" srcId="{0504EFF3-A482-4404-BA57-84F1C3C656AB}" destId="{4508E705-305D-44DF-82EB-8BF4401DA374}" srcOrd="0" destOrd="0" presId="urn:microsoft.com/office/officeart/2005/8/layout/bProcess2"/>
    <dgm:cxn modelId="{F15C429A-F7A9-4513-BDFB-86BC833D9017}" srcId="{0A0A11A5-A080-432B-86A3-26247D74B057}" destId="{5C3A34BA-5ACF-4554-B04B-AC06CBC66490}" srcOrd="2" destOrd="0" parTransId="{2672AF24-FF63-442B-82C3-3A082A0FE360}" sibTransId="{608C7098-E940-4656-85E1-9837D097199D}"/>
    <dgm:cxn modelId="{2EB50269-824B-4B14-89BE-56BEA617A4EC}" srcId="{0A0A11A5-A080-432B-86A3-26247D74B057}" destId="{DBC49E1F-E573-4D9C-9A7D-5B9F1B280D01}" srcOrd="4" destOrd="0" parTransId="{81B453DF-A29A-4660-82EC-0E82EA56FD05}" sibTransId="{C6240044-A6F9-4936-A883-A181A0656849}"/>
    <dgm:cxn modelId="{A4DDE426-E82F-42F0-8483-70B745146E62}" type="presOf" srcId="{C711649A-81B1-444D-AE40-017C3DB5FECA}" destId="{18A11193-82C7-4C40-B504-16368ED54FBB}" srcOrd="0" destOrd="0" presId="urn:microsoft.com/office/officeart/2005/8/layout/bProcess2"/>
    <dgm:cxn modelId="{030696AA-1ACB-41B1-863B-14F21DFF066A}" type="presOf" srcId="{A2D048FA-D6E2-46D1-AD56-4E68D95460F2}" destId="{56D44B74-FE53-456D-8E3F-8A22499FA9D5}" srcOrd="0" destOrd="0" presId="urn:microsoft.com/office/officeart/2005/8/layout/bProcess2"/>
    <dgm:cxn modelId="{C7CB8076-C898-4B46-A156-1FBEC5615219}" type="presParOf" srcId="{6C59A95E-D1BC-4812-8675-70B63664699B}" destId="{5AFFD833-CCD7-4AED-BB5E-2519D20861CF}" srcOrd="0" destOrd="0" presId="urn:microsoft.com/office/officeart/2005/8/layout/bProcess2"/>
    <dgm:cxn modelId="{DC277489-B51F-407F-823F-2B8DB20645C7}" type="presParOf" srcId="{6C59A95E-D1BC-4812-8675-70B63664699B}" destId="{2BFEAE4D-15F3-439E-8077-51E7A661F460}" srcOrd="1" destOrd="0" presId="urn:microsoft.com/office/officeart/2005/8/layout/bProcess2"/>
    <dgm:cxn modelId="{9047EACF-DAD7-4C31-AFB1-F21F8096911B}" type="presParOf" srcId="{6C59A95E-D1BC-4812-8675-70B63664699B}" destId="{07543744-9A56-4234-8941-13C45A8E7444}" srcOrd="2" destOrd="0" presId="urn:microsoft.com/office/officeart/2005/8/layout/bProcess2"/>
    <dgm:cxn modelId="{07BFA06A-345D-4318-9264-F7AA6AA27E2E}" type="presParOf" srcId="{07543744-9A56-4234-8941-13C45A8E7444}" destId="{091B8046-B890-47C3-AAC2-104C5AE4BA47}" srcOrd="0" destOrd="0" presId="urn:microsoft.com/office/officeart/2005/8/layout/bProcess2"/>
    <dgm:cxn modelId="{445516EE-FF12-419D-9B51-34474C04F6FC}" type="presParOf" srcId="{07543744-9A56-4234-8941-13C45A8E7444}" destId="{CDC4A231-897B-4C38-97B1-70388C96FDEB}" srcOrd="1" destOrd="0" presId="urn:microsoft.com/office/officeart/2005/8/layout/bProcess2"/>
    <dgm:cxn modelId="{F139F6B4-1AC4-4344-96E7-F7300D824579}" type="presParOf" srcId="{6C59A95E-D1BC-4812-8675-70B63664699B}" destId="{4508E705-305D-44DF-82EB-8BF4401DA374}" srcOrd="3" destOrd="0" presId="urn:microsoft.com/office/officeart/2005/8/layout/bProcess2"/>
    <dgm:cxn modelId="{D6BD8039-97CA-46D3-A9DA-54FCEAA9514E}" type="presParOf" srcId="{6C59A95E-D1BC-4812-8675-70B63664699B}" destId="{8482518B-789B-4292-AFD0-C3530DDBC6BA}" srcOrd="4" destOrd="0" presId="urn:microsoft.com/office/officeart/2005/8/layout/bProcess2"/>
    <dgm:cxn modelId="{2A4BC7F7-BCC7-411D-A11A-61EA95119E07}" type="presParOf" srcId="{8482518B-789B-4292-AFD0-C3530DDBC6BA}" destId="{31443FDF-9393-467F-A38D-4E02863CA41A}" srcOrd="0" destOrd="0" presId="urn:microsoft.com/office/officeart/2005/8/layout/bProcess2"/>
    <dgm:cxn modelId="{EBD93126-555B-4D58-91B5-40734C845D67}" type="presParOf" srcId="{8482518B-789B-4292-AFD0-C3530DDBC6BA}" destId="{2A588B8A-976A-4AB6-A473-3CCE08D782DB}" srcOrd="1" destOrd="0" presId="urn:microsoft.com/office/officeart/2005/8/layout/bProcess2"/>
    <dgm:cxn modelId="{BEA14124-91EF-4582-AEB5-C794396E48AA}" type="presParOf" srcId="{6C59A95E-D1BC-4812-8675-70B63664699B}" destId="{37A5BAF8-FE96-4C89-BDA6-694EF8634F27}" srcOrd="5" destOrd="0" presId="urn:microsoft.com/office/officeart/2005/8/layout/bProcess2"/>
    <dgm:cxn modelId="{C17D9C75-ADC0-4933-BF50-2FE272A2E848}" type="presParOf" srcId="{6C59A95E-D1BC-4812-8675-70B63664699B}" destId="{13A5112E-C3D5-4187-BF93-52C46896F01E}" srcOrd="6" destOrd="0" presId="urn:microsoft.com/office/officeart/2005/8/layout/bProcess2"/>
    <dgm:cxn modelId="{60C63429-1EDD-4C10-AA0A-94727D57B644}" type="presParOf" srcId="{13A5112E-C3D5-4187-BF93-52C46896F01E}" destId="{6CDAD23B-0D01-44CA-A304-0FBD89A8B097}" srcOrd="0" destOrd="0" presId="urn:microsoft.com/office/officeart/2005/8/layout/bProcess2"/>
    <dgm:cxn modelId="{B4C83B5C-29B1-4790-9EE9-6AC4EEBE4AC8}" type="presParOf" srcId="{13A5112E-C3D5-4187-BF93-52C46896F01E}" destId="{DAC9D662-2114-4D69-A650-82EAC7A139FB}" srcOrd="1" destOrd="0" presId="urn:microsoft.com/office/officeart/2005/8/layout/bProcess2"/>
    <dgm:cxn modelId="{3EBB9E7E-B02E-45FF-86D0-0F19BE629402}" type="presParOf" srcId="{6C59A95E-D1BC-4812-8675-70B63664699B}" destId="{D5FD5A8C-C83D-4CA1-BE60-346075686950}" srcOrd="7" destOrd="0" presId="urn:microsoft.com/office/officeart/2005/8/layout/bProcess2"/>
    <dgm:cxn modelId="{DA9E09BD-41BF-40D6-B06A-130C48EF1683}" type="presParOf" srcId="{6C59A95E-D1BC-4812-8675-70B63664699B}" destId="{2544C52C-2B85-4335-992F-16AAA5251594}" srcOrd="8" destOrd="0" presId="urn:microsoft.com/office/officeart/2005/8/layout/bProcess2"/>
    <dgm:cxn modelId="{8E9782CD-7ECE-4FEF-B634-947BE90066C3}" type="presParOf" srcId="{2544C52C-2B85-4335-992F-16AAA5251594}" destId="{DB0F5702-351A-4BCA-8E46-BF9F253789F5}" srcOrd="0" destOrd="0" presId="urn:microsoft.com/office/officeart/2005/8/layout/bProcess2"/>
    <dgm:cxn modelId="{1FD70885-4885-45EA-9D99-A52AA126E77E}" type="presParOf" srcId="{2544C52C-2B85-4335-992F-16AAA5251594}" destId="{22EE1C2E-7F6E-402F-9573-CFD7C2B55EE0}" srcOrd="1" destOrd="0" presId="urn:microsoft.com/office/officeart/2005/8/layout/bProcess2"/>
    <dgm:cxn modelId="{29F3AE7F-941D-48A7-99F2-6CFB31BD7F49}" type="presParOf" srcId="{6C59A95E-D1BC-4812-8675-70B63664699B}" destId="{748546CC-68EC-4008-AEC9-915780F20F8B}" srcOrd="9" destOrd="0" presId="urn:microsoft.com/office/officeart/2005/8/layout/bProcess2"/>
    <dgm:cxn modelId="{7F8A0654-8833-489F-8FC5-219D370F4811}" type="presParOf" srcId="{6C59A95E-D1BC-4812-8675-70B63664699B}" destId="{3C2049EE-E10F-4AA8-A448-F4BC789557BD}" srcOrd="10" destOrd="0" presId="urn:microsoft.com/office/officeart/2005/8/layout/bProcess2"/>
    <dgm:cxn modelId="{BFB27A99-8706-42BA-8995-19235BC6C8E2}" type="presParOf" srcId="{3C2049EE-E10F-4AA8-A448-F4BC789557BD}" destId="{831620B1-A371-4CD0-BA16-67AC0EE7B9EA}" srcOrd="0" destOrd="0" presId="urn:microsoft.com/office/officeart/2005/8/layout/bProcess2"/>
    <dgm:cxn modelId="{66527802-B2DE-4298-91D2-3DB6BD675DFE}" type="presParOf" srcId="{3C2049EE-E10F-4AA8-A448-F4BC789557BD}" destId="{56D44B74-FE53-456D-8E3F-8A22499FA9D5}" srcOrd="1" destOrd="0" presId="urn:microsoft.com/office/officeart/2005/8/layout/bProcess2"/>
    <dgm:cxn modelId="{CA2B8CB5-F909-44EB-8510-5DE0AD49F022}" type="presParOf" srcId="{6C59A95E-D1BC-4812-8675-70B63664699B}" destId="{DC610EBE-214E-402E-B112-FE09EC7CAD93}" srcOrd="11" destOrd="0" presId="urn:microsoft.com/office/officeart/2005/8/layout/bProcess2"/>
    <dgm:cxn modelId="{25EAF6EE-0393-4C1A-8B12-7E7A3D83EDBA}" type="presParOf" srcId="{6C59A95E-D1BC-4812-8675-70B63664699B}" destId="{DE5EC26D-E0F0-4B24-90B2-87EAE0A426D4}" srcOrd="12" destOrd="0" presId="urn:microsoft.com/office/officeart/2005/8/layout/bProcess2"/>
    <dgm:cxn modelId="{A6B8F33D-D0F8-4E45-B6FA-47D5741D0B42}" type="presParOf" srcId="{DE5EC26D-E0F0-4B24-90B2-87EAE0A426D4}" destId="{5890E67C-1854-48FB-98A0-104F1AD5ED22}" srcOrd="0" destOrd="0" presId="urn:microsoft.com/office/officeart/2005/8/layout/bProcess2"/>
    <dgm:cxn modelId="{817EEAE8-9AA3-4CA7-9697-0090D1F6E845}" type="presParOf" srcId="{DE5EC26D-E0F0-4B24-90B2-87EAE0A426D4}" destId="{69DDD52E-7B50-445B-A04E-FD276A4E32E9}" srcOrd="1" destOrd="0" presId="urn:microsoft.com/office/officeart/2005/8/layout/bProcess2"/>
    <dgm:cxn modelId="{E685FCD0-1A43-4FF3-86A2-FFE9624C11BA}" type="presParOf" srcId="{6C59A95E-D1BC-4812-8675-70B63664699B}" destId="{65CF886D-9546-49B9-9134-B2C5D8CB3E5D}" srcOrd="13" destOrd="0" presId="urn:microsoft.com/office/officeart/2005/8/layout/bProcess2"/>
    <dgm:cxn modelId="{32750EA4-50FC-478F-9471-87128553F433}" type="presParOf" srcId="{6C59A95E-D1BC-4812-8675-70B63664699B}" destId="{9D48A942-69BB-4C45-B25C-32FF71F96731}" srcOrd="14" destOrd="0" presId="urn:microsoft.com/office/officeart/2005/8/layout/bProcess2"/>
    <dgm:cxn modelId="{3402C41C-0862-43CA-B780-45C4E60AA144}" type="presParOf" srcId="{9D48A942-69BB-4C45-B25C-32FF71F96731}" destId="{DB582BC6-438C-4C70-87BC-C3BE41CD5C73}" srcOrd="0" destOrd="0" presId="urn:microsoft.com/office/officeart/2005/8/layout/bProcess2"/>
    <dgm:cxn modelId="{3604F5C3-82CD-490B-AEFA-B4AE15624430}" type="presParOf" srcId="{9D48A942-69BB-4C45-B25C-32FF71F96731}" destId="{0FAE67B1-1F06-4F4C-B073-862803771E02}" srcOrd="1" destOrd="0" presId="urn:microsoft.com/office/officeart/2005/8/layout/bProcess2"/>
    <dgm:cxn modelId="{714B4519-3973-440E-B528-BAD9FD5EC681}" type="presParOf" srcId="{6C59A95E-D1BC-4812-8675-70B63664699B}" destId="{FB1E472E-3091-4298-A7D4-1FAAE40F52E8}" srcOrd="15" destOrd="0" presId="urn:microsoft.com/office/officeart/2005/8/layout/bProcess2"/>
    <dgm:cxn modelId="{67339AF3-80B3-4770-9C23-FC7736D08B58}" type="presParOf" srcId="{6C59A95E-D1BC-4812-8675-70B63664699B}" destId="{18A11193-82C7-4C40-B504-16368ED54FBB}"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7CD5CC-9E7A-4CD7-9D45-54881A04F1DA}"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C"/>
        </a:p>
      </dgm:t>
    </dgm:pt>
    <dgm:pt modelId="{9B41AF94-5979-4856-B665-685145E664A0}">
      <dgm:prSet phldrT="[Texto]" custT="1"/>
      <dgm:spPr/>
      <dgm:t>
        <a:bodyPr/>
        <a:lstStyle/>
        <a:p>
          <a:pPr algn="just"/>
          <a:r>
            <a:rPr lang="es-ES" sz="1500" smtClean="0">
              <a:latin typeface="Times New Roman" pitchFamily="18" charset="0"/>
              <a:cs typeface="Times New Roman" pitchFamily="18" charset="0"/>
            </a:rPr>
            <a:t>El Scoring de Crédito provee una evaluación completa del socio, y permite conocer su solvencia económica y financiera. Lo cual se conseguirá al implementar el modelo de las 5C´s de Crédito, la institución obtendrá una visión más detallada de la capacidad de pago del socio.</a:t>
          </a:r>
          <a:endParaRPr lang="es-EC" sz="1500" dirty="0">
            <a:latin typeface="Times New Roman" pitchFamily="18" charset="0"/>
            <a:cs typeface="Times New Roman" pitchFamily="18" charset="0"/>
          </a:endParaRPr>
        </a:p>
      </dgm:t>
    </dgm:pt>
    <dgm:pt modelId="{4F2D9949-6A68-4E82-B3E6-B483D11464DE}" type="parTrans" cxnId="{004FDB05-83C8-4AEF-8E8B-6DA111FD095B}">
      <dgm:prSet/>
      <dgm:spPr/>
      <dgm:t>
        <a:bodyPr/>
        <a:lstStyle/>
        <a:p>
          <a:endParaRPr lang="es-EC" sz="1500">
            <a:solidFill>
              <a:schemeClr val="tx1"/>
            </a:solidFill>
            <a:latin typeface="Times New Roman" pitchFamily="18" charset="0"/>
            <a:cs typeface="Times New Roman" pitchFamily="18" charset="0"/>
          </a:endParaRPr>
        </a:p>
      </dgm:t>
    </dgm:pt>
    <dgm:pt modelId="{99D65936-80C4-4203-9E96-F6407049E851}" type="sibTrans" cxnId="{004FDB05-83C8-4AEF-8E8B-6DA111FD095B}">
      <dgm:prSet/>
      <dgm:spPr/>
      <dgm:t>
        <a:bodyPr/>
        <a:lstStyle/>
        <a:p>
          <a:endParaRPr lang="es-EC" sz="1500">
            <a:solidFill>
              <a:schemeClr val="tx1"/>
            </a:solidFill>
            <a:latin typeface="Times New Roman" pitchFamily="18" charset="0"/>
            <a:cs typeface="Times New Roman" pitchFamily="18" charset="0"/>
          </a:endParaRPr>
        </a:p>
      </dgm:t>
    </dgm:pt>
    <dgm:pt modelId="{3986606C-1C5C-4FD3-A883-DB3CB3EE78B3}">
      <dgm:prSet phldrT="[Texto]" custT="1"/>
      <dgm:spPr/>
      <dgm:t>
        <a:bodyPr/>
        <a:lstStyle/>
        <a:p>
          <a:pPr algn="just"/>
          <a:r>
            <a:rPr lang="es-ES" sz="1500" smtClean="0">
              <a:latin typeface="Times New Roman" pitchFamily="18" charset="0"/>
              <a:cs typeface="Times New Roman" pitchFamily="18" charset="0"/>
            </a:rPr>
            <a:t>El Scoring de Crédito solamente muestra el nivel de riesgo de una operación crediticia, emite una sugerencia es decir no lo aprueba o niega, la potestad de aprobación se responsabilidad del Comité de Crédito de la Cooperativa. </a:t>
          </a:r>
          <a:endParaRPr lang="es-EC" sz="1500" dirty="0">
            <a:latin typeface="Times New Roman" pitchFamily="18" charset="0"/>
            <a:cs typeface="Times New Roman" pitchFamily="18" charset="0"/>
          </a:endParaRPr>
        </a:p>
      </dgm:t>
    </dgm:pt>
    <dgm:pt modelId="{F2F85E2C-C077-434F-94AB-BFC0EC609376}" type="parTrans" cxnId="{4305FC51-A108-463F-81FE-C498D5B71F52}">
      <dgm:prSet/>
      <dgm:spPr/>
      <dgm:t>
        <a:bodyPr/>
        <a:lstStyle/>
        <a:p>
          <a:endParaRPr lang="es-EC" sz="1500">
            <a:solidFill>
              <a:schemeClr val="tx1"/>
            </a:solidFill>
            <a:latin typeface="Times New Roman" pitchFamily="18" charset="0"/>
            <a:cs typeface="Times New Roman" pitchFamily="18" charset="0"/>
          </a:endParaRPr>
        </a:p>
      </dgm:t>
    </dgm:pt>
    <dgm:pt modelId="{613197F1-7103-46BC-A950-43D2C0B5AEAD}" type="sibTrans" cxnId="{4305FC51-A108-463F-81FE-C498D5B71F52}">
      <dgm:prSet/>
      <dgm:spPr/>
      <dgm:t>
        <a:bodyPr/>
        <a:lstStyle/>
        <a:p>
          <a:endParaRPr lang="es-EC" sz="1500">
            <a:solidFill>
              <a:schemeClr val="tx1"/>
            </a:solidFill>
            <a:latin typeface="Times New Roman" pitchFamily="18" charset="0"/>
            <a:cs typeface="Times New Roman" pitchFamily="18" charset="0"/>
          </a:endParaRPr>
        </a:p>
      </dgm:t>
    </dgm:pt>
    <dgm:pt modelId="{7D7E11D0-FF86-42CB-9BCF-D6350C767152}">
      <dgm:prSet phldrT="[Texto]" custT="1"/>
      <dgm:spPr/>
      <dgm:t>
        <a:bodyPr/>
        <a:lstStyle/>
        <a:p>
          <a:pPr algn="just"/>
          <a:r>
            <a:rPr lang="es-ES" sz="1500" smtClean="0">
              <a:latin typeface="Times New Roman" pitchFamily="18" charset="0"/>
              <a:cs typeface="Times New Roman" pitchFamily="18" charset="0"/>
            </a:rPr>
            <a:t>Mediante la implementación del Scoring de Crédito se puede conseguir buenas relaciones crediticias con los socios debido a que una valiosa evaluación del crédito solicitado no le permitirá caer en morosidad y sostener un buen historial crediticio en la Cooperativa.</a:t>
          </a:r>
          <a:endParaRPr lang="es-EC" sz="1500" dirty="0">
            <a:latin typeface="Times New Roman" pitchFamily="18" charset="0"/>
            <a:cs typeface="Times New Roman" pitchFamily="18" charset="0"/>
          </a:endParaRPr>
        </a:p>
      </dgm:t>
    </dgm:pt>
    <dgm:pt modelId="{9B22A0A9-9EF3-4D89-AE59-0DF5334A6947}" type="sibTrans" cxnId="{66A21A35-98B0-4CC1-93BD-F31A32036C64}">
      <dgm:prSet/>
      <dgm:spPr/>
      <dgm:t>
        <a:bodyPr/>
        <a:lstStyle/>
        <a:p>
          <a:endParaRPr lang="es-EC" sz="1500">
            <a:solidFill>
              <a:schemeClr val="tx1"/>
            </a:solidFill>
            <a:latin typeface="Times New Roman" pitchFamily="18" charset="0"/>
            <a:cs typeface="Times New Roman" pitchFamily="18" charset="0"/>
          </a:endParaRPr>
        </a:p>
      </dgm:t>
    </dgm:pt>
    <dgm:pt modelId="{AEB08BB9-21FF-4E13-80BE-CA082C7FF6F8}" type="parTrans" cxnId="{66A21A35-98B0-4CC1-93BD-F31A32036C64}">
      <dgm:prSet/>
      <dgm:spPr/>
      <dgm:t>
        <a:bodyPr/>
        <a:lstStyle/>
        <a:p>
          <a:endParaRPr lang="es-EC" sz="1500">
            <a:solidFill>
              <a:schemeClr val="tx1"/>
            </a:solidFill>
            <a:latin typeface="Times New Roman" pitchFamily="18" charset="0"/>
            <a:cs typeface="Times New Roman" pitchFamily="18" charset="0"/>
          </a:endParaRPr>
        </a:p>
      </dgm:t>
    </dgm:pt>
    <dgm:pt modelId="{6E6240C8-4793-4AF4-98E8-8455B2D341A8}" type="pres">
      <dgm:prSet presAssocID="{347CD5CC-9E7A-4CD7-9D45-54881A04F1DA}" presName="Name0" presStyleCnt="0">
        <dgm:presLayoutVars>
          <dgm:chMax val="7"/>
          <dgm:chPref val="7"/>
          <dgm:dir/>
        </dgm:presLayoutVars>
      </dgm:prSet>
      <dgm:spPr/>
      <dgm:t>
        <a:bodyPr/>
        <a:lstStyle/>
        <a:p>
          <a:endParaRPr lang="es-EC"/>
        </a:p>
      </dgm:t>
    </dgm:pt>
    <dgm:pt modelId="{980A7D26-8ED8-48E3-A995-AEA0AF36D942}" type="pres">
      <dgm:prSet presAssocID="{347CD5CC-9E7A-4CD7-9D45-54881A04F1DA}" presName="Name1" presStyleCnt="0"/>
      <dgm:spPr/>
      <dgm:t>
        <a:bodyPr/>
        <a:lstStyle/>
        <a:p>
          <a:endParaRPr lang="es-ES"/>
        </a:p>
      </dgm:t>
    </dgm:pt>
    <dgm:pt modelId="{6469A415-879E-4C39-8D2A-506C86CEFB0A}" type="pres">
      <dgm:prSet presAssocID="{347CD5CC-9E7A-4CD7-9D45-54881A04F1DA}" presName="cycle" presStyleCnt="0"/>
      <dgm:spPr/>
      <dgm:t>
        <a:bodyPr/>
        <a:lstStyle/>
        <a:p>
          <a:endParaRPr lang="es-ES"/>
        </a:p>
      </dgm:t>
    </dgm:pt>
    <dgm:pt modelId="{50E2BFCA-A6FC-457D-BC5F-FD05F7E3CDB8}" type="pres">
      <dgm:prSet presAssocID="{347CD5CC-9E7A-4CD7-9D45-54881A04F1DA}" presName="srcNode" presStyleLbl="node1" presStyleIdx="0" presStyleCnt="3"/>
      <dgm:spPr/>
      <dgm:t>
        <a:bodyPr/>
        <a:lstStyle/>
        <a:p>
          <a:endParaRPr lang="es-ES"/>
        </a:p>
      </dgm:t>
    </dgm:pt>
    <dgm:pt modelId="{7231E04C-0461-4F43-85A4-620D5CA31B63}" type="pres">
      <dgm:prSet presAssocID="{347CD5CC-9E7A-4CD7-9D45-54881A04F1DA}" presName="conn" presStyleLbl="parChTrans1D2" presStyleIdx="0" presStyleCnt="1"/>
      <dgm:spPr/>
      <dgm:t>
        <a:bodyPr/>
        <a:lstStyle/>
        <a:p>
          <a:endParaRPr lang="es-EC"/>
        </a:p>
      </dgm:t>
    </dgm:pt>
    <dgm:pt modelId="{938D91BD-9591-4180-826E-5852E2BE38CC}" type="pres">
      <dgm:prSet presAssocID="{347CD5CC-9E7A-4CD7-9D45-54881A04F1DA}" presName="extraNode" presStyleLbl="node1" presStyleIdx="0" presStyleCnt="3"/>
      <dgm:spPr/>
      <dgm:t>
        <a:bodyPr/>
        <a:lstStyle/>
        <a:p>
          <a:endParaRPr lang="es-ES"/>
        </a:p>
      </dgm:t>
    </dgm:pt>
    <dgm:pt modelId="{8F3E8EE8-E517-4B31-BA41-6E55167DFD2E}" type="pres">
      <dgm:prSet presAssocID="{347CD5CC-9E7A-4CD7-9D45-54881A04F1DA}" presName="dstNode" presStyleLbl="node1" presStyleIdx="0" presStyleCnt="3"/>
      <dgm:spPr/>
      <dgm:t>
        <a:bodyPr/>
        <a:lstStyle/>
        <a:p>
          <a:endParaRPr lang="es-ES"/>
        </a:p>
      </dgm:t>
    </dgm:pt>
    <dgm:pt modelId="{79AFFA1E-821B-4B0E-A494-6D8EEE682FE0}" type="pres">
      <dgm:prSet presAssocID="{9B41AF94-5979-4856-B665-685145E664A0}" presName="text_1" presStyleLbl="node1" presStyleIdx="0" presStyleCnt="3">
        <dgm:presLayoutVars>
          <dgm:bulletEnabled val="1"/>
        </dgm:presLayoutVars>
      </dgm:prSet>
      <dgm:spPr/>
      <dgm:t>
        <a:bodyPr/>
        <a:lstStyle/>
        <a:p>
          <a:endParaRPr lang="es-EC"/>
        </a:p>
      </dgm:t>
    </dgm:pt>
    <dgm:pt modelId="{A04C9E3E-E13D-42B8-B27D-C23C4F796FD9}" type="pres">
      <dgm:prSet presAssocID="{9B41AF94-5979-4856-B665-685145E664A0}" presName="accent_1" presStyleCnt="0"/>
      <dgm:spPr/>
      <dgm:t>
        <a:bodyPr/>
        <a:lstStyle/>
        <a:p>
          <a:endParaRPr lang="es-ES"/>
        </a:p>
      </dgm:t>
    </dgm:pt>
    <dgm:pt modelId="{1E88B4E5-D43E-4BDB-AF91-E0FFB937B472}" type="pres">
      <dgm:prSet presAssocID="{9B41AF94-5979-4856-B665-685145E664A0}"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S"/>
        </a:p>
      </dgm:t>
    </dgm:pt>
    <dgm:pt modelId="{EC4EB081-3675-43E3-9237-A7FC68B26600}" type="pres">
      <dgm:prSet presAssocID="{7D7E11D0-FF86-42CB-9BCF-D6350C767152}" presName="text_2" presStyleLbl="node1" presStyleIdx="1" presStyleCnt="3">
        <dgm:presLayoutVars>
          <dgm:bulletEnabled val="1"/>
        </dgm:presLayoutVars>
      </dgm:prSet>
      <dgm:spPr/>
      <dgm:t>
        <a:bodyPr/>
        <a:lstStyle/>
        <a:p>
          <a:endParaRPr lang="es-EC"/>
        </a:p>
      </dgm:t>
    </dgm:pt>
    <dgm:pt modelId="{DA97870A-148A-43CC-ABD8-5568EBB9910C}" type="pres">
      <dgm:prSet presAssocID="{7D7E11D0-FF86-42CB-9BCF-D6350C767152}" presName="accent_2" presStyleCnt="0"/>
      <dgm:spPr/>
      <dgm:t>
        <a:bodyPr/>
        <a:lstStyle/>
        <a:p>
          <a:endParaRPr lang="es-ES"/>
        </a:p>
      </dgm:t>
    </dgm:pt>
    <dgm:pt modelId="{D2024DD9-A41B-4B67-8626-BB8D3691EDB0}" type="pres">
      <dgm:prSet presAssocID="{7D7E11D0-FF86-42CB-9BCF-D6350C767152}"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ES"/>
        </a:p>
      </dgm:t>
    </dgm:pt>
    <dgm:pt modelId="{6D579AF5-E90F-4EF1-A5ED-F0127F8E09CD}" type="pres">
      <dgm:prSet presAssocID="{3986606C-1C5C-4FD3-A883-DB3CB3EE78B3}" presName="text_3" presStyleLbl="node1" presStyleIdx="2" presStyleCnt="3">
        <dgm:presLayoutVars>
          <dgm:bulletEnabled val="1"/>
        </dgm:presLayoutVars>
      </dgm:prSet>
      <dgm:spPr/>
      <dgm:t>
        <a:bodyPr/>
        <a:lstStyle/>
        <a:p>
          <a:endParaRPr lang="es-EC"/>
        </a:p>
      </dgm:t>
    </dgm:pt>
    <dgm:pt modelId="{3EC8DB7C-5B8D-47CA-8753-1AB0323F683F}" type="pres">
      <dgm:prSet presAssocID="{3986606C-1C5C-4FD3-A883-DB3CB3EE78B3}" presName="accent_3" presStyleCnt="0"/>
      <dgm:spPr/>
      <dgm:t>
        <a:bodyPr/>
        <a:lstStyle/>
        <a:p>
          <a:endParaRPr lang="es-ES"/>
        </a:p>
      </dgm:t>
    </dgm:pt>
    <dgm:pt modelId="{6E9F7523-9EAB-42DA-AC59-6C209528C62E}" type="pres">
      <dgm:prSet presAssocID="{3986606C-1C5C-4FD3-A883-DB3CB3EE78B3}"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S"/>
        </a:p>
      </dgm:t>
    </dgm:pt>
  </dgm:ptLst>
  <dgm:cxnLst>
    <dgm:cxn modelId="{3117D3A6-297B-47A9-AFED-0E909A3E98EE}" type="presOf" srcId="{347CD5CC-9E7A-4CD7-9D45-54881A04F1DA}" destId="{6E6240C8-4793-4AF4-98E8-8455B2D341A8}" srcOrd="0" destOrd="0" presId="urn:microsoft.com/office/officeart/2008/layout/VerticalCurvedList"/>
    <dgm:cxn modelId="{66A21A35-98B0-4CC1-93BD-F31A32036C64}" srcId="{347CD5CC-9E7A-4CD7-9D45-54881A04F1DA}" destId="{7D7E11D0-FF86-42CB-9BCF-D6350C767152}" srcOrd="1" destOrd="0" parTransId="{AEB08BB9-21FF-4E13-80BE-CA082C7FF6F8}" sibTransId="{9B22A0A9-9EF3-4D89-AE59-0DF5334A6947}"/>
    <dgm:cxn modelId="{4305FC51-A108-463F-81FE-C498D5B71F52}" srcId="{347CD5CC-9E7A-4CD7-9D45-54881A04F1DA}" destId="{3986606C-1C5C-4FD3-A883-DB3CB3EE78B3}" srcOrd="2" destOrd="0" parTransId="{F2F85E2C-C077-434F-94AB-BFC0EC609376}" sibTransId="{613197F1-7103-46BC-A950-43D2C0B5AEAD}"/>
    <dgm:cxn modelId="{004FDB05-83C8-4AEF-8E8B-6DA111FD095B}" srcId="{347CD5CC-9E7A-4CD7-9D45-54881A04F1DA}" destId="{9B41AF94-5979-4856-B665-685145E664A0}" srcOrd="0" destOrd="0" parTransId="{4F2D9949-6A68-4E82-B3E6-B483D11464DE}" sibTransId="{99D65936-80C4-4203-9E96-F6407049E851}"/>
    <dgm:cxn modelId="{02BC960E-D20E-4BC7-A8D9-7F8E517619FC}" type="presOf" srcId="{7D7E11D0-FF86-42CB-9BCF-D6350C767152}" destId="{EC4EB081-3675-43E3-9237-A7FC68B26600}" srcOrd="0" destOrd="0" presId="urn:microsoft.com/office/officeart/2008/layout/VerticalCurvedList"/>
    <dgm:cxn modelId="{B8DC6179-5F7A-4353-9F6F-D4E6558D98FE}" type="presOf" srcId="{9B41AF94-5979-4856-B665-685145E664A0}" destId="{79AFFA1E-821B-4B0E-A494-6D8EEE682FE0}" srcOrd="0" destOrd="0" presId="urn:microsoft.com/office/officeart/2008/layout/VerticalCurvedList"/>
    <dgm:cxn modelId="{3BADB836-F395-4544-9A7B-7B62DE81E4C4}" type="presOf" srcId="{3986606C-1C5C-4FD3-A883-DB3CB3EE78B3}" destId="{6D579AF5-E90F-4EF1-A5ED-F0127F8E09CD}" srcOrd="0" destOrd="0" presId="urn:microsoft.com/office/officeart/2008/layout/VerticalCurvedList"/>
    <dgm:cxn modelId="{922CDDBA-A9C5-446C-932C-F35D373DB961}" type="presOf" srcId="{99D65936-80C4-4203-9E96-F6407049E851}" destId="{7231E04C-0461-4F43-85A4-620D5CA31B63}" srcOrd="0" destOrd="0" presId="urn:microsoft.com/office/officeart/2008/layout/VerticalCurvedList"/>
    <dgm:cxn modelId="{DDC69817-21C5-430F-90AE-FFEB4B1ED3BE}" type="presParOf" srcId="{6E6240C8-4793-4AF4-98E8-8455B2D341A8}" destId="{980A7D26-8ED8-48E3-A995-AEA0AF36D942}" srcOrd="0" destOrd="0" presId="urn:microsoft.com/office/officeart/2008/layout/VerticalCurvedList"/>
    <dgm:cxn modelId="{E7F0A1E8-065F-4D52-817B-ABC92F2FBF9A}" type="presParOf" srcId="{980A7D26-8ED8-48E3-A995-AEA0AF36D942}" destId="{6469A415-879E-4C39-8D2A-506C86CEFB0A}" srcOrd="0" destOrd="0" presId="urn:microsoft.com/office/officeart/2008/layout/VerticalCurvedList"/>
    <dgm:cxn modelId="{E9526733-2C09-47BF-9131-88BAB44B2971}" type="presParOf" srcId="{6469A415-879E-4C39-8D2A-506C86CEFB0A}" destId="{50E2BFCA-A6FC-457D-BC5F-FD05F7E3CDB8}" srcOrd="0" destOrd="0" presId="urn:microsoft.com/office/officeart/2008/layout/VerticalCurvedList"/>
    <dgm:cxn modelId="{0CCB28F8-5592-4883-9F2E-7A63F91E29F6}" type="presParOf" srcId="{6469A415-879E-4C39-8D2A-506C86CEFB0A}" destId="{7231E04C-0461-4F43-85A4-620D5CA31B63}" srcOrd="1" destOrd="0" presId="urn:microsoft.com/office/officeart/2008/layout/VerticalCurvedList"/>
    <dgm:cxn modelId="{795E67F0-0051-4D7A-B8CA-6BCD5251517D}" type="presParOf" srcId="{6469A415-879E-4C39-8D2A-506C86CEFB0A}" destId="{938D91BD-9591-4180-826E-5852E2BE38CC}" srcOrd="2" destOrd="0" presId="urn:microsoft.com/office/officeart/2008/layout/VerticalCurvedList"/>
    <dgm:cxn modelId="{7C1B8EB5-7941-4A3F-80C6-0CC0897AA686}" type="presParOf" srcId="{6469A415-879E-4C39-8D2A-506C86CEFB0A}" destId="{8F3E8EE8-E517-4B31-BA41-6E55167DFD2E}" srcOrd="3" destOrd="0" presId="urn:microsoft.com/office/officeart/2008/layout/VerticalCurvedList"/>
    <dgm:cxn modelId="{795C0FBE-5D7A-4BE8-9CFA-7A021AA48A70}" type="presParOf" srcId="{980A7D26-8ED8-48E3-A995-AEA0AF36D942}" destId="{79AFFA1E-821B-4B0E-A494-6D8EEE682FE0}" srcOrd="1" destOrd="0" presId="urn:microsoft.com/office/officeart/2008/layout/VerticalCurvedList"/>
    <dgm:cxn modelId="{6424E159-4D4B-422D-9E95-0B956600E9FB}" type="presParOf" srcId="{980A7D26-8ED8-48E3-A995-AEA0AF36D942}" destId="{A04C9E3E-E13D-42B8-B27D-C23C4F796FD9}" srcOrd="2" destOrd="0" presId="urn:microsoft.com/office/officeart/2008/layout/VerticalCurvedList"/>
    <dgm:cxn modelId="{D3994B71-BB49-41A1-8264-5AC7F6663657}" type="presParOf" srcId="{A04C9E3E-E13D-42B8-B27D-C23C4F796FD9}" destId="{1E88B4E5-D43E-4BDB-AF91-E0FFB937B472}" srcOrd="0" destOrd="0" presId="urn:microsoft.com/office/officeart/2008/layout/VerticalCurvedList"/>
    <dgm:cxn modelId="{7FAA089B-45BC-443A-B27D-2715F97AC0AE}" type="presParOf" srcId="{980A7D26-8ED8-48E3-A995-AEA0AF36D942}" destId="{EC4EB081-3675-43E3-9237-A7FC68B26600}" srcOrd="3" destOrd="0" presId="urn:microsoft.com/office/officeart/2008/layout/VerticalCurvedList"/>
    <dgm:cxn modelId="{0B2FE1FF-A15B-41AC-9C53-B89304B8C90F}" type="presParOf" srcId="{980A7D26-8ED8-48E3-A995-AEA0AF36D942}" destId="{DA97870A-148A-43CC-ABD8-5568EBB9910C}" srcOrd="4" destOrd="0" presId="urn:microsoft.com/office/officeart/2008/layout/VerticalCurvedList"/>
    <dgm:cxn modelId="{2F5A0A62-CDC2-4D96-995D-8685A51DDACA}" type="presParOf" srcId="{DA97870A-148A-43CC-ABD8-5568EBB9910C}" destId="{D2024DD9-A41B-4B67-8626-BB8D3691EDB0}" srcOrd="0" destOrd="0" presId="urn:microsoft.com/office/officeart/2008/layout/VerticalCurvedList"/>
    <dgm:cxn modelId="{00F6B4E8-7CBA-471B-A703-D645A82853AA}" type="presParOf" srcId="{980A7D26-8ED8-48E3-A995-AEA0AF36D942}" destId="{6D579AF5-E90F-4EF1-A5ED-F0127F8E09CD}" srcOrd="5" destOrd="0" presId="urn:microsoft.com/office/officeart/2008/layout/VerticalCurvedList"/>
    <dgm:cxn modelId="{0A24212C-ECC7-4673-B5F4-765F3E2734CE}" type="presParOf" srcId="{980A7D26-8ED8-48E3-A995-AEA0AF36D942}" destId="{3EC8DB7C-5B8D-47CA-8753-1AB0323F683F}" srcOrd="6" destOrd="0" presId="urn:microsoft.com/office/officeart/2008/layout/VerticalCurvedList"/>
    <dgm:cxn modelId="{A9752018-D12A-481B-B7BD-5963C152C758}" type="presParOf" srcId="{3EC8DB7C-5B8D-47CA-8753-1AB0323F683F}" destId="{6E9F7523-9EAB-42DA-AC59-6C209528C6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7CD5CC-9E7A-4CD7-9D45-54881A04F1DA}"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es-EC"/>
        </a:p>
      </dgm:t>
    </dgm:pt>
    <dgm:pt modelId="{9B41AF94-5979-4856-B665-685145E664A0}">
      <dgm:prSet phldrT="[Texto]" custT="1"/>
      <dgm:spPr/>
      <dgm:t>
        <a:bodyPr/>
        <a:lstStyle/>
        <a:p>
          <a:pPr algn="just"/>
          <a:r>
            <a:rPr lang="es-EC" sz="1500" smtClean="0">
              <a:latin typeface="Times New Roman" pitchFamily="18" charset="0"/>
              <a:cs typeface="Times New Roman" pitchFamily="18" charset="0"/>
            </a:rPr>
            <a:t>Al Comité de Crédito de la Institución, y a todo el personal involucrado en la concesión de créditos una revisión exhaustiva de las carpetas de crédito, que la información proporcionada por el socio y garante en la solicitud de crédito sea verificada y comprobada su existencia y autenticidad, ya que estos datos serán el pilar fundamental para el cálculo del Scoring de Crédito </a:t>
          </a:r>
          <a:endParaRPr lang="es-EC" sz="1500" dirty="0">
            <a:latin typeface="Times New Roman" pitchFamily="18" charset="0"/>
            <a:cs typeface="Times New Roman" pitchFamily="18" charset="0"/>
          </a:endParaRPr>
        </a:p>
      </dgm:t>
    </dgm:pt>
    <dgm:pt modelId="{4F2D9949-6A68-4E82-B3E6-B483D11464DE}" type="parTrans" cxnId="{004FDB05-83C8-4AEF-8E8B-6DA111FD095B}">
      <dgm:prSet/>
      <dgm:spPr/>
      <dgm:t>
        <a:bodyPr/>
        <a:lstStyle/>
        <a:p>
          <a:endParaRPr lang="es-EC" sz="1500">
            <a:solidFill>
              <a:schemeClr val="tx1"/>
            </a:solidFill>
            <a:latin typeface="Times New Roman" pitchFamily="18" charset="0"/>
            <a:cs typeface="Times New Roman" pitchFamily="18" charset="0"/>
          </a:endParaRPr>
        </a:p>
      </dgm:t>
    </dgm:pt>
    <dgm:pt modelId="{99D65936-80C4-4203-9E96-F6407049E851}" type="sibTrans" cxnId="{004FDB05-83C8-4AEF-8E8B-6DA111FD095B}">
      <dgm:prSet/>
      <dgm:spPr/>
      <dgm:t>
        <a:bodyPr/>
        <a:lstStyle/>
        <a:p>
          <a:endParaRPr lang="es-EC" sz="1500">
            <a:solidFill>
              <a:schemeClr val="tx1"/>
            </a:solidFill>
            <a:latin typeface="Times New Roman" pitchFamily="18" charset="0"/>
            <a:cs typeface="Times New Roman" pitchFamily="18" charset="0"/>
          </a:endParaRPr>
        </a:p>
      </dgm:t>
    </dgm:pt>
    <dgm:pt modelId="{3986606C-1C5C-4FD3-A883-DB3CB3EE78B3}">
      <dgm:prSet phldrT="[Texto]" custT="1"/>
      <dgm:spPr/>
      <dgm:t>
        <a:bodyPr/>
        <a:lstStyle/>
        <a:p>
          <a:pPr algn="just"/>
          <a:r>
            <a:rPr lang="es-EC" sz="1500" smtClean="0">
              <a:latin typeface="Times New Roman" pitchFamily="18" charset="0"/>
              <a:cs typeface="Times New Roman" pitchFamily="18" charset="0"/>
            </a:rPr>
            <a:t>Mejorar la tecnología crediticia aplicada en la cooperativa sobre todo en el aspecto de evaluación económica para asegurar una eficiente asignación de los recursos financieros, quedando claro que en el proceso del crédito inicia con el otorgamiento y termina con la devolución del capital y sus intereses respectivos.</a:t>
          </a:r>
          <a:endParaRPr lang="es-EC" sz="1500" dirty="0">
            <a:latin typeface="Times New Roman" pitchFamily="18" charset="0"/>
            <a:cs typeface="Times New Roman" pitchFamily="18" charset="0"/>
          </a:endParaRPr>
        </a:p>
      </dgm:t>
    </dgm:pt>
    <dgm:pt modelId="{F2F85E2C-C077-434F-94AB-BFC0EC609376}" type="parTrans" cxnId="{4305FC51-A108-463F-81FE-C498D5B71F52}">
      <dgm:prSet/>
      <dgm:spPr/>
      <dgm:t>
        <a:bodyPr/>
        <a:lstStyle/>
        <a:p>
          <a:endParaRPr lang="es-EC" sz="1500">
            <a:solidFill>
              <a:schemeClr val="tx1"/>
            </a:solidFill>
            <a:latin typeface="Times New Roman" pitchFamily="18" charset="0"/>
            <a:cs typeface="Times New Roman" pitchFamily="18" charset="0"/>
          </a:endParaRPr>
        </a:p>
      </dgm:t>
    </dgm:pt>
    <dgm:pt modelId="{613197F1-7103-46BC-A950-43D2C0B5AEAD}" type="sibTrans" cxnId="{4305FC51-A108-463F-81FE-C498D5B71F52}">
      <dgm:prSet/>
      <dgm:spPr/>
      <dgm:t>
        <a:bodyPr/>
        <a:lstStyle/>
        <a:p>
          <a:endParaRPr lang="es-EC" sz="1500">
            <a:solidFill>
              <a:schemeClr val="tx1"/>
            </a:solidFill>
            <a:latin typeface="Times New Roman" pitchFamily="18" charset="0"/>
            <a:cs typeface="Times New Roman" pitchFamily="18" charset="0"/>
          </a:endParaRPr>
        </a:p>
      </dgm:t>
    </dgm:pt>
    <dgm:pt modelId="{7D7E11D0-FF86-42CB-9BCF-D6350C767152}">
      <dgm:prSet phldrT="[Texto]" custT="1"/>
      <dgm:spPr/>
      <dgm:t>
        <a:bodyPr/>
        <a:lstStyle/>
        <a:p>
          <a:endParaRPr lang="es-EC" sz="1500" dirty="0" smtClean="0">
            <a:latin typeface="Times New Roman" pitchFamily="18" charset="0"/>
            <a:cs typeface="Times New Roman" pitchFamily="18" charset="0"/>
          </a:endParaRPr>
        </a:p>
        <a:p>
          <a:r>
            <a:rPr lang="es-EC" sz="1500" dirty="0" smtClean="0">
              <a:latin typeface="Times New Roman" pitchFamily="18" charset="0"/>
              <a:cs typeface="Times New Roman" pitchFamily="18" charset="0"/>
            </a:rPr>
            <a:t>Cumplir los requerimientos mínimos de calificación (buen análisis crediticio, expedientes completos, etc.), ya esto es muy importante y </a:t>
          </a:r>
          <a:r>
            <a:rPr lang="es-ES" sz="1500" dirty="0" smtClean="0"/>
            <a:t>permitirá obtener un porcentaje real de la situación del socio. </a:t>
          </a:r>
          <a:endParaRPr lang="es-EC" sz="1500" dirty="0" smtClean="0">
            <a:latin typeface="Times New Roman" pitchFamily="18" charset="0"/>
            <a:cs typeface="Times New Roman" pitchFamily="18" charset="0"/>
          </a:endParaRPr>
        </a:p>
        <a:p>
          <a:pPr algn="just"/>
          <a:endParaRPr lang="es-EC" sz="1500" dirty="0">
            <a:latin typeface="Times New Roman" pitchFamily="18" charset="0"/>
            <a:cs typeface="Times New Roman" pitchFamily="18" charset="0"/>
          </a:endParaRPr>
        </a:p>
      </dgm:t>
    </dgm:pt>
    <dgm:pt modelId="{9B22A0A9-9EF3-4D89-AE59-0DF5334A6947}" type="sibTrans" cxnId="{66A21A35-98B0-4CC1-93BD-F31A32036C64}">
      <dgm:prSet/>
      <dgm:spPr/>
      <dgm:t>
        <a:bodyPr/>
        <a:lstStyle/>
        <a:p>
          <a:endParaRPr lang="es-EC" sz="1500">
            <a:solidFill>
              <a:schemeClr val="tx1"/>
            </a:solidFill>
            <a:latin typeface="Times New Roman" pitchFamily="18" charset="0"/>
            <a:cs typeface="Times New Roman" pitchFamily="18" charset="0"/>
          </a:endParaRPr>
        </a:p>
      </dgm:t>
    </dgm:pt>
    <dgm:pt modelId="{AEB08BB9-21FF-4E13-80BE-CA082C7FF6F8}" type="parTrans" cxnId="{66A21A35-98B0-4CC1-93BD-F31A32036C64}">
      <dgm:prSet/>
      <dgm:spPr/>
      <dgm:t>
        <a:bodyPr/>
        <a:lstStyle/>
        <a:p>
          <a:endParaRPr lang="es-EC" sz="1500">
            <a:solidFill>
              <a:schemeClr val="tx1"/>
            </a:solidFill>
            <a:latin typeface="Times New Roman" pitchFamily="18" charset="0"/>
            <a:cs typeface="Times New Roman" pitchFamily="18" charset="0"/>
          </a:endParaRPr>
        </a:p>
      </dgm:t>
    </dgm:pt>
    <dgm:pt modelId="{6E6240C8-4793-4AF4-98E8-8455B2D341A8}" type="pres">
      <dgm:prSet presAssocID="{347CD5CC-9E7A-4CD7-9D45-54881A04F1DA}" presName="Name0" presStyleCnt="0">
        <dgm:presLayoutVars>
          <dgm:chMax val="7"/>
          <dgm:chPref val="7"/>
          <dgm:dir/>
        </dgm:presLayoutVars>
      </dgm:prSet>
      <dgm:spPr/>
      <dgm:t>
        <a:bodyPr/>
        <a:lstStyle/>
        <a:p>
          <a:endParaRPr lang="es-EC"/>
        </a:p>
      </dgm:t>
    </dgm:pt>
    <dgm:pt modelId="{980A7D26-8ED8-48E3-A995-AEA0AF36D942}" type="pres">
      <dgm:prSet presAssocID="{347CD5CC-9E7A-4CD7-9D45-54881A04F1DA}" presName="Name1" presStyleCnt="0"/>
      <dgm:spPr/>
      <dgm:t>
        <a:bodyPr/>
        <a:lstStyle/>
        <a:p>
          <a:endParaRPr lang="es-ES"/>
        </a:p>
      </dgm:t>
    </dgm:pt>
    <dgm:pt modelId="{6469A415-879E-4C39-8D2A-506C86CEFB0A}" type="pres">
      <dgm:prSet presAssocID="{347CD5CC-9E7A-4CD7-9D45-54881A04F1DA}" presName="cycle" presStyleCnt="0"/>
      <dgm:spPr/>
      <dgm:t>
        <a:bodyPr/>
        <a:lstStyle/>
        <a:p>
          <a:endParaRPr lang="es-ES"/>
        </a:p>
      </dgm:t>
    </dgm:pt>
    <dgm:pt modelId="{50E2BFCA-A6FC-457D-BC5F-FD05F7E3CDB8}" type="pres">
      <dgm:prSet presAssocID="{347CD5CC-9E7A-4CD7-9D45-54881A04F1DA}" presName="srcNode" presStyleLbl="node1" presStyleIdx="0" presStyleCnt="3"/>
      <dgm:spPr/>
      <dgm:t>
        <a:bodyPr/>
        <a:lstStyle/>
        <a:p>
          <a:endParaRPr lang="es-ES"/>
        </a:p>
      </dgm:t>
    </dgm:pt>
    <dgm:pt modelId="{7231E04C-0461-4F43-85A4-620D5CA31B63}" type="pres">
      <dgm:prSet presAssocID="{347CD5CC-9E7A-4CD7-9D45-54881A04F1DA}" presName="conn" presStyleLbl="parChTrans1D2" presStyleIdx="0" presStyleCnt="1"/>
      <dgm:spPr/>
      <dgm:t>
        <a:bodyPr/>
        <a:lstStyle/>
        <a:p>
          <a:endParaRPr lang="es-EC"/>
        </a:p>
      </dgm:t>
    </dgm:pt>
    <dgm:pt modelId="{938D91BD-9591-4180-826E-5852E2BE38CC}" type="pres">
      <dgm:prSet presAssocID="{347CD5CC-9E7A-4CD7-9D45-54881A04F1DA}" presName="extraNode" presStyleLbl="node1" presStyleIdx="0" presStyleCnt="3"/>
      <dgm:spPr/>
      <dgm:t>
        <a:bodyPr/>
        <a:lstStyle/>
        <a:p>
          <a:endParaRPr lang="es-ES"/>
        </a:p>
      </dgm:t>
    </dgm:pt>
    <dgm:pt modelId="{8F3E8EE8-E517-4B31-BA41-6E55167DFD2E}" type="pres">
      <dgm:prSet presAssocID="{347CD5CC-9E7A-4CD7-9D45-54881A04F1DA}" presName="dstNode" presStyleLbl="node1" presStyleIdx="0" presStyleCnt="3"/>
      <dgm:spPr/>
      <dgm:t>
        <a:bodyPr/>
        <a:lstStyle/>
        <a:p>
          <a:endParaRPr lang="es-ES"/>
        </a:p>
      </dgm:t>
    </dgm:pt>
    <dgm:pt modelId="{79AFFA1E-821B-4B0E-A494-6D8EEE682FE0}" type="pres">
      <dgm:prSet presAssocID="{9B41AF94-5979-4856-B665-685145E664A0}" presName="text_1" presStyleLbl="node1" presStyleIdx="0" presStyleCnt="3" custScaleY="126117">
        <dgm:presLayoutVars>
          <dgm:bulletEnabled val="1"/>
        </dgm:presLayoutVars>
      </dgm:prSet>
      <dgm:spPr/>
      <dgm:t>
        <a:bodyPr/>
        <a:lstStyle/>
        <a:p>
          <a:endParaRPr lang="es-EC"/>
        </a:p>
      </dgm:t>
    </dgm:pt>
    <dgm:pt modelId="{A04C9E3E-E13D-42B8-B27D-C23C4F796FD9}" type="pres">
      <dgm:prSet presAssocID="{9B41AF94-5979-4856-B665-685145E664A0}" presName="accent_1" presStyleCnt="0"/>
      <dgm:spPr/>
      <dgm:t>
        <a:bodyPr/>
        <a:lstStyle/>
        <a:p>
          <a:endParaRPr lang="es-ES"/>
        </a:p>
      </dgm:t>
    </dgm:pt>
    <dgm:pt modelId="{1E88B4E5-D43E-4BDB-AF91-E0FFB937B472}" type="pres">
      <dgm:prSet presAssocID="{9B41AF94-5979-4856-B665-685145E664A0}"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S"/>
        </a:p>
      </dgm:t>
    </dgm:pt>
    <dgm:pt modelId="{EC4EB081-3675-43E3-9237-A7FC68B26600}" type="pres">
      <dgm:prSet presAssocID="{7D7E11D0-FF86-42CB-9BCF-D6350C767152}" presName="text_2" presStyleLbl="node1" presStyleIdx="1" presStyleCnt="3" custLinFactNeighborY="-9737">
        <dgm:presLayoutVars>
          <dgm:bulletEnabled val="1"/>
        </dgm:presLayoutVars>
      </dgm:prSet>
      <dgm:spPr/>
      <dgm:t>
        <a:bodyPr/>
        <a:lstStyle/>
        <a:p>
          <a:endParaRPr lang="es-EC"/>
        </a:p>
      </dgm:t>
    </dgm:pt>
    <dgm:pt modelId="{DA97870A-148A-43CC-ABD8-5568EBB9910C}" type="pres">
      <dgm:prSet presAssocID="{7D7E11D0-FF86-42CB-9BCF-D6350C767152}" presName="accent_2" presStyleCnt="0"/>
      <dgm:spPr/>
      <dgm:t>
        <a:bodyPr/>
        <a:lstStyle/>
        <a:p>
          <a:endParaRPr lang="es-ES"/>
        </a:p>
      </dgm:t>
    </dgm:pt>
    <dgm:pt modelId="{D2024DD9-A41B-4B67-8626-BB8D3691EDB0}" type="pres">
      <dgm:prSet presAssocID="{7D7E11D0-FF86-42CB-9BCF-D6350C767152}" presName="accentRepeatNode" presStyleLbl="solidFgAcc1" presStyleIdx="1" presStyleCnt="3" custLinFactNeighborY="-8662"/>
      <dgm:spPr>
        <a:blipFill rotWithShape="0">
          <a:blip xmlns:r="http://schemas.openxmlformats.org/officeDocument/2006/relationships" r:embed="rId2"/>
          <a:stretch>
            <a:fillRect/>
          </a:stretch>
        </a:blipFill>
      </dgm:spPr>
      <dgm:t>
        <a:bodyPr/>
        <a:lstStyle/>
        <a:p>
          <a:endParaRPr lang="es-ES"/>
        </a:p>
      </dgm:t>
    </dgm:pt>
    <dgm:pt modelId="{6D579AF5-E90F-4EF1-A5ED-F0127F8E09CD}" type="pres">
      <dgm:prSet presAssocID="{3986606C-1C5C-4FD3-A883-DB3CB3EE78B3}" presName="text_3" presStyleLbl="node1" presStyleIdx="2" presStyleCnt="3" custScaleY="117718" custLinFactNeighborY="-14976">
        <dgm:presLayoutVars>
          <dgm:bulletEnabled val="1"/>
        </dgm:presLayoutVars>
      </dgm:prSet>
      <dgm:spPr/>
      <dgm:t>
        <a:bodyPr/>
        <a:lstStyle/>
        <a:p>
          <a:endParaRPr lang="es-EC"/>
        </a:p>
      </dgm:t>
    </dgm:pt>
    <dgm:pt modelId="{3EC8DB7C-5B8D-47CA-8753-1AB0323F683F}" type="pres">
      <dgm:prSet presAssocID="{3986606C-1C5C-4FD3-A883-DB3CB3EE78B3}" presName="accent_3" presStyleCnt="0"/>
      <dgm:spPr/>
      <dgm:t>
        <a:bodyPr/>
        <a:lstStyle/>
        <a:p>
          <a:endParaRPr lang="es-ES"/>
        </a:p>
      </dgm:t>
    </dgm:pt>
    <dgm:pt modelId="{6E9F7523-9EAB-42DA-AC59-6C209528C62E}" type="pres">
      <dgm:prSet presAssocID="{3986606C-1C5C-4FD3-A883-DB3CB3EE78B3}" presName="accentRepeatNode" presStyleLbl="solidFgAcc1" presStyleIdx="2" presStyleCnt="3" custLinFactNeighborY="-11219"/>
      <dgm:spPr>
        <a:blipFill rotWithShape="0">
          <a:blip xmlns:r="http://schemas.openxmlformats.org/officeDocument/2006/relationships" r:embed="rId3"/>
          <a:stretch>
            <a:fillRect/>
          </a:stretch>
        </a:blipFill>
      </dgm:spPr>
      <dgm:t>
        <a:bodyPr/>
        <a:lstStyle/>
        <a:p>
          <a:endParaRPr lang="es-ES"/>
        </a:p>
      </dgm:t>
    </dgm:pt>
  </dgm:ptLst>
  <dgm:cxnLst>
    <dgm:cxn modelId="{E9A047FC-148E-4823-A22C-CE5026FF952B}" type="presOf" srcId="{99D65936-80C4-4203-9E96-F6407049E851}" destId="{7231E04C-0461-4F43-85A4-620D5CA31B63}" srcOrd="0" destOrd="0" presId="urn:microsoft.com/office/officeart/2008/layout/VerticalCurvedList"/>
    <dgm:cxn modelId="{66A21A35-98B0-4CC1-93BD-F31A32036C64}" srcId="{347CD5CC-9E7A-4CD7-9D45-54881A04F1DA}" destId="{7D7E11D0-FF86-42CB-9BCF-D6350C767152}" srcOrd="1" destOrd="0" parTransId="{AEB08BB9-21FF-4E13-80BE-CA082C7FF6F8}" sibTransId="{9B22A0A9-9EF3-4D89-AE59-0DF5334A6947}"/>
    <dgm:cxn modelId="{4305FC51-A108-463F-81FE-C498D5B71F52}" srcId="{347CD5CC-9E7A-4CD7-9D45-54881A04F1DA}" destId="{3986606C-1C5C-4FD3-A883-DB3CB3EE78B3}" srcOrd="2" destOrd="0" parTransId="{F2F85E2C-C077-434F-94AB-BFC0EC609376}" sibTransId="{613197F1-7103-46BC-A950-43D2C0B5AEAD}"/>
    <dgm:cxn modelId="{004FDB05-83C8-4AEF-8E8B-6DA111FD095B}" srcId="{347CD5CC-9E7A-4CD7-9D45-54881A04F1DA}" destId="{9B41AF94-5979-4856-B665-685145E664A0}" srcOrd="0" destOrd="0" parTransId="{4F2D9949-6A68-4E82-B3E6-B483D11464DE}" sibTransId="{99D65936-80C4-4203-9E96-F6407049E851}"/>
    <dgm:cxn modelId="{BCC6B665-6C47-4ACF-BD04-A55A45F0E830}" type="presOf" srcId="{347CD5CC-9E7A-4CD7-9D45-54881A04F1DA}" destId="{6E6240C8-4793-4AF4-98E8-8455B2D341A8}" srcOrd="0" destOrd="0" presId="urn:microsoft.com/office/officeart/2008/layout/VerticalCurvedList"/>
    <dgm:cxn modelId="{792D52F6-8828-48C8-A431-87AECF9C25F5}" type="presOf" srcId="{9B41AF94-5979-4856-B665-685145E664A0}" destId="{79AFFA1E-821B-4B0E-A494-6D8EEE682FE0}" srcOrd="0" destOrd="0" presId="urn:microsoft.com/office/officeart/2008/layout/VerticalCurvedList"/>
    <dgm:cxn modelId="{A72910A4-E2A9-4DE9-B2D2-43D9624191B7}" type="presOf" srcId="{3986606C-1C5C-4FD3-A883-DB3CB3EE78B3}" destId="{6D579AF5-E90F-4EF1-A5ED-F0127F8E09CD}" srcOrd="0" destOrd="0" presId="urn:microsoft.com/office/officeart/2008/layout/VerticalCurvedList"/>
    <dgm:cxn modelId="{7814F726-E981-45F8-B017-0A5A337D7324}" type="presOf" srcId="{7D7E11D0-FF86-42CB-9BCF-D6350C767152}" destId="{EC4EB081-3675-43E3-9237-A7FC68B26600}" srcOrd="0" destOrd="0" presId="urn:microsoft.com/office/officeart/2008/layout/VerticalCurvedList"/>
    <dgm:cxn modelId="{E1068770-448E-4275-A7DE-5A5028751147}" type="presParOf" srcId="{6E6240C8-4793-4AF4-98E8-8455B2D341A8}" destId="{980A7D26-8ED8-48E3-A995-AEA0AF36D942}" srcOrd="0" destOrd="0" presId="urn:microsoft.com/office/officeart/2008/layout/VerticalCurvedList"/>
    <dgm:cxn modelId="{5C064EAF-4144-4B17-BA0F-05C3D69AEE5B}" type="presParOf" srcId="{980A7D26-8ED8-48E3-A995-AEA0AF36D942}" destId="{6469A415-879E-4C39-8D2A-506C86CEFB0A}" srcOrd="0" destOrd="0" presId="urn:microsoft.com/office/officeart/2008/layout/VerticalCurvedList"/>
    <dgm:cxn modelId="{7105065E-4E8C-487A-961C-16B0289C0C53}" type="presParOf" srcId="{6469A415-879E-4C39-8D2A-506C86CEFB0A}" destId="{50E2BFCA-A6FC-457D-BC5F-FD05F7E3CDB8}" srcOrd="0" destOrd="0" presId="urn:microsoft.com/office/officeart/2008/layout/VerticalCurvedList"/>
    <dgm:cxn modelId="{09C55F3B-D275-4654-8CC3-2D01413EB30F}" type="presParOf" srcId="{6469A415-879E-4C39-8D2A-506C86CEFB0A}" destId="{7231E04C-0461-4F43-85A4-620D5CA31B63}" srcOrd="1" destOrd="0" presId="urn:microsoft.com/office/officeart/2008/layout/VerticalCurvedList"/>
    <dgm:cxn modelId="{4E604CE2-3D4A-47D2-90CB-C01E5BB52AC8}" type="presParOf" srcId="{6469A415-879E-4C39-8D2A-506C86CEFB0A}" destId="{938D91BD-9591-4180-826E-5852E2BE38CC}" srcOrd="2" destOrd="0" presId="urn:microsoft.com/office/officeart/2008/layout/VerticalCurvedList"/>
    <dgm:cxn modelId="{218793A6-849B-497A-9F9C-C1B8D9BD417A}" type="presParOf" srcId="{6469A415-879E-4C39-8D2A-506C86CEFB0A}" destId="{8F3E8EE8-E517-4B31-BA41-6E55167DFD2E}" srcOrd="3" destOrd="0" presId="urn:microsoft.com/office/officeart/2008/layout/VerticalCurvedList"/>
    <dgm:cxn modelId="{B6F24701-47E2-4662-9D26-D049EA3FE76C}" type="presParOf" srcId="{980A7D26-8ED8-48E3-A995-AEA0AF36D942}" destId="{79AFFA1E-821B-4B0E-A494-6D8EEE682FE0}" srcOrd="1" destOrd="0" presId="urn:microsoft.com/office/officeart/2008/layout/VerticalCurvedList"/>
    <dgm:cxn modelId="{964B39ED-50A4-4753-8B36-31A8263FB020}" type="presParOf" srcId="{980A7D26-8ED8-48E3-A995-AEA0AF36D942}" destId="{A04C9E3E-E13D-42B8-B27D-C23C4F796FD9}" srcOrd="2" destOrd="0" presId="urn:microsoft.com/office/officeart/2008/layout/VerticalCurvedList"/>
    <dgm:cxn modelId="{DB7D1F18-4F6A-41DD-A65E-FB5B01836AB6}" type="presParOf" srcId="{A04C9E3E-E13D-42B8-B27D-C23C4F796FD9}" destId="{1E88B4E5-D43E-4BDB-AF91-E0FFB937B472}" srcOrd="0" destOrd="0" presId="urn:microsoft.com/office/officeart/2008/layout/VerticalCurvedList"/>
    <dgm:cxn modelId="{1FEFA6C7-EB02-404F-8EB6-445A89472F4F}" type="presParOf" srcId="{980A7D26-8ED8-48E3-A995-AEA0AF36D942}" destId="{EC4EB081-3675-43E3-9237-A7FC68B26600}" srcOrd="3" destOrd="0" presId="urn:microsoft.com/office/officeart/2008/layout/VerticalCurvedList"/>
    <dgm:cxn modelId="{0AC88588-CB0B-4C27-92B7-FD177B8A7CEC}" type="presParOf" srcId="{980A7D26-8ED8-48E3-A995-AEA0AF36D942}" destId="{DA97870A-148A-43CC-ABD8-5568EBB9910C}" srcOrd="4" destOrd="0" presId="urn:microsoft.com/office/officeart/2008/layout/VerticalCurvedList"/>
    <dgm:cxn modelId="{F0B4B2CB-140B-452F-956A-E2D1ED89541C}" type="presParOf" srcId="{DA97870A-148A-43CC-ABD8-5568EBB9910C}" destId="{D2024DD9-A41B-4B67-8626-BB8D3691EDB0}" srcOrd="0" destOrd="0" presId="urn:microsoft.com/office/officeart/2008/layout/VerticalCurvedList"/>
    <dgm:cxn modelId="{00192AAE-3DF7-46BC-A22B-940CAFA97742}" type="presParOf" srcId="{980A7D26-8ED8-48E3-A995-AEA0AF36D942}" destId="{6D579AF5-E90F-4EF1-A5ED-F0127F8E09CD}" srcOrd="5" destOrd="0" presId="urn:microsoft.com/office/officeart/2008/layout/VerticalCurvedList"/>
    <dgm:cxn modelId="{63BA8DDF-8E8E-4BE2-8A45-9C37C15BC9D7}" type="presParOf" srcId="{980A7D26-8ED8-48E3-A995-AEA0AF36D942}" destId="{3EC8DB7C-5B8D-47CA-8753-1AB0323F683F}" srcOrd="6" destOrd="0" presId="urn:microsoft.com/office/officeart/2008/layout/VerticalCurvedList"/>
    <dgm:cxn modelId="{38BAA605-A5E3-49AB-B002-7DF9061B789B}" type="presParOf" srcId="{3EC8DB7C-5B8D-47CA-8753-1AB0323F683F}" destId="{6E9F7523-9EAB-42DA-AC59-6C209528C6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E424C-828E-4B26-AAE1-7730A818FF8E}">
      <dsp:nvSpPr>
        <dsp:cNvPr id="0" name=""/>
        <dsp:cNvSpPr/>
      </dsp:nvSpPr>
      <dsp:spPr>
        <a:xfrm>
          <a:off x="2938" y="954061"/>
          <a:ext cx="1383300" cy="1383300"/>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CF3D045-1A6B-4141-AD3C-88A4A0364F7D}">
      <dsp:nvSpPr>
        <dsp:cNvPr id="0" name=""/>
        <dsp:cNvSpPr/>
      </dsp:nvSpPr>
      <dsp:spPr>
        <a:xfrm>
          <a:off x="90786" y="1784041"/>
          <a:ext cx="1657982" cy="13833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b="1" kern="1200" dirty="0" smtClean="0">
              <a:effectLst/>
              <a:latin typeface="Baskerville Old Face" pitchFamily="18" charset="0"/>
            </a:rPr>
            <a:t>Constituida en 1998</a:t>
          </a:r>
          <a:endParaRPr lang="es-AR" sz="2000" b="1" kern="1200" dirty="0">
            <a:effectLst/>
            <a:latin typeface="Baskerville Old Face" pitchFamily="18" charset="0"/>
          </a:endParaRPr>
        </a:p>
      </dsp:txBody>
      <dsp:txXfrm>
        <a:off x="131301" y="1824556"/>
        <a:ext cx="1576952" cy="1302270"/>
      </dsp:txXfrm>
    </dsp:sp>
    <dsp:sp modelId="{D34386F4-5F86-4078-A31B-5B4979336462}">
      <dsp:nvSpPr>
        <dsp:cNvPr id="0" name=""/>
        <dsp:cNvSpPr/>
      </dsp:nvSpPr>
      <dsp:spPr>
        <a:xfrm>
          <a:off x="1700762" y="1479517"/>
          <a:ext cx="314523" cy="332387"/>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AR" sz="1400" b="1" kern="1200" dirty="0">
            <a:solidFill>
              <a:schemeClr val="tx1"/>
            </a:solidFill>
            <a:effectLst/>
            <a:latin typeface="Baskerville Old Face" pitchFamily="18" charset="0"/>
          </a:endParaRPr>
        </a:p>
      </dsp:txBody>
      <dsp:txXfrm>
        <a:off x="1700762" y="1545994"/>
        <a:ext cx="220166" cy="199433"/>
      </dsp:txXfrm>
    </dsp:sp>
    <dsp:sp modelId="{F91A4646-8C08-4A74-B455-9D535073AA73}">
      <dsp:nvSpPr>
        <dsp:cNvPr id="0" name=""/>
        <dsp:cNvSpPr/>
      </dsp:nvSpPr>
      <dsp:spPr>
        <a:xfrm>
          <a:off x="2284877" y="954061"/>
          <a:ext cx="1383300" cy="1383300"/>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51BB8BE-37D4-4BCF-A07F-94920EC15CF3}">
      <dsp:nvSpPr>
        <dsp:cNvPr id="0" name=""/>
        <dsp:cNvSpPr/>
      </dsp:nvSpPr>
      <dsp:spPr>
        <a:xfrm>
          <a:off x="2400246" y="1784041"/>
          <a:ext cx="1602940" cy="1383300"/>
        </a:xfrm>
        <a:prstGeom prst="roundRect">
          <a:avLst>
            <a:gd name="adj" fmla="val 10000"/>
          </a:avLst>
        </a:prstGeom>
        <a:gradFill rotWithShape="0">
          <a:gsLst>
            <a:gs pos="0">
              <a:schemeClr val="accent2">
                <a:hueOff val="-4800000"/>
                <a:satOff val="-16668"/>
                <a:lumOff val="20000"/>
                <a:alphaOff val="0"/>
                <a:tint val="50000"/>
                <a:satMod val="300000"/>
              </a:schemeClr>
            </a:gs>
            <a:gs pos="35000">
              <a:schemeClr val="accent2">
                <a:hueOff val="-4800000"/>
                <a:satOff val="-16668"/>
                <a:lumOff val="20000"/>
                <a:alphaOff val="0"/>
                <a:tint val="37000"/>
                <a:satMod val="300000"/>
              </a:schemeClr>
            </a:gs>
            <a:gs pos="100000">
              <a:schemeClr val="accent2">
                <a:hueOff val="-4800000"/>
                <a:satOff val="-16668"/>
                <a:lumOff val="2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b="1" kern="1200" dirty="0" smtClean="0">
              <a:latin typeface="Baskerville Old Face" pitchFamily="18" charset="0"/>
            </a:rPr>
            <a:t>Control M. de Inclusión del Económica y Social  y de la SEPS</a:t>
          </a:r>
          <a:endParaRPr lang="es-AR" sz="1800" b="1" kern="1200" dirty="0">
            <a:effectLst/>
            <a:latin typeface="Baskerville Old Face" pitchFamily="18" charset="0"/>
          </a:endParaRPr>
        </a:p>
      </dsp:txBody>
      <dsp:txXfrm>
        <a:off x="2440761" y="1824556"/>
        <a:ext cx="1521910" cy="1302270"/>
      </dsp:txXfrm>
    </dsp:sp>
    <dsp:sp modelId="{40ADB6C9-4ED9-4CF9-9518-D73D0D46D19F}">
      <dsp:nvSpPr>
        <dsp:cNvPr id="0" name=""/>
        <dsp:cNvSpPr/>
      </dsp:nvSpPr>
      <dsp:spPr>
        <a:xfrm>
          <a:off x="3973069" y="1479517"/>
          <a:ext cx="304891" cy="332387"/>
        </a:xfrm>
        <a:prstGeom prst="rightArrow">
          <a:avLst>
            <a:gd name="adj1" fmla="val 60000"/>
            <a:gd name="adj2" fmla="val 50000"/>
          </a:avLst>
        </a:prstGeom>
        <a:gradFill rotWithShape="0">
          <a:gsLst>
            <a:gs pos="0">
              <a:schemeClr val="accent2">
                <a:hueOff val="-7200000"/>
                <a:satOff val="-25001"/>
                <a:lumOff val="30001"/>
                <a:alphaOff val="0"/>
                <a:tint val="50000"/>
                <a:satMod val="300000"/>
              </a:schemeClr>
            </a:gs>
            <a:gs pos="35000">
              <a:schemeClr val="accent2">
                <a:hueOff val="-7200000"/>
                <a:satOff val="-25001"/>
                <a:lumOff val="30001"/>
                <a:alphaOff val="0"/>
                <a:tint val="37000"/>
                <a:satMod val="300000"/>
              </a:schemeClr>
            </a:gs>
            <a:gs pos="100000">
              <a:schemeClr val="accent2">
                <a:hueOff val="-7200000"/>
                <a:satOff val="-25001"/>
                <a:lumOff val="3000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AR" sz="1400" b="1" kern="1200" dirty="0">
            <a:solidFill>
              <a:schemeClr val="tx1"/>
            </a:solidFill>
            <a:effectLst/>
            <a:latin typeface="Baskerville Old Face" pitchFamily="18" charset="0"/>
          </a:endParaRPr>
        </a:p>
      </dsp:txBody>
      <dsp:txXfrm>
        <a:off x="3973069" y="1545994"/>
        <a:ext cx="213424" cy="199433"/>
      </dsp:txXfrm>
    </dsp:sp>
    <dsp:sp modelId="{200332C5-E797-47E1-8C07-2155A72E0E74}">
      <dsp:nvSpPr>
        <dsp:cNvPr id="0" name=""/>
        <dsp:cNvSpPr/>
      </dsp:nvSpPr>
      <dsp:spPr>
        <a:xfrm>
          <a:off x="4539295" y="954061"/>
          <a:ext cx="1383300" cy="1383300"/>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F68C784-FA8F-4794-9EC4-32AFF52A1A70}">
      <dsp:nvSpPr>
        <dsp:cNvPr id="0" name=""/>
        <dsp:cNvSpPr/>
      </dsp:nvSpPr>
      <dsp:spPr>
        <a:xfrm>
          <a:off x="4664789" y="1784041"/>
          <a:ext cx="1582689" cy="1383300"/>
        </a:xfrm>
        <a:prstGeom prst="roundRect">
          <a:avLst>
            <a:gd name="adj" fmla="val 10000"/>
          </a:avLst>
        </a:prstGeom>
        <a:gradFill rotWithShape="0">
          <a:gsLst>
            <a:gs pos="0">
              <a:schemeClr val="accent2">
                <a:hueOff val="-9600000"/>
                <a:satOff val="-33335"/>
                <a:lumOff val="40001"/>
                <a:alphaOff val="0"/>
                <a:tint val="50000"/>
                <a:satMod val="300000"/>
              </a:schemeClr>
            </a:gs>
            <a:gs pos="35000">
              <a:schemeClr val="accent2">
                <a:hueOff val="-9600000"/>
                <a:satOff val="-33335"/>
                <a:lumOff val="40001"/>
                <a:alphaOff val="0"/>
                <a:tint val="37000"/>
                <a:satMod val="300000"/>
              </a:schemeClr>
            </a:gs>
            <a:gs pos="100000">
              <a:schemeClr val="accent2">
                <a:hueOff val="-9600000"/>
                <a:satOff val="-33335"/>
                <a:lumOff val="4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AR" sz="1800" b="1" kern="1200" dirty="0" smtClean="0">
              <a:effectLst/>
              <a:latin typeface="Baskerville Old Face" pitchFamily="18" charset="0"/>
            </a:rPr>
            <a:t>Su zona de influencia  esta en Cotopaxi</a:t>
          </a:r>
          <a:endParaRPr lang="es-AR" sz="1800" b="1" kern="1200" dirty="0">
            <a:effectLst/>
            <a:latin typeface="Baskerville Old Face" pitchFamily="18" charset="0"/>
          </a:endParaRPr>
        </a:p>
      </dsp:txBody>
      <dsp:txXfrm>
        <a:off x="4705304" y="1824556"/>
        <a:ext cx="1501659" cy="1302270"/>
      </dsp:txXfrm>
    </dsp:sp>
    <dsp:sp modelId="{BD1E39AE-9E04-4094-9493-3583FB96634B}">
      <dsp:nvSpPr>
        <dsp:cNvPr id="0" name=""/>
        <dsp:cNvSpPr/>
      </dsp:nvSpPr>
      <dsp:spPr>
        <a:xfrm>
          <a:off x="6223943" y="1479517"/>
          <a:ext cx="301347" cy="332387"/>
        </a:xfrm>
        <a:prstGeom prst="rightArrow">
          <a:avLst>
            <a:gd name="adj1" fmla="val 60000"/>
            <a:gd name="adj2" fmla="val 50000"/>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AR" sz="1400" b="1" kern="1200" dirty="0">
            <a:solidFill>
              <a:schemeClr val="tx1"/>
            </a:solidFill>
            <a:effectLst/>
            <a:latin typeface="Baskerville Old Face" pitchFamily="18" charset="0"/>
          </a:endParaRPr>
        </a:p>
      </dsp:txBody>
      <dsp:txXfrm>
        <a:off x="6223943" y="1545994"/>
        <a:ext cx="210943" cy="199433"/>
      </dsp:txXfrm>
    </dsp:sp>
    <dsp:sp modelId="{54ECF299-E9DC-4021-A76C-29ACF6F08AFA}">
      <dsp:nvSpPr>
        <dsp:cNvPr id="0" name=""/>
        <dsp:cNvSpPr/>
      </dsp:nvSpPr>
      <dsp:spPr>
        <a:xfrm>
          <a:off x="6783588" y="954061"/>
          <a:ext cx="1383300" cy="1383300"/>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07FB5C7-7E1E-4F30-AF0E-CDA41626A781}">
      <dsp:nvSpPr>
        <dsp:cNvPr id="0" name=""/>
        <dsp:cNvSpPr/>
      </dsp:nvSpPr>
      <dsp:spPr>
        <a:xfrm>
          <a:off x="6902670" y="1784041"/>
          <a:ext cx="1595512" cy="1383300"/>
        </a:xfrm>
        <a:prstGeom prst="roundRect">
          <a:avLst>
            <a:gd name="adj" fmla="val 10000"/>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AR" sz="2000" b="1" kern="1200" dirty="0" smtClean="0">
              <a:effectLst/>
              <a:latin typeface="Baskerville Old Face" pitchFamily="18" charset="0"/>
            </a:rPr>
            <a:t>Ofrece 3 tipos de créditos </a:t>
          </a:r>
          <a:endParaRPr lang="es-AR" sz="2000" b="1" kern="1200" dirty="0">
            <a:effectLst/>
            <a:latin typeface="Baskerville Old Face" pitchFamily="18" charset="0"/>
          </a:endParaRPr>
        </a:p>
      </dsp:txBody>
      <dsp:txXfrm>
        <a:off x="6943185" y="1824556"/>
        <a:ext cx="1514482" cy="1302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58FD2-C50D-4055-BB16-B10A6D108643}">
      <dsp:nvSpPr>
        <dsp:cNvPr id="0" name=""/>
        <dsp:cNvSpPr/>
      </dsp:nvSpPr>
      <dsp:spPr>
        <a:xfrm>
          <a:off x="2133600" y="0"/>
          <a:ext cx="1828800" cy="1016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smtClean="0">
              <a:solidFill>
                <a:schemeClr val="tx1"/>
              </a:solidFill>
              <a:latin typeface="Century" pitchFamily="18" charset="0"/>
            </a:rPr>
            <a:t>No controlada por la SBS</a:t>
          </a:r>
          <a:endParaRPr lang="es-ES" sz="1900" kern="1200" dirty="0">
            <a:solidFill>
              <a:schemeClr val="tx1"/>
            </a:solidFill>
            <a:latin typeface="Century" pitchFamily="18" charset="0"/>
          </a:endParaRPr>
        </a:p>
      </dsp:txBody>
      <dsp:txXfrm>
        <a:off x="2163358" y="29758"/>
        <a:ext cx="1769284" cy="956484"/>
      </dsp:txXfrm>
    </dsp:sp>
    <dsp:sp modelId="{CA7402A0-2FFF-4E94-95D2-E951BF1502D5}">
      <dsp:nvSpPr>
        <dsp:cNvPr id="0" name=""/>
        <dsp:cNvSpPr/>
      </dsp:nvSpPr>
      <dsp:spPr>
        <a:xfrm rot="5400000">
          <a:off x="2857500" y="1041399"/>
          <a:ext cx="380999" cy="45720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latin typeface="Century" pitchFamily="18" charset="0"/>
          </a:endParaRPr>
        </a:p>
      </dsp:txBody>
      <dsp:txXfrm rot="-5400000">
        <a:off x="2910840" y="1079499"/>
        <a:ext cx="274320" cy="266699"/>
      </dsp:txXfrm>
    </dsp:sp>
    <dsp:sp modelId="{C5B2C12F-6D82-4ACF-A012-22CED9D76950}">
      <dsp:nvSpPr>
        <dsp:cNvPr id="0" name=""/>
        <dsp:cNvSpPr/>
      </dsp:nvSpPr>
      <dsp:spPr>
        <a:xfrm>
          <a:off x="2133600" y="1523999"/>
          <a:ext cx="1828800" cy="1016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latin typeface="Century" pitchFamily="18" charset="0"/>
            </a:rPr>
            <a:t>Ausencia de Scoring de Crédito</a:t>
          </a:r>
          <a:endParaRPr lang="es-ES" sz="1900" kern="1200" dirty="0">
            <a:solidFill>
              <a:schemeClr val="tx1"/>
            </a:solidFill>
            <a:latin typeface="Century" pitchFamily="18" charset="0"/>
          </a:endParaRPr>
        </a:p>
      </dsp:txBody>
      <dsp:txXfrm>
        <a:off x="2163358" y="1553757"/>
        <a:ext cx="1769284" cy="956484"/>
      </dsp:txXfrm>
    </dsp:sp>
    <dsp:sp modelId="{4A32C857-DFD0-4CD9-96DB-FB3ADC32D341}">
      <dsp:nvSpPr>
        <dsp:cNvPr id="0" name=""/>
        <dsp:cNvSpPr/>
      </dsp:nvSpPr>
      <dsp:spPr>
        <a:xfrm rot="5400000">
          <a:off x="2857500" y="2565399"/>
          <a:ext cx="381000" cy="45720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latin typeface="Century" pitchFamily="18" charset="0"/>
          </a:endParaRPr>
        </a:p>
      </dsp:txBody>
      <dsp:txXfrm rot="-5400000">
        <a:off x="2910840" y="2603499"/>
        <a:ext cx="274320" cy="266700"/>
      </dsp:txXfrm>
    </dsp:sp>
    <dsp:sp modelId="{4B48E22A-1B67-4EFE-A9F5-F76D3D743B65}">
      <dsp:nvSpPr>
        <dsp:cNvPr id="0" name=""/>
        <dsp:cNvSpPr/>
      </dsp:nvSpPr>
      <dsp:spPr>
        <a:xfrm>
          <a:off x="2133600" y="3047999"/>
          <a:ext cx="1828800" cy="1016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smtClean="0">
              <a:solidFill>
                <a:schemeClr val="tx1"/>
              </a:solidFill>
              <a:latin typeface="Century" pitchFamily="18" charset="0"/>
            </a:rPr>
            <a:t>No cuenta con un Plan estratégico</a:t>
          </a:r>
          <a:endParaRPr lang="es-ES" sz="1900" kern="1200" dirty="0">
            <a:solidFill>
              <a:schemeClr val="tx1"/>
            </a:solidFill>
            <a:latin typeface="Century" pitchFamily="18" charset="0"/>
          </a:endParaRPr>
        </a:p>
      </dsp:txBody>
      <dsp:txXfrm>
        <a:off x="2163358" y="3077757"/>
        <a:ext cx="1769284" cy="956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24834-4523-4D1F-8D26-59FE04E53F0E}">
      <dsp:nvSpPr>
        <dsp:cNvPr id="0" name=""/>
        <dsp:cNvSpPr/>
      </dsp:nvSpPr>
      <dsp:spPr>
        <a:xfrm rot="21300000">
          <a:off x="18706" y="1685100"/>
          <a:ext cx="6058586" cy="693799"/>
        </a:xfrm>
        <a:prstGeom prst="mathMinus">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AB552895-EB92-4C6F-A945-025C4A301B6C}">
      <dsp:nvSpPr>
        <dsp:cNvPr id="0" name=""/>
        <dsp:cNvSpPr/>
      </dsp:nvSpPr>
      <dsp:spPr>
        <a:xfrm>
          <a:off x="731520" y="203200"/>
          <a:ext cx="1828800" cy="1625600"/>
        </a:xfrm>
        <a:prstGeom prst="downArrow">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219524-934F-4788-BA82-CE6F3BD663DB}">
      <dsp:nvSpPr>
        <dsp:cNvPr id="0" name=""/>
        <dsp:cNvSpPr/>
      </dsp:nvSpPr>
      <dsp:spPr>
        <a:xfrm>
          <a:off x="3230880" y="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S" sz="3100" b="1" kern="1200" dirty="0" smtClean="0">
              <a:effectLst>
                <a:outerShdw blurRad="38100" dist="38100" dir="2700000" algn="tl">
                  <a:srgbClr val="000000">
                    <a:alpha val="43137"/>
                  </a:srgbClr>
                </a:outerShdw>
              </a:effectLst>
              <a:latin typeface="Century" pitchFamily="18" charset="0"/>
            </a:rPr>
            <a:t>Análisis Interno</a:t>
          </a:r>
          <a:endParaRPr lang="es-ES" sz="3100" b="1" kern="1200" dirty="0">
            <a:effectLst>
              <a:outerShdw blurRad="38100" dist="38100" dir="2700000" algn="tl">
                <a:srgbClr val="000000">
                  <a:alpha val="43137"/>
                </a:srgbClr>
              </a:outerShdw>
            </a:effectLst>
            <a:latin typeface="Century" pitchFamily="18" charset="0"/>
          </a:endParaRPr>
        </a:p>
      </dsp:txBody>
      <dsp:txXfrm>
        <a:off x="3230880" y="0"/>
        <a:ext cx="1950720" cy="1706880"/>
      </dsp:txXfrm>
    </dsp:sp>
    <dsp:sp modelId="{4FF9F9A7-444D-4D06-B094-F032F659EDEF}">
      <dsp:nvSpPr>
        <dsp:cNvPr id="0" name=""/>
        <dsp:cNvSpPr/>
      </dsp:nvSpPr>
      <dsp:spPr>
        <a:xfrm>
          <a:off x="3535680" y="2235200"/>
          <a:ext cx="1828800" cy="1625600"/>
        </a:xfrm>
        <a:prstGeom prst="upArrow">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BF809FA-FAC2-4471-B55D-226460301F16}">
      <dsp:nvSpPr>
        <dsp:cNvPr id="0" name=""/>
        <dsp:cNvSpPr/>
      </dsp:nvSpPr>
      <dsp:spPr>
        <a:xfrm>
          <a:off x="914400" y="2357120"/>
          <a:ext cx="1950720"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S" sz="3100" b="1" kern="1200" dirty="0" smtClean="0">
              <a:effectLst>
                <a:outerShdw blurRad="38100" dist="38100" dir="2700000" algn="tl">
                  <a:srgbClr val="000000">
                    <a:alpha val="43137"/>
                  </a:srgbClr>
                </a:outerShdw>
              </a:effectLst>
              <a:latin typeface="Century" pitchFamily="18" charset="0"/>
            </a:rPr>
            <a:t>Análisis Externo</a:t>
          </a:r>
          <a:endParaRPr lang="es-ES" sz="3100" b="1" kern="1200" dirty="0">
            <a:effectLst>
              <a:outerShdw blurRad="38100" dist="38100" dir="2700000" algn="tl">
                <a:srgbClr val="000000">
                  <a:alpha val="43137"/>
                </a:srgbClr>
              </a:outerShdw>
            </a:effectLst>
            <a:latin typeface="Century" pitchFamily="18" charset="0"/>
          </a:endParaRPr>
        </a:p>
      </dsp:txBody>
      <dsp:txXfrm>
        <a:off x="914400" y="2357120"/>
        <a:ext cx="1950720" cy="170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CF69F-7341-458F-921D-4A387B58359A}">
      <dsp:nvSpPr>
        <dsp:cNvPr id="0" name=""/>
        <dsp:cNvSpPr/>
      </dsp:nvSpPr>
      <dsp:spPr>
        <a:xfrm>
          <a:off x="162903" y="33444"/>
          <a:ext cx="2963614" cy="135439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t>Se comenzaron a aplicar a partir de 1.960 </a:t>
          </a:r>
          <a:endParaRPr lang="es-AR" sz="1800" kern="1200" dirty="0"/>
        </a:p>
      </dsp:txBody>
      <dsp:txXfrm>
        <a:off x="202572" y="73113"/>
        <a:ext cx="2884276" cy="1275057"/>
      </dsp:txXfrm>
    </dsp:sp>
    <dsp:sp modelId="{56101D40-9736-46DC-9BC9-0B181A05ADB5}">
      <dsp:nvSpPr>
        <dsp:cNvPr id="0" name=""/>
        <dsp:cNvSpPr/>
      </dsp:nvSpPr>
      <dsp:spPr>
        <a:xfrm>
          <a:off x="3387315" y="343154"/>
          <a:ext cx="628286" cy="734976"/>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00075">
            <a:lnSpc>
              <a:spcPct val="90000"/>
            </a:lnSpc>
            <a:spcBef>
              <a:spcPct val="0"/>
            </a:spcBef>
            <a:spcAft>
              <a:spcPct val="35000"/>
            </a:spcAft>
          </a:pPr>
          <a:endParaRPr lang="es-AR" sz="1350" b="1" kern="1200" dirty="0">
            <a:solidFill>
              <a:schemeClr val="tx1"/>
            </a:solidFill>
            <a:effectLst/>
            <a:latin typeface="Book Antiqua" pitchFamily="18" charset="0"/>
          </a:endParaRPr>
        </a:p>
      </dsp:txBody>
      <dsp:txXfrm>
        <a:off x="3387315" y="490149"/>
        <a:ext cx="439800" cy="440986"/>
      </dsp:txXfrm>
    </dsp:sp>
    <dsp:sp modelId="{6F0D604B-A265-407B-BC76-A93D3287AC72}">
      <dsp:nvSpPr>
        <dsp:cNvPr id="0" name=""/>
        <dsp:cNvSpPr/>
      </dsp:nvSpPr>
      <dsp:spPr>
        <a:xfrm>
          <a:off x="4311962" y="43900"/>
          <a:ext cx="2963614" cy="1333484"/>
        </a:xfrm>
        <a:prstGeom prst="roundRect">
          <a:avLst>
            <a:gd name="adj" fmla="val 10000"/>
          </a:avLst>
        </a:prstGeom>
        <a:gradFill rotWithShape="0">
          <a:gsLst>
            <a:gs pos="0">
              <a:schemeClr val="accent5">
                <a:hueOff val="1085675"/>
                <a:satOff val="3732"/>
                <a:lumOff val="-17909"/>
                <a:alphaOff val="0"/>
                <a:tint val="50000"/>
                <a:satMod val="300000"/>
              </a:schemeClr>
            </a:gs>
            <a:gs pos="35000">
              <a:schemeClr val="accent5">
                <a:hueOff val="1085675"/>
                <a:satOff val="3732"/>
                <a:lumOff val="-17909"/>
                <a:alphaOff val="0"/>
                <a:tint val="37000"/>
                <a:satMod val="300000"/>
              </a:schemeClr>
            </a:gs>
            <a:gs pos="100000">
              <a:schemeClr val="accent5">
                <a:hueOff val="1085675"/>
                <a:satOff val="3732"/>
                <a:lumOff val="-179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t>para determinar si los individuos que solicitaban créditos </a:t>
          </a:r>
          <a:endParaRPr lang="es-AR" sz="1800" kern="1200" dirty="0"/>
        </a:p>
      </dsp:txBody>
      <dsp:txXfrm>
        <a:off x="4351018" y="82956"/>
        <a:ext cx="2885502" cy="1255372"/>
      </dsp:txXfrm>
    </dsp:sp>
    <dsp:sp modelId="{42325534-24BE-4157-BDF7-F5475D4BFDEB}">
      <dsp:nvSpPr>
        <dsp:cNvPr id="0" name=""/>
        <dsp:cNvSpPr/>
      </dsp:nvSpPr>
      <dsp:spPr>
        <a:xfrm rot="5400000">
          <a:off x="5476231" y="1591051"/>
          <a:ext cx="635076" cy="734976"/>
        </a:xfrm>
        <a:prstGeom prst="rightArrow">
          <a:avLst>
            <a:gd name="adj1" fmla="val 60000"/>
            <a:gd name="adj2" fmla="val 50000"/>
          </a:avLst>
        </a:prstGeom>
        <a:gradFill rotWithShape="0">
          <a:gsLst>
            <a:gs pos="0">
              <a:schemeClr val="accent5">
                <a:hueOff val="1628512"/>
                <a:satOff val="5598"/>
                <a:lumOff val="-26863"/>
                <a:alphaOff val="0"/>
                <a:tint val="50000"/>
                <a:satMod val="300000"/>
              </a:schemeClr>
            </a:gs>
            <a:gs pos="35000">
              <a:schemeClr val="accent5">
                <a:hueOff val="1628512"/>
                <a:satOff val="5598"/>
                <a:lumOff val="-26863"/>
                <a:alphaOff val="0"/>
                <a:tint val="37000"/>
                <a:satMod val="300000"/>
              </a:schemeClr>
            </a:gs>
            <a:gs pos="100000">
              <a:schemeClr val="accent5">
                <a:hueOff val="1628512"/>
                <a:satOff val="5598"/>
                <a:lumOff val="-268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00075">
            <a:lnSpc>
              <a:spcPct val="90000"/>
            </a:lnSpc>
            <a:spcBef>
              <a:spcPct val="0"/>
            </a:spcBef>
            <a:spcAft>
              <a:spcPct val="35000"/>
            </a:spcAft>
          </a:pPr>
          <a:endParaRPr lang="es-AR" sz="1350" b="1" kern="1200" dirty="0">
            <a:solidFill>
              <a:schemeClr val="tx1"/>
            </a:solidFill>
            <a:effectLst/>
            <a:latin typeface="Book Antiqua" pitchFamily="18" charset="0"/>
          </a:endParaRPr>
        </a:p>
      </dsp:txBody>
      <dsp:txXfrm rot="-5400000">
        <a:off x="5573276" y="1641002"/>
        <a:ext cx="440986" cy="444553"/>
      </dsp:txXfrm>
    </dsp:sp>
    <dsp:sp modelId="{E9E07231-4042-4C39-AD24-D3C30588ECA8}">
      <dsp:nvSpPr>
        <dsp:cNvPr id="0" name=""/>
        <dsp:cNvSpPr/>
      </dsp:nvSpPr>
      <dsp:spPr>
        <a:xfrm>
          <a:off x="4311962" y="2575641"/>
          <a:ext cx="2963614" cy="1314226"/>
        </a:xfrm>
        <a:prstGeom prst="roundRect">
          <a:avLst>
            <a:gd name="adj" fmla="val 10000"/>
          </a:avLst>
        </a:prstGeom>
        <a:gradFill rotWithShape="0">
          <a:gsLst>
            <a:gs pos="0">
              <a:schemeClr val="accent5">
                <a:hueOff val="2171350"/>
                <a:satOff val="7464"/>
                <a:lumOff val="-35817"/>
                <a:alphaOff val="0"/>
                <a:tint val="50000"/>
                <a:satMod val="300000"/>
              </a:schemeClr>
            </a:gs>
            <a:gs pos="35000">
              <a:schemeClr val="accent5">
                <a:hueOff val="2171350"/>
                <a:satOff val="7464"/>
                <a:lumOff val="-35817"/>
                <a:alphaOff val="0"/>
                <a:tint val="37000"/>
                <a:satMod val="300000"/>
              </a:schemeClr>
            </a:gs>
            <a:gs pos="100000">
              <a:schemeClr val="accent5">
                <a:hueOff val="2171350"/>
                <a:satOff val="7464"/>
                <a:lumOff val="-358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t>se comenzaron a usar debido al gran volumen de solicitudes de crédito</a:t>
          </a:r>
          <a:endParaRPr lang="es-AR" sz="1800" kern="1200" dirty="0"/>
        </a:p>
      </dsp:txBody>
      <dsp:txXfrm>
        <a:off x="4350454" y="2614133"/>
        <a:ext cx="2886630" cy="1237242"/>
      </dsp:txXfrm>
    </dsp:sp>
    <dsp:sp modelId="{BCEE5056-06D0-454C-B9C2-124DDC531171}">
      <dsp:nvSpPr>
        <dsp:cNvPr id="0" name=""/>
        <dsp:cNvSpPr/>
      </dsp:nvSpPr>
      <dsp:spPr>
        <a:xfrm rot="10772830">
          <a:off x="3421384" y="2881530"/>
          <a:ext cx="629354" cy="734976"/>
        </a:xfrm>
        <a:prstGeom prst="rightArrow">
          <a:avLst>
            <a:gd name="adj1" fmla="val 60000"/>
            <a:gd name="adj2" fmla="val 50000"/>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00075">
            <a:lnSpc>
              <a:spcPct val="90000"/>
            </a:lnSpc>
            <a:spcBef>
              <a:spcPct val="0"/>
            </a:spcBef>
            <a:spcAft>
              <a:spcPct val="35000"/>
            </a:spcAft>
          </a:pPr>
          <a:endParaRPr lang="es-AR" sz="1350" b="1" kern="1200" dirty="0">
            <a:solidFill>
              <a:schemeClr val="tx1"/>
            </a:solidFill>
            <a:effectLst/>
            <a:latin typeface="Book Antiqua" pitchFamily="18" charset="0"/>
          </a:endParaRPr>
        </a:p>
      </dsp:txBody>
      <dsp:txXfrm rot="10800000">
        <a:off x="3610187" y="3027779"/>
        <a:ext cx="440548" cy="440986"/>
      </dsp:txXfrm>
    </dsp:sp>
    <dsp:sp modelId="{D6E0A52C-2D49-46E2-8562-89C783A52832}">
      <dsp:nvSpPr>
        <dsp:cNvPr id="0" name=""/>
        <dsp:cNvSpPr/>
      </dsp:nvSpPr>
      <dsp:spPr>
        <a:xfrm>
          <a:off x="0" y="2606730"/>
          <a:ext cx="3124538" cy="1318938"/>
        </a:xfrm>
        <a:prstGeom prst="roundRect">
          <a:avLst>
            <a:gd name="adj" fmla="val 10000"/>
          </a:avLst>
        </a:prstGeom>
        <a:gradFill rotWithShape="0">
          <a:gsLst>
            <a:gs pos="0">
              <a:schemeClr val="accent5">
                <a:hueOff val="3257024"/>
                <a:satOff val="11196"/>
                <a:lumOff val="-53726"/>
                <a:alphaOff val="0"/>
                <a:tint val="50000"/>
                <a:satMod val="300000"/>
              </a:schemeClr>
            </a:gs>
            <a:gs pos="35000">
              <a:schemeClr val="accent5">
                <a:hueOff val="3257024"/>
                <a:satOff val="11196"/>
                <a:lumOff val="-53726"/>
                <a:alphaOff val="0"/>
                <a:tint val="37000"/>
                <a:satMod val="300000"/>
              </a:schemeClr>
            </a:gs>
            <a:gs pos="100000">
              <a:schemeClr val="accent5">
                <a:hueOff val="3257024"/>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smtClean="0"/>
            <a:t>técnicas tradicionales, basado en las 5 C’s</a:t>
          </a:r>
          <a:endParaRPr lang="es-AR" sz="1800" kern="1200" dirty="0"/>
        </a:p>
      </dsp:txBody>
      <dsp:txXfrm>
        <a:off x="38630" y="2645360"/>
        <a:ext cx="3047278" cy="1241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FD833-CCD7-4AED-BB5E-2519D20861CF}">
      <dsp:nvSpPr>
        <dsp:cNvPr id="0" name=""/>
        <dsp:cNvSpPr/>
      </dsp:nvSpPr>
      <dsp:spPr>
        <a:xfrm>
          <a:off x="668684" y="2380"/>
          <a:ext cx="1273012" cy="1273012"/>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dirty="0" smtClean="0">
              <a:latin typeface="Times New Roman" pitchFamily="18" charset="0"/>
              <a:cs typeface="Times New Roman" pitchFamily="18" charset="0"/>
            </a:rPr>
            <a:t>uso exclusivo </a:t>
          </a:r>
          <a:endParaRPr lang="es-ES" sz="1700" b="1" kern="1200" dirty="0">
            <a:latin typeface="Times New Roman" pitchFamily="18" charset="0"/>
            <a:cs typeface="Times New Roman" pitchFamily="18" charset="0"/>
          </a:endParaRPr>
        </a:p>
      </dsp:txBody>
      <dsp:txXfrm>
        <a:off x="855112" y="188808"/>
        <a:ext cx="900156" cy="900156"/>
      </dsp:txXfrm>
    </dsp:sp>
    <dsp:sp modelId="{2BFEAE4D-15F3-439E-8077-51E7A661F460}">
      <dsp:nvSpPr>
        <dsp:cNvPr id="0" name=""/>
        <dsp:cNvSpPr/>
      </dsp:nvSpPr>
      <dsp:spPr>
        <a:xfrm rot="10800000">
          <a:off x="1082413" y="1403032"/>
          <a:ext cx="445554" cy="270595"/>
        </a:xfrm>
        <a:prstGeom prst="triangl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DC4A231-897B-4C38-97B1-70388C96FDEB}">
      <dsp:nvSpPr>
        <dsp:cNvPr id="0" name=""/>
        <dsp:cNvSpPr/>
      </dsp:nvSpPr>
      <dsp:spPr>
        <a:xfrm>
          <a:off x="714379" y="1785950"/>
          <a:ext cx="1181623" cy="1143006"/>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Times New Roman" pitchFamily="18" charset="0"/>
              <a:cs typeface="Times New Roman" pitchFamily="18" charset="0"/>
            </a:rPr>
            <a:t>uso a nivel del sistema  financiero </a:t>
          </a:r>
          <a:endParaRPr lang="es-ES" sz="1400" b="1" kern="1200" dirty="0">
            <a:latin typeface="Times New Roman" pitchFamily="18" charset="0"/>
            <a:cs typeface="Times New Roman" pitchFamily="18" charset="0"/>
          </a:endParaRPr>
        </a:p>
      </dsp:txBody>
      <dsp:txXfrm>
        <a:off x="887424" y="1953339"/>
        <a:ext cx="835533" cy="808228"/>
      </dsp:txXfrm>
    </dsp:sp>
    <dsp:sp modelId="{4508E705-305D-44DF-82EB-8BF4401DA374}">
      <dsp:nvSpPr>
        <dsp:cNvPr id="0" name=""/>
        <dsp:cNvSpPr/>
      </dsp:nvSpPr>
      <dsp:spPr>
        <a:xfrm rot="10800000">
          <a:off x="1082413" y="3122790"/>
          <a:ext cx="445554" cy="270595"/>
        </a:xfrm>
        <a:prstGeom prst="triangl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A588B8A-976A-4AB6-A473-3CCE08D782DB}">
      <dsp:nvSpPr>
        <dsp:cNvPr id="0" name=""/>
        <dsp:cNvSpPr/>
      </dsp:nvSpPr>
      <dsp:spPr>
        <a:xfrm>
          <a:off x="752992" y="3571902"/>
          <a:ext cx="1104398" cy="100823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Times New Roman" pitchFamily="18" charset="0"/>
              <a:cs typeface="Times New Roman" pitchFamily="18" charset="0"/>
            </a:rPr>
            <a:t>la normativa bancaria </a:t>
          </a:r>
          <a:endParaRPr lang="es-ES" sz="1400" b="1" kern="1200" dirty="0">
            <a:latin typeface="Times New Roman" pitchFamily="18" charset="0"/>
            <a:cs typeface="Times New Roman" pitchFamily="18" charset="0"/>
          </a:endParaRPr>
        </a:p>
      </dsp:txBody>
      <dsp:txXfrm>
        <a:off x="914727" y="3719555"/>
        <a:ext cx="780928" cy="712931"/>
      </dsp:txXfrm>
    </dsp:sp>
    <dsp:sp modelId="{37A5BAF8-FE96-4C89-BDA6-694EF8634F27}">
      <dsp:nvSpPr>
        <dsp:cNvPr id="0" name=""/>
        <dsp:cNvSpPr/>
      </dsp:nvSpPr>
      <dsp:spPr>
        <a:xfrm rot="5400000">
          <a:off x="2035179" y="3940723"/>
          <a:ext cx="445554" cy="270595"/>
        </a:xfrm>
        <a:prstGeom prst="triangl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AC9D662-2114-4D69-A650-82EAC7A139FB}">
      <dsp:nvSpPr>
        <dsp:cNvPr id="0" name=""/>
        <dsp:cNvSpPr/>
      </dsp:nvSpPr>
      <dsp:spPr>
        <a:xfrm>
          <a:off x="2643206" y="3571902"/>
          <a:ext cx="1143006" cy="1008237"/>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latin typeface="Times New Roman" pitchFamily="18" charset="0"/>
              <a:cs typeface="Times New Roman" pitchFamily="18" charset="0"/>
            </a:rPr>
            <a:t>incentiva el uso </a:t>
          </a:r>
        </a:p>
      </dsp:txBody>
      <dsp:txXfrm>
        <a:off x="2810595" y="3719555"/>
        <a:ext cx="808228" cy="712931"/>
      </dsp:txXfrm>
    </dsp:sp>
    <dsp:sp modelId="{D5FD5A8C-C83D-4CA1-BE60-346075686950}">
      <dsp:nvSpPr>
        <dsp:cNvPr id="0" name=""/>
        <dsp:cNvSpPr/>
      </dsp:nvSpPr>
      <dsp:spPr>
        <a:xfrm>
          <a:off x="2991932" y="3071754"/>
          <a:ext cx="445554" cy="270595"/>
        </a:xfrm>
        <a:prstGeom prst="triangl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2EE1C2E-7F6E-402F-9573-CFD7C2B55EE0}">
      <dsp:nvSpPr>
        <dsp:cNvPr id="0" name=""/>
        <dsp:cNvSpPr/>
      </dsp:nvSpPr>
      <dsp:spPr>
        <a:xfrm>
          <a:off x="2643206" y="1857389"/>
          <a:ext cx="1143006" cy="1000128"/>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latin typeface="Times New Roman" pitchFamily="18" charset="0"/>
              <a:cs typeface="Times New Roman" pitchFamily="18" charset="0"/>
            </a:rPr>
            <a:t>para disminuir </a:t>
          </a:r>
        </a:p>
      </dsp:txBody>
      <dsp:txXfrm>
        <a:off x="2810595" y="2003854"/>
        <a:ext cx="808228" cy="707198"/>
      </dsp:txXfrm>
    </dsp:sp>
    <dsp:sp modelId="{748546CC-68EC-4008-AEC9-915780F20F8B}">
      <dsp:nvSpPr>
        <dsp:cNvPr id="0" name=""/>
        <dsp:cNvSpPr/>
      </dsp:nvSpPr>
      <dsp:spPr>
        <a:xfrm>
          <a:off x="2991932" y="1388906"/>
          <a:ext cx="445554" cy="270595"/>
        </a:xfrm>
        <a:prstGeom prst="triangl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6D44B74-FE53-456D-8E3F-8A22499FA9D5}">
      <dsp:nvSpPr>
        <dsp:cNvPr id="0" name=""/>
        <dsp:cNvSpPr/>
      </dsp:nvSpPr>
      <dsp:spPr>
        <a:xfrm>
          <a:off x="2643206" y="71438"/>
          <a:ext cx="1143006" cy="1134897"/>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latin typeface="Times New Roman" pitchFamily="18" charset="0"/>
              <a:cs typeface="Times New Roman" pitchFamily="18" charset="0"/>
            </a:rPr>
            <a:t>ha motivado </a:t>
          </a:r>
          <a:endParaRPr lang="es-ES" sz="1500" b="1" kern="1200" dirty="0">
            <a:latin typeface="Times New Roman" pitchFamily="18" charset="0"/>
            <a:cs typeface="Times New Roman" pitchFamily="18" charset="0"/>
          </a:endParaRPr>
        </a:p>
      </dsp:txBody>
      <dsp:txXfrm>
        <a:off x="2810595" y="237640"/>
        <a:ext cx="808228" cy="802493"/>
      </dsp:txXfrm>
    </dsp:sp>
    <dsp:sp modelId="{DC610EBE-214E-402E-B112-FE09EC7CAD93}">
      <dsp:nvSpPr>
        <dsp:cNvPr id="0" name=""/>
        <dsp:cNvSpPr/>
      </dsp:nvSpPr>
      <dsp:spPr>
        <a:xfrm rot="5400000">
          <a:off x="3944696" y="503589"/>
          <a:ext cx="445554" cy="270595"/>
        </a:xfrm>
        <a:prstGeom prst="triangl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9DDD52E-7B50-445B-A04E-FD276A4E32E9}">
      <dsp:nvSpPr>
        <dsp:cNvPr id="0" name=""/>
        <dsp:cNvSpPr/>
      </dsp:nvSpPr>
      <dsp:spPr>
        <a:xfrm>
          <a:off x="4533417" y="63324"/>
          <a:ext cx="1181623" cy="115112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Times New Roman" pitchFamily="18" charset="0"/>
              <a:cs typeface="Times New Roman" pitchFamily="18" charset="0"/>
            </a:rPr>
            <a:t>especializado en</a:t>
          </a:r>
          <a:endParaRPr lang="es-ES" sz="1400" b="1" kern="1200" dirty="0">
            <a:latin typeface="Times New Roman" pitchFamily="18" charset="0"/>
            <a:cs typeface="Times New Roman" pitchFamily="18" charset="0"/>
          </a:endParaRPr>
        </a:p>
      </dsp:txBody>
      <dsp:txXfrm>
        <a:off x="4706462" y="231902"/>
        <a:ext cx="835533" cy="813968"/>
      </dsp:txXfrm>
    </dsp:sp>
    <dsp:sp modelId="{65CF886D-9546-49B9-9134-B2C5D8CB3E5D}">
      <dsp:nvSpPr>
        <dsp:cNvPr id="0" name=""/>
        <dsp:cNvSpPr/>
      </dsp:nvSpPr>
      <dsp:spPr>
        <a:xfrm rot="10800000">
          <a:off x="4901451" y="1408277"/>
          <a:ext cx="445554" cy="270595"/>
        </a:xfrm>
        <a:prstGeom prst="triangl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FAE67B1-1F06-4F4C-B073-862803771E02}">
      <dsp:nvSpPr>
        <dsp:cNvPr id="0" name=""/>
        <dsp:cNvSpPr/>
      </dsp:nvSpPr>
      <dsp:spPr>
        <a:xfrm>
          <a:off x="4604856" y="1857385"/>
          <a:ext cx="1038745" cy="1000137"/>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latin typeface="Times New Roman" pitchFamily="18" charset="0"/>
              <a:cs typeface="Times New Roman" pitchFamily="18" charset="0"/>
            </a:rPr>
            <a:t>El uso del Scoring </a:t>
          </a:r>
          <a:endParaRPr lang="es-ES" sz="1400" b="1" kern="1200" dirty="0">
            <a:latin typeface="Times New Roman" pitchFamily="18" charset="0"/>
            <a:cs typeface="Times New Roman" pitchFamily="18" charset="0"/>
          </a:endParaRPr>
        </a:p>
      </dsp:txBody>
      <dsp:txXfrm>
        <a:off x="4756977" y="2003852"/>
        <a:ext cx="734503" cy="707203"/>
      </dsp:txXfrm>
    </dsp:sp>
    <dsp:sp modelId="{FB1E472E-3091-4298-A7D4-1FAAE40F52E8}">
      <dsp:nvSpPr>
        <dsp:cNvPr id="0" name=""/>
        <dsp:cNvSpPr/>
      </dsp:nvSpPr>
      <dsp:spPr>
        <a:xfrm rot="10774097">
          <a:off x="4907430" y="3015636"/>
          <a:ext cx="445554" cy="270595"/>
        </a:xfrm>
        <a:prstGeom prst="triangl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8A11193-82C7-4C40-B504-16368ED54FBB}">
      <dsp:nvSpPr>
        <dsp:cNvPr id="0" name=""/>
        <dsp:cNvSpPr/>
      </dsp:nvSpPr>
      <dsp:spPr>
        <a:xfrm>
          <a:off x="4500592" y="3429025"/>
          <a:ext cx="1273012" cy="1273012"/>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latin typeface="Times New Roman" pitchFamily="18" charset="0"/>
              <a:cs typeface="Times New Roman" pitchFamily="18" charset="0"/>
            </a:rPr>
            <a:t>Actualmente se lo emplea</a:t>
          </a:r>
          <a:endParaRPr lang="es-ES" sz="1600" b="1" kern="1200" dirty="0">
            <a:latin typeface="Times New Roman" pitchFamily="18" charset="0"/>
            <a:cs typeface="Times New Roman" pitchFamily="18" charset="0"/>
          </a:endParaRPr>
        </a:p>
      </dsp:txBody>
      <dsp:txXfrm>
        <a:off x="4687020" y="3615453"/>
        <a:ext cx="900156" cy="9001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1E04C-0461-4F43-85A4-620D5CA31B63}">
      <dsp:nvSpPr>
        <dsp:cNvPr id="0" name=""/>
        <dsp:cNvSpPr/>
      </dsp:nvSpPr>
      <dsp:spPr>
        <a:xfrm>
          <a:off x="-5698147" y="-872376"/>
          <a:ext cx="6785312" cy="6785312"/>
        </a:xfrm>
        <a:prstGeom prst="blockArc">
          <a:avLst>
            <a:gd name="adj1" fmla="val 18900000"/>
            <a:gd name="adj2" fmla="val 2700000"/>
            <a:gd name="adj3" fmla="val 318"/>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AFFA1E-821B-4B0E-A494-6D8EEE682FE0}">
      <dsp:nvSpPr>
        <dsp:cNvPr id="0" name=""/>
        <dsp:cNvSpPr/>
      </dsp:nvSpPr>
      <dsp:spPr>
        <a:xfrm>
          <a:off x="699629" y="504056"/>
          <a:ext cx="6383266" cy="10081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89" tIns="38100" rIns="38100" bIns="38100" numCol="1" spcCol="1270" anchor="ctr" anchorCtr="0">
          <a:noAutofit/>
        </a:bodyPr>
        <a:lstStyle/>
        <a:p>
          <a:pPr lvl="0" algn="just" defTabSz="666750">
            <a:lnSpc>
              <a:spcPct val="90000"/>
            </a:lnSpc>
            <a:spcBef>
              <a:spcPct val="0"/>
            </a:spcBef>
            <a:spcAft>
              <a:spcPct val="35000"/>
            </a:spcAft>
          </a:pPr>
          <a:r>
            <a:rPr lang="es-ES" sz="1500" kern="1200" smtClean="0">
              <a:latin typeface="Times New Roman" pitchFamily="18" charset="0"/>
              <a:cs typeface="Times New Roman" pitchFamily="18" charset="0"/>
            </a:rPr>
            <a:t>El Scoring de Crédito provee una evaluación completa del socio, y permite conocer su solvencia económica y financiera. Lo cual se conseguirá al implementar el modelo de las 5C´s de Crédito, la institución obtendrá una visión más detallada de la capacidad de pago del socio.</a:t>
          </a:r>
          <a:endParaRPr lang="es-EC" sz="1500" kern="1200" dirty="0">
            <a:latin typeface="Times New Roman" pitchFamily="18" charset="0"/>
            <a:cs typeface="Times New Roman" pitchFamily="18" charset="0"/>
          </a:endParaRPr>
        </a:p>
      </dsp:txBody>
      <dsp:txXfrm>
        <a:off x="699629" y="504056"/>
        <a:ext cx="6383266" cy="1008112"/>
      </dsp:txXfrm>
    </dsp:sp>
    <dsp:sp modelId="{1E88B4E5-D43E-4BDB-AF91-E0FFB937B472}">
      <dsp:nvSpPr>
        <dsp:cNvPr id="0" name=""/>
        <dsp:cNvSpPr/>
      </dsp:nvSpPr>
      <dsp:spPr>
        <a:xfrm>
          <a:off x="69559" y="378042"/>
          <a:ext cx="1260140" cy="1260140"/>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C4EB081-3675-43E3-9237-A7FC68B26600}">
      <dsp:nvSpPr>
        <dsp:cNvPr id="0" name=""/>
        <dsp:cNvSpPr/>
      </dsp:nvSpPr>
      <dsp:spPr>
        <a:xfrm>
          <a:off x="1066078" y="2016224"/>
          <a:ext cx="6016817" cy="1008112"/>
        </a:xfrm>
        <a:prstGeom prst="rect">
          <a:avLst/>
        </a:prstGeom>
        <a:gradFill rotWithShape="0">
          <a:gsLst>
            <a:gs pos="0">
              <a:schemeClr val="accent2">
                <a:hueOff val="-7200000"/>
                <a:satOff val="-25001"/>
                <a:lumOff val="30001"/>
                <a:alphaOff val="0"/>
                <a:tint val="50000"/>
                <a:satMod val="300000"/>
              </a:schemeClr>
            </a:gs>
            <a:gs pos="35000">
              <a:schemeClr val="accent2">
                <a:hueOff val="-7200000"/>
                <a:satOff val="-25001"/>
                <a:lumOff val="30001"/>
                <a:alphaOff val="0"/>
                <a:tint val="37000"/>
                <a:satMod val="300000"/>
              </a:schemeClr>
            </a:gs>
            <a:gs pos="100000">
              <a:schemeClr val="accent2">
                <a:hueOff val="-7200000"/>
                <a:satOff val="-25001"/>
                <a:lumOff val="3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89" tIns="38100" rIns="38100" bIns="38100" numCol="1" spcCol="1270" anchor="ctr" anchorCtr="0">
          <a:noAutofit/>
        </a:bodyPr>
        <a:lstStyle/>
        <a:p>
          <a:pPr lvl="0" algn="just" defTabSz="666750">
            <a:lnSpc>
              <a:spcPct val="90000"/>
            </a:lnSpc>
            <a:spcBef>
              <a:spcPct val="0"/>
            </a:spcBef>
            <a:spcAft>
              <a:spcPct val="35000"/>
            </a:spcAft>
          </a:pPr>
          <a:r>
            <a:rPr lang="es-ES" sz="1500" kern="1200" smtClean="0">
              <a:latin typeface="Times New Roman" pitchFamily="18" charset="0"/>
              <a:cs typeface="Times New Roman" pitchFamily="18" charset="0"/>
            </a:rPr>
            <a:t>Mediante la implementación del Scoring de Crédito se puede conseguir buenas relaciones crediticias con los socios debido a que una valiosa evaluación del crédito solicitado no le permitirá caer en morosidad y sostener un buen historial crediticio en la Cooperativa.</a:t>
          </a:r>
          <a:endParaRPr lang="es-EC" sz="1500" kern="1200" dirty="0">
            <a:latin typeface="Times New Roman" pitchFamily="18" charset="0"/>
            <a:cs typeface="Times New Roman" pitchFamily="18" charset="0"/>
          </a:endParaRPr>
        </a:p>
      </dsp:txBody>
      <dsp:txXfrm>
        <a:off x="1066078" y="2016224"/>
        <a:ext cx="6016817" cy="1008112"/>
      </dsp:txXfrm>
    </dsp:sp>
    <dsp:sp modelId="{D2024DD9-A41B-4B67-8626-BB8D3691EDB0}">
      <dsp:nvSpPr>
        <dsp:cNvPr id="0" name=""/>
        <dsp:cNvSpPr/>
      </dsp:nvSpPr>
      <dsp:spPr>
        <a:xfrm>
          <a:off x="436008" y="1890209"/>
          <a:ext cx="1260140" cy="1260140"/>
        </a:xfrm>
        <a:prstGeom prst="ellipse">
          <a:avLst/>
        </a:prstGeom>
        <a:blipFill rotWithShape="0">
          <a:blip xmlns:r="http://schemas.openxmlformats.org/officeDocument/2006/relationships" r:embed="rId2"/>
          <a:stretch>
            <a:fillRect/>
          </a:stretch>
        </a:blipFill>
        <a:ln w="9525" cap="flat" cmpd="sng" algn="ctr">
          <a:solidFill>
            <a:schemeClr val="accent2">
              <a:hueOff val="-7200000"/>
              <a:satOff val="-25001"/>
              <a:lumOff val="30001"/>
              <a:alphaOff val="0"/>
            </a:schemeClr>
          </a:solidFill>
          <a:prstDash val="solid"/>
        </a:ln>
        <a:effectLst/>
      </dsp:spPr>
      <dsp:style>
        <a:lnRef idx="1">
          <a:scrgbClr r="0" g="0" b="0"/>
        </a:lnRef>
        <a:fillRef idx="2">
          <a:scrgbClr r="0" g="0" b="0"/>
        </a:fillRef>
        <a:effectRef idx="0">
          <a:scrgbClr r="0" g="0" b="0"/>
        </a:effectRef>
        <a:fontRef idx="minor"/>
      </dsp:style>
    </dsp:sp>
    <dsp:sp modelId="{6D579AF5-E90F-4EF1-A5ED-F0127F8E09CD}">
      <dsp:nvSpPr>
        <dsp:cNvPr id="0" name=""/>
        <dsp:cNvSpPr/>
      </dsp:nvSpPr>
      <dsp:spPr>
        <a:xfrm>
          <a:off x="699629" y="3528392"/>
          <a:ext cx="6383266" cy="1008112"/>
        </a:xfrm>
        <a:prstGeom prst="rect">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89" tIns="38100" rIns="38100" bIns="38100" numCol="1" spcCol="1270" anchor="ctr" anchorCtr="0">
          <a:noAutofit/>
        </a:bodyPr>
        <a:lstStyle/>
        <a:p>
          <a:pPr lvl="0" algn="just" defTabSz="666750">
            <a:lnSpc>
              <a:spcPct val="90000"/>
            </a:lnSpc>
            <a:spcBef>
              <a:spcPct val="0"/>
            </a:spcBef>
            <a:spcAft>
              <a:spcPct val="35000"/>
            </a:spcAft>
          </a:pPr>
          <a:r>
            <a:rPr lang="es-ES" sz="1500" kern="1200" smtClean="0">
              <a:latin typeface="Times New Roman" pitchFamily="18" charset="0"/>
              <a:cs typeface="Times New Roman" pitchFamily="18" charset="0"/>
            </a:rPr>
            <a:t>El Scoring de Crédito solamente muestra el nivel de riesgo de una operación crediticia, emite una sugerencia es decir no lo aprueba o niega, la potestad de aprobación se responsabilidad del Comité de Crédito de la Cooperativa. </a:t>
          </a:r>
          <a:endParaRPr lang="es-EC" sz="1500" kern="1200" dirty="0">
            <a:latin typeface="Times New Roman" pitchFamily="18" charset="0"/>
            <a:cs typeface="Times New Roman" pitchFamily="18" charset="0"/>
          </a:endParaRPr>
        </a:p>
      </dsp:txBody>
      <dsp:txXfrm>
        <a:off x="699629" y="3528392"/>
        <a:ext cx="6383266" cy="1008112"/>
      </dsp:txXfrm>
    </dsp:sp>
    <dsp:sp modelId="{6E9F7523-9EAB-42DA-AC59-6C209528C62E}">
      <dsp:nvSpPr>
        <dsp:cNvPr id="0" name=""/>
        <dsp:cNvSpPr/>
      </dsp:nvSpPr>
      <dsp:spPr>
        <a:xfrm>
          <a:off x="69559" y="3402378"/>
          <a:ext cx="1260140" cy="1260140"/>
        </a:xfrm>
        <a:prstGeom prst="ellipse">
          <a:avLst/>
        </a:prstGeom>
        <a:blipFill rotWithShape="0">
          <a:blip xmlns:r="http://schemas.openxmlformats.org/officeDocument/2006/relationships" r:embed="rId3"/>
          <a:stretch>
            <a:fillRect/>
          </a:stretch>
        </a:blipFill>
        <a:ln w="9525" cap="flat" cmpd="sng" algn="ctr">
          <a:solidFill>
            <a:schemeClr val="accent2">
              <a:hueOff val="-14400000"/>
              <a:satOff val="-50003"/>
              <a:lumOff val="60001"/>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1E04C-0461-4F43-85A4-620D5CA31B63}">
      <dsp:nvSpPr>
        <dsp:cNvPr id="0" name=""/>
        <dsp:cNvSpPr/>
      </dsp:nvSpPr>
      <dsp:spPr>
        <a:xfrm>
          <a:off x="-5942122" y="-909532"/>
          <a:ext cx="7075648" cy="7075648"/>
        </a:xfrm>
        <a:prstGeom prst="blockArc">
          <a:avLst>
            <a:gd name="adj1" fmla="val 18900000"/>
            <a:gd name="adj2" fmla="val 2700000"/>
            <a:gd name="adj3" fmla="val 30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AFFA1E-821B-4B0E-A494-6D8EEE682FE0}">
      <dsp:nvSpPr>
        <dsp:cNvPr id="0" name=""/>
        <dsp:cNvSpPr/>
      </dsp:nvSpPr>
      <dsp:spPr>
        <a:xfrm>
          <a:off x="729613" y="388372"/>
          <a:ext cx="6350301" cy="132588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4483" tIns="38100" rIns="38100" bIns="38100" numCol="1" spcCol="1270" anchor="ctr" anchorCtr="0">
          <a:noAutofit/>
        </a:bodyPr>
        <a:lstStyle/>
        <a:p>
          <a:pPr lvl="0" algn="just" defTabSz="666750">
            <a:lnSpc>
              <a:spcPct val="90000"/>
            </a:lnSpc>
            <a:spcBef>
              <a:spcPct val="0"/>
            </a:spcBef>
            <a:spcAft>
              <a:spcPct val="35000"/>
            </a:spcAft>
          </a:pPr>
          <a:r>
            <a:rPr lang="es-EC" sz="1500" kern="1200" smtClean="0">
              <a:latin typeface="Times New Roman" pitchFamily="18" charset="0"/>
              <a:cs typeface="Times New Roman" pitchFamily="18" charset="0"/>
            </a:rPr>
            <a:t>Al Comité de Crédito de la Institución, y a todo el personal involucrado en la concesión de créditos una revisión exhaustiva de las carpetas de crédito, que la información proporcionada por el socio y garante en la solicitud de crédito sea verificada y comprobada su existencia y autenticidad, ya que estos datos serán el pilar fundamental para el cálculo del Scoring de Crédito </a:t>
          </a:r>
          <a:endParaRPr lang="es-EC" sz="1500" kern="1200" dirty="0">
            <a:latin typeface="Times New Roman" pitchFamily="18" charset="0"/>
            <a:cs typeface="Times New Roman" pitchFamily="18" charset="0"/>
          </a:endParaRPr>
        </a:p>
      </dsp:txBody>
      <dsp:txXfrm>
        <a:off x="729613" y="388372"/>
        <a:ext cx="6350301" cy="1325889"/>
      </dsp:txXfrm>
    </dsp:sp>
    <dsp:sp modelId="{1E88B4E5-D43E-4BDB-AF91-E0FFB937B472}">
      <dsp:nvSpPr>
        <dsp:cNvPr id="0" name=""/>
        <dsp:cNvSpPr/>
      </dsp:nvSpPr>
      <dsp:spPr>
        <a:xfrm>
          <a:off x="72540" y="394243"/>
          <a:ext cx="1314145" cy="131414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C4EB081-3675-43E3-9237-A7FC68B26600}">
      <dsp:nvSpPr>
        <dsp:cNvPr id="0" name=""/>
        <dsp:cNvSpPr/>
      </dsp:nvSpPr>
      <dsp:spPr>
        <a:xfrm>
          <a:off x="1111767" y="2000266"/>
          <a:ext cx="5968147" cy="1051316"/>
        </a:xfrm>
        <a:prstGeom prst="rect">
          <a:avLst/>
        </a:prstGeom>
        <a:gradFill rotWithShape="0">
          <a:gsLst>
            <a:gs pos="0">
              <a:schemeClr val="accent2">
                <a:hueOff val="-7200000"/>
                <a:satOff val="-25001"/>
                <a:lumOff val="30001"/>
                <a:alphaOff val="0"/>
                <a:tint val="50000"/>
                <a:satMod val="300000"/>
              </a:schemeClr>
            </a:gs>
            <a:gs pos="35000">
              <a:schemeClr val="accent2">
                <a:hueOff val="-7200000"/>
                <a:satOff val="-25001"/>
                <a:lumOff val="30001"/>
                <a:alphaOff val="0"/>
                <a:tint val="37000"/>
                <a:satMod val="300000"/>
              </a:schemeClr>
            </a:gs>
            <a:gs pos="100000">
              <a:schemeClr val="accent2">
                <a:hueOff val="-7200000"/>
                <a:satOff val="-25001"/>
                <a:lumOff val="3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4483" tIns="38100" rIns="38100" bIns="38100" numCol="1" spcCol="1270" anchor="ctr" anchorCtr="0">
          <a:noAutofit/>
        </a:bodyPr>
        <a:lstStyle/>
        <a:p>
          <a:pPr lvl="0" defTabSz="666750">
            <a:lnSpc>
              <a:spcPct val="90000"/>
            </a:lnSpc>
            <a:spcBef>
              <a:spcPct val="0"/>
            </a:spcBef>
            <a:spcAft>
              <a:spcPct val="35000"/>
            </a:spcAft>
          </a:pPr>
          <a:endParaRPr lang="es-EC" sz="1500" kern="1200" dirty="0" smtClean="0">
            <a:latin typeface="Times New Roman" pitchFamily="18" charset="0"/>
            <a:cs typeface="Times New Roman" pitchFamily="18" charset="0"/>
          </a:endParaRPr>
        </a:p>
        <a:p>
          <a:pPr lvl="0" defTabSz="666750">
            <a:lnSpc>
              <a:spcPct val="90000"/>
            </a:lnSpc>
            <a:spcBef>
              <a:spcPct val="0"/>
            </a:spcBef>
            <a:spcAft>
              <a:spcPct val="35000"/>
            </a:spcAft>
          </a:pPr>
          <a:r>
            <a:rPr lang="es-EC" sz="1500" kern="1200" dirty="0" smtClean="0">
              <a:latin typeface="Times New Roman" pitchFamily="18" charset="0"/>
              <a:cs typeface="Times New Roman" pitchFamily="18" charset="0"/>
            </a:rPr>
            <a:t>Cumplir los requerimientos mínimos de calificación (buen análisis crediticio, expedientes completos, etc.), ya esto es muy importante y </a:t>
          </a:r>
          <a:r>
            <a:rPr lang="es-ES" sz="1500" kern="1200" dirty="0" smtClean="0"/>
            <a:t>permitirá obtener un porcentaje real de la situación del socio. </a:t>
          </a:r>
          <a:endParaRPr lang="es-EC" sz="1500" kern="1200" dirty="0" smtClean="0">
            <a:latin typeface="Times New Roman" pitchFamily="18" charset="0"/>
            <a:cs typeface="Times New Roman" pitchFamily="18" charset="0"/>
          </a:endParaRPr>
        </a:p>
        <a:p>
          <a:pPr lvl="0" algn="just" defTabSz="666750">
            <a:lnSpc>
              <a:spcPct val="90000"/>
            </a:lnSpc>
            <a:spcBef>
              <a:spcPct val="0"/>
            </a:spcBef>
            <a:spcAft>
              <a:spcPct val="35000"/>
            </a:spcAft>
          </a:pPr>
          <a:endParaRPr lang="es-EC" sz="1500" kern="1200" dirty="0">
            <a:latin typeface="Times New Roman" pitchFamily="18" charset="0"/>
            <a:cs typeface="Times New Roman" pitchFamily="18" charset="0"/>
          </a:endParaRPr>
        </a:p>
      </dsp:txBody>
      <dsp:txXfrm>
        <a:off x="1111767" y="2000266"/>
        <a:ext cx="5968147" cy="1051316"/>
      </dsp:txXfrm>
    </dsp:sp>
    <dsp:sp modelId="{D2024DD9-A41B-4B67-8626-BB8D3691EDB0}">
      <dsp:nvSpPr>
        <dsp:cNvPr id="0" name=""/>
        <dsp:cNvSpPr/>
      </dsp:nvSpPr>
      <dsp:spPr>
        <a:xfrm>
          <a:off x="454694" y="1857387"/>
          <a:ext cx="1314145" cy="1314145"/>
        </a:xfrm>
        <a:prstGeom prst="ellipse">
          <a:avLst/>
        </a:prstGeom>
        <a:blipFill rotWithShape="0">
          <a:blip xmlns:r="http://schemas.openxmlformats.org/officeDocument/2006/relationships" r:embed="rId2"/>
          <a:stretch>
            <a:fillRect/>
          </a:stretch>
        </a:blipFill>
        <a:ln w="9525" cap="flat" cmpd="sng" algn="ctr">
          <a:solidFill>
            <a:schemeClr val="accent2">
              <a:hueOff val="-7200000"/>
              <a:satOff val="-25001"/>
              <a:lumOff val="30001"/>
              <a:alphaOff val="0"/>
            </a:schemeClr>
          </a:solidFill>
          <a:prstDash val="solid"/>
        </a:ln>
        <a:effectLst/>
      </dsp:spPr>
      <dsp:style>
        <a:lnRef idx="1">
          <a:scrgbClr r="0" g="0" b="0"/>
        </a:lnRef>
        <a:fillRef idx="2">
          <a:scrgbClr r="0" g="0" b="0"/>
        </a:fillRef>
        <a:effectRef idx="0">
          <a:scrgbClr r="0" g="0" b="0"/>
        </a:effectRef>
        <a:fontRef idx="minor"/>
      </dsp:style>
    </dsp:sp>
    <dsp:sp modelId="{6D579AF5-E90F-4EF1-A5ED-F0127F8E09CD}">
      <dsp:nvSpPr>
        <dsp:cNvPr id="0" name=""/>
        <dsp:cNvSpPr/>
      </dsp:nvSpPr>
      <dsp:spPr>
        <a:xfrm>
          <a:off x="729613" y="3429027"/>
          <a:ext cx="6350301" cy="1237589"/>
        </a:xfrm>
        <a:prstGeom prst="rect">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4483" tIns="38100" rIns="38100" bIns="38100" numCol="1" spcCol="1270" anchor="ctr" anchorCtr="0">
          <a:noAutofit/>
        </a:bodyPr>
        <a:lstStyle/>
        <a:p>
          <a:pPr lvl="0" algn="just" defTabSz="666750">
            <a:lnSpc>
              <a:spcPct val="90000"/>
            </a:lnSpc>
            <a:spcBef>
              <a:spcPct val="0"/>
            </a:spcBef>
            <a:spcAft>
              <a:spcPct val="35000"/>
            </a:spcAft>
          </a:pPr>
          <a:r>
            <a:rPr lang="es-EC" sz="1500" kern="1200" smtClean="0">
              <a:latin typeface="Times New Roman" pitchFamily="18" charset="0"/>
              <a:cs typeface="Times New Roman" pitchFamily="18" charset="0"/>
            </a:rPr>
            <a:t>Mejorar la tecnología crediticia aplicada en la cooperativa sobre todo en el aspecto de evaluación económica para asegurar una eficiente asignación de los recursos financieros, quedando claro que en el proceso del crédito inicia con el otorgamiento y termina con la devolución del capital y sus intereses respectivos.</a:t>
          </a:r>
          <a:endParaRPr lang="es-EC" sz="1500" kern="1200" dirty="0">
            <a:latin typeface="Times New Roman" pitchFamily="18" charset="0"/>
            <a:cs typeface="Times New Roman" pitchFamily="18" charset="0"/>
          </a:endParaRPr>
        </a:p>
      </dsp:txBody>
      <dsp:txXfrm>
        <a:off x="729613" y="3429027"/>
        <a:ext cx="6350301" cy="1237589"/>
      </dsp:txXfrm>
    </dsp:sp>
    <dsp:sp modelId="{6E9F7523-9EAB-42DA-AC59-6C209528C62E}">
      <dsp:nvSpPr>
        <dsp:cNvPr id="0" name=""/>
        <dsp:cNvSpPr/>
      </dsp:nvSpPr>
      <dsp:spPr>
        <a:xfrm>
          <a:off x="72540" y="3400760"/>
          <a:ext cx="1314145" cy="1314145"/>
        </a:xfrm>
        <a:prstGeom prst="ellipse">
          <a:avLst/>
        </a:prstGeom>
        <a:blipFill rotWithShape="0">
          <a:blip xmlns:r="http://schemas.openxmlformats.org/officeDocument/2006/relationships" r:embed="rId3"/>
          <a:stretch>
            <a:fillRect/>
          </a:stretch>
        </a:blipFill>
        <a:ln w="9525" cap="flat" cmpd="sng" algn="ctr">
          <a:solidFill>
            <a:schemeClr val="accent2">
              <a:hueOff val="-14400000"/>
              <a:satOff val="-50003"/>
              <a:lumOff val="60001"/>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358AB-16FA-4347-843A-44D29C46F6E2}" type="datetimeFigureOut">
              <a:rPr lang="es-ES" smtClean="0"/>
              <a:pPr/>
              <a:t>06/06/2013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70DAC-322B-4B28-9B8B-1575267365C5}" type="slidenum">
              <a:rPr lang="es-ES" smtClean="0"/>
              <a:pPr/>
              <a:t>‹Nº›</a:t>
            </a:fld>
            <a:endParaRPr lang="es-ES"/>
          </a:p>
        </p:txBody>
      </p:sp>
    </p:spTree>
    <p:extLst>
      <p:ext uri="{BB962C8B-B14F-4D97-AF65-F5344CB8AC3E}">
        <p14:creationId xmlns:p14="http://schemas.microsoft.com/office/powerpoint/2010/main" val="201957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klkokkkll</a:t>
            </a:r>
            <a:endParaRPr lang="es-ES" dirty="0"/>
          </a:p>
        </p:txBody>
      </p:sp>
      <p:sp>
        <p:nvSpPr>
          <p:cNvPr id="4" name="3 Marcador de número de diapositiva"/>
          <p:cNvSpPr>
            <a:spLocks noGrp="1"/>
          </p:cNvSpPr>
          <p:nvPr>
            <p:ph type="sldNum" sz="quarter" idx="10"/>
          </p:nvPr>
        </p:nvSpPr>
        <p:spPr/>
        <p:txBody>
          <a:bodyPr/>
          <a:lstStyle/>
          <a:p>
            <a:fld id="{31B70DAC-322B-4B28-9B8B-1575267365C5}" type="slidenum">
              <a:rPr lang="es-ES" smtClean="0"/>
              <a:pPr/>
              <a:t>18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411" name="CorelDRAW" r:id="rId3" imgW="9151920" imgH="5621400" progId="">
                  <p:embed/>
                </p:oleObj>
              </mc:Choice>
              <mc:Fallback>
                <p:oleObj name="CorelDRAW" r:id="rId3" imgW="9151920" imgH="5621400" progId="">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5"/>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S"/>
          </a:p>
        </p:txBody>
      </p:sp>
      <p:pic>
        <p:nvPicPr>
          <p:cNvPr id="9" name="Picture 49" descr="LOGO ESPE ORIGINAL copia"/>
          <p:cNvPicPr>
            <a:picLocks noChangeAspect="1" noChangeArrowheads="1"/>
          </p:cNvPicPr>
          <p:nvPr userDrawn="1"/>
        </p:nvPicPr>
        <p:blipFill>
          <a:blip r:embed="rId6"/>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S"/>
          </a:p>
        </p:txBody>
      </p:sp>
      <p:pic>
        <p:nvPicPr>
          <p:cNvPr id="3078" name="Picture 26" descr="LOGO ESPE ORIGINAL copia"/>
          <p:cNvPicPr>
            <a:picLocks noChangeAspect="1" noChangeArrowheads="1"/>
          </p:cNvPicPr>
          <p:nvPr userDrawn="1"/>
        </p:nvPicPr>
        <p:blipFill>
          <a:blip r:embed="rId13"/>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7.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8.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slide" Target="slide22.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slide" Target="slide1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DEMO%20SCORING%20DE%20CR&#201;DITO%20DE%20CONSUMO/SCORING%20CREDITO%20DE%20CONSUMO%20DEMO.xls" TargetMode="Externa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BALANCES%20FINANCIEROS%20COAC%20PUJILI%20LTDA.xls"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428750" y="1762125"/>
            <a:ext cx="7358063" cy="738188"/>
          </a:xfrm>
          <a:prstGeom prst="rect">
            <a:avLst/>
          </a:prstGeom>
          <a:noFill/>
          <a:ln w="9525">
            <a:noFill/>
            <a:miter lim="800000"/>
            <a:headEnd/>
            <a:tailEnd/>
          </a:ln>
          <a:effectLst/>
        </p:spPr>
        <p:txBody>
          <a:bodyPr anchor="ctr">
            <a:spAutoFit/>
          </a:bodyPr>
          <a:lstStyle/>
          <a:p>
            <a:pPr algn="ctr">
              <a:tabLst>
                <a:tab pos="1714500" algn="l"/>
              </a:tabLst>
              <a:defRPr/>
            </a:pPr>
            <a:r>
              <a:rPr lang="es-ES" b="1" dirty="0">
                <a:latin typeface="Times New Roman" pitchFamily="18" charset="0"/>
                <a:ea typeface="Calibri" pitchFamily="34" charset="0"/>
                <a:cs typeface="Times New Roman" pitchFamily="18" charset="0"/>
              </a:rPr>
              <a:t>DEPARTAMENTO DE CIENCIAS ECON</a:t>
            </a:r>
            <a:r>
              <a:rPr lang="es-ES" b="1" dirty="0">
                <a:latin typeface="Century Schoolbook"/>
                <a:ea typeface="Calibri" pitchFamily="34" charset="0"/>
                <a:cs typeface="Times New Roman" pitchFamily="18" charset="0"/>
              </a:rPr>
              <a:t>Ó</a:t>
            </a:r>
            <a:r>
              <a:rPr lang="es-ES" b="1" dirty="0">
                <a:latin typeface="Times New Roman" pitchFamily="18" charset="0"/>
                <a:ea typeface="Calibri" pitchFamily="34" charset="0"/>
                <a:cs typeface="Times New Roman" pitchFamily="18" charset="0"/>
              </a:rPr>
              <a:t>MICAS, </a:t>
            </a:r>
            <a:endParaRPr lang="es-ES" sz="1050" dirty="0">
              <a:latin typeface="Arial" pitchFamily="34" charset="0"/>
              <a:cs typeface="Arial" pitchFamily="34" charset="0"/>
            </a:endParaRPr>
          </a:p>
          <a:p>
            <a:pPr algn="ctr" eaLnBrk="0" hangingPunct="0">
              <a:tabLst>
                <a:tab pos="1714500" algn="l"/>
              </a:tabLst>
              <a:defRPr/>
            </a:pPr>
            <a:r>
              <a:rPr lang="es-ES" b="1" dirty="0">
                <a:latin typeface="Times New Roman" pitchFamily="18" charset="0"/>
                <a:ea typeface="Calibri" pitchFamily="34" charset="0"/>
                <a:cs typeface="Times New Roman" pitchFamily="18" charset="0"/>
              </a:rPr>
              <a:t>ADMINISTRATIVAS Y DE COMERCIO.</a:t>
            </a:r>
            <a:endParaRPr lang="es-ES" sz="2400" dirty="0">
              <a:latin typeface="Century Schoolbook" pitchFamily="18" charset="0"/>
            </a:endParaRPr>
          </a:p>
        </p:txBody>
      </p:sp>
      <p:sp>
        <p:nvSpPr>
          <p:cNvPr id="4" name="Rectangle 7"/>
          <p:cNvSpPr>
            <a:spLocks noChangeArrowheads="1"/>
          </p:cNvSpPr>
          <p:nvPr/>
        </p:nvSpPr>
        <p:spPr bwMode="auto">
          <a:xfrm>
            <a:off x="1785938" y="2774167"/>
            <a:ext cx="6858000" cy="1508105"/>
          </a:xfrm>
          <a:prstGeom prst="rect">
            <a:avLst/>
          </a:prstGeom>
          <a:noFill/>
          <a:ln w="9525">
            <a:noFill/>
            <a:miter lim="800000"/>
            <a:headEnd/>
            <a:tailEnd/>
          </a:ln>
          <a:effectLst/>
        </p:spPr>
        <p:txBody>
          <a:bodyPr anchor="ctr">
            <a:spAutoFit/>
          </a:bodyPr>
          <a:lstStyle/>
          <a:p>
            <a:pPr algn="ctr">
              <a:tabLst>
                <a:tab pos="1714500" algn="l"/>
              </a:tabLst>
              <a:defRPr/>
            </a:pPr>
            <a:r>
              <a:rPr lang="es-ES" sz="2000" b="1" dirty="0">
                <a:latin typeface="Times New Roman" pitchFamily="18" charset="0"/>
                <a:ea typeface="Calibri" pitchFamily="34" charset="0"/>
                <a:cs typeface="Times New Roman" pitchFamily="18" charset="0"/>
              </a:rPr>
              <a:t>TEMA:</a:t>
            </a:r>
            <a:endParaRPr lang="es-ES" sz="1100" dirty="0">
              <a:latin typeface="Arial" pitchFamily="34" charset="0"/>
              <a:cs typeface="Arial" pitchFamily="34" charset="0"/>
            </a:endParaRPr>
          </a:p>
          <a:p>
            <a:pPr algn="ctr" eaLnBrk="0" hangingPunct="0">
              <a:tabLst>
                <a:tab pos="1714500" algn="l"/>
              </a:tabLst>
              <a:defRPr/>
            </a:pPr>
            <a:r>
              <a:rPr lang="es-ES" b="1" dirty="0">
                <a:latin typeface="Times New Roman" pitchFamily="18" charset="0"/>
                <a:ea typeface="Calibri" pitchFamily="34" charset="0"/>
                <a:cs typeface="Times New Roman" pitchFamily="18" charset="0"/>
              </a:rPr>
              <a:t>DISE</a:t>
            </a:r>
            <a:r>
              <a:rPr lang="es-ES" b="1" dirty="0">
                <a:latin typeface="Century Schoolbook"/>
                <a:ea typeface="Calibri" pitchFamily="34" charset="0"/>
                <a:cs typeface="Times New Roman" pitchFamily="18" charset="0"/>
              </a:rPr>
              <a:t>Ñ</a:t>
            </a:r>
            <a:r>
              <a:rPr lang="es-ES" b="1" dirty="0">
                <a:latin typeface="Times New Roman" pitchFamily="18" charset="0"/>
                <a:ea typeface="Calibri" pitchFamily="34" charset="0"/>
                <a:cs typeface="Times New Roman" pitchFamily="18" charset="0"/>
              </a:rPr>
              <a:t>O DE UN MODELO DE SCORING DE CR</a:t>
            </a:r>
            <a:r>
              <a:rPr lang="es-ES" b="1" dirty="0">
                <a:latin typeface="Century Schoolbook"/>
                <a:ea typeface="Calibri" pitchFamily="34" charset="0"/>
                <a:cs typeface="Times New Roman" pitchFamily="18" charset="0"/>
              </a:rPr>
              <a:t>É</a:t>
            </a:r>
            <a:r>
              <a:rPr lang="es-ES" b="1" dirty="0">
                <a:latin typeface="Times New Roman" pitchFamily="18" charset="0"/>
                <a:ea typeface="Calibri" pitchFamily="34" charset="0"/>
                <a:cs typeface="Times New Roman" pitchFamily="18" charset="0"/>
              </a:rPr>
              <a:t>DITO  PARA  LA COOPERATIVA DE AHORRO Y CR</a:t>
            </a:r>
            <a:r>
              <a:rPr lang="es-ES" b="1" dirty="0">
                <a:latin typeface="Century Schoolbook"/>
                <a:ea typeface="Calibri" pitchFamily="34" charset="0"/>
                <a:cs typeface="Times New Roman" pitchFamily="18" charset="0"/>
              </a:rPr>
              <a:t>É</a:t>
            </a:r>
            <a:r>
              <a:rPr lang="es-ES" b="1" dirty="0">
                <a:latin typeface="Times New Roman" pitchFamily="18" charset="0"/>
                <a:ea typeface="Calibri" pitchFamily="34" charset="0"/>
                <a:cs typeface="Times New Roman" pitchFamily="18" charset="0"/>
              </a:rPr>
              <a:t>DITO </a:t>
            </a:r>
            <a:r>
              <a:rPr lang="es-ES" b="1" dirty="0">
                <a:latin typeface="Century Schoolbook"/>
                <a:ea typeface="Calibri" pitchFamily="34" charset="0"/>
                <a:cs typeface="Times New Roman" pitchFamily="18" charset="0"/>
              </a:rPr>
              <a:t>“</a:t>
            </a:r>
            <a:r>
              <a:rPr lang="es-ES" b="1" dirty="0" smtClean="0">
                <a:latin typeface="Times New Roman" pitchFamily="18" charset="0"/>
                <a:ea typeface="Calibri" pitchFamily="34" charset="0"/>
                <a:cs typeface="Times New Roman" pitchFamily="18" charset="0"/>
              </a:rPr>
              <a:t>PUJILÍ </a:t>
            </a:r>
            <a:r>
              <a:rPr lang="es-ES" b="1" dirty="0">
                <a:latin typeface="Times New Roman" pitchFamily="18" charset="0"/>
                <a:ea typeface="Calibri" pitchFamily="34" charset="0"/>
                <a:cs typeface="Times New Roman" pitchFamily="18" charset="0"/>
              </a:rPr>
              <a:t>LTDA</a:t>
            </a:r>
            <a:r>
              <a:rPr lang="es-ES" b="1" dirty="0">
                <a:latin typeface="Century Schoolbook"/>
                <a:ea typeface="Calibri" pitchFamily="34" charset="0"/>
                <a:cs typeface="Times New Roman" pitchFamily="18" charset="0"/>
              </a:rPr>
              <a:t>”</a:t>
            </a:r>
            <a:r>
              <a:rPr lang="es-ES" b="1" dirty="0">
                <a:latin typeface="Times New Roman" pitchFamily="18" charset="0"/>
                <a:ea typeface="Calibri" pitchFamily="34" charset="0"/>
                <a:cs typeface="Times New Roman" pitchFamily="18" charset="0"/>
              </a:rPr>
              <a:t>, UBICADA EN EL CANT</a:t>
            </a:r>
            <a:r>
              <a:rPr lang="es-ES" b="1" dirty="0">
                <a:latin typeface="Century Schoolbook"/>
                <a:ea typeface="Calibri" pitchFamily="34" charset="0"/>
                <a:cs typeface="Times New Roman" pitchFamily="18" charset="0"/>
              </a:rPr>
              <a:t>Ó</a:t>
            </a:r>
            <a:r>
              <a:rPr lang="es-ES" b="1" dirty="0">
                <a:latin typeface="Times New Roman" pitchFamily="18" charset="0"/>
                <a:ea typeface="Calibri" pitchFamily="34" charset="0"/>
                <a:cs typeface="Times New Roman" pitchFamily="18" charset="0"/>
              </a:rPr>
              <a:t>N </a:t>
            </a:r>
            <a:r>
              <a:rPr lang="es-ES" b="1" dirty="0" smtClean="0">
                <a:latin typeface="Times New Roman" pitchFamily="18" charset="0"/>
                <a:ea typeface="Calibri" pitchFamily="34" charset="0"/>
                <a:cs typeface="Times New Roman" pitchFamily="18" charset="0"/>
              </a:rPr>
              <a:t>PUJILÍ, PROVINCIA DE COTOPAXI</a:t>
            </a:r>
            <a:endParaRPr lang="es-ES" sz="1050" dirty="0">
              <a:latin typeface="Arial" pitchFamily="34" charset="0"/>
              <a:cs typeface="Arial" pitchFamily="34" charset="0"/>
            </a:endParaRPr>
          </a:p>
        </p:txBody>
      </p:sp>
      <p:sp>
        <p:nvSpPr>
          <p:cNvPr id="5" name="8 Rectángulo"/>
          <p:cNvSpPr>
            <a:spLocks noChangeArrowheads="1"/>
          </p:cNvSpPr>
          <p:nvPr/>
        </p:nvSpPr>
        <p:spPr bwMode="auto">
          <a:xfrm>
            <a:off x="2714625" y="4792663"/>
            <a:ext cx="4572000" cy="708025"/>
          </a:xfrm>
          <a:prstGeom prst="rect">
            <a:avLst/>
          </a:prstGeom>
          <a:noFill/>
          <a:ln w="9525">
            <a:noFill/>
            <a:miter lim="800000"/>
            <a:headEnd/>
            <a:tailEnd/>
          </a:ln>
        </p:spPr>
        <p:txBody>
          <a:bodyPr>
            <a:spAutoFit/>
          </a:bodyPr>
          <a:lstStyle/>
          <a:p>
            <a:pPr algn="ctr" eaLnBrk="0" hangingPunct="0">
              <a:tabLst>
                <a:tab pos="1714500" algn="l"/>
              </a:tabLst>
            </a:pPr>
            <a:r>
              <a:rPr lang="es-ES" sz="2000" b="1" dirty="0">
                <a:latin typeface="Times New Roman" pitchFamily="18" charset="0"/>
                <a:ea typeface="Calibri" pitchFamily="34" charset="0"/>
                <a:cs typeface="Times New Roman" pitchFamily="18" charset="0"/>
              </a:rPr>
              <a:t>AUTOR(a):</a:t>
            </a:r>
            <a:endParaRPr lang="es-ES" sz="1100" dirty="0">
              <a:ea typeface="Calibri" pitchFamily="34" charset="0"/>
              <a:cs typeface="Times New Roman" pitchFamily="18" charset="0"/>
            </a:endParaRPr>
          </a:p>
          <a:p>
            <a:pPr algn="ctr" eaLnBrk="0" hangingPunct="0">
              <a:tabLst>
                <a:tab pos="1714500" algn="l"/>
              </a:tabLst>
            </a:pPr>
            <a:r>
              <a:rPr lang="es-ES" sz="2000" b="1" dirty="0">
                <a:latin typeface="Times New Roman" pitchFamily="18" charset="0"/>
                <a:ea typeface="Calibri" pitchFamily="34" charset="0"/>
                <a:cs typeface="Times New Roman" pitchFamily="18" charset="0"/>
              </a:rPr>
              <a:t>DIANA FERN</a:t>
            </a:r>
            <a:r>
              <a:rPr lang="es-ES" sz="2000" b="1" dirty="0">
                <a:latin typeface="Century Schoolbook" pitchFamily="18" charset="0"/>
                <a:ea typeface="Calibri" pitchFamily="34" charset="0"/>
                <a:cs typeface="Times New Roman" pitchFamily="18" charset="0"/>
              </a:rPr>
              <a:t>Á</a:t>
            </a:r>
            <a:r>
              <a:rPr lang="es-ES" sz="2000" b="1" dirty="0">
                <a:latin typeface="Times New Roman" pitchFamily="18" charset="0"/>
                <a:ea typeface="Calibri" pitchFamily="34" charset="0"/>
                <a:cs typeface="Times New Roman" pitchFamily="18" charset="0"/>
              </a:rPr>
              <a:t>NDEZ</a:t>
            </a:r>
            <a:endParaRPr lang="es-ES" sz="2800" dirty="0">
              <a:latin typeface="Century Schoolbook" pitchFamily="18" charset="0"/>
              <a:ea typeface="Calibri" pitchFamily="34" charset="0"/>
              <a:cs typeface="Times New Roman" pitchFamily="18" charset="0"/>
            </a:endParaRPr>
          </a:p>
        </p:txBody>
      </p:sp>
      <p:sp>
        <p:nvSpPr>
          <p:cNvPr id="6" name="9 Rectángulo"/>
          <p:cNvSpPr>
            <a:spLocks noChangeArrowheads="1"/>
          </p:cNvSpPr>
          <p:nvPr/>
        </p:nvSpPr>
        <p:spPr bwMode="auto">
          <a:xfrm>
            <a:off x="1928794" y="928670"/>
            <a:ext cx="6508750" cy="476250"/>
          </a:xfrm>
          <a:prstGeom prst="rect">
            <a:avLst/>
          </a:prstGeom>
          <a:noFill/>
          <a:ln w="9525">
            <a:noFill/>
            <a:miter lim="800000"/>
            <a:headEnd/>
            <a:tailEnd/>
          </a:ln>
        </p:spPr>
        <p:txBody>
          <a:bodyPr wrap="none">
            <a:spAutoFit/>
          </a:bodyPr>
          <a:lstStyle/>
          <a:p>
            <a:r>
              <a:rPr lang="es-ES" sz="2500" b="1" dirty="0">
                <a:latin typeface="Times New Roman" pitchFamily="18" charset="0"/>
                <a:ea typeface="Calibri" pitchFamily="34" charset="0"/>
                <a:cs typeface="Times New Roman" pitchFamily="18" charset="0"/>
              </a:rPr>
              <a:t>ESCUELA </a:t>
            </a:r>
            <a:r>
              <a:rPr lang="es-ES" sz="2500" b="1" dirty="0" smtClean="0">
                <a:latin typeface="Times New Roman" pitchFamily="18" charset="0"/>
                <a:ea typeface="Calibri" pitchFamily="34" charset="0"/>
                <a:cs typeface="Times New Roman" pitchFamily="18" charset="0"/>
              </a:rPr>
              <a:t>POLITÉCNICA </a:t>
            </a:r>
            <a:r>
              <a:rPr lang="es-ES" sz="2500" b="1" dirty="0">
                <a:latin typeface="Times New Roman" pitchFamily="18" charset="0"/>
                <a:ea typeface="Calibri" pitchFamily="34" charset="0"/>
                <a:cs typeface="Times New Roman" pitchFamily="18" charset="0"/>
              </a:rPr>
              <a:t>DEL EJÉRCITO </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01" name="Picture 1"/>
          <p:cNvPicPr>
            <a:picLocks noChangeAspect="1" noChangeArrowheads="1"/>
          </p:cNvPicPr>
          <p:nvPr/>
        </p:nvPicPr>
        <p:blipFill>
          <a:blip r:embed="rId2"/>
          <a:srcRect/>
          <a:stretch>
            <a:fillRect/>
          </a:stretch>
        </p:blipFill>
        <p:spPr bwMode="auto">
          <a:xfrm>
            <a:off x="1643042" y="142852"/>
            <a:ext cx="5929353" cy="657229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928794" y="1571612"/>
            <a:ext cx="6102350" cy="608013"/>
          </a:xfrm>
          <a:prstGeom prst="rect">
            <a:avLst/>
          </a:prstGeom>
        </p:spPr>
        <p:txBody>
          <a:bodyPr anchor="b"/>
          <a:lstStyle/>
          <a:p>
            <a:pPr algn="r" fontAlgn="auto">
              <a:spcBef>
                <a:spcPts val="0"/>
              </a:spcBef>
              <a:spcAft>
                <a:spcPts val="0"/>
              </a:spcAft>
              <a:defRPr/>
            </a:pPr>
            <a:r>
              <a:rPr lang="es-ES" sz="4800" b="1" cap="small" dirty="0" smtClean="0">
                <a:effectLst>
                  <a:outerShdw blurRad="38100" dist="38100" dir="2700000" algn="tl">
                    <a:srgbClr val="000000">
                      <a:alpha val="43137"/>
                    </a:srgbClr>
                  </a:outerShdw>
                </a:effectLst>
                <a:latin typeface="Andalus" pitchFamily="18" charset="-78"/>
                <a:ea typeface="+mj-ea"/>
                <a:cs typeface="Andalus" pitchFamily="18" charset="-78"/>
              </a:rPr>
              <a:t>Scoring </a:t>
            </a:r>
            <a:r>
              <a:rPr lang="es-ES" sz="4800" b="1" cap="small" dirty="0">
                <a:effectLst>
                  <a:outerShdw blurRad="38100" dist="38100" dir="2700000" algn="tl">
                    <a:srgbClr val="000000">
                      <a:alpha val="43137"/>
                    </a:srgbClr>
                  </a:outerShdw>
                </a:effectLst>
                <a:latin typeface="Andalus" pitchFamily="18" charset="-78"/>
                <a:ea typeface="+mj-ea"/>
                <a:cs typeface="Andalus" pitchFamily="18" charset="-78"/>
              </a:rPr>
              <a:t>de crédito</a:t>
            </a:r>
          </a:p>
        </p:txBody>
      </p:sp>
      <p:pic>
        <p:nvPicPr>
          <p:cNvPr id="3" name="Picture 12"/>
          <p:cNvPicPr>
            <a:picLocks noChangeAspect="1" noChangeArrowheads="1"/>
          </p:cNvPicPr>
          <p:nvPr/>
        </p:nvPicPr>
        <p:blipFill>
          <a:blip r:embed="rId2"/>
          <a:srcRect/>
          <a:stretch>
            <a:fillRect/>
          </a:stretch>
        </p:blipFill>
        <p:spPr bwMode="auto">
          <a:xfrm>
            <a:off x="1857356" y="2928934"/>
            <a:ext cx="3542622" cy="2357454"/>
          </a:xfrm>
          <a:prstGeom prst="rect">
            <a:avLst/>
          </a:prstGeom>
          <a:noFill/>
          <a:ln w="9525">
            <a:noFill/>
            <a:miter lim="800000"/>
            <a:headEnd/>
            <a:tailEnd/>
          </a:ln>
        </p:spPr>
      </p:pic>
      <p:pic>
        <p:nvPicPr>
          <p:cNvPr id="4" name="Picture 11"/>
          <p:cNvPicPr>
            <a:picLocks noChangeAspect="1" noChangeArrowheads="1"/>
          </p:cNvPicPr>
          <p:nvPr/>
        </p:nvPicPr>
        <p:blipFill>
          <a:blip r:embed="rId3"/>
          <a:srcRect/>
          <a:stretch>
            <a:fillRect/>
          </a:stretch>
        </p:blipFill>
        <p:spPr bwMode="auto">
          <a:xfrm>
            <a:off x="500034" y="428604"/>
            <a:ext cx="1285884" cy="180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714375" y="2214540"/>
            <a:ext cx="2928958" cy="2028827"/>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3" name="2 Flecha a la derecha con bandas"/>
          <p:cNvSpPr/>
          <p:nvPr/>
        </p:nvSpPr>
        <p:spPr>
          <a:xfrm>
            <a:off x="4214837" y="3286110"/>
            <a:ext cx="928694" cy="428628"/>
          </a:xfrm>
          <a:prstGeom prst="stripedRightArrow">
            <a:avLst/>
          </a:prstGeom>
          <a:ln/>
          <a:effectLst>
            <a:glow rad="63500">
              <a:schemeClr val="accent2">
                <a:satMod val="175000"/>
                <a:alpha val="40000"/>
              </a:schemeClr>
            </a:glow>
          </a:effectLst>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a:p>
        </p:txBody>
      </p:sp>
      <p:sp>
        <p:nvSpPr>
          <p:cNvPr id="4" name="3 Abrir llave"/>
          <p:cNvSpPr/>
          <p:nvPr/>
        </p:nvSpPr>
        <p:spPr>
          <a:xfrm>
            <a:off x="5357839" y="1071546"/>
            <a:ext cx="571500" cy="4714875"/>
          </a:xfrm>
          <a:prstGeom prst="leftBrace">
            <a:avLst>
              <a:gd name="adj1" fmla="val 32449"/>
              <a:gd name="adj2" fmla="val 5116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5" name="9 CuadroTexto"/>
          <p:cNvSpPr txBox="1">
            <a:spLocks noChangeArrowheads="1"/>
          </p:cNvSpPr>
          <p:nvPr/>
        </p:nvSpPr>
        <p:spPr bwMode="auto">
          <a:xfrm>
            <a:off x="5857902" y="1214421"/>
            <a:ext cx="2357437" cy="400050"/>
          </a:xfrm>
          <a:prstGeom prst="rect">
            <a:avLst/>
          </a:prstGeom>
          <a:noFill/>
          <a:ln w="9525">
            <a:noFill/>
            <a:miter lim="800000"/>
            <a:headEnd/>
            <a:tailEnd/>
          </a:ln>
        </p:spPr>
        <p:txBody>
          <a:bodyPr>
            <a:spAutoFit/>
          </a:bodyPr>
          <a:lstStyle/>
          <a:p>
            <a:r>
              <a:rPr lang="es-ES" sz="2000">
                <a:latin typeface="Century Schoolbook" pitchFamily="18" charset="0"/>
              </a:rPr>
              <a:t>Mecanismo</a:t>
            </a:r>
          </a:p>
        </p:txBody>
      </p:sp>
      <p:sp>
        <p:nvSpPr>
          <p:cNvPr id="6" name="10 CuadroTexto"/>
          <p:cNvSpPr txBox="1">
            <a:spLocks noChangeArrowheads="1"/>
          </p:cNvSpPr>
          <p:nvPr/>
        </p:nvSpPr>
        <p:spPr bwMode="auto">
          <a:xfrm>
            <a:off x="5857884" y="1928802"/>
            <a:ext cx="2357437" cy="400050"/>
          </a:xfrm>
          <a:prstGeom prst="rect">
            <a:avLst/>
          </a:prstGeom>
          <a:noFill/>
          <a:ln w="9525">
            <a:noFill/>
            <a:miter lim="800000"/>
            <a:headEnd/>
            <a:tailEnd/>
          </a:ln>
        </p:spPr>
        <p:txBody>
          <a:bodyPr>
            <a:spAutoFit/>
          </a:bodyPr>
          <a:lstStyle/>
          <a:p>
            <a:r>
              <a:rPr lang="es-ES" sz="2000" dirty="0">
                <a:latin typeface="Century Schoolbook" pitchFamily="18" charset="0"/>
              </a:rPr>
              <a:t>Constituye</a:t>
            </a:r>
          </a:p>
        </p:txBody>
      </p:sp>
      <p:sp>
        <p:nvSpPr>
          <p:cNvPr id="7" name="11 CuadroTexto"/>
          <p:cNvSpPr txBox="1">
            <a:spLocks noChangeArrowheads="1"/>
          </p:cNvSpPr>
          <p:nvPr/>
        </p:nvSpPr>
        <p:spPr bwMode="auto">
          <a:xfrm>
            <a:off x="5929322" y="3429000"/>
            <a:ext cx="2357438" cy="400050"/>
          </a:xfrm>
          <a:prstGeom prst="rect">
            <a:avLst/>
          </a:prstGeom>
          <a:noFill/>
          <a:ln w="9525">
            <a:noFill/>
            <a:miter lim="800000"/>
            <a:headEnd/>
            <a:tailEnd/>
          </a:ln>
        </p:spPr>
        <p:txBody>
          <a:bodyPr>
            <a:spAutoFit/>
          </a:bodyPr>
          <a:lstStyle/>
          <a:p>
            <a:r>
              <a:rPr lang="es-ES" sz="2000" dirty="0">
                <a:latin typeface="Century Schoolbook" pitchFamily="18" charset="0"/>
              </a:rPr>
              <a:t>Minimiza</a:t>
            </a:r>
          </a:p>
        </p:txBody>
      </p:sp>
      <p:sp>
        <p:nvSpPr>
          <p:cNvPr id="8" name="12 CuadroTexto"/>
          <p:cNvSpPr txBox="1">
            <a:spLocks noChangeArrowheads="1"/>
          </p:cNvSpPr>
          <p:nvPr/>
        </p:nvSpPr>
        <p:spPr bwMode="auto">
          <a:xfrm>
            <a:off x="5929322" y="2643182"/>
            <a:ext cx="2357438" cy="400050"/>
          </a:xfrm>
          <a:prstGeom prst="rect">
            <a:avLst/>
          </a:prstGeom>
          <a:noFill/>
          <a:ln w="9525">
            <a:noFill/>
            <a:miter lim="800000"/>
            <a:headEnd/>
            <a:tailEnd/>
          </a:ln>
        </p:spPr>
        <p:txBody>
          <a:bodyPr>
            <a:spAutoFit/>
          </a:bodyPr>
          <a:lstStyle/>
          <a:p>
            <a:r>
              <a:rPr lang="es-ES" sz="2000">
                <a:latin typeface="Century Schoolbook" pitchFamily="18" charset="0"/>
              </a:rPr>
              <a:t>Predice</a:t>
            </a:r>
          </a:p>
        </p:txBody>
      </p:sp>
      <p:sp>
        <p:nvSpPr>
          <p:cNvPr id="9" name="13 CuadroTexto"/>
          <p:cNvSpPr txBox="1">
            <a:spLocks noChangeArrowheads="1"/>
          </p:cNvSpPr>
          <p:nvPr/>
        </p:nvSpPr>
        <p:spPr bwMode="auto">
          <a:xfrm>
            <a:off x="6072214" y="4143380"/>
            <a:ext cx="2357438" cy="400050"/>
          </a:xfrm>
          <a:prstGeom prst="rect">
            <a:avLst/>
          </a:prstGeom>
          <a:noFill/>
          <a:ln w="9525">
            <a:noFill/>
            <a:miter lim="800000"/>
            <a:headEnd/>
            <a:tailEnd/>
          </a:ln>
        </p:spPr>
        <p:txBody>
          <a:bodyPr>
            <a:spAutoFit/>
          </a:bodyPr>
          <a:lstStyle/>
          <a:p>
            <a:r>
              <a:rPr lang="es-ES" sz="2000" dirty="0">
                <a:latin typeface="Century Schoolbook" pitchFamily="18" charset="0"/>
              </a:rPr>
              <a:t>Ayuda</a:t>
            </a:r>
          </a:p>
        </p:txBody>
      </p:sp>
      <p:sp>
        <p:nvSpPr>
          <p:cNvPr id="10" name="14 CuadroTexto"/>
          <p:cNvSpPr txBox="1">
            <a:spLocks noChangeArrowheads="1"/>
          </p:cNvSpPr>
          <p:nvPr/>
        </p:nvSpPr>
        <p:spPr bwMode="auto">
          <a:xfrm>
            <a:off x="6000760" y="4786322"/>
            <a:ext cx="2357437" cy="400050"/>
          </a:xfrm>
          <a:prstGeom prst="rect">
            <a:avLst/>
          </a:prstGeom>
          <a:noFill/>
          <a:ln w="9525">
            <a:noFill/>
            <a:miter lim="800000"/>
            <a:headEnd/>
            <a:tailEnd/>
          </a:ln>
        </p:spPr>
        <p:txBody>
          <a:bodyPr>
            <a:spAutoFit/>
          </a:bodyPr>
          <a:lstStyle/>
          <a:p>
            <a:r>
              <a:rPr lang="es-ES" sz="2000" dirty="0">
                <a:latin typeface="Century Schoolbook" pitchFamily="18" charset="0"/>
              </a:rPr>
              <a:t>Determina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928662" y="1785926"/>
          <a:ext cx="7277556" cy="3925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571604" y="785794"/>
            <a:ext cx="5959475" cy="400110"/>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txBody>
          <a:bodyPr>
            <a:spAutoFit/>
          </a:bodyPr>
          <a:lstStyle/>
          <a:p>
            <a:pPr algn="ctr">
              <a:defRPr/>
            </a:pPr>
            <a:r>
              <a:rPr lang="es-ES" sz="2000" b="1" dirty="0">
                <a:latin typeface="+mj-lt"/>
              </a:rPr>
              <a:t>HISTORIA DEL SCORING DE CRÉDITO</a:t>
            </a:r>
            <a:r>
              <a:rPr lang="es-EC" sz="2000" b="1" dirty="0">
                <a:latin typeface="+mj-lt"/>
              </a:rPr>
              <a:t>.</a:t>
            </a:r>
          </a:p>
        </p:txBody>
      </p:sp>
      <p:pic>
        <p:nvPicPr>
          <p:cNvPr id="7" name="Picture 3"/>
          <p:cNvPicPr>
            <a:picLocks noChangeAspect="1" noChangeArrowheads="1"/>
          </p:cNvPicPr>
          <p:nvPr/>
        </p:nvPicPr>
        <p:blipFill>
          <a:blip r:embed="rId7"/>
          <a:srcRect/>
          <a:stretch>
            <a:fillRect/>
          </a:stretch>
        </p:blipFill>
        <p:spPr bwMode="auto">
          <a:xfrm>
            <a:off x="3429000" y="3300413"/>
            <a:ext cx="1981200" cy="141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728" y="571480"/>
            <a:ext cx="6245227" cy="47705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txBody>
          <a:bodyPr>
            <a:spAutoFit/>
          </a:bodyPr>
          <a:lstStyle/>
          <a:p>
            <a:pPr marL="0" lvl="2" algn="ctr">
              <a:defRPr/>
            </a:pPr>
            <a:r>
              <a:rPr lang="es-ES" sz="2500" b="1" dirty="0">
                <a:latin typeface="+mj-lt"/>
              </a:rPr>
              <a:t>El Scoring de Crédito en el Ecuador </a:t>
            </a:r>
          </a:p>
        </p:txBody>
      </p:sp>
      <p:graphicFrame>
        <p:nvGraphicFramePr>
          <p:cNvPr id="3" name="2 Diagrama"/>
          <p:cNvGraphicFramePr/>
          <p:nvPr/>
        </p:nvGraphicFramePr>
        <p:xfrm>
          <a:off x="714348" y="1643050"/>
          <a:ext cx="642942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p:cNvPicPr>
            <a:picLocks noChangeAspect="1" noChangeArrowheads="1"/>
          </p:cNvPicPr>
          <p:nvPr/>
        </p:nvPicPr>
        <p:blipFill>
          <a:blip r:embed="rId7"/>
          <a:srcRect/>
          <a:stretch>
            <a:fillRect/>
          </a:stretch>
        </p:blipFill>
        <p:spPr bwMode="auto">
          <a:xfrm>
            <a:off x="6786578" y="4500570"/>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714375" y="571480"/>
            <a:ext cx="5729288" cy="428625"/>
          </a:xfrm>
          <a:prstGeom prst="rect">
            <a:avLst/>
          </a:prstGeom>
        </p:spPr>
        <p:txBody>
          <a:bodyPr anchor="b"/>
          <a:lstStyle/>
          <a:p>
            <a:pPr fontAlgn="auto">
              <a:spcAft>
                <a:spcPts val="0"/>
              </a:spcAft>
              <a:defRPr/>
            </a:pPr>
            <a:r>
              <a:rPr lang="es-ES" sz="20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MODELOS DEL SCORING DE CRÉDITO</a:t>
            </a:r>
          </a:p>
        </p:txBody>
      </p:sp>
      <p:pic>
        <p:nvPicPr>
          <p:cNvPr id="3" name="Picture 4"/>
          <p:cNvPicPr>
            <a:picLocks noChangeAspect="1" noChangeArrowheads="1"/>
          </p:cNvPicPr>
          <p:nvPr/>
        </p:nvPicPr>
        <p:blipFill>
          <a:blip r:embed="rId2"/>
          <a:srcRect b="5479"/>
          <a:stretch>
            <a:fillRect/>
          </a:stretch>
        </p:blipFill>
        <p:spPr bwMode="auto">
          <a:xfrm>
            <a:off x="285720" y="1214418"/>
            <a:ext cx="8715435" cy="4929187"/>
          </a:xfrm>
          <a:prstGeom prst="rect">
            <a:avLst/>
          </a:prstGeom>
          <a:noFill/>
          <a:ln w="9525">
            <a:solidFill>
              <a:schemeClr val="tx1"/>
            </a:solidFill>
            <a:miter lim="800000"/>
            <a:headEnd/>
            <a:tailEnd/>
          </a:ln>
        </p:spPr>
      </p:pic>
      <p:pic>
        <p:nvPicPr>
          <p:cNvPr id="4" name="Picture 9"/>
          <p:cNvPicPr>
            <a:picLocks noChangeAspect="1" noChangeArrowheads="1"/>
          </p:cNvPicPr>
          <p:nvPr/>
        </p:nvPicPr>
        <p:blipFill>
          <a:blip r:embed="rId3"/>
          <a:srcRect/>
          <a:stretch>
            <a:fillRect/>
          </a:stretch>
        </p:blipFill>
        <p:spPr bwMode="auto">
          <a:xfrm>
            <a:off x="285750" y="5376843"/>
            <a:ext cx="1438275" cy="1195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0750" y="765175"/>
            <a:ext cx="4097338" cy="522288"/>
          </a:xfrm>
          <a:prstGeom prst="rect">
            <a:avLst/>
          </a:prstGeom>
        </p:spPr>
        <p:txBody>
          <a:bodyPr wrap="none">
            <a:spAutoFit/>
          </a:bodyPr>
          <a:lstStyle/>
          <a:p>
            <a:pPr>
              <a:defRPr/>
            </a:pPr>
            <a:r>
              <a:rPr lang="es-ES" sz="28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Modelo de las 5 “C” </a:t>
            </a:r>
            <a:endParaRPr lang="es-EC" sz="28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endParaRPr>
          </a:p>
        </p:txBody>
      </p:sp>
      <p:pic>
        <p:nvPicPr>
          <p:cNvPr id="3" name="Picture 12"/>
          <p:cNvPicPr>
            <a:picLocks noChangeAspect="1" noChangeArrowheads="1"/>
          </p:cNvPicPr>
          <p:nvPr/>
        </p:nvPicPr>
        <p:blipFill>
          <a:blip r:embed="rId2"/>
          <a:srcRect/>
          <a:stretch>
            <a:fillRect/>
          </a:stretch>
        </p:blipFill>
        <p:spPr bwMode="auto">
          <a:xfrm>
            <a:off x="714375" y="2714625"/>
            <a:ext cx="2619375" cy="1743075"/>
          </a:xfrm>
          <a:prstGeom prst="rect">
            <a:avLst/>
          </a:prstGeom>
          <a:noFill/>
          <a:ln w="9525">
            <a:noFill/>
            <a:miter lim="800000"/>
            <a:headEnd/>
            <a:tailEnd/>
          </a:ln>
        </p:spPr>
      </p:pic>
      <p:cxnSp>
        <p:nvCxnSpPr>
          <p:cNvPr id="4" name="3 Conector recto de flecha"/>
          <p:cNvCxnSpPr/>
          <p:nvPr/>
        </p:nvCxnSpPr>
        <p:spPr>
          <a:xfrm flipV="1">
            <a:off x="3770313" y="2060575"/>
            <a:ext cx="409575" cy="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5" name="4 Conector recto de flecha"/>
          <p:cNvCxnSpPr/>
          <p:nvPr/>
        </p:nvCxnSpPr>
        <p:spPr>
          <a:xfrm>
            <a:off x="3790950" y="3814763"/>
            <a:ext cx="412750" cy="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6" name="5 Conector recto de flecha"/>
          <p:cNvCxnSpPr/>
          <p:nvPr/>
        </p:nvCxnSpPr>
        <p:spPr>
          <a:xfrm flipV="1">
            <a:off x="3797300" y="2924175"/>
            <a:ext cx="409575" cy="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7" name="6 Conector recto de flecha"/>
          <p:cNvCxnSpPr/>
          <p:nvPr/>
        </p:nvCxnSpPr>
        <p:spPr>
          <a:xfrm flipV="1">
            <a:off x="3794125" y="4652963"/>
            <a:ext cx="409575" cy="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8" name="7 Abrir llave"/>
          <p:cNvSpPr/>
          <p:nvPr/>
        </p:nvSpPr>
        <p:spPr>
          <a:xfrm>
            <a:off x="3357563" y="1457325"/>
            <a:ext cx="571500" cy="4714875"/>
          </a:xfrm>
          <a:prstGeom prst="leftBrace">
            <a:avLst>
              <a:gd name="adj1" fmla="val 32449"/>
              <a:gd name="adj2" fmla="val 51160"/>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ES"/>
          </a:p>
        </p:txBody>
      </p:sp>
      <p:cxnSp>
        <p:nvCxnSpPr>
          <p:cNvPr id="9" name="8 Conector recto de flecha"/>
          <p:cNvCxnSpPr/>
          <p:nvPr/>
        </p:nvCxnSpPr>
        <p:spPr>
          <a:xfrm>
            <a:off x="3797300" y="5516563"/>
            <a:ext cx="412750" cy="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10" name="9 Rectángulo">
            <a:hlinkClick r:id="rId3" action="ppaction://hlinksldjump"/>
          </p:cNvPr>
          <p:cNvSpPr/>
          <p:nvPr/>
        </p:nvSpPr>
        <p:spPr>
          <a:xfrm>
            <a:off x="4210050" y="1876425"/>
            <a:ext cx="3881438" cy="3683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s-ES" b="1" dirty="0"/>
              <a:t>Carácter </a:t>
            </a:r>
            <a:r>
              <a:rPr lang="es-ES" dirty="0"/>
              <a:t>del solicitante de crédito</a:t>
            </a:r>
            <a:endParaRPr lang="es-EC" dirty="0"/>
          </a:p>
        </p:txBody>
      </p:sp>
      <p:sp>
        <p:nvSpPr>
          <p:cNvPr id="11" name="10 Rectángulo">
            <a:hlinkClick r:id="rId4" action="ppaction://hlinksldjump"/>
          </p:cNvPr>
          <p:cNvSpPr/>
          <p:nvPr/>
        </p:nvSpPr>
        <p:spPr>
          <a:xfrm rot="10800000" flipV="1">
            <a:off x="4203700" y="2740025"/>
            <a:ext cx="3049588" cy="36988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s-ES" b="1" dirty="0"/>
              <a:t>Capacidad </a:t>
            </a:r>
            <a:r>
              <a:rPr lang="es-ES" dirty="0"/>
              <a:t>de repago</a:t>
            </a:r>
            <a:endParaRPr lang="es-EC" dirty="0"/>
          </a:p>
        </p:txBody>
      </p:sp>
      <p:sp>
        <p:nvSpPr>
          <p:cNvPr id="12" name="11 Rectángulo">
            <a:hlinkClick r:id="rId5" action="ppaction://hlinksldjump"/>
          </p:cNvPr>
          <p:cNvSpPr/>
          <p:nvPr/>
        </p:nvSpPr>
        <p:spPr>
          <a:xfrm>
            <a:off x="4279900" y="3600450"/>
            <a:ext cx="3854450" cy="36988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s-ES" b="1" dirty="0"/>
              <a:t>Capital </a:t>
            </a:r>
            <a:r>
              <a:rPr lang="es-ES" dirty="0"/>
              <a:t>disponible como respaldo</a:t>
            </a:r>
            <a:endParaRPr lang="es-EC" dirty="0"/>
          </a:p>
        </p:txBody>
      </p:sp>
      <p:sp>
        <p:nvSpPr>
          <p:cNvPr id="13" name="12 Rectángulo">
            <a:hlinkClick r:id="rId6" action="ppaction://hlinksldjump"/>
          </p:cNvPr>
          <p:cNvSpPr/>
          <p:nvPr/>
        </p:nvSpPr>
        <p:spPr>
          <a:xfrm>
            <a:off x="4279900" y="4468813"/>
            <a:ext cx="4321175" cy="3683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s-ES" b="1" dirty="0"/>
              <a:t>Colateral </a:t>
            </a:r>
            <a:r>
              <a:rPr lang="es-ES" dirty="0"/>
              <a:t>como garantía del préstamo </a:t>
            </a:r>
            <a:endParaRPr lang="es-EC" dirty="0"/>
          </a:p>
        </p:txBody>
      </p:sp>
      <p:sp>
        <p:nvSpPr>
          <p:cNvPr id="14" name="13 Rectángulo">
            <a:hlinkClick r:id="rId7" action="ppaction://hlinksldjump"/>
          </p:cNvPr>
          <p:cNvSpPr/>
          <p:nvPr/>
        </p:nvSpPr>
        <p:spPr>
          <a:xfrm>
            <a:off x="4227513" y="5332413"/>
            <a:ext cx="4511675" cy="36988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s-ES" b="1" dirty="0"/>
              <a:t>Condiciones </a:t>
            </a:r>
            <a:r>
              <a:rPr lang="es-ES" dirty="0"/>
              <a:t>de la economía en general</a:t>
            </a: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1142984"/>
            <a:ext cx="8072462" cy="523220"/>
          </a:xfrm>
          <a:prstGeom prst="rect">
            <a:avLst/>
          </a:prstGeom>
        </p:spPr>
        <p:txBody>
          <a:bodyPr wrap="square">
            <a:spAutoFit/>
          </a:bodyPr>
          <a:lstStyle/>
          <a:p>
            <a:r>
              <a:rPr lang="es-EC" sz="2800" b="1" cap="small" dirty="0" smtClean="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Descripción de VARIABLES. </a:t>
            </a:r>
            <a:endParaRPr lang="es-ES" sz="28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endParaRPr>
          </a:p>
        </p:txBody>
      </p:sp>
      <p:pic>
        <p:nvPicPr>
          <p:cNvPr id="3" name="Picture 8"/>
          <p:cNvPicPr>
            <a:picLocks noChangeAspect="1" noChangeArrowheads="1"/>
          </p:cNvPicPr>
          <p:nvPr/>
        </p:nvPicPr>
        <p:blipFill>
          <a:blip r:embed="rId2"/>
          <a:srcRect/>
          <a:stretch>
            <a:fillRect/>
          </a:stretch>
        </p:blipFill>
        <p:spPr bwMode="auto">
          <a:xfrm>
            <a:off x="2071670" y="2000240"/>
            <a:ext cx="2048879" cy="1933574"/>
          </a:xfrm>
          <a:prstGeom prst="rect">
            <a:avLst/>
          </a:prstGeom>
          <a:noFill/>
          <a:ln w="9525">
            <a:noFill/>
            <a:miter lim="800000"/>
            <a:headEnd/>
            <a:tailEnd/>
          </a:ln>
        </p:spPr>
      </p:pic>
      <p:pic>
        <p:nvPicPr>
          <p:cNvPr id="4" name="Picture 7"/>
          <p:cNvPicPr>
            <a:picLocks noChangeAspect="1" noChangeArrowheads="1"/>
          </p:cNvPicPr>
          <p:nvPr/>
        </p:nvPicPr>
        <p:blipFill>
          <a:blip r:embed="rId3"/>
          <a:srcRect/>
          <a:stretch>
            <a:fillRect/>
          </a:stretch>
        </p:blipFill>
        <p:spPr bwMode="auto">
          <a:xfrm>
            <a:off x="4500562" y="3643314"/>
            <a:ext cx="2491708" cy="150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1870" y="721867"/>
            <a:ext cx="2087562" cy="461963"/>
          </a:xfrm>
          <a:prstGeom prst="rect">
            <a:avLst/>
          </a:prstGeom>
        </p:spPr>
        <p:txBody>
          <a:bodyPr wrap="none">
            <a:spAutoFit/>
          </a:bodyPr>
          <a:lstStyle/>
          <a:p>
            <a:pPr>
              <a:defRPr/>
            </a:pPr>
            <a:r>
              <a:rPr lang="es-ES" sz="24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CARÁCTER</a:t>
            </a:r>
            <a:endParaRPr lang="es-EC" sz="24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endParaRPr>
          </a:p>
        </p:txBody>
      </p:sp>
      <p:pic>
        <p:nvPicPr>
          <p:cNvPr id="3" name="Picture 4"/>
          <p:cNvPicPr>
            <a:picLocks noChangeAspect="1" noChangeArrowheads="1"/>
          </p:cNvPicPr>
          <p:nvPr/>
        </p:nvPicPr>
        <p:blipFill>
          <a:blip r:embed="rId3"/>
          <a:srcRect/>
          <a:stretch>
            <a:fillRect/>
          </a:stretch>
        </p:blipFill>
        <p:spPr bwMode="auto">
          <a:xfrm>
            <a:off x="7020272" y="260648"/>
            <a:ext cx="1647647" cy="1730405"/>
          </a:xfrm>
          <a:prstGeom prst="rect">
            <a:avLst/>
          </a:prstGeom>
          <a:noFill/>
          <a:ln w="9525">
            <a:noFill/>
            <a:miter lim="800000"/>
            <a:headEnd/>
            <a:tailEnd/>
          </a:ln>
          <a:effectLst/>
        </p:spPr>
      </p:pic>
      <p:pic>
        <p:nvPicPr>
          <p:cNvPr id="4" name="Picture 7"/>
          <p:cNvPicPr>
            <a:picLocks noChangeAspect="1" noChangeArrowheads="1"/>
          </p:cNvPicPr>
          <p:nvPr/>
        </p:nvPicPr>
        <p:blipFill>
          <a:blip r:embed="rId4"/>
          <a:srcRect/>
          <a:stretch>
            <a:fillRect/>
          </a:stretch>
        </p:blipFill>
        <p:spPr bwMode="auto">
          <a:xfrm>
            <a:off x="179512" y="5686922"/>
            <a:ext cx="1476341" cy="982438"/>
          </a:xfrm>
          <a:prstGeom prst="rect">
            <a:avLst/>
          </a:prstGeom>
          <a:noFill/>
          <a:ln w="9525">
            <a:noFill/>
            <a:miter lim="800000"/>
            <a:headEnd/>
            <a:tailEnd/>
          </a:ln>
          <a:effectLst/>
        </p:spPr>
      </p:pic>
      <p:pic>
        <p:nvPicPr>
          <p:cNvPr id="5"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4911" y="1484784"/>
            <a:ext cx="512134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1403648" y="5238199"/>
            <a:ext cx="6797381"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400" b="1" dirty="0" smtClean="0">
                <a:latin typeface="Cambria" pitchFamily="18" charset="0"/>
                <a:ea typeface="Calibri" pitchFamily="34" charset="0"/>
                <a:cs typeface="Times New Roman" pitchFamily="18" charset="0"/>
              </a:rPr>
              <a:t>OBSERVACIONES</a:t>
            </a:r>
            <a:r>
              <a:rPr lang="es-ES" sz="1700" b="1" dirty="0" smtClean="0">
                <a:latin typeface="Cambria" pitchFamily="18" charset="0"/>
                <a:ea typeface="Calibri" pitchFamily="34" charset="0"/>
                <a:cs typeface="Times New Roman" pitchFamily="18" charset="0"/>
              </a:rPr>
              <a:t>: </a:t>
            </a:r>
            <a:r>
              <a:rPr lang="es-ES" sz="1400" dirty="0" smtClean="0">
                <a:latin typeface="Cambria" pitchFamily="18" charset="0"/>
                <a:ea typeface="Calibri" pitchFamily="34" charset="0"/>
                <a:cs typeface="Times New Roman" pitchFamily="18" charset="0"/>
              </a:rPr>
              <a:t>Se le asigna una calificación máxima 10 puntos, a los solicitantes casados   y de unión libre ya que las condiciones pueden ser las mismas.</a:t>
            </a:r>
          </a:p>
          <a:p>
            <a:pPr marL="285750" marR="0" lvl="0" indent="-2857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S" sz="1400" i="0" u="none" strike="noStrike" cap="none" normalizeH="0" baseline="0" dirty="0" smtClean="0">
                <a:ln>
                  <a:noFill/>
                </a:ln>
                <a:solidFill>
                  <a:schemeClr val="tx1"/>
                </a:solidFill>
                <a:effectLst/>
                <a:latin typeface="Cambria" pitchFamily="18" charset="0"/>
                <a:cs typeface="Arial" pitchFamily="34" charset="0"/>
              </a:rPr>
              <a:t>Con respecto a</a:t>
            </a:r>
            <a:r>
              <a:rPr kumimoji="0" lang="es-ES" sz="1400" i="0" u="none" strike="noStrike" cap="none" normalizeH="0" dirty="0" smtClean="0">
                <a:ln>
                  <a:noFill/>
                </a:ln>
                <a:solidFill>
                  <a:schemeClr val="tx1"/>
                </a:solidFill>
                <a:effectLst/>
                <a:latin typeface="Cambria" pitchFamily="18" charset="0"/>
                <a:cs typeface="Arial" pitchFamily="34" charset="0"/>
              </a:rPr>
              <a:t> la edad se hará una excepción con los socios que tengan de 65 a 70 años, debido a que se deberá analizar su tiempo de participación en la cooperativa, y su historial de comportamiento de pagos, antes de otorgar en estos casos especiales</a:t>
            </a:r>
            <a:endParaRPr kumimoji="0" lang="es-ES" sz="140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857232"/>
            <a:ext cx="2266950" cy="522287"/>
          </a:xfrm>
          <a:prstGeom prst="rect">
            <a:avLst/>
          </a:prstGeom>
        </p:spPr>
        <p:txBody>
          <a:bodyPr wrap="none">
            <a:spAutoFit/>
          </a:bodyPr>
          <a:lstStyle/>
          <a:p>
            <a:pPr>
              <a:defRPr/>
            </a:pPr>
            <a:r>
              <a:rPr lang="es-ES" sz="28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Capacidad </a:t>
            </a:r>
            <a:endParaRPr lang="es-EC" sz="28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endParaRPr>
          </a:p>
        </p:txBody>
      </p:sp>
      <p:pic>
        <p:nvPicPr>
          <p:cNvPr id="3" name="Picture 2"/>
          <p:cNvPicPr>
            <a:picLocks noChangeAspect="1" noChangeArrowheads="1"/>
          </p:cNvPicPr>
          <p:nvPr/>
        </p:nvPicPr>
        <p:blipFill>
          <a:blip r:embed="rId2"/>
          <a:srcRect/>
          <a:stretch>
            <a:fillRect/>
          </a:stretch>
        </p:blipFill>
        <p:spPr bwMode="auto">
          <a:xfrm>
            <a:off x="6300192" y="476672"/>
            <a:ext cx="1746759" cy="1463240"/>
          </a:xfrm>
          <a:prstGeom prst="rect">
            <a:avLst/>
          </a:prstGeom>
          <a:noFill/>
          <a:ln w="9525">
            <a:noFill/>
            <a:miter lim="800000"/>
            <a:headEnd/>
            <a:tailEnd/>
          </a:ln>
        </p:spPr>
      </p:pic>
      <p:sp>
        <p:nvSpPr>
          <p:cNvPr id="5" name="Rectangle 2"/>
          <p:cNvSpPr>
            <a:spLocks noChangeArrowheads="1"/>
          </p:cNvSpPr>
          <p:nvPr/>
        </p:nvSpPr>
        <p:spPr bwMode="auto">
          <a:xfrm>
            <a:off x="1142976" y="4357694"/>
            <a:ext cx="6797381"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400" b="1" dirty="0" smtClean="0">
                <a:latin typeface="Cambria" pitchFamily="18" charset="0"/>
                <a:ea typeface="Calibri" pitchFamily="34" charset="0"/>
                <a:cs typeface="Times New Roman" pitchFamily="18" charset="0"/>
              </a:rPr>
              <a:t>OBSERVACIONES</a:t>
            </a:r>
            <a:r>
              <a:rPr lang="es-ES" sz="1700" b="1" dirty="0" smtClean="0">
                <a:latin typeface="Cambria" pitchFamily="18" charset="0"/>
                <a:ea typeface="Calibri" pitchFamily="34" charset="0"/>
                <a:cs typeface="Times New Roman" pitchFamily="18" charset="0"/>
              </a:rPr>
              <a:t>: </a:t>
            </a:r>
            <a:r>
              <a:rPr lang="es-ES" sz="1400" dirty="0" smtClean="0">
                <a:latin typeface="Cambria" pitchFamily="18" charset="0"/>
                <a:ea typeface="Calibri" pitchFamily="34" charset="0"/>
                <a:cs typeface="Times New Roman" pitchFamily="18" charset="0"/>
              </a:rPr>
              <a:t>Se le asigna una calificación de 10 puntos, al solicitante que su capacidad de pago sea  de $200 o más.</a:t>
            </a:r>
          </a:p>
          <a:p>
            <a:pPr marL="285750" indent="-285750" algn="just">
              <a:buFont typeface="Arial" pitchFamily="34" charset="0"/>
              <a:buChar char="•"/>
            </a:pPr>
            <a:r>
              <a:rPr kumimoji="0" lang="es-ES" sz="1400" b="1" i="0" u="none" strike="noStrike" cap="none" normalizeH="0" baseline="0" dirty="0" smtClean="0">
                <a:ln>
                  <a:noFill/>
                </a:ln>
                <a:solidFill>
                  <a:schemeClr val="tx1"/>
                </a:solidFill>
                <a:effectLst/>
                <a:latin typeface="Cambria" pitchFamily="18" charset="0"/>
                <a:cs typeface="Arial" pitchFamily="34" charset="0"/>
              </a:rPr>
              <a:t>Ejemplo: </a:t>
            </a:r>
            <a:r>
              <a:rPr kumimoji="0" lang="es-ES" sz="1400" i="0" u="none" strike="noStrike" cap="none" normalizeH="0" baseline="0" dirty="0" smtClean="0">
                <a:ln>
                  <a:noFill/>
                </a:ln>
                <a:solidFill>
                  <a:schemeClr val="tx1"/>
                </a:solidFill>
                <a:effectLst/>
                <a:latin typeface="Cambria" pitchFamily="18" charset="0"/>
                <a:cs typeface="Arial" pitchFamily="34" charset="0"/>
              </a:rPr>
              <a:t>Si los</a:t>
            </a:r>
            <a:r>
              <a:rPr kumimoji="0" lang="es-ES" sz="1400" i="0" u="none" strike="noStrike" cap="none" normalizeH="0" dirty="0" smtClean="0">
                <a:ln>
                  <a:noFill/>
                </a:ln>
                <a:solidFill>
                  <a:schemeClr val="tx1"/>
                </a:solidFill>
                <a:effectLst/>
                <a:latin typeface="Cambria" pitchFamily="18" charset="0"/>
                <a:cs typeface="Arial" pitchFamily="34" charset="0"/>
              </a:rPr>
              <a:t> ingresos del solicitantes son de $1000 y sus egresos $500 le quedaría </a:t>
            </a:r>
            <a:r>
              <a:rPr lang="es-ES" sz="1400" dirty="0" smtClean="0">
                <a:latin typeface="Cambria" pitchFamily="18" charset="0"/>
                <a:cs typeface="Arial" pitchFamily="34" charset="0"/>
              </a:rPr>
              <a:t>como </a:t>
            </a:r>
            <a:r>
              <a:rPr kumimoji="0" lang="es-ES" sz="1400" i="0" u="none" strike="noStrike" cap="none" normalizeH="0" dirty="0" smtClean="0">
                <a:ln>
                  <a:noFill/>
                </a:ln>
                <a:solidFill>
                  <a:schemeClr val="tx1"/>
                </a:solidFill>
                <a:effectLst/>
                <a:latin typeface="Cambria" pitchFamily="18" charset="0"/>
                <a:cs typeface="Arial" pitchFamily="34" charset="0"/>
              </a:rPr>
              <a:t>ingresos líquidos $500 de estos el 50</a:t>
            </a:r>
            <a:r>
              <a:rPr lang="es-ES" sz="1400" dirty="0" smtClean="0">
                <a:latin typeface="Cambria" pitchFamily="18" charset="0"/>
                <a:cs typeface="Arial" pitchFamily="34" charset="0"/>
              </a:rPr>
              <a:t>%, que es $250,. tendría  </a:t>
            </a:r>
            <a:r>
              <a:rPr lang="es-ES" sz="1400" dirty="0">
                <a:latin typeface="Cambria" pitchFamily="18" charset="0"/>
                <a:cs typeface="Arial" pitchFamily="34" charset="0"/>
              </a:rPr>
              <a:t>para cubrir una </a:t>
            </a:r>
            <a:r>
              <a:rPr lang="es-ES" sz="1400" dirty="0" smtClean="0">
                <a:latin typeface="Cambria" pitchFamily="18" charset="0"/>
                <a:cs typeface="Arial" pitchFamily="34" charset="0"/>
              </a:rPr>
              <a:t>cuota </a:t>
            </a:r>
            <a:r>
              <a:rPr lang="es-ES" sz="1400" dirty="0">
                <a:latin typeface="Cambria" pitchFamily="18" charset="0"/>
                <a:cs typeface="Arial" pitchFamily="34" charset="0"/>
              </a:rPr>
              <a:t>de </a:t>
            </a:r>
            <a:r>
              <a:rPr lang="es-ES" sz="1400" dirty="0" smtClean="0">
                <a:latin typeface="Cambria" pitchFamily="18" charset="0"/>
                <a:cs typeface="Arial" pitchFamily="34" charset="0"/>
              </a:rPr>
              <a:t>$200 o más., que como podemos </a:t>
            </a:r>
            <a:r>
              <a:rPr lang="es-ES" sz="1400" dirty="0">
                <a:latin typeface="Cambria" pitchFamily="18" charset="0"/>
                <a:cs typeface="Arial" pitchFamily="34" charset="0"/>
              </a:rPr>
              <a:t>observar </a:t>
            </a:r>
            <a:r>
              <a:rPr lang="es-ES" sz="1400" dirty="0" smtClean="0">
                <a:latin typeface="Cambria" pitchFamily="18" charset="0"/>
                <a:cs typeface="Arial" pitchFamily="34" charset="0"/>
              </a:rPr>
              <a:t> supera </a:t>
            </a:r>
            <a:r>
              <a:rPr lang="es-ES" sz="1400" dirty="0">
                <a:latin typeface="Cambria" pitchFamily="18" charset="0"/>
                <a:cs typeface="Arial" pitchFamily="34" charset="0"/>
              </a:rPr>
              <a:t>a </a:t>
            </a:r>
            <a:r>
              <a:rPr kumimoji="0" lang="es-ES" sz="1400" i="0" u="none" strike="noStrike" cap="none" normalizeH="0" dirty="0" smtClean="0">
                <a:ln>
                  <a:noFill/>
                </a:ln>
                <a:solidFill>
                  <a:schemeClr val="tx1"/>
                </a:solidFill>
                <a:effectLst/>
                <a:latin typeface="Cambria" pitchFamily="18" charset="0"/>
                <a:cs typeface="Arial" pitchFamily="34" charset="0"/>
              </a:rPr>
              <a:t>la cuota mínima  que es de </a:t>
            </a:r>
            <a:r>
              <a:rPr lang="es-ES" sz="1400" dirty="0" smtClean="0">
                <a:latin typeface="Cambria" pitchFamily="18" charset="0"/>
                <a:cs typeface="Arial" pitchFamily="34" charset="0"/>
              </a:rPr>
              <a:t>$149.99</a:t>
            </a:r>
            <a:r>
              <a:rPr kumimoji="0" lang="es-ES" sz="1400" i="0" u="none" strike="noStrike" cap="none" normalizeH="0" dirty="0" smtClean="0">
                <a:ln>
                  <a:noFill/>
                </a:ln>
                <a:solidFill>
                  <a:schemeClr val="tx1"/>
                </a:solidFill>
                <a:effectLst/>
                <a:latin typeface="Cambria" pitchFamily="18" charset="0"/>
                <a:cs typeface="Arial" pitchFamily="34" charset="0"/>
              </a:rPr>
              <a:t>.</a:t>
            </a:r>
          </a:p>
        </p:txBody>
      </p:sp>
      <p:pic>
        <p:nvPicPr>
          <p:cNvPr id="21507" name="Picture 3">
            <a:hlinkClick r:id="rId3" action="ppaction://hlinksldjump"/>
          </p:cNvPr>
          <p:cNvPicPr>
            <a:picLocks noChangeAspect="1" noChangeArrowheads="1"/>
          </p:cNvPicPr>
          <p:nvPr/>
        </p:nvPicPr>
        <p:blipFill>
          <a:blip r:embed="rId4"/>
          <a:srcRect/>
          <a:stretch>
            <a:fillRect/>
          </a:stretch>
        </p:blipFill>
        <p:spPr bwMode="auto">
          <a:xfrm>
            <a:off x="1571604" y="2500306"/>
            <a:ext cx="6019800" cy="161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1071538" y="1785926"/>
            <a:ext cx="650085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752600" algn="l"/>
                <a:tab pos="2700338" algn="ctr"/>
              </a:tabLst>
            </a:pPr>
            <a:r>
              <a:rPr kumimoji="0" lang="es-E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“Muere lentamente, quien a </a:t>
            </a:r>
          </a:p>
          <a:p>
            <a:pPr marL="0" marR="0" lvl="0" indent="0" algn="just" defTabSz="914400" rtl="0" eaLnBrk="1" fontAlgn="base" latinLnBrk="0" hangingPunct="1">
              <a:lnSpc>
                <a:spcPct val="100000"/>
              </a:lnSpc>
              <a:spcBef>
                <a:spcPct val="0"/>
              </a:spcBef>
              <a:spcAft>
                <a:spcPct val="0"/>
              </a:spcAft>
              <a:buClrTx/>
              <a:buSzTx/>
              <a:buFontTx/>
              <a:buNone/>
              <a:tabLst>
                <a:tab pos="1752600" algn="l"/>
                <a:tab pos="2700338" algn="ctr"/>
              </a:tabLst>
            </a:pPr>
            <a:r>
              <a:rPr kumimoji="0" lang="es-E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abandonado un proyecto antes de iniciarlo, </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52600" algn="l"/>
                <a:tab pos="2700338" algn="ctr"/>
              </a:tabLst>
            </a:pPr>
            <a:r>
              <a:rPr kumimoji="0" lang="es-E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 preguntando de un asunto que desconoce o</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52600" algn="l"/>
                <a:tab pos="2700338" algn="ctr"/>
              </a:tabLst>
            </a:pPr>
            <a:r>
              <a:rPr kumimoji="0" lang="es-E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 respondiendo cuando le indagan  </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752600" algn="l"/>
                <a:tab pos="2700338" algn="ctr"/>
              </a:tabLst>
            </a:pPr>
            <a:r>
              <a:rPr kumimoji="0" lang="es-E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sobre algo que sabe”</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http://t3.gstatic.com/images?q=tbn:ANd9GcSgKfjZdMlY4UMe67Qh3wYKXL9dV1ny1MhOw7nMvD5qXG3vW7dFGJ8rUINQdg"/>
          <p:cNvPicPr>
            <a:picLocks noChangeAspect="1" noChangeArrowheads="1"/>
          </p:cNvPicPr>
          <p:nvPr/>
        </p:nvPicPr>
        <p:blipFill>
          <a:blip r:embed="rId2" cstate="print"/>
          <a:srcRect/>
          <a:stretch>
            <a:fillRect/>
          </a:stretch>
        </p:blipFill>
        <p:spPr bwMode="auto">
          <a:xfrm>
            <a:off x="6858016" y="3286124"/>
            <a:ext cx="1537458" cy="22259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928670"/>
            <a:ext cx="1879041" cy="553998"/>
          </a:xfrm>
          <a:prstGeom prst="rect">
            <a:avLst/>
          </a:prstGeom>
        </p:spPr>
        <p:txBody>
          <a:bodyPr wrap="none">
            <a:spAutoFit/>
          </a:bodyPr>
          <a:lstStyle/>
          <a:p>
            <a:pPr marL="0" lvl="3">
              <a:defRPr/>
            </a:pPr>
            <a:r>
              <a:rPr lang="es-ES" sz="30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Capital </a:t>
            </a:r>
            <a:endParaRPr lang="es-EC" sz="30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endParaRPr>
          </a:p>
        </p:txBody>
      </p:sp>
      <p:pic>
        <p:nvPicPr>
          <p:cNvPr id="3" name="Picture 4"/>
          <p:cNvPicPr>
            <a:picLocks noChangeAspect="1" noChangeArrowheads="1"/>
          </p:cNvPicPr>
          <p:nvPr/>
        </p:nvPicPr>
        <p:blipFill>
          <a:blip r:embed="rId2"/>
          <a:srcRect/>
          <a:stretch>
            <a:fillRect/>
          </a:stretch>
        </p:blipFill>
        <p:spPr bwMode="auto">
          <a:xfrm>
            <a:off x="6372200" y="768967"/>
            <a:ext cx="1612805" cy="1427402"/>
          </a:xfrm>
          <a:prstGeom prst="rect">
            <a:avLst/>
          </a:prstGeom>
          <a:noFill/>
          <a:ln w="9525">
            <a:noFill/>
            <a:miter lim="800000"/>
            <a:headEnd/>
            <a:tailEnd/>
          </a:ln>
        </p:spPr>
      </p:pic>
      <p:sp>
        <p:nvSpPr>
          <p:cNvPr id="5" name="Rectangle 2"/>
          <p:cNvSpPr>
            <a:spLocks noChangeArrowheads="1"/>
          </p:cNvSpPr>
          <p:nvPr/>
        </p:nvSpPr>
        <p:spPr bwMode="auto">
          <a:xfrm>
            <a:off x="1187624" y="4149080"/>
            <a:ext cx="6797381" cy="16466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400" b="1" dirty="0" smtClean="0">
                <a:latin typeface="Cambria" pitchFamily="18" charset="0"/>
                <a:ea typeface="Calibri" pitchFamily="34" charset="0"/>
                <a:cs typeface="Times New Roman" pitchFamily="18" charset="0"/>
              </a:rPr>
              <a:t>OBSERVACIONES</a:t>
            </a:r>
            <a:r>
              <a:rPr lang="es-ES" sz="1700" b="1" dirty="0" smtClean="0">
                <a:latin typeface="Cambria" pitchFamily="18" charset="0"/>
                <a:ea typeface="Calibri" pitchFamily="34" charset="0"/>
                <a:cs typeface="Times New Roman" pitchFamily="18" charset="0"/>
              </a:rPr>
              <a:t>: </a:t>
            </a:r>
            <a:r>
              <a:rPr lang="es-ES" sz="1400" dirty="0" smtClean="0">
                <a:latin typeface="Cambria" pitchFamily="18" charset="0"/>
                <a:ea typeface="Calibri" pitchFamily="34" charset="0"/>
                <a:cs typeface="Times New Roman" pitchFamily="18" charset="0"/>
              </a:rPr>
              <a:t>Se le asigna una calificación de 10 puntos, al solicitante que su capital sea  de 0% a menor del 50%.</a:t>
            </a:r>
          </a:p>
          <a:p>
            <a:pPr marL="285750" indent="-285750" algn="just">
              <a:buFont typeface="Arial" pitchFamily="34" charset="0"/>
              <a:buChar char="•"/>
            </a:pPr>
            <a:r>
              <a:rPr kumimoji="0" lang="es-ES" sz="1400" b="1" i="0" u="none" strike="noStrike" cap="none" normalizeH="0" baseline="0" dirty="0" smtClean="0">
                <a:ln>
                  <a:noFill/>
                </a:ln>
                <a:solidFill>
                  <a:schemeClr val="tx1"/>
                </a:solidFill>
                <a:effectLst/>
                <a:latin typeface="Cambria" pitchFamily="18" charset="0"/>
                <a:cs typeface="Arial" pitchFamily="34" charset="0"/>
              </a:rPr>
              <a:t>Ejemplo: </a:t>
            </a:r>
            <a:r>
              <a:rPr lang="es-ES" sz="1400" dirty="0" smtClean="0">
                <a:latin typeface="Cambria" pitchFamily="18" charset="0"/>
                <a:cs typeface="Arial" pitchFamily="34" charset="0"/>
              </a:rPr>
              <a:t>Aquí se le evaluara su situación patrimonial , sus activos con respecto  a sus pasivos.</a:t>
            </a:r>
          </a:p>
          <a:p>
            <a:pPr marL="285750" indent="-285750" algn="just">
              <a:buFont typeface="Arial" pitchFamily="34" charset="0"/>
              <a:buChar char="•"/>
            </a:pPr>
            <a:r>
              <a:rPr kumimoji="0" lang="es-ES" sz="1400" i="0" u="none" strike="noStrike" cap="none" normalizeH="0" dirty="0" smtClean="0">
                <a:ln>
                  <a:noFill/>
                </a:ln>
                <a:solidFill>
                  <a:schemeClr val="tx1"/>
                </a:solidFill>
                <a:effectLst/>
                <a:latin typeface="Cambria" pitchFamily="18" charset="0"/>
                <a:cs typeface="Arial" pitchFamily="34" charset="0"/>
              </a:rPr>
              <a:t>Si el solicitante tiene $8.000 de activos y  $3.000 pasivos,  su porcentaje de endeudamiento seria de 38% por lo que estaría  dentro del rango del 50% y puede seguir siendo evaluado.</a:t>
            </a:r>
          </a:p>
        </p:txBody>
      </p:sp>
      <p:pic>
        <p:nvPicPr>
          <p:cNvPr id="22530" name="Picture 2">
            <a:hlinkClick r:id="rId3" action="ppaction://hlinksldjump"/>
          </p:cNvPr>
          <p:cNvPicPr>
            <a:picLocks noChangeAspect="1" noChangeArrowheads="1"/>
          </p:cNvPicPr>
          <p:nvPr/>
        </p:nvPicPr>
        <p:blipFill>
          <a:blip r:embed="rId4"/>
          <a:srcRect/>
          <a:stretch>
            <a:fillRect/>
          </a:stretch>
        </p:blipFill>
        <p:spPr bwMode="auto">
          <a:xfrm>
            <a:off x="1214414" y="2571744"/>
            <a:ext cx="7080695" cy="13668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1285860"/>
            <a:ext cx="2209800" cy="523875"/>
          </a:xfrm>
          <a:prstGeom prst="rect">
            <a:avLst/>
          </a:prstGeom>
        </p:spPr>
        <p:txBody>
          <a:bodyPr wrap="none">
            <a:spAutoFit/>
          </a:bodyPr>
          <a:lstStyle/>
          <a:p>
            <a:pPr marL="0" lvl="3">
              <a:defRPr/>
            </a:pPr>
            <a:r>
              <a:rPr lang="es-ES" sz="28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Colateral</a:t>
            </a:r>
            <a:endParaRPr lang="es-EC" sz="28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endParaRPr>
          </a:p>
        </p:txBody>
      </p:sp>
      <p:sp>
        <p:nvSpPr>
          <p:cNvPr id="4" name="Rectangle 2"/>
          <p:cNvSpPr>
            <a:spLocks noChangeArrowheads="1"/>
          </p:cNvSpPr>
          <p:nvPr/>
        </p:nvSpPr>
        <p:spPr bwMode="auto">
          <a:xfrm>
            <a:off x="1187624" y="4257383"/>
            <a:ext cx="6797381" cy="12157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400" b="1" dirty="0" smtClean="0">
                <a:latin typeface="Cambria" pitchFamily="18" charset="0"/>
                <a:ea typeface="Calibri" pitchFamily="34" charset="0"/>
                <a:cs typeface="Times New Roman" pitchFamily="18" charset="0"/>
              </a:rPr>
              <a:t>OBSERVACIONES</a:t>
            </a:r>
            <a:r>
              <a:rPr lang="es-ES" sz="1700" b="1" dirty="0" smtClean="0">
                <a:latin typeface="Cambria" pitchFamily="18" charset="0"/>
                <a:ea typeface="Calibri" pitchFamily="34" charset="0"/>
                <a:cs typeface="Times New Roman" pitchFamily="18" charset="0"/>
              </a:rPr>
              <a:t>: </a:t>
            </a:r>
            <a:r>
              <a:rPr lang="es-ES" sz="1400" dirty="0" smtClean="0">
                <a:latin typeface="Cambria" pitchFamily="18" charset="0"/>
                <a:ea typeface="Calibri" pitchFamily="34" charset="0"/>
                <a:cs typeface="Times New Roman" pitchFamily="18" charset="0"/>
              </a:rPr>
              <a:t>Se le asigna una calificación de 10 puntos, al solicitante, que  su garante según   Scoring  tenga una calificación  del 75% a menor o igual del 85%.</a:t>
            </a:r>
          </a:p>
          <a:p>
            <a:pPr marL="285750" indent="-285750" algn="just">
              <a:buFont typeface="Arial" pitchFamily="34" charset="0"/>
              <a:buChar char="•"/>
            </a:pPr>
            <a:r>
              <a:rPr kumimoji="0" lang="es-ES" sz="1400" b="1" i="0" u="none" strike="noStrike" cap="none" normalizeH="0" baseline="0" dirty="0" smtClean="0">
                <a:ln>
                  <a:noFill/>
                </a:ln>
                <a:solidFill>
                  <a:schemeClr val="tx1"/>
                </a:solidFill>
                <a:effectLst/>
                <a:latin typeface="Cambria" pitchFamily="18" charset="0"/>
                <a:cs typeface="Arial" pitchFamily="34" charset="0"/>
              </a:rPr>
              <a:t>Ejemplo: </a:t>
            </a:r>
            <a:r>
              <a:rPr kumimoji="0" lang="es-ES" sz="1400" i="0" u="none" strike="noStrike" cap="none" normalizeH="0" baseline="0" dirty="0" smtClean="0">
                <a:ln>
                  <a:noFill/>
                </a:ln>
                <a:solidFill>
                  <a:schemeClr val="tx1"/>
                </a:solidFill>
                <a:effectLst/>
                <a:latin typeface="Cambria" pitchFamily="18" charset="0"/>
                <a:cs typeface="Arial" pitchFamily="34" charset="0"/>
              </a:rPr>
              <a:t>El </a:t>
            </a:r>
            <a:r>
              <a:rPr lang="es-ES" sz="1400" dirty="0" smtClean="0">
                <a:latin typeface="Cambria" pitchFamily="18" charset="0"/>
                <a:cs typeface="Arial" pitchFamily="34" charset="0"/>
              </a:rPr>
              <a:t>garante del solicitante, será evaluado también por un Scoring para ver que tipo de riesgo pose y si cumple con las 4 </a:t>
            </a:r>
            <a:r>
              <a:rPr lang="es-ES" sz="1400" dirty="0" err="1" smtClean="0">
                <a:latin typeface="Cambria" pitchFamily="18" charset="0"/>
                <a:cs typeface="Arial" pitchFamily="34" charset="0"/>
              </a:rPr>
              <a:t>C’s</a:t>
            </a:r>
            <a:r>
              <a:rPr lang="es-ES" sz="1400" dirty="0" smtClean="0">
                <a:latin typeface="Cambria" pitchFamily="18" charset="0"/>
                <a:cs typeface="Arial" pitchFamily="34" charset="0"/>
              </a:rPr>
              <a:t>., y en el caso de que no sea aprobado, el solicitante deberá cambiar de garante.</a:t>
            </a:r>
          </a:p>
        </p:txBody>
      </p:sp>
      <p:pic>
        <p:nvPicPr>
          <p:cNvPr id="5" name="Picture 3"/>
          <p:cNvPicPr>
            <a:picLocks noChangeAspect="1" noChangeArrowheads="1"/>
          </p:cNvPicPr>
          <p:nvPr/>
        </p:nvPicPr>
        <p:blipFill>
          <a:blip r:embed="rId2"/>
          <a:srcRect/>
          <a:stretch>
            <a:fillRect/>
          </a:stretch>
        </p:blipFill>
        <p:spPr bwMode="auto">
          <a:xfrm>
            <a:off x="7000892" y="500042"/>
            <a:ext cx="1727184" cy="1727184"/>
          </a:xfrm>
          <a:prstGeom prst="rect">
            <a:avLst/>
          </a:prstGeom>
          <a:noFill/>
          <a:ln w="9525">
            <a:noFill/>
            <a:miter lim="800000"/>
            <a:headEnd/>
            <a:tailEnd/>
          </a:ln>
        </p:spPr>
      </p:pic>
      <p:pic>
        <p:nvPicPr>
          <p:cNvPr id="23554" name="Picture 2">
            <a:hlinkClick r:id="rId3" action="ppaction://hlinksldjump"/>
          </p:cNvPr>
          <p:cNvPicPr>
            <a:picLocks noChangeAspect="1" noChangeArrowheads="1"/>
          </p:cNvPicPr>
          <p:nvPr/>
        </p:nvPicPr>
        <p:blipFill>
          <a:blip r:embed="rId4"/>
          <a:srcRect/>
          <a:stretch>
            <a:fillRect/>
          </a:stretch>
        </p:blipFill>
        <p:spPr bwMode="auto">
          <a:xfrm>
            <a:off x="1285852" y="2571744"/>
            <a:ext cx="6746356" cy="15478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095360"/>
            <a:ext cx="2649538" cy="523875"/>
          </a:xfrm>
          <a:prstGeom prst="rect">
            <a:avLst/>
          </a:prstGeom>
        </p:spPr>
        <p:txBody>
          <a:bodyPr wrap="none">
            <a:spAutoFit/>
          </a:bodyPr>
          <a:lstStyle/>
          <a:p>
            <a:pPr marL="0" lvl="3">
              <a:defRPr/>
            </a:pPr>
            <a:r>
              <a:rPr lang="es-ES" sz="28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Condiciones </a:t>
            </a:r>
            <a:endParaRPr lang="es-EC" sz="28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endParaRPr>
          </a:p>
        </p:txBody>
      </p:sp>
      <p:pic>
        <p:nvPicPr>
          <p:cNvPr id="3" name="Picture 3"/>
          <p:cNvPicPr>
            <a:picLocks noChangeAspect="1" noChangeArrowheads="1"/>
          </p:cNvPicPr>
          <p:nvPr/>
        </p:nvPicPr>
        <p:blipFill>
          <a:blip r:embed="rId2"/>
          <a:srcRect/>
          <a:stretch>
            <a:fillRect/>
          </a:stretch>
        </p:blipFill>
        <p:spPr bwMode="auto">
          <a:xfrm>
            <a:off x="7143768" y="285728"/>
            <a:ext cx="1336353" cy="1740726"/>
          </a:xfrm>
          <a:prstGeom prst="rect">
            <a:avLst/>
          </a:prstGeom>
          <a:noFill/>
          <a:ln w="9525">
            <a:noFill/>
            <a:miter lim="800000"/>
            <a:headEnd/>
            <a:tailEnd/>
          </a:ln>
        </p:spPr>
      </p:pic>
      <p:sp>
        <p:nvSpPr>
          <p:cNvPr id="5" name="Rectangle 2"/>
          <p:cNvSpPr>
            <a:spLocks noChangeArrowheads="1"/>
          </p:cNvSpPr>
          <p:nvPr/>
        </p:nvSpPr>
        <p:spPr bwMode="auto">
          <a:xfrm>
            <a:off x="1187623" y="3896761"/>
            <a:ext cx="6797381" cy="10002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ES" sz="1400" b="1" dirty="0" smtClean="0">
                <a:latin typeface="Cambria" pitchFamily="18" charset="0"/>
                <a:ea typeface="Calibri" pitchFamily="34" charset="0"/>
                <a:cs typeface="Times New Roman" pitchFamily="18" charset="0"/>
              </a:rPr>
              <a:t>OBSERVACIONES</a:t>
            </a:r>
            <a:r>
              <a:rPr lang="es-ES" sz="1700" b="1" dirty="0" smtClean="0">
                <a:latin typeface="Cambria" pitchFamily="18" charset="0"/>
                <a:ea typeface="Calibri" pitchFamily="34" charset="0"/>
                <a:cs typeface="Times New Roman" pitchFamily="18" charset="0"/>
              </a:rPr>
              <a:t>: </a:t>
            </a:r>
            <a:r>
              <a:rPr lang="es-EC" sz="1400" dirty="0">
                <a:latin typeface="Cambria" pitchFamily="18" charset="0"/>
                <a:ea typeface="Calibri" pitchFamily="34" charset="0"/>
                <a:cs typeface="Times New Roman" pitchFamily="18" charset="0"/>
              </a:rPr>
              <a:t>Se asigna una calificación de 10 puntos, si las condiciones de la </a:t>
            </a:r>
            <a:r>
              <a:rPr lang="es-EC" sz="1400" dirty="0" smtClean="0">
                <a:latin typeface="Cambria" pitchFamily="18" charset="0"/>
                <a:ea typeface="Calibri" pitchFamily="34" charset="0"/>
                <a:cs typeface="Times New Roman" pitchFamily="18" charset="0"/>
              </a:rPr>
              <a:t>economía </a:t>
            </a:r>
            <a:r>
              <a:rPr lang="es-EC" sz="1400" dirty="0">
                <a:latin typeface="Cambria" pitchFamily="18" charset="0"/>
                <a:ea typeface="Calibri" pitchFamily="34" charset="0"/>
                <a:cs typeface="Times New Roman" pitchFamily="18" charset="0"/>
              </a:rPr>
              <a:t>nacional PIB  suben a 4.3%, ya que se indica que el desempleo se redujo a una tasa de 4.8%, siendo la más baja de Sudamérica y por lo tanto se tiene una tendencia futura de empleo </a:t>
            </a:r>
            <a:endParaRPr lang="es-EC" sz="1400" dirty="0" smtClean="0">
              <a:latin typeface="Cambria" pitchFamily="18" charset="0"/>
              <a:ea typeface="Calibri" pitchFamily="34" charset="0"/>
              <a:cs typeface="Times New Roman" pitchFamily="18" charset="0"/>
            </a:endParaRPr>
          </a:p>
        </p:txBody>
      </p:sp>
      <p:pic>
        <p:nvPicPr>
          <p:cNvPr id="24578" name="Picture 2"/>
          <p:cNvPicPr>
            <a:picLocks noChangeAspect="1" noChangeArrowheads="1"/>
          </p:cNvPicPr>
          <p:nvPr/>
        </p:nvPicPr>
        <p:blipFill>
          <a:blip r:embed="rId3"/>
          <a:srcRect/>
          <a:stretch>
            <a:fillRect/>
          </a:stretch>
        </p:blipFill>
        <p:spPr bwMode="auto">
          <a:xfrm>
            <a:off x="1428728" y="2500310"/>
            <a:ext cx="6396061" cy="12144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1604" y="2500306"/>
            <a:ext cx="6357982" cy="1200329"/>
          </a:xfrm>
          <a:prstGeom prst="rect">
            <a:avLst/>
          </a:prstGeom>
        </p:spPr>
        <p:txBody>
          <a:bodyPr wrap="square">
            <a:spAutoFit/>
          </a:bodyPr>
          <a:lstStyle/>
          <a:p>
            <a:pPr marL="0" lvl="3" algn="ctr">
              <a:defRPr/>
            </a:pPr>
            <a:r>
              <a:rPr lang="es-ES" sz="3600" b="1" cap="small" dirty="0" smtClean="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hlinkClick r:id="rId2" action="ppaction://hlinkfile"/>
              </a:rPr>
              <a:t>SCORING DE CRÉDITO DE CONSUMO </a:t>
            </a:r>
            <a:endParaRPr lang="es-ES" sz="3600" b="1" cap="small" dirty="0" smtClean="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endParaRPr>
          </a:p>
        </p:txBody>
      </p:sp>
      <p:pic>
        <p:nvPicPr>
          <p:cNvPr id="3" name="Picture 8"/>
          <p:cNvPicPr>
            <a:picLocks noChangeAspect="1" noChangeArrowheads="1"/>
          </p:cNvPicPr>
          <p:nvPr/>
        </p:nvPicPr>
        <p:blipFill>
          <a:blip r:embed="rId3"/>
          <a:srcRect/>
          <a:stretch>
            <a:fillRect/>
          </a:stretch>
        </p:blipFill>
        <p:spPr bwMode="auto">
          <a:xfrm>
            <a:off x="6572296" y="4500570"/>
            <a:ext cx="2428860" cy="2076450"/>
          </a:xfrm>
          <a:prstGeom prst="rect">
            <a:avLst/>
          </a:prstGeom>
          <a:noFill/>
          <a:ln w="9525">
            <a:noFill/>
            <a:miter lim="800000"/>
            <a:headEnd/>
            <a:tailEnd/>
          </a:ln>
        </p:spPr>
      </p:pic>
      <p:pic>
        <p:nvPicPr>
          <p:cNvPr id="4" name="Picture 7"/>
          <p:cNvPicPr>
            <a:picLocks noChangeAspect="1" noChangeArrowheads="1"/>
          </p:cNvPicPr>
          <p:nvPr/>
        </p:nvPicPr>
        <p:blipFill>
          <a:blip r:embed="rId4"/>
          <a:srcRect/>
          <a:stretch>
            <a:fillRect/>
          </a:stretch>
        </p:blipFill>
        <p:spPr bwMode="auto">
          <a:xfrm>
            <a:off x="571472" y="642918"/>
            <a:ext cx="2254403"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1714488"/>
            <a:ext cx="8510087" cy="646331"/>
          </a:xfrm>
          <a:prstGeom prst="rect">
            <a:avLst/>
          </a:prstGeom>
        </p:spPr>
        <p:txBody>
          <a:bodyPr wrap="none">
            <a:spAutoFit/>
          </a:bodyPr>
          <a:lstStyle/>
          <a:p>
            <a:pPr>
              <a:defRPr/>
            </a:pPr>
            <a:r>
              <a:rPr lang="es-ES" sz="3600" b="1" cap="small" dirty="0" smtClean="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Conclusiones y RECOMENDACIONES</a:t>
            </a:r>
            <a:endParaRPr lang="es-EC" sz="32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endParaRPr>
          </a:p>
        </p:txBody>
      </p:sp>
      <p:pic>
        <p:nvPicPr>
          <p:cNvPr id="3" name="Picture 2"/>
          <p:cNvPicPr>
            <a:picLocks noChangeAspect="1" noChangeArrowheads="1"/>
          </p:cNvPicPr>
          <p:nvPr/>
        </p:nvPicPr>
        <p:blipFill>
          <a:blip r:embed="rId2" cstate="print"/>
          <a:srcRect/>
          <a:stretch>
            <a:fillRect/>
          </a:stretch>
        </p:blipFill>
        <p:spPr bwMode="auto">
          <a:xfrm>
            <a:off x="3786182" y="2928934"/>
            <a:ext cx="1962150" cy="232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785786" y="714356"/>
            <a:ext cx="664373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C" sz="3200" b="1" dirty="0" smtClean="0">
                <a:effectLst>
                  <a:outerShdw blurRad="38100" dist="38100" dir="2700000" algn="tl">
                    <a:srgbClr val="000000">
                      <a:alpha val="43137"/>
                    </a:srgbClr>
                  </a:outerShdw>
                </a:effectLst>
                <a:latin typeface="Century Schoolbook" pitchFamily="18" charset="0"/>
              </a:rPr>
              <a:t>CONCLUSIONES:</a:t>
            </a:r>
            <a:endParaRPr kumimoji="0" lang="es-EC"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1371729558"/>
              </p:ext>
            </p:extLst>
          </p:nvPr>
        </p:nvGraphicFramePr>
        <p:xfrm>
          <a:off x="971600" y="1484784"/>
          <a:ext cx="715245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785786" y="571480"/>
            <a:ext cx="664373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C" sz="3200" b="1" dirty="0" smtClean="0">
                <a:effectLst>
                  <a:outerShdw blurRad="38100" dist="38100" dir="2700000" algn="tl">
                    <a:srgbClr val="000000">
                      <a:alpha val="43137"/>
                    </a:srgbClr>
                  </a:outerShdw>
                </a:effectLst>
                <a:latin typeface="Century Schoolbook" pitchFamily="18" charset="0"/>
              </a:rPr>
              <a:t>RECOMENDACIONES:</a:t>
            </a:r>
            <a:endParaRPr kumimoji="0" lang="es-EC" sz="4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1132875627"/>
              </p:ext>
            </p:extLst>
          </p:nvPr>
        </p:nvGraphicFramePr>
        <p:xfrm>
          <a:off x="1043608" y="1428736"/>
          <a:ext cx="715245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14400" y="2819400"/>
            <a:ext cx="7620000" cy="2514600"/>
          </a:xfrm>
          <a:prstGeom prst="rect">
            <a:avLst/>
          </a:prstGeom>
          <a:solidFill>
            <a:schemeClr val="bg1"/>
          </a:solid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9600" dirty="0" smtClean="0">
              <a:solidFill>
                <a:schemeClr val="tx1"/>
              </a:solidFill>
            </a:endParaRPr>
          </a:p>
          <a:p>
            <a:pPr algn="ctr"/>
            <a:endParaRPr lang="es-ES_tradnl" sz="9600" dirty="0" smtClean="0">
              <a:solidFill>
                <a:schemeClr val="tx1"/>
              </a:solidFill>
            </a:endParaRPr>
          </a:p>
          <a:p>
            <a:pPr algn="ctr"/>
            <a:r>
              <a:rPr lang="es-ES_tradnl" sz="9600" dirty="0" smtClean="0">
                <a:solidFill>
                  <a:schemeClr val="tx1"/>
                </a:solidFill>
              </a:rPr>
              <a:t>GRACIAS</a:t>
            </a:r>
          </a:p>
          <a:p>
            <a:pPr algn="ctr"/>
            <a:endParaRPr lang="es-ES_tradnl" sz="9600" dirty="0" smtClean="0">
              <a:solidFill>
                <a:schemeClr val="tx1"/>
              </a:solidFill>
            </a:endParaRPr>
          </a:p>
          <a:p>
            <a:pPr algn="ctr"/>
            <a:endParaRPr lang="es-EC" sz="9600" dirty="0">
              <a:solidFill>
                <a:schemeClr val="tx1"/>
              </a:solidFill>
            </a:endParaRPr>
          </a:p>
        </p:txBody>
      </p:sp>
      <p:pic>
        <p:nvPicPr>
          <p:cNvPr id="3" name="Picture 1"/>
          <p:cNvPicPr>
            <a:picLocks noChangeAspect="1" noChangeArrowheads="1"/>
          </p:cNvPicPr>
          <p:nvPr/>
        </p:nvPicPr>
        <p:blipFill>
          <a:blip r:embed="rId2" cstate="print"/>
          <a:srcRect/>
          <a:stretch>
            <a:fillRect/>
          </a:stretch>
        </p:blipFill>
        <p:spPr bwMode="auto">
          <a:xfrm>
            <a:off x="2843808" y="548680"/>
            <a:ext cx="3312368" cy="2057155"/>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42910" y="785794"/>
            <a:ext cx="5832475" cy="769441"/>
          </a:xfrm>
          <a:prstGeom prst="rect">
            <a:avLst/>
          </a:prstGeom>
        </p:spPr>
        <p:txBody>
          <a:bodyPr>
            <a:spAutoFit/>
          </a:bodyPr>
          <a:lstStyle/>
          <a:p>
            <a:pPr lvl="1">
              <a:defRPr/>
            </a:pPr>
            <a:r>
              <a:rPr lang="es-EC" sz="2200" b="1" dirty="0">
                <a:latin typeface="Century" pitchFamily="18" charset="0"/>
                <a:cs typeface="Arial" charset="0"/>
              </a:rPr>
              <a:t>Introducción a la Cooperativa de Ahorro y Crédito </a:t>
            </a:r>
            <a:r>
              <a:rPr lang="es-EC" sz="2200" b="1" dirty="0" err="1" smtClean="0">
                <a:latin typeface="Century" pitchFamily="18" charset="0"/>
                <a:cs typeface="Arial" charset="0"/>
              </a:rPr>
              <a:t>Pujilí</a:t>
            </a:r>
            <a:r>
              <a:rPr lang="es-EC" sz="2200" b="1" dirty="0" smtClean="0">
                <a:latin typeface="Century" pitchFamily="18" charset="0"/>
                <a:cs typeface="Arial" charset="0"/>
              </a:rPr>
              <a:t> Ltda</a:t>
            </a:r>
            <a:r>
              <a:rPr lang="es-EC" sz="2200" b="1" dirty="0" smtClean="0">
                <a:latin typeface="Century" pitchFamily="18" charset="0"/>
                <a:cs typeface="Arial" charset="0"/>
              </a:rPr>
              <a:t>.</a:t>
            </a:r>
            <a:endParaRPr lang="es-EC" sz="2200" b="1" dirty="0">
              <a:latin typeface="Century" pitchFamily="18" charset="0"/>
              <a:cs typeface="Arial" charset="0"/>
            </a:endParaRPr>
          </a:p>
        </p:txBody>
      </p:sp>
      <p:pic>
        <p:nvPicPr>
          <p:cNvPr id="7" name="Imagen 2" descr="Descripción: LOGO.jpg"/>
          <p:cNvPicPr>
            <a:picLocks noChangeAspect="1" noChangeArrowheads="1"/>
          </p:cNvPicPr>
          <p:nvPr/>
        </p:nvPicPr>
        <p:blipFill>
          <a:blip r:embed="rId2"/>
          <a:srcRect/>
          <a:stretch>
            <a:fillRect/>
          </a:stretch>
        </p:blipFill>
        <p:spPr bwMode="auto">
          <a:xfrm>
            <a:off x="7143768" y="642918"/>
            <a:ext cx="1285884" cy="1285884"/>
          </a:xfrm>
          <a:prstGeom prst="rect">
            <a:avLst/>
          </a:prstGeom>
          <a:noFill/>
          <a:ln w="9525">
            <a:noFill/>
            <a:miter lim="800000"/>
            <a:headEnd/>
            <a:tailEnd/>
          </a:ln>
        </p:spPr>
      </p:pic>
      <p:graphicFrame>
        <p:nvGraphicFramePr>
          <p:cNvPr id="8" name="7 Diagrama"/>
          <p:cNvGraphicFramePr/>
          <p:nvPr>
            <p:extLst>
              <p:ext uri="{D42A27DB-BD31-4B8C-83A1-F6EECF244321}">
                <p14:modId xmlns:p14="http://schemas.microsoft.com/office/powerpoint/2010/main" val="1288713377"/>
              </p:ext>
            </p:extLst>
          </p:nvPr>
        </p:nvGraphicFramePr>
        <p:xfrm>
          <a:off x="357158" y="1785926"/>
          <a:ext cx="8501122" cy="4121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071934" y="2226412"/>
            <a:ext cx="4968552" cy="1631216"/>
          </a:xfrm>
          <a:prstGeom prst="rect">
            <a:avLst/>
          </a:prstGeom>
        </p:spPr>
        <p:txBody>
          <a:bodyPr wrap="square">
            <a:spAutoFit/>
          </a:bodyPr>
          <a:lstStyle/>
          <a:p>
            <a:pPr algn="ctr"/>
            <a:r>
              <a:rPr lang="es-EC" sz="5000" b="1" dirty="0" smtClean="0">
                <a:solidFill>
                  <a:srgbClr val="002060"/>
                </a:solidFill>
                <a:effectLst>
                  <a:outerShdw blurRad="38100" dist="38100" dir="2700000" algn="tl">
                    <a:srgbClr val="000000">
                      <a:alpha val="43137"/>
                    </a:srgbClr>
                  </a:outerShdw>
                </a:effectLst>
                <a:latin typeface="Century" pitchFamily="18" charset="0"/>
              </a:rPr>
              <a:t>DIAGNÓSTICO FINANCIERO</a:t>
            </a:r>
            <a:endParaRPr lang="es-EC" sz="5000" b="1" dirty="0">
              <a:solidFill>
                <a:srgbClr val="002060"/>
              </a:solidFill>
              <a:effectLst>
                <a:outerShdw blurRad="38100" dist="38100" dir="2700000" algn="tl">
                  <a:srgbClr val="000000">
                    <a:alpha val="43137"/>
                  </a:srgbClr>
                </a:outerShdw>
              </a:effectLst>
              <a:latin typeface="Century" pitchFamily="18" charset="0"/>
            </a:endParaRPr>
          </a:p>
        </p:txBody>
      </p:sp>
      <p:pic>
        <p:nvPicPr>
          <p:cNvPr id="3" name="Picture 2" descr="https://encrypted-tbn0.google.com/images?q=tbn:ANd9GcRXlF6U4M6HONbGbweAtwV47C3brfOXQpZsbBFDhtjJrH1JYzLn"/>
          <p:cNvPicPr>
            <a:picLocks noChangeAspect="1" noChangeArrowheads="1"/>
          </p:cNvPicPr>
          <p:nvPr/>
        </p:nvPicPr>
        <p:blipFill>
          <a:blip r:embed="rId2" cstate="print"/>
          <a:srcRect/>
          <a:stretch>
            <a:fillRect/>
          </a:stretch>
        </p:blipFill>
        <p:spPr bwMode="auto">
          <a:xfrm>
            <a:off x="395536" y="1556792"/>
            <a:ext cx="2209800" cy="2066925"/>
          </a:xfrm>
          <a:prstGeom prst="rect">
            <a:avLst/>
          </a:prstGeom>
          <a:ln>
            <a:noFill/>
          </a:ln>
          <a:effectLst>
            <a:softEdge rad="112500"/>
          </a:effectLst>
        </p:spPr>
      </p:pic>
      <p:pic>
        <p:nvPicPr>
          <p:cNvPr id="4" name="Picture 6" descr="https://encrypted-tbn3.google.com/images?q=tbn:ANd9GcTXW8qzu6O6sgC16Jf1ahs0OJsvWsme8N4kHnioZ3LD7NJGQY_i"/>
          <p:cNvPicPr>
            <a:picLocks noChangeAspect="1" noChangeArrowheads="1"/>
          </p:cNvPicPr>
          <p:nvPr/>
        </p:nvPicPr>
        <p:blipFill>
          <a:blip r:embed="rId3" cstate="print"/>
          <a:srcRect/>
          <a:stretch>
            <a:fillRect/>
          </a:stretch>
        </p:blipFill>
        <p:spPr bwMode="auto">
          <a:xfrm>
            <a:off x="3203848" y="4437112"/>
            <a:ext cx="2552700" cy="1790701"/>
          </a:xfrm>
          <a:prstGeom prst="rect">
            <a:avLst/>
          </a:prstGeom>
          <a:noFill/>
        </p:spPr>
      </p:pic>
      <p:pic>
        <p:nvPicPr>
          <p:cNvPr id="5" name="Picture 8" descr="https://encrypted-tbn0.google.com/images?q=tbn:ANd9GcQq1X8ADkJCF8ja6boWPjdHJJq7yjo-9rKnIRiv0V-lQyvAWF-o"/>
          <p:cNvPicPr>
            <a:picLocks noChangeAspect="1" noChangeArrowheads="1"/>
          </p:cNvPicPr>
          <p:nvPr/>
        </p:nvPicPr>
        <p:blipFill>
          <a:blip r:embed="rId4" cstate="print"/>
          <a:srcRect/>
          <a:stretch>
            <a:fillRect/>
          </a:stretch>
        </p:blipFill>
        <p:spPr bwMode="auto">
          <a:xfrm>
            <a:off x="1763688" y="2996952"/>
            <a:ext cx="2486025" cy="18383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98808" y="957188"/>
            <a:ext cx="2882777" cy="400110"/>
          </a:xfrm>
          <a:prstGeom prst="rect">
            <a:avLst/>
          </a:prstGeom>
        </p:spPr>
        <p:txBody>
          <a:bodyPr wrap="none">
            <a:spAutoFit/>
          </a:bodyPr>
          <a:lstStyle/>
          <a:p>
            <a:pPr>
              <a:defRPr/>
            </a:pPr>
            <a:r>
              <a:rPr lang="es-ES" sz="2000" b="1" dirty="0" smtClean="0">
                <a:latin typeface="Century" pitchFamily="18" charset="0"/>
                <a:cs typeface="Arial" charset="0"/>
              </a:rPr>
              <a:t>SITUACIÓN ACTUAL</a:t>
            </a:r>
            <a:endParaRPr lang="es-EC" sz="2000" b="1" dirty="0">
              <a:latin typeface="Century" pitchFamily="18" charset="0"/>
              <a:cs typeface="Arial" charset="0"/>
            </a:endParaRPr>
          </a:p>
        </p:txBody>
      </p:sp>
      <p:graphicFrame>
        <p:nvGraphicFramePr>
          <p:cNvPr id="3" name="2 Diagrama"/>
          <p:cNvGraphicFramePr/>
          <p:nvPr/>
        </p:nvGraphicFramePr>
        <p:xfrm>
          <a:off x="1142976" y="192880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8"/>
          <p:cNvPicPr>
            <a:picLocks noChangeAspect="1" noChangeArrowheads="1"/>
          </p:cNvPicPr>
          <p:nvPr/>
        </p:nvPicPr>
        <p:blipFill>
          <a:blip r:embed="rId7"/>
          <a:srcRect/>
          <a:stretch>
            <a:fillRect/>
          </a:stretch>
        </p:blipFill>
        <p:spPr bwMode="auto">
          <a:xfrm>
            <a:off x="6143636" y="1928802"/>
            <a:ext cx="1166812" cy="917575"/>
          </a:xfrm>
          <a:prstGeom prst="rect">
            <a:avLst/>
          </a:prstGeom>
          <a:noFill/>
          <a:ln w="9525">
            <a:noFill/>
            <a:miter lim="800000"/>
            <a:headEnd/>
            <a:tailEnd/>
          </a:ln>
        </p:spPr>
      </p:pic>
      <p:pic>
        <p:nvPicPr>
          <p:cNvPr id="5" name="Picture 12"/>
          <p:cNvPicPr>
            <a:picLocks noChangeAspect="1" noChangeArrowheads="1"/>
          </p:cNvPicPr>
          <p:nvPr/>
        </p:nvPicPr>
        <p:blipFill>
          <a:blip r:embed="rId8"/>
          <a:srcRect/>
          <a:stretch>
            <a:fillRect/>
          </a:stretch>
        </p:blipFill>
        <p:spPr bwMode="auto">
          <a:xfrm>
            <a:off x="6215074" y="3214686"/>
            <a:ext cx="1143000" cy="1143000"/>
          </a:xfrm>
          <a:prstGeom prst="rect">
            <a:avLst/>
          </a:prstGeom>
          <a:noFill/>
          <a:ln w="9525">
            <a:noFill/>
            <a:miter lim="800000"/>
            <a:headEnd/>
            <a:tailEnd/>
          </a:ln>
        </p:spPr>
      </p:pic>
      <p:pic>
        <p:nvPicPr>
          <p:cNvPr id="6" name="Picture 13"/>
          <p:cNvPicPr>
            <a:picLocks noChangeAspect="1" noChangeArrowheads="1"/>
          </p:cNvPicPr>
          <p:nvPr/>
        </p:nvPicPr>
        <p:blipFill>
          <a:blip r:embed="rId9"/>
          <a:srcRect/>
          <a:stretch>
            <a:fillRect/>
          </a:stretch>
        </p:blipFill>
        <p:spPr bwMode="auto">
          <a:xfrm>
            <a:off x="6000760" y="4786322"/>
            <a:ext cx="1357312"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00034" y="785794"/>
            <a:ext cx="4714908" cy="477054"/>
          </a:xfrm>
          <a:prstGeom prst="rect">
            <a:avLst/>
          </a:prstGeom>
          <a:noFill/>
          <a:ln w="9525">
            <a:noFill/>
            <a:miter lim="800000"/>
            <a:headEnd/>
            <a:tailEnd/>
          </a:ln>
          <a:effectLst/>
        </p:spPr>
        <p:txBody>
          <a:bodyPr anchor="ct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1" eaLnBrk="0" hangingPunct="0">
              <a:defRPr/>
            </a:pPr>
            <a:r>
              <a:rPr lang="es-ES" sz="2500" b="1" dirty="0">
                <a:ln/>
                <a:effectLst>
                  <a:reflection blurRad="6350" stA="60000" endA="900" endPos="58000" dir="5400000" sy="-100000" algn="bl" rotWithShape="0"/>
                </a:effectLst>
                <a:latin typeface="Bookman Old Style" pitchFamily="18" charset="0"/>
                <a:ea typeface="Calibri" pitchFamily="34" charset="0"/>
                <a:cs typeface="Arial" pitchFamily="34" charset="0"/>
              </a:rPr>
              <a:t>FODA INSTITUCIONAL</a:t>
            </a:r>
            <a:endParaRPr lang="es-ES" sz="2500" b="1" dirty="0">
              <a:ln/>
              <a:effectLst>
                <a:reflection blurRad="6350" stA="60000" endA="900" endPos="58000" dir="5400000" sy="-100000" algn="bl" rotWithShape="0"/>
              </a:effectLst>
              <a:latin typeface="Bookman Old Style" pitchFamily="18" charset="0"/>
              <a:cs typeface="Arial" pitchFamily="34" charset="0"/>
            </a:endParaRPr>
          </a:p>
        </p:txBody>
      </p:sp>
      <p:graphicFrame>
        <p:nvGraphicFramePr>
          <p:cNvPr id="3" name="2 Diagrama"/>
          <p:cNvGraphicFramePr/>
          <p:nvPr/>
        </p:nvGraphicFramePr>
        <p:xfrm>
          <a:off x="1071538" y="20796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srcRect/>
          <a:stretch>
            <a:fillRect/>
          </a:stretch>
        </p:blipFill>
        <p:spPr bwMode="auto">
          <a:xfrm>
            <a:off x="3500442" y="3436939"/>
            <a:ext cx="1143000" cy="1173163"/>
          </a:xfrm>
          <a:prstGeom prst="rect">
            <a:avLst/>
          </a:prstGeom>
          <a:noFill/>
          <a:ln w="9525">
            <a:noFill/>
            <a:miter lim="800000"/>
            <a:headEnd/>
            <a:tailEnd/>
          </a:ln>
        </p:spPr>
      </p:pic>
      <p:pic>
        <p:nvPicPr>
          <p:cNvPr id="5" name="Picture 5"/>
          <p:cNvPicPr>
            <a:picLocks noChangeAspect="1" noChangeArrowheads="1"/>
          </p:cNvPicPr>
          <p:nvPr/>
        </p:nvPicPr>
        <p:blipFill>
          <a:blip r:embed="rId8"/>
          <a:srcRect/>
          <a:stretch>
            <a:fillRect/>
          </a:stretch>
        </p:blipFill>
        <p:spPr bwMode="auto">
          <a:xfrm>
            <a:off x="7143768" y="642918"/>
            <a:ext cx="1714480" cy="17716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857752" y="99932"/>
            <a:ext cx="3044423" cy="400110"/>
          </a:xfrm>
          <a:prstGeom prst="rect">
            <a:avLst/>
          </a:prstGeom>
          <a:noFill/>
          <a:ln w="9525">
            <a:noFill/>
            <a:miter lim="800000"/>
            <a:headEnd/>
            <a:tailEnd/>
          </a:ln>
          <a:effectLst/>
        </p:spPr>
        <p:txBody>
          <a:bodyPr wrap="none" anchor="ctr">
            <a:spAutoFit/>
          </a:bodyPr>
          <a:lstStyle/>
          <a:p>
            <a:pPr eaLnBrk="0" hangingPunct="0">
              <a:tabLst>
                <a:tab pos="630238" algn="l"/>
                <a:tab pos="809625" algn="l"/>
              </a:tabLst>
              <a:defRPr/>
            </a:pPr>
            <a:r>
              <a:rPr lang="es-ES"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Calibri" pitchFamily="34" charset="0"/>
                <a:cs typeface="Arial" pitchFamily="34" charset="0"/>
              </a:rPr>
              <a:t>MATRIZ FODA RESUMEN</a:t>
            </a:r>
            <a:endParaRPr lang="es-E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Arial" pitchFamily="34" charset="0"/>
            </a:endParaRPr>
          </a:p>
        </p:txBody>
      </p:sp>
      <p:pic>
        <p:nvPicPr>
          <p:cNvPr id="2" name="Picture 2"/>
          <p:cNvPicPr>
            <a:picLocks noChangeAspect="1" noChangeArrowheads="1"/>
          </p:cNvPicPr>
          <p:nvPr/>
        </p:nvPicPr>
        <p:blipFill>
          <a:blip r:embed="rId2"/>
          <a:srcRect l="1534" r="1279" b="7126"/>
          <a:stretch>
            <a:fillRect/>
          </a:stretch>
        </p:blipFill>
        <p:spPr bwMode="auto">
          <a:xfrm>
            <a:off x="2000232" y="571480"/>
            <a:ext cx="5429288" cy="550072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785786" y="1428736"/>
            <a:ext cx="6858048" cy="785815"/>
          </a:xfrm>
          <a:prstGeom prst="rect">
            <a:avLst/>
          </a:prstGeom>
        </p:spPr>
        <p:txBody>
          <a:bodyPr anchor="b"/>
          <a:lstStyle/>
          <a:p>
            <a:pPr fontAlgn="auto">
              <a:spcAft>
                <a:spcPts val="0"/>
              </a:spcAft>
              <a:defRPr/>
            </a:pPr>
            <a:r>
              <a:rPr lang="es-ES" sz="3600" b="1" cap="small" dirty="0" err="1">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AN</a:t>
            </a:r>
            <a:r>
              <a:rPr lang="es-ES" sz="4000" b="1" cap="small" dirty="0" err="1">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á</a:t>
            </a:r>
            <a:r>
              <a:rPr lang="es-ES" sz="3600" b="1" cap="small" dirty="0" err="1" smtClean="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LISIS</a:t>
            </a:r>
            <a:r>
              <a:rPr lang="es-ES" sz="3600" b="1" cap="small" dirty="0" smtClean="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 </a:t>
            </a:r>
            <a:r>
              <a:rPr lang="es-ES" sz="3600" b="1" cap="small" dirty="0" smtClean="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rPr>
              <a:t>FINANCIERO</a:t>
            </a:r>
            <a:endParaRPr lang="es-ES" sz="3600" b="1" cap="small" dirty="0">
              <a:effectLst>
                <a:outerShdw blurRad="38100" dist="38100" dir="2700000" algn="tl">
                  <a:srgbClr val="000000">
                    <a:alpha val="43137"/>
                  </a:srgbClr>
                </a:outerShdw>
                <a:reflection blurRad="6350" stA="55000" endA="300" endPos="45500" dir="5400000" sy="-100000" algn="bl" rotWithShape="0"/>
              </a:effectLst>
              <a:latin typeface="+mn-lt"/>
              <a:ea typeface="+mj-ea"/>
              <a:cs typeface="Andalus" pitchFamily="18" charset="-78"/>
            </a:endParaRPr>
          </a:p>
        </p:txBody>
      </p:sp>
      <p:pic>
        <p:nvPicPr>
          <p:cNvPr id="3" name="Picture 10" descr="https://encrypted-tbn3.google.com/images?q=tbn:ANd9GcRp5wC8ZoZOqduqa82yG_EfyA7sl7kdhGQUctgxOJKFb9E9XCSB"/>
          <p:cNvPicPr>
            <a:picLocks noChangeAspect="1" noChangeArrowheads="1"/>
          </p:cNvPicPr>
          <p:nvPr/>
        </p:nvPicPr>
        <p:blipFill>
          <a:blip r:embed="rId2" cstate="print"/>
          <a:srcRect/>
          <a:stretch>
            <a:fillRect/>
          </a:stretch>
        </p:blipFill>
        <p:spPr bwMode="auto">
          <a:xfrm>
            <a:off x="1337910" y="3071810"/>
            <a:ext cx="2448272" cy="233118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30" y="285728"/>
            <a:ext cx="3953980"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31" name="Picture 7"/>
          <p:cNvPicPr>
            <a:picLocks noChangeAspect="1" noChangeArrowheads="1"/>
          </p:cNvPicPr>
          <p:nvPr/>
        </p:nvPicPr>
        <p:blipFill>
          <a:blip r:embed="rId4"/>
          <a:srcRect/>
          <a:stretch>
            <a:fillRect/>
          </a:stretch>
        </p:blipFill>
        <p:spPr bwMode="auto">
          <a:xfrm>
            <a:off x="1643063" y="1152525"/>
            <a:ext cx="5857875" cy="4552950"/>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2174</TotalTime>
  <Words>945</Words>
  <Application>Microsoft Office PowerPoint</Application>
  <PresentationFormat>Presentación en pantalla (4:3)</PresentationFormat>
  <Paragraphs>88</Paragraphs>
  <Slides>27</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29" baseType="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Maquina 1</cp:lastModifiedBy>
  <cp:revision>57</cp:revision>
  <dcterms:created xsi:type="dcterms:W3CDTF">2008-02-13T16:07:44Z</dcterms:created>
  <dcterms:modified xsi:type="dcterms:W3CDTF">2013-06-07T00:55:40Z</dcterms:modified>
</cp:coreProperties>
</file>