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47"/>
  </p:notesMasterIdLst>
  <p:sldIdLst>
    <p:sldId id="258" r:id="rId2"/>
    <p:sldId id="259" r:id="rId3"/>
    <p:sldId id="261" r:id="rId4"/>
    <p:sldId id="260" r:id="rId5"/>
    <p:sldId id="263" r:id="rId6"/>
    <p:sldId id="264" r:id="rId7"/>
    <p:sldId id="267" r:id="rId8"/>
    <p:sldId id="265" r:id="rId9"/>
    <p:sldId id="268" r:id="rId10"/>
    <p:sldId id="266" r:id="rId11"/>
    <p:sldId id="271" r:id="rId12"/>
    <p:sldId id="272" r:id="rId13"/>
    <p:sldId id="269" r:id="rId14"/>
    <p:sldId id="270" r:id="rId15"/>
    <p:sldId id="304" r:id="rId16"/>
    <p:sldId id="273" r:id="rId17"/>
    <p:sldId id="274" r:id="rId18"/>
    <p:sldId id="305" r:id="rId19"/>
    <p:sldId id="275" r:id="rId20"/>
    <p:sldId id="276" r:id="rId21"/>
    <p:sldId id="306" r:id="rId22"/>
    <p:sldId id="278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3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2" r:id="rId4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C5CE62-6BA7-4C17-9ABB-CA3E385C34FD}">
          <p14:sldIdLst>
            <p14:sldId id="258"/>
            <p14:sldId id="259"/>
            <p14:sldId id="261"/>
            <p14:sldId id="260"/>
            <p14:sldId id="263"/>
            <p14:sldId id="264"/>
            <p14:sldId id="267"/>
            <p14:sldId id="265"/>
            <p14:sldId id="268"/>
            <p14:sldId id="266"/>
            <p14:sldId id="271"/>
            <p14:sldId id="272"/>
            <p14:sldId id="269"/>
            <p14:sldId id="270"/>
            <p14:sldId id="304"/>
            <p14:sldId id="273"/>
            <p14:sldId id="274"/>
            <p14:sldId id="305"/>
            <p14:sldId id="275"/>
            <p14:sldId id="276"/>
            <p14:sldId id="306"/>
            <p14:sldId id="278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3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D3333"/>
    <a:srgbClr val="4AC1E6"/>
    <a:srgbClr val="53DD63"/>
    <a:srgbClr val="4D4D4D"/>
    <a:srgbClr val="C8289E"/>
    <a:srgbClr val="713DF3"/>
    <a:srgbClr val="E19BBB"/>
    <a:srgbClr val="F789B0"/>
    <a:srgbClr val="F2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89247" autoAdjust="0"/>
  </p:normalViewPr>
  <p:slideViewPr>
    <p:cSldViewPr>
      <p:cViewPr>
        <p:scale>
          <a:sx n="60" d="100"/>
          <a:sy n="60" d="100"/>
        </p:scale>
        <p:origin x="-1608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ire\Documents\TESIS\estadistica\desinfeccion%20chi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re\Documents\TESIS\estadistica\Establecimiento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re\Documents\TESIS\estadistica\desinfeccion%20chi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re\Documents\TESIS\estadistica\desinfeccion%20chi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re\Documents\TESIS\estadistica\desinfeccion%20ch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s-EC" sz="1800">
                <a:latin typeface="Times New Roman" pitchFamily="18" charset="0"/>
                <a:cs typeface="Times New Roman" pitchFamily="18" charset="0"/>
              </a:rPr>
              <a:t>Concentración de NaClO vs Porcentajes de contaminados y necrosados</a:t>
            </a:r>
          </a:p>
        </c:rich>
      </c:tx>
      <c:layout>
        <c:manualLayout>
          <c:xMode val="edge"/>
          <c:yMode val="edge"/>
          <c:x val="8.4458907081603099E-2"/>
          <c:y val="6.845374209809541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492031926043374"/>
          <c:y val="0.23097345132743363"/>
          <c:w val="0.57157109349485935"/>
          <c:h val="0.5742697373005365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desinfeccion!$U$35</c:f>
              <c:strCache>
                <c:ptCount val="1"/>
                <c:pt idx="0">
                  <c:v>Contaminados</c:v>
                </c:pt>
              </c:strCache>
            </c:strRef>
          </c:tx>
          <c:spPr>
            <a:ln>
              <a:solidFill>
                <a:srgbClr val="F23E7E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45 %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06480164091684E-2"/>
                  <c:y val="-3.3754777734247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15 %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860954517598403E-3"/>
                  <c:y val="-2.17999656958193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10 %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585776012940019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10 %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strRef>
              <c:f>desinfeccion!$T$36:$T$39</c:f>
              <c:strCache>
                <c:ptCount val="4"/>
                <c:pt idx="0">
                  <c:v>T1= NaClO 1%</c:v>
                </c:pt>
                <c:pt idx="1">
                  <c:v>T2= NaClO 1,25%</c:v>
                </c:pt>
                <c:pt idx="2">
                  <c:v>T3= NaClO 1,5%</c:v>
                </c:pt>
                <c:pt idx="3">
                  <c:v>T4= NaClO 1,75%</c:v>
                </c:pt>
              </c:strCache>
            </c:strRef>
          </c:xVal>
          <c:yVal>
            <c:numRef>
              <c:f>desinfeccion!$U$36:$U$39</c:f>
              <c:numCache>
                <c:formatCode>_(* #,##0_);_(* \(#,##0\);_(* "-"??_);_(@_)</c:formatCode>
                <c:ptCount val="4"/>
                <c:pt idx="0">
                  <c:v>45</c:v>
                </c:pt>
                <c:pt idx="1">
                  <c:v>15</c:v>
                </c:pt>
                <c:pt idx="2">
                  <c:v>10</c:v>
                </c:pt>
                <c:pt idx="3">
                  <c:v>10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35936"/>
        <c:axId val="77346304"/>
      </c:scatterChart>
      <c:scatterChart>
        <c:scatterStyle val="smoothMarker"/>
        <c:varyColors val="0"/>
        <c:ser>
          <c:idx val="1"/>
          <c:order val="1"/>
          <c:tx>
            <c:strRef>
              <c:f>desinfeccion!$V$35</c:f>
              <c:strCache>
                <c:ptCount val="1"/>
                <c:pt idx="0">
                  <c:v>Necrosados</c:v>
                </c:pt>
              </c:strCache>
            </c:strRef>
          </c:tx>
          <c:dLbls>
            <c:dLbl>
              <c:idx val="0"/>
              <c:layout>
                <c:manualLayout>
                  <c:x val="-3.2239548054995085E-2"/>
                  <c:y val="2.78477829948719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10 %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996866561311782E-2"/>
                  <c:y val="3.74116680638178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/>
                      <a:t>15 </a:t>
                    </a:r>
                    <a:r>
                      <a:rPr lang="en-US" smtClean="0"/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45 %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50 %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strRef>
              <c:f>desinfeccion!$T$36:$T$39</c:f>
              <c:strCache>
                <c:ptCount val="4"/>
                <c:pt idx="0">
                  <c:v>T1= NaClO 1%</c:v>
                </c:pt>
                <c:pt idx="1">
                  <c:v>T2= NaClO 1,25%</c:v>
                </c:pt>
                <c:pt idx="2">
                  <c:v>T3= NaClO 1,5%</c:v>
                </c:pt>
                <c:pt idx="3">
                  <c:v>T4= NaClO 1,75%</c:v>
                </c:pt>
              </c:strCache>
            </c:strRef>
          </c:xVal>
          <c:yVal>
            <c:numRef>
              <c:f>desinfeccion!$V$36:$V$39</c:f>
              <c:numCache>
                <c:formatCode>_(* #,##0_);_(* \(#,##0\);_(* "-"??_);_(@_)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45</c:v>
                </c:pt>
                <c:pt idx="3">
                  <c:v>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74592"/>
        <c:axId val="77348224"/>
      </c:scatterChart>
      <c:valAx>
        <c:axId val="77335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TRATAMIENTOS:</a:t>
                </a:r>
                <a:r>
                  <a:rPr lang="es-EC" sz="1200" baseline="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CONCENTRACIÓN </a:t>
                </a:r>
                <a:r>
                  <a:rPr lang="es-EC" sz="1200" dirty="0">
                    <a:latin typeface="Times New Roman" pitchFamily="18" charset="0"/>
                    <a:cs typeface="Times New Roman" pitchFamily="18" charset="0"/>
                  </a:rPr>
                  <a:t>DE </a:t>
                </a:r>
                <a:r>
                  <a:rPr lang="es-EC" sz="1200" dirty="0" err="1">
                    <a:latin typeface="Times New Roman" pitchFamily="18" charset="0"/>
                    <a:cs typeface="Times New Roman" pitchFamily="18" charset="0"/>
                  </a:rPr>
                  <a:t>NaClO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12055665312549815"/>
              <c:y val="0.878526208952300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s-EC"/>
          </a:p>
        </c:txPr>
        <c:crossAx val="77346304"/>
        <c:crosses val="autoZero"/>
        <c:crossBetween val="midCat"/>
      </c:valAx>
      <c:valAx>
        <c:axId val="77346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CONTAMINADOS (%)</a:t>
                </a:r>
                <a:r>
                  <a:rPr lang="es-EC" sz="1200" baseline="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0864626152649705E-2"/>
              <c:y val="0.33602806912345606"/>
            </c:manualLayout>
          </c:layout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s-EC"/>
          </a:p>
        </c:txPr>
        <c:crossAx val="77335936"/>
        <c:crosses val="autoZero"/>
        <c:crossBetween val="midCat"/>
      </c:valAx>
      <c:valAx>
        <c:axId val="77348224"/>
        <c:scaling>
          <c:orientation val="minMax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s-EC"/>
          </a:p>
        </c:txPr>
        <c:crossAx val="77374592"/>
        <c:crosses val="max"/>
        <c:crossBetween val="midCat"/>
      </c:valAx>
      <c:valAx>
        <c:axId val="77374592"/>
        <c:scaling>
          <c:orientation val="minMax"/>
        </c:scaling>
        <c:delete val="1"/>
        <c:axPos val="b"/>
        <c:majorTickMark val="out"/>
        <c:minorTickMark val="none"/>
        <c:tickLblPos val="nextTo"/>
        <c:crossAx val="77348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005833086086496"/>
          <c:y val="0.39682879241864677"/>
          <c:w val="0.2061359140452271"/>
          <c:h val="0.1962924551133752"/>
        </c:manualLayout>
      </c:layout>
      <c:overlay val="0"/>
      <c:spPr>
        <a:noFill/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3175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Hoja2!$B$2</c:f>
              <c:strCache>
                <c:ptCount val="1"/>
                <c:pt idx="0">
                  <c:v>Contaminación</c:v>
                </c:pt>
              </c:strCache>
            </c:strRef>
          </c:tx>
          <c:spPr>
            <a:solidFill>
              <a:srgbClr val="66CCFF"/>
            </a:solidFill>
          </c:spPr>
          <c:invertIfNegative val="0"/>
          <c:dLbls>
            <c:spPr>
              <a:ln w="12700"/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Hoja2!$A$4:$A$7</c:f>
              <c:strCache>
                <c:ptCount val="4"/>
                <c:pt idx="0">
                  <c:v>T1= NaClO 1 %</c:v>
                </c:pt>
                <c:pt idx="1">
                  <c:v>T2= NaClO 1.25 %</c:v>
                </c:pt>
                <c:pt idx="2">
                  <c:v>T3= NaClO 1.5 %</c:v>
                </c:pt>
                <c:pt idx="3">
                  <c:v>T4= NaClO 1.75 %</c:v>
                </c:pt>
              </c:strCache>
            </c:strRef>
          </c:cat>
          <c:val>
            <c:numRef>
              <c:f>Hoja2!$C$4:$C$7</c:f>
              <c:numCache>
                <c:formatCode>0%</c:formatCode>
                <c:ptCount val="4"/>
                <c:pt idx="0">
                  <c:v>0.45</c:v>
                </c:pt>
                <c:pt idx="1">
                  <c:v>0.15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ser>
          <c:idx val="1"/>
          <c:order val="1"/>
          <c:tx>
            <c:strRef>
              <c:f>Hoja2!$D$2</c:f>
              <c:strCache>
                <c:ptCount val="1"/>
                <c:pt idx="0">
                  <c:v>Necrosamiento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dLbls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Hoja2!$A$4:$A$7</c:f>
              <c:strCache>
                <c:ptCount val="4"/>
                <c:pt idx="0">
                  <c:v>T1= NaClO 1 %</c:v>
                </c:pt>
                <c:pt idx="1">
                  <c:v>T2= NaClO 1.25 %</c:v>
                </c:pt>
                <c:pt idx="2">
                  <c:v>T3= NaClO 1.5 %</c:v>
                </c:pt>
                <c:pt idx="3">
                  <c:v>T4= NaClO 1.75 %</c:v>
                </c:pt>
              </c:strCache>
            </c:strRef>
          </c:cat>
          <c:val>
            <c:numRef>
              <c:f>Hoja2!$E$4:$E$7</c:f>
              <c:numCache>
                <c:formatCode>0%</c:formatCode>
                <c:ptCount val="4"/>
                <c:pt idx="0">
                  <c:v>0.1</c:v>
                </c:pt>
                <c:pt idx="1">
                  <c:v>0.15</c:v>
                </c:pt>
                <c:pt idx="2">
                  <c:v>0.45</c:v>
                </c:pt>
                <c:pt idx="3">
                  <c:v>0.5</c:v>
                </c:pt>
              </c:numCache>
            </c:numRef>
          </c:val>
        </c:ser>
        <c:ser>
          <c:idx val="2"/>
          <c:order val="2"/>
          <c:tx>
            <c:strRef>
              <c:f>Hoja2!$F$2</c:f>
              <c:strCache>
                <c:ptCount val="1"/>
                <c:pt idx="0">
                  <c:v>Viabilidad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Hoja2!$A$4:$A$7</c:f>
              <c:strCache>
                <c:ptCount val="4"/>
                <c:pt idx="0">
                  <c:v>T1= NaClO 1 %</c:v>
                </c:pt>
                <c:pt idx="1">
                  <c:v>T2= NaClO 1.25 %</c:v>
                </c:pt>
                <c:pt idx="2">
                  <c:v>T3= NaClO 1.5 %</c:v>
                </c:pt>
                <c:pt idx="3">
                  <c:v>T4= NaClO 1.75 %</c:v>
                </c:pt>
              </c:strCache>
            </c:strRef>
          </c:cat>
          <c:val>
            <c:numRef>
              <c:f>Hoja2!$G$4:$G$7</c:f>
              <c:numCache>
                <c:formatCode>0%</c:formatCode>
                <c:ptCount val="4"/>
                <c:pt idx="0">
                  <c:v>0.45</c:v>
                </c:pt>
                <c:pt idx="1">
                  <c:v>0.7</c:v>
                </c:pt>
                <c:pt idx="2">
                  <c:v>0.45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13842048"/>
        <c:axId val="113852416"/>
      </c:barChart>
      <c:catAx>
        <c:axId val="113842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200">
                    <a:latin typeface="Times New Roman" pitchFamily="18" charset="0"/>
                    <a:cs typeface="Times New Roman" pitchFamily="18" charset="0"/>
                  </a:rPr>
                  <a:t>TRATAMIENTOS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EC"/>
          </a:p>
        </c:txPr>
        <c:crossAx val="113852416"/>
        <c:crosses val="autoZero"/>
        <c:auto val="1"/>
        <c:lblAlgn val="ctr"/>
        <c:lblOffset val="100"/>
        <c:noMultiLvlLbl val="0"/>
      </c:catAx>
      <c:valAx>
        <c:axId val="113852416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200">
                    <a:latin typeface="Times New Roman" pitchFamily="18" charset="0"/>
                    <a:cs typeface="Times New Roman" pitchFamily="18" charset="0"/>
                  </a:rPr>
                  <a:t>VIABILIDAD,</a:t>
                </a:r>
                <a:r>
                  <a:rPr lang="es-EC" sz="1200" baseline="0">
                    <a:latin typeface="Times New Roman" pitchFamily="18" charset="0"/>
                    <a:cs typeface="Times New Roman" pitchFamily="18" charset="0"/>
                  </a:rPr>
                  <a:t> NECROSIS Y CONTAMINACION (% ACUMULADOS)</a:t>
                </a:r>
                <a:endParaRPr lang="es-EC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113842048"/>
        <c:crosses val="autoZero"/>
        <c:crossBetween val="between"/>
      </c:valAx>
    </c:plotArea>
    <c:legend>
      <c:legendPos val="r"/>
      <c:layout/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ln w="3175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'Resume ult.sem'!$B$1</c:f>
              <c:strCache>
                <c:ptCount val="1"/>
                <c:pt idx="0">
                  <c:v>Sin brotación</c:v>
                </c:pt>
              </c:strCache>
            </c:strRef>
          </c:tx>
          <c:spPr>
            <a:solidFill>
              <a:srgbClr val="6699FF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'Resume ult.sem'!$A$2:$A$7</c:f>
              <c:strCache>
                <c:ptCount val="6"/>
                <c:pt idx="0">
                  <c:v>T1= MS</c:v>
                </c:pt>
                <c:pt idx="1">
                  <c:v>T2= MS + 0.5 BAP</c:v>
                </c:pt>
                <c:pt idx="2">
                  <c:v>T3= MS + 1 BAP</c:v>
                </c:pt>
                <c:pt idx="3">
                  <c:v>T4= MS/2</c:v>
                </c:pt>
                <c:pt idx="4">
                  <c:v>T5= MS/2 + 0.5 BAP</c:v>
                </c:pt>
                <c:pt idx="5">
                  <c:v>T6= MS/2 + 1 BAP</c:v>
                </c:pt>
              </c:strCache>
            </c:strRef>
          </c:cat>
          <c:val>
            <c:numRef>
              <c:f>'Resume ult.sem'!$B$2:$B$7</c:f>
              <c:numCache>
                <c:formatCode>0%</c:formatCode>
                <c:ptCount val="6"/>
                <c:pt idx="0">
                  <c:v>0.1</c:v>
                </c:pt>
                <c:pt idx="1">
                  <c:v>0.6</c:v>
                </c:pt>
                <c:pt idx="2">
                  <c:v>0.5</c:v>
                </c:pt>
                <c:pt idx="3">
                  <c:v>0.2</c:v>
                </c:pt>
                <c:pt idx="4">
                  <c:v>0.7</c:v>
                </c:pt>
                <c:pt idx="5">
                  <c:v>0.9</c:v>
                </c:pt>
              </c:numCache>
            </c:numRef>
          </c:val>
        </c:ser>
        <c:ser>
          <c:idx val="1"/>
          <c:order val="1"/>
          <c:tx>
            <c:strRef>
              <c:f>'Resume ult.sem'!$C$1</c:f>
              <c:strCache>
                <c:ptCount val="1"/>
                <c:pt idx="0">
                  <c:v>Brota yema apical</c:v>
                </c:pt>
              </c:strCache>
            </c:strRef>
          </c:tx>
          <c:spPr>
            <a:solidFill>
              <a:srgbClr val="9751CB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9751CB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10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'Resume ult.sem'!$A$2:$A$7</c:f>
              <c:strCache>
                <c:ptCount val="6"/>
                <c:pt idx="0">
                  <c:v>T1= MS</c:v>
                </c:pt>
                <c:pt idx="1">
                  <c:v>T2= MS + 0.5 BAP</c:v>
                </c:pt>
                <c:pt idx="2">
                  <c:v>T3= MS + 1 BAP</c:v>
                </c:pt>
                <c:pt idx="3">
                  <c:v>T4= MS/2</c:v>
                </c:pt>
                <c:pt idx="4">
                  <c:v>T5= MS/2 + 0.5 BAP</c:v>
                </c:pt>
                <c:pt idx="5">
                  <c:v>T6= MS/2 + 1 BAP</c:v>
                </c:pt>
              </c:strCache>
            </c:strRef>
          </c:cat>
          <c:val>
            <c:numRef>
              <c:f>'Resume ult.sem'!$C$2:$C$7</c:f>
              <c:numCache>
                <c:formatCode>0%</c:formatCode>
                <c:ptCount val="6"/>
                <c:pt idx="0">
                  <c:v>0.9</c:v>
                </c:pt>
                <c:pt idx="1">
                  <c:v>0.2</c:v>
                </c:pt>
                <c:pt idx="2">
                  <c:v>0.2</c:v>
                </c:pt>
                <c:pt idx="3">
                  <c:v>0.8</c:v>
                </c:pt>
                <c:pt idx="4">
                  <c:v>0.2</c:v>
                </c:pt>
                <c:pt idx="5">
                  <c:v>0.1</c:v>
                </c:pt>
              </c:numCache>
            </c:numRef>
          </c:val>
        </c:ser>
        <c:ser>
          <c:idx val="2"/>
          <c:order val="2"/>
          <c:tx>
            <c:strRef>
              <c:f>'Resume ult.sem'!$D$1</c:f>
              <c:strCache>
                <c:ptCount val="1"/>
                <c:pt idx="0">
                  <c:v>Brotas las yemas laterales</c:v>
                </c:pt>
              </c:strCache>
            </c:strRef>
          </c:tx>
          <c:spPr>
            <a:solidFill>
              <a:srgbClr val="65D7FF"/>
            </a:solidFill>
          </c:spPr>
          <c:invertIfNegative val="0"/>
          <c:dLbls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'Resume ult.sem'!$A$2:$A$7</c:f>
              <c:strCache>
                <c:ptCount val="6"/>
                <c:pt idx="0">
                  <c:v>T1= MS</c:v>
                </c:pt>
                <c:pt idx="1">
                  <c:v>T2= MS + 0.5 BAP</c:v>
                </c:pt>
                <c:pt idx="2">
                  <c:v>T3= MS + 1 BAP</c:v>
                </c:pt>
                <c:pt idx="3">
                  <c:v>T4= MS/2</c:v>
                </c:pt>
                <c:pt idx="4">
                  <c:v>T5= MS/2 + 0.5 BAP</c:v>
                </c:pt>
                <c:pt idx="5">
                  <c:v>T6= MS/2 + 1 BAP</c:v>
                </c:pt>
              </c:strCache>
            </c:strRef>
          </c:cat>
          <c:val>
            <c:numRef>
              <c:f>'Resume ult.sem'!$D$2:$D$7</c:f>
              <c:numCache>
                <c:formatCode>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'Resume ult.sem'!$E$1</c:f>
              <c:strCache>
                <c:ptCount val="1"/>
                <c:pt idx="0">
                  <c:v>Brota la y. apical+laterales</c:v>
                </c:pt>
              </c:strCache>
            </c:strRef>
          </c:tx>
          <c:spPr>
            <a:solidFill>
              <a:srgbClr val="F85AF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85AF0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10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'Resume ult.sem'!$A$2:$A$7</c:f>
              <c:strCache>
                <c:ptCount val="6"/>
                <c:pt idx="0">
                  <c:v>T1= MS</c:v>
                </c:pt>
                <c:pt idx="1">
                  <c:v>T2= MS + 0.5 BAP</c:v>
                </c:pt>
                <c:pt idx="2">
                  <c:v>T3= MS + 1 BAP</c:v>
                </c:pt>
                <c:pt idx="3">
                  <c:v>T4= MS/2</c:v>
                </c:pt>
                <c:pt idx="4">
                  <c:v>T5= MS/2 + 0.5 BAP</c:v>
                </c:pt>
                <c:pt idx="5">
                  <c:v>T6= MS/2 + 1 BAP</c:v>
                </c:pt>
              </c:strCache>
            </c:strRef>
          </c:cat>
          <c:val>
            <c:numRef>
              <c:f>'Resume ult.sem'!$E$2:$E$7</c:f>
              <c:numCache>
                <c:formatCode>0%</c:formatCode>
                <c:ptCount val="6"/>
                <c:pt idx="0">
                  <c:v>0</c:v>
                </c:pt>
                <c:pt idx="1">
                  <c:v>0.2</c:v>
                </c:pt>
                <c:pt idx="2">
                  <c:v>0.2</c:v>
                </c:pt>
                <c:pt idx="3">
                  <c:v>0</c:v>
                </c:pt>
                <c:pt idx="4">
                  <c:v>0.1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5056896"/>
        <c:axId val="125064704"/>
      </c:barChart>
      <c:catAx>
        <c:axId val="125056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s-EC" sz="1100"/>
                  <a:t>TRATAMIENTOS</a:t>
                </a:r>
              </a:p>
            </c:rich>
          </c:tx>
          <c:layout>
            <c:manualLayout>
              <c:xMode val="edge"/>
              <c:yMode val="edge"/>
              <c:x val="0.45404712219080173"/>
              <c:y val="0.92767635969105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/>
        </c:spPr>
        <c:txPr>
          <a:bodyPr rot="-5400000" vert="horz" anchor="b" anchorCtr="1"/>
          <a:lstStyle/>
          <a:p>
            <a:pPr>
              <a:defRPr sz="900"/>
            </a:pPr>
            <a:endParaRPr lang="es-EC"/>
          </a:p>
        </c:txPr>
        <c:crossAx val="125064704"/>
        <c:crosses val="autoZero"/>
        <c:auto val="1"/>
        <c:lblAlgn val="ctr"/>
        <c:lblOffset val="100"/>
        <c:noMultiLvlLbl val="0"/>
      </c:catAx>
      <c:valAx>
        <c:axId val="125064704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s-EC" sz="1100"/>
                  <a:t>INDUCCIÓN</a:t>
                </a:r>
                <a:r>
                  <a:rPr lang="es-EC" sz="1100" baseline="0"/>
                  <a:t> </a:t>
                </a:r>
                <a:r>
                  <a:rPr lang="es-EC" sz="1100"/>
                  <a:t>A BROTACIÓN (% ACUMULADOS)</a:t>
                </a:r>
              </a:p>
            </c:rich>
          </c:tx>
          <c:layout>
            <c:manualLayout>
              <c:xMode val="edge"/>
              <c:yMode val="edge"/>
              <c:x val="1.6296294870548712E-2"/>
              <c:y val="0.1066496224124781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800"/>
            </a:pPr>
            <a:endParaRPr lang="es-EC"/>
          </a:p>
        </c:txPr>
        <c:crossAx val="1250568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4307702260296243"/>
          <c:y val="2.2342057835872869E-2"/>
          <c:w val="0.84203105627839303"/>
          <c:h val="3.6976570921198035E-2"/>
        </c:manualLayout>
      </c:layout>
      <c:overlay val="0"/>
      <c:spPr>
        <a:ln>
          <a:solidFill>
            <a:schemeClr val="dk1"/>
          </a:solidFill>
        </a:ln>
      </c:spPr>
      <c:txPr>
        <a:bodyPr/>
        <a:lstStyle/>
        <a:p>
          <a:pPr>
            <a:defRPr sz="1000"/>
          </a:pPr>
          <a:endParaRPr lang="es-EC"/>
        </a:p>
      </c:txPr>
    </c:legend>
    <c:plotVisOnly val="1"/>
    <c:dispBlanksAs val="gap"/>
    <c:showDLblsOverMax val="0"/>
  </c:chart>
  <c:spPr>
    <a:ln w="28575">
      <a:solidFill>
        <a:schemeClr val="tx1"/>
      </a:solidFill>
    </a:ln>
  </c:spPr>
  <c:txPr>
    <a:bodyPr/>
    <a:lstStyle/>
    <a:p>
      <a:pPr>
        <a:defRPr sz="800" b="1">
          <a:latin typeface="Times New Roman" pitchFamily="18" charset="0"/>
          <a:cs typeface="Times New Roman" pitchFamily="18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70114067471557"/>
          <c:y val="4.168821440120949E-2"/>
          <c:w val="0.65522933699534291"/>
          <c:h val="0.54928984579781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Hoja3!$C$3</c:f>
              <c:strCache>
                <c:ptCount val="1"/>
                <c:pt idx="0">
                  <c:v>Primer subcultivo</c:v>
                </c:pt>
              </c:strCache>
            </c:strRef>
          </c:tx>
          <c:spPr>
            <a:solidFill>
              <a:srgbClr val="C9EA22"/>
            </a:solidFill>
            <a:ln>
              <a:solidFill>
                <a:srgbClr val="54D636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34585294490109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1.88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1.63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1.34585294490109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1.63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6.729264724505491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6840955592376728E-3"/>
                  <c:y val="1.68231618112637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1.13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1.63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2.38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2.88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0.5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2.13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1.38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Hoja3!$B$4:$B$19</c:f>
              <c:strCache>
                <c:ptCount val="16"/>
                <c:pt idx="0">
                  <c:v>T1= 0 BAP:0 AIB              </c:v>
                </c:pt>
                <c:pt idx="1">
                  <c:v>T2=  0 BAP:0.4 AIB        </c:v>
                </c:pt>
                <c:pt idx="2">
                  <c:v>T3= 0 BAP:0.6 AIB</c:v>
                </c:pt>
                <c:pt idx="3">
                  <c:v>T4= 0 BAP: 0.8 AIB</c:v>
                </c:pt>
                <c:pt idx="4">
                  <c:v>T5= 2 BAP:0 AIB          </c:v>
                </c:pt>
                <c:pt idx="5">
                  <c:v>T6= 2 BAP:0.4 AIB</c:v>
                </c:pt>
                <c:pt idx="6">
                  <c:v>T7=  2 BAP:0.6 AIB</c:v>
                </c:pt>
                <c:pt idx="7">
                  <c:v>T8=  2 BAP:0.8 AIB</c:v>
                </c:pt>
                <c:pt idx="8">
                  <c:v>T9= 3 BAP:0 AIB  </c:v>
                </c:pt>
                <c:pt idx="9">
                  <c:v>T10= 3 BAP :0.4 AIB</c:v>
                </c:pt>
                <c:pt idx="10">
                  <c:v>T11= 3 BAP:0.6 AIB</c:v>
                </c:pt>
                <c:pt idx="11">
                  <c:v>T12= 3 BAP:0.8 AIB</c:v>
                </c:pt>
                <c:pt idx="12">
                  <c:v> T13= 4 BAP:0 AIB          </c:v>
                </c:pt>
                <c:pt idx="13">
                  <c:v>T14= 4 BAP:0.4 AIB</c:v>
                </c:pt>
                <c:pt idx="14">
                  <c:v>T15= 4 BAP:0.6 AIB</c:v>
                </c:pt>
                <c:pt idx="15">
                  <c:v>T16= 4 BAP :0.8 AIB</c:v>
                </c:pt>
              </c:strCache>
            </c:strRef>
          </c:cat>
          <c:val>
            <c:numRef>
              <c:f>Hoja3!$C$4:$C$19</c:f>
              <c:numCache>
                <c:formatCode>General</c:formatCode>
                <c:ptCount val="16"/>
                <c:pt idx="0">
                  <c:v>1.75</c:v>
                </c:pt>
                <c:pt idx="1">
                  <c:v>1.88</c:v>
                </c:pt>
                <c:pt idx="2">
                  <c:v>1.63</c:v>
                </c:pt>
                <c:pt idx="3">
                  <c:v>1.75</c:v>
                </c:pt>
                <c:pt idx="4">
                  <c:v>2.5</c:v>
                </c:pt>
                <c:pt idx="5">
                  <c:v>1.63</c:v>
                </c:pt>
                <c:pt idx="6">
                  <c:v>1.25</c:v>
                </c:pt>
                <c:pt idx="7">
                  <c:v>0.75</c:v>
                </c:pt>
                <c:pt idx="8">
                  <c:v>1.1299999999999999</c:v>
                </c:pt>
                <c:pt idx="9">
                  <c:v>1.63</c:v>
                </c:pt>
                <c:pt idx="10">
                  <c:v>2</c:v>
                </c:pt>
                <c:pt idx="11">
                  <c:v>2.38</c:v>
                </c:pt>
                <c:pt idx="12">
                  <c:v>2.88</c:v>
                </c:pt>
                <c:pt idx="13">
                  <c:v>0.5</c:v>
                </c:pt>
                <c:pt idx="14">
                  <c:v>2.13</c:v>
                </c:pt>
                <c:pt idx="15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axId val="125151488"/>
        <c:axId val="125198720"/>
      </c:barChart>
      <c:catAx>
        <c:axId val="125151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 dirty="0">
                    <a:latin typeface="Times New Roman" pitchFamily="18" charset="0"/>
                    <a:cs typeface="Times New Roman" pitchFamily="18" charset="0"/>
                  </a:rPr>
                  <a:t>TRATAMIENTOS</a:t>
                </a:r>
              </a:p>
            </c:rich>
          </c:tx>
          <c:layout>
            <c:manualLayout>
              <c:xMode val="edge"/>
              <c:yMode val="edge"/>
              <c:x val="0.36697030301856765"/>
              <c:y val="0.92531713313763098"/>
            </c:manualLayout>
          </c:layout>
          <c:overlay val="0"/>
        </c:title>
        <c:majorTickMark val="none"/>
        <c:minorTickMark val="none"/>
        <c:tickLblPos val="nextTo"/>
        <c:txPr>
          <a:bodyPr rot="5400000" vert="horz"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s-EC"/>
          </a:p>
        </c:txPr>
        <c:crossAx val="125198720"/>
        <c:crosses val="autoZero"/>
        <c:auto val="1"/>
        <c:lblAlgn val="ctr"/>
        <c:lblOffset val="100"/>
        <c:noMultiLvlLbl val="0"/>
      </c:catAx>
      <c:valAx>
        <c:axId val="125198720"/>
        <c:scaling>
          <c:orientation val="minMax"/>
          <c:max val="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>
                    <a:latin typeface="Times New Roman" pitchFamily="18" charset="0"/>
                    <a:cs typeface="Times New Roman" pitchFamily="18" charset="0"/>
                  </a:rPr>
                  <a:t>TASAS</a:t>
                </a:r>
                <a:r>
                  <a:rPr lang="es-EC" sz="1100" baseline="0">
                    <a:latin typeface="Times New Roman" pitchFamily="18" charset="0"/>
                    <a:cs typeface="Times New Roman" pitchFamily="18" charset="0"/>
                  </a:rPr>
                  <a:t> DE MULTIPLICACION (TM)</a:t>
                </a:r>
                <a:endParaRPr lang="es-EC" sz="11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9.3681911184753455E-3"/>
              <c:y val="4.409395830904717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515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96533858148976"/>
          <c:y val="0.28996143922037904"/>
          <c:w val="0.1946663934325869"/>
          <c:h val="0.12114886835164265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ln w="34925">
      <a:solidFill>
        <a:schemeClr val="tx1">
          <a:lumMod val="95000"/>
          <a:lumOff val="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3974743547013"/>
          <c:y val="3.8217123305121725E-2"/>
          <c:w val="0.66727284931303932"/>
          <c:h val="0.541115411397017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Hoja3!$D$3</c:f>
              <c:strCache>
                <c:ptCount val="1"/>
                <c:pt idx="0">
                  <c:v>Segundo subcultivo</c:v>
                </c:pt>
              </c:strCache>
            </c:strRef>
          </c:tx>
          <c:spPr>
            <a:solidFill>
              <a:srgbClr val="D07C7A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1"/>
              <c:layout>
                <c:manualLayout>
                  <c:x val="0"/>
                  <c:y val="1.03266081185028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0677185756896077E-3"/>
                  <c:y val="1.03266081185028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1.13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0.5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0.86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0.86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2.25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0.25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1.88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1.63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1.63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1.25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Hoja3!$B$4:$B$19</c:f>
              <c:strCache>
                <c:ptCount val="16"/>
                <c:pt idx="0">
                  <c:v>T1= 0 BAP:0 AIB              </c:v>
                </c:pt>
                <c:pt idx="1">
                  <c:v>T2=  0 BAP:0.4 AIB        </c:v>
                </c:pt>
                <c:pt idx="2">
                  <c:v>T3= 0 BAP:0.6 AIB</c:v>
                </c:pt>
                <c:pt idx="3">
                  <c:v>T4= 0 BAP: 0.8 AIB</c:v>
                </c:pt>
                <c:pt idx="4">
                  <c:v>T5= 2 BAP:0 AIB          </c:v>
                </c:pt>
                <c:pt idx="5">
                  <c:v>T6= 2 BAP:0.4 AIB</c:v>
                </c:pt>
                <c:pt idx="6">
                  <c:v>T7=  2 BAP:0.6 AIB</c:v>
                </c:pt>
                <c:pt idx="7">
                  <c:v>T8=  2 BAP:0.8 AIB</c:v>
                </c:pt>
                <c:pt idx="8">
                  <c:v>T9= 3 BAP:0 AIB  </c:v>
                </c:pt>
                <c:pt idx="9">
                  <c:v>T10= 3 BAP :0.4 AIB</c:v>
                </c:pt>
                <c:pt idx="10">
                  <c:v>T11= 3 BAP:0.6 AIB</c:v>
                </c:pt>
                <c:pt idx="11">
                  <c:v>T12= 3 BAP:0.8 AIB</c:v>
                </c:pt>
                <c:pt idx="12">
                  <c:v> T13= 4 BAP:0 AIB          </c:v>
                </c:pt>
                <c:pt idx="13">
                  <c:v>T14= 4 BAP:0.4 AIB</c:v>
                </c:pt>
                <c:pt idx="14">
                  <c:v>T15= 4 BAP:0.6 AIB</c:v>
                </c:pt>
                <c:pt idx="15">
                  <c:v>T16= 4 BAP :0.8 AIB</c:v>
                </c:pt>
              </c:strCache>
            </c:strRef>
          </c:cat>
          <c:val>
            <c:numRef>
              <c:f>Hoja3!$D$4:$D$19</c:f>
              <c:numCache>
                <c:formatCode>General</c:formatCode>
                <c:ptCount val="16"/>
                <c:pt idx="0">
                  <c:v>1</c:v>
                </c:pt>
                <c:pt idx="1">
                  <c:v>1.38</c:v>
                </c:pt>
                <c:pt idx="2">
                  <c:v>1.38</c:v>
                </c:pt>
                <c:pt idx="3">
                  <c:v>1.1299999999999999</c:v>
                </c:pt>
                <c:pt idx="4">
                  <c:v>0.5</c:v>
                </c:pt>
                <c:pt idx="5">
                  <c:v>1.5</c:v>
                </c:pt>
                <c:pt idx="6">
                  <c:v>1.7</c:v>
                </c:pt>
                <c:pt idx="7">
                  <c:v>0.86</c:v>
                </c:pt>
                <c:pt idx="8">
                  <c:v>1.5</c:v>
                </c:pt>
                <c:pt idx="9">
                  <c:v>0.86</c:v>
                </c:pt>
                <c:pt idx="10">
                  <c:v>2.25</c:v>
                </c:pt>
                <c:pt idx="11">
                  <c:v>0.25</c:v>
                </c:pt>
                <c:pt idx="12">
                  <c:v>1.88</c:v>
                </c:pt>
                <c:pt idx="13">
                  <c:v>1.63</c:v>
                </c:pt>
                <c:pt idx="14">
                  <c:v>1.63</c:v>
                </c:pt>
                <c:pt idx="15">
                  <c:v>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125223680"/>
        <c:axId val="125225600"/>
      </c:barChart>
      <c:catAx>
        <c:axId val="125223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>
                    <a:latin typeface="Times New Roman" pitchFamily="18" charset="0"/>
                    <a:cs typeface="Times New Roman" pitchFamily="18" charset="0"/>
                  </a:rPr>
                  <a:t>TRATAMIENTOS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 rot="5400000" vert="horz"/>
          <a:lstStyle/>
          <a:p>
            <a:pPr>
              <a:defRPr sz="800"/>
            </a:pPr>
            <a:endParaRPr lang="es-EC"/>
          </a:p>
        </c:txPr>
        <c:crossAx val="125225600"/>
        <c:crosses val="autoZero"/>
        <c:auto val="1"/>
        <c:lblAlgn val="ctr"/>
        <c:lblOffset val="100"/>
        <c:noMultiLvlLbl val="0"/>
      </c:catAx>
      <c:valAx>
        <c:axId val="1252256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>
                    <a:latin typeface="Times New Roman" pitchFamily="18" charset="0"/>
                    <a:cs typeface="Times New Roman" pitchFamily="18" charset="0"/>
                  </a:rPr>
                  <a:t>TíASAS</a:t>
                </a:r>
                <a:r>
                  <a:rPr lang="es-EC" sz="1100" baseline="0">
                    <a:latin typeface="Times New Roman" pitchFamily="18" charset="0"/>
                    <a:cs typeface="Times New Roman" pitchFamily="18" charset="0"/>
                  </a:rPr>
                  <a:t> DE MULTIPLICACION (TM)</a:t>
                </a:r>
                <a:endParaRPr lang="es-EC" sz="11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223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336543910925026"/>
          <c:y val="0.39658693265751416"/>
          <c:w val="0.22662648888169956"/>
          <c:h val="0.13279288412398621"/>
        </c:manualLayout>
      </c:layout>
      <c:overlay val="0"/>
    </c:legend>
    <c:plotVisOnly val="1"/>
    <c:dispBlanksAs val="gap"/>
    <c:showDLblsOverMax val="0"/>
  </c:chart>
  <c:spPr>
    <a:ln w="34925">
      <a:solidFill>
        <a:schemeClr val="tx1">
          <a:lumMod val="95000"/>
          <a:lumOff val="5000"/>
        </a:schemeClr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467567633728"/>
          <c:y val="4.4953685701588711E-2"/>
          <c:w val="0.65873739577045187"/>
          <c:h val="0.53725229658792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Hoja3!$E$3</c:f>
              <c:strCache>
                <c:ptCount val="1"/>
                <c:pt idx="0">
                  <c:v>Tercer subcultivo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0416666666666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0.75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1.14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1.17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466488099626514E-3"/>
                  <c:y val="6.944444444444444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0.25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1.88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0.57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1.5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0.86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Hoja3!$B$4:$B$19</c:f>
              <c:strCache>
                <c:ptCount val="16"/>
                <c:pt idx="0">
                  <c:v>T1= 0 BAP:0 AIB              </c:v>
                </c:pt>
                <c:pt idx="1">
                  <c:v>T2=  0 BAP:0.4 AIB        </c:v>
                </c:pt>
                <c:pt idx="2">
                  <c:v>T3= 0 BAP:0.6 AIB</c:v>
                </c:pt>
                <c:pt idx="3">
                  <c:v>T4= 0 BAP: 0.8 AIB</c:v>
                </c:pt>
                <c:pt idx="4">
                  <c:v>T5= 2 BAP:0 AIB          </c:v>
                </c:pt>
                <c:pt idx="5">
                  <c:v>T6= 2 BAP:0.4 AIB</c:v>
                </c:pt>
                <c:pt idx="6">
                  <c:v>T7=  2 BAP:0.6 AIB</c:v>
                </c:pt>
                <c:pt idx="7">
                  <c:v>T8=  2 BAP:0.8 AIB</c:v>
                </c:pt>
                <c:pt idx="8">
                  <c:v>T9= 3 BAP:0 AIB  </c:v>
                </c:pt>
                <c:pt idx="9">
                  <c:v>T10= 3 BAP :0.4 AIB</c:v>
                </c:pt>
                <c:pt idx="10">
                  <c:v>T11= 3 BAP:0.6 AIB</c:v>
                </c:pt>
                <c:pt idx="11">
                  <c:v>T12= 3 BAP:0.8 AIB</c:v>
                </c:pt>
                <c:pt idx="12">
                  <c:v> T13= 4 BAP:0 AIB          </c:v>
                </c:pt>
                <c:pt idx="13">
                  <c:v>T14= 4 BAP:0.4 AIB</c:v>
                </c:pt>
                <c:pt idx="14">
                  <c:v>T15= 4 BAP:0.6 AIB</c:v>
                </c:pt>
                <c:pt idx="15">
                  <c:v>T16= 4 BAP :0.8 AIB</c:v>
                </c:pt>
              </c:strCache>
            </c:strRef>
          </c:cat>
          <c:val>
            <c:numRef>
              <c:f>Hoja3!$E$4:$E$19</c:f>
              <c:numCache>
                <c:formatCode>General</c:formatCode>
                <c:ptCount val="16"/>
                <c:pt idx="0">
                  <c:v>0.13</c:v>
                </c:pt>
                <c:pt idx="1">
                  <c:v>0.75</c:v>
                </c:pt>
                <c:pt idx="2">
                  <c:v>1.8</c:v>
                </c:pt>
                <c:pt idx="3">
                  <c:v>0.83</c:v>
                </c:pt>
                <c:pt idx="4">
                  <c:v>1.1399999999999999</c:v>
                </c:pt>
                <c:pt idx="5">
                  <c:v>1.5</c:v>
                </c:pt>
                <c:pt idx="6">
                  <c:v>1.17</c:v>
                </c:pt>
                <c:pt idx="7">
                  <c:v>0.86</c:v>
                </c:pt>
                <c:pt idx="8">
                  <c:v>1.5</c:v>
                </c:pt>
                <c:pt idx="9">
                  <c:v>0</c:v>
                </c:pt>
                <c:pt idx="10">
                  <c:v>0.25</c:v>
                </c:pt>
                <c:pt idx="11">
                  <c:v>0.25</c:v>
                </c:pt>
                <c:pt idx="12">
                  <c:v>1.88</c:v>
                </c:pt>
                <c:pt idx="13">
                  <c:v>0.56999999999999995</c:v>
                </c:pt>
                <c:pt idx="14">
                  <c:v>1.5</c:v>
                </c:pt>
                <c:pt idx="15">
                  <c:v>0.86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125336576"/>
        <c:axId val="125342848"/>
      </c:barChart>
      <c:catAx>
        <c:axId val="125336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 dirty="0">
                    <a:latin typeface="Times New Roman" pitchFamily="18" charset="0"/>
                    <a:cs typeface="Times New Roman" pitchFamily="18" charset="0"/>
                  </a:rPr>
                  <a:t>TRATAMIENTOS</a:t>
                </a:r>
              </a:p>
            </c:rich>
          </c:tx>
          <c:layout>
            <c:manualLayout>
              <c:xMode val="edge"/>
              <c:yMode val="edge"/>
              <c:x val="0.25590094509272981"/>
              <c:y val="0.92458129652260856"/>
            </c:manualLayout>
          </c:layout>
          <c:overlay val="0"/>
        </c:title>
        <c:majorTickMark val="none"/>
        <c:minorTickMark val="none"/>
        <c:tickLblPos val="nextTo"/>
        <c:txPr>
          <a:bodyPr rot="5400000" vert="horz"/>
          <a:lstStyle/>
          <a:p>
            <a:pPr>
              <a:defRPr sz="800"/>
            </a:pPr>
            <a:endParaRPr lang="es-EC"/>
          </a:p>
        </c:txPr>
        <c:crossAx val="125342848"/>
        <c:crosses val="autoZero"/>
        <c:auto val="1"/>
        <c:lblAlgn val="ctr"/>
        <c:lblOffset val="100"/>
        <c:noMultiLvlLbl val="0"/>
      </c:catAx>
      <c:valAx>
        <c:axId val="1253428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s-EC" sz="1100">
                    <a:latin typeface="Times New Roman" pitchFamily="18" charset="0"/>
                    <a:cs typeface="Times New Roman" pitchFamily="18" charset="0"/>
                  </a:rPr>
                  <a:t>TASAS</a:t>
                </a:r>
                <a:r>
                  <a:rPr lang="es-EC" sz="1100" baseline="0">
                    <a:latin typeface="Times New Roman" pitchFamily="18" charset="0"/>
                    <a:cs typeface="Times New Roman" pitchFamily="18" charset="0"/>
                  </a:rPr>
                  <a:t> DE MULTIPLICACIONS (TM)</a:t>
                </a:r>
                <a:endParaRPr lang="es-EC" sz="11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336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31771705215428"/>
          <c:y val="0.34774191756471501"/>
          <c:w val="0.18888696924447188"/>
          <c:h val="0.13696499000111098"/>
        </c:manualLayout>
      </c:layout>
      <c:overlay val="0"/>
    </c:legend>
    <c:plotVisOnly val="1"/>
    <c:dispBlanksAs val="gap"/>
    <c:showDLblsOverMax val="0"/>
  </c:chart>
  <c:spPr>
    <a:ln w="34925">
      <a:solidFill>
        <a:schemeClr val="tx1">
          <a:lumMod val="95000"/>
          <a:lumOff val="5000"/>
        </a:schemeClr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08810-072C-4FD1-8D9B-BDABE00301D2}" type="doc">
      <dgm:prSet loTypeId="urn:microsoft.com/office/officeart/2005/8/layout/radial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08E531C7-64C9-461B-A448-44C72099D9B4}">
      <dgm:prSet phldrT="[Texto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b="1" dirty="0" smtClean="0"/>
            <a:t>IMPORTANCIA</a:t>
          </a:r>
          <a:endParaRPr lang="es-EC" b="1" dirty="0"/>
        </a:p>
      </dgm:t>
    </dgm:pt>
    <dgm:pt modelId="{9DF9B25B-A161-4E73-A3BE-7705034886DC}" type="parTrans" cxnId="{AE064EC9-60A3-45A6-AABC-8012136DB8FA}">
      <dgm:prSet/>
      <dgm:spPr/>
      <dgm:t>
        <a:bodyPr/>
        <a:lstStyle/>
        <a:p>
          <a:endParaRPr lang="es-EC"/>
        </a:p>
      </dgm:t>
    </dgm:pt>
    <dgm:pt modelId="{6E9841C9-B7F7-41CE-87FC-4F44F445DD88}" type="sibTrans" cxnId="{AE064EC9-60A3-45A6-AABC-8012136DB8FA}">
      <dgm:prSet/>
      <dgm:spPr/>
      <dgm:t>
        <a:bodyPr/>
        <a:lstStyle/>
        <a:p>
          <a:endParaRPr lang="es-EC"/>
        </a:p>
      </dgm:t>
    </dgm:pt>
    <dgm:pt modelId="{50A56108-E890-4859-B268-75995017A741}">
      <dgm:prSet phldrT="[Texto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C" dirty="0" smtClean="0"/>
            <a:t>Económica</a:t>
          </a:r>
          <a:endParaRPr lang="es-EC" dirty="0"/>
        </a:p>
      </dgm:t>
    </dgm:pt>
    <dgm:pt modelId="{0BA861FA-4C18-4269-82C4-35CB85CFD982}" type="parTrans" cxnId="{C450DE5C-AF5B-4EBB-B49D-EEF95D08BBEA}">
      <dgm:prSet/>
      <dgm:spPr/>
      <dgm:t>
        <a:bodyPr/>
        <a:lstStyle/>
        <a:p>
          <a:endParaRPr lang="es-EC"/>
        </a:p>
      </dgm:t>
    </dgm:pt>
    <dgm:pt modelId="{862D4D1D-7807-4224-83F5-894223AB2172}" type="sibTrans" cxnId="{C450DE5C-AF5B-4EBB-B49D-EEF95D08BBEA}">
      <dgm:prSet/>
      <dgm:spPr/>
      <dgm:t>
        <a:bodyPr/>
        <a:lstStyle/>
        <a:p>
          <a:endParaRPr lang="es-EC"/>
        </a:p>
      </dgm:t>
    </dgm:pt>
    <dgm:pt modelId="{256AA4B1-628A-46E6-BABF-09789B0B1375}">
      <dgm:prSet phldrT="[Texto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C" dirty="0" smtClean="0"/>
            <a:t>Social</a:t>
          </a:r>
          <a:endParaRPr lang="es-EC" dirty="0"/>
        </a:p>
      </dgm:t>
    </dgm:pt>
    <dgm:pt modelId="{9C0889F1-38BC-4E99-96F2-A7E8306EFF98}" type="parTrans" cxnId="{AD5EE03B-1CD3-4BEE-8FBC-A3D9C96A03FE}">
      <dgm:prSet/>
      <dgm:spPr/>
      <dgm:t>
        <a:bodyPr/>
        <a:lstStyle/>
        <a:p>
          <a:endParaRPr lang="es-EC"/>
        </a:p>
      </dgm:t>
    </dgm:pt>
    <dgm:pt modelId="{73FA6234-1AAB-4CDD-A9E8-BD00DCC17763}" type="sibTrans" cxnId="{AD5EE03B-1CD3-4BEE-8FBC-A3D9C96A03FE}">
      <dgm:prSet/>
      <dgm:spPr/>
      <dgm:t>
        <a:bodyPr/>
        <a:lstStyle/>
        <a:p>
          <a:endParaRPr lang="es-EC"/>
        </a:p>
      </dgm:t>
    </dgm:pt>
    <dgm:pt modelId="{1C6DBDF5-A387-4D60-BFFF-25C983024ED1}">
      <dgm:prSet phldrT="[Texto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C" dirty="0" smtClean="0"/>
            <a:t>Ambiental</a:t>
          </a:r>
          <a:endParaRPr lang="es-EC" dirty="0"/>
        </a:p>
      </dgm:t>
    </dgm:pt>
    <dgm:pt modelId="{91581186-0B97-43C2-98D2-8587E3D5AB05}" type="parTrans" cxnId="{A6432892-7D29-44B3-87EE-22B6AA79B11F}">
      <dgm:prSet/>
      <dgm:spPr/>
      <dgm:t>
        <a:bodyPr/>
        <a:lstStyle/>
        <a:p>
          <a:endParaRPr lang="es-EC"/>
        </a:p>
      </dgm:t>
    </dgm:pt>
    <dgm:pt modelId="{95F31D4F-9CC0-4927-96EC-B205F7F04E3E}" type="sibTrans" cxnId="{A6432892-7D29-44B3-87EE-22B6AA79B11F}">
      <dgm:prSet/>
      <dgm:spPr/>
      <dgm:t>
        <a:bodyPr/>
        <a:lstStyle/>
        <a:p>
          <a:endParaRPr lang="es-EC"/>
        </a:p>
      </dgm:t>
    </dgm:pt>
    <dgm:pt modelId="{30198260-929D-48D1-8409-8C5B5E990C69}">
      <dgm:prSet phldrT="[Texto]"/>
      <dgm:spPr/>
      <dgm:t>
        <a:bodyPr/>
        <a:lstStyle/>
        <a:p>
          <a:endParaRPr lang="es-EC" dirty="0"/>
        </a:p>
      </dgm:t>
    </dgm:pt>
    <dgm:pt modelId="{113C9779-4404-49B8-BDC1-F38731818CCD}" type="parTrans" cxnId="{EB269D84-4F4E-4156-93F0-C0C7B737A337}">
      <dgm:prSet/>
      <dgm:spPr/>
      <dgm:t>
        <a:bodyPr/>
        <a:lstStyle/>
        <a:p>
          <a:endParaRPr lang="es-EC"/>
        </a:p>
      </dgm:t>
    </dgm:pt>
    <dgm:pt modelId="{6C8FA560-5796-4FFD-9C39-90B414028969}" type="sibTrans" cxnId="{EB269D84-4F4E-4156-93F0-C0C7B737A337}">
      <dgm:prSet/>
      <dgm:spPr/>
      <dgm:t>
        <a:bodyPr/>
        <a:lstStyle/>
        <a:p>
          <a:endParaRPr lang="es-EC"/>
        </a:p>
      </dgm:t>
    </dgm:pt>
    <dgm:pt modelId="{285782FB-31CF-4064-A782-9452BB338BC6}" type="pres">
      <dgm:prSet presAssocID="{96108810-072C-4FD1-8D9B-BDABE00301D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15AE96-4EF5-4245-A6B2-44BA21AB10EC}" type="pres">
      <dgm:prSet presAssocID="{96108810-072C-4FD1-8D9B-BDABE00301D2}" presName="radial" presStyleCnt="0">
        <dgm:presLayoutVars>
          <dgm:animLvl val="ctr"/>
        </dgm:presLayoutVars>
      </dgm:prSet>
      <dgm:spPr/>
    </dgm:pt>
    <dgm:pt modelId="{EB949984-901A-4A46-B93E-20E1EE15F8EB}" type="pres">
      <dgm:prSet presAssocID="{08E531C7-64C9-461B-A448-44C72099D9B4}" presName="centerShape" presStyleLbl="vennNode1" presStyleIdx="0" presStyleCnt="4"/>
      <dgm:spPr/>
      <dgm:t>
        <a:bodyPr/>
        <a:lstStyle/>
        <a:p>
          <a:endParaRPr lang="es-EC"/>
        </a:p>
      </dgm:t>
    </dgm:pt>
    <dgm:pt modelId="{ECFCB1E8-FE36-4532-85DB-84D87D32AF39}" type="pres">
      <dgm:prSet presAssocID="{50A56108-E890-4859-B268-75995017A741}" presName="node" presStyleLbl="vennNode1" presStyleIdx="1" presStyleCnt="4" custRadScaleRad="100032" custRadScaleInc="12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3EC34D-9463-4A5E-9005-56FF03AA71FE}" type="pres">
      <dgm:prSet presAssocID="{256AA4B1-628A-46E6-BABF-09789B0B1375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C282A5-DE91-4E8E-956D-2354BD312B27}" type="pres">
      <dgm:prSet presAssocID="{1C6DBDF5-A387-4D60-BFFF-25C983024ED1}" presName="node" presStyleLbl="vennNode1" presStyleIdx="3" presStyleCnt="4" custRadScaleRad="98416" custRadScaleInc="-4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FEA231-2377-4C6D-B649-C03BAC8961A0}" type="presOf" srcId="{1C6DBDF5-A387-4D60-BFFF-25C983024ED1}" destId="{64C282A5-DE91-4E8E-956D-2354BD312B27}" srcOrd="0" destOrd="0" presId="urn:microsoft.com/office/officeart/2005/8/layout/radial3"/>
    <dgm:cxn modelId="{AE064EC9-60A3-45A6-AABC-8012136DB8FA}" srcId="{96108810-072C-4FD1-8D9B-BDABE00301D2}" destId="{08E531C7-64C9-461B-A448-44C72099D9B4}" srcOrd="0" destOrd="0" parTransId="{9DF9B25B-A161-4E73-A3BE-7705034886DC}" sibTransId="{6E9841C9-B7F7-41CE-87FC-4F44F445DD88}"/>
    <dgm:cxn modelId="{AD5EE03B-1CD3-4BEE-8FBC-A3D9C96A03FE}" srcId="{08E531C7-64C9-461B-A448-44C72099D9B4}" destId="{256AA4B1-628A-46E6-BABF-09789B0B1375}" srcOrd="1" destOrd="0" parTransId="{9C0889F1-38BC-4E99-96F2-A7E8306EFF98}" sibTransId="{73FA6234-1AAB-4CDD-A9E8-BD00DCC17763}"/>
    <dgm:cxn modelId="{A43F7673-AF17-4226-899C-70CC3A5D0CB6}" type="presOf" srcId="{96108810-072C-4FD1-8D9B-BDABE00301D2}" destId="{285782FB-31CF-4064-A782-9452BB338BC6}" srcOrd="0" destOrd="0" presId="urn:microsoft.com/office/officeart/2005/8/layout/radial3"/>
    <dgm:cxn modelId="{EB269D84-4F4E-4156-93F0-C0C7B737A337}" srcId="{96108810-072C-4FD1-8D9B-BDABE00301D2}" destId="{30198260-929D-48D1-8409-8C5B5E990C69}" srcOrd="1" destOrd="0" parTransId="{113C9779-4404-49B8-BDC1-F38731818CCD}" sibTransId="{6C8FA560-5796-4FFD-9C39-90B414028969}"/>
    <dgm:cxn modelId="{C450DE5C-AF5B-4EBB-B49D-EEF95D08BBEA}" srcId="{08E531C7-64C9-461B-A448-44C72099D9B4}" destId="{50A56108-E890-4859-B268-75995017A741}" srcOrd="0" destOrd="0" parTransId="{0BA861FA-4C18-4269-82C4-35CB85CFD982}" sibTransId="{862D4D1D-7807-4224-83F5-894223AB2172}"/>
    <dgm:cxn modelId="{6276BCA5-0C92-430C-87F3-817C16C6A680}" type="presOf" srcId="{256AA4B1-628A-46E6-BABF-09789B0B1375}" destId="{B93EC34D-9463-4A5E-9005-56FF03AA71FE}" srcOrd="0" destOrd="0" presId="urn:microsoft.com/office/officeart/2005/8/layout/radial3"/>
    <dgm:cxn modelId="{4356B954-901C-4177-A08F-F1F43048D097}" type="presOf" srcId="{08E531C7-64C9-461B-A448-44C72099D9B4}" destId="{EB949984-901A-4A46-B93E-20E1EE15F8EB}" srcOrd="0" destOrd="0" presId="urn:microsoft.com/office/officeart/2005/8/layout/radial3"/>
    <dgm:cxn modelId="{A6432892-7D29-44B3-87EE-22B6AA79B11F}" srcId="{08E531C7-64C9-461B-A448-44C72099D9B4}" destId="{1C6DBDF5-A387-4D60-BFFF-25C983024ED1}" srcOrd="2" destOrd="0" parTransId="{91581186-0B97-43C2-98D2-8587E3D5AB05}" sibTransId="{95F31D4F-9CC0-4927-96EC-B205F7F04E3E}"/>
    <dgm:cxn modelId="{BB231367-2F93-4499-85F8-28806157531A}" type="presOf" srcId="{50A56108-E890-4859-B268-75995017A741}" destId="{ECFCB1E8-FE36-4532-85DB-84D87D32AF39}" srcOrd="0" destOrd="0" presId="urn:microsoft.com/office/officeart/2005/8/layout/radial3"/>
    <dgm:cxn modelId="{6E512A5D-5327-4E04-B5E6-5D2F1549A25F}" type="presParOf" srcId="{285782FB-31CF-4064-A782-9452BB338BC6}" destId="{AC15AE96-4EF5-4245-A6B2-44BA21AB10EC}" srcOrd="0" destOrd="0" presId="urn:microsoft.com/office/officeart/2005/8/layout/radial3"/>
    <dgm:cxn modelId="{3DF5A408-F763-4349-BA09-424320E08F74}" type="presParOf" srcId="{AC15AE96-4EF5-4245-A6B2-44BA21AB10EC}" destId="{EB949984-901A-4A46-B93E-20E1EE15F8EB}" srcOrd="0" destOrd="0" presId="urn:microsoft.com/office/officeart/2005/8/layout/radial3"/>
    <dgm:cxn modelId="{91A5319E-0BC2-4B4E-BEAE-DBB5815AFD73}" type="presParOf" srcId="{AC15AE96-4EF5-4245-A6B2-44BA21AB10EC}" destId="{ECFCB1E8-FE36-4532-85DB-84D87D32AF39}" srcOrd="1" destOrd="0" presId="urn:microsoft.com/office/officeart/2005/8/layout/radial3"/>
    <dgm:cxn modelId="{43642E6D-B51D-4BBF-A73E-FFBFCE30C176}" type="presParOf" srcId="{AC15AE96-4EF5-4245-A6B2-44BA21AB10EC}" destId="{B93EC34D-9463-4A5E-9005-56FF03AA71FE}" srcOrd="2" destOrd="0" presId="urn:microsoft.com/office/officeart/2005/8/layout/radial3"/>
    <dgm:cxn modelId="{BCF2F926-D494-4D93-AA1D-002EBE2CE856}" type="presParOf" srcId="{AC15AE96-4EF5-4245-A6B2-44BA21AB10EC}" destId="{64C282A5-DE91-4E8E-956D-2354BD312B2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1D4A70-6C90-4481-849A-8D434033B9E6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BF8B38F-4FC7-4EE8-8C41-AA7B4744152D}">
      <dgm:prSet/>
      <dgm:spPr>
        <a:gradFill rotWithShape="0">
          <a:gsLst>
            <a:gs pos="13000">
              <a:srgbClr val="A6D3D7"/>
            </a:gs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ln>
          <a:solidFill>
            <a:srgbClr val="FDDFEA"/>
          </a:solidFill>
        </a:ln>
      </dgm:spPr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Plantas libres de patógenos</a:t>
          </a:r>
          <a:endParaRPr lang="es-EC" dirty="0">
            <a:solidFill>
              <a:schemeClr val="tx1"/>
            </a:solidFill>
          </a:endParaRPr>
        </a:p>
      </dgm:t>
    </dgm:pt>
    <dgm:pt modelId="{61AE1237-C436-4949-BAF3-1E8FE5BC2E74}" type="parTrans" cxnId="{4D0C0CF4-3951-4165-99E9-34AAA322FAE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AD04BC4-FA21-4C4C-B215-4E6ED5E1BEE8}" type="sibTrans" cxnId="{4D0C0CF4-3951-4165-99E9-34AAA322FAE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84A3F80-425D-4A16-8BA7-5FCFD5D1740A}">
      <dgm:prSet/>
      <dgm:spPr>
        <a:ln>
          <a:solidFill>
            <a:srgbClr val="FDDFEA"/>
          </a:solidFill>
        </a:ln>
      </dgm:spPr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Reducción del tiempo</a:t>
          </a:r>
          <a:endParaRPr lang="es-EC" dirty="0">
            <a:solidFill>
              <a:schemeClr val="tx1"/>
            </a:solidFill>
          </a:endParaRPr>
        </a:p>
      </dgm:t>
    </dgm:pt>
    <dgm:pt modelId="{A2E2FAE0-3D20-48B7-B018-E89E8EF4D041}" type="parTrans" cxnId="{20E60F53-9D73-4A94-AA8C-99A65E4632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6E42EA6-807D-404B-8B3C-952BF6844384}" type="sibTrans" cxnId="{20E60F53-9D73-4A94-AA8C-99A65E4632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3B69DD3-1369-4A4C-9FF6-07D9FDFE3170}">
      <dgm:prSet/>
      <dgm:spPr>
        <a:ln>
          <a:solidFill>
            <a:srgbClr val="FDDFEA"/>
          </a:solidFill>
        </a:ln>
      </dgm:spPr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Propagación masiva</a:t>
          </a:r>
          <a:endParaRPr lang="es-EC" dirty="0">
            <a:solidFill>
              <a:schemeClr val="tx1"/>
            </a:solidFill>
          </a:endParaRPr>
        </a:p>
      </dgm:t>
    </dgm:pt>
    <dgm:pt modelId="{81CF057D-4694-4F22-BAD9-E5FFC8934313}" type="parTrans" cxnId="{FBF5DFF9-C725-4947-9A48-45A0192FE33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51BB35-C6FC-4C0B-A4CF-D4CE019636BB}" type="sibTrans" cxnId="{FBF5DFF9-C725-4947-9A48-45A0192FE33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D846DA-C0D0-4BDD-92AC-462FC7509FED}">
      <dgm:prSet/>
      <dgm:spPr>
        <a:ln>
          <a:solidFill>
            <a:srgbClr val="FDDFEA"/>
          </a:solidFill>
        </a:ln>
      </dgm:spPr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Conservación de germoplasma</a:t>
          </a:r>
          <a:endParaRPr lang="es-EC" dirty="0">
            <a:solidFill>
              <a:schemeClr val="tx1"/>
            </a:solidFill>
          </a:endParaRPr>
        </a:p>
      </dgm:t>
    </dgm:pt>
    <dgm:pt modelId="{51418876-4239-414C-8DB4-E5409110F697}" type="parTrans" cxnId="{15859FAE-5DC9-4083-9B4F-23F9B2710C1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AFF0ECF-3DDE-44EC-AFC6-0D416858B5A6}" type="sibTrans" cxnId="{15859FAE-5DC9-4083-9B4F-23F9B2710C1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33DED86-BD84-4A93-9052-0FCBCC8BB399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3752">
              <a:srgbClr val="9DC8CB"/>
            </a:gs>
            <a:gs pos="1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</dgm:spPr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Mejoramiento genético</a:t>
          </a:r>
          <a:endParaRPr lang="es-EC" dirty="0">
            <a:solidFill>
              <a:schemeClr val="tx1"/>
            </a:solidFill>
          </a:endParaRPr>
        </a:p>
      </dgm:t>
    </dgm:pt>
    <dgm:pt modelId="{8D891FA5-9603-4D1F-9CB8-2A2664CC3E19}" type="parTrans" cxnId="{169E59FC-7D4D-4EAF-9619-5329A2D4F7C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2160903-74B6-414B-9D70-C03086526948}" type="sibTrans" cxnId="{169E59FC-7D4D-4EAF-9619-5329A2D4F7C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7A61B42-15B9-4625-9398-C0400EC61654}" type="pres">
      <dgm:prSet presAssocID="{2A1D4A70-6C90-4481-849A-8D434033B9E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2A607B-3A7E-41A9-8E5B-B4F6D67C33A5}" type="pres">
      <dgm:prSet presAssocID="{FBF8B38F-4FC7-4EE8-8C41-AA7B4744152D}" presName="node" presStyleLbl="node1" presStyleIdx="0" presStyleCnt="5" custLinFactNeighborX="-3321" custLinFactNeighborY="-333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5BEE52-6695-448C-A40E-4D0359FB577D}" type="pres">
      <dgm:prSet presAssocID="{CAD04BC4-FA21-4C4C-B215-4E6ED5E1BEE8}" presName="sibTrans" presStyleLbl="sibTrans2D1" presStyleIdx="0" presStyleCnt="4"/>
      <dgm:spPr/>
      <dgm:t>
        <a:bodyPr/>
        <a:lstStyle/>
        <a:p>
          <a:endParaRPr lang="es-EC"/>
        </a:p>
      </dgm:t>
    </dgm:pt>
    <dgm:pt modelId="{A0C66F72-E37E-42AA-A47D-44EB4EE8A22B}" type="pres">
      <dgm:prSet presAssocID="{CAD04BC4-FA21-4C4C-B215-4E6ED5E1BEE8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AE0088EE-F286-4106-BD95-BBA23F685B41}" type="pres">
      <dgm:prSet presAssocID="{E84A3F80-425D-4A16-8BA7-5FCFD5D1740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5E7B13-F8ED-43F3-ABFD-C0DF42822E1A}" type="pres">
      <dgm:prSet presAssocID="{66E42EA6-807D-404B-8B3C-952BF6844384}" presName="sibTrans" presStyleLbl="sibTrans2D1" presStyleIdx="1" presStyleCnt="4"/>
      <dgm:spPr/>
      <dgm:t>
        <a:bodyPr/>
        <a:lstStyle/>
        <a:p>
          <a:endParaRPr lang="es-EC"/>
        </a:p>
      </dgm:t>
    </dgm:pt>
    <dgm:pt modelId="{B3E81973-5837-44AE-89E1-335C6598C98F}" type="pres">
      <dgm:prSet presAssocID="{66E42EA6-807D-404B-8B3C-952BF6844384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886A85BF-983C-4223-9421-AD928F15F090}" type="pres">
      <dgm:prSet presAssocID="{F3B69DD3-1369-4A4C-9FF6-07D9FDFE317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EC8C41-3DC7-42B4-A1F3-4DD58E128B83}" type="pres">
      <dgm:prSet presAssocID="{5F51BB35-C6FC-4C0B-A4CF-D4CE019636BB}" presName="sibTrans" presStyleLbl="sibTrans2D1" presStyleIdx="2" presStyleCnt="4"/>
      <dgm:spPr/>
      <dgm:t>
        <a:bodyPr/>
        <a:lstStyle/>
        <a:p>
          <a:endParaRPr lang="es-EC"/>
        </a:p>
      </dgm:t>
    </dgm:pt>
    <dgm:pt modelId="{4DCD45EA-FC1A-4918-89D5-01F7B24584F2}" type="pres">
      <dgm:prSet presAssocID="{5F51BB35-C6FC-4C0B-A4CF-D4CE019636BB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740AE059-CC75-4F6E-8186-C938BAFA17ED}" type="pres">
      <dgm:prSet presAssocID="{85D846DA-C0D0-4BDD-92AC-462FC7509FE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451F6E-333D-42AA-B66F-C3E109A971D3}" type="pres">
      <dgm:prSet presAssocID="{DAFF0ECF-3DDE-44EC-AFC6-0D416858B5A6}" presName="sibTrans" presStyleLbl="sibTrans2D1" presStyleIdx="3" presStyleCnt="4"/>
      <dgm:spPr/>
      <dgm:t>
        <a:bodyPr/>
        <a:lstStyle/>
        <a:p>
          <a:endParaRPr lang="es-EC"/>
        </a:p>
      </dgm:t>
    </dgm:pt>
    <dgm:pt modelId="{C9349BB1-0706-48E2-BEE8-7F6BA5D1EC2C}" type="pres">
      <dgm:prSet presAssocID="{DAFF0ECF-3DDE-44EC-AFC6-0D416858B5A6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1C8A1FB9-3A18-4422-84EB-773C0B9339AF}" type="pres">
      <dgm:prSet presAssocID="{033DED86-BD84-4A93-9052-0FCBCC8BB3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0FB3DC-1626-4093-9A14-4493A4EDF31E}" type="presOf" srcId="{DAFF0ECF-3DDE-44EC-AFC6-0D416858B5A6}" destId="{C9349BB1-0706-48E2-BEE8-7F6BA5D1EC2C}" srcOrd="1" destOrd="0" presId="urn:microsoft.com/office/officeart/2005/8/layout/process2"/>
    <dgm:cxn modelId="{FE961BF4-D66D-493B-843A-148FAD1FB509}" type="presOf" srcId="{5F51BB35-C6FC-4C0B-A4CF-D4CE019636BB}" destId="{5CEC8C41-3DC7-42B4-A1F3-4DD58E128B83}" srcOrd="0" destOrd="0" presId="urn:microsoft.com/office/officeart/2005/8/layout/process2"/>
    <dgm:cxn modelId="{15859FAE-5DC9-4083-9B4F-23F9B2710C13}" srcId="{2A1D4A70-6C90-4481-849A-8D434033B9E6}" destId="{85D846DA-C0D0-4BDD-92AC-462FC7509FED}" srcOrd="3" destOrd="0" parTransId="{51418876-4239-414C-8DB4-E5409110F697}" sibTransId="{DAFF0ECF-3DDE-44EC-AFC6-0D416858B5A6}"/>
    <dgm:cxn modelId="{5B8CC330-9790-48E1-821F-6192A7784340}" type="presOf" srcId="{E84A3F80-425D-4A16-8BA7-5FCFD5D1740A}" destId="{AE0088EE-F286-4106-BD95-BBA23F685B41}" srcOrd="0" destOrd="0" presId="urn:microsoft.com/office/officeart/2005/8/layout/process2"/>
    <dgm:cxn modelId="{21014741-4622-48D1-978D-6E76C88BD876}" type="presOf" srcId="{FBF8B38F-4FC7-4EE8-8C41-AA7B4744152D}" destId="{652A607B-3A7E-41A9-8E5B-B4F6D67C33A5}" srcOrd="0" destOrd="0" presId="urn:microsoft.com/office/officeart/2005/8/layout/process2"/>
    <dgm:cxn modelId="{103F89CC-6E77-4F93-8C81-220F7C305F2C}" type="presOf" srcId="{CAD04BC4-FA21-4C4C-B215-4E6ED5E1BEE8}" destId="{A0C66F72-E37E-42AA-A47D-44EB4EE8A22B}" srcOrd="1" destOrd="0" presId="urn:microsoft.com/office/officeart/2005/8/layout/process2"/>
    <dgm:cxn modelId="{169E59FC-7D4D-4EAF-9619-5329A2D4F7CD}" srcId="{2A1D4A70-6C90-4481-849A-8D434033B9E6}" destId="{033DED86-BD84-4A93-9052-0FCBCC8BB399}" srcOrd="4" destOrd="0" parTransId="{8D891FA5-9603-4D1F-9CB8-2A2664CC3E19}" sibTransId="{C2160903-74B6-414B-9D70-C03086526948}"/>
    <dgm:cxn modelId="{07C805E3-EECB-474B-AFEE-6E9A6DBC4A90}" type="presOf" srcId="{66E42EA6-807D-404B-8B3C-952BF6844384}" destId="{B3E81973-5837-44AE-89E1-335C6598C98F}" srcOrd="1" destOrd="0" presId="urn:microsoft.com/office/officeart/2005/8/layout/process2"/>
    <dgm:cxn modelId="{35B8805A-278D-4CE8-BFE4-72922CF360DA}" type="presOf" srcId="{66E42EA6-807D-404B-8B3C-952BF6844384}" destId="{DE5E7B13-F8ED-43F3-ABFD-C0DF42822E1A}" srcOrd="0" destOrd="0" presId="urn:microsoft.com/office/officeart/2005/8/layout/process2"/>
    <dgm:cxn modelId="{FBF5DFF9-C725-4947-9A48-45A0192FE336}" srcId="{2A1D4A70-6C90-4481-849A-8D434033B9E6}" destId="{F3B69DD3-1369-4A4C-9FF6-07D9FDFE3170}" srcOrd="2" destOrd="0" parTransId="{81CF057D-4694-4F22-BAD9-E5FFC8934313}" sibTransId="{5F51BB35-C6FC-4C0B-A4CF-D4CE019636BB}"/>
    <dgm:cxn modelId="{7A9224E4-BAAE-4E4C-BB4C-DF9D747AD423}" type="presOf" srcId="{5F51BB35-C6FC-4C0B-A4CF-D4CE019636BB}" destId="{4DCD45EA-FC1A-4918-89D5-01F7B24584F2}" srcOrd="1" destOrd="0" presId="urn:microsoft.com/office/officeart/2005/8/layout/process2"/>
    <dgm:cxn modelId="{1760D09E-8DB2-410D-BA56-C618D7564C69}" type="presOf" srcId="{DAFF0ECF-3DDE-44EC-AFC6-0D416858B5A6}" destId="{9B451F6E-333D-42AA-B66F-C3E109A971D3}" srcOrd="0" destOrd="0" presId="urn:microsoft.com/office/officeart/2005/8/layout/process2"/>
    <dgm:cxn modelId="{20E60F53-9D73-4A94-AA8C-99A65E463229}" srcId="{2A1D4A70-6C90-4481-849A-8D434033B9E6}" destId="{E84A3F80-425D-4A16-8BA7-5FCFD5D1740A}" srcOrd="1" destOrd="0" parTransId="{A2E2FAE0-3D20-48B7-B018-E89E8EF4D041}" sibTransId="{66E42EA6-807D-404B-8B3C-952BF6844384}"/>
    <dgm:cxn modelId="{CCA2806D-EDD3-452A-8384-B9D1FA446AB8}" type="presOf" srcId="{2A1D4A70-6C90-4481-849A-8D434033B9E6}" destId="{07A61B42-15B9-4625-9398-C0400EC61654}" srcOrd="0" destOrd="0" presId="urn:microsoft.com/office/officeart/2005/8/layout/process2"/>
    <dgm:cxn modelId="{025AE81C-ADC8-4C5E-8A0A-744DDAFB15FA}" type="presOf" srcId="{033DED86-BD84-4A93-9052-0FCBCC8BB399}" destId="{1C8A1FB9-3A18-4422-84EB-773C0B9339AF}" srcOrd="0" destOrd="0" presId="urn:microsoft.com/office/officeart/2005/8/layout/process2"/>
    <dgm:cxn modelId="{4D0C0CF4-3951-4165-99E9-34AAA322FAE8}" srcId="{2A1D4A70-6C90-4481-849A-8D434033B9E6}" destId="{FBF8B38F-4FC7-4EE8-8C41-AA7B4744152D}" srcOrd="0" destOrd="0" parTransId="{61AE1237-C436-4949-BAF3-1E8FE5BC2E74}" sibTransId="{CAD04BC4-FA21-4C4C-B215-4E6ED5E1BEE8}"/>
    <dgm:cxn modelId="{C0178197-7DC0-4C45-BD62-3D0E22DDF5DB}" type="presOf" srcId="{85D846DA-C0D0-4BDD-92AC-462FC7509FED}" destId="{740AE059-CC75-4F6E-8186-C938BAFA17ED}" srcOrd="0" destOrd="0" presId="urn:microsoft.com/office/officeart/2005/8/layout/process2"/>
    <dgm:cxn modelId="{60A5D7C0-9F54-49AC-9331-24474C744C67}" type="presOf" srcId="{F3B69DD3-1369-4A4C-9FF6-07D9FDFE3170}" destId="{886A85BF-983C-4223-9421-AD928F15F090}" srcOrd="0" destOrd="0" presId="urn:microsoft.com/office/officeart/2005/8/layout/process2"/>
    <dgm:cxn modelId="{F897D0F7-60FD-4EBE-9E99-DFD15CD71730}" type="presOf" srcId="{CAD04BC4-FA21-4C4C-B215-4E6ED5E1BEE8}" destId="{E85BEE52-6695-448C-A40E-4D0359FB577D}" srcOrd="0" destOrd="0" presId="urn:microsoft.com/office/officeart/2005/8/layout/process2"/>
    <dgm:cxn modelId="{441462BF-BD56-4160-8D18-A1717C060C41}" type="presParOf" srcId="{07A61B42-15B9-4625-9398-C0400EC61654}" destId="{652A607B-3A7E-41A9-8E5B-B4F6D67C33A5}" srcOrd="0" destOrd="0" presId="urn:microsoft.com/office/officeart/2005/8/layout/process2"/>
    <dgm:cxn modelId="{4708CDAE-D1BF-42E3-AB1A-51E4E07E0EAC}" type="presParOf" srcId="{07A61B42-15B9-4625-9398-C0400EC61654}" destId="{E85BEE52-6695-448C-A40E-4D0359FB577D}" srcOrd="1" destOrd="0" presId="urn:microsoft.com/office/officeart/2005/8/layout/process2"/>
    <dgm:cxn modelId="{15AAB702-7466-45FA-8DAA-907075478AC9}" type="presParOf" srcId="{E85BEE52-6695-448C-A40E-4D0359FB577D}" destId="{A0C66F72-E37E-42AA-A47D-44EB4EE8A22B}" srcOrd="0" destOrd="0" presId="urn:microsoft.com/office/officeart/2005/8/layout/process2"/>
    <dgm:cxn modelId="{CCF1984E-8D68-479A-B200-4D993A6EA0CC}" type="presParOf" srcId="{07A61B42-15B9-4625-9398-C0400EC61654}" destId="{AE0088EE-F286-4106-BD95-BBA23F685B41}" srcOrd="2" destOrd="0" presId="urn:microsoft.com/office/officeart/2005/8/layout/process2"/>
    <dgm:cxn modelId="{9BA17875-67AE-4205-8028-1666A118945E}" type="presParOf" srcId="{07A61B42-15B9-4625-9398-C0400EC61654}" destId="{DE5E7B13-F8ED-43F3-ABFD-C0DF42822E1A}" srcOrd="3" destOrd="0" presId="urn:microsoft.com/office/officeart/2005/8/layout/process2"/>
    <dgm:cxn modelId="{783C8338-9C71-4791-B150-9C1C83F8AC41}" type="presParOf" srcId="{DE5E7B13-F8ED-43F3-ABFD-C0DF42822E1A}" destId="{B3E81973-5837-44AE-89E1-335C6598C98F}" srcOrd="0" destOrd="0" presId="urn:microsoft.com/office/officeart/2005/8/layout/process2"/>
    <dgm:cxn modelId="{308E2F46-8D5E-4AA4-A613-25CCACF7F7D6}" type="presParOf" srcId="{07A61B42-15B9-4625-9398-C0400EC61654}" destId="{886A85BF-983C-4223-9421-AD928F15F090}" srcOrd="4" destOrd="0" presId="urn:microsoft.com/office/officeart/2005/8/layout/process2"/>
    <dgm:cxn modelId="{F8F9D7C5-7CC2-46A9-B05A-C44886A4FD76}" type="presParOf" srcId="{07A61B42-15B9-4625-9398-C0400EC61654}" destId="{5CEC8C41-3DC7-42B4-A1F3-4DD58E128B83}" srcOrd="5" destOrd="0" presId="urn:microsoft.com/office/officeart/2005/8/layout/process2"/>
    <dgm:cxn modelId="{B716A2C8-71ED-4D6B-A186-2370E68652EB}" type="presParOf" srcId="{5CEC8C41-3DC7-42B4-A1F3-4DD58E128B83}" destId="{4DCD45EA-FC1A-4918-89D5-01F7B24584F2}" srcOrd="0" destOrd="0" presId="urn:microsoft.com/office/officeart/2005/8/layout/process2"/>
    <dgm:cxn modelId="{C51954F1-D02B-42F0-AEBA-D2159207B67D}" type="presParOf" srcId="{07A61B42-15B9-4625-9398-C0400EC61654}" destId="{740AE059-CC75-4F6E-8186-C938BAFA17ED}" srcOrd="6" destOrd="0" presId="urn:microsoft.com/office/officeart/2005/8/layout/process2"/>
    <dgm:cxn modelId="{41A8CBF9-BB86-4829-B010-6BB0B1C8D40B}" type="presParOf" srcId="{07A61B42-15B9-4625-9398-C0400EC61654}" destId="{9B451F6E-333D-42AA-B66F-C3E109A971D3}" srcOrd="7" destOrd="0" presId="urn:microsoft.com/office/officeart/2005/8/layout/process2"/>
    <dgm:cxn modelId="{A54ACD18-6900-4617-9846-E2710FA64298}" type="presParOf" srcId="{9B451F6E-333D-42AA-B66F-C3E109A971D3}" destId="{C9349BB1-0706-48E2-BEE8-7F6BA5D1EC2C}" srcOrd="0" destOrd="0" presId="urn:microsoft.com/office/officeart/2005/8/layout/process2"/>
    <dgm:cxn modelId="{7764693F-D381-41CC-81A8-9A3C74E4AE04}" type="presParOf" srcId="{07A61B42-15B9-4625-9398-C0400EC61654}" destId="{1C8A1FB9-3A18-4422-84EB-773C0B9339AF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4F0258-2F45-436D-B985-7F2FB41620EF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22FA598-31A1-493F-8551-E99BD8DBE290}">
      <dgm:prSet custT="1"/>
      <dgm:spPr/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</a:rPr>
            <a:t>Contaminación fúngica</a:t>
          </a:r>
          <a:endParaRPr lang="es-EC" sz="1400" dirty="0">
            <a:solidFill>
              <a:schemeClr val="tx1"/>
            </a:solidFill>
          </a:endParaRPr>
        </a:p>
      </dgm:t>
    </dgm:pt>
    <dgm:pt modelId="{9A9BDF2B-C903-4D27-9A86-5B4B4F230BC1}" type="sibTrans" cxnId="{DFC0755F-1FAB-46E4-AB8B-66DAE476A06B}">
      <dgm:prSet/>
      <dgm:spPr/>
      <dgm:t>
        <a:bodyPr/>
        <a:lstStyle/>
        <a:p>
          <a:endParaRPr lang="es-EC" sz="1400"/>
        </a:p>
      </dgm:t>
    </dgm:pt>
    <dgm:pt modelId="{97CD9703-30F9-45F7-990C-910F0DE77BBB}" type="parTrans" cxnId="{DFC0755F-1FAB-46E4-AB8B-66DAE476A06B}">
      <dgm:prSet/>
      <dgm:spPr/>
      <dgm:t>
        <a:bodyPr/>
        <a:lstStyle/>
        <a:p>
          <a:endParaRPr lang="es-EC" sz="1400"/>
        </a:p>
      </dgm:t>
    </dgm:pt>
    <dgm:pt modelId="{056E8307-57A5-4D69-BA88-579C6082DC82}">
      <dgm:prSet custT="1"/>
      <dgm:spPr>
        <a:solidFill>
          <a:srgbClr val="FF66FF">
            <a:alpha val="50000"/>
          </a:srgbClr>
        </a:solidFill>
      </dgm:spPr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</a:rPr>
            <a:t>Viables</a:t>
          </a:r>
          <a:endParaRPr lang="es-EC" sz="1400" dirty="0">
            <a:solidFill>
              <a:schemeClr val="tx1"/>
            </a:solidFill>
          </a:endParaRPr>
        </a:p>
      </dgm:t>
    </dgm:pt>
    <dgm:pt modelId="{AB5E79DA-6BC5-4D88-8C4C-D3EA9C2488DD}" type="sibTrans" cxnId="{AE350A74-8A7A-4E77-A496-81CFD390D359}">
      <dgm:prSet/>
      <dgm:spPr/>
      <dgm:t>
        <a:bodyPr/>
        <a:lstStyle/>
        <a:p>
          <a:endParaRPr lang="es-EC" sz="1400"/>
        </a:p>
      </dgm:t>
    </dgm:pt>
    <dgm:pt modelId="{AC495901-30F5-4939-8B56-A57F246302D5}" type="parTrans" cxnId="{AE350A74-8A7A-4E77-A496-81CFD390D359}">
      <dgm:prSet/>
      <dgm:spPr/>
      <dgm:t>
        <a:bodyPr/>
        <a:lstStyle/>
        <a:p>
          <a:endParaRPr lang="es-EC" sz="1400"/>
        </a:p>
      </dgm:t>
    </dgm:pt>
    <dgm:pt modelId="{33744594-2308-4B95-B14B-6D6A4652743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</a:rPr>
            <a:t>Necrosis</a:t>
          </a:r>
          <a:endParaRPr lang="es-EC" sz="1400" dirty="0">
            <a:solidFill>
              <a:schemeClr val="tx1"/>
            </a:solidFill>
          </a:endParaRPr>
        </a:p>
      </dgm:t>
    </dgm:pt>
    <dgm:pt modelId="{DB0642F5-1C48-48EF-BE1F-D3A843F1828E}" type="parTrans" cxnId="{51483D48-E1D6-4EFA-AA32-DFDF3D6982F2}">
      <dgm:prSet/>
      <dgm:spPr/>
      <dgm:t>
        <a:bodyPr/>
        <a:lstStyle/>
        <a:p>
          <a:endParaRPr lang="es-EC" sz="1400"/>
        </a:p>
      </dgm:t>
    </dgm:pt>
    <dgm:pt modelId="{B1E0BF82-897C-47E4-9BAA-6EA8D19E0397}" type="sibTrans" cxnId="{51483D48-E1D6-4EFA-AA32-DFDF3D6982F2}">
      <dgm:prSet/>
      <dgm:spPr/>
      <dgm:t>
        <a:bodyPr/>
        <a:lstStyle/>
        <a:p>
          <a:endParaRPr lang="es-EC" sz="1400"/>
        </a:p>
      </dgm:t>
    </dgm:pt>
    <dgm:pt modelId="{62BBA195-41F8-40E8-8FB5-F92970CDA848}" type="pres">
      <dgm:prSet presAssocID="{4A4F0258-2F45-436D-B985-7F2FB41620E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F5959B-9D12-4D4A-83C0-06C0A0FE4877}" type="pres">
      <dgm:prSet presAssocID="{422FA598-31A1-493F-8551-E99BD8DBE290}" presName="gear1" presStyleLbl="node1" presStyleIdx="0" presStyleCnt="3" custScaleX="11450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9B6E03-8B24-4000-83AB-08FDA415B0B6}" type="pres">
      <dgm:prSet presAssocID="{422FA598-31A1-493F-8551-E99BD8DBE290}" presName="gear1srcNode" presStyleLbl="node1" presStyleIdx="0" presStyleCnt="3"/>
      <dgm:spPr/>
      <dgm:t>
        <a:bodyPr/>
        <a:lstStyle/>
        <a:p>
          <a:endParaRPr lang="es-EC"/>
        </a:p>
      </dgm:t>
    </dgm:pt>
    <dgm:pt modelId="{7F3B9DDF-3945-4FAF-BDCC-03ACAF47856F}" type="pres">
      <dgm:prSet presAssocID="{422FA598-31A1-493F-8551-E99BD8DBE290}" presName="gear1dstNode" presStyleLbl="node1" presStyleIdx="0" presStyleCnt="3"/>
      <dgm:spPr/>
      <dgm:t>
        <a:bodyPr/>
        <a:lstStyle/>
        <a:p>
          <a:endParaRPr lang="es-EC"/>
        </a:p>
      </dgm:t>
    </dgm:pt>
    <dgm:pt modelId="{518C4FE4-CF61-415B-9AA2-8DF08E2D12A2}" type="pres">
      <dgm:prSet presAssocID="{33744594-2308-4B95-B14B-6D6A46527434}" presName="gear2" presStyleLbl="node1" presStyleIdx="1" presStyleCnt="3" custScaleX="10896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CA29CC-FF59-4EBF-B379-16A47189859A}" type="pres">
      <dgm:prSet presAssocID="{33744594-2308-4B95-B14B-6D6A46527434}" presName="gear2srcNode" presStyleLbl="node1" presStyleIdx="1" presStyleCnt="3"/>
      <dgm:spPr/>
      <dgm:t>
        <a:bodyPr/>
        <a:lstStyle/>
        <a:p>
          <a:endParaRPr lang="es-EC"/>
        </a:p>
      </dgm:t>
    </dgm:pt>
    <dgm:pt modelId="{9BF12E30-305E-4E8B-B914-23B4C11D8EC1}" type="pres">
      <dgm:prSet presAssocID="{33744594-2308-4B95-B14B-6D6A46527434}" presName="gear2dstNode" presStyleLbl="node1" presStyleIdx="1" presStyleCnt="3"/>
      <dgm:spPr/>
      <dgm:t>
        <a:bodyPr/>
        <a:lstStyle/>
        <a:p>
          <a:endParaRPr lang="es-EC"/>
        </a:p>
      </dgm:t>
    </dgm:pt>
    <dgm:pt modelId="{86795891-B6D9-4EBB-9E3E-5C0DE57A06C0}" type="pres">
      <dgm:prSet presAssocID="{056E8307-57A5-4D69-BA88-579C6082DC82}" presName="gear3" presStyleLbl="node1" presStyleIdx="2" presStyleCnt="3"/>
      <dgm:spPr/>
      <dgm:t>
        <a:bodyPr/>
        <a:lstStyle/>
        <a:p>
          <a:endParaRPr lang="es-EC"/>
        </a:p>
      </dgm:t>
    </dgm:pt>
    <dgm:pt modelId="{E442FC8E-330A-40E4-A1CD-85F22A526A5E}" type="pres">
      <dgm:prSet presAssocID="{056E8307-57A5-4D69-BA88-579C6082DC8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415387-5186-47C4-B294-9DA5C00A8F0E}" type="pres">
      <dgm:prSet presAssocID="{056E8307-57A5-4D69-BA88-579C6082DC82}" presName="gear3srcNode" presStyleLbl="node1" presStyleIdx="2" presStyleCnt="3"/>
      <dgm:spPr/>
      <dgm:t>
        <a:bodyPr/>
        <a:lstStyle/>
        <a:p>
          <a:endParaRPr lang="es-EC"/>
        </a:p>
      </dgm:t>
    </dgm:pt>
    <dgm:pt modelId="{C5D5E63A-9995-48EB-913F-0B99ADA33D69}" type="pres">
      <dgm:prSet presAssocID="{056E8307-57A5-4D69-BA88-579C6082DC82}" presName="gear3dstNode" presStyleLbl="node1" presStyleIdx="2" presStyleCnt="3"/>
      <dgm:spPr/>
      <dgm:t>
        <a:bodyPr/>
        <a:lstStyle/>
        <a:p>
          <a:endParaRPr lang="es-EC"/>
        </a:p>
      </dgm:t>
    </dgm:pt>
    <dgm:pt modelId="{E844375A-B9FE-416D-8B99-7DE166C94FDA}" type="pres">
      <dgm:prSet presAssocID="{9A9BDF2B-C903-4D27-9A86-5B4B4F230BC1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B7B103D8-7FCB-4FB9-A8CC-021E96AD8AC2}" type="pres">
      <dgm:prSet presAssocID="{B1E0BF82-897C-47E4-9BAA-6EA8D19E0397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274174EC-9DCC-4019-9499-2A2ED0A3CCD5}" type="pres">
      <dgm:prSet presAssocID="{AB5E79DA-6BC5-4D88-8C4C-D3EA9C2488DD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3571DBC4-2138-460D-A4EE-2A66B52B0F1C}" type="presOf" srcId="{422FA598-31A1-493F-8551-E99BD8DBE290}" destId="{39F5959B-9D12-4D4A-83C0-06C0A0FE4877}" srcOrd="0" destOrd="0" presId="urn:microsoft.com/office/officeart/2005/8/layout/gear1"/>
    <dgm:cxn modelId="{D554E469-D41E-4060-8DA4-A85A7E7CBC66}" type="presOf" srcId="{422FA598-31A1-493F-8551-E99BD8DBE290}" destId="{7F3B9DDF-3945-4FAF-BDCC-03ACAF47856F}" srcOrd="2" destOrd="0" presId="urn:microsoft.com/office/officeart/2005/8/layout/gear1"/>
    <dgm:cxn modelId="{2B092EE6-CD82-4962-82D4-5C450B4991FD}" type="presOf" srcId="{422FA598-31A1-493F-8551-E99BD8DBE290}" destId="{A29B6E03-8B24-4000-83AB-08FDA415B0B6}" srcOrd="1" destOrd="0" presId="urn:microsoft.com/office/officeart/2005/8/layout/gear1"/>
    <dgm:cxn modelId="{7D0D59B8-E66F-4374-9223-571C506ABCC0}" type="presOf" srcId="{33744594-2308-4B95-B14B-6D6A46527434}" destId="{FFCA29CC-FF59-4EBF-B379-16A47189859A}" srcOrd="1" destOrd="0" presId="urn:microsoft.com/office/officeart/2005/8/layout/gear1"/>
    <dgm:cxn modelId="{7C356782-58B5-416A-8765-5AE0FA58A63D}" type="presOf" srcId="{AB5E79DA-6BC5-4D88-8C4C-D3EA9C2488DD}" destId="{274174EC-9DCC-4019-9499-2A2ED0A3CCD5}" srcOrd="0" destOrd="0" presId="urn:microsoft.com/office/officeart/2005/8/layout/gear1"/>
    <dgm:cxn modelId="{AB5FE7FA-F329-41D7-BBA4-792D2D86A1DA}" type="presOf" srcId="{9A9BDF2B-C903-4D27-9A86-5B4B4F230BC1}" destId="{E844375A-B9FE-416D-8B99-7DE166C94FDA}" srcOrd="0" destOrd="0" presId="urn:microsoft.com/office/officeart/2005/8/layout/gear1"/>
    <dgm:cxn modelId="{DFC0755F-1FAB-46E4-AB8B-66DAE476A06B}" srcId="{4A4F0258-2F45-436D-B985-7F2FB41620EF}" destId="{422FA598-31A1-493F-8551-E99BD8DBE290}" srcOrd="0" destOrd="0" parTransId="{97CD9703-30F9-45F7-990C-910F0DE77BBB}" sibTransId="{9A9BDF2B-C903-4D27-9A86-5B4B4F230BC1}"/>
    <dgm:cxn modelId="{FABAD96A-8F04-402B-A497-D40B8E99DD00}" type="presOf" srcId="{33744594-2308-4B95-B14B-6D6A46527434}" destId="{9BF12E30-305E-4E8B-B914-23B4C11D8EC1}" srcOrd="2" destOrd="0" presId="urn:microsoft.com/office/officeart/2005/8/layout/gear1"/>
    <dgm:cxn modelId="{F4A6135C-3993-48D7-A4B8-02454B9AB6DA}" type="presOf" srcId="{056E8307-57A5-4D69-BA88-579C6082DC82}" destId="{C5D5E63A-9995-48EB-913F-0B99ADA33D69}" srcOrd="3" destOrd="0" presId="urn:microsoft.com/office/officeart/2005/8/layout/gear1"/>
    <dgm:cxn modelId="{51483D48-E1D6-4EFA-AA32-DFDF3D6982F2}" srcId="{4A4F0258-2F45-436D-B985-7F2FB41620EF}" destId="{33744594-2308-4B95-B14B-6D6A46527434}" srcOrd="1" destOrd="0" parTransId="{DB0642F5-1C48-48EF-BE1F-D3A843F1828E}" sibTransId="{B1E0BF82-897C-47E4-9BAA-6EA8D19E0397}"/>
    <dgm:cxn modelId="{C58F0B3C-2E10-4882-B818-19458AF81779}" type="presOf" srcId="{B1E0BF82-897C-47E4-9BAA-6EA8D19E0397}" destId="{B7B103D8-7FCB-4FB9-A8CC-021E96AD8AC2}" srcOrd="0" destOrd="0" presId="urn:microsoft.com/office/officeart/2005/8/layout/gear1"/>
    <dgm:cxn modelId="{CB56530C-5500-4B2C-BEB6-4C5359E94031}" type="presOf" srcId="{056E8307-57A5-4D69-BA88-579C6082DC82}" destId="{E442FC8E-330A-40E4-A1CD-85F22A526A5E}" srcOrd="1" destOrd="0" presId="urn:microsoft.com/office/officeart/2005/8/layout/gear1"/>
    <dgm:cxn modelId="{C53B5982-5258-41D1-9746-F5467B073303}" type="presOf" srcId="{33744594-2308-4B95-B14B-6D6A46527434}" destId="{518C4FE4-CF61-415B-9AA2-8DF08E2D12A2}" srcOrd="0" destOrd="0" presId="urn:microsoft.com/office/officeart/2005/8/layout/gear1"/>
    <dgm:cxn modelId="{AA943127-2E45-4E31-91C7-0A66584C3CA8}" type="presOf" srcId="{056E8307-57A5-4D69-BA88-579C6082DC82}" destId="{E2415387-5186-47C4-B294-9DA5C00A8F0E}" srcOrd="2" destOrd="0" presId="urn:microsoft.com/office/officeart/2005/8/layout/gear1"/>
    <dgm:cxn modelId="{AE350A74-8A7A-4E77-A496-81CFD390D359}" srcId="{4A4F0258-2F45-436D-B985-7F2FB41620EF}" destId="{056E8307-57A5-4D69-BA88-579C6082DC82}" srcOrd="2" destOrd="0" parTransId="{AC495901-30F5-4939-8B56-A57F246302D5}" sibTransId="{AB5E79DA-6BC5-4D88-8C4C-D3EA9C2488DD}"/>
    <dgm:cxn modelId="{BE2DD2D1-2EBC-48DD-881F-A8D519264C6F}" type="presOf" srcId="{4A4F0258-2F45-436D-B985-7F2FB41620EF}" destId="{62BBA195-41F8-40E8-8FB5-F92970CDA848}" srcOrd="0" destOrd="0" presId="urn:microsoft.com/office/officeart/2005/8/layout/gear1"/>
    <dgm:cxn modelId="{FD43F738-E566-4103-A1D6-5DB8A05E5A12}" type="presOf" srcId="{056E8307-57A5-4D69-BA88-579C6082DC82}" destId="{86795891-B6D9-4EBB-9E3E-5C0DE57A06C0}" srcOrd="0" destOrd="0" presId="urn:microsoft.com/office/officeart/2005/8/layout/gear1"/>
    <dgm:cxn modelId="{14CE6009-FD85-464D-93B1-5C37111AC187}" type="presParOf" srcId="{62BBA195-41F8-40E8-8FB5-F92970CDA848}" destId="{39F5959B-9D12-4D4A-83C0-06C0A0FE4877}" srcOrd="0" destOrd="0" presId="urn:microsoft.com/office/officeart/2005/8/layout/gear1"/>
    <dgm:cxn modelId="{8EDB9648-1DE5-40B4-BC7B-B429D3258C0D}" type="presParOf" srcId="{62BBA195-41F8-40E8-8FB5-F92970CDA848}" destId="{A29B6E03-8B24-4000-83AB-08FDA415B0B6}" srcOrd="1" destOrd="0" presId="urn:microsoft.com/office/officeart/2005/8/layout/gear1"/>
    <dgm:cxn modelId="{FAC09466-9708-4D59-8E07-EEF01B6F0A9A}" type="presParOf" srcId="{62BBA195-41F8-40E8-8FB5-F92970CDA848}" destId="{7F3B9DDF-3945-4FAF-BDCC-03ACAF47856F}" srcOrd="2" destOrd="0" presId="urn:microsoft.com/office/officeart/2005/8/layout/gear1"/>
    <dgm:cxn modelId="{48239551-2171-4E8F-8AA4-898CDA3462DD}" type="presParOf" srcId="{62BBA195-41F8-40E8-8FB5-F92970CDA848}" destId="{518C4FE4-CF61-415B-9AA2-8DF08E2D12A2}" srcOrd="3" destOrd="0" presId="urn:microsoft.com/office/officeart/2005/8/layout/gear1"/>
    <dgm:cxn modelId="{CD6B6A53-C982-4FAF-A2C0-1AF9443CB29C}" type="presParOf" srcId="{62BBA195-41F8-40E8-8FB5-F92970CDA848}" destId="{FFCA29CC-FF59-4EBF-B379-16A47189859A}" srcOrd="4" destOrd="0" presId="urn:microsoft.com/office/officeart/2005/8/layout/gear1"/>
    <dgm:cxn modelId="{17E7D8FF-96C2-4A30-A0F9-BA624F79ADF0}" type="presParOf" srcId="{62BBA195-41F8-40E8-8FB5-F92970CDA848}" destId="{9BF12E30-305E-4E8B-B914-23B4C11D8EC1}" srcOrd="5" destOrd="0" presId="urn:microsoft.com/office/officeart/2005/8/layout/gear1"/>
    <dgm:cxn modelId="{116B6FB8-9447-4863-96F6-295EA65262A1}" type="presParOf" srcId="{62BBA195-41F8-40E8-8FB5-F92970CDA848}" destId="{86795891-B6D9-4EBB-9E3E-5C0DE57A06C0}" srcOrd="6" destOrd="0" presId="urn:microsoft.com/office/officeart/2005/8/layout/gear1"/>
    <dgm:cxn modelId="{52E89C73-5B5F-42FF-885C-50C6FC0AD562}" type="presParOf" srcId="{62BBA195-41F8-40E8-8FB5-F92970CDA848}" destId="{E442FC8E-330A-40E4-A1CD-85F22A526A5E}" srcOrd="7" destOrd="0" presId="urn:microsoft.com/office/officeart/2005/8/layout/gear1"/>
    <dgm:cxn modelId="{6EBBBA2F-B35B-40B0-BD38-B2C0515DAA77}" type="presParOf" srcId="{62BBA195-41F8-40E8-8FB5-F92970CDA848}" destId="{E2415387-5186-47C4-B294-9DA5C00A8F0E}" srcOrd="8" destOrd="0" presId="urn:microsoft.com/office/officeart/2005/8/layout/gear1"/>
    <dgm:cxn modelId="{F4B32CC6-0A11-4C8F-B21D-B8C5212FD510}" type="presParOf" srcId="{62BBA195-41F8-40E8-8FB5-F92970CDA848}" destId="{C5D5E63A-9995-48EB-913F-0B99ADA33D69}" srcOrd="9" destOrd="0" presId="urn:microsoft.com/office/officeart/2005/8/layout/gear1"/>
    <dgm:cxn modelId="{197D562D-5606-4C08-BB74-F5863A5DF277}" type="presParOf" srcId="{62BBA195-41F8-40E8-8FB5-F92970CDA848}" destId="{E844375A-B9FE-416D-8B99-7DE166C94FDA}" srcOrd="10" destOrd="0" presId="urn:microsoft.com/office/officeart/2005/8/layout/gear1"/>
    <dgm:cxn modelId="{0FFC6212-F698-4EB4-A119-36A7C7BEC7FE}" type="presParOf" srcId="{62BBA195-41F8-40E8-8FB5-F92970CDA848}" destId="{B7B103D8-7FCB-4FB9-A8CC-021E96AD8AC2}" srcOrd="11" destOrd="0" presId="urn:microsoft.com/office/officeart/2005/8/layout/gear1"/>
    <dgm:cxn modelId="{A0762237-9AFD-4017-A06C-2B3321170896}" type="presParOf" srcId="{62BBA195-41F8-40E8-8FB5-F92970CDA848}" destId="{274174EC-9DCC-4019-9499-2A2ED0A3CCD5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62CC3D-FD6F-4405-8ECC-77CDBD3B0C1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7ECD76C-E69F-4D1A-8FA7-4382F169046D}">
      <dgm:prSet phldrT="[Texto]"/>
      <dgm:spPr>
        <a:solidFill>
          <a:srgbClr val="F789B0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Longitud</a:t>
          </a:r>
          <a:endParaRPr lang="es-EC" dirty="0">
            <a:solidFill>
              <a:schemeClr val="tx1"/>
            </a:solidFill>
          </a:endParaRPr>
        </a:p>
      </dgm:t>
    </dgm:pt>
    <dgm:pt modelId="{97CB7E75-CC24-423A-AD0E-EF1934252CE1}" type="parTrans" cxnId="{3828E971-1C33-4967-8462-EF28FC00B5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E284D5B-C317-4377-868D-D4E49C0732C8}" type="sibTrans" cxnId="{3828E971-1C33-4967-8462-EF28FC00B5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A342051-3B7C-48A1-AE03-7D5B0FDDE1B9}">
      <dgm:prSet phldrT="[Texto]"/>
      <dgm:spPr>
        <a:solidFill>
          <a:srgbClr val="E19BBB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Inducción a </a:t>
          </a:r>
          <a:r>
            <a:rPr lang="es-EC" dirty="0" err="1" smtClean="0">
              <a:solidFill>
                <a:schemeClr val="tx1"/>
              </a:solidFill>
            </a:rPr>
            <a:t>brotación</a:t>
          </a:r>
          <a:endParaRPr lang="es-EC" dirty="0">
            <a:solidFill>
              <a:schemeClr val="tx1"/>
            </a:solidFill>
          </a:endParaRPr>
        </a:p>
      </dgm:t>
    </dgm:pt>
    <dgm:pt modelId="{DFA75B74-4F2C-4F47-8464-2F511C6464EA}" type="parTrans" cxnId="{72F8DD63-EC0F-4AF4-BE19-3C9CCB1E824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AD18DB6-EABA-4166-B1EB-2281EBD95193}" type="sibTrans" cxnId="{72F8DD63-EC0F-4AF4-BE19-3C9CCB1E824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00887B5-26AE-476D-88FA-7B0FD70B6E4C}" type="pres">
      <dgm:prSet presAssocID="{EB62CC3D-FD6F-4405-8ECC-77CDBD3B0C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5A3A664-8863-49AA-9CFC-063C8539B10F}" type="pres">
      <dgm:prSet presAssocID="{C7ECD76C-E69F-4D1A-8FA7-4382F169046D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29A8FF-648E-4656-BE06-FF0DFFF13647}" type="pres">
      <dgm:prSet presAssocID="{0E284D5B-C317-4377-868D-D4E49C0732C8}" presName="space" presStyleCnt="0"/>
      <dgm:spPr/>
    </dgm:pt>
    <dgm:pt modelId="{B60D2BCF-CEDD-4DE9-9B6A-F5D9969A1BE7}" type="pres">
      <dgm:prSet presAssocID="{6A342051-3B7C-48A1-AE03-7D5B0FDDE1B9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696525-1F7F-4BBF-B7E6-1D22ECACCEF1}" type="presOf" srcId="{C7ECD76C-E69F-4D1A-8FA7-4382F169046D}" destId="{F5A3A664-8863-49AA-9CFC-063C8539B10F}" srcOrd="0" destOrd="0" presId="urn:microsoft.com/office/officeart/2005/8/layout/venn3"/>
    <dgm:cxn modelId="{188D665D-5ABB-469D-A268-AF7C2ACE1D0A}" type="presOf" srcId="{6A342051-3B7C-48A1-AE03-7D5B0FDDE1B9}" destId="{B60D2BCF-CEDD-4DE9-9B6A-F5D9969A1BE7}" srcOrd="0" destOrd="0" presId="urn:microsoft.com/office/officeart/2005/8/layout/venn3"/>
    <dgm:cxn modelId="{72F8DD63-EC0F-4AF4-BE19-3C9CCB1E824E}" srcId="{EB62CC3D-FD6F-4405-8ECC-77CDBD3B0C14}" destId="{6A342051-3B7C-48A1-AE03-7D5B0FDDE1B9}" srcOrd="1" destOrd="0" parTransId="{DFA75B74-4F2C-4F47-8464-2F511C6464EA}" sibTransId="{BAD18DB6-EABA-4166-B1EB-2281EBD95193}"/>
    <dgm:cxn modelId="{3828E971-1C33-4967-8462-EF28FC00B5EE}" srcId="{EB62CC3D-FD6F-4405-8ECC-77CDBD3B0C14}" destId="{C7ECD76C-E69F-4D1A-8FA7-4382F169046D}" srcOrd="0" destOrd="0" parTransId="{97CB7E75-CC24-423A-AD0E-EF1934252CE1}" sibTransId="{0E284D5B-C317-4377-868D-D4E49C0732C8}"/>
    <dgm:cxn modelId="{7DC8CF74-A335-4D58-89CB-127990C73920}" type="presOf" srcId="{EB62CC3D-FD6F-4405-8ECC-77CDBD3B0C14}" destId="{900887B5-26AE-476D-88FA-7B0FD70B6E4C}" srcOrd="0" destOrd="0" presId="urn:microsoft.com/office/officeart/2005/8/layout/venn3"/>
    <dgm:cxn modelId="{CC260FD3-09E0-4E5C-B83E-5E8011C58257}" type="presParOf" srcId="{900887B5-26AE-476D-88FA-7B0FD70B6E4C}" destId="{F5A3A664-8863-49AA-9CFC-063C8539B10F}" srcOrd="0" destOrd="0" presId="urn:microsoft.com/office/officeart/2005/8/layout/venn3"/>
    <dgm:cxn modelId="{30260CBB-487E-48D1-B27F-068736774A89}" type="presParOf" srcId="{900887B5-26AE-476D-88FA-7B0FD70B6E4C}" destId="{D529A8FF-648E-4656-BE06-FF0DFFF13647}" srcOrd="1" destOrd="0" presId="urn:microsoft.com/office/officeart/2005/8/layout/venn3"/>
    <dgm:cxn modelId="{8230C678-A84C-482D-8444-4EE14C5941F6}" type="presParOf" srcId="{900887B5-26AE-476D-88FA-7B0FD70B6E4C}" destId="{B60D2BCF-CEDD-4DE9-9B6A-F5D9969A1BE7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62CC3D-FD6F-4405-8ECC-77CDBD3B0C14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7ECD76C-E69F-4D1A-8FA7-4382F169046D}">
      <dgm:prSet phldrT="[Texto]"/>
      <dgm:spPr>
        <a:solidFill>
          <a:srgbClr val="E19BBB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Longitud</a:t>
          </a:r>
          <a:endParaRPr lang="es-EC" dirty="0">
            <a:solidFill>
              <a:schemeClr val="tx1"/>
            </a:solidFill>
          </a:endParaRPr>
        </a:p>
      </dgm:t>
    </dgm:pt>
    <dgm:pt modelId="{97CB7E75-CC24-423A-AD0E-EF1934252CE1}" type="parTrans" cxnId="{3828E971-1C33-4967-8462-EF28FC00B5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E284D5B-C317-4377-868D-D4E49C0732C8}" type="sibTrans" cxnId="{3828E971-1C33-4967-8462-EF28FC00B5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0284162-1295-4B5C-9BB9-4A2DDEA185B5}">
      <dgm:prSet phldrT="[Texto]"/>
      <dgm:spPr>
        <a:solidFill>
          <a:srgbClr val="CCCCFF"/>
        </a:solidFill>
      </dgm:spPr>
      <dgm:t>
        <a:bodyPr/>
        <a:lstStyle/>
        <a:p>
          <a:r>
            <a:rPr lang="es-EC" smtClean="0">
              <a:solidFill>
                <a:schemeClr val="tx1"/>
              </a:solidFill>
            </a:rPr>
            <a:t># brotes </a:t>
          </a:r>
          <a:endParaRPr lang="es-EC" dirty="0">
            <a:solidFill>
              <a:schemeClr val="tx1"/>
            </a:solidFill>
          </a:endParaRPr>
        </a:p>
      </dgm:t>
    </dgm:pt>
    <dgm:pt modelId="{BC9B2E8F-8C85-4C6E-A05B-DE7DD1632221}" type="parTrans" cxnId="{010565FC-7D89-417D-8962-B0A482B78497}">
      <dgm:prSet/>
      <dgm:spPr/>
      <dgm:t>
        <a:bodyPr/>
        <a:lstStyle/>
        <a:p>
          <a:endParaRPr lang="es-EC"/>
        </a:p>
      </dgm:t>
    </dgm:pt>
    <dgm:pt modelId="{089322CB-8B1F-4447-AE7B-62F8C1E97355}" type="sibTrans" cxnId="{010565FC-7D89-417D-8962-B0A482B78497}">
      <dgm:prSet/>
      <dgm:spPr/>
      <dgm:t>
        <a:bodyPr/>
        <a:lstStyle/>
        <a:p>
          <a:endParaRPr lang="es-EC"/>
        </a:p>
      </dgm:t>
    </dgm:pt>
    <dgm:pt modelId="{3515AF70-A2A3-403B-A6EF-2CC88EBC70DB}" type="pres">
      <dgm:prSet presAssocID="{EB62CC3D-FD6F-4405-8ECC-77CDBD3B0C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61D635E-93C1-4812-92A9-8D18D82F43AA}" type="pres">
      <dgm:prSet presAssocID="{C7ECD76C-E69F-4D1A-8FA7-4382F169046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C76F6C-130A-44F0-BC63-24656882849F}" type="pres">
      <dgm:prSet presAssocID="{E0284162-1295-4B5C-9BB9-4A2DDEA185B5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2C27336-5362-47C7-BD4F-7D12E74056CF}" type="presOf" srcId="{EB62CC3D-FD6F-4405-8ECC-77CDBD3B0C14}" destId="{3515AF70-A2A3-403B-A6EF-2CC88EBC70DB}" srcOrd="0" destOrd="0" presId="urn:microsoft.com/office/officeart/2005/8/layout/arrow1"/>
    <dgm:cxn modelId="{010565FC-7D89-417D-8962-B0A482B78497}" srcId="{EB62CC3D-FD6F-4405-8ECC-77CDBD3B0C14}" destId="{E0284162-1295-4B5C-9BB9-4A2DDEA185B5}" srcOrd="1" destOrd="0" parTransId="{BC9B2E8F-8C85-4C6E-A05B-DE7DD1632221}" sibTransId="{089322CB-8B1F-4447-AE7B-62F8C1E97355}"/>
    <dgm:cxn modelId="{075F6559-C7E8-408A-BE45-6294297F149D}" type="presOf" srcId="{C7ECD76C-E69F-4D1A-8FA7-4382F169046D}" destId="{361D635E-93C1-4812-92A9-8D18D82F43AA}" srcOrd="0" destOrd="0" presId="urn:microsoft.com/office/officeart/2005/8/layout/arrow1"/>
    <dgm:cxn modelId="{3828E971-1C33-4967-8462-EF28FC00B5EE}" srcId="{EB62CC3D-FD6F-4405-8ECC-77CDBD3B0C14}" destId="{C7ECD76C-E69F-4D1A-8FA7-4382F169046D}" srcOrd="0" destOrd="0" parTransId="{97CB7E75-CC24-423A-AD0E-EF1934252CE1}" sibTransId="{0E284D5B-C317-4377-868D-D4E49C0732C8}"/>
    <dgm:cxn modelId="{CD09B5F1-65C3-4D13-AC43-3EF78572302E}" type="presOf" srcId="{E0284162-1295-4B5C-9BB9-4A2DDEA185B5}" destId="{C3C76F6C-130A-44F0-BC63-24656882849F}" srcOrd="0" destOrd="0" presId="urn:microsoft.com/office/officeart/2005/8/layout/arrow1"/>
    <dgm:cxn modelId="{FAE9EF03-371C-4F08-BA3D-B5B50388D6D1}" type="presParOf" srcId="{3515AF70-A2A3-403B-A6EF-2CC88EBC70DB}" destId="{361D635E-93C1-4812-92A9-8D18D82F43AA}" srcOrd="0" destOrd="0" presId="urn:microsoft.com/office/officeart/2005/8/layout/arrow1"/>
    <dgm:cxn modelId="{6BC71D64-7B88-47E0-8F12-5F7C967BAF1D}" type="presParOf" srcId="{3515AF70-A2A3-403B-A6EF-2CC88EBC70DB}" destId="{C3C76F6C-130A-44F0-BC63-24656882849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49984-901A-4A46-B93E-20E1EE15F8EB}">
      <dsp:nvSpPr>
        <dsp:cNvPr id="0" name=""/>
        <dsp:cNvSpPr/>
      </dsp:nvSpPr>
      <dsp:spPr>
        <a:xfrm>
          <a:off x="1290582" y="910685"/>
          <a:ext cx="1910639" cy="1910639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IMPORTANCIA</a:t>
          </a:r>
          <a:endParaRPr lang="es-EC" sz="1400" b="1" kern="1200" dirty="0"/>
        </a:p>
      </dsp:txBody>
      <dsp:txXfrm>
        <a:off x="1570389" y="1190492"/>
        <a:ext cx="1351025" cy="1351025"/>
      </dsp:txXfrm>
    </dsp:sp>
    <dsp:sp modelId="{ECFCB1E8-FE36-4532-85DB-84D87D32AF39}">
      <dsp:nvSpPr>
        <dsp:cNvPr id="0" name=""/>
        <dsp:cNvSpPr/>
      </dsp:nvSpPr>
      <dsp:spPr>
        <a:xfrm>
          <a:off x="1799516" y="145290"/>
          <a:ext cx="955319" cy="95531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Económica</a:t>
          </a:r>
          <a:endParaRPr lang="es-EC" sz="1000" kern="1200" dirty="0"/>
        </a:p>
      </dsp:txBody>
      <dsp:txXfrm>
        <a:off x="1939419" y="285193"/>
        <a:ext cx="675513" cy="675513"/>
      </dsp:txXfrm>
    </dsp:sp>
    <dsp:sp modelId="{B93EC34D-9463-4A5E-9005-56FF03AA71FE}">
      <dsp:nvSpPr>
        <dsp:cNvPr id="0" name=""/>
        <dsp:cNvSpPr/>
      </dsp:nvSpPr>
      <dsp:spPr>
        <a:xfrm>
          <a:off x="2844755" y="2009869"/>
          <a:ext cx="955319" cy="95531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Social</a:t>
          </a:r>
          <a:endParaRPr lang="es-EC" sz="1000" kern="1200" dirty="0"/>
        </a:p>
      </dsp:txBody>
      <dsp:txXfrm>
        <a:off x="2984658" y="2149772"/>
        <a:ext cx="675513" cy="675513"/>
      </dsp:txXfrm>
    </dsp:sp>
    <dsp:sp modelId="{64C282A5-DE91-4E8E-956D-2354BD312B27}">
      <dsp:nvSpPr>
        <dsp:cNvPr id="0" name=""/>
        <dsp:cNvSpPr/>
      </dsp:nvSpPr>
      <dsp:spPr>
        <a:xfrm>
          <a:off x="714528" y="2009872"/>
          <a:ext cx="955319" cy="95531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Ambiental</a:t>
          </a:r>
          <a:endParaRPr lang="es-EC" sz="1000" kern="1200" dirty="0"/>
        </a:p>
      </dsp:txBody>
      <dsp:txXfrm>
        <a:off x="854431" y="2149775"/>
        <a:ext cx="675513" cy="675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A607B-3A7E-41A9-8E5B-B4F6D67C33A5}">
      <dsp:nvSpPr>
        <dsp:cNvPr id="0" name=""/>
        <dsp:cNvSpPr/>
      </dsp:nvSpPr>
      <dsp:spPr>
        <a:xfrm>
          <a:off x="1605973" y="0"/>
          <a:ext cx="1478495" cy="534785"/>
        </a:xfrm>
        <a:prstGeom prst="roundRect">
          <a:avLst>
            <a:gd name="adj" fmla="val 10000"/>
          </a:avLst>
        </a:prstGeom>
        <a:gradFill rotWithShape="0">
          <a:gsLst>
            <a:gs pos="13000">
              <a:srgbClr val="A6D3D7"/>
            </a:gs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Plantas libres de patógenos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21636" y="15663"/>
        <a:ext cx="1447169" cy="503459"/>
      </dsp:txXfrm>
    </dsp:sp>
    <dsp:sp modelId="{E85BEE52-6695-448C-A40E-4D0359FB577D}">
      <dsp:nvSpPr>
        <dsp:cNvPr id="0" name=""/>
        <dsp:cNvSpPr/>
      </dsp:nvSpPr>
      <dsp:spPr>
        <a:xfrm rot="5189959">
          <a:off x="2269139" y="548384"/>
          <a:ext cx="201263" cy="240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solidFill>
              <a:schemeClr val="tx1"/>
            </a:solidFill>
          </a:endParaRPr>
        </a:p>
      </dsp:txBody>
      <dsp:txXfrm rot="-5400000">
        <a:off x="2295732" y="568135"/>
        <a:ext cx="144391" cy="140884"/>
      </dsp:txXfrm>
    </dsp:sp>
    <dsp:sp modelId="{AE0088EE-F286-4106-BD95-BBA23F685B41}">
      <dsp:nvSpPr>
        <dsp:cNvPr id="0" name=""/>
        <dsp:cNvSpPr/>
      </dsp:nvSpPr>
      <dsp:spPr>
        <a:xfrm>
          <a:off x="1655073" y="802636"/>
          <a:ext cx="1478495" cy="534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Reducción del tiempo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70736" y="818299"/>
        <a:ext cx="1447169" cy="503459"/>
      </dsp:txXfrm>
    </dsp:sp>
    <dsp:sp modelId="{DE5E7B13-F8ED-43F3-ABFD-C0DF42822E1A}">
      <dsp:nvSpPr>
        <dsp:cNvPr id="0" name=""/>
        <dsp:cNvSpPr/>
      </dsp:nvSpPr>
      <dsp:spPr>
        <a:xfrm rot="5400000">
          <a:off x="2294049" y="1350791"/>
          <a:ext cx="200544" cy="240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solidFill>
              <a:schemeClr val="tx1"/>
            </a:solidFill>
          </a:endParaRPr>
        </a:p>
      </dsp:txBody>
      <dsp:txXfrm rot="-5400000">
        <a:off x="2322126" y="1370846"/>
        <a:ext cx="144391" cy="140381"/>
      </dsp:txXfrm>
    </dsp:sp>
    <dsp:sp modelId="{886A85BF-983C-4223-9421-AD928F15F090}">
      <dsp:nvSpPr>
        <dsp:cNvPr id="0" name=""/>
        <dsp:cNvSpPr/>
      </dsp:nvSpPr>
      <dsp:spPr>
        <a:xfrm>
          <a:off x="1655073" y="1604815"/>
          <a:ext cx="1478495" cy="534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Propagación masiva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70736" y="1620478"/>
        <a:ext cx="1447169" cy="503459"/>
      </dsp:txXfrm>
    </dsp:sp>
    <dsp:sp modelId="{5CEC8C41-3DC7-42B4-A1F3-4DD58E128B83}">
      <dsp:nvSpPr>
        <dsp:cNvPr id="0" name=""/>
        <dsp:cNvSpPr/>
      </dsp:nvSpPr>
      <dsp:spPr>
        <a:xfrm rot="5400000">
          <a:off x="2294049" y="2152970"/>
          <a:ext cx="200544" cy="240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solidFill>
              <a:schemeClr val="tx1"/>
            </a:solidFill>
          </a:endParaRPr>
        </a:p>
      </dsp:txBody>
      <dsp:txXfrm rot="-5400000">
        <a:off x="2322126" y="2173025"/>
        <a:ext cx="144391" cy="140381"/>
      </dsp:txXfrm>
    </dsp:sp>
    <dsp:sp modelId="{740AE059-CC75-4F6E-8186-C938BAFA17ED}">
      <dsp:nvSpPr>
        <dsp:cNvPr id="0" name=""/>
        <dsp:cNvSpPr/>
      </dsp:nvSpPr>
      <dsp:spPr>
        <a:xfrm>
          <a:off x="1655073" y="2406993"/>
          <a:ext cx="1478495" cy="534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Conservación de germoplasma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70736" y="2422656"/>
        <a:ext cx="1447169" cy="503459"/>
      </dsp:txXfrm>
    </dsp:sp>
    <dsp:sp modelId="{9B451F6E-333D-42AA-B66F-C3E109A971D3}">
      <dsp:nvSpPr>
        <dsp:cNvPr id="0" name=""/>
        <dsp:cNvSpPr/>
      </dsp:nvSpPr>
      <dsp:spPr>
        <a:xfrm rot="5400000">
          <a:off x="2294049" y="2955149"/>
          <a:ext cx="200544" cy="2406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solidFill>
              <a:schemeClr val="tx1"/>
            </a:solidFill>
          </a:endParaRPr>
        </a:p>
      </dsp:txBody>
      <dsp:txXfrm rot="-5400000">
        <a:off x="2322126" y="2975204"/>
        <a:ext cx="144391" cy="140381"/>
      </dsp:txXfrm>
    </dsp:sp>
    <dsp:sp modelId="{1C8A1FB9-3A18-4422-84EB-773C0B9339AF}">
      <dsp:nvSpPr>
        <dsp:cNvPr id="0" name=""/>
        <dsp:cNvSpPr/>
      </dsp:nvSpPr>
      <dsp:spPr>
        <a:xfrm>
          <a:off x="1655073" y="3209172"/>
          <a:ext cx="1478495" cy="534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3752">
              <a:srgbClr val="9DC8CB"/>
            </a:gs>
            <a:gs pos="1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DDFEA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Mejoramiento genético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70736" y="3224835"/>
        <a:ext cx="1447169" cy="5034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5959B-9D12-4D4A-83C0-06C0A0FE4877}">
      <dsp:nvSpPr>
        <dsp:cNvPr id="0" name=""/>
        <dsp:cNvSpPr/>
      </dsp:nvSpPr>
      <dsp:spPr>
        <a:xfrm>
          <a:off x="2742612" y="1641474"/>
          <a:ext cx="2297213" cy="200624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Contaminación fúngica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3182708" y="2111428"/>
        <a:ext cx="1417021" cy="1031252"/>
      </dsp:txXfrm>
    </dsp:sp>
    <dsp:sp modelId="{518C4FE4-CF61-415B-9AA2-8DF08E2D12A2}">
      <dsp:nvSpPr>
        <dsp:cNvPr id="0" name=""/>
        <dsp:cNvSpPr/>
      </dsp:nvSpPr>
      <dsp:spPr>
        <a:xfrm>
          <a:off x="1655449" y="1167271"/>
          <a:ext cx="1589837" cy="1459088"/>
        </a:xfrm>
        <a:prstGeom prst="gear6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Necrosis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2041785" y="1536821"/>
        <a:ext cx="817165" cy="719988"/>
      </dsp:txXfrm>
    </dsp:sp>
    <dsp:sp modelId="{86795891-B6D9-4EBB-9E3E-5C0DE57A06C0}">
      <dsp:nvSpPr>
        <dsp:cNvPr id="0" name=""/>
        <dsp:cNvSpPr/>
      </dsp:nvSpPr>
      <dsp:spPr>
        <a:xfrm rot="20700000">
          <a:off x="2538062" y="160648"/>
          <a:ext cx="1429609" cy="1429609"/>
        </a:xfrm>
        <a:prstGeom prst="gear6">
          <a:avLst/>
        </a:prstGeom>
        <a:solidFill>
          <a:srgbClr val="FF66FF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Viables</a:t>
          </a:r>
          <a:endParaRPr lang="es-EC" sz="1400" kern="1200" dirty="0">
            <a:solidFill>
              <a:schemeClr val="tx1"/>
            </a:solidFill>
          </a:endParaRPr>
        </a:p>
      </dsp:txBody>
      <dsp:txXfrm rot="-20700000">
        <a:off x="2851618" y="474203"/>
        <a:ext cx="802498" cy="802498"/>
      </dsp:txXfrm>
    </dsp:sp>
    <dsp:sp modelId="{E844375A-B9FE-416D-8B99-7DE166C94FDA}">
      <dsp:nvSpPr>
        <dsp:cNvPr id="0" name=""/>
        <dsp:cNvSpPr/>
      </dsp:nvSpPr>
      <dsp:spPr>
        <a:xfrm>
          <a:off x="2727921" y="1342080"/>
          <a:ext cx="2567996" cy="2567996"/>
        </a:xfrm>
        <a:prstGeom prst="circularArrow">
          <a:avLst>
            <a:gd name="adj1" fmla="val 4687"/>
            <a:gd name="adj2" fmla="val 299029"/>
            <a:gd name="adj3" fmla="val 2501686"/>
            <a:gd name="adj4" fmla="val 158928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103D8-7FCB-4FB9-A8CC-021E96AD8AC2}">
      <dsp:nvSpPr>
        <dsp:cNvPr id="0" name=""/>
        <dsp:cNvSpPr/>
      </dsp:nvSpPr>
      <dsp:spPr>
        <a:xfrm>
          <a:off x="1462422" y="846775"/>
          <a:ext cx="1865809" cy="18658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174EC-9DCC-4019-9499-2A2ED0A3CCD5}">
      <dsp:nvSpPr>
        <dsp:cNvPr id="0" name=""/>
        <dsp:cNvSpPr/>
      </dsp:nvSpPr>
      <dsp:spPr>
        <a:xfrm>
          <a:off x="2207379" y="-150143"/>
          <a:ext cx="2011718" cy="20117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3A664-8863-49AA-9CFC-063C8539B10F}">
      <dsp:nvSpPr>
        <dsp:cNvPr id="0" name=""/>
        <dsp:cNvSpPr/>
      </dsp:nvSpPr>
      <dsp:spPr>
        <a:xfrm>
          <a:off x="1207779" y="701"/>
          <a:ext cx="1618351" cy="1618351"/>
        </a:xfrm>
        <a:prstGeom prst="ellipse">
          <a:avLst/>
        </a:prstGeom>
        <a:solidFill>
          <a:srgbClr val="F789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063" tIns="21590" rIns="8906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Longitud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1444781" y="237703"/>
        <a:ext cx="1144347" cy="1144347"/>
      </dsp:txXfrm>
    </dsp:sp>
    <dsp:sp modelId="{B60D2BCF-CEDD-4DE9-9B6A-F5D9969A1BE7}">
      <dsp:nvSpPr>
        <dsp:cNvPr id="0" name=""/>
        <dsp:cNvSpPr/>
      </dsp:nvSpPr>
      <dsp:spPr>
        <a:xfrm>
          <a:off x="2502460" y="701"/>
          <a:ext cx="1618351" cy="1618351"/>
        </a:xfrm>
        <a:prstGeom prst="ellipse">
          <a:avLst/>
        </a:prstGeom>
        <a:solidFill>
          <a:srgbClr val="E19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063" tIns="21590" rIns="8906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</a:rPr>
            <a:t>Inducción a </a:t>
          </a:r>
          <a:r>
            <a:rPr lang="es-EC" sz="1700" kern="1200" dirty="0" err="1" smtClean="0">
              <a:solidFill>
                <a:schemeClr val="tx1"/>
              </a:solidFill>
            </a:rPr>
            <a:t>brotación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2739462" y="237703"/>
        <a:ext cx="1144347" cy="1144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D635E-93C1-4812-92A9-8D18D82F43AA}">
      <dsp:nvSpPr>
        <dsp:cNvPr id="0" name=""/>
        <dsp:cNvSpPr/>
      </dsp:nvSpPr>
      <dsp:spPr>
        <a:xfrm rot="16200000">
          <a:off x="1070" y="793"/>
          <a:ext cx="1825997" cy="1825997"/>
        </a:xfrm>
        <a:prstGeom prst="upArrow">
          <a:avLst>
            <a:gd name="adj1" fmla="val 50000"/>
            <a:gd name="adj2" fmla="val 35000"/>
          </a:avLst>
        </a:prstGeom>
        <a:solidFill>
          <a:srgbClr val="E19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Longitud</a:t>
          </a:r>
          <a:endParaRPr lang="es-EC" sz="2300" kern="1200" dirty="0">
            <a:solidFill>
              <a:schemeClr val="tx1"/>
            </a:solidFill>
          </a:endParaRPr>
        </a:p>
      </dsp:txBody>
      <dsp:txXfrm rot="5400000">
        <a:off x="320620" y="457291"/>
        <a:ext cx="1506448" cy="912999"/>
      </dsp:txXfrm>
    </dsp:sp>
    <dsp:sp modelId="{C3C76F6C-130A-44F0-BC63-24656882849F}">
      <dsp:nvSpPr>
        <dsp:cNvPr id="0" name=""/>
        <dsp:cNvSpPr/>
      </dsp:nvSpPr>
      <dsp:spPr>
        <a:xfrm rot="5400000">
          <a:off x="2228944" y="793"/>
          <a:ext cx="1825997" cy="1825997"/>
        </a:xfrm>
        <a:prstGeom prst="upArrow">
          <a:avLst>
            <a:gd name="adj1" fmla="val 50000"/>
            <a:gd name="adj2" fmla="val 35000"/>
          </a:avLst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smtClean="0">
              <a:solidFill>
                <a:schemeClr val="tx1"/>
              </a:solidFill>
            </a:rPr>
            <a:t># brotes </a:t>
          </a:r>
          <a:endParaRPr lang="es-EC" sz="2300" kern="1200" dirty="0">
            <a:solidFill>
              <a:schemeClr val="tx1"/>
            </a:solidFill>
          </a:endParaRPr>
        </a:p>
      </dsp:txBody>
      <dsp:txXfrm rot="-5400000">
        <a:off x="2228945" y="457292"/>
        <a:ext cx="1506448" cy="912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0.38058</cdr:x>
      <cdr:y>0.65392</cdr:y>
    </cdr:from>
    <cdr:to>
      <cdr:x>0.70312</cdr:x>
      <cdr:y>0.90231</cdr:y>
    </cdr:to>
    <cdr:cxnSp macro="">
      <cdr:nvCxnSpPr>
        <cdr:cNvPr id="2" name="1 Conector recto de flecha"/>
        <cdr:cNvCxnSpPr/>
      </cdr:nvCxnSpPr>
      <cdr:spPr>
        <a:xfrm xmlns:a="http://schemas.openxmlformats.org/drawingml/2006/main">
          <a:off x="2904920" y="3088395"/>
          <a:ext cx="2461907" cy="11731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0.6862</cdr:x>
      <cdr:y>0.89327</cdr:y>
    </cdr:from>
    <cdr:to>
      <cdr:x>0.91069</cdr:x>
      <cdr:y>0.96106</cdr:y>
    </cdr:to>
    <cdr:sp macro="" textlink="">
      <cdr:nvSpPr>
        <cdr:cNvPr id="6" name="5 Cuadro de texto"/>
        <cdr:cNvSpPr txBox="1"/>
      </cdr:nvSpPr>
      <cdr:spPr>
        <a:xfrm xmlns:a="http://schemas.openxmlformats.org/drawingml/2006/main">
          <a:off x="5237664" y="4218856"/>
          <a:ext cx="1713498" cy="32016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  <a:prstDash val="sysDash"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200" dirty="0">
              <a:latin typeface="Times New Roman" pitchFamily="18" charset="0"/>
              <a:cs typeface="Times New Roman" pitchFamily="18" charset="0"/>
            </a:rPr>
            <a:t>Concentración</a:t>
          </a:r>
          <a:r>
            <a:rPr lang="es-EC" sz="1200" baseline="0" dirty="0">
              <a:latin typeface="Times New Roman" pitchFamily="18" charset="0"/>
              <a:cs typeface="Times New Roman" pitchFamily="18" charset="0"/>
            </a:rPr>
            <a:t> ó</a:t>
          </a:r>
          <a:r>
            <a:rPr lang="es-EC" sz="1200" dirty="0">
              <a:latin typeface="Times New Roman" pitchFamily="18" charset="0"/>
              <a:cs typeface="Times New Roman" pitchFamily="18" charset="0"/>
            </a:rPr>
            <a:t>ptima</a:t>
          </a:r>
        </a:p>
      </cdr:txBody>
    </cdr:sp>
  </cdr:relSizeAnchor>
  <cdr:relSizeAnchor xmlns:cdr="http://schemas.openxmlformats.org/drawingml/2006/chartDrawing">
    <cdr:from>
      <cdr:x>0.7438</cdr:x>
      <cdr:y>0.19391</cdr:y>
    </cdr:from>
    <cdr:to>
      <cdr:x>0.78659</cdr:x>
      <cdr:y>0.85475</cdr:y>
    </cdr:to>
    <cdr:sp macro="" textlink="">
      <cdr:nvSpPr>
        <cdr:cNvPr id="3" name="2 Cuadro de texto"/>
        <cdr:cNvSpPr txBox="1"/>
      </cdr:nvSpPr>
      <cdr:spPr>
        <a:xfrm xmlns:a="http://schemas.openxmlformats.org/drawingml/2006/main">
          <a:off x="4151633" y="556560"/>
          <a:ext cx="238839" cy="1896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  <cdr:relSizeAnchor xmlns:cdr="http://schemas.openxmlformats.org/drawingml/2006/chartDrawing">
    <cdr:from>
      <cdr:x>0.72449</cdr:x>
      <cdr:y>0.28788</cdr:y>
    </cdr:from>
    <cdr:to>
      <cdr:x>0.77463</cdr:x>
      <cdr:y>0.72423</cdr:y>
    </cdr:to>
    <cdr:sp macro="" textlink="">
      <cdr:nvSpPr>
        <cdr:cNvPr id="4" name="3 Cuadro de texto"/>
        <cdr:cNvSpPr txBox="1"/>
      </cdr:nvSpPr>
      <cdr:spPr>
        <a:xfrm xmlns:a="http://schemas.openxmlformats.org/drawingml/2006/main" rot="5400000">
          <a:off x="4252599" y="2228121"/>
          <a:ext cx="2073765" cy="353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000" b="1" baseline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C" sz="1200" b="1" dirty="0" smtClean="0">
              <a:latin typeface="Times New Roman" pitchFamily="18" charset="0"/>
              <a:cs typeface="Times New Roman" pitchFamily="18" charset="0"/>
            </a:rPr>
            <a:t>NECROSADOS (%)</a:t>
          </a:r>
          <a:endParaRPr lang="es-EC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F8FF12E-939B-42B7-B7F2-14F390B94607}" type="datetimeFigureOut">
              <a:rPr lang="es-EC"/>
              <a:pPr>
                <a:defRPr/>
              </a:pPr>
              <a:t>03/04/2013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A6FC7BC-4F92-4EA0-9E6A-7FEBADB038BB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7021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</p:txBody>
      </p:sp>
      <p:sp>
        <p:nvSpPr>
          <p:cNvPr id="11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86B2E3-8978-4779-B7E4-6C2189EC031B}" type="slidenum">
              <a:rPr lang="es-EC" smtClean="0"/>
              <a:pPr eaLnBrk="1" hangingPunct="1"/>
              <a:t>2</a:t>
            </a:fld>
            <a:endParaRPr lang="es-EC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notas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s-EC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2 Marcador de notas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C" sz="1200" dirty="0" smtClean="0">
                    <a:solidFill>
                      <a:schemeClr val="tx1"/>
                    </a:solidFill>
                  </a:rPr>
                  <a:t>V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ía </a:t>
                </a:r>
                <a:r>
                  <a:rPr lang="es-EC" sz="1200" dirty="0" err="1">
                    <a:solidFill>
                      <a:schemeClr val="tx1"/>
                    </a:solidFill>
                  </a:rPr>
                  <a:t>intervalles</a:t>
                </a:r>
                <a:r>
                  <a:rPr lang="es-EC" sz="1200" dirty="0">
                    <a:solidFill>
                      <a:schemeClr val="tx1"/>
                    </a:solidFill>
                  </a:rPr>
                  <a:t>, km 2</a:t>
                </a:r>
                <a:r>
                  <a:rPr lang="es-EC" sz="1200" i="0">
                    <a:solidFill>
                      <a:schemeClr val="tx1"/>
                    </a:solidFill>
                    <a:latin typeface="Cambria Math"/>
                  </a:rPr>
                  <a:t>1/2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C" sz="1200" b="1" dirty="0" smtClean="0">
                    <a:solidFill>
                      <a:schemeClr val="tx1"/>
                    </a:solidFill>
                  </a:rPr>
                  <a:t>Parroquia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C" sz="1200" dirty="0" err="1" smtClean="0">
                    <a:solidFill>
                      <a:schemeClr val="tx1"/>
                    </a:solidFill>
                  </a:rPr>
                  <a:t>Cumbaya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Cantón Quito</a:t>
                </a:r>
              </a:p>
              <a:p>
                <a:r>
                  <a:rPr lang="es-EC" sz="1200" b="1" dirty="0">
                    <a:solidFill>
                      <a:schemeClr val="tx1"/>
                    </a:solidFill>
                  </a:rPr>
                  <a:t>S</a:t>
                </a:r>
                <a:r>
                  <a:rPr lang="es-EC" sz="1200" b="1" dirty="0" smtClean="0">
                    <a:solidFill>
                      <a:schemeClr val="tx1"/>
                    </a:solidFill>
                  </a:rPr>
                  <a:t>ector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C" sz="1200" dirty="0" err="1" smtClean="0">
                    <a:solidFill>
                      <a:schemeClr val="tx1"/>
                    </a:solidFill>
                  </a:rPr>
                  <a:t>Cununyacu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Provincia </a:t>
                </a:r>
                <a:r>
                  <a:rPr lang="es-EC" sz="1200" dirty="0">
                    <a:solidFill>
                      <a:schemeClr val="tx1"/>
                    </a:solidFill>
                  </a:rPr>
                  <a:t>de 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Pichincha</a:t>
                </a:r>
              </a:p>
              <a:p>
                <a:r>
                  <a:rPr lang="es-EC" sz="1200" b="1" dirty="0" smtClean="0">
                    <a:solidFill>
                      <a:schemeClr val="tx1"/>
                    </a:solidFill>
                  </a:rPr>
                  <a:t>Latitud: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C" sz="1200" dirty="0" err="1" smtClean="0">
                    <a:solidFill>
                      <a:schemeClr val="tx1"/>
                    </a:solidFill>
                  </a:rPr>
                  <a:t>0°13'25.34"S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s-EC" sz="1200" b="1" dirty="0" smtClean="0">
                    <a:solidFill>
                      <a:schemeClr val="tx1"/>
                    </a:solidFill>
                  </a:rPr>
                  <a:t>Longitud: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C" sz="1200" dirty="0" err="1" smtClean="0">
                    <a:solidFill>
                      <a:schemeClr val="tx1"/>
                    </a:solidFill>
                  </a:rPr>
                  <a:t>78°25'51.83"O</a:t>
                </a:r>
                <a:r>
                  <a:rPr lang="es-EC" sz="12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1200" b="1" dirty="0" err="1" smtClean="0">
                    <a:solidFill>
                      <a:schemeClr val="tx1"/>
                    </a:solidFill>
                  </a:rPr>
                  <a:t>Altitud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2307 m.s.n.m</a:t>
                </a:r>
                <a:endParaRPr lang="es-EC" sz="1200" dirty="0">
                  <a:solidFill>
                    <a:schemeClr val="tx1"/>
                  </a:solidFill>
                </a:endParaRPr>
              </a:p>
              <a:p>
                <a:endParaRPr lang="es-EC" dirty="0"/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726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478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159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555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b="1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5075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825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8442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b="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  <a:p>
            <a:pPr marL="228600" indent="-228600">
              <a:buFont typeface="Arial" pitchFamily="34" charset="0"/>
              <a:buChar char="•"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2450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0907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632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CD4F8A-9DB2-48F3-BE70-DF9B3DA8882C}" type="slidenum">
              <a:rPr lang="es-EC" smtClean="0"/>
              <a:pPr eaLnBrk="1" hangingPunct="1"/>
              <a:t>3</a:t>
            </a:fld>
            <a:endParaRPr lang="es-EC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319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164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5376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462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0883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5153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933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200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6878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71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26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s-EC" sz="1200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4192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8931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1982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C" sz="12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7420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65580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3710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sz="16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1889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399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sz="1100" dirty="0" smtClean="0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15F6F2-6D4F-413D-A4DF-7DE9060EE7B9}" type="slidenum">
              <a:rPr lang="es-EC" smtClean="0"/>
              <a:pPr eaLnBrk="1" hangingPunct="1"/>
              <a:t>5</a:t>
            </a:fld>
            <a:endParaRPr lang="es-EC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C" sz="1200" baseline="0" dirty="0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D2A5E5-8547-4C07-8F15-BFDD5AD6856D}" type="slidenum">
              <a:rPr lang="es-EC" smtClean="0"/>
              <a:pPr eaLnBrk="1" hangingPunct="1"/>
              <a:t>6</a:t>
            </a:fld>
            <a:endParaRPr lang="es-EC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871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5400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085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FC7BC-4F92-4EA0-9E6A-7FEBADB038BB}" type="slidenum">
              <a:rPr lang="es-EC" smtClean="0"/>
              <a:pPr>
                <a:defRPr/>
              </a:pPr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861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60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72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169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710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667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870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46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353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743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53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9224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269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67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5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3635375" y="293688"/>
            <a:ext cx="5184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s-EC" sz="1400" b="1">
                <a:latin typeface="Times New Roman" pitchFamily="18" charset="0"/>
                <a:cs typeface="Times New Roman" pitchFamily="18" charset="0"/>
              </a:rPr>
              <a:t>ESCUELA POLITÉCNICA DEL EJÉRCITO</a:t>
            </a:r>
          </a:p>
          <a:p>
            <a:pPr algn="ctr">
              <a:buSzPct val="100000"/>
            </a:pPr>
            <a:r>
              <a:rPr lang="es-EC" sz="1400" b="1">
                <a:latin typeface="Times New Roman" pitchFamily="18" charset="0"/>
                <a:cs typeface="Times New Roman" pitchFamily="18" charset="0"/>
              </a:rPr>
              <a:t>DEPARTAMENTO DE CIENCIAS DE LA VIDA</a:t>
            </a:r>
          </a:p>
          <a:p>
            <a:pPr algn="ctr">
              <a:buSzPct val="100000"/>
            </a:pPr>
            <a:r>
              <a:rPr lang="es-EC" sz="1400" b="1">
                <a:latin typeface="Times New Roman" pitchFamily="18" charset="0"/>
                <a:cs typeface="Times New Roman" pitchFamily="18" charset="0"/>
              </a:rPr>
              <a:t>INGENIERÍA EN BIOTECNOLOGÍA</a:t>
            </a:r>
          </a:p>
        </p:txBody>
      </p:sp>
      <p:sp>
        <p:nvSpPr>
          <p:cNvPr id="3075" name="2 Rectángulo"/>
          <p:cNvSpPr>
            <a:spLocks noChangeArrowheads="1"/>
          </p:cNvSpPr>
          <p:nvPr/>
        </p:nvSpPr>
        <p:spPr bwMode="auto">
          <a:xfrm>
            <a:off x="1042988" y="1196975"/>
            <a:ext cx="7705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C" sz="2000" b="1" dirty="0">
                <a:latin typeface="Times New Roman" pitchFamily="18" charset="0"/>
                <a:cs typeface="Times New Roman" pitchFamily="18" charset="0"/>
              </a:rPr>
              <a:t>ESTABLECIMIENTO DE UN PROTOCOLO DE DESINFECCIÓN, INDUCCIÓN Y MULTIPLICACIÓN </a:t>
            </a:r>
            <a:r>
              <a:rPr lang="es-EC" sz="2000" b="1" i="1" dirty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s-EC" sz="2000" b="1" dirty="0">
                <a:latin typeface="Times New Roman" pitchFamily="18" charset="0"/>
                <a:cs typeface="Times New Roman" pitchFamily="18" charset="0"/>
              </a:rPr>
              <a:t> A PARTIR DE SEGMENTOS APICALES DE PLANTAS JUVENILES DE </a:t>
            </a:r>
            <a:r>
              <a:rPr lang="es-EC" sz="2000" b="1" i="1" dirty="0">
                <a:latin typeface="Times New Roman" pitchFamily="18" charset="0"/>
                <a:cs typeface="Times New Roman" pitchFamily="18" charset="0"/>
              </a:rPr>
              <a:t>Podocarpus oleifolius</a:t>
            </a:r>
            <a:r>
              <a:rPr lang="es-EC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3 Rectángulo"/>
          <p:cNvSpPr>
            <a:spLocks noChangeArrowheads="1"/>
          </p:cNvSpPr>
          <p:nvPr/>
        </p:nvSpPr>
        <p:spPr bwMode="auto">
          <a:xfrm>
            <a:off x="3059113" y="2636838"/>
            <a:ext cx="368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C" sz="1400" b="1">
                <a:latin typeface="Times New Roman" pitchFamily="18" charset="0"/>
                <a:cs typeface="Times New Roman" pitchFamily="18" charset="0"/>
              </a:rPr>
              <a:t>PREVIA LA OBTENCIÓN DE TÍTULO DE:</a:t>
            </a:r>
            <a:endParaRPr lang="es-EC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4 Rectángulo"/>
          <p:cNvSpPr>
            <a:spLocks noChangeArrowheads="1"/>
          </p:cNvSpPr>
          <p:nvPr/>
        </p:nvSpPr>
        <p:spPr bwMode="auto">
          <a:xfrm>
            <a:off x="2921000" y="3068638"/>
            <a:ext cx="3954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C" b="1">
                <a:latin typeface="Times New Roman" pitchFamily="18" charset="0"/>
                <a:cs typeface="Times New Roman" pitchFamily="18" charset="0"/>
              </a:rPr>
              <a:t>INGENIERA EN BIOTECNOLOGÍA</a:t>
            </a:r>
            <a:endParaRPr lang="es-EC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5 Rectángulo"/>
          <p:cNvSpPr>
            <a:spLocks noChangeArrowheads="1"/>
          </p:cNvSpPr>
          <p:nvPr/>
        </p:nvSpPr>
        <p:spPr bwMode="auto">
          <a:xfrm>
            <a:off x="3924300" y="3573463"/>
            <a:ext cx="182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C" sz="1400" b="1">
                <a:latin typeface="Times New Roman" pitchFamily="18" charset="0"/>
                <a:cs typeface="Times New Roman" pitchFamily="18" charset="0"/>
              </a:rPr>
              <a:t>ELABORADO POR:</a:t>
            </a:r>
            <a:endParaRPr lang="es-EC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6 Rectángulo"/>
          <p:cNvSpPr>
            <a:spLocks noChangeArrowheads="1"/>
          </p:cNvSpPr>
          <p:nvPr/>
        </p:nvSpPr>
        <p:spPr bwMode="auto">
          <a:xfrm>
            <a:off x="2339975" y="4076700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C" b="1">
                <a:latin typeface="Times New Roman" pitchFamily="18" charset="0"/>
                <a:cs typeface="Times New Roman" pitchFamily="18" charset="0"/>
              </a:rPr>
              <a:t>MIREYA ESTEFANÍA GALÁRRAGA CAÑIZARES</a:t>
            </a:r>
            <a:endParaRPr lang="es-EC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5221288" y="4583113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Directora:</a:t>
            </a:r>
            <a:r>
              <a:rPr lang="es-ES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C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Ing. Norman Soria, MSc.</a:t>
            </a:r>
            <a:endParaRPr lang="es-ES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es-E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Codirector:</a:t>
            </a:r>
            <a:r>
              <a:rPr lang="es-ES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C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Quim. </a:t>
            </a:r>
            <a:r>
              <a:rPr lang="en-US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Jaime Gia, MSc.</a:t>
            </a:r>
            <a:endParaRPr lang="es-ES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8 Imagen" descr="C:\Users\Mire\Documents\Fotos tesis\DSC081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38525"/>
            <a:ext cx="1512391" cy="1963157"/>
          </a:xfrm>
          <a:prstGeom prst="rect">
            <a:avLst/>
          </a:prstGeom>
          <a:ln w="38100" cap="flat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44624"/>
            <a:ext cx="8229600" cy="1143000"/>
          </a:xfrm>
        </p:spPr>
        <p:txBody>
          <a:bodyPr/>
          <a:lstStyle/>
          <a:p>
            <a:pPr algn="l"/>
            <a:r>
              <a:rPr lang="es-EC" sz="3600" dirty="0" smtClean="0">
                <a:solidFill>
                  <a:schemeClr val="tx1"/>
                </a:solidFill>
              </a:rPr>
              <a:t>MATERIALES Y MÉTODOS</a:t>
            </a:r>
            <a:endParaRPr lang="es-EC" sz="36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48060" y="63685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FASE DE CAMPO</a:t>
            </a:r>
            <a:endParaRPr lang="es-EC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6241831" y="161289"/>
            <a:ext cx="2758191" cy="59182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5000">
                <a:srgbClr val="85C2FF"/>
              </a:gs>
              <a:gs pos="14000">
                <a:schemeClr val="bg1"/>
              </a:gs>
              <a:gs pos="89000">
                <a:srgbClr val="FFEBFA"/>
              </a:gs>
            </a:gsLst>
            <a:lin ang="135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b="1" dirty="0">
                <a:solidFill>
                  <a:schemeClr val="tx1"/>
                </a:solidFill>
              </a:rPr>
              <a:t>Vivero la Armenia - Conocoto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t="17205"/>
          <a:stretch/>
        </p:blipFill>
        <p:spPr bwMode="auto">
          <a:xfrm>
            <a:off x="3779912" y="3623341"/>
            <a:ext cx="5040560" cy="232593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386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1" name="20 Imagen" descr="C:\Users\Mire\Documents\Fotos tesis\DSC081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8522"/>
            <a:ext cx="3483496" cy="5049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6" name="15 Imagen"/>
          <p:cNvPicPr/>
          <p:nvPr/>
        </p:nvPicPr>
        <p:blipFill rotWithShape="1">
          <a:blip r:embed="rId5"/>
          <a:srcRect l="32980" t="29490" r="24124" b="15296"/>
          <a:stretch/>
        </p:blipFill>
        <p:spPr bwMode="auto">
          <a:xfrm>
            <a:off x="3779912" y="867690"/>
            <a:ext cx="4946665" cy="2592289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16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fecor.com/imagenes/productos/fungicidas/prod_thumbmancozeb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5481" r="16496"/>
          <a:stretch/>
        </p:blipFill>
        <p:spPr bwMode="auto">
          <a:xfrm>
            <a:off x="193303" y="554180"/>
            <a:ext cx="2002433" cy="2927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 Título"/>
          <p:cNvSpPr txBox="1">
            <a:spLocks/>
          </p:cNvSpPr>
          <p:nvPr/>
        </p:nvSpPr>
        <p:spPr>
          <a:xfrm>
            <a:off x="-36512" y="44624"/>
            <a:ext cx="6948772" cy="5760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3" name="2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6" t="42885" r="41276" b="40537"/>
          <a:stretch/>
        </p:blipFill>
        <p:spPr bwMode="auto">
          <a:xfrm>
            <a:off x="193304" y="3645024"/>
            <a:ext cx="2307774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23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6" t="27390" r="39819" b="57664"/>
          <a:stretch/>
        </p:blipFill>
        <p:spPr bwMode="auto">
          <a:xfrm>
            <a:off x="2501077" y="3645024"/>
            <a:ext cx="2430963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24 Rectángulo redondeado"/>
          <p:cNvSpPr/>
          <p:nvPr/>
        </p:nvSpPr>
        <p:spPr>
          <a:xfrm>
            <a:off x="1984560" y="2809646"/>
            <a:ext cx="1453314" cy="691362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32000">
                <a:srgbClr val="F1F8F9"/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 w="19050">
            <a:solidFill>
              <a:schemeClr val="accent6"/>
            </a:solidFill>
            <a:rou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dirty="0" smtClean="0">
                <a:solidFill>
                  <a:schemeClr val="tx1"/>
                </a:solidFill>
              </a:rPr>
              <a:t>Tratamiento fitosanitario</a:t>
            </a:r>
            <a:endParaRPr lang="es-EC" sz="1600" dirty="0">
              <a:solidFill>
                <a:schemeClr val="tx1"/>
              </a:solidFill>
            </a:endParaRPr>
          </a:p>
        </p:txBody>
      </p:sp>
      <p:grpSp>
        <p:nvGrpSpPr>
          <p:cNvPr id="17408" name="17407 Grupo"/>
          <p:cNvGrpSpPr/>
          <p:nvPr/>
        </p:nvGrpSpPr>
        <p:grpSpPr>
          <a:xfrm>
            <a:off x="3649765" y="332656"/>
            <a:ext cx="5386731" cy="3218910"/>
            <a:chOff x="3707903" y="319616"/>
            <a:chExt cx="4860033" cy="3218004"/>
          </a:xfrm>
        </p:grpSpPr>
        <p:pic>
          <p:nvPicPr>
            <p:cNvPr id="18" name="17 Imagen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9" t="26319" r="52885" b="56703"/>
            <a:stretch/>
          </p:blipFill>
          <p:spPr bwMode="auto">
            <a:xfrm>
              <a:off x="6572790" y="319616"/>
              <a:ext cx="1979712" cy="15502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20 Imagen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9" t="42971" r="52885" b="41585"/>
            <a:stretch/>
          </p:blipFill>
          <p:spPr bwMode="auto">
            <a:xfrm>
              <a:off x="6588224" y="2058068"/>
              <a:ext cx="1979712" cy="1410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410" name="Picture 2" descr="C:\Users\Mire\Documents\Fotos tesis\DSC0819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1" t="4607" r="12894" b="28633"/>
            <a:stretch/>
          </p:blipFill>
          <p:spPr bwMode="auto">
            <a:xfrm>
              <a:off x="3707903" y="529845"/>
              <a:ext cx="2475861" cy="30077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Elipse"/>
            <p:cNvSpPr/>
            <p:nvPr/>
          </p:nvSpPr>
          <p:spPr>
            <a:xfrm>
              <a:off x="4427984" y="2204864"/>
              <a:ext cx="333454" cy="43204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26 Elipse"/>
            <p:cNvSpPr/>
            <p:nvPr/>
          </p:nvSpPr>
          <p:spPr>
            <a:xfrm>
              <a:off x="5652120" y="2204864"/>
              <a:ext cx="432048" cy="43204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28" name="27 Conector curvado"/>
            <p:cNvCxnSpPr>
              <a:stCxn id="16" idx="0"/>
            </p:cNvCxnSpPr>
            <p:nvPr/>
          </p:nvCxnSpPr>
          <p:spPr>
            <a:xfrm rot="5400000" flipH="1" flipV="1">
              <a:off x="4871387" y="416018"/>
              <a:ext cx="1512170" cy="2065523"/>
            </a:xfrm>
            <a:prstGeom prst="curvedConnector2">
              <a:avLst/>
            </a:prstGeom>
            <a:ln w="50800">
              <a:solidFill>
                <a:srgbClr val="C8289E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curvado"/>
            <p:cNvCxnSpPr>
              <a:stCxn id="27" idx="4"/>
            </p:cNvCxnSpPr>
            <p:nvPr/>
          </p:nvCxnSpPr>
          <p:spPr>
            <a:xfrm rot="5400000" flipH="1" flipV="1">
              <a:off x="6156177" y="2132855"/>
              <a:ext cx="216024" cy="792090"/>
            </a:xfrm>
            <a:prstGeom prst="curvedConnector4">
              <a:avLst>
                <a:gd name="adj1" fmla="val -105822"/>
                <a:gd name="adj2" fmla="val 63636"/>
              </a:avLst>
            </a:prstGeom>
            <a:ln w="50800">
              <a:solidFill>
                <a:srgbClr val="C8289E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2 Rectángulo redondeado"/>
          <p:cNvSpPr/>
          <p:nvPr/>
        </p:nvSpPr>
        <p:spPr>
          <a:xfrm>
            <a:off x="2411760" y="543102"/>
            <a:ext cx="1800200" cy="564905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32000">
                <a:srgbClr val="F1F8F9"/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 w="19050">
            <a:solidFill>
              <a:schemeClr val="accent6"/>
            </a:solidFill>
            <a:rou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dirty="0" smtClean="0">
                <a:solidFill>
                  <a:schemeClr val="tx1"/>
                </a:solidFill>
              </a:rPr>
              <a:t>Recolecta de material vegetal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7409" name="17408 Flecha derecha"/>
          <p:cNvSpPr/>
          <p:nvPr/>
        </p:nvSpPr>
        <p:spPr>
          <a:xfrm>
            <a:off x="2501077" y="1556792"/>
            <a:ext cx="486747" cy="477423"/>
          </a:xfrm>
          <a:prstGeom prst="rightArrow">
            <a:avLst/>
          </a:prstGeom>
          <a:gradFill>
            <a:gsLst>
              <a:gs pos="68000">
                <a:srgbClr val="00B050"/>
              </a:gs>
              <a:gs pos="100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Rectángulo redondeado"/>
          <p:cNvSpPr/>
          <p:nvPr/>
        </p:nvSpPr>
        <p:spPr>
          <a:xfrm>
            <a:off x="4632148" y="5664443"/>
            <a:ext cx="1935543" cy="564905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32000">
                <a:srgbClr val="F1F8F9"/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 w="19050">
            <a:solidFill>
              <a:schemeClr val="accent6"/>
            </a:solidFill>
            <a:rou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C" sz="1600" dirty="0" bmk="_Toc347303253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Segmentos apicales  3 y 6 cm </a:t>
            </a:r>
            <a:endParaRPr lang="es-EC" sz="1600" dirty="0"/>
          </a:p>
        </p:txBody>
      </p:sp>
      <p:grpSp>
        <p:nvGrpSpPr>
          <p:cNvPr id="38" name="37 Grupo"/>
          <p:cNvGrpSpPr/>
          <p:nvPr/>
        </p:nvGrpSpPr>
        <p:grpSpPr>
          <a:xfrm>
            <a:off x="6296314" y="3789040"/>
            <a:ext cx="1588054" cy="1477685"/>
            <a:chOff x="7605545" y="2927642"/>
            <a:chExt cx="623476" cy="1033127"/>
          </a:xfrm>
        </p:grpSpPr>
        <p:sp>
          <p:nvSpPr>
            <p:cNvPr id="39" name="38 Flecha doblada hacia arriba"/>
            <p:cNvSpPr/>
            <p:nvPr/>
          </p:nvSpPr>
          <p:spPr>
            <a:xfrm rot="5400000" flipV="1">
              <a:off x="7400719" y="3132468"/>
              <a:ext cx="1033127" cy="623476"/>
            </a:xfrm>
            <a:prstGeom prst="bentUpArrow">
              <a:avLst/>
            </a:prstGeom>
            <a:gradFill flip="none" rotWithShape="0">
              <a:gsLst>
                <a:gs pos="0">
                  <a:srgbClr val="00B050"/>
                </a:gs>
                <a:gs pos="80000">
                  <a:srgbClr val="9EB786">
                    <a:shade val="67500"/>
                    <a:satMod val="115000"/>
                  </a:srgbClr>
                </a:gs>
                <a:gs pos="100000">
                  <a:srgbClr val="9EB786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lecha doblada hacia arriba 4"/>
            <p:cNvSpPr/>
            <p:nvPr/>
          </p:nvSpPr>
          <p:spPr>
            <a:xfrm>
              <a:off x="7730240" y="2927643"/>
              <a:ext cx="374086" cy="846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6067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9512" y="116632"/>
            <a:ext cx="6948772" cy="5760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51520" y="54868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sz="2400" dirty="0" smtClean="0">
                <a:solidFill>
                  <a:schemeClr val="tx1"/>
                </a:solidFill>
              </a:rPr>
              <a:t>Fase de </a:t>
            </a:r>
            <a:r>
              <a:rPr lang="es-EC" sz="2800" dirty="0" smtClean="0">
                <a:solidFill>
                  <a:schemeClr val="tx1"/>
                </a:solidFill>
              </a:rPr>
              <a:t>laboratorio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9592" y="980728"/>
            <a:ext cx="7200800" cy="340897"/>
          </a:xfrm>
          <a:prstGeom prst="rect">
            <a:avLst/>
          </a:prstGeom>
          <a:gradFill flip="none" rotWithShape="1">
            <a:gsLst>
              <a:gs pos="0">
                <a:srgbClr val="9EB786">
                  <a:tint val="66000"/>
                  <a:satMod val="160000"/>
                </a:srgbClr>
              </a:gs>
              <a:gs pos="50000">
                <a:srgbClr val="9EB786">
                  <a:tint val="44500"/>
                  <a:satMod val="160000"/>
                </a:srgbClr>
              </a:gs>
              <a:gs pos="100000">
                <a:srgbClr val="9EB78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EC" sz="1600" b="1" dirty="0" smtClean="0">
                <a:solidFill>
                  <a:schemeClr val="tx1"/>
                </a:solidFill>
              </a:rPr>
              <a:t>Laboratorio de Micropropagación y Cultivo de Tejidos Vegetales, UEP-Q</a:t>
            </a:r>
            <a:endParaRPr lang="es-EC" sz="1600" b="1" dirty="0">
              <a:solidFill>
                <a:schemeClr val="tx1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1393633"/>
            <a:ext cx="8483872" cy="4483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674576" y="78630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79512" y="476672"/>
            <a:ext cx="27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DESINFECCIÓN</a:t>
            </a:r>
            <a:endParaRPr lang="es-EC" sz="2400" b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79512" y="44624"/>
            <a:ext cx="6948772" cy="5760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9" name="18 Imagen" descr="C:\Users\Mire\Documents\Fotos tesis\DSC0822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9" y="908720"/>
            <a:ext cx="2652141" cy="276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19 Imagen" descr="C:\Users\Mire\Documents\Fotos tesis\DSC0825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98" y="880327"/>
            <a:ext cx="2485145" cy="2740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20 Imagen" descr="C:\Users\Mire\Documents\Fotos tesis\DSC0825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19"/>
            <a:ext cx="2268252" cy="2755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21 Imagen" descr="C:\Users\Mire\Documents\Fotos tesis\DSC08414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15438" b="14679"/>
          <a:stretch/>
        </p:blipFill>
        <p:spPr bwMode="auto">
          <a:xfrm>
            <a:off x="5241659" y="3785580"/>
            <a:ext cx="2241467" cy="2180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1519075" y="3327981"/>
            <a:ext cx="1756781" cy="350707"/>
          </a:xfrm>
          <a:prstGeom prst="rect">
            <a:avLst/>
          </a:prstGeom>
          <a:solidFill>
            <a:schemeClr val="bg1"/>
          </a:solidFill>
          <a:ln w="63500" cmpd="dbl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Lavado con detergente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563888" y="4563668"/>
            <a:ext cx="1184838" cy="432048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Enjuague</a:t>
            </a:r>
            <a:endParaRPr lang="es-EC" sz="1200" dirty="0">
              <a:solidFill>
                <a:schemeClr val="tx1"/>
              </a:solidFill>
            </a:endParaRPr>
          </a:p>
        </p:txBody>
      </p:sp>
      <p:pic>
        <p:nvPicPr>
          <p:cNvPr id="19471" name="Picture 15" descr="C:\Users\Mire\Documents\Fotos tesis\DSC0828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3857" b="34375"/>
          <a:stretch/>
        </p:blipFill>
        <p:spPr bwMode="auto">
          <a:xfrm>
            <a:off x="104327" y="3785580"/>
            <a:ext cx="2946513" cy="2451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Rectángulo"/>
          <p:cNvSpPr/>
          <p:nvPr/>
        </p:nvSpPr>
        <p:spPr>
          <a:xfrm>
            <a:off x="2461691" y="5805264"/>
            <a:ext cx="952596" cy="432048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C" sz="1200" dirty="0" smtClean="0">
                <a:solidFill>
                  <a:schemeClr val="tx1"/>
                </a:solidFill>
              </a:rPr>
              <a:t>Incubación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61" name="60 Rectángulo"/>
          <p:cNvSpPr/>
          <p:nvPr/>
        </p:nvSpPr>
        <p:spPr>
          <a:xfrm>
            <a:off x="4625571" y="3212977"/>
            <a:ext cx="1674622" cy="451038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Desinfección química</a:t>
            </a:r>
          </a:p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NaClO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6699676" y="5517232"/>
            <a:ext cx="1697749" cy="416194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Desinfección química Etanol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7740352" y="3339106"/>
            <a:ext cx="1314146" cy="344626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 smtClean="0">
                <a:solidFill>
                  <a:schemeClr val="tx1"/>
                </a:solidFill>
              </a:rPr>
              <a:t>Enjuague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2915816" y="1916832"/>
            <a:ext cx="360040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6002353" y="1916832"/>
            <a:ext cx="360040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8" name="27 Grupo"/>
          <p:cNvGrpSpPr/>
          <p:nvPr/>
        </p:nvGrpSpPr>
        <p:grpSpPr>
          <a:xfrm>
            <a:off x="7632172" y="3999416"/>
            <a:ext cx="1304530" cy="1333669"/>
            <a:chOff x="7605545" y="2927642"/>
            <a:chExt cx="623476" cy="1033127"/>
          </a:xfrm>
        </p:grpSpPr>
        <p:sp>
          <p:nvSpPr>
            <p:cNvPr id="31" name="30 Flecha doblada hacia arriba"/>
            <p:cNvSpPr/>
            <p:nvPr/>
          </p:nvSpPr>
          <p:spPr>
            <a:xfrm rot="5400000" flipV="1">
              <a:off x="7400719" y="3132468"/>
              <a:ext cx="1033127" cy="623476"/>
            </a:xfrm>
            <a:prstGeom prst="bentUp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3" name="Flecha doblada hacia arriba 4"/>
            <p:cNvSpPr/>
            <p:nvPr/>
          </p:nvSpPr>
          <p:spPr>
            <a:xfrm>
              <a:off x="7730240" y="2927643"/>
              <a:ext cx="374086" cy="846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500" kern="1200"/>
            </a:p>
          </p:txBody>
        </p:sp>
      </p:grpSp>
      <p:sp>
        <p:nvSpPr>
          <p:cNvPr id="34" name="33 Flecha derecha"/>
          <p:cNvSpPr/>
          <p:nvPr/>
        </p:nvSpPr>
        <p:spPr>
          <a:xfrm rot="10800000">
            <a:off x="4788024" y="4449392"/>
            <a:ext cx="360040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Flecha derecha"/>
          <p:cNvSpPr/>
          <p:nvPr/>
        </p:nvSpPr>
        <p:spPr>
          <a:xfrm rot="10800000">
            <a:off x="3131840" y="4527664"/>
            <a:ext cx="360040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01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35082"/>
              </p:ext>
            </p:extLst>
          </p:nvPr>
        </p:nvGraphicFramePr>
        <p:xfrm>
          <a:off x="683568" y="1628803"/>
          <a:ext cx="8064896" cy="4320477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379805"/>
                <a:gridCol w="3263525"/>
                <a:gridCol w="2421566"/>
              </a:tblGrid>
              <a:tr h="1234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Niveles y tratamientos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Concentraciones de </a:t>
                      </a:r>
                      <a:r>
                        <a:rPr lang="es-ES" sz="2400" dirty="0" err="1">
                          <a:effectLst/>
                        </a:rPr>
                        <a:t>NaClO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Repeticiones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7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1 %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20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7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1.25 %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20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7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1.5 %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20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7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1.75 %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20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7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effectLst/>
                        </a:rPr>
                        <a:t>Total= </a:t>
                      </a:r>
                      <a:r>
                        <a:rPr lang="es-EC" sz="2400" dirty="0">
                          <a:effectLst/>
                        </a:rPr>
                        <a:t>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 smtClean="0">
                          <a:effectLst/>
                        </a:rPr>
                        <a:t>Total</a:t>
                      </a:r>
                      <a:r>
                        <a:rPr lang="es-EC" sz="2400" dirty="0" smtClean="0">
                          <a:effectLst/>
                        </a:rPr>
                        <a:t>= </a:t>
                      </a:r>
                      <a:r>
                        <a:rPr lang="es-EC" sz="2400" dirty="0">
                          <a:effectLst/>
                        </a:rPr>
                        <a:t>80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899592" y="919173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/>
              <a:t>Niveles y tratamientos del diseño completamente al azar (</a:t>
            </a:r>
            <a:r>
              <a:rPr lang="es-EC" sz="2000" b="1" dirty="0" err="1"/>
              <a:t>DCA</a:t>
            </a:r>
            <a:r>
              <a:rPr lang="es-EC" sz="2000" b="1" dirty="0" smtClean="0"/>
              <a:t>)</a:t>
            </a:r>
            <a:endParaRPr lang="es-EC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68016" y="157064"/>
            <a:ext cx="27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DESINFECCIÓN</a:t>
            </a:r>
            <a:endParaRPr lang="es-EC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76400" y="519063"/>
            <a:ext cx="335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Diseño estadístico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2244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831291884"/>
              </p:ext>
            </p:extLst>
          </p:nvPr>
        </p:nvGraphicFramePr>
        <p:xfrm>
          <a:off x="1619672" y="670601"/>
          <a:ext cx="6286446" cy="3647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4" name="Picture 2" descr="C:\Users\Mire\Documents\Fotos tesis\fotos tesis septiembre\DSC0754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5" r="24668"/>
          <a:stretch/>
        </p:blipFill>
        <p:spPr bwMode="auto">
          <a:xfrm>
            <a:off x="179512" y="1272360"/>
            <a:ext cx="2211187" cy="467692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9077" y="404664"/>
            <a:ext cx="2284691" cy="576063"/>
          </a:xfrm>
          <a:prstGeom prst="rect">
            <a:avLst/>
          </a:prstGeom>
          <a:solidFill>
            <a:schemeClr val="bg1"/>
          </a:solidFill>
          <a:ln w="50800" cmpd="dbl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C" sz="1600" b="1" dirty="0">
                <a:solidFill>
                  <a:schemeClr val="tx1"/>
                </a:solidFill>
              </a:rPr>
              <a:t>Unidad </a:t>
            </a:r>
            <a:r>
              <a:rPr lang="es-EC" sz="1600" b="1" dirty="0" smtClean="0">
                <a:solidFill>
                  <a:schemeClr val="tx1"/>
                </a:solidFill>
              </a:rPr>
              <a:t>experimental</a:t>
            </a:r>
            <a:endParaRPr lang="es-EC" sz="1600" dirty="0">
              <a:solidFill>
                <a:schemeClr val="tx1"/>
              </a:solidFill>
            </a:endParaRPr>
          </a:p>
        </p:txBody>
      </p:sp>
      <p:pic>
        <p:nvPicPr>
          <p:cNvPr id="6" name="5 Imagen" descr="C:\Users\Mire\Documents\Fotos tesis\DSC08265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2" t="21154" r="11825"/>
          <a:stretch/>
        </p:blipFill>
        <p:spPr bwMode="auto">
          <a:xfrm>
            <a:off x="6372200" y="0"/>
            <a:ext cx="2592288" cy="242806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Elipse"/>
          <p:cNvSpPr/>
          <p:nvPr/>
        </p:nvSpPr>
        <p:spPr>
          <a:xfrm>
            <a:off x="6876256" y="105253"/>
            <a:ext cx="1872208" cy="1666057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5364088" y="938282"/>
            <a:ext cx="1440160" cy="15384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11 Imagen"/>
          <p:cNvPicPr/>
          <p:nvPr/>
        </p:nvPicPr>
        <p:blipFill rotWithShape="1">
          <a:blip r:embed="rId10"/>
          <a:srcRect l="57252" t="54570" r="31506" b="26915"/>
          <a:stretch/>
        </p:blipFill>
        <p:spPr bwMode="auto">
          <a:xfrm>
            <a:off x="2627784" y="3527866"/>
            <a:ext cx="2340260" cy="2637438"/>
          </a:xfrm>
          <a:prstGeom prst="roundRect">
            <a:avLst>
              <a:gd name="adj" fmla="val 16667"/>
            </a:avLst>
          </a:prstGeom>
          <a:ln w="38100" cmpd="sng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Elipse"/>
          <p:cNvSpPr/>
          <p:nvPr/>
        </p:nvSpPr>
        <p:spPr>
          <a:xfrm>
            <a:off x="2915816" y="3861048"/>
            <a:ext cx="1800200" cy="1440160"/>
          </a:xfrm>
          <a:prstGeom prst="ellipse">
            <a:avLst/>
          </a:prstGeom>
          <a:noFill/>
          <a:ln w="31750">
            <a:solidFill>
              <a:srgbClr val="33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14 Conector recto de flecha"/>
          <p:cNvCxnSpPr/>
          <p:nvPr/>
        </p:nvCxnSpPr>
        <p:spPr>
          <a:xfrm flipH="1">
            <a:off x="4124296" y="2852936"/>
            <a:ext cx="36004" cy="727507"/>
          </a:xfrm>
          <a:prstGeom prst="straightConnector1">
            <a:avLst/>
          </a:prstGeom>
          <a:ln w="38100">
            <a:solidFill>
              <a:srgbClr val="65D7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16 Imagen"/>
          <p:cNvPicPr/>
          <p:nvPr/>
        </p:nvPicPr>
        <p:blipFill rotWithShape="1">
          <a:blip r:embed="rId10"/>
          <a:srcRect l="42777" t="53813" r="45409" b="26629"/>
          <a:stretch/>
        </p:blipFill>
        <p:spPr bwMode="auto">
          <a:xfrm>
            <a:off x="6438473" y="3429000"/>
            <a:ext cx="2598023" cy="244134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Elipse"/>
          <p:cNvSpPr/>
          <p:nvPr/>
        </p:nvSpPr>
        <p:spPr>
          <a:xfrm>
            <a:off x="6804248" y="3933056"/>
            <a:ext cx="1800200" cy="1440160"/>
          </a:xfrm>
          <a:prstGeom prst="ellipse">
            <a:avLst/>
          </a:prstGeom>
          <a:noFill/>
          <a:ln w="31750">
            <a:solidFill>
              <a:srgbClr val="FC39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9" name="18 Conector recto de flecha"/>
          <p:cNvCxnSpPr>
            <a:endCxn id="18" idx="1"/>
          </p:cNvCxnSpPr>
          <p:nvPr/>
        </p:nvCxnSpPr>
        <p:spPr>
          <a:xfrm>
            <a:off x="6048164" y="3551805"/>
            <a:ext cx="1019717" cy="592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20 Flecha derecha"/>
          <p:cNvSpPr/>
          <p:nvPr/>
        </p:nvSpPr>
        <p:spPr>
          <a:xfrm>
            <a:off x="2555776" y="2707618"/>
            <a:ext cx="360040" cy="504056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5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Rectángulo"/>
          <p:cNvSpPr/>
          <p:nvPr/>
        </p:nvSpPr>
        <p:spPr>
          <a:xfrm>
            <a:off x="3526123" y="105253"/>
            <a:ext cx="2572723" cy="587442"/>
          </a:xfrm>
          <a:prstGeom prst="rect">
            <a:avLst/>
          </a:prstGeom>
          <a:solidFill>
            <a:schemeClr val="bg1"/>
          </a:solidFill>
          <a:ln w="50800" cmpd="dbl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Variables Evaluadas</a:t>
            </a:r>
            <a:endParaRPr lang="es-EC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5680" y="548680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ESTABLECIMIENTO</a:t>
            </a:r>
            <a:endParaRPr lang="es-EC" sz="2400" b="1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79512" y="44624"/>
            <a:ext cx="6948772" cy="5760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Mire\Documents\Fotos tesis\DSC082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882"/>
          <a:stretch/>
        </p:blipFill>
        <p:spPr bwMode="auto">
          <a:xfrm>
            <a:off x="4427984" y="1082353"/>
            <a:ext cx="2426828" cy="2418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57629" t="34753" r="29582" b="39288"/>
          <a:stretch/>
        </p:blipFill>
        <p:spPr bwMode="auto">
          <a:xfrm>
            <a:off x="7092280" y="1412775"/>
            <a:ext cx="1907704" cy="3497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434064" y="970308"/>
            <a:ext cx="1224135" cy="432048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Cortes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4"/>
          <a:srcRect l="70523" t="30959" r="15937" b="46417"/>
          <a:stretch/>
        </p:blipFill>
        <p:spPr bwMode="auto">
          <a:xfrm>
            <a:off x="2699792" y="3803283"/>
            <a:ext cx="2088232" cy="2290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4"/>
          <a:srcRect l="72734" t="56329" r="14894" b="21225"/>
          <a:stretch/>
        </p:blipFill>
        <p:spPr bwMode="auto">
          <a:xfrm>
            <a:off x="4860032" y="3803282"/>
            <a:ext cx="2124236" cy="2218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4619586" y="5733256"/>
            <a:ext cx="1440160" cy="432048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Cultivaron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22532" name="Picture 4" descr="C:\Users\Mire\Documents\Fotos tesis\DSC082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13333"/>
          <a:stretch/>
        </p:blipFill>
        <p:spPr bwMode="auto">
          <a:xfrm>
            <a:off x="99862" y="3803284"/>
            <a:ext cx="2326341" cy="229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612775" y="5815141"/>
            <a:ext cx="1397905" cy="432048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Incubación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1907704" y="1082353"/>
            <a:ext cx="2225427" cy="2418655"/>
          </a:xfrm>
          <a:prstGeom prst="rect">
            <a:avLst/>
          </a:prstGeom>
          <a:blipFill>
            <a:blip r:embed="rId6"/>
            <a:stretch>
              <a:fillRect t="-18000" b="-18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AutoShape 2" descr="data:image/jpeg;base64,/9j/4AAQSkZJRgABAQAAAQABAAD/2wCEAAkGBhQSEBUUEhIUFBQUFRUVFBUVFBUUFBQUFRUVFRQVFRUXGyYeFxkkGRQUHy8gJCcpLCwsFR4xNTAqNSYrLCkBCQoKDgwOGg8PGiwcHBwpKSksKSkpLCwsLCwsLCksKSwsKSwsKSksKSksKSwsLCwpLCksLCkpLCwsKSwpKSwsKf/AABEIAQIAxAMBIgACEQEDEQH/xAAbAAABBQEBAAAAAAAAAAAAAAAEAAECAwUGB//EAEEQAAECAgUJBQYEBQQDAAAAAAEAAgMRBBIhMVEFIkFhcYGRobEGE1LB8BQyQoLR4RVicrIHIzOi8UNTY5Ikg9L/xAAZAQADAQEBAAAAAAAAAAAAAAAAAQIDBAX/xAAnEQEBAAIBAwQCAgMBAAAAAAAAAQIREgMhMRMyQVEEFCJCcYHwYf/aAAwDAQACEQMRAD8APThIJ14zpJOkraOybgNaJN3RHiUZzZTF6YQjgeC1aQZNJ0i7abEPSIkhNdWXQk+WfMH3JwKfuTgU5pOspvadqz9PH7PlT9y7ApdycE3tG1Lv0uGH2fKpdycEu4OCh35TRoxdZMouGH2N1b3BwS7g4KiE4t0nirHR0pjgN1PuCl3B9FV98l3qfHAbyT7g6uKbuDq4qHepu9KXHAbyW+zOU4VDrNJtB5FUwaTIyNx5K4RDCdWvYbxh+YLXDp4VNyodzZWFRWpHo4eJi/QcVmuZIyKwz6dwq5dopinTLNRkkk6NhAKSYKSYIIzJsObicB1Qi1MmQ5Nniei26M3mnO9llM90DFw5W+SDpvu70XSTnNGEz5fVCU8GyQOldXU8VjPIEpKYguPwngpCjO8J4Lj1WqtJWiiP8J4KQoL/AAFHG/QUpIj8PieEpxk2J4U+GX0NxCA+Wif+VKkHVJXQMnPBmQrqZQnOMwOa6OF4eEb7stJGfhj8BxS/C36uK5/Ty+l8oDKZGnJjsW8U34W7FvFP08vocoy4xzuCOosb4TcblJ+RnEzrN4qz8KMvebxWswymuyLZTQ4pgn/jP9px2Iyk0YPExfoOKrZRTVk5zTvSoUF0MkVmlmi20ati348pqxO9M97CDI3qMlr0uA14vE9BWSQuHqdO4VtjltFJOkslIyUgmAUpJkQWhRqQQ0AS4ICSopmU3Q6oABnO/Uuj8fKY5d0dTw2vanY8gl7U7HkFzoy68scarZgT04TQUDtRFc6UmSmNB0712+pjWWq6/wBpd4il7Q7xFYpyk/VwUfxF+I4LP9jBXCtsx3eI8Uu9OJ4rE/EH48k3t7/F0S/ZwHCtvvDieKaucSsQU1/iKb2t/iKX7OI4VuVk01h+1P8AEUjSHeI8Uv2sfo/TrcmksLv3eI8Uu9dieKX7U+h6dbqU1hviHE8VCucTxR+1Poem3qyRcuQjPPem0346gj3GxXetqS68p4t8xBiOKauMQuDyjMxDabwL9QW1QmShjf1Rl1uM3oTF0NcYjihXXrLo4nGb8x/taPJahXL1urz00wmtoplJMudoQCcBJOqIln5YbYzaRxktFA5XGYDg4earDzEZ+1mQBNjx+XyKAo4zjuRkGIQZaDYef1QUH3ty68J3qK3imWacqPtkQNwPVUnKUQ/FyH0WPpK5NhKqscZSieLkPol+IxPGeSXpf+jk1w62WlT7o4LDFPieIphT4niKPSn2OTdLDgozWOzKL5g1itaGZgHUozw4ql2mnCZSAWaicmkpFMgM139Q7Sj33IFv9Q/qd1Rzl1Z/1Zz5YlJtifMtujjMFuhYj7YnzFakMWDYn1fbCx8r6BbF2Nd+4jyWmVmZHGc46upJWoVy5eV4IpJJKVnCdME4VEdA5Z/pE4EHnLzRyEyq2cF+zoQnj5Tn7axGjPG09UNDZn8UQXSqnWOclW4fzN56lduPlkoe29X0Oih1pxlJDxYmdfjPVKxXUWhteWuJcHMcSADIGYF403JUJVGudV7t7dFaRlZtsKGqZ1XXLnJaxbFnbVqbbdVkln1R3lb83KaWjXOgBrc1hiG6y07UPEhWB1UtmZFpvF58kZRsniGyrAIbMzziSLb0NSYhEmvcHPmbthSCgBbkD3RsWMGLagjNbsCx6q8VgThME4WK0pJVCpNdJOYk0yZMD3jtP7ke76IGijqjoi6up5n+GcYbPfG8rYhtsFslkQBnDYtQuFUzFwPRHV+BiJyKPeP6B/atIoHJDc136yOAAR8ly5eV4eEZJJ0lG1ohOohOrB1RTWzhv/SeivUYrZtI1Hogr4c1VmBu6fZRijP+ZThiYGNnUhNSGyfvHQLux9zCeFQotrjik6DVNh2FFCiuNocAMCFN2T3GU3CzUs7nFcQbnuNhKgQjvw383JMcmfmPBL1IOIJjiLiVFsMTnpOlaDcmDxFL8OE/ePJL1IfEI0LahtsGwIRmTwNJKMuCzzvI52JIqFZKayWtTFQmoxH2HYmQOh3D1oRdIdmu2HohaJc1W0p2Y7YV1Z+6M54ZtGGduC0YvunZLjYgqGM/gtWLdvb+4Jda95Dx8Cskj+XPFzjzRiFyWJQWbJ8yi1y5eV4e2Ip0k6RqApBRaphUZSTyTgJ5JBzEOzcejvulTRn8On2VlJEnP1F/UFNThnbh1K7cfMc89oijXbyiJIajXb/IIuS5s/dWs8IyTSTkqHeKTWVFHuyptJkkXI0DhiZ4sUe8KReUBGqnkqO+KRjKTEOCppJzTsPRLvrFTSomadh6KoRUUWN2J6af5ZTQLm7FCmuzN46rqy97OeFVBGfv8itClOzfWgE+SAoQzt56IqlnN49CPNZ9X3wT2tahCUNo/KOivVMEyaBqHRWArmvlpPCaSaadM1DVYFU1TrJmsCdQDlKeopaDAp7f5r9ZPMTVdK0a2+uqvyoP5p11eklRF91mwjkF2Yf1c8+V1FuO7oii6QQlE07B5q+IbAsup7q0x8K3OVzGqgqbYhF/VZxVEaFW5WVtnFVu3KkoEpJS9Wpwz1IpaPauLDVQYtSBk17gXSkAh3Uc+pI4UcgxZIIaknMKPiDNWfSxmm31MKphdwuQhgsGwKmm+63aES5t2wdChaZ8O1dFn8me+x6GLePkrqSbh695qqoo6eavdCm9gxc0cSf/AJWeeNuWzt/i1WuUw8J/ZRoPJTFFGPILL0smnKI94MQkrBBGPJJHpZDlCFEAHxGWiZtVjKKLb7rpmY+6vaJqdVdPCfSNhhRBgDvM1ayit8I5+ZVobsknAtT1Pobczl9gEUSEs0cnISI0d22Q0kHn9FqdpIecw6iOBB80A8ZjR+Y+uapnPk2T2gzmJ5vn90c2GLqvJDUISduPUI0xAFN8qVXaB5KQMxYRs+6YUlps6tKkYQS7mTgcAoFxUu6OKcw9fJLuECnGM1XDih05OFikHDS5v/YfVLua/wBpMpVpDmqXFRMZnjZ/2CdtJh/7jOKfcg0ZuiXr1JBUqDZvHULbZRQ/3XNd846Kqm5LcAJgXi4b05LtIeLDvQdJhZzd61HUdxmZWTlrnf06IOlsk9v6T5K/kFRqPZbq81OHD/nMGsHgHHzRNFhiVs9F2xNR4c6QJAmQcf7WjzU2dxWq1nrQpVExssI9aVMO1bUlo8E6kAkkF7ZKaHY6zj/nkpB8pdVoS5o9cVWIT3PLWVbACSXNaZ7ygMq9oGwHsa5rjWa97iKsmMZKs4gm33hcs3tN2ng0Z2caz5SqttIlfPBOQNDtFQnNYys5ptIAa9rjdgNizaRRQxgJlnGy2dtlll1ixqJ20ZSTVYxzZTMyBIysINuvki4lOrhthGcNOoqrNI+aLgxWtcC4TFuid4sVsTK8/cY0ayATwQdKGadoVLDYoqhEWmvN7yNkh0Qb6W43Ocd5UHvnsVFFi95Mj3AZN/MRe46sAo5bPQtona57tgJPO5KQncZbbU8lEqdmr7oYKJYMFcmSNTUB1KLoUvroVxYq6Vmw6zfebOYtk9otIPknJsjBF0bKUUEARHyndMyQkF4e0ObcRMfRXQm2hXhvZUZEpz69r3SssmZCy/mpRXkvt0N80NEFqugGZ3AcFd8pH0d4kQcfXRW5PjgxXagc7T71WXJUMb63qvI7pxYvyy+YuP0U7H02ohEwZkm3papV/WNirYDO77SuKk4HroulbPZJTbtokCkpNM/hnzSSIwbIX8d6saq48QNBc4gNaJlxslK8nCxYb+2tFnZFOFjHmzZJaaIN2+yYIsKG5tkQRGsa4mQlFIY4HVOrzXA9oaJSGvAissaCK7RMOmZzdLTbzXSdse0IpDGQ4BdVDpvm0iZbIw7xOzOKZ+WYboTe87zvAxtdwb8QArGeE5rSTROf7NxhOqAA+ZLXNvPiDxstB1LriJVdo6FYuSaBDi0gRIbiHQwXOBFUltRwnZYbZLZjOt3lLKo/s0KSM0oOL7u1Gxvc3IGOMyY+EzliLjyPJRlNriDoc5jEEDaQhchRQGOhuGc0mzTOdvRHQ5OAl/kKqk5ODjWaarxp0GWP1WeN+KqiAUxaqGxXt/qNP6m2g8EVBDXXOG8EJ8aNoSTVUTHohYJucyX6gUL3zTIB1pvssvsS40bPJDZQihrHYkEDeJIqLEDTIAmxUQMnVnVohnK0N0b8U5jryW0clURzYLZgicyNhM0Qy9a9KygO7AkK0pDUFiw3zdZcLN+lEn8ti+BDr1dRBnHcqRer6G207VokdDuCWS2yaTK+X7fuqu8zTqB6IvJzMwjXZuAF6i+B8wUW3EG7n6s4qbD6wSbCuxGmcpm67SkIMjf6CTRNjbPukp9yEyaXM9uKSW0NwurlrL5zmQ48mlcNQ4rQ2VSbpzraQLrN/VdT/ESkZkFnic55+UBo/eVxjYsg7Z5g+S2x7TZVuMiTNYHQA4G6eIwQ9Kj5rxplK7jbvKzIce8k/C7oVWDNacu+k6afY2bqe1o0sjTGMoTz1kuiiNzuPl9Vi/w3ZPKrNUKMf7Zea6E0VxfY0nZuHkVGUL5gk/0/l8lTAFiKhsIbIiRuIVMBpAtEttinSgEeiOhkuh2tNpZ5twUoFPa6ycjgbD9CtFyBpNGDr2jbpU8ZT2UWG7QZclBr4jceAKHbRnt9yIRqNoV8Bz/ifCO1pB4gJ6pHi0l7pVrdyrDDoEtyIiRJCzuyf1O+iAiRoxuDBsBPVGqBIgE3nzVzoohttMtt+4IKHBim9z/lbJWDJhJmIbycSCSlo9oPjl90w3STefoiqOAJJ4WTIn+27gjaNkSLO0AbSE5NFaHbeiqFcTrK06J2faLXku1CcvupNyO4GwWYyPSSeiZrGGqRI4Df/ladB9ydmnbaVo0+G5zJNYZggiyVk7eXRCQ4Ba0AiRkJ7xaoymhO+S5ozgcBjjqxU2snr1HzmmDVMTlb60qWisQneKrqDQZJlb7W1tjnAHXYkl2DzDt7S50sNnKpDF5kJuc4nlVXMPpDbv8AC2/4iQSKWDKx0NhBvnKbT05rliurGdkDTS261KFSmm8y2g+SzpJwE9E7H+Fr62UnHCjxf3MHmvSMn5Ne0uDg2U7DWbbevN/4SM/86Lqo7xxfDXqT4oEp+vUkWCxQ/IoLq1YCZnKsD5Ir2JtUNNQgCQnM+SiYtspFWNExNLjAHdkiEfCNlZVfgcHXwP1R9RMRbcnqAH+CwPCTuH1Um5Lgj4P2/RFNGIlwTlqNQBnUCEQR3dhsvA6BPR6HDYJNh8XOKIDDgOan3eoo1AqEvA3n9U9b8reAVognA8FIUc+FGiU94dXAJd6cVf7M7BOKK7UmA/eOxPNNM60V7IcQn9k1oAQhVxGc7EeaKNLlGkQRVs0Hr/gKM5uKlCOhWerk4cBtNu64nYpNlL1v80qm6VmF0uV6wUZ8KdsxvAKZTa8egkmHnX8RaHWgsige48s+Vws5t5rz0he3ZRycyLDcx7ZtcLRrneDiuXPYKjjxnVWl5LbGpebyTgL0sdhaMPhcfmKtb2KoosqTJum5yeyY/wDB+BOlxz/w3/8AsZ9F6wKK3Houb7MZLhQHRBCa1uYa0jMm0SmuhguE860Kp3FWeztx5pzDYNPNEQzC8DuKsLGaGGW9VxTsHKH6mpZmCeI8TsAVZiahwRobTc9mHJN34GjoqS8YhVOpbBe9o+YI0BntWpN7VqWe7K8EXxWf9gqXdoqOP9Vu63ojQavtRwTe0HUsZ3aqjj4ydjXHyVTu18HQIh+Q+aOwbL6aQZT5KMWmVb3G2fJc/F7Xwj/pRDwHmraB2nbGith90WznIuIMiATduUze7s61PxMYulimNO/K7UigAnVkrlMTxCsgi8YiW/R5pnFRY6RBwSs3BDQoY8ymJ3E2WW7lOLIPPHcUjcJLl01U1ZaOX0SU3T9BJIA4rNGAxBKEc3V9Qje+BNhw52hCxmCcyZXCd25WSt8gLVBo2ynLTdcFefQ1eiq4LLZXynOyWyQuKNhdkaEQ6JZZUMt5uNt600Lk8SrSM8wokvW2HhNEtpzhpHAJRKeSJF3Rc7SslxHkkOlnEi3GcrN4O5PByI8GbogK86/m9fvx6N/7/TedHD5ybwK47LTT38TOdKYsDiBa0aF1sISaBgAOSxMpZEfEiucCJGUpnBoB6L0t2yOfxXOGANMztJKb2ZuAW6OzD9L281MdlzpicB91OqHP903AJ6owXRt7Lt0xDwCsb2Zh6XOO8I1Q5hMSupGQIAvnvcpNyXRhobP9X3Rxocg8qdDjVIjHeFzTuBE+U11kSBRmGRDARoN6iyn0UXVNzfsjjQ2CsSkUeOTmk3m82G+XOS14MYOaC24iYUwsPyPxvX1/K46+vlfT6nD42xaPQIwM3OBuItWuVNRKPx/xcehvjbd/Yz6lz8njCYadx3eiozHIXafUualexwwtVFbrOfr1aqzmqJ4XNdK8hJUiljTLVsSUGrNgtlP1JBuZcDPEzFh9WIsMtE7yMbJ6VXEJtunhyE+fBUFDwZaRdcRYn70G2d94FsgdA3gqTXWnEe8bhxUqkvdkcRzSMXRvj/SVIKigwg2vLwmem1EBdGHhnThSmohSCskprkO0vaaPBjmHDaJVWkGqSbQuvDDgU3s8/hVYZSXvNhwEftBSyMxziZ/DC+3qa2sn0mkPogL6/e94QbJEt0WSut5LpxRzgpCjHVxVZdSWak0HHvo9LcbC+Vmnj5I/JlCjBxrzkWkWunabl0QopxCf2bWsthyLuzsVwkSBvV0Ls48EGs2wg6dC6cwW6XDkmkwfGOKNjVYlMyD3kQurSnKyWqSpg9lGN+N3JdAY0IfEoGmQhr3FLcGqqolHENgaDMDHbNXTUTlJmhp4KByuNDEcoelieocEOcsnQ0cVW7K78Alzg4joMIztFhBBQDGSJ1WcLFB2VH48lCHGcSSW7LZFxNhOCxzsqpFr4P5Z7wEknRSyzniks1aNSLm7fMpnsFcWC8neBYkkroV0cZx2nqVOI39zepTpJlRdBFp1tCPYwYDgkktcfCU5JwkkqI6i5JJAURnnEoGLGd4jxKdJIwzopxPEqsuOKSSimSSZJIEUySSASYp0kBREKBfFM7zxKSSlUVMimteb8Vuw7vlb5pklChEI5rdiSSSueC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4" descr="data:image/jpeg;base64,/9j/4AAQSkZJRgABAQAAAQABAAD/2wCEAAkGBhQSEBUUEhIUFBQUFRUVFBUVFBUUFBQUFRUVFRQVFRUXGyYeFxkkGRQUHy8gJCcpLCwsFR4xNTAqNSYrLCkBCQoKDgwOGg8PGiwcHBwpKSksKSkpLCwsLCwsLCksKSwsKSwsKSksKSksKSwsLCwpLCksLCkpLCwsKSwpKSwsKf/AABEIAQIAxAMBIgACEQEDEQH/xAAbAAABBQEBAAAAAAAAAAAAAAAEAAECAwUGB//EAEEQAAECAgUJBQYEBQQDAAAAAAEAAgMRBBIhMVEFIkFhcYGRobEGE1LB8BQyQoLR4RVicrIHIzOi8UNTY5Ikg9L/xAAZAQADAQEBAAAAAAAAAAAAAAAAAQIDBAX/xAAnEQEBAAIBAwQCAgMBAAAAAAAAAQIREgMhMRMyQVEEFCJCcYHwYf/aAAwDAQACEQMRAD8APThIJ14zpJOkraOybgNaJN3RHiUZzZTF6YQjgeC1aQZNJ0i7abEPSIkhNdWXQk+WfMH3JwKfuTgU5pOspvadqz9PH7PlT9y7ApdycE3tG1Lv0uGH2fKpdycEu4OCh35TRoxdZMouGH2N1b3BwS7g4KiE4t0nirHR0pjgN1PuCl3B9FV98l3qfHAbyT7g6uKbuDq4qHepu9KXHAbyW+zOU4VDrNJtB5FUwaTIyNx5K4RDCdWvYbxh+YLXDp4VNyodzZWFRWpHo4eJi/QcVmuZIyKwz6dwq5dopinTLNRkkk6NhAKSYKSYIIzJsObicB1Qi1MmQ5Nniei26M3mnO9llM90DFw5W+SDpvu70XSTnNGEz5fVCU8GyQOldXU8VjPIEpKYguPwngpCjO8J4Lj1WqtJWiiP8J4KQoL/AAFHG/QUpIj8PieEpxk2J4U+GX0NxCA+Wif+VKkHVJXQMnPBmQrqZQnOMwOa6OF4eEb7stJGfhj8BxS/C36uK5/Ty+l8oDKZGnJjsW8U34W7FvFP08vocoy4xzuCOosb4TcblJ+RnEzrN4qz8KMvebxWswymuyLZTQ4pgn/jP9px2Iyk0YPExfoOKrZRTVk5zTvSoUF0MkVmlmi20ati348pqxO9M97CDI3qMlr0uA14vE9BWSQuHqdO4VtjltFJOkslIyUgmAUpJkQWhRqQQ0AS4ICSopmU3Q6oABnO/Uuj8fKY5d0dTw2vanY8gl7U7HkFzoy68scarZgT04TQUDtRFc6UmSmNB0712+pjWWq6/wBpd4il7Q7xFYpyk/VwUfxF+I4LP9jBXCtsx3eI8Uu9OJ4rE/EH48k3t7/F0S/ZwHCtvvDieKaucSsQU1/iKb2t/iKX7OI4VuVk01h+1P8AEUjSHeI8Uv2sfo/TrcmksLv3eI8Uu9dieKX7U+h6dbqU1hviHE8VCucTxR+1Poem3qyRcuQjPPem0346gj3GxXetqS68p4t8xBiOKauMQuDyjMxDabwL9QW1QmShjf1Rl1uM3oTF0NcYjihXXrLo4nGb8x/taPJahXL1urz00wmtoplJMudoQCcBJOqIln5YbYzaRxktFA5XGYDg4earDzEZ+1mQBNjx+XyKAo4zjuRkGIQZaDYef1QUH3ty68J3qK3imWacqPtkQNwPVUnKUQ/FyH0WPpK5NhKqscZSieLkPol+IxPGeSXpf+jk1w62WlT7o4LDFPieIphT4niKPSn2OTdLDgozWOzKL5g1itaGZgHUozw4ql2mnCZSAWaicmkpFMgM139Q7Sj33IFv9Q/qd1Rzl1Z/1Zz5YlJtifMtujjMFuhYj7YnzFakMWDYn1fbCx8r6BbF2Nd+4jyWmVmZHGc46upJWoVy5eV4IpJJKVnCdME4VEdA5Z/pE4EHnLzRyEyq2cF+zoQnj5Tn7axGjPG09UNDZn8UQXSqnWOclW4fzN56lduPlkoe29X0Oih1pxlJDxYmdfjPVKxXUWhteWuJcHMcSADIGYF403JUJVGudV7t7dFaRlZtsKGqZ1XXLnJaxbFnbVqbbdVkln1R3lb83KaWjXOgBrc1hiG6y07UPEhWB1UtmZFpvF58kZRsniGyrAIbMzziSLb0NSYhEmvcHPmbthSCgBbkD3RsWMGLagjNbsCx6q8VgThME4WK0pJVCpNdJOYk0yZMD3jtP7ke76IGijqjoi6up5n+GcYbPfG8rYhtsFslkQBnDYtQuFUzFwPRHV+BiJyKPeP6B/atIoHJDc136yOAAR8ly5eV4eEZJJ0lG1ohOohOrB1RTWzhv/SeivUYrZtI1Hogr4c1VmBu6fZRijP+ZThiYGNnUhNSGyfvHQLux9zCeFQotrjik6DVNh2FFCiuNocAMCFN2T3GU3CzUs7nFcQbnuNhKgQjvw383JMcmfmPBL1IOIJjiLiVFsMTnpOlaDcmDxFL8OE/ePJL1IfEI0LahtsGwIRmTwNJKMuCzzvI52JIqFZKayWtTFQmoxH2HYmQOh3D1oRdIdmu2HohaJc1W0p2Y7YV1Z+6M54ZtGGduC0YvunZLjYgqGM/gtWLdvb+4Jda95Dx8Cskj+XPFzjzRiFyWJQWbJ8yi1y5eV4e2Ip0k6RqApBRaphUZSTyTgJ5JBzEOzcejvulTRn8On2VlJEnP1F/UFNThnbh1K7cfMc89oijXbyiJIajXb/IIuS5s/dWs8IyTSTkqHeKTWVFHuyptJkkXI0DhiZ4sUe8KReUBGqnkqO+KRjKTEOCppJzTsPRLvrFTSomadh6KoRUUWN2J6af5ZTQLm7FCmuzN46rqy97OeFVBGfv8itClOzfWgE+SAoQzt56IqlnN49CPNZ9X3wT2tahCUNo/KOivVMEyaBqHRWArmvlpPCaSaadM1DVYFU1TrJmsCdQDlKeopaDAp7f5r9ZPMTVdK0a2+uqvyoP5p11eklRF91mwjkF2Yf1c8+V1FuO7oii6QQlE07B5q+IbAsup7q0x8K3OVzGqgqbYhF/VZxVEaFW5WVtnFVu3KkoEpJS9Wpwz1IpaPauLDVQYtSBk17gXSkAh3Uc+pI4UcgxZIIaknMKPiDNWfSxmm31MKphdwuQhgsGwKmm+63aES5t2wdChaZ8O1dFn8me+x6GLePkrqSbh695qqoo6eavdCm9gxc0cSf/AJWeeNuWzt/i1WuUw8J/ZRoPJTFFGPILL0smnKI94MQkrBBGPJJHpZDlCFEAHxGWiZtVjKKLb7rpmY+6vaJqdVdPCfSNhhRBgDvM1ayit8I5+ZVobsknAtT1Pobczl9gEUSEs0cnISI0d22Q0kHn9FqdpIecw6iOBB80A8ZjR+Y+uapnPk2T2gzmJ5vn90c2GLqvJDUISduPUI0xAFN8qVXaB5KQMxYRs+6YUlps6tKkYQS7mTgcAoFxUu6OKcw9fJLuECnGM1XDih05OFikHDS5v/YfVLua/wBpMpVpDmqXFRMZnjZ/2CdtJh/7jOKfcg0ZuiXr1JBUqDZvHULbZRQ/3XNd846Kqm5LcAJgXi4b05LtIeLDvQdJhZzd61HUdxmZWTlrnf06IOlsk9v6T5K/kFRqPZbq81OHD/nMGsHgHHzRNFhiVs9F2xNR4c6QJAmQcf7WjzU2dxWq1nrQpVExssI9aVMO1bUlo8E6kAkkF7ZKaHY6zj/nkpB8pdVoS5o9cVWIT3PLWVbACSXNaZ7ygMq9oGwHsa5rjWa97iKsmMZKs4gm33hcs3tN2ng0Z2caz5SqttIlfPBOQNDtFQnNYys5ptIAa9rjdgNizaRRQxgJlnGy2dtlll1ixqJ20ZSTVYxzZTMyBIysINuvki4lOrhthGcNOoqrNI+aLgxWtcC4TFuid4sVsTK8/cY0ayATwQdKGadoVLDYoqhEWmvN7yNkh0Qb6W43Ocd5UHvnsVFFi95Mj3AZN/MRe46sAo5bPQtona57tgJPO5KQncZbbU8lEqdmr7oYKJYMFcmSNTUB1KLoUvroVxYq6Vmw6zfebOYtk9otIPknJsjBF0bKUUEARHyndMyQkF4e0ObcRMfRXQm2hXhvZUZEpz69r3SssmZCy/mpRXkvt0N80NEFqugGZ3AcFd8pH0d4kQcfXRW5PjgxXagc7T71WXJUMb63qvI7pxYvyy+YuP0U7H02ohEwZkm3papV/WNirYDO77SuKk4HroulbPZJTbtokCkpNM/hnzSSIwbIX8d6saq48QNBc4gNaJlxslK8nCxYb+2tFnZFOFjHmzZJaaIN2+yYIsKG5tkQRGsa4mQlFIY4HVOrzXA9oaJSGvAissaCK7RMOmZzdLTbzXSdse0IpDGQ4BdVDpvm0iZbIw7xOzOKZ+WYboTe87zvAxtdwb8QArGeE5rSTROf7NxhOqAA+ZLXNvPiDxstB1LriJVdo6FYuSaBDi0gRIbiHQwXOBFUltRwnZYbZLZjOt3lLKo/s0KSM0oOL7u1Gxvc3IGOMyY+EzliLjyPJRlNriDoc5jEEDaQhchRQGOhuGc0mzTOdvRHQ5OAl/kKqk5ODjWaarxp0GWP1WeN+KqiAUxaqGxXt/qNP6m2g8EVBDXXOG8EJ8aNoSTVUTHohYJucyX6gUL3zTIB1pvssvsS40bPJDZQihrHYkEDeJIqLEDTIAmxUQMnVnVohnK0N0b8U5jryW0clURzYLZgicyNhM0Qy9a9KygO7AkK0pDUFiw3zdZcLN+lEn8ti+BDr1dRBnHcqRer6G207VokdDuCWS2yaTK+X7fuqu8zTqB6IvJzMwjXZuAF6i+B8wUW3EG7n6s4qbD6wSbCuxGmcpm67SkIMjf6CTRNjbPukp9yEyaXM9uKSW0NwurlrL5zmQ48mlcNQ4rQ2VSbpzraQLrN/VdT/ESkZkFnic55+UBo/eVxjYsg7Z5g+S2x7TZVuMiTNYHQA4G6eIwQ9Kj5rxplK7jbvKzIce8k/C7oVWDNacu+k6afY2bqe1o0sjTGMoTz1kuiiNzuPl9Vi/w3ZPKrNUKMf7Zea6E0VxfY0nZuHkVGUL5gk/0/l8lTAFiKhsIbIiRuIVMBpAtEttinSgEeiOhkuh2tNpZ5twUoFPa6ycjgbD9CtFyBpNGDr2jbpU8ZT2UWG7QZclBr4jceAKHbRnt9yIRqNoV8Bz/ifCO1pB4gJ6pHi0l7pVrdyrDDoEtyIiRJCzuyf1O+iAiRoxuDBsBPVGqBIgE3nzVzoohttMtt+4IKHBim9z/lbJWDJhJmIbycSCSlo9oPjl90w3STefoiqOAJJ4WTIn+27gjaNkSLO0AbSE5NFaHbeiqFcTrK06J2faLXku1CcvupNyO4GwWYyPSSeiZrGGqRI4Df/ladB9ydmnbaVo0+G5zJNYZggiyVk7eXRCQ4Ba0AiRkJ7xaoymhO+S5ozgcBjjqxU2snr1HzmmDVMTlb60qWisQneKrqDQZJlb7W1tjnAHXYkl2DzDt7S50sNnKpDF5kJuc4nlVXMPpDbv8AC2/4iQSKWDKx0NhBvnKbT05rliurGdkDTS261KFSmm8y2g+SzpJwE9E7H+Fr62UnHCjxf3MHmvSMn5Ne0uDg2U7DWbbevN/4SM/86Lqo7xxfDXqT4oEp+vUkWCxQ/IoLq1YCZnKsD5Ir2JtUNNQgCQnM+SiYtspFWNExNLjAHdkiEfCNlZVfgcHXwP1R9RMRbcnqAH+CwPCTuH1Um5Lgj4P2/RFNGIlwTlqNQBnUCEQR3dhsvA6BPR6HDYJNh8XOKIDDgOan3eoo1AqEvA3n9U9b8reAVognA8FIUc+FGiU94dXAJd6cVf7M7BOKK7UmA/eOxPNNM60V7IcQn9k1oAQhVxGc7EeaKNLlGkQRVs0Hr/gKM5uKlCOhWerk4cBtNu64nYpNlL1v80qm6VmF0uV6wUZ8KdsxvAKZTa8egkmHnX8RaHWgsige48s+Vws5t5rz0he3ZRycyLDcx7ZtcLRrneDiuXPYKjjxnVWl5LbGpebyTgL0sdhaMPhcfmKtb2KoosqTJum5yeyY/wDB+BOlxz/w3/8AsZ9F6wKK3Houb7MZLhQHRBCa1uYa0jMm0SmuhguE860Kp3FWeztx5pzDYNPNEQzC8DuKsLGaGGW9VxTsHKH6mpZmCeI8TsAVZiahwRobTc9mHJN34GjoqS8YhVOpbBe9o+YI0BntWpN7VqWe7K8EXxWf9gqXdoqOP9Vu63ojQavtRwTe0HUsZ3aqjj4ydjXHyVTu18HQIh+Q+aOwbL6aQZT5KMWmVb3G2fJc/F7Xwj/pRDwHmraB2nbGith90WznIuIMiATduUze7s61PxMYulimNO/K7UigAnVkrlMTxCsgi8YiW/R5pnFRY6RBwSs3BDQoY8ymJ3E2WW7lOLIPPHcUjcJLl01U1ZaOX0SU3T9BJIA4rNGAxBKEc3V9Qje+BNhw52hCxmCcyZXCd25WSt8gLVBo2ynLTdcFefQ1eiq4LLZXynOyWyQuKNhdkaEQ6JZZUMt5uNt600Lk8SrSM8wokvW2HhNEtpzhpHAJRKeSJF3Rc7SslxHkkOlnEi3GcrN4O5PByI8GbogK86/m9fvx6N/7/TedHD5ybwK47LTT38TOdKYsDiBa0aF1sISaBgAOSxMpZEfEiucCJGUpnBoB6L0t2yOfxXOGANMztJKb2ZuAW6OzD9L281MdlzpicB91OqHP903AJ6owXRt7Lt0xDwCsb2Zh6XOO8I1Q5hMSupGQIAvnvcpNyXRhobP9X3Rxocg8qdDjVIjHeFzTuBE+U11kSBRmGRDARoN6iyn0UXVNzfsjjQ2CsSkUeOTmk3m82G+XOS14MYOaC24iYUwsPyPxvX1/K46+vlfT6nD42xaPQIwM3OBuItWuVNRKPx/xcehvjbd/Yz6lz8njCYadx3eiozHIXafUualexwwtVFbrOfr1aqzmqJ4XNdK8hJUiljTLVsSUGrNgtlP1JBuZcDPEzFh9WIsMtE7yMbJ6VXEJtunhyE+fBUFDwZaRdcRYn70G2d94FsgdA3gqTXWnEe8bhxUqkvdkcRzSMXRvj/SVIKigwg2vLwmem1EBdGHhnThSmohSCskprkO0vaaPBjmHDaJVWkGqSbQuvDDgU3s8/hVYZSXvNhwEftBSyMxziZ/DC+3qa2sn0mkPogL6/e94QbJEt0WSut5LpxRzgpCjHVxVZdSWak0HHvo9LcbC+Vmnj5I/JlCjBxrzkWkWunabl0QopxCf2bWsthyLuzsVwkSBvV0Ls48EGs2wg6dC6cwW6XDkmkwfGOKNjVYlMyD3kQurSnKyWqSpg9lGN+N3JdAY0IfEoGmQhr3FLcGqqolHENgaDMDHbNXTUTlJmhp4KByuNDEcoelieocEOcsnQ0cVW7K78Alzg4joMIztFhBBQDGSJ1WcLFB2VH48lCHGcSSW7LZFxNhOCxzsqpFr4P5Z7wEknRSyzniks1aNSLm7fMpnsFcWC8neBYkkroV0cZx2nqVOI39zepTpJlRdBFp1tCPYwYDgkktcfCU5JwkkqI6i5JJAURnnEoGLGd4jxKdJIwzopxPEqsuOKSSimSSZJIEUySSASYp0kBREKBfFM7zxKSSlUVMimteb8Vuw7vlb5pklChEI5rdiSSSueC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7" name="46 Rectángulo"/>
          <p:cNvSpPr/>
          <p:nvPr/>
        </p:nvSpPr>
        <p:spPr>
          <a:xfrm>
            <a:off x="1928342" y="1082353"/>
            <a:ext cx="1440160" cy="432048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err="1" smtClean="0">
                <a:solidFill>
                  <a:schemeClr val="tx1"/>
                </a:solidFill>
              </a:rPr>
              <a:t>Autoclavado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9462" name="Picture 6" descr="http://t3.gstatic.com/images?q=tbn:ANd9GcRXovL1NY3NHm_Y9zDr0JeeWaqLrbFBSt0WWX_0UTIyBAG8uj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" y="1103251"/>
            <a:ext cx="1591818" cy="2397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99862" y="1082353"/>
            <a:ext cx="1591818" cy="432048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Medio de cultivo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409983" y="2996951"/>
            <a:ext cx="1512167" cy="504056"/>
          </a:xfrm>
          <a:prstGeom prst="rect">
            <a:avLst/>
          </a:prstGeom>
          <a:solidFill>
            <a:schemeClr val="bg1"/>
          </a:solidFill>
          <a:ln w="508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Desinfección</a:t>
            </a:r>
          </a:p>
        </p:txBody>
      </p:sp>
      <p:sp>
        <p:nvSpPr>
          <p:cNvPr id="14" name="13 Flecha derecha"/>
          <p:cNvSpPr/>
          <p:nvPr/>
        </p:nvSpPr>
        <p:spPr>
          <a:xfrm>
            <a:off x="1691680" y="2060848"/>
            <a:ext cx="216024" cy="2308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47 Flecha derecha"/>
          <p:cNvSpPr/>
          <p:nvPr/>
        </p:nvSpPr>
        <p:spPr>
          <a:xfrm>
            <a:off x="4133131" y="2097832"/>
            <a:ext cx="276852" cy="2308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48 Flecha derecha"/>
          <p:cNvSpPr/>
          <p:nvPr/>
        </p:nvSpPr>
        <p:spPr>
          <a:xfrm>
            <a:off x="6876256" y="2097832"/>
            <a:ext cx="216024" cy="2308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0" name="49 Grupo"/>
          <p:cNvGrpSpPr/>
          <p:nvPr/>
        </p:nvGrpSpPr>
        <p:grpSpPr>
          <a:xfrm>
            <a:off x="7162343" y="5085475"/>
            <a:ext cx="1304532" cy="863805"/>
            <a:chOff x="7605545" y="2927642"/>
            <a:chExt cx="623476" cy="1033127"/>
          </a:xfrm>
        </p:grpSpPr>
        <p:sp>
          <p:nvSpPr>
            <p:cNvPr id="51" name="50 Flecha doblada hacia arriba"/>
            <p:cNvSpPr/>
            <p:nvPr/>
          </p:nvSpPr>
          <p:spPr>
            <a:xfrm rot="5400000" flipV="1">
              <a:off x="7400719" y="3132468"/>
              <a:ext cx="1033127" cy="623476"/>
            </a:xfrm>
            <a:prstGeom prst="bentUp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52" name="Flecha doblada hacia arriba 4"/>
            <p:cNvSpPr/>
            <p:nvPr/>
          </p:nvSpPr>
          <p:spPr>
            <a:xfrm>
              <a:off x="7730240" y="2927643"/>
              <a:ext cx="374086" cy="846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5500" kern="1200"/>
            </a:p>
          </p:txBody>
        </p:sp>
      </p:grpSp>
      <p:sp>
        <p:nvSpPr>
          <p:cNvPr id="53" name="52 Flecha derecha"/>
          <p:cNvSpPr/>
          <p:nvPr/>
        </p:nvSpPr>
        <p:spPr>
          <a:xfrm rot="10800000">
            <a:off x="2411761" y="4717452"/>
            <a:ext cx="255436" cy="36801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13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0248" y="231031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ESTABLECIMIENTO</a:t>
            </a:r>
            <a:endParaRPr lang="es-EC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755576" y="920914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/>
              <a:t>Niveles y tratamientos del diseño completamente al azar </a:t>
            </a:r>
            <a:r>
              <a:rPr lang="es-EC" sz="2000" b="1" dirty="0" smtClean="0"/>
              <a:t>con arreglo factorial con dos factores</a:t>
            </a:r>
            <a:endParaRPr lang="es-EC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76400" y="580618"/>
            <a:ext cx="335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Diseño estadístico</a:t>
            </a:r>
            <a:endParaRPr lang="es-EC" sz="2000" b="1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32263"/>
              </p:ext>
            </p:extLst>
          </p:nvPr>
        </p:nvGraphicFramePr>
        <p:xfrm>
          <a:off x="276399" y="1720668"/>
          <a:ext cx="8616080" cy="4228612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095477"/>
                <a:gridCol w="1039884"/>
                <a:gridCol w="1854986"/>
                <a:gridCol w="2308398"/>
                <a:gridCol w="2317335"/>
              </a:tblGrid>
              <a:tr h="81190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TRATAMIENTOS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FACTOR 2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07212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C</a:t>
                      </a:r>
                      <a:r>
                        <a:rPr lang="es-EC" sz="2000" baseline="-25000" dirty="0" err="1">
                          <a:effectLst/>
                        </a:rPr>
                        <a:t>1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C</a:t>
                      </a:r>
                      <a:r>
                        <a:rPr lang="es-EC" sz="2000" baseline="-25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C</a:t>
                      </a:r>
                      <a:r>
                        <a:rPr lang="es-EC" sz="2000" baseline="-25000" dirty="0" err="1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</a:tr>
              <a:tr h="74521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</a:rPr>
                        <a:t>FACTOR 1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vert="vert27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M</a:t>
                      </a:r>
                      <a:r>
                        <a:rPr lang="es-EC" sz="2000" baseline="-25000" dirty="0" err="1">
                          <a:effectLst/>
                        </a:rPr>
                        <a:t>1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M</a:t>
                      </a:r>
                      <a:r>
                        <a:rPr lang="es-EC" sz="2000" baseline="-25000" dirty="0" err="1">
                          <a:effectLst/>
                        </a:rPr>
                        <a:t>1</a:t>
                      </a:r>
                      <a:r>
                        <a:rPr lang="es-EC" sz="2000" dirty="0">
                          <a:effectLst/>
                        </a:rPr>
                        <a:t> x </a:t>
                      </a:r>
                      <a:r>
                        <a:rPr lang="es-EC" sz="2000" dirty="0" err="1">
                          <a:effectLst/>
                        </a:rPr>
                        <a:t>C</a:t>
                      </a:r>
                      <a:r>
                        <a:rPr lang="es-EC" sz="2000" baseline="-25000" dirty="0" err="1">
                          <a:effectLst/>
                        </a:rPr>
                        <a:t>1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M</a:t>
                      </a:r>
                      <a:r>
                        <a:rPr lang="es-EC" sz="2000" baseline="-25000" dirty="0" err="1">
                          <a:effectLst/>
                        </a:rPr>
                        <a:t>1</a:t>
                      </a:r>
                      <a:r>
                        <a:rPr lang="es-EC" sz="2000" dirty="0">
                          <a:effectLst/>
                        </a:rPr>
                        <a:t> x </a:t>
                      </a:r>
                      <a:r>
                        <a:rPr lang="es-EC" sz="2000" dirty="0" err="1">
                          <a:effectLst/>
                        </a:rPr>
                        <a:t>C</a:t>
                      </a:r>
                      <a:r>
                        <a:rPr lang="es-EC" sz="2000" baseline="-25000" dirty="0" err="1">
                          <a:effectLst/>
                        </a:rPr>
                        <a:t>2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M</a:t>
                      </a:r>
                      <a:r>
                        <a:rPr lang="es-EC" sz="2000" baseline="-25000">
                          <a:effectLst/>
                        </a:rPr>
                        <a:t>1</a:t>
                      </a:r>
                      <a:r>
                        <a:rPr lang="es-EC" sz="2000">
                          <a:effectLst/>
                        </a:rPr>
                        <a:t> x C</a:t>
                      </a:r>
                      <a:r>
                        <a:rPr lang="es-EC" sz="2000" baseline="-25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</a:tr>
              <a:tr h="7056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 x 0 </a:t>
                      </a:r>
                      <a:r>
                        <a:rPr lang="es-EC" sz="2000" dirty="0" err="1">
                          <a:effectLst/>
                        </a:rPr>
                        <a:t>mg.L</a:t>
                      </a:r>
                      <a:r>
                        <a:rPr lang="es-EC" sz="2000" baseline="30000" dirty="0">
                          <a:effectLst/>
                        </a:rPr>
                        <a:t>-1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 x 0.5 </a:t>
                      </a:r>
                      <a:r>
                        <a:rPr lang="es-EC" sz="2000" dirty="0" smtClean="0">
                          <a:effectLst/>
                        </a:rPr>
                        <a:t>mg.L</a:t>
                      </a:r>
                      <a:r>
                        <a:rPr lang="es-EC" sz="2000" baseline="30000" dirty="0" smtClean="0">
                          <a:effectLst/>
                        </a:rPr>
                        <a:t>-1</a:t>
                      </a:r>
                      <a:r>
                        <a:rPr lang="es-EC" sz="2000" dirty="0" smtClean="0">
                          <a:effectLst/>
                        </a:rPr>
                        <a:t> </a:t>
                      </a:r>
                      <a:r>
                        <a:rPr lang="es-EC" sz="2000" dirty="0">
                          <a:effectLst/>
                        </a:rPr>
                        <a:t>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 x 1 </a:t>
                      </a:r>
                      <a:r>
                        <a:rPr lang="es-EC" sz="2000" dirty="0" smtClean="0">
                          <a:effectLst/>
                        </a:rPr>
                        <a:t>mg.L</a:t>
                      </a:r>
                      <a:r>
                        <a:rPr lang="es-EC" sz="2000" baseline="30000" dirty="0" smtClean="0">
                          <a:effectLst/>
                        </a:rPr>
                        <a:t>-1</a:t>
                      </a:r>
                      <a:r>
                        <a:rPr lang="es-EC" sz="2000" dirty="0" smtClean="0">
                          <a:effectLst/>
                        </a:rPr>
                        <a:t> </a:t>
                      </a:r>
                      <a:r>
                        <a:rPr lang="es-EC" sz="2000" dirty="0">
                          <a:effectLst/>
                        </a:rPr>
                        <a:t>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</a:tr>
              <a:tr h="5524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 err="1">
                          <a:effectLst/>
                        </a:rPr>
                        <a:t>M</a:t>
                      </a:r>
                      <a:r>
                        <a:rPr lang="es-EC" sz="2000" baseline="-25000" dirty="0" err="1">
                          <a:effectLst/>
                        </a:rPr>
                        <a:t>2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M</a:t>
                      </a:r>
                      <a:r>
                        <a:rPr lang="es-EC" sz="2000" baseline="-25000">
                          <a:effectLst/>
                        </a:rPr>
                        <a:t>2</a:t>
                      </a:r>
                      <a:r>
                        <a:rPr lang="es-EC" sz="2000">
                          <a:effectLst/>
                        </a:rPr>
                        <a:t> x C</a:t>
                      </a:r>
                      <a:r>
                        <a:rPr lang="es-EC" sz="2000" baseline="-25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</a:rPr>
                        <a:t>M</a:t>
                      </a:r>
                      <a:r>
                        <a:rPr lang="es-EC" sz="2000" baseline="-25000">
                          <a:effectLst/>
                        </a:rPr>
                        <a:t>2</a:t>
                      </a:r>
                      <a:r>
                        <a:rPr lang="es-EC" sz="2000">
                          <a:effectLst/>
                        </a:rPr>
                        <a:t> x C2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</a:t>
                      </a:r>
                      <a:r>
                        <a:rPr lang="es-EC" sz="2000" baseline="-25000" dirty="0">
                          <a:effectLst/>
                        </a:rPr>
                        <a:t>2</a:t>
                      </a:r>
                      <a:r>
                        <a:rPr lang="es-EC" sz="2000" dirty="0">
                          <a:effectLst/>
                        </a:rPr>
                        <a:t> x C</a:t>
                      </a:r>
                      <a:r>
                        <a:rPr lang="es-EC" sz="2000" baseline="-25000" dirty="0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</a:tr>
              <a:tr h="6905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MS/2 x 0 </a:t>
                      </a:r>
                      <a:r>
                        <a:rPr lang="es-EC" sz="2000" dirty="0" err="1">
                          <a:effectLst/>
                        </a:rPr>
                        <a:t>mg.L</a:t>
                      </a:r>
                      <a:r>
                        <a:rPr lang="es-EC" sz="2000" baseline="30000" dirty="0">
                          <a:effectLst/>
                        </a:rPr>
                        <a:t>-1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MS/2 x 0.5 mg.L</a:t>
                      </a:r>
                      <a:r>
                        <a:rPr lang="es-EC" sz="2000" baseline="30000" dirty="0">
                          <a:effectLst/>
                        </a:rPr>
                        <a:t>-1</a:t>
                      </a:r>
                      <a:r>
                        <a:rPr lang="es-EC" sz="2000" dirty="0">
                          <a:effectLst/>
                        </a:rPr>
                        <a:t> 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MS/2 x 1 </a:t>
                      </a:r>
                      <a:r>
                        <a:rPr lang="es-EC" sz="2000" dirty="0" err="1">
                          <a:effectLst/>
                        </a:rPr>
                        <a:t>mg.L</a:t>
                      </a:r>
                      <a:r>
                        <a:rPr lang="es-EC" sz="2000" baseline="30000" dirty="0">
                          <a:effectLst/>
                        </a:rPr>
                        <a:t>-1</a:t>
                      </a: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EC" sz="2000" dirty="0" err="1">
                          <a:effectLst/>
                        </a:rPr>
                        <a:t>BAP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456" marR="10456" marT="490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4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15302724"/>
              </p:ext>
            </p:extLst>
          </p:nvPr>
        </p:nvGraphicFramePr>
        <p:xfrm>
          <a:off x="2843808" y="4437112"/>
          <a:ext cx="5328592" cy="1619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03" y="836712"/>
            <a:ext cx="2333715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6" name="Picture 2" descr="C:\Users\Mire\Documents\Fotos tesis\fotos tesis septiembre\DSC0772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r="15930"/>
          <a:stretch/>
        </p:blipFill>
        <p:spPr bwMode="auto">
          <a:xfrm>
            <a:off x="154685" y="1196752"/>
            <a:ext cx="2164466" cy="3996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7343" y="188640"/>
            <a:ext cx="2319150" cy="738611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U</a:t>
            </a:r>
            <a:r>
              <a:rPr lang="es-EC" sz="2400" b="1" dirty="0" smtClean="0">
                <a:solidFill>
                  <a:schemeClr val="tx1"/>
                </a:solidFill>
              </a:rPr>
              <a:t>nidad experimental</a:t>
            </a:r>
            <a:endParaRPr lang="es-EC" sz="2400" dirty="0"/>
          </a:p>
        </p:txBody>
      </p:sp>
      <p:pic>
        <p:nvPicPr>
          <p:cNvPr id="8" name="7 Imagen"/>
          <p:cNvPicPr/>
          <p:nvPr/>
        </p:nvPicPr>
        <p:blipFill rotWithShape="1">
          <a:blip r:embed="rId10"/>
          <a:srcRect l="42857" t="28862" r="26840" b="11321"/>
          <a:stretch/>
        </p:blipFill>
        <p:spPr bwMode="auto">
          <a:xfrm>
            <a:off x="5513555" y="836712"/>
            <a:ext cx="3522941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788024" y="116632"/>
            <a:ext cx="2016224" cy="566772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C" sz="3200" b="1" dirty="0" smtClean="0">
                <a:solidFill>
                  <a:schemeClr val="tx1"/>
                </a:solidFill>
              </a:rPr>
              <a:t>Variables</a:t>
            </a:r>
            <a:endParaRPr lang="es-EC" sz="3200" dirty="0"/>
          </a:p>
        </p:txBody>
      </p:sp>
      <p:cxnSp>
        <p:nvCxnSpPr>
          <p:cNvPr id="10" name="9 Conector recto de flecha"/>
          <p:cNvCxnSpPr/>
          <p:nvPr/>
        </p:nvCxnSpPr>
        <p:spPr>
          <a:xfrm flipH="1" flipV="1">
            <a:off x="3923928" y="3861048"/>
            <a:ext cx="648072" cy="108012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6239612" y="3861048"/>
            <a:ext cx="564636" cy="108012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6876257" y="2204864"/>
            <a:ext cx="19938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1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748464" y="2204864"/>
            <a:ext cx="19938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7020272" y="3933056"/>
            <a:ext cx="19938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3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763501" y="3921074"/>
            <a:ext cx="19938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302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0248" y="476672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MULTIPLICACIÓN</a:t>
            </a:r>
            <a:endParaRPr lang="es-EC" sz="2400" b="1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79512" y="44624"/>
            <a:ext cx="6948772" cy="5760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/>
          <p:nvPr/>
        </p:nvPicPr>
        <p:blipFill rotWithShape="1">
          <a:blip r:embed="rId3"/>
          <a:srcRect l="55682" t="46858" r="30686" b="33131"/>
          <a:stretch/>
        </p:blipFill>
        <p:spPr bwMode="auto">
          <a:xfrm>
            <a:off x="7128284" y="707503"/>
            <a:ext cx="1908212" cy="2203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55682" t="24142" r="29797" b="54494"/>
          <a:stretch/>
        </p:blipFill>
        <p:spPr bwMode="auto">
          <a:xfrm>
            <a:off x="2477019" y="1116733"/>
            <a:ext cx="2238997" cy="2259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l="70203" t="24142" r="15276" b="54494"/>
          <a:stretch/>
        </p:blipFill>
        <p:spPr bwMode="auto">
          <a:xfrm>
            <a:off x="5148064" y="707504"/>
            <a:ext cx="2088232" cy="2203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35531" y="938337"/>
            <a:ext cx="2280485" cy="47136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Establecimiento</a:t>
            </a:r>
          </a:p>
        </p:txBody>
      </p:sp>
      <p:sp>
        <p:nvSpPr>
          <p:cNvPr id="19" name="18 Flecha derecha"/>
          <p:cNvSpPr/>
          <p:nvPr/>
        </p:nvSpPr>
        <p:spPr>
          <a:xfrm>
            <a:off x="4786114" y="1630634"/>
            <a:ext cx="361950" cy="322262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20" name="19 Flecha derecha"/>
          <p:cNvSpPr/>
          <p:nvPr/>
        </p:nvSpPr>
        <p:spPr>
          <a:xfrm>
            <a:off x="2051720" y="1680971"/>
            <a:ext cx="361950" cy="322262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25" name="24 Flecha derecha"/>
          <p:cNvSpPr/>
          <p:nvPr/>
        </p:nvSpPr>
        <p:spPr>
          <a:xfrm rot="10800000">
            <a:off x="2913906" y="4708029"/>
            <a:ext cx="361950" cy="322262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rcRect r="26124"/>
          <a:stretch/>
        </p:blipFill>
        <p:spPr bwMode="auto">
          <a:xfrm>
            <a:off x="107504" y="938338"/>
            <a:ext cx="1859951" cy="2245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3" name="22 Rectángulo"/>
          <p:cNvSpPr/>
          <p:nvPr/>
        </p:nvSpPr>
        <p:spPr>
          <a:xfrm>
            <a:off x="107505" y="2979399"/>
            <a:ext cx="1889954" cy="445542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Medio de Cultivo</a:t>
            </a:r>
          </a:p>
        </p:txBody>
      </p:sp>
      <p:pic>
        <p:nvPicPr>
          <p:cNvPr id="7" name="6 Imagen"/>
          <p:cNvPicPr/>
          <p:nvPr/>
        </p:nvPicPr>
        <p:blipFill rotWithShape="1">
          <a:blip r:embed="rId3"/>
          <a:srcRect l="70203" t="47106" r="15276" b="33131"/>
          <a:stretch/>
        </p:blipFill>
        <p:spPr bwMode="auto">
          <a:xfrm>
            <a:off x="6372200" y="2979399"/>
            <a:ext cx="2322258" cy="2299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603" name="Picture 3" descr="C:\Users\Mire\Documents\Fotos tesis\DSC08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r="7623" b="1481"/>
          <a:stretch/>
        </p:blipFill>
        <p:spPr bwMode="auto">
          <a:xfrm>
            <a:off x="3359137" y="3609882"/>
            <a:ext cx="2727257" cy="2448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4211960" y="5640739"/>
            <a:ext cx="1070987" cy="406676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Cultivo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876256" y="2587640"/>
            <a:ext cx="849040" cy="48132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C" sz="1400" b="1" dirty="0" smtClean="0">
                <a:solidFill>
                  <a:schemeClr val="tx1"/>
                </a:solidFill>
              </a:rPr>
              <a:t>Cortes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27" name="26 Flecha doblada hacia arriba"/>
          <p:cNvSpPr/>
          <p:nvPr/>
        </p:nvSpPr>
        <p:spPr>
          <a:xfrm rot="5400000" flipV="1">
            <a:off x="6307060" y="5416951"/>
            <a:ext cx="684939" cy="597469"/>
          </a:xfrm>
          <a:prstGeom prst="bentUpArrow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pic>
        <p:nvPicPr>
          <p:cNvPr id="25604" name="Picture 4" descr="C:\Users\Mire\Documents\Fotos tesis\fotos ultimas tesis\DSC084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1482" b="17920"/>
          <a:stretch/>
        </p:blipFill>
        <p:spPr bwMode="auto">
          <a:xfrm>
            <a:off x="107505" y="3609882"/>
            <a:ext cx="2736304" cy="2448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697310" y="5799198"/>
            <a:ext cx="1296143" cy="43811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Incubación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732386" y="77899"/>
            <a:ext cx="2375243" cy="50006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800" b="1" dirty="0">
                <a:solidFill>
                  <a:schemeClr val="tx1"/>
                </a:solidFill>
                <a:cs typeface="Times New Roman" pitchFamily="18" charset="0"/>
              </a:rPr>
              <a:t>Problema</a:t>
            </a:r>
          </a:p>
        </p:txBody>
      </p:sp>
      <p:pic>
        <p:nvPicPr>
          <p:cNvPr id="4107" name="Picture 5" descr="http://elpais.com.sv/elsalvador/wp-content/uploads/2011/08/El-cuerpo-de-bomberos-sugiere-a-los-encargados-de-las-nuevas-construcciones-en-Santa-Ana-considerar-un-sistema-de-hidran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69" y="625475"/>
            <a:ext cx="3108016" cy="258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7" descr="http://contaminaciondelagua.net/sites/default/files/u5/contaminacion%20industrial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2858"/>
            <a:ext cx="2991867" cy="2670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1 Título"/>
          <p:cNvSpPr txBox="1">
            <a:spLocks/>
          </p:cNvSpPr>
          <p:nvPr/>
        </p:nvSpPr>
        <p:spPr>
          <a:xfrm>
            <a:off x="-36513" y="53975"/>
            <a:ext cx="3063876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C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C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t0.gstatic.com/images?q=tbn:ANd9GcQTCo4DliZbkKebHPALcBoPGoC-F_Ka8--A0EQOxpWdlILbJh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48098"/>
            <a:ext cx="2971421" cy="2564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http://www.definicionabc.com/wp-content/uploads/repoblaci%C3%B3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48098"/>
            <a:ext cx="2510646" cy="2420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errar llave"/>
          <p:cNvSpPr/>
          <p:nvPr/>
        </p:nvSpPr>
        <p:spPr>
          <a:xfrm>
            <a:off x="6228184" y="2276872"/>
            <a:ext cx="432048" cy="2232248"/>
          </a:xfrm>
          <a:prstGeom prst="rightBrace">
            <a:avLst>
              <a:gd name="adj1" fmla="val 8333"/>
              <a:gd name="adj2" fmla="val 5051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AutoShape 2" descr="data:image/jpeg;base64,/9j/4AAQSkZJRgABAQAAAQABAAD/2wCEAAkGBhQSERUUExMWFRUWGBcYGBgXGBgYGhgYGxoXGBcYGxkZHCYeGBokGRgcHy8iJScpLCwsGB8xNTAqNSYrLCkBCQoKDgwOGg8PGiwlHyQsKiwsKSwsLCwsLCosLCwsLCwpLCwsLCwsLCwsKSwsLCwsLCwsLCwsKSwsLCwpLCwsKf/AABEIALYBFQMBIgACEQEDEQH/xAAcAAACAgMBAQAAAAAAAAAAAAAEBQMGAAIHAQj/xABCEAABAgQEAwYDBgQDCAMAAAABAhEAAxIhBAUxQQZRYRMicYGRoTKxwQcUQlLR8CNicpIV4fEkQ4KTorLC0jNTY//EABoBAAIDAQEAAAAAAAAAAAAAAAEDAAIEBQb/xAAuEQACAgEDAgUDBAIDAAAAAAAAAQIRAxIhMQRBBRMiUXFhgZEyobHBFPEjUvD/2gAMAwEAAhEDEQA/ALuJbRs0epWY2qjUZzSmNDIB0iYCPaYsnQGgbsiI8VKeC6I2peLaitC8yTHqUGDVSohXJhilZRxo0F9Y9EuPBLiQS4jIaKEepiQIjbs4FhIwWgKbmaGUCRUPcs9n8IYzBzhVmeAaUShIOoIs+tm/uUYy9ROUUtPfYZCOqwXBYSh5hUE1XIYlnp6/m36wWhRISolhu/gIExa3MuUFJBIpLDcB/wC3ukQwk5eAlj3t76PbbyimLW5aYcLl/X/3JSXuyQJj0pjcIjYIjo2KIaIyiCBLj1MmBqDRBRGFEEGW0aUwLDRDRHlEThEeUxLJRDRHlET0RqURLBRDTHlMT0R5RBshBRGURPRHlESyUQFMeUQRRHnZwLDQOURqUQT2ceFECyUDURkT9nGQbJQSmJEmNAvpGwmdIz0NslaMEaCbG3bdIlMNokEbLlkapI8Q0K8343lYEJSUmZOmvQhP5UtUtSvwpuOp2hen7TVgPMlJUg7JVc9AFFifSMOTqnCbjpHwwucbRYwYkEuBMvzWViJYmyi6F6bEcwQdCDYiDEecbIy1JMTVOiIyOkbCVE4VBODxMsFitIUzsSAQnm3KFZs/lQ1MtGGp0LVSTyjwyzBM/i7CVUGegvzBp/5gFPvEr8hFMHVrLtW5J4tItnYd0kHQwvxrS5ACpjUqQSTcqALG+o8YaSsLNDusEPYNqLa9ddIAzbDKqlEj8TE2/MNvCBneqNtU9v5DiVSAEYBalImS1AMC73Cn0BA0s36Q2lS1fiZ+m36xLOwwApBoFyEpZz/nUX6xmGy9ViSpP8ru/UkvfwbSHwag9l+4pxsxMqJkyw0TiTA+ZZrKwsvtZ10iwSA5Uo6ADf8AbwzJlUYuRIwt0eqZo1r5CEY+01Nu1wqkyzuClRA50gfIw/lTEqAUkulVweYOkIw9QsrapoZkxShyRKcxoUQa3SNQiNOoVpBOzjBKgyiA8bxPIwYeYXWr4UJuo9XJZI6loVmz+XHVVloY9TpGy8ORqCIjKYCP2oSHomy5iAQe84mMG1KRf0BhmA9xeKYOpeW7VUWy4Xj5IKIyiCOygXH5jLw6DNmEJQhiSQT7C5PQQ+U9KbFqNuiZOEUQ4SSPAxGpDQIPtLltUJM4p5ukHyS7N5xPh+JJGMKjJKnRSFpUmkgkOnoQ24cWMYsPWSyT0uNIfk6dwVs2aPCIloj2iOhZnogIjSmCFIjQpgWSiKmPIlpjIlkomk4Jag6Ukx5MkFJZQIPWE2XfayhUnt1YOcmSDSCkoWodVJqFKdtTAGN+1/DLWhIk4hlGxIln/pEwqHlHJx9Zkc6lHY1SwNKyzUxsExHhMSmahK0F0qDg9I3xU0S0GYvuoSHKiCwjoeYubEqDbpIpXE+CkrxjqIKzKCKSdUglVtvxX8RC5GWyyE938VgDceUI8/xfaZiJhUoSwtwbhg1NhqDD7Opq5GGWsTNEkpLB3Pw+ccvLvO13Oxh9MKkuC08GS5aZU1EsvTOXX0UoJUR6EebxYRHJvsczpp82Qr/eDtATqpYJrJO5II9I6/JkFRZIeOljlUUjlZVc2/cjBPOK3nkqUe2CgSTSrwIG3RovEnJD+It0EI+LssEumYkVNZQO4uXfS2hHUQnqKnGkP6X0T3OcTcMCKXKQxIH71i/ZKZkmTKlr2Szv8LBwkvqWcW/LFeynLDMng0dx+8WYNq3XaLqqU48frFMEKTkM6yak1FGwxB5wDmTqXJf4QtiwvcH2tygPMJwkpq7QhCX/ABAlk/EG/EwBHMMekRIzSWufKLhwxKgAxBBsVa2MWzZVoaaoyYk9SLAmYxJYOWfy0iQYiKtnvE6pRmJQljLXLvrUk6s3prCTNOOJonKCGSgENZ6gCb3/ADBQfwi/nQSK1KzonbCKlxp31oSSSNW5bQXk3EZnIQEy1TJxUykoFgHuonQBue8MuJuGq5faFSUrQO65YF9j6RJtTjURmFuM02UBODGrWLt0bTwi3cGTiuSoEjuqYfOEE+ZiFgSiD4Eilh1G0XbhjIZaZJ7JRYqJNTvXarwBNx0MI6dNNtm/rGnFJBiU+EeKDR7OwpQWMaU9Y2Wcs9qijcb4UduFqS4UgAdSkn/2EW7GY9Ev4lX5C59IoXEGbKxRLAJTLUwTvdINSuTks3TrCsrUlRu6fBlS83T6ff5FqJSFd2jvKISD4snzjqsuSEpCRoAAPK0cvyrKCuaFTSaU94sbsm4A6ksB1MXTLeI7BM5woWqO/wDVyMIwyUee5qy9Nlzw1QV1yh32cKuKcu7XCTUJBqYEDnSoKbzaGyVuHBt0hPxBxdhcEl584AtZA7y1eCRfzNo1t2jlJaZcHOE4NDFISpSbEgks/TWL1wfgkAKmITSClEtuqKlEuP6x4NFNxklSClYWlKJpdANyKrhIGpYFtDpFrxGaoy6RhWacicmYpZQofECguDpcLZjyjJjx6Zb9jf1GVSjUe5aSBHlIit4T7QsIv4iuWf5kv7oJiwYXFImpqlrC08wX5j6Rqc0u5gUWzcgco8Yco2MD43GokoMyYoJQnUnQQbBRIRHscxzvi7ETpjyj2cv8N6X6vZ9PKMhD6hexbSSZbnCZkk90MtwU6Co3I0bXdoV8PJSMaCQn+GSUva4cDXdz7QiybMOzJSfhV7EaGJsqnIRPNQK5cxTsnVxy89usYceKVyUflHXy5VSb+GddyfOO1m9kUpB1DF3G9oacXTgMLQT8RSAPAufYRWfs+VLXMmLSVkpFIqCQwP8ATv3eXzgzjjFpJlp5En5RXJKf6Z9jT0OGEs8NHvf4OY5gv/aUWcLVofS3v6CLbxNlsvESwhKjRQCEJ2XyL3IB08RCYoQrEgkWQa0nqdR5Ee8NsTNrQUhVL2fkOkBT9jrrw3XqlkTu2c84cy+bLxklu6pMxO7Fge8Lc0uPOPqXK0gJIGrv5HSOH5Zl6ZU2WhIDVJKV73IBSY6xjMSqWkFNywHjD4Zm50cLq+i8iNPncsoMazJYUGIjTDqJSH1a8SiNZyRPPw9JIAA8AzwRgJQIUCHBaCsUkNcHygLtxLYhy5IFvCD5sW9HcrRTcXwBPTPWtC0LluukLKqqV94p0I1e/WEuAwYCye93UAdmQage8CxPxAMzAfh3joWdrPY9p95+7JQXUtkkMbAGrq3rFWlLkzEmbLxgxFCkVAoSClzYlIYgXfTbpGDPBahkV3Kpn+LUictBJ0FxcgsNTY67D2hPmMgunuq+EG7Am3+WkNeLVvjCsTZaSQlSSpL1BgPK4fTZoVZBhjNxkmWTXXNQCoaaubG7tfziuO7oW+aO38K5WjD4dACQla0hSyAzrID+Q0EMsXgkTQAsOAXEeTAAkenlHknEhmd2LR0kqWwbAhw3KrqvoQ3Qt+kMZMpKBSkAb/5xIFRpNm0hzE3YbAeISoYeaUB1pQpSd7gP8njlSOLcSV1VpYt3XBFwztqL3jsCZoXcXDRw7O8CcLOmIYgIWul9ClnSR5NGfO3FJo6XhnSLqeoSlwt2NVErcqJJO7kP6QNw7ka1Y0pYqStJFyC7AEX6XiCRmIASS92b9/vSG+XZj2c2VND9wv4ggpI66wjHNKSkeu6rA54ZY0uVt89jJieyxMuQCo0KClkNSCDcrVoWZm5vyifiBKu3mF2SshiALpYPcu9xs0L8JmSe0rNypW2pcnRyHck77xPn+cicEhPdKdj7n5ekUnPVPUYcWP8Ax80MVdqv6vdv8guJx04SFolzSlRDgJN9HZ9Uv0jkua4kzFkkl2a/Pcx02XOSlRqUE6db6ku3K0UfO8uTLxa9CiYakNpfX/qB9RD8M72MnjnSKKWaK+j/AKL5nlCMFhJhQCVCWQsh6GQCVXB6Ckau28E/aTMQZOBUlARVKWSAAC/8MF23d414ynj/AA/LAAQOyBtsoJlgED8S305Ev+GEnF2OfC4EBnTLnJZJcD+IzOdWbXeNTdyPLLkqyp2p5R1P7OZ4GFAQGqU6n7zkd06qDOzsB6xyKbMsfCLrwlhVLy0rQQlXb0C7EukEgfpCM3Cr3NOBpS3Oq9rCfibN5MqUUzklSZgIpA18TtdrxWpfE+IQTKUEkplJ721RdPmQUnlqIRcUcQqnLLpDIAYMznncObv0hjmkq7mdrcTLwlaldndIJIALs5NtRsIyNMKpaHoUtLsTSQHjIVcSUL02gvIKJhMtdQJuhSQ5Stwxbew06QLjJZStaPyqI9DAuDmlK0kajn6RMdqXJtm01xZ2f7PsCZaZxYAlSSwJIanYnV7wt4jn9piaX0Sbb6gaeUL8n40VhZOHWsLWmZUnSkApLCkte3jFtk8bSJ1lyCo8iA4fxjN1EZa23wb/AA7qI4nGSV12spmKwMpgVEpLXYH1tpA5w6PwTSel4u+LyfL5pqV2kon+bu+hcRrmP2Y2qkqqGov8jofaE1fB6XH4pg2Um18r+yoYDCTO2kpSQoqWDZ9E9869EmOuTCDQTdLpeOZSMFOw09KwRXKJICubEEHoQWjomFnf7GhZF1JSoA7OAWhkNq+Tl+MeqSkuGv33LPu5fxH1ETgxFKmAgGJY6R5MyEOZTiqZ0Bb539YZ4/GJSgu+h0cnyAuTFXxeZIlhMyYyJXxCuxXy8B7+EDVGO7ZZQlLZDbO5cmbhJkqYpIExBTru3dPkQD5RyLhzLASpdYdSSlkKJU4UnUszW2MXDiHjyRNwa1y0l3oFwArYsSLs76WaKNiM0mS5s0IYJodCixWwA7zp7tTBvKE5oymk4FotwtBHHOTVYiWorCB2YSXVyUp/iOjqg77MOHXxaJ3aVIkdptYKKabKcgsDz0hzxEP4eHWyVCa7OKrqKWudLFRjfLQJK0qSpLDZCUpJHiDFcTt7gyON7F9nY1JDJWlRBBI3Z/eJJCXW4Hd1J5mI8Bi0YhAJSH1bl52iVeLSDSCI232FJNhiREU0R72sCYrGgD9YCCgfCYoJWsBJNkkhLWep9SOUcz+1Ke85RQCUKloKnZqgVA3d0lgByMdVGNlISSFAbq5uemscl4oxP3jEzVGamah6UppakgNS5LFtfM6QjqGnC0dzwWDfUv4ZWMsUSA/7G3sIfkEoA0B35DdvlCTByqO7q2+1rWhtLmsAxvyOnU+kc5Pc9qk9CJ8vQBicOkMy5qUmw0Dnn0iu8QL7HGziSWC103sQ520eLBlSqsxwge1btyISrXnpFU4umFeInvoJ0zyFR/1iLeVHNzT05m/aP9sKwWfICFF1FRBsRYW7ofeEXE2aJmBNLgywSdGclJs2ukA4pCpZmUHS2jnYu7+cQYKTWQk3rYf3WjZixU7OB1/i3n4fKS55+x0viqSr7lgHe0q3eNV0oqAJskbE2pS8VfOVky5BdwBMSDoPwEUp/Cm9n1F946L9opPY4dJAUlFaXYAMKQRMSNSCBZPxuNo5/nElpGhBE0O4710F6jpUWHdHwgARpf6jzq5K7PL2i2YnDTJHDzKCpa/vgLXBBGhB8nBEVBU1pqOQKSfWO4YvKk4jAoStCV/xKmWHDgAO0Jyt2vkdDv8ABzPhbCzFyVT5k4JKlEJVOWrvAakKPVx5GGc3IJkxlImSl66LKhfXYt7axa53D61ADuhgAO64bfwaFs2V2K+8QwIcgBJuQ/OA4Xu+StoWYnKVkuEgc/i1EZDDMMShKrqcknrZ7RkJcJWMTj7FN4ik0z1/zd71hU9/GCMdjVTFFS2q0LafvZ41xGBVLUir8SQpuQP1h6Wqe3uNbqO5YJCZU0YWVShJloKlslIClK75qILqVYM9+8dNIZYDIq6VzC4KU6WOmhI2AgrK8tlysCboM+aQEgtUkLZg2o215QwlppSANAAPQNCc2STuPZM7vg/TxTc63pfv/oBmZTKZqfc/Uxv/AInPkSAErWpCVkMVqsksUln+E3HQjwiQmCctkpVPkBQdKl0qB0KSlTg9Hb0jPHk7nWYIyxNtcb/g9y3Ppk6UJazShUxKUC11E3623/qEXbPcQlAlytAWFtgBFcl8LK+/laRRhpBFJ1DgBVKQX3LkwqzviZRxQUwPZqZrsbkfIjzhi/VuefzRhlili2Si5fG387b/ACdawalCWkm9hpuBoR1HKFnE+NnCUkYWYhMxSwAV3FNKybMeXlG2UZ0kyEFSCLAsk1Nvpr5CMxcuXiEkS5gqDFhZaSLg0m/lHQUk+Dzsk0VmVxDNASJiVAhPes9SgGLDYEuztFR4swstdSllSVuKjV/DSS5cAkAC7k6n0ix5RLViJk5U0B5SzLFIYF0pJUxchTlSddo14pkS0IquFp7yQkILralNSVagkgBt/CM3ktW2xkss57L9jlisumCaZalmZSwDb90E2/CHJYdIlkTEkpS5CS4sSWqDGkaBy1oFzSSqVMUWVLUliaXA0Bt03JfptBcmdLm9iuWkJmJmIMwKW6pjrBC0pYBkgXb80PU9txSLvjJqpuS4EAGqWZKVqIsA1ChUbHygKXlbaLT5lP6xZMny9X+FrlTUtTMK0sW7pmVoPTun2gMg/m/7f0jPGN2WyOmFDiKZKwapaezKqWExMxlF7Aml6mBgTh/jdaFCXi5ZKCQK0kFvFyCANXtAKpRTh5aTsEpIcbD/ACiPsg0Wyb1YzDJpOjpU6dTKKu2FI0e7dHGtuYMAoxCUorWp1M5S9gWf5bxzTG4lclJIURLANYuWDFym9o3y6euagLUo3e5+JSdEhRFmp2ELk8jVXsaIPGnxuR4/M5s/H1OEpPdQx0SbknxIc+AhllWTD72ayFJWLsxLp/1j3K8CDiSt2plgWLNUV38XGvIGG8yd2aqx3mCrFXQsRfm0WlD0bAx9RKGZSTorOc5P93xBCCVS1OtJOwchST4Kt5iNZakq+O2hHP8AZibO5s4n/wCFYlFSpiVEGwmGo7OO9sTtbWBkyUzQHUpB2sB4u4/doyaXZ7np+og8S1TV/JPwtNCszkBKqmJ1BBDJXZjfeKvnBUcTNFmVOWH2vMI9LxcuE8CU5lKJNYCVd5m/CQAesVjG5HOXOXShSapirnS6ze+7cotFeo5nUZY+ZJ6lwu/yIc3wwRjJ0o7EJq8EJ56PAuSZiJE5CzK7UIU5lk01gAhqgC176bRds74P7XM0KrKZc2h1OCakslQFX8oTrqTFUzzKkSJ/8JZXKU5SVBlpUCy0LSwpUlWxAsR1joqSujyDjJrX2LTj/tEl4gAGSqWoUtUpJUDZAKSwuASXtYGEeZ8WifLEhKKUoWVJ7oAFmNwSb9YQz0gkFxy5RstAC0Npp+/WLt2KojzHTyMfQsqfThpRUFOXdkqNwADYBxfnHz7jEFQYal/lHfpVJwuHcO6X33aE5OY/JePD+DDjhyX/AMtf6RTOIpQKlEOHL3Ch9Itplo/L7GEueSA1nT6iLTToomrKhNGhKwPGr/1jImm5aV/FMDDR6j46jwjIz0wgmV8O0subc7IFwPHnHmYZaqZMK3dVgkbAcoeEsLg+No1kqF/OH4t2MytqmRcP4VEtQWtVc4EBKACEpd3U7d4gP0h4TYxR8ozpAxi6pyQgqW1QCQGBDVHW8XOTiEq+FQVvYg/KM+dU0keq8DaeKTb3bNWgrL1tNlFtFgjxDtuHu28Ckx6EVFAZx2spx07RL+TPGVHezq8cl9GOuKOLSm1RquKerA3ItvcB2tcm0UMElaBqSpz6E/OHX2gyAnMFgBhSggeL6DaE8makYpEtwVAAno9MNr10eejGOHonkveS/nsdckYVIlpS5skDVhYck/UGE2NCFF6kLCfyrZaeoppNv6TDldxsfGKdxomlDqKCo6d0hbaX2I6m9oajzjYiyXMlvOAWod9RJCjd5k1j1LQXOUp0NfvoJvyUOesIMjxH8aanlT81xZsBhwubLNysKJSlwHYVEkHViEjzhrdbsX2LKvJJUxJUuWCdlAkEgaG2+oZrwuwOU4NK1lEohV3dg5A+Jkl1c+XpDTNJ604cqLJN3Gv0YxSsjmLSO0CiUrmBCms2hYE6A7jwirnw13AttjpOAXXImhW8sEPrZMV/sYd5TiAolO4TccraGIDiVOUhGjHQDXT5RWOVQtMkoahHPwtUo82B9L/KCMVJSqQW/Dp+/CGUxS2IEsMR/La0JcItSpPIl4DyKfBfHFx2ZU+JC2HmDmDBvDiXlSwNSlI9hAebYQrwuJXtKl1W5kgD6wy4U/3XRKT7BoPYsv1Fml4FKFqKd0oT/aVlz/f7QRhcEFrCTpd+rAlo8QpYekA97VxyETy50wrTYJ7zebHW2kWWeK9PcU4XKxljitaFIZJcaUqYeYL+cc/xSlJLd0F2/W0X6ZIBFQFJGtg4O40vHP8AiTE04lKdypR2/LewtvEHWPeGJP8AGBPIufKCs4wbTUq/CojyI1Hs8DcMrHaHT4TDfOMdSUpDuGJOzbecLjLTNt/QMlcaE+OwaZqaT1Y8izenOOL5nMnfeFieapqDQouT8OjE3Zi4juiMUpXwhRH9TX38I5T9pmAMrGVkD+MgK1fvJ7pPpT6Q+OaM5bLcRolGNXsVSbNSdiD8z5axstHdBD2L/vlEMvE0LTMGqFJU3VJCh8obcRAysbiEkU/xCSnX4mX/AOUNsoBrnAlJezF+lo75Kl/7NhQz/wAJO3QR89z2JLAXBj6DXiVdlIKQ38JLhz9IRmnolF/IyMdSaIzKP5T6QHi8CpWiVeQMEGYt9uv7ePBiFgWAf99YH+WvYqsH1Ev+FzHPdX6HkIyHBnr8PMRkK8+PsW8n6lSTJZJWrYEgfrCHFY4y8Otb3Yt/UdPcw8zHEEylBil7XiocUKaUgfz3b+mzxqxcFcnKRWki0S4NZQvukpcG4JB9o1UgpJSQxBuIkXIZEuZ+ZS0/20H5KMXYE2t0HyM6xDN28xh/NE+WZ5PGIkgzphSZstwVaitMLglniH7xSpKvyqSfQg/SBpXsN/yMv/d/ll/+2xJ/xUAfikyvdSxFa4Xwhl5h2R+ILXK5OoFvpFn+3SW2Plq/NhkN4hS/1EV3NJxOYy5stXZmcZExCtKe0CUknwLk+cB+wpM75JdvCx6ERQuPcY0yWj8yu87aUqYDcl23aLd/jgSg1HvBDkszjQKI0TVqBHNOI8aJs9BN1JCiNmBKetzY2vCIq2NkAZMWxE3qE/T9YvXDUpImlZJKglqbWCiWPO9J/tEULCpIxKyEk9xJLbfCB6sYe4DOVYUqmqFcuYWpB7yFpSGdwLEVG0TJel0Uui8ZvMUsUoUJaWcqLW9wRbcAmA8FlqZMtQYTWmVslRINhs1yBcBuUQ5LmysYhSUI7MlQpUtQFmNShcOQOXOJ/wDEpEqeMPLUVqZgxJqUxOumr/KFb6ES+40yeU04nZQpA5EE1E3OpJL9ILVOZRBB5bQrw+OUhctKgxUuzAuDSRSrld/TwibMVtNKXDquASxIs/zhOZ0y9tIYfeh1s45+zxVZhQqWpIUQEEh7C48dn6w6kyykXU/iBf28orapK55SpBVSSpg3wsovZPraJgbZaLb5Ip0sDLMYVB65c1iRuhBKT0LvAXDGIpSh/wAifkIJzVU04LFIpCZcuROV2ijdZ+CmnUE1nX8sG8OJlKwyCJKRMKQyppJRS34EBiphzeNCdx+4I7sskmakCwN7l9yeV4llGtSQkgKdwC5BIvsbG0KkpXLpuKVJqBdr1rS1LMLJHS8SSs1aYhIJJf6HlGVN+bX1Bqd0Nc3xa0fAAAR3lTJgt0pCQp45xnJC8ShQcm7aBk0l7Dq20XbF5RWSpR7upb4ifExWM0yuZMxKVywoyZa+8AWGgFgdTbrG9BkN+FQalHak/TflDPMMO6nBuQHBvpbnyhLh8yTh+yDlSsQpUtIAdlBmBuzl+kM5k01OC9mdmdvHxjHlbWr7F5uoqmTS1FNtf3zjnX2uIJVh1swpmp83ln9fSOgV2LrbkCNtopn2rpBw0ki4E7VtHQu3tFenl/yIU22jnGTSwrFYdKg4VOlAjmCtII9Ie/aLLbMJhP40oV7Uf+EA8GYcKzDDg7KKx/UhJUn3D+UWb7UZVUyRMA2WgmzvZSQfKr3jdKdZUvoL7FJwSHmJHMpT6kD6x9DYuSUhCUiyUJHo8fPGFmlJqGoII8QXEdm4Y4hXiMOlcz4yVCx5FhrpoPWEdYns+w2DSi7e44AI3J9PoI8mKVyA+cCzcQTqWtoHiGfib6i2t2vGCyWFrmcwPU/rGRXcfm0xSmlqsmxIILnfXT/WPYFnSh4flnFSvkR42cqglYIFhfxDCK3xPO/gISPxK9gP1aLDms2oDk9vQxX89w9UnQFYIoZ3LkVBtw1/KO9iXoZx8j9RX8TiTMWpZZ1Fy2nlBM7Fp+6JlsahOUt/5SgBvUQLiWCjpqTy1vbptEkrC1pZ2v47QHWxDyZO2gdZt5RJNSxLx6MKTLWtjSlgS1u9peDZDo32z4hM2bg1IUFPIILXu6be8VbK8umfeMO4IpUkXD2szBjz5Q8OF7bF4EEOmkq/tTVv1aLsjAoTUoIZV7qHe8TbyjLmzaGkWSBM5mkS6UEFCj3lEiuYoc9gkcoCRk8rsFzlIqmFJAJLtdgw6PHubTyoS+ZBPk5H0j2ZmcoYUy6x2m6Q5PxA6CwteKTulXuXYDwzObHBBSkhcpSS4d7KI8WKYteRSgJExKnNahe1gmzN1MVLB4lMrESphBdgGYAsRMG/1i0Ss9QAEiWsizqpSAOZJKtIOdSr0oCaGSCUg0TKQbHug25X84DRkCAszF1LmBiJhYKBDgFJGkQL4lkhVJWG8ixB3/e8FYfPpSjZSXsLBxfTy/SMNzSojlZOElSpapi6uzVUNPju50Z2U/jBi5wKqipwtILFiw0YMHF+ZMJcTjyXADApJB0JKb2CunvC7FY9U6gygUfE/dqu+zPteLO5LcLkWooqHLX6wpydQRLoU11Lt0qLE8oWY3POyTSSStTAVJsXsQS1reHzgiXmAc9pLKAu1RBPTcRfAmrfYMHZXOMM7KhNlBSCkhSSxdTfPzeCMj4nkolISZa1zEoSCoDYAaKJZIHSK4MrSkqlgXBUhxoWcA+EWLLsuCZAIF1JvHQUFWxTW7Lf2CCC09FRd0K1Bd2cF9GNxvCyZOWlSFqCUgLsEkqtcOoswJGwdr6wLi+IOyKXllVSEKDJsq3eD6Egj3EH8NcTonIWFoShZUlKQQ6Xb4ja14y16/0/cKdyHuInLmLEqSKlbnl0flzhKrh6amdOWmaTLFSlJuwXooo2AVc6fOLXhMXLkSyiSlapyrVrQpCajo5UHAfpCHh7iKUrDzVJTNSVggOioOASp6XsSq/K8XblqVDHyVriCSE/cFhkntJrEBjUGIvFhVLNhoPD5mKLn2PU1VQPZKBlJbQ2JD9bm45dIaL427iFCWRUHuR5u305iKZ4SklQuT3LQuSACRdV7gfrFN+0YthA/wD9iBvyUYYYLjNBBC3QfBwH8LvCXjbiSUqUlCSVEqqDJslnDmrfvWaEYcclkWwNiu8Do/2+Q/8A+n/Yr0i/caYALwc027iTMDC4KQ++zOPOKRwbIQrGSVV1EFViGPwK5x0fMUJMtaCGCkqBdtCDa0O6h1liwLg4ugWjqvCMwHBSyAHZQuQPxK32in5zgSfhSVAakbOE2Y94sxu0E8PZiqQKanSb0G/jsaY0Z4eZGkRcl6mYlCQSohJAY1O37/WF2IzFCkmmaknRw5a3SCUzRMlhSpfdUAWPeDbG+zQvmqSlQQZIpP5UlJB5uAx0a/PaOWo9h2JwUlr4Fn3An4ZqFf8AEPrGQ2mZNJJd6ei0kn1S7xkH7ndXVY/p+RRmKgJKlEEU3sDbbWKvic6qFKU0jm5qgqfmWJm90oAQopDBJLOe7eGmW8NdoTUWCf5SH0JSxY256P4GOs8ihHc841bsDyfM0ykUiWgqLupYBPT0G0CYiQxJIAe9tL9IumG4MlBSviJNg7AAFrjaqG+ByFEtAaWlxcEsTaxJNtWjLLqV2LKDOaYPh4YhZ75R4AG19ot2UcKyZclcpysLKSoqALsUlm0294vhyGVKw0xcxCAtYZJ0P8vvtFZkoaHY5eYty0o6aB8DKCcSkhIZKFpFvhujTlYQ+zmRiZaQqlLzO6mtqfiTqRpz94DlYN5qf5gv5IP6xYs9nfekoTRSEpKedywfwtpEljTd0Vso0yfLM3vrBoATb4SRqX5PCwqaerRlsoNce3hDHHS1JQEgBifhATfY3Z7avs0A4nLVyljtGB2b9W0f5wccldF8sdGwaMuC5sk7OfYK/WHGOw4EtSRuCPaJsiwgWE/yl/ZiImzRATc6C5jQxBQMBk01eoIHPXUO/wC/pDzBcJJIJXMKgNQxTyhuJyRLrSRdyABc2/CHD+3tAkvilNSkFNLjUAMqxDdA76cvCOXqlIZDFatmylS60pKVCm6TyIAtfY6eB84mUoSUhdwFBIQ7Mx5tuCw0Yv4wsn58KkBKQF1rJmFVLBlKPdIY6NtcjXc9Gbk4dKmZYXdOpBLtcFuUDRsXWM0lJStDKS6TuX1ax16bQ/xOe4lUrs0iWVkalLsGsWLg22hdLkLISkEoY7tdIuwY3cDTrBMvFhSiLd3UgjXVuh8WgJ6VsNSUYujnmKBTN7yqlG6jSEup+8QBYB4teWgKlNy/1PvDLEYWu7AFwbh2va0Sy5CfiYDmGZz1vvGmHU7U0IWKTYHl6hMQOzpUGuAA/nv6wtwqfuuPTNTJ7RCUqdGgCvzOxDjXzh72XeFJpB3Hd10Ae/j5WgXFZX3wtKylWhICSwPNwefKEqXq1Gry4vdoN4t+0taJSBLSJVawmpSqnB1pAF/84qeQ8RzMBOXJAK5E1Cu7cAKILKClO2wPO0OcJlEoKWXUpRZyskktoA+ge7C141zDApmS1JTqXKD1Y77DblDPNVgeO9xDLyUGR95mEj+MpY1ALsA7a3SW0dxpBqckTMNZRUbXLgbDTTq14Y4XEKRJ7KZJUqkCghiHNr8iH5QTMnMhNTAgEVaJPQVGxcC/OJkmysILuKMz4ck9kVJ7kwaBLso3LXsPURWZmWzFKaXLuWHeI7x3srrF/soAPUG6/wCTXGsAKTLUe6lVQP4NQ3VWg8YEMrQZYosquTcO4pEztCESCCwSVJLvZRpST+zFmxmYqlyJgn94qSRLUkFnIIDvoYlGUhZXZRKgB3lEMdHtvzv5RP8A4fSDLINh0pUNx0IN784EpanbAsSXAhRwjPXKRNLBKwVoFTkpYkGnZyBckQlxmHVJmgKS3IAllCzXfR46KpU6XLpQoFIfukPVfTUEAa9PlBiMPLnLQqYlyjvBJKR8i5FvaHedtuUeKuDXDTwhCUgfCkWLbAXYeEELCSQQ4tZ3IB+l4lElKiQmkKfwA3b5x5UUAE0qSHBublWvIPppaOfJPkrTXIgxmQzFKdM0IfxL/p/nGQyxeIJU4AI13+kZBUgbEeDlyEgolpZQIJPq7HV33giSUp5s/o+hJiFGEZiN7EnVh0843l4akFRJ30JLnkDbZm8IW3ZQnnSFDRRYgkAsN7ePSMoKu6V2ZmOivMfSJcOlLAn8RuBbXTbWNgnUqpJdgOen0gWW3BVYRNi17gDUvze5a9z0jDKYsRBSJwSLJFvW2rPGCQXKm1IBBNuTjkb7a8odjyaeS8ZJPcklJdCG+JKh/aQQfp6RYVrRKw02aq9CSQN1K/CBzJLDzhMiWlPPTS2rOBePVYgqPe+EaB3ALMCR5w99QkiSrsI8ky9SJKa2fcnmSTvu5LxLmWV1gNSkhVQB5MxFn8fKGfaKv3Q2jPtZ7xotyR3W2dtuRfTaMqm1LUL27muRyaB3mH16xtnOVHEChKwkFqjqW2HRyPaNzMUkEDkG8G/19REqLtUO9udiLN++sPl1c2qIku4olcOSkBCanIcF373jpTrG0zAISlkykm71MNSLNv8ASG8jDA6lvoxPSNlYcMCPJ9TowvCNTZfcVDLO0AJDBANgAxvfx8Op8IiwmUIQlSJdgF1EEDcuAzDTaHUoHQ2ubbtGsxq7W232ZwObv7wNbA2/cGk5bQkn4lFyar2DacjtZoim4VqSlSRUHI1ckAXO5AbnDRM9LJLjmfe5bR3iDGJBsQX8NR+jD6QdZbUxVQtCyxEwKdjub67aXF/rEgmljz5W1Ojg9dYlnyGNKBYb7udNGaPU4IgWLr6gAXPP094jmweZJizMMFNUQZaqaR8Nik9Q5eM7yRSViosCSFAPapgNm0F3htKwopIPgzfQO0LZuBBWWLHrcPsYssnuMjlrk3MxJvakJfvBgdNNwTe3SBCoGogh0sS5CXq0JB5/zcoNnyCEs77jS+g5h9W2jfCZcj4illhwlR11dix3LAj9YspruXjmVkEiQu5JCWFwddLBx9I1WZc4Gog06i4vyLfu0HzpSwSXSagxADBIBLtqRbr5RHisDLpDAkuCeYfUjzbnFrQxTTBpKEIuDqR1Cmv3T4bxPisAQawljsNSeYPQufaIpcpjZFTMWY/Meu/vGSMWikqBDPpU6hrqDonw9IJAxJBSCGL6htN2ZnjJkoXIAsdGa3S3zgdWIa7AgAOR4+8TdsD8Lk3chvZ9fWCQh3ZrsH0bTRn26848UHI+FwbVAHewubRIohTgABnFh6vp6CBMTl5WtKQFPoDU1iQ992N9rCA2VbBs/nrkjtE/CkDUgli1xpcO0CyuIgUO9TuCUkONgSNS1nhlmXD5lkpKqwHWVgs6T+Ei7F7bPAC8uBU0tgC9msObjcN5wbjRSw6VjpX5ig21ISd+erRkJpuAnJLJUiYL6gpp6PUavaMgaIlWo+wdNxJcj8T6+kEIWoasWv8At7fsRkZGQQz3DYzYpBBJTu7/AJnjSSdRyJBDsDe56mMjILFp7G+El0pckkj2uX+Xn0gqRNIOpsR7h9H9ukZGQC0WEpnVBwSwd33sr1sIkkEUjVSbWJsW1ceUZGROxYMWgEBuTl+vJv3aBhiQE3dyTpp79S8exkWCzYTC9L6PduT9ekaS5J0JB1Nx5fWMjIqidyaUvvBki7i/heJU4k+4DsOYZvrGRkFFokWJJrKnY6kCwLd3yO8RdswJbf2vHsZAKs3ALAluVvCNBM3bS3uRGRkAnc8m2vzDj0LPEc5LVXcmztzD/WPIyCSRth5xZibiwIszOmIsWnuhXLb/AIvNrNGRkAp2NMJvckvd9OVv2I2lWUxuU2c3cghL38faPYyCHsSYYFSebPr7xLLdWliNH0a3IeMZGQQkWImMymAflbeFRR2sxS2SGvZIe2t94yMg6mg65e4YpJlhIYKq5ksfEN4aQDPUHcApe9uttHaMjILkwucvcG+91BIpCnLmu97AEFrXL6QdhMbVYu4CilQLFwDY9OusZGQSupgMzGlYJT3STfx+IR7Owqg5rNQYvbQE9OhjyMivBV8kqBU+iv6kiz3tGRkZFqQ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4" descr="data:image/jpeg;base64,/9j/4AAQSkZJRgABAQAAAQABAAD/2wCEAAkGBhQSERUUExMWFRUWGBcYGBgXGBgYGhgYGxoXGBcYGxkZHCYeGBokGRgcHy8iJScpLCwsGB8xNTAqNSYrLCkBCQoKDgwOGg8PGiwlHyQsKiwsKSwsLCwsLCosLCwsLCwpLCwsLCwsLCwsKSwsLCwsLCwsLCwsKSwsLCwpLCwsKf/AABEIALYBFQMBIgACEQEDEQH/xAAcAAACAgMBAQAAAAAAAAAAAAAEBQMGAAIHAQj/xABCEAABAgQEAwYDBgQDCAMAAAABAhEAAxIhBAUxQQZRYRMicYGRoTKxwQcUQlLR8CNicpIV4fEkQ4KTorLC0jNTY//EABoBAAIDAQEAAAAAAAAAAAAAAAEDAAIEBQb/xAAuEQACAgEDAgUDBAIDAAAAAAAAAQIRAxIhMQRBBRMiUXFhgZEyobHBFPEjUvD/2gAMAwEAAhEDEQA/ALuJbRs0epWY2qjUZzSmNDIB0iYCPaYsnQGgbsiI8VKeC6I2peLaitC8yTHqUGDVSohXJhilZRxo0F9Y9EuPBLiQS4jIaKEepiQIjbs4FhIwWgKbmaGUCRUPcs9n8IYzBzhVmeAaUShIOoIs+tm/uUYy9ROUUtPfYZCOqwXBYSh5hUE1XIYlnp6/m36wWhRISolhu/gIExa3MuUFJBIpLDcB/wC3ukQwk5eAlj3t76PbbyimLW5aYcLl/X/3JSXuyQJj0pjcIjYIjo2KIaIyiCBLj1MmBqDRBRGFEEGW0aUwLDRDRHlEThEeUxLJRDRHlET0RqURLBRDTHlMT0R5RBshBRGURPRHlESyUQFMeUQRRHnZwLDQOURqUQT2ceFECyUDURkT9nGQbJQSmJEmNAvpGwmdIz0NslaMEaCbG3bdIlMNokEbLlkapI8Q0K8343lYEJSUmZOmvQhP5UtUtSvwpuOp2hen7TVgPMlJUg7JVc9AFFifSMOTqnCbjpHwwucbRYwYkEuBMvzWViJYmyi6F6bEcwQdCDYiDEecbIy1JMTVOiIyOkbCVE4VBODxMsFitIUzsSAQnm3KFZs/lQ1MtGGp0LVSTyjwyzBM/i7CVUGegvzBp/5gFPvEr8hFMHVrLtW5J4tItnYd0kHQwvxrS5ACpjUqQSTcqALG+o8YaSsLNDusEPYNqLa9ddIAzbDKqlEj8TE2/MNvCBneqNtU9v5DiVSAEYBalImS1AMC73Cn0BA0s36Q2lS1fiZ+m36xLOwwApBoFyEpZz/nUX6xmGy9ViSpP8ru/UkvfwbSHwag9l+4pxsxMqJkyw0TiTA+ZZrKwsvtZ10iwSA5Uo6ADf8AbwzJlUYuRIwt0eqZo1r5CEY+01Nu1wqkyzuClRA50gfIw/lTEqAUkulVweYOkIw9QsrapoZkxShyRKcxoUQa3SNQiNOoVpBOzjBKgyiA8bxPIwYeYXWr4UJuo9XJZI6loVmz+XHVVloY9TpGy8ORqCIjKYCP2oSHomy5iAQe84mMG1KRf0BhmA9xeKYOpeW7VUWy4Xj5IKIyiCOygXH5jLw6DNmEJQhiSQT7C5PQQ+U9KbFqNuiZOEUQ4SSPAxGpDQIPtLltUJM4p5ukHyS7N5xPh+JJGMKjJKnRSFpUmkgkOnoQ24cWMYsPWSyT0uNIfk6dwVs2aPCIloj2iOhZnogIjSmCFIjQpgWSiKmPIlpjIlkomk4Jag6Ukx5MkFJZQIPWE2XfayhUnt1YOcmSDSCkoWodVJqFKdtTAGN+1/DLWhIk4hlGxIln/pEwqHlHJx9Zkc6lHY1SwNKyzUxsExHhMSmahK0F0qDg9I3xU0S0GYvuoSHKiCwjoeYubEqDbpIpXE+CkrxjqIKzKCKSdUglVtvxX8RC5GWyyE938VgDceUI8/xfaZiJhUoSwtwbhg1NhqDD7Opq5GGWsTNEkpLB3Pw+ccvLvO13Oxh9MKkuC08GS5aZU1EsvTOXX0UoJUR6EebxYRHJvsczpp82Qr/eDtATqpYJrJO5II9I6/JkFRZIeOljlUUjlZVc2/cjBPOK3nkqUe2CgSTSrwIG3RovEnJD+It0EI+LssEumYkVNZQO4uXfS2hHUQnqKnGkP6X0T3OcTcMCKXKQxIH71i/ZKZkmTKlr2Szv8LBwkvqWcW/LFeynLDMng0dx+8WYNq3XaLqqU48frFMEKTkM6yak1FGwxB5wDmTqXJf4QtiwvcH2tygPMJwkpq7QhCX/ABAlk/EG/EwBHMMekRIzSWufKLhwxKgAxBBsVa2MWzZVoaaoyYk9SLAmYxJYOWfy0iQYiKtnvE6pRmJQljLXLvrUk6s3prCTNOOJonKCGSgENZ6gCb3/ADBQfwi/nQSK1KzonbCKlxp31oSSSNW5bQXk3EZnIQEy1TJxUykoFgHuonQBue8MuJuGq5faFSUrQO65YF9j6RJtTjURmFuM02UBODGrWLt0bTwi3cGTiuSoEjuqYfOEE+ZiFgSiD4Eilh1G0XbhjIZaZJ7JRYqJNTvXarwBNx0MI6dNNtm/rGnFJBiU+EeKDR7OwpQWMaU9Y2Wcs9qijcb4UduFqS4UgAdSkn/2EW7GY9Ev4lX5C59IoXEGbKxRLAJTLUwTvdINSuTks3TrCsrUlRu6fBlS83T6ff5FqJSFd2jvKISD4snzjqsuSEpCRoAAPK0cvyrKCuaFTSaU94sbsm4A6ksB1MXTLeI7BM5woWqO/wDVyMIwyUee5qy9Nlzw1QV1yh32cKuKcu7XCTUJBqYEDnSoKbzaGyVuHBt0hPxBxdhcEl584AtZA7y1eCRfzNo1t2jlJaZcHOE4NDFISpSbEgks/TWL1wfgkAKmITSClEtuqKlEuP6x4NFNxklSClYWlKJpdANyKrhIGpYFtDpFrxGaoy6RhWacicmYpZQofECguDpcLZjyjJjx6Zb9jf1GVSjUe5aSBHlIit4T7QsIv4iuWf5kv7oJiwYXFImpqlrC08wX5j6Rqc0u5gUWzcgco8Yco2MD43GokoMyYoJQnUnQQbBRIRHscxzvi7ETpjyj2cv8N6X6vZ9PKMhD6hexbSSZbnCZkk90MtwU6Co3I0bXdoV8PJSMaCQn+GSUva4cDXdz7QiybMOzJSfhV7EaGJsqnIRPNQK5cxTsnVxy89usYceKVyUflHXy5VSb+GddyfOO1m9kUpB1DF3G9oacXTgMLQT8RSAPAufYRWfs+VLXMmLSVkpFIqCQwP8ATv3eXzgzjjFpJlp5En5RXJKf6Z9jT0OGEs8NHvf4OY5gv/aUWcLVofS3v6CLbxNlsvESwhKjRQCEJ2XyL3IB08RCYoQrEgkWQa0nqdR5Ee8NsTNrQUhVL2fkOkBT9jrrw3XqlkTu2c84cy+bLxklu6pMxO7Fge8Lc0uPOPqXK0gJIGrv5HSOH5Zl6ZU2WhIDVJKV73IBSY6xjMSqWkFNywHjD4Zm50cLq+i8iNPncsoMazJYUGIjTDqJSH1a8SiNZyRPPw9JIAA8AzwRgJQIUCHBaCsUkNcHygLtxLYhy5IFvCD5sW9HcrRTcXwBPTPWtC0LluukLKqqV94p0I1e/WEuAwYCye93UAdmQage8CxPxAMzAfh3joWdrPY9p95+7JQXUtkkMbAGrq3rFWlLkzEmbLxgxFCkVAoSClzYlIYgXfTbpGDPBahkV3Kpn+LUictBJ0FxcgsNTY67D2hPmMgunuq+EG7Am3+WkNeLVvjCsTZaSQlSSpL1BgPK4fTZoVZBhjNxkmWTXXNQCoaaubG7tfziuO7oW+aO38K5WjD4dACQla0hSyAzrID+Q0EMsXgkTQAsOAXEeTAAkenlHknEhmd2LR0kqWwbAhw3KrqvoQ3Qt+kMZMpKBSkAb/5xIFRpNm0hzE3YbAeISoYeaUB1pQpSd7gP8njlSOLcSV1VpYt3XBFwztqL3jsCZoXcXDRw7O8CcLOmIYgIWul9ClnSR5NGfO3FJo6XhnSLqeoSlwt2NVErcqJJO7kP6QNw7ka1Y0pYqStJFyC7AEX6XiCRmIASS92b9/vSG+XZj2c2VND9wv4ggpI66wjHNKSkeu6rA54ZY0uVt89jJieyxMuQCo0KClkNSCDcrVoWZm5vyifiBKu3mF2SshiALpYPcu9xs0L8JmSe0rNypW2pcnRyHck77xPn+cicEhPdKdj7n5ekUnPVPUYcWP8Ax80MVdqv6vdv8guJx04SFolzSlRDgJN9HZ9Uv0jkua4kzFkkl2a/Pcx02XOSlRqUE6db6ku3K0UfO8uTLxa9CiYakNpfX/qB9RD8M72MnjnSKKWaK+j/AKL5nlCMFhJhQCVCWQsh6GQCVXB6Ckau28E/aTMQZOBUlARVKWSAAC/8MF23d414ynj/AA/LAAQOyBtsoJlgED8S305Ev+GEnF2OfC4EBnTLnJZJcD+IzOdWbXeNTdyPLLkqyp2p5R1P7OZ4GFAQGqU6n7zkd06qDOzsB6xyKbMsfCLrwlhVLy0rQQlXb0C7EukEgfpCM3Cr3NOBpS3Oq9rCfibN5MqUUzklSZgIpA18TtdrxWpfE+IQTKUEkplJ721RdPmQUnlqIRcUcQqnLLpDIAYMznncObv0hjmkq7mdrcTLwlaldndIJIALs5NtRsIyNMKpaHoUtLsTSQHjIVcSUL02gvIKJhMtdQJuhSQ5Stwxbew06QLjJZStaPyqI9DAuDmlK0kajn6RMdqXJtm01xZ2f7PsCZaZxYAlSSwJIanYnV7wt4jn9piaX0Sbb6gaeUL8n40VhZOHWsLWmZUnSkApLCkte3jFtk8bSJ1lyCo8iA4fxjN1EZa23wb/AA7qI4nGSV12spmKwMpgVEpLXYH1tpA5w6PwTSel4u+LyfL5pqV2kon+bu+hcRrmP2Y2qkqqGov8jofaE1fB6XH4pg2Um18r+yoYDCTO2kpSQoqWDZ9E9869EmOuTCDQTdLpeOZSMFOw09KwRXKJICubEEHoQWjomFnf7GhZF1JSoA7OAWhkNq+Tl+MeqSkuGv33LPu5fxH1ETgxFKmAgGJY6R5MyEOZTiqZ0Bb539YZ4/GJSgu+h0cnyAuTFXxeZIlhMyYyJXxCuxXy8B7+EDVGO7ZZQlLZDbO5cmbhJkqYpIExBTru3dPkQD5RyLhzLASpdYdSSlkKJU4UnUszW2MXDiHjyRNwa1y0l3oFwArYsSLs76WaKNiM0mS5s0IYJodCixWwA7zp7tTBvKE5oymk4FotwtBHHOTVYiWorCB2YSXVyUp/iOjqg77MOHXxaJ3aVIkdptYKKabKcgsDz0hzxEP4eHWyVCa7OKrqKWudLFRjfLQJK0qSpLDZCUpJHiDFcTt7gyON7F9nY1JDJWlRBBI3Z/eJJCXW4Hd1J5mI8Bi0YhAJSH1bl52iVeLSDSCI232FJNhiREU0R72sCYrGgD9YCCgfCYoJWsBJNkkhLWep9SOUcz+1Ke85RQCUKloKnZqgVA3d0lgByMdVGNlISSFAbq5uemscl4oxP3jEzVGamah6UppakgNS5LFtfM6QjqGnC0dzwWDfUv4ZWMsUSA/7G3sIfkEoA0B35DdvlCTByqO7q2+1rWhtLmsAxvyOnU+kc5Pc9qk9CJ8vQBicOkMy5qUmw0Dnn0iu8QL7HGziSWC103sQ520eLBlSqsxwge1btyISrXnpFU4umFeInvoJ0zyFR/1iLeVHNzT05m/aP9sKwWfICFF1FRBsRYW7ofeEXE2aJmBNLgywSdGclJs2ukA4pCpZmUHS2jnYu7+cQYKTWQk3rYf3WjZixU7OB1/i3n4fKS55+x0viqSr7lgHe0q3eNV0oqAJskbE2pS8VfOVky5BdwBMSDoPwEUp/Cm9n1F946L9opPY4dJAUlFaXYAMKQRMSNSCBZPxuNo5/nElpGhBE0O4710F6jpUWHdHwgARpf6jzq5K7PL2i2YnDTJHDzKCpa/vgLXBBGhB8nBEVBU1pqOQKSfWO4YvKk4jAoStCV/xKmWHDgAO0Jyt2vkdDv8ABzPhbCzFyVT5k4JKlEJVOWrvAakKPVx5GGc3IJkxlImSl66LKhfXYt7axa53D61ADuhgAO64bfwaFs2V2K+8QwIcgBJuQ/OA4Xu+StoWYnKVkuEgc/i1EZDDMMShKrqcknrZ7RkJcJWMTj7FN4ik0z1/zd71hU9/GCMdjVTFFS2q0LafvZ41xGBVLUir8SQpuQP1h6Wqe3uNbqO5YJCZU0YWVShJloKlslIClK75qILqVYM9+8dNIZYDIq6VzC4KU6WOmhI2AgrK8tlysCboM+aQEgtUkLZg2o215QwlppSANAAPQNCc2STuPZM7vg/TxTc63pfv/oBmZTKZqfc/Uxv/AInPkSAErWpCVkMVqsksUln+E3HQjwiQmCctkpVPkBQdKl0qB0KSlTg9Hb0jPHk7nWYIyxNtcb/g9y3Ppk6UJazShUxKUC11E3623/qEXbPcQlAlytAWFtgBFcl8LK+/laRRhpBFJ1DgBVKQX3LkwqzviZRxQUwPZqZrsbkfIjzhi/VuefzRhlili2Si5fG387b/ACdawalCWkm9hpuBoR1HKFnE+NnCUkYWYhMxSwAV3FNKybMeXlG2UZ0kyEFSCLAsk1Nvpr5CMxcuXiEkS5gqDFhZaSLg0m/lHQUk+Dzsk0VmVxDNASJiVAhPes9SgGLDYEuztFR4swstdSllSVuKjV/DSS5cAkAC7k6n0ix5RLViJk5U0B5SzLFIYF0pJUxchTlSddo14pkS0IquFp7yQkILralNSVagkgBt/CM3ktW2xkss57L9jlisumCaZalmZSwDb90E2/CHJYdIlkTEkpS5CS4sSWqDGkaBy1oFzSSqVMUWVLUliaXA0Bt03JfptBcmdLm9iuWkJmJmIMwKW6pjrBC0pYBkgXb80PU9txSLvjJqpuS4EAGqWZKVqIsA1ChUbHygKXlbaLT5lP6xZMny9X+FrlTUtTMK0sW7pmVoPTun2gMg/m/7f0jPGN2WyOmFDiKZKwapaezKqWExMxlF7Aml6mBgTh/jdaFCXi5ZKCQK0kFvFyCANXtAKpRTh5aTsEpIcbD/ACiPsg0Wyb1YzDJpOjpU6dTKKu2FI0e7dHGtuYMAoxCUorWp1M5S9gWf5bxzTG4lclJIURLANYuWDFym9o3y6euagLUo3e5+JSdEhRFmp2ELk8jVXsaIPGnxuR4/M5s/H1OEpPdQx0SbknxIc+AhllWTD72ayFJWLsxLp/1j3K8CDiSt2plgWLNUV38XGvIGG8yd2aqx3mCrFXQsRfm0WlD0bAx9RKGZSTorOc5P93xBCCVS1OtJOwchST4Kt5iNZakq+O2hHP8AZibO5s4n/wCFYlFSpiVEGwmGo7OO9sTtbWBkyUzQHUpB2sB4u4/doyaXZ7np+og8S1TV/JPwtNCszkBKqmJ1BBDJXZjfeKvnBUcTNFmVOWH2vMI9LxcuE8CU5lKJNYCVd5m/CQAesVjG5HOXOXShSapirnS6ze+7cotFeo5nUZY+ZJ6lwu/yIc3wwRjJ0o7EJq8EJ56PAuSZiJE5CzK7UIU5lk01gAhqgC176bRds74P7XM0KrKZc2h1OCakslQFX8oTrqTFUzzKkSJ/8JZXKU5SVBlpUCy0LSwpUlWxAsR1joqSujyDjJrX2LTj/tEl4gAGSqWoUtUpJUDZAKSwuASXtYGEeZ8WifLEhKKUoWVJ7oAFmNwSb9YQz0gkFxy5RstAC0Npp+/WLt2KojzHTyMfQsqfThpRUFOXdkqNwADYBxfnHz7jEFQYal/lHfpVJwuHcO6X33aE5OY/JePD+DDjhyX/AMtf6RTOIpQKlEOHL3Ch9Itplo/L7GEueSA1nT6iLTToomrKhNGhKwPGr/1jImm5aV/FMDDR6j46jwjIz0wgmV8O0subc7IFwPHnHmYZaqZMK3dVgkbAcoeEsLg+No1kqF/OH4t2MytqmRcP4VEtQWtVc4EBKACEpd3U7d4gP0h4TYxR8ozpAxi6pyQgqW1QCQGBDVHW8XOTiEq+FQVvYg/KM+dU0keq8DaeKTb3bNWgrL1tNlFtFgjxDtuHu28Ckx6EVFAZx2spx07RL+TPGVHezq8cl9GOuKOLSm1RquKerA3ItvcB2tcm0UMElaBqSpz6E/OHX2gyAnMFgBhSggeL6DaE8makYpEtwVAAno9MNr10eejGOHonkveS/nsdckYVIlpS5skDVhYck/UGE2NCFF6kLCfyrZaeoppNv6TDldxsfGKdxomlDqKCo6d0hbaX2I6m9oajzjYiyXMlvOAWod9RJCjd5k1j1LQXOUp0NfvoJvyUOesIMjxH8aanlT81xZsBhwubLNysKJSlwHYVEkHViEjzhrdbsX2LKvJJUxJUuWCdlAkEgaG2+oZrwuwOU4NK1lEohV3dg5A+Jkl1c+XpDTNJ604cqLJN3Gv0YxSsjmLSO0CiUrmBCms2hYE6A7jwirnw13AttjpOAXXImhW8sEPrZMV/sYd5TiAolO4TccraGIDiVOUhGjHQDXT5RWOVQtMkoahHPwtUo82B9L/KCMVJSqQW/Dp+/CGUxS2IEsMR/La0JcItSpPIl4DyKfBfHFx2ZU+JC2HmDmDBvDiXlSwNSlI9hAebYQrwuJXtKl1W5kgD6wy4U/3XRKT7BoPYsv1Fml4FKFqKd0oT/aVlz/f7QRhcEFrCTpd+rAlo8QpYekA97VxyETy50wrTYJ7zebHW2kWWeK9PcU4XKxljitaFIZJcaUqYeYL+cc/xSlJLd0F2/W0X6ZIBFQFJGtg4O40vHP8AiTE04lKdypR2/LewtvEHWPeGJP8AGBPIufKCs4wbTUq/CojyI1Hs8DcMrHaHT4TDfOMdSUpDuGJOzbecLjLTNt/QMlcaE+OwaZqaT1Y8izenOOL5nMnfeFieapqDQouT8OjE3Zi4juiMUpXwhRH9TX38I5T9pmAMrGVkD+MgK1fvJ7pPpT6Q+OaM5bLcRolGNXsVSbNSdiD8z5axstHdBD2L/vlEMvE0LTMGqFJU3VJCh8obcRAysbiEkU/xCSnX4mX/AOUNsoBrnAlJezF+lo75Kl/7NhQz/wAJO3QR89z2JLAXBj6DXiVdlIKQ38JLhz9IRmnolF/IyMdSaIzKP5T6QHi8CpWiVeQMEGYt9uv7ePBiFgWAf99YH+WvYqsH1Ev+FzHPdX6HkIyHBnr8PMRkK8+PsW8n6lSTJZJWrYEgfrCHFY4y8Otb3Yt/UdPcw8zHEEylBil7XiocUKaUgfz3b+mzxqxcFcnKRWki0S4NZQvukpcG4JB9o1UgpJSQxBuIkXIZEuZ+ZS0/20H5KMXYE2t0HyM6xDN28xh/NE+WZ5PGIkgzphSZstwVaitMLglniH7xSpKvyqSfQg/SBpXsN/yMv/d/ll/+2xJ/xUAfikyvdSxFa4Xwhl5h2R+ILXK5OoFvpFn+3SW2Plq/NhkN4hS/1EV3NJxOYy5stXZmcZExCtKe0CUknwLk+cB+wpM75JdvCx6ERQuPcY0yWj8yu87aUqYDcl23aLd/jgSg1HvBDkszjQKI0TVqBHNOI8aJs9BN1JCiNmBKetzY2vCIq2NkAZMWxE3qE/T9YvXDUpImlZJKglqbWCiWPO9J/tEULCpIxKyEk9xJLbfCB6sYe4DOVYUqmqFcuYWpB7yFpSGdwLEVG0TJel0Uui8ZvMUsUoUJaWcqLW9wRbcAmA8FlqZMtQYTWmVslRINhs1yBcBuUQ5LmysYhSUI7MlQpUtQFmNShcOQOXOJ/wDEpEqeMPLUVqZgxJqUxOumr/KFb6ES+40yeU04nZQpA5EE1E3OpJL9ILVOZRBB5bQrw+OUhctKgxUuzAuDSRSrld/TwibMVtNKXDquASxIs/zhOZ0y9tIYfeh1s45+zxVZhQqWpIUQEEh7C48dn6w6kyykXU/iBf28orapK55SpBVSSpg3wsovZPraJgbZaLb5Ip0sDLMYVB65c1iRuhBKT0LvAXDGIpSh/wAifkIJzVU04LFIpCZcuROV2ijdZ+CmnUE1nX8sG8OJlKwyCJKRMKQyppJRS34EBiphzeNCdx+4I7sskmakCwN7l9yeV4llGtSQkgKdwC5BIvsbG0KkpXLpuKVJqBdr1rS1LMLJHS8SSs1aYhIJJf6HlGVN+bX1Bqd0Nc3xa0fAAAR3lTJgt0pCQp45xnJC8ShQcm7aBk0l7Dq20XbF5RWSpR7upb4ifExWM0yuZMxKVywoyZa+8AWGgFgdTbrG9BkN+FQalHak/TflDPMMO6nBuQHBvpbnyhLh8yTh+yDlSsQpUtIAdlBmBuzl+kM5k01OC9mdmdvHxjHlbWr7F5uoqmTS1FNtf3zjnX2uIJVh1swpmp83ln9fSOgV2LrbkCNtopn2rpBw0ki4E7VtHQu3tFenl/yIU22jnGTSwrFYdKg4VOlAjmCtII9Ie/aLLbMJhP40oV7Uf+EA8GYcKzDDg7KKx/UhJUn3D+UWb7UZVUyRMA2WgmzvZSQfKr3jdKdZUvoL7FJwSHmJHMpT6kD6x9DYuSUhCUiyUJHo8fPGFmlJqGoII8QXEdm4Y4hXiMOlcz4yVCx5FhrpoPWEdYns+w2DSi7e44AI3J9PoI8mKVyA+cCzcQTqWtoHiGfib6i2t2vGCyWFrmcwPU/rGRXcfm0xSmlqsmxIILnfXT/WPYFnSh4flnFSvkR42cqglYIFhfxDCK3xPO/gISPxK9gP1aLDms2oDk9vQxX89w9UnQFYIoZ3LkVBtw1/KO9iXoZx8j9RX8TiTMWpZZ1Fy2nlBM7Fp+6JlsahOUt/5SgBvUQLiWCjpqTy1vbptEkrC1pZ2v47QHWxDyZO2gdZt5RJNSxLx6MKTLWtjSlgS1u9peDZDo32z4hM2bg1IUFPIILXu6be8VbK8umfeMO4IpUkXD2szBjz5Q8OF7bF4EEOmkq/tTVv1aLsjAoTUoIZV7qHe8TbyjLmzaGkWSBM5mkS6UEFCj3lEiuYoc9gkcoCRk8rsFzlIqmFJAJLtdgw6PHubTyoS+ZBPk5H0j2ZmcoYUy6x2m6Q5PxA6CwteKTulXuXYDwzObHBBSkhcpSS4d7KI8WKYteRSgJExKnNahe1gmzN1MVLB4lMrESphBdgGYAsRMG/1i0Ss9QAEiWsizqpSAOZJKtIOdSr0oCaGSCUg0TKQbHug25X84DRkCAszF1LmBiJhYKBDgFJGkQL4lkhVJWG8ixB3/e8FYfPpSjZSXsLBxfTy/SMNzSojlZOElSpapi6uzVUNPju50Z2U/jBi5wKqipwtILFiw0YMHF+ZMJcTjyXADApJB0JKb2CunvC7FY9U6gygUfE/dqu+zPteLO5LcLkWooqHLX6wpydQRLoU11Lt0qLE8oWY3POyTSSStTAVJsXsQS1reHzgiXmAc9pLKAu1RBPTcRfAmrfYMHZXOMM7KhNlBSCkhSSxdTfPzeCMj4nkolISZa1zEoSCoDYAaKJZIHSK4MrSkqlgXBUhxoWcA+EWLLsuCZAIF1JvHQUFWxTW7Lf2CCC09FRd0K1Bd2cF9GNxvCyZOWlSFqCUgLsEkqtcOoswJGwdr6wLi+IOyKXllVSEKDJsq3eD6Egj3EH8NcTonIWFoShZUlKQQ6Xb4ja14y16/0/cKdyHuInLmLEqSKlbnl0flzhKrh6amdOWmaTLFSlJuwXooo2AVc6fOLXhMXLkSyiSlapyrVrQpCajo5UHAfpCHh7iKUrDzVJTNSVggOioOASp6XsSq/K8XblqVDHyVriCSE/cFhkntJrEBjUGIvFhVLNhoPD5mKLn2PU1VQPZKBlJbQ2JD9bm45dIaL427iFCWRUHuR5u305iKZ4SklQuT3LQuSACRdV7gfrFN+0YthA/wD9iBvyUYYYLjNBBC3QfBwH8LvCXjbiSUqUlCSVEqqDJslnDmrfvWaEYcclkWwNiu8Do/2+Q/8A+n/Yr0i/caYALwc027iTMDC4KQ++zOPOKRwbIQrGSVV1EFViGPwK5x0fMUJMtaCGCkqBdtCDa0O6h1liwLg4ugWjqvCMwHBSyAHZQuQPxK32in5zgSfhSVAakbOE2Y94sxu0E8PZiqQKanSb0G/jsaY0Z4eZGkRcl6mYlCQSohJAY1O37/WF2IzFCkmmaknRw5a3SCUzRMlhSpfdUAWPeDbG+zQvmqSlQQZIpP5UlJB5uAx0a/PaOWo9h2JwUlr4Fn3An4ZqFf8AEPrGQ2mZNJJd6ei0kn1S7xkH7ndXVY/p+RRmKgJKlEEU3sDbbWKvic6qFKU0jm5qgqfmWJm90oAQopDBJLOe7eGmW8NdoTUWCf5SH0JSxY256P4GOs8ihHc841bsDyfM0ykUiWgqLupYBPT0G0CYiQxJIAe9tL9IumG4MlBSviJNg7AAFrjaqG+ByFEtAaWlxcEsTaxJNtWjLLqV2LKDOaYPh4YhZ75R4AG19ot2UcKyZclcpysLKSoqALsUlm0294vhyGVKw0xcxCAtYZJ0P8vvtFZkoaHY5eYty0o6aB8DKCcSkhIZKFpFvhujTlYQ+zmRiZaQqlLzO6mtqfiTqRpz94DlYN5qf5gv5IP6xYs9nfekoTRSEpKedywfwtpEljTd0Vso0yfLM3vrBoATb4SRqX5PCwqaerRlsoNce3hDHHS1JQEgBifhATfY3Z7avs0A4nLVyljtGB2b9W0f5wccldF8sdGwaMuC5sk7OfYK/WHGOw4EtSRuCPaJsiwgWE/yl/ZiImzRATc6C5jQxBQMBk01eoIHPXUO/wC/pDzBcJJIJXMKgNQxTyhuJyRLrSRdyABc2/CHD+3tAkvilNSkFNLjUAMqxDdA76cvCOXqlIZDFatmylS60pKVCm6TyIAtfY6eB84mUoSUhdwFBIQ7Mx5tuCw0Yv4wsn58KkBKQF1rJmFVLBlKPdIY6NtcjXc9Gbk4dKmZYXdOpBLtcFuUDRsXWM0lJStDKS6TuX1ax16bQ/xOe4lUrs0iWVkalLsGsWLg22hdLkLISkEoY7tdIuwY3cDTrBMvFhSiLd3UgjXVuh8WgJ6VsNSUYujnmKBTN7yqlG6jSEup+8QBYB4teWgKlNy/1PvDLEYWu7AFwbh2va0Sy5CfiYDmGZz1vvGmHU7U0IWKTYHl6hMQOzpUGuAA/nv6wtwqfuuPTNTJ7RCUqdGgCvzOxDjXzh72XeFJpB3Hd10Ae/j5WgXFZX3wtKylWhICSwPNwefKEqXq1Gry4vdoN4t+0taJSBLSJVawmpSqnB1pAF/84qeQ8RzMBOXJAK5E1Cu7cAKILKClO2wPO0OcJlEoKWXUpRZyskktoA+ge7C141zDApmS1JTqXKD1Y77DblDPNVgeO9xDLyUGR95mEj+MpY1ALsA7a3SW0dxpBqckTMNZRUbXLgbDTTq14Y4XEKRJ7KZJUqkCghiHNr8iH5QTMnMhNTAgEVaJPQVGxcC/OJkmysILuKMz4ck9kVJ7kwaBLso3LXsPURWZmWzFKaXLuWHeI7x3srrF/soAPUG6/wCTXGsAKTLUe6lVQP4NQ3VWg8YEMrQZYosquTcO4pEztCESCCwSVJLvZRpST+zFmxmYqlyJgn94qSRLUkFnIIDvoYlGUhZXZRKgB3lEMdHtvzv5RP8A4fSDLINh0pUNx0IN784EpanbAsSXAhRwjPXKRNLBKwVoFTkpYkGnZyBckQlxmHVJmgKS3IAllCzXfR46KpU6XLpQoFIfukPVfTUEAa9PlBiMPLnLQqYlyjvBJKR8i5FvaHedtuUeKuDXDTwhCUgfCkWLbAXYeEELCSQQ4tZ3IB+l4lElKiQmkKfwA3b5x5UUAE0qSHBublWvIPppaOfJPkrTXIgxmQzFKdM0IfxL/p/nGQyxeIJU4AI13+kZBUgbEeDlyEgolpZQIJPq7HV33giSUp5s/o+hJiFGEZiN7EnVh0843l4akFRJ30JLnkDbZm8IW3ZQnnSFDRRYgkAsN7ePSMoKu6V2ZmOivMfSJcOlLAn8RuBbXTbWNgnUqpJdgOen0gWW3BVYRNi17gDUvze5a9z0jDKYsRBSJwSLJFvW2rPGCQXKm1IBBNuTjkb7a8odjyaeS8ZJPcklJdCG+JKh/aQQfp6RYVrRKw02aq9CSQN1K/CBzJLDzhMiWlPPTS2rOBePVYgqPe+EaB3ALMCR5w99QkiSrsI8ky9SJKa2fcnmSTvu5LxLmWV1gNSkhVQB5MxFn8fKGfaKv3Q2jPtZ7xotyR3W2dtuRfTaMqm1LUL27muRyaB3mH16xtnOVHEChKwkFqjqW2HRyPaNzMUkEDkG8G/19REqLtUO9udiLN++sPl1c2qIku4olcOSkBCanIcF373jpTrG0zAISlkykm71MNSLNv8ASG8jDA6lvoxPSNlYcMCPJ9TowvCNTZfcVDLO0AJDBANgAxvfx8Op8IiwmUIQlSJdgF1EEDcuAzDTaHUoHQ2ubbtGsxq7W232ZwObv7wNbA2/cGk5bQkn4lFyar2DacjtZoim4VqSlSRUHI1ckAXO5AbnDRM9LJLjmfe5bR3iDGJBsQX8NR+jD6QdZbUxVQtCyxEwKdjub67aXF/rEgmljz5W1Ojg9dYlnyGNKBYb7udNGaPU4IgWLr6gAXPP094jmweZJizMMFNUQZaqaR8Nik9Q5eM7yRSViosCSFAPapgNm0F3htKwopIPgzfQO0LZuBBWWLHrcPsYssnuMjlrk3MxJvakJfvBgdNNwTe3SBCoGogh0sS5CXq0JB5/zcoNnyCEs77jS+g5h9W2jfCZcj4illhwlR11dix3LAj9YspruXjmVkEiQu5JCWFwddLBx9I1WZc4Gog06i4vyLfu0HzpSwSXSagxADBIBLtqRbr5RHisDLpDAkuCeYfUjzbnFrQxTTBpKEIuDqR1Cmv3T4bxPisAQawljsNSeYPQufaIpcpjZFTMWY/Meu/vGSMWikqBDPpU6hrqDonw9IJAxJBSCGL6htN2ZnjJkoXIAsdGa3S3zgdWIa7AgAOR4+8TdsD8Lk3chvZ9fWCQh3ZrsH0bTRn26848UHI+FwbVAHewubRIohTgABnFh6vp6CBMTl5WtKQFPoDU1iQ992N9rCA2VbBs/nrkjtE/CkDUgli1xpcO0CyuIgUO9TuCUkONgSNS1nhlmXD5lkpKqwHWVgs6T+Ei7F7bPAC8uBU0tgC9msObjcN5wbjRSw6VjpX5ig21ISd+erRkJpuAnJLJUiYL6gpp6PUavaMgaIlWo+wdNxJcj8T6+kEIWoasWv8At7fsRkZGQQz3DYzYpBBJTu7/AJnjSSdRyJBDsDe56mMjILFp7G+El0pckkj2uX+Xn0gqRNIOpsR7h9H9ukZGQC0WEpnVBwSwd33sr1sIkkEUjVSbWJsW1ceUZGROxYMWgEBuTl+vJv3aBhiQE3dyTpp79S8exkWCzYTC9L6PduT9ekaS5J0JB1Nx5fWMjIqidyaUvvBki7i/heJU4k+4DsOYZvrGRkFFokWJJrKnY6kCwLd3yO8RdswJbf2vHsZAKs3ALAluVvCNBM3bS3uRGRkAnc8m2vzDj0LPEc5LVXcmztzD/WPIyCSRth5xZibiwIszOmIsWnuhXLb/AIvNrNGRkAp2NMJvckvd9OVv2I2lWUxuU2c3cghL38faPYyCHsSYYFSebPr7xLLdWliNH0a3IeMZGQQkWImMymAflbeFRR2sxS2SGvZIe2t94yMg6mg65e4YpJlhIYKq5ksfEN4aQDPUHcApe9uttHaMjILkwucvcG+91BIpCnLmu97AEFrXL6QdhMbVYu4CilQLFwDY9OusZGQSupgMzGlYJT3STfx+IR7Owqg5rNQYvbQE9OhjyMivBV8kqBU+iv6kiz3tGRkZFqQT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7414" name="Picture 6" descr="http://t1.gstatic.com/images?q=tbn:ANd9GcTqHxAJfz0UMOuEikY4wlTfFB1Hrp9CUe_X2HP91wOqi8wC5Oq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94866"/>
            <a:ext cx="2510646" cy="2382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reportajes.org/wp-content/uploads/2010/04/cambio-climatic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69" y="3412396"/>
            <a:ext cx="3108016" cy="268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4356" y="44624"/>
            <a:ext cx="338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MULTIPLICACIÓN</a:t>
            </a:r>
            <a:endParaRPr lang="es-EC" sz="28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82800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Tratamientos del diseño completamente al azar </a:t>
            </a:r>
            <a:r>
              <a:rPr lang="es-EC" b="1" dirty="0" smtClean="0"/>
              <a:t>con arreglo factorial </a:t>
            </a:r>
            <a:r>
              <a:rPr lang="es-EC" b="1" dirty="0"/>
              <a:t>de dos </a:t>
            </a:r>
            <a:r>
              <a:rPr lang="es-EC" b="1" dirty="0" smtClean="0"/>
              <a:t>factores</a:t>
            </a:r>
            <a:r>
              <a:rPr lang="es-EC" b="1" dirty="0"/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436602"/>
            <a:ext cx="335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Diseño estadístico</a:t>
            </a:r>
            <a:endParaRPr lang="es-EC" sz="2400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971017"/>
              </p:ext>
            </p:extLst>
          </p:nvPr>
        </p:nvGraphicFramePr>
        <p:xfrm>
          <a:off x="234357" y="1484783"/>
          <a:ext cx="8586116" cy="453650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15511"/>
                <a:gridCol w="874511"/>
                <a:gridCol w="1688313"/>
                <a:gridCol w="1795279"/>
                <a:gridCol w="1717223"/>
                <a:gridCol w="1795279"/>
              </a:tblGrid>
              <a:tr h="31100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Tratamientos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 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100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342962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 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CB</a:t>
                      </a:r>
                      <a:r>
                        <a:rPr lang="es-EC" sz="1400" baseline="-25000" dirty="0" err="1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7121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0.4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0.6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0.8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31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CB</a:t>
                      </a:r>
                      <a:r>
                        <a:rPr lang="es-EC" sz="1400" baseline="-25000" dirty="0" err="1">
                          <a:effectLst/>
                        </a:rPr>
                        <a:t>2</a:t>
                      </a:r>
                      <a:r>
                        <a:rPr lang="es-EC" sz="1400" dirty="0">
                          <a:effectLst/>
                        </a:rPr>
                        <a:t> x </a:t>
                      </a:r>
                      <a:r>
                        <a:rPr lang="es-EC" sz="1400" dirty="0" err="1">
                          <a:effectLst/>
                        </a:rPr>
                        <a:t>CA</a:t>
                      </a:r>
                      <a:r>
                        <a:rPr lang="es-EC" sz="1400" baseline="-25000" dirty="0" err="1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622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0.4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0.6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BAP x 0.8 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31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622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 mg.L</a:t>
                      </a:r>
                      <a:r>
                        <a:rPr lang="es-EC" sz="1400" baseline="30000" dirty="0">
                          <a:effectLst/>
                        </a:rPr>
                        <a:t>-1 </a:t>
                      </a:r>
                      <a:r>
                        <a:rPr lang="es-EC" sz="1400" dirty="0">
                          <a:effectLst/>
                        </a:rPr>
                        <a:t>BAP x 0 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0.4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0.6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BAP x 0.8 mg.L</a:t>
                      </a:r>
                      <a:r>
                        <a:rPr lang="es-EC" sz="1400" baseline="30000">
                          <a:effectLst/>
                        </a:rPr>
                        <a:t>-1</a:t>
                      </a:r>
                      <a:r>
                        <a:rPr lang="es-EC" sz="1400">
                          <a:effectLst/>
                        </a:rPr>
                        <a:t> AIB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3429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CB</a:t>
                      </a:r>
                      <a:r>
                        <a:rPr lang="es-EC" sz="1400" baseline="-25000" dirty="0" err="1">
                          <a:effectLst/>
                        </a:rPr>
                        <a:t>4</a:t>
                      </a:r>
                      <a:r>
                        <a:rPr lang="es-EC" sz="1400" dirty="0">
                          <a:effectLst/>
                        </a:rPr>
                        <a:t> x </a:t>
                      </a:r>
                      <a:r>
                        <a:rPr lang="es-EC" sz="1400" dirty="0" err="1">
                          <a:effectLst/>
                        </a:rPr>
                        <a:t>CA</a:t>
                      </a:r>
                      <a:r>
                        <a:rPr lang="es-EC" sz="1400" baseline="-25000" dirty="0" err="1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CB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r>
                        <a:rPr lang="es-EC" sz="1400">
                          <a:effectLst/>
                        </a:rPr>
                        <a:t> x CA</a:t>
                      </a:r>
                      <a:r>
                        <a:rPr lang="es-EC" sz="1400" baseline="-250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  <a:tr h="650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 </a:t>
                      </a:r>
                      <a:r>
                        <a:rPr lang="es-EC" sz="1400" dirty="0" smtClean="0">
                          <a:effectLst/>
                        </a:rPr>
                        <a:t>mg.L</a:t>
                      </a:r>
                      <a:r>
                        <a:rPr lang="es-EC" sz="1400" baseline="30000" dirty="0" smtClean="0">
                          <a:effectLst/>
                        </a:rPr>
                        <a:t>-1</a:t>
                      </a:r>
                      <a:r>
                        <a:rPr lang="es-EC" sz="1400" dirty="0" smtClean="0">
                          <a:effectLst/>
                        </a:rPr>
                        <a:t> BAP </a:t>
                      </a:r>
                      <a:r>
                        <a:rPr lang="es-EC" sz="1400" dirty="0">
                          <a:effectLst/>
                        </a:rPr>
                        <a:t>x 0 </a:t>
                      </a:r>
                      <a:r>
                        <a:rPr lang="es-EC" sz="1400" dirty="0" smtClean="0">
                          <a:effectLst/>
                        </a:rPr>
                        <a:t>mg.L</a:t>
                      </a:r>
                      <a:r>
                        <a:rPr lang="es-EC" sz="1400" baseline="30000" dirty="0" smtClean="0">
                          <a:effectLst/>
                        </a:rPr>
                        <a:t>-1</a:t>
                      </a:r>
                      <a:r>
                        <a:rPr lang="es-EC" sz="1400" dirty="0" smtClean="0">
                          <a:effectLst/>
                        </a:rPr>
                        <a:t> </a:t>
                      </a:r>
                      <a:r>
                        <a:rPr lang="es-EC" sz="1400" dirty="0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 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BAP x 0.4 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0.6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BAP</a:t>
                      </a:r>
                      <a:r>
                        <a:rPr lang="es-EC" sz="1400" dirty="0">
                          <a:effectLst/>
                        </a:rPr>
                        <a:t> x 0.8 </a:t>
                      </a:r>
                      <a:r>
                        <a:rPr lang="es-EC" sz="1400" dirty="0" err="1">
                          <a:effectLst/>
                        </a:rPr>
                        <a:t>mg.L</a:t>
                      </a:r>
                      <a:r>
                        <a:rPr lang="es-EC" sz="1400" baseline="30000" dirty="0">
                          <a:effectLst/>
                        </a:rPr>
                        <a:t>-1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AIB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29" marR="10829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8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828044895"/>
              </p:ext>
            </p:extLst>
          </p:nvPr>
        </p:nvGraphicFramePr>
        <p:xfrm>
          <a:off x="4142402" y="4365104"/>
          <a:ext cx="4056012" cy="182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107504" y="140667"/>
            <a:ext cx="2319150" cy="738611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U</a:t>
            </a:r>
            <a:r>
              <a:rPr lang="es-EC" sz="2400" b="1" dirty="0" smtClean="0">
                <a:solidFill>
                  <a:schemeClr val="tx1"/>
                </a:solidFill>
              </a:rPr>
              <a:t>nidad experimental</a:t>
            </a:r>
            <a:endParaRPr lang="es-EC" sz="2400" dirty="0"/>
          </a:p>
        </p:txBody>
      </p:sp>
      <p:sp>
        <p:nvSpPr>
          <p:cNvPr id="4" name="3 Rectángulo"/>
          <p:cNvSpPr/>
          <p:nvPr/>
        </p:nvSpPr>
        <p:spPr>
          <a:xfrm>
            <a:off x="4788024" y="116632"/>
            <a:ext cx="2016224" cy="566772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C" sz="3200" b="1" dirty="0" smtClean="0">
                <a:solidFill>
                  <a:schemeClr val="tx1"/>
                </a:solidFill>
              </a:rPr>
              <a:t>Variables</a:t>
            </a:r>
            <a:endParaRPr lang="es-EC" sz="3200" dirty="0"/>
          </a:p>
        </p:txBody>
      </p:sp>
      <p:pic>
        <p:nvPicPr>
          <p:cNvPr id="22531" name="Picture 3" descr="C:\Users\Mire\Documents\Fotos tesis\FOTOS MIRE\DSC049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 bwMode="auto">
          <a:xfrm>
            <a:off x="179512" y="1124745"/>
            <a:ext cx="2232248" cy="432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D:\DCIM\101MSDCF\DSC08408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/>
          <a:stretch/>
        </p:blipFill>
        <p:spPr bwMode="auto">
          <a:xfrm>
            <a:off x="2627784" y="879278"/>
            <a:ext cx="3024336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5627121" y="879278"/>
            <a:ext cx="3341821" cy="3528392"/>
            <a:chOff x="5627121" y="879278"/>
            <a:chExt cx="3341821" cy="3528392"/>
          </a:xfrm>
        </p:grpSpPr>
        <p:pic>
          <p:nvPicPr>
            <p:cNvPr id="10" name="9 Imagen" descr="C:\Users\Mire\Documents\Fotos tesis\IMG_0774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8" t="41838" r="37050" b="41548"/>
            <a:stretch/>
          </p:blipFill>
          <p:spPr bwMode="auto">
            <a:xfrm>
              <a:off x="5627121" y="879278"/>
              <a:ext cx="3341821" cy="3528392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5889793" y="2780928"/>
              <a:ext cx="360040" cy="100811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17 Elipse"/>
            <p:cNvSpPr/>
            <p:nvPr/>
          </p:nvSpPr>
          <p:spPr>
            <a:xfrm>
              <a:off x="6444208" y="2393880"/>
              <a:ext cx="360040" cy="113380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9" name="18 Elipse"/>
            <p:cNvSpPr/>
            <p:nvPr/>
          </p:nvSpPr>
          <p:spPr>
            <a:xfrm rot="1029811">
              <a:off x="6825413" y="2077921"/>
              <a:ext cx="605485" cy="1550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19 Elipse"/>
            <p:cNvSpPr/>
            <p:nvPr/>
          </p:nvSpPr>
          <p:spPr>
            <a:xfrm rot="20952550">
              <a:off x="7091633" y="3080353"/>
              <a:ext cx="213799" cy="97501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1" name="20 Elipse"/>
            <p:cNvSpPr/>
            <p:nvPr/>
          </p:nvSpPr>
          <p:spPr>
            <a:xfrm>
              <a:off x="7394815" y="3365115"/>
              <a:ext cx="306453" cy="83871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2875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582355125"/>
              </p:ext>
            </p:extLst>
          </p:nvPr>
        </p:nvGraphicFramePr>
        <p:xfrm>
          <a:off x="971600" y="1268760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Elipse"/>
          <p:cNvSpPr/>
          <p:nvPr/>
        </p:nvSpPr>
        <p:spPr>
          <a:xfrm>
            <a:off x="3658704" y="4170747"/>
            <a:ext cx="481248" cy="288032"/>
          </a:xfrm>
          <a:prstGeom prst="ellipse">
            <a:avLst/>
          </a:prstGeom>
          <a:noFill/>
          <a:ln w="508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79512" y="12576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0248" y="620688"/>
            <a:ext cx="27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DESINFECCIÓN</a:t>
            </a:r>
            <a:endParaRPr lang="es-EC" sz="2400" b="1" dirty="0"/>
          </a:p>
        </p:txBody>
      </p:sp>
      <p:sp>
        <p:nvSpPr>
          <p:cNvPr id="4" name="3 Elipse"/>
          <p:cNvSpPr/>
          <p:nvPr/>
        </p:nvSpPr>
        <p:spPr>
          <a:xfrm>
            <a:off x="5868144" y="2715340"/>
            <a:ext cx="432048" cy="216024"/>
          </a:xfrm>
          <a:prstGeom prst="ellipse">
            <a:avLst/>
          </a:prstGeom>
          <a:noFill/>
          <a:ln w="5080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2915816" y="2516098"/>
            <a:ext cx="432048" cy="264830"/>
          </a:xfrm>
          <a:prstGeom prst="ellipse">
            <a:avLst/>
          </a:prstGeom>
          <a:noFill/>
          <a:ln w="5080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Picture 2" descr="C:\Users\Mire\Documents\Fotos tesis\fotos ultimas tesis\DSC084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21051" r="9821" b="1"/>
          <a:stretch/>
        </p:blipFill>
        <p:spPr bwMode="auto">
          <a:xfrm>
            <a:off x="270248" y="1118314"/>
            <a:ext cx="1195874" cy="1623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ire\Documents\Fotos tesis\FOTOS MIRE\DSC022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11477" r="24460" b="4830"/>
          <a:stretch/>
        </p:blipFill>
        <p:spPr bwMode="auto">
          <a:xfrm>
            <a:off x="7740352" y="1118314"/>
            <a:ext cx="1096447" cy="1678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Elipse"/>
          <p:cNvSpPr/>
          <p:nvPr/>
        </p:nvSpPr>
        <p:spPr>
          <a:xfrm>
            <a:off x="504194" y="1796018"/>
            <a:ext cx="672261" cy="720080"/>
          </a:xfrm>
          <a:prstGeom prst="ellipse">
            <a:avLst/>
          </a:prstGeom>
          <a:noFill/>
          <a:ln w="31750">
            <a:solidFill>
              <a:srgbClr val="FC393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8100391" y="1268760"/>
            <a:ext cx="512219" cy="1147706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4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7544" y="116632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3200" b="1" dirty="0" smtClean="0"/>
              <a:t>Viabilidad, Necrosis y Contaminación</a:t>
            </a:r>
            <a:endParaRPr lang="es-EC" sz="3200" b="1" dirty="0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461573005"/>
              </p:ext>
            </p:extLst>
          </p:nvPr>
        </p:nvGraphicFramePr>
        <p:xfrm>
          <a:off x="179512" y="701407"/>
          <a:ext cx="8424936" cy="520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8 Imagen" descr="C:\Users\Mire\Documents\Fotos tesis\DSC0826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2" t="21154" r="11825"/>
          <a:stretch/>
        </p:blipFill>
        <p:spPr bwMode="auto">
          <a:xfrm>
            <a:off x="7524328" y="3861048"/>
            <a:ext cx="1548295" cy="208097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632217" y="3717032"/>
            <a:ext cx="1404279" cy="369332"/>
          </a:xfrm>
          <a:prstGeom prst="rect">
            <a:avLst/>
          </a:prstGeom>
          <a:solidFill>
            <a:schemeClr val="bg1"/>
          </a:solidFill>
          <a:ln w="508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Viabilidad</a:t>
            </a:r>
            <a:endParaRPr lang="es-EC" dirty="0"/>
          </a:p>
        </p:txBody>
      </p:sp>
      <p:sp>
        <p:nvSpPr>
          <p:cNvPr id="6" name="5 Elipse"/>
          <p:cNvSpPr/>
          <p:nvPr/>
        </p:nvSpPr>
        <p:spPr>
          <a:xfrm>
            <a:off x="3275856" y="4333746"/>
            <a:ext cx="432048" cy="132750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56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3"/>
          <a:srcRect l="42857" t="28862" r="26840" b="11321"/>
          <a:stretch/>
        </p:blipFill>
        <p:spPr bwMode="auto">
          <a:xfrm>
            <a:off x="1475656" y="1138261"/>
            <a:ext cx="6192688" cy="4811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5496" y="-27384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496" y="375047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ESTABLECIMIENTO</a:t>
            </a:r>
            <a:endParaRPr lang="es-EC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1835696" y="707926"/>
            <a:ext cx="5471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/>
              <a:t>Escala arbitraria para inducción </a:t>
            </a:r>
            <a:r>
              <a:rPr lang="es-EC" sz="2000" dirty="0"/>
              <a:t>a la </a:t>
            </a:r>
            <a:r>
              <a:rPr lang="es-EC" sz="2000" dirty="0" err="1"/>
              <a:t>brotación</a:t>
            </a:r>
            <a:endParaRPr lang="es-EC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067944" y="30689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7164288" y="304495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067944" y="54092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7164288" y="54251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75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907704" y="7447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/>
              <a:t>Inducción a la </a:t>
            </a:r>
            <a:r>
              <a:rPr lang="es-EC" sz="3600" b="1" dirty="0" err="1"/>
              <a:t>brotación</a:t>
            </a:r>
            <a:endParaRPr lang="es-EC" sz="3600" b="1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623768707"/>
              </p:ext>
            </p:extLst>
          </p:nvPr>
        </p:nvGraphicFramePr>
        <p:xfrm>
          <a:off x="179512" y="709612"/>
          <a:ext cx="8640960" cy="531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Elipse"/>
          <p:cNvSpPr/>
          <p:nvPr/>
        </p:nvSpPr>
        <p:spPr>
          <a:xfrm>
            <a:off x="1331640" y="4581128"/>
            <a:ext cx="432048" cy="488032"/>
          </a:xfrm>
          <a:prstGeom prst="ellipse">
            <a:avLst/>
          </a:prstGeom>
          <a:noFill/>
          <a:ln w="50800">
            <a:solidFill>
              <a:srgbClr val="FD33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5220072" y="4582988"/>
            <a:ext cx="432048" cy="646212"/>
          </a:xfrm>
          <a:prstGeom prst="ellipse">
            <a:avLst/>
          </a:prstGeom>
          <a:noFill/>
          <a:ln w="508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7812360" y="4528864"/>
            <a:ext cx="432048" cy="1132384"/>
          </a:xfrm>
          <a:prstGeom prst="ellipse">
            <a:avLst/>
          </a:prstGeom>
          <a:noFill/>
          <a:ln w="508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3923928" y="4509120"/>
            <a:ext cx="432048" cy="1132384"/>
          </a:xfrm>
          <a:prstGeom prst="ellipse">
            <a:avLst/>
          </a:prstGeom>
          <a:noFill/>
          <a:ln w="5080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2627784" y="4581128"/>
            <a:ext cx="432048" cy="1132384"/>
          </a:xfrm>
          <a:prstGeom prst="ellipse">
            <a:avLst/>
          </a:prstGeom>
          <a:noFill/>
          <a:ln w="508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1331640" y="4581128"/>
            <a:ext cx="432048" cy="488032"/>
          </a:xfrm>
          <a:prstGeom prst="ellipse">
            <a:avLst/>
          </a:prstGeom>
          <a:noFill/>
          <a:ln w="508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76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43608" y="116632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3200" b="1" dirty="0"/>
              <a:t>Longitud del segmento apical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47165" y="36688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Segmento apical 4.5 cm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4208" y="5517232"/>
            <a:ext cx="27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Segmento apical 5.2 cm</a:t>
            </a:r>
            <a:endParaRPr lang="es-EC" dirty="0"/>
          </a:p>
        </p:txBody>
      </p:sp>
      <p:pic>
        <p:nvPicPr>
          <p:cNvPr id="17414" name="Picture 6" descr="C:\Users\Mire\Documents\Fotos tesis\fotos tesis septiembre\DSC076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30939" r="17315" b="10770"/>
          <a:stretch/>
        </p:blipFill>
        <p:spPr bwMode="auto">
          <a:xfrm>
            <a:off x="2843808" y="1249690"/>
            <a:ext cx="4998283" cy="325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38884"/>
            <a:ext cx="2333715" cy="290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 bwMode="auto">
          <a:xfrm>
            <a:off x="371763" y="764704"/>
            <a:ext cx="2400037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239453" y="4510861"/>
            <a:ext cx="270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Segmentos apicales de distintas longitudes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13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1678" y="46365"/>
            <a:ext cx="764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3600" b="1" dirty="0"/>
              <a:t>Longitud del segmento apical</a:t>
            </a:r>
          </a:p>
        </p:txBody>
      </p:sp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3"/>
          <a:stretch/>
        </p:blipFill>
        <p:spPr bwMode="auto">
          <a:xfrm>
            <a:off x="179512" y="692696"/>
            <a:ext cx="8856984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1547664" y="4365104"/>
            <a:ext cx="360040" cy="1008112"/>
          </a:xfrm>
          <a:prstGeom prst="ellipse">
            <a:avLst/>
          </a:prstGeom>
          <a:noFill/>
          <a:ln w="50800">
            <a:solidFill>
              <a:srgbClr val="4AC1E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03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5406643" y="3460676"/>
            <a:ext cx="3341821" cy="2416596"/>
            <a:chOff x="5406643" y="3460676"/>
            <a:chExt cx="3341821" cy="2416596"/>
          </a:xfrm>
        </p:grpSpPr>
        <p:pic>
          <p:nvPicPr>
            <p:cNvPr id="16" name="15 Imagen" descr="C:\Users\Mire\Documents\Fotos tesis\IMG_0774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8" t="41838" r="37050" b="41548"/>
            <a:stretch/>
          </p:blipFill>
          <p:spPr bwMode="auto">
            <a:xfrm>
              <a:off x="5406643" y="3460676"/>
              <a:ext cx="3341821" cy="2416596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19 Elipse"/>
            <p:cNvSpPr/>
            <p:nvPr/>
          </p:nvSpPr>
          <p:spPr>
            <a:xfrm>
              <a:off x="5652120" y="4759102"/>
              <a:ext cx="288032" cy="75813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1" name="20 Elipse"/>
            <p:cNvSpPr/>
            <p:nvPr/>
          </p:nvSpPr>
          <p:spPr>
            <a:xfrm>
              <a:off x="6228184" y="4437112"/>
              <a:ext cx="299670" cy="79208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2" name="21 Elipse"/>
            <p:cNvSpPr/>
            <p:nvPr/>
          </p:nvSpPr>
          <p:spPr>
            <a:xfrm rot="880539">
              <a:off x="6566142" y="4156566"/>
              <a:ext cx="594709" cy="120507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3" name="22 Elipse"/>
            <p:cNvSpPr/>
            <p:nvPr/>
          </p:nvSpPr>
          <p:spPr>
            <a:xfrm rot="21356298">
              <a:off x="7196575" y="5127741"/>
              <a:ext cx="378387" cy="66495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4" name="23 Elipse"/>
            <p:cNvSpPr/>
            <p:nvPr/>
          </p:nvSpPr>
          <p:spPr>
            <a:xfrm rot="21356298">
              <a:off x="6782069" y="4935097"/>
              <a:ext cx="378387" cy="66495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sp>
        <p:nvSpPr>
          <p:cNvPr id="12" name="1 Título"/>
          <p:cNvSpPr txBox="1">
            <a:spLocks/>
          </p:cNvSpPr>
          <p:nvPr/>
        </p:nvSpPr>
        <p:spPr>
          <a:xfrm>
            <a:off x="179512" y="44624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2246" y="519063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MULTIPLICACIÓN</a:t>
            </a:r>
            <a:endParaRPr lang="es-EC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47864" y="62068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Números de Brotes</a:t>
            </a:r>
            <a:endParaRPr lang="es-EC" sz="2400" dirty="0"/>
          </a:p>
        </p:txBody>
      </p:sp>
      <p:pic>
        <p:nvPicPr>
          <p:cNvPr id="25" name="24 Imagen" descr="C:\Users\Mire\Documents\Fotos tesis\IMG_07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4" t="19765" r="33471" b="26353"/>
          <a:stretch/>
        </p:blipFill>
        <p:spPr bwMode="auto">
          <a:xfrm>
            <a:off x="3649092" y="1211560"/>
            <a:ext cx="2448272" cy="3505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 descr="C:\Users\Mire\Documents\Fotos tesis\IMG_076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2" t="30523" r="17732" b="17651"/>
          <a:stretch/>
        </p:blipFill>
        <p:spPr bwMode="auto">
          <a:xfrm>
            <a:off x="504470" y="1124744"/>
            <a:ext cx="3172102" cy="2436245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16 Elipse"/>
          <p:cNvSpPr/>
          <p:nvPr/>
        </p:nvSpPr>
        <p:spPr>
          <a:xfrm rot="20135280">
            <a:off x="1507764" y="1795860"/>
            <a:ext cx="415838" cy="1406849"/>
          </a:xfrm>
          <a:prstGeom prst="ellipse">
            <a:avLst/>
          </a:prstGeom>
          <a:noFill/>
          <a:ln>
            <a:solidFill>
              <a:srgbClr val="F23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 rot="18961898" flipH="1">
            <a:off x="1114773" y="2341937"/>
            <a:ext cx="429395" cy="953140"/>
          </a:xfrm>
          <a:prstGeom prst="ellipse">
            <a:avLst/>
          </a:prstGeom>
          <a:noFill/>
          <a:ln>
            <a:solidFill>
              <a:srgbClr val="F23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 rot="19504820" flipH="1">
            <a:off x="656712" y="2627937"/>
            <a:ext cx="413614" cy="1042613"/>
          </a:xfrm>
          <a:prstGeom prst="ellipse">
            <a:avLst/>
          </a:prstGeom>
          <a:noFill/>
          <a:ln>
            <a:solidFill>
              <a:srgbClr val="F23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Elipse"/>
          <p:cNvSpPr/>
          <p:nvPr/>
        </p:nvSpPr>
        <p:spPr>
          <a:xfrm rot="20407707">
            <a:off x="4070299" y="3324006"/>
            <a:ext cx="424950" cy="79032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lipse"/>
          <p:cNvSpPr/>
          <p:nvPr/>
        </p:nvSpPr>
        <p:spPr>
          <a:xfrm rot="2101870">
            <a:off x="4819724" y="3064633"/>
            <a:ext cx="578355" cy="10897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4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9512" y="44624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2246" y="519063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MULTIPLICACIÓN</a:t>
            </a:r>
            <a:endParaRPr lang="es-EC" sz="2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059832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 smtClean="0"/>
              <a:t>1er</a:t>
            </a:r>
            <a:r>
              <a:rPr lang="es-EC" sz="2400" dirty="0" smtClean="0"/>
              <a:t> </a:t>
            </a:r>
            <a:r>
              <a:rPr lang="es-EC" sz="2400" dirty="0" err="1" smtClean="0"/>
              <a:t>Subcultivo</a:t>
            </a:r>
            <a:r>
              <a:rPr lang="es-EC" sz="2400" dirty="0" smtClean="0"/>
              <a:t>: # Brotes</a:t>
            </a:r>
            <a:endParaRPr lang="es-EC" sz="2400" dirty="0"/>
          </a:p>
        </p:txBody>
      </p:sp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81608" y="956467"/>
            <a:ext cx="8954888" cy="475252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Elipse"/>
          <p:cNvSpPr/>
          <p:nvPr/>
        </p:nvSpPr>
        <p:spPr>
          <a:xfrm>
            <a:off x="683568" y="5013176"/>
            <a:ext cx="360040" cy="36004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1196008" y="4941168"/>
            <a:ext cx="360040" cy="36004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6948264" y="5093568"/>
            <a:ext cx="360040" cy="360040"/>
          </a:xfrm>
          <a:prstGeom prst="ellipse">
            <a:avLst/>
          </a:prstGeom>
          <a:noFill/>
          <a:ln w="317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7460704" y="5093568"/>
            <a:ext cx="360040" cy="279648"/>
          </a:xfrm>
          <a:prstGeom prst="ellipse">
            <a:avLst/>
          </a:prstGeom>
          <a:noFill/>
          <a:ln w="317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8028384" y="5001001"/>
            <a:ext cx="360040" cy="300207"/>
          </a:xfrm>
          <a:prstGeom prst="ellipse">
            <a:avLst/>
          </a:prstGeom>
          <a:noFill/>
          <a:ln w="317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8532440" y="5067182"/>
            <a:ext cx="360040" cy="306034"/>
          </a:xfrm>
          <a:prstGeom prst="ellipse">
            <a:avLst/>
          </a:prstGeom>
          <a:noFill/>
          <a:ln w="317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37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588"/>
            <a:ext cx="3063875" cy="1143001"/>
          </a:xfrm>
        </p:spPr>
        <p:txBody>
          <a:bodyPr/>
          <a:lstStyle/>
          <a:p>
            <a:pPr eaLnBrk="1" hangingPunct="1">
              <a:defRPr/>
            </a:pPr>
            <a:r>
              <a:rPr lang="es-EC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C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23528" y="664158"/>
            <a:ext cx="2483990" cy="532594"/>
          </a:xfrm>
          <a:prstGeom prst="rect">
            <a:avLst/>
          </a:prstGeom>
          <a:gradFill>
            <a:gsLst>
              <a:gs pos="0">
                <a:srgbClr val="7030A0"/>
              </a:gs>
              <a:gs pos="31248">
                <a:srgbClr val="9FB1D1"/>
              </a:gs>
              <a:gs pos="31000">
                <a:schemeClr val="accent1">
                  <a:shade val="93000"/>
                  <a:satMod val="130000"/>
                </a:schemeClr>
              </a:gs>
              <a:gs pos="37000">
                <a:schemeClr val="accent1">
                  <a:shade val="94000"/>
                  <a:satMod val="135000"/>
                </a:schemeClr>
              </a:gs>
            </a:gsLst>
          </a:gradFill>
          <a:ln w="2540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800" b="1" dirty="0">
                <a:solidFill>
                  <a:schemeClr val="tx1"/>
                </a:solidFill>
              </a:rPr>
              <a:t>Justificación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875737456"/>
              </p:ext>
            </p:extLst>
          </p:nvPr>
        </p:nvGraphicFramePr>
        <p:xfrm>
          <a:off x="2326097" y="789299"/>
          <a:ext cx="4491805" cy="311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31" name="Picture 5" descr="http://t2.gstatic.com/images?q=tbn:ANd9GcTZbYnDlsR7UhFFFuHat_ZAG6Xa7ECgYNh9DFKut-jJR3EGIKF_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1211" r="3880" b="9560"/>
          <a:stretch/>
        </p:blipFill>
        <p:spPr bwMode="auto">
          <a:xfrm>
            <a:off x="5436096" y="44624"/>
            <a:ext cx="3557655" cy="2009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AutoShape 7" descr="data:image/jpeg;base64,/9j/4AAQSkZJRgABAQAAAQABAAD/2wCEAAkGBhQSERUUExQWFRUWGBoYGBYYGBsYHBwgGhgYGhocGBgYHCceGxojHBscHy8gJSgpLCwsGB4xNTAqNScrLCkBCQoKDgwOGg8PGiwkHyUsLCwsLCwsLCwsLCwsLCwsLCwsLCwsLCwsLCwsLCwsLCksLCwsLCwsLCwsLCwsLCwsLP/AABEIAMIBAwMBIgACEQEDEQH/xAAcAAACAwEBAQEAAAAAAAAAAAAEBQADBgIBBwj/xAA9EAABAgQEBAQFAgYBBAIDAAABAhEAAyExBBJBUQUiYXEGE4GRMqGxwfBC0QcUI1Ji4fEVM3KCFsJDkrL/xAAZAQADAQEBAAAAAAAAAAAAAAABAgMABAX/xAApEQACAgICAQIGAgMAAAAAAAAAAQIREiEDMUETUSJhcaGx8ATBMoGR/9oADAMBAAIRAxEAPwD7bEiRIICRIkSMYkSJEjGJEiRIxiRIkSMYkSJEjGJEiRIxiRIkSMYkSKJmOSCxdx0ilXF0C7h92/eDTBaDYkAnig0SfePUcTGoI+cHFgyQWSXsG3f7NHUcy5oVYvHUKMSJA/EeIIkS1TZhZCQ5MZbin8TMOiQVyT5kywQXDVuo7NXrAbS7DQ28ReKZWFSM6iFFSQzOWJDnszxiB/EdSZyyFFSBNUQK1R+kO392mxNIxXiPxFMxS1rWokEukGrPoKVoBCgzjlOhf61iEuV38I2K8n0ji3jkTV5i4QlRqE0uwAP92U6xV4s8dqK8sp0BBbegAqQ+5e2gjI8HlJWjIpL86FZjoH5i+oVZvpHXi6ekz1eUoqlpZKHGgFvSM+STXZsUU8c4wrEHMaTCXWsUCgAwJH9zXbpCiYa1uI5zRWa601/NIT6itnBw7qBc+5/GgpdFAKcjpeFsuasq3Y29+nQ+8McSi3bXrvvBfaN4HmFw6cgcuWrUR5CiXiSAOYjoLR5CFMkfqGJHz3i38SWQQgMSaKAsAGqDufr0jT+GfEcvEoACnUlKcz0clL03O8diaeidDuJHhWNxHsEBIq/mkZ8mZOdnyuHbdtoTeM+N/wAth1FJZR9WBISVNsHHuI+R47xXMTP85CiFBk3qGS2pv19YSU1EKVn3qPErBtpSPieJ/ijiFykczFKiSoAAnlo+jO5H3aCuE/xWmIzOlKhU1cEk2OouXO8D1Impn1DiviCXICnIKgUjK7F1W9OsJ+L/AMQZMrDCahlqUrKE6AsTUlqU+Yj41M47ME5SlkqUTzOSXq+h36wDiscpSUgmgsHoPTvCvk9kakfofw14kl4yV5ieVQLKQS5Bv6jr0MN4/PHhLxSvCT5ZBOTOCtN3d0k7uEkt1jf+Gv4lhWIMqaXQpRCV7EqUQ/dwPQQ0ZryavY+kRzNmZUk7COormYhIuRFAAJ4mrYCOf+or6e0EqVKN8v52gXFTEGiU+tvlr6xRV7EnfuB43HhIzzFMNz0BOnR4+Q8d8Vqnz890pPKgFwye2+8PPH/iF5glJsgkGxCiRrs1o+fzVjNy0FD+U3jm5Z28V4KxWKtn2Xwdx/8AmZDrUnPnWAHqw5rGtAW9IZ8U4siQl1GpsPUB+zkR8o4F4q8mYnKkBLFItchisizmgpYBqw043xwzgFqbKQEpep5akltS4f8AHdcyUfmD07Z9OwmLzJC0Ghi+ZxIhgVgPQOwJ/eMx4G4l50lSSQ6C9SAWJ1GnMT7iEnE+JZcZJmz+RAUzkVAClEKCRYgKAp3q8Uc1SYqg7oL/AIg+Lc0lWGSQtyy+jGgtvHywTCSUjZ2HSlxUmNF4uwYM1U1C/MRMJWmYlOUVLVGhcH2tCiWPLFan29I4+SVvZaMdHsuVRyKmw7j948k4NRcqoHZXy1iyQQptS/5b3gld3r+zfWJFKOgvIQhIYbHqzud4rISSoEC5r+35aBMXPDD739945XPdJ2bep7xjWugOdKPN01gbCziteUADcv8A6g7zWBG8eYdSUuWY7gX3BOsUvRKlZP5VgS9vn26RXLlUc62H51/BBalOmlwzUNO30iua4u4OlOkKmxmkVCWP7hHseFXT2b9okHYuh3i8cFq5gWy5RlAcMKUatuj941Xhjif8vMlBZBEtSywIBOYM/oO+0YRClgllaG0M8JxEBJK0eZy5QSQGUbEUJLEVqNawYyp2O1ZtuK+K1zcYghzLDq8t2oguXI1I/NY1PCvGyJquYpSNmUTQVLswSC7k7x8ZPEAp8xal3udG+/aHPB+ICYiZzjKEZEcuf4kqJYKYAUFQ5dvWkeRtiuKGfjjjv8whaZigmbJmHKBRORWVqH4raF6uzGnz/FLcm23R4bTsWFqahIYMQ3w0GYAVIpXVhCrjTAAgAvXoah39X9+lJt5SC1oEmjlINd96QPh1LIAQlSmDntW+wghScwtWgLjr9I8wuLWkCUjlKwUk/CSDVlE0Z+rBhFETO5hYHtofuIHTPOWpq7At7e+8X47Crw6ghZD5asc4B7pp6dPWAJJKlakk1qw/1GSCHyLXf1f2O0FYTEZFA7EH2LxRlIuGNaX1Ooj0QjB0z9DeBuJzcRg0zJ1SoqY0ql/+Ya4jCoSFLNgCWFLVj5R/DvjKzi5CJ00hIQUoSTSoomnU/KPoPE/FUgy1pC0nNLmMVFknKC4cVs7do6IStGlESSeKJViisE5cimS9DVGQMzg1buR66Hj+JlYWV5i8wchIArUntSj3pSPj2G4p5axsLUcgu4IG7tD7xr4nTikoVLLHy8igQXdwo9ClwK6F+kKubVhfHsxnGMSTMV+p1KIPUk/vCbEIOhZr29YY4hLsSWah+14XzUGmU9yRHPFjTPcGpyLehev+4Yqm03HUen4IG4bgU1VWhtcHaGCxSvoIE3saK0dSONKlAFBILhRfU94r4lxqZPy+YfgDBqa1poSdoHOBcliwpW/ePV4IC6j+/b0jXqgUznC4+YAqWFrCVs6QosWdnG43itcwbnV/+YvRhuZw5A369RFgwaTUg+pgWgqLo9kzcssMzs9g9S0czZzhx6j9ul49TLBGUWFPm8UkpQS9SWAADn1L0tA7G6KZiwdelorCt9NIkxTkxUCezEj8eKJEWyxSAomtKfXpF2GITQixffXc6xQlb0eOlL66RmvAUw+XiwVfl/z6RzNmBV2+ev8Ar6QJIBegfvBEuUzv7aQjVDptnaW0A9njyPBL2Mewoxf5YJUwY/nrHRQlmNTehYe2sU5m9fttHYkh3fr6xgnEjCJI5qkWtQ7iOsRh0pSTnCcwykAW1o1jY++8dpxADUFdGD/MRVjMMvKC4lpLlIAcqApmNGZ9tdoZAaRzMmZVkA9QSDWut6wPxAqYliUgC9nbXQRfKxb8jslQYmnoxbeGcvBkNmyKlahSyHtruNxWCtMWrWhf4W4WMSpMmYMvmrSBNH6EorMIa5LpDf5PpDHxhwqWjHlElEtASUoSQWFKAqckFVnPRzV4JwPCJkuany5iErSlZAKgwSoMVHsMtdWHaAeI8PXi1KWuaFE/qSAzpoaU2+bxZyVUIouxVxLBkLIKkzHYljmqakPahpSj2gX+TUFlJAcD4QCCNK727UhxI8PlASVTaAgUrewBYgV1I1EHI4MoqzrmMuqbO6f00SAAzmEyQ2DZnly6ZhYk6u1d4kqQpZypBUdhWNAjwqmxndbR6eG/ypzomoBUCCZgISzpf4XOaoNK2MLkb035AuCqVLUVhwtNiNOo6xcviJNCzfTq2kMjwS3MoZxmJIATctUqGj1/aAJ3A1u4UksSCQQLUsahWtem8JbZTGgFRq21YsQSoML6fn3i/GhEhKUqqTmsxIGijoSS+1oD47OVL8oCpd3Aa5DfdoyjZm6LJ2ALcxD6NXRy2/8AuPV4eQGSSQaF940ieGJKVkkJIoEgFkhySdalj7awpXg0JSVKIJTVDByWq5CqNT5xRQkI2gXD4PlORWZOhbe/5tAc4MtNX0rS56w24tiJ6VSlhKkypg5co5SlQ1bXSt8se8OwqJi1BcvMkfCK3f51NoSqex6taKhPlhTi4JAFGtC9DqzpSkuDt+fgh0rhIGIUAzJlqVpysQ413p/5QTwjgUlXmpxHmIUqWohKaHMMqkVajAEkGmkZK3RqfYqbKAGYN/sn1iuckkjKNLCLOKYjMauBYUA92v6R1JV5csn2/cwDAYws1IVnSQxvT2oYXYks+p/NYMm8QUXzA6b2eKEyswUS7pajWBp9YZdk3tUADiWUBQDqcsCHDVDmvyinCTcxCCHKjSlHPfrFOOmAzFEWctHEiQpRZN/9gRelQtD2VgTnOcMwYOfdg96R5NwygBQl9Kb/ALQ4Rg2BzVVufn3d7QOSpLFNwD8+sQsfBUUowbJFTTZm3jpSGpQNWLpaQeZbkiwDdax0ZAUWVZn+WnrCjklzUMLHrEisplbn0iRjFUqYli+gO/17RbgrkpTmvQ66OO0UKQEuLULGPEYgJTyvVqJHrX2jADwhCWMwAKVptTp3EFYnicmbiEEqlhEqUUCWoAkEJDFOYEEMO9YRzyVLSDWtbPXeBOKTmVVKQQlIsHd1d6sBFYOhGPuFYXDSlA4jzVqV/wBsJZKWNHKjzHswbXaK+O8KCgVkky5YVlBLulyxpdVrRWlGcJoT8T0Jukt6v9oZqIYBeZVUsQCQCCkuaVFy1LRPIsoqrRkJypiJkxE0kZUZVDccoSAdjQ+kThPE1SikAFlKDjoS1DoesNfGMlJVnQR/kAGZySM7n4lEgtUAQt8LYfPPHLmygqZ2D0CfnF5VTIJNtH2DA+D5CZKJuLdebmTKSoppoVKBzGlWhN4ox8nDoSuRLQM6ilQmOsJBBZUt6ODSrxbxnxOpSU505cqUhiXAISxqO0ZTxEuavDrClOHCgkBqA9XJ/wBQjlCkkVUJbbHPDZPmS0qzZnuQG3eF3iuQgpkpYuFHnc6mzW67+0Xfw64avE/0QSACFORQJOpB1cNS5IjR/wARcBhcNhuUKXNS3MVP6lDZW7AQsYzbb8Gm4pV5EPifHvnQaDywcgIJyoCMxGgpYa3inwfiETAuYsOgKYJ/UosGSDd39gTGT4fPVMWt+YrlzXa6SUFn6UHvGp8L4JKM0sO/nDLexCbb0JFNRGn9wwfjwanivC8HOTnXKSlTAcrjcHoGp+GMj4pw8sJSgOVJbmIsmwcjV2tsY1/F+GlIyqGV3sp/kBT6wrlpQQpKwFl2JIJo5ILGvpFf5ElGtCcUHK9lGPxakN5ZCZajkOZNRkGhO5zN0MNMLgJSVedNKfLlD/tkPnUaovoKqL3ISNYqVIQoJOVTvbehDlj2oesV4pizoJAXLJAY8omAmjipAqYjHkuUSkuOoyNNxXjhKAVJCgVFIBGjo0I/Kxk+G8MATNGiZqsrM7FixetAe8cYv+IOFmrCEypko/odedLlVmS2UkgVrpBypKXURdVT1emmrCLfyWnFNEv46+LZwrgrKzgaNV9xp6XhaU/1FlKyp1JQCVEFJVcs9gAUin69hB2L4omSlSi5VZKBeoJenTdv3RcFxsleZZCUZSFXe2tdQfrEFxtRykVfJFzxQBx1coT+YshKg6UFRU6QykpJsNTep1jQYPAYfEz5qFlctEtKSBLWklTkpVmzcqAGB/8AYB4zvFuBBCBiJy0ofmRIUT5kwKWCSQPhFSdyBpeKZWImycQlWHlqSqaAg7KEwfDSmoLdOkUxqrEyyTG+N4MkKKZC+VXw+aQFUqqwY+kL5+B8tC1mdLzDLmQCVbipdxfajwfx/h2JlmQqdIMsyaJWGyKJUcozOUkktraM/wCIMIUAKy5PMLlNQBRLCu37QiTumF14J4hMrNK8hglQUoEDLRSyAN6MRHXh50zZpuQCH01f6Qs4bKzzZYJo79gHP2+cbfwjwpBkrmFipa1M6dElhXZ30h5vCNCxWcgNKzme+YD60puY9mzgAxpUj1Mab/pqHSwT/wDz01vWODgA3/bcbltOtI580X9NiFGF5QTb8+seTwAmtxcgU9TvDpeRKjmBL+gGttaMNoU8V4+rMhKQlkliAHFTRKwaMa6D0jojx3HJ6OeUsZUDIUG+F+rgR7DLE8Bw5WoiYtLknLlzAbgKeoeJA9KX7RvUMxiZRLtcuQ50rW7N0gGTjlBZSXvT5u9YYTJCgHXMQhJAKUuSQDYnZz6xVJ4ZmVmNgw0IPTqDvAVJbBVvQunTloVTXS7afg7QSvDGdMA+H/tpJINCxempFTpD3CYUS7Jet2enr9YD4jhlKCTLF1KLi1NcouffWCp7G9PRZ4n4imXMTKkeYEITmBJqSzhsoFH0raGoxS9U/EEqSC3MVDZ9Kv7NC7CT05Ey5yXWgpUlYqVczFBTccrF+kdq4SFvMM05w5KGIIfQfEks9izQs6ZSNo44yp8LMJOZRKXOoOdJJ126XgDwfleaVEAAJN2pmb6kD1g//oqVhlKU1QGyqIodC2sFcI8KolzfiKuYMFBiwqHD1dulRSAmscQ08kzZjCNLMlWVKEnNlF1LIAB1LB76wq434U8tCVrnFtEgMVPuQRpqAweH/DwtUoKbMkF1EUUtRDkPokAhL/4ltoTcQxjKdSs67PcJFKB7gfaLYKt/v4+7JZu9fv5+yPOC8S/lSChVdg7Nt/zFeNyrnqzH+mpILKs4LHuLesJp3FAgghy/S4Lu0MMLPSQ2Zk33L3cBqdukG1VR/fz+a+rA007n+/Zfi/okd4DgYkqzJYOlgAzNe4194b4XD86C9cySKCjF9bawAlv7iqrM2vRqwRwriA84JULGvUjSnvHDts7dJaKpfmlSyVFQQrLV9X/Yn2jv+XKZrlmUka7H894Jw04fysyYWKlzjXbKl1N/+whTNx6TdYLMySpyHpVNg4NR00i/PtL/AGQ4fP8AocycUgkAsFVPoGGt47MpCgA7Fq/CflStxp6QplZTXmJINy3sC0c4hGYsCpO4f9Ib0c2fraOY6TE4HhRGMly2rLUpatuVRIc9wBG3w2MypCTQBmZul2+9aRl/DU4rx04FBUVBQTcsQoMCRuPmI00ri6PLSCkpIoqjFLO9ganrFuW7IcNJHHGuHInJSc0wM4dBBUe9GO1G1hR/8TQlK1ZlKVQpeW7s7pUlJZjQOLMd4ezJySkHNS7v1vytazQNKmrznKVEUY/F2AdvrrCxnJDS44yM7i+FzVz0TVSyt5YzpmOlIIS1VDMCCwVTUm2m58LyJcqXgUzEArmrVlY5srkpTW6k0JuWeloElqAWkrZiapvWpd2ZvTWGMnHrQlJlJBX5Qly5q1JQhAc5iQVOqYXuB7PFYzy7ElDHoH/ikB/IX5lTgo3ZgooYaVcn2jEyfDZxBmeYtZKJhlpNPhodbxvkeIMImVJw8+YVzEgpM1hkOYlRzgkEJrftaEeL44jMoApyqOZBdqaEHXrvFptOOSZKKalixF/8WICSkg5ErALEEgk5dGJBJD6uNoO4RhJqJEtGVVHcOEtUk3qalm6www0/O2aYgsX1+ZMNMCJYJWuakoSxMsKdS2skCyRubxy5Sn8J0Yxh8QpGGUMxUWdnykvsNtogxBSzlZBZiQw3/Tp72gmXjCXy0CiWGYECpZmL2pR6iCZOOVZuUDKN9KjeEHEfHZrISs5jlX5lTcMQwHQgGMXxHEmatkA1qQPevYR9Z/6KcWAS0uUHC1EVOyRWxo526xmOKeH5eFxKZaEALUoDNUpqHfcbtHZCD9PP2OLkmvUw9wbg4mGSjP8AE2prcs/pEg//AKhNDiWh0gkA5XdixPqYkTzRT0zO8d8NplzZgKypicraJAcO+rQ34ZwpKJKUkpzJ1U71qwA7isJOKYCdO58+YZUip57KbMW5gMpqasUiCsNxQ5ES3LJSACwLO7VqdHg8idA45K+hmuchI/yUalmAezJuKvcxncfxITFAozZgNG7hwzANq4g6fOoXVXQAA0tfQWjLFbLJ66bRuKPZuST1RuOB4dJkhZCQTVwTYWzGrDRheL/5VaZkzMlKSSGS55gUigYOxGlLGMvg8BNnsAsIl6AG1izBq1eveNGhAlIKlqzlLAqU5BtUUZ+sTmknplYty20WYFhzKHNUOoZX6Jc171HSHHDVf1AOQEJWupcNkI0HUH0vChS84BSMwLHah2ewHaCMNlzzaF/LISQ7VUh3enw0uYVd2x31SNDPxOTByUi2R9AalRN4zkxeZTBydyH+zep9tYKxWHPkSib5SSkVUAVHK6bjlI0hceYApcLFrga6EU7iOj1FWnv9+X9kPTd7X7/3+jnF8H5gqYtmqwqWrcml9eloNw2E8xxKTmAbMslgM1BnWTlDmnUgQgxkrETs6MzqGWgUEhgal1NSwfrHeARipEtUpSnlzgMwBJSdRVhmIbRxW8JGXljSj4SG3DuIFKilQYuaXtyu5Hcag0jpWKV5uYBQCRUs/Q7U694qwuGcBk3NzSgFbBif9AQerBgo5lZqBq67EA9rRBvdlkrVFuH4ojyEyXLBSyVhIJdVBfltudISzcOAtszvY5WJY3UGrTb3hth5ByspLhLi9iE1dqCgvHAQhw6hnqGSlzfQ+j2+kM5t9iqCQFJkKCcwUFAUUwNO+unT5wwRheVyshw5LEGoB+UEHBpUHUk0A5X5fVIoateIspQtwCCzZQ4AADlVKjr3eJ3Y9UeYmWFImJlhXP8AEEXLh1ZqMaG//EKk8AUCHUEjUqLaPpSHuHxauVRCHUFFKmIDKNywdiBq1hQ2hfisUnJkfMTpYW6A06dIOTBiiHggSP8AuE3HS12FT6GCV4XMkZU5Do7pPZgbWa8VTpizcFylgWDaCgA2ezVG0XITlWWILgOwIZuxv+0AZEOGyh+ZL0br616aXiifgBNPMoulxdwAbhn+VYuVJUTnSsgJNQwoDq+tfuYuCBq+YVAUcxo1hlvuS1ukazVYml+G5LZkKKSOV3dwL1UN9jFk3hckEpUgu7AKJqDZQqQz0a8M5EwsyworVW4GumwYf638M4MVFq0SAHGup+9o1s2KFWI4XKT/APjA0diRfYkW0gOZLk2RKUog1KqPvVyXh1P8wuEEEvchgOzBzSLzLALFydTXanSor6wbA1YllTEZQEpWli5SAmtRYkH8vBUvGZ8qcpzFQATq5LBgNNLiCcRIbLy9PhsKFm+evaKsAMi8wOpKQwBFDXq3T3pDwjnJR92JySwg5eyGfjbiww2GTh5NTmSkkb1LHqVMfymW8T8ZUZpKqkFCkqPdTkC4GUN27xd4m+FJrQ0DXe7Pqzh7AEkxluO8WlzlqUnNmOpYgUALEGvekevyrFOKPH4m51N/NmwwXHvLQEgggPUFgamwy0ESMZg+HYlSAUIzJqxzDc/5RI8t8Ufc9P1Z+xxK44US8qSc2YnNoQUZC4NRS0X+HypSpiyxQAM1e+Vw7lOhbSEgDmkW4acpJZL1IcbtpHTJWqIxdOzUTsckJUAUE30SzuLN7VtCYcHaZM81WUIoTqVWZg5f006w0w+NADZZY2BQ3rmoSe8epxSH5iqrMzA0uwSK0J/eOeMsei0o2B4B5RUEMpBJZSkGoGrByzNYQ1OMzk5nAAFQFJTTQAqKi+9BDzw9gVT5nlSJS3RVyOUgmhNWAPU/tG3T/DMLrMnFI1QhCatupTuewEOnKaqhMYw3Z82E9OUDMosDoRXS4rc1vWPODrUueJaaeYcjsCwLOT1YEvW3SN1xP+HskuZWIKGoy5YNWsVpII9jGcwvDpuFmzVTQAhCDkWkulRPICDSrFRY1DQkuOUVbRSM1J0gLxRx1RX5YEvKSQDlOZIdgQSWDaNCDiimmFKXAAAudoiwZ07ob1sBo8c42U83LqWB7nb5QqVF7HfhrCJVLJVcnmOYhgN2qd79NoKGKUoKSqYyQS4CTmVlcUJBb6se8EcOSDlAGVNAQpWWjM7/AJ6RyjiRJWUcuamehJqXCQR8NGqA+7xN9gCcSpQAoAoVL6A3sO3aPZcsfqYqLkgBRsSKOHs3q/WBJcyalRYJBDZatRhVRIoXagBvSCZWEICQVsK5lg1LOTSpcVZ6FwIUYAlZSu6h0sOxexfXeDG8tZS55hQmpvq9y+kB8SnFD+UlKgQAACc4arrYBJcEUs8W4NJfOUqBFXU+ZJpQqetdOsEATLxQTQgUOv1ahHpFy5OZAJL3JZw9rN00aOZspKuZ1a1+GtOYJv77QtmT1Za7MATo4LsP93gBYYnEtmSTMI05SCQ5PMNaanrHUtbqH6AWZ79QGuX+UUzMTZiAWYBNAOzUL39IDM9YNVhnpqR2a/eDRuh1OllTFKQz/CTlJHeoSLsekVoxQDJ1rmHMCOhJBo/22henFKYjOTqT+Wt8oqxExAykkAHqBYFy17/UwKM2PpyTmFUJDVo9qOO31NxHSJgQxqaFzzKrdiXLOdt9YVcO4olbJYEAOknmSCBWr9IbeeXcZUtUGhIbc0FQHA7xmjJ2cyMCZrsCT1fXRLmg7/uYonuzjKL8rBz1AcP879YFXxLmCaqYvQkAV/xJa2710hhJShSVZWcc1QAQH0JNie/0jBA8XiynIAsJzJo+oOwNutLxXO8yoCyqjltd3yj8YwZJloSF5UOKDPmevVITWlN6izRTJzKAJDgEgEBmYueV7tTo1tsACkS1y0upSiSKJu4q5b9/rB3BseAsrUm0sjQX3NaAH3aPFyTtsxpygnVqAgn/AHHSEjOgEukgAoFNW5jcnSGhPGSkLOGUXH3MX4zxZnzkplnOAkk5SFVKqvlpoPeM1OklJym4uNoZ8TR5cwzZZKHWrIE2oog1cs2x0g+T4mM1OXEYZM8WzAFCg3VP+o9KU83kzzYQwjihNh+KTUJCUrYCwpvEgxZwZJIRiQ+gKCB0BiRPGPsVykOcZwdCG5SgkDZj1FNdoWq8PpdShMIYn9L2NRQu42h5h5RcLIKVPzTCSSB/itXwtuPeLFhQA8pBUEuMwrUihNGA9XMcqk0dLimJpnCVuwyqcanLQjrW2ge0PfCvg7z8QmUpViSvIM3KnVKnFzR+sB4UrzOFZikuat3CWFfUxtfAfEBLOIWoALZFehKiQl7B29u0PD4pJAnKotm+w6peEliWiVkSLJDkm9SWL9yYrxPiXKlwgk7OU/MpaM4nxWCsuxv+bwHiONKWa/W3pHoVE4fiGOK4qialZzBMxIKigkBYHUahj8QpGaxuH/msJNoR+pGzpFNXY1FiKx7igmYxXU1ZVXqP0/jP0gvh8nIggAKGjABQ3cn6iM/iVGVxdnz7w+sZyMqiohgEhzcOG+fpAuKUUTyauFBVaEWLelvSPZf9KfcgJUQ/RyHB7ax3xsf1lUb4aa/CLtHm+T1B4iVykJo9QCDlLvqSXvBWCXlllKi2WqaED/JiQCS1NoW5j5SA4KglLJexYNcaP27xbIxJA5pi0EFmWQkBTCh1JYBqROhfJfhMWszMoSyQarWALMLBmSNEvW8XTOIPNVlSrKBlCtKNQOTVu14HURMFwtIP921WF3IBGjU6CCpWJoSPMfmDuARSoqRQuQWpU9oUYXmSSpwGzBypRZSbGidtBvWCuHlaSxPxVSAe9ADY9OkFycWpakpnBJQwNFc4anKU0TQVBzA0pqK+KYESlKmBlSzYhLVH6SAadtbuRWG7F6LDhDnLqfOAwowPdLvreBV8MVUctBQW9Kmpo/p2jzB4cKQWQlybZinlrQkOoks3pDMSUFBYBIFaswA1bv1Gm8L0N2LJWAU7ltAo66vT7VizEy2JEtC16kkVYfFYN/qD5SUoGZwGqe3fQN+ax5PxJf429e7MB7wLDQsShIUEr/pqUr9RSKAa1bdqwcMEky3UkkKqnmqQ+hSxDU/YmPMRMmBBySytVA7WH6SQzE6jWp9B5M+aCUslC1M7pUjWtNLmD2C67B5mFQDmShalXYWeutaWr/zBeCxKwyVylZaBWROemhcparNQ77QVicemWjLkzKNUtzO9AzaUFI5TMmoLzHBc5hysAQGsW/5a8Y3T0WYTK5KUsMzlnZnIAUohhSugeLfMTzAJF3qRcNQPXcwFiMUsEmVLWZalgBRLh92BIFXIDuPeLsRNJWEymSpIdSgkFtKFm3LwGg2GAG5ExIY5UDKWVSjgOQNaRwvhyvLCzMPM1HZQqf0D8aBjm5TnVTVwASzmoowew+0Wync5HII0NGcvp1JvGCApwxSSrzFUalW0YMDQdDtFuImKOVWXLzlRUWFXDAh/ZqUicQxExnQoZlO6kvQbHKKFzWA+HyVs8zI2ahJVmqHN/wAD61gi9A2K8My5i8ygcocluUFy6QXtpURYnhKEoy8qUPQJLseu/fobwdOnhIKXDKNSWFQxJys5ANK9IHwcx0heTIVklKylgpg1Omj9obJtbYuMV0itPh6Qb5iemVvmIkWLlsS6w/tetokLbGoQ4fEFaCFOUC4JUka06Ztx1iYlcsEEJKVG5zchB/tS1x/cTAVVIqW2qxMULkzFswIAFiNO41eLURGsvGhKXFBcvUfKp1pGx8DcGVipU9aisSwkIRRi9C7K2YP/AOQjFcPwTnnZkhz06x9FwnGJ2HwyJckpDoClAp1XzE98pArpFOGKcifK6joxmNVNlTMiqEPQ0t+fOPJfE1OxAHrvFeL4l5k+ZMmTOY0zEO52SBRgwaKcJOMxZFCmr0FqX27wktN0GKyVjjD8RLi471EM8NxQgjQ9/sYSrWmXlDFrODe9Q/s3TSGuElJWzTFN0GU+rXaOjieS0yXJHF00BeJfDxmjzpSednXLFz/kka9vbaM/xDhs4EKmIYkVoeg5usfSsHgwkAoL9fqe/wC8ZTi81SJqkqUWB1o4NUsdSAYHLBR2Px8snoWYJBWxo5AoaF2Z8tiB2ZmrByccg5paEqWvlJmFRS5IAUcx/Tkp6vC7EcOIllSTVRcO7kMbFvv7vFyJs4gZyWIcV0AZgNPpHIy6Y2k4UoCVIU+YOPLKS3UrBYV0qe0U4qWUlOVSizGjHRyGLhr0JgGQnKnKkpUxzHUCtiaVYaDeD5mNDqSUkXplPUVqDb5QtbHvR3KW4USH7Ka70b81iyXxBaVKDhiAFJJzJUDoKu9aEVBdoBkYtBJdJUqxZwjoz7A2bePMdOUhSSEgIuEkBJob5tQL+to3k16CZEshZ8rMtJALKB5asQsswy2dNCKtVhfPKvMyuCAS5YtSxHqXHpCiXxESiRLINWLEt2cOGe/pBvnKSxXMKlFJIyghn1FLVdjoYzAgvFyEpITlzKelyWL6uwA9b6a9ycFlDpSMxNwPUa+lesdYeSjIlXmkKSKJUlxoPich7X7RTxDE8t8+j5qgUozmlOkKOEYyWpQSgGUkB1FWZWZmdlNfL9T1ijEqKgrKgLHxEFZBpd8ytXJrtR4pk40MoJQkMzK1cEkgm7Bq0GnaFy5E1S8wUCCrYNe5f9oZCsM4PxeZPzZBl5ubKBagJClVFAwOjQdh8WVKUwJCgoOSZoyksCrM/M5IB012jiRhEyUS1EtMUojOVBlAsQCMr1b1cPeL8VzXWGcOSGF99xQfSA/kZdbKZOFCEAMtRT8PxVJZ2oE02Acg1Z2jidO8tZSJhSSOZIcipL1sT2p0rHc/Fy8gUnmBLFQUC5cHUg1t7QAcOhaMygoCtSaMmjAaMT7xvqG/CGOGIIBACuhDODfWibD6RyJpJ+MZehAoNC1KHesDr4alFApVnBylhSjn0GvWGUqahJCBNCx2sAzndtmrACilWHHKyilhqa+2v/F4EHEM/IGAUwBYmgGr7EEevWCOJT5CV5MwJIoWy9Q4eh7mK8NLlp+EF2bOoU7B9H2p1jG+hF4JEoKqrPqGAJq5dhZ2OmkX4XgZxKgUoOSoKszM1mUXfsAIqxElCublUUtUWq4T7mvpBkjiQlF0GttWO7g/WCmCg6XwJKAEkBRF1Oe+o0t6RIST+NqKixLekeRRwXuT9WjKTWUrLTsO/wA4JkSgh3L/AG7U+kcYOVMTUkgqdkuHZ3fpbW8d4mcXUdgKNVRYuxv+GCL0XLEtahLQCStSUkBR1Nb309o0XiDEBiAWDBxVy1L7UjF8PxSULStDoIUFVZnBGgFRSCMb4nMx88pQ05ai5sYvxtRTRLkTbRVOxmQOlPYjRq2NG1iyRMMsZl5A5BKgWqal3uqv1pCdOJK5rkFksya30Ji3H4crTmOalqa03NaaxPHwx11aPMbxRjyLPd301J+0G+FeILlKyvRdhcPp0r+0Z+ZLKVEV27wxSsJCXPR/9mK/4VQqWd2fUMDjVtXM/wDkGHomE/ipCaTVgXCS4d3LgUtYx3wLH+dLBdilgob7VeGPEOHidIWgtUpKSbBQdvzZ4tJZxIr4JGOlSnlupeV1cpYil6jo19QYKl/ArNNKv7Q53NC1h7wAvgs51ITLmcpJUlLryhrm4Y3d66R5w1ZSVMynNSRQ0Ya17NHE4nUmaKQiWlKVGTfY1JIBodBpv0iDChLrKFEuSxCiwDhmL3v7Qkk4gu6yw1e5erC+UUSG6Q1l8VLCpJJFd+gftcRNplE0FYdYVLSWSMpKiVO+U6HmsQwYBy8ET8TlaWopJIBAOVyFelw1h/cAYpwuKIMvIkPVTsouXD5irQBqDRTR7j0B860o8w8udgAlNXc3oCfnCjeBSpKphyhOQp0IykuTVROtewA6V5M7yyQo5VPRKapLf52p0jmXhZgmFBOahdKgTT4iQ4pRttN4ZYGWOZAKGURYnqQGIBOzD9oboRKwTD8ScsEMDUuXfqQ9Sz6Rf5K1DkCCXqwA0FD726wYiYhKwMqSQ5ehtvoa6/6gtMnKCA3vZ6sDcsXF9NLQrY6QtTw5YSVFYCi1hmatqlq9Nm1gjDyFPlCadWtdrsPSClWYWFKCxpWlB+5i5aHdnNCWB+h/O8CwpUBz+GJ8sqILJrlBVYEOaWDm+794Bx/EZbZVIAL0B5VJBS9cruKlrFmD7P5cgFEwzVlDAGUgBSislgM2X9FAN/vlOI4QMFBIVUJcAPzBwVG9Dyw6EYfhsQlSiEpSWDh81NiNP3fvHs1QFcySpxyoLtoXAq42GoNoH4fhyUqYhiaBJuA4KRV23fbSGGGwKE1CQgkj+o5VdwzE8qgd9oUOyozQEhMlamc1AIJsa5tR6PX0CxJmrIQM5S7jMkXNMrpZgLl29aOxm8JErDoWV5wuwN20IH9tjqbbwBLMxjmC2YksLZaZnFxUU6wUZirDYJIUVLSpJuxJU3br0/aNEqV5qkpHMydqAVcaPf4qX7wsnYhZPISQ1E69Spvy8eJx65YZaXc0D1YPUuWa2jHeC9gWhojhas6UDMVTCSHpbKKJoAeZveBeNLOGWETUkF7ULChelwzW6w48LS1YrEomZvKUM1cwPN/TYJJcFRynftCH+JHEfNxhHL/TSEOlWa26mDndhDKN9hUt0jLTOKBJIzanfUvEhTiEkqJALPEjpXHE5nyO+jRYnESxQBL5mbNmLg3NRppbq8BzOJgXU7aAZR1YChbrQ1i3E8MlqJKVPW4SftFY4eiWlWZySKUerVfrUU6xJYj7soRiQSWDuzaNbfqYPMquU9melC93tAmC8tIWpYS4Ay+p0O4bT9oZ4dwkEhuwrWxUf7jv1jS+Rk/c9lSUy6ih17xwAVByLOWNgDcn0jgrcgDm+Q7vHM5b0axrWECkVZUg6k+1vl6xJ2El5g6yQ+nfQaU3PtHChWkeLUwYX19w8MM6LcHjlyJvmSuYWIVTMH9gfysbjhniKTPGXOmXlDkGivnQWuekYH7x3g8FMWppVTRyagCzkjSKw5cSfJxZbRu8T/EDygpEh1moFTlTWlHqWc03jLysOyKm9Ty7X93iJ4coE5ikB9BZxuWFT0hmcRKJcgChHKC7AbBgo94nycjmaHGoi3ogMBUk1oGu1Al4uTiEBJcAqNkIq1dNnp7xdIloIJTR7JrXv070gaW5zEOav0GtD394kP0M8JNXzLzJIbLzJYocgcu5cM9t7QzSSS6kkgHIahJol2cOaFvYi8JES/NCJTFYKiopQ4DhnSq+UW5iDsIPwClgHzQCokswIIOpD1ewegYWhWiiYPjs4fKxWvK+ZTEgDUkUFSdzSkEYaeUDKjLU1zOztTv3fWK5xzJJEmY5DVWc2xJcMocru1h3YPDrV8JBXV+YMQWaoFNr9IwOmXYgTEqAWUrc2TcWvQaneGKVLUEkABQIcl2oN6t6VpFM+WvKoWFFUAFgCTWpOlXekXcOxpRyrTcpOZRLs6SaVA1ADVMAY4kCYwKlhI1Kg76GgrrqdLQfKUkqZ2ChUuTQitr7esAzsKmZmqQVVNGFzQILACBhwyY/IpwQU8qjrol6O+sA3Qy4nj5aFZjMFf1LUHysRyhi+/TSB5OJBCTICFTC5JVzJSN0y7KVQVIpCk8MBLMXTQqWGqXdlJdzUj69G+B4UJYdg7B7VtSo5vXvB0jdlacHMSJeZKc6iwUQQC9XYAAMGPp1Mdyp/loMpQCympqABTLXYNavoYsXMmKUEIBUCoUy5mINCTo33I0jvAcJkqM3NMSgKdSkgAsl6ELUHzA+9IxiqThVFQClpKj/AHk1AFwBTo5ud4olYta1pKUaUdRFC9waaOdBAZTK5sqjylnVykgUGcaD7Nu0dqkLXLSxSnN+sHKpYAc0FQmovelINAs7mzSMynCSlWUsxrplIc1fVtdoWcU4gkJUOcFmBpVQYEAC569Ibr4SEJYKNCCSVakM9Gd4UYmSogDKSHDAU7ZqOavBVAdh0qb5cgAJUo1LC9Tf2rGV4liyrMuxNhtoI1GLxSylPwI5Uh+Uh2rcgs779oxvFcUpSwSrM32inGrYJvGJbKlsAG+8SCpOPdIaQkjcu/1iQzsCnD3LJw+/1iid93+QiRIVGiF8KlgmoBtcf5GC1ikeRID7EkUlIBUw0gfBiq4kSMbwWpQGsLCKMOkEKpv94kSME5AoP/X7w/8ADIaZMAoCgEgf+P8As+5iRIEuh12A4gvOL1v8khoFCnZ9wPrEiRkKw2UOYjRjT2hviZKXAYVQl6dIkSFYY9FOGDLDU5P/ALiNEECpaoF//YRIkLIeIs4gObEdEoA6DMmg6VPvC3DnlSdfMFfWPIkFdAfY5kl8z1/pj53gbEH4ululFWiRIUc9mLLrqfhP2izilESwKOhT9ebXeJEgmYNgVElQNgpYA0YJoPSGwSACw0/aJEgMy6OJUwiTiGJpLDVs6yC0ZsoHkKUwdzXX4UaxIkMhZdnmFqhT1/qoFez/AFhylLCYdXNdaKpWJEjSBED4RMKklyT/AFFCpejGnaCJhdM56sUfRUSJAfYy6BpEseXLDBsoo3eMZxBA81VB+r5KpHkSK8XYk/8AELxkw51VN49iRIoi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5137" name="Picture 11" descr="Parque Nacional Podocarp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418909"/>
            <a:ext cx="2727393" cy="2297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17" descr="http://www.yunfeng-gardens.com.cn/images/Podocarpus/Podocarpus-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 r="3996"/>
          <a:stretch>
            <a:fillRect/>
          </a:stretch>
        </p:blipFill>
        <p:spPr bwMode="auto">
          <a:xfrm>
            <a:off x="4355908" y="3945659"/>
            <a:ext cx="1584242" cy="2305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DCIM\101MSDCF\DSC0858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6666" r="9401" b="4250"/>
          <a:stretch/>
        </p:blipFill>
        <p:spPr bwMode="auto">
          <a:xfrm>
            <a:off x="35843" y="1272551"/>
            <a:ext cx="2936142" cy="4968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DCIM\101MSDCF\DSC0857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9506" b="13301"/>
          <a:stretch/>
        </p:blipFill>
        <p:spPr bwMode="auto">
          <a:xfrm>
            <a:off x="72008" y="4997618"/>
            <a:ext cx="1115616" cy="131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DCIM\101MSDCF\DSC0858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3761"/>
          <a:stretch/>
        </p:blipFill>
        <p:spPr bwMode="auto">
          <a:xfrm>
            <a:off x="2807518" y="3945660"/>
            <a:ext cx="1517062" cy="2305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41588" y="14436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 smtClean="0"/>
              <a:t>2do</a:t>
            </a:r>
            <a:r>
              <a:rPr lang="es-EC" sz="2400" dirty="0" smtClean="0"/>
              <a:t> </a:t>
            </a:r>
            <a:r>
              <a:rPr lang="es-EC" sz="2400" dirty="0" err="1" smtClean="0"/>
              <a:t>Subcultivo</a:t>
            </a:r>
            <a:r>
              <a:rPr lang="es-EC" sz="2400" dirty="0" smtClean="0"/>
              <a:t>: # Brotes</a:t>
            </a:r>
            <a:endParaRPr lang="es-EC" sz="2400" dirty="0"/>
          </a:p>
        </p:txBody>
      </p:sp>
      <p:pic>
        <p:nvPicPr>
          <p:cNvPr id="3" name="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8"/>
          <a:stretch/>
        </p:blipFill>
        <p:spPr bwMode="auto">
          <a:xfrm>
            <a:off x="107504" y="606029"/>
            <a:ext cx="8928992" cy="5271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1763688" y="5085184"/>
            <a:ext cx="360040" cy="360040"/>
          </a:xfrm>
          <a:prstGeom prst="ellipse">
            <a:avLst/>
          </a:prstGeom>
          <a:noFill/>
          <a:ln w="317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762152" y="5193196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1259632" y="5235618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1794012" y="5112934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2339752" y="5211458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2843808" y="5193196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>
            <a:off x="3347864" y="5211458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3923928" y="5085184"/>
            <a:ext cx="288032" cy="324036"/>
          </a:xfrm>
          <a:prstGeom prst="ellipse">
            <a:avLst/>
          </a:prstGeom>
          <a:noFill/>
          <a:ln w="50800">
            <a:solidFill>
              <a:srgbClr val="713DF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8604448" y="5211458"/>
            <a:ext cx="288032" cy="348196"/>
          </a:xfrm>
          <a:prstGeom prst="ellipse">
            <a:avLst/>
          </a:prstGeom>
          <a:noFill/>
          <a:ln w="50800">
            <a:solidFill>
              <a:srgbClr val="C8289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35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27784" y="13558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/>
              <a:t>3</a:t>
            </a:r>
            <a:r>
              <a:rPr lang="es-EC" sz="2400" dirty="0" err="1" smtClean="0"/>
              <a:t>er</a:t>
            </a:r>
            <a:r>
              <a:rPr lang="es-EC" sz="2400" dirty="0" smtClean="0"/>
              <a:t> </a:t>
            </a:r>
            <a:r>
              <a:rPr lang="es-EC" sz="2400" dirty="0" err="1" smtClean="0"/>
              <a:t>Subcultivo</a:t>
            </a:r>
            <a:r>
              <a:rPr lang="es-EC" sz="2400" dirty="0" smtClean="0"/>
              <a:t>: # Brotes</a:t>
            </a:r>
            <a:endParaRPr lang="es-EC" sz="2400" dirty="0"/>
          </a:p>
        </p:txBody>
      </p:sp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8"/>
          <a:stretch/>
        </p:blipFill>
        <p:spPr bwMode="auto">
          <a:xfrm>
            <a:off x="179512" y="597248"/>
            <a:ext cx="8856984" cy="528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755576" y="5085184"/>
            <a:ext cx="432048" cy="360040"/>
          </a:xfrm>
          <a:prstGeom prst="ellipse">
            <a:avLst/>
          </a:prstGeom>
          <a:noFill/>
          <a:ln w="31750">
            <a:solidFill>
              <a:srgbClr val="F23E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1331640" y="5085184"/>
            <a:ext cx="432048" cy="360040"/>
          </a:xfrm>
          <a:prstGeom prst="ellipse">
            <a:avLst/>
          </a:prstGeom>
          <a:noFill/>
          <a:ln w="31750">
            <a:solidFill>
              <a:srgbClr val="F23E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Elipse"/>
          <p:cNvSpPr/>
          <p:nvPr/>
        </p:nvSpPr>
        <p:spPr>
          <a:xfrm>
            <a:off x="1835696" y="5157192"/>
            <a:ext cx="432048" cy="360040"/>
          </a:xfrm>
          <a:prstGeom prst="ellipse">
            <a:avLst/>
          </a:prstGeom>
          <a:noFill/>
          <a:ln w="31750">
            <a:solidFill>
              <a:srgbClr val="F23E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2339752" y="5157192"/>
            <a:ext cx="432048" cy="360040"/>
          </a:xfrm>
          <a:prstGeom prst="ellipse">
            <a:avLst/>
          </a:prstGeom>
          <a:noFill/>
          <a:ln w="31750">
            <a:solidFill>
              <a:srgbClr val="F23E7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8501732" y="5162624"/>
            <a:ext cx="432048" cy="360040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755576" y="5085184"/>
            <a:ext cx="432048" cy="360040"/>
          </a:xfrm>
          <a:prstGeom prst="ellipse">
            <a:avLst/>
          </a:prstGeom>
          <a:noFill/>
          <a:ln w="31750">
            <a:solidFill>
              <a:srgbClr val="4D4D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7020272" y="5189078"/>
            <a:ext cx="432048" cy="360040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>
            <a:off x="7524328" y="5202981"/>
            <a:ext cx="432048" cy="360040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8058968" y="5085184"/>
            <a:ext cx="432048" cy="360040"/>
          </a:xfrm>
          <a:prstGeom prst="ellipse">
            <a:avLst/>
          </a:pr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5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:\DCIM\101MSDCF\DSC0840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/>
          <a:stretch/>
        </p:blipFill>
        <p:spPr bwMode="auto">
          <a:xfrm>
            <a:off x="827584" y="1412776"/>
            <a:ext cx="3672408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2 Imagen" descr="D:\DCIM\101MSDCF\DSC083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7483" r="5252" b="7143"/>
          <a:stretch/>
        </p:blipFill>
        <p:spPr bwMode="auto">
          <a:xfrm>
            <a:off x="4572000" y="2204864"/>
            <a:ext cx="3657600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2246" y="519063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MULTIPLICACIÓN</a:t>
            </a:r>
            <a:endParaRPr lang="es-EC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843808" y="80709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Longitud de la yema apical (cm)</a:t>
            </a:r>
            <a:endParaRPr lang="es-EC" sz="24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RESULTADOS Y DISCUSIÓN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2246" y="519063"/>
            <a:ext cx="33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MULTIPLICACIÓN</a:t>
            </a:r>
            <a:endParaRPr lang="es-EC" sz="2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2051720" y="879103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 smtClean="0"/>
              <a:t>1er</a:t>
            </a:r>
            <a:r>
              <a:rPr lang="es-EC" sz="2400" dirty="0" smtClean="0"/>
              <a:t> </a:t>
            </a:r>
            <a:r>
              <a:rPr lang="es-EC" sz="2400" dirty="0" err="1" smtClean="0"/>
              <a:t>Subcultivo</a:t>
            </a:r>
            <a:r>
              <a:rPr lang="es-EC" sz="2400" dirty="0" smtClean="0"/>
              <a:t>: Longitud de la yema apical (cm)</a:t>
            </a:r>
            <a:endParaRPr lang="es-EC" sz="2400" dirty="0"/>
          </a:p>
        </p:txBody>
      </p:sp>
      <p:pic>
        <p:nvPicPr>
          <p:cNvPr id="6" name="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107504" y="1340768"/>
            <a:ext cx="8892480" cy="46085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Elipse"/>
          <p:cNvSpPr/>
          <p:nvPr/>
        </p:nvSpPr>
        <p:spPr>
          <a:xfrm>
            <a:off x="683568" y="5373216"/>
            <a:ext cx="432048" cy="288032"/>
          </a:xfrm>
          <a:prstGeom prst="ellipse">
            <a:avLst/>
          </a:pr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3347864" y="5229200"/>
            <a:ext cx="288032" cy="360040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8460432" y="5373216"/>
            <a:ext cx="432048" cy="288032"/>
          </a:xfrm>
          <a:prstGeom prst="ellipse">
            <a:avLst/>
          </a:prstGeom>
          <a:noFill/>
          <a:ln w="508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05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188640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 smtClean="0"/>
              <a:t>2do</a:t>
            </a:r>
            <a:r>
              <a:rPr lang="es-EC" sz="2400" dirty="0" smtClean="0"/>
              <a:t> Subcultivo: Longitud de la yema apical (cm)</a:t>
            </a:r>
            <a:endParaRPr lang="es-EC" sz="2400" dirty="0"/>
          </a:p>
        </p:txBody>
      </p:sp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0" y="692696"/>
            <a:ext cx="9036496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611560" y="5373216"/>
            <a:ext cx="288032" cy="360040"/>
          </a:xfrm>
          <a:prstGeom prst="ellipse">
            <a:avLst/>
          </a:prstGeom>
          <a:noFill/>
          <a:ln w="50800">
            <a:solidFill>
              <a:srgbClr val="53DD6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4301716" y="5301208"/>
            <a:ext cx="342292" cy="252028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Elipse"/>
          <p:cNvSpPr/>
          <p:nvPr/>
        </p:nvSpPr>
        <p:spPr>
          <a:xfrm>
            <a:off x="8532440" y="5338452"/>
            <a:ext cx="288032" cy="360040"/>
          </a:xfrm>
          <a:prstGeom prst="ellipse">
            <a:avLst/>
          </a:prstGeom>
          <a:noFill/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3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 bwMode="auto">
          <a:xfrm>
            <a:off x="252246" y="836712"/>
            <a:ext cx="8747738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71600" y="260648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/>
              <a:t>3</a:t>
            </a:r>
            <a:r>
              <a:rPr lang="es-EC" sz="2400" dirty="0" err="1" smtClean="0"/>
              <a:t>er</a:t>
            </a:r>
            <a:r>
              <a:rPr lang="es-EC" sz="2400" dirty="0" smtClean="0"/>
              <a:t> </a:t>
            </a:r>
            <a:r>
              <a:rPr lang="es-EC" sz="2400" dirty="0" err="1" smtClean="0"/>
              <a:t>Subcultivo</a:t>
            </a:r>
            <a:r>
              <a:rPr lang="es-EC" sz="2400" dirty="0" smtClean="0"/>
              <a:t>: Longitud de la yema apical (cm)</a:t>
            </a:r>
            <a:endParaRPr lang="es-EC" sz="2400" dirty="0"/>
          </a:p>
        </p:txBody>
      </p:sp>
      <p:sp>
        <p:nvSpPr>
          <p:cNvPr id="4" name="3 Elipse"/>
          <p:cNvSpPr/>
          <p:nvPr/>
        </p:nvSpPr>
        <p:spPr>
          <a:xfrm>
            <a:off x="1043608" y="5229200"/>
            <a:ext cx="360040" cy="360040"/>
          </a:xfrm>
          <a:prstGeom prst="ellipse">
            <a:avLst/>
          </a:prstGeom>
          <a:noFill/>
          <a:ln w="50800">
            <a:solidFill>
              <a:srgbClr val="FD33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8532440" y="5229200"/>
            <a:ext cx="360040" cy="360040"/>
          </a:xfrm>
          <a:prstGeom prst="ellipse">
            <a:avLst/>
          </a:prstGeom>
          <a:noFill/>
          <a:ln w="50800">
            <a:solidFill>
              <a:srgbClr val="53DD6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Elipse"/>
          <p:cNvSpPr/>
          <p:nvPr/>
        </p:nvSpPr>
        <p:spPr>
          <a:xfrm>
            <a:off x="4626115" y="5157192"/>
            <a:ext cx="233917" cy="432048"/>
          </a:xfrm>
          <a:prstGeom prst="ellipse">
            <a:avLst/>
          </a:prstGeom>
          <a:noFill/>
          <a:ln w="508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56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2562230" y="24035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CARBÓN ACTIVADO </a:t>
            </a:r>
            <a:endParaRPr lang="es-EC" sz="3600" dirty="0"/>
          </a:p>
        </p:txBody>
      </p:sp>
      <p:pic>
        <p:nvPicPr>
          <p:cNvPr id="15" name="14 Imagen" descr="C:\Users\Mire\Documents\Fotos tesis\FOTOS MIRE\DSC049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2635" r="27681" b="-84"/>
          <a:stretch/>
        </p:blipFill>
        <p:spPr bwMode="auto">
          <a:xfrm>
            <a:off x="2555775" y="620688"/>
            <a:ext cx="2304257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C:\Users\Mire\Documents\Fotos tesis\FOTOS MIRE\DSC049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5590" r="27273" b="2134"/>
          <a:stretch/>
        </p:blipFill>
        <p:spPr bwMode="auto">
          <a:xfrm>
            <a:off x="107504" y="620688"/>
            <a:ext cx="236624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 descr="C:\Users\Mire\Documents\Fotos tesis\FOTOS MIRE\DSC049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 b="18032"/>
          <a:stretch/>
        </p:blipFill>
        <p:spPr bwMode="auto">
          <a:xfrm>
            <a:off x="5220073" y="639852"/>
            <a:ext cx="3600399" cy="2573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 descr="C:\Users\Mire\Documents\Fotos tesis\fotos ultimas tesis\DSC08504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8781" b="16895"/>
          <a:stretch/>
        </p:blipFill>
        <p:spPr bwMode="auto">
          <a:xfrm>
            <a:off x="5220073" y="3284981"/>
            <a:ext cx="3600399" cy="2592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18 Imagen" descr="C:\Users\Mire\Documents\Fotos tesis\fotos ultimas tesis\DSC08529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29274" r="1725" b="30769"/>
          <a:stretch/>
        </p:blipFill>
        <p:spPr bwMode="auto">
          <a:xfrm>
            <a:off x="107504" y="3501008"/>
            <a:ext cx="4759203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65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83768" y="-4654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/>
              <a:t>TASA DE MULTIPLICACIÓN</a:t>
            </a:r>
            <a:endParaRPr lang="es-EC" sz="3200" dirty="0"/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654428188"/>
              </p:ext>
            </p:extLst>
          </p:nvPr>
        </p:nvGraphicFramePr>
        <p:xfrm>
          <a:off x="179512" y="407244"/>
          <a:ext cx="4392488" cy="302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579237144"/>
              </p:ext>
            </p:extLst>
          </p:nvPr>
        </p:nvGraphicFramePr>
        <p:xfrm>
          <a:off x="4716016" y="404664"/>
          <a:ext cx="432048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392186421"/>
              </p:ext>
            </p:extLst>
          </p:nvPr>
        </p:nvGraphicFramePr>
        <p:xfrm>
          <a:off x="2195736" y="3429000"/>
          <a:ext cx="439248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1 Elipse"/>
          <p:cNvSpPr/>
          <p:nvPr/>
        </p:nvSpPr>
        <p:spPr>
          <a:xfrm>
            <a:off x="2987824" y="2276872"/>
            <a:ext cx="216024" cy="216024"/>
          </a:xfrm>
          <a:prstGeom prst="ellipse">
            <a:avLst/>
          </a:prstGeom>
          <a:noFill/>
          <a:ln w="50800">
            <a:solidFill>
              <a:srgbClr val="FD33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5046464" y="5157192"/>
            <a:ext cx="216024" cy="216024"/>
          </a:xfrm>
          <a:prstGeom prst="ellipse">
            <a:avLst/>
          </a:prstGeom>
          <a:noFill/>
          <a:ln w="50800">
            <a:solidFill>
              <a:srgbClr val="FD33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>
            <a:off x="7452320" y="2206402"/>
            <a:ext cx="216024" cy="216024"/>
          </a:xfrm>
          <a:prstGeom prst="ellipse">
            <a:avLst/>
          </a:prstGeom>
          <a:noFill/>
          <a:ln w="50800">
            <a:solidFill>
              <a:srgbClr val="FD33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6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 smtClean="0">
                <a:solidFill>
                  <a:schemeClr val="tx1"/>
                </a:solidFill>
              </a:rPr>
              <a:t>Difusión del trabajo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27257" r="47584" b="10243"/>
          <a:stretch/>
        </p:blipFill>
        <p:spPr bwMode="auto">
          <a:xfrm>
            <a:off x="6132959" y="825510"/>
            <a:ext cx="2903537" cy="49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27213" r="47594" b="18750"/>
          <a:stretch/>
        </p:blipFill>
        <p:spPr bwMode="auto">
          <a:xfrm>
            <a:off x="179512" y="908720"/>
            <a:ext cx="3024336" cy="49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3" t="22917" r="17824" b="15881"/>
          <a:stretch/>
        </p:blipFill>
        <p:spPr bwMode="auto">
          <a:xfrm>
            <a:off x="3203848" y="908720"/>
            <a:ext cx="2929111" cy="49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9512" y="44624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CONCLUSIONES</a:t>
            </a:r>
            <a:endParaRPr lang="es-EC" kern="0" dirty="0">
              <a:solidFill>
                <a:schemeClr val="tx1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07504" y="616124"/>
            <a:ext cx="8928992" cy="5981228"/>
          </a:xfrm>
        </p:spPr>
        <p:txBody>
          <a:bodyPr/>
          <a:lstStyle/>
          <a:p>
            <a:pPr lvl="0"/>
            <a:r>
              <a:rPr lang="es-EC" sz="1800" dirty="0">
                <a:solidFill>
                  <a:schemeClr val="tx1"/>
                </a:solidFill>
              </a:rPr>
              <a:t>Se determinó que el tratamiento T2 (Hipoclorito de Sodio al 1.25 % durante 10 minutos y 70 % de alcohol durante 30 segundos) propuesto para la etapa de desinfección, presentó los menores porcentajes de contaminación fúngica (15 %) y de explantes necrosados (15 %), y por lo tanto el mayor índice de viabilidad (70 </a:t>
            </a:r>
            <a:r>
              <a:rPr lang="es-EC" sz="1800" dirty="0" smtClean="0">
                <a:solidFill>
                  <a:schemeClr val="tx1"/>
                </a:solidFill>
              </a:rPr>
              <a:t>%).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Mayores </a:t>
            </a:r>
            <a:r>
              <a:rPr lang="es-EC" sz="1800" dirty="0">
                <a:solidFill>
                  <a:schemeClr val="tx1"/>
                </a:solidFill>
              </a:rPr>
              <a:t>concentraciones de la solución de hipoclorito de sodio al 1.25 %, causaron la muerte del tejido en </a:t>
            </a:r>
            <a:r>
              <a:rPr lang="es-EC" sz="1800" dirty="0" smtClean="0">
                <a:solidFill>
                  <a:schemeClr val="tx1"/>
                </a:solidFill>
              </a:rPr>
              <a:t>los explantes</a:t>
            </a:r>
            <a:r>
              <a:rPr lang="es-EC" sz="1800" dirty="0">
                <a:solidFill>
                  <a:schemeClr val="tx1"/>
                </a:solidFill>
              </a:rPr>
              <a:t>. Por el contrario, concentraciones más bajas al tratamiento óptimo (T2) </a:t>
            </a:r>
            <a:r>
              <a:rPr lang="es-EC" sz="1800" dirty="0" smtClean="0">
                <a:solidFill>
                  <a:schemeClr val="tx1"/>
                </a:solidFill>
              </a:rPr>
              <a:t>ocasionaron </a:t>
            </a:r>
            <a:r>
              <a:rPr lang="es-EC" sz="1800" dirty="0">
                <a:solidFill>
                  <a:schemeClr val="tx1"/>
                </a:solidFill>
              </a:rPr>
              <a:t>más pérdidas de explantes por presencia de contaminantes. </a:t>
            </a: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Se encontró que en la etapa de establecimiento </a:t>
            </a:r>
            <a:r>
              <a:rPr lang="es-EC" sz="1800" i="1" dirty="0">
                <a:solidFill>
                  <a:schemeClr val="tx1"/>
                </a:solidFill>
              </a:rPr>
              <a:t>in vitro </a:t>
            </a:r>
            <a:r>
              <a:rPr lang="es-EC" sz="1800" dirty="0">
                <a:solidFill>
                  <a:schemeClr val="tx1"/>
                </a:solidFill>
              </a:rPr>
              <a:t>con el medio de cultivo </a:t>
            </a:r>
            <a:r>
              <a:rPr lang="es-EC" sz="1800" dirty="0" smtClean="0">
                <a:solidFill>
                  <a:schemeClr val="tx1"/>
                </a:solidFill>
              </a:rPr>
              <a:t>MS </a:t>
            </a:r>
            <a:r>
              <a:rPr lang="es-EC" sz="1800" dirty="0">
                <a:solidFill>
                  <a:schemeClr val="tx1"/>
                </a:solidFill>
              </a:rPr>
              <a:t>en su concentración completa, sin suplemento de BAP (T1) fue el más efectivo para la variable longitud del segmento apical, ya que el valor de la media fue 4.92 </a:t>
            </a:r>
            <a:r>
              <a:rPr lang="es-EC" sz="1800" dirty="0" smtClean="0">
                <a:solidFill>
                  <a:schemeClr val="tx1"/>
                </a:solidFill>
              </a:rPr>
              <a:t>cm.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La mejor formulación nutritiva para la inducción a la brotación en la etapa de establecimiento </a:t>
            </a:r>
            <a:r>
              <a:rPr lang="es-EC" sz="1800" i="1" dirty="0">
                <a:solidFill>
                  <a:schemeClr val="tx1"/>
                </a:solidFill>
              </a:rPr>
              <a:t>in vitro </a:t>
            </a:r>
            <a:r>
              <a:rPr lang="es-EC" sz="1800" dirty="0">
                <a:solidFill>
                  <a:schemeClr val="tx1"/>
                </a:solidFill>
              </a:rPr>
              <a:t>fue el tratamiento T1 es decir MS sin concentración de BAP con el 90 % de brotación en yemas </a:t>
            </a:r>
            <a:r>
              <a:rPr lang="es-EC" sz="1800" dirty="0" smtClean="0">
                <a:solidFill>
                  <a:schemeClr val="tx1"/>
                </a:solidFill>
              </a:rPr>
              <a:t>apicales.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-180528" y="0"/>
            <a:ext cx="5986463" cy="106680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C" sz="3600" dirty="0" err="1" smtClean="0">
                <a:solidFill>
                  <a:schemeClr val="tx1"/>
                </a:solidFill>
              </a:rPr>
              <a:t>Podocarpus</a:t>
            </a:r>
            <a:r>
              <a:rPr lang="es-EC" sz="3600" dirty="0" smtClean="0">
                <a:solidFill>
                  <a:schemeClr val="tx1"/>
                </a:solidFill>
              </a:rPr>
              <a:t> </a:t>
            </a:r>
            <a:r>
              <a:rPr lang="es-EC" sz="3600" dirty="0" err="1" smtClean="0">
                <a:solidFill>
                  <a:schemeClr val="tx1"/>
                </a:solidFill>
              </a:rPr>
              <a:t>oleifolius</a:t>
            </a:r>
            <a:endParaRPr lang="es-EC" sz="3600" dirty="0">
              <a:solidFill>
                <a:schemeClr val="tx1"/>
              </a:solidFill>
            </a:endParaRPr>
          </a:p>
        </p:txBody>
      </p:sp>
      <p:pic>
        <p:nvPicPr>
          <p:cNvPr id="14" name="13 Imagen" descr="C:\Users\Mire\Documents\Fotos tesis\DSC0819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620688"/>
            <a:ext cx="4680520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http://www.mobot.org/mobot/photoessays/Madidi_2/images/58.jpg"/>
          <p:cNvPicPr>
            <a:picLocks noChangeAspect="1" noChangeArrowheads="1"/>
          </p:cNvPicPr>
          <p:nvPr/>
        </p:nvPicPr>
        <p:blipFill rotWithShape="1">
          <a:blip r:embed="rId4"/>
          <a:srcRect l="29741" t="62444" r="23728"/>
          <a:stretch/>
        </p:blipFill>
        <p:spPr bwMode="auto">
          <a:xfrm>
            <a:off x="5364088" y="294944"/>
            <a:ext cx="3312368" cy="263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7 Imagen" descr="http://www.conifers.org/po/po/oleifolius01.jpg"/>
          <p:cNvPicPr/>
          <p:nvPr/>
        </p:nvPicPr>
        <p:blipFill rotWithShape="1">
          <a:blip r:embed="rId5"/>
          <a:srcRect l="2896" t="9627"/>
          <a:stretch/>
        </p:blipFill>
        <p:spPr bwMode="auto">
          <a:xfrm>
            <a:off x="5364088" y="3138344"/>
            <a:ext cx="3312368" cy="2754895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D:\DCIM\101MSDCF\DSC086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1728192" cy="1979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6228853" y="908719"/>
            <a:ext cx="1152128" cy="1872209"/>
          </a:xfrm>
          <a:prstGeom prst="ellipse">
            <a:avLst/>
          </a:prstGeom>
          <a:noFill/>
          <a:ln w="50800">
            <a:solidFill>
              <a:srgbClr val="C8289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04664"/>
            <a:ext cx="8856984" cy="5688632"/>
          </a:xfrm>
        </p:spPr>
        <p:txBody>
          <a:bodyPr/>
          <a:lstStyle/>
          <a:p>
            <a:pPr lvl="0" algn="just"/>
            <a:r>
              <a:rPr lang="es-EC" sz="1800" dirty="0">
                <a:solidFill>
                  <a:schemeClr val="tx1"/>
                </a:solidFill>
              </a:rPr>
              <a:t>En los ensayos de multiplicación </a:t>
            </a:r>
            <a:r>
              <a:rPr lang="es-EC" sz="1800" i="1" dirty="0">
                <a:solidFill>
                  <a:schemeClr val="tx1"/>
                </a:solidFill>
              </a:rPr>
              <a:t>in vitro</a:t>
            </a:r>
            <a:r>
              <a:rPr lang="es-EC" sz="1800" dirty="0">
                <a:solidFill>
                  <a:schemeClr val="tx1"/>
                </a:solidFill>
              </a:rPr>
              <a:t>, el tratamiento </a:t>
            </a:r>
            <a:r>
              <a:rPr lang="es-EC" sz="1800" dirty="0" err="1">
                <a:solidFill>
                  <a:schemeClr val="tx1"/>
                </a:solidFill>
              </a:rPr>
              <a:t>T13</a:t>
            </a:r>
            <a:r>
              <a:rPr lang="es-EC" sz="1800" dirty="0">
                <a:solidFill>
                  <a:schemeClr val="tx1"/>
                </a:solidFill>
              </a:rPr>
              <a:t>, medio MS con altas concentraciones de </a:t>
            </a:r>
            <a:r>
              <a:rPr lang="es-EC" sz="1800" dirty="0" err="1">
                <a:solidFill>
                  <a:schemeClr val="tx1"/>
                </a:solidFill>
              </a:rPr>
              <a:t>BAP</a:t>
            </a:r>
            <a:r>
              <a:rPr lang="es-EC" sz="1800" dirty="0">
                <a:solidFill>
                  <a:schemeClr val="tx1"/>
                </a:solidFill>
              </a:rPr>
              <a:t> (4 </a:t>
            </a:r>
            <a:r>
              <a:rPr lang="es-EC" sz="1800" dirty="0" err="1">
                <a:solidFill>
                  <a:schemeClr val="tx1"/>
                </a:solidFill>
              </a:rPr>
              <a:t>mg.L</a:t>
            </a:r>
            <a:r>
              <a:rPr lang="es-EC" sz="1800" baseline="30000" dirty="0">
                <a:solidFill>
                  <a:schemeClr val="tx1"/>
                </a:solidFill>
              </a:rPr>
              <a:t>-1</a:t>
            </a:r>
            <a:r>
              <a:rPr lang="es-EC" sz="1800" dirty="0">
                <a:solidFill>
                  <a:schemeClr val="tx1"/>
                </a:solidFill>
              </a:rPr>
              <a:t>) presentó los mejores resultados para la variable longitud de la yema apical, con la media más altas en relación a los demás tratamientos. En el primer </a:t>
            </a:r>
            <a:r>
              <a:rPr lang="es-EC" sz="1800" dirty="0" smtClean="0">
                <a:solidFill>
                  <a:schemeClr val="tx1"/>
                </a:solidFill>
              </a:rPr>
              <a:t>con </a:t>
            </a:r>
            <a:r>
              <a:rPr lang="es-EC" sz="1800" dirty="0">
                <a:solidFill>
                  <a:schemeClr val="tx1"/>
                </a:solidFill>
              </a:rPr>
              <a:t>1.92 </a:t>
            </a:r>
            <a:r>
              <a:rPr lang="es-EC" sz="1800" dirty="0" smtClean="0">
                <a:solidFill>
                  <a:schemeClr val="tx1"/>
                </a:solidFill>
              </a:rPr>
              <a:t>cm, 1.75 </a:t>
            </a:r>
            <a:r>
              <a:rPr lang="es-EC" sz="1800" dirty="0">
                <a:solidFill>
                  <a:schemeClr val="tx1"/>
                </a:solidFill>
              </a:rPr>
              <a:t>cm en el </a:t>
            </a:r>
            <a:r>
              <a:rPr lang="es-EC" sz="1800" dirty="0" smtClean="0">
                <a:solidFill>
                  <a:schemeClr val="tx1"/>
                </a:solidFill>
              </a:rPr>
              <a:t>segundo </a:t>
            </a:r>
            <a:r>
              <a:rPr lang="es-EC" sz="1800" dirty="0">
                <a:solidFill>
                  <a:schemeClr val="tx1"/>
                </a:solidFill>
              </a:rPr>
              <a:t>y 1.23 cm en el tercer subcultivo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La </a:t>
            </a:r>
            <a:r>
              <a:rPr lang="es-EC" sz="1800" dirty="0">
                <a:solidFill>
                  <a:schemeClr val="tx1"/>
                </a:solidFill>
              </a:rPr>
              <a:t>variable número de brotes en la etapa de multiplicación </a:t>
            </a:r>
            <a:r>
              <a:rPr lang="es-EC" sz="1800" i="1" dirty="0">
                <a:solidFill>
                  <a:schemeClr val="tx1"/>
                </a:solidFill>
              </a:rPr>
              <a:t>in vitro</a:t>
            </a:r>
            <a:r>
              <a:rPr lang="es-EC" sz="1800" dirty="0">
                <a:solidFill>
                  <a:schemeClr val="tx1"/>
                </a:solidFill>
              </a:rPr>
              <a:t> presentó mejores resultados </a:t>
            </a:r>
            <a:r>
              <a:rPr lang="es-EC" sz="1800" dirty="0" smtClean="0">
                <a:solidFill>
                  <a:schemeClr val="tx1"/>
                </a:solidFill>
              </a:rPr>
              <a:t>en el </a:t>
            </a:r>
            <a:r>
              <a:rPr lang="es-EC" sz="1800" dirty="0">
                <a:solidFill>
                  <a:schemeClr val="tx1"/>
                </a:solidFill>
              </a:rPr>
              <a:t>tratamiento T13 con una dosis alta de 4 mg.L</a:t>
            </a:r>
            <a:r>
              <a:rPr lang="es-EC" sz="1800" baseline="30000" dirty="0">
                <a:solidFill>
                  <a:schemeClr val="tx1"/>
                </a:solidFill>
              </a:rPr>
              <a:t>-1</a:t>
            </a:r>
            <a:r>
              <a:rPr lang="es-EC" sz="1800" dirty="0">
                <a:solidFill>
                  <a:schemeClr val="tx1"/>
                </a:solidFill>
              </a:rPr>
              <a:t> de BAP y </a:t>
            </a:r>
            <a:r>
              <a:rPr lang="es-EC" sz="1800" dirty="0" smtClean="0">
                <a:solidFill>
                  <a:schemeClr val="tx1"/>
                </a:solidFill>
              </a:rPr>
              <a:t>con una </a:t>
            </a:r>
            <a:r>
              <a:rPr lang="es-EC" sz="1800" dirty="0">
                <a:solidFill>
                  <a:schemeClr val="tx1"/>
                </a:solidFill>
              </a:rPr>
              <a:t>media de 3 brotes/explante en el primer subcultivo, 2 brotes/explante en el </a:t>
            </a:r>
            <a:r>
              <a:rPr lang="es-EC" sz="1800" dirty="0" smtClean="0">
                <a:solidFill>
                  <a:schemeClr val="tx1"/>
                </a:solidFill>
              </a:rPr>
              <a:t>segundo y tercer </a:t>
            </a:r>
            <a:r>
              <a:rPr lang="es-EC" sz="1800" dirty="0">
                <a:solidFill>
                  <a:schemeClr val="tx1"/>
                </a:solidFill>
              </a:rPr>
              <a:t>subcultivo, lo cual es un resultado muy alentador para la propagación masiva de plantas clones </a:t>
            </a:r>
            <a:r>
              <a:rPr lang="es-EC" sz="1800" dirty="0" smtClean="0">
                <a:solidFill>
                  <a:schemeClr val="tx1"/>
                </a:solidFill>
              </a:rPr>
              <a:t>de esta especie</a:t>
            </a:r>
            <a:r>
              <a:rPr lang="es-EC" sz="1800" i="1" dirty="0" smtClean="0">
                <a:solidFill>
                  <a:schemeClr val="tx1"/>
                </a:solidFill>
              </a:rPr>
              <a:t>.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Se alcanzaron tres subcultivos </a:t>
            </a:r>
            <a:r>
              <a:rPr lang="es-EC" sz="1800" dirty="0" smtClean="0">
                <a:solidFill>
                  <a:schemeClr val="tx1"/>
                </a:solidFill>
              </a:rPr>
              <a:t>para el </a:t>
            </a:r>
            <a:r>
              <a:rPr lang="es-EC" sz="1800" dirty="0">
                <a:solidFill>
                  <a:schemeClr val="tx1"/>
                </a:solidFill>
              </a:rPr>
              <a:t>cultivo </a:t>
            </a:r>
            <a:r>
              <a:rPr lang="es-EC" sz="1800" i="1" dirty="0">
                <a:solidFill>
                  <a:schemeClr val="tx1"/>
                </a:solidFill>
              </a:rPr>
              <a:t>in vitro</a:t>
            </a:r>
            <a:r>
              <a:rPr lang="es-EC" sz="1800" dirty="0">
                <a:solidFill>
                  <a:schemeClr val="tx1"/>
                </a:solidFill>
              </a:rPr>
              <a:t> de </a:t>
            </a:r>
            <a:r>
              <a:rPr lang="es-EC" sz="1800" dirty="0" smtClean="0">
                <a:solidFill>
                  <a:schemeClr val="tx1"/>
                </a:solidFill>
              </a:rPr>
              <a:t>esta especie </a:t>
            </a:r>
            <a:r>
              <a:rPr lang="es-EC" sz="1800" dirty="0">
                <a:solidFill>
                  <a:schemeClr val="tx1"/>
                </a:solidFill>
              </a:rPr>
              <a:t>debido a una disminución del número de brotes por explante conforme se seccionó del primer al segundo subcultivo, </a:t>
            </a:r>
            <a:r>
              <a:rPr lang="es-EC" sz="1800" dirty="0" smtClean="0">
                <a:solidFill>
                  <a:schemeClr val="tx1"/>
                </a:solidFill>
              </a:rPr>
              <a:t>lo cual se debió </a:t>
            </a:r>
            <a:r>
              <a:rPr lang="es-EC" sz="1800" dirty="0">
                <a:solidFill>
                  <a:schemeClr val="tx1"/>
                </a:solidFill>
              </a:rPr>
              <a:t>a cambios genéticos, tipo de explante, descenso de la capacidad </a:t>
            </a:r>
            <a:r>
              <a:rPr lang="es-EC" sz="1800" dirty="0" err="1">
                <a:solidFill>
                  <a:schemeClr val="tx1"/>
                </a:solidFill>
              </a:rPr>
              <a:t>morfogénica</a:t>
            </a:r>
            <a:r>
              <a:rPr lang="es-EC" sz="1800" dirty="0">
                <a:solidFill>
                  <a:schemeClr val="tx1"/>
                </a:solidFill>
              </a:rPr>
              <a:t> de los tejidos y un agotamiento fisiológico evidenciado al envejecer las células de los nuevos brotes como cambio de color, forma y tamaño. </a:t>
            </a: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Con la presente tesis se establece un método reproducible para la </a:t>
            </a:r>
            <a:r>
              <a:rPr lang="es-EC" sz="1800" dirty="0" err="1">
                <a:solidFill>
                  <a:schemeClr val="tx1"/>
                </a:solidFill>
              </a:rPr>
              <a:t>micropropagación</a:t>
            </a:r>
            <a:r>
              <a:rPr lang="es-EC" sz="1800" dirty="0">
                <a:solidFill>
                  <a:schemeClr val="tx1"/>
                </a:solidFill>
              </a:rPr>
              <a:t> del romerillo en Ecuador, y sirve como pauta para la implementación de un sistema de propagación a gran escala.</a:t>
            </a: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50752"/>
            <a:ext cx="8568952" cy="5154512"/>
          </a:xfrm>
        </p:spPr>
        <p:txBody>
          <a:bodyPr/>
          <a:lstStyle/>
          <a:p>
            <a:pPr lvl="0" algn="just"/>
            <a:r>
              <a:rPr lang="es-EC" sz="1800" dirty="0">
                <a:solidFill>
                  <a:schemeClr val="tx1"/>
                </a:solidFill>
              </a:rPr>
              <a:t>Para un buen manejo de la contaminación fúngica es recomendable utilizar material vegetal joven proveniente de plantas </a:t>
            </a:r>
            <a:r>
              <a:rPr lang="es-EC" sz="1800" dirty="0" smtClean="0">
                <a:solidFill>
                  <a:schemeClr val="tx1"/>
                </a:solidFill>
              </a:rPr>
              <a:t>madres </a:t>
            </a:r>
            <a:r>
              <a:rPr lang="es-EC" sz="1800" dirty="0">
                <a:solidFill>
                  <a:schemeClr val="tx1"/>
                </a:solidFill>
              </a:rPr>
              <a:t>de invernadero protegidas de agentes contaminantes (bacterias, hongos, insectos, </a:t>
            </a:r>
            <a:r>
              <a:rPr lang="es-EC" sz="1800" dirty="0" err="1">
                <a:solidFill>
                  <a:schemeClr val="tx1"/>
                </a:solidFill>
              </a:rPr>
              <a:t>etc</a:t>
            </a:r>
            <a:r>
              <a:rPr lang="es-EC" sz="1800" dirty="0">
                <a:solidFill>
                  <a:schemeClr val="tx1"/>
                </a:solidFill>
              </a:rPr>
              <a:t>) durante algún tiempo. </a:t>
            </a:r>
          </a:p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Es recomendable mantener </a:t>
            </a:r>
            <a:r>
              <a:rPr lang="es-EC" sz="1800" dirty="0">
                <a:solidFill>
                  <a:schemeClr val="tx1"/>
                </a:solidFill>
              </a:rPr>
              <a:t>todas las condiciones de asepsia durante la siembra de explantes en la cámara de flujo laminar para evitar fuentes de contaminación externa que alteren los resultados de la </a:t>
            </a:r>
            <a:r>
              <a:rPr lang="es-EC" sz="1800" dirty="0" smtClean="0">
                <a:solidFill>
                  <a:schemeClr val="tx1"/>
                </a:solidFill>
              </a:rPr>
              <a:t>investigación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Es adecuado realizar más repeticiones en las diferentes etapas de la presente investigación a fin de poder encontrar mejores diferencias significativas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Con el objetivo de conseguir explantes de mayor tamaño, se sugiere probar medios de multiplicación que contengan una combinación de auxinas y citoquininas, puesto que, al utilizar BAP como inductor a la brotación puede ser potencializado con dosis bajas de AIB para favorecer la </a:t>
            </a:r>
            <a:r>
              <a:rPr lang="es-EC" sz="1800" dirty="0" smtClean="0">
                <a:solidFill>
                  <a:schemeClr val="tx1"/>
                </a:solidFill>
              </a:rPr>
              <a:t>organogénesis </a:t>
            </a: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Para aumentar el desarrollo de los </a:t>
            </a:r>
            <a:r>
              <a:rPr lang="es-EC" sz="1800" dirty="0" err="1">
                <a:solidFill>
                  <a:schemeClr val="tx1"/>
                </a:solidFill>
              </a:rPr>
              <a:t>explantes</a:t>
            </a:r>
            <a:r>
              <a:rPr lang="es-EC" sz="1800" dirty="0">
                <a:solidFill>
                  <a:schemeClr val="tx1"/>
                </a:solidFill>
              </a:rPr>
              <a:t>, se sugiere usar carbón activado en concentraciones bajas, lo cual ha resultado eficiente en este y otros trabajos. </a:t>
            </a: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85664" y="63848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es-EC" kern="0" dirty="0" smtClean="0">
                <a:solidFill>
                  <a:schemeClr val="tx1"/>
                </a:solidFill>
              </a:rPr>
              <a:t>RECOMENDACIONES</a:t>
            </a:r>
            <a:endParaRPr lang="es-EC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280920" cy="4824536"/>
          </a:xfrm>
        </p:spPr>
        <p:txBody>
          <a:bodyPr/>
          <a:lstStyle/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Para </a:t>
            </a:r>
            <a:r>
              <a:rPr lang="es-EC" sz="1800" dirty="0">
                <a:solidFill>
                  <a:schemeClr val="tx1"/>
                </a:solidFill>
              </a:rPr>
              <a:t>facilitar la división y el seccionamiento de los nuevos brotes y así su multiplicación, se recomienda el uso de ácido </a:t>
            </a:r>
            <a:r>
              <a:rPr lang="es-EC" sz="1800" dirty="0" err="1">
                <a:solidFill>
                  <a:schemeClr val="tx1"/>
                </a:solidFill>
              </a:rPr>
              <a:t>giberélico</a:t>
            </a:r>
            <a:r>
              <a:rPr lang="es-EC" sz="1800" dirty="0">
                <a:solidFill>
                  <a:schemeClr val="tx1"/>
                </a:solidFill>
              </a:rPr>
              <a:t> cuyo efecto promueve la elongación del tallo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En </a:t>
            </a:r>
            <a:r>
              <a:rPr lang="es-EC" sz="1800" dirty="0">
                <a:solidFill>
                  <a:schemeClr val="tx1"/>
                </a:solidFill>
              </a:rPr>
              <a:t>la etapa de multiplicación, se recomienda realizar entre </a:t>
            </a:r>
            <a:r>
              <a:rPr lang="es-EC" sz="1800" dirty="0" err="1">
                <a:solidFill>
                  <a:schemeClr val="tx1"/>
                </a:solidFill>
              </a:rPr>
              <a:t>subcultivos</a:t>
            </a:r>
            <a:r>
              <a:rPr lang="es-EC" sz="1800" dirty="0">
                <a:solidFill>
                  <a:schemeClr val="tx1"/>
                </a:solidFill>
              </a:rPr>
              <a:t> la siembra de las </a:t>
            </a:r>
            <a:r>
              <a:rPr lang="es-EC" sz="1800" dirty="0" err="1">
                <a:solidFill>
                  <a:schemeClr val="tx1"/>
                </a:solidFill>
              </a:rPr>
              <a:t>vitroplántulas</a:t>
            </a:r>
            <a:r>
              <a:rPr lang="es-EC" sz="1800" dirty="0">
                <a:solidFill>
                  <a:schemeClr val="tx1"/>
                </a:solidFill>
              </a:rPr>
              <a:t> en un medio sin hormonas durante unos días para eliminar el exceso de éstas y potencializar su crecimiento. </a:t>
            </a:r>
          </a:p>
          <a:p>
            <a:pPr lvl="0" algn="just"/>
            <a:r>
              <a:rPr lang="es-EC" sz="1800" dirty="0" smtClean="0">
                <a:solidFill>
                  <a:schemeClr val="tx1"/>
                </a:solidFill>
              </a:rPr>
              <a:t>Es </a:t>
            </a:r>
            <a:r>
              <a:rPr lang="es-EC" sz="1800" dirty="0">
                <a:solidFill>
                  <a:schemeClr val="tx1"/>
                </a:solidFill>
              </a:rPr>
              <a:t>importante realizar una investigación posterior a este trabajo que tenga que ver con el enraizamiento y aclimatación de los </a:t>
            </a:r>
            <a:r>
              <a:rPr lang="es-EC" sz="1800" dirty="0" smtClean="0">
                <a:solidFill>
                  <a:schemeClr val="tx1"/>
                </a:solidFill>
              </a:rPr>
              <a:t>brotes </a:t>
            </a:r>
            <a:r>
              <a:rPr lang="es-EC" sz="1800" dirty="0">
                <a:solidFill>
                  <a:schemeClr val="tx1"/>
                </a:solidFill>
              </a:rPr>
              <a:t>obtenidos a partir de segmentos apicales de </a:t>
            </a:r>
            <a:r>
              <a:rPr lang="es-EC" sz="1800" i="1" dirty="0">
                <a:solidFill>
                  <a:schemeClr val="tx1"/>
                </a:solidFill>
              </a:rPr>
              <a:t>Podocarpus oleifolius</a:t>
            </a:r>
            <a:r>
              <a:rPr lang="es-EC" sz="1800" dirty="0">
                <a:solidFill>
                  <a:schemeClr val="tx1"/>
                </a:solidFill>
              </a:rPr>
              <a:t> para obtener plantas completas y viables para su utilización.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 </a:t>
            </a:r>
            <a:r>
              <a:rPr lang="es-EC" sz="1800" dirty="0" smtClean="0">
                <a:solidFill>
                  <a:schemeClr val="tx1"/>
                </a:solidFill>
              </a:rPr>
              <a:t>Debido </a:t>
            </a:r>
            <a:r>
              <a:rPr lang="es-EC" sz="1800" dirty="0">
                <a:solidFill>
                  <a:schemeClr val="tx1"/>
                </a:solidFill>
              </a:rPr>
              <a:t>a la importancia social y económica del romerillo se sugiere realizar varios estudios complementarios que deberán incluir otras técnicas de cultivo </a:t>
            </a:r>
            <a:r>
              <a:rPr lang="es-EC" sz="1800" i="1" dirty="0">
                <a:solidFill>
                  <a:schemeClr val="tx1"/>
                </a:solidFill>
              </a:rPr>
              <a:t>in vitro</a:t>
            </a:r>
            <a:r>
              <a:rPr lang="es-EC" sz="1800" dirty="0">
                <a:solidFill>
                  <a:schemeClr val="tx1"/>
                </a:solidFill>
              </a:rPr>
              <a:t> como la extracción de metabolitos secundarios, el aislamiento, purificación y fusión de </a:t>
            </a:r>
            <a:r>
              <a:rPr lang="es-EC" sz="1800" dirty="0" err="1">
                <a:solidFill>
                  <a:schemeClr val="tx1"/>
                </a:solidFill>
              </a:rPr>
              <a:t>protoplastos</a:t>
            </a:r>
            <a:r>
              <a:rPr lang="es-EC" sz="1800" dirty="0">
                <a:solidFill>
                  <a:schemeClr val="tx1"/>
                </a:solidFill>
              </a:rPr>
              <a:t>, y técnicas moleculares, como la transformación bacteriana, la identificación y aislamiento de genes involucrados en la producción de aceite y adaptabilidad, entre otras. </a:t>
            </a:r>
          </a:p>
          <a:p>
            <a:pPr lvl="0" algn="just"/>
            <a:endParaRPr lang="es-EC" dirty="0" smtClean="0">
              <a:solidFill>
                <a:schemeClr val="tx1"/>
              </a:solidFill>
            </a:endParaRPr>
          </a:p>
          <a:p>
            <a:pPr lvl="0" algn="just"/>
            <a:endParaRPr lang="es-EC" dirty="0">
              <a:solidFill>
                <a:schemeClr val="tx1"/>
              </a:solidFill>
            </a:endParaRP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92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608" y="4040012"/>
            <a:ext cx="7128792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5000" b="1" spc="300" dirty="0">
                <a:ln w="11430" cmpd="sng">
                  <a:solidFill>
                    <a:srgbClr val="336600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 CENA" pitchFamily="2" charset="0"/>
              </a:rPr>
              <a:t>GRACIAS!</a:t>
            </a:r>
          </a:p>
        </p:txBody>
      </p:sp>
      <p:pic>
        <p:nvPicPr>
          <p:cNvPr id="3" name="2 Imagen" descr="C:\Users\Mire\Documents\Fotos tesis\DSC081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872208" cy="3096344"/>
          </a:xfrm>
          <a:prstGeom prst="rect">
            <a:avLst/>
          </a:prstGeom>
          <a:ln w="38100" cap="flat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 rotWithShape="1">
          <a:blip r:embed="rId3"/>
          <a:srcRect l="58592" t="40838" r="20352" b="12096"/>
          <a:stretch/>
        </p:blipFill>
        <p:spPr bwMode="auto">
          <a:xfrm>
            <a:off x="2015716" y="404664"/>
            <a:ext cx="1980220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Mire\Documents\Fotos tesis\fotos tesis septiembre\DSC0756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44553" r="26752"/>
          <a:stretch/>
        </p:blipFill>
        <p:spPr bwMode="auto">
          <a:xfrm>
            <a:off x="4041066" y="404664"/>
            <a:ext cx="2259126" cy="308533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Mire\Documents\Fotos tesis\IMG_076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2" t="30523" r="17732" b="17651"/>
          <a:stretch/>
        </p:blipFill>
        <p:spPr bwMode="auto">
          <a:xfrm>
            <a:off x="6323899" y="404664"/>
            <a:ext cx="2712597" cy="3096345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49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"/>
          <a:stretch/>
        </p:blipFill>
        <p:spPr bwMode="auto">
          <a:xfrm>
            <a:off x="179512" y="692696"/>
            <a:ext cx="8568951" cy="5236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920945" y="46736"/>
            <a:ext cx="579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FASE </a:t>
            </a:r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III: TERCER SUBCULTIVO </a:t>
            </a:r>
            <a:endParaRPr lang="es-EC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33349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Mecanismo de acción de la axina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0" y="1088305"/>
            <a:ext cx="86868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3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SC000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16817" r="17118" b="14906"/>
          <a:stretch/>
        </p:blipFill>
        <p:spPr bwMode="auto">
          <a:xfrm>
            <a:off x="8044212" y="411671"/>
            <a:ext cx="1055165" cy="138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H="1">
            <a:off x="4575175" y="885825"/>
            <a:ext cx="1" cy="27455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18 Grupo"/>
          <p:cNvGrpSpPr/>
          <p:nvPr/>
        </p:nvGrpSpPr>
        <p:grpSpPr>
          <a:xfrm>
            <a:off x="1691679" y="139780"/>
            <a:ext cx="5659076" cy="2229837"/>
            <a:chOff x="1081032" y="838801"/>
            <a:chExt cx="6259352" cy="2229837"/>
          </a:xfrm>
        </p:grpSpPr>
        <p:cxnSp>
          <p:nvCxnSpPr>
            <p:cNvPr id="5" name="4 Conector recto"/>
            <p:cNvCxnSpPr/>
            <p:nvPr/>
          </p:nvCxnSpPr>
          <p:spPr>
            <a:xfrm>
              <a:off x="1752600" y="1598613"/>
              <a:ext cx="4545349" cy="142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 de flecha"/>
            <p:cNvCxnSpPr/>
            <p:nvPr/>
          </p:nvCxnSpPr>
          <p:spPr>
            <a:xfrm>
              <a:off x="6297949" y="1612902"/>
              <a:ext cx="0" cy="91916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 rot="5400000">
              <a:off x="1606550" y="1744663"/>
              <a:ext cx="290513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>
              <a:off x="2998788" y="1612900"/>
              <a:ext cx="0" cy="8778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086885" y="838801"/>
              <a:ext cx="2643206" cy="500066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4000">
                  <a:srgbClr val="9EB786">
                    <a:tint val="44500"/>
                    <a:satMod val="160000"/>
                  </a:srgbClr>
                </a:gs>
                <a:gs pos="87000">
                  <a:srgbClr val="9EB78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solidFill>
                <a:srgbClr val="92D05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b="1" dirty="0">
                  <a:solidFill>
                    <a:schemeClr val="tx1"/>
                  </a:solidFill>
                </a:rPr>
                <a:t>Descripción botánica</a:t>
              </a: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336924" y="1890713"/>
              <a:ext cx="2500312" cy="529412"/>
            </a:xfrm>
            <a:prstGeom prst="rect">
              <a:avLst/>
            </a:prstGeom>
            <a:gradFill flip="none" rotWithShape="1">
              <a:gsLst>
                <a:gs pos="0">
                  <a:srgbClr val="9EB786">
                    <a:tint val="66000"/>
                    <a:satMod val="160000"/>
                  </a:srgbClr>
                </a:gs>
                <a:gs pos="50000">
                  <a:srgbClr val="9EB786">
                    <a:tint val="44500"/>
                    <a:satMod val="160000"/>
                  </a:srgbClr>
                </a:gs>
                <a:gs pos="100000">
                  <a:srgbClr val="9EB78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600" dirty="0">
                  <a:solidFill>
                    <a:schemeClr val="tx1"/>
                  </a:solidFill>
                </a:rPr>
                <a:t>Hojas </a:t>
              </a:r>
              <a:r>
                <a:rPr lang="es-EC" sz="1600" dirty="0" smtClean="0">
                  <a:solidFill>
                    <a:schemeClr val="tx1"/>
                  </a:solidFill>
                </a:rPr>
                <a:t>lanceoladas con punta espinosa</a:t>
              </a:r>
              <a:endParaRPr lang="es-EC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908175" y="2532063"/>
              <a:ext cx="2500313" cy="536575"/>
            </a:xfrm>
            <a:prstGeom prst="rect">
              <a:avLst/>
            </a:prstGeom>
            <a:gradFill flip="none" rotWithShape="1">
              <a:gsLst>
                <a:gs pos="0">
                  <a:srgbClr val="9EB786">
                    <a:tint val="66000"/>
                    <a:satMod val="160000"/>
                  </a:srgbClr>
                </a:gs>
                <a:gs pos="50000">
                  <a:srgbClr val="9EB786">
                    <a:tint val="44500"/>
                    <a:satMod val="160000"/>
                  </a:srgbClr>
                </a:gs>
                <a:gs pos="100000">
                  <a:srgbClr val="9EB78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>
                  <a:solidFill>
                    <a:schemeClr val="tx1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s-EC" sz="1600" dirty="0">
                  <a:solidFill>
                    <a:schemeClr val="tx1"/>
                  </a:solidFill>
                </a:rPr>
                <a:t>Conos masculinos laterales</a:t>
              </a:r>
            </a:p>
            <a:p>
              <a:pPr algn="ctr">
                <a:defRPr/>
              </a:pP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982946" y="2547938"/>
              <a:ext cx="2357438" cy="520700"/>
            </a:xfrm>
            <a:prstGeom prst="rect">
              <a:avLst/>
            </a:prstGeom>
            <a:gradFill flip="none" rotWithShape="1">
              <a:gsLst>
                <a:gs pos="0">
                  <a:srgbClr val="9EB786">
                    <a:tint val="66000"/>
                    <a:satMod val="160000"/>
                  </a:srgbClr>
                </a:gs>
                <a:gs pos="50000">
                  <a:srgbClr val="9EB786">
                    <a:tint val="44500"/>
                    <a:satMod val="160000"/>
                  </a:srgbClr>
                </a:gs>
                <a:gs pos="100000">
                  <a:srgbClr val="9EB78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>
                  <a:solidFill>
                    <a:schemeClr val="tx1"/>
                  </a:solidFill>
                </a:rPr>
                <a:t> </a:t>
              </a:r>
              <a:r>
                <a:rPr lang="es-EC" sz="1600" dirty="0">
                  <a:solidFill>
                    <a:schemeClr val="tx1"/>
                  </a:solidFill>
                </a:rPr>
                <a:t>Conos femeninos en pedúnculos axilares</a:t>
              </a: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1081032" y="1965568"/>
              <a:ext cx="1787809" cy="319087"/>
            </a:xfrm>
            <a:prstGeom prst="rect">
              <a:avLst/>
            </a:prstGeom>
            <a:gradFill flip="none" rotWithShape="1">
              <a:gsLst>
                <a:gs pos="0">
                  <a:srgbClr val="9EB786">
                    <a:tint val="66000"/>
                    <a:satMod val="160000"/>
                  </a:srgbClr>
                </a:gs>
                <a:gs pos="50000">
                  <a:srgbClr val="9EB786">
                    <a:tint val="44500"/>
                    <a:satMod val="160000"/>
                  </a:srgbClr>
                </a:gs>
                <a:gs pos="100000">
                  <a:srgbClr val="9EB78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solidFill>
                <a:srgbClr val="92D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>
                  <a:solidFill>
                    <a:schemeClr val="tx1"/>
                  </a:solidFill>
                </a:rPr>
                <a:t> </a:t>
              </a:r>
              <a:r>
                <a:rPr lang="es-EC" sz="1600" dirty="0">
                  <a:solidFill>
                    <a:schemeClr val="tx1"/>
                  </a:solidFill>
                </a:rPr>
                <a:t>Árbol dioco</a:t>
              </a:r>
            </a:p>
          </p:txBody>
        </p:sp>
      </p:grpSp>
      <p:pic>
        <p:nvPicPr>
          <p:cNvPr id="7184" name="58 Imagen" descr="F:\DCIM\100KM340\100_0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r="43636" b="30969"/>
          <a:stretch>
            <a:fillRect/>
          </a:stretch>
        </p:blipFill>
        <p:spPr bwMode="auto">
          <a:xfrm>
            <a:off x="215900" y="115888"/>
            <a:ext cx="1382745" cy="2088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ire\Documents\Fotos tesis\DSC08179.JPG"/>
          <p:cNvPicPr>
            <a:picLocks noChangeAspect="1" noChangeArrowheads="1"/>
          </p:cNvPicPr>
          <p:nvPr/>
        </p:nvPicPr>
        <p:blipFill rotWithShape="1">
          <a:blip r:embed="rId5"/>
          <a:srcRect l="28906" t="13958" r="19688" b="15989"/>
          <a:stretch/>
        </p:blipFill>
        <p:spPr bwMode="auto">
          <a:xfrm>
            <a:off x="6090038" y="-93803"/>
            <a:ext cx="2002190" cy="1596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AutoShape 19" descr="http://www.biologia.edu.ar/botanica/animaciones/ciclos/pino/images/flormasc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2831198" y="5113809"/>
            <a:ext cx="1590" cy="7199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68" name="7167 Grupo"/>
          <p:cNvGrpSpPr/>
          <p:nvPr/>
        </p:nvGrpSpPr>
        <p:grpSpPr>
          <a:xfrm>
            <a:off x="215900" y="4941168"/>
            <a:ext cx="8746971" cy="1035844"/>
            <a:chOff x="369362" y="4645025"/>
            <a:chExt cx="8346013" cy="1285875"/>
          </a:xfrm>
        </p:grpSpPr>
        <p:sp>
          <p:nvSpPr>
            <p:cNvPr id="21" name="20 Rectángulo"/>
            <p:cNvSpPr/>
            <p:nvPr/>
          </p:nvSpPr>
          <p:spPr>
            <a:xfrm>
              <a:off x="3286125" y="5430838"/>
              <a:ext cx="1428750" cy="500062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600" dirty="0">
                  <a:solidFill>
                    <a:schemeClr val="tx1"/>
                  </a:solidFill>
                </a:rPr>
                <a:t>Asexual</a:t>
              </a: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5143500" y="5430838"/>
              <a:ext cx="3571875" cy="500062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>
                  <a:solidFill>
                    <a:schemeClr val="tx1"/>
                  </a:solidFill>
                </a:rPr>
                <a:t> </a:t>
              </a:r>
              <a:r>
                <a:rPr lang="es-EC" sz="1600" dirty="0">
                  <a:solidFill>
                    <a:schemeClr val="tx1"/>
                  </a:solidFill>
                </a:rPr>
                <a:t>Estacas o acodos de raíz y ramas </a:t>
              </a:r>
            </a:p>
          </p:txBody>
        </p:sp>
        <p:cxnSp>
          <p:nvCxnSpPr>
            <p:cNvPr id="23" name="22 Conector recto de flecha"/>
            <p:cNvCxnSpPr/>
            <p:nvPr/>
          </p:nvCxnSpPr>
          <p:spPr>
            <a:xfrm>
              <a:off x="4714875" y="4895850"/>
              <a:ext cx="428625" cy="15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>
              <a:off x="4714875" y="5645150"/>
              <a:ext cx="428625" cy="15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 de flecha"/>
            <p:cNvCxnSpPr/>
            <p:nvPr/>
          </p:nvCxnSpPr>
          <p:spPr>
            <a:xfrm>
              <a:off x="2857500" y="5716588"/>
              <a:ext cx="428625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2857500" y="4857750"/>
              <a:ext cx="428625" cy="15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2643188" y="5216525"/>
              <a:ext cx="214312" cy="15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Rectángulo"/>
            <p:cNvSpPr/>
            <p:nvPr/>
          </p:nvSpPr>
          <p:spPr>
            <a:xfrm>
              <a:off x="369362" y="4930908"/>
              <a:ext cx="2286016" cy="714241"/>
            </a:xfrm>
            <a:prstGeom prst="rect">
              <a:avLst/>
            </a:prstGeom>
            <a:solidFill>
              <a:srgbClr val="FF99FF"/>
            </a:solidFill>
            <a:ln w="19050">
              <a:gradFill>
                <a:gsLst>
                  <a:gs pos="54000">
                    <a:srgbClr val="C8289E"/>
                  </a:gs>
                  <a:gs pos="79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b="1" dirty="0">
                  <a:solidFill>
                    <a:schemeClr val="tx1"/>
                  </a:solidFill>
                </a:rPr>
                <a:t>Aspectos reproductivos</a:t>
              </a: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143500" y="4645025"/>
              <a:ext cx="3571875" cy="50006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>
                  <a:solidFill>
                    <a:schemeClr val="tx1"/>
                  </a:solidFill>
                </a:rPr>
                <a:t> </a:t>
              </a:r>
              <a:r>
                <a:rPr lang="es-EC" sz="1600" dirty="0">
                  <a:solidFill>
                    <a:schemeClr val="tx1"/>
                  </a:solidFill>
                </a:rPr>
                <a:t>Semillas – </a:t>
              </a:r>
              <a:r>
                <a:rPr lang="es-EC" sz="1600" dirty="0" err="1">
                  <a:solidFill>
                    <a:schemeClr val="tx1"/>
                  </a:solidFill>
                </a:rPr>
                <a:t>trat</a:t>
              </a:r>
              <a:r>
                <a:rPr lang="es-EC" sz="1600" dirty="0">
                  <a:solidFill>
                    <a:schemeClr val="tx1"/>
                  </a:solidFill>
                </a:rPr>
                <a:t>. pre-germinativo</a:t>
              </a: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3298825" y="4645025"/>
              <a:ext cx="1428750" cy="50006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600" dirty="0">
                  <a:solidFill>
                    <a:schemeClr val="tx1"/>
                  </a:solidFill>
                </a:rPr>
                <a:t> Sexual</a:t>
              </a:r>
            </a:p>
          </p:txBody>
        </p:sp>
      </p:grpSp>
      <p:pic>
        <p:nvPicPr>
          <p:cNvPr id="7203" name="Picture 21" descr="http://img.alibaba.com/photo/112107650/podocarpus_nagi_see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30" y="2780928"/>
            <a:ext cx="2426810" cy="1980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2" descr="http://upload.wikimedia.org/wikipedia/commons/thumb/f/f2/Podocarpus_macrophyllus_SZ134.png/250px-Podocarpus_macrophyllus_SZ1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60357"/>
            <a:ext cx="2160240" cy="1964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5496" y="2204864"/>
            <a:ext cx="2464361" cy="1728787"/>
            <a:chOff x="35496" y="2204864"/>
            <a:chExt cx="2464361" cy="1728787"/>
          </a:xfrm>
        </p:grpSpPr>
        <p:pic>
          <p:nvPicPr>
            <p:cNvPr id="7202" name="32 Imag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0" t="13943" r="63303" b="39120"/>
            <a:stretch>
              <a:fillRect/>
            </a:stretch>
          </p:blipFill>
          <p:spPr bwMode="auto">
            <a:xfrm>
              <a:off x="35496" y="2204864"/>
              <a:ext cx="1382745" cy="1728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t="50000" r="43809" b="23694"/>
            <a:stretch/>
          </p:blipFill>
          <p:spPr bwMode="auto">
            <a:xfrm>
              <a:off x="1471224" y="2204864"/>
              <a:ext cx="1028633" cy="1728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1 Elipse"/>
            <p:cNvSpPr/>
            <p:nvPr/>
          </p:nvSpPr>
          <p:spPr>
            <a:xfrm rot="20897575">
              <a:off x="1460712" y="3069256"/>
              <a:ext cx="309059" cy="681478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7449983" y="1737787"/>
            <a:ext cx="1649394" cy="3175843"/>
            <a:chOff x="7449982" y="1721104"/>
            <a:chExt cx="1649395" cy="3175843"/>
          </a:xfrm>
        </p:grpSpPr>
        <p:pic>
          <p:nvPicPr>
            <p:cNvPr id="7186" name="17 Imag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8" t="7697" r="58205" b="38428"/>
            <a:stretch>
              <a:fillRect/>
            </a:stretch>
          </p:blipFill>
          <p:spPr bwMode="auto">
            <a:xfrm>
              <a:off x="7449982" y="1721104"/>
              <a:ext cx="1586512" cy="19558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94" t="48259" r="24541" b="27112"/>
            <a:stretch/>
          </p:blipFill>
          <p:spPr bwMode="auto">
            <a:xfrm>
              <a:off x="7465770" y="3611844"/>
              <a:ext cx="1633607" cy="128510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3538538" cy="850900"/>
          </a:xfrm>
        </p:spPr>
        <p:txBody>
          <a:bodyPr/>
          <a:lstStyle/>
          <a:p>
            <a:pPr algn="l">
              <a:defRPr/>
            </a:pPr>
            <a:r>
              <a:rPr lang="es-EC" sz="3600" dirty="0" smtClean="0">
                <a:solidFill>
                  <a:schemeClr val="tx1"/>
                </a:solidFill>
              </a:rPr>
              <a:t>Cultivo in vitro</a:t>
            </a:r>
            <a:endParaRPr lang="es-EC" sz="36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779912" y="228600"/>
            <a:ext cx="2088455" cy="617794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9000">
                <a:srgbClr val="85C2FF"/>
              </a:gs>
              <a:gs pos="18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gradFill flip="none" rotWithShape="1">
              <a:gsLst>
                <a:gs pos="0">
                  <a:srgbClr val="F789B0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 err="1" smtClean="0">
                <a:solidFill>
                  <a:schemeClr val="tx1"/>
                </a:solidFill>
              </a:rPr>
              <a:t>TOTIPOTENCIA</a:t>
            </a:r>
            <a:r>
              <a:rPr lang="es-EC" b="1" dirty="0" smtClean="0">
                <a:solidFill>
                  <a:schemeClr val="tx1"/>
                </a:solidFill>
              </a:rPr>
              <a:t>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79512" y="984718"/>
            <a:ext cx="1643074" cy="500066"/>
          </a:xfrm>
          <a:prstGeom prst="rect">
            <a:avLst/>
          </a:prstGeom>
          <a:gradFill>
            <a:gsLst>
              <a:gs pos="0">
                <a:srgbClr val="FDDFEA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 w="19050"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tx1"/>
                </a:solidFill>
              </a:rPr>
              <a:t>Aplicaciones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815984592"/>
              </p:ext>
            </p:extLst>
          </p:nvPr>
        </p:nvGraphicFramePr>
        <p:xfrm>
          <a:off x="-1404664" y="1772816"/>
          <a:ext cx="4788643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20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pic>
        <p:nvPicPr>
          <p:cNvPr id="8212" name="Picture 20" descr="C:\Users\Mire\Documents\Fotos tesis\IMG_07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30" y="1052735"/>
            <a:ext cx="5396598" cy="489654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Imagen" descr="C:\Users\Mire\Documents\Fotos tesis\fotos tesis septiembre\DSC07042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20358" r="10854" b="7231"/>
          <a:stretch/>
        </p:blipFill>
        <p:spPr bwMode="auto">
          <a:xfrm>
            <a:off x="7308303" y="3979560"/>
            <a:ext cx="1743168" cy="196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Mire\Documents\Fotos tesis\fotos tesis septiembre\DSC0776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28876" r="9382" b="1734"/>
          <a:stretch/>
        </p:blipFill>
        <p:spPr bwMode="auto">
          <a:xfrm>
            <a:off x="6276046" y="116632"/>
            <a:ext cx="1504531" cy="1912251"/>
          </a:xfrm>
          <a:prstGeom prst="rect">
            <a:avLst/>
          </a:prstGeom>
          <a:ln w="38100" cap="rnd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Mire\Documents\Fotos tesis\FOTOS MIRE\DSC0499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21690" r="21777" b="7004"/>
          <a:stretch/>
        </p:blipFill>
        <p:spPr bwMode="auto">
          <a:xfrm>
            <a:off x="7308303" y="2028883"/>
            <a:ext cx="1743167" cy="1980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ire\Documents\Fotos tesis\fotos tesis septiembre\DSC0776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36017" r="30686" b="19838"/>
          <a:stretch/>
        </p:blipFill>
        <p:spPr bwMode="auto">
          <a:xfrm>
            <a:off x="7740352" y="116632"/>
            <a:ext cx="1311119" cy="191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/>
          <a:lstStyle/>
          <a:p>
            <a:pPr algn="l"/>
            <a:r>
              <a:rPr lang="es-EC" sz="3600" dirty="0" smtClean="0">
                <a:solidFill>
                  <a:schemeClr val="tx1"/>
                </a:solidFill>
              </a:rPr>
              <a:t>Organogénesis directa</a:t>
            </a:r>
            <a:endParaRPr lang="es-EC" sz="3600" dirty="0">
              <a:solidFill>
                <a:schemeClr val="tx1"/>
              </a:solidFill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70416" y="1036810"/>
            <a:ext cx="8928992" cy="4828988"/>
            <a:chOff x="107504" y="1391809"/>
            <a:chExt cx="8928992" cy="4701487"/>
          </a:xfrm>
        </p:grpSpPr>
        <p:grpSp>
          <p:nvGrpSpPr>
            <p:cNvPr id="7" name="63 Grupo"/>
            <p:cNvGrpSpPr/>
            <p:nvPr/>
          </p:nvGrpSpPr>
          <p:grpSpPr>
            <a:xfrm>
              <a:off x="107504" y="1391809"/>
              <a:ext cx="8928992" cy="4701487"/>
              <a:chOff x="0" y="0"/>
              <a:chExt cx="8788400" cy="5502554"/>
            </a:xfrm>
          </p:grpSpPr>
          <p:grpSp>
            <p:nvGrpSpPr>
              <p:cNvPr id="8" name="62 Grupo"/>
              <p:cNvGrpSpPr/>
              <p:nvPr/>
            </p:nvGrpSpPr>
            <p:grpSpPr>
              <a:xfrm>
                <a:off x="0" y="0"/>
                <a:ext cx="8788400" cy="5502554"/>
                <a:chOff x="0" y="0"/>
                <a:chExt cx="8788400" cy="5502554"/>
              </a:xfrm>
            </p:grpSpPr>
            <p:sp>
              <p:nvSpPr>
                <p:cNvPr id="11" name="26 Cuadro de texto"/>
                <p:cNvSpPr txBox="1"/>
                <p:nvPr/>
              </p:nvSpPr>
              <p:spPr>
                <a:xfrm>
                  <a:off x="46752" y="1981200"/>
                  <a:ext cx="571500" cy="43180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Planta Madre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2" name="28 Cuadro de texto"/>
                <p:cNvSpPr txBox="1"/>
                <p:nvPr/>
              </p:nvSpPr>
              <p:spPr>
                <a:xfrm>
                  <a:off x="190500" y="4394200"/>
                  <a:ext cx="1123950" cy="26670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latin typeface="Arial"/>
                      <a:ea typeface="Calibri"/>
                      <a:cs typeface="Times New Roman"/>
                    </a:rPr>
                    <a:t>Explante</a:t>
                  </a:r>
                  <a:endParaRPr lang="es-EC" sz="110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13" name="31 Conector recto de flecha"/>
                <p:cNvCxnSpPr/>
                <p:nvPr/>
              </p:nvCxnSpPr>
              <p:spPr>
                <a:xfrm>
                  <a:off x="774700" y="1993900"/>
                  <a:ext cx="0" cy="4191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" name="32 Cuadro de texto"/>
                <p:cNvSpPr txBox="1"/>
                <p:nvPr/>
              </p:nvSpPr>
              <p:spPr>
                <a:xfrm>
                  <a:off x="0" y="4686300"/>
                  <a:ext cx="1524000" cy="816254"/>
                </a:xfrm>
                <a:prstGeom prst="rect">
                  <a:avLst/>
                </a:prstGeom>
                <a:ln cmpd="dbl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ETAPA</a:t>
                  </a:r>
                  <a:r>
                    <a:rPr lang="es-EC" sz="1400" dirty="0" smtClean="0">
                      <a:effectLst/>
                      <a:latin typeface="Arial"/>
                      <a:ea typeface="Calibri"/>
                      <a:cs typeface="Times New Roman"/>
                    </a:rPr>
                    <a:t> </a:t>
                  </a:r>
                  <a:r>
                    <a:rPr lang="es-EC" sz="1400" dirty="0">
                      <a:effectLst/>
                      <a:latin typeface="Arial"/>
                      <a:ea typeface="Calibri"/>
                      <a:cs typeface="Times New Roman"/>
                    </a:rPr>
                    <a:t>0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200" dirty="0">
                      <a:effectLst/>
                      <a:latin typeface="Arial"/>
                      <a:ea typeface="Calibri"/>
                      <a:cs typeface="Times New Roman"/>
                    </a:rPr>
                    <a:t>Preparación de la planta madre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pic>
              <p:nvPicPr>
                <p:cNvPr id="15" name="18 Imagen" descr="C:\Users\Mire\Documents\Fotos tesis\DSC08227.JP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54200" y="1041400"/>
                  <a:ext cx="1397000" cy="20828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prstClr val="black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16" name="34 Cuadro de texto"/>
                <p:cNvSpPr txBox="1"/>
                <p:nvPr/>
              </p:nvSpPr>
              <p:spPr>
                <a:xfrm>
                  <a:off x="1930400" y="3301999"/>
                  <a:ext cx="1333501" cy="641568"/>
                </a:xfrm>
                <a:prstGeom prst="rect">
                  <a:avLst/>
                </a:prstGeom>
                <a:noFill/>
                <a:ln w="25400" cmpd="dbl">
                  <a:solidFill>
                    <a:schemeClr val="dk1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ea typeface="Calibri"/>
                      <a:cs typeface="Times New Roman"/>
                    </a:rPr>
                    <a:t>ETAPA 1</a:t>
                  </a:r>
                  <a:endParaRPr lang="es-EC" sz="14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>
                      <a:effectLst/>
                      <a:latin typeface="Arial"/>
                      <a:ea typeface="Calibri"/>
                      <a:cs typeface="Times New Roman"/>
                    </a:rPr>
                    <a:t>Desinfección</a:t>
                  </a:r>
                  <a:endParaRPr lang="es-EC" sz="14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4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4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4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4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4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400" dirty="0">
                    <a:effectLst/>
                    <a:ea typeface="Calibri"/>
                    <a:cs typeface="Times New Roman"/>
                  </a:endParaRPr>
                </a:p>
              </p:txBody>
            </p:sp>
            <p:pic>
              <p:nvPicPr>
                <p:cNvPr id="17" name="9 Imagen"/>
                <p:cNvPicPr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734" t="56329" r="14894" b="21225"/>
                <a:stretch/>
              </p:blipFill>
              <p:spPr bwMode="auto">
                <a:xfrm>
                  <a:off x="3467100" y="12700"/>
                  <a:ext cx="1536700" cy="18288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prstClr val="black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17 Imagen" descr="C:\Users\Mire\Documents\Fotos tesis\fotos tesis septiembre\DSC07564.JP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17" t="38870" r="33334" b="-39"/>
                <a:stretch/>
              </p:blipFill>
              <p:spPr bwMode="auto">
                <a:xfrm>
                  <a:off x="3467100" y="2641600"/>
                  <a:ext cx="1536700" cy="19558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schemeClr val="dk1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9" name="39 Cuadro de texto"/>
                <p:cNvSpPr txBox="1"/>
                <p:nvPr/>
              </p:nvSpPr>
              <p:spPr>
                <a:xfrm>
                  <a:off x="3530600" y="4787900"/>
                  <a:ext cx="1435364" cy="714654"/>
                </a:xfrm>
                <a:prstGeom prst="rect">
                  <a:avLst/>
                </a:prstGeom>
                <a:ln cmpd="dbl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ETAPA</a:t>
                  </a:r>
                  <a:r>
                    <a:rPr lang="es-EC" sz="1400" dirty="0" smtClean="0">
                      <a:effectLst/>
                      <a:latin typeface="Arial"/>
                      <a:ea typeface="Calibri"/>
                      <a:cs typeface="Times New Roman"/>
                    </a:rPr>
                    <a:t> </a:t>
                  </a: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2</a:t>
                  </a:r>
                  <a:endParaRPr lang="es-EC" sz="1100" dirty="0" smtClean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200" dirty="0" smtClean="0">
                      <a:effectLst/>
                      <a:latin typeface="Arial"/>
                      <a:ea typeface="Calibri"/>
                      <a:cs typeface="Times New Roman"/>
                    </a:rPr>
                    <a:t>Establecimiento</a:t>
                  </a:r>
                  <a:endParaRPr lang="es-EC" sz="1100" dirty="0" smtClean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 smtClean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 smtClean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 smtClean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 smtClean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 smtClean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20" name="41 Conector recto de flecha"/>
                <p:cNvCxnSpPr/>
                <p:nvPr/>
              </p:nvCxnSpPr>
              <p:spPr>
                <a:xfrm>
                  <a:off x="4254500" y="1981200"/>
                  <a:ext cx="0" cy="52387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45 Conector angular"/>
                <p:cNvCxnSpPr/>
                <p:nvPr/>
              </p:nvCxnSpPr>
              <p:spPr>
                <a:xfrm flipV="1">
                  <a:off x="2540000" y="508000"/>
                  <a:ext cx="723900" cy="466090"/>
                </a:xfrm>
                <a:prstGeom prst="bentConnector3">
                  <a:avLst>
                    <a:gd name="adj1" fmla="val -3947"/>
                  </a:avLst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2" name="21 Imagen" descr="C:\Users\Mire\Documents\Fotos tesis\IMG_0754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970" t="21951" r="33471" b="29535"/>
                <a:stretch/>
              </p:blipFill>
              <p:spPr bwMode="auto">
                <a:xfrm>
                  <a:off x="5321300" y="0"/>
                  <a:ext cx="1498600" cy="18288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schemeClr val="dk1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3" name="22 Imagen" descr="C:\Users\Mire\Documents\Fotos tesis\IMG_0761.jp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62" t="30523" r="17732" b="17651"/>
                <a:stretch/>
              </p:blipFill>
              <p:spPr bwMode="auto">
                <a:xfrm>
                  <a:off x="5321300" y="2679700"/>
                  <a:ext cx="1612900" cy="18542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schemeClr val="dk1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4" name="46 Cuadro de texto"/>
                <p:cNvSpPr txBox="1"/>
                <p:nvPr/>
              </p:nvSpPr>
              <p:spPr>
                <a:xfrm>
                  <a:off x="5410200" y="4737101"/>
                  <a:ext cx="1466850" cy="681176"/>
                </a:xfrm>
                <a:prstGeom prst="rect">
                  <a:avLst/>
                </a:prstGeom>
                <a:ln cmpd="dbl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ETAPA</a:t>
                  </a:r>
                  <a:r>
                    <a:rPr lang="es-EC" sz="1400" dirty="0" smtClean="0">
                      <a:effectLst/>
                      <a:latin typeface="Arial"/>
                      <a:ea typeface="Calibri"/>
                      <a:cs typeface="Times New Roman"/>
                    </a:rPr>
                    <a:t> </a:t>
                  </a:r>
                  <a:r>
                    <a:rPr lang="es-EC" sz="1400" dirty="0">
                      <a:latin typeface="Arial"/>
                      <a:ea typeface="Calibri"/>
                      <a:cs typeface="Times New Roman"/>
                    </a:rPr>
                    <a:t>3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200" dirty="0">
                      <a:effectLst/>
                      <a:latin typeface="Arial"/>
                      <a:ea typeface="Calibri"/>
                      <a:cs typeface="Times New Roman"/>
                    </a:rPr>
                    <a:t>Multiplicación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25" name="48 Conector angular"/>
                <p:cNvCxnSpPr/>
                <p:nvPr/>
              </p:nvCxnSpPr>
              <p:spPr>
                <a:xfrm flipV="1">
                  <a:off x="1524000" y="2235200"/>
                  <a:ext cx="285750" cy="1314450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25 Imagen" descr="C:\Users\Mire\Documents\Fotos tesis\DSC08177.JP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51" t="3588" r="5185" b="10297"/>
                <a:stretch/>
              </p:blipFill>
              <p:spPr bwMode="auto">
                <a:xfrm>
                  <a:off x="7200900" y="0"/>
                  <a:ext cx="1587500" cy="18415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schemeClr val="dk1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7" name="50 Cuadro de texto"/>
                <p:cNvSpPr txBox="1"/>
                <p:nvPr/>
              </p:nvSpPr>
              <p:spPr>
                <a:xfrm>
                  <a:off x="7172391" y="1938337"/>
                  <a:ext cx="1162050" cy="563563"/>
                </a:xfrm>
                <a:prstGeom prst="rect">
                  <a:avLst/>
                </a:prstGeom>
                <a:ln cmpd="dbl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ETAPA</a:t>
                  </a:r>
                  <a:r>
                    <a:rPr lang="es-EC" sz="1400" dirty="0" smtClean="0">
                      <a:effectLst/>
                      <a:latin typeface="Arial"/>
                      <a:ea typeface="Calibri"/>
                      <a:cs typeface="Times New Roman"/>
                    </a:rPr>
                    <a:t> </a:t>
                  </a:r>
                  <a:r>
                    <a:rPr lang="es-EC" sz="1400" dirty="0">
                      <a:latin typeface="Arial"/>
                      <a:ea typeface="Calibri"/>
                      <a:cs typeface="Times New Roman"/>
                    </a:rPr>
                    <a:t>4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200" dirty="0">
                      <a:effectLst/>
                      <a:latin typeface="Arial"/>
                      <a:ea typeface="Calibri"/>
                      <a:cs typeface="Times New Roman"/>
                    </a:rPr>
                    <a:t>Enraizamiento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pic>
              <p:nvPicPr>
                <p:cNvPr id="28" name="Picture 2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140" t="17205" r="3104"/>
                <a:stretch/>
              </p:blipFill>
              <p:spPr bwMode="auto">
                <a:xfrm>
                  <a:off x="7200900" y="2616200"/>
                  <a:ext cx="1587500" cy="1917700"/>
                </a:xfrm>
                <a:prstGeom prst="roundRect">
                  <a:avLst>
                    <a:gd name="adj" fmla="val 16667"/>
                  </a:avLst>
                </a:prstGeom>
                <a:ln w="25400">
                  <a:solidFill>
                    <a:schemeClr val="dk1"/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29" name="52 Conector recto de flecha"/>
                <p:cNvCxnSpPr/>
                <p:nvPr/>
              </p:nvCxnSpPr>
              <p:spPr>
                <a:xfrm>
                  <a:off x="6083300" y="1993900"/>
                  <a:ext cx="0" cy="52387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53 Cuadro de texto"/>
                <p:cNvSpPr txBox="1"/>
                <p:nvPr/>
              </p:nvSpPr>
              <p:spPr>
                <a:xfrm>
                  <a:off x="7264400" y="4699000"/>
                  <a:ext cx="1466850" cy="635000"/>
                </a:xfrm>
                <a:prstGeom prst="rect">
                  <a:avLst/>
                </a:prstGeom>
                <a:ln cmpd="dbl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400" dirty="0" smtClean="0">
                      <a:latin typeface="Arial"/>
                      <a:ea typeface="Calibri"/>
                      <a:cs typeface="Times New Roman"/>
                    </a:rPr>
                    <a:t>ETAPA</a:t>
                  </a:r>
                  <a:r>
                    <a:rPr lang="es-EC" sz="1400" dirty="0" smtClean="0">
                      <a:effectLst/>
                      <a:latin typeface="Arial"/>
                      <a:ea typeface="Calibri"/>
                      <a:cs typeface="Times New Roman"/>
                    </a:rPr>
                    <a:t> </a:t>
                  </a:r>
                  <a:r>
                    <a:rPr lang="es-EC" sz="1400" dirty="0">
                      <a:latin typeface="Arial"/>
                      <a:ea typeface="Calibri"/>
                      <a:cs typeface="Times New Roman"/>
                    </a:rPr>
                    <a:t>5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s-EC" sz="1200" dirty="0">
                      <a:effectLst/>
                      <a:latin typeface="Arial"/>
                      <a:ea typeface="Calibri"/>
                      <a:cs typeface="Times New Roman"/>
                    </a:rPr>
                    <a:t>Aclimatización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s-EC" sz="1000" dirty="0">
                      <a:effectLst/>
                      <a:latin typeface="Arial"/>
                      <a:ea typeface="Calibri"/>
                      <a:cs typeface="Times New Roman"/>
                    </a:rPr>
                    <a:t> </a:t>
                  </a:r>
                  <a:endParaRPr lang="es-EC" sz="11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31" name="55 Conector angular"/>
                <p:cNvCxnSpPr/>
                <p:nvPr/>
              </p:nvCxnSpPr>
              <p:spPr>
                <a:xfrm flipV="1">
                  <a:off x="5003800" y="876300"/>
                  <a:ext cx="257175" cy="2667000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56 Conector recto de flecha"/>
                <p:cNvCxnSpPr/>
                <p:nvPr/>
              </p:nvCxnSpPr>
              <p:spPr>
                <a:xfrm>
                  <a:off x="8432800" y="1917700"/>
                  <a:ext cx="0" cy="5905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" name="8 Imagen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40" t="25734" r="53253" b="57654"/>
              <a:stretch/>
            </p:blipFill>
            <p:spPr bwMode="auto">
              <a:xfrm>
                <a:off x="0" y="2501900"/>
                <a:ext cx="1524000" cy="1841500"/>
              </a:xfrm>
              <a:prstGeom prst="roundRect">
                <a:avLst>
                  <a:gd name="adj" fmla="val 16667"/>
                </a:avLst>
              </a:prstGeom>
              <a:ln w="25400">
                <a:solidFill>
                  <a:prstClr val="black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8 Imagen" descr="C:\Users\Mire\Documents\Fotos tesis\DSC08193.JPG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6200"/>
                <a:ext cx="1524000" cy="1828800"/>
              </a:xfrm>
              <a:prstGeom prst="roundRect">
                <a:avLst>
                  <a:gd name="adj" fmla="val 16667"/>
                </a:avLst>
              </a:prstGeom>
              <a:ln w="25400">
                <a:solidFill>
                  <a:schemeClr val="tx1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cxnSp>
          <p:nvCxnSpPr>
            <p:cNvPr id="43" name="55 Conector angular"/>
            <p:cNvCxnSpPr/>
            <p:nvPr/>
          </p:nvCxnSpPr>
          <p:spPr>
            <a:xfrm flipV="1">
              <a:off x="7152303" y="2149107"/>
              <a:ext cx="261289" cy="2278736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19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9113" y="116632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s-EC" sz="4000" dirty="0" smtClean="0">
                <a:solidFill>
                  <a:schemeClr val="tx1"/>
                </a:solidFill>
              </a:rPr>
              <a:t>Objetivos</a:t>
            </a:r>
            <a:endParaRPr lang="es-EC" sz="4000" dirty="0">
              <a:solidFill>
                <a:schemeClr val="tx1"/>
              </a:solidFill>
            </a:endParaRPr>
          </a:p>
        </p:txBody>
      </p:sp>
      <p:sp>
        <p:nvSpPr>
          <p:cNvPr id="9219" name="3 Rectángulo"/>
          <p:cNvSpPr>
            <a:spLocks noChangeArrowheads="1"/>
          </p:cNvSpPr>
          <p:nvPr/>
        </p:nvSpPr>
        <p:spPr bwMode="auto">
          <a:xfrm>
            <a:off x="2916238" y="1052513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C"/>
              <a:t>Establecer un protocolo de desinfección, inducción y multiplicación </a:t>
            </a:r>
            <a:r>
              <a:rPr lang="es-EC" i="1"/>
              <a:t>in vitro</a:t>
            </a:r>
            <a:r>
              <a:rPr lang="es-EC"/>
              <a:t> a partir de segmentos apicales de plantas juveniles de </a:t>
            </a:r>
            <a:r>
              <a:rPr lang="es-EC" i="1"/>
              <a:t>Podocarpus</a:t>
            </a:r>
            <a:r>
              <a:rPr lang="es-EC" b="1" i="1"/>
              <a:t> </a:t>
            </a:r>
            <a:r>
              <a:rPr lang="es-EC" i="1"/>
              <a:t>oleifolius</a:t>
            </a:r>
            <a:r>
              <a:rPr lang="es-EC"/>
              <a:t>.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251520" y="1124744"/>
            <a:ext cx="2088232" cy="9843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>
                <a:ln>
                  <a:solidFill>
                    <a:schemeClr val="tx1"/>
                  </a:solidFill>
                </a:ln>
                <a:solidFill>
                  <a:srgbClr val="9966FF"/>
                </a:solidFill>
              </a:rPr>
              <a:t>GENERAL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51520" y="3452807"/>
            <a:ext cx="2088232" cy="9843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>
                <a:ln>
                  <a:solidFill>
                    <a:schemeClr val="tx1"/>
                  </a:solidFill>
                </a:ln>
                <a:solidFill>
                  <a:srgbClr val="9966FF"/>
                </a:solidFill>
              </a:rPr>
              <a:t>ESPECÍFICOS</a:t>
            </a:r>
          </a:p>
        </p:txBody>
      </p:sp>
      <p:sp>
        <p:nvSpPr>
          <p:cNvPr id="7" name="6 Abrir llave"/>
          <p:cNvSpPr/>
          <p:nvPr/>
        </p:nvSpPr>
        <p:spPr>
          <a:xfrm>
            <a:off x="2411413" y="2205038"/>
            <a:ext cx="576262" cy="381635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9223" name="7 Rectángulo"/>
          <p:cNvSpPr>
            <a:spLocks noChangeArrowheads="1"/>
          </p:cNvSpPr>
          <p:nvPr/>
        </p:nvSpPr>
        <p:spPr bwMode="auto">
          <a:xfrm>
            <a:off x="2771775" y="2276475"/>
            <a:ext cx="61023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C" dirty="0"/>
              <a:t>Implementar y optimizar un protocolo de desinfección adecuado en segmentos apicales de plantas juveniles de </a:t>
            </a:r>
            <a:r>
              <a:rPr lang="es-EC" i="1" dirty="0"/>
              <a:t>Podocarpus oleifolius</a:t>
            </a:r>
            <a:r>
              <a:rPr lang="es-EC" dirty="0"/>
              <a:t> para el control y eliminación de la contaminación microbiana.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C" dirty="0"/>
              <a:t>Evaluar la composición adecuada del medio de cultivo para lograr el establecimiento </a:t>
            </a:r>
            <a:r>
              <a:rPr lang="es-EC" i="1" dirty="0"/>
              <a:t>in vitro </a:t>
            </a:r>
            <a:r>
              <a:rPr lang="es-EC" dirty="0"/>
              <a:t>de</a:t>
            </a:r>
            <a:r>
              <a:rPr lang="es-EC" i="1" dirty="0"/>
              <a:t> Podocarpus oleifolius </a:t>
            </a:r>
            <a:r>
              <a:rPr lang="es-EC" dirty="0"/>
              <a:t>utilizando segmentos apicales</a:t>
            </a:r>
            <a:r>
              <a:rPr lang="es-EC" i="1" dirty="0"/>
              <a:t>.</a:t>
            </a:r>
            <a:endParaRPr lang="es-EC" dirty="0"/>
          </a:p>
          <a:p>
            <a:pPr marL="285750" indent="-285750" algn="just">
              <a:buFont typeface="Arial" charset="0"/>
              <a:buChar char="•"/>
            </a:pPr>
            <a:r>
              <a:rPr lang="es-EC" dirty="0"/>
              <a:t>Determinar el efecto de diferentes combinaciones y dosis de reguladores de crecimiento vegetal en la propagación </a:t>
            </a:r>
            <a:r>
              <a:rPr lang="es-EC" i="1" dirty="0"/>
              <a:t>in vitro</a:t>
            </a:r>
            <a:r>
              <a:rPr lang="es-EC" dirty="0"/>
              <a:t> a partir de segmentos apicales de </a:t>
            </a:r>
            <a:r>
              <a:rPr lang="es-EC" i="1" dirty="0"/>
              <a:t>Podocarpus oleifolius.</a:t>
            </a:r>
            <a:r>
              <a:rPr lang="es-EC" dirty="0"/>
              <a:t>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C" dirty="0"/>
              <a:t>Elaborar una publicación científica  para difundir los resultados.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484438" y="1617663"/>
            <a:ext cx="358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 smtClean="0">
                <a:solidFill>
                  <a:schemeClr val="tx1"/>
                </a:solidFill>
              </a:rPr>
              <a:t>Hipótesis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46944" y="1484784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es-EC" sz="2400" dirty="0"/>
              <a:t>Existe un protocolo de desinfección, inducción y multiplicación </a:t>
            </a:r>
            <a:r>
              <a:rPr lang="es-EC" sz="2400" i="1" dirty="0"/>
              <a:t>in vitro</a:t>
            </a:r>
            <a:r>
              <a:rPr lang="es-EC" sz="2400" dirty="0"/>
              <a:t> a partir de segmentos apicales de plantas juveniles </a:t>
            </a:r>
            <a:r>
              <a:rPr lang="es-EC" sz="2400" i="1" dirty="0"/>
              <a:t>Podocarpus </a:t>
            </a:r>
            <a:r>
              <a:rPr lang="es-EC" sz="2400" i="1" dirty="0" smtClean="0"/>
              <a:t>oleifolius</a:t>
            </a:r>
            <a:r>
              <a:rPr lang="es-EC" sz="2400" dirty="0" smtClean="0"/>
              <a:t>, que </a:t>
            </a:r>
            <a:r>
              <a:rPr lang="es-EC" sz="2400" dirty="0"/>
              <a:t>puede ser utilizado como estrategia de conservación para la repoblación de los parques y jardines del Distrito Metropolitano de Quito</a:t>
            </a:r>
            <a:r>
              <a:rPr lang="es-EC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988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10292</TotalTime>
  <Words>1756</Words>
  <Application>Microsoft Office PowerPoint</Application>
  <PresentationFormat>Presentación en pantalla (4:3)</PresentationFormat>
  <Paragraphs>397</Paragraphs>
  <Slides>45</Slides>
  <Notes>36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7" baseType="lpstr">
      <vt:lpstr>Diseño predeterminado</vt:lpstr>
      <vt:lpstr>CorelDRAW</vt:lpstr>
      <vt:lpstr>Presentación de PowerPoint</vt:lpstr>
      <vt:lpstr>Presentación de PowerPoint</vt:lpstr>
      <vt:lpstr>Introducción</vt:lpstr>
      <vt:lpstr>Podocarpus oleifolius</vt:lpstr>
      <vt:lpstr>Presentación de PowerPoint</vt:lpstr>
      <vt:lpstr>Cultivo in vitro</vt:lpstr>
      <vt:lpstr>Organogénesis directa</vt:lpstr>
      <vt:lpstr>Objetivos</vt:lpstr>
      <vt:lpstr>Hipótesis</vt:lpstr>
      <vt:lpstr>MATERIALES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Difusión del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Mecanismo de acción de la axina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Mire</cp:lastModifiedBy>
  <cp:revision>787</cp:revision>
  <dcterms:created xsi:type="dcterms:W3CDTF">2008-02-13T16:07:44Z</dcterms:created>
  <dcterms:modified xsi:type="dcterms:W3CDTF">2013-04-03T22:25:34Z</dcterms:modified>
</cp:coreProperties>
</file>