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6" r:id="rId1"/>
  </p:sldMasterIdLst>
  <p:notesMasterIdLst>
    <p:notesMasterId r:id="rId57"/>
  </p:notesMasterIdLst>
  <p:sldIdLst>
    <p:sldId id="340" r:id="rId2"/>
    <p:sldId id="341" r:id="rId3"/>
    <p:sldId id="342" r:id="rId4"/>
    <p:sldId id="399" r:id="rId5"/>
    <p:sldId id="449" r:id="rId6"/>
    <p:sldId id="445" r:id="rId7"/>
    <p:sldId id="400" r:id="rId8"/>
    <p:sldId id="401" r:id="rId9"/>
    <p:sldId id="402" r:id="rId10"/>
    <p:sldId id="403" r:id="rId11"/>
    <p:sldId id="343" r:id="rId12"/>
    <p:sldId id="404" r:id="rId13"/>
    <p:sldId id="405" r:id="rId14"/>
    <p:sldId id="406" r:id="rId15"/>
    <p:sldId id="407" r:id="rId16"/>
    <p:sldId id="408" r:id="rId17"/>
    <p:sldId id="409" r:id="rId18"/>
    <p:sldId id="410" r:id="rId19"/>
    <p:sldId id="446" r:id="rId20"/>
    <p:sldId id="447"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8" r:id="rId36"/>
    <p:sldId id="426" r:id="rId37"/>
    <p:sldId id="427" r:id="rId38"/>
    <p:sldId id="429" r:id="rId39"/>
    <p:sldId id="430" r:id="rId40"/>
    <p:sldId id="431" r:id="rId41"/>
    <p:sldId id="432" r:id="rId42"/>
    <p:sldId id="433" r:id="rId43"/>
    <p:sldId id="434" r:id="rId44"/>
    <p:sldId id="435" r:id="rId45"/>
    <p:sldId id="438" r:id="rId46"/>
    <p:sldId id="436" r:id="rId47"/>
    <p:sldId id="440" r:id="rId48"/>
    <p:sldId id="448" r:id="rId49"/>
    <p:sldId id="364" r:id="rId50"/>
    <p:sldId id="442" r:id="rId51"/>
    <p:sldId id="443" r:id="rId52"/>
    <p:sldId id="441" r:id="rId53"/>
    <p:sldId id="450" r:id="rId54"/>
    <p:sldId id="451" r:id="rId55"/>
    <p:sldId id="368"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33CCFF"/>
    <a:srgbClr val="00FFFF"/>
    <a:srgbClr val="6699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89843" autoAdjust="0"/>
  </p:normalViewPr>
  <p:slideViewPr>
    <p:cSldViewPr>
      <p:cViewPr>
        <p:scale>
          <a:sx n="70" d="100"/>
          <a:sy n="70" d="100"/>
        </p:scale>
        <p:origin x="-2610"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09DCC-5C29-45DD-909F-095CD6118729}" type="datetimeFigureOut">
              <a:rPr lang="es-ES" smtClean="0"/>
              <a:pPr/>
              <a:t>09/01/2013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990D0-6688-4521-8ADD-679247632D4F}" type="slidenum">
              <a:rPr lang="es-ES" smtClean="0"/>
              <a:pPr/>
              <a:t>‹Nº›</a:t>
            </a:fld>
            <a:endParaRPr lang="es-ES"/>
          </a:p>
        </p:txBody>
      </p:sp>
    </p:spTree>
    <p:extLst>
      <p:ext uri="{BB962C8B-B14F-4D97-AF65-F5344CB8AC3E}">
        <p14:creationId xmlns:p14="http://schemas.microsoft.com/office/powerpoint/2010/main" val="260405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16</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20</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21</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22</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24</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25</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26</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27</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28</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29</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30</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31</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32</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34</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35</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36</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37</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38</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39</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40</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41</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42</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44</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45</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46</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47</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48</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50</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51</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52</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53</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54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p>
        </p:txBody>
      </p:sp>
      <p:sp>
        <p:nvSpPr>
          <p:cNvPr id="4" name="3 Marcador de número de diapositiva"/>
          <p:cNvSpPr>
            <a:spLocks noGrp="1"/>
          </p:cNvSpPr>
          <p:nvPr>
            <p:ph type="sldNum" sz="quarter" idx="10"/>
          </p:nvPr>
        </p:nvSpPr>
        <p:spPr/>
        <p:txBody>
          <a:bodyPr/>
          <a:lstStyle/>
          <a:p>
            <a:fld id="{F54990D0-6688-4521-8ADD-679247632D4F}"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6208092"/>
        </p:xfrm>
        <a:graphic>
          <a:graphicData uri="http://schemas.openxmlformats.org/presentationml/2006/ole">
            <mc:AlternateContent xmlns:mc="http://schemas.openxmlformats.org/markup-compatibility/2006">
              <mc:Choice xmlns:v="urn:schemas-microsoft-com:vml" Requires="v">
                <p:oleObj spid="_x0000_s100386" name="CorelDRAW" r:id="rId3" imgW="9168480" imgH="5375520" progId="">
                  <p:embed/>
                </p:oleObj>
              </mc:Choice>
              <mc:Fallback>
                <p:oleObj name="CorelDRAW" r:id="rId3" imgW="9168480" imgH="5375520"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620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grpSp>
        <p:nvGrpSpPr>
          <p:cNvPr id="10" name="9 Grupo"/>
          <p:cNvGrpSpPr/>
          <p:nvPr userDrawn="1"/>
        </p:nvGrpSpPr>
        <p:grpSpPr>
          <a:xfrm>
            <a:off x="259684" y="124796"/>
            <a:ext cx="2736730" cy="724795"/>
            <a:chOff x="2771374" y="1511257"/>
            <a:chExt cx="2736730" cy="724795"/>
          </a:xfrm>
        </p:grpSpPr>
        <p:pic>
          <p:nvPicPr>
            <p:cNvPr id="7" name="Picture 33" descr="LOGO-OFICIAL-transparente"/>
            <p:cNvPicPr>
              <a:picLocks noChangeAspect="1" noChangeArrowheads="1"/>
            </p:cNvPicPr>
            <p:nvPr/>
          </p:nvPicPr>
          <p:blipFill>
            <a:blip r:embed="rId5" cstate="print"/>
            <a:srcRect l="30600" t="8085" r="5845" b="19145"/>
            <a:stretch>
              <a:fillRect/>
            </a:stretch>
          </p:blipFill>
          <p:spPr bwMode="auto">
            <a:xfrm>
              <a:off x="3563888" y="1556792"/>
              <a:ext cx="1944216" cy="648072"/>
            </a:xfrm>
            <a:prstGeom prst="rect">
              <a:avLst/>
            </a:prstGeom>
            <a:noFill/>
            <a:ln w="9525">
              <a:noFill/>
              <a:miter lim="800000"/>
              <a:headEnd/>
              <a:tailEnd/>
            </a:ln>
          </p:spPr>
        </p:pic>
        <p:pic>
          <p:nvPicPr>
            <p:cNvPr id="100356" name="Picture 4"/>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2771374" y="1511257"/>
              <a:ext cx="720506" cy="724795"/>
            </a:xfrm>
            <a:prstGeom prst="rect">
              <a:avLst/>
            </a:prstGeom>
            <a:noFill/>
            <a:ln w="9525">
              <a:noFill/>
              <a:miter lim="800000"/>
              <a:headEnd/>
              <a:tailEnd/>
            </a:ln>
            <a:effectLst/>
          </p:spPr>
        </p:pic>
      </p:grpSp>
      <p:pic>
        <p:nvPicPr>
          <p:cNvPr id="11" name="Picture 1"/>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35496" y="5453741"/>
            <a:ext cx="1153962" cy="140425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6208092"/>
        </p:xfrm>
        <a:graphic>
          <a:graphicData uri="http://schemas.openxmlformats.org/presentationml/2006/ole">
            <mc:AlternateContent xmlns:mc="http://schemas.openxmlformats.org/markup-compatibility/2006">
              <mc:Choice xmlns:v="urn:schemas-microsoft-com:vml" Requires="v">
                <p:oleObj spid="_x0000_s101410" name="CorelDRAW" r:id="rId3" imgW="9168480" imgH="5375520" progId="">
                  <p:embed/>
                </p:oleObj>
              </mc:Choice>
              <mc:Fallback>
                <p:oleObj name="CorelDRAW" r:id="rId3" imgW="9168480" imgH="5375520"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620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100356" name="Picture 4"/>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59684" y="124796"/>
            <a:ext cx="720506" cy="72479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D9EBDA-91AE-4460-9A59-D5BD6158B4BB}" type="datetimeFigureOut">
              <a:rPr lang="es-ES" smtClean="0"/>
              <a:pPr/>
              <a:t>09/01/2013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DA6B15-5586-4F5A-A935-134ABAEB5374}" type="slidenum">
              <a:rPr lang="es-ES" smtClean="0"/>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EBDA-91AE-4460-9A59-D5BD6158B4BB}" type="datetimeFigureOut">
              <a:rPr lang="es-ES" smtClean="0"/>
              <a:pPr/>
              <a:t>09/01/2013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A6B15-5586-4F5A-A935-134ABAEB537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slide" Target="slide49.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slide" Target="slide49.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5.jpeg"/><Relationship Id="rId4" Type="http://schemas.openxmlformats.org/officeDocument/2006/relationships/slide" Target="slide4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1.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7.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oleObject" Target="../embeddings/oleObject7.bin"/><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embeddings/oleObject8.bin"/><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6.jpeg"/><Relationship Id="rId5" Type="http://schemas.openxmlformats.org/officeDocument/2006/relationships/image" Target="../media/image37.emf"/><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6.emf"/><Relationship Id="rId5" Type="http://schemas.openxmlformats.org/officeDocument/2006/relationships/oleObject" Target="../embeddings/oleObject10.bin"/><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slide" Target="slide50.xm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idx="4294967295"/>
          </p:nvPr>
        </p:nvSpPr>
        <p:spPr>
          <a:xfrm>
            <a:off x="971600" y="1412776"/>
            <a:ext cx="7851775" cy="1828800"/>
          </a:xfrm>
        </p:spPr>
        <p:txBody>
          <a:bodyPr>
            <a:normAutofit fontScale="90000"/>
          </a:bodyPr>
          <a:lstStyle/>
          <a:p>
            <a:r>
              <a:rPr lang="es-ES" sz="3600" dirty="0" smtClean="0"/>
              <a:t>ESCUELA POLITÉCNICA DEL EJÉRCITO</a:t>
            </a:r>
            <a:br>
              <a:rPr lang="es-ES" sz="3600" dirty="0" smtClean="0"/>
            </a:br>
            <a:r>
              <a:rPr lang="es-ES" sz="2700" dirty="0" smtClean="0"/>
              <a:t/>
            </a:r>
            <a:br>
              <a:rPr lang="es-ES" sz="2700" dirty="0" smtClean="0"/>
            </a:br>
            <a:r>
              <a:rPr lang="es-ES" sz="2800" dirty="0"/>
              <a:t>DEPARTAMENTO DE ELÉCTRICA Y ELECTRÓNICA</a:t>
            </a:r>
            <a:r>
              <a:rPr lang="es-EC" sz="2800" dirty="0"/>
              <a:t/>
            </a:r>
            <a:br>
              <a:rPr lang="es-EC" sz="2800" dirty="0"/>
            </a:br>
            <a:r>
              <a:rPr lang="es-ES" sz="2800" dirty="0"/>
              <a:t> </a:t>
            </a:r>
            <a:r>
              <a:rPr lang="es-EC" sz="2800" dirty="0"/>
              <a:t/>
            </a:r>
            <a:br>
              <a:rPr lang="es-EC" sz="2800" dirty="0"/>
            </a:br>
            <a:r>
              <a:rPr lang="es-ES" sz="2800" dirty="0"/>
              <a:t>CARRERA DE INGENIERÍA EN ELECTRÓNICA Y TELECOMUNICACIONES</a:t>
            </a:r>
            <a:r>
              <a:rPr lang="es-ES" sz="2400" dirty="0" smtClean="0"/>
              <a:t/>
            </a:r>
            <a:br>
              <a:rPr lang="es-ES" sz="2400" dirty="0" smtClean="0"/>
            </a:br>
            <a:endParaRPr lang="es-ES" sz="2700" dirty="0"/>
          </a:p>
        </p:txBody>
      </p:sp>
      <p:sp>
        <p:nvSpPr>
          <p:cNvPr id="5" name="2 Subtítulo"/>
          <p:cNvSpPr>
            <a:spLocks noGrp="1"/>
          </p:cNvSpPr>
          <p:nvPr>
            <p:ph type="subTitle" idx="4294967295"/>
          </p:nvPr>
        </p:nvSpPr>
        <p:spPr>
          <a:xfrm>
            <a:off x="2915816" y="4941168"/>
            <a:ext cx="4363070" cy="1556792"/>
          </a:xfrm>
        </p:spPr>
        <p:txBody>
          <a:bodyPr>
            <a:noAutofit/>
          </a:bodyPr>
          <a:lstStyle/>
          <a:p>
            <a:pPr marL="0" indent="0" algn="ctr">
              <a:buNone/>
            </a:pPr>
            <a:r>
              <a:rPr lang="en-US" sz="2000" dirty="0"/>
              <a:t>SANTIAGO ALEXIS MORALES VALENCIA</a:t>
            </a:r>
            <a:endParaRPr lang="es-EC" sz="2000" dirty="0"/>
          </a:p>
          <a:p>
            <a:pPr marR="0"/>
            <a:endParaRPr lang="es-ES" sz="2000" dirty="0" smtClean="0"/>
          </a:p>
          <a:p>
            <a:pPr marR="0" algn="ctr">
              <a:buNone/>
            </a:pPr>
            <a:r>
              <a:rPr lang="es-ES" sz="2000" dirty="0" smtClean="0"/>
              <a:t>Enero</a:t>
            </a:r>
            <a:r>
              <a:rPr lang="es-ES" sz="2000" dirty="0" smtClean="0"/>
              <a:t> 2013</a:t>
            </a:r>
            <a:endParaRPr lang="es-ES" sz="2000" dirty="0" smtClean="0"/>
          </a:p>
          <a:p>
            <a:pPr marR="0"/>
            <a:endParaRPr lang="es-ES" sz="2000" dirty="0" smtClean="0"/>
          </a:p>
          <a:p>
            <a:pPr marR="0"/>
            <a:endParaRPr lang="es-ES" sz="2000" dirty="0" smtClean="0"/>
          </a:p>
        </p:txBody>
      </p:sp>
      <p:sp>
        <p:nvSpPr>
          <p:cNvPr id="6" name="5 Rectángulo"/>
          <p:cNvSpPr/>
          <p:nvPr/>
        </p:nvSpPr>
        <p:spPr>
          <a:xfrm>
            <a:off x="971600" y="3429000"/>
            <a:ext cx="7632848" cy="1200329"/>
          </a:xfrm>
          <a:prstGeom prst="rect">
            <a:avLst/>
          </a:prstGeom>
        </p:spPr>
        <p:txBody>
          <a:bodyPr wrap="square">
            <a:spAutoFit/>
          </a:bodyPr>
          <a:lstStyle/>
          <a:p>
            <a:pPr algn="ctr"/>
            <a:r>
              <a:rPr lang="es-ES" sz="2400" b="1" i="1" dirty="0">
                <a:effectLst>
                  <a:outerShdw blurRad="38100" dist="38100" dir="2700000" algn="tl">
                    <a:srgbClr val="000000">
                      <a:alpha val="43137"/>
                    </a:srgbClr>
                  </a:outerShdw>
                </a:effectLst>
                <a:latin typeface="Arial Narrow" pitchFamily="34" charset="0"/>
              </a:rPr>
              <a:t>“ANÁLISIS DE INTEROPERABILIDAD DE LOS ESQUEMAS DE PROTECCIONES ENTRE EQUIPOS MULTIPLEXORES SDH DE         CELEC EP - TRANSELECTRIC”</a:t>
            </a:r>
            <a:endParaRPr lang="es-ES" b="1" dirty="0">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a:hlinkClick r:id="rId2" action="ppaction://hlinksldjump"/>
          </p:cNvPr>
          <p:cNvSpPr/>
          <p:nvPr/>
        </p:nvSpPr>
        <p:spPr>
          <a:xfrm>
            <a:off x="1800000" y="1071546"/>
            <a:ext cx="3357586"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GENERALIDADES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redondeado">
            <a:hlinkClick r:id="rId3" action="ppaction://hlinksldjump"/>
          </p:cNvPr>
          <p:cNvSpPr/>
          <p:nvPr/>
        </p:nvSpPr>
        <p:spPr>
          <a:xfrm>
            <a:off x="1800000" y="2060848"/>
            <a:ext cx="3924128" cy="1080120"/>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 DE TRANSPORTE CELEC EP - TRANSELECTRIC </a:t>
            </a:r>
            <a:endParaRPr lang="es-EC"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redondeado">
            <a:hlinkClick r:id="rId4" action="ppaction://hlinksldjump"/>
          </p:cNvPr>
          <p:cNvSpPr/>
          <p:nvPr/>
        </p:nvSpPr>
        <p:spPr>
          <a:xfrm>
            <a:off x="1800000" y="3506138"/>
            <a:ext cx="3357586"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DISEÑO DE LAS PROTECCIONES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redondeado">
            <a:hlinkClick r:id="rId5" action="ppaction://hlinksldjump"/>
          </p:cNvPr>
          <p:cNvSpPr/>
          <p:nvPr/>
        </p:nvSpPr>
        <p:spPr>
          <a:xfrm>
            <a:off x="1800000" y="4572008"/>
            <a:ext cx="335758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 DEL DISEÑO</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3186" name="AutoShape 2"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88" name="AutoShape 4"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imagesCARRL422.jpg"/>
          <p:cNvPicPr>
            <a:picLocks noChangeAspect="1"/>
          </p:cNvPicPr>
          <p:nvPr/>
        </p:nvPicPr>
        <p:blipFill>
          <a:blip r:embed="rId6" cstate="print"/>
          <a:stretch>
            <a:fillRect/>
          </a:stretch>
        </p:blipFill>
        <p:spPr>
          <a:xfrm>
            <a:off x="6516216" y="1988840"/>
            <a:ext cx="1501202" cy="2664296"/>
          </a:xfrm>
          <a:prstGeom prst="rect">
            <a:avLst/>
          </a:prstGeom>
        </p:spPr>
      </p:pic>
    </p:spTree>
    <p:extLst>
      <p:ext uri="{BB962C8B-B14F-4D97-AF65-F5344CB8AC3E}">
        <p14:creationId xmlns:p14="http://schemas.microsoft.com/office/powerpoint/2010/main" val="37814950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grpId="2"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043608"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RED DE TRANSPORTE: Red Nacional de Fibra Óptica</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764703"/>
            <a:ext cx="5112568" cy="56937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164" y="1988840"/>
            <a:ext cx="2951764" cy="78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RED DE TRANSPORTE</a:t>
            </a:r>
            <a:r>
              <a:rPr lang="es-ES" b="1" dirty="0"/>
              <a:t>: Red Nacional de Fibra Óptica</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5478423"/>
          </a:xfrm>
          <a:prstGeom prst="rect">
            <a:avLst/>
          </a:prstGeom>
        </p:spPr>
        <p:txBody>
          <a:bodyPr wrap="square">
            <a:spAutoFit/>
          </a:bodyPr>
          <a:lstStyle/>
          <a:p>
            <a:pPr marL="285750" indent="-285750">
              <a:buFont typeface="Arial" pitchFamily="34" charset="0"/>
              <a:buChar char="•"/>
            </a:pPr>
            <a:r>
              <a:rPr lang="es-EC" sz="1600" dirty="0"/>
              <a:t>CELEC EP – </a:t>
            </a:r>
            <a:r>
              <a:rPr lang="es-EC" sz="1600" dirty="0" smtClean="0"/>
              <a:t>TRANSELECTRIC brinda </a:t>
            </a:r>
            <a:r>
              <a:rPr lang="es-EC" sz="1600" dirty="0"/>
              <a:t>transmisión de datos e </a:t>
            </a:r>
            <a:r>
              <a:rPr lang="es-EC" sz="1600" dirty="0" smtClean="0"/>
              <a:t>Internet </a:t>
            </a:r>
            <a:r>
              <a:rPr lang="es-EC" sz="1600" dirty="0"/>
              <a:t>a través de la red de fibra </a:t>
            </a:r>
            <a:r>
              <a:rPr lang="es-EC" sz="1600" dirty="0" smtClean="0"/>
              <a:t>óptica a </a:t>
            </a:r>
            <a:r>
              <a:rPr lang="es-EC" sz="1600" dirty="0"/>
              <a:t>nivel nacional. </a:t>
            </a: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r>
              <a:rPr lang="es-ES_tradnl" sz="1700" dirty="0" smtClean="0"/>
              <a:t>Cuenta con cerca de 3000 km de tendido de fibra óptica cubriendo las tres regiones a nivel nacional.</a:t>
            </a:r>
          </a:p>
          <a:p>
            <a:pPr marL="285750" indent="-285750">
              <a:buFont typeface="Arial" pitchFamily="34" charset="0"/>
              <a:buChar char="•"/>
            </a:pPr>
            <a:endParaRPr lang="es-ES_tradnl" sz="1700" dirty="0" smtClean="0"/>
          </a:p>
          <a:p>
            <a:pPr marL="285750" indent="-285750">
              <a:buFont typeface="Arial" pitchFamily="34" charset="0"/>
              <a:buChar char="•"/>
            </a:pPr>
            <a:r>
              <a:rPr lang="es-EC" sz="1600" dirty="0"/>
              <a:t>Las rutas internas del país tienen una capacidad de STM-16 (red CELEC EP - TRANSELECTRIC) y la ruta de salida internacional hacia </a:t>
            </a:r>
            <a:r>
              <a:rPr lang="es-EC" sz="1600" dirty="0" smtClean="0"/>
              <a:t>Colombia y Perú </a:t>
            </a:r>
            <a:r>
              <a:rPr lang="es-EC" sz="1600" dirty="0"/>
              <a:t>es de STM-64 (red TRANSNEXA). </a:t>
            </a:r>
            <a:endParaRPr lang="es-EC" sz="1600" dirty="0" smtClean="0"/>
          </a:p>
          <a:p>
            <a:pPr marL="285750" indent="-285750">
              <a:buFont typeface="Arial" pitchFamily="34" charset="0"/>
              <a:buChar char="•"/>
            </a:pPr>
            <a:endParaRPr lang="es-ES_tradnl" sz="1700" dirty="0"/>
          </a:p>
          <a:p>
            <a:pPr marL="285750" indent="-285750">
              <a:buFont typeface="Arial" pitchFamily="34" charset="0"/>
              <a:buChar char="•"/>
            </a:pPr>
            <a:r>
              <a:rPr lang="es-ES_tradnl" sz="1700" dirty="0" smtClean="0"/>
              <a:t>Dos salidas internacionales por Colombia y Perú.</a:t>
            </a:r>
            <a:endParaRPr lang="es-ES_tradnl" sz="1700" i="1" dirty="0" smtClean="0"/>
          </a:p>
          <a:p>
            <a:pPr marL="285750" indent="-285750">
              <a:buFont typeface="Arial" pitchFamily="34" charset="0"/>
              <a:buChar char="•"/>
            </a:pPr>
            <a:endParaRPr lang="es-ES_tradnl" sz="1700" i="1" dirty="0"/>
          </a:p>
          <a:p>
            <a:pPr marL="285750" indent="-285750">
              <a:buFont typeface="Arial" pitchFamily="34" charset="0"/>
              <a:buChar char="•"/>
            </a:pPr>
            <a:r>
              <a:rPr lang="es-ES_tradnl" sz="1700" dirty="0" smtClean="0"/>
              <a:t>Con Colombia se tiene 2 STM-64 y con </a:t>
            </a:r>
            <a:r>
              <a:rPr lang="es-ES_tradnl" sz="1700" dirty="0" err="1" smtClean="0"/>
              <a:t>Peru</a:t>
            </a:r>
            <a:r>
              <a:rPr lang="es-ES_tradnl" sz="1700" dirty="0" smtClean="0"/>
              <a:t> 1 STM-64 y 2 STM-16.</a:t>
            </a:r>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678107"/>
            <a:ext cx="833558" cy="589048"/>
          </a:xfrm>
          <a:prstGeom prst="rect">
            <a:avLst/>
          </a:prstGeom>
        </p:spPr>
      </p:pic>
      <p:pic>
        <p:nvPicPr>
          <p:cNvPr id="14" name="Picture 8" descr="slogan"/>
          <p:cNvPicPr>
            <a:picLocks noChangeAspect="1" noChangeArrowheads="1"/>
          </p:cNvPicPr>
          <p:nvPr/>
        </p:nvPicPr>
        <p:blipFill>
          <a:blip r:embed="rId4" cstate="print"/>
          <a:srcRect/>
          <a:stretch>
            <a:fillRect/>
          </a:stretch>
        </p:blipFill>
        <p:spPr bwMode="auto">
          <a:xfrm>
            <a:off x="6917726" y="2704221"/>
            <a:ext cx="576064" cy="564213"/>
          </a:xfrm>
          <a:prstGeom prst="rect">
            <a:avLst/>
          </a:prstGeom>
          <a:noFill/>
          <a:ln w="9525">
            <a:noFill/>
            <a:miter lim="800000"/>
            <a:headEnd/>
            <a:tailEnd/>
          </a:ln>
        </p:spPr>
      </p:pic>
      <p:pic>
        <p:nvPicPr>
          <p:cNvPr id="15" name="Picture 2" descr="http://www.corape.org.ec/Imagenes%20y%20gif/TRANSELECTRIC%2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844" y="1473481"/>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106498" name="Picture 2" descr="http://www.movilinvasion.es/wp-content/uploads/2010/11/fibra-opt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861048"/>
            <a:ext cx="3041914"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55979"/>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043608"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RED DE TRANSPORTE: Estado Actual Red SDH</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772536"/>
            <a:ext cx="2951764" cy="78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Objeto"/>
          <p:cNvGraphicFramePr>
            <a:graphicFrameLocks noChangeAspect="1"/>
          </p:cNvGraphicFramePr>
          <p:nvPr>
            <p:extLst>
              <p:ext uri="{D42A27DB-BD31-4B8C-83A1-F6EECF244321}">
                <p14:modId xmlns:p14="http://schemas.microsoft.com/office/powerpoint/2010/main" val="2446441678"/>
              </p:ext>
            </p:extLst>
          </p:nvPr>
        </p:nvGraphicFramePr>
        <p:xfrm>
          <a:off x="1115616" y="1415136"/>
          <a:ext cx="7704856" cy="4966191"/>
        </p:xfrm>
        <a:graphic>
          <a:graphicData uri="http://schemas.openxmlformats.org/presentationml/2006/ole">
            <mc:AlternateContent xmlns:mc="http://schemas.openxmlformats.org/markup-compatibility/2006">
              <mc:Choice xmlns:v="urn:schemas-microsoft-com:vml" Requires="v">
                <p:oleObj spid="_x0000_s107534" r:id="rId5" imgW="10243845" imgH="7216304" progId="">
                  <p:embed/>
                </p:oleObj>
              </mc:Choice>
              <mc:Fallback>
                <p:oleObj r:id="rId5" imgW="10243845" imgH="7216304"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415136"/>
                        <a:ext cx="7704856" cy="4966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6768583"/>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RED DE TRANSPORTE</a:t>
            </a:r>
            <a:r>
              <a:rPr lang="es-ES" b="1" dirty="0"/>
              <a:t>: Estado Actual Red SDH</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5601533"/>
          </a:xfrm>
          <a:prstGeom prst="rect">
            <a:avLst/>
          </a:prstGeom>
        </p:spPr>
        <p:txBody>
          <a:bodyPr wrap="square">
            <a:spAutoFit/>
          </a:bodyPr>
          <a:lstStyle/>
          <a:p>
            <a:pPr marL="285750" indent="-285750">
              <a:buFont typeface="Arial" pitchFamily="34" charset="0"/>
              <a:buChar char="•"/>
            </a:pPr>
            <a:r>
              <a:rPr lang="es-ES" sz="1600" dirty="0"/>
              <a:t>La red de transporte de CELEC EP - </a:t>
            </a:r>
            <a:r>
              <a:rPr lang="es-ES" sz="1600" dirty="0" smtClean="0"/>
              <a:t>TRANSELECTRIC </a:t>
            </a:r>
            <a:r>
              <a:rPr lang="es-ES" sz="1600" dirty="0"/>
              <a:t>maneja altas capacidades </a:t>
            </a:r>
            <a:r>
              <a:rPr lang="es-ES" sz="1600" dirty="0" smtClean="0"/>
              <a:t>a nivel SDH.</a:t>
            </a:r>
          </a:p>
          <a:p>
            <a:pPr marL="285750" indent="-285750">
              <a:buFont typeface="Arial" pitchFamily="34" charset="0"/>
              <a:buChar char="•"/>
            </a:pPr>
            <a:endParaRPr lang="es-ES_tradnl" sz="1700" dirty="0" smtClean="0"/>
          </a:p>
          <a:p>
            <a:pPr marL="285750" indent="-285750">
              <a:buFont typeface="Arial" pitchFamily="34" charset="0"/>
              <a:buChar char="•"/>
            </a:pPr>
            <a:r>
              <a:rPr lang="es-ES" sz="1600" dirty="0"/>
              <a:t>La red actual presenta una topología anillada con radiales cubriendo las ciudades de: Quito, Guayaquil, Cuenca, Santo Domingo, Quevedo, Manta, Santa Elena, Machala, Tulcán, Riobamba, </a:t>
            </a:r>
            <a:r>
              <a:rPr lang="es-ES" sz="1600" dirty="0" smtClean="0"/>
              <a:t>Ambato, Loja, </a:t>
            </a:r>
            <a:r>
              <a:rPr lang="es-EC" sz="1600" dirty="0"/>
              <a:t>Macas, Puyo, Tena, Coca y </a:t>
            </a:r>
            <a:r>
              <a:rPr lang="es-EC" sz="1600" dirty="0" smtClean="0"/>
              <a:t>Baños.</a:t>
            </a:r>
          </a:p>
          <a:p>
            <a:pPr marL="285750" indent="-285750">
              <a:buFont typeface="Arial" pitchFamily="34" charset="0"/>
              <a:buChar char="•"/>
            </a:pPr>
            <a:endParaRPr lang="en-US" sz="1600" dirty="0"/>
          </a:p>
          <a:p>
            <a:pPr marL="285750" indent="-285750">
              <a:buFont typeface="Arial" pitchFamily="34" charset="0"/>
              <a:buChar char="•"/>
            </a:pPr>
            <a:r>
              <a:rPr lang="en-US" sz="1600" dirty="0" err="1" smtClean="0"/>
              <a:t>Nodos</a:t>
            </a:r>
            <a:r>
              <a:rPr lang="en-US" sz="1600" dirty="0" smtClean="0"/>
              <a:t> en Sub </a:t>
            </a:r>
            <a:r>
              <a:rPr lang="en-US" sz="1600" dirty="0" err="1" smtClean="0"/>
              <a:t>Estaciones</a:t>
            </a:r>
            <a:r>
              <a:rPr lang="en-US" sz="1600" dirty="0" smtClean="0"/>
              <a:t> y </a:t>
            </a:r>
            <a:r>
              <a:rPr lang="en-US" sz="1600" dirty="0" err="1" smtClean="0"/>
              <a:t>Puntos</a:t>
            </a:r>
            <a:r>
              <a:rPr lang="en-US" sz="1600" dirty="0" smtClean="0"/>
              <a:t> de </a:t>
            </a:r>
            <a:r>
              <a:rPr lang="en-US" sz="1600" dirty="0" err="1" smtClean="0"/>
              <a:t>Presencia</a:t>
            </a:r>
            <a:r>
              <a:rPr lang="en-US" sz="1600" dirty="0" smtClean="0"/>
              <a:t> (PDP).</a:t>
            </a:r>
          </a:p>
          <a:p>
            <a:pPr marL="285750" indent="-285750">
              <a:buFont typeface="Arial" pitchFamily="34" charset="0"/>
              <a:buChar char="•"/>
            </a:pPr>
            <a:endParaRPr lang="en-US" sz="1600" dirty="0"/>
          </a:p>
          <a:p>
            <a:pPr marL="285750" indent="-285750">
              <a:buFont typeface="Arial" pitchFamily="34" charset="0"/>
              <a:buChar char="•"/>
            </a:pPr>
            <a:r>
              <a:rPr lang="en-US" sz="1600" dirty="0" err="1" smtClean="0"/>
              <a:t>Equipos</a:t>
            </a:r>
            <a:r>
              <a:rPr lang="en-US" sz="1600" dirty="0" smtClean="0"/>
              <a:t> de Core y </a:t>
            </a:r>
            <a:r>
              <a:rPr lang="en-US" sz="1600" dirty="0" err="1" smtClean="0"/>
              <a:t>Acceso</a:t>
            </a:r>
            <a:r>
              <a:rPr lang="en-US" sz="1600" dirty="0" smtClean="0"/>
              <a:t>.</a:t>
            </a:r>
            <a:endParaRPr lang="es-EC" sz="1600" dirty="0"/>
          </a:p>
          <a:p>
            <a:pPr marL="285750" indent="-285750">
              <a:buFont typeface="Arial" pitchFamily="34" charset="0"/>
              <a:buChar char="•"/>
            </a:pPr>
            <a:endParaRPr lang="es-ES_tradnl" sz="1700" dirty="0" smtClean="0"/>
          </a:p>
          <a:p>
            <a:pPr marL="285750" indent="-285750">
              <a:buFont typeface="Arial" pitchFamily="34" charset="0"/>
              <a:buChar char="•"/>
            </a:pPr>
            <a:r>
              <a:rPr lang="en-US" sz="1600" dirty="0" err="1" smtClean="0"/>
              <a:t>Posee</a:t>
            </a:r>
            <a:r>
              <a:rPr lang="en-US" sz="1600" dirty="0" smtClean="0"/>
              <a:t> </a:t>
            </a:r>
            <a:r>
              <a:rPr lang="en-US" sz="1600" dirty="0" err="1" smtClean="0"/>
              <a:t>esquemas</a:t>
            </a:r>
            <a:r>
              <a:rPr lang="en-US" sz="1600" dirty="0" smtClean="0"/>
              <a:t> de </a:t>
            </a:r>
            <a:r>
              <a:rPr lang="es-ES_tradnl" sz="1600" dirty="0"/>
              <a:t>protección</a:t>
            </a:r>
            <a:r>
              <a:rPr lang="en-US" sz="1600" dirty="0" smtClean="0"/>
              <a:t> 1:N MSP y 1+1 MPS.</a:t>
            </a:r>
            <a:endParaRPr lang="es-EC" sz="1600" dirty="0" smtClean="0"/>
          </a:p>
          <a:p>
            <a:pPr marL="285750" indent="-285750">
              <a:buFont typeface="Arial" pitchFamily="34" charset="0"/>
              <a:buChar char="•"/>
            </a:pPr>
            <a:endParaRPr lang="es-ES_tradnl" sz="1700" dirty="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678107"/>
            <a:ext cx="833558" cy="589048"/>
          </a:xfrm>
          <a:prstGeom prst="rect">
            <a:avLst/>
          </a:prstGeom>
        </p:spPr>
      </p:pic>
      <p:pic>
        <p:nvPicPr>
          <p:cNvPr id="14" name="Picture 8" descr="slogan"/>
          <p:cNvPicPr>
            <a:picLocks noChangeAspect="1" noChangeArrowheads="1"/>
          </p:cNvPicPr>
          <p:nvPr/>
        </p:nvPicPr>
        <p:blipFill>
          <a:blip r:embed="rId4" cstate="print"/>
          <a:srcRect/>
          <a:stretch>
            <a:fillRect/>
          </a:stretch>
        </p:blipFill>
        <p:spPr bwMode="auto">
          <a:xfrm>
            <a:off x="6917726" y="2704221"/>
            <a:ext cx="576064" cy="564213"/>
          </a:xfrm>
          <a:prstGeom prst="rect">
            <a:avLst/>
          </a:prstGeom>
          <a:noFill/>
          <a:ln w="9525">
            <a:noFill/>
            <a:miter lim="800000"/>
            <a:headEnd/>
            <a:tailEnd/>
          </a:ln>
        </p:spPr>
      </p:pic>
      <p:pic>
        <p:nvPicPr>
          <p:cNvPr id="15" name="Picture 2" descr="http://www.corape.org.ec/Imagenes%20y%20gif/TRANSELECTRIC%2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844" y="1473481"/>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106498" name="Picture 2" descr="http://www.movilinvasion.es/wp-content/uploads/2010/11/fibra-opt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861048"/>
            <a:ext cx="3041914"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155867"/>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a:hlinkClick r:id="rId2" action="ppaction://hlinksldjump"/>
          </p:cNvPr>
          <p:cNvSpPr/>
          <p:nvPr/>
        </p:nvSpPr>
        <p:spPr>
          <a:xfrm>
            <a:off x="1800000" y="1071546"/>
            <a:ext cx="3357586"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GENERALIDADES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redondeado">
            <a:hlinkClick r:id="rId3" action="ppaction://hlinksldjump"/>
          </p:cNvPr>
          <p:cNvSpPr/>
          <p:nvPr/>
        </p:nvSpPr>
        <p:spPr>
          <a:xfrm>
            <a:off x="1800000" y="2214554"/>
            <a:ext cx="3357586" cy="642942"/>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 DE TRANSPORTE CELEC EP - TRANSELECTRIC</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redondeado">
            <a:hlinkClick r:id="rId4" action="ppaction://hlinksldjump"/>
          </p:cNvPr>
          <p:cNvSpPr/>
          <p:nvPr/>
        </p:nvSpPr>
        <p:spPr>
          <a:xfrm>
            <a:off x="1800000" y="3068960"/>
            <a:ext cx="428416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DISEÑO DE LAS PROTECCIONES</a:t>
            </a:r>
            <a:endParaRPr lang="es-EC"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redondeado">
            <a:hlinkClick r:id="rId5" action="ppaction://hlinksldjump"/>
          </p:cNvPr>
          <p:cNvSpPr/>
          <p:nvPr/>
        </p:nvSpPr>
        <p:spPr>
          <a:xfrm>
            <a:off x="1800000" y="4572008"/>
            <a:ext cx="335758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 DEL DISEÑO</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3186" name="AutoShape 2"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88" name="AutoShape 4"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imagesCARRL422.jpg"/>
          <p:cNvPicPr>
            <a:picLocks noChangeAspect="1"/>
          </p:cNvPicPr>
          <p:nvPr/>
        </p:nvPicPr>
        <p:blipFill>
          <a:blip r:embed="rId6" cstate="print"/>
          <a:stretch>
            <a:fillRect/>
          </a:stretch>
        </p:blipFill>
        <p:spPr>
          <a:xfrm>
            <a:off x="6804248" y="1772816"/>
            <a:ext cx="1501202" cy="2664296"/>
          </a:xfrm>
          <a:prstGeom prst="rect">
            <a:avLst/>
          </a:prstGeom>
        </p:spPr>
      </p:pic>
    </p:spTree>
    <p:extLst>
      <p:ext uri="{BB962C8B-B14F-4D97-AF65-F5344CB8AC3E}">
        <p14:creationId xmlns:p14="http://schemas.microsoft.com/office/powerpoint/2010/main" val="21183380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grpId="2"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7" grpId="2"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5139869"/>
          </a:xfrm>
          <a:prstGeom prst="rect">
            <a:avLst/>
          </a:prstGeom>
        </p:spPr>
        <p:txBody>
          <a:bodyPr wrap="square">
            <a:spAutoFit/>
          </a:bodyPr>
          <a:lstStyle/>
          <a:p>
            <a:pPr marL="285750" indent="-285750">
              <a:buFont typeface="Arial" pitchFamily="34" charset="0"/>
              <a:buChar char="•"/>
            </a:pPr>
            <a:r>
              <a:rPr lang="es-EC" sz="1600" dirty="0"/>
              <a:t>R</a:t>
            </a:r>
            <a:r>
              <a:rPr lang="es-EC" sz="1600" dirty="0" smtClean="0"/>
              <a:t>ed </a:t>
            </a:r>
            <a:r>
              <a:rPr lang="es-EC" sz="1600" dirty="0"/>
              <a:t>segura que cuente con un sistema de protección a nivel </a:t>
            </a:r>
            <a:r>
              <a:rPr lang="es-EC" sz="1600" dirty="0" smtClean="0"/>
              <a:t>SDH.</a:t>
            </a:r>
          </a:p>
          <a:p>
            <a:pPr marL="285750" indent="-285750">
              <a:buFont typeface="Arial" pitchFamily="34" charset="0"/>
              <a:buChar char="•"/>
            </a:pPr>
            <a:endParaRPr lang="es-ES_tradnl" sz="1700" dirty="0" smtClean="0"/>
          </a:p>
          <a:p>
            <a:pPr marL="285750" indent="-285750">
              <a:buFont typeface="Arial" pitchFamily="34" charset="0"/>
              <a:buChar char="•"/>
            </a:pPr>
            <a:r>
              <a:rPr lang="es-EC" sz="1600" dirty="0"/>
              <a:t>T</a:t>
            </a:r>
            <a:r>
              <a:rPr lang="es-EC" sz="1600" dirty="0" smtClean="0"/>
              <a:t>ransporte </a:t>
            </a:r>
            <a:r>
              <a:rPr lang="es-EC" sz="1600" dirty="0"/>
              <a:t>de datos seguro, una alta disponibilidad y </a:t>
            </a:r>
            <a:r>
              <a:rPr lang="es-EC" sz="1600" dirty="0" smtClean="0"/>
              <a:t>la </a:t>
            </a:r>
            <a:r>
              <a:rPr lang="es-EC" sz="1600" dirty="0"/>
              <a:t>posibilidad de un crecimiento a futuro si la demanda así lo requiere.</a:t>
            </a:r>
          </a:p>
          <a:p>
            <a:pPr marL="285750" indent="-285750">
              <a:buFont typeface="Arial" pitchFamily="34" charset="0"/>
              <a:buChar char="•"/>
            </a:pPr>
            <a:endParaRPr lang="es-ES_tradnl" sz="1700" dirty="0" smtClean="0"/>
          </a:p>
          <a:p>
            <a:pPr marL="285750" indent="-285750">
              <a:buFont typeface="Arial" pitchFamily="34" charset="0"/>
              <a:buChar char="•"/>
            </a:pPr>
            <a:r>
              <a:rPr lang="es-EC" sz="1600" dirty="0"/>
              <a:t>R</a:t>
            </a:r>
            <a:r>
              <a:rPr lang="es-EC" sz="1600" dirty="0" smtClean="0"/>
              <a:t>ed </a:t>
            </a:r>
            <a:r>
              <a:rPr lang="es-EC" sz="1600" dirty="0"/>
              <a:t>alternativa SDH como protección de la red principal de </a:t>
            </a:r>
            <a:r>
              <a:rPr lang="es-EC" sz="1600" dirty="0" err="1" smtClean="0"/>
              <a:t>core</a:t>
            </a:r>
            <a:r>
              <a:rPr lang="es-EC" sz="1600" dirty="0" smtClean="0"/>
              <a:t> lo que </a:t>
            </a:r>
            <a:r>
              <a:rPr lang="es-EC" sz="1600" dirty="0"/>
              <a:t>permitirá una mayor confiabilidad en la </a:t>
            </a:r>
            <a:r>
              <a:rPr lang="es-EC" sz="1600" dirty="0" smtClean="0"/>
              <a:t>conexión.</a:t>
            </a:r>
          </a:p>
          <a:p>
            <a:pPr marL="285750" indent="-285750">
              <a:buFont typeface="Arial" pitchFamily="34" charset="0"/>
              <a:buChar char="•"/>
            </a:pPr>
            <a:endParaRPr lang="es-EC" sz="1600" dirty="0"/>
          </a:p>
          <a:p>
            <a:pPr marL="285750" indent="-285750">
              <a:buFont typeface="Arial" pitchFamily="34" charset="0"/>
              <a:buChar char="•"/>
            </a:pPr>
            <a:r>
              <a:rPr lang="es-EC" sz="1600" dirty="0" smtClean="0"/>
              <a:t>Disminución </a:t>
            </a:r>
            <a:r>
              <a:rPr lang="es-EC" sz="1600" dirty="0"/>
              <a:t>de indisponibilidad en la red.</a:t>
            </a:r>
          </a:p>
          <a:p>
            <a:pPr marL="285750" indent="-285750">
              <a:buFont typeface="Arial" pitchFamily="34" charset="0"/>
              <a:buChar char="•"/>
            </a:pPr>
            <a:endParaRPr lang="es-ES_tradnl" sz="1700" dirty="0"/>
          </a:p>
          <a:p>
            <a:pPr marL="285750" indent="-285750">
              <a:buFont typeface="Arial" pitchFamily="34" charset="0"/>
              <a:buChar char="•"/>
            </a:pPr>
            <a:r>
              <a:rPr lang="es-EC" sz="1600" dirty="0" smtClean="0"/>
              <a:t>Red </a:t>
            </a:r>
            <a:r>
              <a:rPr lang="es-EC" sz="1600" dirty="0"/>
              <a:t>de alta capacidad en lo que a manejo de tráfico se refiere.</a:t>
            </a:r>
          </a:p>
          <a:p>
            <a:pPr marL="285750" indent="-285750">
              <a:buFont typeface="Arial" pitchFamily="34" charset="0"/>
              <a:buChar char="•"/>
            </a:pPr>
            <a:endParaRPr lang="es-ES_tradnl" sz="1700" i="1" dirty="0"/>
          </a:p>
          <a:p>
            <a:pPr marL="285750" indent="-285750">
              <a:buFont typeface="Arial" pitchFamily="34" charset="0"/>
              <a:buChar char="•"/>
            </a:pPr>
            <a:r>
              <a:rPr lang="es-ES_tradnl" sz="1700" dirty="0" smtClean="0"/>
              <a:t>Redundancia </a:t>
            </a:r>
            <a:r>
              <a:rPr lang="es-ES_tradnl" sz="1700" smtClean="0"/>
              <a:t>en sus </a:t>
            </a:r>
            <a:r>
              <a:rPr lang="es-ES_tradnl" sz="1700" dirty="0" smtClean="0"/>
              <a:t>enlaces.</a:t>
            </a:r>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678107"/>
            <a:ext cx="833558" cy="589048"/>
          </a:xfrm>
          <a:prstGeom prst="rect">
            <a:avLst/>
          </a:prstGeom>
        </p:spPr>
      </p:pic>
      <p:pic>
        <p:nvPicPr>
          <p:cNvPr id="14" name="Picture 8" descr="slogan"/>
          <p:cNvPicPr>
            <a:picLocks noChangeAspect="1" noChangeArrowheads="1"/>
          </p:cNvPicPr>
          <p:nvPr/>
        </p:nvPicPr>
        <p:blipFill>
          <a:blip r:embed="rId4" cstate="print"/>
          <a:srcRect/>
          <a:stretch>
            <a:fillRect/>
          </a:stretch>
        </p:blipFill>
        <p:spPr bwMode="auto">
          <a:xfrm>
            <a:off x="6917726" y="2704221"/>
            <a:ext cx="576064" cy="564213"/>
          </a:xfrm>
          <a:prstGeom prst="rect">
            <a:avLst/>
          </a:prstGeom>
          <a:noFill/>
          <a:ln w="9525">
            <a:noFill/>
            <a:miter lim="800000"/>
            <a:headEnd/>
            <a:tailEnd/>
          </a:ln>
        </p:spPr>
      </p:pic>
      <p:pic>
        <p:nvPicPr>
          <p:cNvPr id="15" name="Picture 2" descr="http://www.corape.org.ec/Imagenes%20y%20gif/TRANSELECTRIC%2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844" y="1473481"/>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106498" name="Picture 2" descr="http://www.movilinvasion.es/wp-content/uploads/2010/11/fibra-opt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861048"/>
            <a:ext cx="3041914"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Tipos de Protecciones</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5093702"/>
          </a:xfrm>
          <a:prstGeom prst="rect">
            <a:avLst/>
          </a:prstGeom>
        </p:spPr>
        <p:txBody>
          <a:bodyPr wrap="square">
            <a:spAutoFit/>
          </a:bodyPr>
          <a:lstStyle/>
          <a:p>
            <a:pPr marL="285750" indent="-285750">
              <a:buFont typeface="Arial" pitchFamily="34" charset="0"/>
              <a:buChar char="•"/>
            </a:pPr>
            <a:r>
              <a:rPr lang="es-EC" sz="1600" dirty="0" smtClean="0"/>
              <a:t>Los esquemas de protecciones para efecto de este estudio son:</a:t>
            </a:r>
          </a:p>
          <a:p>
            <a:pPr marL="285750" indent="-285750">
              <a:buFont typeface="Arial" pitchFamily="34" charset="0"/>
              <a:buChar char="•"/>
            </a:pPr>
            <a:endParaRPr lang="es-EC" sz="1600" dirty="0" smtClean="0"/>
          </a:p>
          <a:p>
            <a:pPr marL="742950" lvl="1" indent="-285750">
              <a:buFont typeface="Wingdings" pitchFamily="2" charset="2"/>
              <a:buChar char="ü"/>
            </a:pPr>
            <a:r>
              <a:rPr lang="es-EC" sz="1600" dirty="0" smtClean="0"/>
              <a:t>1+1 MSP</a:t>
            </a:r>
          </a:p>
          <a:p>
            <a:pPr marL="742950" lvl="1" indent="-285750">
              <a:buFont typeface="Wingdings" pitchFamily="2" charset="2"/>
              <a:buChar char="ü"/>
            </a:pPr>
            <a:endParaRPr lang="es-EC" sz="1600" dirty="0" smtClean="0"/>
          </a:p>
          <a:p>
            <a:pPr marL="742950" lvl="1" indent="-285750">
              <a:buFont typeface="Wingdings" pitchFamily="2" charset="2"/>
              <a:buChar char="ü"/>
            </a:pPr>
            <a:r>
              <a:rPr lang="es-EC" sz="1600" dirty="0" smtClean="0"/>
              <a:t>1 : N MSP</a:t>
            </a:r>
          </a:p>
          <a:p>
            <a:pPr marL="742950" lvl="1" indent="-285750">
              <a:buFont typeface="Wingdings" pitchFamily="2" charset="2"/>
              <a:buChar char="ü"/>
            </a:pPr>
            <a:endParaRPr lang="es-EC" sz="1600" dirty="0" smtClean="0"/>
          </a:p>
          <a:p>
            <a:pPr marL="742950" lvl="1" indent="-285750">
              <a:buFont typeface="Wingdings" pitchFamily="2" charset="2"/>
              <a:buChar char="ü"/>
            </a:pPr>
            <a:r>
              <a:rPr lang="es-EC" sz="1600" dirty="0" smtClean="0"/>
              <a:t>MS – SPRING</a:t>
            </a:r>
          </a:p>
          <a:p>
            <a:pPr marL="742950" lvl="1" indent="-285750">
              <a:buFont typeface="Wingdings" pitchFamily="2" charset="2"/>
              <a:buChar char="ü"/>
            </a:pPr>
            <a:endParaRPr lang="es-EC" sz="1600" dirty="0" smtClean="0"/>
          </a:p>
          <a:p>
            <a:pPr marL="742950" lvl="1" indent="-285750">
              <a:buFont typeface="Wingdings" pitchFamily="2" charset="2"/>
              <a:buChar char="ü"/>
            </a:pPr>
            <a:r>
              <a:rPr lang="es-EC" sz="1600" dirty="0" smtClean="0"/>
              <a:t>SNCP</a:t>
            </a:r>
          </a:p>
          <a:p>
            <a:pPr marL="285750" indent="-285750">
              <a:buFont typeface="Arial" pitchFamily="34" charset="0"/>
              <a:buChar char="•"/>
            </a:pPr>
            <a:endParaRPr lang="es-ES_tradnl" sz="1700" dirty="0" smtClean="0"/>
          </a:p>
          <a:p>
            <a:pPr marL="285750" indent="-285750">
              <a:buFont typeface="Arial" pitchFamily="34" charset="0"/>
              <a:buChar char="•"/>
            </a:pPr>
            <a:r>
              <a:rPr lang="es-EC" sz="1600" dirty="0" smtClean="0"/>
              <a:t>1 + 1 MSP y 1 : N MSP para enlaces radiales y lineales.</a:t>
            </a:r>
          </a:p>
          <a:p>
            <a:pPr marL="285750" indent="-285750">
              <a:buFont typeface="Arial" pitchFamily="34" charset="0"/>
              <a:buChar char="•"/>
            </a:pPr>
            <a:endParaRPr lang="es-EC" sz="1600" dirty="0" smtClean="0"/>
          </a:p>
          <a:p>
            <a:pPr marL="285750" indent="-285750">
              <a:buFont typeface="Arial" pitchFamily="34" charset="0"/>
              <a:buChar char="•"/>
            </a:pPr>
            <a:r>
              <a:rPr lang="es-EC" sz="1600" dirty="0" smtClean="0"/>
              <a:t>MS – SPRING: para enlaces de anillo.</a:t>
            </a:r>
          </a:p>
          <a:p>
            <a:pPr marL="285750" indent="-285750">
              <a:buFont typeface="Arial" pitchFamily="34" charset="0"/>
              <a:buChar char="•"/>
            </a:pPr>
            <a:endParaRPr lang="es-EC" sz="1600" dirty="0" smtClean="0"/>
          </a:p>
          <a:p>
            <a:pPr marL="285750" indent="-285750">
              <a:buFont typeface="Arial" pitchFamily="34" charset="0"/>
              <a:buChar char="•"/>
            </a:pPr>
            <a:r>
              <a:rPr lang="es-EC" sz="1600" dirty="0" smtClean="0"/>
              <a:t>SNCP: Para protección a nivel de servicio.</a:t>
            </a:r>
            <a:endParaRPr lang="es-EC" sz="1600" dirty="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678107"/>
            <a:ext cx="833558" cy="589048"/>
          </a:xfrm>
          <a:prstGeom prst="rect">
            <a:avLst/>
          </a:prstGeom>
        </p:spPr>
      </p:pic>
      <p:pic>
        <p:nvPicPr>
          <p:cNvPr id="14" name="Picture 8" descr="slogan"/>
          <p:cNvPicPr>
            <a:picLocks noChangeAspect="1" noChangeArrowheads="1"/>
          </p:cNvPicPr>
          <p:nvPr/>
        </p:nvPicPr>
        <p:blipFill>
          <a:blip r:embed="rId4" cstate="print"/>
          <a:srcRect/>
          <a:stretch>
            <a:fillRect/>
          </a:stretch>
        </p:blipFill>
        <p:spPr bwMode="auto">
          <a:xfrm>
            <a:off x="6917726" y="2704221"/>
            <a:ext cx="576064" cy="564213"/>
          </a:xfrm>
          <a:prstGeom prst="rect">
            <a:avLst/>
          </a:prstGeom>
          <a:noFill/>
          <a:ln w="9525">
            <a:noFill/>
            <a:miter lim="800000"/>
            <a:headEnd/>
            <a:tailEnd/>
          </a:ln>
        </p:spPr>
      </p:pic>
      <p:pic>
        <p:nvPicPr>
          <p:cNvPr id="15" name="Picture 2" descr="http://www.corape.org.ec/Imagenes%20y%20gif/TRANSELECTRIC%2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844" y="1473481"/>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106498" name="Picture 2" descr="http://www.movilinvasion.es/wp-content/uploads/2010/11/fibra-opt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861048"/>
            <a:ext cx="3041914"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Cuadro Comparativo</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 name="Picture 2" descr="http://www.corape.org.ec/Imagenes%20y%20gif/TRANSELECTRIC%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908720"/>
            <a:ext cx="2951764" cy="78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12 Tabla"/>
          <p:cNvGraphicFramePr>
            <a:graphicFrameLocks noGrp="1"/>
          </p:cNvGraphicFramePr>
          <p:nvPr/>
        </p:nvGraphicFramePr>
        <p:xfrm>
          <a:off x="2339752" y="1700808"/>
          <a:ext cx="5699321" cy="4114800"/>
        </p:xfrm>
        <a:graphic>
          <a:graphicData uri="http://schemas.openxmlformats.org/drawingml/2006/table">
            <a:tbl>
              <a:tblPr/>
              <a:tblGrid>
                <a:gridCol w="811796"/>
                <a:gridCol w="596678"/>
                <a:gridCol w="887166"/>
                <a:gridCol w="887166"/>
                <a:gridCol w="887166"/>
                <a:gridCol w="742183"/>
                <a:gridCol w="887166"/>
              </a:tblGrid>
              <a:tr h="677333">
                <a:tc>
                  <a:txBody>
                    <a:bodyPr/>
                    <a:lstStyle/>
                    <a:p>
                      <a:pPr>
                        <a:lnSpc>
                          <a:spcPct val="150000"/>
                        </a:lnSpc>
                        <a:spcAft>
                          <a:spcPts val="0"/>
                        </a:spcAft>
                      </a:pPr>
                      <a:r>
                        <a:rPr lang="es-ES" sz="1000" b="1" dirty="0">
                          <a:solidFill>
                            <a:srgbClr val="000000"/>
                          </a:solidFill>
                          <a:latin typeface="Times New Roman"/>
                          <a:ea typeface="Times New Roman"/>
                          <a:cs typeface="Times New Roman"/>
                        </a:rPr>
                        <a:t>Esquema de Protección</a:t>
                      </a:r>
                      <a:endParaRPr lang="es-EC" sz="1000" dirty="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Qué Protege</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Dónde aparece la Protección</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Es un esquema selectivo a nivel de VC</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Estandarizado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Topología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s-ES" sz="1000" b="1">
                          <a:solidFill>
                            <a:srgbClr val="000000"/>
                          </a:solidFill>
                          <a:latin typeface="Times New Roman"/>
                          <a:ea typeface="Times New Roman"/>
                          <a:cs typeface="Times New Roman"/>
                        </a:rPr>
                        <a:t>Tiempo Típico de Conmutación</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77333">
                <a:tc>
                  <a:txBody>
                    <a:bodyPr/>
                    <a:lstStyle/>
                    <a:p>
                      <a:pPr>
                        <a:lnSpc>
                          <a:spcPct val="150000"/>
                        </a:lnSpc>
                        <a:spcAft>
                          <a:spcPts val="0"/>
                        </a:spcAft>
                      </a:pPr>
                      <a:r>
                        <a:rPr lang="es-ES" sz="1000">
                          <a:solidFill>
                            <a:srgbClr val="000000"/>
                          </a:solidFill>
                          <a:latin typeface="Times New Roman"/>
                          <a:ea typeface="Times New Roman"/>
                          <a:cs typeface="Times New Roman"/>
                        </a:rPr>
                        <a:t>MS-SPRing</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Todo el trafico de la sección</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Cualquier nodo en el anillo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Anillo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&lt;50ms</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50000"/>
                        </a:lnSpc>
                        <a:spcAft>
                          <a:spcPts val="0"/>
                        </a:spcAft>
                      </a:pPr>
                      <a:r>
                        <a:rPr lang="es-ES" sz="1000" dirty="0">
                          <a:solidFill>
                            <a:srgbClr val="000000"/>
                          </a:solidFill>
                          <a:latin typeface="Times New Roman"/>
                          <a:ea typeface="Times New Roman"/>
                          <a:cs typeface="Times New Roman"/>
                        </a:rPr>
                        <a:t>1+1 </a:t>
                      </a:r>
                      <a:r>
                        <a:rPr lang="es-ES" sz="1000" dirty="0" smtClean="0">
                          <a:solidFill>
                            <a:srgbClr val="000000"/>
                          </a:solidFill>
                          <a:latin typeface="Times New Roman"/>
                          <a:ea typeface="Times New Roman"/>
                          <a:cs typeface="Times New Roman"/>
                        </a:rPr>
                        <a:t>MSP y 1:N MSP</a:t>
                      </a:r>
                      <a:endParaRPr lang="es-EC" sz="1000" dirty="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Todo el tráfico de la sección</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Nodos Adyacentes</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Lineal/ Mayada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&lt;50ms</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50000"/>
                        </a:lnSpc>
                        <a:spcAft>
                          <a:spcPts val="0"/>
                        </a:spcAft>
                      </a:pPr>
                      <a:r>
                        <a:rPr lang="es-ES" sz="1000">
                          <a:solidFill>
                            <a:srgbClr val="000000"/>
                          </a:solidFill>
                          <a:latin typeface="Times New Roman"/>
                          <a:ea typeface="Times New Roman"/>
                          <a:cs typeface="Times New Roman"/>
                        </a:rPr>
                        <a:t>Ruta Dedicada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VC individual</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Nodo del extremo final del anillo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Mixta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&lt;50ms</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50000"/>
                        </a:lnSpc>
                        <a:spcAft>
                          <a:spcPts val="0"/>
                        </a:spcAft>
                      </a:pPr>
                      <a:r>
                        <a:rPr lang="es-ES" sz="1000">
                          <a:solidFill>
                            <a:srgbClr val="000000"/>
                          </a:solidFill>
                          <a:latin typeface="Times New Roman"/>
                          <a:ea typeface="Times New Roman"/>
                          <a:cs typeface="Times New Roman"/>
                        </a:rPr>
                        <a:t>SNCP</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VC individual</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Nodo final o intermedio de la ruta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Mixta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&lt;50ms</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50000"/>
                        </a:lnSpc>
                        <a:spcAft>
                          <a:spcPts val="0"/>
                        </a:spcAft>
                      </a:pPr>
                      <a:r>
                        <a:rPr lang="es-ES" sz="1000" dirty="0">
                          <a:solidFill>
                            <a:srgbClr val="000000"/>
                          </a:solidFill>
                          <a:latin typeface="Times New Roman"/>
                          <a:ea typeface="Times New Roman"/>
                          <a:cs typeface="Times New Roman"/>
                        </a:rPr>
                        <a:t>Restauración</a:t>
                      </a:r>
                      <a:endParaRPr lang="es-EC" sz="1000" dirty="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VC individual</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 hay conmutación de protección.</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SÍ</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NO</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Times New Roman"/>
                          <a:ea typeface="Times New Roman"/>
                          <a:cs typeface="Times New Roman"/>
                        </a:rPr>
                        <a:t>Mayada</a:t>
                      </a:r>
                      <a:endParaRPr lang="es-EC" sz="100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dirty="0">
                          <a:solidFill>
                            <a:srgbClr val="000000"/>
                          </a:solidFill>
                          <a:latin typeface="Times New Roman"/>
                          <a:ea typeface="Times New Roman"/>
                          <a:cs typeface="Times New Roman"/>
                        </a:rPr>
                        <a:t>&gt;1min</a:t>
                      </a:r>
                      <a:endParaRPr lang="es-EC" sz="1000" dirty="0">
                        <a:latin typeface="Times New Roman"/>
                        <a:ea typeface="Times New Roman"/>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Propuesta de Diseño</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0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0033" name="Object 1"/>
          <p:cNvGraphicFramePr>
            <a:graphicFrameLocks noChangeAspect="1"/>
          </p:cNvGraphicFramePr>
          <p:nvPr/>
        </p:nvGraphicFramePr>
        <p:xfrm>
          <a:off x="827584" y="908720"/>
          <a:ext cx="8208912" cy="5400600"/>
        </p:xfrm>
        <a:graphic>
          <a:graphicData uri="http://schemas.openxmlformats.org/presentationml/2006/ole">
            <mc:AlternateContent xmlns:mc="http://schemas.openxmlformats.org/markup-compatibility/2006">
              <mc:Choice xmlns:v="urn:schemas-microsoft-com:vml" Requires="v">
                <p:oleObj spid="_x0000_s300034" r:id="rId4" imgW="9343949" imgH="5405323" progId="">
                  <p:embed/>
                </p:oleObj>
              </mc:Choice>
              <mc:Fallback>
                <p:oleObj r:id="rId4" imgW="9343949" imgH="540532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908720"/>
                        <a:ext cx="8208912" cy="54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63688" y="1340768"/>
            <a:ext cx="3357586"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GENERALIDADES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redondeado">
            <a:hlinkClick r:id="rId2" action="ppaction://hlinksldjump"/>
          </p:cNvPr>
          <p:cNvSpPr/>
          <p:nvPr/>
        </p:nvSpPr>
        <p:spPr>
          <a:xfrm>
            <a:off x="1763688" y="2483776"/>
            <a:ext cx="3357586" cy="642942"/>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 DE TRANSPORTE CELEC EP - TRANSELECTRIC</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redondeado">
            <a:hlinkClick r:id="rId3" action="ppaction://hlinksldjump"/>
          </p:cNvPr>
          <p:cNvSpPr/>
          <p:nvPr/>
        </p:nvSpPr>
        <p:spPr>
          <a:xfrm>
            <a:off x="1763688" y="3631344"/>
            <a:ext cx="3357586"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DISEÑO DE LAS PROTECCIONES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redondeado">
            <a:hlinkClick r:id="rId4" action="ppaction://hlinksldjump"/>
          </p:cNvPr>
          <p:cNvSpPr/>
          <p:nvPr/>
        </p:nvSpPr>
        <p:spPr>
          <a:xfrm>
            <a:off x="1763688" y="4841230"/>
            <a:ext cx="335758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 DEL DISEÑO</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3186" name="AutoShape 2"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88" name="AutoShape 4"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imagesCARRL422.jpg"/>
          <p:cNvPicPr>
            <a:picLocks noChangeAspect="1"/>
          </p:cNvPicPr>
          <p:nvPr/>
        </p:nvPicPr>
        <p:blipFill>
          <a:blip r:embed="rId5" cstate="print"/>
          <a:stretch>
            <a:fillRect/>
          </a:stretch>
        </p:blipFill>
        <p:spPr>
          <a:xfrm>
            <a:off x="6516216" y="2348880"/>
            <a:ext cx="1501202" cy="2664296"/>
          </a:xfrm>
          <a:prstGeom prst="rect">
            <a:avLst/>
          </a:prstGeom>
        </p:spPr>
      </p:pic>
      <p:sp>
        <p:nvSpPr>
          <p:cNvPr id="12" name="11 Rectángulo redondeado">
            <a:hlinkClick r:id="rId6" action="ppaction://hlinksldjump"/>
          </p:cNvPr>
          <p:cNvSpPr/>
          <p:nvPr/>
        </p:nvSpPr>
        <p:spPr>
          <a:xfrm>
            <a:off x="1763688" y="1124744"/>
            <a:ext cx="3933650" cy="10081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GENERALIDADES</a:t>
            </a:r>
            <a:endParaRPr lang="es-EC"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5"/>
                                        </p:tgtEl>
                                      </p:cBhvr>
                                    </p:animEffect>
                                    <p:set>
                                      <p:cBhvr>
                                        <p:cTn id="40" dur="1" fill="hold">
                                          <p:stCondLst>
                                            <p:cond delay="999"/>
                                          </p:stCondLst>
                                        </p:cTn>
                                        <p:tgtEl>
                                          <p:spTgt spid="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Propuesta de Diseño</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0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8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18467" name="Object 3"/>
          <p:cNvGraphicFramePr>
            <a:graphicFrameLocks noChangeAspect="1"/>
          </p:cNvGraphicFramePr>
          <p:nvPr/>
        </p:nvGraphicFramePr>
        <p:xfrm>
          <a:off x="964193" y="836712"/>
          <a:ext cx="8072303" cy="5861724"/>
        </p:xfrm>
        <a:graphic>
          <a:graphicData uri="http://schemas.openxmlformats.org/presentationml/2006/ole">
            <mc:AlternateContent xmlns:mc="http://schemas.openxmlformats.org/markup-compatibility/2006">
              <mc:Choice xmlns:v="urn:schemas-microsoft-com:vml" Requires="v">
                <p:oleObj spid="_x0000_s318468" r:id="rId4" imgW="8618792" imgH="6939867" progId="">
                  <p:embed/>
                </p:oleObj>
              </mc:Choice>
              <mc:Fallback>
                <p:oleObj r:id="rId4" imgW="8618792" imgH="6939867"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93" y="836712"/>
                        <a:ext cx="8072303" cy="5861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+ 1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2877711"/>
          </a:xfrm>
          <a:prstGeom prst="rect">
            <a:avLst/>
          </a:prstGeom>
        </p:spPr>
        <p:txBody>
          <a:bodyPr wrap="square">
            <a:spAutoFit/>
          </a:bodyPr>
          <a:lstStyle/>
          <a:p>
            <a:pPr marL="285750" indent="-285750" algn="just">
              <a:buFont typeface="Arial" pitchFamily="34" charset="0"/>
              <a:buChar char="•"/>
            </a:pPr>
            <a:r>
              <a:rPr lang="es-ES" sz="1600" dirty="0" smtClean="0"/>
              <a:t>El tráfico se transmite simultáneamente sobre el enlace principal y sobre la protección de línea.</a:t>
            </a:r>
          </a:p>
          <a:p>
            <a:pPr marL="285750" indent="-285750">
              <a:buFont typeface="Arial" pitchFamily="34" charset="0"/>
              <a:buChar char="•"/>
            </a:pPr>
            <a:endParaRPr lang="es-ES" sz="1600" dirty="0" smtClean="0"/>
          </a:p>
          <a:p>
            <a:pPr marL="285750" indent="-285750" algn="just">
              <a:buFont typeface="Arial" pitchFamily="34" charset="0"/>
              <a:buChar char="•"/>
            </a:pPr>
            <a:r>
              <a:rPr lang="es-ES" sz="1600" dirty="0" smtClean="0"/>
              <a:t>El tramo utilizado para esta prueba fue el siguiente:</a:t>
            </a:r>
          </a:p>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5"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700" y="836712"/>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224258" name="Picture 2"/>
          <p:cNvPicPr>
            <a:picLocks noChangeAspect="1" noChangeArrowheads="1"/>
          </p:cNvPicPr>
          <p:nvPr/>
        </p:nvPicPr>
        <p:blipFill>
          <a:blip r:embed="rId5" cstate="print"/>
          <a:srcRect/>
          <a:stretch>
            <a:fillRect/>
          </a:stretch>
        </p:blipFill>
        <p:spPr bwMode="auto">
          <a:xfrm>
            <a:off x="5436096" y="2060848"/>
            <a:ext cx="2952750" cy="1885950"/>
          </a:xfrm>
          <a:prstGeom prst="rect">
            <a:avLst/>
          </a:prstGeom>
          <a:noFill/>
          <a:ln w="9525">
            <a:noFill/>
            <a:miter lim="800000"/>
            <a:headEnd/>
            <a:tailEnd/>
          </a:ln>
        </p:spPr>
      </p:pic>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24259" name="Object 3"/>
          <p:cNvGraphicFramePr>
            <a:graphicFrameLocks noChangeAspect="1"/>
          </p:cNvGraphicFramePr>
          <p:nvPr/>
        </p:nvGraphicFramePr>
        <p:xfrm>
          <a:off x="1831633" y="4005064"/>
          <a:ext cx="7060847" cy="1512168"/>
        </p:xfrm>
        <a:graphic>
          <a:graphicData uri="http://schemas.openxmlformats.org/presentationml/2006/ole">
            <mc:AlternateContent xmlns:mc="http://schemas.openxmlformats.org/markup-compatibility/2006">
              <mc:Choice xmlns:v="urn:schemas-microsoft-com:vml" Requires="v">
                <p:oleObj spid="_x0000_s224260" r:id="rId6" imgW="2813870" imgH="631487" progId="">
                  <p:embed/>
                </p:oleObj>
              </mc:Choice>
              <mc:Fallback>
                <p:oleObj r:id="rId6" imgW="2813870" imgH="63148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633" y="4005064"/>
                        <a:ext cx="7060847"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+ 1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26307" name="Picture 3" descr="santo domingo 1+1"/>
          <p:cNvPicPr>
            <a:picLocks noChangeAspect="1" noChangeArrowheads="1"/>
          </p:cNvPicPr>
          <p:nvPr/>
        </p:nvPicPr>
        <p:blipFill>
          <a:blip r:embed="rId3" cstate="print"/>
          <a:srcRect/>
          <a:stretch>
            <a:fillRect/>
          </a:stretch>
        </p:blipFill>
        <p:spPr bwMode="auto">
          <a:xfrm>
            <a:off x="1907704" y="836712"/>
            <a:ext cx="6552728" cy="4754381"/>
          </a:xfrm>
          <a:prstGeom prst="rect">
            <a:avLst/>
          </a:prstGeom>
          <a:noFill/>
          <a:ln w="9525">
            <a:noFill/>
            <a:miter lim="800000"/>
            <a:headEnd/>
            <a:tailEnd/>
          </a:ln>
        </p:spPr>
      </p:pic>
      <p:sp>
        <p:nvSpPr>
          <p:cNvPr id="13" name="Rectangle 3"/>
          <p:cNvSpPr>
            <a:spLocks noChangeArrowheads="1"/>
          </p:cNvSpPr>
          <p:nvPr/>
        </p:nvSpPr>
        <p:spPr bwMode="auto">
          <a:xfrm>
            <a:off x="756592" y="55892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Configuración del Sistema de Protección 1+1 MSP en el nodo Santo Domingo DC </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nivel STM-16.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+ 1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27330" name="Picture 2" descr="tedc 1+1"/>
          <p:cNvPicPr>
            <a:picLocks noChangeAspect="1" noChangeArrowheads="1"/>
          </p:cNvPicPr>
          <p:nvPr/>
        </p:nvPicPr>
        <p:blipFill>
          <a:blip r:embed="rId3" cstate="print"/>
          <a:srcRect/>
          <a:stretch>
            <a:fillRect/>
          </a:stretch>
        </p:blipFill>
        <p:spPr bwMode="auto">
          <a:xfrm>
            <a:off x="2195736" y="908720"/>
            <a:ext cx="6534726" cy="4752528"/>
          </a:xfrm>
          <a:prstGeom prst="rect">
            <a:avLst/>
          </a:prstGeom>
          <a:noFill/>
          <a:ln w="9525">
            <a:noFill/>
            <a:miter lim="800000"/>
            <a:headEnd/>
            <a:tailEnd/>
          </a:ln>
        </p:spPr>
      </p:pic>
      <p:sp>
        <p:nvSpPr>
          <p:cNvPr id="227332" name="Rectangle 4"/>
          <p:cNvSpPr>
            <a:spLocks noChangeArrowheads="1"/>
          </p:cNvSpPr>
          <p:nvPr/>
        </p:nvSpPr>
        <p:spPr bwMode="auto">
          <a:xfrm>
            <a:off x="539552" y="56360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Configuración del Sistema de Protección 1+1 MSP en el nodo </a:t>
            </a:r>
            <a:r>
              <a:rPr kumimoji="0" lang="es-E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Transelectric</a:t>
            </a: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DC </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nivel STM-16.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+ 1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30402" name="Picture 2" descr="1"/>
          <p:cNvPicPr>
            <a:picLocks noChangeAspect="1" noChangeArrowheads="1"/>
          </p:cNvPicPr>
          <p:nvPr/>
        </p:nvPicPr>
        <p:blipFill>
          <a:blip r:embed="rId3" cstate="print"/>
          <a:srcRect/>
          <a:stretch>
            <a:fillRect/>
          </a:stretch>
        </p:blipFill>
        <p:spPr bwMode="auto">
          <a:xfrm>
            <a:off x="2195736" y="836712"/>
            <a:ext cx="6624736" cy="4806627"/>
          </a:xfrm>
          <a:prstGeom prst="rect">
            <a:avLst/>
          </a:prstGeom>
          <a:noFill/>
          <a:ln w="9525">
            <a:noFill/>
            <a:miter lim="800000"/>
            <a:headEnd/>
            <a:tailEnd/>
          </a:ln>
        </p:spPr>
      </p:pic>
      <p:sp>
        <p:nvSpPr>
          <p:cNvPr id="13" name="12 Rectángulo"/>
          <p:cNvSpPr/>
          <p:nvPr/>
        </p:nvSpPr>
        <p:spPr>
          <a:xfrm>
            <a:off x="2051720" y="5661248"/>
            <a:ext cx="8424936" cy="276999"/>
          </a:xfrm>
          <a:prstGeom prst="rect">
            <a:avLst/>
          </a:prstGeom>
        </p:spPr>
        <p:txBody>
          <a:bodyPr wrap="square">
            <a:spAutoFit/>
          </a:bodyPr>
          <a:lstStyle/>
          <a:p>
            <a:r>
              <a:rPr lang="es-ES" sz="1200" dirty="0" smtClean="0">
                <a:latin typeface="Arial" pitchFamily="34" charset="0"/>
                <a:cs typeface="Arial" pitchFamily="34" charset="0"/>
              </a:rPr>
              <a:t>Proceso de conmutación en situación de fallo en la línea Principal en el nodo Santo Domingo DC.</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+ 1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31426" name="Picture 2" descr="2"/>
          <p:cNvPicPr>
            <a:picLocks noChangeAspect="1" noChangeArrowheads="1"/>
          </p:cNvPicPr>
          <p:nvPr/>
        </p:nvPicPr>
        <p:blipFill>
          <a:blip r:embed="rId3" cstate="print"/>
          <a:srcRect/>
          <a:stretch>
            <a:fillRect/>
          </a:stretch>
        </p:blipFill>
        <p:spPr bwMode="auto">
          <a:xfrm>
            <a:off x="2051720" y="836712"/>
            <a:ext cx="6912768" cy="5015610"/>
          </a:xfrm>
          <a:prstGeom prst="rect">
            <a:avLst/>
          </a:prstGeom>
          <a:noFill/>
          <a:ln w="9525">
            <a:noFill/>
            <a:miter lim="800000"/>
            <a:headEnd/>
            <a:tailEnd/>
          </a:ln>
        </p:spPr>
      </p:pic>
      <p:sp>
        <p:nvSpPr>
          <p:cNvPr id="231427" name="Rectangle 3"/>
          <p:cNvSpPr>
            <a:spLocks noChangeArrowheads="1"/>
          </p:cNvSpPr>
          <p:nvPr/>
        </p:nvSpPr>
        <p:spPr bwMode="auto">
          <a:xfrm>
            <a:off x="2466730" y="5978914"/>
            <a:ext cx="5865708"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Proceso de conmutación en situación de fallo en la línea Principal en el nodo </a:t>
            </a:r>
            <a:r>
              <a:rPr kumimoji="0" lang="es-ES"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Transelectric</a:t>
            </a: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DC.</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DISEÑO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4108817"/>
          </a:xfrm>
          <a:prstGeom prst="rect">
            <a:avLst/>
          </a:prstGeom>
        </p:spPr>
        <p:txBody>
          <a:bodyPr wrap="square">
            <a:spAutoFit/>
          </a:bodyPr>
          <a:lstStyle/>
          <a:p>
            <a:pPr marL="285750" indent="-285750">
              <a:buFont typeface="Arial" pitchFamily="34" charset="0"/>
              <a:buChar char="•"/>
            </a:pPr>
            <a:r>
              <a:rPr lang="es-EC" sz="1600" dirty="0" smtClean="0"/>
              <a:t>El esquema de protección 1:N tiene N canales de tráfico y 1 canal de protección. Cuando la red no tiene fallas, N canales principales pueden transmitir el tráfico normal mientras que el canal de protección transmite tráfico extra o simplemente no transmite tráfico.</a:t>
            </a:r>
          </a:p>
          <a:p>
            <a:pPr marL="285750" indent="-285750">
              <a:buFont typeface="Arial" pitchFamily="34" charset="0"/>
              <a:buChar char="•"/>
            </a:pPr>
            <a:endParaRPr lang="es-ES" sz="1600" dirty="0" smtClean="0"/>
          </a:p>
          <a:p>
            <a:pPr marL="285750" indent="-285750">
              <a:buFont typeface="Arial" pitchFamily="34" charset="0"/>
              <a:buChar char="•"/>
            </a:pPr>
            <a:endParaRPr lang="es-ES" sz="1600" dirty="0" smtClean="0"/>
          </a:p>
          <a:p>
            <a:pPr marL="285750" indent="-285750">
              <a:buFont typeface="Arial" pitchFamily="34" charset="0"/>
              <a:buChar char="•"/>
            </a:pPr>
            <a:r>
              <a:rPr lang="es-ES" sz="1600" dirty="0" smtClean="0"/>
              <a:t>El tramo utilizado para esta prueba fue el siguiente:</a:t>
            </a:r>
          </a:p>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5"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700" y="836712"/>
            <a:ext cx="2951764" cy="784256"/>
          </a:xfrm>
          <a:prstGeom prst="rect">
            <a:avLst/>
          </a:prstGeom>
          <a:noFill/>
          <a:extLst>
            <a:ext uri="{909E8E84-426E-40DD-AFC4-6F175D3DCCD1}">
              <a14:hiddenFill xmlns:a14="http://schemas.microsoft.com/office/drawing/2010/main">
                <a:solidFill>
                  <a:srgbClr val="FFFFFF"/>
                </a:solidFill>
              </a14:hiddenFill>
            </a:ext>
          </a:extLst>
        </p:spPr>
      </p:pic>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4499" name="Object 3"/>
          <p:cNvGraphicFramePr>
            <a:graphicFrameLocks noChangeAspect="1"/>
          </p:cNvGraphicFramePr>
          <p:nvPr/>
        </p:nvGraphicFramePr>
        <p:xfrm>
          <a:off x="2198924" y="4581128"/>
          <a:ext cx="6730794" cy="1391792"/>
        </p:xfrm>
        <a:graphic>
          <a:graphicData uri="http://schemas.openxmlformats.org/presentationml/2006/ole">
            <mc:AlternateContent xmlns:mc="http://schemas.openxmlformats.org/markup-compatibility/2006">
              <mc:Choice xmlns:v="urn:schemas-microsoft-com:vml" Requires="v">
                <p:oleObj spid="_x0000_s234500" r:id="rId5" imgW="8204784" imgH="2476770" progId="">
                  <p:embed/>
                </p:oleObj>
              </mc:Choice>
              <mc:Fallback>
                <p:oleObj r:id="rId5" imgW="8204784" imgH="247677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47363" t="70636" r="19196" b="8649"/>
                      <a:stretch>
                        <a:fillRect/>
                      </a:stretch>
                    </p:blipFill>
                    <p:spPr bwMode="auto">
                      <a:xfrm>
                        <a:off x="2198924" y="4581128"/>
                        <a:ext cx="6730794" cy="1391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4501" name="Picture 5"/>
          <p:cNvPicPr>
            <a:picLocks noChangeAspect="1" noChangeArrowheads="1"/>
          </p:cNvPicPr>
          <p:nvPr/>
        </p:nvPicPr>
        <p:blipFill>
          <a:blip r:embed="rId7" cstate="print"/>
          <a:srcRect/>
          <a:stretch>
            <a:fillRect/>
          </a:stretch>
        </p:blipFill>
        <p:spPr bwMode="auto">
          <a:xfrm>
            <a:off x="5004048" y="1791263"/>
            <a:ext cx="3816424" cy="2285809"/>
          </a:xfrm>
          <a:prstGeom prst="rect">
            <a:avLst/>
          </a:prstGeom>
          <a:noFill/>
          <a:ln w="9525">
            <a:noFill/>
            <a:miter lim="800000"/>
            <a:headEnd/>
            <a:tailEnd/>
          </a:ln>
        </p:spPr>
      </p:pic>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36547" name="Picture 3" descr="protecion 1N"/>
          <p:cNvPicPr>
            <a:picLocks noChangeAspect="1" noChangeArrowheads="1"/>
          </p:cNvPicPr>
          <p:nvPr/>
        </p:nvPicPr>
        <p:blipFill>
          <a:blip r:embed="rId3" cstate="print"/>
          <a:srcRect/>
          <a:stretch>
            <a:fillRect/>
          </a:stretch>
        </p:blipFill>
        <p:spPr bwMode="auto">
          <a:xfrm>
            <a:off x="2987824" y="838905"/>
            <a:ext cx="5400600" cy="5254391"/>
          </a:xfrm>
          <a:prstGeom prst="rect">
            <a:avLst/>
          </a:prstGeom>
          <a:noFill/>
          <a:ln w="9525">
            <a:noFill/>
            <a:miter lim="800000"/>
            <a:headEnd/>
            <a:tailEnd/>
          </a:ln>
        </p:spPr>
      </p:pic>
      <p:sp>
        <p:nvSpPr>
          <p:cNvPr id="236548" name="Rectangle 4"/>
          <p:cNvSpPr>
            <a:spLocks noChangeArrowheads="1"/>
          </p:cNvSpPr>
          <p:nvPr/>
        </p:nvSpPr>
        <p:spPr bwMode="auto">
          <a:xfrm>
            <a:off x="2911729" y="6194938"/>
            <a:ext cx="5695790"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Creación de la protección 1:N MSP en el multiplexor HUAWEI del nodo </a:t>
            </a:r>
            <a:r>
              <a:rPr kumimoji="0" lang="es-ES"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Zhoray</a:t>
            </a: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(OSN 7500).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38594" name="Picture 2" descr="crecion protecion 1N"/>
          <p:cNvPicPr>
            <a:picLocks noChangeAspect="1" noChangeArrowheads="1"/>
          </p:cNvPicPr>
          <p:nvPr/>
        </p:nvPicPr>
        <p:blipFill>
          <a:blip r:embed="rId3" cstate="print"/>
          <a:srcRect/>
          <a:stretch>
            <a:fillRect/>
          </a:stretch>
        </p:blipFill>
        <p:spPr bwMode="auto">
          <a:xfrm>
            <a:off x="2045174" y="836712"/>
            <a:ext cx="6775298" cy="4968552"/>
          </a:xfrm>
          <a:prstGeom prst="rect">
            <a:avLst/>
          </a:prstGeom>
          <a:noFill/>
          <a:ln w="9525">
            <a:noFill/>
            <a:miter lim="800000"/>
            <a:headEnd/>
            <a:tailEnd/>
          </a:ln>
        </p:spPr>
      </p:pic>
      <p:sp>
        <p:nvSpPr>
          <p:cNvPr id="238595" name="Rectangle 3"/>
          <p:cNvSpPr>
            <a:spLocks noChangeArrowheads="1"/>
          </p:cNvSpPr>
          <p:nvPr/>
        </p:nvSpPr>
        <p:spPr bwMode="auto">
          <a:xfrm>
            <a:off x="2781339" y="5978914"/>
            <a:ext cx="5668538"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Creación de la protección 1:N MSP en el multiplexor SIEMENS del nodo Milagro (HiT7070).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4737" name="Picture 1" descr="protecion 1N 2"/>
          <p:cNvPicPr>
            <a:picLocks noChangeAspect="1" noChangeArrowheads="1"/>
          </p:cNvPicPr>
          <p:nvPr/>
        </p:nvPicPr>
        <p:blipFill>
          <a:blip r:embed="rId3" cstate="print"/>
          <a:srcRect/>
          <a:stretch>
            <a:fillRect/>
          </a:stretch>
        </p:blipFill>
        <p:spPr bwMode="auto">
          <a:xfrm>
            <a:off x="2102156" y="831540"/>
            <a:ext cx="6862332" cy="4973724"/>
          </a:xfrm>
          <a:prstGeom prst="rect">
            <a:avLst/>
          </a:prstGeom>
          <a:noFill/>
          <a:ln w="9525">
            <a:noFill/>
            <a:miter lim="800000"/>
            <a:headEnd/>
            <a:tailEnd/>
          </a:ln>
        </p:spPr>
      </p:pic>
      <p:sp>
        <p:nvSpPr>
          <p:cNvPr id="14" name="13 Rectángulo"/>
          <p:cNvSpPr/>
          <p:nvPr/>
        </p:nvSpPr>
        <p:spPr>
          <a:xfrm>
            <a:off x="3456384" y="5877272"/>
            <a:ext cx="4572000" cy="261610"/>
          </a:xfrm>
          <a:prstGeom prst="rect">
            <a:avLst/>
          </a:prstGeom>
        </p:spPr>
        <p:txBody>
          <a:bodyPr>
            <a:spAutoFit/>
          </a:bodyPr>
          <a:lstStyle/>
          <a:p>
            <a:r>
              <a:rPr lang="es-ES" sz="1050" dirty="0" smtClean="0">
                <a:latin typeface="Arial" pitchFamily="34" charset="0"/>
                <a:cs typeface="Arial" pitchFamily="34" charset="0"/>
              </a:rPr>
              <a:t>Subestación </a:t>
            </a:r>
            <a:r>
              <a:rPr lang="es-ES" sz="1050" dirty="0" err="1" smtClean="0">
                <a:latin typeface="Arial" pitchFamily="34" charset="0"/>
                <a:cs typeface="Arial" pitchFamily="34" charset="0"/>
              </a:rPr>
              <a:t>Zhoray</a:t>
            </a:r>
            <a:r>
              <a:rPr lang="es-ES" sz="1050" dirty="0" smtClean="0">
                <a:latin typeface="Arial" pitchFamily="34" charset="0"/>
                <a:cs typeface="Arial" pitchFamily="34" charset="0"/>
              </a:rPr>
              <a:t> sistema de protección 1:N MSP.</a:t>
            </a:r>
            <a:endParaRPr lang="es-EC" sz="105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5724128" y="1700808"/>
            <a:ext cx="3168352" cy="4464496"/>
          </a:xfrm>
          <a:prstGeom prst="round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043608" y="1268760"/>
            <a:ext cx="2129429" cy="369332"/>
          </a:xfrm>
          <a:prstGeom prst="rect">
            <a:avLst/>
          </a:prstGeom>
        </p:spPr>
        <p:txBody>
          <a:bodyPr wrap="none">
            <a:spAutoFit/>
          </a:bodyPr>
          <a:lstStyle/>
          <a:p>
            <a:pPr>
              <a:buNone/>
            </a:pPr>
            <a:r>
              <a:rPr lang="es-ES" b="1" dirty="0" smtClean="0"/>
              <a:t>OBJETIVO GENERAL:</a:t>
            </a:r>
          </a:p>
        </p:txBody>
      </p:sp>
      <p:sp>
        <p:nvSpPr>
          <p:cNvPr id="8" name="7 Rectángulo redondeado"/>
          <p:cNvSpPr/>
          <p:nvPr/>
        </p:nvSpPr>
        <p:spPr>
          <a:xfrm>
            <a:off x="971600" y="1700808"/>
            <a:ext cx="4176464" cy="4536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innerShdw blurRad="63500" dist="50800" dir="18900000">
              <a:prstClr val="black">
                <a:alpha val="50000"/>
              </a:prstClr>
            </a:innerShdw>
          </a:effectLst>
          <a:scene3d>
            <a:camera prst="orthographicFront"/>
            <a:lightRig rig="threePt" dir="t"/>
          </a:scene3d>
          <a:sp3d extrusionH="76200">
            <a:extrusionClr>
              <a:schemeClr val="accent5">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r>
              <a:rPr lang="es-ES" sz="2400" b="1" i="1" dirty="0">
                <a:solidFill>
                  <a:schemeClr val="tx2"/>
                </a:solidFill>
              </a:rPr>
              <a:t>ANALIZAR LA INTEROPERABILIDAD DE LOS ESQUEMAS DE PROTECCIONES ENTRE EQUIPOS MULTIPLEXORES SDH DE CELEC EP – </a:t>
            </a:r>
            <a:r>
              <a:rPr lang="es-ES" sz="2400" b="1" i="1" dirty="0" smtClean="0">
                <a:solidFill>
                  <a:schemeClr val="tx2"/>
                </a:solidFill>
              </a:rPr>
              <a:t>TRANSELECTRIC</a:t>
            </a:r>
            <a:endParaRPr lang="es-EC" sz="2400" b="1" dirty="0">
              <a:solidFill>
                <a:schemeClr val="tx2"/>
              </a:solidFill>
            </a:endParaRPr>
          </a:p>
          <a:p>
            <a:pPr algn="ctr"/>
            <a:endParaRPr lang="es-ES" dirty="0"/>
          </a:p>
        </p:txBody>
      </p:sp>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1" name="30 Rectángulo"/>
          <p:cNvSpPr/>
          <p:nvPr/>
        </p:nvSpPr>
        <p:spPr>
          <a:xfrm>
            <a:off x="6084168" y="1196752"/>
            <a:ext cx="2532488" cy="369332"/>
          </a:xfrm>
          <a:prstGeom prst="rect">
            <a:avLst/>
          </a:prstGeom>
        </p:spPr>
        <p:txBody>
          <a:bodyPr wrap="none">
            <a:spAutoFit/>
          </a:bodyPr>
          <a:lstStyle/>
          <a:p>
            <a:pPr>
              <a:buNone/>
            </a:pPr>
            <a:r>
              <a:rPr lang="es-ES" b="1" dirty="0" smtClean="0"/>
              <a:t>OBJETIVOS ESPECIFICOS:</a:t>
            </a:r>
          </a:p>
        </p:txBody>
      </p:sp>
      <p:sp>
        <p:nvSpPr>
          <p:cNvPr id="33" name="32 CuadroTexto"/>
          <p:cNvSpPr txBox="1"/>
          <p:nvPr/>
        </p:nvSpPr>
        <p:spPr>
          <a:xfrm>
            <a:off x="5724128" y="1988840"/>
            <a:ext cx="2771800" cy="584775"/>
          </a:xfrm>
          <a:prstGeom prst="rect">
            <a:avLst/>
          </a:prstGeom>
          <a:noFill/>
        </p:spPr>
        <p:txBody>
          <a:bodyPr wrap="square" rtlCol="0">
            <a:spAutoFit/>
          </a:bodyPr>
          <a:lstStyle/>
          <a:p>
            <a:pPr marL="285750" indent="-285750" algn="dist">
              <a:buFont typeface="Arial" pitchFamily="34" charset="0"/>
              <a:buChar char="•"/>
            </a:pPr>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marL="285750" indent="-285750" algn="dist">
              <a:buFont typeface="Arial" pitchFamily="34" charset="0"/>
              <a:buChar char="•"/>
            </a:pPr>
            <a:r>
              <a:rPr lang="es-ES" sz="1600" dirty="0" smtClean="0">
                <a:solidFill>
                  <a:schemeClr val="bg1"/>
                </a:solidFill>
              </a:rPr>
              <a:t>Estado </a:t>
            </a:r>
            <a:r>
              <a:rPr lang="es-ES" sz="1600" dirty="0">
                <a:solidFill>
                  <a:schemeClr val="bg1"/>
                </a:solidFill>
              </a:rPr>
              <a:t>actual de la red de transporte SDH </a:t>
            </a:r>
            <a:r>
              <a:rPr lang="es-ES" sz="1600" dirty="0" smtClean="0">
                <a:solidFill>
                  <a:schemeClr val="bg1"/>
                </a:solidFill>
              </a:rPr>
              <a:t>de </a:t>
            </a:r>
            <a:r>
              <a:rPr lang="es-ES" sz="1600" i="1" dirty="0" smtClean="0">
                <a:solidFill>
                  <a:schemeClr val="bg1"/>
                </a:solidFill>
              </a:rPr>
              <a:t>CELEC </a:t>
            </a:r>
            <a:r>
              <a:rPr lang="es-ES" sz="1600" i="1" dirty="0">
                <a:solidFill>
                  <a:schemeClr val="bg1"/>
                </a:solidFill>
              </a:rPr>
              <a:t>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marL="285750" indent="-285750" algn="dist">
              <a:buFont typeface="Arial" pitchFamily="34" charset="0"/>
              <a:buChar char="•"/>
            </a:pPr>
            <a:r>
              <a:rPr lang="es-ES" sz="1600" dirty="0">
                <a:solidFill>
                  <a:schemeClr val="bg1"/>
                </a:solidFill>
              </a:rPr>
              <a:t>A</a:t>
            </a:r>
            <a:r>
              <a:rPr lang="es-ES" sz="1600" dirty="0" smtClean="0">
                <a:solidFill>
                  <a:schemeClr val="bg1"/>
                </a:solidFill>
              </a:rPr>
              <a:t>nálisis </a:t>
            </a:r>
            <a:r>
              <a:rPr lang="es-ES" sz="1600" dirty="0">
                <a:solidFill>
                  <a:schemeClr val="bg1"/>
                </a:solidFill>
              </a:rPr>
              <a:t>comparativo entre los diversos tipos de </a:t>
            </a:r>
            <a:r>
              <a:rPr lang="es-ES" sz="1600" dirty="0" smtClean="0">
                <a:solidFill>
                  <a:schemeClr val="bg1"/>
                </a:solidFill>
              </a:rPr>
              <a:t>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Objetivos</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724128" y="4788441"/>
            <a:ext cx="3168352" cy="1077218"/>
          </a:xfrm>
          <a:prstGeom prst="rect">
            <a:avLst/>
          </a:prstGeom>
          <a:noFill/>
        </p:spPr>
        <p:txBody>
          <a:bodyPr wrap="square" rtlCol="0">
            <a:spAutoFit/>
          </a:bodyPr>
          <a:lstStyle/>
          <a:p>
            <a:pPr marL="285750" indent="-285750" algn="dist">
              <a:buFont typeface="Arial" pitchFamily="34" charset="0"/>
              <a:buChar char="•"/>
            </a:pPr>
            <a:r>
              <a:rPr lang="es-ES" sz="1600" dirty="0">
                <a:solidFill>
                  <a:schemeClr val="bg1"/>
                </a:solidFill>
              </a:rPr>
              <a:t>P</a:t>
            </a:r>
            <a:r>
              <a:rPr lang="es-ES" sz="1600" dirty="0" smtClean="0">
                <a:solidFill>
                  <a:schemeClr val="bg1"/>
                </a:solidFill>
              </a:rPr>
              <a:t>ruebas </a:t>
            </a:r>
            <a:r>
              <a:rPr lang="es-ES" sz="1600" dirty="0">
                <a:solidFill>
                  <a:schemeClr val="bg1"/>
                </a:solidFill>
              </a:rPr>
              <a:t>de funcionamiento de </a:t>
            </a:r>
            <a:r>
              <a:rPr lang="es-ES" sz="1600" dirty="0" smtClean="0">
                <a:solidFill>
                  <a:schemeClr val="bg1"/>
                </a:solidFill>
              </a:rPr>
              <a:t>los diferentes </a:t>
            </a:r>
            <a:r>
              <a:rPr lang="es-ES" sz="1600" dirty="0">
                <a:solidFill>
                  <a:schemeClr val="bg1"/>
                </a:solidFill>
              </a:rPr>
              <a:t>esquemas de protección en la red SDH de                                  CELEC EP - TRANSELECTRIC</a:t>
            </a: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2689" name="Picture 1" descr="protecion 1N 3"/>
          <p:cNvPicPr>
            <a:picLocks noChangeAspect="1" noChangeArrowheads="1"/>
          </p:cNvPicPr>
          <p:nvPr/>
        </p:nvPicPr>
        <p:blipFill>
          <a:blip r:embed="rId3" cstate="print"/>
          <a:srcRect/>
          <a:stretch>
            <a:fillRect/>
          </a:stretch>
        </p:blipFill>
        <p:spPr bwMode="auto">
          <a:xfrm>
            <a:off x="2071808" y="836712"/>
            <a:ext cx="6820672" cy="4948790"/>
          </a:xfrm>
          <a:prstGeom prst="rect">
            <a:avLst/>
          </a:prstGeom>
          <a:noFill/>
          <a:ln w="9525">
            <a:noFill/>
            <a:miter lim="800000"/>
            <a:headEnd/>
            <a:tailEnd/>
          </a:ln>
        </p:spPr>
      </p:pic>
      <p:sp>
        <p:nvSpPr>
          <p:cNvPr id="242690" name="Rectangle 2"/>
          <p:cNvSpPr>
            <a:spLocks noChangeArrowheads="1"/>
          </p:cNvSpPr>
          <p:nvPr/>
        </p:nvSpPr>
        <p:spPr bwMode="auto">
          <a:xfrm>
            <a:off x="2982897" y="5906906"/>
            <a:ext cx="4833374"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Conmutación a la protección en la Subestación </a:t>
            </a:r>
            <a:r>
              <a:rPr kumimoji="0" lang="es-ES"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Zhoray</a:t>
            </a: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(HUAWEI OSN 7500).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0641" name="Picture 1" descr="protecion 1N 4"/>
          <p:cNvPicPr>
            <a:picLocks noChangeAspect="1" noChangeArrowheads="1"/>
          </p:cNvPicPr>
          <p:nvPr/>
        </p:nvPicPr>
        <p:blipFill>
          <a:blip r:embed="rId3" cstate="print"/>
          <a:srcRect/>
          <a:stretch>
            <a:fillRect/>
          </a:stretch>
        </p:blipFill>
        <p:spPr bwMode="auto">
          <a:xfrm>
            <a:off x="1943328" y="908720"/>
            <a:ext cx="6661120" cy="4850662"/>
          </a:xfrm>
          <a:prstGeom prst="rect">
            <a:avLst/>
          </a:prstGeom>
          <a:noFill/>
          <a:ln w="9525">
            <a:noFill/>
            <a:miter lim="800000"/>
            <a:headEnd/>
            <a:tailEnd/>
          </a:ln>
        </p:spPr>
      </p:pic>
      <p:sp>
        <p:nvSpPr>
          <p:cNvPr id="240642" name="Rectangle 2"/>
          <p:cNvSpPr>
            <a:spLocks noChangeArrowheads="1"/>
          </p:cNvSpPr>
          <p:nvPr/>
        </p:nvSpPr>
        <p:spPr bwMode="auto">
          <a:xfrm>
            <a:off x="4979768" y="5975067"/>
            <a:ext cx="227979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Restauración al camino Principal.</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6786" name="Picture 2" descr="prueba proteccion apagando huawei"/>
          <p:cNvPicPr>
            <a:picLocks noChangeAspect="1" noChangeArrowheads="1"/>
          </p:cNvPicPr>
          <p:nvPr/>
        </p:nvPicPr>
        <p:blipFill>
          <a:blip r:embed="rId3" cstate="print"/>
          <a:srcRect/>
          <a:stretch>
            <a:fillRect/>
          </a:stretch>
        </p:blipFill>
        <p:spPr bwMode="auto">
          <a:xfrm>
            <a:off x="2123728" y="836712"/>
            <a:ext cx="6768752" cy="5085272"/>
          </a:xfrm>
          <a:prstGeom prst="rect">
            <a:avLst/>
          </a:prstGeom>
          <a:noFill/>
          <a:ln w="9525">
            <a:noFill/>
            <a:miter lim="800000"/>
            <a:headEnd/>
            <a:tailEnd/>
          </a:ln>
        </p:spPr>
      </p:pic>
      <p:sp>
        <p:nvSpPr>
          <p:cNvPr id="13" name="12 Rectángulo"/>
          <p:cNvSpPr/>
          <p:nvPr/>
        </p:nvSpPr>
        <p:spPr>
          <a:xfrm>
            <a:off x="2555776" y="5934670"/>
            <a:ext cx="5976664" cy="430887"/>
          </a:xfrm>
          <a:prstGeom prst="rect">
            <a:avLst/>
          </a:prstGeom>
        </p:spPr>
        <p:txBody>
          <a:bodyPr wrap="square">
            <a:spAutoFit/>
          </a:bodyPr>
          <a:lstStyle/>
          <a:p>
            <a:pPr algn="ctr"/>
            <a:r>
              <a:rPr lang="es-ES" sz="1100" dirty="0" smtClean="0">
                <a:latin typeface="Arial" pitchFamily="34" charset="0"/>
                <a:cs typeface="Arial" pitchFamily="34" charset="0"/>
              </a:rPr>
              <a:t>Proceso de conmutación del camino Principal al camino de Protección en equipo multiplexor SIEMENS.</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7810" name="Picture 2" descr="restore con zh apagando huawei"/>
          <p:cNvPicPr>
            <a:picLocks noChangeAspect="1" noChangeArrowheads="1"/>
          </p:cNvPicPr>
          <p:nvPr/>
        </p:nvPicPr>
        <p:blipFill>
          <a:blip r:embed="rId3" cstate="print"/>
          <a:srcRect/>
          <a:stretch>
            <a:fillRect/>
          </a:stretch>
        </p:blipFill>
        <p:spPr bwMode="auto">
          <a:xfrm>
            <a:off x="2195736" y="908719"/>
            <a:ext cx="6696744" cy="5031173"/>
          </a:xfrm>
          <a:prstGeom prst="rect">
            <a:avLst/>
          </a:prstGeom>
          <a:noFill/>
          <a:ln w="9525">
            <a:noFill/>
            <a:miter lim="800000"/>
            <a:headEnd/>
            <a:tailEnd/>
          </a:ln>
        </p:spPr>
      </p:pic>
      <p:sp>
        <p:nvSpPr>
          <p:cNvPr id="247811" name="Rectangle 3"/>
          <p:cNvSpPr>
            <a:spLocks noChangeArrowheads="1"/>
          </p:cNvSpPr>
          <p:nvPr/>
        </p:nvSpPr>
        <p:spPr bwMode="auto">
          <a:xfrm>
            <a:off x="1116632" y="58521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Restauración de la señal óptica en relación al camino de Protección, tarjeta 112 puerto 1 multiplexor SIEMENS.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1 : N MSP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60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56001" name="Picture 1" descr="restore con zhoray"/>
          <p:cNvPicPr>
            <a:picLocks noChangeAspect="1" noChangeArrowheads="1"/>
          </p:cNvPicPr>
          <p:nvPr/>
        </p:nvPicPr>
        <p:blipFill>
          <a:blip r:embed="rId3" cstate="print"/>
          <a:srcRect/>
          <a:stretch>
            <a:fillRect/>
          </a:stretch>
        </p:blipFill>
        <p:spPr bwMode="auto">
          <a:xfrm>
            <a:off x="2267744" y="860276"/>
            <a:ext cx="6708506" cy="5016996"/>
          </a:xfrm>
          <a:prstGeom prst="rect">
            <a:avLst/>
          </a:prstGeom>
          <a:noFill/>
        </p:spPr>
      </p:pic>
      <p:sp>
        <p:nvSpPr>
          <p:cNvPr id="256003" name="Rectangle 3"/>
          <p:cNvSpPr>
            <a:spLocks noChangeArrowheads="1"/>
          </p:cNvSpPr>
          <p:nvPr/>
        </p:nvSpPr>
        <p:spPr bwMode="auto">
          <a:xfrm>
            <a:off x="2339752" y="5903694"/>
            <a:ext cx="690926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Restauración de la señal óptica con relación al camino Principal, tarjeta 103 puerto 1 multiplexor SIEMENS.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3616375"/>
          </a:xfrm>
          <a:prstGeom prst="rect">
            <a:avLst/>
          </a:prstGeom>
        </p:spPr>
        <p:txBody>
          <a:bodyPr wrap="square">
            <a:spAutoFit/>
          </a:bodyPr>
          <a:lstStyle/>
          <a:p>
            <a:pPr marL="285750" indent="-285750">
              <a:buFont typeface="Arial" pitchFamily="34" charset="0"/>
              <a:buChar char="•"/>
            </a:pPr>
            <a:r>
              <a:rPr lang="es-ES" sz="1600" dirty="0" smtClean="0"/>
              <a:t>El tráfico es enviado por una sola ruta en torno al tramo a protegerse. No existe un camino de protección dedicado por cada ruta activa; ante un evento de fallo, todo el tráfico de la sección es conmutado. </a:t>
            </a:r>
            <a:endParaRPr lang="es-EC" sz="1600" dirty="0" smtClean="0"/>
          </a:p>
          <a:p>
            <a:pPr marL="285750" indent="-285750">
              <a:buFont typeface="Arial" pitchFamily="34" charset="0"/>
              <a:buChar char="•"/>
            </a:pPr>
            <a:endParaRPr lang="es-EC" sz="1600" dirty="0" smtClean="0"/>
          </a:p>
          <a:p>
            <a:pPr marL="285750" indent="-285750">
              <a:buFont typeface="Arial" pitchFamily="34" charset="0"/>
              <a:buChar char="•"/>
            </a:pPr>
            <a:endParaRPr lang="es-ES" sz="1600" dirty="0" smtClean="0"/>
          </a:p>
          <a:p>
            <a:pPr marL="285750" indent="-285750">
              <a:buFont typeface="Arial" pitchFamily="34" charset="0"/>
              <a:buChar char="•"/>
            </a:pPr>
            <a:r>
              <a:rPr lang="es-ES" sz="1600" dirty="0" smtClean="0"/>
              <a:t>El tramo utilizado para esta prueba fue el siguiente:</a:t>
            </a:r>
          </a:p>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5"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700" y="836712"/>
            <a:ext cx="2951764" cy="784256"/>
          </a:xfrm>
          <a:prstGeom prst="rect">
            <a:avLst/>
          </a:prstGeom>
          <a:noFill/>
          <a:extLst>
            <a:ext uri="{909E8E84-426E-40DD-AFC4-6F175D3DCCD1}">
              <a14:hiddenFill xmlns:a14="http://schemas.microsoft.com/office/drawing/2010/main">
                <a:solidFill>
                  <a:srgbClr val="FFFFFF"/>
                </a:solidFill>
              </a14:hiddenFill>
            </a:ext>
          </a:extLst>
        </p:spPr>
      </p:pic>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59075" name="Object 3"/>
          <p:cNvGraphicFramePr>
            <a:graphicFrameLocks noChangeAspect="1"/>
          </p:cNvGraphicFramePr>
          <p:nvPr/>
        </p:nvGraphicFramePr>
        <p:xfrm>
          <a:off x="671816" y="3714752"/>
          <a:ext cx="8427056" cy="2714644"/>
        </p:xfrm>
        <a:graphic>
          <a:graphicData uri="http://schemas.openxmlformats.org/presentationml/2006/ole">
            <mc:AlternateContent xmlns:mc="http://schemas.openxmlformats.org/markup-compatibility/2006">
              <mc:Choice xmlns:v="urn:schemas-microsoft-com:vml" Requires="v">
                <p:oleObj spid="_x0000_s259076" r:id="rId5" imgW="8204784" imgH="2476770" progId="">
                  <p:embed/>
                </p:oleObj>
              </mc:Choice>
              <mc:Fallback>
                <p:oleObj r:id="rId5" imgW="8204784" imgH="247677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73" t="13667" r="19196" b="8649"/>
                      <a:stretch>
                        <a:fillRect/>
                      </a:stretch>
                    </p:blipFill>
                    <p:spPr bwMode="auto">
                      <a:xfrm>
                        <a:off x="671816" y="3714752"/>
                        <a:ext cx="8427056" cy="2714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1905" name="Rectangle 1"/>
          <p:cNvSpPr>
            <a:spLocks noChangeArrowheads="1"/>
          </p:cNvSpPr>
          <p:nvPr/>
        </p:nvSpPr>
        <p:spPr bwMode="auto">
          <a:xfrm>
            <a:off x="1547664" y="980728"/>
            <a:ext cx="62646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Cada punto de enlace óptico tiene un ID, los cuales son escogidos por el administrador de la gestión; para este caso de estudio se utilizo los siguientes:</a:t>
            </a:r>
          </a:p>
          <a:p>
            <a:pPr marL="0" marR="0" lvl="0" indent="0" algn="l" defTabSz="914400" rtl="0" eaLnBrk="1" fontAlgn="base" latinLnBrk="0" hangingPunct="1">
              <a:lnSpc>
                <a:spcPct val="100000"/>
              </a:lnSpc>
              <a:spcBef>
                <a:spcPct val="0"/>
              </a:spcBef>
              <a:spcAft>
                <a:spcPct val="0"/>
              </a:spcAft>
              <a:buClrTx/>
              <a:buSzTx/>
              <a:buFontTx/>
              <a:buNone/>
              <a:tabLst/>
            </a:pPr>
            <a:endParaRPr lang="es-ES"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Totoras ID: 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Riobamba ID: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Zhoray</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 4</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51906" name="Object 2"/>
          <p:cNvGraphicFramePr>
            <a:graphicFrameLocks noChangeAspect="1"/>
          </p:cNvGraphicFramePr>
          <p:nvPr/>
        </p:nvGraphicFramePr>
        <p:xfrm>
          <a:off x="4572000" y="2214554"/>
          <a:ext cx="4429156" cy="4429156"/>
        </p:xfrm>
        <a:graphic>
          <a:graphicData uri="http://schemas.openxmlformats.org/presentationml/2006/ole">
            <mc:AlternateContent xmlns:mc="http://schemas.openxmlformats.org/markup-compatibility/2006">
              <mc:Choice xmlns:v="urn:schemas-microsoft-com:vml" Requires="v">
                <p:oleObj spid="_x0000_s251907" r:id="rId4" imgW="2593767" imgH="1928509" progId="">
                  <p:embed/>
                </p:oleObj>
              </mc:Choice>
              <mc:Fallback>
                <p:oleObj r:id="rId4" imgW="2593767" imgH="1928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14554"/>
                        <a:ext cx="4429156" cy="4429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2" descr="http://www.corape.org.ec/Imagenes%20y%20gif/TRANSELECTRIC%2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58" y="5715016"/>
            <a:ext cx="2951764" cy="78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9860" name="Picture 4" descr="creacion anillo"/>
          <p:cNvPicPr>
            <a:picLocks noChangeAspect="1" noChangeArrowheads="1"/>
          </p:cNvPicPr>
          <p:nvPr/>
        </p:nvPicPr>
        <p:blipFill>
          <a:blip r:embed="rId3" cstate="print"/>
          <a:srcRect/>
          <a:stretch>
            <a:fillRect/>
          </a:stretch>
        </p:blipFill>
        <p:spPr bwMode="auto">
          <a:xfrm>
            <a:off x="3563888" y="764704"/>
            <a:ext cx="4860032" cy="5337384"/>
          </a:xfrm>
          <a:prstGeom prst="rect">
            <a:avLst/>
          </a:prstGeom>
          <a:noFill/>
          <a:ln w="9525">
            <a:noFill/>
            <a:miter lim="800000"/>
            <a:headEnd/>
            <a:tailEnd/>
          </a:ln>
        </p:spPr>
      </p:pic>
      <p:sp>
        <p:nvSpPr>
          <p:cNvPr id="16" name="15 Rectángulo"/>
          <p:cNvSpPr/>
          <p:nvPr/>
        </p:nvSpPr>
        <p:spPr>
          <a:xfrm>
            <a:off x="3275856" y="6165304"/>
            <a:ext cx="5652120" cy="261610"/>
          </a:xfrm>
          <a:prstGeom prst="rect">
            <a:avLst/>
          </a:prstGeom>
        </p:spPr>
        <p:txBody>
          <a:bodyPr wrap="square">
            <a:spAutoFit/>
          </a:bodyPr>
          <a:lstStyle/>
          <a:p>
            <a:pPr algn="ctr"/>
            <a:r>
              <a:rPr lang="es-ES" sz="1100" dirty="0" smtClean="0">
                <a:latin typeface="Arial" pitchFamily="34" charset="0"/>
                <a:cs typeface="Arial" pitchFamily="34" charset="0"/>
              </a:rPr>
              <a:t>Configuración de Sistema de Protección en anillo MSP con 2 fibras.</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1122" name="Picture 2" descr="anillo totoras"/>
          <p:cNvPicPr>
            <a:picLocks noChangeAspect="1" noChangeArrowheads="1"/>
          </p:cNvPicPr>
          <p:nvPr/>
        </p:nvPicPr>
        <p:blipFill>
          <a:blip r:embed="rId3" cstate="print"/>
          <a:srcRect/>
          <a:stretch>
            <a:fillRect/>
          </a:stretch>
        </p:blipFill>
        <p:spPr bwMode="auto">
          <a:xfrm>
            <a:off x="2186736" y="980728"/>
            <a:ext cx="6732748" cy="4896544"/>
          </a:xfrm>
          <a:prstGeom prst="rect">
            <a:avLst/>
          </a:prstGeom>
          <a:noFill/>
          <a:ln w="9525">
            <a:noFill/>
            <a:miter lim="800000"/>
            <a:headEnd/>
            <a:tailEnd/>
          </a:ln>
        </p:spPr>
      </p:pic>
      <p:sp>
        <p:nvSpPr>
          <p:cNvPr id="261123" name="Rectangle 3"/>
          <p:cNvSpPr>
            <a:spLocks noChangeArrowheads="1"/>
          </p:cNvSpPr>
          <p:nvPr/>
        </p:nvSpPr>
        <p:spPr bwMode="auto">
          <a:xfrm>
            <a:off x="3901838" y="5903059"/>
            <a:ext cx="342754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Creación de la protección MS-SPRING con 2 fibras.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1440160" y="620688"/>
            <a:ext cx="4572000" cy="646331"/>
          </a:xfrm>
          <a:prstGeom prst="rect">
            <a:avLst/>
          </a:prstGeom>
        </p:spPr>
        <p:txBody>
          <a:bodyPr>
            <a:spAutoFit/>
          </a:bodyPr>
          <a:lstStyle/>
          <a:p>
            <a:r>
              <a:rPr lang="es-ES" i="1" dirty="0" smtClean="0"/>
              <a:t>Subestación Totoras, multiplexor HUAWEI OSN 7500:</a:t>
            </a:r>
            <a:endParaRPr lang="es-EC" dirty="0"/>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9313" name="Picture 1" descr="anillo riobamba"/>
          <p:cNvPicPr>
            <a:picLocks noChangeAspect="1" noChangeArrowheads="1"/>
          </p:cNvPicPr>
          <p:nvPr/>
        </p:nvPicPr>
        <p:blipFill>
          <a:blip r:embed="rId3" cstate="print"/>
          <a:srcRect/>
          <a:stretch>
            <a:fillRect/>
          </a:stretch>
        </p:blipFill>
        <p:spPr bwMode="auto">
          <a:xfrm>
            <a:off x="1619672" y="1172034"/>
            <a:ext cx="7440190" cy="4417206"/>
          </a:xfrm>
          <a:prstGeom prst="rect">
            <a:avLst/>
          </a:prstGeom>
          <a:noFill/>
          <a:ln w="9525">
            <a:noFill/>
            <a:miter lim="800000"/>
            <a:headEnd/>
            <a:tailEnd/>
          </a:ln>
        </p:spPr>
      </p:pic>
      <p:sp>
        <p:nvSpPr>
          <p:cNvPr id="269314" name="Rectangle 2"/>
          <p:cNvSpPr>
            <a:spLocks noChangeArrowheads="1"/>
          </p:cNvSpPr>
          <p:nvPr/>
        </p:nvSpPr>
        <p:spPr bwMode="auto">
          <a:xfrm>
            <a:off x="4117862" y="5543019"/>
            <a:ext cx="342754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Creación de la protección MS-SPRING con 2 fibras.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936104" y="764704"/>
            <a:ext cx="4788024" cy="646331"/>
          </a:xfrm>
          <a:prstGeom prst="rect">
            <a:avLst/>
          </a:prstGeom>
        </p:spPr>
        <p:txBody>
          <a:bodyPr wrap="square">
            <a:spAutoFit/>
          </a:bodyPr>
          <a:lstStyle/>
          <a:p>
            <a:r>
              <a:rPr lang="es-ES" i="1" dirty="0" smtClean="0"/>
              <a:t>Subestación Riobamba, multiplexor HUAWEI OSN 7500:</a:t>
            </a:r>
            <a:endParaRPr lang="es-EC" dirty="0"/>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a:solidFill>
                  <a:schemeClr val="bg1"/>
                </a:solidFill>
              </a:rPr>
              <a:t>A</a:t>
            </a:r>
            <a:r>
              <a:rPr lang="es-ES" sz="1600" dirty="0" smtClean="0">
                <a:solidFill>
                  <a:schemeClr val="bg1"/>
                </a:solidFill>
              </a:rPr>
              <a:t>nálisis </a:t>
            </a:r>
            <a:r>
              <a:rPr lang="es-ES" sz="1600" dirty="0">
                <a:solidFill>
                  <a:schemeClr val="bg1"/>
                </a:solidFill>
              </a:rPr>
              <a:t>comparativo entre los diversos tipos de </a:t>
            </a:r>
            <a:r>
              <a:rPr lang="es-ES" sz="1600" dirty="0" smtClean="0">
                <a:solidFill>
                  <a:schemeClr val="bg1"/>
                </a:solidFill>
              </a:rPr>
              <a:t>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Introducción</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724128" y="4788441"/>
            <a:ext cx="3168352" cy="1077218"/>
          </a:xfrm>
          <a:prstGeom prst="rect">
            <a:avLst/>
          </a:prstGeom>
          <a:noFill/>
        </p:spPr>
        <p:txBody>
          <a:bodyPr wrap="square" rtlCol="0">
            <a:spAutoFit/>
          </a:bodyPr>
          <a:lstStyle/>
          <a:p>
            <a:pPr algn="just"/>
            <a:r>
              <a:rPr lang="es-ES" sz="1600" dirty="0">
                <a:solidFill>
                  <a:schemeClr val="bg1"/>
                </a:solidFill>
              </a:rPr>
              <a:t>P</a:t>
            </a:r>
            <a:r>
              <a:rPr lang="es-ES" sz="1600" dirty="0" smtClean="0">
                <a:solidFill>
                  <a:schemeClr val="bg1"/>
                </a:solidFill>
              </a:rPr>
              <a:t>ruebas </a:t>
            </a:r>
            <a:r>
              <a:rPr lang="es-ES" sz="1600" dirty="0">
                <a:solidFill>
                  <a:schemeClr val="bg1"/>
                </a:solidFill>
              </a:rPr>
              <a:t>de funcionamiento de los              diferentes esquemas de protección en la red SDH de                                  CELEC EP - TRANSELECTRIC</a:t>
            </a:r>
          </a:p>
        </p:txBody>
      </p:sp>
      <p:sp>
        <p:nvSpPr>
          <p:cNvPr id="12" name="11 Rectángulo"/>
          <p:cNvSpPr/>
          <p:nvPr/>
        </p:nvSpPr>
        <p:spPr>
          <a:xfrm>
            <a:off x="1371728" y="836712"/>
            <a:ext cx="3992360" cy="5355312"/>
          </a:xfrm>
          <a:prstGeom prst="rect">
            <a:avLst/>
          </a:prstGeom>
        </p:spPr>
        <p:txBody>
          <a:bodyPr wrap="square">
            <a:spAutoFit/>
          </a:bodyPr>
          <a:lstStyle/>
          <a:p>
            <a:pPr marL="285750" indent="-285750">
              <a:buFont typeface="Arial" pitchFamily="34" charset="0"/>
              <a:buChar char="•"/>
            </a:pPr>
            <a:r>
              <a:rPr lang="es-ES_tradnl" dirty="0"/>
              <a:t>CELEC</a:t>
            </a:r>
            <a:r>
              <a:rPr lang="es-ES_tradnl" b="1" dirty="0"/>
              <a:t> </a:t>
            </a:r>
            <a:r>
              <a:rPr lang="es-ES_tradnl" dirty="0"/>
              <a:t>EP - TRANSELECTRIC </a:t>
            </a:r>
            <a:r>
              <a:rPr lang="es-ES_tradnl" dirty="0" smtClean="0"/>
              <a:t>empresa </a:t>
            </a:r>
            <a:r>
              <a:rPr lang="es-ES_tradnl" dirty="0"/>
              <a:t>líder en el campo de telecomunicaciones en el </a:t>
            </a:r>
            <a:r>
              <a:rPr lang="es-ES_tradnl" dirty="0" smtClean="0"/>
              <a:t>país. </a:t>
            </a:r>
          </a:p>
          <a:p>
            <a:endParaRPr lang="es-ES_tradnl" dirty="0" smtClean="0"/>
          </a:p>
          <a:p>
            <a:pPr marL="285750" indent="-285750">
              <a:buFont typeface="Arial" pitchFamily="34" charset="0"/>
              <a:buChar char="•"/>
            </a:pPr>
            <a:r>
              <a:rPr lang="es-ES_tradnl" dirty="0"/>
              <a:t>A</a:t>
            </a:r>
            <a:r>
              <a:rPr lang="es-ES_tradnl" dirty="0" smtClean="0"/>
              <a:t>lta </a:t>
            </a:r>
            <a:r>
              <a:rPr lang="es-ES_tradnl" dirty="0"/>
              <a:t>disponibilidad en su red de fibra óptica, con el uso de protecciones y sistemas </a:t>
            </a:r>
            <a:r>
              <a:rPr lang="es-ES_tradnl" dirty="0" smtClean="0"/>
              <a:t>anillados.</a:t>
            </a:r>
          </a:p>
          <a:p>
            <a:endParaRPr lang="es-ES_tradnl" dirty="0" smtClean="0"/>
          </a:p>
          <a:p>
            <a:pPr marL="285750" indent="-285750">
              <a:buFont typeface="Arial" pitchFamily="34" charset="0"/>
              <a:buChar char="•"/>
            </a:pPr>
            <a:r>
              <a:rPr lang="es-ES_tradnl" dirty="0" smtClean="0"/>
              <a:t>Equipos Multiplexores:</a:t>
            </a:r>
          </a:p>
          <a:p>
            <a:pPr marL="285750" indent="-285750">
              <a:buFont typeface="Arial" pitchFamily="34" charset="0"/>
              <a:buChar char="•"/>
            </a:pPr>
            <a:endParaRPr lang="es-ES_tradnl" dirty="0" smtClean="0"/>
          </a:p>
          <a:p>
            <a:pPr marL="742950" lvl="1" indent="-285750">
              <a:buFont typeface="Wingdings" pitchFamily="2" charset="2"/>
              <a:buChar char="ü"/>
            </a:pPr>
            <a:r>
              <a:rPr lang="es-ES_tradnl" dirty="0" smtClean="0"/>
              <a:t>HUAWEI: OSN </a:t>
            </a:r>
            <a:r>
              <a:rPr lang="es-ES_tradnl" dirty="0"/>
              <a:t>3500 y OSN </a:t>
            </a:r>
            <a:r>
              <a:rPr lang="es-ES_tradnl" dirty="0" smtClean="0"/>
              <a:t>7500.</a:t>
            </a:r>
          </a:p>
          <a:p>
            <a:endParaRPr lang="es-ES_tradnl" dirty="0" smtClean="0"/>
          </a:p>
          <a:p>
            <a:pPr marL="742950" lvl="1" indent="-285750">
              <a:buFont typeface="Wingdings" pitchFamily="2" charset="2"/>
              <a:buChar char="ü"/>
            </a:pPr>
            <a:r>
              <a:rPr lang="es-ES_tradnl" dirty="0" smtClean="0"/>
              <a:t>SIEMENS: SMA </a:t>
            </a:r>
            <a:r>
              <a:rPr lang="es-ES_tradnl" dirty="0"/>
              <a:t>16 en versiones 4.2 y </a:t>
            </a:r>
            <a:r>
              <a:rPr lang="es-ES_tradnl" dirty="0" smtClean="0"/>
              <a:t>4.3, HiT7070 </a:t>
            </a:r>
            <a:r>
              <a:rPr lang="es-ES_tradnl" dirty="0"/>
              <a:t>Single </a:t>
            </a:r>
            <a:r>
              <a:rPr lang="es-ES_tradnl" dirty="0" err="1"/>
              <a:t>Core</a:t>
            </a:r>
            <a:r>
              <a:rPr lang="es-ES_tradnl" dirty="0"/>
              <a:t> (SC) y Doble </a:t>
            </a:r>
            <a:r>
              <a:rPr lang="es-ES_tradnl" dirty="0" err="1"/>
              <a:t>Core</a:t>
            </a:r>
            <a:r>
              <a:rPr lang="es-ES_tradnl" dirty="0"/>
              <a:t> (DC</a:t>
            </a:r>
            <a:r>
              <a:rPr lang="es-ES_tradnl" dirty="0" smtClean="0"/>
              <a:t>).</a:t>
            </a:r>
          </a:p>
          <a:p>
            <a:endParaRPr lang="es-ES_tradnl" dirty="0" smtClean="0"/>
          </a:p>
          <a:p>
            <a:pPr marL="285750" indent="-285750">
              <a:buFont typeface="Arial" pitchFamily="34" charset="0"/>
              <a:buChar char="•"/>
            </a:pPr>
            <a:r>
              <a:rPr lang="es-ES_tradnl" dirty="0"/>
              <a:t>A</a:t>
            </a:r>
            <a:r>
              <a:rPr lang="es-ES_tradnl" dirty="0" smtClean="0"/>
              <a:t>nalizar </a:t>
            </a:r>
            <a:r>
              <a:rPr lang="es-ES_tradnl" dirty="0"/>
              <a:t>la interoperabilidad de los equipos SIEMENS y </a:t>
            </a:r>
            <a:r>
              <a:rPr lang="es-ES_tradnl" dirty="0" smtClean="0"/>
              <a:t>HUAWEI</a:t>
            </a:r>
            <a:r>
              <a:rPr lang="es-ES_tradnl" dirty="0"/>
              <a:t>.</a:t>
            </a:r>
            <a:endParaRPr lang="es-EC" dirty="0"/>
          </a:p>
          <a:p>
            <a:pPr marL="285750" indent="-285750">
              <a:buFont typeface="Arial" pitchFamily="34" charset="0"/>
              <a:buChar char="•"/>
            </a:pPr>
            <a:endParaRPr lang="es-EC" dirty="0"/>
          </a:p>
        </p:txBody>
      </p:sp>
      <p:pic>
        <p:nvPicPr>
          <p:cNvPr id="102402" name="Picture 2" descr="http://www.corape.org.ec/Imagenes%20y%20gif/TRANSELECTRIC%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437" y="2068680"/>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4" cstate="print"/>
          <a:srcRect l="27168" t="12600" r="53932" b="62200"/>
          <a:stretch>
            <a:fillRect/>
          </a:stretch>
        </p:blipFill>
        <p:spPr bwMode="auto">
          <a:xfrm>
            <a:off x="6007521" y="3606581"/>
            <a:ext cx="2092871" cy="1569654"/>
          </a:xfrm>
          <a:prstGeom prst="rect">
            <a:avLst/>
          </a:prstGeom>
          <a:noFill/>
          <a:ln w="9525">
            <a:noFill/>
            <a:miter lim="800000"/>
            <a:headEnd/>
            <a:tailEnd/>
          </a:ln>
        </p:spPr>
      </p:pic>
    </p:spTree>
    <p:extLst>
      <p:ext uri="{BB962C8B-B14F-4D97-AF65-F5344CB8AC3E}">
        <p14:creationId xmlns:p14="http://schemas.microsoft.com/office/powerpoint/2010/main" val="1586697419"/>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7265" name="Picture 1" descr="anillo zhoray"/>
          <p:cNvPicPr>
            <a:picLocks noChangeAspect="1" noChangeArrowheads="1"/>
          </p:cNvPicPr>
          <p:nvPr/>
        </p:nvPicPr>
        <p:blipFill>
          <a:blip r:embed="rId3" cstate="print"/>
          <a:srcRect/>
          <a:stretch>
            <a:fillRect/>
          </a:stretch>
        </p:blipFill>
        <p:spPr bwMode="auto">
          <a:xfrm>
            <a:off x="1547664" y="1196751"/>
            <a:ext cx="7386212" cy="4320481"/>
          </a:xfrm>
          <a:prstGeom prst="rect">
            <a:avLst/>
          </a:prstGeom>
          <a:noFill/>
          <a:ln w="9525">
            <a:noFill/>
            <a:miter lim="800000"/>
            <a:headEnd/>
            <a:tailEnd/>
          </a:ln>
        </p:spPr>
      </p:pic>
      <p:sp>
        <p:nvSpPr>
          <p:cNvPr id="267266" name="Rectangle 2"/>
          <p:cNvSpPr>
            <a:spLocks noChangeArrowheads="1"/>
          </p:cNvSpPr>
          <p:nvPr/>
        </p:nvSpPr>
        <p:spPr bwMode="auto">
          <a:xfrm>
            <a:off x="4477902" y="5543019"/>
            <a:ext cx="342754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Creación de la protección MS-SPRING con 2 fibras.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792088" y="836712"/>
            <a:ext cx="4572000" cy="646331"/>
          </a:xfrm>
          <a:prstGeom prst="rect">
            <a:avLst/>
          </a:prstGeom>
        </p:spPr>
        <p:txBody>
          <a:bodyPr>
            <a:spAutoFit/>
          </a:bodyPr>
          <a:lstStyle/>
          <a:p>
            <a:r>
              <a:rPr lang="es-ES" i="1" dirty="0" smtClean="0"/>
              <a:t>Subestación </a:t>
            </a:r>
            <a:r>
              <a:rPr lang="es-ES" i="1" dirty="0" err="1" smtClean="0"/>
              <a:t>Zhoray</a:t>
            </a:r>
            <a:r>
              <a:rPr lang="es-ES" i="1" dirty="0" smtClean="0"/>
              <a:t>, multiplexor HUAWEI OSN 7500:</a:t>
            </a:r>
            <a:endParaRPr lang="es-EC" dirty="0"/>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5217" name="Picture 1" descr="prueba anillo totoras"/>
          <p:cNvPicPr>
            <a:picLocks noChangeAspect="1" noChangeArrowheads="1"/>
          </p:cNvPicPr>
          <p:nvPr/>
        </p:nvPicPr>
        <p:blipFill>
          <a:blip r:embed="rId3" cstate="print"/>
          <a:srcRect/>
          <a:stretch>
            <a:fillRect/>
          </a:stretch>
        </p:blipFill>
        <p:spPr bwMode="auto">
          <a:xfrm>
            <a:off x="2051720" y="836712"/>
            <a:ext cx="6840760" cy="4963364"/>
          </a:xfrm>
          <a:prstGeom prst="rect">
            <a:avLst/>
          </a:prstGeom>
          <a:noFill/>
          <a:ln w="9525">
            <a:noFill/>
            <a:miter lim="800000"/>
            <a:headEnd/>
            <a:tailEnd/>
          </a:ln>
        </p:spPr>
      </p:pic>
      <p:sp>
        <p:nvSpPr>
          <p:cNvPr id="265218" name="Rectangle 2"/>
          <p:cNvSpPr>
            <a:spLocks noChangeArrowheads="1"/>
          </p:cNvSpPr>
          <p:nvPr/>
        </p:nvSpPr>
        <p:spPr bwMode="auto">
          <a:xfrm>
            <a:off x="2714612" y="5857892"/>
            <a:ext cx="4907113"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Pruebas de sistema de protección MS-SPRING en la Subestación Totoras</a:t>
            </a:r>
            <a:r>
              <a:rPr kumimoji="0" lang="es-EC" sz="11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3169" name="Picture 1" descr="prueba anillo riobamba2"/>
          <p:cNvPicPr>
            <a:picLocks noChangeAspect="1" noChangeArrowheads="1"/>
          </p:cNvPicPr>
          <p:nvPr/>
        </p:nvPicPr>
        <p:blipFill>
          <a:blip r:embed="rId3" cstate="print"/>
          <a:srcRect/>
          <a:stretch>
            <a:fillRect/>
          </a:stretch>
        </p:blipFill>
        <p:spPr bwMode="auto">
          <a:xfrm>
            <a:off x="1907704" y="836712"/>
            <a:ext cx="6984776" cy="4780318"/>
          </a:xfrm>
          <a:prstGeom prst="rect">
            <a:avLst/>
          </a:prstGeom>
          <a:noFill/>
          <a:ln w="9525">
            <a:noFill/>
            <a:miter lim="800000"/>
            <a:headEnd/>
            <a:tailEnd/>
          </a:ln>
        </p:spPr>
      </p:pic>
      <p:sp>
        <p:nvSpPr>
          <p:cNvPr id="263170" name="Rectangle 2"/>
          <p:cNvSpPr>
            <a:spLocks noChangeArrowheads="1"/>
          </p:cNvSpPr>
          <p:nvPr/>
        </p:nvSpPr>
        <p:spPr bwMode="auto">
          <a:xfrm>
            <a:off x="3707904" y="5733256"/>
            <a:ext cx="456246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Conmutación de tráfico al WEST LINE proveniente de la S/E Totoras.</a:t>
            </a:r>
            <a:r>
              <a:rPr kumimoji="0" lang="es-EC" sz="110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71362" name="Picture 2" descr="prueba anillo riobamba"/>
          <p:cNvPicPr>
            <a:picLocks noChangeAspect="1" noChangeArrowheads="1"/>
          </p:cNvPicPr>
          <p:nvPr/>
        </p:nvPicPr>
        <p:blipFill>
          <a:blip r:embed="rId3" cstate="print"/>
          <a:srcRect/>
          <a:stretch>
            <a:fillRect/>
          </a:stretch>
        </p:blipFill>
        <p:spPr bwMode="auto">
          <a:xfrm>
            <a:off x="2051720" y="836712"/>
            <a:ext cx="6696744" cy="4858873"/>
          </a:xfrm>
          <a:prstGeom prst="rect">
            <a:avLst/>
          </a:prstGeom>
          <a:noFill/>
          <a:ln w="9525">
            <a:noFill/>
            <a:miter lim="800000"/>
            <a:headEnd/>
            <a:tailEnd/>
          </a:ln>
        </p:spPr>
      </p:pic>
      <p:sp>
        <p:nvSpPr>
          <p:cNvPr id="271363" name="Rectangle 3"/>
          <p:cNvSpPr>
            <a:spLocks noChangeArrowheads="1"/>
          </p:cNvSpPr>
          <p:nvPr/>
        </p:nvSpPr>
        <p:spPr bwMode="auto">
          <a:xfrm>
            <a:off x="971600" y="57332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Prueba dos de sistema de protección MS-SPRING utilizando herramienta de prueba </a:t>
            </a:r>
            <a:r>
              <a:rPr kumimoji="0" lang="es-E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Exercise</a:t>
            </a: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Ring.</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MS - SPRING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77505" name="Picture 1" descr="prueba anillo zhoray"/>
          <p:cNvPicPr>
            <a:picLocks noChangeAspect="1" noChangeArrowheads="1"/>
          </p:cNvPicPr>
          <p:nvPr/>
        </p:nvPicPr>
        <p:blipFill>
          <a:blip r:embed="rId3" cstate="print"/>
          <a:srcRect/>
          <a:stretch>
            <a:fillRect/>
          </a:stretch>
        </p:blipFill>
        <p:spPr bwMode="auto">
          <a:xfrm>
            <a:off x="2051720" y="836711"/>
            <a:ext cx="6840760" cy="4975098"/>
          </a:xfrm>
          <a:prstGeom prst="rect">
            <a:avLst/>
          </a:prstGeom>
          <a:noFill/>
          <a:ln w="9525">
            <a:noFill/>
            <a:miter lim="800000"/>
            <a:headEnd/>
            <a:tailEnd/>
          </a:ln>
        </p:spPr>
      </p:pic>
      <p:sp>
        <p:nvSpPr>
          <p:cNvPr id="277506" name="Rectangle 2"/>
          <p:cNvSpPr>
            <a:spLocks noChangeArrowheads="1"/>
          </p:cNvSpPr>
          <p:nvPr/>
        </p:nvSpPr>
        <p:spPr bwMode="auto">
          <a:xfrm>
            <a:off x="3299204" y="5975067"/>
            <a:ext cx="472918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Conmutación de tráfico al WEST LINE proveniente de la S/E Riobamba.</a:t>
            </a:r>
            <a:r>
              <a:rPr kumimoji="0" lang="es-EC" sz="110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SNCP</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714356"/>
            <a:ext cx="3456954" cy="4108817"/>
          </a:xfrm>
          <a:prstGeom prst="rect">
            <a:avLst/>
          </a:prstGeom>
        </p:spPr>
        <p:txBody>
          <a:bodyPr wrap="square">
            <a:spAutoFit/>
          </a:bodyPr>
          <a:lstStyle/>
          <a:p>
            <a:pPr marL="285750" indent="-285750">
              <a:buFont typeface="Arial" pitchFamily="34" charset="0"/>
              <a:buChar char="•"/>
            </a:pPr>
            <a:r>
              <a:rPr lang="es-ES" sz="1600" dirty="0" smtClean="0"/>
              <a:t>Protección de la conexión de subred, o SNCP, es un mecanismo dedicado de protección para tramos en una red SDH que puede ser configurado en anillo, punto a punto o topologías de malla. </a:t>
            </a:r>
            <a:endParaRPr lang="es-EC" sz="1600" dirty="0" smtClean="0"/>
          </a:p>
          <a:p>
            <a:pPr marL="285750" indent="-285750">
              <a:buFont typeface="Arial" pitchFamily="34" charset="0"/>
              <a:buChar char="•"/>
            </a:pPr>
            <a:endParaRPr lang="es-EC" sz="1600" dirty="0" smtClean="0"/>
          </a:p>
          <a:p>
            <a:pPr marL="285750" indent="-285750">
              <a:buFont typeface="Arial" pitchFamily="34" charset="0"/>
              <a:buChar char="•"/>
            </a:pPr>
            <a:endParaRPr lang="es-EC" sz="1600" dirty="0" smtClean="0"/>
          </a:p>
          <a:p>
            <a:pPr marL="285750" indent="-285750">
              <a:buFont typeface="Arial" pitchFamily="34" charset="0"/>
              <a:buChar char="•"/>
            </a:pPr>
            <a:endParaRPr lang="es-ES" sz="1600" dirty="0" smtClean="0"/>
          </a:p>
          <a:p>
            <a:pPr marL="285750" indent="-285750">
              <a:buFont typeface="Arial" pitchFamily="34" charset="0"/>
              <a:buChar char="•"/>
            </a:pPr>
            <a:r>
              <a:rPr lang="es-ES" sz="1600" dirty="0" smtClean="0"/>
              <a:t>El tramo utilizado para esta prueba fue el siguiente:</a:t>
            </a:r>
          </a:p>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5" name="Picture 2" descr="http://www.corape.org.ec/Imagenes%20y%20gif/TRANSELECTRIC%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20" y="5786454"/>
            <a:ext cx="2951764" cy="784256"/>
          </a:xfrm>
          <a:prstGeom prst="rect">
            <a:avLst/>
          </a:prstGeom>
          <a:noFill/>
          <a:extLst>
            <a:ext uri="{909E8E84-426E-40DD-AFC4-6F175D3DCCD1}">
              <a14:hiddenFill xmlns:a14="http://schemas.microsoft.com/office/drawing/2010/main">
                <a:solidFill>
                  <a:srgbClr val="FFFFFF"/>
                </a:solidFill>
              </a14:hiddenFill>
            </a:ext>
          </a:extLst>
        </p:spPr>
      </p:pic>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9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80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80579" name="Object 3"/>
          <p:cNvGraphicFramePr>
            <a:graphicFrameLocks noChangeAspect="1"/>
          </p:cNvGraphicFramePr>
          <p:nvPr/>
        </p:nvGraphicFramePr>
        <p:xfrm>
          <a:off x="4211960" y="1916832"/>
          <a:ext cx="4932040" cy="3816424"/>
        </p:xfrm>
        <a:graphic>
          <a:graphicData uri="http://schemas.openxmlformats.org/presentationml/2006/ole">
            <mc:AlternateContent xmlns:mc="http://schemas.openxmlformats.org/markup-compatibility/2006">
              <mc:Choice xmlns:v="urn:schemas-microsoft-com:vml" Requires="v">
                <p:oleObj spid="_x0000_s280580" r:id="rId5" imgW="8204606" imgH="2476805" progId="">
                  <p:embed/>
                </p:oleObj>
              </mc:Choice>
              <mc:Fallback>
                <p:oleObj r:id="rId5" imgW="8204606" imgH="2476805"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34764" t="13667" r="19196" b="8649"/>
                      <a:stretch>
                        <a:fillRect/>
                      </a:stretch>
                    </p:blipFill>
                    <p:spPr bwMode="auto">
                      <a:xfrm>
                        <a:off x="4211960" y="1916832"/>
                        <a:ext cx="4932040" cy="3816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0581" name="Picture 5"/>
          <p:cNvPicPr>
            <a:picLocks noChangeAspect="1" noChangeArrowheads="1"/>
          </p:cNvPicPr>
          <p:nvPr/>
        </p:nvPicPr>
        <p:blipFill>
          <a:blip r:embed="rId7" cstate="print"/>
          <a:srcRect/>
          <a:stretch>
            <a:fillRect/>
          </a:stretch>
        </p:blipFill>
        <p:spPr bwMode="auto">
          <a:xfrm>
            <a:off x="428596" y="3643314"/>
            <a:ext cx="3624089" cy="2057685"/>
          </a:xfrm>
          <a:prstGeom prst="rect">
            <a:avLst/>
          </a:prstGeom>
          <a:noFill/>
          <a:ln w="9525">
            <a:noFill/>
            <a:miter lim="800000"/>
            <a:headEnd/>
            <a:tailEnd/>
          </a:ln>
        </p:spPr>
      </p:pic>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SNCP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75457" name="Picture 1" descr="topologia en anillo sncp"/>
          <p:cNvPicPr>
            <a:picLocks noChangeAspect="1" noChangeArrowheads="1"/>
          </p:cNvPicPr>
          <p:nvPr/>
        </p:nvPicPr>
        <p:blipFill>
          <a:blip r:embed="rId3" cstate="print"/>
          <a:srcRect/>
          <a:stretch>
            <a:fillRect/>
          </a:stretch>
        </p:blipFill>
        <p:spPr bwMode="auto">
          <a:xfrm>
            <a:off x="1950237" y="908719"/>
            <a:ext cx="6870235" cy="4824537"/>
          </a:xfrm>
          <a:prstGeom prst="rect">
            <a:avLst/>
          </a:prstGeom>
          <a:noFill/>
        </p:spPr>
      </p:pic>
      <p:sp>
        <p:nvSpPr>
          <p:cNvPr id="15" name="14 Rectángulo"/>
          <p:cNvSpPr/>
          <p:nvPr/>
        </p:nvSpPr>
        <p:spPr>
          <a:xfrm>
            <a:off x="2987824" y="5877272"/>
            <a:ext cx="5976664" cy="261610"/>
          </a:xfrm>
          <a:prstGeom prst="rect">
            <a:avLst/>
          </a:prstGeom>
        </p:spPr>
        <p:txBody>
          <a:bodyPr wrap="square">
            <a:spAutoFit/>
          </a:bodyPr>
          <a:lstStyle/>
          <a:p>
            <a:r>
              <a:rPr lang="es-ES" sz="1100" dirty="0" smtClean="0">
                <a:latin typeface="Arial" pitchFamily="34" charset="0"/>
                <a:cs typeface="Arial" pitchFamily="34" charset="0"/>
              </a:rPr>
              <a:t>Configuración de Sistema de Protección SNCP a nivel de tributario VC-12.</a:t>
            </a:r>
            <a:r>
              <a:rPr lang="es-EC" sz="1100" dirty="0" smtClean="0">
                <a:latin typeface="Arial" pitchFamily="34" charset="0"/>
                <a:cs typeface="Arial" pitchFamily="34" charset="0"/>
              </a:rPr>
              <a:t> </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SNCP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83650" name="Picture 2" descr="canalizacion completo"/>
          <p:cNvPicPr>
            <a:picLocks noChangeAspect="1" noChangeArrowheads="1"/>
          </p:cNvPicPr>
          <p:nvPr/>
        </p:nvPicPr>
        <p:blipFill>
          <a:blip r:embed="rId3" cstate="print"/>
          <a:srcRect/>
          <a:stretch>
            <a:fillRect/>
          </a:stretch>
        </p:blipFill>
        <p:spPr bwMode="auto">
          <a:xfrm>
            <a:off x="2195736" y="836711"/>
            <a:ext cx="6777211" cy="5091627"/>
          </a:xfrm>
          <a:prstGeom prst="rect">
            <a:avLst/>
          </a:prstGeom>
          <a:noFill/>
          <a:ln w="9525">
            <a:noFill/>
            <a:miter lim="800000"/>
            <a:headEnd/>
            <a:tailEnd/>
          </a:ln>
        </p:spPr>
      </p:pic>
      <p:sp>
        <p:nvSpPr>
          <p:cNvPr id="14" name="13 Rectángulo"/>
          <p:cNvSpPr/>
          <p:nvPr/>
        </p:nvSpPr>
        <p:spPr>
          <a:xfrm>
            <a:off x="4032448" y="6021288"/>
            <a:ext cx="4572000" cy="261610"/>
          </a:xfrm>
          <a:prstGeom prst="rect">
            <a:avLst/>
          </a:prstGeom>
        </p:spPr>
        <p:txBody>
          <a:bodyPr>
            <a:spAutoFit/>
          </a:bodyPr>
          <a:lstStyle/>
          <a:p>
            <a:r>
              <a:rPr lang="es-ES" sz="1100" dirty="0" smtClean="0">
                <a:latin typeface="Arial" pitchFamily="34" charset="0"/>
                <a:cs typeface="Arial" pitchFamily="34" charset="0"/>
              </a:rPr>
              <a:t>Detalle de rutas en el Sistema de Protección SNCP sin fallas.</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DISENO DE LAS PROTECCIONES: SNCP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82626" name="Picture 2" descr="descripcion de las rutas completo"/>
          <p:cNvPicPr>
            <a:picLocks noChangeAspect="1" noChangeArrowheads="1"/>
          </p:cNvPicPr>
          <p:nvPr/>
        </p:nvPicPr>
        <p:blipFill>
          <a:blip r:embed="rId3" cstate="print"/>
          <a:srcRect/>
          <a:stretch>
            <a:fillRect/>
          </a:stretch>
        </p:blipFill>
        <p:spPr bwMode="auto">
          <a:xfrm>
            <a:off x="2195736" y="836712"/>
            <a:ext cx="6705203" cy="5026027"/>
          </a:xfrm>
          <a:prstGeom prst="rect">
            <a:avLst/>
          </a:prstGeom>
          <a:noFill/>
          <a:ln w="9525">
            <a:noFill/>
            <a:miter lim="800000"/>
            <a:headEnd/>
            <a:tailEnd/>
          </a:ln>
        </p:spPr>
      </p:pic>
      <p:sp>
        <p:nvSpPr>
          <p:cNvPr id="14" name="13 Rectángulo"/>
          <p:cNvSpPr/>
          <p:nvPr/>
        </p:nvSpPr>
        <p:spPr>
          <a:xfrm>
            <a:off x="3131840" y="5949280"/>
            <a:ext cx="4572000" cy="430887"/>
          </a:xfrm>
          <a:prstGeom prst="rect">
            <a:avLst/>
          </a:prstGeom>
        </p:spPr>
        <p:txBody>
          <a:bodyPr>
            <a:spAutoFit/>
          </a:bodyPr>
          <a:lstStyle/>
          <a:p>
            <a:pPr algn="ctr"/>
            <a:r>
              <a:rPr lang="es-ES" sz="1100" dirty="0" smtClean="0">
                <a:latin typeface="Arial" pitchFamily="34" charset="0"/>
                <a:cs typeface="Arial" pitchFamily="34" charset="0"/>
              </a:rPr>
              <a:t>Descripción de todas las rutas en el anillo SNCP a nivel VC-12 con falla en Totoras.</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a:hlinkClick r:id="rId2" action="ppaction://hlinksldjump"/>
          </p:cNvPr>
          <p:cNvSpPr/>
          <p:nvPr/>
        </p:nvSpPr>
        <p:spPr>
          <a:xfrm>
            <a:off x="1800000" y="1071546"/>
            <a:ext cx="3357586"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GENERALIDADES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redondeado">
            <a:hlinkClick r:id="rId3" action="ppaction://hlinksldjump"/>
          </p:cNvPr>
          <p:cNvSpPr/>
          <p:nvPr/>
        </p:nvSpPr>
        <p:spPr>
          <a:xfrm>
            <a:off x="1800000" y="2214554"/>
            <a:ext cx="3357586" cy="642942"/>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 DE TRANSPORTE CELEC EP - TRANSELECTRIC</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redondeado">
            <a:hlinkClick r:id="rId4" action="ppaction://hlinksldjump"/>
          </p:cNvPr>
          <p:cNvSpPr/>
          <p:nvPr/>
        </p:nvSpPr>
        <p:spPr>
          <a:xfrm>
            <a:off x="1800000" y="3362122"/>
            <a:ext cx="3357586"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DISEÑO DE LAS PROTECCIONES</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redondeado">
            <a:hlinkClick r:id="rId5" action="ppaction://hlinksldjump"/>
          </p:cNvPr>
          <p:cNvSpPr/>
          <p:nvPr/>
        </p:nvSpPr>
        <p:spPr>
          <a:xfrm>
            <a:off x="1800000" y="4572008"/>
            <a:ext cx="4068144" cy="13772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 DEL DISEÑO</a:t>
            </a:r>
            <a:endParaRPr lang="es-EC"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3186" name="AutoShape 2"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3188" name="AutoShape 4" descr="data:image/jpeg;base64,/9j/4AAQSkZJRgABAQAAAQABAAD/2wBDAAkGBwgHBgkIBwgKCgkLDRYPDQwMDRsUFRAWIB0iIiAdHx8kKDQsJCYxJx8fLT0tMTU3Ojo6Iys/RD84QzQ5Ojf/2wBDAQoKCg0MDRoPDxo3JR8lNzc3Nzc3Nzc3Nzc3Nzc3Nzc3Nzc3Nzc3Nzc3Nzc3Nzc3Nzc3Nzc3Nzc3Nzc3Nzc3Nzf/wAARCAC6AGkDASIAAhEBAxEB/8QAHAAAAgIDAQEAAAAAAAAAAAAAAAUGBwEDBAII/8QAPBAAAgEDAgQFAgQFAgQHAAAAAQIDAAQRBSEGEjFBEyJRYXEykQcUgbEjQqHB0SRyFTNS8ENic4KS8fL/xAAZAQADAQEBAAAAAAAAAAAAAAAAAgMBBAX/xAAkEQADAQACAgICAgMAAAAAAAAAAQIRAyESMQQTIkEUIzJRcf/aAAwDAQACEQMRAD8Au+iiitFCitdxPFbwPNPIscaDLOxwAKgeu8dv54dHiGenjuOv+0U8cdW8QakTyeaKCMvNIkajuxxSteI9LkDmG5E3Id/DUtVTSXT6jcGbWr2V48bZPOeYei5wK79Il09blEtdRlhzt/Eh6/G9dP8AExdsn9i/RYkvFVjFjmjucEZz4RryOMNF/wDFumh/9SNlpGsQeLnW6imLIcMY92rVFpXjo4u8EjfCKB8VJ8UjebJvY6hZ6hH4lldRTqe6MDXVVTX+htZuLi2eW2cfU8TY2+RTPTeKNT0oKmohr+2H0vsr4+ehqdcf+hkyxqK4tJ1O01W1E9lMsi/zL/Mh9CO1dvXpSAFFFFABWm7uIra2knncLGikk1szUQ1e5k1u7vbWAM1vZochDjxJD2+K2J8mD6I1xdrN1qUieIPCtec+HEHGCB/M3r+1LdPFmzkTLJPKR5DG3II//uubUFeXUWZmSTPKvIA2IwBsoHoBTfhqCKW/RrjCRs2F9T6DHzXqJKOPog+2L7m0aeaSK2tZ5p1G6xAeXPqx610nhtINPF7NGySscRwYBYsTsM4qd6VYwaZEoWMeJJIdh2G+5+39a8aqZZL7Tg6hII5i/MDs2VIA+5FQfyHvQ6gWaNorRLGl3KpKoS2WxlyT2G2B0rslsLZLqJbQgzDysSTggf3r3rdpcXJRY4JCHABKkZQjv7Vr0iGSygdAomvdwiyPnAB7sO+K56vV5GpYbrlArNiLlDZDZGx989qXS2a3VsVcKJFPKy/saLe+vpmuEu0jihDJzEk7ZOGxj0961W624n8t0ZgARG4UggZ6HttSTYwgZ77Qb83enSGNwMOv8si+jD+/UVZfDut22uWAuICFkG0sWcmNvT496h+uxxtCxYgMNmz32zmozpOry8Oasl7GcwPhZVOwdPX9OtM51aai66K1W08c9vHNCwaN1DKw6EVs5vn7VE0X6/eiw0qecZ5gvlx6mofwjfwW63St5RIobzMMuxPQe+9OONp3WzdB9CQszfJOB/eq2uJWEKKswXJ50AO4YbD9q7eDj8o/6SuuzfxNceLqdz4Yki8LMcigbc2cFvbbH2ppwVYXd1eWt28Ra0EmAw2Gw2OPTNJdTkuL6+u7yLDyPaiVkUZBXHK32wSaNB4rk02GJfEciAMBDynlYegPzXVU19eIVey0bhHhuFuuQ4UnyfIwT/elWvao2mCNbO1NxcTPyiIHIPrk9Bt3rPDuuT6va80oCnlZlUDbAOMn+opsBHdC8ggUPcFBjOwwRsfavOf4ey3sj3DWu6jGlwNV8J1Q+Uodo9tkB7gbb+9d8eoWwma4spyWJJ5JW82e9c1zbtbyrAiqpiAdvEzjfrj170jQW4ha6jJklG3MRgEfFee+atelnCSRLJ+JdMS1VpZQhJHMjJnO+46b1H+Jbu0staLxyBYgE8TA8obp+nalVvJE3jXd66KsIzDEDlnl/lwPTNLZLa4jvLmF155pVIdWORzHcmrcV+T7IV0SDXbq3WKFsAwzSedgMkgjtUc1BIZWmt4sskYyhJ7f9mvClyTC3OWgPMQwOFYjt64xitMDyeK7yxeGsmVHopxn7V3Yv0LpP/wl1c3WkzabM+ZbNvKD/wBB6Y9h0qfVRv4c3/5Xja1jJ2uVkjYj4yB91q8sVz2uyiZC+Pg5s5yhweaMH/aOYn96rlV8VlACsOYgnsBjr/WrH49TmtgvNygSIzn0Ugj96gELmBg8bLhgS6t2Xof1r0Pjf4EL9jCwsEn0iZrUxLeowjQCQNzRsQXU/GT85pbPp9pqE99LbDkNoqvMscgVJd8eVceUYHQf3plpF1Fp2uQRyflzGeZlZ2wNxsc+hrzqdgbIyv8AlYIIr2NkRyxk5WznqMY74pm2masH3BlwkMVsqFVhRCGY7s7ddye3sMDvTaS+/wCHpMxbMTymUgDDAZyRnvUU0LUEEsVpBMDCI8b4zkbn5PWui81SO+JhBblPkJx6nrXB8hOdZVZhJpL8avYrPEvI+5RCd1GdyT3zUXvo3ROUKw9GC4NOb14LCxSKOXk8GIszZ7Dbel2k3wv4v9Ne208KDMjA4dAf2rynFXrwtVJThHI1Zru38RVB8ZTzAADAOTn3+1TMQ2N7qV5dFrhGA508wIbA3x36nH6V0roFlMY1t2iLL5iObPXfNY1fh6BLOW5WWcvHHgcrdMddq6eFOdIMimoTQicKJI05hjxc45h2OewpbfXANjIJsIowOYtvnA7UqvNTgHjWr85GGVXIzg9sA0pkYu4iRiwB+pj9Qrv44rNYundoUxg4o0iVT9N7EMgY6sB/c19H/rXzhw1F+Y4n0q3Xf/WRY/8AawYn7A19Hfoanyex0Jtbs45j/E2jmiaJz/UH5zmquurESF7cuBIjYLcv8vxnrVv6nam8sZYMkFl2I65qrBZmbULmNJHiuI2OEcfWR2z610fFrponyLsQJ4Uwa3vFjcpuqbrkMuCNjnPlU+xPanLE21vHDY3ttcaZPyrJb4J8L3Jztv1yd8V6udNNvINQjUBjlJ0ZMkZ6mtENt+ZtJY4baFlmwtw0RPMyE4wRj+orrqk8wVEftxFp+ovFciWOd2x4ca+UwsmzKxJ5Wz2+xr1ol1cXOsJBAsjJIDug3KjvuetWFbnTZL0QT6cVQxDwLuZB/EVRjkOdxjfr1qsrw3Gn646wNcafKrkxkjfBPp3qVSuaXDH0c8apcRyxm78WKFoR4SlAfEcHGM5223zg9D61ElnuLC48S2uGWQggjuPY1ZvAerQahFLpWrWz3N1bu0sSzHIYeoz070j/ABHsrODiJZFVQpjB8DGCR/nNQ4cj+ql6BvUcsPFF/Hp9rNKFMrPyLMMr5RjLH0qeRcT3tpZSS6gI7q3ZS0VzbjyOM7bknf16YqrL2MrBGsRkkVhzIuPoXbK/IIP3rzb6rd22BG4wB5VO6j4HStXBK1oxNsf65pDyXDXsdlFcCdecCCYnwyd8nI3/AKfFRyfFsXLBRKRgJ1A9TWTq18VZfzD4b0OK4XY/U5JONyT1rKppYMkTH8JbJ7vjGCTl5ktYpJWb0JHKPvk/ar6qA/hFobaZoBvJ4uWe+YPv1EY+n/P61O8N7Vy0+ymHrFRbiTRYzMb6IFecFZeX3GM1KsV5ZFZSrDIIwQe9bFOXpjWlaaVfxRXbW2oRmSbZAx/mA7fO3XvtTO5hsooWa1YoZMBJV2KH0P29K0cX8PGBVubaJnhViTynzIM/2pJZ3s72zKmZkOQzL9Sn3/zXaspeSZLtHZf2dzqE/wCWuXeEwqXjdOZAXO46beu/T4rku7ebVrKTTtbVY71QDEypz9Ojf7fYYp9pcviRwzC4xyg5QHK/GD71r1WKzu3iglYpJktAwO4I6geo9qX7MZuEa0aSXSdXvptdX/VNCojvrZeZIxnHmH8v8v8Aek/EUF1d3gl1BzcOqBVuIlySoO2cd9+4qYtaxF3V7iOSUoOcKoAbHTb0/euGaR1maSdxkLy5LYGPTFLXKlWpdmYQdWlWYeIok8Q8gBypGfjv8151DTDa24ladHbpyAYY++OlMdUuIy4mUKZE2HLv75pPf6jLdF/GVdyOUA7D4o+zezUjhby5yM+lSTgThiXibWAGBWxtmD3D4yG9FHua0cKcK3/E96qWy8loG/jXBHlT/J9qvrh/RrPQ9LisbBOWOMbserH1J7moXTbKIYRRrHGqIoVVAAA7D0r1j5oAwMCs1M0KKKKAPLAEEEAj0NRnU+FYpJjc6XILWZzmSPB5JPkdj71KMVjHpWzTntGNaVdqy3ujyFbmwuIoif8AnRrzR/cdP1pTf6l+YhTBRpYz5Wz9PuKuVkDKVYAqeoO4NJdU4f0yRGmFjBzqM/R1qj5eu0YoRSV3ql7DdmZJSpbtjAwOgPStk/E7OiiWHLY8xVsAmrZj4X4Yu4GupdMgUqD4mSQFI6536d68aPb8IPOiafp8Ad88jPAcNj0LbUv2SCh6U7BbarrNyy6dp08ocjAjjPKoO2Sx2xUy4Y/DCS7lhu9YuI2tDv4ERbLj522qyNfnW00mSKEBWkXw4lAwOY7AY+SKY2cC29pDCOkaKn2GKTzbeD5i082Fja6faJa2VvHDbxjlWONcACugdKMVmgwKKKKACivOaM0AeqKwDWaACsMARg1msH3oArr8Rze6fptx/wAPlZEmdBKB1MROWH7j4pVr11ZNpEd5FehIVXxEdJ8PGeXbA7AGp3rSWz6paw3gDRXEUiqp6FlHNg/pk/pUMu9BsoNKuLXwI3V2HmdATynqKkuKqfR0rnmUOtEvbrXIOG5b6IpKyC4mQ9uVSQf/AJEVOB7VEuDL2LU3lm8MLLaxLBgDGx//ADUtHeqKWvZG6VZhmiiitECiiigDRz1jnrm8SseJQB2I2SK3VotwCM5rfQAVg9KzWDQAr1yyS5iimbrbsZFPocY/YmovqADZDfQRggfvUv1eTw7F/fAqH33049SarxLBLZ6/D5401TV4eZcssbAL6Dmz+4qdjvUH/D9fD1bWV/6hAw+zVOaS/Yy9BRRRSmhRRRQByT2ufopdLzxHz5p5Wma3SXqKAFdtecre1NopVlUFSPvSq8sDGC0ef0rhivZLeTBOBQBJ6wa4bPUEnUAsAfmu3ORtQAp198RwpncsTj/v5qLXzZwB3NSPixeTTxOshR1YKDjPWkWh2susaDPeFwLpZHWPA8px7U88ky8B8Ta8v0beF3S34mlibAM9kpGf/Ix/zU1BqtuFGuZOMYRqPhlkt5PBKDGGGAR77E/arIXpSeSp6hq43xvKPVFFFAoUUUUAFFFFAGCARuM0n1LS/FJeIb+lOaxigCFsk9tLj6TnrTW11KaAoswLIepprfWSXKEEDNKIma0fwbrDRk7E9qANHF92smihYzuz5I9gCa7eELGPT+H7SFAcOniHPq29cPEOk/mbZBauoDOAQx7HFM4rie0AjkjwijC46ADakU/m2yra+pSiL8TQPpGu2moxbokokbA3C5ww+xqeQyLLGsiNzI4BUjuKS6zb22sWfhh18VfoJOP0rbw+rWGnQ2V1KjSR+ReXpjsP06USsbQXXnKb9jiiiinJBRRRQAUUUUAFFFFAAa4tSshdwlejY2NdtFAESu7HUpri3htYJFjiI5nlYBTg9sEmpUUVshgDXo7DasjpQAqu9JDuskLFGDZ271h7OZ088asc5wDim1eW6UAc+ni4WIi6A5gfL5snHvXVWF6VmgAooooA/9k="/>
          <p:cNvSpPr>
            <a:spLocks noChangeAspect="1" noChangeArrowheads="1"/>
          </p:cNvSpPr>
          <p:nvPr/>
        </p:nvSpPr>
        <p:spPr bwMode="auto">
          <a:xfrm>
            <a:off x="63500" y="-679450"/>
            <a:ext cx="790575" cy="14097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imagesCARRL422.jpg"/>
          <p:cNvPicPr>
            <a:picLocks noChangeAspect="1"/>
          </p:cNvPicPr>
          <p:nvPr/>
        </p:nvPicPr>
        <p:blipFill>
          <a:blip r:embed="rId6" cstate="print"/>
          <a:stretch>
            <a:fillRect/>
          </a:stretch>
        </p:blipFill>
        <p:spPr>
          <a:xfrm>
            <a:off x="5868144" y="1844824"/>
            <a:ext cx="1501202" cy="2664296"/>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grpId="2"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a:solidFill>
                  <a:schemeClr val="bg1"/>
                </a:solidFill>
              </a:rPr>
              <a:t>A</a:t>
            </a:r>
            <a:r>
              <a:rPr lang="es-ES" sz="1600" dirty="0" smtClean="0">
                <a:solidFill>
                  <a:schemeClr val="bg1"/>
                </a:solidFill>
              </a:rPr>
              <a:t>nálisis </a:t>
            </a:r>
            <a:r>
              <a:rPr lang="es-ES" sz="1600" dirty="0">
                <a:solidFill>
                  <a:schemeClr val="bg1"/>
                </a:solidFill>
              </a:rPr>
              <a:t>comparativo entre los diversos tipos de </a:t>
            </a:r>
            <a:r>
              <a:rPr lang="es-ES" sz="1600" dirty="0" smtClean="0">
                <a:solidFill>
                  <a:schemeClr val="bg1"/>
                </a:solidFill>
              </a:rPr>
              <a:t>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Equipos Multiplexores</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724128" y="4788441"/>
            <a:ext cx="3168352" cy="1077218"/>
          </a:xfrm>
          <a:prstGeom prst="rect">
            <a:avLst/>
          </a:prstGeom>
          <a:noFill/>
        </p:spPr>
        <p:txBody>
          <a:bodyPr wrap="square" rtlCol="0">
            <a:spAutoFit/>
          </a:bodyPr>
          <a:lstStyle/>
          <a:p>
            <a:pPr algn="just"/>
            <a:r>
              <a:rPr lang="es-ES" sz="1600" dirty="0">
                <a:solidFill>
                  <a:schemeClr val="bg1"/>
                </a:solidFill>
              </a:rPr>
              <a:t>P</a:t>
            </a:r>
            <a:r>
              <a:rPr lang="es-ES" sz="1600" dirty="0" smtClean="0">
                <a:solidFill>
                  <a:schemeClr val="bg1"/>
                </a:solidFill>
              </a:rPr>
              <a:t>ruebas </a:t>
            </a:r>
            <a:r>
              <a:rPr lang="es-ES" sz="1600" dirty="0">
                <a:solidFill>
                  <a:schemeClr val="bg1"/>
                </a:solidFill>
              </a:rPr>
              <a:t>de funcionamiento de los              diferentes esquemas de protección en la red SDH de                                  CELEC EP - TRANSELECTRIC</a:t>
            </a:r>
          </a:p>
        </p:txBody>
      </p:sp>
      <p:pic>
        <p:nvPicPr>
          <p:cNvPr id="102402" name="Picture 2" descr="http://www.corape.org.ec/Imagenes%20y%20gif/TRANSELECTRIC%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764704"/>
            <a:ext cx="2951764" cy="784256"/>
          </a:xfrm>
          <a:prstGeom prst="rect">
            <a:avLst/>
          </a:prstGeom>
          <a:noFill/>
          <a:extLst>
            <a:ext uri="{909E8E84-426E-40DD-AFC4-6F175D3DCCD1}">
              <a14:hiddenFill xmlns:a14="http://schemas.microsoft.com/office/drawing/2010/main">
                <a:solidFill>
                  <a:srgbClr val="FFFFFF"/>
                </a:solidFill>
              </a14:hiddenFill>
            </a:ext>
          </a:extLst>
        </p:spPr>
      </p:pic>
      <p:pic>
        <p:nvPicPr>
          <p:cNvPr id="366594" name="Picture 2"/>
          <p:cNvPicPr>
            <a:picLocks noChangeAspect="1" noChangeArrowheads="1"/>
          </p:cNvPicPr>
          <p:nvPr/>
        </p:nvPicPr>
        <p:blipFill>
          <a:blip r:embed="rId4" cstate="print"/>
          <a:srcRect/>
          <a:stretch>
            <a:fillRect/>
          </a:stretch>
        </p:blipFill>
        <p:spPr bwMode="auto">
          <a:xfrm>
            <a:off x="971600" y="1556792"/>
            <a:ext cx="3846767" cy="3816424"/>
          </a:xfrm>
          <a:prstGeom prst="rect">
            <a:avLst/>
          </a:prstGeom>
          <a:noFill/>
          <a:ln w="9525">
            <a:noFill/>
            <a:miter lim="800000"/>
            <a:headEnd/>
            <a:tailEnd/>
          </a:ln>
        </p:spPr>
      </p:pic>
      <p:pic>
        <p:nvPicPr>
          <p:cNvPr id="366595" name="Picture 10" descr="P1010098.JPG"/>
          <p:cNvPicPr>
            <a:picLocks noChangeAspect="1" noChangeArrowheads="1"/>
          </p:cNvPicPr>
          <p:nvPr/>
        </p:nvPicPr>
        <p:blipFill>
          <a:blip r:embed="rId5" cstate="print"/>
          <a:srcRect/>
          <a:stretch>
            <a:fillRect/>
          </a:stretch>
        </p:blipFill>
        <p:spPr bwMode="auto">
          <a:xfrm>
            <a:off x="5292080" y="1556792"/>
            <a:ext cx="3514725" cy="3829050"/>
          </a:xfrm>
          <a:prstGeom prst="rect">
            <a:avLst/>
          </a:prstGeom>
          <a:noFill/>
          <a:ln w="9525">
            <a:noFill/>
            <a:miter lim="800000"/>
            <a:headEnd/>
            <a:tailEnd/>
          </a:ln>
        </p:spPr>
      </p:pic>
      <p:sp>
        <p:nvSpPr>
          <p:cNvPr id="13" name="12 CuadroTexto"/>
          <p:cNvSpPr txBox="1"/>
          <p:nvPr/>
        </p:nvSpPr>
        <p:spPr>
          <a:xfrm>
            <a:off x="1691680" y="5517232"/>
            <a:ext cx="2160240" cy="369332"/>
          </a:xfrm>
          <a:prstGeom prst="rect">
            <a:avLst/>
          </a:prstGeom>
          <a:noFill/>
        </p:spPr>
        <p:txBody>
          <a:bodyPr wrap="square" rtlCol="0">
            <a:spAutoFit/>
          </a:bodyPr>
          <a:lstStyle/>
          <a:p>
            <a:r>
              <a:rPr lang="es-EC" dirty="0" smtClean="0"/>
              <a:t>Hit 7070 Siemens</a:t>
            </a:r>
            <a:endParaRPr lang="es-EC" dirty="0"/>
          </a:p>
        </p:txBody>
      </p:sp>
      <p:sp>
        <p:nvSpPr>
          <p:cNvPr id="15" name="14 CuadroTexto"/>
          <p:cNvSpPr txBox="1"/>
          <p:nvPr/>
        </p:nvSpPr>
        <p:spPr>
          <a:xfrm>
            <a:off x="6084168" y="5445224"/>
            <a:ext cx="2160240" cy="369332"/>
          </a:xfrm>
          <a:prstGeom prst="rect">
            <a:avLst/>
          </a:prstGeom>
          <a:noFill/>
        </p:spPr>
        <p:txBody>
          <a:bodyPr wrap="square" rtlCol="0">
            <a:spAutoFit/>
          </a:bodyPr>
          <a:lstStyle/>
          <a:p>
            <a:r>
              <a:rPr lang="es-EC" dirty="0" smtClean="0"/>
              <a:t>OSN 7500 </a:t>
            </a:r>
            <a:r>
              <a:rPr lang="es-EC" dirty="0" err="1" smtClean="0"/>
              <a:t>Huawei</a:t>
            </a:r>
            <a:endParaRPr lang="es-EC" dirty="0"/>
          </a:p>
        </p:txBody>
      </p:sp>
    </p:spTree>
    <p:extLst>
      <p:ext uri="{BB962C8B-B14F-4D97-AF65-F5344CB8AC3E}">
        <p14:creationId xmlns:p14="http://schemas.microsoft.com/office/powerpoint/2010/main" val="1586697419"/>
      </p:ext>
    </p:extLst>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EVALUACIÓN DEL DISEÑO: Disponibilidad de la Red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Tabla"/>
          <p:cNvGraphicFramePr>
            <a:graphicFrameLocks noGrp="1"/>
          </p:cNvGraphicFramePr>
          <p:nvPr/>
        </p:nvGraphicFramePr>
        <p:xfrm>
          <a:off x="1524000" y="980724"/>
          <a:ext cx="6936432" cy="4386237"/>
        </p:xfrm>
        <a:graphic>
          <a:graphicData uri="http://schemas.openxmlformats.org/drawingml/2006/table">
            <a:tbl>
              <a:tblPr/>
              <a:tblGrid>
                <a:gridCol w="680599"/>
                <a:gridCol w="939793"/>
                <a:gridCol w="1599406"/>
                <a:gridCol w="1043584"/>
                <a:gridCol w="1242092"/>
                <a:gridCol w="1430958"/>
              </a:tblGrid>
              <a:tr h="974717">
                <a:tc>
                  <a:txBody>
                    <a:bodyPr/>
                    <a:lstStyle/>
                    <a:p>
                      <a:pPr algn="ctr">
                        <a:lnSpc>
                          <a:spcPct val="150000"/>
                        </a:lnSpc>
                        <a:spcAft>
                          <a:spcPts val="0"/>
                        </a:spcAft>
                      </a:pPr>
                      <a:r>
                        <a:rPr lang="es-ES" sz="900" dirty="0">
                          <a:latin typeface="Times New Roman"/>
                          <a:ea typeface="Times New Roman"/>
                        </a:rPr>
                        <a:t>                                                                                                                    </a:t>
                      </a:r>
                      <a:r>
                        <a:rPr lang="en-US" sz="900" b="1" dirty="0">
                          <a:solidFill>
                            <a:srgbClr val="000000"/>
                          </a:solidFill>
                          <a:latin typeface="Times New Roman"/>
                          <a:ea typeface="Times New Roman"/>
                        </a:rPr>
                        <a:t>MES</a:t>
                      </a:r>
                      <a:endParaRPr lang="es-EC" sz="900" dirty="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900" b="1">
                          <a:solidFill>
                            <a:srgbClr val="000000"/>
                          </a:solidFill>
                          <a:latin typeface="Times New Roman"/>
                          <a:ea typeface="Times New Roman"/>
                        </a:rPr>
                        <a:t>TIEMPO A CUMPLIRSE (s)</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900" b="1">
                          <a:solidFill>
                            <a:srgbClr val="000000"/>
                          </a:solidFill>
                          <a:latin typeface="Times New Roman"/>
                          <a:ea typeface="Times New Roman"/>
                        </a:rPr>
                        <a:t>TIEMPO DE INDISPONIBILIDAD (s)</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900" b="1">
                          <a:solidFill>
                            <a:srgbClr val="000000"/>
                          </a:solidFill>
                          <a:latin typeface="Times New Roman"/>
                          <a:ea typeface="Times New Roman"/>
                        </a:rPr>
                        <a:t>TIEMPO CUMPLIDO (s)</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900" b="1">
                          <a:solidFill>
                            <a:srgbClr val="000000"/>
                          </a:solidFill>
                          <a:latin typeface="Times New Roman"/>
                          <a:ea typeface="Times New Roman"/>
                        </a:rPr>
                        <a:t>CONFIABILIDAD DEL SISTEMA ACTUAL (%)</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900" b="1">
                          <a:solidFill>
                            <a:srgbClr val="000000"/>
                          </a:solidFill>
                          <a:latin typeface="Times New Roman"/>
                          <a:ea typeface="Times New Roman"/>
                        </a:rPr>
                        <a:t>CONFIABILIDAD DEL SISTEMA CON IMPLEMENTACION (%)</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3680">
                <a:tc>
                  <a:txBody>
                    <a:bodyPr/>
                    <a:lstStyle/>
                    <a:p>
                      <a:pPr algn="ctr">
                        <a:lnSpc>
                          <a:spcPct val="150000"/>
                        </a:lnSpc>
                        <a:spcAft>
                          <a:spcPts val="0"/>
                        </a:spcAft>
                      </a:pPr>
                      <a:r>
                        <a:rPr lang="en-US" sz="900">
                          <a:solidFill>
                            <a:srgbClr val="000000"/>
                          </a:solidFill>
                          <a:latin typeface="Times New Roman"/>
                          <a:ea typeface="Times New Roman"/>
                        </a:rPr>
                        <a:t>Oct-10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278.985.600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217.484</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278.768.116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99.922</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Nov-10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281.318.400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144.576</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281.173.824</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99.949</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Dec-10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303.091.200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15.144</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303.076.056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99.995</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Jan-11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318.729.600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491.504</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318.238.096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99.846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Feb-11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296.870.400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74.460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296.795.940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99.975</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Mar-11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339.465.600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118.140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339.347.460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99.965</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Apr-11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329.702.400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1.337.256</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328.365.144</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99.594</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May-11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333.504.000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579.101</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332.924.899</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99.826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Jun-11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328.492.800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11.700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328.481.100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Jul-11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367.372.800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20.160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367.352.640</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99.995</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Aug-11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350.092.800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223.003</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349.869.797</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99.936</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900">
                          <a:solidFill>
                            <a:srgbClr val="000000"/>
                          </a:solidFill>
                          <a:latin typeface="Times New Roman"/>
                          <a:ea typeface="Times New Roman"/>
                        </a:rPr>
                        <a:t>Sep-11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latin typeface="Times New Roman"/>
                          <a:ea typeface="Times New Roman"/>
                        </a:rPr>
                        <a:t>357.523.200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12750" algn="r">
                        <a:lnSpc>
                          <a:spcPct val="150000"/>
                        </a:lnSpc>
                        <a:spcAft>
                          <a:spcPts val="0"/>
                        </a:spcAft>
                        <a:tabLst>
                          <a:tab pos="1150620" algn="l"/>
                          <a:tab pos="1240790" algn="l"/>
                        </a:tabLst>
                      </a:pPr>
                      <a:r>
                        <a:rPr lang="en-US" sz="900">
                          <a:latin typeface="Times New Roman"/>
                          <a:ea typeface="Times New Roman"/>
                        </a:rPr>
                        <a:t>386.659</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0970" algn="r">
                        <a:lnSpc>
                          <a:spcPct val="150000"/>
                        </a:lnSpc>
                        <a:spcAft>
                          <a:spcPts val="0"/>
                        </a:spcAft>
                        <a:tabLst>
                          <a:tab pos="1240790" algn="l"/>
                        </a:tabLst>
                      </a:pPr>
                      <a:r>
                        <a:rPr lang="en-US" sz="900">
                          <a:solidFill>
                            <a:srgbClr val="000000"/>
                          </a:solidFill>
                          <a:latin typeface="Times New Roman"/>
                          <a:ea typeface="Times New Roman"/>
                        </a:rPr>
                        <a:t>357.136.541</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99.892</a:t>
                      </a:r>
                      <a:endParaRPr lang="es-EC" sz="900">
                        <a:latin typeface="Times New Roman"/>
                        <a:ea typeface="Times New Roman"/>
                      </a:endParaRPr>
                    </a:p>
                  </a:txBody>
                  <a:tcPr marL="53832" marR="53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solidFill>
                            <a:srgbClr val="000000"/>
                          </a:solidFill>
                          <a:latin typeface="Times New Roman"/>
                          <a:ea typeface="Times New Roman"/>
                        </a:rPr>
                        <a:t>99.990</a:t>
                      </a:r>
                      <a:endParaRPr lang="es-EC" sz="900">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a:solidFill>
                          <a:srgbClr val="000000"/>
                        </a:solidFill>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80">
                <a:tc>
                  <a:txBody>
                    <a:bodyPr/>
                    <a:lstStyle/>
                    <a:p>
                      <a:pPr algn="ctr">
                        <a:lnSpc>
                          <a:spcPct val="150000"/>
                        </a:lnSpc>
                        <a:spcAft>
                          <a:spcPts val="0"/>
                        </a:spcAft>
                      </a:pPr>
                      <a:r>
                        <a:rPr lang="en-US" sz="1000" b="1">
                          <a:solidFill>
                            <a:srgbClr val="FF0000"/>
                          </a:solidFill>
                          <a:effectLst>
                            <a:outerShdw blurRad="38100" dist="38100" dir="2700000" algn="tl">
                              <a:srgbClr val="000000">
                                <a:alpha val="43137"/>
                              </a:srgbClr>
                            </a:outerShdw>
                          </a:effectLst>
                          <a:latin typeface="Times New Roman"/>
                          <a:ea typeface="Times New Roman"/>
                        </a:rPr>
                        <a:t>TOTAL</a:t>
                      </a:r>
                      <a:endParaRPr lang="es-EC" sz="1000" b="1">
                        <a:solidFill>
                          <a:srgbClr val="FF0000"/>
                        </a:solidFill>
                        <a:effectLst>
                          <a:outerShdw blurRad="38100" dist="38100" dir="2700000" algn="tl">
                            <a:srgbClr val="000000">
                              <a:alpha val="43137"/>
                            </a:srgbClr>
                          </a:outerShdw>
                        </a:effectLst>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0"/>
                        </a:spcAft>
                      </a:pPr>
                      <a:r>
                        <a:rPr lang="en-US" sz="1000" b="1">
                          <a:solidFill>
                            <a:srgbClr val="FF0000"/>
                          </a:solidFill>
                          <a:effectLst>
                            <a:outerShdw blurRad="38100" dist="38100" dir="2700000" algn="tl">
                              <a:srgbClr val="000000">
                                <a:alpha val="43137"/>
                              </a:srgbClr>
                            </a:outerShdw>
                          </a:effectLst>
                          <a:latin typeface="Times New Roman"/>
                          <a:ea typeface="Times New Roman"/>
                        </a:rPr>
                        <a:t>3.885.148.800</a:t>
                      </a:r>
                      <a:endParaRPr lang="es-EC" sz="1000" b="1">
                        <a:solidFill>
                          <a:srgbClr val="FF0000"/>
                        </a:solidFill>
                        <a:effectLst>
                          <a:outerShdw blurRad="38100" dist="38100" dir="2700000" algn="tl">
                            <a:srgbClr val="000000">
                              <a:alpha val="43137"/>
                            </a:srgbClr>
                          </a:outerShdw>
                        </a:effectLst>
                        <a:latin typeface="Times New Roman"/>
                        <a:ea typeface="Times New Roman"/>
                      </a:endParaRP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R="412750" algn="r">
                        <a:lnSpc>
                          <a:spcPct val="150000"/>
                        </a:lnSpc>
                        <a:spcAft>
                          <a:spcPts val="0"/>
                        </a:spcAft>
                      </a:pPr>
                      <a:r>
                        <a:rPr lang="es-EC" sz="1000" b="1">
                          <a:solidFill>
                            <a:srgbClr val="FF0000"/>
                          </a:solidFill>
                          <a:effectLst>
                            <a:outerShdw blurRad="38100" dist="38100" dir="2700000" algn="tl">
                              <a:srgbClr val="000000">
                                <a:alpha val="43137"/>
                              </a:srgbClr>
                            </a:outerShdw>
                          </a:effectLst>
                          <a:latin typeface="Times New Roman"/>
                          <a:ea typeface="Times New Roman"/>
                        </a:rPr>
                        <a:t>3.619.187</a:t>
                      </a: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R="140970" algn="r">
                        <a:lnSpc>
                          <a:spcPct val="150000"/>
                        </a:lnSpc>
                        <a:spcAft>
                          <a:spcPts val="0"/>
                        </a:spcAft>
                      </a:pPr>
                      <a:r>
                        <a:rPr lang="es-EC" sz="1000" b="1">
                          <a:solidFill>
                            <a:srgbClr val="FF0000"/>
                          </a:solidFill>
                          <a:effectLst>
                            <a:outerShdw blurRad="38100" dist="38100" dir="2700000" algn="tl">
                              <a:srgbClr val="000000">
                                <a:alpha val="43137"/>
                              </a:srgbClr>
                            </a:outerShdw>
                          </a:effectLst>
                          <a:latin typeface="Times New Roman"/>
                          <a:ea typeface="Times New Roman"/>
                        </a:rPr>
                        <a:t>3.881.529.613</a:t>
                      </a: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0"/>
                        </a:spcAft>
                      </a:pPr>
                      <a:r>
                        <a:rPr lang="es-EC" sz="1000" b="1">
                          <a:solidFill>
                            <a:srgbClr val="FF0000"/>
                          </a:solidFill>
                          <a:effectLst>
                            <a:outerShdw blurRad="38100" dist="38100" dir="2700000" algn="tl">
                              <a:srgbClr val="000000">
                                <a:alpha val="43137"/>
                              </a:srgbClr>
                            </a:outerShdw>
                          </a:effectLst>
                          <a:latin typeface="Times New Roman"/>
                          <a:ea typeface="Times New Roman"/>
                        </a:rPr>
                        <a:t>99.908</a:t>
                      </a: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0"/>
                        </a:spcAft>
                      </a:pPr>
                      <a:r>
                        <a:rPr lang="es-EC" sz="1000" b="1" dirty="0">
                          <a:solidFill>
                            <a:srgbClr val="FF0000"/>
                          </a:solidFill>
                          <a:effectLst>
                            <a:outerShdw blurRad="38100" dist="38100" dir="2700000" algn="tl">
                              <a:srgbClr val="000000">
                                <a:alpha val="43137"/>
                              </a:srgbClr>
                            </a:outerShdw>
                          </a:effectLst>
                          <a:latin typeface="Times New Roman"/>
                          <a:ea typeface="Times New Roman"/>
                        </a:rPr>
                        <a:t>99.990</a:t>
                      </a:r>
                    </a:p>
                  </a:txBody>
                  <a:tcPr marL="53832" marR="538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sp>
        <p:nvSpPr>
          <p:cNvPr id="17" name="16 Rectángulo"/>
          <p:cNvSpPr/>
          <p:nvPr/>
        </p:nvSpPr>
        <p:spPr>
          <a:xfrm>
            <a:off x="2123728" y="5517232"/>
            <a:ext cx="6192688" cy="430887"/>
          </a:xfrm>
          <a:prstGeom prst="rect">
            <a:avLst/>
          </a:prstGeom>
        </p:spPr>
        <p:txBody>
          <a:bodyPr wrap="square">
            <a:spAutoFit/>
          </a:bodyPr>
          <a:lstStyle/>
          <a:p>
            <a:r>
              <a:rPr lang="es-ES" sz="1100" dirty="0" smtClean="0">
                <a:latin typeface="Arial" pitchFamily="34" charset="0"/>
                <a:cs typeface="Arial" pitchFamily="34" charset="0"/>
              </a:rPr>
              <a:t>La confiabilidad del sistema se mantendrá en un estándar de 99.99 %, es decir cuatro nueves, obteniendo con esto una mayor confiabilidad en el sistema, 0.082 % mas confiable. </a:t>
            </a:r>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EVALUACIÓN DEL DISEÑO: Montos de Facturación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Tabla"/>
          <p:cNvGraphicFramePr>
            <a:graphicFrameLocks noGrp="1"/>
          </p:cNvGraphicFramePr>
          <p:nvPr/>
        </p:nvGraphicFramePr>
        <p:xfrm>
          <a:off x="857224" y="785797"/>
          <a:ext cx="8072495" cy="5990915"/>
        </p:xfrm>
        <a:graphic>
          <a:graphicData uri="http://schemas.openxmlformats.org/drawingml/2006/table">
            <a:tbl>
              <a:tblPr/>
              <a:tblGrid>
                <a:gridCol w="807248"/>
                <a:gridCol w="900891"/>
                <a:gridCol w="1042969"/>
                <a:gridCol w="1306129"/>
                <a:gridCol w="1306129"/>
                <a:gridCol w="1348107"/>
                <a:gridCol w="1361022"/>
              </a:tblGrid>
              <a:tr h="936528">
                <a:tc>
                  <a:txBody>
                    <a:bodyPr/>
                    <a:lstStyle/>
                    <a:p>
                      <a:pPr algn="ctr">
                        <a:lnSpc>
                          <a:spcPct val="150000"/>
                        </a:lnSpc>
                        <a:spcAft>
                          <a:spcPts val="0"/>
                        </a:spcAft>
                      </a:pPr>
                      <a:r>
                        <a:rPr lang="es-EC" sz="800" b="1" dirty="0">
                          <a:solidFill>
                            <a:srgbClr val="000000"/>
                          </a:solidFill>
                          <a:latin typeface="Times New Roman"/>
                          <a:ea typeface="Times New Roman"/>
                        </a:rPr>
                        <a:t>MES</a:t>
                      </a:r>
                      <a:endParaRPr lang="es-EC" sz="8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dirty="0">
                          <a:solidFill>
                            <a:srgbClr val="000000"/>
                          </a:solidFill>
                          <a:latin typeface="Times New Roman"/>
                          <a:ea typeface="Times New Roman"/>
                        </a:rPr>
                        <a:t>MONTO FACTURADO (USD $)</a:t>
                      </a:r>
                      <a:endParaRPr lang="es-EC" sz="8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dirty="0">
                          <a:solidFill>
                            <a:srgbClr val="000000"/>
                          </a:solidFill>
                          <a:latin typeface="Times New Roman"/>
                          <a:ea typeface="Times New Roman"/>
                        </a:rPr>
                        <a:t>MONTO DE FACTURACION        (cumpliendo disponibilidad) (USD $)</a:t>
                      </a:r>
                      <a:endParaRPr lang="es-EC" sz="8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dirty="0">
                          <a:solidFill>
                            <a:srgbClr val="000000"/>
                          </a:solidFill>
                          <a:latin typeface="Times New Roman"/>
                          <a:ea typeface="Times New Roman"/>
                        </a:rPr>
                        <a:t>MONTO NO FACTURADO POR INDISPONIBILIDAD (USD $)</a:t>
                      </a:r>
                      <a:endParaRPr lang="es-EC" sz="8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a:solidFill>
                            <a:srgbClr val="000000"/>
                          </a:solidFill>
                          <a:latin typeface="Times New Roman"/>
                          <a:ea typeface="Times New Roman"/>
                        </a:rPr>
                        <a:t>PORCENTAJE DE PÉRDIDA POR INDISPONIBILIDAD (USD %)</a:t>
                      </a:r>
                      <a:endParaRPr lang="es-EC" sz="8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dirty="0">
                          <a:solidFill>
                            <a:srgbClr val="000000"/>
                          </a:solidFill>
                          <a:latin typeface="Times New Roman"/>
                          <a:ea typeface="Times New Roman"/>
                        </a:rPr>
                        <a:t>MONTO NO FACTURADO POR INDISPONIBILIDAD CON IMPLEMENTACIÓN (USD $)</a:t>
                      </a:r>
                      <a:endParaRPr lang="es-EC" sz="8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C" sz="800" b="1">
                          <a:solidFill>
                            <a:srgbClr val="000000"/>
                          </a:solidFill>
                          <a:latin typeface="Times New Roman"/>
                          <a:ea typeface="Times New Roman"/>
                        </a:rPr>
                        <a:t>PORCENTAJE DE PÉRDIDA POR INDISPONIBILIDAD CON IMPLEMENTACIÓN (USD %)</a:t>
                      </a:r>
                      <a:endParaRPr lang="es-EC" sz="8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0262">
                <a:tc>
                  <a:txBody>
                    <a:bodyPr/>
                    <a:lstStyle/>
                    <a:p>
                      <a:pPr algn="ctr">
                        <a:lnSpc>
                          <a:spcPct val="150000"/>
                        </a:lnSpc>
                        <a:spcAft>
                          <a:spcPts val="0"/>
                        </a:spcAft>
                      </a:pPr>
                      <a:r>
                        <a:rPr lang="es-EC" sz="1000">
                          <a:solidFill>
                            <a:srgbClr val="000000"/>
                          </a:solidFill>
                          <a:latin typeface="Times New Roman"/>
                          <a:ea typeface="Times New Roman"/>
                        </a:rPr>
                        <a:t>oct-10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-2.849,18</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279.563,26</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dirty="0">
                          <a:solidFill>
                            <a:srgbClr val="000000"/>
                          </a:solidFill>
                          <a:latin typeface="Times New Roman"/>
                          <a:ea typeface="Times New Roman"/>
                        </a:rPr>
                        <a:t>282.412,44</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101,0192</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220.281,70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78,7949</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62">
                <a:tc>
                  <a:txBody>
                    <a:bodyPr/>
                    <a:lstStyle/>
                    <a:p>
                      <a:pPr algn="ctr">
                        <a:lnSpc>
                          <a:spcPct val="150000"/>
                        </a:lnSpc>
                        <a:spcAft>
                          <a:spcPts val="0"/>
                        </a:spcAft>
                      </a:pPr>
                      <a:r>
                        <a:rPr lang="es-EC" sz="1000">
                          <a:solidFill>
                            <a:srgbClr val="000000"/>
                          </a:solidFill>
                          <a:latin typeface="Times New Roman"/>
                          <a:ea typeface="Times New Roman"/>
                        </a:rPr>
                        <a:t>nov-10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1.015.402,29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1.015.468,90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dirty="0">
                          <a:solidFill>
                            <a:srgbClr val="000000"/>
                          </a:solidFill>
                          <a:latin typeface="Times New Roman"/>
                          <a:ea typeface="Times New Roman"/>
                        </a:rPr>
                        <a:t>66,61</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dirty="0">
                          <a:solidFill>
                            <a:srgbClr val="000000"/>
                          </a:solidFill>
                          <a:latin typeface="Times New Roman"/>
                          <a:ea typeface="Times New Roman"/>
                        </a:rPr>
                        <a:t>0,0066</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51,96</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0,0051</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dic-10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371.571,81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371.748,32</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176,51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0,0475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137,68</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0,0370</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62">
                <a:tc>
                  <a:txBody>
                    <a:bodyPr/>
                    <a:lstStyle/>
                    <a:p>
                      <a:pPr algn="ctr">
                        <a:lnSpc>
                          <a:spcPct val="150000"/>
                        </a:lnSpc>
                        <a:spcAft>
                          <a:spcPts val="0"/>
                        </a:spcAft>
                      </a:pPr>
                      <a:r>
                        <a:rPr lang="es-EC" sz="1000">
                          <a:solidFill>
                            <a:srgbClr val="000000"/>
                          </a:solidFill>
                          <a:latin typeface="Times New Roman"/>
                          <a:ea typeface="Times New Roman"/>
                        </a:rPr>
                        <a:t>ene-11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dirty="0">
                          <a:solidFill>
                            <a:srgbClr val="000000"/>
                          </a:solidFill>
                          <a:latin typeface="Times New Roman"/>
                          <a:ea typeface="Times New Roman"/>
                        </a:rPr>
                        <a:t>3.580.993,94</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3.584.262,94</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3.269,00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dirty="0">
                          <a:solidFill>
                            <a:srgbClr val="000000"/>
                          </a:solidFill>
                          <a:latin typeface="Times New Roman"/>
                          <a:ea typeface="Times New Roman"/>
                        </a:rPr>
                        <a:t>0,0912</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2.549,82</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0,0711</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feb-11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200.020,24</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200.131,49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111,25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dirty="0">
                          <a:solidFill>
                            <a:srgbClr val="000000"/>
                          </a:solidFill>
                          <a:latin typeface="Times New Roman"/>
                          <a:ea typeface="Times New Roman"/>
                        </a:rPr>
                        <a:t>0,0556</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86,78</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0,0434</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mar-11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995.011,86</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996.058,25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1.046,39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0,1051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816,18</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0,0819</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abr-11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692.720,88</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695.332,88</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2.612,00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0,3756</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2.037,36</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0,2930</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may-11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302.852,70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303.273,93</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421,23</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0,1389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328,56</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0,1083</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jun-11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362.030,06</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363.484,11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1.454,05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0,4000</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1.134,16</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0,3120</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jul-11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250.453,11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252.995,42</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2.542,31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1,0049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dirty="0">
                          <a:solidFill>
                            <a:srgbClr val="000000"/>
                          </a:solidFill>
                          <a:latin typeface="Times New Roman"/>
                          <a:ea typeface="Times New Roman"/>
                        </a:rPr>
                        <a:t>1.983,00</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0,7838</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ago-11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401.130,25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417.466,24</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16.335,99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3,9131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12.742,07</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3,0522</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a:solidFill>
                            <a:srgbClr val="000000"/>
                          </a:solidFill>
                          <a:latin typeface="Times New Roman"/>
                          <a:ea typeface="Times New Roman"/>
                        </a:rPr>
                        <a:t>sep-11</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367.373,17</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dirty="0">
                          <a:solidFill>
                            <a:srgbClr val="000000"/>
                          </a:solidFill>
                          <a:latin typeface="Times New Roman"/>
                          <a:ea typeface="Times New Roman"/>
                        </a:rPr>
                        <a:t>367.543,51</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170,34</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0,0463</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132,87</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r>
                        <a:rPr lang="es-EC" sz="1000" dirty="0">
                          <a:solidFill>
                            <a:srgbClr val="000000"/>
                          </a:solidFill>
                          <a:latin typeface="Times New Roman"/>
                          <a:ea typeface="Times New Roman"/>
                        </a:rPr>
                        <a:t>0,0361</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789">
                <a:tc>
                  <a:txBody>
                    <a:bodyPr/>
                    <a:lstStyle/>
                    <a:p>
                      <a:pPr algn="ct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endParaRPr lang="es-EC" sz="100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endParaRPr lang="es-EC" sz="1000" dirty="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62">
                <a:tc>
                  <a:txBody>
                    <a:bodyPr/>
                    <a:lstStyle/>
                    <a:p>
                      <a:pPr algn="ctr">
                        <a:lnSpc>
                          <a:spcPct val="150000"/>
                        </a:lnSpc>
                        <a:spcAft>
                          <a:spcPts val="0"/>
                        </a:spcAft>
                      </a:pPr>
                      <a:r>
                        <a:rPr lang="es-EC" sz="1000" b="1">
                          <a:solidFill>
                            <a:srgbClr val="000000"/>
                          </a:solidFill>
                          <a:latin typeface="Times New Roman"/>
                          <a:ea typeface="Times New Roman"/>
                        </a:rPr>
                        <a:t>TOTAL</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r">
                        <a:lnSpc>
                          <a:spcPct val="150000"/>
                        </a:lnSpc>
                        <a:spcAft>
                          <a:spcPts val="0"/>
                        </a:spcAft>
                      </a:pPr>
                      <a:r>
                        <a:rPr lang="es-EC" sz="1000">
                          <a:solidFill>
                            <a:srgbClr val="000000"/>
                          </a:solidFill>
                          <a:latin typeface="Times New Roman"/>
                          <a:ea typeface="Times New Roman"/>
                        </a:rPr>
                        <a:t>8.536.711,13</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lnSpc>
                          <a:spcPct val="150000"/>
                        </a:lnSpc>
                        <a:spcAft>
                          <a:spcPts val="0"/>
                        </a:spcAft>
                      </a:pPr>
                      <a:r>
                        <a:rPr lang="es-EC" sz="1000">
                          <a:solidFill>
                            <a:srgbClr val="000000"/>
                          </a:solidFill>
                          <a:latin typeface="Times New Roman"/>
                          <a:ea typeface="Times New Roman"/>
                        </a:rPr>
                        <a:t>8.847.329,25</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9555" algn="r">
                        <a:lnSpc>
                          <a:spcPct val="150000"/>
                        </a:lnSpc>
                        <a:spcAft>
                          <a:spcPts val="0"/>
                        </a:spcAft>
                      </a:pPr>
                      <a:r>
                        <a:rPr lang="es-EC" sz="1000">
                          <a:solidFill>
                            <a:srgbClr val="000000"/>
                          </a:solidFill>
                          <a:latin typeface="Times New Roman"/>
                          <a:ea typeface="Times New Roman"/>
                        </a:rPr>
                        <a:t>310.618,12</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5755" algn="r">
                        <a:lnSpc>
                          <a:spcPct val="150000"/>
                        </a:lnSpc>
                        <a:spcAft>
                          <a:spcPts val="0"/>
                        </a:spcAft>
                      </a:pPr>
                      <a:r>
                        <a:rPr lang="es-EC" sz="1000">
                          <a:solidFill>
                            <a:srgbClr val="000000"/>
                          </a:solidFill>
                          <a:latin typeface="Times New Roman"/>
                          <a:ea typeface="Times New Roman"/>
                        </a:rPr>
                        <a:t>3,5109</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r">
                        <a:lnSpc>
                          <a:spcPct val="150000"/>
                        </a:lnSpc>
                        <a:spcAft>
                          <a:spcPts val="0"/>
                        </a:spcAft>
                      </a:pPr>
                      <a:r>
                        <a:rPr lang="es-EC" sz="1000">
                          <a:solidFill>
                            <a:srgbClr val="000000"/>
                          </a:solidFill>
                          <a:latin typeface="Times New Roman"/>
                          <a:ea typeface="Times New Roman"/>
                        </a:rPr>
                        <a:t>242.282,13</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0520" algn="r">
                        <a:lnSpc>
                          <a:spcPct val="150000"/>
                        </a:lnSpc>
                        <a:spcAft>
                          <a:spcPts val="0"/>
                        </a:spcAft>
                      </a:pPr>
                      <a:endParaRPr lang="es-EC" sz="1000" dirty="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79">
                <a:tc>
                  <a:txBody>
                    <a:bodyPr/>
                    <a:lstStyle/>
                    <a:p>
                      <a:pPr algn="ctr">
                        <a:lnSpc>
                          <a:spcPct val="150000"/>
                        </a:lnSpc>
                        <a:spcAft>
                          <a:spcPts val="0"/>
                        </a:spcAft>
                      </a:pPr>
                      <a:r>
                        <a:rPr lang="es-EC" sz="1000" b="1">
                          <a:solidFill>
                            <a:srgbClr val="000000"/>
                          </a:solidFill>
                          <a:latin typeface="Times New Roman"/>
                          <a:ea typeface="Times New Roman"/>
                        </a:rPr>
                        <a:t>PROMEDIO</a:t>
                      </a:r>
                      <a:endParaRPr lang="es-EC" sz="100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r">
                        <a:lnSpc>
                          <a:spcPct val="150000"/>
                        </a:lnSpc>
                        <a:spcAft>
                          <a:spcPts val="0"/>
                        </a:spcAft>
                      </a:pPr>
                      <a:endParaRPr lang="es-EC" sz="1000" dirty="0">
                        <a:solidFill>
                          <a:srgbClr val="000000"/>
                        </a:solidFill>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R="350520" algn="r">
                        <a:lnSpc>
                          <a:spcPct val="150000"/>
                        </a:lnSpc>
                        <a:spcAft>
                          <a:spcPts val="0"/>
                        </a:spcAft>
                      </a:pPr>
                      <a:r>
                        <a:rPr lang="es-EC" sz="1000" dirty="0">
                          <a:solidFill>
                            <a:srgbClr val="000000"/>
                          </a:solidFill>
                          <a:latin typeface="Times New Roman"/>
                          <a:ea typeface="Times New Roman"/>
                        </a:rPr>
                        <a:t>2,7385</a:t>
                      </a:r>
                      <a:endParaRPr lang="es-EC" sz="1000" dirty="0">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949">
                <a:tc>
                  <a:txBody>
                    <a:bodyPr/>
                    <a:lstStyle/>
                    <a:p>
                      <a:pPr algn="ctr">
                        <a:lnSpc>
                          <a:spcPct val="150000"/>
                        </a:lnSpc>
                        <a:spcAft>
                          <a:spcPts val="0"/>
                        </a:spcAft>
                      </a:pPr>
                      <a:r>
                        <a:rPr lang="es-EC" sz="800" b="1">
                          <a:solidFill>
                            <a:srgbClr val="FF0000"/>
                          </a:solidFill>
                          <a:effectLst>
                            <a:outerShdw blurRad="38100" dist="38100" dir="2700000" algn="tl">
                              <a:srgbClr val="000000">
                                <a:alpha val="43137"/>
                              </a:srgbClr>
                            </a:outerShdw>
                          </a:effectLst>
                          <a:latin typeface="Times New Roman"/>
                          <a:ea typeface="Times New Roman"/>
                        </a:rPr>
                        <a:t>MONTO PARA EL PROYECTO (USD $)</a:t>
                      </a: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5">
                  <a:txBody>
                    <a:bodyPr/>
                    <a:lstStyle/>
                    <a:p>
                      <a:pPr algn="r">
                        <a:lnSpc>
                          <a:spcPct val="150000"/>
                        </a:lnSpc>
                        <a:spcAft>
                          <a:spcPts val="0"/>
                        </a:spcAft>
                      </a:pPr>
                      <a:endParaRPr lang="es-EC" sz="800" b="1">
                        <a:solidFill>
                          <a:srgbClr val="FF0000"/>
                        </a:solidFill>
                        <a:effectLst>
                          <a:outerShdw blurRad="38100" dist="38100" dir="2700000" algn="tl">
                            <a:srgbClr val="000000">
                              <a:alpha val="43137"/>
                            </a:srgbClr>
                          </a:outerShdw>
                        </a:effectLst>
                        <a:latin typeface="Times New Roman"/>
                        <a:ea typeface="Times New Roman"/>
                      </a:endParaRP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R="350520" algn="r">
                        <a:lnSpc>
                          <a:spcPct val="150000"/>
                        </a:lnSpc>
                        <a:spcAft>
                          <a:spcPts val="0"/>
                        </a:spcAft>
                      </a:pPr>
                      <a:r>
                        <a:rPr lang="es-EC" sz="1050" b="1" dirty="0">
                          <a:solidFill>
                            <a:srgbClr val="FF0000"/>
                          </a:solidFill>
                          <a:effectLst>
                            <a:outerShdw blurRad="38100" dist="38100" dir="2700000" algn="tl">
                              <a:srgbClr val="000000">
                                <a:alpha val="43137"/>
                              </a:srgbClr>
                            </a:outerShdw>
                          </a:effectLst>
                          <a:latin typeface="Times New Roman"/>
                          <a:ea typeface="Times New Roman"/>
                        </a:rPr>
                        <a:t>68.335,98</a:t>
                      </a:r>
                    </a:p>
                  </a:txBody>
                  <a:tcPr marL="21415" marR="21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EVALUACIÓN DEL DISEÑO: Costo - Beneficio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Tabla"/>
          <p:cNvGraphicFramePr>
            <a:graphicFrameLocks noGrp="1"/>
          </p:cNvGraphicFramePr>
          <p:nvPr/>
        </p:nvGraphicFramePr>
        <p:xfrm>
          <a:off x="1979712" y="908720"/>
          <a:ext cx="3191576" cy="4562602"/>
        </p:xfrm>
        <a:graphic>
          <a:graphicData uri="http://schemas.openxmlformats.org/drawingml/2006/table">
            <a:tbl>
              <a:tblPr/>
              <a:tblGrid>
                <a:gridCol w="1567791"/>
                <a:gridCol w="1623785"/>
              </a:tblGrid>
              <a:tr h="280884">
                <a:tc>
                  <a:txBody>
                    <a:bodyPr/>
                    <a:lstStyle/>
                    <a:p>
                      <a:pPr algn="ctr">
                        <a:lnSpc>
                          <a:spcPct val="150000"/>
                        </a:lnSpc>
                        <a:spcAft>
                          <a:spcPts val="0"/>
                        </a:spcAft>
                      </a:pPr>
                      <a:r>
                        <a:rPr lang="es-ES" sz="1100" b="1" dirty="0">
                          <a:latin typeface="Times New Roman"/>
                          <a:ea typeface="MS Mincho"/>
                        </a:rPr>
                        <a:t>BENEFICIO</a:t>
                      </a:r>
                      <a:endParaRPr lang="es-EC" sz="1100" dirty="0">
                        <a:latin typeface="Times New Roman"/>
                        <a:ea typeface="Times New Roman"/>
                      </a:endParaRPr>
                    </a:p>
                  </a:txBody>
                  <a:tcPr marL="40507" marR="40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100" b="1" dirty="0">
                          <a:latin typeface="Times New Roman"/>
                          <a:ea typeface="MS Mincho"/>
                        </a:rPr>
                        <a:t>COSTO</a:t>
                      </a:r>
                      <a:endParaRPr lang="es-EC" sz="1100" dirty="0">
                        <a:latin typeface="Times New Roman"/>
                        <a:ea typeface="Times New Roman"/>
                      </a:endParaRPr>
                    </a:p>
                  </a:txBody>
                  <a:tcPr marL="40507" marR="40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61769">
                <a:tc>
                  <a:txBody>
                    <a:bodyPr/>
                    <a:lstStyle/>
                    <a:p>
                      <a:pPr algn="ctr">
                        <a:lnSpc>
                          <a:spcPct val="150000"/>
                        </a:lnSpc>
                        <a:spcAft>
                          <a:spcPts val="0"/>
                        </a:spcAft>
                      </a:pPr>
                      <a:r>
                        <a:rPr lang="es-ES" sz="1100">
                          <a:latin typeface="Times New Roman"/>
                          <a:ea typeface="MS Mincho"/>
                        </a:rPr>
                        <a:t>Robustez en la red</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Times New Roman"/>
                          <a:ea typeface="MS Mincho"/>
                        </a:rPr>
                        <a:t>Aumentar el número de enlaces</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653">
                <a:tc>
                  <a:txBody>
                    <a:bodyPr/>
                    <a:lstStyle/>
                    <a:p>
                      <a:pPr algn="ctr">
                        <a:lnSpc>
                          <a:spcPct val="150000"/>
                        </a:lnSpc>
                        <a:spcAft>
                          <a:spcPts val="0"/>
                        </a:spcAft>
                      </a:pPr>
                      <a:r>
                        <a:rPr lang="es-ES" sz="1100">
                          <a:latin typeface="Times New Roman"/>
                          <a:ea typeface="MS Mincho"/>
                        </a:rPr>
                        <a:t>Aumentar la disponibilidad de la red 0,082 %</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Times New Roman"/>
                          <a:ea typeface="MS Mincho"/>
                        </a:rPr>
                        <a:t>Invertir en compra de tarjetas y módulos ópticos</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222">
                <a:tc>
                  <a:txBody>
                    <a:bodyPr/>
                    <a:lstStyle/>
                    <a:p>
                      <a:pPr algn="ctr">
                        <a:lnSpc>
                          <a:spcPct val="150000"/>
                        </a:lnSpc>
                        <a:spcAft>
                          <a:spcPts val="0"/>
                        </a:spcAft>
                      </a:pPr>
                      <a:r>
                        <a:rPr lang="es-ES" sz="1100">
                          <a:latin typeface="Times New Roman"/>
                          <a:ea typeface="MS Mincho"/>
                        </a:rPr>
                        <a:t>Aumentar la recaudación 0,72 %</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Times New Roman"/>
                          <a:ea typeface="MS Mincho"/>
                        </a:rPr>
                        <a:t>Complejidad de los sistemas de protección</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536">
                <a:tc>
                  <a:txBody>
                    <a:bodyPr/>
                    <a:lstStyle/>
                    <a:p>
                      <a:pPr algn="ctr">
                        <a:lnSpc>
                          <a:spcPct val="150000"/>
                        </a:lnSpc>
                        <a:spcAft>
                          <a:spcPts val="0"/>
                        </a:spcAft>
                      </a:pPr>
                      <a:r>
                        <a:rPr lang="es-ES" sz="1100">
                          <a:latin typeface="Times New Roman"/>
                          <a:ea typeface="MS Mincho"/>
                        </a:rPr>
                        <a:t>Mejora en calidad de servicio QoS</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Times New Roman"/>
                          <a:ea typeface="MS Mincho"/>
                        </a:rPr>
                        <a:t>Reubicación de las tarjetas ópticas en los equipos Siemens HiT7070</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69">
                <a:tc>
                  <a:txBody>
                    <a:bodyPr/>
                    <a:lstStyle/>
                    <a:p>
                      <a:pPr algn="ctr">
                        <a:lnSpc>
                          <a:spcPct val="150000"/>
                        </a:lnSpc>
                        <a:spcAft>
                          <a:spcPts val="0"/>
                        </a:spcAft>
                      </a:pPr>
                      <a:r>
                        <a:rPr lang="es-ES" sz="1100">
                          <a:latin typeface="Times New Roman"/>
                          <a:ea typeface="MS Mincho"/>
                        </a:rPr>
                        <a:t>Fidelizar a los clientes</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Times New Roman"/>
                          <a:ea typeface="MS Mincho"/>
                        </a:rPr>
                        <a:t>Posibles cortes de servicio</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69">
                <a:tc>
                  <a:txBody>
                    <a:bodyPr/>
                    <a:lstStyle/>
                    <a:p>
                      <a:pPr algn="ctr">
                        <a:lnSpc>
                          <a:spcPct val="150000"/>
                        </a:lnSpc>
                        <a:spcAft>
                          <a:spcPts val="0"/>
                        </a:spcAft>
                      </a:pPr>
                      <a:r>
                        <a:rPr lang="es-ES" sz="1100">
                          <a:latin typeface="Times New Roman"/>
                          <a:ea typeface="MS Mincho"/>
                        </a:rPr>
                        <a:t>Disminuir el índice de fallas en la red</a:t>
                      </a:r>
                      <a:endParaRPr lang="es-EC" sz="1100">
                        <a:latin typeface="Times New Roman"/>
                        <a:ea typeface="Times New Roman"/>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100" dirty="0">
                        <a:latin typeface="Times New Roman"/>
                        <a:ea typeface="MS Mincho"/>
                      </a:endParaRPr>
                    </a:p>
                  </a:txBody>
                  <a:tcPr marL="40507" marR="40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14 Rectángulo"/>
          <p:cNvSpPr/>
          <p:nvPr/>
        </p:nvSpPr>
        <p:spPr>
          <a:xfrm>
            <a:off x="2921222" y="5589240"/>
            <a:ext cx="1290738" cy="261610"/>
          </a:xfrm>
          <a:prstGeom prst="rect">
            <a:avLst/>
          </a:prstGeom>
        </p:spPr>
        <p:txBody>
          <a:bodyPr wrap="none">
            <a:spAutoFit/>
          </a:bodyPr>
          <a:lstStyle/>
          <a:p>
            <a:r>
              <a:rPr lang="es-ES" sz="1100" dirty="0" smtClean="0">
                <a:latin typeface="Arial" pitchFamily="34" charset="0"/>
                <a:cs typeface="Arial" pitchFamily="34" charset="0"/>
              </a:rPr>
              <a:t>Costo – Beneficio</a:t>
            </a:r>
            <a:endParaRPr lang="es-EC" sz="1100" dirty="0">
              <a:latin typeface="Arial" pitchFamily="34" charset="0"/>
              <a:cs typeface="Arial" pitchFamily="34" charset="0"/>
            </a:endParaRPr>
          </a:p>
        </p:txBody>
      </p:sp>
      <p:sp>
        <p:nvSpPr>
          <p:cNvPr id="16" name="15 Rectángulo"/>
          <p:cNvSpPr/>
          <p:nvPr/>
        </p:nvSpPr>
        <p:spPr>
          <a:xfrm>
            <a:off x="6084168" y="2204864"/>
            <a:ext cx="2483768" cy="2246769"/>
          </a:xfrm>
          <a:prstGeom prst="rect">
            <a:avLst/>
          </a:prstGeom>
        </p:spPr>
        <p:txBody>
          <a:bodyPr wrap="square">
            <a:spAutoFit/>
          </a:bodyPr>
          <a:lstStyle/>
          <a:p>
            <a:pPr algn="just"/>
            <a:r>
              <a:rPr lang="es-ES" sz="2000" b="1" dirty="0" smtClean="0">
                <a:effectLst>
                  <a:outerShdw blurRad="38100" dist="38100" dir="2700000" algn="tl">
                    <a:srgbClr val="000000">
                      <a:alpha val="43137"/>
                    </a:srgbClr>
                  </a:outerShdw>
                </a:effectLst>
                <a:latin typeface="Arial" pitchFamily="34" charset="0"/>
                <a:cs typeface="Arial" pitchFamily="34" charset="0"/>
              </a:rPr>
              <a:t>Con esto se deja por sentado que el Análisis de Costo – Beneficio arroja que la factibilidad del proyecto es viable.</a:t>
            </a:r>
            <a:endParaRPr lang="es-EC" sz="2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CONCLUSIONES Y RECOMENDACIONES: Conclusiones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 name="14 Rectángulo"/>
          <p:cNvSpPr/>
          <p:nvPr/>
        </p:nvSpPr>
        <p:spPr>
          <a:xfrm>
            <a:off x="1115616" y="692696"/>
            <a:ext cx="7344816" cy="6817831"/>
          </a:xfrm>
          <a:prstGeom prst="rect">
            <a:avLst/>
          </a:prstGeom>
        </p:spPr>
        <p:txBody>
          <a:bodyPr wrap="square">
            <a:spAutoFit/>
          </a:bodyPr>
          <a:lstStyle/>
          <a:p>
            <a:pPr algn="just">
              <a:buFont typeface="Wingdings" pitchFamily="2" charset="2"/>
              <a:buChar char="Ø"/>
            </a:pPr>
            <a:r>
              <a:rPr lang="es-EC" sz="1600" dirty="0" smtClean="0"/>
              <a:t>Mediante un escenario de pruebas en la red de transporte SDH se comprobó la interoperabilidad de los equipos multiplexores, se analizó los diferentes mecanismos de protección, esquemas de red y los protocolos utilizados para los sistemas de protección.</a:t>
            </a:r>
          </a:p>
          <a:p>
            <a:pPr algn="just"/>
            <a:endParaRPr lang="es-EC" sz="1600" dirty="0" smtClean="0"/>
          </a:p>
          <a:p>
            <a:pPr algn="just">
              <a:buFont typeface="Wingdings" pitchFamily="2" charset="2"/>
              <a:buChar char="Ø"/>
            </a:pPr>
            <a:r>
              <a:rPr lang="es-EC" sz="1600" dirty="0" smtClean="0"/>
              <a:t>Se realizó un análisis comparativo entre los diversos tipos de protecciones que se pueden utilizar en la red de transporte SDH de CELEC EP – TRANSELECTRIC tomando en  cuenta el tráfico y disponibilidad de servicios, obteniendo como resultado que se pueden utilizar esquemas de protección en anillo y a nivel se servicio, siendo estos el MS – SPRING y el SNCP respectivamente y así obtener una red robusta alcanzando, para alcanzar un nivel de disponibilidad deseado.</a:t>
            </a:r>
          </a:p>
          <a:p>
            <a:pPr algn="just"/>
            <a:endParaRPr lang="es-EC" sz="1600" dirty="0" smtClean="0"/>
          </a:p>
          <a:p>
            <a:pPr algn="just">
              <a:buFont typeface="Wingdings" pitchFamily="2" charset="2"/>
              <a:buChar char="Ø"/>
            </a:pPr>
            <a:r>
              <a:rPr lang="es-EC" sz="1600" dirty="0" smtClean="0"/>
              <a:t>Se probó el sistema de protección 1+1 MSP en el tramo </a:t>
            </a:r>
            <a:r>
              <a:rPr lang="es-EC" sz="1600" dirty="0" err="1" smtClean="0"/>
              <a:t>Transelectric</a:t>
            </a:r>
            <a:r>
              <a:rPr lang="es-EC" sz="1600" dirty="0" smtClean="0"/>
              <a:t> (Siemens HiT7070 DC) y Santo Domingo (Siemens HiT7070 DC) a nivel STM-16 entre equipos multiplexores de la misma marca, ya que la organización de las tarjetas dentro del equipo multiplexor es fundamental para implementar este tipo de protección MSP. La mayor desventaja de este sistema es que en funcionamiento normal, que es la mayor parte del tiempo, estamos consumiendo el doble de recursos de los necesarios.  </a:t>
            </a:r>
          </a:p>
          <a:p>
            <a:pPr algn="just">
              <a:buFont typeface="Arial" pitchFamily="34" charset="0"/>
              <a:buChar char="•"/>
            </a:pPr>
            <a:endParaRPr lang="es-EC" sz="1600" dirty="0" smtClean="0"/>
          </a:p>
          <a:p>
            <a:pPr lvl="0" algn="just">
              <a:buFont typeface="Wingdings" pitchFamily="2" charset="2"/>
              <a:buChar char="Ø"/>
            </a:pPr>
            <a:r>
              <a:rPr lang="es-EC" sz="1600" dirty="0" smtClean="0"/>
              <a:t>La topología que se utilizó para probar el Sistema de Protección SNCP fue en anillo a nivel VC-12. El hecho de que trabaje sobre nodos intermedios hace que su eficacia sea también buena sobre redes malladas. Aun siendo tan versátil este mecanismo, debido a su costo alto y complejidad, solo es recomendable para servicios en los que sea estrictamente necesario que la calidad de la señal sea máxima.</a:t>
            </a:r>
          </a:p>
          <a:p>
            <a:pPr lvl="0">
              <a:buFont typeface="Arial" pitchFamily="34" charset="0"/>
              <a:buChar char="•"/>
            </a:pPr>
            <a:endParaRPr lang="es-EC" sz="1100" dirty="0" smtClean="0"/>
          </a:p>
          <a:p>
            <a:pPr>
              <a:buFont typeface="Arial" pitchFamily="34" charset="0"/>
              <a:buChar char="•"/>
            </a:pPr>
            <a:endParaRPr lang="es-EC" sz="1100" dirty="0" smtClean="0"/>
          </a:p>
          <a:p>
            <a:pPr>
              <a:buFont typeface="Arial" pitchFamily="34" charset="0"/>
              <a:buChar char="•"/>
            </a:pPr>
            <a:endParaRPr lang="es-EC" sz="1100" dirty="0" smtClean="0"/>
          </a:p>
          <a:p>
            <a:pPr lvl="0">
              <a:buFont typeface="Arial" pitchFamily="34" charset="0"/>
              <a:buChar char="•"/>
            </a:pPr>
            <a:endParaRPr lang="es-EC" sz="1100" dirty="0" smtClean="0"/>
          </a:p>
          <a:p>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CONCLUSIONES Y RECOMENDACIONES: Recomendaciones </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1043608" y="1052736"/>
            <a:ext cx="3992360" cy="1400383"/>
          </a:xfrm>
          <a:prstGeom prst="rect">
            <a:avLst/>
          </a:prstGeom>
        </p:spPr>
        <p:txBody>
          <a:bodyPr wrap="square">
            <a:spAutoFit/>
          </a:bodyPr>
          <a:lstStyle/>
          <a:p>
            <a:pPr marL="285750" indent="-285750">
              <a:buFont typeface="Arial" pitchFamily="34" charset="0"/>
              <a:buChar char="•"/>
            </a:pPr>
            <a:endParaRPr lang="es-ES" sz="16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sp>
        <p:nvSpPr>
          <p:cNvPr id="224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 name="14 Rectángulo"/>
          <p:cNvSpPr/>
          <p:nvPr/>
        </p:nvSpPr>
        <p:spPr>
          <a:xfrm>
            <a:off x="1115616" y="692696"/>
            <a:ext cx="7344816" cy="6755696"/>
          </a:xfrm>
          <a:prstGeom prst="rect">
            <a:avLst/>
          </a:prstGeom>
        </p:spPr>
        <p:txBody>
          <a:bodyPr wrap="square">
            <a:spAutoFit/>
          </a:bodyPr>
          <a:lstStyle/>
          <a:p>
            <a:pPr lvl="0" algn="just">
              <a:buFont typeface="Wingdings" pitchFamily="2" charset="2"/>
              <a:buChar char="Ø"/>
            </a:pPr>
            <a:r>
              <a:rPr lang="es-EC" dirty="0" smtClean="0"/>
              <a:t>El número de slots libres es un factor importante que se debe tomar en cuenta para realizar pruebas e implementar un esquema de protección, ya que de la ubicación de las tarjetas dentro del chasis del equipo depende el tipo de protección que se pueda poner en funcionamiento.</a:t>
            </a:r>
          </a:p>
          <a:p>
            <a:pPr lvl="0" algn="just"/>
            <a:endParaRPr lang="es-EC" dirty="0" smtClean="0"/>
          </a:p>
          <a:p>
            <a:pPr algn="just"/>
            <a:endParaRPr lang="es-EC" dirty="0" smtClean="0"/>
          </a:p>
          <a:p>
            <a:pPr lvl="0" algn="just">
              <a:buFont typeface="Wingdings" pitchFamily="2" charset="2"/>
              <a:buChar char="Ø"/>
            </a:pPr>
            <a:r>
              <a:rPr lang="es-EC" dirty="0" smtClean="0"/>
              <a:t>Se requiere realizar un análisis de reubicación de tarjetas en los equipos multiplexores SIEMENS y HUAWEI, de tal manera, que en un futuro, se puedan configurar protecciones 1:N MSP y MS - SPRING sin ningún contratiempo.</a:t>
            </a:r>
          </a:p>
          <a:p>
            <a:pPr algn="just">
              <a:buFont typeface="Arial" pitchFamily="34" charset="0"/>
              <a:buChar char="•"/>
            </a:pPr>
            <a:endParaRPr lang="es-EC" dirty="0" smtClean="0"/>
          </a:p>
          <a:p>
            <a:pPr algn="just"/>
            <a:endParaRPr lang="es-EC" dirty="0" smtClean="0"/>
          </a:p>
          <a:p>
            <a:pPr lvl="0" algn="just">
              <a:buFont typeface="Wingdings" pitchFamily="2" charset="2"/>
              <a:buChar char="Ø"/>
            </a:pPr>
            <a:r>
              <a:rPr lang="es-EC" dirty="0" smtClean="0"/>
              <a:t>Depurar los equipos multiplexores con relación a los servicios activos y los no activos, ya que al querer levantar los canales de pruebas se pudo constatar que existían canalización basura lo cual impedía optimizar el tiempo en las pruebas de los sistemas de protección.</a:t>
            </a:r>
          </a:p>
          <a:p>
            <a:pPr algn="just">
              <a:buFont typeface="Arial" pitchFamily="34" charset="0"/>
              <a:buChar char="•"/>
            </a:pPr>
            <a:endParaRPr lang="es-EC" dirty="0" smtClean="0"/>
          </a:p>
          <a:p>
            <a:pPr algn="just">
              <a:buFont typeface="Arial" pitchFamily="34" charset="0"/>
              <a:buChar char="•"/>
            </a:pPr>
            <a:endParaRPr lang="es-EC" dirty="0" smtClean="0"/>
          </a:p>
          <a:p>
            <a:pPr lvl="0" algn="just">
              <a:buFont typeface="Wingdings" pitchFamily="2" charset="2"/>
              <a:buChar char="Ø"/>
            </a:pPr>
            <a:r>
              <a:rPr lang="es-EC" dirty="0" smtClean="0"/>
              <a:t>Hacer un análisis de ingeniería de tráfico para mediante este poder adquirir nuevos equipos SDH y ampliar la capacidad de la red sin ningún problema de disponibilidad de tarjetas o uso de los enlaces de protección.</a:t>
            </a:r>
          </a:p>
          <a:p>
            <a:pPr lvl="0">
              <a:buFont typeface="Arial" pitchFamily="34" charset="0"/>
              <a:buChar char="•"/>
            </a:pPr>
            <a:endParaRPr lang="es-EC" sz="1100" dirty="0" smtClean="0"/>
          </a:p>
          <a:p>
            <a:pPr>
              <a:buFont typeface="Arial" pitchFamily="34" charset="0"/>
              <a:buChar char="•"/>
            </a:pPr>
            <a:endParaRPr lang="es-EC" sz="1100" dirty="0" smtClean="0"/>
          </a:p>
          <a:p>
            <a:pPr>
              <a:buFont typeface="Arial" pitchFamily="34" charset="0"/>
              <a:buChar char="•"/>
            </a:pPr>
            <a:endParaRPr lang="es-EC" sz="1100" dirty="0" smtClean="0"/>
          </a:p>
          <a:p>
            <a:pPr lvl="0">
              <a:buFont typeface="Arial" pitchFamily="34" charset="0"/>
              <a:buChar char="•"/>
            </a:pPr>
            <a:endParaRPr lang="es-EC" sz="1100" dirty="0" smtClean="0"/>
          </a:p>
          <a:p>
            <a:endParaRPr lang="es-EC" sz="1100" dirty="0">
              <a:latin typeface="Arial" pitchFamily="34" charset="0"/>
              <a:cs typeface="Arial" pitchFamily="34" charset="0"/>
            </a:endParaRPr>
          </a:p>
        </p:txBody>
      </p:sp>
    </p:spTree>
    <p:extLst>
      <p:ext uri="{BB962C8B-B14F-4D97-AF65-F5344CB8AC3E}">
        <p14:creationId xmlns:p14="http://schemas.microsoft.com/office/powerpoint/2010/main" val="1939787914"/>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90230" y="2139821"/>
            <a:ext cx="7214218"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a:t>
            </a:r>
          </a:p>
          <a:p>
            <a:pPr algn="ctr"/>
            <a:endPar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Preguntas y Respuestas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a:solidFill>
                  <a:schemeClr val="bg1"/>
                </a:solidFill>
              </a:rPr>
              <a:t>A</a:t>
            </a:r>
            <a:r>
              <a:rPr lang="es-ES" sz="1600" dirty="0" smtClean="0">
                <a:solidFill>
                  <a:schemeClr val="bg1"/>
                </a:solidFill>
              </a:rPr>
              <a:t>nálisis </a:t>
            </a:r>
            <a:r>
              <a:rPr lang="es-ES" sz="1600" dirty="0">
                <a:solidFill>
                  <a:schemeClr val="bg1"/>
                </a:solidFill>
              </a:rPr>
              <a:t>comparativo entre los diversos tipos de </a:t>
            </a:r>
            <a:r>
              <a:rPr lang="es-ES" sz="1600" dirty="0" smtClean="0">
                <a:solidFill>
                  <a:schemeClr val="bg1"/>
                </a:solidFill>
              </a:rPr>
              <a:t>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Finalidad</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724128" y="4788441"/>
            <a:ext cx="3168352" cy="1077218"/>
          </a:xfrm>
          <a:prstGeom prst="rect">
            <a:avLst/>
          </a:prstGeom>
          <a:noFill/>
        </p:spPr>
        <p:txBody>
          <a:bodyPr wrap="square" rtlCol="0">
            <a:spAutoFit/>
          </a:bodyPr>
          <a:lstStyle/>
          <a:p>
            <a:pPr algn="just"/>
            <a:r>
              <a:rPr lang="es-ES" sz="1600" dirty="0">
                <a:solidFill>
                  <a:schemeClr val="bg1"/>
                </a:solidFill>
              </a:rPr>
              <a:t>P</a:t>
            </a:r>
            <a:r>
              <a:rPr lang="es-ES" sz="1600" dirty="0" smtClean="0">
                <a:solidFill>
                  <a:schemeClr val="bg1"/>
                </a:solidFill>
              </a:rPr>
              <a:t>ruebas </a:t>
            </a:r>
            <a:r>
              <a:rPr lang="es-ES" sz="1600" dirty="0">
                <a:solidFill>
                  <a:schemeClr val="bg1"/>
                </a:solidFill>
              </a:rPr>
              <a:t>de funcionamiento de los              diferentes esquemas de protección en la red SDH de                                  CELEC EP - TRANSELECTRIC</a:t>
            </a:r>
          </a:p>
        </p:txBody>
      </p:sp>
      <p:sp>
        <p:nvSpPr>
          <p:cNvPr id="12" name="11 Rectángulo"/>
          <p:cNvSpPr/>
          <p:nvPr/>
        </p:nvSpPr>
        <p:spPr>
          <a:xfrm>
            <a:off x="1403648" y="1124744"/>
            <a:ext cx="7232720" cy="3139321"/>
          </a:xfrm>
          <a:prstGeom prst="rect">
            <a:avLst/>
          </a:prstGeom>
        </p:spPr>
        <p:txBody>
          <a:bodyPr wrap="square">
            <a:spAutoFit/>
          </a:bodyPr>
          <a:lstStyle/>
          <a:p>
            <a:pPr algn="just"/>
            <a:r>
              <a:rPr lang="es-ES_tradnl" dirty="0" smtClean="0"/>
              <a:t>La finalidad del proyecto es probar los múltiples tipos de protecciones para la red de transporte SDH en el tendido de fibra óptica que se posee en todo el país, tanto en topologías en anillo como en topologías lineales, con las marcas de multiplexores SDH SIEMENS y HUAWEI. </a:t>
            </a:r>
            <a:endParaRPr lang="es-EC" dirty="0" smtClean="0"/>
          </a:p>
          <a:p>
            <a:pPr algn="just"/>
            <a:endParaRPr lang="es-EC" dirty="0" smtClean="0"/>
          </a:p>
          <a:p>
            <a:pPr algn="just"/>
            <a:endParaRPr lang="es-EC" dirty="0" smtClean="0"/>
          </a:p>
          <a:p>
            <a:pPr algn="just"/>
            <a:r>
              <a:rPr lang="es-ES_tradnl" dirty="0" smtClean="0"/>
              <a:t>El plan principal de este proyecto de tesis es analizar la interoperabilidad de estos equipos multiplexores probando por lo menos un tipo de protección en línea y un tipo de protección en anillo para la red de transporte SDH de CELEC EP - TRANSELECTRIC. </a:t>
            </a:r>
            <a:endParaRPr lang="es-EC" dirty="0" smtClean="0"/>
          </a:p>
          <a:p>
            <a:endParaRPr lang="es-EC" dirty="0" smtClean="0"/>
          </a:p>
        </p:txBody>
      </p:sp>
      <p:pic>
        <p:nvPicPr>
          <p:cNvPr id="102402" name="Picture 2" descr="http://www.corape.org.ec/Imagenes%20y%20gif/TRANSELECTRIC%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437112"/>
            <a:ext cx="2951764" cy="78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97419"/>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644008" y="2204864"/>
            <a:ext cx="4320480" cy="2308324"/>
          </a:xfrm>
          <a:prstGeom prst="rect">
            <a:avLst/>
          </a:prstGeom>
          <a:noFill/>
        </p:spPr>
        <p:txBody>
          <a:bodyPr wrap="square" rtlCol="0">
            <a:spAutoFit/>
          </a:bodyPr>
          <a:lstStyle/>
          <a:p>
            <a:pPr>
              <a:buFont typeface="Arial" pitchFamily="34" charset="0"/>
              <a:buChar char="•"/>
            </a:pPr>
            <a:r>
              <a:rPr lang="es-ES" sz="2400" dirty="0" smtClean="0"/>
              <a:t>Transmisión </a:t>
            </a:r>
            <a:r>
              <a:rPr lang="es-ES" sz="2400" dirty="0"/>
              <a:t>de la información mediante </a:t>
            </a:r>
            <a:r>
              <a:rPr lang="es-ES" sz="2400" dirty="0" smtClean="0"/>
              <a:t>luz</a:t>
            </a:r>
          </a:p>
          <a:p>
            <a:pPr>
              <a:buFont typeface="Arial" pitchFamily="34" charset="0"/>
              <a:buChar char="•"/>
            </a:pPr>
            <a:r>
              <a:rPr lang="es-ES" sz="2400" dirty="0" smtClean="0"/>
              <a:t>Fibras </a:t>
            </a:r>
            <a:r>
              <a:rPr lang="es-ES" sz="2400" dirty="0"/>
              <a:t>de vidrio o </a:t>
            </a:r>
            <a:r>
              <a:rPr lang="es-ES" sz="2400" dirty="0" smtClean="0"/>
              <a:t>plástico</a:t>
            </a:r>
          </a:p>
          <a:p>
            <a:pPr>
              <a:buFont typeface="Arial" pitchFamily="34" charset="0"/>
              <a:buChar char="•"/>
            </a:pPr>
            <a:r>
              <a:rPr lang="es-ES" sz="2400" dirty="0" smtClean="0"/>
              <a:t>Medio </a:t>
            </a:r>
            <a:r>
              <a:rPr lang="es-ES" sz="2400" dirty="0"/>
              <a:t>popular </a:t>
            </a:r>
            <a:r>
              <a:rPr lang="es-ES" sz="2400" dirty="0" smtClean="0"/>
              <a:t>de telecomunicaciones</a:t>
            </a:r>
          </a:p>
          <a:p>
            <a:pPr>
              <a:buFont typeface="Arial" pitchFamily="34" charset="0"/>
              <a:buChar char="•"/>
            </a:pPr>
            <a:r>
              <a:rPr lang="es-ES" sz="2400" dirty="0" smtClean="0"/>
              <a:t>Ventajas sobre otros medios</a:t>
            </a:r>
            <a:endParaRPr lang="es-ES" sz="2400" dirty="0"/>
          </a:p>
        </p:txBody>
      </p:sp>
      <p:pic>
        <p:nvPicPr>
          <p:cNvPr id="9" name="Picture 7"/>
          <p:cNvPicPr>
            <a:picLocks noChangeAspect="1" noChangeArrowheads="1"/>
          </p:cNvPicPr>
          <p:nvPr/>
        </p:nvPicPr>
        <p:blipFill>
          <a:blip r:embed="rId2" cstate="print"/>
          <a:srcRect l="27168" t="12600" r="53932" b="62200"/>
          <a:stretch>
            <a:fillRect/>
          </a:stretch>
        </p:blipFill>
        <p:spPr bwMode="auto">
          <a:xfrm>
            <a:off x="1115616" y="2132856"/>
            <a:ext cx="3456384" cy="2592288"/>
          </a:xfrm>
          <a:prstGeom prst="rect">
            <a:avLst/>
          </a:prstGeom>
          <a:noFill/>
          <a:ln w="9525">
            <a:noFill/>
            <a:miter lim="800000"/>
            <a:headEnd/>
            <a:tailEnd/>
          </a:ln>
        </p:spPr>
      </p:pic>
      <p:sp>
        <p:nvSpPr>
          <p:cNvPr id="6" name="5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s-EC" sz="2000" b="1" dirty="0" smtClean="0">
                <a:solidFill>
                  <a:schemeClr val="bg1"/>
                </a:solidFill>
              </a:rPr>
              <a:t>GENERALIDADES: Fibra óptica</a:t>
            </a:r>
          </a:p>
        </p:txBody>
      </p:sp>
    </p:spTree>
    <p:extLst>
      <p:ext uri="{BB962C8B-B14F-4D97-AF65-F5344CB8AC3E}">
        <p14:creationId xmlns:p14="http://schemas.microsoft.com/office/powerpoint/2010/main" val="2709022110"/>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smtClean="0">
                <a:solidFill>
                  <a:schemeClr val="bg1"/>
                </a:solidFill>
              </a:rPr>
              <a:t>Análisis comparativo entre los diversos tipos de 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Principios Básicos Tecnología SDH</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125913" y="3880500"/>
            <a:ext cx="3168352" cy="1815882"/>
          </a:xfrm>
          <a:prstGeom prst="rect">
            <a:avLst/>
          </a:prstGeom>
          <a:noFill/>
        </p:spPr>
        <p:txBody>
          <a:bodyPr wrap="square" rtlCol="0">
            <a:spAutoFit/>
          </a:bodyPr>
          <a:lstStyle/>
          <a:p>
            <a:pPr marL="285750" indent="-285750" algn="just">
              <a:buFont typeface="Arial" pitchFamily="34" charset="0"/>
              <a:buChar char="•"/>
            </a:pPr>
            <a:r>
              <a:rPr lang="es-ES_tradnl" sz="1600" dirty="0"/>
              <a:t>STM-1 tiene una duración de 125 </a:t>
            </a:r>
            <a:r>
              <a:rPr lang="es-ES" sz="1600" dirty="0"/>
              <a:t>µs</a:t>
            </a:r>
            <a:r>
              <a:rPr lang="es-ES_tradnl" sz="1600" dirty="0"/>
              <a:t> (se repite 8.000/s). Su matriz corresponde a 9 filas y 270 columnas, cuyos elementos son octetos de 8 bits. La transmisión se realiza fila por </a:t>
            </a:r>
            <a:r>
              <a:rPr lang="es-ES_tradnl" sz="1600" dirty="0" smtClean="0"/>
              <a:t>fila</a:t>
            </a:r>
            <a:r>
              <a:rPr lang="es-ES" sz="1600" dirty="0">
                <a:solidFill>
                  <a:schemeClr val="bg1"/>
                </a:solidFill>
              </a:rPr>
              <a:t>.</a:t>
            </a:r>
          </a:p>
        </p:txBody>
      </p:sp>
      <p:sp>
        <p:nvSpPr>
          <p:cNvPr id="12" name="11 Rectángulo"/>
          <p:cNvSpPr/>
          <p:nvPr/>
        </p:nvSpPr>
        <p:spPr>
          <a:xfrm>
            <a:off x="1043608" y="1052736"/>
            <a:ext cx="3992360" cy="4555093"/>
          </a:xfrm>
          <a:prstGeom prst="rect">
            <a:avLst/>
          </a:prstGeom>
        </p:spPr>
        <p:txBody>
          <a:bodyPr wrap="square">
            <a:spAutoFit/>
          </a:bodyPr>
          <a:lstStyle/>
          <a:p>
            <a:pPr marL="285750" indent="-285750">
              <a:buFont typeface="Arial" pitchFamily="34" charset="0"/>
              <a:buChar char="•"/>
            </a:pPr>
            <a:r>
              <a:rPr lang="es-ES_tradnl" sz="1700" dirty="0"/>
              <a:t>SDH </a:t>
            </a:r>
            <a:r>
              <a:rPr lang="es-ES_tradnl" sz="1700" i="1" dirty="0"/>
              <a:t>(Síncronos Digital </a:t>
            </a:r>
            <a:r>
              <a:rPr lang="es-ES_tradnl" sz="1700" i="1" dirty="0" err="1"/>
              <a:t>Hierarchy</a:t>
            </a:r>
            <a:r>
              <a:rPr lang="es-ES_tradnl" sz="1700" i="1" dirty="0"/>
              <a:t>, </a:t>
            </a:r>
            <a:r>
              <a:rPr lang="es-ES_tradnl" sz="1700" dirty="0"/>
              <a:t>Jerarquía Digital Sincrónica</a:t>
            </a:r>
            <a:r>
              <a:rPr lang="es-ES_tradnl" sz="1700" i="1" dirty="0"/>
              <a:t>). </a:t>
            </a:r>
            <a:endParaRPr lang="es-EC" sz="1700" dirty="0"/>
          </a:p>
          <a:p>
            <a:endParaRPr lang="es-ES_tradnl" sz="1700" dirty="0" smtClean="0"/>
          </a:p>
          <a:p>
            <a:pPr marL="285750" indent="-285750">
              <a:buFont typeface="Arial" pitchFamily="34" charset="0"/>
              <a:buChar char="•"/>
            </a:pPr>
            <a:r>
              <a:rPr lang="es-ES_tradnl" sz="1700" dirty="0"/>
              <a:t>SDH </a:t>
            </a:r>
            <a:r>
              <a:rPr lang="es-ES_tradnl" sz="1700" dirty="0" smtClean="0"/>
              <a:t>como norma </a:t>
            </a:r>
            <a:r>
              <a:rPr lang="es-ES_tradnl" sz="1700" dirty="0"/>
              <a:t>mundial que </a:t>
            </a:r>
            <a:r>
              <a:rPr lang="es-ES_tradnl" sz="1700" dirty="0" smtClean="0"/>
              <a:t>posibilite </a:t>
            </a:r>
            <a:r>
              <a:rPr lang="es-ES_tradnl" sz="1700" dirty="0"/>
              <a:t>una </a:t>
            </a:r>
            <a:r>
              <a:rPr lang="es-ES_tradnl" sz="1700" dirty="0" smtClean="0"/>
              <a:t>compatibilidad.</a:t>
            </a:r>
          </a:p>
          <a:p>
            <a:pPr marL="285750" indent="-285750">
              <a:buFont typeface="Arial" pitchFamily="34" charset="0"/>
              <a:buChar char="•"/>
            </a:pPr>
            <a:endParaRPr lang="es-ES_tradnl" sz="1700" dirty="0" smtClean="0"/>
          </a:p>
          <a:p>
            <a:pPr marL="285750" indent="-285750">
              <a:buFont typeface="Arial" pitchFamily="34" charset="0"/>
              <a:buChar char="•"/>
            </a:pPr>
            <a:r>
              <a:rPr lang="es-ES_tradnl" sz="1700" dirty="0" smtClean="0"/>
              <a:t>SDH, un </a:t>
            </a:r>
            <a:r>
              <a:rPr lang="es-ES_tradnl" sz="1700" dirty="0"/>
              <a:t>mejor aprovechamiento del ancho de banda potencial de la fibra óptica, y más capacidad de </a:t>
            </a:r>
            <a:r>
              <a:rPr lang="es-ES_tradnl" sz="1700" dirty="0" smtClean="0"/>
              <a:t>monitorización centralizada</a:t>
            </a:r>
            <a:r>
              <a:rPr lang="es-ES_tradnl" sz="1700" dirty="0"/>
              <a:t>. </a:t>
            </a:r>
            <a:endParaRPr lang="es-ES_tradnl" sz="1700" dirty="0" smtClean="0"/>
          </a:p>
          <a:p>
            <a:pPr marL="285750" indent="-285750">
              <a:buFont typeface="Arial" pitchFamily="34" charset="0"/>
              <a:buChar char="•"/>
            </a:pPr>
            <a:endParaRPr lang="es-ES_tradnl" sz="1700" dirty="0"/>
          </a:p>
          <a:p>
            <a:pPr marL="285750" indent="-285750">
              <a:buFont typeface="Arial" pitchFamily="34" charset="0"/>
              <a:buChar char="•"/>
            </a:pPr>
            <a:r>
              <a:rPr lang="es-ES_tradnl" sz="1700" dirty="0" smtClean="0"/>
              <a:t>STM-n </a:t>
            </a:r>
            <a:r>
              <a:rPr lang="es-ES_tradnl" sz="1700" i="1" dirty="0"/>
              <a:t>(</a:t>
            </a:r>
            <a:r>
              <a:rPr lang="es-ES_tradnl" sz="1700" i="1" dirty="0" err="1"/>
              <a:t>Syncronous</a:t>
            </a:r>
            <a:r>
              <a:rPr lang="es-ES_tradnl" sz="1700" i="1" dirty="0"/>
              <a:t> </a:t>
            </a:r>
            <a:r>
              <a:rPr lang="es-ES_tradnl" sz="1700" i="1" dirty="0" err="1"/>
              <a:t>Transport</a:t>
            </a:r>
            <a:r>
              <a:rPr lang="es-ES_tradnl" sz="1700" i="1" dirty="0"/>
              <a:t> Module</a:t>
            </a:r>
            <a:r>
              <a:rPr lang="es-ES_tradnl" sz="1700" i="1" dirty="0" smtClean="0"/>
              <a:t>).</a:t>
            </a:r>
          </a:p>
          <a:p>
            <a:pPr marL="285750" indent="-285750">
              <a:buFont typeface="Arial" pitchFamily="34" charset="0"/>
              <a:buChar char="•"/>
            </a:pPr>
            <a:endParaRPr lang="es-ES_tradnl" sz="1700" i="1" dirty="0"/>
          </a:p>
          <a:p>
            <a:pPr marL="285750" indent="-285750">
              <a:buFont typeface="Arial" pitchFamily="34" charset="0"/>
              <a:buChar char="•"/>
            </a:pPr>
            <a:r>
              <a:rPr lang="es-ES_tradnl" sz="1700" dirty="0" smtClean="0"/>
              <a:t>Trama básica STM-1 corresponde a </a:t>
            </a:r>
            <a:r>
              <a:rPr lang="es-ES_tradnl" sz="1700" dirty="0"/>
              <a:t>155 </a:t>
            </a:r>
            <a:r>
              <a:rPr lang="es-ES_tradnl" sz="1700" dirty="0" smtClean="0"/>
              <a:t>Mbps.</a:t>
            </a:r>
          </a:p>
          <a:p>
            <a:pPr marL="285750" indent="-285750">
              <a:buFont typeface="Arial" pitchFamily="34" charset="0"/>
              <a:buChar char="•"/>
            </a:pPr>
            <a:endParaRPr lang="es-ES_tradnl" sz="1700" dirty="0"/>
          </a:p>
          <a:p>
            <a:pPr marL="285750" indent="-285750">
              <a:buFont typeface="Arial" pitchFamily="34" charset="0"/>
              <a:buChar char="•"/>
            </a:pPr>
            <a:endParaRPr lang="es-EC" dirty="0"/>
          </a:p>
        </p:txBody>
      </p:sp>
      <p:pic>
        <p:nvPicPr>
          <p:cNvPr id="103426" name="Picture 2" descr="http://upload.wikimedia.org/wikipedia/commons/thumb/e/ec/Stm1.PNG/450px-St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08720"/>
            <a:ext cx="411213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cstate="print"/>
          <a:srcRect/>
          <a:stretch>
            <a:fillRect/>
          </a:stretch>
        </p:blipFill>
        <p:spPr bwMode="auto">
          <a:xfrm>
            <a:off x="5125913" y="2852936"/>
            <a:ext cx="3838575" cy="762000"/>
          </a:xfrm>
          <a:prstGeom prst="rect">
            <a:avLst/>
          </a:prstGeom>
          <a:noFill/>
          <a:ln w="9525">
            <a:noFill/>
            <a:miter lim="800000"/>
            <a:headEnd/>
            <a:tailEnd/>
          </a:ln>
        </p:spPr>
      </p:pic>
    </p:spTree>
    <p:extLst>
      <p:ext uri="{BB962C8B-B14F-4D97-AF65-F5344CB8AC3E}">
        <p14:creationId xmlns:p14="http://schemas.microsoft.com/office/powerpoint/2010/main" val="1527090953"/>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hASEA8PDxAUDw8PEBQQDxAQFA8QEA8QFBAVFhQQFBIXHCYfFxkjGRQUIC8gIycpLCwsFh4xNTAqNSYrLCkBCQoKDgwOGg8PGiokHyUsKSwpLC0tLCoqKSwxLC0sLDUtLCwvLC4sKSwpLCwtLSwsLCwsLCwuLCktLywpLCwsLP/AABEIAOEA4QMBIgACEQEDEQH/xAAcAAABBAMBAAAAAAAAAAAAAAAAAwQGBwIFCAH/xABJEAACAgEBBAcDBgoIBQUAAAABAgADBBEFBhIhBxMxQVFhgSJxkRQjMnKSoSRCUmJzgrGys8EVM0NTY3Si0ReDhJPTFtLh8PH/xAAbAQACAwEBAQAAAAAAAAAAAAAABAECAwUGB//EADMRAAICAQIDBAkEAgMAAAAAAAABAgMRBCEFEjFBUWFxExQiMpGhscHRQoHh8AYkI1KC/9oADAMBAAIRAxEAPwC8YQhAAhCEACEIQAIQhAAhPNZGtu9Iez8XVbLw9g/sqfnXB8DpyX1IkNpdTSuudj5YJt+BJoayoNq9OVh1GJiqo7nvYsfsJoB9oyKZ/SbtS3XXKNYPdSqVaeoHF98xd8EdSrg2pn72F5v8HRUwa5R2sB7yBOW8nbWTZr1uRdZ9e2xv2mM2JPbzmfrPgOR4DLtn8v5OsFuU9jA+4gzOclgx1j7VyK+dd9tf1LLF/YYes+APgL7J/L+TqrWE5wwekjalWnDlu48LeG0H1cE/fJTsrpyvXQZWMlo72pLVN7+FuIH7por4vqKW8G1EPdw/L+S5oSJbD6T9nZOii7qLD+JkDqzr4B9Sp+MlgYHmDqD2Hxmykn0OVZVOp4mmvM9hCEkzCEIQAIQhAAhCEACEIQAIQhAAhCEACEI3zs+umt7bnWutBq7sQFUQJSzshcmRDevpMw8ItWD8oyBy6msjRD/iP2L7uZ8pAN9ulq3I4qMItRj9jW/RutHkf7NfIc/MdkrsmK2X9kT0Oj4M5Ynft4fkk+8fSJnZmqvb1VJ/sadUTTwY9r+p08pGJ6Fmx2fsay0gKp5xNyy8s9PXTXTHEUkjXBYtXiM3YpMsXYnRv2Ndy8u+THB3Txq9NEBPieclRkxK7idNey3KWo3fvbsQ/Ax9XuXkn+zPwMvCvDrHYoHpFhWvhLejfeIS4zL9MSjf/Q2T+QfhELtz8he1D8DL64V8JialPcJPo33lVxmfbFHO9+xrV7VMZvSR2jSdE5Ox6XGjIp9JGds9H1LgmscJ8O6UcZIbq4tXPaawUyRN7u9vxm4RHUXE1jtps9uk+XCfo/qkRbbm6VtBPsnTy7JHnr07YKWN0dGUK74djRe26fSziZRWvI0xLzyAc60ufzbO4+Tae8ydazkyTbcrpPyMMrVdrkYo5cJOtlQ/w2Pd+aeXhpGoX9kjzus4Nj2qPh+C/oRjsfbNGVUt+PYLK27x2g96sO1WHgY+jSeTzbTi8PqEIQkkBCEIAEIQgAQhCABCEb5+dXTW91rhK61LOx7FUQJSy8IQ21tqnFpfIyHCVoOZ72PcijvY9wnP++m/N+0LdW1rx0PzNAPJfz3/ACn8+7sHn5vzvrbtC/i5pj1kiir8kflt+efu7B5xoRC23m2XQ9fw3hyoXpLPe+n8nszRJ4qzY7OxeIgnsi7Z3ksLLHuxNhmxhr2Szdi7OqpUaAcXeZFdn2isACbFdqHxlVtucnVOdrwuhMlzRMxmech67VPjFBtY+M05zmPSMlwzIDNkUG1vOe/0v5yfSFfVGSz5ZD5ZIqNrec9/peTzkeqMlPyzzmPyyRj+lvOeHavnI5w9UZvs2tLFKuAQZWW9W7PVsWQcpLTtXzjXMyhYpVpSTzuO6Xnolt0Kssr0ic3W2sHhYkTTssEzve8so3G629mRgXdbQ2qtoLamJ6u1R3Edx8G7R8Qegt2d56M6gX0HysQ6cdT6c0Yfz75zHNxutvRdg5C30nUfRtqJ0W2vXmp8/A9x9QWKreTZ9Dj8R4dHUx547SXz8zpyE1+w9t05dFeRQ3Elg/WVh9JGHcwPKbCPp5PFyi4vD6hCEIEBCEIAEIQgB4TKQ6W99jkWnBob8Hob51h2XXDu81U6j36nuEsDpM3s+RYZFbaZGRrXT4oNPbt/VBGnmwnPZit8/wBKPRcH0fM/TyXTp+TzSZAQCzMCJnq4xMq1m92eugmmpXnNvQ3KVZa3pg2S3RRb4wV5mLJAryD8XzIXxiHnosgV5R+Mie/KIx6yAeBHIPxkT35RGHHDjkkcg/8AlMPlM1/WQ62QHIPvlExOTGXWTE2QJ5A2mAyyMWJodJI7n5TRZQ9owQ3R0wNCsxipEwKy5aUSX9G2+pwcjgtb8EvIFoPZW3Ytw93YfL3CdBKdQCOYPYR3zkyXh0P72G/HOHa2t2KBwE9r0a6L9k+z7isbon+lnl+M6Pb1iP7/AJLEhCEbPMBCEIAE8M9kZ6Q9u/Jdn5FinSx16mo94ezlqPcOJv1ZDeFkvXW7JqEer2KY6Rd4/lmda6nWmn5mjw4FJ1cfWbU+7SRkCeTMCcuUsvLPotFSrgoR6I9AmQgJ6JA4kKUds2FbzXKY6reGCJrI8DxUPGitFVaBi4jgNMg0RDz0NAo0LhoaxHimQaBGBTihxRPinhaAYFS0x4onxTwtAMCheLY+FdZqaqrLAORNaO4B8DwiMi0svonb5jK/Tr/CEtCHNLAtrL3p6nYlnoV3mUWVnhsRq201AdWQ6eOhHZymnyjzk96Vn/DU/wAsn8S2QC9tTIlHllgZ0djtrjY11QgZiRM5tt292bs24V1+yi6G20j2a18T4k9w7/iZGMvCGbZxri5SeEjRmbXdbbrYeXTkrrojaWKPx6m5Ovw108wI43r3VtwreB/aqfU02gey48D4MO8fymik7xYr7F9e28Wjq6i5XVXQhldQykdhUjUEekUkF6INudfs8VMdXxG6o+PVn2qz8NV/Uk6nTjLmWT57fU6bJVvsYQhCWMQlP9Oe1dXxMQHkqte482PAn3K/xlwGc69J2d1u1Ms66itlpHl1aAEfa4phe8QOxwarn1Oe5N/YiyiKATFRMxED3MEez0SQbtbj5WZ7aAVU66ddZqFPiEA5sfu85NcbohxwPnMi127+AV1j4EMfvmka5PdCl3EdPRLllLfw3KrEVRpZeb0P1kHqMl1buFqq6n1XQj4GQbbe7eThvwXpwhvoWL7Vb6fkt4+R0PlJcGupejX0ah8sJb93RjVWiitG4PKWxi9FOIyIxtv1ZVY+1VpzUH8iRGDl0KarV1abHpM7lZBpmGmW0McV3XVgkiu2ysE9pCuVBPnyiIMzwbp5WUKhocUw1hrAMGfFDimGsNYBgzLzEtMCZiTAEjItLM6JT+D5X6df4QlXGS/cffSjCqurtSxzZYHBrCEABNOfEw5zSppSyxDiVU7NO4wWXt9T3paP4bX/AJZP4lsgbySb87xV5mQt1SuirStZFgUNqHc68ieXtCMt2927c24VV+yq6G20j2a08fMnuHf7tTJl7UngY0n+vpYu3bC3Md2t2bs27q6xoi6G20j2a18T4k9w7/dqZdGzdm4+Fj8CaV1VgvY7EAsdPasdvH/8Ey2bs3HwsfgTSuqsF7HYgEkD2rHbx5fylVb8b8Nlt1NJKYinkOxrmB5O/l4L6nn2abVrPacWc7eKW8kdoL+/HwMN+t9DmN1VWq4tbarqNGtYcusbwHboPPnz7IgRFDMTF223lnoqqIUwUILZE86GdqmvPagn2cmogD8+v21/08fxl5zmPdXP6jOxLtdAl9fF9UsFb/STOnI5p3mODx/HauS9T719P6ghCEZOCE5Z2zk9Zk5Nvb1l9r/asY/znUdraKx8AT905RJ7/HnFNT2HpeAR9qx+X3PQJKtwt1Pll5NgPyenRre7jJ+jUD3a6EnyHmJFlEuvo2wRXs6kge1cz2sfHVyo/wBKLF6480jucS1EqKMx6vYkGXl041JewrTTUoHgqgcgqqPgAJAtodL+jEY+NxKOxrmILefAvZ8Zq+lPbLPlDGB0rx1UleehtddSx9ykD4+MhM2lY84Qlw/hVcq1bdu3vgtbYvS1VYwTKp6jXl1iE2VjzYaageY1k1ztn05NLVWgWVWLry0PaPZdW7j3gic7KJL93+kPKxaVoVK7UUng63rOJFP4gKsOWup9ZMbeyRGs4PjE9Ns+7P0NTvDsN8S+3Hc68PNG0046yDwt/v5gy+8AfNVfo0/dEo7ebeazNKPbXXW1aMoNfH7Sk66HiJ7Dr8TLywP6qr9Gn7gk04y8CfGHZ6Kr0nvb5+RQ+2x+FZX+Zu/jNN3u70f5OUot1Wiluau4JZx4og7R5kjy1jT5Ctu03qchUfNsDkkKODr2Lcz2cgZcd+18eqp36yvhqrLcKOhPCq/RVQfLQCUrgpNtjeu11lEIQqW7SIYvRCmnPLbXyqXT4cc1W1uizJrUtRYuSB+IAa7PQEkH4zO3pSzC5K10qmvJCruQPAtxDU+glibvbV+VY1WQV4DYDqvaAVYqdD3jUcpoo1T2QjdqOIaVKdjTT8vsULYpGoI0I1BB5EEdoIkqr6Mc9lVh1JDAEfOHsI1H4vnPOkrDVM+0qNOsrS1vrEEMfXh19ZbeF/VVfo0/cEzrqTk1LsG9ZxGyuquyvHtdc/sUtsPcnKyi3AFStGKNbZqELKdCFAGrenLzhvduicHqAbetNwcnROALw8PIczr9L7pZ+3t68XBVayOJ+HVKKgoIXxPco7fM8+RkF2vtX+l8nDorqNBUuGYsr6IeEs/IDsCH1IhOEEuVdQ02t1Ns1bJYr3z8Pj8CNbD3ayctitCaqv07G9mtPe3j5DU+Ul9XQ8dPnMzRu8JVqo9WYa/ASwMTDpxqRWgFVNSk8yAABzZ2Y9p7SSZDtodLNCOVpoe5QdOsLCoN5qpBOnv0lvRwgvbMXr9ZqptaZYS8vm2Rza/RPk1qWx7FyQPxNDVYfcCSD8RIvsfbN+Df1leqOp4banBAcA863X/6QZce7e+mPm6qmtdyjU1WacRXvZSOTD7x4TRdJ+6y20tm1rpdSB1un9pV2anzXt18NfASJQWOaBvptfZ6T1bVrrt0+vh4kN3x36szeGtAacddCUJ1ax+8uR2gHsHr7orNlsLd+7MsaqgKXVC5424BwhgO33sJvf8AhZtD8mr/ALo/2mLUpbnYjZpdIvRKSjjsIfMTJh/ws2h4Vf8AdH+00e393r8N1ryAoZ0414G4xw6kdvvBlHFrqjSGqpsfLCSbNVrpzHbOp9n5HHVVZ/eVo/2lB/nOWDOmt031wME+OJR/CWNaZ7s89/kEfZhLxZtoQhHDyhhcuqsPFSPunKOndOsZyztTH6vIvrP9ndYn2bGH8opqew9P/j73sXl9xsJePR9kB9m4un4itWfIrY38tPjKPEn3RbvKtTth2twpc3FST2C3TQp+sANPMecXqliW51+LUO3T5j2PJr+k3BZNoWOR7N6JYh7jogRh6FfvEigEvreXdmrNp6uz2WU61WAatW2nh3g947/vlX53RvtCpiFp69e56WUgjx4SQw+EvODT2KcO4jVKqNc3hrbftI2izaYGwsm5S9OPZaoPCWRGZQ2gOmo79CPjN9sXoxzLGHXqMav8YsVazTwVFJ5+/SWxs3Z1WNStVYCVVKe0jzLOzd57STJhU5ddiut4tCrarEn8iis7ZF9IHX0vTxA8PWKy8Wg56a9vaPjL9wB81V+jT90SnN89ujLyXdP6mterp81Gur/rHn7tJc2CPm6v0afuiaUYUpYOXxec51VSsWHvt8CjdrUFsvIVQWZsm1VUDUsTcwAA98nOxOiqsKGy3Jc8zXVoqr5F9CSfdp6zWbtY4bbJ4vxcjIcfWHWEffz9JYG9GRZXh5D06ixU5EdqjiAZh7lJPpK1Qi8ykX12stjKFFTxlLfzGH/pPZeOOKyqpQO+9y377aTd7NyKrKkagqaeaoUHCuikroo07NQZSHAzt3u7HzZmJ+8mXLuvs5qcPHqcaOqasPyWZixX04tJpVPmeywI8Q0zpgpTscm32lddJ6fhv/Tp+15aOGPmqv0afuCVt0lV/hn/AE6fteWZhD5ur9Gn7ok1+/INY/8AVp8n9ijt5bmszMp2OpN7j3KrFVHoFEkHRZQPldzHtXHPD62Jr+z75ots1/hGR+nt/iNNjuTtIY+YjOdK7QaXJ7F4iCrHyDBfTWKQf/Jl953tRFy0jjH/AKkt6UL2XBCrqBbciP8AV4WbT1KiVCyS/wDbuxkyqLKLOQYaqw7Ucc1Yev3aypNo7jZ1Tlfk7WjX2XpHWKw8eXMeoE11EJc2V0E+D6qqNbrk8POd+002wch68vFev6QvrA07wzhSvqCR6y8tpUhqrkbmrVWKfcUIMg25W4FqWpk5a9WKzxVVEguX7nbTsA7QO3XTs05yXffa4xsK5tdHsU01DvLupGo9wJPpLVJxg3Iw4jbHU6iEKt30z+/2Ko3F3iqwr3tuV2V6DWBWFLcRdG1OpHL2TJuelvC/usj7NX/klVMkRMwjZJLCPQX8Oo1E+eec+ZbJ6W8L+6yPs1f+SQjfveWrNuqspV1VKurIsCg68bNqNCeXtSNzwyHZKWzCnh1FE+eGc+ZiZ0zuiumz8EeGJR/CWczGdS7Lx+roor/u6kT7KAfyjGmW7ON/kMvZhHxY7hCEcPJnhnOnSNg9VtTMXuezrR5ixQ5+8n4ToyU5037L4b8bKA5W1mlj+dW3EPiHP2YvqFmOTt8Dt5NTyvtTX3K0E9BmImQiHae6RYe63Sk1arTmq1qroBeuhsA/PU/T945++TnE322e4BGXWPKwmsj0cCUMkc1TeNskcfU8HoslzLMfLoXhlb97PrBPyhbD+TSGsJ8tRy+JkG3m37tygaq1NOOfpLrq9v1yOQH5o9SZEaxHNays7pSWDOjhlND5ur8TIJy9DLvw9v4grrByaRoig/O18tFHnKWRI4RIV2OBXW6SOpxl4wbP5eas18iohiuRY6ntVlLty1HcQT8ZZezt8MO5QTatTEe0lpCEHw1PJvSVQqRZa5MLXHJjqtFXell4aWMlmvtvZlBLoaeP/ARGc+qj+cX2XvTj219Y9iUkswCWWIHCg6Akd2vbKwVJkK5p6d9wnLhdbW8nnvNvv5cluVx1uti9So4kIYagty1Hvk9xduYoSsHIqBCKD84nLRRy7ZVnVzE1ysbWm3jqa26GNlcK3J+yJbUUG+9gdQbrCCOYINhIIMZPXHzJEnrmD3OpB4WCU7sb+9Wq0ZerIo0S4e0yjuVx2sB4jn75MKd4cNxquTSR52IpHvDEESn7Ejd0m0b5RWHuc+7hdVsuZPH0LW2tvzhUqdLRe47EpPGSfN/oj4yqd5d4Lsy3rLdAq6iusfRrXwHiT3nv9AA3sWNnWUstc9h7R6CrTvmW7739hnYsbuI8sEa2CZo68GImYmZGYmSWZsN3sHrsvFp016y+tT9XjHEfhrOnpRPQ/svrdoi0jVcaprPLjYcCj/Ux/Vl7x3TL2WzxXHrea+MF2L6/1BCEIyefCRPpN2J8p2dcFGtlGmRX4+xrxAe9C33SWTxhqCDzB7R4yJLmWDWm11WRsXVPJyjPZvN9t3zh5t1GmlZPWUHxqfUqPTmv6s0YnKaw9z6XTbG2CnHo9xSuO6oyQx5SZJeQ7rEdViNqo8rEqKyYvUscVrEqhHVSyReTM0SLrXPEWOESWwLykYrXFBXFVSKBJJi5Dfq5iyR2UmBrgCmMnriLpHrpEHSQaRkMbFjaxY+dY1sWUaGIsY2LG1gjy0RrZKjMWM7BGdpjy0xjcZZDUBIzwwMfbC2Q+Vk041f0rXC6/kr2s/ooJ9JJFklGLk+iLh6G9idVhNkMNHy34h49Umqp8Txn1EsCIYWIlVddVY4UrRUQeCqAAPgIvOpGPKkj5rqbnfbKx9rCEISxgEIQgBBeljdQ5WL8oqXW/EBcAdr0/jp5kacQ9x8ZRQnVxEoTpN3MOHkddUv4LkMSmnZVZ2tV5DtI8tR3RTUQ/Uj1HA9bj/Xn/wCfuiHAx1QYzBi1TRQ9W90bWkx5UZrqHj+loCsx9UI8qEZUmPaZZCkx1UI5RY3rEcpLIWkxZVmYEEigEkwbMCJiyxYzBoEJjd1jaxY7eNrJDRtBjK0RpbHlpjO0ygzAaWxlcY6uaMb3lRuA1uaMbDzi99kakwG49AMuHob3W4K2z7V9u4cFGvaKtfaf9Ygei+cgO4m6LZ+SEOox6tHyHHcuvJAfym0092p7p0RRSqKqIoVVUKqjkFUDQADw0jWnrz7TPNcc12I+rwe76+Xd+4pCEI6eSCEIQAIQhAAjHbOx6sqizHvXirsGh8Qe5lPcQeYMfQgTGTi8rqc0b1bsXYGQ1FvNT7VVoGi2168mHge4juPoTqFM6X3m3ZozqDRePOtxpx1PpydT+0d4nP2826+Rg3Gm9eR1NVq68Fqj8ZT4+I7R8CefbU4PK6HuOGcSjqY8k/eXz8hrRbH9Ns0qPpH1F0yOpOJvKLI/osmjpvmwoukoTnE3NTR2jTVU3R5VbLik0bFDFQYzS2Ki2SLtC5MwYzDrYm1sCEgsMbWtPbLY0ttlWbQTMLnjC94pffNfdfKjkIid1k1+RbFLr5r7rNZUchEwsfWPNibFuy70x8deJ3Pafooo7XY9yj/47YbF2Jfl3LRjoXduZ7lRe93buUeP85f+5m5lOBTwJ7dz6G64jQuR+KPBB3D+c1rrc34CHEeIx0seWO8n0Xd4sdbr7tVYOOmPVz09qxyPatsI5uf2AdwAE3EIToJY2R4Wc5Tk5SeWwhCEkqEIQgAQhCABCEIAE1+2th0ZVTUZFYsRvRlbuZW7VYeM2EINZJjJxeVszn7fPo3yMEtYmt+J29aB7VY8LVHZ9Ycvd2SJo+k6sZQeRGoPaPGV9vX0RY95a3EIxbjzKaE0Ofqjmn6vLyik6O2J6nRcbWOTUfH8lQVZEf05MQ23uzl4bcOTSyDXRbB7VT/VccvTt8oxryItjB31y2R5oPKJHTlR7VlSNVZXnHdeX5yTCdZJK8qLDJkeTMiwzJKZg6jefKYm+TNQc2JtmQbIVRsrcqM7sqMbMuNbcuVybRrHV2VGF2RELcmK7L2Nk5b9XjUva3fwj2V82c8l9TAZxGC5pPCGdt2s326O4mVntqg6vHB0fIcewPFUH47eQ5eJEn+63Q3XXw257C5+0UJr1QP57dr+7kPfLJppVFVEUKqjRVUBVUDsAA7BGIUN7yOFreNxiuTT7vv7P27zV7tbr4+DV1WOmmuhssbQ2Wt+Ux/l2Dum4hCNpY2R5Wc5Tk5SeWwhCEkqEIQgAQhCABCEIAEIQgAQhCABCEIAJ3UK6lXUMrDRlYBlI8CD2yFbb6IsC/Vqg2JYe+rnXr51ty+zpJzCVlFS6m1Wotpea5NFH7U6HM+vU0NXkr3AHqrPsvy/1SNZm7udRr12LcgHf1bMv211H3zpWExdC7Dr1ccvjtNKXyf9/Y5b+V6cjyPhFBnTpfI2fU/9ZUln10Rv2iMn3TwD24WOf+TT/wC2VenfeNrjsH71b+Jzsc6JnO850Ym6OAOzCxh/yaf9o8x9l0V/1dNdf1ERf2CR6u+8Hx2vsrfxOc8PY+Zf/U411mvetb8P2tNJI9m9Ee0bSDb1eMvf1jh308kTX7yJekJdaddorZxy57Qil8/78CAbF6G8KrRshny3Hc3zdWv1FOp9SZOMTCrqQV1ItaL2Iiqqj0EXhNoxUeiORdqbb3myTYQhCWMAhCEACEIQAIQhAAhCEACEIQAIQhAAhCEACEIQAIQhAAhCEACEIQAIQhAAhCEACEIQAIQhAAhCEACEIQAIQhAAhCEAP//Z"/>
          <p:cNvSpPr>
            <a:spLocks noChangeAspect="1" noChangeArrowheads="1"/>
          </p:cNvSpPr>
          <p:nvPr/>
        </p:nvSpPr>
        <p:spPr bwMode="auto">
          <a:xfrm>
            <a:off x="63500" y="-696913"/>
            <a:ext cx="1428750" cy="14287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5724128" y="1988840"/>
            <a:ext cx="2771800" cy="584775"/>
          </a:xfrm>
          <a:prstGeom prst="rect">
            <a:avLst/>
          </a:prstGeom>
          <a:noFill/>
        </p:spPr>
        <p:txBody>
          <a:bodyPr wrap="square" rtlCol="0">
            <a:spAutoFit/>
          </a:bodyPr>
          <a:lstStyle/>
          <a:p>
            <a:pPr algn="just"/>
            <a:r>
              <a:rPr lang="es-ES" sz="1600" dirty="0" smtClean="0">
                <a:solidFill>
                  <a:schemeClr val="bg1"/>
                </a:solidFill>
              </a:rPr>
              <a:t>Funcionamiento </a:t>
            </a:r>
            <a:r>
              <a:rPr lang="es-ES" sz="1600" dirty="0">
                <a:solidFill>
                  <a:schemeClr val="bg1"/>
                </a:solidFill>
              </a:rPr>
              <a:t>de la tecnología </a:t>
            </a:r>
            <a:r>
              <a:rPr lang="es-ES" sz="1600" dirty="0" smtClean="0">
                <a:solidFill>
                  <a:schemeClr val="bg1"/>
                </a:solidFill>
              </a:rPr>
              <a:t>SDH</a:t>
            </a:r>
            <a:endParaRPr lang="es-ES" sz="1600" b="1" dirty="0">
              <a:solidFill>
                <a:schemeClr val="bg1"/>
              </a:solidFill>
            </a:endParaRPr>
          </a:p>
        </p:txBody>
      </p:sp>
      <p:sp>
        <p:nvSpPr>
          <p:cNvPr id="34" name="33 CuadroTexto"/>
          <p:cNvSpPr txBox="1"/>
          <p:nvPr/>
        </p:nvSpPr>
        <p:spPr>
          <a:xfrm>
            <a:off x="5724128" y="2852936"/>
            <a:ext cx="3168352" cy="830997"/>
          </a:xfrm>
          <a:prstGeom prst="rect">
            <a:avLst/>
          </a:prstGeom>
          <a:noFill/>
        </p:spPr>
        <p:txBody>
          <a:bodyPr wrap="square" rtlCol="0">
            <a:spAutoFit/>
          </a:bodyPr>
          <a:lstStyle/>
          <a:p>
            <a:pPr algn="just"/>
            <a:r>
              <a:rPr lang="es-ES" sz="1600" dirty="0" smtClean="0">
                <a:solidFill>
                  <a:schemeClr val="bg1"/>
                </a:solidFill>
              </a:rPr>
              <a:t>Estado </a:t>
            </a:r>
            <a:r>
              <a:rPr lang="es-ES" sz="1600" dirty="0">
                <a:solidFill>
                  <a:schemeClr val="bg1"/>
                </a:solidFill>
              </a:rPr>
              <a:t>actual de la red de transporte SDH de            </a:t>
            </a:r>
            <a:r>
              <a:rPr lang="es-ES" sz="1600" i="1" dirty="0">
                <a:solidFill>
                  <a:schemeClr val="bg1"/>
                </a:solidFill>
              </a:rPr>
              <a:t>CELEC EP – TRANSELECTRIC</a:t>
            </a:r>
            <a:endParaRPr lang="es-ES" sz="1600" b="1" dirty="0">
              <a:solidFill>
                <a:schemeClr val="bg1"/>
              </a:solidFill>
            </a:endParaRPr>
          </a:p>
        </p:txBody>
      </p:sp>
      <p:sp>
        <p:nvSpPr>
          <p:cNvPr id="35" name="34 CuadroTexto"/>
          <p:cNvSpPr txBox="1"/>
          <p:nvPr/>
        </p:nvSpPr>
        <p:spPr>
          <a:xfrm>
            <a:off x="5724128" y="3861048"/>
            <a:ext cx="3168352" cy="584775"/>
          </a:xfrm>
          <a:prstGeom prst="rect">
            <a:avLst/>
          </a:prstGeom>
          <a:noFill/>
        </p:spPr>
        <p:txBody>
          <a:bodyPr wrap="square" rtlCol="0">
            <a:spAutoFit/>
          </a:bodyPr>
          <a:lstStyle/>
          <a:p>
            <a:pPr algn="just"/>
            <a:r>
              <a:rPr lang="es-ES" sz="1600" dirty="0">
                <a:solidFill>
                  <a:schemeClr val="bg1"/>
                </a:solidFill>
              </a:rPr>
              <a:t>A</a:t>
            </a:r>
            <a:r>
              <a:rPr lang="es-ES" sz="1600" dirty="0" smtClean="0">
                <a:solidFill>
                  <a:schemeClr val="bg1"/>
                </a:solidFill>
              </a:rPr>
              <a:t>nálisis </a:t>
            </a:r>
            <a:r>
              <a:rPr lang="es-ES" sz="1600" dirty="0">
                <a:solidFill>
                  <a:schemeClr val="bg1"/>
                </a:solidFill>
              </a:rPr>
              <a:t>comparativo entre los diversos tipos de </a:t>
            </a:r>
            <a:r>
              <a:rPr lang="es-ES" sz="1600" dirty="0" smtClean="0">
                <a:solidFill>
                  <a:schemeClr val="bg1"/>
                </a:solidFill>
              </a:rPr>
              <a:t>protecciones</a:t>
            </a:r>
            <a:endParaRPr lang="es-ES" sz="1600" dirty="0">
              <a:solidFill>
                <a:schemeClr val="bg1"/>
              </a:solidFill>
            </a:endParaRPr>
          </a:p>
        </p:txBody>
      </p:sp>
      <p:sp>
        <p:nvSpPr>
          <p:cNvPr id="37" name="36 Rectángulo redondeado"/>
          <p:cNvSpPr/>
          <p:nvPr/>
        </p:nvSpPr>
        <p:spPr>
          <a:xfrm>
            <a:off x="1035440" y="260648"/>
            <a:ext cx="8001056"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t>GENERALIDADES: Capacidades a nivel SDH</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35 CuadroTexto"/>
          <p:cNvSpPr txBox="1"/>
          <p:nvPr/>
        </p:nvSpPr>
        <p:spPr>
          <a:xfrm>
            <a:off x="5724128" y="4788441"/>
            <a:ext cx="3168352" cy="1077218"/>
          </a:xfrm>
          <a:prstGeom prst="rect">
            <a:avLst/>
          </a:prstGeom>
          <a:noFill/>
        </p:spPr>
        <p:txBody>
          <a:bodyPr wrap="square" rtlCol="0">
            <a:spAutoFit/>
          </a:bodyPr>
          <a:lstStyle/>
          <a:p>
            <a:pPr algn="just"/>
            <a:r>
              <a:rPr lang="es-ES" sz="1600" dirty="0">
                <a:solidFill>
                  <a:schemeClr val="bg1"/>
                </a:solidFill>
              </a:rPr>
              <a:t>P</a:t>
            </a:r>
            <a:r>
              <a:rPr lang="es-ES" sz="1600" dirty="0" smtClean="0">
                <a:solidFill>
                  <a:schemeClr val="bg1"/>
                </a:solidFill>
              </a:rPr>
              <a:t>ruebas </a:t>
            </a:r>
            <a:r>
              <a:rPr lang="es-ES" sz="1600" dirty="0">
                <a:solidFill>
                  <a:schemeClr val="bg1"/>
                </a:solidFill>
              </a:rPr>
              <a:t>de funcionamiento de los              diferentes esquemas de protección en la red SDH de                                  CELEC EP - TRANSELECTRIC</a:t>
            </a:r>
          </a:p>
        </p:txBody>
      </p:sp>
      <p:sp>
        <p:nvSpPr>
          <p:cNvPr id="12" name="11 Rectángulo"/>
          <p:cNvSpPr/>
          <p:nvPr/>
        </p:nvSpPr>
        <p:spPr>
          <a:xfrm>
            <a:off x="1547664" y="1052736"/>
            <a:ext cx="6984776" cy="5262979"/>
          </a:xfrm>
          <a:prstGeom prst="rect">
            <a:avLst/>
          </a:prstGeom>
        </p:spPr>
        <p:txBody>
          <a:bodyPr wrap="square">
            <a:spAutoFit/>
          </a:bodyPr>
          <a:lstStyle/>
          <a:p>
            <a:r>
              <a:rPr lang="es-ES_tradnl" sz="2000" dirty="0"/>
              <a:t>En la actualidad se encuentran normalizados los valores de: </a:t>
            </a:r>
            <a:endParaRPr lang="es-ES_tradnl" sz="2000" dirty="0" smtClean="0"/>
          </a:p>
          <a:p>
            <a:endParaRPr lang="es-ES_tradnl" sz="2000" dirty="0"/>
          </a:p>
          <a:p>
            <a:pPr marL="342900" indent="-342900">
              <a:buFont typeface="Arial" pitchFamily="34" charset="0"/>
              <a:buChar char="•"/>
            </a:pPr>
            <a:r>
              <a:rPr lang="es-ES_tradnl" sz="2000" dirty="0" smtClean="0"/>
              <a:t>STM-1 (155 Mbps)</a:t>
            </a:r>
          </a:p>
          <a:p>
            <a:pPr marL="342900" indent="-342900">
              <a:buFont typeface="Arial" pitchFamily="34" charset="0"/>
              <a:buChar char="•"/>
            </a:pPr>
            <a:endParaRPr lang="es-ES_tradnl" sz="2000" dirty="0" smtClean="0"/>
          </a:p>
          <a:p>
            <a:pPr marL="342900" indent="-342900">
              <a:buFont typeface="Arial" pitchFamily="34" charset="0"/>
              <a:buChar char="•"/>
            </a:pPr>
            <a:r>
              <a:rPr lang="es-ES_tradnl" sz="2000" dirty="0" smtClean="0"/>
              <a:t>STM-4 </a:t>
            </a:r>
            <a:r>
              <a:rPr lang="es-ES_tradnl" sz="2000" dirty="0"/>
              <a:t>(622 Mbps</a:t>
            </a:r>
            <a:r>
              <a:rPr lang="es-ES_tradnl" sz="2000" dirty="0" smtClean="0"/>
              <a:t>) </a:t>
            </a:r>
          </a:p>
          <a:p>
            <a:pPr marL="342900" indent="-342900">
              <a:buFont typeface="Arial" pitchFamily="34" charset="0"/>
              <a:buChar char="•"/>
            </a:pPr>
            <a:endParaRPr lang="es-ES_tradnl" sz="2000" dirty="0" smtClean="0"/>
          </a:p>
          <a:p>
            <a:pPr marL="342900" indent="-342900">
              <a:buFont typeface="Arial" pitchFamily="34" charset="0"/>
              <a:buChar char="•"/>
            </a:pPr>
            <a:r>
              <a:rPr lang="es-ES_tradnl" sz="2000" dirty="0" smtClean="0"/>
              <a:t>STM-16 </a:t>
            </a:r>
            <a:r>
              <a:rPr lang="es-ES_tradnl" sz="2000" dirty="0"/>
              <a:t>(2,5 </a:t>
            </a:r>
            <a:r>
              <a:rPr lang="es-ES_tradnl" sz="2000" dirty="0" err="1"/>
              <a:t>Gbps</a:t>
            </a:r>
            <a:r>
              <a:rPr lang="es-ES_tradnl" sz="2000" dirty="0" smtClean="0"/>
              <a:t>) </a:t>
            </a:r>
          </a:p>
          <a:p>
            <a:pPr marL="342900" indent="-342900">
              <a:buFont typeface="Arial" pitchFamily="34" charset="0"/>
              <a:buChar char="•"/>
            </a:pPr>
            <a:endParaRPr lang="es-ES_tradnl" sz="2000" dirty="0" smtClean="0"/>
          </a:p>
          <a:p>
            <a:pPr marL="342900" indent="-342900">
              <a:buFont typeface="Arial" pitchFamily="34" charset="0"/>
              <a:buChar char="•"/>
            </a:pPr>
            <a:r>
              <a:rPr lang="es-ES_tradnl" sz="2000" dirty="0" smtClean="0"/>
              <a:t>STM-64 </a:t>
            </a:r>
            <a:r>
              <a:rPr lang="es-ES_tradnl" sz="2000" dirty="0"/>
              <a:t>(10 </a:t>
            </a:r>
            <a:r>
              <a:rPr lang="es-ES_tradnl" sz="2000" dirty="0" err="1"/>
              <a:t>Gbps</a:t>
            </a:r>
            <a:r>
              <a:rPr lang="es-ES_tradnl" sz="2000" dirty="0"/>
              <a:t>) y </a:t>
            </a:r>
            <a:endParaRPr lang="es-ES_tradnl" sz="2000" dirty="0" smtClean="0"/>
          </a:p>
          <a:p>
            <a:pPr marL="342900" indent="-342900">
              <a:buFont typeface="Arial" pitchFamily="34" charset="0"/>
              <a:buChar char="•"/>
            </a:pPr>
            <a:endParaRPr lang="es-ES_tradnl" sz="2000" dirty="0" smtClean="0"/>
          </a:p>
          <a:p>
            <a:pPr marL="342900" indent="-342900">
              <a:buFont typeface="Arial" pitchFamily="34" charset="0"/>
              <a:buChar char="•"/>
            </a:pPr>
            <a:r>
              <a:rPr lang="es-ES_tradnl" sz="2000" dirty="0" smtClean="0"/>
              <a:t>STM-256 </a:t>
            </a:r>
            <a:r>
              <a:rPr lang="es-ES_tradnl" sz="2000" dirty="0"/>
              <a:t>(40 </a:t>
            </a:r>
            <a:r>
              <a:rPr lang="es-ES_tradnl" sz="2000" dirty="0" err="1"/>
              <a:t>Gbps</a:t>
            </a:r>
            <a:r>
              <a:rPr lang="es-ES_tradnl" sz="2000" dirty="0" smtClean="0"/>
              <a:t>) </a:t>
            </a:r>
          </a:p>
          <a:p>
            <a:pPr marL="342900" indent="-342900">
              <a:buFont typeface="Arial" pitchFamily="34" charset="0"/>
              <a:buChar char="•"/>
            </a:pPr>
            <a:endParaRPr lang="es-ES_tradnl" sz="2000" dirty="0"/>
          </a:p>
          <a:p>
            <a:pPr marL="342900" indent="-342900">
              <a:buFont typeface="Arial" pitchFamily="34" charset="0"/>
              <a:buChar char="•"/>
            </a:pPr>
            <a:endParaRPr lang="es-ES_tradnl" sz="2000" dirty="0"/>
          </a:p>
          <a:p>
            <a:r>
              <a:rPr lang="es-ES_tradnl" sz="2000" dirty="0" smtClean="0"/>
              <a:t>Su secuencia es la Trama Básica STM-1 x 4</a:t>
            </a:r>
          </a:p>
          <a:p>
            <a:endParaRPr lang="es-ES_tradnl" sz="2000" dirty="0"/>
          </a:p>
          <a:p>
            <a:pPr algn="ctr"/>
            <a:r>
              <a:rPr lang="es-ES_tradnl" sz="3600" b="1" dirty="0" smtClean="0">
                <a:effectLst>
                  <a:outerShdw blurRad="38100" dist="38100" dir="2700000" algn="tl">
                    <a:srgbClr val="000000">
                      <a:alpha val="43137"/>
                    </a:srgbClr>
                  </a:outerShdw>
                </a:effectLst>
              </a:rPr>
              <a:t>n </a:t>
            </a:r>
            <a:r>
              <a:rPr lang="es-ES_tradnl" sz="3600" b="1" dirty="0">
                <a:effectLst>
                  <a:outerShdw blurRad="38100" dist="38100" dir="2700000" algn="tl">
                    <a:srgbClr val="000000">
                      <a:alpha val="43137"/>
                    </a:srgbClr>
                  </a:outerShdw>
                </a:effectLst>
              </a:rPr>
              <a:t>x </a:t>
            </a:r>
            <a:r>
              <a:rPr lang="es-ES_tradnl" sz="3600" b="1" dirty="0" smtClean="0">
                <a:effectLst>
                  <a:outerShdw blurRad="38100" dist="38100" dir="2700000" algn="tl">
                    <a:srgbClr val="000000">
                      <a:alpha val="43137"/>
                    </a:srgbClr>
                  </a:outerShdw>
                </a:effectLst>
              </a:rPr>
              <a:t>4</a:t>
            </a:r>
            <a:endParaRPr lang="es-EC" sz="4000" b="1" dirty="0">
              <a:effectLst>
                <a:outerShdw blurRad="38100" dist="38100" dir="2700000" algn="tl">
                  <a:srgbClr val="000000">
                    <a:alpha val="43137"/>
                  </a:srgbClr>
                </a:outerShdw>
              </a:effectLst>
            </a:endParaRPr>
          </a:p>
        </p:txBody>
      </p:sp>
      <p:pic>
        <p:nvPicPr>
          <p:cNvPr id="104450" name="Picture 2" descr="http://2.bp.blogspot.com/-QXlHKJVcTE0/T2oiDJOQqlI/AAAAAAAAE6Q/YNrtl6hYV8I/s1600/image_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494" y="2017475"/>
            <a:ext cx="2278910" cy="242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83832"/>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3969</Words>
  <Application>Microsoft Office PowerPoint</Application>
  <PresentationFormat>Presentación en pantalla (4:3)</PresentationFormat>
  <Paragraphs>824</Paragraphs>
  <Slides>55</Slides>
  <Notes>49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Tema de Office</vt:lpstr>
      <vt:lpstr>CorelDRAW</vt:lpstr>
      <vt:lpstr>ESCUELA POLITÉCNICA DEL EJÉRCITO  DEPARTAMENTO DE ELÉCTRICA Y ELECTRÓNICA   CARRERA DE INGENIERÍA EN ELECTRÓNICA Y TELECOMUNICACIONES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Defensa Publica</dc:title>
  <dc:creator>Santiago Morales Valencia</dc:creator>
  <cp:lastModifiedBy>user</cp:lastModifiedBy>
  <cp:revision>348</cp:revision>
  <dcterms:created xsi:type="dcterms:W3CDTF">2012-03-17T02:12:01Z</dcterms:created>
  <dcterms:modified xsi:type="dcterms:W3CDTF">2013-01-09T05:28:54Z</dcterms:modified>
</cp:coreProperties>
</file>