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theme/themeOverride8.xml" ContentType="application/vnd.openxmlformats-officedocument.themeOverride+xml"/>
  <Override PartName="/ppt/notesSlides/notesSlide7.xml" ContentType="application/vnd.openxmlformats-officedocument.presentationml.notesSl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9.xml" ContentType="application/vnd.openxmlformats-officedocument.presentationml.notesSlide+xml"/>
  <Override PartName="/ppt/theme/themeOverride12.xml" ContentType="application/vnd.openxmlformats-officedocument.themeOverride+xml"/>
  <Override PartName="/ppt/notesSlides/notesSlide10.xml" ContentType="application/vnd.openxmlformats-officedocument.presentationml.notesSlide+xml"/>
  <Override PartName="/ppt/theme/themeOverride13.xml" ContentType="application/vnd.openxmlformats-officedocument.themeOverride+xml"/>
  <Override PartName="/ppt/notesSlides/notesSlide11.xml" ContentType="application/vnd.openxmlformats-officedocument.presentationml.notesSlide+xml"/>
  <Override PartName="/ppt/theme/themeOverride14.xml" ContentType="application/vnd.openxmlformats-officedocument.themeOverride+xml"/>
  <Override PartName="/ppt/notesSlides/notesSlide12.xml" ContentType="application/vnd.openxmlformats-officedocument.presentationml.notesSl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notesSlides/notesSlide14.xml" ContentType="application/vnd.openxmlformats-officedocument.presentationml.notesSlide+xml"/>
  <Override PartName="/ppt/theme/themeOverride17.xml" ContentType="application/vnd.openxmlformats-officedocument.themeOverride+xml"/>
  <Override PartName="/ppt/notesSlides/notesSlide15.xml" ContentType="application/vnd.openxmlformats-officedocument.presentationml.notesSlide+xml"/>
  <Override PartName="/ppt/theme/themeOverride18.xml" ContentType="application/vnd.openxmlformats-officedocument.themeOverride+xml"/>
  <Override PartName="/ppt/notesSlides/notesSlide16.xml" ContentType="application/vnd.openxmlformats-officedocument.presentationml.notesSlide+xml"/>
  <Override PartName="/ppt/theme/themeOverride19.xml" ContentType="application/vnd.openxmlformats-officedocument.themeOverride+xml"/>
  <Override PartName="/ppt/notesSlides/notesSlide17.xml" ContentType="application/vnd.openxmlformats-officedocument.presentationml.notesSlide+xml"/>
  <Override PartName="/ppt/theme/themeOverride20.xml" ContentType="application/vnd.openxmlformats-officedocument.themeOverride+xml"/>
  <Override PartName="/ppt/notesSlides/notesSlide18.xml" ContentType="application/vnd.openxmlformats-officedocument.presentationml.notesSlide+xml"/>
  <Override PartName="/ppt/theme/themeOverride21.xml" ContentType="application/vnd.openxmlformats-officedocument.themeOverride+xml"/>
  <Override PartName="/ppt/notesSlides/notesSlide19.xml" ContentType="application/vnd.openxmlformats-officedocument.presentationml.notesSlide+xml"/>
  <Override PartName="/ppt/theme/themeOverride22.xml" ContentType="application/vnd.openxmlformats-officedocument.themeOverride+xml"/>
  <Override PartName="/ppt/notesSlides/notesSlide20.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notesSlides/notesSlide21.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notesSlides/notesSlide22.xml" ContentType="application/vnd.openxmlformats-officedocument.presentationml.notesSlide+xml"/>
  <Override PartName="/ppt/theme/themeOverride27.xml" ContentType="application/vnd.openxmlformats-officedocument.themeOverride+xml"/>
  <Override PartName="/ppt/notesSlides/notesSlide23.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notesSlides/notesSlide24.xml" ContentType="application/vnd.openxmlformats-officedocument.presentationml.notesSlide+xml"/>
  <Override PartName="/ppt/theme/themeOverride39.xml" ContentType="application/vnd.openxmlformats-officedocument.themeOverride+xml"/>
  <Override PartName="/ppt/theme/themeOverride40.xml" ContentType="application/vnd.openxmlformats-officedocument.themeOverride+xml"/>
  <Override PartName="/ppt/notesSlides/notesSlide25.xml" ContentType="application/vnd.openxmlformats-officedocument.presentationml.notesSlide+xml"/>
  <Override PartName="/ppt/theme/themeOverride41.xml" ContentType="application/vnd.openxmlformats-officedocument.themeOverride+xml"/>
  <Override PartName="/ppt/notesSlides/notesSlide26.xml" ContentType="application/vnd.openxmlformats-officedocument.presentationml.notesSlide+xml"/>
  <Override PartName="/ppt/theme/themeOverride42.xml" ContentType="application/vnd.openxmlformats-officedocument.themeOverride+xml"/>
  <Override PartName="/ppt/notesSlides/notesSlide27.xml" ContentType="application/vnd.openxmlformats-officedocument.presentationml.notesSlide+xml"/>
  <Override PartName="/ppt/theme/themeOverride43.xml" ContentType="application/vnd.openxmlformats-officedocument.themeOverride+xml"/>
  <Override PartName="/ppt/notesSlides/notesSlide28.xml" ContentType="application/vnd.openxmlformats-officedocument.presentationml.notesSl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6"/>
  </p:notesMasterIdLst>
  <p:sldIdLst>
    <p:sldId id="256" r:id="rId3"/>
    <p:sldId id="275" r:id="rId4"/>
    <p:sldId id="284" r:id="rId5"/>
    <p:sldId id="339" r:id="rId6"/>
    <p:sldId id="340" r:id="rId7"/>
    <p:sldId id="274" r:id="rId8"/>
    <p:sldId id="290" r:id="rId9"/>
    <p:sldId id="261" r:id="rId10"/>
    <p:sldId id="376" r:id="rId11"/>
    <p:sldId id="377" r:id="rId12"/>
    <p:sldId id="378" r:id="rId13"/>
    <p:sldId id="379" r:id="rId14"/>
    <p:sldId id="380" r:id="rId15"/>
    <p:sldId id="381" r:id="rId16"/>
    <p:sldId id="382" r:id="rId17"/>
    <p:sldId id="308" r:id="rId18"/>
    <p:sldId id="309" r:id="rId19"/>
    <p:sldId id="301" r:id="rId20"/>
    <p:sldId id="310" r:id="rId21"/>
    <p:sldId id="311" r:id="rId22"/>
    <p:sldId id="313" r:id="rId23"/>
    <p:sldId id="312" r:id="rId24"/>
    <p:sldId id="302" r:id="rId25"/>
    <p:sldId id="303" r:id="rId26"/>
    <p:sldId id="304" r:id="rId27"/>
    <p:sldId id="305" r:id="rId28"/>
    <p:sldId id="306" r:id="rId29"/>
    <p:sldId id="307" r:id="rId30"/>
    <p:sldId id="314" r:id="rId31"/>
    <p:sldId id="315" r:id="rId32"/>
    <p:sldId id="316" r:id="rId33"/>
    <p:sldId id="355" r:id="rId34"/>
    <p:sldId id="356"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57" r:id="rId50"/>
    <p:sldId id="358" r:id="rId51"/>
    <p:sldId id="360" r:id="rId52"/>
    <p:sldId id="359"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74" r:id="rId67"/>
    <p:sldId id="375" r:id="rId68"/>
    <p:sldId id="333" r:id="rId69"/>
    <p:sldId id="317" r:id="rId70"/>
    <p:sldId id="318" r:id="rId71"/>
    <p:sldId id="334" r:id="rId72"/>
    <p:sldId id="336" r:id="rId73"/>
    <p:sldId id="337" r:id="rId74"/>
    <p:sldId id="338" r:id="rId75"/>
  </p:sldIdLst>
  <p:sldSz cx="9144000" cy="5143500" type="screen16x9"/>
  <p:notesSz cx="6858000" cy="9144000"/>
  <p:defaultTextStyle>
    <a:lvl1pPr marL="0" algn="l" rtl="0" latinLnBrk="0">
      <a:defRPr lang="es-ES" sz="1800" kern="1200">
        <a:solidFill>
          <a:schemeClr val="tx1"/>
        </a:solidFill>
        <a:latin typeface="+mn-lt"/>
        <a:ea typeface="+mn-ea"/>
        <a:cs typeface="+mn-cs"/>
      </a:defRPr>
    </a:lvl1pPr>
    <a:lvl2pPr marL="457200" algn="l" rtl="0" latinLnBrk="0">
      <a:defRPr lang="es-ES" sz="1800" kern="1200">
        <a:solidFill>
          <a:schemeClr val="tx1"/>
        </a:solidFill>
        <a:latin typeface="+mn-lt"/>
        <a:ea typeface="+mn-ea"/>
        <a:cs typeface="+mn-cs"/>
      </a:defRPr>
    </a:lvl2pPr>
    <a:lvl3pPr marL="914400" algn="l" rtl="0" latinLnBrk="0">
      <a:defRPr lang="es-ES" sz="1800" kern="1200">
        <a:solidFill>
          <a:schemeClr val="tx1"/>
        </a:solidFill>
        <a:latin typeface="+mn-lt"/>
        <a:ea typeface="+mn-ea"/>
        <a:cs typeface="+mn-cs"/>
      </a:defRPr>
    </a:lvl3pPr>
    <a:lvl4pPr marL="1371600" algn="l" rtl="0" latinLnBrk="0">
      <a:defRPr lang="es-ES" sz="1800" kern="1200">
        <a:solidFill>
          <a:schemeClr val="tx1"/>
        </a:solidFill>
        <a:latin typeface="+mn-lt"/>
        <a:ea typeface="+mn-ea"/>
        <a:cs typeface="+mn-cs"/>
      </a:defRPr>
    </a:lvl4pPr>
    <a:lvl5pPr marL="1828800" algn="l" rtl="0" latinLnBrk="0">
      <a:defRPr lang="es-ES" sz="1800" kern="1200">
        <a:solidFill>
          <a:schemeClr val="tx1"/>
        </a:solidFill>
        <a:latin typeface="+mn-lt"/>
        <a:ea typeface="+mn-ea"/>
        <a:cs typeface="+mn-cs"/>
      </a:defRPr>
    </a:lvl5pPr>
    <a:lvl6pPr marL="2286000" algn="l" rtl="0" latinLnBrk="0">
      <a:defRPr lang="es-ES" sz="1800" kern="1200">
        <a:solidFill>
          <a:schemeClr val="tx1"/>
        </a:solidFill>
        <a:latin typeface="+mn-lt"/>
        <a:ea typeface="+mn-ea"/>
        <a:cs typeface="+mn-cs"/>
      </a:defRPr>
    </a:lvl6pPr>
    <a:lvl7pPr marL="2743200" algn="l" rtl="0" latinLnBrk="0">
      <a:defRPr lang="es-ES" sz="1800" kern="1200">
        <a:solidFill>
          <a:schemeClr val="tx1"/>
        </a:solidFill>
        <a:latin typeface="+mn-lt"/>
        <a:ea typeface="+mn-ea"/>
        <a:cs typeface="+mn-cs"/>
      </a:defRPr>
    </a:lvl7pPr>
    <a:lvl8pPr marL="3200400" algn="l" rtl="0" latinLnBrk="0">
      <a:defRPr lang="es-ES" sz="1800" kern="1200">
        <a:solidFill>
          <a:schemeClr val="tx1"/>
        </a:solidFill>
        <a:latin typeface="+mn-lt"/>
        <a:ea typeface="+mn-ea"/>
        <a:cs typeface="+mn-cs"/>
      </a:defRPr>
    </a:lvl8pPr>
    <a:lvl9pPr marL="3657600" algn="l" rtl="0" latinLnBrk="0">
      <a:defRPr lang="es-ES"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32" autoAdjust="0"/>
    <p:restoredTop sz="87413" autoAdjust="0"/>
  </p:normalViewPr>
  <p:slideViewPr>
    <p:cSldViewPr>
      <p:cViewPr>
        <p:scale>
          <a:sx n="100" d="100"/>
          <a:sy n="100" d="100"/>
        </p:scale>
        <p:origin x="-708" y="-72"/>
      </p:cViewPr>
      <p:guideLst>
        <p:guide orient="horz" pos="1620"/>
        <p:guide pos="2880"/>
      </p:guideLst>
    </p:cSldViewPr>
  </p:slideViewPr>
  <p:outlineViewPr>
    <p:cViewPr>
      <p:scale>
        <a:sx n="33" d="100"/>
        <a:sy n="33" d="100"/>
      </p:scale>
      <p:origin x="0" y="163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es-ES" sz="1200"/>
            </a:lvl1pPr>
            <a:extLst/>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es-ES" sz="1200"/>
            </a:lvl1pPr>
            <a:extLst/>
          </a:lstStyle>
          <a:p>
            <a:fld id="{A8ADFD5B-A66C-449C-B6E8-FB716D07777D}" type="datetimeFigureOut">
              <a:pPr/>
              <a:t>30/6/2006</a:t>
            </a:fld>
            <a:endParaRPr lang="es-E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es-ES" sz="1200"/>
            </a:lvl1pPr>
            <a:extLst/>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es-ES" sz="1200"/>
            </a:lvl1pPr>
            <a:extLst/>
          </a:lstStyle>
          <a:p>
            <a:fld id="{CA5D3BF3-D352-46FC-8343-31F56E6730EA}" type="slidenum">
              <a:pPr/>
              <a:t>‹Nº›</a:t>
            </a:fld>
            <a:endParaRPr lang="es-ES"/>
          </a:p>
        </p:txBody>
      </p:sp>
    </p:spTree>
    <p:extLst>
      <p:ext uri="{BB962C8B-B14F-4D97-AF65-F5344CB8AC3E}">
        <p14:creationId xmlns:p14="http://schemas.microsoft.com/office/powerpoint/2010/main" val="717459760"/>
      </p:ext>
    </p:extLst>
  </p:cSld>
  <p:clrMap bg1="lt1" tx1="dk1" bg2="lt2" tx2="dk2" accent1="accent1" accent2="accent2" accent3="accent3" accent4="accent4" accent5="accent5" accent6="accent6" hlink="hlink" folHlink="folHlink"/>
  <p:notesStyle>
    <a:lvl1pPr marL="0" algn="l" rtl="0" latinLnBrk="0">
      <a:defRPr lang="es-ES" sz="1200" kern="1200">
        <a:solidFill>
          <a:schemeClr val="tx1"/>
        </a:solidFill>
        <a:latin typeface="+mn-lt"/>
        <a:ea typeface="+mn-ea"/>
        <a:cs typeface="+mn-cs"/>
      </a:defRPr>
    </a:lvl1pPr>
    <a:lvl2pPr marL="457200" algn="l" rtl="0" latinLnBrk="0">
      <a:defRPr lang="es-ES" sz="1200" kern="1200">
        <a:solidFill>
          <a:schemeClr val="tx1"/>
        </a:solidFill>
        <a:latin typeface="+mn-lt"/>
        <a:ea typeface="+mn-ea"/>
        <a:cs typeface="+mn-cs"/>
      </a:defRPr>
    </a:lvl2pPr>
    <a:lvl3pPr marL="914400" algn="l" rtl="0" latinLnBrk="0">
      <a:defRPr lang="es-ES" sz="1200" kern="1200">
        <a:solidFill>
          <a:schemeClr val="tx1"/>
        </a:solidFill>
        <a:latin typeface="+mn-lt"/>
        <a:ea typeface="+mn-ea"/>
        <a:cs typeface="+mn-cs"/>
      </a:defRPr>
    </a:lvl3pPr>
    <a:lvl4pPr marL="1371600" algn="l" rtl="0" latinLnBrk="0">
      <a:defRPr lang="es-ES" sz="1200" kern="1200">
        <a:solidFill>
          <a:schemeClr val="tx1"/>
        </a:solidFill>
        <a:latin typeface="+mn-lt"/>
        <a:ea typeface="+mn-ea"/>
        <a:cs typeface="+mn-cs"/>
      </a:defRPr>
    </a:lvl4pPr>
    <a:lvl5pPr marL="1828800" algn="l" rtl="0" latinLnBrk="0">
      <a:defRPr lang="es-ES" sz="1200" kern="1200">
        <a:solidFill>
          <a:schemeClr val="tx1"/>
        </a:solidFill>
        <a:latin typeface="+mn-lt"/>
        <a:ea typeface="+mn-ea"/>
        <a:cs typeface="+mn-cs"/>
      </a:defRPr>
    </a:lvl5pPr>
    <a:lvl6pPr marL="2286000" algn="l" rtl="0" latinLnBrk="0">
      <a:defRPr lang="es-ES" sz="1200" kern="1200">
        <a:solidFill>
          <a:schemeClr val="tx1"/>
        </a:solidFill>
        <a:latin typeface="+mn-lt"/>
        <a:ea typeface="+mn-ea"/>
        <a:cs typeface="+mn-cs"/>
      </a:defRPr>
    </a:lvl6pPr>
    <a:lvl7pPr marL="2743200" algn="l" rtl="0" latinLnBrk="0">
      <a:defRPr lang="es-ES" sz="1200" kern="1200">
        <a:solidFill>
          <a:schemeClr val="tx1"/>
        </a:solidFill>
        <a:latin typeface="+mn-lt"/>
        <a:ea typeface="+mn-ea"/>
        <a:cs typeface="+mn-cs"/>
      </a:defRPr>
    </a:lvl7pPr>
    <a:lvl8pPr marL="3200400" algn="l" rtl="0" latinLnBrk="0">
      <a:defRPr lang="es-ES" sz="1200" kern="1200">
        <a:solidFill>
          <a:schemeClr val="tx1"/>
        </a:solidFill>
        <a:latin typeface="+mn-lt"/>
        <a:ea typeface="+mn-ea"/>
        <a:cs typeface="+mn-cs"/>
      </a:defRPr>
    </a:lvl8pPr>
    <a:lvl9pPr marL="3657600" algn="l" rtl="0" latinLnBrk="0">
      <a:defRPr lang="es-ES"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s-ES"/>
          </a:p>
        </p:txBody>
      </p:sp>
      <p:sp>
        <p:nvSpPr>
          <p:cNvPr id="4" name="Rectangle 3"/>
          <p:cNvSpPr>
            <a:spLocks noGrp="1"/>
          </p:cNvSpPr>
          <p:nvPr>
            <p:ph type="sldNum" sz="quarter" idx="10"/>
          </p:nvPr>
        </p:nvSpPr>
        <p:spPr/>
        <p:txBody>
          <a:bodyPr/>
          <a:lstStyle>
            <a:extLst/>
          </a:lstStyle>
          <a:p>
            <a:fld id="{CA5D3BF3-D352-46FC-8343-31F56E6730EA}"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La red </a:t>
            </a:r>
            <a:r>
              <a:rPr lang="es-EC" sz="1200" b="0" i="0" u="none" strike="noStrike" kern="1200" baseline="0" dirty="0" err="1" smtClean="0">
                <a:solidFill>
                  <a:schemeClr val="tx1"/>
                </a:solidFill>
                <a:latin typeface="+mn-lt"/>
                <a:ea typeface="+mn-ea"/>
                <a:cs typeface="+mn-cs"/>
              </a:rPr>
              <a:t>transeelectirc</a:t>
            </a:r>
            <a:r>
              <a:rPr lang="es-EC" sz="1200" b="0" i="0" u="none" strike="noStrike" kern="1200" baseline="0" dirty="0" smtClean="0">
                <a:solidFill>
                  <a:schemeClr val="tx1"/>
                </a:solidFill>
                <a:latin typeface="+mn-lt"/>
                <a:ea typeface="+mn-ea"/>
                <a:cs typeface="+mn-cs"/>
              </a:rPr>
              <a:t> esta formada por varios nodos y </a:t>
            </a:r>
            <a:r>
              <a:rPr lang="es-EC" sz="1200" b="0" i="0" u="none" strike="noStrike" kern="1200" baseline="0" dirty="0" err="1" smtClean="0">
                <a:solidFill>
                  <a:schemeClr val="tx1"/>
                </a:solidFill>
                <a:latin typeface="+mn-lt"/>
                <a:ea typeface="+mn-ea"/>
                <a:cs typeface="+mn-cs"/>
              </a:rPr>
              <a:t>PDPs</a:t>
            </a:r>
            <a:r>
              <a:rPr lang="es-EC" sz="1200" b="0" i="0" u="none" strike="noStrike" kern="1200" baseline="0" dirty="0" smtClean="0">
                <a:solidFill>
                  <a:schemeClr val="tx1"/>
                </a:solidFill>
                <a:latin typeface="+mn-lt"/>
                <a:ea typeface="+mn-ea"/>
                <a:cs typeface="+mn-cs"/>
              </a:rPr>
              <a:t> ubicados en diferentes ciudades del </a:t>
            </a:r>
            <a:r>
              <a:rPr lang="es-EC" sz="1200" b="0" i="0" u="none" strike="noStrike" kern="1200" baseline="0" dirty="0" err="1" smtClean="0">
                <a:solidFill>
                  <a:schemeClr val="tx1"/>
                </a:solidFill>
                <a:latin typeface="+mn-lt"/>
                <a:ea typeface="+mn-ea"/>
                <a:cs typeface="+mn-cs"/>
              </a:rPr>
              <a:t>pas</a:t>
            </a:r>
            <a:r>
              <a:rPr lang="es-EC" sz="1200" b="0" i="0" u="none" strike="noStrike" kern="1200" baseline="0" dirty="0" smtClean="0">
                <a:solidFill>
                  <a:schemeClr val="tx1"/>
                </a:solidFill>
                <a:latin typeface="+mn-lt"/>
                <a:ea typeface="+mn-ea"/>
                <a:cs typeface="+mn-cs"/>
              </a:rPr>
              <a:t> interconectados mediante enlaces radiales y de </a:t>
            </a:r>
            <a:r>
              <a:rPr lang="es-EC" sz="1200" b="0" i="0" u="none" strike="noStrike" kern="1200" baseline="0" dirty="0" err="1" smtClean="0">
                <a:solidFill>
                  <a:schemeClr val="tx1"/>
                </a:solidFill>
                <a:latin typeface="+mn-lt"/>
                <a:ea typeface="+mn-ea"/>
                <a:cs typeface="+mn-cs"/>
              </a:rPr>
              <a:t>backbone</a:t>
            </a:r>
            <a:r>
              <a:rPr lang="es-EC" sz="1200" b="0" i="0" u="none" strike="noStrike" kern="1200" baseline="0" dirty="0" smtClean="0">
                <a:solidFill>
                  <a:schemeClr val="tx1"/>
                </a:solidFill>
                <a:latin typeface="+mn-lt"/>
                <a:ea typeface="+mn-ea"/>
                <a:cs typeface="+mn-cs"/>
              </a:rPr>
              <a:t> utilizando cable de </a:t>
            </a:r>
            <a:r>
              <a:rPr lang="es-EC" sz="1200" b="0" i="0" u="none" strike="noStrike" kern="1200" baseline="0" dirty="0" err="1" smtClean="0">
                <a:solidFill>
                  <a:schemeClr val="tx1"/>
                </a:solidFill>
                <a:latin typeface="+mn-lt"/>
                <a:ea typeface="+mn-ea"/>
                <a:cs typeface="+mn-cs"/>
              </a:rPr>
              <a:t>bra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optica</a:t>
            </a:r>
            <a:r>
              <a:rPr lang="es-EC" sz="1200" b="0" i="0" u="none" strike="noStrike" kern="1200" baseline="0" dirty="0" smtClean="0">
                <a:solidFill>
                  <a:schemeClr val="tx1"/>
                </a:solidFill>
                <a:latin typeface="+mn-lt"/>
                <a:ea typeface="+mn-ea"/>
                <a:cs typeface="+mn-cs"/>
              </a:rPr>
              <a:t> tipo UIT-T G.652 y UIT-T G.655 en cable OPGW o ADSS ideales para transmitir datos por las </a:t>
            </a:r>
            <a:r>
              <a:rPr lang="es-EC" sz="1200" b="0" i="0" u="none" strike="noStrike" kern="1200" baseline="0" dirty="0" err="1" smtClean="0">
                <a:solidFill>
                  <a:schemeClr val="tx1"/>
                </a:solidFill>
                <a:latin typeface="+mn-lt"/>
                <a:ea typeface="+mn-ea"/>
                <a:cs typeface="+mn-cs"/>
              </a:rPr>
              <a:t>lneas</a:t>
            </a:r>
            <a:r>
              <a:rPr lang="es-EC" sz="1200" b="0" i="0" u="none" strike="noStrike" kern="1200" baseline="0" dirty="0" smtClean="0">
                <a:solidFill>
                  <a:schemeClr val="tx1"/>
                </a:solidFill>
                <a:latin typeface="+mn-lt"/>
                <a:ea typeface="+mn-ea"/>
                <a:cs typeface="+mn-cs"/>
              </a:rPr>
              <a:t> de alta </a:t>
            </a:r>
            <a:r>
              <a:rPr lang="es-EC" sz="1200" b="0" i="0" u="none" strike="noStrike" kern="1200" baseline="0" dirty="0" err="1" smtClean="0">
                <a:solidFill>
                  <a:schemeClr val="tx1"/>
                </a:solidFill>
                <a:latin typeface="+mn-lt"/>
                <a:ea typeface="+mn-ea"/>
                <a:cs typeface="+mn-cs"/>
              </a:rPr>
              <a:t>tension</a:t>
            </a:r>
            <a:r>
              <a:rPr lang="es-EC" sz="1200" b="0" i="0" u="none" strike="noStrike" kern="1200" baseline="0" dirty="0" smtClean="0">
                <a:solidFill>
                  <a:schemeClr val="tx1"/>
                </a:solidFill>
                <a:latin typeface="+mn-lt"/>
                <a:ea typeface="+mn-ea"/>
                <a:cs typeface="+mn-cs"/>
              </a:rPr>
              <a:t>. En el tramo de la </a:t>
            </a:r>
            <a:r>
              <a:rPr lang="es-EC" sz="1200" b="0" i="0" u="none" strike="noStrike" kern="1200" baseline="0" dirty="0" err="1" smtClean="0">
                <a:solidFill>
                  <a:schemeClr val="tx1"/>
                </a:solidFill>
                <a:latin typeface="+mn-lt"/>
                <a:ea typeface="+mn-ea"/>
                <a:cs typeface="+mn-cs"/>
              </a:rPr>
              <a:t>Region</a:t>
            </a:r>
            <a:r>
              <a:rPr lang="es-EC" sz="1200" b="0" i="0" u="none" strike="noStrike" kern="1200" baseline="0" dirty="0" smtClean="0">
                <a:solidFill>
                  <a:schemeClr val="tx1"/>
                </a:solidFill>
                <a:latin typeface="+mn-lt"/>
                <a:ea typeface="+mn-ea"/>
                <a:cs typeface="+mn-cs"/>
              </a:rPr>
              <a:t> Costa el cable instalado es de 48 hilos de </a:t>
            </a:r>
            <a:r>
              <a:rPr lang="es-EC" sz="1200" b="0" i="0" u="none" strike="noStrike" kern="1200" baseline="0" dirty="0" err="1" smtClean="0">
                <a:solidFill>
                  <a:schemeClr val="tx1"/>
                </a:solidFill>
                <a:latin typeface="+mn-lt"/>
                <a:ea typeface="+mn-ea"/>
                <a:cs typeface="+mn-cs"/>
              </a:rPr>
              <a:t>bra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optica</a:t>
            </a:r>
            <a:r>
              <a:rPr lang="es-EC" sz="1200" b="0" i="0" u="none" strike="noStrike" kern="1200" baseline="0" dirty="0" smtClean="0">
                <a:solidFill>
                  <a:schemeClr val="tx1"/>
                </a:solidFill>
                <a:latin typeface="+mn-lt"/>
                <a:ea typeface="+mn-ea"/>
                <a:cs typeface="+mn-cs"/>
              </a:rPr>
              <a:t>, de los cuales 8 hilos son de uso exclusivo de TRANSNEXA S.A. E.M.A., en el tramo de la </a:t>
            </a:r>
            <a:r>
              <a:rPr lang="es-EC" sz="1200" b="0" i="0" u="none" strike="noStrike" kern="1200" baseline="0" dirty="0" err="1" smtClean="0">
                <a:solidFill>
                  <a:schemeClr val="tx1"/>
                </a:solidFill>
                <a:latin typeface="+mn-lt"/>
                <a:ea typeface="+mn-ea"/>
                <a:cs typeface="+mn-cs"/>
              </a:rPr>
              <a:t>Region</a:t>
            </a:r>
            <a:r>
              <a:rPr lang="es-EC" sz="1200" b="0" i="0" u="none" strike="noStrike" kern="1200" baseline="0" dirty="0" smtClean="0">
                <a:solidFill>
                  <a:schemeClr val="tx1"/>
                </a:solidFill>
                <a:latin typeface="+mn-lt"/>
                <a:ea typeface="+mn-ea"/>
                <a:cs typeface="+mn-cs"/>
              </a:rPr>
              <a:t> Sierra el cable instalado de </a:t>
            </a:r>
            <a:r>
              <a:rPr lang="es-EC" sz="1200" b="0" i="0" u="none" strike="noStrike" kern="1200" baseline="0" dirty="0" err="1" smtClean="0">
                <a:solidFill>
                  <a:schemeClr val="tx1"/>
                </a:solidFill>
                <a:latin typeface="+mn-lt"/>
                <a:ea typeface="+mn-ea"/>
                <a:cs typeface="+mn-cs"/>
              </a:rPr>
              <a:t>bra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optica</a:t>
            </a:r>
            <a:r>
              <a:rPr lang="es-EC" sz="1200" b="0" i="0" u="none" strike="noStrike" kern="1200" baseline="0" dirty="0" smtClean="0">
                <a:solidFill>
                  <a:schemeClr val="tx1"/>
                </a:solidFill>
                <a:latin typeface="+mn-lt"/>
                <a:ea typeface="+mn-ea"/>
                <a:cs typeface="+mn-cs"/>
              </a:rPr>
              <a:t> es de 24 hilos.</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19</a:t>
            </a:fld>
            <a:endParaRPr lang="es-ES"/>
          </a:p>
        </p:txBody>
      </p:sp>
    </p:spTree>
    <p:extLst>
      <p:ext uri="{BB962C8B-B14F-4D97-AF65-F5344CB8AC3E}">
        <p14:creationId xmlns:p14="http://schemas.microsoft.com/office/powerpoint/2010/main" val="158379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 red de fibra óptica se ha desarrollado desde el año 2003 hasta la actualidad, la primera instalación de fibra óptica fue en el norte del país, alcanzado una distancia de 212 Km entre los enlaces S/E </a:t>
            </a:r>
            <a:r>
              <a:rPr lang="es-EC" sz="1200" kern="1200" dirty="0" err="1" smtClean="0">
                <a:solidFill>
                  <a:schemeClr val="tx1"/>
                </a:solidFill>
                <a:effectLst/>
                <a:latin typeface="+mn-lt"/>
                <a:ea typeface="+mn-ea"/>
                <a:cs typeface="+mn-cs"/>
              </a:rPr>
              <a:t>Jamondino</a:t>
            </a:r>
            <a:r>
              <a:rPr lang="es-EC" sz="1200" kern="1200" dirty="0" smtClean="0">
                <a:solidFill>
                  <a:schemeClr val="tx1"/>
                </a:solidFill>
                <a:effectLst/>
                <a:latin typeface="+mn-lt"/>
                <a:ea typeface="+mn-ea"/>
                <a:cs typeface="+mn-cs"/>
              </a:rPr>
              <a:t> en Colombia - S/E Tulcán, S/E Tulcán - S/E </a:t>
            </a:r>
            <a:r>
              <a:rPr lang="es-EC" sz="1200" kern="1200" dirty="0" err="1" smtClean="0">
                <a:solidFill>
                  <a:schemeClr val="tx1"/>
                </a:solidFill>
                <a:effectLst/>
                <a:latin typeface="+mn-lt"/>
                <a:ea typeface="+mn-ea"/>
                <a:cs typeface="+mn-cs"/>
              </a:rPr>
              <a:t>Pomasqui</a:t>
            </a:r>
            <a:r>
              <a:rPr lang="es-EC" sz="1200" kern="1200" dirty="0" smtClean="0">
                <a:solidFill>
                  <a:schemeClr val="tx1"/>
                </a:solidFill>
                <a:effectLst/>
                <a:latin typeface="+mn-lt"/>
                <a:ea typeface="+mn-ea"/>
                <a:cs typeface="+mn-cs"/>
              </a:rPr>
              <a:t>, S/E </a:t>
            </a:r>
            <a:r>
              <a:rPr lang="es-EC" sz="1200" kern="1200" dirty="0" err="1" smtClean="0">
                <a:solidFill>
                  <a:schemeClr val="tx1"/>
                </a:solidFill>
                <a:effectLst/>
                <a:latin typeface="+mn-lt"/>
                <a:ea typeface="+mn-ea"/>
                <a:cs typeface="+mn-cs"/>
              </a:rPr>
              <a:t>Pomasqui</a:t>
            </a:r>
            <a:r>
              <a:rPr lang="es-EC" sz="1200" kern="1200" dirty="0" smtClean="0">
                <a:solidFill>
                  <a:schemeClr val="tx1"/>
                </a:solidFill>
                <a:effectLst/>
                <a:latin typeface="+mn-lt"/>
                <a:ea typeface="+mn-ea"/>
                <a:cs typeface="+mn-cs"/>
              </a:rPr>
              <a:t> - S/E Vicentina, S/E Vicentina - Edif. </a:t>
            </a:r>
            <a:r>
              <a:rPr lang="es-EC" sz="1200" kern="1200" dirty="0" err="1" smtClean="0">
                <a:solidFill>
                  <a:schemeClr val="tx1"/>
                </a:solidFill>
                <a:effectLst/>
                <a:latin typeface="+mn-lt"/>
                <a:ea typeface="+mn-ea"/>
                <a:cs typeface="+mn-cs"/>
              </a:rPr>
              <a:t>Transelectric</a:t>
            </a:r>
            <a:r>
              <a:rPr lang="es-EC" sz="1200" kern="1200" dirty="0" smtClean="0">
                <a:solidFill>
                  <a:schemeClr val="tx1"/>
                </a:solidFill>
                <a:effectLst/>
                <a:latin typeface="+mn-lt"/>
                <a:ea typeface="+mn-ea"/>
                <a:cs typeface="+mn-cs"/>
              </a:rPr>
              <a:t> y S/E Vicentina - S/E Santa Rosa.</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Actualmente se cuenta con 3282 km de cable OPGW y ADSS instalado</a:t>
            </a:r>
            <a:r>
              <a:rPr lang="es-EC" sz="1200" kern="1200" baseline="0" dirty="0" smtClean="0">
                <a:solidFill>
                  <a:schemeClr val="tx1"/>
                </a:solidFill>
                <a:effectLst/>
                <a:latin typeface="+mn-lt"/>
                <a:ea typeface="+mn-ea"/>
                <a:cs typeface="+mn-cs"/>
              </a:rPr>
              <a:t> a lo largo del país.</a:t>
            </a:r>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Las capacidades instaladas desde el 2003 han ido cambiando paulatinamente de acuerdo al crecimiento de los enlaces de fibra '</a:t>
            </a:r>
            <a:r>
              <a:rPr lang="es-EC" sz="1200" kern="1200" dirty="0" err="1" smtClean="0">
                <a:solidFill>
                  <a:schemeClr val="tx1"/>
                </a:solidFill>
                <a:effectLst/>
                <a:latin typeface="+mn-lt"/>
                <a:ea typeface="+mn-ea"/>
                <a:cs typeface="+mn-cs"/>
              </a:rPr>
              <a:t>optica</a:t>
            </a:r>
            <a:r>
              <a:rPr lang="es-EC" sz="1200" kern="1200" dirty="0" smtClean="0">
                <a:solidFill>
                  <a:schemeClr val="tx1"/>
                </a:solidFill>
                <a:effectLst/>
                <a:latin typeface="+mn-lt"/>
                <a:ea typeface="+mn-ea"/>
                <a:cs typeface="+mn-cs"/>
              </a:rPr>
              <a:t> instalados. CELEC EP - TRANSELECTRIC </a:t>
            </a:r>
            <a:r>
              <a:rPr lang="es-EC" sz="1200" kern="1200" dirty="0" err="1" smtClean="0">
                <a:solidFill>
                  <a:schemeClr val="tx1"/>
                </a:solidFill>
                <a:effectLst/>
                <a:latin typeface="+mn-lt"/>
                <a:ea typeface="+mn-ea"/>
                <a:cs typeface="+mn-cs"/>
              </a:rPr>
              <a:t>comenz'o</a:t>
            </a:r>
            <a:r>
              <a:rPr lang="es-EC" sz="1200" kern="1200" dirty="0" smtClean="0">
                <a:solidFill>
                  <a:schemeClr val="tx1"/>
                </a:solidFill>
                <a:effectLst/>
                <a:latin typeface="+mn-lt"/>
                <a:ea typeface="+mn-ea"/>
                <a:cs typeface="+mn-cs"/>
              </a:rPr>
              <a:t> con capacidades de STM - 4 en los enlaces de la parte norte del </a:t>
            </a:r>
            <a:r>
              <a:rPr lang="es-EC" sz="1200" kern="1200" dirty="0" err="1" smtClean="0">
                <a:solidFill>
                  <a:schemeClr val="tx1"/>
                </a:solidFill>
                <a:effectLst/>
                <a:latin typeface="+mn-lt"/>
                <a:ea typeface="+mn-ea"/>
                <a:cs typeface="+mn-cs"/>
              </a:rPr>
              <a:t>pa'is</a:t>
            </a:r>
            <a:r>
              <a:rPr lang="es-EC" sz="1200" kern="1200" dirty="0" smtClean="0">
                <a:solidFill>
                  <a:schemeClr val="tx1"/>
                </a:solidFill>
                <a:effectLst/>
                <a:latin typeface="+mn-lt"/>
                <a:ea typeface="+mn-ea"/>
                <a:cs typeface="+mn-cs"/>
              </a:rPr>
              <a:t> con equipos SMA en su red SDH. Posteriormente las capacidades fueron aumentando desde un STM - 4 hasta alcanzar un STM - 64 en varios de sus enlaces. En el 2010 se </a:t>
            </a:r>
            <a:r>
              <a:rPr lang="es-EC" sz="1200" kern="1200" dirty="0" err="1" smtClean="0">
                <a:solidFill>
                  <a:schemeClr val="tx1"/>
                </a:solidFill>
                <a:effectLst/>
                <a:latin typeface="+mn-lt"/>
                <a:ea typeface="+mn-ea"/>
                <a:cs typeface="+mn-cs"/>
              </a:rPr>
              <a:t>implement'o</a:t>
            </a:r>
            <a:r>
              <a:rPr lang="es-EC" sz="1200" kern="1200" dirty="0" smtClean="0">
                <a:solidFill>
                  <a:schemeClr val="tx1"/>
                </a:solidFill>
                <a:effectLst/>
                <a:latin typeface="+mn-lt"/>
                <a:ea typeface="+mn-ea"/>
                <a:cs typeface="+mn-cs"/>
              </a:rPr>
              <a:t> la red de transporte con </a:t>
            </a:r>
            <a:r>
              <a:rPr lang="es-EC" sz="1200" kern="1200" dirty="0" err="1" smtClean="0">
                <a:solidFill>
                  <a:schemeClr val="tx1"/>
                </a:solidFill>
                <a:effectLst/>
                <a:latin typeface="+mn-lt"/>
                <a:ea typeface="+mn-ea"/>
                <a:cs typeface="+mn-cs"/>
              </a:rPr>
              <a:t>tecnolog'ia</a:t>
            </a:r>
            <a:r>
              <a:rPr lang="es-EC" sz="1200" kern="1200" dirty="0" smtClean="0">
                <a:solidFill>
                  <a:schemeClr val="tx1"/>
                </a:solidFill>
                <a:effectLst/>
                <a:latin typeface="+mn-lt"/>
                <a:ea typeface="+mn-ea"/>
                <a:cs typeface="+mn-cs"/>
              </a:rPr>
              <a:t> DWDM desde </a:t>
            </a:r>
            <a:r>
              <a:rPr lang="es-EC" sz="1200" kern="1200" dirty="0" err="1" smtClean="0">
                <a:solidFill>
                  <a:schemeClr val="tx1"/>
                </a:solidFill>
                <a:effectLst/>
                <a:latin typeface="+mn-lt"/>
                <a:ea typeface="+mn-ea"/>
                <a:cs typeface="+mn-cs"/>
              </a:rPr>
              <a:t>Tulc'an</a:t>
            </a:r>
            <a:r>
              <a:rPr lang="es-EC" sz="1200" kern="1200" dirty="0" smtClean="0">
                <a:solidFill>
                  <a:schemeClr val="tx1"/>
                </a:solidFill>
                <a:effectLst/>
                <a:latin typeface="+mn-lt"/>
                <a:ea typeface="+mn-ea"/>
                <a:cs typeface="+mn-cs"/>
              </a:rPr>
              <a:t> hasta Machala la cual permite una capacidad total </a:t>
            </a:r>
            <a:r>
              <a:rPr lang="es-EC" sz="1200" kern="1200" dirty="0" err="1" smtClean="0">
                <a:solidFill>
                  <a:schemeClr val="tx1"/>
                </a:solidFill>
                <a:effectLst/>
                <a:latin typeface="+mn-lt"/>
                <a:ea typeface="+mn-ea"/>
                <a:cs typeface="+mn-cs"/>
              </a:rPr>
              <a:t>te'orica</a:t>
            </a:r>
            <a:r>
              <a:rPr lang="es-EC" sz="1200" kern="1200" dirty="0" smtClean="0">
                <a:solidFill>
                  <a:schemeClr val="tx1"/>
                </a:solidFill>
                <a:effectLst/>
                <a:latin typeface="+mn-lt"/>
                <a:ea typeface="+mn-ea"/>
                <a:cs typeface="+mn-cs"/>
              </a:rPr>
              <a:t> de 400 </a:t>
            </a:r>
            <a:r>
              <a:rPr lang="es-EC" sz="1200" kern="1200" dirty="0" err="1" smtClean="0">
                <a:solidFill>
                  <a:schemeClr val="tx1"/>
                </a:solidFill>
                <a:effectLst/>
                <a:latin typeface="+mn-lt"/>
                <a:ea typeface="+mn-ea"/>
                <a:cs typeface="+mn-cs"/>
              </a:rPr>
              <a:t>Gbps</a:t>
            </a:r>
            <a:r>
              <a:rPr lang="es-EC" sz="1200" kern="1200" dirty="0" smtClean="0">
                <a:solidFill>
                  <a:schemeClr val="tx1"/>
                </a:solidFill>
                <a:effectLst/>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20</a:t>
            </a:fld>
            <a:endParaRPr lang="es-ES"/>
          </a:p>
        </p:txBody>
      </p:sp>
    </p:spTree>
    <p:extLst>
      <p:ext uri="{BB962C8B-B14F-4D97-AF65-F5344CB8AC3E}">
        <p14:creationId xmlns:p14="http://schemas.microsoft.com/office/powerpoint/2010/main" val="3761393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El correcto funcionamiento de la red no solo depende de la infraestructura </a:t>
            </a:r>
            <a:r>
              <a:rPr lang="es-EC" sz="1200" b="0" i="0" u="none" strike="noStrike" kern="1200" baseline="0" dirty="0" err="1" smtClean="0">
                <a:solidFill>
                  <a:schemeClr val="tx1"/>
                </a:solidFill>
                <a:latin typeface="+mn-lt"/>
                <a:ea typeface="+mn-ea"/>
                <a:cs typeface="+mn-cs"/>
              </a:rPr>
              <a:t>fsica</a:t>
            </a:r>
            <a:r>
              <a:rPr lang="es-EC" sz="1200" b="0" i="0" u="none" strike="noStrike" kern="1200" baseline="0" dirty="0" smtClean="0">
                <a:solidFill>
                  <a:schemeClr val="tx1"/>
                </a:solidFill>
                <a:latin typeface="+mn-lt"/>
                <a:ea typeface="+mn-ea"/>
                <a:cs typeface="+mn-cs"/>
              </a:rPr>
              <a:t> y</a:t>
            </a:r>
          </a:p>
          <a:p>
            <a:r>
              <a:rPr lang="es-EC" sz="1200" b="0" i="0" u="none" strike="noStrike" kern="1200" baseline="0" dirty="0" smtClean="0">
                <a:solidFill>
                  <a:schemeClr val="tx1"/>
                </a:solidFill>
                <a:latin typeface="+mn-lt"/>
                <a:ea typeface="+mn-ea"/>
                <a:cs typeface="+mn-cs"/>
              </a:rPr>
              <a:t>el equipamiento disponible, sino </a:t>
            </a:r>
            <a:r>
              <a:rPr lang="es-EC" sz="1200" b="0" i="0" u="none" strike="noStrike" kern="1200" baseline="0" dirty="0" err="1" smtClean="0">
                <a:solidFill>
                  <a:schemeClr val="tx1"/>
                </a:solidFill>
                <a:latin typeface="+mn-lt"/>
                <a:ea typeface="+mn-ea"/>
                <a:cs typeface="+mn-cs"/>
              </a:rPr>
              <a:t>tambien</a:t>
            </a:r>
            <a:r>
              <a:rPr lang="es-EC" sz="1200" b="0" i="0" u="none" strike="noStrike" kern="1200" baseline="0" dirty="0" smtClean="0">
                <a:solidFill>
                  <a:schemeClr val="tx1"/>
                </a:solidFill>
                <a:latin typeface="+mn-lt"/>
                <a:ea typeface="+mn-ea"/>
                <a:cs typeface="+mn-cs"/>
              </a:rPr>
              <a:t> al </a:t>
            </a:r>
            <a:r>
              <a:rPr lang="es-EC" sz="1200" b="0" i="0" u="none" strike="noStrike" kern="1200" baseline="0" dirty="0" err="1" smtClean="0">
                <a:solidFill>
                  <a:schemeClr val="tx1"/>
                </a:solidFill>
                <a:latin typeface="+mn-lt"/>
                <a:ea typeface="+mn-ea"/>
                <a:cs typeface="+mn-cs"/>
              </a:rPr>
              <a:t>desempe~no</a:t>
            </a:r>
            <a:r>
              <a:rPr lang="es-EC" sz="1200" b="0" i="0" u="none" strike="noStrike" kern="1200" baseline="0" dirty="0" smtClean="0">
                <a:solidFill>
                  <a:schemeClr val="tx1"/>
                </a:solidFill>
                <a:latin typeface="+mn-lt"/>
                <a:ea typeface="+mn-ea"/>
                <a:cs typeface="+mn-cs"/>
              </a:rPr>
              <a:t> del personal que pertenece a la</a:t>
            </a:r>
          </a:p>
          <a:p>
            <a:r>
              <a:rPr lang="es-ES" sz="1200" b="0" i="0" u="none" strike="noStrike" kern="1200" baseline="0" dirty="0" smtClean="0">
                <a:solidFill>
                  <a:schemeClr val="tx1"/>
                </a:solidFill>
                <a:latin typeface="+mn-lt"/>
                <a:ea typeface="+mn-ea"/>
                <a:cs typeface="+mn-cs"/>
              </a:rPr>
              <a:t>Subgerencia de Servicios, </a:t>
            </a:r>
            <a:r>
              <a:rPr lang="es-ES" sz="1200" b="0" i="0" u="none" strike="noStrike" kern="1200" baseline="0" dirty="0" err="1" smtClean="0">
                <a:solidFill>
                  <a:schemeClr val="tx1"/>
                </a:solidFill>
                <a:latin typeface="+mn-lt"/>
                <a:ea typeface="+mn-ea"/>
                <a:cs typeface="+mn-cs"/>
              </a:rPr>
              <a:t>ademas</a:t>
            </a:r>
            <a:r>
              <a:rPr lang="es-ES" sz="1200" b="0" i="0" u="none" strike="noStrike" kern="1200" baseline="0" dirty="0" smtClean="0">
                <a:solidFill>
                  <a:schemeClr val="tx1"/>
                </a:solidFill>
                <a:latin typeface="+mn-lt"/>
                <a:ea typeface="+mn-ea"/>
                <a:cs typeface="+mn-cs"/>
              </a:rPr>
              <a:t> de factores externos que no pueden ser anticipados</a:t>
            </a:r>
          </a:p>
          <a:p>
            <a:r>
              <a:rPr lang="es-ES" sz="1200" b="0" i="0" u="none" strike="noStrike" kern="1200" baseline="0" dirty="0" smtClean="0">
                <a:solidFill>
                  <a:schemeClr val="tx1"/>
                </a:solidFill>
                <a:latin typeface="+mn-lt"/>
                <a:ea typeface="+mn-ea"/>
                <a:cs typeface="+mn-cs"/>
              </a:rPr>
              <a:t>ni controlados.</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21</a:t>
            </a:fld>
            <a:endParaRPr lang="es-ES"/>
          </a:p>
        </p:txBody>
      </p:sp>
    </p:spTree>
    <p:extLst>
      <p:ext uri="{BB962C8B-B14F-4D97-AF65-F5344CB8AC3E}">
        <p14:creationId xmlns:p14="http://schemas.microsoft.com/office/powerpoint/2010/main" val="1218184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El continuo crecimiento de las </a:t>
            </a:r>
            <a:r>
              <a:rPr lang="es-EC" sz="1200" b="0" i="0" u="none" strike="noStrike" kern="1200" baseline="0" dirty="0" err="1" smtClean="0">
                <a:solidFill>
                  <a:schemeClr val="tx1"/>
                </a:solidFill>
                <a:latin typeface="+mn-lt"/>
                <a:ea typeface="+mn-ea"/>
                <a:cs typeface="+mn-cs"/>
              </a:rPr>
              <a:t>Tecnologas</a:t>
            </a:r>
            <a:r>
              <a:rPr lang="es-EC" sz="1200" b="0" i="0" u="none" strike="noStrike" kern="1200" baseline="0" dirty="0" smtClean="0">
                <a:solidFill>
                  <a:schemeClr val="tx1"/>
                </a:solidFill>
                <a:latin typeface="+mn-lt"/>
                <a:ea typeface="+mn-ea"/>
                <a:cs typeface="+mn-cs"/>
              </a:rPr>
              <a:t> de la </a:t>
            </a:r>
            <a:r>
              <a:rPr lang="es-EC" sz="1200" b="0" i="0" u="none" strike="noStrike" kern="1200" baseline="0" dirty="0" err="1" smtClean="0">
                <a:solidFill>
                  <a:schemeClr val="tx1"/>
                </a:solidFill>
                <a:latin typeface="+mn-lt"/>
                <a:ea typeface="+mn-ea"/>
                <a:cs typeface="+mn-cs"/>
              </a:rPr>
              <a:t>Informacion</a:t>
            </a:r>
            <a:r>
              <a:rPr lang="es-EC" sz="1200" b="0" i="0" u="none" strike="noStrike" kern="1200" baseline="0" dirty="0" smtClean="0">
                <a:solidFill>
                  <a:schemeClr val="tx1"/>
                </a:solidFill>
                <a:latin typeface="+mn-lt"/>
                <a:ea typeface="+mn-ea"/>
                <a:cs typeface="+mn-cs"/>
              </a:rPr>
              <a:t>, la necesidad de servicios de mayor calidad como video en Alta </a:t>
            </a:r>
            <a:r>
              <a:rPr lang="es-EC" sz="1200" b="0" i="0" u="none" strike="noStrike" kern="1200" baseline="0" dirty="0" err="1" smtClean="0">
                <a:solidFill>
                  <a:schemeClr val="tx1"/>
                </a:solidFill>
                <a:latin typeface="+mn-lt"/>
                <a:ea typeface="+mn-ea"/>
                <a:cs typeface="+mn-cs"/>
              </a:rPr>
              <a:t>Denicion</a:t>
            </a:r>
            <a:r>
              <a:rPr lang="es-EC" sz="1200" b="0" i="0" u="none" strike="noStrike" kern="1200" baseline="0" dirty="0" smtClean="0">
                <a:solidFill>
                  <a:schemeClr val="tx1"/>
                </a:solidFill>
                <a:latin typeface="+mn-lt"/>
                <a:ea typeface="+mn-ea"/>
                <a:cs typeface="+mn-cs"/>
              </a:rPr>
              <a:t>, altas velocidades de </a:t>
            </a:r>
            <a:r>
              <a:rPr lang="es-EC" sz="1200" b="0" i="0" u="none" strike="noStrike" kern="1200" baseline="0" dirty="0" err="1" smtClean="0">
                <a:solidFill>
                  <a:schemeClr val="tx1"/>
                </a:solidFill>
                <a:latin typeface="+mn-lt"/>
                <a:ea typeface="+mn-ea"/>
                <a:cs typeface="+mn-cs"/>
              </a:rPr>
              <a:t>navegacion</a:t>
            </a:r>
            <a:r>
              <a:rPr lang="es-EC" sz="1200" b="0" i="0" u="none" strike="noStrike" kern="1200" baseline="0" dirty="0" smtClean="0">
                <a:solidFill>
                  <a:schemeClr val="tx1"/>
                </a:solidFill>
                <a:latin typeface="+mn-lt"/>
                <a:ea typeface="+mn-ea"/>
                <a:cs typeface="+mn-cs"/>
              </a:rPr>
              <a:t> en Internet han propiciado el crecimiento de la empresa, requiriendo enlaces de mayores capacidades, equipos mas robustos con diferentes protecciones , </a:t>
            </a:r>
            <a:r>
              <a:rPr lang="es-ES" sz="1200" b="0" i="0" u="none" strike="noStrike" kern="1200" baseline="0" dirty="0" err="1" smtClean="0">
                <a:solidFill>
                  <a:schemeClr val="tx1"/>
                </a:solidFill>
                <a:latin typeface="+mn-lt"/>
                <a:ea typeface="+mn-ea"/>
                <a:cs typeface="+mn-cs"/>
              </a:rPr>
              <a:t>implementacion</a:t>
            </a:r>
            <a:r>
              <a:rPr lang="es-ES" sz="1200" b="0" i="0" u="none" strike="noStrike" kern="1200" baseline="0" dirty="0" smtClean="0">
                <a:solidFill>
                  <a:schemeClr val="tx1"/>
                </a:solidFill>
                <a:latin typeface="+mn-lt"/>
                <a:ea typeface="+mn-ea"/>
                <a:cs typeface="+mn-cs"/>
              </a:rPr>
              <a:t> de nuevas </a:t>
            </a:r>
            <a:r>
              <a:rPr lang="es-ES" sz="1200" b="0" i="0" u="none" strike="noStrike" kern="1200" baseline="0" dirty="0" err="1" smtClean="0">
                <a:solidFill>
                  <a:schemeClr val="tx1"/>
                </a:solidFill>
                <a:latin typeface="+mn-lt"/>
                <a:ea typeface="+mn-ea"/>
                <a:cs typeface="+mn-cs"/>
              </a:rPr>
              <a:t>tecnologas</a:t>
            </a:r>
            <a:r>
              <a:rPr lang="es-ES" sz="1200" b="0" i="0" u="none" strike="noStrike" kern="1200" baseline="0" dirty="0" smtClean="0">
                <a:solidFill>
                  <a:schemeClr val="tx1"/>
                </a:solidFill>
                <a:latin typeface="+mn-lt"/>
                <a:ea typeface="+mn-ea"/>
                <a:cs typeface="+mn-cs"/>
              </a:rPr>
              <a:t> de transporte, entre varios factores adicionales. </a:t>
            </a:r>
            <a:r>
              <a:rPr lang="es-EC" sz="1200" b="0" i="0" u="none" strike="noStrike" kern="1200" baseline="0" dirty="0" smtClean="0">
                <a:solidFill>
                  <a:schemeClr val="tx1"/>
                </a:solidFill>
                <a:latin typeface="+mn-lt"/>
                <a:ea typeface="+mn-ea"/>
                <a:cs typeface="+mn-cs"/>
              </a:rPr>
              <a:t>Estos factores han permitido aumentar a la vez robustecer en la red de </a:t>
            </a:r>
            <a:r>
              <a:rPr lang="es-EC" sz="1200" b="0" i="0" u="none" strike="noStrike" kern="1200" baseline="0" dirty="0" err="1" smtClean="0">
                <a:solidFill>
                  <a:schemeClr val="tx1"/>
                </a:solidFill>
                <a:latin typeface="+mn-lt"/>
                <a:ea typeface="+mn-ea"/>
                <a:cs typeface="+mn-cs"/>
              </a:rPr>
              <a:t>bra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optica</a:t>
            </a:r>
            <a:r>
              <a:rPr lang="es-EC" sz="1200" b="0" i="0" u="none" strike="noStrike" kern="1200" baseline="0" dirty="0" smtClean="0">
                <a:solidFill>
                  <a:schemeClr val="tx1"/>
                </a:solidFill>
                <a:latin typeface="+mn-lt"/>
                <a:ea typeface="+mn-ea"/>
                <a:cs typeface="+mn-cs"/>
              </a:rPr>
              <a:t> y </a:t>
            </a:r>
            <a:r>
              <a:rPr lang="es-ES" sz="1200" b="0" i="0" u="none" strike="noStrike" kern="1200" baseline="0" dirty="0" smtClean="0">
                <a:solidFill>
                  <a:schemeClr val="tx1"/>
                </a:solidFill>
                <a:latin typeface="+mn-lt"/>
                <a:ea typeface="+mn-ea"/>
                <a:cs typeface="+mn-cs"/>
              </a:rPr>
              <a:t>expandir su cobertura.</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22</a:t>
            </a:fld>
            <a:endParaRPr lang="es-ES"/>
          </a:p>
        </p:txBody>
      </p:sp>
    </p:spTree>
    <p:extLst>
      <p:ext uri="{BB962C8B-B14F-4D97-AF65-F5344CB8AC3E}">
        <p14:creationId xmlns:p14="http://schemas.microsoft.com/office/powerpoint/2010/main" val="1783964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La red de </a:t>
            </a:r>
            <a:r>
              <a:rPr lang="es-EC" sz="1200" b="0" i="0" u="none" strike="noStrike" kern="1200" baseline="0" dirty="0" err="1" smtClean="0">
                <a:solidFill>
                  <a:schemeClr val="tx1"/>
                </a:solidFill>
                <a:latin typeface="+mn-lt"/>
                <a:ea typeface="+mn-ea"/>
                <a:cs typeface="+mn-cs"/>
              </a:rPr>
              <a:t>backbone</a:t>
            </a:r>
            <a:r>
              <a:rPr lang="es-EC" sz="1200" b="0" i="0" u="none" strike="noStrike" kern="1200" baseline="0" dirty="0" smtClean="0">
                <a:solidFill>
                  <a:schemeClr val="tx1"/>
                </a:solidFill>
                <a:latin typeface="+mn-lt"/>
                <a:ea typeface="+mn-ea"/>
                <a:cs typeface="+mn-cs"/>
              </a:rPr>
              <a:t> de CELEC EP - TRANSELECTRIC conforma un anillo de fibra </a:t>
            </a:r>
            <a:r>
              <a:rPr lang="es-EC" sz="1200" b="0" i="0" u="none" strike="noStrike" kern="1200" baseline="0" dirty="0" err="1" smtClean="0">
                <a:solidFill>
                  <a:schemeClr val="tx1"/>
                </a:solidFill>
                <a:latin typeface="+mn-lt"/>
                <a:ea typeface="+mn-ea"/>
                <a:cs typeface="+mn-cs"/>
              </a:rPr>
              <a:t>optica</a:t>
            </a:r>
            <a:r>
              <a:rPr lang="es-EC" sz="1200" b="0" i="0" u="none" strike="noStrike" kern="1200" baseline="0" dirty="0" smtClean="0">
                <a:solidFill>
                  <a:schemeClr val="tx1"/>
                </a:solidFill>
                <a:latin typeface="+mn-lt"/>
                <a:ea typeface="+mn-ea"/>
                <a:cs typeface="+mn-cs"/>
              </a:rPr>
              <a:t> situada en dos regiones del </a:t>
            </a:r>
            <a:r>
              <a:rPr lang="es-EC" sz="1200" b="0" i="0" u="none" strike="noStrike" kern="1200" baseline="0" dirty="0" err="1" smtClean="0">
                <a:solidFill>
                  <a:schemeClr val="tx1"/>
                </a:solidFill>
                <a:latin typeface="+mn-lt"/>
                <a:ea typeface="+mn-ea"/>
                <a:cs typeface="+mn-cs"/>
              </a:rPr>
              <a:t>pas</a:t>
            </a:r>
            <a:r>
              <a:rPr lang="es-EC" sz="1200" b="0" i="0" u="none" strike="noStrike" kern="1200" baseline="0" dirty="0" smtClean="0">
                <a:solidFill>
                  <a:schemeClr val="tx1"/>
                </a:solidFill>
                <a:latin typeface="+mn-lt"/>
                <a:ea typeface="+mn-ea"/>
                <a:cs typeface="+mn-cs"/>
              </a:rPr>
              <a:t>: Costa y Sierra brindando servicio de portador</a:t>
            </a:r>
          </a:p>
          <a:p>
            <a:r>
              <a:rPr lang="es-ES" sz="1200" b="0" i="0" u="none" strike="noStrike" kern="1200" baseline="0" dirty="0" smtClean="0">
                <a:solidFill>
                  <a:schemeClr val="tx1"/>
                </a:solidFill>
                <a:latin typeface="+mn-lt"/>
                <a:ea typeface="+mn-ea"/>
                <a:cs typeface="+mn-cs"/>
              </a:rPr>
              <a:t>de portadores.</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23</a:t>
            </a:fld>
            <a:endParaRPr lang="es-ES"/>
          </a:p>
        </p:txBody>
      </p:sp>
    </p:spTree>
    <p:extLst>
      <p:ext uri="{BB962C8B-B14F-4D97-AF65-F5344CB8AC3E}">
        <p14:creationId xmlns:p14="http://schemas.microsoft.com/office/powerpoint/2010/main" val="3415773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Los enlaces que unen los nodos del </a:t>
            </a:r>
            <a:r>
              <a:rPr lang="es-EC" dirty="0" err="1" smtClean="0"/>
              <a:t>backbone</a:t>
            </a:r>
            <a:r>
              <a:rPr lang="es-EC" dirty="0" smtClean="0"/>
              <a:t> con los nodos secundarios son</a:t>
            </a:r>
            <a:r>
              <a:rPr lang="es-EC" baseline="0" dirty="0" smtClean="0"/>
              <a:t> </a:t>
            </a:r>
            <a:r>
              <a:rPr lang="es-EC" dirty="0" smtClean="0"/>
              <a:t>denominados enlaces radiales, los cuales presentan una </a:t>
            </a:r>
            <a:r>
              <a:rPr lang="es-EC" dirty="0" err="1" smtClean="0"/>
              <a:t>topologia</a:t>
            </a:r>
            <a:r>
              <a:rPr lang="es-EC" dirty="0" smtClean="0"/>
              <a:t> </a:t>
            </a:r>
            <a:r>
              <a:rPr lang="es-EC" dirty="0" err="1" smtClean="0"/>
              <a:t>arbol</a:t>
            </a:r>
            <a:r>
              <a:rPr lang="es-EC" dirty="0" smtClean="0"/>
              <a:t> permitiendo el intercambio de </a:t>
            </a:r>
            <a:r>
              <a:rPr lang="es-EC" dirty="0" err="1" smtClean="0"/>
              <a:t>informacion</a:t>
            </a:r>
            <a:r>
              <a:rPr lang="es-EC" dirty="0" smtClean="0"/>
              <a:t> entre los mismos. Estos se encuentran ubicados en</a:t>
            </a:r>
            <a:r>
              <a:rPr lang="es-EC" baseline="0" dirty="0" smtClean="0"/>
              <a:t> </a:t>
            </a:r>
            <a:r>
              <a:rPr lang="es-EC" dirty="0" smtClean="0"/>
              <a:t>tres regiones del Ecuador: Costa, Sierra y Oriente brindando servicio de portador de</a:t>
            </a:r>
            <a:r>
              <a:rPr lang="es-EC" baseline="0" dirty="0" smtClean="0"/>
              <a:t> </a:t>
            </a:r>
            <a:r>
              <a:rPr lang="es-EC" dirty="0" smtClean="0"/>
              <a:t>portadores.</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24</a:t>
            </a:fld>
            <a:endParaRPr lang="es-ES"/>
          </a:p>
        </p:txBody>
      </p:sp>
    </p:spTree>
    <p:extLst>
      <p:ext uri="{BB962C8B-B14F-4D97-AF65-F5344CB8AC3E}">
        <p14:creationId xmlns:p14="http://schemas.microsoft.com/office/powerpoint/2010/main" val="3648976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C" dirty="0" smtClean="0"/>
              <a:t>Para el funcionamiento de la red de </a:t>
            </a:r>
            <a:r>
              <a:rPr lang="es-EC" baseline="0" dirty="0" smtClean="0"/>
              <a:t> </a:t>
            </a:r>
            <a:r>
              <a:rPr lang="es-EC" dirty="0" err="1" smtClean="0"/>
              <a:t>bra</a:t>
            </a:r>
            <a:r>
              <a:rPr lang="es-EC" dirty="0" smtClean="0"/>
              <a:t> </a:t>
            </a:r>
            <a:r>
              <a:rPr lang="es-EC" dirty="0" err="1" smtClean="0"/>
              <a:t>optica</a:t>
            </a:r>
            <a:r>
              <a:rPr lang="es-EC" dirty="0" smtClean="0"/>
              <a:t> se utilizan dos </a:t>
            </a:r>
            <a:r>
              <a:rPr lang="es-EC" dirty="0" err="1" smtClean="0"/>
              <a:t>tecnologicas</a:t>
            </a:r>
            <a:r>
              <a:rPr lang="es-EC" dirty="0" smtClean="0"/>
              <a:t> de</a:t>
            </a:r>
            <a:r>
              <a:rPr lang="es-EC" baseline="0" dirty="0" smtClean="0"/>
              <a:t> </a:t>
            </a:r>
            <a:r>
              <a:rPr lang="es-EC" dirty="0" smtClean="0"/>
              <a:t>transporte, SDH y DWDM.</a:t>
            </a:r>
          </a:p>
          <a:p>
            <a:endParaRPr lang="es-EC" dirty="0" smtClean="0"/>
          </a:p>
          <a:p>
            <a:r>
              <a:rPr lang="es-EC" sz="1200" b="0" i="0" u="none" strike="noStrike" kern="1200" baseline="0" dirty="0" smtClean="0">
                <a:solidFill>
                  <a:schemeClr val="tx1"/>
                </a:solidFill>
                <a:latin typeface="+mn-lt"/>
                <a:ea typeface="+mn-ea"/>
                <a:cs typeface="+mn-cs"/>
              </a:rPr>
              <a:t>El equipamiento SDH utilizado en la red de </a:t>
            </a:r>
            <a:r>
              <a:rPr lang="es-EC" sz="1200" b="0" i="0" u="none" strike="noStrike" kern="1200" baseline="0" dirty="0" err="1" smtClean="0">
                <a:solidFill>
                  <a:schemeClr val="tx1"/>
                </a:solidFill>
                <a:latin typeface="+mn-lt"/>
                <a:ea typeface="+mn-ea"/>
                <a:cs typeface="+mn-cs"/>
              </a:rPr>
              <a:t>backbone</a:t>
            </a:r>
            <a:r>
              <a:rPr lang="es-EC" sz="1200" b="0" i="0" u="none" strike="noStrike" kern="1200" baseline="0" dirty="0" smtClean="0">
                <a:solidFill>
                  <a:schemeClr val="tx1"/>
                </a:solidFill>
                <a:latin typeface="+mn-lt"/>
                <a:ea typeface="+mn-ea"/>
                <a:cs typeface="+mn-cs"/>
              </a:rPr>
              <a:t> instalado en las diferentes subestaciones de </a:t>
            </a:r>
            <a:r>
              <a:rPr lang="es-EC" sz="1200" b="0" i="0" u="none" strike="noStrike" kern="1200" baseline="0" dirty="0" err="1" smtClean="0">
                <a:solidFill>
                  <a:schemeClr val="tx1"/>
                </a:solidFill>
                <a:latin typeface="+mn-lt"/>
                <a:ea typeface="+mn-ea"/>
                <a:cs typeface="+mn-cs"/>
              </a:rPr>
              <a:t>energa</a:t>
            </a:r>
            <a:r>
              <a:rPr lang="es-EC" sz="1200" b="0" i="0" u="none" strike="noStrike" kern="1200" baseline="0" dirty="0" smtClean="0">
                <a:solidFill>
                  <a:schemeClr val="tx1"/>
                </a:solidFill>
                <a:latin typeface="+mn-lt"/>
                <a:ea typeface="+mn-ea"/>
                <a:cs typeface="+mn-cs"/>
              </a:rPr>
              <a:t> distribuidas sobre el anillo del Sistema Nacional de </a:t>
            </a:r>
            <a:r>
              <a:rPr lang="es-EC" sz="1200" b="0" i="0" u="none" strike="noStrike" kern="1200" baseline="0" dirty="0" err="1" smtClean="0">
                <a:solidFill>
                  <a:schemeClr val="tx1"/>
                </a:solidFill>
                <a:latin typeface="+mn-lt"/>
                <a:ea typeface="+mn-ea"/>
                <a:cs typeface="+mn-cs"/>
              </a:rPr>
              <a:t>Transmision</a:t>
            </a:r>
            <a:r>
              <a:rPr lang="es-EC" sz="1200" b="0" i="0" u="none" strike="noStrike" kern="1200" baseline="0" dirty="0" smtClean="0">
                <a:solidFill>
                  <a:schemeClr val="tx1"/>
                </a:solidFill>
                <a:latin typeface="+mn-lt"/>
                <a:ea typeface="+mn-ea"/>
                <a:cs typeface="+mn-cs"/>
              </a:rPr>
              <a:t> (SNT) de 230 KV incluye principalmente equipos </a:t>
            </a:r>
            <a:r>
              <a:rPr lang="es-EC" sz="1200" b="0" i="0" u="none" strike="noStrike" kern="1200" baseline="0" dirty="0" err="1" smtClean="0">
                <a:solidFill>
                  <a:schemeClr val="tx1"/>
                </a:solidFill>
                <a:latin typeface="+mn-lt"/>
                <a:ea typeface="+mn-ea"/>
                <a:cs typeface="+mn-cs"/>
              </a:rPr>
              <a:t>Add</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Drop</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Multiplexer</a:t>
            </a:r>
            <a:r>
              <a:rPr lang="es-EC" sz="1200" b="0" i="0" u="none" strike="noStrike" kern="1200" baseline="0" dirty="0" smtClean="0">
                <a:solidFill>
                  <a:schemeClr val="tx1"/>
                </a:solidFill>
                <a:latin typeface="+mn-lt"/>
                <a:ea typeface="+mn-ea"/>
                <a:cs typeface="+mn-cs"/>
              </a:rPr>
              <a:t> </a:t>
            </a:r>
            <a:r>
              <a:rPr lang="pt-BR" sz="1200" b="0" i="0" u="none" strike="noStrike" kern="1200" baseline="0" dirty="0" smtClean="0">
                <a:solidFill>
                  <a:schemeClr val="tx1"/>
                </a:solidFill>
                <a:latin typeface="+mn-lt"/>
                <a:ea typeface="+mn-ea"/>
                <a:cs typeface="+mn-cs"/>
              </a:rPr>
              <a:t>(ADM) , que </a:t>
            </a:r>
            <a:r>
              <a:rPr lang="pt-BR" sz="1200" b="0" i="0" u="none" strike="noStrike" kern="1200" baseline="0" dirty="0" err="1" smtClean="0">
                <a:solidFill>
                  <a:schemeClr val="tx1"/>
                </a:solidFill>
                <a:latin typeface="+mn-lt"/>
                <a:ea typeface="+mn-ea"/>
                <a:cs typeface="+mn-cs"/>
              </a:rPr>
              <a:t>proveen</a:t>
            </a:r>
            <a:r>
              <a:rPr lang="pt-BR" sz="1200" b="0" i="0" u="none" strike="noStrike" kern="1200" baseline="0" dirty="0" smtClean="0">
                <a:solidFill>
                  <a:schemeClr val="tx1"/>
                </a:solidFill>
                <a:latin typeface="+mn-lt"/>
                <a:ea typeface="+mn-ea"/>
                <a:cs typeface="+mn-cs"/>
              </a:rPr>
              <a:t> interfaces </a:t>
            </a:r>
            <a:r>
              <a:rPr lang="pt-BR" sz="1200" b="0" i="0" u="none" strike="noStrike" kern="1200" baseline="0" dirty="0" err="1" smtClean="0">
                <a:solidFill>
                  <a:schemeClr val="tx1"/>
                </a:solidFill>
                <a:latin typeface="+mn-lt"/>
                <a:ea typeface="+mn-ea"/>
                <a:cs typeface="+mn-cs"/>
              </a:rPr>
              <a:t>electricas</a:t>
            </a:r>
            <a:r>
              <a:rPr lang="pt-BR" sz="1200" b="0" i="0" u="none" strike="noStrike" kern="1200" baseline="0" dirty="0" smtClean="0">
                <a:solidFill>
                  <a:schemeClr val="tx1"/>
                </a:solidFill>
                <a:latin typeface="+mn-lt"/>
                <a:ea typeface="+mn-ea"/>
                <a:cs typeface="+mn-cs"/>
              </a:rPr>
              <a:t> a niveles de E1s, E3s, DS3s, STM-1s y </a:t>
            </a:r>
            <a:r>
              <a:rPr lang="es-ES" sz="1200" b="0" i="0" u="none" strike="noStrike" kern="1200" baseline="0" dirty="0" err="1" smtClean="0">
                <a:solidFill>
                  <a:schemeClr val="tx1"/>
                </a:solidFill>
                <a:latin typeface="+mn-lt"/>
                <a:ea typeface="+mn-ea"/>
                <a:cs typeface="+mn-cs"/>
              </a:rPr>
              <a:t>FastEthernet</a:t>
            </a:r>
            <a:r>
              <a:rPr lang="es-ES" sz="1200" b="0" i="0" u="none" strike="noStrike" kern="1200" baseline="0" dirty="0" smtClean="0">
                <a:solidFill>
                  <a:schemeClr val="tx1"/>
                </a:solidFill>
                <a:latin typeface="+mn-lt"/>
                <a:ea typeface="+mn-ea"/>
                <a:cs typeface="+mn-cs"/>
              </a:rPr>
              <a:t> e interfaces </a:t>
            </a:r>
            <a:r>
              <a:rPr lang="es-ES" sz="1200" b="0" i="0" u="none" strike="noStrike" kern="1200" baseline="0" dirty="0" err="1" smtClean="0">
                <a:solidFill>
                  <a:schemeClr val="tx1"/>
                </a:solidFill>
                <a:latin typeface="+mn-lt"/>
                <a:ea typeface="+mn-ea"/>
                <a:cs typeface="+mn-cs"/>
              </a:rPr>
              <a:t>opticas</a:t>
            </a:r>
            <a:r>
              <a:rPr lang="es-ES" sz="1200" b="0" i="0" u="none" strike="noStrike" kern="1200" baseline="0" dirty="0" smtClean="0">
                <a:solidFill>
                  <a:schemeClr val="tx1"/>
                </a:solidFill>
                <a:latin typeface="+mn-lt"/>
                <a:ea typeface="+mn-ea"/>
                <a:cs typeface="+mn-cs"/>
              </a:rPr>
              <a:t> a niveles de STM-N y </a:t>
            </a:r>
            <a:r>
              <a:rPr lang="es-ES" sz="1200" b="0" i="0" u="none" strike="noStrike" kern="1200" baseline="0" dirty="0" err="1" smtClean="0">
                <a:solidFill>
                  <a:schemeClr val="tx1"/>
                </a:solidFill>
                <a:latin typeface="+mn-lt"/>
                <a:ea typeface="+mn-ea"/>
                <a:cs typeface="+mn-cs"/>
              </a:rPr>
              <a:t>GigabitEthernet</a:t>
            </a:r>
            <a:r>
              <a:rPr lang="es-ES" sz="1200" b="0" i="0" u="none" strike="noStrike" kern="1200" baseline="0" dirty="0" smtClean="0">
                <a:solidFill>
                  <a:schemeClr val="tx1"/>
                </a:solidFill>
                <a:latin typeface="+mn-lt"/>
                <a:ea typeface="+mn-ea"/>
                <a:cs typeface="+mn-cs"/>
              </a:rPr>
              <a:t>.</a:t>
            </a:r>
          </a:p>
          <a:p>
            <a:endParaRPr lang="es-EC" sz="1200" b="0" i="0" u="none" strike="noStrike" kern="1200" baseline="0" dirty="0" smtClean="0">
              <a:solidFill>
                <a:schemeClr val="tx1"/>
              </a:solidFill>
              <a:latin typeface="+mn-lt"/>
              <a:ea typeface="+mn-ea"/>
              <a:cs typeface="+mn-cs"/>
            </a:endParaRPr>
          </a:p>
          <a:p>
            <a:r>
              <a:rPr lang="es-EC" dirty="0" smtClean="0"/>
              <a:t>TNX</a:t>
            </a:r>
            <a:r>
              <a:rPr lang="es-EC" baseline="0" dirty="0" smtClean="0"/>
              <a:t> </a:t>
            </a:r>
            <a:r>
              <a:rPr lang="es-EC" dirty="0" smtClean="0"/>
              <a:t>cuenta con equipamiento propio en </a:t>
            </a:r>
            <a:r>
              <a:rPr lang="es-EC" dirty="0" err="1" smtClean="0"/>
              <a:t>Pomasqui</a:t>
            </a:r>
            <a:r>
              <a:rPr lang="es-EC" dirty="0" smtClean="0"/>
              <a:t>, </a:t>
            </a:r>
            <a:r>
              <a:rPr lang="es-EC" dirty="0" err="1" smtClean="0"/>
              <a:t>Tulcan</a:t>
            </a:r>
            <a:r>
              <a:rPr lang="es-EC" dirty="0" smtClean="0"/>
              <a:t> y </a:t>
            </a:r>
            <a:r>
              <a:rPr lang="es-EC" dirty="0" err="1" smtClean="0"/>
              <a:t>Jamondino</a:t>
            </a:r>
            <a:r>
              <a:rPr lang="es-EC" dirty="0" smtClean="0"/>
              <a:t> (Pasto), mientras que en los </a:t>
            </a:r>
            <a:r>
              <a:rPr lang="es-EC" dirty="0" err="1" smtClean="0"/>
              <a:t>demas</a:t>
            </a:r>
            <a:r>
              <a:rPr lang="es-EC" dirty="0" smtClean="0"/>
              <a:t> sitios, utiliza los equipos multiplexores</a:t>
            </a:r>
          </a:p>
          <a:p>
            <a:r>
              <a:rPr lang="es-EC" dirty="0" smtClean="0"/>
              <a:t>de TRANSELECTRIC para transportar el trafico de sus clientes a </a:t>
            </a:r>
            <a:r>
              <a:rPr lang="es-EC" dirty="0" err="1" smtClean="0"/>
              <a:t>traves</a:t>
            </a:r>
            <a:r>
              <a:rPr lang="es-EC" baseline="0" dirty="0" smtClean="0"/>
              <a:t> </a:t>
            </a:r>
            <a:r>
              <a:rPr lang="es-EC" dirty="0" smtClean="0"/>
              <a:t>de canales TDM </a:t>
            </a:r>
            <a:r>
              <a:rPr lang="es-EC" dirty="0" smtClean="0"/>
              <a:t>dedicados</a:t>
            </a:r>
            <a:endParaRPr lang="es-EC" dirty="0" smtClean="0"/>
          </a:p>
          <a:p>
            <a:r>
              <a:rPr lang="es-EC" dirty="0" err="1" smtClean="0"/>
              <a:t>Ademas</a:t>
            </a:r>
            <a:r>
              <a:rPr lang="es-EC" dirty="0" smtClean="0"/>
              <a:t>, utiliza esta red para conexiones troncales Quito-</a:t>
            </a:r>
            <a:r>
              <a:rPr lang="es-EC" dirty="0" err="1" smtClean="0"/>
              <a:t>Medelln</a:t>
            </a:r>
            <a:r>
              <a:rPr lang="es-EC" dirty="0" smtClean="0"/>
              <a:t> y Guayaquil-Lima</a:t>
            </a:r>
            <a:r>
              <a:rPr lang="es-EC" baseline="0" dirty="0" smtClean="0"/>
              <a:t> </a:t>
            </a:r>
            <a:r>
              <a:rPr lang="es-EC" dirty="0" smtClean="0"/>
              <a:t>para su red IP/MPLS.</a:t>
            </a:r>
          </a:p>
          <a:p>
            <a:endParaRPr lang="es-EC" dirty="0" smtClean="0"/>
          </a:p>
          <a:p>
            <a:r>
              <a:rPr lang="es-ES" sz="1200" kern="1200" dirty="0" smtClean="0">
                <a:solidFill>
                  <a:schemeClr val="tx1"/>
                </a:solidFill>
                <a:effectLst/>
                <a:latin typeface="+mn-lt"/>
                <a:ea typeface="+mn-ea"/>
                <a:cs typeface="+mn-cs"/>
              </a:rPr>
              <a:t>La capacidad de la red SDH de \</a:t>
            </a:r>
            <a:r>
              <a:rPr lang="es-ES" sz="1200" kern="1200" dirty="0" err="1" smtClean="0">
                <a:solidFill>
                  <a:schemeClr val="tx1"/>
                </a:solidFill>
                <a:effectLst/>
                <a:latin typeface="+mn-lt"/>
                <a:ea typeface="+mn-ea"/>
                <a:cs typeface="+mn-cs"/>
              </a:rPr>
              <a:t>textit</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backbone</a:t>
            </a:r>
            <a:r>
              <a:rPr lang="es-ES" sz="1200" kern="1200" dirty="0" smtClean="0">
                <a:solidFill>
                  <a:schemeClr val="tx1"/>
                </a:solidFill>
                <a:effectLst/>
                <a:latin typeface="+mn-lt"/>
                <a:ea typeface="+mn-ea"/>
                <a:cs typeface="+mn-cs"/>
              </a:rPr>
              <a:t>} desde Quito hasta Machala en promedio es de</a:t>
            </a:r>
            <a:r>
              <a:rPr lang="es-ES" dirty="0" smtClean="0"/>
              <a:t> </a:t>
            </a:r>
            <a:r>
              <a:rPr lang="es-ES" sz="1200" kern="1200" dirty="0" smtClean="0">
                <a:solidFill>
                  <a:schemeClr val="tx1"/>
                </a:solidFill>
                <a:effectLst/>
                <a:latin typeface="+mn-lt"/>
                <a:ea typeface="+mn-ea"/>
                <a:cs typeface="+mn-cs"/>
              </a:rPr>
              <a:t>7.5 </a:t>
            </a:r>
            <a:r>
              <a:rPr lang="es-ES" sz="1200" kern="1200" dirty="0" err="1" smtClean="0">
                <a:solidFill>
                  <a:schemeClr val="tx1"/>
                </a:solidFill>
                <a:effectLst/>
                <a:latin typeface="+mn-lt"/>
                <a:ea typeface="+mn-ea"/>
                <a:cs typeface="+mn-cs"/>
              </a:rPr>
              <a:t>Gbps</a:t>
            </a:r>
            <a:r>
              <a:rPr lang="es-ES" sz="1200" kern="1200" dirty="0" smtClean="0">
                <a:solidFill>
                  <a:schemeClr val="tx1"/>
                </a:solidFill>
                <a:effectLst/>
                <a:latin typeface="+mn-lt"/>
                <a:ea typeface="+mn-ea"/>
                <a:cs typeface="+mn-cs"/>
              </a:rPr>
              <a:t> expandible a un STM-64 (10 </a:t>
            </a:r>
            <a:r>
              <a:rPr lang="es-ES" sz="1200" kern="1200" dirty="0" err="1" smtClean="0">
                <a:solidFill>
                  <a:schemeClr val="tx1"/>
                </a:solidFill>
                <a:effectLst/>
                <a:latin typeface="+mn-lt"/>
                <a:ea typeface="+mn-ea"/>
                <a:cs typeface="+mn-cs"/>
              </a:rPr>
              <a:t>Gbps</a:t>
            </a:r>
            <a:r>
              <a:rPr lang="es-ES" sz="1200" kern="1200" dirty="0" smtClean="0">
                <a:solidFill>
                  <a:schemeClr val="tx1"/>
                </a:solidFill>
                <a:effectLst/>
                <a:latin typeface="+mn-lt"/>
                <a:ea typeface="+mn-ea"/>
                <a:cs typeface="+mn-cs"/>
              </a:rPr>
              <a:t>), mientras que hacia Colombia y Perú se cuenta con una</a:t>
            </a:r>
            <a:r>
              <a:rPr lang="es-ES" dirty="0" smtClean="0"/>
              <a:t> </a:t>
            </a:r>
            <a:r>
              <a:rPr lang="es-ES" sz="1200" kern="1200" dirty="0" smtClean="0">
                <a:solidFill>
                  <a:schemeClr val="tx1"/>
                </a:solidFill>
                <a:effectLst/>
                <a:latin typeface="+mn-lt"/>
                <a:ea typeface="+mn-ea"/>
                <a:cs typeface="+mn-cs"/>
              </a:rPr>
              <a:t>capacidad a nivel de STM-64 (10 </a:t>
            </a:r>
            <a:r>
              <a:rPr lang="es-ES" sz="1200" kern="1200" dirty="0" err="1" smtClean="0">
                <a:solidFill>
                  <a:schemeClr val="tx1"/>
                </a:solidFill>
                <a:effectLst/>
                <a:latin typeface="+mn-lt"/>
                <a:ea typeface="+mn-ea"/>
                <a:cs typeface="+mn-cs"/>
              </a:rPr>
              <a:t>Gbps</a:t>
            </a:r>
            <a:r>
              <a:rPr lang="es-ES" sz="1200" kern="1200" dirty="0" smtClean="0">
                <a:solidFill>
                  <a:schemeClr val="tx1"/>
                </a:solidFill>
                <a:effectLst/>
                <a:latin typeface="+mn-lt"/>
                <a:ea typeface="+mn-ea"/>
                <a:cs typeface="+mn-cs"/>
              </a:rPr>
              <a:t>) con protección lineal MSP</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1+1 desde </a:t>
            </a:r>
            <a:r>
              <a:rPr lang="es-ES" sz="1200" kern="1200" dirty="0" err="1" smtClean="0">
                <a:solidFill>
                  <a:schemeClr val="tx1"/>
                </a:solidFill>
                <a:effectLst/>
                <a:latin typeface="+mn-lt"/>
                <a:ea typeface="+mn-ea"/>
                <a:cs typeface="+mn-cs"/>
              </a:rPr>
              <a:t>Pomasqui</a:t>
            </a:r>
            <a:r>
              <a:rPr lang="es-ES" sz="1200" kern="1200" dirty="0" smtClean="0">
                <a:solidFill>
                  <a:schemeClr val="tx1"/>
                </a:solidFill>
                <a:effectLst/>
                <a:latin typeface="+mn-lt"/>
                <a:ea typeface="+mn-ea"/>
                <a:cs typeface="+mn-cs"/>
              </a:rPr>
              <a:t> hacia frontera Norte. Entre Quito y </a:t>
            </a:r>
            <a:r>
              <a:rPr lang="es-ES" sz="1200" kern="1200" dirty="0" err="1" smtClean="0">
                <a:solidFill>
                  <a:schemeClr val="tx1"/>
                </a:solidFill>
                <a:effectLst/>
                <a:latin typeface="+mn-lt"/>
                <a:ea typeface="+mn-ea"/>
                <a:cs typeface="+mn-cs"/>
              </a:rPr>
              <a:t>Pomasqui</a:t>
            </a:r>
            <a:r>
              <a:rPr lang="es-ES" sz="1200" kern="1200" dirty="0" smtClean="0">
                <a:solidFill>
                  <a:schemeClr val="tx1"/>
                </a:solidFill>
                <a:effectLst/>
                <a:latin typeface="+mn-lt"/>
                <a:ea typeface="+mn-ea"/>
                <a:cs typeface="+mn-cs"/>
              </a:rPr>
              <a:t> existe '</a:t>
            </a:r>
            <a:r>
              <a:rPr lang="es-ES" sz="1200" kern="1200" dirty="0" err="1" smtClean="0">
                <a:solidFill>
                  <a:schemeClr val="tx1"/>
                </a:solidFill>
                <a:effectLst/>
                <a:latin typeface="+mn-lt"/>
                <a:ea typeface="+mn-ea"/>
                <a:cs typeface="+mn-cs"/>
              </a:rPr>
              <a:t>unicamente</a:t>
            </a:r>
            <a:r>
              <a:rPr lang="es-ES" sz="1200" kern="1200" dirty="0" smtClean="0">
                <a:solidFill>
                  <a:schemeClr val="tx1"/>
                </a:solidFill>
                <a:effectLst/>
                <a:latin typeface="+mn-lt"/>
                <a:ea typeface="+mn-ea"/>
                <a:cs typeface="+mn-cs"/>
              </a:rPr>
              <a:t> un enlace STM-64.</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Hacia la frontera Sur existe </a:t>
            </a:r>
            <a:r>
              <a:rPr lang="es-EC" sz="1200" kern="1200" dirty="0" err="1" smtClean="0">
                <a:solidFill>
                  <a:schemeClr val="tx1"/>
                </a:solidFill>
                <a:effectLst/>
                <a:latin typeface="+mn-lt"/>
                <a:ea typeface="+mn-ea"/>
                <a:cs typeface="+mn-cs"/>
              </a:rPr>
              <a:t>protecci'on</a:t>
            </a:r>
            <a:r>
              <a:rPr lang="es-EC" sz="1200" kern="1200" dirty="0" smtClean="0">
                <a:solidFill>
                  <a:schemeClr val="tx1"/>
                </a:solidFill>
                <a:effectLst/>
                <a:latin typeface="+mn-lt"/>
                <a:ea typeface="+mn-ea"/>
                <a:cs typeface="+mn-cs"/>
              </a:rPr>
              <a:t> MSP 1:N únicamente entre Guayaquil y Milagro, mientras que en los demás enlaces no se cuenta con protección lineal.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Con respecto a la sincronización de la red SDH, CELEC EP - TRANSELECTRIC utiliza una fuente de</a:t>
            </a:r>
            <a:r>
              <a:rPr lang="es-EC" dirty="0" smtClean="0"/>
              <a:t> </a:t>
            </a:r>
            <a:r>
              <a:rPr lang="es-EC" sz="1200" kern="1200" dirty="0" smtClean="0">
                <a:solidFill>
                  <a:schemeClr val="tx1"/>
                </a:solidFill>
                <a:effectLst/>
                <a:latin typeface="+mn-lt"/>
                <a:ea typeface="+mn-ea"/>
                <a:cs typeface="+mn-cs"/>
              </a:rPr>
              <a:t>reloj externa de estrato 1 del tipo \</a:t>
            </a:r>
            <a:r>
              <a:rPr lang="es-EC" sz="1200" kern="1200" dirty="0" err="1" smtClean="0">
                <a:solidFill>
                  <a:schemeClr val="tx1"/>
                </a:solidFill>
                <a:effectLst/>
                <a:latin typeface="+mn-lt"/>
                <a:ea typeface="+mn-ea"/>
                <a:cs typeface="+mn-cs"/>
              </a:rPr>
              <a:t>gls</a:t>
            </a:r>
            <a:r>
              <a:rPr lang="es-EC" sz="1200" kern="1200" dirty="0" smtClean="0">
                <a:solidFill>
                  <a:schemeClr val="tx1"/>
                </a:solidFill>
                <a:effectLst/>
                <a:latin typeface="+mn-lt"/>
                <a:ea typeface="+mn-ea"/>
                <a:cs typeface="+mn-cs"/>
              </a:rPr>
              <a:t>{GPS}(Global </a:t>
            </a:r>
            <a:r>
              <a:rPr lang="es-EC" sz="1200" kern="1200" dirty="0" err="1" smtClean="0">
                <a:solidFill>
                  <a:schemeClr val="tx1"/>
                </a:solidFill>
                <a:effectLst/>
                <a:latin typeface="+mn-lt"/>
                <a:ea typeface="+mn-ea"/>
                <a:cs typeface="+mn-cs"/>
              </a:rPr>
              <a:t>Positioning</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System</a:t>
            </a:r>
            <a:r>
              <a:rPr lang="es-EC" sz="1200" kern="1200" dirty="0" smtClean="0">
                <a:solidFill>
                  <a:schemeClr val="tx1"/>
                </a:solidFill>
                <a:effectLst/>
                <a:latin typeface="+mn-lt"/>
                <a:ea typeface="+mn-ea"/>
                <a:cs typeface="+mn-cs"/>
              </a:rPr>
              <a:t>),</a:t>
            </a:r>
            <a:r>
              <a:rPr lang="es-EC" dirty="0" smtClean="0"/>
              <a:t> </a:t>
            </a:r>
            <a:r>
              <a:rPr lang="es-EC" sz="1200" kern="1200" dirty="0" smtClean="0">
                <a:solidFill>
                  <a:schemeClr val="tx1"/>
                </a:solidFill>
                <a:effectLst/>
                <a:latin typeface="+mn-lt"/>
                <a:ea typeface="+mn-ea"/>
                <a:cs typeface="+mn-cs"/>
              </a:rPr>
              <a:t>instalado en el nodo Edificio </a:t>
            </a:r>
            <a:r>
              <a:rPr lang="es-EC" sz="1200" kern="1200" dirty="0" err="1" smtClean="0">
                <a:solidFill>
                  <a:schemeClr val="tx1"/>
                </a:solidFill>
                <a:effectLst/>
                <a:latin typeface="+mn-lt"/>
                <a:ea typeface="+mn-ea"/>
                <a:cs typeface="+mn-cs"/>
              </a:rPr>
              <a:t>Transelectric</a:t>
            </a:r>
            <a:r>
              <a:rPr lang="es-EC" sz="1200" kern="1200" dirty="0" smtClean="0">
                <a:solidFill>
                  <a:schemeClr val="tx1"/>
                </a:solidFill>
                <a:effectLst/>
                <a:latin typeface="+mn-lt"/>
                <a:ea typeface="+mn-ea"/>
                <a:cs typeface="+mn-cs"/>
              </a:rPr>
              <a:t> en Quito, el cual entrega su referencia (</a:t>
            </a:r>
            <a:r>
              <a:rPr lang="es-EC" sz="1200" kern="1200" dirty="0" err="1" smtClean="0">
                <a:solidFill>
                  <a:schemeClr val="tx1"/>
                </a:solidFill>
                <a:effectLst/>
                <a:latin typeface="+mn-lt"/>
                <a:ea typeface="+mn-ea"/>
                <a:cs typeface="+mn-cs"/>
              </a:rPr>
              <a:t>se'nal</a:t>
            </a:r>
            <a:r>
              <a:rPr lang="es-EC" sz="1200" kern="1200" dirty="0" smtClean="0">
                <a:solidFill>
                  <a:schemeClr val="tx1"/>
                </a:solidFill>
                <a:effectLst/>
                <a:latin typeface="+mn-lt"/>
                <a:ea typeface="+mn-ea"/>
                <a:cs typeface="+mn-cs"/>
              </a:rPr>
              <a:t> de 2MHz) a un equipo \</a:t>
            </a:r>
            <a:r>
              <a:rPr lang="es-EC" sz="1200" kern="1200" dirty="0" err="1" smtClean="0">
                <a:solidFill>
                  <a:schemeClr val="tx1"/>
                </a:solidFill>
                <a:effectLst/>
                <a:latin typeface="+mn-lt"/>
                <a:ea typeface="+mn-ea"/>
                <a:cs typeface="+mn-cs"/>
              </a:rPr>
              <a:t>gls</a:t>
            </a:r>
            <a:r>
              <a:rPr lang="es-EC" sz="1200" kern="1200" dirty="0" smtClean="0">
                <a:solidFill>
                  <a:schemeClr val="tx1"/>
                </a:solidFill>
                <a:effectLst/>
                <a:latin typeface="+mn-lt"/>
                <a:ea typeface="+mn-ea"/>
                <a:cs typeface="+mn-cs"/>
              </a:rPr>
              <a:t>{SSU}(</a:t>
            </a:r>
            <a:r>
              <a:rPr lang="es-EC" sz="1200" kern="1200" dirty="0" err="1" smtClean="0">
                <a:solidFill>
                  <a:schemeClr val="tx1"/>
                </a:solidFill>
                <a:effectLst/>
                <a:latin typeface="+mn-lt"/>
                <a:ea typeface="+mn-ea"/>
                <a:cs typeface="+mn-cs"/>
              </a:rPr>
              <a:t>Synchronization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Supply</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Unit</a:t>
            </a:r>
            <a:r>
              <a:rPr lang="es-EC" sz="1200" kern="1200" dirty="0" smtClean="0">
                <a:solidFill>
                  <a:schemeClr val="tx1"/>
                </a:solidFill>
                <a:effectLst/>
                <a:latin typeface="+mn-lt"/>
                <a:ea typeface="+mn-ea"/>
                <a:cs typeface="+mn-cs"/>
              </a:rPr>
              <a:t>)</a:t>
            </a:r>
            <a:r>
              <a:rPr lang="es-EC" dirty="0" smtClean="0"/>
              <a:t> </a:t>
            </a:r>
            <a:r>
              <a:rPr lang="es-EC" sz="1200" kern="1200" dirty="0" smtClean="0">
                <a:solidFill>
                  <a:schemeClr val="tx1"/>
                </a:solidFill>
                <a:effectLst/>
                <a:latin typeface="+mn-lt"/>
                <a:ea typeface="+mn-ea"/>
                <a:cs typeface="+mn-cs"/>
              </a:rPr>
              <a:t>que distribuye la señal de sincronismo a los diferentes multiplexores SDH ubicados en dicho nodo,</a:t>
            </a:r>
            <a:r>
              <a:rPr lang="es-EC" dirty="0" smtClean="0"/>
              <a:t> </a:t>
            </a:r>
            <a:r>
              <a:rPr lang="es-EC" sz="1200" kern="1200" dirty="0" smtClean="0">
                <a:solidFill>
                  <a:schemeClr val="tx1"/>
                </a:solidFill>
                <a:effectLst/>
                <a:latin typeface="+mn-lt"/>
                <a:ea typeface="+mn-ea"/>
                <a:cs typeface="+mn-cs"/>
              </a:rPr>
              <a:t>y que a través de las diferentes conexiones STM-N de la red SDH sincroniza a los demás elementos</a:t>
            </a:r>
            <a:r>
              <a:rPr lang="es-EC" dirty="0" smtClean="0"/>
              <a:t> </a:t>
            </a:r>
            <a:r>
              <a:rPr lang="es-EC" sz="1200" kern="1200" dirty="0" smtClean="0">
                <a:solidFill>
                  <a:schemeClr val="tx1"/>
                </a:solidFill>
                <a:effectLst/>
                <a:latin typeface="+mn-lt"/>
                <a:ea typeface="+mn-ea"/>
                <a:cs typeface="+mn-cs"/>
              </a:rPr>
              <a:t>remotos de la red</a:t>
            </a:r>
            <a:r>
              <a:rPr lang="es-EC" sz="1200" kern="1200" dirty="0" smtClean="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25</a:t>
            </a:fld>
            <a:endParaRPr lang="es-ES"/>
          </a:p>
        </p:txBody>
      </p:sp>
    </p:spTree>
    <p:extLst>
      <p:ext uri="{BB962C8B-B14F-4D97-AF65-F5344CB8AC3E}">
        <p14:creationId xmlns:p14="http://schemas.microsoft.com/office/powerpoint/2010/main" val="412038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10000"/>
          </a:bodyPr>
          <a:lstStyle/>
          <a:p>
            <a:r>
              <a:rPr lang="es-EC" sz="1200" kern="1200" dirty="0" smtClean="0">
                <a:solidFill>
                  <a:schemeClr val="tx1"/>
                </a:solidFill>
                <a:effectLst/>
                <a:latin typeface="+mn-lt"/>
                <a:ea typeface="+mn-ea"/>
                <a:cs typeface="+mn-cs"/>
              </a:rPr>
              <a:t>CELEC EP - TRANSELECTRIC cuenta también con equipos SDH</a:t>
            </a:r>
            <a:r>
              <a:rPr lang="es-EC" dirty="0" smtClean="0"/>
              <a:t> </a:t>
            </a:r>
            <a:r>
              <a:rPr lang="es-EC" sz="1200" kern="1200" dirty="0" smtClean="0">
                <a:solidFill>
                  <a:schemeClr val="tx1"/>
                </a:solidFill>
                <a:effectLst/>
                <a:latin typeface="+mn-lt"/>
                <a:ea typeface="+mn-ea"/>
                <a:cs typeface="+mn-cs"/>
              </a:rPr>
              <a:t>%marca SIEMENS (</a:t>
            </a:r>
            <a:r>
              <a:rPr lang="es-EC" sz="1200" kern="1200" dirty="0" err="1" smtClean="0">
                <a:solidFill>
                  <a:schemeClr val="tx1"/>
                </a:solidFill>
                <a:effectLst/>
                <a:latin typeface="+mn-lt"/>
                <a:ea typeface="+mn-ea"/>
                <a:cs typeface="+mn-cs"/>
              </a:rPr>
              <a:t>hiT</a:t>
            </a:r>
            <a:r>
              <a:rPr lang="es-EC" sz="1200" kern="1200" dirty="0" smtClean="0">
                <a:solidFill>
                  <a:schemeClr val="tx1"/>
                </a:solidFill>
                <a:effectLst/>
                <a:latin typeface="+mn-lt"/>
                <a:ea typeface="+mn-ea"/>
                <a:cs typeface="+mn-cs"/>
              </a:rPr>
              <a:t> 7020, </a:t>
            </a:r>
            <a:r>
              <a:rPr lang="es-EC" sz="1200" kern="1200" dirty="0" err="1" smtClean="0">
                <a:solidFill>
                  <a:schemeClr val="tx1"/>
                </a:solidFill>
                <a:effectLst/>
                <a:latin typeface="+mn-lt"/>
                <a:ea typeface="+mn-ea"/>
                <a:cs typeface="+mn-cs"/>
              </a:rPr>
              <a:t>hiT</a:t>
            </a:r>
            <a:r>
              <a:rPr lang="es-EC" sz="1200" kern="1200" dirty="0" smtClean="0">
                <a:solidFill>
                  <a:schemeClr val="tx1"/>
                </a:solidFill>
                <a:effectLst/>
                <a:latin typeface="+mn-lt"/>
                <a:ea typeface="+mn-ea"/>
                <a:cs typeface="+mn-cs"/>
              </a:rPr>
              <a:t> 7030) y OPNET (</a:t>
            </a:r>
            <a:r>
              <a:rPr lang="es-EC" sz="1200" kern="1200" dirty="0" err="1" smtClean="0">
                <a:solidFill>
                  <a:schemeClr val="tx1"/>
                </a:solidFill>
                <a:effectLst/>
                <a:latin typeface="+mn-lt"/>
                <a:ea typeface="+mn-ea"/>
                <a:cs typeface="+mn-cs"/>
              </a:rPr>
              <a:t>OPMetro</a:t>
            </a:r>
            <a:r>
              <a:rPr lang="es-EC" sz="1200" kern="1200" dirty="0" smtClean="0">
                <a:solidFill>
                  <a:schemeClr val="tx1"/>
                </a:solidFill>
                <a:effectLst/>
                <a:latin typeface="+mn-lt"/>
                <a:ea typeface="+mn-ea"/>
                <a:cs typeface="+mn-cs"/>
              </a:rPr>
              <a:t> 101) de menor escala en el nivel de distribución, ubicados en las</a:t>
            </a:r>
            <a:r>
              <a:rPr lang="es-EC" dirty="0" smtClean="0"/>
              <a:t> </a:t>
            </a:r>
            <a:r>
              <a:rPr lang="es-EC" sz="1200" kern="1200" dirty="0" smtClean="0">
                <a:solidFill>
                  <a:schemeClr val="tx1"/>
                </a:solidFill>
                <a:effectLst/>
                <a:latin typeface="+mn-lt"/>
                <a:ea typeface="+mn-ea"/>
                <a:cs typeface="+mn-cs"/>
              </a:rPr>
              <a:t>diferentes ciudades del país que se conectan radialmente a los nodos del \</a:t>
            </a:r>
            <a:r>
              <a:rPr lang="es-EC" sz="1200" kern="1200" dirty="0" err="1" smtClean="0">
                <a:solidFill>
                  <a:schemeClr val="tx1"/>
                </a:solidFill>
                <a:effectLst/>
                <a:latin typeface="+mn-lt"/>
                <a:ea typeface="+mn-ea"/>
                <a:cs typeface="+mn-cs"/>
              </a:rPr>
              <a:t>textit</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backbone</a:t>
            </a:r>
            <a:r>
              <a:rPr lang="es-EC" sz="1200" kern="1200" dirty="0" smtClean="0">
                <a:solidFill>
                  <a:schemeClr val="tx1"/>
                </a:solidFill>
                <a:effectLst/>
                <a:latin typeface="+mn-lt"/>
                <a:ea typeface="+mn-ea"/>
                <a:cs typeface="+mn-cs"/>
              </a:rPr>
              <a:t>} con</a:t>
            </a:r>
            <a:r>
              <a:rPr lang="es-EC" dirty="0" smtClean="0"/>
              <a:t> </a:t>
            </a:r>
            <a:r>
              <a:rPr lang="es-EC" sz="1200" kern="1200" dirty="0" smtClean="0">
                <a:solidFill>
                  <a:schemeClr val="tx1"/>
                </a:solidFill>
                <a:effectLst/>
                <a:latin typeface="+mn-lt"/>
                <a:ea typeface="+mn-ea"/>
                <a:cs typeface="+mn-cs"/>
              </a:rPr>
              <a:t>capacidades de línea de STM-1s y STM-4s, que ofrecen interfaces de conexión a nivel de</a:t>
            </a:r>
            <a:r>
              <a:rPr lang="es-EC" dirty="0" smtClean="0"/>
              <a:t> </a:t>
            </a:r>
            <a:r>
              <a:rPr lang="es-EC" sz="1200" kern="1200" dirty="0" smtClean="0">
                <a:solidFill>
                  <a:schemeClr val="tx1"/>
                </a:solidFill>
                <a:effectLst/>
                <a:latin typeface="+mn-lt"/>
                <a:ea typeface="+mn-ea"/>
                <a:cs typeface="+mn-cs"/>
              </a:rPr>
              <a:t>tributario de E1s, </a:t>
            </a:r>
            <a:r>
              <a:rPr lang="es-EC" sz="1200" kern="1200" dirty="0" err="1" smtClean="0">
                <a:solidFill>
                  <a:schemeClr val="tx1"/>
                </a:solidFill>
                <a:effectLst/>
                <a:latin typeface="+mn-lt"/>
                <a:ea typeface="+mn-ea"/>
                <a:cs typeface="+mn-cs"/>
              </a:rPr>
              <a:t>FastEthernet</a:t>
            </a:r>
            <a:r>
              <a:rPr lang="es-EC" sz="1200" kern="1200" dirty="0" smtClean="0">
                <a:solidFill>
                  <a:schemeClr val="tx1"/>
                </a:solidFill>
                <a:effectLst/>
                <a:latin typeface="+mn-lt"/>
                <a:ea typeface="+mn-ea"/>
                <a:cs typeface="+mn-cs"/>
              </a:rPr>
              <a:t> y </a:t>
            </a:r>
            <a:r>
              <a:rPr lang="es-EC" sz="1200" kern="1200" dirty="0" err="1" smtClean="0">
                <a:solidFill>
                  <a:schemeClr val="tx1"/>
                </a:solidFill>
                <a:effectLst/>
                <a:latin typeface="+mn-lt"/>
                <a:ea typeface="+mn-ea"/>
                <a:cs typeface="+mn-cs"/>
              </a:rPr>
              <a:t>GigabitEthernet</a:t>
            </a:r>
            <a:r>
              <a:rPr lang="es-EC" sz="1200" kern="1200" dirty="0" smtClean="0">
                <a:solidFill>
                  <a:schemeClr val="tx1"/>
                </a:solidFill>
                <a:effectLst/>
                <a:latin typeface="+mn-lt"/>
                <a:ea typeface="+mn-ea"/>
                <a:cs typeface="+mn-cs"/>
              </a:rPr>
              <a:t>.</a:t>
            </a:r>
            <a:r>
              <a:rPr lang="es-EC" dirty="0" smtClean="0"/>
              <a:t> </a:t>
            </a:r>
          </a:p>
          <a:p>
            <a:endParaRPr lang="es-EC" dirty="0" smtClean="0"/>
          </a:p>
          <a:p>
            <a:r>
              <a:rPr lang="es-EC" sz="1200" kern="1200" dirty="0" smtClean="0">
                <a:solidFill>
                  <a:schemeClr val="tx1"/>
                </a:solidFill>
                <a:effectLst/>
                <a:latin typeface="+mn-lt"/>
                <a:ea typeface="+mn-ea"/>
                <a:cs typeface="+mn-cs"/>
              </a:rPr>
              <a:t>La red SDH es utilizada para transportar servicios de voz, datos y </a:t>
            </a:r>
            <a:r>
              <a:rPr lang="es-EC" sz="1200" kern="1200" dirty="0" err="1" smtClean="0">
                <a:solidFill>
                  <a:schemeClr val="tx1"/>
                </a:solidFill>
                <a:effectLst/>
                <a:latin typeface="+mn-lt"/>
                <a:ea typeface="+mn-ea"/>
                <a:cs typeface="+mn-cs"/>
              </a:rPr>
              <a:t>teleprotección</a:t>
            </a:r>
            <a:r>
              <a:rPr lang="es-EC" sz="1200" kern="1200" dirty="0" smtClean="0">
                <a:solidFill>
                  <a:schemeClr val="tx1"/>
                </a:solidFill>
                <a:effectLst/>
                <a:latin typeface="+mn-lt"/>
                <a:ea typeface="+mn-ea"/>
                <a:cs typeface="+mn-cs"/>
              </a:rPr>
              <a:t> para todo el</a:t>
            </a:r>
            <a:r>
              <a:rPr lang="es-EC" dirty="0" smtClean="0"/>
              <a:t> </a:t>
            </a:r>
            <a:r>
              <a:rPr lang="es-EC" sz="1200" kern="1200" dirty="0" smtClean="0">
                <a:solidFill>
                  <a:schemeClr val="tx1"/>
                </a:solidFill>
                <a:effectLst/>
                <a:latin typeface="+mn-lt"/>
                <a:ea typeface="+mn-ea"/>
                <a:cs typeface="+mn-cs"/>
              </a:rPr>
              <a:t>Sistema Nacional de Transmisión que opera CELEC EP - TRANSELECTRIC, que emplean</a:t>
            </a:r>
            <a:r>
              <a:rPr lang="es-EC" dirty="0" smtClean="0"/>
              <a:t> </a:t>
            </a:r>
            <a:r>
              <a:rPr lang="es-EC" sz="1200" kern="1200" dirty="0" smtClean="0">
                <a:solidFill>
                  <a:schemeClr val="tx1"/>
                </a:solidFill>
                <a:effectLst/>
                <a:latin typeface="+mn-lt"/>
                <a:ea typeface="+mn-ea"/>
                <a:cs typeface="+mn-cs"/>
              </a:rPr>
              <a:t>principalmente canales a nivel de nx64kbps multiplexados en E1s (provistos por multiplexores PDH)</a:t>
            </a:r>
            <a:r>
              <a:rPr lang="es-EC" dirty="0" smtClean="0"/>
              <a:t> </a:t>
            </a:r>
            <a:r>
              <a:rPr lang="es-EC" sz="1200" kern="1200" dirty="0" smtClean="0">
                <a:solidFill>
                  <a:schemeClr val="tx1"/>
                </a:solidFill>
                <a:effectLst/>
                <a:latin typeface="+mn-lt"/>
                <a:ea typeface="+mn-ea"/>
                <a:cs typeface="+mn-cs"/>
              </a:rPr>
              <a:t>que son transportados a través de la red SDH. Además SDH es usado para ofrecer a clientes</a:t>
            </a:r>
            <a:r>
              <a:rPr lang="es-EC" dirty="0" smtClean="0"/>
              <a:t> </a:t>
            </a:r>
            <a:r>
              <a:rPr lang="es-EC" sz="1200" kern="1200" dirty="0" smtClean="0">
                <a:solidFill>
                  <a:schemeClr val="tx1"/>
                </a:solidFill>
                <a:effectLst/>
                <a:latin typeface="+mn-lt"/>
                <a:ea typeface="+mn-ea"/>
                <a:cs typeface="+mn-cs"/>
              </a:rPr>
              <a:t>externos el servicio de portador de portadores mediante su producto \</a:t>
            </a:r>
            <a:r>
              <a:rPr lang="es-EC" sz="1200" kern="1200" dirty="0" err="1" smtClean="0">
                <a:solidFill>
                  <a:schemeClr val="tx1"/>
                </a:solidFill>
                <a:effectLst/>
                <a:latin typeface="+mn-lt"/>
                <a:ea typeface="+mn-ea"/>
                <a:cs typeface="+mn-cs"/>
              </a:rPr>
              <a:t>textit</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clear-channel</a:t>
            </a:r>
            <a:r>
              <a:rPr lang="es-EC" sz="1200" kern="1200" dirty="0" smtClean="0">
                <a:solidFill>
                  <a:schemeClr val="tx1"/>
                </a:solidFill>
                <a:effectLst/>
                <a:latin typeface="+mn-lt"/>
                <a:ea typeface="+mn-ea"/>
                <a:cs typeface="+mn-cs"/>
              </a:rPr>
              <a:t>} y también</a:t>
            </a:r>
            <a:r>
              <a:rPr lang="es-EC" dirty="0" smtClean="0"/>
              <a:t> </a:t>
            </a:r>
            <a:r>
              <a:rPr lang="es-EC" sz="1200" kern="1200" dirty="0" smtClean="0">
                <a:solidFill>
                  <a:schemeClr val="tx1"/>
                </a:solidFill>
                <a:effectLst/>
                <a:latin typeface="+mn-lt"/>
                <a:ea typeface="+mn-ea"/>
                <a:cs typeface="+mn-cs"/>
              </a:rPr>
              <a:t>servicio de valor agregado (Internet) a través de su producto IP.</a:t>
            </a:r>
          </a:p>
          <a:p>
            <a:endParaRPr lang="es-EC" sz="1200" kern="1200" dirty="0" smtClean="0">
              <a:solidFill>
                <a:schemeClr val="tx1"/>
              </a:solidFill>
              <a:effectLst/>
              <a:latin typeface="+mn-lt"/>
              <a:ea typeface="+mn-ea"/>
              <a:cs typeface="+mn-cs"/>
            </a:endParaRPr>
          </a:p>
          <a:p>
            <a:r>
              <a:rPr lang="es-EC" sz="1200" b="0" i="0" u="none" strike="noStrike" kern="1200" baseline="0" dirty="0" smtClean="0">
                <a:solidFill>
                  <a:schemeClr val="tx1"/>
                </a:solidFill>
                <a:latin typeface="+mn-lt"/>
                <a:ea typeface="+mn-ea"/>
                <a:cs typeface="+mn-cs"/>
              </a:rPr>
              <a:t>TRANSNEXA S.A E.M.A consolidada en su producto con salida internacional principalmente desde Quito hacia </a:t>
            </a:r>
            <a:r>
              <a:rPr lang="es-EC" sz="1200" b="0" i="0" u="none" strike="noStrike" kern="1200" baseline="0" dirty="0" err="1" smtClean="0">
                <a:solidFill>
                  <a:schemeClr val="tx1"/>
                </a:solidFill>
                <a:latin typeface="+mn-lt"/>
                <a:ea typeface="+mn-ea"/>
                <a:cs typeface="+mn-cs"/>
              </a:rPr>
              <a:t>Bogota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Medelln</a:t>
            </a:r>
            <a:r>
              <a:rPr lang="es-EC" sz="1200" b="0" i="0" u="none" strike="noStrike" kern="1200" baseline="0" dirty="0" smtClean="0">
                <a:solidFill>
                  <a:schemeClr val="tx1"/>
                </a:solidFill>
                <a:latin typeface="+mn-lt"/>
                <a:ea typeface="+mn-ea"/>
                <a:cs typeface="+mn-cs"/>
              </a:rPr>
              <a:t> y el NAP of </a:t>
            </a:r>
            <a:r>
              <a:rPr lang="es-EC" sz="1200" b="0" i="0" u="none" strike="noStrike" kern="1200" baseline="0" dirty="0" err="1" smtClean="0">
                <a:solidFill>
                  <a:schemeClr val="tx1"/>
                </a:solidFill>
                <a:latin typeface="+mn-lt"/>
                <a:ea typeface="+mn-ea"/>
                <a:cs typeface="+mn-cs"/>
              </a:rPr>
              <a:t>the</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Americas</a:t>
            </a:r>
            <a:r>
              <a:rPr lang="es-EC" sz="1200" b="0" i="0" u="none" strike="noStrike" kern="1200" baseline="0" dirty="0" smtClean="0">
                <a:solidFill>
                  <a:schemeClr val="tx1"/>
                </a:solidFill>
                <a:latin typeface="+mn-lt"/>
                <a:ea typeface="+mn-ea"/>
                <a:cs typeface="+mn-cs"/>
              </a:rPr>
              <a:t> 2 y desde Guayaquil hacia Lima ofrece servicios de IP ACCESS, CLEAR CHANNEL (POP TO POP) y CARRIER ETHERNET a sus clientes.</a:t>
            </a:r>
          </a:p>
          <a:p>
            <a:endParaRPr lang="es-EC" sz="1200" b="0" i="0" u="none" strike="noStrike" kern="1200" baseline="0" dirty="0" smtClean="0">
              <a:solidFill>
                <a:schemeClr val="tx1"/>
              </a:solidFill>
              <a:latin typeface="+mn-lt"/>
              <a:ea typeface="+mn-ea"/>
              <a:cs typeface="+mn-cs"/>
            </a:endParaRPr>
          </a:p>
          <a:p>
            <a:r>
              <a:rPr lang="es-EC" sz="1200" kern="1200" dirty="0" smtClean="0">
                <a:solidFill>
                  <a:schemeClr val="tx1"/>
                </a:solidFill>
                <a:effectLst/>
                <a:latin typeface="+mn-lt"/>
                <a:ea typeface="+mn-ea"/>
                <a:cs typeface="+mn-cs"/>
              </a:rPr>
              <a:t>Con relación a la gestión de la red SDH de </a:t>
            </a:r>
            <a:r>
              <a:rPr lang="es-EC" sz="1200" kern="1200" dirty="0" err="1" smtClean="0">
                <a:solidFill>
                  <a:schemeClr val="tx1"/>
                </a:solidFill>
                <a:effectLst/>
                <a:latin typeface="+mn-lt"/>
                <a:ea typeface="+mn-ea"/>
                <a:cs typeface="+mn-cs"/>
              </a:rPr>
              <a:t>backbone</a:t>
            </a:r>
            <a:r>
              <a:rPr lang="es-EC" sz="1200" kern="1200" dirty="0" smtClean="0">
                <a:solidFill>
                  <a:schemeClr val="tx1"/>
                </a:solidFill>
                <a:effectLst/>
                <a:latin typeface="+mn-lt"/>
                <a:ea typeface="+mn-ea"/>
                <a:cs typeface="+mn-cs"/>
              </a:rPr>
              <a:t>, CELEC EP - TRANSELECTRIC y TRANSNEXA S.A. E.M.A. utilizan sistemas</a:t>
            </a:r>
            <a:r>
              <a:rPr lang="es-EC" dirty="0" smtClean="0"/>
              <a:t> </a:t>
            </a:r>
            <a:r>
              <a:rPr lang="es-EC" sz="1200" kern="1200" dirty="0" smtClean="0">
                <a:solidFill>
                  <a:schemeClr val="tx1"/>
                </a:solidFill>
                <a:effectLst/>
                <a:latin typeface="+mn-lt"/>
                <a:ea typeface="+mn-ea"/>
                <a:cs typeface="+mn-cs"/>
              </a:rPr>
              <a:t>de administración propietarios</a:t>
            </a:r>
            <a:r>
              <a:rPr lang="es-EC" dirty="0" smtClean="0"/>
              <a:t> </a:t>
            </a:r>
            <a:r>
              <a:rPr lang="es-EC" sz="1200" kern="1200" dirty="0" smtClean="0">
                <a:solidFill>
                  <a:schemeClr val="tx1"/>
                </a:solidFill>
                <a:effectLst/>
                <a:latin typeface="+mn-lt"/>
                <a:ea typeface="+mn-ea"/>
                <a:cs typeface="+mn-cs"/>
              </a:rPr>
              <a:t>% de SIEMENS (TNMS-CORE) y HUAWEI (T2000)</a:t>
            </a:r>
            <a:r>
              <a:rPr lang="es-EC" dirty="0" smtClean="0"/>
              <a:t> </a:t>
            </a:r>
            <a:r>
              <a:rPr lang="es-EC" sz="1200" kern="1200" dirty="0" smtClean="0">
                <a:solidFill>
                  <a:schemeClr val="tx1"/>
                </a:solidFill>
                <a:effectLst/>
                <a:latin typeface="+mn-lt"/>
                <a:ea typeface="+mn-ea"/>
                <a:cs typeface="+mn-cs"/>
              </a:rPr>
              <a:t>, que trabajan bajo la</a:t>
            </a:r>
            <a:r>
              <a:rPr lang="es-EC" dirty="0" smtClean="0"/>
              <a:t> </a:t>
            </a:r>
            <a:r>
              <a:rPr lang="es-EC" sz="1200" kern="1200" dirty="0" smtClean="0">
                <a:solidFill>
                  <a:schemeClr val="tx1"/>
                </a:solidFill>
                <a:effectLst/>
                <a:latin typeface="+mn-lt"/>
                <a:ea typeface="+mn-ea"/>
                <a:cs typeface="+mn-cs"/>
              </a:rPr>
              <a:t>arquitectura cliente-servidor y que están ubicados en el nodo Edificio </a:t>
            </a:r>
            <a:r>
              <a:rPr lang="es-EC" sz="1200" kern="1200" dirty="0" err="1" smtClean="0">
                <a:solidFill>
                  <a:schemeClr val="tx1"/>
                </a:solidFill>
                <a:effectLst/>
                <a:latin typeface="+mn-lt"/>
                <a:ea typeface="+mn-ea"/>
                <a:cs typeface="+mn-cs"/>
              </a:rPr>
              <a:t>Transelectric</a:t>
            </a:r>
            <a:r>
              <a:rPr lang="es-EC" sz="1200" kern="1200" dirty="0" smtClean="0">
                <a:solidFill>
                  <a:schemeClr val="tx1"/>
                </a:solidFill>
                <a:effectLst/>
                <a:latin typeface="+mn-lt"/>
                <a:ea typeface="+mn-ea"/>
                <a:cs typeface="+mn-cs"/>
              </a:rPr>
              <a:t> en Quito, los</a:t>
            </a:r>
            <a:r>
              <a:rPr lang="es-EC" dirty="0" smtClean="0"/>
              <a:t> </a:t>
            </a:r>
            <a:r>
              <a:rPr lang="es-EC" sz="1200" kern="1200" dirty="0" smtClean="0">
                <a:solidFill>
                  <a:schemeClr val="tx1"/>
                </a:solidFill>
                <a:effectLst/>
                <a:latin typeface="+mn-lt"/>
                <a:ea typeface="+mn-ea"/>
                <a:cs typeface="+mn-cs"/>
              </a:rPr>
              <a:t>cuales se conectan a los equipos SDH locales a nivel Ethernet, mientras que la gestión de los</a:t>
            </a:r>
            <a:r>
              <a:rPr lang="es-EC" dirty="0" smtClean="0"/>
              <a:t> </a:t>
            </a:r>
            <a:r>
              <a:rPr lang="es-EC" sz="1200" kern="1200" dirty="0" smtClean="0">
                <a:solidFill>
                  <a:schemeClr val="tx1"/>
                </a:solidFill>
                <a:effectLst/>
                <a:latin typeface="+mn-lt"/>
                <a:ea typeface="+mn-ea"/>
                <a:cs typeface="+mn-cs"/>
              </a:rPr>
              <a:t>equipos remotos se la realiza a través de los canales DCC configuradas sobre las diferentes conexiones</a:t>
            </a:r>
            <a:r>
              <a:rPr lang="es-EC" dirty="0" smtClean="0"/>
              <a:t> </a:t>
            </a:r>
            <a:r>
              <a:rPr lang="es-EC" sz="1200" kern="1200" dirty="0" smtClean="0">
                <a:solidFill>
                  <a:schemeClr val="tx1"/>
                </a:solidFill>
                <a:effectLst/>
                <a:latin typeface="+mn-lt"/>
                <a:ea typeface="+mn-ea"/>
                <a:cs typeface="+mn-cs"/>
              </a:rPr>
              <a:t>STM-N de la red SDH.</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26</a:t>
            </a:fld>
            <a:endParaRPr lang="es-ES"/>
          </a:p>
        </p:txBody>
      </p:sp>
    </p:spTree>
    <p:extLst>
      <p:ext uri="{BB962C8B-B14F-4D97-AF65-F5344CB8AC3E}">
        <p14:creationId xmlns:p14="http://schemas.microsoft.com/office/powerpoint/2010/main" val="1367690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El equipamiento utilizado en la red de </a:t>
            </a:r>
            <a:r>
              <a:rPr lang="es-EC" sz="1200" b="0" i="0" u="none" strike="noStrike" kern="1200" baseline="0" dirty="0" err="1" smtClean="0">
                <a:solidFill>
                  <a:schemeClr val="tx1"/>
                </a:solidFill>
                <a:latin typeface="+mn-lt"/>
                <a:ea typeface="+mn-ea"/>
                <a:cs typeface="+mn-cs"/>
              </a:rPr>
              <a:t>backbone</a:t>
            </a:r>
            <a:r>
              <a:rPr lang="es-EC" sz="1200" b="0" i="0" u="none" strike="noStrike" kern="1200" baseline="0" dirty="0" smtClean="0">
                <a:solidFill>
                  <a:schemeClr val="tx1"/>
                </a:solidFill>
                <a:latin typeface="+mn-lt"/>
                <a:ea typeface="+mn-ea"/>
                <a:cs typeface="+mn-cs"/>
              </a:rPr>
              <a:t> DWDM incluye multiplexores OADM y </a:t>
            </a:r>
            <a:r>
              <a:rPr lang="es-EC" sz="1200" b="0" i="0" u="none" strike="noStrike" kern="1200" baseline="0" dirty="0" err="1" smtClean="0">
                <a:solidFill>
                  <a:schemeClr val="tx1"/>
                </a:solidFill>
                <a:latin typeface="+mn-lt"/>
                <a:ea typeface="+mn-ea"/>
                <a:cs typeface="+mn-cs"/>
              </a:rPr>
              <a:t>amplicadores</a:t>
            </a:r>
            <a:r>
              <a:rPr lang="es-EC" sz="1200" b="0" i="0" u="none" strike="noStrike" kern="1200" baseline="0" dirty="0" smtClean="0">
                <a:solidFill>
                  <a:schemeClr val="tx1"/>
                </a:solidFill>
                <a:latin typeface="+mn-lt"/>
                <a:ea typeface="+mn-ea"/>
                <a:cs typeface="+mn-cs"/>
              </a:rPr>
              <a:t> OLA , con </a:t>
            </a:r>
            <a:r>
              <a:rPr lang="es-EC" sz="1200" b="0" i="0" u="none" strike="noStrike" kern="1200" baseline="0" dirty="0" err="1" smtClean="0">
                <a:solidFill>
                  <a:schemeClr val="tx1"/>
                </a:solidFill>
                <a:latin typeface="+mn-lt"/>
                <a:ea typeface="+mn-ea"/>
                <a:cs typeface="+mn-cs"/>
              </a:rPr>
              <a:t>transponders</a:t>
            </a:r>
            <a:r>
              <a:rPr lang="es-EC" sz="1200" b="0" i="0" u="none" strike="noStrike" kern="1200" baseline="0" dirty="0" smtClean="0">
                <a:solidFill>
                  <a:schemeClr val="tx1"/>
                </a:solidFill>
                <a:latin typeface="+mn-lt"/>
                <a:ea typeface="+mn-ea"/>
                <a:cs typeface="+mn-cs"/>
              </a:rPr>
              <a:t> que ofrecen interfaces </a:t>
            </a:r>
            <a:r>
              <a:rPr lang="es-EC" sz="1200" b="0" i="0" u="none" strike="noStrike" kern="1200" baseline="0" dirty="0" err="1" smtClean="0">
                <a:solidFill>
                  <a:schemeClr val="tx1"/>
                </a:solidFill>
                <a:latin typeface="+mn-lt"/>
                <a:ea typeface="+mn-ea"/>
                <a:cs typeface="+mn-cs"/>
              </a:rPr>
              <a:t>opticas</a:t>
            </a:r>
            <a:r>
              <a:rPr lang="es-EC" sz="1200" b="0" i="0" u="none" strike="noStrike" kern="1200" baseline="0" dirty="0" smtClean="0">
                <a:solidFill>
                  <a:schemeClr val="tx1"/>
                </a:solidFill>
                <a:latin typeface="+mn-lt"/>
                <a:ea typeface="+mn-ea"/>
                <a:cs typeface="+mn-cs"/>
              </a:rPr>
              <a:t> a nivel</a:t>
            </a:r>
          </a:p>
          <a:p>
            <a:r>
              <a:rPr lang="es-ES" sz="1200" b="0" i="0" u="none" strike="noStrike" kern="1200" baseline="0" dirty="0" smtClean="0">
                <a:solidFill>
                  <a:schemeClr val="tx1"/>
                </a:solidFill>
                <a:latin typeface="+mn-lt"/>
                <a:ea typeface="+mn-ea"/>
                <a:cs typeface="+mn-cs"/>
              </a:rPr>
              <a:t>STM-16, STM-64, </a:t>
            </a:r>
            <a:r>
              <a:rPr lang="es-ES" sz="1200" b="0" i="0" u="none" strike="noStrike" kern="1200" baseline="0" dirty="0" err="1" smtClean="0">
                <a:solidFill>
                  <a:schemeClr val="tx1"/>
                </a:solidFill>
                <a:latin typeface="+mn-lt"/>
                <a:ea typeface="+mn-ea"/>
                <a:cs typeface="+mn-cs"/>
              </a:rPr>
              <a:t>GigabitEthernet</a:t>
            </a:r>
            <a:r>
              <a:rPr lang="es-ES" sz="1200" b="0" i="0" u="none" strike="noStrike" kern="1200" baseline="0" dirty="0" smtClean="0">
                <a:solidFill>
                  <a:schemeClr val="tx1"/>
                </a:solidFill>
                <a:latin typeface="+mn-lt"/>
                <a:ea typeface="+mn-ea"/>
                <a:cs typeface="+mn-cs"/>
              </a:rPr>
              <a:t> y 10 </a:t>
            </a:r>
            <a:r>
              <a:rPr lang="es-ES" sz="1200" b="0" i="0" u="none" strike="noStrike" kern="1200" baseline="0" dirty="0" err="1" smtClean="0">
                <a:solidFill>
                  <a:schemeClr val="tx1"/>
                </a:solidFill>
                <a:latin typeface="+mn-lt"/>
                <a:ea typeface="+mn-ea"/>
                <a:cs typeface="+mn-cs"/>
              </a:rPr>
              <a:t>GigabitEthernet</a:t>
            </a:r>
            <a:r>
              <a:rPr lang="es-ES" sz="1200" b="0" i="0" u="none" strike="noStrike" kern="1200" baseline="0" dirty="0" smtClean="0">
                <a:solidFill>
                  <a:schemeClr val="tx1"/>
                </a:solidFill>
                <a:latin typeface="+mn-lt"/>
                <a:ea typeface="+mn-ea"/>
                <a:cs typeface="+mn-cs"/>
              </a:rPr>
              <a:t>.</a:t>
            </a:r>
          </a:p>
          <a:p>
            <a:endParaRPr lang="es-EC" sz="1200" b="0" i="0" u="none" strike="noStrike" kern="1200" baseline="0" dirty="0" smtClean="0">
              <a:solidFill>
                <a:schemeClr val="tx1"/>
              </a:solidFill>
              <a:latin typeface="+mn-lt"/>
              <a:ea typeface="+mn-ea"/>
              <a:cs typeface="+mn-cs"/>
            </a:endParaRPr>
          </a:p>
          <a:p>
            <a:r>
              <a:rPr lang="es-EC" sz="1200" kern="1200" dirty="0" smtClean="0">
                <a:solidFill>
                  <a:schemeClr val="tx1"/>
                </a:solidFill>
                <a:effectLst/>
                <a:latin typeface="+mn-lt"/>
                <a:ea typeface="+mn-ea"/>
                <a:cs typeface="+mn-cs"/>
              </a:rPr>
              <a:t>La capa óptica de la red DWDM desde Tulcán hasta Machala fue </a:t>
            </a:r>
            <a:r>
              <a:rPr lang="es-EC" sz="1200" kern="1200" dirty="0" err="1" smtClean="0">
                <a:solidFill>
                  <a:schemeClr val="tx1"/>
                </a:solidFill>
                <a:effectLst/>
                <a:latin typeface="+mn-lt"/>
                <a:ea typeface="+mn-ea"/>
                <a:cs typeface="+mn-cs"/>
              </a:rPr>
              <a:t>dise'nada</a:t>
            </a:r>
            <a:r>
              <a:rPr lang="es-EC" sz="1200" kern="1200" dirty="0" smtClean="0">
                <a:solidFill>
                  <a:schemeClr val="tx1"/>
                </a:solidFill>
                <a:effectLst/>
                <a:latin typeface="+mn-lt"/>
                <a:ea typeface="+mn-ea"/>
                <a:cs typeface="+mn-cs"/>
              </a:rPr>
              <a:t> para permitir el transporte de 40 lambdas de 10 </a:t>
            </a:r>
            <a:r>
              <a:rPr lang="es-EC" sz="1200" kern="1200" dirty="0" err="1" smtClean="0">
                <a:solidFill>
                  <a:schemeClr val="tx1"/>
                </a:solidFill>
                <a:effectLst/>
                <a:latin typeface="+mn-lt"/>
                <a:ea typeface="+mn-ea"/>
                <a:cs typeface="+mn-cs"/>
              </a:rPr>
              <a:t>Gbps</a:t>
            </a:r>
            <a:r>
              <a:rPr lang="es-EC" sz="1200" kern="1200" dirty="0" smtClean="0">
                <a:solidFill>
                  <a:schemeClr val="tx1"/>
                </a:solidFill>
                <a:effectLst/>
                <a:latin typeface="+mn-lt"/>
                <a:ea typeface="+mn-ea"/>
                <a:cs typeface="+mn-cs"/>
              </a:rPr>
              <a:t> cada una (con un espaciamiento de 100GHz), dando una capacidad total de 400 </a:t>
            </a:r>
            <a:r>
              <a:rPr lang="es-EC" sz="1200" kern="1200" dirty="0" err="1" smtClean="0">
                <a:solidFill>
                  <a:schemeClr val="tx1"/>
                </a:solidFill>
                <a:effectLst/>
                <a:latin typeface="+mn-lt"/>
                <a:ea typeface="+mn-ea"/>
                <a:cs typeface="+mn-cs"/>
              </a:rPr>
              <a:t>Gbps</a:t>
            </a:r>
            <a:r>
              <a:rPr lang="es-EC" sz="1200" kern="1200" dirty="0" smtClean="0">
                <a:solidFill>
                  <a:schemeClr val="tx1"/>
                </a:solidFill>
                <a:effectLst/>
                <a:latin typeface="+mn-lt"/>
                <a:ea typeface="+mn-ea"/>
                <a:cs typeface="+mn-cs"/>
              </a:rPr>
              <a:t>, que con los equipos actuales podría ampliarse a futuro hasta 800Gbps.</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red DWDM incluye principalmente </a:t>
            </a:r>
            <a:r>
              <a:rPr lang="es-EC" sz="1200" kern="1200" dirty="0" err="1" smtClean="0">
                <a:solidFill>
                  <a:schemeClr val="tx1"/>
                </a:solidFill>
                <a:effectLst/>
                <a:latin typeface="+mn-lt"/>
                <a:ea typeface="+mn-ea"/>
                <a:cs typeface="+mn-cs"/>
              </a:rPr>
              <a:t>OADMs</a:t>
            </a:r>
            <a:r>
              <a:rPr lang="es-EC" sz="1200" kern="1200" dirty="0" smtClean="0">
                <a:solidFill>
                  <a:schemeClr val="tx1"/>
                </a:solidFill>
                <a:effectLst/>
                <a:latin typeface="+mn-lt"/>
                <a:ea typeface="+mn-ea"/>
                <a:cs typeface="+mn-cs"/>
              </a:rPr>
              <a:t> en Quito, Tulcán, </a:t>
            </a:r>
            <a:r>
              <a:rPr lang="es-EC" sz="1200" kern="1200" dirty="0" err="1" smtClean="0">
                <a:solidFill>
                  <a:schemeClr val="tx1"/>
                </a:solidFill>
                <a:effectLst/>
                <a:latin typeface="+mn-lt"/>
                <a:ea typeface="+mn-ea"/>
                <a:cs typeface="+mn-cs"/>
              </a:rPr>
              <a:t>Policentro</a:t>
            </a:r>
            <a:r>
              <a:rPr lang="es-EC" sz="1200" kern="1200" dirty="0" smtClean="0">
                <a:solidFill>
                  <a:schemeClr val="tx1"/>
                </a:solidFill>
                <a:effectLst/>
                <a:latin typeface="+mn-lt"/>
                <a:ea typeface="+mn-ea"/>
                <a:cs typeface="+mn-cs"/>
              </a:rPr>
              <a:t>, Milagro y Machala, y equipos OLA correspondientes a amplificadores tipo EDFA en los demás sitios, excepto en los tramos de Quevedo - </a:t>
            </a:r>
            <a:r>
              <a:rPr lang="es-EC" sz="1200" kern="1200" dirty="0" err="1" smtClean="0">
                <a:solidFill>
                  <a:schemeClr val="tx1"/>
                </a:solidFill>
                <a:effectLst/>
                <a:latin typeface="+mn-lt"/>
                <a:ea typeface="+mn-ea"/>
                <a:cs typeface="+mn-cs"/>
              </a:rPr>
              <a:t>Policentro</a:t>
            </a:r>
            <a:r>
              <a:rPr lang="es-EC" sz="1200" kern="1200" dirty="0" smtClean="0">
                <a:solidFill>
                  <a:schemeClr val="tx1"/>
                </a:solidFill>
                <a:effectLst/>
                <a:latin typeface="+mn-lt"/>
                <a:ea typeface="+mn-ea"/>
                <a:cs typeface="+mn-cs"/>
              </a:rPr>
              <a:t> y Quito - Tulcán con longitudes de aproximadamente 150 km y 170 km respectivamente, donde se cuenta con amplificadores tipo RAMAN. Cabe indicar además que en cada enlace se tienen compensadores de dispersión cromática.</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En DWDM existe </a:t>
            </a:r>
            <a:r>
              <a:rPr lang="es-EC" sz="1200" kern="1200" dirty="0" err="1" smtClean="0">
                <a:solidFill>
                  <a:schemeClr val="tx1"/>
                </a:solidFill>
                <a:effectLst/>
                <a:latin typeface="+mn-lt"/>
                <a:ea typeface="+mn-ea"/>
                <a:cs typeface="+mn-cs"/>
              </a:rPr>
              <a:t>protecci'on</a:t>
            </a:r>
            <a:r>
              <a:rPr lang="es-EC" sz="1200" kern="1200" dirty="0" smtClean="0">
                <a:solidFill>
                  <a:schemeClr val="tx1"/>
                </a:solidFill>
                <a:effectLst/>
                <a:latin typeface="+mn-lt"/>
                <a:ea typeface="+mn-ea"/>
                <a:cs typeface="+mn-cs"/>
              </a:rPr>
              <a:t> a nivel de lambda, permitiendo su </a:t>
            </a:r>
            <a:r>
              <a:rPr lang="es-EC" sz="1200" kern="1200" dirty="0" err="1" smtClean="0">
                <a:solidFill>
                  <a:schemeClr val="tx1"/>
                </a:solidFill>
                <a:effectLst/>
                <a:latin typeface="+mn-lt"/>
                <a:ea typeface="+mn-ea"/>
                <a:cs typeface="+mn-cs"/>
              </a:rPr>
              <a:t>conmutaci'on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autom'atica</a:t>
            </a:r>
            <a:r>
              <a:rPr lang="es-EC" sz="1200" kern="1200" dirty="0" smtClean="0">
                <a:solidFill>
                  <a:schemeClr val="tx1"/>
                </a:solidFill>
                <a:effectLst/>
                <a:latin typeface="+mn-lt"/>
                <a:ea typeface="+mn-ea"/>
                <a:cs typeface="+mn-cs"/>
              </a:rPr>
              <a:t>, mediante el uso de tarjetas pasivas que dividen la </a:t>
            </a:r>
            <a:r>
              <a:rPr lang="es-EC" sz="1200" kern="1200" dirty="0" err="1" smtClean="0">
                <a:solidFill>
                  <a:schemeClr val="tx1"/>
                </a:solidFill>
                <a:effectLst/>
                <a:latin typeface="+mn-lt"/>
                <a:ea typeface="+mn-ea"/>
                <a:cs typeface="+mn-cs"/>
              </a:rPr>
              <a:t>se'nal</a:t>
            </a:r>
            <a:r>
              <a:rPr lang="es-EC" sz="1200" kern="1200" dirty="0" smtClean="0">
                <a:solidFill>
                  <a:schemeClr val="tx1"/>
                </a:solidFill>
                <a:effectLst/>
                <a:latin typeface="+mn-lt"/>
                <a:ea typeface="+mn-ea"/>
                <a:cs typeface="+mn-cs"/>
              </a:rPr>
              <a:t> óptica en dos partes iguales para transportarlos a través de las dos conexiones existentes en los tramos Quito - Tulcán, Quito - Guayaquil, Quito - Milagro y Quito - Machala.</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27</a:t>
            </a:fld>
            <a:endParaRPr lang="es-ES"/>
          </a:p>
        </p:txBody>
      </p:sp>
    </p:spTree>
    <p:extLst>
      <p:ext uri="{BB962C8B-B14F-4D97-AF65-F5344CB8AC3E}">
        <p14:creationId xmlns:p14="http://schemas.microsoft.com/office/powerpoint/2010/main" val="2844221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TRANSNEXA S.A. E.M.A. cuenta con una plataforma IP/MPLS que incluye principalmente dos enrutadores instalados en los nodos principales de Quito y Guayaquil, junto con </a:t>
            </a:r>
            <a:r>
              <a:rPr lang="es-EC" sz="1200" kern="1200" dirty="0" err="1" smtClean="0">
                <a:solidFill>
                  <a:schemeClr val="tx1"/>
                </a:solidFill>
                <a:effectLst/>
                <a:latin typeface="+mn-lt"/>
                <a:ea typeface="+mn-ea"/>
                <a:cs typeface="+mn-cs"/>
              </a:rPr>
              <a:t>switches</a:t>
            </a:r>
            <a:r>
              <a:rPr lang="es-EC" sz="1200" kern="1200" dirty="0" smtClean="0">
                <a:solidFill>
                  <a:schemeClr val="tx1"/>
                </a:solidFill>
                <a:effectLst/>
                <a:latin typeface="+mn-lt"/>
                <a:ea typeface="+mn-ea"/>
                <a:cs typeface="+mn-cs"/>
              </a:rPr>
              <a:t> de acceso ``</a:t>
            </a:r>
            <a:r>
              <a:rPr lang="es-EC" sz="1200" kern="1200" dirty="0" err="1" smtClean="0">
                <a:solidFill>
                  <a:schemeClr val="tx1"/>
                </a:solidFill>
                <a:effectLst/>
                <a:latin typeface="+mn-lt"/>
                <a:ea typeface="+mn-ea"/>
                <a:cs typeface="+mn-cs"/>
              </a:rPr>
              <a:t>Carrier</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Class</a:t>
            </a:r>
            <a:r>
              <a:rPr lang="es-EC" sz="1200" kern="1200" dirty="0" smtClean="0">
                <a:solidFill>
                  <a:schemeClr val="tx1"/>
                </a:solidFill>
                <a:effectLst/>
                <a:latin typeface="+mn-lt"/>
                <a:ea typeface="+mn-ea"/>
                <a:cs typeface="+mn-cs"/>
              </a:rPr>
              <a:t>'' integrando de esta manera al Ecuador a la red MPLS Regional Latinoamericana con la que cuenta junto con su socio estratégico la empresa INTERNEXA E.S.P., que conecta actualmente los países de Ecuador, Colombia, Perú, Venezuela, Chile, Argentina, Brasil y </a:t>
            </a:r>
            <a:r>
              <a:rPr lang="es-EC" sz="1200" kern="1200" dirty="0" err="1" smtClean="0">
                <a:solidFill>
                  <a:schemeClr val="tx1"/>
                </a:solidFill>
                <a:effectLst/>
                <a:latin typeface="+mn-lt"/>
                <a:ea typeface="+mn-ea"/>
                <a:cs typeface="+mn-cs"/>
              </a:rPr>
              <a:t>pr'oximamente</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Centroam'erica</a:t>
            </a:r>
            <a:r>
              <a:rPr lang="es-EC" sz="1200" kern="1200" dirty="0" smtClean="0">
                <a:solidFill>
                  <a:schemeClr val="tx1"/>
                </a:solidFill>
                <a:effectLst/>
                <a:latin typeface="+mn-lt"/>
                <a:ea typeface="+mn-ea"/>
                <a:cs typeface="+mn-cs"/>
              </a:rPr>
              <a:t>.</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plataforma IP/MPLS es soportada a través de las tecnologías de transporte SDH y DWDM. Esta plataforma provee el producto TRANSNEXA SWITCHING INTERNACIONAL, que corresponde un servicio transparente que puede interconectar diferentes sedes de clientes ubicadas dentro de la Región Latinoamericana. Además, esta red que inicialmente transportaba información a nivel de capa 2, se la ha promovido a nivel de capa 3 para soportar el enrutamiento de paquetes, de manera que cada uno de los equipos funciona como un enrutador de borde manejando el protocolo \</a:t>
            </a:r>
            <a:r>
              <a:rPr lang="es-EC" sz="1200" kern="1200" dirty="0" err="1" smtClean="0">
                <a:solidFill>
                  <a:schemeClr val="tx1"/>
                </a:solidFill>
                <a:effectLst/>
                <a:latin typeface="+mn-lt"/>
                <a:ea typeface="+mn-ea"/>
                <a:cs typeface="+mn-cs"/>
              </a:rPr>
              <a:t>gls</a:t>
            </a:r>
            <a:r>
              <a:rPr lang="es-EC" sz="1200" kern="1200" dirty="0" smtClean="0">
                <a:solidFill>
                  <a:schemeClr val="tx1"/>
                </a:solidFill>
                <a:effectLst/>
                <a:latin typeface="+mn-lt"/>
                <a:ea typeface="+mn-ea"/>
                <a:cs typeface="+mn-cs"/>
              </a:rPr>
              <a:t>{BGP} (</a:t>
            </a:r>
            <a:r>
              <a:rPr lang="es-EC" sz="1200" kern="1200" dirty="0" err="1" smtClean="0">
                <a:solidFill>
                  <a:schemeClr val="tx1"/>
                </a:solidFill>
                <a:effectLst/>
                <a:latin typeface="+mn-lt"/>
                <a:ea typeface="+mn-ea"/>
                <a:cs typeface="+mn-cs"/>
              </a:rPr>
              <a:t>Border</a:t>
            </a:r>
            <a:r>
              <a:rPr lang="es-EC" sz="1200" kern="1200" dirty="0" smtClean="0">
                <a:solidFill>
                  <a:schemeClr val="tx1"/>
                </a:solidFill>
                <a:effectLst/>
                <a:latin typeface="+mn-lt"/>
                <a:ea typeface="+mn-ea"/>
                <a:cs typeface="+mn-cs"/>
              </a:rPr>
              <a:t> Gateway </a:t>
            </a:r>
            <a:r>
              <a:rPr lang="es-EC" sz="1200" kern="1200" dirty="0" err="1" smtClean="0">
                <a:solidFill>
                  <a:schemeClr val="tx1"/>
                </a:solidFill>
                <a:effectLst/>
                <a:latin typeface="+mn-lt"/>
                <a:ea typeface="+mn-ea"/>
                <a:cs typeface="+mn-cs"/>
              </a:rPr>
              <a:t>Protocol</a:t>
            </a:r>
            <a:r>
              <a:rPr lang="es-EC" sz="1200" kern="1200" dirty="0" smtClean="0">
                <a:solidFill>
                  <a:schemeClr val="tx1"/>
                </a:solidFill>
                <a:effectLst/>
                <a:latin typeface="+mn-lt"/>
                <a:ea typeface="+mn-ea"/>
                <a:cs typeface="+mn-cs"/>
              </a:rPr>
              <a:t>), y entre otras cosas ha permitido también adecuar la red para la nueva versión del protocolo de Internet IPv6, que constituye el futuro de la red mundial de información.</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28</a:t>
            </a:fld>
            <a:endParaRPr lang="es-ES"/>
          </a:p>
        </p:txBody>
      </p:sp>
    </p:spTree>
    <p:extLst>
      <p:ext uri="{BB962C8B-B14F-4D97-AF65-F5344CB8AC3E}">
        <p14:creationId xmlns:p14="http://schemas.microsoft.com/office/powerpoint/2010/main" val="406336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s-ES"/>
          </a:p>
        </p:txBody>
      </p:sp>
      <p:sp>
        <p:nvSpPr>
          <p:cNvPr id="4" name="Rectangle 3"/>
          <p:cNvSpPr>
            <a:spLocks noGrp="1"/>
          </p:cNvSpPr>
          <p:nvPr>
            <p:ph type="sldNum" sz="quarter" idx="10"/>
          </p:nvPr>
        </p:nvSpPr>
        <p:spPr/>
        <p:txBody>
          <a:bodyPr/>
          <a:lstStyle>
            <a:extLst/>
          </a:lstStyle>
          <a:p>
            <a:fld id="{CA5D3BF3-D352-46FC-8343-31F56E6730EA}" type="slidenum">
              <a:rPr lang="es-ES" smtClean="0"/>
              <a:pPr/>
              <a:t>8</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r>
              <a:rPr lang="es-EC" dirty="0" smtClean="0"/>
              <a:t>CLEAR CH. </a:t>
            </a:r>
            <a:r>
              <a:rPr lang="es-EC" sz="1200" kern="1200" dirty="0" smtClean="0">
                <a:solidFill>
                  <a:schemeClr val="tx1"/>
                </a:solidFill>
                <a:effectLst/>
                <a:latin typeface="+mn-lt"/>
                <a:ea typeface="+mn-ea"/>
                <a:cs typeface="+mn-cs"/>
              </a:rPr>
              <a:t>Un servicio \</a:t>
            </a:r>
            <a:r>
              <a:rPr lang="es-EC" sz="1200" kern="1200" dirty="0" err="1" smtClean="0">
                <a:solidFill>
                  <a:schemeClr val="tx1"/>
                </a:solidFill>
                <a:effectLst/>
                <a:latin typeface="+mn-lt"/>
                <a:ea typeface="+mn-ea"/>
                <a:cs typeface="+mn-cs"/>
              </a:rPr>
              <a:t>textit</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clear-channel</a:t>
            </a:r>
            <a:r>
              <a:rPr lang="es-EC" sz="1200" kern="1200" dirty="0" smtClean="0">
                <a:solidFill>
                  <a:schemeClr val="tx1"/>
                </a:solidFill>
                <a:effectLst/>
                <a:latin typeface="+mn-lt"/>
                <a:ea typeface="+mn-ea"/>
                <a:cs typeface="+mn-cs"/>
              </a:rPr>
              <a:t>} corresponde a un canal dedicado completamente simétrico que</a:t>
            </a:r>
            <a:r>
              <a:rPr lang="es-EC" dirty="0" smtClean="0"/>
              <a:t> </a:t>
            </a:r>
            <a:r>
              <a:rPr lang="es-EC" sz="1200" kern="1200" dirty="0" smtClean="0">
                <a:solidFill>
                  <a:schemeClr val="tx1"/>
                </a:solidFill>
                <a:effectLst/>
                <a:latin typeface="+mn-lt"/>
                <a:ea typeface="+mn-ea"/>
                <a:cs typeface="+mn-cs"/>
              </a:rPr>
              <a:t>puede transportar cualquier tipo de información como voz, datos, video, etc. Este tipo de</a:t>
            </a:r>
            <a:r>
              <a:rPr lang="es-EC" dirty="0" smtClean="0"/>
              <a:t> </a:t>
            </a:r>
            <a:r>
              <a:rPr lang="es-EC" sz="1200" kern="1200" dirty="0" smtClean="0">
                <a:solidFill>
                  <a:schemeClr val="tx1"/>
                </a:solidFill>
                <a:effectLst/>
                <a:latin typeface="+mn-lt"/>
                <a:ea typeface="+mn-ea"/>
                <a:cs typeface="+mn-cs"/>
              </a:rPr>
              <a:t>servicio puede ser provisto entre dos puntos diferentes de la red dentro del territorio nacional, o</a:t>
            </a:r>
            <a:r>
              <a:rPr lang="es-EC" dirty="0" smtClean="0"/>
              <a:t> </a:t>
            </a:r>
            <a:r>
              <a:rPr lang="es-EC" sz="1200" kern="1200" dirty="0" smtClean="0">
                <a:solidFill>
                  <a:schemeClr val="tx1"/>
                </a:solidFill>
                <a:effectLst/>
                <a:latin typeface="+mn-lt"/>
                <a:ea typeface="+mn-ea"/>
                <a:cs typeface="+mn-cs"/>
              </a:rPr>
              <a:t>fuera de el a través de TRANSNEXA S.A. E.M.A., inferido en este último caso como Pop </a:t>
            </a:r>
            <a:r>
              <a:rPr lang="es-EC" sz="1200" kern="1200" dirty="0" err="1" smtClean="0">
                <a:solidFill>
                  <a:schemeClr val="tx1"/>
                </a:solidFill>
                <a:effectLst/>
                <a:latin typeface="+mn-lt"/>
                <a:ea typeface="+mn-ea"/>
                <a:cs typeface="+mn-cs"/>
              </a:rPr>
              <a:t>to</a:t>
            </a:r>
            <a:r>
              <a:rPr lang="es-EC" sz="1200" kern="1200" dirty="0" smtClean="0">
                <a:solidFill>
                  <a:schemeClr val="tx1"/>
                </a:solidFill>
                <a:effectLst/>
                <a:latin typeface="+mn-lt"/>
                <a:ea typeface="+mn-ea"/>
                <a:cs typeface="+mn-cs"/>
              </a:rPr>
              <a:t> Pop International (PTPI), que podría ser previsto desde un punto dentro del Ecuador hacia cualquiera de los países de la Región Suramericana e incluso a países del continente Norteamericano, Asia, Europa o entre dos países haciendo tránsito en Ecuador.</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IP.</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TRANSNEXA S.A. E.M.A. ofrece el servicio de transporte de información generada por los proveedores de Servicio de Internet (ISP). Es implementado a través de enlaces tendidos entre las instalaciones del cliente y el punto de presencia de la </a:t>
            </a:r>
            <a:r>
              <a:rPr lang="es-EC" sz="1200" kern="1200" dirty="0" err="1" smtClean="0">
                <a:solidFill>
                  <a:schemeClr val="tx1"/>
                </a:solidFill>
                <a:effectLst/>
                <a:latin typeface="+mn-lt"/>
                <a:ea typeface="+mn-ea"/>
                <a:cs typeface="+mn-cs"/>
              </a:rPr>
              <a:t>compa'nia</a:t>
            </a:r>
            <a:r>
              <a:rPr lang="es-EC" sz="1200" kern="1200" dirty="0" smtClean="0">
                <a:solidFill>
                  <a:schemeClr val="tx1"/>
                </a:solidFill>
                <a:effectLst/>
                <a:latin typeface="+mn-lt"/>
                <a:ea typeface="+mn-ea"/>
                <a:cs typeface="+mn-cs"/>
              </a:rPr>
              <a:t> en el Ecuador continuando hasta el enrutador del operador IP de TRANSNEXA en el exterior, el cual está conectado a los nodos de los principales proveedores de acceso a Internet en los Estados Unidos, a través de varios cables submarinos como ARCOS, MAYA, SAC, IFX, entre otros. IP ACCESS corresponde exclusivamente a una conexión a Internet con salida internacional</a:t>
            </a:r>
            <a:r>
              <a:rPr lang="es-EC" dirty="0" smtClean="0"/>
              <a:t> </a:t>
            </a:r>
            <a:r>
              <a:rPr lang="es-EC" sz="1200" kern="1200" dirty="0" smtClean="0">
                <a:solidFill>
                  <a:schemeClr val="tx1"/>
                </a:solidFill>
                <a:effectLst/>
                <a:latin typeface="+mn-lt"/>
                <a:ea typeface="+mn-ea"/>
                <a:cs typeface="+mn-cs"/>
              </a:rPr>
              <a:t>por Colombia o Perú, a través de los principales cables submarinos que interconectan el país</a:t>
            </a:r>
            <a:r>
              <a:rPr lang="es-EC" dirty="0" smtClean="0"/>
              <a:t> </a:t>
            </a:r>
            <a:r>
              <a:rPr lang="es-EC" sz="1200" kern="1200" dirty="0" smtClean="0">
                <a:solidFill>
                  <a:schemeClr val="tx1"/>
                </a:solidFill>
                <a:effectLst/>
                <a:latin typeface="+mn-lt"/>
                <a:ea typeface="+mn-ea"/>
                <a:cs typeface="+mn-cs"/>
              </a:rPr>
              <a:t>con EEUU y específicamente con el NAP de las </a:t>
            </a:r>
            <a:r>
              <a:rPr lang="es-EC" sz="1200" kern="1200" dirty="0" err="1" smtClean="0">
                <a:solidFill>
                  <a:schemeClr val="tx1"/>
                </a:solidFill>
                <a:effectLst/>
                <a:latin typeface="+mn-lt"/>
                <a:ea typeface="+mn-ea"/>
                <a:cs typeface="+mn-cs"/>
              </a:rPr>
              <a:t>Am'ericas</a:t>
            </a:r>
            <a:r>
              <a:rPr lang="es-EC" sz="1200" kern="1200" dirty="0" smtClean="0">
                <a:solidFill>
                  <a:schemeClr val="tx1"/>
                </a:solidFill>
                <a:effectLst/>
                <a:latin typeface="+mn-lt"/>
                <a:ea typeface="+mn-ea"/>
                <a:cs typeface="+mn-cs"/>
              </a:rPr>
              <a:t>, con tiempos de respuesta de entre</a:t>
            </a:r>
            <a:r>
              <a:rPr lang="es-EC" dirty="0" smtClean="0"/>
              <a:t> </a:t>
            </a:r>
            <a:r>
              <a:rPr lang="es-EC" sz="1200" kern="1200" dirty="0" smtClean="0">
                <a:solidFill>
                  <a:schemeClr val="tx1"/>
                </a:solidFill>
                <a:effectLst/>
                <a:latin typeface="+mn-lt"/>
                <a:ea typeface="+mn-ea"/>
                <a:cs typeface="+mn-cs"/>
              </a:rPr>
              <a:t>90 y 100 ms.</a:t>
            </a:r>
          </a:p>
          <a:p>
            <a:endParaRPr lang="es-EC" sz="1200" kern="1200" dirty="0" smtClean="0">
              <a:solidFill>
                <a:schemeClr val="tx1"/>
              </a:solidFill>
              <a:effectLst/>
              <a:latin typeface="+mn-lt"/>
              <a:ea typeface="+mn-ea"/>
              <a:cs typeface="+mn-cs"/>
            </a:endParaRPr>
          </a:p>
          <a:p>
            <a:r>
              <a:rPr lang="es-EC" sz="1200" kern="1200" dirty="0" err="1" smtClean="0">
                <a:solidFill>
                  <a:schemeClr val="tx1"/>
                </a:solidFill>
                <a:effectLst/>
                <a:latin typeface="+mn-lt"/>
                <a:ea typeface="+mn-ea"/>
                <a:cs typeface="+mn-cs"/>
              </a:rPr>
              <a:t>Carrier</a:t>
            </a:r>
            <a:r>
              <a:rPr lang="es-EC" sz="1200" kern="1200" dirty="0" smtClean="0">
                <a:solidFill>
                  <a:schemeClr val="tx1"/>
                </a:solidFill>
                <a:effectLst/>
                <a:latin typeface="+mn-lt"/>
                <a:ea typeface="+mn-ea"/>
                <a:cs typeface="+mn-cs"/>
              </a:rPr>
              <a:t>. TRANSNEXA S.A. E.M.A ofrece el servicio de </a:t>
            </a:r>
            <a:r>
              <a:rPr lang="es-EC" sz="1200" kern="1200" dirty="0" err="1" smtClean="0">
                <a:solidFill>
                  <a:schemeClr val="tx1"/>
                </a:solidFill>
                <a:effectLst/>
                <a:latin typeface="+mn-lt"/>
                <a:ea typeface="+mn-ea"/>
                <a:cs typeface="+mn-cs"/>
              </a:rPr>
              <a:t>Carrier</a:t>
            </a:r>
            <a:r>
              <a:rPr lang="es-EC" sz="1200" kern="1200" dirty="0" smtClean="0">
                <a:solidFill>
                  <a:schemeClr val="tx1"/>
                </a:solidFill>
                <a:effectLst/>
                <a:latin typeface="+mn-lt"/>
                <a:ea typeface="+mn-ea"/>
                <a:cs typeface="+mn-cs"/>
              </a:rPr>
              <a:t> Ethernet de nivel 2 que le provee al cliente control total y crecimiento flexible sobre servicios de telecomunicaciones y le brinda la posibilidad de transportar voz, datos video, aplicaciones críticas o cualquier tipo de información de manera privada y segura. Permite interconectar simultáneamente más de dos ciudades a través de su funcionalidad Multipunto logrando así un mejor valor por capacidad de conexión.</a:t>
            </a:r>
            <a:r>
              <a:rPr lang="es-EC" dirty="0" smtClean="0"/>
              <a:t> </a:t>
            </a:r>
            <a:r>
              <a:rPr lang="es-EC" sz="1200" kern="1200" dirty="0" smtClean="0">
                <a:solidFill>
                  <a:schemeClr val="tx1"/>
                </a:solidFill>
                <a:effectLst/>
                <a:latin typeface="+mn-lt"/>
                <a:ea typeface="+mn-ea"/>
                <a:cs typeface="+mn-cs"/>
              </a:rPr>
              <a:t>Con este servicio se obtiene un sistema versátil de transporte con cobertura nacional e internacional, que facilitará la expansión de servicios, generación de nuevos productos y servicios manteniendo excelentes niveles de calidad y seguridad y con menores costos de operación y requerimientos de inversión.</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UK.</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A través de alianzas estratégicas con empresas nacionales y extranjeras, TRANSNEXA S.A. E.M.A. puede brindar este servicio complementario a sus clientes, que permite la conexión del sitio de interés del cliente con el \</a:t>
            </a:r>
            <a:r>
              <a:rPr lang="es-EC" sz="1200" kern="1200" dirty="0" err="1" smtClean="0">
                <a:solidFill>
                  <a:schemeClr val="tx1"/>
                </a:solidFill>
                <a:effectLst/>
                <a:latin typeface="+mn-lt"/>
                <a:ea typeface="+mn-ea"/>
                <a:cs typeface="+mn-cs"/>
              </a:rPr>
              <a:t>gls</a:t>
            </a:r>
            <a:r>
              <a:rPr lang="es-EC" sz="1200" kern="1200" dirty="0" smtClean="0">
                <a:solidFill>
                  <a:schemeClr val="tx1"/>
                </a:solidFill>
                <a:effectLst/>
                <a:latin typeface="+mn-lt"/>
                <a:ea typeface="+mn-ea"/>
                <a:cs typeface="+mn-cs"/>
              </a:rPr>
              <a:t>{PDP} de TRANSNEXA S.A. E.M.A. en las ciudades del Ecuador, Perú, Colombia, Venezuela, Chile, Argentina y Brasil.</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COLL. Facilidades </a:t>
            </a:r>
            <a:r>
              <a:rPr lang="es-EC" sz="1200" kern="1200" dirty="0" err="1" smtClean="0">
                <a:solidFill>
                  <a:schemeClr val="tx1"/>
                </a:solidFill>
                <a:effectLst/>
                <a:latin typeface="+mn-lt"/>
                <a:ea typeface="+mn-ea"/>
                <a:cs typeface="+mn-cs"/>
              </a:rPr>
              <a:t>f'isicas</a:t>
            </a:r>
            <a:r>
              <a:rPr lang="es-EC" sz="1200" kern="1200" dirty="0" smtClean="0">
                <a:solidFill>
                  <a:schemeClr val="tx1"/>
                </a:solidFill>
                <a:effectLst/>
                <a:latin typeface="+mn-lt"/>
                <a:ea typeface="+mn-ea"/>
                <a:cs typeface="+mn-cs"/>
              </a:rPr>
              <a:t> de espacio, </a:t>
            </a:r>
            <a:r>
              <a:rPr lang="es-EC" sz="1200" kern="1200" dirty="0" err="1" smtClean="0">
                <a:solidFill>
                  <a:schemeClr val="tx1"/>
                </a:solidFill>
                <a:effectLst/>
                <a:latin typeface="+mn-lt"/>
                <a:ea typeface="+mn-ea"/>
                <a:cs typeface="+mn-cs"/>
              </a:rPr>
              <a:t>energ'ia</a:t>
            </a:r>
            <a:r>
              <a:rPr lang="es-EC" sz="1200" kern="1200" dirty="0" smtClean="0">
                <a:solidFill>
                  <a:schemeClr val="tx1"/>
                </a:solidFill>
                <a:effectLst/>
                <a:latin typeface="+mn-lt"/>
                <a:ea typeface="+mn-ea"/>
                <a:cs typeface="+mn-cs"/>
              </a:rPr>
              <a:t> y ambiente controlado para la instalación de equipos en los Puntos de Presencia de CELEC EP - TRANSELECTRIC y de TRANSNEXA S.A. E.M.A.</a:t>
            </a:r>
          </a:p>
          <a:p>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29</a:t>
            </a:fld>
            <a:endParaRPr lang="es-ES"/>
          </a:p>
        </p:txBody>
      </p:sp>
    </p:spTree>
    <p:extLst>
      <p:ext uri="{BB962C8B-B14F-4D97-AF65-F5344CB8AC3E}">
        <p14:creationId xmlns:p14="http://schemas.microsoft.com/office/powerpoint/2010/main" val="598443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31</a:t>
            </a:fld>
            <a:endParaRPr lang="es-ES"/>
          </a:p>
        </p:txBody>
      </p:sp>
    </p:spTree>
    <p:extLst>
      <p:ext uri="{BB962C8B-B14F-4D97-AF65-F5344CB8AC3E}">
        <p14:creationId xmlns:p14="http://schemas.microsoft.com/office/powerpoint/2010/main" val="1555489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34</a:t>
            </a:fld>
            <a:endParaRPr lang="es-ES"/>
          </a:p>
        </p:txBody>
      </p:sp>
    </p:spTree>
    <p:extLst>
      <p:ext uri="{BB962C8B-B14F-4D97-AF65-F5344CB8AC3E}">
        <p14:creationId xmlns:p14="http://schemas.microsoft.com/office/powerpoint/2010/main" val="399526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Una vez que se ha evaluado el estado actual de la red de CELEC EP - TRANSELECTRIC y TRANSNEXA S.A E.M.A. es necesario realizar un análisis de todos los puntos expuestos anteriormente con el fin de establecer planes de mejoras y contingencia que permitan minimizar y contrarrestar oportunamente las fallas que se puedan presentar en la red, comprometiendo la disponibilidad de los servicios ofrecidos. El primer análisis incluye básicamente la definición de posibles escenarios de riesgo para la red de fibra óptica, equipamiento, sistemas de alimentación y condiciones ambientales que podrían afectar de forma representativa el funcionamiento del sistema. También se realizará un análisis de la infraestructura instalada de acuerdo a las normas de redes y telecomunicaciones vigentes, en donde se mencionarán aspectos que pueden dificultar las operaciones de mantenimientos preventivos y/o correctivos así como también cambios y nuevas instalaciones en los nodos.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Los nodos de la red de CELEC EP - TRANSELECTRIC, están expuestos a riesgos de diversa índole, los cuales influyen de distinta forma en la red. La capacidad de identificar estas probables eventualidades, su origen e impacto se logrará mediante la utilización de esta herramienta.</a:t>
            </a:r>
          </a:p>
          <a:p>
            <a:endParaRPr lang="es-EC"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35</a:t>
            </a:fld>
            <a:endParaRPr lang="es-ES"/>
          </a:p>
        </p:txBody>
      </p:sp>
    </p:spTree>
    <p:extLst>
      <p:ext uri="{BB962C8B-B14F-4D97-AF65-F5344CB8AC3E}">
        <p14:creationId xmlns:p14="http://schemas.microsoft.com/office/powerpoint/2010/main" val="1189636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Existen diversos factores que debemos analizarlos por varias razones como el cumplimiento de normas, seguridad, organización, accesibilidad y por la imagen que reflejan las empresas a los clientes. Estos factores no influyen directamente en el porcentaje de disponibilidad que ofrece CELEC EP - TRANSELECTRIC y TRANSNEXA S.A. E.M.A., sin embargo si son totalmente desatendidos pueden llegar a afectar la red.</a:t>
            </a:r>
            <a:r>
              <a:rPr lang="es-EC" dirty="0" smtClean="0"/>
              <a:t> </a:t>
            </a:r>
            <a:r>
              <a:rPr lang="es-EC" sz="1200" kern="1200" dirty="0" smtClean="0">
                <a:solidFill>
                  <a:schemeClr val="tx1"/>
                </a:solidFill>
                <a:effectLst/>
                <a:latin typeface="+mn-lt"/>
                <a:ea typeface="+mn-ea"/>
                <a:cs typeface="+mn-cs"/>
              </a:rPr>
              <a:t>Los datos recopilados en las visitas técnicas a los diferentes nodos, nos permiten determinar varias deficiencias, como:</a:t>
            </a:r>
          </a:p>
          <a:p>
            <a:endParaRPr lang="es-EC"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46</a:t>
            </a:fld>
            <a:endParaRPr lang="es-ES"/>
          </a:p>
        </p:txBody>
      </p:sp>
    </p:spTree>
    <p:extLst>
      <p:ext uri="{BB962C8B-B14F-4D97-AF65-F5344CB8AC3E}">
        <p14:creationId xmlns:p14="http://schemas.microsoft.com/office/powerpoint/2010/main" val="2387577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 estructura actual de la red de transporte de CELEC EP - TRANSELECTRIC a hecho que la mayoría de servicios, conexiones y salidas internacionales se las realice por el nodo matriz, ya que, es el único sitio en donde se dispone de personal 7x24x365, para realizar conexiones físicas entre los distintos equipos, además de que el </a:t>
            </a:r>
            <a:r>
              <a:rPr lang="es-EC" sz="1200" kern="1200" dirty="0" err="1" smtClean="0">
                <a:solidFill>
                  <a:schemeClr val="tx1"/>
                </a:solidFill>
                <a:effectLst/>
                <a:latin typeface="+mn-lt"/>
                <a:ea typeface="+mn-ea"/>
                <a:cs typeface="+mn-cs"/>
              </a:rPr>
              <a:t>router</a:t>
            </a:r>
            <a:r>
              <a:rPr lang="es-EC" sz="1200" kern="1200" dirty="0" smtClean="0">
                <a:solidFill>
                  <a:schemeClr val="tx1"/>
                </a:solidFill>
                <a:effectLst/>
                <a:latin typeface="+mn-lt"/>
                <a:ea typeface="+mn-ea"/>
                <a:cs typeface="+mn-cs"/>
              </a:rPr>
              <a:t> IP/MPLS es el único que posee tarjetas con capacidades necesarias para la interconexión con los enrutadores de Colombia y Perú.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En base a la disponibilidad de Marzo sobre el servicio de \</a:t>
            </a:r>
            <a:r>
              <a:rPr lang="es-EC" sz="1200" kern="1200" dirty="0" err="1" smtClean="0">
                <a:solidFill>
                  <a:schemeClr val="tx1"/>
                </a:solidFill>
                <a:effectLst/>
                <a:latin typeface="+mn-lt"/>
                <a:ea typeface="+mn-ea"/>
                <a:cs typeface="+mn-cs"/>
              </a:rPr>
              <a:t>textit</a:t>
            </a:r>
            <a:r>
              <a:rPr lang="es-EC" sz="1200" kern="1200" dirty="0" smtClean="0">
                <a:solidFill>
                  <a:schemeClr val="tx1"/>
                </a:solidFill>
                <a:effectLst/>
                <a:latin typeface="+mn-lt"/>
                <a:ea typeface="+mn-ea"/>
                <a:cs typeface="+mn-cs"/>
              </a:rPr>
              <a:t>{IP ACCESS} ofertado por TRANSNEXA S.A E.M.A. a varias ciudades del Ecuador, se determinó que Guayaquil es la segunda ciudad con mayor capacidad, seguida por las ciudades de Cuenca y Machala como se puede apreciar en el figura \</a:t>
            </a:r>
            <a:r>
              <a:rPr lang="es-EC" sz="1200" kern="1200" dirty="0" err="1" smtClean="0">
                <a:solidFill>
                  <a:schemeClr val="tx1"/>
                </a:solidFill>
                <a:effectLst/>
                <a:latin typeface="+mn-lt"/>
                <a:ea typeface="+mn-ea"/>
                <a:cs typeface="+mn-cs"/>
              </a:rPr>
              <a:t>ref</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fig:CapacidadTrans</a:t>
            </a:r>
            <a:r>
              <a:rPr lang="es-EC" sz="1200" kern="1200" dirty="0" smtClean="0">
                <a:solidFill>
                  <a:schemeClr val="tx1"/>
                </a:solidFill>
                <a:effectLst/>
                <a:latin typeface="+mn-lt"/>
                <a:ea typeface="+mn-ea"/>
                <a:cs typeface="+mn-cs"/>
              </a:rPr>
              <a:t>}. Para obtener estos porcentajes, se </a:t>
            </a:r>
            <a:r>
              <a:rPr lang="es-EC" sz="1200" kern="1200" dirty="0" err="1" smtClean="0">
                <a:solidFill>
                  <a:schemeClr val="tx1"/>
                </a:solidFill>
                <a:effectLst/>
                <a:latin typeface="+mn-lt"/>
                <a:ea typeface="+mn-ea"/>
                <a:cs typeface="+mn-cs"/>
              </a:rPr>
              <a:t>tom'o</a:t>
            </a:r>
            <a:r>
              <a:rPr lang="es-EC" sz="1200" kern="1200" dirty="0" smtClean="0">
                <a:solidFill>
                  <a:schemeClr val="tx1"/>
                </a:solidFill>
                <a:effectLst/>
                <a:latin typeface="+mn-lt"/>
                <a:ea typeface="+mn-ea"/>
                <a:cs typeface="+mn-cs"/>
              </a:rPr>
              <a:t> en cuenta a todas las ciudades provistas del servicio \</a:t>
            </a:r>
            <a:r>
              <a:rPr lang="es-EC" sz="1200" kern="1200" dirty="0" err="1" smtClean="0">
                <a:solidFill>
                  <a:schemeClr val="tx1"/>
                </a:solidFill>
                <a:effectLst/>
                <a:latin typeface="+mn-lt"/>
                <a:ea typeface="+mn-ea"/>
                <a:cs typeface="+mn-cs"/>
              </a:rPr>
              <a:t>textit</a:t>
            </a:r>
            <a:r>
              <a:rPr lang="es-EC" sz="1200" kern="1200" dirty="0" smtClean="0">
                <a:solidFill>
                  <a:schemeClr val="tx1"/>
                </a:solidFill>
                <a:effectLst/>
                <a:latin typeface="+mn-lt"/>
                <a:ea typeface="+mn-ea"/>
                <a:cs typeface="+mn-cs"/>
              </a:rPr>
              <a:t>{IP ACCESS} a </a:t>
            </a:r>
            <a:r>
              <a:rPr lang="es-EC" sz="1200" kern="1200" dirty="0" err="1" smtClean="0">
                <a:solidFill>
                  <a:schemeClr val="tx1"/>
                </a:solidFill>
                <a:effectLst/>
                <a:latin typeface="+mn-lt"/>
                <a:ea typeface="+mn-ea"/>
                <a:cs typeface="+mn-cs"/>
              </a:rPr>
              <a:t>excepci'on</a:t>
            </a:r>
            <a:r>
              <a:rPr lang="es-EC" sz="1200" kern="1200" dirty="0" smtClean="0">
                <a:solidFill>
                  <a:schemeClr val="tx1"/>
                </a:solidFill>
                <a:effectLst/>
                <a:latin typeface="+mn-lt"/>
                <a:ea typeface="+mn-ea"/>
                <a:cs typeface="+mn-cs"/>
              </a:rPr>
              <a:t> de la ciudad de Quito, ya que en este nodo se concentran la mayor cantidad de clientes, tomando como referencia a la ciudad con mayor capacidad como el 100\% se fueron obteniendo los valores de las ciudades restantes.</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Las redes de transporte tienen como </a:t>
            </a:r>
            <a:r>
              <a:rPr lang="es-EC" sz="1200" kern="1200" dirty="0" err="1" smtClean="0">
                <a:solidFill>
                  <a:schemeClr val="tx1"/>
                </a:solidFill>
                <a:effectLst/>
                <a:latin typeface="+mn-lt"/>
                <a:ea typeface="+mn-ea"/>
                <a:cs typeface="+mn-cs"/>
              </a:rPr>
              <a:t>par'ametro</a:t>
            </a:r>
            <a:r>
              <a:rPr lang="es-EC" sz="1200" kern="1200" dirty="0" smtClean="0">
                <a:solidFill>
                  <a:schemeClr val="tx1"/>
                </a:solidFill>
                <a:effectLst/>
                <a:latin typeface="+mn-lt"/>
                <a:ea typeface="+mn-ea"/>
                <a:cs typeface="+mn-cs"/>
              </a:rPr>
              <a:t> principal la disponibilidad. En base a 'esta se realizan los diferentes esquemas de protecciones en la red, tanto en la parte de fibra '</a:t>
            </a:r>
            <a:r>
              <a:rPr lang="es-EC" sz="1200" kern="1200" dirty="0" err="1" smtClean="0">
                <a:solidFill>
                  <a:schemeClr val="tx1"/>
                </a:solidFill>
                <a:effectLst/>
                <a:latin typeface="+mn-lt"/>
                <a:ea typeface="+mn-ea"/>
                <a:cs typeface="+mn-cs"/>
              </a:rPr>
              <a:t>optica</a:t>
            </a:r>
            <a:r>
              <a:rPr lang="es-EC" sz="1200" kern="1200" dirty="0" smtClean="0">
                <a:solidFill>
                  <a:schemeClr val="tx1"/>
                </a:solidFill>
                <a:effectLst/>
                <a:latin typeface="+mn-lt"/>
                <a:ea typeface="+mn-ea"/>
                <a:cs typeface="+mn-cs"/>
              </a:rPr>
              <a:t> como en el equipamiento </a:t>
            </a:r>
            <a:r>
              <a:rPr lang="es-EC" sz="1200" kern="1200" dirty="0" err="1" smtClean="0">
                <a:solidFill>
                  <a:schemeClr val="tx1"/>
                </a:solidFill>
                <a:effectLst/>
                <a:latin typeface="+mn-lt"/>
                <a:ea typeface="+mn-ea"/>
                <a:cs typeface="+mn-cs"/>
              </a:rPr>
              <a:t>el'ectrico</a:t>
            </a:r>
            <a:r>
              <a:rPr lang="es-EC" sz="1200" kern="1200" dirty="0" smtClean="0">
                <a:solidFill>
                  <a:schemeClr val="tx1"/>
                </a:solidFill>
                <a:effectLst/>
                <a:latin typeface="+mn-lt"/>
                <a:ea typeface="+mn-ea"/>
                <a:cs typeface="+mn-cs"/>
              </a:rPr>
              <a:t> y ambientes controlados. La red de CELEC EP - TRANSELECTRIC cuenta con protecciones de anillo en las tecnologías de transporte SDH y DWDM.</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48</a:t>
            </a:fld>
            <a:endParaRPr lang="es-ES"/>
          </a:p>
        </p:txBody>
      </p:sp>
    </p:spTree>
    <p:extLst>
      <p:ext uri="{BB962C8B-B14F-4D97-AF65-F5344CB8AC3E}">
        <p14:creationId xmlns:p14="http://schemas.microsoft.com/office/powerpoint/2010/main" val="1911625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Para la red SDH las protecciones usadas son 1+1 MSP y 1:N MSP, existentes en tres tramos. Debido a la demanda de servicios en la actualidad, las líneas que eran utilizadas para \</a:t>
            </a:r>
            <a:r>
              <a:rPr lang="es-EC" sz="1200" kern="1200" dirty="0" err="1" smtClean="0">
                <a:solidFill>
                  <a:schemeClr val="tx1"/>
                </a:solidFill>
                <a:effectLst/>
                <a:latin typeface="+mn-lt"/>
                <a:ea typeface="+mn-ea"/>
                <a:cs typeface="+mn-cs"/>
              </a:rPr>
              <a:t>textit</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protection</a:t>
            </a:r>
            <a:r>
              <a:rPr lang="es-EC" sz="1200" kern="1200" dirty="0" smtClean="0">
                <a:solidFill>
                  <a:schemeClr val="tx1"/>
                </a:solidFill>
                <a:effectLst/>
                <a:latin typeface="+mn-lt"/>
                <a:ea typeface="+mn-ea"/>
                <a:cs typeface="+mn-cs"/>
              </a:rPr>
              <a:t>}, son ahora, en su </a:t>
            </a:r>
            <a:r>
              <a:rPr lang="es-EC" sz="1200" kern="1200" dirty="0" err="1" smtClean="0">
                <a:solidFill>
                  <a:schemeClr val="tx1"/>
                </a:solidFill>
                <a:effectLst/>
                <a:latin typeface="+mn-lt"/>
                <a:ea typeface="+mn-ea"/>
                <a:cs typeface="+mn-cs"/>
              </a:rPr>
              <a:t>mayor'ia</a:t>
            </a:r>
            <a:r>
              <a:rPr lang="es-EC" sz="1200" kern="1200" dirty="0" smtClean="0">
                <a:solidFill>
                  <a:schemeClr val="tx1"/>
                </a:solidFill>
                <a:effectLst/>
                <a:latin typeface="+mn-lt"/>
                <a:ea typeface="+mn-ea"/>
                <a:cs typeface="+mn-cs"/>
              </a:rPr>
              <a:t> utilizadas para \</a:t>
            </a:r>
            <a:r>
              <a:rPr lang="es-EC" sz="1200" kern="1200" dirty="0" err="1" smtClean="0">
                <a:solidFill>
                  <a:schemeClr val="tx1"/>
                </a:solidFill>
                <a:effectLst/>
                <a:latin typeface="+mn-lt"/>
                <a:ea typeface="+mn-ea"/>
                <a:cs typeface="+mn-cs"/>
              </a:rPr>
              <a:t>textit</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working</a:t>
            </a:r>
            <a:r>
              <a:rPr lang="es-EC" sz="1200" kern="1200" dirty="0" smtClean="0">
                <a:solidFill>
                  <a:schemeClr val="tx1"/>
                </a:solidFill>
                <a:effectLst/>
                <a:latin typeface="+mn-lt"/>
                <a:ea typeface="+mn-ea"/>
                <a:cs typeface="+mn-cs"/>
              </a:rPr>
              <a:t>}. En la red se cuenta </a:t>
            </a:r>
            <a:r>
              <a:rPr lang="es-EC" sz="1200" kern="1200" dirty="0" err="1" smtClean="0">
                <a:solidFill>
                  <a:schemeClr val="tx1"/>
                </a:solidFill>
                <a:effectLst/>
                <a:latin typeface="+mn-lt"/>
                <a:ea typeface="+mn-ea"/>
                <a:cs typeface="+mn-cs"/>
              </a:rPr>
              <a:t>tambi'en</a:t>
            </a:r>
            <a:r>
              <a:rPr lang="es-EC" sz="1200" kern="1200" dirty="0" smtClean="0">
                <a:solidFill>
                  <a:schemeClr val="tx1"/>
                </a:solidFill>
                <a:effectLst/>
                <a:latin typeface="+mn-lt"/>
                <a:ea typeface="+mn-ea"/>
                <a:cs typeface="+mn-cs"/>
              </a:rPr>
              <a:t> con protecciones </a:t>
            </a:r>
            <a:r>
              <a:rPr lang="es-EC" sz="1200" kern="1200" dirty="0" err="1" smtClean="0">
                <a:solidFill>
                  <a:schemeClr val="tx1"/>
                </a:solidFill>
                <a:effectLst/>
                <a:latin typeface="+mn-lt"/>
                <a:ea typeface="+mn-ea"/>
                <a:cs typeface="+mn-cs"/>
              </a:rPr>
              <a:t>l'ogicas</a:t>
            </a:r>
            <a:r>
              <a:rPr lang="es-EC" sz="1200" kern="1200" dirty="0" smtClean="0">
                <a:solidFill>
                  <a:schemeClr val="tx1"/>
                </a:solidFill>
                <a:effectLst/>
                <a:latin typeface="+mn-lt"/>
                <a:ea typeface="+mn-ea"/>
                <a:cs typeface="+mn-cs"/>
              </a:rPr>
              <a:t>, en donde se canalizan los servicios por diferentes rutas, a fin de minimizar el impacto en fallas. Otro </a:t>
            </a:r>
            <a:r>
              <a:rPr lang="es-EC" sz="1200" kern="1200" dirty="0" err="1" smtClean="0">
                <a:solidFill>
                  <a:schemeClr val="tx1"/>
                </a:solidFill>
                <a:effectLst/>
                <a:latin typeface="+mn-lt"/>
                <a:ea typeface="+mn-ea"/>
                <a:cs typeface="+mn-cs"/>
              </a:rPr>
              <a:t>par'ametro</a:t>
            </a:r>
            <a:r>
              <a:rPr lang="es-EC" sz="1200" kern="1200" dirty="0" smtClean="0">
                <a:solidFill>
                  <a:schemeClr val="tx1"/>
                </a:solidFill>
                <a:effectLst/>
                <a:latin typeface="+mn-lt"/>
                <a:ea typeface="+mn-ea"/>
                <a:cs typeface="+mn-cs"/>
              </a:rPr>
              <a:t> que no ha permitido la </a:t>
            </a:r>
            <a:r>
              <a:rPr lang="es-EC" sz="1200" kern="1200" dirty="0" err="1" smtClean="0">
                <a:solidFill>
                  <a:schemeClr val="tx1"/>
                </a:solidFill>
                <a:effectLst/>
                <a:latin typeface="+mn-lt"/>
                <a:ea typeface="+mn-ea"/>
                <a:cs typeface="+mn-cs"/>
              </a:rPr>
              <a:t>configuraci'on</a:t>
            </a:r>
            <a:r>
              <a:rPr lang="es-EC" sz="1200" kern="1200" dirty="0" smtClean="0">
                <a:solidFill>
                  <a:schemeClr val="tx1"/>
                </a:solidFill>
                <a:effectLst/>
                <a:latin typeface="+mn-lt"/>
                <a:ea typeface="+mn-ea"/>
                <a:cs typeface="+mn-cs"/>
              </a:rPr>
              <a:t> de protecciones </a:t>
            </a:r>
            <a:r>
              <a:rPr lang="es-EC" sz="1200" kern="1200" dirty="0" err="1" smtClean="0">
                <a:solidFill>
                  <a:schemeClr val="tx1"/>
                </a:solidFill>
                <a:effectLst/>
                <a:latin typeface="+mn-lt"/>
                <a:ea typeface="+mn-ea"/>
                <a:cs typeface="+mn-cs"/>
              </a:rPr>
              <a:t>autom'aticas</a:t>
            </a:r>
            <a:r>
              <a:rPr lang="es-EC" sz="1200" kern="1200" dirty="0" smtClean="0">
                <a:solidFill>
                  <a:schemeClr val="tx1"/>
                </a:solidFill>
                <a:effectLst/>
                <a:latin typeface="+mn-lt"/>
                <a:ea typeface="+mn-ea"/>
                <a:cs typeface="+mn-cs"/>
              </a:rPr>
              <a:t> es que los equipos utilizados son de distintos fabricantes.</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49</a:t>
            </a:fld>
            <a:endParaRPr lang="es-ES"/>
          </a:p>
        </p:txBody>
      </p:sp>
    </p:spTree>
    <p:extLst>
      <p:ext uri="{BB962C8B-B14F-4D97-AF65-F5344CB8AC3E}">
        <p14:creationId xmlns:p14="http://schemas.microsoft.com/office/powerpoint/2010/main" val="1911625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Las redes DWDM de CELEC EP - TRANSELECTRIC y de TRANSNEXA S.A. E.M.A. poseen diferentes protecciones, la primera a </a:t>
            </a:r>
            <a:r>
              <a:rPr lang="es-EC" sz="1200" kern="1200" dirty="0" err="1" smtClean="0">
                <a:solidFill>
                  <a:schemeClr val="tx1"/>
                </a:solidFill>
                <a:effectLst/>
                <a:latin typeface="+mn-lt"/>
                <a:ea typeface="+mn-ea"/>
                <a:cs typeface="+mn-cs"/>
              </a:rPr>
              <a:t>trav'es</a:t>
            </a:r>
            <a:r>
              <a:rPr lang="es-EC" sz="1200" kern="1200" dirty="0" smtClean="0">
                <a:solidFill>
                  <a:schemeClr val="tx1"/>
                </a:solidFill>
                <a:effectLst/>
                <a:latin typeface="+mn-lt"/>
                <a:ea typeface="+mn-ea"/>
                <a:cs typeface="+mn-cs"/>
              </a:rPr>
              <a:t> del anillo </a:t>
            </a:r>
            <a:r>
              <a:rPr lang="es-EC" sz="1200" kern="1200" dirty="0" err="1" smtClean="0">
                <a:solidFill>
                  <a:schemeClr val="tx1"/>
                </a:solidFill>
                <a:effectLst/>
                <a:latin typeface="+mn-lt"/>
                <a:ea typeface="+mn-ea"/>
                <a:cs typeface="+mn-cs"/>
              </a:rPr>
              <a:t>f'isico</a:t>
            </a:r>
            <a:r>
              <a:rPr lang="es-EC" sz="1200" kern="1200" dirty="0" smtClean="0">
                <a:solidFill>
                  <a:schemeClr val="tx1"/>
                </a:solidFill>
                <a:effectLst/>
                <a:latin typeface="+mn-lt"/>
                <a:ea typeface="+mn-ea"/>
                <a:cs typeface="+mn-cs"/>
              </a:rPr>
              <a:t> que permite disponer de una </a:t>
            </a:r>
            <a:r>
              <a:rPr lang="es-EC" sz="1200" kern="1200" dirty="0" err="1" smtClean="0">
                <a:solidFill>
                  <a:schemeClr val="tx1"/>
                </a:solidFill>
                <a:effectLst/>
                <a:latin typeface="+mn-lt"/>
                <a:ea typeface="+mn-ea"/>
                <a:cs typeface="+mn-cs"/>
              </a:rPr>
              <a:t>protecci'on</a:t>
            </a:r>
            <a:r>
              <a:rPr lang="es-EC" sz="1200" kern="1200" dirty="0" smtClean="0">
                <a:solidFill>
                  <a:schemeClr val="tx1"/>
                </a:solidFill>
                <a:effectLst/>
                <a:latin typeface="+mn-lt"/>
                <a:ea typeface="+mn-ea"/>
                <a:cs typeface="+mn-cs"/>
              </a:rPr>
              <a:t> completa a </a:t>
            </a:r>
            <a:r>
              <a:rPr lang="es-EC" sz="1200" kern="1200" dirty="0" err="1" smtClean="0">
                <a:solidFill>
                  <a:schemeClr val="tx1"/>
                </a:solidFill>
                <a:effectLst/>
                <a:latin typeface="+mn-lt"/>
                <a:ea typeface="+mn-ea"/>
                <a:cs typeface="+mn-cs"/>
              </a:rPr>
              <a:t>trav'es</a:t>
            </a:r>
            <a:r>
              <a:rPr lang="es-EC" sz="1200" kern="1200" dirty="0" smtClean="0">
                <a:solidFill>
                  <a:schemeClr val="tx1"/>
                </a:solidFill>
                <a:effectLst/>
                <a:latin typeface="+mn-lt"/>
                <a:ea typeface="+mn-ea"/>
                <a:cs typeface="+mn-cs"/>
              </a:rPr>
              <a:t> de las diferentes rutas, la segunda, a nivel de lambdas mediante tarjetas </a:t>
            </a:r>
            <a:r>
              <a:rPr lang="es-EC" sz="1200" kern="1200" dirty="0" err="1" smtClean="0">
                <a:solidFill>
                  <a:schemeClr val="tx1"/>
                </a:solidFill>
                <a:effectLst/>
                <a:latin typeface="+mn-lt"/>
                <a:ea typeface="+mn-ea"/>
                <a:cs typeface="+mn-cs"/>
              </a:rPr>
              <a:t>OLP's</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textit</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Optical</a:t>
            </a:r>
            <a:r>
              <a:rPr lang="es-EC" sz="1200" kern="1200" dirty="0" smtClean="0">
                <a:solidFill>
                  <a:schemeClr val="tx1"/>
                </a:solidFill>
                <a:effectLst/>
                <a:latin typeface="+mn-lt"/>
                <a:ea typeface="+mn-ea"/>
                <a:cs typeface="+mn-cs"/>
              </a:rPr>
              <a:t> Line </a:t>
            </a:r>
            <a:r>
              <a:rPr lang="es-EC" sz="1200" kern="1200" dirty="0" err="1" smtClean="0">
                <a:solidFill>
                  <a:schemeClr val="tx1"/>
                </a:solidFill>
                <a:effectLst/>
                <a:latin typeface="+mn-lt"/>
                <a:ea typeface="+mn-ea"/>
                <a:cs typeface="+mn-cs"/>
              </a:rPr>
              <a:t>Protection</a:t>
            </a:r>
            <a:r>
              <a:rPr lang="es-EC" sz="1200" kern="1200" dirty="0" smtClean="0">
                <a:solidFill>
                  <a:schemeClr val="tx1"/>
                </a:solidFill>
                <a:effectLst/>
                <a:latin typeface="+mn-lt"/>
                <a:ea typeface="+mn-ea"/>
                <a:cs typeface="+mn-cs"/>
              </a:rPr>
              <a:t>)} permiten disponer de dos </a:t>
            </a:r>
            <a:r>
              <a:rPr lang="es-EC" sz="1200" kern="1200" dirty="0" err="1" smtClean="0">
                <a:solidFill>
                  <a:schemeClr val="tx1"/>
                </a:solidFill>
                <a:effectLst/>
                <a:latin typeface="+mn-lt"/>
                <a:ea typeface="+mn-ea"/>
                <a:cs typeface="+mn-cs"/>
              </a:rPr>
              <a:t>se'nales</a:t>
            </a:r>
            <a:r>
              <a:rPr lang="es-EC" sz="1200" kern="1200" dirty="0" smtClean="0">
                <a:solidFill>
                  <a:schemeClr val="tx1"/>
                </a:solidFill>
                <a:effectLst/>
                <a:latin typeface="+mn-lt"/>
                <a:ea typeface="+mn-ea"/>
                <a:cs typeface="+mn-cs"/>
              </a:rPr>
              <a:t> con la misma </a:t>
            </a:r>
            <a:r>
              <a:rPr lang="es-EC" sz="1200" kern="1200" dirty="0" err="1" smtClean="0">
                <a:solidFill>
                  <a:schemeClr val="tx1"/>
                </a:solidFill>
                <a:effectLst/>
                <a:latin typeface="+mn-lt"/>
                <a:ea typeface="+mn-ea"/>
                <a:cs typeface="+mn-cs"/>
              </a:rPr>
              <a:t>informaci'on</a:t>
            </a:r>
            <a:r>
              <a:rPr lang="es-EC" sz="1200" kern="1200" dirty="0" smtClean="0">
                <a:solidFill>
                  <a:schemeClr val="tx1"/>
                </a:solidFill>
                <a:effectLst/>
                <a:latin typeface="+mn-lt"/>
                <a:ea typeface="+mn-ea"/>
                <a:cs typeface="+mn-cs"/>
              </a:rPr>
              <a:t> como fuente de respaldo.</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Las lambdas ingresan a cada OADM mediante las tarjetas OTU (</a:t>
            </a:r>
            <a:r>
              <a:rPr lang="es-EC" sz="1200" kern="1200" dirty="0" err="1" smtClean="0">
                <a:solidFill>
                  <a:schemeClr val="tx1"/>
                </a:solidFill>
                <a:effectLst/>
                <a:latin typeface="+mn-lt"/>
                <a:ea typeface="+mn-ea"/>
                <a:cs typeface="+mn-cs"/>
              </a:rPr>
              <a:t>Optical</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channel</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Transport</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Unit</a:t>
            </a:r>
            <a:r>
              <a:rPr lang="es-EC" sz="1200" kern="1200" dirty="0" smtClean="0">
                <a:solidFill>
                  <a:schemeClr val="tx1"/>
                </a:solidFill>
                <a:effectLst/>
                <a:latin typeface="+mn-lt"/>
                <a:ea typeface="+mn-ea"/>
                <a:cs typeface="+mn-cs"/>
              </a:rPr>
              <a:t>). Existe una sola tarjeta OTU en cada OADM, volviendo vulnerable al nodo frente alguna falla, ya que si la tarjeta o el </a:t>
            </a:r>
            <a:r>
              <a:rPr lang="es-EC" sz="1200" kern="1200" dirty="0" err="1" smtClean="0">
                <a:solidFill>
                  <a:schemeClr val="tx1"/>
                </a:solidFill>
                <a:effectLst/>
                <a:latin typeface="+mn-lt"/>
                <a:ea typeface="+mn-ea"/>
                <a:cs typeface="+mn-cs"/>
              </a:rPr>
              <a:t>patch</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cord</a:t>
            </a:r>
            <a:r>
              <a:rPr lang="es-EC" sz="1200" kern="1200" dirty="0" smtClean="0">
                <a:solidFill>
                  <a:schemeClr val="tx1"/>
                </a:solidFill>
                <a:effectLst/>
                <a:latin typeface="+mn-lt"/>
                <a:ea typeface="+mn-ea"/>
                <a:cs typeface="+mn-cs"/>
              </a:rPr>
              <a:t> conectado a este falla, no </a:t>
            </a:r>
            <a:r>
              <a:rPr lang="es-EC" sz="1200" kern="1200" dirty="0" err="1" smtClean="0">
                <a:solidFill>
                  <a:schemeClr val="tx1"/>
                </a:solidFill>
                <a:effectLst/>
                <a:latin typeface="+mn-lt"/>
                <a:ea typeface="+mn-ea"/>
                <a:cs typeface="+mn-cs"/>
              </a:rPr>
              <a:t>servir'ia</a:t>
            </a:r>
            <a:r>
              <a:rPr lang="es-EC" sz="1200" kern="1200" dirty="0" smtClean="0">
                <a:solidFill>
                  <a:schemeClr val="tx1"/>
                </a:solidFill>
                <a:effectLst/>
                <a:latin typeface="+mn-lt"/>
                <a:ea typeface="+mn-ea"/>
                <a:cs typeface="+mn-cs"/>
              </a:rPr>
              <a:t> de nada la </a:t>
            </a:r>
            <a:r>
              <a:rPr lang="es-EC" sz="1200" kern="1200" dirty="0" err="1" smtClean="0">
                <a:solidFill>
                  <a:schemeClr val="tx1"/>
                </a:solidFill>
                <a:effectLst/>
                <a:latin typeface="+mn-lt"/>
                <a:ea typeface="+mn-ea"/>
                <a:cs typeface="+mn-cs"/>
              </a:rPr>
              <a:t>protecci'on</a:t>
            </a:r>
            <a:r>
              <a:rPr lang="es-EC" sz="1200" kern="1200" dirty="0" smtClean="0">
                <a:solidFill>
                  <a:schemeClr val="tx1"/>
                </a:solidFill>
                <a:effectLst/>
                <a:latin typeface="+mn-lt"/>
                <a:ea typeface="+mn-ea"/>
                <a:cs typeface="+mn-cs"/>
              </a:rPr>
              <a:t> a nivel de lambda.</a:t>
            </a:r>
            <a:r>
              <a:rPr lang="es-EC" dirty="0" smtClean="0"/>
              <a:t> </a:t>
            </a:r>
            <a:r>
              <a:rPr lang="es-EC" sz="1200" kern="1200" dirty="0" smtClean="0">
                <a:solidFill>
                  <a:schemeClr val="tx1"/>
                </a:solidFill>
                <a:effectLst/>
                <a:latin typeface="+mn-lt"/>
                <a:ea typeface="+mn-ea"/>
                <a:cs typeface="+mn-cs"/>
              </a:rPr>
              <a:t>En el norte del </a:t>
            </a:r>
            <a:r>
              <a:rPr lang="es-EC" sz="1200" kern="1200" dirty="0" err="1" smtClean="0">
                <a:solidFill>
                  <a:schemeClr val="tx1"/>
                </a:solidFill>
                <a:effectLst/>
                <a:latin typeface="+mn-lt"/>
                <a:ea typeface="+mn-ea"/>
                <a:cs typeface="+mn-cs"/>
              </a:rPr>
              <a:t>pa'is</a:t>
            </a:r>
            <a:r>
              <a:rPr lang="es-EC" sz="1200" kern="1200" dirty="0" smtClean="0">
                <a:solidFill>
                  <a:schemeClr val="tx1"/>
                </a:solidFill>
                <a:effectLst/>
                <a:latin typeface="+mn-lt"/>
                <a:ea typeface="+mn-ea"/>
                <a:cs typeface="+mn-cs"/>
              </a:rPr>
              <a:t>, entre los nodos de Quito, </a:t>
            </a:r>
            <a:r>
              <a:rPr lang="es-EC" sz="1200" kern="1200" dirty="0" err="1" smtClean="0">
                <a:solidFill>
                  <a:schemeClr val="tx1"/>
                </a:solidFill>
                <a:effectLst/>
                <a:latin typeface="+mn-lt"/>
                <a:ea typeface="+mn-ea"/>
                <a:cs typeface="+mn-cs"/>
              </a:rPr>
              <a:t>Tulc'an</a:t>
            </a:r>
            <a:r>
              <a:rPr lang="es-EC" sz="1200" kern="1200" dirty="0" smtClean="0">
                <a:solidFill>
                  <a:schemeClr val="tx1"/>
                </a:solidFill>
                <a:effectLst/>
                <a:latin typeface="+mn-lt"/>
                <a:ea typeface="+mn-ea"/>
                <a:cs typeface="+mn-cs"/>
              </a:rPr>
              <a:t> y </a:t>
            </a:r>
            <a:r>
              <a:rPr lang="es-EC" sz="1200" kern="1200" dirty="0" err="1" smtClean="0">
                <a:solidFill>
                  <a:schemeClr val="tx1"/>
                </a:solidFill>
                <a:effectLst/>
                <a:latin typeface="+mn-lt"/>
                <a:ea typeface="+mn-ea"/>
                <a:cs typeface="+mn-cs"/>
              </a:rPr>
              <a:t>Pomasqui</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adem'as</a:t>
            </a:r>
            <a:r>
              <a:rPr lang="es-EC" sz="1200" kern="1200" dirty="0" smtClean="0">
                <a:solidFill>
                  <a:schemeClr val="tx1"/>
                </a:solidFill>
                <a:effectLst/>
                <a:latin typeface="+mn-lt"/>
                <a:ea typeface="+mn-ea"/>
                <a:cs typeface="+mn-cs"/>
              </a:rPr>
              <a:t> de la </a:t>
            </a:r>
            <a:r>
              <a:rPr lang="es-EC" sz="1200" kern="1200" dirty="0" err="1" smtClean="0">
                <a:solidFill>
                  <a:schemeClr val="tx1"/>
                </a:solidFill>
                <a:effectLst/>
                <a:latin typeface="+mn-lt"/>
                <a:ea typeface="+mn-ea"/>
                <a:cs typeface="+mn-cs"/>
              </a:rPr>
              <a:t>protecci'on</a:t>
            </a:r>
            <a:r>
              <a:rPr lang="es-EC" sz="1200" kern="1200" dirty="0" smtClean="0">
                <a:solidFill>
                  <a:schemeClr val="tx1"/>
                </a:solidFill>
                <a:effectLst/>
                <a:latin typeface="+mn-lt"/>
                <a:ea typeface="+mn-ea"/>
                <a:cs typeface="+mn-cs"/>
              </a:rPr>
              <a:t> mencionada se dispone de una segunda a </a:t>
            </a:r>
            <a:r>
              <a:rPr lang="es-EC" sz="1200" kern="1200" dirty="0" err="1" smtClean="0">
                <a:solidFill>
                  <a:schemeClr val="tx1"/>
                </a:solidFill>
                <a:effectLst/>
                <a:latin typeface="+mn-lt"/>
                <a:ea typeface="+mn-ea"/>
                <a:cs typeface="+mn-cs"/>
              </a:rPr>
              <a:t>trav'es</a:t>
            </a:r>
            <a:r>
              <a:rPr lang="es-EC" sz="1200" kern="1200" dirty="0" smtClean="0">
                <a:solidFill>
                  <a:schemeClr val="tx1"/>
                </a:solidFill>
                <a:effectLst/>
                <a:latin typeface="+mn-lt"/>
                <a:ea typeface="+mn-ea"/>
                <a:cs typeface="+mn-cs"/>
              </a:rPr>
              <a:t> de un anillo </a:t>
            </a:r>
            <a:r>
              <a:rPr lang="es-EC" sz="1200" kern="1200" dirty="0" err="1" smtClean="0">
                <a:solidFill>
                  <a:schemeClr val="tx1"/>
                </a:solidFill>
                <a:effectLst/>
                <a:latin typeface="+mn-lt"/>
                <a:ea typeface="+mn-ea"/>
                <a:cs typeface="+mn-cs"/>
              </a:rPr>
              <a:t>l'ogico</a:t>
            </a:r>
            <a:r>
              <a:rPr lang="es-EC" sz="1200" kern="1200" dirty="0" smtClean="0">
                <a:solidFill>
                  <a:schemeClr val="tx1"/>
                </a:solidFill>
                <a:effectLst/>
                <a:latin typeface="+mn-lt"/>
                <a:ea typeface="+mn-ea"/>
                <a:cs typeface="+mn-cs"/>
              </a:rPr>
              <a:t> o plano. Utilizando el mismo cable de fibra '</a:t>
            </a:r>
            <a:r>
              <a:rPr lang="es-EC" sz="1200" kern="1200" dirty="0" err="1" smtClean="0">
                <a:solidFill>
                  <a:schemeClr val="tx1"/>
                </a:solidFill>
                <a:effectLst/>
                <a:latin typeface="+mn-lt"/>
                <a:ea typeface="+mn-ea"/>
                <a:cs typeface="+mn-cs"/>
              </a:rPr>
              <a:t>optica</a:t>
            </a:r>
            <a:r>
              <a:rPr lang="es-EC" sz="1200" kern="1200" dirty="0" smtClean="0">
                <a:solidFill>
                  <a:schemeClr val="tx1"/>
                </a:solidFill>
                <a:effectLst/>
                <a:latin typeface="+mn-lt"/>
                <a:ea typeface="+mn-ea"/>
                <a:cs typeface="+mn-cs"/>
              </a:rPr>
              <a:t> se dispone de una </a:t>
            </a:r>
            <a:r>
              <a:rPr lang="es-EC" sz="1200" kern="1200" dirty="0" err="1" smtClean="0">
                <a:solidFill>
                  <a:schemeClr val="tx1"/>
                </a:solidFill>
                <a:effectLst/>
                <a:latin typeface="+mn-lt"/>
                <a:ea typeface="+mn-ea"/>
                <a:cs typeface="+mn-cs"/>
              </a:rPr>
              <a:t>conexi'on</a:t>
            </a:r>
            <a:r>
              <a:rPr lang="es-EC" sz="1200" kern="1200" dirty="0" smtClean="0">
                <a:solidFill>
                  <a:schemeClr val="tx1"/>
                </a:solidFill>
                <a:effectLst/>
                <a:latin typeface="+mn-lt"/>
                <a:ea typeface="+mn-ea"/>
                <a:cs typeface="+mn-cs"/>
              </a:rPr>
              <a:t> directa entre el nodo de Quito y </a:t>
            </a:r>
            <a:r>
              <a:rPr lang="es-EC" sz="1200" kern="1200" dirty="0" err="1" smtClean="0">
                <a:solidFill>
                  <a:schemeClr val="tx1"/>
                </a:solidFill>
                <a:effectLst/>
                <a:latin typeface="+mn-lt"/>
                <a:ea typeface="+mn-ea"/>
                <a:cs typeface="+mn-cs"/>
              </a:rPr>
              <a:t>Tulc'an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adem'as</a:t>
            </a:r>
            <a:r>
              <a:rPr lang="es-EC" sz="1200" kern="1200" dirty="0" smtClean="0">
                <a:solidFill>
                  <a:schemeClr val="tx1"/>
                </a:solidFill>
                <a:effectLst/>
                <a:latin typeface="+mn-lt"/>
                <a:ea typeface="+mn-ea"/>
                <a:cs typeface="+mn-cs"/>
              </a:rPr>
              <a:t> de un segundo enlace el cual tiene como nodo intermedio la S/E </a:t>
            </a:r>
            <a:r>
              <a:rPr lang="es-EC" sz="1200" kern="1200" dirty="0" err="1" smtClean="0">
                <a:solidFill>
                  <a:schemeClr val="tx1"/>
                </a:solidFill>
                <a:effectLst/>
                <a:latin typeface="+mn-lt"/>
                <a:ea typeface="+mn-ea"/>
                <a:cs typeface="+mn-cs"/>
              </a:rPr>
              <a:t>Pomasqui</a:t>
            </a:r>
            <a:r>
              <a:rPr lang="es-EC" sz="1200" kern="1200" dirty="0" smtClean="0">
                <a:solidFill>
                  <a:schemeClr val="tx1"/>
                </a:solidFill>
                <a:effectLst/>
                <a:latin typeface="+mn-lt"/>
                <a:ea typeface="+mn-ea"/>
                <a:cs typeface="+mn-cs"/>
              </a:rPr>
              <a:t>. </a:t>
            </a:r>
          </a:p>
          <a:p>
            <a:endParaRPr lang="es-EC"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50</a:t>
            </a:fld>
            <a:endParaRPr lang="es-ES"/>
          </a:p>
        </p:txBody>
      </p:sp>
    </p:spTree>
    <p:extLst>
      <p:ext uri="{BB962C8B-B14F-4D97-AF65-F5344CB8AC3E}">
        <p14:creationId xmlns:p14="http://schemas.microsoft.com/office/powerpoint/2010/main" val="1911625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 plataforma IP/MPLS con la que cuenta TRANSNEXA S.A. E.M.A. </a:t>
            </a:r>
            <a:r>
              <a:rPr lang="es-EC" sz="1200" kern="1200" dirty="0" err="1" smtClean="0">
                <a:solidFill>
                  <a:schemeClr val="tx1"/>
                </a:solidFill>
                <a:effectLst/>
                <a:latin typeface="+mn-lt"/>
                <a:ea typeface="+mn-ea"/>
                <a:cs typeface="+mn-cs"/>
              </a:rPr>
              <a:t>est'a</a:t>
            </a:r>
            <a:r>
              <a:rPr lang="es-EC" sz="1200" kern="1200" dirty="0" smtClean="0">
                <a:solidFill>
                  <a:schemeClr val="tx1"/>
                </a:solidFill>
                <a:effectLst/>
                <a:latin typeface="+mn-lt"/>
                <a:ea typeface="+mn-ea"/>
                <a:cs typeface="+mn-cs"/>
              </a:rPr>
              <a:t> formada</a:t>
            </a:r>
            <a:r>
              <a:rPr lang="es-EC" dirty="0" smtClean="0"/>
              <a:t> </a:t>
            </a:r>
            <a:r>
              <a:rPr lang="es-EC" sz="1200" kern="1200" dirty="0" smtClean="0">
                <a:solidFill>
                  <a:schemeClr val="tx1"/>
                </a:solidFill>
                <a:effectLst/>
                <a:latin typeface="+mn-lt"/>
                <a:ea typeface="+mn-ea"/>
                <a:cs typeface="+mn-cs"/>
              </a:rPr>
              <a:t>principalmente por dos enrutadores instalados en los nodos principales de Quito y</a:t>
            </a:r>
            <a:r>
              <a:rPr lang="es-EC" dirty="0" smtClean="0"/>
              <a:t> </a:t>
            </a:r>
            <a:r>
              <a:rPr lang="es-EC" sz="1200" kern="1200" dirty="0" smtClean="0">
                <a:solidFill>
                  <a:schemeClr val="tx1"/>
                </a:solidFill>
                <a:effectLst/>
                <a:latin typeface="+mn-lt"/>
                <a:ea typeface="+mn-ea"/>
                <a:cs typeface="+mn-cs"/>
              </a:rPr>
              <a:t>Guayaquil, junto con </a:t>
            </a:r>
            <a:r>
              <a:rPr lang="es-EC" sz="1200" kern="1200" dirty="0" err="1" smtClean="0">
                <a:solidFill>
                  <a:schemeClr val="tx1"/>
                </a:solidFill>
                <a:effectLst/>
                <a:latin typeface="+mn-lt"/>
                <a:ea typeface="+mn-ea"/>
                <a:cs typeface="+mn-cs"/>
              </a:rPr>
              <a:t>switches</a:t>
            </a:r>
            <a:r>
              <a:rPr lang="es-EC" sz="1200" kern="1200" dirty="0" smtClean="0">
                <a:solidFill>
                  <a:schemeClr val="tx1"/>
                </a:solidFill>
                <a:effectLst/>
                <a:latin typeface="+mn-lt"/>
                <a:ea typeface="+mn-ea"/>
                <a:cs typeface="+mn-cs"/>
              </a:rPr>
              <a:t> de acceso ``</a:t>
            </a:r>
            <a:r>
              <a:rPr lang="es-EC" sz="1200" kern="1200" dirty="0" err="1" smtClean="0">
                <a:solidFill>
                  <a:schemeClr val="tx1"/>
                </a:solidFill>
                <a:effectLst/>
                <a:latin typeface="+mn-lt"/>
                <a:ea typeface="+mn-ea"/>
                <a:cs typeface="+mn-cs"/>
              </a:rPr>
              <a:t>Carrier</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Class</a:t>
            </a:r>
            <a:r>
              <a:rPr lang="es-EC" sz="1200" kern="1200" dirty="0" smtClean="0">
                <a:solidFill>
                  <a:schemeClr val="tx1"/>
                </a:solidFill>
                <a:effectLst/>
                <a:latin typeface="+mn-lt"/>
                <a:ea typeface="+mn-ea"/>
                <a:cs typeface="+mn-cs"/>
              </a:rPr>
              <a:t>'', soportada a </a:t>
            </a:r>
            <a:r>
              <a:rPr lang="es-EC" sz="1200" kern="1200" dirty="0" err="1" smtClean="0">
                <a:solidFill>
                  <a:schemeClr val="tx1"/>
                </a:solidFill>
                <a:effectLst/>
                <a:latin typeface="+mn-lt"/>
                <a:ea typeface="+mn-ea"/>
                <a:cs typeface="+mn-cs"/>
              </a:rPr>
              <a:t>trav'es</a:t>
            </a:r>
            <a:r>
              <a:rPr lang="es-EC" sz="1200" kern="1200" dirty="0" smtClean="0">
                <a:solidFill>
                  <a:schemeClr val="tx1"/>
                </a:solidFill>
                <a:effectLst/>
                <a:latin typeface="+mn-lt"/>
                <a:ea typeface="+mn-ea"/>
                <a:cs typeface="+mn-cs"/>
              </a:rPr>
              <a:t> de las </a:t>
            </a:r>
            <a:r>
              <a:rPr lang="es-EC" sz="1200" kern="1200" dirty="0" err="1" smtClean="0">
                <a:solidFill>
                  <a:schemeClr val="tx1"/>
                </a:solidFill>
                <a:effectLst/>
                <a:latin typeface="+mn-lt"/>
                <a:ea typeface="+mn-ea"/>
                <a:cs typeface="+mn-cs"/>
              </a:rPr>
              <a:t>tecnolog'ias</a:t>
            </a:r>
            <a:r>
              <a:rPr lang="es-EC" sz="1200" kern="1200" dirty="0" smtClean="0">
                <a:solidFill>
                  <a:schemeClr val="tx1"/>
                </a:solidFill>
                <a:effectLst/>
                <a:latin typeface="+mn-lt"/>
                <a:ea typeface="+mn-ea"/>
                <a:cs typeface="+mn-cs"/>
              </a:rPr>
              <a:t> de transporte SDH y DWDM. El </a:t>
            </a:r>
            <a:r>
              <a:rPr lang="es-EC" sz="1200" kern="1200" dirty="0" err="1" smtClean="0">
                <a:solidFill>
                  <a:schemeClr val="tx1"/>
                </a:solidFill>
                <a:effectLst/>
                <a:latin typeface="+mn-lt"/>
                <a:ea typeface="+mn-ea"/>
                <a:cs typeface="+mn-cs"/>
              </a:rPr>
              <a:t>router</a:t>
            </a:r>
            <a:r>
              <a:rPr lang="es-EC" sz="1200" kern="1200" dirty="0" smtClean="0">
                <a:solidFill>
                  <a:schemeClr val="tx1"/>
                </a:solidFill>
                <a:effectLst/>
                <a:latin typeface="+mn-lt"/>
                <a:ea typeface="+mn-ea"/>
                <a:cs typeface="+mn-cs"/>
              </a:rPr>
              <a:t> de Quito se conecta con el de </a:t>
            </a:r>
            <a:r>
              <a:rPr lang="es-EC" sz="1200" kern="1200" dirty="0" err="1" smtClean="0">
                <a:solidFill>
                  <a:schemeClr val="tx1"/>
                </a:solidFill>
                <a:effectLst/>
                <a:latin typeface="+mn-lt"/>
                <a:ea typeface="+mn-ea"/>
                <a:cs typeface="+mn-cs"/>
              </a:rPr>
              <a:t>Medellin</a:t>
            </a:r>
            <a:r>
              <a:rPr lang="es-EC" sz="1200" kern="1200" dirty="0" smtClean="0">
                <a:solidFill>
                  <a:schemeClr val="tx1"/>
                </a:solidFill>
                <a:effectLst/>
                <a:latin typeface="+mn-lt"/>
                <a:ea typeface="+mn-ea"/>
                <a:cs typeface="+mn-cs"/>
              </a:rPr>
              <a:t> utilizando la red SDH(4x1Gbps) y DWDM(1x10Gbps), con el </a:t>
            </a:r>
            <a:r>
              <a:rPr lang="es-EC" sz="1200" kern="1200" dirty="0" err="1" smtClean="0">
                <a:solidFill>
                  <a:schemeClr val="tx1"/>
                </a:solidFill>
                <a:effectLst/>
                <a:latin typeface="+mn-lt"/>
                <a:ea typeface="+mn-ea"/>
                <a:cs typeface="+mn-cs"/>
              </a:rPr>
              <a:t>router</a:t>
            </a:r>
            <a:r>
              <a:rPr lang="es-EC" sz="1200" kern="1200" dirty="0" smtClean="0">
                <a:solidFill>
                  <a:schemeClr val="tx1"/>
                </a:solidFill>
                <a:effectLst/>
                <a:latin typeface="+mn-lt"/>
                <a:ea typeface="+mn-ea"/>
                <a:cs typeface="+mn-cs"/>
              </a:rPr>
              <a:t> de Lima a </a:t>
            </a:r>
            <a:r>
              <a:rPr lang="es-EC" sz="1200" kern="1200" dirty="0" err="1" smtClean="0">
                <a:solidFill>
                  <a:schemeClr val="tx1"/>
                </a:solidFill>
                <a:effectLst/>
                <a:latin typeface="+mn-lt"/>
                <a:ea typeface="+mn-ea"/>
                <a:cs typeface="+mn-cs"/>
              </a:rPr>
              <a:t>trav'es</a:t>
            </a:r>
            <a:r>
              <a:rPr lang="es-EC" sz="1200" kern="1200" dirty="0" smtClean="0">
                <a:solidFill>
                  <a:schemeClr val="tx1"/>
                </a:solidFill>
                <a:effectLst/>
                <a:latin typeface="+mn-lt"/>
                <a:ea typeface="+mn-ea"/>
                <a:cs typeface="+mn-cs"/>
              </a:rPr>
              <a:t> de la red DWDM(1x10Gbps). El </a:t>
            </a:r>
            <a:r>
              <a:rPr lang="es-EC" sz="1200" kern="1200" dirty="0" err="1" smtClean="0">
                <a:solidFill>
                  <a:schemeClr val="tx1"/>
                </a:solidFill>
                <a:effectLst/>
                <a:latin typeface="+mn-lt"/>
                <a:ea typeface="+mn-ea"/>
                <a:cs typeface="+mn-cs"/>
              </a:rPr>
              <a:t>router</a:t>
            </a:r>
            <a:r>
              <a:rPr lang="es-EC" sz="1200" kern="1200" dirty="0" smtClean="0">
                <a:solidFill>
                  <a:schemeClr val="tx1"/>
                </a:solidFill>
                <a:effectLst/>
                <a:latin typeface="+mn-lt"/>
                <a:ea typeface="+mn-ea"/>
                <a:cs typeface="+mn-cs"/>
              </a:rPr>
              <a:t> de Guayaquil se conecta con el </a:t>
            </a:r>
            <a:r>
              <a:rPr lang="es-EC" sz="1200" kern="1200" dirty="0" err="1" smtClean="0">
                <a:solidFill>
                  <a:schemeClr val="tx1"/>
                </a:solidFill>
                <a:effectLst/>
                <a:latin typeface="+mn-lt"/>
                <a:ea typeface="+mn-ea"/>
                <a:cs typeface="+mn-cs"/>
              </a:rPr>
              <a:t>router</a:t>
            </a:r>
            <a:r>
              <a:rPr lang="es-EC" sz="1200" kern="1200" dirty="0" smtClean="0">
                <a:solidFill>
                  <a:schemeClr val="tx1"/>
                </a:solidFill>
                <a:effectLst/>
                <a:latin typeface="+mn-lt"/>
                <a:ea typeface="+mn-ea"/>
                <a:cs typeface="+mn-cs"/>
              </a:rPr>
              <a:t> de Quito utilizando la red de transporte SDH(2x1Gbps) y con el </a:t>
            </a:r>
            <a:r>
              <a:rPr lang="es-EC" sz="1200" kern="1200" dirty="0" err="1" smtClean="0">
                <a:solidFill>
                  <a:schemeClr val="tx1"/>
                </a:solidFill>
                <a:effectLst/>
                <a:latin typeface="+mn-lt"/>
                <a:ea typeface="+mn-ea"/>
                <a:cs typeface="+mn-cs"/>
              </a:rPr>
              <a:t>router</a:t>
            </a:r>
            <a:r>
              <a:rPr lang="es-EC" sz="1200" kern="1200" dirty="0" smtClean="0">
                <a:solidFill>
                  <a:schemeClr val="tx1"/>
                </a:solidFill>
                <a:effectLst/>
                <a:latin typeface="+mn-lt"/>
                <a:ea typeface="+mn-ea"/>
                <a:cs typeface="+mn-cs"/>
              </a:rPr>
              <a:t> de Lima de igual forma por la red SDH(1x1Gbps), a </a:t>
            </a:r>
            <a:r>
              <a:rPr lang="es-EC" sz="1200" kern="1200" dirty="0" err="1" smtClean="0">
                <a:solidFill>
                  <a:schemeClr val="tx1"/>
                </a:solidFill>
                <a:effectLst/>
                <a:latin typeface="+mn-lt"/>
                <a:ea typeface="+mn-ea"/>
                <a:cs typeface="+mn-cs"/>
              </a:rPr>
              <a:t>trav'es</a:t>
            </a:r>
            <a:r>
              <a:rPr lang="es-EC" sz="1200" kern="1200" dirty="0" smtClean="0">
                <a:solidFill>
                  <a:schemeClr val="tx1"/>
                </a:solidFill>
                <a:effectLst/>
                <a:latin typeface="+mn-lt"/>
                <a:ea typeface="+mn-ea"/>
                <a:cs typeface="+mn-cs"/>
              </a:rPr>
              <a:t> de los </a:t>
            </a:r>
            <a:r>
              <a:rPr lang="es-EC" sz="1200" kern="1200" dirty="0" err="1" smtClean="0">
                <a:solidFill>
                  <a:schemeClr val="tx1"/>
                </a:solidFill>
                <a:effectLst/>
                <a:latin typeface="+mn-lt"/>
                <a:ea typeface="+mn-ea"/>
                <a:cs typeface="+mn-cs"/>
              </a:rPr>
              <a:t>routers</a:t>
            </a:r>
            <a:r>
              <a:rPr lang="es-EC" sz="1200" kern="1200" dirty="0" smtClean="0">
                <a:solidFill>
                  <a:schemeClr val="tx1"/>
                </a:solidFill>
                <a:effectLst/>
                <a:latin typeface="+mn-lt"/>
                <a:ea typeface="+mn-ea"/>
                <a:cs typeface="+mn-cs"/>
              </a:rPr>
              <a:t> de Colombia y </a:t>
            </a:r>
            <a:r>
              <a:rPr lang="es-EC" sz="1200" kern="1200" dirty="0" err="1" smtClean="0">
                <a:solidFill>
                  <a:schemeClr val="tx1"/>
                </a:solidFill>
                <a:effectLst/>
                <a:latin typeface="+mn-lt"/>
                <a:ea typeface="+mn-ea"/>
                <a:cs typeface="+mn-cs"/>
              </a:rPr>
              <a:t>Per'u</a:t>
            </a:r>
            <a:r>
              <a:rPr lang="es-EC" sz="1200" kern="1200" dirty="0" smtClean="0">
                <a:solidFill>
                  <a:schemeClr val="tx1"/>
                </a:solidFill>
                <a:effectLst/>
                <a:latin typeface="+mn-lt"/>
                <a:ea typeface="+mn-ea"/>
                <a:cs typeface="+mn-cs"/>
              </a:rPr>
              <a:t> se tiene </a:t>
            </a:r>
            <a:r>
              <a:rPr lang="es-EC" sz="1200" kern="1200" dirty="0" err="1" smtClean="0">
                <a:solidFill>
                  <a:schemeClr val="tx1"/>
                </a:solidFill>
                <a:effectLst/>
                <a:latin typeface="+mn-lt"/>
                <a:ea typeface="+mn-ea"/>
                <a:cs typeface="+mn-cs"/>
              </a:rPr>
              <a:t>conexi'on</a:t>
            </a:r>
            <a:r>
              <a:rPr lang="es-EC" sz="1200" kern="1200" dirty="0" smtClean="0">
                <a:solidFill>
                  <a:schemeClr val="tx1"/>
                </a:solidFill>
                <a:effectLst/>
                <a:latin typeface="+mn-lt"/>
                <a:ea typeface="+mn-ea"/>
                <a:cs typeface="+mn-cs"/>
              </a:rPr>
              <a:t> con la red MPLS Regional Latinoamericana.% como se puede observar en la figura.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Por las distintas conexiones actuales en la red IP/MPLS se tiene un esquema centralizado en Quito, ya que 'este posee conexiones de altas capacidades con los enrutadores de Colombia </a:t>
            </a:r>
            <a:r>
              <a:rPr lang="es-EC" sz="1200" kern="1200" dirty="0" smtClean="0">
                <a:solidFill>
                  <a:schemeClr val="tx1"/>
                </a:solidFill>
                <a:effectLst/>
                <a:latin typeface="+mn-lt"/>
                <a:ea typeface="+mn-ea"/>
                <a:cs typeface="+mn-cs"/>
              </a:rPr>
              <a:t>y</a:t>
            </a:r>
            <a:r>
              <a:rPr lang="es-EC" sz="1200" kern="1200" baseline="0" dirty="0" smtClean="0">
                <a:solidFill>
                  <a:schemeClr val="tx1"/>
                </a:solidFill>
                <a:effectLst/>
                <a:latin typeface="+mn-lt"/>
                <a:ea typeface="+mn-ea"/>
                <a:cs typeface="+mn-cs"/>
              </a:rPr>
              <a:t> </a:t>
            </a:r>
            <a:r>
              <a:rPr lang="es-EC" sz="1200" kern="1200" baseline="0" dirty="0" err="1" smtClean="0">
                <a:solidFill>
                  <a:schemeClr val="tx1"/>
                </a:solidFill>
                <a:effectLst/>
                <a:latin typeface="+mn-lt"/>
                <a:ea typeface="+mn-ea"/>
                <a:cs typeface="+mn-cs"/>
              </a:rPr>
              <a:t>Peru</a:t>
            </a:r>
            <a:r>
              <a:rPr lang="es-EC" sz="1200"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lo que provoca que la mayor parte del </a:t>
            </a:r>
            <a:r>
              <a:rPr lang="es-EC" sz="1200" kern="1200" dirty="0" err="1" smtClean="0">
                <a:solidFill>
                  <a:schemeClr val="tx1"/>
                </a:solidFill>
                <a:effectLst/>
                <a:latin typeface="+mn-lt"/>
                <a:ea typeface="+mn-ea"/>
                <a:cs typeface="+mn-cs"/>
              </a:rPr>
              <a:t>tr'afico</a:t>
            </a:r>
            <a:r>
              <a:rPr lang="es-EC" sz="1200" kern="1200" dirty="0" smtClean="0">
                <a:solidFill>
                  <a:schemeClr val="tx1"/>
                </a:solidFill>
                <a:effectLst/>
                <a:latin typeface="+mn-lt"/>
                <a:ea typeface="+mn-ea"/>
                <a:cs typeface="+mn-cs"/>
              </a:rPr>
              <a:t> en el </a:t>
            </a:r>
            <a:r>
              <a:rPr lang="es-EC" sz="1200" kern="1200" dirty="0" err="1" smtClean="0">
                <a:solidFill>
                  <a:schemeClr val="tx1"/>
                </a:solidFill>
                <a:effectLst/>
                <a:latin typeface="+mn-lt"/>
                <a:ea typeface="+mn-ea"/>
                <a:cs typeface="+mn-cs"/>
              </a:rPr>
              <a:t>pa'is</a:t>
            </a:r>
            <a:r>
              <a:rPr lang="es-EC" sz="1200" kern="1200" dirty="0" smtClean="0">
                <a:solidFill>
                  <a:schemeClr val="tx1"/>
                </a:solidFill>
                <a:effectLst/>
                <a:latin typeface="+mn-lt"/>
                <a:ea typeface="+mn-ea"/>
                <a:cs typeface="+mn-cs"/>
              </a:rPr>
              <a:t>, aunque </a:t>
            </a:r>
            <a:r>
              <a:rPr lang="es-EC" sz="1200" kern="1200" dirty="0" err="1" smtClean="0">
                <a:solidFill>
                  <a:schemeClr val="tx1"/>
                </a:solidFill>
                <a:effectLst/>
                <a:latin typeface="+mn-lt"/>
                <a:ea typeface="+mn-ea"/>
                <a:cs typeface="+mn-cs"/>
              </a:rPr>
              <a:t>est'e</a:t>
            </a:r>
            <a:r>
              <a:rPr lang="es-EC" sz="1200" kern="1200" dirty="0" smtClean="0">
                <a:solidFill>
                  <a:schemeClr val="tx1"/>
                </a:solidFill>
                <a:effectLst/>
                <a:latin typeface="+mn-lt"/>
                <a:ea typeface="+mn-ea"/>
                <a:cs typeface="+mn-cs"/>
              </a:rPr>
              <a:t> ubicado en la parte sur deba llegar a Quito para </a:t>
            </a:r>
            <a:r>
              <a:rPr lang="es-EC" sz="1200" kern="1200" dirty="0" err="1" smtClean="0">
                <a:solidFill>
                  <a:schemeClr val="tx1"/>
                </a:solidFill>
                <a:effectLst/>
                <a:latin typeface="+mn-lt"/>
                <a:ea typeface="+mn-ea"/>
                <a:cs typeface="+mn-cs"/>
              </a:rPr>
              <a:t>redireccionarlo</a:t>
            </a:r>
            <a:r>
              <a:rPr lang="es-EC" sz="1200" kern="1200" dirty="0" smtClean="0">
                <a:solidFill>
                  <a:schemeClr val="tx1"/>
                </a:solidFill>
                <a:effectLst/>
                <a:latin typeface="+mn-lt"/>
                <a:ea typeface="+mn-ea"/>
                <a:cs typeface="+mn-cs"/>
              </a:rPr>
              <a:t> a las salidas internacionales, ocupando capacidades de </a:t>
            </a:r>
            <a:r>
              <a:rPr lang="es-EC" sz="1200" kern="1200" dirty="0" err="1" smtClean="0">
                <a:solidFill>
                  <a:schemeClr val="tx1"/>
                </a:solidFill>
                <a:effectLst/>
                <a:latin typeface="+mn-lt"/>
                <a:ea typeface="+mn-ea"/>
                <a:cs typeface="+mn-cs"/>
              </a:rPr>
              <a:t>tr'afico</a:t>
            </a:r>
            <a:r>
              <a:rPr lang="es-EC" sz="1200" kern="1200" dirty="0" smtClean="0">
                <a:solidFill>
                  <a:schemeClr val="tx1"/>
                </a:solidFill>
                <a:effectLst/>
                <a:latin typeface="+mn-lt"/>
                <a:ea typeface="+mn-ea"/>
                <a:cs typeface="+mn-cs"/>
              </a:rPr>
              <a:t> nacional de forma innecesaria.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Actualmente CELEC EP - TRANSELECTRIC se encuentra en el proceso de </a:t>
            </a:r>
            <a:r>
              <a:rPr lang="es-EC" sz="1200" kern="1200" dirty="0" err="1" smtClean="0">
                <a:solidFill>
                  <a:schemeClr val="tx1"/>
                </a:solidFill>
                <a:effectLst/>
                <a:latin typeface="+mn-lt"/>
                <a:ea typeface="+mn-ea"/>
                <a:cs typeface="+mn-cs"/>
              </a:rPr>
              <a:t>adquisici'on</a:t>
            </a:r>
            <a:r>
              <a:rPr lang="es-EC" sz="1200" kern="1200" dirty="0" smtClean="0">
                <a:solidFill>
                  <a:schemeClr val="tx1"/>
                </a:solidFill>
                <a:effectLst/>
                <a:latin typeface="+mn-lt"/>
                <a:ea typeface="+mn-ea"/>
                <a:cs typeface="+mn-cs"/>
              </a:rPr>
              <a:t> de una red OTN(</a:t>
            </a:r>
            <a:r>
              <a:rPr lang="es-EC" sz="1200" kern="1200" dirty="0" err="1" smtClean="0">
                <a:solidFill>
                  <a:schemeClr val="tx1"/>
                </a:solidFill>
                <a:effectLst/>
                <a:latin typeface="+mn-lt"/>
                <a:ea typeface="+mn-ea"/>
                <a:cs typeface="+mn-cs"/>
              </a:rPr>
              <a:t>Optical</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Transport</a:t>
            </a:r>
            <a:r>
              <a:rPr lang="es-EC" sz="1200" kern="1200" dirty="0" smtClean="0">
                <a:solidFill>
                  <a:schemeClr val="tx1"/>
                </a:solidFill>
                <a:effectLst/>
                <a:latin typeface="+mn-lt"/>
                <a:ea typeface="+mn-ea"/>
                <a:cs typeface="+mn-cs"/>
              </a:rPr>
              <a:t> Network), que presenta las ventajas de </a:t>
            </a:r>
            <a:r>
              <a:rPr lang="es-EC" sz="1200" kern="1200" dirty="0" err="1" smtClean="0">
                <a:solidFill>
                  <a:schemeClr val="tx1"/>
                </a:solidFill>
                <a:effectLst/>
                <a:latin typeface="+mn-lt"/>
                <a:ea typeface="+mn-ea"/>
                <a:cs typeface="+mn-cs"/>
              </a:rPr>
              <a:t>agregaci'on</a:t>
            </a:r>
            <a:r>
              <a:rPr lang="es-EC" sz="1200" kern="1200" dirty="0" smtClean="0">
                <a:solidFill>
                  <a:schemeClr val="tx1"/>
                </a:solidFill>
                <a:effectLst/>
                <a:latin typeface="+mn-lt"/>
                <a:ea typeface="+mn-ea"/>
                <a:cs typeface="+mn-cs"/>
              </a:rPr>
              <a:t> y </a:t>
            </a:r>
            <a:r>
              <a:rPr lang="es-EC" sz="1200" kern="1200" dirty="0" err="1" smtClean="0">
                <a:solidFill>
                  <a:schemeClr val="tx1"/>
                </a:solidFill>
                <a:effectLst/>
                <a:latin typeface="+mn-lt"/>
                <a:ea typeface="+mn-ea"/>
                <a:cs typeface="+mn-cs"/>
              </a:rPr>
              <a:t>desagregaci'on</a:t>
            </a:r>
            <a:r>
              <a:rPr lang="es-EC" sz="1200" kern="1200" dirty="0" smtClean="0">
                <a:solidFill>
                  <a:schemeClr val="tx1"/>
                </a:solidFill>
                <a:effectLst/>
                <a:latin typeface="+mn-lt"/>
                <a:ea typeface="+mn-ea"/>
                <a:cs typeface="+mn-cs"/>
              </a:rPr>
              <a:t> de </a:t>
            </a:r>
            <a:r>
              <a:rPr lang="es-EC" sz="1200" kern="1200" dirty="0" err="1" smtClean="0">
                <a:solidFill>
                  <a:schemeClr val="tx1"/>
                </a:solidFill>
                <a:effectLst/>
                <a:latin typeface="+mn-lt"/>
                <a:ea typeface="+mn-ea"/>
                <a:cs typeface="+mn-cs"/>
              </a:rPr>
              <a:t>tr'afico</a:t>
            </a:r>
            <a:r>
              <a:rPr lang="es-EC" sz="1200" kern="1200" dirty="0" smtClean="0">
                <a:solidFill>
                  <a:schemeClr val="tx1"/>
                </a:solidFill>
                <a:effectLst/>
                <a:latin typeface="+mn-lt"/>
                <a:ea typeface="+mn-ea"/>
                <a:cs typeface="+mn-cs"/>
              </a:rPr>
              <a:t> de la red SDH con las ventajas de la alta capacidad manejada por DWDM. Con esto se pretende </a:t>
            </a:r>
            <a:r>
              <a:rPr lang="es-EC" sz="1200" kern="1200" dirty="0" err="1" smtClean="0">
                <a:solidFill>
                  <a:schemeClr val="tx1"/>
                </a:solidFill>
                <a:effectLst/>
                <a:latin typeface="+mn-lt"/>
                <a:ea typeface="+mn-ea"/>
                <a:cs typeface="+mn-cs"/>
              </a:rPr>
              <a:t>redise'nar</a:t>
            </a:r>
            <a:r>
              <a:rPr lang="es-EC" sz="1200" kern="1200" dirty="0" smtClean="0">
                <a:solidFill>
                  <a:schemeClr val="tx1"/>
                </a:solidFill>
                <a:effectLst/>
                <a:latin typeface="+mn-lt"/>
                <a:ea typeface="+mn-ea"/>
                <a:cs typeface="+mn-cs"/>
              </a:rPr>
              <a:t> su red de transporte reutilizando equipos en sitios donde sea necesario. </a:t>
            </a:r>
            <a:endParaRPr lang="es-ES"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51</a:t>
            </a:fld>
            <a:endParaRPr lang="es-ES"/>
          </a:p>
        </p:txBody>
      </p:sp>
    </p:spTree>
    <p:extLst>
      <p:ext uri="{BB962C8B-B14F-4D97-AF65-F5344CB8AC3E}">
        <p14:creationId xmlns:p14="http://schemas.microsoft.com/office/powerpoint/2010/main" val="191162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Funciones S/E:</a:t>
            </a:r>
          </a:p>
          <a:p>
            <a:r>
              <a:rPr lang="es-EC" sz="1200" b="0" i="0" u="none" strike="noStrike" kern="1200" baseline="0" dirty="0" err="1" smtClean="0">
                <a:solidFill>
                  <a:schemeClr val="tx1"/>
                </a:solidFill>
                <a:latin typeface="+mn-lt"/>
                <a:ea typeface="+mn-ea"/>
                <a:cs typeface="+mn-cs"/>
              </a:rPr>
              <a:t>Transformacion</a:t>
            </a:r>
            <a:r>
              <a:rPr lang="es-EC" sz="1200" b="0" i="0" u="none" strike="noStrike" kern="1200" baseline="0" dirty="0" smtClean="0">
                <a:solidFill>
                  <a:schemeClr val="tx1"/>
                </a:solidFill>
                <a:latin typeface="+mn-lt"/>
                <a:ea typeface="+mn-ea"/>
                <a:cs typeface="+mn-cs"/>
              </a:rPr>
              <a:t> de </a:t>
            </a:r>
            <a:r>
              <a:rPr lang="es-EC" sz="1200" b="0" i="0" u="none" strike="noStrike" kern="1200" baseline="0" dirty="0" err="1" smtClean="0">
                <a:solidFill>
                  <a:schemeClr val="tx1"/>
                </a:solidFill>
                <a:latin typeface="+mn-lt"/>
                <a:ea typeface="+mn-ea"/>
                <a:cs typeface="+mn-cs"/>
              </a:rPr>
              <a:t>tension</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err="1" smtClean="0">
                <a:solidFill>
                  <a:schemeClr val="tx1"/>
                </a:solidFill>
                <a:latin typeface="+mn-lt"/>
                <a:ea typeface="+mn-ea"/>
                <a:cs typeface="+mn-cs"/>
              </a:rPr>
              <a:t>Transformacion</a:t>
            </a:r>
            <a:r>
              <a:rPr lang="es-EC" sz="1200" b="0" i="0" u="none" strike="noStrike" kern="1200" baseline="0" dirty="0" smtClean="0">
                <a:solidFill>
                  <a:schemeClr val="tx1"/>
                </a:solidFill>
                <a:latin typeface="+mn-lt"/>
                <a:ea typeface="+mn-ea"/>
                <a:cs typeface="+mn-cs"/>
              </a:rPr>
              <a:t> de frecuencia</a:t>
            </a:r>
          </a:p>
          <a:p>
            <a:r>
              <a:rPr lang="es-EC" sz="1200" b="0" i="0" u="none" strike="noStrike" kern="1200" baseline="0" dirty="0" err="1" smtClean="0">
                <a:solidFill>
                  <a:schemeClr val="tx1"/>
                </a:solidFill>
                <a:latin typeface="+mn-lt"/>
                <a:ea typeface="+mn-ea"/>
                <a:cs typeface="+mn-cs"/>
              </a:rPr>
              <a:t>Transformacion</a:t>
            </a:r>
            <a:r>
              <a:rPr lang="es-EC" sz="1200" b="0" i="0" u="none" strike="noStrike" kern="1200" baseline="0" dirty="0" smtClean="0">
                <a:solidFill>
                  <a:schemeClr val="tx1"/>
                </a:solidFill>
                <a:latin typeface="+mn-lt"/>
                <a:ea typeface="+mn-ea"/>
                <a:cs typeface="+mn-cs"/>
              </a:rPr>
              <a:t> del numero de fases</a:t>
            </a:r>
          </a:p>
          <a:p>
            <a:r>
              <a:rPr lang="es-EC" sz="1200" b="0" i="0" u="none" strike="noStrike" kern="1200" baseline="0" dirty="0" err="1" smtClean="0">
                <a:solidFill>
                  <a:schemeClr val="tx1"/>
                </a:solidFill>
                <a:latin typeface="+mn-lt"/>
                <a:ea typeface="+mn-ea"/>
                <a:cs typeface="+mn-cs"/>
              </a:rPr>
              <a:t>Recticacion</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err="1" smtClean="0">
                <a:solidFill>
                  <a:schemeClr val="tx1"/>
                </a:solidFill>
                <a:latin typeface="+mn-lt"/>
                <a:ea typeface="+mn-ea"/>
                <a:cs typeface="+mn-cs"/>
              </a:rPr>
              <a:t>Compensacion</a:t>
            </a:r>
            <a:r>
              <a:rPr lang="es-EC" sz="1200" b="0" i="0" u="none" strike="noStrike" kern="1200" baseline="0" dirty="0" smtClean="0">
                <a:solidFill>
                  <a:schemeClr val="tx1"/>
                </a:solidFill>
                <a:latin typeface="+mn-lt"/>
                <a:ea typeface="+mn-ea"/>
                <a:cs typeface="+mn-cs"/>
              </a:rPr>
              <a:t> del factor de potencia</a:t>
            </a:r>
          </a:p>
          <a:p>
            <a:r>
              <a:rPr lang="pt-BR" sz="1200" b="0" i="0" u="none" strike="noStrike" kern="1200" baseline="0" dirty="0" err="1" smtClean="0">
                <a:solidFill>
                  <a:schemeClr val="tx1"/>
                </a:solidFill>
                <a:latin typeface="+mn-lt"/>
                <a:ea typeface="+mn-ea"/>
                <a:cs typeface="+mn-cs"/>
              </a:rPr>
              <a:t>Conexion</a:t>
            </a:r>
            <a:r>
              <a:rPr lang="pt-BR" sz="1200" b="0" i="0" u="none" strike="noStrike" kern="1200" baseline="0" dirty="0" smtClean="0">
                <a:solidFill>
                  <a:schemeClr val="tx1"/>
                </a:solidFill>
                <a:latin typeface="+mn-lt"/>
                <a:ea typeface="+mn-ea"/>
                <a:cs typeface="+mn-cs"/>
              </a:rPr>
              <a:t> de dos o mas circuitos</a:t>
            </a:r>
          </a:p>
          <a:p>
            <a:endParaRPr lang="pt-BR"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Un cuarto de telecomunicaciones </a:t>
            </a:r>
            <a:r>
              <a:rPr lang="es-EC" sz="1200" b="0" i="0" u="none" strike="noStrike" kern="1200" baseline="0" dirty="0" smtClean="0">
                <a:solidFill>
                  <a:schemeClr val="tx1"/>
                </a:solidFill>
                <a:latin typeface="+mn-lt"/>
                <a:ea typeface="+mn-ea"/>
                <a:cs typeface="+mn-cs"/>
              </a:rPr>
              <a:t>es el </a:t>
            </a:r>
            <a:r>
              <a:rPr lang="es-EC" sz="1200" b="0" i="0" u="none" strike="noStrike" kern="1200" baseline="0" dirty="0" err="1" smtClean="0">
                <a:solidFill>
                  <a:schemeClr val="tx1"/>
                </a:solidFill>
                <a:latin typeface="+mn-lt"/>
                <a:ea typeface="+mn-ea"/>
                <a:cs typeface="+mn-cs"/>
              </a:rPr>
              <a:t>area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fsica</a:t>
            </a:r>
            <a:r>
              <a:rPr lang="es-EC" sz="1200" b="0" i="0" u="none" strike="noStrike" kern="1200" baseline="0" dirty="0" smtClean="0">
                <a:solidFill>
                  <a:schemeClr val="tx1"/>
                </a:solidFill>
                <a:latin typeface="+mn-lt"/>
                <a:ea typeface="+mn-ea"/>
                <a:cs typeface="+mn-cs"/>
              </a:rPr>
              <a:t> normalmente dentro de una infraestructura civil utilizada para el uso exclusivo de equipo asociado con el sistema de cableado de telecomunicaciones. Alberga equipos de telecomunicaciones, terminaciones de cable y cableado de </a:t>
            </a:r>
            <a:r>
              <a:rPr lang="es-EC" sz="1200" b="0" i="0" u="none" strike="noStrike" kern="1200" baseline="0" dirty="0" err="1" smtClean="0">
                <a:solidFill>
                  <a:schemeClr val="tx1"/>
                </a:solidFill>
                <a:latin typeface="+mn-lt"/>
                <a:ea typeface="+mn-ea"/>
                <a:cs typeface="+mn-cs"/>
              </a:rPr>
              <a:t>interconexion</a:t>
            </a:r>
            <a:r>
              <a:rPr lang="es-EC" sz="1200" b="0" i="0" u="none" strike="noStrike" kern="1200" baseline="0" dirty="0" smtClean="0">
                <a:solidFill>
                  <a:schemeClr val="tx1"/>
                </a:solidFill>
                <a:latin typeface="+mn-lt"/>
                <a:ea typeface="+mn-ea"/>
                <a:cs typeface="+mn-cs"/>
              </a:rPr>
              <a:t> asociado.</a:t>
            </a:r>
            <a:endParaRPr lang="es-EC" dirty="0"/>
          </a:p>
        </p:txBody>
      </p:sp>
      <p:sp>
        <p:nvSpPr>
          <p:cNvPr id="4" name="3 Marcador de número de diapositiva"/>
          <p:cNvSpPr>
            <a:spLocks noGrp="1"/>
          </p:cNvSpPr>
          <p:nvPr>
            <p:ph type="sldNum" sz="quarter" idx="10"/>
          </p:nvPr>
        </p:nvSpPr>
        <p:spPr/>
        <p:txBody>
          <a:bodyPr/>
          <a:lstStyle/>
          <a:p>
            <a:fld id="{CA5D3BF3-D352-46FC-8343-31F56E6730EA}" type="slidenum">
              <a:rPr lang="es-EC" smtClean="0"/>
              <a:pPr/>
              <a:t>9</a:t>
            </a:fld>
            <a:endParaRPr lang="es-EC"/>
          </a:p>
        </p:txBody>
      </p:sp>
    </p:spTree>
    <p:extLst>
      <p:ext uri="{BB962C8B-B14F-4D97-AF65-F5344CB8AC3E}">
        <p14:creationId xmlns:p14="http://schemas.microsoft.com/office/powerpoint/2010/main" val="330041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a:bodyPr>
          <a:lstStyle/>
          <a:p>
            <a:r>
              <a:rPr lang="es-EC" sz="1200" b="0" i="0" u="none" strike="noStrike" kern="1200" baseline="0" dirty="0" smtClean="0">
                <a:solidFill>
                  <a:schemeClr val="tx1"/>
                </a:solidFill>
                <a:latin typeface="+mn-lt"/>
                <a:ea typeface="+mn-ea"/>
                <a:cs typeface="+mn-cs"/>
              </a:rPr>
              <a:t>Los centros de datos son ambientes de misión critica que demandan la mas alta disponibilidad y funcionamiento 24/7/365.</a:t>
            </a:r>
          </a:p>
          <a:p>
            <a:endParaRPr lang="es-EC" sz="1200" b="1"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 TIER I</a:t>
            </a:r>
          </a:p>
          <a:p>
            <a:r>
              <a:rPr lang="es-EC" sz="1200" b="0" i="0" u="none" strike="noStrike" kern="1200" baseline="0" dirty="0" smtClean="0">
                <a:solidFill>
                  <a:schemeClr val="tx1"/>
                </a:solidFill>
                <a:latin typeface="+mn-lt"/>
                <a:ea typeface="+mn-ea"/>
                <a:cs typeface="+mn-cs"/>
              </a:rPr>
              <a:t>Es considerado como el centro básico de datos que cuenta con las siguientes características:</a:t>
            </a:r>
          </a:p>
          <a:p>
            <a:r>
              <a:rPr lang="es-EC" sz="1200" b="0" i="0" u="none" strike="noStrike" kern="1200" baseline="0" dirty="0" smtClean="0">
                <a:solidFill>
                  <a:schemeClr val="tx1"/>
                </a:solidFill>
                <a:latin typeface="+mn-lt"/>
                <a:ea typeface="+mn-ea"/>
                <a:cs typeface="+mn-cs"/>
              </a:rPr>
              <a:t>Admite interrupciones de servicio por actividades planeadas y no planeadas.</a:t>
            </a:r>
          </a:p>
          <a:p>
            <a:r>
              <a:rPr lang="es-EC" sz="1200" b="0" i="0" u="none" strike="noStrike" kern="1200" baseline="0" dirty="0" smtClean="0">
                <a:solidFill>
                  <a:schemeClr val="tx1"/>
                </a:solidFill>
                <a:latin typeface="+mn-lt"/>
                <a:ea typeface="+mn-ea"/>
                <a:cs typeface="+mn-cs"/>
              </a:rPr>
              <a:t>No tiene componentes redundantes en la distribución eléctrica y de refrigeración.</a:t>
            </a:r>
          </a:p>
          <a:p>
            <a:r>
              <a:rPr lang="es-EC" sz="1200" b="0" i="0" u="none" strike="noStrike" kern="1200" baseline="0" dirty="0" smtClean="0">
                <a:solidFill>
                  <a:schemeClr val="tx1"/>
                </a:solidFill>
                <a:latin typeface="+mn-lt"/>
                <a:ea typeface="+mn-ea"/>
                <a:cs typeface="+mn-cs"/>
              </a:rPr>
              <a:t>La carga máxima de los sistemas en situaciones críticas es del 100 %.</a:t>
            </a:r>
          </a:p>
          <a:p>
            <a:r>
              <a:rPr lang="es-EC" sz="1200" b="0" i="0" u="none" strike="noStrike" kern="1200" baseline="0" dirty="0" smtClean="0">
                <a:solidFill>
                  <a:schemeClr val="tx1"/>
                </a:solidFill>
                <a:latin typeface="+mn-lt"/>
                <a:ea typeface="+mn-ea"/>
                <a:cs typeface="+mn-cs"/>
              </a:rPr>
              <a:t>Puede no tener suelos técnicos y UPS o generador eléctrico.</a:t>
            </a:r>
          </a:p>
          <a:p>
            <a:r>
              <a:rPr lang="es-EC" sz="1200" b="0" i="0" u="none" strike="noStrike" kern="1200" baseline="0" dirty="0" smtClean="0">
                <a:solidFill>
                  <a:schemeClr val="tx1"/>
                </a:solidFill>
                <a:latin typeface="+mn-lt"/>
                <a:ea typeface="+mn-ea"/>
                <a:cs typeface="+mn-cs"/>
              </a:rPr>
              <a:t>La infraestructura del centro de datos deberá estar fuera de servicio al menos una vez al año por mantenimiento y/o reparaciones. Fallas o errores en </a:t>
            </a:r>
            <a:r>
              <a:rPr lang="es-EC" sz="1200" b="0" i="0" u="none" strike="noStrike" kern="1200" baseline="0" dirty="0" err="1" smtClean="0">
                <a:solidFill>
                  <a:schemeClr val="tx1"/>
                </a:solidFill>
                <a:latin typeface="+mn-lt"/>
                <a:ea typeface="+mn-ea"/>
                <a:cs typeface="+mn-cs"/>
              </a:rPr>
              <a:t>loscomponentes</a:t>
            </a:r>
            <a:r>
              <a:rPr lang="es-EC" sz="1200" b="0" i="0" u="none" strike="noStrike" kern="1200" baseline="0" dirty="0" smtClean="0">
                <a:solidFill>
                  <a:schemeClr val="tx1"/>
                </a:solidFill>
                <a:latin typeface="+mn-lt"/>
                <a:ea typeface="+mn-ea"/>
                <a:cs typeface="+mn-cs"/>
              </a:rPr>
              <a:t> pueden causar interrupciones del centro de datos.</a:t>
            </a:r>
          </a:p>
          <a:p>
            <a:endParaRPr lang="es-EC"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TIER II</a:t>
            </a:r>
          </a:p>
          <a:p>
            <a:r>
              <a:rPr lang="es-EC" sz="1200" b="0" i="0" u="none" strike="noStrike" kern="1200" baseline="0" dirty="0" smtClean="0">
                <a:solidFill>
                  <a:schemeClr val="tx1"/>
                </a:solidFill>
                <a:latin typeface="+mn-lt"/>
                <a:ea typeface="+mn-ea"/>
                <a:cs typeface="+mn-cs"/>
              </a:rPr>
              <a:t>Este tipo de centro de datos tiene componentes redundantes</a:t>
            </a:r>
          </a:p>
          <a:p>
            <a:r>
              <a:rPr lang="es-EC" sz="1200" b="0" i="0" u="none" strike="noStrike" kern="1200" baseline="0" dirty="0" smtClean="0">
                <a:solidFill>
                  <a:schemeClr val="tx1"/>
                </a:solidFill>
                <a:latin typeface="+mn-lt"/>
                <a:ea typeface="+mn-ea"/>
                <a:cs typeface="+mn-cs"/>
              </a:rPr>
              <a:t>Menos susceptible a interrupciones de servicio por actividades planeadas y no planeadas.</a:t>
            </a:r>
          </a:p>
          <a:p>
            <a:r>
              <a:rPr lang="es-EC" sz="1200" b="0" i="0" u="none" strike="noStrike" kern="1200" baseline="0" dirty="0" smtClean="0">
                <a:solidFill>
                  <a:schemeClr val="tx1"/>
                </a:solidFill>
                <a:latin typeface="+mn-lt"/>
                <a:ea typeface="+mn-ea"/>
                <a:cs typeface="+mn-cs"/>
              </a:rPr>
              <a:t>Posee un diseño (N+1) lo que significa que al menos hay un duplicado de cada componente de la infraestructura.</a:t>
            </a:r>
          </a:p>
          <a:p>
            <a:r>
              <a:rPr lang="es-EC" sz="1200" b="0" i="0" u="none" strike="noStrike" kern="1200" baseline="0" dirty="0" smtClean="0">
                <a:solidFill>
                  <a:schemeClr val="tx1"/>
                </a:solidFill>
                <a:latin typeface="+mn-lt"/>
                <a:ea typeface="+mn-ea"/>
                <a:cs typeface="+mn-cs"/>
              </a:rPr>
              <a:t>Tiene suelos técnicos y UPS o generador eléctrico conectados a una sola línea de distribución eléctrica.</a:t>
            </a:r>
          </a:p>
          <a:p>
            <a:r>
              <a:rPr lang="es-EC" sz="1200" b="0" i="0" u="none" strike="noStrike" kern="1200" baseline="0" dirty="0" smtClean="0">
                <a:solidFill>
                  <a:schemeClr val="tx1"/>
                </a:solidFill>
                <a:latin typeface="+mn-lt"/>
                <a:ea typeface="+mn-ea"/>
                <a:cs typeface="+mn-cs"/>
              </a:rPr>
              <a:t>La carga máxima de los sistemas en situaciones críticas es del 100 %.</a:t>
            </a:r>
          </a:p>
          <a:p>
            <a:r>
              <a:rPr lang="es-EC" sz="1200" b="0" i="0" u="none" strike="noStrike" kern="1200" baseline="0" dirty="0" smtClean="0">
                <a:solidFill>
                  <a:schemeClr val="tx1"/>
                </a:solidFill>
                <a:latin typeface="+mn-lt"/>
                <a:ea typeface="+mn-ea"/>
                <a:cs typeface="+mn-cs"/>
              </a:rPr>
              <a:t>El mantenimiento en la línea de distribución eléctrica o en otros componentes de la infraestructura, pueden causar una interrupción del servicio.</a:t>
            </a:r>
          </a:p>
          <a:p>
            <a:endParaRPr lang="es-EC"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 TIER III</a:t>
            </a:r>
          </a:p>
          <a:p>
            <a:r>
              <a:rPr lang="es-EC" sz="1200" b="0" i="0" u="none" strike="noStrike" kern="1200" baseline="0" dirty="0" smtClean="0">
                <a:solidFill>
                  <a:schemeClr val="tx1"/>
                </a:solidFill>
                <a:latin typeface="+mn-lt"/>
                <a:ea typeface="+mn-ea"/>
                <a:cs typeface="+mn-cs"/>
              </a:rPr>
              <a:t>Este tipo de centro de datos tiene un mantenimiento concurrente y cuenta con las siguientes características:</a:t>
            </a:r>
          </a:p>
          <a:p>
            <a:r>
              <a:rPr lang="es-EC" sz="1200" b="0" i="0" u="none" strike="noStrike" kern="1200" baseline="0" dirty="0" smtClean="0">
                <a:solidFill>
                  <a:schemeClr val="tx1"/>
                </a:solidFill>
                <a:latin typeface="+mn-lt"/>
                <a:ea typeface="+mn-ea"/>
                <a:cs typeface="+mn-cs"/>
              </a:rPr>
              <a:t>Permiten realizar cualquier actividad planeada sobre cualquier componente de la infraestructura sin interrupciones en la operación.</a:t>
            </a:r>
          </a:p>
          <a:p>
            <a:r>
              <a:rPr lang="es-EC" sz="1200" b="0" i="0" u="none" strike="noStrike" kern="1200" baseline="0" dirty="0" smtClean="0">
                <a:solidFill>
                  <a:schemeClr val="tx1"/>
                </a:solidFill>
                <a:latin typeface="+mn-lt"/>
                <a:ea typeface="+mn-ea"/>
                <a:cs typeface="+mn-cs"/>
              </a:rPr>
              <a:t>Actividades planeadas incluyen mantenimiento preventivo, reparaciones o reemplazo de componentes, agregar o eliminar componentes, realizar pruebas de sistemas o subsistemas, entre otros.</a:t>
            </a:r>
          </a:p>
          <a:p>
            <a:r>
              <a:rPr lang="es-EC" sz="1200" b="0" i="0" u="none" strike="noStrike" kern="1200" baseline="0" dirty="0" smtClean="0">
                <a:solidFill>
                  <a:schemeClr val="tx1"/>
                </a:solidFill>
                <a:latin typeface="+mn-lt"/>
                <a:ea typeface="+mn-ea"/>
                <a:cs typeface="+mn-cs"/>
              </a:rPr>
              <a:t>Posee un diseño (N+1) lo que significa que al menos hay un duplicado de cada componente de la infraestructura.</a:t>
            </a:r>
          </a:p>
          <a:p>
            <a:r>
              <a:rPr lang="es-EC" sz="1200" b="0" i="0" u="none" strike="noStrike" kern="1200" baseline="0" dirty="0" smtClean="0">
                <a:solidFill>
                  <a:schemeClr val="tx1"/>
                </a:solidFill>
                <a:latin typeface="+mn-lt"/>
                <a:ea typeface="+mn-ea"/>
                <a:cs typeface="+mn-cs"/>
              </a:rPr>
              <a:t>Tiene suelos técnicos y UPS o generador eléctrico conectados en doble línea de distribución eléctrica.</a:t>
            </a:r>
          </a:p>
          <a:p>
            <a:r>
              <a:rPr lang="es-EC" sz="1200" b="0" i="0" u="none" strike="noStrike" kern="1200" baseline="0" dirty="0" smtClean="0">
                <a:solidFill>
                  <a:schemeClr val="tx1"/>
                </a:solidFill>
                <a:latin typeface="+mn-lt"/>
                <a:ea typeface="+mn-ea"/>
                <a:cs typeface="+mn-cs"/>
              </a:rPr>
              <a:t>La carga máxima de los sistemas en situaciones críticas es del 90 %.</a:t>
            </a:r>
          </a:p>
          <a:p>
            <a:r>
              <a:rPr lang="es-EC" sz="1200" b="0" i="0" u="none" strike="noStrike" kern="1200" baseline="0" dirty="0" smtClean="0">
                <a:solidFill>
                  <a:schemeClr val="tx1"/>
                </a:solidFill>
                <a:latin typeface="+mn-lt"/>
                <a:ea typeface="+mn-ea"/>
                <a:cs typeface="+mn-cs"/>
              </a:rPr>
              <a:t>El mantenimiento en la línea de distribución eléctrica o en otros componentes de la infraestructura, pueden causar una interrupción del servicio.</a:t>
            </a:r>
          </a:p>
          <a:p>
            <a:endParaRPr lang="es-EC"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 TIER IV</a:t>
            </a:r>
          </a:p>
          <a:p>
            <a:r>
              <a:rPr lang="es-EC" sz="1200" b="0" i="0" u="none" strike="noStrike" kern="1200" baseline="0" dirty="0" smtClean="0">
                <a:solidFill>
                  <a:schemeClr val="tx1"/>
                </a:solidFill>
                <a:latin typeface="+mn-lt"/>
                <a:ea typeface="+mn-ea"/>
                <a:cs typeface="+mn-cs"/>
              </a:rPr>
              <a:t>Este tipo de centro de datos es tolerante a fallas y cuenta con las siguientes características:</a:t>
            </a:r>
          </a:p>
          <a:p>
            <a:r>
              <a:rPr lang="es-EC" sz="1200" b="0" i="0" u="none" strike="noStrike" kern="1200" baseline="0" dirty="0" smtClean="0">
                <a:solidFill>
                  <a:schemeClr val="tx1"/>
                </a:solidFill>
                <a:latin typeface="+mn-lt"/>
                <a:ea typeface="+mn-ea"/>
                <a:cs typeface="+mn-cs"/>
              </a:rPr>
              <a:t>No tiene interrupciones de servicio por actividades planeadas y no planeada.</a:t>
            </a:r>
          </a:p>
          <a:p>
            <a:r>
              <a:rPr lang="es-EC" sz="1200" b="0" i="0" u="none" strike="noStrike" kern="1200" baseline="0" dirty="0" smtClean="0">
                <a:solidFill>
                  <a:schemeClr val="tx1"/>
                </a:solidFill>
                <a:latin typeface="+mn-lt"/>
                <a:ea typeface="+mn-ea"/>
                <a:cs typeface="+mn-cs"/>
              </a:rPr>
              <a:t>Debido a su principal característica si existe un evento crítico no planeado el centro de datos continua operando normalmente.</a:t>
            </a:r>
          </a:p>
          <a:p>
            <a:r>
              <a:rPr lang="es-EC" sz="1200" b="0" i="0" u="none" strike="noStrike" kern="1200" baseline="0" dirty="0" smtClean="0">
                <a:solidFill>
                  <a:schemeClr val="tx1"/>
                </a:solidFill>
                <a:latin typeface="+mn-lt"/>
                <a:ea typeface="+mn-ea"/>
                <a:cs typeface="+mn-cs"/>
              </a:rPr>
              <a:t>Requieren de 2 líneas de distribución simultáneamente activas lo que eléctricamente significa múltiples componentes redundantes 2(N+1) es decir 2 UPS con redundancia N+1 .</a:t>
            </a:r>
          </a:p>
          <a:p>
            <a:r>
              <a:rPr lang="es-EC" sz="1200" b="0" i="0" u="none" strike="noStrike" kern="1200" baseline="0" dirty="0" smtClean="0">
                <a:solidFill>
                  <a:schemeClr val="tx1"/>
                </a:solidFill>
                <a:latin typeface="+mn-lt"/>
                <a:ea typeface="+mn-ea"/>
                <a:cs typeface="+mn-cs"/>
              </a:rPr>
              <a:t>La carga máxima de los sistemas en situaciones críticas es de 90 %.</a:t>
            </a:r>
          </a:p>
          <a:p>
            <a:r>
              <a:rPr lang="es-EC" sz="1200" b="0" i="0" u="none" strike="noStrike" kern="1200" baseline="0" dirty="0" smtClean="0">
                <a:solidFill>
                  <a:schemeClr val="tx1"/>
                </a:solidFill>
                <a:latin typeface="+mn-lt"/>
                <a:ea typeface="+mn-ea"/>
                <a:cs typeface="+mn-cs"/>
              </a:rPr>
              <a:t>Persiste un nivel de exposición a fallos, por el inicio de una alarma de incendio o porque una persona inicie un procedimiento de apagado de emergencia (EPO), los cuales deben existir para cumplir con los códigos de seguridad contra incendios o eléctricos.</a:t>
            </a:r>
            <a:endParaRPr lang="es-EC" dirty="0"/>
          </a:p>
        </p:txBody>
      </p:sp>
      <p:sp>
        <p:nvSpPr>
          <p:cNvPr id="4" name="3 Marcador de número de diapositiva"/>
          <p:cNvSpPr>
            <a:spLocks noGrp="1"/>
          </p:cNvSpPr>
          <p:nvPr>
            <p:ph type="sldNum" sz="quarter" idx="10"/>
          </p:nvPr>
        </p:nvSpPr>
        <p:spPr/>
        <p:txBody>
          <a:bodyPr/>
          <a:lstStyle/>
          <a:p>
            <a:fld id="{CA5D3BF3-D352-46FC-8343-31F56E6730EA}" type="slidenum">
              <a:rPr lang="es-EC" smtClean="0"/>
              <a:pPr/>
              <a:t>10</a:t>
            </a:fld>
            <a:endParaRPr lang="es-EC"/>
          </a:p>
        </p:txBody>
      </p:sp>
    </p:spTree>
    <p:extLst>
      <p:ext uri="{BB962C8B-B14F-4D97-AF65-F5344CB8AC3E}">
        <p14:creationId xmlns:p14="http://schemas.microsoft.com/office/powerpoint/2010/main" val="73342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La fibra óptica se utiliza ampliamente en telecomunicaciones, ya que permite enviar grandes cantidades de datos a grandes distancias, con velocidades superiores a las de radio o cable. Son el medio de transmisión por excelencia por sus características únicas:</a:t>
            </a:r>
          </a:p>
          <a:p>
            <a:r>
              <a:rPr lang="es-EC" sz="1200" b="0" i="0" u="none" strike="noStrike" kern="1200" baseline="0" dirty="0" smtClean="0">
                <a:solidFill>
                  <a:schemeClr val="tx1"/>
                </a:solidFill>
                <a:latin typeface="+mn-lt"/>
                <a:ea typeface="+mn-ea"/>
                <a:cs typeface="+mn-cs"/>
              </a:rPr>
              <a:t>Ancho de banda mayor a cualquier  otro tipo de cable</a:t>
            </a:r>
          </a:p>
          <a:p>
            <a:r>
              <a:rPr lang="es-EC" sz="1200" b="0" i="0" u="none" strike="noStrike" kern="1200" baseline="0" dirty="0" smtClean="0">
                <a:solidFill>
                  <a:schemeClr val="tx1"/>
                </a:solidFill>
                <a:latin typeface="+mn-lt"/>
                <a:ea typeface="+mn-ea"/>
                <a:cs typeface="+mn-cs"/>
              </a:rPr>
              <a:t>Existe poca pérdida de señal.</a:t>
            </a:r>
          </a:p>
          <a:p>
            <a:r>
              <a:rPr lang="es-EC" sz="1200" b="0" i="0" u="none" strike="noStrike" kern="1200" baseline="0" dirty="0" smtClean="0">
                <a:solidFill>
                  <a:schemeClr val="tx1"/>
                </a:solidFill>
                <a:latin typeface="+mn-lt"/>
                <a:ea typeface="+mn-ea"/>
                <a:cs typeface="+mn-cs"/>
              </a:rPr>
              <a:t>Inmunidad a interferencias electromagnéticas.</a:t>
            </a:r>
          </a:p>
          <a:p>
            <a:r>
              <a:rPr lang="es-EC" sz="1200" b="0" i="0" u="none" strike="noStrike" kern="1200" baseline="0" dirty="0" smtClean="0">
                <a:solidFill>
                  <a:schemeClr val="tx1"/>
                </a:solidFill>
                <a:latin typeface="+mn-lt"/>
                <a:ea typeface="+mn-ea"/>
                <a:cs typeface="+mn-cs"/>
              </a:rPr>
              <a:t>Flexibilidad y ligereza</a:t>
            </a:r>
          </a:p>
          <a:p>
            <a:r>
              <a:rPr lang="es-EC" sz="1200" b="0" i="0" u="none" strike="noStrike" kern="1200" baseline="0" dirty="0" smtClean="0">
                <a:solidFill>
                  <a:schemeClr val="tx1"/>
                </a:solidFill>
                <a:latin typeface="+mn-lt"/>
                <a:ea typeface="+mn-ea"/>
                <a:cs typeface="+mn-cs"/>
              </a:rPr>
              <a:t>Inmunidad a condiciones ambientales.</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El cable ADSS es un tipo de cable con fibra óptica que contiene elementos metálicos no conductivos. Es utilizado por compañías eléctricas como medio de </a:t>
            </a:r>
            <a:r>
              <a:rPr lang="es-EC" sz="1200" b="0" i="0" u="none" strike="noStrike" kern="1200" baseline="0" dirty="0" err="1" smtClean="0">
                <a:solidFill>
                  <a:schemeClr val="tx1"/>
                </a:solidFill>
                <a:latin typeface="+mn-lt"/>
                <a:ea typeface="+mn-ea"/>
                <a:cs typeface="+mn-cs"/>
              </a:rPr>
              <a:t>comunicaciónx</a:t>
            </a:r>
            <a:r>
              <a:rPr lang="es-EC" sz="1200" b="0" i="0" u="none" strike="noStrike" kern="1200" baseline="0" dirty="0" smtClean="0">
                <a:solidFill>
                  <a:schemeClr val="tx1"/>
                </a:solidFill>
                <a:latin typeface="+mn-lt"/>
                <a:ea typeface="+mn-ea"/>
                <a:cs typeface="+mn-cs"/>
              </a:rPr>
              <a:t>, instalado a lo largo de las </a:t>
            </a:r>
            <a:r>
              <a:rPr lang="es-EC" sz="1200" b="0" i="0" u="none" strike="noStrike" kern="1200" baseline="0" dirty="0" err="1" smtClean="0">
                <a:solidFill>
                  <a:schemeClr val="tx1"/>
                </a:solidFill>
                <a:latin typeface="+mn-lt"/>
                <a:ea typeface="+mn-ea"/>
                <a:cs typeface="+mn-cs"/>
              </a:rPr>
              <a:t>lneas</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aereas</a:t>
            </a:r>
            <a:r>
              <a:rPr lang="es-EC" sz="1200" b="0" i="0" u="none" strike="noStrike" kern="1200" baseline="0" dirty="0" smtClean="0">
                <a:solidFill>
                  <a:schemeClr val="tx1"/>
                </a:solidFill>
                <a:latin typeface="+mn-lt"/>
                <a:ea typeface="+mn-ea"/>
                <a:cs typeface="+mn-cs"/>
              </a:rPr>
              <a:t> de </a:t>
            </a:r>
            <a:r>
              <a:rPr lang="es-EC" sz="1200" b="0" i="0" u="none" strike="noStrike" kern="1200" baseline="0" dirty="0" err="1" smtClean="0">
                <a:solidFill>
                  <a:schemeClr val="tx1"/>
                </a:solidFill>
                <a:latin typeface="+mn-lt"/>
                <a:ea typeface="+mn-ea"/>
                <a:cs typeface="+mn-cs"/>
              </a:rPr>
              <a:t>transmision</a:t>
            </a:r>
            <a:r>
              <a:rPr lang="es-EC" sz="1200" b="0" i="0" u="none" strike="noStrike" kern="1200" baseline="0" dirty="0" smtClean="0">
                <a:solidFill>
                  <a:schemeClr val="tx1"/>
                </a:solidFill>
                <a:latin typeface="+mn-lt"/>
                <a:ea typeface="+mn-ea"/>
                <a:cs typeface="+mn-cs"/>
              </a:rPr>
              <a:t> existentes, con frecuencia comparten las mismas estructuras de apoyo que los conductores </a:t>
            </a:r>
            <a:r>
              <a:rPr lang="es-EC" sz="1200" b="0" i="0" u="none" strike="noStrike" kern="1200" baseline="0" dirty="0" err="1" smtClean="0">
                <a:solidFill>
                  <a:schemeClr val="tx1"/>
                </a:solidFill>
                <a:latin typeface="+mn-lt"/>
                <a:ea typeface="+mn-ea"/>
                <a:cs typeface="+mn-cs"/>
              </a:rPr>
              <a:t>electricos</a:t>
            </a:r>
            <a:r>
              <a:rPr lang="es-EC" sz="1200" b="0" i="0" u="none" strike="noStrike" kern="1200" baseline="0" dirty="0" smtClean="0">
                <a:solidFill>
                  <a:schemeClr val="tx1"/>
                </a:solidFill>
                <a:latin typeface="+mn-lt"/>
                <a:ea typeface="+mn-ea"/>
                <a:cs typeface="+mn-cs"/>
              </a:rPr>
              <a:t>.</a:t>
            </a:r>
          </a:p>
          <a:p>
            <a:endParaRPr lang="es-EC" sz="1200" b="0" i="0" u="none" strike="noStrike" kern="1200" baseline="0" dirty="0" smtClean="0">
              <a:solidFill>
                <a:schemeClr val="tx1"/>
              </a:solidFill>
              <a:latin typeface="+mn-lt"/>
              <a:ea typeface="+mn-ea"/>
              <a:cs typeface="+mn-cs"/>
            </a:endParaRP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Submarino Ofrecen grandes capacidades de </a:t>
            </a:r>
            <a:r>
              <a:rPr lang="es-EC" sz="1200" b="0" i="0" u="none" strike="noStrike" kern="1200" baseline="0" dirty="0" err="1" smtClean="0">
                <a:solidFill>
                  <a:schemeClr val="tx1"/>
                </a:solidFill>
                <a:latin typeface="+mn-lt"/>
                <a:ea typeface="+mn-ea"/>
                <a:cs typeface="+mn-cs"/>
              </a:rPr>
              <a:t>transmision</a:t>
            </a:r>
            <a:r>
              <a:rPr lang="es-EC" sz="1200" b="0" i="0" u="none" strike="noStrike" kern="1200" baseline="0" dirty="0" smtClean="0">
                <a:solidFill>
                  <a:schemeClr val="tx1"/>
                </a:solidFill>
                <a:latin typeface="+mn-lt"/>
                <a:ea typeface="+mn-ea"/>
                <a:cs typeface="+mn-cs"/>
              </a:rPr>
              <a:t>, de varios</a:t>
            </a:r>
          </a:p>
          <a:p>
            <a:r>
              <a:rPr lang="es-EC" sz="1200" b="0" i="0" u="none" strike="noStrike" kern="1200" baseline="0" dirty="0" smtClean="0">
                <a:solidFill>
                  <a:schemeClr val="tx1"/>
                </a:solidFill>
                <a:latin typeface="+mn-lt"/>
                <a:ea typeface="+mn-ea"/>
                <a:cs typeface="+mn-cs"/>
              </a:rPr>
              <a:t>Terabits por segundo por cable, buena calidad de </a:t>
            </a:r>
            <a:r>
              <a:rPr lang="es-EC" sz="1200" b="0" i="0" u="none" strike="noStrike" kern="1200" baseline="0" dirty="0" err="1" smtClean="0">
                <a:solidFill>
                  <a:schemeClr val="tx1"/>
                </a:solidFill>
                <a:latin typeface="+mn-lt"/>
                <a:ea typeface="+mn-ea"/>
                <a:cs typeface="+mn-cs"/>
              </a:rPr>
              <a:t>transmision</a:t>
            </a:r>
            <a:r>
              <a:rPr lang="es-EC" sz="1200" b="0" i="0" u="none" strike="noStrike" kern="1200" baseline="0" dirty="0" smtClean="0">
                <a:solidFill>
                  <a:schemeClr val="tx1"/>
                </a:solidFill>
                <a:latin typeface="+mn-lt"/>
                <a:ea typeface="+mn-ea"/>
                <a:cs typeface="+mn-cs"/>
              </a:rPr>
              <a:t>, y una vida </a:t>
            </a:r>
            <a:r>
              <a:rPr lang="es-EC" sz="1200" b="0" i="0" u="none" strike="noStrike" kern="1200" baseline="0" dirty="0" err="1" smtClean="0">
                <a:solidFill>
                  <a:schemeClr val="tx1"/>
                </a:solidFill>
                <a:latin typeface="+mn-lt"/>
                <a:ea typeface="+mn-ea"/>
                <a:cs typeface="+mn-cs"/>
              </a:rPr>
              <a:t>util</a:t>
            </a:r>
            <a:r>
              <a:rPr lang="es-EC" sz="1200" b="0" i="0" u="none" strike="noStrike" kern="1200" baseline="0" dirty="0" smtClean="0">
                <a:solidFill>
                  <a:schemeClr val="tx1"/>
                </a:solidFill>
                <a:latin typeface="+mn-lt"/>
                <a:ea typeface="+mn-ea"/>
                <a:cs typeface="+mn-cs"/>
              </a:rPr>
              <a:t> de hasta</a:t>
            </a:r>
          </a:p>
          <a:p>
            <a:r>
              <a:rPr lang="es-EC" sz="1200" b="0" i="0" u="none" strike="noStrike" kern="1200" baseline="0" dirty="0" smtClean="0">
                <a:solidFill>
                  <a:schemeClr val="tx1"/>
                </a:solidFill>
                <a:latin typeface="+mn-lt"/>
                <a:ea typeface="+mn-ea"/>
                <a:cs typeface="+mn-cs"/>
              </a:rPr>
              <a:t>25 </a:t>
            </a:r>
            <a:r>
              <a:rPr lang="es-EC" sz="1200" b="0" i="0" u="none" strike="noStrike" kern="1200" baseline="0" dirty="0" err="1" smtClean="0">
                <a:solidFill>
                  <a:schemeClr val="tx1"/>
                </a:solidFill>
                <a:latin typeface="+mn-lt"/>
                <a:ea typeface="+mn-ea"/>
                <a:cs typeface="+mn-cs"/>
              </a:rPr>
              <a:t>a~nos</a:t>
            </a:r>
            <a:r>
              <a:rPr lang="es-EC" sz="1200" b="0" i="0" u="none" strike="noStrike" kern="1200" baseline="0" dirty="0" smtClean="0">
                <a:solidFill>
                  <a:schemeClr val="tx1"/>
                </a:solidFill>
                <a:latin typeface="+mn-lt"/>
                <a:ea typeface="+mn-ea"/>
                <a:cs typeface="+mn-cs"/>
              </a:rPr>
              <a:t>.</a:t>
            </a:r>
            <a:endParaRPr lang="es-EC" dirty="0"/>
          </a:p>
        </p:txBody>
      </p:sp>
      <p:sp>
        <p:nvSpPr>
          <p:cNvPr id="4" name="3 Marcador de número de diapositiva"/>
          <p:cNvSpPr>
            <a:spLocks noGrp="1"/>
          </p:cNvSpPr>
          <p:nvPr>
            <p:ph type="sldNum" sz="quarter" idx="10"/>
          </p:nvPr>
        </p:nvSpPr>
        <p:spPr/>
        <p:txBody>
          <a:bodyPr/>
          <a:lstStyle/>
          <a:p>
            <a:fld id="{CA5D3BF3-D352-46FC-8343-31F56E6730EA}" type="slidenum">
              <a:rPr lang="es-EC" smtClean="0"/>
              <a:pPr/>
              <a:t>12</a:t>
            </a:fld>
            <a:endParaRPr lang="es-EC"/>
          </a:p>
        </p:txBody>
      </p:sp>
    </p:spTree>
    <p:extLst>
      <p:ext uri="{BB962C8B-B14F-4D97-AF65-F5344CB8AC3E}">
        <p14:creationId xmlns:p14="http://schemas.microsoft.com/office/powerpoint/2010/main" val="13109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C" sz="1200" b="0" i="0" u="none" strike="noStrike" kern="1200" baseline="0" dirty="0" smtClean="0">
                <a:solidFill>
                  <a:schemeClr val="tx1"/>
                </a:solidFill>
                <a:latin typeface="+mn-lt"/>
                <a:ea typeface="+mn-ea"/>
                <a:cs typeface="+mn-cs"/>
              </a:rPr>
              <a:t>PDH (</a:t>
            </a:r>
            <a:r>
              <a:rPr lang="es-EC" sz="1200" b="0" i="0" u="none" strike="noStrike" kern="1200" baseline="0" dirty="0" err="1" smtClean="0">
                <a:solidFill>
                  <a:schemeClr val="tx1"/>
                </a:solidFill>
                <a:latin typeface="+mn-lt"/>
                <a:ea typeface="+mn-ea"/>
                <a:cs typeface="+mn-cs"/>
              </a:rPr>
              <a:t>Plesiochronous</a:t>
            </a:r>
            <a:r>
              <a:rPr lang="es-EC" sz="1200" b="0" i="0" u="none" strike="noStrike" kern="1200" baseline="0" dirty="0" smtClean="0">
                <a:solidFill>
                  <a:schemeClr val="tx1"/>
                </a:solidFill>
                <a:latin typeface="+mn-lt"/>
                <a:ea typeface="+mn-ea"/>
                <a:cs typeface="+mn-cs"/>
              </a:rPr>
              <a:t> Digital </a:t>
            </a:r>
            <a:r>
              <a:rPr lang="es-EC" sz="1200" b="0" i="0" u="none" strike="noStrike" kern="1200" baseline="0" dirty="0" err="1" smtClean="0">
                <a:solidFill>
                  <a:schemeClr val="tx1"/>
                </a:solidFill>
                <a:latin typeface="+mn-lt"/>
                <a:ea typeface="+mn-ea"/>
                <a:cs typeface="+mn-cs"/>
              </a:rPr>
              <a:t>Hierarchy</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pdh</a:t>
            </a:r>
            <a:r>
              <a:rPr lang="es-EC" sz="1200" b="0" i="0" u="none" strike="noStrike" kern="1200" baseline="0" dirty="0" smtClean="0">
                <a:solidFill>
                  <a:schemeClr val="tx1"/>
                </a:solidFill>
                <a:latin typeface="+mn-lt"/>
                <a:ea typeface="+mn-ea"/>
                <a:cs typeface="+mn-cs"/>
              </a:rPr>
              <a:t> jerarquía digital </a:t>
            </a:r>
            <a:r>
              <a:rPr lang="es-EC" sz="1200" b="0" i="0" u="none" strike="noStrike" kern="1200" baseline="0" dirty="0" err="1" smtClean="0">
                <a:solidFill>
                  <a:schemeClr val="tx1"/>
                </a:solidFill>
                <a:latin typeface="+mn-lt"/>
                <a:ea typeface="+mn-ea"/>
                <a:cs typeface="+mn-cs"/>
              </a:rPr>
              <a:t>plesiócrona</a:t>
            </a:r>
            <a:r>
              <a:rPr lang="es-EC" sz="1200" b="0" i="0" u="none" strike="noStrike" kern="1200" baseline="0" dirty="0" smtClean="0">
                <a:solidFill>
                  <a:schemeClr val="tx1"/>
                </a:solidFill>
                <a:latin typeface="+mn-lt"/>
                <a:ea typeface="+mn-ea"/>
                <a:cs typeface="+mn-cs"/>
              </a:rPr>
              <a:t> es una tecnología usada en telecomunicaciones basada en el transporte de diferentes canales digitales sobre un mismo enlace.</a:t>
            </a:r>
          </a:p>
          <a:p>
            <a:r>
              <a:rPr lang="es-EC" sz="1200" b="0" i="0" u="none" strike="noStrike" kern="1200" baseline="0" dirty="0" smtClean="0">
                <a:solidFill>
                  <a:schemeClr val="tx1"/>
                </a:solidFill>
                <a:latin typeface="+mn-lt"/>
                <a:ea typeface="+mn-ea"/>
                <a:cs typeface="+mn-cs"/>
              </a:rPr>
              <a:t>PDH define un conjunto de sistemas de transmisión que utiliza un par de cables (uno para transmitir, otro para recibir) y un método de </a:t>
            </a:r>
            <a:r>
              <a:rPr lang="es-EC" sz="1200" b="0" i="0" u="none" strike="noStrike" kern="1200" baseline="0" dirty="0" err="1" smtClean="0">
                <a:solidFill>
                  <a:schemeClr val="tx1"/>
                </a:solidFill>
                <a:latin typeface="+mn-lt"/>
                <a:ea typeface="+mn-ea"/>
                <a:cs typeface="+mn-cs"/>
              </a:rPr>
              <a:t>multiplexacion</a:t>
            </a:r>
            <a:r>
              <a:rPr lang="es-EC" sz="1200" b="0" i="0" u="none" strike="noStrike" kern="1200" baseline="0" dirty="0" smtClean="0">
                <a:solidFill>
                  <a:schemeClr val="tx1"/>
                </a:solidFill>
                <a:latin typeface="+mn-lt"/>
                <a:ea typeface="+mn-ea"/>
                <a:cs typeface="+mn-cs"/>
              </a:rPr>
              <a:t> por </a:t>
            </a:r>
            <a:r>
              <a:rPr lang="es-EC" sz="1200" b="0" i="0" u="none" strike="noStrike" kern="1200" baseline="0" dirty="0" err="1" smtClean="0">
                <a:solidFill>
                  <a:schemeClr val="tx1"/>
                </a:solidFill>
                <a:latin typeface="+mn-lt"/>
                <a:ea typeface="+mn-ea"/>
                <a:cs typeface="+mn-cs"/>
              </a:rPr>
              <a:t>division</a:t>
            </a:r>
            <a:r>
              <a:rPr lang="es-EC" sz="1200" b="0" i="0" u="none" strike="noStrike" kern="1200" baseline="0" dirty="0" smtClean="0">
                <a:solidFill>
                  <a:schemeClr val="tx1"/>
                </a:solidFill>
                <a:latin typeface="+mn-lt"/>
                <a:ea typeface="+mn-ea"/>
                <a:cs typeface="+mn-cs"/>
              </a:rPr>
              <a:t> de tiempo (TDM) para interpolar múltiples canales de voz y datos digitales.</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SDH (</a:t>
            </a:r>
            <a:r>
              <a:rPr lang="es-EC" sz="1200" b="0" i="0" u="none" strike="noStrike" kern="1200" baseline="0" dirty="0" err="1" smtClean="0">
                <a:solidFill>
                  <a:schemeClr val="tx1"/>
                </a:solidFill>
                <a:latin typeface="+mn-lt"/>
                <a:ea typeface="+mn-ea"/>
                <a:cs typeface="+mn-cs"/>
              </a:rPr>
              <a:t>Synchronous</a:t>
            </a:r>
            <a:r>
              <a:rPr lang="es-EC" sz="1200" b="0" i="0" u="none" strike="noStrike" kern="1200" baseline="0" dirty="0" smtClean="0">
                <a:solidFill>
                  <a:schemeClr val="tx1"/>
                </a:solidFill>
                <a:latin typeface="+mn-lt"/>
                <a:ea typeface="+mn-ea"/>
                <a:cs typeface="+mn-cs"/>
              </a:rPr>
              <a:t> Digital </a:t>
            </a:r>
            <a:r>
              <a:rPr lang="es-EC" sz="1200" b="0" i="0" u="none" strike="noStrike" kern="1200" baseline="0" dirty="0" err="1" smtClean="0">
                <a:solidFill>
                  <a:schemeClr val="tx1"/>
                </a:solidFill>
                <a:latin typeface="+mn-lt"/>
                <a:ea typeface="+mn-ea"/>
                <a:cs typeface="+mn-cs"/>
              </a:rPr>
              <a:t>Hierarchy</a:t>
            </a:r>
            <a:r>
              <a:rPr lang="es-EC" sz="1200" b="0" i="0" u="none" strike="noStrike" kern="1200" baseline="0" dirty="0" smtClean="0">
                <a:solidFill>
                  <a:schemeClr val="tx1"/>
                </a:solidFill>
                <a:latin typeface="+mn-lt"/>
                <a:ea typeface="+mn-ea"/>
                <a:cs typeface="+mn-cs"/>
              </a:rPr>
              <a:t>) es un sistema de transporte digital sincrónico </a:t>
            </a:r>
            <a:r>
              <a:rPr lang="es-EC" sz="1200" b="0" i="0" u="none" strike="noStrike" kern="1200" baseline="0" dirty="0" err="1" smtClean="0">
                <a:solidFill>
                  <a:schemeClr val="tx1"/>
                </a:solidFill>
                <a:latin typeface="+mn-lt"/>
                <a:ea typeface="+mn-ea"/>
                <a:cs typeface="+mn-cs"/>
              </a:rPr>
              <a:t>dise~nado</a:t>
            </a:r>
            <a:r>
              <a:rPr lang="es-EC" sz="1200" b="0" i="0" u="none" strike="noStrike" kern="1200" baseline="0" dirty="0" smtClean="0">
                <a:solidFill>
                  <a:schemeClr val="tx1"/>
                </a:solidFill>
                <a:latin typeface="+mn-lt"/>
                <a:ea typeface="+mn-ea"/>
                <a:cs typeface="+mn-cs"/>
              </a:rPr>
              <a:t> para proveer una infraestructura sencilla, </a:t>
            </a:r>
            <a:r>
              <a:rPr lang="es-EC" sz="1200" b="0" i="0" u="none" strike="noStrike" kern="1200" baseline="0" dirty="0" err="1" smtClean="0">
                <a:solidFill>
                  <a:schemeClr val="tx1"/>
                </a:solidFill>
                <a:latin typeface="+mn-lt"/>
                <a:ea typeface="+mn-ea"/>
                <a:cs typeface="+mn-cs"/>
              </a:rPr>
              <a:t>economica</a:t>
            </a:r>
            <a:r>
              <a:rPr lang="es-EC" sz="1200" b="0" i="0" u="none" strike="noStrike" kern="1200" baseline="0" dirty="0" smtClean="0">
                <a:solidFill>
                  <a:schemeClr val="tx1"/>
                </a:solidFill>
                <a:latin typeface="+mn-lt"/>
                <a:ea typeface="+mn-ea"/>
                <a:cs typeface="+mn-cs"/>
              </a:rPr>
              <a:t> y </a:t>
            </a:r>
            <a:r>
              <a:rPr lang="es-EC" sz="1200" b="0" i="0" u="none" strike="noStrike" kern="1200" baseline="0" dirty="0" err="1" smtClean="0">
                <a:solidFill>
                  <a:schemeClr val="tx1"/>
                </a:solidFill>
                <a:latin typeface="+mn-lt"/>
                <a:ea typeface="+mn-ea"/>
                <a:cs typeface="+mn-cs"/>
              </a:rPr>
              <a:t>exible</a:t>
            </a:r>
            <a:r>
              <a:rPr lang="es-EC" sz="1200" b="0" i="0" u="none" strike="noStrike" kern="1200" baseline="0" dirty="0" smtClean="0">
                <a:solidFill>
                  <a:schemeClr val="tx1"/>
                </a:solidFill>
                <a:latin typeface="+mn-lt"/>
                <a:ea typeface="+mn-ea"/>
                <a:cs typeface="+mn-cs"/>
              </a:rPr>
              <a:t> para redes de telecomunicaciones.</a:t>
            </a:r>
          </a:p>
          <a:p>
            <a:r>
              <a:rPr lang="es-EC" sz="1200" b="0" i="0" u="none" strike="noStrike" kern="1200" baseline="0" dirty="0" smtClean="0">
                <a:solidFill>
                  <a:schemeClr val="tx1"/>
                </a:solidFill>
                <a:latin typeface="+mn-lt"/>
                <a:ea typeface="+mn-ea"/>
                <a:cs typeface="+mn-cs"/>
              </a:rPr>
              <a:t>Es una </a:t>
            </a:r>
            <a:r>
              <a:rPr lang="es-EC" sz="1200" b="0" i="0" u="none" strike="noStrike" kern="1200" baseline="0" dirty="0" err="1" smtClean="0">
                <a:solidFill>
                  <a:schemeClr val="tx1"/>
                </a:solidFill>
                <a:latin typeface="+mn-lt"/>
                <a:ea typeface="+mn-ea"/>
                <a:cs typeface="+mn-cs"/>
              </a:rPr>
              <a:t>tecnologa</a:t>
            </a:r>
            <a:r>
              <a:rPr lang="es-EC" sz="1200" b="0" i="0" u="none" strike="noStrike" kern="1200" baseline="0" dirty="0" smtClean="0">
                <a:solidFill>
                  <a:schemeClr val="tx1"/>
                </a:solidFill>
                <a:latin typeface="+mn-lt"/>
                <a:ea typeface="+mn-ea"/>
                <a:cs typeface="+mn-cs"/>
              </a:rPr>
              <a:t> dominante en la capa </a:t>
            </a:r>
            <a:r>
              <a:rPr lang="es-EC" sz="1200" b="0" i="0" u="none" strike="noStrike" kern="1200" baseline="0" dirty="0" err="1" smtClean="0">
                <a:solidFill>
                  <a:schemeClr val="tx1"/>
                </a:solidFill>
                <a:latin typeface="+mn-lt"/>
                <a:ea typeface="+mn-ea"/>
                <a:cs typeface="+mn-cs"/>
              </a:rPr>
              <a:t>fsica</a:t>
            </a:r>
            <a:r>
              <a:rPr lang="es-EC" sz="1200" b="0" i="0" u="none" strike="noStrike" kern="1200" baseline="0" dirty="0" smtClean="0">
                <a:solidFill>
                  <a:schemeClr val="tx1"/>
                </a:solidFill>
                <a:latin typeface="+mn-lt"/>
                <a:ea typeface="+mn-ea"/>
                <a:cs typeface="+mn-cs"/>
              </a:rPr>
              <a:t> de transporte de las redes </a:t>
            </a:r>
            <a:r>
              <a:rPr lang="es-EC" sz="1200" b="0" i="0" u="none" strike="noStrike" kern="1200" baseline="0" dirty="0" err="1" smtClean="0">
                <a:solidFill>
                  <a:schemeClr val="tx1"/>
                </a:solidFill>
                <a:latin typeface="+mn-lt"/>
                <a:ea typeface="+mn-ea"/>
                <a:cs typeface="+mn-cs"/>
              </a:rPr>
              <a:t>opticas</a:t>
            </a:r>
            <a:r>
              <a:rPr lang="es-EC" sz="1200" b="0" i="0" u="none" strike="noStrike" kern="1200" baseline="0" dirty="0" smtClean="0">
                <a:solidFill>
                  <a:schemeClr val="tx1"/>
                </a:solidFill>
                <a:latin typeface="+mn-lt"/>
                <a:ea typeface="+mn-ea"/>
                <a:cs typeface="+mn-cs"/>
              </a:rPr>
              <a:t> que permite el transporte de </a:t>
            </a:r>
            <a:r>
              <a:rPr lang="es-EC" sz="1200" b="0" i="0" u="none" strike="noStrike" kern="1200" baseline="0" dirty="0" err="1" smtClean="0">
                <a:solidFill>
                  <a:schemeClr val="tx1"/>
                </a:solidFill>
                <a:latin typeface="+mn-lt"/>
                <a:ea typeface="+mn-ea"/>
                <a:cs typeface="+mn-cs"/>
              </a:rPr>
              <a:t>traco</a:t>
            </a:r>
            <a:r>
              <a:rPr lang="es-EC" sz="1200" b="0" i="0" u="none" strike="noStrike" kern="1200" baseline="0" dirty="0" smtClean="0">
                <a:solidFill>
                  <a:schemeClr val="tx1"/>
                </a:solidFill>
                <a:latin typeface="+mn-lt"/>
                <a:ea typeface="+mn-ea"/>
                <a:cs typeface="+mn-cs"/>
              </a:rPr>
              <a:t> de voz, video y paquetes de datos como los que utilizan el protocolo IP.</a:t>
            </a:r>
          </a:p>
          <a:p>
            <a:r>
              <a:rPr lang="es-EC" sz="1200" b="0" i="0" u="none" strike="noStrike" kern="1200" baseline="0" dirty="0" smtClean="0">
                <a:solidFill>
                  <a:schemeClr val="tx1"/>
                </a:solidFill>
                <a:latin typeface="+mn-lt"/>
                <a:ea typeface="+mn-ea"/>
                <a:cs typeface="+mn-cs"/>
              </a:rPr>
              <a:t>Una red </a:t>
            </a:r>
            <a:r>
              <a:rPr lang="es-EC" sz="1200" b="0" i="0" u="none" strike="noStrike" kern="1200" baseline="0" dirty="0" err="1" smtClean="0">
                <a:solidFill>
                  <a:schemeClr val="tx1"/>
                </a:solidFill>
                <a:latin typeface="+mn-lt"/>
                <a:ea typeface="+mn-ea"/>
                <a:cs typeface="+mn-cs"/>
              </a:rPr>
              <a:t>sncrona</a:t>
            </a:r>
            <a:r>
              <a:rPr lang="es-EC" sz="1200" b="0" i="0" u="none" strike="noStrike" kern="1200" baseline="0" dirty="0" smtClean="0">
                <a:solidFill>
                  <a:schemeClr val="tx1"/>
                </a:solidFill>
                <a:latin typeface="+mn-lt"/>
                <a:ea typeface="+mn-ea"/>
                <a:cs typeface="+mn-cs"/>
              </a:rPr>
              <a:t> es capaz de incrementar sensiblemente el ancho de banda disponible y reducir el numero de equipos de red sobre el mismo soporte </a:t>
            </a:r>
            <a:r>
              <a:rPr lang="es-EC" sz="1200" b="0" i="0" u="none" strike="noStrike" kern="1200" baseline="0" dirty="0" err="1" smtClean="0">
                <a:solidFill>
                  <a:schemeClr val="tx1"/>
                </a:solidFill>
                <a:latin typeface="+mn-lt"/>
                <a:ea typeface="+mn-ea"/>
                <a:cs typeface="+mn-cs"/>
              </a:rPr>
              <a:t>fsico</a:t>
            </a:r>
            <a:r>
              <a:rPr lang="es-EC" sz="1200" b="0" i="0" u="none" strike="noStrike" kern="1200" baseline="0" dirty="0" smtClean="0">
                <a:solidFill>
                  <a:schemeClr val="tx1"/>
                </a:solidFill>
                <a:latin typeface="+mn-lt"/>
                <a:ea typeface="+mn-ea"/>
                <a:cs typeface="+mn-cs"/>
              </a:rPr>
              <a:t> que otro tipo de </a:t>
            </a:r>
            <a:r>
              <a:rPr lang="es-EC" sz="1200" b="0" i="0" u="none" strike="noStrike" kern="1200" baseline="0" dirty="0" err="1" smtClean="0">
                <a:solidFill>
                  <a:schemeClr val="tx1"/>
                </a:solidFill>
                <a:latin typeface="+mn-lt"/>
                <a:ea typeface="+mn-ea"/>
                <a:cs typeface="+mn-cs"/>
              </a:rPr>
              <a:t>tecnologas</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Ademas</a:t>
            </a:r>
            <a:r>
              <a:rPr lang="es-EC" sz="1200" b="0" i="0" u="none" strike="noStrike" kern="1200" baseline="0" dirty="0" smtClean="0">
                <a:solidFill>
                  <a:schemeClr val="tx1"/>
                </a:solidFill>
                <a:latin typeface="+mn-lt"/>
                <a:ea typeface="+mn-ea"/>
                <a:cs typeface="+mn-cs"/>
              </a:rPr>
              <a:t> la posibilidad de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red dota a esta de mayor flexibilidad.</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DWDM (Dense wave </a:t>
            </a:r>
            <a:r>
              <a:rPr lang="es-EC" sz="1200" b="0" i="0" u="none" strike="noStrike" kern="1200" baseline="0" dirty="0" err="1" smtClean="0">
                <a:solidFill>
                  <a:schemeClr val="tx1"/>
                </a:solidFill>
                <a:latin typeface="+mn-lt"/>
                <a:ea typeface="+mn-ea"/>
                <a:cs typeface="+mn-cs"/>
              </a:rPr>
              <a:t>lenght</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division</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multiplexing</a:t>
            </a:r>
            <a:r>
              <a:rPr lang="es-EC" sz="1200" b="0" i="0" u="none" strike="noStrike" kern="1200" baseline="0" dirty="0" smtClean="0">
                <a:solidFill>
                  <a:schemeClr val="tx1"/>
                </a:solidFill>
                <a:latin typeface="+mn-lt"/>
                <a:ea typeface="+mn-ea"/>
                <a:cs typeface="+mn-cs"/>
              </a:rPr>
              <a:t>) es el </a:t>
            </a:r>
            <a:r>
              <a:rPr lang="es-EC" sz="1200" b="0" i="0" u="none" strike="noStrike" kern="1200" baseline="0" dirty="0" err="1" smtClean="0">
                <a:solidFill>
                  <a:schemeClr val="tx1"/>
                </a:solidFill>
                <a:latin typeface="+mn-lt"/>
                <a:ea typeface="+mn-ea"/>
                <a:cs typeface="+mn-cs"/>
              </a:rPr>
              <a:t>acronimo</a:t>
            </a:r>
            <a:r>
              <a:rPr lang="es-EC" sz="1200" b="0" i="0" u="none" strike="noStrike" kern="1200" baseline="0" dirty="0" smtClean="0">
                <a:solidFill>
                  <a:schemeClr val="tx1"/>
                </a:solidFill>
                <a:latin typeface="+mn-lt"/>
                <a:ea typeface="+mn-ea"/>
                <a:cs typeface="+mn-cs"/>
              </a:rPr>
              <a:t> de </a:t>
            </a:r>
            <a:r>
              <a:rPr lang="es-EC" sz="1200" b="0" i="0" u="none" strike="noStrike" kern="1200" baseline="0" dirty="0" err="1" smtClean="0">
                <a:solidFill>
                  <a:schemeClr val="tx1"/>
                </a:solidFill>
                <a:latin typeface="+mn-lt"/>
                <a:ea typeface="+mn-ea"/>
                <a:cs typeface="+mn-cs"/>
              </a:rPr>
              <a:t>multiplexacion</a:t>
            </a:r>
            <a:r>
              <a:rPr lang="es-EC" sz="1200" b="0" i="0" u="none" strike="noStrike" kern="1200" baseline="0" dirty="0" smtClean="0">
                <a:solidFill>
                  <a:schemeClr val="tx1"/>
                </a:solidFill>
                <a:latin typeface="+mn-lt"/>
                <a:ea typeface="+mn-ea"/>
                <a:cs typeface="+mn-cs"/>
              </a:rPr>
              <a:t> por longitud de onda densa , esta es una </a:t>
            </a:r>
            <a:r>
              <a:rPr lang="es-EC" sz="1200" b="0" i="0" u="none" strike="noStrike" kern="1200" baseline="0" dirty="0" err="1" smtClean="0">
                <a:solidFill>
                  <a:schemeClr val="tx1"/>
                </a:solidFill>
                <a:latin typeface="+mn-lt"/>
                <a:ea typeface="+mn-ea"/>
                <a:cs typeface="+mn-cs"/>
              </a:rPr>
              <a:t>tecnica</a:t>
            </a:r>
            <a:r>
              <a:rPr lang="es-EC" sz="1200" b="0" i="0" u="none" strike="noStrike" kern="1200" baseline="0" dirty="0" smtClean="0">
                <a:solidFill>
                  <a:schemeClr val="tx1"/>
                </a:solidFill>
                <a:latin typeface="+mn-lt"/>
                <a:ea typeface="+mn-ea"/>
                <a:cs typeface="+mn-cs"/>
              </a:rPr>
              <a:t> para la </a:t>
            </a:r>
            <a:r>
              <a:rPr lang="es-EC" sz="1200" b="0" i="0" u="none" strike="noStrike" kern="1200" baseline="0" dirty="0" err="1" smtClean="0">
                <a:solidFill>
                  <a:schemeClr val="tx1"/>
                </a:solidFill>
                <a:latin typeface="+mn-lt"/>
                <a:ea typeface="+mn-ea"/>
                <a:cs typeface="+mn-cs"/>
              </a:rPr>
              <a:t>transmision</a:t>
            </a:r>
            <a:r>
              <a:rPr lang="es-EC" sz="1200" b="0" i="0" u="none" strike="noStrike" kern="1200" baseline="0" dirty="0" smtClean="0">
                <a:solidFill>
                  <a:schemeClr val="tx1"/>
                </a:solidFill>
                <a:latin typeface="+mn-lt"/>
                <a:ea typeface="+mn-ea"/>
                <a:cs typeface="+mn-cs"/>
              </a:rPr>
              <a:t> de </a:t>
            </a:r>
            <a:r>
              <a:rPr lang="es-EC" sz="1200" b="0" i="0" u="none" strike="noStrike" kern="1200" baseline="0" dirty="0" err="1" smtClean="0">
                <a:solidFill>
                  <a:schemeClr val="tx1"/>
                </a:solidFill>
                <a:latin typeface="+mn-lt"/>
                <a:ea typeface="+mn-ea"/>
                <a:cs typeface="+mn-cs"/>
              </a:rPr>
              <a:t>se~nales</a:t>
            </a:r>
            <a:r>
              <a:rPr lang="es-EC" sz="1200" b="0" i="0" u="none" strike="noStrike" kern="1200" baseline="0" dirty="0" smtClean="0">
                <a:solidFill>
                  <a:schemeClr val="tx1"/>
                </a:solidFill>
                <a:latin typeface="+mn-lt"/>
                <a:ea typeface="+mn-ea"/>
                <a:cs typeface="+mn-cs"/>
              </a:rPr>
              <a:t> usando </a:t>
            </a:r>
            <a:r>
              <a:rPr lang="es-EC" sz="1200" b="0" i="0" u="none" strike="noStrike" kern="1200" baseline="0" dirty="0" err="1" smtClean="0">
                <a:solidFill>
                  <a:schemeClr val="tx1"/>
                </a:solidFill>
                <a:latin typeface="+mn-lt"/>
                <a:ea typeface="+mn-ea"/>
                <a:cs typeface="+mn-cs"/>
              </a:rPr>
              <a:t>bra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optica</a:t>
            </a:r>
            <a:r>
              <a:rPr lang="es-EC" sz="1200" b="0" i="0" u="none" strike="noStrike" kern="1200" baseline="0" dirty="0" smtClean="0">
                <a:solidFill>
                  <a:schemeClr val="tx1"/>
                </a:solidFill>
                <a:latin typeface="+mn-lt"/>
                <a:ea typeface="+mn-ea"/>
                <a:cs typeface="+mn-cs"/>
              </a:rPr>
              <a:t> pero con la modalidad de uso de las bandas C (1530 - 1565 m) y L (1565 - 1625 m) siendo la primera la mas </a:t>
            </a:r>
            <a:r>
              <a:rPr lang="es-EC" sz="1200" b="0" i="0" u="none" strike="noStrike" kern="1200" baseline="0" dirty="0" err="1" smtClean="0">
                <a:solidFill>
                  <a:schemeClr val="tx1"/>
                </a:solidFill>
                <a:latin typeface="+mn-lt"/>
                <a:ea typeface="+mn-ea"/>
                <a:cs typeface="+mn-cs"/>
              </a:rPr>
              <a:t>comun</a:t>
            </a:r>
            <a:r>
              <a:rPr lang="es-EC" sz="1200" b="0" i="0" u="none" strike="noStrike" kern="1200" baseline="0" dirty="0" smtClean="0">
                <a:solidFill>
                  <a:schemeClr val="tx1"/>
                </a:solidFill>
                <a:latin typeface="+mn-lt"/>
                <a:ea typeface="+mn-ea"/>
                <a:cs typeface="+mn-cs"/>
              </a:rPr>
              <a:t> en la mayor parte de equipamiento.</a:t>
            </a:r>
            <a:endParaRPr lang="es-EC" dirty="0"/>
          </a:p>
        </p:txBody>
      </p:sp>
      <p:sp>
        <p:nvSpPr>
          <p:cNvPr id="4" name="3 Marcador de número de diapositiva"/>
          <p:cNvSpPr>
            <a:spLocks noGrp="1"/>
          </p:cNvSpPr>
          <p:nvPr>
            <p:ph type="sldNum" sz="quarter" idx="10"/>
          </p:nvPr>
        </p:nvSpPr>
        <p:spPr/>
        <p:txBody>
          <a:bodyPr/>
          <a:lstStyle/>
          <a:p>
            <a:fld id="{CA5D3BF3-D352-46FC-8343-31F56E6730EA}" type="slidenum">
              <a:rPr lang="es-EC" smtClean="0"/>
              <a:pPr/>
              <a:t>13</a:t>
            </a:fld>
            <a:endParaRPr lang="es-EC"/>
          </a:p>
        </p:txBody>
      </p:sp>
    </p:spTree>
    <p:extLst>
      <p:ext uri="{BB962C8B-B14F-4D97-AF65-F5344CB8AC3E}">
        <p14:creationId xmlns:p14="http://schemas.microsoft.com/office/powerpoint/2010/main" val="408063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Los sistemas DWDM son capaces de transportar </a:t>
            </a:r>
            <a:r>
              <a:rPr lang="es-EC" sz="1200" b="0" i="0" u="none" strike="noStrike" kern="1200" baseline="0" dirty="0" err="1" smtClean="0">
                <a:solidFill>
                  <a:schemeClr val="tx1"/>
                </a:solidFill>
                <a:latin typeface="+mn-lt"/>
                <a:ea typeface="+mn-ea"/>
                <a:cs typeface="+mn-cs"/>
              </a:rPr>
              <a:t>informacion</a:t>
            </a:r>
            <a:r>
              <a:rPr lang="es-EC" sz="1200" b="0" i="0" u="none" strike="noStrike" kern="1200" baseline="0" dirty="0" smtClean="0">
                <a:solidFill>
                  <a:schemeClr val="tx1"/>
                </a:solidFill>
                <a:latin typeface="+mn-lt"/>
                <a:ea typeface="+mn-ea"/>
                <a:cs typeface="+mn-cs"/>
              </a:rPr>
              <a:t> sobre una </a:t>
            </a:r>
            <a:r>
              <a:rPr lang="es-EC" sz="1200" b="0" i="0" u="none" strike="noStrike" kern="1200" baseline="0" dirty="0" err="1" smtClean="0">
                <a:solidFill>
                  <a:schemeClr val="tx1"/>
                </a:solidFill>
                <a:latin typeface="+mn-lt"/>
                <a:ea typeface="+mn-ea"/>
                <a:cs typeface="+mn-cs"/>
              </a:rPr>
              <a:t>unica</a:t>
            </a:r>
            <a:r>
              <a:rPr lang="es-EC" sz="1200" b="0" i="0" u="none" strike="noStrike" kern="1200" baseline="0" dirty="0" smtClean="0">
                <a:solidFill>
                  <a:schemeClr val="tx1"/>
                </a:solidFill>
                <a:latin typeface="+mn-lt"/>
                <a:ea typeface="+mn-ea"/>
                <a:cs typeface="+mn-cs"/>
              </a:rPr>
              <a:t> fibra </a:t>
            </a:r>
            <a:r>
              <a:rPr lang="es-EC" sz="1200" b="0" i="0" u="none" strike="noStrike" kern="1200" baseline="0" dirty="0" err="1" smtClean="0">
                <a:solidFill>
                  <a:schemeClr val="tx1"/>
                </a:solidFill>
                <a:latin typeface="+mn-lt"/>
                <a:ea typeface="+mn-ea"/>
                <a:cs typeface="+mn-cs"/>
              </a:rPr>
              <a:t>optica</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monomodo</a:t>
            </a:r>
            <a:r>
              <a:rPr lang="es-EC" sz="1200" b="0" i="0" u="none" strike="noStrike" kern="1200" baseline="0" dirty="0" smtClean="0">
                <a:solidFill>
                  <a:schemeClr val="tx1"/>
                </a:solidFill>
                <a:latin typeface="+mn-lt"/>
                <a:ea typeface="+mn-ea"/>
                <a:cs typeface="+mn-cs"/>
              </a:rPr>
              <a:t> utilizando normalmente una fibra para </a:t>
            </a:r>
            <a:r>
              <a:rPr lang="es-EC" sz="1200" b="0" i="0" u="none" strike="noStrike" kern="1200" baseline="0" dirty="0" err="1" smtClean="0">
                <a:solidFill>
                  <a:schemeClr val="tx1"/>
                </a:solidFill>
                <a:latin typeface="+mn-lt"/>
                <a:ea typeface="+mn-ea"/>
                <a:cs typeface="+mn-cs"/>
              </a:rPr>
              <a:t>transmision</a:t>
            </a:r>
            <a:r>
              <a:rPr lang="es-EC" sz="1200" b="0" i="0" u="none" strike="noStrike" kern="1200" baseline="0" dirty="0" smtClean="0">
                <a:solidFill>
                  <a:schemeClr val="tx1"/>
                </a:solidFill>
                <a:latin typeface="+mn-lt"/>
                <a:ea typeface="+mn-ea"/>
                <a:cs typeface="+mn-cs"/>
              </a:rPr>
              <a:t> y otra para </a:t>
            </a:r>
            <a:r>
              <a:rPr lang="es-EC" sz="1200" b="0" i="0" u="none" strike="noStrike" kern="1200" baseline="0" dirty="0" err="1" smtClean="0">
                <a:solidFill>
                  <a:schemeClr val="tx1"/>
                </a:solidFill>
                <a:latin typeface="+mn-lt"/>
                <a:ea typeface="+mn-ea"/>
                <a:cs typeface="+mn-cs"/>
              </a:rPr>
              <a:t>recepcion</a:t>
            </a:r>
            <a:r>
              <a:rPr lang="es-EC" sz="1200" b="0" i="0" u="none" strike="noStrike" kern="1200" baseline="0" dirty="0" smtClean="0">
                <a:solidFill>
                  <a:schemeClr val="tx1"/>
                </a:solidFill>
                <a:latin typeface="+mn-lt"/>
                <a:ea typeface="+mn-ea"/>
                <a:cs typeface="+mn-cs"/>
              </a:rPr>
              <a:t> de hasta 160 canales o longitudes de onda correspondiente a la tercera ventana (bandas C y L de comunicaciones </a:t>
            </a:r>
            <a:r>
              <a:rPr lang="es-EC" sz="1200" b="0" i="0" u="none" strike="noStrike" kern="1200" baseline="0" dirty="0" err="1" smtClean="0">
                <a:solidFill>
                  <a:schemeClr val="tx1"/>
                </a:solidFill>
                <a:latin typeface="+mn-lt"/>
                <a:ea typeface="+mn-ea"/>
                <a:cs typeface="+mn-cs"/>
              </a:rPr>
              <a:t>opticas</a:t>
            </a:r>
            <a:r>
              <a:rPr lang="es-EC" sz="1200" b="0" i="0" u="none" strike="noStrike" kern="1200" baseline="0" dirty="0" smtClean="0">
                <a:solidFill>
                  <a:schemeClr val="tx1"/>
                </a:solidFill>
                <a:latin typeface="+mn-lt"/>
                <a:ea typeface="+mn-ea"/>
                <a:cs typeface="+mn-cs"/>
              </a:rPr>
              <a:t>).</a:t>
            </a:r>
            <a:endParaRPr lang="es-EC" dirty="0"/>
          </a:p>
        </p:txBody>
      </p:sp>
      <p:sp>
        <p:nvSpPr>
          <p:cNvPr id="4" name="3 Marcador de número de diapositiva"/>
          <p:cNvSpPr>
            <a:spLocks noGrp="1"/>
          </p:cNvSpPr>
          <p:nvPr>
            <p:ph type="sldNum" sz="quarter" idx="10"/>
          </p:nvPr>
        </p:nvSpPr>
        <p:spPr/>
        <p:txBody>
          <a:bodyPr/>
          <a:lstStyle/>
          <a:p>
            <a:fld id="{CA5D3BF3-D352-46FC-8343-31F56E6730EA}" type="slidenum">
              <a:rPr lang="es-EC" smtClean="0"/>
              <a:pPr/>
              <a:t>14</a:t>
            </a:fld>
            <a:endParaRPr lang="es-EC"/>
          </a:p>
        </p:txBody>
      </p:sp>
    </p:spTree>
    <p:extLst>
      <p:ext uri="{BB962C8B-B14F-4D97-AF65-F5344CB8AC3E}">
        <p14:creationId xmlns:p14="http://schemas.microsoft.com/office/powerpoint/2010/main" val="1439046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1" dirty="0" smtClean="0"/>
              <a:t>U2000</a:t>
            </a:r>
          </a:p>
          <a:p>
            <a:r>
              <a:rPr lang="es-EC" sz="1200" b="0" i="0" u="none" strike="noStrike" kern="1200" baseline="0" dirty="0" smtClean="0">
                <a:solidFill>
                  <a:schemeClr val="tx1"/>
                </a:solidFill>
                <a:latin typeface="+mn-lt"/>
                <a:ea typeface="+mn-ea"/>
                <a:cs typeface="+mn-cs"/>
              </a:rPr>
              <a:t>Las principales características son:</a:t>
            </a:r>
          </a:p>
          <a:p>
            <a:r>
              <a:rPr lang="es-EC" sz="1200" b="0" i="0" u="none" strike="noStrike" kern="1200" baseline="0" dirty="0" smtClean="0">
                <a:solidFill>
                  <a:schemeClr val="tx1"/>
                </a:solidFill>
                <a:latin typeface="+mn-lt"/>
                <a:ea typeface="+mn-ea"/>
                <a:cs typeface="+mn-cs"/>
              </a:rPr>
              <a:t>Gestiona sistemas de transmisión como SDH, WDM, MSTP, ASON, SONET de manera unificada.</a:t>
            </a:r>
          </a:p>
          <a:p>
            <a:r>
              <a:rPr lang="es-EC" sz="1200" b="0" i="0" u="none" strike="noStrike" kern="1200" baseline="0" dirty="0" smtClean="0">
                <a:solidFill>
                  <a:schemeClr val="tx1"/>
                </a:solidFill>
                <a:latin typeface="+mn-lt"/>
                <a:ea typeface="+mn-ea"/>
                <a:cs typeface="+mn-cs"/>
              </a:rPr>
              <a:t>Proporciona todas las funcionalidades de la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redes como son: gestión de fallas, gestión de la </a:t>
            </a:r>
            <a:r>
              <a:rPr lang="es-EC" sz="1200" b="0" i="0" u="none" strike="noStrike" kern="1200" baseline="0" dirty="0" err="1" smtClean="0">
                <a:solidFill>
                  <a:schemeClr val="tx1"/>
                </a:solidFill>
                <a:latin typeface="+mn-lt"/>
                <a:ea typeface="+mn-ea"/>
                <a:cs typeface="+mn-cs"/>
              </a:rPr>
              <a:t>conguracion</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la </a:t>
            </a:r>
            <a:r>
              <a:rPr lang="es-EC" sz="1200" b="0" i="0" u="none" strike="noStrike" kern="1200" baseline="0" dirty="0" err="1" smtClean="0">
                <a:solidFill>
                  <a:schemeClr val="tx1"/>
                </a:solidFill>
                <a:latin typeface="+mn-lt"/>
                <a:ea typeface="+mn-ea"/>
                <a:cs typeface="+mn-cs"/>
              </a:rPr>
              <a:t>comunicacion</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del rendimiento,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seguridad,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la </a:t>
            </a:r>
            <a:r>
              <a:rPr lang="es-EC" sz="1200" b="0" i="0" u="none" strike="noStrike" kern="1200" baseline="0" dirty="0" err="1" smtClean="0">
                <a:solidFill>
                  <a:schemeClr val="tx1"/>
                </a:solidFill>
                <a:latin typeface="+mn-lt"/>
                <a:ea typeface="+mn-ea"/>
                <a:cs typeface="+mn-cs"/>
              </a:rPr>
              <a:t>topologa</a:t>
            </a:r>
            <a:r>
              <a:rPr lang="es-EC" sz="1200" b="0" i="0" u="none" strike="noStrike" kern="1200" baseline="0" dirty="0" smtClean="0">
                <a:solidFill>
                  <a:schemeClr val="tx1"/>
                </a:solidFill>
                <a:latin typeface="+mn-lt"/>
                <a:ea typeface="+mn-ea"/>
                <a:cs typeface="+mn-cs"/>
              </a:rPr>
              <a:t> de la red.</a:t>
            </a:r>
          </a:p>
          <a:p>
            <a:r>
              <a:rPr lang="es-EC" sz="1200" b="0" i="0" u="none" strike="noStrike" kern="1200" baseline="0" dirty="0" smtClean="0">
                <a:solidFill>
                  <a:schemeClr val="tx1"/>
                </a:solidFill>
                <a:latin typeface="+mn-lt"/>
                <a:ea typeface="+mn-ea"/>
                <a:cs typeface="+mn-cs"/>
              </a:rPr>
              <a:t>Permite la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la red de manera sencilla y rápida, permitiendo el monitoreo y la </a:t>
            </a:r>
            <a:r>
              <a:rPr lang="es-EC" sz="1200" b="0" i="0" u="none" strike="noStrike" kern="1200" baseline="0" dirty="0" err="1" smtClean="0">
                <a:solidFill>
                  <a:schemeClr val="tx1"/>
                </a:solidFill>
                <a:latin typeface="+mn-lt"/>
                <a:ea typeface="+mn-ea"/>
                <a:cs typeface="+mn-cs"/>
              </a:rPr>
              <a:t>conguracion</a:t>
            </a:r>
            <a:r>
              <a:rPr lang="es-EC" sz="1200" b="0" i="0" u="none" strike="noStrike" kern="1200" baseline="0" dirty="0" smtClean="0">
                <a:solidFill>
                  <a:schemeClr val="tx1"/>
                </a:solidFill>
                <a:latin typeface="+mn-lt"/>
                <a:ea typeface="+mn-ea"/>
                <a:cs typeface="+mn-cs"/>
              </a:rPr>
              <a:t> de la misma mediante el acceso a la red.</a:t>
            </a:r>
          </a:p>
          <a:p>
            <a:endParaRPr lang="es-EC" sz="1200" b="0" i="0" u="none" strike="noStrike" kern="1200" baseline="0" dirty="0" smtClean="0">
              <a:solidFill>
                <a:schemeClr val="tx1"/>
              </a:solidFill>
              <a:latin typeface="+mn-lt"/>
              <a:ea typeface="+mn-ea"/>
              <a:cs typeface="+mn-cs"/>
            </a:endParaRPr>
          </a:p>
          <a:p>
            <a:r>
              <a:rPr lang="es-EC" sz="1000" b="1" i="0" u="none" strike="noStrike" kern="1200" baseline="0" dirty="0" smtClean="0">
                <a:solidFill>
                  <a:schemeClr val="tx1"/>
                </a:solidFill>
                <a:latin typeface="+mn-lt"/>
                <a:ea typeface="+mn-ea"/>
                <a:cs typeface="+mn-cs"/>
              </a:rPr>
              <a:t>SNMP (Simple Network Management </a:t>
            </a:r>
            <a:r>
              <a:rPr lang="es-EC" sz="1000" b="1" i="0" u="none" strike="noStrike" kern="1200" baseline="0" dirty="0" err="1" smtClean="0">
                <a:solidFill>
                  <a:schemeClr val="tx1"/>
                </a:solidFill>
                <a:latin typeface="+mn-lt"/>
                <a:ea typeface="+mn-ea"/>
                <a:cs typeface="+mn-cs"/>
              </a:rPr>
              <a:t>Protocol</a:t>
            </a:r>
            <a:r>
              <a:rPr lang="es-EC" sz="1000" b="1" i="0" u="none" strike="noStrike" kern="1200" baseline="0" dirty="0" smtClean="0">
                <a:solidFill>
                  <a:schemeClr val="tx1"/>
                </a:solidFill>
                <a:latin typeface="+mn-lt"/>
                <a:ea typeface="+mn-ea"/>
                <a:cs typeface="+mn-cs"/>
              </a:rPr>
              <a:t>) </a:t>
            </a:r>
            <a:r>
              <a:rPr lang="es-EC" sz="1200" b="0" i="0" u="none" strike="noStrike" kern="1200" baseline="0" dirty="0" smtClean="0">
                <a:solidFill>
                  <a:schemeClr val="tx1"/>
                </a:solidFill>
                <a:latin typeface="+mn-lt"/>
                <a:ea typeface="+mn-ea"/>
                <a:cs typeface="+mn-cs"/>
              </a:rPr>
              <a:t>en español Protocolo simple de </a:t>
            </a:r>
            <a:r>
              <a:rPr lang="es-EC" sz="1200" b="0" i="0" u="none" strike="noStrike" kern="1200" baseline="0" dirty="0" err="1" smtClean="0">
                <a:solidFill>
                  <a:schemeClr val="tx1"/>
                </a:solidFill>
                <a:latin typeface="+mn-lt"/>
                <a:ea typeface="+mn-ea"/>
                <a:cs typeface="+mn-cs"/>
              </a:rPr>
              <a:t>administracion</a:t>
            </a:r>
            <a:r>
              <a:rPr lang="es-EC" sz="1200" b="0" i="0" u="none" strike="noStrike" kern="1200" baseline="0" dirty="0" smtClean="0">
                <a:solidFill>
                  <a:schemeClr val="tx1"/>
                </a:solidFill>
                <a:latin typeface="+mn-lt"/>
                <a:ea typeface="+mn-ea"/>
                <a:cs typeface="+mn-cs"/>
              </a:rPr>
              <a:t> de red. Es un protocolo que trabaja en la capa de aplicación del modelo OSI y permite administrar dispositivos de red y diagnosticar posibles problemas.</a:t>
            </a:r>
          </a:p>
          <a:p>
            <a:r>
              <a:rPr lang="es-EC" sz="1200" b="0" i="0" u="none" strike="noStrike" kern="1200" baseline="0" dirty="0" smtClean="0">
                <a:solidFill>
                  <a:schemeClr val="tx1"/>
                </a:solidFill>
                <a:latin typeface="+mn-lt"/>
                <a:ea typeface="+mn-ea"/>
                <a:cs typeface="+mn-cs"/>
              </a:rPr>
              <a:t>SNMP tiene diferentes funciones:</a:t>
            </a:r>
          </a:p>
          <a:p>
            <a:r>
              <a:rPr lang="es-EC" sz="1200" b="0" i="0" u="none" strike="noStrike" kern="1200" baseline="0" dirty="0" smtClean="0">
                <a:solidFill>
                  <a:schemeClr val="tx1"/>
                </a:solidFill>
                <a:latin typeface="+mn-lt"/>
                <a:ea typeface="+mn-ea"/>
                <a:cs typeface="+mn-cs"/>
              </a:rPr>
              <a:t>Configurar dispositivos remotos: La </a:t>
            </a:r>
            <a:r>
              <a:rPr lang="es-EC" sz="1200" b="0" i="0" u="none" strike="noStrike" kern="1200" baseline="0" dirty="0" err="1" smtClean="0">
                <a:solidFill>
                  <a:schemeClr val="tx1"/>
                </a:solidFill>
                <a:latin typeface="+mn-lt"/>
                <a:ea typeface="+mn-ea"/>
                <a:cs typeface="+mn-cs"/>
              </a:rPr>
              <a:t>informacion</a:t>
            </a:r>
            <a:r>
              <a:rPr lang="es-EC" sz="1200" b="0" i="0" u="none" strike="noStrike" kern="1200" baseline="0" dirty="0" smtClean="0">
                <a:solidFill>
                  <a:schemeClr val="tx1"/>
                </a:solidFill>
                <a:latin typeface="+mn-lt"/>
                <a:ea typeface="+mn-ea"/>
                <a:cs typeface="+mn-cs"/>
              </a:rPr>
              <a:t> de </a:t>
            </a:r>
            <a:r>
              <a:rPr lang="es-EC" sz="1200" b="0" i="0" u="none" strike="noStrike" kern="1200" baseline="0" dirty="0" err="1" smtClean="0">
                <a:solidFill>
                  <a:schemeClr val="tx1"/>
                </a:solidFill>
                <a:latin typeface="+mn-lt"/>
                <a:ea typeface="+mn-ea"/>
                <a:cs typeface="+mn-cs"/>
              </a:rPr>
              <a:t>configuracion</a:t>
            </a:r>
            <a:r>
              <a:rPr lang="es-EC" sz="1200" b="0" i="0" u="none" strike="noStrike" kern="1200" baseline="0" dirty="0" smtClean="0">
                <a:solidFill>
                  <a:schemeClr val="tx1"/>
                </a:solidFill>
                <a:latin typeface="+mn-lt"/>
                <a:ea typeface="+mn-ea"/>
                <a:cs typeface="+mn-cs"/>
              </a:rPr>
              <a:t> puede enviarse a cada host conectado a la red desde el sistema de </a:t>
            </a:r>
            <a:r>
              <a:rPr lang="es-EC" sz="1200" b="0" i="0" u="none" strike="noStrike" kern="1200" baseline="0" dirty="0" err="1" smtClean="0">
                <a:solidFill>
                  <a:schemeClr val="tx1"/>
                </a:solidFill>
                <a:latin typeface="+mn-lt"/>
                <a:ea typeface="+mn-ea"/>
                <a:cs typeface="+mn-cs"/>
              </a:rPr>
              <a:t>administracion</a:t>
            </a:r>
            <a:r>
              <a:rPr lang="es-EC" sz="1200" b="0" i="0" u="none" strike="noStrike" kern="1200" baseline="0" dirty="0" smtClean="0">
                <a:solidFill>
                  <a:schemeClr val="tx1"/>
                </a:solidFill>
                <a:latin typeface="+mn-lt"/>
                <a:ea typeface="+mn-ea"/>
                <a:cs typeface="+mn-cs"/>
              </a:rPr>
              <a:t>.</a:t>
            </a:r>
          </a:p>
          <a:p>
            <a:r>
              <a:rPr lang="es-EC" sz="1200" b="0" i="0" u="none" strike="noStrike" kern="1200" baseline="0" dirty="0" smtClean="0">
                <a:solidFill>
                  <a:schemeClr val="tx1"/>
                </a:solidFill>
                <a:latin typeface="+mn-lt"/>
                <a:ea typeface="+mn-ea"/>
                <a:cs typeface="+mn-cs"/>
              </a:rPr>
              <a:t>Supervisar el rendimiento de la red: Se realiza un seguimiento de la velocidad de procesamiento, rendimiento de la red y recopila </a:t>
            </a:r>
            <a:r>
              <a:rPr lang="es-EC" sz="1200" b="0" i="0" u="none" strike="noStrike" kern="1200" baseline="0" dirty="0" err="1" smtClean="0">
                <a:solidFill>
                  <a:schemeClr val="tx1"/>
                </a:solidFill>
                <a:latin typeface="+mn-lt"/>
                <a:ea typeface="+mn-ea"/>
                <a:cs typeface="+mn-cs"/>
              </a:rPr>
              <a:t>informacion</a:t>
            </a:r>
            <a:r>
              <a:rPr lang="es-EC" sz="1200" b="0" i="0" u="none" strike="noStrike" kern="1200" baseline="0" dirty="0" smtClean="0">
                <a:solidFill>
                  <a:schemeClr val="tx1"/>
                </a:solidFill>
                <a:latin typeface="+mn-lt"/>
                <a:ea typeface="+mn-ea"/>
                <a:cs typeface="+mn-cs"/>
              </a:rPr>
              <a:t> acerca de las transmisiones de datos.</a:t>
            </a:r>
          </a:p>
          <a:p>
            <a:r>
              <a:rPr lang="es-EC" sz="1200" b="0" i="0" u="none" strike="noStrike" kern="1200" baseline="0" dirty="0" smtClean="0">
                <a:solidFill>
                  <a:schemeClr val="tx1"/>
                </a:solidFill>
                <a:latin typeface="+mn-lt"/>
                <a:ea typeface="+mn-ea"/>
                <a:cs typeface="+mn-cs"/>
              </a:rPr>
              <a:t>Detectar errores en la red o accesos inadecuados: Configurar alarmas que se desencadenaran en los dispositivos de red cuando se produzcan ciertos sucesos.</a:t>
            </a:r>
          </a:p>
          <a:p>
            <a:r>
              <a:rPr lang="es-EC" sz="1200" b="0" i="0" u="none" strike="noStrike" kern="1200" baseline="0" dirty="0" smtClean="0">
                <a:solidFill>
                  <a:schemeClr val="tx1"/>
                </a:solidFill>
                <a:latin typeface="+mn-lt"/>
                <a:ea typeface="+mn-ea"/>
                <a:cs typeface="+mn-cs"/>
              </a:rPr>
              <a:t>Cuando se dispara una alarma, el dispositivo </a:t>
            </a:r>
            <a:r>
              <a:rPr lang="es-EC" sz="1200" b="0" i="0" u="none" strike="noStrike" kern="1200" baseline="0" dirty="0" err="1" smtClean="0">
                <a:solidFill>
                  <a:schemeClr val="tx1"/>
                </a:solidFill>
                <a:latin typeface="+mn-lt"/>
                <a:ea typeface="+mn-ea"/>
                <a:cs typeface="+mn-cs"/>
              </a:rPr>
              <a:t>enva</a:t>
            </a:r>
            <a:r>
              <a:rPr lang="es-EC" sz="1200" b="0" i="0" u="none" strike="noStrike" kern="1200" baseline="0" dirty="0" smtClean="0">
                <a:solidFill>
                  <a:schemeClr val="tx1"/>
                </a:solidFill>
                <a:latin typeface="+mn-lt"/>
                <a:ea typeface="+mn-ea"/>
                <a:cs typeface="+mn-cs"/>
              </a:rPr>
              <a:t> un mensaje de suceso al  sistema de </a:t>
            </a:r>
            <a:r>
              <a:rPr lang="es-EC" sz="1200" b="0" i="0" u="none" strike="noStrike" kern="1200" baseline="0" dirty="0" err="1" smtClean="0">
                <a:solidFill>
                  <a:schemeClr val="tx1"/>
                </a:solidFill>
                <a:latin typeface="+mn-lt"/>
                <a:ea typeface="+mn-ea"/>
                <a:cs typeface="+mn-cs"/>
              </a:rPr>
              <a:t>administracion</a:t>
            </a:r>
            <a:r>
              <a:rPr lang="es-EC" sz="1200" b="0" i="0" u="none" strike="noStrike" kern="1200" baseline="0" dirty="0" smtClean="0">
                <a:solidFill>
                  <a:schemeClr val="tx1"/>
                </a:solidFill>
                <a:latin typeface="+mn-lt"/>
                <a:ea typeface="+mn-ea"/>
                <a:cs typeface="+mn-cs"/>
              </a:rPr>
              <a:t>. Entre las causas mas frecuentes de alarma se incluye el cierre y reinicio de un dispositivo, un error de un </a:t>
            </a:r>
            <a:r>
              <a:rPr lang="es-EC" sz="1200" b="0" i="0" u="none" strike="noStrike" kern="1200" baseline="0" dirty="0" err="1" smtClean="0">
                <a:solidFill>
                  <a:schemeClr val="tx1"/>
                </a:solidFill>
                <a:latin typeface="+mn-lt"/>
                <a:ea typeface="+mn-ea"/>
                <a:cs typeface="+mn-cs"/>
              </a:rPr>
              <a:t>vnculo</a:t>
            </a:r>
            <a:r>
              <a:rPr lang="es-EC" sz="1200" b="0" i="0" u="none" strike="noStrike" kern="1200" baseline="0" dirty="0" smtClean="0">
                <a:solidFill>
                  <a:schemeClr val="tx1"/>
                </a:solidFill>
                <a:latin typeface="+mn-lt"/>
                <a:ea typeface="+mn-ea"/>
                <a:cs typeface="+mn-cs"/>
              </a:rPr>
              <a:t> detectado en un enrutador y un acceso inadecuado.</a:t>
            </a:r>
          </a:p>
          <a:p>
            <a:r>
              <a:rPr lang="es-EC" sz="1200" b="0" i="0" u="none" strike="noStrike" kern="1200" baseline="0" dirty="0" smtClean="0">
                <a:solidFill>
                  <a:schemeClr val="tx1"/>
                </a:solidFill>
                <a:latin typeface="+mn-lt"/>
                <a:ea typeface="+mn-ea"/>
                <a:cs typeface="+mn-cs"/>
              </a:rPr>
              <a:t>Auditar el uso de la red: Supervisar el uso general de la red para identificar el acceso de un grupo o usuario, y los tipos de uso de servicios y dispositivos de la red.</a:t>
            </a:r>
          </a:p>
          <a:p>
            <a:endParaRPr lang="es-EC" sz="1200" b="0" i="0" u="none" strike="noStrike" kern="1200" baseline="0" dirty="0" smtClean="0">
              <a:solidFill>
                <a:schemeClr val="tx1"/>
              </a:solidFill>
              <a:latin typeface="+mn-lt"/>
              <a:ea typeface="+mn-ea"/>
              <a:cs typeface="+mn-cs"/>
            </a:endParaRPr>
          </a:p>
          <a:p>
            <a:r>
              <a:rPr lang="es-EC" sz="1200" b="1" i="0" u="none" strike="noStrike" kern="1200" baseline="0" dirty="0" smtClean="0">
                <a:solidFill>
                  <a:schemeClr val="tx1"/>
                </a:solidFill>
                <a:latin typeface="+mn-lt"/>
                <a:ea typeface="+mn-ea"/>
                <a:cs typeface="+mn-cs"/>
              </a:rPr>
              <a:t>TNMS-M </a:t>
            </a:r>
            <a:r>
              <a:rPr lang="es-EC" sz="1200" b="0" i="0" u="none" strike="noStrike" kern="1200" baseline="0" dirty="0" smtClean="0">
                <a:solidFill>
                  <a:schemeClr val="tx1"/>
                </a:solidFill>
                <a:latin typeface="+mn-lt"/>
                <a:ea typeface="+mn-ea"/>
                <a:cs typeface="+mn-cs"/>
              </a:rPr>
              <a:t>tiene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elementos de red asignados para los equipos SURPASS hit 7020, 7025, 7030 que permiten proveer reporte de fallas, </a:t>
            </a:r>
            <a:r>
              <a:rPr lang="es-EC" sz="1200" b="0" i="0" u="none" strike="noStrike" kern="1200" baseline="0" dirty="0" err="1" smtClean="0">
                <a:solidFill>
                  <a:schemeClr val="tx1"/>
                </a:solidFill>
                <a:latin typeface="+mn-lt"/>
                <a:ea typeface="+mn-ea"/>
                <a:cs typeface="+mn-cs"/>
              </a:rPr>
              <a:t>conguracion</a:t>
            </a:r>
            <a:r>
              <a:rPr lang="es-EC" sz="1200" b="0" i="0" u="none" strike="noStrike" kern="1200" baseline="0" dirty="0" smtClean="0">
                <a:solidFill>
                  <a:schemeClr val="tx1"/>
                </a:solidFill>
                <a:latin typeface="+mn-lt"/>
                <a:ea typeface="+mn-ea"/>
                <a:cs typeface="+mn-cs"/>
              </a:rPr>
              <a:t>, rendimiento,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seguridad y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de servicio para SDH/PDH.</a:t>
            </a:r>
          </a:p>
          <a:p>
            <a:r>
              <a:rPr lang="es-EC" sz="1200" b="0" i="0" u="none" strike="noStrike" kern="1200" baseline="0" dirty="0" smtClean="0">
                <a:solidFill>
                  <a:schemeClr val="tx1"/>
                </a:solidFill>
                <a:latin typeface="+mn-lt"/>
                <a:ea typeface="+mn-ea"/>
                <a:cs typeface="+mn-cs"/>
              </a:rPr>
              <a:t>Se basa en la arquitectura cliente-servidor la cual </a:t>
            </a:r>
            <a:r>
              <a:rPr lang="es-EC" sz="1200" b="0" i="0" u="none" strike="noStrike" kern="1200" baseline="0" dirty="0" err="1" smtClean="0">
                <a:solidFill>
                  <a:schemeClr val="tx1"/>
                </a:solidFill>
                <a:latin typeface="+mn-lt"/>
                <a:ea typeface="+mn-ea"/>
                <a:cs typeface="+mn-cs"/>
              </a:rPr>
              <a:t>identica</a:t>
            </a:r>
            <a:r>
              <a:rPr lang="es-EC" sz="1200" b="0" i="0" u="none" strike="noStrike" kern="1200" baseline="0" dirty="0" smtClean="0">
                <a:solidFill>
                  <a:schemeClr val="tx1"/>
                </a:solidFill>
                <a:latin typeface="+mn-lt"/>
                <a:ea typeface="+mn-ea"/>
                <a:cs typeface="+mn-cs"/>
              </a:rPr>
              <a:t> funcionalidades </a:t>
            </a:r>
            <a:r>
              <a:rPr lang="es-EC" sz="1200" b="0" i="0" u="none" strike="noStrike" kern="1200" baseline="0" dirty="0" err="1" smtClean="0">
                <a:solidFill>
                  <a:schemeClr val="tx1"/>
                </a:solidFill>
                <a:latin typeface="+mn-lt"/>
                <a:ea typeface="+mn-ea"/>
                <a:cs typeface="+mn-cs"/>
              </a:rPr>
              <a:t>logicas</a:t>
            </a:r>
            <a:r>
              <a:rPr lang="es-EC" sz="1200" b="0" i="0" u="none" strike="noStrike" kern="1200" baseline="0" dirty="0" smtClean="0">
                <a:solidFill>
                  <a:schemeClr val="tx1"/>
                </a:solidFill>
                <a:latin typeface="+mn-lt"/>
                <a:ea typeface="+mn-ea"/>
                <a:cs typeface="+mn-cs"/>
              </a:rPr>
              <a:t> de grupo y es abierta y modular para la </a:t>
            </a:r>
            <a:r>
              <a:rPr lang="es-EC" sz="1200" b="0" i="0" u="none" strike="noStrike" kern="1200" baseline="0" dirty="0" err="1" smtClean="0">
                <a:solidFill>
                  <a:schemeClr val="tx1"/>
                </a:solidFill>
                <a:latin typeface="+mn-lt"/>
                <a:ea typeface="+mn-ea"/>
                <a:cs typeface="+mn-cs"/>
              </a:rPr>
              <a:t>maxima</a:t>
            </a:r>
            <a:r>
              <a:rPr lang="es-EC" sz="1200" b="0" i="0" u="none" strike="noStrike" kern="1200" baseline="0" dirty="0" smtClean="0">
                <a:solidFill>
                  <a:schemeClr val="tx1"/>
                </a:solidFill>
                <a:latin typeface="+mn-lt"/>
                <a:ea typeface="+mn-ea"/>
                <a:cs typeface="+mn-cs"/>
              </a:rPr>
              <a:t> interoperabilidad y funcionalidad</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El </a:t>
            </a:r>
            <a:r>
              <a:rPr lang="es-EC" sz="1200" b="1" i="0" u="none" strike="noStrike" kern="1200" baseline="0" dirty="0" smtClean="0">
                <a:solidFill>
                  <a:schemeClr val="tx1"/>
                </a:solidFill>
                <a:latin typeface="+mn-lt"/>
                <a:ea typeface="+mn-ea"/>
                <a:cs typeface="+mn-cs"/>
              </a:rPr>
              <a:t>TNMS-CORE/CDM</a:t>
            </a:r>
            <a:r>
              <a:rPr lang="es-EC" sz="1200" b="0" i="0" u="none" strike="noStrike" kern="1200" baseline="0" dirty="0" smtClean="0">
                <a:solidFill>
                  <a:schemeClr val="tx1"/>
                </a:solidFill>
                <a:latin typeface="+mn-lt"/>
                <a:ea typeface="+mn-ea"/>
                <a:cs typeface="+mn-cs"/>
              </a:rPr>
              <a:t> o </a:t>
            </a:r>
            <a:r>
              <a:rPr lang="es-EC" sz="1200" b="0" i="0" u="none" strike="noStrike" kern="1200" baseline="0" dirty="0" err="1" smtClean="0">
                <a:solidFill>
                  <a:schemeClr val="tx1"/>
                </a:solidFill>
                <a:latin typeface="+mn-lt"/>
                <a:ea typeface="+mn-ea"/>
                <a:cs typeface="+mn-cs"/>
              </a:rPr>
              <a:t>Transport</a:t>
            </a:r>
            <a:r>
              <a:rPr lang="es-EC" sz="1200" b="0" i="0" u="none" strike="noStrike" kern="1200" baseline="0" dirty="0" smtClean="0">
                <a:solidFill>
                  <a:schemeClr val="tx1"/>
                </a:solidFill>
                <a:latin typeface="+mn-lt"/>
                <a:ea typeface="+mn-ea"/>
                <a:cs typeface="+mn-cs"/>
              </a:rPr>
              <a:t> Network Management </a:t>
            </a:r>
            <a:r>
              <a:rPr lang="es-EC" sz="1200" b="0" i="0" u="none" strike="noStrike" kern="1200" baseline="0" dirty="0" err="1" smtClean="0">
                <a:solidFill>
                  <a:schemeClr val="tx1"/>
                </a:solidFill>
                <a:latin typeface="+mn-lt"/>
                <a:ea typeface="+mn-ea"/>
                <a:cs typeface="+mn-cs"/>
              </a:rPr>
              <a:t>System</a:t>
            </a:r>
            <a:r>
              <a:rPr lang="es-EC" sz="1200" b="0" i="0" u="none" strike="noStrike" kern="1200" baseline="0" dirty="0" smtClean="0">
                <a:solidFill>
                  <a:schemeClr val="tx1"/>
                </a:solidFill>
                <a:latin typeface="+mn-lt"/>
                <a:ea typeface="+mn-ea"/>
                <a:cs typeface="+mn-cs"/>
              </a:rPr>
              <a:t> CORE/CDM es utilizado para medianas y grandes redes adaptados para los requerimientos </a:t>
            </a:r>
            <a:r>
              <a:rPr lang="es-EC" sz="1200" b="0" i="0" u="none" strike="noStrike" kern="1200" baseline="0" dirty="0" err="1" smtClean="0">
                <a:solidFill>
                  <a:schemeClr val="tx1"/>
                </a:solidFill>
                <a:latin typeface="+mn-lt"/>
                <a:ea typeface="+mn-ea"/>
                <a:cs typeface="+mn-cs"/>
              </a:rPr>
              <a:t>especificos</a:t>
            </a:r>
            <a:r>
              <a:rPr lang="es-EC" sz="1200" b="0" i="0" u="none" strike="noStrike" kern="1200" baseline="0" dirty="0" smtClean="0">
                <a:solidFill>
                  <a:schemeClr val="tx1"/>
                </a:solidFill>
                <a:latin typeface="+mn-lt"/>
                <a:ea typeface="+mn-ea"/>
                <a:cs typeface="+mn-cs"/>
              </a:rPr>
              <a:t> de los clientes.</a:t>
            </a:r>
          </a:p>
          <a:p>
            <a:r>
              <a:rPr lang="es-EC" sz="1200" b="0" i="0" u="none" strike="noStrike" kern="1200" baseline="0" dirty="0" smtClean="0">
                <a:solidFill>
                  <a:schemeClr val="tx1"/>
                </a:solidFill>
                <a:latin typeface="+mn-lt"/>
                <a:ea typeface="+mn-ea"/>
                <a:cs typeface="+mn-cs"/>
              </a:rPr>
              <a:t>Esta </a:t>
            </a:r>
            <a:r>
              <a:rPr lang="es-EC" sz="1200" b="0" i="0" u="none" strike="noStrike" kern="1200" baseline="0" dirty="0" err="1" smtClean="0">
                <a:solidFill>
                  <a:schemeClr val="tx1"/>
                </a:solidFill>
                <a:latin typeface="+mn-lt"/>
                <a:ea typeface="+mn-ea"/>
                <a:cs typeface="+mn-cs"/>
              </a:rPr>
              <a:t>aplicacion</a:t>
            </a:r>
            <a:r>
              <a:rPr lang="es-EC" sz="1200" b="0" i="0" u="none" strike="noStrike" kern="1200" baseline="0" dirty="0" smtClean="0">
                <a:solidFill>
                  <a:schemeClr val="tx1"/>
                </a:solidFill>
                <a:latin typeface="+mn-lt"/>
                <a:ea typeface="+mn-ea"/>
                <a:cs typeface="+mn-cs"/>
              </a:rPr>
              <a:t> trabaja en la capa de red del </a:t>
            </a:r>
            <a:r>
              <a:rPr lang="es-EC" sz="1200" b="0" i="0" u="none" strike="noStrike" kern="1200" baseline="0" dirty="0" err="1" smtClean="0">
                <a:solidFill>
                  <a:schemeClr val="tx1"/>
                </a:solidFill>
                <a:latin typeface="+mn-lt"/>
                <a:ea typeface="+mn-ea"/>
                <a:cs typeface="+mn-cs"/>
              </a:rPr>
              <a:t>stack</a:t>
            </a:r>
            <a:r>
              <a:rPr lang="es-EC" sz="1200" b="0" i="0" u="none" strike="noStrike" kern="1200" baseline="0" dirty="0" smtClean="0">
                <a:solidFill>
                  <a:schemeClr val="tx1"/>
                </a:solidFill>
                <a:latin typeface="+mn-lt"/>
                <a:ea typeface="+mn-ea"/>
                <a:cs typeface="+mn-cs"/>
              </a:rPr>
              <a:t> OSI usando el protocolo de enrutamiento IS-IS basado en direcciones NSAP </a:t>
            </a:r>
            <a:r>
              <a:rPr lang="es-EC" sz="1200" b="0" i="0" u="none" strike="noStrike" kern="1200" baseline="0" dirty="0" err="1" smtClean="0">
                <a:solidFill>
                  <a:schemeClr val="tx1"/>
                </a:solidFill>
                <a:latin typeface="+mn-lt"/>
                <a:ea typeface="+mn-ea"/>
                <a:cs typeface="+mn-cs"/>
              </a:rPr>
              <a:t>conguradas</a:t>
            </a:r>
            <a:r>
              <a:rPr lang="es-EC" sz="1200" b="0" i="0" u="none" strike="noStrike" kern="1200" baseline="0" dirty="0" smtClean="0">
                <a:solidFill>
                  <a:schemeClr val="tx1"/>
                </a:solidFill>
                <a:latin typeface="+mn-lt"/>
                <a:ea typeface="+mn-ea"/>
                <a:cs typeface="+mn-cs"/>
              </a:rPr>
              <a:t> en cada uno de los elementos de red.</a:t>
            </a:r>
          </a:p>
          <a:p>
            <a:r>
              <a:rPr lang="es-EC" sz="1200" b="0" i="0" u="none" strike="noStrike" kern="1200" baseline="0" dirty="0" smtClean="0">
                <a:solidFill>
                  <a:schemeClr val="tx1"/>
                </a:solidFill>
                <a:latin typeface="+mn-lt"/>
                <a:ea typeface="+mn-ea"/>
                <a:cs typeface="+mn-cs"/>
              </a:rPr>
              <a:t>La familia de productos TNMS </a:t>
            </a:r>
            <a:r>
              <a:rPr lang="es-EC" sz="1200" b="0" i="0" u="none" strike="noStrike" kern="1200" baseline="0" dirty="0" err="1" smtClean="0">
                <a:solidFill>
                  <a:schemeClr val="tx1"/>
                </a:solidFill>
                <a:latin typeface="+mn-lt"/>
                <a:ea typeface="+mn-ea"/>
                <a:cs typeface="+mn-cs"/>
              </a:rPr>
              <a:t>Core</a:t>
            </a:r>
            <a:r>
              <a:rPr lang="es-EC" sz="1200" b="0" i="0" u="none" strike="noStrike" kern="1200" baseline="0" dirty="0" smtClean="0">
                <a:solidFill>
                  <a:schemeClr val="tx1"/>
                </a:solidFill>
                <a:latin typeface="+mn-lt"/>
                <a:ea typeface="+mn-ea"/>
                <a:cs typeface="+mn-cs"/>
              </a:rPr>
              <a:t> provee una serie de funcionalidades de </a:t>
            </a:r>
            <a:r>
              <a:rPr lang="es-EC" sz="1200" b="0" i="0" u="none" strike="noStrike" kern="1200" baseline="0" dirty="0" err="1" smtClean="0">
                <a:solidFill>
                  <a:schemeClr val="tx1"/>
                </a:solidFill>
                <a:latin typeface="+mn-lt"/>
                <a:ea typeface="+mn-ea"/>
                <a:cs typeface="+mn-cs"/>
              </a:rPr>
              <a:t>gestion</a:t>
            </a:r>
            <a:r>
              <a:rPr lang="es-EC" sz="1200" b="0" i="0" u="none" strike="noStrike" kern="1200" baseline="0" dirty="0" smtClean="0">
                <a:solidFill>
                  <a:schemeClr val="tx1"/>
                </a:solidFill>
                <a:latin typeface="+mn-lt"/>
                <a:ea typeface="+mn-ea"/>
                <a:cs typeface="+mn-cs"/>
              </a:rPr>
              <a:t> que abarcan todos los aspectos necesarios para un </a:t>
            </a:r>
            <a:r>
              <a:rPr lang="es-EC" sz="1200" b="0" i="0" u="none" strike="noStrike" kern="1200" baseline="0" dirty="0" err="1" smtClean="0">
                <a:solidFill>
                  <a:schemeClr val="tx1"/>
                </a:solidFill>
                <a:latin typeface="+mn-lt"/>
                <a:ea typeface="+mn-ea"/>
                <a:cs typeface="+mn-cs"/>
              </a:rPr>
              <a:t>eciente</a:t>
            </a:r>
            <a:r>
              <a:rPr lang="es-EC" sz="1200" b="0" i="0" u="none" strike="noStrike" kern="1200" baseline="0" dirty="0" smtClean="0">
                <a:solidFill>
                  <a:schemeClr val="tx1"/>
                </a:solidFill>
                <a:latin typeface="+mn-lt"/>
                <a:ea typeface="+mn-ea"/>
                <a:cs typeface="+mn-cs"/>
              </a:rPr>
              <a:t> control de las redes de transporte como son:</a:t>
            </a:r>
          </a:p>
          <a:p>
            <a:r>
              <a:rPr lang="es-EC" sz="1200" b="0" i="0" u="none" strike="noStrike" kern="1200" baseline="0" dirty="0" err="1" smtClean="0">
                <a:solidFill>
                  <a:schemeClr val="tx1"/>
                </a:solidFill>
                <a:latin typeface="+mn-lt"/>
                <a:ea typeface="+mn-ea"/>
                <a:cs typeface="+mn-cs"/>
              </a:rPr>
              <a:t>Configuracion</a:t>
            </a:r>
            <a:r>
              <a:rPr lang="es-EC" sz="1200" b="0" i="0" u="none" strike="noStrike" kern="1200" baseline="0" dirty="0" smtClean="0">
                <a:solidFill>
                  <a:schemeClr val="tx1"/>
                </a:solidFill>
                <a:latin typeface="+mn-lt"/>
                <a:ea typeface="+mn-ea"/>
                <a:cs typeface="+mn-cs"/>
              </a:rPr>
              <a:t>.</a:t>
            </a:r>
          </a:p>
          <a:p>
            <a:r>
              <a:rPr lang="es-EC" sz="1200" b="0" i="0" u="none" strike="noStrike" kern="1200" baseline="0" dirty="0" smtClean="0">
                <a:solidFill>
                  <a:schemeClr val="tx1"/>
                </a:solidFill>
                <a:latin typeface="+mn-lt"/>
                <a:ea typeface="+mn-ea"/>
                <a:cs typeface="+mn-cs"/>
              </a:rPr>
              <a:t>Fallas.</a:t>
            </a:r>
          </a:p>
          <a:p>
            <a:r>
              <a:rPr lang="es-EC" sz="1200" b="0" i="0" u="none" strike="noStrike" kern="1200" baseline="0" dirty="0" smtClean="0">
                <a:solidFill>
                  <a:schemeClr val="tx1"/>
                </a:solidFill>
                <a:latin typeface="+mn-lt"/>
                <a:ea typeface="+mn-ea"/>
                <a:cs typeface="+mn-cs"/>
              </a:rPr>
              <a:t>Performance.</a:t>
            </a:r>
          </a:p>
          <a:p>
            <a:r>
              <a:rPr lang="es-EC" sz="1200" b="0" i="0" u="none" strike="noStrike" kern="1200" baseline="0" dirty="0" smtClean="0">
                <a:solidFill>
                  <a:schemeClr val="tx1"/>
                </a:solidFill>
                <a:latin typeface="+mn-lt"/>
                <a:ea typeface="+mn-ea"/>
                <a:cs typeface="+mn-cs"/>
              </a:rPr>
              <a:t>Seguridad.</a:t>
            </a:r>
            <a:endParaRPr lang="es-EC" dirty="0"/>
          </a:p>
        </p:txBody>
      </p:sp>
      <p:sp>
        <p:nvSpPr>
          <p:cNvPr id="4" name="3 Marcador de número de diapositiva"/>
          <p:cNvSpPr>
            <a:spLocks noGrp="1"/>
          </p:cNvSpPr>
          <p:nvPr>
            <p:ph type="sldNum" sz="quarter" idx="10"/>
          </p:nvPr>
        </p:nvSpPr>
        <p:spPr/>
        <p:txBody>
          <a:bodyPr/>
          <a:lstStyle/>
          <a:p>
            <a:fld id="{CA5D3BF3-D352-46FC-8343-31F56E6730EA}" type="slidenum">
              <a:rPr lang="es-EC" smtClean="0"/>
              <a:pPr/>
              <a:t>15</a:t>
            </a:fld>
            <a:endParaRPr lang="es-EC"/>
          </a:p>
        </p:txBody>
      </p:sp>
    </p:spTree>
    <p:extLst>
      <p:ext uri="{BB962C8B-B14F-4D97-AF65-F5344CB8AC3E}">
        <p14:creationId xmlns:p14="http://schemas.microsoft.com/office/powerpoint/2010/main" val="1119411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C" sz="100" b="0" i="0" u="none" strike="noStrike" kern="1200" baseline="0" dirty="0" smtClean="0">
                <a:solidFill>
                  <a:schemeClr val="tx1"/>
                </a:solidFill>
                <a:latin typeface="+mn-lt"/>
                <a:ea typeface="+mn-ea"/>
                <a:cs typeface="+mn-cs"/>
              </a:rPr>
              <a:t>Las </a:t>
            </a:r>
            <a:r>
              <a:rPr lang="es-EC" sz="1050" b="0" i="0" u="none" strike="noStrike" kern="1200" baseline="0" dirty="0" smtClean="0">
                <a:solidFill>
                  <a:schemeClr val="tx1"/>
                </a:solidFill>
                <a:latin typeface="+mn-lt"/>
                <a:ea typeface="+mn-ea"/>
                <a:cs typeface="+mn-cs"/>
              </a:rPr>
              <a:t>Telecomunicaciones en TRANSELECTRIC, constituyen el pilar fundamental en donde se soportan los servicios para el Sistema Nacional Interconectado (SNI) como son </a:t>
            </a:r>
            <a:r>
              <a:rPr lang="es-EC" sz="1050" b="0" i="0" u="none" strike="noStrike" kern="1200" baseline="0" dirty="0" err="1" smtClean="0">
                <a:solidFill>
                  <a:schemeClr val="tx1"/>
                </a:solidFill>
                <a:latin typeface="+mn-lt"/>
                <a:ea typeface="+mn-ea"/>
                <a:cs typeface="+mn-cs"/>
              </a:rPr>
              <a:t>teleproteccion</a:t>
            </a:r>
            <a:r>
              <a:rPr lang="es-EC" sz="1050" b="0" i="0" u="none" strike="noStrike" kern="1200" baseline="0" dirty="0" smtClean="0">
                <a:solidFill>
                  <a:schemeClr val="tx1"/>
                </a:solidFill>
                <a:latin typeface="+mn-lt"/>
                <a:ea typeface="+mn-ea"/>
                <a:cs typeface="+mn-cs"/>
              </a:rPr>
              <a:t>, canales </a:t>
            </a:r>
            <a:r>
              <a:rPr lang="es-EC" sz="100" b="0" i="0" u="none" strike="noStrike" kern="1200" baseline="0" dirty="0" smtClean="0">
                <a:solidFill>
                  <a:schemeClr val="tx1"/>
                </a:solidFill>
                <a:latin typeface="+mn-lt"/>
                <a:ea typeface="+mn-ea"/>
                <a:cs typeface="+mn-cs"/>
              </a:rPr>
              <a:t>de voz y datos en tiempo real.</a:t>
            </a:r>
          </a:p>
          <a:p>
            <a:endParaRPr lang="es-EC" sz="100" b="0" i="0" u="none" strike="noStrike" kern="1200" baseline="0" dirty="0" smtClean="0">
              <a:solidFill>
                <a:schemeClr val="tx1"/>
              </a:solidFill>
              <a:latin typeface="+mn-lt"/>
              <a:ea typeface="+mn-ea"/>
              <a:cs typeface="+mn-cs"/>
            </a:endParaRPr>
          </a:p>
          <a:p>
            <a:r>
              <a:rPr lang="es-ES" sz="100" b="0" i="0" u="none" strike="noStrike" kern="1200" baseline="0" dirty="0" smtClean="0">
                <a:solidFill>
                  <a:schemeClr val="tx1"/>
                </a:solidFill>
                <a:latin typeface="+mn-lt"/>
                <a:ea typeface="+mn-ea"/>
                <a:cs typeface="+mn-cs"/>
              </a:rPr>
              <a:t>Desde hace 29 </a:t>
            </a:r>
            <a:r>
              <a:rPr lang="es-EC" sz="100" b="0" i="0" u="none" strike="noStrike" kern="1200" baseline="0" dirty="0" err="1" smtClean="0">
                <a:solidFill>
                  <a:schemeClr val="tx1"/>
                </a:solidFill>
                <a:latin typeface="+mn-lt"/>
                <a:ea typeface="+mn-ea"/>
                <a:cs typeface="+mn-cs"/>
              </a:rPr>
              <a:t>a~nos</a:t>
            </a:r>
            <a:r>
              <a:rPr lang="es-EC" sz="100" b="0" i="0" u="none" strike="noStrike" kern="1200" baseline="0" dirty="0" smtClean="0">
                <a:solidFill>
                  <a:schemeClr val="tx1"/>
                </a:solidFill>
                <a:latin typeface="+mn-lt"/>
                <a:ea typeface="+mn-ea"/>
                <a:cs typeface="+mn-cs"/>
              </a:rPr>
              <a:t> la empresa ha operado y mantenido un Sistema de Telecomunicaciones que utiliza </a:t>
            </a:r>
            <a:r>
              <a:rPr lang="es-ES" sz="100" b="0" i="0" u="none" strike="noStrike" kern="1200" baseline="0" dirty="0" smtClean="0">
                <a:solidFill>
                  <a:schemeClr val="tx1"/>
                </a:solidFill>
                <a:latin typeface="+mn-lt"/>
                <a:ea typeface="+mn-ea"/>
                <a:cs typeface="+mn-cs"/>
              </a:rPr>
              <a:t>Onda Portadora (PLC) a </a:t>
            </a:r>
            <a:r>
              <a:rPr lang="es-ES" sz="100" b="0" i="0" u="none" strike="noStrike" kern="1200" baseline="0" dirty="0" err="1" smtClean="0">
                <a:solidFill>
                  <a:schemeClr val="tx1"/>
                </a:solidFill>
                <a:latin typeface="+mn-lt"/>
                <a:ea typeface="+mn-ea"/>
                <a:cs typeface="+mn-cs"/>
              </a:rPr>
              <a:t>traves</a:t>
            </a:r>
            <a:r>
              <a:rPr lang="es-ES" sz="100" b="0" i="0" u="none" strike="noStrike" kern="1200" baseline="0" dirty="0" smtClean="0">
                <a:solidFill>
                  <a:schemeClr val="tx1"/>
                </a:solidFill>
                <a:latin typeface="+mn-lt"/>
                <a:ea typeface="+mn-ea"/>
                <a:cs typeface="+mn-cs"/>
              </a:rPr>
              <a:t> de las </a:t>
            </a:r>
            <a:r>
              <a:rPr lang="es-ES" sz="100" b="0" i="0" u="none" strike="noStrike" kern="1200" baseline="0" dirty="0" err="1" smtClean="0">
                <a:solidFill>
                  <a:schemeClr val="tx1"/>
                </a:solidFill>
                <a:latin typeface="+mn-lt"/>
                <a:ea typeface="+mn-ea"/>
                <a:cs typeface="+mn-cs"/>
              </a:rPr>
              <a:t>lneas</a:t>
            </a:r>
            <a:r>
              <a:rPr lang="es-ES" sz="100" b="0" i="0" u="none" strike="noStrike" kern="1200" baseline="0" dirty="0" smtClean="0">
                <a:solidFill>
                  <a:schemeClr val="tx1"/>
                </a:solidFill>
                <a:latin typeface="+mn-lt"/>
                <a:ea typeface="+mn-ea"/>
                <a:cs typeface="+mn-cs"/>
              </a:rPr>
              <a:t> de alta </a:t>
            </a:r>
            <a:r>
              <a:rPr lang="es-ES" sz="100" b="0" i="0" u="none" strike="noStrike" kern="1200" baseline="0" dirty="0" err="1" smtClean="0">
                <a:solidFill>
                  <a:schemeClr val="tx1"/>
                </a:solidFill>
                <a:latin typeface="+mn-lt"/>
                <a:ea typeface="+mn-ea"/>
                <a:cs typeface="+mn-cs"/>
              </a:rPr>
              <a:t>tension</a:t>
            </a:r>
            <a:r>
              <a:rPr lang="es-ES" sz="100" b="0" i="0" u="none" strike="noStrike" kern="1200" baseline="0" dirty="0" smtClean="0">
                <a:solidFill>
                  <a:schemeClr val="tx1"/>
                </a:solidFill>
                <a:latin typeface="+mn-lt"/>
                <a:ea typeface="+mn-ea"/>
                <a:cs typeface="+mn-cs"/>
              </a:rPr>
              <a:t> del Sistema Nacional de </a:t>
            </a:r>
            <a:r>
              <a:rPr lang="es-EC" sz="100" b="0" i="0" u="none" strike="noStrike" kern="1200" baseline="0" dirty="0" err="1" smtClean="0">
                <a:solidFill>
                  <a:schemeClr val="tx1"/>
                </a:solidFill>
                <a:latin typeface="+mn-lt"/>
                <a:ea typeface="+mn-ea"/>
                <a:cs typeface="+mn-cs"/>
              </a:rPr>
              <a:t>Transmision</a:t>
            </a:r>
            <a:r>
              <a:rPr lang="es-EC" sz="100" b="0" i="0" u="none" strike="noStrike" kern="1200" baseline="0" dirty="0" smtClean="0">
                <a:solidFill>
                  <a:schemeClr val="tx1"/>
                </a:solidFill>
                <a:latin typeface="+mn-lt"/>
                <a:ea typeface="+mn-ea"/>
                <a:cs typeface="+mn-cs"/>
              </a:rPr>
              <a:t> (SNT), con resultados altamente satisfactorios.</a:t>
            </a:r>
          </a:p>
          <a:p>
            <a:endParaRPr lang="es-EC" sz="100" b="0" i="0" u="none" strike="noStrike" kern="1200" baseline="0" dirty="0" smtClean="0">
              <a:solidFill>
                <a:schemeClr val="tx1"/>
              </a:solidFill>
              <a:latin typeface="+mn-lt"/>
              <a:ea typeface="+mn-ea"/>
              <a:cs typeface="+mn-cs"/>
            </a:endParaRPr>
          </a:p>
          <a:p>
            <a:r>
              <a:rPr lang="es-EC" sz="100" b="0" i="0" u="none" strike="noStrike" kern="1200" baseline="0" dirty="0" smtClean="0">
                <a:solidFill>
                  <a:schemeClr val="tx1"/>
                </a:solidFill>
                <a:latin typeface="+mn-lt"/>
                <a:ea typeface="+mn-ea"/>
                <a:cs typeface="+mn-cs"/>
              </a:rPr>
              <a:t>Las actuales necesidades de </a:t>
            </a:r>
            <a:r>
              <a:rPr lang="es-EC" sz="100" b="0" i="0" u="none" strike="noStrike" kern="1200" baseline="0" dirty="0" err="1" smtClean="0">
                <a:solidFill>
                  <a:schemeClr val="tx1"/>
                </a:solidFill>
                <a:latin typeface="+mn-lt"/>
                <a:ea typeface="+mn-ea"/>
                <a:cs typeface="+mn-cs"/>
              </a:rPr>
              <a:t>comunicacion</a:t>
            </a:r>
            <a:r>
              <a:rPr lang="es-EC" sz="100" b="0" i="0" u="none" strike="noStrike" kern="1200" baseline="0" dirty="0" smtClean="0">
                <a:solidFill>
                  <a:schemeClr val="tx1"/>
                </a:solidFill>
                <a:latin typeface="+mn-lt"/>
                <a:ea typeface="+mn-ea"/>
                <a:cs typeface="+mn-cs"/>
              </a:rPr>
              <a:t> y los requerimientos de alta disponibilidad, demandan la </a:t>
            </a:r>
            <a:r>
              <a:rPr lang="es-EC" sz="100" b="0" i="0" u="none" strike="noStrike" kern="1200" baseline="0" dirty="0" err="1" smtClean="0">
                <a:solidFill>
                  <a:schemeClr val="tx1"/>
                </a:solidFill>
                <a:latin typeface="+mn-lt"/>
                <a:ea typeface="+mn-ea"/>
                <a:cs typeface="+mn-cs"/>
              </a:rPr>
              <a:t>utilizacion</a:t>
            </a:r>
            <a:r>
              <a:rPr lang="es-EC" sz="100" b="0" i="0" u="none" strike="noStrike" kern="1200" baseline="0" dirty="0" smtClean="0">
                <a:solidFill>
                  <a:schemeClr val="tx1"/>
                </a:solidFill>
                <a:latin typeface="+mn-lt"/>
                <a:ea typeface="+mn-ea"/>
                <a:cs typeface="+mn-cs"/>
              </a:rPr>
              <a:t> de nuevas </a:t>
            </a:r>
            <a:r>
              <a:rPr lang="es-EC" sz="100" b="0" i="0" u="none" strike="noStrike" kern="1200" baseline="0" dirty="0" err="1" smtClean="0">
                <a:solidFill>
                  <a:schemeClr val="tx1"/>
                </a:solidFill>
                <a:latin typeface="+mn-lt"/>
                <a:ea typeface="+mn-ea"/>
                <a:cs typeface="+mn-cs"/>
              </a:rPr>
              <a:t>tecnologas</a:t>
            </a:r>
            <a:r>
              <a:rPr lang="es-EC" sz="100" b="0" i="0" u="none" strike="noStrike" kern="1200" baseline="0" dirty="0" smtClean="0">
                <a:solidFill>
                  <a:schemeClr val="tx1"/>
                </a:solidFill>
                <a:latin typeface="+mn-lt"/>
                <a:ea typeface="+mn-ea"/>
                <a:cs typeface="+mn-cs"/>
              </a:rPr>
              <a:t> en la </a:t>
            </a:r>
            <a:r>
              <a:rPr lang="es-EC" sz="100" b="0" i="0" u="none" strike="noStrike" kern="1200" baseline="0" dirty="0" err="1" smtClean="0">
                <a:solidFill>
                  <a:schemeClr val="tx1"/>
                </a:solidFill>
                <a:latin typeface="+mn-lt"/>
                <a:ea typeface="+mn-ea"/>
                <a:cs typeface="+mn-cs"/>
              </a:rPr>
              <a:t>transmision</a:t>
            </a:r>
            <a:r>
              <a:rPr lang="es-EC" sz="100" b="0" i="0" u="none" strike="noStrike" kern="1200" baseline="0" dirty="0" smtClean="0">
                <a:solidFill>
                  <a:schemeClr val="tx1"/>
                </a:solidFill>
                <a:latin typeface="+mn-lt"/>
                <a:ea typeface="+mn-ea"/>
                <a:cs typeface="+mn-cs"/>
              </a:rPr>
              <a:t> de la </a:t>
            </a:r>
            <a:r>
              <a:rPr lang="es-EC" sz="100" b="0" i="0" u="none" strike="noStrike" kern="1200" baseline="0" dirty="0" err="1" smtClean="0">
                <a:solidFill>
                  <a:schemeClr val="tx1"/>
                </a:solidFill>
                <a:latin typeface="+mn-lt"/>
                <a:ea typeface="+mn-ea"/>
                <a:cs typeface="+mn-cs"/>
              </a:rPr>
              <a:t>informacion</a:t>
            </a:r>
            <a:r>
              <a:rPr lang="es-EC" sz="100" b="0" i="0" u="none" strike="noStrike" kern="1200" baseline="0" dirty="0" smtClean="0">
                <a:solidFill>
                  <a:schemeClr val="tx1"/>
                </a:solidFill>
                <a:latin typeface="+mn-lt"/>
                <a:ea typeface="+mn-ea"/>
                <a:cs typeface="+mn-cs"/>
              </a:rPr>
              <a:t>, es por esto que TRANSELECTRIC se ha visto en la necesidad de implementar fibra </a:t>
            </a:r>
            <a:r>
              <a:rPr lang="es-EC" sz="100" b="0" i="0" u="none" strike="noStrike" kern="1200" baseline="0" dirty="0" err="1" smtClean="0">
                <a:solidFill>
                  <a:schemeClr val="tx1"/>
                </a:solidFill>
                <a:latin typeface="+mn-lt"/>
                <a:ea typeface="+mn-ea"/>
                <a:cs typeface="+mn-cs"/>
              </a:rPr>
              <a:t>optica</a:t>
            </a:r>
            <a:r>
              <a:rPr lang="es-EC" sz="100" b="0" i="0" u="none" strike="noStrike" kern="1200" baseline="0" dirty="0" smtClean="0">
                <a:solidFill>
                  <a:schemeClr val="tx1"/>
                </a:solidFill>
                <a:latin typeface="+mn-lt"/>
                <a:ea typeface="+mn-ea"/>
                <a:cs typeface="+mn-cs"/>
              </a:rPr>
              <a:t> como parte de su red de Telecomunicaciones.</a:t>
            </a:r>
          </a:p>
          <a:p>
            <a:endParaRPr lang="es-EC" sz="1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Aprovechando el nuevo marco legal y la apertura a la competencia, TRANSELECTRIC incursiono en el mercado del Servicio Portador Ecuatoriano.</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A </a:t>
            </a:r>
            <a:r>
              <a:rPr lang="es-EC" sz="1200" b="0" i="0" u="none" strike="noStrike" kern="1200" baseline="0" dirty="0" err="1" smtClean="0">
                <a:solidFill>
                  <a:schemeClr val="tx1"/>
                </a:solidFill>
                <a:latin typeface="+mn-lt"/>
                <a:ea typeface="+mn-ea"/>
                <a:cs typeface="+mn-cs"/>
              </a:rPr>
              <a:t>traves</a:t>
            </a:r>
            <a:r>
              <a:rPr lang="es-EC" sz="1200" b="0" i="0" u="none" strike="noStrike" kern="1200" baseline="0" dirty="0" smtClean="0">
                <a:solidFill>
                  <a:schemeClr val="tx1"/>
                </a:solidFill>
                <a:latin typeface="+mn-lt"/>
                <a:ea typeface="+mn-ea"/>
                <a:cs typeface="+mn-cs"/>
              </a:rPr>
              <a:t> de la empresa TRANSNEXA S.A. E.M.A. es posible contar con conexiones internacionales, permitiendo al Ecuador integrarse a la Red Regional Bolivariana </a:t>
            </a:r>
            <a:r>
              <a:rPr lang="es-ES" sz="1200" b="0" i="0" u="none" strike="noStrike" kern="1200" baseline="0" dirty="0" smtClean="0">
                <a:solidFill>
                  <a:schemeClr val="tx1"/>
                </a:solidFill>
                <a:latin typeface="+mn-lt"/>
                <a:ea typeface="+mn-ea"/>
                <a:cs typeface="+mn-cs"/>
              </a:rPr>
              <a:t>de fibra </a:t>
            </a:r>
            <a:r>
              <a:rPr lang="es-ES" sz="1200" b="0" i="0" u="none" strike="noStrike" kern="1200" baseline="0" dirty="0" err="1" smtClean="0">
                <a:solidFill>
                  <a:schemeClr val="tx1"/>
                </a:solidFill>
                <a:latin typeface="+mn-lt"/>
                <a:ea typeface="+mn-ea"/>
                <a:cs typeface="+mn-cs"/>
              </a:rPr>
              <a:t>optica</a:t>
            </a:r>
            <a:r>
              <a:rPr lang="es-ES" sz="1200" b="0" i="0" u="none" strike="noStrike" kern="1200" baseline="0" dirty="0" smtClean="0">
                <a:solidFill>
                  <a:schemeClr val="tx1"/>
                </a:solidFill>
                <a:latin typeface="+mn-lt"/>
                <a:ea typeface="+mn-ea"/>
                <a:cs typeface="+mn-cs"/>
              </a:rPr>
              <a:t> que une actualmente a Venezuela, Colombia, Ecuador, </a:t>
            </a:r>
            <a:r>
              <a:rPr lang="es-ES" sz="1200" b="0" i="0" u="none" strike="noStrike" kern="1200" baseline="0" dirty="0" err="1" smtClean="0">
                <a:solidFill>
                  <a:schemeClr val="tx1"/>
                </a:solidFill>
                <a:latin typeface="+mn-lt"/>
                <a:ea typeface="+mn-ea"/>
                <a:cs typeface="+mn-cs"/>
              </a:rPr>
              <a:t>Peru</a:t>
            </a:r>
            <a:r>
              <a:rPr lang="es-ES" sz="1200" b="0" i="0" u="none" strike="noStrike" kern="1200" baseline="0" dirty="0" smtClean="0">
                <a:solidFill>
                  <a:schemeClr val="tx1"/>
                </a:solidFill>
                <a:latin typeface="+mn-lt"/>
                <a:ea typeface="+mn-ea"/>
                <a:cs typeface="+mn-cs"/>
              </a:rPr>
              <a:t>, Chile, Argentina y Brasil. </a:t>
            </a:r>
            <a:r>
              <a:rPr lang="es-EC" sz="1200" b="0" i="0" u="none" strike="noStrike" kern="1200" baseline="0" dirty="0" smtClean="0">
                <a:solidFill>
                  <a:schemeClr val="tx1"/>
                </a:solidFill>
                <a:latin typeface="+mn-lt"/>
                <a:ea typeface="+mn-ea"/>
                <a:cs typeface="+mn-cs"/>
              </a:rPr>
              <a:t>Permite </a:t>
            </a:r>
            <a:r>
              <a:rPr lang="es-EC" sz="1200" b="0" i="0" u="none" strike="noStrike" kern="1200" baseline="0" dirty="0" err="1" smtClean="0">
                <a:solidFill>
                  <a:schemeClr val="tx1"/>
                </a:solidFill>
                <a:latin typeface="+mn-lt"/>
                <a:ea typeface="+mn-ea"/>
                <a:cs typeface="+mn-cs"/>
              </a:rPr>
              <a:t>tambien</a:t>
            </a:r>
            <a:r>
              <a:rPr lang="es-EC" sz="1200" b="0" i="0" u="none" strike="noStrike" kern="1200" baseline="0" dirty="0" smtClean="0">
                <a:solidFill>
                  <a:schemeClr val="tx1"/>
                </a:solidFill>
                <a:latin typeface="+mn-lt"/>
                <a:ea typeface="+mn-ea"/>
                <a:cs typeface="+mn-cs"/>
              </a:rPr>
              <a:t> acceder a 6 cables submarinos que unen al Ecuador a la gran nube mundial de Internet.</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CELEC EP - TRANSELECTRIC y TRANSNEXA E.M.A disponen de su propio </a:t>
            </a:r>
            <a:r>
              <a:rPr lang="es-ES" sz="1200" b="0" i="0" u="none" strike="noStrike" kern="1200" baseline="0" dirty="0" smtClean="0">
                <a:solidFill>
                  <a:schemeClr val="tx1"/>
                </a:solidFill>
                <a:latin typeface="+mn-lt"/>
                <a:ea typeface="+mn-ea"/>
                <a:cs typeface="+mn-cs"/>
              </a:rPr>
              <a:t>Centro de </a:t>
            </a:r>
            <a:r>
              <a:rPr lang="es-ES" sz="1200" b="0" i="0" u="none" strike="noStrike" kern="1200" baseline="0" dirty="0" err="1" smtClean="0">
                <a:solidFill>
                  <a:schemeClr val="tx1"/>
                </a:solidFill>
                <a:latin typeface="+mn-lt"/>
                <a:ea typeface="+mn-ea"/>
                <a:cs typeface="+mn-cs"/>
              </a:rPr>
              <a:t>Gestion</a:t>
            </a:r>
            <a:r>
              <a:rPr lang="es-ES" sz="1200" b="0" i="0" u="none" strike="noStrike" kern="1200" baseline="0" dirty="0" smtClean="0">
                <a:solidFill>
                  <a:schemeClr val="tx1"/>
                </a:solidFill>
                <a:latin typeface="+mn-lt"/>
                <a:ea typeface="+mn-ea"/>
                <a:cs typeface="+mn-cs"/>
              </a:rPr>
              <a:t> de Telecomunicaciones que operan de forma ininterrumpida </a:t>
            </a:r>
            <a:r>
              <a:rPr lang="es-EC" sz="1200" b="0" i="0" u="none" strike="noStrike" kern="1200" baseline="0" dirty="0" smtClean="0">
                <a:solidFill>
                  <a:schemeClr val="tx1"/>
                </a:solidFill>
                <a:latin typeface="+mn-lt"/>
                <a:ea typeface="+mn-ea"/>
                <a:cs typeface="+mn-cs"/>
              </a:rPr>
              <a:t>(7x24x365) para garantizar la disponibilidad de la red. La disponibilidad de la red de CELEC EP -TRANSELECRIC es del 99,8% y la disponibilidad de la red de TRANSNEXA es de 99,8% para servicios POP TO POP internacional y CARRIER </a:t>
            </a:r>
            <a:r>
              <a:rPr lang="es-ES" sz="1200" b="0" i="0" u="none" strike="noStrike" kern="1200" baseline="0" dirty="0" smtClean="0">
                <a:solidFill>
                  <a:schemeClr val="tx1"/>
                </a:solidFill>
                <a:latin typeface="+mn-lt"/>
                <a:ea typeface="+mn-ea"/>
                <a:cs typeface="+mn-cs"/>
              </a:rPr>
              <a:t>ETHERNET y 99.6% para IP ACCESS.</a:t>
            </a:r>
          </a:p>
          <a:p>
            <a:endParaRPr lang="es-EC" sz="1200" b="0" i="0" u="none" strike="noStrike" kern="1200" baseline="0" dirty="0" smtClean="0">
              <a:solidFill>
                <a:schemeClr val="tx1"/>
              </a:solidFill>
              <a:latin typeface="+mn-lt"/>
              <a:ea typeface="+mn-ea"/>
              <a:cs typeface="+mn-cs"/>
            </a:endParaRPr>
          </a:p>
          <a:p>
            <a:endParaRPr lang="es-EC" sz="1200" b="0" i="0" u="none" strike="noStrike" kern="1200" baseline="0" dirty="0" smtClean="0">
              <a:solidFill>
                <a:schemeClr val="tx1"/>
              </a:solidFill>
              <a:latin typeface="+mn-lt"/>
              <a:ea typeface="+mn-ea"/>
              <a:cs typeface="+mn-cs"/>
            </a:endParaRPr>
          </a:p>
          <a:p>
            <a:endParaRPr lang="es-ES" sz="100" dirty="0"/>
          </a:p>
        </p:txBody>
      </p:sp>
      <p:sp>
        <p:nvSpPr>
          <p:cNvPr id="4" name="3 Marcador de número de diapositiva"/>
          <p:cNvSpPr>
            <a:spLocks noGrp="1"/>
          </p:cNvSpPr>
          <p:nvPr>
            <p:ph type="sldNum" sz="quarter" idx="10"/>
          </p:nvPr>
        </p:nvSpPr>
        <p:spPr/>
        <p:txBody>
          <a:bodyPr/>
          <a:lstStyle/>
          <a:p>
            <a:fld id="{CA5D3BF3-D352-46FC-8343-31F56E6730EA}" type="slidenum">
              <a:rPr lang="es-ES" smtClean="0"/>
              <a:pPr/>
              <a:t>18</a:t>
            </a:fld>
            <a:endParaRPr lang="es-ES"/>
          </a:p>
        </p:txBody>
      </p:sp>
    </p:spTree>
    <p:extLst>
      <p:ext uri="{BB962C8B-B14F-4D97-AF65-F5344CB8AC3E}">
        <p14:creationId xmlns:p14="http://schemas.microsoft.com/office/powerpoint/2010/main" val="271705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de título">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9" name="Subtitle 8"/>
          <p:cNvSpPr>
            <a:spLocks noGrp="1"/>
          </p:cNvSpPr>
          <p:nvPr>
            <p:ph type="subTitle" idx="1"/>
          </p:nvPr>
        </p:nvSpPr>
        <p:spPr>
          <a:xfrm>
            <a:off x="2362200" y="4537528"/>
            <a:ext cx="6515100" cy="514350"/>
          </a:xfrm>
        </p:spPr>
        <p:txBody>
          <a:bodyPr anchor="ctr"/>
          <a:lstStyle>
            <a:lvl1pPr marL="0" indent="0" algn="l" eaLnBrk="1" latinLnBrk="0" hangingPunct="1">
              <a:buNone/>
              <a:defRPr kumimoji="0" lang="es-ES"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es-ES" smtClean="0"/>
              <a:t>Haga clic para modificar el estilo de subtítulo del patrón</a:t>
            </a:r>
            <a:endParaRPr/>
          </a:p>
        </p:txBody>
      </p:sp>
      <p:sp>
        <p:nvSpPr>
          <p:cNvPr id="28" name="Date Placeholder 27"/>
          <p:cNvSpPr>
            <a:spLocks noGrp="1"/>
          </p:cNvSpPr>
          <p:nvPr>
            <p:ph type="dt" sz="half" idx="10"/>
          </p:nvPr>
        </p:nvSpPr>
        <p:spPr>
          <a:xfrm>
            <a:off x="76200" y="4551524"/>
            <a:ext cx="2057400" cy="514350"/>
          </a:xfrm>
        </p:spPr>
        <p:txBody>
          <a:bodyPr>
            <a:noAutofit/>
          </a:bodyPr>
          <a:lstStyle>
            <a:lvl1pPr algn="ctr" eaLnBrk="1" latinLnBrk="0" hangingPunct="1">
              <a:defRPr kumimoji="0" lang="es-ES" sz="2000">
                <a:solidFill>
                  <a:srgbClr val="FFFFFF"/>
                </a:solidFill>
              </a:defRPr>
            </a:lvl1pPr>
            <a:extLst/>
          </a:lstStyle>
          <a:p>
            <a:pPr algn="ctr"/>
            <a:fld id="{047E157E-8DCB-4F70-A0AF-5EB586A91DD4}" type="datetime1">
              <a:rPr kumimoji="0" lang="es-ES">
                <a:solidFill>
                  <a:srgbClr val="FFFFFF"/>
                </a:solidFill>
              </a:rPr>
              <a:pPr algn="ctr"/>
              <a:t>10/06/2013</a:t>
            </a:fld>
            <a:endParaRPr kumimoji="0" lang="es-ES" sz="200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eaLnBrk="1" latinLnBrk="0" hangingPunct="1">
              <a:defRPr kumimoji="0" lang="es-ES">
                <a:solidFill>
                  <a:schemeClr val="tx2"/>
                </a:solidFill>
              </a:defRPr>
            </a:lvl1pPr>
            <a:extLst/>
          </a:lstStyle>
          <a:p>
            <a:pPr algn="r"/>
            <a:endParaRPr kumimoji="0" lang="es-ES">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eaLnBrk="1" latinLnBrk="0" hangingPunct="1">
              <a:defRPr kumimoji="0" lang="es-ES">
                <a:solidFill>
                  <a:schemeClr val="tx2"/>
                </a:solidFill>
              </a:defRPr>
            </a:lvl1pPr>
            <a:extLst/>
          </a:lstStyle>
          <a:p>
            <a:fld id="{8F82E0A0-C266-4798-8C8F-B9F91E9DA37E}" type="slidenum">
              <a:rPr kumimoji="0" lang="es-ES">
                <a:solidFill>
                  <a:schemeClr val="tx2"/>
                </a:solidFill>
              </a:rPr>
              <a:pPr/>
              <a:t>‹Nº›</a:t>
            </a:fld>
            <a:endParaRPr kumimoji="0" lang="es-ES">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eaLnBrk="1" latinLnBrk="0" hangingPunct="1">
              <a:defRPr kumimoji="0" lang="es-ES" cap="all" baseline="0"/>
            </a:lvl1pPr>
            <a:extLst/>
          </a:lstStyle>
          <a:p>
            <a:pPr eaLnBrk="1" latinLnBrk="0" hangingPunct="1"/>
            <a:r>
              <a:rPr lang="es-ES" smtClean="0"/>
              <a:t>Haga clic para modificar el estilo de título del patrón</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3" name="Rectangle 2"/>
          <p:cNvSpPr>
            <a:spLocks noGrp="1"/>
          </p:cNvSpPr>
          <p:nvPr>
            <p:ph type="dt" sz="half" idx="10"/>
          </p:nvPr>
        </p:nvSpPr>
        <p:spPr/>
        <p:txBody>
          <a:bodyPr/>
          <a:lstStyle>
            <a:extLst/>
          </a:lstStyle>
          <a:p>
            <a:fld id="{E4606EA6-EFEA-4C30-9264-4F9291A5780D}" type="datetime1">
              <a:pPr/>
              <a:t>30/6/2006</a:t>
            </a:fld>
            <a:endParaRPr kumimoji="0" lang="es-ES"/>
          </a:p>
        </p:txBody>
      </p:sp>
      <p:sp>
        <p:nvSpPr>
          <p:cNvPr id="4" name="Rectangle 3"/>
          <p:cNvSpPr>
            <a:spLocks noGrp="1"/>
          </p:cNvSpPr>
          <p:nvPr>
            <p:ph type="ftr" sz="quarter" idx="11"/>
          </p:nvPr>
        </p:nvSpPr>
        <p:spPr/>
        <p:txBody>
          <a:bodyPr/>
          <a:lstStyle>
            <a:extLst/>
          </a:lstStyle>
          <a:p>
            <a:endParaRPr kumimoji="0" lang="es-ES"/>
          </a:p>
        </p:txBody>
      </p:sp>
      <p:sp>
        <p:nvSpPr>
          <p:cNvPr id="5" name="Rectangle 4"/>
          <p:cNvSpPr>
            <a:spLocks noGrp="1"/>
          </p:cNvSpPr>
          <p:nvPr>
            <p:ph type="sldNum" sz="quarter" idx="12"/>
          </p:nvPr>
        </p:nvSpPr>
        <p:spPr/>
        <p:txBody>
          <a:bodyPr/>
          <a:lstStyle>
            <a:extLst/>
          </a:lstStyle>
          <a:p>
            <a:pPr algn="ctr"/>
            <a:fld id="{8F82E0A0-C266-4798-8C8F-B9F91E9DA37E}" type="slidenum">
              <a:rPr kumimoji="0" lang="es-ES" sz="1400" b="1">
                <a:solidFill>
                  <a:srgbClr val="FFFFFF"/>
                </a:solidFill>
              </a:rPr>
              <a:pPr algn="ctr"/>
              <a:t>‹Nº›</a:t>
            </a:fld>
            <a:endParaRPr kumimoji="0" lang="es-ES"/>
          </a:p>
        </p:txBody>
      </p:sp>
      <p:sp>
        <p:nvSpPr>
          <p:cNvPr id="7" name="Rectangle 6"/>
          <p:cNvSpPr>
            <a:spLocks noGrp="1"/>
          </p:cNvSpPr>
          <p:nvPr>
            <p:ph sz="quarter" idx="13"/>
          </p:nvPr>
        </p:nvSpPr>
        <p:spPr>
          <a:xfrm>
            <a:off x="609600" y="1352550"/>
            <a:ext cx="8153400" cy="32766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eaLnBrk="1" latinLnBrk="0" hangingPunct="1">
              <a:buNone/>
              <a:defRPr kumimoji="0" lang="es-ES" sz="2800">
                <a:solidFill>
                  <a:schemeClr val="tx2"/>
                </a:solidFill>
              </a:defRPr>
            </a:lvl1pPr>
            <a:lvl2pPr eaLnBrk="1" latinLnBrk="0" hangingPunct="1">
              <a:buNone/>
              <a:defRPr kumimoji="0" lang="es-ES" sz="1800">
                <a:solidFill>
                  <a:schemeClr val="tx1">
                    <a:tint val="75000"/>
                  </a:schemeClr>
                </a:solidFill>
              </a:defRPr>
            </a:lvl2pPr>
            <a:lvl3pPr eaLnBrk="1" latinLnBrk="0" hangingPunct="1">
              <a:buNone/>
              <a:defRPr kumimoji="0" lang="es-ES" sz="1600">
                <a:solidFill>
                  <a:schemeClr val="tx1">
                    <a:tint val="75000"/>
                  </a:schemeClr>
                </a:solidFill>
              </a:defRPr>
            </a:lvl3pPr>
            <a:lvl4pPr eaLnBrk="1" latinLnBrk="0" hangingPunct="1">
              <a:buNone/>
              <a:defRPr kumimoji="0" lang="es-ES" sz="1400">
                <a:solidFill>
                  <a:schemeClr val="tx1">
                    <a:tint val="75000"/>
                  </a:schemeClr>
                </a:solidFill>
              </a:defRPr>
            </a:lvl4pPr>
            <a:lvl5pPr eaLnBrk="1" latinLnBrk="0" hangingPunct="1">
              <a:buNone/>
              <a:defRPr kumimoji="0" lang="es-ES" sz="1400">
                <a:solidFill>
                  <a:schemeClr val="tx1">
                    <a:tint val="75000"/>
                  </a:schemeClr>
                </a:solidFill>
              </a:defRPr>
            </a:lvl5pPr>
            <a:extLst/>
          </a:lstStyle>
          <a:p>
            <a:pPr lvl="0" eaLnBrk="1" latinLnBrk="0" hangingPunct="1"/>
            <a:r>
              <a:rPr lang="es-ES" smtClean="0"/>
              <a:t>Haga clic para modificar el estilo de texto del patrón</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 name="Title 1"/>
          <p:cNvSpPr>
            <a:spLocks noGrp="1"/>
          </p:cNvSpPr>
          <p:nvPr>
            <p:ph type="title" hasCustomPrompt="1"/>
          </p:nvPr>
        </p:nvSpPr>
        <p:spPr>
          <a:xfrm>
            <a:off x="1371600" y="1200150"/>
            <a:ext cx="7620000" cy="742950"/>
          </a:xfrm>
        </p:spPr>
        <p:txBody>
          <a:bodyPr/>
          <a:lstStyle>
            <a:lvl1pPr algn="l" eaLnBrk="1" latinLnBrk="0" hangingPunct="1">
              <a:buNone/>
              <a:defRPr kumimoji="0" lang="es-ES" sz="4400" b="0" cap="none">
                <a:solidFill>
                  <a:srgbClr val="FFFFFF"/>
                </a:solidFill>
              </a:defRPr>
            </a:lvl1pPr>
            <a:extLst/>
          </a:lstStyle>
          <a:p>
            <a:r>
              <a:rPr kumimoji="0" lang="es-ES"/>
              <a:t>Haga clic para modificar el estilo de título del patrón</a:t>
            </a:r>
          </a:p>
        </p:txBody>
      </p:sp>
      <p:sp>
        <p:nvSpPr>
          <p:cNvPr id="12" name="Date Placeholder 11"/>
          <p:cNvSpPr>
            <a:spLocks noGrp="1"/>
          </p:cNvSpPr>
          <p:nvPr>
            <p:ph type="dt" sz="half" idx="10"/>
          </p:nvPr>
        </p:nvSpPr>
        <p:spPr/>
        <p:txBody>
          <a:bodyPr/>
          <a:lstStyle>
            <a:extLst/>
          </a:lstStyle>
          <a:p>
            <a:fld id="{6FCF9F07-3BC7-4570-B054-79111B0A380C}" type="datetime1">
              <a:pPr/>
              <a:t>30/6/2006</a:t>
            </a:fld>
            <a:endParaRPr kumimoji="0" lang="es-ES"/>
          </a:p>
        </p:txBody>
      </p:sp>
      <p:sp>
        <p:nvSpPr>
          <p:cNvPr id="13" name="Slide Number Placeholder 12"/>
          <p:cNvSpPr>
            <a:spLocks noGrp="1"/>
          </p:cNvSpPr>
          <p:nvPr>
            <p:ph type="sldNum" sz="quarter" idx="11"/>
          </p:nvPr>
        </p:nvSpPr>
        <p:spPr>
          <a:xfrm>
            <a:off x="0" y="1314450"/>
            <a:ext cx="1295400" cy="526257"/>
          </a:xfrm>
        </p:spPr>
        <p:txBody>
          <a:bodyPr>
            <a:noAutofit/>
          </a:bodyPr>
          <a:lstStyle>
            <a:lvl1pPr eaLnBrk="1" latinLnBrk="0" hangingPunct="1">
              <a:defRPr kumimoji="0" lang="es-ES" sz="2400">
                <a:solidFill>
                  <a:srgbClr val="FFFFFF"/>
                </a:solidFill>
              </a:defRPr>
            </a:lvl1pPr>
            <a:extLst/>
          </a:lstStyle>
          <a:p>
            <a:pPr algn="ctr"/>
            <a:fld id="{8F82E0A0-C266-4798-8C8F-B9F91E9DA37E}" type="slidenum">
              <a:rPr kumimoji="0" lang="es-ES" sz="2400" b="1">
                <a:solidFill>
                  <a:srgbClr val="FFFFFF"/>
                </a:solidFill>
              </a:rPr>
              <a:pPr algn="ctr"/>
              <a:t>‹Nº›</a:t>
            </a:fld>
            <a:endParaRPr kumimoji="0" lang="es-ES" sz="2400">
              <a:solidFill>
                <a:srgbClr val="FFFFFF"/>
              </a:solidFill>
            </a:endParaRPr>
          </a:p>
        </p:txBody>
      </p:sp>
      <p:sp>
        <p:nvSpPr>
          <p:cNvPr id="14" name="Footer Placeholder 13"/>
          <p:cNvSpPr>
            <a:spLocks noGrp="1"/>
          </p:cNvSpPr>
          <p:nvPr>
            <p:ph type="ftr" sz="quarter" idx="12"/>
          </p:nvPr>
        </p:nvSpPr>
        <p:spPr/>
        <p:txBody>
          <a:bodyPr/>
          <a:lstStyle>
            <a:extLst/>
          </a:lstStyle>
          <a:p>
            <a:endParaRPr kumimoji="0"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9" name="Content Placeholder 8"/>
          <p:cNvSpPr>
            <a:spLocks noGrp="1"/>
          </p:cNvSpPr>
          <p:nvPr>
            <p:ph sz="quarter" idx="13"/>
          </p:nvPr>
        </p:nvSpPr>
        <p:spPr>
          <a:xfrm>
            <a:off x="609600" y="1352551"/>
            <a:ext cx="3886200" cy="3268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1" name="Content Placeholder 10"/>
          <p:cNvSpPr>
            <a:spLocks noGrp="1"/>
          </p:cNvSpPr>
          <p:nvPr>
            <p:ph sz="quarter" idx="14"/>
          </p:nvPr>
        </p:nvSpPr>
        <p:spPr>
          <a:xfrm>
            <a:off x="4844901" y="1352549"/>
            <a:ext cx="3886200" cy="3268625"/>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8" name="Date Placeholder 7"/>
          <p:cNvSpPr>
            <a:spLocks noGrp="1"/>
          </p:cNvSpPr>
          <p:nvPr>
            <p:ph type="dt" sz="half" idx="15"/>
          </p:nvPr>
        </p:nvSpPr>
        <p:spPr/>
        <p:txBody>
          <a:bodyPr rtlCol="0"/>
          <a:lstStyle>
            <a:extLst/>
          </a:lstStyle>
          <a:p>
            <a:fld id="{E4606EA6-EFEA-4C30-9264-4F9291A5780D}" type="datetime1">
              <a:pPr/>
              <a:t>30/6/2006</a:t>
            </a:fld>
            <a:endParaRPr kumimoji="0" lang="es-ES"/>
          </a:p>
        </p:txBody>
      </p:sp>
      <p:sp>
        <p:nvSpPr>
          <p:cNvPr id="10" name="Slide Number Placeholder 9"/>
          <p:cNvSpPr>
            <a:spLocks noGrp="1"/>
          </p:cNvSpPr>
          <p:nvPr>
            <p:ph type="sldNum" sz="quarter" idx="16"/>
          </p:nvPr>
        </p:nvSpPr>
        <p:spPr/>
        <p:txBody>
          <a:bodyPr rtlCol="0"/>
          <a:lstStyle>
            <a:extLst/>
          </a:lstStyle>
          <a:p>
            <a:pPr algn="ctr"/>
            <a:fld id="{8F82E0A0-C266-4798-8C8F-B9F91E9DA37E}" type="slidenum">
              <a:rPr kumimoji="0" lang="es-ES" sz="1400" b="1">
                <a:solidFill>
                  <a:srgbClr val="FFFFFF"/>
                </a:solidFill>
              </a:rPr>
              <a:pPr algn="ctr"/>
              <a:t>‹Nº›</a:t>
            </a:fld>
            <a:endParaRPr kumimoji="0" lang="es-ES"/>
          </a:p>
        </p:txBody>
      </p:sp>
      <p:sp>
        <p:nvSpPr>
          <p:cNvPr id="12" name="Footer Placeholder 11"/>
          <p:cNvSpPr>
            <a:spLocks noGrp="1"/>
          </p:cNvSpPr>
          <p:nvPr>
            <p:ph type="ftr" sz="quarter" idx="17"/>
          </p:nvPr>
        </p:nvSpPr>
        <p:spPr/>
        <p:txBody>
          <a:bodyPr rtlCol="0"/>
          <a:lstStyle>
            <a:extLst/>
          </a:lstStyle>
          <a:p>
            <a:endParaRPr kumimoji="0"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eaLnBrk="1" latinLnBrk="0" hangingPunct="1">
              <a:defRPr kumimoji="0" lang="es-ES"/>
            </a:lvl1pPr>
            <a:extLst/>
          </a:lstStyle>
          <a:p>
            <a:pPr eaLnBrk="1" latinLnBrk="0" hangingPunct="1"/>
            <a:r>
              <a:rPr lang="es-ES" smtClean="0"/>
              <a:t>Haga clic para modificar el estilo de título del patrón</a:t>
            </a:r>
            <a:endParaRPr/>
          </a:p>
        </p:txBody>
      </p:sp>
      <p:sp>
        <p:nvSpPr>
          <p:cNvPr id="11" name="Content Placeholder 10"/>
          <p:cNvSpPr>
            <a:spLocks noGrp="1"/>
          </p:cNvSpPr>
          <p:nvPr>
            <p:ph sz="quarter" idx="13"/>
          </p:nvPr>
        </p:nvSpPr>
        <p:spPr>
          <a:xfrm>
            <a:off x="609600" y="1919818"/>
            <a:ext cx="3886200" cy="26289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3" name="Content Placeholder 12"/>
          <p:cNvSpPr>
            <a:spLocks noGrp="1"/>
          </p:cNvSpPr>
          <p:nvPr>
            <p:ph sz="quarter" idx="14"/>
          </p:nvPr>
        </p:nvSpPr>
        <p:spPr>
          <a:xfrm>
            <a:off x="4800600" y="1919818"/>
            <a:ext cx="3886200" cy="26289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0" name="Date Placeholder 9"/>
          <p:cNvSpPr>
            <a:spLocks noGrp="1"/>
          </p:cNvSpPr>
          <p:nvPr>
            <p:ph type="dt" sz="half" idx="15"/>
          </p:nvPr>
        </p:nvSpPr>
        <p:spPr/>
        <p:txBody>
          <a:bodyPr rtlCol="0"/>
          <a:lstStyle>
            <a:extLst/>
          </a:lstStyle>
          <a:p>
            <a:fld id="{E4606EA6-EFEA-4C30-9264-4F9291A5780D}" type="datetime1">
              <a:pPr/>
              <a:t>30/6/2006</a:t>
            </a:fld>
            <a:endParaRPr kumimoji="0" lang="es-ES"/>
          </a:p>
        </p:txBody>
      </p:sp>
      <p:sp>
        <p:nvSpPr>
          <p:cNvPr id="12" name="Slide Number Placeholder 11"/>
          <p:cNvSpPr>
            <a:spLocks noGrp="1"/>
          </p:cNvSpPr>
          <p:nvPr>
            <p:ph type="sldNum" sz="quarter" idx="16"/>
          </p:nvPr>
        </p:nvSpPr>
        <p:spPr/>
        <p:txBody>
          <a:bodyPr rtlCol="0"/>
          <a:lstStyle>
            <a:extLst/>
          </a:lstStyle>
          <a:p>
            <a:pPr algn="ctr"/>
            <a:fld id="{8F82E0A0-C266-4798-8C8F-B9F91E9DA37E}" type="slidenum">
              <a:rPr kumimoji="0" lang="es-ES" sz="1400" b="1">
                <a:solidFill>
                  <a:srgbClr val="FFFFFF"/>
                </a:solidFill>
              </a:rPr>
              <a:pPr algn="ctr"/>
              <a:t>‹Nº›</a:t>
            </a:fld>
            <a:endParaRPr kumimoji="0" lang="es-ES"/>
          </a:p>
        </p:txBody>
      </p:sp>
      <p:sp>
        <p:nvSpPr>
          <p:cNvPr id="14" name="Footer Placeholder 13"/>
          <p:cNvSpPr>
            <a:spLocks noGrp="1"/>
          </p:cNvSpPr>
          <p:nvPr>
            <p:ph type="ftr" sz="quarter" idx="17"/>
          </p:nvPr>
        </p:nvSpPr>
        <p:spPr/>
        <p:txBody>
          <a:bodyPr rtlCol="0"/>
          <a:lstStyle>
            <a:extLst/>
          </a:lstStyle>
          <a:p>
            <a:endParaRPr kumimoji="0" lang="es-ES"/>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eaLnBrk="1" latinLnBrk="0" hangingPunct="1">
              <a:buFontTx/>
              <a:buNone/>
              <a:defRPr kumimoji="0" lang="es-ES" sz="2000" b="1">
                <a:solidFill>
                  <a:srgbClr val="FFFFFF"/>
                </a:solidFill>
              </a:defRPr>
            </a:lvl1pPr>
            <a:extLst/>
          </a:lstStyle>
          <a:p>
            <a:pPr lvl="0" eaLnBrk="1" latinLnBrk="0" hangingPunct="1"/>
            <a:r>
              <a:rPr lang="es-ES" smtClean="0"/>
              <a:t>Haga clic para modificar el estilo de texto del patrón</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eaLnBrk="1" latinLnBrk="0" hangingPunct="1">
              <a:buFontTx/>
              <a:buNone/>
              <a:defRPr kumimoji="0" lang="es-ES" sz="2000" b="1">
                <a:solidFill>
                  <a:srgbClr val="FFFFFF"/>
                </a:solidFill>
              </a:defRPr>
            </a:lvl1pPr>
            <a:extLst/>
          </a:lstStyle>
          <a:p>
            <a:pPr lvl="0" eaLnBrk="1" latinLnBrk="0" hangingPunct="1"/>
            <a:r>
              <a:rPr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3" name="Date Placeholder 2"/>
          <p:cNvSpPr>
            <a:spLocks noGrp="1"/>
          </p:cNvSpPr>
          <p:nvPr>
            <p:ph type="dt" sz="half" idx="10"/>
          </p:nvPr>
        </p:nvSpPr>
        <p:spPr/>
        <p:txBody>
          <a:bodyPr/>
          <a:lstStyle>
            <a:extLst/>
          </a:lstStyle>
          <a:p>
            <a:fld id="{6DFADB5D-B7A0-47E3-AD2D-B1A6F8614213}" type="datetime1">
              <a:pPr/>
              <a:t>30/6/2006</a:t>
            </a:fld>
            <a:endParaRPr kumimoji="0" lang="es-ES"/>
          </a:p>
        </p:txBody>
      </p:sp>
      <p:sp>
        <p:nvSpPr>
          <p:cNvPr id="4" name="Footer Placeholder 3"/>
          <p:cNvSpPr>
            <a:spLocks noGrp="1"/>
          </p:cNvSpPr>
          <p:nvPr>
            <p:ph type="ftr" sz="quarter" idx="11"/>
          </p:nvPr>
        </p:nvSpPr>
        <p:spPr/>
        <p:txBody>
          <a:bodyPr/>
          <a:lstStyle>
            <a:extLst/>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rgbClr val="FFFFFF"/>
                </a:solidFill>
              </a:defRPr>
            </a:lvl1pPr>
            <a:extLst/>
          </a:lstStyle>
          <a:p>
            <a:fld id="{A3F7CB7D-F184-43C7-B6FD-03D728E1BBFF}" type="slidenum">
              <a:rPr kumimoji="0" lang="es-ES">
                <a:solidFill>
                  <a:srgbClr val="FFFFFF"/>
                </a:solidFill>
              </a:rPr>
              <a:pPr/>
              <a:t>‹Nº›</a:t>
            </a:fld>
            <a:endParaRPr kumimoji="0" lang="es-E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2968126-03FC-49C0-B9B8-2B561CCC3D90}" type="datetime1">
              <a:pPr/>
              <a:t>30/6/2006</a:t>
            </a:fld>
            <a:endParaRPr kumimoji="0" lang="es-ES"/>
          </a:p>
        </p:txBody>
      </p:sp>
      <p:sp>
        <p:nvSpPr>
          <p:cNvPr id="3" name="Footer Placeholder 2"/>
          <p:cNvSpPr>
            <a:spLocks noGrp="1"/>
          </p:cNvSpPr>
          <p:nvPr>
            <p:ph type="ftr" sz="quarter" idx="11"/>
          </p:nvPr>
        </p:nvSpPr>
        <p:spPr/>
        <p:txBody>
          <a:bodyPr/>
          <a:lstStyle>
            <a:extLst/>
          </a:lstStyle>
          <a:p>
            <a:endParaRPr kumimoji="0" lang="es-ES"/>
          </a:p>
        </p:txBody>
      </p:sp>
      <p:sp>
        <p:nvSpPr>
          <p:cNvPr id="4" name="Slide Number Placeholder 3"/>
          <p:cNvSpPr>
            <a:spLocks noGrp="1"/>
          </p:cNvSpPr>
          <p:nvPr>
            <p:ph type="sldNum" sz="quarter" idx="12"/>
          </p:nvPr>
        </p:nvSpPr>
        <p:spPr>
          <a:xfrm>
            <a:off x="0" y="4686300"/>
            <a:ext cx="533400" cy="285750"/>
          </a:xfrm>
        </p:spPr>
        <p:txBody>
          <a:bodyPr/>
          <a:lstStyle>
            <a:lvl1pPr eaLnBrk="1" latinLnBrk="0" hangingPunct="1">
              <a:defRPr kumimoji="0" lang="es-ES">
                <a:solidFill>
                  <a:schemeClr val="tx2"/>
                </a:solidFill>
              </a:defRPr>
            </a:lvl1pPr>
            <a:extLst/>
          </a:lstStyle>
          <a:p>
            <a:fld id="{A3F7CB7D-F184-43C7-B6FD-03D728E1BBFF}" type="slidenum">
              <a:rPr kumimoji="0" lang="es-ES">
                <a:solidFill>
                  <a:schemeClr val="tx2"/>
                </a:solidFill>
              </a:rPr>
              <a:pPr/>
              <a:t>‹Nº›</a:t>
            </a:fld>
            <a:endParaRPr kumimoji="0" lang="es-ES">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eaLnBrk="1" latinLnBrk="0" hangingPunct="1">
              <a:buNone/>
              <a:defRPr kumimoji="0" lang="es-ES" sz="4200" b="0"/>
            </a:lvl1pPr>
            <a:extLst/>
          </a:lstStyle>
          <a:p>
            <a:pPr eaLnBrk="1" latinLnBrk="0" hangingPunct="1"/>
            <a:r>
              <a:rPr lang="es-ES" smtClean="0"/>
              <a:t>Haga clic para modificar el estilo de título del patrón</a:t>
            </a:r>
            <a:endParaRPr/>
          </a:p>
        </p:txBody>
      </p:sp>
      <p:sp>
        <p:nvSpPr>
          <p:cNvPr id="5" name="Date Placeholder 4"/>
          <p:cNvSpPr>
            <a:spLocks noGrp="1"/>
          </p:cNvSpPr>
          <p:nvPr>
            <p:ph type="dt" sz="half" idx="10"/>
          </p:nvPr>
        </p:nvSpPr>
        <p:spPr/>
        <p:txBody>
          <a:bodyPr/>
          <a:lstStyle>
            <a:extLst/>
          </a:lstStyle>
          <a:p>
            <a:fld id="{F49A8198-4617-485E-9585-4840B69DBBA6}" type="datetime1">
              <a:pPr/>
              <a:t>30/6/2006</a:t>
            </a:fld>
            <a:endParaRPr kumimoji="0" lang="es-ES"/>
          </a:p>
        </p:txBody>
      </p:sp>
      <p:sp>
        <p:nvSpPr>
          <p:cNvPr id="6" name="Footer Placeholder 5"/>
          <p:cNvSpPr>
            <a:spLocks noGrp="1"/>
          </p:cNvSpPr>
          <p:nvPr>
            <p:ph type="ftr" sz="quarter" idx="11"/>
          </p:nvPr>
        </p:nvSpPr>
        <p:spPr/>
        <p:txBody>
          <a:bodyPr/>
          <a:lstStyle>
            <a:extLst/>
          </a:lstStyle>
          <a:p>
            <a:endParaRPr kumimoji="0" lang="es-ES"/>
          </a:p>
        </p:txBody>
      </p:sp>
      <p:sp>
        <p:nvSpPr>
          <p:cNvPr id="7" name="Slide Number Placeholder 6"/>
          <p:cNvSpPr>
            <a:spLocks noGrp="1"/>
          </p:cNvSpPr>
          <p:nvPr>
            <p:ph type="sldNum" sz="quarter" idx="12"/>
          </p:nvPr>
        </p:nvSpPr>
        <p:spPr/>
        <p:txBody>
          <a:bodyPr/>
          <a:lstStyle>
            <a:lvl1pPr eaLnBrk="1" latinLnBrk="0" hangingPunct="1">
              <a:defRPr kumimoji="0" lang="es-ES">
                <a:solidFill>
                  <a:srgbClr val="FFFFFF"/>
                </a:solidFill>
              </a:defRPr>
            </a:lvl1pPr>
            <a:extLst/>
          </a:lstStyle>
          <a:p>
            <a:fld id="{A3F7CB7D-F184-43C7-B6FD-03D728E1BBFF}" type="slidenum">
              <a:rPr kumimoji="0" lang="es-ES">
                <a:solidFill>
                  <a:srgbClr val="FFFFFF"/>
                </a:solidFill>
              </a:rPr>
              <a:pPr/>
              <a:t>‹Nº›</a:t>
            </a:fld>
            <a:endParaRPr kumimoji="0" lang="es-ES">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es-ES" sz="1800"/>
            </a:lvl1pPr>
            <a:lvl2pPr eaLnBrk="1" latinLnBrk="0" hangingPunct="1">
              <a:buNone/>
              <a:defRPr kumimoji="0" lang="es-ES" sz="1200"/>
            </a:lvl2pPr>
            <a:lvl3pPr eaLnBrk="1" latinLnBrk="0" hangingPunct="1">
              <a:buNone/>
              <a:defRPr kumimoji="0" lang="es-ES" sz="1000"/>
            </a:lvl3pPr>
            <a:lvl4pPr eaLnBrk="1" latinLnBrk="0" hangingPunct="1">
              <a:buNone/>
              <a:defRPr kumimoji="0" lang="es-ES" sz="900"/>
            </a:lvl4pPr>
            <a:lvl5pPr eaLnBrk="1" latinLnBrk="0" hangingPunct="1">
              <a:buNone/>
              <a:defRPr kumimoji="0" lang="es-ES" sz="900"/>
            </a:lvl5pPr>
            <a:extLst/>
          </a:lstStyle>
          <a:p>
            <a:pPr lvl="0" eaLnBrk="1" latinLnBrk="0" hangingPunct="1"/>
            <a:r>
              <a:rPr lang="es-ES" smtClean="0"/>
              <a:t>Haga clic para modificar el estilo de texto del patrón</a:t>
            </a:r>
          </a:p>
        </p:txBody>
      </p:sp>
      <p:sp>
        <p:nvSpPr>
          <p:cNvPr id="9" name="Content Placeholder 8"/>
          <p:cNvSpPr>
            <a:spLocks noGrp="1"/>
          </p:cNvSpPr>
          <p:nvPr>
            <p:ph sz="quarter" idx="13"/>
          </p:nvPr>
        </p:nvSpPr>
        <p:spPr>
          <a:xfrm>
            <a:off x="2362200" y="1428750"/>
            <a:ext cx="6400800" cy="32004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eaLnBrk="1" latinLnBrk="0" hangingPunct="1">
              <a:buNone/>
              <a:defRPr kumimoji="0" lang="es-ES" sz="3200"/>
            </a:lvl1pPr>
            <a:extLst/>
          </a:lstStyle>
          <a:p>
            <a:r>
              <a:rPr kumimoji="0" lang="es-ES" smtClean="0"/>
              <a:t>Haga clic en el icono para agregar una imagen</a:t>
            </a:r>
            <a:endParaRPr kumimoji="0" lang="es-ES"/>
          </a:p>
        </p:txBody>
      </p:sp>
      <p:sp>
        <p:nvSpPr>
          <p:cNvPr id="4" name="Text Placeholder 3"/>
          <p:cNvSpPr>
            <a:spLocks noGrp="1"/>
          </p:cNvSpPr>
          <p:nvPr>
            <p:ph type="body" sz="half" idx="2"/>
          </p:nvPr>
        </p:nvSpPr>
        <p:spPr>
          <a:xfrm>
            <a:off x="1600200" y="4114800"/>
            <a:ext cx="7315200" cy="514350"/>
          </a:xfrm>
        </p:spPr>
        <p:txBody>
          <a:bodyPr/>
          <a:lstStyle>
            <a:lvl1pPr marL="0" indent="0" eaLnBrk="1" latinLnBrk="0" hangingPunct="1">
              <a:buFontTx/>
              <a:buNone/>
              <a:defRPr kumimoji="0" lang="es-ES" sz="1700"/>
            </a:lvl1pPr>
            <a:lvl2pPr eaLnBrk="1" latinLnBrk="0" hangingPunct="1">
              <a:buFontTx/>
              <a:buNone/>
              <a:defRPr kumimoji="0" lang="es-ES" sz="1200"/>
            </a:lvl2pPr>
            <a:lvl3pPr eaLnBrk="1" latinLnBrk="0" hangingPunct="1">
              <a:buFontTx/>
              <a:buNone/>
              <a:defRPr kumimoji="0" lang="es-ES" sz="1000"/>
            </a:lvl3pPr>
            <a:lvl4pPr eaLnBrk="1" latinLnBrk="0" hangingPunct="1">
              <a:buFontTx/>
              <a:buNone/>
              <a:defRPr kumimoji="0" lang="es-ES" sz="900"/>
            </a:lvl4pPr>
            <a:lvl5pPr eaLnBrk="1" latinLnBrk="0" hangingPunct="1">
              <a:buFontTx/>
              <a:buNone/>
              <a:defRPr kumimoji="0" lang="es-ES" sz="900"/>
            </a:lvl5pPr>
            <a:extLst/>
          </a:lstStyle>
          <a:p>
            <a:pPr lvl="0" eaLnBrk="1" latinLnBrk="0" hangingPunct="1"/>
            <a:r>
              <a:rPr lang="es-ES" smtClean="0"/>
              <a:t>Haga clic para modificar el estilo de texto del patrón</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 name="Title 1"/>
          <p:cNvSpPr>
            <a:spLocks noGrp="1"/>
          </p:cNvSpPr>
          <p:nvPr>
            <p:ph type="title"/>
          </p:nvPr>
        </p:nvSpPr>
        <p:spPr>
          <a:xfrm>
            <a:off x="1600200" y="3543300"/>
            <a:ext cx="7315200" cy="457200"/>
          </a:xfrm>
        </p:spPr>
        <p:txBody>
          <a:bodyPr anchor="ctr"/>
          <a:lstStyle>
            <a:lvl1pPr algn="l" eaLnBrk="1" latinLnBrk="0" hangingPunct="1">
              <a:buNone/>
              <a:defRPr kumimoji="0" lang="es-ES" sz="2800" b="0">
                <a:solidFill>
                  <a:srgbClr val="FFFFFF"/>
                </a:solidFill>
              </a:defRPr>
            </a:lvl1pPr>
            <a:extLst/>
          </a:lstStyle>
          <a:p>
            <a:pPr eaLnBrk="1" latinLnBrk="0" hangingPunct="1"/>
            <a:r>
              <a:rPr lang="es-ES" smtClean="0"/>
              <a:t>Haga clic para modificar el estilo de título del patrón</a:t>
            </a:r>
            <a:endParaRPr/>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12" name="Date Placeholder 11"/>
          <p:cNvSpPr>
            <a:spLocks noGrp="1"/>
          </p:cNvSpPr>
          <p:nvPr>
            <p:ph type="dt" sz="half" idx="10"/>
          </p:nvPr>
        </p:nvSpPr>
        <p:spPr>
          <a:xfrm>
            <a:off x="6248400" y="4686300"/>
            <a:ext cx="2667000" cy="273844"/>
          </a:xfrm>
        </p:spPr>
        <p:txBody>
          <a:bodyPr rtlCol="0"/>
          <a:lstStyle>
            <a:extLst/>
          </a:lstStyle>
          <a:p>
            <a:fld id="{E4606EA6-EFEA-4C30-9264-4F9291A5780D}" type="datetime1">
              <a:pPr/>
              <a:t>30/6/2006</a:t>
            </a:fld>
            <a:endParaRPr kumimoji="0" lang="es-ES"/>
          </a:p>
        </p:txBody>
      </p:sp>
      <p:sp>
        <p:nvSpPr>
          <p:cNvPr id="13" name="Slide Number Placeholder 12"/>
          <p:cNvSpPr>
            <a:spLocks noGrp="1"/>
          </p:cNvSpPr>
          <p:nvPr>
            <p:ph type="sldNum" sz="quarter" idx="11"/>
          </p:nvPr>
        </p:nvSpPr>
        <p:spPr>
          <a:xfrm>
            <a:off x="0" y="3500437"/>
            <a:ext cx="1447800" cy="497684"/>
          </a:xfrm>
        </p:spPr>
        <p:txBody>
          <a:bodyPr rtlCol="0"/>
          <a:lstStyle>
            <a:lvl1pPr eaLnBrk="1" latinLnBrk="0" hangingPunct="1">
              <a:defRPr kumimoji="0" lang="es-ES" sz="2800"/>
            </a:lvl1pPr>
            <a:extLst/>
          </a:lstStyle>
          <a:p>
            <a:pPr algn="ctr"/>
            <a:fld id="{8F82E0A0-C266-4798-8C8F-B9F91E9DA37E}" type="slidenum">
              <a:rPr kumimoji="0" lang="es-ES" sz="2800" b="1">
                <a:solidFill>
                  <a:srgbClr val="FFFFFF"/>
                </a:solidFill>
              </a:rPr>
              <a:pPr algn="ctr"/>
              <a:t>‹Nº›</a:t>
            </a:fld>
            <a:endParaRPr kumimoji="0" lang="es-ES" sz="2800"/>
          </a:p>
        </p:txBody>
      </p:sp>
      <p:sp>
        <p:nvSpPr>
          <p:cNvPr id="14" name="Footer Placeholder 13"/>
          <p:cNvSpPr>
            <a:spLocks noGrp="1"/>
          </p:cNvSpPr>
          <p:nvPr>
            <p:ph type="ftr" sz="quarter" idx="12"/>
          </p:nvPr>
        </p:nvSpPr>
        <p:spPr>
          <a:xfrm>
            <a:off x="1600200" y="4686155"/>
            <a:ext cx="4572000" cy="273844"/>
          </a:xfrm>
        </p:spPr>
        <p:txBody>
          <a:bodyPr rtlCol="0"/>
          <a:lstStyle>
            <a:extLst/>
          </a:lstStyle>
          <a:p>
            <a:endParaRPr kumimoji="0" lang="es-E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lang="es-ES" sz="1400">
                <a:solidFill>
                  <a:schemeClr val="tx2"/>
                </a:solidFill>
              </a:defRPr>
            </a:lvl1pPr>
            <a:extLst/>
          </a:lstStyle>
          <a:p>
            <a:fld id="{E4606EA6-EFEA-4C30-9264-4F9291A5780D}" type="datetime1">
              <a:pPr/>
              <a:t>30/6/2006</a:t>
            </a:fld>
            <a:endParaRPr kumimoji="0" lang="es-ES" sz="140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lang="es-ES" sz="1400">
                <a:solidFill>
                  <a:schemeClr val="tx2"/>
                </a:solidFill>
              </a:defRPr>
            </a:lvl1pPr>
            <a:extLst/>
          </a:lstStyle>
          <a:p>
            <a:pPr algn="r"/>
            <a:endParaRPr kumimoji="0" lang="es-ES" sz="140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s-ES"/>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eaLnBrk="1" latinLnBrk="0" hangingPunct="1">
              <a:defRPr kumimoji="0" lang="es-ES" sz="1400" b="1">
                <a:solidFill>
                  <a:srgbClr val="FFFFFF"/>
                </a:solidFill>
              </a:defRPr>
            </a:lvl1pPr>
            <a:extLst/>
          </a:lstStyle>
          <a:p>
            <a:pPr algn="ctr"/>
            <a:fld id="{8F82E0A0-C266-4798-8C8F-B9F91E9DA37E}" type="slidenum">
              <a:rPr kumimoji="0" lang="es-ES" sz="1400" b="1">
                <a:solidFill>
                  <a:srgbClr val="FFFFFF"/>
                </a:solidFill>
              </a:rPr>
              <a:pPr algn="ctr"/>
              <a:t>‹Nº›</a:t>
            </a:fld>
            <a:endParaRPr kumimoji="0" lang="es-ES" sz="1400" b="1">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extLst/>
          </a:lstStyle>
          <a:p>
            <a:pPr eaLnBrk="1" latinLnBrk="0" hangingPunct="1"/>
            <a:r>
              <a:rPr kumimoji="0" lang="es-ES" smtClean="0"/>
              <a:t>Haga clic para modificar el estilo de título del patrón</a:t>
            </a:r>
            <a:endParaRPr kumimoji="0" lang="en-US" smtClean="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kumimoji="0" lang="es-ES"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p:bodyStyle>
    <p:otherStyle>
      <a:lvl1pPr marL="0" algn="l" rtl="0" eaLnBrk="1" latinLnBrk="0" hangingPunct="1">
        <a:defRPr kumimoji="0" lang="es-ES" kern="1200">
          <a:solidFill>
            <a:schemeClr val="tx1"/>
          </a:solidFill>
          <a:latin typeface="+mn-lt"/>
          <a:ea typeface="+mn-ea"/>
          <a:cs typeface="+mn-cs"/>
        </a:defRPr>
      </a:lvl1pPr>
      <a:lvl2pPr marL="457200" algn="l" rtl="0" eaLnBrk="1" latinLnBrk="0" hangingPunct="1">
        <a:defRPr kumimoji="0" lang="es-ES" kern="1200">
          <a:solidFill>
            <a:schemeClr val="tx1"/>
          </a:solidFill>
          <a:latin typeface="+mn-lt"/>
          <a:ea typeface="+mn-ea"/>
          <a:cs typeface="+mn-cs"/>
        </a:defRPr>
      </a:lvl2pPr>
      <a:lvl3pPr marL="914400" algn="l" rtl="0" eaLnBrk="1" latinLnBrk="0" hangingPunct="1">
        <a:defRPr kumimoji="0" lang="es-ES" kern="1200">
          <a:solidFill>
            <a:schemeClr val="tx1"/>
          </a:solidFill>
          <a:latin typeface="+mn-lt"/>
          <a:ea typeface="+mn-ea"/>
          <a:cs typeface="+mn-cs"/>
        </a:defRPr>
      </a:lvl3pPr>
      <a:lvl4pPr marL="1371600" algn="l" rtl="0" eaLnBrk="1" latinLnBrk="0" hangingPunct="1">
        <a:defRPr kumimoji="0" lang="es-ES" kern="1200">
          <a:solidFill>
            <a:schemeClr val="tx1"/>
          </a:solidFill>
          <a:latin typeface="+mn-lt"/>
          <a:ea typeface="+mn-ea"/>
          <a:cs typeface="+mn-cs"/>
        </a:defRPr>
      </a:lvl4pPr>
      <a:lvl5pPr marL="1828800" algn="l" rtl="0" eaLnBrk="1" latinLnBrk="0" hangingPunct="1">
        <a:defRPr kumimoji="0" lang="es-ES" kern="1200">
          <a:solidFill>
            <a:schemeClr val="tx1"/>
          </a:solidFill>
          <a:latin typeface="+mn-lt"/>
          <a:ea typeface="+mn-ea"/>
          <a:cs typeface="+mn-cs"/>
        </a:defRPr>
      </a:lvl5pPr>
      <a:lvl6pPr marL="2286000" algn="l" rtl="0" eaLnBrk="1" latinLnBrk="0" hangingPunct="1">
        <a:defRPr kumimoji="0" lang="es-ES" kern="1200">
          <a:solidFill>
            <a:schemeClr val="tx1"/>
          </a:solidFill>
          <a:latin typeface="+mn-lt"/>
          <a:ea typeface="+mn-ea"/>
          <a:cs typeface="+mn-cs"/>
        </a:defRPr>
      </a:lvl6pPr>
      <a:lvl7pPr marL="2743200" algn="l" rtl="0" eaLnBrk="1" latinLnBrk="0" hangingPunct="1">
        <a:defRPr kumimoji="0" lang="es-ES" kern="1200">
          <a:solidFill>
            <a:schemeClr val="tx1"/>
          </a:solidFill>
          <a:latin typeface="+mn-lt"/>
          <a:ea typeface="+mn-ea"/>
          <a:cs typeface="+mn-cs"/>
        </a:defRPr>
      </a:lvl7pPr>
      <a:lvl8pPr marL="3200400" algn="l" rtl="0" eaLnBrk="1" latinLnBrk="0" hangingPunct="1">
        <a:defRPr kumimoji="0" lang="es-ES" kern="1200">
          <a:solidFill>
            <a:schemeClr val="tx1"/>
          </a:solidFill>
          <a:latin typeface="+mn-lt"/>
          <a:ea typeface="+mn-ea"/>
          <a:cs typeface="+mn-cs"/>
        </a:defRPr>
      </a:lvl8pPr>
      <a:lvl9pPr marL="3657600" algn="l" rtl="0" eaLnBrk="1" latinLnBrk="0" hangingPunct="1">
        <a:defRPr kumimoji="0" lang="es-ES"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redes.espe.edu.ec/" TargetMode="External"/><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2.xml"/><Relationship Id="rId7" Type="http://schemas.openxmlformats.org/officeDocument/2006/relationships/image" Target="../media/image36.gif"/><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hyperlink" Target="http://www.google.com.ec/url?sa=i&amp;source=images&amp;cd=&amp;cad=rja&amp;docid=k6JLBC59CC3_9M&amp;tbnid=qjpsPU2nkVYb9M:&amp;ved=0CAgQjRwwAA&amp;url=http://profesordetecnologia-dfgr41.blogspot.com/2011/08/taller-10-manejo-del-talento-humano.html&amp;ei=c-ezUarnOYio0AGO7oHICg&amp;psig=AFQjCNFU1L9ZqLzwJAGawQmwRiS4H79HZg&amp;ust=1370831091985364" TargetMode="Externa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hyperlink" Target="http://www.google.com.ec/url?sa=i&amp;source=images&amp;cd=&amp;cad=rja&amp;docid=1pHLJ36ksC3SPM&amp;tbnid=JChOmvj9tD4ncM:&amp;ved=0CAgQjRwwAA&amp;url=http://marketingponce.blogspot.com/2013/03/exportacion-internacionalizacion.html&amp;ei=peGzUcyaO4jI0wHN34DYCA&amp;psig=AFQjCNFELE67mEiAjNGI-u7FJKpV0AfN-w&amp;ust=1370829606029995"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9.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20.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21.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notesSlide" Target="../notesSlides/notesSlide21.xml"/><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themeOverride" Target="../theme/themeOverride24.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3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themeOverride" Target="../theme/themeOverride25.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themeOverride" Target="../theme/themeOverride26.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27.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hemeOverride" Target="../theme/themeOverride28.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hemeOverride" Target="../theme/themeOverride29.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hemeOverride" Target="../theme/themeOverride30.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hemeOverride" Target="../theme/themeOverride31.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hemeOverride" Target="../theme/themeOverride32.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hemeOverride" Target="../theme/themeOverride33.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hemeOverride" Target="../theme/themeOverride34.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hemeOverride" Target="../theme/themeOverride35.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hemeOverride" Target="../theme/themeOverride36.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themeOverride" Target="../theme/themeOverride37.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notesSlide" Target="../notesSlides/notesSlide24.xml"/><Relationship Id="rId7"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themeOverride" Target="../theme/themeOverride38.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47.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1.jpeg"/><Relationship Id="rId7"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themeOverride" Target="../theme/themeOverride39.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hemeOverride" Target="../theme/themeOverride40.xml"/><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41.xml"/><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ec/url?sa=i&amp;source=images&amp;cd=&amp;cad=rja&amp;docid=dJAb7GZtN80_3M&amp;tbnid=hIAO6G1nKbvPtM:&amp;ved=0CAgQjRwwADgM&amp;url=http://www.iep.chiapas.gob.mx/Objetivos&amp;ei=3bm0UazzNM3E0AG2vYHwDg&amp;psig=AFQjCNFiPBU0NYuS_wVOGWPrr0Y0bA5SVg&amp;ust=1370884957947079" TargetMode="Externa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hemeOverride" Target="../theme/themeOverride42.xml"/><Relationship Id="rId4" Type="http://schemas.openxmlformats.org/officeDocument/2006/relationships/image" Target="../media/image114.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hemeOverride" Target="../theme/themeOverride43.xml"/><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ec/url?sa=i&amp;source=images&amp;cd=&amp;cad=rja&amp;docid=WYGWsCRB0KE60M&amp;tbnid=c9zRk20i0gQcaM:&amp;ved=0CAgQjRwwADgL&amp;url=http://www.eusa.ed.ac.uk/advice/&amp;ei=upK0UdXpEunA0gGvjYCACQ&amp;psig=AFQjCNEoRRK1Qb214gKidGosAiKymRGXwA&amp;ust=1370874938349662" TargetMode="External"/><Relationship Id="rId2" Type="http://schemas.openxmlformats.org/officeDocument/2006/relationships/image" Target="../media/image116.jpeg"/><Relationship Id="rId1" Type="http://schemas.openxmlformats.org/officeDocument/2006/relationships/slideLayout" Target="../slideLayouts/slideLayout9.xml"/><Relationship Id="rId6" Type="http://schemas.openxmlformats.org/officeDocument/2006/relationships/image" Target="../media/image118.jpeg"/><Relationship Id="rId5" Type="http://schemas.openxmlformats.org/officeDocument/2006/relationships/hyperlink" Target="http://www.google.com.ec/url?sa=i&amp;source=images&amp;cd=&amp;cad=rja&amp;docid=kq8x9eaU6kquhM&amp;tbnid=0VsHpgLjwyoWNM:&amp;ved=0CAgQjRwwADjIAQ&amp;url=http://tienesentidocomun.blogspot.com/2008_11_01_archive.html&amp;ei=SZO0UYLfIMSN0QGZzgE&amp;psig=AFQjCNFYq9zN1oXGUpk3Qnn-NkDJH2l3Kg&amp;ust=1370875081591191" TargetMode="External"/><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hyperlink" Target="http://www.google.com.ec/url?sa=i&amp;rct=j&amp;q=&amp;esrc=s&amp;frm=1&amp;source=images&amp;cd=&amp;cad=rja&amp;docid=y_F52U_lbmCSrM&amp;tbnid=hIsFt4dqPRU6QM:&amp;ved=0CAUQjRw&amp;url=http://www.temas.cl/?p=5589&amp;ei=hJa0UeiJD4fa0QHSvIGwCQ&amp;psig=AFQjCNEhLSnCnGFkLBX8hXO7RfiuCb-v8Q&amp;ust=1370875610098786" TargetMode="External"/><Relationship Id="rId7" Type="http://schemas.openxmlformats.org/officeDocument/2006/relationships/hyperlink" Target="http://www.google.com.ec/url?sa=i&amp;source=images&amp;cd=&amp;cad=rja&amp;docid=InoYj4Ofl6wvxM&amp;tbnid=9gXn0CqJ9IDO3M:&amp;ved=0CAgQjRwwADgL&amp;url=http://seguridadadyprevencion.blogspot.com/2010/01/que-es-un-plan-de-emergencia.html&amp;ei=e5m0UYrLB-no0wG75YD4CQ&amp;psig=AFQjCNFmc11t3uENMmqylf6G9C2DvSs18A&amp;ust=1370876667180022" TargetMode="External"/><Relationship Id="rId2" Type="http://schemas.openxmlformats.org/officeDocument/2006/relationships/slideLayout" Target="../slideLayouts/slideLayout7.xml"/><Relationship Id="rId1" Type="http://schemas.openxmlformats.org/officeDocument/2006/relationships/themeOverride" Target="../theme/themeOverride44.xml"/><Relationship Id="rId6" Type="http://schemas.openxmlformats.org/officeDocument/2006/relationships/image" Target="../media/image120.jpeg"/><Relationship Id="rId5" Type="http://schemas.openxmlformats.org/officeDocument/2006/relationships/hyperlink" Target="http://www.google.com.ec/url?sa=i&amp;source=images&amp;cd=&amp;cad=rja&amp;docid=S8z2RxXqjackxM&amp;tbnid=jCySn8F1kFxOmM:&amp;ved=0CAgQjRwwADiaAQ&amp;url=http://www.leitmotivmedia.com/servicios/otros/mantenimiento-web-2/&amp;ei=qJe0UZ2tDoq10QG0qoHYBQ&amp;psig=AFQjCNG7WhCm_-jBvID-7Cyj-9iInfQzsQ&amp;ust=1370876200287627" TargetMode="External"/><Relationship Id="rId4" Type="http://schemas.openxmlformats.org/officeDocument/2006/relationships/image" Target="../media/image119.jpe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7.xml"/><Relationship Id="rId1" Type="http://schemas.openxmlformats.org/officeDocument/2006/relationships/themeOverride" Target="../theme/themeOverride45.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hyperlink" Target="http://www.google.com.ec/url?sa=i&amp;source=images&amp;cd=&amp;cad=rja&amp;docid=IfY1HqNJxntw2M&amp;tbnid=ZVTUUg4WRW37fM:&amp;ved=0CAgQjRwwADgg&amp;url=http://www.evolvedheart.com/in-the-balance-your-life-work/3d-man-walking-tightrope&amp;ei=AJu0UZD5O4PG0QHh04CYCw&amp;psig=AFQjCNF1UoXnLqBKzHIw5DpaUHm-ekM-oA&amp;ust=1370877057027675"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google.com.ec/url?sa=i&amp;source=images&amp;cd=&amp;cad=rja&amp;docid=uy98OFCoB1WR6M&amp;tbnid=tFa3eiUa2jD9BM:&amp;ved=0CAgQjRwwADjfAg&amp;url=http://blogjosemartinez.blogspot.com/2012/11/26-solicitud-de-insumos-y-mantenimiento.html&amp;ei=DJi0UYGbJuLh0gHopIDoBg&amp;psig=AFQjCNHkew2J7cQ57sFq21XWh5HpkMbXig&amp;ust=1370876300669847" TargetMode="External"/><Relationship Id="rId2" Type="http://schemas.openxmlformats.org/officeDocument/2006/relationships/slideLayout" Target="../slideLayouts/slideLayout7.xml"/><Relationship Id="rId1" Type="http://schemas.openxmlformats.org/officeDocument/2006/relationships/themeOverride" Target="../theme/themeOverride46.xml"/><Relationship Id="rId5" Type="http://schemas.openxmlformats.org/officeDocument/2006/relationships/image" Target="../media/image126.png"/><Relationship Id="rId4" Type="http://schemas.openxmlformats.org/officeDocument/2006/relationships/image" Target="../media/image125.jpeg"/></Relationships>
</file>

<file path=ppt/slides/_rels/slide56.xml.rels><?xml version="1.0" encoding="UTF-8" standalone="yes"?>
<Relationships xmlns="http://schemas.openxmlformats.org/package/2006/relationships"><Relationship Id="rId3" Type="http://schemas.openxmlformats.org/officeDocument/2006/relationships/hyperlink" Target="http://www.google.com.ec/url?sa=i&amp;source=images&amp;cd=&amp;cad=rja&amp;docid=B4rCyQlCzEcBRM&amp;tbnid=KQJukcfehfEEvM:&amp;ved=0CAgQjRwwAA&amp;url=http://blogs.bournemouth.ac.uk/research/2013/05/24/the-help-and-advice-was-invaluable/&amp;ei=spK0UeO4GMjn0gH_oIGIBg&amp;psig=AFQjCNEPNkkj2YHlAsc_KAWGqQ-4ede7FQ&amp;ust=1370874930449939" TargetMode="External"/><Relationship Id="rId2" Type="http://schemas.openxmlformats.org/officeDocument/2006/relationships/slideLayout" Target="../slideLayouts/slideLayout7.xml"/><Relationship Id="rId1" Type="http://schemas.openxmlformats.org/officeDocument/2006/relationships/themeOverride" Target="../theme/themeOverride47.xml"/><Relationship Id="rId4" Type="http://schemas.openxmlformats.org/officeDocument/2006/relationships/image" Target="../media/image1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7.xml"/><Relationship Id="rId1" Type="http://schemas.openxmlformats.org/officeDocument/2006/relationships/themeOverride" Target="../theme/themeOverride48.xml"/><Relationship Id="rId5" Type="http://schemas.openxmlformats.org/officeDocument/2006/relationships/image" Target="../media/image130.jpeg"/><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com.ec/url?sa=i&amp;source=images&amp;cd=&amp;cad=rja&amp;docid=B4rCyQlCzEcBRM&amp;tbnid=KQJukcfehfEEvM:&amp;ved=0CAgQjRwwAA&amp;url=http://blogs.bournemouth.ac.uk/research/2013/05/24/the-help-and-advice-was-invaluable/&amp;ei=spK0UeO4GMjn0gH_oIGIBg&amp;psig=AFQjCNEPNkkj2YHlAsc_KAWGqQ-4ede7FQ&amp;ust=1370874930449939" TargetMode="External"/><Relationship Id="rId2" Type="http://schemas.openxmlformats.org/officeDocument/2006/relationships/slideLayout" Target="../slideLayouts/slideLayout7.xml"/><Relationship Id="rId1" Type="http://schemas.openxmlformats.org/officeDocument/2006/relationships/themeOverride" Target="../theme/themeOverride49.xml"/><Relationship Id="rId4" Type="http://schemas.openxmlformats.org/officeDocument/2006/relationships/image" Target="../media/image127.jpeg"/></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7.xml"/><Relationship Id="rId1" Type="http://schemas.openxmlformats.org/officeDocument/2006/relationships/themeOverride" Target="../theme/themeOverride50.xml"/><Relationship Id="rId4" Type="http://schemas.openxmlformats.org/officeDocument/2006/relationships/image" Target="../media/image13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m.ec/url?sa=i&amp;source=images&amp;cd=&amp;cad=rja&amp;docid=B4rCyQlCzEcBRM&amp;tbnid=KQJukcfehfEEvM:&amp;ved=0CAgQjRwwAA&amp;url=http://blogs.bournemouth.ac.uk/research/2013/05/24/the-help-and-advice-was-invaluable/&amp;ei=spK0UeO4GMjn0gH_oIGIBg&amp;psig=AFQjCNEPNkkj2YHlAsc_KAWGqQ-4ede7FQ&amp;ust=1370874930449939" TargetMode="External"/><Relationship Id="rId2" Type="http://schemas.openxmlformats.org/officeDocument/2006/relationships/slideLayout" Target="../slideLayouts/slideLayout7.xml"/><Relationship Id="rId1" Type="http://schemas.openxmlformats.org/officeDocument/2006/relationships/themeOverride" Target="../theme/themeOverride51.xml"/><Relationship Id="rId4" Type="http://schemas.openxmlformats.org/officeDocument/2006/relationships/image" Target="../media/image127.jpeg"/></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7.xml"/><Relationship Id="rId1" Type="http://schemas.openxmlformats.org/officeDocument/2006/relationships/themeOverride" Target="../theme/themeOverride52.xml"/><Relationship Id="rId5" Type="http://schemas.openxmlformats.org/officeDocument/2006/relationships/image" Target="../media/image134.png"/><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m.ec/url?sa=i&amp;source=images&amp;cd=&amp;cad=rja&amp;docid=B4rCyQlCzEcBRM&amp;tbnid=KQJukcfehfEEvM:&amp;ved=0CAgQjRwwAA&amp;url=http://blogs.bournemouth.ac.uk/research/2013/05/24/the-help-and-advice-was-invaluable/&amp;ei=spK0UeO4GMjn0gH_oIGIBg&amp;psig=AFQjCNEPNkkj2YHlAsc_KAWGqQ-4ede7FQ&amp;ust=1370874930449939" TargetMode="External"/><Relationship Id="rId2" Type="http://schemas.openxmlformats.org/officeDocument/2006/relationships/slideLayout" Target="../slideLayouts/slideLayout7.xml"/><Relationship Id="rId1" Type="http://schemas.openxmlformats.org/officeDocument/2006/relationships/themeOverride" Target="../theme/themeOverride53.xml"/><Relationship Id="rId4" Type="http://schemas.openxmlformats.org/officeDocument/2006/relationships/image" Target="../media/image127.jpeg"/></Relationships>
</file>

<file path=ppt/slides/_rels/slide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7.xml"/><Relationship Id="rId1" Type="http://schemas.openxmlformats.org/officeDocument/2006/relationships/themeOverride" Target="../theme/themeOverride54.xml"/><Relationship Id="rId5" Type="http://schemas.openxmlformats.org/officeDocument/2006/relationships/image" Target="../media/image136.png"/><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slideLayout" Target="../slideLayouts/slideLayout7.xml"/><Relationship Id="rId1" Type="http://schemas.openxmlformats.org/officeDocument/2006/relationships/themeOverride" Target="../theme/themeOverride55.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7.xml"/><Relationship Id="rId1" Type="http://schemas.openxmlformats.org/officeDocument/2006/relationships/themeOverride" Target="../theme/themeOverride56.xml"/><Relationship Id="rId5" Type="http://schemas.openxmlformats.org/officeDocument/2006/relationships/image" Target="../media/image144.png"/><Relationship Id="rId4" Type="http://schemas.openxmlformats.org/officeDocument/2006/relationships/hyperlink" Target="http://www.google.com.ec/url?sa=i&amp;source=images&amp;cd=&amp;cad=rja&amp;docid=QurJPKvokbmwhM&amp;tbnid=963L6FklEgh2aM:&amp;ved=0CAgQjRwwAA&amp;url=http://javierfreyria.com/blog/ideas-imaginacion-y-realidad/&amp;ei=Ebm0UezAHunG0gGI8IDwBg&amp;psig=AFQjCNFYLRZ2TCBqYRAqBqLZwwSzgVlJcg&amp;ust=1370884753540083"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themeOverride" Target="../theme/themeOverride5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image" Target="../media/image149.jpeg"/><Relationship Id="rId7" Type="http://schemas.microsoft.com/office/2007/relationships/hdphoto" Target="../media/hdphoto2.wdp"/><Relationship Id="rId2" Type="http://schemas.openxmlformats.org/officeDocument/2006/relationships/hyperlink" Target="http://www.google.com.ec/url?sa=i&amp;source=images&amp;cd=&amp;cad=rja&amp;docid=jyBATC0O2N87vM&amp;tbnid=c_MpdOZJRpT7WM:&amp;ved=0CAgQjRwwADiRAQ&amp;url=http://www.gcu.ac.uk/library/SMILE/Unit_6_vers4/Unit6_conclusion2.html&amp;ei=_6K0Ud6zBqTL0QHiuIHoDw&amp;psig=AFQjCNGx7MPkrDpjTBTCDTfYZ33eINwehQ&amp;ust=1370879103132588" TargetMode="External"/><Relationship Id="rId1" Type="http://schemas.openxmlformats.org/officeDocument/2006/relationships/slideLayout" Target="../slideLayouts/slideLayout9.xml"/><Relationship Id="rId6" Type="http://schemas.openxmlformats.org/officeDocument/2006/relationships/image" Target="../media/image150.jpeg"/><Relationship Id="rId5" Type="http://schemas.openxmlformats.org/officeDocument/2006/relationships/hyperlink" Target="http://www.google.com.ec/url?sa=i&amp;source=images&amp;cd=&amp;cad=rja&amp;docid=4bjYKYNdKJmTVM&amp;tbnid=iofAD1SSA64ctM:&amp;ved=0CAgQjRwwADgm&amp;url=http://www.ceconomica.com/sugerencias/&amp;ei=x6W0UYHMNPS40gHH9oDICw&amp;psig=AFQjCNG51sOheAhIXFo4AMzToXmrTEGFnQ&amp;ust=1370879815888728" TargetMode="Externa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hyperlink" Target="http://www.google.com.ec/url?sa=i&amp;source=images&amp;cd=&amp;cad=rja&amp;docid=aEwEscp6qUUOwM&amp;tbnid=R-6nF8UXVElwpM:&amp;ved=0CAgQjRwwAA&amp;url=http://noticiascolombianas.blogspot.com/2011/06/internexa-lanza-iniciativa-para-migrar.html&amp;ei=Mu-0UcOsHfSC0QHH54CgCg&amp;psig=AFQjCNHTXfa5keOvMkZhNJsD8cBBaOVpdA&amp;ust=1370898610520814" TargetMode="Externa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2.xml"/></Relationships>
</file>

<file path=ppt/slides/_rels/slide7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www.google.com.ec/url?sa=i&amp;source=images&amp;cd=&amp;cad=rja&amp;docid=L6-xWY4McFRhrM&amp;tbnid=OBZajOoVKT6gsM:&amp;ved=0CAgQjRwwADgK&amp;url=http://caballerotrueno.wordpress.com/2013/05/07/hoy-solo-quiero-decirte-gracias-salmo-137/&amp;ei=Oq20UZDiO6i30gHf4IDYAw&amp;psig=AFQjCNHzt2dRn6oQCGIKf1_hNxpLayHmtg&amp;ust=1370881723014800" TargetMode="External"/><Relationship Id="rId1" Type="http://schemas.openxmlformats.org/officeDocument/2006/relationships/slideLayout" Target="../slideLayouts/slideLayout9.xml"/><Relationship Id="rId4" Type="http://schemas.openxmlformats.org/officeDocument/2006/relationships/image" Target="../media/image152.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0"/>
            <a:ext cx="9144000" cy="4443958"/>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3"/>
          <p:cNvSpPr>
            <a:spLocks noGrp="1"/>
          </p:cNvSpPr>
          <p:nvPr>
            <p:ph type="title"/>
          </p:nvPr>
        </p:nvSpPr>
        <p:spPr>
          <a:xfrm>
            <a:off x="251520" y="1995686"/>
            <a:ext cx="8568952" cy="1390278"/>
          </a:xfrm>
        </p:spPr>
        <p:txBody>
          <a:bodyPr>
            <a:noAutofit/>
          </a:bodyPr>
          <a:lstStyle>
            <a:extLst/>
          </a:lstStyle>
          <a:p>
            <a:pPr algn="ctr"/>
            <a:r>
              <a:rPr lang="es-ES" sz="2400" dirty="0" smtClean="0">
                <a:solidFill>
                  <a:schemeClr val="bg1"/>
                </a:solidFill>
              </a:rPr>
              <a:t>Evaluación técnica de la red de fibra óptica de </a:t>
            </a:r>
            <a:r>
              <a:rPr lang="es-ES" sz="2400" dirty="0" err="1" smtClean="0">
                <a:solidFill>
                  <a:schemeClr val="bg1"/>
                </a:solidFill>
              </a:rPr>
              <a:t>celec</a:t>
            </a:r>
            <a:r>
              <a:rPr lang="es-ES" sz="2400" dirty="0" smtClean="0">
                <a:solidFill>
                  <a:schemeClr val="bg1"/>
                </a:solidFill>
              </a:rPr>
              <a:t> </a:t>
            </a:r>
            <a:r>
              <a:rPr lang="es-ES" sz="2400" dirty="0" err="1" smtClean="0">
                <a:solidFill>
                  <a:schemeClr val="bg1"/>
                </a:solidFill>
              </a:rPr>
              <a:t>ep</a:t>
            </a:r>
            <a:r>
              <a:rPr lang="es-ES" sz="2400" dirty="0" smtClean="0">
                <a:solidFill>
                  <a:schemeClr val="bg1"/>
                </a:solidFill>
              </a:rPr>
              <a:t> – </a:t>
            </a:r>
            <a:r>
              <a:rPr lang="es-ES" sz="2400" dirty="0" err="1" smtClean="0">
                <a:solidFill>
                  <a:schemeClr val="bg1"/>
                </a:solidFill>
              </a:rPr>
              <a:t>transelectric</a:t>
            </a:r>
            <a:r>
              <a:rPr lang="es-ES" sz="2400" dirty="0" smtClean="0">
                <a:solidFill>
                  <a:schemeClr val="bg1"/>
                </a:solidFill>
              </a:rPr>
              <a:t> a través de la cual la empresa </a:t>
            </a:r>
            <a:r>
              <a:rPr lang="es-ES" sz="2400" dirty="0" err="1" smtClean="0">
                <a:solidFill>
                  <a:schemeClr val="bg1"/>
                </a:solidFill>
              </a:rPr>
              <a:t>transnexa</a:t>
            </a:r>
            <a:r>
              <a:rPr lang="es-ES" sz="2400" dirty="0" smtClean="0">
                <a:solidFill>
                  <a:schemeClr val="bg1"/>
                </a:solidFill>
              </a:rPr>
              <a:t> s.a. </a:t>
            </a:r>
            <a:r>
              <a:rPr lang="es-ES" sz="2400" dirty="0" err="1" smtClean="0">
                <a:solidFill>
                  <a:schemeClr val="bg1"/>
                </a:solidFill>
              </a:rPr>
              <a:t>e.m.a</a:t>
            </a:r>
            <a:r>
              <a:rPr lang="es-ES" sz="2400" dirty="0" smtClean="0">
                <a:solidFill>
                  <a:schemeClr val="bg1"/>
                </a:solidFill>
              </a:rPr>
              <a:t>. presta sus servicios de telecomunicaciones a nivel nacional e internacional</a:t>
            </a:r>
            <a:endParaRPr lang="es-ES" sz="2400" dirty="0">
              <a:solidFill>
                <a:schemeClr val="bg1"/>
              </a:solidFill>
            </a:endParaRPr>
          </a:p>
        </p:txBody>
      </p:sp>
      <p:sp>
        <p:nvSpPr>
          <p:cNvPr id="5" name="Rectangle 4"/>
          <p:cNvSpPr>
            <a:spLocks noGrp="1"/>
          </p:cNvSpPr>
          <p:nvPr>
            <p:ph type="subTitle" idx="1"/>
          </p:nvPr>
        </p:nvSpPr>
        <p:spPr>
          <a:xfrm>
            <a:off x="11497" y="4577680"/>
            <a:ext cx="2256247" cy="514350"/>
          </a:xfrm>
        </p:spPr>
        <p:txBody>
          <a:bodyPr>
            <a:noAutofit/>
          </a:bodyPr>
          <a:lstStyle>
            <a:extLst/>
          </a:lstStyle>
          <a:p>
            <a:pPr algn="r"/>
            <a:r>
              <a:rPr lang="es-ES" sz="1600" dirty="0" smtClean="0"/>
              <a:t>Alexandra Cevallos E.</a:t>
            </a:r>
          </a:p>
          <a:p>
            <a:pPr algn="r">
              <a:spcBef>
                <a:spcPts val="0"/>
              </a:spcBef>
            </a:pPr>
            <a:r>
              <a:rPr lang="es-ES" sz="1600" dirty="0" smtClean="0"/>
              <a:t>Pablo Betancourt F.</a:t>
            </a:r>
            <a:endParaRPr lang="es-ES" sz="1600" dirty="0"/>
          </a:p>
        </p:txBody>
      </p:sp>
      <p:pic>
        <p:nvPicPr>
          <p:cNvPr id="6" name="Picture 2" descr="http://blogs.espe.edu.ec/wp-content/uploads/2011/05/LOGO-ORIGINAL-ESPE2.jpg"/>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777405" y="411510"/>
            <a:ext cx="4882827" cy="11520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ablin\Desktop\TRANSELECTRIC\LOGO FINAL APROBADO 201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5288" y="3940565"/>
            <a:ext cx="2190293" cy="4227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Pablin\Desktop\TRANSELECTRIC\transnexa.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3746328"/>
            <a:ext cx="980891" cy="611647"/>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339752" y="4515966"/>
            <a:ext cx="5616624" cy="584775"/>
          </a:xfrm>
          <a:prstGeom prst="rect">
            <a:avLst/>
          </a:prstGeom>
          <a:noFill/>
        </p:spPr>
        <p:txBody>
          <a:bodyPr wrap="square" rtlCol="0">
            <a:spAutoFit/>
          </a:bodyPr>
          <a:lstStyle/>
          <a:p>
            <a:r>
              <a:rPr lang="es-EC" sz="1600" dirty="0" smtClean="0"/>
              <a:t>Ingeniería Electrónica en Redes y Comunicación de Datos</a:t>
            </a:r>
          </a:p>
          <a:p>
            <a:r>
              <a:rPr lang="es-EC" sz="1600" dirty="0" smtClean="0"/>
              <a:t>Ingeniería Electrónica en Telecomunicaciones </a:t>
            </a:r>
            <a:endParaRPr lang="es-ES" sz="1600" dirty="0"/>
          </a:p>
        </p:txBody>
      </p:sp>
      <p:pic>
        <p:nvPicPr>
          <p:cNvPr id="8"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6225" y="3431144"/>
            <a:ext cx="873807" cy="86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5832" y="3579862"/>
            <a:ext cx="716783" cy="7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logo">
            <a:hlinkClick r:id="rId8" tooltip="DEEE-ESPE"/>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72698"/>
          <a:stretch/>
        </p:blipFill>
        <p:spPr bwMode="auto">
          <a:xfrm>
            <a:off x="5217446" y="3569082"/>
            <a:ext cx="1154754" cy="813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395536" y="-12898"/>
            <a:ext cx="8077200" cy="784448"/>
          </a:xfrm>
          <a:prstGeom prst="rect">
            <a:avLst/>
          </a:prstGeom>
        </p:spPr>
        <p:txBody>
          <a:bodyPr anchor="b">
            <a:norm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smtClean="0"/>
              <a:t>DATA CENTER</a:t>
            </a:r>
            <a:endParaRPr lang="es-ES" sz="3200" dirty="0"/>
          </a:p>
        </p:txBody>
      </p:sp>
      <p:sp>
        <p:nvSpPr>
          <p:cNvPr id="7" name="Rectangle 7"/>
          <p:cNvSpPr/>
          <p:nvPr/>
        </p:nvSpPr>
        <p:spPr>
          <a:xfrm>
            <a:off x="467544" y="1059582"/>
            <a:ext cx="3657600" cy="1537344"/>
          </a:xfrm>
          <a:prstGeom prst="rect">
            <a:avLst/>
          </a:prstGeom>
          <a:solidFill>
            <a:schemeClr val="accent2">
              <a:alpha val="60000"/>
            </a:schemeClr>
          </a:solidFill>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ctr">
            <a:spAutoFit/>
          </a:bodyPr>
          <a:lstStyle>
            <a:extLst/>
          </a:lstStyle>
          <a:p>
            <a:r>
              <a:rPr lang="es-EC" sz="1400" dirty="0"/>
              <a:t>Un Data Center es un área centralizada para el almacenamiento, manejo y distribución de los datos e información organizada alrededor de un área de conocimiento o un negocio particular</a:t>
            </a:r>
            <a:r>
              <a:rPr lang="es-EC" sz="1400" dirty="0" smtClean="0"/>
              <a:t>.</a:t>
            </a:r>
          </a:p>
          <a:p>
            <a:pPr>
              <a:lnSpc>
                <a:spcPct val="85000"/>
              </a:lnSpc>
            </a:pPr>
            <a:endParaRPr lang="es-ES" sz="1400" dirty="0">
              <a:solidFill>
                <a:schemeClr val="bg1"/>
              </a:solidFill>
            </a:endParaRPr>
          </a:p>
        </p:txBody>
      </p:sp>
      <p:pic>
        <p:nvPicPr>
          <p:cNvPr id="10" name="3 Marcador de contenid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2787774"/>
            <a:ext cx="5361545" cy="1656184"/>
          </a:xfrm>
          <a:prstGeom prst="rect">
            <a:avLst/>
          </a:prstGeom>
        </p:spPr>
      </p:pic>
      <p:sp>
        <p:nvSpPr>
          <p:cNvPr id="11" name="Rectangle 5"/>
          <p:cNvSpPr txBox="1">
            <a:spLocks/>
          </p:cNvSpPr>
          <p:nvPr/>
        </p:nvSpPr>
        <p:spPr>
          <a:xfrm>
            <a:off x="4510336" y="1178422"/>
            <a:ext cx="3962400" cy="1609352"/>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None/>
            </a:pPr>
            <a:endParaRPr lang="es-EC" sz="3100" dirty="0"/>
          </a:p>
        </p:txBody>
      </p:sp>
      <p:sp>
        <p:nvSpPr>
          <p:cNvPr id="4" name="3 CuadroTexto"/>
          <p:cNvSpPr txBox="1"/>
          <p:nvPr/>
        </p:nvSpPr>
        <p:spPr>
          <a:xfrm>
            <a:off x="5004048" y="1239893"/>
            <a:ext cx="3384376" cy="1138773"/>
          </a:xfrm>
          <a:prstGeom prst="rect">
            <a:avLst/>
          </a:prstGeom>
          <a:solidFill>
            <a:schemeClr val="accent2">
              <a:alpha val="60000"/>
            </a:schemeClr>
          </a:solidFill>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ctr">
            <a:spAutoFit/>
          </a:bodyPr>
          <a:lstStyle>
            <a:lvl1pPr>
              <a:defRPr sz="1400"/>
            </a:lvl1pPr>
            <a:extLst/>
          </a:lstStyle>
          <a:p>
            <a:r>
              <a:rPr lang="es-EC" dirty="0" smtClean="0"/>
              <a:t>ANSI/TIA-942</a:t>
            </a:r>
          </a:p>
          <a:p>
            <a:r>
              <a:rPr lang="es-EC" dirty="0" err="1" smtClean="0"/>
              <a:t>Tier</a:t>
            </a:r>
            <a:r>
              <a:rPr lang="es-EC" dirty="0" smtClean="0"/>
              <a:t> </a:t>
            </a:r>
            <a:r>
              <a:rPr lang="es-EC" dirty="0"/>
              <a:t>nos indica el nivel de fiabilidad de un centro de datos asociados a cuatro niveles de disponibilidad definidos.</a:t>
            </a:r>
          </a:p>
        </p:txBody>
      </p:sp>
      <p:sp>
        <p:nvSpPr>
          <p:cNvPr id="13" name="Rectangle 1"/>
          <p:cNvSpPr txBox="1">
            <a:spLocks/>
          </p:cNvSpPr>
          <p:nvPr/>
        </p:nvSpPr>
        <p:spPr>
          <a:xfrm>
            <a:off x="-468560" y="-69736"/>
            <a:ext cx="2464768" cy="913294"/>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MARCO TEÓRICO</a:t>
            </a:r>
            <a:endParaRPr lang="es-EC" sz="2000" dirty="0"/>
          </a:p>
        </p:txBody>
      </p:sp>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3176598644"/>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3"/>
          <p:cNvSpPr txBox="1">
            <a:spLocks/>
          </p:cNvSpPr>
          <p:nvPr/>
        </p:nvSpPr>
        <p:spPr>
          <a:xfrm>
            <a:off x="395536" y="1131590"/>
            <a:ext cx="3888432" cy="35052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274320" lvl="1" algn="just"/>
            <a:r>
              <a:rPr lang="es-EC" sz="1500" dirty="0" smtClean="0"/>
              <a:t>ANSI/TIA/EIA 568-B.1: Normas de cableado y relacionadas.</a:t>
            </a:r>
          </a:p>
          <a:p>
            <a:pPr marL="274320" lvl="1" algn="just"/>
            <a:r>
              <a:rPr lang="es-EC" sz="1500" dirty="0" smtClean="0"/>
              <a:t>ANSI/TIA/EIA 568-B.2:Componentes para el cableado UTP.</a:t>
            </a:r>
          </a:p>
          <a:p>
            <a:pPr marL="274320" lvl="1" algn="just"/>
            <a:r>
              <a:rPr lang="es-EC" sz="1500" dirty="0" smtClean="0"/>
              <a:t>ANSI/TIA/EIA 568-B.3: Componentes de cableado con fibra óptica.</a:t>
            </a:r>
          </a:p>
          <a:p>
            <a:pPr marL="274320" lvl="1" algn="just"/>
            <a:r>
              <a:rPr lang="es-EC" sz="1500" dirty="0" smtClean="0"/>
              <a:t>ANSI/TIA/EIA 568-C: Adendas de la revisión ANSI/TIA/EIA 568-B se compila en un solo documento.</a:t>
            </a:r>
          </a:p>
          <a:p>
            <a:pPr marL="274320" lvl="1" algn="just"/>
            <a:r>
              <a:rPr lang="es-EC" sz="1500" dirty="0" smtClean="0"/>
              <a:t>ANSI/TIA/EIA 569: Estándar para Edificios Comerciales, Rutas y Espacios para Telecomunicaciones.</a:t>
            </a:r>
          </a:p>
          <a:p>
            <a:pPr marL="274320" lvl="1"/>
            <a:endParaRPr lang="es-EC" sz="1500" dirty="0" smtClean="0"/>
          </a:p>
          <a:p>
            <a:pPr marL="274320" lvl="1"/>
            <a:endParaRPr lang="es-EC" sz="1500" dirty="0"/>
          </a:p>
        </p:txBody>
      </p:sp>
      <p:sp>
        <p:nvSpPr>
          <p:cNvPr id="7" name="Rectangle 3"/>
          <p:cNvSpPr txBox="1">
            <a:spLocks/>
          </p:cNvSpPr>
          <p:nvPr/>
        </p:nvSpPr>
        <p:spPr>
          <a:xfrm>
            <a:off x="4788024" y="1131590"/>
            <a:ext cx="3888432" cy="3505200"/>
          </a:xfrm>
          <a:prstGeom prst="rect">
            <a:avLst/>
          </a:prstGeom>
        </p:spPr>
        <p:txBody>
          <a:bodyPr>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274320" lvl="1" algn="just"/>
            <a:r>
              <a:rPr lang="es-EC" sz="1600" smtClean="0"/>
              <a:t>ANSI/TIA/EIA-606: Administración para la Infraestructura de Telecomunicaciones comerciales.</a:t>
            </a:r>
          </a:p>
          <a:p>
            <a:pPr marL="274320" lvl="1" algn="just"/>
            <a:r>
              <a:rPr lang="es-EC" sz="1600" smtClean="0"/>
              <a:t>ANSI/TIA/EIA 607: Requerimientos de aterrizado y uniones para telecomunicaciones en edificios comerciales.</a:t>
            </a:r>
          </a:p>
          <a:p>
            <a:pPr marL="274320" lvl="1" algn="just"/>
            <a:r>
              <a:rPr lang="es-EC" sz="1600" smtClean="0"/>
              <a:t>ITU-T G.805:  Arquitectura funcional de las redes de transporte de una forma independiente de la tecnología</a:t>
            </a:r>
          </a:p>
          <a:p>
            <a:pPr marL="274320" lvl="1" algn="just"/>
            <a:r>
              <a:rPr lang="es-EC" sz="1600" smtClean="0"/>
              <a:t>ITU-T G.783: Componentes y la metodología que deben emplearse para especificar la funcionalidad de elementos de red en la jerarquía digital síncrona (SDH).</a:t>
            </a:r>
          </a:p>
          <a:p>
            <a:pPr marL="274320" lvl="1" algn="just"/>
            <a:r>
              <a:rPr lang="es-EC" sz="1600" smtClean="0"/>
              <a:t>ITU-T M.3010: conceptos de las arquitecturas de la red de gestión de las telecomunicaciones (RGT).</a:t>
            </a:r>
          </a:p>
          <a:p>
            <a:pPr marL="274320" lvl="1"/>
            <a:endParaRPr lang="es-EC" dirty="0"/>
          </a:p>
        </p:txBody>
      </p:sp>
      <p:sp>
        <p:nvSpPr>
          <p:cNvPr id="10" name="Rectangle 1"/>
          <p:cNvSpPr txBox="1">
            <a:spLocks/>
          </p:cNvSpPr>
          <p:nvPr/>
        </p:nvSpPr>
        <p:spPr>
          <a:xfrm>
            <a:off x="-108520" y="125750"/>
            <a:ext cx="9577064" cy="1005840"/>
          </a:xfrm>
          <a:prstGeom prst="rect">
            <a:avLst/>
          </a:prstGeom>
        </p:spPr>
        <p:txBody>
          <a:bodyPr>
            <a:normAutofit fontScale="97500"/>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ESTÁNDARES DE DISEÑO Y FUNCIONAMIENTO DE UN CUARTO DE TELECOMUNICACIONES</a:t>
            </a:r>
            <a:endParaRPr lang="es-EC" sz="2400" dirty="0"/>
          </a:p>
        </p:txBody>
      </p:sp>
      <p:sp>
        <p:nvSpPr>
          <p:cNvPr id="11" name="Rectangle 1"/>
          <p:cNvSpPr txBox="1">
            <a:spLocks/>
          </p:cNvSpPr>
          <p:nvPr/>
        </p:nvSpPr>
        <p:spPr>
          <a:xfrm>
            <a:off x="-468560" y="-69736"/>
            <a:ext cx="2464768" cy="913294"/>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MARCO TEÓRICO</a:t>
            </a:r>
            <a:endParaRPr lang="es-EC" sz="2000" dirty="0"/>
          </a:p>
        </p:txBody>
      </p:sp>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71291592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539552" y="197758"/>
            <a:ext cx="8153400" cy="1005840"/>
          </a:xfrm>
          <a:prstGeom prst="rect">
            <a:avLst/>
          </a:prstGeom>
        </p:spPr>
        <p:txBody>
          <a:bodyPr>
            <a:norm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smtClean="0"/>
              <a:t>FIBRA ÓPTICA</a:t>
            </a:r>
            <a:endParaRPr lang="es-ES" sz="3200" dirty="0"/>
          </a:p>
        </p:txBody>
      </p:sp>
      <p:sp>
        <p:nvSpPr>
          <p:cNvPr id="7" name="Rectangle 5"/>
          <p:cNvSpPr txBox="1">
            <a:spLocks/>
          </p:cNvSpPr>
          <p:nvPr/>
        </p:nvSpPr>
        <p:spPr>
          <a:xfrm>
            <a:off x="1134835" y="979780"/>
            <a:ext cx="7685637" cy="504056"/>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Font typeface="Wingdings"/>
              <a:buNone/>
            </a:pPr>
            <a:r>
              <a:rPr lang="es-EC" sz="1500" smtClean="0"/>
              <a:t>La fibra óptica es el medio de transmisión empleado habitualmente en redes de datos.</a:t>
            </a:r>
          </a:p>
          <a:p>
            <a:pPr marL="0" indent="0" algn="just">
              <a:buFont typeface="Wingdings"/>
              <a:buNone/>
            </a:pPr>
            <a:endParaRPr lang="es-EC" sz="1500" dirty="0"/>
          </a:p>
        </p:txBody>
      </p:sp>
      <p:pic>
        <p:nvPicPr>
          <p:cNvPr id="10" name="Picture 4" descr="C:\Users\ALE\Desktop\cap 5\Tesis\CAP2\ADSS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267812"/>
            <a:ext cx="900254" cy="14917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252696"/>
            <a:ext cx="4286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3250584"/>
            <a:ext cx="726784" cy="140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1763688" y="1411828"/>
            <a:ext cx="2592287" cy="1477328"/>
          </a:xfrm>
          <a:prstGeom prst="rect">
            <a:avLst/>
          </a:prstGeom>
          <a:noFill/>
        </p:spPr>
        <p:txBody>
          <a:bodyPr wrap="square" rtlCol="0">
            <a:spAutoFit/>
          </a:bodyPr>
          <a:lstStyle/>
          <a:p>
            <a:pPr algn="just"/>
            <a:r>
              <a:rPr lang="es-EC" b="1" dirty="0" smtClean="0"/>
              <a:t>ADSS</a:t>
            </a:r>
            <a:endParaRPr lang="es-EC" b="1" dirty="0"/>
          </a:p>
          <a:p>
            <a:pPr algn="just"/>
            <a:r>
              <a:rPr lang="es-EC" dirty="0"/>
              <a:t>Es instalado a lo largo de las líneas aéreas de transmisión existentes.</a:t>
            </a:r>
          </a:p>
          <a:p>
            <a:pPr algn="just"/>
            <a:endParaRPr lang="es-EC" b="1" dirty="0"/>
          </a:p>
        </p:txBody>
      </p:sp>
      <p:sp>
        <p:nvSpPr>
          <p:cNvPr id="14" name="13 CuadroTexto"/>
          <p:cNvSpPr txBox="1"/>
          <p:nvPr/>
        </p:nvSpPr>
        <p:spPr>
          <a:xfrm>
            <a:off x="6012160" y="1390332"/>
            <a:ext cx="2592286" cy="1477328"/>
          </a:xfrm>
          <a:prstGeom prst="rect">
            <a:avLst/>
          </a:prstGeom>
          <a:noFill/>
        </p:spPr>
        <p:txBody>
          <a:bodyPr wrap="square" rtlCol="0">
            <a:spAutoFit/>
          </a:bodyPr>
          <a:lstStyle/>
          <a:p>
            <a:pPr algn="just"/>
            <a:r>
              <a:rPr lang="es-EC" b="1" dirty="0" smtClean="0"/>
              <a:t>OPGW</a:t>
            </a:r>
          </a:p>
          <a:p>
            <a:pPr algn="just"/>
            <a:r>
              <a:rPr lang="es-EC" dirty="0" smtClean="0"/>
              <a:t>Cable </a:t>
            </a:r>
            <a:r>
              <a:rPr lang="es-EC" dirty="0"/>
              <a:t>óptico de guarda que se ubica en la parte superior de las líneas de alta tensión.</a:t>
            </a:r>
            <a:endParaRPr lang="es-EC" b="1" dirty="0"/>
          </a:p>
        </p:txBody>
      </p:sp>
      <p:sp>
        <p:nvSpPr>
          <p:cNvPr id="15" name="14 CuadroTexto"/>
          <p:cNvSpPr txBox="1"/>
          <p:nvPr/>
        </p:nvSpPr>
        <p:spPr>
          <a:xfrm>
            <a:off x="1763688" y="3307843"/>
            <a:ext cx="2592287" cy="1200329"/>
          </a:xfrm>
          <a:prstGeom prst="rect">
            <a:avLst/>
          </a:prstGeom>
          <a:noFill/>
        </p:spPr>
        <p:txBody>
          <a:bodyPr wrap="square" rtlCol="0">
            <a:spAutoFit/>
          </a:bodyPr>
          <a:lstStyle/>
          <a:p>
            <a:pPr algn="just"/>
            <a:r>
              <a:rPr lang="es-EC" b="1" dirty="0" smtClean="0"/>
              <a:t>SUBMARINO</a:t>
            </a:r>
            <a:endParaRPr lang="es-EC" b="1" dirty="0"/>
          </a:p>
          <a:p>
            <a:pPr algn="just"/>
            <a:r>
              <a:rPr lang="es-EC" dirty="0" smtClean="0"/>
              <a:t>Capacidades </a:t>
            </a:r>
            <a:r>
              <a:rPr lang="es-EC" dirty="0"/>
              <a:t>de varios terabits por segundo por cable.</a:t>
            </a:r>
            <a:endParaRPr lang="es-EC" b="1" dirty="0"/>
          </a:p>
        </p:txBody>
      </p:sp>
      <p:pic>
        <p:nvPicPr>
          <p:cNvPr id="16" name="Picture 8" descr="C:\Users\ALE\Desktop\cap 5\Tesis\CAP2\ARMADO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064" y="3262867"/>
            <a:ext cx="552964" cy="1389321"/>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6012160" y="3174860"/>
            <a:ext cx="2609476" cy="1477328"/>
          </a:xfrm>
          <a:prstGeom prst="rect">
            <a:avLst/>
          </a:prstGeom>
          <a:noFill/>
        </p:spPr>
        <p:txBody>
          <a:bodyPr wrap="square" rtlCol="0">
            <a:spAutoFit/>
          </a:bodyPr>
          <a:lstStyle/>
          <a:p>
            <a:pPr algn="just"/>
            <a:r>
              <a:rPr lang="es-EC" b="1" dirty="0" smtClean="0"/>
              <a:t>ARMADO</a:t>
            </a:r>
          </a:p>
          <a:p>
            <a:pPr algn="just"/>
            <a:r>
              <a:rPr lang="es-EC" dirty="0" smtClean="0"/>
              <a:t>Resistencia </a:t>
            </a:r>
            <a:r>
              <a:rPr lang="es-EC" dirty="0"/>
              <a:t>ante aplastamiento siete veces superior a la de la fibra estándar</a:t>
            </a:r>
            <a:endParaRPr lang="es-EC" b="1" dirty="0"/>
          </a:p>
        </p:txBody>
      </p:sp>
      <p:sp>
        <p:nvSpPr>
          <p:cNvPr id="18" name="Rectangle 1"/>
          <p:cNvSpPr txBox="1">
            <a:spLocks/>
          </p:cNvSpPr>
          <p:nvPr/>
        </p:nvSpPr>
        <p:spPr>
          <a:xfrm>
            <a:off x="-468560" y="-69736"/>
            <a:ext cx="2464768" cy="913294"/>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MARCO TEÓRICO</a:t>
            </a:r>
            <a:endParaRPr lang="es-EC" sz="2000" dirty="0"/>
          </a:p>
        </p:txBody>
      </p:sp>
      <p:cxnSp>
        <p:nvCxnSpPr>
          <p:cNvPr id="19" name="18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20" name="19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3042572862"/>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609600" y="123478"/>
            <a:ext cx="8153400" cy="1005840"/>
          </a:xfrm>
          <a:prstGeom prst="rect">
            <a:avLst/>
          </a:prstGeom>
        </p:spPr>
        <p:txBody>
          <a:bodyPr>
            <a:norm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smtClean="0"/>
              <a:t>TECNOLOGÍAS DE TRANSMISIÓN</a:t>
            </a:r>
            <a:endParaRPr lang="es-ES" sz="3200" dirty="0"/>
          </a:p>
        </p:txBody>
      </p:sp>
      <p:pic>
        <p:nvPicPr>
          <p:cNvPr id="7" name="Picture 2" descr="C:\Users\ALE\Desktop\cap 5\Tesis\CAP2\PD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384069"/>
            <a:ext cx="2832347"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LE\Desktop\cap 5\Tesis\CAP2\DWD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462" y="1500889"/>
            <a:ext cx="2265026" cy="1251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LE\Desktop\cap 5\Tesis\CAP2\STM-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6765" y="2680213"/>
            <a:ext cx="2839596" cy="147697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p:cNvSpPr/>
          <p:nvPr/>
        </p:nvSpPr>
        <p:spPr>
          <a:xfrm>
            <a:off x="3101404" y="1131590"/>
            <a:ext cx="3270796" cy="1322221"/>
          </a:xfrm>
          <a:prstGeom prst="rect">
            <a:avLst/>
          </a:prstGeom>
          <a:solidFill>
            <a:schemeClr val="accent2">
              <a:alpha val="60000"/>
            </a:schemeClr>
          </a:solidFill>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ctr">
            <a:spAutoFit/>
          </a:bodyPr>
          <a:lstStyle>
            <a:extLst/>
          </a:lstStyle>
          <a:p>
            <a:pPr algn="just"/>
            <a:r>
              <a:rPr lang="es-EC" sz="1400" dirty="0"/>
              <a:t>Son las encargadas del envío y multicanalización de diversos tipos de información en diferentes formatos tanto analógicos como digitales.</a:t>
            </a:r>
          </a:p>
          <a:p>
            <a:pPr>
              <a:lnSpc>
                <a:spcPct val="85000"/>
              </a:lnSpc>
            </a:pPr>
            <a:endParaRPr lang="es-ES" sz="1400" dirty="0">
              <a:solidFill>
                <a:schemeClr val="bg1"/>
              </a:solidFill>
            </a:endParaRPr>
          </a:p>
        </p:txBody>
      </p:sp>
      <p:sp>
        <p:nvSpPr>
          <p:cNvPr id="13" name="12 CuadroTexto"/>
          <p:cNvSpPr txBox="1"/>
          <p:nvPr/>
        </p:nvSpPr>
        <p:spPr>
          <a:xfrm>
            <a:off x="971600" y="3256277"/>
            <a:ext cx="598241" cy="369332"/>
          </a:xfrm>
          <a:prstGeom prst="rect">
            <a:avLst/>
          </a:prstGeom>
          <a:noFill/>
        </p:spPr>
        <p:txBody>
          <a:bodyPr wrap="none" rtlCol="0">
            <a:spAutoFit/>
          </a:bodyPr>
          <a:lstStyle/>
          <a:p>
            <a:r>
              <a:rPr lang="es-EC" b="1" dirty="0" smtClean="0"/>
              <a:t>PDH</a:t>
            </a:r>
            <a:endParaRPr lang="es-EC" b="1" dirty="0"/>
          </a:p>
        </p:txBody>
      </p:sp>
      <p:sp>
        <p:nvSpPr>
          <p:cNvPr id="14" name="13 CuadroTexto"/>
          <p:cNvSpPr txBox="1"/>
          <p:nvPr/>
        </p:nvSpPr>
        <p:spPr>
          <a:xfrm>
            <a:off x="7532854" y="3174441"/>
            <a:ext cx="841897" cy="369332"/>
          </a:xfrm>
          <a:prstGeom prst="rect">
            <a:avLst/>
          </a:prstGeom>
          <a:noFill/>
        </p:spPr>
        <p:txBody>
          <a:bodyPr wrap="none" rtlCol="0">
            <a:spAutoFit/>
          </a:bodyPr>
          <a:lstStyle/>
          <a:p>
            <a:r>
              <a:rPr lang="es-EC" b="1" dirty="0" smtClean="0"/>
              <a:t>DWDM</a:t>
            </a:r>
            <a:endParaRPr lang="es-EC" b="1" dirty="0"/>
          </a:p>
        </p:txBody>
      </p:sp>
      <p:sp>
        <p:nvSpPr>
          <p:cNvPr id="15" name="14 CuadroTexto"/>
          <p:cNvSpPr txBox="1"/>
          <p:nvPr/>
        </p:nvSpPr>
        <p:spPr>
          <a:xfrm>
            <a:off x="4706443" y="4148899"/>
            <a:ext cx="587020" cy="369332"/>
          </a:xfrm>
          <a:prstGeom prst="rect">
            <a:avLst/>
          </a:prstGeom>
          <a:noFill/>
        </p:spPr>
        <p:txBody>
          <a:bodyPr wrap="none" rtlCol="0">
            <a:spAutoFit/>
          </a:bodyPr>
          <a:lstStyle/>
          <a:p>
            <a:r>
              <a:rPr lang="es-EC" b="1" dirty="0"/>
              <a:t>S</a:t>
            </a:r>
            <a:r>
              <a:rPr lang="es-EC" b="1" dirty="0" smtClean="0"/>
              <a:t>DH</a:t>
            </a:r>
            <a:endParaRPr lang="es-EC" b="1" dirty="0"/>
          </a:p>
        </p:txBody>
      </p:sp>
      <p:sp>
        <p:nvSpPr>
          <p:cNvPr id="16" name="Rectangle 1"/>
          <p:cNvSpPr txBox="1">
            <a:spLocks/>
          </p:cNvSpPr>
          <p:nvPr/>
        </p:nvSpPr>
        <p:spPr>
          <a:xfrm>
            <a:off x="-468560" y="-69736"/>
            <a:ext cx="2464768" cy="913294"/>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MARCO TEÓRICO</a:t>
            </a:r>
            <a:endParaRPr lang="es-EC" sz="2000" dirty="0"/>
          </a:p>
        </p:txBody>
      </p:sp>
      <p:cxnSp>
        <p:nvCxnSpPr>
          <p:cNvPr id="17" name="16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474040259"/>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609600"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SISTEMAS Y PROTOCOLOS DE GESTIÓN</a:t>
            </a:r>
            <a:endParaRPr lang="es-EC" sz="3200" dirty="0"/>
          </a:p>
        </p:txBody>
      </p:sp>
      <p:sp>
        <p:nvSpPr>
          <p:cNvPr id="7" name="Rectangle 5"/>
          <p:cNvSpPr txBox="1">
            <a:spLocks/>
          </p:cNvSpPr>
          <p:nvPr/>
        </p:nvSpPr>
        <p:spPr>
          <a:xfrm>
            <a:off x="539552" y="1203598"/>
            <a:ext cx="3816424" cy="3108747"/>
          </a:xfrm>
          <a:prstGeom prst="rect">
            <a:avLst/>
          </a:prstGeom>
        </p:spPr>
        <p:txBody>
          <a:bodyPr numCol="1">
            <a:normAutofit fontScale="77500" lnSpcReduction="20000"/>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Font typeface="Wingdings"/>
              <a:buNone/>
            </a:pPr>
            <a:r>
              <a:rPr lang="es-EC" b="1" smtClean="0"/>
              <a:t>SDH</a:t>
            </a:r>
            <a:r>
              <a:rPr lang="es-EC" smtClean="0"/>
              <a:t> </a:t>
            </a:r>
          </a:p>
          <a:p>
            <a:pPr marL="0" indent="0" algn="just">
              <a:buFont typeface="Wingdings"/>
              <a:buNone/>
            </a:pPr>
            <a:endParaRPr lang="es-EC" smtClean="0"/>
          </a:p>
          <a:p>
            <a:pPr algn="just">
              <a:buFont typeface="Wingdings" pitchFamily="2" charset="2"/>
              <a:buChar char="v"/>
            </a:pPr>
            <a:r>
              <a:rPr lang="es-EC" smtClean="0"/>
              <a:t>Arquitectura cliente-servidor </a:t>
            </a:r>
          </a:p>
          <a:p>
            <a:pPr algn="just">
              <a:buFont typeface="Wingdings" pitchFamily="2" charset="2"/>
              <a:buChar char="v"/>
            </a:pPr>
            <a:r>
              <a:rPr lang="es-EC" smtClean="0"/>
              <a:t>Nivel Ethernet para equipos locales </a:t>
            </a:r>
          </a:p>
          <a:p>
            <a:pPr algn="just">
              <a:buFont typeface="Wingdings" pitchFamily="2" charset="2"/>
              <a:buChar char="v"/>
            </a:pPr>
            <a:r>
              <a:rPr lang="es-EC" smtClean="0"/>
              <a:t>Equipos remotos: Canales de distribución de datos o DCC.</a:t>
            </a:r>
            <a:endParaRPr lang="es-EC" dirty="0"/>
          </a:p>
        </p:txBody>
      </p:sp>
      <p:sp>
        <p:nvSpPr>
          <p:cNvPr id="10" name="Rectangle 5"/>
          <p:cNvSpPr txBox="1">
            <a:spLocks/>
          </p:cNvSpPr>
          <p:nvPr/>
        </p:nvSpPr>
        <p:spPr>
          <a:xfrm>
            <a:off x="4788024" y="1131590"/>
            <a:ext cx="3816424" cy="3108747"/>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spcBef>
                <a:spcPts val="0"/>
              </a:spcBef>
              <a:buFont typeface="Wingdings"/>
              <a:buNone/>
            </a:pPr>
            <a:r>
              <a:rPr lang="en-US" sz="2200" b="1" smtClean="0"/>
              <a:t>DWDM</a:t>
            </a:r>
          </a:p>
          <a:p>
            <a:pPr marL="0" indent="0" algn="just">
              <a:spcBef>
                <a:spcPts val="0"/>
              </a:spcBef>
              <a:buFont typeface="Wingdings"/>
              <a:buNone/>
            </a:pPr>
            <a:endParaRPr lang="en-US" sz="2200" b="1" smtClean="0"/>
          </a:p>
          <a:p>
            <a:pPr algn="just">
              <a:spcBef>
                <a:spcPts val="0"/>
              </a:spcBef>
              <a:buFont typeface="Wingdings" pitchFamily="2" charset="2"/>
              <a:buChar char="v"/>
            </a:pPr>
            <a:r>
              <a:rPr lang="es-EC" sz="2200" smtClean="0"/>
              <a:t>Arquitectura cliente-servidor </a:t>
            </a:r>
          </a:p>
          <a:p>
            <a:pPr algn="just">
              <a:buFont typeface="Wingdings" pitchFamily="2" charset="2"/>
              <a:buChar char="v"/>
            </a:pPr>
            <a:r>
              <a:rPr lang="es-EC" sz="2200" smtClean="0"/>
              <a:t>Nivel Ethernet para equipos locales</a:t>
            </a:r>
          </a:p>
          <a:p>
            <a:pPr algn="just">
              <a:buFont typeface="Wingdings" pitchFamily="2" charset="2"/>
              <a:buChar char="v"/>
            </a:pPr>
            <a:r>
              <a:rPr lang="es-EC" sz="2200" smtClean="0"/>
              <a:t>Equipos remotos: el canal de supervisión óptico</a:t>
            </a:r>
            <a:endParaRPr lang="es-EC" sz="2200" dirty="0" smtClean="0"/>
          </a:p>
        </p:txBody>
      </p:sp>
      <p:sp>
        <p:nvSpPr>
          <p:cNvPr id="11" name="Rectangle 1"/>
          <p:cNvSpPr txBox="1">
            <a:spLocks/>
          </p:cNvSpPr>
          <p:nvPr/>
        </p:nvSpPr>
        <p:spPr>
          <a:xfrm>
            <a:off x="-468560" y="-69736"/>
            <a:ext cx="2464768" cy="913294"/>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MARCO TEÓRICO</a:t>
            </a:r>
            <a:endParaRPr lang="es-EC" sz="2000" dirty="0"/>
          </a:p>
        </p:txBody>
      </p:sp>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3996501693"/>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609600"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SISTEMAS Y PROTOCOLOS DE GESTIÓN</a:t>
            </a:r>
            <a:endParaRPr lang="es-EC" sz="3200" dirty="0"/>
          </a:p>
        </p:txBody>
      </p:sp>
      <p:sp>
        <p:nvSpPr>
          <p:cNvPr id="7" name="Rectangle 5"/>
          <p:cNvSpPr txBox="1">
            <a:spLocks/>
          </p:cNvSpPr>
          <p:nvPr/>
        </p:nvSpPr>
        <p:spPr>
          <a:xfrm>
            <a:off x="1259632" y="1275606"/>
            <a:ext cx="3816424" cy="3108747"/>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Font typeface="Wingdings"/>
              <a:buNone/>
            </a:pPr>
            <a:r>
              <a:rPr lang="en-US" b="1" smtClean="0"/>
              <a:t>STACK TCP/IP</a:t>
            </a:r>
            <a:endParaRPr lang="es-EC" smtClean="0"/>
          </a:p>
          <a:p>
            <a:pPr marL="0" indent="0" algn="just">
              <a:buFont typeface="Wingdings"/>
              <a:buNone/>
            </a:pPr>
            <a:endParaRPr lang="es-EC" smtClean="0"/>
          </a:p>
          <a:p>
            <a:pPr algn="just">
              <a:buFont typeface="Wingdings" pitchFamily="2" charset="2"/>
              <a:buChar char="v"/>
            </a:pPr>
            <a:r>
              <a:rPr lang="en-US" smtClean="0"/>
              <a:t>U2000</a:t>
            </a:r>
            <a:endParaRPr lang="es-EC" smtClean="0"/>
          </a:p>
          <a:p>
            <a:pPr algn="just">
              <a:buFont typeface="Wingdings" pitchFamily="2" charset="2"/>
              <a:buChar char="v"/>
            </a:pPr>
            <a:r>
              <a:rPr lang="es-EC" smtClean="0"/>
              <a:t>SNMP</a:t>
            </a:r>
          </a:p>
          <a:p>
            <a:pPr algn="just">
              <a:buFont typeface="Wingdings" pitchFamily="2" charset="2"/>
              <a:buChar char="v"/>
            </a:pPr>
            <a:r>
              <a:rPr lang="es-EC" smtClean="0"/>
              <a:t>TNMS-M.</a:t>
            </a:r>
            <a:endParaRPr lang="es-EC" dirty="0"/>
          </a:p>
        </p:txBody>
      </p:sp>
      <p:sp>
        <p:nvSpPr>
          <p:cNvPr id="10" name="Rectangle 5"/>
          <p:cNvSpPr txBox="1">
            <a:spLocks/>
          </p:cNvSpPr>
          <p:nvPr/>
        </p:nvSpPr>
        <p:spPr>
          <a:xfrm>
            <a:off x="4499992" y="1275606"/>
            <a:ext cx="3816424" cy="3108747"/>
          </a:xfrm>
          <a:prstGeom prst="rect">
            <a:avLst/>
          </a:prstGeom>
        </p:spPr>
        <p:txBody>
          <a:bodyPr numCol="1">
            <a:norm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spcBef>
                <a:spcPts val="0"/>
              </a:spcBef>
              <a:buFont typeface="Wingdings"/>
              <a:buNone/>
            </a:pPr>
            <a:r>
              <a:rPr lang="en-US" b="1" smtClean="0"/>
              <a:t>STACK OSI</a:t>
            </a:r>
          </a:p>
          <a:p>
            <a:pPr marL="0" indent="0" algn="just">
              <a:spcBef>
                <a:spcPts val="0"/>
              </a:spcBef>
              <a:buFont typeface="Wingdings"/>
              <a:buNone/>
            </a:pPr>
            <a:endParaRPr lang="en-US" b="1" smtClean="0"/>
          </a:p>
          <a:p>
            <a:pPr algn="just">
              <a:buFont typeface="Wingdings" pitchFamily="2" charset="2"/>
              <a:buChar char="v"/>
            </a:pPr>
            <a:r>
              <a:rPr lang="es-EC" smtClean="0"/>
              <a:t>TNMS-CORE/CDM</a:t>
            </a:r>
            <a:endParaRPr lang="es-EC" dirty="0" smtClean="0"/>
          </a:p>
        </p:txBody>
      </p:sp>
      <p:sp>
        <p:nvSpPr>
          <p:cNvPr id="11" name="Rectangle 1"/>
          <p:cNvSpPr txBox="1">
            <a:spLocks/>
          </p:cNvSpPr>
          <p:nvPr/>
        </p:nvSpPr>
        <p:spPr>
          <a:xfrm>
            <a:off x="-468560" y="-69736"/>
            <a:ext cx="2464768" cy="913294"/>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MARCO TEÓRICO</a:t>
            </a:r>
            <a:endParaRPr lang="es-EC" sz="2000" dirty="0"/>
          </a:p>
        </p:txBody>
      </p:sp>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14157618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EC" sz="4400" dirty="0"/>
              <a:t>SITUACIÓN</a:t>
            </a:r>
            <a:r>
              <a:rPr lang="es-EC" dirty="0" smtClean="0"/>
              <a:t> </a:t>
            </a:r>
            <a:r>
              <a:rPr lang="es-EC" sz="4400" dirty="0" smtClean="0"/>
              <a:t>ACTUAL</a:t>
            </a:r>
            <a:endParaRPr lang="es-ES" sz="4400" dirty="0"/>
          </a:p>
        </p:txBody>
      </p:sp>
      <p:pic>
        <p:nvPicPr>
          <p:cNvPr id="1026" name="Picture 2" descr="C:\Users\Pablin\Dropbox\PERFIL TRANSELECTRIC-TRANSNEXA\Memoria Escrita\Tesis\CAP1\EdifRack13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042" y="123478"/>
            <a:ext cx="2016224" cy="26882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Pablin\Dropbox\PERFIL TRANSELECTRIC-TRANSNEXA\Memoria Escrita\Tesis\CAP1\OfPoliRack8Sr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234" y="872289"/>
            <a:ext cx="1782160" cy="2375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Pablin\Dropbox\PERFIL TRANSELECTRIC-TRANSNEXA\Memoria Escrita\Tesis\CAP1\OSNMatri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394" y="195486"/>
            <a:ext cx="2018966" cy="2688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19048"/>
      </p:ext>
    </p:extLst>
  </p:cSld>
  <p:clrMapOvr>
    <a:masterClrMapping/>
  </p:clrMapOvr>
  <p:transition spd="slow">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2"/>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879978" y="1275606"/>
            <a:ext cx="7004389" cy="2062103"/>
          </a:xfrm>
          <a:prstGeom prst="rect">
            <a:avLst/>
          </a:prstGeom>
          <a:noFill/>
        </p:spPr>
        <p:txBody>
          <a:bodyPr wrap="square" rtlCol="0">
            <a:spAutoFit/>
          </a:bodyPr>
          <a:lstStyle/>
          <a:p>
            <a:pPr marL="457200" indent="-457200">
              <a:buFont typeface="Wingdings" pitchFamily="2" charset="2"/>
              <a:buChar char="v"/>
            </a:pPr>
            <a:r>
              <a:rPr lang="es-EC" sz="3200" dirty="0" smtClean="0"/>
              <a:t>Introducción</a:t>
            </a:r>
          </a:p>
          <a:p>
            <a:pPr marL="457200" indent="-457200">
              <a:buFont typeface="Wingdings" pitchFamily="2" charset="2"/>
              <a:buChar char="v"/>
            </a:pPr>
            <a:r>
              <a:rPr lang="es-EC" sz="3200" dirty="0" smtClean="0"/>
              <a:t>Red de fibra óptica</a:t>
            </a:r>
          </a:p>
          <a:p>
            <a:pPr marL="457200" indent="-457200">
              <a:buFont typeface="Wingdings" pitchFamily="2" charset="2"/>
              <a:buChar char="v"/>
            </a:pPr>
            <a:r>
              <a:rPr lang="es-EC" sz="3200" dirty="0" smtClean="0"/>
              <a:t>Nodos </a:t>
            </a:r>
          </a:p>
          <a:p>
            <a:pPr marL="457200" indent="-457200">
              <a:buFont typeface="Wingdings" pitchFamily="2" charset="2"/>
              <a:buChar char="v"/>
            </a:pPr>
            <a:endParaRPr lang="es-ES"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Tree>
    <p:extLst>
      <p:ext uri="{BB962C8B-B14F-4D97-AF65-F5344CB8AC3E}">
        <p14:creationId xmlns:p14="http://schemas.microsoft.com/office/powerpoint/2010/main" val="3100461129"/>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683568" y="1203598"/>
            <a:ext cx="4002732" cy="3693319"/>
          </a:xfrm>
          <a:prstGeom prst="rect">
            <a:avLst/>
          </a:prstGeom>
          <a:noFill/>
        </p:spPr>
        <p:txBody>
          <a:bodyPr wrap="square" rtlCol="0">
            <a:spAutoFit/>
          </a:bodyPr>
          <a:lstStyle/>
          <a:p>
            <a:pPr marL="285750" indent="-285750">
              <a:buFont typeface="Arial" pitchFamily="34" charset="0"/>
              <a:buChar char="•"/>
            </a:pPr>
            <a:r>
              <a:rPr lang="es-EC" dirty="0" smtClean="0"/>
              <a:t>Pilar fundamental para soporte de servicios de SNI.</a:t>
            </a:r>
          </a:p>
          <a:p>
            <a:pPr marL="285750" indent="-285750">
              <a:buFont typeface="Arial" pitchFamily="34" charset="0"/>
              <a:buChar char="•"/>
            </a:pPr>
            <a:r>
              <a:rPr lang="es-EC" dirty="0" smtClean="0"/>
              <a:t>29 años PLC, resultados satisfactorios</a:t>
            </a:r>
          </a:p>
          <a:p>
            <a:pPr marL="285750" indent="-285750">
              <a:buFont typeface="Arial" pitchFamily="34" charset="0"/>
              <a:buChar char="•"/>
            </a:pPr>
            <a:r>
              <a:rPr lang="es-EC" dirty="0" smtClean="0"/>
              <a:t>Requerimientos de alta disponibilidad, nuevas tecnologías de transporte.</a:t>
            </a:r>
          </a:p>
          <a:p>
            <a:pPr marL="285750" indent="-285750">
              <a:buFont typeface="Arial" pitchFamily="34" charset="0"/>
              <a:buChar char="•"/>
            </a:pPr>
            <a:r>
              <a:rPr lang="es-EC" dirty="0" smtClean="0"/>
              <a:t>Nuevo marco legal : Mercado del Servicio Portador Ecuatoriano</a:t>
            </a:r>
          </a:p>
          <a:p>
            <a:pPr marL="285750" indent="-285750">
              <a:buFont typeface="Arial" pitchFamily="34" charset="0"/>
              <a:buChar char="•"/>
            </a:pPr>
            <a:r>
              <a:rPr lang="es-EC" dirty="0" smtClean="0"/>
              <a:t>Salidas internacionales a través de TRANSNEXA S.A E.M.A.</a:t>
            </a:r>
          </a:p>
          <a:p>
            <a:pPr marL="285750" indent="-285750">
              <a:buFont typeface="Arial" pitchFamily="34" charset="0"/>
              <a:buChar char="•"/>
            </a:pPr>
            <a:r>
              <a:rPr lang="es-EC" dirty="0" smtClean="0"/>
              <a:t>Concesión de Portadores 2003.</a:t>
            </a:r>
          </a:p>
          <a:p>
            <a:pPr marL="285750" indent="-285750">
              <a:buFont typeface="Arial" pitchFamily="34" charset="0"/>
              <a:buChar char="•"/>
            </a:pPr>
            <a:r>
              <a:rPr lang="es-EC" dirty="0" smtClean="0"/>
              <a:t>Centro de Gestión de Telecomunicaciones 7x24x365</a:t>
            </a:r>
          </a:p>
          <a:p>
            <a:pPr marL="285750" indent="-285750">
              <a:buFont typeface="Arial" pitchFamily="34" charset="0"/>
              <a:buChar char="•"/>
            </a:pPr>
            <a:endParaRPr lang="es-ES" dirty="0"/>
          </a:p>
        </p:txBody>
      </p:sp>
      <p:pic>
        <p:nvPicPr>
          <p:cNvPr id="1026" name="Picture 2" descr="C:\Users\Pablin\Dropbox\PERFIL TRANSELECTRIC-TRANSNEXA\Memoria Escrita\Tesis\CAP1\REDREGIO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8220" y="987574"/>
            <a:ext cx="2610244" cy="31845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ablin\Dropbox\PERFIL TRANSELECTRIC-TRANSNEXA\Memoria Escrita\Tesis\CAP1\submarino - cop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397" y="2787774"/>
            <a:ext cx="1944867" cy="17569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txBox="1">
            <a:spLocks/>
          </p:cNvSpPr>
          <p:nvPr/>
        </p:nvSpPr>
        <p:spPr>
          <a:xfrm>
            <a:off x="2843808" y="195486"/>
            <a:ext cx="3168352"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INTRODUCCIÓN</a:t>
            </a:r>
            <a:endParaRPr lang="es-EC" sz="3200" dirty="0"/>
          </a:p>
        </p:txBody>
      </p:sp>
      <p:sp>
        <p:nvSpPr>
          <p:cNvPr id="12"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cxnSp>
        <p:nvCxnSpPr>
          <p:cNvPr id="11" name="1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217498297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2"/>
          <p:cNvSpPr txBox="1">
            <a:spLocks/>
          </p:cNvSpPr>
          <p:nvPr/>
        </p:nvSpPr>
        <p:spPr>
          <a:xfrm>
            <a:off x="323528" y="1491630"/>
            <a:ext cx="1728192" cy="2664296"/>
          </a:xfrm>
          <a:prstGeom prst="rect">
            <a:avLst/>
          </a:prstGeom>
          <a:solidFill>
            <a:schemeClr val="accent2">
              <a:alpha val="60000"/>
            </a:schemeClr>
          </a:solidFill>
          <a:ln w="50800" cap="sq" cmpd="dbl" algn="ctr">
            <a:solidFill>
              <a:schemeClr val="accent2"/>
            </a:solidFill>
            <a:prstDash val="solid"/>
            <a:miter lim="800000"/>
          </a:ln>
          <a:effectLst/>
        </p:spPr>
        <p:txBody>
          <a:bodyPr vert="horz" lIns="137160" tIns="182880" rIns="137160" bIns="91440">
            <a:normAutofit/>
          </a:bodyPr>
          <a:lstStyle>
            <a:lvl1pPr indent="0" algn="ctr" eaLnBrk="1" hangingPunct="1">
              <a:spcBef>
                <a:spcPts val="700"/>
              </a:spcBef>
              <a:spcAft>
                <a:spcPts val="1000"/>
              </a:spcAft>
              <a:buClr>
                <a:schemeClr val="accent2"/>
              </a:buClr>
              <a:buSzPct val="60000"/>
              <a:buFont typeface="Wingdings"/>
              <a:buNone/>
              <a:defRPr kumimoji="0" sz="1400">
                <a:solidFill>
                  <a:schemeClr val="lt1"/>
                </a:solidFill>
              </a:defRPr>
            </a:lvl1pPr>
            <a:lvl2pPr marL="640080" indent="-274320" eaLnBrk="1" hangingPunct="1">
              <a:spcBef>
                <a:spcPts val="550"/>
              </a:spcBef>
              <a:buClr>
                <a:schemeClr val="accent1"/>
              </a:buClr>
              <a:buSzPct val="70000"/>
              <a:buFont typeface="Wingdings 2"/>
              <a:buNone/>
              <a:defRPr kumimoji="0" sz="1200">
                <a:solidFill>
                  <a:schemeClr val="lt1"/>
                </a:solidFill>
              </a:defRPr>
            </a:lvl2pPr>
            <a:lvl3pPr indent="-228600" eaLnBrk="1" hangingPunct="1">
              <a:spcBef>
                <a:spcPts val="500"/>
              </a:spcBef>
              <a:buClr>
                <a:schemeClr val="accent2"/>
              </a:buClr>
              <a:buSzPct val="75000"/>
              <a:buFont typeface="Wingdings"/>
              <a:buNone/>
              <a:defRPr kumimoji="0" sz="1000">
                <a:solidFill>
                  <a:schemeClr val="lt1"/>
                </a:solidFill>
              </a:defRPr>
            </a:lvl3pPr>
            <a:lvl4pPr indent="-228600" eaLnBrk="1" hangingPunct="1">
              <a:spcBef>
                <a:spcPts val="400"/>
              </a:spcBef>
              <a:buClr>
                <a:schemeClr val="accent3"/>
              </a:buClr>
              <a:buSzPct val="75000"/>
              <a:buFont typeface="Wingdings"/>
              <a:buNone/>
              <a:defRPr kumimoji="0" sz="900">
                <a:solidFill>
                  <a:schemeClr val="lt1"/>
                </a:solidFill>
              </a:defRPr>
            </a:lvl4pPr>
            <a:lvl5pPr indent="-228600" eaLnBrk="1" hangingPunct="1">
              <a:spcBef>
                <a:spcPts val="400"/>
              </a:spcBef>
              <a:buClr>
                <a:schemeClr val="accent4"/>
              </a:buClr>
              <a:buSzPct val="65000"/>
              <a:buFont typeface="Wingdings"/>
              <a:buNone/>
              <a:defRPr kumimoji="0" sz="900">
                <a:solidFill>
                  <a:schemeClr val="lt1"/>
                </a:solidFill>
              </a:defRPr>
            </a:lvl5pPr>
            <a:lvl6pPr marL="2103120" indent="-228600" eaLnBrk="1" hangingPunct="1">
              <a:spcBef>
                <a:spcPct val="20000"/>
              </a:spcBef>
              <a:buClr>
                <a:schemeClr val="accent1"/>
              </a:buClr>
              <a:buFont typeface="Wingdings"/>
              <a:buNone/>
              <a:defRPr kumimoji="0" baseline="0">
                <a:solidFill>
                  <a:schemeClr val="lt1"/>
                </a:solidFill>
              </a:defRPr>
            </a:lvl6pPr>
            <a:lvl7pPr marL="2377440" indent="-228600" eaLnBrk="1" hangingPunct="1">
              <a:spcBef>
                <a:spcPct val="20000"/>
              </a:spcBef>
              <a:buClr>
                <a:schemeClr val="accent2"/>
              </a:buClr>
              <a:buFont typeface="Wingdings"/>
              <a:buChar char="§"/>
              <a:defRPr kumimoji="0" baseline="0">
                <a:solidFill>
                  <a:schemeClr val="lt1"/>
                </a:solidFill>
              </a:defRPr>
            </a:lvl7pPr>
            <a:lvl8pPr marL="2651760" indent="-228600" eaLnBrk="1" hangingPunct="1">
              <a:spcBef>
                <a:spcPct val="20000"/>
              </a:spcBef>
              <a:buClr>
                <a:schemeClr val="accent3"/>
              </a:buClr>
              <a:buFont typeface="Wingdings"/>
              <a:buChar char="§"/>
              <a:defRPr kumimoji="0" baseline="0">
                <a:solidFill>
                  <a:schemeClr val="lt1"/>
                </a:solidFill>
              </a:defRPr>
            </a:lvl8pPr>
            <a:lvl9pPr marL="2926080" indent="-228600" eaLnBrk="1" hangingPunct="1">
              <a:spcBef>
                <a:spcPct val="20000"/>
              </a:spcBef>
              <a:buClr>
                <a:schemeClr val="accent4"/>
              </a:buClr>
              <a:buFont typeface="Wingdings"/>
              <a:buChar char="§"/>
              <a:defRPr kumimoji="0" baseline="0">
                <a:solidFill>
                  <a:schemeClr val="lt1"/>
                </a:solidFill>
              </a:defRPr>
            </a:lvl9pPr>
            <a:extLst/>
          </a:lstStyle>
          <a:p>
            <a:r>
              <a:rPr lang="es-EC" dirty="0"/>
              <a:t>CELEC EP - TRANSELECTRIC cuenta con una red de Telecomunicaciones que usa el cable de fibra óptica OPGW y ADSS como medio de transmisión.</a:t>
            </a:r>
          </a:p>
        </p:txBody>
      </p:sp>
      <p:pic>
        <p:nvPicPr>
          <p:cNvPr id="14" name="Picture 3" descr="C:\Users\ALE\Dropbox\PERFIL TRANSELECTRIC-TRANSNEXA\Memoria Escrita\Tesis\CAP1\20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971061"/>
            <a:ext cx="3888432" cy="368350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p:cNvSpPr txBox="1">
            <a:spLocks/>
          </p:cNvSpPr>
          <p:nvPr/>
        </p:nvSpPr>
        <p:spPr>
          <a:xfrm>
            <a:off x="6948264" y="1563638"/>
            <a:ext cx="1728192" cy="2664296"/>
          </a:xfrm>
          <a:prstGeom prst="rect">
            <a:avLst/>
          </a:prstGeom>
          <a:solidFill>
            <a:schemeClr val="accent2">
              <a:alpha val="60000"/>
            </a:schemeClr>
          </a:solidFill>
          <a:ln w="50800" cap="sq" cmpd="dbl" algn="ctr">
            <a:solidFill>
              <a:schemeClr val="accent2"/>
            </a:solidFill>
            <a:prstDash val="solid"/>
            <a:miter lim="800000"/>
          </a:ln>
          <a:effectLst/>
        </p:spPr>
        <p:txBody>
          <a:bodyPr vert="horz" lIns="137160" tIns="182880" rIns="137160" bIns="91440">
            <a:normAutofit/>
          </a:bodyPr>
          <a:lstStyle>
            <a:lvl1pPr indent="0" algn="ctr" eaLnBrk="1" hangingPunct="1">
              <a:spcBef>
                <a:spcPts val="700"/>
              </a:spcBef>
              <a:spcAft>
                <a:spcPts val="1000"/>
              </a:spcAft>
              <a:buClr>
                <a:schemeClr val="accent2"/>
              </a:buClr>
              <a:buSzPct val="60000"/>
              <a:buFont typeface="Wingdings"/>
              <a:buNone/>
              <a:defRPr kumimoji="0" sz="1400">
                <a:solidFill>
                  <a:schemeClr val="lt1"/>
                </a:solidFill>
              </a:defRPr>
            </a:lvl1pPr>
            <a:lvl2pPr marL="640080" indent="-274320" eaLnBrk="1" hangingPunct="1">
              <a:spcBef>
                <a:spcPts val="550"/>
              </a:spcBef>
              <a:buClr>
                <a:schemeClr val="accent1"/>
              </a:buClr>
              <a:buSzPct val="70000"/>
              <a:buFont typeface="Wingdings 2"/>
              <a:buNone/>
              <a:defRPr kumimoji="0" sz="1200">
                <a:solidFill>
                  <a:schemeClr val="lt1"/>
                </a:solidFill>
              </a:defRPr>
            </a:lvl2pPr>
            <a:lvl3pPr indent="-228600" eaLnBrk="1" hangingPunct="1">
              <a:spcBef>
                <a:spcPts val="500"/>
              </a:spcBef>
              <a:buClr>
                <a:schemeClr val="accent2"/>
              </a:buClr>
              <a:buSzPct val="75000"/>
              <a:buFont typeface="Wingdings"/>
              <a:buNone/>
              <a:defRPr kumimoji="0" sz="1000">
                <a:solidFill>
                  <a:schemeClr val="lt1"/>
                </a:solidFill>
              </a:defRPr>
            </a:lvl3pPr>
            <a:lvl4pPr indent="-228600" eaLnBrk="1" hangingPunct="1">
              <a:spcBef>
                <a:spcPts val="400"/>
              </a:spcBef>
              <a:buClr>
                <a:schemeClr val="accent3"/>
              </a:buClr>
              <a:buSzPct val="75000"/>
              <a:buFont typeface="Wingdings"/>
              <a:buNone/>
              <a:defRPr kumimoji="0" sz="900">
                <a:solidFill>
                  <a:schemeClr val="lt1"/>
                </a:solidFill>
              </a:defRPr>
            </a:lvl4pPr>
            <a:lvl5pPr indent="-228600" eaLnBrk="1" hangingPunct="1">
              <a:spcBef>
                <a:spcPts val="400"/>
              </a:spcBef>
              <a:buClr>
                <a:schemeClr val="accent4"/>
              </a:buClr>
              <a:buSzPct val="65000"/>
              <a:buFont typeface="Wingdings"/>
              <a:buNone/>
              <a:defRPr kumimoji="0" sz="900">
                <a:solidFill>
                  <a:schemeClr val="lt1"/>
                </a:solidFill>
              </a:defRPr>
            </a:lvl5pPr>
            <a:lvl6pPr marL="2103120" indent="-228600" eaLnBrk="1" hangingPunct="1">
              <a:spcBef>
                <a:spcPct val="20000"/>
              </a:spcBef>
              <a:buClr>
                <a:schemeClr val="accent1"/>
              </a:buClr>
              <a:buFont typeface="Wingdings"/>
              <a:buNone/>
              <a:defRPr kumimoji="0" baseline="0">
                <a:solidFill>
                  <a:schemeClr val="lt1"/>
                </a:solidFill>
              </a:defRPr>
            </a:lvl6pPr>
            <a:lvl7pPr marL="2377440" indent="-228600" eaLnBrk="1" hangingPunct="1">
              <a:spcBef>
                <a:spcPct val="20000"/>
              </a:spcBef>
              <a:buClr>
                <a:schemeClr val="accent2"/>
              </a:buClr>
              <a:buFont typeface="Wingdings"/>
              <a:buChar char="§"/>
              <a:defRPr kumimoji="0" baseline="0">
                <a:solidFill>
                  <a:schemeClr val="lt1"/>
                </a:solidFill>
              </a:defRPr>
            </a:lvl7pPr>
            <a:lvl8pPr marL="2651760" indent="-228600" eaLnBrk="1" hangingPunct="1">
              <a:spcBef>
                <a:spcPct val="20000"/>
              </a:spcBef>
              <a:buClr>
                <a:schemeClr val="accent3"/>
              </a:buClr>
              <a:buFont typeface="Wingdings"/>
              <a:buChar char="§"/>
              <a:defRPr kumimoji="0" baseline="0">
                <a:solidFill>
                  <a:schemeClr val="lt1"/>
                </a:solidFill>
              </a:defRPr>
            </a:lvl8pPr>
            <a:lvl9pPr marL="2926080" indent="-228600" eaLnBrk="1" hangingPunct="1">
              <a:spcBef>
                <a:spcPct val="20000"/>
              </a:spcBef>
              <a:buClr>
                <a:schemeClr val="accent4"/>
              </a:buClr>
              <a:buFont typeface="Wingdings"/>
              <a:buChar char="§"/>
              <a:defRPr kumimoji="0" baseline="0">
                <a:solidFill>
                  <a:schemeClr val="lt1"/>
                </a:solidFill>
              </a:defRPr>
            </a:lvl9pPr>
            <a:extLst/>
          </a:lstStyle>
          <a:p>
            <a:r>
              <a:rPr lang="es-EC" dirty="0"/>
              <a:t>REGIÓN COSTA </a:t>
            </a:r>
          </a:p>
          <a:p>
            <a:r>
              <a:rPr lang="es-EC" dirty="0"/>
              <a:t>48 hilos</a:t>
            </a:r>
          </a:p>
          <a:p>
            <a:r>
              <a:rPr lang="es-EC" dirty="0"/>
              <a:t>8 hilos asignados a TRANSNEXA S.A. </a:t>
            </a:r>
          </a:p>
          <a:p>
            <a:r>
              <a:rPr lang="es-EC" dirty="0"/>
              <a:t>REGIÓN SIERRA</a:t>
            </a:r>
          </a:p>
          <a:p>
            <a:r>
              <a:rPr lang="es-EC" dirty="0"/>
              <a:t>24 hilos</a:t>
            </a:r>
          </a:p>
        </p:txBody>
      </p:sp>
      <p:sp>
        <p:nvSpPr>
          <p:cNvPr id="10" name="Rectangle 1"/>
          <p:cNvSpPr txBox="1">
            <a:spLocks/>
          </p:cNvSpPr>
          <p:nvPr/>
        </p:nvSpPr>
        <p:spPr>
          <a:xfrm>
            <a:off x="467544" y="195486"/>
            <a:ext cx="8153400" cy="712440"/>
          </a:xfrm>
          <a:prstGeom prst="rect">
            <a:avLst/>
          </a:prstGeom>
        </p:spPr>
        <p:txBody>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a:t>RED DE FIBRA ÓPTICA</a:t>
            </a:r>
          </a:p>
          <a:p>
            <a:pPr algn="ctr"/>
            <a:r>
              <a:rPr lang="es-ES" sz="3200" dirty="0" smtClean="0"/>
              <a:t>.</a:t>
            </a:r>
            <a:endParaRPr lang="es-ES" sz="3600" dirty="0"/>
          </a:p>
        </p:txBody>
      </p:sp>
      <p:sp>
        <p:nvSpPr>
          <p:cNvPr id="11"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2054415859"/>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767923"/>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767924"/>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1"/>
          <p:cNvSpPr txBox="1">
            <a:spLocks/>
          </p:cNvSpPr>
          <p:nvPr/>
        </p:nvSpPr>
        <p:spPr>
          <a:xfrm>
            <a:off x="451048" y="51470"/>
            <a:ext cx="8153400" cy="735547"/>
          </a:xfrm>
          <a:prstGeom prst="rect">
            <a:avLst/>
          </a:prstGeom>
        </p:spPr>
        <p:txBody>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800" dirty="0" smtClean="0">
                <a:solidFill>
                  <a:schemeClr val="bg1">
                    <a:lumMod val="50000"/>
                  </a:schemeClr>
                </a:solidFill>
              </a:rPr>
              <a:t>AGENDA</a:t>
            </a:r>
            <a:endParaRPr lang="es-ES" dirty="0">
              <a:solidFill>
                <a:schemeClr val="bg1">
                  <a:lumMod val="50000"/>
                </a:schemeClr>
              </a:solidFill>
            </a:endParaRPr>
          </a:p>
        </p:txBody>
      </p:sp>
      <p:sp>
        <p:nvSpPr>
          <p:cNvPr id="5" name="4 CuadroTexto"/>
          <p:cNvSpPr txBox="1"/>
          <p:nvPr/>
        </p:nvSpPr>
        <p:spPr>
          <a:xfrm>
            <a:off x="879979" y="1275606"/>
            <a:ext cx="5976664" cy="3046988"/>
          </a:xfrm>
          <a:prstGeom prst="rect">
            <a:avLst/>
          </a:prstGeom>
          <a:noFill/>
        </p:spPr>
        <p:txBody>
          <a:bodyPr wrap="square" rtlCol="0">
            <a:spAutoFit/>
          </a:bodyPr>
          <a:lstStyle/>
          <a:p>
            <a:pPr marL="285750" indent="-285750">
              <a:buFont typeface="Arial" pitchFamily="34" charset="0"/>
              <a:buChar char="•"/>
            </a:pPr>
            <a:r>
              <a:rPr lang="es-EC" sz="3200" dirty="0" smtClean="0"/>
              <a:t>Descripción</a:t>
            </a:r>
          </a:p>
          <a:p>
            <a:pPr marL="285750" indent="-285750">
              <a:buFont typeface="Arial" pitchFamily="34" charset="0"/>
              <a:buChar char="•"/>
            </a:pPr>
            <a:r>
              <a:rPr lang="es-EC" sz="3200" dirty="0" smtClean="0"/>
              <a:t>Fundamento Teórico</a:t>
            </a:r>
          </a:p>
          <a:p>
            <a:pPr marL="285750" indent="-285750">
              <a:buFont typeface="Arial" pitchFamily="34" charset="0"/>
              <a:buChar char="•"/>
            </a:pPr>
            <a:r>
              <a:rPr lang="es-EC" sz="3200" dirty="0" smtClean="0"/>
              <a:t>Situación Actual</a:t>
            </a:r>
          </a:p>
          <a:p>
            <a:pPr marL="285750" indent="-285750">
              <a:buFont typeface="Arial" pitchFamily="34" charset="0"/>
              <a:buChar char="•"/>
            </a:pPr>
            <a:r>
              <a:rPr lang="es-EC" sz="3200" dirty="0" smtClean="0"/>
              <a:t>Análisis</a:t>
            </a:r>
          </a:p>
          <a:p>
            <a:pPr marL="285750" indent="-285750">
              <a:buFont typeface="Arial" pitchFamily="34" charset="0"/>
              <a:buChar char="•"/>
            </a:pPr>
            <a:r>
              <a:rPr lang="es-EC" sz="3200" dirty="0" smtClean="0"/>
              <a:t>Propuestas de Mejora</a:t>
            </a:r>
          </a:p>
          <a:p>
            <a:pPr marL="285750" indent="-285750">
              <a:buFont typeface="Arial" pitchFamily="34" charset="0"/>
              <a:buChar char="•"/>
            </a:pPr>
            <a:r>
              <a:rPr lang="es-EC" sz="3200" dirty="0" smtClean="0"/>
              <a:t>Conclusiones y Recomendaciones</a:t>
            </a:r>
            <a:endParaRPr lang="es-ES" sz="3200" dirty="0"/>
          </a:p>
        </p:txBody>
      </p:sp>
    </p:spTree>
    <p:extLst>
      <p:ext uri="{BB962C8B-B14F-4D97-AF65-F5344CB8AC3E}">
        <p14:creationId xmlns:p14="http://schemas.microsoft.com/office/powerpoint/2010/main" val="3901981729"/>
      </p:ext>
    </p:extLst>
  </p:cSld>
  <p:clrMapOvr>
    <a:masterClrMapping/>
  </p:clrMapOvr>
  <p:transition spd="slow">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2" descr="C:\Users\ALE\Dropbox\PERFIL TRANSELECTRIC-TRANSNEXA\Memoria Escrita\Tesis\CAP1\20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69" y="1059582"/>
            <a:ext cx="368671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LE\Dropbox\PERFIL TRANSELECTRIC-TRANSNEXA\Memoria Escrita\Tesis\CAP1\20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059582"/>
            <a:ext cx="4438206" cy="3600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txBox="1">
            <a:spLocks/>
          </p:cNvSpPr>
          <p:nvPr/>
        </p:nvSpPr>
        <p:spPr>
          <a:xfrm>
            <a:off x="467544" y="195486"/>
            <a:ext cx="8153400" cy="712440"/>
          </a:xfrm>
          <a:prstGeom prst="rect">
            <a:avLst/>
          </a:prstGeom>
        </p:spPr>
        <p:txBody>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a:t>RED DE FIBRA ÓPTICA</a:t>
            </a:r>
          </a:p>
          <a:p>
            <a:pPr algn="ctr"/>
            <a:r>
              <a:rPr lang="es-ES" sz="3200" dirty="0" smtClean="0"/>
              <a:t>.</a:t>
            </a:r>
            <a:endParaRPr lang="es-ES" sz="3600" dirty="0"/>
          </a:p>
        </p:txBody>
      </p:sp>
      <p:sp>
        <p:nvSpPr>
          <p:cNvPr id="12"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4" name="3 CuadroTexto"/>
          <p:cNvSpPr txBox="1"/>
          <p:nvPr/>
        </p:nvSpPr>
        <p:spPr>
          <a:xfrm rot="20268758">
            <a:off x="2277986" y="2923876"/>
            <a:ext cx="2160240" cy="369332"/>
          </a:xfrm>
          <a:prstGeom prst="rect">
            <a:avLst/>
          </a:prstGeom>
          <a:noFill/>
        </p:spPr>
        <p:txBody>
          <a:bodyPr wrap="square" rtlCol="0">
            <a:spAutoFit/>
          </a:bodyPr>
          <a:lstStyle/>
          <a:p>
            <a:r>
              <a:rPr lang="es-EC" dirty="0" smtClean="0"/>
              <a:t>STM-4 -</a:t>
            </a:r>
            <a:r>
              <a:rPr lang="pt-BR" dirty="0" smtClean="0"/>
              <a:t>&gt; STM-64</a:t>
            </a:r>
            <a:endParaRPr lang="es-ES" dirty="0"/>
          </a:p>
        </p:txBody>
      </p:sp>
      <p:cxnSp>
        <p:nvCxnSpPr>
          <p:cNvPr id="14" name="13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429680934"/>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1"/>
          <p:cNvSpPr txBox="1">
            <a:spLocks/>
          </p:cNvSpPr>
          <p:nvPr/>
        </p:nvSpPr>
        <p:spPr>
          <a:xfrm>
            <a:off x="467544" y="195486"/>
            <a:ext cx="8153400" cy="712440"/>
          </a:xfrm>
          <a:prstGeom prst="rect">
            <a:avLst/>
          </a:prstGeom>
        </p:spPr>
        <p:txBody>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a:t>RED DE FIBRA ÓPTICA</a:t>
            </a:r>
          </a:p>
          <a:p>
            <a:pPr algn="ctr"/>
            <a:r>
              <a:rPr lang="es-ES" sz="3200" dirty="0" smtClean="0"/>
              <a:t>.</a:t>
            </a:r>
            <a:endParaRPr lang="es-ES" sz="3600" dirty="0"/>
          </a:p>
        </p:txBody>
      </p:sp>
      <p:sp>
        <p:nvSpPr>
          <p:cNvPr id="12"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4" name="13 CuadroTexto"/>
          <p:cNvSpPr txBox="1"/>
          <p:nvPr/>
        </p:nvSpPr>
        <p:spPr>
          <a:xfrm>
            <a:off x="939578" y="1753528"/>
            <a:ext cx="2552302" cy="1754326"/>
          </a:xfrm>
          <a:prstGeom prst="rect">
            <a:avLst/>
          </a:prstGeom>
          <a:noFill/>
        </p:spPr>
        <p:txBody>
          <a:bodyPr wrap="none" rtlCol="0">
            <a:spAutoFit/>
          </a:bodyPr>
          <a:lstStyle/>
          <a:p>
            <a:r>
              <a:rPr lang="pt-BR" dirty="0" err="1" smtClean="0"/>
              <a:t>Funcionamiento</a:t>
            </a:r>
            <a:r>
              <a:rPr lang="pt-BR" dirty="0" smtClean="0"/>
              <a:t> </a:t>
            </a:r>
            <a:r>
              <a:rPr lang="pt-BR" dirty="0"/>
              <a:t>de </a:t>
            </a:r>
            <a:r>
              <a:rPr lang="pt-BR" dirty="0" err="1"/>
              <a:t>la</a:t>
            </a:r>
            <a:r>
              <a:rPr lang="pt-BR" dirty="0"/>
              <a:t> </a:t>
            </a:r>
            <a:r>
              <a:rPr lang="pt-BR" dirty="0" err="1"/>
              <a:t>red</a:t>
            </a:r>
            <a:r>
              <a:rPr lang="es-ES" dirty="0" smtClean="0"/>
              <a:t>:</a:t>
            </a:r>
          </a:p>
          <a:p>
            <a:endParaRPr lang="pt-BR" dirty="0"/>
          </a:p>
          <a:p>
            <a:pPr marL="285750" indent="-285750">
              <a:buFont typeface="Wingdings" pitchFamily="2" charset="2"/>
              <a:buChar char="v"/>
            </a:pPr>
            <a:r>
              <a:rPr lang="pt-BR" dirty="0" err="1" smtClean="0"/>
              <a:t>Infraestructura</a:t>
            </a:r>
            <a:r>
              <a:rPr lang="pt-BR" dirty="0" smtClean="0"/>
              <a:t> física</a:t>
            </a:r>
          </a:p>
          <a:p>
            <a:pPr marL="285750" indent="-285750">
              <a:buFont typeface="Wingdings" pitchFamily="2" charset="2"/>
              <a:buChar char="v"/>
            </a:pPr>
            <a:r>
              <a:rPr lang="pt-BR" dirty="0" err="1" smtClean="0"/>
              <a:t>Equipamiento</a:t>
            </a:r>
            <a:endParaRPr lang="pt-BR" dirty="0" smtClean="0"/>
          </a:p>
          <a:p>
            <a:pPr marL="285750" indent="-285750">
              <a:buFont typeface="Wingdings" pitchFamily="2" charset="2"/>
              <a:buChar char="v"/>
            </a:pPr>
            <a:r>
              <a:rPr lang="pt-BR" dirty="0" smtClean="0"/>
              <a:t>Talento humano</a:t>
            </a:r>
          </a:p>
          <a:p>
            <a:pPr marL="285750" indent="-285750">
              <a:buFont typeface="Wingdings" pitchFamily="2" charset="2"/>
              <a:buChar char="v"/>
            </a:pPr>
            <a:r>
              <a:rPr lang="pt-BR" dirty="0" err="1" smtClean="0"/>
              <a:t>Factores</a:t>
            </a:r>
            <a:r>
              <a:rPr lang="pt-BR" dirty="0" smtClean="0"/>
              <a:t> externos</a:t>
            </a:r>
            <a:endParaRPr lang="es-ES" dirty="0"/>
          </a:p>
        </p:txBody>
      </p:sp>
      <p:pic>
        <p:nvPicPr>
          <p:cNvPr id="19458" name="Picture 2" descr="C:\Users\Pablin\Dropbox\PERFIL TRANSELECTRIC-TRANSNEXA\Memoria Escrita\Tesis\CAP1\Subestac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63307">
            <a:off x="4314785" y="1532124"/>
            <a:ext cx="1947907" cy="1459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59" name="Picture 3" descr="C:\Users\Pablin\Dropbox\PERFIL TRANSELECTRIC-TRANSNEXA\Memoria Escrita\Tesis\CAP1\StoDomRack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512" y="2184009"/>
            <a:ext cx="1627958" cy="2169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61" name="Picture 5" descr="http://1.bp.blogspot.com/-nOaCs_F88O8/TdRqCKawbSI/AAAAAAAAAAQ/3CeuHSHqVvI/s400/talento_humano_buen_tour.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9217" y="2703088"/>
            <a:ext cx="1941758" cy="166886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132599" y="1052079"/>
            <a:ext cx="1895785" cy="12594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14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3759506564"/>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Rectangle 1"/>
          <p:cNvSpPr txBox="1">
            <a:spLocks/>
          </p:cNvSpPr>
          <p:nvPr/>
        </p:nvSpPr>
        <p:spPr>
          <a:xfrm>
            <a:off x="467544" y="195486"/>
            <a:ext cx="8153400" cy="712440"/>
          </a:xfrm>
          <a:prstGeom prst="rect">
            <a:avLst/>
          </a:prstGeom>
        </p:spPr>
        <p:txBody>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a:t>RED DE FIBRA ÓPTICA</a:t>
            </a:r>
          </a:p>
          <a:p>
            <a:pPr algn="ctr"/>
            <a:r>
              <a:rPr lang="es-ES" sz="3200" dirty="0" smtClean="0"/>
              <a:t>.</a:t>
            </a:r>
            <a:endParaRPr lang="es-ES" sz="3600" dirty="0"/>
          </a:p>
        </p:txBody>
      </p:sp>
      <p:sp>
        <p:nvSpPr>
          <p:cNvPr id="11" name="10 CuadroTexto"/>
          <p:cNvSpPr txBox="1"/>
          <p:nvPr/>
        </p:nvSpPr>
        <p:spPr>
          <a:xfrm>
            <a:off x="547506" y="1177464"/>
            <a:ext cx="2968441" cy="1754326"/>
          </a:xfrm>
          <a:prstGeom prst="rect">
            <a:avLst/>
          </a:prstGeom>
          <a:noFill/>
        </p:spPr>
        <p:txBody>
          <a:bodyPr wrap="none" rtlCol="0">
            <a:spAutoFit/>
          </a:bodyPr>
          <a:lstStyle/>
          <a:p>
            <a:endParaRPr lang="pt-BR" dirty="0"/>
          </a:p>
          <a:p>
            <a:pPr marL="285750" indent="-285750">
              <a:buFont typeface="Wingdings" pitchFamily="2" charset="2"/>
              <a:buChar char="v"/>
            </a:pPr>
            <a:r>
              <a:rPr lang="pt-BR" dirty="0" err="1" smtClean="0"/>
              <a:t>TIC’s</a:t>
            </a:r>
            <a:endParaRPr lang="pt-BR" dirty="0" smtClean="0"/>
          </a:p>
          <a:p>
            <a:pPr marL="285750" indent="-285750">
              <a:buFont typeface="Wingdings" pitchFamily="2" charset="2"/>
              <a:buChar char="v"/>
            </a:pPr>
            <a:r>
              <a:rPr lang="pt-BR" dirty="0" err="1" smtClean="0"/>
              <a:t>Datos</a:t>
            </a:r>
            <a:r>
              <a:rPr lang="pt-BR" dirty="0" smtClean="0"/>
              <a:t> </a:t>
            </a:r>
            <a:r>
              <a:rPr lang="pt-BR" dirty="0" err="1" smtClean="0"/>
              <a:t>en</a:t>
            </a:r>
            <a:r>
              <a:rPr lang="pt-BR" dirty="0" smtClean="0"/>
              <a:t> </a:t>
            </a:r>
            <a:r>
              <a:rPr lang="pt-BR" dirty="0" err="1" smtClean="0"/>
              <a:t>tiempo</a:t>
            </a:r>
            <a:r>
              <a:rPr lang="pt-BR" dirty="0" smtClean="0"/>
              <a:t> real</a:t>
            </a:r>
          </a:p>
          <a:p>
            <a:pPr marL="285750" indent="-285750">
              <a:buFont typeface="Wingdings" pitchFamily="2" charset="2"/>
              <a:buChar char="v"/>
            </a:pPr>
            <a:r>
              <a:rPr lang="pt-BR" dirty="0" smtClean="0"/>
              <a:t>Mayor </a:t>
            </a:r>
            <a:r>
              <a:rPr lang="pt-BR" dirty="0" err="1" smtClean="0"/>
              <a:t>calidad</a:t>
            </a:r>
            <a:r>
              <a:rPr lang="pt-BR" dirty="0" smtClean="0"/>
              <a:t> de </a:t>
            </a:r>
            <a:r>
              <a:rPr lang="pt-BR" dirty="0" err="1" smtClean="0"/>
              <a:t>servicios</a:t>
            </a:r>
            <a:endParaRPr lang="pt-BR" dirty="0" smtClean="0"/>
          </a:p>
          <a:p>
            <a:pPr marL="285750" indent="-285750">
              <a:buFont typeface="Wingdings" pitchFamily="2" charset="2"/>
              <a:buChar char="v"/>
            </a:pPr>
            <a:r>
              <a:rPr lang="pt-BR" dirty="0" smtClean="0"/>
              <a:t>Altas velocidades</a:t>
            </a:r>
          </a:p>
          <a:p>
            <a:pPr marL="285750" indent="-285750">
              <a:buFont typeface="Wingdings" pitchFamily="2" charset="2"/>
              <a:buChar char="v"/>
            </a:pPr>
            <a:endParaRPr lang="pt-BR" dirty="0" smtClean="0"/>
          </a:p>
        </p:txBody>
      </p:sp>
      <p:sp>
        <p:nvSpPr>
          <p:cNvPr id="5" name="4 Flecha derecha"/>
          <p:cNvSpPr/>
          <p:nvPr/>
        </p:nvSpPr>
        <p:spPr>
          <a:xfrm>
            <a:off x="3851920" y="1833086"/>
            <a:ext cx="1368152" cy="329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3779912" y="1131590"/>
            <a:ext cx="1609095" cy="369332"/>
          </a:xfrm>
          <a:prstGeom prst="rect">
            <a:avLst/>
          </a:prstGeom>
        </p:spPr>
        <p:txBody>
          <a:bodyPr wrap="none">
            <a:spAutoFit/>
          </a:bodyPr>
          <a:lstStyle/>
          <a:p>
            <a:r>
              <a:rPr lang="pt-BR" b="1" dirty="0" smtClean="0"/>
              <a:t>CRECIMIENTO</a:t>
            </a:r>
            <a:endParaRPr lang="pt-BR" b="1" dirty="0"/>
          </a:p>
        </p:txBody>
      </p:sp>
      <p:sp>
        <p:nvSpPr>
          <p:cNvPr id="13" name="12 CuadroTexto"/>
          <p:cNvSpPr txBox="1"/>
          <p:nvPr/>
        </p:nvSpPr>
        <p:spPr>
          <a:xfrm>
            <a:off x="5965071" y="1370732"/>
            <a:ext cx="2351345" cy="1477328"/>
          </a:xfrm>
          <a:prstGeom prst="rect">
            <a:avLst/>
          </a:prstGeom>
          <a:noFill/>
        </p:spPr>
        <p:txBody>
          <a:bodyPr wrap="square" rtlCol="0">
            <a:spAutoFit/>
          </a:bodyPr>
          <a:lstStyle/>
          <a:p>
            <a:pPr marL="285750" indent="-285750">
              <a:buFont typeface="Wingdings" pitchFamily="2" charset="2"/>
              <a:buChar char="v"/>
            </a:pPr>
            <a:r>
              <a:rPr lang="es-ES" dirty="0" smtClean="0"/>
              <a:t>Mayor capacidad</a:t>
            </a:r>
          </a:p>
          <a:p>
            <a:pPr marL="285750" indent="-285750">
              <a:buFont typeface="Wingdings" pitchFamily="2" charset="2"/>
              <a:buChar char="v"/>
            </a:pPr>
            <a:r>
              <a:rPr lang="es-ES" dirty="0" smtClean="0"/>
              <a:t>Robustez</a:t>
            </a:r>
          </a:p>
          <a:p>
            <a:pPr marL="285750" indent="-285750">
              <a:buFont typeface="Wingdings" pitchFamily="2" charset="2"/>
              <a:buChar char="v"/>
            </a:pPr>
            <a:r>
              <a:rPr lang="es-ES" dirty="0" smtClean="0"/>
              <a:t>Protecciones</a:t>
            </a:r>
          </a:p>
          <a:p>
            <a:pPr marL="285750" indent="-285750">
              <a:buFont typeface="Wingdings" pitchFamily="2" charset="2"/>
              <a:buChar char="v"/>
            </a:pPr>
            <a:r>
              <a:rPr lang="es-ES" dirty="0" smtClean="0"/>
              <a:t>Nuevas </a:t>
            </a:r>
            <a:r>
              <a:rPr lang="es-ES" dirty="0" err="1" smtClean="0"/>
              <a:t>tecnolog</a:t>
            </a:r>
            <a:r>
              <a:rPr lang="es-EC" dirty="0" err="1" smtClean="0"/>
              <a:t>ías</a:t>
            </a:r>
            <a:endParaRPr lang="es-EC" dirty="0" smtClean="0"/>
          </a:p>
          <a:p>
            <a:pPr marL="285750" indent="-285750">
              <a:buFont typeface="Wingdings" pitchFamily="2" charset="2"/>
              <a:buChar char="v"/>
            </a:pPr>
            <a:r>
              <a:rPr lang="es-EC" dirty="0" smtClean="0"/>
              <a:t>Mayor cobertura</a:t>
            </a:r>
            <a:endParaRPr lang="es-ES" dirty="0"/>
          </a:p>
        </p:txBody>
      </p:sp>
      <p:pic>
        <p:nvPicPr>
          <p:cNvPr id="17" name="Picture 4" descr="http://2.bp.blogspot.com/-DxyxV7ss1sg/UTOFt5cNRMI/AAAAAAAABl8/4Nv59b6LyIg/s1600/crecimiento.jpg">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4172" y="2931790"/>
            <a:ext cx="1613142" cy="160849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13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pic>
        <p:nvPicPr>
          <p:cNvPr id="1026" name="Picture 2" descr="C:\Users\Pablin\Dropbox\PERFIL TRANSELECTRIC-TRANSNEXA\Memoria Escrita\Tesis\presentacion\crec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897" y="2916397"/>
            <a:ext cx="5128231" cy="159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90463"/>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Rectangle 1"/>
          <p:cNvSpPr txBox="1">
            <a:spLocks/>
          </p:cNvSpPr>
          <p:nvPr/>
        </p:nvSpPr>
        <p:spPr>
          <a:xfrm>
            <a:off x="467544" y="195486"/>
            <a:ext cx="8153400" cy="712440"/>
          </a:xfrm>
          <a:prstGeom prst="rect">
            <a:avLst/>
          </a:prstGeom>
        </p:spPr>
        <p:txBody>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a:t>RED DE FIBRA ÓPTICA</a:t>
            </a:r>
          </a:p>
          <a:p>
            <a:pPr algn="ctr"/>
            <a:r>
              <a:rPr lang="es-ES" sz="3200" dirty="0" smtClean="0"/>
              <a:t>.</a:t>
            </a:r>
            <a:endParaRPr lang="es-ES" sz="3600" dirty="0"/>
          </a:p>
        </p:txBody>
      </p:sp>
      <p:pic>
        <p:nvPicPr>
          <p:cNvPr id="2053" name="Picture 5" descr="C:\Users\Pablin\Dropbox\PERFIL TRANSELECTRIC-TRANSNEXA\Memoria Escrita\Tesis\CAP1\BACKBONEFINAL.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8365" y="1059582"/>
            <a:ext cx="332407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807940" y="1503243"/>
            <a:ext cx="1323900" cy="492443"/>
          </a:xfrm>
          <a:prstGeom prst="rect">
            <a:avLst/>
          </a:prstGeom>
          <a:solidFill>
            <a:schemeClr val="accent2">
              <a:alpha val="50000"/>
            </a:schemeClr>
          </a:solidFill>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t">
            <a:spAutoFit/>
          </a:bodyPr>
          <a:lstStyle/>
          <a:p>
            <a:pPr algn="ctr"/>
            <a:r>
              <a:rPr lang="es-EC" sz="1400" dirty="0"/>
              <a:t>BACKBONE</a:t>
            </a:r>
            <a:endParaRPr lang="es-ES" sz="1400" dirty="0"/>
          </a:p>
        </p:txBody>
      </p:sp>
      <p:sp>
        <p:nvSpPr>
          <p:cNvPr id="11" name="10 CuadroTexto"/>
          <p:cNvSpPr txBox="1"/>
          <p:nvPr/>
        </p:nvSpPr>
        <p:spPr>
          <a:xfrm>
            <a:off x="467544" y="2329592"/>
            <a:ext cx="4176464" cy="1354217"/>
          </a:xfrm>
          <a:prstGeom prst="rect">
            <a:avLst/>
          </a:prstGeom>
          <a:solidFill>
            <a:schemeClr val="accent2">
              <a:alpha val="50000"/>
            </a:schemeClr>
          </a:solidFill>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t">
            <a:spAutoFit/>
          </a:bodyPr>
          <a:lstStyle>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extLst/>
          </a:lstStyle>
          <a:p>
            <a:r>
              <a:rPr lang="es-EC" dirty="0"/>
              <a:t>Columna vertebral de la red es una serie de conexiones que conforman el flujo principal de información contenida en una red a través de los nodos(puntos de conexión) principales distribuidos a lo largo del país.</a:t>
            </a:r>
            <a:endParaRPr lang="es-ES" dirty="0"/>
          </a:p>
        </p:txBody>
      </p:sp>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217498297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Rectangle 1"/>
          <p:cNvSpPr txBox="1">
            <a:spLocks/>
          </p:cNvSpPr>
          <p:nvPr/>
        </p:nvSpPr>
        <p:spPr>
          <a:xfrm>
            <a:off x="467544" y="195486"/>
            <a:ext cx="8153400" cy="712440"/>
          </a:xfrm>
          <a:prstGeom prst="rect">
            <a:avLst/>
          </a:prstGeom>
        </p:spPr>
        <p:txBody>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a:t>RED DE FIBRA ÓPTICA</a:t>
            </a:r>
          </a:p>
          <a:p>
            <a:pPr algn="ctr"/>
            <a:r>
              <a:rPr lang="es-ES" sz="3200" dirty="0" smtClean="0"/>
              <a:t>.</a:t>
            </a:r>
            <a:endParaRPr lang="es-ES" sz="3600" dirty="0"/>
          </a:p>
        </p:txBody>
      </p:sp>
      <p:sp>
        <p:nvSpPr>
          <p:cNvPr id="11" name="10 Rectángulo"/>
          <p:cNvSpPr/>
          <p:nvPr/>
        </p:nvSpPr>
        <p:spPr>
          <a:xfrm>
            <a:off x="1807940" y="1347614"/>
            <a:ext cx="1323900" cy="707886"/>
          </a:xfrm>
          <a:prstGeom prst="rect">
            <a:avLst/>
          </a:prstGeom>
          <a:solidFill>
            <a:schemeClr val="accent2">
              <a:alpha val="50000"/>
            </a:schemeClr>
          </a:solidFill>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t">
            <a:spAutoFit/>
          </a:bodyPr>
          <a:lstStyle/>
          <a:p>
            <a:pPr algn="ctr"/>
            <a:r>
              <a:rPr lang="es-EC" sz="1400" dirty="0" smtClean="0"/>
              <a:t>ENLACES RADIALES</a:t>
            </a:r>
            <a:endParaRPr lang="es-ES" sz="1400" dirty="0"/>
          </a:p>
        </p:txBody>
      </p:sp>
      <p:sp>
        <p:nvSpPr>
          <p:cNvPr id="12" name="11 CuadroTexto"/>
          <p:cNvSpPr txBox="1"/>
          <p:nvPr/>
        </p:nvSpPr>
        <p:spPr>
          <a:xfrm>
            <a:off x="467544" y="2441089"/>
            <a:ext cx="4176464" cy="1138773"/>
          </a:xfrm>
          <a:prstGeom prst="rect">
            <a:avLst/>
          </a:prstGeom>
          <a:solidFill>
            <a:schemeClr val="accent2">
              <a:alpha val="50000"/>
            </a:schemeClr>
          </a:solidFill>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t">
            <a:spAutoFit/>
          </a:bodyPr>
          <a:lstStyle>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extLst/>
          </a:lstStyle>
          <a:p>
            <a:r>
              <a:rPr lang="es-EC" dirty="0"/>
              <a:t>Los enlaces que unen los nodos del </a:t>
            </a:r>
            <a:r>
              <a:rPr lang="es-EC" dirty="0" err="1" smtClean="0"/>
              <a:t>backbone</a:t>
            </a:r>
            <a:r>
              <a:rPr lang="es-EC" dirty="0" smtClean="0"/>
              <a:t> </a:t>
            </a:r>
            <a:r>
              <a:rPr lang="es-EC" dirty="0"/>
              <a:t>con los nodos secundarios son denominados enlaces radiales, los cuales presentan una topología árbol permitiendo el intercambio de información entre los mismos.</a:t>
            </a:r>
            <a:endParaRPr lang="es-ES" dirty="0"/>
          </a:p>
        </p:txBody>
      </p:sp>
      <p:pic>
        <p:nvPicPr>
          <p:cNvPr id="6145" name="Picture 1" descr="C:\Users\Pablin\Dropbox\PERFIL TRANSELECTRIC-TRANSNEXA\Memoria Escrita\Tesis\CAP1\RADIAL_SIERR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203598"/>
            <a:ext cx="2718511" cy="315698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217498297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539552"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4" name="3 CuadroTexto"/>
          <p:cNvSpPr txBox="1"/>
          <p:nvPr/>
        </p:nvSpPr>
        <p:spPr>
          <a:xfrm>
            <a:off x="3678044" y="972765"/>
            <a:ext cx="1326004" cy="461665"/>
          </a:xfrm>
          <a:prstGeom prst="rect">
            <a:avLst/>
          </a:prstGeom>
          <a:noFill/>
        </p:spPr>
        <p:txBody>
          <a:bodyPr wrap="none" rtlCol="0">
            <a:spAutoFit/>
          </a:bodyPr>
          <a:lstStyle/>
          <a:p>
            <a:r>
              <a:rPr lang="es-EC" sz="2400" b="1" dirty="0" smtClean="0"/>
              <a:t>RED SDH</a:t>
            </a:r>
            <a:endParaRPr lang="es-ES" sz="2400" b="1" dirty="0"/>
          </a:p>
        </p:txBody>
      </p:sp>
      <p:pic>
        <p:nvPicPr>
          <p:cNvPr id="5121" name="Picture 1" descr="C:\Users\Pablin\Dropbox\PERFIL TRANSELECTRIC-TRANSNEXA\Memoria Escrita\Tesis\CAP3\ProteccionSD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792181"/>
            <a:ext cx="4957906" cy="92509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Pablin\Dropbox\PERFIL TRANSELECTRIC-TRANSNEXA\Memoria Escrita\Tesis\CAP3\ProteccionSDH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2859782"/>
            <a:ext cx="4485553" cy="966973"/>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95536" y="1419622"/>
            <a:ext cx="3456384" cy="3416320"/>
          </a:xfrm>
          <a:prstGeom prst="rect">
            <a:avLst/>
          </a:prstGeom>
          <a:noFill/>
        </p:spPr>
        <p:txBody>
          <a:bodyPr wrap="square" rtlCol="0">
            <a:spAutoFit/>
          </a:bodyPr>
          <a:lstStyle/>
          <a:p>
            <a:pPr marL="285750" indent="-285750">
              <a:buFont typeface="Wingdings" pitchFamily="2" charset="2"/>
              <a:buChar char="v"/>
            </a:pPr>
            <a:r>
              <a:rPr lang="es-EC" dirty="0" smtClean="0"/>
              <a:t>Equipos </a:t>
            </a:r>
            <a:r>
              <a:rPr lang="es-EC" dirty="0" err="1" smtClean="0"/>
              <a:t>Add</a:t>
            </a:r>
            <a:r>
              <a:rPr lang="es-EC" dirty="0" smtClean="0"/>
              <a:t>/</a:t>
            </a:r>
            <a:r>
              <a:rPr lang="es-EC" dirty="0" err="1" smtClean="0"/>
              <a:t>Drop</a:t>
            </a:r>
            <a:r>
              <a:rPr lang="es-EC" dirty="0" smtClean="0"/>
              <a:t> </a:t>
            </a:r>
            <a:r>
              <a:rPr lang="es-EC" dirty="0" err="1" smtClean="0"/>
              <a:t>Multiplexer</a:t>
            </a:r>
            <a:endParaRPr lang="es-EC" dirty="0"/>
          </a:p>
          <a:p>
            <a:pPr marL="285750" indent="-285750">
              <a:buFont typeface="Wingdings" pitchFamily="2" charset="2"/>
              <a:buChar char="v"/>
            </a:pPr>
            <a:r>
              <a:rPr lang="es-EC" dirty="0" smtClean="0"/>
              <a:t>Canales TDM</a:t>
            </a:r>
          </a:p>
          <a:p>
            <a:pPr marL="285750" indent="-285750">
              <a:buFont typeface="Wingdings" pitchFamily="2" charset="2"/>
              <a:buChar char="v"/>
            </a:pPr>
            <a:r>
              <a:rPr lang="es-EC" dirty="0" smtClean="0"/>
              <a:t>Protecciones lineales</a:t>
            </a:r>
          </a:p>
          <a:p>
            <a:pPr marL="285750" indent="-285750">
              <a:buFont typeface="Wingdings" pitchFamily="2" charset="2"/>
              <a:buChar char="v"/>
            </a:pPr>
            <a:r>
              <a:rPr lang="es-EC" dirty="0" smtClean="0"/>
              <a:t>Sincronización</a:t>
            </a:r>
          </a:p>
          <a:p>
            <a:pPr marL="742950" lvl="1" indent="-285750">
              <a:buFont typeface="Wingdings" pitchFamily="2" charset="2"/>
              <a:buChar char="v"/>
            </a:pPr>
            <a:r>
              <a:rPr lang="es-EC" dirty="0" smtClean="0"/>
              <a:t>Reloj externo GPS</a:t>
            </a:r>
          </a:p>
          <a:p>
            <a:pPr marL="742950" lvl="1" indent="-285750">
              <a:buFont typeface="Wingdings" pitchFamily="2" charset="2"/>
              <a:buChar char="v"/>
            </a:pPr>
            <a:r>
              <a:rPr lang="es-EC" dirty="0" smtClean="0"/>
              <a:t>Referencia 2MHz</a:t>
            </a:r>
          </a:p>
          <a:p>
            <a:pPr marL="285750" indent="-285750">
              <a:buFont typeface="Wingdings" pitchFamily="2" charset="2"/>
              <a:buChar char="v"/>
            </a:pPr>
            <a:r>
              <a:rPr lang="es-EC" dirty="0" smtClean="0"/>
              <a:t>Interfaces </a:t>
            </a:r>
          </a:p>
          <a:p>
            <a:pPr marL="742950" lvl="1" indent="-285750">
              <a:buFont typeface="Wingdings" pitchFamily="2" charset="2"/>
              <a:buChar char="v"/>
            </a:pPr>
            <a:r>
              <a:rPr lang="es-EC" dirty="0" smtClean="0"/>
              <a:t>Eléctricas: E1’s, E3’s, DS3’s, STM-1’s</a:t>
            </a:r>
          </a:p>
          <a:p>
            <a:pPr marL="742950" lvl="1" indent="-285750">
              <a:buFont typeface="Wingdings" pitchFamily="2" charset="2"/>
              <a:buChar char="v"/>
            </a:pPr>
            <a:r>
              <a:rPr lang="es-EC" dirty="0" smtClean="0"/>
              <a:t>Ópticas: STM-N, </a:t>
            </a:r>
            <a:r>
              <a:rPr lang="es-EC" dirty="0" err="1" smtClean="0"/>
              <a:t>GigabitEthernet</a:t>
            </a:r>
            <a:endParaRPr lang="es-EC" dirty="0" smtClean="0"/>
          </a:p>
          <a:p>
            <a:pPr lvl="8"/>
            <a:endParaRPr lang="es-EC" dirty="0"/>
          </a:p>
        </p:txBody>
      </p:sp>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pic>
        <p:nvPicPr>
          <p:cNvPr id="3074" name="Picture 2" descr="C:\Users\Pablin\Dropbox\PERFIL TRANSELECTRIC-TRANSNEXA\Memoria Escrita\Tesis\CAP1\SINC_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8838" y="4011910"/>
            <a:ext cx="2241474" cy="702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8297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539552"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9 CuadroTexto"/>
          <p:cNvSpPr txBox="1"/>
          <p:nvPr/>
        </p:nvSpPr>
        <p:spPr>
          <a:xfrm>
            <a:off x="221660" y="972765"/>
            <a:ext cx="1326004" cy="461665"/>
          </a:xfrm>
          <a:prstGeom prst="rect">
            <a:avLst/>
          </a:prstGeom>
          <a:noFill/>
        </p:spPr>
        <p:txBody>
          <a:bodyPr wrap="none" rtlCol="0">
            <a:spAutoFit/>
          </a:bodyPr>
          <a:lstStyle/>
          <a:p>
            <a:r>
              <a:rPr lang="es-EC" sz="2400" b="1" dirty="0" smtClean="0"/>
              <a:t>RED SDH</a:t>
            </a:r>
            <a:endParaRPr lang="es-ES" sz="2400" b="1" dirty="0"/>
          </a:p>
        </p:txBody>
      </p:sp>
      <p:pic>
        <p:nvPicPr>
          <p:cNvPr id="21506" name="Picture 2" descr="C:\Users\Pablin\Dropbox\PERFIL TRANSELECTRIC-TRANSNEXA\Memoria Escrita\Tesis\CAP1\ACCESOs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987574"/>
            <a:ext cx="5040560" cy="367137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1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217498297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1"/>
          <p:cNvSpPr txBox="1">
            <a:spLocks/>
          </p:cNvSpPr>
          <p:nvPr/>
        </p:nvSpPr>
        <p:spPr>
          <a:xfrm>
            <a:off x="539552"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10"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1" name="10 CuadroTexto"/>
          <p:cNvSpPr txBox="1"/>
          <p:nvPr/>
        </p:nvSpPr>
        <p:spPr>
          <a:xfrm>
            <a:off x="1788432" y="1131590"/>
            <a:ext cx="1667444" cy="461665"/>
          </a:xfrm>
          <a:prstGeom prst="rect">
            <a:avLst/>
          </a:prstGeom>
          <a:noFill/>
        </p:spPr>
        <p:txBody>
          <a:bodyPr wrap="none" rtlCol="0">
            <a:spAutoFit/>
          </a:bodyPr>
          <a:lstStyle/>
          <a:p>
            <a:r>
              <a:rPr lang="es-EC" sz="2400" b="1" dirty="0" smtClean="0"/>
              <a:t>RED DWDM</a:t>
            </a:r>
            <a:endParaRPr lang="es-ES" sz="2400" b="1" dirty="0"/>
          </a:p>
        </p:txBody>
      </p:sp>
      <p:sp>
        <p:nvSpPr>
          <p:cNvPr id="12" name="11 CuadroTexto"/>
          <p:cNvSpPr txBox="1"/>
          <p:nvPr/>
        </p:nvSpPr>
        <p:spPr>
          <a:xfrm>
            <a:off x="899592" y="1919610"/>
            <a:ext cx="3456384" cy="2308324"/>
          </a:xfrm>
          <a:prstGeom prst="rect">
            <a:avLst/>
          </a:prstGeom>
          <a:noFill/>
        </p:spPr>
        <p:txBody>
          <a:bodyPr wrap="square" rtlCol="0">
            <a:spAutoFit/>
          </a:bodyPr>
          <a:lstStyle/>
          <a:p>
            <a:pPr marL="285750" indent="-285750">
              <a:buFont typeface="Wingdings" pitchFamily="2" charset="2"/>
              <a:buChar char="v"/>
            </a:pPr>
            <a:r>
              <a:rPr lang="es-EC" dirty="0" smtClean="0"/>
              <a:t>Multiplexores OADM y OLA</a:t>
            </a:r>
          </a:p>
          <a:p>
            <a:pPr marL="285750" indent="-285750">
              <a:buFont typeface="Wingdings" pitchFamily="2" charset="2"/>
              <a:buChar char="v"/>
            </a:pPr>
            <a:r>
              <a:rPr lang="es-EC" dirty="0" err="1" smtClean="0"/>
              <a:t>OADM’s</a:t>
            </a:r>
            <a:r>
              <a:rPr lang="es-EC" dirty="0" smtClean="0"/>
              <a:t> en Quito, Tulcán, </a:t>
            </a:r>
            <a:r>
              <a:rPr lang="es-EC" dirty="0" err="1" smtClean="0"/>
              <a:t>Policentro</a:t>
            </a:r>
            <a:r>
              <a:rPr lang="es-EC" dirty="0" smtClean="0"/>
              <a:t>, Milagro y Machala</a:t>
            </a:r>
          </a:p>
          <a:p>
            <a:pPr marL="285750" indent="-285750">
              <a:buFont typeface="Wingdings" pitchFamily="2" charset="2"/>
              <a:buChar char="v"/>
            </a:pPr>
            <a:r>
              <a:rPr lang="es-EC" dirty="0" smtClean="0"/>
              <a:t>Interfaces ópticas </a:t>
            </a:r>
            <a:r>
              <a:rPr lang="es-EC" dirty="0" smtClean="0"/>
              <a:t>STM-16/64, 1/ 10 </a:t>
            </a:r>
            <a:r>
              <a:rPr lang="es-EC" dirty="0" err="1" smtClean="0"/>
              <a:t>GigabitEthernet</a:t>
            </a:r>
            <a:r>
              <a:rPr lang="es-EC" dirty="0" smtClean="0"/>
              <a:t> </a:t>
            </a:r>
          </a:p>
          <a:p>
            <a:pPr marL="285750" indent="-285750">
              <a:buFont typeface="Wingdings" pitchFamily="2" charset="2"/>
              <a:buChar char="v"/>
            </a:pPr>
            <a:r>
              <a:rPr lang="es-EC" dirty="0" smtClean="0"/>
              <a:t>Protección por lambdas</a:t>
            </a:r>
          </a:p>
          <a:p>
            <a:pPr marL="285750" indent="-285750">
              <a:buFont typeface="Wingdings" pitchFamily="2" charset="2"/>
              <a:buChar char="v"/>
            </a:pPr>
            <a:r>
              <a:rPr lang="es-EC" dirty="0" smtClean="0"/>
              <a:t>Amplificadores EDFA y RAMAN</a:t>
            </a:r>
          </a:p>
          <a:p>
            <a:pPr marL="285750" indent="-285750">
              <a:buFont typeface="Wingdings" pitchFamily="2" charset="2"/>
              <a:buChar char="v"/>
            </a:pPr>
            <a:endParaRPr lang="es-EC" dirty="0" smtClean="0"/>
          </a:p>
        </p:txBody>
      </p:sp>
      <p:pic>
        <p:nvPicPr>
          <p:cNvPr id="22531" name="Picture 3" descr="C:\Users\Pablin\Dropbox\PERFIL TRANSELECTRIC-TRANSNEXA\Memoria Escrita\Tesis\CAP1\REDDWD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019" y="973377"/>
            <a:ext cx="3186680" cy="368660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217498297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6" name="Rectangle 1"/>
          <p:cNvSpPr txBox="1">
            <a:spLocks/>
          </p:cNvSpPr>
          <p:nvPr/>
        </p:nvSpPr>
        <p:spPr>
          <a:xfrm>
            <a:off x="539552"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9 CuadroTexto"/>
          <p:cNvSpPr txBox="1"/>
          <p:nvPr/>
        </p:nvSpPr>
        <p:spPr>
          <a:xfrm>
            <a:off x="1788432" y="1131590"/>
            <a:ext cx="1829347" cy="461665"/>
          </a:xfrm>
          <a:prstGeom prst="rect">
            <a:avLst/>
          </a:prstGeom>
          <a:noFill/>
        </p:spPr>
        <p:txBody>
          <a:bodyPr wrap="none" rtlCol="0">
            <a:spAutoFit/>
          </a:bodyPr>
          <a:lstStyle/>
          <a:p>
            <a:r>
              <a:rPr lang="es-EC" sz="2400" b="1" dirty="0" smtClean="0"/>
              <a:t>RED IP/MPLS</a:t>
            </a:r>
            <a:endParaRPr lang="es-ES" sz="2400" b="1" dirty="0"/>
          </a:p>
        </p:txBody>
      </p:sp>
      <p:sp>
        <p:nvSpPr>
          <p:cNvPr id="11" name="10 CuadroTexto"/>
          <p:cNvSpPr txBox="1"/>
          <p:nvPr/>
        </p:nvSpPr>
        <p:spPr>
          <a:xfrm>
            <a:off x="899592" y="1919610"/>
            <a:ext cx="3456384" cy="2585323"/>
          </a:xfrm>
          <a:prstGeom prst="rect">
            <a:avLst/>
          </a:prstGeom>
          <a:noFill/>
        </p:spPr>
        <p:txBody>
          <a:bodyPr wrap="square" rtlCol="0">
            <a:spAutoFit/>
          </a:bodyPr>
          <a:lstStyle/>
          <a:p>
            <a:pPr marL="285750" indent="-285750">
              <a:buFont typeface="Wingdings" pitchFamily="2" charset="2"/>
              <a:buChar char="v"/>
            </a:pPr>
            <a:r>
              <a:rPr lang="es-EC" dirty="0" smtClean="0"/>
              <a:t>Dos enrutadores Quito y Guayaquil</a:t>
            </a:r>
          </a:p>
          <a:p>
            <a:pPr marL="285750" indent="-285750">
              <a:buFont typeface="Wingdings" pitchFamily="2" charset="2"/>
              <a:buChar char="v"/>
            </a:pPr>
            <a:r>
              <a:rPr lang="es-EC" dirty="0" err="1" smtClean="0"/>
              <a:t>Switches</a:t>
            </a:r>
            <a:r>
              <a:rPr lang="es-EC" dirty="0" smtClean="0"/>
              <a:t> de acceso</a:t>
            </a:r>
          </a:p>
          <a:p>
            <a:pPr marL="285750" indent="-285750">
              <a:buFont typeface="Wingdings" pitchFamily="2" charset="2"/>
              <a:buChar char="v"/>
            </a:pPr>
            <a:r>
              <a:rPr lang="es-EC" dirty="0" smtClean="0"/>
              <a:t>Integración a la red MPLS Regional Latinoamericana</a:t>
            </a:r>
          </a:p>
          <a:p>
            <a:pPr marL="285750" indent="-285750">
              <a:buFont typeface="Wingdings" pitchFamily="2" charset="2"/>
              <a:buChar char="v"/>
            </a:pPr>
            <a:r>
              <a:rPr lang="es-EC" dirty="0" smtClean="0"/>
              <a:t>Soportada a través de SDH y DWDM</a:t>
            </a:r>
          </a:p>
          <a:p>
            <a:pPr marL="285750" indent="-285750">
              <a:buFont typeface="Wingdings" pitchFamily="2" charset="2"/>
              <a:buChar char="v"/>
            </a:pPr>
            <a:r>
              <a:rPr lang="es-EC" dirty="0" smtClean="0"/>
              <a:t>Nivel Capa 3</a:t>
            </a:r>
          </a:p>
          <a:p>
            <a:pPr marL="285750" indent="-285750">
              <a:buFont typeface="Wingdings" pitchFamily="2" charset="2"/>
              <a:buChar char="v"/>
            </a:pPr>
            <a:endParaRPr lang="es-EC" dirty="0" smtClean="0"/>
          </a:p>
        </p:txBody>
      </p:sp>
      <p:pic>
        <p:nvPicPr>
          <p:cNvPr id="23554" name="Picture 2" descr="C:\Users\Pablin\Dropbox\PERFIL TRANSELECTRIC-TRANSNEXA\Memoria Escrita\Tesis\CAP3\MP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187241"/>
            <a:ext cx="3430875" cy="327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8297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539552"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9 CuadroTexto"/>
          <p:cNvSpPr txBox="1"/>
          <p:nvPr/>
        </p:nvSpPr>
        <p:spPr>
          <a:xfrm>
            <a:off x="827584" y="1347614"/>
            <a:ext cx="1215717" cy="461665"/>
          </a:xfrm>
          <a:prstGeom prst="rect">
            <a:avLst/>
          </a:prstGeom>
          <a:noFill/>
        </p:spPr>
        <p:txBody>
          <a:bodyPr wrap="none" rtlCol="0">
            <a:spAutoFit/>
          </a:bodyPr>
          <a:lstStyle/>
          <a:p>
            <a:r>
              <a:rPr lang="es-EC" sz="2000" b="1" dirty="0" smtClean="0"/>
              <a:t>Servicios</a:t>
            </a:r>
            <a:r>
              <a:rPr lang="es-EC" sz="2400" b="1" dirty="0" smtClean="0"/>
              <a:t>:</a:t>
            </a:r>
            <a:endParaRPr lang="es-ES" sz="2400" b="1" dirty="0"/>
          </a:p>
        </p:txBody>
      </p:sp>
      <p:sp>
        <p:nvSpPr>
          <p:cNvPr id="11" name="10 CuadroTexto"/>
          <p:cNvSpPr txBox="1"/>
          <p:nvPr/>
        </p:nvSpPr>
        <p:spPr>
          <a:xfrm>
            <a:off x="395536" y="1919610"/>
            <a:ext cx="3456384" cy="1754326"/>
          </a:xfrm>
          <a:prstGeom prst="rect">
            <a:avLst/>
          </a:prstGeom>
          <a:noFill/>
        </p:spPr>
        <p:txBody>
          <a:bodyPr wrap="square" rtlCol="0">
            <a:spAutoFit/>
          </a:bodyPr>
          <a:lstStyle/>
          <a:p>
            <a:pPr marL="285750" indent="-285750">
              <a:buFont typeface="Wingdings" pitchFamily="2" charset="2"/>
              <a:buChar char="v"/>
            </a:pPr>
            <a:r>
              <a:rPr lang="es-EC" dirty="0" smtClean="0"/>
              <a:t>Clear </a:t>
            </a:r>
            <a:r>
              <a:rPr lang="es-EC" dirty="0" err="1"/>
              <a:t>C</a:t>
            </a:r>
            <a:r>
              <a:rPr lang="es-EC" dirty="0" err="1" smtClean="0"/>
              <a:t>hannel</a:t>
            </a:r>
            <a:endParaRPr lang="es-EC" dirty="0" smtClean="0"/>
          </a:p>
          <a:p>
            <a:pPr marL="285750" indent="-285750">
              <a:buFont typeface="Wingdings" pitchFamily="2" charset="2"/>
              <a:buChar char="v"/>
            </a:pPr>
            <a:r>
              <a:rPr lang="es-EC" dirty="0" smtClean="0"/>
              <a:t>IP Access</a:t>
            </a:r>
          </a:p>
          <a:p>
            <a:pPr marL="285750" indent="-285750">
              <a:buFont typeface="Wingdings" pitchFamily="2" charset="2"/>
              <a:buChar char="v"/>
            </a:pPr>
            <a:r>
              <a:rPr lang="es-EC" dirty="0" err="1" smtClean="0"/>
              <a:t>Carrier</a:t>
            </a:r>
            <a:r>
              <a:rPr lang="es-EC" dirty="0" smtClean="0"/>
              <a:t> Ethernet</a:t>
            </a:r>
          </a:p>
          <a:p>
            <a:pPr marL="285750" indent="-285750">
              <a:buFont typeface="Wingdings" pitchFamily="2" charset="2"/>
              <a:buChar char="v"/>
            </a:pPr>
            <a:r>
              <a:rPr lang="es-EC" dirty="0" smtClean="0"/>
              <a:t>Últimos Kilómetros</a:t>
            </a:r>
          </a:p>
          <a:p>
            <a:pPr marL="285750" indent="-285750">
              <a:buFont typeface="Wingdings" pitchFamily="2" charset="2"/>
              <a:buChar char="v"/>
            </a:pPr>
            <a:r>
              <a:rPr lang="es-EC" dirty="0" err="1" smtClean="0"/>
              <a:t>Collocation</a:t>
            </a:r>
            <a:endParaRPr lang="es-EC" dirty="0" smtClean="0"/>
          </a:p>
          <a:p>
            <a:pPr marL="285750" indent="-285750">
              <a:buFont typeface="Wingdings" pitchFamily="2" charset="2"/>
              <a:buChar char="v"/>
            </a:pPr>
            <a:endParaRPr lang="es-EC" dirty="0" smtClean="0"/>
          </a:p>
        </p:txBody>
      </p:sp>
      <p:sp>
        <p:nvSpPr>
          <p:cNvPr id="12" name="11 CuadroTexto"/>
          <p:cNvSpPr txBox="1"/>
          <p:nvPr/>
        </p:nvSpPr>
        <p:spPr>
          <a:xfrm>
            <a:off x="2843808" y="1419622"/>
            <a:ext cx="3071225" cy="369332"/>
          </a:xfrm>
          <a:prstGeom prst="rect">
            <a:avLst/>
          </a:prstGeom>
          <a:noFill/>
        </p:spPr>
        <p:txBody>
          <a:bodyPr wrap="none" rtlCol="0">
            <a:spAutoFit/>
          </a:bodyPr>
          <a:lstStyle/>
          <a:p>
            <a:r>
              <a:rPr lang="es-EC" b="1" dirty="0" smtClean="0"/>
              <a:t>Centro de Operaciones de red:</a:t>
            </a:r>
            <a:endParaRPr lang="es-ES" b="1" dirty="0"/>
          </a:p>
        </p:txBody>
      </p:sp>
      <p:sp>
        <p:nvSpPr>
          <p:cNvPr id="13" name="12 CuadroTexto"/>
          <p:cNvSpPr txBox="1"/>
          <p:nvPr/>
        </p:nvSpPr>
        <p:spPr>
          <a:xfrm>
            <a:off x="2843808" y="1923678"/>
            <a:ext cx="3456384" cy="2585323"/>
          </a:xfrm>
          <a:prstGeom prst="rect">
            <a:avLst/>
          </a:prstGeom>
          <a:noFill/>
        </p:spPr>
        <p:txBody>
          <a:bodyPr wrap="square" rtlCol="0">
            <a:spAutoFit/>
          </a:bodyPr>
          <a:lstStyle/>
          <a:p>
            <a:pPr marL="285750" indent="-285750">
              <a:buFont typeface="Wingdings" pitchFamily="2" charset="2"/>
              <a:buChar char="v"/>
            </a:pPr>
            <a:r>
              <a:rPr lang="es-EC" dirty="0" smtClean="0"/>
              <a:t>Operación de servicios</a:t>
            </a:r>
          </a:p>
          <a:p>
            <a:pPr marL="285750" indent="-285750">
              <a:buFont typeface="Wingdings" pitchFamily="2" charset="2"/>
              <a:buChar char="v"/>
            </a:pPr>
            <a:r>
              <a:rPr lang="es-EC" dirty="0" smtClean="0"/>
              <a:t>Atención a usuarios internos y externos</a:t>
            </a:r>
          </a:p>
          <a:p>
            <a:pPr marL="285750" indent="-285750">
              <a:buFont typeface="Wingdings" pitchFamily="2" charset="2"/>
              <a:buChar char="v"/>
            </a:pPr>
            <a:r>
              <a:rPr lang="es-EC" dirty="0" smtClean="0"/>
              <a:t>Elaboración de informes</a:t>
            </a:r>
          </a:p>
          <a:p>
            <a:pPr marL="285750" indent="-285750">
              <a:buFont typeface="Wingdings" pitchFamily="2" charset="2"/>
              <a:buChar char="v"/>
            </a:pPr>
            <a:r>
              <a:rPr lang="es-EC" dirty="0" smtClean="0"/>
              <a:t>Diseño de nuevos servicios</a:t>
            </a:r>
          </a:p>
          <a:p>
            <a:pPr marL="285750" indent="-285750">
              <a:buFont typeface="Wingdings" pitchFamily="2" charset="2"/>
              <a:buChar char="v"/>
            </a:pPr>
            <a:r>
              <a:rPr lang="es-EC" dirty="0" smtClean="0"/>
              <a:t>Mantenimiento</a:t>
            </a:r>
          </a:p>
          <a:p>
            <a:pPr marL="285750" indent="-285750">
              <a:buFont typeface="Wingdings" pitchFamily="2" charset="2"/>
              <a:buChar char="v"/>
            </a:pPr>
            <a:r>
              <a:rPr lang="es-EC" dirty="0" smtClean="0"/>
              <a:t>Turnos</a:t>
            </a:r>
          </a:p>
          <a:p>
            <a:endParaRPr lang="es-EC" dirty="0" smtClean="0"/>
          </a:p>
          <a:p>
            <a:pPr marL="285750" indent="-285750">
              <a:buFont typeface="Wingdings" pitchFamily="2" charset="2"/>
              <a:buChar char="v"/>
            </a:pPr>
            <a:endParaRPr lang="es-EC" dirty="0" smtClean="0"/>
          </a:p>
        </p:txBody>
      </p:sp>
      <p:pic>
        <p:nvPicPr>
          <p:cNvPr id="24578" name="Picture 2" descr="C:\Users\Pablin\Dropbox\PERFIL TRANSELECTRIC-TRANSNEXA\Memoria Escrita\Tesis\CAP3\ESCALAMIEN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410330"/>
            <a:ext cx="2241354" cy="24237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cxnSp>
        <p:nvCxnSpPr>
          <p:cNvPr id="14" name="13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3614089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4578"/>
                                        </p:tgtEl>
                                        <p:attrNameLst>
                                          <p:attrName>style.visibility</p:attrName>
                                        </p:attrNameLst>
                                      </p:cBhvr>
                                      <p:to>
                                        <p:strVal val="visible"/>
                                      </p:to>
                                    </p:set>
                                    <p:animEffect transition="in" filter="circle(in)">
                                      <p:cBhvr>
                                        <p:cTn id="35"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p:txBody>
          <a:bodyPr/>
          <a:lstStyle/>
          <a:p>
            <a:endParaRPr lang="es-ES" dirty="0"/>
          </a:p>
        </p:txBody>
      </p:sp>
      <p:sp>
        <p:nvSpPr>
          <p:cNvPr id="4" name="3 Título"/>
          <p:cNvSpPr>
            <a:spLocks noGrp="1"/>
          </p:cNvSpPr>
          <p:nvPr>
            <p:ph type="title"/>
          </p:nvPr>
        </p:nvSpPr>
        <p:spPr/>
        <p:txBody>
          <a:bodyPr>
            <a:noAutofit/>
          </a:bodyPr>
          <a:lstStyle/>
          <a:p>
            <a:r>
              <a:rPr lang="es-EC" sz="4000" dirty="0" smtClean="0"/>
              <a:t>DESCRIPCIÓN</a:t>
            </a:r>
            <a:endParaRPr lang="es-ES" sz="4000" dirty="0"/>
          </a:p>
        </p:txBody>
      </p:sp>
      <p:pic>
        <p:nvPicPr>
          <p:cNvPr id="2052" name="Picture 4" descr="C:\Users\Pablin\Dropbox\PERFIL TRANSELECTRIC-TRANSNEXA\Memoria Escrita\Tesis\presentacion\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473" y="1707655"/>
            <a:ext cx="4284727" cy="1368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3" name="Picture 5" descr="C:\Users\Pablin\Dropbox\PERFIL TRANSELECTRIC-TRANSNEXA\Memoria Escrita\Tesis\presentacion\tnx3}.png"/>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556320" y="707197"/>
            <a:ext cx="3976120" cy="1432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C:\Users\Pablin\Desktop\TRANSELECTRIC\LOGO FINAL APROBADO 2012.jpg"/>
          <p:cNvPicPr>
            <a:picLocks noChangeAspect="1" noChangeArrowheads="1"/>
          </p:cNvPicPr>
          <p:nvPr/>
        </p:nvPicPr>
        <p:blipFill>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339752" y="1995686"/>
            <a:ext cx="894149" cy="172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926925"/>
      </p:ext>
    </p:extLst>
  </p:cSld>
  <p:clrMapOvr>
    <a:masterClrMapping/>
  </p:clrMapOvr>
  <p:transition spd="slow">
    <p:push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539552"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5" name="4 CuadroTexto"/>
          <p:cNvSpPr txBox="1"/>
          <p:nvPr/>
        </p:nvSpPr>
        <p:spPr>
          <a:xfrm>
            <a:off x="5527683" y="1254706"/>
            <a:ext cx="612796" cy="276999"/>
          </a:xfrm>
          <a:prstGeom prst="rect">
            <a:avLst/>
          </a:prstGeom>
          <a:noFill/>
        </p:spPr>
        <p:txBody>
          <a:bodyPr wrap="none" rtlCol="0">
            <a:spAutoFit/>
          </a:bodyPr>
          <a:lstStyle/>
          <a:p>
            <a:r>
              <a:rPr lang="es-EC" sz="1200" dirty="0" smtClean="0"/>
              <a:t>QUITO</a:t>
            </a:r>
            <a:endParaRPr lang="es-ES" sz="1200" dirty="0"/>
          </a:p>
        </p:txBody>
      </p:sp>
      <p:sp>
        <p:nvSpPr>
          <p:cNvPr id="10" name="9 CuadroTexto"/>
          <p:cNvSpPr txBox="1"/>
          <p:nvPr/>
        </p:nvSpPr>
        <p:spPr>
          <a:xfrm>
            <a:off x="7211623" y="1254706"/>
            <a:ext cx="888769" cy="276999"/>
          </a:xfrm>
          <a:prstGeom prst="rect">
            <a:avLst/>
          </a:prstGeom>
          <a:noFill/>
        </p:spPr>
        <p:txBody>
          <a:bodyPr wrap="none" rtlCol="0">
            <a:spAutoFit/>
          </a:bodyPr>
          <a:lstStyle/>
          <a:p>
            <a:r>
              <a:rPr lang="es-EC" sz="1200" dirty="0" smtClean="0"/>
              <a:t>BACKBONE</a:t>
            </a:r>
            <a:endParaRPr lang="es-ES" sz="1200" dirty="0"/>
          </a:p>
        </p:txBody>
      </p:sp>
      <p:sp>
        <p:nvSpPr>
          <p:cNvPr id="11" name="10 CuadroTexto"/>
          <p:cNvSpPr txBox="1"/>
          <p:nvPr/>
        </p:nvSpPr>
        <p:spPr>
          <a:xfrm>
            <a:off x="5238582" y="2942823"/>
            <a:ext cx="1106521" cy="276999"/>
          </a:xfrm>
          <a:prstGeom prst="rect">
            <a:avLst/>
          </a:prstGeom>
          <a:noFill/>
        </p:spPr>
        <p:txBody>
          <a:bodyPr wrap="none" rtlCol="0">
            <a:spAutoFit/>
          </a:bodyPr>
          <a:lstStyle/>
          <a:p>
            <a:r>
              <a:rPr lang="es-EC" sz="1200" dirty="0" smtClean="0"/>
              <a:t>SECUNDARIOS</a:t>
            </a:r>
            <a:endParaRPr lang="es-ES" sz="1200" dirty="0"/>
          </a:p>
        </p:txBody>
      </p:sp>
      <p:sp>
        <p:nvSpPr>
          <p:cNvPr id="12" name="11 CuadroTexto"/>
          <p:cNvSpPr txBox="1"/>
          <p:nvPr/>
        </p:nvSpPr>
        <p:spPr>
          <a:xfrm>
            <a:off x="7423691" y="2942823"/>
            <a:ext cx="513410" cy="276999"/>
          </a:xfrm>
          <a:prstGeom prst="rect">
            <a:avLst/>
          </a:prstGeom>
          <a:noFill/>
        </p:spPr>
        <p:txBody>
          <a:bodyPr wrap="none" rtlCol="0">
            <a:spAutoFit/>
          </a:bodyPr>
          <a:lstStyle/>
          <a:p>
            <a:r>
              <a:rPr lang="es-EC" sz="1200" dirty="0" err="1" smtClean="0"/>
              <a:t>PDP’s</a:t>
            </a:r>
            <a:endParaRPr lang="es-ES" sz="1200" dirty="0"/>
          </a:p>
        </p:txBody>
      </p:sp>
      <p:pic>
        <p:nvPicPr>
          <p:cNvPr id="25602" name="Picture 2" descr="C:\Users\Pablin\Dropbox\PERFIL TRANSELECTRIC-TRANSNEXA\Memoria Escrita\Tesis\CAP1\EdifTra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898" y="1594421"/>
            <a:ext cx="1687419" cy="1197523"/>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Pablin\Dropbox\PERFIL TRANSELECTRIC-TRANSNEXA\Memoria Escrita\Tesis\CAP1\Cuen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1945" y="1594421"/>
            <a:ext cx="1738487" cy="119752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Pablin\Desktop\Gira Técnica\Sub Estacion Portoviejo\20130123_0929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3228951"/>
            <a:ext cx="1700808" cy="1197523"/>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C:\Users\Pablin\Desktop\Gira Técnica\PDP HTV Santo Domingo\20130122_1448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12973050"/>
            <a:ext cx="6217920" cy="8290560"/>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C:\Users\Pablin\Desktop\Gira Técnica\PDP HTV Santo Domingo\20130122_144851s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0605" y="3228951"/>
            <a:ext cx="1019787" cy="1359023"/>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865548" y="1834827"/>
            <a:ext cx="3130388" cy="1569660"/>
          </a:xfrm>
          <a:prstGeom prst="rect">
            <a:avLst/>
          </a:prstGeom>
          <a:solidFill>
            <a:schemeClr val="accent2">
              <a:alpha val="50000"/>
            </a:schemeClr>
          </a:solidFill>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t">
            <a:spAutoFit/>
          </a:bodyPr>
          <a:lstStyle/>
          <a:p>
            <a:pPr marL="285750" indent="-285750">
              <a:buFont typeface="Wingdings" pitchFamily="2" charset="2"/>
              <a:buChar char="v"/>
            </a:pPr>
            <a:r>
              <a:rPr lang="es-EC" sz="1400" dirty="0" smtClean="0"/>
              <a:t>49 </a:t>
            </a:r>
            <a:r>
              <a:rPr lang="es-EC" sz="1400" dirty="0"/>
              <a:t>nodos </a:t>
            </a:r>
          </a:p>
          <a:p>
            <a:pPr marL="742950" lvl="1" indent="-285750">
              <a:buFont typeface="Wingdings" pitchFamily="2" charset="2"/>
              <a:buChar char="v"/>
            </a:pPr>
            <a:r>
              <a:rPr lang="es-EC" sz="1400" dirty="0" smtClean="0"/>
              <a:t>40 Subestaciones</a:t>
            </a:r>
          </a:p>
          <a:p>
            <a:pPr marL="742950" lvl="1" indent="-285750">
              <a:buFont typeface="Wingdings" pitchFamily="2" charset="2"/>
              <a:buChar char="v"/>
            </a:pPr>
            <a:r>
              <a:rPr lang="es-EC" sz="1400" dirty="0" smtClean="0"/>
              <a:t>1 Matriz</a:t>
            </a:r>
          </a:p>
          <a:p>
            <a:pPr marL="742950" lvl="1" indent="-285750">
              <a:buFont typeface="Wingdings" pitchFamily="2" charset="2"/>
              <a:buChar char="v"/>
            </a:pPr>
            <a:r>
              <a:rPr lang="es-EC" sz="1400" dirty="0" smtClean="0"/>
              <a:t>8 </a:t>
            </a:r>
            <a:r>
              <a:rPr lang="es-EC" sz="1400" dirty="0" err="1" smtClean="0"/>
              <a:t>PDP’s</a:t>
            </a:r>
            <a:endParaRPr lang="es-ES" sz="1400" dirty="0"/>
          </a:p>
          <a:p>
            <a:pPr marL="285750" indent="-285750">
              <a:buFont typeface="Wingdings" pitchFamily="2" charset="2"/>
              <a:buChar char="v"/>
            </a:pPr>
            <a:r>
              <a:rPr lang="es-EC" sz="1400" dirty="0" smtClean="0"/>
              <a:t>4 Grupos</a:t>
            </a:r>
          </a:p>
          <a:p>
            <a:pPr marL="742950" lvl="1" indent="-285750">
              <a:buFont typeface="Wingdings" pitchFamily="2" charset="2"/>
              <a:buChar char="v"/>
            </a:pPr>
            <a:r>
              <a:rPr lang="es-EC" sz="1400" dirty="0" smtClean="0"/>
              <a:t>Características en común</a:t>
            </a:r>
            <a:endParaRPr lang="es-ES" sz="1400" dirty="0"/>
          </a:p>
        </p:txBody>
      </p:sp>
      <p:sp>
        <p:nvSpPr>
          <p:cNvPr id="22" name="Rectangle 1"/>
          <p:cNvSpPr txBox="1">
            <a:spLocks/>
          </p:cNvSpPr>
          <p:nvPr/>
        </p:nvSpPr>
        <p:spPr>
          <a:xfrm>
            <a:off x="3433304" y="877749"/>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800" dirty="0" smtClean="0"/>
              <a:t>NODOS</a:t>
            </a:r>
            <a:endParaRPr lang="es-EC" sz="2400" dirty="0"/>
          </a:p>
        </p:txBody>
      </p:sp>
      <p:cxnSp>
        <p:nvCxnSpPr>
          <p:cNvPr id="20" name="19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21" name="20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3614089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5602"/>
                                        </p:tgtEl>
                                        <p:attrNameLst>
                                          <p:attrName>style.visibility</p:attrName>
                                        </p:attrNameLst>
                                      </p:cBhvr>
                                      <p:to>
                                        <p:strVal val="visible"/>
                                      </p:to>
                                    </p:set>
                                    <p:animEffect transition="in" filter="randombar(horizontal)">
                                      <p:cBhvr>
                                        <p:cTn id="15" dur="500"/>
                                        <p:tgtEl>
                                          <p:spTgt spid="2560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25603"/>
                                        </p:tgtEl>
                                        <p:attrNameLst>
                                          <p:attrName>style.visibility</p:attrName>
                                        </p:attrNameLst>
                                      </p:cBhvr>
                                      <p:to>
                                        <p:strVal val="visible"/>
                                      </p:to>
                                    </p:set>
                                    <p:animEffect transition="in" filter="randombar(horizontal)">
                                      <p:cBhvr>
                                        <p:cTn id="23" dur="500"/>
                                        <p:tgtEl>
                                          <p:spTgt spid="2560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25604"/>
                                        </p:tgtEl>
                                        <p:attrNameLst>
                                          <p:attrName>style.visibility</p:attrName>
                                        </p:attrNameLst>
                                      </p:cBhvr>
                                      <p:to>
                                        <p:strVal val="visible"/>
                                      </p:to>
                                    </p:set>
                                    <p:animEffect transition="in" filter="randombar(horizontal)">
                                      <p:cBhvr>
                                        <p:cTn id="31" dur="500"/>
                                        <p:tgtEl>
                                          <p:spTgt spid="2560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4" presetClass="entr" presetSubtype="10" fill="hold" nodeType="withEffect">
                                  <p:stCondLst>
                                    <p:cond delay="0"/>
                                  </p:stCondLst>
                                  <p:childTnLst>
                                    <p:set>
                                      <p:cBhvr>
                                        <p:cTn id="38" dur="1" fill="hold">
                                          <p:stCondLst>
                                            <p:cond delay="0"/>
                                          </p:stCondLst>
                                        </p:cTn>
                                        <p:tgtEl>
                                          <p:spTgt spid="25607"/>
                                        </p:tgtEl>
                                        <p:attrNameLst>
                                          <p:attrName>style.visibility</p:attrName>
                                        </p:attrNameLst>
                                      </p:cBhvr>
                                      <p:to>
                                        <p:strVal val="visible"/>
                                      </p:to>
                                    </p:set>
                                    <p:animEffect transition="in" filter="randombar(horizontal)">
                                      <p:cBhvr>
                                        <p:cTn id="39"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595064" y="195486"/>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Rectangle 1"/>
          <p:cNvSpPr txBox="1">
            <a:spLocks/>
          </p:cNvSpPr>
          <p:nvPr/>
        </p:nvSpPr>
        <p:spPr>
          <a:xfrm>
            <a:off x="3433304" y="877749"/>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800" dirty="0" smtClean="0"/>
              <a:t>NODO MATRIZ</a:t>
            </a:r>
            <a:endParaRPr lang="es-EC" sz="2400" dirty="0"/>
          </a:p>
        </p:txBody>
      </p:sp>
      <p:sp>
        <p:nvSpPr>
          <p:cNvPr id="4" name="3 CuadroTexto"/>
          <p:cNvSpPr txBox="1"/>
          <p:nvPr/>
        </p:nvSpPr>
        <p:spPr>
          <a:xfrm>
            <a:off x="428578" y="1131590"/>
            <a:ext cx="1983182" cy="800219"/>
          </a:xfrm>
          <a:prstGeom prst="rect">
            <a:avLst/>
          </a:prstGeom>
          <a:noFill/>
        </p:spPr>
        <p:txBody>
          <a:bodyPr wrap="square" rtlCol="0">
            <a:spAutoFit/>
          </a:bodyPr>
          <a:lstStyle/>
          <a:p>
            <a:pPr algn="ctr"/>
            <a:r>
              <a:rPr lang="es-EC" sz="1400" dirty="0" smtClean="0"/>
              <a:t>Equipamiento PDH, SDH, DWDM e IP/MPLS</a:t>
            </a:r>
          </a:p>
          <a:p>
            <a:pPr algn="ctr"/>
            <a:endParaRPr lang="es-ES" dirty="0"/>
          </a:p>
        </p:txBody>
      </p:sp>
      <p:sp>
        <p:nvSpPr>
          <p:cNvPr id="5" name="4 Rectángulo"/>
          <p:cNvSpPr/>
          <p:nvPr/>
        </p:nvSpPr>
        <p:spPr>
          <a:xfrm>
            <a:off x="3347864" y="1131590"/>
            <a:ext cx="2081992" cy="523220"/>
          </a:xfrm>
          <a:prstGeom prst="rect">
            <a:avLst/>
          </a:prstGeom>
        </p:spPr>
        <p:txBody>
          <a:bodyPr wrap="square">
            <a:spAutoFit/>
          </a:bodyPr>
          <a:lstStyle/>
          <a:p>
            <a:pPr algn="ctr"/>
            <a:r>
              <a:rPr lang="es-EC" sz="1400" dirty="0"/>
              <a:t>Sistemas de Alimentación AC y DC</a:t>
            </a:r>
          </a:p>
        </p:txBody>
      </p:sp>
      <p:sp>
        <p:nvSpPr>
          <p:cNvPr id="11" name="10 Rectángulo"/>
          <p:cNvSpPr/>
          <p:nvPr/>
        </p:nvSpPr>
        <p:spPr>
          <a:xfrm>
            <a:off x="6876256" y="1131590"/>
            <a:ext cx="1728192" cy="523220"/>
          </a:xfrm>
          <a:prstGeom prst="rect">
            <a:avLst/>
          </a:prstGeom>
        </p:spPr>
        <p:txBody>
          <a:bodyPr wrap="square">
            <a:spAutoFit/>
          </a:bodyPr>
          <a:lstStyle/>
          <a:p>
            <a:pPr algn="ctr"/>
            <a:r>
              <a:rPr lang="es-EC" sz="1400" dirty="0"/>
              <a:t>Sistemas de aire acondicionado</a:t>
            </a:r>
          </a:p>
        </p:txBody>
      </p:sp>
      <p:cxnSp>
        <p:nvCxnSpPr>
          <p:cNvPr id="22" name="2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pic>
        <p:nvPicPr>
          <p:cNvPr id="4098" name="Picture 2" descr="C:\Users\Pablin\Dropbox\PERFIL TRANSELECTRIC-TRANSNEXA\Memoria Escrita\Tesis\CAP1\EdifEs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032" y="1847560"/>
            <a:ext cx="1240632" cy="930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Pablin\Dropbox\PERFIL TRANSELECTRIC-TRANSNEXA\Memoria Escrita\Tesis\CAP1\EdifRack11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526" y="2775830"/>
            <a:ext cx="1313853" cy="1750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C:\Users\Pablin\Dropbox\PERFIL TRANSELECTRIC-TRANSNEXA\Memoria Escrita\Tesis\CAP1\SNUSMatri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0204" y="2874264"/>
            <a:ext cx="1314970" cy="1750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1" name="Picture 5" descr="C:\Users\Pablin\Dropbox\PERFIL TRANSELECTRIC-TRANSNEXA\Memoria Escrita\Tesis\CAP3\MPLSMatriz.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9204" y="1679565"/>
            <a:ext cx="902556" cy="1201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C:\Users\Pablin\Dropbox\PERFIL TRANSELECTRIC-TRANSNEXA\Memoria Escrita\Tesis\CAP3\InversorEdi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3848" y="1679565"/>
            <a:ext cx="1537093" cy="1153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3" name="Picture 7" descr="C:\Users\Pablin\Dropbox\PERFIL TRANSELECTRIC-TRANSNEXA\Memoria Escrita\Tesis\CAP3\ubcargador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1056" y="1679565"/>
            <a:ext cx="1187376" cy="1582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C:\Users\Pablin\Dropbox\PERFIL TRANSELECTRIC-TRANSNEXA\Memoria Escrita\Tesis\CAP3\tanquediese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3994" y="2780198"/>
            <a:ext cx="1659211" cy="1245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5" name="Picture 9" descr="C:\Users\Pablin\Dropbox\PERFIL TRANSELECTRIC-TRANSNEXA\Memoria Escrita\Tesis\CAP3\Cargadorsub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09662" y="3261925"/>
            <a:ext cx="1062558" cy="1416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C:\Users\Pablin\Dropbox\PERFIL TRANSELECTRIC-TRANSNEXA\Memoria Escrita\Tesis\CAP3\Cargadorsub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48064" y="3258703"/>
            <a:ext cx="1051496" cy="1419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7" name="Picture 11" descr="C:\Users\Pablin\Dropbox\PERFIL TRANSELECTRIC-TRANSNEXA\Memoria Escrita\Tesis\CAP3\AireCondDC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9619" y="1707654"/>
            <a:ext cx="1614845" cy="1211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8" name="Picture 12" descr="C:\Users\Pablin\Dropbox\PERFIL TRANSELECTRIC-TRANSNEXA\Memoria Escrita\Tesis\CAP3\AireCondDC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24327" y="2571750"/>
            <a:ext cx="1543149" cy="115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9" name="Picture 13" descr="C:\Users\Pablin\Dropbox\PERFIL TRANSELECTRIC-TRANSNEXA\Memoria Escrita\Tesis\CAP3\AireCondST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88224" y="3507853"/>
            <a:ext cx="1460773" cy="1096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089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barn(inVertical)">
                                      <p:cBhvr>
                                        <p:cTn id="13" dur="500"/>
                                        <p:tgtEl>
                                          <p:spTgt spid="4101"/>
                                        </p:tgtEl>
                                      </p:cBhvr>
                                    </p:animEffect>
                                  </p:childTnLst>
                                </p:cTn>
                              </p:par>
                              <p:par>
                                <p:cTn id="14" presetID="16" presetClass="entr" presetSubtype="2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barn(inVertical)">
                                      <p:cBhvr>
                                        <p:cTn id="16" dur="500"/>
                                        <p:tgtEl>
                                          <p:spTgt spid="4099"/>
                                        </p:tgtEl>
                                      </p:cBhvr>
                                    </p:animEffect>
                                  </p:childTnLst>
                                </p:cTn>
                              </p:par>
                              <p:par>
                                <p:cTn id="17" presetID="16" presetClass="entr" presetSubtype="21"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barn(inVertical)">
                                      <p:cBhvr>
                                        <p:cTn id="19" dur="500"/>
                                        <p:tgtEl>
                                          <p:spTgt spid="410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barn(inVertical)">
                                      <p:cBhvr>
                                        <p:cTn id="27" dur="500"/>
                                        <p:tgtEl>
                                          <p:spTgt spid="4102"/>
                                        </p:tgtEl>
                                      </p:cBhvr>
                                    </p:animEffect>
                                  </p:childTnLst>
                                </p:cTn>
                              </p:par>
                              <p:par>
                                <p:cTn id="28" presetID="16" presetClass="entr" presetSubtype="21" fill="hold" nodeType="withEffect">
                                  <p:stCondLst>
                                    <p:cond delay="0"/>
                                  </p:stCondLst>
                                  <p:childTnLst>
                                    <p:set>
                                      <p:cBhvr>
                                        <p:cTn id="29" dur="1" fill="hold">
                                          <p:stCondLst>
                                            <p:cond delay="0"/>
                                          </p:stCondLst>
                                        </p:cTn>
                                        <p:tgtEl>
                                          <p:spTgt spid="4103"/>
                                        </p:tgtEl>
                                        <p:attrNameLst>
                                          <p:attrName>style.visibility</p:attrName>
                                        </p:attrNameLst>
                                      </p:cBhvr>
                                      <p:to>
                                        <p:strVal val="visible"/>
                                      </p:to>
                                    </p:set>
                                    <p:animEffect transition="in" filter="barn(inVertical)">
                                      <p:cBhvr>
                                        <p:cTn id="30" dur="500"/>
                                        <p:tgtEl>
                                          <p:spTgt spid="4103"/>
                                        </p:tgtEl>
                                      </p:cBhvr>
                                    </p:animEffect>
                                  </p:childTnLst>
                                </p:cTn>
                              </p:par>
                              <p:par>
                                <p:cTn id="31" presetID="16" presetClass="entr" presetSubtype="21" fill="hold" nodeType="withEffect">
                                  <p:stCondLst>
                                    <p:cond delay="0"/>
                                  </p:stCondLst>
                                  <p:childTnLst>
                                    <p:set>
                                      <p:cBhvr>
                                        <p:cTn id="32" dur="1" fill="hold">
                                          <p:stCondLst>
                                            <p:cond delay="0"/>
                                          </p:stCondLst>
                                        </p:cTn>
                                        <p:tgtEl>
                                          <p:spTgt spid="4104"/>
                                        </p:tgtEl>
                                        <p:attrNameLst>
                                          <p:attrName>style.visibility</p:attrName>
                                        </p:attrNameLst>
                                      </p:cBhvr>
                                      <p:to>
                                        <p:strVal val="visible"/>
                                      </p:to>
                                    </p:set>
                                    <p:animEffect transition="in" filter="barn(inVertical)">
                                      <p:cBhvr>
                                        <p:cTn id="33" dur="500"/>
                                        <p:tgtEl>
                                          <p:spTgt spid="4104"/>
                                        </p:tgtEl>
                                      </p:cBhvr>
                                    </p:animEffect>
                                  </p:childTnLst>
                                </p:cTn>
                              </p:par>
                              <p:par>
                                <p:cTn id="34" presetID="16" presetClass="entr" presetSubtype="21" fill="hold" nodeType="withEffect">
                                  <p:stCondLst>
                                    <p:cond delay="0"/>
                                  </p:stCondLst>
                                  <p:childTnLst>
                                    <p:set>
                                      <p:cBhvr>
                                        <p:cTn id="35" dur="1" fill="hold">
                                          <p:stCondLst>
                                            <p:cond delay="0"/>
                                          </p:stCondLst>
                                        </p:cTn>
                                        <p:tgtEl>
                                          <p:spTgt spid="4105"/>
                                        </p:tgtEl>
                                        <p:attrNameLst>
                                          <p:attrName>style.visibility</p:attrName>
                                        </p:attrNameLst>
                                      </p:cBhvr>
                                      <p:to>
                                        <p:strVal val="visible"/>
                                      </p:to>
                                    </p:set>
                                    <p:animEffect transition="in" filter="barn(inVertical)">
                                      <p:cBhvr>
                                        <p:cTn id="36" dur="500"/>
                                        <p:tgtEl>
                                          <p:spTgt spid="4105"/>
                                        </p:tgtEl>
                                      </p:cBhvr>
                                    </p:animEffect>
                                  </p:childTnLst>
                                </p:cTn>
                              </p:par>
                              <p:par>
                                <p:cTn id="37" presetID="16" presetClass="entr" presetSubtype="21" fill="hold" nodeType="with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barn(inVertical)">
                                      <p:cBhvr>
                                        <p:cTn id="39" dur="500"/>
                                        <p:tgtEl>
                                          <p:spTgt spid="410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par>
                                <p:cTn id="45" presetID="16" presetClass="entr" presetSubtype="21" fill="hold" nodeType="withEffect">
                                  <p:stCondLst>
                                    <p:cond delay="0"/>
                                  </p:stCondLst>
                                  <p:childTnLst>
                                    <p:set>
                                      <p:cBhvr>
                                        <p:cTn id="46" dur="1" fill="hold">
                                          <p:stCondLst>
                                            <p:cond delay="0"/>
                                          </p:stCondLst>
                                        </p:cTn>
                                        <p:tgtEl>
                                          <p:spTgt spid="4107"/>
                                        </p:tgtEl>
                                        <p:attrNameLst>
                                          <p:attrName>style.visibility</p:attrName>
                                        </p:attrNameLst>
                                      </p:cBhvr>
                                      <p:to>
                                        <p:strVal val="visible"/>
                                      </p:to>
                                    </p:set>
                                    <p:animEffect transition="in" filter="barn(inVertical)">
                                      <p:cBhvr>
                                        <p:cTn id="47" dur="500"/>
                                        <p:tgtEl>
                                          <p:spTgt spid="4107"/>
                                        </p:tgtEl>
                                      </p:cBhvr>
                                    </p:animEffect>
                                  </p:childTnLst>
                                </p:cTn>
                              </p:par>
                              <p:par>
                                <p:cTn id="48" presetID="16" presetClass="entr" presetSubtype="21" fill="hold" nodeType="withEffect">
                                  <p:stCondLst>
                                    <p:cond delay="0"/>
                                  </p:stCondLst>
                                  <p:childTnLst>
                                    <p:set>
                                      <p:cBhvr>
                                        <p:cTn id="49" dur="1" fill="hold">
                                          <p:stCondLst>
                                            <p:cond delay="0"/>
                                          </p:stCondLst>
                                        </p:cTn>
                                        <p:tgtEl>
                                          <p:spTgt spid="4108"/>
                                        </p:tgtEl>
                                        <p:attrNameLst>
                                          <p:attrName>style.visibility</p:attrName>
                                        </p:attrNameLst>
                                      </p:cBhvr>
                                      <p:to>
                                        <p:strVal val="visible"/>
                                      </p:to>
                                    </p:set>
                                    <p:animEffect transition="in" filter="barn(inVertical)">
                                      <p:cBhvr>
                                        <p:cTn id="50" dur="500"/>
                                        <p:tgtEl>
                                          <p:spTgt spid="4108"/>
                                        </p:tgtEl>
                                      </p:cBhvr>
                                    </p:animEffect>
                                  </p:childTnLst>
                                </p:cTn>
                              </p:par>
                              <p:par>
                                <p:cTn id="51" presetID="16" presetClass="entr" presetSubtype="21" fill="hold" nodeType="withEffect">
                                  <p:stCondLst>
                                    <p:cond delay="0"/>
                                  </p:stCondLst>
                                  <p:childTnLst>
                                    <p:set>
                                      <p:cBhvr>
                                        <p:cTn id="52" dur="1" fill="hold">
                                          <p:stCondLst>
                                            <p:cond delay="0"/>
                                          </p:stCondLst>
                                        </p:cTn>
                                        <p:tgtEl>
                                          <p:spTgt spid="4109"/>
                                        </p:tgtEl>
                                        <p:attrNameLst>
                                          <p:attrName>style.visibility</p:attrName>
                                        </p:attrNameLst>
                                      </p:cBhvr>
                                      <p:to>
                                        <p:strVal val="visible"/>
                                      </p:to>
                                    </p:set>
                                    <p:animEffect transition="in" filter="barn(inVertical)">
                                      <p:cBhvr>
                                        <p:cTn id="53"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539552"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Rectangle 1"/>
          <p:cNvSpPr txBox="1">
            <a:spLocks/>
          </p:cNvSpPr>
          <p:nvPr/>
        </p:nvSpPr>
        <p:spPr>
          <a:xfrm>
            <a:off x="2267744" y="877749"/>
            <a:ext cx="4320480"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800" dirty="0" smtClean="0"/>
              <a:t>NODOS DE BACKBONE Y SECUNDARIOS</a:t>
            </a:r>
            <a:endParaRPr lang="es-EC" sz="2400" dirty="0"/>
          </a:p>
        </p:txBody>
      </p:sp>
      <p:sp>
        <p:nvSpPr>
          <p:cNvPr id="4" name="3 CuadroTexto"/>
          <p:cNvSpPr txBox="1"/>
          <p:nvPr/>
        </p:nvSpPr>
        <p:spPr>
          <a:xfrm>
            <a:off x="428578" y="1275606"/>
            <a:ext cx="1983182" cy="523220"/>
          </a:xfrm>
          <a:prstGeom prst="rect">
            <a:avLst/>
          </a:prstGeom>
          <a:noFill/>
        </p:spPr>
        <p:txBody>
          <a:bodyPr wrap="square" rtlCol="0">
            <a:spAutoFit/>
          </a:bodyPr>
          <a:lstStyle/>
          <a:p>
            <a:pPr algn="ctr"/>
            <a:r>
              <a:rPr lang="es-EC" sz="1400" dirty="0" smtClean="0"/>
              <a:t>Equipamiento PDH, SDH</a:t>
            </a:r>
            <a:r>
              <a:rPr lang="es-EC" sz="1400" dirty="0"/>
              <a:t> </a:t>
            </a:r>
            <a:r>
              <a:rPr lang="es-EC" sz="1400" dirty="0" smtClean="0"/>
              <a:t>y/o  DWDM</a:t>
            </a:r>
            <a:endParaRPr lang="es-ES" dirty="0"/>
          </a:p>
        </p:txBody>
      </p:sp>
      <p:sp>
        <p:nvSpPr>
          <p:cNvPr id="5" name="4 Rectángulo"/>
          <p:cNvSpPr/>
          <p:nvPr/>
        </p:nvSpPr>
        <p:spPr>
          <a:xfrm>
            <a:off x="3347864" y="1275606"/>
            <a:ext cx="2081992" cy="523220"/>
          </a:xfrm>
          <a:prstGeom prst="rect">
            <a:avLst/>
          </a:prstGeom>
        </p:spPr>
        <p:txBody>
          <a:bodyPr wrap="square">
            <a:spAutoFit/>
          </a:bodyPr>
          <a:lstStyle/>
          <a:p>
            <a:pPr algn="ctr"/>
            <a:r>
              <a:rPr lang="es-EC" sz="1400" dirty="0"/>
              <a:t>Sistemas de Alimentación AC y DC</a:t>
            </a:r>
          </a:p>
        </p:txBody>
      </p:sp>
      <p:sp>
        <p:nvSpPr>
          <p:cNvPr id="11" name="10 Rectángulo"/>
          <p:cNvSpPr/>
          <p:nvPr/>
        </p:nvSpPr>
        <p:spPr>
          <a:xfrm>
            <a:off x="6804248" y="1275606"/>
            <a:ext cx="1728192" cy="523220"/>
          </a:xfrm>
          <a:prstGeom prst="rect">
            <a:avLst/>
          </a:prstGeom>
        </p:spPr>
        <p:txBody>
          <a:bodyPr wrap="square">
            <a:spAutoFit/>
          </a:bodyPr>
          <a:lstStyle/>
          <a:p>
            <a:pPr algn="ctr"/>
            <a:r>
              <a:rPr lang="es-EC" sz="1400" dirty="0"/>
              <a:t>Sistemas de aire acondicionado</a:t>
            </a:r>
          </a:p>
        </p:txBody>
      </p:sp>
      <p:pic>
        <p:nvPicPr>
          <p:cNvPr id="26628" name="Picture 4" descr="C:\Users\Pablin\Dropbox\PERFIL TRANSELECTRIC-TRANSNEXA\Memoria Escrita\Tesis\CAP1\CuenGenerad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363838"/>
            <a:ext cx="1663363" cy="124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2" name="2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pic>
        <p:nvPicPr>
          <p:cNvPr id="6146" name="Picture 2" descr="C:\Users\Pablin\Dropbox\PERFIL TRANSELECTRIC-TRANSNEXA\Memoria Escrita\Tesis\CAP1\CuenRack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581" y="1923678"/>
            <a:ext cx="1439425" cy="1080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C:\Users\Pablin\Dropbox\PERFIL TRANSELECTRIC-TRANSNEXA\Memoria Escrita\Tesis\CAP1\CuenA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3791" y="1871552"/>
            <a:ext cx="1579161" cy="1184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C:\Users\Pablin\Dropbox\PERFIL TRANSELECTRIC-TRANSNEXA\Memoria Escrita\Tesis\CAP1\OfPoliRack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0679" y="1922076"/>
            <a:ext cx="1243339" cy="1657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9" name="Picture 5" descr="C:\Users\Pablin\Dropbox\PERFIL TRANSELECTRIC-TRANSNEXA\Memoria Escrita\Tesis\CAP1\PasBater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5810" y="2177238"/>
            <a:ext cx="1540354" cy="1266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C:\Users\Pablin\Dropbox\PERFIL TRANSELECTRIC-TRANSNEXA\Memoria Escrita\Tesis\CAP1\PasCargad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9872" y="1923678"/>
            <a:ext cx="1017230" cy="1519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1" name="Picture 7" descr="C:\Users\Pablin\Dropbox\PERFIL TRANSELECTRIC-TRANSNEXA\Memoria Escrita\Tesis\CAP1\OfPoliRack8Sr1-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709" y="2920684"/>
            <a:ext cx="1271168" cy="16940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C:\Users\Pablin\Dropbox\PERFIL TRANSELECTRIC-TRANSNEXA\Memoria Escrita\Tesis\CAP1\PascEscal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50679" y="3579862"/>
            <a:ext cx="1336947" cy="1003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3" name="Picture 9" descr="C:\Users\Pablin\Dropbox\PERFIL TRANSELECTRIC-TRANSNEXA\Memoria Escrita\Tesis\CAP1\PortAC.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67009" y="3429343"/>
            <a:ext cx="1125943" cy="1304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34" name="Picture 10" descr="C:\Users\Pablin\Dropbox\PERFIL TRANSELECTRIC-TRANSNEXA\Memoria Escrita\Tesis\CAP1\MantaA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8224" y="2643758"/>
            <a:ext cx="1460176" cy="1094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331617"/>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par>
                                <p:cTn id="11" presetID="16" presetClass="entr" presetSubtype="21"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barn(inVertical)">
                                      <p:cBhvr>
                                        <p:cTn id="13" dur="500"/>
                                        <p:tgtEl>
                                          <p:spTgt spid="6148"/>
                                        </p:tgtEl>
                                      </p:cBhvr>
                                    </p:animEffect>
                                  </p:childTnLst>
                                </p:cTn>
                              </p:par>
                              <p:par>
                                <p:cTn id="14" presetID="16" presetClass="entr" presetSubtype="21" fill="hold" nodeType="withEffect">
                                  <p:stCondLst>
                                    <p:cond delay="0"/>
                                  </p:stCondLst>
                                  <p:childTnLst>
                                    <p:set>
                                      <p:cBhvr>
                                        <p:cTn id="15" dur="1" fill="hold">
                                          <p:stCondLst>
                                            <p:cond delay="0"/>
                                          </p:stCondLst>
                                        </p:cTn>
                                        <p:tgtEl>
                                          <p:spTgt spid="6151"/>
                                        </p:tgtEl>
                                        <p:attrNameLst>
                                          <p:attrName>style.visibility</p:attrName>
                                        </p:attrNameLst>
                                      </p:cBhvr>
                                      <p:to>
                                        <p:strVal val="visible"/>
                                      </p:to>
                                    </p:set>
                                    <p:animEffect transition="in" filter="barn(inVertical)">
                                      <p:cBhvr>
                                        <p:cTn id="16" dur="500"/>
                                        <p:tgtEl>
                                          <p:spTgt spid="6151"/>
                                        </p:tgtEl>
                                      </p:cBhvr>
                                    </p:animEffect>
                                  </p:childTnLst>
                                </p:cTn>
                              </p:par>
                              <p:par>
                                <p:cTn id="17" presetID="16" presetClass="entr" presetSubtype="21" fill="hold" nodeType="withEffect">
                                  <p:stCondLst>
                                    <p:cond delay="0"/>
                                  </p:stCondLst>
                                  <p:childTnLst>
                                    <p:set>
                                      <p:cBhvr>
                                        <p:cTn id="18" dur="1" fill="hold">
                                          <p:stCondLst>
                                            <p:cond delay="0"/>
                                          </p:stCondLst>
                                        </p:cTn>
                                        <p:tgtEl>
                                          <p:spTgt spid="6152"/>
                                        </p:tgtEl>
                                        <p:attrNameLst>
                                          <p:attrName>style.visibility</p:attrName>
                                        </p:attrNameLst>
                                      </p:cBhvr>
                                      <p:to>
                                        <p:strVal val="visible"/>
                                      </p:to>
                                    </p:set>
                                    <p:animEffect transition="in" filter="barn(inVertical)">
                                      <p:cBhvr>
                                        <p:cTn id="19" dur="500"/>
                                        <p:tgtEl>
                                          <p:spTgt spid="61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barn(inVertical)">
                                      <p:cBhvr>
                                        <p:cTn id="27" dur="500"/>
                                        <p:tgtEl>
                                          <p:spTgt spid="6150"/>
                                        </p:tgtEl>
                                      </p:cBhvr>
                                    </p:animEffect>
                                  </p:childTnLst>
                                </p:cTn>
                              </p:par>
                              <p:par>
                                <p:cTn id="28" presetID="16" presetClass="entr" presetSubtype="21" fill="hold" nodeType="withEffect">
                                  <p:stCondLst>
                                    <p:cond delay="0"/>
                                  </p:stCondLst>
                                  <p:childTnLst>
                                    <p:set>
                                      <p:cBhvr>
                                        <p:cTn id="29" dur="1" fill="hold">
                                          <p:stCondLst>
                                            <p:cond delay="0"/>
                                          </p:stCondLst>
                                        </p:cTn>
                                        <p:tgtEl>
                                          <p:spTgt spid="6149"/>
                                        </p:tgtEl>
                                        <p:attrNameLst>
                                          <p:attrName>style.visibility</p:attrName>
                                        </p:attrNameLst>
                                      </p:cBhvr>
                                      <p:to>
                                        <p:strVal val="visible"/>
                                      </p:to>
                                    </p:set>
                                    <p:animEffect transition="in" filter="barn(inVertical)">
                                      <p:cBhvr>
                                        <p:cTn id="30" dur="500"/>
                                        <p:tgtEl>
                                          <p:spTgt spid="6149"/>
                                        </p:tgtEl>
                                      </p:cBhvr>
                                    </p:animEffect>
                                  </p:childTnLst>
                                </p:cTn>
                              </p:par>
                              <p:par>
                                <p:cTn id="31" presetID="16" presetClass="entr" presetSubtype="21" fill="hold" nodeType="withEffect">
                                  <p:stCondLst>
                                    <p:cond delay="0"/>
                                  </p:stCondLst>
                                  <p:childTnLst>
                                    <p:set>
                                      <p:cBhvr>
                                        <p:cTn id="32" dur="1" fill="hold">
                                          <p:stCondLst>
                                            <p:cond delay="0"/>
                                          </p:stCondLst>
                                        </p:cTn>
                                        <p:tgtEl>
                                          <p:spTgt spid="26628"/>
                                        </p:tgtEl>
                                        <p:attrNameLst>
                                          <p:attrName>style.visibility</p:attrName>
                                        </p:attrNameLst>
                                      </p:cBhvr>
                                      <p:to>
                                        <p:strVal val="visible"/>
                                      </p:to>
                                    </p:set>
                                    <p:animEffect transition="in" filter="barn(inVertical)">
                                      <p:cBhvr>
                                        <p:cTn id="33" dur="500"/>
                                        <p:tgtEl>
                                          <p:spTgt spid="2662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nodeType="withEffect">
                                  <p:stCondLst>
                                    <p:cond delay="0"/>
                                  </p:stCondLst>
                                  <p:childTnLst>
                                    <p:set>
                                      <p:cBhvr>
                                        <p:cTn id="40" dur="1" fill="hold">
                                          <p:stCondLst>
                                            <p:cond delay="0"/>
                                          </p:stCondLst>
                                        </p:cTn>
                                        <p:tgtEl>
                                          <p:spTgt spid="6147"/>
                                        </p:tgtEl>
                                        <p:attrNameLst>
                                          <p:attrName>style.visibility</p:attrName>
                                        </p:attrNameLst>
                                      </p:cBhvr>
                                      <p:to>
                                        <p:strVal val="visible"/>
                                      </p:to>
                                    </p:set>
                                    <p:animEffect transition="in" filter="barn(inVertical)">
                                      <p:cBhvr>
                                        <p:cTn id="41" dur="500"/>
                                        <p:tgtEl>
                                          <p:spTgt spid="6147"/>
                                        </p:tgtEl>
                                      </p:cBhvr>
                                    </p:animEffect>
                                  </p:childTnLst>
                                </p:cTn>
                              </p:par>
                              <p:par>
                                <p:cTn id="42" presetID="16" presetClass="entr" presetSubtype="21" fill="hold" nodeType="withEffect">
                                  <p:stCondLst>
                                    <p:cond delay="0"/>
                                  </p:stCondLst>
                                  <p:childTnLst>
                                    <p:set>
                                      <p:cBhvr>
                                        <p:cTn id="43" dur="1" fill="hold">
                                          <p:stCondLst>
                                            <p:cond delay="0"/>
                                          </p:stCondLst>
                                        </p:cTn>
                                        <p:tgtEl>
                                          <p:spTgt spid="26634"/>
                                        </p:tgtEl>
                                        <p:attrNameLst>
                                          <p:attrName>style.visibility</p:attrName>
                                        </p:attrNameLst>
                                      </p:cBhvr>
                                      <p:to>
                                        <p:strVal val="visible"/>
                                      </p:to>
                                    </p:set>
                                    <p:animEffect transition="in" filter="barn(inVertical)">
                                      <p:cBhvr>
                                        <p:cTn id="44" dur="500"/>
                                        <p:tgtEl>
                                          <p:spTgt spid="26634"/>
                                        </p:tgtEl>
                                      </p:cBhvr>
                                    </p:animEffect>
                                  </p:childTnLst>
                                </p:cTn>
                              </p:par>
                              <p:par>
                                <p:cTn id="45" presetID="16" presetClass="entr" presetSubtype="21" fill="hold" nodeType="withEffect">
                                  <p:stCondLst>
                                    <p:cond delay="0"/>
                                  </p:stCondLst>
                                  <p:childTnLst>
                                    <p:set>
                                      <p:cBhvr>
                                        <p:cTn id="46" dur="1" fill="hold">
                                          <p:stCondLst>
                                            <p:cond delay="0"/>
                                          </p:stCondLst>
                                        </p:cTn>
                                        <p:tgtEl>
                                          <p:spTgt spid="6153"/>
                                        </p:tgtEl>
                                        <p:attrNameLst>
                                          <p:attrName>style.visibility</p:attrName>
                                        </p:attrNameLst>
                                      </p:cBhvr>
                                      <p:to>
                                        <p:strVal val="visible"/>
                                      </p:to>
                                    </p:set>
                                    <p:animEffect transition="in" filter="barn(inVertical)">
                                      <p:cBhvr>
                                        <p:cTn id="47" dur="500"/>
                                        <p:tgtEl>
                                          <p:spTgt spid="6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539552" y="197758"/>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RED DE FIBRA ÓPTICA</a:t>
            </a:r>
            <a:endParaRPr lang="es-EC" sz="3200" dirty="0"/>
          </a:p>
        </p:txBody>
      </p:sp>
      <p:sp>
        <p:nvSpPr>
          <p:cNvPr id="7" name="Rectangle 1"/>
          <p:cNvSpPr txBox="1">
            <a:spLocks/>
          </p:cNvSpPr>
          <p:nvPr/>
        </p:nvSpPr>
        <p:spPr>
          <a:xfrm>
            <a:off x="-180528" y="-17130"/>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SITUACIÓN ACTUAL</a:t>
            </a:r>
            <a:endParaRPr lang="es-EC" sz="2000" dirty="0"/>
          </a:p>
        </p:txBody>
      </p:sp>
      <p:sp>
        <p:nvSpPr>
          <p:cNvPr id="10" name="Rectangle 1"/>
          <p:cNvSpPr txBox="1">
            <a:spLocks/>
          </p:cNvSpPr>
          <p:nvPr/>
        </p:nvSpPr>
        <p:spPr>
          <a:xfrm>
            <a:off x="3433304" y="877749"/>
            <a:ext cx="2104728" cy="716672"/>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800" dirty="0" smtClean="0"/>
              <a:t>PDP’S</a:t>
            </a:r>
            <a:endParaRPr lang="es-EC" sz="2400" dirty="0"/>
          </a:p>
        </p:txBody>
      </p:sp>
      <p:sp>
        <p:nvSpPr>
          <p:cNvPr id="4" name="3 CuadroTexto"/>
          <p:cNvSpPr txBox="1"/>
          <p:nvPr/>
        </p:nvSpPr>
        <p:spPr>
          <a:xfrm>
            <a:off x="428578" y="1275606"/>
            <a:ext cx="1983182" cy="800219"/>
          </a:xfrm>
          <a:prstGeom prst="rect">
            <a:avLst/>
          </a:prstGeom>
          <a:noFill/>
        </p:spPr>
        <p:txBody>
          <a:bodyPr wrap="square" rtlCol="0">
            <a:spAutoFit/>
          </a:bodyPr>
          <a:lstStyle/>
          <a:p>
            <a:pPr algn="ctr"/>
            <a:r>
              <a:rPr lang="es-EC" sz="1400" dirty="0" smtClean="0"/>
              <a:t>Equipamiento PDH, SDH, DWDM e IP/MPLS</a:t>
            </a:r>
          </a:p>
          <a:p>
            <a:pPr algn="ctr"/>
            <a:endParaRPr lang="es-ES" dirty="0"/>
          </a:p>
        </p:txBody>
      </p:sp>
      <p:sp>
        <p:nvSpPr>
          <p:cNvPr id="5" name="4 Rectángulo"/>
          <p:cNvSpPr/>
          <p:nvPr/>
        </p:nvSpPr>
        <p:spPr>
          <a:xfrm>
            <a:off x="3347864" y="1275606"/>
            <a:ext cx="2081992" cy="523220"/>
          </a:xfrm>
          <a:prstGeom prst="rect">
            <a:avLst/>
          </a:prstGeom>
        </p:spPr>
        <p:txBody>
          <a:bodyPr wrap="square">
            <a:spAutoFit/>
          </a:bodyPr>
          <a:lstStyle/>
          <a:p>
            <a:pPr algn="ctr"/>
            <a:r>
              <a:rPr lang="es-EC" sz="1400" dirty="0"/>
              <a:t>Sistemas de Alimentación AC y DC</a:t>
            </a:r>
          </a:p>
        </p:txBody>
      </p:sp>
      <p:sp>
        <p:nvSpPr>
          <p:cNvPr id="11" name="10 Rectángulo"/>
          <p:cNvSpPr/>
          <p:nvPr/>
        </p:nvSpPr>
        <p:spPr>
          <a:xfrm>
            <a:off x="6804248" y="1275606"/>
            <a:ext cx="1728192" cy="523220"/>
          </a:xfrm>
          <a:prstGeom prst="rect">
            <a:avLst/>
          </a:prstGeom>
        </p:spPr>
        <p:txBody>
          <a:bodyPr wrap="square">
            <a:spAutoFit/>
          </a:bodyPr>
          <a:lstStyle/>
          <a:p>
            <a:pPr algn="ctr"/>
            <a:r>
              <a:rPr lang="es-EC" sz="1400" dirty="0"/>
              <a:t>Sistemas de aire acondicionado</a:t>
            </a:r>
          </a:p>
        </p:txBody>
      </p:sp>
      <p:cxnSp>
        <p:nvCxnSpPr>
          <p:cNvPr id="22" name="2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pic>
        <p:nvPicPr>
          <p:cNvPr id="5122" name="Picture 2" descr="C:\Users\Pablin\Dropbox\PERFIL TRANSELECTRIC-TRANSNEXA\Memoria Escrita\Tesis\CAP1\HTVban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4210" y="1923678"/>
            <a:ext cx="1446894" cy="1085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C:\Users\Pablin\Dropbox\PERFIL TRANSELECTRIC-TRANSNEXA\Memoria Escrita\Tesis\CAP1\PDPHTVCuarCabl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990" y="1923678"/>
            <a:ext cx="1147658" cy="1530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5" name="Picture 5" descr="C:\Users\Pablin\Dropbox\PERFIL TRANSELECTRIC-TRANSNEXA\Memoria Escrita\Tesis\CAP1\PDPMantaA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438" y="1923678"/>
            <a:ext cx="1733938" cy="1300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C:\Users\Pablin\Dropbox\PERFIL TRANSELECTRIC-TRANSNEXA\Memoria Escrita\Tesis\CAP1\PDPMantaOSN15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3964" y="1855251"/>
            <a:ext cx="1240472" cy="1598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C:\Users\Pablin\Dropbox\PERFIL TRANSELECTRIC-TRANSNEXA\Memoria Escrita\Tesis\CAP1\PDPMantaClien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351" y="3278760"/>
            <a:ext cx="1047297" cy="1395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9" name="Picture 9" descr="C:\Users\Pablin\Dropbox\PERFIL TRANSELECTRIC-TRANSNEXA\Memoria Escrita\Tesis\CAP1\PDPHTVA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3127" y="3031444"/>
            <a:ext cx="2209353" cy="13520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0" name="Picture 10" descr="C:\Users\Pablin\Dropbox\PERFIL TRANSELECTRIC-TRANSNEXA\Memoria Escrita\Tesis\CAP1\PDPHTVCarL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8860" y="1966444"/>
            <a:ext cx="1389874" cy="1042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1" name="Picture 11" descr="C:\Users\Pablin\Dropbox\PERFIL TRANSELECTRIC-TRANSNEXA\Memoria Escrita\Tesis\CAP1\PDPHTVRack1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0854" y="3209757"/>
            <a:ext cx="978898" cy="1464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2" name="Picture 12" descr="C:\Users\Pablin\Dropbox\PERFIL TRANSELECTRIC-TRANSNEXA\Memoria Escrita\Tesis\CAP1\PDPMantaBateri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70281" y="3008190"/>
            <a:ext cx="1185695" cy="1579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7" name="Picture 7" descr="C:\Users\Pablin\Dropbox\PERFIL TRANSELECTRIC-TRANSNEXA\Memoria Escrita\Tesis\CAP1\PDPMantaCargad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04970" y="2876075"/>
            <a:ext cx="1363480" cy="1817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331617"/>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barn(inVertical)">
                                      <p:cBhvr>
                                        <p:cTn id="10" dur="500"/>
                                        <p:tgtEl>
                                          <p:spTgt spid="5124"/>
                                        </p:tgtEl>
                                      </p:cBhvr>
                                    </p:animEffect>
                                  </p:childTnLst>
                                </p:cTn>
                              </p:par>
                              <p:par>
                                <p:cTn id="11" presetID="16" presetClass="entr" presetSubtype="21"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barn(inVertical)">
                                      <p:cBhvr>
                                        <p:cTn id="13" dur="500"/>
                                        <p:tgtEl>
                                          <p:spTgt spid="5126"/>
                                        </p:tgtEl>
                                      </p:cBhvr>
                                    </p:animEffect>
                                  </p:childTnLst>
                                </p:cTn>
                              </p:par>
                              <p:par>
                                <p:cTn id="14" presetID="16" presetClass="entr" presetSubtype="21" fill="hold" nodeType="withEffect">
                                  <p:stCondLst>
                                    <p:cond delay="0"/>
                                  </p:stCondLst>
                                  <p:childTnLst>
                                    <p:set>
                                      <p:cBhvr>
                                        <p:cTn id="15" dur="1" fill="hold">
                                          <p:stCondLst>
                                            <p:cond delay="0"/>
                                          </p:stCondLst>
                                        </p:cTn>
                                        <p:tgtEl>
                                          <p:spTgt spid="5128"/>
                                        </p:tgtEl>
                                        <p:attrNameLst>
                                          <p:attrName>style.visibility</p:attrName>
                                        </p:attrNameLst>
                                      </p:cBhvr>
                                      <p:to>
                                        <p:strVal val="visible"/>
                                      </p:to>
                                    </p:set>
                                    <p:animEffect transition="in" filter="barn(inVertical)">
                                      <p:cBhvr>
                                        <p:cTn id="16" dur="500"/>
                                        <p:tgtEl>
                                          <p:spTgt spid="5128"/>
                                        </p:tgtEl>
                                      </p:cBhvr>
                                    </p:animEffect>
                                  </p:childTnLst>
                                </p:cTn>
                              </p:par>
                              <p:par>
                                <p:cTn id="17" presetID="16" presetClass="entr" presetSubtype="21" fill="hold" nodeType="withEffect">
                                  <p:stCondLst>
                                    <p:cond delay="0"/>
                                  </p:stCondLst>
                                  <p:childTnLst>
                                    <p:set>
                                      <p:cBhvr>
                                        <p:cTn id="18" dur="1" fill="hold">
                                          <p:stCondLst>
                                            <p:cond delay="0"/>
                                          </p:stCondLst>
                                        </p:cTn>
                                        <p:tgtEl>
                                          <p:spTgt spid="5131"/>
                                        </p:tgtEl>
                                        <p:attrNameLst>
                                          <p:attrName>style.visibility</p:attrName>
                                        </p:attrNameLst>
                                      </p:cBhvr>
                                      <p:to>
                                        <p:strVal val="visible"/>
                                      </p:to>
                                    </p:set>
                                    <p:animEffect transition="in" filter="barn(inVertical)">
                                      <p:cBhvr>
                                        <p:cTn id="19" dur="500"/>
                                        <p:tgtEl>
                                          <p:spTgt spid="513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barn(inVertical)">
                                      <p:cBhvr>
                                        <p:cTn id="27" dur="500"/>
                                        <p:tgtEl>
                                          <p:spTgt spid="5122"/>
                                        </p:tgtEl>
                                      </p:cBhvr>
                                    </p:animEffect>
                                  </p:childTnLst>
                                </p:cTn>
                              </p:par>
                              <p:par>
                                <p:cTn id="28" presetID="16" presetClass="entr" presetSubtype="21" fill="hold" nodeType="withEffect">
                                  <p:stCondLst>
                                    <p:cond delay="0"/>
                                  </p:stCondLst>
                                  <p:childTnLst>
                                    <p:set>
                                      <p:cBhvr>
                                        <p:cTn id="29" dur="1" fill="hold">
                                          <p:stCondLst>
                                            <p:cond delay="0"/>
                                          </p:stCondLst>
                                        </p:cTn>
                                        <p:tgtEl>
                                          <p:spTgt spid="5130"/>
                                        </p:tgtEl>
                                        <p:attrNameLst>
                                          <p:attrName>style.visibility</p:attrName>
                                        </p:attrNameLst>
                                      </p:cBhvr>
                                      <p:to>
                                        <p:strVal val="visible"/>
                                      </p:to>
                                    </p:set>
                                    <p:animEffect transition="in" filter="barn(inVertical)">
                                      <p:cBhvr>
                                        <p:cTn id="30" dur="500"/>
                                        <p:tgtEl>
                                          <p:spTgt spid="5130"/>
                                        </p:tgtEl>
                                      </p:cBhvr>
                                    </p:animEffect>
                                  </p:childTnLst>
                                </p:cTn>
                              </p:par>
                              <p:par>
                                <p:cTn id="31" presetID="16" presetClass="entr" presetSubtype="21" fill="hold" nodeType="withEffect">
                                  <p:stCondLst>
                                    <p:cond delay="0"/>
                                  </p:stCondLst>
                                  <p:childTnLst>
                                    <p:set>
                                      <p:cBhvr>
                                        <p:cTn id="32" dur="1" fill="hold">
                                          <p:stCondLst>
                                            <p:cond delay="0"/>
                                          </p:stCondLst>
                                        </p:cTn>
                                        <p:tgtEl>
                                          <p:spTgt spid="5132"/>
                                        </p:tgtEl>
                                        <p:attrNameLst>
                                          <p:attrName>style.visibility</p:attrName>
                                        </p:attrNameLst>
                                      </p:cBhvr>
                                      <p:to>
                                        <p:strVal val="visible"/>
                                      </p:to>
                                    </p:set>
                                    <p:animEffect transition="in" filter="barn(inVertical)">
                                      <p:cBhvr>
                                        <p:cTn id="33" dur="500"/>
                                        <p:tgtEl>
                                          <p:spTgt spid="5132"/>
                                        </p:tgtEl>
                                      </p:cBhvr>
                                    </p:animEffect>
                                  </p:childTnLst>
                                </p:cTn>
                              </p:par>
                              <p:par>
                                <p:cTn id="34" presetID="16" presetClass="entr" presetSubtype="21" fill="hold" nodeType="withEffect">
                                  <p:stCondLst>
                                    <p:cond delay="0"/>
                                  </p:stCondLst>
                                  <p:childTnLst>
                                    <p:set>
                                      <p:cBhvr>
                                        <p:cTn id="35" dur="1" fill="hold">
                                          <p:stCondLst>
                                            <p:cond delay="0"/>
                                          </p:stCondLst>
                                        </p:cTn>
                                        <p:tgtEl>
                                          <p:spTgt spid="5127"/>
                                        </p:tgtEl>
                                        <p:attrNameLst>
                                          <p:attrName>style.visibility</p:attrName>
                                        </p:attrNameLst>
                                      </p:cBhvr>
                                      <p:to>
                                        <p:strVal val="visible"/>
                                      </p:to>
                                    </p:set>
                                    <p:animEffect transition="in" filter="barn(inVertical)">
                                      <p:cBhvr>
                                        <p:cTn id="36" dur="500"/>
                                        <p:tgtEl>
                                          <p:spTgt spid="51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nodeType="withEffect">
                                  <p:stCondLst>
                                    <p:cond delay="0"/>
                                  </p:stCondLst>
                                  <p:childTnLst>
                                    <p:set>
                                      <p:cBhvr>
                                        <p:cTn id="43" dur="1" fill="hold">
                                          <p:stCondLst>
                                            <p:cond delay="0"/>
                                          </p:stCondLst>
                                        </p:cTn>
                                        <p:tgtEl>
                                          <p:spTgt spid="5125"/>
                                        </p:tgtEl>
                                        <p:attrNameLst>
                                          <p:attrName>style.visibility</p:attrName>
                                        </p:attrNameLst>
                                      </p:cBhvr>
                                      <p:to>
                                        <p:strVal val="visible"/>
                                      </p:to>
                                    </p:set>
                                    <p:animEffect transition="in" filter="barn(inVertical)">
                                      <p:cBhvr>
                                        <p:cTn id="44" dur="500"/>
                                        <p:tgtEl>
                                          <p:spTgt spid="5125"/>
                                        </p:tgtEl>
                                      </p:cBhvr>
                                    </p:animEffect>
                                  </p:childTnLst>
                                </p:cTn>
                              </p:par>
                              <p:par>
                                <p:cTn id="45" presetID="16" presetClass="entr" presetSubtype="21" fill="hold" nodeType="withEffect">
                                  <p:stCondLst>
                                    <p:cond delay="0"/>
                                  </p:stCondLst>
                                  <p:childTnLst>
                                    <p:set>
                                      <p:cBhvr>
                                        <p:cTn id="46" dur="1" fill="hold">
                                          <p:stCondLst>
                                            <p:cond delay="0"/>
                                          </p:stCondLst>
                                        </p:cTn>
                                        <p:tgtEl>
                                          <p:spTgt spid="5129"/>
                                        </p:tgtEl>
                                        <p:attrNameLst>
                                          <p:attrName>style.visibility</p:attrName>
                                        </p:attrNameLst>
                                      </p:cBhvr>
                                      <p:to>
                                        <p:strVal val="visible"/>
                                      </p:to>
                                    </p:set>
                                    <p:animEffect transition="in" filter="barn(inVertical)">
                                      <p:cBhvr>
                                        <p:cTn id="47"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EC" sz="4400" dirty="0" smtClean="0"/>
              <a:t>ANÁLISIS</a:t>
            </a:r>
            <a:r>
              <a:rPr lang="es-EC" dirty="0" smtClean="0"/>
              <a:t> </a:t>
            </a:r>
            <a:endParaRPr lang="es-EC" dirty="0"/>
          </a:p>
        </p:txBody>
      </p:sp>
      <p:pic>
        <p:nvPicPr>
          <p:cNvPr id="1028" name="Picture 4" descr="C:\Users\ALE\Dropbox\PERFIL TRANSELECTRIC-TRANSNEXA\Memoria Escrita\Tesis\CAP1\REDNACIO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12990"/>
            <a:ext cx="3735387" cy="3278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673957"/>
      </p:ext>
    </p:extLst>
  </p:cSld>
  <p:clrMapOvr>
    <a:masterClrMapping/>
  </p:clrMapOvr>
  <p:transition spd="slow">
    <p:push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609600" y="269766"/>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INTRODUCCIÓN</a:t>
            </a:r>
            <a:endParaRPr lang="es-EC" sz="3200" dirty="0"/>
          </a:p>
        </p:txBody>
      </p:sp>
      <p:sp>
        <p:nvSpPr>
          <p:cNvPr id="4" name="3 CuadroTexto"/>
          <p:cNvSpPr txBox="1"/>
          <p:nvPr/>
        </p:nvSpPr>
        <p:spPr>
          <a:xfrm>
            <a:off x="467544" y="1119971"/>
            <a:ext cx="4176464" cy="3323987"/>
          </a:xfrm>
          <a:prstGeom prst="rect">
            <a:avLst/>
          </a:prstGeom>
          <a:noFill/>
        </p:spPr>
        <p:txBody>
          <a:bodyPr wrap="square" rtlCol="0">
            <a:spAutoFit/>
          </a:bodyPr>
          <a:lstStyle/>
          <a:p>
            <a:pPr marL="342900" indent="-342900" algn="just">
              <a:buAutoNum type="arabicPeriod"/>
            </a:pPr>
            <a:r>
              <a:rPr lang="en-US" sz="1400" b="1" dirty="0" smtClean="0"/>
              <a:t>MATRIZ DE RIESGO</a:t>
            </a:r>
          </a:p>
          <a:p>
            <a:pPr algn="just"/>
            <a:endParaRPr lang="es-EC" sz="1400" dirty="0" smtClean="0"/>
          </a:p>
          <a:p>
            <a:pPr marL="285750" indent="-285750" algn="just">
              <a:buFont typeface="Wingdings" pitchFamily="2" charset="2"/>
              <a:buChar char="v"/>
            </a:pPr>
            <a:r>
              <a:rPr lang="es-EC" sz="1400" dirty="0" smtClean="0"/>
              <a:t>Matriz: Criticidad y Probabilidad</a:t>
            </a:r>
          </a:p>
          <a:p>
            <a:pPr marL="285750" indent="-285750" algn="just">
              <a:buFont typeface="Wingdings" pitchFamily="2" charset="2"/>
              <a:buChar char="v"/>
            </a:pPr>
            <a:r>
              <a:rPr lang="es-EC" sz="1400" dirty="0" smtClean="0"/>
              <a:t>Criticidad: Eje vertical </a:t>
            </a:r>
          </a:p>
          <a:p>
            <a:pPr marL="285750" indent="-285750" algn="just">
              <a:buFont typeface="Wingdings" pitchFamily="2" charset="2"/>
              <a:buChar char="v"/>
            </a:pPr>
            <a:r>
              <a:rPr lang="es-EC" sz="1400" dirty="0" smtClean="0"/>
              <a:t>Probabilidad: Eje horizontal </a:t>
            </a:r>
            <a:endParaRPr lang="es-ES" sz="1400" dirty="0"/>
          </a:p>
          <a:p>
            <a:pPr marL="285750" indent="-285750" algn="just">
              <a:buFont typeface="Wingdings" pitchFamily="2" charset="2"/>
              <a:buChar char="v"/>
            </a:pPr>
            <a:r>
              <a:rPr lang="es-ES" sz="1400" dirty="0" smtClean="0"/>
              <a:t>Clasificación de 3 grupos:</a:t>
            </a:r>
          </a:p>
          <a:p>
            <a:pPr marL="742950" lvl="1" indent="-285750" algn="just">
              <a:buFont typeface="Wingdings" pitchFamily="2" charset="2"/>
              <a:buChar char="ü"/>
            </a:pPr>
            <a:r>
              <a:rPr lang="es-ES" sz="1400" dirty="0" smtClean="0"/>
              <a:t>Verde (3), no necesita plan de contingencia.</a:t>
            </a:r>
          </a:p>
          <a:p>
            <a:pPr marL="742950" lvl="1" indent="-285750" algn="just">
              <a:buFont typeface="Wingdings" pitchFamily="2" charset="2"/>
              <a:buChar char="ü"/>
            </a:pPr>
            <a:r>
              <a:rPr lang="es-ES" sz="1400" dirty="0" smtClean="0"/>
              <a:t>Amarillo (2), necesita plan de minimización de riesgos.</a:t>
            </a:r>
          </a:p>
          <a:p>
            <a:pPr marL="742950" lvl="1" indent="-285750" algn="just">
              <a:buFont typeface="Wingdings" pitchFamily="2" charset="2"/>
              <a:buChar char="ü"/>
            </a:pPr>
            <a:r>
              <a:rPr lang="es-ES" sz="1400" dirty="0" smtClean="0"/>
              <a:t>Rojo (1), necesita plan de contingencia.</a:t>
            </a:r>
          </a:p>
          <a:p>
            <a:pPr lvl="1" algn="just"/>
            <a:endParaRPr lang="es-ES" sz="1400" dirty="0" smtClean="0"/>
          </a:p>
          <a:p>
            <a:pPr algn="just"/>
            <a:r>
              <a:rPr lang="es-ES" sz="1400" b="1" dirty="0" smtClean="0"/>
              <a:t>2. </a:t>
            </a:r>
            <a:r>
              <a:rPr lang="es-EC" sz="1400" b="1" dirty="0" smtClean="0"/>
              <a:t>ANÁLISIS </a:t>
            </a:r>
            <a:r>
              <a:rPr lang="es-EC" sz="1400" b="1" dirty="0"/>
              <a:t>DE LA INFRAESTRUCTURA INSTALADA </a:t>
            </a:r>
            <a:r>
              <a:rPr lang="es-EC" sz="1400" b="1" dirty="0" smtClean="0"/>
              <a:t>DE ACUERDO </a:t>
            </a:r>
            <a:r>
              <a:rPr lang="es-EC" sz="1400" b="1" dirty="0"/>
              <a:t>A LAS NORMAS ANSI/TIA/EIA 568-B, 568-C, 569, </a:t>
            </a:r>
            <a:r>
              <a:rPr lang="es-EC" sz="1400" b="1" dirty="0" smtClean="0"/>
              <a:t>606 Y </a:t>
            </a:r>
            <a:r>
              <a:rPr lang="es-EC" sz="1400" b="1" dirty="0"/>
              <a:t>607</a:t>
            </a:r>
            <a:endParaRPr lang="es-ES" sz="1400" b="1" dirty="0" smtClean="0"/>
          </a:p>
          <a:p>
            <a:pPr marL="285750" indent="-285750">
              <a:buFont typeface="Arial" pitchFamily="34" charset="0"/>
              <a:buChar char="•"/>
            </a:pPr>
            <a:endParaRPr lang="es-EC" sz="1400" b="1" dirty="0" smtClean="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522" y="1347614"/>
            <a:ext cx="3341942" cy="284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
        <p:nvSpPr>
          <p:cNvPr id="5" name="4 Flecha derecha"/>
          <p:cNvSpPr/>
          <p:nvPr/>
        </p:nvSpPr>
        <p:spPr>
          <a:xfrm>
            <a:off x="4644008" y="2139702"/>
            <a:ext cx="61849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1" name="1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504026633"/>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1"/>
          <p:cNvSpPr txBox="1">
            <a:spLocks/>
          </p:cNvSpPr>
          <p:nvPr/>
        </p:nvSpPr>
        <p:spPr>
          <a:xfrm>
            <a:off x="609600" y="269766"/>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NODOS DE BACKBONE </a:t>
            </a:r>
            <a:r>
              <a:rPr lang="en-US" sz="3200" dirty="0" smtClean="0"/>
              <a:t>&amp; RADIALES</a:t>
            </a:r>
            <a:endParaRPr lang="es-EC" sz="3200" dirty="0"/>
          </a:p>
        </p:txBody>
      </p:sp>
      <p:pic>
        <p:nvPicPr>
          <p:cNvPr id="3074" name="Picture 2" descr="D:\TRANSNEXA\MINTEL\ANEXO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7"/>
          <a:stretch/>
        </p:blipFill>
        <p:spPr bwMode="auto">
          <a:xfrm>
            <a:off x="745059" y="984107"/>
            <a:ext cx="3538909" cy="36038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984011"/>
            <a:ext cx="3633192" cy="3685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9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2"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253626222"/>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1"/>
          <p:cNvSpPr txBox="1">
            <a:spLocks/>
          </p:cNvSpPr>
          <p:nvPr/>
        </p:nvSpPr>
        <p:spPr>
          <a:xfrm>
            <a:off x="609600" y="269766"/>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NODOS DE BACKBONE </a:t>
            </a:r>
            <a:r>
              <a:rPr lang="en-US" sz="3200" dirty="0" smtClean="0"/>
              <a:t>&amp; RADIALES</a:t>
            </a:r>
            <a:endParaRPr lang="es-EC" sz="3200" dirty="0"/>
          </a:p>
        </p:txBody>
      </p:sp>
      <p:pic>
        <p:nvPicPr>
          <p:cNvPr id="11" name="Picture 2" descr="D:\TRANSNEXA\MINTEL\ANEXO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7"/>
          <a:stretch/>
        </p:blipFill>
        <p:spPr bwMode="auto">
          <a:xfrm>
            <a:off x="899592" y="984107"/>
            <a:ext cx="3538909" cy="36038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9" y="914628"/>
            <a:ext cx="3552424" cy="379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4"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209629312"/>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2" descr="D:\TRANSNEXA\MINTEL\ANEXO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7"/>
          <a:stretch/>
        </p:blipFill>
        <p:spPr bwMode="auto">
          <a:xfrm>
            <a:off x="611560" y="984107"/>
            <a:ext cx="3538909" cy="36038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txBox="1">
            <a:spLocks/>
          </p:cNvSpPr>
          <p:nvPr/>
        </p:nvSpPr>
        <p:spPr>
          <a:xfrm>
            <a:off x="609600" y="269766"/>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NODOS DE BACKBONE </a:t>
            </a:r>
            <a:r>
              <a:rPr lang="en-US" sz="3200" dirty="0" smtClean="0"/>
              <a:t>&amp; RADIALES</a:t>
            </a:r>
            <a:endParaRPr lang="es-EC" sz="3200"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915566"/>
            <a:ext cx="4092320" cy="377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4"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4133976840"/>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609600" y="269766"/>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NODOS DE BACKBONE </a:t>
            </a:r>
            <a:r>
              <a:rPr lang="en-US" sz="3200" dirty="0" smtClean="0"/>
              <a:t>&amp; RADIALES</a:t>
            </a:r>
            <a:endParaRPr lang="es-EC" sz="3200" dirty="0"/>
          </a:p>
        </p:txBody>
      </p:sp>
      <p:pic>
        <p:nvPicPr>
          <p:cNvPr id="10" name="Picture 2" descr="D:\TRANSNEXA\MINTEL\ANEXO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7"/>
          <a:stretch/>
        </p:blipFill>
        <p:spPr bwMode="auto">
          <a:xfrm>
            <a:off x="395536" y="984107"/>
            <a:ext cx="3538909" cy="360386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563638"/>
            <a:ext cx="4700587"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1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3"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323510857"/>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1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9" name="Rectangle 1"/>
          <p:cNvSpPr txBox="1">
            <a:spLocks/>
          </p:cNvSpPr>
          <p:nvPr/>
        </p:nvSpPr>
        <p:spPr>
          <a:xfrm>
            <a:off x="2024856" y="195486"/>
            <a:ext cx="4923408"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smtClean="0"/>
              <a:t>ALCANCE</a:t>
            </a:r>
            <a:endParaRPr lang="es-ES" sz="3200" dirty="0"/>
          </a:p>
        </p:txBody>
      </p:sp>
      <p:sp>
        <p:nvSpPr>
          <p:cNvPr id="13" name="Rectangle 1"/>
          <p:cNvSpPr txBox="1">
            <a:spLocks/>
          </p:cNvSpPr>
          <p:nvPr/>
        </p:nvSpPr>
        <p:spPr>
          <a:xfrm>
            <a:off x="-557064" y="-18266"/>
            <a:ext cx="2464768"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DESCRIPCIÓN</a:t>
            </a:r>
            <a:endParaRPr lang="es-EC" sz="2000" dirty="0"/>
          </a:p>
        </p:txBody>
      </p:sp>
      <p:sp>
        <p:nvSpPr>
          <p:cNvPr id="4" name="3 Rectángulo"/>
          <p:cNvSpPr/>
          <p:nvPr/>
        </p:nvSpPr>
        <p:spPr>
          <a:xfrm>
            <a:off x="504056" y="1559570"/>
            <a:ext cx="4572000" cy="2308324"/>
          </a:xfrm>
          <a:prstGeom prst="rect">
            <a:avLst/>
          </a:prstGeom>
        </p:spPr>
        <p:txBody>
          <a:bodyPr>
            <a:spAutoFit/>
          </a:bodyPr>
          <a:lstStyle/>
          <a:p>
            <a:pPr algn="just"/>
            <a:r>
              <a:rPr lang="es-EC" dirty="0"/>
              <a:t>El proyecto de tesis pretende realizar una </a:t>
            </a:r>
            <a:r>
              <a:rPr lang="es-EC" dirty="0" smtClean="0"/>
              <a:t>evaluación </a:t>
            </a:r>
            <a:r>
              <a:rPr lang="es-EC" dirty="0"/>
              <a:t>de la infraestructura utilizada en la red de fibra </a:t>
            </a:r>
            <a:r>
              <a:rPr lang="es-EC" dirty="0" smtClean="0"/>
              <a:t>óptica </a:t>
            </a:r>
            <a:r>
              <a:rPr lang="es-EC" dirty="0"/>
              <a:t>de CELEC EP - TRANSELECTRIC a </a:t>
            </a:r>
            <a:r>
              <a:rPr lang="es-EC" dirty="0" smtClean="0"/>
              <a:t>través </a:t>
            </a:r>
            <a:r>
              <a:rPr lang="es-EC" dirty="0"/>
              <a:t>de la cual se soportan los servicios provistos por TRANSNEXA S.A. E.M.A., planteando soluciones ó</a:t>
            </a:r>
            <a:r>
              <a:rPr lang="es-EC" dirty="0" smtClean="0"/>
              <a:t>ptimas </a:t>
            </a:r>
            <a:r>
              <a:rPr lang="es-EC" dirty="0"/>
              <a:t>que permitan el correcto funcionamiento de los diferentes sistemas</a:t>
            </a:r>
            <a:endParaRPr lang="es-ES" dirty="0"/>
          </a:p>
        </p:txBody>
      </p:sp>
      <p:pic>
        <p:nvPicPr>
          <p:cNvPr id="4098" name="Picture 2" descr="C:\Users\Pablin\Dropbox\PERFIL TRANSELECTRIC-TRANSNEXA\Memoria Escrita\Tesis\CAP1\2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509" y="1203598"/>
            <a:ext cx="3474963" cy="32918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134866"/>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578" y="1707654"/>
            <a:ext cx="4705352"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D:\TRANSNEXA\MINTEL\ANEXO 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7"/>
          <a:stretch/>
        </p:blipFill>
        <p:spPr bwMode="auto">
          <a:xfrm>
            <a:off x="395536" y="984107"/>
            <a:ext cx="3538909" cy="36038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NODOS DE BACKBONE </a:t>
            </a:r>
            <a:r>
              <a:rPr lang="en-US" sz="3200" dirty="0" smtClean="0"/>
              <a:t>&amp; RADIALES</a:t>
            </a:r>
            <a:endParaRPr lang="es-EC" sz="3200" dirty="0"/>
          </a:p>
        </p:txBody>
      </p:sp>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4"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1339401517"/>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NODOS DE BACKBONE </a:t>
            </a:r>
            <a:r>
              <a:rPr lang="en-US" sz="3200" dirty="0" smtClean="0"/>
              <a:t>&amp; RADIALES</a:t>
            </a:r>
            <a:endParaRPr lang="es-EC" sz="3200" dirty="0"/>
          </a:p>
        </p:txBody>
      </p:sp>
      <p:pic>
        <p:nvPicPr>
          <p:cNvPr id="8207"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l="3241" b="3279"/>
          <a:stretch/>
        </p:blipFill>
        <p:spPr bwMode="auto">
          <a:xfrm>
            <a:off x="2411760" y="915566"/>
            <a:ext cx="4024770" cy="368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113" y="4042966"/>
            <a:ext cx="2223342" cy="55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83568" y="1923678"/>
            <a:ext cx="1329788" cy="646331"/>
          </a:xfrm>
          <a:prstGeom prst="rect">
            <a:avLst/>
          </a:prstGeom>
          <a:noFill/>
        </p:spPr>
        <p:txBody>
          <a:bodyPr wrap="none" rtlCol="0">
            <a:spAutoFit/>
          </a:bodyPr>
          <a:lstStyle/>
          <a:p>
            <a:r>
              <a:rPr lang="en-US" b="1" dirty="0" smtClean="0"/>
              <a:t>MATRIZ DE </a:t>
            </a:r>
          </a:p>
          <a:p>
            <a:pPr algn="ctr"/>
            <a:r>
              <a:rPr lang="en-US" b="1" dirty="0" smtClean="0"/>
              <a:t>RIESGO</a:t>
            </a:r>
            <a:endParaRPr lang="es-EC" b="1" dirty="0"/>
          </a:p>
        </p:txBody>
      </p:sp>
      <p:cxnSp>
        <p:nvCxnSpPr>
          <p:cNvPr id="11" name="1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3"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3483941879"/>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2" descr="D:\TRANSNEXA\MINTEL\ANEXO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7"/>
          <a:stretch/>
        </p:blipFill>
        <p:spPr bwMode="auto">
          <a:xfrm>
            <a:off x="251520" y="984107"/>
            <a:ext cx="3538909" cy="36038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PDP’s</a:t>
            </a:r>
            <a:endParaRPr lang="es-EC" sz="3200"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984107"/>
            <a:ext cx="5068364" cy="3661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4"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1162126542"/>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2" descr="D:\TRANSNEXA\MINTEL\ANEXO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7"/>
          <a:stretch/>
        </p:blipFill>
        <p:spPr bwMode="auto">
          <a:xfrm>
            <a:off x="673051" y="984107"/>
            <a:ext cx="3538909" cy="36038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PDP’s</a:t>
            </a:r>
            <a:endParaRPr lang="es-EC" sz="3200" dirty="0"/>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3673" y="996129"/>
            <a:ext cx="4068767" cy="366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4"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834777902"/>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2" descr="D:\TRANSNEXA\MINTEL\ANEXO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7"/>
          <a:stretch/>
        </p:blipFill>
        <p:spPr bwMode="auto">
          <a:xfrm>
            <a:off x="673051" y="984107"/>
            <a:ext cx="3538909" cy="36038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PDP’s</a:t>
            </a:r>
            <a:endParaRPr lang="es-EC" sz="3200" dirty="0"/>
          </a:p>
        </p:txBody>
      </p:sp>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42"/>
          <a:stretch/>
        </p:blipFill>
        <p:spPr bwMode="auto">
          <a:xfrm>
            <a:off x="4355976" y="1307306"/>
            <a:ext cx="4256692" cy="274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11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4"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292548773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PDP’s</a:t>
            </a:r>
            <a:endParaRPr lang="es-EC" sz="32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934" y="929563"/>
            <a:ext cx="4097468" cy="375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113" y="4042966"/>
            <a:ext cx="2223342" cy="55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683568" y="1923678"/>
            <a:ext cx="1329788" cy="646331"/>
          </a:xfrm>
          <a:prstGeom prst="rect">
            <a:avLst/>
          </a:prstGeom>
          <a:noFill/>
        </p:spPr>
        <p:txBody>
          <a:bodyPr wrap="none" rtlCol="0">
            <a:spAutoFit/>
          </a:bodyPr>
          <a:lstStyle/>
          <a:p>
            <a:r>
              <a:rPr lang="en-US" b="1" dirty="0" smtClean="0"/>
              <a:t>MATRIZ DE </a:t>
            </a:r>
          </a:p>
          <a:p>
            <a:pPr algn="ctr"/>
            <a:r>
              <a:rPr lang="en-US" b="1" dirty="0" smtClean="0"/>
              <a:t>RIESGO</a:t>
            </a:r>
            <a:endParaRPr lang="es-EC" b="1" dirty="0"/>
          </a:p>
        </p:txBody>
      </p:sp>
      <p:cxnSp>
        <p:nvCxnSpPr>
          <p:cNvPr id="14" name="13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16"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Tree>
    <p:extLst>
      <p:ext uri="{BB962C8B-B14F-4D97-AF65-F5344CB8AC3E}">
        <p14:creationId xmlns:p14="http://schemas.microsoft.com/office/powerpoint/2010/main" val="281229109"/>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1"/>
          <p:cNvSpPr txBox="1">
            <a:spLocks/>
          </p:cNvSpPr>
          <p:nvPr/>
        </p:nvSpPr>
        <p:spPr>
          <a:xfrm>
            <a:off x="-108520" y="123478"/>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ANÁLISIS </a:t>
            </a:r>
            <a:r>
              <a:rPr lang="es-EC" sz="2400" dirty="0"/>
              <a:t>DE LA INFRAESTRUCTURA INSTALADA </a:t>
            </a:r>
            <a:r>
              <a:rPr lang="es-EC" sz="2400" dirty="0" smtClean="0"/>
              <a:t>DE ACUERDO </a:t>
            </a:r>
            <a:r>
              <a:rPr lang="es-EC" sz="2400" dirty="0"/>
              <a:t>A LAS NORMAS </a:t>
            </a:r>
            <a:r>
              <a:rPr lang="es-EC" sz="2400" dirty="0" smtClean="0"/>
              <a:t>ANSI/TIA/EIA </a:t>
            </a:r>
            <a:r>
              <a:rPr lang="es-EC" sz="2400" dirty="0"/>
              <a:t>568-B, 568-C, 569, </a:t>
            </a:r>
            <a:r>
              <a:rPr lang="es-EC" sz="2400" dirty="0" smtClean="0"/>
              <a:t>606 Y </a:t>
            </a:r>
            <a:r>
              <a:rPr lang="es-EC" sz="2400" dirty="0"/>
              <a:t>607</a:t>
            </a:r>
          </a:p>
        </p:txBody>
      </p:sp>
      <p:sp>
        <p:nvSpPr>
          <p:cNvPr id="11" name="Rectangle 1"/>
          <p:cNvSpPr txBox="1">
            <a:spLocks/>
          </p:cNvSpPr>
          <p:nvPr/>
        </p:nvSpPr>
        <p:spPr>
          <a:xfrm>
            <a:off x="-252536" y="-58056"/>
            <a:ext cx="136172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ANÁLISIS</a:t>
            </a:r>
            <a:endParaRPr lang="es-EC" sz="1500" dirty="0"/>
          </a:p>
        </p:txBody>
      </p:sp>
      <p:pic>
        <p:nvPicPr>
          <p:cNvPr id="13314" name="Picture 2" descr="C:\Users\ALE\Dropbox\PERFIL TRANSELECTRIC-TRANSNEXA\Memoria Escrita\Tesis\CAP4\Sucied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094" y="3441790"/>
            <a:ext cx="1639690" cy="1099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5" name="Picture 3" descr="C:\Users\ALE\Dropbox\PERFIL TRANSELECTRIC-TRANSNEXA\Memoria Escrita\Tesis\CAP4\Supervis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0549" y="2211710"/>
            <a:ext cx="1029481" cy="10257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C:\Users\ALE\Dropbox\PERFIL TRANSELECTRIC-TRANSNEXA\Memoria Escrita\Tesis\CAP4\UP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798" y="1491630"/>
            <a:ext cx="1633787"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7" name="Picture 5" descr="C:\Users\ALE\Dropbox\PERFIL TRANSELECTRIC-TRANSNEXA\Memoria Escrita\Tesis\CAP4\EscaleCuenca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472283"/>
            <a:ext cx="1483782" cy="1114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8" name="Picture 6" descr="C:\Users\ALE\Dropbox\PERFIL TRANSELECTRIC-TRANSNEXA\Memoria Escrita\Tesis\CAP4\Cuenca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6216" y="3441790"/>
            <a:ext cx="1431504" cy="107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3131841" y="3280698"/>
            <a:ext cx="2592287" cy="1015663"/>
          </a:xfrm>
          <a:prstGeom prst="rect">
            <a:avLst/>
          </a:prstGeom>
          <a:noFill/>
        </p:spPr>
        <p:txBody>
          <a:bodyPr wrap="square" rtlCol="0">
            <a:spAutoFit/>
          </a:bodyPr>
          <a:lstStyle/>
          <a:p>
            <a:pPr algn="ctr"/>
            <a:r>
              <a:rPr lang="es-EC" sz="1200" dirty="0" smtClean="0"/>
              <a:t>Poca organización </a:t>
            </a:r>
            <a:r>
              <a:rPr lang="es-EC" sz="1200" dirty="0"/>
              <a:t>en los </a:t>
            </a:r>
            <a:endParaRPr lang="es-EC" sz="1200" dirty="0" smtClean="0"/>
          </a:p>
          <a:p>
            <a:pPr algn="ctr"/>
            <a:r>
              <a:rPr lang="es-EC" sz="1200" dirty="0" err="1" smtClean="0"/>
              <a:t>patch</a:t>
            </a:r>
            <a:r>
              <a:rPr lang="es-EC" sz="1200" dirty="0" smtClean="0"/>
              <a:t> </a:t>
            </a:r>
            <a:r>
              <a:rPr lang="es-EC" sz="1200" dirty="0" err="1"/>
              <a:t>cords</a:t>
            </a:r>
            <a:r>
              <a:rPr lang="es-EC" sz="1200" dirty="0"/>
              <a:t> </a:t>
            </a:r>
            <a:r>
              <a:rPr lang="es-EC" sz="1200" dirty="0" smtClean="0"/>
              <a:t>instalados. </a:t>
            </a:r>
          </a:p>
          <a:p>
            <a:pPr algn="just"/>
            <a:endParaRPr lang="es-EC" sz="1200" dirty="0" smtClean="0"/>
          </a:p>
          <a:p>
            <a:pPr algn="just"/>
            <a:endParaRPr lang="es-EC" sz="1200" dirty="0" smtClean="0"/>
          </a:p>
          <a:p>
            <a:pPr algn="just"/>
            <a:endParaRPr lang="es-EC" sz="1200" dirty="0"/>
          </a:p>
        </p:txBody>
      </p:sp>
      <p:sp>
        <p:nvSpPr>
          <p:cNvPr id="5" name="4 Rectángulo"/>
          <p:cNvSpPr/>
          <p:nvPr/>
        </p:nvSpPr>
        <p:spPr>
          <a:xfrm>
            <a:off x="6578756" y="1153691"/>
            <a:ext cx="1444883" cy="276999"/>
          </a:xfrm>
          <a:prstGeom prst="rect">
            <a:avLst/>
          </a:prstGeom>
        </p:spPr>
        <p:txBody>
          <a:bodyPr wrap="none">
            <a:spAutoFit/>
          </a:bodyPr>
          <a:lstStyle/>
          <a:p>
            <a:pPr algn="just"/>
            <a:r>
              <a:rPr lang="es-EC" sz="1200" dirty="0"/>
              <a:t>Falta de escalerillas.</a:t>
            </a:r>
          </a:p>
        </p:txBody>
      </p:sp>
      <p:sp>
        <p:nvSpPr>
          <p:cNvPr id="20" name="19 CuadroTexto"/>
          <p:cNvSpPr txBox="1"/>
          <p:nvPr/>
        </p:nvSpPr>
        <p:spPr>
          <a:xfrm>
            <a:off x="35496" y="1131590"/>
            <a:ext cx="3312367" cy="1200329"/>
          </a:xfrm>
          <a:prstGeom prst="rect">
            <a:avLst/>
          </a:prstGeom>
          <a:noFill/>
        </p:spPr>
        <p:txBody>
          <a:bodyPr wrap="square" rtlCol="0">
            <a:spAutoFit/>
          </a:bodyPr>
          <a:lstStyle/>
          <a:p>
            <a:pPr algn="ctr"/>
            <a:r>
              <a:rPr lang="es-EC" sz="1200" dirty="0" smtClean="0"/>
              <a:t>Problemas </a:t>
            </a:r>
            <a:r>
              <a:rPr lang="es-EC" sz="1200" dirty="0"/>
              <a:t>en la </a:t>
            </a:r>
            <a:r>
              <a:rPr lang="es-EC" sz="1200" dirty="0" smtClean="0"/>
              <a:t>alimentaci</a:t>
            </a:r>
            <a:r>
              <a:rPr lang="es-EC" sz="1200" dirty="0"/>
              <a:t>ó</a:t>
            </a:r>
            <a:r>
              <a:rPr lang="es-EC" sz="1200" dirty="0" smtClean="0"/>
              <a:t>n </a:t>
            </a:r>
            <a:r>
              <a:rPr lang="es-EC" sz="1200" dirty="0"/>
              <a:t>de equipos de </a:t>
            </a:r>
            <a:r>
              <a:rPr lang="es-EC" sz="1200" dirty="0" smtClean="0"/>
              <a:t>clientes.</a:t>
            </a:r>
          </a:p>
          <a:p>
            <a:pPr algn="ctr"/>
            <a:endParaRPr lang="es-EC" sz="1200" dirty="0" smtClean="0"/>
          </a:p>
          <a:p>
            <a:pPr algn="ctr"/>
            <a:endParaRPr lang="es-EC" sz="1200" dirty="0" smtClean="0"/>
          </a:p>
          <a:p>
            <a:pPr algn="ctr"/>
            <a:endParaRPr lang="es-EC" sz="1200" dirty="0" smtClean="0"/>
          </a:p>
          <a:p>
            <a:pPr algn="ctr"/>
            <a:endParaRPr lang="es-EC" sz="1200" dirty="0"/>
          </a:p>
        </p:txBody>
      </p:sp>
      <p:sp>
        <p:nvSpPr>
          <p:cNvPr id="27" name="26 CuadroTexto"/>
          <p:cNvSpPr txBox="1"/>
          <p:nvPr/>
        </p:nvSpPr>
        <p:spPr>
          <a:xfrm>
            <a:off x="120937" y="3008446"/>
            <a:ext cx="3312367" cy="1200329"/>
          </a:xfrm>
          <a:prstGeom prst="rect">
            <a:avLst/>
          </a:prstGeom>
          <a:noFill/>
        </p:spPr>
        <p:txBody>
          <a:bodyPr wrap="square" rtlCol="0">
            <a:spAutoFit/>
          </a:bodyPr>
          <a:lstStyle/>
          <a:p>
            <a:pPr algn="ctr"/>
            <a:r>
              <a:rPr lang="es-EC" sz="1200" dirty="0" smtClean="0"/>
              <a:t>Problemas </a:t>
            </a:r>
            <a:r>
              <a:rPr lang="es-EC" sz="1200" dirty="0"/>
              <a:t>en los sistemas de </a:t>
            </a:r>
            <a:r>
              <a:rPr lang="es-EC" sz="1200" dirty="0" smtClean="0"/>
              <a:t>ventilación </a:t>
            </a:r>
            <a:r>
              <a:rPr lang="es-EC" sz="1200" dirty="0"/>
              <a:t>en equipos </a:t>
            </a:r>
            <a:r>
              <a:rPr lang="es-EC" sz="1200" dirty="0" smtClean="0"/>
              <a:t>de Telecomunicaciones.</a:t>
            </a:r>
          </a:p>
          <a:p>
            <a:pPr algn="ctr"/>
            <a:endParaRPr lang="es-EC" sz="1200" dirty="0" smtClean="0"/>
          </a:p>
          <a:p>
            <a:pPr algn="ctr"/>
            <a:endParaRPr lang="es-EC" sz="1200" dirty="0" smtClean="0"/>
          </a:p>
          <a:p>
            <a:pPr algn="ctr"/>
            <a:endParaRPr lang="es-EC" sz="1200" dirty="0" smtClean="0"/>
          </a:p>
          <a:p>
            <a:pPr algn="ctr"/>
            <a:endParaRPr lang="es-EC" sz="1200" dirty="0"/>
          </a:p>
        </p:txBody>
      </p:sp>
      <p:sp>
        <p:nvSpPr>
          <p:cNvPr id="28" name="27 CuadroTexto"/>
          <p:cNvSpPr txBox="1"/>
          <p:nvPr/>
        </p:nvSpPr>
        <p:spPr>
          <a:xfrm>
            <a:off x="5724128" y="2955597"/>
            <a:ext cx="3312367" cy="1200329"/>
          </a:xfrm>
          <a:prstGeom prst="rect">
            <a:avLst/>
          </a:prstGeom>
          <a:noFill/>
        </p:spPr>
        <p:txBody>
          <a:bodyPr wrap="square" rtlCol="0">
            <a:spAutoFit/>
          </a:bodyPr>
          <a:lstStyle/>
          <a:p>
            <a:pPr algn="ctr"/>
            <a:r>
              <a:rPr lang="es-EC" sz="1200" dirty="0" smtClean="0"/>
              <a:t>Dificultades </a:t>
            </a:r>
            <a:r>
              <a:rPr lang="es-EC" sz="1200" dirty="0"/>
              <a:t>en la </a:t>
            </a:r>
            <a:r>
              <a:rPr lang="es-EC" sz="1200" dirty="0" smtClean="0"/>
              <a:t>realización </a:t>
            </a:r>
            <a:r>
              <a:rPr lang="es-EC" sz="1200" dirty="0"/>
              <a:t>de trabajos en la sala de </a:t>
            </a:r>
            <a:r>
              <a:rPr lang="es-EC" sz="1200" dirty="0" smtClean="0"/>
              <a:t>comunicaciones.</a:t>
            </a:r>
          </a:p>
          <a:p>
            <a:pPr algn="ctr"/>
            <a:endParaRPr lang="es-EC" sz="1200" dirty="0" smtClean="0"/>
          </a:p>
          <a:p>
            <a:pPr algn="ctr"/>
            <a:endParaRPr lang="es-EC" sz="1200" dirty="0" smtClean="0"/>
          </a:p>
          <a:p>
            <a:pPr algn="ctr"/>
            <a:endParaRPr lang="es-EC" sz="1200" dirty="0" smtClean="0"/>
          </a:p>
          <a:p>
            <a:pPr algn="ctr"/>
            <a:endParaRPr lang="es-EC" sz="1200" dirty="0"/>
          </a:p>
        </p:txBody>
      </p:sp>
      <p:pic>
        <p:nvPicPr>
          <p:cNvPr id="13319" name="Picture 7" descr="C:\Users\ALE\Dropbox\PERFIL TRANSELECTRIC-TRANSNEXA\Memoria Escrita\Tesis\CAP4\ACPascuales.jpg"/>
          <p:cNvPicPr>
            <a:picLocks noChangeAspect="1" noChangeArrowheads="1"/>
          </p:cNvPicPr>
          <p:nvPr/>
        </p:nvPicPr>
        <p:blipFill rotWithShape="1">
          <a:blip r:embed="rId9">
            <a:extLst>
              <a:ext uri="{28A0092B-C50C-407E-A947-70E740481C1C}">
                <a14:useLocalDpi xmlns:a14="http://schemas.microsoft.com/office/drawing/2010/main" val="0"/>
              </a:ext>
            </a:extLst>
          </a:blip>
          <a:srcRect l="17324" t="2379" r="28215" b="50000"/>
          <a:stretch/>
        </p:blipFill>
        <p:spPr bwMode="auto">
          <a:xfrm>
            <a:off x="3702317" y="1189695"/>
            <a:ext cx="1445747" cy="9500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32 CuadroTexto"/>
          <p:cNvSpPr txBox="1"/>
          <p:nvPr/>
        </p:nvSpPr>
        <p:spPr>
          <a:xfrm>
            <a:off x="2804840" y="915566"/>
            <a:ext cx="3312367" cy="461665"/>
          </a:xfrm>
          <a:prstGeom prst="rect">
            <a:avLst/>
          </a:prstGeom>
          <a:noFill/>
        </p:spPr>
        <p:txBody>
          <a:bodyPr wrap="square" rtlCol="0">
            <a:spAutoFit/>
          </a:bodyPr>
          <a:lstStyle/>
          <a:p>
            <a:pPr algn="ctr"/>
            <a:r>
              <a:rPr lang="es-EC" sz="1200" dirty="0" smtClean="0"/>
              <a:t>Ubicación </a:t>
            </a:r>
            <a:r>
              <a:rPr lang="es-EC" sz="1200" dirty="0"/>
              <a:t>inadecuada de los </a:t>
            </a:r>
            <a:r>
              <a:rPr lang="es-EC" sz="1200" dirty="0" smtClean="0"/>
              <a:t>equipos</a:t>
            </a:r>
          </a:p>
          <a:p>
            <a:pPr algn="ctr"/>
            <a:endParaRPr lang="es-EC" sz="1200" dirty="0"/>
          </a:p>
        </p:txBody>
      </p:sp>
      <p:pic>
        <p:nvPicPr>
          <p:cNvPr id="13320" name="Picture 8" descr="C:\Users\ALE\Dropbox\PERFIL TRANSELECTRIC-TRANSNEXA\Memoria Escrita\Tesis\CAP4\espacio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9953" y="3651870"/>
            <a:ext cx="797226" cy="1062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9" name="28 Conector recto de flecha"/>
          <p:cNvCxnSpPr/>
          <p:nvPr/>
        </p:nvCxnSpPr>
        <p:spPr>
          <a:xfrm flipV="1">
            <a:off x="5292080" y="2427734"/>
            <a:ext cx="28803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a:off x="5292080" y="2751770"/>
            <a:ext cx="288032" cy="108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flipH="1" flipV="1">
            <a:off x="3347864" y="2379828"/>
            <a:ext cx="269013" cy="1199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flipH="1">
            <a:off x="3347864" y="2787774"/>
            <a:ext cx="269013" cy="537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V="1">
            <a:off x="4283968" y="2103699"/>
            <a:ext cx="0" cy="1800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p:nvPr/>
        </p:nvCxnSpPr>
        <p:spPr>
          <a:xfrm>
            <a:off x="4283968" y="3146706"/>
            <a:ext cx="0" cy="1814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31" name="30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416765741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1000"/>
                                        <p:tgtEl>
                                          <p:spTgt spid="13316"/>
                                        </p:tgtEl>
                                      </p:cBhvr>
                                    </p:animEffect>
                                    <p:anim calcmode="lin" valueType="num">
                                      <p:cBhvr>
                                        <p:cTn id="13" dur="1000" fill="hold"/>
                                        <p:tgtEl>
                                          <p:spTgt spid="13316"/>
                                        </p:tgtEl>
                                        <p:attrNameLst>
                                          <p:attrName>ppt_x</p:attrName>
                                        </p:attrNameLst>
                                      </p:cBhvr>
                                      <p:tavLst>
                                        <p:tav tm="0">
                                          <p:val>
                                            <p:strVal val="#ppt_x"/>
                                          </p:val>
                                        </p:tav>
                                        <p:tav tm="100000">
                                          <p:val>
                                            <p:strVal val="#ppt_x"/>
                                          </p:val>
                                        </p:tav>
                                      </p:tavLst>
                                    </p:anim>
                                    <p:anim calcmode="lin" valueType="num">
                                      <p:cBhvr>
                                        <p:cTn id="14"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319"/>
                                        </p:tgtEl>
                                        <p:attrNameLst>
                                          <p:attrName>style.visibility</p:attrName>
                                        </p:attrNameLst>
                                      </p:cBhvr>
                                      <p:to>
                                        <p:strVal val="visible"/>
                                      </p:to>
                                    </p:set>
                                    <p:anim calcmode="lin" valueType="num">
                                      <p:cBhvr additive="base">
                                        <p:cTn id="23" dur="500" fill="hold"/>
                                        <p:tgtEl>
                                          <p:spTgt spid="13319"/>
                                        </p:tgtEl>
                                        <p:attrNameLst>
                                          <p:attrName>ppt_x</p:attrName>
                                        </p:attrNameLst>
                                      </p:cBhvr>
                                      <p:tavLst>
                                        <p:tav tm="0">
                                          <p:val>
                                            <p:strVal val="#ppt_x"/>
                                          </p:val>
                                        </p:tav>
                                        <p:tav tm="100000">
                                          <p:val>
                                            <p:strVal val="#ppt_x"/>
                                          </p:val>
                                        </p:tav>
                                      </p:tavLst>
                                    </p:anim>
                                    <p:anim calcmode="lin" valueType="num">
                                      <p:cBhvr additive="base">
                                        <p:cTn id="24"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317"/>
                                        </p:tgtEl>
                                        <p:attrNameLst>
                                          <p:attrName>style.visibility</p:attrName>
                                        </p:attrNameLst>
                                      </p:cBhvr>
                                      <p:to>
                                        <p:strVal val="visible"/>
                                      </p:to>
                                    </p:set>
                                    <p:animEffect transition="in" filter="fade">
                                      <p:cBhvr>
                                        <p:cTn id="34" dur="1000"/>
                                        <p:tgtEl>
                                          <p:spTgt spid="13317"/>
                                        </p:tgtEl>
                                      </p:cBhvr>
                                    </p:animEffect>
                                    <p:anim calcmode="lin" valueType="num">
                                      <p:cBhvr>
                                        <p:cTn id="35" dur="1000" fill="hold"/>
                                        <p:tgtEl>
                                          <p:spTgt spid="13317"/>
                                        </p:tgtEl>
                                        <p:attrNameLst>
                                          <p:attrName>ppt_x</p:attrName>
                                        </p:attrNameLst>
                                      </p:cBhvr>
                                      <p:tavLst>
                                        <p:tav tm="0">
                                          <p:val>
                                            <p:strVal val="#ppt_x"/>
                                          </p:val>
                                        </p:tav>
                                        <p:tav tm="100000">
                                          <p:val>
                                            <p:strVal val="#ppt_x"/>
                                          </p:val>
                                        </p:tav>
                                      </p:tavLst>
                                    </p:anim>
                                    <p:anim calcmode="lin" valueType="num">
                                      <p:cBhvr>
                                        <p:cTn id="36"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318"/>
                                        </p:tgtEl>
                                        <p:attrNameLst>
                                          <p:attrName>style.visibility</p:attrName>
                                        </p:attrNameLst>
                                      </p:cBhvr>
                                      <p:to>
                                        <p:strVal val="visible"/>
                                      </p:to>
                                    </p:set>
                                    <p:animEffect transition="in" filter="fade">
                                      <p:cBhvr>
                                        <p:cTn id="46" dur="1000"/>
                                        <p:tgtEl>
                                          <p:spTgt spid="13318"/>
                                        </p:tgtEl>
                                      </p:cBhvr>
                                    </p:animEffect>
                                    <p:anim calcmode="lin" valueType="num">
                                      <p:cBhvr>
                                        <p:cTn id="47" dur="1000" fill="hold"/>
                                        <p:tgtEl>
                                          <p:spTgt spid="13318"/>
                                        </p:tgtEl>
                                        <p:attrNameLst>
                                          <p:attrName>ppt_x</p:attrName>
                                        </p:attrNameLst>
                                      </p:cBhvr>
                                      <p:tavLst>
                                        <p:tav tm="0">
                                          <p:val>
                                            <p:strVal val="#ppt_x"/>
                                          </p:val>
                                        </p:tav>
                                        <p:tav tm="100000">
                                          <p:val>
                                            <p:strVal val="#ppt_x"/>
                                          </p:val>
                                        </p:tav>
                                      </p:tavLst>
                                    </p:anim>
                                    <p:anim calcmode="lin" valueType="num">
                                      <p:cBhvr>
                                        <p:cTn id="48" dur="1000" fill="hold"/>
                                        <p:tgtEl>
                                          <p:spTgt spid="1331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3320"/>
                                        </p:tgtEl>
                                        <p:attrNameLst>
                                          <p:attrName>style.visibility</p:attrName>
                                        </p:attrNameLst>
                                      </p:cBhvr>
                                      <p:to>
                                        <p:strVal val="visible"/>
                                      </p:to>
                                    </p:set>
                                    <p:animEffect transition="in" filter="fade">
                                      <p:cBhvr>
                                        <p:cTn id="58" dur="1000"/>
                                        <p:tgtEl>
                                          <p:spTgt spid="13320"/>
                                        </p:tgtEl>
                                      </p:cBhvr>
                                    </p:animEffect>
                                    <p:anim calcmode="lin" valueType="num">
                                      <p:cBhvr>
                                        <p:cTn id="59" dur="1000" fill="hold"/>
                                        <p:tgtEl>
                                          <p:spTgt spid="13320"/>
                                        </p:tgtEl>
                                        <p:attrNameLst>
                                          <p:attrName>ppt_x</p:attrName>
                                        </p:attrNameLst>
                                      </p:cBhvr>
                                      <p:tavLst>
                                        <p:tav tm="0">
                                          <p:val>
                                            <p:strVal val="#ppt_x"/>
                                          </p:val>
                                        </p:tav>
                                        <p:tav tm="100000">
                                          <p:val>
                                            <p:strVal val="#ppt_x"/>
                                          </p:val>
                                        </p:tav>
                                      </p:tavLst>
                                    </p:anim>
                                    <p:anim calcmode="lin" valueType="num">
                                      <p:cBhvr>
                                        <p:cTn id="60" dur="1000" fill="hold"/>
                                        <p:tgtEl>
                                          <p:spTgt spid="1332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3314"/>
                                        </p:tgtEl>
                                        <p:attrNameLst>
                                          <p:attrName>style.visibility</p:attrName>
                                        </p:attrNameLst>
                                      </p:cBhvr>
                                      <p:to>
                                        <p:strVal val="visible"/>
                                      </p:to>
                                    </p:set>
                                    <p:animEffect transition="in" filter="fade">
                                      <p:cBhvr>
                                        <p:cTn id="70" dur="1000"/>
                                        <p:tgtEl>
                                          <p:spTgt spid="13314"/>
                                        </p:tgtEl>
                                      </p:cBhvr>
                                    </p:animEffect>
                                    <p:anim calcmode="lin" valueType="num">
                                      <p:cBhvr>
                                        <p:cTn id="71" dur="1000" fill="hold"/>
                                        <p:tgtEl>
                                          <p:spTgt spid="13314"/>
                                        </p:tgtEl>
                                        <p:attrNameLst>
                                          <p:attrName>ppt_x</p:attrName>
                                        </p:attrNameLst>
                                      </p:cBhvr>
                                      <p:tavLst>
                                        <p:tav tm="0">
                                          <p:val>
                                            <p:strVal val="#ppt_x"/>
                                          </p:val>
                                        </p:tav>
                                        <p:tav tm="100000">
                                          <p:val>
                                            <p:strVal val="#ppt_x"/>
                                          </p:val>
                                        </p:tav>
                                      </p:tavLst>
                                    </p:anim>
                                    <p:anim calcmode="lin" valueType="num">
                                      <p:cBhvr>
                                        <p:cTn id="72"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20" grpId="0"/>
      <p:bldP spid="27" grpId="0"/>
      <p:bldP spid="28" grpId="0"/>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1"/>
          <p:cNvSpPr txBox="1">
            <a:spLocks/>
          </p:cNvSpPr>
          <p:nvPr/>
        </p:nvSpPr>
        <p:spPr>
          <a:xfrm>
            <a:off x="-108520" y="123478"/>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ANÁLISIS </a:t>
            </a:r>
            <a:r>
              <a:rPr lang="es-EC" sz="2400" dirty="0"/>
              <a:t>DE LA INFRAESTRUCTURA INSTALADA </a:t>
            </a:r>
            <a:r>
              <a:rPr lang="es-EC" sz="2400" dirty="0" smtClean="0"/>
              <a:t>DE ACUERDO </a:t>
            </a:r>
            <a:r>
              <a:rPr lang="es-EC" sz="2400" dirty="0"/>
              <a:t>A LAS NORMAS </a:t>
            </a:r>
            <a:r>
              <a:rPr lang="es-EC" sz="2400" dirty="0" smtClean="0"/>
              <a:t>ANSI/TIA/EIA </a:t>
            </a:r>
            <a:r>
              <a:rPr lang="es-EC" sz="2400" dirty="0"/>
              <a:t>568-B, 568-C, 569, </a:t>
            </a:r>
            <a:r>
              <a:rPr lang="es-EC" sz="2400" dirty="0" smtClean="0"/>
              <a:t>606 Y </a:t>
            </a:r>
            <a:r>
              <a:rPr lang="es-EC" sz="2400" dirty="0"/>
              <a:t>607</a:t>
            </a:r>
          </a:p>
        </p:txBody>
      </p:sp>
      <p:sp>
        <p:nvSpPr>
          <p:cNvPr id="11" name="Rectangle 1"/>
          <p:cNvSpPr txBox="1">
            <a:spLocks/>
          </p:cNvSpPr>
          <p:nvPr/>
        </p:nvSpPr>
        <p:spPr>
          <a:xfrm>
            <a:off x="-252536" y="-58056"/>
            <a:ext cx="136172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ANÁLISIS</a:t>
            </a:r>
            <a:endParaRPr lang="es-EC" sz="1500" dirty="0"/>
          </a:p>
        </p:txBody>
      </p:sp>
      <p:pic>
        <p:nvPicPr>
          <p:cNvPr id="13315" name="Picture 3" descr="C:\Users\ALE\Dropbox\PERFIL TRANSELECTRIC-TRANSNEXA\Memoria Escrita\Tesis\CAP4\Supervis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0549" y="2554152"/>
            <a:ext cx="1029481" cy="10257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6125107" y="1153691"/>
            <a:ext cx="2352182" cy="276999"/>
          </a:xfrm>
          <a:prstGeom prst="rect">
            <a:avLst/>
          </a:prstGeom>
        </p:spPr>
        <p:txBody>
          <a:bodyPr wrap="none">
            <a:spAutoFit/>
          </a:bodyPr>
          <a:lstStyle/>
          <a:p>
            <a:pPr algn="just"/>
            <a:r>
              <a:rPr lang="es-EC" sz="1200" dirty="0"/>
              <a:t>Falta </a:t>
            </a:r>
            <a:r>
              <a:rPr lang="es-EC" sz="1200" dirty="0" smtClean="0"/>
              <a:t>de espacio en las escalerillas</a:t>
            </a:r>
            <a:endParaRPr lang="es-EC" sz="1200" dirty="0"/>
          </a:p>
        </p:txBody>
      </p:sp>
      <p:sp>
        <p:nvSpPr>
          <p:cNvPr id="20" name="19 CuadroTexto"/>
          <p:cNvSpPr txBox="1"/>
          <p:nvPr/>
        </p:nvSpPr>
        <p:spPr>
          <a:xfrm>
            <a:off x="251521" y="1131590"/>
            <a:ext cx="3312367" cy="1015663"/>
          </a:xfrm>
          <a:prstGeom prst="rect">
            <a:avLst/>
          </a:prstGeom>
          <a:noFill/>
        </p:spPr>
        <p:txBody>
          <a:bodyPr wrap="square" rtlCol="0">
            <a:spAutoFit/>
          </a:bodyPr>
          <a:lstStyle/>
          <a:p>
            <a:pPr algn="ctr"/>
            <a:r>
              <a:rPr lang="en-US" sz="1200" dirty="0" err="1" smtClean="0"/>
              <a:t>Incorrecta</a:t>
            </a:r>
            <a:r>
              <a:rPr lang="en-US" sz="1200" dirty="0" smtClean="0"/>
              <a:t> </a:t>
            </a:r>
            <a:r>
              <a:rPr lang="en-US" sz="1200" dirty="0" err="1" smtClean="0"/>
              <a:t>ubicación</a:t>
            </a:r>
            <a:r>
              <a:rPr lang="en-US" sz="1200" dirty="0" smtClean="0"/>
              <a:t> </a:t>
            </a:r>
            <a:endParaRPr lang="es-EC" sz="1200" dirty="0" smtClean="0"/>
          </a:p>
          <a:p>
            <a:pPr algn="ctr"/>
            <a:endParaRPr lang="es-EC" sz="1200" dirty="0" smtClean="0"/>
          </a:p>
          <a:p>
            <a:pPr algn="ctr"/>
            <a:endParaRPr lang="es-EC" sz="1200" dirty="0" smtClean="0"/>
          </a:p>
          <a:p>
            <a:pPr algn="ctr"/>
            <a:endParaRPr lang="es-EC" sz="1200" dirty="0" smtClean="0"/>
          </a:p>
          <a:p>
            <a:pPr algn="ctr"/>
            <a:endParaRPr lang="es-EC" sz="1200" dirty="0"/>
          </a:p>
        </p:txBody>
      </p:sp>
      <p:sp>
        <p:nvSpPr>
          <p:cNvPr id="27" name="26 CuadroTexto"/>
          <p:cNvSpPr txBox="1"/>
          <p:nvPr/>
        </p:nvSpPr>
        <p:spPr>
          <a:xfrm>
            <a:off x="179512" y="2852231"/>
            <a:ext cx="3312367" cy="1015663"/>
          </a:xfrm>
          <a:prstGeom prst="rect">
            <a:avLst/>
          </a:prstGeom>
          <a:noFill/>
        </p:spPr>
        <p:txBody>
          <a:bodyPr wrap="square" rtlCol="0">
            <a:spAutoFit/>
          </a:bodyPr>
          <a:lstStyle/>
          <a:p>
            <a:pPr algn="ctr"/>
            <a:r>
              <a:rPr lang="es-EC" sz="1200" dirty="0" smtClean="0"/>
              <a:t>Inexistencia de piso falso</a:t>
            </a:r>
          </a:p>
          <a:p>
            <a:pPr algn="ctr"/>
            <a:endParaRPr lang="es-EC" sz="1200" dirty="0" smtClean="0"/>
          </a:p>
          <a:p>
            <a:pPr algn="ctr"/>
            <a:endParaRPr lang="es-EC" sz="1200" dirty="0" smtClean="0"/>
          </a:p>
          <a:p>
            <a:pPr algn="ctr"/>
            <a:endParaRPr lang="es-EC" sz="1200" dirty="0" smtClean="0"/>
          </a:p>
          <a:p>
            <a:pPr algn="ctr"/>
            <a:endParaRPr lang="es-EC" sz="1200" dirty="0"/>
          </a:p>
        </p:txBody>
      </p:sp>
      <p:sp>
        <p:nvSpPr>
          <p:cNvPr id="28" name="27 CuadroTexto"/>
          <p:cNvSpPr txBox="1"/>
          <p:nvPr/>
        </p:nvSpPr>
        <p:spPr>
          <a:xfrm>
            <a:off x="5724128" y="2931790"/>
            <a:ext cx="3312367" cy="1015663"/>
          </a:xfrm>
          <a:prstGeom prst="rect">
            <a:avLst/>
          </a:prstGeom>
          <a:noFill/>
        </p:spPr>
        <p:txBody>
          <a:bodyPr wrap="square" rtlCol="0">
            <a:spAutoFit/>
          </a:bodyPr>
          <a:lstStyle/>
          <a:p>
            <a:pPr algn="ctr"/>
            <a:r>
              <a:rPr lang="en-US" sz="1200" dirty="0" err="1" smtClean="0"/>
              <a:t>Inadecuadas</a:t>
            </a:r>
            <a:r>
              <a:rPr lang="en-US" sz="1200" dirty="0" smtClean="0"/>
              <a:t> </a:t>
            </a:r>
            <a:r>
              <a:rPr lang="en-US" sz="1200" dirty="0" err="1" smtClean="0"/>
              <a:t>instalaciones</a:t>
            </a:r>
            <a:r>
              <a:rPr lang="en-US" sz="1200" dirty="0" smtClean="0"/>
              <a:t> </a:t>
            </a:r>
            <a:r>
              <a:rPr lang="en-US" sz="1200" dirty="0" err="1" smtClean="0"/>
              <a:t>eléctricas</a:t>
            </a:r>
            <a:endParaRPr lang="es-EC" sz="1200" dirty="0" smtClean="0"/>
          </a:p>
          <a:p>
            <a:pPr algn="ctr"/>
            <a:endParaRPr lang="es-EC" sz="1200" dirty="0" smtClean="0"/>
          </a:p>
          <a:p>
            <a:pPr algn="ctr"/>
            <a:endParaRPr lang="es-EC" sz="1200" dirty="0" smtClean="0"/>
          </a:p>
          <a:p>
            <a:pPr algn="ctr"/>
            <a:endParaRPr lang="es-EC" sz="1200" dirty="0" smtClean="0"/>
          </a:p>
          <a:p>
            <a:pPr algn="ctr"/>
            <a:endParaRPr lang="es-EC" sz="1200" dirty="0"/>
          </a:p>
        </p:txBody>
      </p:sp>
      <p:sp>
        <p:nvSpPr>
          <p:cNvPr id="33" name="32 CuadroTexto"/>
          <p:cNvSpPr txBox="1"/>
          <p:nvPr/>
        </p:nvSpPr>
        <p:spPr>
          <a:xfrm>
            <a:off x="2804840" y="915566"/>
            <a:ext cx="3312367" cy="461665"/>
          </a:xfrm>
          <a:prstGeom prst="rect">
            <a:avLst/>
          </a:prstGeom>
          <a:noFill/>
        </p:spPr>
        <p:txBody>
          <a:bodyPr wrap="square" rtlCol="0">
            <a:spAutoFit/>
          </a:bodyPr>
          <a:lstStyle/>
          <a:p>
            <a:pPr algn="ctr"/>
            <a:r>
              <a:rPr lang="en-US" sz="1200" dirty="0" err="1" smtClean="0"/>
              <a:t>Falta</a:t>
            </a:r>
            <a:r>
              <a:rPr lang="en-US" sz="1200" dirty="0" smtClean="0"/>
              <a:t> de </a:t>
            </a:r>
            <a:r>
              <a:rPr lang="en-US" sz="1200" dirty="0" err="1" smtClean="0"/>
              <a:t>espacio</a:t>
            </a:r>
            <a:r>
              <a:rPr lang="en-US" sz="1200" dirty="0" smtClean="0"/>
              <a:t>, patch cord mal </a:t>
            </a:r>
            <a:r>
              <a:rPr lang="en-US" sz="1200" dirty="0" err="1" smtClean="0"/>
              <a:t>instalados</a:t>
            </a:r>
            <a:endParaRPr lang="es-EC" sz="1200" dirty="0" smtClean="0"/>
          </a:p>
          <a:p>
            <a:pPr algn="ctr"/>
            <a:endParaRPr lang="es-EC" sz="1200" dirty="0"/>
          </a:p>
        </p:txBody>
      </p:sp>
      <p:cxnSp>
        <p:nvCxnSpPr>
          <p:cNvPr id="29" name="28 Conector recto de flecha"/>
          <p:cNvCxnSpPr/>
          <p:nvPr/>
        </p:nvCxnSpPr>
        <p:spPr>
          <a:xfrm flipV="1">
            <a:off x="5220072" y="2715766"/>
            <a:ext cx="28803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a:off x="5220072" y="3039802"/>
            <a:ext cx="288032" cy="108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flipH="1" flipV="1">
            <a:off x="3275856" y="2667860"/>
            <a:ext cx="269013" cy="1199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flipH="1">
            <a:off x="3275856" y="3075806"/>
            <a:ext cx="269013" cy="537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V="1">
            <a:off x="4283968" y="2103699"/>
            <a:ext cx="0" cy="1800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2627784" y="3466965"/>
            <a:ext cx="3312367" cy="587574"/>
          </a:xfrm>
          <a:prstGeom prst="rect">
            <a:avLst/>
          </a:prstGeom>
          <a:noFill/>
        </p:spPr>
        <p:txBody>
          <a:bodyPr wrap="square" rtlCol="0">
            <a:spAutoFit/>
          </a:bodyPr>
          <a:lstStyle/>
          <a:p>
            <a:pPr algn="ctr"/>
            <a:r>
              <a:rPr lang="es-EC" b="1" dirty="0" smtClean="0"/>
              <a:t>DATA CENTER</a:t>
            </a:r>
          </a:p>
          <a:p>
            <a:pPr algn="ctr"/>
            <a:endParaRPr lang="es-EC" b="1" dirty="0"/>
          </a:p>
        </p:txBody>
      </p:sp>
      <p:pic>
        <p:nvPicPr>
          <p:cNvPr id="14338" name="Picture 2" descr="C:\Users\ALE\Dropbox\PERFIL TRANSELECTRIC-TRANSNEXA\Memoria Escrita\Tesis\CAP1\EdifTra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1491630"/>
            <a:ext cx="1947931" cy="13824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39" name="Picture 3" descr="C:\Users\ALE\Dropbox\PERFIL TRANSELECTRIC-TRANSNEXA\Memoria Escrita\Tesis\CAP1\EdifRack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759" y="3075806"/>
            <a:ext cx="1144001" cy="15245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C:\Users\ALE\Dropbox\PERFIL TRANSELECTRIC-TRANSNEXA\Memoria Escrita\Tesis\CAP3\barra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5804" y="3226292"/>
            <a:ext cx="1910612" cy="14336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1" name="Picture 5" descr="C:\Users\ALE\Dropbox\PERFIL TRANSELECTRIC-TRANSNEXA\Memoria Escrita\Tesis\CAP4\EscaleTipoU.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483690"/>
            <a:ext cx="1876160" cy="1407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2" name="Picture 6" descr="C:\Users\ALE\Dropbox\PERFIL TRANSELECTRIC-TRANSNEXA\Memoria Escrita\Tesis\CAP4\espacio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949958" y="1173603"/>
            <a:ext cx="982081" cy="1308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33 CuadroTexto"/>
          <p:cNvSpPr txBox="1"/>
          <p:nvPr/>
        </p:nvSpPr>
        <p:spPr>
          <a:xfrm>
            <a:off x="2637650" y="3867894"/>
            <a:ext cx="3312367" cy="1015663"/>
          </a:xfrm>
          <a:prstGeom prst="rect">
            <a:avLst/>
          </a:prstGeom>
          <a:noFill/>
        </p:spPr>
        <p:txBody>
          <a:bodyPr wrap="square" rtlCol="0">
            <a:spAutoFit/>
          </a:bodyPr>
          <a:lstStyle/>
          <a:p>
            <a:pPr marL="171450" indent="-171450" algn="just">
              <a:buFont typeface="Wingdings" pitchFamily="2" charset="2"/>
              <a:buChar char="ü"/>
            </a:pPr>
            <a:r>
              <a:rPr lang="en-US" sz="1200" dirty="0" err="1" smtClean="0"/>
              <a:t>Carencia</a:t>
            </a:r>
            <a:r>
              <a:rPr lang="en-US" sz="1200" dirty="0" smtClean="0"/>
              <a:t> de </a:t>
            </a:r>
            <a:r>
              <a:rPr lang="en-US" sz="1200" dirty="0" err="1" smtClean="0"/>
              <a:t>detectores</a:t>
            </a:r>
            <a:r>
              <a:rPr lang="en-US" sz="1200" dirty="0" smtClean="0"/>
              <a:t> </a:t>
            </a:r>
            <a:r>
              <a:rPr lang="en-US" sz="1200" dirty="0" err="1" smtClean="0"/>
              <a:t>térmicos</a:t>
            </a:r>
            <a:r>
              <a:rPr lang="en-US" sz="1200" dirty="0" smtClean="0"/>
              <a:t> y de </a:t>
            </a:r>
            <a:r>
              <a:rPr lang="en-US" sz="1200" dirty="0" err="1" smtClean="0"/>
              <a:t>humo</a:t>
            </a:r>
            <a:endParaRPr lang="en-US" sz="1200" dirty="0" smtClean="0"/>
          </a:p>
          <a:p>
            <a:pPr marL="171450" indent="-171450" algn="just">
              <a:buFont typeface="Wingdings" pitchFamily="2" charset="2"/>
              <a:buChar char="ü"/>
            </a:pPr>
            <a:r>
              <a:rPr lang="en-US" sz="1200" dirty="0" err="1" smtClean="0"/>
              <a:t>Deficiencia</a:t>
            </a:r>
            <a:r>
              <a:rPr lang="en-US" sz="1200" dirty="0" smtClean="0"/>
              <a:t> en el </a:t>
            </a:r>
            <a:r>
              <a:rPr lang="en-US" sz="1200" dirty="0" err="1" smtClean="0"/>
              <a:t>respaldo</a:t>
            </a:r>
            <a:r>
              <a:rPr lang="en-US" sz="1200" dirty="0" smtClean="0"/>
              <a:t> de </a:t>
            </a:r>
            <a:r>
              <a:rPr lang="en-US" sz="1200" dirty="0" err="1" smtClean="0"/>
              <a:t>energía</a:t>
            </a:r>
            <a:r>
              <a:rPr lang="en-US" sz="1200" dirty="0" smtClean="0"/>
              <a:t> V</a:t>
            </a:r>
            <a:r>
              <a:rPr lang="en-US" sz="800" dirty="0" smtClean="0"/>
              <a:t>AC</a:t>
            </a:r>
          </a:p>
          <a:p>
            <a:pPr marL="171450" indent="-171450" algn="just">
              <a:buFont typeface="Wingdings" pitchFamily="2" charset="2"/>
              <a:buChar char="ü"/>
            </a:pPr>
            <a:r>
              <a:rPr lang="en-US" sz="1200" dirty="0" err="1" smtClean="0"/>
              <a:t>Inexistencia</a:t>
            </a:r>
            <a:r>
              <a:rPr lang="en-US" sz="1200" dirty="0" smtClean="0"/>
              <a:t> de </a:t>
            </a:r>
            <a:r>
              <a:rPr lang="en-US" sz="1200" dirty="0" err="1" smtClean="0"/>
              <a:t>gestión</a:t>
            </a:r>
            <a:r>
              <a:rPr lang="en-US" sz="1200" dirty="0" smtClean="0"/>
              <a:t> de UPS, </a:t>
            </a:r>
            <a:r>
              <a:rPr lang="en-US" sz="1200" dirty="0" err="1" smtClean="0"/>
              <a:t>inversores</a:t>
            </a:r>
            <a:r>
              <a:rPr lang="en-US" sz="1200" dirty="0" smtClean="0"/>
              <a:t> y </a:t>
            </a:r>
            <a:r>
              <a:rPr lang="en-US" sz="1200" dirty="0" err="1" smtClean="0"/>
              <a:t>cargadores</a:t>
            </a:r>
            <a:endParaRPr lang="es-EC" sz="1200" dirty="0" smtClean="0"/>
          </a:p>
          <a:p>
            <a:pPr algn="just"/>
            <a:endParaRPr lang="es-EC" sz="1200" dirty="0"/>
          </a:p>
        </p:txBody>
      </p:sp>
      <p:cxnSp>
        <p:nvCxnSpPr>
          <p:cNvPr id="35" name="34 Conector recto de flecha"/>
          <p:cNvCxnSpPr/>
          <p:nvPr/>
        </p:nvCxnSpPr>
        <p:spPr>
          <a:xfrm flipV="1">
            <a:off x="4283967" y="2427734"/>
            <a:ext cx="4933" cy="167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a:off x="4283967" y="3760752"/>
            <a:ext cx="3" cy="160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650982538"/>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p:cTn id="12" dur="500" fill="hold"/>
                                        <p:tgtEl>
                                          <p:spTgt spid="14338"/>
                                        </p:tgtEl>
                                        <p:attrNameLst>
                                          <p:attrName>ppt_w</p:attrName>
                                        </p:attrNameLst>
                                      </p:cBhvr>
                                      <p:tavLst>
                                        <p:tav tm="0">
                                          <p:val>
                                            <p:fltVal val="0"/>
                                          </p:val>
                                        </p:tav>
                                        <p:tav tm="100000">
                                          <p:val>
                                            <p:strVal val="#ppt_w"/>
                                          </p:val>
                                        </p:tav>
                                      </p:tavLst>
                                    </p:anim>
                                    <p:anim calcmode="lin" valueType="num">
                                      <p:cBhvr>
                                        <p:cTn id="13" dur="500" fill="hold"/>
                                        <p:tgtEl>
                                          <p:spTgt spid="14338"/>
                                        </p:tgtEl>
                                        <p:attrNameLst>
                                          <p:attrName>ppt_h</p:attrName>
                                        </p:attrNameLst>
                                      </p:cBhvr>
                                      <p:tavLst>
                                        <p:tav tm="0">
                                          <p:val>
                                            <p:fltVal val="0"/>
                                          </p:val>
                                        </p:tav>
                                        <p:tav tm="100000">
                                          <p:val>
                                            <p:strVal val="#ppt_h"/>
                                          </p:val>
                                        </p:tav>
                                      </p:tavLst>
                                    </p:anim>
                                    <p:animEffect transition="in" filter="fade">
                                      <p:cBhvr>
                                        <p:cTn id="14" dur="500"/>
                                        <p:tgtEl>
                                          <p:spTgt spid="1433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14342"/>
                                        </p:tgtEl>
                                        <p:attrNameLst>
                                          <p:attrName>style.visibility</p:attrName>
                                        </p:attrNameLst>
                                      </p:cBhvr>
                                      <p:to>
                                        <p:strVal val="visible"/>
                                      </p:to>
                                    </p:set>
                                    <p:anim calcmode="lin" valueType="num">
                                      <p:cBhvr>
                                        <p:cTn id="24" dur="500" fill="hold"/>
                                        <p:tgtEl>
                                          <p:spTgt spid="14342"/>
                                        </p:tgtEl>
                                        <p:attrNameLst>
                                          <p:attrName>ppt_w</p:attrName>
                                        </p:attrNameLst>
                                      </p:cBhvr>
                                      <p:tavLst>
                                        <p:tav tm="0">
                                          <p:val>
                                            <p:fltVal val="0"/>
                                          </p:val>
                                        </p:tav>
                                        <p:tav tm="100000">
                                          <p:val>
                                            <p:strVal val="#ppt_w"/>
                                          </p:val>
                                        </p:tav>
                                      </p:tavLst>
                                    </p:anim>
                                    <p:anim calcmode="lin" valueType="num">
                                      <p:cBhvr>
                                        <p:cTn id="25" dur="500" fill="hold"/>
                                        <p:tgtEl>
                                          <p:spTgt spid="14342"/>
                                        </p:tgtEl>
                                        <p:attrNameLst>
                                          <p:attrName>ppt_h</p:attrName>
                                        </p:attrNameLst>
                                      </p:cBhvr>
                                      <p:tavLst>
                                        <p:tav tm="0">
                                          <p:val>
                                            <p:fltVal val="0"/>
                                          </p:val>
                                        </p:tav>
                                        <p:tav tm="100000">
                                          <p:val>
                                            <p:strVal val="#ppt_h"/>
                                          </p:val>
                                        </p:tav>
                                      </p:tavLst>
                                    </p:anim>
                                    <p:animEffect transition="in" filter="fade">
                                      <p:cBhvr>
                                        <p:cTn id="26" dur="500"/>
                                        <p:tgtEl>
                                          <p:spTgt spid="1434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0"/>
                                  </p:stCondLst>
                                  <p:childTnLst>
                                    <p:set>
                                      <p:cBhvr>
                                        <p:cTn id="35" dur="1" fill="hold">
                                          <p:stCondLst>
                                            <p:cond delay="0"/>
                                          </p:stCondLst>
                                        </p:cTn>
                                        <p:tgtEl>
                                          <p:spTgt spid="14341"/>
                                        </p:tgtEl>
                                        <p:attrNameLst>
                                          <p:attrName>style.visibility</p:attrName>
                                        </p:attrNameLst>
                                      </p:cBhvr>
                                      <p:to>
                                        <p:strVal val="visible"/>
                                      </p:to>
                                    </p:set>
                                    <p:anim calcmode="lin" valueType="num">
                                      <p:cBhvr>
                                        <p:cTn id="36" dur="500" fill="hold"/>
                                        <p:tgtEl>
                                          <p:spTgt spid="14341"/>
                                        </p:tgtEl>
                                        <p:attrNameLst>
                                          <p:attrName>ppt_w</p:attrName>
                                        </p:attrNameLst>
                                      </p:cBhvr>
                                      <p:tavLst>
                                        <p:tav tm="0">
                                          <p:val>
                                            <p:fltVal val="0"/>
                                          </p:val>
                                        </p:tav>
                                        <p:tav tm="100000">
                                          <p:val>
                                            <p:strVal val="#ppt_w"/>
                                          </p:val>
                                        </p:tav>
                                      </p:tavLst>
                                    </p:anim>
                                    <p:anim calcmode="lin" valueType="num">
                                      <p:cBhvr>
                                        <p:cTn id="37" dur="500" fill="hold"/>
                                        <p:tgtEl>
                                          <p:spTgt spid="14341"/>
                                        </p:tgtEl>
                                        <p:attrNameLst>
                                          <p:attrName>ppt_h</p:attrName>
                                        </p:attrNameLst>
                                      </p:cBhvr>
                                      <p:tavLst>
                                        <p:tav tm="0">
                                          <p:val>
                                            <p:fltVal val="0"/>
                                          </p:val>
                                        </p:tav>
                                        <p:tav tm="100000">
                                          <p:val>
                                            <p:strVal val="#ppt_h"/>
                                          </p:val>
                                        </p:tav>
                                      </p:tavLst>
                                    </p:anim>
                                    <p:animEffect transition="in" filter="fade">
                                      <p:cBhvr>
                                        <p:cTn id="38" dur="500"/>
                                        <p:tgtEl>
                                          <p:spTgt spid="1434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53" presetClass="entr" presetSubtype="16" fill="hold" nodeType="withEffect">
                                  <p:stCondLst>
                                    <p:cond delay="0"/>
                                  </p:stCondLst>
                                  <p:childTnLst>
                                    <p:set>
                                      <p:cBhvr>
                                        <p:cTn id="47" dur="1" fill="hold">
                                          <p:stCondLst>
                                            <p:cond delay="0"/>
                                          </p:stCondLst>
                                        </p:cTn>
                                        <p:tgtEl>
                                          <p:spTgt spid="14340"/>
                                        </p:tgtEl>
                                        <p:attrNameLst>
                                          <p:attrName>style.visibility</p:attrName>
                                        </p:attrNameLst>
                                      </p:cBhvr>
                                      <p:to>
                                        <p:strVal val="visible"/>
                                      </p:to>
                                    </p:set>
                                    <p:anim calcmode="lin" valueType="num">
                                      <p:cBhvr>
                                        <p:cTn id="48" dur="500" fill="hold"/>
                                        <p:tgtEl>
                                          <p:spTgt spid="14340"/>
                                        </p:tgtEl>
                                        <p:attrNameLst>
                                          <p:attrName>ppt_w</p:attrName>
                                        </p:attrNameLst>
                                      </p:cBhvr>
                                      <p:tavLst>
                                        <p:tav tm="0">
                                          <p:val>
                                            <p:fltVal val="0"/>
                                          </p:val>
                                        </p:tav>
                                        <p:tav tm="100000">
                                          <p:val>
                                            <p:strVal val="#ppt_w"/>
                                          </p:val>
                                        </p:tav>
                                      </p:tavLst>
                                    </p:anim>
                                    <p:anim calcmode="lin" valueType="num">
                                      <p:cBhvr>
                                        <p:cTn id="49" dur="500" fill="hold"/>
                                        <p:tgtEl>
                                          <p:spTgt spid="14340"/>
                                        </p:tgtEl>
                                        <p:attrNameLst>
                                          <p:attrName>ppt_h</p:attrName>
                                        </p:attrNameLst>
                                      </p:cBhvr>
                                      <p:tavLst>
                                        <p:tav tm="0">
                                          <p:val>
                                            <p:fltVal val="0"/>
                                          </p:val>
                                        </p:tav>
                                        <p:tav tm="100000">
                                          <p:val>
                                            <p:strVal val="#ppt_h"/>
                                          </p:val>
                                        </p:tav>
                                      </p:tavLst>
                                    </p:anim>
                                    <p:animEffect transition="in" filter="fade">
                                      <p:cBhvr>
                                        <p:cTn id="50" dur="500"/>
                                        <p:tgtEl>
                                          <p:spTgt spid="143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par>
                                <p:cTn id="58" presetID="53" presetClass="entr" presetSubtype="16" fill="hold" nodeType="withEffect">
                                  <p:stCondLst>
                                    <p:cond delay="0"/>
                                  </p:stCondLst>
                                  <p:childTnLst>
                                    <p:set>
                                      <p:cBhvr>
                                        <p:cTn id="59" dur="1" fill="hold">
                                          <p:stCondLst>
                                            <p:cond delay="0"/>
                                          </p:stCondLst>
                                        </p:cTn>
                                        <p:tgtEl>
                                          <p:spTgt spid="14339"/>
                                        </p:tgtEl>
                                        <p:attrNameLst>
                                          <p:attrName>style.visibility</p:attrName>
                                        </p:attrNameLst>
                                      </p:cBhvr>
                                      <p:to>
                                        <p:strVal val="visible"/>
                                      </p:to>
                                    </p:set>
                                    <p:anim calcmode="lin" valueType="num">
                                      <p:cBhvr>
                                        <p:cTn id="60" dur="500" fill="hold"/>
                                        <p:tgtEl>
                                          <p:spTgt spid="14339"/>
                                        </p:tgtEl>
                                        <p:attrNameLst>
                                          <p:attrName>ppt_w</p:attrName>
                                        </p:attrNameLst>
                                      </p:cBhvr>
                                      <p:tavLst>
                                        <p:tav tm="0">
                                          <p:val>
                                            <p:fltVal val="0"/>
                                          </p:val>
                                        </p:tav>
                                        <p:tav tm="100000">
                                          <p:val>
                                            <p:strVal val="#ppt_w"/>
                                          </p:val>
                                        </p:tav>
                                      </p:tavLst>
                                    </p:anim>
                                    <p:anim calcmode="lin" valueType="num">
                                      <p:cBhvr>
                                        <p:cTn id="61" dur="500" fill="hold"/>
                                        <p:tgtEl>
                                          <p:spTgt spid="14339"/>
                                        </p:tgtEl>
                                        <p:attrNameLst>
                                          <p:attrName>ppt_h</p:attrName>
                                        </p:attrNameLst>
                                      </p:cBhvr>
                                      <p:tavLst>
                                        <p:tav tm="0">
                                          <p:val>
                                            <p:fltVal val="0"/>
                                          </p:val>
                                        </p:tav>
                                        <p:tav tm="100000">
                                          <p:val>
                                            <p:strVal val="#ppt_h"/>
                                          </p:val>
                                        </p:tav>
                                      </p:tavLst>
                                    </p:anim>
                                    <p:animEffect transition="in" filter="fade">
                                      <p:cBhvr>
                                        <p:cTn id="62" dur="500"/>
                                        <p:tgtEl>
                                          <p:spTgt spid="1433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7" grpId="0"/>
      <p:bldP spid="28" grpId="0"/>
      <p:bldP spid="33"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1"/>
          <p:cNvSpPr txBox="1">
            <a:spLocks/>
          </p:cNvSpPr>
          <p:nvPr/>
        </p:nvSpPr>
        <p:spPr>
          <a:xfrm>
            <a:off x="-108520" y="267494"/>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ANÁLISIS </a:t>
            </a:r>
            <a:r>
              <a:rPr lang="es-EC" sz="2400" dirty="0"/>
              <a:t>DE LA </a:t>
            </a:r>
            <a:r>
              <a:rPr lang="es-EC" sz="2400" dirty="0" smtClean="0"/>
              <a:t>ARQUITECTURA DE LA RED</a:t>
            </a:r>
            <a:endParaRPr lang="es-EC" sz="2400" dirty="0"/>
          </a:p>
        </p:txBody>
      </p:sp>
      <p:cxnSp>
        <p:nvCxnSpPr>
          <p:cNvPr id="31" name="3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37"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
        <p:nvSpPr>
          <p:cNvPr id="4" name="3 CuadroTexto"/>
          <p:cNvSpPr txBox="1"/>
          <p:nvPr/>
        </p:nvSpPr>
        <p:spPr>
          <a:xfrm>
            <a:off x="395536" y="1515437"/>
            <a:ext cx="3384376" cy="1200329"/>
          </a:xfrm>
          <a:prstGeom prst="rect">
            <a:avLst/>
          </a:prstGeom>
          <a:noFill/>
        </p:spPr>
        <p:txBody>
          <a:bodyPr wrap="square" rtlCol="0">
            <a:spAutoFit/>
          </a:bodyPr>
          <a:lstStyle/>
          <a:p>
            <a:pPr marL="285750" indent="-285750">
              <a:buFont typeface="Wingdings" pitchFamily="2" charset="2"/>
              <a:buChar char="v"/>
            </a:pPr>
            <a:r>
              <a:rPr lang="es-EC" dirty="0" smtClean="0"/>
              <a:t>Servicios centralizados en Quito</a:t>
            </a:r>
          </a:p>
          <a:p>
            <a:pPr marL="742950" lvl="1" indent="-285750">
              <a:buFont typeface="Wingdings" pitchFamily="2" charset="2"/>
              <a:buChar char="v"/>
            </a:pPr>
            <a:r>
              <a:rPr lang="es-EC" dirty="0" smtClean="0"/>
              <a:t>Personal 24x7x365</a:t>
            </a:r>
          </a:p>
          <a:p>
            <a:pPr marL="742950" lvl="1" indent="-285750">
              <a:buFont typeface="Wingdings" pitchFamily="2" charset="2"/>
              <a:buChar char="v"/>
            </a:pPr>
            <a:r>
              <a:rPr lang="es-EC" dirty="0" err="1" smtClean="0"/>
              <a:t>Router</a:t>
            </a:r>
            <a:r>
              <a:rPr lang="es-EC" dirty="0" smtClean="0"/>
              <a:t> IP/MPLS</a:t>
            </a:r>
          </a:p>
          <a:p>
            <a:pPr marL="742950" lvl="1" indent="-285750">
              <a:buFont typeface="Wingdings" pitchFamily="2" charset="2"/>
              <a:buChar char="v"/>
            </a:pPr>
            <a:r>
              <a:rPr lang="es-EC" dirty="0" smtClean="0"/>
              <a:t>Gestión</a:t>
            </a:r>
            <a:endParaRPr lang="es-ES" dirty="0"/>
          </a:p>
        </p:txBody>
      </p:sp>
      <p:sp>
        <p:nvSpPr>
          <p:cNvPr id="38" name="37 CuadroTexto"/>
          <p:cNvSpPr txBox="1"/>
          <p:nvPr/>
        </p:nvSpPr>
        <p:spPr>
          <a:xfrm>
            <a:off x="395536" y="2841198"/>
            <a:ext cx="3312368" cy="369332"/>
          </a:xfrm>
          <a:prstGeom prst="rect">
            <a:avLst/>
          </a:prstGeom>
          <a:noFill/>
        </p:spPr>
        <p:txBody>
          <a:bodyPr wrap="square" rtlCol="0">
            <a:spAutoFit/>
          </a:bodyPr>
          <a:lstStyle/>
          <a:p>
            <a:pPr marL="285750" indent="-285750">
              <a:buFont typeface="Wingdings" pitchFamily="2" charset="2"/>
              <a:buChar char="v"/>
            </a:pPr>
            <a:r>
              <a:rPr lang="es-EC" dirty="0" smtClean="0"/>
              <a:t>Ciudad de Guayaquil</a:t>
            </a:r>
            <a:endParaRPr lang="es-ES" dirty="0"/>
          </a:p>
        </p:txBody>
      </p:sp>
      <p:sp>
        <p:nvSpPr>
          <p:cNvPr id="39" name="38 CuadroTexto"/>
          <p:cNvSpPr txBox="1"/>
          <p:nvPr/>
        </p:nvSpPr>
        <p:spPr>
          <a:xfrm>
            <a:off x="395536" y="3426554"/>
            <a:ext cx="3312368" cy="369332"/>
          </a:xfrm>
          <a:prstGeom prst="rect">
            <a:avLst/>
          </a:prstGeom>
          <a:noFill/>
        </p:spPr>
        <p:txBody>
          <a:bodyPr wrap="square" rtlCol="0">
            <a:spAutoFit/>
          </a:bodyPr>
          <a:lstStyle/>
          <a:p>
            <a:pPr marL="285750" indent="-285750">
              <a:buFont typeface="Wingdings" pitchFamily="2" charset="2"/>
              <a:buChar char="v"/>
            </a:pPr>
            <a:r>
              <a:rPr lang="es-EC" dirty="0" smtClean="0"/>
              <a:t>Disponibilidad</a:t>
            </a:r>
            <a:endParaRPr lang="es-ES" dirty="0"/>
          </a:p>
        </p:txBody>
      </p:sp>
      <p:pic>
        <p:nvPicPr>
          <p:cNvPr id="7170" name="Picture 2" descr="C:\Users\Pablin\Dropbox\PERFIL TRANSELECTRIC-TRANSNEXA\Memoria Escrita\Tesis\CAP4\CapacidadTra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692452"/>
            <a:ext cx="4870219" cy="239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126774"/>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1"/>
          <p:cNvSpPr txBox="1">
            <a:spLocks/>
          </p:cNvSpPr>
          <p:nvPr/>
        </p:nvSpPr>
        <p:spPr>
          <a:xfrm>
            <a:off x="-108520" y="267494"/>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ANÁLISIS </a:t>
            </a:r>
            <a:r>
              <a:rPr lang="es-EC" sz="2400" dirty="0"/>
              <a:t>DE LA </a:t>
            </a:r>
            <a:r>
              <a:rPr lang="es-EC" sz="2400" dirty="0" smtClean="0"/>
              <a:t>ARQUITECTURA DE LA RED</a:t>
            </a:r>
            <a:endParaRPr lang="es-EC" sz="2400" dirty="0"/>
          </a:p>
        </p:txBody>
      </p:sp>
      <p:cxnSp>
        <p:nvCxnSpPr>
          <p:cNvPr id="31" name="3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37"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
        <p:nvSpPr>
          <p:cNvPr id="4" name="3 CuadroTexto"/>
          <p:cNvSpPr txBox="1"/>
          <p:nvPr/>
        </p:nvSpPr>
        <p:spPr>
          <a:xfrm>
            <a:off x="251520" y="1275606"/>
            <a:ext cx="3456384" cy="3139321"/>
          </a:xfrm>
          <a:prstGeom prst="rect">
            <a:avLst/>
          </a:prstGeom>
          <a:noFill/>
        </p:spPr>
        <p:txBody>
          <a:bodyPr wrap="square" rtlCol="0">
            <a:spAutoFit/>
          </a:bodyPr>
          <a:lstStyle/>
          <a:p>
            <a:pPr marL="285750" indent="-285750">
              <a:buFont typeface="Wingdings" pitchFamily="2" charset="2"/>
              <a:buChar char="v"/>
            </a:pPr>
            <a:r>
              <a:rPr lang="es-EC" dirty="0" smtClean="0"/>
              <a:t>Anillo físico</a:t>
            </a:r>
          </a:p>
          <a:p>
            <a:pPr marL="285750" indent="-285750">
              <a:buFont typeface="Wingdings" pitchFamily="2" charset="2"/>
              <a:buChar char="v"/>
            </a:pPr>
            <a:r>
              <a:rPr lang="es-EC" dirty="0" err="1" smtClean="0"/>
              <a:t>Protection</a:t>
            </a:r>
            <a:r>
              <a:rPr lang="es-EC" dirty="0" smtClean="0"/>
              <a:t> –</a:t>
            </a:r>
            <a:r>
              <a:rPr lang="en-US" dirty="0" smtClean="0"/>
              <a:t>&gt; Working</a:t>
            </a:r>
          </a:p>
          <a:p>
            <a:pPr marL="285750" indent="-285750">
              <a:buFont typeface="Wingdings" pitchFamily="2" charset="2"/>
              <a:buChar char="v"/>
            </a:pPr>
            <a:r>
              <a:rPr lang="es-EC" dirty="0"/>
              <a:t>Red SDH protección 1+1 MSP y 1:N MSP en tres secciones:</a:t>
            </a:r>
          </a:p>
          <a:p>
            <a:pPr marL="742950" lvl="1" indent="-285750">
              <a:buFont typeface="Wingdings" pitchFamily="2" charset="2"/>
              <a:buChar char="v"/>
            </a:pPr>
            <a:r>
              <a:rPr lang="pt-BR" dirty="0"/>
              <a:t>S/E Santo Domingo - S/E Quevedo</a:t>
            </a:r>
          </a:p>
          <a:p>
            <a:pPr marL="742950" lvl="1" indent="-285750">
              <a:buFont typeface="Wingdings" pitchFamily="2" charset="2"/>
              <a:buChar char="v"/>
            </a:pPr>
            <a:r>
              <a:rPr lang="es-ES" dirty="0"/>
              <a:t>S/E Portoviejo - PDP Manta</a:t>
            </a:r>
          </a:p>
          <a:p>
            <a:pPr marL="742950" lvl="1" indent="-285750">
              <a:buFont typeface="Wingdings" pitchFamily="2" charset="2"/>
              <a:buChar char="v"/>
            </a:pPr>
            <a:r>
              <a:rPr lang="es-ES" dirty="0"/>
              <a:t>S/E Quevedo - S/E </a:t>
            </a:r>
            <a:r>
              <a:rPr lang="es-ES" dirty="0" err="1" smtClean="0"/>
              <a:t>Policentro</a:t>
            </a:r>
            <a:endParaRPr lang="en-US" dirty="0" smtClean="0"/>
          </a:p>
          <a:p>
            <a:pPr marL="285750" indent="-285750">
              <a:buFont typeface="Wingdings" pitchFamily="2" charset="2"/>
              <a:buChar char="v"/>
            </a:pPr>
            <a:r>
              <a:rPr lang="en-US" dirty="0" err="1" smtClean="0"/>
              <a:t>Protecciones</a:t>
            </a:r>
            <a:r>
              <a:rPr lang="en-US" dirty="0" smtClean="0"/>
              <a:t> l</a:t>
            </a:r>
            <a:r>
              <a:rPr lang="es-EC" dirty="0" smtClean="0"/>
              <a:t>ó</a:t>
            </a:r>
            <a:r>
              <a:rPr lang="en-US" dirty="0" err="1" smtClean="0"/>
              <a:t>gicas</a:t>
            </a:r>
            <a:endParaRPr lang="en-US" dirty="0" smtClean="0"/>
          </a:p>
          <a:p>
            <a:pPr marL="285750" indent="-285750">
              <a:buFont typeface="Wingdings" pitchFamily="2" charset="2"/>
              <a:buChar char="v"/>
            </a:pPr>
            <a:r>
              <a:rPr lang="en-US" dirty="0" err="1" smtClean="0"/>
              <a:t>Equipos</a:t>
            </a:r>
            <a:r>
              <a:rPr lang="en-US" dirty="0" smtClean="0"/>
              <a:t> multi </a:t>
            </a:r>
            <a:r>
              <a:rPr lang="en-US" dirty="0" err="1" smtClean="0"/>
              <a:t>fabricantes</a:t>
            </a:r>
            <a:endParaRPr lang="es-EC" dirty="0" smtClean="0"/>
          </a:p>
        </p:txBody>
      </p:sp>
      <p:pic>
        <p:nvPicPr>
          <p:cNvPr id="8194" name="Picture 2" descr="C:\Users\Pablin\Dropbox\PERFIL TRANSELECTRIC-TRANSNEXA\Memoria Escrita\Tesis\CAP1\ACCESOs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848" y="1199486"/>
            <a:ext cx="4553317" cy="331648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txBox="1">
            <a:spLocks/>
          </p:cNvSpPr>
          <p:nvPr/>
        </p:nvSpPr>
        <p:spPr>
          <a:xfrm>
            <a:off x="3483496" y="915566"/>
            <a:ext cx="1232520" cy="50405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SDH</a:t>
            </a:r>
            <a:endParaRPr lang="es-EC" sz="2400" dirty="0"/>
          </a:p>
        </p:txBody>
      </p:sp>
    </p:spTree>
    <p:extLst>
      <p:ext uri="{BB962C8B-B14F-4D97-AF65-F5344CB8AC3E}">
        <p14:creationId xmlns:p14="http://schemas.microsoft.com/office/powerpoint/2010/main" val="1216825470"/>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1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9" name="Rectangle 1"/>
          <p:cNvSpPr txBox="1">
            <a:spLocks/>
          </p:cNvSpPr>
          <p:nvPr/>
        </p:nvSpPr>
        <p:spPr>
          <a:xfrm>
            <a:off x="2024856" y="195486"/>
            <a:ext cx="4923408"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OBJETIVO</a:t>
            </a:r>
            <a:endParaRPr lang="es-ES" sz="3200" dirty="0"/>
          </a:p>
        </p:txBody>
      </p:sp>
      <p:sp>
        <p:nvSpPr>
          <p:cNvPr id="13" name="Rectangle 1"/>
          <p:cNvSpPr txBox="1">
            <a:spLocks/>
          </p:cNvSpPr>
          <p:nvPr/>
        </p:nvSpPr>
        <p:spPr>
          <a:xfrm>
            <a:off x="-557064" y="-18266"/>
            <a:ext cx="2464768"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DESCRIPCIÓN</a:t>
            </a:r>
            <a:endParaRPr lang="es-EC" sz="2000" dirty="0"/>
          </a:p>
        </p:txBody>
      </p:sp>
      <p:sp>
        <p:nvSpPr>
          <p:cNvPr id="4" name="3 Rectángulo"/>
          <p:cNvSpPr/>
          <p:nvPr/>
        </p:nvSpPr>
        <p:spPr>
          <a:xfrm>
            <a:off x="3816424" y="1563638"/>
            <a:ext cx="4572000" cy="2585323"/>
          </a:xfrm>
          <a:prstGeom prst="rect">
            <a:avLst/>
          </a:prstGeom>
        </p:spPr>
        <p:txBody>
          <a:bodyPr>
            <a:spAutoFit/>
          </a:bodyPr>
          <a:lstStyle/>
          <a:p>
            <a:pPr algn="just"/>
            <a:r>
              <a:rPr lang="es-EC" dirty="0"/>
              <a:t>P</a:t>
            </a:r>
            <a:r>
              <a:rPr lang="es-EC" dirty="0" smtClean="0"/>
              <a:t>lantear </a:t>
            </a:r>
            <a:r>
              <a:rPr lang="es-EC" dirty="0"/>
              <a:t>alternativas de mejora que eviten o disminuyan posibles fallas mejorando el desempeño </a:t>
            </a:r>
            <a:r>
              <a:rPr lang="es-EC" dirty="0" smtClean="0"/>
              <a:t>de la red de </a:t>
            </a:r>
            <a:r>
              <a:rPr lang="es-EC" dirty="0"/>
              <a:t>acuerdo al </a:t>
            </a:r>
            <a:r>
              <a:rPr lang="es-EC" dirty="0" smtClean="0"/>
              <a:t>análisis </a:t>
            </a:r>
            <a:r>
              <a:rPr lang="es-EC" dirty="0"/>
              <a:t>realizado en el sistema de </a:t>
            </a:r>
            <a:r>
              <a:rPr lang="es-EC" dirty="0" smtClean="0"/>
              <a:t>energía </a:t>
            </a:r>
            <a:r>
              <a:rPr lang="es-EC" dirty="0"/>
              <a:t>de </a:t>
            </a:r>
            <a:r>
              <a:rPr lang="es-EC" dirty="0" smtClean="0"/>
              <a:t>110V</a:t>
            </a:r>
            <a:r>
              <a:rPr lang="es-EC" sz="1600" dirty="0" smtClean="0"/>
              <a:t>AC</a:t>
            </a:r>
            <a:r>
              <a:rPr lang="es-EC" dirty="0" smtClean="0"/>
              <a:t> y -48V</a:t>
            </a:r>
            <a:r>
              <a:rPr lang="es-EC" sz="1600" dirty="0" smtClean="0"/>
              <a:t>DC</a:t>
            </a:r>
            <a:r>
              <a:rPr lang="es-EC" dirty="0" smtClean="0"/>
              <a:t>, </a:t>
            </a:r>
            <a:r>
              <a:rPr lang="es-EC" dirty="0"/>
              <a:t>equipamiento, soporte </a:t>
            </a:r>
            <a:r>
              <a:rPr lang="es-EC" dirty="0" smtClean="0"/>
              <a:t>técnico </a:t>
            </a:r>
            <a:r>
              <a:rPr lang="es-EC" dirty="0"/>
              <a:t>y </a:t>
            </a:r>
            <a:r>
              <a:rPr lang="es-EC" dirty="0" smtClean="0"/>
              <a:t>gestión </a:t>
            </a:r>
            <a:r>
              <a:rPr lang="es-EC" dirty="0"/>
              <a:t>remota, en los nodos de la red de fibra </a:t>
            </a:r>
            <a:r>
              <a:rPr lang="es-EC" dirty="0" smtClean="0"/>
              <a:t>óptica </a:t>
            </a:r>
            <a:r>
              <a:rPr lang="es-EC" dirty="0"/>
              <a:t>de CELEC EP-TRANSELECTRIC a </a:t>
            </a:r>
            <a:r>
              <a:rPr lang="es-EC" dirty="0" smtClean="0"/>
              <a:t>través </a:t>
            </a:r>
            <a:r>
              <a:rPr lang="es-EC" dirty="0"/>
              <a:t>de la cual TRANSNEXA S.A. E.M.A. provee sus </a:t>
            </a:r>
            <a:r>
              <a:rPr lang="es-EC" dirty="0" smtClean="0"/>
              <a:t>servicios</a:t>
            </a:r>
            <a:endParaRPr lang="es-ES" dirty="0"/>
          </a:p>
        </p:txBody>
      </p:sp>
      <p:pic>
        <p:nvPicPr>
          <p:cNvPr id="5122" name="Picture 2" descr="http://www.iep.chiapas.gob.mx/img/objetiv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90" y="1635646"/>
            <a:ext cx="2667000"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134866"/>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1"/>
          <p:cNvSpPr txBox="1">
            <a:spLocks/>
          </p:cNvSpPr>
          <p:nvPr/>
        </p:nvSpPr>
        <p:spPr>
          <a:xfrm>
            <a:off x="-108520" y="267494"/>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ANÁLISIS </a:t>
            </a:r>
            <a:r>
              <a:rPr lang="es-EC" sz="2400" dirty="0"/>
              <a:t>DE LA </a:t>
            </a:r>
            <a:r>
              <a:rPr lang="es-EC" sz="2400" dirty="0" smtClean="0"/>
              <a:t>ARQUITECTURA DE LA RED</a:t>
            </a:r>
            <a:endParaRPr lang="es-EC" sz="2400" dirty="0"/>
          </a:p>
        </p:txBody>
      </p:sp>
      <p:cxnSp>
        <p:nvCxnSpPr>
          <p:cNvPr id="31" name="3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37"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
        <p:nvSpPr>
          <p:cNvPr id="4" name="3 CuadroTexto"/>
          <p:cNvSpPr txBox="1"/>
          <p:nvPr/>
        </p:nvSpPr>
        <p:spPr>
          <a:xfrm>
            <a:off x="395536" y="1275606"/>
            <a:ext cx="3888432" cy="3693319"/>
          </a:xfrm>
          <a:prstGeom prst="rect">
            <a:avLst/>
          </a:prstGeom>
          <a:noFill/>
        </p:spPr>
        <p:txBody>
          <a:bodyPr wrap="square" rtlCol="0">
            <a:spAutoFit/>
          </a:bodyPr>
          <a:lstStyle/>
          <a:p>
            <a:pPr marL="285750" indent="-285750">
              <a:buFont typeface="Wingdings" pitchFamily="2" charset="2"/>
              <a:buChar char="v"/>
            </a:pPr>
            <a:r>
              <a:rPr lang="es-EC" dirty="0" smtClean="0"/>
              <a:t>Anillo físico</a:t>
            </a:r>
          </a:p>
          <a:p>
            <a:pPr marL="285750" indent="-285750">
              <a:buFont typeface="Wingdings" pitchFamily="2" charset="2"/>
              <a:buChar char="v"/>
            </a:pPr>
            <a:r>
              <a:rPr lang="es-EC" dirty="0"/>
              <a:t>A nivel de lambdas (tarjetas </a:t>
            </a:r>
            <a:r>
              <a:rPr lang="es-EC" dirty="0" err="1"/>
              <a:t>OLP’s</a:t>
            </a:r>
            <a:r>
              <a:rPr lang="es-EC" dirty="0"/>
              <a:t>)</a:t>
            </a:r>
          </a:p>
          <a:p>
            <a:pPr marL="742950" lvl="1" indent="-285750">
              <a:buFont typeface="Wingdings" pitchFamily="2" charset="2"/>
              <a:buChar char="v"/>
            </a:pPr>
            <a:r>
              <a:rPr lang="es-EC" dirty="0" err="1"/>
              <a:t>Jamondino</a:t>
            </a:r>
            <a:endParaRPr lang="es-EC" dirty="0"/>
          </a:p>
          <a:p>
            <a:pPr marL="742950" lvl="1" indent="-285750">
              <a:buFont typeface="Wingdings" pitchFamily="2" charset="2"/>
              <a:buChar char="v"/>
            </a:pPr>
            <a:r>
              <a:rPr lang="es-EC" dirty="0"/>
              <a:t>Tulcán</a:t>
            </a:r>
          </a:p>
          <a:p>
            <a:pPr marL="742950" lvl="1" indent="-285750">
              <a:buFont typeface="Wingdings" pitchFamily="2" charset="2"/>
              <a:buChar char="v"/>
            </a:pPr>
            <a:r>
              <a:rPr lang="es-EC" dirty="0"/>
              <a:t>Quito</a:t>
            </a:r>
          </a:p>
          <a:p>
            <a:pPr marL="742950" lvl="1" indent="-285750">
              <a:buFont typeface="Wingdings" pitchFamily="2" charset="2"/>
              <a:buChar char="v"/>
            </a:pPr>
            <a:r>
              <a:rPr lang="es-EC" dirty="0" err="1"/>
              <a:t>Policentro</a:t>
            </a:r>
            <a:endParaRPr lang="es-EC" dirty="0"/>
          </a:p>
          <a:p>
            <a:pPr marL="742950" lvl="1" indent="-285750">
              <a:buFont typeface="Wingdings" pitchFamily="2" charset="2"/>
              <a:buChar char="v"/>
            </a:pPr>
            <a:r>
              <a:rPr lang="es-EC" dirty="0"/>
              <a:t>Milagro </a:t>
            </a:r>
          </a:p>
          <a:p>
            <a:pPr marL="742950" lvl="1" indent="-285750">
              <a:buFont typeface="Wingdings" pitchFamily="2" charset="2"/>
              <a:buChar char="v"/>
            </a:pPr>
            <a:r>
              <a:rPr lang="es-EC" dirty="0"/>
              <a:t>Machala </a:t>
            </a:r>
          </a:p>
          <a:p>
            <a:pPr marL="742950" lvl="1" indent="-285750">
              <a:buFont typeface="Wingdings" pitchFamily="2" charset="2"/>
              <a:buChar char="v"/>
            </a:pPr>
            <a:r>
              <a:rPr lang="es-EC" dirty="0" smtClean="0"/>
              <a:t>Zorritos</a:t>
            </a:r>
          </a:p>
          <a:p>
            <a:pPr marL="285750" indent="-285750">
              <a:buFont typeface="Wingdings" pitchFamily="2" charset="2"/>
              <a:buChar char="v"/>
            </a:pPr>
            <a:r>
              <a:rPr lang="es-EC" dirty="0" err="1" smtClean="0"/>
              <a:t>OTU’s</a:t>
            </a:r>
            <a:endParaRPr lang="es-EC" dirty="0" smtClean="0"/>
          </a:p>
          <a:p>
            <a:pPr marL="285750" indent="-285750">
              <a:buFont typeface="Wingdings" pitchFamily="2" charset="2"/>
              <a:buChar char="v"/>
            </a:pPr>
            <a:r>
              <a:rPr lang="es-EC" dirty="0" smtClean="0"/>
              <a:t>Anillo lógico UIO-TUA-POM</a:t>
            </a:r>
          </a:p>
          <a:p>
            <a:pPr marL="285750" indent="-285750">
              <a:buFont typeface="Wingdings" pitchFamily="2" charset="2"/>
              <a:buChar char="v"/>
            </a:pPr>
            <a:endParaRPr lang="es-EC" dirty="0" smtClean="0"/>
          </a:p>
          <a:p>
            <a:pPr marL="285750" indent="-285750">
              <a:buFont typeface="Wingdings" pitchFamily="2" charset="2"/>
              <a:buChar char="v"/>
            </a:pPr>
            <a:endParaRPr lang="es-EC" dirty="0" smtClean="0"/>
          </a:p>
        </p:txBody>
      </p:sp>
      <p:sp>
        <p:nvSpPr>
          <p:cNvPr id="13" name="Rectangle 1"/>
          <p:cNvSpPr txBox="1">
            <a:spLocks/>
          </p:cNvSpPr>
          <p:nvPr/>
        </p:nvSpPr>
        <p:spPr>
          <a:xfrm>
            <a:off x="3483496" y="915566"/>
            <a:ext cx="1232520" cy="50405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DWDM</a:t>
            </a:r>
            <a:endParaRPr lang="es-EC" sz="2400" dirty="0"/>
          </a:p>
        </p:txBody>
      </p:sp>
      <p:pic>
        <p:nvPicPr>
          <p:cNvPr id="9218" name="Picture 2" descr="C:\Users\Pablin\Dropbox\PERFIL TRANSELECTRIC-TRANSNEXA\Memoria Escrita\Tesis\CAP1\REDDWD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300596"/>
            <a:ext cx="2779347" cy="321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856578"/>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1"/>
          <p:cNvSpPr txBox="1">
            <a:spLocks/>
          </p:cNvSpPr>
          <p:nvPr/>
        </p:nvSpPr>
        <p:spPr>
          <a:xfrm>
            <a:off x="-108520" y="267494"/>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ANÁLISIS </a:t>
            </a:r>
            <a:r>
              <a:rPr lang="es-EC" sz="2400" dirty="0"/>
              <a:t>DE LA </a:t>
            </a:r>
            <a:r>
              <a:rPr lang="es-EC" sz="2400" dirty="0" smtClean="0"/>
              <a:t>ARQUITECTURA DE LA RED</a:t>
            </a:r>
            <a:endParaRPr lang="es-EC" sz="2400" dirty="0"/>
          </a:p>
        </p:txBody>
      </p:sp>
      <p:cxnSp>
        <p:nvCxnSpPr>
          <p:cNvPr id="31" name="3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37" name="Rectangle 1"/>
          <p:cNvSpPr txBox="1">
            <a:spLocks/>
          </p:cNvSpPr>
          <p:nvPr/>
        </p:nvSpPr>
        <p:spPr>
          <a:xfrm>
            <a:off x="-174104" y="-20538"/>
            <a:ext cx="1361728"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ANÁLISIS</a:t>
            </a:r>
            <a:endParaRPr lang="es-EC" sz="1600" dirty="0"/>
          </a:p>
        </p:txBody>
      </p:sp>
      <p:sp>
        <p:nvSpPr>
          <p:cNvPr id="4" name="3 CuadroTexto"/>
          <p:cNvSpPr txBox="1"/>
          <p:nvPr/>
        </p:nvSpPr>
        <p:spPr>
          <a:xfrm>
            <a:off x="506760" y="1301874"/>
            <a:ext cx="3456384" cy="2862322"/>
          </a:xfrm>
          <a:prstGeom prst="rect">
            <a:avLst/>
          </a:prstGeom>
          <a:noFill/>
        </p:spPr>
        <p:txBody>
          <a:bodyPr wrap="square" rtlCol="0">
            <a:spAutoFit/>
          </a:bodyPr>
          <a:lstStyle/>
          <a:p>
            <a:pPr marL="285750" indent="-285750">
              <a:buFont typeface="Wingdings" pitchFamily="2" charset="2"/>
              <a:buChar char="v"/>
            </a:pPr>
            <a:r>
              <a:rPr lang="es-EC" dirty="0"/>
              <a:t>Dos </a:t>
            </a:r>
            <a:r>
              <a:rPr lang="es-EC" dirty="0" err="1"/>
              <a:t>Routers</a:t>
            </a:r>
            <a:endParaRPr lang="es-EC" dirty="0"/>
          </a:p>
          <a:p>
            <a:pPr marL="742950" lvl="1" indent="-285750">
              <a:buFont typeface="Wingdings" pitchFamily="2" charset="2"/>
              <a:buChar char="v"/>
            </a:pPr>
            <a:r>
              <a:rPr lang="es-EC" dirty="0"/>
              <a:t>Quito</a:t>
            </a:r>
          </a:p>
          <a:p>
            <a:pPr marL="742950" lvl="1" indent="-285750">
              <a:buFont typeface="Wingdings" pitchFamily="2" charset="2"/>
              <a:buChar char="v"/>
            </a:pPr>
            <a:r>
              <a:rPr lang="es-EC" dirty="0"/>
              <a:t>Guayaquil</a:t>
            </a:r>
          </a:p>
          <a:p>
            <a:pPr marL="285750" indent="-285750">
              <a:buFont typeface="Wingdings" pitchFamily="2" charset="2"/>
              <a:buChar char="v"/>
            </a:pPr>
            <a:r>
              <a:rPr lang="es-EC" dirty="0" err="1" smtClean="0"/>
              <a:t>Switches</a:t>
            </a:r>
            <a:r>
              <a:rPr lang="es-EC" dirty="0" smtClean="0"/>
              <a:t> de acceso</a:t>
            </a:r>
          </a:p>
          <a:p>
            <a:pPr marL="285750" indent="-285750">
              <a:buFont typeface="Wingdings" pitchFamily="2" charset="2"/>
              <a:buChar char="v"/>
            </a:pPr>
            <a:r>
              <a:rPr lang="es-EC" dirty="0" smtClean="0"/>
              <a:t>Soportada por SDH y DWDM</a:t>
            </a:r>
          </a:p>
          <a:p>
            <a:pPr marL="285750" indent="-285750">
              <a:buFont typeface="Wingdings" pitchFamily="2" charset="2"/>
              <a:buChar char="v"/>
            </a:pPr>
            <a:r>
              <a:rPr lang="es-EC" dirty="0" smtClean="0"/>
              <a:t>Mayores capacidades de conexión UIO</a:t>
            </a:r>
          </a:p>
          <a:p>
            <a:pPr marL="742950" lvl="1" indent="-285750">
              <a:buFont typeface="Wingdings" pitchFamily="2" charset="2"/>
              <a:buChar char="v"/>
            </a:pPr>
            <a:endParaRPr lang="es-EC" dirty="0" smtClean="0"/>
          </a:p>
          <a:p>
            <a:pPr marL="285750" indent="-285750">
              <a:buFont typeface="Wingdings" pitchFamily="2" charset="2"/>
              <a:buChar char="v"/>
            </a:pPr>
            <a:endParaRPr lang="es-EC" dirty="0" smtClean="0"/>
          </a:p>
          <a:p>
            <a:pPr marL="285750" indent="-285750">
              <a:buFont typeface="Wingdings" pitchFamily="2" charset="2"/>
              <a:buChar char="v"/>
            </a:pPr>
            <a:endParaRPr lang="es-EC" dirty="0" smtClean="0"/>
          </a:p>
        </p:txBody>
      </p:sp>
      <p:sp>
        <p:nvSpPr>
          <p:cNvPr id="13" name="Rectangle 1"/>
          <p:cNvSpPr txBox="1">
            <a:spLocks/>
          </p:cNvSpPr>
          <p:nvPr/>
        </p:nvSpPr>
        <p:spPr>
          <a:xfrm>
            <a:off x="3483496" y="915566"/>
            <a:ext cx="1232520" cy="50405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400" dirty="0" smtClean="0"/>
              <a:t>IP/MPLS</a:t>
            </a:r>
            <a:endParaRPr lang="es-EC" sz="2400" dirty="0"/>
          </a:p>
        </p:txBody>
      </p:sp>
      <p:pic>
        <p:nvPicPr>
          <p:cNvPr id="9220" name="Picture 4" descr="C:\Users\Pablin\Dropbox\PERFIL TRANSELECTRIC-TRANSNEXA\Memoria Escrita\Tesis\CAP3\MPLS.png"/>
          <p:cNvPicPr>
            <a:picLocks noChangeAspect="1" noChangeArrowheads="1"/>
          </p:cNvPicPr>
          <p:nvPr/>
        </p:nvPicPr>
        <p:blipFill rotWithShape="1">
          <a:blip r:embed="rId4">
            <a:extLst>
              <a:ext uri="{28A0092B-C50C-407E-A947-70E740481C1C}">
                <a14:useLocalDpi xmlns:a14="http://schemas.microsoft.com/office/drawing/2010/main" val="0"/>
              </a:ext>
            </a:extLst>
          </a:blip>
          <a:srcRect r="34530" b="50000"/>
          <a:stretch/>
        </p:blipFill>
        <p:spPr bwMode="auto">
          <a:xfrm>
            <a:off x="4355976" y="1470075"/>
            <a:ext cx="4176465" cy="304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181983"/>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EC" sz="4400" dirty="0" smtClean="0"/>
              <a:t>PROPUESTAS DE MEJORA</a:t>
            </a:r>
            <a:r>
              <a:rPr lang="es-EC" dirty="0" smtClean="0"/>
              <a:t> </a:t>
            </a:r>
            <a:endParaRPr lang="es-EC" dirty="0"/>
          </a:p>
        </p:txBody>
      </p:sp>
      <p:pic>
        <p:nvPicPr>
          <p:cNvPr id="2" name="Picture 4" descr="http://www.journalprep.com/images/label_grant_review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53216"/>
            <a:ext cx="1695450" cy="1733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eusa.ed.ac.uk/pageassets/advice/help.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961" y="123478"/>
            <a:ext cx="285750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4.bp.blogspot.com/_nEZddcafnkk/STELfxfNU7I/AAAAAAAAMU8/CI_IAV4IUW4/s400/interrogacio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914" y="1707654"/>
            <a:ext cx="1739462" cy="1557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655416"/>
      </p:ext>
    </p:extLst>
  </p:cSld>
  <p:clrMapOvr>
    <a:masterClrMapping/>
  </p:clrMapOvr>
  <p:transition spd="slow">
    <p:push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26976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ACCIÓN</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28" name="27 CuadroTexto"/>
          <p:cNvSpPr txBox="1"/>
          <p:nvPr/>
        </p:nvSpPr>
        <p:spPr>
          <a:xfrm>
            <a:off x="6156176" y="1059581"/>
            <a:ext cx="3312367" cy="1323439"/>
          </a:xfrm>
          <a:prstGeom prst="rect">
            <a:avLst/>
          </a:prstGeom>
          <a:noFill/>
        </p:spPr>
        <p:txBody>
          <a:bodyPr wrap="square" rtlCol="0">
            <a:spAutoFit/>
          </a:bodyPr>
          <a:lstStyle/>
          <a:p>
            <a:pPr algn="ctr"/>
            <a:r>
              <a:rPr lang="es-EC" sz="1600" b="1" dirty="0" smtClean="0"/>
              <a:t>PLAN DE CONTINGENCIA</a:t>
            </a:r>
          </a:p>
          <a:p>
            <a:pPr algn="ctr"/>
            <a:endParaRPr lang="es-EC" sz="1600" b="1" dirty="0" smtClean="0"/>
          </a:p>
          <a:p>
            <a:pPr algn="ctr"/>
            <a:endParaRPr lang="es-EC" sz="1600" b="1" dirty="0" smtClean="0"/>
          </a:p>
          <a:p>
            <a:pPr algn="ctr"/>
            <a:endParaRPr lang="es-EC" sz="1600" b="1" dirty="0" smtClean="0"/>
          </a:p>
          <a:p>
            <a:pPr algn="ctr"/>
            <a:endParaRPr lang="es-EC" sz="1600" b="1" dirty="0"/>
          </a:p>
        </p:txBody>
      </p:sp>
      <p:sp>
        <p:nvSpPr>
          <p:cNvPr id="31" name="30 CuadroTexto"/>
          <p:cNvSpPr txBox="1"/>
          <p:nvPr/>
        </p:nvSpPr>
        <p:spPr>
          <a:xfrm>
            <a:off x="3131841" y="1059582"/>
            <a:ext cx="3312367" cy="1077218"/>
          </a:xfrm>
          <a:prstGeom prst="rect">
            <a:avLst/>
          </a:prstGeom>
          <a:noFill/>
        </p:spPr>
        <p:txBody>
          <a:bodyPr wrap="square" rtlCol="0">
            <a:spAutoFit/>
          </a:bodyPr>
          <a:lstStyle/>
          <a:p>
            <a:pPr algn="ctr"/>
            <a:r>
              <a:rPr lang="es-EC" sz="1600" b="1" dirty="0" smtClean="0"/>
              <a:t>REDUCCIÓN DE PROBABILIDAD</a:t>
            </a:r>
          </a:p>
          <a:p>
            <a:pPr algn="ctr"/>
            <a:endParaRPr lang="es-EC" sz="1600" b="1" dirty="0" smtClean="0"/>
          </a:p>
          <a:p>
            <a:pPr algn="ctr"/>
            <a:endParaRPr lang="es-EC" sz="1600" b="1" dirty="0" smtClean="0"/>
          </a:p>
          <a:p>
            <a:pPr algn="ctr"/>
            <a:endParaRPr lang="es-EC" sz="1600" b="1" dirty="0"/>
          </a:p>
        </p:txBody>
      </p:sp>
      <p:sp>
        <p:nvSpPr>
          <p:cNvPr id="32" name="31 CuadroTexto"/>
          <p:cNvSpPr txBox="1"/>
          <p:nvPr/>
        </p:nvSpPr>
        <p:spPr>
          <a:xfrm>
            <a:off x="35496" y="1059582"/>
            <a:ext cx="3312367" cy="1323439"/>
          </a:xfrm>
          <a:prstGeom prst="rect">
            <a:avLst/>
          </a:prstGeom>
          <a:noFill/>
        </p:spPr>
        <p:txBody>
          <a:bodyPr wrap="square" rtlCol="0">
            <a:spAutoFit/>
          </a:bodyPr>
          <a:lstStyle/>
          <a:p>
            <a:pPr algn="ctr"/>
            <a:r>
              <a:rPr lang="es-EC" sz="1600" b="1" dirty="0" smtClean="0"/>
              <a:t>REDUCCIÓN DE CRITICIDAD</a:t>
            </a:r>
          </a:p>
          <a:p>
            <a:pPr algn="ctr"/>
            <a:endParaRPr lang="es-EC" sz="1600" b="1" dirty="0" smtClean="0"/>
          </a:p>
          <a:p>
            <a:pPr algn="ctr"/>
            <a:endParaRPr lang="es-EC" sz="1600" b="1" dirty="0" smtClean="0"/>
          </a:p>
          <a:p>
            <a:pPr algn="ctr"/>
            <a:endParaRPr lang="es-EC" sz="1600" b="1" dirty="0" smtClean="0"/>
          </a:p>
          <a:p>
            <a:pPr algn="ctr"/>
            <a:endParaRPr lang="es-EC" sz="1600" b="1" dirty="0"/>
          </a:p>
        </p:txBody>
      </p:sp>
      <p:sp>
        <p:nvSpPr>
          <p:cNvPr id="37" name="36 CuadroTexto"/>
          <p:cNvSpPr txBox="1"/>
          <p:nvPr/>
        </p:nvSpPr>
        <p:spPr>
          <a:xfrm>
            <a:off x="539554" y="1695032"/>
            <a:ext cx="2592287" cy="2031325"/>
          </a:xfrm>
          <a:prstGeom prst="rect">
            <a:avLst/>
          </a:prstGeom>
          <a:noFill/>
        </p:spPr>
        <p:txBody>
          <a:bodyPr wrap="square" rtlCol="0">
            <a:spAutoFit/>
          </a:bodyPr>
          <a:lstStyle/>
          <a:p>
            <a:r>
              <a:rPr lang="es-EC" sz="1400" dirty="0"/>
              <a:t>Mejorar tiempo de respuestas:</a:t>
            </a:r>
          </a:p>
          <a:p>
            <a:endParaRPr lang="es-EC" sz="1400" dirty="0" smtClean="0"/>
          </a:p>
          <a:p>
            <a:pPr marL="285750" indent="-285750" algn="just">
              <a:buFont typeface="Wingdings" pitchFamily="2" charset="2"/>
              <a:buChar char="ü"/>
            </a:pPr>
            <a:r>
              <a:rPr lang="es-EC" sz="1400" dirty="0" smtClean="0"/>
              <a:t>Apertura de fibra óptica.</a:t>
            </a:r>
          </a:p>
          <a:p>
            <a:pPr marL="285750" indent="-285750" algn="just">
              <a:buFont typeface="Wingdings" pitchFamily="2" charset="2"/>
              <a:buChar char="ü"/>
            </a:pPr>
            <a:r>
              <a:rPr lang="es-EC" sz="1400" dirty="0" smtClean="0"/>
              <a:t>Falla crítica en equipos.</a:t>
            </a:r>
          </a:p>
          <a:p>
            <a:pPr marL="285750" indent="-285750" algn="just">
              <a:buFont typeface="Wingdings" pitchFamily="2" charset="2"/>
              <a:buChar char="ü"/>
            </a:pPr>
            <a:r>
              <a:rPr lang="es-EC" sz="1400" dirty="0" smtClean="0"/>
              <a:t>Falla en sistemas auxiliares</a:t>
            </a:r>
          </a:p>
          <a:p>
            <a:pPr marL="285750" indent="-285750" algn="just">
              <a:buFont typeface="Wingdings" pitchFamily="2" charset="2"/>
              <a:buChar char="ü"/>
            </a:pPr>
            <a:endParaRPr lang="es-EC" sz="1400" dirty="0" smtClean="0"/>
          </a:p>
          <a:p>
            <a:pPr algn="ctr"/>
            <a:endParaRPr lang="es-EC" sz="1400" dirty="0" smtClean="0"/>
          </a:p>
          <a:p>
            <a:pPr algn="ctr"/>
            <a:endParaRPr lang="es-EC" sz="1400" dirty="0" smtClean="0"/>
          </a:p>
          <a:p>
            <a:pPr algn="ctr"/>
            <a:endParaRPr lang="es-EC" sz="1400" dirty="0"/>
          </a:p>
        </p:txBody>
      </p:sp>
      <p:pic>
        <p:nvPicPr>
          <p:cNvPr id="2052" name="Picture 4" descr="http://www.temas.cl/wp-content/uploads/2010/09/TIEMP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075806"/>
            <a:ext cx="1448279" cy="14482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 name="37 CuadroTexto"/>
          <p:cNvSpPr txBox="1"/>
          <p:nvPr/>
        </p:nvSpPr>
        <p:spPr>
          <a:xfrm>
            <a:off x="3511440" y="1673389"/>
            <a:ext cx="2553169" cy="2246769"/>
          </a:xfrm>
          <a:prstGeom prst="rect">
            <a:avLst/>
          </a:prstGeom>
          <a:noFill/>
        </p:spPr>
        <p:txBody>
          <a:bodyPr wrap="square" rtlCol="0">
            <a:spAutoFit/>
          </a:bodyPr>
          <a:lstStyle/>
          <a:p>
            <a:pPr algn="just"/>
            <a:r>
              <a:rPr lang="es-EC" sz="1400" dirty="0" smtClean="0"/>
              <a:t>Ejecución y verificación de planes de mantenimiento sobre:</a:t>
            </a:r>
          </a:p>
          <a:p>
            <a:pPr algn="ctr"/>
            <a:endParaRPr lang="es-EC" sz="1400" dirty="0" smtClean="0"/>
          </a:p>
          <a:p>
            <a:pPr marL="285750" indent="-285750" algn="just">
              <a:buFont typeface="Wingdings" pitchFamily="2" charset="2"/>
              <a:buChar char="ü"/>
            </a:pPr>
            <a:r>
              <a:rPr lang="es-EC" sz="1400" dirty="0" smtClean="0"/>
              <a:t>Componentes de la red de fibra óptica.</a:t>
            </a:r>
          </a:p>
          <a:p>
            <a:pPr marL="285750" indent="-285750" algn="just">
              <a:buFont typeface="Wingdings" pitchFamily="2" charset="2"/>
              <a:buChar char="ü"/>
            </a:pPr>
            <a:r>
              <a:rPr lang="es-EC" sz="1400" dirty="0" smtClean="0"/>
              <a:t>Sistemas auxiliares.</a:t>
            </a:r>
          </a:p>
          <a:p>
            <a:pPr marL="285750" indent="-285750" algn="just">
              <a:buFont typeface="Wingdings" pitchFamily="2" charset="2"/>
              <a:buChar char="ü"/>
            </a:pPr>
            <a:endParaRPr lang="es-EC" sz="1400" dirty="0" smtClean="0"/>
          </a:p>
          <a:p>
            <a:pPr algn="ctr"/>
            <a:endParaRPr lang="es-EC" sz="1400" dirty="0" smtClean="0"/>
          </a:p>
          <a:p>
            <a:pPr algn="ctr"/>
            <a:endParaRPr lang="es-EC" sz="1400" dirty="0" smtClean="0"/>
          </a:p>
          <a:p>
            <a:pPr algn="ctr"/>
            <a:endParaRPr lang="es-EC" sz="1400" dirty="0"/>
          </a:p>
        </p:txBody>
      </p:sp>
      <p:pic>
        <p:nvPicPr>
          <p:cNvPr id="2054" name="Picture 6" descr="http://t2.gstatic.com/images?q=tbn:ANd9GcSs74yD9XobR0me_mvIaVBVY3YOnRAZSXlUsa_MHq_7fLfG_M2ClQ">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3164987"/>
            <a:ext cx="2140681" cy="1350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38 CuadroTexto"/>
          <p:cNvSpPr txBox="1"/>
          <p:nvPr/>
        </p:nvSpPr>
        <p:spPr>
          <a:xfrm>
            <a:off x="6588224" y="1635646"/>
            <a:ext cx="2448271" cy="1600438"/>
          </a:xfrm>
          <a:prstGeom prst="rect">
            <a:avLst/>
          </a:prstGeom>
          <a:noFill/>
        </p:spPr>
        <p:txBody>
          <a:bodyPr wrap="square" rtlCol="0">
            <a:spAutoFit/>
          </a:bodyPr>
          <a:lstStyle/>
          <a:p>
            <a:pPr marL="285750" indent="-285750" algn="just">
              <a:buFont typeface="Wingdings" pitchFamily="2" charset="2"/>
              <a:buChar char="ü"/>
            </a:pPr>
            <a:r>
              <a:rPr lang="es-EC" sz="1400" dirty="0" smtClean="0"/>
              <a:t>Implementación para los escenarios más críticos.</a:t>
            </a:r>
          </a:p>
          <a:p>
            <a:pPr marL="285750" indent="-285750" algn="just">
              <a:buFont typeface="Wingdings" pitchFamily="2" charset="2"/>
              <a:buChar char="ü"/>
            </a:pPr>
            <a:r>
              <a:rPr lang="es-EC" sz="1400" dirty="0" smtClean="0"/>
              <a:t>Calificación: 1. </a:t>
            </a:r>
          </a:p>
          <a:p>
            <a:pPr marL="285750" indent="-285750" algn="just">
              <a:buFont typeface="Wingdings" pitchFamily="2" charset="2"/>
              <a:buChar char="ü"/>
            </a:pPr>
            <a:endParaRPr lang="es-EC" sz="1400" dirty="0" smtClean="0"/>
          </a:p>
          <a:p>
            <a:pPr algn="ctr"/>
            <a:endParaRPr lang="es-EC" sz="1400" dirty="0" smtClean="0"/>
          </a:p>
          <a:p>
            <a:pPr algn="ctr"/>
            <a:endParaRPr lang="es-EC" sz="1400" dirty="0" smtClean="0"/>
          </a:p>
          <a:p>
            <a:pPr algn="ctr"/>
            <a:endParaRPr lang="es-EC" sz="1400" dirty="0"/>
          </a:p>
        </p:txBody>
      </p:sp>
      <p:pic>
        <p:nvPicPr>
          <p:cNvPr id="2056" name="Picture 8" descr="http://lh5.ggpht.com/_XBOMbLJxUQE/S1mZ1T4Ob3I/AAAAAAAAA4w/ZuvOJvX1Z00/Salida%20de%20Emergencia_thumb%5B4%5D.jpg?imgmax=80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7518" y="3259703"/>
            <a:ext cx="2251359" cy="1112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22425"/>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500"/>
                                        <p:tgtEl>
                                          <p:spTgt spid="20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fade">
                                      <p:cBhvr>
                                        <p:cTn id="35"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37" grpId="0"/>
      <p:bldP spid="38" grpId="0"/>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26976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ACCIÓN</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32" name="31 CuadroTexto"/>
          <p:cNvSpPr txBox="1"/>
          <p:nvPr/>
        </p:nvSpPr>
        <p:spPr>
          <a:xfrm>
            <a:off x="5076057" y="4272647"/>
            <a:ext cx="3312367" cy="1323439"/>
          </a:xfrm>
          <a:prstGeom prst="rect">
            <a:avLst/>
          </a:prstGeom>
          <a:noFill/>
        </p:spPr>
        <p:txBody>
          <a:bodyPr wrap="square" rtlCol="0">
            <a:spAutoFit/>
          </a:bodyPr>
          <a:lstStyle/>
          <a:p>
            <a:pPr algn="ctr"/>
            <a:r>
              <a:rPr lang="es-EC" sz="1600" b="1" dirty="0" smtClean="0"/>
              <a:t>REDUCCIÓN DE CRITICIDAD</a:t>
            </a:r>
          </a:p>
          <a:p>
            <a:pPr algn="ctr"/>
            <a:endParaRPr lang="es-EC" sz="1600" b="1" dirty="0" smtClean="0"/>
          </a:p>
          <a:p>
            <a:pPr algn="ctr"/>
            <a:endParaRPr lang="es-EC" sz="1600" b="1" dirty="0" smtClean="0"/>
          </a:p>
          <a:p>
            <a:pPr algn="ctr"/>
            <a:endParaRPr lang="es-EC" sz="1600" b="1" dirty="0" smtClean="0"/>
          </a:p>
          <a:p>
            <a:pPr algn="ctr"/>
            <a:endParaRPr lang="es-EC" sz="1600" b="1"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432"/>
          <a:stretch/>
        </p:blipFill>
        <p:spPr bwMode="auto">
          <a:xfrm>
            <a:off x="-36512" y="960140"/>
            <a:ext cx="4501053" cy="369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images.evolvedheart.com/wp-content/uploads/2012/04/3d-man-walking-tightrope.jpg">
            <a:hlinkClick r:id="rId4"/>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55440" y="3173153"/>
            <a:ext cx="1596880" cy="1198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960140"/>
            <a:ext cx="4621676" cy="211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399838"/>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26976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ACCIÓN</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32" name="31 CuadroTexto"/>
          <p:cNvSpPr txBox="1"/>
          <p:nvPr/>
        </p:nvSpPr>
        <p:spPr>
          <a:xfrm>
            <a:off x="323528" y="1042839"/>
            <a:ext cx="3312367" cy="1323439"/>
          </a:xfrm>
          <a:prstGeom prst="rect">
            <a:avLst/>
          </a:prstGeom>
          <a:noFill/>
        </p:spPr>
        <p:txBody>
          <a:bodyPr wrap="square" rtlCol="0">
            <a:spAutoFit/>
          </a:bodyPr>
          <a:lstStyle/>
          <a:p>
            <a:pPr algn="ctr"/>
            <a:r>
              <a:rPr lang="es-EC" sz="1600" b="1" dirty="0" smtClean="0"/>
              <a:t>REDUCCIÓN DE PROBABILIDAD</a:t>
            </a:r>
          </a:p>
          <a:p>
            <a:pPr algn="ctr"/>
            <a:endParaRPr lang="es-EC" sz="1600" b="1" dirty="0" smtClean="0"/>
          </a:p>
          <a:p>
            <a:pPr algn="ctr"/>
            <a:endParaRPr lang="es-EC" sz="1600" b="1" dirty="0" smtClean="0"/>
          </a:p>
          <a:p>
            <a:pPr algn="ctr"/>
            <a:endParaRPr lang="es-EC" sz="1600" b="1" dirty="0" smtClean="0"/>
          </a:p>
          <a:p>
            <a:pPr algn="ctr"/>
            <a:endParaRPr lang="es-EC" sz="1600" b="1" dirty="0"/>
          </a:p>
        </p:txBody>
      </p:sp>
      <p:pic>
        <p:nvPicPr>
          <p:cNvPr id="3074" name="Picture 2" descr="http://3.bp.blogspot.com/-hEvQ9hA5OK0/UAHEMWA0SjI/AAAAAAAAAkI/eCKgC2Rcc4Q/s400/construccio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31" y="1824097"/>
            <a:ext cx="2636159" cy="22942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1089232"/>
            <a:ext cx="5224204" cy="344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4922070"/>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9254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CONTINGENCIA </a:t>
            </a:r>
          </a:p>
          <a:p>
            <a:pPr algn="ctr"/>
            <a:r>
              <a:rPr lang="es-EC" sz="3200" dirty="0" smtClean="0"/>
              <a:t>NODOS BACKBONE </a:t>
            </a:r>
            <a:r>
              <a:rPr lang="en-US" sz="3200" dirty="0" smtClean="0"/>
              <a:t>&amp; RADIALES</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32" name="31 CuadroTexto"/>
          <p:cNvSpPr txBox="1"/>
          <p:nvPr/>
        </p:nvSpPr>
        <p:spPr>
          <a:xfrm>
            <a:off x="1043608" y="3871957"/>
            <a:ext cx="6840760" cy="1508105"/>
          </a:xfrm>
          <a:prstGeom prst="rect">
            <a:avLst/>
          </a:prstGeom>
          <a:noFill/>
        </p:spPr>
        <p:txBody>
          <a:bodyPr wrap="square" rtlCol="0">
            <a:spAutoFit/>
          </a:bodyPr>
          <a:lstStyle/>
          <a:p>
            <a:pPr algn="just"/>
            <a:r>
              <a:rPr lang="es-EC" sz="1150" b="1" dirty="0" smtClean="0"/>
              <a:t>Procedimientos </a:t>
            </a:r>
            <a:r>
              <a:rPr lang="es-EC" sz="1150" b="1" dirty="0"/>
              <a:t>Generales: </a:t>
            </a:r>
            <a:r>
              <a:rPr lang="es-EC" sz="1150" b="1" dirty="0" smtClean="0"/>
              <a:t> </a:t>
            </a:r>
            <a:r>
              <a:rPr lang="es-EC" sz="1150" dirty="0" smtClean="0"/>
              <a:t>Realizar </a:t>
            </a:r>
            <a:r>
              <a:rPr lang="es-EC" sz="1150" dirty="0"/>
              <a:t>la </a:t>
            </a:r>
            <a:r>
              <a:rPr lang="es-EC" sz="1150" dirty="0" smtClean="0"/>
              <a:t>verificación </a:t>
            </a:r>
            <a:r>
              <a:rPr lang="es-EC" sz="1150" dirty="0"/>
              <a:t>del inconveniente </a:t>
            </a:r>
            <a:r>
              <a:rPr lang="es-EC" sz="1150" dirty="0" smtClean="0"/>
              <a:t>para encontrar </a:t>
            </a:r>
            <a:r>
              <a:rPr lang="es-EC" sz="1150" dirty="0"/>
              <a:t>el punto del problema y la </a:t>
            </a:r>
            <a:r>
              <a:rPr lang="es-EC" sz="1150" dirty="0" smtClean="0"/>
              <a:t>solución </a:t>
            </a:r>
            <a:r>
              <a:rPr lang="es-EC" sz="1150" dirty="0"/>
              <a:t>del mismo. </a:t>
            </a:r>
            <a:r>
              <a:rPr lang="es-EC" sz="1150" dirty="0" smtClean="0"/>
              <a:t>El tráfico </a:t>
            </a:r>
            <a:r>
              <a:rPr lang="es-EC" sz="1150" dirty="0"/>
              <a:t>IP </a:t>
            </a:r>
            <a:r>
              <a:rPr lang="es-EC" sz="1150" dirty="0" smtClean="0"/>
              <a:t>será </a:t>
            </a:r>
            <a:r>
              <a:rPr lang="es-EC" sz="1150" dirty="0"/>
              <a:t>respaldado como </a:t>
            </a:r>
            <a:r>
              <a:rPr lang="es-EC" sz="1150" dirty="0" smtClean="0"/>
              <a:t>máximo </a:t>
            </a:r>
            <a:r>
              <a:rPr lang="es-EC" sz="1150" dirty="0"/>
              <a:t>en </a:t>
            </a:r>
            <a:r>
              <a:rPr lang="es-EC" sz="1150" dirty="0" smtClean="0"/>
              <a:t>un 60</a:t>
            </a:r>
            <a:r>
              <a:rPr lang="es-EC" sz="1150" dirty="0"/>
              <a:t>% por la salida internacional a </a:t>
            </a:r>
            <a:r>
              <a:rPr lang="es-EC" sz="1150" dirty="0" smtClean="0"/>
              <a:t>través </a:t>
            </a:r>
            <a:r>
              <a:rPr lang="es-EC" sz="1150" dirty="0"/>
              <a:t>de </a:t>
            </a:r>
            <a:r>
              <a:rPr lang="es-EC" sz="1150" dirty="0" smtClean="0"/>
              <a:t>Perú </a:t>
            </a:r>
            <a:r>
              <a:rPr lang="es-EC" sz="1150" dirty="0"/>
              <a:t>con el incremento de </a:t>
            </a:r>
            <a:r>
              <a:rPr lang="es-EC" sz="1150" dirty="0" smtClean="0"/>
              <a:t>capacidad que </a:t>
            </a:r>
            <a:r>
              <a:rPr lang="es-EC" sz="1150" dirty="0"/>
              <a:t>se tiene disponible para esta emergencia. Se priorizara el </a:t>
            </a:r>
            <a:r>
              <a:rPr lang="es-EC" sz="1150" dirty="0" smtClean="0"/>
              <a:t>tráfico </a:t>
            </a:r>
            <a:r>
              <a:rPr lang="es-EC" sz="1150" dirty="0"/>
              <a:t>a respaldar </a:t>
            </a:r>
            <a:r>
              <a:rPr lang="es-EC" sz="1150" dirty="0" smtClean="0"/>
              <a:t>en base </a:t>
            </a:r>
            <a:r>
              <a:rPr lang="es-EC" sz="1150" dirty="0"/>
              <a:t>a las capacidades contratadas por los clientes y a la disponibilidad existente.</a:t>
            </a:r>
          </a:p>
          <a:p>
            <a:pPr algn="just"/>
            <a:endParaRPr lang="es-EC" sz="1150" b="1" dirty="0" smtClean="0"/>
          </a:p>
          <a:p>
            <a:pPr algn="just"/>
            <a:endParaRPr lang="es-EC" sz="1150" b="1" dirty="0" smtClean="0"/>
          </a:p>
          <a:p>
            <a:pPr algn="just"/>
            <a:endParaRPr lang="es-EC" sz="1150" b="1" dirty="0" smtClean="0"/>
          </a:p>
          <a:p>
            <a:pPr algn="just"/>
            <a:endParaRPr lang="es-EC" sz="1150" b="1" dirty="0"/>
          </a:p>
        </p:txBody>
      </p:sp>
      <p:pic>
        <p:nvPicPr>
          <p:cNvPr id="5122" name="Picture 2" descr="http://blogs.bournemouth.ac.uk/research/files/2011/08/help.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165" y="2381949"/>
            <a:ext cx="1550923" cy="1248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179512" y="1491630"/>
            <a:ext cx="3995936" cy="623248"/>
          </a:xfrm>
          <a:prstGeom prst="rect">
            <a:avLst/>
          </a:prstGeom>
          <a:noFill/>
        </p:spPr>
        <p:txBody>
          <a:bodyPr wrap="square" rtlCol="0">
            <a:spAutoFit/>
          </a:bodyPr>
          <a:lstStyle/>
          <a:p>
            <a:pPr algn="just"/>
            <a:r>
              <a:rPr lang="es-EC" sz="1150" b="1" dirty="0" smtClean="0"/>
              <a:t> </a:t>
            </a:r>
            <a:r>
              <a:rPr lang="es-EC" sz="1150" b="1" dirty="0"/>
              <a:t>Evento Disparador: </a:t>
            </a:r>
            <a:r>
              <a:rPr lang="es-EC" sz="1150" dirty="0"/>
              <a:t>Ruptura simple de </a:t>
            </a:r>
            <a:r>
              <a:rPr lang="es-EC" sz="1150" dirty="0" smtClean="0"/>
              <a:t>fibra </a:t>
            </a:r>
            <a:r>
              <a:rPr lang="es-EC" sz="1150" dirty="0"/>
              <a:t>Frontera Norte - </a:t>
            </a:r>
            <a:r>
              <a:rPr lang="es-EC" sz="1150" dirty="0" err="1"/>
              <a:t>Jamondino</a:t>
            </a:r>
            <a:r>
              <a:rPr lang="es-EC" sz="1150" dirty="0"/>
              <a:t>, </a:t>
            </a:r>
            <a:r>
              <a:rPr lang="es-EC" sz="1150" dirty="0" smtClean="0"/>
              <a:t>caída de </a:t>
            </a:r>
            <a:r>
              <a:rPr lang="es-EC" sz="1150" dirty="0"/>
              <a:t>todos los servicios a Colombia con largos tiempos de </a:t>
            </a:r>
            <a:r>
              <a:rPr lang="es-EC" sz="1150" dirty="0" smtClean="0"/>
              <a:t>atención.</a:t>
            </a:r>
            <a:endParaRPr lang="es-EC" sz="1150" dirty="0"/>
          </a:p>
        </p:txBody>
      </p:sp>
      <p:sp>
        <p:nvSpPr>
          <p:cNvPr id="14" name="13 CuadroTexto"/>
          <p:cNvSpPr txBox="1"/>
          <p:nvPr/>
        </p:nvSpPr>
        <p:spPr>
          <a:xfrm>
            <a:off x="4644008" y="1491630"/>
            <a:ext cx="4363829" cy="1154162"/>
          </a:xfrm>
          <a:prstGeom prst="rect">
            <a:avLst/>
          </a:prstGeom>
          <a:noFill/>
        </p:spPr>
        <p:txBody>
          <a:bodyPr wrap="square" rtlCol="0">
            <a:spAutoFit/>
          </a:bodyPr>
          <a:lstStyle/>
          <a:p>
            <a:pPr algn="just"/>
            <a:r>
              <a:rPr lang="es-EC" sz="1150" b="1" dirty="0" smtClean="0"/>
              <a:t>Identificación </a:t>
            </a:r>
            <a:r>
              <a:rPr lang="es-EC" sz="1150" b="1" dirty="0"/>
              <a:t>de riesgos: </a:t>
            </a:r>
            <a:r>
              <a:rPr lang="es-EC" sz="1150" dirty="0"/>
              <a:t>Salida del 100% de los servicios procedentes </a:t>
            </a:r>
            <a:r>
              <a:rPr lang="es-EC" sz="1150" dirty="0" smtClean="0"/>
              <a:t>de Perú </a:t>
            </a:r>
            <a:r>
              <a:rPr lang="es-EC" sz="1150" dirty="0"/>
              <a:t>y Ecuador hacia y desde Colombia a </a:t>
            </a:r>
            <a:r>
              <a:rPr lang="es-EC" sz="1150" dirty="0" smtClean="0"/>
              <a:t>través </a:t>
            </a:r>
            <a:r>
              <a:rPr lang="es-EC" sz="1150" dirty="0"/>
              <a:t>de este ramal. </a:t>
            </a:r>
            <a:r>
              <a:rPr lang="es-EC" sz="1150" dirty="0" smtClean="0"/>
              <a:t>Contingencia para normalización </a:t>
            </a:r>
            <a:r>
              <a:rPr lang="es-EC" sz="1150" dirty="0"/>
              <a:t>completa de servicios solo a </a:t>
            </a:r>
            <a:r>
              <a:rPr lang="es-EC" sz="1150" dirty="0" smtClean="0"/>
              <a:t>través </a:t>
            </a:r>
            <a:r>
              <a:rPr lang="es-EC" sz="1150" dirty="0"/>
              <a:t>de una ruta alterna.</a:t>
            </a:r>
          </a:p>
          <a:p>
            <a:pPr algn="just"/>
            <a:endParaRPr lang="es-EC" sz="1150" b="1" dirty="0" smtClean="0"/>
          </a:p>
          <a:p>
            <a:pPr algn="just"/>
            <a:endParaRPr lang="es-EC" sz="1150" b="1" dirty="0"/>
          </a:p>
        </p:txBody>
      </p:sp>
      <p:sp>
        <p:nvSpPr>
          <p:cNvPr id="15" name="14 CuadroTexto"/>
          <p:cNvSpPr txBox="1"/>
          <p:nvPr/>
        </p:nvSpPr>
        <p:spPr>
          <a:xfrm>
            <a:off x="-36512" y="2283718"/>
            <a:ext cx="3600400" cy="1685077"/>
          </a:xfrm>
          <a:prstGeom prst="rect">
            <a:avLst/>
          </a:prstGeom>
          <a:noFill/>
        </p:spPr>
        <p:txBody>
          <a:bodyPr wrap="square" rtlCol="0">
            <a:spAutoFit/>
          </a:bodyPr>
          <a:lstStyle/>
          <a:p>
            <a:pPr algn="just"/>
            <a:r>
              <a:rPr lang="es-EC" sz="1150" b="1" dirty="0" smtClean="0"/>
              <a:t>Consecuencias </a:t>
            </a:r>
            <a:r>
              <a:rPr lang="es-EC" sz="1150" b="1" dirty="0"/>
              <a:t>y efectos del riesgo:</a:t>
            </a:r>
            <a:r>
              <a:rPr lang="es-EC" sz="1150" dirty="0"/>
              <a:t> </a:t>
            </a:r>
            <a:r>
              <a:rPr lang="es-EC" sz="1150" dirty="0" smtClean="0"/>
              <a:t>Pérdida </a:t>
            </a:r>
            <a:r>
              <a:rPr lang="es-EC" sz="1150" dirty="0"/>
              <a:t>de los servicios con </a:t>
            </a:r>
            <a:r>
              <a:rPr lang="es-EC" sz="1150" dirty="0" smtClean="0"/>
              <a:t>salida internacional </a:t>
            </a:r>
            <a:r>
              <a:rPr lang="es-EC" sz="1150" dirty="0"/>
              <a:t>por Colombia hacia y desde Ecuador y </a:t>
            </a:r>
            <a:r>
              <a:rPr lang="es-EC" sz="1150" dirty="0" smtClean="0"/>
              <a:t>Perú. </a:t>
            </a:r>
            <a:r>
              <a:rPr lang="es-EC" sz="1150" dirty="0"/>
              <a:t>Clientes sin </a:t>
            </a:r>
            <a:r>
              <a:rPr lang="es-EC" sz="1150" dirty="0" smtClean="0"/>
              <a:t>servicios, perdida </a:t>
            </a:r>
            <a:r>
              <a:rPr lang="es-EC" sz="1150" dirty="0"/>
              <a:t>de la red corporativa del NOC de Ecuador y Colombia a </a:t>
            </a:r>
            <a:r>
              <a:rPr lang="es-EC" sz="1150" dirty="0" smtClean="0"/>
              <a:t>través </a:t>
            </a:r>
            <a:r>
              <a:rPr lang="es-EC" sz="1150" dirty="0"/>
              <a:t>de </a:t>
            </a:r>
            <a:r>
              <a:rPr lang="es-EC" sz="1150" dirty="0" smtClean="0"/>
              <a:t>las extensiones </a:t>
            </a:r>
            <a:r>
              <a:rPr lang="es-EC" sz="1150" dirty="0"/>
              <a:t>internas. Perdida de </a:t>
            </a:r>
            <a:r>
              <a:rPr lang="es-EC" sz="1150" dirty="0" err="1" smtClean="0"/>
              <a:t>teleprotección</a:t>
            </a:r>
            <a:r>
              <a:rPr lang="es-EC" sz="1150" dirty="0"/>
              <a:t>, canales de datos e </a:t>
            </a:r>
            <a:r>
              <a:rPr lang="es-EC" sz="1150" dirty="0" smtClean="0"/>
              <a:t>intercambio de energía eléctrica</a:t>
            </a:r>
            <a:r>
              <a:rPr lang="es-EC" sz="1150" dirty="0"/>
              <a:t>.</a:t>
            </a:r>
          </a:p>
          <a:p>
            <a:pPr algn="just"/>
            <a:endParaRPr lang="es-EC" sz="1150" b="1" dirty="0" smtClean="0"/>
          </a:p>
          <a:p>
            <a:pPr algn="just"/>
            <a:endParaRPr lang="es-EC" sz="1150" b="1" dirty="0" smtClean="0"/>
          </a:p>
          <a:p>
            <a:pPr algn="just"/>
            <a:endParaRPr lang="es-EC" sz="1150" b="1" dirty="0"/>
          </a:p>
        </p:txBody>
      </p:sp>
      <p:sp>
        <p:nvSpPr>
          <p:cNvPr id="16" name="15 CuadroTexto"/>
          <p:cNvSpPr txBox="1"/>
          <p:nvPr/>
        </p:nvSpPr>
        <p:spPr>
          <a:xfrm>
            <a:off x="5543704" y="2606843"/>
            <a:ext cx="4680519" cy="446276"/>
          </a:xfrm>
          <a:prstGeom prst="rect">
            <a:avLst/>
          </a:prstGeom>
          <a:noFill/>
        </p:spPr>
        <p:txBody>
          <a:bodyPr wrap="square" rtlCol="0">
            <a:spAutoFit/>
          </a:bodyPr>
          <a:lstStyle/>
          <a:p>
            <a:pPr algn="just"/>
            <a:r>
              <a:rPr lang="es-EC" sz="1150" b="1" dirty="0" smtClean="0"/>
              <a:t>Periodo </a:t>
            </a:r>
            <a:r>
              <a:rPr lang="es-EC" sz="1150" b="1" dirty="0"/>
              <a:t>de vulnerabilidad: </a:t>
            </a:r>
            <a:r>
              <a:rPr lang="es-EC" sz="1150" dirty="0"/>
              <a:t>&gt; 48 horas.</a:t>
            </a:r>
          </a:p>
          <a:p>
            <a:pPr algn="just"/>
            <a:endParaRPr lang="es-EC" sz="1150" b="1" dirty="0"/>
          </a:p>
        </p:txBody>
      </p:sp>
      <p:sp>
        <p:nvSpPr>
          <p:cNvPr id="17" name="16 CuadroTexto"/>
          <p:cNvSpPr txBox="1"/>
          <p:nvPr/>
        </p:nvSpPr>
        <p:spPr>
          <a:xfrm>
            <a:off x="5543703" y="2974731"/>
            <a:ext cx="4680519" cy="623248"/>
          </a:xfrm>
          <a:prstGeom prst="rect">
            <a:avLst/>
          </a:prstGeom>
          <a:noFill/>
        </p:spPr>
        <p:txBody>
          <a:bodyPr wrap="square" rtlCol="0">
            <a:spAutoFit/>
          </a:bodyPr>
          <a:lstStyle/>
          <a:p>
            <a:r>
              <a:rPr lang="es-EC" sz="1150" b="1" dirty="0" smtClean="0"/>
              <a:t>Tiempo </a:t>
            </a:r>
            <a:r>
              <a:rPr lang="es-EC" sz="1150" b="1" dirty="0"/>
              <a:t>de restablecimiento: </a:t>
            </a:r>
            <a:r>
              <a:rPr lang="es-EC" sz="1150" dirty="0"/>
              <a:t>&lt; 24 horas.</a:t>
            </a:r>
          </a:p>
          <a:p>
            <a:pPr algn="just"/>
            <a:endParaRPr lang="es-EC" sz="1150" b="1" dirty="0" smtClean="0"/>
          </a:p>
          <a:p>
            <a:pPr algn="just"/>
            <a:endParaRPr lang="es-EC" sz="1150" b="1" dirty="0"/>
          </a:p>
        </p:txBody>
      </p:sp>
      <p:sp>
        <p:nvSpPr>
          <p:cNvPr id="4" name="3 Rectángulo"/>
          <p:cNvSpPr/>
          <p:nvPr/>
        </p:nvSpPr>
        <p:spPr>
          <a:xfrm>
            <a:off x="3384202" y="915566"/>
            <a:ext cx="2159502" cy="369332"/>
          </a:xfrm>
          <a:prstGeom prst="rect">
            <a:avLst/>
          </a:prstGeom>
        </p:spPr>
        <p:txBody>
          <a:bodyPr wrap="none">
            <a:spAutoFit/>
          </a:bodyPr>
          <a:lstStyle/>
          <a:p>
            <a:pPr algn="ctr"/>
            <a:r>
              <a:rPr lang="es-EC" b="1" dirty="0"/>
              <a:t>ESCENARIO BAC004</a:t>
            </a:r>
          </a:p>
        </p:txBody>
      </p:sp>
    </p:spTree>
    <p:extLst>
      <p:ext uri="{BB962C8B-B14F-4D97-AF65-F5344CB8AC3E}">
        <p14:creationId xmlns:p14="http://schemas.microsoft.com/office/powerpoint/2010/main" val="2192298003"/>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3" grpId="0"/>
      <p:bldP spid="14" grpId="0"/>
      <p:bldP spid="15"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9254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CONTINGENCIA </a:t>
            </a:r>
          </a:p>
          <a:p>
            <a:pPr algn="ctr"/>
            <a:r>
              <a:rPr lang="es-EC" sz="3200" dirty="0" smtClean="0"/>
              <a:t>NODOS BACKBONE </a:t>
            </a:r>
            <a:r>
              <a:rPr lang="en-US" sz="3200" dirty="0" smtClean="0"/>
              <a:t>&amp; RADIALES</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4" name="3 Rectángulo"/>
          <p:cNvSpPr/>
          <p:nvPr/>
        </p:nvSpPr>
        <p:spPr>
          <a:xfrm>
            <a:off x="3384202" y="915566"/>
            <a:ext cx="2159502" cy="369332"/>
          </a:xfrm>
          <a:prstGeom prst="rect">
            <a:avLst/>
          </a:prstGeom>
        </p:spPr>
        <p:txBody>
          <a:bodyPr wrap="none">
            <a:spAutoFit/>
          </a:bodyPr>
          <a:lstStyle/>
          <a:p>
            <a:pPr algn="ctr"/>
            <a:r>
              <a:rPr lang="es-EC" b="1" dirty="0"/>
              <a:t>ESCENARIO BAC004</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 y="1630461"/>
            <a:ext cx="4710113" cy="295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671365"/>
            <a:ext cx="4422081" cy="916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17 Rectángulo"/>
          <p:cNvSpPr/>
          <p:nvPr/>
        </p:nvSpPr>
        <p:spPr>
          <a:xfrm>
            <a:off x="800441" y="1297092"/>
            <a:ext cx="2835455" cy="338554"/>
          </a:xfrm>
          <a:prstGeom prst="rect">
            <a:avLst/>
          </a:prstGeom>
        </p:spPr>
        <p:txBody>
          <a:bodyPr wrap="none">
            <a:spAutoFit/>
          </a:bodyPr>
          <a:lstStyle/>
          <a:p>
            <a:pPr algn="ctr"/>
            <a:r>
              <a:rPr lang="en-US" sz="1600" b="1" dirty="0" smtClean="0"/>
              <a:t>PROCEDIMIENTOS GENERALES</a:t>
            </a:r>
            <a:endParaRPr lang="es-EC" sz="1600" b="1" dirty="0"/>
          </a:p>
        </p:txBody>
      </p:sp>
      <p:sp>
        <p:nvSpPr>
          <p:cNvPr id="19" name="18 Rectángulo"/>
          <p:cNvSpPr/>
          <p:nvPr/>
        </p:nvSpPr>
        <p:spPr>
          <a:xfrm>
            <a:off x="5497599" y="3323683"/>
            <a:ext cx="2858924" cy="338554"/>
          </a:xfrm>
          <a:prstGeom prst="rect">
            <a:avLst/>
          </a:prstGeom>
        </p:spPr>
        <p:txBody>
          <a:bodyPr wrap="none">
            <a:spAutoFit/>
          </a:bodyPr>
          <a:lstStyle/>
          <a:p>
            <a:pPr algn="ctr"/>
            <a:r>
              <a:rPr lang="en-US" sz="1600" b="1" dirty="0" smtClean="0"/>
              <a:t>RESPUESTA A LA EMERGENCIA</a:t>
            </a:r>
            <a:endParaRPr lang="es-EC" sz="1600" b="1" dirty="0"/>
          </a:p>
        </p:txBody>
      </p:sp>
      <p:pic>
        <p:nvPicPr>
          <p:cNvPr id="6148" name="Picture 4" descr="C:\Users\ALE\Dropbox\PERFIL TRANSELECTRIC-TRANSNEXA\Memoria Escrita\Tesis\presentacion\ide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6740" y="1419622"/>
            <a:ext cx="1765052" cy="17650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754036"/>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9254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CONTINGENCIA </a:t>
            </a:r>
          </a:p>
          <a:p>
            <a:pPr algn="ctr"/>
            <a:r>
              <a:rPr lang="es-EC" sz="3200" dirty="0" smtClean="0"/>
              <a:t>NODOS BACKBONE </a:t>
            </a:r>
            <a:r>
              <a:rPr lang="en-US" sz="3200" dirty="0" smtClean="0"/>
              <a:t>&amp; RADIALES</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32" name="31 CuadroTexto"/>
          <p:cNvSpPr txBox="1"/>
          <p:nvPr/>
        </p:nvSpPr>
        <p:spPr>
          <a:xfrm>
            <a:off x="1043608" y="3723878"/>
            <a:ext cx="6840760" cy="1361911"/>
          </a:xfrm>
          <a:prstGeom prst="rect">
            <a:avLst/>
          </a:prstGeom>
          <a:noFill/>
        </p:spPr>
        <p:txBody>
          <a:bodyPr wrap="square" rtlCol="0">
            <a:spAutoFit/>
          </a:bodyPr>
          <a:lstStyle/>
          <a:p>
            <a:pPr algn="just"/>
            <a:r>
              <a:rPr lang="es-EC" sz="1150" b="1" dirty="0" smtClean="0"/>
              <a:t>Procedimientos </a:t>
            </a:r>
            <a:r>
              <a:rPr lang="es-EC" sz="1150" b="1" dirty="0"/>
              <a:t>Generales: </a:t>
            </a:r>
            <a:r>
              <a:rPr lang="es-EC" sz="1150" b="1" dirty="0" smtClean="0"/>
              <a:t> S</a:t>
            </a:r>
            <a:r>
              <a:rPr lang="es-EC" sz="1200" dirty="0" smtClean="0"/>
              <a:t>e </a:t>
            </a:r>
            <a:r>
              <a:rPr lang="es-EC" sz="1200" dirty="0"/>
              <a:t>cuenta con un </a:t>
            </a:r>
            <a:r>
              <a:rPr lang="es-EC" sz="1200" dirty="0" smtClean="0"/>
              <a:t>solo equipo </a:t>
            </a:r>
            <a:r>
              <a:rPr lang="es-EC" sz="1200" dirty="0"/>
              <a:t>multiplexor SDH, por lo que la falla del mismo implica </a:t>
            </a:r>
            <a:r>
              <a:rPr lang="es-EC" sz="1200" dirty="0" smtClean="0"/>
              <a:t>afectación </a:t>
            </a:r>
            <a:r>
              <a:rPr lang="es-EC" sz="1200" dirty="0"/>
              <a:t>total </a:t>
            </a:r>
            <a:r>
              <a:rPr lang="es-EC" sz="1200" dirty="0" smtClean="0"/>
              <a:t>de servicios </a:t>
            </a:r>
            <a:r>
              <a:rPr lang="es-EC" sz="1200" dirty="0"/>
              <a:t>en el sitio, y para su restablecimiento se debe instalar un nuevo </a:t>
            </a:r>
            <a:r>
              <a:rPr lang="es-EC" sz="1200" dirty="0" smtClean="0"/>
              <a:t>equipo, los </a:t>
            </a:r>
            <a:r>
              <a:rPr lang="es-EC" sz="1200" dirty="0"/>
              <a:t>servicios se pueden migrar de acuerdo a disponibilidad de la red a la </a:t>
            </a:r>
            <a:r>
              <a:rPr lang="es-EC" sz="1200" dirty="0" smtClean="0"/>
              <a:t>ruta alterna</a:t>
            </a:r>
            <a:r>
              <a:rPr lang="es-EC" sz="1200" dirty="0"/>
              <a:t>, utilizando el segundo brazo del </a:t>
            </a:r>
            <a:r>
              <a:rPr lang="es-EC" sz="1200" dirty="0" err="1"/>
              <a:t>backbone</a:t>
            </a:r>
            <a:r>
              <a:rPr lang="es-EC" sz="1200" dirty="0"/>
              <a:t>. </a:t>
            </a:r>
            <a:r>
              <a:rPr lang="es-EC" sz="1200" dirty="0" smtClean="0"/>
              <a:t>Verificar </a:t>
            </a:r>
            <a:r>
              <a:rPr lang="es-EC" sz="1200" dirty="0"/>
              <a:t>el tipo de </a:t>
            </a:r>
            <a:r>
              <a:rPr lang="es-EC" sz="1200" dirty="0" smtClean="0"/>
              <a:t>problema presentado </a:t>
            </a:r>
            <a:r>
              <a:rPr lang="es-EC" sz="1200" dirty="0"/>
              <a:t>en el equipo.</a:t>
            </a:r>
            <a:endParaRPr lang="es-EC" sz="1150" b="1" dirty="0" smtClean="0"/>
          </a:p>
          <a:p>
            <a:pPr algn="just"/>
            <a:endParaRPr lang="es-EC" sz="1150" b="1" dirty="0" smtClean="0"/>
          </a:p>
          <a:p>
            <a:pPr algn="just"/>
            <a:endParaRPr lang="es-EC" sz="1150" b="1" dirty="0" smtClean="0"/>
          </a:p>
          <a:p>
            <a:pPr algn="just"/>
            <a:endParaRPr lang="es-EC" sz="1150" b="1" dirty="0"/>
          </a:p>
        </p:txBody>
      </p:sp>
      <p:pic>
        <p:nvPicPr>
          <p:cNvPr id="5122" name="Picture 2" descr="http://blogs.bournemouth.ac.uk/research/files/2011/08/help.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165" y="2381949"/>
            <a:ext cx="1550923" cy="1248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179512" y="1491630"/>
            <a:ext cx="3995936" cy="461665"/>
          </a:xfrm>
          <a:prstGeom prst="rect">
            <a:avLst/>
          </a:prstGeom>
          <a:noFill/>
        </p:spPr>
        <p:txBody>
          <a:bodyPr wrap="square" rtlCol="0">
            <a:spAutoFit/>
          </a:bodyPr>
          <a:lstStyle/>
          <a:p>
            <a:pPr algn="just"/>
            <a:r>
              <a:rPr lang="es-EC" sz="1150" b="1" dirty="0" smtClean="0"/>
              <a:t> </a:t>
            </a:r>
            <a:r>
              <a:rPr lang="es-EC" sz="1150" b="1" dirty="0"/>
              <a:t>Evento Disparador: </a:t>
            </a:r>
            <a:r>
              <a:rPr lang="es-EC" sz="1200" dirty="0"/>
              <a:t>Falla total en equipo SDH . </a:t>
            </a:r>
            <a:r>
              <a:rPr lang="es-EC" sz="1200" dirty="0" smtClean="0"/>
              <a:t>Pérdida </a:t>
            </a:r>
            <a:r>
              <a:rPr lang="es-EC" sz="1200" dirty="0"/>
              <a:t>de </a:t>
            </a:r>
            <a:r>
              <a:rPr lang="es-EC" sz="1200" dirty="0" smtClean="0"/>
              <a:t>gestión </a:t>
            </a:r>
            <a:r>
              <a:rPr lang="es-EC" sz="1200" dirty="0"/>
              <a:t>de </a:t>
            </a:r>
            <a:r>
              <a:rPr lang="es-EC" sz="1200" dirty="0" smtClean="0"/>
              <a:t>todos los </a:t>
            </a:r>
            <a:r>
              <a:rPr lang="es-EC" sz="1200" dirty="0"/>
              <a:t>servicios del nodo </a:t>
            </a:r>
            <a:r>
              <a:rPr lang="es-EC" sz="1200" dirty="0" smtClean="0"/>
              <a:t>afectado.</a:t>
            </a:r>
            <a:endParaRPr lang="es-EC" sz="1150" dirty="0"/>
          </a:p>
        </p:txBody>
      </p:sp>
      <p:sp>
        <p:nvSpPr>
          <p:cNvPr id="14" name="13 CuadroTexto"/>
          <p:cNvSpPr txBox="1"/>
          <p:nvPr/>
        </p:nvSpPr>
        <p:spPr>
          <a:xfrm>
            <a:off x="4644008" y="1491630"/>
            <a:ext cx="4363829" cy="1007968"/>
          </a:xfrm>
          <a:prstGeom prst="rect">
            <a:avLst/>
          </a:prstGeom>
          <a:noFill/>
        </p:spPr>
        <p:txBody>
          <a:bodyPr wrap="square" rtlCol="0">
            <a:spAutoFit/>
          </a:bodyPr>
          <a:lstStyle/>
          <a:p>
            <a:pPr algn="just"/>
            <a:r>
              <a:rPr lang="es-EC" sz="1150" b="1" dirty="0" smtClean="0"/>
              <a:t>Identificación </a:t>
            </a:r>
            <a:r>
              <a:rPr lang="es-EC" sz="1150" b="1" dirty="0"/>
              <a:t>de riesgos: </a:t>
            </a:r>
            <a:r>
              <a:rPr lang="es-EC" sz="1200" dirty="0"/>
              <a:t>Perdida del 100% de los servicios en el nodo </a:t>
            </a:r>
            <a:r>
              <a:rPr lang="es-EC" sz="1200" dirty="0" smtClean="0"/>
              <a:t>afectado además </a:t>
            </a:r>
            <a:r>
              <a:rPr lang="es-EC" sz="1200" dirty="0"/>
              <a:t>de perdida parcial de capacidad hacia Colombia y/o </a:t>
            </a:r>
            <a:r>
              <a:rPr lang="es-EC" sz="1200" dirty="0" smtClean="0"/>
              <a:t>Perú </a:t>
            </a:r>
            <a:r>
              <a:rPr lang="es-EC" sz="1200" dirty="0"/>
              <a:t>o de </a:t>
            </a:r>
            <a:r>
              <a:rPr lang="es-EC" sz="1200" dirty="0" smtClean="0"/>
              <a:t>tráfico nacional</a:t>
            </a:r>
            <a:r>
              <a:rPr lang="es-EC" sz="1200" dirty="0"/>
              <a:t>, dependiendo del nodo o nodos </a:t>
            </a:r>
            <a:r>
              <a:rPr lang="es-EC" sz="1200" dirty="0" smtClean="0"/>
              <a:t>afectados.</a:t>
            </a:r>
            <a:endParaRPr lang="es-EC" sz="1150" b="1" dirty="0" smtClean="0"/>
          </a:p>
          <a:p>
            <a:pPr algn="just"/>
            <a:endParaRPr lang="es-EC" sz="1150" b="1" dirty="0"/>
          </a:p>
        </p:txBody>
      </p:sp>
      <p:sp>
        <p:nvSpPr>
          <p:cNvPr id="15" name="14 CuadroTexto"/>
          <p:cNvSpPr txBox="1"/>
          <p:nvPr/>
        </p:nvSpPr>
        <p:spPr>
          <a:xfrm>
            <a:off x="-36512" y="2283718"/>
            <a:ext cx="3600400" cy="1369606"/>
          </a:xfrm>
          <a:prstGeom prst="rect">
            <a:avLst/>
          </a:prstGeom>
          <a:noFill/>
        </p:spPr>
        <p:txBody>
          <a:bodyPr wrap="square" rtlCol="0">
            <a:spAutoFit/>
          </a:bodyPr>
          <a:lstStyle/>
          <a:p>
            <a:pPr algn="just"/>
            <a:r>
              <a:rPr lang="es-EC" sz="1150" b="1" dirty="0" smtClean="0"/>
              <a:t>Consecuencias </a:t>
            </a:r>
            <a:r>
              <a:rPr lang="es-EC" sz="1150" b="1" dirty="0"/>
              <a:t>y efectos del riesgo:</a:t>
            </a:r>
            <a:r>
              <a:rPr lang="es-EC" sz="1150" dirty="0"/>
              <a:t> </a:t>
            </a:r>
            <a:r>
              <a:rPr lang="es-EC" sz="1200" dirty="0" smtClean="0"/>
              <a:t>Pérdida </a:t>
            </a:r>
            <a:r>
              <a:rPr lang="es-EC" sz="1200" dirty="0"/>
              <a:t>de c</a:t>
            </a:r>
            <a:r>
              <a:rPr lang="es-EC" sz="1200" dirty="0" smtClean="0"/>
              <a:t>apacidad </a:t>
            </a:r>
            <a:r>
              <a:rPr lang="es-EC" sz="1200" dirty="0"/>
              <a:t>completa del </a:t>
            </a:r>
            <a:r>
              <a:rPr lang="es-EC" sz="1200" dirty="0" smtClean="0"/>
              <a:t>sitio afectado </a:t>
            </a:r>
            <a:r>
              <a:rPr lang="es-EC" sz="1200" dirty="0"/>
              <a:t>(excepto Quito donde se cuenta con mas de un equipo) y en </a:t>
            </a:r>
            <a:r>
              <a:rPr lang="es-EC" sz="1200" dirty="0" smtClean="0"/>
              <a:t>general pérdida </a:t>
            </a:r>
            <a:r>
              <a:rPr lang="es-EC" sz="1200" dirty="0"/>
              <a:t>parcial de los servicios que salen por Colombia o </a:t>
            </a:r>
            <a:r>
              <a:rPr lang="es-EC" sz="1200" dirty="0" smtClean="0"/>
              <a:t>Perú </a:t>
            </a:r>
            <a:r>
              <a:rPr lang="es-EC" sz="1200" dirty="0"/>
              <a:t>o de </a:t>
            </a:r>
            <a:r>
              <a:rPr lang="es-EC" sz="1200" dirty="0" smtClean="0"/>
              <a:t>tráfico nacional</a:t>
            </a:r>
            <a:r>
              <a:rPr lang="es-EC" sz="1200" dirty="0"/>
              <a:t>.</a:t>
            </a:r>
            <a:endParaRPr lang="es-EC" sz="1150" b="1" dirty="0" smtClean="0"/>
          </a:p>
          <a:p>
            <a:pPr algn="just"/>
            <a:endParaRPr lang="es-EC" sz="1150" b="1" dirty="0" smtClean="0"/>
          </a:p>
          <a:p>
            <a:pPr algn="just"/>
            <a:endParaRPr lang="es-EC" sz="1150" b="1" dirty="0"/>
          </a:p>
        </p:txBody>
      </p:sp>
      <p:sp>
        <p:nvSpPr>
          <p:cNvPr id="16" name="15 CuadroTexto"/>
          <p:cNvSpPr txBox="1"/>
          <p:nvPr/>
        </p:nvSpPr>
        <p:spPr>
          <a:xfrm>
            <a:off x="5543704" y="2606843"/>
            <a:ext cx="4680519" cy="446276"/>
          </a:xfrm>
          <a:prstGeom prst="rect">
            <a:avLst/>
          </a:prstGeom>
          <a:noFill/>
        </p:spPr>
        <p:txBody>
          <a:bodyPr wrap="square" rtlCol="0">
            <a:spAutoFit/>
          </a:bodyPr>
          <a:lstStyle/>
          <a:p>
            <a:pPr algn="just"/>
            <a:r>
              <a:rPr lang="es-EC" sz="1150" b="1" dirty="0" smtClean="0"/>
              <a:t>Periodo </a:t>
            </a:r>
            <a:r>
              <a:rPr lang="es-EC" sz="1150" b="1" dirty="0"/>
              <a:t>de vulnerabilidad: </a:t>
            </a:r>
            <a:r>
              <a:rPr lang="es-EC" sz="1150" dirty="0"/>
              <a:t>&gt; 48 horas.</a:t>
            </a:r>
          </a:p>
          <a:p>
            <a:pPr algn="just"/>
            <a:endParaRPr lang="es-EC" sz="1150" b="1" dirty="0"/>
          </a:p>
        </p:txBody>
      </p:sp>
      <p:sp>
        <p:nvSpPr>
          <p:cNvPr id="17" name="16 CuadroTexto"/>
          <p:cNvSpPr txBox="1"/>
          <p:nvPr/>
        </p:nvSpPr>
        <p:spPr>
          <a:xfrm>
            <a:off x="5543703" y="2974731"/>
            <a:ext cx="4680519" cy="623248"/>
          </a:xfrm>
          <a:prstGeom prst="rect">
            <a:avLst/>
          </a:prstGeom>
          <a:noFill/>
        </p:spPr>
        <p:txBody>
          <a:bodyPr wrap="square" rtlCol="0">
            <a:spAutoFit/>
          </a:bodyPr>
          <a:lstStyle/>
          <a:p>
            <a:r>
              <a:rPr lang="es-EC" sz="1150" b="1" dirty="0" smtClean="0"/>
              <a:t>Tiempo </a:t>
            </a:r>
            <a:r>
              <a:rPr lang="es-EC" sz="1150" b="1" dirty="0"/>
              <a:t>de restablecimiento: </a:t>
            </a:r>
            <a:r>
              <a:rPr lang="es-EC" sz="1150" dirty="0"/>
              <a:t>&lt; </a:t>
            </a:r>
            <a:r>
              <a:rPr lang="es-EC" sz="1150" dirty="0" smtClean="0"/>
              <a:t>36 </a:t>
            </a:r>
            <a:r>
              <a:rPr lang="es-EC" sz="1150" dirty="0"/>
              <a:t>horas.</a:t>
            </a:r>
          </a:p>
          <a:p>
            <a:pPr algn="just"/>
            <a:endParaRPr lang="es-EC" sz="1150" b="1" dirty="0" smtClean="0"/>
          </a:p>
          <a:p>
            <a:pPr algn="just"/>
            <a:endParaRPr lang="es-EC" sz="1150" b="1" dirty="0"/>
          </a:p>
        </p:txBody>
      </p:sp>
      <p:sp>
        <p:nvSpPr>
          <p:cNvPr id="4" name="3 Rectángulo"/>
          <p:cNvSpPr/>
          <p:nvPr/>
        </p:nvSpPr>
        <p:spPr>
          <a:xfrm>
            <a:off x="3384202" y="915566"/>
            <a:ext cx="2159502" cy="369332"/>
          </a:xfrm>
          <a:prstGeom prst="rect">
            <a:avLst/>
          </a:prstGeom>
        </p:spPr>
        <p:txBody>
          <a:bodyPr wrap="none">
            <a:spAutoFit/>
          </a:bodyPr>
          <a:lstStyle/>
          <a:p>
            <a:pPr algn="ctr"/>
            <a:r>
              <a:rPr lang="es-EC" b="1" dirty="0"/>
              <a:t>ESCENARIO </a:t>
            </a:r>
            <a:r>
              <a:rPr lang="es-EC" b="1" dirty="0" smtClean="0"/>
              <a:t>BAC101</a:t>
            </a:r>
            <a:endParaRPr lang="es-EC" b="1" dirty="0"/>
          </a:p>
        </p:txBody>
      </p:sp>
    </p:spTree>
    <p:extLst>
      <p:ext uri="{BB962C8B-B14F-4D97-AF65-F5344CB8AC3E}">
        <p14:creationId xmlns:p14="http://schemas.microsoft.com/office/powerpoint/2010/main" val="3707339084"/>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3" grpId="0"/>
      <p:bldP spid="14" grpId="0"/>
      <p:bldP spid="15" grpId="0"/>
      <p:bldP spid="16"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9254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CONTINGENCIA </a:t>
            </a:r>
          </a:p>
          <a:p>
            <a:pPr algn="ctr"/>
            <a:r>
              <a:rPr lang="es-EC" sz="3200" dirty="0" smtClean="0"/>
              <a:t>NODOS BACKBONE </a:t>
            </a:r>
            <a:r>
              <a:rPr lang="en-US" sz="3200" dirty="0" smtClean="0"/>
              <a:t>&amp; RADIALES</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4" name="3 Rectángulo"/>
          <p:cNvSpPr/>
          <p:nvPr/>
        </p:nvSpPr>
        <p:spPr>
          <a:xfrm>
            <a:off x="3384202" y="843558"/>
            <a:ext cx="2159502" cy="369332"/>
          </a:xfrm>
          <a:prstGeom prst="rect">
            <a:avLst/>
          </a:prstGeom>
        </p:spPr>
        <p:txBody>
          <a:bodyPr wrap="none">
            <a:spAutoFit/>
          </a:bodyPr>
          <a:lstStyle/>
          <a:p>
            <a:pPr algn="ctr"/>
            <a:r>
              <a:rPr lang="es-EC" b="1" dirty="0"/>
              <a:t>ESCENARIO </a:t>
            </a:r>
            <a:r>
              <a:rPr lang="es-EC" b="1" dirty="0" smtClean="0"/>
              <a:t>BAC101</a:t>
            </a:r>
            <a:endParaRPr lang="es-EC" b="1" dirty="0"/>
          </a:p>
        </p:txBody>
      </p:sp>
      <p:sp>
        <p:nvSpPr>
          <p:cNvPr id="18" name="17 Rectángulo"/>
          <p:cNvSpPr/>
          <p:nvPr/>
        </p:nvSpPr>
        <p:spPr>
          <a:xfrm>
            <a:off x="964909" y="1059582"/>
            <a:ext cx="2506519" cy="307777"/>
          </a:xfrm>
          <a:prstGeom prst="rect">
            <a:avLst/>
          </a:prstGeom>
        </p:spPr>
        <p:txBody>
          <a:bodyPr wrap="none">
            <a:spAutoFit/>
          </a:bodyPr>
          <a:lstStyle/>
          <a:p>
            <a:pPr algn="ctr"/>
            <a:r>
              <a:rPr lang="en-US" sz="1400" b="1" dirty="0" smtClean="0"/>
              <a:t>PROCEDIMIENTOS GENERALES</a:t>
            </a:r>
            <a:endParaRPr lang="es-EC" sz="1400" b="1" dirty="0"/>
          </a:p>
        </p:txBody>
      </p:sp>
      <p:sp>
        <p:nvSpPr>
          <p:cNvPr id="19" name="18 Rectángulo"/>
          <p:cNvSpPr/>
          <p:nvPr/>
        </p:nvSpPr>
        <p:spPr>
          <a:xfrm>
            <a:off x="5529550" y="3219822"/>
            <a:ext cx="2528000" cy="307777"/>
          </a:xfrm>
          <a:prstGeom prst="rect">
            <a:avLst/>
          </a:prstGeom>
        </p:spPr>
        <p:txBody>
          <a:bodyPr wrap="none">
            <a:spAutoFit/>
          </a:bodyPr>
          <a:lstStyle/>
          <a:p>
            <a:pPr algn="ctr"/>
            <a:r>
              <a:rPr lang="en-US" sz="1400" b="1" dirty="0" smtClean="0"/>
              <a:t>RESPUESTA A LA EMERGENCIA</a:t>
            </a:r>
            <a:endParaRPr lang="es-EC" sz="1400" b="1" dirty="0"/>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670"/>
          <a:stretch/>
        </p:blipFill>
        <p:spPr bwMode="auto">
          <a:xfrm>
            <a:off x="328874" y="1347614"/>
            <a:ext cx="408311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123"/>
          <a:stretch/>
        </p:blipFill>
        <p:spPr bwMode="auto">
          <a:xfrm>
            <a:off x="4860032" y="1275606"/>
            <a:ext cx="3778585" cy="196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792"/>
          <a:stretch/>
        </p:blipFill>
        <p:spPr bwMode="auto">
          <a:xfrm>
            <a:off x="5076056" y="3435846"/>
            <a:ext cx="3383307" cy="124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256" b="97372"/>
          <a:stretch/>
        </p:blipFill>
        <p:spPr bwMode="auto">
          <a:xfrm>
            <a:off x="4860032" y="-2628242"/>
            <a:ext cx="3778585" cy="3975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9508589"/>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2"/>
          <p:cNvSpPr txBox="1">
            <a:spLocks/>
          </p:cNvSpPr>
          <p:nvPr/>
        </p:nvSpPr>
        <p:spPr>
          <a:xfrm>
            <a:off x="529702" y="1275606"/>
            <a:ext cx="3886200" cy="3409209"/>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buFont typeface="Wingdings"/>
              <a:buNone/>
            </a:pPr>
            <a:r>
              <a:rPr lang="es-EC" sz="2100" dirty="0" smtClean="0"/>
              <a:t>Decreto Ejecutivo N° 220 del 14 de enero del 2010.</a:t>
            </a:r>
          </a:p>
          <a:p>
            <a:pPr marL="0" indent="0" algn="just">
              <a:buFont typeface="Wingdings"/>
              <a:buNone/>
            </a:pPr>
            <a:r>
              <a:rPr lang="es-EC" sz="2100" dirty="0" smtClean="0"/>
              <a:t>Transporte de energía eléctrica, garantizando el libre acceso a las redes de transmisión a los agentes del Mercado Eléctrico Mayoristas compuesto por generadores, distribuidores  y grandes consumidores.</a:t>
            </a:r>
            <a:endParaRPr lang="es-EC" dirty="0"/>
          </a:p>
        </p:txBody>
      </p:sp>
      <p:pic>
        <p:nvPicPr>
          <p:cNvPr id="6" name="Picture 2" descr="C:\Users\ALE\Dropbox\PERFIL TRANSELECTRIC-TRANSNEXA\Memoria Escrita\Tesis\CAP1\Cuenca1.jpg"/>
          <p:cNvPicPr>
            <a:picLocks noChangeAspect="1" noChangeArrowheads="1"/>
          </p:cNvPicPr>
          <p:nvPr/>
        </p:nvPicPr>
        <p:blipFill rotWithShape="1">
          <a:blip r:embed="rId2">
            <a:extLst>
              <a:ext uri="{28A0092B-C50C-407E-A947-70E740481C1C}">
                <a14:useLocalDpi xmlns:a14="http://schemas.microsoft.com/office/drawing/2010/main" val="0"/>
              </a:ext>
            </a:extLst>
          </a:blip>
          <a:srcRect r="11389" b="32593"/>
          <a:stretch/>
        </p:blipFill>
        <p:spPr bwMode="auto">
          <a:xfrm>
            <a:off x="4774588" y="1729128"/>
            <a:ext cx="3967347" cy="22635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1" name="10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9" name="Rectangle 1"/>
          <p:cNvSpPr txBox="1">
            <a:spLocks/>
          </p:cNvSpPr>
          <p:nvPr/>
        </p:nvSpPr>
        <p:spPr>
          <a:xfrm>
            <a:off x="2024856" y="195486"/>
            <a:ext cx="4923408"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a:t>CELEC EP - TRANSELECTRIC</a:t>
            </a:r>
          </a:p>
        </p:txBody>
      </p:sp>
      <p:sp>
        <p:nvSpPr>
          <p:cNvPr id="13" name="Rectangle 1"/>
          <p:cNvSpPr txBox="1">
            <a:spLocks/>
          </p:cNvSpPr>
          <p:nvPr/>
        </p:nvSpPr>
        <p:spPr>
          <a:xfrm>
            <a:off x="-557064" y="-18266"/>
            <a:ext cx="2464768"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DESCRIPCIÓN</a:t>
            </a:r>
            <a:endParaRPr lang="es-EC" sz="2000" dirty="0"/>
          </a:p>
        </p:txBody>
      </p:sp>
    </p:spTree>
    <p:extLst>
      <p:ext uri="{BB962C8B-B14F-4D97-AF65-F5344CB8AC3E}">
        <p14:creationId xmlns:p14="http://schemas.microsoft.com/office/powerpoint/2010/main" val="1511051645"/>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9254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CONTINGENCIA </a:t>
            </a:r>
          </a:p>
          <a:p>
            <a:pPr algn="ctr"/>
            <a:r>
              <a:rPr lang="en-US" sz="3200" dirty="0" smtClean="0"/>
              <a:t>PDP’s</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32" name="31 CuadroTexto"/>
          <p:cNvSpPr txBox="1"/>
          <p:nvPr/>
        </p:nvSpPr>
        <p:spPr>
          <a:xfrm>
            <a:off x="1043608" y="3871957"/>
            <a:ext cx="6840760" cy="1354217"/>
          </a:xfrm>
          <a:prstGeom prst="rect">
            <a:avLst/>
          </a:prstGeom>
          <a:noFill/>
        </p:spPr>
        <p:txBody>
          <a:bodyPr wrap="square" rtlCol="0">
            <a:spAutoFit/>
          </a:bodyPr>
          <a:lstStyle/>
          <a:p>
            <a:pPr algn="just"/>
            <a:r>
              <a:rPr lang="es-EC" sz="1150" b="1" dirty="0" smtClean="0"/>
              <a:t>Procedimientos </a:t>
            </a:r>
            <a:r>
              <a:rPr lang="es-EC" sz="1150" b="1" dirty="0"/>
              <a:t>Generales: </a:t>
            </a:r>
            <a:r>
              <a:rPr lang="es-EC" sz="1150" b="1" dirty="0" smtClean="0"/>
              <a:t> </a:t>
            </a:r>
            <a:r>
              <a:rPr lang="es-EC" sz="1200" dirty="0"/>
              <a:t>Se dispone de bancos de bateras que </a:t>
            </a:r>
            <a:r>
              <a:rPr lang="es-EC" sz="1200" dirty="0" smtClean="0"/>
              <a:t>alimentan a </a:t>
            </a:r>
            <a:r>
              <a:rPr lang="es-EC" sz="1200" dirty="0"/>
              <a:t>los equipos de -48 VDC, el tiempo de funcionamiento depende de la </a:t>
            </a:r>
            <a:r>
              <a:rPr lang="es-EC" sz="1200" dirty="0" smtClean="0"/>
              <a:t>autonomía del </a:t>
            </a:r>
            <a:r>
              <a:rPr lang="es-EC" sz="1200" dirty="0"/>
              <a:t>banco, los equipos que se alimentan con 110VAC se encontraran </a:t>
            </a:r>
            <a:r>
              <a:rPr lang="es-EC" sz="1200" dirty="0" smtClean="0"/>
              <a:t>apagados hasta </a:t>
            </a:r>
            <a:r>
              <a:rPr lang="es-EC" sz="1200" dirty="0"/>
              <a:t>que se conecte un inversor de respaldo</a:t>
            </a:r>
            <a:endParaRPr lang="es-EC" sz="1150" dirty="0"/>
          </a:p>
          <a:p>
            <a:pPr algn="just"/>
            <a:endParaRPr lang="es-EC" sz="1150" b="1" dirty="0" smtClean="0"/>
          </a:p>
          <a:p>
            <a:pPr algn="just"/>
            <a:endParaRPr lang="es-EC" sz="1150" b="1" dirty="0" smtClean="0"/>
          </a:p>
          <a:p>
            <a:pPr algn="just"/>
            <a:endParaRPr lang="es-EC" sz="1150" b="1" dirty="0" smtClean="0"/>
          </a:p>
          <a:p>
            <a:pPr algn="just"/>
            <a:endParaRPr lang="es-EC" sz="1150" b="1" dirty="0"/>
          </a:p>
        </p:txBody>
      </p:sp>
      <p:pic>
        <p:nvPicPr>
          <p:cNvPr id="5122" name="Picture 2" descr="http://blogs.bournemouth.ac.uk/research/files/2011/08/help.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165" y="2381949"/>
            <a:ext cx="1550923" cy="1248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179512" y="1491630"/>
            <a:ext cx="3995936" cy="461665"/>
          </a:xfrm>
          <a:prstGeom prst="rect">
            <a:avLst/>
          </a:prstGeom>
          <a:noFill/>
        </p:spPr>
        <p:txBody>
          <a:bodyPr wrap="square" rtlCol="0">
            <a:spAutoFit/>
          </a:bodyPr>
          <a:lstStyle/>
          <a:p>
            <a:r>
              <a:rPr lang="es-EC" sz="1150" b="1" dirty="0" smtClean="0"/>
              <a:t> </a:t>
            </a:r>
            <a:r>
              <a:rPr lang="es-EC" sz="1150" b="1" dirty="0"/>
              <a:t>Evento Disparador: </a:t>
            </a:r>
            <a:r>
              <a:rPr lang="es-EC" sz="1200" dirty="0"/>
              <a:t>Falla en el cargador y/o inversor sin s</a:t>
            </a:r>
            <a:r>
              <a:rPr lang="es-EC" sz="1200" dirty="0" smtClean="0"/>
              <a:t>uministro </a:t>
            </a:r>
            <a:r>
              <a:rPr lang="es-EC" sz="1200" dirty="0"/>
              <a:t>de </a:t>
            </a:r>
            <a:r>
              <a:rPr lang="es-EC" sz="1200" dirty="0" smtClean="0"/>
              <a:t>energía AC</a:t>
            </a:r>
            <a:r>
              <a:rPr lang="es-EC" sz="1200" dirty="0"/>
              <a:t>.</a:t>
            </a:r>
            <a:endParaRPr lang="es-EC" sz="1150" dirty="0"/>
          </a:p>
        </p:txBody>
      </p:sp>
      <p:sp>
        <p:nvSpPr>
          <p:cNvPr id="14" name="13 CuadroTexto"/>
          <p:cNvSpPr txBox="1"/>
          <p:nvPr/>
        </p:nvSpPr>
        <p:spPr>
          <a:xfrm>
            <a:off x="4644008" y="1491630"/>
            <a:ext cx="4363829" cy="823302"/>
          </a:xfrm>
          <a:prstGeom prst="rect">
            <a:avLst/>
          </a:prstGeom>
          <a:noFill/>
        </p:spPr>
        <p:txBody>
          <a:bodyPr wrap="square" rtlCol="0">
            <a:spAutoFit/>
          </a:bodyPr>
          <a:lstStyle/>
          <a:p>
            <a:pPr algn="just"/>
            <a:r>
              <a:rPr lang="es-EC" sz="1150" b="1" dirty="0" smtClean="0"/>
              <a:t>Identificación </a:t>
            </a:r>
            <a:r>
              <a:rPr lang="es-EC" sz="1150" b="1" dirty="0"/>
              <a:t>de riesgos: </a:t>
            </a:r>
            <a:r>
              <a:rPr lang="es-EC" sz="1200" dirty="0"/>
              <a:t>Perdida total de servicios de equipos AC y </a:t>
            </a:r>
            <a:r>
              <a:rPr lang="es-EC" sz="1200" dirty="0" smtClean="0"/>
              <a:t>afectación total </a:t>
            </a:r>
            <a:r>
              <a:rPr lang="es-EC" sz="1200" dirty="0"/>
              <a:t>en servicios de equipos alimentados a 48VDC, </a:t>
            </a:r>
            <a:r>
              <a:rPr lang="es-EC" sz="1200" dirty="0" smtClean="0"/>
              <a:t>terminada </a:t>
            </a:r>
            <a:r>
              <a:rPr lang="es-EC" sz="1200" dirty="0"/>
              <a:t>la </a:t>
            </a:r>
            <a:r>
              <a:rPr lang="es-EC" sz="1200" dirty="0" smtClean="0"/>
              <a:t>autonomía del banco </a:t>
            </a:r>
            <a:r>
              <a:rPr lang="es-EC" sz="1200" dirty="0"/>
              <a:t>de </a:t>
            </a:r>
            <a:r>
              <a:rPr lang="es-EC" sz="1200" dirty="0" smtClean="0"/>
              <a:t>baterías</a:t>
            </a:r>
            <a:r>
              <a:rPr lang="es-EC" sz="1200" dirty="0"/>
              <a:t>.</a:t>
            </a:r>
            <a:endParaRPr lang="es-EC" sz="1150" b="1" dirty="0" smtClean="0"/>
          </a:p>
          <a:p>
            <a:pPr algn="just"/>
            <a:endParaRPr lang="es-EC" sz="1150" b="1" dirty="0"/>
          </a:p>
        </p:txBody>
      </p:sp>
      <p:sp>
        <p:nvSpPr>
          <p:cNvPr id="15" name="14 CuadroTexto"/>
          <p:cNvSpPr txBox="1"/>
          <p:nvPr/>
        </p:nvSpPr>
        <p:spPr>
          <a:xfrm>
            <a:off x="-36512" y="2283718"/>
            <a:ext cx="3600400" cy="638636"/>
          </a:xfrm>
          <a:prstGeom prst="rect">
            <a:avLst/>
          </a:prstGeom>
          <a:noFill/>
        </p:spPr>
        <p:txBody>
          <a:bodyPr wrap="square" rtlCol="0">
            <a:spAutoFit/>
          </a:bodyPr>
          <a:lstStyle/>
          <a:p>
            <a:pPr algn="just"/>
            <a:r>
              <a:rPr lang="es-EC" sz="1150" b="1" dirty="0" smtClean="0"/>
              <a:t>Consecuencias </a:t>
            </a:r>
            <a:r>
              <a:rPr lang="es-EC" sz="1150" b="1" dirty="0"/>
              <a:t>y efectos del riesgo:</a:t>
            </a:r>
            <a:r>
              <a:rPr lang="es-EC" sz="1150" dirty="0"/>
              <a:t> </a:t>
            </a:r>
            <a:r>
              <a:rPr lang="es-EC" sz="1200" dirty="0"/>
              <a:t>Perdida completa de </a:t>
            </a:r>
            <a:r>
              <a:rPr lang="es-EC" sz="1200" dirty="0" smtClean="0"/>
              <a:t>servicios </a:t>
            </a:r>
            <a:r>
              <a:rPr lang="es-EC" sz="1200" dirty="0"/>
              <a:t>alimentados por 110V</a:t>
            </a:r>
            <a:r>
              <a:rPr lang="es-EC" sz="900" dirty="0"/>
              <a:t>AC</a:t>
            </a:r>
            <a:r>
              <a:rPr lang="es-EC" sz="1200" dirty="0"/>
              <a:t> y 48V</a:t>
            </a:r>
            <a:r>
              <a:rPr lang="es-EC" sz="900" dirty="0"/>
              <a:t>DC</a:t>
            </a:r>
            <a:r>
              <a:rPr lang="es-EC" sz="1200" dirty="0"/>
              <a:t>.</a:t>
            </a:r>
            <a:endParaRPr lang="es-EC" sz="1150" b="1" dirty="0" smtClean="0"/>
          </a:p>
          <a:p>
            <a:pPr algn="just"/>
            <a:endParaRPr lang="es-EC" sz="1150" b="1" dirty="0"/>
          </a:p>
        </p:txBody>
      </p:sp>
      <p:sp>
        <p:nvSpPr>
          <p:cNvPr id="16" name="15 CuadroTexto"/>
          <p:cNvSpPr txBox="1"/>
          <p:nvPr/>
        </p:nvSpPr>
        <p:spPr>
          <a:xfrm>
            <a:off x="5543704" y="2606843"/>
            <a:ext cx="4680519" cy="446276"/>
          </a:xfrm>
          <a:prstGeom prst="rect">
            <a:avLst/>
          </a:prstGeom>
          <a:noFill/>
        </p:spPr>
        <p:txBody>
          <a:bodyPr wrap="square" rtlCol="0">
            <a:spAutoFit/>
          </a:bodyPr>
          <a:lstStyle/>
          <a:p>
            <a:pPr algn="just"/>
            <a:r>
              <a:rPr lang="es-EC" sz="1150" b="1" dirty="0" smtClean="0"/>
              <a:t>Periodo </a:t>
            </a:r>
            <a:r>
              <a:rPr lang="es-EC" sz="1150" b="1" dirty="0"/>
              <a:t>de vulnerabilidad: </a:t>
            </a:r>
            <a:r>
              <a:rPr lang="es-EC" sz="1150" dirty="0"/>
              <a:t>&gt; 48 horas.</a:t>
            </a:r>
          </a:p>
          <a:p>
            <a:pPr algn="just"/>
            <a:endParaRPr lang="es-EC" sz="1150" b="1" dirty="0"/>
          </a:p>
        </p:txBody>
      </p:sp>
      <p:sp>
        <p:nvSpPr>
          <p:cNvPr id="17" name="16 CuadroTexto"/>
          <p:cNvSpPr txBox="1"/>
          <p:nvPr/>
        </p:nvSpPr>
        <p:spPr>
          <a:xfrm>
            <a:off x="5543703" y="2974731"/>
            <a:ext cx="4680519" cy="623248"/>
          </a:xfrm>
          <a:prstGeom prst="rect">
            <a:avLst/>
          </a:prstGeom>
          <a:noFill/>
        </p:spPr>
        <p:txBody>
          <a:bodyPr wrap="square" rtlCol="0">
            <a:spAutoFit/>
          </a:bodyPr>
          <a:lstStyle/>
          <a:p>
            <a:r>
              <a:rPr lang="es-EC" sz="1150" b="1" dirty="0" smtClean="0"/>
              <a:t>Tiempo </a:t>
            </a:r>
            <a:r>
              <a:rPr lang="es-EC" sz="1150" b="1" dirty="0"/>
              <a:t>de restablecimiento: </a:t>
            </a:r>
            <a:r>
              <a:rPr lang="es-EC" sz="1150" dirty="0"/>
              <a:t>&lt; </a:t>
            </a:r>
            <a:r>
              <a:rPr lang="es-EC" sz="1150" dirty="0" smtClean="0"/>
              <a:t>36 </a:t>
            </a:r>
            <a:r>
              <a:rPr lang="es-EC" sz="1150" dirty="0"/>
              <a:t>horas.</a:t>
            </a:r>
          </a:p>
          <a:p>
            <a:pPr algn="just"/>
            <a:endParaRPr lang="es-EC" sz="1150" b="1" dirty="0" smtClean="0"/>
          </a:p>
          <a:p>
            <a:pPr algn="just"/>
            <a:endParaRPr lang="es-EC" sz="1150" b="1" dirty="0"/>
          </a:p>
        </p:txBody>
      </p:sp>
      <p:sp>
        <p:nvSpPr>
          <p:cNvPr id="4" name="3 Rectángulo"/>
          <p:cNvSpPr/>
          <p:nvPr/>
        </p:nvSpPr>
        <p:spPr>
          <a:xfrm>
            <a:off x="3388980" y="915566"/>
            <a:ext cx="2149948" cy="369332"/>
          </a:xfrm>
          <a:prstGeom prst="rect">
            <a:avLst/>
          </a:prstGeom>
        </p:spPr>
        <p:txBody>
          <a:bodyPr wrap="none">
            <a:spAutoFit/>
          </a:bodyPr>
          <a:lstStyle/>
          <a:p>
            <a:pPr algn="ctr"/>
            <a:r>
              <a:rPr lang="es-EC" b="1" dirty="0"/>
              <a:t>ESCENARIO </a:t>
            </a:r>
            <a:r>
              <a:rPr lang="es-EC" b="1" dirty="0" smtClean="0"/>
              <a:t>PDP202</a:t>
            </a:r>
            <a:endParaRPr lang="es-EC" b="1" dirty="0"/>
          </a:p>
        </p:txBody>
      </p:sp>
    </p:spTree>
    <p:extLst>
      <p:ext uri="{BB962C8B-B14F-4D97-AF65-F5344CB8AC3E}">
        <p14:creationId xmlns:p14="http://schemas.microsoft.com/office/powerpoint/2010/main" val="155644017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3" grpId="0"/>
      <p:bldP spid="14" grpId="0"/>
      <p:bldP spid="15" grpId="0"/>
      <p:bldP spid="16" grpId="0"/>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9254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CONTINGENCIA </a:t>
            </a:r>
          </a:p>
          <a:p>
            <a:pPr algn="ctr"/>
            <a:r>
              <a:rPr lang="es-EC" sz="3200" dirty="0" smtClean="0"/>
              <a:t>NODOS BACKBONE </a:t>
            </a:r>
            <a:r>
              <a:rPr lang="en-US" sz="3200" dirty="0" smtClean="0"/>
              <a:t>&amp; RADIALES</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4" name="3 Rectángulo"/>
          <p:cNvSpPr/>
          <p:nvPr/>
        </p:nvSpPr>
        <p:spPr>
          <a:xfrm>
            <a:off x="3388980" y="915566"/>
            <a:ext cx="2149948" cy="369332"/>
          </a:xfrm>
          <a:prstGeom prst="rect">
            <a:avLst/>
          </a:prstGeom>
        </p:spPr>
        <p:txBody>
          <a:bodyPr wrap="none">
            <a:spAutoFit/>
          </a:bodyPr>
          <a:lstStyle/>
          <a:p>
            <a:pPr algn="ctr"/>
            <a:r>
              <a:rPr lang="es-EC" b="1" dirty="0"/>
              <a:t>ESCENARIO </a:t>
            </a:r>
            <a:r>
              <a:rPr lang="es-EC" b="1" dirty="0" smtClean="0"/>
              <a:t>PDP202</a:t>
            </a:r>
            <a:endParaRPr lang="es-EC" b="1" dirty="0"/>
          </a:p>
        </p:txBody>
      </p:sp>
      <p:sp>
        <p:nvSpPr>
          <p:cNvPr id="18" name="17 Rectángulo"/>
          <p:cNvSpPr/>
          <p:nvPr/>
        </p:nvSpPr>
        <p:spPr>
          <a:xfrm>
            <a:off x="5129808" y="1276973"/>
            <a:ext cx="2835455" cy="338554"/>
          </a:xfrm>
          <a:prstGeom prst="rect">
            <a:avLst/>
          </a:prstGeom>
        </p:spPr>
        <p:txBody>
          <a:bodyPr wrap="none">
            <a:spAutoFit/>
          </a:bodyPr>
          <a:lstStyle/>
          <a:p>
            <a:pPr algn="ctr"/>
            <a:r>
              <a:rPr lang="en-US" sz="1600" b="1" dirty="0" smtClean="0"/>
              <a:t>PROCEDIMIENTOS GENERALES</a:t>
            </a:r>
            <a:endParaRPr lang="es-EC" sz="1600" b="1" dirty="0"/>
          </a:p>
        </p:txBody>
      </p:sp>
      <p:sp>
        <p:nvSpPr>
          <p:cNvPr id="19" name="18 Rectángulo"/>
          <p:cNvSpPr/>
          <p:nvPr/>
        </p:nvSpPr>
        <p:spPr>
          <a:xfrm>
            <a:off x="612724" y="3291830"/>
            <a:ext cx="2858924" cy="338554"/>
          </a:xfrm>
          <a:prstGeom prst="rect">
            <a:avLst/>
          </a:prstGeom>
        </p:spPr>
        <p:txBody>
          <a:bodyPr wrap="none">
            <a:spAutoFit/>
          </a:bodyPr>
          <a:lstStyle/>
          <a:p>
            <a:pPr algn="ctr"/>
            <a:r>
              <a:rPr lang="en-US" sz="1600" b="1" dirty="0" smtClean="0"/>
              <a:t>RESPUESTA A LA EMERGENCIA</a:t>
            </a:r>
            <a:endParaRPr lang="es-EC" sz="1600" b="1" dirty="0"/>
          </a:p>
        </p:txBody>
      </p:sp>
      <p:pic>
        <p:nvPicPr>
          <p:cNvPr id="6148" name="Picture 4" descr="C:\Users\ALE\Dropbox\PERFIL TRANSELECTRIC-TRANSNEXA\Memoria Escrita\Tesis\presentacion\id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96" y="1446250"/>
            <a:ext cx="1765052" cy="17650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635646"/>
            <a:ext cx="5079051" cy="245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6679"/>
          <a:stretch/>
        </p:blipFill>
        <p:spPr bwMode="auto">
          <a:xfrm>
            <a:off x="232783" y="3630384"/>
            <a:ext cx="3619137" cy="103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3695698"/>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9254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CONTINGENCIA </a:t>
            </a:r>
          </a:p>
          <a:p>
            <a:pPr algn="ctr"/>
            <a:r>
              <a:rPr lang="en-US" sz="3200" dirty="0" smtClean="0"/>
              <a:t>PDP’s</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32" name="31 CuadroTexto"/>
          <p:cNvSpPr txBox="1"/>
          <p:nvPr/>
        </p:nvSpPr>
        <p:spPr>
          <a:xfrm>
            <a:off x="1043608" y="3871957"/>
            <a:ext cx="6840760" cy="1354217"/>
          </a:xfrm>
          <a:prstGeom prst="rect">
            <a:avLst/>
          </a:prstGeom>
          <a:noFill/>
        </p:spPr>
        <p:txBody>
          <a:bodyPr wrap="square" rtlCol="0">
            <a:spAutoFit/>
          </a:bodyPr>
          <a:lstStyle/>
          <a:p>
            <a:r>
              <a:rPr lang="es-EC" sz="1150" b="1" dirty="0" smtClean="0"/>
              <a:t>Procedimientos </a:t>
            </a:r>
            <a:r>
              <a:rPr lang="es-EC" sz="1150" b="1" dirty="0"/>
              <a:t>Generales: </a:t>
            </a:r>
            <a:r>
              <a:rPr lang="es-EC" sz="1150" b="1" dirty="0" smtClean="0"/>
              <a:t> </a:t>
            </a:r>
            <a:r>
              <a:rPr lang="es-EC" sz="1200" dirty="0"/>
              <a:t>Los </a:t>
            </a:r>
            <a:r>
              <a:rPr lang="es-EC" sz="1200" dirty="0" err="1"/>
              <a:t>PDP's</a:t>
            </a:r>
            <a:r>
              <a:rPr lang="es-EC" sz="1200" dirty="0"/>
              <a:t> que se encuentran en la </a:t>
            </a:r>
            <a:r>
              <a:rPr lang="es-EC" sz="1200" dirty="0" smtClean="0"/>
              <a:t>Región Costa y </a:t>
            </a:r>
            <a:r>
              <a:rPr lang="es-EC" sz="1200" dirty="0"/>
              <a:t>Oriente son mas susceptibles a fallas debido a las condiciones </a:t>
            </a:r>
            <a:r>
              <a:rPr lang="es-EC" sz="1200" dirty="0" smtClean="0"/>
              <a:t>climáticas, si </a:t>
            </a:r>
            <a:r>
              <a:rPr lang="es-EC" sz="1200" dirty="0"/>
              <a:t>no existe un adecuado equipo de aire acondicionado el </a:t>
            </a:r>
            <a:r>
              <a:rPr lang="es-EC" sz="1200" dirty="0" smtClean="0"/>
              <a:t>equipamiento de telecomunicaciones </a:t>
            </a:r>
            <a:r>
              <a:rPr lang="es-EC" sz="1200" dirty="0"/>
              <a:t>se puede sobrecalentar provocando </a:t>
            </a:r>
            <a:r>
              <a:rPr lang="es-EC" sz="1200" dirty="0" smtClean="0"/>
              <a:t>afectación </a:t>
            </a:r>
            <a:r>
              <a:rPr lang="es-EC" sz="1200" dirty="0"/>
              <a:t>en los </a:t>
            </a:r>
            <a:r>
              <a:rPr lang="es-EC" sz="1200" dirty="0" smtClean="0"/>
              <a:t>servicios.</a:t>
            </a:r>
            <a:endParaRPr lang="es-EC" sz="1150" dirty="0"/>
          </a:p>
          <a:p>
            <a:pPr algn="just"/>
            <a:endParaRPr lang="es-EC" sz="1150" b="1" dirty="0" smtClean="0"/>
          </a:p>
          <a:p>
            <a:pPr algn="just"/>
            <a:endParaRPr lang="es-EC" sz="1150" b="1" dirty="0" smtClean="0"/>
          </a:p>
          <a:p>
            <a:pPr algn="just"/>
            <a:endParaRPr lang="es-EC" sz="1150" b="1" dirty="0" smtClean="0"/>
          </a:p>
          <a:p>
            <a:pPr algn="just"/>
            <a:endParaRPr lang="es-EC" sz="1150" b="1" dirty="0"/>
          </a:p>
        </p:txBody>
      </p:sp>
      <p:pic>
        <p:nvPicPr>
          <p:cNvPr id="5122" name="Picture 2" descr="http://blogs.bournemouth.ac.uk/research/files/2011/08/help.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165" y="2381949"/>
            <a:ext cx="1550923" cy="1248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179512" y="1491630"/>
            <a:ext cx="3995936" cy="461665"/>
          </a:xfrm>
          <a:prstGeom prst="rect">
            <a:avLst/>
          </a:prstGeom>
          <a:noFill/>
        </p:spPr>
        <p:txBody>
          <a:bodyPr wrap="square" rtlCol="0">
            <a:spAutoFit/>
          </a:bodyPr>
          <a:lstStyle/>
          <a:p>
            <a:pPr algn="just"/>
            <a:r>
              <a:rPr lang="es-EC" sz="1150" b="1" dirty="0" smtClean="0"/>
              <a:t> </a:t>
            </a:r>
            <a:r>
              <a:rPr lang="es-EC" sz="1150" b="1" dirty="0"/>
              <a:t>Evento Disparador: </a:t>
            </a:r>
            <a:r>
              <a:rPr lang="es-EC" sz="1200" dirty="0"/>
              <a:t>Falla en los equipos de aire acondicionado.</a:t>
            </a:r>
            <a:endParaRPr lang="es-EC" sz="1150" dirty="0"/>
          </a:p>
        </p:txBody>
      </p:sp>
      <p:sp>
        <p:nvSpPr>
          <p:cNvPr id="14" name="13 CuadroTexto"/>
          <p:cNvSpPr txBox="1"/>
          <p:nvPr/>
        </p:nvSpPr>
        <p:spPr>
          <a:xfrm>
            <a:off x="4644008" y="1491630"/>
            <a:ext cx="4363829" cy="461665"/>
          </a:xfrm>
          <a:prstGeom prst="rect">
            <a:avLst/>
          </a:prstGeom>
          <a:noFill/>
        </p:spPr>
        <p:txBody>
          <a:bodyPr wrap="square" rtlCol="0">
            <a:spAutoFit/>
          </a:bodyPr>
          <a:lstStyle/>
          <a:p>
            <a:pPr algn="just"/>
            <a:r>
              <a:rPr lang="es-EC" sz="1150" b="1" dirty="0" smtClean="0"/>
              <a:t>Identificación </a:t>
            </a:r>
            <a:r>
              <a:rPr lang="es-EC" sz="1150" b="1" dirty="0"/>
              <a:t>de riesgos: </a:t>
            </a:r>
            <a:r>
              <a:rPr lang="es-EC" sz="1200" dirty="0"/>
              <a:t>Posible </a:t>
            </a:r>
            <a:r>
              <a:rPr lang="es-EC" sz="1200" dirty="0" smtClean="0"/>
              <a:t>pérdida </a:t>
            </a:r>
            <a:r>
              <a:rPr lang="es-EC" sz="1200" dirty="0"/>
              <a:t>parcial de los servicios en el nodo.</a:t>
            </a:r>
            <a:endParaRPr lang="es-EC" sz="1150" b="1" dirty="0"/>
          </a:p>
        </p:txBody>
      </p:sp>
      <p:sp>
        <p:nvSpPr>
          <p:cNvPr id="15" name="14 CuadroTexto"/>
          <p:cNvSpPr txBox="1"/>
          <p:nvPr/>
        </p:nvSpPr>
        <p:spPr>
          <a:xfrm>
            <a:off x="-36512" y="2283718"/>
            <a:ext cx="3600400" cy="1007968"/>
          </a:xfrm>
          <a:prstGeom prst="rect">
            <a:avLst/>
          </a:prstGeom>
          <a:noFill/>
        </p:spPr>
        <p:txBody>
          <a:bodyPr wrap="square" rtlCol="0">
            <a:spAutoFit/>
          </a:bodyPr>
          <a:lstStyle/>
          <a:p>
            <a:pPr algn="just"/>
            <a:r>
              <a:rPr lang="es-EC" sz="1150" b="1" dirty="0" smtClean="0"/>
              <a:t>Consecuencias </a:t>
            </a:r>
            <a:r>
              <a:rPr lang="es-EC" sz="1150" b="1" dirty="0"/>
              <a:t>y efectos del riesgo:</a:t>
            </a:r>
            <a:r>
              <a:rPr lang="es-EC" sz="1150" dirty="0"/>
              <a:t> </a:t>
            </a:r>
            <a:r>
              <a:rPr lang="es-EC" sz="1200" dirty="0"/>
              <a:t>Posible perdida parcial de los </a:t>
            </a:r>
            <a:r>
              <a:rPr lang="es-EC" sz="1200" dirty="0" smtClean="0"/>
              <a:t>servicios en </a:t>
            </a:r>
            <a:r>
              <a:rPr lang="es-EC" sz="1200" dirty="0"/>
              <a:t>los nodos a causa del </a:t>
            </a:r>
            <a:r>
              <a:rPr lang="es-EC" sz="1200" dirty="0" smtClean="0"/>
              <a:t>sobrecalentamiento </a:t>
            </a:r>
            <a:r>
              <a:rPr lang="es-EC" sz="1200" dirty="0"/>
              <a:t>de los equipos principalmente en la</a:t>
            </a:r>
          </a:p>
          <a:p>
            <a:pPr algn="just"/>
            <a:r>
              <a:rPr lang="es-EC" sz="1200" dirty="0" smtClean="0"/>
              <a:t>Región </a:t>
            </a:r>
            <a:r>
              <a:rPr lang="es-EC" sz="1200" dirty="0"/>
              <a:t>Costa y Oriente.</a:t>
            </a:r>
            <a:r>
              <a:rPr lang="es-EC" sz="1200" dirty="0" smtClean="0"/>
              <a:t>.</a:t>
            </a:r>
            <a:endParaRPr lang="es-EC" sz="1150" b="1" dirty="0" smtClean="0"/>
          </a:p>
          <a:p>
            <a:pPr algn="just"/>
            <a:endParaRPr lang="es-EC" sz="1150" b="1" dirty="0"/>
          </a:p>
        </p:txBody>
      </p:sp>
      <p:sp>
        <p:nvSpPr>
          <p:cNvPr id="16" name="15 CuadroTexto"/>
          <p:cNvSpPr txBox="1"/>
          <p:nvPr/>
        </p:nvSpPr>
        <p:spPr>
          <a:xfrm>
            <a:off x="5543704" y="2606843"/>
            <a:ext cx="4680519" cy="446276"/>
          </a:xfrm>
          <a:prstGeom prst="rect">
            <a:avLst/>
          </a:prstGeom>
          <a:noFill/>
        </p:spPr>
        <p:txBody>
          <a:bodyPr wrap="square" rtlCol="0">
            <a:spAutoFit/>
          </a:bodyPr>
          <a:lstStyle/>
          <a:p>
            <a:pPr algn="just"/>
            <a:r>
              <a:rPr lang="es-EC" sz="1150" b="1" dirty="0" smtClean="0"/>
              <a:t>Periodo </a:t>
            </a:r>
            <a:r>
              <a:rPr lang="es-EC" sz="1150" b="1" dirty="0"/>
              <a:t>de vulnerabilidad: </a:t>
            </a:r>
            <a:r>
              <a:rPr lang="es-EC" sz="1150" dirty="0"/>
              <a:t>&gt; 48 horas.</a:t>
            </a:r>
          </a:p>
          <a:p>
            <a:pPr algn="just"/>
            <a:endParaRPr lang="es-EC" sz="1150" b="1" dirty="0"/>
          </a:p>
        </p:txBody>
      </p:sp>
      <p:sp>
        <p:nvSpPr>
          <p:cNvPr id="17" name="16 CuadroTexto"/>
          <p:cNvSpPr txBox="1"/>
          <p:nvPr/>
        </p:nvSpPr>
        <p:spPr>
          <a:xfrm>
            <a:off x="5543703" y="2974731"/>
            <a:ext cx="4680519" cy="623248"/>
          </a:xfrm>
          <a:prstGeom prst="rect">
            <a:avLst/>
          </a:prstGeom>
          <a:noFill/>
        </p:spPr>
        <p:txBody>
          <a:bodyPr wrap="square" rtlCol="0">
            <a:spAutoFit/>
          </a:bodyPr>
          <a:lstStyle/>
          <a:p>
            <a:r>
              <a:rPr lang="es-EC" sz="1150" b="1" dirty="0" smtClean="0"/>
              <a:t>Tiempo </a:t>
            </a:r>
            <a:r>
              <a:rPr lang="es-EC" sz="1150" b="1" dirty="0"/>
              <a:t>de restablecimiento: </a:t>
            </a:r>
            <a:r>
              <a:rPr lang="es-EC" sz="1150" dirty="0"/>
              <a:t>&lt; </a:t>
            </a:r>
            <a:r>
              <a:rPr lang="es-EC" sz="1150" dirty="0" smtClean="0"/>
              <a:t>24 </a:t>
            </a:r>
            <a:r>
              <a:rPr lang="es-EC" sz="1150" dirty="0"/>
              <a:t>horas.</a:t>
            </a:r>
          </a:p>
          <a:p>
            <a:pPr algn="just"/>
            <a:endParaRPr lang="es-EC" sz="1150" b="1" dirty="0" smtClean="0"/>
          </a:p>
          <a:p>
            <a:pPr algn="just"/>
            <a:endParaRPr lang="es-EC" sz="1150" b="1" dirty="0"/>
          </a:p>
        </p:txBody>
      </p:sp>
      <p:sp>
        <p:nvSpPr>
          <p:cNvPr id="4" name="3 Rectángulo"/>
          <p:cNvSpPr/>
          <p:nvPr/>
        </p:nvSpPr>
        <p:spPr>
          <a:xfrm>
            <a:off x="3358523" y="915566"/>
            <a:ext cx="2210862" cy="369332"/>
          </a:xfrm>
          <a:prstGeom prst="rect">
            <a:avLst/>
          </a:prstGeom>
        </p:spPr>
        <p:txBody>
          <a:bodyPr wrap="none">
            <a:spAutoFit/>
          </a:bodyPr>
          <a:lstStyle/>
          <a:p>
            <a:pPr algn="ctr"/>
            <a:r>
              <a:rPr lang="es-EC" b="1" dirty="0"/>
              <a:t>ESCENARIO </a:t>
            </a:r>
            <a:r>
              <a:rPr lang="es-EC" b="1" dirty="0" smtClean="0"/>
              <a:t>PDP302</a:t>
            </a:r>
            <a:endParaRPr lang="es-EC" b="1" dirty="0"/>
          </a:p>
        </p:txBody>
      </p:sp>
    </p:spTree>
    <p:extLst>
      <p:ext uri="{BB962C8B-B14F-4D97-AF65-F5344CB8AC3E}">
        <p14:creationId xmlns:p14="http://schemas.microsoft.com/office/powerpoint/2010/main" val="31781448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3" grpId="0"/>
      <p:bldP spid="14" grpId="0"/>
      <p:bldP spid="15" grpId="0"/>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92546"/>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3200" dirty="0" smtClean="0"/>
              <a:t>PLAN DE CONTINGENCIA </a:t>
            </a:r>
          </a:p>
          <a:p>
            <a:pPr algn="ctr"/>
            <a:r>
              <a:rPr lang="es-EC" sz="3200" dirty="0" smtClean="0"/>
              <a:t>NODOS BACKBONE </a:t>
            </a:r>
            <a:r>
              <a:rPr lang="en-US" sz="3200" dirty="0" smtClean="0"/>
              <a:t>&amp; RADIALES</a:t>
            </a:r>
            <a:endParaRPr lang="es-EC" sz="3200" dirty="0"/>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4" name="3 Rectángulo"/>
          <p:cNvSpPr/>
          <p:nvPr/>
        </p:nvSpPr>
        <p:spPr>
          <a:xfrm>
            <a:off x="3388980" y="915566"/>
            <a:ext cx="2149948" cy="369332"/>
          </a:xfrm>
          <a:prstGeom prst="rect">
            <a:avLst/>
          </a:prstGeom>
        </p:spPr>
        <p:txBody>
          <a:bodyPr wrap="none">
            <a:spAutoFit/>
          </a:bodyPr>
          <a:lstStyle/>
          <a:p>
            <a:pPr algn="ctr"/>
            <a:r>
              <a:rPr lang="es-EC" b="1" dirty="0"/>
              <a:t>ESCENARIO </a:t>
            </a:r>
            <a:r>
              <a:rPr lang="es-EC" b="1" dirty="0" smtClean="0"/>
              <a:t>PDP302</a:t>
            </a:r>
            <a:endParaRPr lang="es-EC" b="1" dirty="0"/>
          </a:p>
        </p:txBody>
      </p:sp>
      <p:sp>
        <p:nvSpPr>
          <p:cNvPr id="18" name="17 Rectángulo"/>
          <p:cNvSpPr/>
          <p:nvPr/>
        </p:nvSpPr>
        <p:spPr>
          <a:xfrm>
            <a:off x="5129808" y="1276973"/>
            <a:ext cx="2835455" cy="338554"/>
          </a:xfrm>
          <a:prstGeom prst="rect">
            <a:avLst/>
          </a:prstGeom>
        </p:spPr>
        <p:txBody>
          <a:bodyPr wrap="none">
            <a:spAutoFit/>
          </a:bodyPr>
          <a:lstStyle/>
          <a:p>
            <a:pPr algn="ctr"/>
            <a:r>
              <a:rPr lang="en-US" sz="1600" b="1" dirty="0" smtClean="0"/>
              <a:t>PROCEDIMIENTOS GENERALES</a:t>
            </a:r>
            <a:endParaRPr lang="es-EC" sz="1600" b="1" dirty="0"/>
          </a:p>
        </p:txBody>
      </p:sp>
      <p:sp>
        <p:nvSpPr>
          <p:cNvPr id="19" name="18 Rectángulo"/>
          <p:cNvSpPr/>
          <p:nvPr/>
        </p:nvSpPr>
        <p:spPr>
          <a:xfrm>
            <a:off x="632956" y="3313316"/>
            <a:ext cx="2858924" cy="338554"/>
          </a:xfrm>
          <a:prstGeom prst="rect">
            <a:avLst/>
          </a:prstGeom>
        </p:spPr>
        <p:txBody>
          <a:bodyPr wrap="none">
            <a:spAutoFit/>
          </a:bodyPr>
          <a:lstStyle/>
          <a:p>
            <a:pPr algn="ctr"/>
            <a:r>
              <a:rPr lang="en-US" sz="1600" b="1" dirty="0" smtClean="0"/>
              <a:t>RESPUESTA A LA EMERGENCIA</a:t>
            </a:r>
            <a:endParaRPr lang="es-EC" sz="1600" b="1" dirty="0"/>
          </a:p>
        </p:txBody>
      </p:sp>
      <p:pic>
        <p:nvPicPr>
          <p:cNvPr id="6148" name="Picture 4" descr="C:\Users\ALE\Dropbox\PERFIL TRANSELECTRIC-TRANSNEXA\Memoria Escrita\Tesis\presentacion\id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96" y="1446250"/>
            <a:ext cx="1765052" cy="17650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574983"/>
            <a:ext cx="5149487" cy="272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6942"/>
          <a:stretch/>
        </p:blipFill>
        <p:spPr bwMode="auto">
          <a:xfrm>
            <a:off x="24953" y="3706301"/>
            <a:ext cx="3970983" cy="799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519500"/>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197758"/>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000" dirty="0"/>
              <a:t>PROPUESTAS DE MEJORA PARA LA </a:t>
            </a:r>
            <a:r>
              <a:rPr lang="es-EC" sz="2000" dirty="0" smtClean="0"/>
              <a:t>INFRAESTRUCTURA INSTALADA </a:t>
            </a:r>
            <a:r>
              <a:rPr lang="es-EC" sz="2000" dirty="0"/>
              <a:t>DE ACUERDO A LAS NORMAS </a:t>
            </a:r>
            <a:r>
              <a:rPr lang="es-EC" sz="2000" dirty="0" smtClean="0"/>
              <a:t>ANSI/TIA/EIA 568-B</a:t>
            </a:r>
            <a:r>
              <a:rPr lang="es-EC" sz="2000" dirty="0"/>
              <a:t>, 568-C, 569, 606 Y 607</a:t>
            </a:r>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pic>
        <p:nvPicPr>
          <p:cNvPr id="10242" name="Picture 2" descr="C:\Users\ALE\Dropbox\PERFIL TRANSELECTRIC-TRANSNEXA\Memoria Escrita\Tesis\CAP5\Ventil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801" y="1707654"/>
            <a:ext cx="2058951" cy="1152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35496" y="939373"/>
            <a:ext cx="2740697" cy="1200329"/>
          </a:xfrm>
          <a:prstGeom prst="rect">
            <a:avLst/>
          </a:prstGeom>
          <a:noFill/>
        </p:spPr>
        <p:txBody>
          <a:bodyPr wrap="square" rtlCol="0">
            <a:spAutoFit/>
          </a:bodyPr>
          <a:lstStyle/>
          <a:p>
            <a:pPr algn="ctr"/>
            <a:r>
              <a:rPr lang="es-EC" sz="1200" b="1" dirty="0" smtClean="0"/>
              <a:t>1. Ubicación </a:t>
            </a:r>
            <a:r>
              <a:rPr lang="es-EC" sz="1200" b="1" dirty="0"/>
              <a:t>inadecuada de los equipos de telecomunicaciones y de </a:t>
            </a:r>
            <a:r>
              <a:rPr lang="es-EC" sz="1200" b="1" dirty="0" smtClean="0"/>
              <a:t>los equipos </a:t>
            </a:r>
            <a:r>
              <a:rPr lang="es-EC" sz="1200" b="1" dirty="0"/>
              <a:t>de aire </a:t>
            </a:r>
            <a:r>
              <a:rPr lang="es-EC" sz="1200" b="1" dirty="0" smtClean="0"/>
              <a:t>acondicionado. </a:t>
            </a:r>
          </a:p>
          <a:p>
            <a:pPr algn="ctr"/>
            <a:endParaRPr lang="es-EC" sz="1200" b="1" dirty="0" smtClean="0"/>
          </a:p>
          <a:p>
            <a:pPr algn="ctr"/>
            <a:endParaRPr lang="es-EC" sz="1200" b="1" dirty="0" smtClean="0"/>
          </a:p>
          <a:p>
            <a:pPr algn="ctr"/>
            <a:endParaRPr lang="es-EC" sz="1200" b="1" dirty="0"/>
          </a:p>
        </p:txBody>
      </p:sp>
      <p:sp>
        <p:nvSpPr>
          <p:cNvPr id="16" name="15 CuadroTexto"/>
          <p:cNvSpPr txBox="1"/>
          <p:nvPr/>
        </p:nvSpPr>
        <p:spPr>
          <a:xfrm>
            <a:off x="2843808" y="912888"/>
            <a:ext cx="3312367" cy="1200329"/>
          </a:xfrm>
          <a:prstGeom prst="rect">
            <a:avLst/>
          </a:prstGeom>
          <a:noFill/>
        </p:spPr>
        <p:txBody>
          <a:bodyPr wrap="square" rtlCol="0">
            <a:spAutoFit/>
          </a:bodyPr>
          <a:lstStyle/>
          <a:p>
            <a:pPr algn="ctr"/>
            <a:r>
              <a:rPr lang="es-EC" sz="1200" b="1" dirty="0" smtClean="0"/>
              <a:t>3. Problemas </a:t>
            </a:r>
            <a:r>
              <a:rPr lang="es-EC" sz="1200" b="1" dirty="0"/>
              <a:t>en la </a:t>
            </a:r>
            <a:r>
              <a:rPr lang="es-EC" sz="1200" b="1" dirty="0" smtClean="0"/>
              <a:t>alimentaci</a:t>
            </a:r>
            <a:r>
              <a:rPr lang="es-EC" sz="1200" b="1" dirty="0"/>
              <a:t>ó</a:t>
            </a:r>
            <a:r>
              <a:rPr lang="es-EC" sz="1200" b="1" dirty="0" smtClean="0"/>
              <a:t>n </a:t>
            </a:r>
            <a:r>
              <a:rPr lang="es-EC" sz="1200" b="1" dirty="0"/>
              <a:t>de equipos de </a:t>
            </a:r>
            <a:r>
              <a:rPr lang="es-EC" sz="1200" b="1" dirty="0" smtClean="0"/>
              <a:t>clientes.</a:t>
            </a:r>
          </a:p>
          <a:p>
            <a:pPr algn="ctr"/>
            <a:endParaRPr lang="es-EC" sz="1200" b="1" dirty="0" smtClean="0"/>
          </a:p>
          <a:p>
            <a:pPr algn="ctr"/>
            <a:endParaRPr lang="es-EC" sz="1200" b="1" dirty="0" smtClean="0"/>
          </a:p>
          <a:p>
            <a:pPr algn="ctr"/>
            <a:endParaRPr lang="es-EC" sz="1200" b="1" dirty="0" smtClean="0"/>
          </a:p>
          <a:p>
            <a:pPr algn="ctr"/>
            <a:endParaRPr lang="es-EC" sz="1200" b="1" dirty="0"/>
          </a:p>
        </p:txBody>
      </p:sp>
      <p:pic>
        <p:nvPicPr>
          <p:cNvPr id="10243" name="Picture 3" descr="C:\Users\ALE\Dropbox\PERFIL TRANSELECTRIC-TRANSNEXA\Memoria Escrita\Tesis\CAP5\multitomahor.jpg"/>
          <p:cNvPicPr>
            <a:picLocks noChangeAspect="1" noChangeArrowheads="1"/>
          </p:cNvPicPr>
          <p:nvPr/>
        </p:nvPicPr>
        <p:blipFill rotWithShape="1">
          <a:blip r:embed="rId4">
            <a:extLst>
              <a:ext uri="{28A0092B-C50C-407E-A947-70E740481C1C}">
                <a14:useLocalDpi xmlns:a14="http://schemas.microsoft.com/office/drawing/2010/main" val="0"/>
              </a:ext>
            </a:extLst>
          </a:blip>
          <a:srcRect t="31741" b="7424"/>
          <a:stretch/>
        </p:blipFill>
        <p:spPr bwMode="auto">
          <a:xfrm>
            <a:off x="3563888" y="1711786"/>
            <a:ext cx="1893806" cy="859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19 CuadroTexto"/>
          <p:cNvSpPr txBox="1"/>
          <p:nvPr/>
        </p:nvSpPr>
        <p:spPr>
          <a:xfrm>
            <a:off x="2915816" y="2708215"/>
            <a:ext cx="3312367" cy="1015663"/>
          </a:xfrm>
          <a:prstGeom prst="rect">
            <a:avLst/>
          </a:prstGeom>
          <a:noFill/>
        </p:spPr>
        <p:txBody>
          <a:bodyPr wrap="square" rtlCol="0">
            <a:spAutoFit/>
          </a:bodyPr>
          <a:lstStyle/>
          <a:p>
            <a:pPr algn="ctr"/>
            <a:r>
              <a:rPr lang="es-EC" sz="1200" dirty="0" err="1" smtClean="0"/>
              <a:t>Multitomas</a:t>
            </a:r>
            <a:endParaRPr lang="es-EC" sz="1200" dirty="0" smtClean="0"/>
          </a:p>
          <a:p>
            <a:pPr algn="ctr"/>
            <a:endParaRPr lang="es-EC" sz="1200" dirty="0" smtClean="0"/>
          </a:p>
          <a:p>
            <a:pPr algn="ctr"/>
            <a:endParaRPr lang="es-EC" sz="1200" dirty="0" smtClean="0"/>
          </a:p>
          <a:p>
            <a:pPr algn="ctr"/>
            <a:endParaRPr lang="es-EC" sz="1200" dirty="0" smtClean="0"/>
          </a:p>
          <a:p>
            <a:pPr algn="ctr"/>
            <a:endParaRPr lang="es-EC" sz="1200" dirty="0"/>
          </a:p>
        </p:txBody>
      </p:sp>
      <p:sp>
        <p:nvSpPr>
          <p:cNvPr id="21" name="20 CuadroTexto"/>
          <p:cNvSpPr txBox="1"/>
          <p:nvPr/>
        </p:nvSpPr>
        <p:spPr>
          <a:xfrm>
            <a:off x="-36511" y="3147814"/>
            <a:ext cx="2592287" cy="1015663"/>
          </a:xfrm>
          <a:prstGeom prst="rect">
            <a:avLst/>
          </a:prstGeom>
          <a:noFill/>
        </p:spPr>
        <p:txBody>
          <a:bodyPr wrap="square" rtlCol="0">
            <a:spAutoFit/>
          </a:bodyPr>
          <a:lstStyle/>
          <a:p>
            <a:pPr algn="ctr"/>
            <a:r>
              <a:rPr lang="es-EC" sz="1200" b="1" dirty="0" smtClean="0"/>
              <a:t>2. Poca organización </a:t>
            </a:r>
            <a:r>
              <a:rPr lang="es-EC" sz="1200" b="1" dirty="0"/>
              <a:t>en los </a:t>
            </a:r>
            <a:endParaRPr lang="es-EC" sz="1200" b="1" dirty="0" smtClean="0"/>
          </a:p>
          <a:p>
            <a:pPr algn="ctr"/>
            <a:r>
              <a:rPr lang="es-EC" sz="1200" b="1" dirty="0" err="1" smtClean="0"/>
              <a:t>patch</a:t>
            </a:r>
            <a:r>
              <a:rPr lang="es-EC" sz="1200" b="1" dirty="0" smtClean="0"/>
              <a:t> </a:t>
            </a:r>
            <a:r>
              <a:rPr lang="es-EC" sz="1200" b="1" dirty="0" err="1"/>
              <a:t>cords</a:t>
            </a:r>
            <a:r>
              <a:rPr lang="es-EC" sz="1200" b="1" dirty="0"/>
              <a:t> </a:t>
            </a:r>
            <a:r>
              <a:rPr lang="es-EC" sz="1200" b="1" dirty="0" smtClean="0"/>
              <a:t>instalados. </a:t>
            </a:r>
          </a:p>
          <a:p>
            <a:pPr algn="just"/>
            <a:endParaRPr lang="es-EC" sz="1200" b="1" dirty="0" smtClean="0"/>
          </a:p>
          <a:p>
            <a:pPr algn="just"/>
            <a:endParaRPr lang="es-EC" sz="1200" b="1" dirty="0" smtClean="0"/>
          </a:p>
          <a:p>
            <a:pPr algn="just"/>
            <a:endParaRPr lang="es-EC" sz="1200" b="1" dirty="0"/>
          </a:p>
        </p:txBody>
      </p:sp>
      <p:sp>
        <p:nvSpPr>
          <p:cNvPr id="22" name="21 Rectángulo"/>
          <p:cNvSpPr/>
          <p:nvPr/>
        </p:nvSpPr>
        <p:spPr>
          <a:xfrm>
            <a:off x="3635896" y="3086839"/>
            <a:ext cx="1651414" cy="276999"/>
          </a:xfrm>
          <a:prstGeom prst="rect">
            <a:avLst/>
          </a:prstGeom>
        </p:spPr>
        <p:txBody>
          <a:bodyPr wrap="none">
            <a:spAutoFit/>
          </a:bodyPr>
          <a:lstStyle/>
          <a:p>
            <a:pPr algn="just"/>
            <a:r>
              <a:rPr lang="es-EC" sz="1200" b="1" dirty="0" smtClean="0"/>
              <a:t>4. Falta </a:t>
            </a:r>
            <a:r>
              <a:rPr lang="es-EC" sz="1200" b="1" dirty="0"/>
              <a:t>de escalerillas</a:t>
            </a:r>
            <a:r>
              <a:rPr lang="es-EC" sz="1200" dirty="0"/>
              <a:t>.</a:t>
            </a:r>
          </a:p>
        </p:txBody>
      </p:sp>
      <p:sp>
        <p:nvSpPr>
          <p:cNvPr id="23" name="22 CuadroTexto"/>
          <p:cNvSpPr txBox="1"/>
          <p:nvPr/>
        </p:nvSpPr>
        <p:spPr>
          <a:xfrm>
            <a:off x="6084169" y="915566"/>
            <a:ext cx="3312367" cy="1200329"/>
          </a:xfrm>
          <a:prstGeom prst="rect">
            <a:avLst/>
          </a:prstGeom>
          <a:noFill/>
        </p:spPr>
        <p:txBody>
          <a:bodyPr wrap="square" rtlCol="0">
            <a:spAutoFit/>
          </a:bodyPr>
          <a:lstStyle/>
          <a:p>
            <a:pPr algn="ctr"/>
            <a:r>
              <a:rPr lang="es-EC" sz="1200" b="1" dirty="0" smtClean="0"/>
              <a:t>5. Bajo control y supervisión en los trabajos realizados por clientes en los </a:t>
            </a:r>
            <a:r>
              <a:rPr lang="es-EC" sz="1200" b="1" dirty="0" err="1" smtClean="0"/>
              <a:t>PDP’s</a:t>
            </a:r>
            <a:r>
              <a:rPr lang="es-EC" sz="1200" b="1" dirty="0" smtClean="0"/>
              <a:t>.</a:t>
            </a:r>
          </a:p>
          <a:p>
            <a:pPr algn="ctr"/>
            <a:endParaRPr lang="es-EC" sz="1200" b="1" dirty="0" smtClean="0"/>
          </a:p>
          <a:p>
            <a:pPr algn="ctr"/>
            <a:endParaRPr lang="es-EC" sz="1200" b="1" dirty="0" smtClean="0"/>
          </a:p>
          <a:p>
            <a:pPr algn="ctr"/>
            <a:endParaRPr lang="es-EC" sz="1200" b="1" dirty="0" smtClean="0"/>
          </a:p>
          <a:p>
            <a:pPr algn="ctr"/>
            <a:endParaRPr lang="es-EC" sz="1200" b="1" dirty="0"/>
          </a:p>
        </p:txBody>
      </p:sp>
      <p:pic>
        <p:nvPicPr>
          <p:cNvPr id="10244" name="Picture 4" descr="C:\Users\ALE\Dropbox\PERFIL TRANSELECTRIC-TRANSNEXA\Memoria Escrita\Tesis\CAP5\Escalerill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3458005"/>
            <a:ext cx="2152560" cy="1201977"/>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ALE\Dropbox\PERFIL TRANSELECTRIC-TRANSNEXA\Memoria Escrita\Tesis\CAP5\fiber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81" y="3579862"/>
            <a:ext cx="1886989" cy="920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23 CuadroTexto"/>
          <p:cNvSpPr txBox="1"/>
          <p:nvPr/>
        </p:nvSpPr>
        <p:spPr>
          <a:xfrm>
            <a:off x="35495" y="2804323"/>
            <a:ext cx="2740697" cy="830997"/>
          </a:xfrm>
          <a:prstGeom prst="rect">
            <a:avLst/>
          </a:prstGeom>
          <a:noFill/>
        </p:spPr>
        <p:txBody>
          <a:bodyPr wrap="square" rtlCol="0">
            <a:spAutoFit/>
          </a:bodyPr>
          <a:lstStyle/>
          <a:p>
            <a:pPr algn="ctr"/>
            <a:r>
              <a:rPr lang="es-EC" sz="1200" dirty="0" smtClean="0"/>
              <a:t>Pasillos fríos/calientes</a:t>
            </a:r>
          </a:p>
          <a:p>
            <a:pPr algn="ctr"/>
            <a:endParaRPr lang="es-EC" sz="1200" dirty="0" smtClean="0"/>
          </a:p>
          <a:p>
            <a:pPr algn="ctr"/>
            <a:endParaRPr lang="es-EC" sz="1200" dirty="0" smtClean="0"/>
          </a:p>
          <a:p>
            <a:pPr algn="ctr"/>
            <a:endParaRPr lang="es-EC" sz="1200" dirty="0"/>
          </a:p>
        </p:txBody>
      </p:sp>
      <p:sp>
        <p:nvSpPr>
          <p:cNvPr id="25" name="24 CuadroTexto"/>
          <p:cNvSpPr txBox="1"/>
          <p:nvPr/>
        </p:nvSpPr>
        <p:spPr>
          <a:xfrm>
            <a:off x="-396551" y="4436407"/>
            <a:ext cx="3312367" cy="1015663"/>
          </a:xfrm>
          <a:prstGeom prst="rect">
            <a:avLst/>
          </a:prstGeom>
          <a:noFill/>
        </p:spPr>
        <p:txBody>
          <a:bodyPr wrap="square" rtlCol="0">
            <a:spAutoFit/>
          </a:bodyPr>
          <a:lstStyle/>
          <a:p>
            <a:pPr algn="ctr"/>
            <a:r>
              <a:rPr lang="es-EC" sz="1200" dirty="0" err="1" smtClean="0"/>
              <a:t>Fiber</a:t>
            </a:r>
            <a:r>
              <a:rPr lang="es-EC" sz="1200" dirty="0" smtClean="0"/>
              <a:t> guide -  </a:t>
            </a:r>
            <a:r>
              <a:rPr lang="es-EC" sz="1200" dirty="0" err="1" smtClean="0"/>
              <a:t>Fiber</a:t>
            </a:r>
            <a:r>
              <a:rPr lang="es-EC" sz="1200" dirty="0" smtClean="0"/>
              <a:t> </a:t>
            </a:r>
            <a:r>
              <a:rPr lang="es-EC" sz="1200" dirty="0" err="1" smtClean="0"/>
              <a:t>runner</a:t>
            </a:r>
            <a:endParaRPr lang="es-EC" sz="1200" dirty="0" smtClean="0"/>
          </a:p>
          <a:p>
            <a:pPr algn="ctr"/>
            <a:endParaRPr lang="es-EC" sz="1200" dirty="0" smtClean="0"/>
          </a:p>
          <a:p>
            <a:pPr algn="ctr"/>
            <a:endParaRPr lang="es-EC" sz="1200" dirty="0" smtClean="0"/>
          </a:p>
          <a:p>
            <a:pPr algn="ctr"/>
            <a:endParaRPr lang="es-EC" sz="1200" dirty="0" smtClean="0"/>
          </a:p>
          <a:p>
            <a:pPr algn="ctr"/>
            <a:endParaRPr lang="es-EC" sz="1200" dirty="0"/>
          </a:p>
        </p:txBody>
      </p:sp>
      <p:pic>
        <p:nvPicPr>
          <p:cNvPr id="10246" name="Picture 6" descr="C:\Users\ALE\Dropbox\PERFIL TRANSELECTRIC-TRANSNEXA\Memoria Escrita\Tesis\CAP5\DiagramaCerradura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1515730"/>
            <a:ext cx="1733051" cy="1201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26 CuadroTexto"/>
          <p:cNvSpPr txBox="1"/>
          <p:nvPr/>
        </p:nvSpPr>
        <p:spPr>
          <a:xfrm>
            <a:off x="6012161" y="2754150"/>
            <a:ext cx="3312367" cy="830997"/>
          </a:xfrm>
          <a:prstGeom prst="rect">
            <a:avLst/>
          </a:prstGeom>
          <a:noFill/>
        </p:spPr>
        <p:txBody>
          <a:bodyPr wrap="square" rtlCol="0">
            <a:spAutoFit/>
          </a:bodyPr>
          <a:lstStyle/>
          <a:p>
            <a:pPr algn="ctr"/>
            <a:r>
              <a:rPr lang="en-US" sz="1200" dirty="0" err="1" smtClean="0"/>
              <a:t>Cerraduras</a:t>
            </a:r>
            <a:r>
              <a:rPr lang="en-US" sz="1200" dirty="0" smtClean="0"/>
              <a:t> TCP/IP</a:t>
            </a:r>
            <a:endParaRPr lang="es-EC" sz="1200" dirty="0" smtClean="0"/>
          </a:p>
          <a:p>
            <a:pPr algn="ctr"/>
            <a:endParaRPr lang="es-EC" sz="1200" dirty="0" smtClean="0"/>
          </a:p>
          <a:p>
            <a:pPr algn="ctr"/>
            <a:endParaRPr lang="es-EC" sz="1200" dirty="0" smtClean="0"/>
          </a:p>
          <a:p>
            <a:pPr algn="ctr"/>
            <a:endParaRPr lang="es-EC" sz="1200" dirty="0"/>
          </a:p>
        </p:txBody>
      </p:sp>
      <p:sp>
        <p:nvSpPr>
          <p:cNvPr id="28" name="27 Rectángulo"/>
          <p:cNvSpPr/>
          <p:nvPr/>
        </p:nvSpPr>
        <p:spPr>
          <a:xfrm>
            <a:off x="6300192" y="3098998"/>
            <a:ext cx="2736303" cy="646331"/>
          </a:xfrm>
          <a:prstGeom prst="rect">
            <a:avLst/>
          </a:prstGeom>
        </p:spPr>
        <p:txBody>
          <a:bodyPr wrap="square">
            <a:spAutoFit/>
          </a:bodyPr>
          <a:lstStyle/>
          <a:p>
            <a:pPr algn="ctr"/>
            <a:r>
              <a:rPr lang="es-EC" sz="1200" b="1" dirty="0" smtClean="0"/>
              <a:t>6. Instalación incorrecta de </a:t>
            </a:r>
            <a:r>
              <a:rPr lang="es-EC" sz="1200" b="1" dirty="0" err="1" smtClean="0"/>
              <a:t>patch</a:t>
            </a:r>
            <a:r>
              <a:rPr lang="es-EC" sz="1200" b="1" dirty="0" smtClean="0"/>
              <a:t> </a:t>
            </a:r>
            <a:r>
              <a:rPr lang="es-EC" sz="1200" b="1" dirty="0" err="1" smtClean="0"/>
              <a:t>cords</a:t>
            </a:r>
            <a:r>
              <a:rPr lang="es-EC" sz="1200" b="1" dirty="0" smtClean="0"/>
              <a:t> d</a:t>
            </a:r>
            <a:r>
              <a:rPr lang="en-US" sz="1200" b="1" dirty="0" smtClean="0"/>
              <a:t>e </a:t>
            </a:r>
            <a:r>
              <a:rPr lang="en-US" sz="1200" b="1" dirty="0" err="1" smtClean="0"/>
              <a:t>fibra</a:t>
            </a:r>
            <a:r>
              <a:rPr lang="en-US" sz="1200" b="1" dirty="0" smtClean="0"/>
              <a:t> </a:t>
            </a:r>
            <a:r>
              <a:rPr lang="en-US" sz="1200" b="1" dirty="0" err="1" smtClean="0"/>
              <a:t>óptica</a:t>
            </a:r>
            <a:r>
              <a:rPr lang="en-US" sz="1200" b="1" dirty="0" smtClean="0"/>
              <a:t> en la </a:t>
            </a:r>
            <a:r>
              <a:rPr lang="en-US" sz="1200" b="1" dirty="0" err="1" smtClean="0"/>
              <a:t>infraestructura</a:t>
            </a:r>
            <a:r>
              <a:rPr lang="en-US" sz="1200" b="1" dirty="0" smtClean="0"/>
              <a:t> </a:t>
            </a:r>
            <a:r>
              <a:rPr lang="en-US" sz="1200" b="1" dirty="0" err="1" smtClean="0"/>
              <a:t>existente</a:t>
            </a:r>
            <a:endParaRPr lang="es-EC" sz="1200" dirty="0"/>
          </a:p>
        </p:txBody>
      </p:sp>
      <p:sp>
        <p:nvSpPr>
          <p:cNvPr id="30" name="29 CuadroTexto"/>
          <p:cNvSpPr txBox="1"/>
          <p:nvPr/>
        </p:nvSpPr>
        <p:spPr>
          <a:xfrm>
            <a:off x="6156177" y="4508415"/>
            <a:ext cx="3312367" cy="1015663"/>
          </a:xfrm>
          <a:prstGeom prst="rect">
            <a:avLst/>
          </a:prstGeom>
          <a:noFill/>
        </p:spPr>
        <p:txBody>
          <a:bodyPr wrap="square" rtlCol="0">
            <a:spAutoFit/>
          </a:bodyPr>
          <a:lstStyle/>
          <a:p>
            <a:pPr algn="ctr"/>
            <a:r>
              <a:rPr lang="es-EC" sz="1200" dirty="0" err="1" smtClean="0"/>
              <a:t>Fiber</a:t>
            </a:r>
            <a:r>
              <a:rPr lang="es-EC" sz="1200" dirty="0" smtClean="0"/>
              <a:t> guide -  </a:t>
            </a:r>
            <a:r>
              <a:rPr lang="es-EC" sz="1200" dirty="0" err="1" smtClean="0"/>
              <a:t>Fiber</a:t>
            </a:r>
            <a:r>
              <a:rPr lang="es-EC" sz="1200" dirty="0" smtClean="0"/>
              <a:t> </a:t>
            </a:r>
            <a:r>
              <a:rPr lang="es-EC" sz="1200" dirty="0" err="1" smtClean="0"/>
              <a:t>runner</a:t>
            </a:r>
            <a:endParaRPr lang="es-EC" sz="1200" dirty="0" smtClean="0"/>
          </a:p>
          <a:p>
            <a:pPr algn="ctr"/>
            <a:endParaRPr lang="es-EC" sz="1200" dirty="0" smtClean="0"/>
          </a:p>
          <a:p>
            <a:pPr algn="ctr"/>
            <a:endParaRPr lang="es-EC" sz="1200" dirty="0" smtClean="0"/>
          </a:p>
          <a:p>
            <a:pPr algn="ctr"/>
            <a:endParaRPr lang="es-EC" sz="1200" dirty="0" smtClean="0"/>
          </a:p>
          <a:p>
            <a:pPr algn="ctr"/>
            <a:endParaRPr lang="es-EC" sz="1200" dirty="0"/>
          </a:p>
        </p:txBody>
      </p:sp>
      <p:pic>
        <p:nvPicPr>
          <p:cNvPr id="6146" name="Picture 2" descr="C:\Users\Pablin\Dropbox\PERFIL TRANSELECTRIC-TRANSNEXA\Memoria Escrita\Tesis\CAP5\fiber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8264" y="3723878"/>
            <a:ext cx="1297944" cy="79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99675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10245"/>
                                        </p:tgtEl>
                                        <p:attrNameLst>
                                          <p:attrName>style.visibility</p:attrName>
                                        </p:attrNameLst>
                                      </p:cBhvr>
                                      <p:to>
                                        <p:strVal val="visible"/>
                                      </p:to>
                                    </p:set>
                                    <p:animEffect transition="in" filter="wipe(down)">
                                      <p:cBhvr>
                                        <p:cTn id="21" dur="500"/>
                                        <p:tgtEl>
                                          <p:spTgt spid="1024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0243"/>
                                        </p:tgtEl>
                                        <p:attrNameLst>
                                          <p:attrName>style.visibility</p:attrName>
                                        </p:attrNameLst>
                                      </p:cBhvr>
                                      <p:to>
                                        <p:strVal val="visible"/>
                                      </p:to>
                                    </p:set>
                                    <p:animEffect transition="in" filter="wipe(down)">
                                      <p:cBhvr>
                                        <p:cTn id="32" dur="500"/>
                                        <p:tgtEl>
                                          <p:spTgt spid="1024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nodeType="withEffect">
                                  <p:stCondLst>
                                    <p:cond delay="0"/>
                                  </p:stCondLst>
                                  <p:childTnLst>
                                    <p:set>
                                      <p:cBhvr>
                                        <p:cTn id="42" dur="1" fill="hold">
                                          <p:stCondLst>
                                            <p:cond delay="0"/>
                                          </p:stCondLst>
                                        </p:cTn>
                                        <p:tgtEl>
                                          <p:spTgt spid="10244"/>
                                        </p:tgtEl>
                                        <p:attrNameLst>
                                          <p:attrName>style.visibility</p:attrName>
                                        </p:attrNameLst>
                                      </p:cBhvr>
                                      <p:to>
                                        <p:strVal val="visible"/>
                                      </p:to>
                                    </p:set>
                                    <p:animEffect transition="in" filter="wipe(down)">
                                      <p:cBhvr>
                                        <p:cTn id="43" dur="500"/>
                                        <p:tgtEl>
                                          <p:spTgt spid="102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10246"/>
                                        </p:tgtEl>
                                        <p:attrNameLst>
                                          <p:attrName>style.visibility</p:attrName>
                                        </p:attrNameLst>
                                      </p:cBhvr>
                                      <p:to>
                                        <p:strVal val="visible"/>
                                      </p:to>
                                    </p:set>
                                    <p:animEffect transition="in" filter="wipe(down)">
                                      <p:cBhvr>
                                        <p:cTn id="51" dur="500"/>
                                        <p:tgtEl>
                                          <p:spTgt spid="10246"/>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nodeType="withEffect">
                                  <p:stCondLst>
                                    <p:cond delay="0"/>
                                  </p:stCondLst>
                                  <p:childTnLst>
                                    <p:set>
                                      <p:cBhvr>
                                        <p:cTn id="61" dur="1" fill="hold">
                                          <p:stCondLst>
                                            <p:cond delay="0"/>
                                          </p:stCondLst>
                                        </p:cTn>
                                        <p:tgtEl>
                                          <p:spTgt spid="6146"/>
                                        </p:tgtEl>
                                        <p:attrNameLst>
                                          <p:attrName>style.visibility</p:attrName>
                                        </p:attrNameLst>
                                      </p:cBhvr>
                                      <p:to>
                                        <p:strVal val="visible"/>
                                      </p:to>
                                    </p:set>
                                    <p:animEffect transition="in" filter="wipe(down)">
                                      <p:cBhvr>
                                        <p:cTn id="62" dur="500"/>
                                        <p:tgtEl>
                                          <p:spTgt spid="614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2" grpId="0"/>
      <p:bldP spid="23" grpId="0"/>
      <p:bldP spid="24" grpId="0"/>
      <p:bldP spid="25" grpId="0"/>
      <p:bldP spid="27" grpId="0"/>
      <p:bldP spid="28"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pic>
        <p:nvPicPr>
          <p:cNvPr id="11267" name="Picture 3" descr="C:\Users\ALE\Dropbox\PERFIL TRANSELECTRIC-TRANSNEXA\Memoria Escrita\Tesis\CAP5\Diag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932" y="8619"/>
            <a:ext cx="6663436" cy="515541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5" descr="data:image/jpeg;base64,/9j/4AAQSkZJRgABAQAAAQABAAD/2wCEAAkGBxASEhUSEBISDxEREBUSEg8SGBAQGRITFBIXFhUWExYYHCggGholGxUTITEiJSkrLi4uFx8zODMsNygtLysBCgoKDg0OGRAQFzckHCQ3LjI1LywtNywvLTctNywxLy0sLys0LC80LDQtLzYuLyssLSwuLCwvNCwsLCwsLCwsLP/AABEIAOEA4QMBIgACEQEDEQH/xAAcAAEBAAMBAQEBAAAAAAAAAAAABQMEBgIBCAf/xAA+EAACAQIDBAcFBQgBBQAAAAAAAQIDEQQSIQUxQVETImFxgZGhBjJygsFCUmKSsRQjM6KywtHwFQcWJCXh/8QAGgEBAAMBAQEAAAAAAAAAAAAAAAMEBQIGAf/EACMRAQACAQMDBQEAAAAAAAAAAAABAgMEERIFIUETMWFxgSP/2gAMAwEAAhEDEQA/AP7iAAAAAAAAAAB4q1YxV5O3Li33LieydXn15t/YSivFKTfjdeSA2KeNi3Zpwb0Wa2vimbJz9e8ovg+D5Pgym8b+7hNWTmlvvZPK216NAboPFGpmipbs0U/NXPYAAAAAAAAAAAAAAAAAAAAAAAAAAAAAAAAAnYqn+8s9FUSt8UdGvK3qUTFiaCnHK9OKa3xa3NATZwUXY1sTRVssbuTbUIcFKfFLhxb8e09TrSzOlNXnHdJbpJ7mv94My7NjevJvfTpqy7ZN3flG3iBYjFJJLclZeBo7V2rToLXrTa6tNb32vku39TNtHGKjTlUeuVaLnJ6JedjkKMJVJOpUeacndv6LsQGWtj8TWes3Tj9ynePnLe/Mw/8AHX1bbfNtsr4fDm0qAESl09PWnUnG32W3KP5XoWNl7ezyVOslCbdoyXuzfLX3X2cfQVKBKx+ETT0A7AEb2b2g6kXTqO9SlbV75Qfut83o0/B8SyAAAAAAAAAAAAAAAAAAAAAAAAAAAEzaDy1qbt70ZJv4XG39UjDTeTErlVi4eKWZfo14mXbOjpS/G4+cb/2mrteWVRn9ycZ+Uk36AYvayreVKnwvKb71ZR/WRhwlM9e06tXpt7nTaXfGWv8AUj1hWBRowNlRMFFmwmBjqRJ+KgUps0MUwJWzp5MVTfCd6cu6Suv5oxOwOMoq+Jopb+lT/KnJ+iZ2YAAAAAAAAAAAAAAAAAAAAAAAAAAAT9uR/d5vuTjL1yv0kzWxlHpKducfoVcRRU4yg90oteaJGzarccsvei3FrtTswNHaEnWw6qP+LhpWqLjbRSl3NZZeDXAw4OtobM6yoVlNr93NZKnc90n3P0bNLaeE/Z5KUHmoTfUknfK3rlb5cn/rCvRrmyqxAoYxM2VilzAqVKpOxdc162M7TToQq4meSluXv1H7sF283yXHu1Ao+zNBzrSqv3aayp85y327o/1HUmvgcJClBU4e7Fb3vberb7W9TYAAAAAAAAAAAAAAAAAAAAAAAAAAAAQ6iy4ma4SUZpd6s/WLLhB248tenL71Nx/LJP8AvA2MdhlJakyngIxd1FcdOGu8pwq5kHACZX2VRkrxzUZfh1XkyZHASU3GdenTja6nJPXXda/1OinTNOtSS1A9YH2bpSSlOs68fwWhF+KbfkzoKFCEIqMIqEVujFJIiQw8l16UnCT5aqVvvLczewW002oVV0dR6L7s/hfB9j9QKIAAAAAAAAAAAAAAAAAAAAAAAAAAAAAc3t6ebERjwhTv4yk7+kUdIcniZZsTVa1Skor5YpP1TAp4OOht5TDhFobTQGtUiTNoVssW+xlLESsiVgl0uJjH7NNOo/layr8zT+UDJQxzhGKqQnCySeaMlq1z3G/Voxqw5cU9zT4NGbb9RqhNLfNdGvneVvwTb8DRwlHo6d223be22BT2ZiHOF5e9FuMnza4+Ks/E2zT2TTtSi3vleb+Z3XpY3AAAAAAAAAAAAAAAAAAAAAAAAAAAA8zmkm3okm2+xHI7NTleb0c5Ob75O7/Ure1G0qdOjODks845VTWsmpOz0W5WvqyfsepGUU4u/Zua71vQFnDrQztmGmz3KQGnjXoaXsv/AB63wQ/qn/8ADdxOqIfQv95JSlG+WFoNq95XvJrcrX7wOg2601Timm+mV12ZJ/U8YiGbLTX23Z9kVrL0v5kqeyoQSlBWtrdaNeJT2LUc6jk9XCnlv8Tv/YBaSAAAAAAAAAAAAAAAAAAAAAAAAAAA5jae3Kk244fqwWjrb3Pnk5Lt48Lb3V2/VtTUFo6slD5bNy9E14mjRwisrICBDBXbcryb1cnq2+bb3maFHI1KLtJcfo+wsYqgoq5AxOLS4gdDhccna+j9DPWxMUrt2RyuGxUs2ZqdrdWMZKF+bleL7NDLWxVRtNZo2d2m4yuvCKKs6zDFuPJPGmyzG/FZr1pNdVNdrVvJEipgHfMm83P/ACbtHFqS368TPGzLSBrUNqSjHJWg5L78LXXfF/5K/sxUpunLLLNLO3NWaa4R0fCyT8zEsHGSJlaEsPNVIXvF6pfaj9qPivWzA7EHyMk0mtU1dPmmfQAAAAAAAAAAAAAAAAAAAAAAAae0tp0aEc1Wajf3Y75SfKMd7A0tvz69JfHLyyr6mXCSstSPHFSxE+lccitlhG97Rve8u13/AEKLlaGoEzbGLUpqLbUdXK2/LFXdu12su1olUsMm3LLlu7pXlLL2JybZ5qVc9aXKKSt3u/0RRowMXqGe039OJ7Q1NHiiKc595eYUTI6Js0qNypS2cralGmO1u0QmyZ4p7udqYdb9z5rRmPpJw1vmS4PfYt4vAuJNrUySmbLi7RP4+ccWbvMK2zK6du0+bYo3VyXsirlk4ctV3Mu46zp3emh6HHeL1i0eWRes1tNZ8Muya8f2eEm0lGnaUnol0fVk2/lZrf8Ac2EvbpHvtmyVcv5strdu4kbNpzrRyO6oqbko/fbtq1yTTaXbflavWwNNQd0rJHblXjJNXTumrprW67D6T9hUZQpKMk0lKWRPeot3V+XHwsUAAAAAAAAAAAAAAAAAAAAx16mWMpb8sXK3OyucpiNldNedTrTlvf0XJLkdXXpKUXF7pJrTtRMU3S0qR3faV3F+PDuAgYSFTDy1WaBS2li6eXR715GWo51NIQcr8Wsq83obWzdixh16lqlTfzjD4U/1/QDj6VBqo201mimk9Lren3FjCxuz37T02q8ZcJ07eMW7+jiY8LM87q5mc9t2xhiPRjZcwNON7fatmt2Xt9CkRaeJUZ02/tOVN+KzL1hbxKVDFKUcy5yj4xk4v1RpaS2OmPfyzMvKbd2LaNWMVeTSTaWvOTUUvFtIiY23A+7ar56tOC3RzVZfKssU/mnf5DWrTM3U2i1t48r2lpMNbDytVXamv99S/UWaNnu5ELBYWVScnFNunDPpxeZK3lm8i7hYzqK0FlXGpJbvhXF+n6Gr0+ZnBH6rayP6yx0arh1KcekqPdBaWXOT4R7fqVMNhWrSqNTn2aRj8K+r17tx7wuFhTVorfrKT1cnzkzOXVUAAAAAAAAAAAAAAAAAAAAAAAAAAEn2lwjnSzR1lTefvjbrL6+Bz2FqHbnG4/DdDWlBaRfWh8L4eDuvAyOpYdpjJH1LS0WTeJxy97Qm+iclvp2qL5GpfRrxMuycQ7VUndKvP+e1T+8yUIqUbPVNWaJfspXUKeKU7t4fLmXFunT6LzfQ38Stiib45iHOaYrbeWanLNUqT/Eqcfhp3v8AzymvBHmvMzRouEVF6yS6z5yesn4tsx4XDdNVjT4N3n8K3+ei8SC0Te/Gv0t45itOUrfsvhnGm5tWdV3XwJdX+5+JZPiVtFolwPp6PFjjHSKx4Y+S83tNpAASOAAAAAAAAAAAAAAAAAAAAAAAAAAACH7U0erCfGM8rf4ZL/KiXDR23TzUKi5Rzfkeb6EGppzxWj4S4LcclZRsC9CVQw8qeKrzcJrD4ieGlKqleKdByzrnZyUVu3SZu4SvGKvOUYLnJqP6mXE4lPCTad9JNW46t3M7p1OU2n4WdZ2kx3vS72bnsvRX7ypxcsi7kk3bxa8ibicTCbk4TjNXbvFqX6HQbAp5aEPxXl+aTa9LEegpvn3nwl1FtsEfKgADcZgAAAAAAAAAAAAAAAAAAAAAAAAAAAAAHitDNFx+9FrzVj2APztg8dKrVlTlndeDanGWrutHZ99zp6vtXQp0OgqSyzy5crt/k5bY9H/2lVZJTtUmssZKElabVpNtXa3X42JntrStirZJx13Sab87COwpYzG9HTdaLdoRclKN09FwZ+g9m0nCjThLWUaUIyfaopP1Pzptul/4Muoo9R6ynd7uCvp5I/ScFZJbrLcNu+5u+gAAAAAAAAAAAAAAAAAAAAAAAAAAAAAAAAAD89bPoS/5WsnCUmqk04rNGUes7KWqb0tzuSvbSmliX1Kkdd0s1/VH979ovZShi30muHxKVoYumo50lujNNWnHse67s1c/lm0v+m+1KmJUJKNWL1/bM1OFNLX3o++notFB6vfa7A5/a2Hk8FlhRcpTtGKbcpTlLRRhG9222lZLifpI5n2S9jaOCim5PEV0v400ko6WapQ3QW/XV67+B0wAAAAAAAAAAAAAAAAAAAAAAAAAAAAAAAAAAAAAAAAAAAAAAAAAAAAAAAAAAAf/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7" descr="data:image/jpeg;base64,/9j/4AAQSkZJRgABAQAAAQABAAD/2wCEAAkGBxASEhUSEBISDxEREBUSEg8SGBAQGRITFBIXFhUWExYYHCggGholGxUTITEiJSkrLi4uFx8zODMsNygtLysBCgoKDg0OGRAQFzckHCQ3LjI1LywtNywvLTctNywxLy0sLys0LC80LDQtLzYuLyssLSwuLCwvNCwsLCwsLCwsLP/AABEIAOEA4QMBIgACEQEDEQH/xAAcAAEBAAMBAQEBAAAAAAAAAAAABQMEBgIBCAf/xAA+EAACAQIDBAcFBQgBBQAAAAAAAQIDEQQSIQUxQVETImFxgZGhBjJygsFCUmKSsRQjM6KywtHwFQcWJCXh/8QAGgEBAAMBAQEAAAAAAAAAAAAAAAMEBQIGAf/EACMRAQACAQMDBQEAAAAAAAAAAAABAgMEERIFIUETMWFxgSP/2gAMAwEAAhEDEQA/AP7iAAAAAAAAAAB4q1YxV5O3Li33LieydXn15t/YSivFKTfjdeSA2KeNi3Zpwb0Wa2vimbJz9e8ovg+D5Pgym8b+7hNWTmlvvZPK216NAboPFGpmipbs0U/NXPYAAAAAAAAAAAAAAAAAAAAAAAAAAAAAAAAAnYqn+8s9FUSt8UdGvK3qUTFiaCnHK9OKa3xa3NATZwUXY1sTRVssbuTbUIcFKfFLhxb8e09TrSzOlNXnHdJbpJ7mv94My7NjevJvfTpqy7ZN3flG3iBYjFJJLclZeBo7V2rToLXrTa6tNb32vku39TNtHGKjTlUeuVaLnJ6JedjkKMJVJOpUeacndv6LsQGWtj8TWes3Tj9ynePnLe/Mw/8AHX1bbfNtsr4fDm0qAESl09PWnUnG32W3KP5XoWNl7ezyVOslCbdoyXuzfLX3X2cfQVKBKx+ETT0A7AEb2b2g6kXTqO9SlbV75Qfut83o0/B8SyAAAAAAAAAAAAAAAAAAAAAAAAAAAEzaDy1qbt70ZJv4XG39UjDTeTErlVi4eKWZfo14mXbOjpS/G4+cb/2mrteWVRn9ycZ+Uk36AYvayreVKnwvKb71ZR/WRhwlM9e06tXpt7nTaXfGWv8AUj1hWBRowNlRMFFmwmBjqRJ+KgUps0MUwJWzp5MVTfCd6cu6Suv5oxOwOMoq+Jopb+lT/KnJ+iZ2YAAAAAAAAAAAAAAAAAAAAAAAAAAAT9uR/d5vuTjL1yv0kzWxlHpKducfoVcRRU4yg90oteaJGzarccsvei3FrtTswNHaEnWw6qP+LhpWqLjbRSl3NZZeDXAw4OtobM6yoVlNr93NZKnc90n3P0bNLaeE/Z5KUHmoTfUknfK3rlb5cn/rCvRrmyqxAoYxM2VilzAqVKpOxdc162M7TToQq4meSluXv1H7sF283yXHu1Ao+zNBzrSqv3aayp85y327o/1HUmvgcJClBU4e7Fb3vberb7W9TYAAAAAAAAAAAAAAAAAAAAAAAAAAAAQ6iy4ma4SUZpd6s/WLLhB248tenL71Nx/LJP8AvA2MdhlJakyngIxd1FcdOGu8pwq5kHACZX2VRkrxzUZfh1XkyZHASU3GdenTja6nJPXXda/1OinTNOtSS1A9YH2bpSSlOs68fwWhF+KbfkzoKFCEIqMIqEVujFJIiQw8l16UnCT5aqVvvLczewW002oVV0dR6L7s/hfB9j9QKIAAAAAAAAAAAAAAAAAAAAAAAAAAAAAc3t6ebERjwhTv4yk7+kUdIcniZZsTVa1Skor5YpP1TAp4OOht5TDhFobTQGtUiTNoVssW+xlLESsiVgl0uJjH7NNOo/layr8zT+UDJQxzhGKqQnCySeaMlq1z3G/Voxqw5cU9zT4NGbb9RqhNLfNdGvneVvwTb8DRwlHo6d223be22BT2ZiHOF5e9FuMnza4+Ks/E2zT2TTtSi3vleb+Z3XpY3AAAAAAAAAAAAAAAAAAAAAAAAAAAA8zmkm3okm2+xHI7NTleb0c5Ob75O7/Ure1G0qdOjODks845VTWsmpOz0W5WvqyfsepGUU4u/Zua71vQFnDrQztmGmz3KQGnjXoaXsv/AB63wQ/qn/8ADdxOqIfQv95JSlG+WFoNq95XvJrcrX7wOg2601Timm+mV12ZJ/U8YiGbLTX23Z9kVrL0v5kqeyoQSlBWtrdaNeJT2LUc6jk9XCnlv8Tv/YBaSAAAAAAAAAAAAAAAAAAAAAAAAAAA5jae3Kk244fqwWjrb3Pnk5Lt48Lb3V2/VtTUFo6slD5bNy9E14mjRwisrICBDBXbcryb1cnq2+bb3maFHI1KLtJcfo+wsYqgoq5AxOLS4gdDhccna+j9DPWxMUrt2RyuGxUs2ZqdrdWMZKF+bleL7NDLWxVRtNZo2d2m4yuvCKKs6zDFuPJPGmyzG/FZr1pNdVNdrVvJEipgHfMm83P/ACbtHFqS368TPGzLSBrUNqSjHJWg5L78LXXfF/5K/sxUpunLLLNLO3NWaa4R0fCyT8zEsHGSJlaEsPNVIXvF6pfaj9qPivWzA7EHyMk0mtU1dPmmfQAAAAAAAAAAAAAAAAAAAAAAAae0tp0aEc1Wajf3Y75SfKMd7A0tvz69JfHLyyr6mXCSstSPHFSxE+lccitlhG97Rve8u13/AEKLlaGoEzbGLUpqLbUdXK2/LFXdu12su1olUsMm3LLlu7pXlLL2JybZ5qVc9aXKKSt3u/0RRowMXqGe039OJ7Q1NHiiKc595eYUTI6Js0qNypS2cralGmO1u0QmyZ4p7udqYdb9z5rRmPpJw1vmS4PfYt4vAuJNrUySmbLi7RP4+ccWbvMK2zK6du0+bYo3VyXsirlk4ctV3Mu46zp3emh6HHeL1i0eWRes1tNZ8Muya8f2eEm0lGnaUnol0fVk2/lZrf8Ac2EvbpHvtmyVcv5strdu4kbNpzrRyO6oqbko/fbtq1yTTaXbflavWwNNQd0rJHblXjJNXTumrprW67D6T9hUZQpKMk0lKWRPeot3V+XHwsUAAAAAAAAAAAAAAAAAAAAx16mWMpb8sXK3OyucpiNldNedTrTlvf0XJLkdXXpKUXF7pJrTtRMU3S0qR3faV3F+PDuAgYSFTDy1WaBS2li6eXR715GWo51NIQcr8Wsq83obWzdixh16lqlTfzjD4U/1/QDj6VBqo201mimk9Lren3FjCxuz37T02q8ZcJ07eMW7+jiY8LM87q5mc9t2xhiPRjZcwNON7fatmt2Xt9CkRaeJUZ02/tOVN+KzL1hbxKVDFKUcy5yj4xk4v1RpaS2OmPfyzMvKbd2LaNWMVeTSTaWvOTUUvFtIiY23A+7ar56tOC3RzVZfKssU/mnf5DWrTM3U2i1t48r2lpMNbDytVXamv99S/UWaNnu5ELBYWVScnFNunDPpxeZK3lm8i7hYzqK0FlXGpJbvhXF+n6Gr0+ZnBH6rayP6yx0arh1KcekqPdBaWXOT4R7fqVMNhWrSqNTn2aRj8K+r17tx7wuFhTVorfrKT1cnzkzOXVUAAAAAAAAAAAAAAAAAAAAAAAAAAEn2lwjnSzR1lTefvjbrL6+Bz2FqHbnG4/DdDWlBaRfWh8L4eDuvAyOpYdpjJH1LS0WTeJxy97Qm+iclvp2qL5GpfRrxMuycQ7VUndKvP+e1T+8yUIqUbPVNWaJfspXUKeKU7t4fLmXFunT6LzfQ38Stiib45iHOaYrbeWanLNUqT/Eqcfhp3v8AzymvBHmvMzRouEVF6yS6z5yesn4tsx4XDdNVjT4N3n8K3+ei8SC0Te/Gv0t45itOUrfsvhnGm5tWdV3XwJdX+5+JZPiVtFolwPp6PFjjHSKx4Y+S83tNpAASOAAAAAAAAAAAAAAAAAAAAAAAAAAACH7U0erCfGM8rf4ZL/KiXDR23TzUKi5Rzfkeb6EGppzxWj4S4LcclZRsC9CVQw8qeKrzcJrD4ieGlKqleKdByzrnZyUVu3SZu4SvGKvOUYLnJqP6mXE4lPCTad9JNW46t3M7p1OU2n4WdZ2kx3vS72bnsvRX7ypxcsi7kk3bxa8ibicTCbk4TjNXbvFqX6HQbAp5aEPxXl+aTa9LEegpvn3nwl1FtsEfKgADcZgAAAAAAAAAAAAAAAAAAAAAAAAAAAAAHitDNFx+9FrzVj2APztg8dKrVlTlndeDanGWrutHZ99zp6vtXQp0OgqSyzy5crt/k5bY9H/2lVZJTtUmssZKElabVpNtXa3X42JntrStirZJx13Sab87COwpYzG9HTdaLdoRclKN09FwZ+g9m0nCjThLWUaUIyfaopP1Pzptul/4Muoo9R6ynd7uCvp5I/ScFZJbrLcNu+5u+gAAAAAAAAAAAAAAAAAAAAAAAAAAAAAAAAAD89bPoS/5WsnCUmqk04rNGUes7KWqb0tzuSvbSmliX1Kkdd0s1/VH979ovZShi30muHxKVoYumo50lujNNWnHse67s1c/lm0v+m+1KmJUJKNWL1/bM1OFNLX3o++notFB6vfa7A5/a2Hk8FlhRcpTtGKbcpTlLRRhG9222lZLifpI5n2S9jaOCim5PEV0v400ko6WapQ3QW/XV67+B0wAAAAAAAAAAAAAAAAAAAAAAAAAAAAAAAAAAAAAAAAAAAAAAAAAAAAAAAAAAAf/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273" name="Picture 9" descr="http://javierfreyria.com/blog/wp-content/uploads/2011/10/man-with-bulb-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3147814"/>
            <a:ext cx="1702295" cy="1702295"/>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371248" y="411510"/>
            <a:ext cx="1944216" cy="504056"/>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30 CuadroTexto"/>
          <p:cNvSpPr txBox="1"/>
          <p:nvPr/>
        </p:nvSpPr>
        <p:spPr>
          <a:xfrm>
            <a:off x="0" y="411510"/>
            <a:ext cx="2740697" cy="1569660"/>
          </a:xfrm>
          <a:prstGeom prst="rect">
            <a:avLst/>
          </a:prstGeom>
          <a:noFill/>
        </p:spPr>
        <p:txBody>
          <a:bodyPr wrap="square" rtlCol="0">
            <a:spAutoFit/>
          </a:bodyPr>
          <a:lstStyle/>
          <a:p>
            <a:pPr algn="ctr"/>
            <a:r>
              <a:rPr lang="es-EC" sz="2400" b="1" dirty="0" smtClean="0"/>
              <a:t>DATA CENTER</a:t>
            </a:r>
          </a:p>
          <a:p>
            <a:pPr algn="ctr"/>
            <a:endParaRPr lang="es-EC" sz="2400" b="1" dirty="0" smtClean="0"/>
          </a:p>
          <a:p>
            <a:pPr algn="ctr"/>
            <a:endParaRPr lang="es-EC" sz="2400" b="1" dirty="0" smtClean="0"/>
          </a:p>
          <a:p>
            <a:pPr algn="ctr"/>
            <a:endParaRPr lang="es-EC" sz="2400" b="1" dirty="0"/>
          </a:p>
        </p:txBody>
      </p:sp>
    </p:spTree>
    <p:extLst>
      <p:ext uri="{BB962C8B-B14F-4D97-AF65-F5344CB8AC3E}">
        <p14:creationId xmlns:p14="http://schemas.microsoft.com/office/powerpoint/2010/main" val="241111943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flipH="1">
            <a:off x="35496" y="4731990"/>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6512" y="4733150"/>
            <a:ext cx="6984776" cy="430887"/>
          </a:xfrm>
          <a:prstGeom prst="rect">
            <a:avLst/>
          </a:prstGeom>
        </p:spPr>
        <p:txBody>
          <a:bodyPr wrap="square">
            <a:spAutoFit/>
          </a:bodyPr>
          <a:lstStyle/>
          <a:p>
            <a:pPr algn="just"/>
            <a:r>
              <a:rPr lang="es-ES" sz="1100" dirty="0" smtClean="0"/>
              <a:t>EVALUACIÓN TÉCNICA DE LA RED DE FIBRA ÓPTICA DE CELEC EP – TRANSELECTRIC A TRAVÉS DE LA CUAL LA EMPRESA TRANSNEXA S.A. E.M.A. PRESTA SUS SERVICIOS DE TELECOMUNICACIONES A NIVEL NACIONAL E INTERNACIONAL</a:t>
            </a:r>
            <a:endParaRPr lang="es-ES" sz="1100" dirty="0"/>
          </a:p>
        </p:txBody>
      </p:sp>
      <p:sp>
        <p:nvSpPr>
          <p:cNvPr id="10" name="Rectangle 1"/>
          <p:cNvSpPr txBox="1">
            <a:spLocks/>
          </p:cNvSpPr>
          <p:nvPr/>
        </p:nvSpPr>
        <p:spPr>
          <a:xfrm>
            <a:off x="-108520" y="197758"/>
            <a:ext cx="936104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000" dirty="0"/>
              <a:t>PROPUESTAS PARA LOS INCONVENIENTES EN LA</a:t>
            </a:r>
          </a:p>
          <a:p>
            <a:pPr algn="ctr"/>
            <a:r>
              <a:rPr lang="es-EC" sz="2000" dirty="0"/>
              <a:t>ARQUITECTURA DE LA RED</a:t>
            </a:r>
          </a:p>
        </p:txBody>
      </p:sp>
      <p:sp>
        <p:nvSpPr>
          <p:cNvPr id="11" name="Rectangle 1"/>
          <p:cNvSpPr txBox="1">
            <a:spLocks/>
          </p:cNvSpPr>
          <p:nvPr/>
        </p:nvSpPr>
        <p:spPr>
          <a:xfrm>
            <a:off x="-252536" y="-58056"/>
            <a:ext cx="2592288" cy="20839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500" dirty="0" smtClean="0"/>
              <a:t>PROPUESTAS DE MEJORA</a:t>
            </a:r>
            <a:endParaRPr lang="es-EC" sz="1500" dirty="0"/>
          </a:p>
        </p:txBody>
      </p:sp>
      <p:sp>
        <p:nvSpPr>
          <p:cNvPr id="15" name="14 CuadroTexto"/>
          <p:cNvSpPr txBox="1"/>
          <p:nvPr/>
        </p:nvSpPr>
        <p:spPr>
          <a:xfrm>
            <a:off x="395536" y="940538"/>
            <a:ext cx="3600400" cy="1077218"/>
          </a:xfrm>
          <a:prstGeom prst="rect">
            <a:avLst/>
          </a:prstGeom>
          <a:noFill/>
        </p:spPr>
        <p:txBody>
          <a:bodyPr wrap="square" rtlCol="0">
            <a:spAutoFit/>
          </a:bodyPr>
          <a:lstStyle/>
          <a:p>
            <a:pPr marL="228600" indent="-228600">
              <a:buAutoNum type="arabicPeriod"/>
            </a:pPr>
            <a:r>
              <a:rPr lang="es-EC" sz="1600" dirty="0" smtClean="0"/>
              <a:t>Guayaquil : IP ACCESS</a:t>
            </a:r>
          </a:p>
          <a:p>
            <a:pPr algn="ctr"/>
            <a:endParaRPr lang="es-EC" sz="1600" b="1" dirty="0" smtClean="0"/>
          </a:p>
          <a:p>
            <a:pPr algn="ctr"/>
            <a:endParaRPr lang="es-EC" sz="1600" b="1" dirty="0" smtClean="0"/>
          </a:p>
          <a:p>
            <a:pPr algn="ctr"/>
            <a:endParaRPr lang="es-EC" sz="1600" b="1" dirty="0"/>
          </a:p>
        </p:txBody>
      </p:sp>
      <p:sp>
        <p:nvSpPr>
          <p:cNvPr id="26" name="25 CuadroTexto"/>
          <p:cNvSpPr txBox="1"/>
          <p:nvPr/>
        </p:nvSpPr>
        <p:spPr>
          <a:xfrm>
            <a:off x="2771800" y="940538"/>
            <a:ext cx="3600400" cy="830997"/>
          </a:xfrm>
          <a:prstGeom prst="rect">
            <a:avLst/>
          </a:prstGeom>
          <a:noFill/>
        </p:spPr>
        <p:txBody>
          <a:bodyPr wrap="square" rtlCol="0">
            <a:spAutoFit/>
          </a:bodyPr>
          <a:lstStyle/>
          <a:p>
            <a:r>
              <a:rPr lang="es-EC" sz="1600" dirty="0" smtClean="0"/>
              <a:t>2. Tarjetas en el router IP/MPLS  </a:t>
            </a:r>
          </a:p>
          <a:p>
            <a:pPr algn="ctr"/>
            <a:endParaRPr lang="es-EC" sz="1600" b="1" dirty="0" smtClean="0"/>
          </a:p>
          <a:p>
            <a:pPr algn="ctr"/>
            <a:endParaRPr lang="es-EC" sz="1600" b="1" dirty="0"/>
          </a:p>
        </p:txBody>
      </p:sp>
      <p:sp>
        <p:nvSpPr>
          <p:cNvPr id="29" name="28 CuadroTexto"/>
          <p:cNvSpPr txBox="1"/>
          <p:nvPr/>
        </p:nvSpPr>
        <p:spPr>
          <a:xfrm>
            <a:off x="5543600" y="960279"/>
            <a:ext cx="3600400" cy="1815882"/>
          </a:xfrm>
          <a:prstGeom prst="rect">
            <a:avLst/>
          </a:prstGeom>
          <a:noFill/>
        </p:spPr>
        <p:txBody>
          <a:bodyPr wrap="square" rtlCol="0">
            <a:spAutoFit/>
          </a:bodyPr>
          <a:lstStyle/>
          <a:p>
            <a:r>
              <a:rPr lang="es-EC" sz="1600" dirty="0" smtClean="0"/>
              <a:t>3. Capacidad GYE- LIMA(10Gbps). </a:t>
            </a:r>
          </a:p>
          <a:p>
            <a:r>
              <a:rPr lang="es-EC" sz="1600" dirty="0" smtClean="0"/>
              <a:t>    Capacidad </a:t>
            </a:r>
            <a:r>
              <a:rPr lang="es-EC" sz="1600" dirty="0"/>
              <a:t>UIO-GYE (10Gbps).</a:t>
            </a:r>
          </a:p>
          <a:p>
            <a:endParaRPr lang="es-EC" sz="1600" dirty="0" smtClean="0"/>
          </a:p>
          <a:p>
            <a:endParaRPr lang="es-EC" sz="1600" dirty="0" smtClean="0"/>
          </a:p>
          <a:p>
            <a:pPr algn="ctr"/>
            <a:endParaRPr lang="es-EC" sz="1600" b="1" dirty="0" smtClean="0"/>
          </a:p>
          <a:p>
            <a:pPr algn="ctr"/>
            <a:endParaRPr lang="es-EC" sz="1600" b="1" dirty="0" smtClean="0"/>
          </a:p>
          <a:p>
            <a:pPr algn="ctr"/>
            <a:endParaRPr lang="es-EC" sz="1600" b="1" dirty="0"/>
          </a:p>
        </p:txBody>
      </p:sp>
      <p:pic>
        <p:nvPicPr>
          <p:cNvPr id="32" name="Picture 2" descr="C:\Users\ALE\Dropbox\PERFIL TRANSELECTRIC-TRANSNEXA\Memoria Escrita\Tesis\CAP5\MSSPRIN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2139702"/>
            <a:ext cx="1914106" cy="15380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ALE\Dropbox\PERFIL TRANSELECTRIC-TRANSNEXA\Memoria Escrita\Tesis\CAP5\MSSPR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2185845"/>
            <a:ext cx="1743943" cy="1538033"/>
          </a:xfrm>
          <a:prstGeom prst="rect">
            <a:avLst/>
          </a:prstGeom>
          <a:noFill/>
          <a:extLst>
            <a:ext uri="{909E8E84-426E-40DD-AFC4-6F175D3DCCD1}">
              <a14:hiddenFill xmlns:a14="http://schemas.microsoft.com/office/drawing/2010/main">
                <a:solidFill>
                  <a:srgbClr val="FFFFFF"/>
                </a:solidFill>
              </a14:hiddenFill>
            </a:ext>
          </a:extLst>
        </p:spPr>
      </p:pic>
      <p:sp>
        <p:nvSpPr>
          <p:cNvPr id="34" name="33 CuadroTexto"/>
          <p:cNvSpPr txBox="1"/>
          <p:nvPr/>
        </p:nvSpPr>
        <p:spPr>
          <a:xfrm>
            <a:off x="611560" y="1779662"/>
            <a:ext cx="3600400" cy="1569660"/>
          </a:xfrm>
          <a:prstGeom prst="rect">
            <a:avLst/>
          </a:prstGeom>
          <a:noFill/>
        </p:spPr>
        <p:txBody>
          <a:bodyPr wrap="square" rtlCol="0">
            <a:spAutoFit/>
          </a:bodyPr>
          <a:lstStyle/>
          <a:p>
            <a:r>
              <a:rPr lang="es-EC" sz="1600" dirty="0" smtClean="0"/>
              <a:t>4. Protección de anillo MS - SPRING.</a:t>
            </a:r>
          </a:p>
          <a:p>
            <a:endParaRPr lang="es-EC" sz="1600" dirty="0"/>
          </a:p>
          <a:p>
            <a:r>
              <a:rPr lang="es-EC" sz="1600" dirty="0" smtClean="0"/>
              <a:t>	</a:t>
            </a:r>
          </a:p>
          <a:p>
            <a:pPr algn="ctr"/>
            <a:endParaRPr lang="es-EC" sz="1600" b="1" dirty="0" smtClean="0"/>
          </a:p>
          <a:p>
            <a:pPr algn="ctr"/>
            <a:endParaRPr lang="es-EC" sz="1600" b="1" dirty="0" smtClean="0"/>
          </a:p>
          <a:p>
            <a:pPr algn="ctr"/>
            <a:endParaRPr lang="es-EC" sz="1600" b="1" dirty="0"/>
          </a:p>
        </p:txBody>
      </p:sp>
      <p:sp>
        <p:nvSpPr>
          <p:cNvPr id="35" name="34 CuadroTexto"/>
          <p:cNvSpPr txBox="1"/>
          <p:nvPr/>
        </p:nvSpPr>
        <p:spPr>
          <a:xfrm>
            <a:off x="1511660" y="3740989"/>
            <a:ext cx="936104" cy="1569660"/>
          </a:xfrm>
          <a:prstGeom prst="rect">
            <a:avLst/>
          </a:prstGeom>
          <a:noFill/>
        </p:spPr>
        <p:txBody>
          <a:bodyPr wrap="square" rtlCol="0">
            <a:spAutoFit/>
          </a:bodyPr>
          <a:lstStyle/>
          <a:p>
            <a:r>
              <a:rPr lang="es-EC" sz="1600" dirty="0" smtClean="0"/>
              <a:t>2 fibras</a:t>
            </a:r>
          </a:p>
          <a:p>
            <a:endParaRPr lang="es-EC" sz="1600" dirty="0"/>
          </a:p>
          <a:p>
            <a:r>
              <a:rPr lang="es-EC" sz="1600" dirty="0" smtClean="0"/>
              <a:t>	</a:t>
            </a:r>
          </a:p>
          <a:p>
            <a:pPr algn="ctr"/>
            <a:endParaRPr lang="es-EC" sz="1600" b="1" dirty="0" smtClean="0"/>
          </a:p>
          <a:p>
            <a:pPr algn="ctr"/>
            <a:endParaRPr lang="es-EC" sz="1600" b="1" dirty="0" smtClean="0"/>
          </a:p>
          <a:p>
            <a:pPr algn="ctr"/>
            <a:endParaRPr lang="es-EC" sz="1600" b="1" dirty="0"/>
          </a:p>
        </p:txBody>
      </p:sp>
      <p:sp>
        <p:nvSpPr>
          <p:cNvPr id="36" name="35 CuadroTexto"/>
          <p:cNvSpPr txBox="1"/>
          <p:nvPr/>
        </p:nvSpPr>
        <p:spPr>
          <a:xfrm>
            <a:off x="4932040" y="1757974"/>
            <a:ext cx="3600400" cy="1569660"/>
          </a:xfrm>
          <a:prstGeom prst="rect">
            <a:avLst/>
          </a:prstGeom>
          <a:noFill/>
        </p:spPr>
        <p:txBody>
          <a:bodyPr wrap="square" rtlCol="0">
            <a:spAutoFit/>
          </a:bodyPr>
          <a:lstStyle/>
          <a:p>
            <a:r>
              <a:rPr lang="es-EC" sz="1600" dirty="0"/>
              <a:t>5</a:t>
            </a:r>
            <a:r>
              <a:rPr lang="es-EC" sz="1600" dirty="0" smtClean="0"/>
              <a:t>. Protección de anillo MS - DPRING.</a:t>
            </a:r>
          </a:p>
          <a:p>
            <a:endParaRPr lang="es-EC" sz="1600" dirty="0"/>
          </a:p>
          <a:p>
            <a:r>
              <a:rPr lang="es-EC" sz="1600" dirty="0" smtClean="0"/>
              <a:t>	</a:t>
            </a:r>
          </a:p>
          <a:p>
            <a:pPr algn="ctr"/>
            <a:endParaRPr lang="es-EC" sz="1600" b="1" dirty="0" smtClean="0"/>
          </a:p>
          <a:p>
            <a:pPr algn="ctr"/>
            <a:endParaRPr lang="es-EC" sz="1600" b="1" dirty="0" smtClean="0"/>
          </a:p>
          <a:p>
            <a:pPr algn="ctr"/>
            <a:endParaRPr lang="es-EC" sz="1600" b="1" dirty="0"/>
          </a:p>
        </p:txBody>
      </p:sp>
      <p:pic>
        <p:nvPicPr>
          <p:cNvPr id="2050" name="Picture 2" descr="C:\Users\ALE\Dropbox\PERFIL TRANSELECTRIC-TRANSNEXA\Memoria Escrita\Tesis\CAP5\MSDPRIN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127" y="2157620"/>
            <a:ext cx="1983884" cy="15294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E\Dropbox\PERFIL TRANSELECTRIC-TRANSNEXA\Memoria Escrita\Tesis\CAP5\MSDPR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1383" y="2121784"/>
            <a:ext cx="1864434" cy="1565308"/>
          </a:xfrm>
          <a:prstGeom prst="rect">
            <a:avLst/>
          </a:prstGeom>
          <a:noFill/>
          <a:extLst>
            <a:ext uri="{909E8E84-426E-40DD-AFC4-6F175D3DCCD1}">
              <a14:hiddenFill xmlns:a14="http://schemas.microsoft.com/office/drawing/2010/main">
                <a:solidFill>
                  <a:srgbClr val="FFFFFF"/>
                </a:solidFill>
              </a14:hiddenFill>
            </a:ext>
          </a:extLst>
        </p:spPr>
      </p:pic>
      <p:sp>
        <p:nvSpPr>
          <p:cNvPr id="37" name="36 CuadroTexto"/>
          <p:cNvSpPr txBox="1"/>
          <p:nvPr/>
        </p:nvSpPr>
        <p:spPr>
          <a:xfrm>
            <a:off x="2564160" y="4227934"/>
            <a:ext cx="3600400" cy="1569660"/>
          </a:xfrm>
          <a:prstGeom prst="rect">
            <a:avLst/>
          </a:prstGeom>
          <a:noFill/>
        </p:spPr>
        <p:txBody>
          <a:bodyPr wrap="square" rtlCol="0">
            <a:spAutoFit/>
          </a:bodyPr>
          <a:lstStyle/>
          <a:p>
            <a:r>
              <a:rPr lang="es-EC" sz="1600" dirty="0"/>
              <a:t>6</a:t>
            </a:r>
            <a:r>
              <a:rPr lang="es-EC" sz="1600" dirty="0" smtClean="0"/>
              <a:t>. Instalación de doble OTU en OADM.</a:t>
            </a:r>
          </a:p>
          <a:p>
            <a:endParaRPr lang="es-EC" sz="1600" dirty="0"/>
          </a:p>
          <a:p>
            <a:r>
              <a:rPr lang="es-EC" sz="1600" dirty="0" smtClean="0"/>
              <a:t>	</a:t>
            </a:r>
          </a:p>
          <a:p>
            <a:pPr algn="ctr"/>
            <a:endParaRPr lang="es-EC" sz="1600" b="1" dirty="0" smtClean="0"/>
          </a:p>
          <a:p>
            <a:pPr algn="ctr"/>
            <a:endParaRPr lang="es-EC" sz="1600" b="1" dirty="0" smtClean="0"/>
          </a:p>
          <a:p>
            <a:pPr algn="ctr"/>
            <a:endParaRPr lang="es-EC" sz="1600" b="1" dirty="0"/>
          </a:p>
        </p:txBody>
      </p:sp>
    </p:spTree>
    <p:extLst>
      <p:ext uri="{BB962C8B-B14F-4D97-AF65-F5344CB8AC3E}">
        <p14:creationId xmlns:p14="http://schemas.microsoft.com/office/powerpoint/2010/main" val="1684040763"/>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9" grpId="0"/>
      <p:bldP spid="34" grpId="0"/>
      <p:bldP spid="35" grpId="0"/>
      <p:bldP spid="36" grpId="0"/>
      <p:bldP spid="3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p:txBody>
          <a:bodyPr/>
          <a:lstStyle/>
          <a:p>
            <a:endParaRPr lang="es-ES" dirty="0"/>
          </a:p>
        </p:txBody>
      </p:sp>
      <p:sp>
        <p:nvSpPr>
          <p:cNvPr id="4" name="3 Título"/>
          <p:cNvSpPr>
            <a:spLocks noGrp="1"/>
          </p:cNvSpPr>
          <p:nvPr>
            <p:ph type="title"/>
          </p:nvPr>
        </p:nvSpPr>
        <p:spPr>
          <a:xfrm>
            <a:off x="1600200" y="3507854"/>
            <a:ext cx="7315200" cy="457200"/>
          </a:xfrm>
        </p:spPr>
        <p:txBody>
          <a:bodyPr>
            <a:noAutofit/>
          </a:bodyPr>
          <a:lstStyle/>
          <a:p>
            <a:r>
              <a:rPr lang="es-EC" dirty="0" smtClean="0"/>
              <a:t>CONCLUSIONES Y RECOMENDACIONES</a:t>
            </a:r>
            <a:endParaRPr lang="es-ES" dirty="0"/>
          </a:p>
        </p:txBody>
      </p:sp>
      <p:pic>
        <p:nvPicPr>
          <p:cNvPr id="1026" name="Picture 2" descr="http://www.gcu.ac.uk/library/SMILE/images/questionmark%20and%20man">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11760" y="218078"/>
            <a:ext cx="2592289" cy="2592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ceconomica.com/wp-content/uploads/2012/06/escribiendo.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716016" y="987574"/>
            <a:ext cx="2376264" cy="2368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78680"/>
      </p:ext>
    </p:extLst>
  </p:cSld>
  <p:clrMapOvr>
    <a:masterClrMapping/>
  </p:clrMapOvr>
  <p:transition spd="slow">
    <p:push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8"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CONCLUSIONES</a:t>
            </a:r>
            <a:endParaRPr lang="es-EC" sz="3200" dirty="0"/>
          </a:p>
        </p:txBody>
      </p:sp>
      <p:sp>
        <p:nvSpPr>
          <p:cNvPr id="9" name="Rectangle 1"/>
          <p:cNvSpPr txBox="1">
            <a:spLocks/>
          </p:cNvSpPr>
          <p:nvPr/>
        </p:nvSpPr>
        <p:spPr>
          <a:xfrm>
            <a:off x="-468560" y="-81890"/>
            <a:ext cx="2729880"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CONCLUSIONES Y RECOMENDACIONES</a:t>
            </a:r>
            <a:endParaRPr lang="es-EC" sz="1600" dirty="0"/>
          </a:p>
        </p:txBody>
      </p:sp>
      <p:sp>
        <p:nvSpPr>
          <p:cNvPr id="4" name="3 Rectángulo"/>
          <p:cNvSpPr/>
          <p:nvPr/>
        </p:nvSpPr>
        <p:spPr>
          <a:xfrm>
            <a:off x="323528" y="1131590"/>
            <a:ext cx="8352928" cy="954107"/>
          </a:xfrm>
          <a:prstGeom prst="rect">
            <a:avLst/>
          </a:prstGeom>
        </p:spPr>
        <p:txBody>
          <a:bodyPr wrap="square">
            <a:spAutoFit/>
          </a:bodyPr>
          <a:lstStyle/>
          <a:p>
            <a:pPr marL="285750" indent="-285750" algn="just">
              <a:buFont typeface="Wingdings" pitchFamily="2" charset="2"/>
              <a:buChar char="v"/>
            </a:pPr>
            <a:r>
              <a:rPr lang="es-EC" sz="1400" dirty="0"/>
              <a:t>CELEC EP - TRANSELECTRIC cuenta con una red de transporte muy robusta, cuya </a:t>
            </a:r>
            <a:r>
              <a:rPr lang="es-EC" sz="1400" dirty="0" smtClean="0"/>
              <a:t>característica </a:t>
            </a:r>
            <a:r>
              <a:rPr lang="es-EC" sz="1400" dirty="0"/>
              <a:t>principal es el disponer de cable con fibra ó</a:t>
            </a:r>
            <a:r>
              <a:rPr lang="es-EC" sz="1400" dirty="0" smtClean="0"/>
              <a:t>ptica </a:t>
            </a:r>
            <a:r>
              <a:rPr lang="es-EC" sz="1400" dirty="0"/>
              <a:t>tipo OPGW y ADSS instalado sobre las estructuras de </a:t>
            </a:r>
            <a:r>
              <a:rPr lang="es-EC" sz="1400" dirty="0" smtClean="0"/>
              <a:t>transmisión </a:t>
            </a:r>
            <a:r>
              <a:rPr lang="es-EC" sz="1400" dirty="0"/>
              <a:t>y </a:t>
            </a:r>
            <a:r>
              <a:rPr lang="es-EC" sz="1400" dirty="0" err="1" smtClean="0"/>
              <a:t>subtransmisión</a:t>
            </a:r>
            <a:r>
              <a:rPr lang="es-EC" sz="1400" dirty="0" smtClean="0"/>
              <a:t> </a:t>
            </a:r>
            <a:r>
              <a:rPr lang="es-EC" sz="1400" dirty="0"/>
              <a:t>de </a:t>
            </a:r>
            <a:r>
              <a:rPr lang="es-EC" sz="1400" dirty="0" smtClean="0"/>
              <a:t>energía eléctrica</a:t>
            </a:r>
            <a:r>
              <a:rPr lang="es-EC" sz="1400" dirty="0"/>
              <a:t>, ofreciendo de esta manera enlaces menos susceptibles a afectaciones por ruptura del cable.</a:t>
            </a:r>
            <a:endParaRPr lang="es-ES" sz="1400" dirty="0"/>
          </a:p>
        </p:txBody>
      </p:sp>
      <p:sp>
        <p:nvSpPr>
          <p:cNvPr id="5" name="4 Rectángulo"/>
          <p:cNvSpPr/>
          <p:nvPr/>
        </p:nvSpPr>
        <p:spPr>
          <a:xfrm>
            <a:off x="323528" y="2283718"/>
            <a:ext cx="8352928" cy="954107"/>
          </a:xfrm>
          <a:prstGeom prst="rect">
            <a:avLst/>
          </a:prstGeom>
        </p:spPr>
        <p:txBody>
          <a:bodyPr wrap="square">
            <a:spAutoFit/>
          </a:bodyPr>
          <a:lstStyle/>
          <a:p>
            <a:pPr marL="285750" indent="-285750" algn="just">
              <a:buFont typeface="Wingdings" pitchFamily="2" charset="2"/>
              <a:buChar char="v"/>
            </a:pPr>
            <a:r>
              <a:rPr lang="es-EC" sz="1400" dirty="0"/>
              <a:t>CELEC EP - TRANSELECTRIC y TRANSNEXA S.A. E.M.A. cuentan con un amplio portafolio de servicios, entre </a:t>
            </a:r>
            <a:r>
              <a:rPr lang="es-EC" sz="1400" dirty="0"/>
              <a:t>é</a:t>
            </a:r>
            <a:r>
              <a:rPr lang="es-EC" sz="1400" dirty="0" smtClean="0"/>
              <a:t>stos</a:t>
            </a:r>
            <a:r>
              <a:rPr lang="es-EC" sz="1400" dirty="0"/>
              <a:t>, CLEAR CHANNEL, IP ACCESS, CARRIER ETHERNET, </a:t>
            </a:r>
            <a:r>
              <a:rPr lang="es-EC" sz="1400" dirty="0" smtClean="0"/>
              <a:t>ULTIMOS KILOMETROS </a:t>
            </a:r>
            <a:r>
              <a:rPr lang="es-EC" sz="1400" dirty="0"/>
              <a:t>y COLLOCATION. El servicio IP ACCESS abarca la </a:t>
            </a:r>
            <a:r>
              <a:rPr lang="es-EC" sz="1400" dirty="0" smtClean="0"/>
              <a:t>mayoría </a:t>
            </a:r>
            <a:r>
              <a:rPr lang="es-EC" sz="1400" dirty="0"/>
              <a:t>de clientes principalmente en la ciudad de Quito y Guayaquil, las cuales concentran la mayor cantidad del </a:t>
            </a:r>
            <a:r>
              <a:rPr lang="es-EC" sz="1400" dirty="0" smtClean="0"/>
              <a:t>tráfico </a:t>
            </a:r>
            <a:r>
              <a:rPr lang="es-EC" sz="1400" dirty="0"/>
              <a:t>brindado. </a:t>
            </a:r>
            <a:endParaRPr lang="es-ES" sz="1400" dirty="0"/>
          </a:p>
        </p:txBody>
      </p:sp>
      <p:sp>
        <p:nvSpPr>
          <p:cNvPr id="10" name="9 Rectángulo"/>
          <p:cNvSpPr/>
          <p:nvPr/>
        </p:nvSpPr>
        <p:spPr>
          <a:xfrm>
            <a:off x="323528" y="3408551"/>
            <a:ext cx="8439472" cy="954107"/>
          </a:xfrm>
          <a:prstGeom prst="rect">
            <a:avLst/>
          </a:prstGeom>
        </p:spPr>
        <p:txBody>
          <a:bodyPr wrap="square">
            <a:spAutoFit/>
          </a:bodyPr>
          <a:lstStyle/>
          <a:p>
            <a:pPr marL="285750" indent="-285750" algn="just">
              <a:buFont typeface="Wingdings" pitchFamily="2" charset="2"/>
              <a:buChar char="v"/>
            </a:pPr>
            <a:r>
              <a:rPr lang="es-EC" sz="1400" dirty="0"/>
              <a:t>CELEC EP - TRANSELECTRIC ofrece a sus clientes una disponibilidad del </a:t>
            </a:r>
            <a:r>
              <a:rPr lang="es-EC" sz="1400" dirty="0" smtClean="0"/>
              <a:t>99.8% </a:t>
            </a:r>
            <a:r>
              <a:rPr lang="es-EC" sz="1400" dirty="0"/>
              <a:t>y TRANSNEXA S.A. E.M.A. del </a:t>
            </a:r>
            <a:r>
              <a:rPr lang="es-EC" sz="1400" dirty="0" smtClean="0"/>
              <a:t>99.8% </a:t>
            </a:r>
            <a:r>
              <a:rPr lang="es-EC" sz="1400" dirty="0"/>
              <a:t>en el servicio POP TO POP INTERNACIONAL y CARRIER ETHERNET y del </a:t>
            </a:r>
            <a:r>
              <a:rPr lang="es-EC" sz="1400" dirty="0" smtClean="0"/>
              <a:t>99.6% </a:t>
            </a:r>
            <a:r>
              <a:rPr lang="es-EC" sz="1400" dirty="0"/>
              <a:t>en el servicio IP ACCESS, los cuales son de suma importancia, ya que estos </a:t>
            </a:r>
            <a:r>
              <a:rPr lang="es-EC" sz="1400" dirty="0" smtClean="0"/>
              <a:t>parámetros </a:t>
            </a:r>
            <a:r>
              <a:rPr lang="es-EC" sz="1400" dirty="0"/>
              <a:t>son utilizados para la </a:t>
            </a:r>
            <a:r>
              <a:rPr lang="es-EC" sz="1400" dirty="0" smtClean="0"/>
              <a:t>realización </a:t>
            </a:r>
            <a:r>
              <a:rPr lang="es-EC" sz="1400" dirty="0"/>
              <a:t>de reportes de los servicios para entes de control y para la </a:t>
            </a:r>
            <a:r>
              <a:rPr lang="es-EC" sz="1400" dirty="0" smtClean="0"/>
              <a:t>facturación </a:t>
            </a:r>
            <a:r>
              <a:rPr lang="es-EC" sz="1400" dirty="0"/>
              <a:t>a los clientes.</a:t>
            </a:r>
            <a:endParaRPr lang="es-ES" sz="1400" dirty="0"/>
          </a:p>
        </p:txBody>
      </p:sp>
    </p:spTree>
    <p:extLst>
      <p:ext uri="{BB962C8B-B14F-4D97-AF65-F5344CB8AC3E}">
        <p14:creationId xmlns:p14="http://schemas.microsoft.com/office/powerpoint/2010/main" val="136140895"/>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
                                        <p:tgtEl>
                                          <p:spTgt spid="10"/>
                                        </p:tgtEl>
                                      </p:cBhvr>
                                    </p:animEffect>
                                    <p:anim calcmode="lin" valueType="num">
                                      <p:cBhvr>
                                        <p:cTn id="26" dur="400" fill="hold"/>
                                        <p:tgtEl>
                                          <p:spTgt spid="10"/>
                                        </p:tgtEl>
                                        <p:attrNameLst>
                                          <p:attrName>ppt_x</p:attrName>
                                        </p:attrNameLst>
                                      </p:cBhvr>
                                      <p:tavLst>
                                        <p:tav tm="0">
                                          <p:val>
                                            <p:strVal val="#ppt_x"/>
                                          </p:val>
                                        </p:tav>
                                        <p:tav tm="100000">
                                          <p:val>
                                            <p:strVal val="#ppt_x"/>
                                          </p:val>
                                        </p:tav>
                                      </p:tavLst>
                                    </p:anim>
                                    <p:anim calcmode="lin" valueType="num">
                                      <p:cBhvr>
                                        <p:cTn id="27" dur="400" fill="hold"/>
                                        <p:tgtEl>
                                          <p:spTgt spid="10"/>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8"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CONCLUSIONES</a:t>
            </a:r>
            <a:endParaRPr lang="es-EC" sz="3200" dirty="0"/>
          </a:p>
        </p:txBody>
      </p:sp>
      <p:sp>
        <p:nvSpPr>
          <p:cNvPr id="9" name="Rectangle 1"/>
          <p:cNvSpPr txBox="1">
            <a:spLocks/>
          </p:cNvSpPr>
          <p:nvPr/>
        </p:nvSpPr>
        <p:spPr>
          <a:xfrm>
            <a:off x="-468560" y="-81890"/>
            <a:ext cx="2729880"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CONCLUSIONES Y RECOMENDACIONES</a:t>
            </a:r>
            <a:endParaRPr lang="es-EC" sz="1600" dirty="0"/>
          </a:p>
        </p:txBody>
      </p:sp>
      <p:sp>
        <p:nvSpPr>
          <p:cNvPr id="5" name="4 Rectángulo"/>
          <p:cNvSpPr/>
          <p:nvPr/>
        </p:nvSpPr>
        <p:spPr>
          <a:xfrm>
            <a:off x="323528" y="1131590"/>
            <a:ext cx="8439472" cy="954107"/>
          </a:xfrm>
          <a:prstGeom prst="rect">
            <a:avLst/>
          </a:prstGeom>
        </p:spPr>
        <p:txBody>
          <a:bodyPr wrap="square">
            <a:spAutoFit/>
          </a:bodyPr>
          <a:lstStyle/>
          <a:p>
            <a:pPr marL="285750" indent="-285750" algn="just">
              <a:buFont typeface="Wingdings" pitchFamily="2" charset="2"/>
              <a:buChar char="v"/>
            </a:pPr>
            <a:r>
              <a:rPr lang="es-EC" sz="1400" dirty="0"/>
              <a:t>Las redes DWDM de CELEC EP - TRANSELECTRIC y de TRANSNEXA S.A. E.M.A. poseen diferentes protecciones, la primera a </a:t>
            </a:r>
            <a:r>
              <a:rPr lang="es-EC" sz="1400" dirty="0" smtClean="0"/>
              <a:t>través </a:t>
            </a:r>
            <a:r>
              <a:rPr lang="es-EC" sz="1400" dirty="0"/>
              <a:t>del anillo </a:t>
            </a:r>
            <a:r>
              <a:rPr lang="es-EC" sz="1400" dirty="0" smtClean="0"/>
              <a:t>físico </a:t>
            </a:r>
            <a:r>
              <a:rPr lang="es-EC" sz="1400" dirty="0"/>
              <a:t>que permite disponer de una </a:t>
            </a:r>
            <a:r>
              <a:rPr lang="es-EC" sz="1400" dirty="0" smtClean="0"/>
              <a:t>protección </a:t>
            </a:r>
            <a:r>
              <a:rPr lang="es-EC" sz="1400" dirty="0"/>
              <a:t>completa a </a:t>
            </a:r>
            <a:r>
              <a:rPr lang="es-EC" sz="1400" dirty="0" smtClean="0"/>
              <a:t>través </a:t>
            </a:r>
            <a:r>
              <a:rPr lang="es-EC" sz="1400" dirty="0"/>
              <a:t>de las diferentes rutas, la segunda, a nivel de lambdas mediante tarjetas </a:t>
            </a:r>
            <a:r>
              <a:rPr lang="es-EC" sz="1400" dirty="0" err="1"/>
              <a:t>OLP's</a:t>
            </a:r>
            <a:r>
              <a:rPr lang="es-EC" sz="1400" dirty="0"/>
              <a:t> (</a:t>
            </a:r>
            <a:r>
              <a:rPr lang="es-EC" sz="1400" dirty="0" err="1"/>
              <a:t>Optical</a:t>
            </a:r>
            <a:r>
              <a:rPr lang="es-EC" sz="1400" dirty="0"/>
              <a:t> Line </a:t>
            </a:r>
            <a:r>
              <a:rPr lang="es-EC" sz="1400" dirty="0" err="1"/>
              <a:t>Protection</a:t>
            </a:r>
            <a:r>
              <a:rPr lang="es-EC" sz="1400" dirty="0"/>
              <a:t>) permiten disponer de dos </a:t>
            </a:r>
            <a:r>
              <a:rPr lang="es-EC" sz="1400" dirty="0" smtClean="0"/>
              <a:t>señales </a:t>
            </a:r>
            <a:r>
              <a:rPr lang="es-EC" sz="1400" dirty="0"/>
              <a:t>con la misma </a:t>
            </a:r>
            <a:r>
              <a:rPr lang="es-EC" sz="1400" dirty="0" smtClean="0"/>
              <a:t>información </a:t>
            </a:r>
            <a:r>
              <a:rPr lang="es-EC" sz="1400" dirty="0"/>
              <a:t>como fuente de respaldo. </a:t>
            </a:r>
            <a:endParaRPr lang="es-ES" sz="1400" dirty="0"/>
          </a:p>
        </p:txBody>
      </p:sp>
      <p:sp>
        <p:nvSpPr>
          <p:cNvPr id="12" name="11 Rectángulo"/>
          <p:cNvSpPr/>
          <p:nvPr/>
        </p:nvSpPr>
        <p:spPr>
          <a:xfrm>
            <a:off x="308992" y="2211710"/>
            <a:ext cx="8367464" cy="954107"/>
          </a:xfrm>
          <a:prstGeom prst="rect">
            <a:avLst/>
          </a:prstGeom>
        </p:spPr>
        <p:txBody>
          <a:bodyPr wrap="square">
            <a:spAutoFit/>
          </a:bodyPr>
          <a:lstStyle/>
          <a:p>
            <a:pPr marL="285750" indent="-285750" algn="just">
              <a:buFont typeface="Wingdings" pitchFamily="2" charset="2"/>
              <a:buChar char="v"/>
            </a:pPr>
            <a:r>
              <a:rPr lang="es-EC" sz="1400" dirty="0"/>
              <a:t>El Data Center de CELEC EP - TRANSELECTRIC / TRANSNEXA S.A. E.M.A. no cumple con varias </a:t>
            </a:r>
            <a:r>
              <a:rPr lang="es-EC" sz="1400" dirty="0" smtClean="0"/>
              <a:t>características básicas, </a:t>
            </a:r>
            <a:r>
              <a:rPr lang="es-EC" sz="1400" dirty="0"/>
              <a:t>como la presencia de piso falso, sistema contra incendios, aire acondicionado de </a:t>
            </a:r>
            <a:r>
              <a:rPr lang="es-EC" sz="1400" dirty="0" smtClean="0"/>
              <a:t>precisión </a:t>
            </a:r>
            <a:r>
              <a:rPr lang="es-EC" sz="1400" dirty="0"/>
              <a:t>para poder categorizarle dentro de los niveles de TIER. Con lo que se demuestra la deficiencia existente en el equipamiento presente.</a:t>
            </a:r>
            <a:endParaRPr lang="es-ES" sz="1400" dirty="0"/>
          </a:p>
        </p:txBody>
      </p:sp>
      <p:sp>
        <p:nvSpPr>
          <p:cNvPr id="13" name="12 Rectángulo"/>
          <p:cNvSpPr/>
          <p:nvPr/>
        </p:nvSpPr>
        <p:spPr>
          <a:xfrm>
            <a:off x="308992" y="3274407"/>
            <a:ext cx="8367464" cy="1169551"/>
          </a:xfrm>
          <a:prstGeom prst="rect">
            <a:avLst/>
          </a:prstGeom>
        </p:spPr>
        <p:txBody>
          <a:bodyPr wrap="square">
            <a:spAutoFit/>
          </a:bodyPr>
          <a:lstStyle/>
          <a:p>
            <a:pPr marL="285750" indent="-285750" algn="just">
              <a:buFont typeface="Wingdings" pitchFamily="2" charset="2"/>
              <a:buChar char="v"/>
            </a:pPr>
            <a:r>
              <a:rPr lang="es-EC" sz="1400" dirty="0"/>
              <a:t>Las subestaciones se encuentran generalmente alejadas de las ciudades lo cual es un gran impedimento para algunos clientes llegar con su infraestructura hacia </a:t>
            </a:r>
            <a:r>
              <a:rPr lang="es-EC" sz="1400" dirty="0"/>
              <a:t>é</a:t>
            </a:r>
            <a:r>
              <a:rPr lang="es-EC" sz="1400" dirty="0" smtClean="0"/>
              <a:t>sta</a:t>
            </a:r>
            <a:r>
              <a:rPr lang="es-EC" sz="1400" dirty="0"/>
              <a:t>, para solventar este inconveniente CELEC EP - TRANSELECTRIC tuvo la necesidad de arrendar cuartos ubicados en el centro de las ciudades denominados Puntos de Presencia o </a:t>
            </a:r>
            <a:r>
              <a:rPr lang="es-EC" sz="1400" dirty="0" err="1"/>
              <a:t>PDP's</a:t>
            </a:r>
            <a:r>
              <a:rPr lang="es-EC" sz="1400" dirty="0"/>
              <a:t>, los cuales no poseen de suficiente espacio </a:t>
            </a:r>
            <a:r>
              <a:rPr lang="es-EC" sz="1400" dirty="0" smtClean="0"/>
              <a:t>físico </a:t>
            </a:r>
            <a:r>
              <a:rPr lang="es-EC" sz="1400" dirty="0"/>
              <a:t>para un crecimiento a futuro y es un inconveniente para la correcta </a:t>
            </a:r>
            <a:r>
              <a:rPr lang="es-EC" sz="1400" dirty="0" smtClean="0"/>
              <a:t>realización </a:t>
            </a:r>
            <a:r>
              <a:rPr lang="es-EC" sz="1400" dirty="0"/>
              <a:t>de mantenimientos preventivos y correctivos.</a:t>
            </a:r>
            <a:endParaRPr lang="es-ES" sz="1400" dirty="0"/>
          </a:p>
        </p:txBody>
      </p:sp>
    </p:spTree>
    <p:extLst>
      <p:ext uri="{BB962C8B-B14F-4D97-AF65-F5344CB8AC3E}">
        <p14:creationId xmlns:p14="http://schemas.microsoft.com/office/powerpoint/2010/main" val="13614089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
                                        <p:tgtEl>
                                          <p:spTgt spid="12"/>
                                        </p:tgtEl>
                                      </p:cBhvr>
                                    </p:animEffect>
                                    <p:anim calcmode="lin" valueType="num">
                                      <p:cBhvr>
                                        <p:cTn id="17" dur="400" fill="hold"/>
                                        <p:tgtEl>
                                          <p:spTgt spid="12"/>
                                        </p:tgtEl>
                                        <p:attrNameLst>
                                          <p:attrName>ppt_x</p:attrName>
                                        </p:attrNameLst>
                                      </p:cBhvr>
                                      <p:tavLst>
                                        <p:tav tm="0">
                                          <p:val>
                                            <p:strVal val="#ppt_x"/>
                                          </p:val>
                                        </p:tav>
                                        <p:tav tm="100000">
                                          <p:val>
                                            <p:strVal val="#ppt_x"/>
                                          </p:val>
                                        </p:tav>
                                      </p:tavLst>
                                    </p:anim>
                                    <p:anim calcmode="lin" valueType="num">
                                      <p:cBhvr>
                                        <p:cTn id="18" dur="400" fill="hold"/>
                                        <p:tgtEl>
                                          <p:spTgt spid="12"/>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
                                        <p:tgtEl>
                                          <p:spTgt spid="13"/>
                                        </p:tgtEl>
                                      </p:cBhvr>
                                    </p:animEffect>
                                    <p:anim calcmode="lin" valueType="num">
                                      <p:cBhvr>
                                        <p:cTn id="26" dur="400" fill="hold"/>
                                        <p:tgtEl>
                                          <p:spTgt spid="13"/>
                                        </p:tgtEl>
                                        <p:attrNameLst>
                                          <p:attrName>ppt_x</p:attrName>
                                        </p:attrNameLst>
                                      </p:cBhvr>
                                      <p:tavLst>
                                        <p:tav tm="0">
                                          <p:val>
                                            <p:strVal val="#ppt_x"/>
                                          </p:val>
                                        </p:tav>
                                        <p:tav tm="100000">
                                          <p:val>
                                            <p:strVal val="#ppt_x"/>
                                          </p:val>
                                        </p:tav>
                                      </p:tavLst>
                                    </p:anim>
                                    <p:anim calcmode="lin" valueType="num">
                                      <p:cBhvr>
                                        <p:cTn id="27" dur="400" fill="hold"/>
                                        <p:tgtEl>
                                          <p:spTgt spid="13"/>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467544" y="203126"/>
            <a:ext cx="8153400" cy="712440"/>
          </a:xfrm>
          <a:prstGeom prst="rect">
            <a:avLst/>
          </a:prstGeom>
        </p:spPr>
        <p:txBody>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S" sz="3200" dirty="0" smtClean="0"/>
              <a:t>TRANSNEXA S.A. E.M.A.</a:t>
            </a:r>
            <a:endParaRPr lang="es-ES" sz="3600" dirty="0"/>
          </a:p>
        </p:txBody>
      </p:sp>
      <p:sp>
        <p:nvSpPr>
          <p:cNvPr id="7" name="Rectangle 2"/>
          <p:cNvSpPr txBox="1">
            <a:spLocks/>
          </p:cNvSpPr>
          <p:nvPr/>
        </p:nvSpPr>
        <p:spPr>
          <a:xfrm>
            <a:off x="755576" y="1744204"/>
            <a:ext cx="3816424" cy="2267706"/>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Font typeface="Wingdings"/>
              <a:buNone/>
            </a:pPr>
            <a:r>
              <a:rPr lang="es-EC" sz="2200" dirty="0" smtClean="0"/>
              <a:t>Nació de la alianza estratégica entre TRANSELECTRIC S.A, ahora Corporación Eléctrica del Ecuador CELEC EP e INTERNEXA S.A. E.S.P.</a:t>
            </a:r>
            <a:endParaRPr lang="es-EC" sz="2200" dirty="0"/>
          </a:p>
        </p:txBody>
      </p:sp>
      <p:pic>
        <p:nvPicPr>
          <p:cNvPr id="12" name="Picture 2" descr="C:\Users\Pablin\Desktop\TRANSELECTRIC\transnexa.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2160" y="3579862"/>
            <a:ext cx="1154784" cy="7200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
          <p:cNvSpPr txBox="1">
            <a:spLocks/>
          </p:cNvSpPr>
          <p:nvPr/>
        </p:nvSpPr>
        <p:spPr>
          <a:xfrm>
            <a:off x="-557064" y="-18266"/>
            <a:ext cx="2464768"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DESCRIPCIÓN</a:t>
            </a:r>
            <a:endParaRPr lang="es-EC" sz="2000" dirty="0"/>
          </a:p>
        </p:txBody>
      </p:sp>
      <p:cxnSp>
        <p:nvCxnSpPr>
          <p:cNvPr id="13" name="12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pic>
        <p:nvPicPr>
          <p:cNvPr id="16" name="Picture 2" descr="C:\Users\Pablin\Desktop\TRANSELECTRIC\LOGO FINAL APROBADO 201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6096" y="1321477"/>
            <a:ext cx="2747111" cy="530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dgz_7974pYo/Tgn1H0ZvusI/AAAAAAAACA0/EcckfCuQ-vc/s1600/INTERNEXA%2Binvertido%2BLogo.jpg">
            <a:hlinkClick r:id="rId4"/>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0372" y="2291323"/>
            <a:ext cx="1415811" cy="100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277805"/>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8"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CONCLUSIONES</a:t>
            </a:r>
            <a:endParaRPr lang="es-EC" sz="3200" dirty="0"/>
          </a:p>
        </p:txBody>
      </p:sp>
      <p:sp>
        <p:nvSpPr>
          <p:cNvPr id="9" name="Rectangle 1"/>
          <p:cNvSpPr txBox="1">
            <a:spLocks/>
          </p:cNvSpPr>
          <p:nvPr/>
        </p:nvSpPr>
        <p:spPr>
          <a:xfrm>
            <a:off x="-468560" y="-81890"/>
            <a:ext cx="2729880"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CONCLUSIONES Y RECOMENDACIONES</a:t>
            </a:r>
            <a:endParaRPr lang="es-EC" sz="1600" dirty="0"/>
          </a:p>
        </p:txBody>
      </p:sp>
      <p:sp>
        <p:nvSpPr>
          <p:cNvPr id="10" name="9 Rectángulo"/>
          <p:cNvSpPr/>
          <p:nvPr/>
        </p:nvSpPr>
        <p:spPr>
          <a:xfrm>
            <a:off x="395536" y="1186175"/>
            <a:ext cx="8154652" cy="1169551"/>
          </a:xfrm>
          <a:prstGeom prst="rect">
            <a:avLst/>
          </a:prstGeom>
        </p:spPr>
        <p:txBody>
          <a:bodyPr wrap="square">
            <a:spAutoFit/>
          </a:bodyPr>
          <a:lstStyle/>
          <a:p>
            <a:pPr marL="285750" indent="-285750" algn="just">
              <a:buFont typeface="Wingdings" pitchFamily="2" charset="2"/>
              <a:buChar char="v"/>
            </a:pPr>
            <a:r>
              <a:rPr lang="es-EC" sz="1400" dirty="0"/>
              <a:t>Las soluciones planteadas en esta tesis </a:t>
            </a:r>
            <a:r>
              <a:rPr lang="es-EC" sz="1400" dirty="0" smtClean="0"/>
              <a:t>permitirán </a:t>
            </a:r>
            <a:r>
              <a:rPr lang="es-EC" sz="1400" dirty="0"/>
              <a:t>minimizar los riesgos y reducir vulnerabilidades frente a fallas ocurridas en la red, sistema de </a:t>
            </a:r>
            <a:r>
              <a:rPr lang="es-EC" sz="1400" dirty="0" smtClean="0"/>
              <a:t>alimentación, </a:t>
            </a:r>
            <a:r>
              <a:rPr lang="es-EC" sz="1400" dirty="0"/>
              <a:t>sistema de aire acondicionado o por factores ambientales, permitiendo que la red se vuelva mucho </a:t>
            </a:r>
            <a:r>
              <a:rPr lang="es-EC" sz="1400" dirty="0" smtClean="0"/>
              <a:t>más </a:t>
            </a:r>
            <a:r>
              <a:rPr lang="es-EC" sz="1400" dirty="0"/>
              <a:t>robusta, eficaz y permita aumentar la disponibilidad de los servicios ofrecidos a los clientes, convirtiendo </a:t>
            </a:r>
            <a:r>
              <a:rPr lang="es-EC" sz="1400" dirty="0" smtClean="0"/>
              <a:t>así </a:t>
            </a:r>
            <a:r>
              <a:rPr lang="es-EC" sz="1400" dirty="0"/>
              <a:t>a CELEC EP - TRANSELECTRIC y TRANSNEXA S.A. E.M.A. en empresas </a:t>
            </a:r>
            <a:r>
              <a:rPr lang="es-EC" sz="1400" dirty="0" smtClean="0"/>
              <a:t>líderes </a:t>
            </a:r>
            <a:r>
              <a:rPr lang="es-EC" sz="1400" dirty="0"/>
              <a:t>en Telecomunicaciones en el Ecuador. </a:t>
            </a:r>
            <a:endParaRPr lang="es-ES" sz="1400" dirty="0"/>
          </a:p>
        </p:txBody>
      </p:sp>
    </p:spTree>
    <p:extLst>
      <p:ext uri="{BB962C8B-B14F-4D97-AF65-F5344CB8AC3E}">
        <p14:creationId xmlns:p14="http://schemas.microsoft.com/office/powerpoint/2010/main" val="2516046496"/>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8"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RECOMENDACIONES</a:t>
            </a:r>
            <a:endParaRPr lang="es-EC" sz="3200" dirty="0"/>
          </a:p>
        </p:txBody>
      </p:sp>
      <p:sp>
        <p:nvSpPr>
          <p:cNvPr id="9" name="Rectangle 1"/>
          <p:cNvSpPr txBox="1">
            <a:spLocks/>
          </p:cNvSpPr>
          <p:nvPr/>
        </p:nvSpPr>
        <p:spPr>
          <a:xfrm>
            <a:off x="-468560" y="-81890"/>
            <a:ext cx="2729880"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CONCLUSIONES Y RECOMENDACIONES</a:t>
            </a:r>
            <a:endParaRPr lang="es-EC" sz="1600" dirty="0"/>
          </a:p>
        </p:txBody>
      </p:sp>
      <p:sp>
        <p:nvSpPr>
          <p:cNvPr id="5" name="4 Rectángulo"/>
          <p:cNvSpPr/>
          <p:nvPr/>
        </p:nvSpPr>
        <p:spPr>
          <a:xfrm>
            <a:off x="323528" y="1258763"/>
            <a:ext cx="8352927" cy="1384995"/>
          </a:xfrm>
          <a:prstGeom prst="rect">
            <a:avLst/>
          </a:prstGeom>
        </p:spPr>
        <p:txBody>
          <a:bodyPr wrap="square">
            <a:spAutoFit/>
          </a:bodyPr>
          <a:lstStyle/>
          <a:p>
            <a:pPr marL="285750" indent="-285750" algn="just">
              <a:buFont typeface="Wingdings" pitchFamily="2" charset="2"/>
              <a:buChar char="v"/>
            </a:pPr>
            <a:r>
              <a:rPr lang="es-EC" sz="1400" dirty="0"/>
              <a:t>Los nodos con mayor importancia en la red son los del </a:t>
            </a:r>
            <a:r>
              <a:rPr lang="es-EC" sz="1400" dirty="0" err="1" smtClean="0"/>
              <a:t>backbone</a:t>
            </a:r>
            <a:r>
              <a:rPr lang="es-EC" sz="1400" dirty="0" smtClean="0"/>
              <a:t> </a:t>
            </a:r>
            <a:r>
              <a:rPr lang="es-EC" sz="1400" dirty="0"/>
              <a:t>puesto que forman parte del anillo, permiten la salida de los servicios hacia Colombia y </a:t>
            </a:r>
            <a:r>
              <a:rPr lang="es-EC" sz="1400" dirty="0" smtClean="0"/>
              <a:t>Perú </a:t>
            </a:r>
            <a:r>
              <a:rPr lang="es-EC" sz="1400" dirty="0"/>
              <a:t>y permiten conexiones directas a los nodos radiales y </a:t>
            </a:r>
            <a:r>
              <a:rPr lang="es-EC" sz="1400" dirty="0" err="1"/>
              <a:t>PDP's</a:t>
            </a:r>
            <a:r>
              <a:rPr lang="es-EC" sz="1400" dirty="0"/>
              <a:t>, es por este motivo que </a:t>
            </a:r>
            <a:r>
              <a:rPr lang="es-EC" sz="1400" dirty="0" smtClean="0"/>
              <a:t>deberían </a:t>
            </a:r>
            <a:r>
              <a:rPr lang="es-EC" sz="1400" dirty="0"/>
              <a:t>contar con excelentes estructuras </a:t>
            </a:r>
            <a:r>
              <a:rPr lang="es-EC" sz="1400" dirty="0" smtClean="0"/>
              <a:t>físicas </a:t>
            </a:r>
            <a:r>
              <a:rPr lang="es-EC" sz="1400" dirty="0"/>
              <a:t>para evitar cualquier vulnerabilidad frente a fallas, por que es aconsejable que se tenga un buen sistema de aire acondicionado, sistema contra incendios/humo, que se disponga de las escalerillas necesarias para la </a:t>
            </a:r>
            <a:r>
              <a:rPr lang="es-EC" sz="1400" dirty="0" smtClean="0"/>
              <a:t>instalación </a:t>
            </a:r>
            <a:r>
              <a:rPr lang="es-EC" sz="1400" dirty="0"/>
              <a:t>de nuevos servicios y que su uso sea exclusivo para equipos de telecomunicaciones.</a:t>
            </a:r>
            <a:endParaRPr lang="es-ES" sz="1400" dirty="0"/>
          </a:p>
        </p:txBody>
      </p:sp>
      <p:sp>
        <p:nvSpPr>
          <p:cNvPr id="11" name="10 Rectángulo"/>
          <p:cNvSpPr/>
          <p:nvPr/>
        </p:nvSpPr>
        <p:spPr>
          <a:xfrm>
            <a:off x="323527" y="3057803"/>
            <a:ext cx="8352927" cy="954107"/>
          </a:xfrm>
          <a:prstGeom prst="rect">
            <a:avLst/>
          </a:prstGeom>
        </p:spPr>
        <p:txBody>
          <a:bodyPr wrap="square">
            <a:spAutoFit/>
          </a:bodyPr>
          <a:lstStyle/>
          <a:p>
            <a:pPr marL="285750" indent="-285750" algn="just">
              <a:buFont typeface="Wingdings" pitchFamily="2" charset="2"/>
              <a:buChar char="v"/>
            </a:pPr>
            <a:r>
              <a:rPr lang="es-EC" sz="1400" dirty="0"/>
              <a:t>Llevar a cabo los planes de contingencia, </a:t>
            </a:r>
            <a:r>
              <a:rPr lang="es-EC" sz="1400" dirty="0" smtClean="0"/>
              <a:t>prevención </a:t>
            </a:r>
            <a:r>
              <a:rPr lang="es-EC" sz="1400" dirty="0"/>
              <a:t>y </a:t>
            </a:r>
            <a:r>
              <a:rPr lang="es-EC" sz="1400" dirty="0" smtClean="0"/>
              <a:t>minimización </a:t>
            </a:r>
            <a:r>
              <a:rPr lang="es-EC" sz="1400" dirty="0"/>
              <a:t>de riesgos, puesto que en cada uno de ellos se detalla cuales </a:t>
            </a:r>
            <a:r>
              <a:rPr lang="es-EC" sz="1400" dirty="0" smtClean="0"/>
              <a:t>serían </a:t>
            </a:r>
            <a:r>
              <a:rPr lang="es-EC" sz="1400" dirty="0"/>
              <a:t>las posibles soluciones frente a los diferentes eventos que puedan ser </a:t>
            </a:r>
            <a:r>
              <a:rPr lang="es-EC" sz="1400" dirty="0" smtClean="0"/>
              <a:t>ocasionar fallas </a:t>
            </a:r>
            <a:r>
              <a:rPr lang="es-EC" sz="1400" dirty="0"/>
              <a:t>en la red de fibra </a:t>
            </a:r>
            <a:r>
              <a:rPr lang="es-EC" sz="1400" dirty="0" smtClean="0"/>
              <a:t>óptica, </a:t>
            </a:r>
            <a:r>
              <a:rPr lang="es-EC" sz="1400" dirty="0"/>
              <a:t>sistema de </a:t>
            </a:r>
            <a:r>
              <a:rPr lang="es-EC" sz="1400" dirty="0" smtClean="0"/>
              <a:t>alimentación, </a:t>
            </a:r>
            <a:r>
              <a:rPr lang="es-EC" sz="1400" dirty="0"/>
              <a:t>sistemas de aire acondicionado y factores ambientales en los nodos de </a:t>
            </a:r>
            <a:r>
              <a:rPr lang="es-EC" sz="1400" dirty="0" err="1" smtClean="0"/>
              <a:t>backbone</a:t>
            </a:r>
            <a:r>
              <a:rPr lang="es-EC" sz="1400" dirty="0" smtClean="0"/>
              <a:t>, </a:t>
            </a:r>
            <a:r>
              <a:rPr lang="es-EC" sz="1400" dirty="0"/>
              <a:t>radiales y </a:t>
            </a:r>
            <a:r>
              <a:rPr lang="es-EC" sz="1400" dirty="0" err="1"/>
              <a:t>PDP's</a:t>
            </a:r>
            <a:r>
              <a:rPr lang="es-EC" sz="1400" dirty="0"/>
              <a:t>. </a:t>
            </a:r>
            <a:endParaRPr lang="es-ES" sz="1400" dirty="0"/>
          </a:p>
        </p:txBody>
      </p:sp>
    </p:spTree>
    <p:extLst>
      <p:ext uri="{BB962C8B-B14F-4D97-AF65-F5344CB8AC3E}">
        <p14:creationId xmlns:p14="http://schemas.microsoft.com/office/powerpoint/2010/main" val="33464399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
        <p:nvSpPr>
          <p:cNvPr id="9" name="Rectangle 1"/>
          <p:cNvSpPr txBox="1">
            <a:spLocks/>
          </p:cNvSpPr>
          <p:nvPr/>
        </p:nvSpPr>
        <p:spPr>
          <a:xfrm>
            <a:off x="-468560" y="-81890"/>
            <a:ext cx="2729880" cy="277376"/>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CONCLUSIONES Y RECOMENDACIONES</a:t>
            </a:r>
            <a:endParaRPr lang="es-EC" sz="1600" dirty="0"/>
          </a:p>
        </p:txBody>
      </p:sp>
      <p:sp>
        <p:nvSpPr>
          <p:cNvPr id="11" name="Rectangle 1"/>
          <p:cNvSpPr txBox="1">
            <a:spLocks/>
          </p:cNvSpPr>
          <p:nvPr/>
        </p:nvSpPr>
        <p:spPr>
          <a:xfrm>
            <a:off x="609600" y="280914"/>
            <a:ext cx="8153400"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n-US" sz="3200" dirty="0" smtClean="0"/>
              <a:t>RECOMENDACIONES</a:t>
            </a:r>
            <a:endParaRPr lang="es-EC" sz="3200" dirty="0"/>
          </a:p>
        </p:txBody>
      </p:sp>
      <p:sp>
        <p:nvSpPr>
          <p:cNvPr id="12" name="11 Rectángulo"/>
          <p:cNvSpPr/>
          <p:nvPr/>
        </p:nvSpPr>
        <p:spPr>
          <a:xfrm>
            <a:off x="251520" y="1259344"/>
            <a:ext cx="8568952" cy="1600438"/>
          </a:xfrm>
          <a:prstGeom prst="rect">
            <a:avLst/>
          </a:prstGeom>
        </p:spPr>
        <p:txBody>
          <a:bodyPr wrap="square">
            <a:spAutoFit/>
          </a:bodyPr>
          <a:lstStyle/>
          <a:p>
            <a:pPr marL="285750" indent="-285750" algn="just">
              <a:buFont typeface="Wingdings" pitchFamily="2" charset="2"/>
              <a:buChar char="v"/>
            </a:pPr>
            <a:r>
              <a:rPr lang="es-EC" sz="1400" dirty="0"/>
              <a:t>Los servicios ofrecidos a los clientes no se </a:t>
            </a:r>
            <a:r>
              <a:rPr lang="es-EC" sz="1400" dirty="0" smtClean="0"/>
              <a:t>deberían </a:t>
            </a:r>
            <a:r>
              <a:rPr lang="es-EC" sz="1400" dirty="0"/>
              <a:t>centralizar en el Data Center existente en Quito, es aconsejable construir un segundo Data Center </a:t>
            </a:r>
            <a:r>
              <a:rPr lang="es-EC" sz="1400" dirty="0" err="1"/>
              <a:t>Tier</a:t>
            </a:r>
            <a:r>
              <a:rPr lang="es-EC" sz="1400" dirty="0"/>
              <a:t> II ubicado en la ciudad de Guayaquil , puesto que es la segunda ciudad con gran demanda de servicio IP ACCESS. Con este </a:t>
            </a:r>
            <a:r>
              <a:rPr lang="es-EC" sz="1400" dirty="0"/>
              <a:t>ú</a:t>
            </a:r>
            <a:r>
              <a:rPr lang="es-EC" sz="1400" dirty="0" smtClean="0"/>
              <a:t>ltimo </a:t>
            </a:r>
            <a:r>
              <a:rPr lang="es-EC" sz="1400" dirty="0"/>
              <a:t>nodo se </a:t>
            </a:r>
            <a:r>
              <a:rPr lang="es-EC" sz="1400" dirty="0" smtClean="0"/>
              <a:t>podría </a:t>
            </a:r>
            <a:r>
              <a:rPr lang="es-EC" sz="1400" dirty="0"/>
              <a:t>distribuir el </a:t>
            </a:r>
            <a:r>
              <a:rPr lang="es-EC" sz="1400" dirty="0" smtClean="0"/>
              <a:t>tráfico </a:t>
            </a:r>
            <a:r>
              <a:rPr lang="es-EC" sz="1400" dirty="0"/>
              <a:t>para que de esta manera no se tenga centralizados los servicios en un solo nodo. </a:t>
            </a:r>
            <a:r>
              <a:rPr lang="es-EC" sz="1400" dirty="0" smtClean="0"/>
              <a:t>También </a:t>
            </a:r>
            <a:r>
              <a:rPr lang="es-EC" sz="1400" dirty="0"/>
              <a:t>se debe considerar construir un Data Center </a:t>
            </a:r>
            <a:r>
              <a:rPr lang="es-EC" sz="1400" dirty="0" err="1"/>
              <a:t>Tier</a:t>
            </a:r>
            <a:r>
              <a:rPr lang="es-EC" sz="1400" dirty="0"/>
              <a:t> II o </a:t>
            </a:r>
            <a:r>
              <a:rPr lang="es-EC" sz="1400" dirty="0" err="1"/>
              <a:t>Tier</a:t>
            </a:r>
            <a:r>
              <a:rPr lang="es-EC" sz="1400" dirty="0"/>
              <a:t> III de </a:t>
            </a:r>
            <a:r>
              <a:rPr lang="es-EC" sz="1400" dirty="0" err="1"/>
              <a:t>backup</a:t>
            </a:r>
            <a:r>
              <a:rPr lang="es-EC" sz="1400" dirty="0"/>
              <a:t> en Quito, en un lugar </a:t>
            </a:r>
            <a:r>
              <a:rPr lang="es-EC" sz="1400" dirty="0" smtClean="0"/>
              <a:t>estratégico </a:t>
            </a:r>
            <a:r>
              <a:rPr lang="es-EC" sz="1400" dirty="0"/>
              <a:t>donde sea menos probable las ocurrencias de </a:t>
            </a:r>
            <a:r>
              <a:rPr lang="es-EC" sz="1400" dirty="0" smtClean="0"/>
              <a:t>catástrofes atmosféricas, </a:t>
            </a:r>
            <a:r>
              <a:rPr lang="es-EC" sz="1400" dirty="0"/>
              <a:t>para que de esta manera se tenga respaldos y se pueda realizar los enrutamientos de los servicios por si llegara a fallar el Data Center ubicado en el edificio TRANSELECTRIC.</a:t>
            </a:r>
            <a:endParaRPr lang="es-ES" sz="1400" dirty="0"/>
          </a:p>
        </p:txBody>
      </p:sp>
      <p:sp>
        <p:nvSpPr>
          <p:cNvPr id="5" name="4 Rectángulo"/>
          <p:cNvSpPr/>
          <p:nvPr/>
        </p:nvSpPr>
        <p:spPr>
          <a:xfrm>
            <a:off x="251520" y="3363838"/>
            <a:ext cx="8511480" cy="523220"/>
          </a:xfrm>
          <a:prstGeom prst="rect">
            <a:avLst/>
          </a:prstGeom>
        </p:spPr>
        <p:txBody>
          <a:bodyPr wrap="square">
            <a:spAutoFit/>
          </a:bodyPr>
          <a:lstStyle/>
          <a:p>
            <a:pPr marL="285750" indent="-285750" algn="just">
              <a:buFont typeface="Wingdings" pitchFamily="2" charset="2"/>
              <a:buChar char="v"/>
            </a:pPr>
            <a:r>
              <a:rPr lang="es-EC" sz="1400" dirty="0"/>
              <a:t>Es aconsejable recurrir a la </a:t>
            </a:r>
            <a:r>
              <a:rPr lang="es-EC" sz="1400" dirty="0" smtClean="0"/>
              <a:t>asesoría </a:t>
            </a:r>
            <a:r>
              <a:rPr lang="es-EC" sz="1400" dirty="0"/>
              <a:t>profesional para la </a:t>
            </a:r>
            <a:r>
              <a:rPr lang="es-EC" sz="1400" dirty="0" smtClean="0"/>
              <a:t>readecuación </a:t>
            </a:r>
            <a:r>
              <a:rPr lang="es-EC" sz="1400" dirty="0"/>
              <a:t>del Data Center actual, y en el caso de que se implementen los Data Center contemplados en las soluciones planteadas en este proyecto de tesis.</a:t>
            </a:r>
            <a:endParaRPr lang="es-ES" sz="1400" dirty="0"/>
          </a:p>
        </p:txBody>
      </p:sp>
    </p:spTree>
    <p:extLst>
      <p:ext uri="{BB962C8B-B14F-4D97-AF65-F5344CB8AC3E}">
        <p14:creationId xmlns:p14="http://schemas.microsoft.com/office/powerpoint/2010/main" val="33464399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600200" y="3507854"/>
            <a:ext cx="7315200" cy="457200"/>
          </a:xfrm>
        </p:spPr>
        <p:txBody>
          <a:bodyPr>
            <a:noAutofit/>
          </a:bodyPr>
          <a:lstStyle/>
          <a:p>
            <a:r>
              <a:rPr lang="es-EC" sz="1600" dirty="0" smtClean="0"/>
              <a:t>PABLO BETANCOURT F.</a:t>
            </a:r>
            <a:br>
              <a:rPr lang="es-EC" sz="1600" dirty="0" smtClean="0"/>
            </a:br>
            <a:r>
              <a:rPr lang="es-EC" sz="1600" dirty="0" smtClean="0"/>
              <a:t>ALEXANDRA CEVALLOS E.</a:t>
            </a:r>
            <a:endParaRPr lang="es-ES" sz="1600" dirty="0"/>
          </a:p>
        </p:txBody>
      </p:sp>
      <p:pic>
        <p:nvPicPr>
          <p:cNvPr id="2050" name="Picture 2" descr="http://caballerotrueno.files.wordpress.com/2013/05/gracias_multilingue.jpg">
            <a:hlinkClick r:id="rId2"/>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0" y="-20538"/>
            <a:ext cx="5760640" cy="3602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blogs.espe.edu.ec/wp-content/uploads/2011/05/LOGO-ORIGINAL-ESPE2.jpg"/>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289573" y="4130680"/>
            <a:ext cx="4018731" cy="94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47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Rectangle 3"/>
          <p:cNvSpPr>
            <a:spLocks noGrp="1"/>
          </p:cNvSpPr>
          <p:nvPr>
            <p:ph type="title"/>
          </p:nvPr>
        </p:nvSpPr>
        <p:spPr/>
        <p:txBody>
          <a:bodyPr>
            <a:noAutofit/>
          </a:bodyPr>
          <a:lstStyle>
            <a:extLst/>
          </a:lstStyle>
          <a:p>
            <a:r>
              <a:rPr lang="es-ES" sz="4000" dirty="0" smtClean="0"/>
              <a:t>MARCO TEÓRICO</a:t>
            </a:r>
            <a:endParaRPr lang="es-ES" sz="4000" dirty="0"/>
          </a:p>
        </p:txBody>
      </p:sp>
      <p:pic>
        <p:nvPicPr>
          <p:cNvPr id="9" name="8 Marcador de posición de imagen"/>
          <p:cNvPicPr>
            <a:picLocks noGrp="1" noChangeAspect="1"/>
          </p:cNvPicPr>
          <p:nvPr>
            <p:ph type="pic" idx="1"/>
          </p:nvPr>
        </p:nvPicPr>
        <p:blipFill>
          <a:blip r:embed="rId3">
            <a:extLst>
              <a:ext uri="{28A0092B-C50C-407E-A947-70E740481C1C}">
                <a14:useLocalDpi xmlns:a14="http://schemas.microsoft.com/office/drawing/2010/main" val="0"/>
              </a:ext>
            </a:extLst>
          </a:blip>
          <a:srcRect t="15784" b="15784"/>
          <a:stretch>
            <a:fillRect/>
          </a:stretch>
        </p:blipFill>
        <p:spPr/>
      </p:pic>
    </p:spTree>
  </p:cSld>
  <p:clrMapOvr>
    <a:overrideClrMapping bg1="dk1" tx1="lt1" bg2="dk2" tx2="lt2" accent1="accent1" accent2="accent2" accent3="accent3" accent4="accent4" accent5="accent5" accent6="accent6" hlink="hlink" folHlink="folHlink"/>
  </p:clrMapOvr>
  <p:transition spd="slow">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1 Rectángulo"/>
          <p:cNvSpPr/>
          <p:nvPr/>
        </p:nvSpPr>
        <p:spPr>
          <a:xfrm>
            <a:off x="1115616" y="839931"/>
            <a:ext cx="8028384" cy="756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0" y="839932"/>
            <a:ext cx="1043608" cy="75634"/>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1"/>
          <p:cNvSpPr txBox="1">
            <a:spLocks/>
          </p:cNvSpPr>
          <p:nvPr/>
        </p:nvSpPr>
        <p:spPr>
          <a:xfrm>
            <a:off x="35496" y="195486"/>
            <a:ext cx="9073008" cy="1005840"/>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2800" dirty="0" smtClean="0"/>
              <a:t>ESTRUCTURA FÍSICA DE LA RED DE TELECOMUNICACIONES</a:t>
            </a:r>
            <a:endParaRPr lang="es-EC" sz="2800" dirty="0"/>
          </a:p>
        </p:txBody>
      </p:sp>
      <p:sp>
        <p:nvSpPr>
          <p:cNvPr id="7" name="Rectangle 5"/>
          <p:cNvSpPr txBox="1">
            <a:spLocks/>
          </p:cNvSpPr>
          <p:nvPr/>
        </p:nvSpPr>
        <p:spPr>
          <a:xfrm>
            <a:off x="179512" y="1490092"/>
            <a:ext cx="2232248" cy="792089"/>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Font typeface="Wingdings"/>
              <a:buNone/>
            </a:pPr>
            <a:r>
              <a:rPr lang="es-EC" sz="1000" b="1" smtClean="0"/>
              <a:t>Misión -&gt; </a:t>
            </a:r>
            <a:r>
              <a:rPr lang="es-EC" sz="1000" smtClean="0"/>
              <a:t>Suministrar una cierta  energía de forma eléctrica a unos consumidores en un cierto instante de tiempo con una determinada calidad en el suministro de dicha energía.</a:t>
            </a:r>
          </a:p>
          <a:p>
            <a:pPr algn="just"/>
            <a:endParaRPr lang="es-EC" sz="1000" dirty="0"/>
          </a:p>
        </p:txBody>
      </p:sp>
      <p:pic>
        <p:nvPicPr>
          <p:cNvPr id="10" name="Picture 2" descr="C:\Users\ALE\Desktop\cap 5\Tesis\CAP2\Diagra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1275606"/>
            <a:ext cx="4635054" cy="304303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txBox="1">
            <a:spLocks/>
          </p:cNvSpPr>
          <p:nvPr/>
        </p:nvSpPr>
        <p:spPr>
          <a:xfrm>
            <a:off x="6660232" y="1422004"/>
            <a:ext cx="2304256" cy="932184"/>
          </a:xfrm>
          <a:prstGeom prst="rect">
            <a:avLst/>
          </a:prstGeom>
        </p:spPr>
        <p:txBody>
          <a:bodyPr>
            <a:normAutofit fontScale="32500" lnSpcReduction="20000"/>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Font typeface="Wingdings"/>
              <a:buNone/>
            </a:pPr>
            <a:r>
              <a:rPr lang="es-EC" sz="3100" b="1" smtClean="0"/>
              <a:t>Subestaciones eléctricas -&gt; </a:t>
            </a:r>
            <a:r>
              <a:rPr lang="es-EC" sz="3100" smtClean="0"/>
              <a:t>Nodo básico dentro de una red de transporte de energía eléctrica, destinada a modificar los parámetros de la potencia eléctrica para facilitar el transporte y la distribución.</a:t>
            </a:r>
          </a:p>
          <a:p>
            <a:pPr algn="just"/>
            <a:endParaRPr lang="es-EC" sz="3100" dirty="0"/>
          </a:p>
        </p:txBody>
      </p:sp>
      <p:sp>
        <p:nvSpPr>
          <p:cNvPr id="12" name="Rectangle 5"/>
          <p:cNvSpPr txBox="1">
            <a:spLocks/>
          </p:cNvSpPr>
          <p:nvPr/>
        </p:nvSpPr>
        <p:spPr>
          <a:xfrm>
            <a:off x="7092280" y="2884897"/>
            <a:ext cx="1872208" cy="909451"/>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Font typeface="Wingdings"/>
              <a:buNone/>
            </a:pPr>
            <a:r>
              <a:rPr lang="es-EC" sz="1000" b="1" smtClean="0"/>
              <a:t>Nodos -&gt; </a:t>
            </a:r>
            <a:r>
              <a:rPr lang="es-EC" sz="1000" smtClean="0"/>
              <a:t>Parte fundamental en una red de telecomunicaciones, donde se cuenta con equipos encargados de realizar diversas funciones de procesamiento que requieren cada una de las señales o mensajes que circulan o transitan a través de los enlaces de la red.</a:t>
            </a:r>
          </a:p>
          <a:p>
            <a:pPr algn="just"/>
            <a:endParaRPr lang="es-EC" sz="1000" dirty="0"/>
          </a:p>
        </p:txBody>
      </p:sp>
      <p:sp>
        <p:nvSpPr>
          <p:cNvPr id="13" name="Rectangle 5"/>
          <p:cNvSpPr txBox="1">
            <a:spLocks/>
          </p:cNvSpPr>
          <p:nvPr/>
        </p:nvSpPr>
        <p:spPr>
          <a:xfrm>
            <a:off x="107504" y="3290292"/>
            <a:ext cx="2232248" cy="790798"/>
          </a:xfrm>
          <a:prstGeom prst="rect">
            <a:avLst/>
          </a:prstGeom>
        </p:spPr>
        <p:txBody>
          <a:bodyPr>
            <a:normAutofit fontScale="32500" lnSpcReduction="20000"/>
          </a:bodyPr>
          <a:lstStyle>
            <a:lvl1pPr marL="320040" indent="-320040" algn="l" rtl="0" eaLnBrk="1" latinLnBrk="0" hangingPunct="1">
              <a:spcBef>
                <a:spcPts val="700"/>
              </a:spcBef>
              <a:buClr>
                <a:schemeClr val="accent2"/>
              </a:buClr>
              <a:buSzPct val="60000"/>
              <a:buFont typeface="Wingdings"/>
              <a:buChar char=""/>
              <a:defRPr kumimoji="0" lang="es-ES"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s-ES"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s-ES"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s-ES"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s-ES"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s-ES"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s-ES"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s-ES"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s-ES" sz="1800" kern="1200" baseline="0">
                <a:solidFill>
                  <a:schemeClr val="tx1"/>
                </a:solidFill>
                <a:latin typeface="+mn-lt"/>
                <a:ea typeface="+mn-ea"/>
                <a:cs typeface="+mn-cs"/>
              </a:defRPr>
            </a:lvl9pPr>
            <a:extLst/>
          </a:lstStyle>
          <a:p>
            <a:pPr marL="0" indent="0" algn="just">
              <a:buFont typeface="Wingdings"/>
              <a:buNone/>
            </a:pPr>
            <a:r>
              <a:rPr lang="es-EC" sz="3100" b="1" smtClean="0"/>
              <a:t>Sistema de telecomunicaciones -&gt; </a:t>
            </a:r>
            <a:r>
              <a:rPr lang="es-EC" sz="3100" smtClean="0"/>
              <a:t>Infraestructura física a través de la cual se transporta la información desde la fuente hasta el destino.</a:t>
            </a:r>
            <a:endParaRPr lang="es-EC" sz="3100" dirty="0" smtClean="0"/>
          </a:p>
        </p:txBody>
      </p:sp>
      <p:sp>
        <p:nvSpPr>
          <p:cNvPr id="16" name="Rectangle 1"/>
          <p:cNvSpPr txBox="1">
            <a:spLocks/>
          </p:cNvSpPr>
          <p:nvPr/>
        </p:nvSpPr>
        <p:spPr>
          <a:xfrm>
            <a:off x="-468560" y="-69736"/>
            <a:ext cx="2464768" cy="913294"/>
          </a:xfrm>
          <a:prstGeom prst="rect">
            <a:avLst/>
          </a:prstGeom>
        </p:spPr>
        <p:txBody>
          <a:bodyPr>
            <a:noAutofit/>
          </a:bodyPr>
          <a:lstStyle>
            <a:lvl1pPr algn="l" rtl="0" eaLnBrk="1" latinLnBrk="0" hangingPunct="1">
              <a:spcBef>
                <a:spcPct val="0"/>
              </a:spcBef>
              <a:buNone/>
              <a:defRPr kumimoji="0" lang="es-ES" sz="4200" kern="1200">
                <a:solidFill>
                  <a:schemeClr val="tx2"/>
                </a:solidFill>
                <a:latin typeface="+mj-lt"/>
                <a:ea typeface="+mj-ea"/>
                <a:cs typeface="+mj-cs"/>
              </a:defRPr>
            </a:lvl1pPr>
            <a:extLst/>
          </a:lstStyle>
          <a:p>
            <a:pPr algn="ctr"/>
            <a:r>
              <a:rPr lang="es-EC" sz="1600" dirty="0" smtClean="0"/>
              <a:t>MARCO TEÓRICO</a:t>
            </a:r>
            <a:endParaRPr lang="es-EC" sz="2000" dirty="0"/>
          </a:p>
        </p:txBody>
      </p:sp>
      <p:cxnSp>
        <p:nvCxnSpPr>
          <p:cNvPr id="14" name="13 Conector recto"/>
          <p:cNvCxnSpPr/>
          <p:nvPr/>
        </p:nvCxnSpPr>
        <p:spPr>
          <a:xfrm flipH="1">
            <a:off x="35496" y="4803998"/>
            <a:ext cx="6795617" cy="0"/>
          </a:xfrm>
          <a:prstGeom prst="line">
            <a:avLst/>
          </a:prstGeom>
          <a:ln w="50800" cap="sq" cmpd="thinThick">
            <a:solidFill>
              <a:schemeClr val="tx1">
                <a:lumMod val="65000"/>
                <a:lumOff val="35000"/>
              </a:schemeClr>
            </a:solidFill>
            <a:miter lim="800000"/>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36512" y="4803998"/>
            <a:ext cx="6984776" cy="369332"/>
          </a:xfrm>
          <a:prstGeom prst="rect">
            <a:avLst/>
          </a:prstGeom>
        </p:spPr>
        <p:txBody>
          <a:bodyPr wrap="square">
            <a:spAutoFit/>
          </a:bodyPr>
          <a:lstStyle/>
          <a:p>
            <a:pPr algn="just"/>
            <a:r>
              <a:rPr lang="es-ES" sz="900" dirty="0" smtClean="0"/>
              <a:t>EVALUACIÓN TÉCNICA DE LA RED DE FIBRA ÓPTICA DE CELEC EP – TRANSELECTRIC A TRAVÉS DE LA CUAL LA EMPRESA TRANSNEXA S.A. E.M.A. PRESTA SUS SERVICIOS DE TELECOMUNICACIONES A NIVEL NACIONAL E INTERNACIONAL</a:t>
            </a:r>
            <a:endParaRPr lang="es-ES" sz="900" dirty="0"/>
          </a:p>
        </p:txBody>
      </p:sp>
    </p:spTree>
    <p:extLst>
      <p:ext uri="{BB962C8B-B14F-4D97-AF65-F5344CB8AC3E}">
        <p14:creationId xmlns:p14="http://schemas.microsoft.com/office/powerpoint/2010/main" val="1377380627"/>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screenPres">
  <a:themeElements>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0.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1.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2.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3.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4.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5.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6.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7.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8.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19.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0.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1.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2.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3.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4.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5.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6.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7.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8.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29.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0.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1.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2.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3.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4.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5.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6.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7.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8.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39.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0.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1.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2.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3.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4.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5.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6.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7.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8.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49.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0.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1.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2.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3.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4.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5.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6.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7.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8.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59.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6.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60.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61.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62.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7.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8.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ppt/theme/themeOverride9.xml><?xml version="1.0" encoding="utf-8"?>
<a:themeOverride xmlns:a="http://schemas.openxmlformats.org/drawingml/2006/main">
  <a:clrScheme name="ESTILO FINAL">
    <a:dk1>
      <a:sysClr val="windowText" lastClr="000000"/>
    </a:dk1>
    <a:lt1>
      <a:sysClr val="window" lastClr="FFFFFF"/>
    </a:lt1>
    <a:dk2>
      <a:srgbClr val="D8D8D8"/>
    </a:dk2>
    <a:lt2>
      <a:srgbClr val="FFFFFF"/>
    </a:lt2>
    <a:accent1>
      <a:srgbClr val="92D050"/>
    </a:accent1>
    <a:accent2>
      <a:srgbClr val="595959"/>
    </a:accent2>
    <a:accent3>
      <a:srgbClr val="FF6700"/>
    </a:accent3>
    <a:accent4>
      <a:srgbClr val="3F3F3F"/>
    </a:accent4>
    <a:accent5>
      <a:srgbClr val="D8D8D8"/>
    </a:accent5>
    <a:accent6>
      <a:srgbClr val="FEA022"/>
    </a:accent6>
    <a:hlink>
      <a:srgbClr val="E68200"/>
    </a:hlink>
    <a:folHlink>
      <a:srgbClr val="FFA94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661BE50-E761-4C94-9862-5AEBABDE4C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10714</Words>
  <Application>Microsoft Office PowerPoint</Application>
  <PresentationFormat>Presentación en pantalla (16:9)</PresentationFormat>
  <Paragraphs>795</Paragraphs>
  <Slides>73</Slides>
  <Notes>28</Notes>
  <HiddenSlides>0</HiddenSlides>
  <MMClips>0</MMClips>
  <ScaleCrop>false</ScaleCrop>
  <HeadingPairs>
    <vt:vector size="4" baseType="variant">
      <vt:variant>
        <vt:lpstr>Tema</vt:lpstr>
      </vt:variant>
      <vt:variant>
        <vt:i4>1</vt:i4>
      </vt:variant>
      <vt:variant>
        <vt:lpstr>Títulos de diapositiva</vt:lpstr>
      </vt:variant>
      <vt:variant>
        <vt:i4>73</vt:i4>
      </vt:variant>
    </vt:vector>
  </HeadingPairs>
  <TitlesOfParts>
    <vt:vector size="74" baseType="lpstr">
      <vt:lpstr>WidescreenPres</vt:lpstr>
      <vt:lpstr>Evaluación técnica de la red de fibra óptica de celec ep – transelectric a través de la cual la empresa transnexa s.a. e.m.a. presta sus servicios de telecomunicaciones a nivel nacional e internacional</vt:lpstr>
      <vt:lpstr>Presentación de PowerPoint</vt:lpstr>
      <vt:lpstr>DESCRIPCIÓN</vt:lpstr>
      <vt:lpstr>Presentación de PowerPoint</vt:lpstr>
      <vt:lpstr>Presentación de PowerPoint</vt:lpstr>
      <vt:lpstr>Presentación de PowerPoint</vt:lpstr>
      <vt:lpstr>Presentación de PowerPoint</vt:lpstr>
      <vt:lpstr>MARCO TEÓRICO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SITUACIÓN ACTUAL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PROPUESTAS DE MEJORA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Y RECOMENDACIONES</vt:lpstr>
      <vt:lpstr>Presentación de PowerPoint</vt:lpstr>
      <vt:lpstr>Presentación de PowerPoint</vt:lpstr>
      <vt:lpstr>Presentación de PowerPoint</vt:lpstr>
      <vt:lpstr>Presentación de PowerPoint</vt:lpstr>
      <vt:lpstr>Presentación de PowerPoint</vt:lpstr>
      <vt:lpstr>PABLO BETANCOURT F. ALEXANDRA CEVALLOS 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2013-06-03T00:26:09Z</dcterms:created>
  <dcterms:modified xsi:type="dcterms:W3CDTF">2013-06-11T05:14:59Z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TC101769309990</vt:lpwstr>
  </property>
</Properties>
</file>